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Layouts/slideLayout1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61.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ppt/revisionInfo.xml" ContentType="application/vnd.ms-powerpoint.revisioninfo+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3717" r:id="rId4"/>
    <p:sldMasterId id="2147483864" r:id="rId5"/>
    <p:sldMasterId id="2147483667" r:id="rId6"/>
    <p:sldMasterId id="2147483748" r:id="rId7"/>
  </p:sldMasterIdLst>
  <p:notesMasterIdLst>
    <p:notesMasterId r:id="rId61"/>
  </p:notesMasterIdLst>
  <p:handoutMasterIdLst>
    <p:handoutMasterId r:id="rId62"/>
  </p:handoutMasterIdLst>
  <p:sldIdLst>
    <p:sldId id="257" r:id="rId8"/>
    <p:sldId id="258" r:id="rId9"/>
    <p:sldId id="259" r:id="rId10"/>
    <p:sldId id="302" r:id="rId11"/>
    <p:sldId id="308" r:id="rId12"/>
    <p:sldId id="309" r:id="rId13"/>
    <p:sldId id="300" r:id="rId14"/>
    <p:sldId id="263" r:id="rId15"/>
    <p:sldId id="260" r:id="rId16"/>
    <p:sldId id="262" r:id="rId17"/>
    <p:sldId id="264" r:id="rId18"/>
    <p:sldId id="289" r:id="rId19"/>
    <p:sldId id="278" r:id="rId20"/>
    <p:sldId id="268" r:id="rId21"/>
    <p:sldId id="301" r:id="rId22"/>
    <p:sldId id="1657" r:id="rId23"/>
    <p:sldId id="1658" r:id="rId24"/>
    <p:sldId id="261" r:id="rId25"/>
    <p:sldId id="332" r:id="rId26"/>
    <p:sldId id="352" r:id="rId27"/>
    <p:sldId id="335" r:id="rId28"/>
    <p:sldId id="336" r:id="rId29"/>
    <p:sldId id="337" r:id="rId30"/>
    <p:sldId id="338" r:id="rId31"/>
    <p:sldId id="339" r:id="rId32"/>
    <p:sldId id="340" r:id="rId33"/>
    <p:sldId id="341" r:id="rId34"/>
    <p:sldId id="344" r:id="rId35"/>
    <p:sldId id="353" r:id="rId36"/>
    <p:sldId id="348" r:id="rId37"/>
    <p:sldId id="274" r:id="rId38"/>
    <p:sldId id="349" r:id="rId39"/>
    <p:sldId id="1654" r:id="rId40"/>
    <p:sldId id="350" r:id="rId41"/>
    <p:sldId id="269" r:id="rId42"/>
    <p:sldId id="343" r:id="rId43"/>
    <p:sldId id="355" r:id="rId44"/>
    <p:sldId id="1655" r:id="rId45"/>
    <p:sldId id="266" r:id="rId46"/>
    <p:sldId id="330" r:id="rId47"/>
    <p:sldId id="295" r:id="rId48"/>
    <p:sldId id="298" r:id="rId49"/>
    <p:sldId id="310" r:id="rId50"/>
    <p:sldId id="287" r:id="rId51"/>
    <p:sldId id="273" r:id="rId52"/>
    <p:sldId id="277" r:id="rId53"/>
    <p:sldId id="275" r:id="rId54"/>
    <p:sldId id="284" r:id="rId55"/>
    <p:sldId id="291" r:id="rId56"/>
    <p:sldId id="311" r:id="rId57"/>
    <p:sldId id="1659" r:id="rId58"/>
    <p:sldId id="1656" r:id="rId59"/>
    <p:sldId id="282" r:id="rId60"/>
  </p:sldIdLst>
  <p:sldSz cx="12192000" cy="6858000"/>
  <p:notesSz cx="6858000" cy="9144000"/>
  <p:embeddedFontLst>
    <p:embeddedFont>
      <p:font typeface="맑은 고딕" panose="020B0503020000020004" pitchFamily="34" charset="-127"/>
      <p:regular r:id="rId63"/>
      <p:bold r:id="rId64"/>
    </p:embeddedFont>
    <p:embeddedFont>
      <p:font typeface="Abril Fatface" panose="02000503000000020003" pitchFamily="2" charset="0"/>
      <p:regular r:id="rId65"/>
    </p:embeddedFont>
    <p:embeddedFont>
      <p:font typeface="Century Gothic" panose="020B0502020202020204" pitchFamily="34" charset="0"/>
      <p:regular r:id="rId66"/>
      <p:bold r:id="rId67"/>
      <p:italic r:id="rId68"/>
      <p:boldItalic r:id="rId69"/>
    </p:embeddedFont>
    <p:embeddedFont>
      <p:font typeface="Montserrat SemiBold" panose="00000700000000000000" pitchFamily="2" charset="0"/>
      <p:bold r:id="rId70"/>
      <p:boldItalic r:id="rId71"/>
    </p:embeddedFont>
    <p:embeddedFont>
      <p:font typeface="Noto Sans" panose="020B0502040504020204" pitchFamily="34" charset="0"/>
      <p:regular r:id="rId72"/>
      <p:bold r:id="rId73"/>
      <p:italic r:id="rId74"/>
      <p:boldItalic r:id="rId75"/>
    </p:embeddedFont>
    <p:embeddedFont>
      <p:font typeface="넥슨Lv2고딕 Medium" panose="020B0604020202020204" charset="0"/>
      <p:regular r:id="rId76"/>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B0C"/>
    <a:srgbClr val="E28C00"/>
    <a:srgbClr val="F5E8D8"/>
    <a:srgbClr val="EA9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01EAA-82E1-F5D8-8277-D36437FF479F}" v="4" dt="2024-03-25T18:55:11.116"/>
    <p1510:client id="{54807A5C-7AFA-4530-A440-2245A05D48A6}" v="4" dt="2024-03-25T22:34:40.351"/>
    <p1510:client id="{E52307C4-E5A4-4D87-824B-48E8D0C47E3C}" v="2561" dt="2024-03-25T18:27:15.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2" autoAdjust="0"/>
    <p:restoredTop sz="70289" autoAdjust="0"/>
  </p:normalViewPr>
  <p:slideViewPr>
    <p:cSldViewPr snapToGrid="0" snapToObjects="1">
      <p:cViewPr varScale="1">
        <p:scale>
          <a:sx n="106" d="100"/>
          <a:sy n="106" d="100"/>
        </p:scale>
        <p:origin x="2272" y="84"/>
      </p:cViewPr>
      <p:guideLst/>
    </p:cSldViewPr>
  </p:slideViewPr>
  <p:outlineViewPr>
    <p:cViewPr>
      <p:scale>
        <a:sx n="33" d="100"/>
        <a:sy n="33" d="100"/>
      </p:scale>
      <p:origin x="0" y="-10508"/>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6" d="100"/>
          <a:sy n="116" d="100"/>
        </p:scale>
        <p:origin x="5052" y="5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2.fntdata"/><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82" Type="http://schemas.microsoft.com/office/2018/10/relationships/authors" Targe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0.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5.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4.fntdata"/><Relationship Id="rId7" Type="http://schemas.openxmlformats.org/officeDocument/2006/relationships/slideMaster" Target="slideMasters/slideMaster4.xml"/><Relationship Id="rId71"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09A77F-6913-2503-A731-40D04C741A5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681DFEC-9EB3-9BDA-4C0C-B5A9CC8F79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62B093-C12D-4F8B-B7F7-C1469AFF170E}" type="datetimeFigureOut">
              <a:rPr lang="en-US" smtClean="0"/>
              <a:t>3/28/2024</a:t>
            </a:fld>
            <a:endParaRPr lang="en-US"/>
          </a:p>
        </p:txBody>
      </p:sp>
      <p:sp>
        <p:nvSpPr>
          <p:cNvPr id="4" name="Footer Placeholder 3">
            <a:extLst>
              <a:ext uri="{FF2B5EF4-FFF2-40B4-BE49-F238E27FC236}">
                <a16:creationId xmlns:a16="http://schemas.microsoft.com/office/drawing/2014/main" id="{419B0F1B-9E35-9374-A044-929195E482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C9871D9-3AF2-08AE-86C1-CC980EB1FE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C77CF2-DA33-453C-9A4E-672F3351A58E}" type="slidenum">
              <a:rPr lang="en-US" smtClean="0"/>
              <a:t>‹#›</a:t>
            </a:fld>
            <a:endParaRPr lang="en-US"/>
          </a:p>
        </p:txBody>
      </p:sp>
    </p:spTree>
    <p:extLst>
      <p:ext uri="{BB962C8B-B14F-4D97-AF65-F5344CB8AC3E}">
        <p14:creationId xmlns:p14="http://schemas.microsoft.com/office/powerpoint/2010/main" val="422315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2F32-6B73-424C-BCB0-9CF0C4619A63}" type="datetimeFigureOut">
              <a:rPr lang="ko-KR" altLang="en-US" smtClean="0"/>
              <a:t>2024-03-28</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ko-KR" dirty="0"/>
              <a:t>Edit Master Text Styles
Second Level
Third Level
Fourth Level
Fifth Level</a:t>
            </a:r>
            <a:endParaRPr lang="ko-KR" altLang="en-US" dirty="0"/>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4AE63-C394-4B04-A377-AEB89DBFD865}" type="slidenum">
              <a:rPr lang="ko-KR" altLang="en-US" smtClean="0"/>
              <a:t>‹#›</a:t>
            </a:fld>
            <a:endParaRPr lang="ko-KR" altLang="en-US"/>
          </a:p>
        </p:txBody>
      </p:sp>
    </p:spTree>
    <p:extLst>
      <p:ext uri="{BB962C8B-B14F-4D97-AF65-F5344CB8AC3E}">
        <p14:creationId xmlns:p14="http://schemas.microsoft.com/office/powerpoint/2010/main" val="1930459370"/>
      </p:ext>
    </p:extLst>
  </p:cSld>
  <p:clrMap bg1="lt1" tx1="dk1" bg2="lt2" tx2="dk2" accent1="accent1" accent2="accent2" accent3="accent3" accent4="accent4" accent5="accent5" accent6="accent6" hlink="hlink" folHlink="folHlink"/>
  <p:notesStyle>
    <a:lvl1pPr marL="0" algn="l" defTabSz="914400" rtl="0" eaLnBrk="0" latinLnBrk="0" hangingPunct="0">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r.search.yahoo.com/_ylt=AwrFa7XtX99lCAQAbsNXNyoA;_ylu=Y29sbwNiZjEEcG9zAzMEdnRpZAMEc2VjA3Ny/RV=2/RE=1710347502/RO=10/RU=https%3a%2f%2fsupportservices.jobcorps.gov%2fhealth%2fDocuments%2fMentalHealth%2f8-AFR%2520Tools%2520Sample%2520Applicant%2520Interview%2520Questions%2520-%2520Feb%25202023.docx/RK=2/RS=rkGlrWsr4TsmhmOoHpgzpnDPfPc-"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lang="en-US" dirty="0"/>
              <a:t>Welcome to the webinar on Intellectual Disabilities – Considerations in Applicant File Review (AFR) and Disability Accommodation (DA)</a:t>
            </a:r>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1</a:t>
            </a:fld>
            <a:endParaRPr lang="ko-KR" altLang="en-US"/>
          </a:p>
        </p:txBody>
      </p:sp>
    </p:spTree>
    <p:extLst>
      <p:ext uri="{BB962C8B-B14F-4D97-AF65-F5344CB8AC3E}">
        <p14:creationId xmlns:p14="http://schemas.microsoft.com/office/powerpoint/2010/main" val="3778438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kumimoji="1" lang="en-US" altLang="ko-KR" sz="2800" dirty="0">
                <a:solidFill>
                  <a:schemeClr val="bg1"/>
                </a:solidFill>
                <a:latin typeface="Abril Fatface" panose="02000503000000020003" pitchFamily="2" charset="0"/>
                <a:cs typeface="Calibri" panose="020F0502020204030204" pitchFamily="34" charset="0"/>
              </a:rPr>
              <a:t>Assessing </a:t>
            </a:r>
            <a:r>
              <a:rPr kumimoji="1" lang="en-US" altLang="ko-KR" sz="1800" dirty="0">
                <a:solidFill>
                  <a:schemeClr val="bg2">
                    <a:lumMod val="75000"/>
                  </a:schemeClr>
                </a:solidFill>
                <a:latin typeface="Abril Fatface" panose="02000503000000020003" pitchFamily="2" charset="0"/>
                <a:cs typeface="Calibri" panose="020F0502020204030204" pitchFamily="34" charset="0"/>
              </a:rPr>
              <a:t>Adaptive and Social Functioning</a:t>
            </a:r>
          </a:p>
          <a:p>
            <a:pPr eaLnBrk="0" latinLnBrk="0" hangingPunct="0"/>
            <a:endParaRPr kumimoji="1" lang="en-US" altLang="ko-KR" sz="1800" dirty="0">
              <a:solidFill>
                <a:schemeClr val="bg1"/>
              </a:solidFill>
              <a:latin typeface="Abril Fatface" panose="02000503000000020003" pitchFamily="2"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During the clinical interview, CMHCs should assess adaptive functioning, judgment, social interactions, or any possible safety concerns when an applicant has cognitive issues or intellectual disabilities. It may also be important to assess adaptive and social functioning in applicants with traumatic brain injuries. </a:t>
            </a:r>
            <a:r>
              <a:rPr kumimoji="1" lang="en-US" altLang="ko-KR" sz="1800" dirty="0">
                <a:solidFill>
                  <a:schemeClr val="bg1"/>
                </a:solidFill>
                <a:latin typeface="Calibri" panose="020F0502020204030204" pitchFamily="34" charset="0"/>
                <a:cs typeface="Calibri" panose="020F0502020204030204" pitchFamily="34" charset="0"/>
              </a:rPr>
              <a:t>It is also not uncommon for individuals with ID to have </a:t>
            </a:r>
            <a:r>
              <a:rPr kumimoji="1" lang="en-US" altLang="ko-KR" sz="1800" b="1" u="sng" dirty="0">
                <a:solidFill>
                  <a:schemeClr val="bg1"/>
                </a:solidFill>
                <a:latin typeface="Calibri" panose="020F0502020204030204" pitchFamily="34" charset="0"/>
                <a:cs typeface="Calibri" panose="020F0502020204030204" pitchFamily="34" charset="0"/>
              </a:rPr>
              <a:t>comorbid conditions</a:t>
            </a:r>
            <a:r>
              <a:rPr kumimoji="1" lang="en-US" altLang="ko-KR" sz="1800" b="1" dirty="0">
                <a:solidFill>
                  <a:schemeClr val="bg1"/>
                </a:solidFill>
                <a:latin typeface="Calibri" panose="020F0502020204030204" pitchFamily="34" charset="0"/>
                <a:cs typeface="Calibri" panose="020F0502020204030204" pitchFamily="34" charset="0"/>
              </a:rPr>
              <a:t> </a:t>
            </a:r>
            <a:r>
              <a:rPr kumimoji="1" lang="en-US" altLang="ko-KR" sz="1800" dirty="0">
                <a:solidFill>
                  <a:schemeClr val="bg1"/>
                </a:solidFill>
                <a:latin typeface="Calibri" panose="020F0502020204030204" pitchFamily="34" charset="0"/>
                <a:cs typeface="Calibri" panose="020F0502020204030204" pitchFamily="34" charset="0"/>
              </a:rPr>
              <a:t>or symptoms related to </a:t>
            </a:r>
            <a:r>
              <a:rPr kumimoji="1" lang="en-US" altLang="ko-KR" sz="1800" dirty="0">
                <a:solidFill>
                  <a:schemeClr val="accent4">
                    <a:lumMod val="40000"/>
                    <a:lumOff val="60000"/>
                  </a:schemeClr>
                </a:solidFill>
                <a:latin typeface="Calibri" panose="020F0502020204030204" pitchFamily="34" charset="0"/>
                <a:cs typeface="Calibri" panose="020F0502020204030204" pitchFamily="34" charset="0"/>
              </a:rPr>
              <a:t>ADHD, autism spectrum disorder, depression or anxiety</a:t>
            </a:r>
            <a:r>
              <a:rPr kumimoji="1" lang="en-US" altLang="ko-KR" sz="1800" dirty="0">
                <a:solidFill>
                  <a:schemeClr val="bg1"/>
                </a:solidFill>
                <a:latin typeface="Calibri" panose="020F0502020204030204" pitchFamily="34" charset="0"/>
                <a:cs typeface="Calibri" panose="020F0502020204030204" pitchFamily="34"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10</a:t>
            </a:fld>
            <a:endParaRPr lang="ko-KR" altLang="en-US"/>
          </a:p>
        </p:txBody>
      </p:sp>
    </p:spTree>
    <p:extLst>
      <p:ext uri="{BB962C8B-B14F-4D97-AF65-F5344CB8AC3E}">
        <p14:creationId xmlns:p14="http://schemas.microsoft.com/office/powerpoint/2010/main" val="4165289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Sample Applicant Interview Questions</a:t>
            </a:r>
          </a:p>
          <a:p>
            <a:pPr marL="0" marR="0" lvl="0" indent="0">
              <a:lnSpc>
                <a:spcPct val="107000"/>
              </a:lnSpc>
              <a:spcBef>
                <a:spcPts val="0"/>
              </a:spcBef>
              <a:spcAft>
                <a:spcPts val="0"/>
              </a:spcAft>
              <a:buFont typeface="Symbol" panose="05050102010706020507" pitchFamily="18" charset="2"/>
              <a:buNone/>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eaLnBrk="0" latinLnBrk="0" hangingPunct="0">
              <a:lnSpc>
                <a:spcPct val="107000"/>
              </a:lnSpc>
              <a:spcBef>
                <a:spcPts val="0"/>
              </a:spcBef>
              <a:spcAft>
                <a:spcPts val="0"/>
              </a:spcAft>
              <a:buFont typeface="Symbol" panose="05050102010706020507" pitchFamily="18" charset="2"/>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On the left-hand side of the slide, there is a screenshot of the introductory guidance for the use of the Sample Applicant Clinical Interview Questions. Though the </a:t>
            </a:r>
            <a:r>
              <a:rPr lang="en-US" sz="11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CMHC Sample Applicant Interview Questions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are optional to use, the questions in Appendix 1: Adaptive Behavior Questions (see screenshot on the right-hand side of the slide), may be helpful to ask.  </a:t>
            </a:r>
          </a:p>
          <a:p>
            <a:pPr marL="0" marR="0" lvl="0" indent="0" eaLnBrk="0" latinLnBrk="0" hangingPunct="0">
              <a:lnSpc>
                <a:spcPct val="107000"/>
              </a:lnSpc>
              <a:spcBef>
                <a:spcPts val="0"/>
              </a:spcBef>
              <a:spcAft>
                <a:spcPts val="0"/>
              </a:spcAft>
              <a:buFont typeface="Symbol" panose="05050102010706020507" pitchFamily="18" charset="2"/>
              <a:buNone/>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3736" marR="0" lvl="1" indent="-173736" eaLnBrk="0" latinLnBrk="0" hangingPunct="0">
              <a:lnSpc>
                <a:spcPct val="107000"/>
              </a:lnSpc>
              <a:spcBef>
                <a:spcPts val="0"/>
              </a:spcBef>
              <a:spcAft>
                <a:spcPts val="0"/>
              </a:spcAft>
              <a:buFont typeface="Wingdings" panose="05000000000000000000" pitchFamily="2" charset="2"/>
              <a:buChar cha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These questions explore how the applicant manages activities of daily living, self-care tasks, and social interactions. </a:t>
            </a:r>
          </a:p>
          <a:p>
            <a:pPr marL="173736" marR="0" lvl="1" indent="-173736" eaLnBrk="0" latinLnBrk="0" hangingPunct="0">
              <a:lnSpc>
                <a:spcPct val="107000"/>
              </a:lnSpc>
              <a:spcBef>
                <a:spcPts val="0"/>
              </a:spcBef>
              <a:spcAft>
                <a:spcPts val="0"/>
              </a:spcAft>
              <a:buFont typeface="Wingdings" panose="05000000000000000000" pitchFamily="2" charset="2"/>
              <a:buChar char="§"/>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They also ask about the level of support that the applicant needs to complete various activities and tasks.</a:t>
            </a:r>
          </a:p>
          <a:p>
            <a:pPr marL="457200" marR="0" lvl="1" indent="0" eaLnBrk="0" latinLnBrk="0" hangingPunct="0">
              <a:lnSpc>
                <a:spcPct val="107000"/>
              </a:lnSpc>
              <a:spcBef>
                <a:spcPts val="0"/>
              </a:spcBef>
              <a:spcAft>
                <a:spcPts val="0"/>
              </a:spcAft>
              <a:buFont typeface="Courier New" panose="02070309020205020404" pitchFamily="49" charset="0"/>
              <a:buNone/>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eaLnBrk="0" latinLnBrk="0" hangingPunct="0">
              <a:lnSpc>
                <a:spcPct val="107000"/>
              </a:lnSpc>
              <a:spcBef>
                <a:spcPts val="0"/>
              </a:spcBef>
              <a:spcAft>
                <a:spcPts val="800"/>
              </a:spcAft>
              <a:buFont typeface="Symbol" panose="05050102010706020507" pitchFamily="18" charset="2"/>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If you download the PowerPoint, there is a link to the CMHC Sample Applicant Interview Questions at the bottom of this slide or contact your respective Regional Mental Health Specialist.</a:t>
            </a:r>
          </a:p>
        </p:txBody>
      </p:sp>
      <p:sp>
        <p:nvSpPr>
          <p:cNvPr id="4" name="슬라이드 번호 개체 틀 3"/>
          <p:cNvSpPr>
            <a:spLocks noGrp="1"/>
          </p:cNvSpPr>
          <p:nvPr>
            <p:ph type="sldNum" sz="quarter" idx="10"/>
          </p:nvPr>
        </p:nvSpPr>
        <p:spPr/>
        <p:txBody>
          <a:bodyPr/>
          <a:lstStyle/>
          <a:p>
            <a:fld id="{2BD4AE63-C394-4B04-A377-AEB89DBFD865}" type="slidenum">
              <a:rPr lang="ko-KR" altLang="en-US" smtClean="0"/>
              <a:t>11</a:t>
            </a:fld>
            <a:endParaRPr lang="ko-KR" altLang="en-US"/>
          </a:p>
        </p:txBody>
      </p:sp>
    </p:spTree>
    <p:extLst>
      <p:ext uri="{BB962C8B-B14F-4D97-AF65-F5344CB8AC3E}">
        <p14:creationId xmlns:p14="http://schemas.microsoft.com/office/powerpoint/2010/main" val="645056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 of Denial</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en-US" altLang="ko-KR" sz="1200" dirty="0">
              <a:latin typeface="Calibri" panose="020F0502020204030204" pitchFamily="34" charset="0"/>
              <a:cs typeface="Calibri" panose="020F050202020403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1200" dirty="0">
                <a:latin typeface="Calibri" panose="020F0502020204030204" pitchFamily="34" charset="0"/>
                <a:cs typeface="Calibri" panose="020F0502020204030204" pitchFamily="34" charset="0"/>
              </a:rPr>
              <a:t>There are only two “primary” reasons that an applicant can be denied enrollment to Job Corps:</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en-US" altLang="ko-KR" sz="1200" dirty="0">
              <a:latin typeface="Calibri" panose="020F0502020204030204" pitchFamily="34" charset="0"/>
              <a:cs typeface="Calibri" panose="020F0502020204030204" pitchFamily="34" charset="0"/>
            </a:endParaRPr>
          </a:p>
          <a:p>
            <a:pPr marL="228600" marR="0" lvl="0" indent="-228600" algn="l" defTabSz="914400" rtl="0" eaLnBrk="1" fontAlgn="auto" latinLnBrk="1" hangingPunct="1">
              <a:lnSpc>
                <a:spcPct val="100000"/>
              </a:lnSpc>
              <a:spcBef>
                <a:spcPts val="0"/>
              </a:spcBef>
              <a:spcAft>
                <a:spcPts val="0"/>
              </a:spcAft>
              <a:buClrTx/>
              <a:buSzTx/>
              <a:buFont typeface="+mj-lt"/>
              <a:buAutoNum type="arabicPeriod"/>
              <a:tabLst/>
              <a:defRPr/>
            </a:pPr>
            <a:r>
              <a:rPr kumimoji="1" lang="en-US" altLang="ko-KR" sz="1200" b="1" dirty="0">
                <a:solidFill>
                  <a:srgbClr val="E28C00"/>
                </a:solidFill>
                <a:latin typeface="Calibri" panose="020F0502020204030204" pitchFamily="34" charset="0"/>
                <a:cs typeface="Calibri" panose="020F0502020204030204" pitchFamily="34" charset="0"/>
              </a:rPr>
              <a:t>Direct Threat to Others </a:t>
            </a:r>
            <a:r>
              <a:rPr kumimoji="1" lang="en-US" altLang="ko-KR" sz="1200" dirty="0">
                <a:latin typeface="Calibri" panose="020F0502020204030204" pitchFamily="34" charset="0"/>
                <a:cs typeface="Calibri" panose="020F0502020204030204" pitchFamily="34" charset="0"/>
              </a:rPr>
              <a:t>- The applicant currently poses an imminent risk of harm to others</a:t>
            </a:r>
            <a:endParaRPr kumimoji="1" lang="ko-KR" altLang="en-US" sz="1200" dirty="0">
              <a:latin typeface="Calibri" panose="020F0502020204030204" pitchFamily="34" charset="0"/>
              <a:cs typeface="Calibri" panose="020F0502020204030204" pitchFamily="34" charset="0"/>
            </a:endParaRPr>
          </a:p>
          <a:p>
            <a:pPr marL="228600" marR="0" lvl="0" indent="-228600" algn="l" defTabSz="914400" rtl="0" eaLnBrk="1" fontAlgn="auto" latinLnBrk="1" hangingPunct="1">
              <a:lnSpc>
                <a:spcPct val="100000"/>
              </a:lnSpc>
              <a:spcBef>
                <a:spcPts val="0"/>
              </a:spcBef>
              <a:spcAft>
                <a:spcPts val="0"/>
              </a:spcAft>
              <a:buClrTx/>
              <a:buSzTx/>
              <a:buFont typeface="+mj-lt"/>
              <a:buAutoNum type="arabicPeriod"/>
              <a:tabLst/>
              <a:defRPr/>
            </a:pPr>
            <a:r>
              <a:rPr kumimoji="1" lang="en-US" altLang="ko-KR" sz="1200" b="1" dirty="0">
                <a:solidFill>
                  <a:srgbClr val="E28C00"/>
                </a:solidFill>
                <a:latin typeface="Calibri" panose="020F0502020204030204" pitchFamily="34" charset="0"/>
                <a:cs typeface="Calibri" panose="020F0502020204030204" pitchFamily="34" charset="0"/>
              </a:rPr>
              <a:t>Health Care Needs </a:t>
            </a:r>
            <a:r>
              <a:rPr kumimoji="1" lang="en-US" altLang="ko-KR" sz="1200" dirty="0">
                <a:latin typeface="Calibri" panose="020F0502020204030204" pitchFamily="34" charset="0"/>
                <a:cs typeface="Calibri" panose="020F0502020204030204" pitchFamily="34" charset="0"/>
              </a:rPr>
              <a:t>- The applicant has healthcare needs that are beyond the basic medical care available through Job Corps. </a:t>
            </a:r>
            <a:endParaRPr kumimoji="1" lang="ko-KR" altLang="en-US" sz="1200" dirty="0">
              <a:latin typeface="Calibri" panose="020F0502020204030204" pitchFamily="34" charset="0"/>
              <a:cs typeface="Calibri" panose="020F0502020204030204" pitchFamily="34" charset="0"/>
            </a:endParaRPr>
          </a:p>
          <a:p>
            <a:pPr marL="228600" marR="0" lvl="0" indent="-228600" algn="l" defTabSz="914400" rtl="0" eaLnBrk="1" fontAlgn="auto" latinLnBrk="1" hangingPunct="1">
              <a:lnSpc>
                <a:spcPct val="100000"/>
              </a:lnSpc>
              <a:spcBef>
                <a:spcPts val="0"/>
              </a:spcBef>
              <a:spcAft>
                <a:spcPts val="0"/>
              </a:spcAft>
              <a:buClrTx/>
              <a:buSzTx/>
              <a:buFont typeface="+mj-lt"/>
              <a:buAutoNum type="arabicPeriod"/>
              <a:tabLst/>
              <a:defRPr/>
            </a:pPr>
            <a:endParaRPr kumimoji="1" lang="ko-KR" altLang="en-US" sz="1200" dirty="0">
              <a:latin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12</a:t>
            </a:fld>
            <a:endParaRPr lang="ko-KR" altLang="en-US"/>
          </a:p>
        </p:txBody>
      </p:sp>
    </p:spTree>
    <p:extLst>
      <p:ext uri="{BB962C8B-B14F-4D97-AF65-F5344CB8AC3E}">
        <p14:creationId xmlns:p14="http://schemas.microsoft.com/office/powerpoint/2010/main" val="1554883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Functional Limitations – Symptoms/Behaviors</a:t>
            </a:r>
          </a:p>
          <a:p>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1200" dirty="0">
                <a:latin typeface="Calibri" panose="020F0502020204030204" pitchFamily="34" charset="0"/>
                <a:cs typeface="Calibri" panose="020F0502020204030204" pitchFamily="34" charset="0"/>
              </a:rPr>
              <a:t>A recommendation of denial could be made for an applicant with cognitive impairments, if the applicant has </a:t>
            </a:r>
            <a:r>
              <a:rPr kumimoji="1" lang="en-US" altLang="ko-KR" sz="1200" b="1" dirty="0">
                <a:solidFill>
                  <a:srgbClr val="E28C00"/>
                </a:solidFill>
                <a:latin typeface="Calibri" panose="020F0502020204030204" pitchFamily="34" charset="0"/>
                <a:cs typeface="Calibri" panose="020F0502020204030204" pitchFamily="34" charset="0"/>
              </a:rPr>
              <a:t>functional limitations</a:t>
            </a:r>
            <a:r>
              <a:rPr kumimoji="1" lang="en-US" altLang="ko-KR" sz="1200" dirty="0">
                <a:latin typeface="Calibri" panose="020F0502020204030204" pitchFamily="34" charset="0"/>
                <a:cs typeface="Calibri" panose="020F0502020204030204" pitchFamily="34" charset="0"/>
              </a:rPr>
              <a:t> that require </a:t>
            </a:r>
            <a:r>
              <a:rPr kumimoji="1" lang="en-US" altLang="ko-KR" sz="1200" b="1" dirty="0">
                <a:latin typeface="Calibri" panose="020F0502020204030204" pitchFamily="34" charset="0"/>
                <a:cs typeface="Calibri" panose="020F0502020204030204" pitchFamily="34" charset="0"/>
              </a:rPr>
              <a:t>healthcare services or supports beyond the basic health care </a:t>
            </a:r>
            <a:r>
              <a:rPr kumimoji="1" lang="en-US" altLang="ko-KR" sz="1200" dirty="0">
                <a:latin typeface="Calibri" panose="020F0502020204030204" pitchFamily="34" charset="0"/>
                <a:cs typeface="Calibri" panose="020F0502020204030204" pitchFamily="34" charset="0"/>
              </a:rPr>
              <a:t>available through Job Corps. </a:t>
            </a:r>
            <a:endParaRPr kumimoji="1" lang="en-US" altLang="ko-KR" sz="1200" b="1" i="1" u="sng" dirty="0">
              <a:latin typeface="Calibri" panose="020F0502020204030204" pitchFamily="34" charset="0"/>
              <a:cs typeface="Calibri" panose="020F0502020204030204" pitchFamily="34" charset="0"/>
            </a:endParaRPr>
          </a:p>
          <a:p>
            <a:endParaRPr lang="en-US" dirty="0"/>
          </a:p>
          <a:p>
            <a:r>
              <a:rPr lang="en-US" dirty="0"/>
              <a:t>Examples of functional limitations include:</a:t>
            </a:r>
          </a:p>
          <a:p>
            <a:endParaRPr lang="en-US" dirty="0"/>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Difficulty with regulating emotions</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Impaired decision-making impacting safety</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Difficulty interacting with peers resulting in negative behaviors</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Memory and concentration problems</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Difficulty with communication</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Uncontrolled behaviors such as impulsivity that impact positive relationships with peers, staff and/or safety</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Requires daily assistance with hygiene tasks and requires supervision when navigating public spaces</a:t>
            </a: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13</a:t>
            </a:fld>
            <a:endParaRPr lang="ko-KR" altLang="en-US"/>
          </a:p>
        </p:txBody>
      </p:sp>
    </p:spTree>
    <p:extLst>
      <p:ext uri="{BB962C8B-B14F-4D97-AF65-F5344CB8AC3E}">
        <p14:creationId xmlns:p14="http://schemas.microsoft.com/office/powerpoint/2010/main" val="3535202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p>
          <a:p>
            <a:endParaRPr lang="en-US" dirty="0"/>
          </a:p>
          <a:p>
            <a:pPr marL="228600" marR="0" lvl="0" indent="-228600" algn="l" defTabSz="914400" rtl="0" eaLnBrk="1" fontAlgn="auto" latinLnBrk="1" hangingPunct="1">
              <a:lnSpc>
                <a:spcPct val="100000"/>
              </a:lnSpc>
              <a:spcBef>
                <a:spcPts val="0"/>
              </a:spcBef>
              <a:spcAft>
                <a:spcPts val="0"/>
              </a:spcAft>
              <a:buClrTx/>
              <a:buSzTx/>
              <a:buFont typeface="+mj-lt"/>
              <a:buAutoNum type="arabicPeriod"/>
              <a:tabLst/>
              <a:defRPr/>
            </a:pPr>
            <a:r>
              <a:rPr kumimoji="1" lang="en-US" altLang="ko-KR" sz="1200" dirty="0">
                <a:cs typeface="Calibri" panose="020F0502020204030204" pitchFamily="34" charset="0"/>
              </a:rPr>
              <a:t>Applicants cannot be denied enrollment due to academic challenges and/or deficits.</a:t>
            </a:r>
          </a:p>
          <a:p>
            <a:pPr marL="228600" marR="0" lvl="0" indent="-228600" algn="l" defTabSz="914400" rtl="0" eaLnBrk="1" fontAlgn="auto" latinLnBrk="1" hangingPunct="1">
              <a:lnSpc>
                <a:spcPct val="100000"/>
              </a:lnSpc>
              <a:spcBef>
                <a:spcPts val="0"/>
              </a:spcBef>
              <a:spcAft>
                <a:spcPts val="0"/>
              </a:spcAft>
              <a:buClrTx/>
              <a:buSzTx/>
              <a:buFont typeface="+mj-lt"/>
              <a:buAutoNum type="arabicPeriod"/>
              <a:tabLst/>
              <a:defRPr/>
            </a:pPr>
            <a:r>
              <a:rPr kumimoji="1" lang="en-US" altLang="ko-KR" sz="1200" dirty="0">
                <a:cs typeface="Calibri" panose="020F0502020204030204" pitchFamily="34" charset="0"/>
              </a:rPr>
              <a:t>Applicants cannot be denied enrollment due to disability accommodation needs.</a:t>
            </a:r>
          </a:p>
          <a:p>
            <a:pPr marL="228600" marR="0" lvl="0" indent="-228600" algn="l" defTabSz="914400" rtl="0" eaLnBrk="1" fontAlgn="auto" latinLnBrk="1" hangingPunct="1">
              <a:lnSpc>
                <a:spcPct val="100000"/>
              </a:lnSpc>
              <a:spcBef>
                <a:spcPts val="0"/>
              </a:spcBef>
              <a:spcAft>
                <a:spcPts val="0"/>
              </a:spcAft>
              <a:buClrTx/>
              <a:buSzTx/>
              <a:buFont typeface="+mj-lt"/>
              <a:buAutoNum type="arabicPeriod"/>
              <a:tabLst/>
              <a:defRPr/>
            </a:pPr>
            <a:r>
              <a:rPr kumimoji="1" lang="en-US" altLang="ko-KR" sz="1200" dirty="0">
                <a:cs typeface="Calibri" panose="020F0502020204030204" pitchFamily="34" charset="0"/>
              </a:rPr>
              <a:t>Applicants cannot be denied enrollment due to perceived inability to complete components of the program, like earning their high school diploma or finishing a trade. </a:t>
            </a:r>
          </a:p>
          <a:p>
            <a:pPr marL="228600" marR="0" lvl="0" indent="-228600" algn="l" defTabSz="914400" rtl="0" eaLnBrk="1" fontAlgn="auto" latinLnBrk="1" hangingPunct="1">
              <a:lnSpc>
                <a:spcPct val="100000"/>
              </a:lnSpc>
              <a:spcBef>
                <a:spcPts val="0"/>
              </a:spcBef>
              <a:spcAft>
                <a:spcPts val="0"/>
              </a:spcAft>
              <a:buClrTx/>
              <a:buSzTx/>
              <a:buFont typeface="+mj-lt"/>
              <a:buAutoNum type="arabicPeriod"/>
              <a:tabLst/>
              <a:defRPr/>
            </a:pPr>
            <a:endParaRPr kumimoji="1" lang="en-US" altLang="ko-KR" sz="1200" dirty="0">
              <a:cs typeface="Calibri" panose="020F0502020204030204" pitchFamily="34" charset="0"/>
            </a:endParaRPr>
          </a:p>
          <a:p>
            <a:pPr marL="0" marR="0" lvl="0" indent="0" algn="l" defTabSz="914400" rtl="0" eaLnBrk="1" fontAlgn="auto" latinLnBrk="1" hangingPunct="1">
              <a:lnSpc>
                <a:spcPct val="100000"/>
              </a:lnSpc>
              <a:spcBef>
                <a:spcPts val="0"/>
              </a:spcBef>
              <a:spcAft>
                <a:spcPts val="0"/>
              </a:spcAft>
              <a:buClrTx/>
              <a:buSzTx/>
              <a:buFont typeface="+mj-lt"/>
              <a:buNone/>
              <a:tabLst/>
              <a:defRPr/>
            </a:pPr>
            <a:r>
              <a:rPr kumimoji="1" lang="en-US" altLang="ko-KR" sz="1200" i="1" dirty="0">
                <a:effectLst/>
                <a:cs typeface="Calibri" panose="020F0502020204030204" pitchFamily="34" charset="0"/>
              </a:rPr>
              <a:t>CMHCs </a:t>
            </a:r>
            <a:r>
              <a:rPr kumimoji="1" lang="en-US" altLang="ko-KR" sz="1200" b="1" i="1" u="sng" dirty="0">
                <a:solidFill>
                  <a:srgbClr val="E28C00"/>
                </a:solidFill>
                <a:effectLst/>
                <a:cs typeface="Calibri" panose="020F0502020204030204" pitchFamily="34" charset="0"/>
              </a:rPr>
              <a:t>are encouraged</a:t>
            </a:r>
            <a:r>
              <a:rPr kumimoji="1" lang="en-US" altLang="ko-KR" sz="1200" b="1" i="1" dirty="0">
                <a:solidFill>
                  <a:srgbClr val="E28C00"/>
                </a:solidFill>
                <a:effectLst/>
                <a:cs typeface="Calibri" panose="020F0502020204030204" pitchFamily="34" charset="0"/>
              </a:rPr>
              <a:t> </a:t>
            </a:r>
            <a:r>
              <a:rPr kumimoji="1" lang="en-US" altLang="ko-KR" sz="1200" i="1" dirty="0">
                <a:effectLst/>
                <a:cs typeface="Calibri" panose="020F0502020204030204" pitchFamily="34" charset="0"/>
              </a:rPr>
              <a:t>to contact their </a:t>
            </a:r>
            <a:r>
              <a:rPr kumimoji="1" lang="en-US" altLang="ko-KR" sz="1200" i="1" u="sng" dirty="0">
                <a:effectLst/>
                <a:cs typeface="Calibri" panose="020F0502020204030204" pitchFamily="34" charset="0"/>
              </a:rPr>
              <a:t>Regional Mental Health Specialist </a:t>
            </a:r>
            <a:r>
              <a:rPr kumimoji="1" lang="en-US" altLang="ko-KR" sz="1200" i="1" dirty="0">
                <a:effectLst/>
                <a:cs typeface="Calibri" panose="020F0502020204030204" pitchFamily="34" charset="0"/>
              </a:rPr>
              <a:t>(RMHS) for consultation in these cases. </a:t>
            </a:r>
          </a:p>
          <a:p>
            <a:pPr marL="0" marR="0" lvl="0" indent="0" algn="l" defTabSz="914400" rtl="0" eaLnBrk="1" fontAlgn="auto" latinLnBrk="1" hangingPunct="1">
              <a:lnSpc>
                <a:spcPct val="100000"/>
              </a:lnSpc>
              <a:spcBef>
                <a:spcPts val="0"/>
              </a:spcBef>
              <a:spcAft>
                <a:spcPts val="0"/>
              </a:spcAft>
              <a:buClrTx/>
              <a:buSzTx/>
              <a:buFont typeface="+mj-lt"/>
              <a:buNone/>
              <a:tabLst/>
              <a:defRPr/>
            </a:pPr>
            <a:endParaRPr kumimoji="1" lang="en-US" altLang="ko-KR" sz="1200" dirty="0">
              <a:cs typeface="Calibri" panose="020F0502020204030204" pitchFamily="34" charset="0"/>
            </a:endParaRPr>
          </a:p>
          <a:p>
            <a:pPr marL="0" marR="0" lvl="0" indent="0" algn="l" defTabSz="914400" rtl="0" eaLnBrk="1" fontAlgn="auto" latinLnBrk="1" hangingPunct="1">
              <a:lnSpc>
                <a:spcPct val="100000"/>
              </a:lnSpc>
              <a:spcBef>
                <a:spcPts val="0"/>
              </a:spcBef>
              <a:spcAft>
                <a:spcPts val="0"/>
              </a:spcAft>
              <a:buClrTx/>
              <a:buSzTx/>
              <a:buFont typeface="+mj-lt"/>
              <a:buNone/>
              <a:tabLst/>
              <a:defRPr/>
            </a:pPr>
            <a:endParaRPr kumimoji="1" lang="en-US" altLang="ko-KR" sz="1200" dirty="0">
              <a:cs typeface="Calibri" panose="020F0502020204030204" pitchFamily="34" charset="0"/>
            </a:endParaRP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14</a:t>
            </a:fld>
            <a:endParaRPr lang="ko-KR" altLang="en-US"/>
          </a:p>
        </p:txBody>
      </p:sp>
    </p:spTree>
    <p:extLst>
      <p:ext uri="{BB962C8B-B14F-4D97-AF65-F5344CB8AC3E}">
        <p14:creationId xmlns:p14="http://schemas.microsoft.com/office/powerpoint/2010/main" val="1072264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ko-KR" sz="1200" dirty="0">
                <a:solidFill>
                  <a:schemeClr val="bg2">
                    <a:lumMod val="75000"/>
                  </a:schemeClr>
                </a:solidFill>
                <a:latin typeface="Abril Fatface" panose="02000503000000020003" pitchFamily="2" charset="0"/>
                <a:cs typeface="Calibri" panose="020F0502020204030204" pitchFamily="34" charset="0"/>
              </a:rPr>
              <a:t>Section 02 – Disability Accommodation (DA) Considerations</a:t>
            </a:r>
            <a:endParaRPr kumimoji="1" lang="en-US" altLang="ko-KR" sz="1200" dirty="0">
              <a:latin typeface="Abril Fatface" panose="02000503000000020003" pitchFamily="2" charset="0"/>
              <a:cs typeface="Calibri" panose="020F0502020204030204" pitchFamily="34" charset="0"/>
            </a:endParaRPr>
          </a:p>
          <a:p>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1200" dirty="0">
                <a:cs typeface="Calibri" panose="020F0502020204030204" pitchFamily="34" charset="0"/>
              </a:rPr>
              <a:t>In this section, Pre-arrival Contact Post Approval, Individualized Assessment of Need with a Center-wide Focus, and Effectiveness Monitoring</a:t>
            </a:r>
            <a:endParaRPr kumimoji="1" lang="ko-KR" altLang="en-US" sz="1200" dirty="0">
              <a:cs typeface="Calibri" panose="020F0502020204030204" pitchFamily="34" charset="0"/>
            </a:endParaRPr>
          </a:p>
          <a:p>
            <a:endParaRPr kumimoji="1" lang="ko-KR" alt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15</a:t>
            </a:fld>
            <a:endParaRPr lang="ko-KR" altLang="en-US"/>
          </a:p>
        </p:txBody>
      </p:sp>
    </p:spTree>
    <p:extLst>
      <p:ext uri="{BB962C8B-B14F-4D97-AF65-F5344CB8AC3E}">
        <p14:creationId xmlns:p14="http://schemas.microsoft.com/office/powerpoint/2010/main" val="2640511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Pre-Arrival Contact Post Approval</a:t>
            </a:r>
          </a:p>
          <a:p>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If the enrollee (approved for enrollment) has disclosed an intellectual disability on the 6-53 or via documentation of disability, ensure that a DC contacts the applicant to determine individual accommodation needs. </a:t>
            </a:r>
          </a:p>
          <a:p>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Accommodations must be </a:t>
            </a:r>
            <a:r>
              <a:rPr lang="en-US" b="1" u="sng" dirty="0">
                <a:solidFill>
                  <a:srgbClr val="E28C00"/>
                </a:solidFill>
              </a:rPr>
              <a:t>ready to implement upon arrival</a:t>
            </a:r>
            <a:r>
              <a:rPr lang="en-US" dirty="0"/>
              <a:t>.</a:t>
            </a: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16</a:t>
            </a:fld>
            <a:endParaRPr lang="ko-KR" altLang="en-US"/>
          </a:p>
        </p:txBody>
      </p:sp>
    </p:spTree>
    <p:extLst>
      <p:ext uri="{BB962C8B-B14F-4D97-AF65-F5344CB8AC3E}">
        <p14:creationId xmlns:p14="http://schemas.microsoft.com/office/powerpoint/2010/main" val="747459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wrap="square"/>
          <a:lstStyle/>
          <a:p>
            <a:pPr eaLnBrk="0" latinLnBrk="0" hangingPunct="0"/>
            <a:r>
              <a:rPr lang="en-US" dirty="0"/>
              <a:t>Individualized Assessment of Need</a:t>
            </a:r>
          </a:p>
          <a:p>
            <a:pPr eaLnBrk="0" latinLnBrk="0" hangingPunct="0"/>
            <a:endParaRPr lang="en-US" dirty="0"/>
          </a:p>
          <a:p>
            <a:pPr eaLnBrk="0" latinLnBrk="0" hangingPunct="0">
              <a:lnSpc>
                <a:spcPct val="119000"/>
              </a:lnSpc>
            </a:pPr>
            <a:r>
              <a:rPr lang="en-US" dirty="0"/>
              <a:t>Disability accommodations (DA) must:</a:t>
            </a:r>
          </a:p>
          <a:p>
            <a:pPr marL="173736" lvl="1" indent="-171450" eaLnBrk="0" latinLnBrk="0" hangingPunct="0">
              <a:buFont typeface="Wingdings" panose="05000000000000000000" pitchFamily="2" charset="2"/>
              <a:buChar char="§"/>
            </a:pPr>
            <a:r>
              <a:rPr lang="en-US" dirty="0"/>
              <a:t>be considered with a </a:t>
            </a:r>
            <a:r>
              <a:rPr lang="en-US" b="1" dirty="0">
                <a:solidFill>
                  <a:srgbClr val="E28C00"/>
                </a:solidFill>
              </a:rPr>
              <a:t>center-wide focus. </a:t>
            </a:r>
            <a:r>
              <a:rPr lang="en-US" b="0" dirty="0">
                <a:solidFill>
                  <a:schemeClr val="bg1"/>
                </a:solidFill>
              </a:rPr>
              <a:t>For example, individuals </a:t>
            </a:r>
            <a:r>
              <a:rPr lang="en-US" b="0" dirty="0">
                <a:solidFill>
                  <a:srgbClr val="E28C00"/>
                </a:solidFill>
              </a:rPr>
              <a:t>with intellectual disabilities likely will need access to information in an alternate format through the center. How might we do that? We can do things like simplifying </a:t>
            </a:r>
            <a:r>
              <a:rPr lang="en-US" dirty="0"/>
              <a:t>handbook language or having student leaders create an audio version that the student can listen to as often as they need. We can provide menus or bulletin board news in formats that can be digitally read out loud or individual copies that can be scanned and then digitally read aloud.</a:t>
            </a:r>
          </a:p>
          <a:p>
            <a:pPr marL="173736" lvl="1" indent="-171450" eaLnBrk="0" latinLnBrk="0" hangingPunct="0">
              <a:lnSpc>
                <a:spcPct val="119000"/>
              </a:lnSpc>
              <a:buFont typeface="Wingdings" panose="05000000000000000000" pitchFamily="2" charset="2"/>
              <a:buChar char="§"/>
            </a:pPr>
            <a:endParaRPr lang="en-US" b="1" dirty="0">
              <a:solidFill>
                <a:srgbClr val="E28C00"/>
              </a:solidFill>
            </a:endParaRPr>
          </a:p>
          <a:p>
            <a:pPr marL="173736" lvl="1" indent="-171450" eaLnBrk="0" latinLnBrk="0" hangingPunct="0">
              <a:lnSpc>
                <a:spcPct val="119000"/>
              </a:lnSpc>
              <a:buFont typeface="Wingdings" panose="05000000000000000000" pitchFamily="2" charset="2"/>
              <a:buChar char="§"/>
            </a:pPr>
            <a:r>
              <a:rPr lang="en-US" dirty="0"/>
              <a:t>be individualized based upon the specific enrollee’s functional limitation and areas of need. As with any individual having any condition, how it manifests may vary from individual to individual so be sure to talk to the student about their needs along with reviewing file documentation to determine where there may be barriers to participation. Because the student has an intellectual disability does not mean that they do not have awareness and understanding of the things that are difficult for them to do so give them an opportunity to ask questions and provide information/feedback about their own needs.</a:t>
            </a:r>
          </a:p>
          <a:p>
            <a:pPr marL="173736" lvl="1" indent="-171450" eaLnBrk="0" latinLnBrk="0" hangingPunct="0">
              <a:lnSpc>
                <a:spcPct val="119000"/>
              </a:lnSpc>
              <a:buFont typeface="Wingdings" panose="05000000000000000000" pitchFamily="2" charset="2"/>
              <a:buChar char="§"/>
            </a:pPr>
            <a:endParaRPr lang="en-US" dirty="0"/>
          </a:p>
          <a:p>
            <a:pPr marL="173736" lvl="1" indent="-171450" eaLnBrk="0" latinLnBrk="0" hangingPunct="0">
              <a:lnSpc>
                <a:spcPct val="119000"/>
              </a:lnSpc>
              <a:buFont typeface="Wingdings" panose="05000000000000000000" pitchFamily="2" charset="2"/>
              <a:buChar char="§"/>
            </a:pPr>
            <a:r>
              <a:rPr lang="en-US" dirty="0"/>
              <a:t>include processing disability accommodation requests made by the student or others on their behalf (if they agree with the DA requested). Sometimes a parent, an advocate, a case manager or an outside treating provider may share needs (i.e., which is the same as requesting disability accommodations) on behalf of the student. Be sure that the student wants those accommodations and if so, process the request as you would for any other disability accommodation request. Document the request on the RA/RM/AAS Request Form, consider reasonableness, offer equally effective alternative accommodations first if concerns about reasonableness and then contact your Regional Disability Coordinator if any concerns with providing the requested accommodations.</a:t>
            </a:r>
          </a:p>
          <a:p>
            <a:pPr marL="0" lvl="1" eaLnBrk="0" latinLnBrk="0" hangingPunct="0">
              <a:lnSpc>
                <a:spcPct val="119000"/>
              </a:lnSpc>
              <a:buFont typeface="Arial" panose="020B0604020202020204" pitchFamily="34" charset="0"/>
              <a:buNone/>
            </a:pPr>
            <a:endParaRPr lang="en-US" dirty="0"/>
          </a:p>
          <a:p>
            <a:pPr marL="0" lvl="1" eaLnBrk="0" latinLnBrk="0" hangingPunct="0">
              <a:lnSpc>
                <a:spcPct val="119000"/>
              </a:lnSpc>
              <a:buFont typeface="Arial" panose="020B0604020202020204" pitchFamily="34" charset="0"/>
              <a:buNone/>
            </a:pPr>
            <a:r>
              <a:rPr lang="en-US" dirty="0"/>
              <a:t>“Check in” more routinely (sooner than every 60 days) to see how the student is doing, if they are encountering barriers to participation and then add or adjust supports as needed. Also ensure that accommodations are being provided consistently throughout the center. It does make a difference!</a:t>
            </a:r>
          </a:p>
          <a:p>
            <a:pPr marL="0" lvl="1" eaLnBrk="0" latinLnBrk="0" hangingPunct="0">
              <a:lnSpc>
                <a:spcPct val="119000"/>
              </a:lnSpc>
              <a:buFont typeface="Arial" panose="020B0604020202020204" pitchFamily="34" charset="0"/>
              <a:buNone/>
            </a:pPr>
            <a:endParaRPr lang="en-US" dirty="0"/>
          </a:p>
          <a:p>
            <a:pPr marL="0" lvl="1" eaLnBrk="0" latinLnBrk="0" hangingPunct="0">
              <a:lnSpc>
                <a:spcPct val="119000"/>
              </a:lnSpc>
              <a:buFont typeface="Arial" panose="020B0604020202020204" pitchFamily="34" charset="0"/>
              <a:buNone/>
            </a:pPr>
            <a:r>
              <a:rPr lang="en-US" dirty="0"/>
              <a:t>Finally, keep a “fostering independence and employability” mindset as much as possible, meaning trying to identify and implement DA or employ strategies that help the student function as independently as possible. For example, providing portable read-aloud technology instead of having others read to the student; the technology enables the student to obtain information independently.</a:t>
            </a: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17</a:t>
            </a:fld>
            <a:endParaRPr lang="ko-KR" altLang="en-US"/>
          </a:p>
        </p:txBody>
      </p:sp>
    </p:spTree>
    <p:extLst>
      <p:ext uri="{BB962C8B-B14F-4D97-AF65-F5344CB8AC3E}">
        <p14:creationId xmlns:p14="http://schemas.microsoft.com/office/powerpoint/2010/main" val="1294214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Disability Accommodations (DAs)</a:t>
            </a:r>
          </a:p>
          <a:p>
            <a:endParaRPr lang="en-US" dirty="0"/>
          </a:p>
          <a:p>
            <a:pPr marL="0" marR="0" lvl="0" indent="0" algn="l" defTabSz="914400" rtl="0" eaLnBrk="0" fontAlgn="auto" latinLnBrk="0" hangingPunct="0">
              <a:lnSpc>
                <a:spcPct val="100000"/>
              </a:lnSpc>
              <a:spcBef>
                <a:spcPts val="0"/>
              </a:spcBef>
              <a:spcAft>
                <a:spcPts val="0"/>
              </a:spcAft>
              <a:buClrTx/>
              <a:buSzTx/>
              <a:buFontTx/>
              <a:buNone/>
              <a:tabLst/>
              <a:defRPr/>
            </a:pPr>
            <a:r>
              <a:rPr lang="en-US" dirty="0"/>
              <a:t>There are so many disability accommodations that we can discuss that are viable and effective for use with many students with intellectual disabilities. In the time we have today, we are going to review 4 primary areas. </a:t>
            </a:r>
          </a:p>
          <a:p>
            <a:endParaRPr lang="en-US" dirty="0"/>
          </a:p>
          <a:p>
            <a:r>
              <a:rPr lang="en-US" dirty="0"/>
              <a:t>Video Modeling</a:t>
            </a: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ko-KR" dirty="0">
                <a:latin typeface="Calibri" panose="020F0502020204030204" pitchFamily="34" charset="0"/>
                <a:cs typeface="Calibri" panose="020F0502020204030204" pitchFamily="34" charset="0"/>
              </a:rPr>
              <a:t>A research-based practice with increasing evidence of benefitting students with autism and has carry-over to supporting students with intellectual disabilities.</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ko-KR" dirty="0">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ko-KR" dirty="0">
                <a:latin typeface="Calibri" panose="020F0502020204030204" pitchFamily="34" charset="0"/>
                <a:cs typeface="Calibri" panose="020F0502020204030204" pitchFamily="34" charset="0"/>
              </a:rPr>
              <a:t>Bookshare</a:t>
            </a: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ko-KR" dirty="0">
                <a:latin typeface="Calibri" panose="020F0502020204030204" pitchFamily="34" charset="0"/>
                <a:cs typeface="Calibri" panose="020F0502020204030204" pitchFamily="34" charset="0"/>
              </a:rPr>
              <a:t>An invaluable resource for making Job Corps curriculum accessible to individuals with reading/cognitive challenges.</a:t>
            </a:r>
            <a:endParaRPr kumimoji="1" lang="ko-KR" altLang="en-US" dirty="0">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ko-KR" dirty="0">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ko-KR" dirty="0">
                <a:latin typeface="Calibri" panose="020F0502020204030204" pitchFamily="34" charset="0"/>
                <a:cs typeface="Calibri" panose="020F0502020204030204" pitchFamily="34" charset="0"/>
              </a:rPr>
              <a:t>Assistive Technology</a:t>
            </a: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ko-KR" dirty="0">
                <a:latin typeface="Calibri" panose="020F0502020204030204" pitchFamily="34" charset="0"/>
                <a:cs typeface="Calibri" panose="020F0502020204030204" pitchFamily="34" charset="0"/>
              </a:rPr>
              <a:t>The use of assistive technology builds independence and increases employability.</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ko-KR" dirty="0">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ko-KR" dirty="0">
                <a:latin typeface="Calibri" panose="020F0502020204030204" pitchFamily="34" charset="0"/>
                <a:cs typeface="Calibri" panose="020F0502020204030204" pitchFamily="34" charset="0"/>
              </a:rPr>
              <a:t>Other DA/Strategies</a:t>
            </a: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ko-KR" dirty="0">
                <a:latin typeface="Calibri" panose="020F0502020204030204" pitchFamily="34" charset="0"/>
                <a:cs typeface="Calibri" panose="020F0502020204030204" pitchFamily="34" charset="0"/>
              </a:rPr>
              <a:t>Using visual supports, task analyses, chunking information, decluttering content, etc.!</a:t>
            </a:r>
            <a:endParaRPr kumimoji="1" lang="ko-KR" altLang="en-US" dirty="0">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ko-KR" altLang="en-US" dirty="0">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ko-KR" altLang="en-US" dirty="0">
              <a:latin typeface="Calibri" panose="020F0502020204030204" pitchFamily="34" charset="0"/>
              <a:cs typeface="Calibri" panose="020F0502020204030204" pitchFamily="34" charset="0"/>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18</a:t>
            </a:fld>
            <a:endParaRPr lang="ko-KR" altLang="en-US"/>
          </a:p>
        </p:txBody>
      </p:sp>
    </p:spTree>
    <p:extLst>
      <p:ext uri="{BB962C8B-B14F-4D97-AF65-F5344CB8AC3E}">
        <p14:creationId xmlns:p14="http://schemas.microsoft.com/office/powerpoint/2010/main" val="2727474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Modeling</a:t>
            </a:r>
          </a:p>
          <a:p>
            <a:endParaRPr lang="en-US" dirty="0"/>
          </a:p>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sz="1200" dirty="0">
                <a:solidFill>
                  <a:schemeClr val="accent2"/>
                </a:solidFill>
                <a:latin typeface="Calibri" panose="020F0502020204030204" pitchFamily="34" charset="0"/>
                <a:cs typeface="Calibri" panose="020F0502020204030204" pitchFamily="34" charset="0"/>
              </a:rPr>
              <a:t>Video modeling is a </a:t>
            </a:r>
            <a:r>
              <a:rPr lang="en-US" altLang="ko-KR" sz="1200" b="1" dirty="0">
                <a:solidFill>
                  <a:srgbClr val="E28C00"/>
                </a:solidFill>
                <a:latin typeface="Calibri" panose="020F0502020204030204" pitchFamily="34" charset="0"/>
                <a:cs typeface="Calibri" panose="020F0502020204030204" pitchFamily="34" charset="0"/>
              </a:rPr>
              <a:t>research-based</a:t>
            </a:r>
            <a:r>
              <a:rPr lang="en-US" altLang="ko-KR" sz="1200" dirty="0">
                <a:solidFill>
                  <a:srgbClr val="C00000"/>
                </a:solidFill>
                <a:latin typeface="Calibri" panose="020F0502020204030204" pitchFamily="34" charset="0"/>
                <a:cs typeface="Calibri" panose="020F0502020204030204" pitchFamily="34" charset="0"/>
              </a:rPr>
              <a:t> </a:t>
            </a:r>
            <a:r>
              <a:rPr lang="en-US" altLang="ko-KR" sz="1200" b="1" u="sng" dirty="0">
                <a:solidFill>
                  <a:schemeClr val="accent2"/>
                </a:solidFill>
                <a:latin typeface="Calibri" panose="020F0502020204030204" pitchFamily="34" charset="0"/>
                <a:cs typeface="Calibri" panose="020F0502020204030204" pitchFamily="34" charset="0"/>
              </a:rPr>
              <a:t>visual support</a:t>
            </a:r>
            <a:r>
              <a:rPr lang="en-US" altLang="ko-KR" sz="1200" dirty="0">
                <a:solidFill>
                  <a:schemeClr val="accent2"/>
                </a:solidFill>
                <a:latin typeface="Calibri" panose="020F0502020204030204" pitchFamily="34" charset="0"/>
                <a:cs typeface="Calibri" panose="020F0502020204030204" pitchFamily="34" charset="0"/>
              </a:rPr>
              <a:t> that uses technology as the core component of instruction. Studies have been completed with people across all levels of education</a:t>
            </a:r>
            <a:endParaRPr lang="en-US" altLang="ko-KR" sz="1200" i="1" dirty="0">
              <a:solidFill>
                <a:schemeClr val="accent2"/>
              </a:solidFill>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ltLang="ko-KR" sz="1200" dirty="0">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sz="1200" dirty="0">
                <a:latin typeface="Calibri" panose="020F0502020204030204" pitchFamily="34" charset="0"/>
                <a:cs typeface="Calibri" panose="020F0502020204030204" pitchFamily="34" charset="0"/>
              </a:rPr>
              <a:t>While learners with autism have been the primary target of video modeling research, </a:t>
            </a:r>
            <a:r>
              <a:rPr lang="en-US" altLang="ko-KR" sz="1200" b="1" u="sng" dirty="0">
                <a:solidFill>
                  <a:srgbClr val="E28C00"/>
                </a:solidFill>
                <a:latin typeface="Calibri" panose="020F0502020204030204" pitchFamily="34" charset="0"/>
                <a:cs typeface="Calibri" panose="020F0502020204030204" pitchFamily="34" charset="0"/>
              </a:rPr>
              <a:t>anyone</a:t>
            </a:r>
            <a:r>
              <a:rPr lang="en-US" altLang="ko-KR" sz="1200" dirty="0">
                <a:latin typeface="Calibri" panose="020F0502020204030204" pitchFamily="34" charset="0"/>
                <a:cs typeface="Calibri" panose="020F0502020204030204" pitchFamily="34" charset="0"/>
              </a:rPr>
              <a:t> can potentially benefit from this method!</a:t>
            </a:r>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19</a:t>
            </a:fld>
            <a:endParaRPr lang="ko-KR" altLang="en-US" dirty="0"/>
          </a:p>
        </p:txBody>
      </p:sp>
    </p:spTree>
    <p:extLst>
      <p:ext uri="{BB962C8B-B14F-4D97-AF65-F5344CB8AC3E}">
        <p14:creationId xmlns:p14="http://schemas.microsoft.com/office/powerpoint/2010/main" val="3730476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covering:</a:t>
            </a:r>
          </a:p>
          <a:p>
            <a:endParaRPr lang="en-US" dirty="0"/>
          </a:p>
          <a:p>
            <a:pPr marL="171450" indent="-171450">
              <a:buFont typeface="Wingdings" panose="05000000000000000000" pitchFamily="2" charset="2"/>
              <a:buChar char="§"/>
            </a:pPr>
            <a:r>
              <a:rPr lang="en-US" dirty="0"/>
              <a:t>Applicant File Review Considerations</a:t>
            </a:r>
          </a:p>
          <a:p>
            <a:pPr marL="171450" indent="-171450">
              <a:buFont typeface="Wingdings" panose="05000000000000000000" pitchFamily="2" charset="2"/>
              <a:buChar char="§"/>
            </a:pPr>
            <a:r>
              <a:rPr lang="en-US" dirty="0"/>
              <a:t>Disability Accommodation Considerations</a:t>
            </a:r>
          </a:p>
          <a:p>
            <a:pPr marL="171450" indent="-171450">
              <a:buFont typeface="Wingdings" panose="05000000000000000000" pitchFamily="2" charset="2"/>
              <a:buChar char="§"/>
            </a:pPr>
            <a:r>
              <a:rPr lang="en-US" dirty="0"/>
              <a:t>Review of Maximum Benefits Recommendations</a:t>
            </a:r>
          </a:p>
          <a:p>
            <a:pPr marL="171450" indent="-171450">
              <a:buFont typeface="Wingdings" panose="05000000000000000000" pitchFamily="2" charset="2"/>
              <a:buChar char="§"/>
            </a:pPr>
            <a:r>
              <a:rPr lang="en-US" dirty="0"/>
              <a:t>Review of Resources</a:t>
            </a:r>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2</a:t>
            </a:fld>
            <a:endParaRPr lang="ko-KR" altLang="en-US"/>
          </a:p>
        </p:txBody>
      </p:sp>
    </p:spTree>
    <p:extLst>
      <p:ext uri="{BB962C8B-B14F-4D97-AF65-F5344CB8AC3E}">
        <p14:creationId xmlns:p14="http://schemas.microsoft.com/office/powerpoint/2010/main" val="1487465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Not Convinced?</a:t>
            </a:r>
          </a:p>
          <a:p>
            <a:endParaRPr lang="en-US" dirty="0"/>
          </a:p>
          <a:p>
            <a:r>
              <a:rPr lang="en-US" dirty="0"/>
              <a:t>Getting folks on board with trying video modeling has been a challenging endeavor inside and outside of Job Corps for many years. There are perceptions of inordinate amounts of time needed to use this support when aspects of it really can be implemented in 20 to 30 minutes of time. Why should we bother?</a:t>
            </a:r>
          </a:p>
          <a:p>
            <a:endParaRPr lang="en-US" dirty="0"/>
          </a:p>
          <a:p>
            <a:r>
              <a:rPr lang="en-US" dirty="0"/>
              <a:t>A study in 2014 found many benefits of teaching with video modeling including: </a:t>
            </a:r>
            <a:r>
              <a:rPr lang="en-US" i="1" dirty="0">
                <a:solidFill>
                  <a:srgbClr val="E28C00"/>
                </a:solidFill>
              </a:rPr>
              <a:t>faster skill acquisition rates, improved student performance, and an increase of independent correct responses. </a:t>
            </a:r>
          </a:p>
          <a:p>
            <a:endParaRPr lang="en-US" dirty="0"/>
          </a:p>
          <a:p>
            <a:r>
              <a:rPr lang="en-US" dirty="0"/>
              <a:t>Research has also shown that video modeling leads to </a:t>
            </a:r>
            <a:r>
              <a:rPr lang="en-US" b="1" dirty="0">
                <a:solidFill>
                  <a:srgbClr val="E28C00"/>
                </a:solidFill>
              </a:rPr>
              <a:t>greater ability to generalize skills </a:t>
            </a:r>
            <a:r>
              <a:rPr lang="en-US" dirty="0"/>
              <a:t>learned outside of the therapy setting and more recent research has shown benefit to a variety of types of learners in non-therapeutic learning environments. (i.e., school and other educational programs).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20</a:t>
            </a:fld>
            <a:endParaRPr lang="ko-KR" altLang="en-US"/>
          </a:p>
        </p:txBody>
      </p:sp>
    </p:spTree>
    <p:extLst>
      <p:ext uri="{BB962C8B-B14F-4D97-AF65-F5344CB8AC3E}">
        <p14:creationId xmlns:p14="http://schemas.microsoft.com/office/powerpoint/2010/main" val="2386115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Skills Can Be Taught?</a:t>
            </a:r>
          </a:p>
          <a:p>
            <a:endParaRPr lang="en-US" dirty="0"/>
          </a:p>
          <a:p>
            <a:r>
              <a:rPr lang="en-US" dirty="0"/>
              <a:t>Video modeling can be used to target skill development in almost any area to include:</a:t>
            </a:r>
          </a:p>
          <a:p>
            <a:endParaRPr lang="en-US" dirty="0"/>
          </a:p>
          <a:p>
            <a:pPr marL="285750" indent="-285750">
              <a:lnSpc>
                <a:spcPct val="150000"/>
              </a:lnSpc>
              <a:buClr>
                <a:srgbClr val="E28C00"/>
              </a:buClr>
              <a:buFont typeface="Wingdings" panose="05000000000000000000" pitchFamily="2" charset="2"/>
              <a:buChar char="§"/>
            </a:pPr>
            <a:r>
              <a:rPr lang="da-DK" altLang="ko-KR" sz="1200" dirty="0">
                <a:solidFill>
                  <a:schemeClr val="tx2"/>
                </a:solidFill>
                <a:latin typeface="Calibri" panose="020F0502020204030204" pitchFamily="34" charset="0"/>
                <a:cs typeface="Calibri" panose="020F0502020204030204" pitchFamily="34" charset="0"/>
              </a:rPr>
              <a:t>Academic Skills</a:t>
            </a:r>
          </a:p>
          <a:p>
            <a:pPr marL="285750" indent="-285750">
              <a:lnSpc>
                <a:spcPct val="150000"/>
              </a:lnSpc>
              <a:buClr>
                <a:srgbClr val="E28C00"/>
              </a:buClr>
              <a:buFont typeface="Wingdings" panose="05000000000000000000" pitchFamily="2" charset="2"/>
              <a:buChar char="§"/>
            </a:pPr>
            <a:r>
              <a:rPr lang="da-DK" altLang="ko-KR" sz="1200" dirty="0">
                <a:solidFill>
                  <a:schemeClr val="tx2"/>
                </a:solidFill>
                <a:latin typeface="Calibri" panose="020F0502020204030204" pitchFamily="34" charset="0"/>
                <a:cs typeface="Calibri" panose="020F0502020204030204" pitchFamily="34" charset="0"/>
              </a:rPr>
              <a:t>Career Technical Skills</a:t>
            </a:r>
          </a:p>
          <a:p>
            <a:pPr marL="285750" indent="-285750">
              <a:lnSpc>
                <a:spcPct val="150000"/>
              </a:lnSpc>
              <a:buClr>
                <a:srgbClr val="E28C00"/>
              </a:buClr>
              <a:buFont typeface="Wingdings" panose="05000000000000000000" pitchFamily="2" charset="2"/>
              <a:buChar char="§"/>
            </a:pPr>
            <a:r>
              <a:rPr lang="da-DK" altLang="ko-KR" sz="1200" dirty="0">
                <a:solidFill>
                  <a:schemeClr val="tx2"/>
                </a:solidFill>
                <a:latin typeface="Calibri" panose="020F0502020204030204" pitchFamily="34" charset="0"/>
                <a:cs typeface="Calibri" panose="020F0502020204030204" pitchFamily="34" charset="0"/>
              </a:rPr>
              <a:t>Self-help Skills</a:t>
            </a:r>
          </a:p>
          <a:p>
            <a:pPr marL="285750" indent="-285750">
              <a:lnSpc>
                <a:spcPct val="150000"/>
              </a:lnSpc>
              <a:buClr>
                <a:srgbClr val="E28C00"/>
              </a:buClr>
              <a:buFont typeface="Wingdings" panose="05000000000000000000" pitchFamily="2" charset="2"/>
              <a:buChar char="§"/>
            </a:pPr>
            <a:r>
              <a:rPr lang="da-DK" altLang="ko-KR" sz="1200" dirty="0">
                <a:solidFill>
                  <a:schemeClr val="tx2"/>
                </a:solidFill>
                <a:latin typeface="Calibri" panose="020F0502020204030204" pitchFamily="34" charset="0"/>
                <a:cs typeface="Calibri" panose="020F0502020204030204" pitchFamily="34" charset="0"/>
              </a:rPr>
              <a:t>Behavioral/Emotional Management Skills</a:t>
            </a:r>
          </a:p>
          <a:p>
            <a:pPr marL="285750" indent="-285750">
              <a:lnSpc>
                <a:spcPct val="150000"/>
              </a:lnSpc>
              <a:buClr>
                <a:srgbClr val="E28C00"/>
              </a:buClr>
              <a:buFont typeface="Wingdings" panose="05000000000000000000" pitchFamily="2" charset="2"/>
              <a:buChar char="§"/>
            </a:pPr>
            <a:r>
              <a:rPr lang="da-DK" altLang="ko-KR" sz="1200" dirty="0">
                <a:solidFill>
                  <a:schemeClr val="tx2"/>
                </a:solidFill>
                <a:latin typeface="Calibri" panose="020F0502020204030204" pitchFamily="34" charset="0"/>
                <a:cs typeface="Calibri" panose="020F0502020204030204" pitchFamily="34" charset="0"/>
              </a:rPr>
              <a:t>Social Skills</a:t>
            </a:r>
          </a:p>
          <a:p>
            <a:pPr marL="285750" indent="-285750">
              <a:lnSpc>
                <a:spcPct val="150000"/>
              </a:lnSpc>
              <a:buClr>
                <a:srgbClr val="E28C00"/>
              </a:buClr>
              <a:buFont typeface="Wingdings" panose="05000000000000000000" pitchFamily="2" charset="2"/>
              <a:buChar char="§"/>
            </a:pPr>
            <a:r>
              <a:rPr lang="da-DK" altLang="ko-KR" sz="1200" dirty="0">
                <a:solidFill>
                  <a:schemeClr val="tx2"/>
                </a:solidFill>
                <a:latin typeface="Calibri" panose="020F0502020204030204" pitchFamily="34" charset="0"/>
                <a:cs typeface="Calibri" panose="020F0502020204030204" pitchFamily="34" charset="0"/>
              </a:rPr>
              <a:t>Work Preparation Skills</a:t>
            </a:r>
          </a:p>
          <a:p>
            <a:pPr algn="r">
              <a:lnSpc>
                <a:spcPct val="150000"/>
              </a:lnSpc>
              <a:buClr>
                <a:schemeClr val="accent1"/>
              </a:buClr>
            </a:pPr>
            <a:r>
              <a:rPr lang="da-DK" altLang="ko-KR" sz="1200" dirty="0">
                <a:solidFill>
                  <a:schemeClr val="tx2"/>
                </a:solidFill>
                <a:latin typeface="Calibri" panose="020F0502020204030204" pitchFamily="34" charset="0"/>
                <a:cs typeface="Calibri" panose="020F0502020204030204" pitchFamily="34" charset="0"/>
              </a:rPr>
              <a:t>...and more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21</a:t>
            </a:fld>
            <a:endParaRPr lang="ko-KR" altLang="en-US"/>
          </a:p>
        </p:txBody>
      </p:sp>
    </p:spTree>
    <p:extLst>
      <p:ext uri="{BB962C8B-B14F-4D97-AF65-F5344CB8AC3E}">
        <p14:creationId xmlns:p14="http://schemas.microsoft.com/office/powerpoint/2010/main" val="955249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to Use Video Modeling?</a:t>
            </a:r>
          </a:p>
          <a:p>
            <a:endParaRPr lang="en-US" dirty="0"/>
          </a:p>
          <a:p>
            <a:pPr marL="457200" indent="-457200">
              <a:lnSpc>
                <a:spcPct val="114000"/>
              </a:lnSpc>
              <a:buClr>
                <a:srgbClr val="E28C00"/>
              </a:buClr>
              <a:buFont typeface="Wingdings" panose="05000000000000000000" pitchFamily="2" charset="2"/>
              <a:buChar char="§"/>
            </a:pPr>
            <a:r>
              <a:rPr lang="en-US" altLang="ko-KR" sz="1200" dirty="0">
                <a:solidFill>
                  <a:schemeClr val="tx2"/>
                </a:solidFill>
                <a:latin typeface="Calibri" panose="020F0502020204030204" pitchFamily="34" charset="0"/>
                <a:cs typeface="Calibri" panose="020F0502020204030204" pitchFamily="34" charset="0"/>
              </a:rPr>
              <a:t>When teaching a new skill/task.</a:t>
            </a:r>
          </a:p>
          <a:p>
            <a:pPr marL="457200" indent="-457200">
              <a:lnSpc>
                <a:spcPct val="114000"/>
              </a:lnSpc>
              <a:buClr>
                <a:srgbClr val="E28C00"/>
              </a:buClr>
              <a:buFont typeface="Wingdings" panose="05000000000000000000" pitchFamily="2" charset="2"/>
              <a:buChar char="§"/>
            </a:pPr>
            <a:r>
              <a:rPr lang="en-US" altLang="ko-KR" sz="1200" dirty="0">
                <a:solidFill>
                  <a:schemeClr val="tx2"/>
                </a:solidFill>
                <a:latin typeface="Calibri" panose="020F0502020204030204" pitchFamily="34" charset="0"/>
                <a:cs typeface="Calibri" panose="020F0502020204030204" pitchFamily="34" charset="0"/>
              </a:rPr>
              <a:t>When assisting with learning or mastery of a difficult skill/task. </a:t>
            </a:r>
          </a:p>
          <a:p>
            <a:pPr marL="457200" indent="-457200">
              <a:lnSpc>
                <a:spcPct val="114000"/>
              </a:lnSpc>
              <a:buClr>
                <a:srgbClr val="E28C00"/>
              </a:buClr>
              <a:buFont typeface="Wingdings" panose="05000000000000000000" pitchFamily="2" charset="2"/>
              <a:buChar char="§"/>
            </a:pPr>
            <a:r>
              <a:rPr lang="en-US" altLang="ko-KR" sz="1200" dirty="0">
                <a:solidFill>
                  <a:schemeClr val="tx2"/>
                </a:solidFill>
                <a:latin typeface="Calibri" panose="020F0502020204030204" pitchFamily="34" charset="0"/>
                <a:cs typeface="Calibri" panose="020F0502020204030204" pitchFamily="34" charset="0"/>
              </a:rPr>
              <a:t>As a reinforcement or as a refresher of previously learned skills.</a:t>
            </a: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22</a:t>
            </a:fld>
            <a:endParaRPr lang="ko-KR" altLang="en-US"/>
          </a:p>
        </p:txBody>
      </p:sp>
    </p:spTree>
    <p:extLst>
      <p:ext uri="{BB962C8B-B14F-4D97-AF65-F5344CB8AC3E}">
        <p14:creationId xmlns:p14="http://schemas.microsoft.com/office/powerpoint/2010/main" val="194094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Use Video Modeling?</a:t>
            </a:r>
          </a:p>
          <a:p>
            <a:endParaRPr lang="en-US" dirty="0"/>
          </a:p>
          <a:p>
            <a:r>
              <a:rPr lang="en-US" dirty="0"/>
              <a:t>I can’t say enough good things about video modeling. Will it resolve all learning needs, issues, or concerns? No, not at all. BUT it is a powerful tool in your toolbox for scaffolding supports to a next level in such a way that you “might” see noticeable improvement in performance. There are so many reasons that video modeling makes sense for use with students who have more cognitive performance challenges.</a:t>
            </a:r>
          </a:p>
          <a:p>
            <a:endParaRPr lang="en-US" dirty="0"/>
          </a:p>
          <a:p>
            <a:pPr>
              <a:lnSpc>
                <a:spcPct val="150000"/>
              </a:lnSpc>
            </a:pPr>
            <a:r>
              <a:rPr lang="en-US" altLang="ko-KR" sz="1400" b="1" dirty="0">
                <a:solidFill>
                  <a:schemeClr val="tx2"/>
                </a:solidFill>
              </a:rPr>
              <a:t>High Interest/Visual</a:t>
            </a:r>
          </a:p>
          <a:p>
            <a:pPr>
              <a:lnSpc>
                <a:spcPct val="150000"/>
              </a:lnSpc>
            </a:pPr>
            <a:r>
              <a:rPr lang="en-US" altLang="ko-KR" sz="1200" dirty="0">
                <a:solidFill>
                  <a:schemeClr val="tx2"/>
                </a:solidFill>
              </a:rPr>
              <a:t>Students often enjoy using technology and videography in their day-to-day activities.</a:t>
            </a:r>
            <a:endParaRPr lang="en-US" altLang="ko-KR" sz="1200" dirty="0">
              <a:solidFill>
                <a:schemeClr val="tx2"/>
              </a:solidFill>
              <a:cs typeface="Noto Sans"/>
            </a:endParaRPr>
          </a:p>
          <a:p>
            <a:pPr marL="171450" indent="-171450">
              <a:buFont typeface="Arial" panose="020B0604020202020204" pitchFamily="34" charset="0"/>
              <a:buChar char="•"/>
            </a:pPr>
            <a:endParaRPr lang="en-US" dirty="0"/>
          </a:p>
          <a:p>
            <a:pPr>
              <a:lnSpc>
                <a:spcPct val="150000"/>
              </a:lnSpc>
            </a:pPr>
            <a:r>
              <a:rPr lang="en-US" altLang="ko-KR" sz="1400" b="1" dirty="0">
                <a:solidFill>
                  <a:schemeClr val="tx2"/>
                </a:solidFill>
              </a:rPr>
              <a:t>Instructional Support</a:t>
            </a:r>
          </a:p>
          <a:p>
            <a:pPr>
              <a:lnSpc>
                <a:spcPct val="150000"/>
              </a:lnSpc>
            </a:pPr>
            <a:r>
              <a:rPr lang="en-US" altLang="ko-KR" sz="1200" dirty="0">
                <a:solidFill>
                  <a:schemeClr val="tx2"/>
                </a:solidFill>
              </a:rPr>
              <a:t>The student can use the resource as often as they need, freeing up the instructor/teacher.</a:t>
            </a:r>
            <a:endParaRPr lang="en-US" altLang="ko-KR" sz="1200" dirty="0">
              <a:solidFill>
                <a:schemeClr val="tx2"/>
              </a:solidFill>
              <a:cs typeface="Noto Sans"/>
            </a:endParaRPr>
          </a:p>
          <a:p>
            <a:endParaRPr lang="en-US" dirty="0"/>
          </a:p>
          <a:p>
            <a:pPr>
              <a:lnSpc>
                <a:spcPct val="150000"/>
              </a:lnSpc>
            </a:pPr>
            <a:r>
              <a:rPr lang="en-US" altLang="ko-KR" sz="1400" b="1" dirty="0">
                <a:solidFill>
                  <a:schemeClr val="tx2"/>
                </a:solidFill>
              </a:rPr>
              <a:t>Reduces Social Demands</a:t>
            </a:r>
          </a:p>
          <a:p>
            <a:pPr>
              <a:lnSpc>
                <a:spcPct val="150000"/>
              </a:lnSpc>
            </a:pPr>
            <a:r>
              <a:rPr lang="en-US" altLang="ko-KR" sz="1200" dirty="0">
                <a:solidFill>
                  <a:schemeClr val="tx2"/>
                </a:solidFill>
              </a:rPr>
              <a:t>For students who struggle with social interactions, this support reduces the pull on those social demands.</a:t>
            </a:r>
          </a:p>
          <a:p>
            <a:endParaRPr lang="en-US" dirty="0"/>
          </a:p>
          <a:p>
            <a:pPr>
              <a:lnSpc>
                <a:spcPct val="150000"/>
              </a:lnSpc>
            </a:pPr>
            <a:r>
              <a:rPr lang="en-US" altLang="ko-KR" sz="1400" b="1" dirty="0">
                <a:solidFill>
                  <a:schemeClr val="tx2"/>
                </a:solidFill>
              </a:rPr>
              <a:t>Multi-sensory</a:t>
            </a:r>
          </a:p>
          <a:p>
            <a:pPr>
              <a:lnSpc>
                <a:spcPct val="150000"/>
              </a:lnSpc>
            </a:pPr>
            <a:r>
              <a:rPr lang="en-US" altLang="ko-KR" sz="1200" dirty="0">
                <a:solidFill>
                  <a:schemeClr val="tx2"/>
                </a:solidFill>
              </a:rPr>
              <a:t>This resource presents information visually and often with auditory support.</a:t>
            </a:r>
          </a:p>
          <a:p>
            <a:endParaRPr lang="en-US" dirty="0"/>
          </a:p>
          <a:p>
            <a:pPr>
              <a:lnSpc>
                <a:spcPct val="150000"/>
              </a:lnSpc>
            </a:pPr>
            <a:r>
              <a:rPr lang="en-US" altLang="ko-KR" sz="1400" b="1" dirty="0">
                <a:solidFill>
                  <a:schemeClr val="tx2"/>
                </a:solidFill>
              </a:rPr>
              <a:t>Repetitive/Consistent</a:t>
            </a:r>
          </a:p>
          <a:p>
            <a:pPr>
              <a:lnSpc>
                <a:spcPct val="150000"/>
              </a:lnSpc>
            </a:pPr>
            <a:r>
              <a:rPr lang="en-US" altLang="ko-KR" sz="1200" dirty="0">
                <a:solidFill>
                  <a:schemeClr val="tx2"/>
                </a:solidFill>
              </a:rPr>
              <a:t>The student can watch and practice the skills repetitively and the content/method is always consistent or the same.</a:t>
            </a:r>
          </a:p>
          <a:p>
            <a:pPr>
              <a:lnSpc>
                <a:spcPct val="150000"/>
              </a:lnSpc>
            </a:pPr>
            <a:endParaRPr lang="en-US" altLang="ko-KR" sz="1200" dirty="0">
              <a:solidFill>
                <a:schemeClr val="tx2"/>
              </a:solidFill>
            </a:endParaRPr>
          </a:p>
          <a:p>
            <a:pPr>
              <a:lnSpc>
                <a:spcPct val="150000"/>
              </a:lnSpc>
            </a:pPr>
            <a:r>
              <a:rPr lang="en-US" altLang="ko-KR" sz="1400" b="1" dirty="0">
                <a:solidFill>
                  <a:schemeClr val="tx2"/>
                </a:solidFill>
              </a:rPr>
              <a:t>Easy/Fun</a:t>
            </a:r>
          </a:p>
          <a:p>
            <a:pPr>
              <a:lnSpc>
                <a:spcPct val="150000"/>
              </a:lnSpc>
            </a:pPr>
            <a:r>
              <a:rPr lang="en-US" altLang="ko-KR" sz="1200" dirty="0">
                <a:solidFill>
                  <a:schemeClr val="tx2"/>
                </a:solidFill>
              </a:rPr>
              <a:t>Students, peers, other staff, etc. can take part in developing the content and it is as easy as videotaping with a Smartphone.</a:t>
            </a:r>
          </a:p>
          <a:p>
            <a:pPr>
              <a:lnSpc>
                <a:spcPct val="150000"/>
              </a:lnSpc>
            </a:pPr>
            <a:endParaRPr lang="en-US" altLang="ko-KR" sz="1200" dirty="0">
              <a:solidFill>
                <a:schemeClr val="tx2"/>
              </a:solidFill>
            </a:endParaRPr>
          </a:p>
          <a:p>
            <a:pPr>
              <a:lnSpc>
                <a:spcPct val="150000"/>
              </a:lnSpc>
            </a:pPr>
            <a:r>
              <a:rPr lang="en-US" altLang="ko-KR" sz="1200" dirty="0">
                <a:solidFill>
                  <a:schemeClr val="tx2"/>
                </a:solidFill>
              </a:rPr>
              <a:t>If you have students who have stagnated in their progress in any area really and you haven’t tried this approach, I would encourage you to ask yourself, why am I not using this?</a:t>
            </a: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23</a:t>
            </a:fld>
            <a:endParaRPr lang="ko-KR" altLang="en-US"/>
          </a:p>
        </p:txBody>
      </p:sp>
    </p:spTree>
    <p:extLst>
      <p:ext uri="{BB962C8B-B14F-4D97-AF65-F5344CB8AC3E}">
        <p14:creationId xmlns:p14="http://schemas.microsoft.com/office/powerpoint/2010/main" val="85866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lang="fr-FR" altLang="ko-KR" sz="1200" dirty="0">
                <a:latin typeface="Abril Fatface" panose="02000503000000020003" pitchFamily="2" charset="0"/>
                <a:ea typeface="넥슨Lv2고딕 Medium" panose="00000600000000000000" pitchFamily="2" charset="-127"/>
              </a:rPr>
              <a:t>Type 1:</a:t>
            </a:r>
            <a:r>
              <a:rPr lang="fr-FR" altLang="ko-KR" sz="1200" dirty="0">
                <a:solidFill>
                  <a:srgbClr val="E28C00"/>
                </a:solidFill>
                <a:latin typeface="Abril Fatface" panose="02000503000000020003" pitchFamily="2" charset="0"/>
                <a:ea typeface="넥슨Lv2고딕 Medium" panose="00000600000000000000" pitchFamily="2" charset="-127"/>
              </a:rPr>
              <a:t> </a:t>
            </a:r>
            <a:r>
              <a:rPr lang="fr-FR" altLang="ko-KR" sz="1200" dirty="0">
                <a:solidFill>
                  <a:srgbClr val="F2AB0C"/>
                </a:solidFill>
                <a:latin typeface="Abril Fatface" panose="02000503000000020003" pitchFamily="2" charset="0"/>
                <a:ea typeface="넥슨Lv2고딕 Medium" panose="00000600000000000000" pitchFamily="2" charset="-127"/>
              </a:rPr>
              <a:t>Basic </a:t>
            </a:r>
            <a:r>
              <a:rPr lang="fr-FR" altLang="ko-KR" sz="1200" dirty="0" err="1">
                <a:solidFill>
                  <a:srgbClr val="F2AB0C"/>
                </a:solidFill>
                <a:latin typeface="Abril Fatface" panose="02000503000000020003" pitchFamily="2" charset="0"/>
                <a:ea typeface="넥슨Lv2고딕 Medium" panose="00000600000000000000" pitchFamily="2" charset="-127"/>
              </a:rPr>
              <a:t>Video</a:t>
            </a:r>
            <a:r>
              <a:rPr lang="fr-FR" altLang="ko-KR" sz="1200" dirty="0">
                <a:solidFill>
                  <a:srgbClr val="F2AB0C"/>
                </a:solidFill>
                <a:latin typeface="Abril Fatface" panose="02000503000000020003" pitchFamily="2" charset="0"/>
                <a:ea typeface="넥슨Lv2고딕 Medium" panose="00000600000000000000" pitchFamily="2" charset="-127"/>
              </a:rPr>
              <a:t> Modeling</a:t>
            </a:r>
            <a:endParaRPr lang="en-US" altLang="ko-KR" sz="1200" dirty="0">
              <a:solidFill>
                <a:srgbClr val="F2AB0C"/>
              </a:solidFill>
              <a:latin typeface="Abril Fatface" panose="02000503000000020003" pitchFamily="2" charset="0"/>
              <a:ea typeface="넥슨Lv2고딕 Medium" panose="00000600000000000000" pitchFamily="2" charset="-127"/>
            </a:endParaRPr>
          </a:p>
          <a:p>
            <a:endParaRPr lang="en-US" dirty="0"/>
          </a:p>
          <a:p>
            <a:r>
              <a:rPr lang="en-US" altLang="ko-KR" sz="1200" dirty="0">
                <a:solidFill>
                  <a:schemeClr val="accent2"/>
                </a:solidFill>
                <a:latin typeface="Calibri" panose="020F0502020204030204" pitchFamily="34" charset="0"/>
                <a:cs typeface="Calibri" panose="020F0502020204030204" pitchFamily="34" charset="0"/>
              </a:rPr>
              <a:t>Someone other than the student (e.g., peer, staff, etc.) is videotaped </a:t>
            </a:r>
            <a:r>
              <a:rPr lang="en-US" altLang="ko-KR" sz="1200" dirty="0">
                <a:solidFill>
                  <a:srgbClr val="E28C00"/>
                </a:solidFill>
                <a:latin typeface="Calibri" panose="020F0502020204030204" pitchFamily="34" charset="0"/>
                <a:cs typeface="Calibri" panose="020F0502020204030204" pitchFamily="34" charset="0"/>
              </a:rPr>
              <a:t>CORRECTLY </a:t>
            </a:r>
            <a:r>
              <a:rPr lang="en-US" altLang="ko-KR" sz="1200" dirty="0">
                <a:solidFill>
                  <a:schemeClr val="accent2"/>
                </a:solidFill>
                <a:latin typeface="Calibri" panose="020F0502020204030204" pitchFamily="34" charset="0"/>
                <a:cs typeface="Calibri" panose="020F0502020204030204" pitchFamily="34" charset="0"/>
              </a:rPr>
              <a:t>performing the targeted task.</a:t>
            </a:r>
            <a:r>
              <a:rPr lang="en-US" dirty="0"/>
              <a:t> It is the most common type of video modeling and similar to watching YouTube videos or other commercially produced videos. </a:t>
            </a:r>
            <a:r>
              <a:rPr lang="en-US" altLang="ko-KR" dirty="0">
                <a:solidFill>
                  <a:schemeClr val="tx2"/>
                </a:solidFill>
                <a:latin typeface="Calibri" panose="020F0502020204030204" pitchFamily="34" charset="0"/>
                <a:cs typeface="Calibri" panose="020F0502020204030204" pitchFamily="34" charset="0"/>
              </a:rPr>
              <a:t>Video is played for the student before each teaching session on that task/behavior, etc. and then the student performs the task/behavior. Prompting, reinforcement, and repetition may be used.</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ltLang="ko-KR" dirty="0">
              <a:solidFill>
                <a:schemeClr val="tx2"/>
              </a:solidFill>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en-US" sz="1800" dirty="0">
                <a:effectLst/>
                <a:latin typeface="Aptos" panose="020B0004020202020204" pitchFamily="34" charset="0"/>
                <a:ea typeface="Times New Roman" panose="02020603050405020304" pitchFamily="18" charset="0"/>
                <a:cs typeface="Aptos" panose="020B0004020202020204" pitchFamily="34" charset="0"/>
              </a:rPr>
              <a:t>I would suggest that video taping the actual teacher, instructor or residential advisor completing a task, demonstrating step-by-step instructions may be far more beneficial to the student with an intellectual disability because they do not have to generalize the information to how the center staff person wants them to perform a task as they must do when watching someone else perform the task </a:t>
            </a:r>
            <a:r>
              <a:rPr lang="en-US" sz="1800" dirty="0">
                <a:effectLst/>
                <a:highlight>
                  <a:srgbClr val="FFFF00"/>
                </a:highlight>
                <a:latin typeface="Aptos" panose="020B0004020202020204" pitchFamily="34" charset="0"/>
                <a:ea typeface="Times New Roman" panose="02020603050405020304" pitchFamily="18" charset="0"/>
                <a:cs typeface="Aptos" panose="020B0004020202020204" pitchFamily="34" charset="0"/>
              </a:rPr>
              <a:t>(such as a student)</a:t>
            </a:r>
            <a:r>
              <a:rPr lang="en-US" sz="1800" dirty="0">
                <a:effectLst/>
                <a:latin typeface="Aptos" panose="020B0004020202020204" pitchFamily="34" charset="0"/>
                <a:ea typeface="Times New Roman" panose="02020603050405020304" pitchFamily="18" charset="0"/>
                <a:cs typeface="Aptos" panose="020B0004020202020204" pitchFamily="34" charset="0"/>
              </a:rPr>
              <a:t>. Anything you can do to free those cognitive resources, if you will, for learning likely will be helpful.</a:t>
            </a:r>
            <a:endParaRPr lang="en-US" altLang="ko-KR" dirty="0">
              <a:solidFill>
                <a:schemeClr val="tx2"/>
              </a:solidFill>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dirty="0">
                <a:solidFill>
                  <a:schemeClr val="tx2"/>
                </a:solidFill>
                <a:latin typeface="Calibri" panose="020F0502020204030204" pitchFamily="34" charset="0"/>
                <a:cs typeface="Calibri" panose="020F0502020204030204" pitchFamily="34" charset="0"/>
              </a:rPr>
              <a:t>Basic Video Modeling developed videos can be used for ALL students.</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ltLang="ko-KR" dirty="0">
              <a:solidFill>
                <a:schemeClr val="tx2"/>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24</a:t>
            </a:fld>
            <a:endParaRPr lang="ko-KR" altLang="en-US"/>
          </a:p>
        </p:txBody>
      </p:sp>
    </p:spTree>
    <p:extLst>
      <p:ext uri="{BB962C8B-B14F-4D97-AF65-F5344CB8AC3E}">
        <p14:creationId xmlns:p14="http://schemas.microsoft.com/office/powerpoint/2010/main" val="2427639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2: Video Self-Modeling</a:t>
            </a:r>
          </a:p>
          <a:p>
            <a:endParaRPr lang="en-US" dirty="0"/>
          </a:p>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sz="1200" dirty="0">
                <a:solidFill>
                  <a:schemeClr val="accent2"/>
                </a:solidFill>
                <a:latin typeface="Calibri" panose="020F0502020204030204" pitchFamily="34" charset="0"/>
                <a:cs typeface="Calibri" panose="020F0502020204030204" pitchFamily="34" charset="0"/>
              </a:rPr>
              <a:t>The student is recorded performing the target behavior while any inappropriate behaviors/ actions are edited out of the final video. </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ltLang="ko-KR" sz="1200" dirty="0">
              <a:solidFill>
                <a:schemeClr val="accent2"/>
              </a:solidFill>
              <a:latin typeface="Calibri" panose="020F0502020204030204" pitchFamily="34" charset="0"/>
              <a:cs typeface="Calibri" panose="020F0502020204030204" pitchFamily="34" charset="0"/>
            </a:endParaRPr>
          </a:p>
          <a:p>
            <a:pPr marL="171450" marR="0" lvl="0"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altLang="ko-KR" dirty="0">
                <a:solidFill>
                  <a:schemeClr val="tx2"/>
                </a:solidFill>
                <a:latin typeface="Calibri" panose="020F0502020204030204" pitchFamily="34" charset="0"/>
                <a:cs typeface="Calibri" panose="020F0502020204030204" pitchFamily="34" charset="0"/>
              </a:rPr>
              <a:t>Not used for skill acquisition but for performance issues (consistency, memory, etc.).</a:t>
            </a:r>
          </a:p>
          <a:p>
            <a:pPr marL="171450" marR="0" lvl="0"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altLang="ko-KR" dirty="0">
                <a:solidFill>
                  <a:schemeClr val="tx2"/>
                </a:solidFill>
                <a:latin typeface="Calibri" panose="020F0502020204030204" pitchFamily="34" charset="0"/>
                <a:cs typeface="Calibri" panose="020F0502020204030204" pitchFamily="34" charset="0"/>
              </a:rPr>
              <a:t>Using a script and practicing can be used or staff can “catch” the student performing the desired skill and videotape it.</a:t>
            </a:r>
          </a:p>
          <a:p>
            <a:pPr marL="171450" marR="0" lvl="0"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altLang="ko-KR" dirty="0">
                <a:solidFill>
                  <a:schemeClr val="tx2"/>
                </a:solidFill>
                <a:latin typeface="Calibri" panose="020F0502020204030204" pitchFamily="34" charset="0"/>
                <a:cs typeface="Calibri" panose="020F0502020204030204" pitchFamily="34" charset="0"/>
              </a:rPr>
              <a:t>Editing is typically required because you want to edit out any errors or incorrect actions.</a:t>
            </a:r>
          </a:p>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tabLst/>
              <a:defRPr/>
            </a:pPr>
            <a:endParaRPr lang="en-US" altLang="ko-KR" dirty="0">
              <a:solidFill>
                <a:schemeClr val="tx2"/>
              </a:solidFill>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lang="en-US" altLang="ko-KR" dirty="0">
                <a:solidFill>
                  <a:schemeClr val="tx2"/>
                </a:solidFill>
                <a:latin typeface="Calibri" panose="020F0502020204030204" pitchFamily="34" charset="0"/>
                <a:cs typeface="Calibri" panose="020F0502020204030204" pitchFamily="34" charset="0"/>
              </a:rPr>
              <a:t>Students generally “like” to watch themselves on video! It is an easy way to engage them and as with basic video modeling, they can watch this type of video over and over to benefit from the repetition of the review of the content.</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endParaRPr lang="en-US" altLang="ko-KR" dirty="0">
              <a:solidFill>
                <a:schemeClr val="tx2"/>
              </a:solidFill>
              <a:latin typeface="Calibri" panose="020F0502020204030204" pitchFamily="34" charset="0"/>
              <a:cs typeface="Calibri" panose="020F0502020204030204" pitchFamily="34" charset="0"/>
            </a:endParaRP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endParaRPr lang="en-US" altLang="ko-KR" sz="1200" dirty="0">
              <a:solidFill>
                <a:schemeClr val="accent2"/>
              </a:solidFill>
              <a:latin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25</a:t>
            </a:fld>
            <a:endParaRPr lang="ko-KR" altLang="en-US"/>
          </a:p>
        </p:txBody>
      </p:sp>
    </p:spTree>
    <p:extLst>
      <p:ext uri="{BB962C8B-B14F-4D97-AF65-F5344CB8AC3E}">
        <p14:creationId xmlns:p14="http://schemas.microsoft.com/office/powerpoint/2010/main" val="2126036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3: Point of View Modeling</a:t>
            </a:r>
          </a:p>
          <a:p>
            <a:endParaRPr lang="en-US" dirty="0"/>
          </a:p>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sz="1200" dirty="0">
                <a:solidFill>
                  <a:schemeClr val="accent2"/>
                </a:solidFill>
                <a:latin typeface="Calibri" panose="020F0502020204030204" pitchFamily="34" charset="0"/>
                <a:cs typeface="Calibri" panose="020F0502020204030204" pitchFamily="34" charset="0"/>
              </a:rPr>
              <a:t>Shows how the behavior would look from the student’s point of view (as if the student was performing the skill). This is like someone is wearing one of those go pro cams as they do various activities.</a:t>
            </a:r>
          </a:p>
          <a:p>
            <a:endParaRPr lang="en-US" dirty="0"/>
          </a:p>
          <a:p>
            <a:pPr marL="171450" marR="0" lvl="0"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altLang="ko-KR" dirty="0">
                <a:solidFill>
                  <a:schemeClr val="tx2"/>
                </a:solidFill>
                <a:latin typeface="Calibri" panose="020F0502020204030204" pitchFamily="34" charset="0"/>
                <a:cs typeface="Calibri" panose="020F0502020204030204" pitchFamily="34" charset="0"/>
              </a:rPr>
              <a:t>Helpful when the student has trouble translating the skill or action performed by someone else or even watching themselves because they cannot replicate the actions as well when viewed from a different perspective than the one you see while performing the skill or task. </a:t>
            </a:r>
          </a:p>
          <a:p>
            <a:pPr marL="171450" marR="0" lvl="0"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altLang="ko-KR" dirty="0">
                <a:solidFill>
                  <a:schemeClr val="tx2"/>
                </a:solidFill>
                <a:latin typeface="Calibri" panose="020F0502020204030204" pitchFamily="34" charset="0"/>
                <a:cs typeface="Calibri" panose="020F0502020204030204" pitchFamily="34" charset="0"/>
              </a:rPr>
              <a:t>Task analysis or defining the steps is a must and we are going to talk more about task analysis in just a bit.</a:t>
            </a:r>
          </a:p>
          <a:p>
            <a:pPr marL="171450" marR="0" lvl="0"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altLang="ko-KR" dirty="0">
                <a:solidFill>
                  <a:schemeClr val="tx2"/>
                </a:solidFill>
                <a:latin typeface="Calibri" panose="020F0502020204030204" pitchFamily="34" charset="0"/>
                <a:cs typeface="Calibri" panose="020F0502020204030204" pitchFamily="34" charset="0"/>
              </a:rPr>
              <a:t>Have the student watch the video of the task before having them perform it.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26</a:t>
            </a:fld>
            <a:endParaRPr lang="ko-KR" altLang="en-US"/>
          </a:p>
        </p:txBody>
      </p:sp>
    </p:spTree>
    <p:extLst>
      <p:ext uri="{BB962C8B-B14F-4D97-AF65-F5344CB8AC3E}">
        <p14:creationId xmlns:p14="http://schemas.microsoft.com/office/powerpoint/2010/main" val="3379814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4: Video Prompting Modeling</a:t>
            </a:r>
          </a:p>
          <a:p>
            <a:endParaRPr lang="en-US" dirty="0"/>
          </a:p>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sz="1200" dirty="0">
                <a:solidFill>
                  <a:schemeClr val="accent2"/>
                </a:solidFill>
                <a:latin typeface="Calibri" panose="020F0502020204030204" pitchFamily="34" charset="0"/>
                <a:cs typeface="Calibri" panose="020F0502020204030204" pitchFamily="34" charset="0"/>
              </a:rPr>
              <a:t>Used to teach a sequence of skills and provides the highest level of support of the video modeling options and is appropriate for students who struggle to know how to begin, who do not process information quickly, who have difficulty remembering multiple steps at once.</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ltLang="ko-KR" sz="1200" dirty="0">
              <a:solidFill>
                <a:schemeClr val="accent2"/>
              </a:solidFill>
              <a:latin typeface="Calibri" panose="020F0502020204030204" pitchFamily="34" charset="0"/>
              <a:cs typeface="Calibri" panose="020F0502020204030204" pitchFamily="34" charset="0"/>
            </a:endParaRPr>
          </a:p>
          <a:p>
            <a:pPr marL="171450" marR="0" lvl="0"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altLang="ko-KR" dirty="0">
                <a:solidFill>
                  <a:schemeClr val="tx2"/>
                </a:solidFill>
                <a:latin typeface="Calibri" panose="020F0502020204030204" pitchFamily="34" charset="0"/>
                <a:cs typeface="Calibri" panose="020F0502020204030204" pitchFamily="34" charset="0"/>
              </a:rPr>
              <a:t>Single or smaller sub-steps of the task are videotaped.</a:t>
            </a:r>
          </a:p>
          <a:p>
            <a:pPr marL="171450" marR="0" lvl="0"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altLang="ko-KR" dirty="0">
                <a:solidFill>
                  <a:schemeClr val="tx2"/>
                </a:solidFill>
                <a:latin typeface="Calibri" panose="020F0502020204030204" pitchFamily="34" charset="0"/>
                <a:cs typeface="Calibri" panose="020F0502020204030204" pitchFamily="34" charset="0"/>
              </a:rPr>
              <a:t>Staff or student pauses the video after each step to actually perform the task or there is a pause built into the video to allow for time to complete the task or skill before moving on to the next step in the completion of the task or skill.</a:t>
            </a:r>
          </a:p>
          <a:p>
            <a:pPr marL="171450" marR="0" lvl="0"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altLang="ko-KR" dirty="0">
                <a:solidFill>
                  <a:schemeClr val="tx2"/>
                </a:solidFill>
                <a:latin typeface="Calibri" panose="020F0502020204030204" pitchFamily="34" charset="0"/>
                <a:cs typeface="Calibri" panose="020F0502020204030204" pitchFamily="34" charset="0"/>
              </a:rPr>
              <a:t>Continue the playing (prompting) of each step one at a time followed by completion of the step or task until the task is fully completed.</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endParaRPr lang="en-US" altLang="ko-KR" dirty="0">
              <a:solidFill>
                <a:schemeClr val="tx2"/>
              </a:solidFill>
              <a:latin typeface="Calibri" panose="020F0502020204030204" pitchFamily="34" charset="0"/>
              <a:cs typeface="Calibri" panose="020F0502020204030204" pitchFamily="34" charset="0"/>
            </a:endParaRP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endParaRPr lang="en-US" altLang="ko-KR" sz="1200" dirty="0">
              <a:solidFill>
                <a:schemeClr val="accent2"/>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27</a:t>
            </a:fld>
            <a:endParaRPr lang="ko-KR" altLang="en-US"/>
          </a:p>
        </p:txBody>
      </p:sp>
    </p:spTree>
    <p:extLst>
      <p:ext uri="{BB962C8B-B14F-4D97-AF65-F5344CB8AC3E}">
        <p14:creationId xmlns:p14="http://schemas.microsoft.com/office/powerpoint/2010/main" val="1064068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sz="1200" dirty="0">
                <a:solidFill>
                  <a:schemeClr val="bg2"/>
                </a:solidFill>
                <a:latin typeface="Calibri" panose="020F0502020204030204" pitchFamily="34" charset="0"/>
                <a:cs typeface="Calibri" panose="020F0502020204030204" pitchFamily="34" charset="0"/>
              </a:rPr>
              <a:t>What type of video modeling should you use?</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altLang="ko-KR" sz="1200" b="1" dirty="0">
              <a:solidFill>
                <a:srgbClr val="F2AB0C"/>
              </a:solidFill>
              <a:latin typeface="Abril Fatface" panose="02000503000000020003" pitchFamily="2"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sz="1200" b="1" dirty="0">
                <a:solidFill>
                  <a:srgbClr val="F2AB0C"/>
                </a:solidFill>
                <a:latin typeface="Abril Fatface" panose="02000503000000020003" pitchFamily="2" charset="0"/>
                <a:cs typeface="Calibri" panose="020F0502020204030204" pitchFamily="34" charset="0"/>
              </a:rPr>
              <a:t>Review the student’s performance completing the task/behavior.</a:t>
            </a:r>
          </a:p>
          <a:p>
            <a:pPr marL="342900" indent="-342900">
              <a:lnSpc>
                <a:spcPct val="114000"/>
              </a:lnSpc>
              <a:spcBef>
                <a:spcPts val="1200"/>
              </a:spcBef>
              <a:buClr>
                <a:srgbClr val="E28C00"/>
              </a:buClr>
              <a:buFont typeface="Wingdings" panose="05000000000000000000" pitchFamily="2" charset="2"/>
              <a:buChar char="§"/>
            </a:pPr>
            <a:r>
              <a:rPr lang="en-US" altLang="ko-KR" sz="1200" dirty="0">
                <a:solidFill>
                  <a:schemeClr val="tx2"/>
                </a:solidFill>
                <a:latin typeface="Calibri" panose="020F0502020204030204" pitchFamily="34" charset="0"/>
                <a:cs typeface="Calibri" panose="020F0502020204030204" pitchFamily="34" charset="0"/>
              </a:rPr>
              <a:t>Does the student generally know the steps but has a hard time remembering the sequence or all the steps?</a:t>
            </a:r>
          </a:p>
          <a:p>
            <a:pPr marL="342900" indent="-342900">
              <a:lnSpc>
                <a:spcPct val="114000"/>
              </a:lnSpc>
              <a:spcBef>
                <a:spcPts val="1200"/>
              </a:spcBef>
              <a:buClr>
                <a:srgbClr val="E28C00"/>
              </a:buClr>
              <a:buFont typeface="Wingdings" panose="05000000000000000000" pitchFamily="2" charset="2"/>
              <a:buChar char="§"/>
            </a:pPr>
            <a:r>
              <a:rPr lang="en-US" altLang="ko-KR" sz="1200" dirty="0">
                <a:solidFill>
                  <a:schemeClr val="tx2"/>
                </a:solidFill>
                <a:latin typeface="Calibri" panose="020F0502020204030204" pitchFamily="34" charset="0"/>
                <a:cs typeface="Calibri" panose="020F0502020204030204" pitchFamily="34" charset="0"/>
              </a:rPr>
              <a:t>Does the student struggle to get started with the task altogether?</a:t>
            </a:r>
          </a:p>
          <a:p>
            <a:pPr marL="342900" indent="-342900">
              <a:lnSpc>
                <a:spcPct val="114000"/>
              </a:lnSpc>
              <a:spcBef>
                <a:spcPts val="1200"/>
              </a:spcBef>
              <a:buClr>
                <a:srgbClr val="E28C00"/>
              </a:buClr>
              <a:buFont typeface="Wingdings" panose="05000000000000000000" pitchFamily="2" charset="2"/>
              <a:buChar char="§"/>
            </a:pPr>
            <a:r>
              <a:rPr lang="en-US" altLang="ko-KR" sz="1200" dirty="0">
                <a:solidFill>
                  <a:schemeClr val="tx2"/>
                </a:solidFill>
                <a:latin typeface="Calibri" panose="020F0502020204030204" pitchFamily="34" charset="0"/>
                <a:cs typeface="Calibri" panose="020F0502020204030204" pitchFamily="34" charset="0"/>
              </a:rPr>
              <a:t>Does the student struggle to understand or understand a demonstrated task?</a:t>
            </a:r>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28</a:t>
            </a:fld>
            <a:endParaRPr lang="ko-KR" altLang="en-US" dirty="0"/>
          </a:p>
        </p:txBody>
      </p:sp>
    </p:spTree>
    <p:extLst>
      <p:ext uri="{BB962C8B-B14F-4D97-AF65-F5344CB8AC3E}">
        <p14:creationId xmlns:p14="http://schemas.microsoft.com/office/powerpoint/2010/main" val="1779435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Modeling in Action</a:t>
            </a:r>
          </a:p>
          <a:p>
            <a:endParaRPr lang="en-US" dirty="0"/>
          </a:p>
          <a:p>
            <a:r>
              <a:rPr lang="en-US" dirty="0"/>
              <a:t>I wanted to show you a couple clips of video of a young man named “Nate.” Nate has autism and intellectual functioning with a moderate level of impairment. Nate’s functioning is lower than what we generally work with in the Job Corps program and as such, really showcases how effective video modeling can be.</a:t>
            </a:r>
          </a:p>
          <a:p>
            <a:endParaRPr lang="en-US" dirty="0"/>
          </a:p>
          <a:p>
            <a:r>
              <a:rPr lang="en-US" dirty="0"/>
              <a:t>In the first clip, we are going to watch Nate attempt to answer the phone and take a message with a first level support of a visual support that is hanging on the wall. Then we are going to watch Nate attempt to perform the same task after watching a basic video modeling support. </a:t>
            </a:r>
          </a:p>
          <a:p>
            <a:endParaRPr lang="en-US" dirty="0"/>
          </a:p>
          <a:p>
            <a:r>
              <a:rPr lang="en-US" dirty="0"/>
              <a:t>What we didn’t watch was how engaged Nate was watching the video instruction of the task. He was smiling and laughing while watching it.</a:t>
            </a:r>
          </a:p>
          <a:p>
            <a:endParaRPr lang="en-US" dirty="0"/>
          </a:p>
          <a:p>
            <a:endParaRPr lang="en-US" dirty="0"/>
          </a:p>
          <a:p>
            <a:r>
              <a:rPr lang="en-US" dirty="0"/>
              <a:t>20:33-22:49 (with only picture supported instructions)</a:t>
            </a:r>
          </a:p>
          <a:p>
            <a:r>
              <a:rPr lang="en-US" dirty="0"/>
              <a:t>27:24 – 29:11 (after watching video 2x)</a:t>
            </a:r>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29</a:t>
            </a:fld>
            <a:endParaRPr lang="ko-KR" altLang="en-US"/>
          </a:p>
        </p:txBody>
      </p:sp>
    </p:spTree>
    <p:extLst>
      <p:ext uri="{BB962C8B-B14F-4D97-AF65-F5344CB8AC3E}">
        <p14:creationId xmlns:p14="http://schemas.microsoft.com/office/powerpoint/2010/main" val="2336060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kumimoji="1" lang="en-US" altLang="ko-KR" sz="1200" dirty="0">
                <a:solidFill>
                  <a:schemeClr val="bg2">
                    <a:lumMod val="75000"/>
                  </a:schemeClr>
                </a:solidFill>
                <a:latin typeface="Abril Fatface" panose="02000503000000020003" pitchFamily="2" charset="0"/>
                <a:cs typeface="Calibri" panose="020F0502020204030204" pitchFamily="34" charset="0"/>
              </a:rPr>
              <a:t>Section 01 - Applicant File Review </a:t>
            </a:r>
            <a:r>
              <a:rPr kumimoji="1" lang="en-US" altLang="ko-KR" sz="1200" dirty="0">
                <a:latin typeface="Abril Fatface" panose="02000503000000020003" pitchFamily="2" charset="0"/>
                <a:cs typeface="Calibri" panose="020F0502020204030204" pitchFamily="34" charset="0"/>
              </a:rPr>
              <a:t>Considerations</a:t>
            </a:r>
          </a:p>
          <a:p>
            <a:pPr eaLnBrk="0" latinLnBrk="0" hangingPunct="0"/>
            <a:endParaRPr lang="en-US" dirty="0"/>
          </a:p>
          <a:p>
            <a:pPr eaLnBrk="0" latinLnBrk="0" hangingPunct="0"/>
            <a:r>
              <a:rPr kumimoji="1" lang="en-US" altLang="ko-KR" sz="1200" dirty="0">
                <a:cs typeface="Calibri" panose="020F0502020204030204" pitchFamily="34" charset="0"/>
              </a:rPr>
              <a:t>Document Reviews, Clinical Interviews, Adaptive and Social Functioning, and Recommendations of Denial</a:t>
            </a:r>
            <a:endParaRPr kumimoji="1" lang="ko-KR" altLang="en-US" sz="1200" dirty="0">
              <a:cs typeface="Calibri" panose="020F0502020204030204" pitchFamily="34" charset="0"/>
            </a:endParaRPr>
          </a:p>
          <a:p>
            <a:pPr eaLnBrk="0" latinLnBrk="0" hangingPunct="0"/>
            <a:endParaRPr lang="en-US" dirty="0"/>
          </a:p>
          <a:p>
            <a:pPr marL="0" marR="0" lvl="0" indent="0" algn="l" defTabSz="914400" rtl="0" eaLnBrk="0" fontAlgn="auto" latinLnBrk="0" hangingPunct="0">
              <a:lnSpc>
                <a:spcPct val="100000"/>
              </a:lnSpc>
              <a:spcBef>
                <a:spcPts val="0"/>
              </a:spcBef>
              <a:spcAft>
                <a:spcPts val="0"/>
              </a:spcAft>
              <a:buClrTx/>
              <a:buSzTx/>
              <a:buFontTx/>
              <a:buNone/>
              <a:tabLst/>
              <a:defRPr/>
            </a:pPr>
            <a:r>
              <a:rPr lang="en-US" dirty="0"/>
              <a:t>The Job Corps program has always served/included students who have intellectual disabilities and without question, there are students with intellectual disabilities who have successfully completed the Job Corps program. However, as it is with all applicants in general, not every student’s health care needs can be met within the Job Corps program, even with disability accommodations. In this section, we are going to discuss the importance of the applicant file review triage process, conducting clinical interviews to include a review of adaptive and social functioning as well as when a recommendation of denial may be the appropriate course to consider.</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3</a:t>
            </a:fld>
            <a:endParaRPr lang="ko-KR" altLang="en-US"/>
          </a:p>
        </p:txBody>
      </p:sp>
    </p:spTree>
    <p:extLst>
      <p:ext uri="{BB962C8B-B14F-4D97-AF65-F5344CB8AC3E}">
        <p14:creationId xmlns:p14="http://schemas.microsoft.com/office/powerpoint/2010/main" val="430285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effectLst/>
                <a:latin typeface="Calibri" panose="020F0502020204030204" pitchFamily="34" charset="0"/>
                <a:ea typeface="Times New Roman" panose="02020603050405020304" pitchFamily="18" charset="0"/>
              </a:rPr>
              <a:t>Bookshare</a:t>
            </a:r>
          </a:p>
          <a:p>
            <a:endParaRPr lang="en-US" sz="1800" kern="0" dirty="0">
              <a:solidFill>
                <a:srgbClr val="000000"/>
              </a:solidFill>
              <a:effectLst/>
              <a:latin typeface="Calibri" panose="020F0502020204030204" pitchFamily="34" charset="0"/>
              <a:ea typeface="Times New Roman" panose="02020603050405020304" pitchFamily="18" charset="0"/>
            </a:endParaRPr>
          </a:p>
          <a:p>
            <a:r>
              <a:rPr lang="en-US" sz="1800" kern="0" dirty="0">
                <a:solidFill>
                  <a:srgbClr val="000000"/>
                </a:solidFill>
                <a:effectLst/>
                <a:latin typeface="Calibri" panose="020F0502020204030204" pitchFamily="34" charset="0"/>
                <a:ea typeface="Times New Roman" panose="02020603050405020304" pitchFamily="18" charset="0"/>
              </a:rPr>
              <a:t>Bookshare is the world's largest online library of </a:t>
            </a:r>
            <a:r>
              <a:rPr lang="en-US" sz="1800" kern="0" dirty="0" err="1">
                <a:solidFill>
                  <a:srgbClr val="000000"/>
                </a:solidFill>
                <a:effectLst/>
                <a:latin typeface="Calibri" panose="020F0502020204030204" pitchFamily="34" charset="0"/>
                <a:ea typeface="Times New Roman" panose="02020603050405020304" pitchFamily="18" charset="0"/>
              </a:rPr>
              <a:t>ebooks</a:t>
            </a:r>
            <a:r>
              <a:rPr lang="en-US" sz="1800" kern="0" dirty="0">
                <a:solidFill>
                  <a:srgbClr val="000000"/>
                </a:solidFill>
                <a:effectLst/>
                <a:latin typeface="Calibri" panose="020F0502020204030204" pitchFamily="34" charset="0"/>
                <a:ea typeface="Times New Roman" panose="02020603050405020304" pitchFamily="18" charset="0"/>
              </a:rPr>
              <a:t>, literally millions of </a:t>
            </a:r>
            <a:r>
              <a:rPr lang="en-US" sz="1800" kern="0" dirty="0" err="1">
                <a:solidFill>
                  <a:srgbClr val="000000"/>
                </a:solidFill>
                <a:effectLst/>
                <a:latin typeface="Calibri" panose="020F0502020204030204" pitchFamily="34" charset="0"/>
                <a:ea typeface="Times New Roman" panose="02020603050405020304" pitchFamily="18" charset="0"/>
              </a:rPr>
              <a:t>ebooks</a:t>
            </a:r>
            <a:r>
              <a:rPr lang="en-US" sz="1800" kern="0" dirty="0">
                <a:solidFill>
                  <a:srgbClr val="000000"/>
                </a:solidFill>
                <a:effectLst/>
                <a:latin typeface="Calibri" panose="020F0502020204030204" pitchFamily="34" charset="0"/>
                <a:ea typeface="Times New Roman" panose="02020603050405020304" pitchFamily="18" charset="0"/>
              </a:rPr>
              <a:t> in alternative formats, for people with reading barriers. Some of the alternative formats include audio format, audio format with highlighted text feature, braille, or even large print! Did you know that “some” students with reading related disabilities find reading large print text to be more manageable? </a:t>
            </a:r>
          </a:p>
          <a:p>
            <a:pPr marL="457200" marR="0" lvl="1" indent="0">
              <a:spcBef>
                <a:spcPts val="0"/>
              </a:spcBef>
              <a:spcAft>
                <a:spcPts val="0"/>
              </a:spcAft>
              <a:buFont typeface="Courier New" panose="02070309020205020404" pitchFamily="49" charset="0"/>
              <a:buNone/>
            </a:pPr>
            <a:endParaRPr lang="en-US" sz="1800" kern="0" dirty="0">
              <a:solidFill>
                <a:srgbClr val="000000"/>
              </a:solidFill>
              <a:latin typeface="Calibri" panose="020F0502020204030204" pitchFamily="34" charset="0"/>
              <a:ea typeface="Times New Roman" panose="02020603050405020304" pitchFamily="18" charset="0"/>
            </a:endParaRPr>
          </a:p>
          <a:p>
            <a:pPr marL="0" marR="0" lvl="1">
              <a:spcBef>
                <a:spcPts val="0"/>
              </a:spcBef>
              <a:spcAft>
                <a:spcPts val="0"/>
              </a:spcAft>
              <a:buFont typeface="Courier New" panose="02070309020205020404" pitchFamily="49" charset="0"/>
              <a:buNone/>
            </a:pPr>
            <a:r>
              <a:rPr lang="en-US" sz="1100" dirty="0">
                <a:effectLst/>
                <a:latin typeface="Aptos" panose="020B0004020202020204" pitchFamily="34" charset="0"/>
                <a:ea typeface="Times New Roman" panose="02020603050405020304" pitchFamily="18" charset="0"/>
                <a:cs typeface="Aptos" panose="020B0004020202020204" pitchFamily="34" charset="0"/>
              </a:rPr>
              <a:t>Job Corps students with qualifying disabilities can get </a:t>
            </a:r>
            <a:r>
              <a:rPr lang="en-US" sz="1100" b="1" dirty="0">
                <a:effectLst/>
                <a:latin typeface="Aptos" panose="020B0004020202020204" pitchFamily="34" charset="0"/>
                <a:ea typeface="Times New Roman" panose="02020603050405020304" pitchFamily="18" charset="0"/>
                <a:cs typeface="Aptos" panose="020B0004020202020204" pitchFamily="34" charset="0"/>
              </a:rPr>
              <a:t>FREE</a:t>
            </a:r>
            <a:r>
              <a:rPr lang="en-US" sz="1100" dirty="0">
                <a:effectLst/>
                <a:latin typeface="Aptos" panose="020B0004020202020204" pitchFamily="34" charset="0"/>
                <a:ea typeface="Times New Roman" panose="02020603050405020304" pitchFamily="18" charset="0"/>
                <a:cs typeface="Aptos" panose="020B0004020202020204" pitchFamily="34" charset="0"/>
              </a:rPr>
              <a:t> </a:t>
            </a:r>
            <a:r>
              <a:rPr lang="en-US" sz="1100" dirty="0" err="1">
                <a:effectLst/>
                <a:latin typeface="Aptos" panose="020B0004020202020204" pitchFamily="34" charset="0"/>
                <a:ea typeface="Times New Roman" panose="02020603050405020304" pitchFamily="18" charset="0"/>
                <a:cs typeface="Aptos" panose="020B0004020202020204" pitchFamily="34" charset="0"/>
              </a:rPr>
              <a:t>ebooks</a:t>
            </a:r>
            <a:r>
              <a:rPr lang="en-US" sz="1100" dirty="0">
                <a:effectLst/>
                <a:latin typeface="Aptos" panose="020B0004020202020204" pitchFamily="34" charset="0"/>
                <a:ea typeface="Times New Roman" panose="02020603050405020304" pitchFamily="18" charset="0"/>
                <a:cs typeface="Aptos" panose="020B0004020202020204" pitchFamily="34" charset="0"/>
              </a:rPr>
              <a:t> from Bookshare. Some of the benefits of using of digital books include the following: </a:t>
            </a:r>
            <a:endParaRPr lang="en-US" sz="1200" dirty="0">
              <a:effectLst/>
              <a:latin typeface="Aptos" panose="020B0004020202020204" pitchFamily="34" charset="0"/>
              <a:ea typeface="Yu Gothic" panose="020B0400000000000000" pitchFamily="34" charset="-128"/>
              <a:cs typeface="Aptos" panose="020B0004020202020204" pitchFamily="34" charset="0"/>
            </a:endParaRPr>
          </a:p>
          <a:p>
            <a:pPr marL="342900" marR="0" lvl="0" indent="-342900">
              <a:spcBef>
                <a:spcPts val="0"/>
              </a:spcBef>
              <a:spcAft>
                <a:spcPts val="0"/>
              </a:spcAft>
              <a:buFont typeface="Wingdings" panose="05000000000000000000" pitchFamily="2" charset="2"/>
              <a:buChar char="§"/>
            </a:pPr>
            <a:r>
              <a:rPr lang="en-US" sz="1100" dirty="0">
                <a:effectLst/>
                <a:latin typeface="Aptos" panose="020B0004020202020204" pitchFamily="34" charset="0"/>
                <a:ea typeface="Times New Roman" panose="02020603050405020304" pitchFamily="18" charset="0"/>
                <a:cs typeface="Times New Roman" panose="02020603050405020304" pitchFamily="18" charset="0"/>
              </a:rPr>
              <a:t>They allow students to reread text, which reinforces and deepens learning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dirty="0">
                <a:effectLst/>
                <a:latin typeface="Aptos" panose="020B0004020202020204" pitchFamily="34" charset="0"/>
                <a:ea typeface="Times New Roman" panose="02020603050405020304" pitchFamily="18" charset="0"/>
                <a:cs typeface="Times New Roman" panose="02020603050405020304" pitchFamily="18" charset="0"/>
              </a:rPr>
              <a:t>Animation and audio features can facilitate comprehension </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dirty="0">
                <a:effectLst/>
                <a:latin typeface="Aptos" panose="020B0004020202020204" pitchFamily="34" charset="0"/>
                <a:ea typeface="Times New Roman" panose="02020603050405020304" pitchFamily="18" charset="0"/>
                <a:cs typeface="Times New Roman" panose="02020603050405020304" pitchFamily="18" charset="0"/>
              </a:rPr>
              <a:t>Built-in tutors/virtual assistants can help focus attention and provide “on-the-spot” teaching of skills</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100" dirty="0">
                <a:effectLst/>
                <a:latin typeface="Aptos" panose="020B0004020202020204" pitchFamily="34" charset="0"/>
                <a:ea typeface="Times New Roman" panose="02020603050405020304" pitchFamily="18" charset="0"/>
                <a:cs typeface="Times New Roman" panose="02020603050405020304" pitchFamily="18" charset="0"/>
              </a:rPr>
              <a:t>Personal preference settings within digital books can support individualized learning strengths and enhances motivation.</a:t>
            </a:r>
            <a:endParaRPr lang="en-US" sz="12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100" dirty="0">
                <a:effectLst/>
                <a:latin typeface="Aptos" panose="020B0004020202020204" pitchFamily="34" charset="0"/>
                <a:ea typeface="Yu Gothic" panose="020B0400000000000000" pitchFamily="34" charset="-128"/>
                <a:cs typeface="Aptos" panose="020B0004020202020204" pitchFamily="34" charset="0"/>
              </a:rPr>
              <a:t> </a:t>
            </a:r>
            <a:endParaRPr lang="en-US" sz="1200" dirty="0">
              <a:effectLst/>
              <a:latin typeface="Aptos" panose="020B0004020202020204" pitchFamily="34" charset="0"/>
              <a:ea typeface="Yu Gothic" panose="020B0400000000000000" pitchFamily="34" charset="-128"/>
              <a:cs typeface="Aptos" panose="020B0004020202020204" pitchFamily="34" charset="0"/>
            </a:endParaRPr>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30</a:t>
            </a:fld>
            <a:endParaRPr lang="ko-KR" altLang="en-US" dirty="0"/>
          </a:p>
        </p:txBody>
      </p:sp>
    </p:spTree>
    <p:extLst>
      <p:ext uri="{BB962C8B-B14F-4D97-AF65-F5344CB8AC3E}">
        <p14:creationId xmlns:p14="http://schemas.microsoft.com/office/powerpoint/2010/main" val="3260233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Bookshare Collection</a:t>
            </a:r>
          </a:p>
          <a:p>
            <a:endParaRPr lang="en-US" dirty="0"/>
          </a:p>
          <a:p>
            <a:r>
              <a:rPr lang="en-US" dirty="0"/>
              <a:t>The Bookshare Collection includes a dedicated Job Corps reading list. Within that list are resources for preparing for the </a:t>
            </a:r>
            <a:r>
              <a:rPr lang="en-US" dirty="0" err="1"/>
              <a:t>HiSET</a:t>
            </a:r>
            <a:r>
              <a:rPr lang="en-US" dirty="0"/>
              <a:t> and GED examinations. There are textbooks, career technical training manuals and guides, books for reading pleasure to include best sellers and award-winning authors.</a:t>
            </a:r>
          </a:p>
          <a:p>
            <a:endParaRPr lang="en-US" dirty="0"/>
          </a:p>
          <a:p>
            <a:r>
              <a:rPr lang="en-US" dirty="0"/>
              <a:t>If you don’t see a textbook or training manual in the list that you need in digitized format for a student with an intellectual disability, contact Bookshare and see if the student qualifies for an account and if they can digitize it for you! </a:t>
            </a:r>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31</a:t>
            </a:fld>
            <a:endParaRPr lang="ko-KR" altLang="en-US"/>
          </a:p>
        </p:txBody>
      </p:sp>
    </p:spTree>
    <p:extLst>
      <p:ext uri="{BB962C8B-B14F-4D97-AF65-F5344CB8AC3E}">
        <p14:creationId xmlns:p14="http://schemas.microsoft.com/office/powerpoint/2010/main" val="58147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sz="1200" dirty="0">
                <a:solidFill>
                  <a:srgbClr val="F2AB0C"/>
                </a:solidFill>
                <a:latin typeface="Abril Fatface" panose="02000503000000020003" pitchFamily="2" charset="0"/>
                <a:ea typeface="넥슨Lv2고딕 Medium" panose="00000600000000000000" pitchFamily="2" charset="-127"/>
              </a:rPr>
              <a:t>Assistive Technology</a:t>
            </a:r>
          </a:p>
          <a:p>
            <a:endParaRPr lang="en-US" dirty="0"/>
          </a:p>
          <a:p>
            <a:r>
              <a:rPr lang="en-US" dirty="0"/>
              <a:t>There are so many assistive technology and other related tools that can help support students with intellectual disabilities. We are going to focus on some of the more significant ones today that provide the greatest access to the Job Corps program.</a:t>
            </a:r>
          </a:p>
          <a:p>
            <a:endParaRPr lang="en-US" dirty="0"/>
          </a:p>
          <a:p>
            <a:pPr marL="342900" indent="-342900">
              <a:lnSpc>
                <a:spcPct val="114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cs typeface="Calibri" panose="020F0502020204030204" pitchFamily="34" charset="0"/>
              </a:rPr>
              <a:t>Reading Pens are great for students who have intellectual disabilities. They are not meant, however, to use in reading large volumes of content. Instead, they are helpful in reading questions, short amounts of content, or the student can use to look up the definition of a word. They are portable and can go from academics to career technical into the workplace – wherever they are needed.</a:t>
            </a:r>
          </a:p>
          <a:p>
            <a:pPr marL="342900" indent="-342900">
              <a:lnSpc>
                <a:spcPct val="114000"/>
              </a:lnSpc>
              <a:spcBef>
                <a:spcPts val="600"/>
              </a:spcBef>
              <a:buClr>
                <a:srgbClr val="E28C00"/>
              </a:buClr>
              <a:buFont typeface="Wingdings" panose="05000000000000000000" pitchFamily="2" charset="2"/>
              <a:buChar char="§"/>
            </a:pPr>
            <a:endParaRPr lang="en-US" altLang="ko-KR" sz="2800" dirty="0">
              <a:solidFill>
                <a:schemeClr val="accent2"/>
              </a:solidFill>
              <a:latin typeface="Calibri" panose="020F0502020204030204" pitchFamily="34" charset="0"/>
              <a:cs typeface="Calibri" panose="020F0502020204030204" pitchFamily="34" charset="0"/>
            </a:endParaRPr>
          </a:p>
          <a:p>
            <a:pPr marL="342900" indent="-342900">
              <a:lnSpc>
                <a:spcPct val="114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cs typeface="Calibri" panose="020F0502020204030204" pitchFamily="34" charset="0"/>
              </a:rPr>
              <a:t>Optical Character Recognition – is for longer passages of information and most of you are familiar with this type of software within the TABE testing format options. Any information can be scanned and read aloud or information on the Internet can be selected and read. Some of the more commonly day to day versions include:</a:t>
            </a:r>
          </a:p>
          <a:p>
            <a:pPr marL="800100" lvl="1" indent="-342900">
              <a:lnSpc>
                <a:spcPct val="114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cs typeface="Calibri" panose="020F0502020204030204" pitchFamily="34" charset="0"/>
              </a:rPr>
              <a:t>Microsoft’s Immersive Reader </a:t>
            </a:r>
          </a:p>
          <a:p>
            <a:pPr marL="800100" lvl="1" indent="-342900">
              <a:lnSpc>
                <a:spcPct val="114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cs typeface="Calibri" panose="020F0502020204030204" pitchFamily="34" charset="0"/>
              </a:rPr>
              <a:t>Microsoft’s Office Lens</a:t>
            </a:r>
          </a:p>
          <a:p>
            <a:pPr marL="800100" lvl="1" indent="-342900">
              <a:lnSpc>
                <a:spcPct val="114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cs typeface="Calibri" panose="020F0502020204030204" pitchFamily="34" charset="0"/>
              </a:rPr>
              <a:t>Adobe’s Read Aloud</a:t>
            </a:r>
          </a:p>
          <a:p>
            <a:pPr marL="0" indent="0">
              <a:lnSpc>
                <a:spcPct val="114000"/>
              </a:lnSpc>
              <a:spcBef>
                <a:spcPts val="600"/>
              </a:spcBef>
              <a:buClr>
                <a:srgbClr val="E28C00"/>
              </a:buClr>
              <a:buFont typeface="Wingdings" panose="05000000000000000000" pitchFamily="2" charset="2"/>
              <a:buNone/>
            </a:pPr>
            <a:endParaRPr lang="en-US" altLang="ko-KR" sz="2800" dirty="0">
              <a:solidFill>
                <a:schemeClr val="accent2"/>
              </a:solidFill>
              <a:latin typeface="Calibri" panose="020F0502020204030204" pitchFamily="34" charset="0"/>
              <a:cs typeface="Calibri" panose="020F0502020204030204" pitchFamily="34" charset="0"/>
            </a:endParaRPr>
          </a:p>
          <a:p>
            <a:pPr marL="0" indent="0">
              <a:lnSpc>
                <a:spcPct val="114000"/>
              </a:lnSpc>
              <a:spcBef>
                <a:spcPts val="600"/>
              </a:spcBef>
              <a:buClr>
                <a:srgbClr val="E28C00"/>
              </a:buClr>
              <a:buFont typeface="Wingdings" panose="05000000000000000000" pitchFamily="2" charset="2"/>
              <a:buNone/>
            </a:pPr>
            <a:r>
              <a:rPr lang="en-US" altLang="ko-KR" sz="2800" dirty="0">
                <a:solidFill>
                  <a:schemeClr val="accent2"/>
                </a:solidFill>
                <a:latin typeface="Calibri" panose="020F0502020204030204" pitchFamily="34" charset="0"/>
                <a:cs typeface="Calibri" panose="020F0502020204030204" pitchFamily="34" charset="0"/>
              </a:rPr>
              <a:t>We have basic guides for all 3 of these software programs on the Job Corps Disability website!</a:t>
            </a:r>
          </a:p>
          <a:p>
            <a:pPr marL="0" indent="0">
              <a:lnSpc>
                <a:spcPct val="114000"/>
              </a:lnSpc>
              <a:spcBef>
                <a:spcPts val="600"/>
              </a:spcBef>
              <a:buClr>
                <a:srgbClr val="E28C00"/>
              </a:buClr>
              <a:buFont typeface="Wingdings" panose="05000000000000000000" pitchFamily="2" charset="2"/>
              <a:buNone/>
            </a:pPr>
            <a:endParaRPr lang="en-US" altLang="ko-KR" sz="2800" dirty="0">
              <a:solidFill>
                <a:schemeClr val="accent2"/>
              </a:solidFill>
              <a:latin typeface="Calibri" panose="020F0502020204030204" pitchFamily="34" charset="0"/>
              <a:cs typeface="Calibri" panose="020F0502020204030204" pitchFamily="34" charset="0"/>
            </a:endParaRPr>
          </a:p>
          <a:p>
            <a:pPr marL="342900" indent="-342900">
              <a:lnSpc>
                <a:spcPct val="114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cs typeface="Calibri" panose="020F0502020204030204" pitchFamily="34" charset="0"/>
              </a:rPr>
              <a:t>Dragon Products for Writing – some students who have intellectual disabilities may have difficulty with handwriting, spelling, getting thoughts on paper. Software that uses speech to type the student’s responses or content can be very helpful to them. A couple of examples are:</a:t>
            </a:r>
          </a:p>
          <a:p>
            <a:pPr marL="800100" lvl="1" indent="-342900">
              <a:lnSpc>
                <a:spcPct val="114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cs typeface="Calibri" panose="020F0502020204030204" pitchFamily="34" charset="0"/>
              </a:rPr>
              <a:t>Dragon Speak</a:t>
            </a:r>
          </a:p>
          <a:p>
            <a:pPr marL="800100" lvl="1" indent="-342900">
              <a:lnSpc>
                <a:spcPct val="114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cs typeface="Calibri" panose="020F0502020204030204" pitchFamily="34" charset="0"/>
              </a:rPr>
              <a:t>Dragon Anywhere</a:t>
            </a:r>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32</a:t>
            </a:fld>
            <a:endParaRPr lang="ko-KR" altLang="en-US" dirty="0"/>
          </a:p>
        </p:txBody>
      </p:sp>
    </p:spTree>
    <p:extLst>
      <p:ext uri="{BB962C8B-B14F-4D97-AF65-F5344CB8AC3E}">
        <p14:creationId xmlns:p14="http://schemas.microsoft.com/office/powerpoint/2010/main" val="2853626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Beach – Immersive Reader</a:t>
            </a:r>
          </a:p>
          <a:p>
            <a:endParaRPr lang="en-US" dirty="0"/>
          </a:p>
          <a:p>
            <a:r>
              <a:rPr lang="en-US" dirty="0"/>
              <a:t>We wanted to share one example of how one center created a video using content on the Job Corps website to teach their students with disabilities how to use immersive reader. We don’t have time to show the video today but wanted to showcase some of the creative ways centers are teaching students how to use the power of assistive technology to enable participation in the Job Corps program.</a:t>
            </a:r>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33</a:t>
            </a:fld>
            <a:endParaRPr lang="ko-KR" altLang="en-US"/>
          </a:p>
        </p:txBody>
      </p:sp>
    </p:spTree>
    <p:extLst>
      <p:ext uri="{BB962C8B-B14F-4D97-AF65-F5344CB8AC3E}">
        <p14:creationId xmlns:p14="http://schemas.microsoft.com/office/powerpoint/2010/main" val="2430377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DA</a:t>
            </a:r>
          </a:p>
          <a:p>
            <a:endParaRPr lang="en-US" dirty="0"/>
          </a:p>
          <a:p>
            <a:r>
              <a:rPr lang="en-US" dirty="0"/>
              <a:t>Some other examples of accommodations that may be particularly useful and helpful for students who have intellectual disabilities includes:</a:t>
            </a:r>
          </a:p>
          <a:p>
            <a:endParaRPr lang="en-US" dirty="0"/>
          </a:p>
          <a:p>
            <a:pPr marL="173736" indent="-173736">
              <a:lnSpc>
                <a:spcPct val="114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cs typeface="Calibri" panose="020F0502020204030204" pitchFamily="34" charset="0"/>
              </a:rPr>
              <a:t>Use of visual supports – using pictures along with simplified language/terminology can significantly improve understanding of content and concepts for some students with intellectual disabilities. As we saw with Nate, some students even with milder impairments may require scaffolded supports (e.g., visual supports and the use of video modeling or other types of accommodations or learning strategies).</a:t>
            </a:r>
          </a:p>
          <a:p>
            <a:pPr marL="630936" lvl="2" indent="-173736">
              <a:lnSpc>
                <a:spcPct val="114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ea typeface="Noto Sans" panose="020B0502040504020204" pitchFamily="34" charset="0"/>
                <a:cs typeface="Calibri" panose="020F0502020204030204" pitchFamily="34" charset="0"/>
              </a:rPr>
              <a:t>Pictures</a:t>
            </a:r>
          </a:p>
          <a:p>
            <a:pPr marL="630936" lvl="2" indent="-173736">
              <a:lnSpc>
                <a:spcPct val="114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ea typeface="Noto Sans" panose="020B0502040504020204" pitchFamily="34" charset="0"/>
                <a:cs typeface="Calibri" panose="020F0502020204030204" pitchFamily="34" charset="0"/>
              </a:rPr>
              <a:t>Basic graphics</a:t>
            </a:r>
          </a:p>
          <a:p>
            <a:pPr marL="457200" indent="-457200">
              <a:lnSpc>
                <a:spcPct val="114000"/>
              </a:lnSpc>
              <a:spcBef>
                <a:spcPts val="600"/>
              </a:spcBef>
              <a:buClr>
                <a:srgbClr val="E28C00"/>
              </a:buClr>
              <a:buFont typeface="Wingdings" panose="05000000000000000000" pitchFamily="2" charset="2"/>
              <a:buChar char="§"/>
            </a:pPr>
            <a:endParaRPr lang="en-US" altLang="ko-KR" sz="28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173736" indent="-173736">
              <a:lnSpc>
                <a:spcPct val="114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ea typeface="Calibri" panose="020F0502020204030204" pitchFamily="34" charset="0"/>
                <a:cs typeface="Calibri" panose="020F0502020204030204" pitchFamily="34" charset="0"/>
              </a:rPr>
              <a:t>Simplify Instructions – reduce the content down to as brief as possible and still be understandable. Use more basic vocabulary to aid understanding.</a:t>
            </a:r>
          </a:p>
          <a:p>
            <a:pPr marL="173736" indent="-173736">
              <a:lnSpc>
                <a:spcPct val="114000"/>
              </a:lnSpc>
              <a:spcBef>
                <a:spcPts val="600"/>
              </a:spcBef>
              <a:buClr>
                <a:srgbClr val="E28C00"/>
              </a:buClr>
              <a:buFont typeface="Wingdings" panose="05000000000000000000" pitchFamily="2" charset="2"/>
              <a:buChar char="§"/>
            </a:pPr>
            <a:endParaRPr lang="en-US" altLang="ko-KR" sz="28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173736" indent="-173736">
              <a:lnSpc>
                <a:spcPct val="114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ea typeface="Calibri" panose="020F0502020204030204" pitchFamily="34" charset="0"/>
                <a:cs typeface="Calibri" panose="020F0502020204030204" pitchFamily="34" charset="0"/>
              </a:rPr>
              <a:t>Reduce the amount of content per assignment – we are not talking about reducing the number or types of skills the student has to master but instead reducing the volume of the number of problems or questions, the amount of content that needs to be read, etc., especially at one sitting. </a:t>
            </a:r>
          </a:p>
          <a:p>
            <a:pPr marL="173736" indent="-173736">
              <a:lnSpc>
                <a:spcPct val="114000"/>
              </a:lnSpc>
              <a:spcBef>
                <a:spcPts val="600"/>
              </a:spcBef>
              <a:buClr>
                <a:srgbClr val="E28C00"/>
              </a:buClr>
              <a:buFont typeface="Wingdings" panose="05000000000000000000" pitchFamily="2" charset="2"/>
              <a:buChar char="§"/>
            </a:pPr>
            <a:endParaRPr lang="en-US" altLang="ko-KR" sz="28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173736" indent="-173736">
              <a:lnSpc>
                <a:spcPct val="114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ea typeface="Calibri" panose="020F0502020204030204" pitchFamily="34" charset="0"/>
                <a:cs typeface="Calibri" panose="020F0502020204030204" pitchFamily="34" charset="0"/>
              </a:rPr>
              <a:t>Reduce the visual clutter – sometimes students who have intellectual disabilities can be distracted and/or overwhelmed by a lot of content or visual clutter on a document or assignment. Reduce the extraneous content and narrow it down to the critical points that are needed for understanding or demonstrating competency.</a:t>
            </a:r>
          </a:p>
          <a:p>
            <a:pPr marL="173736" indent="-173736">
              <a:lnSpc>
                <a:spcPct val="114000"/>
              </a:lnSpc>
              <a:spcBef>
                <a:spcPts val="600"/>
              </a:spcBef>
              <a:buClr>
                <a:srgbClr val="E28C00"/>
              </a:buClr>
              <a:buFont typeface="Wingdings" panose="05000000000000000000" pitchFamily="2" charset="2"/>
              <a:buChar char="§"/>
            </a:pPr>
            <a:endParaRPr lang="en-US" altLang="ko-KR" sz="28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173736" indent="-173736">
              <a:lnSpc>
                <a:spcPct val="114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ea typeface="Calibri" panose="020F0502020204030204" pitchFamily="34" charset="0"/>
                <a:cs typeface="Calibri" panose="020F0502020204030204" pitchFamily="34" charset="0"/>
              </a:rPr>
              <a:t>Use variable speed digital tape recorders and/or digital pens for recording information – variable speed digital tape recorders can be a wonderful tool for students who need lots of repetition. They can play back the information slowing the speed to one that is best for their processing/understanding. In some versions, digital files can be uploaded to computer if needed or if staff wants to save digital content for other students to use.</a:t>
            </a:r>
            <a:endParaRPr lang="en-US" altLang="ko-KR" sz="2800" dirty="0">
              <a:solidFill>
                <a:schemeClr val="accent2"/>
              </a:solidFill>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
        <p:nvSpPr>
          <p:cNvPr id="4" name="Slide Number Placeholder 3"/>
          <p:cNvSpPr>
            <a:spLocks noGrp="1"/>
          </p:cNvSpPr>
          <p:nvPr>
            <p:ph type="sldNum" sz="quarter" idx="5"/>
          </p:nvPr>
        </p:nvSpPr>
        <p:spPr/>
        <p:txBody>
          <a:bodyPr/>
          <a:lstStyle/>
          <a:p>
            <a:fld id="{AF684621-04B6-41F7-9097-3656C061A869}" type="slidenum">
              <a:rPr lang="ko-KR" altLang="en-US" smtClean="0"/>
              <a:t>34</a:t>
            </a:fld>
            <a:endParaRPr lang="ko-KR" altLang="en-US" dirty="0"/>
          </a:p>
        </p:txBody>
      </p:sp>
    </p:spTree>
    <p:extLst>
      <p:ext uri="{BB962C8B-B14F-4D97-AF65-F5344CB8AC3E}">
        <p14:creationId xmlns:p14="http://schemas.microsoft.com/office/powerpoint/2010/main" val="3929498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 Analysis</a:t>
            </a:r>
          </a:p>
          <a:p>
            <a:endParaRPr lang="en-US" dirty="0"/>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ko-KR" sz="1200" dirty="0">
                <a:latin typeface="Calibri" panose="020F0502020204030204" pitchFamily="34" charset="0"/>
                <a:cs typeface="Calibri" panose="020F0502020204030204" pitchFamily="34" charset="0"/>
              </a:rPr>
              <a:t>Many of you probably use task analysis on a routine basis even if you do not realize that you do so. Task analysis is a process in which an activity or behavior is divided into small, manageable steps to assess and teach the skill. Look at the picture that says, “Example of a Task Analysis” for washing hands. The graphic identifies the main task and then lists each step in a simplified way and includes a related picture to aid understanding. Of course, you can make a task analysis more complex, but we need to keep these simple for students who have intellectual disabilities. You can develop a task analysis for many tasks in the academic areas, but they are especially useful in career technical, for instructions in completing dorm duties, etc. </a:t>
            </a:r>
            <a:endParaRPr kumimoji="1" lang="ko-KR" altLang="en-US" sz="1200" dirty="0">
              <a:solidFill>
                <a:schemeClr val="bg1">
                  <a:lumMod val="50000"/>
                </a:schemeClr>
              </a:solidFill>
              <a:latin typeface="Calibri" panose="020F0502020204030204" pitchFamily="34" charset="0"/>
              <a:cs typeface="Calibri" panose="020F0502020204030204" pitchFamily="34" charset="0"/>
            </a:endParaRPr>
          </a:p>
          <a:p>
            <a:endParaRPr lang="en-US" dirty="0"/>
          </a:p>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sz="1200" dirty="0">
                <a:solidFill>
                  <a:schemeClr val="tx2"/>
                </a:solidFill>
                <a:latin typeface="Calibri" panose="020F0502020204030204" pitchFamily="34" charset="0"/>
                <a:cs typeface="Calibri" panose="020F0502020204030204" pitchFamily="34" charset="0"/>
              </a:rPr>
              <a:t>Dependent upon the student and their skill levels, the student or a small group of peers and the student could be tasked with developing task analysis for various tasks. Having a group of students develop task analyses is a learning experience for all and is a great exercise for developing critical thinking skills.</a:t>
            </a: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35</a:t>
            </a:fld>
            <a:endParaRPr lang="ko-KR" altLang="en-US"/>
          </a:p>
        </p:txBody>
      </p:sp>
    </p:spTree>
    <p:extLst>
      <p:ext uri="{BB962C8B-B14F-4D97-AF65-F5344CB8AC3E}">
        <p14:creationId xmlns:p14="http://schemas.microsoft.com/office/powerpoint/2010/main" val="2799614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sz="1200" dirty="0">
                <a:solidFill>
                  <a:schemeClr val="tx1"/>
                </a:solidFill>
                <a:latin typeface="Abril Fatface" panose="02000503000000020003" pitchFamily="2" charset="0"/>
              </a:rPr>
              <a:t>Consistency</a:t>
            </a:r>
            <a:r>
              <a:rPr lang="en-US" altLang="ko-KR" sz="1200" dirty="0">
                <a:solidFill>
                  <a:srgbClr val="E28C00"/>
                </a:solidFill>
                <a:latin typeface="Abril Fatface" panose="02000503000000020003" pitchFamily="2" charset="0"/>
              </a:rPr>
              <a:t> </a:t>
            </a:r>
            <a:r>
              <a:rPr lang="en-US" altLang="ko-KR" sz="1200" dirty="0">
                <a:solidFill>
                  <a:srgbClr val="F2AB0C"/>
                </a:solidFill>
                <a:latin typeface="Abril Fatface" panose="02000503000000020003" pitchFamily="2" charset="0"/>
              </a:rPr>
              <a:t>in Task Analysis</a:t>
            </a:r>
          </a:p>
          <a:p>
            <a:endParaRPr lang="en-US" sz="1200" dirty="0">
              <a:solidFill>
                <a:srgbClr val="F2AB0C"/>
              </a:solidFill>
              <a:latin typeface="Abril Fatface" panose="02000503000000020003" pitchFamily="2" charset="0"/>
            </a:endParaRPr>
          </a:p>
          <a:p>
            <a:pPr marL="171450" marR="0" lvl="0"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altLang="ko-KR" dirty="0">
                <a:solidFill>
                  <a:schemeClr val="tx2"/>
                </a:solidFill>
                <a:latin typeface="Calibri" panose="020F0502020204030204" pitchFamily="34" charset="0"/>
                <a:cs typeface="Calibri" panose="020F0502020204030204" pitchFamily="34" charset="0"/>
              </a:rPr>
              <a:t>When working with students who have ID, it can be helpful if </a:t>
            </a:r>
            <a:r>
              <a:rPr lang="en-US" altLang="ko-KR" b="1" dirty="0">
                <a:latin typeface="Calibri" panose="020F0502020204030204" pitchFamily="34" charset="0"/>
                <a:cs typeface="Calibri" panose="020F0502020204030204" pitchFamily="34" charset="0"/>
              </a:rPr>
              <a:t>staff approach various tasks the same way.</a:t>
            </a:r>
            <a:r>
              <a:rPr lang="en-US" altLang="ko-KR" dirty="0">
                <a:solidFill>
                  <a:schemeClr val="accent6">
                    <a:lumMod val="50000"/>
                    <a:lumOff val="50000"/>
                  </a:schemeClr>
                </a:solidFill>
                <a:latin typeface="Calibri" panose="020F0502020204030204" pitchFamily="34" charset="0"/>
                <a:cs typeface="Calibri" panose="020F0502020204030204" pitchFamily="34" charset="0"/>
              </a:rPr>
              <a:t> </a:t>
            </a:r>
          </a:p>
          <a:p>
            <a:pPr marL="628650" marR="0" lvl="1"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altLang="ko-KR" dirty="0">
                <a:latin typeface="Calibri" panose="020F0502020204030204" pitchFamily="34" charset="0"/>
                <a:cs typeface="Calibri" panose="020F0502020204030204" pitchFamily="34" charset="0"/>
              </a:rPr>
              <a:t>For example, if a math teacher teaches a math concept one way and the career technical instructor teaches it a different way, it may be confusing for the student who does not generalize information well or may take longer for the student to master the content.</a:t>
            </a:r>
          </a:p>
          <a:p>
            <a:pPr marL="457200" marR="0" lvl="1" indent="0" algn="l" defTabSz="914400" rtl="0" eaLnBrk="0" fontAlgn="auto" latinLnBrk="0" hangingPunct="0">
              <a:lnSpc>
                <a:spcPct val="100000"/>
              </a:lnSpc>
              <a:spcBef>
                <a:spcPts val="0"/>
              </a:spcBef>
              <a:spcAft>
                <a:spcPts val="0"/>
              </a:spcAft>
              <a:buClrTx/>
              <a:buSzTx/>
              <a:buFont typeface="Arial" panose="020B0604020202020204" pitchFamily="34" charset="0"/>
              <a:buNone/>
              <a:tabLst/>
              <a:defRPr/>
            </a:pPr>
            <a:endParaRPr lang="en-US" altLang="ko-KR" dirty="0">
              <a:latin typeface="Calibri" panose="020F0502020204030204" pitchFamily="34" charset="0"/>
              <a:cs typeface="Calibri" panose="020F0502020204030204" pitchFamily="34" charset="0"/>
            </a:endParaRPr>
          </a:p>
          <a:p>
            <a:pPr marL="171450" marR="0" lvl="0"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altLang="ko-KR" dirty="0">
                <a:solidFill>
                  <a:schemeClr val="tx2"/>
                </a:solidFill>
                <a:latin typeface="Calibri" panose="020F0502020204030204" pitchFamily="34" charset="0"/>
                <a:cs typeface="Calibri" panose="020F0502020204030204" pitchFamily="34" charset="0"/>
              </a:rPr>
              <a:t>Use of </a:t>
            </a:r>
            <a:r>
              <a:rPr lang="en-US" altLang="ko-KR" b="1" dirty="0">
                <a:latin typeface="Calibri" panose="020F0502020204030204" pitchFamily="34" charset="0"/>
                <a:cs typeface="Calibri" panose="020F0502020204030204" pitchFamily="34" charset="0"/>
              </a:rPr>
              <a:t>applied academics, co-teaching, or collaboration </a:t>
            </a:r>
            <a:r>
              <a:rPr lang="en-US" altLang="ko-KR" dirty="0">
                <a:solidFill>
                  <a:schemeClr val="tx2"/>
                </a:solidFill>
                <a:latin typeface="Calibri" panose="020F0502020204030204" pitchFamily="34" charset="0"/>
                <a:cs typeface="Calibri" panose="020F0502020204030204" pitchFamily="34" charset="0"/>
              </a:rPr>
              <a:t>between instructional staff is strongly encouraged!</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endParaRPr lang="en-US" altLang="ko-KR" dirty="0">
              <a:latin typeface="Calibri" panose="020F0502020204030204" pitchFamily="34" charset="0"/>
              <a:cs typeface="Calibri" panose="020F0502020204030204" pitchFamily="34" charset="0"/>
            </a:endParaRP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endParaRPr lang="en-US" altLang="ko-KR" dirty="0">
              <a:solidFill>
                <a:schemeClr val="accent6">
                  <a:lumMod val="50000"/>
                  <a:lumOff val="50000"/>
                </a:schemeClr>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36</a:t>
            </a:fld>
            <a:endParaRPr lang="ko-KR" altLang="en-US"/>
          </a:p>
        </p:txBody>
      </p:sp>
    </p:spTree>
    <p:extLst>
      <p:ext uri="{BB962C8B-B14F-4D97-AF65-F5344CB8AC3E}">
        <p14:creationId xmlns:p14="http://schemas.microsoft.com/office/powerpoint/2010/main" val="2161528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Vocabulary Development</a:t>
            </a:r>
          </a:p>
          <a:p>
            <a:endParaRPr lang="en-US" dirty="0"/>
          </a:p>
          <a:p>
            <a:r>
              <a:rPr lang="en-US" dirty="0"/>
              <a:t>Growing and expanding our learning always requires that we have some foundational knowledge or information, even if it is very basic in nature. Ensuring that students can recognize subject specific terminology, identification of tools or equipment, etc. can be very beneficial to supporting the student’s progress with the content or skill being taught. </a:t>
            </a:r>
          </a:p>
          <a:p>
            <a:endParaRPr lang="en-US" dirty="0"/>
          </a:p>
          <a:p>
            <a:pPr>
              <a:lnSpc>
                <a:spcPct val="129000"/>
              </a:lnSpc>
            </a:pPr>
            <a:r>
              <a:rPr lang="en-US" dirty="0"/>
              <a:t>As a matter of routine, </a:t>
            </a:r>
            <a:r>
              <a:rPr lang="en-US" sz="3800" dirty="0"/>
              <a:t>label items in the learning areas (both academic and career technical) and include picture representations. </a:t>
            </a:r>
            <a:r>
              <a:rPr lang="en-US" sz="3600" dirty="0"/>
              <a:t>The student could use a reading pen to assist with reading the labels. Word walls can be specific to a topic or feature general vocabulary but can provide a meaningful approach to:</a:t>
            </a:r>
          </a:p>
          <a:p>
            <a:pPr>
              <a:lnSpc>
                <a:spcPct val="129000"/>
              </a:lnSpc>
            </a:pPr>
            <a:endParaRPr lang="en-US" sz="3600" dirty="0"/>
          </a:p>
          <a:p>
            <a:pPr marL="173736" lvl="1" indent="-173736">
              <a:lnSpc>
                <a:spcPct val="129000"/>
              </a:lnSpc>
              <a:buFont typeface="Wingdings" panose="05000000000000000000" pitchFamily="2" charset="2"/>
              <a:buChar char="§"/>
            </a:pPr>
            <a:r>
              <a:rPr lang="en-US" sz="3600" dirty="0"/>
              <a:t>Teaching vocabulary</a:t>
            </a:r>
          </a:p>
          <a:p>
            <a:pPr marL="173736" lvl="1" indent="-173736">
              <a:lnSpc>
                <a:spcPct val="129000"/>
              </a:lnSpc>
              <a:buFont typeface="Wingdings" panose="05000000000000000000" pitchFamily="2" charset="2"/>
              <a:buChar char="§"/>
            </a:pPr>
            <a:r>
              <a:rPr lang="en-US" sz="3600" dirty="0"/>
              <a:t>Improving reading and writing skills</a:t>
            </a:r>
          </a:p>
          <a:p>
            <a:pPr marL="173736" lvl="1" indent="-173736">
              <a:lnSpc>
                <a:spcPct val="129000"/>
              </a:lnSpc>
              <a:buFont typeface="Wingdings" panose="05000000000000000000" pitchFamily="2" charset="2"/>
              <a:buChar char="§"/>
            </a:pPr>
            <a:r>
              <a:rPr lang="en-US" sz="3600" dirty="0"/>
              <a:t>Providing visual cues for students</a:t>
            </a:r>
          </a:p>
          <a:p>
            <a:pPr marL="173736" lvl="1" indent="-173736">
              <a:lnSpc>
                <a:spcPct val="129000"/>
              </a:lnSpc>
              <a:buFont typeface="Wingdings" panose="05000000000000000000" pitchFamily="2" charset="2"/>
              <a:buChar char="§"/>
            </a:pPr>
            <a:r>
              <a:rPr lang="en-US" sz="3600" dirty="0"/>
              <a:t>Reinforcing understanding of subject-specific terminology</a:t>
            </a:r>
          </a:p>
          <a:p>
            <a:pPr marL="173736" lvl="1" indent="-173736">
              <a:lnSpc>
                <a:spcPct val="129000"/>
              </a:lnSpc>
              <a:buFont typeface="Wingdings" panose="05000000000000000000" pitchFamily="2" charset="2"/>
              <a:buChar char="§"/>
            </a:pPr>
            <a:r>
              <a:rPr lang="en-US" sz="3600" dirty="0"/>
              <a:t>Helping students improve spelling and awareness of spelling patterns</a:t>
            </a:r>
          </a:p>
          <a:p>
            <a:pPr marL="173736" lvl="1" indent="-173736">
              <a:lnSpc>
                <a:spcPct val="129000"/>
              </a:lnSpc>
              <a:buFont typeface="Wingdings" panose="05000000000000000000" pitchFamily="2" charset="2"/>
              <a:buChar char="§"/>
            </a:pPr>
            <a:r>
              <a:rPr lang="en-US" sz="3600" dirty="0"/>
              <a:t>Encouraging increased student independence when reading and writing</a:t>
            </a:r>
          </a:p>
          <a:p>
            <a:pPr marL="571500" indent="-571500">
              <a:lnSpc>
                <a:spcPct val="129000"/>
              </a:lnSpc>
              <a:buFont typeface="Arial" panose="020B0604020202020204" pitchFamily="34" charset="0"/>
              <a:buChar char="•"/>
            </a:pPr>
            <a:endParaRPr lang="en-US" sz="3600"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37</a:t>
            </a:fld>
            <a:endParaRPr lang="ko-KR" altLang="en-US"/>
          </a:p>
        </p:txBody>
      </p:sp>
    </p:spTree>
    <p:extLst>
      <p:ext uri="{BB962C8B-B14F-4D97-AF65-F5344CB8AC3E}">
        <p14:creationId xmlns:p14="http://schemas.microsoft.com/office/powerpoint/2010/main" val="1157660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 Actual Items</a:t>
            </a:r>
          </a:p>
          <a:p>
            <a:endParaRPr lang="en-US" dirty="0"/>
          </a:p>
          <a:p>
            <a:r>
              <a:rPr lang="en-US" dirty="0"/>
              <a:t>Here we see where a shop had each type of tool or item used displayed and labeled.</a:t>
            </a:r>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38</a:t>
            </a:fld>
            <a:endParaRPr lang="ko-KR" altLang="en-US"/>
          </a:p>
        </p:txBody>
      </p:sp>
    </p:spTree>
    <p:extLst>
      <p:ext uri="{BB962C8B-B14F-4D97-AF65-F5344CB8AC3E}">
        <p14:creationId xmlns:p14="http://schemas.microsoft.com/office/powerpoint/2010/main" val="2651067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Disability Accommodation Effectiveness</a:t>
            </a:r>
          </a:p>
          <a:p>
            <a:endParaRPr lang="en-US" dirty="0"/>
          </a:p>
          <a:p>
            <a:r>
              <a:rPr lang="en-US" dirty="0"/>
              <a:t>One of the regulatory requirements is that disability accommodations are effective, at least to the extent we have control over and effectiveness monitoring is likely somewhat underutilized on center as a viable tool for assisting in evaluating student progress and performance.</a:t>
            </a:r>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39</a:t>
            </a:fld>
            <a:endParaRPr lang="ko-KR" altLang="en-US"/>
          </a:p>
        </p:txBody>
      </p:sp>
    </p:spTree>
    <p:extLst>
      <p:ext uri="{BB962C8B-B14F-4D97-AF65-F5344CB8AC3E}">
        <p14:creationId xmlns:p14="http://schemas.microsoft.com/office/powerpoint/2010/main" val="300072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lang="en-US" b="1" dirty="0"/>
              <a:t>Center Applicant File Review – Form 1-06</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dirty="0"/>
          </a:p>
          <a:p>
            <a:pPr marL="0" marR="0" lvl="0" indent="0" algn="l" defTabSz="914400" rtl="0" eaLnBrk="0" fontAlgn="auto" latinLnBrk="0" hangingPunct="0">
              <a:lnSpc>
                <a:spcPct val="100000"/>
              </a:lnSpc>
              <a:spcBef>
                <a:spcPts val="0"/>
              </a:spcBef>
              <a:spcAft>
                <a:spcPts val="0"/>
              </a:spcAft>
              <a:buClrTx/>
              <a:buSzTx/>
              <a:buFontTx/>
              <a:buNone/>
              <a:tabLst/>
              <a:defRPr/>
            </a:pPr>
            <a:r>
              <a:rPr lang="en-US" dirty="0"/>
              <a:t>The Center Applicant File Review Form is the form used to document the initial applicant file review of the HWD or the “triage” of the applicant file. He</a:t>
            </a:r>
            <a:r>
              <a:rPr kumimoji="1" lang="en-US" altLang="ko-KR" dirty="0">
                <a:cs typeface="Calibri" panose="020F0502020204030204" pitchFamily="34" charset="0"/>
              </a:rPr>
              <a:t>alth and Wellness Directors (HWDs) are the </a:t>
            </a:r>
            <a:r>
              <a:rPr kumimoji="1" lang="en-US" altLang="ko-KR" b="1" dirty="0">
                <a:solidFill>
                  <a:srgbClr val="E28C00"/>
                </a:solidFill>
                <a:cs typeface="Calibri" panose="020F0502020204030204" pitchFamily="34" charset="0"/>
              </a:rPr>
              <a:t>File Review Coordinators</a:t>
            </a:r>
            <a:r>
              <a:rPr kumimoji="1" lang="en-US" altLang="ko-KR" dirty="0">
                <a:cs typeface="Calibri" panose="020F0502020204030204" pitchFamily="34" charset="0"/>
              </a:rPr>
              <a:t> for the center, and as such, they </a:t>
            </a:r>
            <a:r>
              <a:rPr kumimoji="1" lang="en-US" altLang="ko-KR" b="1" u="sng" dirty="0">
                <a:cs typeface="Calibri" panose="020F0502020204030204" pitchFamily="34" charset="0"/>
              </a:rPr>
              <a:t>must complete</a:t>
            </a:r>
            <a:r>
              <a:rPr kumimoji="1" lang="en-US" altLang="ko-KR" b="1" dirty="0">
                <a:cs typeface="Calibri" panose="020F0502020204030204" pitchFamily="34" charset="0"/>
              </a:rPr>
              <a:t> </a:t>
            </a:r>
            <a:r>
              <a:rPr kumimoji="1" lang="en-US" altLang="ko-KR" dirty="0">
                <a:cs typeface="Calibri" panose="020F0502020204030204" pitchFamily="34" charset="0"/>
              </a:rPr>
              <a:t>the Center Applicant File Review (CAFR) form from Form 1-06 for every applicant (or the corresponding form for possible direct threat found at the beginning of Form 2-04).</a:t>
            </a:r>
            <a:endParaRPr kumimoji="1" lang="ko-KR" altLang="en-US" dirty="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lang="en-US" dirty="0"/>
          </a:p>
          <a:p>
            <a:pPr marL="0" indent="0" eaLnBrk="0" hangingPunct="0">
              <a:lnSpc>
                <a:spcPct val="109000"/>
              </a:lnSpc>
              <a:spcBef>
                <a:spcPts val="600"/>
              </a:spcBef>
              <a:buClr>
                <a:srgbClr val="E28C00"/>
              </a:buClr>
              <a:buFont typeface="Wingdings" panose="05000000000000000000" pitchFamily="2" charset="2"/>
              <a:buNone/>
            </a:pPr>
            <a:r>
              <a:rPr kumimoji="1" lang="en-US" altLang="ko-KR" dirty="0">
                <a:cs typeface="Calibri" panose="020F0502020204030204" pitchFamily="34" charset="0"/>
              </a:rPr>
              <a:t>Many if not most individuals who have an intellectual disability disclose that they had an IEP when enrolled in the public school system. Ensure that the non-health DC or full-time DC (whichever applies) is assigned the review of the non-health disability documents unless the Center Mental Health Consultant (CMHC) reviews ALL non-health disability documents as a matter of routine.</a:t>
            </a:r>
          </a:p>
          <a:p>
            <a:pPr marL="0" indent="0" eaLnBrk="0" hangingPunct="0">
              <a:lnSpc>
                <a:spcPct val="109000"/>
              </a:lnSpc>
              <a:spcBef>
                <a:spcPts val="600"/>
              </a:spcBef>
              <a:buClr>
                <a:srgbClr val="E28C00"/>
              </a:buClr>
              <a:buFont typeface="Wingdings" panose="05000000000000000000" pitchFamily="2" charset="2"/>
              <a:buNone/>
            </a:pPr>
            <a:endParaRPr kumimoji="1" lang="en-US" altLang="ko-KR" dirty="0">
              <a:cs typeface="Calibri" panose="020F0502020204030204" pitchFamily="34" charset="0"/>
            </a:endParaRPr>
          </a:p>
          <a:p>
            <a:pPr marL="0" indent="0" eaLnBrk="0" hangingPunct="0">
              <a:lnSpc>
                <a:spcPct val="109000"/>
              </a:lnSpc>
              <a:spcBef>
                <a:spcPts val="600"/>
              </a:spcBef>
              <a:buClr>
                <a:srgbClr val="E28C00"/>
              </a:buClr>
              <a:buFont typeface="Wingdings" panose="05000000000000000000" pitchFamily="2" charset="2"/>
              <a:buNone/>
            </a:pPr>
            <a:r>
              <a:rPr kumimoji="1" lang="en-US" altLang="ko-KR" dirty="0">
                <a:cs typeface="Calibri" panose="020F0502020204030204" pitchFamily="34" charset="0"/>
              </a:rPr>
              <a:t>The non-health or full-time DC provides “feedback” to the HWD from the review of the non-health documents. DCs do not make decisions on enrollment.</a:t>
            </a:r>
            <a:endParaRPr kumimoji="1" lang="ko-KR" altLang="en-US" dirty="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4</a:t>
            </a:fld>
            <a:endParaRPr lang="ko-KR" altLang="en-US"/>
          </a:p>
        </p:txBody>
      </p:sp>
    </p:spTree>
    <p:extLst>
      <p:ext uri="{BB962C8B-B14F-4D97-AF65-F5344CB8AC3E}">
        <p14:creationId xmlns:p14="http://schemas.microsoft.com/office/powerpoint/2010/main" val="6457688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Times New Roman" panose="02020603050405020304" pitchFamily="18" charset="0"/>
              </a:rPr>
              <a:t>Effectiveness Monitoring</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As the student participates in the program, new needs may be identified or accommodation adjustments may be required. </a:t>
            </a:r>
          </a:p>
          <a:p>
            <a:endParaRPr lang="en-US" sz="1200" b="0" i="0" u="none" strike="noStrike" baseline="0" dirty="0">
              <a:solidFill>
                <a:srgbClr val="000000"/>
              </a:solidFill>
              <a:latin typeface="Times New Roman" panose="02020603050405020304" pitchFamily="18" charset="0"/>
            </a:endParaRPr>
          </a:p>
          <a:p>
            <a:r>
              <a:rPr lang="en-US" sz="1200" b="1" i="0" u="none" strike="noStrike" baseline="0" dirty="0">
                <a:solidFill>
                  <a:srgbClr val="000000"/>
                </a:solidFill>
                <a:latin typeface="Times New Roman" panose="02020603050405020304" pitchFamily="18" charset="0"/>
              </a:rPr>
              <a:t>How often must effectiveness of accommodations be reviewed?</a:t>
            </a:r>
          </a:p>
          <a:p>
            <a:r>
              <a:rPr lang="en-US" sz="1200" b="0" i="0" u="none" strike="noStrike" baseline="0" dirty="0">
                <a:solidFill>
                  <a:srgbClr val="000000"/>
                </a:solidFill>
                <a:latin typeface="Times New Roman" panose="02020603050405020304" pitchFamily="18" charset="0"/>
              </a:rPr>
              <a:t>The effectiveness of a student’s accommodation plan must be evaluated with the student at least every 60 days throughout the student’s enrollment in Job Corps. The center may manage this process however you choose. The DC can meet with the student. The center can continue to use performance panels to monitor effectiveness and pass along the information to the DCs to enter into CIS AP Notes tab and/or to follow up with the student who may need an accommodation plan adjustment.</a:t>
            </a:r>
          </a:p>
          <a:p>
            <a:endParaRPr lang="en-US" sz="1200" b="0" i="0" u="none" strike="noStrike" baseline="0" dirty="0">
              <a:solidFill>
                <a:srgbClr val="000000"/>
              </a:solidFill>
              <a:latin typeface="Times New Roman" panose="02020603050405020304" pitchFamily="18" charset="0"/>
            </a:endParaRPr>
          </a:p>
          <a:p>
            <a:r>
              <a:rPr lang="en-US" sz="1200" b="1" i="0" u="none" strike="noStrike" baseline="0" dirty="0">
                <a:solidFill>
                  <a:srgbClr val="000000"/>
                </a:solidFill>
                <a:latin typeface="Times New Roman" panose="02020603050405020304" pitchFamily="18" charset="0"/>
              </a:rPr>
              <a:t>Documenting the Process</a:t>
            </a:r>
          </a:p>
          <a:p>
            <a:pPr algn="l">
              <a:lnSpc>
                <a:spcPct val="109000"/>
              </a:lnSpc>
              <a:spcBef>
                <a:spcPts val="600"/>
              </a:spcBef>
            </a:pPr>
            <a:r>
              <a:rPr lang="en-US" sz="1200" dirty="0">
                <a:solidFill>
                  <a:srgbClr val="000000"/>
                </a:solidFill>
                <a:latin typeface="Arial" panose="020B0604020202020204" pitchFamily="34" charset="0"/>
                <a:cs typeface="Mongolian Baiti" panose="03000500000000000000" pitchFamily="66" charset="0"/>
              </a:rPr>
              <a:t>Monitoring </a:t>
            </a:r>
            <a:r>
              <a:rPr lang="en-US" sz="1200" b="1" u="sng" dirty="0">
                <a:solidFill>
                  <a:srgbClr val="000000"/>
                </a:solidFill>
                <a:latin typeface="Arial" panose="020B0604020202020204" pitchFamily="34" charset="0"/>
                <a:cs typeface="Mongolian Baiti" panose="03000500000000000000" pitchFamily="66" charset="0"/>
              </a:rPr>
              <a:t>must</a:t>
            </a:r>
            <a:r>
              <a:rPr lang="en-US" sz="1200" dirty="0">
                <a:solidFill>
                  <a:srgbClr val="000000"/>
                </a:solidFill>
                <a:latin typeface="Arial" panose="020B0604020202020204" pitchFamily="34" charset="0"/>
                <a:cs typeface="Mongolian Baiti" panose="03000500000000000000" pitchFamily="66" charset="0"/>
              </a:rPr>
              <a:t> be documented in the </a:t>
            </a:r>
            <a:r>
              <a:rPr lang="en-US" sz="1200" b="1" dirty="0">
                <a:solidFill>
                  <a:srgbClr val="000000"/>
                </a:solidFill>
                <a:latin typeface="Arial" panose="020B0604020202020204" pitchFamily="34" charset="0"/>
                <a:cs typeface="Mongolian Baiti" panose="03000500000000000000" pitchFamily="66" charset="0"/>
              </a:rPr>
              <a:t>CIS Accommodation Notes</a:t>
            </a:r>
            <a:r>
              <a:rPr lang="en-US" sz="1200" dirty="0">
                <a:solidFill>
                  <a:srgbClr val="000000"/>
                </a:solidFill>
                <a:latin typeface="Arial" panose="020B0604020202020204" pitchFamily="34" charset="0"/>
                <a:cs typeface="Mongolian Baiti" panose="03000500000000000000" pitchFamily="66" charset="0"/>
              </a:rPr>
              <a:t> tab. </a:t>
            </a:r>
            <a:endParaRPr lang="en-US" sz="1200" dirty="0">
              <a:solidFill>
                <a:schemeClr val="tx2">
                  <a:lumMod val="90000"/>
                  <a:lumOff val="10000"/>
                </a:schemeClr>
              </a:solidFill>
              <a:latin typeface="Arial" panose="020B0604020202020204" pitchFamily="34" charset="0"/>
              <a:cs typeface="Mongolian Baiti" panose="03000500000000000000" pitchFamily="66" charset="0"/>
            </a:endParaRPr>
          </a:p>
        </p:txBody>
      </p:sp>
      <p:sp>
        <p:nvSpPr>
          <p:cNvPr id="4" name="Slide Number Placeholder 3"/>
          <p:cNvSpPr>
            <a:spLocks noGrp="1"/>
          </p:cNvSpPr>
          <p:nvPr>
            <p:ph type="sldNum" sz="quarter" idx="5"/>
          </p:nvPr>
        </p:nvSpPr>
        <p:spPr/>
        <p:txBody>
          <a:bodyPr/>
          <a:lstStyle/>
          <a:p>
            <a:fld id="{237AE796-97CE-4335-9D88-5F0EBDF33482}" type="slidenum">
              <a:rPr lang="en-US" smtClean="0"/>
              <a:t>40</a:t>
            </a:fld>
            <a:endParaRPr lang="en-US"/>
          </a:p>
        </p:txBody>
      </p:sp>
    </p:spTree>
    <p:extLst>
      <p:ext uri="{BB962C8B-B14F-4D97-AF65-F5344CB8AC3E}">
        <p14:creationId xmlns:p14="http://schemas.microsoft.com/office/powerpoint/2010/main" val="3172765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solidFill>
                  <a:schemeClr val="tx1"/>
                </a:solidFill>
              </a:rPr>
              <a:t>Key Points </a:t>
            </a:r>
            <a:r>
              <a:rPr lang="en-US" altLang="ko-KR" dirty="0">
                <a:solidFill>
                  <a:schemeClr val="bg2">
                    <a:lumMod val="75000"/>
                  </a:schemeClr>
                </a:solidFill>
              </a:rPr>
              <a:t>About Effectiveness Monitoring</a:t>
            </a:r>
          </a:p>
          <a:p>
            <a:endParaRPr lang="en-US" dirty="0">
              <a:solidFill>
                <a:schemeClr val="bg2">
                  <a:lumMod val="75000"/>
                </a:schemeClr>
              </a:solidFill>
            </a:endParaRPr>
          </a:p>
          <a:p>
            <a:r>
              <a:rPr lang="en-US" dirty="0">
                <a:solidFill>
                  <a:schemeClr val="bg2">
                    <a:lumMod val="75000"/>
                  </a:schemeClr>
                </a:solidFill>
              </a:rPr>
              <a:t>Here are the critical elements to remember, especially when we are using effectiveness monitoring for a student who has an intellectual disability. </a:t>
            </a:r>
          </a:p>
          <a:p>
            <a:endParaRPr lang="en-US" dirty="0">
              <a:solidFill>
                <a:schemeClr val="bg2">
                  <a:lumMod val="75000"/>
                </a:schemeClr>
              </a:solidFill>
            </a:endParaRPr>
          </a:p>
          <a:p>
            <a:pPr marL="171450" indent="-171450">
              <a:buFont typeface="Wingdings" panose="05000000000000000000" pitchFamily="2" charset="2"/>
              <a:buChar char="§"/>
            </a:pPr>
            <a:r>
              <a:rPr lang="en-US" dirty="0">
                <a:solidFill>
                  <a:schemeClr val="bg2">
                    <a:lumMod val="75000"/>
                  </a:schemeClr>
                </a:solidFill>
              </a:rPr>
              <a:t>Is the student or staff reporting additional needs or challenges or is the student failing to progress? Are you sure that accommodations on the accommodation plan have been implemented in all areas needed on center and are being used/applied consistently? </a:t>
            </a:r>
          </a:p>
          <a:p>
            <a:pPr marL="0" indent="0">
              <a:buFont typeface="Arial" panose="020B0604020202020204" pitchFamily="34" charset="0"/>
              <a:buNone/>
            </a:pPr>
            <a:endParaRPr lang="en-US" dirty="0">
              <a:solidFill>
                <a:schemeClr val="bg2">
                  <a:lumMod val="75000"/>
                </a:schemeClr>
              </a:solidFill>
            </a:endParaRPr>
          </a:p>
          <a:p>
            <a:pPr marL="628650" marR="0" lvl="1" indent="-171450" algn="l" defTabSz="914400" rtl="0" eaLnBrk="0" fontAlgn="auto" latinLnBrk="0" hangingPunct="0">
              <a:lnSpc>
                <a:spcPct val="100000"/>
              </a:lnSpc>
              <a:spcBef>
                <a:spcPts val="0"/>
              </a:spcBef>
              <a:spcAft>
                <a:spcPts val="0"/>
              </a:spcAft>
              <a:buClrTx/>
              <a:buSzTx/>
              <a:buFont typeface="Wingdings" panose="05000000000000000000" pitchFamily="2" charset="2"/>
              <a:buChar char="§"/>
              <a:tabLst/>
              <a:defRPr/>
            </a:pPr>
            <a:r>
              <a:rPr lang="en-US" dirty="0">
                <a:solidFill>
                  <a:schemeClr val="bg2">
                    <a:lumMod val="75000"/>
                  </a:schemeClr>
                </a:solidFill>
              </a:rPr>
              <a:t>When additional or new needs are requested or brought to the DCs attention, convene a </a:t>
            </a:r>
            <a:r>
              <a:rPr lang="en-US" altLang="ko-KR" sz="1200" b="0" dirty="0">
                <a:ln>
                  <a:solidFill>
                    <a:srgbClr val="6A8797">
                      <a:alpha val="0"/>
                    </a:srgbClr>
                  </a:solidFill>
                </a:ln>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Disability Accommodation Committee (DAC) to determine if additional DA can be identified and added to the student’s accommodation plan. Remember, the DAC may only need to be a meeting of the DC and the student; however, if the student is not progressing in trade, for example, the career technical instructor likely should be invited in to help identify specific areas of need. Contact Vocational Rehabilitation and ask if they might be able to assist. Contact the Job Accommodation Network and ask for accommodation ideas and of course, contact your Regional Disability Coordinator for assistance as needed.</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endParaRPr lang="en-US" altLang="ko-KR" sz="1200" b="0" dirty="0">
              <a:ln>
                <a:solidFill>
                  <a:srgbClr val="6A8797">
                    <a:alpha val="0"/>
                  </a:srgbClr>
                </a:solidFill>
              </a:ln>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41</a:t>
            </a:fld>
            <a:endParaRPr lang="ko-KR" altLang="en-US"/>
          </a:p>
        </p:txBody>
      </p:sp>
    </p:spTree>
    <p:extLst>
      <p:ext uri="{BB962C8B-B14F-4D97-AF65-F5344CB8AC3E}">
        <p14:creationId xmlns:p14="http://schemas.microsoft.com/office/powerpoint/2010/main" val="1777040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r>
              <a:rPr kumimoji="1" lang="en-US" altLang="ko-KR" sz="2000" dirty="0">
                <a:solidFill>
                  <a:schemeClr val="bg1"/>
                </a:solidFill>
                <a:effectLst/>
                <a:latin typeface="Abril Fatface" panose="02000503000000020003" pitchFamily="2" charset="0"/>
                <a:cs typeface="Calibri" panose="020F0502020204030204" pitchFamily="34" charset="0"/>
              </a:rPr>
              <a:t>Key Takeaways </a:t>
            </a:r>
            <a:r>
              <a:rPr kumimoji="1" lang="en-US" altLang="ko-KR" sz="1600" dirty="0">
                <a:solidFill>
                  <a:schemeClr val="bg2">
                    <a:lumMod val="75000"/>
                  </a:schemeClr>
                </a:solidFill>
                <a:effectLst/>
                <a:latin typeface="Abril Fatface" panose="02000503000000020003" pitchFamily="2" charset="0"/>
                <a:cs typeface="Calibri" panose="020F0502020204030204" pitchFamily="34" charset="0"/>
              </a:rPr>
              <a:t>For Working with Students with ID</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en-US" altLang="ko-KR" sz="1200" dirty="0">
              <a:solidFill>
                <a:schemeClr val="bg1"/>
              </a:solidFill>
              <a:cs typeface="Calibri" panose="020F0502020204030204" pitchFamily="34" charset="0"/>
            </a:endParaRPr>
          </a:p>
          <a:p>
            <a:pPr marL="173736" indent="-173736">
              <a:lnSpc>
                <a:spcPct val="109000"/>
              </a:lnSpc>
              <a:spcBef>
                <a:spcPts val="1200"/>
              </a:spcBef>
              <a:buClr>
                <a:srgbClr val="E28C00"/>
              </a:buClr>
              <a:buFont typeface="Wingdings" panose="05000000000000000000" pitchFamily="2" charset="2"/>
              <a:buChar char="§"/>
            </a:pPr>
            <a:r>
              <a:rPr kumimoji="1" lang="en-US" altLang="ko-KR" sz="2000" dirty="0">
                <a:solidFill>
                  <a:schemeClr val="bg1"/>
                </a:solidFill>
                <a:cs typeface="Calibri" panose="020F0502020204030204" pitchFamily="34" charset="0"/>
              </a:rPr>
              <a:t>Build in repetition and review of content! It is essential! </a:t>
            </a:r>
          </a:p>
          <a:p>
            <a:pPr marL="173736" indent="-173736">
              <a:lnSpc>
                <a:spcPct val="109000"/>
              </a:lnSpc>
              <a:spcBef>
                <a:spcPts val="1200"/>
              </a:spcBef>
              <a:buClr>
                <a:srgbClr val="E28C00"/>
              </a:buClr>
              <a:buFont typeface="Wingdings" panose="05000000000000000000" pitchFamily="2" charset="2"/>
              <a:buChar char="§"/>
            </a:pPr>
            <a:endParaRPr kumimoji="1" lang="en-US" altLang="ko-KR" sz="2000" dirty="0">
              <a:solidFill>
                <a:schemeClr val="bg1"/>
              </a:solidFill>
              <a:cs typeface="Calibri" panose="020F0502020204030204" pitchFamily="34" charset="0"/>
            </a:endParaRPr>
          </a:p>
          <a:p>
            <a:pPr marL="173736" indent="-173736">
              <a:lnSpc>
                <a:spcPct val="109000"/>
              </a:lnSpc>
              <a:spcBef>
                <a:spcPts val="1200"/>
              </a:spcBef>
              <a:buClr>
                <a:srgbClr val="E28C00"/>
              </a:buClr>
              <a:buFont typeface="Wingdings" panose="05000000000000000000" pitchFamily="2" charset="2"/>
              <a:buChar char="§"/>
            </a:pPr>
            <a:r>
              <a:rPr kumimoji="1" lang="en-US" altLang="ko-KR" sz="2000" dirty="0">
                <a:solidFill>
                  <a:schemeClr val="bg1"/>
                </a:solidFill>
                <a:cs typeface="Calibri" panose="020F0502020204030204" pitchFamily="34" charset="0"/>
              </a:rPr>
              <a:t>Continuously build background knowledge; ensure that the foundational pieces are solid before adding new content</a:t>
            </a:r>
          </a:p>
          <a:p>
            <a:pPr marL="800100" lvl="1" indent="-342900">
              <a:lnSpc>
                <a:spcPct val="109000"/>
              </a:lnSpc>
              <a:spcBef>
                <a:spcPts val="1200"/>
              </a:spcBef>
              <a:buClr>
                <a:srgbClr val="E28C00"/>
              </a:buClr>
              <a:buFont typeface="Wingdings" panose="05000000000000000000" pitchFamily="2" charset="2"/>
              <a:buChar char="§"/>
            </a:pPr>
            <a:r>
              <a:rPr kumimoji="1" lang="en-US" altLang="ko-KR" sz="2000" dirty="0">
                <a:solidFill>
                  <a:schemeClr val="bg1"/>
                </a:solidFill>
                <a:cs typeface="Calibri" panose="020F0502020204030204" pitchFamily="34" charset="0"/>
              </a:rPr>
              <a:t>Add new content while keeping some of the previously learned content within the assignment, on the document, in the video, etc.</a:t>
            </a:r>
          </a:p>
          <a:p>
            <a:pPr marL="342900" indent="-342900">
              <a:lnSpc>
                <a:spcPct val="109000"/>
              </a:lnSpc>
              <a:spcBef>
                <a:spcPts val="1200"/>
              </a:spcBef>
              <a:buClr>
                <a:srgbClr val="E28C00"/>
              </a:buClr>
              <a:buFont typeface="Wingdings" panose="05000000000000000000" pitchFamily="2" charset="2"/>
              <a:buChar char="§"/>
            </a:pPr>
            <a:endParaRPr kumimoji="1" lang="en-US" altLang="ko-KR" sz="2000" dirty="0">
              <a:solidFill>
                <a:schemeClr val="bg1"/>
              </a:solidFill>
              <a:cs typeface="Calibri" panose="020F0502020204030204" pitchFamily="34" charset="0"/>
            </a:endParaRPr>
          </a:p>
          <a:p>
            <a:pPr marL="173736" indent="-173736">
              <a:lnSpc>
                <a:spcPct val="109000"/>
              </a:lnSpc>
              <a:spcBef>
                <a:spcPts val="1200"/>
              </a:spcBef>
              <a:buClr>
                <a:srgbClr val="E28C00"/>
              </a:buClr>
              <a:buFont typeface="Wingdings" panose="05000000000000000000" pitchFamily="2" charset="2"/>
              <a:buChar char="§"/>
            </a:pPr>
            <a:r>
              <a:rPr kumimoji="1" lang="en-US" altLang="ko-KR" sz="2000" dirty="0">
                <a:solidFill>
                  <a:schemeClr val="bg1"/>
                </a:solidFill>
                <a:cs typeface="Calibri" panose="020F0502020204030204" pitchFamily="34" charset="0"/>
              </a:rPr>
              <a:t>Ensure consistency in using the accommodations in the AP and other instructional/learning strategies.</a:t>
            </a:r>
          </a:p>
          <a:p>
            <a:pPr marL="173736" indent="-173736">
              <a:lnSpc>
                <a:spcPct val="109000"/>
              </a:lnSpc>
              <a:spcBef>
                <a:spcPts val="1200"/>
              </a:spcBef>
              <a:buClr>
                <a:srgbClr val="E28C00"/>
              </a:buClr>
              <a:buFont typeface="Wingdings" panose="05000000000000000000" pitchFamily="2" charset="2"/>
              <a:buChar char="§"/>
            </a:pPr>
            <a:endParaRPr kumimoji="1" lang="en-US" altLang="ko-KR" sz="2000" dirty="0">
              <a:solidFill>
                <a:schemeClr val="bg1"/>
              </a:solidFill>
              <a:cs typeface="Calibri" panose="020F0502020204030204" pitchFamily="34" charset="0"/>
            </a:endParaRPr>
          </a:p>
          <a:p>
            <a:pPr marL="173736" indent="-173736">
              <a:lnSpc>
                <a:spcPct val="109000"/>
              </a:lnSpc>
              <a:spcBef>
                <a:spcPts val="1200"/>
              </a:spcBef>
              <a:buClr>
                <a:srgbClr val="E28C00"/>
              </a:buClr>
              <a:buFont typeface="Wingdings" panose="05000000000000000000" pitchFamily="2" charset="2"/>
              <a:buChar char="§"/>
            </a:pPr>
            <a:r>
              <a:rPr kumimoji="1" lang="en-US" altLang="ko-KR" sz="2000" dirty="0">
                <a:solidFill>
                  <a:schemeClr val="bg1"/>
                </a:solidFill>
                <a:cs typeface="Calibri" panose="020F0502020204030204" pitchFamily="34" charset="0"/>
              </a:rPr>
              <a:t>Be flexible!</a:t>
            </a:r>
          </a:p>
          <a:p>
            <a:endParaRPr lang="ko-KR" altLang="en-US" dirty="0"/>
          </a:p>
        </p:txBody>
      </p:sp>
      <p:sp>
        <p:nvSpPr>
          <p:cNvPr id="4" name="슬라이드 번호 개체 틀 3"/>
          <p:cNvSpPr>
            <a:spLocks noGrp="1"/>
          </p:cNvSpPr>
          <p:nvPr>
            <p:ph type="sldNum" sz="quarter" idx="10"/>
          </p:nvPr>
        </p:nvSpPr>
        <p:spPr/>
        <p:txBody>
          <a:bodyPr/>
          <a:lstStyle/>
          <a:p>
            <a:fld id="{2BD4AE63-C394-4B04-A377-AEB89DBFD865}" type="slidenum">
              <a:rPr lang="ko-KR" altLang="en-US" smtClean="0"/>
              <a:t>42</a:t>
            </a:fld>
            <a:endParaRPr lang="ko-KR" altLang="en-US"/>
          </a:p>
        </p:txBody>
      </p:sp>
    </p:spTree>
    <p:extLst>
      <p:ext uri="{BB962C8B-B14F-4D97-AF65-F5344CB8AC3E}">
        <p14:creationId xmlns:p14="http://schemas.microsoft.com/office/powerpoint/2010/main" val="3344246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ko-KR" sz="1200" dirty="0">
                <a:cs typeface="Calibri" panose="020F0502020204030204" pitchFamily="34" charset="0"/>
              </a:rPr>
              <a:t>03 – Maximum Benefit Separation – What is it and when to consider?</a:t>
            </a:r>
          </a:p>
          <a:p>
            <a:endParaRPr kumimoji="1" lang="en-US" altLang="ko-KR"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43</a:t>
            </a:fld>
            <a:endParaRPr lang="ko-KR" altLang="en-US"/>
          </a:p>
        </p:txBody>
      </p:sp>
    </p:spTree>
    <p:extLst>
      <p:ext uri="{BB962C8B-B14F-4D97-AF65-F5344CB8AC3E}">
        <p14:creationId xmlns:p14="http://schemas.microsoft.com/office/powerpoint/2010/main" val="3076933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Related Policy References for a Maximum Benefit Separation Recommendation</a:t>
            </a:r>
          </a:p>
          <a:p>
            <a:endParaRPr lang="en-US" dirty="0"/>
          </a:p>
          <a:p>
            <a:r>
              <a:rPr lang="en-US" dirty="0"/>
              <a:t>Chapter 6</a:t>
            </a:r>
          </a:p>
          <a:p>
            <a:pPr marL="173736" indent="-173736">
              <a:lnSpc>
                <a:spcPct val="109000"/>
              </a:lnSpc>
              <a:spcBef>
                <a:spcPts val="600"/>
              </a:spcBef>
              <a:buClr>
                <a:srgbClr val="E28C00"/>
              </a:buClr>
              <a:buFont typeface="Wingdings" panose="05000000000000000000" pitchFamily="2" charset="2"/>
              <a:buChar char="§"/>
            </a:pPr>
            <a:r>
              <a:rPr kumimoji="1" lang="en-US" altLang="ko-KR" sz="2000" b="1" dirty="0">
                <a:solidFill>
                  <a:srgbClr val="E28C00"/>
                </a:solidFill>
                <a:latin typeface="Calibri" panose="020F0502020204030204" pitchFamily="34" charset="0"/>
                <a:cs typeface="Calibri" panose="020F0502020204030204" pitchFamily="34" charset="0"/>
              </a:rPr>
              <a:t>6.2 R4(c)(2) </a:t>
            </a:r>
            <a:r>
              <a:rPr kumimoji="1" lang="en-US" altLang="ko-KR" sz="2000" dirty="0">
                <a:latin typeface="Calibri" panose="020F0502020204030204" pitchFamily="34" charset="0"/>
                <a:cs typeface="Calibri" panose="020F0502020204030204" pitchFamily="34" charset="0"/>
              </a:rPr>
              <a:t>– Maximum Benefit Separation</a:t>
            </a:r>
          </a:p>
          <a:p>
            <a:pPr marL="173736" indent="-173736">
              <a:lnSpc>
                <a:spcPct val="109000"/>
              </a:lnSpc>
              <a:spcBef>
                <a:spcPts val="600"/>
              </a:spcBef>
              <a:buClr>
                <a:srgbClr val="E28C00"/>
              </a:buClr>
              <a:buFont typeface="Wingdings" panose="05000000000000000000" pitchFamily="2" charset="2"/>
              <a:buChar char="§"/>
            </a:pPr>
            <a:r>
              <a:rPr kumimoji="1" lang="en-US" altLang="ko-KR" sz="2000" b="1" dirty="0">
                <a:solidFill>
                  <a:srgbClr val="E28C00"/>
                </a:solidFill>
                <a:latin typeface="Calibri" panose="020F0502020204030204" pitchFamily="34" charset="0"/>
                <a:cs typeface="Calibri" panose="020F0502020204030204" pitchFamily="34" charset="0"/>
              </a:rPr>
              <a:t>Form 2-03 </a:t>
            </a:r>
            <a:r>
              <a:rPr kumimoji="1" lang="en-US" altLang="ko-KR" sz="2000" dirty="0">
                <a:latin typeface="Calibri" panose="020F0502020204030204" pitchFamily="34" charset="0"/>
                <a:cs typeface="Calibri" panose="020F0502020204030204" pitchFamily="34" charset="0"/>
              </a:rPr>
              <a:t>– Engaging in the Interactive Process (Disability Accommodation Committee)</a:t>
            </a:r>
          </a:p>
          <a:p>
            <a:pPr marL="173736" indent="-173736">
              <a:lnSpc>
                <a:spcPct val="109000"/>
              </a:lnSpc>
              <a:spcBef>
                <a:spcPts val="600"/>
              </a:spcBef>
              <a:buClr>
                <a:srgbClr val="E28C00"/>
              </a:buClr>
              <a:buFont typeface="Wingdings" panose="05000000000000000000" pitchFamily="2" charset="2"/>
              <a:buChar char="§"/>
            </a:pPr>
            <a:r>
              <a:rPr kumimoji="1" lang="en-US" altLang="ko-KR" sz="2000" b="1" dirty="0">
                <a:solidFill>
                  <a:srgbClr val="E28C00"/>
                </a:solidFill>
                <a:latin typeface="Calibri" panose="020F0502020204030204" pitchFamily="34" charset="0"/>
                <a:cs typeface="Calibri" panose="020F0502020204030204" pitchFamily="34" charset="0"/>
              </a:rPr>
              <a:t>Form 6-01 </a:t>
            </a:r>
            <a:r>
              <a:rPr kumimoji="1" lang="en-US" altLang="ko-KR" sz="2000" dirty="0">
                <a:latin typeface="Calibri" panose="020F0502020204030204" pitchFamily="34" charset="0"/>
                <a:cs typeface="Calibri" panose="020F0502020204030204" pitchFamily="34" charset="0"/>
              </a:rPr>
              <a:t>– Maximum Benefit Separation</a:t>
            </a:r>
          </a:p>
          <a:p>
            <a:pPr marL="800100" lvl="1" indent="-342900">
              <a:lnSpc>
                <a:spcPct val="109000"/>
              </a:lnSpc>
              <a:spcBef>
                <a:spcPts val="600"/>
              </a:spcBef>
              <a:buClr>
                <a:srgbClr val="E28C00"/>
              </a:buClr>
              <a:buFont typeface="Wingdings" panose="05000000000000000000" pitchFamily="2" charset="2"/>
              <a:buChar char="§"/>
            </a:pPr>
            <a:r>
              <a:rPr kumimoji="1" lang="en-US" altLang="ko-KR" b="1" dirty="0">
                <a:latin typeface="Calibri" panose="020F0502020204030204" pitchFamily="34" charset="0"/>
                <a:cs typeface="Calibri" panose="020F0502020204030204" pitchFamily="34" charset="0"/>
              </a:rPr>
              <a:t>Attachment A</a:t>
            </a:r>
            <a:r>
              <a:rPr kumimoji="1" lang="en-US" altLang="ko-KR" dirty="0">
                <a:latin typeface="Calibri" panose="020F0502020204030204" pitchFamily="34" charset="0"/>
                <a:cs typeface="Calibri" panose="020F0502020204030204" pitchFamily="34" charset="0"/>
              </a:rPr>
              <a:t> – Recommendation for Maximum Benefit Termination Considerations Checklist</a:t>
            </a:r>
          </a:p>
          <a:p>
            <a:pPr marL="800100" lvl="1" indent="-342900">
              <a:lnSpc>
                <a:spcPct val="109000"/>
              </a:lnSpc>
              <a:spcBef>
                <a:spcPts val="600"/>
              </a:spcBef>
              <a:buClr>
                <a:srgbClr val="E28C00"/>
              </a:buClr>
              <a:buFont typeface="Wingdings" panose="05000000000000000000" pitchFamily="2" charset="2"/>
              <a:buChar char="§"/>
            </a:pPr>
            <a:r>
              <a:rPr kumimoji="1" lang="en-US" altLang="ko-KR" b="1" dirty="0">
                <a:latin typeface="Calibri" panose="020F0502020204030204" pitchFamily="34" charset="0"/>
                <a:cs typeface="Calibri" panose="020F0502020204030204" pitchFamily="34" charset="0"/>
              </a:rPr>
              <a:t>Attachment B </a:t>
            </a:r>
            <a:r>
              <a:rPr kumimoji="1" lang="en-US" altLang="ko-KR" dirty="0">
                <a:latin typeface="Calibri" panose="020F0502020204030204" pitchFamily="34" charset="0"/>
                <a:cs typeface="Calibri" panose="020F0502020204030204" pitchFamily="34" charset="0"/>
              </a:rPr>
              <a:t>– Recommendation for Maximum Benefit Separation Summary Statement</a:t>
            </a:r>
          </a:p>
          <a:p>
            <a:endParaRPr lang="en-US" dirty="0"/>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44</a:t>
            </a:fld>
            <a:endParaRPr lang="ko-KR" altLang="en-US"/>
          </a:p>
        </p:txBody>
      </p:sp>
    </p:spTree>
    <p:extLst>
      <p:ext uri="{BB962C8B-B14F-4D97-AF65-F5344CB8AC3E}">
        <p14:creationId xmlns:p14="http://schemas.microsoft.com/office/powerpoint/2010/main" val="1312522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ko-KR" sz="1200" dirty="0">
                <a:solidFill>
                  <a:schemeClr val="bg2">
                    <a:lumMod val="75000"/>
                  </a:schemeClr>
                </a:solidFill>
                <a:latin typeface="Abril Fatface" panose="02000503000000020003" pitchFamily="2" charset="0"/>
                <a:cs typeface="Calibri" panose="020F0502020204030204" pitchFamily="34" charset="0"/>
              </a:rPr>
              <a:t>Maximum Benefits Recommendation </a:t>
            </a:r>
            <a:r>
              <a:rPr kumimoji="1" lang="en-US" altLang="ko-KR" sz="1200" dirty="0">
                <a:latin typeface="Abril Fatface" panose="02000503000000020003" pitchFamily="2" charset="0"/>
                <a:cs typeface="Calibri" panose="020F0502020204030204" pitchFamily="34" charset="0"/>
              </a:rPr>
              <a:t>Defined</a:t>
            </a:r>
          </a:p>
          <a:p>
            <a:pPr>
              <a:lnSpc>
                <a:spcPct val="109000"/>
              </a:lnSpc>
              <a:spcBef>
                <a:spcPts val="600"/>
              </a:spcBef>
            </a:pPr>
            <a:endParaRPr kumimoji="1" lang="en-US" altLang="ko-KR" sz="1200" dirty="0">
              <a:latin typeface="Calibri" panose="020F0502020204030204" pitchFamily="34" charset="0"/>
              <a:cs typeface="Calibri" panose="020F0502020204030204" pitchFamily="34" charset="0"/>
            </a:endParaRPr>
          </a:p>
          <a:p>
            <a:pPr>
              <a:lnSpc>
                <a:spcPct val="109000"/>
              </a:lnSpc>
              <a:spcBef>
                <a:spcPts val="600"/>
              </a:spcBef>
            </a:pPr>
            <a:r>
              <a:rPr kumimoji="1" lang="en-US" altLang="ko-KR" sz="1200" dirty="0">
                <a:latin typeface="Calibri" panose="020F0502020204030204" pitchFamily="34" charset="0"/>
                <a:cs typeface="Calibri" panose="020F0502020204030204" pitchFamily="34" charset="0"/>
              </a:rPr>
              <a:t>PRH Form 6-01 contains the related policy requirements for consideration and recommendation of a maximum benefits separation recommendation. </a:t>
            </a:r>
          </a:p>
          <a:p>
            <a:pPr>
              <a:lnSpc>
                <a:spcPct val="109000"/>
              </a:lnSpc>
              <a:spcBef>
                <a:spcPts val="600"/>
              </a:spcBef>
            </a:pPr>
            <a:endParaRPr kumimoji="1" lang="en-US" altLang="ko-KR" sz="1200" dirty="0">
              <a:latin typeface="Calibri" panose="020F0502020204030204" pitchFamily="34" charset="0"/>
              <a:cs typeface="Calibri" panose="020F0502020204030204" pitchFamily="34" charset="0"/>
            </a:endParaRPr>
          </a:p>
          <a:p>
            <a:pPr>
              <a:lnSpc>
                <a:spcPct val="109000"/>
              </a:lnSpc>
              <a:spcBef>
                <a:spcPts val="600"/>
              </a:spcBef>
            </a:pPr>
            <a:r>
              <a:rPr kumimoji="1" lang="en-US" altLang="ko-KR" sz="1200" dirty="0">
                <a:latin typeface="Calibri" panose="020F0502020204030204" pitchFamily="34" charset="0"/>
                <a:cs typeface="Calibri" panose="020F0502020204030204" pitchFamily="34" charset="0"/>
              </a:rPr>
              <a:t>A maximum benefit separation recommendation</a:t>
            </a:r>
          </a:p>
          <a:p>
            <a:pPr marL="342900" indent="-342900">
              <a:lnSpc>
                <a:spcPct val="109000"/>
              </a:lnSpc>
              <a:spcBef>
                <a:spcPts val="600"/>
              </a:spcBef>
              <a:buClr>
                <a:srgbClr val="E28C00"/>
              </a:buClr>
              <a:buFont typeface="Wingdings" panose="05000000000000000000" pitchFamily="2" charset="2"/>
              <a:buChar char="§"/>
            </a:pPr>
            <a:r>
              <a:rPr kumimoji="1" lang="en-US" altLang="ko-KR" sz="1200" dirty="0">
                <a:latin typeface="Calibri" panose="020F0502020204030204" pitchFamily="34" charset="0"/>
                <a:cs typeface="Calibri" panose="020F0502020204030204" pitchFamily="34" charset="0"/>
              </a:rPr>
              <a:t>means that a formal determination has been reached through the student performance evaluation process that the student has achieved as much benefit from the Job Corps program as their abilities will allow. </a:t>
            </a:r>
          </a:p>
          <a:p>
            <a:pPr marL="342900" indent="-342900">
              <a:lnSpc>
                <a:spcPct val="109000"/>
              </a:lnSpc>
              <a:spcBef>
                <a:spcPts val="600"/>
              </a:spcBef>
              <a:buClr>
                <a:srgbClr val="E28C00"/>
              </a:buClr>
              <a:buFont typeface="Wingdings" panose="05000000000000000000" pitchFamily="2" charset="2"/>
              <a:buChar char="§"/>
            </a:pPr>
            <a:r>
              <a:rPr kumimoji="1" lang="en-US" altLang="ko-KR" sz="1200" dirty="0">
                <a:latin typeface="Calibri" panose="020F0502020204030204" pitchFamily="34" charset="0"/>
                <a:cs typeface="Calibri" panose="020F0502020204030204" pitchFamily="34" charset="0"/>
              </a:rPr>
              <a:t>should occur rarely and only be used for those students who have stagnated in their progression </a:t>
            </a:r>
            <a:r>
              <a:rPr kumimoji="1" lang="en-US" altLang="ko-KR" sz="1200" b="1" u="sng" dirty="0">
                <a:solidFill>
                  <a:srgbClr val="E28C00"/>
                </a:solidFill>
                <a:latin typeface="Calibri" panose="020F0502020204030204" pitchFamily="34" charset="0"/>
                <a:cs typeface="Calibri" panose="020F0502020204030204" pitchFamily="34" charset="0"/>
              </a:rPr>
              <a:t>despite being appropriately supported</a:t>
            </a:r>
            <a:r>
              <a:rPr kumimoji="1" lang="en-US" altLang="ko-KR" sz="1200" dirty="0">
                <a:latin typeface="Calibri" panose="020F0502020204030204" pitchFamily="34" charset="0"/>
                <a:cs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45</a:t>
            </a:fld>
            <a:endParaRPr lang="ko-KR" altLang="en-US"/>
          </a:p>
        </p:txBody>
      </p:sp>
    </p:spTree>
    <p:extLst>
      <p:ext uri="{BB962C8B-B14F-4D97-AF65-F5344CB8AC3E}">
        <p14:creationId xmlns:p14="http://schemas.microsoft.com/office/powerpoint/2010/main" val="15736638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Burden of Proof </a:t>
            </a:r>
          </a:p>
          <a:p>
            <a:endParaRPr lang="en-US" altLang="ko-KR" dirty="0"/>
          </a:p>
          <a:p>
            <a:r>
              <a:rPr lang="en-US" altLang="ko-KR" dirty="0"/>
              <a:t>Before preparing a Maximum Benefit Separation recommendation, make sure you are able to adequately answer these questions.</a:t>
            </a:r>
          </a:p>
          <a:p>
            <a:endParaRPr lang="en-US" altLang="ko-KR" dirty="0"/>
          </a:p>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dirty="0"/>
              <a:t>1. </a:t>
            </a:r>
            <a:r>
              <a:rPr kumimoji="1" lang="en-US" altLang="ko-KR" sz="1200" dirty="0">
                <a:latin typeface="Calibri" panose="020F0502020204030204" pitchFamily="34" charset="0"/>
                <a:cs typeface="Calibri" panose="020F0502020204030204" pitchFamily="34" charset="0"/>
              </a:rPr>
              <a:t>What specifically are the areas in which the student is not progressing (e.g., TABE, class work, career technical skills requirements, etc.)?</a:t>
            </a:r>
            <a:endParaRPr kumimoji="1" lang="ko-KR" altLang="en-US" sz="1200" dirty="0">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en-US" altLang="ko-KR" dirty="0"/>
              <a:t>2. </a:t>
            </a:r>
            <a:r>
              <a:rPr kumimoji="1" lang="en-US" altLang="ko-KR" sz="1200" dirty="0">
                <a:latin typeface="Calibri" panose="020F0502020204030204" pitchFamily="34" charset="0"/>
                <a:cs typeface="Calibri" panose="020F0502020204030204" pitchFamily="34" charset="0"/>
              </a:rPr>
              <a:t>What efforts have been made to assist the student in progressing within academics and/or career technical training (e.g., strategies, etc.)?</a:t>
            </a:r>
            <a:endParaRPr kumimoji="1" lang="ko-KR" altLang="en-US" sz="1200" dirty="0">
              <a:latin typeface="Calibri" panose="020F0502020204030204" pitchFamily="34" charset="0"/>
              <a:cs typeface="Calibri" panose="020F0502020204030204" pitchFamily="34" charset="0"/>
            </a:endParaRPr>
          </a:p>
          <a:p>
            <a:endParaRPr lang="ko-KR" altLang="en-US" dirty="0"/>
          </a:p>
        </p:txBody>
      </p:sp>
      <p:sp>
        <p:nvSpPr>
          <p:cNvPr id="4" name="슬라이드 번호 개체 틀 3"/>
          <p:cNvSpPr>
            <a:spLocks noGrp="1"/>
          </p:cNvSpPr>
          <p:nvPr>
            <p:ph type="sldNum" sz="quarter" idx="10"/>
          </p:nvPr>
        </p:nvSpPr>
        <p:spPr/>
        <p:txBody>
          <a:bodyPr/>
          <a:lstStyle/>
          <a:p>
            <a:fld id="{2BD4AE63-C394-4B04-A377-AEB89DBFD865}" type="slidenum">
              <a:rPr lang="ko-KR" altLang="en-US" smtClean="0"/>
              <a:t>46</a:t>
            </a:fld>
            <a:endParaRPr lang="ko-KR" altLang="en-US"/>
          </a:p>
        </p:txBody>
      </p:sp>
    </p:spTree>
    <p:extLst>
      <p:ext uri="{BB962C8B-B14F-4D97-AF65-F5344CB8AC3E}">
        <p14:creationId xmlns:p14="http://schemas.microsoft.com/office/powerpoint/2010/main" val="1034841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Considerations to think about before a maximum benefit separation recommendation is made include:</a:t>
            </a:r>
          </a:p>
          <a:p>
            <a:endParaRPr lang="en-US" dirty="0"/>
          </a:p>
          <a:p>
            <a:pPr marL="173736" indent="-173736">
              <a:lnSpc>
                <a:spcPct val="109000"/>
              </a:lnSpc>
              <a:spcBef>
                <a:spcPts val="600"/>
              </a:spcBef>
              <a:buClr>
                <a:srgbClr val="E28C00"/>
              </a:buClr>
              <a:buFont typeface="Wingdings" panose="05000000000000000000" pitchFamily="2" charset="2"/>
              <a:buChar char="§"/>
            </a:pPr>
            <a:r>
              <a:rPr kumimoji="1" lang="en-US" altLang="ko-KR" sz="1200" dirty="0">
                <a:latin typeface="Calibri" panose="020F0502020204030204" pitchFamily="34" charset="0"/>
                <a:cs typeface="Calibri" panose="020F0502020204030204" pitchFamily="34" charset="0"/>
              </a:rPr>
              <a:t>What does the student’s documentation indicate about the student’s functional limitations (i.e., what is the background information and current status)?</a:t>
            </a:r>
          </a:p>
          <a:p>
            <a:pPr marL="173736" indent="-173736">
              <a:lnSpc>
                <a:spcPct val="109000"/>
              </a:lnSpc>
              <a:spcBef>
                <a:spcPts val="600"/>
              </a:spcBef>
              <a:buClr>
                <a:srgbClr val="E28C00"/>
              </a:buClr>
              <a:buFont typeface="Wingdings" panose="05000000000000000000" pitchFamily="2" charset="2"/>
              <a:buChar char="§"/>
            </a:pPr>
            <a:r>
              <a:rPr kumimoji="1" lang="en-US" altLang="ko-KR" sz="1200" dirty="0">
                <a:latin typeface="Calibri" panose="020F0502020204030204" pitchFamily="34" charset="0"/>
                <a:cs typeface="Calibri" panose="020F0502020204030204" pitchFamily="34" charset="0"/>
              </a:rPr>
              <a:t>What are the strengths of the student? Are there strengths that can be used/developed to compensate for areas of weakness/deficit? </a:t>
            </a:r>
          </a:p>
          <a:p>
            <a:pPr marL="173736" indent="-173736">
              <a:lnSpc>
                <a:spcPct val="109000"/>
              </a:lnSpc>
              <a:spcBef>
                <a:spcPts val="600"/>
              </a:spcBef>
              <a:buClr>
                <a:srgbClr val="E28C00"/>
              </a:buClr>
              <a:buFont typeface="Wingdings" panose="05000000000000000000" pitchFamily="2" charset="2"/>
              <a:buChar char="§"/>
            </a:pPr>
            <a:r>
              <a:rPr kumimoji="1" lang="en-US" altLang="ko-KR" sz="1200" dirty="0">
                <a:latin typeface="Calibri" panose="020F0502020204030204" pitchFamily="34" charset="0"/>
                <a:cs typeface="Calibri" panose="020F0502020204030204" pitchFamily="34" charset="0"/>
              </a:rPr>
              <a:t>What is the length of time in the program and any special factors related to attendance? Would an extension provide the time needed to complete the program?</a:t>
            </a:r>
          </a:p>
          <a:p>
            <a:pPr marL="173736" indent="-173736">
              <a:lnSpc>
                <a:spcPct val="109000"/>
              </a:lnSpc>
              <a:spcBef>
                <a:spcPts val="600"/>
              </a:spcBef>
              <a:buClr>
                <a:srgbClr val="E28C00"/>
              </a:buClr>
              <a:buFont typeface="Wingdings" panose="05000000000000000000" pitchFamily="2" charset="2"/>
              <a:buChar char="§"/>
            </a:pPr>
            <a:r>
              <a:rPr kumimoji="1" lang="en-US" altLang="ko-KR" sz="1200" dirty="0">
                <a:latin typeface="Calibri" panose="020F0502020204030204" pitchFamily="34" charset="0"/>
                <a:cs typeface="Calibri" panose="020F0502020204030204" pitchFamily="34" charset="0"/>
              </a:rPr>
              <a:t>Are there external resources that can assist such as Vocational Rehabilitation?</a:t>
            </a: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47</a:t>
            </a:fld>
            <a:endParaRPr lang="ko-KR" altLang="en-US"/>
          </a:p>
        </p:txBody>
      </p:sp>
    </p:spTree>
    <p:extLst>
      <p:ext uri="{BB962C8B-B14F-4D97-AF65-F5344CB8AC3E}">
        <p14:creationId xmlns:p14="http://schemas.microsoft.com/office/powerpoint/2010/main" val="37131873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Similar to Effectiveness! Confirm Compliance!</a:t>
            </a:r>
          </a:p>
          <a:p>
            <a:endParaRPr lang="en-US" altLang="ko-KR" dirty="0"/>
          </a:p>
          <a:p>
            <a:pPr marL="171450" indent="-171450">
              <a:buFont typeface="Arial" panose="020B0604020202020204" pitchFamily="34" charset="0"/>
              <a:buChar char="•"/>
            </a:pPr>
            <a:r>
              <a:rPr kumimoji="1" lang="en-US" altLang="ko-KR" sz="1200" dirty="0">
                <a:latin typeface="Calibri" panose="020F0502020204030204" pitchFamily="34" charset="0"/>
                <a:cs typeface="Calibri" panose="020F0502020204030204" pitchFamily="34" charset="0"/>
              </a:rPr>
              <a:t>Have all accommodations been implemented</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1" lang="en-US" altLang="ko-KR" sz="1200" dirty="0">
                <a:latin typeface="Calibri" panose="020F0502020204030204" pitchFamily="34" charset="0"/>
                <a:cs typeface="Calibri" panose="020F0502020204030204" pitchFamily="34" charset="0"/>
              </a:rPr>
              <a:t>Has effectiveness monitoring been routinely completed?</a:t>
            </a:r>
            <a:endParaRPr kumimoji="1" lang="ko-KR" altLang="en-US" sz="1200" dirty="0">
              <a:latin typeface="Calibri" panose="020F0502020204030204" pitchFamily="34" charset="0"/>
              <a:cs typeface="Calibri" panose="020F0502020204030204" pitchFamily="34" charset="0"/>
            </a:endParaRP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1" lang="en-US" altLang="ko-KR" sz="1200" dirty="0">
                <a:latin typeface="Calibri" panose="020F0502020204030204" pitchFamily="34" charset="0"/>
                <a:cs typeface="Calibri" panose="020F0502020204030204" pitchFamily="34" charset="0"/>
              </a:rPr>
              <a:t>Are all accommodations implemented consistently?</a:t>
            </a:r>
            <a:endParaRPr kumimoji="1" lang="ko-KR" altLang="en-US" sz="1200" dirty="0">
              <a:latin typeface="Calibri" panose="020F0502020204030204" pitchFamily="34" charset="0"/>
              <a:cs typeface="Calibri" panose="020F0502020204030204" pitchFamily="34" charset="0"/>
            </a:endParaRP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1" lang="en-US" altLang="ko-KR" sz="1200" dirty="0">
                <a:latin typeface="Calibri" panose="020F0502020204030204" pitchFamily="34" charset="0"/>
                <a:cs typeface="Calibri" panose="020F0502020204030204" pitchFamily="34" charset="0"/>
              </a:rPr>
              <a:t>Has the DAC convened and/or the AP been adjusted as progress has stagnated and has a TABE waiver request been considered?</a:t>
            </a:r>
          </a:p>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tabLst/>
              <a:defRPr/>
            </a:pPr>
            <a:endParaRPr kumimoji="1" lang="en-US" altLang="ko-KR" sz="1200" dirty="0">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1" lang="en-US" altLang="ko-KR" sz="1200" dirty="0">
                <a:latin typeface="Calibri" panose="020F0502020204030204" pitchFamily="34" charset="0"/>
                <a:cs typeface="Calibri" panose="020F0502020204030204" pitchFamily="34" charset="0"/>
              </a:rPr>
              <a:t>If all of these things have not been done and/or not done consistently, then the maximum benefit separation recommendation should be halted and the center ensure that all the associated supports have been implemented, used consistently, adjustments made as needed, and then if still no progress, revisit the possible maximum benefit separation recommendation. It also would be very difficult to show failure to progress or stagnation in progress in a short window of time. Ensure you can demonstrate and document a good faith effort over a period of time.</a:t>
            </a:r>
          </a:p>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tabLst/>
              <a:defRPr/>
            </a:pPr>
            <a:endParaRPr kumimoji="1" lang="en-US" altLang="ko-KR" sz="1200" dirty="0">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1" lang="en-US" altLang="ko-KR" sz="1200" dirty="0">
                <a:latin typeface="Calibri" panose="020F0502020204030204" pitchFamily="34" charset="0"/>
                <a:cs typeface="Calibri" panose="020F0502020204030204" pitchFamily="34" charset="0"/>
              </a:rPr>
              <a:t>Contact your Regional Disability Coordinator for assistance!</a:t>
            </a:r>
            <a:endParaRPr kumimoji="1" lang="ko-KR" alt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ko-KR" altLang="en-US" dirty="0"/>
          </a:p>
        </p:txBody>
      </p:sp>
      <p:sp>
        <p:nvSpPr>
          <p:cNvPr id="4" name="슬라이드 번호 개체 틀 3"/>
          <p:cNvSpPr>
            <a:spLocks noGrp="1"/>
          </p:cNvSpPr>
          <p:nvPr>
            <p:ph type="sldNum" sz="quarter" idx="10"/>
          </p:nvPr>
        </p:nvSpPr>
        <p:spPr/>
        <p:txBody>
          <a:bodyPr/>
          <a:lstStyle/>
          <a:p>
            <a:fld id="{2BD4AE63-C394-4B04-A377-AEB89DBFD865}" type="slidenum">
              <a:rPr lang="ko-KR" altLang="en-US" smtClean="0"/>
              <a:t>48</a:t>
            </a:fld>
            <a:endParaRPr lang="ko-KR" altLang="en-US"/>
          </a:p>
        </p:txBody>
      </p:sp>
    </p:spTree>
    <p:extLst>
      <p:ext uri="{BB962C8B-B14F-4D97-AF65-F5344CB8AC3E}">
        <p14:creationId xmlns:p14="http://schemas.microsoft.com/office/powerpoint/2010/main" val="2693363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ko-KR" sz="1200" dirty="0">
                <a:solidFill>
                  <a:srgbClr val="F2AB0C"/>
                </a:solidFill>
                <a:latin typeface="Abril Fatface" panose="02000503000000020003" pitchFamily="2" charset="0"/>
                <a:cs typeface="Calibri" panose="020F0502020204030204" pitchFamily="34" charset="0"/>
              </a:rPr>
              <a:t>Submitting a Max Ben Request </a:t>
            </a:r>
            <a:r>
              <a:rPr kumimoji="1" lang="en-US" altLang="ko-KR" sz="1200" dirty="0">
                <a:latin typeface="Abril Fatface" panose="02000503000000020003" pitchFamily="2" charset="0"/>
                <a:cs typeface="Calibri" panose="020F0502020204030204" pitchFamily="34" charset="0"/>
              </a:rPr>
              <a:t>to the Regional Office</a:t>
            </a:r>
          </a:p>
          <a:p>
            <a:pPr eaLnBrk="0" latinLnBrk="0" hangingPunct="0"/>
            <a:endParaRPr kumimoji="1" lang="en-US" altLang="ko-KR" sz="1200" dirty="0">
              <a:latin typeface="Abril Fatface" panose="02000503000000020003" pitchFamily="2" charset="0"/>
              <a:cs typeface="Calibri" panose="020F0502020204030204" pitchFamily="34" charset="0"/>
            </a:endParaRPr>
          </a:p>
          <a:p>
            <a:pPr eaLnBrk="0" latinLnBrk="0" hangingPunct="0"/>
            <a:r>
              <a:rPr kumimoji="1" lang="en-US" altLang="ko-KR" sz="1200" dirty="0">
                <a:latin typeface="Abril Fatface" panose="02000503000000020003" pitchFamily="2" charset="0"/>
                <a:cs typeface="Calibri" panose="020F0502020204030204" pitchFamily="34" charset="0"/>
              </a:rPr>
              <a:t>When preparing to submit a Max Ben Separation recommendation request to the Regional Office, you will need to complete Attachments A and B from Form 6-01. </a:t>
            </a:r>
          </a:p>
          <a:p>
            <a:pPr eaLnBrk="0" latinLnBrk="0" hangingPunct="0"/>
            <a:endParaRPr kumimoji="1" lang="en-US" altLang="ko-KR" sz="1200" dirty="0">
              <a:latin typeface="Abril Fatface" panose="02000503000000020003" pitchFamily="2" charset="0"/>
              <a:cs typeface="Calibri" panose="020F0502020204030204" pitchFamily="34" charset="0"/>
            </a:endParaRPr>
          </a:p>
          <a:p>
            <a:pPr eaLnBrk="0" latinLnBrk="0" hangingPunct="0">
              <a:lnSpc>
                <a:spcPct val="129000"/>
              </a:lnSpc>
            </a:pPr>
            <a:r>
              <a:rPr kumimoji="1" lang="en-US" altLang="ko-KR" sz="1200" dirty="0">
                <a:latin typeface="Abril Fatface" panose="02000503000000020003" pitchFamily="2" charset="0"/>
                <a:cs typeface="Calibri" panose="020F0502020204030204" pitchFamily="34" charset="0"/>
              </a:rPr>
              <a:t>Attachment A is the </a:t>
            </a:r>
            <a:r>
              <a:rPr lang="en-US" sz="2600" i="1" dirty="0"/>
              <a:t>Recommendation for Maximum Benefit Termination Considerations Checklist. </a:t>
            </a:r>
            <a:r>
              <a:rPr lang="en-US" sz="2600" i="0" dirty="0"/>
              <a:t>Attachment A also instructs the center to attach a list of documents to the request and those documents include:</a:t>
            </a:r>
            <a:endParaRPr lang="en-US" sz="2600" i="1" dirty="0"/>
          </a:p>
          <a:p>
            <a:pPr eaLnBrk="0" latinLnBrk="0" hangingPunct="0">
              <a:lnSpc>
                <a:spcPct val="129000"/>
              </a:lnSpc>
            </a:pPr>
            <a:endParaRPr lang="en-US" sz="2600" i="1" dirty="0"/>
          </a:p>
          <a:p>
            <a:pPr marL="342900" lvl="1" indent="-342900" eaLnBrk="0" latinLnBrk="0" hangingPunct="0">
              <a:lnSpc>
                <a:spcPct val="129000"/>
              </a:lnSpc>
              <a:buFont typeface="Wingdings" panose="05000000000000000000" pitchFamily="2" charset="2"/>
              <a:buChar char="§"/>
            </a:pPr>
            <a:r>
              <a:rPr lang="en-US" sz="2200" dirty="0"/>
              <a:t>The DAC meeting minutes documenting when the DAC convened to consider progress, review or consider DA adjustments, and the outcomes of those meetings</a:t>
            </a:r>
          </a:p>
          <a:p>
            <a:pPr marL="342900" lvl="1" indent="-342900" eaLnBrk="0" latinLnBrk="0" hangingPunct="0">
              <a:lnSpc>
                <a:spcPct val="129000"/>
              </a:lnSpc>
              <a:buFont typeface="Wingdings" panose="05000000000000000000" pitchFamily="2" charset="2"/>
              <a:buChar char="§"/>
            </a:pPr>
            <a:r>
              <a:rPr lang="en-US" sz="2200" dirty="0"/>
              <a:t>A copy of the student’s Accommodation Plan</a:t>
            </a:r>
          </a:p>
          <a:p>
            <a:pPr marL="342900" lvl="1" indent="-342900" eaLnBrk="0" latinLnBrk="0" hangingPunct="0">
              <a:lnSpc>
                <a:spcPct val="129000"/>
              </a:lnSpc>
              <a:buFont typeface="Wingdings" panose="05000000000000000000" pitchFamily="2" charset="2"/>
              <a:buChar char="§"/>
            </a:pPr>
            <a:r>
              <a:rPr lang="en-US" sz="2200" dirty="0"/>
              <a:t>A copy of the student’s TABE History </a:t>
            </a:r>
          </a:p>
          <a:p>
            <a:pPr marL="173736" lvl="1" indent="-173736" eaLnBrk="0" latinLnBrk="0" hangingPunct="0">
              <a:lnSpc>
                <a:spcPct val="129000"/>
              </a:lnSpc>
              <a:buFont typeface="Wingdings" panose="05000000000000000000" pitchFamily="2" charset="2"/>
              <a:buChar char="§"/>
            </a:pPr>
            <a:r>
              <a:rPr lang="en-US" sz="2200" dirty="0"/>
              <a:t>The student’s academic and career technical training progress/status which might include copies of any certificates of completion or diplomas, TARs, etc.</a:t>
            </a:r>
          </a:p>
          <a:p>
            <a:pPr marL="0" lvl="1" eaLnBrk="0" latinLnBrk="0" hangingPunct="0">
              <a:lnSpc>
                <a:spcPct val="129000"/>
              </a:lnSpc>
            </a:pPr>
            <a:endParaRPr lang="en-US" sz="2200" dirty="0"/>
          </a:p>
          <a:p>
            <a:pPr marL="0" lvl="1" eaLnBrk="0" latinLnBrk="0" hangingPunct="0">
              <a:lnSpc>
                <a:spcPct val="129000"/>
              </a:lnSpc>
            </a:pPr>
            <a:r>
              <a:rPr lang="en-US" sz="2200" dirty="0"/>
              <a:t>Attachment B is the </a:t>
            </a:r>
            <a:r>
              <a:rPr lang="en-US" sz="2400" i="1" dirty="0"/>
              <a:t>Recommendation for Maximum Benefit Separation Summary Statement </a:t>
            </a:r>
            <a:r>
              <a:rPr lang="en-US" sz="2400" i="0" dirty="0"/>
              <a:t>where the center has to provide a written narrative of why the center is requesting a maximum benefit separation consideration and the center’s efforts to assist the student in progressing (i.e., the impact of the use of the accommodations, instructional and learning strategies, etc.).</a:t>
            </a:r>
            <a:endParaRPr lang="en-US" sz="2200" dirty="0"/>
          </a:p>
          <a:p>
            <a:pPr marL="800100" lvl="1" indent="-342900" eaLnBrk="0" latinLnBrk="0" hangingPunct="0">
              <a:lnSpc>
                <a:spcPct val="129000"/>
              </a:lnSpc>
              <a:buFont typeface="Arial" panose="020B0604020202020204" pitchFamily="34" charset="0"/>
              <a:buChar char="•"/>
            </a:pPr>
            <a:endParaRPr lang="en-US" sz="2200" dirty="0"/>
          </a:p>
          <a:p>
            <a:pPr marL="457200" lvl="1" indent="0">
              <a:lnSpc>
                <a:spcPct val="129000"/>
              </a:lnSpc>
              <a:buFont typeface="Arial" panose="020B0604020202020204" pitchFamily="34" charset="0"/>
              <a:buNone/>
            </a:pPr>
            <a:endParaRPr lang="en-US" sz="2200" dirty="0"/>
          </a:p>
          <a:p>
            <a:endParaRPr lang="en-US" altLang="ko-KR" dirty="0"/>
          </a:p>
        </p:txBody>
      </p:sp>
      <p:sp>
        <p:nvSpPr>
          <p:cNvPr id="4" name="슬라이드 번호 개체 틀 3"/>
          <p:cNvSpPr>
            <a:spLocks noGrp="1"/>
          </p:cNvSpPr>
          <p:nvPr>
            <p:ph type="sldNum" sz="quarter" idx="10"/>
          </p:nvPr>
        </p:nvSpPr>
        <p:spPr/>
        <p:txBody>
          <a:bodyPr/>
          <a:lstStyle/>
          <a:p>
            <a:fld id="{2BD4AE63-C394-4B04-A377-AEB89DBFD865}" type="slidenum">
              <a:rPr lang="ko-KR" altLang="en-US" smtClean="0"/>
              <a:t>49</a:t>
            </a:fld>
            <a:endParaRPr lang="ko-KR" altLang="en-US"/>
          </a:p>
        </p:txBody>
      </p:sp>
    </p:spTree>
    <p:extLst>
      <p:ext uri="{BB962C8B-B14F-4D97-AF65-F5344CB8AC3E}">
        <p14:creationId xmlns:p14="http://schemas.microsoft.com/office/powerpoint/2010/main" val="145665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lang="en-US" dirty="0"/>
              <a:t>CAFR – Form 1-06</a:t>
            </a:r>
          </a:p>
          <a:p>
            <a:pPr eaLnBrk="0" latinLnBrk="0" hangingPunct="0"/>
            <a:endParaRPr lang="en-US" dirty="0"/>
          </a:p>
          <a:p>
            <a:pPr marL="0" marR="0" lvl="0" indent="0" algn="l" defTabSz="914400" rtl="0" eaLnBrk="0" fontAlgn="auto" latinLnBrk="0" hangingPunct="0">
              <a:lnSpc>
                <a:spcPct val="100000"/>
              </a:lnSpc>
              <a:spcBef>
                <a:spcPts val="0"/>
              </a:spcBef>
              <a:spcAft>
                <a:spcPts val="0"/>
              </a:spcAft>
              <a:buClrTx/>
              <a:buSzTx/>
              <a:buFontTx/>
              <a:buNone/>
              <a:tabLst/>
              <a:defRPr/>
            </a:pPr>
            <a:r>
              <a:rPr lang="en-US" dirty="0"/>
              <a:t>There is a screenshot of the Center Applicant File Review form from Form 1-06 on the left-hand side of the slide. </a:t>
            </a:r>
            <a:r>
              <a:rPr kumimoji="1" lang="en-US" altLang="ko-KR" sz="1200" dirty="0">
                <a:latin typeface="Calibri" panose="020F0502020204030204" pitchFamily="34" charset="0"/>
                <a:cs typeface="Calibri" panose="020F0502020204030204" pitchFamily="34" charset="0"/>
              </a:rPr>
              <a:t>In this example, the applicant has an IEP so the HWD assigns the IEP to the non-health DC for review (i.e., the HWD selects item A of the CAFR form). </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ko-KR" sz="1200" dirty="0">
              <a:latin typeface="Calibri" panose="020F0502020204030204" pitchFamily="34" charset="0"/>
              <a:cs typeface="Calibri" panose="020F050202020403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ko-KR" sz="1200" dirty="0">
                <a:latin typeface="Calibri" panose="020F0502020204030204" pitchFamily="34" charset="0"/>
                <a:cs typeface="Calibri" panose="020F0502020204030204" pitchFamily="34" charset="0"/>
              </a:rPr>
              <a:t>Remember, within applicant file review, the DC’s role is ONLY to provide written feedback to the HWD so they can determine whether the CMHC or any other center qualified health professional (QHP) needs to review the feedback and the IEP document before a decision on enrollment is made. DCs do not contact applicants during applicant file review except when assisting the QHP with the disability accommodation considerations/interactive disability accommodation process within the completion of a health care needs or direct threat assessment.</a:t>
            </a:r>
          </a:p>
          <a:p>
            <a:pPr eaLnBrk="0" latinLnBrk="0" hangingPunct="0"/>
            <a:endParaRPr lang="en-US" dirty="0"/>
          </a:p>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ko-KR" sz="1200" dirty="0">
                <a:latin typeface="Calibri" panose="020F0502020204030204" pitchFamily="34" charset="0"/>
                <a:cs typeface="Calibri" panose="020F0502020204030204" pitchFamily="34" charset="0"/>
              </a:rPr>
              <a:t>It is critical for the DC to provide timely feedback to the HWD so that they (e.g., HWD) may also assign the document/file to the CMHC for review, if needed, before a decision on enrollment is made. The entire applicant file review process still must be completed within the center’s 30-day time review window or the center has to obtain a brief extension of time approval from their DOL Program Manager.  </a:t>
            </a: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5</a:t>
            </a:fld>
            <a:endParaRPr lang="ko-KR" altLang="en-US"/>
          </a:p>
        </p:txBody>
      </p:sp>
    </p:spTree>
    <p:extLst>
      <p:ext uri="{BB962C8B-B14F-4D97-AF65-F5344CB8AC3E}">
        <p14:creationId xmlns:p14="http://schemas.microsoft.com/office/powerpoint/2010/main" val="15501090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ko-KR" sz="1200" dirty="0">
                <a:solidFill>
                  <a:schemeClr val="bg2">
                    <a:lumMod val="75000"/>
                  </a:schemeClr>
                </a:solidFill>
                <a:latin typeface="Abril Fatface" panose="02000503000000020003" pitchFamily="2" charset="0"/>
                <a:cs typeface="Calibri" panose="020F0502020204030204" pitchFamily="34" charset="0"/>
              </a:rPr>
              <a:t>04 Resources - Website</a:t>
            </a:r>
            <a:endParaRPr kumimoji="1" lang="ko-KR" alt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50</a:t>
            </a:fld>
            <a:endParaRPr lang="ko-KR" altLang="en-US"/>
          </a:p>
        </p:txBody>
      </p:sp>
    </p:spTree>
    <p:extLst>
      <p:ext uri="{BB962C8B-B14F-4D97-AF65-F5344CB8AC3E}">
        <p14:creationId xmlns:p14="http://schemas.microsoft.com/office/powerpoint/2010/main" val="6401887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51</a:t>
            </a:fld>
            <a:endParaRPr lang="ko-KR" altLang="en-US"/>
          </a:p>
        </p:txBody>
      </p:sp>
    </p:spTree>
    <p:extLst>
      <p:ext uri="{BB962C8B-B14F-4D97-AF65-F5344CB8AC3E}">
        <p14:creationId xmlns:p14="http://schemas.microsoft.com/office/powerpoint/2010/main" val="11989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lang="en-US" b="1" dirty="0">
                <a:ea typeface="맑은 고딕"/>
              </a:rPr>
              <a:t>Job Corps Disability Website</a:t>
            </a:r>
          </a:p>
          <a:p>
            <a:pPr eaLnBrk="0" latinLnBrk="0" hangingPunct="0"/>
            <a:endParaRPr lang="en-US" dirty="0">
              <a:ea typeface="맑은 고딕"/>
            </a:endParaRPr>
          </a:p>
          <a:p>
            <a:pPr eaLnBrk="0" latinLnBrk="0" hangingPunct="0"/>
            <a:r>
              <a:rPr lang="en-US" dirty="0">
                <a:ea typeface="맑은 고딕"/>
              </a:rPr>
              <a:t>The Job Corps Disability Support Services website contains numerous resources and tools on applicant file review and disability accommodation requirements, processes and procedures. </a:t>
            </a:r>
          </a:p>
          <a:p>
            <a:pPr eaLnBrk="0" latinLnBrk="0" hangingPunct="0"/>
            <a:endParaRPr lang="en-US" dirty="0">
              <a:ea typeface="맑은 고딕"/>
            </a:endParaRPr>
          </a:p>
          <a:p>
            <a:pPr eaLnBrk="0" latinLnBrk="0" hangingPunct="0"/>
            <a:r>
              <a:rPr lang="en-US" dirty="0">
                <a:ea typeface="맑은 고딕"/>
              </a:rPr>
              <a:t>As new resources and tools are developed, they are listed under the </a:t>
            </a:r>
            <a:r>
              <a:rPr lang="en-US" b="1" dirty="0">
                <a:ea typeface="맑은 고딕"/>
              </a:rPr>
              <a:t>New Items </a:t>
            </a:r>
            <a:r>
              <a:rPr lang="en-US" b="0" dirty="0">
                <a:ea typeface="맑은 고딕"/>
              </a:rPr>
              <a:t>heading </a:t>
            </a:r>
            <a:r>
              <a:rPr lang="en-US" dirty="0">
                <a:ea typeface="맑은 고딕"/>
              </a:rPr>
              <a:t>to the right side of the website page. See teal highlighted area. Resources that are more commonly used and/or requested are listed under the Frequently Requested Tools section also highlighted in teal.</a:t>
            </a:r>
          </a:p>
          <a:p>
            <a:pPr eaLnBrk="0" latinLnBrk="0" hangingPunct="0"/>
            <a:endParaRPr lang="en-US" dirty="0">
              <a:ea typeface="맑은 고딕"/>
            </a:endParaRPr>
          </a:p>
          <a:p>
            <a:pPr eaLnBrk="0" latinLnBrk="0" hangingPunct="0"/>
            <a:r>
              <a:rPr lang="en-US" dirty="0">
                <a:ea typeface="맑은 고딕"/>
              </a:rPr>
              <a:t>On the left-hand side of the slide is the general menu for the Disability website. Most everything you will need is found is the Disability Program Requirements Resources section (highlighted in yellow). That is the area I personally go to most often. The PowerPoint for this webinar can be found in the Trainings and Webinars section of the website (also highlighted in yellow).</a:t>
            </a:r>
          </a:p>
          <a:p>
            <a:pPr eaLnBrk="0" latinLnBrk="0" hangingPunct="0"/>
            <a:endParaRPr lang="en-US" dirty="0">
              <a:ea typeface="맑은 고딕"/>
            </a:endParaRPr>
          </a:p>
          <a:p>
            <a:pPr eaLnBrk="0" latinLnBrk="0" hangingPunct="0"/>
            <a:r>
              <a:rPr lang="en-US" dirty="0">
                <a:ea typeface="맑은 고딕"/>
              </a:rPr>
              <a:t>The Job Corps Disability Website link is located at the top of the slide.</a:t>
            </a:r>
          </a:p>
          <a:p>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52</a:t>
            </a:fld>
            <a:endParaRPr lang="en-US"/>
          </a:p>
        </p:txBody>
      </p:sp>
    </p:spTree>
    <p:extLst>
      <p:ext uri="{BB962C8B-B14F-4D97-AF65-F5344CB8AC3E}">
        <p14:creationId xmlns:p14="http://schemas.microsoft.com/office/powerpoint/2010/main" val="1022123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a:t>
            </a:r>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53</a:t>
            </a:fld>
            <a:endParaRPr lang="ko-KR" altLang="en-US"/>
          </a:p>
        </p:txBody>
      </p:sp>
    </p:spTree>
    <p:extLst>
      <p:ext uri="{BB962C8B-B14F-4D97-AF65-F5344CB8AC3E}">
        <p14:creationId xmlns:p14="http://schemas.microsoft.com/office/powerpoint/2010/main" val="2228714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200" b="1" dirty="0">
                <a:latin typeface="+mn-lt"/>
              </a:rPr>
              <a:t>Examples of DC Feedback to HWD</a:t>
            </a:r>
          </a:p>
          <a:p>
            <a:pPr eaLnBrk="0" hangingPunct="0"/>
            <a:endParaRPr lang="en-US" sz="1200" dirty="0">
              <a:latin typeface="+mn-lt"/>
            </a:endParaRPr>
          </a:p>
          <a:p>
            <a:pPr eaLnBrk="0" hangingPunct="0"/>
            <a:r>
              <a:rPr lang="en-US" sz="1200" dirty="0">
                <a:solidFill>
                  <a:srgbClr val="FFFFFF"/>
                </a:solidFill>
                <a:latin typeface="+mn-lt"/>
              </a:rPr>
              <a:t>If the HWD checks Item A, then Item B should be selected when the written feedback is received from the non-health DC. In this example, when the HWD received the written feedback, they documented in the comments (yellow highlight) that on 3/16/24 the DC provided feedback on IEP document and that concerns about ADLs and judgment were noted so the HWD is referring to the CMHC for review as well.</a:t>
            </a:r>
          </a:p>
          <a:p>
            <a:pPr eaLnBrk="0" hangingPunct="0"/>
            <a:endParaRPr lang="en-US" sz="1200" dirty="0">
              <a:solidFill>
                <a:srgbClr val="FFFFFF"/>
              </a:solidFill>
              <a:latin typeface="+mn-lt"/>
            </a:endParaRPr>
          </a:p>
          <a:p>
            <a:pPr eaLnBrk="0" hangingPunct="0"/>
            <a:r>
              <a:rPr lang="en-US" sz="1200" dirty="0">
                <a:solidFill>
                  <a:srgbClr val="FFFFFF"/>
                </a:solidFill>
                <a:latin typeface="+mn-lt"/>
              </a:rPr>
              <a:t>What are some types of feedback that the non-health or full time DC might document?</a:t>
            </a:r>
          </a:p>
          <a:p>
            <a:pPr eaLnBrk="0" hangingPunct="0"/>
            <a:endParaRPr lang="en-US" sz="1200" dirty="0">
              <a:solidFill>
                <a:srgbClr val="FFFFFF"/>
              </a:solidFill>
              <a:latin typeface="+mn-lt"/>
            </a:endParaRPr>
          </a:p>
          <a:p>
            <a:pPr eaLnBrk="0" hangingPunct="0"/>
            <a:r>
              <a:rPr lang="en-US" sz="1200" dirty="0">
                <a:solidFill>
                  <a:srgbClr val="FFFFFF"/>
                </a:solidFill>
                <a:latin typeface="+mn-lt"/>
              </a:rPr>
              <a:t>Examples of feedback:</a:t>
            </a:r>
          </a:p>
          <a:p>
            <a:pPr eaLnBrk="0" hangingPunct="0"/>
            <a:endParaRPr lang="en-US" sz="1200" dirty="0">
              <a:solidFill>
                <a:srgbClr val="FFFFFF"/>
              </a:solidFill>
              <a:latin typeface="+mn-lt"/>
            </a:endParaRPr>
          </a:p>
          <a:p>
            <a:pPr marL="173736" indent="-173736" eaLnBrk="0" hangingPunct="0">
              <a:buFont typeface="Wingdings" panose="05000000000000000000" pitchFamily="2" charset="2"/>
              <a:buChar char="§"/>
            </a:pPr>
            <a:r>
              <a:rPr lang="en-US" sz="1200" dirty="0">
                <a:solidFill>
                  <a:srgbClr val="FFFFFF"/>
                </a:solidFill>
                <a:latin typeface="+mn-lt"/>
              </a:rPr>
              <a:t>Adaptive living skills challenges (self-help and activities of daily living challenges)</a:t>
            </a:r>
          </a:p>
          <a:p>
            <a:pPr marL="173736" indent="-173736" eaLnBrk="0" hangingPunct="0">
              <a:buFont typeface="Wingdings" panose="05000000000000000000" pitchFamily="2" charset="2"/>
              <a:buChar char="§"/>
            </a:pPr>
            <a:r>
              <a:rPr lang="en-US" sz="1200" dirty="0">
                <a:solidFill>
                  <a:srgbClr val="FFFFFF"/>
                </a:solidFill>
                <a:latin typeface="+mn-lt"/>
              </a:rPr>
              <a:t>Aggression or assaultive behaviors</a:t>
            </a:r>
          </a:p>
          <a:p>
            <a:pPr marL="173736" indent="-173736" eaLnBrk="0" hangingPunct="0">
              <a:buFont typeface="Wingdings" panose="05000000000000000000" pitchFamily="2" charset="2"/>
              <a:buChar char="§"/>
            </a:pPr>
            <a:r>
              <a:rPr lang="en-US" sz="1200" dirty="0">
                <a:solidFill>
                  <a:srgbClr val="FFFFFF"/>
                </a:solidFill>
                <a:latin typeface="+mn-lt"/>
              </a:rPr>
              <a:t>Presence of functional behavior assessments or behavior intervention plans</a:t>
            </a:r>
          </a:p>
          <a:p>
            <a:pPr marL="173736" indent="-173736" eaLnBrk="0" hangingPunct="0">
              <a:buFont typeface="Wingdings" panose="05000000000000000000" pitchFamily="2" charset="2"/>
              <a:buChar char="§"/>
            </a:pPr>
            <a:r>
              <a:rPr lang="en-US" sz="1200" dirty="0">
                <a:solidFill>
                  <a:srgbClr val="FFFFFF"/>
                </a:solidFill>
                <a:latin typeface="+mn-lt"/>
              </a:rPr>
              <a:t>Presence of other health plans for medical management purposes</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sz="1200" dirty="0">
              <a:solidFill>
                <a:srgbClr val="FFFFFF"/>
              </a:solidFill>
              <a:latin typeface="+mn-lt"/>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en-US" sz="1200" dirty="0">
                <a:solidFill>
                  <a:srgbClr val="FFFFFF"/>
                </a:solidFill>
                <a:latin typeface="+mn-lt"/>
              </a:rPr>
              <a:t>Some Center Mental Health Consultants routinely review these documents. If so, note that in the comments section of this form. The center may forgo the Non-health DC's review if the CMHC is reviewing; however, the Non-health DC's participation in still encouraged given their background and experience reading these types of documents. </a:t>
            </a: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6</a:t>
            </a:fld>
            <a:endParaRPr lang="ko-KR" altLang="en-US"/>
          </a:p>
        </p:txBody>
      </p:sp>
    </p:spTree>
    <p:extLst>
      <p:ext uri="{BB962C8B-B14F-4D97-AF65-F5344CB8AC3E}">
        <p14:creationId xmlns:p14="http://schemas.microsoft.com/office/powerpoint/2010/main" val="1396641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lang="en-US" dirty="0"/>
              <a:t>Applicant File Review Tips – DC File Review Do Not’s</a:t>
            </a:r>
          </a:p>
          <a:p>
            <a:pPr eaLnBrk="0" latinLnBrk="0" hangingPunct="0"/>
            <a:endParaRPr lang="en-US" dirty="0"/>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dirty="0"/>
              <a:t>DCs </a:t>
            </a:r>
            <a:r>
              <a:rPr lang="en-US" altLang="ko-KR" b="1" dirty="0">
                <a:solidFill>
                  <a:srgbClr val="E28C00"/>
                </a:solidFill>
              </a:rPr>
              <a:t>do not </a:t>
            </a:r>
            <a:r>
              <a:rPr lang="en-US" altLang="ko-KR" dirty="0"/>
              <a:t>contact or interview applicants during applicant file review unless they are assisting a Qualified Health Professional (QHP) with completing the disability accommodation section of a Health Care Needs (HCNA) or a Direct Threat Assessment (DTA).</a:t>
            </a:r>
          </a:p>
          <a:p>
            <a:pPr marL="171450" indent="-171450" algn="l" eaLnBrk="0" latinLnBrk="0" hangingPunct="0">
              <a:buFont typeface="Arial" panose="020B0604020202020204" pitchFamily="34" charset="0"/>
              <a:buChar char="•"/>
            </a:pPr>
            <a:r>
              <a:rPr lang="en-US" altLang="ko-KR" dirty="0"/>
              <a:t>DCs </a:t>
            </a:r>
            <a:r>
              <a:rPr lang="en-US" altLang="ko-KR" b="1" dirty="0">
                <a:solidFill>
                  <a:srgbClr val="E28C00"/>
                </a:solidFill>
              </a:rPr>
              <a:t>do not </a:t>
            </a:r>
            <a:r>
              <a:rPr lang="en-US" altLang="ko-KR" dirty="0"/>
              <a:t>approve files for enrollment. They provide feedback for use by the QHP(s) to use in making enrollment decisions.</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altLang="ko-KR" dirty="0"/>
              <a:t>DCs </a:t>
            </a:r>
            <a:r>
              <a:rPr lang="en-US" altLang="ko-KR" b="1" dirty="0">
                <a:solidFill>
                  <a:srgbClr val="E28C00"/>
                </a:solidFill>
              </a:rPr>
              <a:t>do not</a:t>
            </a:r>
            <a:r>
              <a:rPr lang="en-US" altLang="ko-KR" dirty="0"/>
              <a:t> initiate the interactive disability accommodation process/draft disability accommodation plans before applicants are approved for enrollment unless as part of a HCNA or DTA.</a:t>
            </a:r>
          </a:p>
          <a:p>
            <a:pPr algn="l" eaLnBrk="0" latinLnBrk="0" hangingPunct="0"/>
            <a:endParaRPr lang="en-US" altLang="ko-KR" dirty="0"/>
          </a:p>
          <a:p>
            <a:pPr eaLnBrk="0" latinLnBrk="0" hangingPunct="0"/>
            <a:r>
              <a:rPr lang="en-US" dirty="0"/>
              <a:t>Why did we spend so much time on the CAFR within an ID webinar? </a:t>
            </a:r>
          </a:p>
          <a:p>
            <a:pPr eaLnBrk="0" latinLnBrk="0" hangingPunct="0"/>
            <a:endParaRPr lang="en-US" dirty="0"/>
          </a:p>
          <a:p>
            <a:pPr eaLnBrk="0" latinLnBrk="0" hangingPunct="0"/>
            <a:r>
              <a:rPr lang="en-US" dirty="0"/>
              <a:t>Because one of the most common scenarios that we see occur is an IEP being assigned to a DC for review, but the DC is not advised that they must provide feedback PRIOR to a decision on enrollment being made and the HWD and/or the HWD/QHP approves the individual for enrollment not realizing that the individual may have significant adaptive living skill challenges, judgment concerns and the like.</a:t>
            </a:r>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7</a:t>
            </a:fld>
            <a:endParaRPr lang="ko-KR" altLang="en-US"/>
          </a:p>
        </p:txBody>
      </p:sp>
    </p:spTree>
    <p:extLst>
      <p:ext uri="{BB962C8B-B14F-4D97-AF65-F5344CB8AC3E}">
        <p14:creationId xmlns:p14="http://schemas.microsoft.com/office/powerpoint/2010/main" val="219887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Accommodations</a:t>
            </a:r>
          </a:p>
          <a:p>
            <a:r>
              <a:rPr lang="en-US" dirty="0"/>
              <a:t>Considerations for the Clinical Interview</a:t>
            </a:r>
          </a:p>
          <a:p>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dirty="0">
                <a:cs typeface="Calibri" panose="020F0502020204030204" pitchFamily="34" charset="0"/>
              </a:rPr>
              <a:t>The applicant may need communication accommodations to effectively participate in the interview and/or Disability Accommodation Process (DAP).  If possible, </a:t>
            </a:r>
            <a:r>
              <a:rPr kumimoji="1" lang="en-US" altLang="ko-KR" b="1" i="1" dirty="0">
                <a:solidFill>
                  <a:srgbClr val="E28C00"/>
                </a:solidFill>
                <a:cs typeface="Calibri" panose="020F0502020204030204" pitchFamily="34" charset="0"/>
              </a:rPr>
              <a:t>conduct the interview in person or videoconference</a:t>
            </a:r>
            <a:r>
              <a:rPr kumimoji="1" lang="en-US" altLang="ko-KR" dirty="0">
                <a:cs typeface="Calibri" panose="020F0502020204030204" pitchFamily="34" charset="0"/>
              </a:rPr>
              <a:t>.</a:t>
            </a:r>
            <a:endParaRPr kumimoji="1" lang="ko-KR" altLang="en-US" dirty="0">
              <a:cs typeface="Calibri" panose="020F0502020204030204" pitchFamily="34" charset="0"/>
            </a:endParaRPr>
          </a:p>
          <a:p>
            <a:pPr>
              <a:buClr>
                <a:srgbClr val="E28C00"/>
              </a:buClr>
            </a:pPr>
            <a:endParaRPr kumimoji="1" lang="en-US" altLang="ko-KR" dirty="0">
              <a:cs typeface="Calibri" panose="020F0502020204030204" pitchFamily="34" charset="0"/>
            </a:endParaRPr>
          </a:p>
          <a:p>
            <a:pPr>
              <a:buClr>
                <a:srgbClr val="E28C00"/>
              </a:buClr>
            </a:pPr>
            <a:r>
              <a:rPr kumimoji="1" lang="en-US" altLang="ko-KR" dirty="0">
                <a:cs typeface="Calibri" panose="020F0502020204030204" pitchFamily="34" charset="0"/>
              </a:rPr>
              <a:t>Communication Accommodation Examples:  </a:t>
            </a:r>
          </a:p>
          <a:p>
            <a:pPr marL="285750" indent="-285750">
              <a:buClr>
                <a:srgbClr val="E28C00"/>
              </a:buClr>
              <a:buFont typeface="Wingdings" panose="05000000000000000000" pitchFamily="2" charset="2"/>
              <a:buChar char="§"/>
            </a:pPr>
            <a:r>
              <a:rPr kumimoji="1" lang="en-US" altLang="ko-KR" dirty="0">
                <a:cs typeface="Calibri" panose="020F0502020204030204" pitchFamily="34" charset="0"/>
              </a:rPr>
              <a:t>Allowing extra time for processing and response to questions</a:t>
            </a:r>
          </a:p>
          <a:p>
            <a:pPr marL="285750" indent="-285750">
              <a:buClr>
                <a:srgbClr val="E28C00"/>
              </a:buClr>
              <a:buFont typeface="Wingdings" panose="05000000000000000000" pitchFamily="2" charset="2"/>
              <a:buChar char="§"/>
            </a:pPr>
            <a:r>
              <a:rPr kumimoji="1" lang="en-US" altLang="ko-KR" dirty="0">
                <a:cs typeface="Calibri" panose="020F0502020204030204" pitchFamily="34" charset="0"/>
              </a:rPr>
              <a:t>Simplifying language used</a:t>
            </a:r>
          </a:p>
          <a:p>
            <a:pPr marL="285750" indent="-285750">
              <a:buClr>
                <a:srgbClr val="E28C00"/>
              </a:buClr>
              <a:buFont typeface="Wingdings" panose="05000000000000000000" pitchFamily="2" charset="2"/>
              <a:buChar char="§"/>
            </a:pPr>
            <a:r>
              <a:rPr kumimoji="1" lang="en-US" altLang="ko-KR" dirty="0">
                <a:cs typeface="Calibri" panose="020F0502020204030204" pitchFamily="34" charset="0"/>
              </a:rPr>
              <a:t>Rephrasing or repeating questions</a:t>
            </a:r>
          </a:p>
          <a:p>
            <a:pPr marL="285750" indent="-285750">
              <a:buClr>
                <a:srgbClr val="E28C00"/>
              </a:buClr>
              <a:buFont typeface="Wingdings" panose="05000000000000000000" pitchFamily="2" charset="2"/>
              <a:buChar char="§"/>
            </a:pPr>
            <a:r>
              <a:rPr kumimoji="1" lang="en-US" altLang="ko-KR" dirty="0">
                <a:cs typeface="Calibri" panose="020F0502020204030204" pitchFamily="34" charset="0"/>
              </a:rPr>
              <a:t>Checking for understanding; have the individual state their understanding</a:t>
            </a:r>
          </a:p>
          <a:p>
            <a:pPr marL="285750" indent="-285750">
              <a:buClr>
                <a:srgbClr val="E28C00"/>
              </a:buClr>
              <a:buFont typeface="Wingdings" panose="05000000000000000000" pitchFamily="2" charset="2"/>
              <a:buChar char="§"/>
            </a:pPr>
            <a:r>
              <a:rPr kumimoji="1" lang="en-US" altLang="ko-KR" dirty="0">
                <a:cs typeface="Calibri" panose="020F0502020204030204" pitchFamily="34" charset="0"/>
              </a:rPr>
              <a:t>Use written communication or picture-related supports</a:t>
            </a: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8</a:t>
            </a:fld>
            <a:endParaRPr lang="ko-KR" altLang="en-US"/>
          </a:p>
        </p:txBody>
      </p:sp>
    </p:spTree>
    <p:extLst>
      <p:ext uri="{BB962C8B-B14F-4D97-AF65-F5344CB8AC3E}">
        <p14:creationId xmlns:p14="http://schemas.microsoft.com/office/powerpoint/2010/main" val="361130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altLang="ko-KR" sz="1800" dirty="0">
                <a:solidFill>
                  <a:schemeClr val="bg2">
                    <a:lumMod val="75000"/>
                  </a:schemeClr>
                </a:solidFill>
                <a:latin typeface="Abril Fatface" panose="02000503000000020003" pitchFamily="2" charset="0"/>
                <a:cs typeface="Calibri" panose="020F0502020204030204" pitchFamily="34" charset="0"/>
              </a:rPr>
              <a:t>Parental/Guardian Involvement in the Clinical Interview - Parent/Guardian Responding for Applicant</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Parents/guardians of applicants with lower cognitive functioning often choose to participate in applicant interviews. While they can be present, it is helpful to inform them that their input is welcomed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after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applicant has an </a:t>
            </a: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opportunity to try and respond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each question. Explain that this is important so that you can see how well the applicant functions independently. </a:t>
            </a:r>
          </a:p>
          <a:p>
            <a:endParaRPr lang="en-US" dirty="0"/>
          </a:p>
        </p:txBody>
      </p:sp>
      <p:sp>
        <p:nvSpPr>
          <p:cNvPr id="4" name="Slide Number Placeholder 3"/>
          <p:cNvSpPr>
            <a:spLocks noGrp="1"/>
          </p:cNvSpPr>
          <p:nvPr>
            <p:ph type="sldNum" sz="quarter" idx="5"/>
          </p:nvPr>
        </p:nvSpPr>
        <p:spPr/>
        <p:txBody>
          <a:bodyPr/>
          <a:lstStyle/>
          <a:p>
            <a:fld id="{2BD4AE63-C394-4B04-A377-AEB89DBFD865}" type="slidenum">
              <a:rPr lang="ko-KR" altLang="en-US" smtClean="0"/>
              <a:t>9</a:t>
            </a:fld>
            <a:endParaRPr lang="ko-KR" altLang="en-US"/>
          </a:p>
        </p:txBody>
      </p:sp>
    </p:spTree>
    <p:extLst>
      <p:ext uri="{BB962C8B-B14F-4D97-AF65-F5344CB8AC3E}">
        <p14:creationId xmlns:p14="http://schemas.microsoft.com/office/powerpoint/2010/main" val="2225656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110B8524-7490-CE49-BFBB-73001EE6DF86}"/>
              </a:ext>
            </a:extLst>
          </p:cNvPr>
          <p:cNvSpPr>
            <a:spLocks noGrp="1"/>
          </p:cNvSpPr>
          <p:nvPr>
            <p:ph type="pic" sz="quarter" idx="10"/>
          </p:nvPr>
        </p:nvSpPr>
        <p:spPr>
          <a:xfrm>
            <a:off x="0" y="0"/>
            <a:ext cx="10548257" cy="5344886"/>
          </a:xfrm>
        </p:spPr>
        <p:txBody>
          <a:bodyPr/>
          <a:lstStyle/>
          <a:p>
            <a:endParaRPr kumimoji="1" lang="ko-KR" altLang="en-US"/>
          </a:p>
        </p:txBody>
      </p:sp>
    </p:spTree>
    <p:extLst>
      <p:ext uri="{BB962C8B-B14F-4D97-AF65-F5344CB8AC3E}">
        <p14:creationId xmlns:p14="http://schemas.microsoft.com/office/powerpoint/2010/main" val="2753689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er pic">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519F40A0-16AC-3443-B89E-6F986BFB59B9}"/>
              </a:ext>
            </a:extLst>
          </p:cNvPr>
          <p:cNvSpPr>
            <a:spLocks noGrp="1"/>
          </p:cNvSpPr>
          <p:nvPr>
            <p:ph type="pic" sz="quarter" idx="10"/>
          </p:nvPr>
        </p:nvSpPr>
        <p:spPr>
          <a:xfrm>
            <a:off x="3587069" y="919157"/>
            <a:ext cx="5017861" cy="5019686"/>
          </a:xfrm>
        </p:spPr>
        <p:txBody>
          <a:bodyPr/>
          <a:lstStyle/>
          <a:p>
            <a:endParaRPr kumimoji="1" lang="ko-KR" altLang="en-US"/>
          </a:p>
        </p:txBody>
      </p:sp>
    </p:spTree>
    <p:extLst>
      <p:ext uri="{BB962C8B-B14F-4D97-AF65-F5344CB8AC3E}">
        <p14:creationId xmlns:p14="http://schemas.microsoft.com/office/powerpoint/2010/main" val="3699940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side full pic">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519F40A0-16AC-3443-B89E-6F986BFB59B9}"/>
              </a:ext>
            </a:extLst>
          </p:cNvPr>
          <p:cNvSpPr>
            <a:spLocks noGrp="1"/>
          </p:cNvSpPr>
          <p:nvPr>
            <p:ph type="pic" sz="quarter" idx="10"/>
          </p:nvPr>
        </p:nvSpPr>
        <p:spPr>
          <a:xfrm>
            <a:off x="0" y="0"/>
            <a:ext cx="6096000" cy="6858000"/>
          </a:xfrm>
        </p:spPr>
        <p:txBody>
          <a:bodyPr/>
          <a:lstStyle/>
          <a:p>
            <a:endParaRPr kumimoji="1" lang="ko-KR" altLang="en-US"/>
          </a:p>
        </p:txBody>
      </p:sp>
    </p:spTree>
    <p:extLst>
      <p:ext uri="{BB962C8B-B14F-4D97-AF65-F5344CB8AC3E}">
        <p14:creationId xmlns:p14="http://schemas.microsoft.com/office/powerpoint/2010/main" val="4205114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pic">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519F40A0-16AC-3443-B89E-6F986BFB59B9}"/>
              </a:ext>
            </a:extLst>
          </p:cNvPr>
          <p:cNvSpPr>
            <a:spLocks noGrp="1"/>
          </p:cNvSpPr>
          <p:nvPr>
            <p:ph type="pic" sz="quarter" idx="10"/>
          </p:nvPr>
        </p:nvSpPr>
        <p:spPr>
          <a:xfrm>
            <a:off x="0" y="0"/>
            <a:ext cx="12192000" cy="6858000"/>
          </a:xfrm>
        </p:spPr>
        <p:txBody>
          <a:bodyPr/>
          <a:lstStyle/>
          <a:p>
            <a:endParaRPr kumimoji="1" lang="ko-KR" altLang="en-US"/>
          </a:p>
        </p:txBody>
      </p:sp>
    </p:spTree>
    <p:extLst>
      <p:ext uri="{BB962C8B-B14F-4D97-AF65-F5344CB8AC3E}">
        <p14:creationId xmlns:p14="http://schemas.microsoft.com/office/powerpoint/2010/main" val="1544689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vertical pics to righ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519F40A0-16AC-3443-B89E-6F986BFB59B9}"/>
              </a:ext>
            </a:extLst>
          </p:cNvPr>
          <p:cNvSpPr>
            <a:spLocks noGrp="1"/>
          </p:cNvSpPr>
          <p:nvPr>
            <p:ph type="pic" sz="quarter" idx="10"/>
          </p:nvPr>
        </p:nvSpPr>
        <p:spPr>
          <a:xfrm>
            <a:off x="9035142" y="843643"/>
            <a:ext cx="2481945" cy="4561114"/>
          </a:xfrm>
        </p:spPr>
        <p:txBody>
          <a:bodyPr/>
          <a:lstStyle/>
          <a:p>
            <a:endParaRPr kumimoji="1" lang="ko-KR" altLang="en-US"/>
          </a:p>
        </p:txBody>
      </p:sp>
      <p:sp>
        <p:nvSpPr>
          <p:cNvPr id="4" name="그림 개체 틀 2">
            <a:extLst>
              <a:ext uri="{FF2B5EF4-FFF2-40B4-BE49-F238E27FC236}">
                <a16:creationId xmlns:a16="http://schemas.microsoft.com/office/drawing/2014/main" id="{B09F97B1-720C-1B4D-8F53-ED6023A9B4C3}"/>
              </a:ext>
            </a:extLst>
          </p:cNvPr>
          <p:cNvSpPr>
            <a:spLocks noGrp="1"/>
          </p:cNvSpPr>
          <p:nvPr>
            <p:ph type="pic" sz="quarter" idx="11"/>
          </p:nvPr>
        </p:nvSpPr>
        <p:spPr>
          <a:xfrm>
            <a:off x="6346371" y="843643"/>
            <a:ext cx="2481945" cy="4561114"/>
          </a:xfrm>
        </p:spPr>
        <p:txBody>
          <a:bodyPr/>
          <a:lstStyle/>
          <a:p>
            <a:endParaRPr kumimoji="1" lang="ko-KR" altLang="en-US"/>
          </a:p>
        </p:txBody>
      </p:sp>
      <p:sp>
        <p:nvSpPr>
          <p:cNvPr id="5" name="그림 개체 틀 2">
            <a:extLst>
              <a:ext uri="{FF2B5EF4-FFF2-40B4-BE49-F238E27FC236}">
                <a16:creationId xmlns:a16="http://schemas.microsoft.com/office/drawing/2014/main" id="{9121453F-F559-F345-8442-833413E65015}"/>
              </a:ext>
            </a:extLst>
          </p:cNvPr>
          <p:cNvSpPr>
            <a:spLocks noGrp="1"/>
          </p:cNvSpPr>
          <p:nvPr>
            <p:ph type="pic" sz="quarter" idx="12"/>
          </p:nvPr>
        </p:nvSpPr>
        <p:spPr>
          <a:xfrm>
            <a:off x="3657600" y="843643"/>
            <a:ext cx="2481945" cy="4561114"/>
          </a:xfrm>
        </p:spPr>
        <p:txBody>
          <a:bodyPr/>
          <a:lstStyle/>
          <a:p>
            <a:endParaRPr kumimoji="1" lang="ko-KR" altLang="en-US"/>
          </a:p>
        </p:txBody>
      </p:sp>
    </p:spTree>
    <p:extLst>
      <p:ext uri="{BB962C8B-B14F-4D97-AF65-F5344CB8AC3E}">
        <p14:creationId xmlns:p14="http://schemas.microsoft.com/office/powerpoint/2010/main" val="3196163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 to top">
    <p:spTree>
      <p:nvGrpSpPr>
        <p:cNvPr id="1" name=""/>
        <p:cNvGrpSpPr/>
        <p:nvPr/>
      </p:nvGrpSpPr>
      <p:grpSpPr>
        <a:xfrm>
          <a:off x="0" y="0"/>
          <a:ext cx="0" cy="0"/>
          <a:chOff x="0" y="0"/>
          <a:chExt cx="0" cy="0"/>
        </a:xfrm>
      </p:grpSpPr>
      <p:sp>
        <p:nvSpPr>
          <p:cNvPr id="5" name="그림 개체 틀 2">
            <a:extLst>
              <a:ext uri="{FF2B5EF4-FFF2-40B4-BE49-F238E27FC236}">
                <a16:creationId xmlns:a16="http://schemas.microsoft.com/office/drawing/2014/main" id="{9121453F-F559-F345-8442-833413E65015}"/>
              </a:ext>
            </a:extLst>
          </p:cNvPr>
          <p:cNvSpPr>
            <a:spLocks noGrp="1"/>
          </p:cNvSpPr>
          <p:nvPr>
            <p:ph type="pic" sz="quarter" idx="12"/>
          </p:nvPr>
        </p:nvSpPr>
        <p:spPr>
          <a:xfrm>
            <a:off x="1387929" y="359228"/>
            <a:ext cx="9416142" cy="4354286"/>
          </a:xfrm>
        </p:spPr>
        <p:txBody>
          <a:bodyPr/>
          <a:lstStyle/>
          <a:p>
            <a:endParaRPr kumimoji="1" lang="ko-KR" altLang="en-US"/>
          </a:p>
        </p:txBody>
      </p:sp>
    </p:spTree>
    <p:extLst>
      <p:ext uri="{BB962C8B-B14F-4D97-AF65-F5344CB8AC3E}">
        <p14:creationId xmlns:p14="http://schemas.microsoft.com/office/powerpoint/2010/main" val="1668091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 left offcenter">
    <p:spTree>
      <p:nvGrpSpPr>
        <p:cNvPr id="1" name=""/>
        <p:cNvGrpSpPr/>
        <p:nvPr/>
      </p:nvGrpSpPr>
      <p:grpSpPr>
        <a:xfrm>
          <a:off x="0" y="0"/>
          <a:ext cx="0" cy="0"/>
          <a:chOff x="0" y="0"/>
          <a:chExt cx="0" cy="0"/>
        </a:xfrm>
      </p:grpSpPr>
      <p:sp>
        <p:nvSpPr>
          <p:cNvPr id="5" name="그림 개체 틀 2">
            <a:extLst>
              <a:ext uri="{FF2B5EF4-FFF2-40B4-BE49-F238E27FC236}">
                <a16:creationId xmlns:a16="http://schemas.microsoft.com/office/drawing/2014/main" id="{9121453F-F559-F345-8442-833413E65015}"/>
              </a:ext>
            </a:extLst>
          </p:cNvPr>
          <p:cNvSpPr>
            <a:spLocks noGrp="1"/>
          </p:cNvSpPr>
          <p:nvPr>
            <p:ph type="pic" sz="quarter" idx="12"/>
          </p:nvPr>
        </p:nvSpPr>
        <p:spPr>
          <a:xfrm>
            <a:off x="2868387" y="0"/>
            <a:ext cx="4392385" cy="6858000"/>
          </a:xfrm>
        </p:spPr>
        <p:txBody>
          <a:bodyPr/>
          <a:lstStyle/>
          <a:p>
            <a:endParaRPr kumimoji="1" lang="ko-KR" altLang="en-US"/>
          </a:p>
        </p:txBody>
      </p:sp>
    </p:spTree>
    <p:extLst>
      <p:ext uri="{BB962C8B-B14F-4D97-AF65-F5344CB8AC3E}">
        <p14:creationId xmlns:p14="http://schemas.microsoft.com/office/powerpoint/2010/main" val="283266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ic 3">
    <p:spTree>
      <p:nvGrpSpPr>
        <p:cNvPr id="1" name=""/>
        <p:cNvGrpSpPr/>
        <p:nvPr/>
      </p:nvGrpSpPr>
      <p:grpSpPr>
        <a:xfrm>
          <a:off x="0" y="0"/>
          <a:ext cx="0" cy="0"/>
          <a:chOff x="0" y="0"/>
          <a:chExt cx="0" cy="0"/>
        </a:xfrm>
      </p:grpSpPr>
      <p:sp>
        <p:nvSpPr>
          <p:cNvPr id="5" name="그림 개체 틀 2">
            <a:extLst>
              <a:ext uri="{FF2B5EF4-FFF2-40B4-BE49-F238E27FC236}">
                <a16:creationId xmlns:a16="http://schemas.microsoft.com/office/drawing/2014/main" id="{9121453F-F559-F345-8442-833413E65015}"/>
              </a:ext>
            </a:extLst>
          </p:cNvPr>
          <p:cNvSpPr>
            <a:spLocks noGrp="1"/>
          </p:cNvSpPr>
          <p:nvPr>
            <p:ph type="pic" sz="quarter" idx="12"/>
          </p:nvPr>
        </p:nvSpPr>
        <p:spPr>
          <a:xfrm>
            <a:off x="0" y="0"/>
            <a:ext cx="12192000" cy="6858000"/>
          </a:xfrm>
        </p:spPr>
        <p:txBody>
          <a:bodyPr/>
          <a:lstStyle/>
          <a:p>
            <a:endParaRPr kumimoji="1" lang="ko-KR" altLang="en-US"/>
          </a:p>
        </p:txBody>
      </p:sp>
    </p:spTree>
    <p:extLst>
      <p:ext uri="{BB962C8B-B14F-4D97-AF65-F5344CB8AC3E}">
        <p14:creationId xmlns:p14="http://schemas.microsoft.com/office/powerpoint/2010/main" val="2615427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horizontal pics to left">
    <p:spTree>
      <p:nvGrpSpPr>
        <p:cNvPr id="1" name=""/>
        <p:cNvGrpSpPr/>
        <p:nvPr/>
      </p:nvGrpSpPr>
      <p:grpSpPr>
        <a:xfrm>
          <a:off x="0" y="0"/>
          <a:ext cx="0" cy="0"/>
          <a:chOff x="0" y="0"/>
          <a:chExt cx="0" cy="0"/>
        </a:xfrm>
      </p:grpSpPr>
      <p:sp>
        <p:nvSpPr>
          <p:cNvPr id="5" name="그림 개체 틀 2">
            <a:extLst>
              <a:ext uri="{FF2B5EF4-FFF2-40B4-BE49-F238E27FC236}">
                <a16:creationId xmlns:a16="http://schemas.microsoft.com/office/drawing/2014/main" id="{9121453F-F559-F345-8442-833413E65015}"/>
              </a:ext>
            </a:extLst>
          </p:cNvPr>
          <p:cNvSpPr>
            <a:spLocks noGrp="1"/>
          </p:cNvSpPr>
          <p:nvPr>
            <p:ph type="pic" sz="quarter" idx="12"/>
          </p:nvPr>
        </p:nvSpPr>
        <p:spPr>
          <a:xfrm>
            <a:off x="0" y="315686"/>
            <a:ext cx="6498771" cy="2993572"/>
          </a:xfrm>
        </p:spPr>
        <p:txBody>
          <a:bodyPr/>
          <a:lstStyle/>
          <a:p>
            <a:endParaRPr kumimoji="1" lang="ko-KR" altLang="en-US"/>
          </a:p>
        </p:txBody>
      </p:sp>
      <p:sp>
        <p:nvSpPr>
          <p:cNvPr id="3" name="그림 개체 틀 2">
            <a:extLst>
              <a:ext uri="{FF2B5EF4-FFF2-40B4-BE49-F238E27FC236}">
                <a16:creationId xmlns:a16="http://schemas.microsoft.com/office/drawing/2014/main" id="{A42B824A-2695-294F-8932-4325600323A2}"/>
              </a:ext>
            </a:extLst>
          </p:cNvPr>
          <p:cNvSpPr>
            <a:spLocks noGrp="1"/>
          </p:cNvSpPr>
          <p:nvPr>
            <p:ph type="pic" sz="quarter" idx="13"/>
          </p:nvPr>
        </p:nvSpPr>
        <p:spPr>
          <a:xfrm>
            <a:off x="0" y="3537857"/>
            <a:ext cx="6498771" cy="2993572"/>
          </a:xfrm>
        </p:spPr>
        <p:txBody>
          <a:bodyPr/>
          <a:lstStyle/>
          <a:p>
            <a:endParaRPr kumimoji="1" lang="ko-KR" altLang="en-US"/>
          </a:p>
        </p:txBody>
      </p:sp>
    </p:spTree>
    <p:extLst>
      <p:ext uri="{BB962C8B-B14F-4D97-AF65-F5344CB8AC3E}">
        <p14:creationId xmlns:p14="http://schemas.microsoft.com/office/powerpoint/2010/main" val="1911898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s in diamond formation">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6AD0DF42-6570-B347-8F7A-4CF48B17B95D}"/>
              </a:ext>
            </a:extLst>
          </p:cNvPr>
          <p:cNvSpPr>
            <a:spLocks noGrp="1"/>
          </p:cNvSpPr>
          <p:nvPr>
            <p:ph type="pic" sz="quarter" idx="10"/>
          </p:nvPr>
        </p:nvSpPr>
        <p:spPr>
          <a:xfrm>
            <a:off x="4603978" y="893763"/>
            <a:ext cx="2536825" cy="2535237"/>
          </a:xfrm>
          <a:prstGeom prst="diamond">
            <a:avLst/>
          </a:prstGeom>
        </p:spPr>
        <p:txBody>
          <a:bodyPr/>
          <a:lstStyle/>
          <a:p>
            <a:endParaRPr kumimoji="1" lang="ko-KR" altLang="en-US"/>
          </a:p>
        </p:txBody>
      </p:sp>
      <p:sp>
        <p:nvSpPr>
          <p:cNvPr id="7" name="그림 개체 틀 3">
            <a:extLst>
              <a:ext uri="{FF2B5EF4-FFF2-40B4-BE49-F238E27FC236}">
                <a16:creationId xmlns:a16="http://schemas.microsoft.com/office/drawing/2014/main" id="{76D7855A-EBE9-1F43-AB24-45A4CA50C695}"/>
              </a:ext>
            </a:extLst>
          </p:cNvPr>
          <p:cNvSpPr>
            <a:spLocks noGrp="1"/>
          </p:cNvSpPr>
          <p:nvPr>
            <p:ph type="pic" sz="quarter" idx="11"/>
          </p:nvPr>
        </p:nvSpPr>
        <p:spPr>
          <a:xfrm>
            <a:off x="4603977" y="3626077"/>
            <a:ext cx="2536825" cy="2535237"/>
          </a:xfrm>
          <a:prstGeom prst="diamond">
            <a:avLst/>
          </a:prstGeom>
        </p:spPr>
        <p:txBody>
          <a:bodyPr/>
          <a:lstStyle/>
          <a:p>
            <a:endParaRPr kumimoji="1" lang="ko-KR" altLang="en-US"/>
          </a:p>
        </p:txBody>
      </p:sp>
      <p:sp>
        <p:nvSpPr>
          <p:cNvPr id="8" name="그림 개체 틀 3">
            <a:extLst>
              <a:ext uri="{FF2B5EF4-FFF2-40B4-BE49-F238E27FC236}">
                <a16:creationId xmlns:a16="http://schemas.microsoft.com/office/drawing/2014/main" id="{AAB95F97-3A70-2049-8F32-7BD5996B808D}"/>
              </a:ext>
            </a:extLst>
          </p:cNvPr>
          <p:cNvSpPr>
            <a:spLocks noGrp="1"/>
          </p:cNvSpPr>
          <p:nvPr>
            <p:ph type="pic" sz="quarter" idx="12"/>
          </p:nvPr>
        </p:nvSpPr>
        <p:spPr>
          <a:xfrm>
            <a:off x="3232377" y="2259920"/>
            <a:ext cx="2536825" cy="2535237"/>
          </a:xfrm>
          <a:prstGeom prst="diamond">
            <a:avLst/>
          </a:prstGeom>
        </p:spPr>
        <p:txBody>
          <a:bodyPr/>
          <a:lstStyle/>
          <a:p>
            <a:endParaRPr kumimoji="1" lang="ko-KR" altLang="en-US"/>
          </a:p>
        </p:txBody>
      </p:sp>
      <p:sp>
        <p:nvSpPr>
          <p:cNvPr id="9" name="그림 개체 틀 3">
            <a:extLst>
              <a:ext uri="{FF2B5EF4-FFF2-40B4-BE49-F238E27FC236}">
                <a16:creationId xmlns:a16="http://schemas.microsoft.com/office/drawing/2014/main" id="{63175F2C-0F5D-CD43-A6CF-B4D1954889A4}"/>
              </a:ext>
            </a:extLst>
          </p:cNvPr>
          <p:cNvSpPr>
            <a:spLocks noGrp="1"/>
          </p:cNvSpPr>
          <p:nvPr>
            <p:ph type="pic" sz="quarter" idx="13"/>
          </p:nvPr>
        </p:nvSpPr>
        <p:spPr>
          <a:xfrm>
            <a:off x="5975577" y="2259920"/>
            <a:ext cx="2536825" cy="2535237"/>
          </a:xfrm>
          <a:prstGeom prst="diamond">
            <a:avLst/>
          </a:prstGeom>
        </p:spPr>
        <p:txBody>
          <a:bodyPr/>
          <a:lstStyle/>
          <a:p>
            <a:endParaRPr kumimoji="1" lang="ko-KR" altLang="en-US"/>
          </a:p>
        </p:txBody>
      </p:sp>
    </p:spTree>
    <p:extLst>
      <p:ext uri="{BB962C8B-B14F-4D97-AF65-F5344CB8AC3E}">
        <p14:creationId xmlns:p14="http://schemas.microsoft.com/office/powerpoint/2010/main" val="2638610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left side pic">
    <p:spTree>
      <p:nvGrpSpPr>
        <p:cNvPr id="1" name=""/>
        <p:cNvGrpSpPr/>
        <p:nvPr/>
      </p:nvGrpSpPr>
      <p:grpSpPr>
        <a:xfrm>
          <a:off x="0" y="0"/>
          <a:ext cx="0" cy="0"/>
          <a:chOff x="0" y="0"/>
          <a:chExt cx="0" cy="0"/>
        </a:xfrm>
      </p:grpSpPr>
      <p:sp>
        <p:nvSpPr>
          <p:cNvPr id="6" name="그림 개체 틀 2">
            <a:extLst>
              <a:ext uri="{FF2B5EF4-FFF2-40B4-BE49-F238E27FC236}">
                <a16:creationId xmlns:a16="http://schemas.microsoft.com/office/drawing/2014/main" id="{1D2834E8-F20A-A54A-ACD3-BBED22D45FCE}"/>
              </a:ext>
            </a:extLst>
          </p:cNvPr>
          <p:cNvSpPr>
            <a:spLocks noGrp="1"/>
          </p:cNvSpPr>
          <p:nvPr>
            <p:ph type="pic" sz="quarter" idx="12"/>
          </p:nvPr>
        </p:nvSpPr>
        <p:spPr>
          <a:xfrm>
            <a:off x="0" y="0"/>
            <a:ext cx="6096000" cy="6858000"/>
          </a:xfrm>
        </p:spPr>
        <p:txBody>
          <a:bodyPr/>
          <a:lstStyle/>
          <a:p>
            <a:endParaRPr kumimoji="1" lang="ko-KR" altLang="en-US"/>
          </a:p>
        </p:txBody>
      </p:sp>
    </p:spTree>
    <p:extLst>
      <p:ext uri="{BB962C8B-B14F-4D97-AF65-F5344CB8AC3E}">
        <p14:creationId xmlns:p14="http://schemas.microsoft.com/office/powerpoint/2010/main" val="4277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110B8524-7490-CE49-BFBB-73001EE6DF86}"/>
              </a:ext>
            </a:extLst>
          </p:cNvPr>
          <p:cNvSpPr>
            <a:spLocks noGrp="1"/>
          </p:cNvSpPr>
          <p:nvPr>
            <p:ph type="pic" sz="quarter" idx="10"/>
          </p:nvPr>
        </p:nvSpPr>
        <p:spPr>
          <a:xfrm>
            <a:off x="0" y="0"/>
            <a:ext cx="12192000" cy="6858000"/>
          </a:xfrm>
        </p:spPr>
        <p:txBody>
          <a:bodyPr/>
          <a:lstStyle/>
          <a:p>
            <a:endParaRPr kumimoji="1" lang="ko-KR" altLang="en-US"/>
          </a:p>
        </p:txBody>
      </p:sp>
    </p:spTree>
    <p:extLst>
      <p:ext uri="{BB962C8B-B14F-4D97-AF65-F5344CB8AC3E}">
        <p14:creationId xmlns:p14="http://schemas.microsoft.com/office/powerpoint/2010/main" val="2010375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ic 4">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FA53E694-D18F-6243-BA2A-0C644BCD6888}"/>
              </a:ext>
            </a:extLst>
          </p:cNvPr>
          <p:cNvSpPr>
            <a:spLocks noGrp="1"/>
          </p:cNvSpPr>
          <p:nvPr>
            <p:ph type="pic" sz="quarter" idx="12"/>
          </p:nvPr>
        </p:nvSpPr>
        <p:spPr>
          <a:xfrm>
            <a:off x="0" y="0"/>
            <a:ext cx="12192000" cy="6858000"/>
          </a:xfrm>
        </p:spPr>
        <p:txBody>
          <a:bodyPr/>
          <a:lstStyle/>
          <a:p>
            <a:endParaRPr kumimoji="1" lang="ko-KR" altLang="en-US"/>
          </a:p>
        </p:txBody>
      </p:sp>
    </p:spTree>
    <p:extLst>
      <p:ext uri="{BB962C8B-B14F-4D97-AF65-F5344CB8AC3E}">
        <p14:creationId xmlns:p14="http://schemas.microsoft.com/office/powerpoint/2010/main" val="3831443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tical pic on righ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FA53E694-D18F-6243-BA2A-0C644BCD6888}"/>
              </a:ext>
            </a:extLst>
          </p:cNvPr>
          <p:cNvSpPr>
            <a:spLocks noGrp="1"/>
          </p:cNvSpPr>
          <p:nvPr>
            <p:ph type="pic" sz="quarter" idx="12"/>
          </p:nvPr>
        </p:nvSpPr>
        <p:spPr>
          <a:xfrm>
            <a:off x="7380514" y="762000"/>
            <a:ext cx="3657600" cy="5334000"/>
          </a:xfrm>
        </p:spPr>
        <p:txBody>
          <a:bodyPr/>
          <a:lstStyle/>
          <a:p>
            <a:endParaRPr kumimoji="1" lang="ko-KR" altLang="en-US"/>
          </a:p>
        </p:txBody>
      </p:sp>
    </p:spTree>
    <p:extLst>
      <p:ext uri="{BB962C8B-B14F-4D97-AF65-F5344CB8AC3E}">
        <p14:creationId xmlns:p14="http://schemas.microsoft.com/office/powerpoint/2010/main" val="1020889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pic on left">
    <p:spTree>
      <p:nvGrpSpPr>
        <p:cNvPr id="1" name=""/>
        <p:cNvGrpSpPr/>
        <p:nvPr/>
      </p:nvGrpSpPr>
      <p:grpSpPr>
        <a:xfrm>
          <a:off x="0" y="0"/>
          <a:ext cx="0" cy="0"/>
          <a:chOff x="0" y="0"/>
          <a:chExt cx="0" cy="0"/>
        </a:xfrm>
      </p:grpSpPr>
      <p:sp>
        <p:nvSpPr>
          <p:cNvPr id="5" name="그림 개체 틀 2">
            <a:extLst>
              <a:ext uri="{FF2B5EF4-FFF2-40B4-BE49-F238E27FC236}">
                <a16:creationId xmlns:a16="http://schemas.microsoft.com/office/drawing/2014/main" id="{FA53E694-D18F-6243-BA2A-0C644BCD6888}"/>
              </a:ext>
            </a:extLst>
          </p:cNvPr>
          <p:cNvSpPr>
            <a:spLocks noGrp="1"/>
          </p:cNvSpPr>
          <p:nvPr>
            <p:ph type="pic" sz="quarter" idx="12"/>
          </p:nvPr>
        </p:nvSpPr>
        <p:spPr>
          <a:xfrm>
            <a:off x="792163" y="762000"/>
            <a:ext cx="3657600" cy="5334000"/>
          </a:xfrm>
        </p:spPr>
        <p:txBody>
          <a:bodyPr/>
          <a:lstStyle/>
          <a:p>
            <a:endParaRPr kumimoji="1" lang="ko-KR" altLang="en-US"/>
          </a:p>
        </p:txBody>
      </p:sp>
    </p:spTree>
    <p:extLst>
      <p:ext uri="{BB962C8B-B14F-4D97-AF65-F5344CB8AC3E}">
        <p14:creationId xmlns:p14="http://schemas.microsoft.com/office/powerpoint/2010/main" val="2163479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vertical pics to left">
    <p:spTree>
      <p:nvGrpSpPr>
        <p:cNvPr id="1" name=""/>
        <p:cNvGrpSpPr/>
        <p:nvPr/>
      </p:nvGrpSpPr>
      <p:grpSpPr>
        <a:xfrm>
          <a:off x="0" y="0"/>
          <a:ext cx="0" cy="0"/>
          <a:chOff x="0" y="0"/>
          <a:chExt cx="0" cy="0"/>
        </a:xfrm>
      </p:grpSpPr>
      <p:sp>
        <p:nvSpPr>
          <p:cNvPr id="5" name="그림 개체 틀 2">
            <a:extLst>
              <a:ext uri="{FF2B5EF4-FFF2-40B4-BE49-F238E27FC236}">
                <a16:creationId xmlns:a16="http://schemas.microsoft.com/office/drawing/2014/main" id="{FA53E694-D18F-6243-BA2A-0C644BCD6888}"/>
              </a:ext>
            </a:extLst>
          </p:cNvPr>
          <p:cNvSpPr>
            <a:spLocks noGrp="1"/>
          </p:cNvSpPr>
          <p:nvPr>
            <p:ph type="pic" sz="quarter" idx="12"/>
          </p:nvPr>
        </p:nvSpPr>
        <p:spPr>
          <a:xfrm>
            <a:off x="354013" y="762000"/>
            <a:ext cx="3657600" cy="5334000"/>
          </a:xfrm>
        </p:spPr>
        <p:txBody>
          <a:bodyPr/>
          <a:lstStyle/>
          <a:p>
            <a:endParaRPr kumimoji="1" lang="ko-KR" altLang="en-US"/>
          </a:p>
        </p:txBody>
      </p:sp>
      <p:sp>
        <p:nvSpPr>
          <p:cNvPr id="6" name="그림 개체 틀 2">
            <a:extLst>
              <a:ext uri="{FF2B5EF4-FFF2-40B4-BE49-F238E27FC236}">
                <a16:creationId xmlns:a16="http://schemas.microsoft.com/office/drawing/2014/main" id="{FA53E694-D18F-6243-BA2A-0C644BCD6888}"/>
              </a:ext>
            </a:extLst>
          </p:cNvPr>
          <p:cNvSpPr>
            <a:spLocks noGrp="1"/>
          </p:cNvSpPr>
          <p:nvPr>
            <p:ph type="pic" sz="quarter" idx="13"/>
          </p:nvPr>
        </p:nvSpPr>
        <p:spPr>
          <a:xfrm>
            <a:off x="4364038" y="762000"/>
            <a:ext cx="3657600" cy="5334000"/>
          </a:xfrm>
        </p:spPr>
        <p:txBody>
          <a:bodyPr/>
          <a:lstStyle/>
          <a:p>
            <a:endParaRPr kumimoji="1" lang="ko-KR" altLang="en-US"/>
          </a:p>
        </p:txBody>
      </p:sp>
    </p:spTree>
    <p:extLst>
      <p:ext uri="{BB962C8B-B14F-4D97-AF65-F5344CB8AC3E}">
        <p14:creationId xmlns:p14="http://schemas.microsoft.com/office/powerpoint/2010/main" val="3168089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offset pictures">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FA53E694-D18F-6243-BA2A-0C644BCD6888}"/>
              </a:ext>
            </a:extLst>
          </p:cNvPr>
          <p:cNvSpPr>
            <a:spLocks noGrp="1"/>
          </p:cNvSpPr>
          <p:nvPr>
            <p:ph type="pic" sz="quarter" idx="12"/>
          </p:nvPr>
        </p:nvSpPr>
        <p:spPr>
          <a:xfrm>
            <a:off x="1219200" y="2852057"/>
            <a:ext cx="4408714" cy="4005943"/>
          </a:xfrm>
        </p:spPr>
        <p:txBody>
          <a:bodyPr/>
          <a:lstStyle/>
          <a:p>
            <a:endParaRPr kumimoji="1" lang="ko-KR" altLang="en-US"/>
          </a:p>
        </p:txBody>
      </p:sp>
      <p:sp>
        <p:nvSpPr>
          <p:cNvPr id="4" name="그림 개체 틀 2">
            <a:extLst>
              <a:ext uri="{FF2B5EF4-FFF2-40B4-BE49-F238E27FC236}">
                <a16:creationId xmlns:a16="http://schemas.microsoft.com/office/drawing/2014/main" id="{D069335A-0C3F-D444-ABE1-6E764AA7C0AB}"/>
              </a:ext>
            </a:extLst>
          </p:cNvPr>
          <p:cNvSpPr>
            <a:spLocks noGrp="1"/>
          </p:cNvSpPr>
          <p:nvPr>
            <p:ph type="pic" sz="quarter" idx="13"/>
          </p:nvPr>
        </p:nvSpPr>
        <p:spPr>
          <a:xfrm>
            <a:off x="6564088" y="0"/>
            <a:ext cx="4408714" cy="4005943"/>
          </a:xfrm>
        </p:spPr>
        <p:txBody>
          <a:bodyPr/>
          <a:lstStyle/>
          <a:p>
            <a:endParaRPr kumimoji="1" lang="ko-KR" altLang="en-US"/>
          </a:p>
        </p:txBody>
      </p:sp>
    </p:spTree>
    <p:extLst>
      <p:ext uri="{BB962C8B-B14F-4D97-AF65-F5344CB8AC3E}">
        <p14:creationId xmlns:p14="http://schemas.microsoft.com/office/powerpoint/2010/main" val="3778267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left pic small right pic">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FA53E694-D18F-6243-BA2A-0C644BCD6888}"/>
              </a:ext>
            </a:extLst>
          </p:cNvPr>
          <p:cNvSpPr>
            <a:spLocks noGrp="1"/>
          </p:cNvSpPr>
          <p:nvPr>
            <p:ph type="pic" sz="quarter" idx="12"/>
          </p:nvPr>
        </p:nvSpPr>
        <p:spPr>
          <a:xfrm>
            <a:off x="446314" y="427743"/>
            <a:ext cx="5105400" cy="6002514"/>
          </a:xfrm>
        </p:spPr>
        <p:txBody>
          <a:bodyPr/>
          <a:lstStyle/>
          <a:p>
            <a:endParaRPr kumimoji="1" lang="ko-KR" altLang="en-US"/>
          </a:p>
        </p:txBody>
      </p:sp>
      <p:sp>
        <p:nvSpPr>
          <p:cNvPr id="5" name="그림 개체 틀 2">
            <a:extLst>
              <a:ext uri="{FF2B5EF4-FFF2-40B4-BE49-F238E27FC236}">
                <a16:creationId xmlns:a16="http://schemas.microsoft.com/office/drawing/2014/main" id="{E2A2EC66-AC5C-0F4B-A504-ABA1D7ED0EC0}"/>
              </a:ext>
            </a:extLst>
          </p:cNvPr>
          <p:cNvSpPr>
            <a:spLocks noGrp="1"/>
          </p:cNvSpPr>
          <p:nvPr>
            <p:ph type="pic" sz="quarter" idx="14"/>
          </p:nvPr>
        </p:nvSpPr>
        <p:spPr>
          <a:xfrm>
            <a:off x="9263745" y="2188029"/>
            <a:ext cx="2111000" cy="2481942"/>
          </a:xfrm>
        </p:spPr>
        <p:txBody>
          <a:bodyPr/>
          <a:lstStyle/>
          <a:p>
            <a:endParaRPr kumimoji="1" lang="ko-KR" altLang="en-US"/>
          </a:p>
        </p:txBody>
      </p:sp>
    </p:spTree>
    <p:extLst>
      <p:ext uri="{BB962C8B-B14F-4D97-AF65-F5344CB8AC3E}">
        <p14:creationId xmlns:p14="http://schemas.microsoft.com/office/powerpoint/2010/main" val="732796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pic to lef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FA53E694-D18F-6243-BA2A-0C644BCD6888}"/>
              </a:ext>
            </a:extLst>
          </p:cNvPr>
          <p:cNvSpPr>
            <a:spLocks noGrp="1"/>
          </p:cNvSpPr>
          <p:nvPr>
            <p:ph type="pic" sz="quarter" idx="12"/>
          </p:nvPr>
        </p:nvSpPr>
        <p:spPr>
          <a:xfrm>
            <a:off x="446314" y="427743"/>
            <a:ext cx="5105400" cy="6002514"/>
          </a:xfrm>
        </p:spPr>
        <p:txBody>
          <a:bodyPr/>
          <a:lstStyle/>
          <a:p>
            <a:endParaRPr kumimoji="1" lang="ko-KR" altLang="en-US"/>
          </a:p>
        </p:txBody>
      </p:sp>
    </p:spTree>
    <p:extLst>
      <p:ext uri="{BB962C8B-B14F-4D97-AF65-F5344CB8AC3E}">
        <p14:creationId xmlns:p14="http://schemas.microsoft.com/office/powerpoint/2010/main" val="3951016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 4 pic to lef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FA53E694-D18F-6243-BA2A-0C644BCD6888}"/>
              </a:ext>
            </a:extLst>
          </p:cNvPr>
          <p:cNvSpPr>
            <a:spLocks noGrp="1"/>
          </p:cNvSpPr>
          <p:nvPr>
            <p:ph type="pic" sz="quarter" idx="12"/>
          </p:nvPr>
        </p:nvSpPr>
        <p:spPr>
          <a:xfrm>
            <a:off x="446314" y="427743"/>
            <a:ext cx="7766033" cy="6002514"/>
          </a:xfrm>
        </p:spPr>
        <p:txBody>
          <a:bodyPr/>
          <a:lstStyle/>
          <a:p>
            <a:endParaRPr kumimoji="1" lang="ko-KR" altLang="en-US"/>
          </a:p>
        </p:txBody>
      </p:sp>
    </p:spTree>
    <p:extLst>
      <p:ext uri="{BB962C8B-B14F-4D97-AF65-F5344CB8AC3E}">
        <p14:creationId xmlns:p14="http://schemas.microsoft.com/office/powerpoint/2010/main" val="320170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 4 pic to righ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FA53E694-D18F-6243-BA2A-0C644BCD6888}"/>
              </a:ext>
            </a:extLst>
          </p:cNvPr>
          <p:cNvSpPr>
            <a:spLocks noGrp="1"/>
          </p:cNvSpPr>
          <p:nvPr>
            <p:ph type="pic" sz="quarter" idx="12"/>
          </p:nvPr>
        </p:nvSpPr>
        <p:spPr>
          <a:xfrm>
            <a:off x="4169229" y="427743"/>
            <a:ext cx="7489370" cy="6002514"/>
          </a:xfrm>
        </p:spPr>
        <p:txBody>
          <a:bodyPr/>
          <a:lstStyle/>
          <a:p>
            <a:endParaRPr kumimoji="1" lang="ko-KR" altLang="en-US"/>
          </a:p>
        </p:txBody>
      </p:sp>
    </p:spTree>
    <p:extLst>
      <p:ext uri="{BB962C8B-B14F-4D97-AF65-F5344CB8AC3E}">
        <p14:creationId xmlns:p14="http://schemas.microsoft.com/office/powerpoint/2010/main" val="267108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ic collage">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FA53E694-D18F-6243-BA2A-0C644BCD6888}"/>
              </a:ext>
            </a:extLst>
          </p:cNvPr>
          <p:cNvSpPr>
            <a:spLocks noGrp="1"/>
          </p:cNvSpPr>
          <p:nvPr>
            <p:ph type="pic" sz="quarter" idx="12"/>
          </p:nvPr>
        </p:nvSpPr>
        <p:spPr>
          <a:xfrm>
            <a:off x="478971" y="514828"/>
            <a:ext cx="4082142" cy="2816200"/>
          </a:xfrm>
        </p:spPr>
        <p:txBody>
          <a:bodyPr/>
          <a:lstStyle/>
          <a:p>
            <a:endParaRPr kumimoji="1" lang="ko-KR" altLang="en-US"/>
          </a:p>
        </p:txBody>
      </p:sp>
      <p:sp>
        <p:nvSpPr>
          <p:cNvPr id="4" name="그림 개체 틀 2">
            <a:extLst>
              <a:ext uri="{FF2B5EF4-FFF2-40B4-BE49-F238E27FC236}">
                <a16:creationId xmlns:a16="http://schemas.microsoft.com/office/drawing/2014/main" id="{E3C20937-4905-7944-8C13-2F32E3815155}"/>
              </a:ext>
            </a:extLst>
          </p:cNvPr>
          <p:cNvSpPr>
            <a:spLocks noGrp="1"/>
          </p:cNvSpPr>
          <p:nvPr>
            <p:ph type="pic" sz="quarter" idx="13"/>
          </p:nvPr>
        </p:nvSpPr>
        <p:spPr>
          <a:xfrm>
            <a:off x="4757057" y="514828"/>
            <a:ext cx="4082142" cy="2816200"/>
          </a:xfrm>
        </p:spPr>
        <p:txBody>
          <a:bodyPr/>
          <a:lstStyle/>
          <a:p>
            <a:endParaRPr kumimoji="1" lang="ko-KR" altLang="en-US"/>
          </a:p>
        </p:txBody>
      </p:sp>
      <p:sp>
        <p:nvSpPr>
          <p:cNvPr id="5" name="그림 개체 틀 2">
            <a:extLst>
              <a:ext uri="{FF2B5EF4-FFF2-40B4-BE49-F238E27FC236}">
                <a16:creationId xmlns:a16="http://schemas.microsoft.com/office/drawing/2014/main" id="{CA5F81D8-7678-D343-87E3-0910842D7170}"/>
              </a:ext>
            </a:extLst>
          </p:cNvPr>
          <p:cNvSpPr>
            <a:spLocks noGrp="1"/>
          </p:cNvSpPr>
          <p:nvPr>
            <p:ph type="pic" sz="quarter" idx="14"/>
          </p:nvPr>
        </p:nvSpPr>
        <p:spPr>
          <a:xfrm>
            <a:off x="478971" y="3497514"/>
            <a:ext cx="4082142" cy="2816200"/>
          </a:xfrm>
        </p:spPr>
        <p:txBody>
          <a:bodyPr/>
          <a:lstStyle/>
          <a:p>
            <a:endParaRPr kumimoji="1" lang="ko-KR" altLang="en-US"/>
          </a:p>
        </p:txBody>
      </p:sp>
      <p:sp>
        <p:nvSpPr>
          <p:cNvPr id="6" name="그림 개체 틀 2">
            <a:extLst>
              <a:ext uri="{FF2B5EF4-FFF2-40B4-BE49-F238E27FC236}">
                <a16:creationId xmlns:a16="http://schemas.microsoft.com/office/drawing/2014/main" id="{DC60AE60-B5FF-D941-ADB7-1E5B3E917F35}"/>
              </a:ext>
            </a:extLst>
          </p:cNvPr>
          <p:cNvSpPr>
            <a:spLocks noGrp="1"/>
          </p:cNvSpPr>
          <p:nvPr>
            <p:ph type="pic" sz="quarter" idx="15"/>
          </p:nvPr>
        </p:nvSpPr>
        <p:spPr>
          <a:xfrm>
            <a:off x="4757057" y="3497514"/>
            <a:ext cx="4082142" cy="2816200"/>
          </a:xfrm>
        </p:spPr>
        <p:txBody>
          <a:bodyPr/>
          <a:lstStyle/>
          <a:p>
            <a:endParaRPr kumimoji="1" lang="ko-KR" altLang="en-US"/>
          </a:p>
        </p:txBody>
      </p:sp>
    </p:spTree>
    <p:extLst>
      <p:ext uri="{BB962C8B-B14F-4D97-AF65-F5344CB8AC3E}">
        <p14:creationId xmlns:p14="http://schemas.microsoft.com/office/powerpoint/2010/main" val="320943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alf picture">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110B8524-7490-CE49-BFBB-73001EE6DF86}"/>
              </a:ext>
            </a:extLst>
          </p:cNvPr>
          <p:cNvSpPr>
            <a:spLocks noGrp="1"/>
          </p:cNvSpPr>
          <p:nvPr>
            <p:ph type="pic" sz="quarter" idx="10"/>
          </p:nvPr>
        </p:nvSpPr>
        <p:spPr>
          <a:xfrm>
            <a:off x="0" y="0"/>
            <a:ext cx="12192000" cy="3722914"/>
          </a:xfrm>
        </p:spPr>
        <p:txBody>
          <a:bodyPr/>
          <a:lstStyle/>
          <a:p>
            <a:endParaRPr kumimoji="1" lang="ko-KR" altLang="en-US"/>
          </a:p>
        </p:txBody>
      </p:sp>
    </p:spTree>
    <p:extLst>
      <p:ext uri="{BB962C8B-B14F-4D97-AF65-F5344CB8AC3E}">
        <p14:creationId xmlns:p14="http://schemas.microsoft.com/office/powerpoint/2010/main" val="11841869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ic 5">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FA53E694-D18F-6243-BA2A-0C644BCD6888}"/>
              </a:ext>
            </a:extLst>
          </p:cNvPr>
          <p:cNvSpPr>
            <a:spLocks noGrp="1"/>
          </p:cNvSpPr>
          <p:nvPr>
            <p:ph type="pic" sz="quarter" idx="12"/>
          </p:nvPr>
        </p:nvSpPr>
        <p:spPr>
          <a:xfrm>
            <a:off x="0" y="0"/>
            <a:ext cx="12192000" cy="6858000"/>
          </a:xfrm>
        </p:spPr>
        <p:txBody>
          <a:bodyPr/>
          <a:lstStyle/>
          <a:p>
            <a:endParaRPr kumimoji="1" lang="ko-KR" altLang="en-US"/>
          </a:p>
        </p:txBody>
      </p:sp>
    </p:spTree>
    <p:extLst>
      <p:ext uri="{BB962C8B-B14F-4D97-AF65-F5344CB8AC3E}">
        <p14:creationId xmlns:p14="http://schemas.microsoft.com/office/powerpoint/2010/main" val="1310599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382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mond pic to left">
    <p:spTree>
      <p:nvGrpSpPr>
        <p:cNvPr id="1" name=""/>
        <p:cNvGrpSpPr/>
        <p:nvPr/>
      </p:nvGrpSpPr>
      <p:grpSpPr>
        <a:xfrm>
          <a:off x="0" y="0"/>
          <a:ext cx="0" cy="0"/>
          <a:chOff x="0" y="0"/>
          <a:chExt cx="0" cy="0"/>
        </a:xfrm>
      </p:grpSpPr>
      <p:sp>
        <p:nvSpPr>
          <p:cNvPr id="6" name="그림 개체 틀 5"/>
          <p:cNvSpPr>
            <a:spLocks noGrp="1"/>
          </p:cNvSpPr>
          <p:nvPr>
            <p:ph type="pic" sz="quarter" idx="10"/>
          </p:nvPr>
        </p:nvSpPr>
        <p:spPr>
          <a:xfrm>
            <a:off x="1123647" y="2561406"/>
            <a:ext cx="3007896" cy="3007896"/>
          </a:xfrm>
          <a:custGeom>
            <a:avLst/>
            <a:gdLst>
              <a:gd name="connsiteX0" fmla="*/ 1503948 w 3007896"/>
              <a:gd name="connsiteY0" fmla="*/ 0 h 3007896"/>
              <a:gd name="connsiteX1" fmla="*/ 3007896 w 3007896"/>
              <a:gd name="connsiteY1" fmla="*/ 1503948 h 3007896"/>
              <a:gd name="connsiteX2" fmla="*/ 1503948 w 3007896"/>
              <a:gd name="connsiteY2" fmla="*/ 3007896 h 3007896"/>
              <a:gd name="connsiteX3" fmla="*/ 0 w 3007896"/>
              <a:gd name="connsiteY3" fmla="*/ 1503948 h 3007896"/>
            </a:gdLst>
            <a:ahLst/>
            <a:cxnLst>
              <a:cxn ang="0">
                <a:pos x="connsiteX0" y="connsiteY0"/>
              </a:cxn>
              <a:cxn ang="0">
                <a:pos x="connsiteX1" y="connsiteY1"/>
              </a:cxn>
              <a:cxn ang="0">
                <a:pos x="connsiteX2" y="connsiteY2"/>
              </a:cxn>
              <a:cxn ang="0">
                <a:pos x="connsiteX3" y="connsiteY3"/>
              </a:cxn>
            </a:cxnLst>
            <a:rect l="l" t="t" r="r" b="b"/>
            <a:pathLst>
              <a:path w="3007896" h="3007896">
                <a:moveTo>
                  <a:pt x="1503948" y="0"/>
                </a:moveTo>
                <a:lnTo>
                  <a:pt x="3007896" y="1503948"/>
                </a:lnTo>
                <a:lnTo>
                  <a:pt x="1503948" y="3007896"/>
                </a:lnTo>
                <a:lnTo>
                  <a:pt x="0" y="1503948"/>
                </a:lnTo>
                <a:close/>
              </a:path>
            </a:pathLst>
          </a:custGeom>
        </p:spPr>
        <p:txBody>
          <a:bodyPr wrap="square">
            <a:noAutofit/>
          </a:bodyPr>
          <a:lstStyle/>
          <a:p>
            <a:endParaRPr lang="ko-KR" altLang="en-US"/>
          </a:p>
        </p:txBody>
      </p:sp>
    </p:spTree>
    <p:extLst>
      <p:ext uri="{BB962C8B-B14F-4D97-AF65-F5344CB8AC3E}">
        <p14:creationId xmlns:p14="http://schemas.microsoft.com/office/powerpoint/2010/main" val="370711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 name="제목 1"/>
          <p:cNvSpPr>
            <a:spLocks noGrp="1"/>
          </p:cNvSpPr>
          <p:nvPr>
            <p:ph type="title"/>
          </p:nvPr>
        </p:nvSpPr>
        <p:spPr>
          <a:xfrm>
            <a:off x="838200" y="730831"/>
            <a:ext cx="10515600" cy="1325563"/>
          </a:xfrm>
        </p:spPr>
        <p:txBody>
          <a:bodyPr anchor="t">
            <a:normAutofit/>
          </a:bodyPr>
          <a:lstStyle>
            <a:lvl1pPr algn="ctr">
              <a:lnSpc>
                <a:spcPct val="100000"/>
              </a:lnSpc>
              <a:defRPr sz="4800">
                <a:solidFill>
                  <a:srgbClr val="F2AB0C"/>
                </a:solidFill>
              </a:defRPr>
            </a:lvl1pPr>
          </a:lstStyle>
          <a:p>
            <a:r>
              <a:rPr lang="en-US" altLang="ko-KR" dirty="0"/>
              <a:t>Edit a master heading style</a:t>
            </a:r>
            <a:endParaRPr lang="ko-KR" altLang="en-US" dirty="0"/>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631D3A11-BF69-374D-A273-5598D4054BF3}" type="datetimeFigureOut">
              <a:rPr lang="ko-KR" altLang="en-US" smtClean="0"/>
              <a:t>2024-03-28</a:t>
            </a:fld>
            <a:endParaRPr kumimoji="1"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kumimoji="1" lang="ko-KR" altLang="en-US"/>
          </a:p>
        </p:txBody>
      </p:sp>
      <p:sp>
        <p:nvSpPr>
          <p:cNvPr id="5" name="슬라이드 번호 개체 틀 4"/>
          <p:cNvSpPr>
            <a:spLocks noGrp="1"/>
          </p:cNvSpPr>
          <p:nvPr>
            <p:ph type="sldNum" sz="quarter" idx="12"/>
          </p:nvPr>
        </p:nvSpPr>
        <p:spPr/>
        <p:txBody>
          <a:bodyPr/>
          <a:lstStyle/>
          <a:p>
            <a:fld id="{B83999A3-9FA5-2B49-AD28-869F7A4B72E7}" type="slidenum">
              <a:rPr lang="en-US" altLang="ko-KR" smtClean="0"/>
              <a:t>‹#›</a:t>
            </a:fld>
            <a:endParaRPr kumimoji="1" lang="ko-KR" altLang="en-US"/>
          </a:p>
        </p:txBody>
      </p:sp>
    </p:spTree>
    <p:extLst>
      <p:ext uri="{BB962C8B-B14F-4D97-AF65-F5344CB8AC3E}">
        <p14:creationId xmlns:p14="http://schemas.microsoft.com/office/powerpoint/2010/main" val="3031886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eft side heading">
    <p:spTree>
      <p:nvGrpSpPr>
        <p:cNvPr id="1" name=""/>
        <p:cNvGrpSpPr/>
        <p:nvPr/>
      </p:nvGrpSpPr>
      <p:grpSpPr>
        <a:xfrm>
          <a:off x="0" y="0"/>
          <a:ext cx="0" cy="0"/>
          <a:chOff x="0" y="0"/>
          <a:chExt cx="0" cy="0"/>
        </a:xfrm>
      </p:grpSpPr>
      <p:sp>
        <p:nvSpPr>
          <p:cNvPr id="2" name="제목 1"/>
          <p:cNvSpPr>
            <a:spLocks noGrp="1"/>
          </p:cNvSpPr>
          <p:nvPr>
            <p:ph type="title"/>
          </p:nvPr>
        </p:nvSpPr>
        <p:spPr>
          <a:xfrm>
            <a:off x="768992" y="1279336"/>
            <a:ext cx="3354434" cy="2860864"/>
          </a:xfrm>
        </p:spPr>
        <p:txBody>
          <a:bodyPr anchor="t">
            <a:noAutofit/>
          </a:bodyPr>
          <a:lstStyle>
            <a:lvl1pPr>
              <a:defRPr sz="4800"/>
            </a:lvl1pPr>
          </a:lstStyle>
          <a:p>
            <a:r>
              <a:rPr lang="en-US" altLang="ko-KR" dirty="0"/>
              <a:t>Edit a master heading style</a:t>
            </a:r>
            <a:endParaRPr lang="ko-KR" altLang="en-US" dirty="0"/>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631D3A11-BF69-374D-A273-5598D4054BF3}" type="datetimeFigureOut">
              <a:rPr lang="ko-KR" altLang="en-US" smtClean="0"/>
              <a:t>2024-03-28</a:t>
            </a:fld>
            <a:endParaRPr kumimoji="1"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kumimoji="1" lang="ko-KR" altLang="en-US"/>
          </a:p>
        </p:txBody>
      </p:sp>
      <p:sp>
        <p:nvSpPr>
          <p:cNvPr id="5" name="슬라이드 번호 개체 틀 4"/>
          <p:cNvSpPr>
            <a:spLocks noGrp="1"/>
          </p:cNvSpPr>
          <p:nvPr>
            <p:ph type="sldNum" sz="quarter" idx="12"/>
          </p:nvPr>
        </p:nvSpPr>
        <p:spPr/>
        <p:txBody>
          <a:bodyPr/>
          <a:lstStyle/>
          <a:p>
            <a:fld id="{B83999A3-9FA5-2B49-AD28-869F7A4B72E7}" type="slidenum">
              <a:rPr lang="en-US" altLang="ko-KR" smtClean="0"/>
              <a:t>‹#›</a:t>
            </a:fld>
            <a:endParaRPr kumimoji="1" lang="ko-KR" altLang="en-US"/>
          </a:p>
        </p:txBody>
      </p:sp>
    </p:spTree>
    <p:extLst>
      <p:ext uri="{BB962C8B-B14F-4D97-AF65-F5344CB8AC3E}">
        <p14:creationId xmlns:p14="http://schemas.microsoft.com/office/powerpoint/2010/main" val="2372398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ight side heading">
    <p:spTree>
      <p:nvGrpSpPr>
        <p:cNvPr id="1" name=""/>
        <p:cNvGrpSpPr/>
        <p:nvPr/>
      </p:nvGrpSpPr>
      <p:grpSpPr>
        <a:xfrm>
          <a:off x="0" y="0"/>
          <a:ext cx="0" cy="0"/>
          <a:chOff x="0" y="0"/>
          <a:chExt cx="0" cy="0"/>
        </a:xfrm>
      </p:grpSpPr>
      <p:sp>
        <p:nvSpPr>
          <p:cNvPr id="3" name="날짜 개체 틀 2"/>
          <p:cNvSpPr>
            <a:spLocks noGrp="1"/>
          </p:cNvSpPr>
          <p:nvPr>
            <p:ph type="dt" sz="half" idx="10"/>
          </p:nvPr>
        </p:nvSpPr>
        <p:spPr>
          <a:xfrm>
            <a:off x="838200" y="6356350"/>
            <a:ext cx="2743200" cy="365125"/>
          </a:xfrm>
          <a:prstGeom prst="rect">
            <a:avLst/>
          </a:prstGeom>
        </p:spPr>
        <p:txBody>
          <a:bodyPr/>
          <a:lstStyle/>
          <a:p>
            <a:fld id="{631D3A11-BF69-374D-A273-5598D4054BF3}" type="datetimeFigureOut">
              <a:rPr lang="ko-KR" altLang="en-US" smtClean="0"/>
              <a:t>2024-03-28</a:t>
            </a:fld>
            <a:endParaRPr kumimoji="1"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kumimoji="1" lang="ko-KR" altLang="en-US"/>
          </a:p>
        </p:txBody>
      </p:sp>
      <p:sp>
        <p:nvSpPr>
          <p:cNvPr id="5" name="슬라이드 번호 개체 틀 4"/>
          <p:cNvSpPr>
            <a:spLocks noGrp="1"/>
          </p:cNvSpPr>
          <p:nvPr>
            <p:ph type="sldNum" sz="quarter" idx="12"/>
          </p:nvPr>
        </p:nvSpPr>
        <p:spPr/>
        <p:txBody>
          <a:bodyPr/>
          <a:lstStyle/>
          <a:p>
            <a:fld id="{B83999A3-9FA5-2B49-AD28-869F7A4B72E7}" type="slidenum">
              <a:rPr lang="en-US" altLang="ko-KR" smtClean="0"/>
              <a:t>‹#›</a:t>
            </a:fld>
            <a:endParaRPr kumimoji="1" lang="ko-KR" altLang="en-US"/>
          </a:p>
        </p:txBody>
      </p:sp>
      <p:sp>
        <p:nvSpPr>
          <p:cNvPr id="7" name="제목 1"/>
          <p:cNvSpPr txBox="1">
            <a:spLocks/>
          </p:cNvSpPr>
          <p:nvPr userDrawn="1"/>
        </p:nvSpPr>
        <p:spPr>
          <a:xfrm>
            <a:off x="7999366" y="1279335"/>
            <a:ext cx="3354434" cy="2803715"/>
          </a:xfrm>
          <a:prstGeom prst="rect">
            <a:avLst/>
          </a:prstGeom>
        </p:spPr>
        <p:txBody>
          <a:bodyPr vert="horz" lIns="91440" tIns="45720" rIns="91440" bIns="45720" rtlCol="0" anchor="t">
            <a:noAutofit/>
          </a:bodyPr>
          <a:lstStyle>
            <a:lvl1pPr algn="l" defTabSz="914400" rtl="0" eaLnBrk="1" latinLnBrk="1" hangingPunct="1">
              <a:lnSpc>
                <a:spcPct val="90000"/>
              </a:lnSpc>
              <a:spcBef>
                <a:spcPct val="0"/>
              </a:spcBef>
              <a:buNone/>
              <a:defRPr sz="4800" kern="1200">
                <a:solidFill>
                  <a:schemeClr val="tx1"/>
                </a:solidFill>
                <a:latin typeface="+mj-lt"/>
                <a:ea typeface="+mj-ea"/>
                <a:cs typeface="+mj-cs"/>
              </a:defRPr>
            </a:lvl1pPr>
          </a:lstStyle>
          <a:p>
            <a:pPr algn="r"/>
            <a:r>
              <a:rPr lang="en-US" altLang="ko-KR" dirty="0">
                <a:latin typeface="Arial" panose="020B0604020202020204" pitchFamily="34" charset="0"/>
                <a:cs typeface="Arial" panose="020B0604020202020204" pitchFamily="34" charset="0"/>
              </a:rPr>
              <a:t>Edit a master heading style</a:t>
            </a:r>
            <a:endParaRPr lang="ko-KR"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828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Full pic to left 2">
    <p:spTree>
      <p:nvGrpSpPr>
        <p:cNvPr id="1" name=""/>
        <p:cNvGrpSpPr/>
        <p:nvPr/>
      </p:nvGrpSpPr>
      <p:grpSpPr>
        <a:xfrm>
          <a:off x="0" y="0"/>
          <a:ext cx="0" cy="0"/>
          <a:chOff x="0" y="0"/>
          <a:chExt cx="0" cy="0"/>
        </a:xfrm>
      </p:grpSpPr>
      <p:sp>
        <p:nvSpPr>
          <p:cNvPr id="6" name="그림 개체 틀 5"/>
          <p:cNvSpPr>
            <a:spLocks noGrp="1"/>
          </p:cNvSpPr>
          <p:nvPr>
            <p:ph type="pic" sz="quarter" idx="10"/>
          </p:nvPr>
        </p:nvSpPr>
        <p:spPr>
          <a:xfrm>
            <a:off x="0" y="0"/>
            <a:ext cx="5837238" cy="6858000"/>
          </a:xfrm>
        </p:spPr>
        <p:txBody>
          <a:bodyPr/>
          <a:lstStyle/>
          <a:p>
            <a:endParaRPr lang="en-US"/>
          </a:p>
        </p:txBody>
      </p:sp>
    </p:spTree>
    <p:extLst>
      <p:ext uri="{BB962C8B-B14F-4D97-AF65-F5344CB8AC3E}">
        <p14:creationId xmlns:p14="http://schemas.microsoft.com/office/powerpoint/2010/main" val="1889080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EC39AAE-86B1-4D22-BCAB-CA427732A727}"/>
              </a:ext>
            </a:extLst>
          </p:cNvPr>
          <p:cNvSpPr>
            <a:spLocks noGrp="1"/>
          </p:cNvSpPr>
          <p:nvPr>
            <p:ph type="pic" sz="quarter" idx="10"/>
          </p:nvPr>
        </p:nvSpPr>
        <p:spPr>
          <a:xfrm>
            <a:off x="8058150" y="0"/>
            <a:ext cx="4133850" cy="6858000"/>
          </a:xfrm>
          <a:custGeom>
            <a:avLst/>
            <a:gdLst>
              <a:gd name="connsiteX0" fmla="*/ 0 w 4133850"/>
              <a:gd name="connsiteY0" fmla="*/ 0 h 6858000"/>
              <a:gd name="connsiteX1" fmla="*/ 4133850 w 4133850"/>
              <a:gd name="connsiteY1" fmla="*/ 0 h 6858000"/>
              <a:gd name="connsiteX2" fmla="*/ 4133850 w 4133850"/>
              <a:gd name="connsiteY2" fmla="*/ 6858000 h 6858000"/>
              <a:gd name="connsiteX3" fmla="*/ 0 w 41338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133850" h="6858000">
                <a:moveTo>
                  <a:pt x="0" y="0"/>
                </a:moveTo>
                <a:lnTo>
                  <a:pt x="4133850" y="0"/>
                </a:lnTo>
                <a:lnTo>
                  <a:pt x="4133850" y="6858000"/>
                </a:lnTo>
                <a:lnTo>
                  <a:pt x="0" y="6858000"/>
                </a:lnTo>
                <a:close/>
              </a:path>
            </a:pathLst>
          </a:custGeom>
        </p:spPr>
        <p:txBody>
          <a:bodyPr wrap="square">
            <a:noAutofit/>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8990072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1F0F-BCA9-10D0-EFEB-9602052561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CBB88E-F78D-A05B-4F77-EF3E2248A3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E3ACA6-6ED0-A67D-2C0E-326A3B25F0E1}"/>
              </a:ext>
            </a:extLst>
          </p:cNvPr>
          <p:cNvSpPr>
            <a:spLocks noGrp="1"/>
          </p:cNvSpPr>
          <p:nvPr>
            <p:ph type="dt" sz="half" idx="10"/>
          </p:nvPr>
        </p:nvSpPr>
        <p:spPr/>
        <p:txBody>
          <a:bodyPr/>
          <a:lstStyle/>
          <a:p>
            <a:fld id="{0BB0452F-0B23-4857-9E2C-AAA781C7D567}" type="datetimeFigureOut">
              <a:rPr lang="en-US" smtClean="0"/>
              <a:t>3/28/2024</a:t>
            </a:fld>
            <a:endParaRPr lang="en-US"/>
          </a:p>
        </p:txBody>
      </p:sp>
      <p:sp>
        <p:nvSpPr>
          <p:cNvPr id="5" name="Footer Placeholder 4">
            <a:extLst>
              <a:ext uri="{FF2B5EF4-FFF2-40B4-BE49-F238E27FC236}">
                <a16:creationId xmlns:a16="http://schemas.microsoft.com/office/drawing/2014/main" id="{2A8B6CE4-9A79-2B9A-FDAD-296AA74800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DF974-5DB3-4440-2F63-09392FFDA702}"/>
              </a:ext>
            </a:extLst>
          </p:cNvPr>
          <p:cNvSpPr>
            <a:spLocks noGrp="1"/>
          </p:cNvSpPr>
          <p:nvPr>
            <p:ph type="sldNum" sz="quarter" idx="12"/>
          </p:nvPr>
        </p:nvSpPr>
        <p:spPr/>
        <p:txBody>
          <a:bodyPr/>
          <a:lstStyle/>
          <a:p>
            <a:fld id="{C4AD63A9-B72A-4E5C-ABD6-193A93E58B8F}" type="slidenum">
              <a:rPr lang="en-US" smtClean="0"/>
              <a:t>‹#›</a:t>
            </a:fld>
            <a:endParaRPr lang="en-US"/>
          </a:p>
        </p:txBody>
      </p:sp>
    </p:spTree>
    <p:extLst>
      <p:ext uri="{BB962C8B-B14F-4D97-AF65-F5344CB8AC3E}">
        <p14:creationId xmlns:p14="http://schemas.microsoft.com/office/powerpoint/2010/main" val="2153400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FC0F1-253E-7C15-6BCE-84B543E6B3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055BF-4D1E-25A8-F183-7C86B4E4CF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58B2C-717B-E3B0-19E0-9866C32B6687}"/>
              </a:ext>
            </a:extLst>
          </p:cNvPr>
          <p:cNvSpPr>
            <a:spLocks noGrp="1"/>
          </p:cNvSpPr>
          <p:nvPr>
            <p:ph type="dt" sz="half" idx="10"/>
          </p:nvPr>
        </p:nvSpPr>
        <p:spPr/>
        <p:txBody>
          <a:bodyPr/>
          <a:lstStyle/>
          <a:p>
            <a:fld id="{0BB0452F-0B23-4857-9E2C-AAA781C7D567}" type="datetimeFigureOut">
              <a:rPr lang="en-US" smtClean="0"/>
              <a:t>3/28/2024</a:t>
            </a:fld>
            <a:endParaRPr lang="en-US"/>
          </a:p>
        </p:txBody>
      </p:sp>
      <p:sp>
        <p:nvSpPr>
          <p:cNvPr id="5" name="Footer Placeholder 4">
            <a:extLst>
              <a:ext uri="{FF2B5EF4-FFF2-40B4-BE49-F238E27FC236}">
                <a16:creationId xmlns:a16="http://schemas.microsoft.com/office/drawing/2014/main" id="{9DF6F8E9-9216-305D-53D2-AC1C1D5BC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B3E271-C9CA-9A9D-D8CF-546B62165110}"/>
              </a:ext>
            </a:extLst>
          </p:cNvPr>
          <p:cNvSpPr>
            <a:spLocks noGrp="1"/>
          </p:cNvSpPr>
          <p:nvPr>
            <p:ph type="sldNum" sz="quarter" idx="12"/>
          </p:nvPr>
        </p:nvSpPr>
        <p:spPr/>
        <p:txBody>
          <a:bodyPr/>
          <a:lstStyle/>
          <a:p>
            <a:fld id="{C4AD63A9-B72A-4E5C-ABD6-193A93E58B8F}" type="slidenum">
              <a:rPr lang="en-US" smtClean="0"/>
              <a:t>‹#›</a:t>
            </a:fld>
            <a:endParaRPr lang="en-US"/>
          </a:p>
        </p:txBody>
      </p:sp>
    </p:spTree>
    <p:extLst>
      <p:ext uri="{BB962C8B-B14F-4D97-AF65-F5344CB8AC3E}">
        <p14:creationId xmlns:p14="http://schemas.microsoft.com/office/powerpoint/2010/main" val="338970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 4 picture">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110B8524-7490-CE49-BFBB-73001EE6DF86}"/>
              </a:ext>
            </a:extLst>
          </p:cNvPr>
          <p:cNvSpPr>
            <a:spLocks noGrp="1"/>
          </p:cNvSpPr>
          <p:nvPr>
            <p:ph type="pic" sz="quarter" idx="10"/>
          </p:nvPr>
        </p:nvSpPr>
        <p:spPr>
          <a:xfrm>
            <a:off x="0" y="0"/>
            <a:ext cx="12192000" cy="5020574"/>
          </a:xfrm>
        </p:spPr>
        <p:txBody>
          <a:bodyPr/>
          <a:lstStyle/>
          <a:p>
            <a:endParaRPr kumimoji="1" lang="ko-KR" altLang="en-US"/>
          </a:p>
        </p:txBody>
      </p:sp>
    </p:spTree>
    <p:extLst>
      <p:ext uri="{BB962C8B-B14F-4D97-AF65-F5344CB8AC3E}">
        <p14:creationId xmlns:p14="http://schemas.microsoft.com/office/powerpoint/2010/main" val="187297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68F4-12AA-6449-ECA2-E4FFA5B1D5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0EBC44-7D11-D8DE-C780-4682CAF61C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D92586-3E06-E7DE-8D43-F29140F365D8}"/>
              </a:ext>
            </a:extLst>
          </p:cNvPr>
          <p:cNvSpPr>
            <a:spLocks noGrp="1"/>
          </p:cNvSpPr>
          <p:nvPr>
            <p:ph type="dt" sz="half" idx="10"/>
          </p:nvPr>
        </p:nvSpPr>
        <p:spPr/>
        <p:txBody>
          <a:bodyPr/>
          <a:lstStyle/>
          <a:p>
            <a:fld id="{0BB0452F-0B23-4857-9E2C-AAA781C7D567}" type="datetimeFigureOut">
              <a:rPr lang="en-US" smtClean="0"/>
              <a:t>3/28/2024</a:t>
            </a:fld>
            <a:endParaRPr lang="en-US"/>
          </a:p>
        </p:txBody>
      </p:sp>
      <p:sp>
        <p:nvSpPr>
          <p:cNvPr id="5" name="Footer Placeholder 4">
            <a:extLst>
              <a:ext uri="{FF2B5EF4-FFF2-40B4-BE49-F238E27FC236}">
                <a16:creationId xmlns:a16="http://schemas.microsoft.com/office/drawing/2014/main" id="{B233C4C8-DDDD-34CE-7887-2BEAF169F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811C3-F49E-7A3C-2803-570C0BA4AE42}"/>
              </a:ext>
            </a:extLst>
          </p:cNvPr>
          <p:cNvSpPr>
            <a:spLocks noGrp="1"/>
          </p:cNvSpPr>
          <p:nvPr>
            <p:ph type="sldNum" sz="quarter" idx="12"/>
          </p:nvPr>
        </p:nvSpPr>
        <p:spPr/>
        <p:txBody>
          <a:bodyPr/>
          <a:lstStyle/>
          <a:p>
            <a:fld id="{C4AD63A9-B72A-4E5C-ABD6-193A93E58B8F}" type="slidenum">
              <a:rPr lang="en-US" smtClean="0"/>
              <a:t>‹#›</a:t>
            </a:fld>
            <a:endParaRPr lang="en-US"/>
          </a:p>
        </p:txBody>
      </p:sp>
    </p:spTree>
    <p:extLst>
      <p:ext uri="{BB962C8B-B14F-4D97-AF65-F5344CB8AC3E}">
        <p14:creationId xmlns:p14="http://schemas.microsoft.com/office/powerpoint/2010/main" val="4047640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7354D-151F-F8F0-3731-E071D7EEF0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B9358-C85A-F78B-8290-367AF8528A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48105D-3A40-D459-E708-FB796B0D60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0CCB6E-1776-CB16-7A57-7EB5518A9FDD}"/>
              </a:ext>
            </a:extLst>
          </p:cNvPr>
          <p:cNvSpPr>
            <a:spLocks noGrp="1"/>
          </p:cNvSpPr>
          <p:nvPr>
            <p:ph type="dt" sz="half" idx="10"/>
          </p:nvPr>
        </p:nvSpPr>
        <p:spPr/>
        <p:txBody>
          <a:bodyPr/>
          <a:lstStyle/>
          <a:p>
            <a:fld id="{0BB0452F-0B23-4857-9E2C-AAA781C7D567}" type="datetimeFigureOut">
              <a:rPr lang="en-US" smtClean="0"/>
              <a:t>3/28/2024</a:t>
            </a:fld>
            <a:endParaRPr lang="en-US"/>
          </a:p>
        </p:txBody>
      </p:sp>
      <p:sp>
        <p:nvSpPr>
          <p:cNvPr id="6" name="Footer Placeholder 5">
            <a:extLst>
              <a:ext uri="{FF2B5EF4-FFF2-40B4-BE49-F238E27FC236}">
                <a16:creationId xmlns:a16="http://schemas.microsoft.com/office/drawing/2014/main" id="{EE158FA4-F10A-3F9F-8EE7-8C99AF254A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6DC38-5929-01D7-5805-F95C7B0D510C}"/>
              </a:ext>
            </a:extLst>
          </p:cNvPr>
          <p:cNvSpPr>
            <a:spLocks noGrp="1"/>
          </p:cNvSpPr>
          <p:nvPr>
            <p:ph type="sldNum" sz="quarter" idx="12"/>
          </p:nvPr>
        </p:nvSpPr>
        <p:spPr/>
        <p:txBody>
          <a:bodyPr/>
          <a:lstStyle/>
          <a:p>
            <a:fld id="{C4AD63A9-B72A-4E5C-ABD6-193A93E58B8F}" type="slidenum">
              <a:rPr lang="en-US" smtClean="0"/>
              <a:t>‹#›</a:t>
            </a:fld>
            <a:endParaRPr lang="en-US"/>
          </a:p>
        </p:txBody>
      </p:sp>
    </p:spTree>
    <p:extLst>
      <p:ext uri="{BB962C8B-B14F-4D97-AF65-F5344CB8AC3E}">
        <p14:creationId xmlns:p14="http://schemas.microsoft.com/office/powerpoint/2010/main" val="905205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F1FEB-4278-90D7-6BCC-06716ECDD3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CE27FE-7AE4-61DB-E371-BD4364F2F3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97D12-20C8-4E60-1567-3E8861FD27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457FCF-3B5E-FB59-C22F-BF6792F3A3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E710-48A2-BB47-98B3-5344EC1B45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8E2ED2-19C1-DC86-5BFA-135D488F5D9F}"/>
              </a:ext>
            </a:extLst>
          </p:cNvPr>
          <p:cNvSpPr>
            <a:spLocks noGrp="1"/>
          </p:cNvSpPr>
          <p:nvPr>
            <p:ph type="dt" sz="half" idx="10"/>
          </p:nvPr>
        </p:nvSpPr>
        <p:spPr/>
        <p:txBody>
          <a:bodyPr/>
          <a:lstStyle/>
          <a:p>
            <a:fld id="{0BB0452F-0B23-4857-9E2C-AAA781C7D567}" type="datetimeFigureOut">
              <a:rPr lang="en-US" smtClean="0"/>
              <a:t>3/28/2024</a:t>
            </a:fld>
            <a:endParaRPr lang="en-US"/>
          </a:p>
        </p:txBody>
      </p:sp>
      <p:sp>
        <p:nvSpPr>
          <p:cNvPr id="8" name="Footer Placeholder 7">
            <a:extLst>
              <a:ext uri="{FF2B5EF4-FFF2-40B4-BE49-F238E27FC236}">
                <a16:creationId xmlns:a16="http://schemas.microsoft.com/office/drawing/2014/main" id="{4DBD5376-21DC-BA70-46A4-7A68C7D272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4F658-4957-AE4A-E828-4B080259BA21}"/>
              </a:ext>
            </a:extLst>
          </p:cNvPr>
          <p:cNvSpPr>
            <a:spLocks noGrp="1"/>
          </p:cNvSpPr>
          <p:nvPr>
            <p:ph type="sldNum" sz="quarter" idx="12"/>
          </p:nvPr>
        </p:nvSpPr>
        <p:spPr/>
        <p:txBody>
          <a:bodyPr/>
          <a:lstStyle/>
          <a:p>
            <a:fld id="{C4AD63A9-B72A-4E5C-ABD6-193A93E58B8F}" type="slidenum">
              <a:rPr lang="en-US" smtClean="0"/>
              <a:t>‹#›</a:t>
            </a:fld>
            <a:endParaRPr lang="en-US"/>
          </a:p>
        </p:txBody>
      </p:sp>
    </p:spTree>
    <p:extLst>
      <p:ext uri="{BB962C8B-B14F-4D97-AF65-F5344CB8AC3E}">
        <p14:creationId xmlns:p14="http://schemas.microsoft.com/office/powerpoint/2010/main" val="2980663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0CB9-87EF-5774-B5FA-C69A2D9ABE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81A1B-D472-8B28-61E5-418D38B1A88B}"/>
              </a:ext>
            </a:extLst>
          </p:cNvPr>
          <p:cNvSpPr>
            <a:spLocks noGrp="1"/>
          </p:cNvSpPr>
          <p:nvPr>
            <p:ph type="dt" sz="half" idx="10"/>
          </p:nvPr>
        </p:nvSpPr>
        <p:spPr/>
        <p:txBody>
          <a:bodyPr/>
          <a:lstStyle/>
          <a:p>
            <a:fld id="{0BB0452F-0B23-4857-9E2C-AAA781C7D567}" type="datetimeFigureOut">
              <a:rPr lang="en-US" smtClean="0"/>
              <a:t>3/28/2024</a:t>
            </a:fld>
            <a:endParaRPr lang="en-US"/>
          </a:p>
        </p:txBody>
      </p:sp>
      <p:sp>
        <p:nvSpPr>
          <p:cNvPr id="4" name="Footer Placeholder 3">
            <a:extLst>
              <a:ext uri="{FF2B5EF4-FFF2-40B4-BE49-F238E27FC236}">
                <a16:creationId xmlns:a16="http://schemas.microsoft.com/office/drawing/2014/main" id="{449E6318-1048-0E3F-3F1D-3BD369A4FA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969194-AF60-183C-FF09-89EF33D710A5}"/>
              </a:ext>
            </a:extLst>
          </p:cNvPr>
          <p:cNvSpPr>
            <a:spLocks noGrp="1"/>
          </p:cNvSpPr>
          <p:nvPr>
            <p:ph type="sldNum" sz="quarter" idx="12"/>
          </p:nvPr>
        </p:nvSpPr>
        <p:spPr/>
        <p:txBody>
          <a:bodyPr/>
          <a:lstStyle/>
          <a:p>
            <a:fld id="{C4AD63A9-B72A-4E5C-ABD6-193A93E58B8F}" type="slidenum">
              <a:rPr lang="en-US" smtClean="0"/>
              <a:t>‹#›</a:t>
            </a:fld>
            <a:endParaRPr lang="en-US"/>
          </a:p>
        </p:txBody>
      </p:sp>
    </p:spTree>
    <p:extLst>
      <p:ext uri="{BB962C8B-B14F-4D97-AF65-F5344CB8AC3E}">
        <p14:creationId xmlns:p14="http://schemas.microsoft.com/office/powerpoint/2010/main" val="975924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D10187-2FBE-F1BD-E6E0-F6DF6E6830C5}"/>
              </a:ext>
            </a:extLst>
          </p:cNvPr>
          <p:cNvSpPr>
            <a:spLocks noGrp="1"/>
          </p:cNvSpPr>
          <p:nvPr>
            <p:ph type="dt" sz="half" idx="10"/>
          </p:nvPr>
        </p:nvSpPr>
        <p:spPr/>
        <p:txBody>
          <a:bodyPr/>
          <a:lstStyle/>
          <a:p>
            <a:fld id="{0BB0452F-0B23-4857-9E2C-AAA781C7D567}" type="datetimeFigureOut">
              <a:rPr lang="en-US" smtClean="0"/>
              <a:t>3/28/2024</a:t>
            </a:fld>
            <a:endParaRPr lang="en-US"/>
          </a:p>
        </p:txBody>
      </p:sp>
      <p:sp>
        <p:nvSpPr>
          <p:cNvPr id="3" name="Footer Placeholder 2">
            <a:extLst>
              <a:ext uri="{FF2B5EF4-FFF2-40B4-BE49-F238E27FC236}">
                <a16:creationId xmlns:a16="http://schemas.microsoft.com/office/drawing/2014/main" id="{C517542F-5975-9E3B-23BF-E6FEC5ED5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E19F78-E0F6-F56B-3E87-C3F0C4B1E03D}"/>
              </a:ext>
            </a:extLst>
          </p:cNvPr>
          <p:cNvSpPr>
            <a:spLocks noGrp="1"/>
          </p:cNvSpPr>
          <p:nvPr>
            <p:ph type="sldNum" sz="quarter" idx="12"/>
          </p:nvPr>
        </p:nvSpPr>
        <p:spPr/>
        <p:txBody>
          <a:bodyPr/>
          <a:lstStyle/>
          <a:p>
            <a:fld id="{C4AD63A9-B72A-4E5C-ABD6-193A93E58B8F}" type="slidenum">
              <a:rPr lang="en-US" smtClean="0"/>
              <a:t>‹#›</a:t>
            </a:fld>
            <a:endParaRPr lang="en-US"/>
          </a:p>
        </p:txBody>
      </p:sp>
    </p:spTree>
    <p:extLst>
      <p:ext uri="{BB962C8B-B14F-4D97-AF65-F5344CB8AC3E}">
        <p14:creationId xmlns:p14="http://schemas.microsoft.com/office/powerpoint/2010/main" val="2583943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EB71A-ACD5-8D00-ED32-3AF55E8761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FBBB6A-D24F-A33B-DF7A-7BC55AC12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BFC43E-A970-AD93-D0D9-5FF22F565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E02271-E0BF-D29D-D0D5-97101D575EA9}"/>
              </a:ext>
            </a:extLst>
          </p:cNvPr>
          <p:cNvSpPr>
            <a:spLocks noGrp="1"/>
          </p:cNvSpPr>
          <p:nvPr>
            <p:ph type="dt" sz="half" idx="10"/>
          </p:nvPr>
        </p:nvSpPr>
        <p:spPr/>
        <p:txBody>
          <a:bodyPr/>
          <a:lstStyle/>
          <a:p>
            <a:fld id="{0BB0452F-0B23-4857-9E2C-AAA781C7D567}" type="datetimeFigureOut">
              <a:rPr lang="en-US" smtClean="0"/>
              <a:t>3/28/2024</a:t>
            </a:fld>
            <a:endParaRPr lang="en-US"/>
          </a:p>
        </p:txBody>
      </p:sp>
      <p:sp>
        <p:nvSpPr>
          <p:cNvPr id="6" name="Footer Placeholder 5">
            <a:extLst>
              <a:ext uri="{FF2B5EF4-FFF2-40B4-BE49-F238E27FC236}">
                <a16:creationId xmlns:a16="http://schemas.microsoft.com/office/drawing/2014/main" id="{8FE6FD3E-CE54-AA3B-6C06-B8536756B0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59384-2FED-63E4-8169-22C40946CC01}"/>
              </a:ext>
            </a:extLst>
          </p:cNvPr>
          <p:cNvSpPr>
            <a:spLocks noGrp="1"/>
          </p:cNvSpPr>
          <p:nvPr>
            <p:ph type="sldNum" sz="quarter" idx="12"/>
          </p:nvPr>
        </p:nvSpPr>
        <p:spPr/>
        <p:txBody>
          <a:bodyPr/>
          <a:lstStyle/>
          <a:p>
            <a:fld id="{C4AD63A9-B72A-4E5C-ABD6-193A93E58B8F}" type="slidenum">
              <a:rPr lang="en-US" smtClean="0"/>
              <a:t>‹#›</a:t>
            </a:fld>
            <a:endParaRPr lang="en-US"/>
          </a:p>
        </p:txBody>
      </p:sp>
    </p:spTree>
    <p:extLst>
      <p:ext uri="{BB962C8B-B14F-4D97-AF65-F5344CB8AC3E}">
        <p14:creationId xmlns:p14="http://schemas.microsoft.com/office/powerpoint/2010/main" val="437359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0263-E829-8CF0-5D88-6C646AD4FB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9531AB-EDBD-B6BC-37C8-45DECA343E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95EFB3-0981-A237-6D11-881DCD616A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F7269D-CE1B-F73D-868C-F91BCD09C61F}"/>
              </a:ext>
            </a:extLst>
          </p:cNvPr>
          <p:cNvSpPr>
            <a:spLocks noGrp="1"/>
          </p:cNvSpPr>
          <p:nvPr>
            <p:ph type="dt" sz="half" idx="10"/>
          </p:nvPr>
        </p:nvSpPr>
        <p:spPr/>
        <p:txBody>
          <a:bodyPr/>
          <a:lstStyle/>
          <a:p>
            <a:fld id="{0BB0452F-0B23-4857-9E2C-AAA781C7D567}" type="datetimeFigureOut">
              <a:rPr lang="en-US" smtClean="0"/>
              <a:t>3/28/2024</a:t>
            </a:fld>
            <a:endParaRPr lang="en-US"/>
          </a:p>
        </p:txBody>
      </p:sp>
      <p:sp>
        <p:nvSpPr>
          <p:cNvPr id="6" name="Footer Placeholder 5">
            <a:extLst>
              <a:ext uri="{FF2B5EF4-FFF2-40B4-BE49-F238E27FC236}">
                <a16:creationId xmlns:a16="http://schemas.microsoft.com/office/drawing/2014/main" id="{7DEAFDA6-4E5F-F046-0007-954092E08C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EF64A-A746-1D86-446D-CD2763CCBF6C}"/>
              </a:ext>
            </a:extLst>
          </p:cNvPr>
          <p:cNvSpPr>
            <a:spLocks noGrp="1"/>
          </p:cNvSpPr>
          <p:nvPr>
            <p:ph type="sldNum" sz="quarter" idx="12"/>
          </p:nvPr>
        </p:nvSpPr>
        <p:spPr/>
        <p:txBody>
          <a:bodyPr/>
          <a:lstStyle/>
          <a:p>
            <a:fld id="{C4AD63A9-B72A-4E5C-ABD6-193A93E58B8F}" type="slidenum">
              <a:rPr lang="en-US" smtClean="0"/>
              <a:t>‹#›</a:t>
            </a:fld>
            <a:endParaRPr lang="en-US"/>
          </a:p>
        </p:txBody>
      </p:sp>
    </p:spTree>
    <p:extLst>
      <p:ext uri="{BB962C8B-B14F-4D97-AF65-F5344CB8AC3E}">
        <p14:creationId xmlns:p14="http://schemas.microsoft.com/office/powerpoint/2010/main" val="888962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A28F-9DB4-99DB-365D-F22FA2E4D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6F48DA-DB85-A4F9-CBD7-661E64FD17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A5C68-5F88-A342-8080-EB1FBA83F54B}"/>
              </a:ext>
            </a:extLst>
          </p:cNvPr>
          <p:cNvSpPr>
            <a:spLocks noGrp="1"/>
          </p:cNvSpPr>
          <p:nvPr>
            <p:ph type="dt" sz="half" idx="10"/>
          </p:nvPr>
        </p:nvSpPr>
        <p:spPr/>
        <p:txBody>
          <a:bodyPr/>
          <a:lstStyle/>
          <a:p>
            <a:fld id="{0BB0452F-0B23-4857-9E2C-AAA781C7D567}" type="datetimeFigureOut">
              <a:rPr lang="en-US" smtClean="0"/>
              <a:t>3/28/2024</a:t>
            </a:fld>
            <a:endParaRPr lang="en-US"/>
          </a:p>
        </p:txBody>
      </p:sp>
      <p:sp>
        <p:nvSpPr>
          <p:cNvPr id="5" name="Footer Placeholder 4">
            <a:extLst>
              <a:ext uri="{FF2B5EF4-FFF2-40B4-BE49-F238E27FC236}">
                <a16:creationId xmlns:a16="http://schemas.microsoft.com/office/drawing/2014/main" id="{9B20FCA2-5AD9-9BAD-0DF3-5F327E15C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1A0A04-A2D1-AB7A-1DA7-263B570127E8}"/>
              </a:ext>
            </a:extLst>
          </p:cNvPr>
          <p:cNvSpPr>
            <a:spLocks noGrp="1"/>
          </p:cNvSpPr>
          <p:nvPr>
            <p:ph type="sldNum" sz="quarter" idx="12"/>
          </p:nvPr>
        </p:nvSpPr>
        <p:spPr/>
        <p:txBody>
          <a:bodyPr/>
          <a:lstStyle/>
          <a:p>
            <a:fld id="{C4AD63A9-B72A-4E5C-ABD6-193A93E58B8F}" type="slidenum">
              <a:rPr lang="en-US" smtClean="0"/>
              <a:t>‹#›</a:t>
            </a:fld>
            <a:endParaRPr lang="en-US"/>
          </a:p>
        </p:txBody>
      </p:sp>
    </p:spTree>
    <p:extLst>
      <p:ext uri="{BB962C8B-B14F-4D97-AF65-F5344CB8AC3E}">
        <p14:creationId xmlns:p14="http://schemas.microsoft.com/office/powerpoint/2010/main" val="4237573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CE1D59-6180-C9F7-33F2-49B5511662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5CE504-7C95-2257-0475-C60B566D5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ABB46-65DD-95D1-686E-107C9430768B}"/>
              </a:ext>
            </a:extLst>
          </p:cNvPr>
          <p:cNvSpPr>
            <a:spLocks noGrp="1"/>
          </p:cNvSpPr>
          <p:nvPr>
            <p:ph type="dt" sz="half" idx="10"/>
          </p:nvPr>
        </p:nvSpPr>
        <p:spPr/>
        <p:txBody>
          <a:bodyPr/>
          <a:lstStyle/>
          <a:p>
            <a:fld id="{0BB0452F-0B23-4857-9E2C-AAA781C7D567}" type="datetimeFigureOut">
              <a:rPr lang="en-US" smtClean="0"/>
              <a:t>3/28/2024</a:t>
            </a:fld>
            <a:endParaRPr lang="en-US"/>
          </a:p>
        </p:txBody>
      </p:sp>
      <p:sp>
        <p:nvSpPr>
          <p:cNvPr id="5" name="Footer Placeholder 4">
            <a:extLst>
              <a:ext uri="{FF2B5EF4-FFF2-40B4-BE49-F238E27FC236}">
                <a16:creationId xmlns:a16="http://schemas.microsoft.com/office/drawing/2014/main" id="{199EEB30-83E3-5B5B-B9F1-A97739CB7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ADD49-4E8A-B0B3-43BF-A0129DF4FA87}"/>
              </a:ext>
            </a:extLst>
          </p:cNvPr>
          <p:cNvSpPr>
            <a:spLocks noGrp="1"/>
          </p:cNvSpPr>
          <p:nvPr>
            <p:ph type="sldNum" sz="quarter" idx="12"/>
          </p:nvPr>
        </p:nvSpPr>
        <p:spPr/>
        <p:txBody>
          <a:bodyPr/>
          <a:lstStyle/>
          <a:p>
            <a:fld id="{C4AD63A9-B72A-4E5C-ABD6-193A93E58B8F}" type="slidenum">
              <a:rPr lang="en-US" smtClean="0"/>
              <a:t>‹#›</a:t>
            </a:fld>
            <a:endParaRPr lang="en-US"/>
          </a:p>
        </p:txBody>
      </p:sp>
    </p:spTree>
    <p:extLst>
      <p:ext uri="{BB962C8B-B14F-4D97-AF65-F5344CB8AC3E}">
        <p14:creationId xmlns:p14="http://schemas.microsoft.com/office/powerpoint/2010/main" val="2244222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6D9A-C8C6-9D66-D8A0-4F59C4BB6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3F7D5-09C5-01F6-0001-8164E892545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E3ADB9A1-3329-C89E-57B2-EB180DC194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FDDBD71-7C80-801E-0581-CD9F00EE8671}"/>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2597583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 flush left">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110B8524-7490-CE49-BFBB-73001EE6DF86}"/>
              </a:ext>
            </a:extLst>
          </p:cNvPr>
          <p:cNvSpPr>
            <a:spLocks noGrp="1"/>
          </p:cNvSpPr>
          <p:nvPr>
            <p:ph type="pic" sz="quarter" idx="10"/>
          </p:nvPr>
        </p:nvSpPr>
        <p:spPr>
          <a:xfrm>
            <a:off x="0" y="2852056"/>
            <a:ext cx="6574971" cy="3396343"/>
          </a:xfrm>
        </p:spPr>
        <p:txBody>
          <a:bodyPr/>
          <a:lstStyle/>
          <a:p>
            <a:endParaRPr kumimoji="1" lang="ko-KR" altLang="en-US"/>
          </a:p>
        </p:txBody>
      </p:sp>
    </p:spTree>
    <p:extLst>
      <p:ext uri="{BB962C8B-B14F-4D97-AF65-F5344CB8AC3E}">
        <p14:creationId xmlns:p14="http://schemas.microsoft.com/office/powerpoint/2010/main" val="3427530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p one third pic">
    <p:spTree>
      <p:nvGrpSpPr>
        <p:cNvPr id="1" name=""/>
        <p:cNvGrpSpPr/>
        <p:nvPr/>
      </p:nvGrpSpPr>
      <p:grpSpPr>
        <a:xfrm>
          <a:off x="0" y="0"/>
          <a:ext cx="0" cy="0"/>
          <a:chOff x="0" y="0"/>
          <a:chExt cx="0" cy="0"/>
        </a:xfrm>
      </p:grpSpPr>
      <p:sp>
        <p:nvSpPr>
          <p:cNvPr id="7" name="그림 개체 틀 6"/>
          <p:cNvSpPr>
            <a:spLocks noGrp="1"/>
          </p:cNvSpPr>
          <p:nvPr>
            <p:ph type="pic" sz="quarter" idx="17"/>
          </p:nvPr>
        </p:nvSpPr>
        <p:spPr>
          <a:xfrm>
            <a:off x="0" y="0"/>
            <a:ext cx="12192000" cy="2110264"/>
          </a:xfrm>
        </p:spPr>
        <p:txBody>
          <a:bodyPr/>
          <a:lstStyle/>
          <a:p>
            <a:endParaRPr lang="ko-KR" altLang="en-US" dirty="0"/>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6284D80D-DE50-493F-82AB-58808119AC55}" type="datetime1">
              <a:rPr lang="ko-KR" altLang="en-US" smtClean="0"/>
              <a:t>2024-03-28</a:t>
            </a:fld>
            <a:endParaRPr lang="ko-KR" altLang="en-US" dirty="0"/>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dirty="0"/>
          </a:p>
        </p:txBody>
      </p:sp>
      <p:sp>
        <p:nvSpPr>
          <p:cNvPr id="5" name="슬라이드 번호 개체 틀 4"/>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B5D696C-7C4B-4748-AD7A-B30C297BC295}" type="slidenum">
              <a:rPr lang="ko-KR" altLang="en-US" smtClean="0"/>
              <a:pPr/>
              <a:t>‹#›</a:t>
            </a:fld>
            <a:endParaRPr lang="ko-KR" altLang="en-US" dirty="0"/>
          </a:p>
        </p:txBody>
      </p:sp>
    </p:spTree>
    <p:extLst>
      <p:ext uri="{BB962C8B-B14F-4D97-AF65-F5344CB8AC3E}">
        <p14:creationId xmlns:p14="http://schemas.microsoft.com/office/powerpoint/2010/main" val="19688538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ft half pic">
    <p:spTree>
      <p:nvGrpSpPr>
        <p:cNvPr id="1" name=""/>
        <p:cNvGrpSpPr/>
        <p:nvPr/>
      </p:nvGrpSpPr>
      <p:grpSpPr>
        <a:xfrm>
          <a:off x="0" y="0"/>
          <a:ext cx="0" cy="0"/>
          <a:chOff x="0" y="0"/>
          <a:chExt cx="0" cy="0"/>
        </a:xfrm>
      </p:grpSpPr>
      <p:sp>
        <p:nvSpPr>
          <p:cNvPr id="7" name="그림 개체 틀 6"/>
          <p:cNvSpPr>
            <a:spLocks noGrp="1"/>
          </p:cNvSpPr>
          <p:nvPr>
            <p:ph type="pic" sz="quarter" idx="17"/>
          </p:nvPr>
        </p:nvSpPr>
        <p:spPr>
          <a:xfrm>
            <a:off x="0" y="0"/>
            <a:ext cx="6858000" cy="6858000"/>
          </a:xfrm>
        </p:spPr>
        <p:txBody>
          <a:bodyPr/>
          <a:lstStyle/>
          <a:p>
            <a:endParaRPr lang="ko-KR" altLang="en-US" dirty="0"/>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43C9993A-341B-4D14-B409-4DD8225685D8}" type="datetime1">
              <a:rPr lang="ko-KR" altLang="en-US" smtClean="0"/>
              <a:t>2024-03-28</a:t>
            </a:fld>
            <a:endParaRPr lang="ko-KR" altLang="en-US" dirty="0"/>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dirty="0"/>
          </a:p>
        </p:txBody>
      </p:sp>
      <p:sp>
        <p:nvSpPr>
          <p:cNvPr id="5" name="슬라이드 번호 개체 틀 4"/>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B5D696C-7C4B-4748-AD7A-B30C297BC295}" type="slidenum">
              <a:rPr lang="ko-KR" altLang="en-US" smtClean="0"/>
              <a:pPr/>
              <a:t>‹#›</a:t>
            </a:fld>
            <a:endParaRPr lang="ko-KR" altLang="en-US" dirty="0"/>
          </a:p>
        </p:txBody>
      </p:sp>
    </p:spTree>
    <p:extLst>
      <p:ext uri="{BB962C8B-B14F-4D97-AF65-F5344CB8AC3E}">
        <p14:creationId xmlns:p14="http://schemas.microsoft.com/office/powerpoint/2010/main" val="218267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6" name="제목 5">
            <a:extLst>
              <a:ext uri="{FF2B5EF4-FFF2-40B4-BE49-F238E27FC236}">
                <a16:creationId xmlns:a16="http://schemas.microsoft.com/office/drawing/2014/main" id="{332E12BB-4092-4DE6-B497-14F6293E7F8E}"/>
              </a:ext>
            </a:extLst>
          </p:cNvPr>
          <p:cNvSpPr>
            <a:spLocks noGrp="1"/>
          </p:cNvSpPr>
          <p:nvPr>
            <p:ph type="title" hasCustomPrompt="1"/>
          </p:nvPr>
        </p:nvSpPr>
        <p:spPr>
          <a:xfrm>
            <a:off x="371475" y="646114"/>
            <a:ext cx="11449050" cy="896936"/>
          </a:xfrm>
        </p:spPr>
        <p:txBody>
          <a:bodyPr>
            <a:noAutofit/>
          </a:bodyPr>
          <a:lstStyle>
            <a:lvl1pPr marL="0" algn="ctr" defTabSz="914400" rtl="0" eaLnBrk="1" latinLnBrk="1" hangingPunct="1">
              <a:defRPr lang="ko-KR" altLang="en-US" sz="5000" b="1" kern="1200">
                <a:solidFill>
                  <a:srgbClr val="C00000"/>
                </a:solidFill>
                <a:latin typeface="Century Gothic" panose="020B0502020202020204" pitchFamily="34" charset="0"/>
                <a:ea typeface="넥슨Lv2고딕 Medium" panose="00000600000000000000" pitchFamily="2" charset="-127"/>
                <a:cs typeface="+mn-cs"/>
              </a:defRPr>
            </a:lvl1pPr>
          </a:lstStyle>
          <a:p>
            <a:r>
              <a:rPr lang="en-US" altLang="ko-KR" dirty="0"/>
              <a:t>Insert title here</a:t>
            </a:r>
            <a:endParaRPr lang="ko-KR" altLang="en-US" dirty="0"/>
          </a:p>
        </p:txBody>
      </p:sp>
    </p:spTree>
    <p:extLst>
      <p:ext uri="{BB962C8B-B14F-4D97-AF65-F5344CB8AC3E}">
        <p14:creationId xmlns:p14="http://schemas.microsoft.com/office/powerpoint/2010/main" val="14595860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third right pic">
    <p:spTree>
      <p:nvGrpSpPr>
        <p:cNvPr id="1" name=""/>
        <p:cNvGrpSpPr/>
        <p:nvPr/>
      </p:nvGrpSpPr>
      <p:grpSpPr>
        <a:xfrm>
          <a:off x="0" y="0"/>
          <a:ext cx="0" cy="0"/>
          <a:chOff x="0" y="0"/>
          <a:chExt cx="0" cy="0"/>
        </a:xfrm>
      </p:grpSpPr>
      <p:sp>
        <p:nvSpPr>
          <p:cNvPr id="7" name="그림 개체 틀 6"/>
          <p:cNvSpPr>
            <a:spLocks noGrp="1"/>
          </p:cNvSpPr>
          <p:nvPr>
            <p:ph type="pic" sz="quarter" idx="17"/>
          </p:nvPr>
        </p:nvSpPr>
        <p:spPr>
          <a:xfrm>
            <a:off x="7435664" y="806116"/>
            <a:ext cx="4756336" cy="5047980"/>
          </a:xfrm>
        </p:spPr>
        <p:txBody>
          <a:bodyPr/>
          <a:lstStyle/>
          <a:p>
            <a:endParaRPr lang="ko-KR" altLang="en-US" dirty="0"/>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3B34D97C-2254-47C3-BA57-CBE3BA7E63A6}" type="datetime1">
              <a:rPr lang="ko-KR" altLang="en-US" smtClean="0"/>
              <a:t>2024-03-28</a:t>
            </a:fld>
            <a:endParaRPr lang="ko-KR" altLang="en-US" dirty="0"/>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dirty="0"/>
          </a:p>
        </p:txBody>
      </p:sp>
      <p:sp>
        <p:nvSpPr>
          <p:cNvPr id="5" name="슬라이드 번호 개체 틀 4"/>
          <p:cNvSpPr>
            <a:spLocks noGrp="1"/>
          </p:cNvSpPr>
          <p:nvPr>
            <p:ph type="sldNum" sz="quarter" idx="12"/>
          </p:nvPr>
        </p:nvSpPr>
        <p:spPr>
          <a:xfrm>
            <a:off x="8610600" y="6356350"/>
            <a:ext cx="2743200" cy="365125"/>
          </a:xfrm>
          <a:prstGeom prst="rect">
            <a:avLst/>
          </a:prstGeom>
        </p:spPr>
        <p:txBody>
          <a:bodyPr/>
          <a:lstStyle>
            <a:lvl1pPr>
              <a:defRPr>
                <a:solidFill>
                  <a:schemeClr val="tx1"/>
                </a:solidFill>
                <a:latin typeface="Calibri" panose="020F0502020204030204" pitchFamily="34" charset="0"/>
                <a:cs typeface="Calibri" panose="020F0502020204030204" pitchFamily="34" charset="0"/>
              </a:defRPr>
            </a:lvl1pPr>
          </a:lstStyle>
          <a:p>
            <a:fld id="{BB5D696C-7C4B-4748-AD7A-B30C297BC295}" type="slidenum">
              <a:rPr lang="ko-KR" altLang="en-US" smtClean="0"/>
              <a:pPr/>
              <a:t>‹#›</a:t>
            </a:fld>
            <a:endParaRPr lang="ko-KR" altLang="en-US" dirty="0"/>
          </a:p>
        </p:txBody>
      </p:sp>
    </p:spTree>
    <p:extLst>
      <p:ext uri="{BB962C8B-B14F-4D97-AF65-F5344CB8AC3E}">
        <p14:creationId xmlns:p14="http://schemas.microsoft.com/office/powerpoint/2010/main" val="24583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quarter right pic">
    <p:spTree>
      <p:nvGrpSpPr>
        <p:cNvPr id="1" name=""/>
        <p:cNvGrpSpPr/>
        <p:nvPr/>
      </p:nvGrpSpPr>
      <p:grpSpPr>
        <a:xfrm>
          <a:off x="0" y="0"/>
          <a:ext cx="0" cy="0"/>
          <a:chOff x="0" y="0"/>
          <a:chExt cx="0" cy="0"/>
        </a:xfrm>
      </p:grpSpPr>
      <p:sp>
        <p:nvSpPr>
          <p:cNvPr id="7" name="그림 개체 틀 6"/>
          <p:cNvSpPr>
            <a:spLocks noGrp="1"/>
          </p:cNvSpPr>
          <p:nvPr>
            <p:ph type="pic" sz="quarter" idx="17"/>
          </p:nvPr>
        </p:nvSpPr>
        <p:spPr>
          <a:xfrm>
            <a:off x="441514" y="1323475"/>
            <a:ext cx="3256809" cy="4908882"/>
          </a:xfrm>
        </p:spPr>
        <p:txBody>
          <a:bodyPr/>
          <a:lstStyle/>
          <a:p>
            <a:endParaRPr lang="ko-KR" altLang="en-US" dirty="0"/>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C5A07656-3B47-4AFA-9618-16BBB40BA3FE}" type="datetime1">
              <a:rPr lang="ko-KR" altLang="en-US" smtClean="0"/>
              <a:t>2024-03-28</a:t>
            </a:fld>
            <a:endParaRPr lang="ko-KR" altLang="en-US" dirty="0"/>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dirty="0"/>
          </a:p>
        </p:txBody>
      </p:sp>
      <p:sp>
        <p:nvSpPr>
          <p:cNvPr id="5" name="슬라이드 번호 개체 틀 4"/>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B5D696C-7C4B-4748-AD7A-B30C297BC295}" type="slidenum">
              <a:rPr lang="ko-KR" altLang="en-US" smtClean="0"/>
              <a:pPr/>
              <a:t>‹#›</a:t>
            </a:fld>
            <a:endParaRPr lang="ko-KR" altLang="en-US" dirty="0"/>
          </a:p>
        </p:txBody>
      </p:sp>
    </p:spTree>
    <p:extLst>
      <p:ext uri="{BB962C8B-B14F-4D97-AF65-F5344CB8AC3E}">
        <p14:creationId xmlns:p14="http://schemas.microsoft.com/office/powerpoint/2010/main" val="3393853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e quarter right pic 2">
    <p:spTree>
      <p:nvGrpSpPr>
        <p:cNvPr id="1" name=""/>
        <p:cNvGrpSpPr/>
        <p:nvPr/>
      </p:nvGrpSpPr>
      <p:grpSpPr>
        <a:xfrm>
          <a:off x="0" y="0"/>
          <a:ext cx="0" cy="0"/>
          <a:chOff x="0" y="0"/>
          <a:chExt cx="0" cy="0"/>
        </a:xfrm>
      </p:grpSpPr>
      <p:sp>
        <p:nvSpPr>
          <p:cNvPr id="7" name="그림 개체 틀 6"/>
          <p:cNvSpPr>
            <a:spLocks noGrp="1"/>
          </p:cNvSpPr>
          <p:nvPr>
            <p:ph type="pic" sz="quarter" idx="17"/>
          </p:nvPr>
        </p:nvSpPr>
        <p:spPr>
          <a:xfrm>
            <a:off x="0" y="637674"/>
            <a:ext cx="3910263" cy="5390146"/>
          </a:xfrm>
        </p:spPr>
        <p:txBody>
          <a:bodyPr/>
          <a:lstStyle/>
          <a:p>
            <a:endParaRPr lang="ko-KR" altLang="en-US" dirty="0"/>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F700792E-3569-47BC-AA19-5ACDB7D9CB88}" type="datetime1">
              <a:rPr lang="ko-KR" altLang="en-US" smtClean="0"/>
              <a:t>2024-03-28</a:t>
            </a:fld>
            <a:endParaRPr lang="ko-KR" altLang="en-US" dirty="0"/>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dirty="0"/>
          </a:p>
        </p:txBody>
      </p:sp>
      <p:sp>
        <p:nvSpPr>
          <p:cNvPr id="5" name="슬라이드 번호 개체 틀 4"/>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B5D696C-7C4B-4748-AD7A-B30C297BC295}" type="slidenum">
              <a:rPr lang="ko-KR" altLang="en-US" smtClean="0"/>
              <a:pPr/>
              <a:t>‹#›</a:t>
            </a:fld>
            <a:endParaRPr lang="ko-KR" altLang="en-US" dirty="0"/>
          </a:p>
        </p:txBody>
      </p:sp>
    </p:spTree>
    <p:extLst>
      <p:ext uri="{BB962C8B-B14F-4D97-AF65-F5344CB8AC3E}">
        <p14:creationId xmlns:p14="http://schemas.microsoft.com/office/powerpoint/2010/main" val="4098678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ff center small picture">
    <p:spTree>
      <p:nvGrpSpPr>
        <p:cNvPr id="1" name=""/>
        <p:cNvGrpSpPr/>
        <p:nvPr/>
      </p:nvGrpSpPr>
      <p:grpSpPr>
        <a:xfrm>
          <a:off x="0" y="0"/>
          <a:ext cx="0" cy="0"/>
          <a:chOff x="0" y="0"/>
          <a:chExt cx="0" cy="0"/>
        </a:xfrm>
      </p:grpSpPr>
      <p:sp>
        <p:nvSpPr>
          <p:cNvPr id="9" name="그림 개체 틀 6"/>
          <p:cNvSpPr>
            <a:spLocks noGrp="1"/>
          </p:cNvSpPr>
          <p:nvPr>
            <p:ph type="pic" sz="quarter" idx="14"/>
          </p:nvPr>
        </p:nvSpPr>
        <p:spPr>
          <a:xfrm>
            <a:off x="6224876" y="1633580"/>
            <a:ext cx="4617296" cy="2324466"/>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1D4F78A7-D1F1-4301-8C34-1C90313995F8}" type="datetime1">
              <a:rPr lang="ko-KR" altLang="en-US" smtClean="0"/>
              <a:t>2024-03-28</a:t>
            </a:fld>
            <a:endParaRPr lang="ko-KR" altLang="en-US" dirty="0"/>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dirty="0"/>
          </a:p>
        </p:txBody>
      </p:sp>
      <p:sp>
        <p:nvSpPr>
          <p:cNvPr id="5" name="슬라이드 번호 개체 틀 4"/>
          <p:cNvSpPr>
            <a:spLocks noGrp="1"/>
          </p:cNvSpPr>
          <p:nvPr>
            <p:ph type="sldNum" sz="quarter" idx="12"/>
          </p:nvPr>
        </p:nvSpPr>
        <p:spPr>
          <a:xfrm>
            <a:off x="8610600" y="6356350"/>
            <a:ext cx="2743200" cy="365125"/>
          </a:xfrm>
          <a:prstGeom prst="rect">
            <a:avLst/>
          </a:prstGeom>
        </p:spPr>
        <p:txBody>
          <a:bodyPr/>
          <a:lstStyle>
            <a:lvl1pPr>
              <a:defRPr>
                <a:solidFill>
                  <a:schemeClr val="tx1"/>
                </a:solidFill>
                <a:latin typeface="Calibri" panose="020F0502020204030204" pitchFamily="34" charset="0"/>
                <a:cs typeface="Calibri" panose="020F0502020204030204" pitchFamily="34" charset="0"/>
              </a:defRPr>
            </a:lvl1pPr>
          </a:lstStyle>
          <a:p>
            <a:fld id="{BB5D696C-7C4B-4748-AD7A-B30C297BC295}" type="slidenum">
              <a:rPr lang="ko-KR" altLang="en-US" smtClean="0"/>
              <a:pPr/>
              <a:t>‹#›</a:t>
            </a:fld>
            <a:endParaRPr lang="ko-KR" altLang="en-US" dirty="0"/>
          </a:p>
        </p:txBody>
      </p:sp>
    </p:spTree>
    <p:extLst>
      <p:ext uri="{BB962C8B-B14F-4D97-AF65-F5344CB8AC3E}">
        <p14:creationId xmlns:p14="http://schemas.microsoft.com/office/powerpoint/2010/main" val="2530032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pic collage ">
    <p:spTree>
      <p:nvGrpSpPr>
        <p:cNvPr id="1" name=""/>
        <p:cNvGrpSpPr/>
        <p:nvPr/>
      </p:nvGrpSpPr>
      <p:grpSpPr>
        <a:xfrm>
          <a:off x="0" y="0"/>
          <a:ext cx="0" cy="0"/>
          <a:chOff x="0" y="0"/>
          <a:chExt cx="0" cy="0"/>
        </a:xfrm>
      </p:grpSpPr>
      <p:sp>
        <p:nvSpPr>
          <p:cNvPr id="12" name="그림 개체 틀 11"/>
          <p:cNvSpPr>
            <a:spLocks noGrp="1"/>
          </p:cNvSpPr>
          <p:nvPr>
            <p:ph type="pic" sz="quarter" idx="16"/>
          </p:nvPr>
        </p:nvSpPr>
        <p:spPr>
          <a:xfrm>
            <a:off x="1092199" y="3428999"/>
            <a:ext cx="4640336" cy="3429001"/>
          </a:xfrm>
          <a:custGeom>
            <a:avLst/>
            <a:gdLst>
              <a:gd name="connsiteX0" fmla="*/ 0 w 4640336"/>
              <a:gd name="connsiteY0" fmla="*/ 1 h 3429001"/>
              <a:gd name="connsiteX1" fmla="*/ 1481667 w 4640336"/>
              <a:gd name="connsiteY1" fmla="*/ 1 h 3429001"/>
              <a:gd name="connsiteX2" fmla="*/ 1481667 w 4640336"/>
              <a:gd name="connsiteY2" fmla="*/ 3429001 h 3429001"/>
              <a:gd name="connsiteX3" fmla="*/ 0 w 4640336"/>
              <a:gd name="connsiteY3" fmla="*/ 3429001 h 3429001"/>
              <a:gd name="connsiteX4" fmla="*/ 3158669 w 4640336"/>
              <a:gd name="connsiteY4" fmla="*/ 0 h 3429001"/>
              <a:gd name="connsiteX5" fmla="*/ 4640336 w 4640336"/>
              <a:gd name="connsiteY5" fmla="*/ 0 h 3429001"/>
              <a:gd name="connsiteX6" fmla="*/ 4640336 w 4640336"/>
              <a:gd name="connsiteY6" fmla="*/ 3429000 h 3429001"/>
              <a:gd name="connsiteX7" fmla="*/ 3158669 w 4640336"/>
              <a:gd name="connsiteY7" fmla="*/ 3429000 h 3429001"/>
              <a:gd name="connsiteX8" fmla="*/ 1579334 w 4640336"/>
              <a:gd name="connsiteY8" fmla="*/ 0 h 3429001"/>
              <a:gd name="connsiteX9" fmla="*/ 3061001 w 4640336"/>
              <a:gd name="connsiteY9" fmla="*/ 0 h 3429001"/>
              <a:gd name="connsiteX10" fmla="*/ 3061001 w 4640336"/>
              <a:gd name="connsiteY10" fmla="*/ 3429000 h 3429001"/>
              <a:gd name="connsiteX11" fmla="*/ 1579334 w 4640336"/>
              <a:gd name="connsiteY11" fmla="*/ 3429000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0336" h="3429001">
                <a:moveTo>
                  <a:pt x="0" y="1"/>
                </a:moveTo>
                <a:lnTo>
                  <a:pt x="1481667" y="1"/>
                </a:lnTo>
                <a:lnTo>
                  <a:pt x="1481667" y="3429001"/>
                </a:lnTo>
                <a:lnTo>
                  <a:pt x="0" y="3429001"/>
                </a:lnTo>
                <a:close/>
                <a:moveTo>
                  <a:pt x="3158669" y="0"/>
                </a:moveTo>
                <a:lnTo>
                  <a:pt x="4640336" y="0"/>
                </a:lnTo>
                <a:lnTo>
                  <a:pt x="4640336" y="3429000"/>
                </a:lnTo>
                <a:lnTo>
                  <a:pt x="3158669" y="3429000"/>
                </a:lnTo>
                <a:close/>
                <a:moveTo>
                  <a:pt x="1579334" y="0"/>
                </a:moveTo>
                <a:lnTo>
                  <a:pt x="3061001" y="0"/>
                </a:lnTo>
                <a:lnTo>
                  <a:pt x="3061001" y="3429000"/>
                </a:lnTo>
                <a:lnTo>
                  <a:pt x="1579334" y="3429000"/>
                </a:lnTo>
                <a:close/>
              </a:path>
            </a:pathLst>
          </a:custGeom>
        </p:spPr>
        <p:txBody>
          <a:bodyPr wrap="square">
            <a:noAutofit/>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19F82F2D-957E-4563-BC20-80A38B9CC120}" type="datetime1">
              <a:rPr lang="ko-KR" altLang="en-US" smtClean="0"/>
              <a:t>2024-03-28</a:t>
            </a:fld>
            <a:endParaRPr lang="ko-KR" altLang="en-US" dirty="0"/>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dirty="0"/>
          </a:p>
        </p:txBody>
      </p:sp>
      <p:sp>
        <p:nvSpPr>
          <p:cNvPr id="5" name="슬라이드 번호 개체 틀 4"/>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B5D696C-7C4B-4748-AD7A-B30C297BC295}" type="slidenum">
              <a:rPr lang="ko-KR" altLang="en-US" smtClean="0"/>
              <a:pPr/>
              <a:t>‹#›</a:t>
            </a:fld>
            <a:endParaRPr lang="ko-KR" altLang="en-US" dirty="0"/>
          </a:p>
        </p:txBody>
      </p:sp>
    </p:spTree>
    <p:extLst>
      <p:ext uri="{BB962C8B-B14F-4D97-AF65-F5344CB8AC3E}">
        <p14:creationId xmlns:p14="http://schemas.microsoft.com/office/powerpoint/2010/main" val="37688231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enter column pic and circle pic">
    <p:spTree>
      <p:nvGrpSpPr>
        <p:cNvPr id="1" name=""/>
        <p:cNvGrpSpPr/>
        <p:nvPr/>
      </p:nvGrpSpPr>
      <p:grpSpPr>
        <a:xfrm>
          <a:off x="0" y="0"/>
          <a:ext cx="0" cy="0"/>
          <a:chOff x="0" y="0"/>
          <a:chExt cx="0" cy="0"/>
        </a:xfrm>
      </p:grpSpPr>
      <p:sp>
        <p:nvSpPr>
          <p:cNvPr id="10" name="그림 개체 틀 9"/>
          <p:cNvSpPr>
            <a:spLocks noGrp="1"/>
          </p:cNvSpPr>
          <p:nvPr>
            <p:ph type="pic" sz="quarter" idx="14"/>
          </p:nvPr>
        </p:nvSpPr>
        <p:spPr>
          <a:xfrm>
            <a:off x="9021233" y="1955372"/>
            <a:ext cx="2243666" cy="2245266"/>
          </a:xfrm>
          <a:prstGeom prst="ellipse">
            <a:avLst/>
          </a:prstGeom>
        </p:spPr>
        <p:txBody>
          <a:bodyPr/>
          <a:lstStyle/>
          <a:p>
            <a:endParaRPr lang="ko-KR" altLang="en-US"/>
          </a:p>
        </p:txBody>
      </p:sp>
      <p:sp>
        <p:nvSpPr>
          <p:cNvPr id="8" name="그림 개체 틀 6"/>
          <p:cNvSpPr>
            <a:spLocks noGrp="1"/>
          </p:cNvSpPr>
          <p:nvPr>
            <p:ph type="pic" sz="quarter" idx="13"/>
          </p:nvPr>
        </p:nvSpPr>
        <p:spPr>
          <a:xfrm>
            <a:off x="4292599" y="0"/>
            <a:ext cx="3750733" cy="6858000"/>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E76593E6-A462-43D1-A988-68C2DDCD7D38}" type="datetime1">
              <a:rPr lang="ko-KR" altLang="en-US" smtClean="0"/>
              <a:t>2024-03-28</a:t>
            </a:fld>
            <a:endParaRPr lang="ko-KR" altLang="en-US" dirty="0"/>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dirty="0"/>
          </a:p>
        </p:txBody>
      </p:sp>
      <p:sp>
        <p:nvSpPr>
          <p:cNvPr id="5" name="슬라이드 번호 개체 틀 4"/>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B5D696C-7C4B-4748-AD7A-B30C297BC295}" type="slidenum">
              <a:rPr lang="ko-KR" altLang="en-US" smtClean="0"/>
              <a:pPr/>
              <a:t>‹#›</a:t>
            </a:fld>
            <a:endParaRPr lang="ko-KR" altLang="en-US" dirty="0"/>
          </a:p>
        </p:txBody>
      </p:sp>
    </p:spTree>
    <p:extLst>
      <p:ext uri="{BB962C8B-B14F-4D97-AF65-F5344CB8AC3E}">
        <p14:creationId xmlns:p14="http://schemas.microsoft.com/office/powerpoint/2010/main" val="41907058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page pic">
    <p:spTree>
      <p:nvGrpSpPr>
        <p:cNvPr id="1" name=""/>
        <p:cNvGrpSpPr/>
        <p:nvPr/>
      </p:nvGrpSpPr>
      <p:grpSpPr>
        <a:xfrm>
          <a:off x="0" y="0"/>
          <a:ext cx="0" cy="0"/>
          <a:chOff x="0" y="0"/>
          <a:chExt cx="0" cy="0"/>
        </a:xfrm>
      </p:grpSpPr>
      <p:sp>
        <p:nvSpPr>
          <p:cNvPr id="3" name="날짜 개체 틀 2"/>
          <p:cNvSpPr>
            <a:spLocks noGrp="1"/>
          </p:cNvSpPr>
          <p:nvPr>
            <p:ph type="dt" sz="half" idx="10"/>
          </p:nvPr>
        </p:nvSpPr>
        <p:spPr>
          <a:xfrm>
            <a:off x="838200" y="6356350"/>
            <a:ext cx="2743200" cy="365125"/>
          </a:xfrm>
          <a:prstGeom prst="rect">
            <a:avLst/>
          </a:prstGeom>
        </p:spPr>
        <p:txBody>
          <a:bodyPr/>
          <a:lstStyle/>
          <a:p>
            <a:fld id="{11452F65-8355-4E37-A05F-8B8D059BEBA0}" type="datetime1">
              <a:rPr lang="ko-KR" altLang="en-US" smtClean="0"/>
              <a:t>2024-03-28</a:t>
            </a:fld>
            <a:endParaRPr lang="ko-KR" altLang="en-US" dirty="0"/>
          </a:p>
        </p:txBody>
      </p:sp>
      <p:sp>
        <p:nvSpPr>
          <p:cNvPr id="6" name="그림 개체 틀 6"/>
          <p:cNvSpPr>
            <a:spLocks noGrp="1"/>
          </p:cNvSpPr>
          <p:nvPr>
            <p:ph type="pic" sz="quarter" idx="13"/>
          </p:nvPr>
        </p:nvSpPr>
        <p:spPr>
          <a:xfrm>
            <a:off x="0" y="0"/>
            <a:ext cx="12192000" cy="6858000"/>
          </a:xfrm>
        </p:spPr>
        <p:txBody>
          <a:bodyPr/>
          <a:lstStyle/>
          <a:p>
            <a:endParaRPr lang="ko-KR" altLang="en-US"/>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dirty="0"/>
          </a:p>
        </p:txBody>
      </p:sp>
      <p:sp>
        <p:nvSpPr>
          <p:cNvPr id="5" name="슬라이드 번호 개체 틀 4"/>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B5D696C-7C4B-4748-AD7A-B30C297BC295}" type="slidenum">
              <a:rPr lang="ko-KR" altLang="en-US" smtClean="0"/>
              <a:pPr/>
              <a:t>‹#›</a:t>
            </a:fld>
            <a:endParaRPr lang="ko-KR" altLang="en-US" dirty="0"/>
          </a:p>
        </p:txBody>
      </p:sp>
    </p:spTree>
    <p:extLst>
      <p:ext uri="{BB962C8B-B14F-4D97-AF65-F5344CB8AC3E}">
        <p14:creationId xmlns:p14="http://schemas.microsoft.com/office/powerpoint/2010/main" val="142313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ics">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110B8524-7490-CE49-BFBB-73001EE6DF86}"/>
              </a:ext>
            </a:extLst>
          </p:cNvPr>
          <p:cNvSpPr>
            <a:spLocks noGrp="1"/>
          </p:cNvSpPr>
          <p:nvPr>
            <p:ph type="pic" sz="quarter" idx="10"/>
          </p:nvPr>
        </p:nvSpPr>
        <p:spPr>
          <a:xfrm>
            <a:off x="3004458" y="3581400"/>
            <a:ext cx="2808514" cy="2471056"/>
          </a:xfrm>
        </p:spPr>
        <p:txBody>
          <a:bodyPr/>
          <a:lstStyle/>
          <a:p>
            <a:endParaRPr kumimoji="1" lang="ko-KR" altLang="en-US"/>
          </a:p>
        </p:txBody>
      </p:sp>
      <p:sp>
        <p:nvSpPr>
          <p:cNvPr id="3" name="그림 개체 틀 7">
            <a:extLst>
              <a:ext uri="{FF2B5EF4-FFF2-40B4-BE49-F238E27FC236}">
                <a16:creationId xmlns:a16="http://schemas.microsoft.com/office/drawing/2014/main" id="{F9BBF85C-8E76-0A40-AF76-FC5C87AE47AC}"/>
              </a:ext>
            </a:extLst>
          </p:cNvPr>
          <p:cNvSpPr>
            <a:spLocks noGrp="1"/>
          </p:cNvSpPr>
          <p:nvPr>
            <p:ph type="pic" sz="quarter" idx="11"/>
          </p:nvPr>
        </p:nvSpPr>
        <p:spPr>
          <a:xfrm>
            <a:off x="6096000" y="3581400"/>
            <a:ext cx="2808514" cy="2471056"/>
          </a:xfrm>
        </p:spPr>
        <p:txBody>
          <a:bodyPr/>
          <a:lstStyle/>
          <a:p>
            <a:endParaRPr kumimoji="1" lang="ko-KR" altLang="en-US"/>
          </a:p>
        </p:txBody>
      </p:sp>
      <p:sp>
        <p:nvSpPr>
          <p:cNvPr id="4" name="그림 개체 틀 7">
            <a:extLst>
              <a:ext uri="{FF2B5EF4-FFF2-40B4-BE49-F238E27FC236}">
                <a16:creationId xmlns:a16="http://schemas.microsoft.com/office/drawing/2014/main" id="{D179E919-CE44-1C44-96BB-BD11F7BA3179}"/>
              </a:ext>
            </a:extLst>
          </p:cNvPr>
          <p:cNvSpPr>
            <a:spLocks noGrp="1"/>
          </p:cNvSpPr>
          <p:nvPr>
            <p:ph type="pic" sz="quarter" idx="12"/>
          </p:nvPr>
        </p:nvSpPr>
        <p:spPr>
          <a:xfrm>
            <a:off x="3004458" y="947058"/>
            <a:ext cx="2808514" cy="2471056"/>
          </a:xfrm>
        </p:spPr>
        <p:txBody>
          <a:bodyPr/>
          <a:lstStyle/>
          <a:p>
            <a:endParaRPr kumimoji="1" lang="ko-KR" altLang="en-US"/>
          </a:p>
        </p:txBody>
      </p:sp>
      <p:sp>
        <p:nvSpPr>
          <p:cNvPr id="5" name="그림 개체 틀 7">
            <a:extLst>
              <a:ext uri="{FF2B5EF4-FFF2-40B4-BE49-F238E27FC236}">
                <a16:creationId xmlns:a16="http://schemas.microsoft.com/office/drawing/2014/main" id="{37929FD0-F675-B84F-8789-F951087F6C99}"/>
              </a:ext>
            </a:extLst>
          </p:cNvPr>
          <p:cNvSpPr>
            <a:spLocks noGrp="1"/>
          </p:cNvSpPr>
          <p:nvPr>
            <p:ph type="pic" sz="quarter" idx="13"/>
          </p:nvPr>
        </p:nvSpPr>
        <p:spPr>
          <a:xfrm>
            <a:off x="6096000" y="947058"/>
            <a:ext cx="2808514" cy="2471056"/>
          </a:xfrm>
        </p:spPr>
        <p:txBody>
          <a:bodyPr/>
          <a:lstStyle/>
          <a:p>
            <a:endParaRPr kumimoji="1" lang="ko-KR" altLang="en-US"/>
          </a:p>
        </p:txBody>
      </p:sp>
    </p:spTree>
    <p:extLst>
      <p:ext uri="{BB962C8B-B14F-4D97-AF65-F5344CB8AC3E}">
        <p14:creationId xmlns:p14="http://schemas.microsoft.com/office/powerpoint/2010/main" val="16197588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ight hand side pic">
    <p:spTree>
      <p:nvGrpSpPr>
        <p:cNvPr id="1" name=""/>
        <p:cNvGrpSpPr/>
        <p:nvPr/>
      </p:nvGrpSpPr>
      <p:grpSpPr>
        <a:xfrm>
          <a:off x="0" y="0"/>
          <a:ext cx="0" cy="0"/>
          <a:chOff x="0" y="0"/>
          <a:chExt cx="0" cy="0"/>
        </a:xfrm>
      </p:grpSpPr>
      <p:sp>
        <p:nvSpPr>
          <p:cNvPr id="7" name="그림 개체 틀 6"/>
          <p:cNvSpPr>
            <a:spLocks noGrp="1"/>
          </p:cNvSpPr>
          <p:nvPr>
            <p:ph type="pic" sz="quarter" idx="13"/>
          </p:nvPr>
        </p:nvSpPr>
        <p:spPr>
          <a:xfrm>
            <a:off x="6104468" y="0"/>
            <a:ext cx="6087532" cy="6858000"/>
          </a:xfrm>
        </p:spPr>
        <p:txBody>
          <a:bodyPr/>
          <a:lstStyle/>
          <a:p>
            <a:endParaRPr lang="ko-KR" altLang="en-US"/>
          </a:p>
        </p:txBody>
      </p:sp>
      <p:sp>
        <p:nvSpPr>
          <p:cNvPr id="3" name="날짜 개체 틀 2"/>
          <p:cNvSpPr>
            <a:spLocks noGrp="1"/>
          </p:cNvSpPr>
          <p:nvPr>
            <p:ph type="dt" sz="half" idx="10"/>
          </p:nvPr>
        </p:nvSpPr>
        <p:spPr>
          <a:xfrm>
            <a:off x="838200" y="6356350"/>
            <a:ext cx="2743200" cy="365125"/>
          </a:xfrm>
          <a:prstGeom prst="rect">
            <a:avLst/>
          </a:prstGeom>
        </p:spPr>
        <p:txBody>
          <a:bodyPr/>
          <a:lstStyle/>
          <a:p>
            <a:fld id="{33B71B20-35CB-4B0A-AAAE-36A5335713EF}" type="datetime1">
              <a:rPr lang="ko-KR" altLang="en-US" smtClean="0"/>
              <a:t>2024-03-28</a:t>
            </a:fld>
            <a:endParaRPr lang="ko-KR" altLang="en-US" dirty="0"/>
          </a:p>
        </p:txBody>
      </p:sp>
      <p:sp>
        <p:nvSpPr>
          <p:cNvPr id="4" name="바닥글 개체 틀 3"/>
          <p:cNvSpPr>
            <a:spLocks noGrp="1"/>
          </p:cNvSpPr>
          <p:nvPr>
            <p:ph type="ftr" sz="quarter" idx="11"/>
          </p:nvPr>
        </p:nvSpPr>
        <p:spPr>
          <a:xfrm>
            <a:off x="4038600" y="6356350"/>
            <a:ext cx="4114800" cy="365125"/>
          </a:xfrm>
          <a:prstGeom prst="rect">
            <a:avLst/>
          </a:prstGeom>
        </p:spPr>
        <p:txBody>
          <a:bodyPr/>
          <a:lstStyle/>
          <a:p>
            <a:endParaRPr lang="ko-KR" altLang="en-US" dirty="0"/>
          </a:p>
        </p:txBody>
      </p:sp>
      <p:sp>
        <p:nvSpPr>
          <p:cNvPr id="5" name="슬라이드 번호 개체 틀 4"/>
          <p:cNvSpPr>
            <a:spLocks noGrp="1"/>
          </p:cNvSpPr>
          <p:nvPr>
            <p:ph type="sldNum" sz="quarter" idx="12"/>
          </p:nvPr>
        </p:nvSpPr>
        <p:spPr>
          <a:xfrm>
            <a:off x="8610600" y="6356350"/>
            <a:ext cx="2743200" cy="365125"/>
          </a:xfrm>
          <a:prstGeom prst="rect">
            <a:avLst/>
          </a:prstGeom>
        </p:spPr>
        <p:txBody>
          <a:bodyPr/>
          <a:lstStyle>
            <a:lvl1pPr>
              <a:defRPr>
                <a:latin typeface="Calibri" panose="020F0502020204030204" pitchFamily="34" charset="0"/>
                <a:cs typeface="Calibri" panose="020F0502020204030204" pitchFamily="34" charset="0"/>
              </a:defRPr>
            </a:lvl1pPr>
          </a:lstStyle>
          <a:p>
            <a:fld id="{BB5D696C-7C4B-4748-AD7A-B30C297BC295}" type="slidenum">
              <a:rPr lang="ko-KR" altLang="en-US" smtClean="0"/>
              <a:pPr/>
              <a:t>‹#›</a:t>
            </a:fld>
            <a:endParaRPr lang="ko-KR" altLang="en-US" dirty="0"/>
          </a:p>
        </p:txBody>
      </p:sp>
    </p:spTree>
    <p:extLst>
      <p:ext uri="{BB962C8B-B14F-4D97-AF65-F5344CB8AC3E}">
        <p14:creationId xmlns:p14="http://schemas.microsoft.com/office/powerpoint/2010/main" val="31028669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532632-0F3C-4491-8904-456E3F293F28}" type="datetime1">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43E11D-E0F1-4370-9D70-52CAB9357432}" type="slidenum">
              <a:rPr lang="en-US" smtClean="0"/>
              <a:t>‹#›</a:t>
            </a:fld>
            <a:endParaRPr lang="en-US"/>
          </a:p>
        </p:txBody>
      </p:sp>
    </p:spTree>
    <p:extLst>
      <p:ext uri="{BB962C8B-B14F-4D97-AF65-F5344CB8AC3E}">
        <p14:creationId xmlns:p14="http://schemas.microsoft.com/office/powerpoint/2010/main" val="3331022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ic 2">
    <p:spTree>
      <p:nvGrpSpPr>
        <p:cNvPr id="1" name=""/>
        <p:cNvGrpSpPr/>
        <p:nvPr/>
      </p:nvGrpSpPr>
      <p:grpSpPr>
        <a:xfrm>
          <a:off x="0" y="0"/>
          <a:ext cx="0" cy="0"/>
          <a:chOff x="0" y="0"/>
          <a:chExt cx="0" cy="0"/>
        </a:xfrm>
      </p:grpSpPr>
      <p:sp>
        <p:nvSpPr>
          <p:cNvPr id="6" name="그림 개체 틀 7">
            <a:extLst>
              <a:ext uri="{FF2B5EF4-FFF2-40B4-BE49-F238E27FC236}">
                <a16:creationId xmlns:a16="http://schemas.microsoft.com/office/drawing/2014/main" id="{0451824C-AFE6-A344-994F-F3F85C571796}"/>
              </a:ext>
            </a:extLst>
          </p:cNvPr>
          <p:cNvSpPr>
            <a:spLocks noGrp="1"/>
          </p:cNvSpPr>
          <p:nvPr>
            <p:ph type="pic" sz="quarter" idx="10"/>
          </p:nvPr>
        </p:nvSpPr>
        <p:spPr>
          <a:xfrm>
            <a:off x="0" y="0"/>
            <a:ext cx="12192000" cy="6858000"/>
          </a:xfrm>
        </p:spPr>
        <p:txBody>
          <a:bodyPr/>
          <a:lstStyle/>
          <a:p>
            <a:endParaRPr kumimoji="1" lang="ko-KR" altLang="en-US"/>
          </a:p>
        </p:txBody>
      </p:sp>
    </p:spTree>
    <p:extLst>
      <p:ext uri="{BB962C8B-B14F-4D97-AF65-F5344CB8AC3E}">
        <p14:creationId xmlns:p14="http://schemas.microsoft.com/office/powerpoint/2010/main" val="408237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horizontal pics">
    <p:spTree>
      <p:nvGrpSpPr>
        <p:cNvPr id="1" name=""/>
        <p:cNvGrpSpPr/>
        <p:nvPr/>
      </p:nvGrpSpPr>
      <p:grpSpPr>
        <a:xfrm>
          <a:off x="0" y="0"/>
          <a:ext cx="0" cy="0"/>
          <a:chOff x="0" y="0"/>
          <a:chExt cx="0" cy="0"/>
        </a:xfrm>
      </p:grpSpPr>
      <p:sp>
        <p:nvSpPr>
          <p:cNvPr id="6" name="그림 개체 틀 7">
            <a:extLst>
              <a:ext uri="{FF2B5EF4-FFF2-40B4-BE49-F238E27FC236}">
                <a16:creationId xmlns:a16="http://schemas.microsoft.com/office/drawing/2014/main" id="{0451824C-AFE6-A344-994F-F3F85C571796}"/>
              </a:ext>
            </a:extLst>
          </p:cNvPr>
          <p:cNvSpPr>
            <a:spLocks noGrp="1"/>
          </p:cNvSpPr>
          <p:nvPr>
            <p:ph type="pic" sz="quarter" idx="10"/>
          </p:nvPr>
        </p:nvSpPr>
        <p:spPr>
          <a:xfrm>
            <a:off x="4299857" y="2242457"/>
            <a:ext cx="3592286" cy="2231570"/>
          </a:xfrm>
        </p:spPr>
        <p:txBody>
          <a:bodyPr/>
          <a:lstStyle/>
          <a:p>
            <a:endParaRPr kumimoji="1" lang="ko-KR" altLang="en-US"/>
          </a:p>
        </p:txBody>
      </p:sp>
      <p:sp>
        <p:nvSpPr>
          <p:cNvPr id="3" name="그림 개체 틀 7">
            <a:extLst>
              <a:ext uri="{FF2B5EF4-FFF2-40B4-BE49-F238E27FC236}">
                <a16:creationId xmlns:a16="http://schemas.microsoft.com/office/drawing/2014/main" id="{DB4AAE1F-CF13-E84E-9F6E-E6E908C96259}"/>
              </a:ext>
            </a:extLst>
          </p:cNvPr>
          <p:cNvSpPr>
            <a:spLocks noGrp="1"/>
          </p:cNvSpPr>
          <p:nvPr>
            <p:ph type="pic" sz="quarter" idx="11"/>
          </p:nvPr>
        </p:nvSpPr>
        <p:spPr>
          <a:xfrm>
            <a:off x="8240485" y="2242457"/>
            <a:ext cx="3592286" cy="2231570"/>
          </a:xfrm>
        </p:spPr>
        <p:txBody>
          <a:bodyPr/>
          <a:lstStyle/>
          <a:p>
            <a:endParaRPr kumimoji="1" lang="ko-KR" altLang="en-US"/>
          </a:p>
        </p:txBody>
      </p:sp>
      <p:sp>
        <p:nvSpPr>
          <p:cNvPr id="4" name="그림 개체 틀 7">
            <a:extLst>
              <a:ext uri="{FF2B5EF4-FFF2-40B4-BE49-F238E27FC236}">
                <a16:creationId xmlns:a16="http://schemas.microsoft.com/office/drawing/2014/main" id="{DFEE257F-04FC-1545-9E7F-560F3CAE703B}"/>
              </a:ext>
            </a:extLst>
          </p:cNvPr>
          <p:cNvSpPr>
            <a:spLocks noGrp="1"/>
          </p:cNvSpPr>
          <p:nvPr>
            <p:ph type="pic" sz="quarter" idx="12"/>
          </p:nvPr>
        </p:nvSpPr>
        <p:spPr>
          <a:xfrm>
            <a:off x="359229" y="2242457"/>
            <a:ext cx="3592286" cy="2231570"/>
          </a:xfrm>
        </p:spPr>
        <p:txBody>
          <a:bodyPr/>
          <a:lstStyle/>
          <a:p>
            <a:endParaRPr kumimoji="1" lang="ko-KR" altLang="en-US"/>
          </a:p>
        </p:txBody>
      </p:sp>
    </p:spTree>
    <p:extLst>
      <p:ext uri="{BB962C8B-B14F-4D97-AF65-F5344CB8AC3E}">
        <p14:creationId xmlns:p14="http://schemas.microsoft.com/office/powerpoint/2010/main" val="2544481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to left">
    <p:spTree>
      <p:nvGrpSpPr>
        <p:cNvPr id="1" name=""/>
        <p:cNvGrpSpPr/>
        <p:nvPr/>
      </p:nvGrpSpPr>
      <p:grpSpPr>
        <a:xfrm>
          <a:off x="0" y="0"/>
          <a:ext cx="0" cy="0"/>
          <a:chOff x="0" y="0"/>
          <a:chExt cx="0" cy="0"/>
        </a:xfrm>
      </p:grpSpPr>
      <p:sp>
        <p:nvSpPr>
          <p:cNvPr id="4" name="그림 개체 틀 7">
            <a:extLst>
              <a:ext uri="{FF2B5EF4-FFF2-40B4-BE49-F238E27FC236}">
                <a16:creationId xmlns:a16="http://schemas.microsoft.com/office/drawing/2014/main" id="{DFEE257F-04FC-1545-9E7F-560F3CAE703B}"/>
              </a:ext>
            </a:extLst>
          </p:cNvPr>
          <p:cNvSpPr>
            <a:spLocks noGrp="1"/>
          </p:cNvSpPr>
          <p:nvPr>
            <p:ph type="pic" sz="quarter" idx="12"/>
          </p:nvPr>
        </p:nvSpPr>
        <p:spPr>
          <a:xfrm>
            <a:off x="1262743" y="1578428"/>
            <a:ext cx="3831771" cy="4702629"/>
          </a:xfrm>
        </p:spPr>
        <p:txBody>
          <a:bodyPr/>
          <a:lstStyle/>
          <a:p>
            <a:endParaRPr kumimoji="1" lang="ko-KR" altLang="en-US"/>
          </a:p>
        </p:txBody>
      </p:sp>
    </p:spTree>
    <p:extLst>
      <p:ext uri="{BB962C8B-B14F-4D97-AF65-F5344CB8AC3E}">
        <p14:creationId xmlns:p14="http://schemas.microsoft.com/office/powerpoint/2010/main" val="24469749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2.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3D2C90B6-7765-264E-A011-553BA968A2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en-US" altLang="ko-KR" dirty="0"/>
              <a:t>Edit a master heading style</a:t>
            </a:r>
            <a:endParaRPr kumimoji="1" lang="ko-KR" altLang="en-US" dirty="0"/>
          </a:p>
        </p:txBody>
      </p:sp>
      <p:sp>
        <p:nvSpPr>
          <p:cNvPr id="3" name="텍스트 개체 틀 2">
            <a:extLst>
              <a:ext uri="{FF2B5EF4-FFF2-40B4-BE49-F238E27FC236}">
                <a16:creationId xmlns:a16="http://schemas.microsoft.com/office/drawing/2014/main" id="{39161ADC-D25D-CD43-BBF0-79BFDCCFFE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en-US" altLang="ko-KR" dirty="0"/>
              <a:t>Click to edit the master text style</a:t>
            </a:r>
          </a:p>
          <a:p>
            <a:pPr lvl="1"/>
            <a:r>
              <a:rPr kumimoji="1" lang="en-US" altLang="ko-KR" dirty="0"/>
              <a:t>Click to edit</a:t>
            </a:r>
          </a:p>
          <a:p>
            <a:pPr lvl="2"/>
            <a:r>
              <a:rPr kumimoji="1" lang="en-US" altLang="ko-KR" dirty="0"/>
              <a:t>Click to edit</a:t>
            </a:r>
          </a:p>
          <a:p>
            <a:pPr lvl="3"/>
            <a:r>
              <a:rPr kumimoji="1" lang="en-US" altLang="ko-KR" dirty="0"/>
              <a:t>Click to edit</a:t>
            </a:r>
            <a:endParaRPr kumimoji="1" lang="ko-KR" altLang="en-US" dirty="0"/>
          </a:p>
        </p:txBody>
      </p:sp>
      <p:sp>
        <p:nvSpPr>
          <p:cNvPr id="6" name="슬라이드 번호 개체 틀 5">
            <a:extLst>
              <a:ext uri="{FF2B5EF4-FFF2-40B4-BE49-F238E27FC236}">
                <a16:creationId xmlns:a16="http://schemas.microsoft.com/office/drawing/2014/main" id="{B660E8CC-C66E-294F-852A-0BCFB0420FCD}"/>
              </a:ext>
            </a:extLst>
          </p:cNvPr>
          <p:cNvSpPr>
            <a:spLocks noGrp="1"/>
          </p:cNvSpPr>
          <p:nvPr>
            <p:ph type="sldNum" sz="quarter" idx="4"/>
          </p:nvPr>
        </p:nvSpPr>
        <p:spPr>
          <a:xfrm>
            <a:off x="11436350" y="6343650"/>
            <a:ext cx="755650" cy="501650"/>
          </a:xfrm>
          <a:prstGeom prst="rect">
            <a:avLst/>
          </a:prstGeom>
        </p:spPr>
        <p:txBody>
          <a:bodyPr vert="horz" lIns="91440" tIns="45720" rIns="91440" bIns="45720" rtlCol="0" anchor="ctr"/>
          <a:lstStyle>
            <a:lvl1pPr algn="r">
              <a:defRPr sz="1200">
                <a:solidFill>
                  <a:schemeClr val="tx1"/>
                </a:solidFill>
              </a:defRPr>
            </a:lvl1pPr>
          </a:lstStyle>
          <a:p>
            <a:pPr algn="ctr"/>
            <a:fld id="{B83999A3-9FA5-2B49-AD28-869F7A4B72E7}" type="slidenum">
              <a:rPr lang="en-US" smtClean="0"/>
              <a:pPr algn="ctr"/>
              <a:t>‹#›</a:t>
            </a:fld>
            <a:endParaRPr kumimoji="1" lang="en-US" altLang="ko-KR" dirty="0"/>
          </a:p>
        </p:txBody>
      </p:sp>
    </p:spTree>
    <p:extLst>
      <p:ext uri="{BB962C8B-B14F-4D97-AF65-F5344CB8AC3E}">
        <p14:creationId xmlns:p14="http://schemas.microsoft.com/office/powerpoint/2010/main" val="1884702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2"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86" r:id="rId20"/>
    <p:sldLayoutId id="2147483668" r:id="rId21"/>
    <p:sldLayoutId id="2147483684" r:id="rId22"/>
    <p:sldLayoutId id="2147483685" r:id="rId23"/>
    <p:sldLayoutId id="2147483669" r:id="rId24"/>
    <p:sldLayoutId id="2147483670" r:id="rId25"/>
    <p:sldLayoutId id="2147483681" r:id="rId26"/>
    <p:sldLayoutId id="2147483683" r:id="rId27"/>
    <p:sldLayoutId id="2147483671" r:id="rId28"/>
    <p:sldLayoutId id="2147483672" r:id="rId29"/>
    <p:sldLayoutId id="2147483687" r:id="rId30"/>
    <p:sldLayoutId id="2147483674" r:id="rId31"/>
    <p:sldLayoutId id="2147483680" r:id="rId32"/>
    <p:sldLayoutId id="2147483675" r:id="rId33"/>
    <p:sldLayoutId id="2147483676" r:id="rId34"/>
    <p:sldLayoutId id="2147483677" r:id="rId35"/>
    <p:sldLayoutId id="2147483678" r:id="rId36"/>
    <p:sldLayoutId id="2147483718" r:id="rId37"/>
  </p:sldLayoutIdLst>
  <p:txStyles>
    <p:titleStyle>
      <a:lvl1pPr algn="l" defTabSz="914400" rtl="0" eaLnBrk="1" latinLnBrk="1" hangingPunct="1">
        <a:lnSpc>
          <a:spcPct val="90000"/>
        </a:lnSpc>
        <a:spcBef>
          <a:spcPct val="0"/>
        </a:spcBef>
        <a:buNone/>
        <a:defRPr sz="4400" b="1" kern="1200">
          <a:solidFill>
            <a:srgbClr val="F2AB0C"/>
          </a:solidFill>
          <a:latin typeface="+mj-lt"/>
          <a:ea typeface="+mj-ea"/>
          <a:cs typeface="Arial" panose="020B0604020202020204" pitchFamily="34" charset="0"/>
        </a:defRPr>
      </a:lvl1pPr>
    </p:titleStyle>
    <p:bodyStyle>
      <a:lvl1pPr marL="228600" indent="-228600" algn="l" defTabSz="914400" rtl="0" eaLnBrk="1" latinLnBrk="1" hangingPunct="1">
        <a:lnSpc>
          <a:spcPct val="109000"/>
        </a:lnSpc>
        <a:spcBef>
          <a:spcPts val="600"/>
        </a:spcBef>
        <a:buClr>
          <a:srgbClr val="E28C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1" hangingPunct="1">
        <a:lnSpc>
          <a:spcPct val="109000"/>
        </a:lnSpc>
        <a:spcBef>
          <a:spcPts val="600"/>
        </a:spcBef>
        <a:buClr>
          <a:srgbClr val="E28C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1" hangingPunct="1">
        <a:lnSpc>
          <a:spcPct val="109000"/>
        </a:lnSpc>
        <a:spcBef>
          <a:spcPts val="600"/>
        </a:spcBef>
        <a:buClr>
          <a:srgbClr val="E28C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1" hangingPunct="1">
        <a:lnSpc>
          <a:spcPct val="109000"/>
        </a:lnSpc>
        <a:spcBef>
          <a:spcPts val="600"/>
        </a:spcBef>
        <a:buClr>
          <a:srgbClr val="E28C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6B7666-DC84-8603-13BA-5C0B083548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695DDA4-A2C9-3A74-CED4-2EC144FB85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2C9FF04-1DA5-B2E8-D3EC-533ED1EF40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B0452F-0B23-4857-9E2C-AAA781C7D567}" type="datetimeFigureOut">
              <a:rPr lang="en-US" smtClean="0"/>
              <a:t>3/28/2024</a:t>
            </a:fld>
            <a:endParaRPr lang="en-US"/>
          </a:p>
        </p:txBody>
      </p:sp>
      <p:sp>
        <p:nvSpPr>
          <p:cNvPr id="5" name="Footer Placeholder 4">
            <a:extLst>
              <a:ext uri="{FF2B5EF4-FFF2-40B4-BE49-F238E27FC236}">
                <a16:creationId xmlns:a16="http://schemas.microsoft.com/office/drawing/2014/main" id="{95010182-9BE3-A85E-4F72-D82F2E580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66BD81A-4034-F437-6879-81EF8AB4E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AD63A9-B72A-4E5C-ABD6-193A93E58B8F}" type="slidenum">
              <a:rPr lang="en-US" smtClean="0"/>
              <a:t>‹#›</a:t>
            </a:fld>
            <a:endParaRPr lang="en-US"/>
          </a:p>
        </p:txBody>
      </p:sp>
    </p:spTree>
    <p:extLst>
      <p:ext uri="{BB962C8B-B14F-4D97-AF65-F5344CB8AC3E}">
        <p14:creationId xmlns:p14="http://schemas.microsoft.com/office/powerpoint/2010/main" val="423771586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800" kern="1200">
          <a:solidFill>
            <a:srgbClr val="F2AB0C"/>
          </a:solidFill>
          <a:latin typeface="Abril Fatface" panose="02000503000000020003" pitchFamily="2" charset="0"/>
          <a:ea typeface="+mj-ea"/>
          <a:cs typeface="+mj-cs"/>
        </a:defRPr>
      </a:lvl1pPr>
    </p:titleStyle>
    <p:bodyStyle>
      <a:lvl1pPr marL="228600" indent="-228600" algn="l" defTabSz="914400" rtl="0" eaLnBrk="1" latinLnBrk="0" hangingPunct="1">
        <a:lnSpc>
          <a:spcPct val="109000"/>
        </a:lnSpc>
        <a:spcBef>
          <a:spcPts val="600"/>
        </a:spcBef>
        <a:buClr>
          <a:srgbClr val="E28C00"/>
        </a:buClr>
        <a:buFont typeface="Wingdings" panose="05000000000000000000" pitchFamily="2" charset="2"/>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109000"/>
        </a:lnSpc>
        <a:spcBef>
          <a:spcPts val="600"/>
        </a:spcBef>
        <a:buClr>
          <a:srgbClr val="E28C00"/>
        </a:buClr>
        <a:buFont typeface="Wingdings" panose="05000000000000000000" pitchFamily="2" charset="2"/>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109000"/>
        </a:lnSpc>
        <a:spcBef>
          <a:spcPts val="600"/>
        </a:spcBef>
        <a:buClr>
          <a:srgbClr val="E28C00"/>
        </a:buClr>
        <a:buFont typeface="Wingdings" panose="05000000000000000000" pitchFamily="2" charset="2"/>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109000"/>
        </a:lnSpc>
        <a:spcBef>
          <a:spcPts val="600"/>
        </a:spcBef>
        <a:buClr>
          <a:srgbClr val="E28C00"/>
        </a:buClr>
        <a:buFont typeface="Wingdings" panose="05000000000000000000" pitchFamily="2" charset="2"/>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109000"/>
        </a:lnSpc>
        <a:spcBef>
          <a:spcPts val="600"/>
        </a:spcBef>
        <a:buClr>
          <a:srgbClr val="E28C00"/>
        </a:buClr>
        <a:buFont typeface="Wingdings" panose="05000000000000000000" pitchFamily="2" charset="2"/>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874A54-3CC8-CD97-BBE2-A38843B0F3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354A33-25A8-3827-4D3F-7F4D35C81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C5A87EE-D71F-57C7-5CF8-61E9346496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76569586-4176-472B-BD2E-5ECB0777912A}" type="slidenum">
              <a:rPr lang="en-US" smtClean="0"/>
              <a:pPr/>
              <a:t>‹#›</a:t>
            </a:fld>
            <a:endParaRPr lang="en-US"/>
          </a:p>
        </p:txBody>
      </p:sp>
    </p:spTree>
    <p:extLst>
      <p:ext uri="{BB962C8B-B14F-4D97-AF65-F5344CB8AC3E}">
        <p14:creationId xmlns:p14="http://schemas.microsoft.com/office/powerpoint/2010/main" val="2475304964"/>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0" latinLnBrk="0" hangingPunct="0">
        <a:lnSpc>
          <a:spcPct val="90000"/>
        </a:lnSpc>
        <a:spcBef>
          <a:spcPct val="0"/>
        </a:spcBef>
        <a:buNone/>
        <a:defRPr sz="3600" kern="1200">
          <a:solidFill>
            <a:srgbClr val="32669A"/>
          </a:solidFill>
          <a:latin typeface="Arial" panose="020B0604020202020204" pitchFamily="34" charset="0"/>
          <a:ea typeface="+mj-ea"/>
          <a:cs typeface="Arial" panose="020B0604020202020204" pitchFamily="34" charset="0"/>
        </a:defRPr>
      </a:lvl1pPr>
    </p:titleStyle>
    <p:bodyStyle>
      <a:lvl1pPr marL="228600" indent="-228600" algn="l" defTabSz="914400" rtl="0" eaLnBrk="0" latinLnBrk="0" hangingPunct="0">
        <a:lnSpc>
          <a:spcPct val="109000"/>
        </a:lnSpc>
        <a:spcBef>
          <a:spcPts val="600"/>
        </a:spcBef>
        <a:buClr>
          <a:srgbClr val="32669A"/>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0" latinLnBrk="0" hangingPunct="0">
        <a:lnSpc>
          <a:spcPct val="109000"/>
        </a:lnSpc>
        <a:spcBef>
          <a:spcPts val="600"/>
        </a:spcBef>
        <a:buClr>
          <a:srgbClr val="32669A"/>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0" latinLnBrk="0" hangingPunct="0">
        <a:lnSpc>
          <a:spcPct val="109000"/>
        </a:lnSpc>
        <a:spcBef>
          <a:spcPts val="600"/>
        </a:spcBef>
        <a:buClr>
          <a:srgbClr val="32669A"/>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0" latinLnBrk="0" hangingPunct="0">
        <a:lnSpc>
          <a:spcPct val="109000"/>
        </a:lnSpc>
        <a:spcBef>
          <a:spcPts val="600"/>
        </a:spcBef>
        <a:buClr>
          <a:srgbClr val="32669A"/>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0" latinLnBrk="0" hangingPunct="0">
        <a:lnSpc>
          <a:spcPct val="109000"/>
        </a:lnSpc>
        <a:spcBef>
          <a:spcPts val="600"/>
        </a:spcBef>
        <a:buClr>
          <a:srgbClr val="32669A"/>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ko-KR" dirty="0"/>
              <a:t>Edit a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r>
              <a:rPr lang="en-US" dirty="0"/>
              <a:t>Insert style 1</a:t>
            </a:r>
          </a:p>
          <a:p>
            <a:pPr lvl="2"/>
            <a:r>
              <a:rPr lang="en-US" dirty="0"/>
              <a:t>Insert style 2</a:t>
            </a:r>
          </a:p>
          <a:p>
            <a:pPr lvl="3"/>
            <a:r>
              <a:rPr lang="en-US" dirty="0"/>
              <a:t>Insert style 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Calibri" panose="020F0502020204030204" pitchFamily="34" charset="0"/>
                <a:cs typeface="Calibri" panose="020F0502020204030204" pitchFamily="34" charset="0"/>
              </a:defRPr>
            </a:lvl1pPr>
          </a:lstStyle>
          <a:p>
            <a:fld id="{BB5D696C-7C4B-4748-AD7A-B30C297BC295}" type="slidenum">
              <a:rPr lang="ko-KR" altLang="en-US" smtClean="0"/>
              <a:pPr/>
              <a:t>‹#›</a:t>
            </a:fld>
            <a:endParaRPr lang="ko-KR" altLang="en-US" dirty="0"/>
          </a:p>
        </p:txBody>
      </p:sp>
    </p:spTree>
    <p:extLst>
      <p:ext uri="{BB962C8B-B14F-4D97-AF65-F5344CB8AC3E}">
        <p14:creationId xmlns:p14="http://schemas.microsoft.com/office/powerpoint/2010/main" val="3367248394"/>
      </p:ext>
    </p:extLst>
  </p:cSld>
  <p:clrMap bg1="lt1" tx1="dk1" bg2="lt2" tx2="dk2" accent1="accent1" accent2="accent2" accent3="accent3" accent4="accent4" accent5="accent5" accent6="accent6" hlink="hlink" folHlink="folHlink"/>
  <p:sldLayoutIdLst>
    <p:sldLayoutId id="2147483854" r:id="rId1"/>
    <p:sldLayoutId id="2147483856" r:id="rId2"/>
    <p:sldLayoutId id="2147483863" r:id="rId3"/>
    <p:sldLayoutId id="2147483859" r:id="rId4"/>
    <p:sldLayoutId id="2147483852" r:id="rId5"/>
    <p:sldLayoutId id="2147483853" r:id="rId6"/>
    <p:sldLayoutId id="2147483847" r:id="rId7"/>
    <p:sldLayoutId id="2147483843" r:id="rId8"/>
    <p:sldLayoutId id="2147483840" r:id="rId9"/>
    <p:sldLayoutId id="2147483838" r:id="rId10"/>
    <p:sldLayoutId id="2147483841" r:id="rId11"/>
    <p:sldLayoutId id="2147483876" r:id="rId12"/>
  </p:sldLayoutIdLst>
  <p:hf hdr="0" ftr="0" dt="0"/>
  <p:txStyles>
    <p:titleStyle>
      <a:lvl1pPr algn="l" defTabSz="914400" rtl="0" eaLnBrk="1" latinLnBrk="1" hangingPunct="1">
        <a:lnSpc>
          <a:spcPct val="90000"/>
        </a:lnSpc>
        <a:spcBef>
          <a:spcPct val="0"/>
        </a:spcBef>
        <a:buNone/>
        <a:defRPr sz="4400" kern="1200">
          <a:solidFill>
            <a:srgbClr val="C00000"/>
          </a:solidFill>
          <a:latin typeface="Century Gothic" panose="020B0502020202020204" pitchFamily="34" charset="0"/>
          <a:ea typeface="+mj-ea"/>
          <a:cs typeface="+mj-cs"/>
        </a:defRPr>
      </a:lvl1pPr>
    </p:titleStyle>
    <p:bodyStyle>
      <a:lvl1pPr marL="228600" indent="-228600" algn="l" defTabSz="914400" rtl="0" eaLnBrk="1" latinLnBrk="1"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401638" indent="-342900" algn="l" defTabSz="914400" rtl="0" eaLnBrk="1" latinLnBrk="1" hangingPunct="1">
        <a:lnSpc>
          <a:spcPct val="114000"/>
        </a:lnSpc>
        <a:spcBef>
          <a:spcPts val="1200"/>
        </a:spcBef>
        <a:buClr>
          <a:srgbClr val="C00000"/>
        </a:buClr>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2pPr>
      <a:lvl3pPr marL="688975" indent="-285750" algn="l" defTabSz="914400" rtl="0" eaLnBrk="1" latinLnBrk="1" hangingPunct="1">
        <a:lnSpc>
          <a:spcPct val="114000"/>
        </a:lnSpc>
        <a:spcBef>
          <a:spcPts val="1200"/>
        </a:spcBef>
        <a:buClr>
          <a:schemeClr val="tx1">
            <a:lumMod val="50000"/>
            <a:lumOff val="50000"/>
          </a:schemeClr>
        </a:buClr>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031875" indent="-342900" algn="l" defTabSz="914400" rtl="0" eaLnBrk="1" latinLnBrk="1" hangingPunct="1">
        <a:lnSpc>
          <a:spcPct val="114000"/>
        </a:lnSpc>
        <a:spcBef>
          <a:spcPts val="1200"/>
        </a:spcBef>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hyperlink" Target="https://supportservices.jobcorps.gov/health/Documents/MentalHealth/8-AFR%20Tools%20Sample%20Applicant%20Interview%20Questions%20-%20Feb%202023.docx"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7.xml"/><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6.xml"/><Relationship Id="rId5" Type="http://schemas.microsoft.com/office/2007/relationships/hdphoto" Target="../media/hdphoto16.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5.xml"/><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microsoft.com/office/2007/relationships/hdphoto" Target="../media/hdphoto18.wdp"/></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54.xml"/><Relationship Id="rId4" Type="http://schemas.microsoft.com/office/2007/relationships/hdphoto" Target="../media/hdphoto19.wdp"/></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4.xml"/><Relationship Id="rId4" Type="http://schemas.microsoft.com/office/2007/relationships/hdphoto" Target="../media/hdphoto20.wdp"/></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4.xml"/><Relationship Id="rId4" Type="http://schemas.microsoft.com/office/2007/relationships/hdphoto" Target="../media/hdphoto21.wdp"/></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53.xml"/><Relationship Id="rId4" Type="http://schemas.microsoft.com/office/2007/relationships/hdphoto" Target="../media/hdphoto22.wdp"/></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9.xml"/><Relationship Id="rId5" Type="http://schemas.openxmlformats.org/officeDocument/2006/relationships/hyperlink" Target="https://www.youtube.com/watch?v=wntRX4f1u10" TargetMode="External"/><Relationship Id="rId4" Type="http://schemas.microsoft.com/office/2007/relationships/hdphoto" Target="../media/hdphoto23.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60.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24.wdp"/></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61.xml"/><Relationship Id="rId4" Type="http://schemas.microsoft.com/office/2007/relationships/hdphoto" Target="../media/hdphoto25.wdp"/></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60.xml"/><Relationship Id="rId5" Type="http://schemas.openxmlformats.org/officeDocument/2006/relationships/image" Target="../media/image41.jp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9.xml"/><Relationship Id="rId5" Type="http://schemas.microsoft.com/office/2007/relationships/hdphoto" Target="../media/hdphoto26.wdp"/><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microsoft.com/office/2007/relationships/hdphoto" Target="../media/hdphoto27.wdp"/></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microsoft.com/office/2007/relationships/hdphoto" Target="../media/hdphoto28.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7.xml"/><Relationship Id="rId4" Type="http://schemas.microsoft.com/office/2007/relationships/hdphoto" Target="../media/hdphoto29.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30.wdp"/></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microsoft.com/office/2007/relationships/hdphoto" Target="../media/hdphoto31.wdp"/></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32.xml"/><Relationship Id="rId4" Type="http://schemas.microsoft.com/office/2007/relationships/hdphoto" Target="../media/hdphoto32.wdp"/></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1.xml"/><Relationship Id="rId4" Type="http://schemas.microsoft.com/office/2007/relationships/hdphoto" Target="../media/hdphoto33.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39.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microsoft.com/office/2007/relationships/hdphoto" Target="../media/hdphoto34.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30.xml"/><Relationship Id="rId4" Type="http://schemas.microsoft.com/office/2007/relationships/hdphoto" Target="../media/hdphoto35.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jpe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smiling young person in a cafe">
            <a:extLst>
              <a:ext uri="{FF2B5EF4-FFF2-40B4-BE49-F238E27FC236}">
                <a16:creationId xmlns:a16="http://schemas.microsoft.com/office/drawing/2014/main" id="{3F3BF85B-3C93-D13E-967D-965D10C8C274}"/>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Lst>
          </a:blip>
          <a:srcRect t="5664" b="5664"/>
          <a:stretch>
            <a:fillRect/>
          </a:stretch>
        </p:blipFill>
        <p:spPr/>
      </p:pic>
      <p:sp>
        <p:nvSpPr>
          <p:cNvPr id="6" name="Title 5">
            <a:extLst>
              <a:ext uri="{FF2B5EF4-FFF2-40B4-BE49-F238E27FC236}">
                <a16:creationId xmlns:a16="http://schemas.microsoft.com/office/drawing/2014/main" id="{CA770282-06CD-3940-BF02-0F4C43F040FF}"/>
              </a:ext>
            </a:extLst>
          </p:cNvPr>
          <p:cNvSpPr txBox="1">
            <a:spLocks noGrp="1"/>
          </p:cNvSpPr>
          <p:nvPr>
            <p:ph type="title" idx="4294967295"/>
          </p:nvPr>
        </p:nvSpPr>
        <p:spPr>
          <a:xfrm>
            <a:off x="428260" y="3510643"/>
            <a:ext cx="9560290" cy="1692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Intellectual Disabilities</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2800" b="0" i="0" u="none" strike="noStrike" kern="1200" cap="none" spc="0" normalizeH="0" baseline="0" noProof="0" dirty="0">
                <a:ln>
                  <a:noFill/>
                </a:ln>
                <a:solidFill>
                  <a:schemeClr val="bg1"/>
                </a:solidFill>
                <a:effectLst/>
                <a:uLnTx/>
                <a:uFillTx/>
                <a:latin typeface="Abril Fatface" panose="02000503000000020003" pitchFamily="2" charset="0"/>
                <a:ea typeface="+mn-ea"/>
                <a:cs typeface="Calibri" panose="020F0502020204030204" pitchFamily="34" charset="0"/>
              </a:rPr>
              <a:t>Considerations in Applicant File Review (AFR) and Disability Accommodation (DA)</a:t>
            </a:r>
          </a:p>
        </p:txBody>
      </p:sp>
      <p:cxnSp>
        <p:nvCxnSpPr>
          <p:cNvPr id="28" name="직선 연결선[R] 27">
            <a:extLst>
              <a:ext uri="{FF2B5EF4-FFF2-40B4-BE49-F238E27FC236}">
                <a16:creationId xmlns:a16="http://schemas.microsoft.com/office/drawing/2014/main" id="{12DC6136-56C1-274A-8ADE-11A03CBD351E}"/>
              </a:ext>
              <a:ext uri="{C183D7F6-B498-43B3-948B-1728B52AA6E4}">
                <adec:decorative xmlns:adec="http://schemas.microsoft.com/office/drawing/2017/decorative" val="1"/>
              </a:ext>
            </a:extLst>
          </p:cNvPr>
          <p:cNvCxnSpPr>
            <a:cxnSpLocks/>
          </p:cNvCxnSpPr>
          <p:nvPr/>
        </p:nvCxnSpPr>
        <p:spPr>
          <a:xfrm>
            <a:off x="10907069"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29" name="직사각형 28">
            <a:extLst>
              <a:ext uri="{FF2B5EF4-FFF2-40B4-BE49-F238E27FC236}">
                <a16:creationId xmlns:a16="http://schemas.microsoft.com/office/drawing/2014/main" id="{DC8C2D59-17BA-C640-BB7A-0FFD5714CF94}"/>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0" name="TextBox 29">
            <a:extLst>
              <a:ext uri="{FF2B5EF4-FFF2-40B4-BE49-F238E27FC236}">
                <a16:creationId xmlns:a16="http://schemas.microsoft.com/office/drawing/2014/main" id="{5ADB3935-04D9-2941-BC5F-C4A5BA4CC50B}"/>
              </a:ext>
            </a:extLst>
          </p:cNvPr>
          <p:cNvSpPr txBox="1"/>
          <p:nvPr/>
        </p:nvSpPr>
        <p:spPr>
          <a:xfrm>
            <a:off x="8260190" y="5485770"/>
            <a:ext cx="2288067" cy="646331"/>
          </a:xfrm>
          <a:prstGeom prst="rect">
            <a:avLst/>
          </a:prstGeom>
          <a:noFill/>
        </p:spPr>
        <p:txBody>
          <a:bodyPr wrap="square" rtlCol="0">
            <a:noAutofit/>
          </a:bodyPr>
          <a:lstStyle/>
          <a:p>
            <a:pPr algn="r"/>
            <a:r>
              <a:rPr kumimoji="1" lang="en-US" altLang="ko-KR" sz="1600" dirty="0">
                <a:latin typeface="Abril Fatface" panose="02000503000000020003" pitchFamily="2" charset="0"/>
                <a:cs typeface="Calibri" panose="020F0502020204030204" pitchFamily="34" charset="0"/>
              </a:rPr>
              <a:t>April 2024</a:t>
            </a:r>
          </a:p>
        </p:txBody>
      </p:sp>
      <p:sp>
        <p:nvSpPr>
          <p:cNvPr id="7" name="TextBox 6">
            <a:extLst>
              <a:ext uri="{FF2B5EF4-FFF2-40B4-BE49-F238E27FC236}">
                <a16:creationId xmlns:a16="http://schemas.microsoft.com/office/drawing/2014/main" id="{081D1D46-2B19-E14A-B80C-88BFFB123F5F}"/>
              </a:ext>
            </a:extLst>
          </p:cNvPr>
          <p:cNvSpPr txBox="1"/>
          <p:nvPr/>
        </p:nvSpPr>
        <p:spPr>
          <a:xfrm rot="5400000">
            <a:off x="9332015" y="1634177"/>
            <a:ext cx="3150108" cy="439541"/>
          </a:xfrm>
          <a:prstGeom prst="rect">
            <a:avLst/>
          </a:prstGeom>
          <a:solidFill>
            <a:schemeClr val="bg1"/>
          </a:solidFill>
        </p:spPr>
        <p:txBody>
          <a:bodyPr wrap="square" rtlCol="0">
            <a:noAutofit/>
          </a:bodyPr>
          <a:lstStyle/>
          <a:p>
            <a:pPr algn="ctr"/>
            <a:r>
              <a:rPr kumimoji="1" lang="en-US" altLang="ko-KR" sz="2000" dirty="0">
                <a:latin typeface="Abril Fatface" panose="02000503000000020003" pitchFamily="2" charset="0"/>
                <a:cs typeface="Calibri" panose="020F0502020204030204" pitchFamily="34" charset="0"/>
              </a:rPr>
              <a:t>Intellectual  Disabilities</a:t>
            </a:r>
          </a:p>
        </p:txBody>
      </p:sp>
      <p:sp>
        <p:nvSpPr>
          <p:cNvPr id="2" name="Rectangle 1">
            <a:extLst>
              <a:ext uri="{FF2B5EF4-FFF2-40B4-BE49-F238E27FC236}">
                <a16:creationId xmlns:a16="http://schemas.microsoft.com/office/drawing/2014/main" id="{28E12FA6-740E-C6B1-95D8-A89301CB0C53}"/>
              </a:ext>
              <a:ext uri="{C183D7F6-B498-43B3-948B-1728B52AA6E4}">
                <adec:decorative xmlns:adec="http://schemas.microsoft.com/office/drawing/2017/decorative" val="1"/>
              </a:ext>
            </a:extLst>
          </p:cNvPr>
          <p:cNvSpPr/>
          <p:nvPr/>
        </p:nvSpPr>
        <p:spPr>
          <a:xfrm>
            <a:off x="0" y="5344886"/>
            <a:ext cx="9372596" cy="4526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1730D9F-5667-F8E9-4847-2CB8072E63E1}"/>
              </a:ext>
              <a:ext uri="{C183D7F6-B498-43B3-948B-1728B52AA6E4}">
                <adec:decorative xmlns:adec="http://schemas.microsoft.com/office/drawing/2017/decorative" val="1"/>
              </a:ext>
            </a:extLst>
          </p:cNvPr>
          <p:cNvSpPr/>
          <p:nvPr/>
        </p:nvSpPr>
        <p:spPr>
          <a:xfrm>
            <a:off x="-6016" y="5797550"/>
            <a:ext cx="9372596" cy="140884"/>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680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young man with ID painting">
            <a:extLst>
              <a:ext uri="{FF2B5EF4-FFF2-40B4-BE49-F238E27FC236}">
                <a16:creationId xmlns:a16="http://schemas.microsoft.com/office/drawing/2014/main" id="{BDB5FD65-5FC4-DABA-1BC7-7C889FC5E100}"/>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a:xfrm>
            <a:off x="5922963" y="0"/>
            <a:ext cx="6269037" cy="6858000"/>
          </a:xfrm>
        </p:spPr>
      </p:pic>
      <p:sp>
        <p:nvSpPr>
          <p:cNvPr id="16" name="Rectangle 15">
            <a:extLst>
              <a:ext uri="{FF2B5EF4-FFF2-40B4-BE49-F238E27FC236}">
                <a16:creationId xmlns:a16="http://schemas.microsoft.com/office/drawing/2014/main" id="{A501B1FC-3889-62AD-C6BE-2914C27EC3F1}"/>
              </a:ext>
              <a:ext uri="{C183D7F6-B498-43B3-948B-1728B52AA6E4}">
                <adec:decorative xmlns:adec="http://schemas.microsoft.com/office/drawing/2017/decorative" val="1"/>
              </a:ext>
            </a:extLst>
          </p:cNvPr>
          <p:cNvSpPr/>
          <p:nvPr/>
        </p:nvSpPr>
        <p:spPr>
          <a:xfrm>
            <a:off x="13501" y="0"/>
            <a:ext cx="5933877" cy="6857998"/>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D8D0875-72E7-004D-9084-4AB3EB523916}"/>
              </a:ext>
            </a:extLst>
          </p:cNvPr>
          <p:cNvSpPr txBox="1">
            <a:spLocks noGrp="1"/>
          </p:cNvSpPr>
          <p:nvPr>
            <p:ph type="title" idx="4294967295"/>
          </p:nvPr>
        </p:nvSpPr>
        <p:spPr>
          <a:xfrm>
            <a:off x="776355" y="371121"/>
            <a:ext cx="5147230"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1"/>
                </a:solidFill>
                <a:effectLst/>
                <a:uLnTx/>
                <a:uFillTx/>
                <a:latin typeface="Abril Fatface" panose="02000503000000020003" pitchFamily="2" charset="0"/>
                <a:ea typeface="+mn-ea"/>
                <a:cs typeface="Calibri" panose="020F0502020204030204" pitchFamily="34" charset="0"/>
              </a:rPr>
              <a:t>Assessing </a:t>
            </a:r>
            <a:endParaRPr kumimoji="1" lang="en-US" altLang="ko-KR" sz="3600" b="0" i="0" u="none" strike="noStrike" kern="1200" cap="none" spc="0" normalizeH="0" baseline="0" noProof="0" dirty="0">
              <a:ln>
                <a:noFill/>
              </a:ln>
              <a:solidFill>
                <a:schemeClr val="bg1"/>
              </a:solidFill>
              <a:effectLst/>
              <a:uLnTx/>
              <a:uFillTx/>
              <a:latin typeface="Abril Fatface" panose="02000503000000020003" pitchFamily="2" charset="0"/>
              <a:ea typeface="+mn-ea"/>
              <a:cs typeface="Calibri" panose="020F050202020403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36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Adaptive and Social Functioning</a:t>
            </a:r>
          </a:p>
        </p:txBody>
      </p:sp>
      <p:sp>
        <p:nvSpPr>
          <p:cNvPr id="6" name="직사각형 5">
            <a:extLst>
              <a:ext uri="{FF2B5EF4-FFF2-40B4-BE49-F238E27FC236}">
                <a16:creationId xmlns:a16="http://schemas.microsoft.com/office/drawing/2014/main" id="{98A6BBCD-8C6E-AD47-B09C-161CD2BDD1CE}"/>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1" name="타원 10">
            <a:extLst>
              <a:ext uri="{FF2B5EF4-FFF2-40B4-BE49-F238E27FC236}">
                <a16:creationId xmlns:a16="http://schemas.microsoft.com/office/drawing/2014/main" id="{E4A1FA8C-E728-C940-ABCF-00D5EFE2BB2B}"/>
              </a:ext>
              <a:ext uri="{C183D7F6-B498-43B3-948B-1728B52AA6E4}">
                <adec:decorative xmlns:adec="http://schemas.microsoft.com/office/drawing/2017/decorative" val="1"/>
              </a:ext>
            </a:extLst>
          </p:cNvPr>
          <p:cNvSpPr/>
          <p:nvPr/>
        </p:nvSpPr>
        <p:spPr>
          <a:xfrm>
            <a:off x="810225" y="2578422"/>
            <a:ext cx="1504708" cy="15047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2" name="타원 11">
            <a:extLst>
              <a:ext uri="{FF2B5EF4-FFF2-40B4-BE49-F238E27FC236}">
                <a16:creationId xmlns:a16="http://schemas.microsoft.com/office/drawing/2014/main" id="{219C6423-728E-244D-8076-A57775A90EF0}"/>
              </a:ext>
              <a:ext uri="{C183D7F6-B498-43B3-948B-1728B52AA6E4}">
                <adec:decorative xmlns:adec="http://schemas.microsoft.com/office/drawing/2017/decorative" val="1"/>
              </a:ext>
            </a:extLst>
          </p:cNvPr>
          <p:cNvSpPr/>
          <p:nvPr/>
        </p:nvSpPr>
        <p:spPr>
          <a:xfrm>
            <a:off x="2536782" y="2578422"/>
            <a:ext cx="1504708" cy="15047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 name="타원 12">
            <a:extLst>
              <a:ext uri="{FF2B5EF4-FFF2-40B4-BE49-F238E27FC236}">
                <a16:creationId xmlns:a16="http://schemas.microsoft.com/office/drawing/2014/main" id="{D2E39C96-448E-BA46-BBEE-FE074D1C424A}"/>
              </a:ext>
              <a:ext uri="{C183D7F6-B498-43B3-948B-1728B52AA6E4}">
                <adec:decorative xmlns:adec="http://schemas.microsoft.com/office/drawing/2017/decorative" val="1"/>
              </a:ext>
            </a:extLst>
          </p:cNvPr>
          <p:cNvSpPr/>
          <p:nvPr/>
        </p:nvSpPr>
        <p:spPr>
          <a:xfrm>
            <a:off x="4263339" y="2578422"/>
            <a:ext cx="1504708" cy="15047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5" name="직선 연결선[R] 14">
            <a:extLst>
              <a:ext uri="{FF2B5EF4-FFF2-40B4-BE49-F238E27FC236}">
                <a16:creationId xmlns:a16="http://schemas.microsoft.com/office/drawing/2014/main" id="{A96AF193-7224-2A47-9955-68A6D7E9541B}"/>
              </a:ext>
              <a:ext uri="{C183D7F6-B498-43B3-948B-1728B52AA6E4}">
                <adec:decorative xmlns:adec="http://schemas.microsoft.com/office/drawing/2017/decorative" val="1"/>
              </a:ext>
            </a:extLst>
          </p:cNvPr>
          <p:cNvCxnSpPr>
            <a:cxnSpLocks/>
          </p:cNvCxnSpPr>
          <p:nvPr/>
        </p:nvCxnSpPr>
        <p:spPr>
          <a:xfrm>
            <a:off x="5403850" y="1675113"/>
            <a:ext cx="547466"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7EC2063-9495-A140-82E5-6DDB22616699}"/>
              </a:ext>
            </a:extLst>
          </p:cNvPr>
          <p:cNvSpPr txBox="1"/>
          <p:nvPr/>
        </p:nvSpPr>
        <p:spPr>
          <a:xfrm>
            <a:off x="810225" y="3007984"/>
            <a:ext cx="1499835" cy="646331"/>
          </a:xfrm>
          <a:prstGeom prst="rect">
            <a:avLst/>
          </a:prstGeom>
          <a:noFill/>
        </p:spPr>
        <p:txBody>
          <a:bodyPr wrap="square" rtlCol="0">
            <a:spAutoFit/>
          </a:bodyPr>
          <a:lstStyle/>
          <a:p>
            <a:pPr algn="ctr"/>
            <a:r>
              <a:rPr kumimoji="1" lang="en-US" altLang="ko-KR" dirty="0">
                <a:solidFill>
                  <a:schemeClr val="bg1"/>
                </a:solidFill>
                <a:latin typeface="Abril Fatface" panose="02000503000000020003" pitchFamily="2" charset="0"/>
                <a:cs typeface="Calibri" panose="020F0502020204030204" pitchFamily="34" charset="0"/>
              </a:rPr>
              <a:t>Adaptive Functioning</a:t>
            </a:r>
          </a:p>
        </p:txBody>
      </p:sp>
      <p:sp>
        <p:nvSpPr>
          <p:cNvPr id="21" name="TextBox 20">
            <a:extLst>
              <a:ext uri="{FF2B5EF4-FFF2-40B4-BE49-F238E27FC236}">
                <a16:creationId xmlns:a16="http://schemas.microsoft.com/office/drawing/2014/main" id="{A2C5D443-031D-934E-A545-15EF8F08F2D9}"/>
              </a:ext>
            </a:extLst>
          </p:cNvPr>
          <p:cNvSpPr txBox="1"/>
          <p:nvPr/>
        </p:nvSpPr>
        <p:spPr>
          <a:xfrm>
            <a:off x="2663084" y="3007984"/>
            <a:ext cx="1252103" cy="646331"/>
          </a:xfrm>
          <a:prstGeom prst="rect">
            <a:avLst/>
          </a:prstGeom>
          <a:noFill/>
        </p:spPr>
        <p:txBody>
          <a:bodyPr wrap="square" rtlCol="0">
            <a:spAutoFit/>
          </a:bodyPr>
          <a:lstStyle/>
          <a:p>
            <a:pPr algn="ctr"/>
            <a:r>
              <a:rPr kumimoji="1" lang="en-US" altLang="ko-KR" dirty="0">
                <a:solidFill>
                  <a:schemeClr val="bg1"/>
                </a:solidFill>
                <a:latin typeface="Abril Fatface" panose="02000503000000020003" pitchFamily="2" charset="0"/>
                <a:cs typeface="Calibri" panose="020F0502020204030204" pitchFamily="34" charset="0"/>
              </a:rPr>
              <a:t>Judgment/ Safety</a:t>
            </a:r>
          </a:p>
        </p:txBody>
      </p:sp>
      <p:sp>
        <p:nvSpPr>
          <p:cNvPr id="22" name="TextBox 21">
            <a:extLst>
              <a:ext uri="{FF2B5EF4-FFF2-40B4-BE49-F238E27FC236}">
                <a16:creationId xmlns:a16="http://schemas.microsoft.com/office/drawing/2014/main" id="{78684473-2CE8-604D-AB28-197B533A7445}"/>
              </a:ext>
            </a:extLst>
          </p:cNvPr>
          <p:cNvSpPr txBox="1"/>
          <p:nvPr/>
        </p:nvSpPr>
        <p:spPr>
          <a:xfrm>
            <a:off x="4275209" y="3007984"/>
            <a:ext cx="1504708" cy="646331"/>
          </a:xfrm>
          <a:prstGeom prst="rect">
            <a:avLst/>
          </a:prstGeom>
          <a:noFill/>
        </p:spPr>
        <p:txBody>
          <a:bodyPr wrap="square" rtlCol="0">
            <a:spAutoFit/>
          </a:bodyPr>
          <a:lstStyle/>
          <a:p>
            <a:pPr algn="ctr"/>
            <a:r>
              <a:rPr kumimoji="1" lang="en-US" altLang="ko-KR" dirty="0">
                <a:solidFill>
                  <a:schemeClr val="bg1"/>
                </a:solidFill>
                <a:latin typeface="Abril Fatface" panose="02000503000000020003" pitchFamily="2" charset="0"/>
                <a:cs typeface="Calibri" panose="020F0502020204030204" pitchFamily="34" charset="0"/>
              </a:rPr>
              <a:t>Social Interactions</a:t>
            </a:r>
          </a:p>
        </p:txBody>
      </p:sp>
      <p:sp>
        <p:nvSpPr>
          <p:cNvPr id="23" name="TextBox 22">
            <a:extLst>
              <a:ext uri="{FF2B5EF4-FFF2-40B4-BE49-F238E27FC236}">
                <a16:creationId xmlns:a16="http://schemas.microsoft.com/office/drawing/2014/main" id="{5BA8A7C6-45F8-2A41-A888-F192FA8BA4AC}"/>
              </a:ext>
            </a:extLst>
          </p:cNvPr>
          <p:cNvSpPr txBox="1"/>
          <p:nvPr/>
        </p:nvSpPr>
        <p:spPr>
          <a:xfrm>
            <a:off x="776354" y="4252991"/>
            <a:ext cx="5052945" cy="2400657"/>
          </a:xfrm>
          <a:prstGeom prst="rect">
            <a:avLst/>
          </a:prstGeom>
          <a:noFill/>
        </p:spPr>
        <p:txBody>
          <a:bodyPr wrap="square" rtlCol="0">
            <a:spAutoFit/>
          </a:bodyPr>
          <a:lstStyle/>
          <a:p>
            <a:pPr marL="342900" indent="-342900">
              <a:spcBef>
                <a:spcPts val="1200"/>
              </a:spcBef>
              <a:buClr>
                <a:srgbClr val="E28C00"/>
              </a:buClr>
              <a:buFont typeface="Wingdings" panose="05000000000000000000" pitchFamily="2" charset="2"/>
              <a:buChar char="§"/>
            </a:pPr>
            <a:r>
              <a:rPr kumimoji="1" lang="en-US" altLang="ko-KR" sz="2000" dirty="0">
                <a:solidFill>
                  <a:schemeClr val="bg1"/>
                </a:solidFill>
                <a:latin typeface="Calibri" panose="020F0502020204030204" pitchFamily="34" charset="0"/>
                <a:cs typeface="Calibri" panose="020F0502020204030204" pitchFamily="34" charset="0"/>
              </a:rPr>
              <a:t>It may also be important to assess adaptive and social functioning in applicants with </a:t>
            </a:r>
            <a:r>
              <a:rPr kumimoji="1" lang="en-US" altLang="ko-KR" sz="2000" b="1" u="sng" dirty="0">
                <a:solidFill>
                  <a:schemeClr val="bg1"/>
                </a:solidFill>
                <a:latin typeface="Calibri" panose="020F0502020204030204" pitchFamily="34" charset="0"/>
                <a:cs typeface="Calibri" panose="020F0502020204030204" pitchFamily="34" charset="0"/>
              </a:rPr>
              <a:t>traumatic brain injuries. </a:t>
            </a:r>
          </a:p>
          <a:p>
            <a:pPr marL="342900" indent="-342900">
              <a:spcBef>
                <a:spcPts val="1200"/>
              </a:spcBef>
              <a:buClr>
                <a:srgbClr val="E28C00"/>
              </a:buClr>
              <a:buFont typeface="Wingdings" panose="05000000000000000000" pitchFamily="2" charset="2"/>
              <a:buChar char="§"/>
            </a:pPr>
            <a:r>
              <a:rPr kumimoji="1" lang="en-US" altLang="ko-KR" sz="2000" dirty="0">
                <a:solidFill>
                  <a:schemeClr val="bg1"/>
                </a:solidFill>
                <a:latin typeface="Calibri" panose="020F0502020204030204" pitchFamily="34" charset="0"/>
                <a:cs typeface="Calibri" panose="020F0502020204030204" pitchFamily="34" charset="0"/>
              </a:rPr>
              <a:t>It is also not uncommon for individuals with ID to have </a:t>
            </a:r>
            <a:r>
              <a:rPr kumimoji="1" lang="en-US" altLang="ko-KR" sz="2000" b="1" u="sng" dirty="0">
                <a:solidFill>
                  <a:schemeClr val="bg1"/>
                </a:solidFill>
                <a:latin typeface="Calibri" panose="020F0502020204030204" pitchFamily="34" charset="0"/>
                <a:cs typeface="Calibri" panose="020F0502020204030204" pitchFamily="34" charset="0"/>
              </a:rPr>
              <a:t>comorbid conditions</a:t>
            </a:r>
            <a:r>
              <a:rPr kumimoji="1" lang="en-US" altLang="ko-KR" sz="2000" b="1" dirty="0">
                <a:solidFill>
                  <a:schemeClr val="bg1"/>
                </a:solidFill>
                <a:latin typeface="Calibri" panose="020F0502020204030204" pitchFamily="34" charset="0"/>
                <a:cs typeface="Calibri" panose="020F0502020204030204" pitchFamily="34" charset="0"/>
              </a:rPr>
              <a:t> </a:t>
            </a:r>
            <a:r>
              <a:rPr kumimoji="1" lang="en-US" altLang="ko-KR" sz="2000" dirty="0">
                <a:solidFill>
                  <a:schemeClr val="bg1"/>
                </a:solidFill>
                <a:latin typeface="Calibri" panose="020F0502020204030204" pitchFamily="34" charset="0"/>
                <a:cs typeface="Calibri" panose="020F0502020204030204" pitchFamily="34" charset="0"/>
              </a:rPr>
              <a:t>or symptoms related to </a:t>
            </a:r>
            <a:r>
              <a:rPr kumimoji="1" lang="en-US" altLang="ko-KR" sz="2000" dirty="0">
                <a:solidFill>
                  <a:schemeClr val="accent4">
                    <a:lumMod val="40000"/>
                    <a:lumOff val="60000"/>
                  </a:schemeClr>
                </a:solidFill>
                <a:latin typeface="Calibri" panose="020F0502020204030204" pitchFamily="34" charset="0"/>
                <a:cs typeface="Calibri" panose="020F0502020204030204" pitchFamily="34" charset="0"/>
              </a:rPr>
              <a:t>ADHD, autism spectrum disorder, depression or anxiety</a:t>
            </a:r>
            <a:r>
              <a:rPr kumimoji="1" lang="en-US" altLang="ko-KR" sz="2000" dirty="0">
                <a:solidFill>
                  <a:schemeClr val="bg1"/>
                </a:solidFill>
                <a:latin typeface="Calibri" panose="020F0502020204030204" pitchFamily="34" charset="0"/>
                <a:cs typeface="Calibri" panose="020F0502020204030204" pitchFamily="34" charset="0"/>
              </a:rPr>
              <a:t>.</a:t>
            </a:r>
          </a:p>
        </p:txBody>
      </p:sp>
      <p:cxnSp>
        <p:nvCxnSpPr>
          <p:cNvPr id="25" name="직선 연결선[R] 24">
            <a:extLst>
              <a:ext uri="{FF2B5EF4-FFF2-40B4-BE49-F238E27FC236}">
                <a16:creationId xmlns:a16="http://schemas.microsoft.com/office/drawing/2014/main" id="{E3254B11-FE09-E642-B647-34447FE97907}"/>
              </a:ext>
              <a:ext uri="{C183D7F6-B498-43B3-948B-1728B52AA6E4}">
                <adec:decorative xmlns:adec="http://schemas.microsoft.com/office/drawing/2017/decorative" val="1"/>
              </a:ext>
            </a:extLst>
          </p:cNvPr>
          <p:cNvCxnSpPr>
            <a:cxnSpLocks/>
          </p:cNvCxnSpPr>
          <p:nvPr/>
        </p:nvCxnSpPr>
        <p:spPr>
          <a:xfrm>
            <a:off x="9867418" y="474963"/>
            <a:ext cx="18673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직선 연결선[R] 26">
            <a:extLst>
              <a:ext uri="{FF2B5EF4-FFF2-40B4-BE49-F238E27FC236}">
                <a16:creationId xmlns:a16="http://schemas.microsoft.com/office/drawing/2014/main" id="{CC60F422-CA43-4449-B2C2-601558B9519B}"/>
              </a:ext>
              <a:ext uri="{C183D7F6-B498-43B3-948B-1728B52AA6E4}">
                <adec:decorative xmlns:adec="http://schemas.microsoft.com/office/drawing/2017/decorative" val="1"/>
              </a:ext>
            </a:extLst>
          </p:cNvPr>
          <p:cNvCxnSpPr>
            <a:cxnSpLocks/>
          </p:cNvCxnSpPr>
          <p:nvPr/>
        </p:nvCxnSpPr>
        <p:spPr>
          <a:xfrm>
            <a:off x="13501" y="1675113"/>
            <a:ext cx="692555"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슬라이드 번호 개체 틀 5">
            <a:extLst>
              <a:ext uri="{FF2B5EF4-FFF2-40B4-BE49-F238E27FC236}">
                <a16:creationId xmlns:a16="http://schemas.microsoft.com/office/drawing/2014/main" id="{699D2308-6E70-ACFC-2577-C7798262BBE2}"/>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solidFill>
                  <a:schemeClr val="bg1"/>
                </a:solidFill>
              </a:rPr>
              <a:pPr algn="ctr"/>
              <a:t>10</a:t>
            </a:fld>
            <a:endParaRPr kumimoji="1" lang="en-US" altLang="ko-KR" dirty="0">
              <a:solidFill>
                <a:schemeClr val="bg1"/>
              </a:solidFill>
            </a:endParaRPr>
          </a:p>
        </p:txBody>
      </p:sp>
    </p:spTree>
    <p:extLst>
      <p:ext uri="{BB962C8B-B14F-4D97-AF65-F5344CB8AC3E}">
        <p14:creationId xmlns:p14="http://schemas.microsoft.com/office/powerpoint/2010/main" val="3846531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D155B63C-ACB5-F449-A45D-45FDEEFBE77E}"/>
              </a:ext>
              <a:ext uri="{C183D7F6-B498-43B3-948B-1728B52AA6E4}">
                <adec:decorative xmlns:adec="http://schemas.microsoft.com/office/drawing/2017/decorative" val="1"/>
              </a:ext>
            </a:extLst>
          </p:cNvPr>
          <p:cNvSpPr/>
          <p:nvPr/>
        </p:nvSpPr>
        <p:spPr>
          <a:xfrm>
            <a:off x="6308203" y="0"/>
            <a:ext cx="5883797"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accent1">
                  <a:lumMod val="20000"/>
                  <a:lumOff val="80000"/>
                </a:schemeClr>
              </a:solidFill>
            </a:endParaRPr>
          </a:p>
        </p:txBody>
      </p:sp>
      <p:sp>
        <p:nvSpPr>
          <p:cNvPr id="5" name="Title 4">
            <a:extLst>
              <a:ext uri="{FF2B5EF4-FFF2-40B4-BE49-F238E27FC236}">
                <a16:creationId xmlns:a16="http://schemas.microsoft.com/office/drawing/2014/main" id="{BE01C504-9AC0-534F-9127-849B6BA1A1CD}"/>
              </a:ext>
            </a:extLst>
          </p:cNvPr>
          <p:cNvSpPr txBox="1">
            <a:spLocks noGrp="1"/>
          </p:cNvSpPr>
          <p:nvPr>
            <p:ph type="title" idx="4294967295"/>
          </p:nvPr>
        </p:nvSpPr>
        <p:spPr>
          <a:xfrm>
            <a:off x="399848" y="450800"/>
            <a:ext cx="6070522"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Sample </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Applicant Clinical Interview Questions</a:t>
            </a:r>
          </a:p>
        </p:txBody>
      </p:sp>
      <p:pic>
        <p:nvPicPr>
          <p:cNvPr id="9" name="Picture 8" descr="The introductory section of the Sample Applicant Clinical Interview Questions">
            <a:extLst>
              <a:ext uri="{FF2B5EF4-FFF2-40B4-BE49-F238E27FC236}">
                <a16:creationId xmlns:a16="http://schemas.microsoft.com/office/drawing/2014/main" id="{491E4936-BDAC-F7F4-D56B-C4DB9E6D1FF9}"/>
              </a:ext>
            </a:extLst>
          </p:cNvPr>
          <p:cNvPicPr>
            <a:picLocks noChangeAspect="1"/>
          </p:cNvPicPr>
          <p:nvPr/>
        </p:nvPicPr>
        <p:blipFill rotWithShape="1">
          <a:blip r:embed="rId3"/>
          <a:srcRect b="52499"/>
          <a:stretch/>
        </p:blipFill>
        <p:spPr>
          <a:xfrm>
            <a:off x="399849" y="2883757"/>
            <a:ext cx="4788383" cy="3177281"/>
          </a:xfrm>
          <a:prstGeom prst="rect">
            <a:avLst/>
          </a:prstGeom>
        </p:spPr>
      </p:pic>
      <p:pic>
        <p:nvPicPr>
          <p:cNvPr id="12" name="Picture 11" descr="Screenshot of Appendix 1 of the Sample Applicant Clinical Interview Questions document.">
            <a:extLst>
              <a:ext uri="{FF2B5EF4-FFF2-40B4-BE49-F238E27FC236}">
                <a16:creationId xmlns:a16="http://schemas.microsoft.com/office/drawing/2014/main" id="{1D4C80A1-B68E-3A00-10D1-28EBBDDCC485}"/>
              </a:ext>
            </a:extLst>
          </p:cNvPr>
          <p:cNvPicPr>
            <a:picLocks noChangeAspect="1"/>
          </p:cNvPicPr>
          <p:nvPr/>
        </p:nvPicPr>
        <p:blipFill>
          <a:blip r:embed="rId4"/>
          <a:stretch>
            <a:fillRect/>
          </a:stretch>
        </p:blipFill>
        <p:spPr>
          <a:xfrm>
            <a:off x="6862649" y="184150"/>
            <a:ext cx="4774903" cy="6489700"/>
          </a:xfrm>
          <a:prstGeom prst="rect">
            <a:avLst/>
          </a:prstGeom>
        </p:spPr>
      </p:pic>
      <p:sp>
        <p:nvSpPr>
          <p:cNvPr id="17" name="TextBox 16">
            <a:extLst>
              <a:ext uri="{FF2B5EF4-FFF2-40B4-BE49-F238E27FC236}">
                <a16:creationId xmlns:a16="http://schemas.microsoft.com/office/drawing/2014/main" id="{A6B9DBDC-025D-80A1-EFCE-45A6470D04D7}"/>
              </a:ext>
            </a:extLst>
          </p:cNvPr>
          <p:cNvSpPr txBox="1"/>
          <p:nvPr/>
        </p:nvSpPr>
        <p:spPr>
          <a:xfrm>
            <a:off x="216555" y="6179837"/>
            <a:ext cx="5270500" cy="369332"/>
          </a:xfrm>
          <a:prstGeom prst="rect">
            <a:avLst/>
          </a:prstGeom>
          <a:noFill/>
        </p:spPr>
        <p:txBody>
          <a:bodyPr wrap="square">
            <a:spAutoFit/>
          </a:bodyPr>
          <a:lstStyle/>
          <a:p>
            <a:r>
              <a:rPr lang="en-US" sz="1800" dirty="0">
                <a:solidFill>
                  <a:srgbClr val="E28C00"/>
                </a:solidFill>
                <a:effectLst/>
                <a:latin typeface="Aptos" panose="020B0004020202020204" pitchFamily="34" charset="0"/>
                <a:ea typeface="Aptos" panose="020B0004020202020204" pitchFamily="34" charset="0"/>
                <a:cs typeface="Times New Roman" panose="02020603050405020304" pitchFamily="18" charset="0"/>
              </a:rPr>
              <a:t>Link: </a:t>
            </a:r>
            <a:r>
              <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CMHC Sample Applicant Interview Questions</a:t>
            </a:r>
            <a:endPar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슬라이드 번호 개체 틀 5">
            <a:extLst>
              <a:ext uri="{FF2B5EF4-FFF2-40B4-BE49-F238E27FC236}">
                <a16:creationId xmlns:a16="http://schemas.microsoft.com/office/drawing/2014/main" id="{1D5C00B8-3B51-9E2E-E5F7-CA54CC0CA420}"/>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11</a:t>
            </a:fld>
            <a:endParaRPr kumimoji="1" lang="en-US" altLang="ko-KR" dirty="0"/>
          </a:p>
        </p:txBody>
      </p:sp>
    </p:spTree>
    <p:extLst>
      <p:ext uri="{BB962C8B-B14F-4D97-AF65-F5344CB8AC3E}">
        <p14:creationId xmlns:p14="http://schemas.microsoft.com/office/powerpoint/2010/main" val="4269085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733E3186-9056-4644-BE0B-A0075146FA87}"/>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3" name="Title 22">
            <a:extLst>
              <a:ext uri="{FF2B5EF4-FFF2-40B4-BE49-F238E27FC236}">
                <a16:creationId xmlns:a16="http://schemas.microsoft.com/office/drawing/2014/main" id="{336996AF-9A75-124F-A14E-8C5ABEA465B0}"/>
              </a:ext>
            </a:extLst>
          </p:cNvPr>
          <p:cNvSpPr txBox="1">
            <a:spLocks noGrp="1"/>
          </p:cNvSpPr>
          <p:nvPr>
            <p:ph type="title" idx="4294967295"/>
          </p:nvPr>
        </p:nvSpPr>
        <p:spPr>
          <a:xfrm>
            <a:off x="841685" y="1202458"/>
            <a:ext cx="6063962"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mn-ea"/>
                <a:cs typeface="Calibri" panose="020F0502020204030204" pitchFamily="34" charset="0"/>
              </a:rPr>
              <a:t>Recommendations </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36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Of Denial</a:t>
            </a:r>
            <a:endParaRPr kumimoji="1" lang="en-US" altLang="ko-KR" sz="24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endParaRPr>
          </a:p>
        </p:txBody>
      </p:sp>
      <p:pic>
        <p:nvPicPr>
          <p:cNvPr id="12" name="Picture Placeholder 11" descr="A magnifying glass over a puzzle piece that states polices and procedures">
            <a:extLst>
              <a:ext uri="{FF2B5EF4-FFF2-40B4-BE49-F238E27FC236}">
                <a16:creationId xmlns:a16="http://schemas.microsoft.com/office/drawing/2014/main" id="{6616F58D-C802-2D70-1503-30A33496EF00}"/>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FB46EF89-A60A-61DD-605B-DC2E45BCD1A4}"/>
              </a:ext>
            </a:extLst>
          </p:cNvPr>
          <p:cNvSpPr txBox="1"/>
          <p:nvPr/>
        </p:nvSpPr>
        <p:spPr>
          <a:xfrm>
            <a:off x="6903833" y="1294790"/>
            <a:ext cx="5124695" cy="1200329"/>
          </a:xfrm>
          <a:prstGeom prst="rect">
            <a:avLst/>
          </a:prstGeom>
          <a:noFill/>
        </p:spPr>
        <p:txBody>
          <a:bodyPr wrap="square" rtlCol="0">
            <a:spAutoFit/>
          </a:bodyPr>
          <a:lstStyle/>
          <a:p>
            <a:r>
              <a:rPr kumimoji="1" lang="en-US" altLang="ko-KR" sz="2400" dirty="0">
                <a:latin typeface="Calibri" panose="020F0502020204030204" pitchFamily="34" charset="0"/>
                <a:cs typeface="Calibri" panose="020F0502020204030204" pitchFamily="34" charset="0"/>
              </a:rPr>
              <a:t>There are only two “primary” reasons that an applicant can be denied enrollment to Job Corps:</a:t>
            </a:r>
            <a:endParaRPr kumimoji="1" lang="ko-KR" altLang="en-US" sz="2400" dirty="0">
              <a:latin typeface="Calibri" panose="020F0502020204030204" pitchFamily="34" charset="0"/>
              <a:cs typeface="Calibri" panose="020F0502020204030204" pitchFamily="34" charset="0"/>
            </a:endParaRPr>
          </a:p>
        </p:txBody>
      </p:sp>
      <p:grpSp>
        <p:nvGrpSpPr>
          <p:cNvPr id="7" name="그룹 6" descr="Text content that states: 01 - Direct Threat to Others&#10;The applicant currently poses an imminent risk of harm to others">
            <a:extLst>
              <a:ext uri="{C183D7F6-B498-43B3-948B-1728B52AA6E4}">
                <adec:decorative xmlns:adec="http://schemas.microsoft.com/office/drawing/2017/decorative" val="0"/>
              </a:ext>
            </a:extLst>
          </p:cNvPr>
          <p:cNvGrpSpPr/>
          <p:nvPr/>
        </p:nvGrpSpPr>
        <p:grpSpPr>
          <a:xfrm>
            <a:off x="7167263" y="2820450"/>
            <a:ext cx="4442145" cy="1487330"/>
            <a:chOff x="7167263" y="3070433"/>
            <a:chExt cx="4442145" cy="1487330"/>
          </a:xfrm>
        </p:grpSpPr>
        <p:sp>
          <p:nvSpPr>
            <p:cNvPr id="24" name="TextBox 23">
              <a:extLst>
                <a:ext uri="{FF2B5EF4-FFF2-40B4-BE49-F238E27FC236}">
                  <a16:creationId xmlns:a16="http://schemas.microsoft.com/office/drawing/2014/main" id="{190E3A51-7BE0-DF43-9500-6000501769EC}"/>
                </a:ext>
              </a:extLst>
            </p:cNvPr>
            <p:cNvSpPr txBox="1"/>
            <p:nvPr/>
          </p:nvSpPr>
          <p:spPr>
            <a:xfrm>
              <a:off x="7167263" y="3070433"/>
              <a:ext cx="889146" cy="830997"/>
            </a:xfrm>
            <a:prstGeom prst="rect">
              <a:avLst/>
            </a:prstGeom>
            <a:noFill/>
          </p:spPr>
          <p:txBody>
            <a:bodyPr wrap="square" rtlCol="0">
              <a:spAutoFit/>
            </a:bodyPr>
            <a:lstStyle/>
            <a:p>
              <a:r>
                <a:rPr kumimoji="1" lang="en-US" altLang="ko-KR" sz="4800" dirty="0">
                  <a:solidFill>
                    <a:schemeClr val="bg2">
                      <a:lumMod val="75000"/>
                    </a:schemeClr>
                  </a:solidFill>
                  <a:latin typeface="Abril Fatface" panose="02000503000000020003" pitchFamily="2" charset="0"/>
                  <a:cs typeface="Calibri" panose="020F0502020204030204" pitchFamily="34" charset="0"/>
                </a:rPr>
                <a:t>01.</a:t>
              </a:r>
            </a:p>
          </p:txBody>
        </p:sp>
        <p:sp>
          <p:nvSpPr>
            <p:cNvPr id="25" name="TextBox 24">
              <a:extLst>
                <a:ext uri="{FF2B5EF4-FFF2-40B4-BE49-F238E27FC236}">
                  <a16:creationId xmlns:a16="http://schemas.microsoft.com/office/drawing/2014/main" id="{DBCE6C42-2A37-054A-97BD-9513F3DC4C73}"/>
                </a:ext>
              </a:extLst>
            </p:cNvPr>
            <p:cNvSpPr txBox="1"/>
            <p:nvPr/>
          </p:nvSpPr>
          <p:spPr>
            <a:xfrm>
              <a:off x="8283932" y="3139682"/>
              <a:ext cx="3325476" cy="1418081"/>
            </a:xfrm>
            <a:prstGeom prst="rect">
              <a:avLst/>
            </a:prstGeom>
            <a:noFill/>
          </p:spPr>
          <p:txBody>
            <a:bodyPr wrap="square" rtlCol="0">
              <a:spAutoFit/>
            </a:bodyPr>
            <a:lstStyle/>
            <a:p>
              <a:pPr>
                <a:lnSpc>
                  <a:spcPct val="109000"/>
                </a:lnSpc>
                <a:spcBef>
                  <a:spcPts val="600"/>
                </a:spcBef>
              </a:pPr>
              <a:r>
                <a:rPr kumimoji="1" lang="en-US" altLang="ko-KR" sz="2000" b="1" dirty="0">
                  <a:solidFill>
                    <a:srgbClr val="E28C00"/>
                  </a:solidFill>
                  <a:latin typeface="Calibri" panose="020F0502020204030204" pitchFamily="34" charset="0"/>
                  <a:cs typeface="Calibri" panose="020F0502020204030204" pitchFamily="34" charset="0"/>
                </a:rPr>
                <a:t>Direct Threat to Others </a:t>
              </a:r>
              <a:r>
                <a:rPr kumimoji="1" lang="en-US" altLang="ko-KR" sz="2000" dirty="0">
                  <a:latin typeface="Calibri" panose="020F0502020204030204" pitchFamily="34" charset="0"/>
                  <a:cs typeface="Calibri" panose="020F0502020204030204" pitchFamily="34" charset="0"/>
                </a:rPr>
                <a:t>- The applicant currently poses an imminent risk of harm to others.</a:t>
              </a:r>
              <a:endParaRPr kumimoji="1" lang="ko-KR" altLang="en-US" sz="2000" dirty="0">
                <a:latin typeface="Calibri" panose="020F0502020204030204" pitchFamily="34" charset="0"/>
                <a:cs typeface="Calibri" panose="020F0502020204030204" pitchFamily="34" charset="0"/>
              </a:endParaRPr>
            </a:p>
          </p:txBody>
        </p:sp>
      </p:grpSp>
      <p:grpSp>
        <p:nvGrpSpPr>
          <p:cNvPr id="6" name="그룹 5" descr="02 - Health Care Needs&#10;&#10;"/>
          <p:cNvGrpSpPr/>
          <p:nvPr/>
        </p:nvGrpSpPr>
        <p:grpSpPr>
          <a:xfrm>
            <a:off x="7167262" y="4535740"/>
            <a:ext cx="4442144" cy="1822806"/>
            <a:chOff x="7167262" y="4467045"/>
            <a:chExt cx="4442144" cy="1822806"/>
          </a:xfrm>
        </p:grpSpPr>
        <p:sp>
          <p:nvSpPr>
            <p:cNvPr id="26" name="TextBox 25">
              <a:extLst>
                <a:ext uri="{FF2B5EF4-FFF2-40B4-BE49-F238E27FC236}">
                  <a16:creationId xmlns:a16="http://schemas.microsoft.com/office/drawing/2014/main" id="{7A5894E8-DDFA-754A-9634-17C19603FA45}"/>
                </a:ext>
              </a:extLst>
            </p:cNvPr>
            <p:cNvSpPr txBox="1"/>
            <p:nvPr/>
          </p:nvSpPr>
          <p:spPr>
            <a:xfrm>
              <a:off x="7167262" y="4467045"/>
              <a:ext cx="1116669" cy="830997"/>
            </a:xfrm>
            <a:prstGeom prst="rect">
              <a:avLst/>
            </a:prstGeom>
            <a:noFill/>
          </p:spPr>
          <p:txBody>
            <a:bodyPr wrap="square" rtlCol="0">
              <a:spAutoFit/>
            </a:bodyPr>
            <a:lstStyle/>
            <a:p>
              <a:r>
                <a:rPr kumimoji="1" lang="en-US" altLang="ko-KR" sz="4800" dirty="0">
                  <a:solidFill>
                    <a:schemeClr val="bg2">
                      <a:lumMod val="75000"/>
                    </a:schemeClr>
                  </a:solidFill>
                  <a:latin typeface="Abril Fatface" panose="02000503000000020003" pitchFamily="2" charset="0"/>
                  <a:cs typeface="Calibri" panose="020F0502020204030204" pitchFamily="34" charset="0"/>
                </a:rPr>
                <a:t>02.</a:t>
              </a:r>
            </a:p>
          </p:txBody>
        </p:sp>
        <p:sp>
          <p:nvSpPr>
            <p:cNvPr id="27" name="TextBox 26" descr="Text box that states 02 - Health Care Needs&#10;&#10;The applicant has healthcare needs that are beyond the basic medical care available through Job Corps.">
              <a:extLst>
                <a:ext uri="{FF2B5EF4-FFF2-40B4-BE49-F238E27FC236}">
                  <a16:creationId xmlns:a16="http://schemas.microsoft.com/office/drawing/2014/main" id="{ECD11E5E-E30E-C544-B767-08822D9B4B67}"/>
                </a:ext>
              </a:extLst>
            </p:cNvPr>
            <p:cNvSpPr txBox="1"/>
            <p:nvPr/>
          </p:nvSpPr>
          <p:spPr>
            <a:xfrm>
              <a:off x="8283932" y="4536294"/>
              <a:ext cx="3325474" cy="1753557"/>
            </a:xfrm>
            <a:prstGeom prst="rect">
              <a:avLst/>
            </a:prstGeom>
            <a:noFill/>
          </p:spPr>
          <p:txBody>
            <a:bodyPr wrap="square" rtlCol="0">
              <a:spAutoFit/>
            </a:bodyPr>
            <a:lstStyle/>
            <a:p>
              <a:pPr>
                <a:lnSpc>
                  <a:spcPct val="109000"/>
                </a:lnSpc>
                <a:spcBef>
                  <a:spcPts val="600"/>
                </a:spcBef>
              </a:pPr>
              <a:r>
                <a:rPr kumimoji="1" lang="en-US" altLang="ko-KR" sz="2000" b="1" dirty="0">
                  <a:solidFill>
                    <a:srgbClr val="E28C00"/>
                  </a:solidFill>
                  <a:latin typeface="Calibri" panose="020F0502020204030204" pitchFamily="34" charset="0"/>
                  <a:cs typeface="Calibri" panose="020F0502020204030204" pitchFamily="34" charset="0"/>
                </a:rPr>
                <a:t>Health Care Needs </a:t>
              </a:r>
              <a:r>
                <a:rPr kumimoji="1" lang="en-US" altLang="ko-KR" sz="2000" dirty="0">
                  <a:latin typeface="Calibri" panose="020F0502020204030204" pitchFamily="34" charset="0"/>
                  <a:cs typeface="Calibri" panose="020F0502020204030204" pitchFamily="34" charset="0"/>
                </a:rPr>
                <a:t>- The applicant has healthcare needs that are beyond the basic medical care available through Job Corps. </a:t>
              </a:r>
              <a:endParaRPr kumimoji="1" lang="ko-KR" altLang="en-US" sz="2000" dirty="0">
                <a:latin typeface="Calibri" panose="020F0502020204030204" pitchFamily="34" charset="0"/>
                <a:cs typeface="Calibri" panose="020F0502020204030204" pitchFamily="34" charset="0"/>
              </a:endParaRPr>
            </a:p>
          </p:txBody>
        </p:sp>
      </p:grpSp>
      <p:cxnSp>
        <p:nvCxnSpPr>
          <p:cNvPr id="9" name="직선 연결선[R] 18">
            <a:extLst>
              <a:ext uri="{FF2B5EF4-FFF2-40B4-BE49-F238E27FC236}">
                <a16:creationId xmlns:a16="http://schemas.microsoft.com/office/drawing/2014/main" id="{2F4ECAFB-546D-9546-832B-07DCCDC5806E}"/>
              </a:ext>
              <a:ext uri="{C183D7F6-B498-43B3-948B-1728B52AA6E4}">
                <adec:decorative xmlns:adec="http://schemas.microsoft.com/office/drawing/2017/decorative" val="1"/>
              </a:ext>
            </a:extLst>
          </p:cNvPr>
          <p:cNvCxnSpPr>
            <a:cxnSpLocks/>
          </p:cNvCxnSpPr>
          <p:nvPr/>
        </p:nvCxnSpPr>
        <p:spPr>
          <a:xfrm>
            <a:off x="3073839" y="2340660"/>
            <a:ext cx="310896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슬라이드 번호 개체 틀 5">
            <a:extLst>
              <a:ext uri="{FF2B5EF4-FFF2-40B4-BE49-F238E27FC236}">
                <a16:creationId xmlns:a16="http://schemas.microsoft.com/office/drawing/2014/main" id="{468FCC00-55D2-0860-8013-62B7B1B16EFC}"/>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12</a:t>
            </a:fld>
            <a:endParaRPr kumimoji="1" lang="en-US" altLang="ko-KR" dirty="0"/>
          </a:p>
        </p:txBody>
      </p:sp>
    </p:spTree>
    <p:extLst>
      <p:ext uri="{BB962C8B-B14F-4D97-AF65-F5344CB8AC3E}">
        <p14:creationId xmlns:p14="http://schemas.microsoft.com/office/powerpoint/2010/main" val="1883691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BAA33F83-FADB-F24E-8E46-E1C9C43944C4}"/>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accent1">
                  <a:lumMod val="20000"/>
                  <a:lumOff val="80000"/>
                </a:schemeClr>
              </a:solidFill>
            </a:endParaRPr>
          </a:p>
        </p:txBody>
      </p:sp>
      <p:sp>
        <p:nvSpPr>
          <p:cNvPr id="9" name="Title 8">
            <a:extLst>
              <a:ext uri="{FF2B5EF4-FFF2-40B4-BE49-F238E27FC236}">
                <a16:creationId xmlns:a16="http://schemas.microsoft.com/office/drawing/2014/main" id="{F6003328-AD2C-4A45-B7BC-F0661CE15FEE}"/>
              </a:ext>
            </a:extLst>
          </p:cNvPr>
          <p:cNvSpPr txBox="1">
            <a:spLocks noGrp="1"/>
          </p:cNvSpPr>
          <p:nvPr>
            <p:ph type="title" idx="4294967295"/>
          </p:nvPr>
        </p:nvSpPr>
        <p:spPr>
          <a:xfrm>
            <a:off x="1219202" y="529970"/>
            <a:ext cx="4408712" cy="54631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Functional Limitations </a:t>
            </a:r>
            <a:r>
              <a:rPr kumimoji="1" lang="en-US" altLang="ko-KR" sz="28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(Symptoms/Behaviors)</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1" lang="en-US" altLang="ko-KR" sz="1200" b="0"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1" hangingPunct="1">
              <a:lnSpc>
                <a:spcPct val="109000"/>
              </a:lnSpc>
              <a:spcBef>
                <a:spcPts val="600"/>
              </a:spcBef>
              <a:spcAft>
                <a:spcPts val="0"/>
              </a:spcAft>
              <a:buClrTx/>
              <a:buSzTx/>
              <a:buFontTx/>
              <a:buNone/>
              <a:tabLst/>
              <a:defRPr/>
            </a:pPr>
            <a:r>
              <a:rPr kumimoji="1" lang="en-US" altLang="ko-KR"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 recommendation of denial could be made for an applicant with cognitive impairments, if the applicant has </a:t>
            </a:r>
            <a:r>
              <a:rPr kumimoji="1" lang="en-US" altLang="ko-KR" sz="2400" b="1" i="0" u="none" strike="noStrike" kern="1200" cap="none" spc="0" normalizeH="0" baseline="0" noProof="0" dirty="0">
                <a:ln>
                  <a:noFill/>
                </a:ln>
                <a:solidFill>
                  <a:srgbClr val="E28C00"/>
                </a:solidFill>
                <a:effectLst/>
                <a:uLnTx/>
                <a:uFillTx/>
                <a:latin typeface="Calibri" panose="020F0502020204030204" pitchFamily="34" charset="0"/>
                <a:ea typeface="+mn-ea"/>
                <a:cs typeface="Calibri" panose="020F0502020204030204" pitchFamily="34" charset="0"/>
              </a:rPr>
              <a:t>functional limitations</a:t>
            </a:r>
            <a:r>
              <a:rPr kumimoji="1" lang="en-US" altLang="ko-KR"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that require </a:t>
            </a:r>
            <a:r>
              <a:rPr kumimoji="1" lang="en-US" altLang="ko-KR" sz="24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healthcare services or supports beyond the basic health care </a:t>
            </a:r>
            <a:r>
              <a:rPr kumimoji="1" lang="en-US" altLang="ko-KR" sz="24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available through Job Corps. </a:t>
            </a:r>
            <a:endParaRPr kumimoji="1" lang="en-US" altLang="ko-KR" sz="2400" b="1" i="1" u="sng"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11" name="직사각형 10">
            <a:extLst>
              <a:ext uri="{FF2B5EF4-FFF2-40B4-BE49-F238E27FC236}">
                <a16:creationId xmlns:a16="http://schemas.microsoft.com/office/drawing/2014/main" id="{C15D0545-285A-1D4F-809B-45F8FAB6A098}"/>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2" name="TextBox 11">
            <a:extLst>
              <a:ext uri="{FF2B5EF4-FFF2-40B4-BE49-F238E27FC236}">
                <a16:creationId xmlns:a16="http://schemas.microsoft.com/office/drawing/2014/main" id="{D21FEDF4-0F97-E070-724C-93CBA5DFED96}"/>
              </a:ext>
            </a:extLst>
          </p:cNvPr>
          <p:cNvSpPr txBox="1"/>
          <p:nvPr/>
        </p:nvSpPr>
        <p:spPr>
          <a:xfrm>
            <a:off x="6939644" y="529970"/>
            <a:ext cx="4408712" cy="5938549"/>
          </a:xfrm>
          <a:prstGeom prst="rect">
            <a:avLst/>
          </a:prstGeom>
          <a:noFill/>
        </p:spPr>
        <p:txBody>
          <a:bodyPr wrap="square" rtlCol="0">
            <a:spAutoFit/>
          </a:bodyPr>
          <a:lstStyle/>
          <a:p>
            <a:r>
              <a:rPr kumimoji="1" lang="en-US" altLang="ko-KR" sz="2800" dirty="0">
                <a:solidFill>
                  <a:srgbClr val="E28C00"/>
                </a:solidFill>
                <a:latin typeface="Abril Fatface" panose="02000503000000020003" pitchFamily="2" charset="0"/>
                <a:cs typeface="Calibri" panose="020F0502020204030204" pitchFamily="34" charset="0"/>
              </a:rPr>
              <a:t>Examples include: </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Difficulty with regulating emotions</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Impaired decision-making impacting safety</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Difficulty interacting with peers resulting in negative behaviors</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Memory and concentration problems</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Difficulty with communication</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Uncontrolled behaviors such as impulsivity that impact positive relationships with peers, staff and/or safety</a:t>
            </a:r>
          </a:p>
          <a:p>
            <a:pPr marL="342900" indent="-342900">
              <a:spcBef>
                <a:spcPts val="1200"/>
              </a:spcBef>
              <a:buClr>
                <a:srgbClr val="E28C00"/>
              </a:buClr>
              <a:buFont typeface="Wingdings" panose="05000000000000000000" pitchFamily="2" charset="2"/>
              <a:buChar char="§"/>
            </a:pPr>
            <a:r>
              <a:rPr kumimoji="1" lang="en-US" altLang="ko-KR" dirty="0">
                <a:latin typeface="Calibri" panose="020F0502020204030204" pitchFamily="34" charset="0"/>
                <a:cs typeface="Calibri" panose="020F0502020204030204" pitchFamily="34" charset="0"/>
              </a:rPr>
              <a:t>Requires daily assistance with hygiene tasks and requires supervision when navigating public spaces</a:t>
            </a:r>
          </a:p>
          <a:p>
            <a:pPr marL="342900" indent="-342900">
              <a:lnSpc>
                <a:spcPct val="109000"/>
              </a:lnSpc>
              <a:spcBef>
                <a:spcPts val="600"/>
              </a:spcBef>
              <a:buClr>
                <a:srgbClr val="E28C00"/>
              </a:buClr>
              <a:buFont typeface="Wingdings" panose="05000000000000000000" pitchFamily="2" charset="2"/>
              <a:buChar char="§"/>
            </a:pPr>
            <a:endParaRPr kumimoji="1" lang="en-US" altLang="ko-KR" sz="2400" dirty="0">
              <a:latin typeface="Calibri" panose="020F0502020204030204" pitchFamily="34" charset="0"/>
              <a:cs typeface="Calibri" panose="020F0502020204030204" pitchFamily="34" charset="0"/>
            </a:endParaRPr>
          </a:p>
        </p:txBody>
      </p:sp>
      <p:sp>
        <p:nvSpPr>
          <p:cNvPr id="13" name="슬라이드 번호 개체 틀 5">
            <a:extLst>
              <a:ext uri="{FF2B5EF4-FFF2-40B4-BE49-F238E27FC236}">
                <a16:creationId xmlns:a16="http://schemas.microsoft.com/office/drawing/2014/main" id="{67883271-5F88-283D-9599-05243BF64BFC}"/>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13</a:t>
            </a:fld>
            <a:endParaRPr kumimoji="1" lang="en-US" altLang="ko-KR" dirty="0"/>
          </a:p>
        </p:txBody>
      </p:sp>
    </p:spTree>
    <p:extLst>
      <p:ext uri="{BB962C8B-B14F-4D97-AF65-F5344CB8AC3E}">
        <p14:creationId xmlns:p14="http://schemas.microsoft.com/office/powerpoint/2010/main" val="174799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background document that says Intellectual Disability">
            <a:extLst>
              <a:ext uri="{FF2B5EF4-FFF2-40B4-BE49-F238E27FC236}">
                <a16:creationId xmlns:a16="http://schemas.microsoft.com/office/drawing/2014/main" id="{FC3976C1-938D-D25E-19C7-8CFC37B8342A}"/>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a:xfrm>
            <a:off x="0" y="0"/>
            <a:ext cx="12192000" cy="6858000"/>
          </a:xfrm>
        </p:spPr>
      </p:pic>
      <p:sp>
        <p:nvSpPr>
          <p:cNvPr id="17" name="Title 16">
            <a:extLst>
              <a:ext uri="{FF2B5EF4-FFF2-40B4-BE49-F238E27FC236}">
                <a16:creationId xmlns:a16="http://schemas.microsoft.com/office/drawing/2014/main" id="{B96BB333-98B4-8249-8352-8752E6E6DB24}"/>
              </a:ext>
            </a:extLst>
          </p:cNvPr>
          <p:cNvSpPr txBox="1">
            <a:spLocks noGrp="1"/>
          </p:cNvSpPr>
          <p:nvPr>
            <p:ph type="title" idx="4294967295"/>
          </p:nvPr>
        </p:nvSpPr>
        <p:spPr>
          <a:xfrm>
            <a:off x="218473" y="486015"/>
            <a:ext cx="384779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rgbClr val="E28C00"/>
                </a:solidFill>
                <a:effectLst/>
                <a:uLnTx/>
                <a:uFillTx/>
                <a:latin typeface="Abril Fatface" panose="02000503000000020003" pitchFamily="2" charset="0"/>
                <a:ea typeface="+mn-ea"/>
                <a:cs typeface="Calibri" panose="020F0502020204030204" pitchFamily="34" charset="0"/>
              </a:rPr>
              <a:t>Remember…</a:t>
            </a:r>
          </a:p>
        </p:txBody>
      </p:sp>
      <p:sp>
        <p:nvSpPr>
          <p:cNvPr id="5" name="직사각형 4">
            <a:extLst>
              <a:ext uri="{FF2B5EF4-FFF2-40B4-BE49-F238E27FC236}">
                <a16:creationId xmlns:a16="http://schemas.microsoft.com/office/drawing/2014/main" id="{77BC5F5C-474D-7C49-8E54-CE06BEDF1FB2}"/>
              </a:ext>
              <a:ext uri="{C183D7F6-B498-43B3-948B-1728B52AA6E4}">
                <adec:decorative xmlns:adec="http://schemas.microsoft.com/office/drawing/2017/decorative" val="1"/>
              </a:ext>
            </a:extLst>
          </p:cNvPr>
          <p:cNvSpPr/>
          <p:nvPr/>
        </p:nvSpPr>
        <p:spPr>
          <a:xfrm>
            <a:off x="0" y="12700"/>
            <a:ext cx="12192000" cy="6858000"/>
          </a:xfrm>
          <a:prstGeom prst="rect">
            <a:avLst/>
          </a:prstGeom>
          <a:gradFill flip="none" rotWithShape="1">
            <a:gsLst>
              <a:gs pos="0">
                <a:schemeClr val="bg1">
                  <a:alpha val="0"/>
                </a:schemeClr>
              </a:gs>
              <a:gs pos="33000">
                <a:schemeClr val="tx1">
                  <a:lumMod val="95000"/>
                  <a:lumOff val="5000"/>
                  <a:alpha val="19000"/>
                </a:schemeClr>
              </a:gs>
              <a:gs pos="64000">
                <a:schemeClr val="tx1">
                  <a:lumMod val="95000"/>
                  <a:lumOff val="5000"/>
                  <a:alpha val="6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6" name="직사각형 5">
            <a:extLst>
              <a:ext uri="{FF2B5EF4-FFF2-40B4-BE49-F238E27FC236}">
                <a16:creationId xmlns:a16="http://schemas.microsoft.com/office/drawing/2014/main" id="{C9D5684D-5748-2D45-9C89-DE136277F130}"/>
              </a:ext>
              <a:ext uri="{C183D7F6-B498-43B3-948B-1728B52AA6E4}">
                <adec:decorative xmlns:adec="http://schemas.microsoft.com/office/drawing/2017/decorative" val="1"/>
              </a:ext>
            </a:extLst>
          </p:cNvPr>
          <p:cNvSpPr/>
          <p:nvPr/>
        </p:nvSpPr>
        <p:spPr>
          <a:xfrm>
            <a:off x="7303625" y="1083679"/>
            <a:ext cx="4888374" cy="1516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7" name="타원 6">
            <a:extLst>
              <a:ext uri="{FF2B5EF4-FFF2-40B4-BE49-F238E27FC236}">
                <a16:creationId xmlns:a16="http://schemas.microsoft.com/office/drawing/2014/main" id="{8EDFB0A1-ED6C-1343-A307-5BE2452BC181}"/>
              </a:ext>
            </a:extLst>
          </p:cNvPr>
          <p:cNvSpPr/>
          <p:nvPr/>
        </p:nvSpPr>
        <p:spPr>
          <a:xfrm>
            <a:off x="6989179" y="1511943"/>
            <a:ext cx="659757" cy="65975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dirty="0">
                <a:latin typeface="Abril Fatface" panose="02000503000000020003" pitchFamily="2" charset="0"/>
              </a:rPr>
              <a:t>01</a:t>
            </a:r>
            <a:endParaRPr kumimoji="1" lang="ko-KR" altLang="en-US" sz="1600" dirty="0">
              <a:latin typeface="Abril Fatface" panose="02000503000000020003" pitchFamily="2" charset="0"/>
            </a:endParaRPr>
          </a:p>
        </p:txBody>
      </p:sp>
      <p:sp>
        <p:nvSpPr>
          <p:cNvPr id="10" name="TextBox 9">
            <a:extLst>
              <a:ext uri="{FF2B5EF4-FFF2-40B4-BE49-F238E27FC236}">
                <a16:creationId xmlns:a16="http://schemas.microsoft.com/office/drawing/2014/main" id="{EFEDF19D-4A13-9A49-A0AB-3DA0CB1D54A1}"/>
              </a:ext>
            </a:extLst>
          </p:cNvPr>
          <p:cNvSpPr txBox="1"/>
          <p:nvPr/>
        </p:nvSpPr>
        <p:spPr>
          <a:xfrm>
            <a:off x="7802300" y="1384459"/>
            <a:ext cx="4269050" cy="1015663"/>
          </a:xfrm>
          <a:prstGeom prst="rect">
            <a:avLst/>
          </a:prstGeom>
          <a:noFill/>
        </p:spPr>
        <p:txBody>
          <a:bodyPr wrap="square" rtlCol="0">
            <a:spAutoFit/>
          </a:bodyPr>
          <a:lstStyle/>
          <a:p>
            <a:r>
              <a:rPr kumimoji="1" lang="en-US" altLang="ko-KR" sz="2000" dirty="0">
                <a:cs typeface="Calibri" panose="020F0502020204030204" pitchFamily="34" charset="0"/>
              </a:rPr>
              <a:t>Applicants cannot be denied enrollment due to academic challenges and/or deficits nor due to IQ.</a:t>
            </a:r>
          </a:p>
        </p:txBody>
      </p:sp>
      <p:sp>
        <p:nvSpPr>
          <p:cNvPr id="11" name="직사각형 10">
            <a:extLst>
              <a:ext uri="{FF2B5EF4-FFF2-40B4-BE49-F238E27FC236}">
                <a16:creationId xmlns:a16="http://schemas.microsoft.com/office/drawing/2014/main" id="{913FBD1B-1880-A94C-B59E-A0CFE2F40B65}"/>
              </a:ext>
              <a:ext uri="{C183D7F6-B498-43B3-948B-1728B52AA6E4}">
                <adec:decorative xmlns:adec="http://schemas.microsoft.com/office/drawing/2017/decorative" val="1"/>
              </a:ext>
            </a:extLst>
          </p:cNvPr>
          <p:cNvSpPr/>
          <p:nvPr/>
        </p:nvSpPr>
        <p:spPr>
          <a:xfrm>
            <a:off x="7303625" y="2848820"/>
            <a:ext cx="4888374" cy="1516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2" name="타원 11">
            <a:extLst>
              <a:ext uri="{FF2B5EF4-FFF2-40B4-BE49-F238E27FC236}">
                <a16:creationId xmlns:a16="http://schemas.microsoft.com/office/drawing/2014/main" id="{3179AF86-18F3-5A4F-90FB-89968BC05C9C}"/>
              </a:ext>
            </a:extLst>
          </p:cNvPr>
          <p:cNvSpPr/>
          <p:nvPr/>
        </p:nvSpPr>
        <p:spPr>
          <a:xfrm>
            <a:off x="6989179" y="3277084"/>
            <a:ext cx="659757" cy="65975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a:latin typeface="Abril Fatface" panose="02000503000000020003" pitchFamily="2" charset="0"/>
              </a:rPr>
              <a:t>02</a:t>
            </a:r>
            <a:endParaRPr kumimoji="1" lang="ko-KR" altLang="en-US" sz="1600">
              <a:latin typeface="Abril Fatface" panose="02000503000000020003" pitchFamily="2" charset="0"/>
            </a:endParaRPr>
          </a:p>
        </p:txBody>
      </p:sp>
      <p:sp>
        <p:nvSpPr>
          <p:cNvPr id="26" name="TextBox 25">
            <a:extLst>
              <a:ext uri="{FF2B5EF4-FFF2-40B4-BE49-F238E27FC236}">
                <a16:creationId xmlns:a16="http://schemas.microsoft.com/office/drawing/2014/main" id="{9C4B2F59-263C-D8D6-5EAF-2AB481948BC8}"/>
              </a:ext>
            </a:extLst>
          </p:cNvPr>
          <p:cNvSpPr txBox="1"/>
          <p:nvPr/>
        </p:nvSpPr>
        <p:spPr>
          <a:xfrm>
            <a:off x="7802300" y="3058115"/>
            <a:ext cx="4073325" cy="1015663"/>
          </a:xfrm>
          <a:prstGeom prst="rect">
            <a:avLst/>
          </a:prstGeom>
          <a:noFill/>
        </p:spPr>
        <p:txBody>
          <a:bodyPr wrap="square" rtlCol="0">
            <a:spAutoFit/>
          </a:bodyPr>
          <a:lstStyle/>
          <a:p>
            <a:r>
              <a:rPr kumimoji="1" lang="en-US" altLang="ko-KR" sz="2000" dirty="0">
                <a:cs typeface="Calibri" panose="020F0502020204030204" pitchFamily="34" charset="0"/>
              </a:rPr>
              <a:t>Applicants cannot be denied enrollment due to disability accommodation needs.</a:t>
            </a:r>
          </a:p>
        </p:txBody>
      </p:sp>
      <p:sp>
        <p:nvSpPr>
          <p:cNvPr id="14" name="직사각형 13">
            <a:extLst>
              <a:ext uri="{FF2B5EF4-FFF2-40B4-BE49-F238E27FC236}">
                <a16:creationId xmlns:a16="http://schemas.microsoft.com/office/drawing/2014/main" id="{D3E65ABF-8295-9340-B421-79978291F807}"/>
              </a:ext>
              <a:ext uri="{C183D7F6-B498-43B3-948B-1728B52AA6E4}">
                <adec:decorative xmlns:adec="http://schemas.microsoft.com/office/drawing/2017/decorative" val="1"/>
              </a:ext>
            </a:extLst>
          </p:cNvPr>
          <p:cNvSpPr/>
          <p:nvPr/>
        </p:nvSpPr>
        <p:spPr>
          <a:xfrm>
            <a:off x="7303625" y="4630218"/>
            <a:ext cx="4888374" cy="171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5" name="타원 14">
            <a:extLst>
              <a:ext uri="{FF2B5EF4-FFF2-40B4-BE49-F238E27FC236}">
                <a16:creationId xmlns:a16="http://schemas.microsoft.com/office/drawing/2014/main" id="{0F3137FF-CEAB-F24C-A299-3F296511FBFB}"/>
              </a:ext>
            </a:extLst>
          </p:cNvPr>
          <p:cNvSpPr/>
          <p:nvPr/>
        </p:nvSpPr>
        <p:spPr>
          <a:xfrm>
            <a:off x="6989179" y="5134683"/>
            <a:ext cx="659757" cy="65975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sz="1600">
                <a:latin typeface="Abril Fatface" panose="02000503000000020003" pitchFamily="2" charset="0"/>
              </a:rPr>
              <a:t>03</a:t>
            </a:r>
            <a:endParaRPr kumimoji="1" lang="ko-KR" altLang="en-US" sz="1600">
              <a:latin typeface="Abril Fatface" panose="02000503000000020003" pitchFamily="2" charset="0"/>
            </a:endParaRPr>
          </a:p>
        </p:txBody>
      </p:sp>
      <p:sp>
        <p:nvSpPr>
          <p:cNvPr id="18" name="직사각형 17">
            <a:extLst>
              <a:ext uri="{FF2B5EF4-FFF2-40B4-BE49-F238E27FC236}">
                <a16:creationId xmlns:a16="http://schemas.microsoft.com/office/drawing/2014/main" id="{049318F6-924D-4D41-AB9D-9FC514608E18}"/>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0" name="직선 연결선[R] 19">
            <a:extLst>
              <a:ext uri="{FF2B5EF4-FFF2-40B4-BE49-F238E27FC236}">
                <a16:creationId xmlns:a16="http://schemas.microsoft.com/office/drawing/2014/main" id="{BEB06EF4-FD2B-5A46-B99B-4B96C1B28921}"/>
              </a:ext>
              <a:ext uri="{C183D7F6-B498-43B3-948B-1728B52AA6E4}">
                <adec:decorative xmlns:adec="http://schemas.microsoft.com/office/drawing/2017/decorative" val="1"/>
              </a:ext>
            </a:extLst>
          </p:cNvPr>
          <p:cNvCxnSpPr>
            <a:cxnSpLocks/>
          </p:cNvCxnSpPr>
          <p:nvPr/>
        </p:nvCxnSpPr>
        <p:spPr>
          <a:xfrm>
            <a:off x="4378382" y="462270"/>
            <a:ext cx="713232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B935736-7BD8-A5C9-295B-114907812A09}"/>
              </a:ext>
            </a:extLst>
          </p:cNvPr>
          <p:cNvSpPr txBox="1"/>
          <p:nvPr/>
        </p:nvSpPr>
        <p:spPr>
          <a:xfrm>
            <a:off x="7802300" y="4670979"/>
            <a:ext cx="4269050" cy="1631216"/>
          </a:xfrm>
          <a:prstGeom prst="rect">
            <a:avLst/>
          </a:prstGeom>
          <a:noFill/>
        </p:spPr>
        <p:txBody>
          <a:bodyPr wrap="square" rtlCol="0">
            <a:spAutoFit/>
          </a:bodyPr>
          <a:lstStyle/>
          <a:p>
            <a:r>
              <a:rPr kumimoji="1" lang="en-US" altLang="ko-KR" sz="2000" dirty="0">
                <a:cs typeface="Calibri" panose="020F0502020204030204" pitchFamily="34" charset="0"/>
              </a:rPr>
              <a:t>Applicants cannot be denied enrollment due to perceived inability to complete components of the program, like earning their high school diploma or finishing a trade. </a:t>
            </a:r>
          </a:p>
        </p:txBody>
      </p:sp>
      <p:sp>
        <p:nvSpPr>
          <p:cNvPr id="28" name="TextBox 27">
            <a:extLst>
              <a:ext uri="{FF2B5EF4-FFF2-40B4-BE49-F238E27FC236}">
                <a16:creationId xmlns:a16="http://schemas.microsoft.com/office/drawing/2014/main" id="{D26124B1-7FAA-F359-A594-F17B6A7F39EA}"/>
              </a:ext>
            </a:extLst>
          </p:cNvPr>
          <p:cNvSpPr txBox="1"/>
          <p:nvPr/>
        </p:nvSpPr>
        <p:spPr>
          <a:xfrm>
            <a:off x="218473" y="5049062"/>
            <a:ext cx="5210777" cy="1200329"/>
          </a:xfrm>
          <a:prstGeom prst="rect">
            <a:avLst/>
          </a:prstGeom>
          <a:noFill/>
        </p:spPr>
        <p:txBody>
          <a:bodyPr wrap="square" rtlCol="0">
            <a:spAutoFit/>
          </a:bodyPr>
          <a:lstStyle/>
          <a:p>
            <a:r>
              <a:rPr kumimoji="1" lang="en-US" altLang="ko-KR" sz="2400" i="1" dirty="0">
                <a:effectLst/>
                <a:cs typeface="Calibri" panose="020F0502020204030204" pitchFamily="34" charset="0"/>
              </a:rPr>
              <a:t>CMHCs </a:t>
            </a:r>
            <a:r>
              <a:rPr kumimoji="1" lang="en-US" altLang="ko-KR" sz="2400" b="1" i="1" u="sng" dirty="0">
                <a:solidFill>
                  <a:srgbClr val="E28C00"/>
                </a:solidFill>
                <a:effectLst/>
                <a:cs typeface="Calibri" panose="020F0502020204030204" pitchFamily="34" charset="0"/>
              </a:rPr>
              <a:t>are encouraged</a:t>
            </a:r>
            <a:r>
              <a:rPr kumimoji="1" lang="en-US" altLang="ko-KR" sz="2400" b="1" i="1" dirty="0">
                <a:solidFill>
                  <a:srgbClr val="E28C00"/>
                </a:solidFill>
                <a:effectLst/>
                <a:cs typeface="Calibri" panose="020F0502020204030204" pitchFamily="34" charset="0"/>
              </a:rPr>
              <a:t> </a:t>
            </a:r>
            <a:r>
              <a:rPr kumimoji="1" lang="en-US" altLang="ko-KR" sz="2400" i="1" dirty="0">
                <a:effectLst/>
                <a:cs typeface="Calibri" panose="020F0502020204030204" pitchFamily="34" charset="0"/>
              </a:rPr>
              <a:t>to contact their </a:t>
            </a:r>
            <a:r>
              <a:rPr kumimoji="1" lang="en-US" altLang="ko-KR" sz="2400" i="1" u="sng" dirty="0">
                <a:effectLst/>
                <a:cs typeface="Calibri" panose="020F0502020204030204" pitchFamily="34" charset="0"/>
              </a:rPr>
              <a:t>Regional Mental Health Specialist </a:t>
            </a:r>
            <a:r>
              <a:rPr kumimoji="1" lang="en-US" altLang="ko-KR" sz="2400" i="1" dirty="0">
                <a:effectLst/>
                <a:cs typeface="Calibri" panose="020F0502020204030204" pitchFamily="34" charset="0"/>
              </a:rPr>
              <a:t>(RMHS) for consultation in these cases. </a:t>
            </a:r>
          </a:p>
        </p:txBody>
      </p:sp>
      <p:sp>
        <p:nvSpPr>
          <p:cNvPr id="29" name="슬라이드 번호 개체 틀 5">
            <a:extLst>
              <a:ext uri="{FF2B5EF4-FFF2-40B4-BE49-F238E27FC236}">
                <a16:creationId xmlns:a16="http://schemas.microsoft.com/office/drawing/2014/main" id="{03139AF7-ACB5-A47B-E366-D29F3BEC75A2}"/>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solidFill>
                  <a:schemeClr val="bg1"/>
                </a:solidFill>
              </a:rPr>
              <a:pPr algn="ctr"/>
              <a:t>14</a:t>
            </a:fld>
            <a:endParaRPr kumimoji="1" lang="en-US" altLang="ko-KR" dirty="0">
              <a:solidFill>
                <a:schemeClr val="bg1"/>
              </a:solidFill>
            </a:endParaRPr>
          </a:p>
        </p:txBody>
      </p:sp>
    </p:spTree>
    <p:extLst>
      <p:ext uri="{BB962C8B-B14F-4D97-AF65-F5344CB8AC3E}">
        <p14:creationId xmlns:p14="http://schemas.microsoft.com/office/powerpoint/2010/main" val="50032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teacher assisting students using a laptop for an assignment">
            <a:extLst>
              <a:ext uri="{FF2B5EF4-FFF2-40B4-BE49-F238E27FC236}">
                <a16:creationId xmlns:a16="http://schemas.microsoft.com/office/drawing/2014/main" id="{B45449AE-AAC1-1623-9891-8DB4ED8551F8}"/>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a:xfrm>
            <a:off x="3175" y="6350"/>
            <a:ext cx="12192000" cy="3722688"/>
          </a:xfrm>
        </p:spPr>
      </p:pic>
      <p:sp>
        <p:nvSpPr>
          <p:cNvPr id="14" name="직사각형 4">
            <a:extLst>
              <a:ext uri="{FF2B5EF4-FFF2-40B4-BE49-F238E27FC236}">
                <a16:creationId xmlns:a16="http://schemas.microsoft.com/office/drawing/2014/main" id="{5FDFBB18-0DFB-4093-4816-607D6AA92379}"/>
              </a:ext>
              <a:ext uri="{C183D7F6-B498-43B3-948B-1728B52AA6E4}">
                <adec:decorative xmlns:adec="http://schemas.microsoft.com/office/drawing/2017/decorative" val="1"/>
              </a:ext>
            </a:extLst>
          </p:cNvPr>
          <p:cNvSpPr/>
          <p:nvPr/>
        </p:nvSpPr>
        <p:spPr>
          <a:xfrm>
            <a:off x="-3175" y="-8108"/>
            <a:ext cx="12192000" cy="3722688"/>
          </a:xfrm>
          <a:prstGeom prst="rect">
            <a:avLst/>
          </a:prstGeom>
          <a:gradFill flip="none" rotWithShape="1">
            <a:gsLst>
              <a:gs pos="0">
                <a:schemeClr val="bg1">
                  <a:alpha val="0"/>
                </a:schemeClr>
              </a:gs>
              <a:gs pos="33000">
                <a:schemeClr val="tx1">
                  <a:lumMod val="95000"/>
                  <a:lumOff val="5000"/>
                  <a:alpha val="19000"/>
                </a:schemeClr>
              </a:gs>
              <a:gs pos="64000">
                <a:schemeClr val="tx1">
                  <a:lumMod val="95000"/>
                  <a:lumOff val="5000"/>
                  <a:alpha val="6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6" name="TextBox 5">
            <a:extLst>
              <a:ext uri="{FF2B5EF4-FFF2-40B4-BE49-F238E27FC236}">
                <a16:creationId xmlns:a16="http://schemas.microsoft.com/office/drawing/2014/main" id="{7B779DD5-537A-CA47-8460-09F5855CAD55}"/>
              </a:ext>
            </a:extLst>
          </p:cNvPr>
          <p:cNvSpPr txBox="1"/>
          <p:nvPr/>
        </p:nvSpPr>
        <p:spPr>
          <a:xfrm>
            <a:off x="119604" y="2614918"/>
            <a:ext cx="2392103" cy="2215991"/>
          </a:xfrm>
          <a:prstGeom prst="rect">
            <a:avLst/>
          </a:prstGeom>
          <a:noFill/>
        </p:spPr>
        <p:txBody>
          <a:bodyPr wrap="square" rtlCol="0">
            <a:spAutoFit/>
          </a:bodyPr>
          <a:lstStyle/>
          <a:p>
            <a:pPr algn="ctr"/>
            <a:r>
              <a:rPr kumimoji="1" lang="en-US" altLang="ko-KR" sz="13800" dirty="0">
                <a:solidFill>
                  <a:schemeClr val="bg2">
                    <a:lumMod val="75000"/>
                  </a:schemeClr>
                </a:solidFill>
                <a:latin typeface="Abril Fatface" panose="02000503000000020003" pitchFamily="2" charset="0"/>
                <a:cs typeface="Calibri" panose="020F0502020204030204" pitchFamily="34" charset="0"/>
              </a:rPr>
              <a:t>02</a:t>
            </a:r>
          </a:p>
        </p:txBody>
      </p:sp>
      <p:sp>
        <p:nvSpPr>
          <p:cNvPr id="5" name="Title 4">
            <a:extLst>
              <a:ext uri="{FF2B5EF4-FFF2-40B4-BE49-F238E27FC236}">
                <a16:creationId xmlns:a16="http://schemas.microsoft.com/office/drawing/2014/main" id="{74D402E2-21B5-9B4E-9D0F-5C50CCA45B39}"/>
              </a:ext>
            </a:extLst>
          </p:cNvPr>
          <p:cNvSpPr txBox="1">
            <a:spLocks noGrp="1"/>
          </p:cNvSpPr>
          <p:nvPr>
            <p:ph type="title" idx="4294967295"/>
          </p:nvPr>
        </p:nvSpPr>
        <p:spPr>
          <a:xfrm>
            <a:off x="2328440" y="2938084"/>
            <a:ext cx="901266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Disability Accommodation (DA)</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Considerations</a:t>
            </a:r>
          </a:p>
        </p:txBody>
      </p:sp>
      <p:sp>
        <p:nvSpPr>
          <p:cNvPr id="9" name="TextBox 8">
            <a:extLst>
              <a:ext uri="{FF2B5EF4-FFF2-40B4-BE49-F238E27FC236}">
                <a16:creationId xmlns:a16="http://schemas.microsoft.com/office/drawing/2014/main" id="{49FC1CFE-F121-1C4A-BD25-F7C1AFF53E9E}"/>
              </a:ext>
            </a:extLst>
          </p:cNvPr>
          <p:cNvSpPr txBox="1"/>
          <p:nvPr/>
        </p:nvSpPr>
        <p:spPr>
          <a:xfrm>
            <a:off x="520619" y="4954020"/>
            <a:ext cx="11270848" cy="954107"/>
          </a:xfrm>
          <a:prstGeom prst="rect">
            <a:avLst/>
          </a:prstGeom>
          <a:noFill/>
        </p:spPr>
        <p:txBody>
          <a:bodyPr wrap="square" rtlCol="0">
            <a:spAutoFit/>
          </a:bodyPr>
          <a:lstStyle/>
          <a:p>
            <a:r>
              <a:rPr kumimoji="1" lang="en-US" altLang="ko-KR" sz="2800" dirty="0">
                <a:cs typeface="Calibri" panose="020F0502020204030204" pitchFamily="34" charset="0"/>
              </a:rPr>
              <a:t>Pre-arrival Contact Post Approval, Individualized Assessment of Need with a Center-wide Focus, and Effectiveness Monitoring</a:t>
            </a:r>
            <a:endParaRPr kumimoji="1" lang="ko-KR" altLang="en-US" sz="2800" dirty="0">
              <a:cs typeface="Calibri" panose="020F0502020204030204" pitchFamily="34" charset="0"/>
            </a:endParaRPr>
          </a:p>
        </p:txBody>
      </p:sp>
      <p:cxnSp>
        <p:nvCxnSpPr>
          <p:cNvPr id="11" name="직선 연결선[R] 10">
            <a:extLst>
              <a:ext uri="{FF2B5EF4-FFF2-40B4-BE49-F238E27FC236}">
                <a16:creationId xmlns:a16="http://schemas.microsoft.com/office/drawing/2014/main" id="{34BD2C28-3E7F-0E4C-9C94-72D77EBFDB36}"/>
              </a:ext>
              <a:ext uri="{C183D7F6-B498-43B3-948B-1728B52AA6E4}">
                <adec:decorative xmlns:adec="http://schemas.microsoft.com/office/drawing/2017/decorative" val="1"/>
              </a:ext>
            </a:extLst>
          </p:cNvPr>
          <p:cNvCxnSpPr/>
          <p:nvPr/>
        </p:nvCxnSpPr>
        <p:spPr>
          <a:xfrm>
            <a:off x="6748041" y="4120587"/>
            <a:ext cx="544395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직사각형 11">
            <a:extLst>
              <a:ext uri="{FF2B5EF4-FFF2-40B4-BE49-F238E27FC236}">
                <a16:creationId xmlns:a16="http://schemas.microsoft.com/office/drawing/2014/main" id="{99FB4E9A-2B1F-CF43-A626-6FB48E9B2E96}"/>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5" name="슬라이드 번호 개체 틀 5">
            <a:extLst>
              <a:ext uri="{FF2B5EF4-FFF2-40B4-BE49-F238E27FC236}">
                <a16:creationId xmlns:a16="http://schemas.microsoft.com/office/drawing/2014/main" id="{ADF27FCD-1F5A-2637-C4E3-0D4733A1F5F4}"/>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15</a:t>
            </a:fld>
            <a:endParaRPr kumimoji="1" lang="en-US" altLang="ko-KR" dirty="0"/>
          </a:p>
        </p:txBody>
      </p:sp>
    </p:spTree>
    <p:extLst>
      <p:ext uri="{BB962C8B-B14F-4D97-AF65-F5344CB8AC3E}">
        <p14:creationId xmlns:p14="http://schemas.microsoft.com/office/powerpoint/2010/main" val="1752141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C924AC-9873-E04F-98CB-9C8D035F207D}"/>
              </a:ext>
            </a:extLst>
          </p:cNvPr>
          <p:cNvSpPr>
            <a:spLocks noGrp="1"/>
          </p:cNvSpPr>
          <p:nvPr>
            <p:ph type="title"/>
          </p:nvPr>
        </p:nvSpPr>
        <p:spPr/>
        <p:txBody>
          <a:bodyPr/>
          <a:lstStyle/>
          <a:p>
            <a:r>
              <a:rPr lang="en-US" dirty="0"/>
              <a:t>Pre-Arrival Contact </a:t>
            </a:r>
            <a:r>
              <a:rPr lang="en-US" dirty="0">
                <a:solidFill>
                  <a:schemeClr val="tx1"/>
                </a:solidFill>
              </a:rPr>
              <a:t>Post Approval</a:t>
            </a:r>
          </a:p>
        </p:txBody>
      </p:sp>
      <p:sp>
        <p:nvSpPr>
          <p:cNvPr id="4" name="Content Placeholder 3">
            <a:extLst>
              <a:ext uri="{FF2B5EF4-FFF2-40B4-BE49-F238E27FC236}">
                <a16:creationId xmlns:a16="http://schemas.microsoft.com/office/drawing/2014/main" id="{B13FA4B7-BF69-057E-CBDA-4845515704EF}"/>
              </a:ext>
            </a:extLst>
          </p:cNvPr>
          <p:cNvSpPr>
            <a:spLocks noGrp="1"/>
          </p:cNvSpPr>
          <p:nvPr>
            <p:ph idx="1"/>
          </p:nvPr>
        </p:nvSpPr>
        <p:spPr>
          <a:xfrm>
            <a:off x="888331" y="1553578"/>
            <a:ext cx="5207669" cy="4948154"/>
          </a:xfrm>
        </p:spPr>
        <p:txBody>
          <a:bodyPr>
            <a:normAutofit lnSpcReduction="10000"/>
          </a:bodyPr>
          <a:lstStyle/>
          <a:p>
            <a:pPr>
              <a:lnSpc>
                <a:spcPct val="119000"/>
              </a:lnSpc>
            </a:pPr>
            <a:r>
              <a:rPr lang="en-US" dirty="0"/>
              <a:t>If the enrollee (approved for enrollment) has disclosed an intellectual disability on the 6-53 or via documentation of disability, ensure that a DC contacts the applicant </a:t>
            </a:r>
            <a:r>
              <a:rPr lang="en-US" b="1" dirty="0">
                <a:solidFill>
                  <a:srgbClr val="E28C00"/>
                </a:solidFill>
              </a:rPr>
              <a:t>before arrival </a:t>
            </a:r>
            <a:r>
              <a:rPr lang="en-US" dirty="0"/>
              <a:t>to determine individual accommodation needs. </a:t>
            </a:r>
          </a:p>
          <a:p>
            <a:pPr>
              <a:lnSpc>
                <a:spcPct val="119000"/>
              </a:lnSpc>
            </a:pPr>
            <a:r>
              <a:rPr lang="en-US" dirty="0"/>
              <a:t>Accommodations must be </a:t>
            </a:r>
            <a:r>
              <a:rPr lang="en-US" b="1" u="sng" dirty="0">
                <a:solidFill>
                  <a:srgbClr val="E28C00"/>
                </a:solidFill>
              </a:rPr>
              <a:t>ready to implement upon arrival</a:t>
            </a:r>
            <a:r>
              <a:rPr lang="en-US" dirty="0"/>
              <a:t>.</a:t>
            </a:r>
          </a:p>
          <a:p>
            <a:endParaRPr lang="en-US" dirty="0"/>
          </a:p>
        </p:txBody>
      </p:sp>
      <p:pic>
        <p:nvPicPr>
          <p:cNvPr id="6" name="Picture 5" descr="A Disability Coordinator talking to an enrollee on the phone">
            <a:extLst>
              <a:ext uri="{FF2B5EF4-FFF2-40B4-BE49-F238E27FC236}">
                <a16:creationId xmlns:a16="http://schemas.microsoft.com/office/drawing/2014/main" id="{3B87E8E8-88A9-0B3A-DC93-78060F0A051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6443913" y="1967164"/>
            <a:ext cx="5748087" cy="3832058"/>
          </a:xfrm>
          <a:prstGeom prst="rect">
            <a:avLst/>
          </a:prstGeom>
        </p:spPr>
      </p:pic>
      <p:sp>
        <p:nvSpPr>
          <p:cNvPr id="2" name="슬라이드 번호 개체 틀 5">
            <a:extLst>
              <a:ext uri="{FF2B5EF4-FFF2-40B4-BE49-F238E27FC236}">
                <a16:creationId xmlns:a16="http://schemas.microsoft.com/office/drawing/2014/main" id="{35168191-43EA-22F0-BFF5-2A88EAA9B0F5}"/>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16</a:t>
            </a:fld>
            <a:endParaRPr kumimoji="1" lang="en-US" altLang="ko-KR" dirty="0"/>
          </a:p>
        </p:txBody>
      </p:sp>
    </p:spTree>
    <p:extLst>
      <p:ext uri="{BB962C8B-B14F-4D97-AF65-F5344CB8AC3E}">
        <p14:creationId xmlns:p14="http://schemas.microsoft.com/office/powerpoint/2010/main" val="926552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C924AC-9873-E04F-98CB-9C8D035F207D}"/>
              </a:ext>
            </a:extLst>
          </p:cNvPr>
          <p:cNvSpPr>
            <a:spLocks noGrp="1"/>
          </p:cNvSpPr>
          <p:nvPr>
            <p:ph type="title"/>
          </p:nvPr>
        </p:nvSpPr>
        <p:spPr/>
        <p:txBody>
          <a:bodyPr/>
          <a:lstStyle/>
          <a:p>
            <a:r>
              <a:rPr lang="en-US" dirty="0"/>
              <a:t>Individualized </a:t>
            </a:r>
            <a:r>
              <a:rPr lang="en-US" dirty="0">
                <a:solidFill>
                  <a:schemeClr val="tx1"/>
                </a:solidFill>
              </a:rPr>
              <a:t>Assessment of Need</a:t>
            </a:r>
          </a:p>
        </p:txBody>
      </p:sp>
      <p:sp>
        <p:nvSpPr>
          <p:cNvPr id="4" name="Content Placeholder 3">
            <a:extLst>
              <a:ext uri="{FF2B5EF4-FFF2-40B4-BE49-F238E27FC236}">
                <a16:creationId xmlns:a16="http://schemas.microsoft.com/office/drawing/2014/main" id="{B13FA4B7-BF69-057E-CBDA-4845515704EF}"/>
              </a:ext>
            </a:extLst>
          </p:cNvPr>
          <p:cNvSpPr>
            <a:spLocks noGrp="1"/>
          </p:cNvSpPr>
          <p:nvPr>
            <p:ph idx="1"/>
          </p:nvPr>
        </p:nvSpPr>
        <p:spPr>
          <a:xfrm>
            <a:off x="838199" y="1825624"/>
            <a:ext cx="5352048" cy="4521033"/>
          </a:xfrm>
        </p:spPr>
        <p:txBody>
          <a:bodyPr>
            <a:normAutofit fontScale="92500" lnSpcReduction="10000"/>
          </a:bodyPr>
          <a:lstStyle/>
          <a:p>
            <a:pPr>
              <a:lnSpc>
                <a:spcPct val="119000"/>
              </a:lnSpc>
            </a:pPr>
            <a:r>
              <a:rPr lang="en-US" dirty="0"/>
              <a:t>Disability accommodations (DA) must:</a:t>
            </a:r>
          </a:p>
          <a:p>
            <a:pPr lvl="1">
              <a:lnSpc>
                <a:spcPct val="119000"/>
              </a:lnSpc>
            </a:pPr>
            <a:r>
              <a:rPr lang="en-US" dirty="0"/>
              <a:t>be considered with a </a:t>
            </a:r>
            <a:r>
              <a:rPr lang="en-US" b="1" dirty="0">
                <a:solidFill>
                  <a:srgbClr val="E28C00"/>
                </a:solidFill>
              </a:rPr>
              <a:t>center-wide focus</a:t>
            </a:r>
          </a:p>
          <a:p>
            <a:pPr lvl="1">
              <a:lnSpc>
                <a:spcPct val="119000"/>
              </a:lnSpc>
            </a:pPr>
            <a:r>
              <a:rPr lang="en-US" dirty="0"/>
              <a:t>be individualized based upon the specific enrollee’s functional limitation and areas of need</a:t>
            </a:r>
          </a:p>
          <a:p>
            <a:pPr lvl="1">
              <a:lnSpc>
                <a:spcPct val="119000"/>
              </a:lnSpc>
            </a:pPr>
            <a:r>
              <a:rPr lang="en-US" dirty="0"/>
              <a:t>include processing disability accommodation requests made by the individual or others on their behalf (if they agree with the DA requested)</a:t>
            </a:r>
          </a:p>
        </p:txBody>
      </p:sp>
      <p:sp>
        <p:nvSpPr>
          <p:cNvPr id="2" name="Content Placeholder 3">
            <a:extLst>
              <a:ext uri="{FF2B5EF4-FFF2-40B4-BE49-F238E27FC236}">
                <a16:creationId xmlns:a16="http://schemas.microsoft.com/office/drawing/2014/main" id="{9935E3E4-729D-AE26-189B-66710E9509DC}"/>
              </a:ext>
            </a:extLst>
          </p:cNvPr>
          <p:cNvSpPr txBox="1">
            <a:spLocks/>
          </p:cNvSpPr>
          <p:nvPr/>
        </p:nvSpPr>
        <p:spPr>
          <a:xfrm>
            <a:off x="6282489" y="1825625"/>
            <a:ext cx="4846722" cy="4521032"/>
          </a:xfrm>
          <a:prstGeom prst="rect">
            <a:avLst/>
          </a:prstGeom>
          <a:solidFill>
            <a:srgbClr val="F5E8D8"/>
          </a:solidFill>
        </p:spPr>
        <p:txBody>
          <a:bodyPr vert="horz" lIns="91440" tIns="45720" rIns="91440" bIns="45720" rtlCol="0">
            <a:normAutofit fontScale="92500"/>
          </a:bodyPr>
          <a:lstStyle>
            <a:lvl1pPr marL="228600" indent="-228600" algn="l" defTabSz="914400" rtl="0" eaLnBrk="1" latinLnBrk="0" hangingPunct="1">
              <a:lnSpc>
                <a:spcPct val="109000"/>
              </a:lnSpc>
              <a:spcBef>
                <a:spcPts val="600"/>
              </a:spcBef>
              <a:buClr>
                <a:srgbClr val="E28C00"/>
              </a:buClr>
              <a:buFont typeface="Wingdings" panose="05000000000000000000" pitchFamily="2" charset="2"/>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109000"/>
              </a:lnSpc>
              <a:spcBef>
                <a:spcPts val="600"/>
              </a:spcBef>
              <a:buClr>
                <a:srgbClr val="E28C00"/>
              </a:buClr>
              <a:buFont typeface="Wingdings" panose="05000000000000000000" pitchFamily="2" charset="2"/>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109000"/>
              </a:lnSpc>
              <a:spcBef>
                <a:spcPts val="600"/>
              </a:spcBef>
              <a:buClr>
                <a:srgbClr val="E28C00"/>
              </a:buClr>
              <a:buFont typeface="Wingdings" panose="05000000000000000000" pitchFamily="2" charset="2"/>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109000"/>
              </a:lnSpc>
              <a:spcBef>
                <a:spcPts val="600"/>
              </a:spcBef>
              <a:buClr>
                <a:srgbClr val="E28C00"/>
              </a:buClr>
              <a:buFont typeface="Wingdings" panose="05000000000000000000" pitchFamily="2" charset="2"/>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109000"/>
              </a:lnSpc>
              <a:spcBef>
                <a:spcPts val="600"/>
              </a:spcBef>
              <a:buClr>
                <a:srgbClr val="E28C00"/>
              </a:buClr>
              <a:buFont typeface="Wingdings" panose="05000000000000000000" pitchFamily="2" charset="2"/>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General Considerations:</a:t>
            </a:r>
          </a:p>
          <a:p>
            <a:pPr lvl="1"/>
            <a:r>
              <a:rPr lang="en-US" dirty="0"/>
              <a:t>Simplify handbook language or have student leaders create an audio version</a:t>
            </a:r>
          </a:p>
          <a:p>
            <a:pPr lvl="1"/>
            <a:r>
              <a:rPr lang="en-US" dirty="0"/>
              <a:t>Provide menus or bulletin board news in formats that can be digitally read out loud</a:t>
            </a:r>
          </a:p>
          <a:p>
            <a:pPr lvl="1"/>
            <a:r>
              <a:rPr lang="en-US" dirty="0"/>
              <a:t>“Check in” more routinely to add or adjust supports as needed</a:t>
            </a:r>
          </a:p>
          <a:p>
            <a:pPr lvl="1"/>
            <a:r>
              <a:rPr lang="en-US" dirty="0"/>
              <a:t>Think “fostering independence” and “employability”</a:t>
            </a:r>
          </a:p>
        </p:txBody>
      </p:sp>
      <p:sp>
        <p:nvSpPr>
          <p:cNvPr id="5" name="슬라이드 번호 개체 틀 5">
            <a:extLst>
              <a:ext uri="{FF2B5EF4-FFF2-40B4-BE49-F238E27FC236}">
                <a16:creationId xmlns:a16="http://schemas.microsoft.com/office/drawing/2014/main" id="{022A08FF-D15D-7A95-85D2-C8F06483AA79}"/>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17</a:t>
            </a:fld>
            <a:endParaRPr kumimoji="1" lang="en-US" altLang="ko-KR" dirty="0"/>
          </a:p>
        </p:txBody>
      </p:sp>
    </p:spTree>
    <p:extLst>
      <p:ext uri="{BB962C8B-B14F-4D97-AF65-F5344CB8AC3E}">
        <p14:creationId xmlns:p14="http://schemas.microsoft.com/office/powerpoint/2010/main" val="3294834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346029C-47DC-5D39-385C-FF96F1011F2A}"/>
              </a:ext>
            </a:extLst>
          </p:cNvPr>
          <p:cNvSpPr>
            <a:spLocks noGrp="1"/>
          </p:cNvSpPr>
          <p:nvPr>
            <p:ph type="title"/>
          </p:nvPr>
        </p:nvSpPr>
        <p:spPr>
          <a:xfrm>
            <a:off x="628544" y="610004"/>
            <a:ext cx="10515600" cy="793346"/>
          </a:xfrm>
        </p:spPr>
        <p:txBody>
          <a:bodyPr>
            <a:noAutofit/>
          </a:bodyPr>
          <a:lstStyle/>
          <a:p>
            <a:r>
              <a:rPr lang="en-US" dirty="0">
                <a:solidFill>
                  <a:schemeClr val="bg2">
                    <a:lumMod val="75000"/>
                  </a:schemeClr>
                </a:solidFill>
              </a:rPr>
              <a:t>Disability</a:t>
            </a:r>
            <a:r>
              <a:rPr lang="en-US" dirty="0"/>
              <a:t> </a:t>
            </a:r>
            <a:r>
              <a:rPr lang="en-US" dirty="0">
                <a:solidFill>
                  <a:schemeClr val="tx1"/>
                </a:solidFill>
              </a:rPr>
              <a:t>Accommodations</a:t>
            </a:r>
            <a:r>
              <a:rPr lang="en-US" dirty="0"/>
              <a:t> </a:t>
            </a:r>
            <a:r>
              <a:rPr lang="en-US" dirty="0">
                <a:solidFill>
                  <a:schemeClr val="bg2">
                    <a:lumMod val="75000"/>
                  </a:schemeClr>
                </a:solidFill>
              </a:rPr>
              <a:t>(DAs)</a:t>
            </a:r>
          </a:p>
        </p:txBody>
      </p:sp>
      <p:sp>
        <p:nvSpPr>
          <p:cNvPr id="21" name="TextBox 20">
            <a:extLst>
              <a:ext uri="{FF2B5EF4-FFF2-40B4-BE49-F238E27FC236}">
                <a16:creationId xmlns:a16="http://schemas.microsoft.com/office/drawing/2014/main" id="{DE9B8602-63DD-2D4A-BF16-7C4DAD29FD94}"/>
              </a:ext>
            </a:extLst>
          </p:cNvPr>
          <p:cNvSpPr txBox="1"/>
          <p:nvPr/>
        </p:nvSpPr>
        <p:spPr>
          <a:xfrm>
            <a:off x="447449" y="1768347"/>
            <a:ext cx="2451905" cy="461665"/>
          </a:xfrm>
          <a:prstGeom prst="rect">
            <a:avLst/>
          </a:prstGeom>
          <a:noFill/>
        </p:spPr>
        <p:txBody>
          <a:bodyPr wrap="square" rtlCol="0">
            <a:spAutoFit/>
          </a:bodyPr>
          <a:lstStyle/>
          <a:p>
            <a:pPr algn="r"/>
            <a:r>
              <a:rPr kumimoji="1" lang="en-US" altLang="ko-KR" sz="2400" dirty="0">
                <a:latin typeface="Abril Fatface" panose="02000503000000020003" pitchFamily="2" charset="0"/>
                <a:cs typeface="Calibri" panose="020F0502020204030204" pitchFamily="34" charset="0"/>
              </a:rPr>
              <a:t>Video Modeling</a:t>
            </a:r>
          </a:p>
        </p:txBody>
      </p:sp>
      <p:sp>
        <p:nvSpPr>
          <p:cNvPr id="20" name="TextBox 19">
            <a:extLst>
              <a:ext uri="{FF2B5EF4-FFF2-40B4-BE49-F238E27FC236}">
                <a16:creationId xmlns:a16="http://schemas.microsoft.com/office/drawing/2014/main" id="{6AFEAFF2-5AA9-7E43-B439-7D5A2153497B}"/>
              </a:ext>
            </a:extLst>
          </p:cNvPr>
          <p:cNvSpPr txBox="1"/>
          <p:nvPr/>
        </p:nvSpPr>
        <p:spPr>
          <a:xfrm>
            <a:off x="195942" y="2191627"/>
            <a:ext cx="2703412" cy="2031325"/>
          </a:xfrm>
          <a:prstGeom prst="rect">
            <a:avLst/>
          </a:prstGeom>
          <a:noFill/>
        </p:spPr>
        <p:txBody>
          <a:bodyPr wrap="square" rtlCol="0">
            <a:spAutoFit/>
          </a:bodyPr>
          <a:lstStyle/>
          <a:p>
            <a:pPr algn="r"/>
            <a:r>
              <a:rPr kumimoji="1" lang="en-US" altLang="ko-KR" dirty="0">
                <a:latin typeface="Calibri" panose="020F0502020204030204" pitchFamily="34" charset="0"/>
                <a:cs typeface="Calibri" panose="020F0502020204030204" pitchFamily="34" charset="0"/>
              </a:rPr>
              <a:t>A research-based practice with increasing evidence of benefitting students with autism and has carry-over to supporting students with intellectual disabilities.</a:t>
            </a:r>
            <a:endParaRPr kumimoji="1" lang="ko-KR" altLang="en-US"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DF4EEBC-423C-FE4D-A5D8-42012598012F}"/>
              </a:ext>
            </a:extLst>
          </p:cNvPr>
          <p:cNvSpPr txBox="1"/>
          <p:nvPr/>
        </p:nvSpPr>
        <p:spPr>
          <a:xfrm>
            <a:off x="447449" y="4414719"/>
            <a:ext cx="2451905" cy="461665"/>
          </a:xfrm>
          <a:prstGeom prst="rect">
            <a:avLst/>
          </a:prstGeom>
          <a:noFill/>
        </p:spPr>
        <p:txBody>
          <a:bodyPr wrap="square" rtlCol="0">
            <a:spAutoFit/>
          </a:bodyPr>
          <a:lstStyle/>
          <a:p>
            <a:pPr algn="r"/>
            <a:r>
              <a:rPr kumimoji="1" lang="en-US" altLang="ko-KR" sz="2400" dirty="0">
                <a:latin typeface="Abril Fatface" panose="02000503000000020003" pitchFamily="2" charset="0"/>
                <a:cs typeface="Calibri" panose="020F0502020204030204" pitchFamily="34" charset="0"/>
              </a:rPr>
              <a:t>Bookshare</a:t>
            </a:r>
          </a:p>
        </p:txBody>
      </p:sp>
      <p:sp>
        <p:nvSpPr>
          <p:cNvPr id="16" name="TextBox 15">
            <a:extLst>
              <a:ext uri="{FF2B5EF4-FFF2-40B4-BE49-F238E27FC236}">
                <a16:creationId xmlns:a16="http://schemas.microsoft.com/office/drawing/2014/main" id="{FB3EAC98-3BD7-E743-87A6-2D4DEB57D79E}"/>
              </a:ext>
            </a:extLst>
          </p:cNvPr>
          <p:cNvSpPr txBox="1"/>
          <p:nvPr/>
        </p:nvSpPr>
        <p:spPr>
          <a:xfrm>
            <a:off x="195942" y="4837999"/>
            <a:ext cx="2703412" cy="1754326"/>
          </a:xfrm>
          <a:prstGeom prst="rect">
            <a:avLst/>
          </a:prstGeom>
          <a:noFill/>
        </p:spPr>
        <p:txBody>
          <a:bodyPr wrap="square" rtlCol="0">
            <a:spAutoFit/>
          </a:bodyPr>
          <a:lstStyle/>
          <a:p>
            <a:pPr algn="r"/>
            <a:r>
              <a:rPr kumimoji="1" lang="en-US" altLang="ko-KR" dirty="0">
                <a:latin typeface="Calibri" panose="020F0502020204030204" pitchFamily="34" charset="0"/>
                <a:cs typeface="Calibri" panose="020F0502020204030204" pitchFamily="34" charset="0"/>
              </a:rPr>
              <a:t>An invaluable resource for making Job Corps curriculum accessible to individuals with reading/cognitive challenges.</a:t>
            </a:r>
            <a:endParaRPr kumimoji="1" lang="ko-KR" altLang="en-US"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D8A5451-F965-E24A-8E0F-C0D383DFBD97}"/>
              </a:ext>
            </a:extLst>
          </p:cNvPr>
          <p:cNvSpPr txBox="1"/>
          <p:nvPr/>
        </p:nvSpPr>
        <p:spPr>
          <a:xfrm>
            <a:off x="3446419" y="1768347"/>
            <a:ext cx="3240131" cy="461665"/>
          </a:xfrm>
          <a:prstGeom prst="rect">
            <a:avLst/>
          </a:prstGeom>
          <a:noFill/>
        </p:spPr>
        <p:txBody>
          <a:bodyPr wrap="square" rtlCol="0">
            <a:spAutoFit/>
          </a:bodyPr>
          <a:lstStyle/>
          <a:p>
            <a:r>
              <a:rPr kumimoji="1" lang="en-US" altLang="ko-KR" sz="2400" dirty="0">
                <a:latin typeface="Abril Fatface" panose="02000503000000020003" pitchFamily="2" charset="0"/>
                <a:cs typeface="Calibri" panose="020F0502020204030204" pitchFamily="34" charset="0"/>
              </a:rPr>
              <a:t>Assistive Technology</a:t>
            </a:r>
          </a:p>
        </p:txBody>
      </p:sp>
      <p:sp>
        <p:nvSpPr>
          <p:cNvPr id="14" name="TextBox 13">
            <a:extLst>
              <a:ext uri="{FF2B5EF4-FFF2-40B4-BE49-F238E27FC236}">
                <a16:creationId xmlns:a16="http://schemas.microsoft.com/office/drawing/2014/main" id="{7EEB90AA-4C42-C747-BFCA-7425CE24C460}"/>
              </a:ext>
            </a:extLst>
          </p:cNvPr>
          <p:cNvSpPr txBox="1"/>
          <p:nvPr/>
        </p:nvSpPr>
        <p:spPr>
          <a:xfrm>
            <a:off x="3446418" y="2191627"/>
            <a:ext cx="3017519" cy="1200329"/>
          </a:xfrm>
          <a:prstGeom prst="rect">
            <a:avLst/>
          </a:prstGeom>
          <a:noFill/>
        </p:spPr>
        <p:txBody>
          <a:bodyPr wrap="square" rtlCol="0">
            <a:spAutoFit/>
          </a:bodyPr>
          <a:lstStyle/>
          <a:p>
            <a:r>
              <a:rPr kumimoji="1" lang="en-US" altLang="ko-KR" dirty="0">
                <a:latin typeface="Calibri" panose="020F0502020204030204" pitchFamily="34" charset="0"/>
                <a:cs typeface="Calibri" panose="020F0502020204030204" pitchFamily="34" charset="0"/>
              </a:rPr>
              <a:t>The use of assistive technology builds independence and increases employability.</a:t>
            </a:r>
            <a:endParaRPr kumimoji="1" lang="ko-KR" altLang="en-US"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A703E38-37EC-D746-930F-DEB84796BF38}"/>
              </a:ext>
            </a:extLst>
          </p:cNvPr>
          <p:cNvSpPr txBox="1"/>
          <p:nvPr/>
        </p:nvSpPr>
        <p:spPr>
          <a:xfrm>
            <a:off x="3446419" y="4027369"/>
            <a:ext cx="4211681" cy="830997"/>
          </a:xfrm>
          <a:prstGeom prst="rect">
            <a:avLst/>
          </a:prstGeom>
          <a:noFill/>
        </p:spPr>
        <p:txBody>
          <a:bodyPr wrap="square" rtlCol="0">
            <a:spAutoFit/>
          </a:bodyPr>
          <a:lstStyle/>
          <a:p>
            <a:r>
              <a:rPr kumimoji="1" lang="en-US" altLang="ko-KR" sz="2400" dirty="0">
                <a:latin typeface="Abril Fatface" panose="02000503000000020003" pitchFamily="2" charset="0"/>
                <a:cs typeface="Calibri" panose="020F0502020204030204" pitchFamily="34" charset="0"/>
              </a:rPr>
              <a:t>Other DA/</a:t>
            </a:r>
          </a:p>
          <a:p>
            <a:r>
              <a:rPr kumimoji="1" lang="en-US" altLang="ko-KR" sz="2400" dirty="0">
                <a:latin typeface="Abril Fatface" panose="02000503000000020003" pitchFamily="2" charset="0"/>
                <a:cs typeface="Calibri" panose="020F0502020204030204" pitchFamily="34" charset="0"/>
              </a:rPr>
              <a:t>Strategies</a:t>
            </a:r>
          </a:p>
        </p:txBody>
      </p:sp>
      <p:sp>
        <p:nvSpPr>
          <p:cNvPr id="22" name="TextBox 21">
            <a:extLst>
              <a:ext uri="{FF2B5EF4-FFF2-40B4-BE49-F238E27FC236}">
                <a16:creationId xmlns:a16="http://schemas.microsoft.com/office/drawing/2014/main" id="{D6CD099C-7922-BD4D-8642-7BD5FB0104ED}"/>
              </a:ext>
            </a:extLst>
          </p:cNvPr>
          <p:cNvSpPr txBox="1"/>
          <p:nvPr/>
        </p:nvSpPr>
        <p:spPr>
          <a:xfrm>
            <a:off x="3446419" y="4837999"/>
            <a:ext cx="3064812" cy="1200329"/>
          </a:xfrm>
          <a:prstGeom prst="rect">
            <a:avLst/>
          </a:prstGeom>
          <a:noFill/>
        </p:spPr>
        <p:txBody>
          <a:bodyPr wrap="square" rtlCol="0">
            <a:spAutoFit/>
          </a:bodyPr>
          <a:lstStyle/>
          <a:p>
            <a:r>
              <a:rPr kumimoji="1" lang="en-US" altLang="ko-KR" dirty="0">
                <a:latin typeface="Calibri" panose="020F0502020204030204" pitchFamily="34" charset="0"/>
                <a:cs typeface="Calibri" panose="020F0502020204030204" pitchFamily="34" charset="0"/>
              </a:rPr>
              <a:t>Using visual supports, task analyses, chunking information, decluttering content, etc.!</a:t>
            </a:r>
            <a:endParaRPr kumimoji="1" lang="ko-KR" altLang="en-US" dirty="0">
              <a:latin typeface="Calibri" panose="020F0502020204030204" pitchFamily="34" charset="0"/>
              <a:cs typeface="Calibri" panose="020F0502020204030204" pitchFamily="34" charset="0"/>
            </a:endParaRPr>
          </a:p>
        </p:txBody>
      </p:sp>
      <p:cxnSp>
        <p:nvCxnSpPr>
          <p:cNvPr id="27" name="직선 연결선[R] 26">
            <a:extLst>
              <a:ext uri="{FF2B5EF4-FFF2-40B4-BE49-F238E27FC236}">
                <a16:creationId xmlns:a16="http://schemas.microsoft.com/office/drawing/2014/main" id="{351E7D66-F727-E042-9278-14898463AB20}"/>
              </a:ext>
              <a:ext uri="{C183D7F6-B498-43B3-948B-1728B52AA6E4}">
                <adec:decorative xmlns:adec="http://schemas.microsoft.com/office/drawing/2017/decorative" val="1"/>
              </a:ext>
            </a:extLst>
          </p:cNvPr>
          <p:cNvCxnSpPr/>
          <p:nvPr/>
        </p:nvCxnSpPr>
        <p:spPr>
          <a:xfrm>
            <a:off x="294223" y="2133999"/>
            <a:ext cx="2605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직선 연결선[R] 27">
            <a:extLst>
              <a:ext uri="{FF2B5EF4-FFF2-40B4-BE49-F238E27FC236}">
                <a16:creationId xmlns:a16="http://schemas.microsoft.com/office/drawing/2014/main" id="{64012E99-B321-6C4F-B701-05317081E0FA}"/>
              </a:ext>
              <a:ext uri="{C183D7F6-B498-43B3-948B-1728B52AA6E4}">
                <adec:decorative xmlns:adec="http://schemas.microsoft.com/office/drawing/2017/decorative" val="1"/>
              </a:ext>
            </a:extLst>
          </p:cNvPr>
          <p:cNvCxnSpPr/>
          <p:nvPr/>
        </p:nvCxnSpPr>
        <p:spPr>
          <a:xfrm>
            <a:off x="294223" y="4803593"/>
            <a:ext cx="2605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직선 연결선[R] 28">
            <a:extLst>
              <a:ext uri="{FF2B5EF4-FFF2-40B4-BE49-F238E27FC236}">
                <a16:creationId xmlns:a16="http://schemas.microsoft.com/office/drawing/2014/main" id="{9163C8B5-A602-A649-AD1D-6B6B9DDCE11D}"/>
              </a:ext>
              <a:ext uri="{C183D7F6-B498-43B3-948B-1728B52AA6E4}">
                <adec:decorative xmlns:adec="http://schemas.microsoft.com/office/drawing/2017/decorative" val="1"/>
              </a:ext>
            </a:extLst>
          </p:cNvPr>
          <p:cNvCxnSpPr/>
          <p:nvPr/>
        </p:nvCxnSpPr>
        <p:spPr>
          <a:xfrm>
            <a:off x="3446418" y="2133999"/>
            <a:ext cx="30175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직선 연결선[R] 29">
            <a:extLst>
              <a:ext uri="{FF2B5EF4-FFF2-40B4-BE49-F238E27FC236}">
                <a16:creationId xmlns:a16="http://schemas.microsoft.com/office/drawing/2014/main" id="{C1E87D0F-23A2-B943-B837-E5827FB9710E}"/>
              </a:ext>
              <a:ext uri="{C183D7F6-B498-43B3-948B-1728B52AA6E4}">
                <adec:decorative xmlns:adec="http://schemas.microsoft.com/office/drawing/2017/decorative" val="1"/>
              </a:ext>
            </a:extLst>
          </p:cNvPr>
          <p:cNvCxnSpPr/>
          <p:nvPr/>
        </p:nvCxnSpPr>
        <p:spPr>
          <a:xfrm>
            <a:off x="3446418" y="4769187"/>
            <a:ext cx="3017520"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B2D0D4C-82DF-6F44-9971-A4445A2222BE}"/>
              </a:ext>
              <a:ext uri="{C183D7F6-B498-43B3-948B-1728B52AA6E4}">
                <adec:decorative xmlns:adec="http://schemas.microsoft.com/office/drawing/2017/decorative" val="1"/>
              </a:ext>
            </a:extLst>
          </p:cNvPr>
          <p:cNvSpPr txBox="1"/>
          <p:nvPr/>
        </p:nvSpPr>
        <p:spPr>
          <a:xfrm>
            <a:off x="294223" y="507703"/>
            <a:ext cx="819073" cy="1569660"/>
          </a:xfrm>
          <a:prstGeom prst="rect">
            <a:avLst/>
          </a:prstGeom>
          <a:noFill/>
        </p:spPr>
        <p:txBody>
          <a:bodyPr wrap="square" rtlCol="0">
            <a:spAutoFit/>
          </a:bodyPr>
          <a:lstStyle/>
          <a:p>
            <a:pPr algn="ctr"/>
            <a:r>
              <a:rPr kumimoji="1" lang="en-US" altLang="ko-KR" sz="9600">
                <a:solidFill>
                  <a:schemeClr val="bg2">
                    <a:lumMod val="75000"/>
                  </a:schemeClr>
                </a:solidFill>
                <a:latin typeface="Abril Fatface" panose="02000503000000020003" pitchFamily="2" charset="0"/>
                <a:cs typeface="Calibri" panose="020F0502020204030204" pitchFamily="34" charset="0"/>
              </a:rPr>
              <a:t>“</a:t>
            </a:r>
          </a:p>
        </p:txBody>
      </p:sp>
      <p:sp>
        <p:nvSpPr>
          <p:cNvPr id="34" name="TextBox 33">
            <a:extLst>
              <a:ext uri="{FF2B5EF4-FFF2-40B4-BE49-F238E27FC236}">
                <a16:creationId xmlns:a16="http://schemas.microsoft.com/office/drawing/2014/main" id="{B60B725E-132C-1C40-BDE1-01E8FEF30DF9}"/>
              </a:ext>
              <a:ext uri="{C183D7F6-B498-43B3-948B-1728B52AA6E4}">
                <adec:decorative xmlns:adec="http://schemas.microsoft.com/office/drawing/2017/decorative" val="1"/>
              </a:ext>
            </a:extLst>
          </p:cNvPr>
          <p:cNvSpPr txBox="1"/>
          <p:nvPr/>
        </p:nvSpPr>
        <p:spPr>
          <a:xfrm>
            <a:off x="11014008" y="507703"/>
            <a:ext cx="819073" cy="1569660"/>
          </a:xfrm>
          <a:prstGeom prst="rect">
            <a:avLst/>
          </a:prstGeom>
          <a:noFill/>
        </p:spPr>
        <p:txBody>
          <a:bodyPr wrap="square" rtlCol="0">
            <a:spAutoFit/>
          </a:bodyPr>
          <a:lstStyle/>
          <a:p>
            <a:pPr algn="ctr"/>
            <a:r>
              <a:rPr kumimoji="1" lang="en-US" altLang="ko-KR" sz="9600">
                <a:solidFill>
                  <a:schemeClr val="bg2">
                    <a:lumMod val="75000"/>
                  </a:schemeClr>
                </a:solidFill>
                <a:latin typeface="Abril Fatface" panose="02000503000000020003" pitchFamily="2" charset="0"/>
                <a:cs typeface="Calibri" panose="020F0502020204030204" pitchFamily="34" charset="0"/>
              </a:rPr>
              <a:t>”</a:t>
            </a:r>
          </a:p>
        </p:txBody>
      </p:sp>
      <p:pic>
        <p:nvPicPr>
          <p:cNvPr id="24" name="Picture 23" descr="Two cats with a phone on a selfie stick making videos">
            <a:extLst>
              <a:ext uri="{FF2B5EF4-FFF2-40B4-BE49-F238E27FC236}">
                <a16:creationId xmlns:a16="http://schemas.microsoft.com/office/drawing/2014/main" id="{2B51E453-2696-6011-042B-807B4C0E4E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511231" y="1320800"/>
            <a:ext cx="5680769" cy="5537200"/>
          </a:xfrm>
          <a:prstGeom prst="rect">
            <a:avLst/>
          </a:prstGeom>
        </p:spPr>
      </p:pic>
      <p:sp>
        <p:nvSpPr>
          <p:cNvPr id="25" name="슬라이드 번호 개체 틀 5">
            <a:extLst>
              <a:ext uri="{FF2B5EF4-FFF2-40B4-BE49-F238E27FC236}">
                <a16:creationId xmlns:a16="http://schemas.microsoft.com/office/drawing/2014/main" id="{28FDC2F2-9785-2AC2-4A3D-FCBBADF28B74}"/>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solidFill>
                  <a:schemeClr val="bg1"/>
                </a:solidFill>
              </a:rPr>
              <a:pPr algn="ctr"/>
              <a:t>18</a:t>
            </a:fld>
            <a:endParaRPr kumimoji="1" lang="en-US" altLang="ko-KR" dirty="0">
              <a:solidFill>
                <a:schemeClr val="bg1"/>
              </a:solidFill>
            </a:endParaRPr>
          </a:p>
        </p:txBody>
      </p:sp>
    </p:spTree>
    <p:extLst>
      <p:ext uri="{BB962C8B-B14F-4D97-AF65-F5344CB8AC3E}">
        <p14:creationId xmlns:p14="http://schemas.microsoft.com/office/powerpoint/2010/main" val="3437501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개체 틀 8">
            <a:extLs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6121355" y="-1"/>
            <a:ext cx="6087532" cy="6858000"/>
          </a:xfrm>
        </p:spPr>
      </p:pic>
      <p:sp>
        <p:nvSpPr>
          <p:cNvPr id="4" name="직사각형 3">
            <a:extLst>
              <a:ext uri="{C183D7F6-B498-43B3-948B-1728B52AA6E4}">
                <adec:decorative xmlns:adec="http://schemas.microsoft.com/office/drawing/2017/decorative" val="1"/>
              </a:ext>
            </a:extLst>
          </p:cNvPr>
          <p:cNvSpPr/>
          <p:nvPr/>
        </p:nvSpPr>
        <p:spPr bwMode="auto">
          <a:xfrm>
            <a:off x="-50800" y="-1"/>
            <a:ext cx="6172155" cy="6858000"/>
          </a:xfrm>
          <a:prstGeom prst="rect">
            <a:avLst/>
          </a:prstGeom>
          <a:solidFill>
            <a:srgbClr val="F5E8D8"/>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7" name="Title 6">
            <a:extLst>
              <a:ext uri="{FF2B5EF4-FFF2-40B4-BE49-F238E27FC236}">
                <a16:creationId xmlns:a16="http://schemas.microsoft.com/office/drawing/2014/main" id="{BE04CDE2-E73E-6B33-71B7-F24AA0CD6BFA}"/>
              </a:ext>
            </a:extLst>
          </p:cNvPr>
          <p:cNvSpPr txBox="1">
            <a:spLocks noGrp="1"/>
          </p:cNvSpPr>
          <p:nvPr>
            <p:ph type="title" idx="4294967295"/>
          </p:nvPr>
        </p:nvSpPr>
        <p:spPr>
          <a:xfrm>
            <a:off x="570844" y="284857"/>
            <a:ext cx="498518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Video Modeling</a:t>
            </a:r>
          </a:p>
        </p:txBody>
      </p:sp>
      <p:sp>
        <p:nvSpPr>
          <p:cNvPr id="6" name="TextBox 5"/>
          <p:cNvSpPr txBox="1"/>
          <p:nvPr/>
        </p:nvSpPr>
        <p:spPr>
          <a:xfrm>
            <a:off x="645372" y="1121102"/>
            <a:ext cx="4445421" cy="2827121"/>
          </a:xfrm>
          <a:prstGeom prst="rect">
            <a:avLst/>
          </a:prstGeom>
          <a:noFill/>
        </p:spPr>
        <p:txBody>
          <a:bodyPr wrap="square" rtlCol="0">
            <a:spAutoFit/>
          </a:bodyPr>
          <a:lstStyle/>
          <a:p>
            <a:pPr>
              <a:lnSpc>
                <a:spcPct val="114000"/>
              </a:lnSpc>
              <a:spcBef>
                <a:spcPts val="600"/>
              </a:spcBef>
            </a:pPr>
            <a:r>
              <a:rPr lang="en-US" altLang="ko-KR" sz="2400" dirty="0">
                <a:solidFill>
                  <a:schemeClr val="accent2"/>
                </a:solidFill>
                <a:latin typeface="Calibri" panose="020F0502020204030204" pitchFamily="34" charset="0"/>
                <a:cs typeface="Calibri" panose="020F0502020204030204" pitchFamily="34" charset="0"/>
              </a:rPr>
              <a:t>Video modeling is a </a:t>
            </a:r>
            <a:r>
              <a:rPr lang="en-US" altLang="ko-KR" sz="2400" b="1" dirty="0">
                <a:solidFill>
                  <a:srgbClr val="E28C00"/>
                </a:solidFill>
                <a:latin typeface="Calibri" panose="020F0502020204030204" pitchFamily="34" charset="0"/>
                <a:cs typeface="Calibri" panose="020F0502020204030204" pitchFamily="34" charset="0"/>
              </a:rPr>
              <a:t>research-based</a:t>
            </a:r>
            <a:r>
              <a:rPr lang="en-US" altLang="ko-KR" sz="2400" dirty="0">
                <a:solidFill>
                  <a:srgbClr val="C00000"/>
                </a:solidFill>
                <a:latin typeface="Calibri" panose="020F0502020204030204" pitchFamily="34" charset="0"/>
                <a:cs typeface="Calibri" panose="020F0502020204030204" pitchFamily="34" charset="0"/>
              </a:rPr>
              <a:t> </a:t>
            </a:r>
            <a:r>
              <a:rPr lang="en-US" altLang="ko-KR" sz="2400" b="1" u="sng" dirty="0">
                <a:solidFill>
                  <a:schemeClr val="accent2"/>
                </a:solidFill>
                <a:latin typeface="Calibri" panose="020F0502020204030204" pitchFamily="34" charset="0"/>
                <a:cs typeface="Calibri" panose="020F0502020204030204" pitchFamily="34" charset="0"/>
              </a:rPr>
              <a:t>visual support</a:t>
            </a:r>
            <a:r>
              <a:rPr lang="en-US" altLang="ko-KR" sz="2400" dirty="0">
                <a:solidFill>
                  <a:schemeClr val="accent2"/>
                </a:solidFill>
                <a:latin typeface="Calibri" panose="020F0502020204030204" pitchFamily="34" charset="0"/>
                <a:cs typeface="Calibri" panose="020F0502020204030204" pitchFamily="34" charset="0"/>
              </a:rPr>
              <a:t> that uses technology as the core component of instruction. Studies have been completed with people across all levels of education.</a:t>
            </a:r>
            <a:endParaRPr lang="en-US" altLang="ko-KR" sz="2400" i="1" dirty="0">
              <a:solidFill>
                <a:schemeClr val="accent2"/>
              </a:solidFill>
              <a:latin typeface="Calibri" panose="020F0502020204030204" pitchFamily="34" charset="0"/>
              <a:cs typeface="Calibri" panose="020F0502020204030204" pitchFamily="34" charset="0"/>
            </a:endParaRPr>
          </a:p>
          <a:p>
            <a:pPr>
              <a:lnSpc>
                <a:spcPct val="114000"/>
              </a:lnSpc>
              <a:spcBef>
                <a:spcPts val="600"/>
              </a:spcBef>
            </a:pPr>
            <a:r>
              <a:rPr lang="en-US" altLang="ko-KR" sz="800" i="1" dirty="0">
                <a:solidFill>
                  <a:schemeClr val="accent2"/>
                </a:solidFill>
                <a:latin typeface="Noto Sans" panose="020B0502040504020204" pitchFamily="34" charset="0"/>
                <a:ea typeface="Noto Sans" panose="020B0502040504020204" pitchFamily="34" charset="0"/>
                <a:cs typeface="Noto Sans" panose="020B0502040504020204" pitchFamily="34" charset="0"/>
              </a:rPr>
              <a:t>https://autisminternetmodules.org/m/531</a:t>
            </a:r>
          </a:p>
        </p:txBody>
      </p:sp>
      <p:sp>
        <p:nvSpPr>
          <p:cNvPr id="8" name="TextBox 7">
            <a:extLst>
              <a:ext uri="{FF2B5EF4-FFF2-40B4-BE49-F238E27FC236}">
                <a16:creationId xmlns:a16="http://schemas.microsoft.com/office/drawing/2014/main" id="{A07E07CA-A9F7-D69C-561F-A4E16DB9E28F}"/>
              </a:ext>
            </a:extLst>
          </p:cNvPr>
          <p:cNvSpPr txBox="1"/>
          <p:nvPr/>
        </p:nvSpPr>
        <p:spPr>
          <a:xfrm>
            <a:off x="645372" y="3989923"/>
            <a:ext cx="5290844" cy="1752403"/>
          </a:xfrm>
          <a:prstGeom prst="rect">
            <a:avLst/>
          </a:prstGeom>
          <a:noFill/>
        </p:spPr>
        <p:txBody>
          <a:bodyPr wrap="square" rtlCol="0">
            <a:spAutoFit/>
          </a:bodyPr>
          <a:lstStyle/>
          <a:p>
            <a:pPr>
              <a:lnSpc>
                <a:spcPct val="114000"/>
              </a:lnSpc>
            </a:pPr>
            <a:r>
              <a:rPr lang="en-US" altLang="ko-KR" sz="2400" dirty="0">
                <a:latin typeface="Calibri" panose="020F0502020204030204" pitchFamily="34" charset="0"/>
                <a:cs typeface="Calibri" panose="020F0502020204030204" pitchFamily="34" charset="0"/>
              </a:rPr>
              <a:t>While learners with autism have been the primary target of video modeling research, </a:t>
            </a:r>
            <a:r>
              <a:rPr lang="en-US" altLang="ko-KR" sz="2400" b="1" u="sng" dirty="0">
                <a:solidFill>
                  <a:srgbClr val="E28C00"/>
                </a:solidFill>
                <a:latin typeface="Calibri" panose="020F0502020204030204" pitchFamily="34" charset="0"/>
                <a:cs typeface="Calibri" panose="020F0502020204030204" pitchFamily="34" charset="0"/>
              </a:rPr>
              <a:t>anyone</a:t>
            </a:r>
            <a:r>
              <a:rPr lang="en-US" altLang="ko-KR" sz="2400" dirty="0">
                <a:latin typeface="Calibri" panose="020F0502020204030204" pitchFamily="34" charset="0"/>
                <a:cs typeface="Calibri" panose="020F0502020204030204" pitchFamily="34" charset="0"/>
              </a:rPr>
              <a:t> can potentially benefit from this method!</a:t>
            </a:r>
          </a:p>
        </p:txBody>
      </p:sp>
      <p:sp>
        <p:nvSpPr>
          <p:cNvPr id="17" name="TextBox 16">
            <a:extLst>
              <a:ext uri="{FF2B5EF4-FFF2-40B4-BE49-F238E27FC236}">
                <a16:creationId xmlns:a16="http://schemas.microsoft.com/office/drawing/2014/main" id="{7FBF2184-9939-8819-5FAB-0082EE35CE85}"/>
              </a:ext>
            </a:extLst>
          </p:cNvPr>
          <p:cNvSpPr txBox="1"/>
          <p:nvPr/>
        </p:nvSpPr>
        <p:spPr>
          <a:xfrm>
            <a:off x="645372" y="5742326"/>
            <a:ext cx="5597106" cy="461665"/>
          </a:xfrm>
          <a:prstGeom prst="rect">
            <a:avLst/>
          </a:prstGeom>
          <a:noFill/>
        </p:spPr>
        <p:txBody>
          <a:bodyPr wrap="square" rtlCol="0">
            <a:spAutoFit/>
          </a:bodyPr>
          <a:lstStyle/>
          <a:p>
            <a:pPr latinLnBrk="0"/>
            <a:r>
              <a:rPr lang="en-US" sz="800" i="1" dirty="0"/>
              <a:t>Cox, A., &amp; AFIRM Team. (2018). Video modeling. Chapel Hill, NC: National Professional Development Center on Autism Spectrum Disorder, FPG Child Development Center, University of North Carolina. Retrieved from http://afirm.fpg.unc.edu/video-modeling</a:t>
            </a:r>
          </a:p>
        </p:txBody>
      </p:sp>
      <p:grpSp>
        <p:nvGrpSpPr>
          <p:cNvPr id="18" name="그룹 17">
            <a:extLst>
              <a:ext uri="{C183D7F6-B498-43B3-948B-1728B52AA6E4}">
                <adec:decorative xmlns:adec="http://schemas.microsoft.com/office/drawing/2017/decorative" val="1"/>
              </a:ext>
            </a:extLst>
          </p:cNvPr>
          <p:cNvGrpSpPr/>
          <p:nvPr/>
        </p:nvGrpSpPr>
        <p:grpSpPr>
          <a:xfrm>
            <a:off x="5556028" y="2880560"/>
            <a:ext cx="1096880" cy="1096880"/>
            <a:chOff x="893546" y="1425213"/>
            <a:chExt cx="1096880" cy="1096880"/>
          </a:xfrm>
        </p:grpSpPr>
        <p:grpSp>
          <p:nvGrpSpPr>
            <p:cNvPr id="10" name="그룹 9"/>
            <p:cNvGrpSpPr/>
            <p:nvPr/>
          </p:nvGrpSpPr>
          <p:grpSpPr>
            <a:xfrm>
              <a:off x="893546" y="1425213"/>
              <a:ext cx="1096880" cy="1096880"/>
              <a:chOff x="-1818775" y="1285373"/>
              <a:chExt cx="1937084" cy="1937084"/>
            </a:xfrm>
          </p:grpSpPr>
          <p:sp>
            <p:nvSpPr>
              <p:cNvPr id="11" name="타원 10"/>
              <p:cNvSpPr/>
              <p:nvPr/>
            </p:nvSpPr>
            <p:spPr bwMode="auto">
              <a:xfrm>
                <a:off x="-1818775" y="1285373"/>
                <a:ext cx="1937084" cy="1937084"/>
              </a:xfrm>
              <a:prstGeom prst="ellipse">
                <a:avLst/>
              </a:prstGeom>
              <a:solidFill>
                <a:srgbClr val="E28C00">
                  <a:alpha val="20000"/>
                </a:srgbClr>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12" name="타원 11"/>
              <p:cNvSpPr/>
              <p:nvPr/>
            </p:nvSpPr>
            <p:spPr bwMode="auto">
              <a:xfrm>
                <a:off x="-1640305" y="1463843"/>
                <a:ext cx="1580146" cy="1580146"/>
              </a:xfrm>
              <a:prstGeom prst="ellipse">
                <a:avLst/>
              </a:prstGeom>
              <a:solidFill>
                <a:srgbClr val="E28C00">
                  <a:alpha val="20000"/>
                </a:srgbClr>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13" name="타원 12"/>
              <p:cNvSpPr/>
              <p:nvPr/>
            </p:nvSpPr>
            <p:spPr bwMode="auto">
              <a:xfrm>
                <a:off x="-1463843" y="1640305"/>
                <a:ext cx="1227221" cy="1227221"/>
              </a:xfrm>
              <a:prstGeom prst="ellipse">
                <a:avLst/>
              </a:prstGeom>
              <a:solidFill>
                <a:srgbClr val="E28C00"/>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grpSp>
          <p:nvGrpSpPr>
            <p:cNvPr id="14" name="그룹 13"/>
            <p:cNvGrpSpPr/>
            <p:nvPr/>
          </p:nvGrpSpPr>
          <p:grpSpPr>
            <a:xfrm>
              <a:off x="1273734" y="1810510"/>
              <a:ext cx="328729" cy="326285"/>
              <a:chOff x="9922404" y="2912005"/>
              <a:chExt cx="427038" cy="423863"/>
            </a:xfrm>
            <a:solidFill>
              <a:schemeClr val="accent1">
                <a:lumMod val="50000"/>
              </a:schemeClr>
            </a:solidFill>
          </p:grpSpPr>
          <p:sp>
            <p:nvSpPr>
              <p:cNvPr id="15" name="Freeform 51"/>
              <p:cNvSpPr>
                <a:spLocks noEditPoints="1"/>
              </p:cNvSpPr>
              <p:nvPr/>
            </p:nvSpPr>
            <p:spPr bwMode="auto">
              <a:xfrm>
                <a:off x="9922404" y="2912005"/>
                <a:ext cx="427038" cy="423863"/>
              </a:xfrm>
              <a:custGeom>
                <a:avLst/>
                <a:gdLst>
                  <a:gd name="T0" fmla="*/ 0 w 135"/>
                  <a:gd name="T1" fmla="*/ 67 h 134"/>
                  <a:gd name="T2" fmla="*/ 67 w 135"/>
                  <a:gd name="T3" fmla="*/ 0 h 134"/>
                  <a:gd name="T4" fmla="*/ 135 w 135"/>
                  <a:gd name="T5" fmla="*/ 67 h 134"/>
                  <a:gd name="T6" fmla="*/ 67 w 135"/>
                  <a:gd name="T7" fmla="*/ 134 h 134"/>
                  <a:gd name="T8" fmla="*/ 0 w 135"/>
                  <a:gd name="T9" fmla="*/ 67 h 134"/>
                  <a:gd name="T10" fmla="*/ 7 w 135"/>
                  <a:gd name="T11" fmla="*/ 67 h 134"/>
                  <a:gd name="T12" fmla="*/ 67 w 135"/>
                  <a:gd name="T13" fmla="*/ 128 h 134"/>
                  <a:gd name="T14" fmla="*/ 128 w 135"/>
                  <a:gd name="T15" fmla="*/ 67 h 134"/>
                  <a:gd name="T16" fmla="*/ 67 w 135"/>
                  <a:gd name="T17" fmla="*/ 6 h 134"/>
                  <a:gd name="T18" fmla="*/ 7 w 135"/>
                  <a:gd name="T19" fmla="*/ 6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4">
                    <a:moveTo>
                      <a:pt x="0" y="67"/>
                    </a:moveTo>
                    <a:cubicBezTo>
                      <a:pt x="0" y="30"/>
                      <a:pt x="30" y="0"/>
                      <a:pt x="67" y="0"/>
                    </a:cubicBezTo>
                    <a:cubicBezTo>
                      <a:pt x="104" y="0"/>
                      <a:pt x="135" y="30"/>
                      <a:pt x="135" y="67"/>
                    </a:cubicBezTo>
                    <a:cubicBezTo>
                      <a:pt x="135" y="104"/>
                      <a:pt x="104" y="134"/>
                      <a:pt x="67" y="134"/>
                    </a:cubicBezTo>
                    <a:cubicBezTo>
                      <a:pt x="30" y="134"/>
                      <a:pt x="0" y="104"/>
                      <a:pt x="0" y="67"/>
                    </a:cubicBezTo>
                    <a:close/>
                    <a:moveTo>
                      <a:pt x="7" y="67"/>
                    </a:moveTo>
                    <a:cubicBezTo>
                      <a:pt x="7" y="101"/>
                      <a:pt x="34" y="128"/>
                      <a:pt x="67" y="128"/>
                    </a:cubicBezTo>
                    <a:cubicBezTo>
                      <a:pt x="101" y="128"/>
                      <a:pt x="128" y="101"/>
                      <a:pt x="128" y="67"/>
                    </a:cubicBezTo>
                    <a:cubicBezTo>
                      <a:pt x="128" y="34"/>
                      <a:pt x="101" y="6"/>
                      <a:pt x="67" y="6"/>
                    </a:cubicBezTo>
                    <a:cubicBezTo>
                      <a:pt x="34" y="6"/>
                      <a:pt x="7" y="34"/>
                      <a:pt x="7"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 name="Freeform 53"/>
              <p:cNvSpPr>
                <a:spLocks/>
              </p:cNvSpPr>
              <p:nvPr/>
            </p:nvSpPr>
            <p:spPr bwMode="auto">
              <a:xfrm>
                <a:off x="10093854" y="2985030"/>
                <a:ext cx="138113" cy="277813"/>
              </a:xfrm>
              <a:custGeom>
                <a:avLst/>
                <a:gdLst>
                  <a:gd name="T0" fmla="*/ 0 w 87"/>
                  <a:gd name="T1" fmla="*/ 175 h 175"/>
                  <a:gd name="T2" fmla="*/ 0 w 87"/>
                  <a:gd name="T3" fmla="*/ 0 h 175"/>
                  <a:gd name="T4" fmla="*/ 87 w 87"/>
                  <a:gd name="T5" fmla="*/ 87 h 175"/>
                  <a:gd name="T6" fmla="*/ 0 w 87"/>
                  <a:gd name="T7" fmla="*/ 175 h 175"/>
                </a:gdLst>
                <a:ahLst/>
                <a:cxnLst>
                  <a:cxn ang="0">
                    <a:pos x="T0" y="T1"/>
                  </a:cxn>
                  <a:cxn ang="0">
                    <a:pos x="T2" y="T3"/>
                  </a:cxn>
                  <a:cxn ang="0">
                    <a:pos x="T4" y="T5"/>
                  </a:cxn>
                  <a:cxn ang="0">
                    <a:pos x="T6" y="T7"/>
                  </a:cxn>
                </a:cxnLst>
                <a:rect l="0" t="0" r="r" b="b"/>
                <a:pathLst>
                  <a:path w="87" h="175">
                    <a:moveTo>
                      <a:pt x="0" y="175"/>
                    </a:moveTo>
                    <a:lnTo>
                      <a:pt x="0" y="0"/>
                    </a:lnTo>
                    <a:lnTo>
                      <a:pt x="87" y="87"/>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sp>
        <p:nvSpPr>
          <p:cNvPr id="2" name="Slide Number Placeholder 1">
            <a:extLst>
              <a:ext uri="{FF2B5EF4-FFF2-40B4-BE49-F238E27FC236}">
                <a16:creationId xmlns:a16="http://schemas.microsoft.com/office/drawing/2014/main" id="{F4E0EF2F-3D33-40AB-AF6D-BF4E469DEDB0}"/>
              </a:ext>
              <a:ext uri="{C183D7F6-B498-43B3-948B-1728B52AA6E4}">
                <adec:decorative xmlns:adec="http://schemas.microsoft.com/office/drawing/2017/decorative" val="1"/>
              </a:ext>
            </a:extLst>
          </p:cNvPr>
          <p:cNvSpPr>
            <a:spLocks noGrp="1"/>
          </p:cNvSpPr>
          <p:nvPr>
            <p:ph type="sldNum" sz="quarter" idx="12"/>
          </p:nvPr>
        </p:nvSpPr>
        <p:spPr/>
        <p:txBody>
          <a:bodyPr/>
          <a:lstStyle/>
          <a:p>
            <a:fld id="{BB5D696C-7C4B-4748-AD7A-B30C297BC295}" type="slidenum">
              <a:rPr lang="ko-KR" altLang="en-US" smtClean="0">
                <a:solidFill>
                  <a:schemeClr val="bg1"/>
                </a:solidFill>
              </a:rPr>
              <a:t>19</a:t>
            </a:fld>
            <a:endParaRPr lang="ko-KR" altLang="en-US" dirty="0">
              <a:solidFill>
                <a:schemeClr val="bg1"/>
              </a:solidFill>
            </a:endParaRPr>
          </a:p>
        </p:txBody>
      </p:sp>
    </p:spTree>
    <p:extLst>
      <p:ext uri="{BB962C8B-B14F-4D97-AF65-F5344CB8AC3E}">
        <p14:creationId xmlns:p14="http://schemas.microsoft.com/office/powerpoint/2010/main" val="1976949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young man with fetal alcohol syndrome wearing glasses and a denim jacket">
            <a:extLst>
              <a:ext uri="{FF2B5EF4-FFF2-40B4-BE49-F238E27FC236}">
                <a16:creationId xmlns:a16="http://schemas.microsoft.com/office/drawing/2014/main" id="{AE0B5948-10A9-5F11-3305-CF76D694A487}"/>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a:xfrm>
            <a:off x="0" y="0"/>
            <a:ext cx="6000750" cy="6858000"/>
          </a:xfrm>
        </p:spPr>
      </p:pic>
      <p:sp>
        <p:nvSpPr>
          <p:cNvPr id="30" name="직사각형 29">
            <a:extLst>
              <a:ext uri="{FF2B5EF4-FFF2-40B4-BE49-F238E27FC236}">
                <a16:creationId xmlns:a16="http://schemas.microsoft.com/office/drawing/2014/main" id="{1BD5C5F2-9B57-1E41-B3FF-6056F65668E3}"/>
              </a:ext>
              <a:ext uri="{C183D7F6-B498-43B3-948B-1728B52AA6E4}">
                <adec:decorative xmlns:adec="http://schemas.microsoft.com/office/drawing/2017/decorative" val="1"/>
              </a:ext>
            </a:extLst>
          </p:cNvPr>
          <p:cNvSpPr/>
          <p:nvPr/>
        </p:nvSpPr>
        <p:spPr>
          <a:xfrm>
            <a:off x="3070" y="0"/>
            <a:ext cx="12192000" cy="6858000"/>
          </a:xfrm>
          <a:prstGeom prst="rect">
            <a:avLst/>
          </a:prstGeom>
          <a:gradFill flip="none" rotWithShape="1">
            <a:gsLst>
              <a:gs pos="0">
                <a:schemeClr val="bg1">
                  <a:alpha val="0"/>
                </a:schemeClr>
              </a:gs>
              <a:gs pos="33000">
                <a:schemeClr val="tx1">
                  <a:lumMod val="95000"/>
                  <a:lumOff val="5000"/>
                  <a:alpha val="19000"/>
                </a:schemeClr>
              </a:gs>
              <a:gs pos="64000">
                <a:schemeClr val="tx1">
                  <a:lumMod val="95000"/>
                  <a:lumOff val="5000"/>
                  <a:alpha val="6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0" name="Title 9">
            <a:extLst>
              <a:ext uri="{FF2B5EF4-FFF2-40B4-BE49-F238E27FC236}">
                <a16:creationId xmlns:a16="http://schemas.microsoft.com/office/drawing/2014/main" id="{9D94E42E-8ECF-4949-8089-4A1A1BC1882A}"/>
              </a:ext>
            </a:extLst>
          </p:cNvPr>
          <p:cNvSpPr txBox="1">
            <a:spLocks noGrp="1"/>
          </p:cNvSpPr>
          <p:nvPr>
            <p:ph type="title" idx="4294967295"/>
          </p:nvPr>
        </p:nvSpPr>
        <p:spPr>
          <a:xfrm>
            <a:off x="7690739" y="1128840"/>
            <a:ext cx="428278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400" b="0" i="0" u="none" strike="noStrike" kern="1200" cap="none" spc="0" normalizeH="0" baseline="0" noProof="0" dirty="0">
                <a:ln>
                  <a:noFill/>
                </a:ln>
                <a:solidFill>
                  <a:schemeClr val="bg1"/>
                </a:solidFill>
                <a:effectLst/>
                <a:uLnTx/>
                <a:uFillTx/>
                <a:latin typeface="Abril Fatface" panose="02000503000000020003" pitchFamily="2" charset="0"/>
                <a:ea typeface="+mn-ea"/>
                <a:cs typeface="Calibri" panose="020F0502020204030204" pitchFamily="34" charset="0"/>
              </a:rPr>
              <a:t>Contents</a:t>
            </a:r>
            <a:endParaRPr kumimoji="1" lang="en-US" altLang="ko-KR" sz="2400" b="0" i="0" u="none" strike="noStrike" kern="1200" cap="none" spc="0" normalizeH="0" baseline="0" noProof="0" dirty="0">
              <a:ln>
                <a:noFill/>
              </a:ln>
              <a:solidFill>
                <a:schemeClr val="bg1"/>
              </a:solidFill>
              <a:effectLst/>
              <a:uLnTx/>
              <a:uFillTx/>
              <a:latin typeface="Abril Fatface" panose="02000503000000020003" pitchFamily="2"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91014E67-8790-C54D-B2AB-EC2397288D7E}"/>
              </a:ext>
            </a:extLst>
          </p:cNvPr>
          <p:cNvSpPr txBox="1"/>
          <p:nvPr/>
        </p:nvSpPr>
        <p:spPr>
          <a:xfrm>
            <a:off x="6096000" y="2393926"/>
            <a:ext cx="1007145" cy="769441"/>
          </a:xfrm>
          <a:prstGeom prst="rect">
            <a:avLst/>
          </a:prstGeom>
          <a:noFill/>
        </p:spPr>
        <p:txBody>
          <a:bodyPr wrap="square" rtlCol="0">
            <a:spAutoFit/>
          </a:bodyPr>
          <a:lstStyle/>
          <a:p>
            <a:r>
              <a:rPr kumimoji="1" lang="en-US" altLang="ko-KR" sz="4400">
                <a:solidFill>
                  <a:schemeClr val="bg2">
                    <a:lumMod val="75000"/>
                  </a:schemeClr>
                </a:solidFill>
                <a:latin typeface="Abril Fatface" panose="02000503000000020003" pitchFamily="2" charset="0"/>
                <a:cs typeface="Calibri" panose="020F0502020204030204" pitchFamily="34" charset="0"/>
              </a:rPr>
              <a:t>01</a:t>
            </a:r>
          </a:p>
        </p:txBody>
      </p:sp>
      <p:sp>
        <p:nvSpPr>
          <p:cNvPr id="18" name="TextBox 17">
            <a:extLst>
              <a:ext uri="{FF2B5EF4-FFF2-40B4-BE49-F238E27FC236}">
                <a16:creationId xmlns:a16="http://schemas.microsoft.com/office/drawing/2014/main" id="{D2B3AACA-AA01-544F-8813-971B3BC087C4}"/>
              </a:ext>
            </a:extLst>
          </p:cNvPr>
          <p:cNvSpPr txBox="1"/>
          <p:nvPr/>
        </p:nvSpPr>
        <p:spPr>
          <a:xfrm>
            <a:off x="7673052" y="2578592"/>
            <a:ext cx="4282787" cy="707886"/>
          </a:xfrm>
          <a:prstGeom prst="rect">
            <a:avLst/>
          </a:prstGeom>
          <a:noFill/>
        </p:spPr>
        <p:txBody>
          <a:bodyPr wrap="square" rtlCol="0">
            <a:spAutoFit/>
          </a:bodyPr>
          <a:lstStyle/>
          <a:p>
            <a:r>
              <a:rPr kumimoji="1" lang="en-US" altLang="ko-KR" sz="2000" dirty="0">
                <a:solidFill>
                  <a:schemeClr val="bg1"/>
                </a:solidFill>
                <a:latin typeface="Abril Fatface" panose="02000503000000020003" pitchFamily="2" charset="0"/>
                <a:cs typeface="Calibri" panose="020F0502020204030204" pitchFamily="34" charset="0"/>
              </a:rPr>
              <a:t>Applicant File Review Considerations</a:t>
            </a:r>
            <a:endParaRPr kumimoji="1" lang="en-US" altLang="ko-KR" sz="1100" dirty="0">
              <a:solidFill>
                <a:schemeClr val="bg1"/>
              </a:solidFill>
              <a:latin typeface="Abril Fatface" panose="02000503000000020003" pitchFamily="2" charset="0"/>
              <a:cs typeface="Calibri" panose="020F0502020204030204" pitchFamily="34" charset="0"/>
            </a:endParaRPr>
          </a:p>
        </p:txBody>
      </p:sp>
      <p:cxnSp>
        <p:nvCxnSpPr>
          <p:cNvPr id="32" name="직선 연결선[R] 31">
            <a:extLst>
              <a:ext uri="{FF2B5EF4-FFF2-40B4-BE49-F238E27FC236}">
                <a16:creationId xmlns:a16="http://schemas.microsoft.com/office/drawing/2014/main" id="{71AFECAA-C379-FF4E-BD88-0718A05F94FE}"/>
              </a:ext>
              <a:ext uri="{C183D7F6-B498-43B3-948B-1728B52AA6E4}">
                <adec:decorative xmlns:adec="http://schemas.microsoft.com/office/drawing/2017/decorative" val="1"/>
              </a:ext>
            </a:extLst>
          </p:cNvPr>
          <p:cNvCxnSpPr>
            <a:cxnSpLocks/>
          </p:cNvCxnSpPr>
          <p:nvPr/>
        </p:nvCxnSpPr>
        <p:spPr>
          <a:xfrm flipV="1">
            <a:off x="6955748" y="2778646"/>
            <a:ext cx="682904" cy="1"/>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5AB675F-C354-C941-866E-AB3DFDE2BA81}"/>
              </a:ext>
            </a:extLst>
          </p:cNvPr>
          <p:cNvSpPr txBox="1"/>
          <p:nvPr/>
        </p:nvSpPr>
        <p:spPr>
          <a:xfrm>
            <a:off x="6096000" y="3163366"/>
            <a:ext cx="1007145" cy="769441"/>
          </a:xfrm>
          <a:prstGeom prst="rect">
            <a:avLst/>
          </a:prstGeom>
          <a:noFill/>
        </p:spPr>
        <p:txBody>
          <a:bodyPr wrap="square" rtlCol="0">
            <a:spAutoFit/>
          </a:bodyPr>
          <a:lstStyle/>
          <a:p>
            <a:r>
              <a:rPr kumimoji="1" lang="en-US" altLang="ko-KR" sz="4400">
                <a:solidFill>
                  <a:schemeClr val="bg2">
                    <a:lumMod val="75000"/>
                  </a:schemeClr>
                </a:solidFill>
                <a:latin typeface="Abril Fatface" panose="02000503000000020003" pitchFamily="2" charset="0"/>
                <a:cs typeface="Calibri" panose="020F0502020204030204" pitchFamily="34" charset="0"/>
              </a:rPr>
              <a:t>02</a:t>
            </a:r>
          </a:p>
        </p:txBody>
      </p:sp>
      <p:sp>
        <p:nvSpPr>
          <p:cNvPr id="34" name="TextBox 33">
            <a:extLst>
              <a:ext uri="{FF2B5EF4-FFF2-40B4-BE49-F238E27FC236}">
                <a16:creationId xmlns:a16="http://schemas.microsoft.com/office/drawing/2014/main" id="{F4779344-2422-3744-AB98-91E4B9801BBA}"/>
              </a:ext>
            </a:extLst>
          </p:cNvPr>
          <p:cNvSpPr txBox="1"/>
          <p:nvPr/>
        </p:nvSpPr>
        <p:spPr>
          <a:xfrm>
            <a:off x="7673052" y="3348032"/>
            <a:ext cx="4300475" cy="707886"/>
          </a:xfrm>
          <a:prstGeom prst="rect">
            <a:avLst/>
          </a:prstGeom>
          <a:noFill/>
        </p:spPr>
        <p:txBody>
          <a:bodyPr wrap="square" rtlCol="0">
            <a:spAutoFit/>
          </a:bodyPr>
          <a:lstStyle/>
          <a:p>
            <a:r>
              <a:rPr kumimoji="1" lang="en-US" altLang="ko-KR" sz="2000" dirty="0">
                <a:solidFill>
                  <a:schemeClr val="bg1"/>
                </a:solidFill>
                <a:latin typeface="Abril Fatface" panose="02000503000000020003" pitchFamily="2" charset="0"/>
                <a:cs typeface="Calibri" panose="020F0502020204030204" pitchFamily="34" charset="0"/>
              </a:rPr>
              <a:t>Disability Accommodation Considerations</a:t>
            </a:r>
            <a:endParaRPr kumimoji="1" lang="en-US" altLang="ko-KR" sz="1100" dirty="0">
              <a:solidFill>
                <a:schemeClr val="bg1"/>
              </a:solidFill>
              <a:latin typeface="Abril Fatface" panose="02000503000000020003" pitchFamily="2" charset="0"/>
              <a:cs typeface="Calibri" panose="020F0502020204030204" pitchFamily="34" charset="0"/>
            </a:endParaRPr>
          </a:p>
        </p:txBody>
      </p:sp>
      <p:cxnSp>
        <p:nvCxnSpPr>
          <p:cNvPr id="35" name="직선 연결선[R] 34">
            <a:extLst>
              <a:ext uri="{FF2B5EF4-FFF2-40B4-BE49-F238E27FC236}">
                <a16:creationId xmlns:a16="http://schemas.microsoft.com/office/drawing/2014/main" id="{445131D9-18A8-934E-A4C7-A0AFE017AEC3}"/>
              </a:ext>
              <a:ext uri="{C183D7F6-B498-43B3-948B-1728B52AA6E4}">
                <adec:decorative xmlns:adec="http://schemas.microsoft.com/office/drawing/2017/decorative" val="1"/>
              </a:ext>
            </a:extLst>
          </p:cNvPr>
          <p:cNvCxnSpPr>
            <a:cxnSpLocks/>
          </p:cNvCxnSpPr>
          <p:nvPr/>
        </p:nvCxnSpPr>
        <p:spPr>
          <a:xfrm flipV="1">
            <a:off x="6955748" y="3548086"/>
            <a:ext cx="682904" cy="1"/>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A9B3797-3E79-B24B-8D85-7E9D6ACDD87D}"/>
              </a:ext>
            </a:extLst>
          </p:cNvPr>
          <p:cNvSpPr txBox="1"/>
          <p:nvPr/>
        </p:nvSpPr>
        <p:spPr>
          <a:xfrm>
            <a:off x="6099070" y="3921200"/>
            <a:ext cx="1007145" cy="769441"/>
          </a:xfrm>
          <a:prstGeom prst="rect">
            <a:avLst/>
          </a:prstGeom>
          <a:noFill/>
        </p:spPr>
        <p:txBody>
          <a:bodyPr wrap="square" rtlCol="0">
            <a:spAutoFit/>
          </a:bodyPr>
          <a:lstStyle/>
          <a:p>
            <a:r>
              <a:rPr kumimoji="1" lang="en-US" altLang="ko-KR" sz="4400">
                <a:solidFill>
                  <a:schemeClr val="bg2">
                    <a:lumMod val="75000"/>
                  </a:schemeClr>
                </a:solidFill>
                <a:latin typeface="Abril Fatface" panose="02000503000000020003" pitchFamily="2" charset="0"/>
                <a:cs typeface="Calibri" panose="020F0502020204030204" pitchFamily="34" charset="0"/>
              </a:rPr>
              <a:t>03</a:t>
            </a:r>
          </a:p>
        </p:txBody>
      </p:sp>
      <p:sp>
        <p:nvSpPr>
          <p:cNvPr id="37" name="TextBox 36">
            <a:extLst>
              <a:ext uri="{FF2B5EF4-FFF2-40B4-BE49-F238E27FC236}">
                <a16:creationId xmlns:a16="http://schemas.microsoft.com/office/drawing/2014/main" id="{455CE4FA-071E-A943-9029-BB496FCAA709}"/>
              </a:ext>
            </a:extLst>
          </p:cNvPr>
          <p:cNvSpPr txBox="1"/>
          <p:nvPr/>
        </p:nvSpPr>
        <p:spPr>
          <a:xfrm>
            <a:off x="7676122" y="4105866"/>
            <a:ext cx="3235741" cy="707886"/>
          </a:xfrm>
          <a:prstGeom prst="rect">
            <a:avLst/>
          </a:prstGeom>
          <a:noFill/>
        </p:spPr>
        <p:txBody>
          <a:bodyPr wrap="square" rtlCol="0">
            <a:spAutoFit/>
          </a:bodyPr>
          <a:lstStyle/>
          <a:p>
            <a:r>
              <a:rPr kumimoji="1" lang="en-US" altLang="ko-KR" sz="2000" dirty="0">
                <a:solidFill>
                  <a:schemeClr val="bg1"/>
                </a:solidFill>
                <a:latin typeface="Abril Fatface" panose="02000503000000020003" pitchFamily="2" charset="0"/>
                <a:cs typeface="Calibri" panose="020F0502020204030204" pitchFamily="34" charset="0"/>
              </a:rPr>
              <a:t>Maximum Benefit Recommendations</a:t>
            </a:r>
            <a:endParaRPr kumimoji="1" lang="en-US" altLang="ko-KR" sz="1100" dirty="0">
              <a:solidFill>
                <a:schemeClr val="bg1"/>
              </a:solidFill>
              <a:latin typeface="Abril Fatface" panose="02000503000000020003" pitchFamily="2" charset="0"/>
              <a:cs typeface="Calibri" panose="020F0502020204030204" pitchFamily="34" charset="0"/>
            </a:endParaRPr>
          </a:p>
        </p:txBody>
      </p:sp>
      <p:cxnSp>
        <p:nvCxnSpPr>
          <p:cNvPr id="38" name="직선 연결선[R] 37">
            <a:extLst>
              <a:ext uri="{FF2B5EF4-FFF2-40B4-BE49-F238E27FC236}">
                <a16:creationId xmlns:a16="http://schemas.microsoft.com/office/drawing/2014/main" id="{345F3F11-10D1-F440-B239-569B7959ECC9}"/>
              </a:ext>
              <a:ext uri="{C183D7F6-B498-43B3-948B-1728B52AA6E4}">
                <adec:decorative xmlns:adec="http://schemas.microsoft.com/office/drawing/2017/decorative" val="1"/>
              </a:ext>
            </a:extLst>
          </p:cNvPr>
          <p:cNvCxnSpPr>
            <a:cxnSpLocks/>
          </p:cNvCxnSpPr>
          <p:nvPr/>
        </p:nvCxnSpPr>
        <p:spPr>
          <a:xfrm flipV="1">
            <a:off x="6958818" y="4305920"/>
            <a:ext cx="682904" cy="1"/>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8E1BB8-438D-E64F-BF17-E6D55DED2480}"/>
              </a:ext>
            </a:extLst>
          </p:cNvPr>
          <p:cNvSpPr txBox="1"/>
          <p:nvPr/>
        </p:nvSpPr>
        <p:spPr>
          <a:xfrm>
            <a:off x="6099070" y="4690640"/>
            <a:ext cx="1007145" cy="769441"/>
          </a:xfrm>
          <a:prstGeom prst="rect">
            <a:avLst/>
          </a:prstGeom>
          <a:noFill/>
        </p:spPr>
        <p:txBody>
          <a:bodyPr wrap="square" rtlCol="0">
            <a:spAutoFit/>
          </a:bodyPr>
          <a:lstStyle/>
          <a:p>
            <a:r>
              <a:rPr kumimoji="1" lang="en-US" altLang="ko-KR" sz="4400" dirty="0">
                <a:solidFill>
                  <a:schemeClr val="bg2">
                    <a:lumMod val="75000"/>
                  </a:schemeClr>
                </a:solidFill>
                <a:latin typeface="Abril Fatface" panose="02000503000000020003" pitchFamily="2" charset="0"/>
                <a:cs typeface="Calibri" panose="020F0502020204030204" pitchFamily="34" charset="0"/>
              </a:rPr>
              <a:t>04</a:t>
            </a:r>
          </a:p>
        </p:txBody>
      </p:sp>
      <p:sp>
        <p:nvSpPr>
          <p:cNvPr id="40" name="TextBox 39">
            <a:extLst>
              <a:ext uri="{FF2B5EF4-FFF2-40B4-BE49-F238E27FC236}">
                <a16:creationId xmlns:a16="http://schemas.microsoft.com/office/drawing/2014/main" id="{2393E731-C0DC-CC44-AA1D-B8B134B3E95D}"/>
              </a:ext>
            </a:extLst>
          </p:cNvPr>
          <p:cNvSpPr txBox="1"/>
          <p:nvPr/>
        </p:nvSpPr>
        <p:spPr>
          <a:xfrm>
            <a:off x="7676122" y="4875306"/>
            <a:ext cx="3235741" cy="400110"/>
          </a:xfrm>
          <a:prstGeom prst="rect">
            <a:avLst/>
          </a:prstGeom>
          <a:noFill/>
        </p:spPr>
        <p:txBody>
          <a:bodyPr wrap="square" rtlCol="0">
            <a:spAutoFit/>
          </a:bodyPr>
          <a:lstStyle/>
          <a:p>
            <a:r>
              <a:rPr kumimoji="1" lang="en-US" altLang="ko-KR" sz="2000" dirty="0">
                <a:solidFill>
                  <a:schemeClr val="bg1"/>
                </a:solidFill>
                <a:latin typeface="Abril Fatface" panose="02000503000000020003" pitchFamily="2" charset="0"/>
                <a:cs typeface="Calibri" panose="020F0502020204030204" pitchFamily="34" charset="0"/>
              </a:rPr>
              <a:t>Resources</a:t>
            </a:r>
            <a:endParaRPr kumimoji="1" lang="en-US" altLang="ko-KR" sz="1100" dirty="0">
              <a:solidFill>
                <a:schemeClr val="bg1"/>
              </a:solidFill>
              <a:latin typeface="Abril Fatface" panose="02000503000000020003" pitchFamily="2" charset="0"/>
              <a:cs typeface="Calibri" panose="020F0502020204030204" pitchFamily="34" charset="0"/>
            </a:endParaRPr>
          </a:p>
        </p:txBody>
      </p:sp>
      <p:cxnSp>
        <p:nvCxnSpPr>
          <p:cNvPr id="41" name="직선 연결선[R] 40">
            <a:extLst>
              <a:ext uri="{FF2B5EF4-FFF2-40B4-BE49-F238E27FC236}">
                <a16:creationId xmlns:a16="http://schemas.microsoft.com/office/drawing/2014/main" id="{9526FE33-3082-B24E-BC6E-CF648324A330}"/>
              </a:ext>
              <a:ext uri="{C183D7F6-B498-43B3-948B-1728B52AA6E4}">
                <adec:decorative xmlns:adec="http://schemas.microsoft.com/office/drawing/2017/decorative" val="1"/>
              </a:ext>
            </a:extLst>
          </p:cNvPr>
          <p:cNvCxnSpPr>
            <a:cxnSpLocks/>
          </p:cNvCxnSpPr>
          <p:nvPr/>
        </p:nvCxnSpPr>
        <p:spPr>
          <a:xfrm flipV="1">
            <a:off x="6958818" y="5075360"/>
            <a:ext cx="682904" cy="1"/>
          </a:xfrm>
          <a:prstGeom prst="line">
            <a:avLst/>
          </a:prstGeom>
        </p:spPr>
        <p:style>
          <a:lnRef idx="1">
            <a:schemeClr val="accent1"/>
          </a:lnRef>
          <a:fillRef idx="0">
            <a:schemeClr val="accent1"/>
          </a:fillRef>
          <a:effectRef idx="0">
            <a:schemeClr val="accent1"/>
          </a:effectRef>
          <a:fontRef idx="minor">
            <a:schemeClr val="tx1"/>
          </a:fontRef>
        </p:style>
      </p:cxnSp>
      <p:sp>
        <p:nvSpPr>
          <p:cNvPr id="46" name="직사각형 45">
            <a:extLst>
              <a:ext uri="{FF2B5EF4-FFF2-40B4-BE49-F238E27FC236}">
                <a16:creationId xmlns:a16="http://schemas.microsoft.com/office/drawing/2014/main" id="{D19C0389-1734-0E42-96F2-303003C873D0}"/>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2" name="슬라이드 번호 개체 틀 5">
            <a:extLst>
              <a:ext uri="{FF2B5EF4-FFF2-40B4-BE49-F238E27FC236}">
                <a16:creationId xmlns:a16="http://schemas.microsoft.com/office/drawing/2014/main" id="{0BE548A2-1A6A-6765-D6F1-D268462C3A98}"/>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solidFill>
                  <a:schemeClr val="bg1"/>
                </a:solidFill>
              </a:rPr>
              <a:pPr algn="ctr"/>
              <a:t>2</a:t>
            </a:fld>
            <a:endParaRPr kumimoji="1" lang="en-US" altLang="ko-KR" dirty="0">
              <a:solidFill>
                <a:schemeClr val="bg1"/>
              </a:solidFill>
            </a:endParaRPr>
          </a:p>
        </p:txBody>
      </p:sp>
    </p:spTree>
    <p:extLst>
      <p:ext uri="{BB962C8B-B14F-4D97-AF65-F5344CB8AC3E}">
        <p14:creationId xmlns:p14="http://schemas.microsoft.com/office/powerpoint/2010/main" val="312446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5E04BE-9AC2-182E-C3D3-1ADE0191E589}"/>
              </a:ext>
            </a:extLst>
          </p:cNvPr>
          <p:cNvSpPr>
            <a:spLocks noGrp="1"/>
          </p:cNvSpPr>
          <p:nvPr>
            <p:ph type="title"/>
          </p:nvPr>
        </p:nvSpPr>
        <p:spPr/>
        <p:txBody>
          <a:bodyPr/>
          <a:lstStyle/>
          <a:p>
            <a:r>
              <a:rPr lang="en-US" dirty="0">
                <a:solidFill>
                  <a:srgbClr val="F2AB0C"/>
                </a:solidFill>
              </a:rPr>
              <a:t>Still Not Convinced?</a:t>
            </a:r>
          </a:p>
        </p:txBody>
      </p:sp>
      <p:sp>
        <p:nvSpPr>
          <p:cNvPr id="5" name="Content Placeholder 4">
            <a:extLst>
              <a:ext uri="{FF2B5EF4-FFF2-40B4-BE49-F238E27FC236}">
                <a16:creationId xmlns:a16="http://schemas.microsoft.com/office/drawing/2014/main" id="{D28860D4-6ABF-F6F7-6F37-BE2E767EA683}"/>
              </a:ext>
            </a:extLst>
          </p:cNvPr>
          <p:cNvSpPr>
            <a:spLocks noGrp="1"/>
          </p:cNvSpPr>
          <p:nvPr>
            <p:ph idx="1"/>
          </p:nvPr>
        </p:nvSpPr>
        <p:spPr>
          <a:xfrm>
            <a:off x="838200" y="1565274"/>
            <a:ext cx="6153150" cy="5032375"/>
          </a:xfrm>
        </p:spPr>
        <p:txBody>
          <a:bodyPr>
            <a:normAutofit fontScale="92500"/>
          </a:bodyPr>
          <a:lstStyle/>
          <a:p>
            <a:r>
              <a:rPr lang="en-US" dirty="0"/>
              <a:t>A study in 2014 found many benefits of teaching with video modeling including: </a:t>
            </a:r>
            <a:r>
              <a:rPr lang="en-US" i="1" dirty="0">
                <a:solidFill>
                  <a:srgbClr val="E28C00"/>
                </a:solidFill>
              </a:rPr>
              <a:t>faster skill acquisition rates, improved student performance, and an increase of independent correct responses</a:t>
            </a:r>
            <a:r>
              <a:rPr lang="en-US" i="1" dirty="0"/>
              <a:t>.</a:t>
            </a:r>
            <a:r>
              <a:rPr lang="en-US" i="1" dirty="0">
                <a:solidFill>
                  <a:srgbClr val="E28C00"/>
                </a:solidFill>
              </a:rPr>
              <a:t> </a:t>
            </a:r>
          </a:p>
          <a:p>
            <a:r>
              <a:rPr lang="en-US" dirty="0"/>
              <a:t>Research has also shown that video modeling leads to </a:t>
            </a:r>
            <a:r>
              <a:rPr lang="en-US" b="1" dirty="0">
                <a:solidFill>
                  <a:srgbClr val="E28C00"/>
                </a:solidFill>
              </a:rPr>
              <a:t>greater ability to generalize skills </a:t>
            </a:r>
            <a:r>
              <a:rPr lang="en-US" dirty="0"/>
              <a:t>learned outside of the therapy setting.</a:t>
            </a:r>
          </a:p>
          <a:p>
            <a:pPr marL="0" indent="0">
              <a:buNone/>
            </a:pPr>
            <a:endParaRPr lang="en-US" sz="1000" i="1" dirty="0"/>
          </a:p>
          <a:p>
            <a:pPr marL="0" indent="0">
              <a:buNone/>
            </a:pPr>
            <a:r>
              <a:rPr lang="en-US" sz="1000" i="1" dirty="0"/>
              <a:t>Benefits of Video Modeling for Adaptive Skills, Sarah Glass, MA, BCBA, CBA, Senior </a:t>
            </a:r>
            <a:r>
              <a:rPr lang="en-US" sz="1000" i="1" dirty="0" err="1"/>
              <a:t>Behaviour</a:t>
            </a:r>
            <a:r>
              <a:rPr lang="en-US" sz="1000" i="1" dirty="0"/>
              <a:t> Analyst at AEIOU Foundation for children with autism. Published June 22, 2016 [</a:t>
            </a:r>
            <a:r>
              <a:rPr lang="en-US" sz="1000" i="1" dirty="0" err="1"/>
              <a:t>Domire</a:t>
            </a:r>
            <a:r>
              <a:rPr lang="en-US" sz="1000" i="1" dirty="0"/>
              <a:t>, S., &amp; Wolfe, P. (2014). Effects of Video Prompting Techniques on Teaching Daily Living Skills to Children With Autism Spectrum Disorders: A Review. Research and Practice for Persons with Severe Disabilities, 39(3), 211-226.]</a:t>
            </a:r>
          </a:p>
          <a:p>
            <a:pPr marL="0" indent="0">
              <a:buNone/>
            </a:pPr>
            <a:endParaRPr lang="en-US" b="1" i="1" dirty="0">
              <a:solidFill>
                <a:srgbClr val="E28C00"/>
              </a:solidFill>
            </a:endParaRPr>
          </a:p>
        </p:txBody>
      </p:sp>
      <p:pic>
        <p:nvPicPr>
          <p:cNvPr id="7" name="Picture 6" descr="A person holding a phone">
            <a:extLst>
              <a:ext uri="{FF2B5EF4-FFF2-40B4-BE49-F238E27FC236}">
                <a16:creationId xmlns:a16="http://schemas.microsoft.com/office/drawing/2014/main" id="{9C2B192C-3523-75C6-19F5-9961A3E5CF6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048500" y="1771650"/>
            <a:ext cx="5143500" cy="3429000"/>
          </a:xfrm>
          <a:prstGeom prst="rect">
            <a:avLst/>
          </a:prstGeom>
        </p:spPr>
      </p:pic>
      <p:sp>
        <p:nvSpPr>
          <p:cNvPr id="8" name="슬라이드 번호 개체 틀 5">
            <a:extLst>
              <a:ext uri="{FF2B5EF4-FFF2-40B4-BE49-F238E27FC236}">
                <a16:creationId xmlns:a16="http://schemas.microsoft.com/office/drawing/2014/main" id="{B8D5D50D-C6DF-D445-E1B7-1195F6E5058C}"/>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20</a:t>
            </a:fld>
            <a:endParaRPr kumimoji="1" lang="en-US" altLang="ko-KR" dirty="0"/>
          </a:p>
        </p:txBody>
      </p:sp>
    </p:spTree>
    <p:extLst>
      <p:ext uri="{BB962C8B-B14F-4D97-AF65-F5344CB8AC3E}">
        <p14:creationId xmlns:p14="http://schemas.microsoft.com/office/powerpoint/2010/main" val="1140137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txBox="1">
            <a:spLocks noGrp="1"/>
          </p:cNvSpPr>
          <p:nvPr>
            <p:ph type="title" idx="4294967295"/>
          </p:nvPr>
        </p:nvSpPr>
        <p:spPr>
          <a:xfrm>
            <a:off x="898510" y="926159"/>
            <a:ext cx="4756035" cy="17253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9000"/>
              </a:lnSpc>
              <a:spcBef>
                <a:spcPts val="600"/>
              </a:spcBef>
              <a:spcAft>
                <a:spcPts val="0"/>
              </a:spcAft>
              <a:buClrTx/>
              <a:buSzTx/>
              <a:buFontTx/>
              <a:buNone/>
              <a:tabLst/>
              <a:defRPr/>
            </a:pPr>
            <a:r>
              <a:rPr kumimoji="0" lang="en-US"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What Skills Can Be Taught?</a:t>
            </a:r>
          </a:p>
        </p:txBody>
      </p:sp>
      <p:sp>
        <p:nvSpPr>
          <p:cNvPr id="8" name="TextBox 7"/>
          <p:cNvSpPr txBox="1"/>
          <p:nvPr/>
        </p:nvSpPr>
        <p:spPr>
          <a:xfrm>
            <a:off x="6903911" y="858623"/>
            <a:ext cx="3852210" cy="5875134"/>
          </a:xfrm>
          <a:prstGeom prst="rect">
            <a:avLst/>
          </a:prstGeom>
          <a:noFill/>
        </p:spPr>
        <p:txBody>
          <a:bodyPr wrap="square" rtlCol="0">
            <a:spAutoFit/>
          </a:bodyPr>
          <a:lstStyle/>
          <a:p>
            <a:pPr>
              <a:lnSpc>
                <a:spcPct val="150000"/>
              </a:lnSpc>
            </a:pPr>
            <a:r>
              <a:rPr lang="en-US" altLang="ko-KR" sz="2400" b="1" dirty="0">
                <a:solidFill>
                  <a:schemeClr val="tx2"/>
                </a:solidFill>
              </a:rPr>
              <a:t>Targeted Skills</a:t>
            </a:r>
            <a:endParaRPr lang="ko-KR" altLang="en-US" sz="2400" b="1" dirty="0">
              <a:solidFill>
                <a:schemeClr val="tx2"/>
              </a:solidFill>
            </a:endParaRPr>
          </a:p>
          <a:p>
            <a:pPr>
              <a:lnSpc>
                <a:spcPct val="150000"/>
              </a:lnSpc>
            </a:pPr>
            <a:endParaRPr lang="en-US" altLang="ko-KR" sz="1300" dirty="0">
              <a:solidFill>
                <a:schemeClr val="tx2"/>
              </a:solidFill>
            </a:endParaRPr>
          </a:p>
          <a:p>
            <a:pPr marL="285750" indent="-285750">
              <a:lnSpc>
                <a:spcPct val="150000"/>
              </a:lnSpc>
              <a:buClr>
                <a:srgbClr val="E28C00"/>
              </a:buClr>
              <a:buFont typeface="Wingdings" panose="05000000000000000000" pitchFamily="2" charset="2"/>
              <a:buChar char="§"/>
            </a:pPr>
            <a:r>
              <a:rPr lang="da-DK" altLang="ko-KR" sz="2400" dirty="0">
                <a:solidFill>
                  <a:schemeClr val="tx2"/>
                </a:solidFill>
                <a:latin typeface="Calibri" panose="020F0502020204030204" pitchFamily="34" charset="0"/>
                <a:cs typeface="Calibri" panose="020F0502020204030204" pitchFamily="34" charset="0"/>
              </a:rPr>
              <a:t>Academic Skills</a:t>
            </a:r>
          </a:p>
          <a:p>
            <a:pPr marL="285750" indent="-285750">
              <a:lnSpc>
                <a:spcPct val="150000"/>
              </a:lnSpc>
              <a:buClr>
                <a:srgbClr val="E28C00"/>
              </a:buClr>
              <a:buFont typeface="Wingdings" panose="05000000000000000000" pitchFamily="2" charset="2"/>
              <a:buChar char="§"/>
            </a:pPr>
            <a:r>
              <a:rPr lang="da-DK" altLang="ko-KR" sz="2400" dirty="0">
                <a:solidFill>
                  <a:schemeClr val="tx2"/>
                </a:solidFill>
                <a:latin typeface="Calibri" panose="020F0502020204030204" pitchFamily="34" charset="0"/>
                <a:cs typeface="Calibri" panose="020F0502020204030204" pitchFamily="34" charset="0"/>
              </a:rPr>
              <a:t>Career Technical Skills</a:t>
            </a:r>
          </a:p>
          <a:p>
            <a:pPr marL="285750" indent="-285750">
              <a:lnSpc>
                <a:spcPct val="150000"/>
              </a:lnSpc>
              <a:buClr>
                <a:srgbClr val="E28C00"/>
              </a:buClr>
              <a:buFont typeface="Wingdings" panose="05000000000000000000" pitchFamily="2" charset="2"/>
              <a:buChar char="§"/>
            </a:pPr>
            <a:r>
              <a:rPr lang="da-DK" altLang="ko-KR" sz="2400" dirty="0">
                <a:solidFill>
                  <a:schemeClr val="tx2"/>
                </a:solidFill>
                <a:latin typeface="Calibri" panose="020F0502020204030204" pitchFamily="34" charset="0"/>
                <a:cs typeface="Calibri" panose="020F0502020204030204" pitchFamily="34" charset="0"/>
              </a:rPr>
              <a:t>Self-help Skills</a:t>
            </a:r>
          </a:p>
          <a:p>
            <a:pPr marL="285750" indent="-285750">
              <a:lnSpc>
                <a:spcPct val="150000"/>
              </a:lnSpc>
              <a:buClr>
                <a:srgbClr val="E28C00"/>
              </a:buClr>
              <a:buFont typeface="Wingdings" panose="05000000000000000000" pitchFamily="2" charset="2"/>
              <a:buChar char="§"/>
            </a:pPr>
            <a:r>
              <a:rPr lang="da-DK" altLang="ko-KR" sz="2400" dirty="0">
                <a:solidFill>
                  <a:schemeClr val="tx2"/>
                </a:solidFill>
                <a:latin typeface="Calibri" panose="020F0502020204030204" pitchFamily="34" charset="0"/>
                <a:cs typeface="Calibri" panose="020F0502020204030204" pitchFamily="34" charset="0"/>
              </a:rPr>
              <a:t>Behavioral/Emotional Management Skills</a:t>
            </a:r>
          </a:p>
          <a:p>
            <a:pPr marL="285750" indent="-285750">
              <a:lnSpc>
                <a:spcPct val="150000"/>
              </a:lnSpc>
              <a:buClr>
                <a:srgbClr val="E28C00"/>
              </a:buClr>
              <a:buFont typeface="Wingdings" panose="05000000000000000000" pitchFamily="2" charset="2"/>
              <a:buChar char="§"/>
            </a:pPr>
            <a:r>
              <a:rPr lang="da-DK" altLang="ko-KR" sz="2400" dirty="0">
                <a:solidFill>
                  <a:schemeClr val="tx2"/>
                </a:solidFill>
                <a:latin typeface="Calibri" panose="020F0502020204030204" pitchFamily="34" charset="0"/>
                <a:cs typeface="Calibri" panose="020F0502020204030204" pitchFamily="34" charset="0"/>
              </a:rPr>
              <a:t>Social Skills</a:t>
            </a:r>
          </a:p>
          <a:p>
            <a:pPr marL="285750" indent="-285750">
              <a:lnSpc>
                <a:spcPct val="150000"/>
              </a:lnSpc>
              <a:buClr>
                <a:srgbClr val="E28C00"/>
              </a:buClr>
              <a:buFont typeface="Wingdings" panose="05000000000000000000" pitchFamily="2" charset="2"/>
              <a:buChar char="§"/>
            </a:pPr>
            <a:r>
              <a:rPr lang="da-DK" altLang="ko-KR" sz="2400" dirty="0">
                <a:solidFill>
                  <a:schemeClr val="tx2"/>
                </a:solidFill>
                <a:latin typeface="Calibri" panose="020F0502020204030204" pitchFamily="34" charset="0"/>
                <a:cs typeface="Calibri" panose="020F0502020204030204" pitchFamily="34" charset="0"/>
              </a:rPr>
              <a:t>Work Preparation Skills</a:t>
            </a:r>
          </a:p>
          <a:p>
            <a:pPr algn="r">
              <a:lnSpc>
                <a:spcPct val="150000"/>
              </a:lnSpc>
              <a:buClr>
                <a:schemeClr val="accent1"/>
              </a:buClr>
            </a:pPr>
            <a:r>
              <a:rPr lang="da-DK" altLang="ko-KR" sz="2400" dirty="0">
                <a:solidFill>
                  <a:schemeClr val="tx2"/>
                </a:solidFill>
                <a:latin typeface="Calibri" panose="020F0502020204030204" pitchFamily="34" charset="0"/>
                <a:cs typeface="Calibri" panose="020F0502020204030204" pitchFamily="34" charset="0"/>
              </a:rPr>
              <a:t>...and more</a:t>
            </a:r>
            <a:br>
              <a:rPr lang="en-US" altLang="ko-KR" sz="2400" dirty="0">
                <a:solidFill>
                  <a:schemeClr val="tx2"/>
                </a:solidFill>
                <a:latin typeface="Calibri" panose="020F0502020204030204" pitchFamily="34" charset="0"/>
                <a:cs typeface="Calibri" panose="020F0502020204030204" pitchFamily="34" charset="0"/>
              </a:rPr>
            </a:br>
            <a:endParaRPr lang="ko-KR" altLang="en-US" sz="2400" dirty="0">
              <a:solidFill>
                <a:schemeClr val="tx2"/>
              </a:solidFill>
              <a:latin typeface="Calibri" panose="020F0502020204030204" pitchFamily="34" charset="0"/>
              <a:cs typeface="Calibri" panose="020F0502020204030204" pitchFamily="34" charset="0"/>
            </a:endParaRPr>
          </a:p>
        </p:txBody>
      </p:sp>
      <p:cxnSp>
        <p:nvCxnSpPr>
          <p:cNvPr id="11" name="직선 연결선 10">
            <a:extLst>
              <a:ext uri="{C183D7F6-B498-43B3-948B-1728B52AA6E4}">
                <adec:decorative xmlns:adec="http://schemas.microsoft.com/office/drawing/2017/decorative" val="1"/>
              </a:ext>
            </a:extLst>
          </p:cNvPr>
          <p:cNvCxnSpPr/>
          <p:nvPr/>
        </p:nvCxnSpPr>
        <p:spPr>
          <a:xfrm>
            <a:off x="7048337" y="1490026"/>
            <a:ext cx="4046733" cy="0"/>
          </a:xfrm>
          <a:prstGeom prst="line">
            <a:avLst/>
          </a:prstGeom>
          <a:ln>
            <a:solidFill>
              <a:srgbClr val="E28C00"/>
            </a:solidFill>
          </a:ln>
        </p:spPr>
        <p:style>
          <a:lnRef idx="1">
            <a:schemeClr val="accent1"/>
          </a:lnRef>
          <a:fillRef idx="0">
            <a:schemeClr val="accent1"/>
          </a:fillRef>
          <a:effectRef idx="0">
            <a:schemeClr val="accent1"/>
          </a:effectRef>
          <a:fontRef idx="minor">
            <a:schemeClr val="tx1"/>
          </a:fontRef>
        </p:style>
      </p:cxnSp>
      <p:pic>
        <p:nvPicPr>
          <p:cNvPr id="7" name="그림 개체 틀 6" descr="3 vertical pics of a camcorder, laptop, and computer screen used in developing videos for video modeling"/>
          <p:cNvPicPr>
            <a:picLocks noGrp="1" noChangeAspect="1"/>
          </p:cNvPicPr>
          <p:nvPr>
            <p:ph type="pic" sz="quarter" idx="16"/>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p:pic>
      <p:sp>
        <p:nvSpPr>
          <p:cNvPr id="3" name="슬라이드 번호 개체 틀 5">
            <a:extLst>
              <a:ext uri="{FF2B5EF4-FFF2-40B4-BE49-F238E27FC236}">
                <a16:creationId xmlns:a16="http://schemas.microsoft.com/office/drawing/2014/main" id="{DD5E4AFF-7544-5010-2F04-47BA82DD7BB9}"/>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21</a:t>
            </a:fld>
            <a:endParaRPr kumimoji="1" lang="en-US" altLang="ko-KR" dirty="0"/>
          </a:p>
        </p:txBody>
      </p:sp>
    </p:spTree>
    <p:extLst>
      <p:ext uri="{BB962C8B-B14F-4D97-AF65-F5344CB8AC3E}">
        <p14:creationId xmlns:p14="http://schemas.microsoft.com/office/powerpoint/2010/main" val="3715963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C183D7F6-B498-43B3-948B-1728B52AA6E4}">
                <adec:decorative xmlns:adec="http://schemas.microsoft.com/office/drawing/2017/decorative" val="1"/>
              </a:ext>
            </a:extLst>
          </p:cNvPr>
          <p:cNvSpPr/>
          <p:nvPr/>
        </p:nvSpPr>
        <p:spPr bwMode="auto">
          <a:xfrm>
            <a:off x="538843" y="555171"/>
            <a:ext cx="11152414" cy="5731330"/>
          </a:xfrm>
          <a:prstGeom prst="rect">
            <a:avLst/>
          </a:prstGeom>
          <a:noFill/>
          <a:ln>
            <a:solidFill>
              <a:srgbClr val="E28C00"/>
            </a:solid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6" name="Title 5"/>
          <p:cNvSpPr txBox="1">
            <a:spLocks noGrp="1"/>
          </p:cNvSpPr>
          <p:nvPr>
            <p:ph type="title" idx="4294967295"/>
          </p:nvPr>
        </p:nvSpPr>
        <p:spPr>
          <a:xfrm>
            <a:off x="791427" y="669622"/>
            <a:ext cx="9351193" cy="883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14000"/>
              </a:lnSpc>
              <a:spcBef>
                <a:spcPts val="0"/>
              </a:spcBef>
              <a:spcAft>
                <a:spcPts val="0"/>
              </a:spcAft>
              <a:buClrTx/>
              <a:buSzTx/>
              <a:buFontTx/>
              <a:buNone/>
              <a:tabLst/>
              <a:defRPr/>
            </a:pPr>
            <a:r>
              <a:rPr kumimoji="0" lang="en-US"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When to Use Video Modeling?</a:t>
            </a:r>
          </a:p>
        </p:txBody>
      </p:sp>
      <p:sp>
        <p:nvSpPr>
          <p:cNvPr id="9" name="TextBox 8"/>
          <p:cNvSpPr txBox="1"/>
          <p:nvPr/>
        </p:nvSpPr>
        <p:spPr>
          <a:xfrm>
            <a:off x="910247" y="1618247"/>
            <a:ext cx="4841421" cy="3994107"/>
          </a:xfrm>
          <a:prstGeom prst="rect">
            <a:avLst/>
          </a:prstGeom>
          <a:noFill/>
        </p:spPr>
        <p:txBody>
          <a:bodyPr wrap="square" rtlCol="0">
            <a:spAutoFit/>
          </a:bodyPr>
          <a:lstStyle/>
          <a:p>
            <a:pPr marL="457200" indent="-457200">
              <a:lnSpc>
                <a:spcPct val="114000"/>
              </a:lnSpc>
              <a:buClr>
                <a:srgbClr val="E28C00"/>
              </a:buClr>
              <a:buFont typeface="Wingdings" panose="05000000000000000000" pitchFamily="2" charset="2"/>
              <a:buChar char="§"/>
            </a:pPr>
            <a:r>
              <a:rPr lang="en-US" altLang="ko-KR" sz="2800" dirty="0">
                <a:solidFill>
                  <a:schemeClr val="tx2"/>
                </a:solidFill>
                <a:latin typeface="Calibri" panose="020F0502020204030204" pitchFamily="34" charset="0"/>
                <a:cs typeface="Calibri" panose="020F0502020204030204" pitchFamily="34" charset="0"/>
              </a:rPr>
              <a:t>When teaching a new skill/task.</a:t>
            </a:r>
          </a:p>
          <a:p>
            <a:pPr marL="457200" indent="-457200">
              <a:lnSpc>
                <a:spcPct val="114000"/>
              </a:lnSpc>
              <a:buClr>
                <a:srgbClr val="E28C00"/>
              </a:buClr>
              <a:buFont typeface="Wingdings" panose="05000000000000000000" pitchFamily="2" charset="2"/>
              <a:buChar char="§"/>
            </a:pPr>
            <a:r>
              <a:rPr lang="en-US" altLang="ko-KR" sz="2800" dirty="0">
                <a:solidFill>
                  <a:schemeClr val="tx2"/>
                </a:solidFill>
                <a:latin typeface="Calibri" panose="020F0502020204030204" pitchFamily="34" charset="0"/>
                <a:cs typeface="Calibri" panose="020F0502020204030204" pitchFamily="34" charset="0"/>
              </a:rPr>
              <a:t>When assisting with learning or mastery of a difficult skill/task. </a:t>
            </a:r>
          </a:p>
          <a:p>
            <a:pPr marL="457200" indent="-457200">
              <a:lnSpc>
                <a:spcPct val="114000"/>
              </a:lnSpc>
              <a:buClr>
                <a:srgbClr val="E28C00"/>
              </a:buClr>
              <a:buFont typeface="Wingdings" panose="05000000000000000000" pitchFamily="2" charset="2"/>
              <a:buChar char="§"/>
            </a:pPr>
            <a:r>
              <a:rPr lang="en-US" altLang="ko-KR" sz="2800" dirty="0">
                <a:solidFill>
                  <a:schemeClr val="tx2"/>
                </a:solidFill>
                <a:latin typeface="Calibri" panose="020F0502020204030204" pitchFamily="34" charset="0"/>
                <a:cs typeface="Calibri" panose="020F0502020204030204" pitchFamily="34" charset="0"/>
              </a:rPr>
              <a:t>As a reinforcement or as a refresher of previously learned skills.</a:t>
            </a:r>
          </a:p>
        </p:txBody>
      </p:sp>
      <p:sp>
        <p:nvSpPr>
          <p:cNvPr id="5" name="직사각형 4">
            <a:extLst>
              <a:ext uri="{C183D7F6-B498-43B3-948B-1728B52AA6E4}">
                <adec:decorative xmlns:adec="http://schemas.microsoft.com/office/drawing/2017/decorative" val="1"/>
              </a:ext>
            </a:extLst>
          </p:cNvPr>
          <p:cNvSpPr/>
          <p:nvPr/>
        </p:nvSpPr>
        <p:spPr bwMode="auto">
          <a:xfrm>
            <a:off x="7738810" y="5911825"/>
            <a:ext cx="1884577" cy="557481"/>
          </a:xfrm>
          <a:prstGeom prst="rect">
            <a:avLst/>
          </a:prstGeom>
          <a:solidFill>
            <a:schemeClr val="tx1"/>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7" name="직사각형 6">
            <a:extLst>
              <a:ext uri="{C183D7F6-B498-43B3-948B-1728B52AA6E4}">
                <adec:decorative xmlns:adec="http://schemas.microsoft.com/office/drawing/2017/decorative" val="1"/>
              </a:ext>
            </a:extLst>
          </p:cNvPr>
          <p:cNvSpPr/>
          <p:nvPr/>
        </p:nvSpPr>
        <p:spPr>
          <a:xfrm>
            <a:off x="8117637" y="6028982"/>
            <a:ext cx="1124026" cy="323165"/>
          </a:xfrm>
          <a:prstGeom prst="rect">
            <a:avLst/>
          </a:prstGeom>
        </p:spPr>
        <p:txBody>
          <a:bodyPr wrap="none">
            <a:spAutoFit/>
          </a:bodyPr>
          <a:lstStyle/>
          <a:p>
            <a:r>
              <a:rPr lang="en-US" altLang="ko-KR" sz="1500" dirty="0">
                <a:solidFill>
                  <a:schemeClr val="bg2"/>
                </a:solidFill>
                <a:latin typeface="넥슨Lv2고딕 Medium" panose="00000600000000000000" pitchFamily="2" charset="-127"/>
                <a:ea typeface="넥슨Lv2고딕 Medium" panose="00000600000000000000" pitchFamily="2" charset="-127"/>
              </a:rPr>
              <a:t>CONTENT</a:t>
            </a:r>
            <a:endParaRPr lang="ko-KR" altLang="en-US" sz="1500" dirty="0">
              <a:solidFill>
                <a:schemeClr val="bg2"/>
              </a:solidFill>
            </a:endParaRPr>
          </a:p>
        </p:txBody>
      </p:sp>
      <p:pic>
        <p:nvPicPr>
          <p:cNvPr id="8" name="그림 7">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1541813"/>
            <a:ext cx="4841421" cy="3782360"/>
          </a:xfrm>
          <a:prstGeom prst="rect">
            <a:avLst/>
          </a:prstGeom>
        </p:spPr>
      </p:pic>
      <p:grpSp>
        <p:nvGrpSpPr>
          <p:cNvPr id="11" name="그룹 10">
            <a:extLst>
              <a:ext uri="{C183D7F6-B498-43B3-948B-1728B52AA6E4}">
                <adec:decorative xmlns:adec="http://schemas.microsoft.com/office/drawing/2017/decorative" val="1"/>
              </a:ext>
            </a:extLst>
          </p:cNvPr>
          <p:cNvGrpSpPr/>
          <p:nvPr/>
        </p:nvGrpSpPr>
        <p:grpSpPr>
          <a:xfrm>
            <a:off x="9303186" y="831357"/>
            <a:ext cx="640402" cy="559784"/>
            <a:chOff x="1692275" y="2405063"/>
            <a:chExt cx="895350" cy="782638"/>
          </a:xfrm>
        </p:grpSpPr>
        <p:sp>
          <p:nvSpPr>
            <p:cNvPr id="12" name="Freeform 267"/>
            <p:cNvSpPr>
              <a:spLocks/>
            </p:cNvSpPr>
            <p:nvPr/>
          </p:nvSpPr>
          <p:spPr bwMode="auto">
            <a:xfrm>
              <a:off x="1778000" y="2405063"/>
              <a:ext cx="163512" cy="96838"/>
            </a:xfrm>
            <a:custGeom>
              <a:avLst/>
              <a:gdLst>
                <a:gd name="T0" fmla="*/ 133 w 147"/>
                <a:gd name="T1" fmla="*/ 87 h 87"/>
                <a:gd name="T2" fmla="*/ 119 w 147"/>
                <a:gd name="T3" fmla="*/ 73 h 87"/>
                <a:gd name="T4" fmla="*/ 73 w 147"/>
                <a:gd name="T5" fmla="*/ 28 h 87"/>
                <a:gd name="T6" fmla="*/ 28 w 147"/>
                <a:gd name="T7" fmla="*/ 73 h 87"/>
                <a:gd name="T8" fmla="*/ 14 w 147"/>
                <a:gd name="T9" fmla="*/ 87 h 87"/>
                <a:gd name="T10" fmla="*/ 0 w 147"/>
                <a:gd name="T11" fmla="*/ 73 h 87"/>
                <a:gd name="T12" fmla="*/ 73 w 147"/>
                <a:gd name="T13" fmla="*/ 0 h 87"/>
                <a:gd name="T14" fmla="*/ 147 w 147"/>
                <a:gd name="T15" fmla="*/ 73 h 87"/>
                <a:gd name="T16" fmla="*/ 133 w 147"/>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87">
                  <a:moveTo>
                    <a:pt x="133" y="87"/>
                  </a:moveTo>
                  <a:cubicBezTo>
                    <a:pt x="125" y="87"/>
                    <a:pt x="119" y="81"/>
                    <a:pt x="119" y="73"/>
                  </a:cubicBezTo>
                  <a:cubicBezTo>
                    <a:pt x="119" y="48"/>
                    <a:pt x="98" y="28"/>
                    <a:pt x="73" y="28"/>
                  </a:cubicBezTo>
                  <a:cubicBezTo>
                    <a:pt x="48" y="28"/>
                    <a:pt x="28" y="48"/>
                    <a:pt x="28" y="73"/>
                  </a:cubicBezTo>
                  <a:cubicBezTo>
                    <a:pt x="28" y="81"/>
                    <a:pt x="22" y="87"/>
                    <a:pt x="14" y="87"/>
                  </a:cubicBezTo>
                  <a:cubicBezTo>
                    <a:pt x="6" y="87"/>
                    <a:pt x="0" y="81"/>
                    <a:pt x="0" y="73"/>
                  </a:cubicBezTo>
                  <a:cubicBezTo>
                    <a:pt x="0" y="33"/>
                    <a:pt x="33" y="0"/>
                    <a:pt x="73" y="0"/>
                  </a:cubicBezTo>
                  <a:cubicBezTo>
                    <a:pt x="114" y="0"/>
                    <a:pt x="147" y="33"/>
                    <a:pt x="147" y="73"/>
                  </a:cubicBezTo>
                  <a:cubicBezTo>
                    <a:pt x="147" y="81"/>
                    <a:pt x="141" y="87"/>
                    <a:pt x="133" y="8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3" name="Freeform 268"/>
            <p:cNvSpPr>
              <a:spLocks/>
            </p:cNvSpPr>
            <p:nvPr/>
          </p:nvSpPr>
          <p:spPr bwMode="auto">
            <a:xfrm>
              <a:off x="2035175" y="2438401"/>
              <a:ext cx="211137" cy="80963"/>
            </a:xfrm>
            <a:custGeom>
              <a:avLst/>
              <a:gdLst>
                <a:gd name="T0" fmla="*/ 175 w 190"/>
                <a:gd name="T1" fmla="*/ 72 h 73"/>
                <a:gd name="T2" fmla="*/ 161 w 190"/>
                <a:gd name="T3" fmla="*/ 60 h 73"/>
                <a:gd name="T4" fmla="*/ 156 w 190"/>
                <a:gd name="T5" fmla="*/ 28 h 73"/>
                <a:gd name="T6" fmla="*/ 34 w 190"/>
                <a:gd name="T7" fmla="*/ 28 h 73"/>
                <a:gd name="T8" fmla="*/ 29 w 190"/>
                <a:gd name="T9" fmla="*/ 60 h 73"/>
                <a:gd name="T10" fmla="*/ 13 w 190"/>
                <a:gd name="T11" fmla="*/ 71 h 73"/>
                <a:gd name="T12" fmla="*/ 1 w 190"/>
                <a:gd name="T13" fmla="*/ 55 h 73"/>
                <a:gd name="T14" fmla="*/ 9 w 190"/>
                <a:gd name="T15" fmla="*/ 11 h 73"/>
                <a:gd name="T16" fmla="*/ 22 w 190"/>
                <a:gd name="T17" fmla="*/ 0 h 73"/>
                <a:gd name="T18" fmla="*/ 167 w 190"/>
                <a:gd name="T19" fmla="*/ 0 h 73"/>
                <a:gd name="T20" fmla="*/ 181 w 190"/>
                <a:gd name="T21" fmla="*/ 11 h 73"/>
                <a:gd name="T22" fmla="*/ 189 w 190"/>
                <a:gd name="T23" fmla="*/ 55 h 73"/>
                <a:gd name="T24" fmla="*/ 177 w 190"/>
                <a:gd name="T25" fmla="*/ 72 h 73"/>
                <a:gd name="T26" fmla="*/ 175 w 190"/>
                <a:gd name="T27"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73">
                  <a:moveTo>
                    <a:pt x="175" y="72"/>
                  </a:moveTo>
                  <a:cubicBezTo>
                    <a:pt x="168" y="72"/>
                    <a:pt x="162" y="67"/>
                    <a:pt x="161" y="60"/>
                  </a:cubicBezTo>
                  <a:cubicBezTo>
                    <a:pt x="156" y="28"/>
                    <a:pt x="156" y="28"/>
                    <a:pt x="156" y="28"/>
                  </a:cubicBezTo>
                  <a:cubicBezTo>
                    <a:pt x="34" y="28"/>
                    <a:pt x="34" y="28"/>
                    <a:pt x="34" y="28"/>
                  </a:cubicBezTo>
                  <a:cubicBezTo>
                    <a:pt x="29" y="60"/>
                    <a:pt x="29" y="60"/>
                    <a:pt x="29" y="60"/>
                  </a:cubicBezTo>
                  <a:cubicBezTo>
                    <a:pt x="28" y="68"/>
                    <a:pt x="20" y="73"/>
                    <a:pt x="13" y="71"/>
                  </a:cubicBezTo>
                  <a:cubicBezTo>
                    <a:pt x="5" y="70"/>
                    <a:pt x="0" y="63"/>
                    <a:pt x="1" y="55"/>
                  </a:cubicBezTo>
                  <a:cubicBezTo>
                    <a:pt x="9" y="11"/>
                    <a:pt x="9" y="11"/>
                    <a:pt x="9" y="11"/>
                  </a:cubicBezTo>
                  <a:cubicBezTo>
                    <a:pt x="10" y="4"/>
                    <a:pt x="15" y="0"/>
                    <a:pt x="22" y="0"/>
                  </a:cubicBezTo>
                  <a:cubicBezTo>
                    <a:pt x="167" y="0"/>
                    <a:pt x="167" y="0"/>
                    <a:pt x="167" y="0"/>
                  </a:cubicBezTo>
                  <a:cubicBezTo>
                    <a:pt x="174" y="0"/>
                    <a:pt x="180" y="4"/>
                    <a:pt x="181" y="11"/>
                  </a:cubicBezTo>
                  <a:cubicBezTo>
                    <a:pt x="189" y="55"/>
                    <a:pt x="189" y="55"/>
                    <a:pt x="189" y="55"/>
                  </a:cubicBezTo>
                  <a:cubicBezTo>
                    <a:pt x="190" y="63"/>
                    <a:pt x="185" y="70"/>
                    <a:pt x="177" y="72"/>
                  </a:cubicBezTo>
                  <a:cubicBezTo>
                    <a:pt x="176" y="72"/>
                    <a:pt x="176" y="72"/>
                    <a:pt x="175" y="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4" name="Freeform 295"/>
            <p:cNvSpPr>
              <a:spLocks noEditPoints="1"/>
            </p:cNvSpPr>
            <p:nvPr/>
          </p:nvSpPr>
          <p:spPr bwMode="auto">
            <a:xfrm>
              <a:off x="1692275" y="2527301"/>
              <a:ext cx="895350" cy="660400"/>
            </a:xfrm>
            <a:custGeom>
              <a:avLst/>
              <a:gdLst>
                <a:gd name="T0" fmla="*/ 766 w 806"/>
                <a:gd name="T1" fmla="*/ 594 h 594"/>
                <a:gd name="T2" fmla="*/ 40 w 806"/>
                <a:gd name="T3" fmla="*/ 594 h 594"/>
                <a:gd name="T4" fmla="*/ 0 w 806"/>
                <a:gd name="T5" fmla="*/ 554 h 594"/>
                <a:gd name="T6" fmla="*/ 0 w 806"/>
                <a:gd name="T7" fmla="*/ 40 h 594"/>
                <a:gd name="T8" fmla="*/ 40 w 806"/>
                <a:gd name="T9" fmla="*/ 0 h 594"/>
                <a:gd name="T10" fmla="*/ 766 w 806"/>
                <a:gd name="T11" fmla="*/ 0 h 594"/>
                <a:gd name="T12" fmla="*/ 806 w 806"/>
                <a:gd name="T13" fmla="*/ 40 h 594"/>
                <a:gd name="T14" fmla="*/ 806 w 806"/>
                <a:gd name="T15" fmla="*/ 554 h 594"/>
                <a:gd name="T16" fmla="*/ 766 w 806"/>
                <a:gd name="T17" fmla="*/ 594 h 594"/>
                <a:gd name="T18" fmla="*/ 40 w 806"/>
                <a:gd name="T19" fmla="*/ 28 h 594"/>
                <a:gd name="T20" fmla="*/ 28 w 806"/>
                <a:gd name="T21" fmla="*/ 40 h 594"/>
                <a:gd name="T22" fmla="*/ 28 w 806"/>
                <a:gd name="T23" fmla="*/ 554 h 594"/>
                <a:gd name="T24" fmla="*/ 40 w 806"/>
                <a:gd name="T25" fmla="*/ 566 h 594"/>
                <a:gd name="T26" fmla="*/ 766 w 806"/>
                <a:gd name="T27" fmla="*/ 566 h 594"/>
                <a:gd name="T28" fmla="*/ 778 w 806"/>
                <a:gd name="T29" fmla="*/ 554 h 594"/>
                <a:gd name="T30" fmla="*/ 778 w 806"/>
                <a:gd name="T31" fmla="*/ 40 h 594"/>
                <a:gd name="T32" fmla="*/ 766 w 806"/>
                <a:gd name="T33" fmla="*/ 28 h 594"/>
                <a:gd name="T34" fmla="*/ 40 w 806"/>
                <a:gd name="T35" fmla="*/ 2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6" h="594">
                  <a:moveTo>
                    <a:pt x="766" y="594"/>
                  </a:moveTo>
                  <a:cubicBezTo>
                    <a:pt x="40" y="594"/>
                    <a:pt x="40" y="594"/>
                    <a:pt x="40" y="594"/>
                  </a:cubicBezTo>
                  <a:cubicBezTo>
                    <a:pt x="18" y="594"/>
                    <a:pt x="0" y="576"/>
                    <a:pt x="0" y="554"/>
                  </a:cubicBezTo>
                  <a:cubicBezTo>
                    <a:pt x="0" y="40"/>
                    <a:pt x="0" y="40"/>
                    <a:pt x="0" y="40"/>
                  </a:cubicBezTo>
                  <a:cubicBezTo>
                    <a:pt x="0" y="18"/>
                    <a:pt x="18" y="0"/>
                    <a:pt x="40" y="0"/>
                  </a:cubicBezTo>
                  <a:cubicBezTo>
                    <a:pt x="766" y="0"/>
                    <a:pt x="766" y="0"/>
                    <a:pt x="766" y="0"/>
                  </a:cubicBezTo>
                  <a:cubicBezTo>
                    <a:pt x="788" y="0"/>
                    <a:pt x="806" y="18"/>
                    <a:pt x="806" y="40"/>
                  </a:cubicBezTo>
                  <a:cubicBezTo>
                    <a:pt x="806" y="554"/>
                    <a:pt x="806" y="554"/>
                    <a:pt x="806" y="554"/>
                  </a:cubicBezTo>
                  <a:cubicBezTo>
                    <a:pt x="806" y="576"/>
                    <a:pt x="788" y="594"/>
                    <a:pt x="766" y="594"/>
                  </a:cubicBezTo>
                  <a:close/>
                  <a:moveTo>
                    <a:pt x="40" y="28"/>
                  </a:moveTo>
                  <a:cubicBezTo>
                    <a:pt x="33" y="28"/>
                    <a:pt x="28" y="33"/>
                    <a:pt x="28" y="40"/>
                  </a:cubicBezTo>
                  <a:cubicBezTo>
                    <a:pt x="28" y="554"/>
                    <a:pt x="28" y="554"/>
                    <a:pt x="28" y="554"/>
                  </a:cubicBezTo>
                  <a:cubicBezTo>
                    <a:pt x="28" y="560"/>
                    <a:pt x="33" y="566"/>
                    <a:pt x="40" y="566"/>
                  </a:cubicBezTo>
                  <a:cubicBezTo>
                    <a:pt x="766" y="566"/>
                    <a:pt x="766" y="566"/>
                    <a:pt x="766" y="566"/>
                  </a:cubicBezTo>
                  <a:cubicBezTo>
                    <a:pt x="773" y="566"/>
                    <a:pt x="778" y="560"/>
                    <a:pt x="778" y="554"/>
                  </a:cubicBezTo>
                  <a:cubicBezTo>
                    <a:pt x="778" y="40"/>
                    <a:pt x="778" y="40"/>
                    <a:pt x="778" y="40"/>
                  </a:cubicBezTo>
                  <a:cubicBezTo>
                    <a:pt x="778" y="33"/>
                    <a:pt x="773" y="28"/>
                    <a:pt x="766" y="28"/>
                  </a:cubicBezTo>
                  <a:lnTo>
                    <a:pt x="4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5" name="Freeform 306"/>
            <p:cNvSpPr>
              <a:spLocks/>
            </p:cNvSpPr>
            <p:nvPr/>
          </p:nvSpPr>
          <p:spPr bwMode="auto">
            <a:xfrm>
              <a:off x="1738313" y="2724151"/>
              <a:ext cx="196850" cy="30163"/>
            </a:xfrm>
            <a:custGeom>
              <a:avLst/>
              <a:gdLst>
                <a:gd name="T0" fmla="*/ 164 w 178"/>
                <a:gd name="T1" fmla="*/ 28 h 28"/>
                <a:gd name="T2" fmla="*/ 14 w 178"/>
                <a:gd name="T3" fmla="*/ 28 h 28"/>
                <a:gd name="T4" fmla="*/ 0 w 178"/>
                <a:gd name="T5" fmla="*/ 14 h 28"/>
                <a:gd name="T6" fmla="*/ 14 w 178"/>
                <a:gd name="T7" fmla="*/ 0 h 28"/>
                <a:gd name="T8" fmla="*/ 164 w 178"/>
                <a:gd name="T9" fmla="*/ 0 h 28"/>
                <a:gd name="T10" fmla="*/ 178 w 178"/>
                <a:gd name="T11" fmla="*/ 14 h 28"/>
                <a:gd name="T12" fmla="*/ 164 w 17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78" h="28">
                  <a:moveTo>
                    <a:pt x="164" y="28"/>
                  </a:moveTo>
                  <a:cubicBezTo>
                    <a:pt x="14" y="28"/>
                    <a:pt x="14" y="28"/>
                    <a:pt x="14" y="28"/>
                  </a:cubicBezTo>
                  <a:cubicBezTo>
                    <a:pt x="6" y="28"/>
                    <a:pt x="0" y="22"/>
                    <a:pt x="0" y="14"/>
                  </a:cubicBezTo>
                  <a:cubicBezTo>
                    <a:pt x="0" y="6"/>
                    <a:pt x="6" y="0"/>
                    <a:pt x="14" y="0"/>
                  </a:cubicBezTo>
                  <a:cubicBezTo>
                    <a:pt x="164" y="0"/>
                    <a:pt x="164" y="0"/>
                    <a:pt x="164" y="0"/>
                  </a:cubicBezTo>
                  <a:cubicBezTo>
                    <a:pt x="171" y="0"/>
                    <a:pt x="178" y="6"/>
                    <a:pt x="178" y="14"/>
                  </a:cubicBezTo>
                  <a:cubicBezTo>
                    <a:pt x="178" y="22"/>
                    <a:pt x="171" y="28"/>
                    <a:pt x="164"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 name="Freeform 307"/>
            <p:cNvSpPr>
              <a:spLocks/>
            </p:cNvSpPr>
            <p:nvPr/>
          </p:nvSpPr>
          <p:spPr bwMode="auto">
            <a:xfrm>
              <a:off x="1744663" y="2960688"/>
              <a:ext cx="190500" cy="31750"/>
            </a:xfrm>
            <a:custGeom>
              <a:avLst/>
              <a:gdLst>
                <a:gd name="T0" fmla="*/ 158 w 172"/>
                <a:gd name="T1" fmla="*/ 28 h 28"/>
                <a:gd name="T2" fmla="*/ 14 w 172"/>
                <a:gd name="T3" fmla="*/ 28 h 28"/>
                <a:gd name="T4" fmla="*/ 0 w 172"/>
                <a:gd name="T5" fmla="*/ 14 h 28"/>
                <a:gd name="T6" fmla="*/ 14 w 172"/>
                <a:gd name="T7" fmla="*/ 0 h 28"/>
                <a:gd name="T8" fmla="*/ 158 w 172"/>
                <a:gd name="T9" fmla="*/ 0 h 28"/>
                <a:gd name="T10" fmla="*/ 172 w 172"/>
                <a:gd name="T11" fmla="*/ 14 h 28"/>
                <a:gd name="T12" fmla="*/ 158 w 172"/>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72" h="28">
                  <a:moveTo>
                    <a:pt x="158" y="28"/>
                  </a:moveTo>
                  <a:cubicBezTo>
                    <a:pt x="14" y="28"/>
                    <a:pt x="14" y="28"/>
                    <a:pt x="14" y="28"/>
                  </a:cubicBezTo>
                  <a:cubicBezTo>
                    <a:pt x="7" y="28"/>
                    <a:pt x="0" y="22"/>
                    <a:pt x="0" y="14"/>
                  </a:cubicBezTo>
                  <a:cubicBezTo>
                    <a:pt x="0" y="6"/>
                    <a:pt x="7" y="0"/>
                    <a:pt x="14" y="0"/>
                  </a:cubicBezTo>
                  <a:cubicBezTo>
                    <a:pt x="158" y="0"/>
                    <a:pt x="158" y="0"/>
                    <a:pt x="158" y="0"/>
                  </a:cubicBezTo>
                  <a:cubicBezTo>
                    <a:pt x="165" y="0"/>
                    <a:pt x="172" y="6"/>
                    <a:pt x="172" y="14"/>
                  </a:cubicBezTo>
                  <a:cubicBezTo>
                    <a:pt x="172" y="22"/>
                    <a:pt x="165" y="28"/>
                    <a:pt x="158"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 name="Freeform 308"/>
            <p:cNvSpPr>
              <a:spLocks/>
            </p:cNvSpPr>
            <p:nvPr/>
          </p:nvSpPr>
          <p:spPr bwMode="auto">
            <a:xfrm>
              <a:off x="2346325" y="2960688"/>
              <a:ext cx="184150" cy="31750"/>
            </a:xfrm>
            <a:custGeom>
              <a:avLst/>
              <a:gdLst>
                <a:gd name="T0" fmla="*/ 153 w 167"/>
                <a:gd name="T1" fmla="*/ 28 h 28"/>
                <a:gd name="T2" fmla="*/ 14 w 167"/>
                <a:gd name="T3" fmla="*/ 28 h 28"/>
                <a:gd name="T4" fmla="*/ 0 w 167"/>
                <a:gd name="T5" fmla="*/ 14 h 28"/>
                <a:gd name="T6" fmla="*/ 14 w 167"/>
                <a:gd name="T7" fmla="*/ 0 h 28"/>
                <a:gd name="T8" fmla="*/ 153 w 167"/>
                <a:gd name="T9" fmla="*/ 0 h 28"/>
                <a:gd name="T10" fmla="*/ 167 w 167"/>
                <a:gd name="T11" fmla="*/ 14 h 28"/>
                <a:gd name="T12" fmla="*/ 153 w 167"/>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67" h="28">
                  <a:moveTo>
                    <a:pt x="153" y="28"/>
                  </a:moveTo>
                  <a:cubicBezTo>
                    <a:pt x="14" y="28"/>
                    <a:pt x="14" y="28"/>
                    <a:pt x="14" y="28"/>
                  </a:cubicBezTo>
                  <a:cubicBezTo>
                    <a:pt x="6" y="28"/>
                    <a:pt x="0" y="22"/>
                    <a:pt x="0" y="14"/>
                  </a:cubicBezTo>
                  <a:cubicBezTo>
                    <a:pt x="0" y="6"/>
                    <a:pt x="6" y="0"/>
                    <a:pt x="14" y="0"/>
                  </a:cubicBezTo>
                  <a:cubicBezTo>
                    <a:pt x="153" y="0"/>
                    <a:pt x="153" y="0"/>
                    <a:pt x="153" y="0"/>
                  </a:cubicBezTo>
                  <a:cubicBezTo>
                    <a:pt x="160" y="0"/>
                    <a:pt x="167" y="6"/>
                    <a:pt x="167" y="14"/>
                  </a:cubicBezTo>
                  <a:cubicBezTo>
                    <a:pt x="167" y="22"/>
                    <a:pt x="160" y="28"/>
                    <a:pt x="153"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 name="Freeform 309"/>
            <p:cNvSpPr>
              <a:spLocks/>
            </p:cNvSpPr>
            <p:nvPr/>
          </p:nvSpPr>
          <p:spPr bwMode="auto">
            <a:xfrm>
              <a:off x="2343150" y="2724151"/>
              <a:ext cx="198437" cy="30163"/>
            </a:xfrm>
            <a:custGeom>
              <a:avLst/>
              <a:gdLst>
                <a:gd name="T0" fmla="*/ 165 w 179"/>
                <a:gd name="T1" fmla="*/ 28 h 28"/>
                <a:gd name="T2" fmla="*/ 14 w 179"/>
                <a:gd name="T3" fmla="*/ 28 h 28"/>
                <a:gd name="T4" fmla="*/ 0 w 179"/>
                <a:gd name="T5" fmla="*/ 14 h 28"/>
                <a:gd name="T6" fmla="*/ 14 w 179"/>
                <a:gd name="T7" fmla="*/ 0 h 28"/>
                <a:gd name="T8" fmla="*/ 165 w 179"/>
                <a:gd name="T9" fmla="*/ 0 h 28"/>
                <a:gd name="T10" fmla="*/ 179 w 179"/>
                <a:gd name="T11" fmla="*/ 14 h 28"/>
                <a:gd name="T12" fmla="*/ 165 w 179"/>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79" h="28">
                  <a:moveTo>
                    <a:pt x="165" y="28"/>
                  </a:moveTo>
                  <a:cubicBezTo>
                    <a:pt x="14" y="28"/>
                    <a:pt x="14" y="28"/>
                    <a:pt x="14" y="28"/>
                  </a:cubicBezTo>
                  <a:cubicBezTo>
                    <a:pt x="6" y="28"/>
                    <a:pt x="0" y="22"/>
                    <a:pt x="0" y="14"/>
                  </a:cubicBezTo>
                  <a:cubicBezTo>
                    <a:pt x="0" y="6"/>
                    <a:pt x="6" y="0"/>
                    <a:pt x="14" y="0"/>
                  </a:cubicBezTo>
                  <a:cubicBezTo>
                    <a:pt x="165" y="0"/>
                    <a:pt x="165" y="0"/>
                    <a:pt x="165" y="0"/>
                  </a:cubicBezTo>
                  <a:cubicBezTo>
                    <a:pt x="173" y="0"/>
                    <a:pt x="179" y="6"/>
                    <a:pt x="179" y="14"/>
                  </a:cubicBezTo>
                  <a:cubicBezTo>
                    <a:pt x="179" y="22"/>
                    <a:pt x="173" y="28"/>
                    <a:pt x="165"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 name="Freeform 348"/>
            <p:cNvSpPr>
              <a:spLocks noEditPoints="1"/>
            </p:cNvSpPr>
            <p:nvPr/>
          </p:nvSpPr>
          <p:spPr bwMode="auto">
            <a:xfrm>
              <a:off x="1935163" y="2652713"/>
              <a:ext cx="407987" cy="407988"/>
            </a:xfrm>
            <a:custGeom>
              <a:avLst/>
              <a:gdLst>
                <a:gd name="T0" fmla="*/ 184 w 367"/>
                <a:gd name="T1" fmla="*/ 367 h 367"/>
                <a:gd name="T2" fmla="*/ 0 w 367"/>
                <a:gd name="T3" fmla="*/ 184 h 367"/>
                <a:gd name="T4" fmla="*/ 184 w 367"/>
                <a:gd name="T5" fmla="*/ 0 h 367"/>
                <a:gd name="T6" fmla="*/ 367 w 367"/>
                <a:gd name="T7" fmla="*/ 184 h 367"/>
                <a:gd name="T8" fmla="*/ 184 w 367"/>
                <a:gd name="T9" fmla="*/ 367 h 367"/>
                <a:gd name="T10" fmla="*/ 184 w 367"/>
                <a:gd name="T11" fmla="*/ 28 h 367"/>
                <a:gd name="T12" fmla="*/ 28 w 367"/>
                <a:gd name="T13" fmla="*/ 184 h 367"/>
                <a:gd name="T14" fmla="*/ 184 w 367"/>
                <a:gd name="T15" fmla="*/ 339 h 367"/>
                <a:gd name="T16" fmla="*/ 339 w 367"/>
                <a:gd name="T17" fmla="*/ 184 h 367"/>
                <a:gd name="T18" fmla="*/ 184 w 367"/>
                <a:gd name="T19" fmla="*/ 28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7">
                  <a:moveTo>
                    <a:pt x="184" y="367"/>
                  </a:moveTo>
                  <a:cubicBezTo>
                    <a:pt x="83" y="367"/>
                    <a:pt x="0" y="285"/>
                    <a:pt x="0" y="184"/>
                  </a:cubicBezTo>
                  <a:cubicBezTo>
                    <a:pt x="0" y="83"/>
                    <a:pt x="83" y="0"/>
                    <a:pt x="184" y="0"/>
                  </a:cubicBezTo>
                  <a:cubicBezTo>
                    <a:pt x="285" y="0"/>
                    <a:pt x="367" y="83"/>
                    <a:pt x="367" y="184"/>
                  </a:cubicBezTo>
                  <a:cubicBezTo>
                    <a:pt x="367" y="285"/>
                    <a:pt x="285" y="367"/>
                    <a:pt x="184" y="367"/>
                  </a:cubicBezTo>
                  <a:close/>
                  <a:moveTo>
                    <a:pt x="184" y="28"/>
                  </a:moveTo>
                  <a:cubicBezTo>
                    <a:pt x="98" y="28"/>
                    <a:pt x="28" y="98"/>
                    <a:pt x="28" y="184"/>
                  </a:cubicBezTo>
                  <a:cubicBezTo>
                    <a:pt x="28" y="270"/>
                    <a:pt x="98" y="339"/>
                    <a:pt x="184" y="339"/>
                  </a:cubicBezTo>
                  <a:cubicBezTo>
                    <a:pt x="270" y="339"/>
                    <a:pt x="339" y="270"/>
                    <a:pt x="339" y="184"/>
                  </a:cubicBezTo>
                  <a:cubicBezTo>
                    <a:pt x="339" y="98"/>
                    <a:pt x="270" y="28"/>
                    <a:pt x="184"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 name="Freeform 349"/>
            <p:cNvSpPr>
              <a:spLocks noEditPoints="1"/>
            </p:cNvSpPr>
            <p:nvPr/>
          </p:nvSpPr>
          <p:spPr bwMode="auto">
            <a:xfrm>
              <a:off x="2027238" y="2744788"/>
              <a:ext cx="227012" cy="227013"/>
            </a:xfrm>
            <a:custGeom>
              <a:avLst/>
              <a:gdLst>
                <a:gd name="T0" fmla="*/ 102 w 204"/>
                <a:gd name="T1" fmla="*/ 204 h 204"/>
                <a:gd name="T2" fmla="*/ 0 w 204"/>
                <a:gd name="T3" fmla="*/ 102 h 204"/>
                <a:gd name="T4" fmla="*/ 102 w 204"/>
                <a:gd name="T5" fmla="*/ 0 h 204"/>
                <a:gd name="T6" fmla="*/ 204 w 204"/>
                <a:gd name="T7" fmla="*/ 102 h 204"/>
                <a:gd name="T8" fmla="*/ 102 w 204"/>
                <a:gd name="T9" fmla="*/ 204 h 204"/>
                <a:gd name="T10" fmla="*/ 102 w 204"/>
                <a:gd name="T11" fmla="*/ 28 h 204"/>
                <a:gd name="T12" fmla="*/ 28 w 204"/>
                <a:gd name="T13" fmla="*/ 102 h 204"/>
                <a:gd name="T14" fmla="*/ 102 w 204"/>
                <a:gd name="T15" fmla="*/ 176 h 204"/>
                <a:gd name="T16" fmla="*/ 176 w 204"/>
                <a:gd name="T17" fmla="*/ 102 h 204"/>
                <a:gd name="T18" fmla="*/ 102 w 204"/>
                <a:gd name="T19" fmla="*/ 2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204">
                  <a:moveTo>
                    <a:pt x="102" y="204"/>
                  </a:moveTo>
                  <a:cubicBezTo>
                    <a:pt x="46" y="204"/>
                    <a:pt x="0" y="158"/>
                    <a:pt x="0" y="102"/>
                  </a:cubicBezTo>
                  <a:cubicBezTo>
                    <a:pt x="0" y="46"/>
                    <a:pt x="46" y="0"/>
                    <a:pt x="102" y="0"/>
                  </a:cubicBezTo>
                  <a:cubicBezTo>
                    <a:pt x="158" y="0"/>
                    <a:pt x="204" y="46"/>
                    <a:pt x="204" y="102"/>
                  </a:cubicBezTo>
                  <a:cubicBezTo>
                    <a:pt x="204" y="158"/>
                    <a:pt x="158" y="204"/>
                    <a:pt x="102" y="204"/>
                  </a:cubicBezTo>
                  <a:close/>
                  <a:moveTo>
                    <a:pt x="102" y="28"/>
                  </a:moveTo>
                  <a:cubicBezTo>
                    <a:pt x="61" y="28"/>
                    <a:pt x="28" y="61"/>
                    <a:pt x="28" y="102"/>
                  </a:cubicBezTo>
                  <a:cubicBezTo>
                    <a:pt x="28" y="143"/>
                    <a:pt x="61" y="176"/>
                    <a:pt x="102" y="176"/>
                  </a:cubicBezTo>
                  <a:cubicBezTo>
                    <a:pt x="143" y="176"/>
                    <a:pt x="176" y="143"/>
                    <a:pt x="176" y="102"/>
                  </a:cubicBezTo>
                  <a:cubicBezTo>
                    <a:pt x="176" y="61"/>
                    <a:pt x="143" y="28"/>
                    <a:pt x="102"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 name="Freeform 350"/>
            <p:cNvSpPr>
              <a:spLocks noEditPoints="1"/>
            </p:cNvSpPr>
            <p:nvPr/>
          </p:nvSpPr>
          <p:spPr bwMode="auto">
            <a:xfrm>
              <a:off x="2352675" y="2589213"/>
              <a:ext cx="153987" cy="106363"/>
            </a:xfrm>
            <a:custGeom>
              <a:avLst/>
              <a:gdLst>
                <a:gd name="T0" fmla="*/ 90 w 139"/>
                <a:gd name="T1" fmla="*/ 96 h 96"/>
                <a:gd name="T2" fmla="*/ 48 w 139"/>
                <a:gd name="T3" fmla="*/ 96 h 96"/>
                <a:gd name="T4" fmla="*/ 0 w 139"/>
                <a:gd name="T5" fmla="*/ 48 h 96"/>
                <a:gd name="T6" fmla="*/ 48 w 139"/>
                <a:gd name="T7" fmla="*/ 0 h 96"/>
                <a:gd name="T8" fmla="*/ 90 w 139"/>
                <a:gd name="T9" fmla="*/ 0 h 96"/>
                <a:gd name="T10" fmla="*/ 139 w 139"/>
                <a:gd name="T11" fmla="*/ 48 h 96"/>
                <a:gd name="T12" fmla="*/ 90 w 139"/>
                <a:gd name="T13" fmla="*/ 96 h 96"/>
                <a:gd name="T14" fmla="*/ 48 w 139"/>
                <a:gd name="T15" fmla="*/ 28 h 96"/>
                <a:gd name="T16" fmla="*/ 28 w 139"/>
                <a:gd name="T17" fmla="*/ 48 h 96"/>
                <a:gd name="T18" fmla="*/ 48 w 139"/>
                <a:gd name="T19" fmla="*/ 68 h 96"/>
                <a:gd name="T20" fmla="*/ 90 w 139"/>
                <a:gd name="T21" fmla="*/ 68 h 96"/>
                <a:gd name="T22" fmla="*/ 111 w 139"/>
                <a:gd name="T23" fmla="*/ 48 h 96"/>
                <a:gd name="T24" fmla="*/ 90 w 139"/>
                <a:gd name="T25" fmla="*/ 28 h 96"/>
                <a:gd name="T26" fmla="*/ 48 w 139"/>
                <a:gd name="T27" fmla="*/ 2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96">
                  <a:moveTo>
                    <a:pt x="90" y="96"/>
                  </a:moveTo>
                  <a:cubicBezTo>
                    <a:pt x="48" y="96"/>
                    <a:pt x="48" y="96"/>
                    <a:pt x="48" y="96"/>
                  </a:cubicBezTo>
                  <a:cubicBezTo>
                    <a:pt x="22" y="96"/>
                    <a:pt x="0" y="75"/>
                    <a:pt x="0" y="48"/>
                  </a:cubicBezTo>
                  <a:cubicBezTo>
                    <a:pt x="0" y="21"/>
                    <a:pt x="22" y="0"/>
                    <a:pt x="48" y="0"/>
                  </a:cubicBezTo>
                  <a:cubicBezTo>
                    <a:pt x="90" y="0"/>
                    <a:pt x="90" y="0"/>
                    <a:pt x="90" y="0"/>
                  </a:cubicBezTo>
                  <a:cubicBezTo>
                    <a:pt x="117" y="0"/>
                    <a:pt x="139" y="21"/>
                    <a:pt x="139" y="48"/>
                  </a:cubicBezTo>
                  <a:cubicBezTo>
                    <a:pt x="139" y="75"/>
                    <a:pt x="117" y="96"/>
                    <a:pt x="90" y="96"/>
                  </a:cubicBezTo>
                  <a:close/>
                  <a:moveTo>
                    <a:pt x="48" y="28"/>
                  </a:moveTo>
                  <a:cubicBezTo>
                    <a:pt x="37" y="28"/>
                    <a:pt x="28" y="37"/>
                    <a:pt x="28" y="48"/>
                  </a:cubicBezTo>
                  <a:cubicBezTo>
                    <a:pt x="28" y="59"/>
                    <a:pt x="37" y="68"/>
                    <a:pt x="48" y="68"/>
                  </a:cubicBezTo>
                  <a:cubicBezTo>
                    <a:pt x="90" y="68"/>
                    <a:pt x="90" y="68"/>
                    <a:pt x="90" y="68"/>
                  </a:cubicBezTo>
                  <a:cubicBezTo>
                    <a:pt x="101" y="68"/>
                    <a:pt x="111" y="59"/>
                    <a:pt x="111" y="48"/>
                  </a:cubicBezTo>
                  <a:cubicBezTo>
                    <a:pt x="111" y="37"/>
                    <a:pt x="101" y="28"/>
                    <a:pt x="90" y="28"/>
                  </a:cubicBezTo>
                  <a:lnTo>
                    <a:pt x="48"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pic>
        <p:nvPicPr>
          <p:cNvPr id="25" name="그림 개체 틀 24" descr="Picture of a teenager holding their phone that is on a selfie stick."/>
          <p:cNvPicPr>
            <a:picLocks noGrp="1" noChangeAspect="1"/>
          </p:cNvPicPr>
          <p:nvPr>
            <p:ph type="pic" sz="quarter" idx="14"/>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6224876" y="1646643"/>
            <a:ext cx="4617296" cy="2324466"/>
          </a:xfrm>
        </p:spPr>
      </p:pic>
      <p:grpSp>
        <p:nvGrpSpPr>
          <p:cNvPr id="22" name="그룹 21">
            <a:extLst>
              <a:ext uri="{C183D7F6-B498-43B3-948B-1728B52AA6E4}">
                <adec:decorative xmlns:adec="http://schemas.microsoft.com/office/drawing/2017/decorative" val="1"/>
              </a:ext>
            </a:extLst>
          </p:cNvPr>
          <p:cNvGrpSpPr/>
          <p:nvPr/>
        </p:nvGrpSpPr>
        <p:grpSpPr>
          <a:xfrm>
            <a:off x="7985084" y="2260436"/>
            <a:ext cx="1096880" cy="1096880"/>
            <a:chOff x="893546" y="1425213"/>
            <a:chExt cx="1096880" cy="1096880"/>
          </a:xfrm>
        </p:grpSpPr>
        <p:grpSp>
          <p:nvGrpSpPr>
            <p:cNvPr id="23" name="그룹 22"/>
            <p:cNvGrpSpPr/>
            <p:nvPr/>
          </p:nvGrpSpPr>
          <p:grpSpPr>
            <a:xfrm>
              <a:off x="893546" y="1425213"/>
              <a:ext cx="1096880" cy="1096880"/>
              <a:chOff x="-1818775" y="1285373"/>
              <a:chExt cx="1937084" cy="1937084"/>
            </a:xfrm>
          </p:grpSpPr>
          <p:sp>
            <p:nvSpPr>
              <p:cNvPr id="29" name="타원 28"/>
              <p:cNvSpPr/>
              <p:nvPr/>
            </p:nvSpPr>
            <p:spPr bwMode="auto">
              <a:xfrm>
                <a:off x="-1818775" y="1285373"/>
                <a:ext cx="1937084" cy="1937084"/>
              </a:xfrm>
              <a:prstGeom prst="ellipse">
                <a:avLst/>
              </a:prstGeom>
              <a:solidFill>
                <a:srgbClr val="E28C00">
                  <a:alpha val="20000"/>
                </a:srgbClr>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30" name="타원 29"/>
              <p:cNvSpPr/>
              <p:nvPr/>
            </p:nvSpPr>
            <p:spPr bwMode="auto">
              <a:xfrm>
                <a:off x="-1640305" y="1463843"/>
                <a:ext cx="1580146" cy="1580146"/>
              </a:xfrm>
              <a:prstGeom prst="ellipse">
                <a:avLst/>
              </a:prstGeom>
              <a:solidFill>
                <a:srgbClr val="E28C00">
                  <a:alpha val="20000"/>
                </a:srgbClr>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31" name="타원 30"/>
              <p:cNvSpPr/>
              <p:nvPr/>
            </p:nvSpPr>
            <p:spPr bwMode="auto">
              <a:xfrm>
                <a:off x="-1463843" y="1640305"/>
                <a:ext cx="1227221" cy="1227221"/>
              </a:xfrm>
              <a:prstGeom prst="ellipse">
                <a:avLst/>
              </a:prstGeom>
              <a:solidFill>
                <a:srgbClr val="E28C00"/>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grpSp>
          <p:nvGrpSpPr>
            <p:cNvPr id="26" name="그룹 25"/>
            <p:cNvGrpSpPr/>
            <p:nvPr/>
          </p:nvGrpSpPr>
          <p:grpSpPr>
            <a:xfrm>
              <a:off x="1273734" y="1810510"/>
              <a:ext cx="328729" cy="326285"/>
              <a:chOff x="9922404" y="2912005"/>
              <a:chExt cx="427038" cy="423863"/>
            </a:xfrm>
            <a:solidFill>
              <a:schemeClr val="accent1">
                <a:lumMod val="50000"/>
              </a:schemeClr>
            </a:solidFill>
          </p:grpSpPr>
          <p:sp>
            <p:nvSpPr>
              <p:cNvPr id="27" name="Freeform 51"/>
              <p:cNvSpPr>
                <a:spLocks noEditPoints="1"/>
              </p:cNvSpPr>
              <p:nvPr/>
            </p:nvSpPr>
            <p:spPr bwMode="auto">
              <a:xfrm>
                <a:off x="9922404" y="2912005"/>
                <a:ext cx="427038" cy="423863"/>
              </a:xfrm>
              <a:custGeom>
                <a:avLst/>
                <a:gdLst>
                  <a:gd name="T0" fmla="*/ 0 w 135"/>
                  <a:gd name="T1" fmla="*/ 67 h 134"/>
                  <a:gd name="T2" fmla="*/ 67 w 135"/>
                  <a:gd name="T3" fmla="*/ 0 h 134"/>
                  <a:gd name="T4" fmla="*/ 135 w 135"/>
                  <a:gd name="T5" fmla="*/ 67 h 134"/>
                  <a:gd name="T6" fmla="*/ 67 w 135"/>
                  <a:gd name="T7" fmla="*/ 134 h 134"/>
                  <a:gd name="T8" fmla="*/ 0 w 135"/>
                  <a:gd name="T9" fmla="*/ 67 h 134"/>
                  <a:gd name="T10" fmla="*/ 7 w 135"/>
                  <a:gd name="T11" fmla="*/ 67 h 134"/>
                  <a:gd name="T12" fmla="*/ 67 w 135"/>
                  <a:gd name="T13" fmla="*/ 128 h 134"/>
                  <a:gd name="T14" fmla="*/ 128 w 135"/>
                  <a:gd name="T15" fmla="*/ 67 h 134"/>
                  <a:gd name="T16" fmla="*/ 67 w 135"/>
                  <a:gd name="T17" fmla="*/ 6 h 134"/>
                  <a:gd name="T18" fmla="*/ 7 w 135"/>
                  <a:gd name="T19" fmla="*/ 6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4">
                    <a:moveTo>
                      <a:pt x="0" y="67"/>
                    </a:moveTo>
                    <a:cubicBezTo>
                      <a:pt x="0" y="30"/>
                      <a:pt x="30" y="0"/>
                      <a:pt x="67" y="0"/>
                    </a:cubicBezTo>
                    <a:cubicBezTo>
                      <a:pt x="104" y="0"/>
                      <a:pt x="135" y="30"/>
                      <a:pt x="135" y="67"/>
                    </a:cubicBezTo>
                    <a:cubicBezTo>
                      <a:pt x="135" y="104"/>
                      <a:pt x="104" y="134"/>
                      <a:pt x="67" y="134"/>
                    </a:cubicBezTo>
                    <a:cubicBezTo>
                      <a:pt x="30" y="134"/>
                      <a:pt x="0" y="104"/>
                      <a:pt x="0" y="67"/>
                    </a:cubicBezTo>
                    <a:close/>
                    <a:moveTo>
                      <a:pt x="7" y="67"/>
                    </a:moveTo>
                    <a:cubicBezTo>
                      <a:pt x="7" y="101"/>
                      <a:pt x="34" y="128"/>
                      <a:pt x="67" y="128"/>
                    </a:cubicBezTo>
                    <a:cubicBezTo>
                      <a:pt x="101" y="128"/>
                      <a:pt x="128" y="101"/>
                      <a:pt x="128" y="67"/>
                    </a:cubicBezTo>
                    <a:cubicBezTo>
                      <a:pt x="128" y="34"/>
                      <a:pt x="101" y="6"/>
                      <a:pt x="67" y="6"/>
                    </a:cubicBezTo>
                    <a:cubicBezTo>
                      <a:pt x="34" y="6"/>
                      <a:pt x="7" y="34"/>
                      <a:pt x="7"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8" name="Freeform 53"/>
              <p:cNvSpPr>
                <a:spLocks/>
              </p:cNvSpPr>
              <p:nvPr/>
            </p:nvSpPr>
            <p:spPr bwMode="auto">
              <a:xfrm>
                <a:off x="10093854" y="2985030"/>
                <a:ext cx="138113" cy="277813"/>
              </a:xfrm>
              <a:custGeom>
                <a:avLst/>
                <a:gdLst>
                  <a:gd name="T0" fmla="*/ 0 w 87"/>
                  <a:gd name="T1" fmla="*/ 175 h 175"/>
                  <a:gd name="T2" fmla="*/ 0 w 87"/>
                  <a:gd name="T3" fmla="*/ 0 h 175"/>
                  <a:gd name="T4" fmla="*/ 87 w 87"/>
                  <a:gd name="T5" fmla="*/ 87 h 175"/>
                  <a:gd name="T6" fmla="*/ 0 w 87"/>
                  <a:gd name="T7" fmla="*/ 175 h 175"/>
                </a:gdLst>
                <a:ahLst/>
                <a:cxnLst>
                  <a:cxn ang="0">
                    <a:pos x="T0" y="T1"/>
                  </a:cxn>
                  <a:cxn ang="0">
                    <a:pos x="T2" y="T3"/>
                  </a:cxn>
                  <a:cxn ang="0">
                    <a:pos x="T4" y="T5"/>
                  </a:cxn>
                  <a:cxn ang="0">
                    <a:pos x="T6" y="T7"/>
                  </a:cxn>
                </a:cxnLst>
                <a:rect l="0" t="0" r="r" b="b"/>
                <a:pathLst>
                  <a:path w="87" h="175">
                    <a:moveTo>
                      <a:pt x="0" y="175"/>
                    </a:moveTo>
                    <a:lnTo>
                      <a:pt x="0" y="0"/>
                    </a:lnTo>
                    <a:lnTo>
                      <a:pt x="87" y="87"/>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sp>
        <p:nvSpPr>
          <p:cNvPr id="3" name="슬라이드 번호 개체 틀 5">
            <a:extLst>
              <a:ext uri="{FF2B5EF4-FFF2-40B4-BE49-F238E27FC236}">
                <a16:creationId xmlns:a16="http://schemas.microsoft.com/office/drawing/2014/main" id="{269CFD06-39C4-2B63-852C-C74259D6CA1B}"/>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22</a:t>
            </a:fld>
            <a:endParaRPr kumimoji="1" lang="en-US" altLang="ko-KR" dirty="0"/>
          </a:p>
        </p:txBody>
      </p:sp>
    </p:spTree>
    <p:extLst>
      <p:ext uri="{BB962C8B-B14F-4D97-AF65-F5344CB8AC3E}">
        <p14:creationId xmlns:p14="http://schemas.microsoft.com/office/powerpoint/2010/main" val="3444642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4538266" y="516722"/>
            <a:ext cx="7348934" cy="8555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9000"/>
              </a:lnSpc>
              <a:spcBef>
                <a:spcPts val="600"/>
              </a:spcBef>
              <a:spcAft>
                <a:spcPts val="0"/>
              </a:spcAft>
              <a:buClrTx/>
              <a:buSzTx/>
              <a:buFontTx/>
              <a:buNone/>
              <a:tabLst/>
              <a:defRPr/>
            </a:pPr>
            <a:r>
              <a:rPr kumimoji="0" lang="en-US"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Why Use Video Modeling?</a:t>
            </a:r>
          </a:p>
        </p:txBody>
      </p:sp>
      <p:sp>
        <p:nvSpPr>
          <p:cNvPr id="5" name="TextBox 4"/>
          <p:cNvSpPr txBox="1"/>
          <p:nvPr/>
        </p:nvSpPr>
        <p:spPr>
          <a:xfrm>
            <a:off x="4652566" y="1462533"/>
            <a:ext cx="2767880" cy="1306833"/>
          </a:xfrm>
          <a:prstGeom prst="rect">
            <a:avLst/>
          </a:prstGeom>
          <a:noFill/>
        </p:spPr>
        <p:txBody>
          <a:bodyPr wrap="square" lIns="91440" tIns="45720" rIns="91440" bIns="45720" rtlCol="0" anchor="t">
            <a:spAutoFit/>
          </a:bodyPr>
          <a:lstStyle/>
          <a:p>
            <a:pPr>
              <a:lnSpc>
                <a:spcPct val="150000"/>
              </a:lnSpc>
            </a:pPr>
            <a:r>
              <a:rPr lang="en-US" altLang="ko-KR" sz="1500" b="1" dirty="0">
                <a:solidFill>
                  <a:schemeClr val="tx2"/>
                </a:solidFill>
              </a:rPr>
              <a:t>High Interest/Visual</a:t>
            </a:r>
          </a:p>
          <a:p>
            <a:pPr>
              <a:lnSpc>
                <a:spcPct val="150000"/>
              </a:lnSpc>
            </a:pPr>
            <a:r>
              <a:rPr lang="en-US" altLang="ko-KR" sz="1300" dirty="0">
                <a:solidFill>
                  <a:schemeClr val="tx2"/>
                </a:solidFill>
              </a:rPr>
              <a:t>Students often enjoy using technology and videography in their day-to-day activities.</a:t>
            </a:r>
            <a:endParaRPr lang="en-US" altLang="ko-KR" sz="1300" dirty="0">
              <a:solidFill>
                <a:schemeClr val="tx2"/>
              </a:solidFill>
              <a:cs typeface="Noto Sans"/>
            </a:endParaRPr>
          </a:p>
        </p:txBody>
      </p:sp>
      <p:sp>
        <p:nvSpPr>
          <p:cNvPr id="7" name="TextBox 6"/>
          <p:cNvSpPr txBox="1"/>
          <p:nvPr/>
        </p:nvSpPr>
        <p:spPr>
          <a:xfrm>
            <a:off x="4652566" y="2952227"/>
            <a:ext cx="2767880" cy="1606915"/>
          </a:xfrm>
          <a:prstGeom prst="rect">
            <a:avLst/>
          </a:prstGeom>
          <a:noFill/>
        </p:spPr>
        <p:txBody>
          <a:bodyPr wrap="square" lIns="91440" tIns="45720" rIns="91440" bIns="45720" rtlCol="0" anchor="t">
            <a:spAutoFit/>
          </a:bodyPr>
          <a:lstStyle/>
          <a:p>
            <a:pPr>
              <a:lnSpc>
                <a:spcPct val="150000"/>
              </a:lnSpc>
            </a:pPr>
            <a:r>
              <a:rPr lang="en-US" altLang="ko-KR" sz="1500" b="1" dirty="0">
                <a:solidFill>
                  <a:schemeClr val="tx2"/>
                </a:solidFill>
              </a:rPr>
              <a:t>Instructional Support</a:t>
            </a:r>
          </a:p>
          <a:p>
            <a:pPr>
              <a:lnSpc>
                <a:spcPct val="150000"/>
              </a:lnSpc>
            </a:pPr>
            <a:r>
              <a:rPr lang="en-US" altLang="ko-KR" sz="1300" dirty="0">
                <a:solidFill>
                  <a:schemeClr val="tx2"/>
                </a:solidFill>
              </a:rPr>
              <a:t>The student can use the resource as often as they need, freeing up the instructor/teacher.</a:t>
            </a:r>
            <a:endParaRPr lang="en-US" altLang="ko-KR" sz="1300" dirty="0">
              <a:solidFill>
                <a:schemeClr val="tx2"/>
              </a:solidFill>
              <a:cs typeface="Noto Sans"/>
            </a:endParaRPr>
          </a:p>
        </p:txBody>
      </p:sp>
      <p:sp>
        <p:nvSpPr>
          <p:cNvPr id="14" name="TextBox 13">
            <a:extLst>
              <a:ext uri="{FF2B5EF4-FFF2-40B4-BE49-F238E27FC236}">
                <a16:creationId xmlns:a16="http://schemas.microsoft.com/office/drawing/2014/main" id="{32F32D27-D5FD-4587-A5C7-83BD0E136D4F}"/>
              </a:ext>
            </a:extLst>
          </p:cNvPr>
          <p:cNvSpPr txBox="1"/>
          <p:nvPr/>
        </p:nvSpPr>
        <p:spPr>
          <a:xfrm>
            <a:off x="4652566" y="4532177"/>
            <a:ext cx="2767880" cy="1606915"/>
          </a:xfrm>
          <a:prstGeom prst="rect">
            <a:avLst/>
          </a:prstGeom>
          <a:noFill/>
        </p:spPr>
        <p:txBody>
          <a:bodyPr wrap="square" rtlCol="0">
            <a:spAutoFit/>
          </a:bodyPr>
          <a:lstStyle/>
          <a:p>
            <a:pPr>
              <a:lnSpc>
                <a:spcPct val="150000"/>
              </a:lnSpc>
            </a:pPr>
            <a:r>
              <a:rPr lang="en-US" altLang="ko-KR" sz="1500" b="1" dirty="0">
                <a:solidFill>
                  <a:schemeClr val="tx2"/>
                </a:solidFill>
              </a:rPr>
              <a:t>Reduces Social Demands</a:t>
            </a:r>
          </a:p>
          <a:p>
            <a:pPr>
              <a:lnSpc>
                <a:spcPct val="150000"/>
              </a:lnSpc>
            </a:pPr>
            <a:r>
              <a:rPr lang="en-US" altLang="ko-KR" sz="1300" dirty="0">
                <a:solidFill>
                  <a:schemeClr val="tx2"/>
                </a:solidFill>
              </a:rPr>
              <a:t>For students who struggle with social interactions, this support reduces the pull on those social demands.</a:t>
            </a:r>
          </a:p>
        </p:txBody>
      </p:sp>
      <p:sp>
        <p:nvSpPr>
          <p:cNvPr id="6" name="TextBox 5"/>
          <p:cNvSpPr txBox="1"/>
          <p:nvPr/>
        </p:nvSpPr>
        <p:spPr>
          <a:xfrm>
            <a:off x="8349300" y="1462533"/>
            <a:ext cx="2767880" cy="1306833"/>
          </a:xfrm>
          <a:prstGeom prst="rect">
            <a:avLst/>
          </a:prstGeom>
          <a:noFill/>
        </p:spPr>
        <p:txBody>
          <a:bodyPr wrap="square" rtlCol="0">
            <a:spAutoFit/>
          </a:bodyPr>
          <a:lstStyle/>
          <a:p>
            <a:pPr>
              <a:lnSpc>
                <a:spcPct val="150000"/>
              </a:lnSpc>
            </a:pPr>
            <a:r>
              <a:rPr lang="en-US" altLang="ko-KR" sz="1500" b="1" dirty="0">
                <a:solidFill>
                  <a:schemeClr val="tx2"/>
                </a:solidFill>
              </a:rPr>
              <a:t>Multi-sensory</a:t>
            </a:r>
          </a:p>
          <a:p>
            <a:pPr>
              <a:lnSpc>
                <a:spcPct val="150000"/>
              </a:lnSpc>
            </a:pPr>
            <a:r>
              <a:rPr lang="en-US" altLang="ko-KR" sz="1300" dirty="0">
                <a:solidFill>
                  <a:schemeClr val="tx2"/>
                </a:solidFill>
              </a:rPr>
              <a:t>This resource presents information visually and often with auditory support.</a:t>
            </a:r>
          </a:p>
        </p:txBody>
      </p:sp>
      <p:sp>
        <p:nvSpPr>
          <p:cNvPr id="8" name="TextBox 7"/>
          <p:cNvSpPr txBox="1"/>
          <p:nvPr/>
        </p:nvSpPr>
        <p:spPr>
          <a:xfrm>
            <a:off x="8349300" y="2952227"/>
            <a:ext cx="2767880" cy="1606915"/>
          </a:xfrm>
          <a:prstGeom prst="rect">
            <a:avLst/>
          </a:prstGeom>
          <a:noFill/>
        </p:spPr>
        <p:txBody>
          <a:bodyPr wrap="square" rtlCol="0">
            <a:spAutoFit/>
          </a:bodyPr>
          <a:lstStyle/>
          <a:p>
            <a:pPr>
              <a:lnSpc>
                <a:spcPct val="150000"/>
              </a:lnSpc>
            </a:pPr>
            <a:r>
              <a:rPr lang="en-US" altLang="ko-KR" sz="1500" b="1" dirty="0">
                <a:solidFill>
                  <a:schemeClr val="tx2"/>
                </a:solidFill>
              </a:rPr>
              <a:t>Repetitive/Consistent</a:t>
            </a:r>
          </a:p>
          <a:p>
            <a:pPr>
              <a:lnSpc>
                <a:spcPct val="150000"/>
              </a:lnSpc>
            </a:pPr>
            <a:r>
              <a:rPr lang="en-US" altLang="ko-KR" sz="1300" dirty="0">
                <a:solidFill>
                  <a:schemeClr val="tx2"/>
                </a:solidFill>
              </a:rPr>
              <a:t>The student can watch and practice the skills repetitively and the content/method is always consistent or the same.</a:t>
            </a:r>
          </a:p>
        </p:txBody>
      </p:sp>
      <p:sp>
        <p:nvSpPr>
          <p:cNvPr id="15" name="TextBox 14">
            <a:extLst>
              <a:ext uri="{FF2B5EF4-FFF2-40B4-BE49-F238E27FC236}">
                <a16:creationId xmlns:a16="http://schemas.microsoft.com/office/drawing/2014/main" id="{8656A3A2-0981-4B8E-95D4-55228E393B15}"/>
              </a:ext>
            </a:extLst>
          </p:cNvPr>
          <p:cNvSpPr txBox="1"/>
          <p:nvPr/>
        </p:nvSpPr>
        <p:spPr>
          <a:xfrm>
            <a:off x="8349300" y="4592009"/>
            <a:ext cx="2767880" cy="1606915"/>
          </a:xfrm>
          <a:prstGeom prst="rect">
            <a:avLst/>
          </a:prstGeom>
          <a:noFill/>
        </p:spPr>
        <p:txBody>
          <a:bodyPr wrap="square" rtlCol="0">
            <a:spAutoFit/>
          </a:bodyPr>
          <a:lstStyle/>
          <a:p>
            <a:pPr>
              <a:lnSpc>
                <a:spcPct val="150000"/>
              </a:lnSpc>
            </a:pPr>
            <a:r>
              <a:rPr lang="en-US" altLang="ko-KR" sz="1500" b="1" dirty="0">
                <a:solidFill>
                  <a:schemeClr val="tx2"/>
                </a:solidFill>
              </a:rPr>
              <a:t>Easy/Fun</a:t>
            </a:r>
          </a:p>
          <a:p>
            <a:pPr>
              <a:lnSpc>
                <a:spcPct val="150000"/>
              </a:lnSpc>
            </a:pPr>
            <a:r>
              <a:rPr lang="en-US" altLang="ko-KR" sz="1300" dirty="0">
                <a:solidFill>
                  <a:schemeClr val="tx2"/>
                </a:solidFill>
              </a:rPr>
              <a:t>Students, peers, other staff, etc. can take part in developing the content and it is as easy as videotaping with a Smartphone.</a:t>
            </a:r>
          </a:p>
        </p:txBody>
      </p:sp>
      <p:pic>
        <p:nvPicPr>
          <p:cNvPr id="23" name="Picture 22" descr="A cat holding a selfie stick with a phone making a video">
            <a:extLst>
              <a:ext uri="{FF2B5EF4-FFF2-40B4-BE49-F238E27FC236}">
                <a16:creationId xmlns:a16="http://schemas.microsoft.com/office/drawing/2014/main" id="{AEE6BD68-6164-44D2-B79B-4ECCEED979B8}"/>
              </a:ext>
            </a:extLst>
          </p:cNvPr>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858" y="1384682"/>
            <a:ext cx="3725570" cy="4088635"/>
          </a:xfrm>
          <a:prstGeom prst="rect">
            <a:avLst/>
          </a:prstGeom>
        </p:spPr>
      </p:pic>
      <p:sp>
        <p:nvSpPr>
          <p:cNvPr id="3" name="슬라이드 번호 개체 틀 5">
            <a:extLst>
              <a:ext uri="{FF2B5EF4-FFF2-40B4-BE49-F238E27FC236}">
                <a16:creationId xmlns:a16="http://schemas.microsoft.com/office/drawing/2014/main" id="{4A6A3D2F-B682-8562-51B8-821D3642D74C}"/>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23</a:t>
            </a:fld>
            <a:endParaRPr kumimoji="1" lang="en-US" altLang="ko-KR" dirty="0"/>
          </a:p>
        </p:txBody>
      </p:sp>
    </p:spTree>
    <p:extLst>
      <p:ext uri="{BB962C8B-B14F-4D97-AF65-F5344CB8AC3E}">
        <p14:creationId xmlns:p14="http://schemas.microsoft.com/office/powerpoint/2010/main" val="3083348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1419727" y="422174"/>
            <a:ext cx="954397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fr-FR"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넥슨Lv2고딕 Medium" panose="00000600000000000000" pitchFamily="2" charset="-127"/>
                <a:cs typeface="+mn-cs"/>
              </a:rPr>
              <a:t>Type 1:</a:t>
            </a:r>
            <a:r>
              <a:rPr kumimoji="0" lang="fr-FR" altLang="ko-KR" sz="4800" b="0" i="0" u="none" strike="noStrike" kern="1200" cap="none" spc="0" normalizeH="0" baseline="0" noProof="0" dirty="0">
                <a:ln>
                  <a:noFill/>
                </a:ln>
                <a:solidFill>
                  <a:srgbClr val="E28C00"/>
                </a:solidFill>
                <a:effectLst/>
                <a:uLnTx/>
                <a:uFillTx/>
                <a:latin typeface="Abril Fatface" panose="02000503000000020003" pitchFamily="2" charset="0"/>
                <a:ea typeface="넥슨Lv2고딕 Medium" panose="00000600000000000000" pitchFamily="2" charset="-127"/>
                <a:cs typeface="+mn-cs"/>
              </a:rPr>
              <a:t> </a:t>
            </a:r>
            <a:r>
              <a:rPr kumimoji="0" lang="fr-FR"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Basic </a:t>
            </a:r>
            <a:r>
              <a:rPr kumimoji="0" lang="fr-FR" altLang="ko-KR" sz="4800" b="0" i="0" u="none" strike="noStrike" kern="1200" cap="none" spc="0" normalizeH="0" baseline="0" noProof="0" dirty="0" err="1">
                <a:ln>
                  <a:noFill/>
                </a:ln>
                <a:solidFill>
                  <a:srgbClr val="F2AB0C"/>
                </a:solidFill>
                <a:effectLst/>
                <a:uLnTx/>
                <a:uFillTx/>
                <a:latin typeface="Abril Fatface" panose="02000503000000020003" pitchFamily="2" charset="0"/>
                <a:ea typeface="넥슨Lv2고딕 Medium" panose="00000600000000000000" pitchFamily="2" charset="-127"/>
                <a:cs typeface="+mn-cs"/>
              </a:rPr>
              <a:t>Video</a:t>
            </a:r>
            <a:r>
              <a:rPr kumimoji="0" lang="fr-FR"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 Modeling</a:t>
            </a:r>
            <a:endParaRPr kumimoji="0" lang="en-US"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endParaRPr>
          </a:p>
        </p:txBody>
      </p:sp>
      <p:pic>
        <p:nvPicPr>
          <p:cNvPr id="23" name="그림 개체 틀 7" descr="Picture of a camera on a tripod">
            <a:extLst>
              <a:ext uri="{FF2B5EF4-FFF2-40B4-BE49-F238E27FC236}">
                <a16:creationId xmlns:a16="http://schemas.microsoft.com/office/drawing/2014/main" id="{46C119A9-2A79-43F6-B452-6790A84A7256}"/>
              </a:ext>
            </a:extLst>
          </p:cNvPr>
          <p:cNvPicPr>
            <a:picLocks noGrp="1" noChangeAspect="1"/>
          </p:cNvPicPr>
          <p:nvPr>
            <p:ph type="pic" sz="quarter" idx="17"/>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a:xfrm>
            <a:off x="441325" y="1323975"/>
            <a:ext cx="3257550" cy="4908550"/>
          </a:xfrm>
        </p:spPr>
      </p:pic>
      <p:sp>
        <p:nvSpPr>
          <p:cNvPr id="5" name="직사각형 4">
            <a:extLst>
              <a:ext uri="{C183D7F6-B498-43B3-948B-1728B52AA6E4}">
                <adec:decorative xmlns:adec="http://schemas.microsoft.com/office/drawing/2017/decorative" val="1"/>
              </a:ext>
            </a:extLst>
          </p:cNvPr>
          <p:cNvSpPr/>
          <p:nvPr/>
        </p:nvSpPr>
        <p:spPr bwMode="auto">
          <a:xfrm>
            <a:off x="3765884" y="1323474"/>
            <a:ext cx="3259812" cy="4908882"/>
          </a:xfrm>
          <a:prstGeom prst="rect">
            <a:avLst/>
          </a:prstGeom>
          <a:solidFill>
            <a:srgbClr val="F5E8D8"/>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7" name="TextBox 6">
            <a:extLst>
              <a:ext uri="{C183D7F6-B498-43B3-948B-1728B52AA6E4}">
                <adec:decorative xmlns:adec="http://schemas.microsoft.com/office/drawing/2017/decorative" val="0"/>
              </a:ext>
            </a:extLst>
          </p:cNvPr>
          <p:cNvSpPr txBox="1"/>
          <p:nvPr/>
        </p:nvSpPr>
        <p:spPr>
          <a:xfrm>
            <a:off x="4099682" y="1812037"/>
            <a:ext cx="2592216" cy="3994107"/>
          </a:xfrm>
          <a:prstGeom prst="rect">
            <a:avLst/>
          </a:prstGeom>
          <a:noFill/>
        </p:spPr>
        <p:txBody>
          <a:bodyPr wrap="square" rtlCol="0">
            <a:spAutoFit/>
          </a:bodyPr>
          <a:lstStyle/>
          <a:p>
            <a:pPr algn="ctr">
              <a:lnSpc>
                <a:spcPct val="114000"/>
              </a:lnSpc>
            </a:pPr>
            <a:r>
              <a:rPr lang="en-US" altLang="ko-KR" sz="2800" dirty="0">
                <a:solidFill>
                  <a:schemeClr val="accent2"/>
                </a:solidFill>
                <a:latin typeface="Calibri" panose="020F0502020204030204" pitchFamily="34" charset="0"/>
                <a:cs typeface="Calibri" panose="020F0502020204030204" pitchFamily="34" charset="0"/>
              </a:rPr>
              <a:t>Someone other than the student (e.g., peer, staff, etc.) is videotaped </a:t>
            </a:r>
            <a:r>
              <a:rPr lang="en-US" altLang="ko-KR" sz="2800" dirty="0">
                <a:solidFill>
                  <a:srgbClr val="E28C00"/>
                </a:solidFill>
                <a:latin typeface="Calibri" panose="020F0502020204030204" pitchFamily="34" charset="0"/>
                <a:cs typeface="Calibri" panose="020F0502020204030204" pitchFamily="34" charset="0"/>
              </a:rPr>
              <a:t>CORRECTLY </a:t>
            </a:r>
            <a:r>
              <a:rPr lang="en-US" altLang="ko-KR" sz="2800" dirty="0">
                <a:solidFill>
                  <a:schemeClr val="accent2"/>
                </a:solidFill>
                <a:latin typeface="Calibri" panose="020F0502020204030204" pitchFamily="34" charset="0"/>
                <a:cs typeface="Calibri" panose="020F0502020204030204" pitchFamily="34" charset="0"/>
              </a:rPr>
              <a:t>performing the targeted task.</a:t>
            </a:r>
          </a:p>
        </p:txBody>
      </p:sp>
      <p:sp>
        <p:nvSpPr>
          <p:cNvPr id="6" name="타원 5">
            <a:extLst>
              <a:ext uri="{C183D7F6-B498-43B3-948B-1728B52AA6E4}">
                <adec:decorative xmlns:adec="http://schemas.microsoft.com/office/drawing/2017/decorative" val="1"/>
              </a:ext>
            </a:extLst>
          </p:cNvPr>
          <p:cNvSpPr/>
          <p:nvPr/>
        </p:nvSpPr>
        <p:spPr bwMode="auto">
          <a:xfrm>
            <a:off x="7531769" y="1852863"/>
            <a:ext cx="914399" cy="914399"/>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27" name="Freeform 46">
            <a:extLst>
              <a:ext uri="{C183D7F6-B498-43B3-948B-1728B52AA6E4}">
                <adec:decorative xmlns:adec="http://schemas.microsoft.com/office/drawing/2017/decorative" val="1"/>
              </a:ext>
            </a:extLst>
          </p:cNvPr>
          <p:cNvSpPr>
            <a:spLocks noEditPoints="1"/>
          </p:cNvSpPr>
          <p:nvPr/>
        </p:nvSpPr>
        <p:spPr bwMode="auto">
          <a:xfrm>
            <a:off x="7855483" y="2140505"/>
            <a:ext cx="273403" cy="307170"/>
          </a:xfrm>
          <a:custGeom>
            <a:avLst/>
            <a:gdLst>
              <a:gd name="T0" fmla="*/ 45 w 122"/>
              <a:gd name="T1" fmla="*/ 5 h 137"/>
              <a:gd name="T2" fmla="*/ 61 w 122"/>
              <a:gd name="T3" fmla="*/ 14 h 137"/>
              <a:gd name="T4" fmla="*/ 78 w 122"/>
              <a:gd name="T5" fmla="*/ 5 h 137"/>
              <a:gd name="T6" fmla="*/ 114 w 122"/>
              <a:gd name="T7" fmla="*/ 23 h 137"/>
              <a:gd name="T8" fmla="*/ 114 w 122"/>
              <a:gd name="T9" fmla="*/ 129 h 137"/>
              <a:gd name="T10" fmla="*/ 8 w 122"/>
              <a:gd name="T11" fmla="*/ 129 h 137"/>
              <a:gd name="T12" fmla="*/ 8 w 122"/>
              <a:gd name="T13" fmla="*/ 22 h 137"/>
              <a:gd name="T14" fmla="*/ 63 w 122"/>
              <a:gd name="T15" fmla="*/ 65 h 137"/>
              <a:gd name="T16" fmla="*/ 63 w 122"/>
              <a:gd name="T17" fmla="*/ 65 h 137"/>
              <a:gd name="T18" fmla="*/ 64 w 122"/>
              <a:gd name="T19" fmla="*/ 65 h 137"/>
              <a:gd name="T20" fmla="*/ 64 w 122"/>
              <a:gd name="T21" fmla="*/ 65 h 137"/>
              <a:gd name="T22" fmla="*/ 64 w 122"/>
              <a:gd name="T23" fmla="*/ 65 h 137"/>
              <a:gd name="T24" fmla="*/ 65 w 122"/>
              <a:gd name="T25" fmla="*/ 65 h 137"/>
              <a:gd name="T26" fmla="*/ 65 w 122"/>
              <a:gd name="T27" fmla="*/ 66 h 137"/>
              <a:gd name="T28" fmla="*/ 65 w 122"/>
              <a:gd name="T29" fmla="*/ 66 h 137"/>
              <a:gd name="T30" fmla="*/ 66 w 122"/>
              <a:gd name="T31" fmla="*/ 67 h 137"/>
              <a:gd name="T32" fmla="*/ 66 w 122"/>
              <a:gd name="T33" fmla="*/ 67 h 137"/>
              <a:gd name="T34" fmla="*/ 66 w 122"/>
              <a:gd name="T35" fmla="*/ 67 h 137"/>
              <a:gd name="T36" fmla="*/ 66 w 122"/>
              <a:gd name="T37" fmla="*/ 67 h 137"/>
              <a:gd name="T38" fmla="*/ 66 w 122"/>
              <a:gd name="T39" fmla="*/ 67 h 137"/>
              <a:gd name="T40" fmla="*/ 66 w 122"/>
              <a:gd name="T41" fmla="*/ 67 h 137"/>
              <a:gd name="T42" fmla="*/ 66 w 122"/>
              <a:gd name="T43" fmla="*/ 67 h 137"/>
              <a:gd name="T44" fmla="*/ 66 w 122"/>
              <a:gd name="T45" fmla="*/ 68 h 137"/>
              <a:gd name="T46" fmla="*/ 89 w 122"/>
              <a:gd name="T47" fmla="*/ 73 h 137"/>
              <a:gd name="T48" fmla="*/ 60 w 122"/>
              <a:gd name="T49" fmla="*/ 86 h 137"/>
              <a:gd name="T50" fmla="*/ 60 w 122"/>
              <a:gd name="T51" fmla="*/ 86 h 137"/>
              <a:gd name="T52" fmla="*/ 59 w 122"/>
              <a:gd name="T53" fmla="*/ 86 h 137"/>
              <a:gd name="T54" fmla="*/ 59 w 122"/>
              <a:gd name="T55" fmla="*/ 86 h 137"/>
              <a:gd name="T56" fmla="*/ 59 w 122"/>
              <a:gd name="T57" fmla="*/ 86 h 137"/>
              <a:gd name="T58" fmla="*/ 58 w 122"/>
              <a:gd name="T59" fmla="*/ 86 h 137"/>
              <a:gd name="T60" fmla="*/ 58 w 122"/>
              <a:gd name="T61" fmla="*/ 86 h 137"/>
              <a:gd name="T62" fmla="*/ 58 w 122"/>
              <a:gd name="T63" fmla="*/ 86 h 137"/>
              <a:gd name="T64" fmla="*/ 57 w 122"/>
              <a:gd name="T65" fmla="*/ 85 h 137"/>
              <a:gd name="T66" fmla="*/ 57 w 122"/>
              <a:gd name="T67" fmla="*/ 85 h 137"/>
              <a:gd name="T68" fmla="*/ 57 w 122"/>
              <a:gd name="T69" fmla="*/ 84 h 137"/>
              <a:gd name="T70" fmla="*/ 57 w 122"/>
              <a:gd name="T71" fmla="*/ 84 h 137"/>
              <a:gd name="T72" fmla="*/ 56 w 122"/>
              <a:gd name="T73" fmla="*/ 84 h 137"/>
              <a:gd name="T74" fmla="*/ 56 w 122"/>
              <a:gd name="T75" fmla="*/ 83 h 137"/>
              <a:gd name="T76" fmla="*/ 57 w 122"/>
              <a:gd name="T77" fmla="*/ 83 h 137"/>
              <a:gd name="T78" fmla="*/ 57 w 122"/>
              <a:gd name="T79" fmla="*/ 83 h 137"/>
              <a:gd name="T80" fmla="*/ 30 w 122"/>
              <a:gd name="T81" fmla="*/ 76 h 137"/>
              <a:gd name="T82" fmla="*/ 63 w 122"/>
              <a:gd name="T83" fmla="*/ 65 h 137"/>
              <a:gd name="T84" fmla="*/ 96 w 122"/>
              <a:gd name="T85" fmla="*/ 20 h 137"/>
              <a:gd name="T86" fmla="*/ 6 w 122"/>
              <a:gd name="T87" fmla="*/ 41 h 137"/>
              <a:gd name="T88" fmla="*/ 27 w 122"/>
              <a:gd name="T89" fmla="*/ 131 h 137"/>
              <a:gd name="T90" fmla="*/ 117 w 122"/>
              <a:gd name="T91" fmla="*/ 110 h 137"/>
              <a:gd name="T92" fmla="*/ 96 w 122"/>
              <a:gd name="T93" fmla="*/ 2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37">
                <a:moveTo>
                  <a:pt x="27" y="15"/>
                </a:moveTo>
                <a:cubicBezTo>
                  <a:pt x="55" y="15"/>
                  <a:pt x="55" y="15"/>
                  <a:pt x="55" y="15"/>
                </a:cubicBezTo>
                <a:cubicBezTo>
                  <a:pt x="45" y="5"/>
                  <a:pt x="45" y="5"/>
                  <a:pt x="45" y="5"/>
                </a:cubicBezTo>
                <a:cubicBezTo>
                  <a:pt x="44" y="4"/>
                  <a:pt x="44" y="2"/>
                  <a:pt x="45" y="1"/>
                </a:cubicBezTo>
                <a:cubicBezTo>
                  <a:pt x="46" y="0"/>
                  <a:pt x="48" y="0"/>
                  <a:pt x="49" y="1"/>
                </a:cubicBezTo>
                <a:cubicBezTo>
                  <a:pt x="61" y="14"/>
                  <a:pt x="61" y="14"/>
                  <a:pt x="61" y="14"/>
                </a:cubicBezTo>
                <a:cubicBezTo>
                  <a:pt x="74" y="1"/>
                  <a:pt x="74" y="1"/>
                  <a:pt x="74" y="1"/>
                </a:cubicBezTo>
                <a:cubicBezTo>
                  <a:pt x="75" y="0"/>
                  <a:pt x="77" y="0"/>
                  <a:pt x="78" y="1"/>
                </a:cubicBezTo>
                <a:cubicBezTo>
                  <a:pt x="79" y="2"/>
                  <a:pt x="79" y="4"/>
                  <a:pt x="78" y="5"/>
                </a:cubicBezTo>
                <a:cubicBezTo>
                  <a:pt x="68" y="15"/>
                  <a:pt x="68" y="15"/>
                  <a:pt x="68" y="15"/>
                </a:cubicBezTo>
                <a:cubicBezTo>
                  <a:pt x="96" y="15"/>
                  <a:pt x="96" y="15"/>
                  <a:pt x="96" y="15"/>
                </a:cubicBezTo>
                <a:cubicBezTo>
                  <a:pt x="103" y="15"/>
                  <a:pt x="110" y="18"/>
                  <a:pt x="114" y="23"/>
                </a:cubicBezTo>
                <a:cubicBezTo>
                  <a:pt x="119" y="27"/>
                  <a:pt x="122" y="34"/>
                  <a:pt x="122" y="41"/>
                </a:cubicBezTo>
                <a:cubicBezTo>
                  <a:pt x="122" y="110"/>
                  <a:pt x="122" y="110"/>
                  <a:pt x="122" y="110"/>
                </a:cubicBezTo>
                <a:cubicBezTo>
                  <a:pt x="122" y="117"/>
                  <a:pt x="119" y="124"/>
                  <a:pt x="114" y="129"/>
                </a:cubicBezTo>
                <a:cubicBezTo>
                  <a:pt x="110" y="134"/>
                  <a:pt x="103" y="137"/>
                  <a:pt x="96" y="137"/>
                </a:cubicBezTo>
                <a:cubicBezTo>
                  <a:pt x="27" y="136"/>
                  <a:pt x="27" y="136"/>
                  <a:pt x="27" y="136"/>
                </a:cubicBezTo>
                <a:cubicBezTo>
                  <a:pt x="20" y="136"/>
                  <a:pt x="13" y="133"/>
                  <a:pt x="8" y="129"/>
                </a:cubicBezTo>
                <a:cubicBezTo>
                  <a:pt x="3" y="124"/>
                  <a:pt x="0" y="117"/>
                  <a:pt x="0" y="110"/>
                </a:cubicBezTo>
                <a:cubicBezTo>
                  <a:pt x="0" y="41"/>
                  <a:pt x="0" y="41"/>
                  <a:pt x="0" y="41"/>
                </a:cubicBezTo>
                <a:cubicBezTo>
                  <a:pt x="0" y="34"/>
                  <a:pt x="3" y="27"/>
                  <a:pt x="8" y="22"/>
                </a:cubicBezTo>
                <a:cubicBezTo>
                  <a:pt x="13" y="18"/>
                  <a:pt x="20" y="15"/>
                  <a:pt x="27" y="15"/>
                </a:cubicBezTo>
                <a:close/>
                <a:moveTo>
                  <a:pt x="63" y="65"/>
                </a:moveTo>
                <a:cubicBezTo>
                  <a:pt x="63" y="65"/>
                  <a:pt x="63" y="65"/>
                  <a:pt x="63" y="65"/>
                </a:cubicBezTo>
                <a:cubicBezTo>
                  <a:pt x="63" y="65"/>
                  <a:pt x="63" y="65"/>
                  <a:pt x="63" y="65"/>
                </a:cubicBezTo>
                <a:cubicBezTo>
                  <a:pt x="63" y="65"/>
                  <a:pt x="63" y="65"/>
                  <a:pt x="63" y="65"/>
                </a:cubicBezTo>
                <a:cubicBezTo>
                  <a:pt x="63" y="65"/>
                  <a:pt x="63" y="65"/>
                  <a:pt x="63"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5" y="65"/>
                  <a:pt x="65" y="65"/>
                  <a:pt x="65" y="65"/>
                </a:cubicBezTo>
                <a:cubicBezTo>
                  <a:pt x="65" y="65"/>
                  <a:pt x="65" y="65"/>
                  <a:pt x="65" y="65"/>
                </a:cubicBezTo>
                <a:cubicBezTo>
                  <a:pt x="65" y="65"/>
                  <a:pt x="65" y="65"/>
                  <a:pt x="65" y="66"/>
                </a:cubicBezTo>
                <a:cubicBezTo>
                  <a:pt x="65" y="66"/>
                  <a:pt x="65" y="66"/>
                  <a:pt x="65" y="66"/>
                </a:cubicBezTo>
                <a:cubicBezTo>
                  <a:pt x="65" y="66"/>
                  <a:pt x="65" y="66"/>
                  <a:pt x="65" y="66"/>
                </a:cubicBezTo>
                <a:cubicBezTo>
                  <a:pt x="65" y="66"/>
                  <a:pt x="65" y="66"/>
                  <a:pt x="65" y="66"/>
                </a:cubicBezTo>
                <a:cubicBezTo>
                  <a:pt x="65" y="66"/>
                  <a:pt x="65" y="66"/>
                  <a:pt x="65" y="66"/>
                </a:cubicBezTo>
                <a:cubicBezTo>
                  <a:pt x="65" y="66"/>
                  <a:pt x="65" y="66"/>
                  <a:pt x="65" y="66"/>
                </a:cubicBezTo>
                <a:cubicBezTo>
                  <a:pt x="66" y="66"/>
                  <a:pt x="66" y="66"/>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8"/>
                  <a:pt x="66" y="68"/>
                  <a:pt x="66" y="68"/>
                </a:cubicBezTo>
                <a:cubicBezTo>
                  <a:pt x="66" y="68"/>
                  <a:pt x="66" y="68"/>
                  <a:pt x="66" y="68"/>
                </a:cubicBezTo>
                <a:cubicBezTo>
                  <a:pt x="66" y="68"/>
                  <a:pt x="66" y="68"/>
                  <a:pt x="66" y="68"/>
                </a:cubicBezTo>
                <a:cubicBezTo>
                  <a:pt x="63" y="80"/>
                  <a:pt x="63" y="80"/>
                  <a:pt x="63" y="80"/>
                </a:cubicBezTo>
                <a:cubicBezTo>
                  <a:pt x="89" y="73"/>
                  <a:pt x="89" y="73"/>
                  <a:pt x="89" y="73"/>
                </a:cubicBezTo>
                <a:cubicBezTo>
                  <a:pt x="90" y="72"/>
                  <a:pt x="92" y="73"/>
                  <a:pt x="92" y="75"/>
                </a:cubicBezTo>
                <a:cubicBezTo>
                  <a:pt x="93" y="76"/>
                  <a:pt x="92" y="78"/>
                  <a:pt x="90" y="78"/>
                </a:cubicBezTo>
                <a:cubicBezTo>
                  <a:pt x="60" y="86"/>
                  <a:pt x="60" y="86"/>
                  <a:pt x="60" y="86"/>
                </a:cubicBezTo>
                <a:cubicBezTo>
                  <a:pt x="60" y="86"/>
                  <a:pt x="60" y="86"/>
                  <a:pt x="60" y="86"/>
                </a:cubicBezTo>
                <a:cubicBezTo>
                  <a:pt x="60" y="86"/>
                  <a:pt x="60" y="86"/>
                  <a:pt x="60" y="86"/>
                </a:cubicBezTo>
                <a:cubicBezTo>
                  <a:pt x="60" y="86"/>
                  <a:pt x="60" y="86"/>
                  <a:pt x="60" y="86"/>
                </a:cubicBezTo>
                <a:cubicBezTo>
                  <a:pt x="60" y="86"/>
                  <a:pt x="60"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7" y="86"/>
                </a:cubicBezTo>
                <a:cubicBezTo>
                  <a:pt x="57" y="86"/>
                  <a:pt x="57" y="86"/>
                  <a:pt x="57" y="86"/>
                </a:cubicBezTo>
                <a:cubicBezTo>
                  <a:pt x="57" y="85"/>
                  <a:pt x="57" y="85"/>
                  <a:pt x="57" y="85"/>
                </a:cubicBezTo>
                <a:cubicBezTo>
                  <a:pt x="57" y="85"/>
                  <a:pt x="57" y="85"/>
                  <a:pt x="57" y="85"/>
                </a:cubicBezTo>
                <a:cubicBezTo>
                  <a:pt x="57" y="85"/>
                  <a:pt x="57" y="85"/>
                  <a:pt x="57" y="85"/>
                </a:cubicBezTo>
                <a:cubicBezTo>
                  <a:pt x="57" y="85"/>
                  <a:pt x="57" y="85"/>
                  <a:pt x="57" y="85"/>
                </a:cubicBezTo>
                <a:cubicBezTo>
                  <a:pt x="57" y="85"/>
                  <a:pt x="57" y="85"/>
                  <a:pt x="57" y="85"/>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6" y="84"/>
                  <a:pt x="56" y="84"/>
                  <a:pt x="56" y="84"/>
                </a:cubicBezTo>
                <a:cubicBezTo>
                  <a:pt x="56" y="84"/>
                  <a:pt x="56" y="84"/>
                  <a:pt x="56" y="84"/>
                </a:cubicBezTo>
                <a:cubicBezTo>
                  <a:pt x="56" y="84"/>
                  <a:pt x="56" y="84"/>
                  <a:pt x="56" y="84"/>
                </a:cubicBezTo>
                <a:cubicBezTo>
                  <a:pt x="56" y="83"/>
                  <a:pt x="56" y="83"/>
                  <a:pt x="56" y="83"/>
                </a:cubicBezTo>
                <a:cubicBezTo>
                  <a:pt x="56" y="83"/>
                  <a:pt x="56" y="83"/>
                  <a:pt x="56" y="83"/>
                </a:cubicBezTo>
                <a:cubicBezTo>
                  <a:pt x="56" y="83"/>
                  <a:pt x="56" y="83"/>
                  <a:pt x="56" y="83"/>
                </a:cubicBezTo>
                <a:cubicBezTo>
                  <a:pt x="56" y="83"/>
                  <a:pt x="56" y="83"/>
                  <a:pt x="57" y="83"/>
                </a:cubicBezTo>
                <a:cubicBezTo>
                  <a:pt x="57" y="83"/>
                  <a:pt x="57" y="83"/>
                  <a:pt x="57" y="83"/>
                </a:cubicBezTo>
                <a:cubicBezTo>
                  <a:pt x="57" y="83"/>
                  <a:pt x="57" y="83"/>
                  <a:pt x="57" y="83"/>
                </a:cubicBezTo>
                <a:cubicBezTo>
                  <a:pt x="57" y="83"/>
                  <a:pt x="57" y="83"/>
                  <a:pt x="57" y="83"/>
                </a:cubicBezTo>
                <a:cubicBezTo>
                  <a:pt x="60" y="72"/>
                  <a:pt x="60" y="72"/>
                  <a:pt x="60" y="72"/>
                </a:cubicBezTo>
                <a:cubicBezTo>
                  <a:pt x="34" y="78"/>
                  <a:pt x="34" y="78"/>
                  <a:pt x="34" y="78"/>
                </a:cubicBezTo>
                <a:cubicBezTo>
                  <a:pt x="32" y="79"/>
                  <a:pt x="31" y="78"/>
                  <a:pt x="30" y="76"/>
                </a:cubicBezTo>
                <a:cubicBezTo>
                  <a:pt x="30" y="75"/>
                  <a:pt x="31" y="73"/>
                  <a:pt x="32" y="73"/>
                </a:cubicBezTo>
                <a:cubicBezTo>
                  <a:pt x="63" y="65"/>
                  <a:pt x="63" y="65"/>
                  <a:pt x="63" y="65"/>
                </a:cubicBezTo>
                <a:cubicBezTo>
                  <a:pt x="63" y="65"/>
                  <a:pt x="63" y="65"/>
                  <a:pt x="63" y="65"/>
                </a:cubicBezTo>
                <a:cubicBezTo>
                  <a:pt x="63" y="65"/>
                  <a:pt x="63" y="65"/>
                  <a:pt x="63" y="65"/>
                </a:cubicBezTo>
                <a:cubicBezTo>
                  <a:pt x="63" y="65"/>
                  <a:pt x="63" y="65"/>
                  <a:pt x="63" y="65"/>
                </a:cubicBezTo>
                <a:close/>
                <a:moveTo>
                  <a:pt x="96" y="20"/>
                </a:moveTo>
                <a:cubicBezTo>
                  <a:pt x="27" y="20"/>
                  <a:pt x="27" y="20"/>
                  <a:pt x="27" y="20"/>
                </a:cubicBezTo>
                <a:cubicBezTo>
                  <a:pt x="21" y="20"/>
                  <a:pt x="16" y="23"/>
                  <a:pt x="12" y="26"/>
                </a:cubicBezTo>
                <a:cubicBezTo>
                  <a:pt x="8" y="30"/>
                  <a:pt x="6" y="35"/>
                  <a:pt x="6" y="41"/>
                </a:cubicBezTo>
                <a:cubicBezTo>
                  <a:pt x="6" y="110"/>
                  <a:pt x="6" y="110"/>
                  <a:pt x="6" y="110"/>
                </a:cubicBezTo>
                <a:cubicBezTo>
                  <a:pt x="6" y="116"/>
                  <a:pt x="8" y="121"/>
                  <a:pt x="12" y="125"/>
                </a:cubicBezTo>
                <a:cubicBezTo>
                  <a:pt x="16" y="129"/>
                  <a:pt x="21" y="131"/>
                  <a:pt x="27" y="131"/>
                </a:cubicBezTo>
                <a:cubicBezTo>
                  <a:pt x="96" y="131"/>
                  <a:pt x="96" y="131"/>
                  <a:pt x="96" y="131"/>
                </a:cubicBezTo>
                <a:cubicBezTo>
                  <a:pt x="101" y="131"/>
                  <a:pt x="107" y="129"/>
                  <a:pt x="111" y="125"/>
                </a:cubicBezTo>
                <a:cubicBezTo>
                  <a:pt x="114" y="121"/>
                  <a:pt x="117" y="116"/>
                  <a:pt x="117" y="110"/>
                </a:cubicBezTo>
                <a:cubicBezTo>
                  <a:pt x="117" y="41"/>
                  <a:pt x="117" y="41"/>
                  <a:pt x="117" y="41"/>
                </a:cubicBezTo>
                <a:cubicBezTo>
                  <a:pt x="117" y="35"/>
                  <a:pt x="114" y="30"/>
                  <a:pt x="111" y="26"/>
                </a:cubicBezTo>
                <a:cubicBezTo>
                  <a:pt x="107" y="23"/>
                  <a:pt x="102" y="20"/>
                  <a:pt x="96" y="2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11" name="TextBox 10"/>
          <p:cNvSpPr txBox="1"/>
          <p:nvPr/>
        </p:nvSpPr>
        <p:spPr>
          <a:xfrm>
            <a:off x="8568855" y="1941140"/>
            <a:ext cx="3181820" cy="705899"/>
          </a:xfrm>
          <a:prstGeom prst="rect">
            <a:avLst/>
          </a:prstGeom>
          <a:noFill/>
        </p:spPr>
        <p:txBody>
          <a:bodyPr wrap="square" rtlCol="0">
            <a:spAutoFit/>
          </a:bodyPr>
          <a:lstStyle/>
          <a:p>
            <a:pPr>
              <a:lnSpc>
                <a:spcPct val="114000"/>
              </a:lnSpc>
            </a:pPr>
            <a:r>
              <a:rPr lang="en-US" altLang="ko-KR" dirty="0">
                <a:solidFill>
                  <a:schemeClr val="tx2"/>
                </a:solidFill>
                <a:latin typeface="Calibri" panose="020F0502020204030204" pitchFamily="34" charset="0"/>
                <a:cs typeface="Calibri" panose="020F0502020204030204" pitchFamily="34" charset="0"/>
              </a:rPr>
              <a:t>Most common type of video modeling.</a:t>
            </a:r>
          </a:p>
        </p:txBody>
      </p:sp>
      <p:sp>
        <p:nvSpPr>
          <p:cNvPr id="12" name="타원 11">
            <a:extLst>
              <a:ext uri="{C183D7F6-B498-43B3-948B-1728B52AA6E4}">
                <adec:decorative xmlns:adec="http://schemas.microsoft.com/office/drawing/2017/decorative" val="1"/>
              </a:ext>
            </a:extLst>
          </p:cNvPr>
          <p:cNvSpPr/>
          <p:nvPr/>
        </p:nvSpPr>
        <p:spPr bwMode="auto">
          <a:xfrm>
            <a:off x="7531769" y="3248681"/>
            <a:ext cx="914399" cy="914399"/>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nvGrpSpPr>
          <p:cNvPr id="18" name="그룹 17">
            <a:extLst>
              <a:ext uri="{C183D7F6-B498-43B3-948B-1728B52AA6E4}">
                <adec:decorative xmlns:adec="http://schemas.microsoft.com/office/drawing/2017/decorative" val="1"/>
              </a:ext>
            </a:extLst>
          </p:cNvPr>
          <p:cNvGrpSpPr/>
          <p:nvPr/>
        </p:nvGrpSpPr>
        <p:grpSpPr>
          <a:xfrm>
            <a:off x="7826905" y="3590664"/>
            <a:ext cx="323247" cy="268746"/>
            <a:chOff x="7899066" y="2255498"/>
            <a:chExt cx="546100" cy="454025"/>
          </a:xfrm>
        </p:grpSpPr>
        <p:sp>
          <p:nvSpPr>
            <p:cNvPr id="19" name="Freeform 49"/>
            <p:cNvSpPr>
              <a:spLocks noEditPoints="1"/>
            </p:cNvSpPr>
            <p:nvPr/>
          </p:nvSpPr>
          <p:spPr bwMode="auto">
            <a:xfrm>
              <a:off x="7899066" y="2255498"/>
              <a:ext cx="546100" cy="454025"/>
            </a:xfrm>
            <a:custGeom>
              <a:avLst/>
              <a:gdLst>
                <a:gd name="T0" fmla="*/ 10 w 167"/>
                <a:gd name="T1" fmla="*/ 127 h 139"/>
                <a:gd name="T2" fmla="*/ 0 w 167"/>
                <a:gd name="T3" fmla="*/ 69 h 139"/>
                <a:gd name="T4" fmla="*/ 10 w 167"/>
                <a:gd name="T5" fmla="*/ 12 h 139"/>
                <a:gd name="T6" fmla="*/ 12 w 167"/>
                <a:gd name="T7" fmla="*/ 10 h 139"/>
                <a:gd name="T8" fmla="*/ 83 w 167"/>
                <a:gd name="T9" fmla="*/ 0 h 139"/>
                <a:gd name="T10" fmla="*/ 155 w 167"/>
                <a:gd name="T11" fmla="*/ 11 h 139"/>
                <a:gd name="T12" fmla="*/ 157 w 167"/>
                <a:gd name="T13" fmla="*/ 12 h 139"/>
                <a:gd name="T14" fmla="*/ 167 w 167"/>
                <a:gd name="T15" fmla="*/ 69 h 139"/>
                <a:gd name="T16" fmla="*/ 157 w 167"/>
                <a:gd name="T17" fmla="*/ 127 h 139"/>
                <a:gd name="T18" fmla="*/ 155 w 167"/>
                <a:gd name="T19" fmla="*/ 128 h 139"/>
                <a:gd name="T20" fmla="*/ 83 w 167"/>
                <a:gd name="T21" fmla="*/ 139 h 139"/>
                <a:gd name="T22" fmla="*/ 12 w 167"/>
                <a:gd name="T23" fmla="*/ 128 h 139"/>
                <a:gd name="T24" fmla="*/ 10 w 167"/>
                <a:gd name="T25" fmla="*/ 127 h 139"/>
                <a:gd name="T26" fmla="*/ 5 w 167"/>
                <a:gd name="T27" fmla="*/ 69 h 139"/>
                <a:gd name="T28" fmla="*/ 15 w 167"/>
                <a:gd name="T29" fmla="*/ 124 h 139"/>
                <a:gd name="T30" fmla="*/ 83 w 167"/>
                <a:gd name="T31" fmla="*/ 133 h 139"/>
                <a:gd name="T32" fmla="*/ 152 w 167"/>
                <a:gd name="T33" fmla="*/ 124 h 139"/>
                <a:gd name="T34" fmla="*/ 162 w 167"/>
                <a:gd name="T35" fmla="*/ 69 h 139"/>
                <a:gd name="T36" fmla="*/ 152 w 167"/>
                <a:gd name="T37" fmla="*/ 15 h 139"/>
                <a:gd name="T38" fmla="*/ 83 w 167"/>
                <a:gd name="T39" fmla="*/ 6 h 139"/>
                <a:gd name="T40" fmla="*/ 15 w 167"/>
                <a:gd name="T41" fmla="*/ 15 h 139"/>
                <a:gd name="T42" fmla="*/ 5 w 167"/>
                <a:gd name="T43"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7" h="139">
                  <a:moveTo>
                    <a:pt x="10" y="127"/>
                  </a:moveTo>
                  <a:cubicBezTo>
                    <a:pt x="3" y="113"/>
                    <a:pt x="0" y="91"/>
                    <a:pt x="0" y="69"/>
                  </a:cubicBezTo>
                  <a:cubicBezTo>
                    <a:pt x="0" y="48"/>
                    <a:pt x="3" y="26"/>
                    <a:pt x="10" y="12"/>
                  </a:cubicBezTo>
                  <a:cubicBezTo>
                    <a:pt x="10" y="11"/>
                    <a:pt x="11" y="11"/>
                    <a:pt x="12" y="10"/>
                  </a:cubicBezTo>
                  <a:cubicBezTo>
                    <a:pt x="27" y="4"/>
                    <a:pt x="55" y="0"/>
                    <a:pt x="83" y="0"/>
                  </a:cubicBezTo>
                  <a:cubicBezTo>
                    <a:pt x="112" y="0"/>
                    <a:pt x="140" y="4"/>
                    <a:pt x="155" y="11"/>
                  </a:cubicBezTo>
                  <a:cubicBezTo>
                    <a:pt x="156" y="11"/>
                    <a:pt x="157" y="11"/>
                    <a:pt x="157" y="12"/>
                  </a:cubicBezTo>
                  <a:cubicBezTo>
                    <a:pt x="164" y="26"/>
                    <a:pt x="167" y="48"/>
                    <a:pt x="167" y="69"/>
                  </a:cubicBezTo>
                  <a:cubicBezTo>
                    <a:pt x="167" y="91"/>
                    <a:pt x="164" y="113"/>
                    <a:pt x="157" y="127"/>
                  </a:cubicBezTo>
                  <a:cubicBezTo>
                    <a:pt x="156" y="128"/>
                    <a:pt x="156" y="128"/>
                    <a:pt x="155" y="128"/>
                  </a:cubicBezTo>
                  <a:cubicBezTo>
                    <a:pt x="140" y="135"/>
                    <a:pt x="112" y="139"/>
                    <a:pt x="83" y="139"/>
                  </a:cubicBezTo>
                  <a:cubicBezTo>
                    <a:pt x="55" y="139"/>
                    <a:pt x="27" y="135"/>
                    <a:pt x="12" y="128"/>
                  </a:cubicBezTo>
                  <a:cubicBezTo>
                    <a:pt x="11" y="128"/>
                    <a:pt x="10" y="128"/>
                    <a:pt x="10" y="127"/>
                  </a:cubicBezTo>
                  <a:close/>
                  <a:moveTo>
                    <a:pt x="5" y="69"/>
                  </a:moveTo>
                  <a:cubicBezTo>
                    <a:pt x="5" y="90"/>
                    <a:pt x="8" y="110"/>
                    <a:pt x="15" y="124"/>
                  </a:cubicBezTo>
                  <a:cubicBezTo>
                    <a:pt x="30" y="130"/>
                    <a:pt x="57" y="133"/>
                    <a:pt x="83" y="133"/>
                  </a:cubicBezTo>
                  <a:cubicBezTo>
                    <a:pt x="110" y="133"/>
                    <a:pt x="137" y="130"/>
                    <a:pt x="152" y="124"/>
                  </a:cubicBezTo>
                  <a:cubicBezTo>
                    <a:pt x="159" y="110"/>
                    <a:pt x="162" y="90"/>
                    <a:pt x="162" y="69"/>
                  </a:cubicBezTo>
                  <a:cubicBezTo>
                    <a:pt x="162" y="49"/>
                    <a:pt x="159" y="29"/>
                    <a:pt x="152" y="15"/>
                  </a:cubicBezTo>
                  <a:cubicBezTo>
                    <a:pt x="137" y="9"/>
                    <a:pt x="110" y="6"/>
                    <a:pt x="83" y="6"/>
                  </a:cubicBezTo>
                  <a:cubicBezTo>
                    <a:pt x="57" y="6"/>
                    <a:pt x="30" y="9"/>
                    <a:pt x="15" y="15"/>
                  </a:cubicBezTo>
                  <a:cubicBezTo>
                    <a:pt x="8" y="29"/>
                    <a:pt x="5" y="49"/>
                    <a:pt x="5" y="6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0" name="Freeform 50"/>
            <p:cNvSpPr>
              <a:spLocks noEditPoints="1"/>
            </p:cNvSpPr>
            <p:nvPr/>
          </p:nvSpPr>
          <p:spPr bwMode="auto">
            <a:xfrm>
              <a:off x="8102266" y="2379323"/>
              <a:ext cx="160338" cy="206375"/>
            </a:xfrm>
            <a:custGeom>
              <a:avLst/>
              <a:gdLst>
                <a:gd name="T0" fmla="*/ 5 w 49"/>
                <a:gd name="T1" fmla="*/ 0 h 63"/>
                <a:gd name="T2" fmla="*/ 47 w 49"/>
                <a:gd name="T3" fmla="*/ 29 h 63"/>
                <a:gd name="T4" fmla="*/ 48 w 49"/>
                <a:gd name="T5" fmla="*/ 33 h 63"/>
                <a:gd name="T6" fmla="*/ 47 w 49"/>
                <a:gd name="T7" fmla="*/ 34 h 63"/>
                <a:gd name="T8" fmla="*/ 5 w 49"/>
                <a:gd name="T9" fmla="*/ 63 h 63"/>
                <a:gd name="T10" fmla="*/ 1 w 49"/>
                <a:gd name="T11" fmla="*/ 62 h 63"/>
                <a:gd name="T12" fmla="*/ 0 w 49"/>
                <a:gd name="T13" fmla="*/ 60 h 63"/>
                <a:gd name="T14" fmla="*/ 0 w 49"/>
                <a:gd name="T15" fmla="*/ 3 h 63"/>
                <a:gd name="T16" fmla="*/ 3 w 49"/>
                <a:gd name="T17" fmla="*/ 0 h 63"/>
                <a:gd name="T18" fmla="*/ 5 w 49"/>
                <a:gd name="T19" fmla="*/ 0 h 63"/>
                <a:gd name="T20" fmla="*/ 41 w 49"/>
                <a:gd name="T21" fmla="*/ 31 h 63"/>
                <a:gd name="T22" fmla="*/ 6 w 49"/>
                <a:gd name="T23" fmla="*/ 8 h 63"/>
                <a:gd name="T24" fmla="*/ 6 w 49"/>
                <a:gd name="T25" fmla="*/ 55 h 63"/>
                <a:gd name="T26" fmla="*/ 41 w 49"/>
                <a:gd name="T2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3">
                  <a:moveTo>
                    <a:pt x="5" y="0"/>
                  </a:moveTo>
                  <a:cubicBezTo>
                    <a:pt x="47" y="29"/>
                    <a:pt x="47" y="29"/>
                    <a:pt x="47" y="29"/>
                  </a:cubicBezTo>
                  <a:cubicBezTo>
                    <a:pt x="48" y="30"/>
                    <a:pt x="49" y="32"/>
                    <a:pt x="48" y="33"/>
                  </a:cubicBezTo>
                  <a:cubicBezTo>
                    <a:pt x="48" y="33"/>
                    <a:pt x="47" y="34"/>
                    <a:pt x="47" y="34"/>
                  </a:cubicBezTo>
                  <a:cubicBezTo>
                    <a:pt x="5" y="63"/>
                    <a:pt x="5" y="63"/>
                    <a:pt x="5" y="63"/>
                  </a:cubicBezTo>
                  <a:cubicBezTo>
                    <a:pt x="3" y="63"/>
                    <a:pt x="2" y="63"/>
                    <a:pt x="1" y="62"/>
                  </a:cubicBezTo>
                  <a:cubicBezTo>
                    <a:pt x="0" y="61"/>
                    <a:pt x="0" y="61"/>
                    <a:pt x="0" y="60"/>
                  </a:cubicBezTo>
                  <a:cubicBezTo>
                    <a:pt x="0" y="3"/>
                    <a:pt x="0" y="3"/>
                    <a:pt x="0" y="3"/>
                  </a:cubicBezTo>
                  <a:cubicBezTo>
                    <a:pt x="0" y="1"/>
                    <a:pt x="2" y="0"/>
                    <a:pt x="3" y="0"/>
                  </a:cubicBezTo>
                  <a:cubicBezTo>
                    <a:pt x="4" y="0"/>
                    <a:pt x="4" y="0"/>
                    <a:pt x="5" y="0"/>
                  </a:cubicBezTo>
                  <a:close/>
                  <a:moveTo>
                    <a:pt x="41" y="31"/>
                  </a:moveTo>
                  <a:cubicBezTo>
                    <a:pt x="6" y="8"/>
                    <a:pt x="6" y="8"/>
                    <a:pt x="6" y="8"/>
                  </a:cubicBezTo>
                  <a:cubicBezTo>
                    <a:pt x="6" y="55"/>
                    <a:pt x="6" y="55"/>
                    <a:pt x="6" y="55"/>
                  </a:cubicBezTo>
                  <a:lnTo>
                    <a:pt x="41" y="3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grpSp>
      <p:sp>
        <p:nvSpPr>
          <p:cNvPr id="24" name="TextBox 23">
            <a:extLst>
              <a:ext uri="{FF2B5EF4-FFF2-40B4-BE49-F238E27FC236}">
                <a16:creationId xmlns:a16="http://schemas.microsoft.com/office/drawing/2014/main" id="{57CE25F7-D1C3-4E9D-8021-475841DA4D0F}"/>
              </a:ext>
            </a:extLst>
          </p:cNvPr>
          <p:cNvSpPr txBox="1"/>
          <p:nvPr/>
        </p:nvSpPr>
        <p:spPr>
          <a:xfrm>
            <a:off x="8568855" y="3130730"/>
            <a:ext cx="3181820" cy="1021690"/>
          </a:xfrm>
          <a:prstGeom prst="rect">
            <a:avLst/>
          </a:prstGeom>
          <a:noFill/>
        </p:spPr>
        <p:txBody>
          <a:bodyPr wrap="square" rtlCol="0">
            <a:spAutoFit/>
          </a:bodyPr>
          <a:lstStyle/>
          <a:p>
            <a:pPr>
              <a:lnSpc>
                <a:spcPct val="114000"/>
              </a:lnSpc>
            </a:pPr>
            <a:r>
              <a:rPr lang="en-US" altLang="ko-KR" dirty="0">
                <a:solidFill>
                  <a:schemeClr val="tx2"/>
                </a:solidFill>
                <a:latin typeface="Calibri" panose="020F0502020204030204" pitchFamily="34" charset="0"/>
                <a:cs typeface="Calibri" panose="020F0502020204030204" pitchFamily="34" charset="0"/>
              </a:rPr>
              <a:t>Video is played for the student before each teaching session on that task/behavior, etc.</a:t>
            </a:r>
          </a:p>
        </p:txBody>
      </p:sp>
      <p:sp>
        <p:nvSpPr>
          <p:cNvPr id="17" name="타원 16">
            <a:extLst>
              <a:ext uri="{C183D7F6-B498-43B3-948B-1728B52AA6E4}">
                <adec:decorative xmlns:adec="http://schemas.microsoft.com/office/drawing/2017/decorative" val="1"/>
              </a:ext>
            </a:extLst>
          </p:cNvPr>
          <p:cNvSpPr/>
          <p:nvPr/>
        </p:nvSpPr>
        <p:spPr bwMode="auto">
          <a:xfrm>
            <a:off x="7531769" y="4644499"/>
            <a:ext cx="914399" cy="914399"/>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28" name="Freeform 44">
            <a:extLst>
              <a:ext uri="{C183D7F6-B498-43B3-948B-1728B52AA6E4}">
                <adec:decorative xmlns:adec="http://schemas.microsoft.com/office/drawing/2017/decorative" val="1"/>
              </a:ext>
            </a:extLst>
          </p:cNvPr>
          <p:cNvSpPr>
            <a:spLocks noEditPoints="1"/>
          </p:cNvSpPr>
          <p:nvPr/>
        </p:nvSpPr>
        <p:spPr bwMode="auto">
          <a:xfrm>
            <a:off x="7856418" y="4964754"/>
            <a:ext cx="281369" cy="280388"/>
          </a:xfrm>
          <a:custGeom>
            <a:avLst/>
            <a:gdLst>
              <a:gd name="T0" fmla="*/ 29 w 139"/>
              <a:gd name="T1" fmla="*/ 0 h 139"/>
              <a:gd name="T2" fmla="*/ 110 w 139"/>
              <a:gd name="T3" fmla="*/ 0 h 139"/>
              <a:gd name="T4" fmla="*/ 130 w 139"/>
              <a:gd name="T5" fmla="*/ 9 h 139"/>
              <a:gd name="T6" fmla="*/ 139 w 139"/>
              <a:gd name="T7" fmla="*/ 29 h 139"/>
              <a:gd name="T8" fmla="*/ 139 w 139"/>
              <a:gd name="T9" fmla="*/ 109 h 139"/>
              <a:gd name="T10" fmla="*/ 130 w 139"/>
              <a:gd name="T11" fmla="*/ 130 h 139"/>
              <a:gd name="T12" fmla="*/ 110 w 139"/>
              <a:gd name="T13" fmla="*/ 139 h 139"/>
              <a:gd name="T14" fmla="*/ 29 w 139"/>
              <a:gd name="T15" fmla="*/ 139 h 139"/>
              <a:gd name="T16" fmla="*/ 9 w 139"/>
              <a:gd name="T17" fmla="*/ 130 h 139"/>
              <a:gd name="T18" fmla="*/ 0 w 139"/>
              <a:gd name="T19" fmla="*/ 109 h 139"/>
              <a:gd name="T20" fmla="*/ 0 w 139"/>
              <a:gd name="T21" fmla="*/ 29 h 139"/>
              <a:gd name="T22" fmla="*/ 9 w 139"/>
              <a:gd name="T23" fmla="*/ 9 h 139"/>
              <a:gd name="T24" fmla="*/ 29 w 139"/>
              <a:gd name="T25" fmla="*/ 0 h 139"/>
              <a:gd name="T26" fmla="*/ 112 w 139"/>
              <a:gd name="T27" fmla="*/ 23 h 139"/>
              <a:gd name="T28" fmla="*/ 115 w 139"/>
              <a:gd name="T29" fmla="*/ 26 h 139"/>
              <a:gd name="T30" fmla="*/ 112 w 139"/>
              <a:gd name="T31" fmla="*/ 29 h 139"/>
              <a:gd name="T32" fmla="*/ 109 w 139"/>
              <a:gd name="T33" fmla="*/ 26 h 139"/>
              <a:gd name="T34" fmla="*/ 112 w 139"/>
              <a:gd name="T35" fmla="*/ 23 h 139"/>
              <a:gd name="T36" fmla="*/ 70 w 139"/>
              <a:gd name="T37" fmla="*/ 31 h 139"/>
              <a:gd name="T38" fmla="*/ 108 w 139"/>
              <a:gd name="T39" fmla="*/ 69 h 139"/>
              <a:gd name="T40" fmla="*/ 70 w 139"/>
              <a:gd name="T41" fmla="*/ 108 h 139"/>
              <a:gd name="T42" fmla="*/ 31 w 139"/>
              <a:gd name="T43" fmla="*/ 69 h 139"/>
              <a:gd name="T44" fmla="*/ 70 w 139"/>
              <a:gd name="T45" fmla="*/ 31 h 139"/>
              <a:gd name="T46" fmla="*/ 103 w 139"/>
              <a:gd name="T47" fmla="*/ 69 h 139"/>
              <a:gd name="T48" fmla="*/ 70 w 139"/>
              <a:gd name="T49" fmla="*/ 36 h 139"/>
              <a:gd name="T50" fmla="*/ 36 w 139"/>
              <a:gd name="T51" fmla="*/ 69 h 139"/>
              <a:gd name="T52" fmla="*/ 70 w 139"/>
              <a:gd name="T53" fmla="*/ 103 h 139"/>
              <a:gd name="T54" fmla="*/ 103 w 139"/>
              <a:gd name="T55" fmla="*/ 69 h 139"/>
              <a:gd name="T56" fmla="*/ 110 w 139"/>
              <a:gd name="T57" fmla="*/ 6 h 139"/>
              <a:gd name="T58" fmla="*/ 29 w 139"/>
              <a:gd name="T59" fmla="*/ 6 h 139"/>
              <a:gd name="T60" fmla="*/ 13 w 139"/>
              <a:gd name="T61" fmla="*/ 13 h 139"/>
              <a:gd name="T62" fmla="*/ 6 w 139"/>
              <a:gd name="T63" fmla="*/ 29 h 139"/>
              <a:gd name="T64" fmla="*/ 6 w 139"/>
              <a:gd name="T65" fmla="*/ 109 h 139"/>
              <a:gd name="T66" fmla="*/ 13 w 139"/>
              <a:gd name="T67" fmla="*/ 126 h 139"/>
              <a:gd name="T68" fmla="*/ 29 w 139"/>
              <a:gd name="T69" fmla="*/ 133 h 139"/>
              <a:gd name="T70" fmla="*/ 110 w 139"/>
              <a:gd name="T71" fmla="*/ 133 h 139"/>
              <a:gd name="T72" fmla="*/ 126 w 139"/>
              <a:gd name="T73" fmla="*/ 126 h 139"/>
              <a:gd name="T74" fmla="*/ 133 w 139"/>
              <a:gd name="T75" fmla="*/ 109 h 139"/>
              <a:gd name="T76" fmla="*/ 133 w 139"/>
              <a:gd name="T77" fmla="*/ 29 h 139"/>
              <a:gd name="T78" fmla="*/ 126 w 139"/>
              <a:gd name="T79" fmla="*/ 13 h 139"/>
              <a:gd name="T80" fmla="*/ 110 w 139"/>
              <a:gd name="T81" fmla="*/ 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9" h="139">
                <a:moveTo>
                  <a:pt x="29" y="0"/>
                </a:moveTo>
                <a:cubicBezTo>
                  <a:pt x="110" y="0"/>
                  <a:pt x="110" y="0"/>
                  <a:pt x="110" y="0"/>
                </a:cubicBezTo>
                <a:cubicBezTo>
                  <a:pt x="118" y="0"/>
                  <a:pt x="125" y="4"/>
                  <a:pt x="130" y="9"/>
                </a:cubicBezTo>
                <a:cubicBezTo>
                  <a:pt x="135" y="14"/>
                  <a:pt x="139" y="21"/>
                  <a:pt x="139" y="29"/>
                </a:cubicBezTo>
                <a:cubicBezTo>
                  <a:pt x="139" y="109"/>
                  <a:pt x="139" y="109"/>
                  <a:pt x="139" y="109"/>
                </a:cubicBezTo>
                <a:cubicBezTo>
                  <a:pt x="139" y="117"/>
                  <a:pt x="135" y="125"/>
                  <a:pt x="130" y="130"/>
                </a:cubicBezTo>
                <a:cubicBezTo>
                  <a:pt x="125" y="135"/>
                  <a:pt x="118" y="139"/>
                  <a:pt x="110" y="139"/>
                </a:cubicBezTo>
                <a:cubicBezTo>
                  <a:pt x="29" y="139"/>
                  <a:pt x="29" y="139"/>
                  <a:pt x="29" y="139"/>
                </a:cubicBezTo>
                <a:cubicBezTo>
                  <a:pt x="21" y="139"/>
                  <a:pt x="14" y="135"/>
                  <a:pt x="9" y="130"/>
                </a:cubicBezTo>
                <a:cubicBezTo>
                  <a:pt x="4" y="125"/>
                  <a:pt x="0" y="117"/>
                  <a:pt x="0" y="109"/>
                </a:cubicBezTo>
                <a:cubicBezTo>
                  <a:pt x="0" y="29"/>
                  <a:pt x="0" y="29"/>
                  <a:pt x="0" y="29"/>
                </a:cubicBezTo>
                <a:cubicBezTo>
                  <a:pt x="0" y="21"/>
                  <a:pt x="4" y="14"/>
                  <a:pt x="9" y="9"/>
                </a:cubicBezTo>
                <a:cubicBezTo>
                  <a:pt x="14" y="4"/>
                  <a:pt x="21" y="0"/>
                  <a:pt x="29" y="0"/>
                </a:cubicBezTo>
                <a:close/>
                <a:moveTo>
                  <a:pt x="112" y="23"/>
                </a:moveTo>
                <a:cubicBezTo>
                  <a:pt x="113" y="23"/>
                  <a:pt x="115" y="24"/>
                  <a:pt x="115" y="26"/>
                </a:cubicBezTo>
                <a:cubicBezTo>
                  <a:pt x="115" y="27"/>
                  <a:pt x="113" y="29"/>
                  <a:pt x="112" y="29"/>
                </a:cubicBezTo>
                <a:cubicBezTo>
                  <a:pt x="110" y="29"/>
                  <a:pt x="109" y="27"/>
                  <a:pt x="109" y="26"/>
                </a:cubicBezTo>
                <a:cubicBezTo>
                  <a:pt x="109" y="24"/>
                  <a:pt x="110" y="23"/>
                  <a:pt x="112" y="23"/>
                </a:cubicBezTo>
                <a:close/>
                <a:moveTo>
                  <a:pt x="70" y="31"/>
                </a:moveTo>
                <a:cubicBezTo>
                  <a:pt x="91" y="31"/>
                  <a:pt x="108" y="48"/>
                  <a:pt x="108" y="69"/>
                </a:cubicBezTo>
                <a:cubicBezTo>
                  <a:pt x="108" y="91"/>
                  <a:pt x="91" y="108"/>
                  <a:pt x="70" y="108"/>
                </a:cubicBezTo>
                <a:cubicBezTo>
                  <a:pt x="48" y="108"/>
                  <a:pt x="31" y="91"/>
                  <a:pt x="31" y="69"/>
                </a:cubicBezTo>
                <a:cubicBezTo>
                  <a:pt x="31" y="48"/>
                  <a:pt x="48" y="31"/>
                  <a:pt x="70" y="31"/>
                </a:cubicBezTo>
                <a:close/>
                <a:moveTo>
                  <a:pt x="103" y="69"/>
                </a:moveTo>
                <a:cubicBezTo>
                  <a:pt x="103" y="51"/>
                  <a:pt x="88" y="36"/>
                  <a:pt x="70" y="36"/>
                </a:cubicBezTo>
                <a:cubicBezTo>
                  <a:pt x="51" y="36"/>
                  <a:pt x="36" y="51"/>
                  <a:pt x="36" y="69"/>
                </a:cubicBezTo>
                <a:cubicBezTo>
                  <a:pt x="36" y="88"/>
                  <a:pt x="51" y="103"/>
                  <a:pt x="70" y="103"/>
                </a:cubicBezTo>
                <a:cubicBezTo>
                  <a:pt x="88" y="103"/>
                  <a:pt x="103" y="88"/>
                  <a:pt x="103" y="69"/>
                </a:cubicBezTo>
                <a:close/>
                <a:moveTo>
                  <a:pt x="110" y="6"/>
                </a:moveTo>
                <a:cubicBezTo>
                  <a:pt x="29" y="6"/>
                  <a:pt x="29" y="6"/>
                  <a:pt x="29" y="6"/>
                </a:cubicBezTo>
                <a:cubicBezTo>
                  <a:pt x="23" y="6"/>
                  <a:pt x="17" y="9"/>
                  <a:pt x="13" y="13"/>
                </a:cubicBezTo>
                <a:cubicBezTo>
                  <a:pt x="9" y="17"/>
                  <a:pt x="6" y="23"/>
                  <a:pt x="6" y="29"/>
                </a:cubicBezTo>
                <a:cubicBezTo>
                  <a:pt x="6" y="109"/>
                  <a:pt x="6" y="109"/>
                  <a:pt x="6" y="109"/>
                </a:cubicBezTo>
                <a:cubicBezTo>
                  <a:pt x="6" y="116"/>
                  <a:pt x="9" y="122"/>
                  <a:pt x="13" y="126"/>
                </a:cubicBezTo>
                <a:cubicBezTo>
                  <a:pt x="17" y="130"/>
                  <a:pt x="23" y="133"/>
                  <a:pt x="29" y="133"/>
                </a:cubicBezTo>
                <a:cubicBezTo>
                  <a:pt x="110" y="133"/>
                  <a:pt x="110" y="133"/>
                  <a:pt x="110" y="133"/>
                </a:cubicBezTo>
                <a:cubicBezTo>
                  <a:pt x="116" y="133"/>
                  <a:pt x="122" y="130"/>
                  <a:pt x="126" y="126"/>
                </a:cubicBezTo>
                <a:cubicBezTo>
                  <a:pt x="130" y="122"/>
                  <a:pt x="133" y="116"/>
                  <a:pt x="133" y="109"/>
                </a:cubicBezTo>
                <a:cubicBezTo>
                  <a:pt x="133" y="29"/>
                  <a:pt x="133" y="29"/>
                  <a:pt x="133" y="29"/>
                </a:cubicBezTo>
                <a:cubicBezTo>
                  <a:pt x="133" y="23"/>
                  <a:pt x="130" y="17"/>
                  <a:pt x="126" y="13"/>
                </a:cubicBezTo>
                <a:cubicBezTo>
                  <a:pt x="122" y="9"/>
                  <a:pt x="116" y="6"/>
                  <a:pt x="110" y="6"/>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5" name="TextBox 24">
            <a:extLst>
              <a:ext uri="{FF2B5EF4-FFF2-40B4-BE49-F238E27FC236}">
                <a16:creationId xmlns:a16="http://schemas.microsoft.com/office/drawing/2014/main" id="{3C23FC0B-78C7-4172-B3EC-6CED37B0F7A7}"/>
              </a:ext>
            </a:extLst>
          </p:cNvPr>
          <p:cNvSpPr txBox="1"/>
          <p:nvPr/>
        </p:nvSpPr>
        <p:spPr>
          <a:xfrm>
            <a:off x="8568855" y="4385489"/>
            <a:ext cx="3181820" cy="1337482"/>
          </a:xfrm>
          <a:prstGeom prst="rect">
            <a:avLst/>
          </a:prstGeom>
          <a:noFill/>
        </p:spPr>
        <p:txBody>
          <a:bodyPr wrap="square" rtlCol="0">
            <a:spAutoFit/>
          </a:bodyPr>
          <a:lstStyle/>
          <a:p>
            <a:pPr>
              <a:lnSpc>
                <a:spcPct val="114000"/>
              </a:lnSpc>
            </a:pPr>
            <a:r>
              <a:rPr lang="en-US" altLang="ko-KR" dirty="0">
                <a:solidFill>
                  <a:schemeClr val="tx2"/>
                </a:solidFill>
                <a:latin typeface="Calibri" panose="020F0502020204030204" pitchFamily="34" charset="0"/>
                <a:cs typeface="Calibri" panose="020F0502020204030204" pitchFamily="34" charset="0"/>
              </a:rPr>
              <a:t>The student then performs the task/behavior. Prompting, reinforcement, and repetition may be used.</a:t>
            </a:r>
          </a:p>
        </p:txBody>
      </p:sp>
      <p:sp>
        <p:nvSpPr>
          <p:cNvPr id="4" name="슬라이드 번호 개체 틀 5">
            <a:extLst>
              <a:ext uri="{FF2B5EF4-FFF2-40B4-BE49-F238E27FC236}">
                <a16:creationId xmlns:a16="http://schemas.microsoft.com/office/drawing/2014/main" id="{EA7EB805-B63F-6156-C05F-9C6864F2D0B5}"/>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24</a:t>
            </a:fld>
            <a:endParaRPr kumimoji="1" lang="en-US" altLang="ko-KR" dirty="0"/>
          </a:p>
        </p:txBody>
      </p:sp>
    </p:spTree>
    <p:extLst>
      <p:ext uri="{BB962C8B-B14F-4D97-AF65-F5344CB8AC3E}">
        <p14:creationId xmlns:p14="http://schemas.microsoft.com/office/powerpoint/2010/main" val="3026932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1419727" y="422174"/>
            <a:ext cx="954397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fr-FR"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넥슨Lv2고딕 Medium" panose="00000600000000000000" pitchFamily="2" charset="-127"/>
                <a:cs typeface="+mn-cs"/>
              </a:rPr>
              <a:t>Type 2:</a:t>
            </a:r>
            <a:r>
              <a:rPr kumimoji="0" lang="fr-FR" altLang="ko-KR" sz="4800" b="0" i="0" u="none" strike="noStrike" kern="1200" cap="none" spc="0" normalizeH="0" baseline="0" noProof="0" dirty="0">
                <a:ln>
                  <a:noFill/>
                </a:ln>
                <a:solidFill>
                  <a:schemeClr val="accent1"/>
                </a:solidFill>
                <a:effectLst/>
                <a:uLnTx/>
                <a:uFillTx/>
                <a:latin typeface="Abril Fatface" panose="02000503000000020003" pitchFamily="2" charset="0"/>
                <a:ea typeface="넥슨Lv2고딕 Medium" panose="00000600000000000000" pitchFamily="2" charset="-127"/>
                <a:cs typeface="+mn-cs"/>
              </a:rPr>
              <a:t> </a:t>
            </a:r>
            <a:r>
              <a:rPr kumimoji="0" lang="fr-FR" altLang="ko-KR" sz="4800" b="0" i="0" u="none" strike="noStrike" kern="1200" cap="none" spc="0" normalizeH="0" baseline="0" noProof="0" dirty="0" err="1">
                <a:ln>
                  <a:noFill/>
                </a:ln>
                <a:solidFill>
                  <a:srgbClr val="F2AB0C"/>
                </a:solidFill>
                <a:effectLst/>
                <a:uLnTx/>
                <a:uFillTx/>
                <a:latin typeface="Abril Fatface" panose="02000503000000020003" pitchFamily="2" charset="0"/>
                <a:ea typeface="넥슨Lv2고딕 Medium" panose="00000600000000000000" pitchFamily="2" charset="-127"/>
                <a:cs typeface="+mn-cs"/>
              </a:rPr>
              <a:t>Video</a:t>
            </a:r>
            <a:r>
              <a:rPr kumimoji="0" lang="fr-FR"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 Self-Modeling</a:t>
            </a:r>
            <a:endParaRPr kumimoji="0" lang="en-US"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endParaRPr>
          </a:p>
        </p:txBody>
      </p:sp>
      <p:sp>
        <p:nvSpPr>
          <p:cNvPr id="5" name="직사각형 4">
            <a:extLst>
              <a:ext uri="{C183D7F6-B498-43B3-948B-1728B52AA6E4}">
                <adec:decorative xmlns:adec="http://schemas.microsoft.com/office/drawing/2017/decorative" val="1"/>
              </a:ext>
            </a:extLst>
          </p:cNvPr>
          <p:cNvSpPr/>
          <p:nvPr/>
        </p:nvSpPr>
        <p:spPr bwMode="auto">
          <a:xfrm>
            <a:off x="3765884" y="1323474"/>
            <a:ext cx="3259812" cy="4908882"/>
          </a:xfrm>
          <a:prstGeom prst="rect">
            <a:avLst/>
          </a:prstGeom>
          <a:solidFill>
            <a:srgbClr val="F5E8D8"/>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6" name="타원 5">
            <a:extLst>
              <a:ext uri="{C183D7F6-B498-43B3-948B-1728B52AA6E4}">
                <adec:decorative xmlns:adec="http://schemas.microsoft.com/office/drawing/2017/decorative" val="1"/>
              </a:ext>
            </a:extLst>
          </p:cNvPr>
          <p:cNvSpPr/>
          <p:nvPr/>
        </p:nvSpPr>
        <p:spPr bwMode="auto">
          <a:xfrm>
            <a:off x="7531769" y="1852863"/>
            <a:ext cx="914399" cy="914399"/>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7" name="TextBox 6"/>
          <p:cNvSpPr txBox="1"/>
          <p:nvPr/>
        </p:nvSpPr>
        <p:spPr>
          <a:xfrm>
            <a:off x="3818601" y="1530522"/>
            <a:ext cx="3024325" cy="4485330"/>
          </a:xfrm>
          <a:prstGeom prst="rect">
            <a:avLst/>
          </a:prstGeom>
          <a:noFill/>
        </p:spPr>
        <p:txBody>
          <a:bodyPr wrap="square" rtlCol="0">
            <a:spAutoFit/>
          </a:bodyPr>
          <a:lstStyle/>
          <a:p>
            <a:pPr algn="ctr">
              <a:lnSpc>
                <a:spcPct val="114000"/>
              </a:lnSpc>
            </a:pPr>
            <a:r>
              <a:rPr lang="en-US" altLang="ko-KR" sz="2800" dirty="0">
                <a:solidFill>
                  <a:schemeClr val="accent2"/>
                </a:solidFill>
                <a:latin typeface="Calibri" panose="020F0502020204030204" pitchFamily="34" charset="0"/>
                <a:cs typeface="Calibri" panose="020F0502020204030204" pitchFamily="34" charset="0"/>
              </a:rPr>
              <a:t>The student is recorded performing the target behavior while any inappropriate behaviors/actions are edited out of the final video. </a:t>
            </a:r>
          </a:p>
        </p:txBody>
      </p:sp>
      <p:sp>
        <p:nvSpPr>
          <p:cNvPr id="11" name="TextBox 10"/>
          <p:cNvSpPr txBox="1"/>
          <p:nvPr/>
        </p:nvSpPr>
        <p:spPr>
          <a:xfrm>
            <a:off x="8568855" y="1740174"/>
            <a:ext cx="3181820" cy="1021690"/>
          </a:xfrm>
          <a:prstGeom prst="rect">
            <a:avLst/>
          </a:prstGeom>
          <a:noFill/>
        </p:spPr>
        <p:txBody>
          <a:bodyPr wrap="square" rtlCol="0">
            <a:spAutoFit/>
          </a:bodyPr>
          <a:lstStyle/>
          <a:p>
            <a:pPr>
              <a:lnSpc>
                <a:spcPct val="114000"/>
              </a:lnSpc>
            </a:pPr>
            <a:r>
              <a:rPr lang="en-US" altLang="ko-KR" dirty="0">
                <a:solidFill>
                  <a:schemeClr val="tx2"/>
                </a:solidFill>
                <a:latin typeface="Calibri" panose="020F0502020204030204" pitchFamily="34" charset="0"/>
                <a:cs typeface="Calibri" panose="020F0502020204030204" pitchFamily="34" charset="0"/>
              </a:rPr>
              <a:t>Not used for skill acquisition but for performance issues (consistency, memory, etc.).</a:t>
            </a:r>
          </a:p>
        </p:txBody>
      </p:sp>
      <p:sp>
        <p:nvSpPr>
          <p:cNvPr id="12" name="타원 11">
            <a:extLst>
              <a:ext uri="{C183D7F6-B498-43B3-948B-1728B52AA6E4}">
                <adec:decorative xmlns:adec="http://schemas.microsoft.com/office/drawing/2017/decorative" val="1"/>
              </a:ext>
            </a:extLst>
          </p:cNvPr>
          <p:cNvSpPr/>
          <p:nvPr/>
        </p:nvSpPr>
        <p:spPr bwMode="auto">
          <a:xfrm>
            <a:off x="7531769" y="3248681"/>
            <a:ext cx="914399" cy="914399"/>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17" name="타원 16">
            <a:extLst>
              <a:ext uri="{C183D7F6-B498-43B3-948B-1728B52AA6E4}">
                <adec:decorative xmlns:adec="http://schemas.microsoft.com/office/drawing/2017/decorative" val="1"/>
              </a:ext>
            </a:extLst>
          </p:cNvPr>
          <p:cNvSpPr/>
          <p:nvPr/>
        </p:nvSpPr>
        <p:spPr bwMode="auto">
          <a:xfrm>
            <a:off x="7531769" y="4644499"/>
            <a:ext cx="914399" cy="914399"/>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nvGrpSpPr>
          <p:cNvPr id="18" name="그룹 17">
            <a:extLst>
              <a:ext uri="{C183D7F6-B498-43B3-948B-1728B52AA6E4}">
                <adec:decorative xmlns:adec="http://schemas.microsoft.com/office/drawing/2017/decorative" val="1"/>
              </a:ext>
            </a:extLst>
          </p:cNvPr>
          <p:cNvGrpSpPr/>
          <p:nvPr/>
        </p:nvGrpSpPr>
        <p:grpSpPr>
          <a:xfrm>
            <a:off x="7826905" y="3590664"/>
            <a:ext cx="323247" cy="268746"/>
            <a:chOff x="7899066" y="2255498"/>
            <a:chExt cx="546100" cy="454025"/>
          </a:xfrm>
        </p:grpSpPr>
        <p:sp>
          <p:nvSpPr>
            <p:cNvPr id="19" name="Freeform 49"/>
            <p:cNvSpPr>
              <a:spLocks noEditPoints="1"/>
            </p:cNvSpPr>
            <p:nvPr/>
          </p:nvSpPr>
          <p:spPr bwMode="auto">
            <a:xfrm>
              <a:off x="7899066" y="2255498"/>
              <a:ext cx="546100" cy="454025"/>
            </a:xfrm>
            <a:custGeom>
              <a:avLst/>
              <a:gdLst>
                <a:gd name="T0" fmla="*/ 10 w 167"/>
                <a:gd name="T1" fmla="*/ 127 h 139"/>
                <a:gd name="T2" fmla="*/ 0 w 167"/>
                <a:gd name="T3" fmla="*/ 69 h 139"/>
                <a:gd name="T4" fmla="*/ 10 w 167"/>
                <a:gd name="T5" fmla="*/ 12 h 139"/>
                <a:gd name="T6" fmla="*/ 12 w 167"/>
                <a:gd name="T7" fmla="*/ 10 h 139"/>
                <a:gd name="T8" fmla="*/ 83 w 167"/>
                <a:gd name="T9" fmla="*/ 0 h 139"/>
                <a:gd name="T10" fmla="*/ 155 w 167"/>
                <a:gd name="T11" fmla="*/ 11 h 139"/>
                <a:gd name="T12" fmla="*/ 157 w 167"/>
                <a:gd name="T13" fmla="*/ 12 h 139"/>
                <a:gd name="T14" fmla="*/ 167 w 167"/>
                <a:gd name="T15" fmla="*/ 69 h 139"/>
                <a:gd name="T16" fmla="*/ 157 w 167"/>
                <a:gd name="T17" fmla="*/ 127 h 139"/>
                <a:gd name="T18" fmla="*/ 155 w 167"/>
                <a:gd name="T19" fmla="*/ 128 h 139"/>
                <a:gd name="T20" fmla="*/ 83 w 167"/>
                <a:gd name="T21" fmla="*/ 139 h 139"/>
                <a:gd name="T22" fmla="*/ 12 w 167"/>
                <a:gd name="T23" fmla="*/ 128 h 139"/>
                <a:gd name="T24" fmla="*/ 10 w 167"/>
                <a:gd name="T25" fmla="*/ 127 h 139"/>
                <a:gd name="T26" fmla="*/ 5 w 167"/>
                <a:gd name="T27" fmla="*/ 69 h 139"/>
                <a:gd name="T28" fmla="*/ 15 w 167"/>
                <a:gd name="T29" fmla="*/ 124 h 139"/>
                <a:gd name="T30" fmla="*/ 83 w 167"/>
                <a:gd name="T31" fmla="*/ 133 h 139"/>
                <a:gd name="T32" fmla="*/ 152 w 167"/>
                <a:gd name="T33" fmla="*/ 124 h 139"/>
                <a:gd name="T34" fmla="*/ 162 w 167"/>
                <a:gd name="T35" fmla="*/ 69 h 139"/>
                <a:gd name="T36" fmla="*/ 152 w 167"/>
                <a:gd name="T37" fmla="*/ 15 h 139"/>
                <a:gd name="T38" fmla="*/ 83 w 167"/>
                <a:gd name="T39" fmla="*/ 6 h 139"/>
                <a:gd name="T40" fmla="*/ 15 w 167"/>
                <a:gd name="T41" fmla="*/ 15 h 139"/>
                <a:gd name="T42" fmla="*/ 5 w 167"/>
                <a:gd name="T43"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7" h="139">
                  <a:moveTo>
                    <a:pt x="10" y="127"/>
                  </a:moveTo>
                  <a:cubicBezTo>
                    <a:pt x="3" y="113"/>
                    <a:pt x="0" y="91"/>
                    <a:pt x="0" y="69"/>
                  </a:cubicBezTo>
                  <a:cubicBezTo>
                    <a:pt x="0" y="48"/>
                    <a:pt x="3" y="26"/>
                    <a:pt x="10" y="12"/>
                  </a:cubicBezTo>
                  <a:cubicBezTo>
                    <a:pt x="10" y="11"/>
                    <a:pt x="11" y="11"/>
                    <a:pt x="12" y="10"/>
                  </a:cubicBezTo>
                  <a:cubicBezTo>
                    <a:pt x="27" y="4"/>
                    <a:pt x="55" y="0"/>
                    <a:pt x="83" y="0"/>
                  </a:cubicBezTo>
                  <a:cubicBezTo>
                    <a:pt x="112" y="0"/>
                    <a:pt x="140" y="4"/>
                    <a:pt x="155" y="11"/>
                  </a:cubicBezTo>
                  <a:cubicBezTo>
                    <a:pt x="156" y="11"/>
                    <a:pt x="157" y="11"/>
                    <a:pt x="157" y="12"/>
                  </a:cubicBezTo>
                  <a:cubicBezTo>
                    <a:pt x="164" y="26"/>
                    <a:pt x="167" y="48"/>
                    <a:pt x="167" y="69"/>
                  </a:cubicBezTo>
                  <a:cubicBezTo>
                    <a:pt x="167" y="91"/>
                    <a:pt x="164" y="113"/>
                    <a:pt x="157" y="127"/>
                  </a:cubicBezTo>
                  <a:cubicBezTo>
                    <a:pt x="156" y="128"/>
                    <a:pt x="156" y="128"/>
                    <a:pt x="155" y="128"/>
                  </a:cubicBezTo>
                  <a:cubicBezTo>
                    <a:pt x="140" y="135"/>
                    <a:pt x="112" y="139"/>
                    <a:pt x="83" y="139"/>
                  </a:cubicBezTo>
                  <a:cubicBezTo>
                    <a:pt x="55" y="139"/>
                    <a:pt x="27" y="135"/>
                    <a:pt x="12" y="128"/>
                  </a:cubicBezTo>
                  <a:cubicBezTo>
                    <a:pt x="11" y="128"/>
                    <a:pt x="10" y="128"/>
                    <a:pt x="10" y="127"/>
                  </a:cubicBezTo>
                  <a:close/>
                  <a:moveTo>
                    <a:pt x="5" y="69"/>
                  </a:moveTo>
                  <a:cubicBezTo>
                    <a:pt x="5" y="90"/>
                    <a:pt x="8" y="110"/>
                    <a:pt x="15" y="124"/>
                  </a:cubicBezTo>
                  <a:cubicBezTo>
                    <a:pt x="30" y="130"/>
                    <a:pt x="57" y="133"/>
                    <a:pt x="83" y="133"/>
                  </a:cubicBezTo>
                  <a:cubicBezTo>
                    <a:pt x="110" y="133"/>
                    <a:pt x="137" y="130"/>
                    <a:pt x="152" y="124"/>
                  </a:cubicBezTo>
                  <a:cubicBezTo>
                    <a:pt x="159" y="110"/>
                    <a:pt x="162" y="90"/>
                    <a:pt x="162" y="69"/>
                  </a:cubicBezTo>
                  <a:cubicBezTo>
                    <a:pt x="162" y="49"/>
                    <a:pt x="159" y="29"/>
                    <a:pt x="152" y="15"/>
                  </a:cubicBezTo>
                  <a:cubicBezTo>
                    <a:pt x="137" y="9"/>
                    <a:pt x="110" y="6"/>
                    <a:pt x="83" y="6"/>
                  </a:cubicBezTo>
                  <a:cubicBezTo>
                    <a:pt x="57" y="6"/>
                    <a:pt x="30" y="9"/>
                    <a:pt x="15" y="15"/>
                  </a:cubicBezTo>
                  <a:cubicBezTo>
                    <a:pt x="8" y="29"/>
                    <a:pt x="5" y="49"/>
                    <a:pt x="5" y="6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0" name="Freeform 50"/>
            <p:cNvSpPr>
              <a:spLocks noEditPoints="1"/>
            </p:cNvSpPr>
            <p:nvPr/>
          </p:nvSpPr>
          <p:spPr bwMode="auto">
            <a:xfrm>
              <a:off x="8102266" y="2379323"/>
              <a:ext cx="160338" cy="206375"/>
            </a:xfrm>
            <a:custGeom>
              <a:avLst/>
              <a:gdLst>
                <a:gd name="T0" fmla="*/ 5 w 49"/>
                <a:gd name="T1" fmla="*/ 0 h 63"/>
                <a:gd name="T2" fmla="*/ 47 w 49"/>
                <a:gd name="T3" fmla="*/ 29 h 63"/>
                <a:gd name="T4" fmla="*/ 48 w 49"/>
                <a:gd name="T5" fmla="*/ 33 h 63"/>
                <a:gd name="T6" fmla="*/ 47 w 49"/>
                <a:gd name="T7" fmla="*/ 34 h 63"/>
                <a:gd name="T8" fmla="*/ 5 w 49"/>
                <a:gd name="T9" fmla="*/ 63 h 63"/>
                <a:gd name="T10" fmla="*/ 1 w 49"/>
                <a:gd name="T11" fmla="*/ 62 h 63"/>
                <a:gd name="T12" fmla="*/ 0 w 49"/>
                <a:gd name="T13" fmla="*/ 60 h 63"/>
                <a:gd name="T14" fmla="*/ 0 w 49"/>
                <a:gd name="T15" fmla="*/ 3 h 63"/>
                <a:gd name="T16" fmla="*/ 3 w 49"/>
                <a:gd name="T17" fmla="*/ 0 h 63"/>
                <a:gd name="T18" fmla="*/ 5 w 49"/>
                <a:gd name="T19" fmla="*/ 0 h 63"/>
                <a:gd name="T20" fmla="*/ 41 w 49"/>
                <a:gd name="T21" fmla="*/ 31 h 63"/>
                <a:gd name="T22" fmla="*/ 6 w 49"/>
                <a:gd name="T23" fmla="*/ 8 h 63"/>
                <a:gd name="T24" fmla="*/ 6 w 49"/>
                <a:gd name="T25" fmla="*/ 55 h 63"/>
                <a:gd name="T26" fmla="*/ 41 w 49"/>
                <a:gd name="T2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3">
                  <a:moveTo>
                    <a:pt x="5" y="0"/>
                  </a:moveTo>
                  <a:cubicBezTo>
                    <a:pt x="47" y="29"/>
                    <a:pt x="47" y="29"/>
                    <a:pt x="47" y="29"/>
                  </a:cubicBezTo>
                  <a:cubicBezTo>
                    <a:pt x="48" y="30"/>
                    <a:pt x="49" y="32"/>
                    <a:pt x="48" y="33"/>
                  </a:cubicBezTo>
                  <a:cubicBezTo>
                    <a:pt x="48" y="33"/>
                    <a:pt x="47" y="34"/>
                    <a:pt x="47" y="34"/>
                  </a:cubicBezTo>
                  <a:cubicBezTo>
                    <a:pt x="5" y="63"/>
                    <a:pt x="5" y="63"/>
                    <a:pt x="5" y="63"/>
                  </a:cubicBezTo>
                  <a:cubicBezTo>
                    <a:pt x="3" y="63"/>
                    <a:pt x="2" y="63"/>
                    <a:pt x="1" y="62"/>
                  </a:cubicBezTo>
                  <a:cubicBezTo>
                    <a:pt x="0" y="61"/>
                    <a:pt x="0" y="61"/>
                    <a:pt x="0" y="60"/>
                  </a:cubicBezTo>
                  <a:cubicBezTo>
                    <a:pt x="0" y="3"/>
                    <a:pt x="0" y="3"/>
                    <a:pt x="0" y="3"/>
                  </a:cubicBezTo>
                  <a:cubicBezTo>
                    <a:pt x="0" y="1"/>
                    <a:pt x="2" y="0"/>
                    <a:pt x="3" y="0"/>
                  </a:cubicBezTo>
                  <a:cubicBezTo>
                    <a:pt x="4" y="0"/>
                    <a:pt x="4" y="0"/>
                    <a:pt x="5" y="0"/>
                  </a:cubicBezTo>
                  <a:close/>
                  <a:moveTo>
                    <a:pt x="41" y="31"/>
                  </a:moveTo>
                  <a:cubicBezTo>
                    <a:pt x="6" y="8"/>
                    <a:pt x="6" y="8"/>
                    <a:pt x="6" y="8"/>
                  </a:cubicBezTo>
                  <a:cubicBezTo>
                    <a:pt x="6" y="55"/>
                    <a:pt x="6" y="55"/>
                    <a:pt x="6" y="55"/>
                  </a:cubicBezTo>
                  <a:lnTo>
                    <a:pt x="41" y="3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grpSp>
      <p:sp>
        <p:nvSpPr>
          <p:cNvPr id="27" name="Freeform 46">
            <a:extLst>
              <a:ext uri="{C183D7F6-B498-43B3-948B-1728B52AA6E4}">
                <adec:decorative xmlns:adec="http://schemas.microsoft.com/office/drawing/2017/decorative" val="1"/>
              </a:ext>
            </a:extLst>
          </p:cNvPr>
          <p:cNvSpPr>
            <a:spLocks noEditPoints="1"/>
          </p:cNvSpPr>
          <p:nvPr/>
        </p:nvSpPr>
        <p:spPr bwMode="auto">
          <a:xfrm>
            <a:off x="7855483" y="2140505"/>
            <a:ext cx="273403" cy="307170"/>
          </a:xfrm>
          <a:custGeom>
            <a:avLst/>
            <a:gdLst>
              <a:gd name="T0" fmla="*/ 45 w 122"/>
              <a:gd name="T1" fmla="*/ 5 h 137"/>
              <a:gd name="T2" fmla="*/ 61 w 122"/>
              <a:gd name="T3" fmla="*/ 14 h 137"/>
              <a:gd name="T4" fmla="*/ 78 w 122"/>
              <a:gd name="T5" fmla="*/ 5 h 137"/>
              <a:gd name="T6" fmla="*/ 114 w 122"/>
              <a:gd name="T7" fmla="*/ 23 h 137"/>
              <a:gd name="T8" fmla="*/ 114 w 122"/>
              <a:gd name="T9" fmla="*/ 129 h 137"/>
              <a:gd name="T10" fmla="*/ 8 w 122"/>
              <a:gd name="T11" fmla="*/ 129 h 137"/>
              <a:gd name="T12" fmla="*/ 8 w 122"/>
              <a:gd name="T13" fmla="*/ 22 h 137"/>
              <a:gd name="T14" fmla="*/ 63 w 122"/>
              <a:gd name="T15" fmla="*/ 65 h 137"/>
              <a:gd name="T16" fmla="*/ 63 w 122"/>
              <a:gd name="T17" fmla="*/ 65 h 137"/>
              <a:gd name="T18" fmla="*/ 64 w 122"/>
              <a:gd name="T19" fmla="*/ 65 h 137"/>
              <a:gd name="T20" fmla="*/ 64 w 122"/>
              <a:gd name="T21" fmla="*/ 65 h 137"/>
              <a:gd name="T22" fmla="*/ 64 w 122"/>
              <a:gd name="T23" fmla="*/ 65 h 137"/>
              <a:gd name="T24" fmla="*/ 65 w 122"/>
              <a:gd name="T25" fmla="*/ 65 h 137"/>
              <a:gd name="T26" fmla="*/ 65 w 122"/>
              <a:gd name="T27" fmla="*/ 66 h 137"/>
              <a:gd name="T28" fmla="*/ 65 w 122"/>
              <a:gd name="T29" fmla="*/ 66 h 137"/>
              <a:gd name="T30" fmla="*/ 66 w 122"/>
              <a:gd name="T31" fmla="*/ 67 h 137"/>
              <a:gd name="T32" fmla="*/ 66 w 122"/>
              <a:gd name="T33" fmla="*/ 67 h 137"/>
              <a:gd name="T34" fmla="*/ 66 w 122"/>
              <a:gd name="T35" fmla="*/ 67 h 137"/>
              <a:gd name="T36" fmla="*/ 66 w 122"/>
              <a:gd name="T37" fmla="*/ 67 h 137"/>
              <a:gd name="T38" fmla="*/ 66 w 122"/>
              <a:gd name="T39" fmla="*/ 67 h 137"/>
              <a:gd name="T40" fmla="*/ 66 w 122"/>
              <a:gd name="T41" fmla="*/ 67 h 137"/>
              <a:gd name="T42" fmla="*/ 66 w 122"/>
              <a:gd name="T43" fmla="*/ 67 h 137"/>
              <a:gd name="T44" fmla="*/ 66 w 122"/>
              <a:gd name="T45" fmla="*/ 68 h 137"/>
              <a:gd name="T46" fmla="*/ 89 w 122"/>
              <a:gd name="T47" fmla="*/ 73 h 137"/>
              <a:gd name="T48" fmla="*/ 60 w 122"/>
              <a:gd name="T49" fmla="*/ 86 h 137"/>
              <a:gd name="T50" fmla="*/ 60 w 122"/>
              <a:gd name="T51" fmla="*/ 86 h 137"/>
              <a:gd name="T52" fmla="*/ 59 w 122"/>
              <a:gd name="T53" fmla="*/ 86 h 137"/>
              <a:gd name="T54" fmla="*/ 59 w 122"/>
              <a:gd name="T55" fmla="*/ 86 h 137"/>
              <a:gd name="T56" fmla="*/ 59 w 122"/>
              <a:gd name="T57" fmla="*/ 86 h 137"/>
              <a:gd name="T58" fmla="*/ 58 w 122"/>
              <a:gd name="T59" fmla="*/ 86 h 137"/>
              <a:gd name="T60" fmla="*/ 58 w 122"/>
              <a:gd name="T61" fmla="*/ 86 h 137"/>
              <a:gd name="T62" fmla="*/ 58 w 122"/>
              <a:gd name="T63" fmla="*/ 86 h 137"/>
              <a:gd name="T64" fmla="*/ 57 w 122"/>
              <a:gd name="T65" fmla="*/ 85 h 137"/>
              <a:gd name="T66" fmla="*/ 57 w 122"/>
              <a:gd name="T67" fmla="*/ 85 h 137"/>
              <a:gd name="T68" fmla="*/ 57 w 122"/>
              <a:gd name="T69" fmla="*/ 84 h 137"/>
              <a:gd name="T70" fmla="*/ 57 w 122"/>
              <a:gd name="T71" fmla="*/ 84 h 137"/>
              <a:gd name="T72" fmla="*/ 56 w 122"/>
              <a:gd name="T73" fmla="*/ 84 h 137"/>
              <a:gd name="T74" fmla="*/ 56 w 122"/>
              <a:gd name="T75" fmla="*/ 83 h 137"/>
              <a:gd name="T76" fmla="*/ 57 w 122"/>
              <a:gd name="T77" fmla="*/ 83 h 137"/>
              <a:gd name="T78" fmla="*/ 57 w 122"/>
              <a:gd name="T79" fmla="*/ 83 h 137"/>
              <a:gd name="T80" fmla="*/ 30 w 122"/>
              <a:gd name="T81" fmla="*/ 76 h 137"/>
              <a:gd name="T82" fmla="*/ 63 w 122"/>
              <a:gd name="T83" fmla="*/ 65 h 137"/>
              <a:gd name="T84" fmla="*/ 96 w 122"/>
              <a:gd name="T85" fmla="*/ 20 h 137"/>
              <a:gd name="T86" fmla="*/ 6 w 122"/>
              <a:gd name="T87" fmla="*/ 41 h 137"/>
              <a:gd name="T88" fmla="*/ 27 w 122"/>
              <a:gd name="T89" fmla="*/ 131 h 137"/>
              <a:gd name="T90" fmla="*/ 117 w 122"/>
              <a:gd name="T91" fmla="*/ 110 h 137"/>
              <a:gd name="T92" fmla="*/ 96 w 122"/>
              <a:gd name="T93" fmla="*/ 2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37">
                <a:moveTo>
                  <a:pt x="27" y="15"/>
                </a:moveTo>
                <a:cubicBezTo>
                  <a:pt x="55" y="15"/>
                  <a:pt x="55" y="15"/>
                  <a:pt x="55" y="15"/>
                </a:cubicBezTo>
                <a:cubicBezTo>
                  <a:pt x="45" y="5"/>
                  <a:pt x="45" y="5"/>
                  <a:pt x="45" y="5"/>
                </a:cubicBezTo>
                <a:cubicBezTo>
                  <a:pt x="44" y="4"/>
                  <a:pt x="44" y="2"/>
                  <a:pt x="45" y="1"/>
                </a:cubicBezTo>
                <a:cubicBezTo>
                  <a:pt x="46" y="0"/>
                  <a:pt x="48" y="0"/>
                  <a:pt x="49" y="1"/>
                </a:cubicBezTo>
                <a:cubicBezTo>
                  <a:pt x="61" y="14"/>
                  <a:pt x="61" y="14"/>
                  <a:pt x="61" y="14"/>
                </a:cubicBezTo>
                <a:cubicBezTo>
                  <a:pt x="74" y="1"/>
                  <a:pt x="74" y="1"/>
                  <a:pt x="74" y="1"/>
                </a:cubicBezTo>
                <a:cubicBezTo>
                  <a:pt x="75" y="0"/>
                  <a:pt x="77" y="0"/>
                  <a:pt x="78" y="1"/>
                </a:cubicBezTo>
                <a:cubicBezTo>
                  <a:pt x="79" y="2"/>
                  <a:pt x="79" y="4"/>
                  <a:pt x="78" y="5"/>
                </a:cubicBezTo>
                <a:cubicBezTo>
                  <a:pt x="68" y="15"/>
                  <a:pt x="68" y="15"/>
                  <a:pt x="68" y="15"/>
                </a:cubicBezTo>
                <a:cubicBezTo>
                  <a:pt x="96" y="15"/>
                  <a:pt x="96" y="15"/>
                  <a:pt x="96" y="15"/>
                </a:cubicBezTo>
                <a:cubicBezTo>
                  <a:pt x="103" y="15"/>
                  <a:pt x="110" y="18"/>
                  <a:pt x="114" y="23"/>
                </a:cubicBezTo>
                <a:cubicBezTo>
                  <a:pt x="119" y="27"/>
                  <a:pt x="122" y="34"/>
                  <a:pt x="122" y="41"/>
                </a:cubicBezTo>
                <a:cubicBezTo>
                  <a:pt x="122" y="110"/>
                  <a:pt x="122" y="110"/>
                  <a:pt x="122" y="110"/>
                </a:cubicBezTo>
                <a:cubicBezTo>
                  <a:pt x="122" y="117"/>
                  <a:pt x="119" y="124"/>
                  <a:pt x="114" y="129"/>
                </a:cubicBezTo>
                <a:cubicBezTo>
                  <a:pt x="110" y="134"/>
                  <a:pt x="103" y="137"/>
                  <a:pt x="96" y="137"/>
                </a:cubicBezTo>
                <a:cubicBezTo>
                  <a:pt x="27" y="136"/>
                  <a:pt x="27" y="136"/>
                  <a:pt x="27" y="136"/>
                </a:cubicBezTo>
                <a:cubicBezTo>
                  <a:pt x="20" y="136"/>
                  <a:pt x="13" y="133"/>
                  <a:pt x="8" y="129"/>
                </a:cubicBezTo>
                <a:cubicBezTo>
                  <a:pt x="3" y="124"/>
                  <a:pt x="0" y="117"/>
                  <a:pt x="0" y="110"/>
                </a:cubicBezTo>
                <a:cubicBezTo>
                  <a:pt x="0" y="41"/>
                  <a:pt x="0" y="41"/>
                  <a:pt x="0" y="41"/>
                </a:cubicBezTo>
                <a:cubicBezTo>
                  <a:pt x="0" y="34"/>
                  <a:pt x="3" y="27"/>
                  <a:pt x="8" y="22"/>
                </a:cubicBezTo>
                <a:cubicBezTo>
                  <a:pt x="13" y="18"/>
                  <a:pt x="20" y="15"/>
                  <a:pt x="27" y="15"/>
                </a:cubicBezTo>
                <a:close/>
                <a:moveTo>
                  <a:pt x="63" y="65"/>
                </a:moveTo>
                <a:cubicBezTo>
                  <a:pt x="63" y="65"/>
                  <a:pt x="63" y="65"/>
                  <a:pt x="63" y="65"/>
                </a:cubicBezTo>
                <a:cubicBezTo>
                  <a:pt x="63" y="65"/>
                  <a:pt x="63" y="65"/>
                  <a:pt x="63" y="65"/>
                </a:cubicBezTo>
                <a:cubicBezTo>
                  <a:pt x="63" y="65"/>
                  <a:pt x="63" y="65"/>
                  <a:pt x="63" y="65"/>
                </a:cubicBezTo>
                <a:cubicBezTo>
                  <a:pt x="63" y="65"/>
                  <a:pt x="63" y="65"/>
                  <a:pt x="63"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5" y="65"/>
                  <a:pt x="65" y="65"/>
                  <a:pt x="65" y="65"/>
                </a:cubicBezTo>
                <a:cubicBezTo>
                  <a:pt x="65" y="65"/>
                  <a:pt x="65" y="65"/>
                  <a:pt x="65" y="65"/>
                </a:cubicBezTo>
                <a:cubicBezTo>
                  <a:pt x="65" y="65"/>
                  <a:pt x="65" y="65"/>
                  <a:pt x="65" y="66"/>
                </a:cubicBezTo>
                <a:cubicBezTo>
                  <a:pt x="65" y="66"/>
                  <a:pt x="65" y="66"/>
                  <a:pt x="65" y="66"/>
                </a:cubicBezTo>
                <a:cubicBezTo>
                  <a:pt x="65" y="66"/>
                  <a:pt x="65" y="66"/>
                  <a:pt x="65" y="66"/>
                </a:cubicBezTo>
                <a:cubicBezTo>
                  <a:pt x="65" y="66"/>
                  <a:pt x="65" y="66"/>
                  <a:pt x="65" y="66"/>
                </a:cubicBezTo>
                <a:cubicBezTo>
                  <a:pt x="65" y="66"/>
                  <a:pt x="65" y="66"/>
                  <a:pt x="65" y="66"/>
                </a:cubicBezTo>
                <a:cubicBezTo>
                  <a:pt x="65" y="66"/>
                  <a:pt x="65" y="66"/>
                  <a:pt x="65" y="66"/>
                </a:cubicBezTo>
                <a:cubicBezTo>
                  <a:pt x="66" y="66"/>
                  <a:pt x="66" y="66"/>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8"/>
                  <a:pt x="66" y="68"/>
                  <a:pt x="66" y="68"/>
                </a:cubicBezTo>
                <a:cubicBezTo>
                  <a:pt x="66" y="68"/>
                  <a:pt x="66" y="68"/>
                  <a:pt x="66" y="68"/>
                </a:cubicBezTo>
                <a:cubicBezTo>
                  <a:pt x="66" y="68"/>
                  <a:pt x="66" y="68"/>
                  <a:pt x="66" y="68"/>
                </a:cubicBezTo>
                <a:cubicBezTo>
                  <a:pt x="63" y="80"/>
                  <a:pt x="63" y="80"/>
                  <a:pt x="63" y="80"/>
                </a:cubicBezTo>
                <a:cubicBezTo>
                  <a:pt x="89" y="73"/>
                  <a:pt x="89" y="73"/>
                  <a:pt x="89" y="73"/>
                </a:cubicBezTo>
                <a:cubicBezTo>
                  <a:pt x="90" y="72"/>
                  <a:pt x="92" y="73"/>
                  <a:pt x="92" y="75"/>
                </a:cubicBezTo>
                <a:cubicBezTo>
                  <a:pt x="93" y="76"/>
                  <a:pt x="92" y="78"/>
                  <a:pt x="90" y="78"/>
                </a:cubicBezTo>
                <a:cubicBezTo>
                  <a:pt x="60" y="86"/>
                  <a:pt x="60" y="86"/>
                  <a:pt x="60" y="86"/>
                </a:cubicBezTo>
                <a:cubicBezTo>
                  <a:pt x="60" y="86"/>
                  <a:pt x="60" y="86"/>
                  <a:pt x="60" y="86"/>
                </a:cubicBezTo>
                <a:cubicBezTo>
                  <a:pt x="60" y="86"/>
                  <a:pt x="60" y="86"/>
                  <a:pt x="60" y="86"/>
                </a:cubicBezTo>
                <a:cubicBezTo>
                  <a:pt x="60" y="86"/>
                  <a:pt x="60" y="86"/>
                  <a:pt x="60" y="86"/>
                </a:cubicBezTo>
                <a:cubicBezTo>
                  <a:pt x="60" y="86"/>
                  <a:pt x="60"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7" y="86"/>
                </a:cubicBezTo>
                <a:cubicBezTo>
                  <a:pt x="57" y="86"/>
                  <a:pt x="57" y="86"/>
                  <a:pt x="57" y="86"/>
                </a:cubicBezTo>
                <a:cubicBezTo>
                  <a:pt x="57" y="85"/>
                  <a:pt x="57" y="85"/>
                  <a:pt x="57" y="85"/>
                </a:cubicBezTo>
                <a:cubicBezTo>
                  <a:pt x="57" y="85"/>
                  <a:pt x="57" y="85"/>
                  <a:pt x="57" y="85"/>
                </a:cubicBezTo>
                <a:cubicBezTo>
                  <a:pt x="57" y="85"/>
                  <a:pt x="57" y="85"/>
                  <a:pt x="57" y="85"/>
                </a:cubicBezTo>
                <a:cubicBezTo>
                  <a:pt x="57" y="85"/>
                  <a:pt x="57" y="85"/>
                  <a:pt x="57" y="85"/>
                </a:cubicBezTo>
                <a:cubicBezTo>
                  <a:pt x="57" y="85"/>
                  <a:pt x="57" y="85"/>
                  <a:pt x="57" y="85"/>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6" y="84"/>
                  <a:pt x="56" y="84"/>
                  <a:pt x="56" y="84"/>
                </a:cubicBezTo>
                <a:cubicBezTo>
                  <a:pt x="56" y="84"/>
                  <a:pt x="56" y="84"/>
                  <a:pt x="56" y="84"/>
                </a:cubicBezTo>
                <a:cubicBezTo>
                  <a:pt x="56" y="84"/>
                  <a:pt x="56" y="84"/>
                  <a:pt x="56" y="84"/>
                </a:cubicBezTo>
                <a:cubicBezTo>
                  <a:pt x="56" y="83"/>
                  <a:pt x="56" y="83"/>
                  <a:pt x="56" y="83"/>
                </a:cubicBezTo>
                <a:cubicBezTo>
                  <a:pt x="56" y="83"/>
                  <a:pt x="56" y="83"/>
                  <a:pt x="56" y="83"/>
                </a:cubicBezTo>
                <a:cubicBezTo>
                  <a:pt x="56" y="83"/>
                  <a:pt x="56" y="83"/>
                  <a:pt x="56" y="83"/>
                </a:cubicBezTo>
                <a:cubicBezTo>
                  <a:pt x="56" y="83"/>
                  <a:pt x="56" y="83"/>
                  <a:pt x="57" y="83"/>
                </a:cubicBezTo>
                <a:cubicBezTo>
                  <a:pt x="57" y="83"/>
                  <a:pt x="57" y="83"/>
                  <a:pt x="57" y="83"/>
                </a:cubicBezTo>
                <a:cubicBezTo>
                  <a:pt x="57" y="83"/>
                  <a:pt x="57" y="83"/>
                  <a:pt x="57" y="83"/>
                </a:cubicBezTo>
                <a:cubicBezTo>
                  <a:pt x="57" y="83"/>
                  <a:pt x="57" y="83"/>
                  <a:pt x="57" y="83"/>
                </a:cubicBezTo>
                <a:cubicBezTo>
                  <a:pt x="60" y="72"/>
                  <a:pt x="60" y="72"/>
                  <a:pt x="60" y="72"/>
                </a:cubicBezTo>
                <a:cubicBezTo>
                  <a:pt x="34" y="78"/>
                  <a:pt x="34" y="78"/>
                  <a:pt x="34" y="78"/>
                </a:cubicBezTo>
                <a:cubicBezTo>
                  <a:pt x="32" y="79"/>
                  <a:pt x="31" y="78"/>
                  <a:pt x="30" y="76"/>
                </a:cubicBezTo>
                <a:cubicBezTo>
                  <a:pt x="30" y="75"/>
                  <a:pt x="31" y="73"/>
                  <a:pt x="32" y="73"/>
                </a:cubicBezTo>
                <a:cubicBezTo>
                  <a:pt x="63" y="65"/>
                  <a:pt x="63" y="65"/>
                  <a:pt x="63" y="65"/>
                </a:cubicBezTo>
                <a:cubicBezTo>
                  <a:pt x="63" y="65"/>
                  <a:pt x="63" y="65"/>
                  <a:pt x="63" y="65"/>
                </a:cubicBezTo>
                <a:cubicBezTo>
                  <a:pt x="63" y="65"/>
                  <a:pt x="63" y="65"/>
                  <a:pt x="63" y="65"/>
                </a:cubicBezTo>
                <a:cubicBezTo>
                  <a:pt x="63" y="65"/>
                  <a:pt x="63" y="65"/>
                  <a:pt x="63" y="65"/>
                </a:cubicBezTo>
                <a:close/>
                <a:moveTo>
                  <a:pt x="96" y="20"/>
                </a:moveTo>
                <a:cubicBezTo>
                  <a:pt x="27" y="20"/>
                  <a:pt x="27" y="20"/>
                  <a:pt x="27" y="20"/>
                </a:cubicBezTo>
                <a:cubicBezTo>
                  <a:pt x="21" y="20"/>
                  <a:pt x="16" y="23"/>
                  <a:pt x="12" y="26"/>
                </a:cubicBezTo>
                <a:cubicBezTo>
                  <a:pt x="8" y="30"/>
                  <a:pt x="6" y="35"/>
                  <a:pt x="6" y="41"/>
                </a:cubicBezTo>
                <a:cubicBezTo>
                  <a:pt x="6" y="110"/>
                  <a:pt x="6" y="110"/>
                  <a:pt x="6" y="110"/>
                </a:cubicBezTo>
                <a:cubicBezTo>
                  <a:pt x="6" y="116"/>
                  <a:pt x="8" y="121"/>
                  <a:pt x="12" y="125"/>
                </a:cubicBezTo>
                <a:cubicBezTo>
                  <a:pt x="16" y="129"/>
                  <a:pt x="21" y="131"/>
                  <a:pt x="27" y="131"/>
                </a:cubicBezTo>
                <a:cubicBezTo>
                  <a:pt x="96" y="131"/>
                  <a:pt x="96" y="131"/>
                  <a:pt x="96" y="131"/>
                </a:cubicBezTo>
                <a:cubicBezTo>
                  <a:pt x="101" y="131"/>
                  <a:pt x="107" y="129"/>
                  <a:pt x="111" y="125"/>
                </a:cubicBezTo>
                <a:cubicBezTo>
                  <a:pt x="114" y="121"/>
                  <a:pt x="117" y="116"/>
                  <a:pt x="117" y="110"/>
                </a:cubicBezTo>
                <a:cubicBezTo>
                  <a:pt x="117" y="41"/>
                  <a:pt x="117" y="41"/>
                  <a:pt x="117" y="41"/>
                </a:cubicBezTo>
                <a:cubicBezTo>
                  <a:pt x="117" y="35"/>
                  <a:pt x="114" y="30"/>
                  <a:pt x="111" y="26"/>
                </a:cubicBezTo>
                <a:cubicBezTo>
                  <a:pt x="107" y="23"/>
                  <a:pt x="102" y="20"/>
                  <a:pt x="96" y="2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8" name="Freeform 44">
            <a:extLst>
              <a:ext uri="{C183D7F6-B498-43B3-948B-1728B52AA6E4}">
                <adec:decorative xmlns:adec="http://schemas.microsoft.com/office/drawing/2017/decorative" val="1"/>
              </a:ext>
            </a:extLst>
          </p:cNvPr>
          <p:cNvSpPr>
            <a:spLocks noEditPoints="1"/>
          </p:cNvSpPr>
          <p:nvPr/>
        </p:nvSpPr>
        <p:spPr bwMode="auto">
          <a:xfrm>
            <a:off x="7856418" y="4964754"/>
            <a:ext cx="281369" cy="280388"/>
          </a:xfrm>
          <a:custGeom>
            <a:avLst/>
            <a:gdLst>
              <a:gd name="T0" fmla="*/ 29 w 139"/>
              <a:gd name="T1" fmla="*/ 0 h 139"/>
              <a:gd name="T2" fmla="*/ 110 w 139"/>
              <a:gd name="T3" fmla="*/ 0 h 139"/>
              <a:gd name="T4" fmla="*/ 130 w 139"/>
              <a:gd name="T5" fmla="*/ 9 h 139"/>
              <a:gd name="T6" fmla="*/ 139 w 139"/>
              <a:gd name="T7" fmla="*/ 29 h 139"/>
              <a:gd name="T8" fmla="*/ 139 w 139"/>
              <a:gd name="T9" fmla="*/ 109 h 139"/>
              <a:gd name="T10" fmla="*/ 130 w 139"/>
              <a:gd name="T11" fmla="*/ 130 h 139"/>
              <a:gd name="T12" fmla="*/ 110 w 139"/>
              <a:gd name="T13" fmla="*/ 139 h 139"/>
              <a:gd name="T14" fmla="*/ 29 w 139"/>
              <a:gd name="T15" fmla="*/ 139 h 139"/>
              <a:gd name="T16" fmla="*/ 9 w 139"/>
              <a:gd name="T17" fmla="*/ 130 h 139"/>
              <a:gd name="T18" fmla="*/ 0 w 139"/>
              <a:gd name="T19" fmla="*/ 109 h 139"/>
              <a:gd name="T20" fmla="*/ 0 w 139"/>
              <a:gd name="T21" fmla="*/ 29 h 139"/>
              <a:gd name="T22" fmla="*/ 9 w 139"/>
              <a:gd name="T23" fmla="*/ 9 h 139"/>
              <a:gd name="T24" fmla="*/ 29 w 139"/>
              <a:gd name="T25" fmla="*/ 0 h 139"/>
              <a:gd name="T26" fmla="*/ 112 w 139"/>
              <a:gd name="T27" fmla="*/ 23 h 139"/>
              <a:gd name="T28" fmla="*/ 115 w 139"/>
              <a:gd name="T29" fmla="*/ 26 h 139"/>
              <a:gd name="T30" fmla="*/ 112 w 139"/>
              <a:gd name="T31" fmla="*/ 29 h 139"/>
              <a:gd name="T32" fmla="*/ 109 w 139"/>
              <a:gd name="T33" fmla="*/ 26 h 139"/>
              <a:gd name="T34" fmla="*/ 112 w 139"/>
              <a:gd name="T35" fmla="*/ 23 h 139"/>
              <a:gd name="T36" fmla="*/ 70 w 139"/>
              <a:gd name="T37" fmla="*/ 31 h 139"/>
              <a:gd name="T38" fmla="*/ 108 w 139"/>
              <a:gd name="T39" fmla="*/ 69 h 139"/>
              <a:gd name="T40" fmla="*/ 70 w 139"/>
              <a:gd name="T41" fmla="*/ 108 h 139"/>
              <a:gd name="T42" fmla="*/ 31 w 139"/>
              <a:gd name="T43" fmla="*/ 69 h 139"/>
              <a:gd name="T44" fmla="*/ 70 w 139"/>
              <a:gd name="T45" fmla="*/ 31 h 139"/>
              <a:gd name="T46" fmla="*/ 103 w 139"/>
              <a:gd name="T47" fmla="*/ 69 h 139"/>
              <a:gd name="T48" fmla="*/ 70 w 139"/>
              <a:gd name="T49" fmla="*/ 36 h 139"/>
              <a:gd name="T50" fmla="*/ 36 w 139"/>
              <a:gd name="T51" fmla="*/ 69 h 139"/>
              <a:gd name="T52" fmla="*/ 70 w 139"/>
              <a:gd name="T53" fmla="*/ 103 h 139"/>
              <a:gd name="T54" fmla="*/ 103 w 139"/>
              <a:gd name="T55" fmla="*/ 69 h 139"/>
              <a:gd name="T56" fmla="*/ 110 w 139"/>
              <a:gd name="T57" fmla="*/ 6 h 139"/>
              <a:gd name="T58" fmla="*/ 29 w 139"/>
              <a:gd name="T59" fmla="*/ 6 h 139"/>
              <a:gd name="T60" fmla="*/ 13 w 139"/>
              <a:gd name="T61" fmla="*/ 13 h 139"/>
              <a:gd name="T62" fmla="*/ 6 w 139"/>
              <a:gd name="T63" fmla="*/ 29 h 139"/>
              <a:gd name="T64" fmla="*/ 6 w 139"/>
              <a:gd name="T65" fmla="*/ 109 h 139"/>
              <a:gd name="T66" fmla="*/ 13 w 139"/>
              <a:gd name="T67" fmla="*/ 126 h 139"/>
              <a:gd name="T68" fmla="*/ 29 w 139"/>
              <a:gd name="T69" fmla="*/ 133 h 139"/>
              <a:gd name="T70" fmla="*/ 110 w 139"/>
              <a:gd name="T71" fmla="*/ 133 h 139"/>
              <a:gd name="T72" fmla="*/ 126 w 139"/>
              <a:gd name="T73" fmla="*/ 126 h 139"/>
              <a:gd name="T74" fmla="*/ 133 w 139"/>
              <a:gd name="T75" fmla="*/ 109 h 139"/>
              <a:gd name="T76" fmla="*/ 133 w 139"/>
              <a:gd name="T77" fmla="*/ 29 h 139"/>
              <a:gd name="T78" fmla="*/ 126 w 139"/>
              <a:gd name="T79" fmla="*/ 13 h 139"/>
              <a:gd name="T80" fmla="*/ 110 w 139"/>
              <a:gd name="T81" fmla="*/ 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9" h="139">
                <a:moveTo>
                  <a:pt x="29" y="0"/>
                </a:moveTo>
                <a:cubicBezTo>
                  <a:pt x="110" y="0"/>
                  <a:pt x="110" y="0"/>
                  <a:pt x="110" y="0"/>
                </a:cubicBezTo>
                <a:cubicBezTo>
                  <a:pt x="118" y="0"/>
                  <a:pt x="125" y="4"/>
                  <a:pt x="130" y="9"/>
                </a:cubicBezTo>
                <a:cubicBezTo>
                  <a:pt x="135" y="14"/>
                  <a:pt x="139" y="21"/>
                  <a:pt x="139" y="29"/>
                </a:cubicBezTo>
                <a:cubicBezTo>
                  <a:pt x="139" y="109"/>
                  <a:pt x="139" y="109"/>
                  <a:pt x="139" y="109"/>
                </a:cubicBezTo>
                <a:cubicBezTo>
                  <a:pt x="139" y="117"/>
                  <a:pt x="135" y="125"/>
                  <a:pt x="130" y="130"/>
                </a:cubicBezTo>
                <a:cubicBezTo>
                  <a:pt x="125" y="135"/>
                  <a:pt x="118" y="139"/>
                  <a:pt x="110" y="139"/>
                </a:cubicBezTo>
                <a:cubicBezTo>
                  <a:pt x="29" y="139"/>
                  <a:pt x="29" y="139"/>
                  <a:pt x="29" y="139"/>
                </a:cubicBezTo>
                <a:cubicBezTo>
                  <a:pt x="21" y="139"/>
                  <a:pt x="14" y="135"/>
                  <a:pt x="9" y="130"/>
                </a:cubicBezTo>
                <a:cubicBezTo>
                  <a:pt x="4" y="125"/>
                  <a:pt x="0" y="117"/>
                  <a:pt x="0" y="109"/>
                </a:cubicBezTo>
                <a:cubicBezTo>
                  <a:pt x="0" y="29"/>
                  <a:pt x="0" y="29"/>
                  <a:pt x="0" y="29"/>
                </a:cubicBezTo>
                <a:cubicBezTo>
                  <a:pt x="0" y="21"/>
                  <a:pt x="4" y="14"/>
                  <a:pt x="9" y="9"/>
                </a:cubicBezTo>
                <a:cubicBezTo>
                  <a:pt x="14" y="4"/>
                  <a:pt x="21" y="0"/>
                  <a:pt x="29" y="0"/>
                </a:cubicBezTo>
                <a:close/>
                <a:moveTo>
                  <a:pt x="112" y="23"/>
                </a:moveTo>
                <a:cubicBezTo>
                  <a:pt x="113" y="23"/>
                  <a:pt x="115" y="24"/>
                  <a:pt x="115" y="26"/>
                </a:cubicBezTo>
                <a:cubicBezTo>
                  <a:pt x="115" y="27"/>
                  <a:pt x="113" y="29"/>
                  <a:pt x="112" y="29"/>
                </a:cubicBezTo>
                <a:cubicBezTo>
                  <a:pt x="110" y="29"/>
                  <a:pt x="109" y="27"/>
                  <a:pt x="109" y="26"/>
                </a:cubicBezTo>
                <a:cubicBezTo>
                  <a:pt x="109" y="24"/>
                  <a:pt x="110" y="23"/>
                  <a:pt x="112" y="23"/>
                </a:cubicBezTo>
                <a:close/>
                <a:moveTo>
                  <a:pt x="70" y="31"/>
                </a:moveTo>
                <a:cubicBezTo>
                  <a:pt x="91" y="31"/>
                  <a:pt x="108" y="48"/>
                  <a:pt x="108" y="69"/>
                </a:cubicBezTo>
                <a:cubicBezTo>
                  <a:pt x="108" y="91"/>
                  <a:pt x="91" y="108"/>
                  <a:pt x="70" y="108"/>
                </a:cubicBezTo>
                <a:cubicBezTo>
                  <a:pt x="48" y="108"/>
                  <a:pt x="31" y="91"/>
                  <a:pt x="31" y="69"/>
                </a:cubicBezTo>
                <a:cubicBezTo>
                  <a:pt x="31" y="48"/>
                  <a:pt x="48" y="31"/>
                  <a:pt x="70" y="31"/>
                </a:cubicBezTo>
                <a:close/>
                <a:moveTo>
                  <a:pt x="103" y="69"/>
                </a:moveTo>
                <a:cubicBezTo>
                  <a:pt x="103" y="51"/>
                  <a:pt x="88" y="36"/>
                  <a:pt x="70" y="36"/>
                </a:cubicBezTo>
                <a:cubicBezTo>
                  <a:pt x="51" y="36"/>
                  <a:pt x="36" y="51"/>
                  <a:pt x="36" y="69"/>
                </a:cubicBezTo>
                <a:cubicBezTo>
                  <a:pt x="36" y="88"/>
                  <a:pt x="51" y="103"/>
                  <a:pt x="70" y="103"/>
                </a:cubicBezTo>
                <a:cubicBezTo>
                  <a:pt x="88" y="103"/>
                  <a:pt x="103" y="88"/>
                  <a:pt x="103" y="69"/>
                </a:cubicBezTo>
                <a:close/>
                <a:moveTo>
                  <a:pt x="110" y="6"/>
                </a:moveTo>
                <a:cubicBezTo>
                  <a:pt x="29" y="6"/>
                  <a:pt x="29" y="6"/>
                  <a:pt x="29" y="6"/>
                </a:cubicBezTo>
                <a:cubicBezTo>
                  <a:pt x="23" y="6"/>
                  <a:pt x="17" y="9"/>
                  <a:pt x="13" y="13"/>
                </a:cubicBezTo>
                <a:cubicBezTo>
                  <a:pt x="9" y="17"/>
                  <a:pt x="6" y="23"/>
                  <a:pt x="6" y="29"/>
                </a:cubicBezTo>
                <a:cubicBezTo>
                  <a:pt x="6" y="109"/>
                  <a:pt x="6" y="109"/>
                  <a:pt x="6" y="109"/>
                </a:cubicBezTo>
                <a:cubicBezTo>
                  <a:pt x="6" y="116"/>
                  <a:pt x="9" y="122"/>
                  <a:pt x="13" y="126"/>
                </a:cubicBezTo>
                <a:cubicBezTo>
                  <a:pt x="17" y="130"/>
                  <a:pt x="23" y="133"/>
                  <a:pt x="29" y="133"/>
                </a:cubicBezTo>
                <a:cubicBezTo>
                  <a:pt x="110" y="133"/>
                  <a:pt x="110" y="133"/>
                  <a:pt x="110" y="133"/>
                </a:cubicBezTo>
                <a:cubicBezTo>
                  <a:pt x="116" y="133"/>
                  <a:pt x="122" y="130"/>
                  <a:pt x="126" y="126"/>
                </a:cubicBezTo>
                <a:cubicBezTo>
                  <a:pt x="130" y="122"/>
                  <a:pt x="133" y="116"/>
                  <a:pt x="133" y="109"/>
                </a:cubicBezTo>
                <a:cubicBezTo>
                  <a:pt x="133" y="29"/>
                  <a:pt x="133" y="29"/>
                  <a:pt x="133" y="29"/>
                </a:cubicBezTo>
                <a:cubicBezTo>
                  <a:pt x="133" y="23"/>
                  <a:pt x="130" y="17"/>
                  <a:pt x="126" y="13"/>
                </a:cubicBezTo>
                <a:cubicBezTo>
                  <a:pt x="122" y="9"/>
                  <a:pt x="116" y="6"/>
                  <a:pt x="110" y="6"/>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4" name="TextBox 23">
            <a:extLst>
              <a:ext uri="{FF2B5EF4-FFF2-40B4-BE49-F238E27FC236}">
                <a16:creationId xmlns:a16="http://schemas.microsoft.com/office/drawing/2014/main" id="{57CE25F7-D1C3-4E9D-8021-475841DA4D0F}"/>
              </a:ext>
            </a:extLst>
          </p:cNvPr>
          <p:cNvSpPr txBox="1"/>
          <p:nvPr/>
        </p:nvSpPr>
        <p:spPr>
          <a:xfrm>
            <a:off x="8568855" y="3030250"/>
            <a:ext cx="3181820" cy="1337482"/>
          </a:xfrm>
          <a:prstGeom prst="rect">
            <a:avLst/>
          </a:prstGeom>
          <a:noFill/>
        </p:spPr>
        <p:txBody>
          <a:bodyPr wrap="square" rtlCol="0">
            <a:spAutoFit/>
          </a:bodyPr>
          <a:lstStyle/>
          <a:p>
            <a:pPr>
              <a:lnSpc>
                <a:spcPct val="114000"/>
              </a:lnSpc>
            </a:pPr>
            <a:r>
              <a:rPr lang="en-US" altLang="ko-KR" dirty="0">
                <a:solidFill>
                  <a:schemeClr val="tx2"/>
                </a:solidFill>
                <a:latin typeface="Calibri" panose="020F0502020204030204" pitchFamily="34" charset="0"/>
                <a:cs typeface="Calibri" panose="020F0502020204030204" pitchFamily="34" charset="0"/>
              </a:rPr>
              <a:t>Using a script and practicing can be used or staff can “catch” the student performing the desired skill and videotape it.</a:t>
            </a:r>
          </a:p>
        </p:txBody>
      </p:sp>
      <p:sp>
        <p:nvSpPr>
          <p:cNvPr id="25" name="TextBox 24">
            <a:extLst>
              <a:ext uri="{FF2B5EF4-FFF2-40B4-BE49-F238E27FC236}">
                <a16:creationId xmlns:a16="http://schemas.microsoft.com/office/drawing/2014/main" id="{3C23FC0B-78C7-4172-B3EC-6CED37B0F7A7}"/>
              </a:ext>
            </a:extLst>
          </p:cNvPr>
          <p:cNvSpPr txBox="1"/>
          <p:nvPr/>
        </p:nvSpPr>
        <p:spPr>
          <a:xfrm>
            <a:off x="8568855" y="4576407"/>
            <a:ext cx="3181820" cy="1021690"/>
          </a:xfrm>
          <a:prstGeom prst="rect">
            <a:avLst/>
          </a:prstGeom>
          <a:noFill/>
        </p:spPr>
        <p:txBody>
          <a:bodyPr wrap="square" rtlCol="0">
            <a:spAutoFit/>
          </a:bodyPr>
          <a:lstStyle/>
          <a:p>
            <a:pPr>
              <a:lnSpc>
                <a:spcPct val="114000"/>
              </a:lnSpc>
            </a:pPr>
            <a:r>
              <a:rPr lang="en-US" altLang="ko-KR" dirty="0">
                <a:solidFill>
                  <a:schemeClr val="tx2"/>
                </a:solidFill>
                <a:latin typeface="Calibri" panose="020F0502020204030204" pitchFamily="34" charset="0"/>
                <a:cs typeface="Calibri" panose="020F0502020204030204" pitchFamily="34" charset="0"/>
              </a:rPr>
              <a:t>Editing is typically required because you want to edit out any errors or incorrect actions.</a:t>
            </a:r>
          </a:p>
        </p:txBody>
      </p:sp>
      <p:pic>
        <p:nvPicPr>
          <p:cNvPr id="16" name="Picture Placeholder 15" descr="A person making a video of how to prepare a recipe">
            <a:extLst>
              <a:ext uri="{FF2B5EF4-FFF2-40B4-BE49-F238E27FC236}">
                <a16:creationId xmlns:a16="http://schemas.microsoft.com/office/drawing/2014/main" id="{F195E51D-5DA6-4F5B-B58B-E3D2C735C4A3}"/>
              </a:ext>
            </a:extLst>
          </p:cNvPr>
          <p:cNvPicPr>
            <a:picLocks noGrp="1" noChangeAspect="1"/>
          </p:cNvPicPr>
          <p:nvPr>
            <p:ph type="pic" sz="quarter" idx="17"/>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4" name="슬라이드 번호 개체 틀 5">
            <a:extLst>
              <a:ext uri="{FF2B5EF4-FFF2-40B4-BE49-F238E27FC236}">
                <a16:creationId xmlns:a16="http://schemas.microsoft.com/office/drawing/2014/main" id="{683D40EC-4A07-85F5-30E4-B5511689D96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25</a:t>
            </a:fld>
            <a:endParaRPr kumimoji="1" lang="en-US" altLang="ko-KR" dirty="0"/>
          </a:p>
        </p:txBody>
      </p:sp>
    </p:spTree>
    <p:extLst>
      <p:ext uri="{BB962C8B-B14F-4D97-AF65-F5344CB8AC3E}">
        <p14:creationId xmlns:p14="http://schemas.microsoft.com/office/powerpoint/2010/main" val="2732761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1419727" y="422174"/>
            <a:ext cx="954397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fr-FR"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넥슨Lv2고딕 Medium" panose="00000600000000000000" pitchFamily="2" charset="-127"/>
                <a:cs typeface="+mn-cs"/>
              </a:rPr>
              <a:t>Type 3:</a:t>
            </a:r>
            <a:r>
              <a:rPr kumimoji="0" lang="fr-FR" altLang="ko-KR" sz="4800" b="0" i="0" u="none" strike="noStrike" kern="1200" cap="none" spc="0" normalizeH="0" baseline="0" noProof="0" dirty="0">
                <a:ln>
                  <a:noFill/>
                </a:ln>
                <a:solidFill>
                  <a:schemeClr val="accent1"/>
                </a:solidFill>
                <a:effectLst/>
                <a:uLnTx/>
                <a:uFillTx/>
                <a:latin typeface="Abril Fatface" panose="02000503000000020003" pitchFamily="2" charset="0"/>
                <a:ea typeface="넥슨Lv2고딕 Medium" panose="00000600000000000000" pitchFamily="2" charset="-127"/>
                <a:cs typeface="+mn-cs"/>
              </a:rPr>
              <a:t> </a:t>
            </a:r>
            <a:r>
              <a:rPr kumimoji="0" lang="fr-FR"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Point of </a:t>
            </a:r>
            <a:r>
              <a:rPr kumimoji="0" lang="fr-FR" altLang="ko-KR" sz="4800" b="0" i="0" u="none" strike="noStrike" kern="1200" cap="none" spc="0" normalizeH="0" baseline="0" noProof="0" dirty="0" err="1">
                <a:ln>
                  <a:noFill/>
                </a:ln>
                <a:solidFill>
                  <a:srgbClr val="F2AB0C"/>
                </a:solidFill>
                <a:effectLst/>
                <a:uLnTx/>
                <a:uFillTx/>
                <a:latin typeface="Abril Fatface" panose="02000503000000020003" pitchFamily="2" charset="0"/>
                <a:ea typeface="넥슨Lv2고딕 Medium" panose="00000600000000000000" pitchFamily="2" charset="-127"/>
                <a:cs typeface="+mn-cs"/>
              </a:rPr>
              <a:t>View</a:t>
            </a:r>
            <a:r>
              <a:rPr kumimoji="0" lang="fr-FR"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 Modeling</a:t>
            </a:r>
            <a:endParaRPr kumimoji="0" lang="en-US"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endParaRPr>
          </a:p>
        </p:txBody>
      </p:sp>
      <p:sp>
        <p:nvSpPr>
          <p:cNvPr id="5" name="직사각형 4">
            <a:extLst>
              <a:ext uri="{C183D7F6-B498-43B3-948B-1728B52AA6E4}">
                <adec:decorative xmlns:adec="http://schemas.microsoft.com/office/drawing/2017/decorative" val="1"/>
              </a:ext>
            </a:extLst>
          </p:cNvPr>
          <p:cNvSpPr/>
          <p:nvPr/>
        </p:nvSpPr>
        <p:spPr bwMode="auto">
          <a:xfrm>
            <a:off x="3765884" y="1323474"/>
            <a:ext cx="3259812" cy="4908882"/>
          </a:xfrm>
          <a:prstGeom prst="rect">
            <a:avLst/>
          </a:prstGeom>
          <a:solidFill>
            <a:srgbClr val="F5E8D8"/>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6" name="타원 5">
            <a:extLst>
              <a:ext uri="{C183D7F6-B498-43B3-948B-1728B52AA6E4}">
                <adec:decorative xmlns:adec="http://schemas.microsoft.com/office/drawing/2017/decorative" val="1"/>
              </a:ext>
            </a:extLst>
          </p:cNvPr>
          <p:cNvSpPr/>
          <p:nvPr/>
        </p:nvSpPr>
        <p:spPr bwMode="auto">
          <a:xfrm>
            <a:off x="7531769" y="1852863"/>
            <a:ext cx="914399" cy="914399"/>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7" name="TextBox 6"/>
          <p:cNvSpPr txBox="1"/>
          <p:nvPr/>
        </p:nvSpPr>
        <p:spPr>
          <a:xfrm>
            <a:off x="4099682" y="1810917"/>
            <a:ext cx="2592216" cy="3994107"/>
          </a:xfrm>
          <a:prstGeom prst="rect">
            <a:avLst/>
          </a:prstGeom>
          <a:noFill/>
        </p:spPr>
        <p:txBody>
          <a:bodyPr wrap="square" rtlCol="0">
            <a:spAutoFit/>
          </a:bodyPr>
          <a:lstStyle/>
          <a:p>
            <a:pPr algn="ctr">
              <a:lnSpc>
                <a:spcPct val="114000"/>
              </a:lnSpc>
            </a:pPr>
            <a:r>
              <a:rPr lang="en-US" altLang="ko-KR" sz="2800" dirty="0">
                <a:solidFill>
                  <a:schemeClr val="accent2"/>
                </a:solidFill>
                <a:latin typeface="Calibri" panose="020F0502020204030204" pitchFamily="34" charset="0"/>
                <a:cs typeface="Calibri" panose="020F0502020204030204" pitchFamily="34" charset="0"/>
              </a:rPr>
              <a:t>Shows how the behavior would look from the student’s point of view (as if the student was performing the skill).</a:t>
            </a:r>
          </a:p>
        </p:txBody>
      </p:sp>
      <p:sp>
        <p:nvSpPr>
          <p:cNvPr id="11" name="TextBox 10"/>
          <p:cNvSpPr txBox="1"/>
          <p:nvPr/>
        </p:nvSpPr>
        <p:spPr>
          <a:xfrm>
            <a:off x="8568855" y="1636340"/>
            <a:ext cx="3181820" cy="1337482"/>
          </a:xfrm>
          <a:prstGeom prst="rect">
            <a:avLst/>
          </a:prstGeom>
          <a:noFill/>
        </p:spPr>
        <p:txBody>
          <a:bodyPr wrap="square" rtlCol="0">
            <a:spAutoFit/>
          </a:bodyPr>
          <a:lstStyle/>
          <a:p>
            <a:pPr>
              <a:lnSpc>
                <a:spcPct val="114000"/>
              </a:lnSpc>
            </a:pPr>
            <a:r>
              <a:rPr lang="en-US" altLang="ko-KR" dirty="0">
                <a:solidFill>
                  <a:schemeClr val="tx2"/>
                </a:solidFill>
                <a:latin typeface="Calibri" panose="020F0502020204030204" pitchFamily="34" charset="0"/>
                <a:cs typeface="Calibri" panose="020F0502020204030204" pitchFamily="34" charset="0"/>
              </a:rPr>
              <a:t>Helpful when the student has trouble translating the skill or action performed by someone else. </a:t>
            </a:r>
          </a:p>
        </p:txBody>
      </p:sp>
      <p:sp>
        <p:nvSpPr>
          <p:cNvPr id="12" name="타원 11">
            <a:extLst>
              <a:ext uri="{C183D7F6-B498-43B3-948B-1728B52AA6E4}">
                <adec:decorative xmlns:adec="http://schemas.microsoft.com/office/drawing/2017/decorative" val="1"/>
              </a:ext>
            </a:extLst>
          </p:cNvPr>
          <p:cNvSpPr/>
          <p:nvPr/>
        </p:nvSpPr>
        <p:spPr bwMode="auto">
          <a:xfrm>
            <a:off x="7531769" y="3248681"/>
            <a:ext cx="914399" cy="914399"/>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17" name="타원 16">
            <a:extLst>
              <a:ext uri="{C183D7F6-B498-43B3-948B-1728B52AA6E4}">
                <adec:decorative xmlns:adec="http://schemas.microsoft.com/office/drawing/2017/decorative" val="1"/>
              </a:ext>
            </a:extLst>
          </p:cNvPr>
          <p:cNvSpPr/>
          <p:nvPr/>
        </p:nvSpPr>
        <p:spPr bwMode="auto">
          <a:xfrm>
            <a:off x="7531769" y="4644499"/>
            <a:ext cx="914399" cy="914399"/>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nvGrpSpPr>
          <p:cNvPr id="18" name="그룹 17">
            <a:extLst>
              <a:ext uri="{C183D7F6-B498-43B3-948B-1728B52AA6E4}">
                <adec:decorative xmlns:adec="http://schemas.microsoft.com/office/drawing/2017/decorative" val="1"/>
              </a:ext>
            </a:extLst>
          </p:cNvPr>
          <p:cNvGrpSpPr/>
          <p:nvPr/>
        </p:nvGrpSpPr>
        <p:grpSpPr>
          <a:xfrm>
            <a:off x="7826905" y="3590664"/>
            <a:ext cx="323247" cy="268746"/>
            <a:chOff x="7899066" y="2255498"/>
            <a:chExt cx="546100" cy="454025"/>
          </a:xfrm>
        </p:grpSpPr>
        <p:sp>
          <p:nvSpPr>
            <p:cNvPr id="19" name="Freeform 49"/>
            <p:cNvSpPr>
              <a:spLocks noEditPoints="1"/>
            </p:cNvSpPr>
            <p:nvPr/>
          </p:nvSpPr>
          <p:spPr bwMode="auto">
            <a:xfrm>
              <a:off x="7899066" y="2255498"/>
              <a:ext cx="546100" cy="454025"/>
            </a:xfrm>
            <a:custGeom>
              <a:avLst/>
              <a:gdLst>
                <a:gd name="T0" fmla="*/ 10 w 167"/>
                <a:gd name="T1" fmla="*/ 127 h 139"/>
                <a:gd name="T2" fmla="*/ 0 w 167"/>
                <a:gd name="T3" fmla="*/ 69 h 139"/>
                <a:gd name="T4" fmla="*/ 10 w 167"/>
                <a:gd name="T5" fmla="*/ 12 h 139"/>
                <a:gd name="T6" fmla="*/ 12 w 167"/>
                <a:gd name="T7" fmla="*/ 10 h 139"/>
                <a:gd name="T8" fmla="*/ 83 w 167"/>
                <a:gd name="T9" fmla="*/ 0 h 139"/>
                <a:gd name="T10" fmla="*/ 155 w 167"/>
                <a:gd name="T11" fmla="*/ 11 h 139"/>
                <a:gd name="T12" fmla="*/ 157 w 167"/>
                <a:gd name="T13" fmla="*/ 12 h 139"/>
                <a:gd name="T14" fmla="*/ 167 w 167"/>
                <a:gd name="T15" fmla="*/ 69 h 139"/>
                <a:gd name="T16" fmla="*/ 157 w 167"/>
                <a:gd name="T17" fmla="*/ 127 h 139"/>
                <a:gd name="T18" fmla="*/ 155 w 167"/>
                <a:gd name="T19" fmla="*/ 128 h 139"/>
                <a:gd name="T20" fmla="*/ 83 w 167"/>
                <a:gd name="T21" fmla="*/ 139 h 139"/>
                <a:gd name="T22" fmla="*/ 12 w 167"/>
                <a:gd name="T23" fmla="*/ 128 h 139"/>
                <a:gd name="T24" fmla="*/ 10 w 167"/>
                <a:gd name="T25" fmla="*/ 127 h 139"/>
                <a:gd name="T26" fmla="*/ 5 w 167"/>
                <a:gd name="T27" fmla="*/ 69 h 139"/>
                <a:gd name="T28" fmla="*/ 15 w 167"/>
                <a:gd name="T29" fmla="*/ 124 h 139"/>
                <a:gd name="T30" fmla="*/ 83 w 167"/>
                <a:gd name="T31" fmla="*/ 133 h 139"/>
                <a:gd name="T32" fmla="*/ 152 w 167"/>
                <a:gd name="T33" fmla="*/ 124 h 139"/>
                <a:gd name="T34" fmla="*/ 162 w 167"/>
                <a:gd name="T35" fmla="*/ 69 h 139"/>
                <a:gd name="T36" fmla="*/ 152 w 167"/>
                <a:gd name="T37" fmla="*/ 15 h 139"/>
                <a:gd name="T38" fmla="*/ 83 w 167"/>
                <a:gd name="T39" fmla="*/ 6 h 139"/>
                <a:gd name="T40" fmla="*/ 15 w 167"/>
                <a:gd name="T41" fmla="*/ 15 h 139"/>
                <a:gd name="T42" fmla="*/ 5 w 167"/>
                <a:gd name="T43"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7" h="139">
                  <a:moveTo>
                    <a:pt x="10" y="127"/>
                  </a:moveTo>
                  <a:cubicBezTo>
                    <a:pt x="3" y="113"/>
                    <a:pt x="0" y="91"/>
                    <a:pt x="0" y="69"/>
                  </a:cubicBezTo>
                  <a:cubicBezTo>
                    <a:pt x="0" y="48"/>
                    <a:pt x="3" y="26"/>
                    <a:pt x="10" y="12"/>
                  </a:cubicBezTo>
                  <a:cubicBezTo>
                    <a:pt x="10" y="11"/>
                    <a:pt x="11" y="11"/>
                    <a:pt x="12" y="10"/>
                  </a:cubicBezTo>
                  <a:cubicBezTo>
                    <a:pt x="27" y="4"/>
                    <a:pt x="55" y="0"/>
                    <a:pt x="83" y="0"/>
                  </a:cubicBezTo>
                  <a:cubicBezTo>
                    <a:pt x="112" y="0"/>
                    <a:pt x="140" y="4"/>
                    <a:pt x="155" y="11"/>
                  </a:cubicBezTo>
                  <a:cubicBezTo>
                    <a:pt x="156" y="11"/>
                    <a:pt x="157" y="11"/>
                    <a:pt x="157" y="12"/>
                  </a:cubicBezTo>
                  <a:cubicBezTo>
                    <a:pt x="164" y="26"/>
                    <a:pt x="167" y="48"/>
                    <a:pt x="167" y="69"/>
                  </a:cubicBezTo>
                  <a:cubicBezTo>
                    <a:pt x="167" y="91"/>
                    <a:pt x="164" y="113"/>
                    <a:pt x="157" y="127"/>
                  </a:cubicBezTo>
                  <a:cubicBezTo>
                    <a:pt x="156" y="128"/>
                    <a:pt x="156" y="128"/>
                    <a:pt x="155" y="128"/>
                  </a:cubicBezTo>
                  <a:cubicBezTo>
                    <a:pt x="140" y="135"/>
                    <a:pt x="112" y="139"/>
                    <a:pt x="83" y="139"/>
                  </a:cubicBezTo>
                  <a:cubicBezTo>
                    <a:pt x="55" y="139"/>
                    <a:pt x="27" y="135"/>
                    <a:pt x="12" y="128"/>
                  </a:cubicBezTo>
                  <a:cubicBezTo>
                    <a:pt x="11" y="128"/>
                    <a:pt x="10" y="128"/>
                    <a:pt x="10" y="127"/>
                  </a:cubicBezTo>
                  <a:close/>
                  <a:moveTo>
                    <a:pt x="5" y="69"/>
                  </a:moveTo>
                  <a:cubicBezTo>
                    <a:pt x="5" y="90"/>
                    <a:pt x="8" y="110"/>
                    <a:pt x="15" y="124"/>
                  </a:cubicBezTo>
                  <a:cubicBezTo>
                    <a:pt x="30" y="130"/>
                    <a:pt x="57" y="133"/>
                    <a:pt x="83" y="133"/>
                  </a:cubicBezTo>
                  <a:cubicBezTo>
                    <a:pt x="110" y="133"/>
                    <a:pt x="137" y="130"/>
                    <a:pt x="152" y="124"/>
                  </a:cubicBezTo>
                  <a:cubicBezTo>
                    <a:pt x="159" y="110"/>
                    <a:pt x="162" y="90"/>
                    <a:pt x="162" y="69"/>
                  </a:cubicBezTo>
                  <a:cubicBezTo>
                    <a:pt x="162" y="49"/>
                    <a:pt x="159" y="29"/>
                    <a:pt x="152" y="15"/>
                  </a:cubicBezTo>
                  <a:cubicBezTo>
                    <a:pt x="137" y="9"/>
                    <a:pt x="110" y="6"/>
                    <a:pt x="83" y="6"/>
                  </a:cubicBezTo>
                  <a:cubicBezTo>
                    <a:pt x="57" y="6"/>
                    <a:pt x="30" y="9"/>
                    <a:pt x="15" y="15"/>
                  </a:cubicBezTo>
                  <a:cubicBezTo>
                    <a:pt x="8" y="29"/>
                    <a:pt x="5" y="49"/>
                    <a:pt x="5" y="6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0" name="Freeform 50"/>
            <p:cNvSpPr>
              <a:spLocks noEditPoints="1"/>
            </p:cNvSpPr>
            <p:nvPr/>
          </p:nvSpPr>
          <p:spPr bwMode="auto">
            <a:xfrm>
              <a:off x="8102266" y="2379323"/>
              <a:ext cx="160338" cy="206375"/>
            </a:xfrm>
            <a:custGeom>
              <a:avLst/>
              <a:gdLst>
                <a:gd name="T0" fmla="*/ 5 w 49"/>
                <a:gd name="T1" fmla="*/ 0 h 63"/>
                <a:gd name="T2" fmla="*/ 47 w 49"/>
                <a:gd name="T3" fmla="*/ 29 h 63"/>
                <a:gd name="T4" fmla="*/ 48 w 49"/>
                <a:gd name="T5" fmla="*/ 33 h 63"/>
                <a:gd name="T6" fmla="*/ 47 w 49"/>
                <a:gd name="T7" fmla="*/ 34 h 63"/>
                <a:gd name="T8" fmla="*/ 5 w 49"/>
                <a:gd name="T9" fmla="*/ 63 h 63"/>
                <a:gd name="T10" fmla="*/ 1 w 49"/>
                <a:gd name="T11" fmla="*/ 62 h 63"/>
                <a:gd name="T12" fmla="*/ 0 w 49"/>
                <a:gd name="T13" fmla="*/ 60 h 63"/>
                <a:gd name="T14" fmla="*/ 0 w 49"/>
                <a:gd name="T15" fmla="*/ 3 h 63"/>
                <a:gd name="T16" fmla="*/ 3 w 49"/>
                <a:gd name="T17" fmla="*/ 0 h 63"/>
                <a:gd name="T18" fmla="*/ 5 w 49"/>
                <a:gd name="T19" fmla="*/ 0 h 63"/>
                <a:gd name="T20" fmla="*/ 41 w 49"/>
                <a:gd name="T21" fmla="*/ 31 h 63"/>
                <a:gd name="T22" fmla="*/ 6 w 49"/>
                <a:gd name="T23" fmla="*/ 8 h 63"/>
                <a:gd name="T24" fmla="*/ 6 w 49"/>
                <a:gd name="T25" fmla="*/ 55 h 63"/>
                <a:gd name="T26" fmla="*/ 41 w 49"/>
                <a:gd name="T2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3">
                  <a:moveTo>
                    <a:pt x="5" y="0"/>
                  </a:moveTo>
                  <a:cubicBezTo>
                    <a:pt x="47" y="29"/>
                    <a:pt x="47" y="29"/>
                    <a:pt x="47" y="29"/>
                  </a:cubicBezTo>
                  <a:cubicBezTo>
                    <a:pt x="48" y="30"/>
                    <a:pt x="49" y="32"/>
                    <a:pt x="48" y="33"/>
                  </a:cubicBezTo>
                  <a:cubicBezTo>
                    <a:pt x="48" y="33"/>
                    <a:pt x="47" y="34"/>
                    <a:pt x="47" y="34"/>
                  </a:cubicBezTo>
                  <a:cubicBezTo>
                    <a:pt x="5" y="63"/>
                    <a:pt x="5" y="63"/>
                    <a:pt x="5" y="63"/>
                  </a:cubicBezTo>
                  <a:cubicBezTo>
                    <a:pt x="3" y="63"/>
                    <a:pt x="2" y="63"/>
                    <a:pt x="1" y="62"/>
                  </a:cubicBezTo>
                  <a:cubicBezTo>
                    <a:pt x="0" y="61"/>
                    <a:pt x="0" y="61"/>
                    <a:pt x="0" y="60"/>
                  </a:cubicBezTo>
                  <a:cubicBezTo>
                    <a:pt x="0" y="3"/>
                    <a:pt x="0" y="3"/>
                    <a:pt x="0" y="3"/>
                  </a:cubicBezTo>
                  <a:cubicBezTo>
                    <a:pt x="0" y="1"/>
                    <a:pt x="2" y="0"/>
                    <a:pt x="3" y="0"/>
                  </a:cubicBezTo>
                  <a:cubicBezTo>
                    <a:pt x="4" y="0"/>
                    <a:pt x="4" y="0"/>
                    <a:pt x="5" y="0"/>
                  </a:cubicBezTo>
                  <a:close/>
                  <a:moveTo>
                    <a:pt x="41" y="31"/>
                  </a:moveTo>
                  <a:cubicBezTo>
                    <a:pt x="6" y="8"/>
                    <a:pt x="6" y="8"/>
                    <a:pt x="6" y="8"/>
                  </a:cubicBezTo>
                  <a:cubicBezTo>
                    <a:pt x="6" y="55"/>
                    <a:pt x="6" y="55"/>
                    <a:pt x="6" y="55"/>
                  </a:cubicBezTo>
                  <a:lnTo>
                    <a:pt x="41" y="3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grpSp>
      <p:sp>
        <p:nvSpPr>
          <p:cNvPr id="27" name="Freeform 46">
            <a:extLst>
              <a:ext uri="{C183D7F6-B498-43B3-948B-1728B52AA6E4}">
                <adec:decorative xmlns:adec="http://schemas.microsoft.com/office/drawing/2017/decorative" val="1"/>
              </a:ext>
            </a:extLst>
          </p:cNvPr>
          <p:cNvSpPr>
            <a:spLocks noEditPoints="1"/>
          </p:cNvSpPr>
          <p:nvPr/>
        </p:nvSpPr>
        <p:spPr bwMode="auto">
          <a:xfrm>
            <a:off x="7855483" y="2140505"/>
            <a:ext cx="273403" cy="307170"/>
          </a:xfrm>
          <a:custGeom>
            <a:avLst/>
            <a:gdLst>
              <a:gd name="T0" fmla="*/ 45 w 122"/>
              <a:gd name="T1" fmla="*/ 5 h 137"/>
              <a:gd name="T2" fmla="*/ 61 w 122"/>
              <a:gd name="T3" fmla="*/ 14 h 137"/>
              <a:gd name="T4" fmla="*/ 78 w 122"/>
              <a:gd name="T5" fmla="*/ 5 h 137"/>
              <a:gd name="T6" fmla="*/ 114 w 122"/>
              <a:gd name="T7" fmla="*/ 23 h 137"/>
              <a:gd name="T8" fmla="*/ 114 w 122"/>
              <a:gd name="T9" fmla="*/ 129 h 137"/>
              <a:gd name="T10" fmla="*/ 8 w 122"/>
              <a:gd name="T11" fmla="*/ 129 h 137"/>
              <a:gd name="T12" fmla="*/ 8 w 122"/>
              <a:gd name="T13" fmla="*/ 22 h 137"/>
              <a:gd name="T14" fmla="*/ 63 w 122"/>
              <a:gd name="T15" fmla="*/ 65 h 137"/>
              <a:gd name="T16" fmla="*/ 63 w 122"/>
              <a:gd name="T17" fmla="*/ 65 h 137"/>
              <a:gd name="T18" fmla="*/ 64 w 122"/>
              <a:gd name="T19" fmla="*/ 65 h 137"/>
              <a:gd name="T20" fmla="*/ 64 w 122"/>
              <a:gd name="T21" fmla="*/ 65 h 137"/>
              <a:gd name="T22" fmla="*/ 64 w 122"/>
              <a:gd name="T23" fmla="*/ 65 h 137"/>
              <a:gd name="T24" fmla="*/ 65 w 122"/>
              <a:gd name="T25" fmla="*/ 65 h 137"/>
              <a:gd name="T26" fmla="*/ 65 w 122"/>
              <a:gd name="T27" fmla="*/ 66 h 137"/>
              <a:gd name="T28" fmla="*/ 65 w 122"/>
              <a:gd name="T29" fmla="*/ 66 h 137"/>
              <a:gd name="T30" fmla="*/ 66 w 122"/>
              <a:gd name="T31" fmla="*/ 67 h 137"/>
              <a:gd name="T32" fmla="*/ 66 w 122"/>
              <a:gd name="T33" fmla="*/ 67 h 137"/>
              <a:gd name="T34" fmla="*/ 66 w 122"/>
              <a:gd name="T35" fmla="*/ 67 h 137"/>
              <a:gd name="T36" fmla="*/ 66 w 122"/>
              <a:gd name="T37" fmla="*/ 67 h 137"/>
              <a:gd name="T38" fmla="*/ 66 w 122"/>
              <a:gd name="T39" fmla="*/ 67 h 137"/>
              <a:gd name="T40" fmla="*/ 66 w 122"/>
              <a:gd name="T41" fmla="*/ 67 h 137"/>
              <a:gd name="T42" fmla="*/ 66 w 122"/>
              <a:gd name="T43" fmla="*/ 67 h 137"/>
              <a:gd name="T44" fmla="*/ 66 w 122"/>
              <a:gd name="T45" fmla="*/ 68 h 137"/>
              <a:gd name="T46" fmla="*/ 89 w 122"/>
              <a:gd name="T47" fmla="*/ 73 h 137"/>
              <a:gd name="T48" fmla="*/ 60 w 122"/>
              <a:gd name="T49" fmla="*/ 86 h 137"/>
              <a:gd name="T50" fmla="*/ 60 w 122"/>
              <a:gd name="T51" fmla="*/ 86 h 137"/>
              <a:gd name="T52" fmla="*/ 59 w 122"/>
              <a:gd name="T53" fmla="*/ 86 h 137"/>
              <a:gd name="T54" fmla="*/ 59 w 122"/>
              <a:gd name="T55" fmla="*/ 86 h 137"/>
              <a:gd name="T56" fmla="*/ 59 w 122"/>
              <a:gd name="T57" fmla="*/ 86 h 137"/>
              <a:gd name="T58" fmla="*/ 58 w 122"/>
              <a:gd name="T59" fmla="*/ 86 h 137"/>
              <a:gd name="T60" fmla="*/ 58 w 122"/>
              <a:gd name="T61" fmla="*/ 86 h 137"/>
              <a:gd name="T62" fmla="*/ 58 w 122"/>
              <a:gd name="T63" fmla="*/ 86 h 137"/>
              <a:gd name="T64" fmla="*/ 57 w 122"/>
              <a:gd name="T65" fmla="*/ 85 h 137"/>
              <a:gd name="T66" fmla="*/ 57 w 122"/>
              <a:gd name="T67" fmla="*/ 85 h 137"/>
              <a:gd name="T68" fmla="*/ 57 w 122"/>
              <a:gd name="T69" fmla="*/ 84 h 137"/>
              <a:gd name="T70" fmla="*/ 57 w 122"/>
              <a:gd name="T71" fmla="*/ 84 h 137"/>
              <a:gd name="T72" fmla="*/ 56 w 122"/>
              <a:gd name="T73" fmla="*/ 84 h 137"/>
              <a:gd name="T74" fmla="*/ 56 w 122"/>
              <a:gd name="T75" fmla="*/ 83 h 137"/>
              <a:gd name="T76" fmla="*/ 57 w 122"/>
              <a:gd name="T77" fmla="*/ 83 h 137"/>
              <a:gd name="T78" fmla="*/ 57 w 122"/>
              <a:gd name="T79" fmla="*/ 83 h 137"/>
              <a:gd name="T80" fmla="*/ 30 w 122"/>
              <a:gd name="T81" fmla="*/ 76 h 137"/>
              <a:gd name="T82" fmla="*/ 63 w 122"/>
              <a:gd name="T83" fmla="*/ 65 h 137"/>
              <a:gd name="T84" fmla="*/ 96 w 122"/>
              <a:gd name="T85" fmla="*/ 20 h 137"/>
              <a:gd name="T86" fmla="*/ 6 w 122"/>
              <a:gd name="T87" fmla="*/ 41 h 137"/>
              <a:gd name="T88" fmla="*/ 27 w 122"/>
              <a:gd name="T89" fmla="*/ 131 h 137"/>
              <a:gd name="T90" fmla="*/ 117 w 122"/>
              <a:gd name="T91" fmla="*/ 110 h 137"/>
              <a:gd name="T92" fmla="*/ 96 w 122"/>
              <a:gd name="T93" fmla="*/ 2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37">
                <a:moveTo>
                  <a:pt x="27" y="15"/>
                </a:moveTo>
                <a:cubicBezTo>
                  <a:pt x="55" y="15"/>
                  <a:pt x="55" y="15"/>
                  <a:pt x="55" y="15"/>
                </a:cubicBezTo>
                <a:cubicBezTo>
                  <a:pt x="45" y="5"/>
                  <a:pt x="45" y="5"/>
                  <a:pt x="45" y="5"/>
                </a:cubicBezTo>
                <a:cubicBezTo>
                  <a:pt x="44" y="4"/>
                  <a:pt x="44" y="2"/>
                  <a:pt x="45" y="1"/>
                </a:cubicBezTo>
                <a:cubicBezTo>
                  <a:pt x="46" y="0"/>
                  <a:pt x="48" y="0"/>
                  <a:pt x="49" y="1"/>
                </a:cubicBezTo>
                <a:cubicBezTo>
                  <a:pt x="61" y="14"/>
                  <a:pt x="61" y="14"/>
                  <a:pt x="61" y="14"/>
                </a:cubicBezTo>
                <a:cubicBezTo>
                  <a:pt x="74" y="1"/>
                  <a:pt x="74" y="1"/>
                  <a:pt x="74" y="1"/>
                </a:cubicBezTo>
                <a:cubicBezTo>
                  <a:pt x="75" y="0"/>
                  <a:pt x="77" y="0"/>
                  <a:pt x="78" y="1"/>
                </a:cubicBezTo>
                <a:cubicBezTo>
                  <a:pt x="79" y="2"/>
                  <a:pt x="79" y="4"/>
                  <a:pt x="78" y="5"/>
                </a:cubicBezTo>
                <a:cubicBezTo>
                  <a:pt x="68" y="15"/>
                  <a:pt x="68" y="15"/>
                  <a:pt x="68" y="15"/>
                </a:cubicBezTo>
                <a:cubicBezTo>
                  <a:pt x="96" y="15"/>
                  <a:pt x="96" y="15"/>
                  <a:pt x="96" y="15"/>
                </a:cubicBezTo>
                <a:cubicBezTo>
                  <a:pt x="103" y="15"/>
                  <a:pt x="110" y="18"/>
                  <a:pt x="114" y="23"/>
                </a:cubicBezTo>
                <a:cubicBezTo>
                  <a:pt x="119" y="27"/>
                  <a:pt x="122" y="34"/>
                  <a:pt x="122" y="41"/>
                </a:cubicBezTo>
                <a:cubicBezTo>
                  <a:pt x="122" y="110"/>
                  <a:pt x="122" y="110"/>
                  <a:pt x="122" y="110"/>
                </a:cubicBezTo>
                <a:cubicBezTo>
                  <a:pt x="122" y="117"/>
                  <a:pt x="119" y="124"/>
                  <a:pt x="114" y="129"/>
                </a:cubicBezTo>
                <a:cubicBezTo>
                  <a:pt x="110" y="134"/>
                  <a:pt x="103" y="137"/>
                  <a:pt x="96" y="137"/>
                </a:cubicBezTo>
                <a:cubicBezTo>
                  <a:pt x="27" y="136"/>
                  <a:pt x="27" y="136"/>
                  <a:pt x="27" y="136"/>
                </a:cubicBezTo>
                <a:cubicBezTo>
                  <a:pt x="20" y="136"/>
                  <a:pt x="13" y="133"/>
                  <a:pt x="8" y="129"/>
                </a:cubicBezTo>
                <a:cubicBezTo>
                  <a:pt x="3" y="124"/>
                  <a:pt x="0" y="117"/>
                  <a:pt x="0" y="110"/>
                </a:cubicBezTo>
                <a:cubicBezTo>
                  <a:pt x="0" y="41"/>
                  <a:pt x="0" y="41"/>
                  <a:pt x="0" y="41"/>
                </a:cubicBezTo>
                <a:cubicBezTo>
                  <a:pt x="0" y="34"/>
                  <a:pt x="3" y="27"/>
                  <a:pt x="8" y="22"/>
                </a:cubicBezTo>
                <a:cubicBezTo>
                  <a:pt x="13" y="18"/>
                  <a:pt x="20" y="15"/>
                  <a:pt x="27" y="15"/>
                </a:cubicBezTo>
                <a:close/>
                <a:moveTo>
                  <a:pt x="63" y="65"/>
                </a:moveTo>
                <a:cubicBezTo>
                  <a:pt x="63" y="65"/>
                  <a:pt x="63" y="65"/>
                  <a:pt x="63" y="65"/>
                </a:cubicBezTo>
                <a:cubicBezTo>
                  <a:pt x="63" y="65"/>
                  <a:pt x="63" y="65"/>
                  <a:pt x="63" y="65"/>
                </a:cubicBezTo>
                <a:cubicBezTo>
                  <a:pt x="63" y="65"/>
                  <a:pt x="63" y="65"/>
                  <a:pt x="63" y="65"/>
                </a:cubicBezTo>
                <a:cubicBezTo>
                  <a:pt x="63" y="65"/>
                  <a:pt x="63" y="65"/>
                  <a:pt x="63"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5" y="65"/>
                  <a:pt x="65" y="65"/>
                  <a:pt x="65" y="65"/>
                </a:cubicBezTo>
                <a:cubicBezTo>
                  <a:pt x="65" y="65"/>
                  <a:pt x="65" y="65"/>
                  <a:pt x="65" y="65"/>
                </a:cubicBezTo>
                <a:cubicBezTo>
                  <a:pt x="65" y="65"/>
                  <a:pt x="65" y="65"/>
                  <a:pt x="65" y="66"/>
                </a:cubicBezTo>
                <a:cubicBezTo>
                  <a:pt x="65" y="66"/>
                  <a:pt x="65" y="66"/>
                  <a:pt x="65" y="66"/>
                </a:cubicBezTo>
                <a:cubicBezTo>
                  <a:pt x="65" y="66"/>
                  <a:pt x="65" y="66"/>
                  <a:pt x="65" y="66"/>
                </a:cubicBezTo>
                <a:cubicBezTo>
                  <a:pt x="65" y="66"/>
                  <a:pt x="65" y="66"/>
                  <a:pt x="65" y="66"/>
                </a:cubicBezTo>
                <a:cubicBezTo>
                  <a:pt x="65" y="66"/>
                  <a:pt x="65" y="66"/>
                  <a:pt x="65" y="66"/>
                </a:cubicBezTo>
                <a:cubicBezTo>
                  <a:pt x="65" y="66"/>
                  <a:pt x="65" y="66"/>
                  <a:pt x="65" y="66"/>
                </a:cubicBezTo>
                <a:cubicBezTo>
                  <a:pt x="66" y="66"/>
                  <a:pt x="66" y="66"/>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8"/>
                  <a:pt x="66" y="68"/>
                  <a:pt x="66" y="68"/>
                </a:cubicBezTo>
                <a:cubicBezTo>
                  <a:pt x="66" y="68"/>
                  <a:pt x="66" y="68"/>
                  <a:pt x="66" y="68"/>
                </a:cubicBezTo>
                <a:cubicBezTo>
                  <a:pt x="66" y="68"/>
                  <a:pt x="66" y="68"/>
                  <a:pt x="66" y="68"/>
                </a:cubicBezTo>
                <a:cubicBezTo>
                  <a:pt x="63" y="80"/>
                  <a:pt x="63" y="80"/>
                  <a:pt x="63" y="80"/>
                </a:cubicBezTo>
                <a:cubicBezTo>
                  <a:pt x="89" y="73"/>
                  <a:pt x="89" y="73"/>
                  <a:pt x="89" y="73"/>
                </a:cubicBezTo>
                <a:cubicBezTo>
                  <a:pt x="90" y="72"/>
                  <a:pt x="92" y="73"/>
                  <a:pt x="92" y="75"/>
                </a:cubicBezTo>
                <a:cubicBezTo>
                  <a:pt x="93" y="76"/>
                  <a:pt x="92" y="78"/>
                  <a:pt x="90" y="78"/>
                </a:cubicBezTo>
                <a:cubicBezTo>
                  <a:pt x="60" y="86"/>
                  <a:pt x="60" y="86"/>
                  <a:pt x="60" y="86"/>
                </a:cubicBezTo>
                <a:cubicBezTo>
                  <a:pt x="60" y="86"/>
                  <a:pt x="60" y="86"/>
                  <a:pt x="60" y="86"/>
                </a:cubicBezTo>
                <a:cubicBezTo>
                  <a:pt x="60" y="86"/>
                  <a:pt x="60" y="86"/>
                  <a:pt x="60" y="86"/>
                </a:cubicBezTo>
                <a:cubicBezTo>
                  <a:pt x="60" y="86"/>
                  <a:pt x="60" y="86"/>
                  <a:pt x="60" y="86"/>
                </a:cubicBezTo>
                <a:cubicBezTo>
                  <a:pt x="60" y="86"/>
                  <a:pt x="60"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7" y="86"/>
                </a:cubicBezTo>
                <a:cubicBezTo>
                  <a:pt x="57" y="86"/>
                  <a:pt x="57" y="86"/>
                  <a:pt x="57" y="86"/>
                </a:cubicBezTo>
                <a:cubicBezTo>
                  <a:pt x="57" y="85"/>
                  <a:pt x="57" y="85"/>
                  <a:pt x="57" y="85"/>
                </a:cubicBezTo>
                <a:cubicBezTo>
                  <a:pt x="57" y="85"/>
                  <a:pt x="57" y="85"/>
                  <a:pt x="57" y="85"/>
                </a:cubicBezTo>
                <a:cubicBezTo>
                  <a:pt x="57" y="85"/>
                  <a:pt x="57" y="85"/>
                  <a:pt x="57" y="85"/>
                </a:cubicBezTo>
                <a:cubicBezTo>
                  <a:pt x="57" y="85"/>
                  <a:pt x="57" y="85"/>
                  <a:pt x="57" y="85"/>
                </a:cubicBezTo>
                <a:cubicBezTo>
                  <a:pt x="57" y="85"/>
                  <a:pt x="57" y="85"/>
                  <a:pt x="57" y="85"/>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6" y="84"/>
                  <a:pt x="56" y="84"/>
                  <a:pt x="56" y="84"/>
                </a:cubicBezTo>
                <a:cubicBezTo>
                  <a:pt x="56" y="84"/>
                  <a:pt x="56" y="84"/>
                  <a:pt x="56" y="84"/>
                </a:cubicBezTo>
                <a:cubicBezTo>
                  <a:pt x="56" y="84"/>
                  <a:pt x="56" y="84"/>
                  <a:pt x="56" y="84"/>
                </a:cubicBezTo>
                <a:cubicBezTo>
                  <a:pt x="56" y="83"/>
                  <a:pt x="56" y="83"/>
                  <a:pt x="56" y="83"/>
                </a:cubicBezTo>
                <a:cubicBezTo>
                  <a:pt x="56" y="83"/>
                  <a:pt x="56" y="83"/>
                  <a:pt x="56" y="83"/>
                </a:cubicBezTo>
                <a:cubicBezTo>
                  <a:pt x="56" y="83"/>
                  <a:pt x="56" y="83"/>
                  <a:pt x="56" y="83"/>
                </a:cubicBezTo>
                <a:cubicBezTo>
                  <a:pt x="56" y="83"/>
                  <a:pt x="56" y="83"/>
                  <a:pt x="57" y="83"/>
                </a:cubicBezTo>
                <a:cubicBezTo>
                  <a:pt x="57" y="83"/>
                  <a:pt x="57" y="83"/>
                  <a:pt x="57" y="83"/>
                </a:cubicBezTo>
                <a:cubicBezTo>
                  <a:pt x="57" y="83"/>
                  <a:pt x="57" y="83"/>
                  <a:pt x="57" y="83"/>
                </a:cubicBezTo>
                <a:cubicBezTo>
                  <a:pt x="57" y="83"/>
                  <a:pt x="57" y="83"/>
                  <a:pt x="57" y="83"/>
                </a:cubicBezTo>
                <a:cubicBezTo>
                  <a:pt x="60" y="72"/>
                  <a:pt x="60" y="72"/>
                  <a:pt x="60" y="72"/>
                </a:cubicBezTo>
                <a:cubicBezTo>
                  <a:pt x="34" y="78"/>
                  <a:pt x="34" y="78"/>
                  <a:pt x="34" y="78"/>
                </a:cubicBezTo>
                <a:cubicBezTo>
                  <a:pt x="32" y="79"/>
                  <a:pt x="31" y="78"/>
                  <a:pt x="30" y="76"/>
                </a:cubicBezTo>
                <a:cubicBezTo>
                  <a:pt x="30" y="75"/>
                  <a:pt x="31" y="73"/>
                  <a:pt x="32" y="73"/>
                </a:cubicBezTo>
                <a:cubicBezTo>
                  <a:pt x="63" y="65"/>
                  <a:pt x="63" y="65"/>
                  <a:pt x="63" y="65"/>
                </a:cubicBezTo>
                <a:cubicBezTo>
                  <a:pt x="63" y="65"/>
                  <a:pt x="63" y="65"/>
                  <a:pt x="63" y="65"/>
                </a:cubicBezTo>
                <a:cubicBezTo>
                  <a:pt x="63" y="65"/>
                  <a:pt x="63" y="65"/>
                  <a:pt x="63" y="65"/>
                </a:cubicBezTo>
                <a:cubicBezTo>
                  <a:pt x="63" y="65"/>
                  <a:pt x="63" y="65"/>
                  <a:pt x="63" y="65"/>
                </a:cubicBezTo>
                <a:close/>
                <a:moveTo>
                  <a:pt x="96" y="20"/>
                </a:moveTo>
                <a:cubicBezTo>
                  <a:pt x="27" y="20"/>
                  <a:pt x="27" y="20"/>
                  <a:pt x="27" y="20"/>
                </a:cubicBezTo>
                <a:cubicBezTo>
                  <a:pt x="21" y="20"/>
                  <a:pt x="16" y="23"/>
                  <a:pt x="12" y="26"/>
                </a:cubicBezTo>
                <a:cubicBezTo>
                  <a:pt x="8" y="30"/>
                  <a:pt x="6" y="35"/>
                  <a:pt x="6" y="41"/>
                </a:cubicBezTo>
                <a:cubicBezTo>
                  <a:pt x="6" y="110"/>
                  <a:pt x="6" y="110"/>
                  <a:pt x="6" y="110"/>
                </a:cubicBezTo>
                <a:cubicBezTo>
                  <a:pt x="6" y="116"/>
                  <a:pt x="8" y="121"/>
                  <a:pt x="12" y="125"/>
                </a:cubicBezTo>
                <a:cubicBezTo>
                  <a:pt x="16" y="129"/>
                  <a:pt x="21" y="131"/>
                  <a:pt x="27" y="131"/>
                </a:cubicBezTo>
                <a:cubicBezTo>
                  <a:pt x="96" y="131"/>
                  <a:pt x="96" y="131"/>
                  <a:pt x="96" y="131"/>
                </a:cubicBezTo>
                <a:cubicBezTo>
                  <a:pt x="101" y="131"/>
                  <a:pt x="107" y="129"/>
                  <a:pt x="111" y="125"/>
                </a:cubicBezTo>
                <a:cubicBezTo>
                  <a:pt x="114" y="121"/>
                  <a:pt x="117" y="116"/>
                  <a:pt x="117" y="110"/>
                </a:cubicBezTo>
                <a:cubicBezTo>
                  <a:pt x="117" y="41"/>
                  <a:pt x="117" y="41"/>
                  <a:pt x="117" y="41"/>
                </a:cubicBezTo>
                <a:cubicBezTo>
                  <a:pt x="117" y="35"/>
                  <a:pt x="114" y="30"/>
                  <a:pt x="111" y="26"/>
                </a:cubicBezTo>
                <a:cubicBezTo>
                  <a:pt x="107" y="23"/>
                  <a:pt x="102" y="20"/>
                  <a:pt x="96" y="2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8" name="Freeform 44">
            <a:extLst>
              <a:ext uri="{C183D7F6-B498-43B3-948B-1728B52AA6E4}">
                <adec:decorative xmlns:adec="http://schemas.microsoft.com/office/drawing/2017/decorative" val="1"/>
              </a:ext>
            </a:extLst>
          </p:cNvPr>
          <p:cNvSpPr>
            <a:spLocks noEditPoints="1"/>
          </p:cNvSpPr>
          <p:nvPr/>
        </p:nvSpPr>
        <p:spPr bwMode="auto">
          <a:xfrm>
            <a:off x="7856418" y="4964754"/>
            <a:ext cx="281369" cy="280388"/>
          </a:xfrm>
          <a:custGeom>
            <a:avLst/>
            <a:gdLst>
              <a:gd name="T0" fmla="*/ 29 w 139"/>
              <a:gd name="T1" fmla="*/ 0 h 139"/>
              <a:gd name="T2" fmla="*/ 110 w 139"/>
              <a:gd name="T3" fmla="*/ 0 h 139"/>
              <a:gd name="T4" fmla="*/ 130 w 139"/>
              <a:gd name="T5" fmla="*/ 9 h 139"/>
              <a:gd name="T6" fmla="*/ 139 w 139"/>
              <a:gd name="T7" fmla="*/ 29 h 139"/>
              <a:gd name="T8" fmla="*/ 139 w 139"/>
              <a:gd name="T9" fmla="*/ 109 h 139"/>
              <a:gd name="T10" fmla="*/ 130 w 139"/>
              <a:gd name="T11" fmla="*/ 130 h 139"/>
              <a:gd name="T12" fmla="*/ 110 w 139"/>
              <a:gd name="T13" fmla="*/ 139 h 139"/>
              <a:gd name="T14" fmla="*/ 29 w 139"/>
              <a:gd name="T15" fmla="*/ 139 h 139"/>
              <a:gd name="T16" fmla="*/ 9 w 139"/>
              <a:gd name="T17" fmla="*/ 130 h 139"/>
              <a:gd name="T18" fmla="*/ 0 w 139"/>
              <a:gd name="T19" fmla="*/ 109 h 139"/>
              <a:gd name="T20" fmla="*/ 0 w 139"/>
              <a:gd name="T21" fmla="*/ 29 h 139"/>
              <a:gd name="T22" fmla="*/ 9 w 139"/>
              <a:gd name="T23" fmla="*/ 9 h 139"/>
              <a:gd name="T24" fmla="*/ 29 w 139"/>
              <a:gd name="T25" fmla="*/ 0 h 139"/>
              <a:gd name="T26" fmla="*/ 112 w 139"/>
              <a:gd name="T27" fmla="*/ 23 h 139"/>
              <a:gd name="T28" fmla="*/ 115 w 139"/>
              <a:gd name="T29" fmla="*/ 26 h 139"/>
              <a:gd name="T30" fmla="*/ 112 w 139"/>
              <a:gd name="T31" fmla="*/ 29 h 139"/>
              <a:gd name="T32" fmla="*/ 109 w 139"/>
              <a:gd name="T33" fmla="*/ 26 h 139"/>
              <a:gd name="T34" fmla="*/ 112 w 139"/>
              <a:gd name="T35" fmla="*/ 23 h 139"/>
              <a:gd name="T36" fmla="*/ 70 w 139"/>
              <a:gd name="T37" fmla="*/ 31 h 139"/>
              <a:gd name="T38" fmla="*/ 108 w 139"/>
              <a:gd name="T39" fmla="*/ 69 h 139"/>
              <a:gd name="T40" fmla="*/ 70 w 139"/>
              <a:gd name="T41" fmla="*/ 108 h 139"/>
              <a:gd name="T42" fmla="*/ 31 w 139"/>
              <a:gd name="T43" fmla="*/ 69 h 139"/>
              <a:gd name="T44" fmla="*/ 70 w 139"/>
              <a:gd name="T45" fmla="*/ 31 h 139"/>
              <a:gd name="T46" fmla="*/ 103 w 139"/>
              <a:gd name="T47" fmla="*/ 69 h 139"/>
              <a:gd name="T48" fmla="*/ 70 w 139"/>
              <a:gd name="T49" fmla="*/ 36 h 139"/>
              <a:gd name="T50" fmla="*/ 36 w 139"/>
              <a:gd name="T51" fmla="*/ 69 h 139"/>
              <a:gd name="T52" fmla="*/ 70 w 139"/>
              <a:gd name="T53" fmla="*/ 103 h 139"/>
              <a:gd name="T54" fmla="*/ 103 w 139"/>
              <a:gd name="T55" fmla="*/ 69 h 139"/>
              <a:gd name="T56" fmla="*/ 110 w 139"/>
              <a:gd name="T57" fmla="*/ 6 h 139"/>
              <a:gd name="T58" fmla="*/ 29 w 139"/>
              <a:gd name="T59" fmla="*/ 6 h 139"/>
              <a:gd name="T60" fmla="*/ 13 w 139"/>
              <a:gd name="T61" fmla="*/ 13 h 139"/>
              <a:gd name="T62" fmla="*/ 6 w 139"/>
              <a:gd name="T63" fmla="*/ 29 h 139"/>
              <a:gd name="T64" fmla="*/ 6 w 139"/>
              <a:gd name="T65" fmla="*/ 109 h 139"/>
              <a:gd name="T66" fmla="*/ 13 w 139"/>
              <a:gd name="T67" fmla="*/ 126 h 139"/>
              <a:gd name="T68" fmla="*/ 29 w 139"/>
              <a:gd name="T69" fmla="*/ 133 h 139"/>
              <a:gd name="T70" fmla="*/ 110 w 139"/>
              <a:gd name="T71" fmla="*/ 133 h 139"/>
              <a:gd name="T72" fmla="*/ 126 w 139"/>
              <a:gd name="T73" fmla="*/ 126 h 139"/>
              <a:gd name="T74" fmla="*/ 133 w 139"/>
              <a:gd name="T75" fmla="*/ 109 h 139"/>
              <a:gd name="T76" fmla="*/ 133 w 139"/>
              <a:gd name="T77" fmla="*/ 29 h 139"/>
              <a:gd name="T78" fmla="*/ 126 w 139"/>
              <a:gd name="T79" fmla="*/ 13 h 139"/>
              <a:gd name="T80" fmla="*/ 110 w 139"/>
              <a:gd name="T81" fmla="*/ 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9" h="139">
                <a:moveTo>
                  <a:pt x="29" y="0"/>
                </a:moveTo>
                <a:cubicBezTo>
                  <a:pt x="110" y="0"/>
                  <a:pt x="110" y="0"/>
                  <a:pt x="110" y="0"/>
                </a:cubicBezTo>
                <a:cubicBezTo>
                  <a:pt x="118" y="0"/>
                  <a:pt x="125" y="4"/>
                  <a:pt x="130" y="9"/>
                </a:cubicBezTo>
                <a:cubicBezTo>
                  <a:pt x="135" y="14"/>
                  <a:pt x="139" y="21"/>
                  <a:pt x="139" y="29"/>
                </a:cubicBezTo>
                <a:cubicBezTo>
                  <a:pt x="139" y="109"/>
                  <a:pt x="139" y="109"/>
                  <a:pt x="139" y="109"/>
                </a:cubicBezTo>
                <a:cubicBezTo>
                  <a:pt x="139" y="117"/>
                  <a:pt x="135" y="125"/>
                  <a:pt x="130" y="130"/>
                </a:cubicBezTo>
                <a:cubicBezTo>
                  <a:pt x="125" y="135"/>
                  <a:pt x="118" y="139"/>
                  <a:pt x="110" y="139"/>
                </a:cubicBezTo>
                <a:cubicBezTo>
                  <a:pt x="29" y="139"/>
                  <a:pt x="29" y="139"/>
                  <a:pt x="29" y="139"/>
                </a:cubicBezTo>
                <a:cubicBezTo>
                  <a:pt x="21" y="139"/>
                  <a:pt x="14" y="135"/>
                  <a:pt x="9" y="130"/>
                </a:cubicBezTo>
                <a:cubicBezTo>
                  <a:pt x="4" y="125"/>
                  <a:pt x="0" y="117"/>
                  <a:pt x="0" y="109"/>
                </a:cubicBezTo>
                <a:cubicBezTo>
                  <a:pt x="0" y="29"/>
                  <a:pt x="0" y="29"/>
                  <a:pt x="0" y="29"/>
                </a:cubicBezTo>
                <a:cubicBezTo>
                  <a:pt x="0" y="21"/>
                  <a:pt x="4" y="14"/>
                  <a:pt x="9" y="9"/>
                </a:cubicBezTo>
                <a:cubicBezTo>
                  <a:pt x="14" y="4"/>
                  <a:pt x="21" y="0"/>
                  <a:pt x="29" y="0"/>
                </a:cubicBezTo>
                <a:close/>
                <a:moveTo>
                  <a:pt x="112" y="23"/>
                </a:moveTo>
                <a:cubicBezTo>
                  <a:pt x="113" y="23"/>
                  <a:pt x="115" y="24"/>
                  <a:pt x="115" y="26"/>
                </a:cubicBezTo>
                <a:cubicBezTo>
                  <a:pt x="115" y="27"/>
                  <a:pt x="113" y="29"/>
                  <a:pt x="112" y="29"/>
                </a:cubicBezTo>
                <a:cubicBezTo>
                  <a:pt x="110" y="29"/>
                  <a:pt x="109" y="27"/>
                  <a:pt x="109" y="26"/>
                </a:cubicBezTo>
                <a:cubicBezTo>
                  <a:pt x="109" y="24"/>
                  <a:pt x="110" y="23"/>
                  <a:pt x="112" y="23"/>
                </a:cubicBezTo>
                <a:close/>
                <a:moveTo>
                  <a:pt x="70" y="31"/>
                </a:moveTo>
                <a:cubicBezTo>
                  <a:pt x="91" y="31"/>
                  <a:pt x="108" y="48"/>
                  <a:pt x="108" y="69"/>
                </a:cubicBezTo>
                <a:cubicBezTo>
                  <a:pt x="108" y="91"/>
                  <a:pt x="91" y="108"/>
                  <a:pt x="70" y="108"/>
                </a:cubicBezTo>
                <a:cubicBezTo>
                  <a:pt x="48" y="108"/>
                  <a:pt x="31" y="91"/>
                  <a:pt x="31" y="69"/>
                </a:cubicBezTo>
                <a:cubicBezTo>
                  <a:pt x="31" y="48"/>
                  <a:pt x="48" y="31"/>
                  <a:pt x="70" y="31"/>
                </a:cubicBezTo>
                <a:close/>
                <a:moveTo>
                  <a:pt x="103" y="69"/>
                </a:moveTo>
                <a:cubicBezTo>
                  <a:pt x="103" y="51"/>
                  <a:pt x="88" y="36"/>
                  <a:pt x="70" y="36"/>
                </a:cubicBezTo>
                <a:cubicBezTo>
                  <a:pt x="51" y="36"/>
                  <a:pt x="36" y="51"/>
                  <a:pt x="36" y="69"/>
                </a:cubicBezTo>
                <a:cubicBezTo>
                  <a:pt x="36" y="88"/>
                  <a:pt x="51" y="103"/>
                  <a:pt x="70" y="103"/>
                </a:cubicBezTo>
                <a:cubicBezTo>
                  <a:pt x="88" y="103"/>
                  <a:pt x="103" y="88"/>
                  <a:pt x="103" y="69"/>
                </a:cubicBezTo>
                <a:close/>
                <a:moveTo>
                  <a:pt x="110" y="6"/>
                </a:moveTo>
                <a:cubicBezTo>
                  <a:pt x="29" y="6"/>
                  <a:pt x="29" y="6"/>
                  <a:pt x="29" y="6"/>
                </a:cubicBezTo>
                <a:cubicBezTo>
                  <a:pt x="23" y="6"/>
                  <a:pt x="17" y="9"/>
                  <a:pt x="13" y="13"/>
                </a:cubicBezTo>
                <a:cubicBezTo>
                  <a:pt x="9" y="17"/>
                  <a:pt x="6" y="23"/>
                  <a:pt x="6" y="29"/>
                </a:cubicBezTo>
                <a:cubicBezTo>
                  <a:pt x="6" y="109"/>
                  <a:pt x="6" y="109"/>
                  <a:pt x="6" y="109"/>
                </a:cubicBezTo>
                <a:cubicBezTo>
                  <a:pt x="6" y="116"/>
                  <a:pt x="9" y="122"/>
                  <a:pt x="13" y="126"/>
                </a:cubicBezTo>
                <a:cubicBezTo>
                  <a:pt x="17" y="130"/>
                  <a:pt x="23" y="133"/>
                  <a:pt x="29" y="133"/>
                </a:cubicBezTo>
                <a:cubicBezTo>
                  <a:pt x="110" y="133"/>
                  <a:pt x="110" y="133"/>
                  <a:pt x="110" y="133"/>
                </a:cubicBezTo>
                <a:cubicBezTo>
                  <a:pt x="116" y="133"/>
                  <a:pt x="122" y="130"/>
                  <a:pt x="126" y="126"/>
                </a:cubicBezTo>
                <a:cubicBezTo>
                  <a:pt x="130" y="122"/>
                  <a:pt x="133" y="116"/>
                  <a:pt x="133" y="109"/>
                </a:cubicBezTo>
                <a:cubicBezTo>
                  <a:pt x="133" y="29"/>
                  <a:pt x="133" y="29"/>
                  <a:pt x="133" y="29"/>
                </a:cubicBezTo>
                <a:cubicBezTo>
                  <a:pt x="133" y="23"/>
                  <a:pt x="130" y="17"/>
                  <a:pt x="126" y="13"/>
                </a:cubicBezTo>
                <a:cubicBezTo>
                  <a:pt x="122" y="9"/>
                  <a:pt x="116" y="6"/>
                  <a:pt x="110" y="6"/>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4" name="TextBox 23">
            <a:extLst>
              <a:ext uri="{FF2B5EF4-FFF2-40B4-BE49-F238E27FC236}">
                <a16:creationId xmlns:a16="http://schemas.microsoft.com/office/drawing/2014/main" id="{57CE25F7-D1C3-4E9D-8021-475841DA4D0F}"/>
              </a:ext>
            </a:extLst>
          </p:cNvPr>
          <p:cNvSpPr txBox="1"/>
          <p:nvPr/>
        </p:nvSpPr>
        <p:spPr>
          <a:xfrm>
            <a:off x="8566446" y="3378525"/>
            <a:ext cx="3181820" cy="705899"/>
          </a:xfrm>
          <a:prstGeom prst="rect">
            <a:avLst/>
          </a:prstGeom>
          <a:noFill/>
        </p:spPr>
        <p:txBody>
          <a:bodyPr wrap="square" rtlCol="0">
            <a:spAutoFit/>
          </a:bodyPr>
          <a:lstStyle/>
          <a:p>
            <a:pPr>
              <a:lnSpc>
                <a:spcPct val="114000"/>
              </a:lnSpc>
            </a:pPr>
            <a:r>
              <a:rPr lang="en-US" altLang="ko-KR" dirty="0">
                <a:solidFill>
                  <a:schemeClr val="tx2"/>
                </a:solidFill>
                <a:latin typeface="Calibri" panose="020F0502020204030204" pitchFamily="34" charset="0"/>
                <a:cs typeface="Calibri" panose="020F0502020204030204" pitchFamily="34" charset="0"/>
              </a:rPr>
              <a:t>Task analysis or defining the steps is a must.</a:t>
            </a:r>
          </a:p>
        </p:txBody>
      </p:sp>
      <p:sp>
        <p:nvSpPr>
          <p:cNvPr id="25" name="TextBox 24">
            <a:extLst>
              <a:ext uri="{FF2B5EF4-FFF2-40B4-BE49-F238E27FC236}">
                <a16:creationId xmlns:a16="http://schemas.microsoft.com/office/drawing/2014/main" id="{3C23FC0B-78C7-4172-B3EC-6CED37B0F7A7}"/>
              </a:ext>
            </a:extLst>
          </p:cNvPr>
          <p:cNvSpPr txBox="1"/>
          <p:nvPr/>
        </p:nvSpPr>
        <p:spPr>
          <a:xfrm>
            <a:off x="8566446" y="4589122"/>
            <a:ext cx="3181820" cy="1021690"/>
          </a:xfrm>
          <a:prstGeom prst="rect">
            <a:avLst/>
          </a:prstGeom>
          <a:noFill/>
        </p:spPr>
        <p:txBody>
          <a:bodyPr wrap="square" rtlCol="0">
            <a:spAutoFit/>
          </a:bodyPr>
          <a:lstStyle/>
          <a:p>
            <a:pPr>
              <a:lnSpc>
                <a:spcPct val="114000"/>
              </a:lnSpc>
            </a:pPr>
            <a:r>
              <a:rPr lang="en-US" altLang="ko-KR" dirty="0">
                <a:solidFill>
                  <a:schemeClr val="tx2"/>
                </a:solidFill>
                <a:latin typeface="Calibri" panose="020F0502020204030204" pitchFamily="34" charset="0"/>
                <a:cs typeface="Calibri" panose="020F0502020204030204" pitchFamily="34" charset="0"/>
              </a:rPr>
              <a:t>Have the student watch the video of the task before having them perform it.</a:t>
            </a:r>
          </a:p>
        </p:txBody>
      </p:sp>
      <p:pic>
        <p:nvPicPr>
          <p:cNvPr id="9" name="Picture Placeholder 8" descr="Picture of a point of view video model where the individual is looking down on a circuit board and working on it with a screwdriver.">
            <a:extLst>
              <a:ext uri="{FF2B5EF4-FFF2-40B4-BE49-F238E27FC236}">
                <a16:creationId xmlns:a16="http://schemas.microsoft.com/office/drawing/2014/main" id="{36C97EA9-86A1-4409-9C25-7DA27FBBF3AA}"/>
              </a:ext>
            </a:extLst>
          </p:cNvPr>
          <p:cNvPicPr>
            <a:picLocks noGrp="1" noChangeAspect="1"/>
          </p:cNvPicPr>
          <p:nvPr>
            <p:ph type="pic" sz="quarter" idx="17"/>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4" name="슬라이드 번호 개체 틀 5">
            <a:extLst>
              <a:ext uri="{FF2B5EF4-FFF2-40B4-BE49-F238E27FC236}">
                <a16:creationId xmlns:a16="http://schemas.microsoft.com/office/drawing/2014/main" id="{FB5070A2-949B-ED86-8189-6EB5B05CFFD7}"/>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26</a:t>
            </a:fld>
            <a:endParaRPr kumimoji="1" lang="en-US" altLang="ko-KR" dirty="0"/>
          </a:p>
        </p:txBody>
      </p:sp>
    </p:spTree>
    <p:extLst>
      <p:ext uri="{BB962C8B-B14F-4D97-AF65-F5344CB8AC3E}">
        <p14:creationId xmlns:p14="http://schemas.microsoft.com/office/powerpoint/2010/main" val="2410298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946150" y="422174"/>
            <a:ext cx="1040764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fr-FR"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넥슨Lv2고딕 Medium" panose="00000600000000000000" pitchFamily="2" charset="-127"/>
                <a:cs typeface="+mn-cs"/>
              </a:rPr>
              <a:t>Type 4:</a:t>
            </a:r>
            <a:r>
              <a:rPr kumimoji="0" lang="fr-FR" altLang="ko-KR" sz="4800" b="0" i="0" u="none" strike="noStrike" kern="1200" cap="none" spc="0" normalizeH="0" baseline="0" noProof="0" dirty="0">
                <a:ln>
                  <a:noFill/>
                </a:ln>
                <a:solidFill>
                  <a:schemeClr val="accent1"/>
                </a:solidFill>
                <a:effectLst/>
                <a:uLnTx/>
                <a:uFillTx/>
                <a:latin typeface="Abril Fatface" panose="02000503000000020003" pitchFamily="2" charset="0"/>
                <a:ea typeface="넥슨Lv2고딕 Medium" panose="00000600000000000000" pitchFamily="2" charset="-127"/>
                <a:cs typeface="+mn-cs"/>
              </a:rPr>
              <a:t> </a:t>
            </a:r>
            <a:r>
              <a:rPr kumimoji="0" lang="fr-FR" altLang="ko-KR" sz="4800" b="0" i="0" u="none" strike="noStrike" kern="1200" cap="none" spc="0" normalizeH="0" baseline="0" noProof="0" dirty="0" err="1">
                <a:ln>
                  <a:noFill/>
                </a:ln>
                <a:solidFill>
                  <a:srgbClr val="F2AB0C"/>
                </a:solidFill>
                <a:effectLst/>
                <a:uLnTx/>
                <a:uFillTx/>
                <a:latin typeface="Abril Fatface" panose="02000503000000020003" pitchFamily="2" charset="0"/>
                <a:ea typeface="넥슨Lv2고딕 Medium" panose="00000600000000000000" pitchFamily="2" charset="-127"/>
                <a:cs typeface="+mn-cs"/>
              </a:rPr>
              <a:t>Video</a:t>
            </a:r>
            <a:r>
              <a:rPr kumimoji="0" lang="fr-FR"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 </a:t>
            </a:r>
            <a:r>
              <a:rPr kumimoji="0" lang="fr-FR" altLang="ko-KR" sz="4800" b="0" i="0" u="none" strike="noStrike" kern="1200" cap="none" spc="0" normalizeH="0" baseline="0" noProof="0" dirty="0" err="1">
                <a:ln>
                  <a:noFill/>
                </a:ln>
                <a:solidFill>
                  <a:srgbClr val="F2AB0C"/>
                </a:solidFill>
                <a:effectLst/>
                <a:uLnTx/>
                <a:uFillTx/>
                <a:latin typeface="Abril Fatface" panose="02000503000000020003" pitchFamily="2" charset="0"/>
                <a:ea typeface="넥슨Lv2고딕 Medium" panose="00000600000000000000" pitchFamily="2" charset="-127"/>
                <a:cs typeface="+mn-cs"/>
              </a:rPr>
              <a:t>Prompting</a:t>
            </a:r>
            <a:r>
              <a:rPr kumimoji="0" lang="fr-FR"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 Modeling</a:t>
            </a:r>
            <a:endParaRPr kumimoji="0" lang="en-US"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endParaRPr>
          </a:p>
        </p:txBody>
      </p:sp>
      <p:sp>
        <p:nvSpPr>
          <p:cNvPr id="5" name="직사각형 4">
            <a:extLst>
              <a:ext uri="{C183D7F6-B498-43B3-948B-1728B52AA6E4}">
                <adec:decorative xmlns:adec="http://schemas.microsoft.com/office/drawing/2017/decorative" val="1"/>
              </a:ext>
            </a:extLst>
          </p:cNvPr>
          <p:cNvSpPr/>
          <p:nvPr/>
        </p:nvSpPr>
        <p:spPr bwMode="auto">
          <a:xfrm>
            <a:off x="3946751" y="1434005"/>
            <a:ext cx="3259812" cy="4908882"/>
          </a:xfrm>
          <a:prstGeom prst="rect">
            <a:avLst/>
          </a:prstGeom>
          <a:solidFill>
            <a:srgbClr val="F5E8D8"/>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6" name="타원 5">
            <a:extLst>
              <a:ext uri="{C183D7F6-B498-43B3-948B-1728B52AA6E4}">
                <adec:decorative xmlns:adec="http://schemas.microsoft.com/office/drawing/2017/decorative" val="1"/>
              </a:ext>
            </a:extLst>
          </p:cNvPr>
          <p:cNvSpPr/>
          <p:nvPr/>
        </p:nvSpPr>
        <p:spPr bwMode="auto">
          <a:xfrm>
            <a:off x="7531769" y="1852863"/>
            <a:ext cx="914399" cy="914399"/>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7" name="TextBox 6"/>
          <p:cNvSpPr txBox="1"/>
          <p:nvPr/>
        </p:nvSpPr>
        <p:spPr>
          <a:xfrm>
            <a:off x="4280549" y="3090417"/>
            <a:ext cx="2592216" cy="1537985"/>
          </a:xfrm>
          <a:prstGeom prst="rect">
            <a:avLst/>
          </a:prstGeom>
          <a:noFill/>
        </p:spPr>
        <p:txBody>
          <a:bodyPr wrap="square" rtlCol="0">
            <a:spAutoFit/>
          </a:bodyPr>
          <a:lstStyle/>
          <a:p>
            <a:pPr algn="ctr">
              <a:lnSpc>
                <a:spcPct val="114000"/>
              </a:lnSpc>
            </a:pPr>
            <a:r>
              <a:rPr lang="en-US" altLang="ko-KR" sz="2800" dirty="0">
                <a:solidFill>
                  <a:schemeClr val="accent2"/>
                </a:solidFill>
                <a:latin typeface="Calibri" panose="020F0502020204030204" pitchFamily="34" charset="0"/>
                <a:cs typeface="Calibri" panose="020F0502020204030204" pitchFamily="34" charset="0"/>
              </a:rPr>
              <a:t>Used to teach a sequence of skills.</a:t>
            </a:r>
          </a:p>
        </p:txBody>
      </p:sp>
      <p:sp>
        <p:nvSpPr>
          <p:cNvPr id="11" name="TextBox 10"/>
          <p:cNvSpPr txBox="1"/>
          <p:nvPr/>
        </p:nvSpPr>
        <p:spPr>
          <a:xfrm>
            <a:off x="8568855" y="1941140"/>
            <a:ext cx="3181820" cy="705899"/>
          </a:xfrm>
          <a:prstGeom prst="rect">
            <a:avLst/>
          </a:prstGeom>
          <a:noFill/>
        </p:spPr>
        <p:txBody>
          <a:bodyPr wrap="square" rtlCol="0">
            <a:spAutoFit/>
          </a:bodyPr>
          <a:lstStyle/>
          <a:p>
            <a:pPr>
              <a:lnSpc>
                <a:spcPct val="114000"/>
              </a:lnSpc>
            </a:pPr>
            <a:r>
              <a:rPr lang="en-US" altLang="ko-KR" dirty="0">
                <a:solidFill>
                  <a:schemeClr val="tx2"/>
                </a:solidFill>
                <a:latin typeface="Calibri" panose="020F0502020204030204" pitchFamily="34" charset="0"/>
                <a:cs typeface="Calibri" panose="020F0502020204030204" pitchFamily="34" charset="0"/>
              </a:rPr>
              <a:t>Single or smaller sub-steps of the task are videotaped.</a:t>
            </a:r>
          </a:p>
        </p:txBody>
      </p:sp>
      <p:sp>
        <p:nvSpPr>
          <p:cNvPr id="12" name="타원 11">
            <a:extLst>
              <a:ext uri="{C183D7F6-B498-43B3-948B-1728B52AA6E4}">
                <adec:decorative xmlns:adec="http://schemas.microsoft.com/office/drawing/2017/decorative" val="1"/>
              </a:ext>
            </a:extLst>
          </p:cNvPr>
          <p:cNvSpPr/>
          <p:nvPr/>
        </p:nvSpPr>
        <p:spPr bwMode="auto">
          <a:xfrm>
            <a:off x="7531769" y="3248681"/>
            <a:ext cx="914399" cy="914399"/>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17" name="타원 16">
            <a:extLst>
              <a:ext uri="{C183D7F6-B498-43B3-948B-1728B52AA6E4}">
                <adec:decorative xmlns:adec="http://schemas.microsoft.com/office/drawing/2017/decorative" val="1"/>
              </a:ext>
            </a:extLst>
          </p:cNvPr>
          <p:cNvSpPr/>
          <p:nvPr/>
        </p:nvSpPr>
        <p:spPr bwMode="auto">
          <a:xfrm>
            <a:off x="7531769" y="4644499"/>
            <a:ext cx="914399" cy="914399"/>
          </a:xfrm>
          <a:prstGeom prst="ellipse">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grpSp>
        <p:nvGrpSpPr>
          <p:cNvPr id="18" name="그룹 17">
            <a:extLst>
              <a:ext uri="{C183D7F6-B498-43B3-948B-1728B52AA6E4}">
                <adec:decorative xmlns:adec="http://schemas.microsoft.com/office/drawing/2017/decorative" val="1"/>
              </a:ext>
            </a:extLst>
          </p:cNvPr>
          <p:cNvGrpSpPr/>
          <p:nvPr/>
        </p:nvGrpSpPr>
        <p:grpSpPr>
          <a:xfrm>
            <a:off x="7826905" y="3590664"/>
            <a:ext cx="323247" cy="268746"/>
            <a:chOff x="7899066" y="2255498"/>
            <a:chExt cx="546100" cy="454025"/>
          </a:xfrm>
        </p:grpSpPr>
        <p:sp>
          <p:nvSpPr>
            <p:cNvPr id="19" name="Freeform 49"/>
            <p:cNvSpPr>
              <a:spLocks noEditPoints="1"/>
            </p:cNvSpPr>
            <p:nvPr/>
          </p:nvSpPr>
          <p:spPr bwMode="auto">
            <a:xfrm>
              <a:off x="7899066" y="2255498"/>
              <a:ext cx="546100" cy="454025"/>
            </a:xfrm>
            <a:custGeom>
              <a:avLst/>
              <a:gdLst>
                <a:gd name="T0" fmla="*/ 10 w 167"/>
                <a:gd name="T1" fmla="*/ 127 h 139"/>
                <a:gd name="T2" fmla="*/ 0 w 167"/>
                <a:gd name="T3" fmla="*/ 69 h 139"/>
                <a:gd name="T4" fmla="*/ 10 w 167"/>
                <a:gd name="T5" fmla="*/ 12 h 139"/>
                <a:gd name="T6" fmla="*/ 12 w 167"/>
                <a:gd name="T7" fmla="*/ 10 h 139"/>
                <a:gd name="T8" fmla="*/ 83 w 167"/>
                <a:gd name="T9" fmla="*/ 0 h 139"/>
                <a:gd name="T10" fmla="*/ 155 w 167"/>
                <a:gd name="T11" fmla="*/ 11 h 139"/>
                <a:gd name="T12" fmla="*/ 157 w 167"/>
                <a:gd name="T13" fmla="*/ 12 h 139"/>
                <a:gd name="T14" fmla="*/ 167 w 167"/>
                <a:gd name="T15" fmla="*/ 69 h 139"/>
                <a:gd name="T16" fmla="*/ 157 w 167"/>
                <a:gd name="T17" fmla="*/ 127 h 139"/>
                <a:gd name="T18" fmla="*/ 155 w 167"/>
                <a:gd name="T19" fmla="*/ 128 h 139"/>
                <a:gd name="T20" fmla="*/ 83 w 167"/>
                <a:gd name="T21" fmla="*/ 139 h 139"/>
                <a:gd name="T22" fmla="*/ 12 w 167"/>
                <a:gd name="T23" fmla="*/ 128 h 139"/>
                <a:gd name="T24" fmla="*/ 10 w 167"/>
                <a:gd name="T25" fmla="*/ 127 h 139"/>
                <a:gd name="T26" fmla="*/ 5 w 167"/>
                <a:gd name="T27" fmla="*/ 69 h 139"/>
                <a:gd name="T28" fmla="*/ 15 w 167"/>
                <a:gd name="T29" fmla="*/ 124 h 139"/>
                <a:gd name="T30" fmla="*/ 83 w 167"/>
                <a:gd name="T31" fmla="*/ 133 h 139"/>
                <a:gd name="T32" fmla="*/ 152 w 167"/>
                <a:gd name="T33" fmla="*/ 124 h 139"/>
                <a:gd name="T34" fmla="*/ 162 w 167"/>
                <a:gd name="T35" fmla="*/ 69 h 139"/>
                <a:gd name="T36" fmla="*/ 152 w 167"/>
                <a:gd name="T37" fmla="*/ 15 h 139"/>
                <a:gd name="T38" fmla="*/ 83 w 167"/>
                <a:gd name="T39" fmla="*/ 6 h 139"/>
                <a:gd name="T40" fmla="*/ 15 w 167"/>
                <a:gd name="T41" fmla="*/ 15 h 139"/>
                <a:gd name="T42" fmla="*/ 5 w 167"/>
                <a:gd name="T43"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7" h="139">
                  <a:moveTo>
                    <a:pt x="10" y="127"/>
                  </a:moveTo>
                  <a:cubicBezTo>
                    <a:pt x="3" y="113"/>
                    <a:pt x="0" y="91"/>
                    <a:pt x="0" y="69"/>
                  </a:cubicBezTo>
                  <a:cubicBezTo>
                    <a:pt x="0" y="48"/>
                    <a:pt x="3" y="26"/>
                    <a:pt x="10" y="12"/>
                  </a:cubicBezTo>
                  <a:cubicBezTo>
                    <a:pt x="10" y="11"/>
                    <a:pt x="11" y="11"/>
                    <a:pt x="12" y="10"/>
                  </a:cubicBezTo>
                  <a:cubicBezTo>
                    <a:pt x="27" y="4"/>
                    <a:pt x="55" y="0"/>
                    <a:pt x="83" y="0"/>
                  </a:cubicBezTo>
                  <a:cubicBezTo>
                    <a:pt x="112" y="0"/>
                    <a:pt x="140" y="4"/>
                    <a:pt x="155" y="11"/>
                  </a:cubicBezTo>
                  <a:cubicBezTo>
                    <a:pt x="156" y="11"/>
                    <a:pt x="157" y="11"/>
                    <a:pt x="157" y="12"/>
                  </a:cubicBezTo>
                  <a:cubicBezTo>
                    <a:pt x="164" y="26"/>
                    <a:pt x="167" y="48"/>
                    <a:pt x="167" y="69"/>
                  </a:cubicBezTo>
                  <a:cubicBezTo>
                    <a:pt x="167" y="91"/>
                    <a:pt x="164" y="113"/>
                    <a:pt x="157" y="127"/>
                  </a:cubicBezTo>
                  <a:cubicBezTo>
                    <a:pt x="156" y="128"/>
                    <a:pt x="156" y="128"/>
                    <a:pt x="155" y="128"/>
                  </a:cubicBezTo>
                  <a:cubicBezTo>
                    <a:pt x="140" y="135"/>
                    <a:pt x="112" y="139"/>
                    <a:pt x="83" y="139"/>
                  </a:cubicBezTo>
                  <a:cubicBezTo>
                    <a:pt x="55" y="139"/>
                    <a:pt x="27" y="135"/>
                    <a:pt x="12" y="128"/>
                  </a:cubicBezTo>
                  <a:cubicBezTo>
                    <a:pt x="11" y="128"/>
                    <a:pt x="10" y="128"/>
                    <a:pt x="10" y="127"/>
                  </a:cubicBezTo>
                  <a:close/>
                  <a:moveTo>
                    <a:pt x="5" y="69"/>
                  </a:moveTo>
                  <a:cubicBezTo>
                    <a:pt x="5" y="90"/>
                    <a:pt x="8" y="110"/>
                    <a:pt x="15" y="124"/>
                  </a:cubicBezTo>
                  <a:cubicBezTo>
                    <a:pt x="30" y="130"/>
                    <a:pt x="57" y="133"/>
                    <a:pt x="83" y="133"/>
                  </a:cubicBezTo>
                  <a:cubicBezTo>
                    <a:pt x="110" y="133"/>
                    <a:pt x="137" y="130"/>
                    <a:pt x="152" y="124"/>
                  </a:cubicBezTo>
                  <a:cubicBezTo>
                    <a:pt x="159" y="110"/>
                    <a:pt x="162" y="90"/>
                    <a:pt x="162" y="69"/>
                  </a:cubicBezTo>
                  <a:cubicBezTo>
                    <a:pt x="162" y="49"/>
                    <a:pt x="159" y="29"/>
                    <a:pt x="152" y="15"/>
                  </a:cubicBezTo>
                  <a:cubicBezTo>
                    <a:pt x="137" y="9"/>
                    <a:pt x="110" y="6"/>
                    <a:pt x="83" y="6"/>
                  </a:cubicBezTo>
                  <a:cubicBezTo>
                    <a:pt x="57" y="6"/>
                    <a:pt x="30" y="9"/>
                    <a:pt x="15" y="15"/>
                  </a:cubicBezTo>
                  <a:cubicBezTo>
                    <a:pt x="8" y="29"/>
                    <a:pt x="5" y="49"/>
                    <a:pt x="5" y="69"/>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0" name="Freeform 50"/>
            <p:cNvSpPr>
              <a:spLocks noEditPoints="1"/>
            </p:cNvSpPr>
            <p:nvPr/>
          </p:nvSpPr>
          <p:spPr bwMode="auto">
            <a:xfrm>
              <a:off x="8102266" y="2379323"/>
              <a:ext cx="160338" cy="206375"/>
            </a:xfrm>
            <a:custGeom>
              <a:avLst/>
              <a:gdLst>
                <a:gd name="T0" fmla="*/ 5 w 49"/>
                <a:gd name="T1" fmla="*/ 0 h 63"/>
                <a:gd name="T2" fmla="*/ 47 w 49"/>
                <a:gd name="T3" fmla="*/ 29 h 63"/>
                <a:gd name="T4" fmla="*/ 48 w 49"/>
                <a:gd name="T5" fmla="*/ 33 h 63"/>
                <a:gd name="T6" fmla="*/ 47 w 49"/>
                <a:gd name="T7" fmla="*/ 34 h 63"/>
                <a:gd name="T8" fmla="*/ 5 w 49"/>
                <a:gd name="T9" fmla="*/ 63 h 63"/>
                <a:gd name="T10" fmla="*/ 1 w 49"/>
                <a:gd name="T11" fmla="*/ 62 h 63"/>
                <a:gd name="T12" fmla="*/ 0 w 49"/>
                <a:gd name="T13" fmla="*/ 60 h 63"/>
                <a:gd name="T14" fmla="*/ 0 w 49"/>
                <a:gd name="T15" fmla="*/ 3 h 63"/>
                <a:gd name="T16" fmla="*/ 3 w 49"/>
                <a:gd name="T17" fmla="*/ 0 h 63"/>
                <a:gd name="T18" fmla="*/ 5 w 49"/>
                <a:gd name="T19" fmla="*/ 0 h 63"/>
                <a:gd name="T20" fmla="*/ 41 w 49"/>
                <a:gd name="T21" fmla="*/ 31 h 63"/>
                <a:gd name="T22" fmla="*/ 6 w 49"/>
                <a:gd name="T23" fmla="*/ 8 h 63"/>
                <a:gd name="T24" fmla="*/ 6 w 49"/>
                <a:gd name="T25" fmla="*/ 55 h 63"/>
                <a:gd name="T26" fmla="*/ 41 w 49"/>
                <a:gd name="T27"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3">
                  <a:moveTo>
                    <a:pt x="5" y="0"/>
                  </a:moveTo>
                  <a:cubicBezTo>
                    <a:pt x="47" y="29"/>
                    <a:pt x="47" y="29"/>
                    <a:pt x="47" y="29"/>
                  </a:cubicBezTo>
                  <a:cubicBezTo>
                    <a:pt x="48" y="30"/>
                    <a:pt x="49" y="32"/>
                    <a:pt x="48" y="33"/>
                  </a:cubicBezTo>
                  <a:cubicBezTo>
                    <a:pt x="48" y="33"/>
                    <a:pt x="47" y="34"/>
                    <a:pt x="47" y="34"/>
                  </a:cubicBezTo>
                  <a:cubicBezTo>
                    <a:pt x="5" y="63"/>
                    <a:pt x="5" y="63"/>
                    <a:pt x="5" y="63"/>
                  </a:cubicBezTo>
                  <a:cubicBezTo>
                    <a:pt x="3" y="63"/>
                    <a:pt x="2" y="63"/>
                    <a:pt x="1" y="62"/>
                  </a:cubicBezTo>
                  <a:cubicBezTo>
                    <a:pt x="0" y="61"/>
                    <a:pt x="0" y="61"/>
                    <a:pt x="0" y="60"/>
                  </a:cubicBezTo>
                  <a:cubicBezTo>
                    <a:pt x="0" y="3"/>
                    <a:pt x="0" y="3"/>
                    <a:pt x="0" y="3"/>
                  </a:cubicBezTo>
                  <a:cubicBezTo>
                    <a:pt x="0" y="1"/>
                    <a:pt x="2" y="0"/>
                    <a:pt x="3" y="0"/>
                  </a:cubicBezTo>
                  <a:cubicBezTo>
                    <a:pt x="4" y="0"/>
                    <a:pt x="4" y="0"/>
                    <a:pt x="5" y="0"/>
                  </a:cubicBezTo>
                  <a:close/>
                  <a:moveTo>
                    <a:pt x="41" y="31"/>
                  </a:moveTo>
                  <a:cubicBezTo>
                    <a:pt x="6" y="8"/>
                    <a:pt x="6" y="8"/>
                    <a:pt x="6" y="8"/>
                  </a:cubicBezTo>
                  <a:cubicBezTo>
                    <a:pt x="6" y="55"/>
                    <a:pt x="6" y="55"/>
                    <a:pt x="6" y="55"/>
                  </a:cubicBezTo>
                  <a:lnTo>
                    <a:pt x="41" y="3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grpSp>
      <p:sp>
        <p:nvSpPr>
          <p:cNvPr id="27" name="Freeform 46">
            <a:extLst>
              <a:ext uri="{C183D7F6-B498-43B3-948B-1728B52AA6E4}">
                <adec:decorative xmlns:adec="http://schemas.microsoft.com/office/drawing/2017/decorative" val="1"/>
              </a:ext>
            </a:extLst>
          </p:cNvPr>
          <p:cNvSpPr>
            <a:spLocks noEditPoints="1"/>
          </p:cNvSpPr>
          <p:nvPr/>
        </p:nvSpPr>
        <p:spPr bwMode="auto">
          <a:xfrm>
            <a:off x="7855483" y="2140505"/>
            <a:ext cx="273403" cy="307170"/>
          </a:xfrm>
          <a:custGeom>
            <a:avLst/>
            <a:gdLst>
              <a:gd name="T0" fmla="*/ 45 w 122"/>
              <a:gd name="T1" fmla="*/ 5 h 137"/>
              <a:gd name="T2" fmla="*/ 61 w 122"/>
              <a:gd name="T3" fmla="*/ 14 h 137"/>
              <a:gd name="T4" fmla="*/ 78 w 122"/>
              <a:gd name="T5" fmla="*/ 5 h 137"/>
              <a:gd name="T6" fmla="*/ 114 w 122"/>
              <a:gd name="T7" fmla="*/ 23 h 137"/>
              <a:gd name="T8" fmla="*/ 114 w 122"/>
              <a:gd name="T9" fmla="*/ 129 h 137"/>
              <a:gd name="T10" fmla="*/ 8 w 122"/>
              <a:gd name="T11" fmla="*/ 129 h 137"/>
              <a:gd name="T12" fmla="*/ 8 w 122"/>
              <a:gd name="T13" fmla="*/ 22 h 137"/>
              <a:gd name="T14" fmla="*/ 63 w 122"/>
              <a:gd name="T15" fmla="*/ 65 h 137"/>
              <a:gd name="T16" fmla="*/ 63 w 122"/>
              <a:gd name="T17" fmla="*/ 65 h 137"/>
              <a:gd name="T18" fmla="*/ 64 w 122"/>
              <a:gd name="T19" fmla="*/ 65 h 137"/>
              <a:gd name="T20" fmla="*/ 64 w 122"/>
              <a:gd name="T21" fmla="*/ 65 h 137"/>
              <a:gd name="T22" fmla="*/ 64 w 122"/>
              <a:gd name="T23" fmla="*/ 65 h 137"/>
              <a:gd name="T24" fmla="*/ 65 w 122"/>
              <a:gd name="T25" fmla="*/ 65 h 137"/>
              <a:gd name="T26" fmla="*/ 65 w 122"/>
              <a:gd name="T27" fmla="*/ 66 h 137"/>
              <a:gd name="T28" fmla="*/ 65 w 122"/>
              <a:gd name="T29" fmla="*/ 66 h 137"/>
              <a:gd name="T30" fmla="*/ 66 w 122"/>
              <a:gd name="T31" fmla="*/ 67 h 137"/>
              <a:gd name="T32" fmla="*/ 66 w 122"/>
              <a:gd name="T33" fmla="*/ 67 h 137"/>
              <a:gd name="T34" fmla="*/ 66 w 122"/>
              <a:gd name="T35" fmla="*/ 67 h 137"/>
              <a:gd name="T36" fmla="*/ 66 w 122"/>
              <a:gd name="T37" fmla="*/ 67 h 137"/>
              <a:gd name="T38" fmla="*/ 66 w 122"/>
              <a:gd name="T39" fmla="*/ 67 h 137"/>
              <a:gd name="T40" fmla="*/ 66 w 122"/>
              <a:gd name="T41" fmla="*/ 67 h 137"/>
              <a:gd name="T42" fmla="*/ 66 w 122"/>
              <a:gd name="T43" fmla="*/ 67 h 137"/>
              <a:gd name="T44" fmla="*/ 66 w 122"/>
              <a:gd name="T45" fmla="*/ 68 h 137"/>
              <a:gd name="T46" fmla="*/ 89 w 122"/>
              <a:gd name="T47" fmla="*/ 73 h 137"/>
              <a:gd name="T48" fmla="*/ 60 w 122"/>
              <a:gd name="T49" fmla="*/ 86 h 137"/>
              <a:gd name="T50" fmla="*/ 60 w 122"/>
              <a:gd name="T51" fmla="*/ 86 h 137"/>
              <a:gd name="T52" fmla="*/ 59 w 122"/>
              <a:gd name="T53" fmla="*/ 86 h 137"/>
              <a:gd name="T54" fmla="*/ 59 w 122"/>
              <a:gd name="T55" fmla="*/ 86 h 137"/>
              <a:gd name="T56" fmla="*/ 59 w 122"/>
              <a:gd name="T57" fmla="*/ 86 h 137"/>
              <a:gd name="T58" fmla="*/ 58 w 122"/>
              <a:gd name="T59" fmla="*/ 86 h 137"/>
              <a:gd name="T60" fmla="*/ 58 w 122"/>
              <a:gd name="T61" fmla="*/ 86 h 137"/>
              <a:gd name="T62" fmla="*/ 58 w 122"/>
              <a:gd name="T63" fmla="*/ 86 h 137"/>
              <a:gd name="T64" fmla="*/ 57 w 122"/>
              <a:gd name="T65" fmla="*/ 85 h 137"/>
              <a:gd name="T66" fmla="*/ 57 w 122"/>
              <a:gd name="T67" fmla="*/ 85 h 137"/>
              <a:gd name="T68" fmla="*/ 57 w 122"/>
              <a:gd name="T69" fmla="*/ 84 h 137"/>
              <a:gd name="T70" fmla="*/ 57 w 122"/>
              <a:gd name="T71" fmla="*/ 84 h 137"/>
              <a:gd name="T72" fmla="*/ 56 w 122"/>
              <a:gd name="T73" fmla="*/ 84 h 137"/>
              <a:gd name="T74" fmla="*/ 56 w 122"/>
              <a:gd name="T75" fmla="*/ 83 h 137"/>
              <a:gd name="T76" fmla="*/ 57 w 122"/>
              <a:gd name="T77" fmla="*/ 83 h 137"/>
              <a:gd name="T78" fmla="*/ 57 w 122"/>
              <a:gd name="T79" fmla="*/ 83 h 137"/>
              <a:gd name="T80" fmla="*/ 30 w 122"/>
              <a:gd name="T81" fmla="*/ 76 h 137"/>
              <a:gd name="T82" fmla="*/ 63 w 122"/>
              <a:gd name="T83" fmla="*/ 65 h 137"/>
              <a:gd name="T84" fmla="*/ 96 w 122"/>
              <a:gd name="T85" fmla="*/ 20 h 137"/>
              <a:gd name="T86" fmla="*/ 6 w 122"/>
              <a:gd name="T87" fmla="*/ 41 h 137"/>
              <a:gd name="T88" fmla="*/ 27 w 122"/>
              <a:gd name="T89" fmla="*/ 131 h 137"/>
              <a:gd name="T90" fmla="*/ 117 w 122"/>
              <a:gd name="T91" fmla="*/ 110 h 137"/>
              <a:gd name="T92" fmla="*/ 96 w 122"/>
              <a:gd name="T93" fmla="*/ 2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37">
                <a:moveTo>
                  <a:pt x="27" y="15"/>
                </a:moveTo>
                <a:cubicBezTo>
                  <a:pt x="55" y="15"/>
                  <a:pt x="55" y="15"/>
                  <a:pt x="55" y="15"/>
                </a:cubicBezTo>
                <a:cubicBezTo>
                  <a:pt x="45" y="5"/>
                  <a:pt x="45" y="5"/>
                  <a:pt x="45" y="5"/>
                </a:cubicBezTo>
                <a:cubicBezTo>
                  <a:pt x="44" y="4"/>
                  <a:pt x="44" y="2"/>
                  <a:pt x="45" y="1"/>
                </a:cubicBezTo>
                <a:cubicBezTo>
                  <a:pt x="46" y="0"/>
                  <a:pt x="48" y="0"/>
                  <a:pt x="49" y="1"/>
                </a:cubicBezTo>
                <a:cubicBezTo>
                  <a:pt x="61" y="14"/>
                  <a:pt x="61" y="14"/>
                  <a:pt x="61" y="14"/>
                </a:cubicBezTo>
                <a:cubicBezTo>
                  <a:pt x="74" y="1"/>
                  <a:pt x="74" y="1"/>
                  <a:pt x="74" y="1"/>
                </a:cubicBezTo>
                <a:cubicBezTo>
                  <a:pt x="75" y="0"/>
                  <a:pt x="77" y="0"/>
                  <a:pt x="78" y="1"/>
                </a:cubicBezTo>
                <a:cubicBezTo>
                  <a:pt x="79" y="2"/>
                  <a:pt x="79" y="4"/>
                  <a:pt x="78" y="5"/>
                </a:cubicBezTo>
                <a:cubicBezTo>
                  <a:pt x="68" y="15"/>
                  <a:pt x="68" y="15"/>
                  <a:pt x="68" y="15"/>
                </a:cubicBezTo>
                <a:cubicBezTo>
                  <a:pt x="96" y="15"/>
                  <a:pt x="96" y="15"/>
                  <a:pt x="96" y="15"/>
                </a:cubicBezTo>
                <a:cubicBezTo>
                  <a:pt x="103" y="15"/>
                  <a:pt x="110" y="18"/>
                  <a:pt x="114" y="23"/>
                </a:cubicBezTo>
                <a:cubicBezTo>
                  <a:pt x="119" y="27"/>
                  <a:pt x="122" y="34"/>
                  <a:pt x="122" y="41"/>
                </a:cubicBezTo>
                <a:cubicBezTo>
                  <a:pt x="122" y="110"/>
                  <a:pt x="122" y="110"/>
                  <a:pt x="122" y="110"/>
                </a:cubicBezTo>
                <a:cubicBezTo>
                  <a:pt x="122" y="117"/>
                  <a:pt x="119" y="124"/>
                  <a:pt x="114" y="129"/>
                </a:cubicBezTo>
                <a:cubicBezTo>
                  <a:pt x="110" y="134"/>
                  <a:pt x="103" y="137"/>
                  <a:pt x="96" y="137"/>
                </a:cubicBezTo>
                <a:cubicBezTo>
                  <a:pt x="27" y="136"/>
                  <a:pt x="27" y="136"/>
                  <a:pt x="27" y="136"/>
                </a:cubicBezTo>
                <a:cubicBezTo>
                  <a:pt x="20" y="136"/>
                  <a:pt x="13" y="133"/>
                  <a:pt x="8" y="129"/>
                </a:cubicBezTo>
                <a:cubicBezTo>
                  <a:pt x="3" y="124"/>
                  <a:pt x="0" y="117"/>
                  <a:pt x="0" y="110"/>
                </a:cubicBezTo>
                <a:cubicBezTo>
                  <a:pt x="0" y="41"/>
                  <a:pt x="0" y="41"/>
                  <a:pt x="0" y="41"/>
                </a:cubicBezTo>
                <a:cubicBezTo>
                  <a:pt x="0" y="34"/>
                  <a:pt x="3" y="27"/>
                  <a:pt x="8" y="22"/>
                </a:cubicBezTo>
                <a:cubicBezTo>
                  <a:pt x="13" y="18"/>
                  <a:pt x="20" y="15"/>
                  <a:pt x="27" y="15"/>
                </a:cubicBezTo>
                <a:close/>
                <a:moveTo>
                  <a:pt x="63" y="65"/>
                </a:moveTo>
                <a:cubicBezTo>
                  <a:pt x="63" y="65"/>
                  <a:pt x="63" y="65"/>
                  <a:pt x="63" y="65"/>
                </a:cubicBezTo>
                <a:cubicBezTo>
                  <a:pt x="63" y="65"/>
                  <a:pt x="63" y="65"/>
                  <a:pt x="63" y="65"/>
                </a:cubicBezTo>
                <a:cubicBezTo>
                  <a:pt x="63" y="65"/>
                  <a:pt x="63" y="65"/>
                  <a:pt x="63" y="65"/>
                </a:cubicBezTo>
                <a:cubicBezTo>
                  <a:pt x="63" y="65"/>
                  <a:pt x="63" y="65"/>
                  <a:pt x="63"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4" y="65"/>
                  <a:pt x="64" y="65"/>
                  <a:pt x="64" y="65"/>
                </a:cubicBezTo>
                <a:cubicBezTo>
                  <a:pt x="65" y="65"/>
                  <a:pt x="65" y="65"/>
                  <a:pt x="65" y="65"/>
                </a:cubicBezTo>
                <a:cubicBezTo>
                  <a:pt x="65" y="65"/>
                  <a:pt x="65" y="65"/>
                  <a:pt x="65" y="65"/>
                </a:cubicBezTo>
                <a:cubicBezTo>
                  <a:pt x="65" y="65"/>
                  <a:pt x="65" y="65"/>
                  <a:pt x="65" y="66"/>
                </a:cubicBezTo>
                <a:cubicBezTo>
                  <a:pt x="65" y="66"/>
                  <a:pt x="65" y="66"/>
                  <a:pt x="65" y="66"/>
                </a:cubicBezTo>
                <a:cubicBezTo>
                  <a:pt x="65" y="66"/>
                  <a:pt x="65" y="66"/>
                  <a:pt x="65" y="66"/>
                </a:cubicBezTo>
                <a:cubicBezTo>
                  <a:pt x="65" y="66"/>
                  <a:pt x="65" y="66"/>
                  <a:pt x="65" y="66"/>
                </a:cubicBezTo>
                <a:cubicBezTo>
                  <a:pt x="65" y="66"/>
                  <a:pt x="65" y="66"/>
                  <a:pt x="65" y="66"/>
                </a:cubicBezTo>
                <a:cubicBezTo>
                  <a:pt x="65" y="66"/>
                  <a:pt x="65" y="66"/>
                  <a:pt x="65" y="66"/>
                </a:cubicBezTo>
                <a:cubicBezTo>
                  <a:pt x="66" y="66"/>
                  <a:pt x="66" y="66"/>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7"/>
                  <a:pt x="66" y="67"/>
                  <a:pt x="66" y="67"/>
                </a:cubicBezTo>
                <a:cubicBezTo>
                  <a:pt x="66" y="68"/>
                  <a:pt x="66" y="68"/>
                  <a:pt x="66" y="68"/>
                </a:cubicBezTo>
                <a:cubicBezTo>
                  <a:pt x="66" y="68"/>
                  <a:pt x="66" y="68"/>
                  <a:pt x="66" y="68"/>
                </a:cubicBezTo>
                <a:cubicBezTo>
                  <a:pt x="66" y="68"/>
                  <a:pt x="66" y="68"/>
                  <a:pt x="66" y="68"/>
                </a:cubicBezTo>
                <a:cubicBezTo>
                  <a:pt x="63" y="80"/>
                  <a:pt x="63" y="80"/>
                  <a:pt x="63" y="80"/>
                </a:cubicBezTo>
                <a:cubicBezTo>
                  <a:pt x="89" y="73"/>
                  <a:pt x="89" y="73"/>
                  <a:pt x="89" y="73"/>
                </a:cubicBezTo>
                <a:cubicBezTo>
                  <a:pt x="90" y="72"/>
                  <a:pt x="92" y="73"/>
                  <a:pt x="92" y="75"/>
                </a:cubicBezTo>
                <a:cubicBezTo>
                  <a:pt x="93" y="76"/>
                  <a:pt x="92" y="78"/>
                  <a:pt x="90" y="78"/>
                </a:cubicBezTo>
                <a:cubicBezTo>
                  <a:pt x="60" y="86"/>
                  <a:pt x="60" y="86"/>
                  <a:pt x="60" y="86"/>
                </a:cubicBezTo>
                <a:cubicBezTo>
                  <a:pt x="60" y="86"/>
                  <a:pt x="60" y="86"/>
                  <a:pt x="60" y="86"/>
                </a:cubicBezTo>
                <a:cubicBezTo>
                  <a:pt x="60" y="86"/>
                  <a:pt x="60" y="86"/>
                  <a:pt x="60" y="86"/>
                </a:cubicBezTo>
                <a:cubicBezTo>
                  <a:pt x="60" y="86"/>
                  <a:pt x="60" y="86"/>
                  <a:pt x="60" y="86"/>
                </a:cubicBezTo>
                <a:cubicBezTo>
                  <a:pt x="60" y="86"/>
                  <a:pt x="60"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9" y="86"/>
                </a:cubicBezTo>
                <a:cubicBezTo>
                  <a:pt x="59" y="86"/>
                  <a:pt x="59"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8" y="86"/>
                </a:cubicBezTo>
                <a:cubicBezTo>
                  <a:pt x="58" y="86"/>
                  <a:pt x="58" y="86"/>
                  <a:pt x="57" y="86"/>
                </a:cubicBezTo>
                <a:cubicBezTo>
                  <a:pt x="57" y="86"/>
                  <a:pt x="57" y="86"/>
                  <a:pt x="57" y="86"/>
                </a:cubicBezTo>
                <a:cubicBezTo>
                  <a:pt x="57" y="85"/>
                  <a:pt x="57" y="85"/>
                  <a:pt x="57" y="85"/>
                </a:cubicBezTo>
                <a:cubicBezTo>
                  <a:pt x="57" y="85"/>
                  <a:pt x="57" y="85"/>
                  <a:pt x="57" y="85"/>
                </a:cubicBezTo>
                <a:cubicBezTo>
                  <a:pt x="57" y="85"/>
                  <a:pt x="57" y="85"/>
                  <a:pt x="57" y="85"/>
                </a:cubicBezTo>
                <a:cubicBezTo>
                  <a:pt x="57" y="85"/>
                  <a:pt x="57" y="85"/>
                  <a:pt x="57" y="85"/>
                </a:cubicBezTo>
                <a:cubicBezTo>
                  <a:pt x="57" y="85"/>
                  <a:pt x="57" y="85"/>
                  <a:pt x="57" y="85"/>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6" y="84"/>
                  <a:pt x="56" y="84"/>
                  <a:pt x="56" y="84"/>
                </a:cubicBezTo>
                <a:cubicBezTo>
                  <a:pt x="56" y="84"/>
                  <a:pt x="56" y="84"/>
                  <a:pt x="56" y="84"/>
                </a:cubicBezTo>
                <a:cubicBezTo>
                  <a:pt x="56" y="84"/>
                  <a:pt x="56" y="84"/>
                  <a:pt x="56" y="84"/>
                </a:cubicBezTo>
                <a:cubicBezTo>
                  <a:pt x="56" y="83"/>
                  <a:pt x="56" y="83"/>
                  <a:pt x="56" y="83"/>
                </a:cubicBezTo>
                <a:cubicBezTo>
                  <a:pt x="56" y="83"/>
                  <a:pt x="56" y="83"/>
                  <a:pt x="56" y="83"/>
                </a:cubicBezTo>
                <a:cubicBezTo>
                  <a:pt x="56" y="83"/>
                  <a:pt x="56" y="83"/>
                  <a:pt x="56" y="83"/>
                </a:cubicBezTo>
                <a:cubicBezTo>
                  <a:pt x="56" y="83"/>
                  <a:pt x="56" y="83"/>
                  <a:pt x="57" y="83"/>
                </a:cubicBezTo>
                <a:cubicBezTo>
                  <a:pt x="57" y="83"/>
                  <a:pt x="57" y="83"/>
                  <a:pt x="57" y="83"/>
                </a:cubicBezTo>
                <a:cubicBezTo>
                  <a:pt x="57" y="83"/>
                  <a:pt x="57" y="83"/>
                  <a:pt x="57" y="83"/>
                </a:cubicBezTo>
                <a:cubicBezTo>
                  <a:pt x="57" y="83"/>
                  <a:pt x="57" y="83"/>
                  <a:pt x="57" y="83"/>
                </a:cubicBezTo>
                <a:cubicBezTo>
                  <a:pt x="60" y="72"/>
                  <a:pt x="60" y="72"/>
                  <a:pt x="60" y="72"/>
                </a:cubicBezTo>
                <a:cubicBezTo>
                  <a:pt x="34" y="78"/>
                  <a:pt x="34" y="78"/>
                  <a:pt x="34" y="78"/>
                </a:cubicBezTo>
                <a:cubicBezTo>
                  <a:pt x="32" y="79"/>
                  <a:pt x="31" y="78"/>
                  <a:pt x="30" y="76"/>
                </a:cubicBezTo>
                <a:cubicBezTo>
                  <a:pt x="30" y="75"/>
                  <a:pt x="31" y="73"/>
                  <a:pt x="32" y="73"/>
                </a:cubicBezTo>
                <a:cubicBezTo>
                  <a:pt x="63" y="65"/>
                  <a:pt x="63" y="65"/>
                  <a:pt x="63" y="65"/>
                </a:cubicBezTo>
                <a:cubicBezTo>
                  <a:pt x="63" y="65"/>
                  <a:pt x="63" y="65"/>
                  <a:pt x="63" y="65"/>
                </a:cubicBezTo>
                <a:cubicBezTo>
                  <a:pt x="63" y="65"/>
                  <a:pt x="63" y="65"/>
                  <a:pt x="63" y="65"/>
                </a:cubicBezTo>
                <a:cubicBezTo>
                  <a:pt x="63" y="65"/>
                  <a:pt x="63" y="65"/>
                  <a:pt x="63" y="65"/>
                </a:cubicBezTo>
                <a:close/>
                <a:moveTo>
                  <a:pt x="96" y="20"/>
                </a:moveTo>
                <a:cubicBezTo>
                  <a:pt x="27" y="20"/>
                  <a:pt x="27" y="20"/>
                  <a:pt x="27" y="20"/>
                </a:cubicBezTo>
                <a:cubicBezTo>
                  <a:pt x="21" y="20"/>
                  <a:pt x="16" y="23"/>
                  <a:pt x="12" y="26"/>
                </a:cubicBezTo>
                <a:cubicBezTo>
                  <a:pt x="8" y="30"/>
                  <a:pt x="6" y="35"/>
                  <a:pt x="6" y="41"/>
                </a:cubicBezTo>
                <a:cubicBezTo>
                  <a:pt x="6" y="110"/>
                  <a:pt x="6" y="110"/>
                  <a:pt x="6" y="110"/>
                </a:cubicBezTo>
                <a:cubicBezTo>
                  <a:pt x="6" y="116"/>
                  <a:pt x="8" y="121"/>
                  <a:pt x="12" y="125"/>
                </a:cubicBezTo>
                <a:cubicBezTo>
                  <a:pt x="16" y="129"/>
                  <a:pt x="21" y="131"/>
                  <a:pt x="27" y="131"/>
                </a:cubicBezTo>
                <a:cubicBezTo>
                  <a:pt x="96" y="131"/>
                  <a:pt x="96" y="131"/>
                  <a:pt x="96" y="131"/>
                </a:cubicBezTo>
                <a:cubicBezTo>
                  <a:pt x="101" y="131"/>
                  <a:pt x="107" y="129"/>
                  <a:pt x="111" y="125"/>
                </a:cubicBezTo>
                <a:cubicBezTo>
                  <a:pt x="114" y="121"/>
                  <a:pt x="117" y="116"/>
                  <a:pt x="117" y="110"/>
                </a:cubicBezTo>
                <a:cubicBezTo>
                  <a:pt x="117" y="41"/>
                  <a:pt x="117" y="41"/>
                  <a:pt x="117" y="41"/>
                </a:cubicBezTo>
                <a:cubicBezTo>
                  <a:pt x="117" y="35"/>
                  <a:pt x="114" y="30"/>
                  <a:pt x="111" y="26"/>
                </a:cubicBezTo>
                <a:cubicBezTo>
                  <a:pt x="107" y="23"/>
                  <a:pt x="102" y="20"/>
                  <a:pt x="96" y="2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8" name="Freeform 44">
            <a:extLst>
              <a:ext uri="{C183D7F6-B498-43B3-948B-1728B52AA6E4}">
                <adec:decorative xmlns:adec="http://schemas.microsoft.com/office/drawing/2017/decorative" val="1"/>
              </a:ext>
            </a:extLst>
          </p:cNvPr>
          <p:cNvSpPr>
            <a:spLocks noEditPoints="1"/>
          </p:cNvSpPr>
          <p:nvPr/>
        </p:nvSpPr>
        <p:spPr bwMode="auto">
          <a:xfrm>
            <a:off x="7856418" y="4964754"/>
            <a:ext cx="281369" cy="280388"/>
          </a:xfrm>
          <a:custGeom>
            <a:avLst/>
            <a:gdLst>
              <a:gd name="T0" fmla="*/ 29 w 139"/>
              <a:gd name="T1" fmla="*/ 0 h 139"/>
              <a:gd name="T2" fmla="*/ 110 w 139"/>
              <a:gd name="T3" fmla="*/ 0 h 139"/>
              <a:gd name="T4" fmla="*/ 130 w 139"/>
              <a:gd name="T5" fmla="*/ 9 h 139"/>
              <a:gd name="T6" fmla="*/ 139 w 139"/>
              <a:gd name="T7" fmla="*/ 29 h 139"/>
              <a:gd name="T8" fmla="*/ 139 w 139"/>
              <a:gd name="T9" fmla="*/ 109 h 139"/>
              <a:gd name="T10" fmla="*/ 130 w 139"/>
              <a:gd name="T11" fmla="*/ 130 h 139"/>
              <a:gd name="T12" fmla="*/ 110 w 139"/>
              <a:gd name="T13" fmla="*/ 139 h 139"/>
              <a:gd name="T14" fmla="*/ 29 w 139"/>
              <a:gd name="T15" fmla="*/ 139 h 139"/>
              <a:gd name="T16" fmla="*/ 9 w 139"/>
              <a:gd name="T17" fmla="*/ 130 h 139"/>
              <a:gd name="T18" fmla="*/ 0 w 139"/>
              <a:gd name="T19" fmla="*/ 109 h 139"/>
              <a:gd name="T20" fmla="*/ 0 w 139"/>
              <a:gd name="T21" fmla="*/ 29 h 139"/>
              <a:gd name="T22" fmla="*/ 9 w 139"/>
              <a:gd name="T23" fmla="*/ 9 h 139"/>
              <a:gd name="T24" fmla="*/ 29 w 139"/>
              <a:gd name="T25" fmla="*/ 0 h 139"/>
              <a:gd name="T26" fmla="*/ 112 w 139"/>
              <a:gd name="T27" fmla="*/ 23 h 139"/>
              <a:gd name="T28" fmla="*/ 115 w 139"/>
              <a:gd name="T29" fmla="*/ 26 h 139"/>
              <a:gd name="T30" fmla="*/ 112 w 139"/>
              <a:gd name="T31" fmla="*/ 29 h 139"/>
              <a:gd name="T32" fmla="*/ 109 w 139"/>
              <a:gd name="T33" fmla="*/ 26 h 139"/>
              <a:gd name="T34" fmla="*/ 112 w 139"/>
              <a:gd name="T35" fmla="*/ 23 h 139"/>
              <a:gd name="T36" fmla="*/ 70 w 139"/>
              <a:gd name="T37" fmla="*/ 31 h 139"/>
              <a:gd name="T38" fmla="*/ 108 w 139"/>
              <a:gd name="T39" fmla="*/ 69 h 139"/>
              <a:gd name="T40" fmla="*/ 70 w 139"/>
              <a:gd name="T41" fmla="*/ 108 h 139"/>
              <a:gd name="T42" fmla="*/ 31 w 139"/>
              <a:gd name="T43" fmla="*/ 69 h 139"/>
              <a:gd name="T44" fmla="*/ 70 w 139"/>
              <a:gd name="T45" fmla="*/ 31 h 139"/>
              <a:gd name="T46" fmla="*/ 103 w 139"/>
              <a:gd name="T47" fmla="*/ 69 h 139"/>
              <a:gd name="T48" fmla="*/ 70 w 139"/>
              <a:gd name="T49" fmla="*/ 36 h 139"/>
              <a:gd name="T50" fmla="*/ 36 w 139"/>
              <a:gd name="T51" fmla="*/ 69 h 139"/>
              <a:gd name="T52" fmla="*/ 70 w 139"/>
              <a:gd name="T53" fmla="*/ 103 h 139"/>
              <a:gd name="T54" fmla="*/ 103 w 139"/>
              <a:gd name="T55" fmla="*/ 69 h 139"/>
              <a:gd name="T56" fmla="*/ 110 w 139"/>
              <a:gd name="T57" fmla="*/ 6 h 139"/>
              <a:gd name="T58" fmla="*/ 29 w 139"/>
              <a:gd name="T59" fmla="*/ 6 h 139"/>
              <a:gd name="T60" fmla="*/ 13 w 139"/>
              <a:gd name="T61" fmla="*/ 13 h 139"/>
              <a:gd name="T62" fmla="*/ 6 w 139"/>
              <a:gd name="T63" fmla="*/ 29 h 139"/>
              <a:gd name="T64" fmla="*/ 6 w 139"/>
              <a:gd name="T65" fmla="*/ 109 h 139"/>
              <a:gd name="T66" fmla="*/ 13 w 139"/>
              <a:gd name="T67" fmla="*/ 126 h 139"/>
              <a:gd name="T68" fmla="*/ 29 w 139"/>
              <a:gd name="T69" fmla="*/ 133 h 139"/>
              <a:gd name="T70" fmla="*/ 110 w 139"/>
              <a:gd name="T71" fmla="*/ 133 h 139"/>
              <a:gd name="T72" fmla="*/ 126 w 139"/>
              <a:gd name="T73" fmla="*/ 126 h 139"/>
              <a:gd name="T74" fmla="*/ 133 w 139"/>
              <a:gd name="T75" fmla="*/ 109 h 139"/>
              <a:gd name="T76" fmla="*/ 133 w 139"/>
              <a:gd name="T77" fmla="*/ 29 h 139"/>
              <a:gd name="T78" fmla="*/ 126 w 139"/>
              <a:gd name="T79" fmla="*/ 13 h 139"/>
              <a:gd name="T80" fmla="*/ 110 w 139"/>
              <a:gd name="T81" fmla="*/ 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9" h="139">
                <a:moveTo>
                  <a:pt x="29" y="0"/>
                </a:moveTo>
                <a:cubicBezTo>
                  <a:pt x="110" y="0"/>
                  <a:pt x="110" y="0"/>
                  <a:pt x="110" y="0"/>
                </a:cubicBezTo>
                <a:cubicBezTo>
                  <a:pt x="118" y="0"/>
                  <a:pt x="125" y="4"/>
                  <a:pt x="130" y="9"/>
                </a:cubicBezTo>
                <a:cubicBezTo>
                  <a:pt x="135" y="14"/>
                  <a:pt x="139" y="21"/>
                  <a:pt x="139" y="29"/>
                </a:cubicBezTo>
                <a:cubicBezTo>
                  <a:pt x="139" y="109"/>
                  <a:pt x="139" y="109"/>
                  <a:pt x="139" y="109"/>
                </a:cubicBezTo>
                <a:cubicBezTo>
                  <a:pt x="139" y="117"/>
                  <a:pt x="135" y="125"/>
                  <a:pt x="130" y="130"/>
                </a:cubicBezTo>
                <a:cubicBezTo>
                  <a:pt x="125" y="135"/>
                  <a:pt x="118" y="139"/>
                  <a:pt x="110" y="139"/>
                </a:cubicBezTo>
                <a:cubicBezTo>
                  <a:pt x="29" y="139"/>
                  <a:pt x="29" y="139"/>
                  <a:pt x="29" y="139"/>
                </a:cubicBezTo>
                <a:cubicBezTo>
                  <a:pt x="21" y="139"/>
                  <a:pt x="14" y="135"/>
                  <a:pt x="9" y="130"/>
                </a:cubicBezTo>
                <a:cubicBezTo>
                  <a:pt x="4" y="125"/>
                  <a:pt x="0" y="117"/>
                  <a:pt x="0" y="109"/>
                </a:cubicBezTo>
                <a:cubicBezTo>
                  <a:pt x="0" y="29"/>
                  <a:pt x="0" y="29"/>
                  <a:pt x="0" y="29"/>
                </a:cubicBezTo>
                <a:cubicBezTo>
                  <a:pt x="0" y="21"/>
                  <a:pt x="4" y="14"/>
                  <a:pt x="9" y="9"/>
                </a:cubicBezTo>
                <a:cubicBezTo>
                  <a:pt x="14" y="4"/>
                  <a:pt x="21" y="0"/>
                  <a:pt x="29" y="0"/>
                </a:cubicBezTo>
                <a:close/>
                <a:moveTo>
                  <a:pt x="112" y="23"/>
                </a:moveTo>
                <a:cubicBezTo>
                  <a:pt x="113" y="23"/>
                  <a:pt x="115" y="24"/>
                  <a:pt x="115" y="26"/>
                </a:cubicBezTo>
                <a:cubicBezTo>
                  <a:pt x="115" y="27"/>
                  <a:pt x="113" y="29"/>
                  <a:pt x="112" y="29"/>
                </a:cubicBezTo>
                <a:cubicBezTo>
                  <a:pt x="110" y="29"/>
                  <a:pt x="109" y="27"/>
                  <a:pt x="109" y="26"/>
                </a:cubicBezTo>
                <a:cubicBezTo>
                  <a:pt x="109" y="24"/>
                  <a:pt x="110" y="23"/>
                  <a:pt x="112" y="23"/>
                </a:cubicBezTo>
                <a:close/>
                <a:moveTo>
                  <a:pt x="70" y="31"/>
                </a:moveTo>
                <a:cubicBezTo>
                  <a:pt x="91" y="31"/>
                  <a:pt x="108" y="48"/>
                  <a:pt x="108" y="69"/>
                </a:cubicBezTo>
                <a:cubicBezTo>
                  <a:pt x="108" y="91"/>
                  <a:pt x="91" y="108"/>
                  <a:pt x="70" y="108"/>
                </a:cubicBezTo>
                <a:cubicBezTo>
                  <a:pt x="48" y="108"/>
                  <a:pt x="31" y="91"/>
                  <a:pt x="31" y="69"/>
                </a:cubicBezTo>
                <a:cubicBezTo>
                  <a:pt x="31" y="48"/>
                  <a:pt x="48" y="31"/>
                  <a:pt x="70" y="31"/>
                </a:cubicBezTo>
                <a:close/>
                <a:moveTo>
                  <a:pt x="103" y="69"/>
                </a:moveTo>
                <a:cubicBezTo>
                  <a:pt x="103" y="51"/>
                  <a:pt x="88" y="36"/>
                  <a:pt x="70" y="36"/>
                </a:cubicBezTo>
                <a:cubicBezTo>
                  <a:pt x="51" y="36"/>
                  <a:pt x="36" y="51"/>
                  <a:pt x="36" y="69"/>
                </a:cubicBezTo>
                <a:cubicBezTo>
                  <a:pt x="36" y="88"/>
                  <a:pt x="51" y="103"/>
                  <a:pt x="70" y="103"/>
                </a:cubicBezTo>
                <a:cubicBezTo>
                  <a:pt x="88" y="103"/>
                  <a:pt x="103" y="88"/>
                  <a:pt x="103" y="69"/>
                </a:cubicBezTo>
                <a:close/>
                <a:moveTo>
                  <a:pt x="110" y="6"/>
                </a:moveTo>
                <a:cubicBezTo>
                  <a:pt x="29" y="6"/>
                  <a:pt x="29" y="6"/>
                  <a:pt x="29" y="6"/>
                </a:cubicBezTo>
                <a:cubicBezTo>
                  <a:pt x="23" y="6"/>
                  <a:pt x="17" y="9"/>
                  <a:pt x="13" y="13"/>
                </a:cubicBezTo>
                <a:cubicBezTo>
                  <a:pt x="9" y="17"/>
                  <a:pt x="6" y="23"/>
                  <a:pt x="6" y="29"/>
                </a:cubicBezTo>
                <a:cubicBezTo>
                  <a:pt x="6" y="109"/>
                  <a:pt x="6" y="109"/>
                  <a:pt x="6" y="109"/>
                </a:cubicBezTo>
                <a:cubicBezTo>
                  <a:pt x="6" y="116"/>
                  <a:pt x="9" y="122"/>
                  <a:pt x="13" y="126"/>
                </a:cubicBezTo>
                <a:cubicBezTo>
                  <a:pt x="17" y="130"/>
                  <a:pt x="23" y="133"/>
                  <a:pt x="29" y="133"/>
                </a:cubicBezTo>
                <a:cubicBezTo>
                  <a:pt x="110" y="133"/>
                  <a:pt x="110" y="133"/>
                  <a:pt x="110" y="133"/>
                </a:cubicBezTo>
                <a:cubicBezTo>
                  <a:pt x="116" y="133"/>
                  <a:pt x="122" y="130"/>
                  <a:pt x="126" y="126"/>
                </a:cubicBezTo>
                <a:cubicBezTo>
                  <a:pt x="130" y="122"/>
                  <a:pt x="133" y="116"/>
                  <a:pt x="133" y="109"/>
                </a:cubicBezTo>
                <a:cubicBezTo>
                  <a:pt x="133" y="29"/>
                  <a:pt x="133" y="29"/>
                  <a:pt x="133" y="29"/>
                </a:cubicBezTo>
                <a:cubicBezTo>
                  <a:pt x="133" y="23"/>
                  <a:pt x="130" y="17"/>
                  <a:pt x="126" y="13"/>
                </a:cubicBezTo>
                <a:cubicBezTo>
                  <a:pt x="122" y="9"/>
                  <a:pt x="116" y="6"/>
                  <a:pt x="110" y="6"/>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24" name="TextBox 23">
            <a:extLst>
              <a:ext uri="{FF2B5EF4-FFF2-40B4-BE49-F238E27FC236}">
                <a16:creationId xmlns:a16="http://schemas.microsoft.com/office/drawing/2014/main" id="{57CE25F7-D1C3-4E9D-8021-475841DA4D0F}"/>
              </a:ext>
            </a:extLst>
          </p:cNvPr>
          <p:cNvSpPr txBox="1"/>
          <p:nvPr/>
        </p:nvSpPr>
        <p:spPr>
          <a:xfrm>
            <a:off x="8568855" y="3130730"/>
            <a:ext cx="3181820" cy="1021690"/>
          </a:xfrm>
          <a:prstGeom prst="rect">
            <a:avLst/>
          </a:prstGeom>
          <a:noFill/>
        </p:spPr>
        <p:txBody>
          <a:bodyPr wrap="square" rtlCol="0">
            <a:spAutoFit/>
          </a:bodyPr>
          <a:lstStyle/>
          <a:p>
            <a:pPr>
              <a:lnSpc>
                <a:spcPct val="114000"/>
              </a:lnSpc>
            </a:pPr>
            <a:r>
              <a:rPr lang="en-US" altLang="ko-KR" dirty="0">
                <a:solidFill>
                  <a:schemeClr val="tx2"/>
                </a:solidFill>
                <a:latin typeface="Calibri" panose="020F0502020204030204" pitchFamily="34" charset="0"/>
                <a:cs typeface="Calibri" panose="020F0502020204030204" pitchFamily="34" charset="0"/>
              </a:rPr>
              <a:t>Staff or student pauses the video after each step to actually perform the task.</a:t>
            </a:r>
          </a:p>
        </p:txBody>
      </p:sp>
      <p:sp>
        <p:nvSpPr>
          <p:cNvPr id="25" name="TextBox 24">
            <a:extLst>
              <a:ext uri="{FF2B5EF4-FFF2-40B4-BE49-F238E27FC236}">
                <a16:creationId xmlns:a16="http://schemas.microsoft.com/office/drawing/2014/main" id="{3C23FC0B-78C7-4172-B3EC-6CED37B0F7A7}"/>
              </a:ext>
            </a:extLst>
          </p:cNvPr>
          <p:cNvSpPr txBox="1"/>
          <p:nvPr/>
        </p:nvSpPr>
        <p:spPr>
          <a:xfrm>
            <a:off x="8568855" y="4385489"/>
            <a:ext cx="3181820" cy="1653273"/>
          </a:xfrm>
          <a:prstGeom prst="rect">
            <a:avLst/>
          </a:prstGeom>
          <a:noFill/>
        </p:spPr>
        <p:txBody>
          <a:bodyPr wrap="square" rtlCol="0">
            <a:spAutoFit/>
          </a:bodyPr>
          <a:lstStyle/>
          <a:p>
            <a:pPr>
              <a:lnSpc>
                <a:spcPct val="114000"/>
              </a:lnSpc>
            </a:pPr>
            <a:r>
              <a:rPr lang="en-US" altLang="ko-KR" dirty="0">
                <a:solidFill>
                  <a:schemeClr val="tx2"/>
                </a:solidFill>
                <a:latin typeface="Calibri" panose="020F0502020204030204" pitchFamily="34" charset="0"/>
                <a:cs typeface="Calibri" panose="020F0502020204030204" pitchFamily="34" charset="0"/>
              </a:rPr>
              <a:t>Continue the playing (prompting) of each step one at a time followed by completion of the step or task until the task is fully completed.</a:t>
            </a:r>
          </a:p>
        </p:txBody>
      </p:sp>
      <p:pic>
        <p:nvPicPr>
          <p:cNvPr id="21" name="Picture 20" descr="A picture with letter tiles that spell the word p-r-o-m-p-t">
            <a:extLst>
              <a:ext uri="{FF2B5EF4-FFF2-40B4-BE49-F238E27FC236}">
                <a16:creationId xmlns:a16="http://schemas.microsoft.com/office/drawing/2014/main" id="{2D1D22CB-B720-47A4-8B07-EA1609A06B7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874" y="1927075"/>
            <a:ext cx="3848520" cy="3429000"/>
          </a:xfrm>
          <a:prstGeom prst="rect">
            <a:avLst/>
          </a:prstGeom>
        </p:spPr>
      </p:pic>
      <p:sp>
        <p:nvSpPr>
          <p:cNvPr id="4" name="슬라이드 번호 개체 틀 5">
            <a:extLst>
              <a:ext uri="{FF2B5EF4-FFF2-40B4-BE49-F238E27FC236}">
                <a16:creationId xmlns:a16="http://schemas.microsoft.com/office/drawing/2014/main" id="{F36D9DF5-251F-D645-674F-2E1C0B601B0A}"/>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27</a:t>
            </a:fld>
            <a:endParaRPr kumimoji="1" lang="en-US" altLang="ko-KR" dirty="0"/>
          </a:p>
        </p:txBody>
      </p:sp>
    </p:spTree>
    <p:extLst>
      <p:ext uri="{BB962C8B-B14F-4D97-AF65-F5344CB8AC3E}">
        <p14:creationId xmlns:p14="http://schemas.microsoft.com/office/powerpoint/2010/main" val="3555356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C183D7F6-B498-43B3-948B-1728B52AA6E4}">
                <adec:decorative xmlns:adec="http://schemas.microsoft.com/office/drawing/2017/decorative" val="1"/>
              </a:ext>
            </a:extLst>
          </p:cNvPr>
          <p:cNvSpPr/>
          <p:nvPr/>
        </p:nvSpPr>
        <p:spPr bwMode="auto">
          <a:xfrm>
            <a:off x="6038" y="0"/>
            <a:ext cx="3513221" cy="685800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4" name="Title 3"/>
          <p:cNvSpPr txBox="1">
            <a:spLocks noGrp="1"/>
          </p:cNvSpPr>
          <p:nvPr>
            <p:ph type="title" idx="4294967295"/>
          </p:nvPr>
        </p:nvSpPr>
        <p:spPr>
          <a:xfrm>
            <a:off x="560503" y="1800413"/>
            <a:ext cx="2169339" cy="32571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What type of video modeling should you use?</a:t>
            </a:r>
          </a:p>
        </p:txBody>
      </p:sp>
      <p:sp>
        <p:nvSpPr>
          <p:cNvPr id="5" name="직사각형 4">
            <a:extLst>
              <a:ext uri="{C183D7F6-B498-43B3-948B-1728B52AA6E4}">
                <adec:decorative xmlns:adec="http://schemas.microsoft.com/office/drawing/2017/decorative" val="1"/>
              </a:ext>
            </a:extLst>
          </p:cNvPr>
          <p:cNvSpPr/>
          <p:nvPr/>
        </p:nvSpPr>
        <p:spPr bwMode="auto">
          <a:xfrm>
            <a:off x="532052" y="399362"/>
            <a:ext cx="238312" cy="238312"/>
          </a:xfrm>
          <a:prstGeom prst="rect">
            <a:avLst/>
          </a:prstGeom>
          <a:solidFill>
            <a:srgbClr val="E28C00"/>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10" name="TextBox 9"/>
          <p:cNvSpPr txBox="1"/>
          <p:nvPr/>
        </p:nvSpPr>
        <p:spPr>
          <a:xfrm>
            <a:off x="3762912" y="214787"/>
            <a:ext cx="3314798" cy="6428426"/>
          </a:xfrm>
          <a:prstGeom prst="rect">
            <a:avLst/>
          </a:prstGeom>
          <a:noFill/>
        </p:spPr>
        <p:txBody>
          <a:bodyPr wrap="square" rtlCol="0">
            <a:spAutoFit/>
          </a:bodyPr>
          <a:lstStyle/>
          <a:p>
            <a:pPr algn="ctr">
              <a:lnSpc>
                <a:spcPct val="114000"/>
              </a:lnSpc>
              <a:spcBef>
                <a:spcPts val="600"/>
              </a:spcBef>
              <a:buClr>
                <a:srgbClr val="C00000"/>
              </a:buClr>
            </a:pPr>
            <a:r>
              <a:rPr lang="en-US" altLang="ko-KR" sz="2400" b="1" dirty="0">
                <a:solidFill>
                  <a:srgbClr val="F2AB0C"/>
                </a:solidFill>
                <a:latin typeface="Abril Fatface" panose="02000503000000020003" pitchFamily="2" charset="0"/>
                <a:cs typeface="Calibri" panose="020F0502020204030204" pitchFamily="34" charset="0"/>
              </a:rPr>
              <a:t>Review the student’s performance completing the task/behavior.</a:t>
            </a:r>
          </a:p>
          <a:p>
            <a:pPr marL="342900" indent="-342900">
              <a:lnSpc>
                <a:spcPct val="109000"/>
              </a:lnSpc>
              <a:spcBef>
                <a:spcPts val="1200"/>
              </a:spcBef>
              <a:buClr>
                <a:srgbClr val="E28C00"/>
              </a:buClr>
              <a:buFont typeface="Wingdings" panose="05000000000000000000" pitchFamily="2" charset="2"/>
              <a:buChar char="§"/>
            </a:pPr>
            <a:r>
              <a:rPr lang="en-US" altLang="ko-KR" sz="2000" dirty="0">
                <a:solidFill>
                  <a:schemeClr val="tx2"/>
                </a:solidFill>
                <a:latin typeface="Calibri" panose="020F0502020204030204" pitchFamily="34" charset="0"/>
                <a:cs typeface="Calibri" panose="020F0502020204030204" pitchFamily="34" charset="0"/>
              </a:rPr>
              <a:t>Does the student generally know the steps but has a hard time remembering the sequence or all the steps?</a:t>
            </a:r>
          </a:p>
          <a:p>
            <a:pPr marL="342900" indent="-342900">
              <a:lnSpc>
                <a:spcPct val="109000"/>
              </a:lnSpc>
              <a:spcBef>
                <a:spcPts val="1200"/>
              </a:spcBef>
              <a:buClr>
                <a:srgbClr val="E28C00"/>
              </a:buClr>
              <a:buFont typeface="Wingdings" panose="05000000000000000000" pitchFamily="2" charset="2"/>
              <a:buChar char="§"/>
            </a:pPr>
            <a:r>
              <a:rPr lang="en-US" altLang="ko-KR" sz="2000" dirty="0">
                <a:solidFill>
                  <a:schemeClr val="tx2"/>
                </a:solidFill>
                <a:latin typeface="Calibri" panose="020F0502020204030204" pitchFamily="34" charset="0"/>
                <a:cs typeface="Calibri" panose="020F0502020204030204" pitchFamily="34" charset="0"/>
              </a:rPr>
              <a:t>Does the student struggle to get started with the task altogether?</a:t>
            </a:r>
          </a:p>
          <a:p>
            <a:pPr marL="342900" indent="-342900">
              <a:lnSpc>
                <a:spcPct val="109000"/>
              </a:lnSpc>
              <a:spcBef>
                <a:spcPts val="1200"/>
              </a:spcBef>
              <a:buClr>
                <a:srgbClr val="E28C00"/>
              </a:buClr>
              <a:buFont typeface="Wingdings" panose="05000000000000000000" pitchFamily="2" charset="2"/>
              <a:buChar char="§"/>
            </a:pPr>
            <a:r>
              <a:rPr lang="en-US" altLang="ko-KR" sz="2000" dirty="0">
                <a:solidFill>
                  <a:schemeClr val="tx2"/>
                </a:solidFill>
                <a:latin typeface="Calibri" panose="020F0502020204030204" pitchFamily="34" charset="0"/>
                <a:cs typeface="Calibri" panose="020F0502020204030204" pitchFamily="34" charset="0"/>
              </a:rPr>
              <a:t>Does the student struggle to understand or understand a demonstrated task?</a:t>
            </a:r>
          </a:p>
        </p:txBody>
      </p:sp>
      <p:sp>
        <p:nvSpPr>
          <p:cNvPr id="14" name="슬라이드 번호 개체 틀 5">
            <a:extLst>
              <a:ext uri="{FF2B5EF4-FFF2-40B4-BE49-F238E27FC236}">
                <a16:creationId xmlns:a16="http://schemas.microsoft.com/office/drawing/2014/main" id="{EE0CC3E9-3503-C9B9-BF1D-F6D598F3FE80}"/>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28</a:t>
            </a:fld>
            <a:endParaRPr kumimoji="1" lang="en-US" altLang="ko-KR" dirty="0"/>
          </a:p>
        </p:txBody>
      </p:sp>
      <p:pic>
        <p:nvPicPr>
          <p:cNvPr id="19" name="Picture Placeholder 18" descr="A picture of a road with multiple arrows pointing forward depicting moving forward">
            <a:extLst>
              <a:ext uri="{FF2B5EF4-FFF2-40B4-BE49-F238E27FC236}">
                <a16:creationId xmlns:a16="http://schemas.microsoft.com/office/drawing/2014/main" id="{928A673E-9167-695B-0FC8-64DC0F7EE1E0}"/>
              </a:ext>
            </a:extLst>
          </p:cNvPr>
          <p:cNvPicPr>
            <a:picLocks noGrp="1" noChangeAspect="1"/>
          </p:cNvPicPr>
          <p:nvPr>
            <p:ph type="pic" sz="quarter" idx="17"/>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20802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39AE-C67D-7553-277F-7084DBA297CB}"/>
              </a:ext>
            </a:extLst>
          </p:cNvPr>
          <p:cNvSpPr>
            <a:spLocks noGrp="1"/>
          </p:cNvSpPr>
          <p:nvPr>
            <p:ph type="title"/>
          </p:nvPr>
        </p:nvSpPr>
        <p:spPr/>
        <p:txBody>
          <a:bodyPr/>
          <a:lstStyle/>
          <a:p>
            <a:r>
              <a:rPr lang="en-US" dirty="0"/>
              <a:t>Video Modeling in Action</a:t>
            </a:r>
          </a:p>
        </p:txBody>
      </p:sp>
      <p:sp>
        <p:nvSpPr>
          <p:cNvPr id="3" name="Content Placeholder 2">
            <a:extLst>
              <a:ext uri="{FF2B5EF4-FFF2-40B4-BE49-F238E27FC236}">
                <a16:creationId xmlns:a16="http://schemas.microsoft.com/office/drawing/2014/main" id="{45199378-D74C-734A-AAA7-5D73AE5674E5}"/>
              </a:ext>
            </a:extLst>
          </p:cNvPr>
          <p:cNvSpPr>
            <a:spLocks noGrp="1"/>
          </p:cNvSpPr>
          <p:nvPr>
            <p:ph idx="1"/>
          </p:nvPr>
        </p:nvSpPr>
        <p:spPr>
          <a:xfrm>
            <a:off x="838200" y="1825625"/>
            <a:ext cx="3378868" cy="4351338"/>
          </a:xfrm>
        </p:spPr>
        <p:txBody>
          <a:bodyPr>
            <a:normAutofit lnSpcReduction="10000"/>
          </a:bodyPr>
          <a:lstStyle/>
          <a:p>
            <a:r>
              <a:rPr lang="en-US" dirty="0"/>
              <a:t>“Nate”</a:t>
            </a:r>
          </a:p>
          <a:p>
            <a:pPr lvl="1"/>
            <a:r>
              <a:rPr lang="en-US" dirty="0"/>
              <a:t>Initial support was visually supported instructions (pictures)</a:t>
            </a:r>
          </a:p>
          <a:p>
            <a:pPr lvl="1"/>
            <a:r>
              <a:rPr lang="en-US" dirty="0"/>
              <a:t>20 minutes to make video</a:t>
            </a:r>
          </a:p>
          <a:p>
            <a:pPr lvl="1"/>
            <a:r>
              <a:rPr lang="en-US" dirty="0"/>
              <a:t>Nate watches it twice</a:t>
            </a:r>
          </a:p>
          <a:p>
            <a:r>
              <a:rPr lang="en-US" dirty="0"/>
              <a:t>What happens?</a:t>
            </a:r>
          </a:p>
        </p:txBody>
      </p:sp>
      <p:pic>
        <p:nvPicPr>
          <p:cNvPr id="5" name="Picture 4" descr="Screenshot of the UC Davis Mind Institute website page. Patty Schetter, MA, BCBA is the Coordinator of Autism Education Initiatives">
            <a:extLst>
              <a:ext uri="{FF2B5EF4-FFF2-40B4-BE49-F238E27FC236}">
                <a16:creationId xmlns:a16="http://schemas.microsoft.com/office/drawing/2014/main" id="{FF255E63-6994-FD7C-220B-76CB86D2224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4499810" y="1825625"/>
            <a:ext cx="7318659" cy="4208023"/>
          </a:xfrm>
          <a:prstGeom prst="rect">
            <a:avLst/>
          </a:prstGeom>
          <a:ln>
            <a:solidFill>
              <a:srgbClr val="E28C00"/>
            </a:solidFill>
          </a:ln>
        </p:spPr>
      </p:pic>
      <p:sp>
        <p:nvSpPr>
          <p:cNvPr id="7" name="TextBox 6">
            <a:extLst>
              <a:ext uri="{FF2B5EF4-FFF2-40B4-BE49-F238E27FC236}">
                <a16:creationId xmlns:a16="http://schemas.microsoft.com/office/drawing/2014/main" id="{2451C579-FBF6-9B42-9922-3B177F9CDCE3}"/>
              </a:ext>
            </a:extLst>
          </p:cNvPr>
          <p:cNvSpPr txBox="1"/>
          <p:nvPr/>
        </p:nvSpPr>
        <p:spPr>
          <a:xfrm>
            <a:off x="3048501" y="6322108"/>
            <a:ext cx="6097002" cy="646331"/>
          </a:xfrm>
          <a:prstGeom prst="rect">
            <a:avLst/>
          </a:prstGeom>
          <a:noFill/>
        </p:spPr>
        <p:txBody>
          <a:bodyPr wrap="square">
            <a:spAutoFit/>
          </a:bodyPr>
          <a:lstStyle/>
          <a:p>
            <a:pPr algn="ctr"/>
            <a:r>
              <a:rPr lang="en-US" altLang="ko-KR" dirty="0">
                <a:hlinkClick r:id="rId5"/>
              </a:rPr>
              <a:t>https://www.youtube.com/watch?v=wntRX4f1u10</a:t>
            </a:r>
            <a:endParaRPr lang="en-US" altLang="ko-KR" dirty="0"/>
          </a:p>
          <a:p>
            <a:pPr algn="ctr"/>
            <a:endParaRPr lang="en-US" altLang="ko-KR" dirty="0"/>
          </a:p>
        </p:txBody>
      </p:sp>
      <p:sp>
        <p:nvSpPr>
          <p:cNvPr id="6" name="슬라이드 번호 개체 틀 5">
            <a:extLst>
              <a:ext uri="{FF2B5EF4-FFF2-40B4-BE49-F238E27FC236}">
                <a16:creationId xmlns:a16="http://schemas.microsoft.com/office/drawing/2014/main" id="{D5110A7E-F60B-8180-1513-440CC7C51AE6}"/>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29</a:t>
            </a:fld>
            <a:endParaRPr kumimoji="1" lang="en-US" altLang="ko-KR" dirty="0"/>
          </a:p>
        </p:txBody>
      </p:sp>
    </p:spTree>
    <p:extLst>
      <p:ext uri="{BB962C8B-B14F-4D97-AF65-F5344CB8AC3E}">
        <p14:creationId xmlns:p14="http://schemas.microsoft.com/office/powerpoint/2010/main" val="3432756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lose-up of a young man with his hand on his chin">
            <a:extLst>
              <a:ext uri="{FF2B5EF4-FFF2-40B4-BE49-F238E27FC236}">
                <a16:creationId xmlns:a16="http://schemas.microsoft.com/office/drawing/2014/main" id="{EAD8A8EA-9F57-C2DA-EC96-E19DDC8D39FC}"/>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7B779DD5-537A-CA47-8460-09F5855CAD55}"/>
              </a:ext>
            </a:extLst>
          </p:cNvPr>
          <p:cNvSpPr txBox="1"/>
          <p:nvPr/>
        </p:nvSpPr>
        <p:spPr>
          <a:xfrm>
            <a:off x="119604" y="2614918"/>
            <a:ext cx="2392103" cy="2215991"/>
          </a:xfrm>
          <a:prstGeom prst="rect">
            <a:avLst/>
          </a:prstGeom>
          <a:noFill/>
        </p:spPr>
        <p:txBody>
          <a:bodyPr wrap="square" rtlCol="0">
            <a:spAutoFit/>
          </a:bodyPr>
          <a:lstStyle/>
          <a:p>
            <a:pPr algn="ctr"/>
            <a:r>
              <a:rPr kumimoji="1" lang="en-US" altLang="ko-KR" sz="13800" dirty="0">
                <a:solidFill>
                  <a:schemeClr val="bg2">
                    <a:lumMod val="75000"/>
                  </a:schemeClr>
                </a:solidFill>
                <a:latin typeface="Abril Fatface" panose="02000503000000020003" pitchFamily="2" charset="0"/>
                <a:cs typeface="Calibri" panose="020F0502020204030204" pitchFamily="34" charset="0"/>
              </a:rPr>
              <a:t>01</a:t>
            </a:r>
          </a:p>
        </p:txBody>
      </p:sp>
      <p:sp>
        <p:nvSpPr>
          <p:cNvPr id="5" name="Title 4">
            <a:extLst>
              <a:ext uri="{FF2B5EF4-FFF2-40B4-BE49-F238E27FC236}">
                <a16:creationId xmlns:a16="http://schemas.microsoft.com/office/drawing/2014/main" id="{74D402E2-21B5-9B4E-9D0F-5C50CCA45B39}"/>
              </a:ext>
            </a:extLst>
          </p:cNvPr>
          <p:cNvSpPr txBox="1">
            <a:spLocks noGrp="1"/>
          </p:cNvSpPr>
          <p:nvPr>
            <p:ph type="title" idx="4294967295"/>
          </p:nvPr>
        </p:nvSpPr>
        <p:spPr>
          <a:xfrm>
            <a:off x="2328440" y="2938084"/>
            <a:ext cx="662506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Applicant File Review</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Considerations</a:t>
            </a:r>
          </a:p>
        </p:txBody>
      </p:sp>
      <p:sp>
        <p:nvSpPr>
          <p:cNvPr id="9" name="TextBox 8">
            <a:extLst>
              <a:ext uri="{FF2B5EF4-FFF2-40B4-BE49-F238E27FC236}">
                <a16:creationId xmlns:a16="http://schemas.microsoft.com/office/drawing/2014/main" id="{49FC1CFE-F121-1C4A-BD25-F7C1AFF53E9E}"/>
              </a:ext>
            </a:extLst>
          </p:cNvPr>
          <p:cNvSpPr txBox="1">
            <a:spLocks/>
          </p:cNvSpPr>
          <p:nvPr/>
        </p:nvSpPr>
        <p:spPr>
          <a:xfrm>
            <a:off x="520619" y="4954020"/>
            <a:ext cx="11270848" cy="95410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2800" b="0" i="0" u="none" strike="noStrike" kern="1200" cap="none" spc="0" normalizeH="0" baseline="0" noProof="0" dirty="0">
                <a:ln>
                  <a:noFill/>
                </a:ln>
                <a:solidFill>
                  <a:schemeClr val="tx1"/>
                </a:solidFill>
                <a:effectLst/>
                <a:uLnTx/>
                <a:uFillTx/>
                <a:latin typeface="+mn-lt"/>
                <a:ea typeface="+mn-ea"/>
                <a:cs typeface="Calibri" panose="020F0502020204030204" pitchFamily="34" charset="0"/>
              </a:rPr>
              <a:t>Document Reviews, Clinical Interviews, Adaptive and Social Functioning, </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2800" b="0" i="0" u="none" strike="noStrike" kern="1200" cap="none" spc="0" normalizeH="0" baseline="0" noProof="0" dirty="0">
                <a:ln>
                  <a:noFill/>
                </a:ln>
                <a:solidFill>
                  <a:schemeClr val="tx1"/>
                </a:solidFill>
                <a:effectLst/>
                <a:uLnTx/>
                <a:uFillTx/>
                <a:latin typeface="+mn-lt"/>
                <a:ea typeface="+mn-ea"/>
                <a:cs typeface="Calibri" panose="020F0502020204030204" pitchFamily="34" charset="0"/>
              </a:rPr>
              <a:t>and Recommendations of Denial</a:t>
            </a:r>
            <a:endParaRPr kumimoji="1" lang="ko-KR" altLang="en-US" sz="2800" b="0" i="0" u="none" strike="noStrike" kern="1200" cap="none" spc="0" normalizeH="0" baseline="0" noProof="0" dirty="0">
              <a:ln>
                <a:noFill/>
              </a:ln>
              <a:solidFill>
                <a:schemeClr val="tx1"/>
              </a:solidFill>
              <a:effectLst/>
              <a:uLnTx/>
              <a:uFillTx/>
              <a:latin typeface="+mn-lt"/>
              <a:ea typeface="+mn-ea"/>
              <a:cs typeface="Calibri" panose="020F0502020204030204" pitchFamily="34" charset="0"/>
            </a:endParaRPr>
          </a:p>
        </p:txBody>
      </p:sp>
      <p:cxnSp>
        <p:nvCxnSpPr>
          <p:cNvPr id="11" name="직선 연결선[R] 10">
            <a:extLst>
              <a:ext uri="{FF2B5EF4-FFF2-40B4-BE49-F238E27FC236}">
                <a16:creationId xmlns:a16="http://schemas.microsoft.com/office/drawing/2014/main" id="{34BD2C28-3E7F-0E4C-9C94-72D77EBFDB36}"/>
              </a:ext>
              <a:ext uri="{C183D7F6-B498-43B3-948B-1728B52AA6E4}">
                <adec:decorative xmlns:adec="http://schemas.microsoft.com/office/drawing/2017/decorative" val="1"/>
              </a:ext>
            </a:extLst>
          </p:cNvPr>
          <p:cNvCxnSpPr/>
          <p:nvPr/>
        </p:nvCxnSpPr>
        <p:spPr>
          <a:xfrm>
            <a:off x="6748041" y="4120587"/>
            <a:ext cx="544395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직사각형 11">
            <a:extLst>
              <a:ext uri="{FF2B5EF4-FFF2-40B4-BE49-F238E27FC236}">
                <a16:creationId xmlns:a16="http://schemas.microsoft.com/office/drawing/2014/main" id="{99FB4E9A-2B1F-CF43-A626-6FB48E9B2E96}"/>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4" name="슬라이드 번호 개체 틀 5">
            <a:extLst>
              <a:ext uri="{FF2B5EF4-FFF2-40B4-BE49-F238E27FC236}">
                <a16:creationId xmlns:a16="http://schemas.microsoft.com/office/drawing/2014/main" id="{2CD88973-8B66-2BCD-3EAD-36048527EF97}"/>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3</a:t>
            </a:fld>
            <a:endParaRPr kumimoji="1" lang="en-US" altLang="ko-KR" dirty="0"/>
          </a:p>
        </p:txBody>
      </p:sp>
    </p:spTree>
    <p:extLst>
      <p:ext uri="{BB962C8B-B14F-4D97-AF65-F5344CB8AC3E}">
        <p14:creationId xmlns:p14="http://schemas.microsoft.com/office/powerpoint/2010/main" val="386178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C183D7F6-B498-43B3-948B-1728B52AA6E4}">
                <adec:decorative xmlns:adec="http://schemas.microsoft.com/office/drawing/2017/decorative" val="1"/>
              </a:ext>
            </a:extLst>
          </p:cNvPr>
          <p:cNvSpPr/>
          <p:nvPr/>
        </p:nvSpPr>
        <p:spPr bwMode="auto">
          <a:xfrm>
            <a:off x="-50800" y="-1"/>
            <a:ext cx="6172155" cy="6858000"/>
          </a:xfrm>
          <a:prstGeom prst="rect">
            <a:avLst/>
          </a:prstGeom>
          <a:solidFill>
            <a:srgbClr val="F5E8D8"/>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7" name="Title 6">
            <a:extLst>
              <a:ext uri="{FF2B5EF4-FFF2-40B4-BE49-F238E27FC236}">
                <a16:creationId xmlns:a16="http://schemas.microsoft.com/office/drawing/2014/main" id="{BE04CDE2-E73E-6B33-71B7-F24AA0CD6BFA}"/>
              </a:ext>
            </a:extLst>
          </p:cNvPr>
          <p:cNvSpPr txBox="1">
            <a:spLocks noGrp="1"/>
          </p:cNvSpPr>
          <p:nvPr>
            <p:ph type="title" idx="4294967295"/>
          </p:nvPr>
        </p:nvSpPr>
        <p:spPr>
          <a:xfrm>
            <a:off x="570844" y="561627"/>
            <a:ext cx="498518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4800" b="0" i="0" u="none" strike="noStrike" kern="1200" cap="none" spc="0" normalizeH="0" baseline="0" noProof="0" dirty="0">
                <a:ln>
                  <a:noFill/>
                </a:ln>
                <a:solidFill>
                  <a:srgbClr val="E28C00"/>
                </a:solidFill>
                <a:effectLst/>
                <a:uLnTx/>
                <a:uFillTx/>
                <a:latin typeface="Abril Fatface" panose="02000503000000020003" pitchFamily="2" charset="0"/>
                <a:ea typeface="넥슨Lv2고딕 Medium" panose="00000600000000000000" pitchFamily="2" charset="-127"/>
                <a:cs typeface="+mn-cs"/>
              </a:rPr>
              <a:t>Bookshare</a:t>
            </a:r>
          </a:p>
        </p:txBody>
      </p:sp>
      <p:sp>
        <p:nvSpPr>
          <p:cNvPr id="6" name="TextBox 5"/>
          <p:cNvSpPr txBox="1"/>
          <p:nvPr/>
        </p:nvSpPr>
        <p:spPr>
          <a:xfrm>
            <a:off x="645372" y="1392624"/>
            <a:ext cx="4445421" cy="4382610"/>
          </a:xfrm>
          <a:prstGeom prst="rect">
            <a:avLst/>
          </a:prstGeom>
          <a:noFill/>
        </p:spPr>
        <p:txBody>
          <a:bodyPr wrap="square" rtlCol="0">
            <a:spAutoFit/>
          </a:bodyPr>
          <a:lstStyle/>
          <a:p>
            <a:pPr>
              <a:lnSpc>
                <a:spcPct val="109000"/>
              </a:lnSpc>
              <a:spcBef>
                <a:spcPts val="600"/>
              </a:spcBef>
            </a:pPr>
            <a:r>
              <a:rPr lang="en-US" altLang="ko-KR" sz="2800" dirty="0">
                <a:solidFill>
                  <a:schemeClr val="accent2"/>
                </a:solidFill>
                <a:latin typeface="Calibri" panose="020F0502020204030204" pitchFamily="34" charset="0"/>
                <a:cs typeface="Calibri" panose="020F0502020204030204" pitchFamily="34" charset="0"/>
              </a:rPr>
              <a:t>Online library of millions of </a:t>
            </a:r>
            <a:r>
              <a:rPr lang="en-US" altLang="ko-KR" sz="2800" dirty="0" err="1">
                <a:solidFill>
                  <a:schemeClr val="accent2"/>
                </a:solidFill>
                <a:latin typeface="Calibri" panose="020F0502020204030204" pitchFamily="34" charset="0"/>
                <a:cs typeface="Calibri" panose="020F0502020204030204" pitchFamily="34" charset="0"/>
              </a:rPr>
              <a:t>ebooks</a:t>
            </a:r>
            <a:r>
              <a:rPr lang="en-US" altLang="ko-KR" sz="2800" dirty="0">
                <a:solidFill>
                  <a:schemeClr val="accent2"/>
                </a:solidFill>
                <a:latin typeface="Calibri" panose="020F0502020204030204" pitchFamily="34" charset="0"/>
                <a:cs typeface="Calibri" panose="020F0502020204030204" pitchFamily="34" charset="0"/>
              </a:rPr>
              <a:t> in alternative formats: </a:t>
            </a:r>
          </a:p>
          <a:p>
            <a:pPr marL="342900" indent="-342900">
              <a:lnSpc>
                <a:spcPct val="109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cs typeface="Calibri" panose="020F0502020204030204" pitchFamily="34" charset="0"/>
              </a:rPr>
              <a:t>Audio</a:t>
            </a:r>
          </a:p>
          <a:p>
            <a:pPr marL="342900" indent="-342900">
              <a:lnSpc>
                <a:spcPct val="109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cs typeface="Calibri" panose="020F0502020204030204" pitchFamily="34" charset="0"/>
              </a:rPr>
              <a:t>Audio + highlighted text</a:t>
            </a:r>
          </a:p>
          <a:p>
            <a:pPr marL="342900" indent="-342900">
              <a:lnSpc>
                <a:spcPct val="109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cs typeface="Calibri" panose="020F0502020204030204" pitchFamily="34" charset="0"/>
              </a:rPr>
              <a:t>Braille</a:t>
            </a:r>
          </a:p>
          <a:p>
            <a:pPr marL="342900" indent="-342900">
              <a:lnSpc>
                <a:spcPct val="109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cs typeface="Calibri" panose="020F0502020204030204" pitchFamily="34" charset="0"/>
              </a:rPr>
              <a:t>Large Print</a:t>
            </a:r>
          </a:p>
          <a:p>
            <a:pPr>
              <a:lnSpc>
                <a:spcPct val="109000"/>
              </a:lnSpc>
              <a:spcBef>
                <a:spcPts val="600"/>
              </a:spcBef>
              <a:buClr>
                <a:srgbClr val="E28C00"/>
              </a:buClr>
            </a:pPr>
            <a:r>
              <a:rPr lang="en-US" altLang="ko-KR" sz="2400" dirty="0">
                <a:solidFill>
                  <a:schemeClr val="accent2"/>
                </a:solidFill>
                <a:latin typeface="Calibri" panose="020F0502020204030204" pitchFamily="34" charset="0"/>
                <a:cs typeface="Calibri" panose="020F0502020204030204" pitchFamily="34" charset="0"/>
              </a:rPr>
              <a:t>FREE memberships for all qualified U.S. students of any age (funded by U.S. Dept of Education)</a:t>
            </a:r>
          </a:p>
        </p:txBody>
      </p:sp>
      <p:pic>
        <p:nvPicPr>
          <p:cNvPr id="19" name="Picture 18">
            <a:extLst>
              <a:ext uri="{FF2B5EF4-FFF2-40B4-BE49-F238E27FC236}">
                <a16:creationId xmlns:a16="http://schemas.microsoft.com/office/drawing/2014/main" id="{30F02B43-7E1B-1AF4-7CE7-700E666544CA}"/>
              </a:ext>
              <a:ext uri="{C183D7F6-B498-43B3-948B-1728B52AA6E4}">
                <adec:decorative xmlns:adec="http://schemas.microsoft.com/office/drawing/2017/decorative" val="1"/>
              </a:ext>
            </a:extLst>
          </p:cNvPr>
          <p:cNvPicPr>
            <a:picLocks noChangeAspect="1"/>
          </p:cNvPicPr>
          <p:nvPr/>
        </p:nvPicPr>
        <p:blipFill rotWithShape="1">
          <a:blip r:embed="rId3"/>
          <a:srcRect r="65364"/>
          <a:stretch/>
        </p:blipFill>
        <p:spPr>
          <a:xfrm>
            <a:off x="7555044" y="832700"/>
            <a:ext cx="3321069" cy="2381466"/>
          </a:xfrm>
          <a:prstGeom prst="rect">
            <a:avLst/>
          </a:prstGeom>
        </p:spPr>
      </p:pic>
      <p:pic>
        <p:nvPicPr>
          <p:cNvPr id="20" name="Picture 19" descr="Bookshare Logo">
            <a:extLst>
              <a:ext uri="{FF2B5EF4-FFF2-40B4-BE49-F238E27FC236}">
                <a16:creationId xmlns:a16="http://schemas.microsoft.com/office/drawing/2014/main" id="{10FB02DC-A361-D201-BE98-78BD0A319F72}"/>
              </a:ext>
            </a:extLst>
          </p:cNvPr>
          <p:cNvPicPr>
            <a:picLocks noChangeAspect="1"/>
          </p:cNvPicPr>
          <p:nvPr/>
        </p:nvPicPr>
        <p:blipFill rotWithShape="1">
          <a:blip r:embed="rId3"/>
          <a:srcRect l="33709"/>
          <a:stretch/>
        </p:blipFill>
        <p:spPr>
          <a:xfrm>
            <a:off x="6409268" y="2634312"/>
            <a:ext cx="5389032" cy="2019045"/>
          </a:xfrm>
          <a:prstGeom prst="rect">
            <a:avLst/>
          </a:prstGeom>
        </p:spPr>
      </p:pic>
      <p:sp>
        <p:nvSpPr>
          <p:cNvPr id="21" name="슬라이드 번호 개체 틀 5">
            <a:extLst>
              <a:ext uri="{FF2B5EF4-FFF2-40B4-BE49-F238E27FC236}">
                <a16:creationId xmlns:a16="http://schemas.microsoft.com/office/drawing/2014/main" id="{BB6C5094-5D06-67A0-7900-ADA3A0C43271}"/>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30</a:t>
            </a:fld>
            <a:endParaRPr kumimoji="1" lang="en-US" altLang="ko-KR" dirty="0"/>
          </a:p>
        </p:txBody>
      </p:sp>
    </p:spTree>
    <p:extLst>
      <p:ext uri="{BB962C8B-B14F-4D97-AF65-F5344CB8AC3E}">
        <p14:creationId xmlns:p14="http://schemas.microsoft.com/office/powerpoint/2010/main" val="339850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A196BDA-CCFE-2546-83DD-8F407F90B8B6}"/>
              </a:ext>
            </a:extLst>
          </p:cNvPr>
          <p:cNvSpPr txBox="1">
            <a:spLocks noGrp="1"/>
          </p:cNvSpPr>
          <p:nvPr>
            <p:ph type="title" idx="4294967295"/>
          </p:nvPr>
        </p:nvSpPr>
        <p:spPr>
          <a:xfrm>
            <a:off x="433326" y="643013"/>
            <a:ext cx="9663174"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The Bookshare </a:t>
            </a:r>
            <a:r>
              <a:rPr kumimoji="1" lang="en-US"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Collection</a:t>
            </a:r>
          </a:p>
        </p:txBody>
      </p:sp>
      <p:sp>
        <p:nvSpPr>
          <p:cNvPr id="15" name="직사각형 14">
            <a:extLst>
              <a:ext uri="{FF2B5EF4-FFF2-40B4-BE49-F238E27FC236}">
                <a16:creationId xmlns:a16="http://schemas.microsoft.com/office/drawing/2014/main" id="{BD4DABF4-4C70-6A40-B569-7F6BB6016D5F}"/>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6" name="TextBox 15">
            <a:extLst>
              <a:ext uri="{FF2B5EF4-FFF2-40B4-BE49-F238E27FC236}">
                <a16:creationId xmlns:a16="http://schemas.microsoft.com/office/drawing/2014/main" id="{F38324EE-EE3E-3846-9B4B-4C00113BF109}"/>
              </a:ext>
            </a:extLst>
          </p:cNvPr>
          <p:cNvSpPr txBox="1"/>
          <p:nvPr/>
        </p:nvSpPr>
        <p:spPr>
          <a:xfrm>
            <a:off x="1347726" y="1788659"/>
            <a:ext cx="4545074" cy="4624215"/>
          </a:xfrm>
          <a:prstGeom prst="rect">
            <a:avLst/>
          </a:prstGeom>
          <a:noFill/>
        </p:spPr>
        <p:txBody>
          <a:bodyPr wrap="square" rtlCol="0">
            <a:spAutoFit/>
          </a:bodyPr>
          <a:lstStyle/>
          <a:p>
            <a:pPr marL="342900" indent="-342900">
              <a:lnSpc>
                <a:spcPct val="109000"/>
              </a:lnSpc>
              <a:spcBef>
                <a:spcPts val="600"/>
              </a:spcBef>
              <a:buClr>
                <a:srgbClr val="E28C00"/>
              </a:buClr>
              <a:buFont typeface="Wingdings" panose="05000000000000000000" pitchFamily="2" charset="2"/>
              <a:buChar char="§"/>
            </a:pPr>
            <a:r>
              <a:rPr kumimoji="1" lang="en-US" altLang="ko-KR" sz="2800" dirty="0">
                <a:cs typeface="Calibri" panose="020F0502020204030204" pitchFamily="34" charset="0"/>
              </a:rPr>
              <a:t>Dedicated Job Corps Reading List</a:t>
            </a:r>
          </a:p>
          <a:p>
            <a:pPr marL="800100" lvl="1" indent="-342900">
              <a:lnSpc>
                <a:spcPct val="109000"/>
              </a:lnSpc>
              <a:spcBef>
                <a:spcPts val="600"/>
              </a:spcBef>
              <a:buClr>
                <a:srgbClr val="E28C00"/>
              </a:buClr>
              <a:buFont typeface="Wingdings" panose="05000000000000000000" pitchFamily="2" charset="2"/>
              <a:buChar char="§"/>
            </a:pPr>
            <a:r>
              <a:rPr kumimoji="1" lang="en-US" altLang="ko-KR" sz="2400" dirty="0" err="1">
                <a:cs typeface="Calibri" panose="020F0502020204030204" pitchFamily="34" charset="0"/>
              </a:rPr>
              <a:t>HiSet</a:t>
            </a:r>
            <a:r>
              <a:rPr kumimoji="1" lang="en-US" altLang="ko-KR" sz="2400" dirty="0">
                <a:cs typeface="Calibri" panose="020F0502020204030204" pitchFamily="34" charset="0"/>
              </a:rPr>
              <a:t> List </a:t>
            </a:r>
          </a:p>
          <a:p>
            <a:pPr marL="800100" lvl="1" indent="-342900">
              <a:lnSpc>
                <a:spcPct val="109000"/>
              </a:lnSpc>
              <a:spcBef>
                <a:spcPts val="600"/>
              </a:spcBef>
              <a:buClr>
                <a:srgbClr val="E28C00"/>
              </a:buClr>
              <a:buFont typeface="Wingdings" panose="05000000000000000000" pitchFamily="2" charset="2"/>
              <a:buChar char="§"/>
            </a:pPr>
            <a:r>
              <a:rPr kumimoji="1" lang="en-US" altLang="ko-KR" sz="2400" dirty="0">
                <a:cs typeface="Calibri" panose="020F0502020204030204" pitchFamily="34" charset="0"/>
              </a:rPr>
              <a:t>GED List</a:t>
            </a:r>
          </a:p>
          <a:p>
            <a:pPr marL="342900" indent="-342900">
              <a:lnSpc>
                <a:spcPct val="109000"/>
              </a:lnSpc>
              <a:spcBef>
                <a:spcPts val="600"/>
              </a:spcBef>
              <a:buClr>
                <a:srgbClr val="E28C00"/>
              </a:buClr>
              <a:buFont typeface="Wingdings" panose="05000000000000000000" pitchFamily="2" charset="2"/>
              <a:buChar char="§"/>
            </a:pPr>
            <a:r>
              <a:rPr kumimoji="1" lang="en-US" altLang="ko-KR" sz="2800" dirty="0">
                <a:cs typeface="Calibri" panose="020F0502020204030204" pitchFamily="34" charset="0"/>
              </a:rPr>
              <a:t>Textbooks</a:t>
            </a:r>
          </a:p>
          <a:p>
            <a:pPr marL="342900" indent="-342900">
              <a:lnSpc>
                <a:spcPct val="109000"/>
              </a:lnSpc>
              <a:spcBef>
                <a:spcPts val="600"/>
              </a:spcBef>
              <a:buClr>
                <a:srgbClr val="E28C00"/>
              </a:buClr>
              <a:buFont typeface="Wingdings" panose="05000000000000000000" pitchFamily="2" charset="2"/>
              <a:buChar char="§"/>
            </a:pPr>
            <a:r>
              <a:rPr kumimoji="1" lang="en-US" altLang="ko-KR" sz="2800" dirty="0">
                <a:cs typeface="Calibri" panose="020F0502020204030204" pitchFamily="34" charset="0"/>
              </a:rPr>
              <a:t>Career/Technical Training</a:t>
            </a:r>
          </a:p>
          <a:p>
            <a:pPr marL="342900" indent="-342900">
              <a:lnSpc>
                <a:spcPct val="109000"/>
              </a:lnSpc>
              <a:spcBef>
                <a:spcPts val="600"/>
              </a:spcBef>
              <a:buClr>
                <a:srgbClr val="E28C00"/>
              </a:buClr>
              <a:buFont typeface="Wingdings" panose="05000000000000000000" pitchFamily="2" charset="2"/>
              <a:buChar char="§"/>
            </a:pPr>
            <a:r>
              <a:rPr kumimoji="1" lang="en-US" altLang="ko-KR" sz="2800" dirty="0">
                <a:cs typeface="Calibri" panose="020F0502020204030204" pitchFamily="34" charset="0"/>
              </a:rPr>
              <a:t>Books for pleasure reading</a:t>
            </a:r>
          </a:p>
          <a:p>
            <a:pPr marL="800100" lvl="1" indent="-342900">
              <a:lnSpc>
                <a:spcPct val="109000"/>
              </a:lnSpc>
              <a:spcBef>
                <a:spcPts val="600"/>
              </a:spcBef>
              <a:buClr>
                <a:srgbClr val="E28C00"/>
              </a:buClr>
              <a:buFont typeface="Wingdings" panose="05000000000000000000" pitchFamily="2" charset="2"/>
              <a:buChar char="§"/>
            </a:pPr>
            <a:r>
              <a:rPr kumimoji="1" lang="en-US" altLang="ko-KR" sz="2800" dirty="0">
                <a:cs typeface="Calibri" panose="020F0502020204030204" pitchFamily="34" charset="0"/>
              </a:rPr>
              <a:t>Best Sellers/Award Winners</a:t>
            </a:r>
            <a:endParaRPr kumimoji="1" lang="en-US" altLang="ko-KR" sz="2800" dirty="0">
              <a:solidFill>
                <a:schemeClr val="bg1">
                  <a:lumMod val="50000"/>
                </a:schemeClr>
              </a:solidFill>
              <a:cs typeface="Calibri" panose="020F0502020204030204" pitchFamily="34" charset="0"/>
            </a:endParaRPr>
          </a:p>
        </p:txBody>
      </p:sp>
      <p:pic>
        <p:nvPicPr>
          <p:cNvPr id="25" name="Picture 24" descr="Image of a book for the food and beverage industry&#10;">
            <a:extLst>
              <a:ext uri="{FF2B5EF4-FFF2-40B4-BE49-F238E27FC236}">
                <a16:creationId xmlns:a16="http://schemas.microsoft.com/office/drawing/2014/main" id="{B1A6CD5D-0B92-F930-E4E0-C409FE5C547A}"/>
              </a:ext>
            </a:extLst>
          </p:cNvPr>
          <p:cNvPicPr>
            <a:picLocks noChangeAspect="1"/>
          </p:cNvPicPr>
          <p:nvPr/>
        </p:nvPicPr>
        <p:blipFill>
          <a:blip r:embed="rId3"/>
          <a:stretch>
            <a:fillRect/>
          </a:stretch>
        </p:blipFill>
        <p:spPr>
          <a:xfrm>
            <a:off x="6050804" y="2131301"/>
            <a:ext cx="2328333" cy="3017520"/>
          </a:xfrm>
          <a:prstGeom prst="rect">
            <a:avLst/>
          </a:prstGeom>
        </p:spPr>
      </p:pic>
      <p:pic>
        <p:nvPicPr>
          <p:cNvPr id="24" name="Picture 23" descr="Image of a book for Electricians">
            <a:extLst>
              <a:ext uri="{FF2B5EF4-FFF2-40B4-BE49-F238E27FC236}">
                <a16:creationId xmlns:a16="http://schemas.microsoft.com/office/drawing/2014/main" id="{FAD406D3-A39A-2CA3-BC9D-26AF9A73915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984403" y="2131301"/>
            <a:ext cx="2011680" cy="3017520"/>
          </a:xfrm>
          <a:prstGeom prst="rect">
            <a:avLst/>
          </a:prstGeom>
        </p:spPr>
      </p:pic>
      <p:sp>
        <p:nvSpPr>
          <p:cNvPr id="26" name="슬라이드 번호 개체 틀 5">
            <a:extLst>
              <a:ext uri="{FF2B5EF4-FFF2-40B4-BE49-F238E27FC236}">
                <a16:creationId xmlns:a16="http://schemas.microsoft.com/office/drawing/2014/main" id="{322FC026-56EF-79F2-2498-040ACF5ED65E}"/>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31</a:t>
            </a:fld>
            <a:endParaRPr kumimoji="1" lang="en-US" altLang="ko-KR" dirty="0"/>
          </a:p>
        </p:txBody>
      </p:sp>
    </p:spTree>
    <p:extLst>
      <p:ext uri="{BB962C8B-B14F-4D97-AF65-F5344CB8AC3E}">
        <p14:creationId xmlns:p14="http://schemas.microsoft.com/office/powerpoint/2010/main" val="1544077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C183D7F6-B498-43B3-948B-1728B52AA6E4}">
                <adec:decorative xmlns:adec="http://schemas.microsoft.com/office/drawing/2017/decorative" val="1"/>
              </a:ext>
            </a:extLst>
          </p:cNvPr>
          <p:cNvSpPr/>
          <p:nvPr/>
        </p:nvSpPr>
        <p:spPr bwMode="auto">
          <a:xfrm>
            <a:off x="-50800" y="-1"/>
            <a:ext cx="6172155" cy="6858000"/>
          </a:xfrm>
          <a:prstGeom prst="rect">
            <a:avLst/>
          </a:prstGeom>
          <a:solidFill>
            <a:srgbClr val="F5E8D8"/>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7" name="Title 6">
            <a:extLst>
              <a:ext uri="{FF2B5EF4-FFF2-40B4-BE49-F238E27FC236}">
                <a16:creationId xmlns:a16="http://schemas.microsoft.com/office/drawing/2014/main" id="{BE04CDE2-E73E-6B33-71B7-F24AA0CD6BFA}"/>
              </a:ext>
            </a:extLst>
          </p:cNvPr>
          <p:cNvSpPr txBox="1">
            <a:spLocks noGrp="1"/>
          </p:cNvSpPr>
          <p:nvPr>
            <p:ph type="title" idx="4294967295"/>
          </p:nvPr>
        </p:nvSpPr>
        <p:spPr>
          <a:xfrm>
            <a:off x="570844" y="284857"/>
            <a:ext cx="5480465"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Assistive Technology</a:t>
            </a:r>
          </a:p>
        </p:txBody>
      </p:sp>
      <p:sp>
        <p:nvSpPr>
          <p:cNvPr id="6" name="TextBox 5"/>
          <p:cNvSpPr txBox="1"/>
          <p:nvPr/>
        </p:nvSpPr>
        <p:spPr>
          <a:xfrm>
            <a:off x="697846" y="1894885"/>
            <a:ext cx="4940954" cy="4558812"/>
          </a:xfrm>
          <a:prstGeom prst="rect">
            <a:avLst/>
          </a:prstGeom>
          <a:noFill/>
        </p:spPr>
        <p:txBody>
          <a:bodyPr wrap="square" rtlCol="0">
            <a:spAutoFit/>
          </a:bodyPr>
          <a:lstStyle/>
          <a:p>
            <a:pPr marL="342900" indent="-342900">
              <a:lnSpc>
                <a:spcPct val="109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cs typeface="Calibri" panose="020F0502020204030204" pitchFamily="34" charset="0"/>
              </a:rPr>
              <a:t>Reading Pens</a:t>
            </a:r>
          </a:p>
          <a:p>
            <a:pPr marL="342900" indent="-342900">
              <a:lnSpc>
                <a:spcPct val="109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cs typeface="Calibri" panose="020F0502020204030204" pitchFamily="34" charset="0"/>
              </a:rPr>
              <a:t>Optical Character Recognition</a:t>
            </a:r>
          </a:p>
          <a:p>
            <a:pPr marL="800100" lvl="1" indent="-342900">
              <a:lnSpc>
                <a:spcPct val="109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cs typeface="Calibri" panose="020F0502020204030204" pitchFamily="34" charset="0"/>
              </a:rPr>
              <a:t>Immersive Reader </a:t>
            </a:r>
          </a:p>
          <a:p>
            <a:pPr marL="800100" lvl="1" indent="-342900">
              <a:lnSpc>
                <a:spcPct val="109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cs typeface="Calibri" panose="020F0502020204030204" pitchFamily="34" charset="0"/>
              </a:rPr>
              <a:t>Office Lens</a:t>
            </a:r>
          </a:p>
          <a:p>
            <a:pPr marL="800100" lvl="1" indent="-342900">
              <a:lnSpc>
                <a:spcPct val="109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cs typeface="Calibri" panose="020F0502020204030204" pitchFamily="34" charset="0"/>
              </a:rPr>
              <a:t>Adobe Read Aloud</a:t>
            </a:r>
          </a:p>
          <a:p>
            <a:pPr marL="342900" indent="-342900">
              <a:lnSpc>
                <a:spcPct val="109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cs typeface="Calibri" panose="020F0502020204030204" pitchFamily="34" charset="0"/>
              </a:rPr>
              <a:t>Dragon Products for Writing</a:t>
            </a:r>
          </a:p>
          <a:p>
            <a:pPr marL="800100" lvl="1" indent="-342900">
              <a:lnSpc>
                <a:spcPct val="109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cs typeface="Calibri" panose="020F0502020204030204" pitchFamily="34" charset="0"/>
              </a:rPr>
              <a:t>Dragon Speak</a:t>
            </a:r>
          </a:p>
          <a:p>
            <a:pPr marL="800100" lvl="1" indent="-342900">
              <a:lnSpc>
                <a:spcPct val="109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cs typeface="Calibri" panose="020F0502020204030204" pitchFamily="34" charset="0"/>
              </a:rPr>
              <a:t>Dragon Anywhere</a:t>
            </a:r>
          </a:p>
          <a:p>
            <a:pPr marL="342900" indent="-342900">
              <a:lnSpc>
                <a:spcPct val="114000"/>
              </a:lnSpc>
              <a:spcBef>
                <a:spcPts val="600"/>
              </a:spcBef>
              <a:buClr>
                <a:srgbClr val="E28C00"/>
              </a:buClr>
              <a:buFont typeface="Wingdings" panose="05000000000000000000" pitchFamily="2" charset="2"/>
              <a:buChar char="§"/>
            </a:pPr>
            <a:endParaRPr lang="en-US" altLang="ko-KR" sz="800" i="1" dirty="0">
              <a:solidFill>
                <a:schemeClr val="accent2"/>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8" name="Picture Placeholder 7" descr="A hand holding a reading pen and using it to scan and have text read aloud">
            <a:extLst>
              <a:ext uri="{FF2B5EF4-FFF2-40B4-BE49-F238E27FC236}">
                <a16:creationId xmlns:a16="http://schemas.microsoft.com/office/drawing/2014/main" id="{49794FFB-B0F6-39E0-E2F5-D91A814F8C37}"/>
              </a:ext>
            </a:extLst>
          </p:cNvPr>
          <p:cNvPicPr>
            <a:picLocks noGrp="1" noChangeAspect="1"/>
          </p:cNvPicPr>
          <p:nvPr>
            <p:ph type="pic" sz="quarter" idx="13"/>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7944" b="9134"/>
          <a:stretch/>
        </p:blipFill>
        <p:spPr>
          <a:xfrm>
            <a:off x="6121355" y="-1"/>
            <a:ext cx="6070645" cy="4987089"/>
          </a:xfrm>
        </p:spPr>
      </p:pic>
      <p:pic>
        <p:nvPicPr>
          <p:cNvPr id="5" name="Picture 4" descr="Screenshot of the Microsoft Immersive Reader Title page that can be found on the Job Corps Disability website.">
            <a:extLst>
              <a:ext uri="{FF2B5EF4-FFF2-40B4-BE49-F238E27FC236}">
                <a16:creationId xmlns:a16="http://schemas.microsoft.com/office/drawing/2014/main" id="{C9F830F7-DB0B-2FE7-739F-92B7196AD5AB}"/>
              </a:ext>
            </a:extLst>
          </p:cNvPr>
          <p:cNvPicPr>
            <a:picLocks noChangeAspect="1"/>
          </p:cNvPicPr>
          <p:nvPr/>
        </p:nvPicPr>
        <p:blipFill>
          <a:blip r:embed="rId5"/>
          <a:stretch>
            <a:fillRect/>
          </a:stretch>
        </p:blipFill>
        <p:spPr>
          <a:xfrm>
            <a:off x="6465468" y="5067133"/>
            <a:ext cx="1275337" cy="1654342"/>
          </a:xfrm>
          <a:prstGeom prst="rect">
            <a:avLst/>
          </a:prstGeom>
          <a:ln>
            <a:solidFill>
              <a:srgbClr val="E28C00"/>
            </a:solidFill>
          </a:ln>
        </p:spPr>
      </p:pic>
      <p:pic>
        <p:nvPicPr>
          <p:cNvPr id="11" name="Picture 10" descr="Screenshot of title page of Microsoft Office Lens guide that can be found on the Job Corps Disability website.">
            <a:extLst>
              <a:ext uri="{FF2B5EF4-FFF2-40B4-BE49-F238E27FC236}">
                <a16:creationId xmlns:a16="http://schemas.microsoft.com/office/drawing/2014/main" id="{20E68301-E1A0-9BB4-3E4D-47C39D18DDDB}"/>
              </a:ext>
            </a:extLst>
          </p:cNvPr>
          <p:cNvPicPr>
            <a:picLocks noChangeAspect="1"/>
          </p:cNvPicPr>
          <p:nvPr/>
        </p:nvPicPr>
        <p:blipFill>
          <a:blip r:embed="rId6"/>
          <a:stretch>
            <a:fillRect/>
          </a:stretch>
        </p:blipFill>
        <p:spPr>
          <a:xfrm>
            <a:off x="8130559" y="5065972"/>
            <a:ext cx="1350326" cy="1715398"/>
          </a:xfrm>
          <a:prstGeom prst="rect">
            <a:avLst/>
          </a:prstGeom>
          <a:ln>
            <a:solidFill>
              <a:srgbClr val="E28C00"/>
            </a:solidFill>
          </a:ln>
        </p:spPr>
      </p:pic>
      <p:pic>
        <p:nvPicPr>
          <p:cNvPr id="13" name="Picture 12" descr="Screenshot of the Read Out Loud Adobe PDFs guide that can be found on the Job Corps Disability website.">
            <a:extLst>
              <a:ext uri="{FF2B5EF4-FFF2-40B4-BE49-F238E27FC236}">
                <a16:creationId xmlns:a16="http://schemas.microsoft.com/office/drawing/2014/main" id="{DA2D652C-3A9D-A061-0E1F-3DCEBC83524D}"/>
              </a:ext>
            </a:extLst>
          </p:cNvPr>
          <p:cNvPicPr>
            <a:picLocks noChangeAspect="1"/>
          </p:cNvPicPr>
          <p:nvPr/>
        </p:nvPicPr>
        <p:blipFill>
          <a:blip r:embed="rId7"/>
          <a:stretch>
            <a:fillRect/>
          </a:stretch>
        </p:blipFill>
        <p:spPr>
          <a:xfrm>
            <a:off x="9870639" y="5097472"/>
            <a:ext cx="1357837" cy="1683898"/>
          </a:xfrm>
          <a:prstGeom prst="rect">
            <a:avLst/>
          </a:prstGeom>
          <a:ln>
            <a:solidFill>
              <a:srgbClr val="E28C00"/>
            </a:solidFill>
          </a:ln>
        </p:spPr>
      </p:pic>
      <p:sp>
        <p:nvSpPr>
          <p:cNvPr id="14" name="Speech Bubble: Rectangle 13">
            <a:extLst>
              <a:ext uri="{FF2B5EF4-FFF2-40B4-BE49-F238E27FC236}">
                <a16:creationId xmlns:a16="http://schemas.microsoft.com/office/drawing/2014/main" id="{26D394B7-7D88-30F7-AB35-6D2D7B5EE960}"/>
              </a:ext>
            </a:extLst>
          </p:cNvPr>
          <p:cNvSpPr/>
          <p:nvPr/>
        </p:nvSpPr>
        <p:spPr bwMode="auto">
          <a:xfrm rot="20706171">
            <a:off x="5933572" y="3343706"/>
            <a:ext cx="2124325" cy="1188038"/>
          </a:xfrm>
          <a:prstGeom prst="wedgeRectCallout">
            <a:avLst>
              <a:gd name="adj1" fmla="val 32365"/>
              <a:gd name="adj2" fmla="val 112421"/>
            </a:avLst>
          </a:prstGeom>
          <a:solidFill>
            <a:schemeClr val="tx1"/>
          </a:solidFill>
          <a:ln>
            <a:noFill/>
          </a:ln>
        </p:spPr>
        <p:txBody>
          <a:bodyPr vert="horz" wrap="square" lIns="91440" tIns="45720" rIns="91440" bIns="45720" numCol="1" rtlCol="0" anchor="t" anchorCtr="0" compatLnSpc="1">
            <a:prstTxWarp prst="textNoShape">
              <a:avLst/>
            </a:prstTxWarp>
          </a:bodyPr>
          <a:lstStyle/>
          <a:p>
            <a:pPr algn="ctr" eaLnBrk="0" latinLnBrk="0" hangingPunct="0"/>
            <a:r>
              <a:rPr lang="en-US" b="1" dirty="0">
                <a:solidFill>
                  <a:schemeClr val="bg1"/>
                </a:solidFill>
              </a:rPr>
              <a:t>All 3 guides are on the Job </a:t>
            </a:r>
          </a:p>
          <a:p>
            <a:pPr algn="ctr" eaLnBrk="0" latinLnBrk="0" hangingPunct="0"/>
            <a:r>
              <a:rPr lang="en-US" b="1" dirty="0">
                <a:solidFill>
                  <a:schemeClr val="bg1"/>
                </a:solidFill>
              </a:rPr>
              <a:t>Corps Disability </a:t>
            </a:r>
          </a:p>
          <a:p>
            <a:pPr algn="ctr" eaLnBrk="0" latinLnBrk="0" hangingPunct="0"/>
            <a:r>
              <a:rPr lang="en-US" b="1" dirty="0">
                <a:solidFill>
                  <a:schemeClr val="bg1"/>
                </a:solidFill>
              </a:rPr>
              <a:t>Website!</a:t>
            </a:r>
          </a:p>
        </p:txBody>
      </p:sp>
      <p:sp>
        <p:nvSpPr>
          <p:cNvPr id="9" name="슬라이드 번호 개체 틀 5">
            <a:extLst>
              <a:ext uri="{FF2B5EF4-FFF2-40B4-BE49-F238E27FC236}">
                <a16:creationId xmlns:a16="http://schemas.microsoft.com/office/drawing/2014/main" id="{480D7B9B-78E7-4F57-7682-55F99AAB99AC}"/>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32</a:t>
            </a:fld>
            <a:endParaRPr kumimoji="1" lang="en-US" altLang="ko-KR" dirty="0"/>
          </a:p>
        </p:txBody>
      </p:sp>
    </p:spTree>
    <p:extLst>
      <p:ext uri="{BB962C8B-B14F-4D97-AF65-F5344CB8AC3E}">
        <p14:creationId xmlns:p14="http://schemas.microsoft.com/office/powerpoint/2010/main" val="983249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C8A22-14F7-6C9C-DE1E-82025D74A5C0}"/>
              </a:ext>
            </a:extLst>
          </p:cNvPr>
          <p:cNvSpPr>
            <a:spLocks noGrp="1"/>
          </p:cNvSpPr>
          <p:nvPr>
            <p:ph type="title"/>
          </p:nvPr>
        </p:nvSpPr>
        <p:spPr>
          <a:xfrm>
            <a:off x="838200" y="136525"/>
            <a:ext cx="10515600" cy="1325563"/>
          </a:xfrm>
        </p:spPr>
        <p:txBody>
          <a:bodyPr>
            <a:normAutofit/>
          </a:bodyPr>
          <a:lstStyle/>
          <a:p>
            <a:pPr algn="ctr"/>
            <a:r>
              <a:rPr lang="en-US" sz="4800" dirty="0">
                <a:solidFill>
                  <a:srgbClr val="F2AB0C"/>
                </a:solidFill>
                <a:latin typeface="Abril Fatface" panose="02000503000000020003" pitchFamily="2" charset="0"/>
              </a:rPr>
              <a:t>Long Beach </a:t>
            </a:r>
            <a:r>
              <a:rPr lang="en-US" sz="4800" dirty="0">
                <a:solidFill>
                  <a:srgbClr val="E28C00"/>
                </a:solidFill>
                <a:latin typeface="Abril Fatface" panose="02000503000000020003" pitchFamily="2" charset="0"/>
              </a:rPr>
              <a:t>– </a:t>
            </a:r>
            <a:r>
              <a:rPr lang="en-US" sz="4800" dirty="0">
                <a:solidFill>
                  <a:schemeClr val="tx1"/>
                </a:solidFill>
                <a:latin typeface="Abril Fatface" panose="02000503000000020003" pitchFamily="2" charset="0"/>
              </a:rPr>
              <a:t>Immersive Reader</a:t>
            </a:r>
          </a:p>
        </p:txBody>
      </p:sp>
      <p:pic>
        <p:nvPicPr>
          <p:cNvPr id="7" name="Picture 6" descr="Screenshot of the National Job Corps website. the Long Beach Job Corps Center used this website to create a video demonstration for students on how to use Microsoft Immersive Reader.">
            <a:extLst>
              <a:ext uri="{FF2B5EF4-FFF2-40B4-BE49-F238E27FC236}">
                <a16:creationId xmlns:a16="http://schemas.microsoft.com/office/drawing/2014/main" id="{CC501273-7118-BB82-5202-72C1EB1FBB1E}"/>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2061274" y="1455618"/>
            <a:ext cx="7780694" cy="5037257"/>
          </a:xfrm>
          <a:prstGeom prst="rect">
            <a:avLst/>
          </a:prstGeom>
          <a:ln>
            <a:solidFill>
              <a:srgbClr val="E28C00"/>
            </a:solidFill>
          </a:ln>
        </p:spPr>
      </p:pic>
      <p:sp>
        <p:nvSpPr>
          <p:cNvPr id="3" name="슬라이드 번호 개체 틀 5">
            <a:extLst>
              <a:ext uri="{FF2B5EF4-FFF2-40B4-BE49-F238E27FC236}">
                <a16:creationId xmlns:a16="http://schemas.microsoft.com/office/drawing/2014/main" id="{DBE48A21-161E-F268-5DA9-71275DB518FD}"/>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33</a:t>
            </a:fld>
            <a:endParaRPr kumimoji="1" lang="en-US" altLang="ko-KR" dirty="0"/>
          </a:p>
        </p:txBody>
      </p:sp>
    </p:spTree>
    <p:extLst>
      <p:ext uri="{BB962C8B-B14F-4D97-AF65-F5344CB8AC3E}">
        <p14:creationId xmlns:p14="http://schemas.microsoft.com/office/powerpoint/2010/main" val="858523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C183D7F6-B498-43B3-948B-1728B52AA6E4}">
                <adec:decorative xmlns:adec="http://schemas.microsoft.com/office/drawing/2017/decorative" val="1"/>
              </a:ext>
            </a:extLst>
          </p:cNvPr>
          <p:cNvSpPr/>
          <p:nvPr/>
        </p:nvSpPr>
        <p:spPr bwMode="auto">
          <a:xfrm>
            <a:off x="-50800" y="-1"/>
            <a:ext cx="6172155" cy="6858000"/>
          </a:xfrm>
          <a:prstGeom prst="rect">
            <a:avLst/>
          </a:prstGeom>
          <a:solidFill>
            <a:srgbClr val="F5E8D8"/>
          </a:solidFill>
          <a:ln>
            <a:noFill/>
          </a:ln>
        </p:spPr>
        <p:txBody>
          <a:bodyPr vert="horz" wrap="square" lIns="91440" tIns="45720" rIns="91440" bIns="45720" numCol="1" rtlCol="0" anchor="t" anchorCtr="0" compatLnSpc="1">
            <a:prstTxWarp prst="textNoShape">
              <a:avLst/>
            </a:prstTxWarp>
          </a:bodyPr>
          <a:lstStyle/>
          <a:p>
            <a:pPr algn="ctr"/>
            <a:endParaRPr lang="ko-KR" altLang="en-US"/>
          </a:p>
        </p:txBody>
      </p:sp>
      <p:sp>
        <p:nvSpPr>
          <p:cNvPr id="7" name="Title 6">
            <a:extLst>
              <a:ext uri="{FF2B5EF4-FFF2-40B4-BE49-F238E27FC236}">
                <a16:creationId xmlns:a16="http://schemas.microsoft.com/office/drawing/2014/main" id="{BE04CDE2-E73E-6B33-71B7-F24AA0CD6BFA}"/>
              </a:ext>
            </a:extLst>
          </p:cNvPr>
          <p:cNvSpPr txBox="1">
            <a:spLocks noGrp="1"/>
          </p:cNvSpPr>
          <p:nvPr>
            <p:ph type="title" idx="4294967295"/>
          </p:nvPr>
        </p:nvSpPr>
        <p:spPr>
          <a:xfrm>
            <a:off x="570844" y="284857"/>
            <a:ext cx="548046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4800" b="0" i="0" u="none" strike="noStrike" kern="1200" cap="none" spc="0" normalizeH="0" baseline="0" noProof="0" dirty="0">
                <a:ln>
                  <a:noFill/>
                </a:ln>
                <a:solidFill>
                  <a:srgbClr val="F2AB0C"/>
                </a:solidFill>
                <a:effectLst/>
                <a:uLnTx/>
                <a:uFillTx/>
                <a:latin typeface="Abril Fatface" panose="02000503000000020003" pitchFamily="2" charset="0"/>
                <a:ea typeface="넥슨Lv2고딕 Medium" panose="00000600000000000000" pitchFamily="2" charset="-127"/>
                <a:cs typeface="+mn-cs"/>
              </a:rPr>
              <a:t>Other DA</a:t>
            </a:r>
          </a:p>
        </p:txBody>
      </p:sp>
      <p:sp>
        <p:nvSpPr>
          <p:cNvPr id="6" name="TextBox 5"/>
          <p:cNvSpPr txBox="1"/>
          <p:nvPr/>
        </p:nvSpPr>
        <p:spPr>
          <a:xfrm>
            <a:off x="570844" y="1142947"/>
            <a:ext cx="5321956" cy="5093446"/>
          </a:xfrm>
          <a:prstGeom prst="rect">
            <a:avLst/>
          </a:prstGeom>
          <a:noFill/>
        </p:spPr>
        <p:txBody>
          <a:bodyPr wrap="square" rtlCol="0">
            <a:spAutoFit/>
          </a:bodyPr>
          <a:lstStyle/>
          <a:p>
            <a:pPr marL="457200" indent="-457200">
              <a:lnSpc>
                <a:spcPct val="109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cs typeface="Calibri" panose="020F0502020204030204" pitchFamily="34" charset="0"/>
              </a:rPr>
              <a:t>Use of visual supports</a:t>
            </a:r>
          </a:p>
          <a:p>
            <a:pPr marL="914400" lvl="1" indent="-457200">
              <a:lnSpc>
                <a:spcPct val="109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ea typeface="Noto Sans" panose="020B0502040504020204" pitchFamily="34" charset="0"/>
                <a:cs typeface="Calibri" panose="020F0502020204030204" pitchFamily="34" charset="0"/>
              </a:rPr>
              <a:t>Pictures</a:t>
            </a:r>
          </a:p>
          <a:p>
            <a:pPr marL="914400" lvl="1" indent="-457200">
              <a:lnSpc>
                <a:spcPct val="109000"/>
              </a:lnSpc>
              <a:spcBef>
                <a:spcPts val="600"/>
              </a:spcBef>
              <a:buClr>
                <a:srgbClr val="E28C00"/>
              </a:buClr>
              <a:buFont typeface="Wingdings" panose="05000000000000000000" pitchFamily="2" charset="2"/>
              <a:buChar char="§"/>
            </a:pPr>
            <a:r>
              <a:rPr lang="en-US" altLang="ko-KR" sz="2400" dirty="0">
                <a:solidFill>
                  <a:schemeClr val="accent2"/>
                </a:solidFill>
                <a:latin typeface="Calibri" panose="020F0502020204030204" pitchFamily="34" charset="0"/>
                <a:ea typeface="Noto Sans" panose="020B0502040504020204" pitchFamily="34" charset="0"/>
                <a:cs typeface="Calibri" panose="020F0502020204030204" pitchFamily="34" charset="0"/>
              </a:rPr>
              <a:t>Basic graphics</a:t>
            </a:r>
          </a:p>
          <a:p>
            <a:pPr marL="457200" indent="-457200">
              <a:lnSpc>
                <a:spcPct val="109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ea typeface="Calibri" panose="020F0502020204030204" pitchFamily="34" charset="0"/>
                <a:cs typeface="Calibri" panose="020F0502020204030204" pitchFamily="34" charset="0"/>
              </a:rPr>
              <a:t>Simplify Instructions</a:t>
            </a:r>
          </a:p>
          <a:p>
            <a:pPr marL="457200" indent="-457200">
              <a:lnSpc>
                <a:spcPct val="109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ea typeface="Calibri" panose="020F0502020204030204" pitchFamily="34" charset="0"/>
                <a:cs typeface="Calibri" panose="020F0502020204030204" pitchFamily="34" charset="0"/>
              </a:rPr>
              <a:t>Reduce the amount of content per assignment</a:t>
            </a:r>
          </a:p>
          <a:p>
            <a:pPr marL="457200" indent="-457200">
              <a:lnSpc>
                <a:spcPct val="109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ea typeface="Calibri" panose="020F0502020204030204" pitchFamily="34" charset="0"/>
                <a:cs typeface="Calibri" panose="020F0502020204030204" pitchFamily="34" charset="0"/>
              </a:rPr>
              <a:t>Reduce the visual clutter</a:t>
            </a:r>
          </a:p>
          <a:p>
            <a:pPr marL="457200" indent="-457200">
              <a:lnSpc>
                <a:spcPct val="109000"/>
              </a:lnSpc>
              <a:spcBef>
                <a:spcPts val="600"/>
              </a:spcBef>
              <a:buClr>
                <a:srgbClr val="E28C00"/>
              </a:buClr>
              <a:buFont typeface="Wingdings" panose="05000000000000000000" pitchFamily="2" charset="2"/>
              <a:buChar char="§"/>
            </a:pPr>
            <a:r>
              <a:rPr lang="en-US" altLang="ko-KR" sz="2800" dirty="0">
                <a:solidFill>
                  <a:schemeClr val="accent2"/>
                </a:solidFill>
                <a:latin typeface="Calibri" panose="020F0502020204030204" pitchFamily="34" charset="0"/>
                <a:ea typeface="Calibri" panose="020F0502020204030204" pitchFamily="34" charset="0"/>
                <a:cs typeface="Calibri" panose="020F0502020204030204" pitchFamily="34" charset="0"/>
              </a:rPr>
              <a:t>Use variable speed digital tape recorders and/or digital pens for recording information</a:t>
            </a:r>
            <a:endParaRPr lang="en-US" altLang="ko-KR" sz="2800" dirty="0">
              <a:solidFill>
                <a:schemeClr val="accent2"/>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22" name="Picture 21" descr="Handheld variable speed tape recorder">
            <a:extLst>
              <a:ext uri="{FF2B5EF4-FFF2-40B4-BE49-F238E27FC236}">
                <a16:creationId xmlns:a16="http://schemas.microsoft.com/office/drawing/2014/main" id="{1A7440C0-3FB9-9D84-A52B-334E7E9502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4529" y="228600"/>
            <a:ext cx="2126071" cy="3867150"/>
          </a:xfrm>
          <a:prstGeom prst="rect">
            <a:avLst/>
          </a:prstGeom>
        </p:spPr>
      </p:pic>
      <p:pic>
        <p:nvPicPr>
          <p:cNvPr id="8" name="Picture Placeholder 7" descr="Colored tracking guides to help students track where they are reading and to block out surrounding content while reading.">
            <a:extLst>
              <a:ext uri="{FF2B5EF4-FFF2-40B4-BE49-F238E27FC236}">
                <a16:creationId xmlns:a16="http://schemas.microsoft.com/office/drawing/2014/main" id="{E14C029D-35A1-AF06-711B-BFF3CC66DDAB}"/>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a:xfrm>
            <a:off x="8718550" y="0"/>
            <a:ext cx="3473450" cy="3913067"/>
          </a:xfrm>
        </p:spPr>
      </p:pic>
      <p:pic>
        <p:nvPicPr>
          <p:cNvPr id="24" name="Picture 23" descr="A digital pen that records voice and captures text written on a notebook comprised of digital dots.">
            <a:extLst>
              <a:ext uri="{FF2B5EF4-FFF2-40B4-BE49-F238E27FC236}">
                <a16:creationId xmlns:a16="http://schemas.microsoft.com/office/drawing/2014/main" id="{BA5D7BB3-1D15-B587-0AC6-5A3DDABD9FC0}"/>
              </a:ext>
            </a:extLst>
          </p:cNvPr>
          <p:cNvPicPr>
            <a:picLocks noChangeAspect="1"/>
          </p:cNvPicPr>
          <p:nvPr/>
        </p:nvPicPr>
        <p:blipFill>
          <a:blip r:embed="rId5"/>
          <a:stretch>
            <a:fillRect/>
          </a:stretch>
        </p:blipFill>
        <p:spPr>
          <a:xfrm>
            <a:off x="7197725" y="4095750"/>
            <a:ext cx="4156075" cy="2742278"/>
          </a:xfrm>
          <a:prstGeom prst="rect">
            <a:avLst/>
          </a:prstGeom>
        </p:spPr>
      </p:pic>
      <p:sp>
        <p:nvSpPr>
          <p:cNvPr id="25" name="슬라이드 번호 개체 틀 5">
            <a:extLst>
              <a:ext uri="{FF2B5EF4-FFF2-40B4-BE49-F238E27FC236}">
                <a16:creationId xmlns:a16="http://schemas.microsoft.com/office/drawing/2014/main" id="{9FB78E98-B178-2E5A-FF9F-930CC3869CA4}"/>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34</a:t>
            </a:fld>
            <a:endParaRPr kumimoji="1" lang="en-US" altLang="ko-KR" dirty="0"/>
          </a:p>
        </p:txBody>
      </p:sp>
    </p:spTree>
    <p:extLst>
      <p:ext uri="{BB962C8B-B14F-4D97-AF65-F5344CB8AC3E}">
        <p14:creationId xmlns:p14="http://schemas.microsoft.com/office/powerpoint/2010/main" val="3643740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2A91F33-9E73-D14A-B36B-CD294B8F3E6B}"/>
              </a:ext>
            </a:extLst>
          </p:cNvPr>
          <p:cNvSpPr txBox="1">
            <a:spLocks noGrp="1"/>
          </p:cNvSpPr>
          <p:nvPr>
            <p:ph type="title" idx="4294967295"/>
          </p:nvPr>
        </p:nvSpPr>
        <p:spPr>
          <a:xfrm>
            <a:off x="422303" y="4200419"/>
            <a:ext cx="3375121"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Task</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Analysis</a:t>
            </a:r>
          </a:p>
        </p:txBody>
      </p:sp>
      <p:sp>
        <p:nvSpPr>
          <p:cNvPr id="15" name="TextBox 14">
            <a:extLst>
              <a:ext uri="{FF2B5EF4-FFF2-40B4-BE49-F238E27FC236}">
                <a16:creationId xmlns:a16="http://schemas.microsoft.com/office/drawing/2014/main" id="{96440BC7-1B03-9E47-8934-099631AC46D7}"/>
              </a:ext>
            </a:extLst>
          </p:cNvPr>
          <p:cNvSpPr txBox="1"/>
          <p:nvPr/>
        </p:nvSpPr>
        <p:spPr>
          <a:xfrm>
            <a:off x="422303" y="723935"/>
            <a:ext cx="2934355" cy="3357458"/>
          </a:xfrm>
          <a:prstGeom prst="rect">
            <a:avLst/>
          </a:prstGeom>
          <a:noFill/>
        </p:spPr>
        <p:txBody>
          <a:bodyPr wrap="square" rtlCol="0">
            <a:spAutoFit/>
          </a:bodyPr>
          <a:lstStyle/>
          <a:p>
            <a:pPr>
              <a:lnSpc>
                <a:spcPct val="109000"/>
              </a:lnSpc>
              <a:spcBef>
                <a:spcPts val="600"/>
              </a:spcBef>
            </a:pPr>
            <a:r>
              <a:rPr kumimoji="1" lang="en-US" altLang="ko-KR" sz="2800" dirty="0">
                <a:latin typeface="Calibri" panose="020F0502020204030204" pitchFamily="34" charset="0"/>
                <a:cs typeface="Calibri" panose="020F0502020204030204" pitchFamily="34" charset="0"/>
              </a:rPr>
              <a:t>A process in which an activity or behavior is divided into small, manageable steps to assess and teach the skill.</a:t>
            </a:r>
            <a:endParaRPr kumimoji="1" lang="ko-KR" altLang="en-US" sz="2800" dirty="0">
              <a:solidFill>
                <a:schemeClr val="bg1">
                  <a:lumMod val="50000"/>
                </a:schemeClr>
              </a:solidFill>
              <a:latin typeface="Calibri" panose="020F0502020204030204" pitchFamily="34" charset="0"/>
              <a:cs typeface="Calibri" panose="020F0502020204030204" pitchFamily="34" charset="0"/>
            </a:endParaRPr>
          </a:p>
        </p:txBody>
      </p:sp>
      <p:sp>
        <p:nvSpPr>
          <p:cNvPr id="16" name="직사각형 15">
            <a:extLst>
              <a:ext uri="{FF2B5EF4-FFF2-40B4-BE49-F238E27FC236}">
                <a16:creationId xmlns:a16="http://schemas.microsoft.com/office/drawing/2014/main" id="{2629D874-6459-FE45-BC47-CBE0935947ED}"/>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4" name="Picture Placeholder 23" descr="Example of a task analysis. Topic is washing hands and steps are listed with corresponding pictures.">
            <a:extLst>
              <a:ext uri="{FF2B5EF4-FFF2-40B4-BE49-F238E27FC236}">
                <a16:creationId xmlns:a16="http://schemas.microsoft.com/office/drawing/2014/main" id="{24FA09EE-F1C9-A7C6-ED08-E00A8E100289}"/>
              </a:ext>
            </a:extLst>
          </p:cNvPr>
          <p:cNvPicPr>
            <a:picLocks noGrp="1" noChangeAspect="1"/>
          </p:cNvPicPr>
          <p:nvPr>
            <p:ph type="pic" sz="quarter" idx="12"/>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3356658" y="842961"/>
            <a:ext cx="3879850" cy="4562475"/>
          </a:xfrm>
          <a:ln>
            <a:solidFill>
              <a:srgbClr val="E28C00"/>
            </a:solidFill>
          </a:ln>
        </p:spPr>
      </p:pic>
      <p:pic>
        <p:nvPicPr>
          <p:cNvPr id="34" name="Picture 33" descr="A screenshot of a simple table with steps numbered and 2 columns that can be used to create task analysis steps. A callout states: &quot;Insert visuals or graphics next to each step.&quot;">
            <a:extLst>
              <a:ext uri="{FF2B5EF4-FFF2-40B4-BE49-F238E27FC236}">
                <a16:creationId xmlns:a16="http://schemas.microsoft.com/office/drawing/2014/main" id="{9D3E18D3-F0AA-7B5A-8063-6B958CD038F7}"/>
              </a:ext>
            </a:extLst>
          </p:cNvPr>
          <p:cNvPicPr>
            <a:picLocks noChangeAspect="1"/>
          </p:cNvPicPr>
          <p:nvPr/>
        </p:nvPicPr>
        <p:blipFill>
          <a:blip r:embed="rId4"/>
          <a:stretch>
            <a:fillRect/>
          </a:stretch>
        </p:blipFill>
        <p:spPr>
          <a:xfrm>
            <a:off x="7316367" y="842961"/>
            <a:ext cx="4389830" cy="3565019"/>
          </a:xfrm>
          <a:prstGeom prst="rect">
            <a:avLst/>
          </a:prstGeom>
          <a:ln>
            <a:solidFill>
              <a:srgbClr val="E28C00"/>
            </a:solidFill>
          </a:ln>
        </p:spPr>
      </p:pic>
      <p:sp>
        <p:nvSpPr>
          <p:cNvPr id="36" name="TextBox 35">
            <a:extLst>
              <a:ext uri="{FF2B5EF4-FFF2-40B4-BE49-F238E27FC236}">
                <a16:creationId xmlns:a16="http://schemas.microsoft.com/office/drawing/2014/main" id="{22BA2311-DEE6-050D-77F1-CD51159ABD11}"/>
              </a:ext>
            </a:extLst>
          </p:cNvPr>
          <p:cNvSpPr txBox="1"/>
          <p:nvPr/>
        </p:nvSpPr>
        <p:spPr>
          <a:xfrm>
            <a:off x="7276437" y="4384657"/>
            <a:ext cx="4469689" cy="1826654"/>
          </a:xfrm>
          <a:prstGeom prst="rect">
            <a:avLst/>
          </a:prstGeom>
          <a:noFill/>
        </p:spPr>
        <p:txBody>
          <a:bodyPr wrap="square">
            <a:spAutoFit/>
          </a:bodyPr>
          <a:lstStyle/>
          <a:p>
            <a:pPr algn="ctr">
              <a:lnSpc>
                <a:spcPct val="114000"/>
              </a:lnSpc>
              <a:spcBef>
                <a:spcPts val="1200"/>
              </a:spcBef>
              <a:buClr>
                <a:srgbClr val="C00000"/>
              </a:buClr>
            </a:pPr>
            <a:r>
              <a:rPr lang="en-US" altLang="ko-KR" sz="2000" dirty="0">
                <a:solidFill>
                  <a:schemeClr val="tx2"/>
                </a:solidFill>
                <a:latin typeface="Calibri" panose="020F0502020204030204" pitchFamily="34" charset="0"/>
                <a:cs typeface="Calibri" panose="020F0502020204030204" pitchFamily="34" charset="0"/>
              </a:rPr>
              <a:t>Dependent upon the student and their skill levels, the student or a small group of peers and the student could be tasked with developing task analysis for various tasks. </a:t>
            </a:r>
          </a:p>
        </p:txBody>
      </p:sp>
      <p:sp>
        <p:nvSpPr>
          <p:cNvPr id="37" name="슬라이드 번호 개체 틀 5">
            <a:extLst>
              <a:ext uri="{FF2B5EF4-FFF2-40B4-BE49-F238E27FC236}">
                <a16:creationId xmlns:a16="http://schemas.microsoft.com/office/drawing/2014/main" id="{ECE6ED8B-5566-888F-1646-C90D90FF60C0}"/>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35</a:t>
            </a:fld>
            <a:endParaRPr kumimoji="1" lang="en-US" altLang="ko-KR" dirty="0"/>
          </a:p>
        </p:txBody>
      </p:sp>
    </p:spTree>
    <p:extLst>
      <p:ext uri="{BB962C8B-B14F-4D97-AF65-F5344CB8AC3E}">
        <p14:creationId xmlns:p14="http://schemas.microsoft.com/office/powerpoint/2010/main" val="1009214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2E234630-BA3E-4ADF-86D6-E7B22FC5BCF3}"/>
              </a:ext>
            </a:extLst>
          </p:cNvPr>
          <p:cNvSpPr>
            <a:spLocks noGrp="1"/>
          </p:cNvSpPr>
          <p:nvPr>
            <p:ph type="title"/>
          </p:nvPr>
        </p:nvSpPr>
        <p:spPr>
          <a:xfrm>
            <a:off x="371475" y="646114"/>
            <a:ext cx="11449050" cy="896936"/>
          </a:xfrm>
        </p:spPr>
        <p:txBody>
          <a:bodyPr/>
          <a:lstStyle/>
          <a:p>
            <a:r>
              <a:rPr lang="en-US" altLang="ko-KR" sz="4800" dirty="0">
                <a:solidFill>
                  <a:srgbClr val="F2AB0C"/>
                </a:solidFill>
                <a:latin typeface="Abril Fatface" panose="02000503000000020003" pitchFamily="2" charset="0"/>
              </a:rPr>
              <a:t>Consistency</a:t>
            </a:r>
            <a:r>
              <a:rPr lang="en-US" altLang="ko-KR" sz="4800" dirty="0">
                <a:solidFill>
                  <a:srgbClr val="E28C00"/>
                </a:solidFill>
                <a:latin typeface="Abril Fatface" panose="02000503000000020003" pitchFamily="2" charset="0"/>
              </a:rPr>
              <a:t> </a:t>
            </a:r>
            <a:r>
              <a:rPr lang="en-US" altLang="ko-KR" sz="4800" dirty="0">
                <a:solidFill>
                  <a:srgbClr val="F2AB0C"/>
                </a:solidFill>
                <a:latin typeface="Abril Fatface" panose="02000503000000020003" pitchFamily="2" charset="0"/>
              </a:rPr>
              <a:t>in </a:t>
            </a:r>
            <a:r>
              <a:rPr lang="en-US" altLang="ko-KR" sz="4800" dirty="0">
                <a:solidFill>
                  <a:schemeClr val="tx1"/>
                </a:solidFill>
                <a:latin typeface="Abril Fatface" panose="02000503000000020003" pitchFamily="2" charset="0"/>
              </a:rPr>
              <a:t>Task Analysis</a:t>
            </a:r>
            <a:endParaRPr lang="ko-KR" altLang="en-US" sz="4800" dirty="0">
              <a:solidFill>
                <a:schemeClr val="tx1"/>
              </a:solidFill>
              <a:latin typeface="Abril Fatface" panose="02000503000000020003" pitchFamily="2" charset="0"/>
            </a:endParaRPr>
          </a:p>
        </p:txBody>
      </p:sp>
      <p:sp>
        <p:nvSpPr>
          <p:cNvPr id="5" name="자유형 57">
            <a:extLst>
              <a:ext uri="{FF2B5EF4-FFF2-40B4-BE49-F238E27FC236}">
                <a16:creationId xmlns:a16="http://schemas.microsoft.com/office/drawing/2014/main" id="{04EC51D7-7367-411F-A087-B34B0235D158}"/>
              </a:ext>
              <a:ext uri="{C183D7F6-B498-43B3-948B-1728B52AA6E4}">
                <adec:decorative xmlns:adec="http://schemas.microsoft.com/office/drawing/2017/decorative" val="1"/>
              </a:ext>
            </a:extLst>
          </p:cNvPr>
          <p:cNvSpPr/>
          <p:nvPr/>
        </p:nvSpPr>
        <p:spPr>
          <a:xfrm>
            <a:off x="1438276" y="2951003"/>
            <a:ext cx="2254803" cy="2958373"/>
          </a:xfrm>
          <a:custGeom>
            <a:avLst/>
            <a:gdLst>
              <a:gd name="connsiteX0" fmla="*/ 80286 w 1958223"/>
              <a:gd name="connsiteY0" fmla="*/ 0 h 2569252"/>
              <a:gd name="connsiteX1" fmla="*/ 1849540 w 1958223"/>
              <a:gd name="connsiteY1" fmla="*/ 0 h 2569252"/>
              <a:gd name="connsiteX2" fmla="*/ 1906311 w 1958223"/>
              <a:gd name="connsiteY2" fmla="*/ 23515 h 2569252"/>
              <a:gd name="connsiteX3" fmla="*/ 1910188 w 1958223"/>
              <a:gd name="connsiteY3" fmla="*/ 29266 h 2569252"/>
              <a:gd name="connsiteX4" fmla="*/ 1930502 w 1958223"/>
              <a:gd name="connsiteY4" fmla="*/ 42962 h 2569252"/>
              <a:gd name="connsiteX5" fmla="*/ 1958223 w 1958223"/>
              <a:gd name="connsiteY5" fmla="*/ 109887 h 2569252"/>
              <a:gd name="connsiteX6" fmla="*/ 1958222 w 1958223"/>
              <a:gd name="connsiteY6" fmla="*/ 2467875 h 2569252"/>
              <a:gd name="connsiteX7" fmla="*/ 1952552 w 1958223"/>
              <a:gd name="connsiteY7" fmla="*/ 2495960 h 2569252"/>
              <a:gd name="connsiteX8" fmla="*/ 1952552 w 1958223"/>
              <a:gd name="connsiteY8" fmla="*/ 2501329 h 2569252"/>
              <a:gd name="connsiteX9" fmla="*/ 1951468 w 1958223"/>
              <a:gd name="connsiteY9" fmla="*/ 2501329 h 2569252"/>
              <a:gd name="connsiteX10" fmla="*/ 1950784 w 1958223"/>
              <a:gd name="connsiteY10" fmla="*/ 2504716 h 2569252"/>
              <a:gd name="connsiteX11" fmla="*/ 1863575 w 1958223"/>
              <a:gd name="connsiteY11" fmla="*/ 2562522 h 2569252"/>
              <a:gd name="connsiteX12" fmla="*/ 1863576 w 1958223"/>
              <a:gd name="connsiteY12" fmla="*/ 2562521 h 2569252"/>
              <a:gd name="connsiteX13" fmla="*/ 1856451 w 1958223"/>
              <a:gd name="connsiteY13" fmla="*/ 2561083 h 2569252"/>
              <a:gd name="connsiteX14" fmla="*/ 1810295 w 1958223"/>
              <a:gd name="connsiteY14" fmla="*/ 2568911 h 2569252"/>
              <a:gd name="connsiteX15" fmla="*/ 1798146 w 1958223"/>
              <a:gd name="connsiteY15" fmla="*/ 2566850 h 2569252"/>
              <a:gd name="connsiteX16" fmla="*/ 1795368 w 1958223"/>
              <a:gd name="connsiteY16" fmla="*/ 2569252 h 2569252"/>
              <a:gd name="connsiteX17" fmla="*/ 97774 w 1958223"/>
              <a:gd name="connsiteY17" fmla="*/ 2202472 h 2569252"/>
              <a:gd name="connsiteX18" fmla="*/ 98050 w 1958223"/>
              <a:gd name="connsiteY18" fmla="*/ 2202412 h 2569252"/>
              <a:gd name="connsiteX19" fmla="*/ 90546 w 1958223"/>
              <a:gd name="connsiteY19" fmla="*/ 2201140 h 2569252"/>
              <a:gd name="connsiteX20" fmla="*/ 0 w 1958223"/>
              <a:gd name="connsiteY20" fmla="*/ 2086375 h 2569252"/>
              <a:gd name="connsiteX21" fmla="*/ 0 w 1958223"/>
              <a:gd name="connsiteY21" fmla="*/ 1260758 h 2569252"/>
              <a:gd name="connsiteX22" fmla="*/ 0 w 1958223"/>
              <a:gd name="connsiteY22" fmla="*/ 965410 h 2569252"/>
              <a:gd name="connsiteX23" fmla="*/ 0 w 1958223"/>
              <a:gd name="connsiteY23" fmla="*/ 217444 h 2569252"/>
              <a:gd name="connsiteX24" fmla="*/ 0 w 1958223"/>
              <a:gd name="connsiteY24" fmla="*/ 139793 h 2569252"/>
              <a:gd name="connsiteX25" fmla="*/ 0 w 1958223"/>
              <a:gd name="connsiteY25" fmla="*/ 80286 h 2569252"/>
              <a:gd name="connsiteX26" fmla="*/ 80286 w 1958223"/>
              <a:gd name="connsiteY26" fmla="*/ 0 h 256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58223" h="2569252">
                <a:moveTo>
                  <a:pt x="80286" y="0"/>
                </a:moveTo>
                <a:lnTo>
                  <a:pt x="1849540" y="0"/>
                </a:lnTo>
                <a:cubicBezTo>
                  <a:pt x="1871711" y="0"/>
                  <a:pt x="1891782" y="8986"/>
                  <a:pt x="1906311" y="23515"/>
                </a:cubicBezTo>
                <a:lnTo>
                  <a:pt x="1910188" y="29266"/>
                </a:lnTo>
                <a:lnTo>
                  <a:pt x="1930502" y="42962"/>
                </a:lnTo>
                <a:cubicBezTo>
                  <a:pt x="1947629" y="60089"/>
                  <a:pt x="1958223" y="83751"/>
                  <a:pt x="1958223" y="109887"/>
                </a:cubicBezTo>
                <a:cubicBezTo>
                  <a:pt x="1958223" y="895883"/>
                  <a:pt x="1958222" y="1681879"/>
                  <a:pt x="1958222" y="2467875"/>
                </a:cubicBezTo>
                <a:lnTo>
                  <a:pt x="1952552" y="2495960"/>
                </a:lnTo>
                <a:lnTo>
                  <a:pt x="1952552" y="2501329"/>
                </a:lnTo>
                <a:lnTo>
                  <a:pt x="1951468" y="2501329"/>
                </a:lnTo>
                <a:lnTo>
                  <a:pt x="1950784" y="2504716"/>
                </a:lnTo>
                <a:cubicBezTo>
                  <a:pt x="1936416" y="2538686"/>
                  <a:pt x="1902779" y="2562522"/>
                  <a:pt x="1863575" y="2562522"/>
                </a:cubicBezTo>
                <a:lnTo>
                  <a:pt x="1863576" y="2562521"/>
                </a:lnTo>
                <a:lnTo>
                  <a:pt x="1856451" y="2561083"/>
                </a:lnTo>
                <a:lnTo>
                  <a:pt x="1810295" y="2568911"/>
                </a:lnTo>
                <a:lnTo>
                  <a:pt x="1798146" y="2566850"/>
                </a:lnTo>
                <a:lnTo>
                  <a:pt x="1795368" y="2569252"/>
                </a:lnTo>
                <a:lnTo>
                  <a:pt x="97774" y="2202472"/>
                </a:lnTo>
                <a:lnTo>
                  <a:pt x="98050" y="2202412"/>
                </a:lnTo>
                <a:lnTo>
                  <a:pt x="90546" y="2201140"/>
                </a:lnTo>
                <a:cubicBezTo>
                  <a:pt x="37337" y="2182231"/>
                  <a:pt x="0" y="2137966"/>
                  <a:pt x="0" y="2086375"/>
                </a:cubicBezTo>
                <a:lnTo>
                  <a:pt x="0" y="1260758"/>
                </a:lnTo>
                <a:lnTo>
                  <a:pt x="0" y="965410"/>
                </a:lnTo>
                <a:lnTo>
                  <a:pt x="0" y="217444"/>
                </a:lnTo>
                <a:lnTo>
                  <a:pt x="0" y="139793"/>
                </a:lnTo>
                <a:lnTo>
                  <a:pt x="0" y="80286"/>
                </a:lnTo>
                <a:cubicBezTo>
                  <a:pt x="0" y="35945"/>
                  <a:pt x="35945" y="0"/>
                  <a:pt x="80286" y="0"/>
                </a:cubicBezTo>
                <a:close/>
              </a:path>
            </a:pathLst>
          </a:custGeom>
          <a:solidFill>
            <a:srgbClr val="E28C00"/>
          </a:solidFill>
          <a:ln>
            <a:noFill/>
          </a:ln>
        </p:spPr>
        <p:txBody>
          <a:bodyPr vert="horz" wrap="square" lIns="91440" tIns="45720" rIns="91440" bIns="45720" numCol="1" rtlCol="0" anchor="t" anchorCtr="0" compatLnSpc="1">
            <a:prstTxWarp prst="textNoShape">
              <a:avLst/>
            </a:prstTxWarp>
          </a:bodyPr>
          <a:lstStyle/>
          <a:p>
            <a:pPr algn="ctr"/>
            <a:endParaRPr lang="ko-KR" altLang="en-US">
              <a:solidFill>
                <a:schemeClr val="tx1"/>
              </a:solidFill>
            </a:endParaRPr>
          </a:p>
        </p:txBody>
      </p:sp>
      <p:sp>
        <p:nvSpPr>
          <p:cNvPr id="6" name="자유형 55">
            <a:extLst>
              <a:ext uri="{FF2B5EF4-FFF2-40B4-BE49-F238E27FC236}">
                <a16:creationId xmlns:a16="http://schemas.microsoft.com/office/drawing/2014/main" id="{6D4043D2-E1ED-40BE-A591-CE003F848594}"/>
              </a:ext>
              <a:ext uri="{C183D7F6-B498-43B3-948B-1728B52AA6E4}">
                <adec:decorative xmlns:adec="http://schemas.microsoft.com/office/drawing/2017/decorative" val="1"/>
              </a:ext>
            </a:extLst>
          </p:cNvPr>
          <p:cNvSpPr/>
          <p:nvPr/>
        </p:nvSpPr>
        <p:spPr>
          <a:xfrm>
            <a:off x="1656239" y="1543769"/>
            <a:ext cx="1818879" cy="3483497"/>
          </a:xfrm>
          <a:custGeom>
            <a:avLst/>
            <a:gdLst>
              <a:gd name="connsiteX0" fmla="*/ 1501511 w 1579637"/>
              <a:gd name="connsiteY0" fmla="*/ 0 h 2206715"/>
              <a:gd name="connsiteX1" fmla="*/ 1573498 w 1579637"/>
              <a:gd name="connsiteY1" fmla="*/ 47716 h 2206715"/>
              <a:gd name="connsiteX2" fmla="*/ 1574926 w 1579637"/>
              <a:gd name="connsiteY2" fmla="*/ 54792 h 2206715"/>
              <a:gd name="connsiteX3" fmla="*/ 1575062 w 1579637"/>
              <a:gd name="connsiteY3" fmla="*/ 54792 h 2206715"/>
              <a:gd name="connsiteX4" fmla="*/ 1575062 w 1579637"/>
              <a:gd name="connsiteY4" fmla="*/ 55465 h 2206715"/>
              <a:gd name="connsiteX5" fmla="*/ 1579637 w 1579637"/>
              <a:gd name="connsiteY5" fmla="*/ 78126 h 2206715"/>
              <a:gd name="connsiteX6" fmla="*/ 1579636 w 1579637"/>
              <a:gd name="connsiteY6" fmla="*/ 1924782 h 2206715"/>
              <a:gd name="connsiteX7" fmla="*/ 1573497 w 1579637"/>
              <a:gd name="connsiteY7" fmla="*/ 1955193 h 2206715"/>
              <a:gd name="connsiteX8" fmla="*/ 1569945 w 1579637"/>
              <a:gd name="connsiteY8" fmla="*/ 1960460 h 2206715"/>
              <a:gd name="connsiteX9" fmla="*/ 1565664 w 1579637"/>
              <a:gd name="connsiteY9" fmla="*/ 1978275 h 2206715"/>
              <a:gd name="connsiteX10" fmla="*/ 1455471 w 1579637"/>
              <a:gd name="connsiteY10" fmla="*/ 2039639 h 2206715"/>
              <a:gd name="connsiteX11" fmla="*/ 1373945 w 1579637"/>
              <a:gd name="connsiteY11" fmla="*/ 2039639 h 2206715"/>
              <a:gd name="connsiteX12" fmla="*/ 1241357 w 1579637"/>
              <a:gd name="connsiteY12" fmla="*/ 2206715 h 2206715"/>
              <a:gd name="connsiteX13" fmla="*/ 1108769 w 1579637"/>
              <a:gd name="connsiteY13" fmla="*/ 2039639 h 2206715"/>
              <a:gd name="connsiteX14" fmla="*/ 119591 w 1579637"/>
              <a:gd name="connsiteY14" fmla="*/ 2039639 h 2206715"/>
              <a:gd name="connsiteX15" fmla="*/ 0 w 1579637"/>
              <a:gd name="connsiteY15" fmla="*/ 1939166 h 2206715"/>
              <a:gd name="connsiteX16" fmla="*/ 0 w 1579637"/>
              <a:gd name="connsiteY16" fmla="*/ 1293771 h 2206715"/>
              <a:gd name="connsiteX17" fmla="*/ 0 w 1579637"/>
              <a:gd name="connsiteY17" fmla="*/ 1034918 h 2206715"/>
              <a:gd name="connsiteX18" fmla="*/ 0 w 1579637"/>
              <a:gd name="connsiteY18" fmla="*/ 389523 h 2206715"/>
              <a:gd name="connsiteX19" fmla="*/ 73041 w 1579637"/>
              <a:gd name="connsiteY19" fmla="*/ 296945 h 2206715"/>
              <a:gd name="connsiteX20" fmla="*/ 79094 w 1579637"/>
              <a:gd name="connsiteY20" fmla="*/ 295919 h 2206715"/>
              <a:gd name="connsiteX21" fmla="*/ 78871 w 1579637"/>
              <a:gd name="connsiteY21" fmla="*/ 295870 h 2206715"/>
              <a:gd name="connsiteX22" fmla="*/ 1448267 w 1579637"/>
              <a:gd name="connsiteY22" fmla="*/ 1 h 2206715"/>
              <a:gd name="connsiteX23" fmla="*/ 1450508 w 1579637"/>
              <a:gd name="connsiteY23" fmla="*/ 1938 h 2206715"/>
              <a:gd name="connsiteX24" fmla="*/ 1460308 w 1579637"/>
              <a:gd name="connsiteY24" fmla="*/ 276 h 2206715"/>
              <a:gd name="connsiteX25" fmla="*/ 1481957 w 1579637"/>
              <a:gd name="connsiteY25" fmla="*/ 3948 h 22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37" h="2206715">
                <a:moveTo>
                  <a:pt x="1501511" y="0"/>
                </a:moveTo>
                <a:cubicBezTo>
                  <a:pt x="1533872" y="0"/>
                  <a:pt x="1561638" y="19675"/>
                  <a:pt x="1573498" y="47716"/>
                </a:cubicBezTo>
                <a:lnTo>
                  <a:pt x="1574926" y="54792"/>
                </a:lnTo>
                <a:lnTo>
                  <a:pt x="1575062" y="54792"/>
                </a:lnTo>
                <a:lnTo>
                  <a:pt x="1575062" y="55465"/>
                </a:lnTo>
                <a:lnTo>
                  <a:pt x="1579637" y="78126"/>
                </a:lnTo>
                <a:cubicBezTo>
                  <a:pt x="1579637" y="693678"/>
                  <a:pt x="1579636" y="1309230"/>
                  <a:pt x="1579636" y="1924782"/>
                </a:cubicBezTo>
                <a:cubicBezTo>
                  <a:pt x="1579636" y="1935569"/>
                  <a:pt x="1577450" y="1945846"/>
                  <a:pt x="1573497" y="1955193"/>
                </a:cubicBezTo>
                <a:lnTo>
                  <a:pt x="1569945" y="1960460"/>
                </a:lnTo>
                <a:lnTo>
                  <a:pt x="1565664" y="1978275"/>
                </a:lnTo>
                <a:cubicBezTo>
                  <a:pt x="1547509" y="2014336"/>
                  <a:pt x="1505007" y="2039639"/>
                  <a:pt x="1455471" y="2039639"/>
                </a:cubicBezTo>
                <a:lnTo>
                  <a:pt x="1373945" y="2039639"/>
                </a:lnTo>
                <a:lnTo>
                  <a:pt x="1241357" y="2206715"/>
                </a:lnTo>
                <a:lnTo>
                  <a:pt x="1108769" y="2039639"/>
                </a:lnTo>
                <a:lnTo>
                  <a:pt x="119591" y="2039639"/>
                </a:lnTo>
                <a:cubicBezTo>
                  <a:pt x="53543" y="2039639"/>
                  <a:pt x="0" y="1994656"/>
                  <a:pt x="0" y="1939166"/>
                </a:cubicBezTo>
                <a:lnTo>
                  <a:pt x="0" y="1293771"/>
                </a:lnTo>
                <a:lnTo>
                  <a:pt x="0" y="1034918"/>
                </a:lnTo>
                <a:lnTo>
                  <a:pt x="0" y="389523"/>
                </a:lnTo>
                <a:cubicBezTo>
                  <a:pt x="0" y="347906"/>
                  <a:pt x="30118" y="312199"/>
                  <a:pt x="73041" y="296945"/>
                </a:cubicBezTo>
                <a:lnTo>
                  <a:pt x="79094" y="295919"/>
                </a:lnTo>
                <a:lnTo>
                  <a:pt x="78871" y="295870"/>
                </a:lnTo>
                <a:lnTo>
                  <a:pt x="1448267" y="1"/>
                </a:lnTo>
                <a:lnTo>
                  <a:pt x="1450508" y="1938"/>
                </a:lnTo>
                <a:lnTo>
                  <a:pt x="1460308" y="276"/>
                </a:lnTo>
                <a:lnTo>
                  <a:pt x="1481957" y="3948"/>
                </a:lnTo>
                <a:close/>
              </a:path>
            </a:pathLst>
          </a:custGeom>
          <a:solidFill>
            <a:schemeClr val="bg1"/>
          </a:solidFill>
          <a:ln>
            <a:solidFill>
              <a:srgbClr val="E28C00"/>
            </a:solidFill>
          </a:ln>
        </p:spPr>
        <p:txBody>
          <a:bodyPr vert="horz" wrap="square" lIns="91440" tIns="45720" rIns="91440" bIns="45720" numCol="1" rtlCol="0" anchor="t" anchorCtr="0" compatLnSpc="1">
            <a:prstTxWarp prst="textNoShape">
              <a:avLst/>
            </a:prstTxWarp>
          </a:bodyPr>
          <a:lstStyle/>
          <a:p>
            <a:pPr algn="ctr"/>
            <a:endParaRPr lang="ko-KR" altLang="en-US">
              <a:solidFill>
                <a:schemeClr val="tx1"/>
              </a:solidFill>
            </a:endParaRPr>
          </a:p>
        </p:txBody>
      </p:sp>
      <p:sp>
        <p:nvSpPr>
          <p:cNvPr id="25" name="직사각형 24" descr="States: When working with students who have ID, it can be helpful if staff approach various tasks the same way. &#10;">
            <a:extLst>
              <a:ext uri="{FF2B5EF4-FFF2-40B4-BE49-F238E27FC236}">
                <a16:creationId xmlns:a16="http://schemas.microsoft.com/office/drawing/2014/main" id="{8D21D98E-FEA6-45A5-BAC9-92C0D42F4AEC}"/>
              </a:ext>
            </a:extLst>
          </p:cNvPr>
          <p:cNvSpPr/>
          <p:nvPr/>
        </p:nvSpPr>
        <p:spPr>
          <a:xfrm>
            <a:off x="1656237" y="2011445"/>
            <a:ext cx="1818879" cy="2284856"/>
          </a:xfrm>
          <a:prstGeom prst="rect">
            <a:avLst/>
          </a:prstGeom>
        </p:spPr>
        <p:txBody>
          <a:bodyPr wrap="square">
            <a:spAutoFit/>
          </a:bodyPr>
          <a:lstStyle/>
          <a:p>
            <a:pPr algn="ctr">
              <a:lnSpc>
                <a:spcPct val="114000"/>
              </a:lnSpc>
            </a:pPr>
            <a:r>
              <a:rPr lang="en-US" altLang="ko-KR" dirty="0">
                <a:solidFill>
                  <a:schemeClr val="tx2"/>
                </a:solidFill>
                <a:latin typeface="Calibri" panose="020F0502020204030204" pitchFamily="34" charset="0"/>
                <a:cs typeface="Calibri" panose="020F0502020204030204" pitchFamily="34" charset="0"/>
              </a:rPr>
              <a:t>When working with students who have ID, it can be helpful if </a:t>
            </a:r>
            <a:r>
              <a:rPr lang="en-US" altLang="ko-KR" b="1" dirty="0">
                <a:latin typeface="Calibri" panose="020F0502020204030204" pitchFamily="34" charset="0"/>
                <a:cs typeface="Calibri" panose="020F0502020204030204" pitchFamily="34" charset="0"/>
              </a:rPr>
              <a:t>staff approach various tasks the same way</a:t>
            </a:r>
            <a:r>
              <a:rPr lang="en-US" altLang="ko-KR" dirty="0">
                <a:latin typeface="Calibri" panose="020F0502020204030204" pitchFamily="34" charset="0"/>
                <a:cs typeface="Calibri" panose="020F0502020204030204" pitchFamily="34" charset="0"/>
              </a:rPr>
              <a:t>.</a:t>
            </a:r>
            <a:r>
              <a:rPr lang="en-US" altLang="ko-KR" dirty="0">
                <a:solidFill>
                  <a:schemeClr val="accent6">
                    <a:lumMod val="50000"/>
                    <a:lumOff val="50000"/>
                  </a:schemeClr>
                </a:solidFill>
                <a:latin typeface="Calibri" panose="020F0502020204030204" pitchFamily="34" charset="0"/>
                <a:cs typeface="Calibri" panose="020F0502020204030204" pitchFamily="34" charset="0"/>
              </a:rPr>
              <a:t> </a:t>
            </a:r>
          </a:p>
        </p:txBody>
      </p:sp>
      <p:sp>
        <p:nvSpPr>
          <p:cNvPr id="29" name="자유형 55">
            <a:extLst>
              <a:ext uri="{FF2B5EF4-FFF2-40B4-BE49-F238E27FC236}">
                <a16:creationId xmlns:a16="http://schemas.microsoft.com/office/drawing/2014/main" id="{CE8BED8B-93D2-42E7-A692-DEEE8F6993E0}"/>
              </a:ext>
              <a:ext uri="{C183D7F6-B498-43B3-948B-1728B52AA6E4}">
                <adec:decorative xmlns:adec="http://schemas.microsoft.com/office/drawing/2017/decorative" val="1"/>
              </a:ext>
            </a:extLst>
          </p:cNvPr>
          <p:cNvSpPr/>
          <p:nvPr/>
        </p:nvSpPr>
        <p:spPr>
          <a:xfrm>
            <a:off x="4889508" y="1543050"/>
            <a:ext cx="2412983" cy="4668837"/>
          </a:xfrm>
          <a:custGeom>
            <a:avLst/>
            <a:gdLst>
              <a:gd name="connsiteX0" fmla="*/ 1501511 w 1579637"/>
              <a:gd name="connsiteY0" fmla="*/ 0 h 2206715"/>
              <a:gd name="connsiteX1" fmla="*/ 1573498 w 1579637"/>
              <a:gd name="connsiteY1" fmla="*/ 47716 h 2206715"/>
              <a:gd name="connsiteX2" fmla="*/ 1574926 w 1579637"/>
              <a:gd name="connsiteY2" fmla="*/ 54792 h 2206715"/>
              <a:gd name="connsiteX3" fmla="*/ 1575062 w 1579637"/>
              <a:gd name="connsiteY3" fmla="*/ 54792 h 2206715"/>
              <a:gd name="connsiteX4" fmla="*/ 1575062 w 1579637"/>
              <a:gd name="connsiteY4" fmla="*/ 55465 h 2206715"/>
              <a:gd name="connsiteX5" fmla="*/ 1579637 w 1579637"/>
              <a:gd name="connsiteY5" fmla="*/ 78126 h 2206715"/>
              <a:gd name="connsiteX6" fmla="*/ 1579636 w 1579637"/>
              <a:gd name="connsiteY6" fmla="*/ 1924782 h 2206715"/>
              <a:gd name="connsiteX7" fmla="*/ 1573497 w 1579637"/>
              <a:gd name="connsiteY7" fmla="*/ 1955193 h 2206715"/>
              <a:gd name="connsiteX8" fmla="*/ 1569945 w 1579637"/>
              <a:gd name="connsiteY8" fmla="*/ 1960460 h 2206715"/>
              <a:gd name="connsiteX9" fmla="*/ 1565664 w 1579637"/>
              <a:gd name="connsiteY9" fmla="*/ 1978275 h 2206715"/>
              <a:gd name="connsiteX10" fmla="*/ 1455471 w 1579637"/>
              <a:gd name="connsiteY10" fmla="*/ 2039639 h 2206715"/>
              <a:gd name="connsiteX11" fmla="*/ 1373945 w 1579637"/>
              <a:gd name="connsiteY11" fmla="*/ 2039639 h 2206715"/>
              <a:gd name="connsiteX12" fmla="*/ 1241357 w 1579637"/>
              <a:gd name="connsiteY12" fmla="*/ 2206715 h 2206715"/>
              <a:gd name="connsiteX13" fmla="*/ 1108769 w 1579637"/>
              <a:gd name="connsiteY13" fmla="*/ 2039639 h 2206715"/>
              <a:gd name="connsiteX14" fmla="*/ 119591 w 1579637"/>
              <a:gd name="connsiteY14" fmla="*/ 2039639 h 2206715"/>
              <a:gd name="connsiteX15" fmla="*/ 0 w 1579637"/>
              <a:gd name="connsiteY15" fmla="*/ 1939166 h 2206715"/>
              <a:gd name="connsiteX16" fmla="*/ 0 w 1579637"/>
              <a:gd name="connsiteY16" fmla="*/ 1293771 h 2206715"/>
              <a:gd name="connsiteX17" fmla="*/ 0 w 1579637"/>
              <a:gd name="connsiteY17" fmla="*/ 1034918 h 2206715"/>
              <a:gd name="connsiteX18" fmla="*/ 0 w 1579637"/>
              <a:gd name="connsiteY18" fmla="*/ 389523 h 2206715"/>
              <a:gd name="connsiteX19" fmla="*/ 73041 w 1579637"/>
              <a:gd name="connsiteY19" fmla="*/ 296945 h 2206715"/>
              <a:gd name="connsiteX20" fmla="*/ 79094 w 1579637"/>
              <a:gd name="connsiteY20" fmla="*/ 295919 h 2206715"/>
              <a:gd name="connsiteX21" fmla="*/ 78871 w 1579637"/>
              <a:gd name="connsiteY21" fmla="*/ 295870 h 2206715"/>
              <a:gd name="connsiteX22" fmla="*/ 1448267 w 1579637"/>
              <a:gd name="connsiteY22" fmla="*/ 1 h 2206715"/>
              <a:gd name="connsiteX23" fmla="*/ 1450508 w 1579637"/>
              <a:gd name="connsiteY23" fmla="*/ 1938 h 2206715"/>
              <a:gd name="connsiteX24" fmla="*/ 1460308 w 1579637"/>
              <a:gd name="connsiteY24" fmla="*/ 276 h 2206715"/>
              <a:gd name="connsiteX25" fmla="*/ 1481957 w 1579637"/>
              <a:gd name="connsiteY25" fmla="*/ 3948 h 22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37" h="2206715">
                <a:moveTo>
                  <a:pt x="1501511" y="0"/>
                </a:moveTo>
                <a:cubicBezTo>
                  <a:pt x="1533872" y="0"/>
                  <a:pt x="1561638" y="19675"/>
                  <a:pt x="1573498" y="47716"/>
                </a:cubicBezTo>
                <a:lnTo>
                  <a:pt x="1574926" y="54792"/>
                </a:lnTo>
                <a:lnTo>
                  <a:pt x="1575062" y="54792"/>
                </a:lnTo>
                <a:lnTo>
                  <a:pt x="1575062" y="55465"/>
                </a:lnTo>
                <a:lnTo>
                  <a:pt x="1579637" y="78126"/>
                </a:lnTo>
                <a:cubicBezTo>
                  <a:pt x="1579637" y="693678"/>
                  <a:pt x="1579636" y="1309230"/>
                  <a:pt x="1579636" y="1924782"/>
                </a:cubicBezTo>
                <a:cubicBezTo>
                  <a:pt x="1579636" y="1935569"/>
                  <a:pt x="1577450" y="1945846"/>
                  <a:pt x="1573497" y="1955193"/>
                </a:cubicBezTo>
                <a:lnTo>
                  <a:pt x="1569945" y="1960460"/>
                </a:lnTo>
                <a:lnTo>
                  <a:pt x="1565664" y="1978275"/>
                </a:lnTo>
                <a:cubicBezTo>
                  <a:pt x="1547509" y="2014336"/>
                  <a:pt x="1505007" y="2039639"/>
                  <a:pt x="1455471" y="2039639"/>
                </a:cubicBezTo>
                <a:lnTo>
                  <a:pt x="1373945" y="2039639"/>
                </a:lnTo>
                <a:lnTo>
                  <a:pt x="1241357" y="2206715"/>
                </a:lnTo>
                <a:lnTo>
                  <a:pt x="1108769" y="2039639"/>
                </a:lnTo>
                <a:lnTo>
                  <a:pt x="119591" y="2039639"/>
                </a:lnTo>
                <a:cubicBezTo>
                  <a:pt x="53543" y="2039639"/>
                  <a:pt x="0" y="1994656"/>
                  <a:pt x="0" y="1939166"/>
                </a:cubicBezTo>
                <a:lnTo>
                  <a:pt x="0" y="1293771"/>
                </a:lnTo>
                <a:lnTo>
                  <a:pt x="0" y="1034918"/>
                </a:lnTo>
                <a:lnTo>
                  <a:pt x="0" y="389523"/>
                </a:lnTo>
                <a:cubicBezTo>
                  <a:pt x="0" y="347906"/>
                  <a:pt x="30118" y="312199"/>
                  <a:pt x="73041" y="296945"/>
                </a:cubicBezTo>
                <a:lnTo>
                  <a:pt x="79094" y="295919"/>
                </a:lnTo>
                <a:lnTo>
                  <a:pt x="78871" y="295870"/>
                </a:lnTo>
                <a:lnTo>
                  <a:pt x="1448267" y="1"/>
                </a:lnTo>
                <a:lnTo>
                  <a:pt x="1450508" y="1938"/>
                </a:lnTo>
                <a:lnTo>
                  <a:pt x="1460308" y="276"/>
                </a:lnTo>
                <a:lnTo>
                  <a:pt x="1481957" y="3948"/>
                </a:lnTo>
                <a:close/>
              </a:path>
            </a:pathLst>
          </a:custGeom>
          <a:solidFill>
            <a:schemeClr val="bg1"/>
          </a:solidFill>
          <a:ln>
            <a:solidFill>
              <a:srgbClr val="E28C00"/>
            </a:solidFill>
          </a:ln>
        </p:spPr>
        <p:txBody>
          <a:bodyPr vert="horz" wrap="square" lIns="91440" tIns="45720" rIns="91440" bIns="45720" numCol="1" rtlCol="0" anchor="t" anchorCtr="0" compatLnSpc="1">
            <a:prstTxWarp prst="textNoShape">
              <a:avLst/>
            </a:prstTxWarp>
          </a:bodyPr>
          <a:lstStyle/>
          <a:p>
            <a:pPr algn="ctr"/>
            <a:endParaRPr lang="ko-KR" altLang="en-US">
              <a:solidFill>
                <a:schemeClr val="tx1"/>
              </a:solidFill>
            </a:endParaRPr>
          </a:p>
        </p:txBody>
      </p:sp>
      <p:sp>
        <p:nvSpPr>
          <p:cNvPr id="30" name="Text Box 8">
            <a:extLst>
              <a:ext uri="{FF2B5EF4-FFF2-40B4-BE49-F238E27FC236}">
                <a16:creationId xmlns:a16="http://schemas.microsoft.com/office/drawing/2014/main" id="{046F30D1-ECEB-4BE4-AA9C-2DA9A99938AD}"/>
              </a:ext>
            </a:extLst>
          </p:cNvPr>
          <p:cNvSpPr txBox="1">
            <a:spLocks noChangeArrowheads="1"/>
          </p:cNvSpPr>
          <p:nvPr/>
        </p:nvSpPr>
        <p:spPr bwMode="auto">
          <a:xfrm>
            <a:off x="6241988" y="5218647"/>
            <a:ext cx="1034648" cy="499349"/>
          </a:xfrm>
          <a:prstGeom prst="rect">
            <a:avLst/>
          </a:prstGeom>
          <a:noFill/>
          <a:ln w="9525">
            <a:noFill/>
            <a:miter lim="800000"/>
            <a:headEnd/>
            <a:tailEnd/>
          </a:ln>
          <a:effectLst/>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white"/>
                </a:solidFill>
                <a:effectLst/>
                <a:uLnTx/>
                <a:uFillTx/>
                <a:latin typeface="Montserrat SemiBold"/>
                <a:ea typeface="맑은 고딕" pitchFamily="50" charset="-127"/>
                <a:cs typeface="+mn-cs"/>
              </a:rPr>
              <a:t>02</a:t>
            </a:r>
            <a:endParaRPr kumimoji="0" lang="ko-KR" altLang="ko-KR" sz="2800" b="1" i="0" u="none" strike="noStrike" kern="1200" cap="none" spc="0" normalizeH="0" baseline="0" noProof="0" dirty="0">
              <a:ln>
                <a:noFill/>
              </a:ln>
              <a:solidFill>
                <a:prstClr val="white"/>
              </a:solidFill>
              <a:effectLst/>
              <a:uLnTx/>
              <a:uFillTx/>
              <a:latin typeface="Montserrat SemiBold"/>
              <a:ea typeface="맑은 고딕" pitchFamily="50" charset="-127"/>
              <a:cs typeface="+mn-cs"/>
            </a:endParaRPr>
          </a:p>
        </p:txBody>
      </p:sp>
      <p:sp>
        <p:nvSpPr>
          <p:cNvPr id="31" name="직사각형 30">
            <a:extLst>
              <a:ext uri="{FF2B5EF4-FFF2-40B4-BE49-F238E27FC236}">
                <a16:creationId xmlns:a16="http://schemas.microsoft.com/office/drawing/2014/main" id="{1024C640-A2CA-44D0-B77B-508097FB6A91}"/>
              </a:ext>
            </a:extLst>
          </p:cNvPr>
          <p:cNvSpPr/>
          <p:nvPr/>
        </p:nvSpPr>
        <p:spPr>
          <a:xfrm>
            <a:off x="4954306" y="2257839"/>
            <a:ext cx="2285017" cy="3548023"/>
          </a:xfrm>
          <a:prstGeom prst="rect">
            <a:avLst/>
          </a:prstGeom>
        </p:spPr>
        <p:txBody>
          <a:bodyPr wrap="square">
            <a:spAutoFit/>
          </a:bodyPr>
          <a:lstStyle/>
          <a:p>
            <a:pPr algn="ctr">
              <a:lnSpc>
                <a:spcPct val="114000"/>
              </a:lnSpc>
            </a:pPr>
            <a:r>
              <a:rPr lang="en-US" altLang="ko-KR" dirty="0">
                <a:latin typeface="Calibri" panose="020F0502020204030204" pitchFamily="34" charset="0"/>
                <a:cs typeface="Calibri" panose="020F0502020204030204" pitchFamily="34" charset="0"/>
              </a:rPr>
              <a:t>For example, if a math teacher teaches a math concept one way and the career technical instructor teaches it a different way, it may be confusing for the student who does not generalize information well.</a:t>
            </a:r>
          </a:p>
        </p:txBody>
      </p:sp>
      <p:sp>
        <p:nvSpPr>
          <p:cNvPr id="34" name="자유형 57">
            <a:extLst>
              <a:ext uri="{FF2B5EF4-FFF2-40B4-BE49-F238E27FC236}">
                <a16:creationId xmlns:a16="http://schemas.microsoft.com/office/drawing/2014/main" id="{70CCBB1C-AA8D-43B7-A5F8-FD8D314F533C}"/>
              </a:ext>
              <a:ext uri="{C183D7F6-B498-43B3-948B-1728B52AA6E4}">
                <adec:decorative xmlns:adec="http://schemas.microsoft.com/office/drawing/2017/decorative" val="1"/>
              </a:ext>
            </a:extLst>
          </p:cNvPr>
          <p:cNvSpPr/>
          <p:nvPr/>
        </p:nvSpPr>
        <p:spPr>
          <a:xfrm>
            <a:off x="8392456" y="2951003"/>
            <a:ext cx="2254803" cy="2958373"/>
          </a:xfrm>
          <a:custGeom>
            <a:avLst/>
            <a:gdLst>
              <a:gd name="connsiteX0" fmla="*/ 80286 w 1958223"/>
              <a:gd name="connsiteY0" fmla="*/ 0 h 2569252"/>
              <a:gd name="connsiteX1" fmla="*/ 1849540 w 1958223"/>
              <a:gd name="connsiteY1" fmla="*/ 0 h 2569252"/>
              <a:gd name="connsiteX2" fmla="*/ 1906311 w 1958223"/>
              <a:gd name="connsiteY2" fmla="*/ 23515 h 2569252"/>
              <a:gd name="connsiteX3" fmla="*/ 1910188 w 1958223"/>
              <a:gd name="connsiteY3" fmla="*/ 29266 h 2569252"/>
              <a:gd name="connsiteX4" fmla="*/ 1930502 w 1958223"/>
              <a:gd name="connsiteY4" fmla="*/ 42962 h 2569252"/>
              <a:gd name="connsiteX5" fmla="*/ 1958223 w 1958223"/>
              <a:gd name="connsiteY5" fmla="*/ 109887 h 2569252"/>
              <a:gd name="connsiteX6" fmla="*/ 1958222 w 1958223"/>
              <a:gd name="connsiteY6" fmla="*/ 2467875 h 2569252"/>
              <a:gd name="connsiteX7" fmla="*/ 1952552 w 1958223"/>
              <a:gd name="connsiteY7" fmla="*/ 2495960 h 2569252"/>
              <a:gd name="connsiteX8" fmla="*/ 1952552 w 1958223"/>
              <a:gd name="connsiteY8" fmla="*/ 2501329 h 2569252"/>
              <a:gd name="connsiteX9" fmla="*/ 1951468 w 1958223"/>
              <a:gd name="connsiteY9" fmla="*/ 2501329 h 2569252"/>
              <a:gd name="connsiteX10" fmla="*/ 1950784 w 1958223"/>
              <a:gd name="connsiteY10" fmla="*/ 2504716 h 2569252"/>
              <a:gd name="connsiteX11" fmla="*/ 1863575 w 1958223"/>
              <a:gd name="connsiteY11" fmla="*/ 2562522 h 2569252"/>
              <a:gd name="connsiteX12" fmla="*/ 1863576 w 1958223"/>
              <a:gd name="connsiteY12" fmla="*/ 2562521 h 2569252"/>
              <a:gd name="connsiteX13" fmla="*/ 1856451 w 1958223"/>
              <a:gd name="connsiteY13" fmla="*/ 2561083 h 2569252"/>
              <a:gd name="connsiteX14" fmla="*/ 1810295 w 1958223"/>
              <a:gd name="connsiteY14" fmla="*/ 2568911 h 2569252"/>
              <a:gd name="connsiteX15" fmla="*/ 1798146 w 1958223"/>
              <a:gd name="connsiteY15" fmla="*/ 2566850 h 2569252"/>
              <a:gd name="connsiteX16" fmla="*/ 1795368 w 1958223"/>
              <a:gd name="connsiteY16" fmla="*/ 2569252 h 2569252"/>
              <a:gd name="connsiteX17" fmla="*/ 97774 w 1958223"/>
              <a:gd name="connsiteY17" fmla="*/ 2202472 h 2569252"/>
              <a:gd name="connsiteX18" fmla="*/ 98050 w 1958223"/>
              <a:gd name="connsiteY18" fmla="*/ 2202412 h 2569252"/>
              <a:gd name="connsiteX19" fmla="*/ 90546 w 1958223"/>
              <a:gd name="connsiteY19" fmla="*/ 2201140 h 2569252"/>
              <a:gd name="connsiteX20" fmla="*/ 0 w 1958223"/>
              <a:gd name="connsiteY20" fmla="*/ 2086375 h 2569252"/>
              <a:gd name="connsiteX21" fmla="*/ 0 w 1958223"/>
              <a:gd name="connsiteY21" fmla="*/ 1260758 h 2569252"/>
              <a:gd name="connsiteX22" fmla="*/ 0 w 1958223"/>
              <a:gd name="connsiteY22" fmla="*/ 965410 h 2569252"/>
              <a:gd name="connsiteX23" fmla="*/ 0 w 1958223"/>
              <a:gd name="connsiteY23" fmla="*/ 217444 h 2569252"/>
              <a:gd name="connsiteX24" fmla="*/ 0 w 1958223"/>
              <a:gd name="connsiteY24" fmla="*/ 139793 h 2569252"/>
              <a:gd name="connsiteX25" fmla="*/ 0 w 1958223"/>
              <a:gd name="connsiteY25" fmla="*/ 80286 h 2569252"/>
              <a:gd name="connsiteX26" fmla="*/ 80286 w 1958223"/>
              <a:gd name="connsiteY26" fmla="*/ 0 h 256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58223" h="2569252">
                <a:moveTo>
                  <a:pt x="80286" y="0"/>
                </a:moveTo>
                <a:lnTo>
                  <a:pt x="1849540" y="0"/>
                </a:lnTo>
                <a:cubicBezTo>
                  <a:pt x="1871711" y="0"/>
                  <a:pt x="1891782" y="8986"/>
                  <a:pt x="1906311" y="23515"/>
                </a:cubicBezTo>
                <a:lnTo>
                  <a:pt x="1910188" y="29266"/>
                </a:lnTo>
                <a:lnTo>
                  <a:pt x="1930502" y="42962"/>
                </a:lnTo>
                <a:cubicBezTo>
                  <a:pt x="1947629" y="60089"/>
                  <a:pt x="1958223" y="83751"/>
                  <a:pt x="1958223" y="109887"/>
                </a:cubicBezTo>
                <a:cubicBezTo>
                  <a:pt x="1958223" y="895883"/>
                  <a:pt x="1958222" y="1681879"/>
                  <a:pt x="1958222" y="2467875"/>
                </a:cubicBezTo>
                <a:lnTo>
                  <a:pt x="1952552" y="2495960"/>
                </a:lnTo>
                <a:lnTo>
                  <a:pt x="1952552" y="2501329"/>
                </a:lnTo>
                <a:lnTo>
                  <a:pt x="1951468" y="2501329"/>
                </a:lnTo>
                <a:lnTo>
                  <a:pt x="1950784" y="2504716"/>
                </a:lnTo>
                <a:cubicBezTo>
                  <a:pt x="1936416" y="2538686"/>
                  <a:pt x="1902779" y="2562522"/>
                  <a:pt x="1863575" y="2562522"/>
                </a:cubicBezTo>
                <a:lnTo>
                  <a:pt x="1863576" y="2562521"/>
                </a:lnTo>
                <a:lnTo>
                  <a:pt x="1856451" y="2561083"/>
                </a:lnTo>
                <a:lnTo>
                  <a:pt x="1810295" y="2568911"/>
                </a:lnTo>
                <a:lnTo>
                  <a:pt x="1798146" y="2566850"/>
                </a:lnTo>
                <a:lnTo>
                  <a:pt x="1795368" y="2569252"/>
                </a:lnTo>
                <a:lnTo>
                  <a:pt x="97774" y="2202472"/>
                </a:lnTo>
                <a:lnTo>
                  <a:pt x="98050" y="2202412"/>
                </a:lnTo>
                <a:lnTo>
                  <a:pt x="90546" y="2201140"/>
                </a:lnTo>
                <a:cubicBezTo>
                  <a:pt x="37337" y="2182231"/>
                  <a:pt x="0" y="2137966"/>
                  <a:pt x="0" y="2086375"/>
                </a:cubicBezTo>
                <a:lnTo>
                  <a:pt x="0" y="1260758"/>
                </a:lnTo>
                <a:lnTo>
                  <a:pt x="0" y="965410"/>
                </a:lnTo>
                <a:lnTo>
                  <a:pt x="0" y="217444"/>
                </a:lnTo>
                <a:lnTo>
                  <a:pt x="0" y="139793"/>
                </a:lnTo>
                <a:lnTo>
                  <a:pt x="0" y="80286"/>
                </a:lnTo>
                <a:cubicBezTo>
                  <a:pt x="0" y="35945"/>
                  <a:pt x="35945" y="0"/>
                  <a:pt x="80286" y="0"/>
                </a:cubicBezTo>
                <a:close/>
              </a:path>
            </a:pathLst>
          </a:custGeom>
          <a:solidFill>
            <a:srgbClr val="E28C00"/>
          </a:solidFill>
          <a:ln>
            <a:noFill/>
          </a:ln>
        </p:spPr>
        <p:txBody>
          <a:bodyPr vert="horz" wrap="square" lIns="91440" tIns="45720" rIns="91440" bIns="45720" numCol="1" rtlCol="0" anchor="t" anchorCtr="0" compatLnSpc="1">
            <a:prstTxWarp prst="textNoShape">
              <a:avLst/>
            </a:prstTxWarp>
          </a:bodyPr>
          <a:lstStyle/>
          <a:p>
            <a:pPr algn="ctr"/>
            <a:endParaRPr lang="ko-KR" altLang="en-US">
              <a:solidFill>
                <a:schemeClr val="tx1"/>
              </a:solidFill>
            </a:endParaRPr>
          </a:p>
        </p:txBody>
      </p:sp>
      <p:sp>
        <p:nvSpPr>
          <p:cNvPr id="35" name="자유형 55">
            <a:extLst>
              <a:ext uri="{FF2B5EF4-FFF2-40B4-BE49-F238E27FC236}">
                <a16:creationId xmlns:a16="http://schemas.microsoft.com/office/drawing/2014/main" id="{A0A86339-DE28-47F2-BB82-025FA30638CE}"/>
              </a:ext>
              <a:ext uri="{C183D7F6-B498-43B3-948B-1728B52AA6E4}">
                <adec:decorative xmlns:adec="http://schemas.microsoft.com/office/drawing/2017/decorative" val="1"/>
              </a:ext>
            </a:extLst>
          </p:cNvPr>
          <p:cNvSpPr/>
          <p:nvPr/>
        </p:nvSpPr>
        <p:spPr>
          <a:xfrm>
            <a:off x="8610417" y="1543050"/>
            <a:ext cx="1818879" cy="3923253"/>
          </a:xfrm>
          <a:custGeom>
            <a:avLst/>
            <a:gdLst>
              <a:gd name="connsiteX0" fmla="*/ 1501511 w 1579637"/>
              <a:gd name="connsiteY0" fmla="*/ 0 h 2206715"/>
              <a:gd name="connsiteX1" fmla="*/ 1573498 w 1579637"/>
              <a:gd name="connsiteY1" fmla="*/ 47716 h 2206715"/>
              <a:gd name="connsiteX2" fmla="*/ 1574926 w 1579637"/>
              <a:gd name="connsiteY2" fmla="*/ 54792 h 2206715"/>
              <a:gd name="connsiteX3" fmla="*/ 1575062 w 1579637"/>
              <a:gd name="connsiteY3" fmla="*/ 54792 h 2206715"/>
              <a:gd name="connsiteX4" fmla="*/ 1575062 w 1579637"/>
              <a:gd name="connsiteY4" fmla="*/ 55465 h 2206715"/>
              <a:gd name="connsiteX5" fmla="*/ 1579637 w 1579637"/>
              <a:gd name="connsiteY5" fmla="*/ 78126 h 2206715"/>
              <a:gd name="connsiteX6" fmla="*/ 1579636 w 1579637"/>
              <a:gd name="connsiteY6" fmla="*/ 1924782 h 2206715"/>
              <a:gd name="connsiteX7" fmla="*/ 1573497 w 1579637"/>
              <a:gd name="connsiteY7" fmla="*/ 1955193 h 2206715"/>
              <a:gd name="connsiteX8" fmla="*/ 1569945 w 1579637"/>
              <a:gd name="connsiteY8" fmla="*/ 1960460 h 2206715"/>
              <a:gd name="connsiteX9" fmla="*/ 1565664 w 1579637"/>
              <a:gd name="connsiteY9" fmla="*/ 1978275 h 2206715"/>
              <a:gd name="connsiteX10" fmla="*/ 1455471 w 1579637"/>
              <a:gd name="connsiteY10" fmla="*/ 2039639 h 2206715"/>
              <a:gd name="connsiteX11" fmla="*/ 1373945 w 1579637"/>
              <a:gd name="connsiteY11" fmla="*/ 2039639 h 2206715"/>
              <a:gd name="connsiteX12" fmla="*/ 1241357 w 1579637"/>
              <a:gd name="connsiteY12" fmla="*/ 2206715 h 2206715"/>
              <a:gd name="connsiteX13" fmla="*/ 1108769 w 1579637"/>
              <a:gd name="connsiteY13" fmla="*/ 2039639 h 2206715"/>
              <a:gd name="connsiteX14" fmla="*/ 119591 w 1579637"/>
              <a:gd name="connsiteY14" fmla="*/ 2039639 h 2206715"/>
              <a:gd name="connsiteX15" fmla="*/ 0 w 1579637"/>
              <a:gd name="connsiteY15" fmla="*/ 1939166 h 2206715"/>
              <a:gd name="connsiteX16" fmla="*/ 0 w 1579637"/>
              <a:gd name="connsiteY16" fmla="*/ 1293771 h 2206715"/>
              <a:gd name="connsiteX17" fmla="*/ 0 w 1579637"/>
              <a:gd name="connsiteY17" fmla="*/ 1034918 h 2206715"/>
              <a:gd name="connsiteX18" fmla="*/ 0 w 1579637"/>
              <a:gd name="connsiteY18" fmla="*/ 389523 h 2206715"/>
              <a:gd name="connsiteX19" fmla="*/ 73041 w 1579637"/>
              <a:gd name="connsiteY19" fmla="*/ 296945 h 2206715"/>
              <a:gd name="connsiteX20" fmla="*/ 79094 w 1579637"/>
              <a:gd name="connsiteY20" fmla="*/ 295919 h 2206715"/>
              <a:gd name="connsiteX21" fmla="*/ 78871 w 1579637"/>
              <a:gd name="connsiteY21" fmla="*/ 295870 h 2206715"/>
              <a:gd name="connsiteX22" fmla="*/ 1448267 w 1579637"/>
              <a:gd name="connsiteY22" fmla="*/ 1 h 2206715"/>
              <a:gd name="connsiteX23" fmla="*/ 1450508 w 1579637"/>
              <a:gd name="connsiteY23" fmla="*/ 1938 h 2206715"/>
              <a:gd name="connsiteX24" fmla="*/ 1460308 w 1579637"/>
              <a:gd name="connsiteY24" fmla="*/ 276 h 2206715"/>
              <a:gd name="connsiteX25" fmla="*/ 1481957 w 1579637"/>
              <a:gd name="connsiteY25" fmla="*/ 3948 h 22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37" h="2206715">
                <a:moveTo>
                  <a:pt x="1501511" y="0"/>
                </a:moveTo>
                <a:cubicBezTo>
                  <a:pt x="1533872" y="0"/>
                  <a:pt x="1561638" y="19675"/>
                  <a:pt x="1573498" y="47716"/>
                </a:cubicBezTo>
                <a:lnTo>
                  <a:pt x="1574926" y="54792"/>
                </a:lnTo>
                <a:lnTo>
                  <a:pt x="1575062" y="54792"/>
                </a:lnTo>
                <a:lnTo>
                  <a:pt x="1575062" y="55465"/>
                </a:lnTo>
                <a:lnTo>
                  <a:pt x="1579637" y="78126"/>
                </a:lnTo>
                <a:cubicBezTo>
                  <a:pt x="1579637" y="693678"/>
                  <a:pt x="1579636" y="1309230"/>
                  <a:pt x="1579636" y="1924782"/>
                </a:cubicBezTo>
                <a:cubicBezTo>
                  <a:pt x="1579636" y="1935569"/>
                  <a:pt x="1577450" y="1945846"/>
                  <a:pt x="1573497" y="1955193"/>
                </a:cubicBezTo>
                <a:lnTo>
                  <a:pt x="1569945" y="1960460"/>
                </a:lnTo>
                <a:lnTo>
                  <a:pt x="1565664" y="1978275"/>
                </a:lnTo>
                <a:cubicBezTo>
                  <a:pt x="1547509" y="2014336"/>
                  <a:pt x="1505007" y="2039639"/>
                  <a:pt x="1455471" y="2039639"/>
                </a:cubicBezTo>
                <a:lnTo>
                  <a:pt x="1373945" y="2039639"/>
                </a:lnTo>
                <a:lnTo>
                  <a:pt x="1241357" y="2206715"/>
                </a:lnTo>
                <a:lnTo>
                  <a:pt x="1108769" y="2039639"/>
                </a:lnTo>
                <a:lnTo>
                  <a:pt x="119591" y="2039639"/>
                </a:lnTo>
                <a:cubicBezTo>
                  <a:pt x="53543" y="2039639"/>
                  <a:pt x="0" y="1994656"/>
                  <a:pt x="0" y="1939166"/>
                </a:cubicBezTo>
                <a:lnTo>
                  <a:pt x="0" y="1293771"/>
                </a:lnTo>
                <a:lnTo>
                  <a:pt x="0" y="1034918"/>
                </a:lnTo>
                <a:lnTo>
                  <a:pt x="0" y="389523"/>
                </a:lnTo>
                <a:cubicBezTo>
                  <a:pt x="0" y="347906"/>
                  <a:pt x="30118" y="312199"/>
                  <a:pt x="73041" y="296945"/>
                </a:cubicBezTo>
                <a:lnTo>
                  <a:pt x="79094" y="295919"/>
                </a:lnTo>
                <a:lnTo>
                  <a:pt x="78871" y="295870"/>
                </a:lnTo>
                <a:lnTo>
                  <a:pt x="1448267" y="1"/>
                </a:lnTo>
                <a:lnTo>
                  <a:pt x="1450508" y="1938"/>
                </a:lnTo>
                <a:lnTo>
                  <a:pt x="1460308" y="276"/>
                </a:lnTo>
                <a:lnTo>
                  <a:pt x="1481957" y="3948"/>
                </a:lnTo>
                <a:close/>
              </a:path>
            </a:pathLst>
          </a:custGeom>
          <a:solidFill>
            <a:schemeClr val="bg1"/>
          </a:solidFill>
          <a:ln>
            <a:solidFill>
              <a:srgbClr val="E28C00"/>
            </a:solidFill>
          </a:ln>
        </p:spPr>
        <p:txBody>
          <a:bodyPr vert="horz" wrap="square" lIns="91440" tIns="45720" rIns="91440" bIns="45720" numCol="1" rtlCol="0" anchor="t" anchorCtr="0" compatLnSpc="1">
            <a:prstTxWarp prst="textNoShape">
              <a:avLst/>
            </a:prstTxWarp>
          </a:bodyPr>
          <a:lstStyle/>
          <a:p>
            <a:pPr algn="ctr"/>
            <a:endParaRPr lang="ko-KR" altLang="en-US">
              <a:solidFill>
                <a:schemeClr val="tx1"/>
              </a:solidFill>
            </a:endParaRPr>
          </a:p>
        </p:txBody>
      </p:sp>
      <p:sp>
        <p:nvSpPr>
          <p:cNvPr id="37" name="직사각형 36">
            <a:extLst>
              <a:ext uri="{FF2B5EF4-FFF2-40B4-BE49-F238E27FC236}">
                <a16:creationId xmlns:a16="http://schemas.microsoft.com/office/drawing/2014/main" id="{5F1BB8B4-D858-4064-9DBE-6AD2684FC10C}"/>
              </a:ext>
            </a:extLst>
          </p:cNvPr>
          <p:cNvSpPr/>
          <p:nvPr/>
        </p:nvSpPr>
        <p:spPr>
          <a:xfrm>
            <a:off x="8564319" y="1910960"/>
            <a:ext cx="1864978" cy="2916439"/>
          </a:xfrm>
          <a:prstGeom prst="rect">
            <a:avLst/>
          </a:prstGeom>
        </p:spPr>
        <p:txBody>
          <a:bodyPr wrap="square">
            <a:spAutoFit/>
          </a:bodyPr>
          <a:lstStyle/>
          <a:p>
            <a:pPr algn="ctr">
              <a:lnSpc>
                <a:spcPct val="114000"/>
              </a:lnSpc>
            </a:pPr>
            <a:endParaRPr lang="en-US" altLang="ko-KR" dirty="0">
              <a:solidFill>
                <a:schemeClr val="tx2"/>
              </a:solidFill>
              <a:latin typeface="Calibri" panose="020F0502020204030204" pitchFamily="34" charset="0"/>
              <a:cs typeface="Calibri" panose="020F0502020204030204" pitchFamily="34" charset="0"/>
            </a:endParaRPr>
          </a:p>
          <a:p>
            <a:pPr algn="ctr">
              <a:lnSpc>
                <a:spcPct val="114000"/>
              </a:lnSpc>
            </a:pPr>
            <a:r>
              <a:rPr lang="en-US" altLang="ko-KR" dirty="0">
                <a:solidFill>
                  <a:schemeClr val="tx2"/>
                </a:solidFill>
                <a:latin typeface="Calibri" panose="020F0502020204030204" pitchFamily="34" charset="0"/>
                <a:cs typeface="Calibri" panose="020F0502020204030204" pitchFamily="34" charset="0"/>
              </a:rPr>
              <a:t>Use of </a:t>
            </a:r>
            <a:r>
              <a:rPr lang="en-US" altLang="ko-KR" b="1" dirty="0">
                <a:latin typeface="Calibri" panose="020F0502020204030204" pitchFamily="34" charset="0"/>
                <a:cs typeface="Calibri" panose="020F0502020204030204" pitchFamily="34" charset="0"/>
              </a:rPr>
              <a:t>applied academics, co-teaching, or collaboration </a:t>
            </a:r>
            <a:r>
              <a:rPr lang="en-US" altLang="ko-KR" dirty="0">
                <a:solidFill>
                  <a:schemeClr val="tx2"/>
                </a:solidFill>
                <a:latin typeface="Calibri" panose="020F0502020204030204" pitchFamily="34" charset="0"/>
                <a:cs typeface="Calibri" panose="020F0502020204030204" pitchFamily="34" charset="0"/>
              </a:rPr>
              <a:t>between instructional staff is strongly encouraged!</a:t>
            </a:r>
          </a:p>
        </p:txBody>
      </p:sp>
      <p:sp>
        <p:nvSpPr>
          <p:cNvPr id="2" name="슬라이드 번호 개체 틀 5">
            <a:extLst>
              <a:ext uri="{FF2B5EF4-FFF2-40B4-BE49-F238E27FC236}">
                <a16:creationId xmlns:a16="http://schemas.microsoft.com/office/drawing/2014/main" id="{F364C7E3-40F7-C73B-8116-CA4AD6251A48}"/>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36</a:t>
            </a:fld>
            <a:endParaRPr kumimoji="1" lang="en-US" altLang="ko-KR" dirty="0"/>
          </a:p>
        </p:txBody>
      </p:sp>
    </p:spTree>
    <p:extLst>
      <p:ext uri="{BB962C8B-B14F-4D97-AF65-F5344CB8AC3E}">
        <p14:creationId xmlns:p14="http://schemas.microsoft.com/office/powerpoint/2010/main" val="3450177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4267C-223C-CF19-3FFD-4EAF1722F737}"/>
              </a:ext>
            </a:extLst>
          </p:cNvPr>
          <p:cNvSpPr>
            <a:spLocks noGrp="1"/>
          </p:cNvSpPr>
          <p:nvPr>
            <p:ph type="title"/>
          </p:nvPr>
        </p:nvSpPr>
        <p:spPr/>
        <p:txBody>
          <a:bodyPr/>
          <a:lstStyle/>
          <a:p>
            <a:r>
              <a:rPr lang="en-US" sz="4800" dirty="0">
                <a:latin typeface="Abril Fatface" panose="02000503000000020003" pitchFamily="2" charset="0"/>
              </a:rPr>
              <a:t>Vocabulary</a:t>
            </a:r>
            <a:r>
              <a:rPr lang="en-US" sz="4800" dirty="0">
                <a:solidFill>
                  <a:schemeClr val="tx1"/>
                </a:solidFill>
                <a:latin typeface="Abril Fatface" panose="02000503000000020003" pitchFamily="2" charset="0"/>
              </a:rPr>
              <a:t> Development</a:t>
            </a:r>
          </a:p>
        </p:txBody>
      </p:sp>
      <p:sp>
        <p:nvSpPr>
          <p:cNvPr id="3" name="Content Placeholder 2">
            <a:extLst>
              <a:ext uri="{FF2B5EF4-FFF2-40B4-BE49-F238E27FC236}">
                <a16:creationId xmlns:a16="http://schemas.microsoft.com/office/drawing/2014/main" id="{28891003-BE20-9E81-1BB4-AE0F370C81DE}"/>
              </a:ext>
            </a:extLst>
          </p:cNvPr>
          <p:cNvSpPr>
            <a:spLocks noGrp="1"/>
          </p:cNvSpPr>
          <p:nvPr>
            <p:ph idx="1"/>
          </p:nvPr>
        </p:nvSpPr>
        <p:spPr>
          <a:xfrm>
            <a:off x="838200" y="1450975"/>
            <a:ext cx="5657850" cy="5041900"/>
          </a:xfrm>
        </p:spPr>
        <p:txBody>
          <a:bodyPr>
            <a:normAutofit fontScale="47500" lnSpcReduction="20000"/>
          </a:bodyPr>
          <a:lstStyle/>
          <a:p>
            <a:pPr>
              <a:lnSpc>
                <a:spcPct val="129000"/>
              </a:lnSpc>
            </a:pPr>
            <a:r>
              <a:rPr lang="en-US" sz="3800" dirty="0"/>
              <a:t>Label items in the learning areas (both academic and career technical) and include picture representations. </a:t>
            </a:r>
          </a:p>
          <a:p>
            <a:pPr lvl="1">
              <a:lnSpc>
                <a:spcPct val="129000"/>
              </a:lnSpc>
            </a:pPr>
            <a:r>
              <a:rPr lang="en-US" sz="3600" dirty="0"/>
              <a:t>The student could use a reading pen to assist with reading the labels. </a:t>
            </a:r>
          </a:p>
          <a:p>
            <a:pPr>
              <a:lnSpc>
                <a:spcPct val="129000"/>
              </a:lnSpc>
            </a:pPr>
            <a:r>
              <a:rPr lang="en-US" sz="3800" dirty="0"/>
              <a:t>The use of Word Walls can provide a meaningful approach to:</a:t>
            </a:r>
          </a:p>
          <a:p>
            <a:pPr lvl="1">
              <a:lnSpc>
                <a:spcPct val="129000"/>
              </a:lnSpc>
            </a:pPr>
            <a:r>
              <a:rPr lang="en-US" sz="3600" dirty="0"/>
              <a:t>Teaching vocabulary</a:t>
            </a:r>
          </a:p>
          <a:p>
            <a:pPr lvl="1">
              <a:lnSpc>
                <a:spcPct val="129000"/>
              </a:lnSpc>
            </a:pPr>
            <a:r>
              <a:rPr lang="en-US" sz="3600" dirty="0"/>
              <a:t>Improving reading and writing skills</a:t>
            </a:r>
          </a:p>
          <a:p>
            <a:pPr lvl="1">
              <a:lnSpc>
                <a:spcPct val="129000"/>
              </a:lnSpc>
            </a:pPr>
            <a:r>
              <a:rPr lang="en-US" sz="3600" dirty="0"/>
              <a:t>Providing visual cues for students</a:t>
            </a:r>
          </a:p>
          <a:p>
            <a:pPr lvl="1">
              <a:lnSpc>
                <a:spcPct val="129000"/>
              </a:lnSpc>
            </a:pPr>
            <a:r>
              <a:rPr lang="en-US" sz="3600" dirty="0"/>
              <a:t>Reinforcing understanding of subject-specific terminology</a:t>
            </a:r>
          </a:p>
          <a:p>
            <a:pPr lvl="1">
              <a:lnSpc>
                <a:spcPct val="129000"/>
              </a:lnSpc>
            </a:pPr>
            <a:r>
              <a:rPr lang="en-US" sz="3600" dirty="0"/>
              <a:t>Helping students improve spelling and awareness of spelling patterns</a:t>
            </a:r>
          </a:p>
          <a:p>
            <a:pPr lvl="1">
              <a:lnSpc>
                <a:spcPct val="129000"/>
              </a:lnSpc>
            </a:pPr>
            <a:r>
              <a:rPr lang="en-US" sz="3600" dirty="0"/>
              <a:t>Encouraging increased student independence when reading and writing</a:t>
            </a:r>
          </a:p>
          <a:p>
            <a:endParaRPr lang="en-US" dirty="0"/>
          </a:p>
        </p:txBody>
      </p:sp>
      <p:pic>
        <p:nvPicPr>
          <p:cNvPr id="9" name="Picture 8" descr="A picture of a visual display that is entitled: &quot;Tools Vocabulary&quot; and has pictures of tools and their names written under them.">
            <a:extLst>
              <a:ext uri="{FF2B5EF4-FFF2-40B4-BE49-F238E27FC236}">
                <a16:creationId xmlns:a16="http://schemas.microsoft.com/office/drawing/2014/main" id="{0EA02DFA-BEE1-F6FA-691C-2F287B6260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6050" y="1512095"/>
            <a:ext cx="2921806" cy="3088440"/>
          </a:xfrm>
          <a:prstGeom prst="rect">
            <a:avLst/>
          </a:prstGeom>
          <a:ln>
            <a:solidFill>
              <a:srgbClr val="E28C00"/>
            </a:solidFill>
          </a:ln>
        </p:spPr>
      </p:pic>
      <p:pic>
        <p:nvPicPr>
          <p:cNvPr id="4" name="Picture 3" descr="Another example of a vocabulary chart that states: Gadgets, Utensils and Other Equipment and has culinary career technical training tools and their descriptions underneath.">
            <a:extLst>
              <a:ext uri="{FF2B5EF4-FFF2-40B4-BE49-F238E27FC236}">
                <a16:creationId xmlns:a16="http://schemas.microsoft.com/office/drawing/2014/main" id="{802A3FC0-8782-34DD-99E9-70DAB84BD787}"/>
              </a:ext>
            </a:extLst>
          </p:cNvPr>
          <p:cNvPicPr>
            <a:picLocks noChangeAspect="1"/>
          </p:cNvPicPr>
          <p:nvPr/>
        </p:nvPicPr>
        <p:blipFill>
          <a:blip r:embed="rId4">
            <a:extLst>
              <a:ext uri="{BEBA8EAE-BF5A-486C-A8C5-ECC9F3942E4B}">
                <a14:imgProps xmlns:a14="http://schemas.microsoft.com/office/drawing/2010/main">
                  <a14:imgLayer r:embed="rId5">
                    <a14:imgEffect>
                      <a14:saturation sat="96000"/>
                    </a14:imgEffect>
                  </a14:imgLayer>
                </a14:imgProps>
              </a:ext>
              <a:ext uri="{28A0092B-C50C-407E-A947-70E740481C1C}">
                <a14:useLocalDpi xmlns:a14="http://schemas.microsoft.com/office/drawing/2010/main" val="0"/>
              </a:ext>
            </a:extLst>
          </a:blip>
          <a:stretch>
            <a:fillRect/>
          </a:stretch>
        </p:blipFill>
        <p:spPr>
          <a:xfrm>
            <a:off x="9367725" y="3340894"/>
            <a:ext cx="2547963" cy="3088441"/>
          </a:xfrm>
          <a:prstGeom prst="rect">
            <a:avLst/>
          </a:prstGeom>
          <a:solidFill>
            <a:srgbClr val="FFFFFF">
              <a:shade val="85000"/>
            </a:srgbClr>
          </a:solidFill>
          <a:ln w="9525" cap="sq">
            <a:solidFill>
              <a:srgbClr val="E28C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슬라이드 번호 개체 틀 5">
            <a:extLst>
              <a:ext uri="{FF2B5EF4-FFF2-40B4-BE49-F238E27FC236}">
                <a16:creationId xmlns:a16="http://schemas.microsoft.com/office/drawing/2014/main" id="{C06B0C80-2B87-9F2E-671B-28C3C2BEB9CF}"/>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37</a:t>
            </a:fld>
            <a:endParaRPr kumimoji="1" lang="en-US" altLang="ko-KR" dirty="0"/>
          </a:p>
        </p:txBody>
      </p:sp>
    </p:spTree>
    <p:extLst>
      <p:ext uri="{BB962C8B-B14F-4D97-AF65-F5344CB8AC3E}">
        <p14:creationId xmlns:p14="http://schemas.microsoft.com/office/powerpoint/2010/main" val="2848728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3604F-B8EE-3D2F-3F85-EFD26013A60C}"/>
              </a:ext>
            </a:extLst>
          </p:cNvPr>
          <p:cNvSpPr>
            <a:spLocks noGrp="1"/>
          </p:cNvSpPr>
          <p:nvPr>
            <p:ph type="title"/>
          </p:nvPr>
        </p:nvSpPr>
        <p:spPr/>
        <p:txBody>
          <a:bodyPr>
            <a:normAutofit/>
          </a:bodyPr>
          <a:lstStyle/>
          <a:p>
            <a:r>
              <a:rPr lang="en-US" dirty="0"/>
              <a:t>Label </a:t>
            </a:r>
            <a:r>
              <a:rPr lang="en-US" dirty="0">
                <a:solidFill>
                  <a:schemeClr val="tx1"/>
                </a:solidFill>
              </a:rPr>
              <a:t>Actual </a:t>
            </a:r>
            <a:r>
              <a:rPr lang="en-US" dirty="0"/>
              <a:t>Items </a:t>
            </a:r>
          </a:p>
        </p:txBody>
      </p:sp>
      <p:pic>
        <p:nvPicPr>
          <p:cNvPr id="5" name="Picture 4" descr="A picture of general tools  with written descriptors">
            <a:extLst>
              <a:ext uri="{FF2B5EF4-FFF2-40B4-BE49-F238E27FC236}">
                <a16:creationId xmlns:a16="http://schemas.microsoft.com/office/drawing/2014/main" id="{D7EDEB4E-C0DA-BD6A-674C-5F78CE897C75}"/>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062873" y="1795975"/>
            <a:ext cx="10066253" cy="4395276"/>
          </a:xfrm>
          <a:prstGeom prst="rect">
            <a:avLst/>
          </a:prstGeom>
        </p:spPr>
      </p:pic>
      <p:sp>
        <p:nvSpPr>
          <p:cNvPr id="6" name="슬라이드 번호 개체 틀 5">
            <a:extLst>
              <a:ext uri="{FF2B5EF4-FFF2-40B4-BE49-F238E27FC236}">
                <a16:creationId xmlns:a16="http://schemas.microsoft.com/office/drawing/2014/main" id="{BF4C82CF-05F0-DF29-6D18-C7499D97FE6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38</a:t>
            </a:fld>
            <a:endParaRPr kumimoji="1" lang="en-US" altLang="ko-KR" dirty="0"/>
          </a:p>
        </p:txBody>
      </p:sp>
    </p:spTree>
    <p:extLst>
      <p:ext uri="{BB962C8B-B14F-4D97-AF65-F5344CB8AC3E}">
        <p14:creationId xmlns:p14="http://schemas.microsoft.com/office/powerpoint/2010/main" val="1178437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a:extLst>
              <a:ext uri="{FF2B5EF4-FFF2-40B4-BE49-F238E27FC236}">
                <a16:creationId xmlns:a16="http://schemas.microsoft.com/office/drawing/2014/main" id="{071E2D85-37B0-F449-926B-AD76EF5B2831}"/>
              </a:ext>
              <a:ext uri="{C183D7F6-B498-43B3-948B-1728B52AA6E4}">
                <adec:decorative xmlns:adec="http://schemas.microsoft.com/office/drawing/2017/decorative" val="1"/>
              </a:ext>
            </a:extLst>
          </p:cNvPr>
          <p:cNvSpPr/>
          <p:nvPr/>
        </p:nvSpPr>
        <p:spPr>
          <a:xfrm>
            <a:off x="3051857" y="384858"/>
            <a:ext cx="6088284" cy="608828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1" name="직사각형 10" descr="Disability Accommodation Effectiveness Reviews in sideways text.">
            <a:extLst>
              <a:ext uri="{FF2B5EF4-FFF2-40B4-BE49-F238E27FC236}">
                <a16:creationId xmlns:a16="http://schemas.microsoft.com/office/drawing/2014/main" id="{1DC6C35E-C91A-9A42-BF77-093C0303B824}"/>
              </a:ext>
            </a:extLst>
          </p:cNvPr>
          <p:cNvSpPr/>
          <p:nvPr/>
        </p:nvSpPr>
        <p:spPr>
          <a:xfrm rot="5400000">
            <a:off x="7087414" y="2436677"/>
            <a:ext cx="4958268" cy="1923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9" name="직사각형 8">
            <a:extLst>
              <a:ext uri="{FF2B5EF4-FFF2-40B4-BE49-F238E27FC236}">
                <a16:creationId xmlns:a16="http://schemas.microsoft.com/office/drawing/2014/main" id="{AC7822E2-C753-4D47-B06F-7ECA4A1A135D}"/>
              </a:ext>
              <a:ext uri="{C183D7F6-B498-43B3-948B-1728B52AA6E4}">
                <adec:decorative xmlns:adec="http://schemas.microsoft.com/office/drawing/2017/decorative" val="1"/>
              </a:ext>
            </a:extLst>
          </p:cNvPr>
          <p:cNvSpPr/>
          <p:nvPr/>
        </p:nvSpPr>
        <p:spPr>
          <a:xfrm>
            <a:off x="2679840" y="3080199"/>
            <a:ext cx="744034" cy="6976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5" name="Title 4">
            <a:extLst>
              <a:ext uri="{FF2B5EF4-FFF2-40B4-BE49-F238E27FC236}">
                <a16:creationId xmlns:a16="http://schemas.microsoft.com/office/drawing/2014/main" id="{1D54532A-DB9B-AB49-AA55-A8C44C721E3D}"/>
              </a:ext>
            </a:extLst>
          </p:cNvPr>
          <p:cNvSpPr txBox="1">
            <a:spLocks noGrp="1"/>
          </p:cNvSpPr>
          <p:nvPr>
            <p:ph type="title" idx="4294967295"/>
          </p:nvPr>
        </p:nvSpPr>
        <p:spPr>
          <a:xfrm rot="5400000">
            <a:off x="7018051" y="2428727"/>
            <a:ext cx="5019682" cy="20005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1" lang="en-US" altLang="ko-KR" sz="44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Disability Accommodation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1" lang="en-US" altLang="ko-KR" sz="36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Effectiveness Reviews</a:t>
            </a:r>
          </a:p>
        </p:txBody>
      </p:sp>
      <p:sp>
        <p:nvSpPr>
          <p:cNvPr id="12" name="직사각형 11">
            <a:extLst>
              <a:ext uri="{FF2B5EF4-FFF2-40B4-BE49-F238E27FC236}">
                <a16:creationId xmlns:a16="http://schemas.microsoft.com/office/drawing/2014/main" id="{8E7901BD-7515-9D4C-B347-67D87F5527A8}"/>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0" name="Picture Placeholder 9" descr="A student excited about doing well in Job Corps">
            <a:extLst>
              <a:ext uri="{FF2B5EF4-FFF2-40B4-BE49-F238E27FC236}">
                <a16:creationId xmlns:a16="http://schemas.microsoft.com/office/drawing/2014/main" id="{4A545B3D-3874-AB96-C825-A48FA3FE44BE}"/>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13" name="슬라이드 번호 개체 틀 5">
            <a:extLst>
              <a:ext uri="{FF2B5EF4-FFF2-40B4-BE49-F238E27FC236}">
                <a16:creationId xmlns:a16="http://schemas.microsoft.com/office/drawing/2014/main" id="{9907BED0-FE83-40E6-2864-B19E4F064207}"/>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39</a:t>
            </a:fld>
            <a:endParaRPr kumimoji="1" lang="en-US" altLang="ko-KR" dirty="0"/>
          </a:p>
        </p:txBody>
      </p:sp>
    </p:spTree>
    <p:extLst>
      <p:ext uri="{BB962C8B-B14F-4D97-AF65-F5344CB8AC3E}">
        <p14:creationId xmlns:p14="http://schemas.microsoft.com/office/powerpoint/2010/main" val="1201315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4D8789-0FB4-B98E-DBCA-0083011653D7}"/>
              </a:ext>
            </a:extLst>
          </p:cNvPr>
          <p:cNvSpPr>
            <a:spLocks noGrp="1"/>
          </p:cNvSpPr>
          <p:nvPr>
            <p:ph type="title"/>
          </p:nvPr>
        </p:nvSpPr>
        <p:spPr>
          <a:xfrm>
            <a:off x="838200" y="381001"/>
            <a:ext cx="10515600" cy="1675394"/>
          </a:xfrm>
        </p:spPr>
        <p:txBody>
          <a:bodyPr>
            <a:normAutofit fontScale="90000"/>
          </a:bodyPr>
          <a:lstStyle/>
          <a:p>
            <a:r>
              <a:rPr lang="en-US" dirty="0">
                <a:solidFill>
                  <a:schemeClr val="bg2">
                    <a:lumMod val="75000"/>
                  </a:schemeClr>
                </a:solidFill>
              </a:rPr>
              <a:t>Non-educational Document Reviews</a:t>
            </a:r>
            <a:br>
              <a:rPr lang="en-US" dirty="0"/>
            </a:br>
            <a:r>
              <a:rPr lang="en-US" sz="4000" dirty="0">
                <a:solidFill>
                  <a:schemeClr val="tx1"/>
                </a:solidFill>
              </a:rPr>
              <a:t>Feedback from DCs</a:t>
            </a:r>
            <a:br>
              <a:rPr lang="en-US" dirty="0"/>
            </a:br>
            <a:r>
              <a:rPr lang="en-US" sz="3100" b="0" dirty="0">
                <a:solidFill>
                  <a:schemeClr val="tx1"/>
                </a:solidFill>
                <a:latin typeface="+mn-lt"/>
              </a:rPr>
              <a:t>Center Applicant File Review Form (CAFR)(Form 1-06)</a:t>
            </a:r>
          </a:p>
        </p:txBody>
      </p:sp>
      <p:sp>
        <p:nvSpPr>
          <p:cNvPr id="4" name="TextBox 3">
            <a:extLst>
              <a:ext uri="{FF2B5EF4-FFF2-40B4-BE49-F238E27FC236}">
                <a16:creationId xmlns:a16="http://schemas.microsoft.com/office/drawing/2014/main" id="{04EE4878-CF35-595A-A7F7-180D3E658E07}"/>
              </a:ext>
            </a:extLst>
          </p:cNvPr>
          <p:cNvSpPr txBox="1"/>
          <p:nvPr/>
        </p:nvSpPr>
        <p:spPr>
          <a:xfrm>
            <a:off x="838201" y="2351578"/>
            <a:ext cx="3003550" cy="3701078"/>
          </a:xfrm>
          <a:prstGeom prst="rect">
            <a:avLst/>
          </a:prstGeom>
          <a:noFill/>
        </p:spPr>
        <p:txBody>
          <a:bodyPr wrap="square" lIns="91440" tIns="45720" rIns="91440" bIns="45720" rtlCol="0" anchor="t">
            <a:spAutoFit/>
          </a:bodyPr>
          <a:lstStyle/>
          <a:p>
            <a:pPr marL="285750" indent="-285750">
              <a:lnSpc>
                <a:spcPct val="109000"/>
              </a:lnSpc>
              <a:spcBef>
                <a:spcPts val="600"/>
              </a:spcBef>
              <a:buClr>
                <a:srgbClr val="E28C00"/>
              </a:buClr>
              <a:buFont typeface="Wingdings" panose="05000000000000000000" pitchFamily="2" charset="2"/>
              <a:buChar char="§"/>
            </a:pPr>
            <a:r>
              <a:rPr kumimoji="1" lang="en-US" altLang="ko-KR" dirty="0">
                <a:cs typeface="Calibri"/>
              </a:rPr>
              <a:t>Health and Wellness Directors (HWDs) are the </a:t>
            </a:r>
            <a:r>
              <a:rPr kumimoji="1" lang="en-US" altLang="ko-KR" b="1" dirty="0">
                <a:solidFill>
                  <a:srgbClr val="E28C00"/>
                </a:solidFill>
                <a:cs typeface="Calibri"/>
              </a:rPr>
              <a:t>File Review Coordinators</a:t>
            </a:r>
            <a:r>
              <a:rPr kumimoji="1" lang="en-US" altLang="ko-KR" dirty="0">
                <a:cs typeface="Calibri"/>
              </a:rPr>
              <a:t> for the center, and they </a:t>
            </a:r>
            <a:r>
              <a:rPr kumimoji="1" lang="en-US" altLang="ko-KR" b="1" u="sng" dirty="0">
                <a:cs typeface="Calibri"/>
              </a:rPr>
              <a:t>must complete</a:t>
            </a:r>
            <a:r>
              <a:rPr kumimoji="1" lang="en-US" altLang="ko-KR" b="1" dirty="0">
                <a:cs typeface="Calibri"/>
              </a:rPr>
              <a:t> </a:t>
            </a:r>
            <a:r>
              <a:rPr kumimoji="1" lang="en-US" altLang="ko-KR" dirty="0">
                <a:cs typeface="Calibri"/>
              </a:rPr>
              <a:t>the Center Applicant File Review (CAFR) Form from Form 1-06 for every applicant (or the corresponding form for possible direct threat found at the beginning of Form 2-04).</a:t>
            </a:r>
            <a:endParaRPr kumimoji="1" lang="ko-KR" altLang="en-US" dirty="0">
              <a:cs typeface="Calibri"/>
            </a:endParaRPr>
          </a:p>
        </p:txBody>
      </p:sp>
      <p:sp>
        <p:nvSpPr>
          <p:cNvPr id="6" name="TextBox 5">
            <a:extLst>
              <a:ext uri="{FF2B5EF4-FFF2-40B4-BE49-F238E27FC236}">
                <a16:creationId xmlns:a16="http://schemas.microsoft.com/office/drawing/2014/main" id="{62333EAA-2E45-4CD1-67EA-78E17E94C38E}"/>
              </a:ext>
            </a:extLst>
          </p:cNvPr>
          <p:cNvSpPr txBox="1"/>
          <p:nvPr/>
        </p:nvSpPr>
        <p:spPr>
          <a:xfrm>
            <a:off x="8064500" y="2351578"/>
            <a:ext cx="3289300" cy="4079963"/>
          </a:xfrm>
          <a:prstGeom prst="rect">
            <a:avLst/>
          </a:prstGeom>
          <a:noFill/>
        </p:spPr>
        <p:txBody>
          <a:bodyPr wrap="square" rtlCol="0">
            <a:spAutoFit/>
          </a:bodyPr>
          <a:lstStyle/>
          <a:p>
            <a:pPr marL="285750" indent="-285750">
              <a:lnSpc>
                <a:spcPct val="109000"/>
              </a:lnSpc>
              <a:spcBef>
                <a:spcPts val="600"/>
              </a:spcBef>
              <a:buClr>
                <a:srgbClr val="E28C00"/>
              </a:buClr>
              <a:buFont typeface="Wingdings" panose="05000000000000000000" pitchFamily="2" charset="2"/>
              <a:buChar char="§"/>
            </a:pPr>
            <a:r>
              <a:rPr kumimoji="1" lang="en-US" altLang="ko-KR" dirty="0">
                <a:cs typeface="Calibri" panose="020F0502020204030204" pitchFamily="34" charset="0"/>
              </a:rPr>
              <a:t>Many if not most individuals who have an intellectual disability disclose that they had an IEP when enrolled in the public school system.</a:t>
            </a:r>
          </a:p>
          <a:p>
            <a:pPr marL="285750" indent="-285750">
              <a:lnSpc>
                <a:spcPct val="109000"/>
              </a:lnSpc>
              <a:spcBef>
                <a:spcPts val="600"/>
              </a:spcBef>
              <a:buClr>
                <a:srgbClr val="E28C00"/>
              </a:buClr>
              <a:buFont typeface="Wingdings" panose="05000000000000000000" pitchFamily="2" charset="2"/>
              <a:buChar char="§"/>
            </a:pPr>
            <a:r>
              <a:rPr kumimoji="1" lang="en-US" altLang="ko-KR" dirty="0">
                <a:cs typeface="Calibri" panose="020F0502020204030204" pitchFamily="34" charset="0"/>
              </a:rPr>
              <a:t>Assign the non-health disability documents to the non-health or full-time DC for review unless the Center Mental Health Consultant (CMHC) reviews ALL non-health disability documents as a matter of routine.</a:t>
            </a:r>
            <a:endParaRPr kumimoji="1" lang="ko-KR" altLang="en-US" dirty="0">
              <a:cs typeface="Calibri" panose="020F0502020204030204" pitchFamily="34" charset="0"/>
            </a:endParaRPr>
          </a:p>
        </p:txBody>
      </p:sp>
      <p:pic>
        <p:nvPicPr>
          <p:cNvPr id="10" name="Picture 9" descr="A person sitting at a desk reading a paper">
            <a:extLst>
              <a:ext uri="{FF2B5EF4-FFF2-40B4-BE49-F238E27FC236}">
                <a16:creationId xmlns:a16="http://schemas.microsoft.com/office/drawing/2014/main" id="{4F0515BF-DACC-CEEC-7FEF-5AD969A2833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4114800" y="2901950"/>
            <a:ext cx="3840915" cy="2463092"/>
          </a:xfrm>
          <a:prstGeom prst="rect">
            <a:avLst/>
          </a:prstGeom>
        </p:spPr>
      </p:pic>
      <p:sp>
        <p:nvSpPr>
          <p:cNvPr id="11" name="슬라이드 번호 개체 틀 5">
            <a:extLst>
              <a:ext uri="{FF2B5EF4-FFF2-40B4-BE49-F238E27FC236}">
                <a16:creationId xmlns:a16="http://schemas.microsoft.com/office/drawing/2014/main" id="{14C185F9-B395-FDA4-1BA2-6584B98DAD35}"/>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4</a:t>
            </a:fld>
            <a:endParaRPr kumimoji="1" lang="en-US" altLang="ko-KR" dirty="0"/>
          </a:p>
        </p:txBody>
      </p:sp>
    </p:spTree>
    <p:extLst>
      <p:ext uri="{BB962C8B-B14F-4D97-AF65-F5344CB8AC3E}">
        <p14:creationId xmlns:p14="http://schemas.microsoft.com/office/powerpoint/2010/main" val="2459345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10">
            <a:extLst>
              <a:ext uri="{FF2B5EF4-FFF2-40B4-BE49-F238E27FC236}">
                <a16:creationId xmlns:a16="http://schemas.microsoft.com/office/drawing/2014/main" id="{DA1487DD-F07A-4F13-9255-BEF127868C08}"/>
              </a:ext>
            </a:extLst>
          </p:cNvPr>
          <p:cNvSpPr txBox="1">
            <a:spLocks noGrp="1"/>
          </p:cNvSpPr>
          <p:nvPr>
            <p:ph type="title" idx="4294967295"/>
          </p:nvPr>
        </p:nvSpPr>
        <p:spPr>
          <a:xfrm>
            <a:off x="745065" y="542405"/>
            <a:ext cx="7243235" cy="5325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2AB0C"/>
                </a:solidFill>
                <a:effectLst/>
                <a:uLnTx/>
                <a:uFillTx/>
                <a:latin typeface="+mj-lt"/>
                <a:ea typeface="+mj-ea"/>
                <a:cs typeface="Arial" panose="020B0604020202020204" pitchFamily="34" charset="0"/>
              </a:rPr>
              <a:t>Effectiveness </a:t>
            </a:r>
            <a:r>
              <a:rPr kumimoji="0" lang="en-US" sz="4800" b="1" i="0" u="none" strike="noStrike" kern="1200" cap="none" spc="0" normalizeH="0" baseline="0" noProof="0" dirty="0">
                <a:ln>
                  <a:noFill/>
                </a:ln>
                <a:solidFill>
                  <a:schemeClr val="tx1"/>
                </a:solidFill>
                <a:effectLst/>
                <a:uLnTx/>
                <a:uFillTx/>
                <a:latin typeface="+mj-lt"/>
                <a:ea typeface="+mj-ea"/>
                <a:cs typeface="Arial" panose="020B0604020202020204" pitchFamily="34" charset="0"/>
              </a:rPr>
              <a:t>Monitoring</a:t>
            </a:r>
          </a:p>
        </p:txBody>
      </p:sp>
      <p:sp>
        <p:nvSpPr>
          <p:cNvPr id="17" name="Title 110" descr="Titled &quot;Frequency&quot; and states: ">
            <a:extLst>
              <a:ext uri="{FF2B5EF4-FFF2-40B4-BE49-F238E27FC236}">
                <a16:creationId xmlns:a16="http://schemas.microsoft.com/office/drawing/2014/main" id="{197D5EC6-3A43-49FD-9B0C-5F27208CEE20}"/>
              </a:ext>
            </a:extLst>
          </p:cNvPr>
          <p:cNvSpPr txBox="1">
            <a:spLocks/>
          </p:cNvSpPr>
          <p:nvPr/>
        </p:nvSpPr>
        <p:spPr>
          <a:xfrm>
            <a:off x="745065" y="2911699"/>
            <a:ext cx="3326312" cy="441802"/>
          </a:xfrm>
          <a:prstGeom prst="rect">
            <a:avLst/>
          </a:prstGeom>
        </p:spPr>
        <p:txBody>
          <a:bodyPr anchor="ct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lnSpc>
                <a:spcPct val="100000"/>
              </a:lnSpc>
            </a:pPr>
            <a:r>
              <a:rPr lang="en-US" sz="2400" b="1" dirty="0">
                <a:solidFill>
                  <a:srgbClr val="E28C00"/>
                </a:solidFill>
                <a:latin typeface="Arial" panose="020B0604020202020204" pitchFamily="34" charset="0"/>
              </a:rPr>
              <a:t>Frequency</a:t>
            </a:r>
          </a:p>
        </p:txBody>
      </p:sp>
      <p:sp>
        <p:nvSpPr>
          <p:cNvPr id="19" name="Title 110" descr="Textbox that states, The effectiveness of a student’s accommodation plan must be evaluated with the student at least every 60 days throughout the student’s enrollment in Job Corps. &#10;">
            <a:extLst>
              <a:ext uri="{FF2B5EF4-FFF2-40B4-BE49-F238E27FC236}">
                <a16:creationId xmlns:a16="http://schemas.microsoft.com/office/drawing/2014/main" id="{A513EDFE-0A76-4E3B-B3CF-39FEEF40A252}"/>
              </a:ext>
            </a:extLst>
          </p:cNvPr>
          <p:cNvSpPr txBox="1">
            <a:spLocks/>
          </p:cNvSpPr>
          <p:nvPr/>
        </p:nvSpPr>
        <p:spPr>
          <a:xfrm>
            <a:off x="753774" y="3294500"/>
            <a:ext cx="3096331" cy="2593864"/>
          </a:xfrm>
          <a:prstGeom prst="rect">
            <a:avLst/>
          </a:prstGeom>
        </p:spPr>
        <p:txBody>
          <a:bodyPr anchor="ct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lnSpc>
                <a:spcPct val="109000"/>
              </a:lnSpc>
              <a:spcBef>
                <a:spcPts val="600"/>
              </a:spcBef>
            </a:pPr>
            <a:r>
              <a:rPr lang="en-US" sz="2000" dirty="0">
                <a:solidFill>
                  <a:srgbClr val="000000"/>
                </a:solidFill>
                <a:latin typeface="Arial" panose="020B0604020202020204" pitchFamily="34" charset="0"/>
                <a:cs typeface="Mongolian Baiti" panose="03000500000000000000" pitchFamily="66" charset="0"/>
              </a:rPr>
              <a:t>The effectiveness of a student’s accommodation plan </a:t>
            </a:r>
            <a:r>
              <a:rPr lang="en-US" sz="2000" b="1" u="sng" dirty="0">
                <a:solidFill>
                  <a:srgbClr val="000000"/>
                </a:solidFill>
                <a:latin typeface="Arial" panose="020B0604020202020204" pitchFamily="34" charset="0"/>
                <a:cs typeface="Mongolian Baiti" panose="03000500000000000000" pitchFamily="66" charset="0"/>
              </a:rPr>
              <a:t>must</a:t>
            </a:r>
            <a:r>
              <a:rPr lang="en-US" sz="2000" dirty="0">
                <a:solidFill>
                  <a:srgbClr val="000000"/>
                </a:solidFill>
                <a:latin typeface="Arial" panose="020B0604020202020204" pitchFamily="34" charset="0"/>
                <a:cs typeface="Mongolian Baiti" panose="03000500000000000000" pitchFamily="66" charset="0"/>
              </a:rPr>
              <a:t> be evaluated with the student at least </a:t>
            </a:r>
            <a:r>
              <a:rPr lang="en-US" sz="2000" b="1" dirty="0">
                <a:solidFill>
                  <a:srgbClr val="000000"/>
                </a:solidFill>
                <a:latin typeface="Arial" panose="020B0604020202020204" pitchFamily="34" charset="0"/>
                <a:cs typeface="Mongolian Baiti" panose="03000500000000000000" pitchFamily="66" charset="0"/>
              </a:rPr>
              <a:t>every </a:t>
            </a:r>
            <a:r>
              <a:rPr lang="en-US" sz="2000" b="1" u="sng" dirty="0">
                <a:solidFill>
                  <a:srgbClr val="000000"/>
                </a:solidFill>
                <a:latin typeface="Arial" panose="020B0604020202020204" pitchFamily="34" charset="0"/>
                <a:cs typeface="Mongolian Baiti" panose="03000500000000000000" pitchFamily="66" charset="0"/>
              </a:rPr>
              <a:t>60 days </a:t>
            </a:r>
            <a:r>
              <a:rPr lang="en-US" sz="2000" dirty="0">
                <a:solidFill>
                  <a:srgbClr val="000000"/>
                </a:solidFill>
                <a:latin typeface="Arial" panose="020B0604020202020204" pitchFamily="34" charset="0"/>
                <a:cs typeface="Mongolian Baiti" panose="03000500000000000000" pitchFamily="66" charset="0"/>
              </a:rPr>
              <a:t>throughout the student’s enrollment in Job Corps. </a:t>
            </a:r>
            <a:endParaRPr lang="en-US" sz="2000" dirty="0">
              <a:solidFill>
                <a:schemeClr val="tx2">
                  <a:lumMod val="90000"/>
                  <a:lumOff val="10000"/>
                </a:schemeClr>
              </a:solidFill>
              <a:latin typeface="Arial" panose="020B0604020202020204" pitchFamily="34" charset="0"/>
              <a:cs typeface="Mongolian Baiti" panose="03000500000000000000" pitchFamily="66" charset="0"/>
            </a:endParaRPr>
          </a:p>
        </p:txBody>
      </p:sp>
      <p:sp>
        <p:nvSpPr>
          <p:cNvPr id="4" name="TextBox 3">
            <a:extLst>
              <a:ext uri="{FF2B5EF4-FFF2-40B4-BE49-F238E27FC236}">
                <a16:creationId xmlns:a16="http://schemas.microsoft.com/office/drawing/2014/main" id="{840811F0-A555-FEBF-B5B9-3F17F60DF371}"/>
              </a:ext>
            </a:extLst>
          </p:cNvPr>
          <p:cNvSpPr txBox="1"/>
          <p:nvPr/>
        </p:nvSpPr>
        <p:spPr>
          <a:xfrm>
            <a:off x="745065" y="1358252"/>
            <a:ext cx="6978499" cy="1269386"/>
          </a:xfrm>
          <a:prstGeom prst="rect">
            <a:avLst/>
          </a:prstGeom>
          <a:noFill/>
        </p:spPr>
        <p:txBody>
          <a:bodyPr wrap="square" rtlCol="0">
            <a:spAutoFit/>
          </a:bodyPr>
          <a:lstStyle/>
          <a:p>
            <a:pPr>
              <a:lnSpc>
                <a:spcPct val="109000"/>
              </a:lnSpc>
              <a:spcBef>
                <a:spcPts val="600"/>
              </a:spcBef>
            </a:pPr>
            <a:r>
              <a:rPr lang="en-US" sz="2400" b="0" i="0" u="none" strike="noStrike" baseline="0" dirty="0">
                <a:solidFill>
                  <a:srgbClr val="000000"/>
                </a:solidFill>
              </a:rPr>
              <a:t>As the student participates in the program, new needs may be identified or accommodation adjustments may be required. </a:t>
            </a:r>
            <a:endParaRPr lang="en-US" sz="2400" dirty="0"/>
          </a:p>
        </p:txBody>
      </p:sp>
      <p:sp>
        <p:nvSpPr>
          <p:cNvPr id="8" name="Title 110">
            <a:extLst>
              <a:ext uri="{FF2B5EF4-FFF2-40B4-BE49-F238E27FC236}">
                <a16:creationId xmlns:a16="http://schemas.microsoft.com/office/drawing/2014/main" id="{C854CF9A-D226-6462-12BE-B946A1CCACBE}"/>
              </a:ext>
            </a:extLst>
          </p:cNvPr>
          <p:cNvSpPr txBox="1">
            <a:spLocks/>
          </p:cNvSpPr>
          <p:nvPr/>
        </p:nvSpPr>
        <p:spPr>
          <a:xfrm>
            <a:off x="4302293" y="2911699"/>
            <a:ext cx="3421271" cy="441802"/>
          </a:xfrm>
          <a:prstGeom prst="rect">
            <a:avLst/>
          </a:prstGeom>
        </p:spPr>
        <p:txBody>
          <a:bodyPr anchor="ct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lnSpc>
                <a:spcPct val="100000"/>
              </a:lnSpc>
            </a:pPr>
            <a:r>
              <a:rPr lang="en-US" sz="2400" b="1" dirty="0">
                <a:solidFill>
                  <a:srgbClr val="E28C00"/>
                </a:solidFill>
                <a:latin typeface="Arial" panose="020B0604020202020204" pitchFamily="34" charset="0"/>
              </a:rPr>
              <a:t>Documenting</a:t>
            </a:r>
          </a:p>
        </p:txBody>
      </p:sp>
      <p:sp>
        <p:nvSpPr>
          <p:cNvPr id="10" name="Title 110">
            <a:extLst>
              <a:ext uri="{FF2B5EF4-FFF2-40B4-BE49-F238E27FC236}">
                <a16:creationId xmlns:a16="http://schemas.microsoft.com/office/drawing/2014/main" id="{44840D7F-D4B2-2501-E1AD-A9EB2F3C8645}"/>
              </a:ext>
            </a:extLst>
          </p:cNvPr>
          <p:cNvSpPr txBox="1">
            <a:spLocks/>
          </p:cNvSpPr>
          <p:nvPr/>
        </p:nvSpPr>
        <p:spPr>
          <a:xfrm>
            <a:off x="4311251" y="3429000"/>
            <a:ext cx="3403356" cy="2459364"/>
          </a:xfrm>
          <a:prstGeom prst="rect">
            <a:avLst/>
          </a:prstGeom>
        </p:spPr>
        <p:txBody>
          <a:bodyPr anchor="t">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lnSpc>
                <a:spcPct val="109000"/>
              </a:lnSpc>
              <a:spcBef>
                <a:spcPts val="600"/>
              </a:spcBef>
            </a:pPr>
            <a:r>
              <a:rPr lang="en-US" sz="2000" dirty="0">
                <a:solidFill>
                  <a:srgbClr val="000000"/>
                </a:solidFill>
                <a:latin typeface="Arial" panose="020B0604020202020204" pitchFamily="34" charset="0"/>
                <a:cs typeface="Mongolian Baiti" panose="03000500000000000000" pitchFamily="66" charset="0"/>
              </a:rPr>
              <a:t>Monitoring </a:t>
            </a:r>
            <a:r>
              <a:rPr lang="en-US" sz="2000" b="1" u="sng" dirty="0">
                <a:solidFill>
                  <a:srgbClr val="000000"/>
                </a:solidFill>
                <a:latin typeface="Arial" panose="020B0604020202020204" pitchFamily="34" charset="0"/>
                <a:cs typeface="Mongolian Baiti" panose="03000500000000000000" pitchFamily="66" charset="0"/>
              </a:rPr>
              <a:t>must</a:t>
            </a:r>
            <a:r>
              <a:rPr lang="en-US" sz="2000" dirty="0">
                <a:solidFill>
                  <a:srgbClr val="000000"/>
                </a:solidFill>
                <a:latin typeface="Arial" panose="020B0604020202020204" pitchFamily="34" charset="0"/>
                <a:cs typeface="Mongolian Baiti" panose="03000500000000000000" pitchFamily="66" charset="0"/>
              </a:rPr>
              <a:t> be documented in the </a:t>
            </a:r>
            <a:r>
              <a:rPr lang="en-US" sz="2000" b="1" dirty="0">
                <a:solidFill>
                  <a:srgbClr val="000000"/>
                </a:solidFill>
                <a:latin typeface="Arial" panose="020B0604020202020204" pitchFamily="34" charset="0"/>
                <a:cs typeface="Mongolian Baiti" panose="03000500000000000000" pitchFamily="66" charset="0"/>
              </a:rPr>
              <a:t>CIS Accommodation Notes</a:t>
            </a:r>
            <a:r>
              <a:rPr lang="en-US" sz="2000" dirty="0">
                <a:solidFill>
                  <a:srgbClr val="000000"/>
                </a:solidFill>
                <a:latin typeface="Arial" panose="020B0604020202020204" pitchFamily="34" charset="0"/>
                <a:cs typeface="Mongolian Baiti" panose="03000500000000000000" pitchFamily="66" charset="0"/>
              </a:rPr>
              <a:t> tab. </a:t>
            </a:r>
            <a:endParaRPr lang="en-US" sz="2000" dirty="0">
              <a:solidFill>
                <a:schemeClr val="tx2">
                  <a:lumMod val="90000"/>
                  <a:lumOff val="10000"/>
                </a:schemeClr>
              </a:solidFill>
              <a:latin typeface="Arial" panose="020B0604020202020204" pitchFamily="34" charset="0"/>
              <a:cs typeface="Mongolian Baiti" panose="03000500000000000000" pitchFamily="66" charset="0"/>
            </a:endParaRPr>
          </a:p>
        </p:txBody>
      </p:sp>
      <p:sp>
        <p:nvSpPr>
          <p:cNvPr id="2" name="Slide Number Placeholder 5">
            <a:extLst>
              <a:ext uri="{FF2B5EF4-FFF2-40B4-BE49-F238E27FC236}">
                <a16:creationId xmlns:a16="http://schemas.microsoft.com/office/drawing/2014/main" id="{D377FF53-4A79-10BC-87C9-EF15AB08B4A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solidFill>
                  <a:schemeClr val="bg1"/>
                </a:solidFill>
                <a:latin typeface="Arial" panose="020B0604020202020204" pitchFamily="34" charset="0"/>
                <a:cs typeface="Arial" panose="020B0604020202020204" pitchFamily="34" charset="0"/>
              </a:rPr>
              <a:pPr algn="r"/>
              <a:t>40</a:t>
            </a:fld>
            <a:endParaRPr lang="en-US" sz="1200">
              <a:solidFill>
                <a:schemeClr val="bg1"/>
              </a:solidFill>
              <a:latin typeface="Arial" panose="020B0604020202020204" pitchFamily="34" charset="0"/>
              <a:cs typeface="Arial" panose="020B0604020202020204" pitchFamily="34" charset="0"/>
            </a:endParaRPr>
          </a:p>
        </p:txBody>
      </p:sp>
      <p:sp>
        <p:nvSpPr>
          <p:cNvPr id="3" name="슬라이드 번호 개체 틀 5">
            <a:extLst>
              <a:ext uri="{FF2B5EF4-FFF2-40B4-BE49-F238E27FC236}">
                <a16:creationId xmlns:a16="http://schemas.microsoft.com/office/drawing/2014/main" id="{605C3D77-2758-4B8E-2C49-088E3662077B}"/>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solidFill>
                  <a:schemeClr val="bg1"/>
                </a:solidFill>
              </a:rPr>
              <a:pPr algn="ctr"/>
              <a:t>40</a:t>
            </a:fld>
            <a:endParaRPr kumimoji="1" lang="en-US" altLang="ko-KR" dirty="0">
              <a:solidFill>
                <a:schemeClr val="bg1"/>
              </a:solidFill>
            </a:endParaRPr>
          </a:p>
        </p:txBody>
      </p:sp>
      <p:pic>
        <p:nvPicPr>
          <p:cNvPr id="11" name="Picture Placeholder 10" descr="A person looking through binoculars in the grass or monitoring something">
            <a:extLst>
              <a:ext uri="{FF2B5EF4-FFF2-40B4-BE49-F238E27FC236}">
                <a16:creationId xmlns:a16="http://schemas.microsoft.com/office/drawing/2014/main" id="{2E169C4E-1CDF-FBD6-3F55-DF1E33ED6325}"/>
              </a:ext>
            </a:extLst>
          </p:cNvPr>
          <p:cNvPicPr>
            <a:picLocks noGrp="1" noChangeAspect="1"/>
          </p:cNvPicPr>
          <p:nvPr>
            <p:ph type="pic" sz="quarter" idx="10"/>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1494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a:extLst>
              <a:ext uri="{C183D7F6-B498-43B3-948B-1728B52AA6E4}">
                <adec:decorative xmlns:adec="http://schemas.microsoft.com/office/drawing/2017/decorative" val="1"/>
              </a:ext>
            </a:extLst>
          </p:cNvPr>
          <p:cNvGrpSpPr/>
          <p:nvPr/>
        </p:nvGrpSpPr>
        <p:grpSpPr>
          <a:xfrm>
            <a:off x="4342837" y="2530298"/>
            <a:ext cx="3467663" cy="3479891"/>
            <a:chOff x="4161862" y="2132042"/>
            <a:chExt cx="3864521" cy="3878148"/>
          </a:xfrm>
        </p:grpSpPr>
        <p:sp>
          <p:nvSpPr>
            <p:cNvPr id="3" name="직사각형 2"/>
            <p:cNvSpPr/>
            <p:nvPr/>
          </p:nvSpPr>
          <p:spPr>
            <a:xfrm>
              <a:off x="4161862" y="2132042"/>
              <a:ext cx="1909013" cy="1917578"/>
            </a:xfrm>
            <a:prstGeom prst="rect">
              <a:avLst/>
            </a:prstGeom>
            <a:solidFill>
              <a:schemeClr val="accent3">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ko-KR" altLang="en-US" sz="1400" dirty="0">
                <a:ln>
                  <a:solidFill>
                    <a:schemeClr val="accent1">
                      <a:alpha val="0"/>
                    </a:schemeClr>
                  </a:solidFill>
                </a:ln>
                <a:solidFill>
                  <a:schemeClr val="bg1"/>
                </a:solidFill>
                <a:latin typeface="맑은 고딕" pitchFamily="50" charset="-127"/>
                <a:ea typeface="맑은 고딕" pitchFamily="50" charset="-127"/>
              </a:endParaRPr>
            </a:p>
          </p:txBody>
        </p:sp>
        <p:sp>
          <p:nvSpPr>
            <p:cNvPr id="4" name="직사각형 3"/>
            <p:cNvSpPr/>
            <p:nvPr/>
          </p:nvSpPr>
          <p:spPr>
            <a:xfrm>
              <a:off x="5029157" y="3007904"/>
              <a:ext cx="1041718" cy="1041716"/>
            </a:xfrm>
            <a:prstGeom prst="rect">
              <a:avLst/>
            </a:prstGeom>
            <a:solidFill>
              <a:schemeClr val="tx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ko-KR" sz="2400" dirty="0">
                  <a:ln>
                    <a:solidFill>
                      <a:schemeClr val="accent1">
                        <a:alpha val="0"/>
                      </a:schemeClr>
                    </a:solidFill>
                  </a:ln>
                  <a:solidFill>
                    <a:schemeClr val="bg1"/>
                  </a:solidFill>
                  <a:latin typeface="+mj-lt"/>
                  <a:ea typeface="맑은 고딕" pitchFamily="50" charset="-127"/>
                </a:rPr>
                <a:t>01</a:t>
              </a:r>
              <a:endParaRPr lang="ko-KR" altLang="en-US" sz="2400" dirty="0">
                <a:ln>
                  <a:solidFill>
                    <a:schemeClr val="accent1">
                      <a:alpha val="0"/>
                    </a:schemeClr>
                  </a:solidFill>
                </a:ln>
                <a:solidFill>
                  <a:schemeClr val="bg1"/>
                </a:solidFill>
                <a:latin typeface="+mj-lt"/>
                <a:ea typeface="맑은 고딕" pitchFamily="50" charset="-127"/>
              </a:endParaRPr>
            </a:p>
          </p:txBody>
        </p:sp>
        <p:sp>
          <p:nvSpPr>
            <p:cNvPr id="8" name="직사각형 7"/>
            <p:cNvSpPr/>
            <p:nvPr/>
          </p:nvSpPr>
          <p:spPr>
            <a:xfrm>
              <a:off x="6117370" y="2132043"/>
              <a:ext cx="1909013" cy="1917578"/>
            </a:xfrm>
            <a:prstGeom prst="rect">
              <a:avLst/>
            </a:prstGeom>
            <a:solidFill>
              <a:schemeClr val="accent3">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0"/>
                </a:spcBef>
              </a:pPr>
              <a:endParaRPr lang="ko-KR" altLang="en-US" sz="1400" dirty="0">
                <a:ln>
                  <a:solidFill>
                    <a:schemeClr val="accent1">
                      <a:alpha val="0"/>
                    </a:schemeClr>
                  </a:solidFill>
                </a:ln>
                <a:solidFill>
                  <a:schemeClr val="bg1"/>
                </a:solidFill>
                <a:latin typeface="맑은 고딕" pitchFamily="50" charset="-127"/>
                <a:ea typeface="맑은 고딕" pitchFamily="50" charset="-127"/>
              </a:endParaRPr>
            </a:p>
          </p:txBody>
        </p:sp>
        <p:sp>
          <p:nvSpPr>
            <p:cNvPr id="9" name="직사각형 8"/>
            <p:cNvSpPr/>
            <p:nvPr/>
          </p:nvSpPr>
          <p:spPr>
            <a:xfrm>
              <a:off x="6117370" y="3007905"/>
              <a:ext cx="1041718" cy="1041716"/>
            </a:xfrm>
            <a:prstGeom prst="rect">
              <a:avLst/>
            </a:prstGeom>
            <a:solidFill>
              <a:schemeClr val="tx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0"/>
                </a:spcBef>
              </a:pPr>
              <a:r>
                <a:rPr lang="en-US" altLang="ko-KR" sz="2400" dirty="0">
                  <a:ln>
                    <a:solidFill>
                      <a:schemeClr val="accent1">
                        <a:alpha val="0"/>
                      </a:schemeClr>
                    </a:solidFill>
                  </a:ln>
                  <a:solidFill>
                    <a:schemeClr val="bg1"/>
                  </a:solidFill>
                  <a:latin typeface="+mj-lt"/>
                  <a:ea typeface="맑은 고딕" pitchFamily="50" charset="-127"/>
                </a:rPr>
                <a:t>03</a:t>
              </a:r>
              <a:endParaRPr lang="ko-KR" altLang="en-US" sz="2400" dirty="0">
                <a:ln>
                  <a:solidFill>
                    <a:schemeClr val="accent1">
                      <a:alpha val="0"/>
                    </a:schemeClr>
                  </a:solidFill>
                </a:ln>
                <a:solidFill>
                  <a:schemeClr val="bg1"/>
                </a:solidFill>
                <a:latin typeface="+mj-lt"/>
                <a:ea typeface="맑은 고딕" pitchFamily="50" charset="-127"/>
              </a:endParaRPr>
            </a:p>
          </p:txBody>
        </p:sp>
        <p:sp>
          <p:nvSpPr>
            <p:cNvPr id="15" name="직사각형 14"/>
            <p:cNvSpPr/>
            <p:nvPr/>
          </p:nvSpPr>
          <p:spPr>
            <a:xfrm>
              <a:off x="6117370" y="4092612"/>
              <a:ext cx="1909013" cy="1917578"/>
            </a:xfrm>
            <a:prstGeom prst="rect">
              <a:avLst/>
            </a:prstGeom>
            <a:solidFill>
              <a:schemeClr val="accent3">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0"/>
                </a:spcBef>
              </a:pPr>
              <a:endParaRPr lang="ko-KR" altLang="en-US" sz="1400" dirty="0">
                <a:ln>
                  <a:solidFill>
                    <a:schemeClr val="accent1">
                      <a:alpha val="0"/>
                    </a:schemeClr>
                  </a:solidFill>
                </a:ln>
                <a:solidFill>
                  <a:schemeClr val="bg1"/>
                </a:solidFill>
                <a:latin typeface="맑은 고딕" pitchFamily="50" charset="-127"/>
                <a:ea typeface="맑은 고딕" pitchFamily="50" charset="-127"/>
              </a:endParaRPr>
            </a:p>
          </p:txBody>
        </p:sp>
        <p:sp>
          <p:nvSpPr>
            <p:cNvPr id="16" name="직사각형 15"/>
            <p:cNvSpPr/>
            <p:nvPr/>
          </p:nvSpPr>
          <p:spPr>
            <a:xfrm>
              <a:off x="6117370" y="4092612"/>
              <a:ext cx="1041718" cy="1041716"/>
            </a:xfrm>
            <a:prstGeom prst="rect">
              <a:avLst/>
            </a:prstGeom>
            <a:solidFill>
              <a:schemeClr val="tx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0"/>
                </a:spcBef>
              </a:pPr>
              <a:r>
                <a:rPr lang="en-US" altLang="ko-KR" sz="2400" dirty="0">
                  <a:ln>
                    <a:solidFill>
                      <a:schemeClr val="accent1">
                        <a:alpha val="0"/>
                      </a:schemeClr>
                    </a:solidFill>
                  </a:ln>
                  <a:solidFill>
                    <a:schemeClr val="bg1"/>
                  </a:solidFill>
                  <a:latin typeface="+mj-lt"/>
                  <a:ea typeface="맑은 고딕" pitchFamily="50" charset="-127"/>
                </a:rPr>
                <a:t>04</a:t>
              </a:r>
              <a:endParaRPr lang="ko-KR" altLang="en-US" sz="2400" dirty="0">
                <a:ln>
                  <a:solidFill>
                    <a:schemeClr val="accent1">
                      <a:alpha val="0"/>
                    </a:schemeClr>
                  </a:solidFill>
                </a:ln>
                <a:solidFill>
                  <a:schemeClr val="bg1"/>
                </a:solidFill>
                <a:latin typeface="+mj-lt"/>
                <a:ea typeface="맑은 고딕" pitchFamily="50" charset="-127"/>
              </a:endParaRPr>
            </a:p>
          </p:txBody>
        </p:sp>
        <p:sp>
          <p:nvSpPr>
            <p:cNvPr id="20" name="직사각형 19"/>
            <p:cNvSpPr/>
            <p:nvPr/>
          </p:nvSpPr>
          <p:spPr>
            <a:xfrm>
              <a:off x="4161862" y="4092611"/>
              <a:ext cx="1909013" cy="1917578"/>
            </a:xfrm>
            <a:prstGeom prst="rect">
              <a:avLst/>
            </a:prstGeom>
            <a:solidFill>
              <a:schemeClr val="accent3">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0"/>
                </a:spcBef>
              </a:pPr>
              <a:endParaRPr lang="ko-KR" altLang="en-US" sz="1400" dirty="0">
                <a:ln>
                  <a:solidFill>
                    <a:schemeClr val="accent1">
                      <a:alpha val="0"/>
                    </a:schemeClr>
                  </a:solidFill>
                </a:ln>
                <a:solidFill>
                  <a:schemeClr val="bg1"/>
                </a:solidFill>
                <a:latin typeface="맑은 고딕" pitchFamily="50" charset="-127"/>
                <a:ea typeface="맑은 고딕" pitchFamily="50" charset="-127"/>
              </a:endParaRPr>
            </a:p>
          </p:txBody>
        </p:sp>
        <p:sp>
          <p:nvSpPr>
            <p:cNvPr id="21" name="직사각형 20"/>
            <p:cNvSpPr/>
            <p:nvPr/>
          </p:nvSpPr>
          <p:spPr>
            <a:xfrm>
              <a:off x="5029157" y="4092611"/>
              <a:ext cx="1041718" cy="1041716"/>
            </a:xfrm>
            <a:prstGeom prst="rect">
              <a:avLst/>
            </a:prstGeom>
            <a:solidFill>
              <a:schemeClr val="tx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ct val="0"/>
                </a:spcBef>
              </a:pPr>
              <a:r>
                <a:rPr lang="en-US" altLang="ko-KR" sz="2400" dirty="0">
                  <a:ln>
                    <a:solidFill>
                      <a:schemeClr val="accent1">
                        <a:alpha val="0"/>
                      </a:schemeClr>
                    </a:solidFill>
                  </a:ln>
                  <a:solidFill>
                    <a:schemeClr val="bg1"/>
                  </a:solidFill>
                  <a:latin typeface="+mj-lt"/>
                  <a:ea typeface="맑은 고딕" pitchFamily="50" charset="-127"/>
                </a:rPr>
                <a:t>02</a:t>
              </a:r>
              <a:endParaRPr lang="ko-KR" altLang="en-US" sz="2400" dirty="0">
                <a:ln>
                  <a:solidFill>
                    <a:schemeClr val="accent1">
                      <a:alpha val="0"/>
                    </a:schemeClr>
                  </a:solidFill>
                </a:ln>
                <a:solidFill>
                  <a:schemeClr val="bg1"/>
                </a:solidFill>
                <a:latin typeface="+mj-lt"/>
                <a:ea typeface="맑은 고딕" pitchFamily="50" charset="-127"/>
              </a:endParaRPr>
            </a:p>
          </p:txBody>
        </p:sp>
      </p:grpSp>
      <p:sp>
        <p:nvSpPr>
          <p:cNvPr id="43" name="제목 42"/>
          <p:cNvSpPr>
            <a:spLocks noGrp="1"/>
          </p:cNvSpPr>
          <p:nvPr>
            <p:ph type="title"/>
          </p:nvPr>
        </p:nvSpPr>
        <p:spPr>
          <a:xfrm>
            <a:off x="838200" y="279401"/>
            <a:ext cx="10515600" cy="1404932"/>
          </a:xfrm>
        </p:spPr>
        <p:txBody>
          <a:bodyPr>
            <a:noAutofit/>
          </a:bodyPr>
          <a:lstStyle/>
          <a:p>
            <a:r>
              <a:rPr lang="en-US" altLang="ko-KR" dirty="0"/>
              <a:t>Key Points </a:t>
            </a:r>
            <a:r>
              <a:rPr lang="en-US" altLang="ko-KR" dirty="0">
                <a:solidFill>
                  <a:schemeClr val="bg2">
                    <a:lumMod val="75000"/>
                  </a:schemeClr>
                </a:solidFill>
              </a:rPr>
              <a:t>About </a:t>
            </a:r>
            <a:br>
              <a:rPr lang="en-US" altLang="ko-KR" dirty="0">
                <a:solidFill>
                  <a:schemeClr val="bg2">
                    <a:lumMod val="75000"/>
                  </a:schemeClr>
                </a:solidFill>
              </a:rPr>
            </a:br>
            <a:r>
              <a:rPr lang="en-US" altLang="ko-KR" dirty="0">
                <a:solidFill>
                  <a:schemeClr val="tx1"/>
                </a:solidFill>
              </a:rPr>
              <a:t>Effectiveness</a:t>
            </a:r>
            <a:r>
              <a:rPr lang="en-US" altLang="ko-KR" dirty="0">
                <a:solidFill>
                  <a:schemeClr val="bg2">
                    <a:lumMod val="75000"/>
                  </a:schemeClr>
                </a:solidFill>
              </a:rPr>
              <a:t> Monitoring</a:t>
            </a:r>
            <a:endParaRPr lang="ko-KR" altLang="en-US" dirty="0">
              <a:solidFill>
                <a:schemeClr val="bg2">
                  <a:lumMod val="75000"/>
                </a:schemeClr>
              </a:solidFill>
            </a:endParaRPr>
          </a:p>
        </p:txBody>
      </p:sp>
      <p:sp>
        <p:nvSpPr>
          <p:cNvPr id="25" name="TextBox 24"/>
          <p:cNvSpPr txBox="1"/>
          <p:nvPr/>
        </p:nvSpPr>
        <p:spPr>
          <a:xfrm>
            <a:off x="1308100" y="2828104"/>
            <a:ext cx="2484031" cy="1015663"/>
          </a:xfrm>
          <a:prstGeom prst="rect">
            <a:avLst/>
          </a:prstGeom>
          <a:noFill/>
        </p:spPr>
        <p:txBody>
          <a:bodyPr wrap="square" rtlCol="0" anchor="ctr">
            <a:spAutoFit/>
          </a:bodyPr>
          <a:lstStyle/>
          <a:p>
            <a:pPr algn="ctr" latinLnBrk="0">
              <a:defRPr/>
            </a:pPr>
            <a:r>
              <a:rPr lang="en-US" altLang="ko-KR" sz="2000" b="1" dirty="0">
                <a:ln>
                  <a:solidFill>
                    <a:srgbClr val="6A8797">
                      <a:alpha val="0"/>
                    </a:srgbClr>
                  </a:solidFill>
                </a:ln>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Is the student or staff reporting additional needs or challenges?</a:t>
            </a:r>
          </a:p>
        </p:txBody>
      </p:sp>
      <p:sp>
        <p:nvSpPr>
          <p:cNvPr id="2" name="TextBox 1">
            <a:extLst>
              <a:ext uri="{FF2B5EF4-FFF2-40B4-BE49-F238E27FC236}">
                <a16:creationId xmlns:a16="http://schemas.microsoft.com/office/drawing/2014/main" id="{28B8427D-8AF0-485D-B399-D54DC8D01B39}"/>
              </a:ext>
            </a:extLst>
          </p:cNvPr>
          <p:cNvSpPr txBox="1"/>
          <p:nvPr/>
        </p:nvSpPr>
        <p:spPr>
          <a:xfrm>
            <a:off x="1308100" y="4712620"/>
            <a:ext cx="2484031" cy="707886"/>
          </a:xfrm>
          <a:prstGeom prst="rect">
            <a:avLst/>
          </a:prstGeom>
          <a:noFill/>
        </p:spPr>
        <p:txBody>
          <a:bodyPr wrap="square" rtlCol="0" anchor="ctr">
            <a:spAutoFit/>
          </a:bodyPr>
          <a:lstStyle/>
          <a:p>
            <a:pPr algn="ctr" latinLnBrk="0">
              <a:defRPr/>
            </a:pPr>
            <a:r>
              <a:rPr lang="en-US" altLang="ko-KR" sz="2000" b="1" dirty="0">
                <a:ln>
                  <a:solidFill>
                    <a:srgbClr val="6A8797">
                      <a:alpha val="0"/>
                    </a:srgbClr>
                  </a:solidFill>
                </a:ln>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Is the student failing to progress?</a:t>
            </a:r>
          </a:p>
        </p:txBody>
      </p:sp>
      <p:sp>
        <p:nvSpPr>
          <p:cNvPr id="6" name="TextBox 5">
            <a:extLst>
              <a:ext uri="{FF2B5EF4-FFF2-40B4-BE49-F238E27FC236}">
                <a16:creationId xmlns:a16="http://schemas.microsoft.com/office/drawing/2014/main" id="{82D33AF1-409B-A68B-CA28-DA9E0B85989C}"/>
              </a:ext>
            </a:extLst>
          </p:cNvPr>
          <p:cNvSpPr txBox="1"/>
          <p:nvPr/>
        </p:nvSpPr>
        <p:spPr>
          <a:xfrm>
            <a:off x="8244126" y="2520327"/>
            <a:ext cx="3055531" cy="1631216"/>
          </a:xfrm>
          <a:prstGeom prst="rect">
            <a:avLst/>
          </a:prstGeom>
          <a:noFill/>
        </p:spPr>
        <p:txBody>
          <a:bodyPr wrap="square" rtlCol="0" anchor="ctr">
            <a:spAutoFit/>
          </a:bodyPr>
          <a:lstStyle/>
          <a:p>
            <a:pPr algn="ctr" latinLnBrk="0">
              <a:defRPr/>
            </a:pPr>
            <a:r>
              <a:rPr lang="en-US" altLang="ko-KR" sz="2000" b="1" dirty="0">
                <a:ln>
                  <a:solidFill>
                    <a:srgbClr val="6A8797">
                      <a:alpha val="0"/>
                    </a:srgbClr>
                  </a:solidFill>
                </a:ln>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Have all the accommodations on the accommodation plan been implemented and are being used consistently?</a:t>
            </a:r>
          </a:p>
        </p:txBody>
      </p:sp>
      <p:sp>
        <p:nvSpPr>
          <p:cNvPr id="5" name="TextBox 4">
            <a:extLst>
              <a:ext uri="{FF2B5EF4-FFF2-40B4-BE49-F238E27FC236}">
                <a16:creationId xmlns:a16="http://schemas.microsoft.com/office/drawing/2014/main" id="{CDC07CFE-7A1E-DF15-77F9-0260291C58D2}"/>
              </a:ext>
            </a:extLst>
          </p:cNvPr>
          <p:cNvSpPr txBox="1"/>
          <p:nvPr/>
        </p:nvSpPr>
        <p:spPr>
          <a:xfrm>
            <a:off x="8324092" y="4408664"/>
            <a:ext cx="2895600" cy="1631216"/>
          </a:xfrm>
          <a:prstGeom prst="rect">
            <a:avLst/>
          </a:prstGeom>
          <a:noFill/>
        </p:spPr>
        <p:txBody>
          <a:bodyPr wrap="square" rtlCol="0" anchor="ctr">
            <a:spAutoFit/>
          </a:bodyPr>
          <a:lstStyle/>
          <a:p>
            <a:pPr algn="ctr" latinLnBrk="0">
              <a:defRPr/>
            </a:pPr>
            <a:r>
              <a:rPr lang="en-US" altLang="ko-KR" sz="2000" b="1" dirty="0">
                <a:ln>
                  <a:solidFill>
                    <a:srgbClr val="6A8797">
                      <a:alpha val="0"/>
                    </a:srgbClr>
                  </a:solidFill>
                </a:ln>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Is a Disability Accommodation Committee (DAC) being convened to consider new or additional needs?</a:t>
            </a:r>
          </a:p>
        </p:txBody>
      </p:sp>
      <p:sp>
        <p:nvSpPr>
          <p:cNvPr id="7" name="슬라이드 번호 개체 틀 5">
            <a:extLst>
              <a:ext uri="{FF2B5EF4-FFF2-40B4-BE49-F238E27FC236}">
                <a16:creationId xmlns:a16="http://schemas.microsoft.com/office/drawing/2014/main" id="{41447371-C571-608E-5B0B-E2469211A4AA}"/>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41</a:t>
            </a:fld>
            <a:endParaRPr kumimoji="1" lang="en-US" altLang="ko-KR" dirty="0"/>
          </a:p>
        </p:txBody>
      </p:sp>
    </p:spTree>
    <p:extLst>
      <p:ext uri="{BB962C8B-B14F-4D97-AF65-F5344CB8AC3E}">
        <p14:creationId xmlns:p14="http://schemas.microsoft.com/office/powerpoint/2010/main" val="436294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tudent wearing a hoodie looking down as if sad">
            <a:extLst>
              <a:ext uri="{FF2B5EF4-FFF2-40B4-BE49-F238E27FC236}">
                <a16:creationId xmlns:a16="http://schemas.microsoft.com/office/drawing/2014/main" id="{4836BA17-381A-8B60-3591-B3BB3196D08E}"/>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6204"/>
            <a:ext cx="10623549" cy="6858001"/>
          </a:xfrm>
        </p:spPr>
      </p:pic>
      <p:sp>
        <p:nvSpPr>
          <p:cNvPr id="12" name="직사각형 11">
            <a:extLst>
              <a:ext uri="{FF2B5EF4-FFF2-40B4-BE49-F238E27FC236}">
                <a16:creationId xmlns:a16="http://schemas.microsoft.com/office/drawing/2014/main" id="{77BC5F5C-474D-7C49-8E54-CE06BEDF1FB2}"/>
              </a:ext>
              <a:ext uri="{C183D7F6-B498-43B3-948B-1728B52AA6E4}">
                <adec:decorative xmlns:adec="http://schemas.microsoft.com/office/drawing/2017/decorative" val="1"/>
              </a:ext>
            </a:extLst>
          </p:cNvPr>
          <p:cNvSpPr/>
          <p:nvPr/>
        </p:nvSpPr>
        <p:spPr>
          <a:xfrm>
            <a:off x="5637530" y="-6497"/>
            <a:ext cx="655447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 name="Title 12">
            <a:extLst>
              <a:ext uri="{FF2B5EF4-FFF2-40B4-BE49-F238E27FC236}">
                <a16:creationId xmlns:a16="http://schemas.microsoft.com/office/drawing/2014/main" id="{66A76D56-FFD0-EB4D-BD4B-AC8D7C391C6F}"/>
              </a:ext>
            </a:extLst>
          </p:cNvPr>
          <p:cNvSpPr txBox="1">
            <a:spLocks noGrp="1"/>
          </p:cNvSpPr>
          <p:nvPr>
            <p:ph type="title" idx="4294967295"/>
          </p:nvPr>
        </p:nvSpPr>
        <p:spPr>
          <a:xfrm>
            <a:off x="4956676" y="465158"/>
            <a:ext cx="5514474"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1"/>
                </a:solidFill>
                <a:effectLst/>
                <a:uLnTx/>
                <a:uFillTx/>
                <a:latin typeface="Abril Fatface" panose="02000503000000020003" pitchFamily="2" charset="0"/>
                <a:ea typeface="+mn-ea"/>
                <a:cs typeface="Calibri" panose="020F0502020204030204" pitchFamily="34" charset="0"/>
              </a:rPr>
              <a:t>Key Takeaways</a:t>
            </a:r>
          </a:p>
          <a:p>
            <a:pPr marL="0" marR="0" lvl="0" indent="0" algn="r" defTabSz="914400" rtl="0" eaLnBrk="1" fontAlgn="auto" latinLnBrk="1" hangingPunct="1">
              <a:lnSpc>
                <a:spcPct val="100000"/>
              </a:lnSpc>
              <a:spcBef>
                <a:spcPts val="0"/>
              </a:spcBef>
              <a:spcAft>
                <a:spcPts val="0"/>
              </a:spcAft>
              <a:buClrTx/>
              <a:buSzTx/>
              <a:buFontTx/>
              <a:buNone/>
              <a:tabLst/>
              <a:defRPr/>
            </a:pPr>
            <a:r>
              <a:rPr kumimoji="1" lang="en-US" altLang="ko-KR" sz="40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For Working with Students with ID</a:t>
            </a:r>
          </a:p>
        </p:txBody>
      </p:sp>
      <p:sp>
        <p:nvSpPr>
          <p:cNvPr id="14" name="직사각형 13">
            <a:extLst>
              <a:ext uri="{FF2B5EF4-FFF2-40B4-BE49-F238E27FC236}">
                <a16:creationId xmlns:a16="http://schemas.microsoft.com/office/drawing/2014/main" id="{F81E2C34-56BA-D046-97A8-6D0180379D0A}"/>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5" name="직선 연결선[R] 14">
            <a:extLst>
              <a:ext uri="{FF2B5EF4-FFF2-40B4-BE49-F238E27FC236}">
                <a16:creationId xmlns:a16="http://schemas.microsoft.com/office/drawing/2014/main" id="{A96AF193-7224-2A47-9955-68A6D7E9541B}"/>
              </a:ext>
              <a:ext uri="{C183D7F6-B498-43B3-948B-1728B52AA6E4}">
                <adec:decorative xmlns:adec="http://schemas.microsoft.com/office/drawing/2017/decorative" val="1"/>
              </a:ext>
            </a:extLst>
          </p:cNvPr>
          <p:cNvCxnSpPr>
            <a:cxnSpLocks/>
          </p:cNvCxnSpPr>
          <p:nvPr/>
        </p:nvCxnSpPr>
        <p:spPr>
          <a:xfrm>
            <a:off x="5637530" y="2219398"/>
            <a:ext cx="6747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직선 연결선[R] 14">
            <a:extLst>
              <a:ext uri="{FF2B5EF4-FFF2-40B4-BE49-F238E27FC236}">
                <a16:creationId xmlns:a16="http://schemas.microsoft.com/office/drawing/2014/main" id="{A96AF193-7224-2A47-9955-68A6D7E9541B}"/>
              </a:ext>
              <a:ext uri="{C183D7F6-B498-43B3-948B-1728B52AA6E4}">
                <adec:decorative xmlns:adec="http://schemas.microsoft.com/office/drawing/2017/decorative" val="1"/>
              </a:ext>
            </a:extLst>
          </p:cNvPr>
          <p:cNvCxnSpPr>
            <a:cxnSpLocks/>
          </p:cNvCxnSpPr>
          <p:nvPr/>
        </p:nvCxnSpPr>
        <p:spPr>
          <a:xfrm>
            <a:off x="10431780" y="2219398"/>
            <a:ext cx="17373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직선 연결선[R] 14">
            <a:extLst>
              <a:ext uri="{FF2B5EF4-FFF2-40B4-BE49-F238E27FC236}">
                <a16:creationId xmlns:a16="http://schemas.microsoft.com/office/drawing/2014/main" id="{A96AF193-7224-2A47-9955-68A6D7E9541B}"/>
              </a:ext>
              <a:ext uri="{C183D7F6-B498-43B3-948B-1728B52AA6E4}">
                <adec:decorative xmlns:adec="http://schemas.microsoft.com/office/drawing/2017/decorative" val="1"/>
              </a:ext>
            </a:extLst>
          </p:cNvPr>
          <p:cNvCxnSpPr>
            <a:cxnSpLocks/>
          </p:cNvCxnSpPr>
          <p:nvPr/>
        </p:nvCxnSpPr>
        <p:spPr>
          <a:xfrm>
            <a:off x="0" y="2219398"/>
            <a:ext cx="124968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A0923C8-D0DA-B14B-A403-C0D9F764CEB1}"/>
              </a:ext>
            </a:extLst>
          </p:cNvPr>
          <p:cNvSpPr txBox="1"/>
          <p:nvPr/>
        </p:nvSpPr>
        <p:spPr>
          <a:xfrm>
            <a:off x="5683251" y="2507996"/>
            <a:ext cx="6254749" cy="4046492"/>
          </a:xfrm>
          <a:prstGeom prst="rect">
            <a:avLst/>
          </a:prstGeom>
          <a:noFill/>
        </p:spPr>
        <p:txBody>
          <a:bodyPr wrap="square" rtlCol="0">
            <a:spAutoFit/>
          </a:bodyPr>
          <a:lstStyle/>
          <a:p>
            <a:pPr marL="342900" indent="-342900">
              <a:lnSpc>
                <a:spcPct val="109000"/>
              </a:lnSpc>
              <a:spcBef>
                <a:spcPts val="1200"/>
              </a:spcBef>
              <a:buClr>
                <a:srgbClr val="E28C00"/>
              </a:buClr>
              <a:buFont typeface="Wingdings" panose="05000000000000000000" pitchFamily="2" charset="2"/>
              <a:buChar char="§"/>
            </a:pPr>
            <a:r>
              <a:rPr kumimoji="1" lang="en-US" altLang="ko-KR" sz="2000" dirty="0">
                <a:solidFill>
                  <a:schemeClr val="bg1"/>
                </a:solidFill>
                <a:cs typeface="Calibri" panose="020F0502020204030204" pitchFamily="34" charset="0"/>
              </a:rPr>
              <a:t>Build in repetition and review of content! It is essential! </a:t>
            </a:r>
          </a:p>
          <a:p>
            <a:pPr marL="342900" indent="-342900">
              <a:lnSpc>
                <a:spcPct val="109000"/>
              </a:lnSpc>
              <a:spcBef>
                <a:spcPts val="1200"/>
              </a:spcBef>
              <a:buClr>
                <a:srgbClr val="E28C00"/>
              </a:buClr>
              <a:buFont typeface="Wingdings" panose="05000000000000000000" pitchFamily="2" charset="2"/>
              <a:buChar char="§"/>
            </a:pPr>
            <a:r>
              <a:rPr kumimoji="1" lang="en-US" altLang="ko-KR" sz="2000" dirty="0">
                <a:solidFill>
                  <a:schemeClr val="bg1"/>
                </a:solidFill>
                <a:cs typeface="Calibri" panose="020F0502020204030204" pitchFamily="34" charset="0"/>
              </a:rPr>
              <a:t>Continuously build background knowledge; ensure that the foundational pieces are solid before adding </a:t>
            </a:r>
            <a:r>
              <a:rPr kumimoji="1" lang="en-US" altLang="ko-KR" sz="2000">
                <a:solidFill>
                  <a:schemeClr val="bg1"/>
                </a:solidFill>
                <a:cs typeface="Calibri" panose="020F0502020204030204" pitchFamily="34" charset="0"/>
              </a:rPr>
              <a:t>new content.</a:t>
            </a:r>
            <a:endParaRPr kumimoji="1" lang="en-US" altLang="ko-KR" sz="2000" dirty="0">
              <a:solidFill>
                <a:schemeClr val="bg1"/>
              </a:solidFill>
              <a:cs typeface="Calibri" panose="020F0502020204030204" pitchFamily="34" charset="0"/>
            </a:endParaRPr>
          </a:p>
          <a:p>
            <a:pPr marL="800100" lvl="1" indent="-342900">
              <a:lnSpc>
                <a:spcPct val="109000"/>
              </a:lnSpc>
              <a:spcBef>
                <a:spcPts val="1200"/>
              </a:spcBef>
              <a:buClr>
                <a:srgbClr val="E28C00"/>
              </a:buClr>
              <a:buFont typeface="Wingdings" panose="05000000000000000000" pitchFamily="2" charset="2"/>
              <a:buChar char="§"/>
            </a:pPr>
            <a:r>
              <a:rPr kumimoji="1" lang="en-US" altLang="ko-KR" sz="2000" dirty="0">
                <a:solidFill>
                  <a:schemeClr val="bg1"/>
                </a:solidFill>
                <a:cs typeface="Calibri" panose="020F0502020204030204" pitchFamily="34" charset="0"/>
              </a:rPr>
              <a:t>Add new content while keeping some of the previously learned content within the assignment, on the document, in the video, etc.</a:t>
            </a:r>
          </a:p>
          <a:p>
            <a:pPr marL="342900" indent="-342900">
              <a:lnSpc>
                <a:spcPct val="109000"/>
              </a:lnSpc>
              <a:spcBef>
                <a:spcPts val="1200"/>
              </a:spcBef>
              <a:buClr>
                <a:srgbClr val="E28C00"/>
              </a:buClr>
              <a:buFont typeface="Wingdings" panose="05000000000000000000" pitchFamily="2" charset="2"/>
              <a:buChar char="§"/>
            </a:pPr>
            <a:r>
              <a:rPr kumimoji="1" lang="en-US" altLang="ko-KR" sz="2000" dirty="0">
                <a:solidFill>
                  <a:schemeClr val="bg1"/>
                </a:solidFill>
                <a:cs typeface="Calibri" panose="020F0502020204030204" pitchFamily="34" charset="0"/>
              </a:rPr>
              <a:t>Ensure consistency in using the accommodations in the AP and other instructional/learning strategies.</a:t>
            </a:r>
          </a:p>
          <a:p>
            <a:pPr marL="342900" indent="-342900">
              <a:lnSpc>
                <a:spcPct val="109000"/>
              </a:lnSpc>
              <a:spcBef>
                <a:spcPts val="1200"/>
              </a:spcBef>
              <a:buClr>
                <a:srgbClr val="E28C00"/>
              </a:buClr>
              <a:buFont typeface="Wingdings" panose="05000000000000000000" pitchFamily="2" charset="2"/>
              <a:buChar char="§"/>
            </a:pPr>
            <a:r>
              <a:rPr kumimoji="1" lang="en-US" altLang="ko-KR" sz="2000" dirty="0">
                <a:solidFill>
                  <a:schemeClr val="bg1"/>
                </a:solidFill>
                <a:cs typeface="Calibri" panose="020F0502020204030204" pitchFamily="34" charset="0"/>
              </a:rPr>
              <a:t>Be flexible!</a:t>
            </a:r>
          </a:p>
        </p:txBody>
      </p:sp>
      <p:sp>
        <p:nvSpPr>
          <p:cNvPr id="10" name="슬라이드 번호 개체 틀 5">
            <a:extLst>
              <a:ext uri="{FF2B5EF4-FFF2-40B4-BE49-F238E27FC236}">
                <a16:creationId xmlns:a16="http://schemas.microsoft.com/office/drawing/2014/main" id="{D297B647-4891-8743-1266-48D4CF56272C}"/>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solidFill>
                  <a:schemeClr val="bg1"/>
                </a:solidFill>
              </a:rPr>
              <a:pPr algn="ctr"/>
              <a:t>42</a:t>
            </a:fld>
            <a:endParaRPr kumimoji="1" lang="en-US" altLang="ko-KR" dirty="0">
              <a:solidFill>
                <a:schemeClr val="bg1"/>
              </a:solidFill>
            </a:endParaRPr>
          </a:p>
        </p:txBody>
      </p:sp>
    </p:spTree>
    <p:extLst>
      <p:ext uri="{BB962C8B-B14F-4D97-AF65-F5344CB8AC3E}">
        <p14:creationId xmlns:p14="http://schemas.microsoft.com/office/powerpoint/2010/main" val="1619749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tudent holding their head in their hands">
            <a:extLst>
              <a:ext uri="{FF2B5EF4-FFF2-40B4-BE49-F238E27FC236}">
                <a16:creationId xmlns:a16="http://schemas.microsoft.com/office/drawing/2014/main" id="{DD9B66AC-01C6-873A-B94A-10B10AF8AB79}"/>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14" name="직사각형 4">
            <a:extLst>
              <a:ext uri="{FF2B5EF4-FFF2-40B4-BE49-F238E27FC236}">
                <a16:creationId xmlns:a16="http://schemas.microsoft.com/office/drawing/2014/main" id="{5FDFBB18-0DFB-4093-4816-607D6AA92379}"/>
              </a:ext>
              <a:ext uri="{C183D7F6-B498-43B3-948B-1728B52AA6E4}">
                <adec:decorative xmlns:adec="http://schemas.microsoft.com/office/drawing/2017/decorative" val="1"/>
              </a:ext>
            </a:extLst>
          </p:cNvPr>
          <p:cNvSpPr/>
          <p:nvPr/>
        </p:nvSpPr>
        <p:spPr>
          <a:xfrm>
            <a:off x="0" y="3135312"/>
            <a:ext cx="12192000" cy="3722688"/>
          </a:xfrm>
          <a:prstGeom prst="rect">
            <a:avLst/>
          </a:prstGeom>
          <a:gradFill flip="none" rotWithShape="1">
            <a:gsLst>
              <a:gs pos="0">
                <a:schemeClr val="bg1">
                  <a:alpha val="0"/>
                </a:schemeClr>
              </a:gs>
              <a:gs pos="33000">
                <a:schemeClr val="tx1">
                  <a:lumMod val="95000"/>
                  <a:lumOff val="5000"/>
                  <a:alpha val="19000"/>
                </a:schemeClr>
              </a:gs>
              <a:gs pos="64000">
                <a:schemeClr val="tx1">
                  <a:lumMod val="95000"/>
                  <a:lumOff val="5000"/>
                  <a:alpha val="68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5" name="Title 4">
            <a:extLst>
              <a:ext uri="{FF2B5EF4-FFF2-40B4-BE49-F238E27FC236}">
                <a16:creationId xmlns:a16="http://schemas.microsoft.com/office/drawing/2014/main" id="{74D402E2-21B5-9B4E-9D0F-5C50CCA45B39}"/>
              </a:ext>
            </a:extLst>
          </p:cNvPr>
          <p:cNvSpPr txBox="1">
            <a:spLocks noGrp="1"/>
          </p:cNvSpPr>
          <p:nvPr>
            <p:ph type="title" idx="4294967295"/>
          </p:nvPr>
        </p:nvSpPr>
        <p:spPr>
          <a:xfrm>
            <a:off x="2328440" y="2938084"/>
            <a:ext cx="901266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Maximum Benefit</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Separation</a:t>
            </a:r>
          </a:p>
        </p:txBody>
      </p:sp>
      <p:sp>
        <p:nvSpPr>
          <p:cNvPr id="6" name="TextBox 5">
            <a:extLst>
              <a:ext uri="{FF2B5EF4-FFF2-40B4-BE49-F238E27FC236}">
                <a16:creationId xmlns:a16="http://schemas.microsoft.com/office/drawing/2014/main" id="{7B779DD5-537A-CA47-8460-09F5855CAD55}"/>
              </a:ext>
            </a:extLst>
          </p:cNvPr>
          <p:cNvSpPr txBox="1"/>
          <p:nvPr/>
        </p:nvSpPr>
        <p:spPr>
          <a:xfrm>
            <a:off x="119604" y="2614918"/>
            <a:ext cx="2392103" cy="2215991"/>
          </a:xfrm>
          <a:prstGeom prst="rect">
            <a:avLst/>
          </a:prstGeom>
          <a:noFill/>
        </p:spPr>
        <p:txBody>
          <a:bodyPr wrap="square" rtlCol="0">
            <a:spAutoFit/>
          </a:bodyPr>
          <a:lstStyle/>
          <a:p>
            <a:pPr algn="ctr"/>
            <a:r>
              <a:rPr kumimoji="1" lang="en-US" altLang="ko-KR" sz="13800" dirty="0">
                <a:solidFill>
                  <a:schemeClr val="bg2">
                    <a:lumMod val="75000"/>
                  </a:schemeClr>
                </a:solidFill>
                <a:latin typeface="Abril Fatface" panose="02000503000000020003" pitchFamily="2" charset="0"/>
                <a:cs typeface="Calibri" panose="020F0502020204030204" pitchFamily="34" charset="0"/>
              </a:rPr>
              <a:t>03</a:t>
            </a:r>
          </a:p>
        </p:txBody>
      </p:sp>
      <p:sp>
        <p:nvSpPr>
          <p:cNvPr id="9" name="TextBox 8">
            <a:extLst>
              <a:ext uri="{FF2B5EF4-FFF2-40B4-BE49-F238E27FC236}">
                <a16:creationId xmlns:a16="http://schemas.microsoft.com/office/drawing/2014/main" id="{49FC1CFE-F121-1C4A-BD25-F7C1AFF53E9E}"/>
              </a:ext>
            </a:extLst>
          </p:cNvPr>
          <p:cNvSpPr txBox="1"/>
          <p:nvPr/>
        </p:nvSpPr>
        <p:spPr>
          <a:xfrm>
            <a:off x="520619" y="4954020"/>
            <a:ext cx="11270848" cy="523220"/>
          </a:xfrm>
          <a:prstGeom prst="rect">
            <a:avLst/>
          </a:prstGeom>
          <a:noFill/>
        </p:spPr>
        <p:txBody>
          <a:bodyPr wrap="square" rtlCol="0">
            <a:spAutoFit/>
          </a:bodyPr>
          <a:lstStyle/>
          <a:p>
            <a:r>
              <a:rPr kumimoji="1" lang="en-US" altLang="ko-KR" sz="2800" dirty="0">
                <a:solidFill>
                  <a:schemeClr val="bg1"/>
                </a:solidFill>
                <a:cs typeface="Calibri" panose="020F0502020204030204" pitchFamily="34" charset="0"/>
              </a:rPr>
              <a:t>What is it and when to consider?</a:t>
            </a:r>
            <a:endParaRPr kumimoji="1" lang="ko-KR" altLang="en-US" sz="2800" dirty="0">
              <a:solidFill>
                <a:schemeClr val="bg1"/>
              </a:solidFill>
              <a:cs typeface="Calibri" panose="020F0502020204030204" pitchFamily="34" charset="0"/>
            </a:endParaRPr>
          </a:p>
        </p:txBody>
      </p:sp>
      <p:cxnSp>
        <p:nvCxnSpPr>
          <p:cNvPr id="11" name="직선 연결선[R] 10">
            <a:extLst>
              <a:ext uri="{FF2B5EF4-FFF2-40B4-BE49-F238E27FC236}">
                <a16:creationId xmlns:a16="http://schemas.microsoft.com/office/drawing/2014/main" id="{34BD2C28-3E7F-0E4C-9C94-72D77EBFDB36}"/>
              </a:ext>
              <a:ext uri="{C183D7F6-B498-43B3-948B-1728B52AA6E4}">
                <adec:decorative xmlns:adec="http://schemas.microsoft.com/office/drawing/2017/decorative" val="1"/>
              </a:ext>
            </a:extLst>
          </p:cNvPr>
          <p:cNvCxnSpPr/>
          <p:nvPr/>
        </p:nvCxnSpPr>
        <p:spPr>
          <a:xfrm>
            <a:off x="6182890" y="4120587"/>
            <a:ext cx="603504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직사각형 11">
            <a:extLst>
              <a:ext uri="{FF2B5EF4-FFF2-40B4-BE49-F238E27FC236}">
                <a16:creationId xmlns:a16="http://schemas.microsoft.com/office/drawing/2014/main" id="{99FB4E9A-2B1F-CF43-A626-6FB48E9B2E96}"/>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8" name="슬라이드 번호 개체 틀 5">
            <a:extLst>
              <a:ext uri="{FF2B5EF4-FFF2-40B4-BE49-F238E27FC236}">
                <a16:creationId xmlns:a16="http://schemas.microsoft.com/office/drawing/2014/main" id="{B1D8EAFD-F370-6D5B-228D-0ED7CFE59302}"/>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43</a:t>
            </a:fld>
            <a:endParaRPr kumimoji="1" lang="en-US" altLang="ko-KR" dirty="0"/>
          </a:p>
        </p:txBody>
      </p:sp>
    </p:spTree>
    <p:extLst>
      <p:ext uri="{BB962C8B-B14F-4D97-AF65-F5344CB8AC3E}">
        <p14:creationId xmlns:p14="http://schemas.microsoft.com/office/powerpoint/2010/main" val="4202125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a:extLst>
              <a:ext uri="{C183D7F6-B498-43B3-948B-1728B52AA6E4}">
                <adec:decorative xmlns:adec="http://schemas.microsoft.com/office/drawing/2017/decorative" val="1"/>
              </a:ext>
            </a:extLst>
          </p:cNvPr>
          <p:cNvSpPr/>
          <p:nvPr/>
        </p:nvSpPr>
        <p:spPr>
          <a:xfrm rot="18904416">
            <a:off x="1325402" y="565805"/>
            <a:ext cx="993793" cy="993793"/>
          </a:xfrm>
          <a:prstGeom prst="rect">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ko-KR" altLang="en-US" sz="1400">
              <a:ln>
                <a:solidFill>
                  <a:schemeClr val="accent1">
                    <a:alpha val="0"/>
                  </a:schemeClr>
                </a:solidFill>
              </a:ln>
              <a:solidFill>
                <a:schemeClr val="bg1"/>
              </a:solidFill>
              <a:latin typeface="Noto Sans" pitchFamily="34" charset="0"/>
              <a:ea typeface="맑은 고딕" pitchFamily="50" charset="-127"/>
            </a:endParaRPr>
          </a:p>
        </p:txBody>
      </p:sp>
      <p:sp>
        <p:nvSpPr>
          <p:cNvPr id="7" name="직사각형 6">
            <a:extLst>
              <a:ext uri="{C183D7F6-B498-43B3-948B-1728B52AA6E4}">
                <adec:decorative xmlns:adec="http://schemas.microsoft.com/office/drawing/2017/decorative" val="1"/>
              </a:ext>
            </a:extLst>
          </p:cNvPr>
          <p:cNvSpPr/>
          <p:nvPr/>
        </p:nvSpPr>
        <p:spPr>
          <a:xfrm rot="18904416">
            <a:off x="3194444" y="488137"/>
            <a:ext cx="1010321" cy="1010321"/>
          </a:xfrm>
          <a:prstGeom prst="rect">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ko-KR" altLang="en-US" sz="1400">
              <a:ln>
                <a:solidFill>
                  <a:schemeClr val="accent1">
                    <a:alpha val="0"/>
                  </a:schemeClr>
                </a:solidFill>
              </a:ln>
              <a:solidFill>
                <a:schemeClr val="bg1"/>
              </a:solidFill>
              <a:latin typeface="Noto Sans" pitchFamily="34" charset="0"/>
              <a:ea typeface="맑은 고딕" pitchFamily="50" charset="-127"/>
            </a:endParaRPr>
          </a:p>
        </p:txBody>
      </p:sp>
      <p:sp>
        <p:nvSpPr>
          <p:cNvPr id="5" name="직사각형 4">
            <a:extLst>
              <a:ext uri="{C183D7F6-B498-43B3-948B-1728B52AA6E4}">
                <adec:decorative xmlns:adec="http://schemas.microsoft.com/office/drawing/2017/decorative" val="1"/>
              </a:ext>
            </a:extLst>
          </p:cNvPr>
          <p:cNvSpPr/>
          <p:nvPr/>
        </p:nvSpPr>
        <p:spPr>
          <a:xfrm rot="18781132">
            <a:off x="2327180" y="767893"/>
            <a:ext cx="1027077" cy="1027077"/>
          </a:xfrm>
          <a:prstGeom prst="rect">
            <a:avLst/>
          </a:prstGeom>
          <a:solidFill>
            <a:schemeClr val="accent3">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ko-KR" altLang="en-US" sz="1400">
              <a:ln>
                <a:solidFill>
                  <a:schemeClr val="accent1">
                    <a:alpha val="0"/>
                  </a:schemeClr>
                </a:solidFill>
              </a:ln>
              <a:solidFill>
                <a:schemeClr val="bg1"/>
              </a:solidFill>
              <a:latin typeface="Noto Sans" pitchFamily="34" charset="0"/>
              <a:ea typeface="맑은 고딕" pitchFamily="50" charset="-127"/>
            </a:endParaRPr>
          </a:p>
        </p:txBody>
      </p:sp>
      <p:sp>
        <p:nvSpPr>
          <p:cNvPr id="78" name="Title 77">
            <a:extLst>
              <a:ext uri="{FF2B5EF4-FFF2-40B4-BE49-F238E27FC236}">
                <a16:creationId xmlns:a16="http://schemas.microsoft.com/office/drawing/2014/main" id="{FD8D0875-72E7-004D-9084-4AB3EB523916}"/>
              </a:ext>
            </a:extLst>
          </p:cNvPr>
          <p:cNvSpPr txBox="1">
            <a:spLocks noGrp="1"/>
          </p:cNvSpPr>
          <p:nvPr>
            <p:ph type="title" idx="4294967295"/>
          </p:nvPr>
        </p:nvSpPr>
        <p:spPr>
          <a:xfrm>
            <a:off x="5951563" y="707158"/>
            <a:ext cx="5147230"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Related Policy</a:t>
            </a:r>
            <a:endParaRPr kumimoji="1" lang="en-US" altLang="ko-KR" sz="36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36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References</a:t>
            </a:r>
          </a:p>
        </p:txBody>
      </p:sp>
      <p:sp>
        <p:nvSpPr>
          <p:cNvPr id="63" name="TextBox 62">
            <a:extLst>
              <a:ext uri="{FF2B5EF4-FFF2-40B4-BE49-F238E27FC236}">
                <a16:creationId xmlns:a16="http://schemas.microsoft.com/office/drawing/2014/main" id="{EFEDF19D-4A13-9A49-A0AB-3DA0CB1D54A1}"/>
              </a:ext>
            </a:extLst>
          </p:cNvPr>
          <p:cNvSpPr txBox="1"/>
          <p:nvPr/>
        </p:nvSpPr>
        <p:spPr>
          <a:xfrm>
            <a:off x="5896568" y="2319515"/>
            <a:ext cx="5806481" cy="3566169"/>
          </a:xfrm>
          <a:prstGeom prst="rect">
            <a:avLst/>
          </a:prstGeom>
          <a:noFill/>
        </p:spPr>
        <p:txBody>
          <a:bodyPr wrap="square" rtlCol="0">
            <a:spAutoFit/>
          </a:bodyPr>
          <a:lstStyle/>
          <a:p>
            <a:r>
              <a:rPr kumimoji="1" lang="en-US" altLang="ko-KR" sz="2400" dirty="0">
                <a:latin typeface="Abril Fatface" panose="02000503000000020003" pitchFamily="2" charset="0"/>
                <a:cs typeface="Calibri" panose="020F0502020204030204" pitchFamily="34" charset="0"/>
              </a:rPr>
              <a:t>Chapter 6</a:t>
            </a:r>
          </a:p>
          <a:p>
            <a:endParaRPr kumimoji="1" lang="en-US" altLang="ko-KR" sz="1200" dirty="0">
              <a:solidFill>
                <a:schemeClr val="bg1">
                  <a:lumMod val="50000"/>
                </a:schemeClr>
              </a:solidFill>
              <a:latin typeface="Calibri" panose="020F0502020204030204" pitchFamily="34" charset="0"/>
              <a:cs typeface="Calibri" panose="020F0502020204030204" pitchFamily="34" charset="0"/>
            </a:endParaRPr>
          </a:p>
          <a:p>
            <a:pPr marL="342900" indent="-342900">
              <a:lnSpc>
                <a:spcPct val="109000"/>
              </a:lnSpc>
              <a:spcBef>
                <a:spcPts val="600"/>
              </a:spcBef>
              <a:buClr>
                <a:srgbClr val="E28C00"/>
              </a:buClr>
              <a:buFont typeface="Wingdings" panose="05000000000000000000" pitchFamily="2" charset="2"/>
              <a:buChar char="§"/>
            </a:pPr>
            <a:r>
              <a:rPr kumimoji="1" lang="en-US" altLang="ko-KR" sz="2000" b="1" dirty="0">
                <a:solidFill>
                  <a:srgbClr val="E28C00"/>
                </a:solidFill>
                <a:latin typeface="Calibri" panose="020F0502020204030204" pitchFamily="34" charset="0"/>
                <a:cs typeface="Calibri" panose="020F0502020204030204" pitchFamily="34" charset="0"/>
              </a:rPr>
              <a:t>6.2 R4(c)(2) </a:t>
            </a:r>
            <a:r>
              <a:rPr kumimoji="1" lang="en-US" altLang="ko-KR" sz="2000" dirty="0">
                <a:latin typeface="Calibri" panose="020F0502020204030204" pitchFamily="34" charset="0"/>
                <a:cs typeface="Calibri" panose="020F0502020204030204" pitchFamily="34" charset="0"/>
              </a:rPr>
              <a:t>– Maximum Benefit Separation</a:t>
            </a:r>
          </a:p>
          <a:p>
            <a:pPr marL="342900" indent="-342900">
              <a:lnSpc>
                <a:spcPct val="109000"/>
              </a:lnSpc>
              <a:spcBef>
                <a:spcPts val="600"/>
              </a:spcBef>
              <a:buClr>
                <a:srgbClr val="E28C00"/>
              </a:buClr>
              <a:buFont typeface="Wingdings" panose="05000000000000000000" pitchFamily="2" charset="2"/>
              <a:buChar char="§"/>
            </a:pPr>
            <a:r>
              <a:rPr kumimoji="1" lang="en-US" altLang="ko-KR" sz="2000" b="1" dirty="0">
                <a:solidFill>
                  <a:srgbClr val="E28C00"/>
                </a:solidFill>
                <a:latin typeface="Calibri" panose="020F0502020204030204" pitchFamily="34" charset="0"/>
                <a:cs typeface="Calibri" panose="020F0502020204030204" pitchFamily="34" charset="0"/>
              </a:rPr>
              <a:t>Form 2-03 </a:t>
            </a:r>
            <a:r>
              <a:rPr kumimoji="1" lang="en-US" altLang="ko-KR" sz="2000" dirty="0">
                <a:latin typeface="Calibri" panose="020F0502020204030204" pitchFamily="34" charset="0"/>
                <a:cs typeface="Calibri" panose="020F0502020204030204" pitchFamily="34" charset="0"/>
              </a:rPr>
              <a:t>– Engaging in the Interactive Process (Disability Accommodation Committee)</a:t>
            </a:r>
          </a:p>
          <a:p>
            <a:pPr marL="342900" indent="-342900">
              <a:lnSpc>
                <a:spcPct val="109000"/>
              </a:lnSpc>
              <a:spcBef>
                <a:spcPts val="600"/>
              </a:spcBef>
              <a:buClr>
                <a:srgbClr val="E28C00"/>
              </a:buClr>
              <a:buFont typeface="Wingdings" panose="05000000000000000000" pitchFamily="2" charset="2"/>
              <a:buChar char="§"/>
            </a:pPr>
            <a:r>
              <a:rPr kumimoji="1" lang="en-US" altLang="ko-KR" sz="2000" b="1" dirty="0">
                <a:solidFill>
                  <a:srgbClr val="E28C00"/>
                </a:solidFill>
                <a:latin typeface="Calibri" panose="020F0502020204030204" pitchFamily="34" charset="0"/>
                <a:cs typeface="Calibri" panose="020F0502020204030204" pitchFamily="34" charset="0"/>
              </a:rPr>
              <a:t>Form 6-01 </a:t>
            </a:r>
            <a:r>
              <a:rPr kumimoji="1" lang="en-US" altLang="ko-KR" sz="2000" dirty="0">
                <a:latin typeface="Calibri" panose="020F0502020204030204" pitchFamily="34" charset="0"/>
                <a:cs typeface="Calibri" panose="020F0502020204030204" pitchFamily="34" charset="0"/>
              </a:rPr>
              <a:t>– Maximum Benefit Separation</a:t>
            </a:r>
          </a:p>
          <a:p>
            <a:pPr marL="800100" lvl="1" indent="-342900">
              <a:lnSpc>
                <a:spcPct val="109000"/>
              </a:lnSpc>
              <a:spcBef>
                <a:spcPts val="600"/>
              </a:spcBef>
              <a:buClr>
                <a:srgbClr val="E28C00"/>
              </a:buClr>
              <a:buFont typeface="Wingdings" panose="05000000000000000000" pitchFamily="2" charset="2"/>
              <a:buChar char="§"/>
            </a:pPr>
            <a:r>
              <a:rPr kumimoji="1" lang="en-US" altLang="ko-KR" b="1" dirty="0">
                <a:latin typeface="Calibri" panose="020F0502020204030204" pitchFamily="34" charset="0"/>
                <a:cs typeface="Calibri" panose="020F0502020204030204" pitchFamily="34" charset="0"/>
              </a:rPr>
              <a:t>Attachment A</a:t>
            </a:r>
            <a:r>
              <a:rPr kumimoji="1" lang="en-US" altLang="ko-KR" dirty="0">
                <a:latin typeface="Calibri" panose="020F0502020204030204" pitchFamily="34" charset="0"/>
                <a:cs typeface="Calibri" panose="020F0502020204030204" pitchFamily="34" charset="0"/>
              </a:rPr>
              <a:t> – Recommendation for Maximum Benefit Termination Considerations Checklist</a:t>
            </a:r>
          </a:p>
          <a:p>
            <a:pPr marL="800100" lvl="1" indent="-342900">
              <a:lnSpc>
                <a:spcPct val="109000"/>
              </a:lnSpc>
              <a:spcBef>
                <a:spcPts val="600"/>
              </a:spcBef>
              <a:buClr>
                <a:srgbClr val="E28C00"/>
              </a:buClr>
              <a:buFont typeface="Wingdings" panose="05000000000000000000" pitchFamily="2" charset="2"/>
              <a:buChar char="§"/>
            </a:pPr>
            <a:r>
              <a:rPr kumimoji="1" lang="en-US" altLang="ko-KR" b="1" dirty="0">
                <a:latin typeface="Calibri" panose="020F0502020204030204" pitchFamily="34" charset="0"/>
                <a:cs typeface="Calibri" panose="020F0502020204030204" pitchFamily="34" charset="0"/>
              </a:rPr>
              <a:t>Attachment B </a:t>
            </a:r>
            <a:r>
              <a:rPr kumimoji="1" lang="en-US" altLang="ko-KR" dirty="0">
                <a:latin typeface="Calibri" panose="020F0502020204030204" pitchFamily="34" charset="0"/>
                <a:cs typeface="Calibri" panose="020F0502020204030204" pitchFamily="34" charset="0"/>
              </a:rPr>
              <a:t>– Recommendation for Maximum Benefit Separation Summary Statement</a:t>
            </a:r>
          </a:p>
        </p:txBody>
      </p:sp>
      <p:sp>
        <p:nvSpPr>
          <p:cNvPr id="67" name="직사각형 66">
            <a:extLst>
              <a:ext uri="{FF2B5EF4-FFF2-40B4-BE49-F238E27FC236}">
                <a16:creationId xmlns:a16="http://schemas.microsoft.com/office/drawing/2014/main" id="{B2628161-8E58-8A41-864C-ACD516849A17}"/>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82" name="직선 연결선[R] 14">
            <a:extLst>
              <a:ext uri="{FF2B5EF4-FFF2-40B4-BE49-F238E27FC236}">
                <a16:creationId xmlns:a16="http://schemas.microsoft.com/office/drawing/2014/main" id="{A96AF193-7224-2A47-9955-68A6D7E9541B}"/>
              </a:ext>
              <a:ext uri="{C183D7F6-B498-43B3-948B-1728B52AA6E4}">
                <adec:decorative xmlns:adec="http://schemas.microsoft.com/office/drawing/2017/decorative" val="1"/>
              </a:ext>
            </a:extLst>
          </p:cNvPr>
          <p:cNvCxnSpPr>
            <a:cxnSpLocks/>
          </p:cNvCxnSpPr>
          <p:nvPr/>
        </p:nvCxnSpPr>
        <p:spPr>
          <a:xfrm>
            <a:off x="8623877" y="1770363"/>
            <a:ext cx="3566160"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descr="A colorful blocks with black letters that spell out the word policy">
            <a:extLst>
              <a:ext uri="{FF2B5EF4-FFF2-40B4-BE49-F238E27FC236}">
                <a16:creationId xmlns:a16="http://schemas.microsoft.com/office/drawing/2014/main" id="{58069A7A-B414-0782-9C7C-2CF8710C470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4513" y="2269242"/>
            <a:ext cx="5354863" cy="3569908"/>
          </a:xfrm>
          <a:prstGeom prst="rect">
            <a:avLst/>
          </a:prstGeom>
        </p:spPr>
      </p:pic>
      <p:sp>
        <p:nvSpPr>
          <p:cNvPr id="20" name="슬라이드 번호 개체 틀 5">
            <a:extLst>
              <a:ext uri="{FF2B5EF4-FFF2-40B4-BE49-F238E27FC236}">
                <a16:creationId xmlns:a16="http://schemas.microsoft.com/office/drawing/2014/main" id="{4220B16C-3175-8C94-68A1-D468A65EDEE6}"/>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44</a:t>
            </a:fld>
            <a:endParaRPr kumimoji="1" lang="en-US" altLang="ko-KR" dirty="0"/>
          </a:p>
        </p:txBody>
      </p:sp>
    </p:spTree>
    <p:extLst>
      <p:ext uri="{BB962C8B-B14F-4D97-AF65-F5344CB8AC3E}">
        <p14:creationId xmlns:p14="http://schemas.microsoft.com/office/powerpoint/2010/main" val="1306085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C0768A6F-C916-FA46-A875-942CFFFB093D}"/>
              </a:ext>
              <a:ext uri="{C183D7F6-B498-43B3-948B-1728B52AA6E4}">
                <adec:decorative xmlns:adec="http://schemas.microsoft.com/office/drawing/2017/decorative" val="1"/>
              </a:ext>
            </a:extLst>
          </p:cNvPr>
          <p:cNvSpPr/>
          <p:nvPr/>
        </p:nvSpPr>
        <p:spPr>
          <a:xfrm>
            <a:off x="6095999" y="315686"/>
            <a:ext cx="402771" cy="2993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sz="1400">
              <a:solidFill>
                <a:schemeClr val="tx1"/>
              </a:solidFill>
              <a:latin typeface="Abril Fatface" panose="02000503000000020003" pitchFamily="2" charset="0"/>
            </a:endParaRPr>
          </a:p>
        </p:txBody>
      </p:sp>
      <p:sp>
        <p:nvSpPr>
          <p:cNvPr id="6" name="직사각형 5">
            <a:extLst>
              <a:ext uri="{FF2B5EF4-FFF2-40B4-BE49-F238E27FC236}">
                <a16:creationId xmlns:a16="http://schemas.microsoft.com/office/drawing/2014/main" id="{5F8238A1-C87C-8C4F-A8AE-49BEBE654B51}"/>
              </a:ext>
              <a:ext uri="{C183D7F6-B498-43B3-948B-1728B52AA6E4}">
                <adec:decorative xmlns:adec="http://schemas.microsoft.com/office/drawing/2017/decorative" val="1"/>
              </a:ext>
            </a:extLst>
          </p:cNvPr>
          <p:cNvSpPr/>
          <p:nvPr/>
        </p:nvSpPr>
        <p:spPr>
          <a:xfrm>
            <a:off x="6095998" y="3537857"/>
            <a:ext cx="402771" cy="29935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sz="1400">
              <a:solidFill>
                <a:schemeClr val="tx1"/>
              </a:solidFill>
              <a:latin typeface="Abril Fatface" panose="02000503000000020003" pitchFamily="2" charset="0"/>
            </a:endParaRPr>
          </a:p>
        </p:txBody>
      </p:sp>
      <p:sp>
        <p:nvSpPr>
          <p:cNvPr id="9" name="Title 8">
            <a:extLst>
              <a:ext uri="{FF2B5EF4-FFF2-40B4-BE49-F238E27FC236}">
                <a16:creationId xmlns:a16="http://schemas.microsoft.com/office/drawing/2014/main" id="{336996AF-9A75-124F-A14E-8C5ABEA465B0}"/>
              </a:ext>
            </a:extLst>
          </p:cNvPr>
          <p:cNvSpPr txBox="1">
            <a:spLocks noGrp="1"/>
          </p:cNvSpPr>
          <p:nvPr>
            <p:ph type="title" idx="4294967295"/>
          </p:nvPr>
        </p:nvSpPr>
        <p:spPr>
          <a:xfrm>
            <a:off x="6876164" y="235510"/>
            <a:ext cx="46871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36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Maximum Benefit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36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Recommendation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36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Defined</a:t>
            </a:r>
          </a:p>
        </p:txBody>
      </p:sp>
      <p:sp>
        <p:nvSpPr>
          <p:cNvPr id="8" name="TextBox 7">
            <a:extLst>
              <a:ext uri="{FF2B5EF4-FFF2-40B4-BE49-F238E27FC236}">
                <a16:creationId xmlns:a16="http://schemas.microsoft.com/office/drawing/2014/main" id="{8F543B22-D919-124F-80C5-25CDEF8C86F3}"/>
              </a:ext>
            </a:extLst>
          </p:cNvPr>
          <p:cNvSpPr txBox="1"/>
          <p:nvPr/>
        </p:nvSpPr>
        <p:spPr>
          <a:xfrm>
            <a:off x="6876166" y="2038910"/>
            <a:ext cx="4591934" cy="4255780"/>
          </a:xfrm>
          <a:prstGeom prst="rect">
            <a:avLst/>
          </a:prstGeom>
          <a:noFill/>
        </p:spPr>
        <p:txBody>
          <a:bodyPr wrap="square" rtlCol="0">
            <a:spAutoFit/>
          </a:bodyPr>
          <a:lstStyle/>
          <a:p>
            <a:pPr>
              <a:lnSpc>
                <a:spcPct val="109000"/>
              </a:lnSpc>
              <a:spcBef>
                <a:spcPts val="600"/>
              </a:spcBef>
            </a:pPr>
            <a:r>
              <a:rPr kumimoji="1" lang="en-US" altLang="ko-KR" sz="2000" dirty="0">
                <a:latin typeface="Calibri" panose="020F0502020204030204" pitchFamily="34" charset="0"/>
                <a:cs typeface="Calibri" panose="020F0502020204030204" pitchFamily="34" charset="0"/>
              </a:rPr>
              <a:t>A maximum benefit separation (Form 6-01) recommendation</a:t>
            </a:r>
          </a:p>
          <a:p>
            <a:pPr marL="342900" indent="-342900">
              <a:lnSpc>
                <a:spcPct val="109000"/>
              </a:lnSpc>
              <a:spcBef>
                <a:spcPts val="600"/>
              </a:spcBef>
              <a:buClr>
                <a:srgbClr val="E28C00"/>
              </a:buClr>
              <a:buFont typeface="Wingdings" panose="05000000000000000000" pitchFamily="2" charset="2"/>
              <a:buChar char="§"/>
            </a:pPr>
            <a:r>
              <a:rPr kumimoji="1" lang="en-US" altLang="ko-KR" sz="2000" dirty="0">
                <a:latin typeface="Calibri" panose="020F0502020204030204" pitchFamily="34" charset="0"/>
                <a:cs typeface="Calibri" panose="020F0502020204030204" pitchFamily="34" charset="0"/>
              </a:rPr>
              <a:t>means that a formal determination has been reached through the student performance evaluation process that the student has achieved as much benefit from the Job Corps program as their abilities will allow. </a:t>
            </a:r>
          </a:p>
          <a:p>
            <a:pPr marL="342900" indent="-342900">
              <a:lnSpc>
                <a:spcPct val="109000"/>
              </a:lnSpc>
              <a:spcBef>
                <a:spcPts val="600"/>
              </a:spcBef>
              <a:buClr>
                <a:srgbClr val="E28C00"/>
              </a:buClr>
              <a:buFont typeface="Wingdings" panose="05000000000000000000" pitchFamily="2" charset="2"/>
              <a:buChar char="§"/>
            </a:pPr>
            <a:r>
              <a:rPr kumimoji="1" lang="en-US" altLang="ko-KR" sz="2000" dirty="0">
                <a:latin typeface="Calibri" panose="020F0502020204030204" pitchFamily="34" charset="0"/>
                <a:cs typeface="Calibri" panose="020F0502020204030204" pitchFamily="34" charset="0"/>
              </a:rPr>
              <a:t>should occur rarely and only be used for those students who have stagnated in their progression </a:t>
            </a:r>
            <a:r>
              <a:rPr kumimoji="1" lang="en-US" altLang="ko-KR" sz="2000" b="1" u="sng" dirty="0">
                <a:solidFill>
                  <a:srgbClr val="E28C00"/>
                </a:solidFill>
                <a:latin typeface="Calibri" panose="020F0502020204030204" pitchFamily="34" charset="0"/>
                <a:cs typeface="Calibri" panose="020F0502020204030204" pitchFamily="34" charset="0"/>
              </a:rPr>
              <a:t>despite being appropriately supported</a:t>
            </a:r>
            <a:r>
              <a:rPr kumimoji="1" lang="en-US" altLang="ko-KR" sz="2000" dirty="0">
                <a:latin typeface="Calibri" panose="020F0502020204030204" pitchFamily="34" charset="0"/>
                <a:cs typeface="Calibri" panose="020F0502020204030204" pitchFamily="34" charset="0"/>
              </a:rPr>
              <a:t>. </a:t>
            </a:r>
          </a:p>
        </p:txBody>
      </p:sp>
      <p:sp>
        <p:nvSpPr>
          <p:cNvPr id="10" name="직사각형 9">
            <a:extLst>
              <a:ext uri="{FF2B5EF4-FFF2-40B4-BE49-F238E27FC236}">
                <a16:creationId xmlns:a16="http://schemas.microsoft.com/office/drawing/2014/main" id="{8EDFCCCD-EDC2-E642-BE7A-F9A6F31FC157}"/>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9" name="직선 연결선[R] 18">
            <a:extLst>
              <a:ext uri="{FF2B5EF4-FFF2-40B4-BE49-F238E27FC236}">
                <a16:creationId xmlns:a16="http://schemas.microsoft.com/office/drawing/2014/main" id="{2F4ECAFB-546D-9546-832B-07DCCDC5806E}"/>
              </a:ext>
              <a:ext uri="{C183D7F6-B498-43B3-948B-1728B52AA6E4}">
                <adec:decorative xmlns:adec="http://schemas.microsoft.com/office/drawing/2017/decorative" val="1"/>
              </a:ext>
            </a:extLst>
          </p:cNvPr>
          <p:cNvCxnSpPr>
            <a:cxnSpLocks/>
          </p:cNvCxnSpPr>
          <p:nvPr/>
        </p:nvCxnSpPr>
        <p:spPr>
          <a:xfrm>
            <a:off x="6969693" y="1922137"/>
            <a:ext cx="4847657"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A screenshot of Form 6-01, Maximum Benefit Separation">
            <a:extLst>
              <a:ext uri="{FF2B5EF4-FFF2-40B4-BE49-F238E27FC236}">
                <a16:creationId xmlns:a16="http://schemas.microsoft.com/office/drawing/2014/main" id="{440246A6-1346-B2C6-0A08-B7C8FB091D60}"/>
              </a:ext>
            </a:extLst>
          </p:cNvPr>
          <p:cNvPicPr>
            <a:picLocks noChangeAspect="1"/>
          </p:cNvPicPr>
          <p:nvPr/>
        </p:nvPicPr>
        <p:blipFill>
          <a:blip r:embed="rId3"/>
          <a:stretch>
            <a:fillRect/>
          </a:stretch>
        </p:blipFill>
        <p:spPr>
          <a:xfrm>
            <a:off x="497531" y="1518272"/>
            <a:ext cx="5304945" cy="3581971"/>
          </a:xfrm>
          <a:prstGeom prst="rect">
            <a:avLst/>
          </a:prstGeom>
          <a:ln>
            <a:solidFill>
              <a:srgbClr val="E28C00"/>
            </a:solidFill>
          </a:ln>
        </p:spPr>
      </p:pic>
      <p:sp>
        <p:nvSpPr>
          <p:cNvPr id="22" name="슬라이드 번호 개체 틀 5">
            <a:extLst>
              <a:ext uri="{FF2B5EF4-FFF2-40B4-BE49-F238E27FC236}">
                <a16:creationId xmlns:a16="http://schemas.microsoft.com/office/drawing/2014/main" id="{2F652EB7-6832-E47C-5639-17D590AE6B3C}"/>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45</a:t>
            </a:fld>
            <a:endParaRPr kumimoji="1" lang="en-US" altLang="ko-KR" dirty="0"/>
          </a:p>
        </p:txBody>
      </p:sp>
    </p:spTree>
    <p:extLst>
      <p:ext uri="{BB962C8B-B14F-4D97-AF65-F5344CB8AC3E}">
        <p14:creationId xmlns:p14="http://schemas.microsoft.com/office/powerpoint/2010/main" val="1020440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4E6C8B51-45B0-424E-A0FB-F46CAF6657F7}"/>
              </a:ext>
              <a:ext uri="{C183D7F6-B498-43B3-948B-1728B52AA6E4}">
                <adec:decorative xmlns:adec="http://schemas.microsoft.com/office/drawing/2017/decorative" val="1"/>
              </a:ext>
            </a:extLst>
          </p:cNvPr>
          <p:cNvSpPr/>
          <p:nvPr/>
        </p:nvSpPr>
        <p:spPr>
          <a:xfrm>
            <a:off x="9209314" y="0"/>
            <a:ext cx="298268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sz="1400">
              <a:solidFill>
                <a:schemeClr val="tx1"/>
              </a:solidFill>
              <a:latin typeface="Abril Fatface" panose="02000503000000020003" pitchFamily="2" charset="0"/>
            </a:endParaRPr>
          </a:p>
        </p:txBody>
      </p:sp>
      <p:sp>
        <p:nvSpPr>
          <p:cNvPr id="6" name="Title 5">
            <a:extLst>
              <a:ext uri="{FF2B5EF4-FFF2-40B4-BE49-F238E27FC236}">
                <a16:creationId xmlns:a16="http://schemas.microsoft.com/office/drawing/2014/main" id="{38966156-A2EF-4B4A-98C7-0A713AC61552}"/>
              </a:ext>
            </a:extLst>
          </p:cNvPr>
          <p:cNvSpPr txBox="1">
            <a:spLocks noGrp="1"/>
          </p:cNvSpPr>
          <p:nvPr>
            <p:ph type="title" idx="4294967295"/>
          </p:nvPr>
        </p:nvSpPr>
        <p:spPr>
          <a:xfrm>
            <a:off x="768992" y="390336"/>
            <a:ext cx="5608658"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The Burden</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of Proof </a:t>
            </a:r>
          </a:p>
        </p:txBody>
      </p:sp>
      <p:cxnSp>
        <p:nvCxnSpPr>
          <p:cNvPr id="7" name="직선 연결선[R] 6">
            <a:extLst>
              <a:ext uri="{FF2B5EF4-FFF2-40B4-BE49-F238E27FC236}">
                <a16:creationId xmlns:a16="http://schemas.microsoft.com/office/drawing/2014/main" id="{AB09CC20-D26B-AE49-A79F-24B4842C772E}"/>
              </a:ext>
              <a:ext uri="{C183D7F6-B498-43B3-948B-1728B52AA6E4}">
                <adec:decorative xmlns:adec="http://schemas.microsoft.com/office/drawing/2017/decorative" val="1"/>
              </a:ext>
            </a:extLst>
          </p:cNvPr>
          <p:cNvCxnSpPr>
            <a:cxnSpLocks/>
          </p:cNvCxnSpPr>
          <p:nvPr/>
        </p:nvCxnSpPr>
        <p:spPr>
          <a:xfrm>
            <a:off x="0" y="1925274"/>
            <a:ext cx="2639028"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90E3A51-7BE0-DF43-9500-6000501769EC}"/>
              </a:ext>
            </a:extLst>
          </p:cNvPr>
          <p:cNvSpPr txBox="1"/>
          <p:nvPr/>
        </p:nvSpPr>
        <p:spPr>
          <a:xfrm>
            <a:off x="709313" y="2270007"/>
            <a:ext cx="889146" cy="830997"/>
          </a:xfrm>
          <a:prstGeom prst="rect">
            <a:avLst/>
          </a:prstGeom>
          <a:noFill/>
        </p:spPr>
        <p:txBody>
          <a:bodyPr wrap="square" rtlCol="0">
            <a:spAutoFit/>
          </a:bodyPr>
          <a:lstStyle/>
          <a:p>
            <a:r>
              <a:rPr kumimoji="1" lang="en-US" altLang="ko-KR" sz="4800" dirty="0">
                <a:solidFill>
                  <a:schemeClr val="bg2">
                    <a:lumMod val="75000"/>
                  </a:schemeClr>
                </a:solidFill>
                <a:latin typeface="Abril Fatface" panose="02000503000000020003" pitchFamily="2" charset="0"/>
                <a:cs typeface="Calibri" panose="020F0502020204030204" pitchFamily="34" charset="0"/>
              </a:rPr>
              <a:t>01.</a:t>
            </a:r>
          </a:p>
        </p:txBody>
      </p:sp>
      <p:sp>
        <p:nvSpPr>
          <p:cNvPr id="12" name="TextBox 11">
            <a:extLst>
              <a:ext uri="{FF2B5EF4-FFF2-40B4-BE49-F238E27FC236}">
                <a16:creationId xmlns:a16="http://schemas.microsoft.com/office/drawing/2014/main" id="{DBCE6C42-2A37-054A-97BD-9513F3DC4C73}"/>
              </a:ext>
            </a:extLst>
          </p:cNvPr>
          <p:cNvSpPr txBox="1"/>
          <p:nvPr/>
        </p:nvSpPr>
        <p:spPr>
          <a:xfrm>
            <a:off x="1825982" y="2339256"/>
            <a:ext cx="5057418" cy="1569660"/>
          </a:xfrm>
          <a:prstGeom prst="rect">
            <a:avLst/>
          </a:prstGeom>
          <a:noFill/>
        </p:spPr>
        <p:txBody>
          <a:bodyPr wrap="square" rtlCol="0">
            <a:spAutoFit/>
          </a:bodyPr>
          <a:lstStyle/>
          <a:p>
            <a:r>
              <a:rPr kumimoji="1" lang="en-US" altLang="ko-KR" sz="2400" dirty="0">
                <a:latin typeface="Calibri" panose="020F0502020204030204" pitchFamily="34" charset="0"/>
                <a:cs typeface="Calibri" panose="020F0502020204030204" pitchFamily="34" charset="0"/>
              </a:rPr>
              <a:t>What specifically are the areas in which the student is not progressing (e.g., TABE, class work, career technical skills requirements, etc.)?</a:t>
            </a:r>
            <a:endParaRPr kumimoji="1" lang="ko-KR" altLang="en-US" sz="24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7A5894E8-DDFA-754A-9634-17C19603FA45}"/>
              </a:ext>
            </a:extLst>
          </p:cNvPr>
          <p:cNvSpPr txBox="1"/>
          <p:nvPr/>
        </p:nvSpPr>
        <p:spPr>
          <a:xfrm>
            <a:off x="709312" y="4305963"/>
            <a:ext cx="1116669" cy="830997"/>
          </a:xfrm>
          <a:prstGeom prst="rect">
            <a:avLst/>
          </a:prstGeom>
          <a:noFill/>
        </p:spPr>
        <p:txBody>
          <a:bodyPr wrap="square" rtlCol="0">
            <a:spAutoFit/>
          </a:bodyPr>
          <a:lstStyle/>
          <a:p>
            <a:r>
              <a:rPr kumimoji="1" lang="en-US" altLang="ko-KR" sz="4800" dirty="0">
                <a:solidFill>
                  <a:schemeClr val="bg2">
                    <a:lumMod val="75000"/>
                  </a:schemeClr>
                </a:solidFill>
                <a:latin typeface="Abril Fatface" panose="02000503000000020003" pitchFamily="2" charset="0"/>
                <a:cs typeface="Calibri" panose="020F0502020204030204" pitchFamily="34" charset="0"/>
              </a:rPr>
              <a:t>02.</a:t>
            </a:r>
          </a:p>
        </p:txBody>
      </p:sp>
      <p:sp>
        <p:nvSpPr>
          <p:cNvPr id="14" name="TextBox 13">
            <a:extLst>
              <a:ext uri="{FF2B5EF4-FFF2-40B4-BE49-F238E27FC236}">
                <a16:creationId xmlns:a16="http://schemas.microsoft.com/office/drawing/2014/main" id="{ECD11E5E-E30E-C544-B767-08822D9B4B67}"/>
              </a:ext>
            </a:extLst>
          </p:cNvPr>
          <p:cNvSpPr txBox="1"/>
          <p:nvPr/>
        </p:nvSpPr>
        <p:spPr>
          <a:xfrm>
            <a:off x="1825982" y="4375212"/>
            <a:ext cx="5057418" cy="1569660"/>
          </a:xfrm>
          <a:prstGeom prst="rect">
            <a:avLst/>
          </a:prstGeom>
          <a:noFill/>
        </p:spPr>
        <p:txBody>
          <a:bodyPr wrap="square" rtlCol="0">
            <a:spAutoFit/>
          </a:bodyPr>
          <a:lstStyle/>
          <a:p>
            <a:r>
              <a:rPr kumimoji="1" lang="en-US" altLang="ko-KR" sz="2400" dirty="0">
                <a:latin typeface="Calibri" panose="020F0502020204030204" pitchFamily="34" charset="0"/>
                <a:cs typeface="Calibri" panose="020F0502020204030204" pitchFamily="34" charset="0"/>
              </a:rPr>
              <a:t>What efforts have been made to assist the student in progressing within academics and/or career technical training (e.g., strategies, etc.)?</a:t>
            </a:r>
            <a:endParaRPr kumimoji="1" lang="ko-KR" altLang="en-US" sz="2400" dirty="0">
              <a:latin typeface="Calibri" panose="020F0502020204030204" pitchFamily="34" charset="0"/>
              <a:cs typeface="Calibri" panose="020F0502020204030204" pitchFamily="34" charset="0"/>
            </a:endParaRPr>
          </a:p>
        </p:txBody>
      </p:sp>
      <p:pic>
        <p:nvPicPr>
          <p:cNvPr id="8" name="Picture Placeholder 7" descr="A student taking notes">
            <a:extLst>
              <a:ext uri="{FF2B5EF4-FFF2-40B4-BE49-F238E27FC236}">
                <a16:creationId xmlns:a16="http://schemas.microsoft.com/office/drawing/2014/main" id="{2831BEEB-4F76-26BF-25A2-9C7BF37F63D4}"/>
              </a:ext>
            </a:extLst>
          </p:cNvPr>
          <p:cNvPicPr>
            <a:picLocks noGrp="1" noChangeAspect="1"/>
          </p:cNvPicPr>
          <p:nvPr>
            <p:ph type="pic" sz="quarter" idx="12"/>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16" name="슬라이드 번호 개체 틀 5">
            <a:extLst>
              <a:ext uri="{FF2B5EF4-FFF2-40B4-BE49-F238E27FC236}">
                <a16:creationId xmlns:a16="http://schemas.microsoft.com/office/drawing/2014/main" id="{4413AD56-5E7B-30E2-85EF-511B6026E589}"/>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46</a:t>
            </a:fld>
            <a:endParaRPr kumimoji="1" lang="en-US" altLang="ko-KR" dirty="0"/>
          </a:p>
        </p:txBody>
      </p:sp>
    </p:spTree>
    <p:extLst>
      <p:ext uri="{BB962C8B-B14F-4D97-AF65-F5344CB8AC3E}">
        <p14:creationId xmlns:p14="http://schemas.microsoft.com/office/powerpoint/2010/main" val="2829087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F12980BE-5C64-E14D-A7C8-7C959944371C}"/>
              </a:ext>
              <a:ext uri="{C183D7F6-B498-43B3-948B-1728B52AA6E4}">
                <adec:decorative xmlns:adec="http://schemas.microsoft.com/office/drawing/2017/decorative" val="1"/>
              </a:ext>
            </a:extLst>
          </p:cNvPr>
          <p:cNvSpPr/>
          <p:nvPr/>
        </p:nvSpPr>
        <p:spPr>
          <a:xfrm>
            <a:off x="793750" y="438150"/>
            <a:ext cx="10584165" cy="59372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accent1">
                  <a:lumMod val="20000"/>
                  <a:lumOff val="80000"/>
                </a:schemeClr>
              </a:solidFill>
            </a:endParaRPr>
          </a:p>
        </p:txBody>
      </p:sp>
      <p:sp>
        <p:nvSpPr>
          <p:cNvPr id="5" name="Title 4">
            <a:extLst>
              <a:ext uri="{FF2B5EF4-FFF2-40B4-BE49-F238E27FC236}">
                <a16:creationId xmlns:a16="http://schemas.microsoft.com/office/drawing/2014/main" id="{6FC46A1A-C52C-954A-B899-A42960822B9D}"/>
              </a:ext>
            </a:extLst>
          </p:cNvPr>
          <p:cNvSpPr txBox="1">
            <a:spLocks noGrp="1"/>
          </p:cNvSpPr>
          <p:nvPr>
            <p:ph type="title" idx="4294967295"/>
          </p:nvPr>
        </p:nvSpPr>
        <p:spPr>
          <a:xfrm>
            <a:off x="2749550" y="629989"/>
            <a:ext cx="68326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Other </a:t>
            </a:r>
            <a:r>
              <a:rPr kumimoji="1" lang="en-US"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Considerations</a:t>
            </a:r>
          </a:p>
        </p:txBody>
      </p:sp>
      <p:sp>
        <p:nvSpPr>
          <p:cNvPr id="7" name="TextBox 6">
            <a:extLst>
              <a:ext uri="{FF2B5EF4-FFF2-40B4-BE49-F238E27FC236}">
                <a16:creationId xmlns:a16="http://schemas.microsoft.com/office/drawing/2014/main" id="{D529DC48-CEB1-E24B-B954-FC1768972701}"/>
              </a:ext>
            </a:extLst>
          </p:cNvPr>
          <p:cNvSpPr txBox="1"/>
          <p:nvPr/>
        </p:nvSpPr>
        <p:spPr>
          <a:xfrm>
            <a:off x="1263650" y="1611082"/>
            <a:ext cx="9664700" cy="4329262"/>
          </a:xfrm>
          <a:prstGeom prst="rect">
            <a:avLst/>
          </a:prstGeom>
          <a:noFill/>
        </p:spPr>
        <p:txBody>
          <a:bodyPr wrap="square" rtlCol="0">
            <a:spAutoFit/>
          </a:bodyPr>
          <a:lstStyle/>
          <a:p>
            <a:pPr marL="342900" indent="-342900">
              <a:lnSpc>
                <a:spcPct val="109000"/>
              </a:lnSpc>
              <a:spcBef>
                <a:spcPts val="600"/>
              </a:spcBef>
              <a:buClr>
                <a:srgbClr val="E28C00"/>
              </a:buClr>
              <a:buFont typeface="Wingdings" panose="05000000000000000000" pitchFamily="2" charset="2"/>
              <a:buChar char="§"/>
            </a:pPr>
            <a:r>
              <a:rPr kumimoji="1" lang="en-US" altLang="ko-KR" sz="2400" dirty="0">
                <a:latin typeface="Calibri" panose="020F0502020204030204" pitchFamily="34" charset="0"/>
                <a:cs typeface="Calibri" panose="020F0502020204030204" pitchFamily="34" charset="0"/>
              </a:rPr>
              <a:t>What does the student’s documentation indicate about the student’s functional limitations (i.e., what is the background information and current status)?</a:t>
            </a:r>
          </a:p>
          <a:p>
            <a:pPr marL="342900" indent="-342900">
              <a:lnSpc>
                <a:spcPct val="109000"/>
              </a:lnSpc>
              <a:spcBef>
                <a:spcPts val="600"/>
              </a:spcBef>
              <a:buClr>
                <a:srgbClr val="E28C00"/>
              </a:buClr>
              <a:buFont typeface="Wingdings" panose="05000000000000000000" pitchFamily="2" charset="2"/>
              <a:buChar char="§"/>
            </a:pPr>
            <a:r>
              <a:rPr kumimoji="1" lang="en-US" altLang="ko-KR" sz="2400" dirty="0">
                <a:latin typeface="Calibri" panose="020F0502020204030204" pitchFamily="34" charset="0"/>
                <a:cs typeface="Calibri" panose="020F0502020204030204" pitchFamily="34" charset="0"/>
              </a:rPr>
              <a:t>What are the strengths of the student? Are there strengths that can be used/developed to compensate for areas of weakness/deficit? </a:t>
            </a:r>
          </a:p>
          <a:p>
            <a:pPr marL="342900" indent="-342900">
              <a:lnSpc>
                <a:spcPct val="109000"/>
              </a:lnSpc>
              <a:spcBef>
                <a:spcPts val="600"/>
              </a:spcBef>
              <a:buClr>
                <a:srgbClr val="E28C00"/>
              </a:buClr>
              <a:buFont typeface="Wingdings" panose="05000000000000000000" pitchFamily="2" charset="2"/>
              <a:buChar char="§"/>
            </a:pPr>
            <a:r>
              <a:rPr kumimoji="1" lang="en-US" altLang="ko-KR" sz="2400" dirty="0">
                <a:latin typeface="Calibri" panose="020F0502020204030204" pitchFamily="34" charset="0"/>
                <a:cs typeface="Calibri" panose="020F0502020204030204" pitchFamily="34" charset="0"/>
              </a:rPr>
              <a:t>What is the length of time in the program and any special factors related to attendance? Would an extension provide the time needed to complete the program?</a:t>
            </a:r>
          </a:p>
          <a:p>
            <a:pPr marL="342900" indent="-342900">
              <a:lnSpc>
                <a:spcPct val="109000"/>
              </a:lnSpc>
              <a:spcBef>
                <a:spcPts val="600"/>
              </a:spcBef>
              <a:buClr>
                <a:srgbClr val="E28C00"/>
              </a:buClr>
              <a:buFont typeface="Wingdings" panose="05000000000000000000" pitchFamily="2" charset="2"/>
              <a:buChar char="§"/>
            </a:pPr>
            <a:r>
              <a:rPr kumimoji="1" lang="en-US" altLang="ko-KR" sz="2400" dirty="0">
                <a:latin typeface="Calibri" panose="020F0502020204030204" pitchFamily="34" charset="0"/>
                <a:cs typeface="Calibri" panose="020F0502020204030204" pitchFamily="34" charset="0"/>
              </a:rPr>
              <a:t>Are there external resources that can assist such as Vocational Rehabilitation?</a:t>
            </a:r>
          </a:p>
        </p:txBody>
      </p:sp>
      <p:sp>
        <p:nvSpPr>
          <p:cNvPr id="8" name="직사각형 7">
            <a:extLst>
              <a:ext uri="{FF2B5EF4-FFF2-40B4-BE49-F238E27FC236}">
                <a16:creationId xmlns:a16="http://schemas.microsoft.com/office/drawing/2014/main" id="{EE4D0FA4-E498-E640-A07E-A6E48EAE0B73}"/>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0" name="직선 연결선[R] 9">
            <a:extLst>
              <a:ext uri="{FF2B5EF4-FFF2-40B4-BE49-F238E27FC236}">
                <a16:creationId xmlns:a16="http://schemas.microsoft.com/office/drawing/2014/main" id="{FD9C3E7D-09F5-D543-BD1C-7782B3421348}"/>
              </a:ext>
              <a:ext uri="{C183D7F6-B498-43B3-948B-1728B52AA6E4}">
                <adec:decorative xmlns:adec="http://schemas.microsoft.com/office/drawing/2017/decorative" val="1"/>
              </a:ext>
            </a:extLst>
          </p:cNvPr>
          <p:cNvCxnSpPr>
            <a:cxnSpLocks/>
          </p:cNvCxnSpPr>
          <p:nvPr/>
        </p:nvCxnSpPr>
        <p:spPr>
          <a:xfrm flipH="1">
            <a:off x="4503423" y="1487347"/>
            <a:ext cx="3280821"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슬라이드 번호 개체 틀 5">
            <a:extLst>
              <a:ext uri="{FF2B5EF4-FFF2-40B4-BE49-F238E27FC236}">
                <a16:creationId xmlns:a16="http://schemas.microsoft.com/office/drawing/2014/main" id="{ACF2C45B-F659-561E-94F2-338DFC3FB080}"/>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47</a:t>
            </a:fld>
            <a:endParaRPr kumimoji="1" lang="en-US" altLang="ko-KR" dirty="0"/>
          </a:p>
        </p:txBody>
      </p:sp>
    </p:spTree>
    <p:extLst>
      <p:ext uri="{BB962C8B-B14F-4D97-AF65-F5344CB8AC3E}">
        <p14:creationId xmlns:p14="http://schemas.microsoft.com/office/powerpoint/2010/main" val="2273995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11">
            <a:extLst>
              <a:ext uri="{FF2B5EF4-FFF2-40B4-BE49-F238E27FC236}">
                <a16:creationId xmlns:a16="http://schemas.microsoft.com/office/drawing/2014/main" id="{EF0B454E-299E-40D2-854A-14A74CE29805}"/>
              </a:ext>
              <a:ext uri="{C183D7F6-B498-43B3-948B-1728B52AA6E4}">
                <adec:decorative xmlns:adec="http://schemas.microsoft.com/office/drawing/2017/decorative" val="1"/>
              </a:ext>
            </a:extLst>
          </p:cNvPr>
          <p:cNvSpPr>
            <a:spLocks/>
          </p:cNvSpPr>
          <p:nvPr/>
        </p:nvSpPr>
        <p:spPr bwMode="auto">
          <a:xfrm>
            <a:off x="4127738" y="2128474"/>
            <a:ext cx="1751012" cy="1749425"/>
          </a:xfrm>
          <a:custGeom>
            <a:avLst/>
            <a:gdLst>
              <a:gd name="T0" fmla="*/ 1103 w 1103"/>
              <a:gd name="T1" fmla="*/ 32 h 1102"/>
              <a:gd name="T2" fmla="*/ 32 w 1103"/>
              <a:gd name="T3" fmla="*/ 1102 h 1102"/>
              <a:gd name="T4" fmla="*/ 0 w 1103"/>
              <a:gd name="T5" fmla="*/ 1070 h 1102"/>
              <a:gd name="T6" fmla="*/ 1070 w 1103"/>
              <a:gd name="T7" fmla="*/ 0 h 1102"/>
              <a:gd name="T8" fmla="*/ 1103 w 1103"/>
              <a:gd name="T9" fmla="*/ 32 h 1102"/>
            </a:gdLst>
            <a:ahLst/>
            <a:cxnLst>
              <a:cxn ang="0">
                <a:pos x="T0" y="T1"/>
              </a:cxn>
              <a:cxn ang="0">
                <a:pos x="T2" y="T3"/>
              </a:cxn>
              <a:cxn ang="0">
                <a:pos x="T4" y="T5"/>
              </a:cxn>
              <a:cxn ang="0">
                <a:pos x="T6" y="T7"/>
              </a:cxn>
              <a:cxn ang="0">
                <a:pos x="T8" y="T9"/>
              </a:cxn>
            </a:cxnLst>
            <a:rect l="0" t="0" r="r" b="b"/>
            <a:pathLst>
              <a:path w="1103" h="1102">
                <a:moveTo>
                  <a:pt x="1103" y="32"/>
                </a:moveTo>
                <a:lnTo>
                  <a:pt x="32" y="1102"/>
                </a:lnTo>
                <a:lnTo>
                  <a:pt x="0" y="1070"/>
                </a:lnTo>
                <a:lnTo>
                  <a:pt x="1070" y="0"/>
                </a:lnTo>
                <a:lnTo>
                  <a:pt x="1103" y="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ko-KR" altLang="en-US"/>
          </a:p>
        </p:txBody>
      </p:sp>
      <p:sp>
        <p:nvSpPr>
          <p:cNvPr id="103" name="Freeform 12">
            <a:extLst>
              <a:ext uri="{FF2B5EF4-FFF2-40B4-BE49-F238E27FC236}">
                <a16:creationId xmlns:a16="http://schemas.microsoft.com/office/drawing/2014/main" id="{3156CFBD-F398-41AB-80AB-13160715167B}"/>
              </a:ext>
              <a:ext uri="{C183D7F6-B498-43B3-948B-1728B52AA6E4}">
                <adec:decorative xmlns:adec="http://schemas.microsoft.com/office/drawing/2017/decorative" val="1"/>
              </a:ext>
            </a:extLst>
          </p:cNvPr>
          <p:cNvSpPr>
            <a:spLocks/>
          </p:cNvSpPr>
          <p:nvPr/>
        </p:nvSpPr>
        <p:spPr bwMode="auto">
          <a:xfrm>
            <a:off x="4178538" y="2179274"/>
            <a:ext cx="1700212" cy="1698625"/>
          </a:xfrm>
          <a:custGeom>
            <a:avLst/>
            <a:gdLst>
              <a:gd name="T0" fmla="*/ 1064 w 1071"/>
              <a:gd name="T1" fmla="*/ 544 h 1070"/>
              <a:gd name="T2" fmla="*/ 1071 w 1071"/>
              <a:gd name="T3" fmla="*/ 0 h 1070"/>
              <a:gd name="T4" fmla="*/ 535 w 1071"/>
              <a:gd name="T5" fmla="*/ 535 h 1070"/>
              <a:gd name="T6" fmla="*/ 0 w 1071"/>
              <a:gd name="T7" fmla="*/ 1070 h 1070"/>
              <a:gd name="T8" fmla="*/ 538 w 1071"/>
              <a:gd name="T9" fmla="*/ 1070 h 1070"/>
              <a:gd name="T10" fmla="*/ 766 w 1071"/>
              <a:gd name="T11" fmla="*/ 842 h 1070"/>
              <a:gd name="T12" fmla="*/ 869 w 1071"/>
              <a:gd name="T13" fmla="*/ 946 h 1070"/>
              <a:gd name="T14" fmla="*/ 825 w 1071"/>
              <a:gd name="T15" fmla="*/ 990 h 1070"/>
              <a:gd name="T16" fmla="*/ 994 w 1071"/>
              <a:gd name="T17" fmla="*/ 987 h 1070"/>
              <a:gd name="T18" fmla="*/ 990 w 1071"/>
              <a:gd name="T19" fmla="*/ 824 h 1070"/>
              <a:gd name="T20" fmla="*/ 946 w 1071"/>
              <a:gd name="T21" fmla="*/ 869 h 1070"/>
              <a:gd name="T22" fmla="*/ 842 w 1071"/>
              <a:gd name="T23" fmla="*/ 766 h 1070"/>
              <a:gd name="T24" fmla="*/ 1064 w 1071"/>
              <a:gd name="T25" fmla="*/ 54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1" h="1070">
                <a:moveTo>
                  <a:pt x="1064" y="544"/>
                </a:moveTo>
                <a:lnTo>
                  <a:pt x="1071" y="0"/>
                </a:lnTo>
                <a:lnTo>
                  <a:pt x="535" y="535"/>
                </a:lnTo>
                <a:lnTo>
                  <a:pt x="0" y="1070"/>
                </a:lnTo>
                <a:lnTo>
                  <a:pt x="538" y="1070"/>
                </a:lnTo>
                <a:lnTo>
                  <a:pt x="766" y="842"/>
                </a:lnTo>
                <a:lnTo>
                  <a:pt x="869" y="946"/>
                </a:lnTo>
                <a:lnTo>
                  <a:pt x="825" y="990"/>
                </a:lnTo>
                <a:lnTo>
                  <a:pt x="994" y="987"/>
                </a:lnTo>
                <a:lnTo>
                  <a:pt x="990" y="824"/>
                </a:lnTo>
                <a:lnTo>
                  <a:pt x="946" y="869"/>
                </a:lnTo>
                <a:lnTo>
                  <a:pt x="842" y="766"/>
                </a:lnTo>
                <a:lnTo>
                  <a:pt x="1064" y="544"/>
                </a:ln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ko-KR" altLang="en-US"/>
          </a:p>
        </p:txBody>
      </p:sp>
      <p:sp>
        <p:nvSpPr>
          <p:cNvPr id="104" name="타원 103">
            <a:extLst>
              <a:ext uri="{FF2B5EF4-FFF2-40B4-BE49-F238E27FC236}">
                <a16:creationId xmlns:a16="http://schemas.microsoft.com/office/drawing/2014/main" id="{B75FE2A2-B965-4AD4-9D0D-B11C1F244E0B}"/>
              </a:ext>
              <a:ext uri="{C183D7F6-B498-43B3-948B-1728B52AA6E4}">
                <adec:decorative xmlns:adec="http://schemas.microsoft.com/office/drawing/2017/decorative" val="1"/>
              </a:ext>
            </a:extLst>
          </p:cNvPr>
          <p:cNvSpPr/>
          <p:nvPr/>
        </p:nvSpPr>
        <p:spPr>
          <a:xfrm>
            <a:off x="4579623" y="2600030"/>
            <a:ext cx="646044" cy="646044"/>
          </a:xfrm>
          <a:prstGeom prst="ellipse">
            <a:avLst/>
          </a:prstGeom>
          <a:solidFill>
            <a:schemeClr val="tx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ko-KR" dirty="0">
                <a:latin typeface="+mj-lt"/>
              </a:rPr>
              <a:t>01</a:t>
            </a:r>
            <a:endParaRPr lang="ko-KR" altLang="en-US" dirty="0">
              <a:latin typeface="+mj-lt"/>
            </a:endParaRPr>
          </a:p>
        </p:txBody>
      </p:sp>
      <p:sp>
        <p:nvSpPr>
          <p:cNvPr id="91" name="Freeform 9">
            <a:extLst>
              <a:ext uri="{FF2B5EF4-FFF2-40B4-BE49-F238E27FC236}">
                <a16:creationId xmlns:a16="http://schemas.microsoft.com/office/drawing/2014/main" id="{C4345CBC-F8C1-4198-B74D-4BF234D4FB28}"/>
              </a:ext>
              <a:ext uri="{C183D7F6-B498-43B3-948B-1728B52AA6E4}">
                <adec:decorative xmlns:adec="http://schemas.microsoft.com/office/drawing/2017/decorative" val="1"/>
              </a:ext>
            </a:extLst>
          </p:cNvPr>
          <p:cNvSpPr>
            <a:spLocks/>
          </p:cNvSpPr>
          <p:nvPr/>
        </p:nvSpPr>
        <p:spPr bwMode="auto">
          <a:xfrm>
            <a:off x="4127738" y="4063637"/>
            <a:ext cx="1751012" cy="1751013"/>
          </a:xfrm>
          <a:custGeom>
            <a:avLst/>
            <a:gdLst>
              <a:gd name="T0" fmla="*/ 32 w 1103"/>
              <a:gd name="T1" fmla="*/ 0 h 1103"/>
              <a:gd name="T2" fmla="*/ 1103 w 1103"/>
              <a:gd name="T3" fmla="*/ 1071 h 1103"/>
              <a:gd name="T4" fmla="*/ 1070 w 1103"/>
              <a:gd name="T5" fmla="*/ 1103 h 1103"/>
              <a:gd name="T6" fmla="*/ 0 w 1103"/>
              <a:gd name="T7" fmla="*/ 33 h 1103"/>
              <a:gd name="T8" fmla="*/ 32 w 1103"/>
              <a:gd name="T9" fmla="*/ 0 h 1103"/>
            </a:gdLst>
            <a:ahLst/>
            <a:cxnLst>
              <a:cxn ang="0">
                <a:pos x="T0" y="T1"/>
              </a:cxn>
              <a:cxn ang="0">
                <a:pos x="T2" y="T3"/>
              </a:cxn>
              <a:cxn ang="0">
                <a:pos x="T4" y="T5"/>
              </a:cxn>
              <a:cxn ang="0">
                <a:pos x="T6" y="T7"/>
              </a:cxn>
              <a:cxn ang="0">
                <a:pos x="T8" y="T9"/>
              </a:cxn>
            </a:cxnLst>
            <a:rect l="0" t="0" r="r" b="b"/>
            <a:pathLst>
              <a:path w="1103" h="1103">
                <a:moveTo>
                  <a:pt x="32" y="0"/>
                </a:moveTo>
                <a:lnTo>
                  <a:pt x="1103" y="1071"/>
                </a:lnTo>
                <a:lnTo>
                  <a:pt x="1070" y="1103"/>
                </a:lnTo>
                <a:lnTo>
                  <a:pt x="0" y="33"/>
                </a:lnTo>
                <a:lnTo>
                  <a:pt x="3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ko-KR" altLang="en-US"/>
          </a:p>
        </p:txBody>
      </p:sp>
      <p:sp>
        <p:nvSpPr>
          <p:cNvPr id="92" name="Freeform 10">
            <a:extLst>
              <a:ext uri="{FF2B5EF4-FFF2-40B4-BE49-F238E27FC236}">
                <a16:creationId xmlns:a16="http://schemas.microsoft.com/office/drawing/2014/main" id="{2F94F43A-0237-4576-9D94-6DC11CD525D3}"/>
              </a:ext>
              <a:ext uri="{C183D7F6-B498-43B3-948B-1728B52AA6E4}">
                <adec:decorative xmlns:adec="http://schemas.microsoft.com/office/drawing/2017/decorative" val="1"/>
              </a:ext>
            </a:extLst>
          </p:cNvPr>
          <p:cNvSpPr>
            <a:spLocks/>
          </p:cNvSpPr>
          <p:nvPr/>
        </p:nvSpPr>
        <p:spPr bwMode="auto">
          <a:xfrm>
            <a:off x="4178538" y="4063637"/>
            <a:ext cx="1700212" cy="1700213"/>
          </a:xfrm>
          <a:custGeom>
            <a:avLst/>
            <a:gdLst>
              <a:gd name="T0" fmla="*/ 544 w 1071"/>
              <a:gd name="T1" fmla="*/ 7 h 1071"/>
              <a:gd name="T2" fmla="*/ 0 w 1071"/>
              <a:gd name="T3" fmla="*/ 0 h 1071"/>
              <a:gd name="T4" fmla="*/ 535 w 1071"/>
              <a:gd name="T5" fmla="*/ 536 h 1071"/>
              <a:gd name="T6" fmla="*/ 1071 w 1071"/>
              <a:gd name="T7" fmla="*/ 1071 h 1071"/>
              <a:gd name="T8" fmla="*/ 1071 w 1071"/>
              <a:gd name="T9" fmla="*/ 533 h 1071"/>
              <a:gd name="T10" fmla="*/ 842 w 1071"/>
              <a:gd name="T11" fmla="*/ 305 h 1071"/>
              <a:gd name="T12" fmla="*/ 946 w 1071"/>
              <a:gd name="T13" fmla="*/ 202 h 1071"/>
              <a:gd name="T14" fmla="*/ 990 w 1071"/>
              <a:gd name="T15" fmla="*/ 246 h 1071"/>
              <a:gd name="T16" fmla="*/ 987 w 1071"/>
              <a:gd name="T17" fmla="*/ 77 h 1071"/>
              <a:gd name="T18" fmla="*/ 824 w 1071"/>
              <a:gd name="T19" fmla="*/ 81 h 1071"/>
              <a:gd name="T20" fmla="*/ 869 w 1071"/>
              <a:gd name="T21" fmla="*/ 125 h 1071"/>
              <a:gd name="T22" fmla="*/ 766 w 1071"/>
              <a:gd name="T23" fmla="*/ 229 h 1071"/>
              <a:gd name="T24" fmla="*/ 544 w 1071"/>
              <a:gd name="T25" fmla="*/ 7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1" h="1071">
                <a:moveTo>
                  <a:pt x="544" y="7"/>
                </a:moveTo>
                <a:lnTo>
                  <a:pt x="0" y="0"/>
                </a:lnTo>
                <a:lnTo>
                  <a:pt x="535" y="536"/>
                </a:lnTo>
                <a:lnTo>
                  <a:pt x="1071" y="1071"/>
                </a:lnTo>
                <a:lnTo>
                  <a:pt x="1071" y="533"/>
                </a:lnTo>
                <a:lnTo>
                  <a:pt x="842" y="305"/>
                </a:lnTo>
                <a:lnTo>
                  <a:pt x="946" y="202"/>
                </a:lnTo>
                <a:lnTo>
                  <a:pt x="990" y="246"/>
                </a:lnTo>
                <a:lnTo>
                  <a:pt x="987" y="77"/>
                </a:lnTo>
                <a:lnTo>
                  <a:pt x="824" y="81"/>
                </a:lnTo>
                <a:lnTo>
                  <a:pt x="869" y="125"/>
                </a:lnTo>
                <a:lnTo>
                  <a:pt x="766" y="229"/>
                </a:lnTo>
                <a:lnTo>
                  <a:pt x="544" y="7"/>
                </a:ln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ko-KR" altLang="en-US"/>
          </a:p>
        </p:txBody>
      </p:sp>
      <p:sp>
        <p:nvSpPr>
          <p:cNvPr id="93" name="타원 92">
            <a:extLst>
              <a:ext uri="{FF2B5EF4-FFF2-40B4-BE49-F238E27FC236}">
                <a16:creationId xmlns:a16="http://schemas.microsoft.com/office/drawing/2014/main" id="{80BAA091-E972-4B2D-9DEC-80FEDC753679}"/>
              </a:ext>
              <a:ext uri="{C183D7F6-B498-43B3-948B-1728B52AA6E4}">
                <adec:decorative xmlns:adec="http://schemas.microsoft.com/office/drawing/2017/decorative" val="1"/>
              </a:ext>
            </a:extLst>
          </p:cNvPr>
          <p:cNvSpPr/>
          <p:nvPr/>
        </p:nvSpPr>
        <p:spPr>
          <a:xfrm>
            <a:off x="4579623" y="4702946"/>
            <a:ext cx="646044" cy="646044"/>
          </a:xfrm>
          <a:prstGeom prst="ellipse">
            <a:avLst/>
          </a:prstGeom>
          <a:solidFill>
            <a:schemeClr val="tx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81" name="Freeform 5">
            <a:extLst>
              <a:ext uri="{FF2B5EF4-FFF2-40B4-BE49-F238E27FC236}">
                <a16:creationId xmlns:a16="http://schemas.microsoft.com/office/drawing/2014/main" id="{6A9011CB-2540-46F1-B19B-48E3323BDE8D}"/>
              </a:ext>
              <a:ext uri="{C183D7F6-B498-43B3-948B-1728B52AA6E4}">
                <adec:decorative xmlns:adec="http://schemas.microsoft.com/office/drawing/2017/decorative" val="1"/>
              </a:ext>
            </a:extLst>
          </p:cNvPr>
          <p:cNvSpPr>
            <a:spLocks/>
          </p:cNvSpPr>
          <p:nvPr/>
        </p:nvSpPr>
        <p:spPr bwMode="auto">
          <a:xfrm>
            <a:off x="6062900" y="2130062"/>
            <a:ext cx="1749425" cy="1749425"/>
          </a:xfrm>
          <a:custGeom>
            <a:avLst/>
            <a:gdLst>
              <a:gd name="T0" fmla="*/ 1070 w 1102"/>
              <a:gd name="T1" fmla="*/ 1102 h 1102"/>
              <a:gd name="T2" fmla="*/ 0 w 1102"/>
              <a:gd name="T3" fmla="*/ 32 h 1102"/>
              <a:gd name="T4" fmla="*/ 32 w 1102"/>
              <a:gd name="T5" fmla="*/ 0 h 1102"/>
              <a:gd name="T6" fmla="*/ 1102 w 1102"/>
              <a:gd name="T7" fmla="*/ 1070 h 1102"/>
              <a:gd name="T8" fmla="*/ 1070 w 1102"/>
              <a:gd name="T9" fmla="*/ 1102 h 1102"/>
            </a:gdLst>
            <a:ahLst/>
            <a:cxnLst>
              <a:cxn ang="0">
                <a:pos x="T0" y="T1"/>
              </a:cxn>
              <a:cxn ang="0">
                <a:pos x="T2" y="T3"/>
              </a:cxn>
              <a:cxn ang="0">
                <a:pos x="T4" y="T5"/>
              </a:cxn>
              <a:cxn ang="0">
                <a:pos x="T6" y="T7"/>
              </a:cxn>
              <a:cxn ang="0">
                <a:pos x="T8" y="T9"/>
              </a:cxn>
            </a:cxnLst>
            <a:rect l="0" t="0" r="r" b="b"/>
            <a:pathLst>
              <a:path w="1102" h="1102">
                <a:moveTo>
                  <a:pt x="1070" y="1102"/>
                </a:moveTo>
                <a:lnTo>
                  <a:pt x="0" y="32"/>
                </a:lnTo>
                <a:lnTo>
                  <a:pt x="32" y="0"/>
                </a:lnTo>
                <a:lnTo>
                  <a:pt x="1102" y="1070"/>
                </a:lnTo>
                <a:lnTo>
                  <a:pt x="1070" y="11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ko-KR" altLang="en-US"/>
          </a:p>
        </p:txBody>
      </p:sp>
      <p:sp>
        <p:nvSpPr>
          <p:cNvPr id="82" name="Freeform 6">
            <a:extLst>
              <a:ext uri="{FF2B5EF4-FFF2-40B4-BE49-F238E27FC236}">
                <a16:creationId xmlns:a16="http://schemas.microsoft.com/office/drawing/2014/main" id="{DAB49509-05BF-4FDC-B1F1-7373D620806D}"/>
              </a:ext>
              <a:ext uri="{C183D7F6-B498-43B3-948B-1728B52AA6E4}">
                <adec:decorative xmlns:adec="http://schemas.microsoft.com/office/drawing/2017/decorative" val="1"/>
              </a:ext>
            </a:extLst>
          </p:cNvPr>
          <p:cNvSpPr>
            <a:spLocks/>
          </p:cNvSpPr>
          <p:nvPr/>
        </p:nvSpPr>
        <p:spPr bwMode="auto">
          <a:xfrm>
            <a:off x="6062900" y="2180862"/>
            <a:ext cx="1698625" cy="1698625"/>
          </a:xfrm>
          <a:custGeom>
            <a:avLst/>
            <a:gdLst>
              <a:gd name="T0" fmla="*/ 525 w 1070"/>
              <a:gd name="T1" fmla="*/ 1064 h 1070"/>
              <a:gd name="T2" fmla="*/ 1070 w 1070"/>
              <a:gd name="T3" fmla="*/ 1070 h 1070"/>
              <a:gd name="T4" fmla="*/ 0 w 1070"/>
              <a:gd name="T5" fmla="*/ 0 h 1070"/>
              <a:gd name="T6" fmla="*/ 0 w 1070"/>
              <a:gd name="T7" fmla="*/ 538 h 1070"/>
              <a:gd name="T8" fmla="*/ 227 w 1070"/>
              <a:gd name="T9" fmla="*/ 766 h 1070"/>
              <a:gd name="T10" fmla="*/ 124 w 1070"/>
              <a:gd name="T11" fmla="*/ 869 h 1070"/>
              <a:gd name="T12" fmla="*/ 80 w 1070"/>
              <a:gd name="T13" fmla="*/ 824 h 1070"/>
              <a:gd name="T14" fmla="*/ 80 w 1070"/>
              <a:gd name="T15" fmla="*/ 990 h 1070"/>
              <a:gd name="T16" fmla="*/ 246 w 1070"/>
              <a:gd name="T17" fmla="*/ 990 h 1070"/>
              <a:gd name="T18" fmla="*/ 201 w 1070"/>
              <a:gd name="T19" fmla="*/ 946 h 1070"/>
              <a:gd name="T20" fmla="*/ 304 w 1070"/>
              <a:gd name="T21" fmla="*/ 843 h 1070"/>
              <a:gd name="T22" fmla="*/ 525 w 1070"/>
              <a:gd name="T23" fmla="*/ 106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0" h="1070">
                <a:moveTo>
                  <a:pt x="525" y="1064"/>
                </a:moveTo>
                <a:lnTo>
                  <a:pt x="1070" y="1070"/>
                </a:lnTo>
                <a:lnTo>
                  <a:pt x="0" y="0"/>
                </a:lnTo>
                <a:lnTo>
                  <a:pt x="0" y="538"/>
                </a:lnTo>
                <a:lnTo>
                  <a:pt x="227" y="766"/>
                </a:lnTo>
                <a:lnTo>
                  <a:pt x="124" y="869"/>
                </a:lnTo>
                <a:lnTo>
                  <a:pt x="80" y="824"/>
                </a:lnTo>
                <a:lnTo>
                  <a:pt x="80" y="990"/>
                </a:lnTo>
                <a:lnTo>
                  <a:pt x="246" y="990"/>
                </a:lnTo>
                <a:lnTo>
                  <a:pt x="201" y="946"/>
                </a:lnTo>
                <a:lnTo>
                  <a:pt x="304" y="843"/>
                </a:lnTo>
                <a:lnTo>
                  <a:pt x="525" y="1064"/>
                </a:ln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ko-KR" altLang="en-US"/>
          </a:p>
        </p:txBody>
      </p:sp>
      <p:sp>
        <p:nvSpPr>
          <p:cNvPr id="83" name="타원 82">
            <a:extLst>
              <a:ext uri="{FF2B5EF4-FFF2-40B4-BE49-F238E27FC236}">
                <a16:creationId xmlns:a16="http://schemas.microsoft.com/office/drawing/2014/main" id="{969769C4-860C-402F-882F-06EAF1D040F2}"/>
              </a:ext>
              <a:ext uri="{C183D7F6-B498-43B3-948B-1728B52AA6E4}">
                <adec:decorative xmlns:adec="http://schemas.microsoft.com/office/drawing/2017/decorative" val="1"/>
              </a:ext>
            </a:extLst>
          </p:cNvPr>
          <p:cNvSpPr/>
          <p:nvPr/>
        </p:nvSpPr>
        <p:spPr>
          <a:xfrm>
            <a:off x="6716535" y="2600030"/>
            <a:ext cx="646044" cy="646044"/>
          </a:xfrm>
          <a:prstGeom prst="ellipse">
            <a:avLst/>
          </a:prstGeom>
          <a:solidFill>
            <a:schemeClr val="tx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latin typeface="+mj-lt"/>
            </a:endParaRPr>
          </a:p>
        </p:txBody>
      </p:sp>
      <p:sp>
        <p:nvSpPr>
          <p:cNvPr id="72" name="Freeform 7">
            <a:extLst>
              <a:ext uri="{FF2B5EF4-FFF2-40B4-BE49-F238E27FC236}">
                <a16:creationId xmlns:a16="http://schemas.microsoft.com/office/drawing/2014/main" id="{69A62F9E-318E-445C-AE1A-919455E915D8}"/>
              </a:ext>
              <a:ext uri="{C183D7F6-B498-43B3-948B-1728B52AA6E4}">
                <adec:decorative xmlns:adec="http://schemas.microsoft.com/office/drawing/2017/decorative" val="1"/>
              </a:ext>
            </a:extLst>
          </p:cNvPr>
          <p:cNvSpPr>
            <a:spLocks/>
          </p:cNvSpPr>
          <p:nvPr/>
        </p:nvSpPr>
        <p:spPr bwMode="auto">
          <a:xfrm>
            <a:off x="6062900" y="4063637"/>
            <a:ext cx="1749425" cy="1749425"/>
          </a:xfrm>
          <a:custGeom>
            <a:avLst/>
            <a:gdLst>
              <a:gd name="T0" fmla="*/ 0 w 1102"/>
              <a:gd name="T1" fmla="*/ 1070 h 1102"/>
              <a:gd name="T2" fmla="*/ 1070 w 1102"/>
              <a:gd name="T3" fmla="*/ 0 h 1102"/>
              <a:gd name="T4" fmla="*/ 1102 w 1102"/>
              <a:gd name="T5" fmla="*/ 32 h 1102"/>
              <a:gd name="T6" fmla="*/ 32 w 1102"/>
              <a:gd name="T7" fmla="*/ 1102 h 1102"/>
              <a:gd name="T8" fmla="*/ 0 w 1102"/>
              <a:gd name="T9" fmla="*/ 1070 h 1102"/>
            </a:gdLst>
            <a:ahLst/>
            <a:cxnLst>
              <a:cxn ang="0">
                <a:pos x="T0" y="T1"/>
              </a:cxn>
              <a:cxn ang="0">
                <a:pos x="T2" y="T3"/>
              </a:cxn>
              <a:cxn ang="0">
                <a:pos x="T4" y="T5"/>
              </a:cxn>
              <a:cxn ang="0">
                <a:pos x="T6" y="T7"/>
              </a:cxn>
              <a:cxn ang="0">
                <a:pos x="T8" y="T9"/>
              </a:cxn>
            </a:cxnLst>
            <a:rect l="0" t="0" r="r" b="b"/>
            <a:pathLst>
              <a:path w="1102" h="1102">
                <a:moveTo>
                  <a:pt x="0" y="1070"/>
                </a:moveTo>
                <a:lnTo>
                  <a:pt x="1070" y="0"/>
                </a:lnTo>
                <a:lnTo>
                  <a:pt x="1102" y="32"/>
                </a:lnTo>
                <a:lnTo>
                  <a:pt x="32" y="1102"/>
                </a:lnTo>
                <a:lnTo>
                  <a:pt x="0" y="107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ko-KR" altLang="en-US"/>
          </a:p>
        </p:txBody>
      </p:sp>
      <p:sp>
        <p:nvSpPr>
          <p:cNvPr id="73" name="Freeform 8">
            <a:extLst>
              <a:ext uri="{FF2B5EF4-FFF2-40B4-BE49-F238E27FC236}">
                <a16:creationId xmlns:a16="http://schemas.microsoft.com/office/drawing/2014/main" id="{E4C2E5CD-78E7-4849-989E-112E5C97C47B}"/>
              </a:ext>
              <a:ext uri="{C183D7F6-B498-43B3-948B-1728B52AA6E4}">
                <adec:decorative xmlns:adec="http://schemas.microsoft.com/office/drawing/2017/decorative" val="1"/>
              </a:ext>
            </a:extLst>
          </p:cNvPr>
          <p:cNvSpPr>
            <a:spLocks/>
          </p:cNvSpPr>
          <p:nvPr/>
        </p:nvSpPr>
        <p:spPr bwMode="auto">
          <a:xfrm>
            <a:off x="6062900" y="4063637"/>
            <a:ext cx="1698625" cy="1698625"/>
          </a:xfrm>
          <a:custGeom>
            <a:avLst/>
            <a:gdLst>
              <a:gd name="T0" fmla="*/ 6 w 1070"/>
              <a:gd name="T1" fmla="*/ 525 h 1070"/>
              <a:gd name="T2" fmla="*/ 0 w 1070"/>
              <a:gd name="T3" fmla="*/ 1070 h 1070"/>
              <a:gd name="T4" fmla="*/ 535 w 1070"/>
              <a:gd name="T5" fmla="*/ 535 h 1070"/>
              <a:gd name="T6" fmla="*/ 1070 w 1070"/>
              <a:gd name="T7" fmla="*/ 0 h 1070"/>
              <a:gd name="T8" fmla="*/ 532 w 1070"/>
              <a:gd name="T9" fmla="*/ 0 h 1070"/>
              <a:gd name="T10" fmla="*/ 304 w 1070"/>
              <a:gd name="T11" fmla="*/ 227 h 1070"/>
              <a:gd name="T12" fmla="*/ 201 w 1070"/>
              <a:gd name="T13" fmla="*/ 124 h 1070"/>
              <a:gd name="T14" fmla="*/ 245 w 1070"/>
              <a:gd name="T15" fmla="*/ 80 h 1070"/>
              <a:gd name="T16" fmla="*/ 76 w 1070"/>
              <a:gd name="T17" fmla="*/ 83 h 1070"/>
              <a:gd name="T18" fmla="*/ 80 w 1070"/>
              <a:gd name="T19" fmla="*/ 246 h 1070"/>
              <a:gd name="T20" fmla="*/ 124 w 1070"/>
              <a:gd name="T21" fmla="*/ 201 h 1070"/>
              <a:gd name="T22" fmla="*/ 227 w 1070"/>
              <a:gd name="T23" fmla="*/ 304 h 1070"/>
              <a:gd name="T24" fmla="*/ 6 w 1070"/>
              <a:gd name="T25" fmla="*/ 525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1070">
                <a:moveTo>
                  <a:pt x="6" y="525"/>
                </a:moveTo>
                <a:lnTo>
                  <a:pt x="0" y="1070"/>
                </a:lnTo>
                <a:lnTo>
                  <a:pt x="535" y="535"/>
                </a:lnTo>
                <a:lnTo>
                  <a:pt x="1070" y="0"/>
                </a:lnTo>
                <a:lnTo>
                  <a:pt x="532" y="0"/>
                </a:lnTo>
                <a:lnTo>
                  <a:pt x="304" y="227"/>
                </a:lnTo>
                <a:lnTo>
                  <a:pt x="201" y="124"/>
                </a:lnTo>
                <a:lnTo>
                  <a:pt x="245" y="80"/>
                </a:lnTo>
                <a:lnTo>
                  <a:pt x="76" y="83"/>
                </a:lnTo>
                <a:lnTo>
                  <a:pt x="80" y="246"/>
                </a:lnTo>
                <a:lnTo>
                  <a:pt x="124" y="201"/>
                </a:lnTo>
                <a:lnTo>
                  <a:pt x="227" y="304"/>
                </a:lnTo>
                <a:lnTo>
                  <a:pt x="6" y="525"/>
                </a:lnTo>
                <a:close/>
              </a:path>
            </a:pathLst>
          </a:custGeom>
          <a:solidFill>
            <a:schemeClr val="accent3">
              <a:lumMod val="20000"/>
              <a:lumOff val="8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ko-KR" altLang="en-US"/>
          </a:p>
        </p:txBody>
      </p:sp>
      <p:sp>
        <p:nvSpPr>
          <p:cNvPr id="74" name="타원 73">
            <a:extLst>
              <a:ext uri="{FF2B5EF4-FFF2-40B4-BE49-F238E27FC236}">
                <a16:creationId xmlns:a16="http://schemas.microsoft.com/office/drawing/2014/main" id="{CFBC5D4A-C744-4387-A53D-74AA5CE3C1AD}"/>
              </a:ext>
              <a:ext uri="{C183D7F6-B498-43B3-948B-1728B52AA6E4}">
                <adec:decorative xmlns:adec="http://schemas.microsoft.com/office/drawing/2017/decorative" val="1"/>
              </a:ext>
            </a:extLst>
          </p:cNvPr>
          <p:cNvSpPr/>
          <p:nvPr/>
        </p:nvSpPr>
        <p:spPr>
          <a:xfrm>
            <a:off x="6716535" y="4702946"/>
            <a:ext cx="646044" cy="646044"/>
          </a:xfrm>
          <a:prstGeom prst="ellipse">
            <a:avLst/>
          </a:prstGeom>
          <a:solidFill>
            <a:schemeClr val="tx1"/>
          </a:solidFill>
          <a:ln w="571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ko-KR" altLang="en-US" dirty="0"/>
          </a:p>
        </p:txBody>
      </p:sp>
      <p:sp>
        <p:nvSpPr>
          <p:cNvPr id="126" name="TextBox 125">
            <a:extLst>
              <a:ext uri="{FF2B5EF4-FFF2-40B4-BE49-F238E27FC236}">
                <a16:creationId xmlns:a16="http://schemas.microsoft.com/office/drawing/2014/main" id="{C9C10C69-D253-824F-AB53-D2B37ED1D831}"/>
              </a:ext>
            </a:extLst>
          </p:cNvPr>
          <p:cNvSpPr txBox="1"/>
          <p:nvPr/>
        </p:nvSpPr>
        <p:spPr>
          <a:xfrm>
            <a:off x="3272700" y="452475"/>
            <a:ext cx="2451905" cy="307777"/>
          </a:xfrm>
          <a:prstGeom prst="rect">
            <a:avLst/>
          </a:prstGeom>
          <a:noFill/>
        </p:spPr>
        <p:txBody>
          <a:bodyPr wrap="square" rtlCol="0">
            <a:spAutoFit/>
          </a:bodyPr>
          <a:lstStyle/>
          <a:p>
            <a:r>
              <a:rPr kumimoji="1" lang="en-US" altLang="ko-KR" sz="1400" dirty="0">
                <a:solidFill>
                  <a:schemeClr val="bg1">
                    <a:lumMod val="50000"/>
                  </a:schemeClr>
                </a:solidFill>
                <a:latin typeface="Abril Fatface" panose="02000503000000020003" pitchFamily="2" charset="0"/>
                <a:cs typeface="Calibri" panose="020F0502020204030204" pitchFamily="34" charset="0"/>
              </a:rPr>
              <a:t>Similar to Effectiveness!</a:t>
            </a:r>
          </a:p>
        </p:txBody>
      </p:sp>
      <p:sp>
        <p:nvSpPr>
          <p:cNvPr id="120" name="제목 119"/>
          <p:cNvSpPr>
            <a:spLocks noGrp="1"/>
          </p:cNvSpPr>
          <p:nvPr>
            <p:ph type="title"/>
          </p:nvPr>
        </p:nvSpPr>
        <p:spPr/>
        <p:txBody>
          <a:bodyPr/>
          <a:lstStyle/>
          <a:p>
            <a:r>
              <a:rPr lang="en-US" altLang="ko-KR" dirty="0">
                <a:solidFill>
                  <a:schemeClr val="bg2">
                    <a:lumMod val="75000"/>
                  </a:schemeClr>
                </a:solidFill>
              </a:rPr>
              <a:t>Confirm</a:t>
            </a:r>
            <a:r>
              <a:rPr lang="en-US" altLang="ko-KR" dirty="0">
                <a:solidFill>
                  <a:schemeClr val="tx1"/>
                </a:solidFill>
              </a:rPr>
              <a:t> Compliance!</a:t>
            </a:r>
            <a:endParaRPr lang="ko-KR" altLang="en-US" dirty="0">
              <a:solidFill>
                <a:schemeClr val="tx1"/>
              </a:solidFill>
            </a:endParaRPr>
          </a:p>
        </p:txBody>
      </p:sp>
      <p:cxnSp>
        <p:nvCxnSpPr>
          <p:cNvPr id="127" name="직선 연결선[R] 7">
            <a:extLst>
              <a:ext uri="{FF2B5EF4-FFF2-40B4-BE49-F238E27FC236}">
                <a16:creationId xmlns:a16="http://schemas.microsoft.com/office/drawing/2014/main" id="{F95518CA-FC6D-0140-A018-642BCEDAC307}"/>
              </a:ext>
              <a:ext uri="{C183D7F6-B498-43B3-948B-1728B52AA6E4}">
                <adec:decorative xmlns:adec="http://schemas.microsoft.com/office/drawing/2017/decorative" val="1"/>
              </a:ext>
            </a:extLst>
          </p:cNvPr>
          <p:cNvCxnSpPr>
            <a:cxnSpLocks/>
          </p:cNvCxnSpPr>
          <p:nvPr/>
        </p:nvCxnSpPr>
        <p:spPr>
          <a:xfrm>
            <a:off x="5547360" y="606363"/>
            <a:ext cx="3573780" cy="0"/>
          </a:xfrm>
          <a:prstGeom prst="line">
            <a:avLst/>
          </a:prstGeom>
        </p:spPr>
        <p:style>
          <a:lnRef idx="1">
            <a:schemeClr val="accent1"/>
          </a:lnRef>
          <a:fillRef idx="0">
            <a:schemeClr val="accent1"/>
          </a:fillRef>
          <a:effectRef idx="0">
            <a:schemeClr val="accent1"/>
          </a:effectRef>
          <a:fontRef idx="minor">
            <a:schemeClr val="tx1"/>
          </a:fontRef>
        </p:style>
      </p:cxnSp>
      <p:sp>
        <p:nvSpPr>
          <p:cNvPr id="130" name="직사각형 129">
            <a:extLst>
              <a:ext uri="{FF2B5EF4-FFF2-40B4-BE49-F238E27FC236}">
                <a16:creationId xmlns:a16="http://schemas.microsoft.com/office/drawing/2014/main" id="{7C1908D8-03C5-664E-BB94-E39634ECA8E4}"/>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1" name="직사각형 130">
            <a:extLst>
              <a:ext uri="{C183D7F6-B498-43B3-948B-1728B52AA6E4}">
                <adec:decorative xmlns:adec="http://schemas.microsoft.com/office/drawing/2017/decorative" val="1"/>
              </a:ext>
            </a:extLst>
          </p:cNvPr>
          <p:cNvSpPr/>
          <p:nvPr/>
        </p:nvSpPr>
        <p:spPr>
          <a:xfrm>
            <a:off x="6806961" y="2738386"/>
            <a:ext cx="465192" cy="369332"/>
          </a:xfrm>
          <a:prstGeom prst="rect">
            <a:avLst/>
          </a:prstGeom>
        </p:spPr>
        <p:txBody>
          <a:bodyPr wrap="none">
            <a:spAutoFit/>
          </a:bodyPr>
          <a:lstStyle/>
          <a:p>
            <a:pPr algn="ctr" defTabSz="457200" latinLnBrk="0"/>
            <a:r>
              <a:rPr lang="en-US" altLang="ko-KR" dirty="0">
                <a:solidFill>
                  <a:schemeClr val="lt1"/>
                </a:solidFill>
                <a:latin typeface="+mj-lt"/>
              </a:rPr>
              <a:t>02</a:t>
            </a:r>
            <a:endParaRPr lang="ko-KR" altLang="en-US" dirty="0">
              <a:solidFill>
                <a:schemeClr val="lt1"/>
              </a:solidFill>
              <a:latin typeface="+mj-lt"/>
            </a:endParaRPr>
          </a:p>
        </p:txBody>
      </p:sp>
      <p:sp>
        <p:nvSpPr>
          <p:cNvPr id="132" name="직사각형 131">
            <a:extLst>
              <a:ext uri="{C183D7F6-B498-43B3-948B-1728B52AA6E4}">
                <adec:decorative xmlns:adec="http://schemas.microsoft.com/office/drawing/2017/decorative" val="1"/>
              </a:ext>
            </a:extLst>
          </p:cNvPr>
          <p:cNvSpPr/>
          <p:nvPr/>
        </p:nvSpPr>
        <p:spPr>
          <a:xfrm>
            <a:off x="6803755" y="4841302"/>
            <a:ext cx="478016" cy="369332"/>
          </a:xfrm>
          <a:prstGeom prst="rect">
            <a:avLst/>
          </a:prstGeom>
        </p:spPr>
        <p:txBody>
          <a:bodyPr wrap="none">
            <a:spAutoFit/>
          </a:bodyPr>
          <a:lstStyle/>
          <a:p>
            <a:pPr algn="ctr" defTabSz="457200" latinLnBrk="0"/>
            <a:r>
              <a:rPr lang="en-US" altLang="ko-KR" dirty="0">
                <a:solidFill>
                  <a:schemeClr val="lt1"/>
                </a:solidFill>
                <a:latin typeface="+mj-lt"/>
              </a:rPr>
              <a:t>04</a:t>
            </a:r>
            <a:endParaRPr lang="ko-KR" altLang="en-US" dirty="0">
              <a:solidFill>
                <a:schemeClr val="lt1"/>
              </a:solidFill>
              <a:latin typeface="+mj-lt"/>
            </a:endParaRPr>
          </a:p>
        </p:txBody>
      </p:sp>
      <p:sp>
        <p:nvSpPr>
          <p:cNvPr id="133" name="직사각형 132">
            <a:extLst>
              <a:ext uri="{C183D7F6-B498-43B3-948B-1728B52AA6E4}">
                <adec:decorative xmlns:adec="http://schemas.microsoft.com/office/drawing/2017/decorative" val="1"/>
              </a:ext>
            </a:extLst>
          </p:cNvPr>
          <p:cNvSpPr/>
          <p:nvPr/>
        </p:nvSpPr>
        <p:spPr>
          <a:xfrm>
            <a:off x="4666843" y="4835694"/>
            <a:ext cx="471604" cy="369332"/>
          </a:xfrm>
          <a:prstGeom prst="rect">
            <a:avLst/>
          </a:prstGeom>
        </p:spPr>
        <p:txBody>
          <a:bodyPr wrap="none">
            <a:spAutoFit/>
          </a:bodyPr>
          <a:lstStyle/>
          <a:p>
            <a:pPr algn="ctr" defTabSz="457200" latinLnBrk="0"/>
            <a:r>
              <a:rPr lang="en-US" altLang="ko-KR" dirty="0">
                <a:solidFill>
                  <a:schemeClr val="lt1"/>
                </a:solidFill>
                <a:latin typeface="+mj-lt"/>
              </a:rPr>
              <a:t>03</a:t>
            </a:r>
            <a:endParaRPr lang="ko-KR" altLang="en-US" dirty="0">
              <a:solidFill>
                <a:schemeClr val="lt1"/>
              </a:solidFill>
              <a:latin typeface="+mj-lt"/>
            </a:endParaRPr>
          </a:p>
        </p:txBody>
      </p:sp>
      <p:sp>
        <p:nvSpPr>
          <p:cNvPr id="137" name="TextBox 136">
            <a:extLst>
              <a:ext uri="{FF2B5EF4-FFF2-40B4-BE49-F238E27FC236}">
                <a16:creationId xmlns:a16="http://schemas.microsoft.com/office/drawing/2014/main" id="{F38324EE-EE3E-3846-9B4B-4C00113BF109}"/>
              </a:ext>
            </a:extLst>
          </p:cNvPr>
          <p:cNvSpPr txBox="1"/>
          <p:nvPr/>
        </p:nvSpPr>
        <p:spPr>
          <a:xfrm>
            <a:off x="1266825" y="2382467"/>
            <a:ext cx="2461967" cy="1200329"/>
          </a:xfrm>
          <a:prstGeom prst="rect">
            <a:avLst/>
          </a:prstGeom>
          <a:noFill/>
        </p:spPr>
        <p:txBody>
          <a:bodyPr wrap="square" rtlCol="0">
            <a:spAutoFit/>
          </a:bodyPr>
          <a:lstStyle/>
          <a:p>
            <a:pPr algn="r"/>
            <a:endParaRPr kumimoji="1" lang="en-US" altLang="ko-KR" sz="1200" dirty="0">
              <a:solidFill>
                <a:schemeClr val="bg1">
                  <a:lumMod val="50000"/>
                </a:schemeClr>
              </a:solidFill>
              <a:latin typeface="Calibri" panose="020F0502020204030204" pitchFamily="34" charset="0"/>
              <a:cs typeface="Calibri" panose="020F0502020204030204" pitchFamily="34" charset="0"/>
            </a:endParaRPr>
          </a:p>
          <a:p>
            <a:pPr algn="r"/>
            <a:r>
              <a:rPr kumimoji="1" lang="en-US" altLang="ko-KR" sz="2000" dirty="0">
                <a:latin typeface="Calibri" panose="020F0502020204030204" pitchFamily="34" charset="0"/>
                <a:cs typeface="Calibri" panose="020F0502020204030204" pitchFamily="34" charset="0"/>
              </a:rPr>
              <a:t>Have all accommodations been implemented?</a:t>
            </a:r>
            <a:endParaRPr kumimoji="1" lang="ko-KR" altLang="en-US" sz="20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3D541E3-48F8-0818-57F2-C6AA49BF10AB}"/>
              </a:ext>
            </a:extLst>
          </p:cNvPr>
          <p:cNvSpPr txBox="1"/>
          <p:nvPr/>
        </p:nvSpPr>
        <p:spPr>
          <a:xfrm>
            <a:off x="8499475" y="2536355"/>
            <a:ext cx="2886075" cy="892552"/>
          </a:xfrm>
          <a:prstGeom prst="rect">
            <a:avLst/>
          </a:prstGeom>
          <a:noFill/>
        </p:spPr>
        <p:txBody>
          <a:bodyPr wrap="square" rtlCol="0">
            <a:spAutoFit/>
          </a:bodyPr>
          <a:lstStyle/>
          <a:p>
            <a:pPr algn="r"/>
            <a:endParaRPr kumimoji="1" lang="en-US" altLang="ko-KR" sz="1200" dirty="0">
              <a:solidFill>
                <a:schemeClr val="bg1">
                  <a:lumMod val="50000"/>
                </a:schemeClr>
              </a:solidFill>
              <a:latin typeface="Calibri" panose="020F0502020204030204" pitchFamily="34" charset="0"/>
              <a:cs typeface="Calibri" panose="020F0502020204030204" pitchFamily="34" charset="0"/>
            </a:endParaRPr>
          </a:p>
          <a:p>
            <a:r>
              <a:rPr kumimoji="1" lang="en-US" altLang="ko-KR" sz="2000" dirty="0">
                <a:latin typeface="Calibri" panose="020F0502020204030204" pitchFamily="34" charset="0"/>
                <a:cs typeface="Calibri" panose="020F0502020204030204" pitchFamily="34" charset="0"/>
              </a:rPr>
              <a:t>Are all accommodations implemented consistently?</a:t>
            </a:r>
            <a:endParaRPr kumimoji="1" lang="ko-KR" altLang="en-US" sz="2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E4D4BDE-D589-7165-D677-E7FBD713FF29}"/>
              </a:ext>
            </a:extLst>
          </p:cNvPr>
          <p:cNvSpPr txBox="1"/>
          <p:nvPr/>
        </p:nvSpPr>
        <p:spPr>
          <a:xfrm>
            <a:off x="1266825" y="4571267"/>
            <a:ext cx="2461967" cy="1200329"/>
          </a:xfrm>
          <a:prstGeom prst="rect">
            <a:avLst/>
          </a:prstGeom>
          <a:noFill/>
        </p:spPr>
        <p:txBody>
          <a:bodyPr wrap="square" rtlCol="0">
            <a:spAutoFit/>
          </a:bodyPr>
          <a:lstStyle/>
          <a:p>
            <a:pPr algn="r"/>
            <a:endParaRPr kumimoji="1" lang="en-US" altLang="ko-KR" sz="1200" dirty="0">
              <a:solidFill>
                <a:schemeClr val="bg1">
                  <a:lumMod val="50000"/>
                </a:schemeClr>
              </a:solidFill>
              <a:latin typeface="Calibri" panose="020F0502020204030204" pitchFamily="34" charset="0"/>
              <a:cs typeface="Calibri" panose="020F0502020204030204" pitchFamily="34" charset="0"/>
            </a:endParaRPr>
          </a:p>
          <a:p>
            <a:pPr algn="r"/>
            <a:r>
              <a:rPr kumimoji="1" lang="en-US" altLang="ko-KR" sz="2000" dirty="0">
                <a:latin typeface="Calibri" panose="020F0502020204030204" pitchFamily="34" charset="0"/>
                <a:cs typeface="Calibri" panose="020F0502020204030204" pitchFamily="34" charset="0"/>
              </a:rPr>
              <a:t>Has effectiveness monitoring been routinely completed?</a:t>
            </a:r>
            <a:endParaRPr kumimoji="1" lang="ko-KR" altLang="en-US" sz="20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8A8431E-BC33-F7BC-CB28-FF8BE19A8AB9}"/>
              </a:ext>
            </a:extLst>
          </p:cNvPr>
          <p:cNvSpPr txBox="1"/>
          <p:nvPr/>
        </p:nvSpPr>
        <p:spPr>
          <a:xfrm>
            <a:off x="8499475" y="4109602"/>
            <a:ext cx="3109933" cy="2123658"/>
          </a:xfrm>
          <a:prstGeom prst="rect">
            <a:avLst/>
          </a:prstGeom>
          <a:noFill/>
        </p:spPr>
        <p:txBody>
          <a:bodyPr wrap="square" rtlCol="0">
            <a:spAutoFit/>
          </a:bodyPr>
          <a:lstStyle/>
          <a:p>
            <a:pPr algn="r"/>
            <a:endParaRPr kumimoji="1" lang="en-US" altLang="ko-KR" sz="1200" dirty="0">
              <a:solidFill>
                <a:schemeClr val="bg1">
                  <a:lumMod val="50000"/>
                </a:schemeClr>
              </a:solidFill>
              <a:latin typeface="Calibri" panose="020F0502020204030204" pitchFamily="34" charset="0"/>
              <a:cs typeface="Calibri" panose="020F0502020204030204" pitchFamily="34" charset="0"/>
            </a:endParaRPr>
          </a:p>
          <a:p>
            <a:r>
              <a:rPr kumimoji="1" lang="en-US" altLang="ko-KR" sz="2000" dirty="0">
                <a:latin typeface="Calibri" panose="020F0502020204030204" pitchFamily="34" charset="0"/>
                <a:cs typeface="Calibri" panose="020F0502020204030204" pitchFamily="34" charset="0"/>
              </a:rPr>
              <a:t>Has the DAC convened and/or the AP been adjusted as progress has stagnated and has a TABE waiver request been considered?</a:t>
            </a:r>
            <a:endParaRPr kumimoji="1" lang="ko-KR" altLang="en-US" sz="20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0927DFB-EF1D-91CF-22AA-BDD30AC9FF3E}"/>
              </a:ext>
            </a:extLst>
          </p:cNvPr>
          <p:cNvSpPr txBox="1"/>
          <p:nvPr/>
        </p:nvSpPr>
        <p:spPr>
          <a:xfrm>
            <a:off x="3047499" y="6251637"/>
            <a:ext cx="6097002" cy="369332"/>
          </a:xfrm>
          <a:prstGeom prst="rect">
            <a:avLst/>
          </a:prstGeom>
          <a:noFill/>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 typeface="Arial" panose="020B0604020202020204" pitchFamily="34" charset="0"/>
              <a:buNone/>
              <a:tabLst/>
              <a:defRPr/>
            </a:pPr>
            <a:r>
              <a:rPr kumimoji="1" lang="en-US" altLang="ko-KR" sz="1800" dirty="0">
                <a:latin typeface="Calibri" panose="020F0502020204030204" pitchFamily="34" charset="0"/>
                <a:cs typeface="Calibri" panose="020F0502020204030204" pitchFamily="34" charset="0"/>
              </a:rPr>
              <a:t>Contact your </a:t>
            </a:r>
            <a:r>
              <a:rPr kumimoji="1" lang="en-US" altLang="ko-KR" sz="1800" b="1" dirty="0">
                <a:latin typeface="Calibri" panose="020F0502020204030204" pitchFamily="34" charset="0"/>
                <a:cs typeface="Calibri" panose="020F0502020204030204" pitchFamily="34" charset="0"/>
              </a:rPr>
              <a:t>Regional Disability Coordinator </a:t>
            </a:r>
            <a:r>
              <a:rPr kumimoji="1" lang="en-US" altLang="ko-KR" sz="1800" dirty="0">
                <a:latin typeface="Calibri" panose="020F0502020204030204" pitchFamily="34" charset="0"/>
                <a:cs typeface="Calibri" panose="020F0502020204030204" pitchFamily="34" charset="0"/>
              </a:rPr>
              <a:t>for assistance!</a:t>
            </a:r>
            <a:endParaRPr kumimoji="1" lang="ko-KR" altLang="en-US" sz="1800" dirty="0">
              <a:latin typeface="Calibri" panose="020F0502020204030204" pitchFamily="34" charset="0"/>
              <a:cs typeface="Calibri" panose="020F0502020204030204" pitchFamily="34" charset="0"/>
            </a:endParaRPr>
          </a:p>
        </p:txBody>
      </p:sp>
      <p:sp>
        <p:nvSpPr>
          <p:cNvPr id="5" name="슬라이드 번호 개체 틀 5">
            <a:extLst>
              <a:ext uri="{FF2B5EF4-FFF2-40B4-BE49-F238E27FC236}">
                <a16:creationId xmlns:a16="http://schemas.microsoft.com/office/drawing/2014/main" id="{2E63517B-0DDD-5686-C1C1-9127C8F0C01A}"/>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48</a:t>
            </a:fld>
            <a:endParaRPr kumimoji="1" lang="en-US" altLang="ko-KR" dirty="0"/>
          </a:p>
        </p:txBody>
      </p:sp>
    </p:spTree>
    <p:extLst>
      <p:ext uri="{BB962C8B-B14F-4D97-AF65-F5344CB8AC3E}">
        <p14:creationId xmlns:p14="http://schemas.microsoft.com/office/powerpoint/2010/main" val="25737381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직사각형 33">
            <a:extLst>
              <a:ext uri="{FF2B5EF4-FFF2-40B4-BE49-F238E27FC236}">
                <a16:creationId xmlns:a16="http://schemas.microsoft.com/office/drawing/2014/main" id="{EC35E2FD-1D4A-A94B-9B14-373A0BFF251D}"/>
              </a:ext>
              <a:ext uri="{C183D7F6-B498-43B3-948B-1728B52AA6E4}">
                <adec:decorative xmlns:adec="http://schemas.microsoft.com/office/drawing/2017/decorative" val="1"/>
              </a:ext>
            </a:extLst>
          </p:cNvPr>
          <p:cNvSpPr/>
          <p:nvPr/>
        </p:nvSpPr>
        <p:spPr>
          <a:xfrm>
            <a:off x="-8106" y="-2"/>
            <a:ext cx="4684689" cy="6858000"/>
          </a:xfrm>
          <a:prstGeom prst="rect">
            <a:avLst/>
          </a:prstGeom>
          <a:solidFill>
            <a:srgbClr val="F5E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accent1">
                  <a:lumMod val="20000"/>
                  <a:lumOff val="80000"/>
                </a:schemeClr>
              </a:solidFill>
            </a:endParaRPr>
          </a:p>
        </p:txBody>
      </p:sp>
      <p:sp>
        <p:nvSpPr>
          <p:cNvPr id="29" name="Title 28">
            <a:extLst>
              <a:ext uri="{FF2B5EF4-FFF2-40B4-BE49-F238E27FC236}">
                <a16:creationId xmlns:a16="http://schemas.microsoft.com/office/drawing/2014/main" id="{336996AF-9A75-124F-A14E-8C5ABEA465B0}"/>
              </a:ext>
            </a:extLst>
          </p:cNvPr>
          <p:cNvSpPr txBox="1">
            <a:spLocks noGrp="1"/>
          </p:cNvSpPr>
          <p:nvPr>
            <p:ph type="title" idx="4294967295"/>
          </p:nvPr>
        </p:nvSpPr>
        <p:spPr>
          <a:xfrm>
            <a:off x="4813299" y="337426"/>
            <a:ext cx="6667499"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1" lang="en-US" altLang="ko-KR" sz="3600" b="0" i="0" u="none" strike="noStrike" kern="1200" cap="none" spc="0" normalizeH="0" baseline="0" noProof="0" dirty="0">
                <a:ln>
                  <a:noFill/>
                </a:ln>
                <a:solidFill>
                  <a:srgbClr val="F2AB0C"/>
                </a:solidFill>
                <a:effectLst/>
                <a:uLnTx/>
                <a:uFillTx/>
                <a:latin typeface="Abril Fatface" panose="02000503000000020003" pitchFamily="2" charset="0"/>
                <a:ea typeface="+mn-ea"/>
                <a:cs typeface="Calibri" panose="020F0502020204030204" pitchFamily="34" charset="0"/>
              </a:rPr>
              <a:t>Submitting a Max Ben Request to the </a:t>
            </a:r>
            <a:r>
              <a:rPr kumimoji="1" lang="en-US" altLang="ko-KR" sz="36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Regional Office</a:t>
            </a:r>
          </a:p>
        </p:txBody>
      </p:sp>
      <p:cxnSp>
        <p:nvCxnSpPr>
          <p:cNvPr id="30" name="직선 연결선[R] 18">
            <a:extLst>
              <a:ext uri="{FF2B5EF4-FFF2-40B4-BE49-F238E27FC236}">
                <a16:creationId xmlns:a16="http://schemas.microsoft.com/office/drawing/2014/main" id="{2F4ECAFB-546D-9546-832B-07DCCDC5806E}"/>
              </a:ext>
              <a:ext uri="{C183D7F6-B498-43B3-948B-1728B52AA6E4}">
                <adec:decorative xmlns:adec="http://schemas.microsoft.com/office/drawing/2017/decorative" val="1"/>
              </a:ext>
            </a:extLst>
          </p:cNvPr>
          <p:cNvCxnSpPr>
            <a:cxnSpLocks/>
          </p:cNvCxnSpPr>
          <p:nvPr/>
        </p:nvCxnSpPr>
        <p:spPr>
          <a:xfrm>
            <a:off x="5565613" y="1610987"/>
            <a:ext cx="5162870" cy="0"/>
          </a:xfrm>
          <a:prstGeom prst="line">
            <a:avLst/>
          </a:prstGeom>
          <a:ln>
            <a:solidFill>
              <a:srgbClr val="E28C00"/>
            </a:solidFill>
          </a:ln>
        </p:spPr>
        <p:style>
          <a:lnRef idx="1">
            <a:schemeClr val="accent1"/>
          </a:lnRef>
          <a:fillRef idx="0">
            <a:schemeClr val="accent1"/>
          </a:fillRef>
          <a:effectRef idx="0">
            <a:schemeClr val="accent1"/>
          </a:effectRef>
          <a:fontRef idx="minor">
            <a:schemeClr val="tx1"/>
          </a:fontRef>
        </p:style>
      </p:cxnSp>
      <p:sp>
        <p:nvSpPr>
          <p:cNvPr id="33" name="직사각형 32">
            <a:extLst>
              <a:ext uri="{FF2B5EF4-FFF2-40B4-BE49-F238E27FC236}">
                <a16:creationId xmlns:a16="http://schemas.microsoft.com/office/drawing/2014/main" id="{0A1EA25A-3FDE-8940-95FE-09B4FFAC7A69}"/>
              </a:ext>
              <a:ext uri="{C183D7F6-B498-43B3-948B-1728B52AA6E4}">
                <adec:decorative xmlns:adec="http://schemas.microsoft.com/office/drawing/2017/decorative" val="1"/>
              </a:ext>
            </a:extLst>
          </p:cNvPr>
          <p:cNvSpPr/>
          <p:nvPr/>
        </p:nvSpPr>
        <p:spPr>
          <a:xfrm>
            <a:off x="11609408" y="278894"/>
            <a:ext cx="364119" cy="364119"/>
          </a:xfrm>
          <a:prstGeom prst="rect">
            <a:avLst/>
          </a:prstGeom>
          <a:solidFill>
            <a:srgbClr val="E28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1" name="Content Placeholder 30">
            <a:extLst>
              <a:ext uri="{FF2B5EF4-FFF2-40B4-BE49-F238E27FC236}">
                <a16:creationId xmlns:a16="http://schemas.microsoft.com/office/drawing/2014/main" id="{E6543BBD-C710-95A2-0033-9B1506F4A103}"/>
              </a:ext>
            </a:extLst>
          </p:cNvPr>
          <p:cNvSpPr>
            <a:spLocks noGrp="1"/>
          </p:cNvSpPr>
          <p:nvPr>
            <p:ph idx="1"/>
          </p:nvPr>
        </p:nvSpPr>
        <p:spPr>
          <a:xfrm>
            <a:off x="4939420" y="1743581"/>
            <a:ext cx="6407150" cy="4776992"/>
          </a:xfrm>
        </p:spPr>
        <p:txBody>
          <a:bodyPr>
            <a:normAutofit fontScale="92500" lnSpcReduction="20000"/>
          </a:bodyPr>
          <a:lstStyle/>
          <a:p>
            <a:pPr>
              <a:lnSpc>
                <a:spcPct val="129000"/>
              </a:lnSpc>
            </a:pPr>
            <a:r>
              <a:rPr lang="en-US" sz="2600" dirty="0"/>
              <a:t>Form 6-01, Attachment A – </a:t>
            </a:r>
            <a:r>
              <a:rPr lang="en-US" sz="2600" i="1" dirty="0"/>
              <a:t>Recommendation for Maximum Benefit Termination Considerations Checklist</a:t>
            </a:r>
          </a:p>
          <a:p>
            <a:pPr lvl="1">
              <a:lnSpc>
                <a:spcPct val="129000"/>
              </a:lnSpc>
            </a:pPr>
            <a:r>
              <a:rPr lang="en-US" sz="2200" dirty="0"/>
              <a:t>DAC Meeting Notes</a:t>
            </a:r>
          </a:p>
          <a:p>
            <a:pPr lvl="1">
              <a:lnSpc>
                <a:spcPct val="129000"/>
              </a:lnSpc>
            </a:pPr>
            <a:r>
              <a:rPr lang="en-US" sz="2200" dirty="0"/>
              <a:t>Accommodation Plan</a:t>
            </a:r>
          </a:p>
          <a:p>
            <a:pPr lvl="1">
              <a:lnSpc>
                <a:spcPct val="129000"/>
              </a:lnSpc>
            </a:pPr>
            <a:r>
              <a:rPr lang="en-US" sz="2200" dirty="0"/>
              <a:t>TABE History</a:t>
            </a:r>
          </a:p>
          <a:p>
            <a:pPr lvl="1">
              <a:lnSpc>
                <a:spcPct val="129000"/>
              </a:lnSpc>
            </a:pPr>
            <a:r>
              <a:rPr lang="en-US" sz="2200" dirty="0"/>
              <a:t>Academic and Career Technical Training Progress/Status</a:t>
            </a:r>
          </a:p>
          <a:p>
            <a:pPr>
              <a:lnSpc>
                <a:spcPct val="129000"/>
              </a:lnSpc>
            </a:pPr>
            <a:r>
              <a:rPr lang="en-US" sz="2600" dirty="0"/>
              <a:t>Form 6-01, Attachment B – </a:t>
            </a:r>
            <a:r>
              <a:rPr lang="en-US" sz="2600" i="1" dirty="0"/>
              <a:t>Recommendation for Maximum Benefit Separation Summary Statement</a:t>
            </a:r>
          </a:p>
        </p:txBody>
      </p:sp>
      <p:pic>
        <p:nvPicPr>
          <p:cNvPr id="24" name="Picture 23" descr="Screenshot of Attachment A, Recommendation for Maximum Benefit Termination Considerations Checklist">
            <a:extLst>
              <a:ext uri="{FF2B5EF4-FFF2-40B4-BE49-F238E27FC236}">
                <a16:creationId xmlns:a16="http://schemas.microsoft.com/office/drawing/2014/main" id="{AB348845-87D6-3CF9-B882-1C4EDAF9E3C8}"/>
              </a:ext>
            </a:extLst>
          </p:cNvPr>
          <p:cNvPicPr>
            <a:picLocks noChangeAspect="1"/>
          </p:cNvPicPr>
          <p:nvPr/>
        </p:nvPicPr>
        <p:blipFill>
          <a:blip r:embed="rId3"/>
          <a:stretch>
            <a:fillRect/>
          </a:stretch>
        </p:blipFill>
        <p:spPr>
          <a:xfrm>
            <a:off x="144820" y="845630"/>
            <a:ext cx="4395047" cy="2646480"/>
          </a:xfrm>
          <a:prstGeom prst="rect">
            <a:avLst/>
          </a:prstGeom>
          <a:ln>
            <a:solidFill>
              <a:srgbClr val="E28C00"/>
            </a:solidFill>
          </a:ln>
        </p:spPr>
      </p:pic>
      <p:pic>
        <p:nvPicPr>
          <p:cNvPr id="26" name="Picture 25" descr="Screenshot of Attachment B, Recommendation for Maximum Benefit Separation Summary Statement">
            <a:extLst>
              <a:ext uri="{FF2B5EF4-FFF2-40B4-BE49-F238E27FC236}">
                <a16:creationId xmlns:a16="http://schemas.microsoft.com/office/drawing/2014/main" id="{56A251D3-625D-ADAD-630B-FB445C3EC4E6}"/>
              </a:ext>
            </a:extLst>
          </p:cNvPr>
          <p:cNvPicPr>
            <a:picLocks noChangeAspect="1"/>
          </p:cNvPicPr>
          <p:nvPr/>
        </p:nvPicPr>
        <p:blipFill>
          <a:blip r:embed="rId4"/>
          <a:stretch>
            <a:fillRect/>
          </a:stretch>
        </p:blipFill>
        <p:spPr>
          <a:xfrm>
            <a:off x="136714" y="3845115"/>
            <a:ext cx="4395048" cy="2095529"/>
          </a:xfrm>
          <a:prstGeom prst="rect">
            <a:avLst/>
          </a:prstGeom>
          <a:ln>
            <a:solidFill>
              <a:srgbClr val="E28C00"/>
            </a:solidFill>
          </a:ln>
        </p:spPr>
      </p:pic>
      <p:sp>
        <p:nvSpPr>
          <p:cNvPr id="32" name="슬라이드 번호 개체 틀 5">
            <a:extLst>
              <a:ext uri="{FF2B5EF4-FFF2-40B4-BE49-F238E27FC236}">
                <a16:creationId xmlns:a16="http://schemas.microsoft.com/office/drawing/2014/main" id="{3B8C1286-1F44-96A9-AEF4-25545FCA8D2A}"/>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49</a:t>
            </a:fld>
            <a:endParaRPr kumimoji="1" lang="en-US" altLang="ko-KR" dirty="0"/>
          </a:p>
        </p:txBody>
      </p:sp>
    </p:spTree>
    <p:extLst>
      <p:ext uri="{BB962C8B-B14F-4D97-AF65-F5344CB8AC3E}">
        <p14:creationId xmlns:p14="http://schemas.microsoft.com/office/powerpoint/2010/main" val="3355767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F12980BE-5C64-E14D-A7C8-7C959944371C}"/>
              </a:ext>
              <a:ext uri="{C183D7F6-B498-43B3-948B-1728B52AA6E4}">
                <adec:decorative xmlns:adec="http://schemas.microsoft.com/office/drawing/2017/decorative" val="1"/>
              </a:ext>
            </a:extLst>
          </p:cNvPr>
          <p:cNvSpPr/>
          <p:nvPr/>
        </p:nvSpPr>
        <p:spPr>
          <a:xfrm>
            <a:off x="7112781" y="541413"/>
            <a:ext cx="4265133" cy="56578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accent1">
                  <a:lumMod val="20000"/>
                  <a:lumOff val="80000"/>
                </a:schemeClr>
              </a:solidFill>
            </a:endParaRPr>
          </a:p>
        </p:txBody>
      </p:sp>
      <p:sp>
        <p:nvSpPr>
          <p:cNvPr id="5" name="Title 4">
            <a:extLst>
              <a:ext uri="{FF2B5EF4-FFF2-40B4-BE49-F238E27FC236}">
                <a16:creationId xmlns:a16="http://schemas.microsoft.com/office/drawing/2014/main" id="{6FC46A1A-C52C-954A-B899-A42960822B9D}"/>
              </a:ext>
            </a:extLst>
          </p:cNvPr>
          <p:cNvSpPr txBox="1">
            <a:spLocks noGrp="1"/>
          </p:cNvSpPr>
          <p:nvPr>
            <p:ph type="title" idx="4294967295"/>
          </p:nvPr>
        </p:nvSpPr>
        <p:spPr>
          <a:xfrm>
            <a:off x="7370112" y="660075"/>
            <a:ext cx="375047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1" lang="en-US" altLang="ko-KR" sz="32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CAFR</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1" lang="en-US" altLang="ko-KR" sz="32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Form 1-06</a:t>
            </a:r>
          </a:p>
        </p:txBody>
      </p:sp>
      <p:sp>
        <p:nvSpPr>
          <p:cNvPr id="8" name="직사각형 7">
            <a:extLst>
              <a:ext uri="{FF2B5EF4-FFF2-40B4-BE49-F238E27FC236}">
                <a16:creationId xmlns:a16="http://schemas.microsoft.com/office/drawing/2014/main" id="{EE4D0FA4-E498-E640-A07E-A6E48EAE0B73}"/>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0" name="직선 연결선[R] 9">
            <a:extLst>
              <a:ext uri="{FF2B5EF4-FFF2-40B4-BE49-F238E27FC236}">
                <a16:creationId xmlns:a16="http://schemas.microsoft.com/office/drawing/2014/main" id="{FD9C3E7D-09F5-D543-BD1C-7782B3421348}"/>
              </a:ext>
              <a:ext uri="{C183D7F6-B498-43B3-948B-1728B52AA6E4}">
                <adec:decorative xmlns:adec="http://schemas.microsoft.com/office/drawing/2017/decorative" val="1"/>
              </a:ext>
            </a:extLst>
          </p:cNvPr>
          <p:cNvCxnSpPr>
            <a:cxnSpLocks/>
          </p:cNvCxnSpPr>
          <p:nvPr/>
        </p:nvCxnSpPr>
        <p:spPr>
          <a:xfrm flipH="1">
            <a:off x="7640323" y="1861997"/>
            <a:ext cx="3280821"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descr="A screenshot of the Center Applicant File Review Form or CAFR with Item A selected and IEP provided stated in the comments.">
            <a:extLst>
              <a:ext uri="{FF2B5EF4-FFF2-40B4-BE49-F238E27FC236}">
                <a16:creationId xmlns:a16="http://schemas.microsoft.com/office/drawing/2014/main" id="{29B851F8-3FE4-B023-B6D5-27854F5F6627}"/>
              </a:ext>
            </a:extLst>
          </p:cNvPr>
          <p:cNvPicPr>
            <a:picLocks noChangeAspect="1"/>
          </p:cNvPicPr>
          <p:nvPr/>
        </p:nvPicPr>
        <p:blipFill>
          <a:blip r:embed="rId3"/>
          <a:stretch>
            <a:fillRect/>
          </a:stretch>
        </p:blipFill>
        <p:spPr>
          <a:xfrm>
            <a:off x="302378" y="541413"/>
            <a:ext cx="6610964" cy="5657850"/>
          </a:xfrm>
          <a:prstGeom prst="rect">
            <a:avLst/>
          </a:prstGeom>
          <a:ln>
            <a:solidFill>
              <a:srgbClr val="E28C00"/>
            </a:solidFill>
          </a:ln>
        </p:spPr>
      </p:pic>
      <p:sp>
        <p:nvSpPr>
          <p:cNvPr id="12" name="TextBox 11">
            <a:extLst>
              <a:ext uri="{FF2B5EF4-FFF2-40B4-BE49-F238E27FC236}">
                <a16:creationId xmlns:a16="http://schemas.microsoft.com/office/drawing/2014/main" id="{7CE6B567-BB75-8526-17B7-EFDC2F67FA15}"/>
              </a:ext>
            </a:extLst>
          </p:cNvPr>
          <p:cNvSpPr txBox="1"/>
          <p:nvPr/>
        </p:nvSpPr>
        <p:spPr>
          <a:xfrm>
            <a:off x="7405498" y="1957099"/>
            <a:ext cx="3750470" cy="4178836"/>
          </a:xfrm>
          <a:prstGeom prst="rect">
            <a:avLst/>
          </a:prstGeom>
          <a:noFill/>
        </p:spPr>
        <p:txBody>
          <a:bodyPr wrap="square" rtlCol="0">
            <a:spAutoFit/>
          </a:bodyPr>
          <a:lstStyle/>
          <a:p>
            <a:pPr marL="285750" indent="-285750">
              <a:lnSpc>
                <a:spcPct val="109000"/>
              </a:lnSpc>
              <a:spcBef>
                <a:spcPts val="600"/>
              </a:spcBef>
              <a:buClr>
                <a:srgbClr val="E28C00"/>
              </a:buClr>
              <a:buFont typeface="Wingdings" panose="05000000000000000000" pitchFamily="2" charset="2"/>
              <a:buChar char="§"/>
            </a:pPr>
            <a:r>
              <a:rPr kumimoji="1" lang="en-US" altLang="ko-KR" sz="2000" dirty="0">
                <a:latin typeface="Calibri" panose="020F0502020204030204" pitchFamily="34" charset="0"/>
                <a:cs typeface="Calibri" panose="020F0502020204030204" pitchFamily="34" charset="0"/>
              </a:rPr>
              <a:t>In this example, the applicant has an IEP, so the HWD assigns the IEP to the non-health DC for review.</a:t>
            </a:r>
          </a:p>
          <a:p>
            <a:pPr marL="742950" lvl="1" indent="-285750">
              <a:lnSpc>
                <a:spcPct val="109000"/>
              </a:lnSpc>
              <a:spcBef>
                <a:spcPts val="600"/>
              </a:spcBef>
              <a:buClr>
                <a:srgbClr val="E28C00"/>
              </a:buClr>
              <a:buFont typeface="Wingdings" panose="05000000000000000000" pitchFamily="2" charset="2"/>
              <a:buChar char="§"/>
            </a:pPr>
            <a:r>
              <a:rPr kumimoji="1" lang="en-US" altLang="ko-KR" sz="2000" dirty="0">
                <a:latin typeface="Calibri" panose="020F0502020204030204" pitchFamily="34" charset="0"/>
                <a:cs typeface="Calibri" panose="020F0502020204030204" pitchFamily="34" charset="0"/>
              </a:rPr>
              <a:t>It is critical for the DC to provide timely feedback to the HWD so that they (e.g., HWD) may also assign the document/file to the CMHC for review, if needed, and before a decision on enrollment is made. </a:t>
            </a:r>
          </a:p>
        </p:txBody>
      </p:sp>
      <p:sp>
        <p:nvSpPr>
          <p:cNvPr id="13" name="슬라이드 번호 개체 틀 5">
            <a:extLst>
              <a:ext uri="{FF2B5EF4-FFF2-40B4-BE49-F238E27FC236}">
                <a16:creationId xmlns:a16="http://schemas.microsoft.com/office/drawing/2014/main" id="{FFB90A11-3645-E340-0442-E6ED3E233499}"/>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5</a:t>
            </a:fld>
            <a:endParaRPr kumimoji="1" lang="en-US" altLang="ko-KR" dirty="0"/>
          </a:p>
        </p:txBody>
      </p:sp>
    </p:spTree>
    <p:extLst>
      <p:ext uri="{BB962C8B-B14F-4D97-AF65-F5344CB8AC3E}">
        <p14:creationId xmlns:p14="http://schemas.microsoft.com/office/powerpoint/2010/main" val="3231108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D402E2-21B5-9B4E-9D0F-5C50CCA45B39}"/>
              </a:ext>
            </a:extLst>
          </p:cNvPr>
          <p:cNvSpPr txBox="1">
            <a:spLocks noGrp="1"/>
          </p:cNvSpPr>
          <p:nvPr>
            <p:ph type="title" idx="4294967295"/>
          </p:nvPr>
        </p:nvSpPr>
        <p:spPr>
          <a:xfrm>
            <a:off x="2480840" y="2880934"/>
            <a:ext cx="9012660"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Resources </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dirty="0">
                <a:solidFill>
                  <a:schemeClr val="tx1"/>
                </a:solidFill>
                <a:latin typeface="Abril Fatface" panose="02000503000000020003" pitchFamily="2" charset="0"/>
                <a:ea typeface="+mn-ea"/>
                <a:cs typeface="Calibri" panose="020F0502020204030204" pitchFamily="34" charset="0"/>
              </a:rPr>
              <a:t>Reminders and </a:t>
            </a:r>
            <a:br>
              <a:rPr kumimoji="1" lang="en-US" altLang="ko-KR" sz="4800" b="0" dirty="0">
                <a:solidFill>
                  <a:schemeClr val="tx1"/>
                </a:solidFill>
                <a:latin typeface="Abril Fatface" panose="02000503000000020003" pitchFamily="2" charset="0"/>
                <a:ea typeface="+mn-ea"/>
                <a:cs typeface="Calibri" panose="020F0502020204030204" pitchFamily="34" charset="0"/>
              </a:rPr>
            </a:br>
            <a:r>
              <a:rPr kumimoji="1" lang="en-US" altLang="ko-KR" sz="4800" b="0" dirty="0">
                <a:solidFill>
                  <a:schemeClr val="tx1"/>
                </a:solidFill>
                <a:latin typeface="Abril Fatface" panose="02000503000000020003" pitchFamily="2" charset="0"/>
                <a:ea typeface="+mn-ea"/>
                <a:cs typeface="Calibri" panose="020F0502020204030204" pitchFamily="34" charset="0"/>
              </a:rPr>
              <a:t>Disability Job Corps Website</a:t>
            </a:r>
            <a:endParaRPr kumimoji="1" lang="en-US"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endParaRPr>
          </a:p>
        </p:txBody>
      </p:sp>
      <p:pic>
        <p:nvPicPr>
          <p:cNvPr id="22" name="Picture Placeholder 21" descr="A white board that says, &quot;Resources&quot;">
            <a:extLst>
              <a:ext uri="{FF2B5EF4-FFF2-40B4-BE49-F238E27FC236}">
                <a16:creationId xmlns:a16="http://schemas.microsoft.com/office/drawing/2014/main" id="{EC55C9A4-A2E0-E29D-5259-1B4DFDC144DE}"/>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7B779DD5-537A-CA47-8460-09F5855CAD55}"/>
              </a:ext>
            </a:extLst>
          </p:cNvPr>
          <p:cNvSpPr txBox="1"/>
          <p:nvPr/>
        </p:nvSpPr>
        <p:spPr>
          <a:xfrm>
            <a:off x="119604" y="2557768"/>
            <a:ext cx="2477546" cy="2215991"/>
          </a:xfrm>
          <a:prstGeom prst="rect">
            <a:avLst/>
          </a:prstGeom>
          <a:noFill/>
        </p:spPr>
        <p:txBody>
          <a:bodyPr wrap="square" rtlCol="0">
            <a:spAutoFit/>
          </a:bodyPr>
          <a:lstStyle/>
          <a:p>
            <a:pPr algn="ctr"/>
            <a:r>
              <a:rPr kumimoji="1" lang="en-US" altLang="ko-KR" sz="13800" dirty="0">
                <a:solidFill>
                  <a:schemeClr val="bg2">
                    <a:lumMod val="75000"/>
                  </a:schemeClr>
                </a:solidFill>
                <a:latin typeface="Abril Fatface" panose="02000503000000020003" pitchFamily="2" charset="0"/>
                <a:cs typeface="Calibri" panose="020F0502020204030204" pitchFamily="34" charset="0"/>
              </a:rPr>
              <a:t>04</a:t>
            </a:r>
          </a:p>
        </p:txBody>
      </p:sp>
      <p:cxnSp>
        <p:nvCxnSpPr>
          <p:cNvPr id="11" name="직선 연결선[R] 10">
            <a:extLst>
              <a:ext uri="{FF2B5EF4-FFF2-40B4-BE49-F238E27FC236}">
                <a16:creationId xmlns:a16="http://schemas.microsoft.com/office/drawing/2014/main" id="{34BD2C28-3E7F-0E4C-9C94-72D77EBFDB36}"/>
              </a:ext>
              <a:ext uri="{C183D7F6-B498-43B3-948B-1728B52AA6E4}">
                <adec:decorative xmlns:adec="http://schemas.microsoft.com/office/drawing/2017/decorative" val="1"/>
              </a:ext>
            </a:extLst>
          </p:cNvPr>
          <p:cNvCxnSpPr/>
          <p:nvPr/>
        </p:nvCxnSpPr>
        <p:spPr>
          <a:xfrm>
            <a:off x="6182890" y="3333187"/>
            <a:ext cx="603504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직사각형 11">
            <a:extLst>
              <a:ext uri="{FF2B5EF4-FFF2-40B4-BE49-F238E27FC236}">
                <a16:creationId xmlns:a16="http://schemas.microsoft.com/office/drawing/2014/main" id="{99FB4E9A-2B1F-CF43-A626-6FB48E9B2E96}"/>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8" name="슬라이드 번호 개체 틀 5">
            <a:extLst>
              <a:ext uri="{FF2B5EF4-FFF2-40B4-BE49-F238E27FC236}">
                <a16:creationId xmlns:a16="http://schemas.microsoft.com/office/drawing/2014/main" id="{148B120B-00FF-6813-2CD1-26423D2B1CA0}"/>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50</a:t>
            </a:fld>
            <a:endParaRPr kumimoji="1" lang="en-US" altLang="ko-KR" dirty="0"/>
          </a:p>
        </p:txBody>
      </p:sp>
    </p:spTree>
    <p:extLst>
      <p:ext uri="{BB962C8B-B14F-4D97-AF65-F5344CB8AC3E}">
        <p14:creationId xmlns:p14="http://schemas.microsoft.com/office/powerpoint/2010/main" val="3274706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A6444D-C8F4-CDA3-88AE-99D0E5899EF6}"/>
              </a:ext>
            </a:extLst>
          </p:cNvPr>
          <p:cNvSpPr>
            <a:spLocks noGrp="1"/>
          </p:cNvSpPr>
          <p:nvPr>
            <p:ph type="title"/>
          </p:nvPr>
        </p:nvSpPr>
        <p:spPr/>
        <p:txBody>
          <a:bodyPr/>
          <a:lstStyle/>
          <a:p>
            <a:r>
              <a:rPr lang="en-US" dirty="0"/>
              <a:t>Reminders!</a:t>
            </a:r>
          </a:p>
        </p:txBody>
      </p:sp>
      <p:sp>
        <p:nvSpPr>
          <p:cNvPr id="4" name="Content Placeholder 3">
            <a:extLst>
              <a:ext uri="{FF2B5EF4-FFF2-40B4-BE49-F238E27FC236}">
                <a16:creationId xmlns:a16="http://schemas.microsoft.com/office/drawing/2014/main" id="{D5F7DB70-984E-D589-EF12-E9A3792EC34D}"/>
              </a:ext>
            </a:extLst>
          </p:cNvPr>
          <p:cNvSpPr>
            <a:spLocks noGrp="1"/>
          </p:cNvSpPr>
          <p:nvPr>
            <p:ph idx="1"/>
          </p:nvPr>
        </p:nvSpPr>
        <p:spPr>
          <a:xfrm>
            <a:off x="838201" y="1690688"/>
            <a:ext cx="3457074" cy="4351338"/>
          </a:xfrm>
          <a:solidFill>
            <a:srgbClr val="F2AB0C"/>
          </a:solidFill>
        </p:spPr>
        <p:txBody>
          <a:bodyPr>
            <a:normAutofit/>
          </a:bodyPr>
          <a:lstStyle/>
          <a:p>
            <a:pPr>
              <a:buClr>
                <a:schemeClr val="bg1"/>
              </a:buClr>
            </a:pPr>
            <a:r>
              <a:rPr lang="en-US" dirty="0"/>
              <a:t>Contact your respective RDIC if an applicant or a student requests:</a:t>
            </a:r>
          </a:p>
          <a:p>
            <a:pPr lvl="1">
              <a:buClr>
                <a:schemeClr val="bg1"/>
              </a:buClr>
            </a:pPr>
            <a:r>
              <a:rPr lang="en-US" dirty="0"/>
              <a:t>access for a service animal </a:t>
            </a:r>
          </a:p>
          <a:p>
            <a:pPr lvl="1">
              <a:buClr>
                <a:schemeClr val="bg1"/>
              </a:buClr>
            </a:pPr>
            <a:r>
              <a:rPr lang="en-US" dirty="0"/>
              <a:t>an assistance animal as a disability accommodation</a:t>
            </a:r>
          </a:p>
        </p:txBody>
      </p:sp>
      <p:sp>
        <p:nvSpPr>
          <p:cNvPr id="5" name="Content Placeholder 3">
            <a:extLst>
              <a:ext uri="{FF2B5EF4-FFF2-40B4-BE49-F238E27FC236}">
                <a16:creationId xmlns:a16="http://schemas.microsoft.com/office/drawing/2014/main" id="{DC2166D1-AD6C-8EE8-6D8B-2DEDA6156A7D}"/>
              </a:ext>
            </a:extLst>
          </p:cNvPr>
          <p:cNvSpPr txBox="1">
            <a:spLocks/>
          </p:cNvSpPr>
          <p:nvPr/>
        </p:nvSpPr>
        <p:spPr>
          <a:xfrm>
            <a:off x="4345407" y="1690688"/>
            <a:ext cx="3150268" cy="4351338"/>
          </a:xfrm>
          <a:prstGeom prst="rect">
            <a:avLst/>
          </a:prstGeom>
          <a:solidFill>
            <a:schemeClr val="tx1"/>
          </a:solidFill>
        </p:spPr>
        <p:txBody>
          <a:bodyPr vert="horz" lIns="91440" tIns="45720" rIns="91440" bIns="45720" rtlCol="0">
            <a:normAutofit/>
          </a:bodyPr>
          <a:lstStyle>
            <a:lvl1pPr marL="228600" indent="-228600" algn="l" defTabSz="914400" rtl="0" eaLnBrk="1" latinLnBrk="0" hangingPunct="1">
              <a:lnSpc>
                <a:spcPct val="109000"/>
              </a:lnSpc>
              <a:spcBef>
                <a:spcPts val="600"/>
              </a:spcBef>
              <a:buClr>
                <a:srgbClr val="E28C00"/>
              </a:buClr>
              <a:buFont typeface="Wingdings" panose="05000000000000000000" pitchFamily="2" charset="2"/>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109000"/>
              </a:lnSpc>
              <a:spcBef>
                <a:spcPts val="600"/>
              </a:spcBef>
              <a:buClr>
                <a:srgbClr val="E28C00"/>
              </a:buClr>
              <a:buFont typeface="Wingdings" panose="05000000000000000000" pitchFamily="2" charset="2"/>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109000"/>
              </a:lnSpc>
              <a:spcBef>
                <a:spcPts val="600"/>
              </a:spcBef>
              <a:buClr>
                <a:srgbClr val="E28C00"/>
              </a:buClr>
              <a:buFont typeface="Wingdings" panose="05000000000000000000" pitchFamily="2" charset="2"/>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109000"/>
              </a:lnSpc>
              <a:spcBef>
                <a:spcPts val="600"/>
              </a:spcBef>
              <a:buClr>
                <a:srgbClr val="E28C00"/>
              </a:buClr>
              <a:buFont typeface="Wingdings" panose="05000000000000000000" pitchFamily="2" charset="2"/>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109000"/>
              </a:lnSpc>
              <a:spcBef>
                <a:spcPts val="600"/>
              </a:spcBef>
              <a:buClr>
                <a:srgbClr val="E28C00"/>
              </a:buClr>
              <a:buFont typeface="Wingdings" panose="05000000000000000000" pitchFamily="2" charset="2"/>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Contact your RDIC </a:t>
            </a:r>
            <a:r>
              <a:rPr lang="en-US" u="sng" dirty="0">
                <a:solidFill>
                  <a:schemeClr val="bg1"/>
                </a:solidFill>
              </a:rPr>
              <a:t>before</a:t>
            </a:r>
            <a:r>
              <a:rPr lang="en-US" dirty="0">
                <a:solidFill>
                  <a:schemeClr val="bg1"/>
                </a:solidFill>
              </a:rPr>
              <a:t> starting to process a need for or a request for a </a:t>
            </a:r>
            <a:r>
              <a:rPr lang="en-US" b="1" dirty="0">
                <a:solidFill>
                  <a:schemeClr val="bg1"/>
                </a:solidFill>
              </a:rPr>
              <a:t>Sign Language Interpreter (SLI).</a:t>
            </a:r>
          </a:p>
        </p:txBody>
      </p:sp>
      <p:sp>
        <p:nvSpPr>
          <p:cNvPr id="6" name="Content Placeholder 3">
            <a:extLst>
              <a:ext uri="{FF2B5EF4-FFF2-40B4-BE49-F238E27FC236}">
                <a16:creationId xmlns:a16="http://schemas.microsoft.com/office/drawing/2014/main" id="{E8C5A481-248A-F657-9BB2-7AE4B35A7E5F}"/>
              </a:ext>
            </a:extLst>
          </p:cNvPr>
          <p:cNvSpPr txBox="1">
            <a:spLocks/>
          </p:cNvSpPr>
          <p:nvPr/>
        </p:nvSpPr>
        <p:spPr>
          <a:xfrm>
            <a:off x="7541794" y="1690688"/>
            <a:ext cx="3812005" cy="4351338"/>
          </a:xfrm>
          <a:prstGeom prst="rect">
            <a:avLst/>
          </a:prstGeom>
          <a:solidFill>
            <a:schemeClr val="tx1"/>
          </a:solidFill>
        </p:spPr>
        <p:txBody>
          <a:bodyPr vert="horz" lIns="91440" tIns="45720" rIns="91440" bIns="45720" rtlCol="0">
            <a:normAutofit fontScale="85000" lnSpcReduction="20000"/>
          </a:bodyPr>
          <a:lstStyle>
            <a:lvl1pPr marL="228600" indent="-228600" algn="l" defTabSz="914400" rtl="0" eaLnBrk="1" latinLnBrk="0" hangingPunct="1">
              <a:lnSpc>
                <a:spcPct val="109000"/>
              </a:lnSpc>
              <a:spcBef>
                <a:spcPts val="600"/>
              </a:spcBef>
              <a:buClr>
                <a:srgbClr val="E28C00"/>
              </a:buClr>
              <a:buFont typeface="Wingdings" panose="05000000000000000000" pitchFamily="2" charset="2"/>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109000"/>
              </a:lnSpc>
              <a:spcBef>
                <a:spcPts val="600"/>
              </a:spcBef>
              <a:buClr>
                <a:srgbClr val="E28C00"/>
              </a:buClr>
              <a:buFont typeface="Wingdings" panose="05000000000000000000" pitchFamily="2" charset="2"/>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109000"/>
              </a:lnSpc>
              <a:spcBef>
                <a:spcPts val="600"/>
              </a:spcBef>
              <a:buClr>
                <a:srgbClr val="E28C00"/>
              </a:buClr>
              <a:buFont typeface="Wingdings" panose="05000000000000000000" pitchFamily="2" charset="2"/>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109000"/>
              </a:lnSpc>
              <a:spcBef>
                <a:spcPts val="600"/>
              </a:spcBef>
              <a:buClr>
                <a:srgbClr val="E28C00"/>
              </a:buClr>
              <a:buFont typeface="Wingdings" panose="05000000000000000000" pitchFamily="2" charset="2"/>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109000"/>
              </a:lnSpc>
              <a:spcBef>
                <a:spcPts val="600"/>
              </a:spcBef>
              <a:buClr>
                <a:srgbClr val="E28C00"/>
              </a:buClr>
              <a:buFont typeface="Wingdings" panose="05000000000000000000" pitchFamily="2" charset="2"/>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Do </a:t>
            </a:r>
            <a:r>
              <a:rPr lang="en-US" u="sng" dirty="0">
                <a:solidFill>
                  <a:schemeClr val="bg1"/>
                </a:solidFill>
              </a:rPr>
              <a:t>not</a:t>
            </a:r>
            <a:r>
              <a:rPr lang="en-US" dirty="0">
                <a:solidFill>
                  <a:schemeClr val="bg1"/>
                </a:solidFill>
              </a:rPr>
              <a:t> tell an applicant that Job Corps does not provide SLIs.</a:t>
            </a:r>
          </a:p>
          <a:p>
            <a:r>
              <a:rPr lang="en-US" dirty="0">
                <a:solidFill>
                  <a:schemeClr val="bg1"/>
                </a:solidFill>
              </a:rPr>
              <a:t>Do </a:t>
            </a:r>
            <a:r>
              <a:rPr lang="en-US" u="sng" dirty="0">
                <a:solidFill>
                  <a:schemeClr val="bg1"/>
                </a:solidFill>
              </a:rPr>
              <a:t>not</a:t>
            </a:r>
            <a:r>
              <a:rPr lang="en-US" dirty="0">
                <a:solidFill>
                  <a:schemeClr val="bg1"/>
                </a:solidFill>
              </a:rPr>
              <a:t> refer an applicant who may need a SLI to another center.</a:t>
            </a:r>
          </a:p>
          <a:p>
            <a:r>
              <a:rPr lang="en-US" dirty="0">
                <a:solidFill>
                  <a:schemeClr val="bg1"/>
                </a:solidFill>
              </a:rPr>
              <a:t>Do </a:t>
            </a:r>
            <a:r>
              <a:rPr lang="en-US" u="sng" dirty="0">
                <a:solidFill>
                  <a:schemeClr val="bg1"/>
                </a:solidFill>
              </a:rPr>
              <a:t>not</a:t>
            </a:r>
            <a:r>
              <a:rPr lang="en-US" dirty="0">
                <a:solidFill>
                  <a:schemeClr val="bg1"/>
                </a:solidFill>
              </a:rPr>
              <a:t> enroll an applicant who needs a SLI prior to completing the process for requesting National Office funding for high-cost disability accommodations.</a:t>
            </a:r>
          </a:p>
        </p:txBody>
      </p:sp>
    </p:spTree>
    <p:extLst>
      <p:ext uri="{BB962C8B-B14F-4D97-AF65-F5344CB8AC3E}">
        <p14:creationId xmlns:p14="http://schemas.microsoft.com/office/powerpoint/2010/main" val="10956867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BC92FD-F30F-0FF1-4D40-E3C72B0C30AF}"/>
              </a:ext>
            </a:extLst>
          </p:cNvPr>
          <p:cNvSpPr>
            <a:spLocks noGrp="1"/>
          </p:cNvSpPr>
          <p:nvPr>
            <p:ph type="title"/>
          </p:nvPr>
        </p:nvSpPr>
        <p:spPr/>
        <p:txBody>
          <a:bodyPr>
            <a:normAutofit/>
          </a:bodyPr>
          <a:lstStyle/>
          <a:p>
            <a:pPr algn="ctr"/>
            <a:r>
              <a:rPr lang="en-US" dirty="0">
                <a:solidFill>
                  <a:srgbClr val="F2AB0C"/>
                </a:solidFill>
                <a:latin typeface="Abril Fatface" panose="02000503000000020003" pitchFamily="2" charset="0"/>
              </a:rPr>
              <a:t>Job Corps Disability Support Services Website</a:t>
            </a:r>
            <a:br>
              <a:rPr lang="en-US" dirty="0"/>
            </a:b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https://supportservices.jobcorps.gov/disability/Pages/default.aspx</a:t>
            </a:r>
          </a:p>
        </p:txBody>
      </p:sp>
      <p:pic>
        <p:nvPicPr>
          <p:cNvPr id="6" name="Picture 5" descr="Screenshot of the home page of the Job Corps Disability website. New items are listed to the right hand side as of the site as well as Frequently Requested Tools">
            <a:extLst>
              <a:ext uri="{FF2B5EF4-FFF2-40B4-BE49-F238E27FC236}">
                <a16:creationId xmlns:a16="http://schemas.microsoft.com/office/drawing/2014/main" id="{9617D042-808F-8D48-C2CE-FF4D2DB237EF}"/>
              </a:ext>
            </a:extLst>
          </p:cNvPr>
          <p:cNvPicPr>
            <a:picLocks noChangeAspect="1"/>
          </p:cNvPicPr>
          <p:nvPr/>
        </p:nvPicPr>
        <p:blipFill>
          <a:blip r:embed="rId3"/>
          <a:stretch>
            <a:fillRect/>
          </a:stretch>
        </p:blipFill>
        <p:spPr>
          <a:xfrm>
            <a:off x="307230" y="1690688"/>
            <a:ext cx="11506945" cy="4477623"/>
          </a:xfrm>
          <a:prstGeom prst="rect">
            <a:avLst/>
          </a:prstGeom>
          <a:ln>
            <a:solidFill>
              <a:srgbClr val="F2AB0C"/>
            </a:solidFill>
          </a:ln>
        </p:spPr>
      </p:pic>
      <p:sp>
        <p:nvSpPr>
          <p:cNvPr id="2" name="슬라이드 번호 개체 틀 5">
            <a:extLst>
              <a:ext uri="{FF2B5EF4-FFF2-40B4-BE49-F238E27FC236}">
                <a16:creationId xmlns:a16="http://schemas.microsoft.com/office/drawing/2014/main" id="{4E29CBCC-3343-63CB-0010-8E7A7DE73B8C}"/>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52</a:t>
            </a:fld>
            <a:endParaRPr kumimoji="1" lang="en-US" altLang="ko-KR" dirty="0"/>
          </a:p>
        </p:txBody>
      </p:sp>
    </p:spTree>
    <p:extLst>
      <p:ext uri="{BB962C8B-B14F-4D97-AF65-F5344CB8AC3E}">
        <p14:creationId xmlns:p14="http://schemas.microsoft.com/office/powerpoint/2010/main" val="3548608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male teenager with an intellectual disability smiling and playing checkers with an adult">
            <a:extLst>
              <a:ext uri="{FF2B5EF4-FFF2-40B4-BE49-F238E27FC236}">
                <a16:creationId xmlns:a16="http://schemas.microsoft.com/office/drawing/2014/main" id="{CC2DD574-32DD-9F6D-A725-13400D5E3ADA}"/>
              </a:ext>
            </a:extLst>
          </p:cNvPr>
          <p:cNvPicPr>
            <a:picLocks noGrp="1" noChangeAspect="1"/>
          </p:cNvPicPr>
          <p:nvPr>
            <p:ph type="pic" sz="quarter" idx="12"/>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10" name="Title 9">
            <a:extLst>
              <a:ext uri="{FF2B5EF4-FFF2-40B4-BE49-F238E27FC236}">
                <a16:creationId xmlns:a16="http://schemas.microsoft.com/office/drawing/2014/main" id="{4473DADE-9D01-E54A-8766-7209CCF0AEAD}"/>
              </a:ext>
            </a:extLst>
          </p:cNvPr>
          <p:cNvSpPr txBox="1">
            <a:spLocks noGrp="1"/>
          </p:cNvSpPr>
          <p:nvPr>
            <p:ph type="title" idx="4294967295"/>
          </p:nvPr>
        </p:nvSpPr>
        <p:spPr>
          <a:xfrm>
            <a:off x="7570352" y="889562"/>
            <a:ext cx="3934694" cy="769441"/>
          </a:xfrm>
          <a:prstGeom prst="rect">
            <a:avLst/>
          </a:prstGeom>
          <a:solidFill>
            <a:schemeClr val="tx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1" lang="en-US" altLang="ko-KR" sz="4400" b="0" i="0" u="none" strike="noStrike" kern="1200" cap="none" spc="0" normalizeH="0" baseline="0" noProof="0" dirty="0">
                <a:ln>
                  <a:noFill/>
                </a:ln>
                <a:solidFill>
                  <a:schemeClr val="bg1"/>
                </a:solidFill>
                <a:effectLst/>
                <a:uLnTx/>
                <a:uFillTx/>
                <a:latin typeface="Abril Fatface" panose="02000503000000020003" pitchFamily="2" charset="0"/>
                <a:ea typeface="+mn-ea"/>
                <a:cs typeface="Calibri" panose="020F0502020204030204" pitchFamily="34" charset="0"/>
              </a:rPr>
              <a:t>Questions?</a:t>
            </a:r>
          </a:p>
        </p:txBody>
      </p:sp>
      <p:cxnSp>
        <p:nvCxnSpPr>
          <p:cNvPr id="15" name="직선 연결선[R] 14">
            <a:extLst>
              <a:ext uri="{FF2B5EF4-FFF2-40B4-BE49-F238E27FC236}">
                <a16:creationId xmlns:a16="http://schemas.microsoft.com/office/drawing/2014/main" id="{07F53068-0D64-7444-9940-B219AEDADEFD}"/>
              </a:ext>
              <a:ext uri="{C183D7F6-B498-43B3-948B-1728B52AA6E4}">
                <adec:decorative xmlns:adec="http://schemas.microsoft.com/office/drawing/2017/decorative" val="1"/>
              </a:ext>
            </a:extLst>
          </p:cNvPr>
          <p:cNvCxnSpPr>
            <a:cxnSpLocks/>
          </p:cNvCxnSpPr>
          <p:nvPr/>
        </p:nvCxnSpPr>
        <p:spPr>
          <a:xfrm>
            <a:off x="7413330" y="624113"/>
            <a:ext cx="4169229"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45064B7-BB70-AA4E-BEBA-27F85D69621C}"/>
              </a:ext>
            </a:extLst>
          </p:cNvPr>
          <p:cNvSpPr txBox="1"/>
          <p:nvPr/>
        </p:nvSpPr>
        <p:spPr>
          <a:xfrm>
            <a:off x="7904495" y="454836"/>
            <a:ext cx="3186897" cy="338554"/>
          </a:xfrm>
          <a:prstGeom prst="rect">
            <a:avLst/>
          </a:prstGeom>
          <a:solidFill>
            <a:schemeClr val="tx1"/>
          </a:solidFill>
        </p:spPr>
        <p:txBody>
          <a:bodyPr wrap="square" rtlCol="0">
            <a:spAutoFit/>
          </a:bodyPr>
          <a:lstStyle/>
          <a:p>
            <a:pPr algn="ctr"/>
            <a:r>
              <a:rPr kumimoji="1" lang="en-US" altLang="ko-KR" sz="1600" dirty="0">
                <a:solidFill>
                  <a:schemeClr val="bg1"/>
                </a:solidFill>
                <a:latin typeface="Abril Fatface" panose="02000503000000020003" pitchFamily="2" charset="0"/>
                <a:cs typeface="Calibri" panose="020F0502020204030204" pitchFamily="34" charset="0"/>
              </a:rPr>
              <a:t>Intellectual Disabilities</a:t>
            </a:r>
          </a:p>
        </p:txBody>
      </p:sp>
      <p:sp>
        <p:nvSpPr>
          <p:cNvPr id="6" name="슬라이드 번호 개체 틀 5">
            <a:extLst>
              <a:ext uri="{FF2B5EF4-FFF2-40B4-BE49-F238E27FC236}">
                <a16:creationId xmlns:a16="http://schemas.microsoft.com/office/drawing/2014/main" id="{420A4AAA-A10F-EF47-ABC9-3A099F5E264D}"/>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solidFill>
                  <a:schemeClr val="bg1"/>
                </a:solidFill>
              </a:rPr>
              <a:pPr algn="ctr"/>
              <a:t>53</a:t>
            </a:fld>
            <a:endParaRPr kumimoji="1" lang="en-US" altLang="ko-KR" dirty="0">
              <a:solidFill>
                <a:schemeClr val="bg1"/>
              </a:solidFill>
            </a:endParaRPr>
          </a:p>
        </p:txBody>
      </p:sp>
    </p:spTree>
    <p:extLst>
      <p:ext uri="{BB962C8B-B14F-4D97-AF65-F5344CB8AC3E}">
        <p14:creationId xmlns:p14="http://schemas.microsoft.com/office/powerpoint/2010/main" val="3154303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F12980BE-5C64-E14D-A7C8-7C959944371C}"/>
              </a:ext>
              <a:ext uri="{C183D7F6-B498-43B3-948B-1728B52AA6E4}">
                <adec:decorative xmlns:adec="http://schemas.microsoft.com/office/drawing/2017/decorative" val="1"/>
              </a:ext>
            </a:extLst>
          </p:cNvPr>
          <p:cNvSpPr/>
          <p:nvPr/>
        </p:nvSpPr>
        <p:spPr>
          <a:xfrm>
            <a:off x="6966731" y="460953"/>
            <a:ext cx="4577569" cy="575847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chemeClr val="accent1">
                  <a:lumMod val="20000"/>
                  <a:lumOff val="80000"/>
                </a:schemeClr>
              </a:solidFill>
            </a:endParaRPr>
          </a:p>
        </p:txBody>
      </p:sp>
      <p:sp>
        <p:nvSpPr>
          <p:cNvPr id="5" name="Title 4">
            <a:extLst>
              <a:ext uri="{FF2B5EF4-FFF2-40B4-BE49-F238E27FC236}">
                <a16:creationId xmlns:a16="http://schemas.microsoft.com/office/drawing/2014/main" id="{6FC46A1A-C52C-954A-B899-A42960822B9D}"/>
              </a:ext>
            </a:extLst>
          </p:cNvPr>
          <p:cNvSpPr txBox="1">
            <a:spLocks noGrp="1"/>
          </p:cNvSpPr>
          <p:nvPr>
            <p:ph type="title" idx="4294967295"/>
          </p:nvPr>
        </p:nvSpPr>
        <p:spPr>
          <a:xfrm>
            <a:off x="7370112" y="647375"/>
            <a:ext cx="3750470"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1" lang="en-US" altLang="ko-KR" sz="32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Examples</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1" lang="en-US" altLang="ko-KR" sz="32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of DC Feedback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1" lang="en-US" altLang="ko-KR" sz="32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to HWD</a:t>
            </a:r>
          </a:p>
        </p:txBody>
      </p:sp>
      <p:sp>
        <p:nvSpPr>
          <p:cNvPr id="7" name="TextBox 6">
            <a:extLst>
              <a:ext uri="{FF2B5EF4-FFF2-40B4-BE49-F238E27FC236}">
                <a16:creationId xmlns:a16="http://schemas.microsoft.com/office/drawing/2014/main" id="{D529DC48-CEB1-E24B-B954-FC1768972701}"/>
              </a:ext>
            </a:extLst>
          </p:cNvPr>
          <p:cNvSpPr txBox="1"/>
          <p:nvPr/>
        </p:nvSpPr>
        <p:spPr>
          <a:xfrm>
            <a:off x="7370112" y="2266294"/>
            <a:ext cx="3750470" cy="3997248"/>
          </a:xfrm>
          <a:prstGeom prst="rect">
            <a:avLst/>
          </a:prstGeom>
          <a:noFill/>
        </p:spPr>
        <p:txBody>
          <a:bodyPr wrap="square" rtlCol="0">
            <a:spAutoFit/>
          </a:bodyPr>
          <a:lstStyle/>
          <a:p>
            <a:pPr marL="285750" indent="-285750">
              <a:lnSpc>
                <a:spcPct val="109000"/>
              </a:lnSpc>
              <a:spcBef>
                <a:spcPts val="600"/>
              </a:spcBef>
              <a:buClr>
                <a:srgbClr val="E28C00"/>
              </a:buClr>
              <a:buFont typeface="Wingdings" panose="05000000000000000000" pitchFamily="2" charset="2"/>
              <a:buChar char="§"/>
            </a:pPr>
            <a:r>
              <a:rPr kumimoji="1" lang="en-US" altLang="ko-KR" sz="2000" dirty="0">
                <a:latin typeface="Calibri" panose="020F0502020204030204" pitchFamily="34" charset="0"/>
                <a:cs typeface="Calibri" panose="020F0502020204030204" pitchFamily="34" charset="0"/>
              </a:rPr>
              <a:t>Adaptive living skills, challenges (self-help and activities of daily living challenges)</a:t>
            </a:r>
          </a:p>
          <a:p>
            <a:pPr marL="285750" indent="-285750">
              <a:lnSpc>
                <a:spcPct val="109000"/>
              </a:lnSpc>
              <a:spcBef>
                <a:spcPts val="600"/>
              </a:spcBef>
              <a:buClr>
                <a:srgbClr val="E28C00"/>
              </a:buClr>
              <a:buFont typeface="Wingdings" panose="05000000000000000000" pitchFamily="2" charset="2"/>
              <a:buChar char="§"/>
            </a:pPr>
            <a:r>
              <a:rPr kumimoji="1" lang="en-US" altLang="ko-KR" sz="2000" dirty="0">
                <a:latin typeface="Calibri" panose="020F0502020204030204" pitchFamily="34" charset="0"/>
                <a:cs typeface="Calibri" panose="020F0502020204030204" pitchFamily="34" charset="0"/>
              </a:rPr>
              <a:t>Aggression or assaultive behaviors</a:t>
            </a:r>
          </a:p>
          <a:p>
            <a:pPr marL="285750" indent="-285750">
              <a:lnSpc>
                <a:spcPct val="109000"/>
              </a:lnSpc>
              <a:spcBef>
                <a:spcPts val="600"/>
              </a:spcBef>
              <a:buClr>
                <a:srgbClr val="E28C00"/>
              </a:buClr>
              <a:buFont typeface="Wingdings" panose="05000000000000000000" pitchFamily="2" charset="2"/>
              <a:buChar char="§"/>
            </a:pPr>
            <a:r>
              <a:rPr kumimoji="1" lang="en-US" altLang="ko-KR" sz="2000" dirty="0">
                <a:latin typeface="Calibri" panose="020F0502020204030204" pitchFamily="34" charset="0"/>
                <a:cs typeface="Calibri" panose="020F0502020204030204" pitchFamily="34" charset="0"/>
              </a:rPr>
              <a:t>Presence of functional behavior assessments (FBAs) or Behavior Intervention Plans (BIPs)</a:t>
            </a:r>
          </a:p>
          <a:p>
            <a:pPr marL="285750" indent="-285750">
              <a:lnSpc>
                <a:spcPct val="109000"/>
              </a:lnSpc>
              <a:spcBef>
                <a:spcPts val="600"/>
              </a:spcBef>
              <a:buClr>
                <a:srgbClr val="E28C00"/>
              </a:buClr>
              <a:buFont typeface="Wingdings" panose="05000000000000000000" pitchFamily="2" charset="2"/>
              <a:buChar char="§"/>
            </a:pPr>
            <a:r>
              <a:rPr kumimoji="1" lang="en-US" altLang="ko-KR" sz="2000" dirty="0">
                <a:latin typeface="Calibri" panose="020F0502020204030204" pitchFamily="34" charset="0"/>
                <a:cs typeface="Calibri" panose="020F0502020204030204" pitchFamily="34" charset="0"/>
              </a:rPr>
              <a:t>Presence of other health plans for medical management purposes</a:t>
            </a:r>
          </a:p>
        </p:txBody>
      </p:sp>
      <p:sp>
        <p:nvSpPr>
          <p:cNvPr id="8" name="직사각형 7">
            <a:extLst>
              <a:ext uri="{FF2B5EF4-FFF2-40B4-BE49-F238E27FC236}">
                <a16:creationId xmlns:a16="http://schemas.microsoft.com/office/drawing/2014/main" id="{EE4D0FA4-E498-E640-A07E-A6E48EAE0B73}"/>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0" name="직선 연결선[R] 9">
            <a:extLst>
              <a:ext uri="{FF2B5EF4-FFF2-40B4-BE49-F238E27FC236}">
                <a16:creationId xmlns:a16="http://schemas.microsoft.com/office/drawing/2014/main" id="{FD9C3E7D-09F5-D543-BD1C-7782B3421348}"/>
              </a:ext>
              <a:ext uri="{C183D7F6-B498-43B3-948B-1728B52AA6E4}">
                <adec:decorative xmlns:adec="http://schemas.microsoft.com/office/drawing/2017/decorative" val="1"/>
              </a:ext>
            </a:extLst>
          </p:cNvPr>
          <p:cNvCxnSpPr>
            <a:cxnSpLocks/>
          </p:cNvCxnSpPr>
          <p:nvPr/>
        </p:nvCxnSpPr>
        <p:spPr>
          <a:xfrm flipH="1">
            <a:off x="7640323" y="2204227"/>
            <a:ext cx="3280821"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A screenshot of the Center Applicant File Review or CAFR Form from Form 1-06. In this example, Item A and it's sub bullet are selected and highlighted in yellow and Item B is selected and highlighted in teal. The QHP listed is Joanna Johnson, CMHC and the comments highlighted in yellow are 3/16/24 - DC provided feedback on IEP document; Concerns about ADLs/judgment. Referring to CMHC for review.">
            <a:extLst>
              <a:ext uri="{FF2B5EF4-FFF2-40B4-BE49-F238E27FC236}">
                <a16:creationId xmlns:a16="http://schemas.microsoft.com/office/drawing/2014/main" id="{B219F442-DC3D-8CFD-8175-92C78C8EBE17}"/>
              </a:ext>
            </a:extLst>
          </p:cNvPr>
          <p:cNvPicPr>
            <a:picLocks noChangeAspect="1"/>
          </p:cNvPicPr>
          <p:nvPr/>
        </p:nvPicPr>
        <p:blipFill>
          <a:blip r:embed="rId3"/>
          <a:stretch>
            <a:fillRect/>
          </a:stretch>
        </p:blipFill>
        <p:spPr>
          <a:xfrm>
            <a:off x="496156" y="460953"/>
            <a:ext cx="6254200" cy="5758470"/>
          </a:xfrm>
          <a:prstGeom prst="rect">
            <a:avLst/>
          </a:prstGeom>
          <a:ln>
            <a:solidFill>
              <a:srgbClr val="E28C00"/>
            </a:solidFill>
          </a:ln>
        </p:spPr>
      </p:pic>
      <p:sp>
        <p:nvSpPr>
          <p:cNvPr id="4" name="슬라이드 번호 개체 틀 5">
            <a:extLst>
              <a:ext uri="{FF2B5EF4-FFF2-40B4-BE49-F238E27FC236}">
                <a16:creationId xmlns:a16="http://schemas.microsoft.com/office/drawing/2014/main" id="{83FC66A9-0833-CE4B-0493-91305F140A22}"/>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6</a:t>
            </a:fld>
            <a:endParaRPr kumimoji="1" lang="en-US" altLang="ko-KR" dirty="0"/>
          </a:p>
        </p:txBody>
      </p:sp>
    </p:spTree>
    <p:extLst>
      <p:ext uri="{BB962C8B-B14F-4D97-AF65-F5344CB8AC3E}">
        <p14:creationId xmlns:p14="http://schemas.microsoft.com/office/powerpoint/2010/main" val="435424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C9C10C69-D253-824F-AB53-D2B37ED1D831}"/>
              </a:ext>
            </a:extLst>
          </p:cNvPr>
          <p:cNvSpPr txBox="1"/>
          <p:nvPr/>
        </p:nvSpPr>
        <p:spPr>
          <a:xfrm>
            <a:off x="1327151" y="420725"/>
            <a:ext cx="3113190" cy="369332"/>
          </a:xfrm>
          <a:prstGeom prst="rect">
            <a:avLst/>
          </a:prstGeom>
          <a:noFill/>
        </p:spPr>
        <p:txBody>
          <a:bodyPr wrap="square" rtlCol="0">
            <a:spAutoFit/>
          </a:bodyPr>
          <a:lstStyle/>
          <a:p>
            <a:r>
              <a:rPr kumimoji="1" lang="en-US" altLang="ko-KR" dirty="0">
                <a:solidFill>
                  <a:schemeClr val="bg1">
                    <a:lumMod val="50000"/>
                  </a:schemeClr>
                </a:solidFill>
                <a:latin typeface="Abril Fatface" panose="02000503000000020003" pitchFamily="2" charset="0"/>
                <a:cs typeface="Calibri" panose="020F0502020204030204" pitchFamily="34" charset="0"/>
              </a:rPr>
              <a:t>Applicant File Review Tips</a:t>
            </a:r>
          </a:p>
        </p:txBody>
      </p:sp>
      <p:sp>
        <p:nvSpPr>
          <p:cNvPr id="50" name="제목 49"/>
          <p:cNvSpPr>
            <a:spLocks noGrp="1"/>
          </p:cNvSpPr>
          <p:nvPr>
            <p:ph type="title"/>
          </p:nvPr>
        </p:nvSpPr>
        <p:spPr/>
        <p:txBody>
          <a:bodyPr>
            <a:normAutofit fontScale="90000"/>
          </a:bodyPr>
          <a:lstStyle/>
          <a:p>
            <a:r>
              <a:rPr lang="en-US" altLang="ko-KR" dirty="0">
                <a:solidFill>
                  <a:schemeClr val="bg2">
                    <a:lumMod val="75000"/>
                  </a:schemeClr>
                </a:solidFill>
              </a:rPr>
              <a:t>DC File Review</a:t>
            </a:r>
            <a:br>
              <a:rPr lang="en-US" altLang="ko-KR" dirty="0"/>
            </a:br>
            <a:r>
              <a:rPr lang="en-US" altLang="ko-KR" sz="4000" dirty="0">
                <a:solidFill>
                  <a:schemeClr val="tx1"/>
                </a:solidFill>
              </a:rPr>
              <a:t>Do </a:t>
            </a:r>
            <a:r>
              <a:rPr lang="en-US" altLang="ko-KR" sz="4000" u="sng" dirty="0">
                <a:solidFill>
                  <a:schemeClr val="tx1"/>
                </a:solidFill>
              </a:rPr>
              <a:t>Not’s</a:t>
            </a:r>
            <a:endParaRPr lang="ko-KR" altLang="en-US" sz="4000" u="sng" dirty="0">
              <a:solidFill>
                <a:schemeClr val="tx1"/>
              </a:solidFill>
            </a:endParaRPr>
          </a:p>
        </p:txBody>
      </p:sp>
      <p:sp>
        <p:nvSpPr>
          <p:cNvPr id="51" name="직사각형 50">
            <a:extLst>
              <a:ext uri="{FF2B5EF4-FFF2-40B4-BE49-F238E27FC236}">
                <a16:creationId xmlns:a16="http://schemas.microsoft.com/office/drawing/2014/main" id="{2629D874-6459-FE45-BC47-CBE0935947ED}"/>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2" name="양쪽 모서리가 둥근 사각형 21">
            <a:extLst>
              <a:ext uri="{C183D7F6-B498-43B3-948B-1728B52AA6E4}">
                <adec:decorative xmlns:adec="http://schemas.microsoft.com/office/drawing/2017/decorative" val="1"/>
              </a:ext>
            </a:extLst>
          </p:cNvPr>
          <p:cNvSpPr/>
          <p:nvPr/>
        </p:nvSpPr>
        <p:spPr>
          <a:xfrm>
            <a:off x="2245595" y="2056394"/>
            <a:ext cx="2335595" cy="4195243"/>
          </a:xfrm>
          <a:prstGeom prst="round2SameRect">
            <a:avLst>
              <a:gd name="adj1" fmla="val 2869"/>
              <a:gd name="adj2" fmla="val 0"/>
            </a:avLst>
          </a:prstGeom>
          <a:solidFill>
            <a:schemeClr val="accent3">
              <a:lumMod val="20000"/>
              <a:lumOff val="80000"/>
            </a:schemeClr>
          </a:solidFill>
          <a:ln w="9525" cap="flat" cmpd="sng" algn="ctr">
            <a:noFill/>
            <a:prstDash val="solid"/>
            <a:miter lim="800000"/>
          </a:ln>
          <a:effectLst/>
        </p:spPr>
        <p:txBody>
          <a:bodyPr rtlCol="0" anchor="ctr"/>
          <a:lstStyle/>
          <a:p>
            <a:pPr algn="ctr" latinLnBrk="0">
              <a:defRPr/>
            </a:pPr>
            <a:endParaRPr lang="ko-KR" altLang="en-US" kern="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23" name="모서리가 둥근 직사각형 22">
            <a:extLst>
              <a:ext uri="{C183D7F6-B498-43B3-948B-1728B52AA6E4}">
                <adec:decorative xmlns:adec="http://schemas.microsoft.com/office/drawing/2017/decorative" val="1"/>
              </a:ext>
            </a:extLst>
          </p:cNvPr>
          <p:cNvSpPr/>
          <p:nvPr/>
        </p:nvSpPr>
        <p:spPr>
          <a:xfrm>
            <a:off x="2525672" y="2140203"/>
            <a:ext cx="1766166" cy="435655"/>
          </a:xfrm>
          <a:prstGeom prst="roundRect">
            <a:avLst/>
          </a:prstGeom>
          <a:solidFill>
            <a:schemeClr val="accent1"/>
          </a:solidFill>
          <a:ln>
            <a:noFill/>
          </a:ln>
        </p:spPr>
        <p:txBody>
          <a:bodyPr vert="horz" wrap="square" lIns="91440" tIns="45720" rIns="91440" bIns="45720" numCol="1" anchor="ctr" anchorCtr="0" compatLnSpc="1">
            <a:prstTxWarp prst="textNoShape">
              <a:avLst/>
            </a:prstTxWarp>
          </a:bodyPr>
          <a:lstStyle/>
          <a:p>
            <a:endParaRPr lang="ko-KR" altLang="en-US"/>
          </a:p>
        </p:txBody>
      </p:sp>
      <p:sp>
        <p:nvSpPr>
          <p:cNvPr id="28" name="직사각형 27">
            <a:extLst>
              <a:ext uri="{C183D7F6-B498-43B3-948B-1728B52AA6E4}">
                <adec:decorative xmlns:adec="http://schemas.microsoft.com/office/drawing/2017/decorative" val="1"/>
              </a:ext>
            </a:extLst>
          </p:cNvPr>
          <p:cNvSpPr/>
          <p:nvPr/>
        </p:nvSpPr>
        <p:spPr>
          <a:xfrm>
            <a:off x="2245595" y="6251637"/>
            <a:ext cx="2335595" cy="105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Text Box 8"/>
          <p:cNvSpPr txBox="1">
            <a:spLocks noChangeArrowheads="1"/>
          </p:cNvSpPr>
          <p:nvPr/>
        </p:nvSpPr>
        <p:spPr bwMode="auto">
          <a:xfrm>
            <a:off x="2652480" y="2195709"/>
            <a:ext cx="1589398" cy="338554"/>
          </a:xfrm>
          <a:prstGeom prst="rect">
            <a:avLst/>
          </a:prstGeom>
          <a:noFill/>
          <a:ln w="9525">
            <a:noFill/>
            <a:miter lim="800000"/>
            <a:headEnd/>
            <a:tailEnd/>
          </a:ln>
          <a:effectLst/>
        </p:spPr>
        <p:txBody>
          <a:bodyPr wrap="square" anchor="ctr">
            <a:spAutoFit/>
          </a:bodyPr>
          <a:lstStyle/>
          <a:p>
            <a:pPr algn="ctr">
              <a:defRPr/>
            </a:pPr>
            <a:r>
              <a:rPr lang="en-US" altLang="ko-KR" sz="1600" dirty="0">
                <a:solidFill>
                  <a:schemeClr val="bg1"/>
                </a:solidFill>
                <a:latin typeface="+mj-lt"/>
              </a:rPr>
              <a:t>Interview</a:t>
            </a:r>
          </a:p>
        </p:txBody>
      </p:sp>
      <p:sp>
        <p:nvSpPr>
          <p:cNvPr id="31" name="TextBox 30"/>
          <p:cNvSpPr txBox="1"/>
          <p:nvPr/>
        </p:nvSpPr>
        <p:spPr>
          <a:xfrm>
            <a:off x="2264130" y="2532517"/>
            <a:ext cx="2356032" cy="3693319"/>
          </a:xfrm>
          <a:prstGeom prst="rect">
            <a:avLst/>
          </a:prstGeom>
          <a:noFill/>
        </p:spPr>
        <p:txBody>
          <a:bodyPr wrap="square" rtlCol="0" anchor="ctr">
            <a:spAutoFit/>
          </a:bodyPr>
          <a:lstStyle/>
          <a:p>
            <a:pPr algn="ctr"/>
            <a:r>
              <a:rPr lang="en-US" altLang="ko-KR" dirty="0"/>
              <a:t>DCs </a:t>
            </a:r>
            <a:r>
              <a:rPr lang="en-US" altLang="ko-KR" b="1" dirty="0">
                <a:solidFill>
                  <a:srgbClr val="E28C00"/>
                </a:solidFill>
              </a:rPr>
              <a:t>do not </a:t>
            </a:r>
            <a:r>
              <a:rPr lang="en-US" altLang="ko-KR" dirty="0"/>
              <a:t>contact or interview applicants during applicant file review unless they are assisting a Qualified Health Professional (QHP) with completing the disability accommodation section of a Health Care Needs (HCNA) or a Direct Threat Assessment (DTA).</a:t>
            </a:r>
          </a:p>
        </p:txBody>
      </p:sp>
      <p:cxnSp>
        <p:nvCxnSpPr>
          <p:cNvPr id="54" name="직선 연결선[R] 7">
            <a:extLst>
              <a:ext uri="{FF2B5EF4-FFF2-40B4-BE49-F238E27FC236}">
                <a16:creationId xmlns:a16="http://schemas.microsoft.com/office/drawing/2014/main" id="{F95518CA-FC6D-0140-A018-642BCEDAC307}"/>
              </a:ext>
              <a:ext uri="{C183D7F6-B498-43B3-948B-1728B52AA6E4}">
                <adec:decorative xmlns:adec="http://schemas.microsoft.com/office/drawing/2017/decorative" val="1"/>
              </a:ext>
            </a:extLst>
          </p:cNvPr>
          <p:cNvCxnSpPr>
            <a:cxnSpLocks/>
          </p:cNvCxnSpPr>
          <p:nvPr/>
        </p:nvCxnSpPr>
        <p:spPr>
          <a:xfrm>
            <a:off x="4294351" y="606363"/>
            <a:ext cx="52239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양쪽 모서리가 둥근 사각형 21">
            <a:extLst>
              <a:ext uri="{FF2B5EF4-FFF2-40B4-BE49-F238E27FC236}">
                <a16:creationId xmlns:a16="http://schemas.microsoft.com/office/drawing/2014/main" id="{6BA68A14-688E-9D26-20D1-D15DE4709FC0}"/>
              </a:ext>
              <a:ext uri="{C183D7F6-B498-43B3-948B-1728B52AA6E4}">
                <adec:decorative xmlns:adec="http://schemas.microsoft.com/office/drawing/2017/decorative" val="1"/>
              </a:ext>
            </a:extLst>
          </p:cNvPr>
          <p:cNvSpPr/>
          <p:nvPr/>
        </p:nvSpPr>
        <p:spPr>
          <a:xfrm>
            <a:off x="5236245" y="2056394"/>
            <a:ext cx="2335595" cy="4195243"/>
          </a:xfrm>
          <a:prstGeom prst="round2SameRect">
            <a:avLst>
              <a:gd name="adj1" fmla="val 2869"/>
              <a:gd name="adj2" fmla="val 0"/>
            </a:avLst>
          </a:prstGeom>
          <a:solidFill>
            <a:schemeClr val="accent3">
              <a:lumMod val="20000"/>
              <a:lumOff val="80000"/>
            </a:schemeClr>
          </a:solidFill>
          <a:ln w="9525" cap="flat" cmpd="sng" algn="ctr">
            <a:noFill/>
            <a:prstDash val="solid"/>
            <a:miter lim="800000"/>
          </a:ln>
          <a:effectLst/>
        </p:spPr>
        <p:txBody>
          <a:bodyPr rtlCol="0" anchor="ctr"/>
          <a:lstStyle/>
          <a:p>
            <a:pPr algn="ctr" latinLnBrk="0">
              <a:defRPr/>
            </a:pPr>
            <a:endParaRPr lang="ko-KR" altLang="en-US" kern="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3" name="모서리가 둥근 직사각형 22">
            <a:extLst>
              <a:ext uri="{FF2B5EF4-FFF2-40B4-BE49-F238E27FC236}">
                <a16:creationId xmlns:a16="http://schemas.microsoft.com/office/drawing/2014/main" id="{17A7C29B-D173-25AA-BDEB-7E3D211B3DA3}"/>
              </a:ext>
              <a:ext uri="{C183D7F6-B498-43B3-948B-1728B52AA6E4}">
                <adec:decorative xmlns:adec="http://schemas.microsoft.com/office/drawing/2017/decorative" val="1"/>
              </a:ext>
            </a:extLst>
          </p:cNvPr>
          <p:cNvSpPr/>
          <p:nvPr/>
        </p:nvSpPr>
        <p:spPr>
          <a:xfrm>
            <a:off x="5516322" y="2140203"/>
            <a:ext cx="1766166" cy="435655"/>
          </a:xfrm>
          <a:prstGeom prst="roundRect">
            <a:avLst/>
          </a:prstGeom>
          <a:solidFill>
            <a:schemeClr val="accent1"/>
          </a:solidFill>
          <a:ln>
            <a:noFill/>
          </a:ln>
        </p:spPr>
        <p:txBody>
          <a:bodyPr vert="horz" wrap="square" lIns="91440" tIns="45720" rIns="91440" bIns="45720" numCol="1" anchor="ctr" anchorCtr="0" compatLnSpc="1">
            <a:prstTxWarp prst="textNoShape">
              <a:avLst/>
            </a:prstTxWarp>
          </a:bodyPr>
          <a:lstStyle/>
          <a:p>
            <a:endParaRPr lang="ko-KR" altLang="en-US"/>
          </a:p>
        </p:txBody>
      </p:sp>
      <p:sp>
        <p:nvSpPr>
          <p:cNvPr id="4" name="직사각형 27">
            <a:extLst>
              <a:ext uri="{FF2B5EF4-FFF2-40B4-BE49-F238E27FC236}">
                <a16:creationId xmlns:a16="http://schemas.microsoft.com/office/drawing/2014/main" id="{A9FBB982-79B1-FD28-EF46-25B576F0B977}"/>
              </a:ext>
              <a:ext uri="{C183D7F6-B498-43B3-948B-1728B52AA6E4}">
                <adec:decorative xmlns:adec="http://schemas.microsoft.com/office/drawing/2017/decorative" val="1"/>
              </a:ext>
            </a:extLst>
          </p:cNvPr>
          <p:cNvSpPr/>
          <p:nvPr/>
        </p:nvSpPr>
        <p:spPr>
          <a:xfrm>
            <a:off x="5236245" y="6251637"/>
            <a:ext cx="2335595" cy="105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Box 8">
            <a:extLst>
              <a:ext uri="{FF2B5EF4-FFF2-40B4-BE49-F238E27FC236}">
                <a16:creationId xmlns:a16="http://schemas.microsoft.com/office/drawing/2014/main" id="{48B518E5-9101-D357-8250-B0DF9413EF4D}"/>
              </a:ext>
            </a:extLst>
          </p:cNvPr>
          <p:cNvSpPr txBox="1">
            <a:spLocks noChangeArrowheads="1"/>
          </p:cNvSpPr>
          <p:nvPr/>
        </p:nvSpPr>
        <p:spPr bwMode="auto">
          <a:xfrm>
            <a:off x="5643130" y="2195709"/>
            <a:ext cx="1589398" cy="338554"/>
          </a:xfrm>
          <a:prstGeom prst="rect">
            <a:avLst/>
          </a:prstGeom>
          <a:noFill/>
          <a:ln w="9525">
            <a:noFill/>
            <a:miter lim="800000"/>
            <a:headEnd/>
            <a:tailEnd/>
          </a:ln>
          <a:effectLst/>
        </p:spPr>
        <p:txBody>
          <a:bodyPr wrap="square" anchor="ctr">
            <a:spAutoFit/>
          </a:bodyPr>
          <a:lstStyle/>
          <a:p>
            <a:pPr algn="ctr">
              <a:defRPr/>
            </a:pPr>
            <a:r>
              <a:rPr lang="en-US" altLang="ko-KR" sz="1600" dirty="0">
                <a:solidFill>
                  <a:schemeClr val="bg1"/>
                </a:solidFill>
                <a:latin typeface="+mj-lt"/>
              </a:rPr>
              <a:t>Approve Files</a:t>
            </a:r>
          </a:p>
        </p:txBody>
      </p:sp>
      <p:sp>
        <p:nvSpPr>
          <p:cNvPr id="6" name="TextBox 5">
            <a:extLst>
              <a:ext uri="{FF2B5EF4-FFF2-40B4-BE49-F238E27FC236}">
                <a16:creationId xmlns:a16="http://schemas.microsoft.com/office/drawing/2014/main" id="{12F9D056-DB2B-3FD8-67D0-3CA57D7DA372}"/>
              </a:ext>
            </a:extLst>
          </p:cNvPr>
          <p:cNvSpPr txBox="1"/>
          <p:nvPr/>
        </p:nvSpPr>
        <p:spPr>
          <a:xfrm>
            <a:off x="5254780" y="3086518"/>
            <a:ext cx="2356032" cy="2585323"/>
          </a:xfrm>
          <a:prstGeom prst="rect">
            <a:avLst/>
          </a:prstGeom>
          <a:noFill/>
        </p:spPr>
        <p:txBody>
          <a:bodyPr wrap="square" rtlCol="0" anchor="ctr">
            <a:spAutoFit/>
          </a:bodyPr>
          <a:lstStyle/>
          <a:p>
            <a:pPr algn="ctr"/>
            <a:r>
              <a:rPr lang="en-US" altLang="ko-KR" dirty="0"/>
              <a:t>DCs </a:t>
            </a:r>
            <a:r>
              <a:rPr lang="en-US" altLang="ko-KR" b="1" dirty="0">
                <a:solidFill>
                  <a:srgbClr val="E28C00"/>
                </a:solidFill>
              </a:rPr>
              <a:t>do not </a:t>
            </a:r>
            <a:r>
              <a:rPr lang="en-US" altLang="ko-KR" dirty="0"/>
              <a:t>approve files for enrollment.</a:t>
            </a:r>
          </a:p>
          <a:p>
            <a:pPr algn="ctr"/>
            <a:endParaRPr lang="en-US" altLang="ko-KR" dirty="0"/>
          </a:p>
          <a:p>
            <a:pPr algn="ctr"/>
            <a:r>
              <a:rPr lang="en-US" altLang="ko-KR" dirty="0"/>
              <a:t>They provide feedback for use by the QHP(s) to use in making enrollment decisions.</a:t>
            </a:r>
          </a:p>
          <a:p>
            <a:pPr algn="ctr"/>
            <a:endParaRPr lang="en-US" altLang="ko-KR" dirty="0"/>
          </a:p>
          <a:p>
            <a:pPr algn="ctr"/>
            <a:r>
              <a:rPr lang="en-US" altLang="ko-KR" dirty="0"/>
              <a:t> </a:t>
            </a:r>
          </a:p>
        </p:txBody>
      </p:sp>
      <p:sp>
        <p:nvSpPr>
          <p:cNvPr id="7" name="양쪽 모서리가 둥근 사각형 21">
            <a:extLst>
              <a:ext uri="{FF2B5EF4-FFF2-40B4-BE49-F238E27FC236}">
                <a16:creationId xmlns:a16="http://schemas.microsoft.com/office/drawing/2014/main" id="{3CA013CA-8233-59C1-640B-44ABDF01C636}"/>
              </a:ext>
              <a:ext uri="{C183D7F6-B498-43B3-948B-1728B52AA6E4}">
                <adec:decorative xmlns:adec="http://schemas.microsoft.com/office/drawing/2017/decorative" val="1"/>
              </a:ext>
            </a:extLst>
          </p:cNvPr>
          <p:cNvSpPr/>
          <p:nvPr/>
        </p:nvSpPr>
        <p:spPr>
          <a:xfrm>
            <a:off x="8184731" y="2056394"/>
            <a:ext cx="2335595" cy="4195243"/>
          </a:xfrm>
          <a:prstGeom prst="round2SameRect">
            <a:avLst>
              <a:gd name="adj1" fmla="val 2869"/>
              <a:gd name="adj2" fmla="val 0"/>
            </a:avLst>
          </a:prstGeom>
          <a:solidFill>
            <a:schemeClr val="accent3">
              <a:lumMod val="20000"/>
              <a:lumOff val="80000"/>
            </a:schemeClr>
          </a:solidFill>
          <a:ln w="9525" cap="flat" cmpd="sng" algn="ctr">
            <a:noFill/>
            <a:prstDash val="solid"/>
            <a:miter lim="800000"/>
          </a:ln>
          <a:effectLst/>
        </p:spPr>
        <p:txBody>
          <a:bodyPr rtlCol="0" anchor="ctr"/>
          <a:lstStyle/>
          <a:p>
            <a:pPr algn="ctr" latinLnBrk="0">
              <a:defRPr/>
            </a:pPr>
            <a:endParaRPr lang="ko-KR" altLang="en-US" kern="0" dirty="0">
              <a:solidFill>
                <a:prstClr val="white"/>
              </a:solidFill>
              <a:latin typeface="Arial" panose="020B0604020202020204" pitchFamily="34" charset="0"/>
              <a:ea typeface="맑은 고딕" panose="020B0503020000020004" pitchFamily="50" charset="-127"/>
              <a:cs typeface="Arial" panose="020B0604020202020204" pitchFamily="34" charset="0"/>
            </a:endParaRPr>
          </a:p>
        </p:txBody>
      </p:sp>
      <p:sp>
        <p:nvSpPr>
          <p:cNvPr id="8" name="모서리가 둥근 직사각형 22">
            <a:extLst>
              <a:ext uri="{FF2B5EF4-FFF2-40B4-BE49-F238E27FC236}">
                <a16:creationId xmlns:a16="http://schemas.microsoft.com/office/drawing/2014/main" id="{52BE4760-A074-EC3D-5318-374912654B0B}"/>
              </a:ext>
              <a:ext uri="{C183D7F6-B498-43B3-948B-1728B52AA6E4}">
                <adec:decorative xmlns:adec="http://schemas.microsoft.com/office/drawing/2017/decorative" val="1"/>
              </a:ext>
            </a:extLst>
          </p:cNvPr>
          <p:cNvSpPr/>
          <p:nvPr/>
        </p:nvSpPr>
        <p:spPr>
          <a:xfrm>
            <a:off x="8511950" y="2140203"/>
            <a:ext cx="1766166" cy="435655"/>
          </a:xfrm>
          <a:prstGeom prst="roundRect">
            <a:avLst/>
          </a:prstGeom>
          <a:solidFill>
            <a:schemeClr val="accent1"/>
          </a:solidFill>
          <a:ln>
            <a:noFill/>
          </a:ln>
        </p:spPr>
        <p:txBody>
          <a:bodyPr vert="horz" wrap="square" lIns="91440" tIns="45720" rIns="91440" bIns="45720" numCol="1" anchor="ctr" anchorCtr="0" compatLnSpc="1">
            <a:prstTxWarp prst="textNoShape">
              <a:avLst/>
            </a:prstTxWarp>
          </a:bodyPr>
          <a:lstStyle/>
          <a:p>
            <a:endParaRPr lang="ko-KR" altLang="en-US"/>
          </a:p>
        </p:txBody>
      </p:sp>
      <p:sp>
        <p:nvSpPr>
          <p:cNvPr id="9" name="직사각형 27">
            <a:extLst>
              <a:ext uri="{FF2B5EF4-FFF2-40B4-BE49-F238E27FC236}">
                <a16:creationId xmlns:a16="http://schemas.microsoft.com/office/drawing/2014/main" id="{AB4DE576-4FC2-5B03-8657-65C2D926E6CF}"/>
              </a:ext>
              <a:ext uri="{C183D7F6-B498-43B3-948B-1728B52AA6E4}">
                <adec:decorative xmlns:adec="http://schemas.microsoft.com/office/drawing/2017/decorative" val="1"/>
              </a:ext>
            </a:extLst>
          </p:cNvPr>
          <p:cNvSpPr/>
          <p:nvPr/>
        </p:nvSpPr>
        <p:spPr>
          <a:xfrm>
            <a:off x="8184731" y="6251637"/>
            <a:ext cx="2335595" cy="105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Box 8">
            <a:extLst>
              <a:ext uri="{FF2B5EF4-FFF2-40B4-BE49-F238E27FC236}">
                <a16:creationId xmlns:a16="http://schemas.microsoft.com/office/drawing/2014/main" id="{96ED7DEE-38CE-D06B-CA61-997C7312929A}"/>
              </a:ext>
            </a:extLst>
          </p:cNvPr>
          <p:cNvSpPr txBox="1">
            <a:spLocks noChangeArrowheads="1"/>
          </p:cNvSpPr>
          <p:nvPr/>
        </p:nvSpPr>
        <p:spPr bwMode="auto">
          <a:xfrm>
            <a:off x="8531436" y="2121275"/>
            <a:ext cx="1766166" cy="461665"/>
          </a:xfrm>
          <a:prstGeom prst="rect">
            <a:avLst/>
          </a:prstGeom>
          <a:noFill/>
          <a:ln w="9525">
            <a:noFill/>
            <a:miter lim="800000"/>
            <a:headEnd/>
            <a:tailEnd/>
          </a:ln>
          <a:effectLst/>
        </p:spPr>
        <p:txBody>
          <a:bodyPr wrap="square" anchor="ctr">
            <a:spAutoFit/>
          </a:bodyPr>
          <a:lstStyle/>
          <a:p>
            <a:pPr algn="ctr">
              <a:defRPr/>
            </a:pPr>
            <a:r>
              <a:rPr lang="en-US" altLang="ko-KR" sz="1200" dirty="0">
                <a:solidFill>
                  <a:schemeClr val="bg1"/>
                </a:solidFill>
                <a:latin typeface="+mj-lt"/>
              </a:rPr>
              <a:t>Pre-Arrival Contact </a:t>
            </a:r>
          </a:p>
          <a:p>
            <a:pPr algn="ctr">
              <a:defRPr/>
            </a:pPr>
            <a:r>
              <a:rPr lang="en-US" altLang="ko-KR" sz="1200" dirty="0">
                <a:solidFill>
                  <a:schemeClr val="bg1"/>
                </a:solidFill>
                <a:latin typeface="+mj-lt"/>
              </a:rPr>
              <a:t>Post Approval</a:t>
            </a:r>
          </a:p>
        </p:txBody>
      </p:sp>
      <p:sp>
        <p:nvSpPr>
          <p:cNvPr id="11" name="TextBox 10">
            <a:extLst>
              <a:ext uri="{FF2B5EF4-FFF2-40B4-BE49-F238E27FC236}">
                <a16:creationId xmlns:a16="http://schemas.microsoft.com/office/drawing/2014/main" id="{E2A51E3C-40EC-8F5B-D9F5-4EB2BE00A8F2}"/>
              </a:ext>
            </a:extLst>
          </p:cNvPr>
          <p:cNvSpPr txBox="1"/>
          <p:nvPr/>
        </p:nvSpPr>
        <p:spPr>
          <a:xfrm>
            <a:off x="8203266" y="3086518"/>
            <a:ext cx="2356032" cy="2585323"/>
          </a:xfrm>
          <a:prstGeom prst="rect">
            <a:avLst/>
          </a:prstGeom>
          <a:noFill/>
        </p:spPr>
        <p:txBody>
          <a:bodyPr wrap="square" rtlCol="0" anchor="ctr">
            <a:spAutoFit/>
          </a:bodyPr>
          <a:lstStyle/>
          <a:p>
            <a:pPr algn="ctr"/>
            <a:r>
              <a:rPr lang="en-US" altLang="ko-KR" dirty="0"/>
              <a:t>DCs </a:t>
            </a:r>
            <a:r>
              <a:rPr lang="en-US" altLang="ko-KR" b="1" dirty="0">
                <a:solidFill>
                  <a:srgbClr val="E28C00"/>
                </a:solidFill>
              </a:rPr>
              <a:t>do not</a:t>
            </a:r>
            <a:r>
              <a:rPr lang="en-US" altLang="ko-KR" dirty="0"/>
              <a:t> initiate the interactive disability accommodation process/draft disability accommodation plans before applicants are approved for enrollment unless as part of a HCNA or DTA.</a:t>
            </a:r>
          </a:p>
        </p:txBody>
      </p:sp>
      <p:sp>
        <p:nvSpPr>
          <p:cNvPr id="12" name="슬라이드 번호 개체 틀 5">
            <a:extLst>
              <a:ext uri="{FF2B5EF4-FFF2-40B4-BE49-F238E27FC236}">
                <a16:creationId xmlns:a16="http://schemas.microsoft.com/office/drawing/2014/main" id="{33EC72B6-2F95-BF4B-678D-63E8B56EEFCB}"/>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7</a:t>
            </a:fld>
            <a:endParaRPr kumimoji="1" lang="en-US" altLang="ko-KR" dirty="0"/>
          </a:p>
        </p:txBody>
      </p:sp>
    </p:spTree>
    <p:extLst>
      <p:ext uri="{BB962C8B-B14F-4D97-AF65-F5344CB8AC3E}">
        <p14:creationId xmlns:p14="http://schemas.microsoft.com/office/powerpoint/2010/main" val="3255666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775AE6-4452-9C49-8346-15CF885E87FB}"/>
              </a:ext>
            </a:extLst>
          </p:cNvPr>
          <p:cNvSpPr txBox="1">
            <a:spLocks noGrp="1"/>
          </p:cNvSpPr>
          <p:nvPr>
            <p:ph type="title" idx="4294967295"/>
          </p:nvPr>
        </p:nvSpPr>
        <p:spPr>
          <a:xfrm>
            <a:off x="276930" y="833581"/>
            <a:ext cx="8784519" cy="892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20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Communication Accommodations</a:t>
            </a:r>
          </a:p>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32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Considerations for the Clinical Interview</a:t>
            </a:r>
          </a:p>
        </p:txBody>
      </p:sp>
      <p:cxnSp>
        <p:nvCxnSpPr>
          <p:cNvPr id="14" name="직선 연결선[R] 13">
            <a:extLst>
              <a:ext uri="{FF2B5EF4-FFF2-40B4-BE49-F238E27FC236}">
                <a16:creationId xmlns:a16="http://schemas.microsoft.com/office/drawing/2014/main" id="{DDEC584C-8B3E-5F4B-8C51-F15D40AC78A1}"/>
              </a:ext>
              <a:ext uri="{C183D7F6-B498-43B3-948B-1728B52AA6E4}">
                <adec:decorative xmlns:adec="http://schemas.microsoft.com/office/drawing/2017/decorative" val="1"/>
              </a:ext>
            </a:extLst>
          </p:cNvPr>
          <p:cNvCxnSpPr>
            <a:cxnSpLocks/>
          </p:cNvCxnSpPr>
          <p:nvPr/>
        </p:nvCxnSpPr>
        <p:spPr>
          <a:xfrm>
            <a:off x="359229" y="4273227"/>
            <a:ext cx="35922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직선 연결선[R] 15">
            <a:extLst>
              <a:ext uri="{FF2B5EF4-FFF2-40B4-BE49-F238E27FC236}">
                <a16:creationId xmlns:a16="http://schemas.microsoft.com/office/drawing/2014/main" id="{76A0E240-4E4B-3341-B054-80E569F0466D}"/>
              </a:ext>
              <a:ext uri="{C183D7F6-B498-43B3-948B-1728B52AA6E4}">
                <adec:decorative xmlns:adec="http://schemas.microsoft.com/office/drawing/2017/decorative" val="1"/>
              </a:ext>
            </a:extLst>
          </p:cNvPr>
          <p:cNvCxnSpPr>
            <a:cxnSpLocks/>
          </p:cNvCxnSpPr>
          <p:nvPr/>
        </p:nvCxnSpPr>
        <p:spPr>
          <a:xfrm>
            <a:off x="4299857" y="4273227"/>
            <a:ext cx="35922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직선 연결선[R] 16">
            <a:extLst>
              <a:ext uri="{FF2B5EF4-FFF2-40B4-BE49-F238E27FC236}">
                <a16:creationId xmlns:a16="http://schemas.microsoft.com/office/drawing/2014/main" id="{57530A7D-B86E-3B45-B802-B77362E85F9E}"/>
              </a:ext>
              <a:ext uri="{C183D7F6-B498-43B3-948B-1728B52AA6E4}">
                <adec:decorative xmlns:adec="http://schemas.microsoft.com/office/drawing/2017/decorative" val="1"/>
              </a:ext>
            </a:extLst>
          </p:cNvPr>
          <p:cNvCxnSpPr>
            <a:cxnSpLocks/>
          </p:cNvCxnSpPr>
          <p:nvPr/>
        </p:nvCxnSpPr>
        <p:spPr>
          <a:xfrm>
            <a:off x="8240485" y="4273227"/>
            <a:ext cx="3592286"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Placeholder 14" descr="A person sitting at a desk with a computer">
            <a:extLst>
              <a:ext uri="{FF2B5EF4-FFF2-40B4-BE49-F238E27FC236}">
                <a16:creationId xmlns:a16="http://schemas.microsoft.com/office/drawing/2014/main" id="{26D48FA5-260B-1107-101A-3F3115A74B2E}"/>
              </a:ext>
            </a:extLst>
          </p:cNvPr>
          <p:cNvPicPr>
            <a:picLocks noGrp="1" noChangeAspect="1"/>
          </p:cNvPicPr>
          <p:nvPr>
            <p:ph type="pic" sz="quarter" idx="12"/>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a:xfrm>
            <a:off x="358775" y="1881188"/>
            <a:ext cx="3592513" cy="2230437"/>
          </a:xfrm>
        </p:spPr>
      </p:pic>
      <p:sp>
        <p:nvSpPr>
          <p:cNvPr id="18" name="TextBox 17">
            <a:extLst>
              <a:ext uri="{FF2B5EF4-FFF2-40B4-BE49-F238E27FC236}">
                <a16:creationId xmlns:a16="http://schemas.microsoft.com/office/drawing/2014/main" id="{7BA6F38A-EDF3-114C-9E50-58A376AAA2D2}"/>
              </a:ext>
            </a:extLst>
          </p:cNvPr>
          <p:cNvSpPr txBox="1"/>
          <p:nvPr/>
        </p:nvSpPr>
        <p:spPr>
          <a:xfrm>
            <a:off x="359229" y="4434378"/>
            <a:ext cx="3592286" cy="2031325"/>
          </a:xfrm>
          <a:prstGeom prst="rect">
            <a:avLst/>
          </a:prstGeom>
          <a:noFill/>
        </p:spPr>
        <p:txBody>
          <a:bodyPr wrap="square" rtlCol="0">
            <a:spAutoFit/>
          </a:bodyPr>
          <a:lstStyle/>
          <a:p>
            <a:pPr marL="285750" indent="-285750">
              <a:buClr>
                <a:srgbClr val="E28C00"/>
              </a:buClr>
              <a:buFont typeface="Wingdings" panose="05000000000000000000" pitchFamily="2" charset="2"/>
              <a:buChar char="§"/>
            </a:pPr>
            <a:r>
              <a:rPr kumimoji="1" lang="en-US" altLang="ko-KR" dirty="0">
                <a:cs typeface="Calibri" panose="020F0502020204030204" pitchFamily="34" charset="0"/>
              </a:rPr>
              <a:t>The applicant may need communication accommodations to effectively participate in the interview and/or Disability Accommodation Process (DAP).  If possible, </a:t>
            </a:r>
            <a:r>
              <a:rPr kumimoji="1" lang="en-US" altLang="ko-KR" b="1" i="1" dirty="0">
                <a:solidFill>
                  <a:srgbClr val="E28C00"/>
                </a:solidFill>
                <a:cs typeface="Calibri" panose="020F0502020204030204" pitchFamily="34" charset="0"/>
              </a:rPr>
              <a:t>conduct the interview in person or videoconference</a:t>
            </a:r>
            <a:r>
              <a:rPr kumimoji="1" lang="en-US" altLang="ko-KR" dirty="0">
                <a:cs typeface="Calibri" panose="020F0502020204030204" pitchFamily="34" charset="0"/>
              </a:rPr>
              <a:t>.</a:t>
            </a:r>
            <a:endParaRPr kumimoji="1" lang="ko-KR" altLang="en-US" dirty="0">
              <a:cs typeface="Calibri" panose="020F0502020204030204" pitchFamily="34" charset="0"/>
            </a:endParaRPr>
          </a:p>
        </p:txBody>
      </p:sp>
      <p:sp>
        <p:nvSpPr>
          <p:cNvPr id="21" name="직사각형 20">
            <a:extLst>
              <a:ext uri="{FF2B5EF4-FFF2-40B4-BE49-F238E27FC236}">
                <a16:creationId xmlns:a16="http://schemas.microsoft.com/office/drawing/2014/main" id="{B2628161-8E58-8A41-864C-ACD516849A17}"/>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35" name="Picture Placeholder 34" descr="Close-up of a dictionary page with words with a close up of the word rephrase">
            <a:extLst>
              <a:ext uri="{FF2B5EF4-FFF2-40B4-BE49-F238E27FC236}">
                <a16:creationId xmlns:a16="http://schemas.microsoft.com/office/drawing/2014/main" id="{5363F65B-D37C-6198-843C-F003319892AC}"/>
              </a:ext>
            </a:extLst>
          </p:cNvPr>
          <p:cNvPicPr>
            <a:picLocks noGrp="1" noChangeAspect="1"/>
          </p:cNvPicPr>
          <p:nvPr>
            <p:ph type="pic" sz="quarter" idx="10"/>
          </p:nvPr>
        </p:nvPicPr>
        <p:blipFill>
          <a:blip r:embed="rId5" cstate="print">
            <a:extLst>
              <a:ext uri="{28A0092B-C50C-407E-A947-70E740481C1C}">
                <a14:useLocalDpi xmlns:a14="http://schemas.microsoft.com/office/drawing/2010/main"/>
              </a:ext>
            </a:extLst>
          </a:blip>
          <a:srcRect/>
          <a:stretch>
            <a:fillRect/>
          </a:stretch>
        </p:blipFill>
        <p:spPr>
          <a:xfrm>
            <a:off x="4298950" y="1887538"/>
            <a:ext cx="3592513" cy="2232025"/>
          </a:xfrm>
        </p:spPr>
      </p:pic>
      <p:pic>
        <p:nvPicPr>
          <p:cNvPr id="37" name="Picture Placeholder 36" descr="A male applicant sitting in a chair with his hand on his chin talking to a qualified health professional">
            <a:extLst>
              <a:ext uri="{FF2B5EF4-FFF2-40B4-BE49-F238E27FC236}">
                <a16:creationId xmlns:a16="http://schemas.microsoft.com/office/drawing/2014/main" id="{5A3D1068-0A46-25E9-068F-E969B92AE24C}"/>
              </a:ext>
            </a:extLst>
          </p:cNvPr>
          <p:cNvPicPr>
            <a:picLocks noGrp="1" noChangeAspect="1"/>
          </p:cNvPicPr>
          <p:nvPr>
            <p:ph type="pic" sz="quarter" idx="11"/>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a:xfrm>
            <a:off x="8240713" y="1881188"/>
            <a:ext cx="3592512" cy="2230437"/>
          </a:xfrm>
        </p:spPr>
      </p:pic>
      <p:sp>
        <p:nvSpPr>
          <p:cNvPr id="11" name="TextBox 10">
            <a:extLst>
              <a:ext uri="{FF2B5EF4-FFF2-40B4-BE49-F238E27FC236}">
                <a16:creationId xmlns:a16="http://schemas.microsoft.com/office/drawing/2014/main" id="{E5B0F565-12C4-12BA-6A64-5D64C551A79E}"/>
              </a:ext>
            </a:extLst>
          </p:cNvPr>
          <p:cNvSpPr txBox="1"/>
          <p:nvPr/>
        </p:nvSpPr>
        <p:spPr>
          <a:xfrm>
            <a:off x="4301671" y="4434377"/>
            <a:ext cx="7531099" cy="2031325"/>
          </a:xfrm>
          <a:prstGeom prst="rect">
            <a:avLst/>
          </a:prstGeom>
          <a:noFill/>
        </p:spPr>
        <p:txBody>
          <a:bodyPr wrap="square" rtlCol="0">
            <a:spAutoFit/>
          </a:bodyPr>
          <a:lstStyle/>
          <a:p>
            <a:pPr>
              <a:buClr>
                <a:srgbClr val="E28C00"/>
              </a:buClr>
            </a:pPr>
            <a:r>
              <a:rPr kumimoji="1" lang="en-US" altLang="ko-KR" dirty="0">
                <a:cs typeface="Calibri" panose="020F0502020204030204" pitchFamily="34" charset="0"/>
              </a:rPr>
              <a:t>Communication Accommodation Examples:  </a:t>
            </a:r>
          </a:p>
          <a:p>
            <a:pPr marL="285750" indent="-285750">
              <a:buClr>
                <a:srgbClr val="E28C00"/>
              </a:buClr>
              <a:buFont typeface="Wingdings" panose="05000000000000000000" pitchFamily="2" charset="2"/>
              <a:buChar char="§"/>
            </a:pPr>
            <a:r>
              <a:rPr kumimoji="1" lang="en-US" altLang="ko-KR" dirty="0">
                <a:cs typeface="Calibri" panose="020F0502020204030204" pitchFamily="34" charset="0"/>
              </a:rPr>
              <a:t>Allowing extra time for processing and response to questions</a:t>
            </a:r>
          </a:p>
          <a:p>
            <a:pPr marL="285750" indent="-285750">
              <a:buClr>
                <a:srgbClr val="E28C00"/>
              </a:buClr>
              <a:buFont typeface="Wingdings" panose="05000000000000000000" pitchFamily="2" charset="2"/>
              <a:buChar char="§"/>
            </a:pPr>
            <a:r>
              <a:rPr kumimoji="1" lang="en-US" altLang="ko-KR" dirty="0">
                <a:cs typeface="Calibri" panose="020F0502020204030204" pitchFamily="34" charset="0"/>
              </a:rPr>
              <a:t>Simplifying language used</a:t>
            </a:r>
          </a:p>
          <a:p>
            <a:pPr marL="285750" indent="-285750">
              <a:buClr>
                <a:srgbClr val="E28C00"/>
              </a:buClr>
              <a:buFont typeface="Wingdings" panose="05000000000000000000" pitchFamily="2" charset="2"/>
              <a:buChar char="§"/>
            </a:pPr>
            <a:r>
              <a:rPr kumimoji="1" lang="en-US" altLang="ko-KR" dirty="0">
                <a:cs typeface="Calibri" panose="020F0502020204030204" pitchFamily="34" charset="0"/>
              </a:rPr>
              <a:t>Rephrasing or repeating questions</a:t>
            </a:r>
          </a:p>
          <a:p>
            <a:pPr marL="285750" indent="-285750">
              <a:buClr>
                <a:srgbClr val="E28C00"/>
              </a:buClr>
              <a:buFont typeface="Wingdings" panose="05000000000000000000" pitchFamily="2" charset="2"/>
              <a:buChar char="§"/>
            </a:pPr>
            <a:r>
              <a:rPr kumimoji="1" lang="en-US" altLang="ko-KR" dirty="0">
                <a:cs typeface="Calibri" panose="020F0502020204030204" pitchFamily="34" charset="0"/>
              </a:rPr>
              <a:t>Checking for understanding; have the individual state their understanding</a:t>
            </a:r>
          </a:p>
          <a:p>
            <a:pPr marL="285750" indent="-285750">
              <a:buClr>
                <a:srgbClr val="E28C00"/>
              </a:buClr>
              <a:buFont typeface="Wingdings" panose="05000000000000000000" pitchFamily="2" charset="2"/>
              <a:buChar char="§"/>
            </a:pPr>
            <a:r>
              <a:rPr kumimoji="1" lang="en-US" altLang="ko-KR" dirty="0">
                <a:cs typeface="Calibri" panose="020F0502020204030204" pitchFamily="34" charset="0"/>
              </a:rPr>
              <a:t>Use written communication or picture-related supports</a:t>
            </a:r>
          </a:p>
          <a:p>
            <a:pPr marL="285750" indent="-285750">
              <a:buClr>
                <a:srgbClr val="E28C00"/>
              </a:buClr>
              <a:buFont typeface="Wingdings" panose="05000000000000000000" pitchFamily="2" charset="2"/>
              <a:buChar char="§"/>
            </a:pPr>
            <a:endParaRPr kumimoji="1" lang="en-US" altLang="ko-KR" dirty="0">
              <a:cs typeface="Calibri" panose="020F0502020204030204" pitchFamily="34" charset="0"/>
            </a:endParaRPr>
          </a:p>
        </p:txBody>
      </p:sp>
      <p:sp>
        <p:nvSpPr>
          <p:cNvPr id="38" name="슬라이드 번호 개체 틀 5">
            <a:extLst>
              <a:ext uri="{FF2B5EF4-FFF2-40B4-BE49-F238E27FC236}">
                <a16:creationId xmlns:a16="http://schemas.microsoft.com/office/drawing/2014/main" id="{8878CBAA-6F9D-6D4D-3BE1-96F041DFB87D}"/>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8</a:t>
            </a:fld>
            <a:endParaRPr kumimoji="1" lang="en-US" altLang="ko-KR" dirty="0"/>
          </a:p>
        </p:txBody>
      </p:sp>
    </p:spTree>
    <p:extLst>
      <p:ext uri="{BB962C8B-B14F-4D97-AF65-F5344CB8AC3E}">
        <p14:creationId xmlns:p14="http://schemas.microsoft.com/office/powerpoint/2010/main" val="2126066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48A9B3-84DF-EE4B-8358-4E66AC8830C9}"/>
              </a:ext>
            </a:extLst>
          </p:cNvPr>
          <p:cNvSpPr txBox="1">
            <a:spLocks noGrp="1"/>
          </p:cNvSpPr>
          <p:nvPr>
            <p:ph type="title" idx="4294967295"/>
          </p:nvPr>
        </p:nvSpPr>
        <p:spPr>
          <a:xfrm>
            <a:off x="329315" y="373203"/>
            <a:ext cx="6245656"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1" lang="en-US" altLang="ko-KR" sz="4800" b="0" i="0" u="none" strike="noStrike" kern="1200" cap="none" spc="0" normalizeH="0" baseline="0" noProof="0" dirty="0">
                <a:ln>
                  <a:noFill/>
                </a:ln>
                <a:solidFill>
                  <a:schemeClr val="bg2">
                    <a:lumMod val="75000"/>
                  </a:schemeClr>
                </a:solidFill>
                <a:effectLst/>
                <a:uLnTx/>
                <a:uFillTx/>
                <a:latin typeface="Abril Fatface" panose="02000503000000020003" pitchFamily="2" charset="0"/>
                <a:ea typeface="+mn-ea"/>
                <a:cs typeface="Calibri" panose="020F0502020204030204" pitchFamily="34" charset="0"/>
              </a:rPr>
              <a:t>Parental/Guardian Involvement in the </a:t>
            </a:r>
            <a:r>
              <a:rPr kumimoji="1" lang="en-US" altLang="ko-KR" sz="4800" b="0" i="0" u="none" strike="noStrike" kern="1200" cap="none" spc="0" normalizeH="0" baseline="0" noProof="0" dirty="0">
                <a:ln>
                  <a:noFill/>
                </a:ln>
                <a:solidFill>
                  <a:schemeClr val="tx1"/>
                </a:solidFill>
                <a:effectLst/>
                <a:uLnTx/>
                <a:uFillTx/>
                <a:latin typeface="Abril Fatface" panose="02000503000000020003" pitchFamily="2" charset="0"/>
                <a:ea typeface="+mn-ea"/>
                <a:cs typeface="Calibri" panose="020F0502020204030204" pitchFamily="34" charset="0"/>
              </a:rPr>
              <a:t>Clinical Interview</a:t>
            </a:r>
          </a:p>
        </p:txBody>
      </p:sp>
      <p:pic>
        <p:nvPicPr>
          <p:cNvPr id="5" name="Picture Placeholder 4" descr="A mother and daughter who is an applicant talking  to a qualified health professional">
            <a:extLst>
              <a:ext uri="{FF2B5EF4-FFF2-40B4-BE49-F238E27FC236}">
                <a16:creationId xmlns:a16="http://schemas.microsoft.com/office/drawing/2014/main" id="{040D9CCE-FA0A-426A-61C3-ACA0FD9F9FCD}"/>
              </a:ext>
            </a:extLst>
          </p:cNvPr>
          <p:cNvPicPr>
            <a:picLocks noGrp="1" noChangeAspect="1"/>
          </p:cNvPicPr>
          <p:nvPr>
            <p:ph type="pic" sz="quarter" idx="10"/>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B91A23B3-F3C9-BE44-B29D-D41BF69BF2B1}"/>
              </a:ext>
            </a:extLst>
          </p:cNvPr>
          <p:cNvSpPr txBox="1"/>
          <p:nvPr/>
        </p:nvSpPr>
        <p:spPr>
          <a:xfrm>
            <a:off x="6639481" y="2291371"/>
            <a:ext cx="5488008" cy="400110"/>
          </a:xfrm>
          <a:prstGeom prst="rect">
            <a:avLst/>
          </a:prstGeom>
          <a:noFill/>
        </p:spPr>
        <p:txBody>
          <a:bodyPr wrap="square" rtlCol="0">
            <a:spAutoFit/>
          </a:bodyPr>
          <a:lstStyle/>
          <a:p>
            <a:r>
              <a:rPr kumimoji="1" lang="en-US" altLang="ko-KR" sz="2000" dirty="0">
                <a:latin typeface="Abril Fatface" panose="02000503000000020003" pitchFamily="2" charset="0"/>
                <a:cs typeface="Calibri" panose="020F0502020204030204" pitchFamily="34" charset="0"/>
              </a:rPr>
              <a:t>Parent/Guardian Responding for Applicant</a:t>
            </a:r>
          </a:p>
        </p:txBody>
      </p:sp>
      <p:sp>
        <p:nvSpPr>
          <p:cNvPr id="11" name="TextBox 10">
            <a:extLst>
              <a:ext uri="{FF2B5EF4-FFF2-40B4-BE49-F238E27FC236}">
                <a16:creationId xmlns:a16="http://schemas.microsoft.com/office/drawing/2014/main" id="{2A0923C8-D0DA-B14B-A403-C0D9F764CEB1}"/>
              </a:ext>
            </a:extLst>
          </p:cNvPr>
          <p:cNvSpPr txBox="1"/>
          <p:nvPr/>
        </p:nvSpPr>
        <p:spPr>
          <a:xfrm>
            <a:off x="6776816" y="2934511"/>
            <a:ext cx="4476269" cy="2501454"/>
          </a:xfrm>
          <a:prstGeom prst="rect">
            <a:avLst/>
          </a:prstGeom>
          <a:noFill/>
        </p:spPr>
        <p:txBody>
          <a:bodyPr wrap="square" rtlCol="0">
            <a:spAutoFit/>
          </a:bodyPr>
          <a:lstStyle/>
          <a:p>
            <a:pPr marL="342900" indent="-342900">
              <a:lnSpc>
                <a:spcPct val="109000"/>
              </a:lnSpc>
              <a:spcBef>
                <a:spcPts val="600"/>
              </a:spcBef>
              <a:buClr>
                <a:srgbClr val="E28C00"/>
              </a:buClr>
              <a:buFont typeface="Wingdings" panose="05000000000000000000" pitchFamily="2" charset="2"/>
              <a:buChar char="§"/>
            </a:pPr>
            <a:r>
              <a:rPr kumimoji="1" lang="en-US" altLang="ko-KR" sz="2000" dirty="0">
                <a:cs typeface="Calibri" panose="020F0502020204030204" pitchFamily="34" charset="0"/>
              </a:rPr>
              <a:t>Advise the parent/guardian their input is welcomed </a:t>
            </a:r>
            <a:r>
              <a:rPr kumimoji="1" lang="en-US" altLang="ko-KR" sz="2000" b="1" dirty="0">
                <a:solidFill>
                  <a:srgbClr val="E28C00"/>
                </a:solidFill>
                <a:cs typeface="Calibri" panose="020F0502020204030204" pitchFamily="34" charset="0"/>
              </a:rPr>
              <a:t>after</a:t>
            </a:r>
            <a:r>
              <a:rPr kumimoji="1" lang="en-US" altLang="ko-KR" sz="2000" dirty="0">
                <a:cs typeface="Calibri" panose="020F0502020204030204" pitchFamily="34" charset="0"/>
              </a:rPr>
              <a:t> the applicant has an opportunity to try and respond to each question. </a:t>
            </a:r>
          </a:p>
          <a:p>
            <a:pPr marL="342900" indent="-342900">
              <a:lnSpc>
                <a:spcPct val="109000"/>
              </a:lnSpc>
              <a:spcBef>
                <a:spcPts val="600"/>
              </a:spcBef>
              <a:buClr>
                <a:srgbClr val="E28C00"/>
              </a:buClr>
              <a:buFont typeface="Wingdings" panose="05000000000000000000" pitchFamily="2" charset="2"/>
              <a:buChar char="§"/>
            </a:pPr>
            <a:r>
              <a:rPr kumimoji="1" lang="en-US" altLang="ko-KR" sz="2000" dirty="0">
                <a:cs typeface="Calibri" panose="020F0502020204030204" pitchFamily="34" charset="0"/>
              </a:rPr>
              <a:t>Explain that this is important so that you can see how well the applicant functions independently. </a:t>
            </a:r>
            <a:endParaRPr kumimoji="1" lang="ko-KR" altLang="en-US" sz="2000" dirty="0">
              <a:cs typeface="Calibri" panose="020F0502020204030204" pitchFamily="34" charset="0"/>
            </a:endParaRPr>
          </a:p>
        </p:txBody>
      </p:sp>
      <p:sp>
        <p:nvSpPr>
          <p:cNvPr id="13" name="직사각형 12">
            <a:extLst>
              <a:ext uri="{FF2B5EF4-FFF2-40B4-BE49-F238E27FC236}">
                <a16:creationId xmlns:a16="http://schemas.microsoft.com/office/drawing/2014/main" id="{733E3186-9056-4644-BE0B-A0075146FA87}"/>
              </a:ext>
              <a:ext uri="{C183D7F6-B498-43B3-948B-1728B52AA6E4}">
                <adec:decorative xmlns:adec="http://schemas.microsoft.com/office/drawing/2017/decorative" val="1"/>
              </a:ext>
            </a:extLst>
          </p:cNvPr>
          <p:cNvSpPr/>
          <p:nvPr/>
        </p:nvSpPr>
        <p:spPr>
          <a:xfrm>
            <a:off x="11609408" y="278894"/>
            <a:ext cx="364119" cy="364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4" name="직선 연결선[R] 13">
            <a:extLst>
              <a:ext uri="{FF2B5EF4-FFF2-40B4-BE49-F238E27FC236}">
                <a16:creationId xmlns:a16="http://schemas.microsoft.com/office/drawing/2014/main" id="{80DDBBF7-9EF9-384F-8CF0-CF78C81505D6}"/>
              </a:ext>
              <a:ext uri="{C183D7F6-B498-43B3-948B-1728B52AA6E4}">
                <adec:decorative xmlns:adec="http://schemas.microsoft.com/office/drawing/2017/decorative" val="1"/>
              </a:ext>
            </a:extLst>
          </p:cNvPr>
          <p:cNvCxnSpPr>
            <a:cxnSpLocks/>
          </p:cNvCxnSpPr>
          <p:nvPr/>
        </p:nvCxnSpPr>
        <p:spPr>
          <a:xfrm>
            <a:off x="6574971" y="2850183"/>
            <a:ext cx="5617029"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슬라이드 번호 개체 틀 5">
            <a:extLst>
              <a:ext uri="{FF2B5EF4-FFF2-40B4-BE49-F238E27FC236}">
                <a16:creationId xmlns:a16="http://schemas.microsoft.com/office/drawing/2014/main" id="{72B6EAA4-9C5B-E446-BD74-1822935899C4}"/>
              </a:ext>
              <a:ext uri="{C183D7F6-B498-43B3-948B-1728B52AA6E4}">
                <adec:decorative xmlns:adec="http://schemas.microsoft.com/office/drawing/2017/decorative" val="1"/>
              </a:ext>
            </a:extLst>
          </p:cNvPr>
          <p:cNvSpPr txBox="1">
            <a:spLocks/>
          </p:cNvSpPr>
          <p:nvPr/>
        </p:nvSpPr>
        <p:spPr>
          <a:xfrm>
            <a:off x="11436350" y="6343650"/>
            <a:ext cx="755650" cy="501650"/>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fld id="{B83999A3-9FA5-2B49-AD28-869F7A4B72E7}" type="slidenum">
              <a:rPr lang="en-US" smtClean="0"/>
              <a:pPr algn="ctr"/>
              <a:t>9</a:t>
            </a:fld>
            <a:endParaRPr kumimoji="1" lang="en-US" altLang="ko-KR" dirty="0"/>
          </a:p>
        </p:txBody>
      </p:sp>
    </p:spTree>
    <p:extLst>
      <p:ext uri="{BB962C8B-B14F-4D97-AF65-F5344CB8AC3E}">
        <p14:creationId xmlns:p14="http://schemas.microsoft.com/office/powerpoint/2010/main" val="1643181259"/>
      </p:ext>
    </p:extLst>
  </p:cSld>
  <p:clrMapOvr>
    <a:masterClrMapping/>
  </p:clrMapOvr>
</p:sld>
</file>

<file path=ppt/theme/theme1.xml><?xml version="1.0" encoding="utf-8"?>
<a:theme xmlns:a="http://schemas.openxmlformats.org/drawingml/2006/main" name="Primary Master">
  <a:themeElements>
    <a:clrScheme name="사용자 지정 1">
      <a:dk1>
        <a:srgbClr val="000000"/>
      </a:dk1>
      <a:lt1>
        <a:srgbClr val="FFFFFF"/>
      </a:lt1>
      <a:dk2>
        <a:srgbClr val="392F1C"/>
      </a:dk2>
      <a:lt2>
        <a:srgbClr val="F7C75B"/>
      </a:lt2>
      <a:accent1>
        <a:srgbClr val="FF9D00"/>
      </a:accent1>
      <a:accent2>
        <a:srgbClr val="CD7919"/>
      </a:accent2>
      <a:accent3>
        <a:srgbClr val="CE8D3E"/>
      </a:accent3>
      <a:accent4>
        <a:srgbClr val="EC7016"/>
      </a:accent4>
      <a:accent5>
        <a:srgbClr val="E64823"/>
      </a:accent5>
      <a:accent6>
        <a:srgbClr val="9C6A6A"/>
      </a:accent6>
      <a:hlink>
        <a:srgbClr val="4A361C"/>
      </a:hlink>
      <a:folHlink>
        <a:srgbClr val="C99512"/>
      </a:folHlink>
    </a:clrScheme>
    <a:fontScheme name="사용자 지정 64">
      <a:majorFont>
        <a:latin typeface="Abril Fatface"/>
        <a:ea typeface="맑은 고딕"/>
        <a:cs typeface=""/>
      </a:majorFont>
      <a:minorFont>
        <a:latin typeface="Calibri"/>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사용자 지정 1">
      <a:dk1>
        <a:srgbClr val="000000"/>
      </a:dk1>
      <a:lt1>
        <a:sysClr val="window" lastClr="FFFFFF"/>
      </a:lt1>
      <a:dk2>
        <a:srgbClr val="000000"/>
      </a:dk2>
      <a:lt2>
        <a:srgbClr val="FFFFFF"/>
      </a:lt2>
      <a:accent1>
        <a:srgbClr val="BF0021"/>
      </a:accent1>
      <a:accent2>
        <a:srgbClr val="12181D"/>
      </a:accent2>
      <a:accent3>
        <a:srgbClr val="B5BDC4"/>
      </a:accent3>
      <a:accent4>
        <a:srgbClr val="E5E4F1"/>
      </a:accent4>
      <a:accent5>
        <a:srgbClr val="E9ECEF"/>
      </a:accent5>
      <a:accent6>
        <a:srgbClr val="132041"/>
      </a:accent6>
      <a:hlink>
        <a:srgbClr val="00B0F0"/>
      </a:hlink>
      <a:folHlink>
        <a:srgbClr val="7F7F7F"/>
      </a:folHlink>
    </a:clrScheme>
    <a:fontScheme name="사용자 지정 79">
      <a:majorFont>
        <a:latin typeface="넥슨Lv2고딕 Medium"/>
        <a:ea typeface="맑은 고딕"/>
        <a:cs typeface=""/>
      </a:majorFont>
      <a:minorFont>
        <a:latin typeface="Noto Sans"/>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4">
            <a:lumMod val="40000"/>
            <a:lumOff val="60000"/>
          </a:schemeClr>
        </a:solidFill>
        <a:ln>
          <a:noFill/>
        </a:ln>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XRUYQT3274NZ-880339284-194</_dlc_DocId>
    <_dlc_DocIdUrl xmlns="b22f8f74-215c-4154-9939-bd29e4e8980e">
      <Url>https://supportservices.jobcorps.gov/disability/_layouts/15/DocIdRedir.aspx?ID=XRUYQT3274NZ-880339284-194</Url>
      <Description>XRUYQT3274NZ-880339284-194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069D8CB-DF07-49B8-BA50-8458A01D2E82}"/>
</file>

<file path=customXml/itemProps2.xml><?xml version="1.0" encoding="utf-8"?>
<ds:datastoreItem xmlns:ds="http://schemas.openxmlformats.org/officeDocument/2006/customXml" ds:itemID="{EB341F97-ACCC-498A-BF88-09D08745B9A7}">
  <ds:schemaRefs>
    <ds:schemaRef ds:uri="http://schemas.microsoft.com/sharepoint/v3/contenttype/forms"/>
  </ds:schemaRefs>
</ds:datastoreItem>
</file>

<file path=customXml/itemProps3.xml><?xml version="1.0" encoding="utf-8"?>
<ds:datastoreItem xmlns:ds="http://schemas.openxmlformats.org/officeDocument/2006/customXml" ds:itemID="{DCA2EDBB-77B9-4233-BDF2-C69D74A68B4C}">
  <ds:schemaRefs>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http://purl.org/dc/elements/1.1/"/>
    <ds:schemaRef ds:uri="721a4254-37aa-4b5c-aa84-ee537e0c3488"/>
    <ds:schemaRef ds:uri="1cf800eb-8661-4bd0-a948-96119a7a8684"/>
    <ds:schemaRef ds:uri="http://purl.org/dc/dcmitype/"/>
  </ds:schemaRefs>
</ds:datastoreItem>
</file>

<file path=customXml/itemProps4.xml><?xml version="1.0" encoding="utf-8"?>
<ds:datastoreItem xmlns:ds="http://schemas.openxmlformats.org/officeDocument/2006/customXml" ds:itemID="{63C44C1E-01C5-429E-B782-F34062C4D297}"/>
</file>

<file path=docProps/app.xml><?xml version="1.0" encoding="utf-8"?>
<Properties xmlns="http://schemas.openxmlformats.org/officeDocument/2006/extended-properties" xmlns:vt="http://schemas.openxmlformats.org/officeDocument/2006/docPropsVTypes">
  <TotalTime>0</TotalTime>
  <Words>9441</Words>
  <Application>Microsoft Office PowerPoint</Application>
  <PresentationFormat>Widescreen</PresentationFormat>
  <Paragraphs>855</Paragraphs>
  <Slides>53</Slides>
  <Notes>53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53</vt:i4>
      </vt:variant>
    </vt:vector>
  </HeadingPairs>
  <TitlesOfParts>
    <vt:vector size="70" baseType="lpstr">
      <vt:lpstr>Times New Roman</vt:lpstr>
      <vt:lpstr>넥슨Lv2고딕 Medium</vt:lpstr>
      <vt:lpstr>Calibri</vt:lpstr>
      <vt:lpstr>Aptos</vt:lpstr>
      <vt:lpstr>Abril Fatface</vt:lpstr>
      <vt:lpstr>Courier New</vt:lpstr>
      <vt:lpstr>Montserrat SemiBold</vt:lpstr>
      <vt:lpstr>Century Gothic</vt:lpstr>
      <vt:lpstr>맑은 고딕</vt:lpstr>
      <vt:lpstr>Arial</vt:lpstr>
      <vt:lpstr>Noto Sans</vt:lpstr>
      <vt:lpstr>Wingdings</vt:lpstr>
      <vt:lpstr>Symbol</vt:lpstr>
      <vt:lpstr>Primary Master</vt:lpstr>
      <vt:lpstr>1_Custom Design</vt:lpstr>
      <vt:lpstr>Custom Design</vt:lpstr>
      <vt:lpstr>Office Theme</vt:lpstr>
      <vt:lpstr>Intellectual Disabilities Considerations in Applicant File Review (AFR) and Disability Accommodation (DA)</vt:lpstr>
      <vt:lpstr>Contents</vt:lpstr>
      <vt:lpstr>Applicant File Review Considerations</vt:lpstr>
      <vt:lpstr>Non-educational Document Reviews Feedback from DCs Center Applicant File Review Form (CAFR)(Form 1-06)</vt:lpstr>
      <vt:lpstr>CAFR Form 1-06</vt:lpstr>
      <vt:lpstr>Examples of DC Feedback  to HWD</vt:lpstr>
      <vt:lpstr>DC File Review Do Not’s</vt:lpstr>
      <vt:lpstr>Communication Accommodations Considerations for the Clinical Interview</vt:lpstr>
      <vt:lpstr>Parental/Guardian Involvement in the Clinical Interview</vt:lpstr>
      <vt:lpstr>Assessing  Adaptive and Social Functioning</vt:lpstr>
      <vt:lpstr>Sample  Applicant Clinical Interview Questions</vt:lpstr>
      <vt:lpstr>Recommendations  Of Denial</vt:lpstr>
      <vt:lpstr>Functional Limitations (Symptoms/Behaviors)  A recommendation of denial could be made for an applicant with cognitive impairments, if the applicant has functional limitations that require healthcare services or supports beyond the basic health care available through Job Corps. </vt:lpstr>
      <vt:lpstr>Remember…</vt:lpstr>
      <vt:lpstr>Disability Accommodation (DA) Considerations</vt:lpstr>
      <vt:lpstr>Pre-Arrival Contact Post Approval</vt:lpstr>
      <vt:lpstr>Individualized Assessment of Need</vt:lpstr>
      <vt:lpstr>Disability Accommodations (DAs)</vt:lpstr>
      <vt:lpstr>Video Modeling</vt:lpstr>
      <vt:lpstr>Still Not Convinced?</vt:lpstr>
      <vt:lpstr>What Skills Can Be Taught?</vt:lpstr>
      <vt:lpstr>When to Use Video Modeling?</vt:lpstr>
      <vt:lpstr>Why Use Video Modeling?</vt:lpstr>
      <vt:lpstr>Type 1: Basic Video Modeling</vt:lpstr>
      <vt:lpstr>Type 2: Video Self-Modeling</vt:lpstr>
      <vt:lpstr>Type 3: Point of View Modeling</vt:lpstr>
      <vt:lpstr>Type 4: Video Prompting Modeling</vt:lpstr>
      <vt:lpstr>What type of video modeling should you use?</vt:lpstr>
      <vt:lpstr>Video Modeling in Action</vt:lpstr>
      <vt:lpstr>Bookshare</vt:lpstr>
      <vt:lpstr>The Bookshare Collection</vt:lpstr>
      <vt:lpstr>Assistive Technology</vt:lpstr>
      <vt:lpstr>Long Beach – Immersive Reader</vt:lpstr>
      <vt:lpstr>Other DA</vt:lpstr>
      <vt:lpstr>Task Analysis</vt:lpstr>
      <vt:lpstr>Consistency in Task Analysis</vt:lpstr>
      <vt:lpstr>Vocabulary Development</vt:lpstr>
      <vt:lpstr>Label Actual Items </vt:lpstr>
      <vt:lpstr>Disability Accommodation Effectiveness Reviews</vt:lpstr>
      <vt:lpstr>Effectiveness Monitoring</vt:lpstr>
      <vt:lpstr>Key Points About  Effectiveness Monitoring</vt:lpstr>
      <vt:lpstr>Key Takeaways For Working with Students with ID</vt:lpstr>
      <vt:lpstr>Maximum Benefit Separation</vt:lpstr>
      <vt:lpstr>Related Policy References</vt:lpstr>
      <vt:lpstr>Maximum Benefit  Recommendation Defined</vt:lpstr>
      <vt:lpstr>The Burden of Proof </vt:lpstr>
      <vt:lpstr>Other Considerations</vt:lpstr>
      <vt:lpstr>Confirm Compliance!</vt:lpstr>
      <vt:lpstr>Submitting a Max Ben Request to the Regional Office</vt:lpstr>
      <vt:lpstr>Resources  Reminders and  Disability Job Corps Website</vt:lpstr>
      <vt:lpstr>Reminders!</vt:lpstr>
      <vt:lpstr>Job Corps Disability Support Services Website https://supportservices.jobcorps.gov/disability/Pages/default.aspx</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Intellectual Disabilities</dc:title>
  <dc:subject/>
  <dc:creator/>
  <cp:keywords/>
  <dc:description/>
  <cp:lastModifiedBy/>
  <cp:revision>6</cp:revision>
  <dcterms:created xsi:type="dcterms:W3CDTF">2024-03-20T18:48:29Z</dcterms:created>
  <dcterms:modified xsi:type="dcterms:W3CDTF">2024-03-28T19:46:30Z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_dlc_DocIdItemGuid">
    <vt:lpwstr>dc4de61f-f11c-478c-b253-654a9b3633ff</vt:lpwstr>
  </property>
</Properties>
</file>