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1.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Layouts/slideLayout7.xml" ContentType="application/vnd.openxmlformats-officedocument.presentationml.slideLayout+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notesSlides/notesSlide46.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notesSlides/notesSlide38.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Override1.xml" ContentType="application/vnd.openxmlformats-officedocument.themeOverride+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217" r:id="rId2"/>
  </p:sldMasterIdLst>
  <p:notesMasterIdLst>
    <p:notesMasterId r:id="rId55"/>
  </p:notesMasterIdLst>
  <p:handoutMasterIdLst>
    <p:handoutMasterId r:id="rId56"/>
  </p:handoutMasterIdLst>
  <p:sldIdLst>
    <p:sldId id="256" r:id="rId3"/>
    <p:sldId id="392" r:id="rId4"/>
    <p:sldId id="336" r:id="rId5"/>
    <p:sldId id="338" r:id="rId6"/>
    <p:sldId id="339" r:id="rId7"/>
    <p:sldId id="345" r:id="rId8"/>
    <p:sldId id="340" r:id="rId9"/>
    <p:sldId id="346" r:id="rId10"/>
    <p:sldId id="343" r:id="rId11"/>
    <p:sldId id="378" r:id="rId12"/>
    <p:sldId id="347" r:id="rId13"/>
    <p:sldId id="348" r:id="rId14"/>
    <p:sldId id="386" r:id="rId15"/>
    <p:sldId id="379" r:id="rId16"/>
    <p:sldId id="349" r:id="rId17"/>
    <p:sldId id="350" r:id="rId18"/>
    <p:sldId id="387" r:id="rId19"/>
    <p:sldId id="381" r:id="rId20"/>
    <p:sldId id="351" r:id="rId21"/>
    <p:sldId id="353" r:id="rId22"/>
    <p:sldId id="352" r:id="rId23"/>
    <p:sldId id="388" r:id="rId24"/>
    <p:sldId id="384" r:id="rId25"/>
    <p:sldId id="354" r:id="rId26"/>
    <p:sldId id="355" r:id="rId27"/>
    <p:sldId id="389" r:id="rId28"/>
    <p:sldId id="393" r:id="rId29"/>
    <p:sldId id="385" r:id="rId30"/>
    <p:sldId id="358" r:id="rId31"/>
    <p:sldId id="390" r:id="rId32"/>
    <p:sldId id="359" r:id="rId33"/>
    <p:sldId id="360" r:id="rId34"/>
    <p:sldId id="361" r:id="rId35"/>
    <p:sldId id="391" r:id="rId36"/>
    <p:sldId id="362" r:id="rId37"/>
    <p:sldId id="363" r:id="rId38"/>
    <p:sldId id="364" r:id="rId39"/>
    <p:sldId id="365" r:id="rId40"/>
    <p:sldId id="538" r:id="rId41"/>
    <p:sldId id="366" r:id="rId42"/>
    <p:sldId id="370" r:id="rId43"/>
    <p:sldId id="536" r:id="rId44"/>
    <p:sldId id="368" r:id="rId45"/>
    <p:sldId id="367" r:id="rId46"/>
    <p:sldId id="537" r:id="rId47"/>
    <p:sldId id="369" r:id="rId48"/>
    <p:sldId id="371" r:id="rId49"/>
    <p:sldId id="372" r:id="rId50"/>
    <p:sldId id="533" r:id="rId51"/>
    <p:sldId id="534" r:id="rId52"/>
    <p:sldId id="535" r:id="rId53"/>
    <p:sldId id="310" r:id="rId54"/>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286000" algn="l" defTabSz="457200" rtl="0" eaLnBrk="1" latinLnBrk="0" hangingPunct="1">
      <a:defRPr kern="1200">
        <a:solidFill>
          <a:schemeClr val="tx1"/>
        </a:solidFill>
        <a:latin typeface="Verdana" charset="0"/>
        <a:ea typeface="ＭＳ Ｐゴシック" charset="0"/>
        <a:cs typeface="+mn-cs"/>
      </a:defRPr>
    </a:lvl6pPr>
    <a:lvl7pPr marL="2743200" algn="l" defTabSz="457200" rtl="0" eaLnBrk="1" latinLnBrk="0" hangingPunct="1">
      <a:defRPr kern="1200">
        <a:solidFill>
          <a:schemeClr val="tx1"/>
        </a:solidFill>
        <a:latin typeface="Verdana" charset="0"/>
        <a:ea typeface="ＭＳ Ｐゴシック" charset="0"/>
        <a:cs typeface="+mn-cs"/>
      </a:defRPr>
    </a:lvl7pPr>
    <a:lvl8pPr marL="3200400" algn="l" defTabSz="457200" rtl="0" eaLnBrk="1" latinLnBrk="0" hangingPunct="1">
      <a:defRPr kern="1200">
        <a:solidFill>
          <a:schemeClr val="tx1"/>
        </a:solidFill>
        <a:latin typeface="Verdana" charset="0"/>
        <a:ea typeface="ＭＳ Ｐゴシック" charset="0"/>
        <a:cs typeface="+mn-cs"/>
      </a:defRPr>
    </a:lvl8pPr>
    <a:lvl9pPr marL="3657600" algn="l" defTabSz="457200" rtl="0" eaLnBrk="1" latinLnBrk="0" hangingPunct="1">
      <a:defRPr kern="1200">
        <a:solidFill>
          <a:schemeClr val="tx1"/>
        </a:solidFill>
        <a:latin typeface="Verdan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33B"/>
    <a:srgbClr val="000022"/>
    <a:srgbClr val="FFFFFF"/>
    <a:srgbClr val="FFFF99"/>
    <a:srgbClr val="000026"/>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84932" autoAdjust="0"/>
  </p:normalViewPr>
  <p:slideViewPr>
    <p:cSldViewPr>
      <p:cViewPr varScale="1">
        <p:scale>
          <a:sx n="73" d="100"/>
          <a:sy n="73" d="100"/>
        </p:scale>
        <p:origin x="78" y="5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76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customXml" Target="../customXml/item5.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B80A9-F70E-4784-95A2-C4FB025A1D7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62708A5B-D728-430C-828B-192D9866CDEE}">
      <dgm:prSet phldrT="[Text]" custT="1"/>
      <dgm:spPr/>
      <dgm:t>
        <a:bodyPr/>
        <a:lstStyle/>
        <a:p>
          <a:r>
            <a:rPr lang="en-US" sz="2400" b="1" dirty="0">
              <a:solidFill>
                <a:schemeClr val="tx2">
                  <a:lumMod val="75000"/>
                </a:schemeClr>
              </a:solidFill>
              <a:latin typeface="Arial Narrow" pitchFamily="34" charset="0"/>
            </a:rPr>
            <a:t>Input</a:t>
          </a:r>
        </a:p>
      </dgm:t>
    </dgm:pt>
    <dgm:pt modelId="{7EE76977-BCEB-4272-825F-6BF9DDBB7E2F}" type="parTrans" cxnId="{0085A006-EFD2-4D55-BE35-D9D4D525FF76}">
      <dgm:prSet/>
      <dgm:spPr/>
      <dgm:t>
        <a:bodyPr/>
        <a:lstStyle/>
        <a:p>
          <a:endParaRPr lang="en-US">
            <a:solidFill>
              <a:schemeClr val="tx2">
                <a:lumMod val="75000"/>
              </a:schemeClr>
            </a:solidFill>
            <a:latin typeface="Arial Narrow" pitchFamily="34" charset="0"/>
          </a:endParaRPr>
        </a:p>
      </dgm:t>
    </dgm:pt>
    <dgm:pt modelId="{E6751877-1D33-4357-947B-6626ED35C5BC}" type="sibTrans" cxnId="{0085A006-EFD2-4D55-BE35-D9D4D525FF76}">
      <dgm:prSet/>
      <dgm:spPr/>
      <dgm:t>
        <a:bodyPr/>
        <a:lstStyle/>
        <a:p>
          <a:endParaRPr lang="en-US">
            <a:solidFill>
              <a:schemeClr val="tx2">
                <a:lumMod val="75000"/>
              </a:schemeClr>
            </a:solidFill>
            <a:latin typeface="Arial Narrow" pitchFamily="34" charset="0"/>
          </a:endParaRPr>
        </a:p>
      </dgm:t>
    </dgm:pt>
    <dgm:pt modelId="{E068D575-9D37-4653-A294-660C128B080A}">
      <dgm:prSet phldrT="[Text]" custT="1"/>
      <dgm:spPr/>
      <dgm:t>
        <a:bodyPr/>
        <a:lstStyle/>
        <a:p>
          <a:r>
            <a:rPr lang="en-US" sz="2000" dirty="0">
              <a:solidFill>
                <a:schemeClr val="tx2">
                  <a:lumMod val="75000"/>
                </a:schemeClr>
              </a:solidFill>
              <a:latin typeface="Arial Narrow" pitchFamily="34" charset="0"/>
            </a:rPr>
            <a:t>The way we take in information</a:t>
          </a:r>
        </a:p>
      </dgm:t>
    </dgm:pt>
    <dgm:pt modelId="{0E6B3B37-2072-4736-9862-4D59051CB431}" type="parTrans" cxnId="{D9514182-70A1-4A53-AF3B-EBB6F7E2C1D0}">
      <dgm:prSet/>
      <dgm:spPr/>
      <dgm:t>
        <a:bodyPr/>
        <a:lstStyle/>
        <a:p>
          <a:endParaRPr lang="en-US">
            <a:solidFill>
              <a:schemeClr val="tx2">
                <a:lumMod val="75000"/>
              </a:schemeClr>
            </a:solidFill>
            <a:latin typeface="Arial Narrow" pitchFamily="34" charset="0"/>
          </a:endParaRPr>
        </a:p>
      </dgm:t>
    </dgm:pt>
    <dgm:pt modelId="{748E7D33-306A-46C9-9578-B2A11E64E9C9}" type="sibTrans" cxnId="{D9514182-70A1-4A53-AF3B-EBB6F7E2C1D0}">
      <dgm:prSet/>
      <dgm:spPr/>
      <dgm:t>
        <a:bodyPr/>
        <a:lstStyle/>
        <a:p>
          <a:endParaRPr lang="en-US">
            <a:solidFill>
              <a:schemeClr val="tx2">
                <a:lumMod val="75000"/>
              </a:schemeClr>
            </a:solidFill>
            <a:latin typeface="Arial Narrow" pitchFamily="34" charset="0"/>
          </a:endParaRPr>
        </a:p>
      </dgm:t>
    </dgm:pt>
    <dgm:pt modelId="{5FE3688A-0B23-46A7-B4DD-AD7767B70420}">
      <dgm:prSet phldrT="[Text]" custT="1"/>
      <dgm:spPr/>
      <dgm:t>
        <a:bodyPr/>
        <a:lstStyle/>
        <a:p>
          <a:r>
            <a:rPr lang="en-US" sz="2400" b="1" dirty="0">
              <a:solidFill>
                <a:schemeClr val="tx2">
                  <a:lumMod val="75000"/>
                </a:schemeClr>
              </a:solidFill>
              <a:latin typeface="Arial Narrow" pitchFamily="34" charset="0"/>
            </a:rPr>
            <a:t>Integration</a:t>
          </a:r>
        </a:p>
      </dgm:t>
    </dgm:pt>
    <dgm:pt modelId="{EE8D2ABC-AD79-45AF-BAAD-C0F7037E4137}" type="parTrans" cxnId="{4BD0F948-AA5A-4EE3-BFFB-932709A93701}">
      <dgm:prSet/>
      <dgm:spPr/>
      <dgm:t>
        <a:bodyPr/>
        <a:lstStyle/>
        <a:p>
          <a:endParaRPr lang="en-US">
            <a:solidFill>
              <a:schemeClr val="tx2">
                <a:lumMod val="75000"/>
              </a:schemeClr>
            </a:solidFill>
            <a:latin typeface="Arial Narrow" pitchFamily="34" charset="0"/>
          </a:endParaRPr>
        </a:p>
      </dgm:t>
    </dgm:pt>
    <dgm:pt modelId="{C86C6595-ECA5-4DB3-A882-DF0EC5B3C078}" type="sibTrans" cxnId="{4BD0F948-AA5A-4EE3-BFFB-932709A93701}">
      <dgm:prSet/>
      <dgm:spPr/>
      <dgm:t>
        <a:bodyPr/>
        <a:lstStyle/>
        <a:p>
          <a:endParaRPr lang="en-US">
            <a:solidFill>
              <a:schemeClr val="tx2">
                <a:lumMod val="75000"/>
              </a:schemeClr>
            </a:solidFill>
            <a:latin typeface="Arial Narrow" pitchFamily="34" charset="0"/>
          </a:endParaRPr>
        </a:p>
      </dgm:t>
    </dgm:pt>
    <dgm:pt modelId="{F832D56F-FFD2-41DF-AE8D-BF6C9FBED74D}">
      <dgm:prSet phldrT="[Text]" custT="1"/>
      <dgm:spPr/>
      <dgm:t>
        <a:bodyPr/>
        <a:lstStyle/>
        <a:p>
          <a:r>
            <a:rPr lang="en-US" sz="2000" dirty="0">
              <a:solidFill>
                <a:schemeClr val="tx2">
                  <a:lumMod val="75000"/>
                </a:schemeClr>
              </a:solidFill>
              <a:latin typeface="Arial Narrow" pitchFamily="34" charset="0"/>
              <a:cs typeface="Arial" charset="0"/>
            </a:rPr>
            <a:t>The way information is organized and understood</a:t>
          </a:r>
          <a:endParaRPr lang="en-US" sz="2000" dirty="0">
            <a:solidFill>
              <a:schemeClr val="tx2">
                <a:lumMod val="75000"/>
              </a:schemeClr>
            </a:solidFill>
            <a:latin typeface="Arial Narrow" pitchFamily="34" charset="0"/>
          </a:endParaRPr>
        </a:p>
      </dgm:t>
    </dgm:pt>
    <dgm:pt modelId="{5DDF164B-2537-4DA4-8F3F-A50E119BC023}" type="parTrans" cxnId="{63960347-38C9-449F-8803-FFB1EB5EB10C}">
      <dgm:prSet/>
      <dgm:spPr/>
      <dgm:t>
        <a:bodyPr/>
        <a:lstStyle/>
        <a:p>
          <a:endParaRPr lang="en-US">
            <a:solidFill>
              <a:schemeClr val="tx2">
                <a:lumMod val="75000"/>
              </a:schemeClr>
            </a:solidFill>
            <a:latin typeface="Arial Narrow" pitchFamily="34" charset="0"/>
          </a:endParaRPr>
        </a:p>
      </dgm:t>
    </dgm:pt>
    <dgm:pt modelId="{05E3F529-823D-46BF-9505-C60C07ABF7F5}" type="sibTrans" cxnId="{63960347-38C9-449F-8803-FFB1EB5EB10C}">
      <dgm:prSet/>
      <dgm:spPr/>
      <dgm:t>
        <a:bodyPr/>
        <a:lstStyle/>
        <a:p>
          <a:endParaRPr lang="en-US">
            <a:solidFill>
              <a:schemeClr val="tx2">
                <a:lumMod val="75000"/>
              </a:schemeClr>
            </a:solidFill>
            <a:latin typeface="Arial Narrow" pitchFamily="34" charset="0"/>
          </a:endParaRPr>
        </a:p>
      </dgm:t>
    </dgm:pt>
    <dgm:pt modelId="{12F7C64B-255A-4065-98F2-B0EA198A022D}">
      <dgm:prSet custT="1"/>
      <dgm:spPr/>
      <dgm:t>
        <a:bodyPr/>
        <a:lstStyle/>
        <a:p>
          <a:r>
            <a:rPr lang="en-US" sz="2400" b="1" dirty="0">
              <a:solidFill>
                <a:schemeClr val="tx2">
                  <a:lumMod val="75000"/>
                </a:schemeClr>
              </a:solidFill>
              <a:latin typeface="Arial Narrow" pitchFamily="34" charset="0"/>
            </a:rPr>
            <a:t>Memory</a:t>
          </a:r>
        </a:p>
      </dgm:t>
    </dgm:pt>
    <dgm:pt modelId="{CD2C08CB-2D84-456B-A493-55FD0601D359}" type="parTrans" cxnId="{2CB93B32-63E7-4730-B0DB-1A63DDC76CFE}">
      <dgm:prSet/>
      <dgm:spPr/>
      <dgm:t>
        <a:bodyPr/>
        <a:lstStyle/>
        <a:p>
          <a:endParaRPr lang="en-US">
            <a:solidFill>
              <a:schemeClr val="tx2">
                <a:lumMod val="75000"/>
              </a:schemeClr>
            </a:solidFill>
            <a:latin typeface="Arial Narrow" pitchFamily="34" charset="0"/>
          </a:endParaRPr>
        </a:p>
      </dgm:t>
    </dgm:pt>
    <dgm:pt modelId="{CD8AA4A0-CC82-401C-ADF6-3EE7712F1399}" type="sibTrans" cxnId="{2CB93B32-63E7-4730-B0DB-1A63DDC76CFE}">
      <dgm:prSet/>
      <dgm:spPr/>
      <dgm:t>
        <a:bodyPr/>
        <a:lstStyle/>
        <a:p>
          <a:endParaRPr lang="en-US">
            <a:solidFill>
              <a:schemeClr val="tx2">
                <a:lumMod val="75000"/>
              </a:schemeClr>
            </a:solidFill>
            <a:latin typeface="Arial Narrow" pitchFamily="34" charset="0"/>
          </a:endParaRPr>
        </a:p>
      </dgm:t>
    </dgm:pt>
    <dgm:pt modelId="{09A35376-72EC-422A-A411-C5518F7A94F6}">
      <dgm:prSet custT="1"/>
      <dgm:spPr/>
      <dgm:t>
        <a:bodyPr/>
        <a:lstStyle/>
        <a:p>
          <a:r>
            <a:rPr lang="en-US" sz="2400" b="1" dirty="0">
              <a:solidFill>
                <a:schemeClr val="tx2">
                  <a:lumMod val="75000"/>
                </a:schemeClr>
              </a:solidFill>
              <a:latin typeface="Arial Narrow" pitchFamily="34" charset="0"/>
            </a:rPr>
            <a:t>Output</a:t>
          </a:r>
        </a:p>
      </dgm:t>
    </dgm:pt>
    <dgm:pt modelId="{7A9F255B-3ECF-4738-BA88-467BEEB5DB8E}" type="parTrans" cxnId="{31F4B47F-BCEC-4FDF-8BF1-0B4E5DDDFD98}">
      <dgm:prSet/>
      <dgm:spPr/>
      <dgm:t>
        <a:bodyPr/>
        <a:lstStyle/>
        <a:p>
          <a:endParaRPr lang="en-US">
            <a:solidFill>
              <a:schemeClr val="tx2">
                <a:lumMod val="75000"/>
              </a:schemeClr>
            </a:solidFill>
            <a:latin typeface="Arial Narrow" pitchFamily="34" charset="0"/>
          </a:endParaRPr>
        </a:p>
      </dgm:t>
    </dgm:pt>
    <dgm:pt modelId="{5E3C17B8-B7B1-4ED4-9C8D-047863F209F3}" type="sibTrans" cxnId="{31F4B47F-BCEC-4FDF-8BF1-0B4E5DDDFD98}">
      <dgm:prSet/>
      <dgm:spPr/>
      <dgm:t>
        <a:bodyPr/>
        <a:lstStyle/>
        <a:p>
          <a:endParaRPr lang="en-US">
            <a:solidFill>
              <a:schemeClr val="tx2">
                <a:lumMod val="75000"/>
              </a:schemeClr>
            </a:solidFill>
            <a:latin typeface="Arial Narrow" pitchFamily="34" charset="0"/>
          </a:endParaRPr>
        </a:p>
      </dgm:t>
    </dgm:pt>
    <dgm:pt modelId="{82FB7A3B-0AF1-4FA3-B5BE-063CCAED45A6}">
      <dgm:prSet custT="1"/>
      <dgm:spPr/>
      <dgm:t>
        <a:bodyPr/>
        <a:lstStyle/>
        <a:p>
          <a:r>
            <a:rPr lang="en-US" sz="2000" dirty="0">
              <a:solidFill>
                <a:schemeClr val="tx2">
                  <a:lumMod val="75000"/>
                </a:schemeClr>
              </a:solidFill>
              <a:latin typeface="Arial Narrow" pitchFamily="34" charset="0"/>
            </a:rPr>
            <a:t>The way we store information whether it is in the long term memory, short term memory, or discarded</a:t>
          </a:r>
        </a:p>
      </dgm:t>
    </dgm:pt>
    <dgm:pt modelId="{65402BB3-AF3B-405E-B863-0C62633E7F6A}" type="parTrans" cxnId="{34BF705A-FD72-4DA8-8338-F7A0375D5864}">
      <dgm:prSet/>
      <dgm:spPr/>
      <dgm:t>
        <a:bodyPr/>
        <a:lstStyle/>
        <a:p>
          <a:endParaRPr lang="en-US">
            <a:solidFill>
              <a:schemeClr val="tx2">
                <a:lumMod val="75000"/>
              </a:schemeClr>
            </a:solidFill>
            <a:latin typeface="Arial Narrow" pitchFamily="34" charset="0"/>
          </a:endParaRPr>
        </a:p>
      </dgm:t>
    </dgm:pt>
    <dgm:pt modelId="{84E30A62-85AC-4F4B-8AD0-4FF49A02C12F}" type="sibTrans" cxnId="{34BF705A-FD72-4DA8-8338-F7A0375D5864}">
      <dgm:prSet/>
      <dgm:spPr/>
      <dgm:t>
        <a:bodyPr/>
        <a:lstStyle/>
        <a:p>
          <a:endParaRPr lang="en-US">
            <a:solidFill>
              <a:schemeClr val="tx2">
                <a:lumMod val="75000"/>
              </a:schemeClr>
            </a:solidFill>
            <a:latin typeface="Arial Narrow" pitchFamily="34" charset="0"/>
          </a:endParaRPr>
        </a:p>
      </dgm:t>
    </dgm:pt>
    <dgm:pt modelId="{3C045079-1BD2-429C-862D-7B3731DDE755}">
      <dgm:prSet custT="1"/>
      <dgm:spPr/>
      <dgm:t>
        <a:bodyPr/>
        <a:lstStyle/>
        <a:p>
          <a:r>
            <a:rPr lang="en-US" sz="2000" dirty="0">
              <a:solidFill>
                <a:schemeClr val="tx2">
                  <a:lumMod val="75000"/>
                </a:schemeClr>
              </a:solidFill>
              <a:latin typeface="Arial Narrow" pitchFamily="34" charset="0"/>
            </a:rPr>
            <a:t>The way we communicate and express information</a:t>
          </a:r>
        </a:p>
      </dgm:t>
    </dgm:pt>
    <dgm:pt modelId="{1F559D23-9FD7-4058-BCDB-06ADE0B6B40F}" type="parTrans" cxnId="{067403E0-79FD-472D-94C7-6B3589EEEF6E}">
      <dgm:prSet/>
      <dgm:spPr/>
      <dgm:t>
        <a:bodyPr/>
        <a:lstStyle/>
        <a:p>
          <a:endParaRPr lang="en-US">
            <a:solidFill>
              <a:schemeClr val="tx2">
                <a:lumMod val="75000"/>
              </a:schemeClr>
            </a:solidFill>
            <a:latin typeface="Arial Narrow" pitchFamily="34" charset="0"/>
          </a:endParaRPr>
        </a:p>
      </dgm:t>
    </dgm:pt>
    <dgm:pt modelId="{BBAB4A95-66EB-4C7B-B2DB-CEEA424841EE}" type="sibTrans" cxnId="{067403E0-79FD-472D-94C7-6B3589EEEF6E}">
      <dgm:prSet/>
      <dgm:spPr/>
      <dgm:t>
        <a:bodyPr/>
        <a:lstStyle/>
        <a:p>
          <a:endParaRPr lang="en-US">
            <a:solidFill>
              <a:schemeClr val="tx2">
                <a:lumMod val="75000"/>
              </a:schemeClr>
            </a:solidFill>
            <a:latin typeface="Arial Narrow" pitchFamily="34" charset="0"/>
          </a:endParaRPr>
        </a:p>
      </dgm:t>
    </dgm:pt>
    <dgm:pt modelId="{D8828B18-6623-43B8-BCBA-03658AB1B662}" type="pres">
      <dgm:prSet presAssocID="{D53B80A9-F70E-4784-95A2-C4FB025A1D75}" presName="Name0" presStyleCnt="0">
        <dgm:presLayoutVars>
          <dgm:dir/>
          <dgm:animLvl val="lvl"/>
          <dgm:resizeHandles val="exact"/>
        </dgm:presLayoutVars>
      </dgm:prSet>
      <dgm:spPr/>
    </dgm:pt>
    <dgm:pt modelId="{1C86F97B-7A23-4AA0-A1FA-404211F7602E}" type="pres">
      <dgm:prSet presAssocID="{62708A5B-D728-430C-828B-192D9866CDEE}" presName="composite" presStyleCnt="0"/>
      <dgm:spPr/>
    </dgm:pt>
    <dgm:pt modelId="{BF65B1C6-730F-4952-9C99-56FA4B147CEC}" type="pres">
      <dgm:prSet presAssocID="{62708A5B-D728-430C-828B-192D9866CDEE}" presName="parTx" presStyleLbl="alignNode1" presStyleIdx="0" presStyleCnt="4">
        <dgm:presLayoutVars>
          <dgm:chMax val="0"/>
          <dgm:chPref val="0"/>
          <dgm:bulletEnabled val="1"/>
        </dgm:presLayoutVars>
      </dgm:prSet>
      <dgm:spPr/>
    </dgm:pt>
    <dgm:pt modelId="{3717B5AE-8BD6-45CA-A14F-7E186E884B88}" type="pres">
      <dgm:prSet presAssocID="{62708A5B-D728-430C-828B-192D9866CDEE}" presName="desTx" presStyleLbl="alignAccFollowNode1" presStyleIdx="0" presStyleCnt="4">
        <dgm:presLayoutVars>
          <dgm:bulletEnabled val="1"/>
        </dgm:presLayoutVars>
      </dgm:prSet>
      <dgm:spPr/>
    </dgm:pt>
    <dgm:pt modelId="{7FD79B5E-AC41-4868-BD42-6C8079BFBBFA}" type="pres">
      <dgm:prSet presAssocID="{E6751877-1D33-4357-947B-6626ED35C5BC}" presName="space" presStyleCnt="0"/>
      <dgm:spPr/>
    </dgm:pt>
    <dgm:pt modelId="{4FACDEEA-ED85-4DD9-8357-8EF233A1CA2E}" type="pres">
      <dgm:prSet presAssocID="{5FE3688A-0B23-46A7-B4DD-AD7767B70420}" presName="composite" presStyleCnt="0"/>
      <dgm:spPr/>
    </dgm:pt>
    <dgm:pt modelId="{15526FE4-CF78-47D8-B5E8-6B56630BBFB7}" type="pres">
      <dgm:prSet presAssocID="{5FE3688A-0B23-46A7-B4DD-AD7767B70420}" presName="parTx" presStyleLbl="alignNode1" presStyleIdx="1" presStyleCnt="4">
        <dgm:presLayoutVars>
          <dgm:chMax val="0"/>
          <dgm:chPref val="0"/>
          <dgm:bulletEnabled val="1"/>
        </dgm:presLayoutVars>
      </dgm:prSet>
      <dgm:spPr/>
    </dgm:pt>
    <dgm:pt modelId="{66207B3A-6A7E-48B7-8758-1B523893164D}" type="pres">
      <dgm:prSet presAssocID="{5FE3688A-0B23-46A7-B4DD-AD7767B70420}" presName="desTx" presStyleLbl="alignAccFollowNode1" presStyleIdx="1" presStyleCnt="4">
        <dgm:presLayoutVars>
          <dgm:bulletEnabled val="1"/>
        </dgm:presLayoutVars>
      </dgm:prSet>
      <dgm:spPr/>
    </dgm:pt>
    <dgm:pt modelId="{7C472F7F-8974-4DC4-9893-C1B685C6C7AC}" type="pres">
      <dgm:prSet presAssocID="{C86C6595-ECA5-4DB3-A882-DF0EC5B3C078}" presName="space" presStyleCnt="0"/>
      <dgm:spPr/>
    </dgm:pt>
    <dgm:pt modelId="{C3CC8C32-7F72-402D-B443-0F498017DEB4}" type="pres">
      <dgm:prSet presAssocID="{12F7C64B-255A-4065-98F2-B0EA198A022D}" presName="composite" presStyleCnt="0"/>
      <dgm:spPr/>
    </dgm:pt>
    <dgm:pt modelId="{E6480087-280B-4AA9-A611-5DACBB2A5DF9}" type="pres">
      <dgm:prSet presAssocID="{12F7C64B-255A-4065-98F2-B0EA198A022D}" presName="parTx" presStyleLbl="alignNode1" presStyleIdx="2" presStyleCnt="4">
        <dgm:presLayoutVars>
          <dgm:chMax val="0"/>
          <dgm:chPref val="0"/>
          <dgm:bulletEnabled val="1"/>
        </dgm:presLayoutVars>
      </dgm:prSet>
      <dgm:spPr/>
    </dgm:pt>
    <dgm:pt modelId="{CE387372-F2E7-45E8-82DB-3F0544D0D1C9}" type="pres">
      <dgm:prSet presAssocID="{12F7C64B-255A-4065-98F2-B0EA198A022D}" presName="desTx" presStyleLbl="alignAccFollowNode1" presStyleIdx="2" presStyleCnt="4">
        <dgm:presLayoutVars>
          <dgm:bulletEnabled val="1"/>
        </dgm:presLayoutVars>
      </dgm:prSet>
      <dgm:spPr/>
    </dgm:pt>
    <dgm:pt modelId="{E50B6EF9-238E-4757-81C8-14C0BFF7339A}" type="pres">
      <dgm:prSet presAssocID="{CD8AA4A0-CC82-401C-ADF6-3EE7712F1399}" presName="space" presStyleCnt="0"/>
      <dgm:spPr/>
    </dgm:pt>
    <dgm:pt modelId="{6D0A3576-3AFF-4600-A1A3-BEE3067C63CB}" type="pres">
      <dgm:prSet presAssocID="{09A35376-72EC-422A-A411-C5518F7A94F6}" presName="composite" presStyleCnt="0"/>
      <dgm:spPr/>
    </dgm:pt>
    <dgm:pt modelId="{CA2181A1-57D7-4B21-89FB-A89A50BE1ECB}" type="pres">
      <dgm:prSet presAssocID="{09A35376-72EC-422A-A411-C5518F7A94F6}" presName="parTx" presStyleLbl="alignNode1" presStyleIdx="3" presStyleCnt="4">
        <dgm:presLayoutVars>
          <dgm:chMax val="0"/>
          <dgm:chPref val="0"/>
          <dgm:bulletEnabled val="1"/>
        </dgm:presLayoutVars>
      </dgm:prSet>
      <dgm:spPr/>
    </dgm:pt>
    <dgm:pt modelId="{B4076751-75C7-42E3-AA21-1A73992A5E0C}" type="pres">
      <dgm:prSet presAssocID="{09A35376-72EC-422A-A411-C5518F7A94F6}" presName="desTx" presStyleLbl="alignAccFollowNode1" presStyleIdx="3" presStyleCnt="4">
        <dgm:presLayoutVars>
          <dgm:bulletEnabled val="1"/>
        </dgm:presLayoutVars>
      </dgm:prSet>
      <dgm:spPr/>
    </dgm:pt>
  </dgm:ptLst>
  <dgm:cxnLst>
    <dgm:cxn modelId="{0085A006-EFD2-4D55-BE35-D9D4D525FF76}" srcId="{D53B80A9-F70E-4784-95A2-C4FB025A1D75}" destId="{62708A5B-D728-430C-828B-192D9866CDEE}" srcOrd="0" destOrd="0" parTransId="{7EE76977-BCEB-4272-825F-6BF9DDBB7E2F}" sibTransId="{E6751877-1D33-4357-947B-6626ED35C5BC}"/>
    <dgm:cxn modelId="{2CB93B32-63E7-4730-B0DB-1A63DDC76CFE}" srcId="{D53B80A9-F70E-4784-95A2-C4FB025A1D75}" destId="{12F7C64B-255A-4065-98F2-B0EA198A022D}" srcOrd="2" destOrd="0" parTransId="{CD2C08CB-2D84-456B-A493-55FD0601D359}" sibTransId="{CD8AA4A0-CC82-401C-ADF6-3EE7712F1399}"/>
    <dgm:cxn modelId="{65183C34-9DCC-4838-B46F-D65A5F82DB11}" type="presOf" srcId="{D53B80A9-F70E-4784-95A2-C4FB025A1D75}" destId="{D8828B18-6623-43B8-BCBA-03658AB1B662}" srcOrd="0" destOrd="0" presId="urn:microsoft.com/office/officeart/2005/8/layout/hList1"/>
    <dgm:cxn modelId="{63960347-38C9-449F-8803-FFB1EB5EB10C}" srcId="{5FE3688A-0B23-46A7-B4DD-AD7767B70420}" destId="{F832D56F-FFD2-41DF-AE8D-BF6C9FBED74D}" srcOrd="0" destOrd="0" parTransId="{5DDF164B-2537-4DA4-8F3F-A50E119BC023}" sibTransId="{05E3F529-823D-46BF-9505-C60C07ABF7F5}"/>
    <dgm:cxn modelId="{9BE27867-67E3-453D-931B-EE69C9973484}" type="presOf" srcId="{62708A5B-D728-430C-828B-192D9866CDEE}" destId="{BF65B1C6-730F-4952-9C99-56FA4B147CEC}" srcOrd="0" destOrd="0" presId="urn:microsoft.com/office/officeart/2005/8/layout/hList1"/>
    <dgm:cxn modelId="{4BD0F948-AA5A-4EE3-BFFB-932709A93701}" srcId="{D53B80A9-F70E-4784-95A2-C4FB025A1D75}" destId="{5FE3688A-0B23-46A7-B4DD-AD7767B70420}" srcOrd="1" destOrd="0" parTransId="{EE8D2ABC-AD79-45AF-BAAD-C0F7037E4137}" sibTransId="{C86C6595-ECA5-4DB3-A882-DF0EC5B3C078}"/>
    <dgm:cxn modelId="{2F3EB651-142C-4B1D-AA0D-0A336088A9E4}" type="presOf" srcId="{E068D575-9D37-4653-A294-660C128B080A}" destId="{3717B5AE-8BD6-45CA-A14F-7E186E884B88}" srcOrd="0" destOrd="0" presId="urn:microsoft.com/office/officeart/2005/8/layout/hList1"/>
    <dgm:cxn modelId="{45C1C373-90CE-492E-9717-B620AB69A62D}" type="presOf" srcId="{09A35376-72EC-422A-A411-C5518F7A94F6}" destId="{CA2181A1-57D7-4B21-89FB-A89A50BE1ECB}" srcOrd="0" destOrd="0" presId="urn:microsoft.com/office/officeart/2005/8/layout/hList1"/>
    <dgm:cxn modelId="{DE519D57-1D3E-4ABD-A1DB-AA71D8EA3AD7}" type="presOf" srcId="{82FB7A3B-0AF1-4FA3-B5BE-063CCAED45A6}" destId="{CE387372-F2E7-45E8-82DB-3F0544D0D1C9}" srcOrd="0" destOrd="0" presId="urn:microsoft.com/office/officeart/2005/8/layout/hList1"/>
    <dgm:cxn modelId="{34BF705A-FD72-4DA8-8338-F7A0375D5864}" srcId="{12F7C64B-255A-4065-98F2-B0EA198A022D}" destId="{82FB7A3B-0AF1-4FA3-B5BE-063CCAED45A6}" srcOrd="0" destOrd="0" parTransId="{65402BB3-AF3B-405E-B863-0C62633E7F6A}" sibTransId="{84E30A62-85AC-4F4B-8AD0-4FF49A02C12F}"/>
    <dgm:cxn modelId="{31F4B47F-BCEC-4FDF-8BF1-0B4E5DDDFD98}" srcId="{D53B80A9-F70E-4784-95A2-C4FB025A1D75}" destId="{09A35376-72EC-422A-A411-C5518F7A94F6}" srcOrd="3" destOrd="0" parTransId="{7A9F255B-3ECF-4738-BA88-467BEEB5DB8E}" sibTransId="{5E3C17B8-B7B1-4ED4-9C8D-047863F209F3}"/>
    <dgm:cxn modelId="{D9514182-70A1-4A53-AF3B-EBB6F7E2C1D0}" srcId="{62708A5B-D728-430C-828B-192D9866CDEE}" destId="{E068D575-9D37-4653-A294-660C128B080A}" srcOrd="0" destOrd="0" parTransId="{0E6B3B37-2072-4736-9862-4D59051CB431}" sibTransId="{748E7D33-306A-46C9-9578-B2A11E64E9C9}"/>
    <dgm:cxn modelId="{D6F9268A-FD80-4CE8-BB51-3FA13D908264}" type="presOf" srcId="{12F7C64B-255A-4065-98F2-B0EA198A022D}" destId="{E6480087-280B-4AA9-A611-5DACBB2A5DF9}" srcOrd="0" destOrd="0" presId="urn:microsoft.com/office/officeart/2005/8/layout/hList1"/>
    <dgm:cxn modelId="{27E69DAC-DEE7-4E11-98E6-DDD792BE4BB3}" type="presOf" srcId="{3C045079-1BD2-429C-862D-7B3731DDE755}" destId="{B4076751-75C7-42E3-AA21-1A73992A5E0C}" srcOrd="0" destOrd="0" presId="urn:microsoft.com/office/officeart/2005/8/layout/hList1"/>
    <dgm:cxn modelId="{F438D3C8-0D40-468B-8234-38EFBB835443}" type="presOf" srcId="{5FE3688A-0B23-46A7-B4DD-AD7767B70420}" destId="{15526FE4-CF78-47D8-B5E8-6B56630BBFB7}" srcOrd="0" destOrd="0" presId="urn:microsoft.com/office/officeart/2005/8/layout/hList1"/>
    <dgm:cxn modelId="{067403E0-79FD-472D-94C7-6B3589EEEF6E}" srcId="{09A35376-72EC-422A-A411-C5518F7A94F6}" destId="{3C045079-1BD2-429C-862D-7B3731DDE755}" srcOrd="0" destOrd="0" parTransId="{1F559D23-9FD7-4058-BCDB-06ADE0B6B40F}" sibTransId="{BBAB4A95-66EB-4C7B-B2DB-CEEA424841EE}"/>
    <dgm:cxn modelId="{D5F303FD-3B65-4884-A500-FEFE68D5A9A8}" type="presOf" srcId="{F832D56F-FFD2-41DF-AE8D-BF6C9FBED74D}" destId="{66207B3A-6A7E-48B7-8758-1B523893164D}" srcOrd="0" destOrd="0" presId="urn:microsoft.com/office/officeart/2005/8/layout/hList1"/>
    <dgm:cxn modelId="{1C2D0F10-A641-4019-9B3C-B12D43A0BCDB}" type="presParOf" srcId="{D8828B18-6623-43B8-BCBA-03658AB1B662}" destId="{1C86F97B-7A23-4AA0-A1FA-404211F7602E}" srcOrd="0" destOrd="0" presId="urn:microsoft.com/office/officeart/2005/8/layout/hList1"/>
    <dgm:cxn modelId="{D816DAB7-F562-4882-9FB4-C09E6C8C1503}" type="presParOf" srcId="{1C86F97B-7A23-4AA0-A1FA-404211F7602E}" destId="{BF65B1C6-730F-4952-9C99-56FA4B147CEC}" srcOrd="0" destOrd="0" presId="urn:microsoft.com/office/officeart/2005/8/layout/hList1"/>
    <dgm:cxn modelId="{7E3EEDF1-63C3-413C-9AA3-A8FD3BD3FBA7}" type="presParOf" srcId="{1C86F97B-7A23-4AA0-A1FA-404211F7602E}" destId="{3717B5AE-8BD6-45CA-A14F-7E186E884B88}" srcOrd="1" destOrd="0" presId="urn:microsoft.com/office/officeart/2005/8/layout/hList1"/>
    <dgm:cxn modelId="{D8B79E14-C032-47C3-A875-415DAFB88DC5}" type="presParOf" srcId="{D8828B18-6623-43B8-BCBA-03658AB1B662}" destId="{7FD79B5E-AC41-4868-BD42-6C8079BFBBFA}" srcOrd="1" destOrd="0" presId="urn:microsoft.com/office/officeart/2005/8/layout/hList1"/>
    <dgm:cxn modelId="{DCD07A85-2D47-4B9E-B06E-F740E63E705B}" type="presParOf" srcId="{D8828B18-6623-43B8-BCBA-03658AB1B662}" destId="{4FACDEEA-ED85-4DD9-8357-8EF233A1CA2E}" srcOrd="2" destOrd="0" presId="urn:microsoft.com/office/officeart/2005/8/layout/hList1"/>
    <dgm:cxn modelId="{F8297511-BC03-45A2-9CA8-AE691681C8CC}" type="presParOf" srcId="{4FACDEEA-ED85-4DD9-8357-8EF233A1CA2E}" destId="{15526FE4-CF78-47D8-B5E8-6B56630BBFB7}" srcOrd="0" destOrd="0" presId="urn:microsoft.com/office/officeart/2005/8/layout/hList1"/>
    <dgm:cxn modelId="{551928E5-38DE-4C34-AA19-4B172149FA63}" type="presParOf" srcId="{4FACDEEA-ED85-4DD9-8357-8EF233A1CA2E}" destId="{66207B3A-6A7E-48B7-8758-1B523893164D}" srcOrd="1" destOrd="0" presId="urn:microsoft.com/office/officeart/2005/8/layout/hList1"/>
    <dgm:cxn modelId="{ADBC7F04-6EC5-4820-9371-BE869DFC80EA}" type="presParOf" srcId="{D8828B18-6623-43B8-BCBA-03658AB1B662}" destId="{7C472F7F-8974-4DC4-9893-C1B685C6C7AC}" srcOrd="3" destOrd="0" presId="urn:microsoft.com/office/officeart/2005/8/layout/hList1"/>
    <dgm:cxn modelId="{BFC6144E-5C33-4106-9BB1-8910D95C78C5}" type="presParOf" srcId="{D8828B18-6623-43B8-BCBA-03658AB1B662}" destId="{C3CC8C32-7F72-402D-B443-0F498017DEB4}" srcOrd="4" destOrd="0" presId="urn:microsoft.com/office/officeart/2005/8/layout/hList1"/>
    <dgm:cxn modelId="{EB430BC1-C0F8-48EE-BEE2-FBB0D3FB7CE5}" type="presParOf" srcId="{C3CC8C32-7F72-402D-B443-0F498017DEB4}" destId="{E6480087-280B-4AA9-A611-5DACBB2A5DF9}" srcOrd="0" destOrd="0" presId="urn:microsoft.com/office/officeart/2005/8/layout/hList1"/>
    <dgm:cxn modelId="{0722DF16-A05E-4905-B226-464476D04099}" type="presParOf" srcId="{C3CC8C32-7F72-402D-B443-0F498017DEB4}" destId="{CE387372-F2E7-45E8-82DB-3F0544D0D1C9}" srcOrd="1" destOrd="0" presId="urn:microsoft.com/office/officeart/2005/8/layout/hList1"/>
    <dgm:cxn modelId="{56032FC2-4CA7-43C6-B7E3-34F5510CCAC5}" type="presParOf" srcId="{D8828B18-6623-43B8-BCBA-03658AB1B662}" destId="{E50B6EF9-238E-4757-81C8-14C0BFF7339A}" srcOrd="5" destOrd="0" presId="urn:microsoft.com/office/officeart/2005/8/layout/hList1"/>
    <dgm:cxn modelId="{C032CAAB-E6F0-47E8-818F-2F4C47C1946B}" type="presParOf" srcId="{D8828B18-6623-43B8-BCBA-03658AB1B662}" destId="{6D0A3576-3AFF-4600-A1A3-BEE3067C63CB}" srcOrd="6" destOrd="0" presId="urn:microsoft.com/office/officeart/2005/8/layout/hList1"/>
    <dgm:cxn modelId="{8E6C3385-2E18-4E7C-9F93-DBFAEE807D28}" type="presParOf" srcId="{6D0A3576-3AFF-4600-A1A3-BEE3067C63CB}" destId="{CA2181A1-57D7-4B21-89FB-A89A50BE1ECB}" srcOrd="0" destOrd="0" presId="urn:microsoft.com/office/officeart/2005/8/layout/hList1"/>
    <dgm:cxn modelId="{12D35BB4-5EEF-4209-B048-61F965C9BCC7}" type="presParOf" srcId="{6D0A3576-3AFF-4600-A1A3-BEE3067C63CB}" destId="{B4076751-75C7-42E3-AA21-1A73992A5E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5CD057-C75E-497D-9B58-9A44C04366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EED65F-A90E-4409-BC56-D6B211ECCE86}">
      <dgm:prSet phldrT="[Text]" custT="1"/>
      <dgm:spPr>
        <a:solidFill>
          <a:schemeClr val="tx1"/>
        </a:solidFill>
      </dgm:spPr>
      <dgm:t>
        <a:bodyPr/>
        <a:lstStyle/>
        <a:p>
          <a:r>
            <a:rPr lang="en-US" sz="2400" dirty="0">
              <a:solidFill>
                <a:schemeClr val="tx2">
                  <a:lumMod val="75000"/>
                </a:schemeClr>
              </a:solidFill>
              <a:effectLst/>
            </a:rPr>
            <a:t>Dyslexia</a:t>
          </a:r>
          <a:endParaRPr lang="en-US" sz="2400" dirty="0">
            <a:solidFill>
              <a:schemeClr val="tx2">
                <a:lumMod val="75000"/>
              </a:schemeClr>
            </a:solidFill>
          </a:endParaRPr>
        </a:p>
      </dgm:t>
    </dgm:pt>
    <dgm:pt modelId="{B58D1DEE-30BA-49AC-A5F9-4D1163A4BE61}" type="parTrans" cxnId="{66B79A7B-0F73-475B-9BFE-4E3516A205C1}">
      <dgm:prSet/>
      <dgm:spPr/>
      <dgm:t>
        <a:bodyPr/>
        <a:lstStyle/>
        <a:p>
          <a:endParaRPr lang="en-US"/>
        </a:p>
      </dgm:t>
    </dgm:pt>
    <dgm:pt modelId="{C5F32D99-C1B0-42E5-9222-829A98D026D3}" type="sibTrans" cxnId="{66B79A7B-0F73-475B-9BFE-4E3516A205C1}">
      <dgm:prSet/>
      <dgm:spPr/>
      <dgm:t>
        <a:bodyPr/>
        <a:lstStyle/>
        <a:p>
          <a:endParaRPr lang="en-US"/>
        </a:p>
      </dgm:t>
    </dgm:pt>
    <dgm:pt modelId="{2E50228F-1350-4A0D-955B-52DE2C515020}">
      <dgm:prSet custT="1"/>
      <dgm:spPr>
        <a:solidFill>
          <a:schemeClr val="tx1"/>
        </a:solidFill>
      </dgm:spPr>
      <dgm:t>
        <a:bodyPr/>
        <a:lstStyle/>
        <a:p>
          <a:r>
            <a:rPr lang="en-US" sz="2400" dirty="0">
              <a:solidFill>
                <a:schemeClr val="tx2">
                  <a:lumMod val="75000"/>
                </a:schemeClr>
              </a:solidFill>
              <a:effectLst/>
            </a:rPr>
            <a:t>Dysgraphia</a:t>
          </a:r>
        </a:p>
      </dgm:t>
    </dgm:pt>
    <dgm:pt modelId="{1AC3445E-B917-4EC1-A7E1-4430361E2240}" type="parTrans" cxnId="{28731237-5B96-48CD-8889-DF3CF6456CE0}">
      <dgm:prSet/>
      <dgm:spPr/>
      <dgm:t>
        <a:bodyPr/>
        <a:lstStyle/>
        <a:p>
          <a:endParaRPr lang="en-US"/>
        </a:p>
      </dgm:t>
    </dgm:pt>
    <dgm:pt modelId="{A29F74E4-1DF4-4A84-94FD-875B4646C156}" type="sibTrans" cxnId="{28731237-5B96-48CD-8889-DF3CF6456CE0}">
      <dgm:prSet/>
      <dgm:spPr/>
      <dgm:t>
        <a:bodyPr/>
        <a:lstStyle/>
        <a:p>
          <a:endParaRPr lang="en-US"/>
        </a:p>
      </dgm:t>
    </dgm:pt>
    <dgm:pt modelId="{DD56EA21-E8DE-41C2-8ADD-A36253BECB51}">
      <dgm:prSet custT="1"/>
      <dgm:spPr>
        <a:solidFill>
          <a:schemeClr val="tx1"/>
        </a:solidFill>
      </dgm:spPr>
      <dgm:t>
        <a:bodyPr/>
        <a:lstStyle/>
        <a:p>
          <a:r>
            <a:rPr lang="en-US" sz="2400" dirty="0">
              <a:solidFill>
                <a:schemeClr val="tx2">
                  <a:lumMod val="75000"/>
                </a:schemeClr>
              </a:solidFill>
              <a:effectLst/>
            </a:rPr>
            <a:t>Dyscalculia</a:t>
          </a:r>
        </a:p>
      </dgm:t>
    </dgm:pt>
    <dgm:pt modelId="{7B329818-E174-4206-8F96-3C86F808CAF0}" type="parTrans" cxnId="{1BB72DE6-9E7D-4686-8367-130D71B7C383}">
      <dgm:prSet/>
      <dgm:spPr/>
      <dgm:t>
        <a:bodyPr/>
        <a:lstStyle/>
        <a:p>
          <a:endParaRPr lang="en-US"/>
        </a:p>
      </dgm:t>
    </dgm:pt>
    <dgm:pt modelId="{1F721A7E-D63B-43ED-9EE0-120AA89E14ED}" type="sibTrans" cxnId="{1BB72DE6-9E7D-4686-8367-130D71B7C383}">
      <dgm:prSet/>
      <dgm:spPr/>
      <dgm:t>
        <a:bodyPr/>
        <a:lstStyle/>
        <a:p>
          <a:endParaRPr lang="en-US"/>
        </a:p>
      </dgm:t>
    </dgm:pt>
    <dgm:pt modelId="{E5547DC8-2F92-4666-A75B-7421EBE237B8}">
      <dgm:prSet custT="1"/>
      <dgm:spPr>
        <a:solidFill>
          <a:schemeClr val="tx1"/>
        </a:solidFill>
      </dgm:spPr>
      <dgm:t>
        <a:bodyPr/>
        <a:lstStyle/>
        <a:p>
          <a:r>
            <a:rPr lang="en-US" sz="2400" b="0" dirty="0">
              <a:solidFill>
                <a:schemeClr val="tx2">
                  <a:lumMod val="75000"/>
                </a:schemeClr>
              </a:solidFill>
            </a:rPr>
            <a:t>Dyspraxia</a:t>
          </a:r>
          <a:endParaRPr lang="en-US" sz="2400" b="0" dirty="0">
            <a:solidFill>
              <a:schemeClr val="tx2">
                <a:lumMod val="75000"/>
              </a:schemeClr>
            </a:solidFill>
            <a:effectLst/>
          </a:endParaRPr>
        </a:p>
      </dgm:t>
    </dgm:pt>
    <dgm:pt modelId="{4FEEF90C-D199-4E28-B596-055D35C15BF2}" type="parTrans" cxnId="{665424BE-E690-4DD6-9ED7-14868D38FFC8}">
      <dgm:prSet/>
      <dgm:spPr/>
      <dgm:t>
        <a:bodyPr/>
        <a:lstStyle/>
        <a:p>
          <a:endParaRPr lang="en-US"/>
        </a:p>
      </dgm:t>
    </dgm:pt>
    <dgm:pt modelId="{902B38C7-1B3E-49BE-B4BC-0D10D000D64B}" type="sibTrans" cxnId="{665424BE-E690-4DD6-9ED7-14868D38FFC8}">
      <dgm:prSet/>
      <dgm:spPr/>
      <dgm:t>
        <a:bodyPr/>
        <a:lstStyle/>
        <a:p>
          <a:endParaRPr lang="en-US"/>
        </a:p>
      </dgm:t>
    </dgm:pt>
    <dgm:pt modelId="{58A62FED-F502-4D62-8D35-952092D1A473}">
      <dgm:prSet custT="1"/>
      <dgm:spPr>
        <a:solidFill>
          <a:schemeClr val="tx1"/>
        </a:solidFill>
      </dgm:spPr>
      <dgm:t>
        <a:bodyPr/>
        <a:lstStyle/>
        <a:p>
          <a:r>
            <a:rPr lang="en-US" sz="2400" b="0" dirty="0">
              <a:solidFill>
                <a:schemeClr val="tx2">
                  <a:lumMod val="75000"/>
                </a:schemeClr>
              </a:solidFill>
            </a:rPr>
            <a:t>Auditory Processing Deficits</a:t>
          </a:r>
          <a:endParaRPr lang="en-US" sz="2400" b="0" dirty="0">
            <a:solidFill>
              <a:schemeClr val="tx2">
                <a:lumMod val="75000"/>
              </a:schemeClr>
            </a:solidFill>
            <a:effectLst/>
          </a:endParaRPr>
        </a:p>
      </dgm:t>
    </dgm:pt>
    <dgm:pt modelId="{E85673F5-58CE-47D6-A9CE-D461A07AB325}" type="parTrans" cxnId="{F64EA0A6-BD79-4135-9634-E3D4BD93299F}">
      <dgm:prSet/>
      <dgm:spPr/>
      <dgm:t>
        <a:bodyPr/>
        <a:lstStyle/>
        <a:p>
          <a:endParaRPr lang="en-US"/>
        </a:p>
      </dgm:t>
    </dgm:pt>
    <dgm:pt modelId="{1FEA6133-EE55-45FA-A7C2-54B8976AC57D}" type="sibTrans" cxnId="{F64EA0A6-BD79-4135-9634-E3D4BD93299F}">
      <dgm:prSet/>
      <dgm:spPr/>
      <dgm:t>
        <a:bodyPr/>
        <a:lstStyle/>
        <a:p>
          <a:endParaRPr lang="en-US"/>
        </a:p>
      </dgm:t>
    </dgm:pt>
    <dgm:pt modelId="{BF0FD3E8-1C5C-40F1-941E-D31C451301F4}">
      <dgm:prSet custT="1"/>
      <dgm:spPr>
        <a:solidFill>
          <a:schemeClr val="tx1"/>
        </a:solidFill>
      </dgm:spPr>
      <dgm:t>
        <a:bodyPr/>
        <a:lstStyle/>
        <a:p>
          <a:r>
            <a:rPr lang="en-US" sz="2400" dirty="0">
              <a:solidFill>
                <a:schemeClr val="tx2">
                  <a:lumMod val="75000"/>
                </a:schemeClr>
              </a:solidFill>
              <a:effectLst/>
            </a:rPr>
            <a:t>Visual Processing Deficits</a:t>
          </a:r>
        </a:p>
      </dgm:t>
    </dgm:pt>
    <dgm:pt modelId="{B7B499DC-3E03-4649-90A1-96D8F51C2C77}" type="parTrans" cxnId="{3EDBE8DC-DE58-4EA2-B4DB-031BA2772B81}">
      <dgm:prSet/>
      <dgm:spPr/>
      <dgm:t>
        <a:bodyPr/>
        <a:lstStyle/>
        <a:p>
          <a:endParaRPr lang="en-US"/>
        </a:p>
      </dgm:t>
    </dgm:pt>
    <dgm:pt modelId="{80936D5A-9AFC-40E7-A220-73545A8E9E36}" type="sibTrans" cxnId="{3EDBE8DC-DE58-4EA2-B4DB-031BA2772B81}">
      <dgm:prSet/>
      <dgm:spPr/>
      <dgm:t>
        <a:bodyPr/>
        <a:lstStyle/>
        <a:p>
          <a:endParaRPr lang="en-US"/>
        </a:p>
      </dgm:t>
    </dgm:pt>
    <dgm:pt modelId="{EA66A2EB-F5A3-44DD-8388-1BE22C6C4CF6}" type="pres">
      <dgm:prSet presAssocID="{925CD057-C75E-497D-9B58-9A44C043669B}" presName="linear" presStyleCnt="0">
        <dgm:presLayoutVars>
          <dgm:dir/>
          <dgm:animLvl val="lvl"/>
          <dgm:resizeHandles val="exact"/>
        </dgm:presLayoutVars>
      </dgm:prSet>
      <dgm:spPr/>
    </dgm:pt>
    <dgm:pt modelId="{78B1FD2C-2BC5-481A-AA13-05412E5BB39E}" type="pres">
      <dgm:prSet presAssocID="{A5EED65F-A90E-4409-BC56-D6B211ECCE86}" presName="parentLin" presStyleCnt="0"/>
      <dgm:spPr/>
    </dgm:pt>
    <dgm:pt modelId="{B78F02EE-D5FA-4C06-B877-9A3E49EAF78B}" type="pres">
      <dgm:prSet presAssocID="{A5EED65F-A90E-4409-BC56-D6B211ECCE86}" presName="parentLeftMargin" presStyleLbl="node1" presStyleIdx="0" presStyleCnt="6"/>
      <dgm:spPr/>
    </dgm:pt>
    <dgm:pt modelId="{3388084F-16FD-43D0-A74A-69E92AEB0A2E}" type="pres">
      <dgm:prSet presAssocID="{A5EED65F-A90E-4409-BC56-D6B211ECCE86}" presName="parentText" presStyleLbl="node1" presStyleIdx="0" presStyleCnt="6">
        <dgm:presLayoutVars>
          <dgm:chMax val="0"/>
          <dgm:bulletEnabled val="1"/>
        </dgm:presLayoutVars>
      </dgm:prSet>
      <dgm:spPr/>
    </dgm:pt>
    <dgm:pt modelId="{E10B5CB1-8A15-4E1A-90D9-881FE6A8DC0C}" type="pres">
      <dgm:prSet presAssocID="{A5EED65F-A90E-4409-BC56-D6B211ECCE86}" presName="negativeSpace" presStyleCnt="0"/>
      <dgm:spPr/>
    </dgm:pt>
    <dgm:pt modelId="{758FC1FE-FB8C-4B7A-83E7-348B3CF5A075}" type="pres">
      <dgm:prSet presAssocID="{A5EED65F-A90E-4409-BC56-D6B211ECCE86}" presName="childText" presStyleLbl="conFgAcc1" presStyleIdx="0" presStyleCnt="6">
        <dgm:presLayoutVars>
          <dgm:bulletEnabled val="1"/>
        </dgm:presLayoutVars>
      </dgm:prSet>
      <dgm:spPr/>
    </dgm:pt>
    <dgm:pt modelId="{989D2CF9-EBCC-4B43-ACD5-0DDB518E25D1}" type="pres">
      <dgm:prSet presAssocID="{C5F32D99-C1B0-42E5-9222-829A98D026D3}" presName="spaceBetweenRectangles" presStyleCnt="0"/>
      <dgm:spPr/>
    </dgm:pt>
    <dgm:pt modelId="{9DA780B8-06DF-4114-AF44-3E222AEA8EE3}" type="pres">
      <dgm:prSet presAssocID="{2E50228F-1350-4A0D-955B-52DE2C515020}" presName="parentLin" presStyleCnt="0"/>
      <dgm:spPr/>
    </dgm:pt>
    <dgm:pt modelId="{8FFEAB1D-3E88-4BF6-83A8-0975BFEAB8F9}" type="pres">
      <dgm:prSet presAssocID="{2E50228F-1350-4A0D-955B-52DE2C515020}" presName="parentLeftMargin" presStyleLbl="node1" presStyleIdx="0" presStyleCnt="6"/>
      <dgm:spPr/>
    </dgm:pt>
    <dgm:pt modelId="{033FF731-44CC-4A4B-8A76-5EACBABDA307}" type="pres">
      <dgm:prSet presAssocID="{2E50228F-1350-4A0D-955B-52DE2C515020}" presName="parentText" presStyleLbl="node1" presStyleIdx="1" presStyleCnt="6">
        <dgm:presLayoutVars>
          <dgm:chMax val="0"/>
          <dgm:bulletEnabled val="1"/>
        </dgm:presLayoutVars>
      </dgm:prSet>
      <dgm:spPr/>
    </dgm:pt>
    <dgm:pt modelId="{0ECC491A-0A98-4EB8-ADA5-591956540B0F}" type="pres">
      <dgm:prSet presAssocID="{2E50228F-1350-4A0D-955B-52DE2C515020}" presName="negativeSpace" presStyleCnt="0"/>
      <dgm:spPr/>
    </dgm:pt>
    <dgm:pt modelId="{6F403663-8DB8-49E1-B07E-13A7742E2240}" type="pres">
      <dgm:prSet presAssocID="{2E50228F-1350-4A0D-955B-52DE2C515020}" presName="childText" presStyleLbl="conFgAcc1" presStyleIdx="1" presStyleCnt="6">
        <dgm:presLayoutVars>
          <dgm:bulletEnabled val="1"/>
        </dgm:presLayoutVars>
      </dgm:prSet>
      <dgm:spPr/>
    </dgm:pt>
    <dgm:pt modelId="{CA8F4362-B2E1-4CFC-9483-B10279E32C4A}" type="pres">
      <dgm:prSet presAssocID="{A29F74E4-1DF4-4A84-94FD-875B4646C156}" presName="spaceBetweenRectangles" presStyleCnt="0"/>
      <dgm:spPr/>
    </dgm:pt>
    <dgm:pt modelId="{39322A2A-0E6A-430F-8900-A9BFE4C61A3F}" type="pres">
      <dgm:prSet presAssocID="{DD56EA21-E8DE-41C2-8ADD-A36253BECB51}" presName="parentLin" presStyleCnt="0"/>
      <dgm:spPr/>
    </dgm:pt>
    <dgm:pt modelId="{827F7C9C-DCE2-4F11-A134-8AB34A97274E}" type="pres">
      <dgm:prSet presAssocID="{DD56EA21-E8DE-41C2-8ADD-A36253BECB51}" presName="parentLeftMargin" presStyleLbl="node1" presStyleIdx="1" presStyleCnt="6"/>
      <dgm:spPr/>
    </dgm:pt>
    <dgm:pt modelId="{87E315D7-22DA-45C5-BB3D-46A77EABABC6}" type="pres">
      <dgm:prSet presAssocID="{DD56EA21-E8DE-41C2-8ADD-A36253BECB51}" presName="parentText" presStyleLbl="node1" presStyleIdx="2" presStyleCnt="6">
        <dgm:presLayoutVars>
          <dgm:chMax val="0"/>
          <dgm:bulletEnabled val="1"/>
        </dgm:presLayoutVars>
      </dgm:prSet>
      <dgm:spPr/>
    </dgm:pt>
    <dgm:pt modelId="{401724C3-AAF9-4489-8500-1D67F2876DF3}" type="pres">
      <dgm:prSet presAssocID="{DD56EA21-E8DE-41C2-8ADD-A36253BECB51}" presName="negativeSpace" presStyleCnt="0"/>
      <dgm:spPr/>
    </dgm:pt>
    <dgm:pt modelId="{B5902123-F553-4EA8-894F-0637F84B5024}" type="pres">
      <dgm:prSet presAssocID="{DD56EA21-E8DE-41C2-8ADD-A36253BECB51}" presName="childText" presStyleLbl="conFgAcc1" presStyleIdx="2" presStyleCnt="6">
        <dgm:presLayoutVars>
          <dgm:bulletEnabled val="1"/>
        </dgm:presLayoutVars>
      </dgm:prSet>
      <dgm:spPr/>
    </dgm:pt>
    <dgm:pt modelId="{00F1A77F-4423-4A34-83D1-D0A6EB5C4152}" type="pres">
      <dgm:prSet presAssocID="{1F721A7E-D63B-43ED-9EE0-120AA89E14ED}" presName="spaceBetweenRectangles" presStyleCnt="0"/>
      <dgm:spPr/>
    </dgm:pt>
    <dgm:pt modelId="{FE9BD654-1664-46E1-B208-75DF52714266}" type="pres">
      <dgm:prSet presAssocID="{E5547DC8-2F92-4666-A75B-7421EBE237B8}" presName="parentLin" presStyleCnt="0"/>
      <dgm:spPr/>
    </dgm:pt>
    <dgm:pt modelId="{1D691D6C-1609-4D00-B411-4307143DA995}" type="pres">
      <dgm:prSet presAssocID="{E5547DC8-2F92-4666-A75B-7421EBE237B8}" presName="parentLeftMargin" presStyleLbl="node1" presStyleIdx="2" presStyleCnt="6"/>
      <dgm:spPr/>
    </dgm:pt>
    <dgm:pt modelId="{67E71D31-FA6B-43BD-9558-E8894FF7EA9D}" type="pres">
      <dgm:prSet presAssocID="{E5547DC8-2F92-4666-A75B-7421EBE237B8}" presName="parentText" presStyleLbl="node1" presStyleIdx="3" presStyleCnt="6">
        <dgm:presLayoutVars>
          <dgm:chMax val="0"/>
          <dgm:bulletEnabled val="1"/>
        </dgm:presLayoutVars>
      </dgm:prSet>
      <dgm:spPr/>
    </dgm:pt>
    <dgm:pt modelId="{56F23195-6CEE-4A7A-B843-D38937062460}" type="pres">
      <dgm:prSet presAssocID="{E5547DC8-2F92-4666-A75B-7421EBE237B8}" presName="negativeSpace" presStyleCnt="0"/>
      <dgm:spPr/>
    </dgm:pt>
    <dgm:pt modelId="{F47B0227-84BC-41CB-931F-47CEDFD4232F}" type="pres">
      <dgm:prSet presAssocID="{E5547DC8-2F92-4666-A75B-7421EBE237B8}" presName="childText" presStyleLbl="conFgAcc1" presStyleIdx="3" presStyleCnt="6">
        <dgm:presLayoutVars>
          <dgm:bulletEnabled val="1"/>
        </dgm:presLayoutVars>
      </dgm:prSet>
      <dgm:spPr/>
    </dgm:pt>
    <dgm:pt modelId="{88580919-C740-4BAE-A11A-2B050277E99E}" type="pres">
      <dgm:prSet presAssocID="{902B38C7-1B3E-49BE-B4BC-0D10D000D64B}" presName="spaceBetweenRectangles" presStyleCnt="0"/>
      <dgm:spPr/>
    </dgm:pt>
    <dgm:pt modelId="{1E5888FB-E3F8-4B78-84C9-D8781DB74B31}" type="pres">
      <dgm:prSet presAssocID="{58A62FED-F502-4D62-8D35-952092D1A473}" presName="parentLin" presStyleCnt="0"/>
      <dgm:spPr/>
    </dgm:pt>
    <dgm:pt modelId="{6790D651-B109-4ABF-B9E1-B85CCD1DAA9A}" type="pres">
      <dgm:prSet presAssocID="{58A62FED-F502-4D62-8D35-952092D1A473}" presName="parentLeftMargin" presStyleLbl="node1" presStyleIdx="3" presStyleCnt="6"/>
      <dgm:spPr/>
    </dgm:pt>
    <dgm:pt modelId="{AD052D48-A478-4501-9FA1-1FA58AA630AF}" type="pres">
      <dgm:prSet presAssocID="{58A62FED-F502-4D62-8D35-952092D1A473}" presName="parentText" presStyleLbl="node1" presStyleIdx="4" presStyleCnt="6">
        <dgm:presLayoutVars>
          <dgm:chMax val="0"/>
          <dgm:bulletEnabled val="1"/>
        </dgm:presLayoutVars>
      </dgm:prSet>
      <dgm:spPr/>
    </dgm:pt>
    <dgm:pt modelId="{066160DA-17B9-4106-B4A2-998B320038E4}" type="pres">
      <dgm:prSet presAssocID="{58A62FED-F502-4D62-8D35-952092D1A473}" presName="negativeSpace" presStyleCnt="0"/>
      <dgm:spPr/>
    </dgm:pt>
    <dgm:pt modelId="{15F7B8E1-3DDF-403F-AD51-C3EA84F2B075}" type="pres">
      <dgm:prSet presAssocID="{58A62FED-F502-4D62-8D35-952092D1A473}" presName="childText" presStyleLbl="conFgAcc1" presStyleIdx="4" presStyleCnt="6">
        <dgm:presLayoutVars>
          <dgm:bulletEnabled val="1"/>
        </dgm:presLayoutVars>
      </dgm:prSet>
      <dgm:spPr/>
    </dgm:pt>
    <dgm:pt modelId="{1B9595B1-74BF-42E4-BCB7-35FE90F31CAE}" type="pres">
      <dgm:prSet presAssocID="{1FEA6133-EE55-45FA-A7C2-54B8976AC57D}" presName="spaceBetweenRectangles" presStyleCnt="0"/>
      <dgm:spPr/>
    </dgm:pt>
    <dgm:pt modelId="{C3C87224-5DC9-47E9-B886-A7366FCC5C33}" type="pres">
      <dgm:prSet presAssocID="{BF0FD3E8-1C5C-40F1-941E-D31C451301F4}" presName="parentLin" presStyleCnt="0"/>
      <dgm:spPr/>
    </dgm:pt>
    <dgm:pt modelId="{F5079C73-EA92-408F-8E35-A7F4A8B56EDF}" type="pres">
      <dgm:prSet presAssocID="{BF0FD3E8-1C5C-40F1-941E-D31C451301F4}" presName="parentLeftMargin" presStyleLbl="node1" presStyleIdx="4" presStyleCnt="6"/>
      <dgm:spPr/>
    </dgm:pt>
    <dgm:pt modelId="{D508ADDE-5A61-432F-9FE2-C5E5C75F3E87}" type="pres">
      <dgm:prSet presAssocID="{BF0FD3E8-1C5C-40F1-941E-D31C451301F4}" presName="parentText" presStyleLbl="node1" presStyleIdx="5" presStyleCnt="6">
        <dgm:presLayoutVars>
          <dgm:chMax val="0"/>
          <dgm:bulletEnabled val="1"/>
        </dgm:presLayoutVars>
      </dgm:prSet>
      <dgm:spPr/>
    </dgm:pt>
    <dgm:pt modelId="{1B6C53E5-EB2B-4EC6-B0CD-DCC76BD3930D}" type="pres">
      <dgm:prSet presAssocID="{BF0FD3E8-1C5C-40F1-941E-D31C451301F4}" presName="negativeSpace" presStyleCnt="0"/>
      <dgm:spPr/>
    </dgm:pt>
    <dgm:pt modelId="{37D49592-880A-4B20-B37A-EC8F8D28FBE5}" type="pres">
      <dgm:prSet presAssocID="{BF0FD3E8-1C5C-40F1-941E-D31C451301F4}" presName="childText" presStyleLbl="conFgAcc1" presStyleIdx="5" presStyleCnt="6">
        <dgm:presLayoutVars>
          <dgm:bulletEnabled val="1"/>
        </dgm:presLayoutVars>
      </dgm:prSet>
      <dgm:spPr/>
    </dgm:pt>
  </dgm:ptLst>
  <dgm:cxnLst>
    <dgm:cxn modelId="{C774A012-FE5B-484E-9429-FED321EB787C}" type="presOf" srcId="{A5EED65F-A90E-4409-BC56-D6B211ECCE86}" destId="{B78F02EE-D5FA-4C06-B877-9A3E49EAF78B}" srcOrd="0" destOrd="0" presId="urn:microsoft.com/office/officeart/2005/8/layout/list1"/>
    <dgm:cxn modelId="{B9F76914-2933-42A7-9770-55C47EA95810}" type="presOf" srcId="{DD56EA21-E8DE-41C2-8ADD-A36253BECB51}" destId="{827F7C9C-DCE2-4F11-A134-8AB34A97274E}" srcOrd="0" destOrd="0" presId="urn:microsoft.com/office/officeart/2005/8/layout/list1"/>
    <dgm:cxn modelId="{28731237-5B96-48CD-8889-DF3CF6456CE0}" srcId="{925CD057-C75E-497D-9B58-9A44C043669B}" destId="{2E50228F-1350-4A0D-955B-52DE2C515020}" srcOrd="1" destOrd="0" parTransId="{1AC3445E-B917-4EC1-A7E1-4430361E2240}" sibTransId="{A29F74E4-1DF4-4A84-94FD-875B4646C156}"/>
    <dgm:cxn modelId="{45736E60-50D1-477C-BFB4-A4963FEBC50D}" type="presOf" srcId="{58A62FED-F502-4D62-8D35-952092D1A473}" destId="{AD052D48-A478-4501-9FA1-1FA58AA630AF}" srcOrd="1" destOrd="0" presId="urn:microsoft.com/office/officeart/2005/8/layout/list1"/>
    <dgm:cxn modelId="{6E2A1E72-5545-40AB-A13E-5DC8CAD58548}" type="presOf" srcId="{DD56EA21-E8DE-41C2-8ADD-A36253BECB51}" destId="{87E315D7-22DA-45C5-BB3D-46A77EABABC6}" srcOrd="1" destOrd="0" presId="urn:microsoft.com/office/officeart/2005/8/layout/list1"/>
    <dgm:cxn modelId="{812D1F57-FA27-40A1-92CB-09C2E4D528FE}" type="presOf" srcId="{925CD057-C75E-497D-9B58-9A44C043669B}" destId="{EA66A2EB-F5A3-44DD-8388-1BE22C6C4CF6}" srcOrd="0" destOrd="0" presId="urn:microsoft.com/office/officeart/2005/8/layout/list1"/>
    <dgm:cxn modelId="{66B79A7B-0F73-475B-9BFE-4E3516A205C1}" srcId="{925CD057-C75E-497D-9B58-9A44C043669B}" destId="{A5EED65F-A90E-4409-BC56-D6B211ECCE86}" srcOrd="0" destOrd="0" parTransId="{B58D1DEE-30BA-49AC-A5F9-4D1163A4BE61}" sibTransId="{C5F32D99-C1B0-42E5-9222-829A98D026D3}"/>
    <dgm:cxn modelId="{F64EA0A6-BD79-4135-9634-E3D4BD93299F}" srcId="{925CD057-C75E-497D-9B58-9A44C043669B}" destId="{58A62FED-F502-4D62-8D35-952092D1A473}" srcOrd="4" destOrd="0" parTransId="{E85673F5-58CE-47D6-A9CE-D461A07AB325}" sibTransId="{1FEA6133-EE55-45FA-A7C2-54B8976AC57D}"/>
    <dgm:cxn modelId="{0A857AAF-93EE-4CB7-923C-3AC2233AF4F6}" type="presOf" srcId="{E5547DC8-2F92-4666-A75B-7421EBE237B8}" destId="{67E71D31-FA6B-43BD-9558-E8894FF7EA9D}" srcOrd="1" destOrd="0" presId="urn:microsoft.com/office/officeart/2005/8/layout/list1"/>
    <dgm:cxn modelId="{A3A2E7B2-EF2A-4523-97EC-B17B68F1058D}" type="presOf" srcId="{BF0FD3E8-1C5C-40F1-941E-D31C451301F4}" destId="{D508ADDE-5A61-432F-9FE2-C5E5C75F3E87}" srcOrd="1" destOrd="0" presId="urn:microsoft.com/office/officeart/2005/8/layout/list1"/>
    <dgm:cxn modelId="{35BEEBBA-DD62-4036-B0E3-F769BD92270F}" type="presOf" srcId="{58A62FED-F502-4D62-8D35-952092D1A473}" destId="{6790D651-B109-4ABF-B9E1-B85CCD1DAA9A}" srcOrd="0" destOrd="0" presId="urn:microsoft.com/office/officeart/2005/8/layout/list1"/>
    <dgm:cxn modelId="{665424BE-E690-4DD6-9ED7-14868D38FFC8}" srcId="{925CD057-C75E-497D-9B58-9A44C043669B}" destId="{E5547DC8-2F92-4666-A75B-7421EBE237B8}" srcOrd="3" destOrd="0" parTransId="{4FEEF90C-D199-4E28-B596-055D35C15BF2}" sibTransId="{902B38C7-1B3E-49BE-B4BC-0D10D000D64B}"/>
    <dgm:cxn modelId="{0B5D72D8-0ADD-43D9-9C68-9734135E7D9B}" type="presOf" srcId="{A5EED65F-A90E-4409-BC56-D6B211ECCE86}" destId="{3388084F-16FD-43D0-A74A-69E92AEB0A2E}" srcOrd="1" destOrd="0" presId="urn:microsoft.com/office/officeart/2005/8/layout/list1"/>
    <dgm:cxn modelId="{3EDBE8DC-DE58-4EA2-B4DB-031BA2772B81}" srcId="{925CD057-C75E-497D-9B58-9A44C043669B}" destId="{BF0FD3E8-1C5C-40F1-941E-D31C451301F4}" srcOrd="5" destOrd="0" parTransId="{B7B499DC-3E03-4649-90A1-96D8F51C2C77}" sibTransId="{80936D5A-9AFC-40E7-A220-73545A8E9E36}"/>
    <dgm:cxn modelId="{FB9A32E2-F290-4766-9EBA-B26E144A252B}" type="presOf" srcId="{E5547DC8-2F92-4666-A75B-7421EBE237B8}" destId="{1D691D6C-1609-4D00-B411-4307143DA995}" srcOrd="0" destOrd="0" presId="urn:microsoft.com/office/officeart/2005/8/layout/list1"/>
    <dgm:cxn modelId="{DDAA12E5-FC62-4286-B10E-2062235B2D13}" type="presOf" srcId="{2E50228F-1350-4A0D-955B-52DE2C515020}" destId="{033FF731-44CC-4A4B-8A76-5EACBABDA307}" srcOrd="1" destOrd="0" presId="urn:microsoft.com/office/officeart/2005/8/layout/list1"/>
    <dgm:cxn modelId="{1BB72DE6-9E7D-4686-8367-130D71B7C383}" srcId="{925CD057-C75E-497D-9B58-9A44C043669B}" destId="{DD56EA21-E8DE-41C2-8ADD-A36253BECB51}" srcOrd="2" destOrd="0" parTransId="{7B329818-E174-4206-8F96-3C86F808CAF0}" sibTransId="{1F721A7E-D63B-43ED-9EE0-120AA89E14ED}"/>
    <dgm:cxn modelId="{9BE46AF2-0667-4A84-9C1F-911CA778C9A4}" type="presOf" srcId="{2E50228F-1350-4A0D-955B-52DE2C515020}" destId="{8FFEAB1D-3E88-4BF6-83A8-0975BFEAB8F9}" srcOrd="0" destOrd="0" presId="urn:microsoft.com/office/officeart/2005/8/layout/list1"/>
    <dgm:cxn modelId="{CE0593F4-58F1-4EBC-82E3-F4966F5154E3}" type="presOf" srcId="{BF0FD3E8-1C5C-40F1-941E-D31C451301F4}" destId="{F5079C73-EA92-408F-8E35-A7F4A8B56EDF}" srcOrd="0" destOrd="0" presId="urn:microsoft.com/office/officeart/2005/8/layout/list1"/>
    <dgm:cxn modelId="{7C98D698-5908-4F6D-BCE8-54593A87F7FA}" type="presParOf" srcId="{EA66A2EB-F5A3-44DD-8388-1BE22C6C4CF6}" destId="{78B1FD2C-2BC5-481A-AA13-05412E5BB39E}" srcOrd="0" destOrd="0" presId="urn:microsoft.com/office/officeart/2005/8/layout/list1"/>
    <dgm:cxn modelId="{DB08EF99-4C9C-44F8-BD14-236319BE1244}" type="presParOf" srcId="{78B1FD2C-2BC5-481A-AA13-05412E5BB39E}" destId="{B78F02EE-D5FA-4C06-B877-9A3E49EAF78B}" srcOrd="0" destOrd="0" presId="urn:microsoft.com/office/officeart/2005/8/layout/list1"/>
    <dgm:cxn modelId="{A5882DCC-0FEF-4250-9489-6BF3E494B41D}" type="presParOf" srcId="{78B1FD2C-2BC5-481A-AA13-05412E5BB39E}" destId="{3388084F-16FD-43D0-A74A-69E92AEB0A2E}" srcOrd="1" destOrd="0" presId="urn:microsoft.com/office/officeart/2005/8/layout/list1"/>
    <dgm:cxn modelId="{F1FB11D8-F812-4A63-8F94-DAE5F20479AE}" type="presParOf" srcId="{EA66A2EB-F5A3-44DD-8388-1BE22C6C4CF6}" destId="{E10B5CB1-8A15-4E1A-90D9-881FE6A8DC0C}" srcOrd="1" destOrd="0" presId="urn:microsoft.com/office/officeart/2005/8/layout/list1"/>
    <dgm:cxn modelId="{B31552F6-8476-4CCF-9C6B-EEE9B894A179}" type="presParOf" srcId="{EA66A2EB-F5A3-44DD-8388-1BE22C6C4CF6}" destId="{758FC1FE-FB8C-4B7A-83E7-348B3CF5A075}" srcOrd="2" destOrd="0" presId="urn:microsoft.com/office/officeart/2005/8/layout/list1"/>
    <dgm:cxn modelId="{9DC1F5F3-27F1-4ADC-9F0B-0FC78B4C36A3}" type="presParOf" srcId="{EA66A2EB-F5A3-44DD-8388-1BE22C6C4CF6}" destId="{989D2CF9-EBCC-4B43-ACD5-0DDB518E25D1}" srcOrd="3" destOrd="0" presId="urn:microsoft.com/office/officeart/2005/8/layout/list1"/>
    <dgm:cxn modelId="{D84872A1-7C4C-46DA-91B8-DD45C6E81852}" type="presParOf" srcId="{EA66A2EB-F5A3-44DD-8388-1BE22C6C4CF6}" destId="{9DA780B8-06DF-4114-AF44-3E222AEA8EE3}" srcOrd="4" destOrd="0" presId="urn:microsoft.com/office/officeart/2005/8/layout/list1"/>
    <dgm:cxn modelId="{E415BDCB-CDE2-4FEE-BD07-C80AF9C02752}" type="presParOf" srcId="{9DA780B8-06DF-4114-AF44-3E222AEA8EE3}" destId="{8FFEAB1D-3E88-4BF6-83A8-0975BFEAB8F9}" srcOrd="0" destOrd="0" presId="urn:microsoft.com/office/officeart/2005/8/layout/list1"/>
    <dgm:cxn modelId="{A23B818C-34BE-4D71-9A52-29971A6F0B6F}" type="presParOf" srcId="{9DA780B8-06DF-4114-AF44-3E222AEA8EE3}" destId="{033FF731-44CC-4A4B-8A76-5EACBABDA307}" srcOrd="1" destOrd="0" presId="urn:microsoft.com/office/officeart/2005/8/layout/list1"/>
    <dgm:cxn modelId="{91B2E2A4-17B5-4AFB-A3C4-5E9B57E71BA8}" type="presParOf" srcId="{EA66A2EB-F5A3-44DD-8388-1BE22C6C4CF6}" destId="{0ECC491A-0A98-4EB8-ADA5-591956540B0F}" srcOrd="5" destOrd="0" presId="urn:microsoft.com/office/officeart/2005/8/layout/list1"/>
    <dgm:cxn modelId="{E4F50A11-99C7-4F96-A652-C89AA810EFD9}" type="presParOf" srcId="{EA66A2EB-F5A3-44DD-8388-1BE22C6C4CF6}" destId="{6F403663-8DB8-49E1-B07E-13A7742E2240}" srcOrd="6" destOrd="0" presId="urn:microsoft.com/office/officeart/2005/8/layout/list1"/>
    <dgm:cxn modelId="{4BFA657C-02FB-4068-9A7A-F971FB6B7FCF}" type="presParOf" srcId="{EA66A2EB-F5A3-44DD-8388-1BE22C6C4CF6}" destId="{CA8F4362-B2E1-4CFC-9483-B10279E32C4A}" srcOrd="7" destOrd="0" presId="urn:microsoft.com/office/officeart/2005/8/layout/list1"/>
    <dgm:cxn modelId="{D7CCE497-6179-4A99-AB54-093F537A9659}" type="presParOf" srcId="{EA66A2EB-F5A3-44DD-8388-1BE22C6C4CF6}" destId="{39322A2A-0E6A-430F-8900-A9BFE4C61A3F}" srcOrd="8" destOrd="0" presId="urn:microsoft.com/office/officeart/2005/8/layout/list1"/>
    <dgm:cxn modelId="{888EF4AE-DC4F-4DC6-A48E-59339BE95D67}" type="presParOf" srcId="{39322A2A-0E6A-430F-8900-A9BFE4C61A3F}" destId="{827F7C9C-DCE2-4F11-A134-8AB34A97274E}" srcOrd="0" destOrd="0" presId="urn:microsoft.com/office/officeart/2005/8/layout/list1"/>
    <dgm:cxn modelId="{A35C3543-84C7-496E-9FCA-2225A23B3786}" type="presParOf" srcId="{39322A2A-0E6A-430F-8900-A9BFE4C61A3F}" destId="{87E315D7-22DA-45C5-BB3D-46A77EABABC6}" srcOrd="1" destOrd="0" presId="urn:microsoft.com/office/officeart/2005/8/layout/list1"/>
    <dgm:cxn modelId="{D30FA527-E5F7-45A9-A828-8F69FFECCB51}" type="presParOf" srcId="{EA66A2EB-F5A3-44DD-8388-1BE22C6C4CF6}" destId="{401724C3-AAF9-4489-8500-1D67F2876DF3}" srcOrd="9" destOrd="0" presId="urn:microsoft.com/office/officeart/2005/8/layout/list1"/>
    <dgm:cxn modelId="{F2688117-0E79-4796-8A74-7D5A1679F2BC}" type="presParOf" srcId="{EA66A2EB-F5A3-44DD-8388-1BE22C6C4CF6}" destId="{B5902123-F553-4EA8-894F-0637F84B5024}" srcOrd="10" destOrd="0" presId="urn:microsoft.com/office/officeart/2005/8/layout/list1"/>
    <dgm:cxn modelId="{11A1916D-090B-4B9D-8165-214A7380B06E}" type="presParOf" srcId="{EA66A2EB-F5A3-44DD-8388-1BE22C6C4CF6}" destId="{00F1A77F-4423-4A34-83D1-D0A6EB5C4152}" srcOrd="11" destOrd="0" presId="urn:microsoft.com/office/officeart/2005/8/layout/list1"/>
    <dgm:cxn modelId="{89907671-E2C6-46D0-9DF7-0A0544E43DE0}" type="presParOf" srcId="{EA66A2EB-F5A3-44DD-8388-1BE22C6C4CF6}" destId="{FE9BD654-1664-46E1-B208-75DF52714266}" srcOrd="12" destOrd="0" presId="urn:microsoft.com/office/officeart/2005/8/layout/list1"/>
    <dgm:cxn modelId="{92A2632C-5E84-4615-AF61-6D7304DB6F96}" type="presParOf" srcId="{FE9BD654-1664-46E1-B208-75DF52714266}" destId="{1D691D6C-1609-4D00-B411-4307143DA995}" srcOrd="0" destOrd="0" presId="urn:microsoft.com/office/officeart/2005/8/layout/list1"/>
    <dgm:cxn modelId="{BF81858C-50A4-43A2-A587-52B51B663455}" type="presParOf" srcId="{FE9BD654-1664-46E1-B208-75DF52714266}" destId="{67E71D31-FA6B-43BD-9558-E8894FF7EA9D}" srcOrd="1" destOrd="0" presId="urn:microsoft.com/office/officeart/2005/8/layout/list1"/>
    <dgm:cxn modelId="{72BA39B4-3608-4AFB-8E3F-E31A7D67DD5A}" type="presParOf" srcId="{EA66A2EB-F5A3-44DD-8388-1BE22C6C4CF6}" destId="{56F23195-6CEE-4A7A-B843-D38937062460}" srcOrd="13" destOrd="0" presId="urn:microsoft.com/office/officeart/2005/8/layout/list1"/>
    <dgm:cxn modelId="{8A878B69-154B-4852-B385-11DE4F38CA6B}" type="presParOf" srcId="{EA66A2EB-F5A3-44DD-8388-1BE22C6C4CF6}" destId="{F47B0227-84BC-41CB-931F-47CEDFD4232F}" srcOrd="14" destOrd="0" presId="urn:microsoft.com/office/officeart/2005/8/layout/list1"/>
    <dgm:cxn modelId="{795367F5-82A4-4984-9DC6-03A78EE0A50B}" type="presParOf" srcId="{EA66A2EB-F5A3-44DD-8388-1BE22C6C4CF6}" destId="{88580919-C740-4BAE-A11A-2B050277E99E}" srcOrd="15" destOrd="0" presId="urn:microsoft.com/office/officeart/2005/8/layout/list1"/>
    <dgm:cxn modelId="{F188B5BC-58B8-4359-8AF6-2964F5A6B6F3}" type="presParOf" srcId="{EA66A2EB-F5A3-44DD-8388-1BE22C6C4CF6}" destId="{1E5888FB-E3F8-4B78-84C9-D8781DB74B31}" srcOrd="16" destOrd="0" presId="urn:microsoft.com/office/officeart/2005/8/layout/list1"/>
    <dgm:cxn modelId="{972DF416-0EA5-4D22-831E-DA7E8ED5AE45}" type="presParOf" srcId="{1E5888FB-E3F8-4B78-84C9-D8781DB74B31}" destId="{6790D651-B109-4ABF-B9E1-B85CCD1DAA9A}" srcOrd="0" destOrd="0" presId="urn:microsoft.com/office/officeart/2005/8/layout/list1"/>
    <dgm:cxn modelId="{65D1443A-3968-41FA-8D30-DF114E3A9B6C}" type="presParOf" srcId="{1E5888FB-E3F8-4B78-84C9-D8781DB74B31}" destId="{AD052D48-A478-4501-9FA1-1FA58AA630AF}" srcOrd="1" destOrd="0" presId="urn:microsoft.com/office/officeart/2005/8/layout/list1"/>
    <dgm:cxn modelId="{2D9EA1C0-2364-41EF-9F4E-188899B87A23}" type="presParOf" srcId="{EA66A2EB-F5A3-44DD-8388-1BE22C6C4CF6}" destId="{066160DA-17B9-4106-B4A2-998B320038E4}" srcOrd="17" destOrd="0" presId="urn:microsoft.com/office/officeart/2005/8/layout/list1"/>
    <dgm:cxn modelId="{CFCC184E-63FF-4E32-837D-6F3E211EA3C8}" type="presParOf" srcId="{EA66A2EB-F5A3-44DD-8388-1BE22C6C4CF6}" destId="{15F7B8E1-3DDF-403F-AD51-C3EA84F2B075}" srcOrd="18" destOrd="0" presId="urn:microsoft.com/office/officeart/2005/8/layout/list1"/>
    <dgm:cxn modelId="{9362372C-5A27-4F38-9098-9B42D2B7302B}" type="presParOf" srcId="{EA66A2EB-F5A3-44DD-8388-1BE22C6C4CF6}" destId="{1B9595B1-74BF-42E4-BCB7-35FE90F31CAE}" srcOrd="19" destOrd="0" presId="urn:microsoft.com/office/officeart/2005/8/layout/list1"/>
    <dgm:cxn modelId="{77AF0979-0BB8-4016-8718-3E23FA255185}" type="presParOf" srcId="{EA66A2EB-F5A3-44DD-8388-1BE22C6C4CF6}" destId="{C3C87224-5DC9-47E9-B886-A7366FCC5C33}" srcOrd="20" destOrd="0" presId="urn:microsoft.com/office/officeart/2005/8/layout/list1"/>
    <dgm:cxn modelId="{9D50EE05-7935-4B99-82E4-6D401D2537E2}" type="presParOf" srcId="{C3C87224-5DC9-47E9-B886-A7366FCC5C33}" destId="{F5079C73-EA92-408F-8E35-A7F4A8B56EDF}" srcOrd="0" destOrd="0" presId="urn:microsoft.com/office/officeart/2005/8/layout/list1"/>
    <dgm:cxn modelId="{655227E9-EBF9-4FD6-AE8C-AD01A8AB3537}" type="presParOf" srcId="{C3C87224-5DC9-47E9-B886-A7366FCC5C33}" destId="{D508ADDE-5A61-432F-9FE2-C5E5C75F3E87}" srcOrd="1" destOrd="0" presId="urn:microsoft.com/office/officeart/2005/8/layout/list1"/>
    <dgm:cxn modelId="{E5825870-6937-4F3A-A1D7-63FC81F345A6}" type="presParOf" srcId="{EA66A2EB-F5A3-44DD-8388-1BE22C6C4CF6}" destId="{1B6C53E5-EB2B-4EC6-B0CD-DCC76BD3930D}" srcOrd="21" destOrd="0" presId="urn:microsoft.com/office/officeart/2005/8/layout/list1"/>
    <dgm:cxn modelId="{5812DE9E-4777-4D66-9D67-BD0AB86FB2EC}" type="presParOf" srcId="{EA66A2EB-F5A3-44DD-8388-1BE22C6C4CF6}" destId="{37D49592-880A-4B20-B37A-EC8F8D28FBE5}"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5B1C6-730F-4952-9C99-56FA4B147CEC}">
      <dsp:nvSpPr>
        <dsp:cNvPr id="0" name=""/>
        <dsp:cNvSpPr/>
      </dsp:nvSpPr>
      <dsp:spPr>
        <a:xfrm>
          <a:off x="2979" y="157381"/>
          <a:ext cx="1791592" cy="71663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75000"/>
                </a:schemeClr>
              </a:solidFill>
              <a:latin typeface="Arial Narrow" pitchFamily="34" charset="0"/>
            </a:rPr>
            <a:t>Input</a:t>
          </a:r>
        </a:p>
      </dsp:txBody>
      <dsp:txXfrm>
        <a:off x="2979" y="157381"/>
        <a:ext cx="1791592" cy="716637"/>
      </dsp:txXfrm>
    </dsp:sp>
    <dsp:sp modelId="{3717B5AE-8BD6-45CA-A14F-7E186E884B88}">
      <dsp:nvSpPr>
        <dsp:cNvPr id="0" name=""/>
        <dsp:cNvSpPr/>
      </dsp:nvSpPr>
      <dsp:spPr>
        <a:xfrm>
          <a:off x="2979" y="874018"/>
          <a:ext cx="1791592" cy="28548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75000"/>
                </a:schemeClr>
              </a:solidFill>
              <a:latin typeface="Arial Narrow" pitchFamily="34" charset="0"/>
            </a:rPr>
            <a:t>The way we take in information</a:t>
          </a:r>
        </a:p>
      </dsp:txBody>
      <dsp:txXfrm>
        <a:off x="2979" y="874018"/>
        <a:ext cx="1791592" cy="2854800"/>
      </dsp:txXfrm>
    </dsp:sp>
    <dsp:sp modelId="{15526FE4-CF78-47D8-B5E8-6B56630BBFB7}">
      <dsp:nvSpPr>
        <dsp:cNvPr id="0" name=""/>
        <dsp:cNvSpPr/>
      </dsp:nvSpPr>
      <dsp:spPr>
        <a:xfrm>
          <a:off x="2045395" y="157381"/>
          <a:ext cx="1791592" cy="716637"/>
        </a:xfrm>
        <a:prstGeom prst="rect">
          <a:avLst/>
        </a:prstGeom>
        <a:solidFill>
          <a:schemeClr val="accent2">
            <a:hueOff val="-2847830"/>
            <a:satOff val="8321"/>
            <a:lumOff val="-1569"/>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75000"/>
                </a:schemeClr>
              </a:solidFill>
              <a:latin typeface="Arial Narrow" pitchFamily="34" charset="0"/>
            </a:rPr>
            <a:t>Integration</a:t>
          </a:r>
        </a:p>
      </dsp:txBody>
      <dsp:txXfrm>
        <a:off x="2045395" y="157381"/>
        <a:ext cx="1791592" cy="716637"/>
      </dsp:txXfrm>
    </dsp:sp>
    <dsp:sp modelId="{66207B3A-6A7E-48B7-8758-1B523893164D}">
      <dsp:nvSpPr>
        <dsp:cNvPr id="0" name=""/>
        <dsp:cNvSpPr/>
      </dsp:nvSpPr>
      <dsp:spPr>
        <a:xfrm>
          <a:off x="2045395" y="874018"/>
          <a:ext cx="1791592" cy="2854800"/>
        </a:xfrm>
        <a:prstGeom prst="rect">
          <a:avLst/>
        </a:prstGeom>
        <a:solidFill>
          <a:schemeClr val="accent2">
            <a:tint val="40000"/>
            <a:alpha val="90000"/>
            <a:hueOff val="-2859478"/>
            <a:satOff val="7212"/>
            <a:lumOff val="-256"/>
            <a:alphaOff val="0"/>
          </a:schemeClr>
        </a:solidFill>
        <a:ln w="19050" cap="flat" cmpd="sng" algn="ctr">
          <a:solidFill>
            <a:schemeClr val="accent2">
              <a:tint val="40000"/>
              <a:alpha val="90000"/>
              <a:hueOff val="-2859478"/>
              <a:satOff val="7212"/>
              <a:lumOff val="-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75000"/>
                </a:schemeClr>
              </a:solidFill>
              <a:latin typeface="Arial Narrow" pitchFamily="34" charset="0"/>
              <a:cs typeface="Arial" charset="0"/>
            </a:rPr>
            <a:t>The way information is organized and understood</a:t>
          </a:r>
          <a:endParaRPr lang="en-US" sz="2000" kern="1200" dirty="0">
            <a:solidFill>
              <a:schemeClr val="tx2">
                <a:lumMod val="75000"/>
              </a:schemeClr>
            </a:solidFill>
            <a:latin typeface="Arial Narrow" pitchFamily="34" charset="0"/>
          </a:endParaRPr>
        </a:p>
      </dsp:txBody>
      <dsp:txXfrm>
        <a:off x="2045395" y="874018"/>
        <a:ext cx="1791592" cy="2854800"/>
      </dsp:txXfrm>
    </dsp:sp>
    <dsp:sp modelId="{E6480087-280B-4AA9-A611-5DACBB2A5DF9}">
      <dsp:nvSpPr>
        <dsp:cNvPr id="0" name=""/>
        <dsp:cNvSpPr/>
      </dsp:nvSpPr>
      <dsp:spPr>
        <a:xfrm>
          <a:off x="4087811" y="157381"/>
          <a:ext cx="1791592" cy="716637"/>
        </a:xfrm>
        <a:prstGeom prst="rect">
          <a:avLst/>
        </a:prstGeom>
        <a:solidFill>
          <a:schemeClr val="accent2">
            <a:hueOff val="-5695660"/>
            <a:satOff val="16641"/>
            <a:lumOff val="-3137"/>
            <a:alphaOff val="0"/>
          </a:schemeClr>
        </a:solidFill>
        <a:ln w="19050" cap="flat" cmpd="sng" algn="ctr">
          <a:solidFill>
            <a:schemeClr val="accent2">
              <a:hueOff val="-5695660"/>
              <a:satOff val="16641"/>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75000"/>
                </a:schemeClr>
              </a:solidFill>
              <a:latin typeface="Arial Narrow" pitchFamily="34" charset="0"/>
            </a:rPr>
            <a:t>Memory</a:t>
          </a:r>
        </a:p>
      </dsp:txBody>
      <dsp:txXfrm>
        <a:off x="4087811" y="157381"/>
        <a:ext cx="1791592" cy="716637"/>
      </dsp:txXfrm>
    </dsp:sp>
    <dsp:sp modelId="{CE387372-F2E7-45E8-82DB-3F0544D0D1C9}">
      <dsp:nvSpPr>
        <dsp:cNvPr id="0" name=""/>
        <dsp:cNvSpPr/>
      </dsp:nvSpPr>
      <dsp:spPr>
        <a:xfrm>
          <a:off x="4087811" y="874018"/>
          <a:ext cx="1791592" cy="2854800"/>
        </a:xfrm>
        <a:prstGeom prst="rect">
          <a:avLst/>
        </a:prstGeom>
        <a:solidFill>
          <a:schemeClr val="accent2">
            <a:tint val="40000"/>
            <a:alpha val="90000"/>
            <a:hueOff val="-5718955"/>
            <a:satOff val="14424"/>
            <a:lumOff val="-511"/>
            <a:alphaOff val="0"/>
          </a:schemeClr>
        </a:solidFill>
        <a:ln w="19050" cap="flat" cmpd="sng" algn="ctr">
          <a:solidFill>
            <a:schemeClr val="accent2">
              <a:tint val="40000"/>
              <a:alpha val="90000"/>
              <a:hueOff val="-5718955"/>
              <a:satOff val="14424"/>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75000"/>
                </a:schemeClr>
              </a:solidFill>
              <a:latin typeface="Arial Narrow" pitchFamily="34" charset="0"/>
            </a:rPr>
            <a:t>The way we store information whether it is in the long term memory, short term memory, or discarded</a:t>
          </a:r>
        </a:p>
      </dsp:txBody>
      <dsp:txXfrm>
        <a:off x="4087811" y="874018"/>
        <a:ext cx="1791592" cy="2854800"/>
      </dsp:txXfrm>
    </dsp:sp>
    <dsp:sp modelId="{CA2181A1-57D7-4B21-89FB-A89A50BE1ECB}">
      <dsp:nvSpPr>
        <dsp:cNvPr id="0" name=""/>
        <dsp:cNvSpPr/>
      </dsp:nvSpPr>
      <dsp:spPr>
        <a:xfrm>
          <a:off x="6130227" y="157381"/>
          <a:ext cx="1791592" cy="716637"/>
        </a:xfrm>
        <a:prstGeom prst="rect">
          <a:avLst/>
        </a:prstGeom>
        <a:solidFill>
          <a:schemeClr val="accent2">
            <a:hueOff val="-8543491"/>
            <a:satOff val="24962"/>
            <a:lumOff val="-4706"/>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75000"/>
                </a:schemeClr>
              </a:solidFill>
              <a:latin typeface="Arial Narrow" pitchFamily="34" charset="0"/>
            </a:rPr>
            <a:t>Output</a:t>
          </a:r>
        </a:p>
      </dsp:txBody>
      <dsp:txXfrm>
        <a:off x="6130227" y="157381"/>
        <a:ext cx="1791592" cy="716637"/>
      </dsp:txXfrm>
    </dsp:sp>
    <dsp:sp modelId="{B4076751-75C7-42E3-AA21-1A73992A5E0C}">
      <dsp:nvSpPr>
        <dsp:cNvPr id="0" name=""/>
        <dsp:cNvSpPr/>
      </dsp:nvSpPr>
      <dsp:spPr>
        <a:xfrm>
          <a:off x="6130227" y="874018"/>
          <a:ext cx="1791592" cy="2854800"/>
        </a:xfrm>
        <a:prstGeom prst="rect">
          <a:avLst/>
        </a:prstGeom>
        <a:solidFill>
          <a:schemeClr val="accent2">
            <a:tint val="40000"/>
            <a:alpha val="90000"/>
            <a:hueOff val="-8578433"/>
            <a:satOff val="21636"/>
            <a:lumOff val="-767"/>
            <a:alphaOff val="0"/>
          </a:schemeClr>
        </a:solidFill>
        <a:ln w="1905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2">
                  <a:lumMod val="75000"/>
                </a:schemeClr>
              </a:solidFill>
              <a:latin typeface="Arial Narrow" pitchFamily="34" charset="0"/>
            </a:rPr>
            <a:t>The way we communicate and express information</a:t>
          </a:r>
        </a:p>
      </dsp:txBody>
      <dsp:txXfrm>
        <a:off x="6130227" y="874018"/>
        <a:ext cx="1791592"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C1FE-FB8C-4B7A-83E7-348B3CF5A075}">
      <dsp:nvSpPr>
        <dsp:cNvPr id="0" name=""/>
        <dsp:cNvSpPr/>
      </dsp:nvSpPr>
      <dsp:spPr>
        <a:xfrm>
          <a:off x="0" y="317878"/>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084F-16FD-43D0-A74A-69E92AEB0A2E}">
      <dsp:nvSpPr>
        <dsp:cNvPr id="0" name=""/>
        <dsp:cNvSpPr/>
      </dsp:nvSpPr>
      <dsp:spPr>
        <a:xfrm>
          <a:off x="411480" y="6695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Dyslexia</a:t>
          </a:r>
          <a:endParaRPr lang="en-US" sz="2400" kern="1200" dirty="0">
            <a:solidFill>
              <a:schemeClr val="tx2">
                <a:lumMod val="75000"/>
              </a:schemeClr>
            </a:solidFill>
          </a:endParaRPr>
        </a:p>
      </dsp:txBody>
      <dsp:txXfrm>
        <a:off x="435978" y="91456"/>
        <a:ext cx="5711724" cy="452844"/>
      </dsp:txXfrm>
    </dsp:sp>
    <dsp:sp modelId="{6F403663-8DB8-49E1-B07E-13A7742E2240}">
      <dsp:nvSpPr>
        <dsp:cNvPr id="0" name=""/>
        <dsp:cNvSpPr/>
      </dsp:nvSpPr>
      <dsp:spPr>
        <a:xfrm>
          <a:off x="0" y="1088998"/>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FF731-44CC-4A4B-8A76-5EACBABDA307}">
      <dsp:nvSpPr>
        <dsp:cNvPr id="0" name=""/>
        <dsp:cNvSpPr/>
      </dsp:nvSpPr>
      <dsp:spPr>
        <a:xfrm>
          <a:off x="411480" y="83807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Dysgraphia</a:t>
          </a:r>
        </a:p>
      </dsp:txBody>
      <dsp:txXfrm>
        <a:off x="435978" y="862576"/>
        <a:ext cx="5711724" cy="452844"/>
      </dsp:txXfrm>
    </dsp:sp>
    <dsp:sp modelId="{B5902123-F553-4EA8-894F-0637F84B5024}">
      <dsp:nvSpPr>
        <dsp:cNvPr id="0" name=""/>
        <dsp:cNvSpPr/>
      </dsp:nvSpPr>
      <dsp:spPr>
        <a:xfrm>
          <a:off x="0" y="186011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315D7-22DA-45C5-BB3D-46A77EABABC6}">
      <dsp:nvSpPr>
        <dsp:cNvPr id="0" name=""/>
        <dsp:cNvSpPr/>
      </dsp:nvSpPr>
      <dsp:spPr>
        <a:xfrm>
          <a:off x="411480" y="1609198"/>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Dyscalculia</a:t>
          </a:r>
        </a:p>
      </dsp:txBody>
      <dsp:txXfrm>
        <a:off x="435978" y="1633696"/>
        <a:ext cx="5711724" cy="452844"/>
      </dsp:txXfrm>
    </dsp:sp>
    <dsp:sp modelId="{F47B0227-84BC-41CB-931F-47CEDFD4232F}">
      <dsp:nvSpPr>
        <dsp:cNvPr id="0" name=""/>
        <dsp:cNvSpPr/>
      </dsp:nvSpPr>
      <dsp:spPr>
        <a:xfrm>
          <a:off x="0" y="263123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E71D31-FA6B-43BD-9558-E8894FF7EA9D}">
      <dsp:nvSpPr>
        <dsp:cNvPr id="0" name=""/>
        <dsp:cNvSpPr/>
      </dsp:nvSpPr>
      <dsp:spPr>
        <a:xfrm>
          <a:off x="411480" y="238031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2">
                  <a:lumMod val="75000"/>
                </a:schemeClr>
              </a:solidFill>
            </a:rPr>
            <a:t>Dyspraxia</a:t>
          </a:r>
          <a:endParaRPr lang="en-US" sz="2400" b="0" kern="1200" dirty="0">
            <a:solidFill>
              <a:schemeClr val="tx2">
                <a:lumMod val="75000"/>
              </a:schemeClr>
            </a:solidFill>
            <a:effectLst/>
          </a:endParaRPr>
        </a:p>
      </dsp:txBody>
      <dsp:txXfrm>
        <a:off x="435978" y="2404817"/>
        <a:ext cx="5711724" cy="452844"/>
      </dsp:txXfrm>
    </dsp:sp>
    <dsp:sp modelId="{15F7B8E1-3DDF-403F-AD51-C3EA84F2B075}">
      <dsp:nvSpPr>
        <dsp:cNvPr id="0" name=""/>
        <dsp:cNvSpPr/>
      </dsp:nvSpPr>
      <dsp:spPr>
        <a:xfrm>
          <a:off x="0" y="340235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52D48-A478-4501-9FA1-1FA58AA630AF}">
      <dsp:nvSpPr>
        <dsp:cNvPr id="0" name=""/>
        <dsp:cNvSpPr/>
      </dsp:nvSpPr>
      <dsp:spPr>
        <a:xfrm>
          <a:off x="411480" y="315143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2">
                  <a:lumMod val="75000"/>
                </a:schemeClr>
              </a:solidFill>
            </a:rPr>
            <a:t>Auditory Processing Deficits</a:t>
          </a:r>
          <a:endParaRPr lang="en-US" sz="2400" b="0" kern="1200" dirty="0">
            <a:solidFill>
              <a:schemeClr val="tx2">
                <a:lumMod val="75000"/>
              </a:schemeClr>
            </a:solidFill>
            <a:effectLst/>
          </a:endParaRPr>
        </a:p>
      </dsp:txBody>
      <dsp:txXfrm>
        <a:off x="435978" y="3175937"/>
        <a:ext cx="5711724" cy="452844"/>
      </dsp:txXfrm>
    </dsp:sp>
    <dsp:sp modelId="{37D49592-880A-4B20-B37A-EC8F8D28FBE5}">
      <dsp:nvSpPr>
        <dsp:cNvPr id="0" name=""/>
        <dsp:cNvSpPr/>
      </dsp:nvSpPr>
      <dsp:spPr>
        <a:xfrm>
          <a:off x="0" y="4173479"/>
          <a:ext cx="8229600"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8ADDE-5A61-432F-9FE2-C5E5C75F3E87}">
      <dsp:nvSpPr>
        <dsp:cNvPr id="0" name=""/>
        <dsp:cNvSpPr/>
      </dsp:nvSpPr>
      <dsp:spPr>
        <a:xfrm>
          <a:off x="411480" y="3922559"/>
          <a:ext cx="5760720" cy="501840"/>
        </a:xfrm>
        <a:prstGeom prst="roundRect">
          <a:avLst/>
        </a:prstGeom>
        <a:solidFill>
          <a:schemeClr val="tx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Visual Processing Deficits</a:t>
          </a:r>
        </a:p>
      </dsp:txBody>
      <dsp:txXfrm>
        <a:off x="435978" y="3947057"/>
        <a:ext cx="57117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atin typeface="Verdana" pitchFamily="34" charset="0"/>
                <a:ea typeface="+mn-ea"/>
              </a:defRPr>
            </a:lvl1pPr>
          </a:lstStyle>
          <a:p>
            <a:pPr>
              <a:defRPr/>
            </a:pPr>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706A108D-2C7C-5741-A8FF-B0038F7779B1}" type="datetimeFigureOut">
              <a:rPr lang="en-US"/>
              <a:pPr/>
              <a:t>9/27/2018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atin typeface="Verdana" pitchFamily="34" charset="0"/>
                <a:ea typeface="+mn-ea"/>
              </a:defRPr>
            </a:lvl1pPr>
          </a:lstStyle>
          <a:p>
            <a:pPr>
              <a:defRPr/>
            </a:pPr>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5E7C0CC6-68DD-E34A-9538-2B12149421CF}" type="slidenum">
              <a:rPr lang="en-US"/>
              <a:pPr/>
              <a:t>‹#›</a:t>
            </a:fld>
            <a:endParaRPr lang="en-US"/>
          </a:p>
        </p:txBody>
      </p:sp>
    </p:spTree>
    <p:extLst>
      <p:ext uri="{BB962C8B-B14F-4D97-AF65-F5344CB8AC3E}">
        <p14:creationId xmlns:p14="http://schemas.microsoft.com/office/powerpoint/2010/main" val="3765635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07523"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5"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07527"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a:latin typeface="Arial" charset="0"/>
              </a:defRPr>
            </a:lvl1pPr>
          </a:lstStyle>
          <a:p>
            <a:fld id="{542E3D36-F468-8745-8DF4-A9290BDA2132}" type="slidenum">
              <a:rPr lang="en-US"/>
              <a:pPr/>
              <a:t>‹#›</a:t>
            </a:fld>
            <a:endParaRPr lang="en-US"/>
          </a:p>
        </p:txBody>
      </p:sp>
    </p:spTree>
    <p:extLst>
      <p:ext uri="{BB962C8B-B14F-4D97-AF65-F5344CB8AC3E}">
        <p14:creationId xmlns:p14="http://schemas.microsoft.com/office/powerpoint/2010/main" val="308531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The purpose of today</a:t>
            </a:r>
            <a:r>
              <a:rPr lang="ja-JP" altLang="en-US" sz="1600" dirty="0"/>
              <a:t>’</a:t>
            </a:r>
            <a:r>
              <a:rPr lang="en-US" sz="1600" dirty="0"/>
              <a:t>s webinar is to understand what learning disabilities are, how they impact our students in the Job Corps program, and what can we do to best serve these students by providing appropriate and specific accommodations.</a:t>
            </a:r>
          </a:p>
          <a:p>
            <a:endParaRPr lang="en-US" sz="1600" dirty="0"/>
          </a:p>
          <a:p>
            <a:endParaRPr lang="en-US" sz="1600" dirty="0"/>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D1793B43-DD2F-C84F-BEC4-B499ABD8F977}" type="slidenum">
              <a:rPr lang="en-US">
                <a:latin typeface="Arial" charset="0"/>
              </a:rPr>
              <a:pPr/>
              <a:t>1</a:t>
            </a:fld>
            <a:endParaRPr lang="en-US">
              <a:latin typeface="Arial" charset="0"/>
            </a:endParaRPr>
          </a:p>
        </p:txBody>
      </p:sp>
    </p:spTree>
    <p:extLst>
      <p:ext uri="{BB962C8B-B14F-4D97-AF65-F5344CB8AC3E}">
        <p14:creationId xmlns:p14="http://schemas.microsoft.com/office/powerpoint/2010/main" val="164668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Dyslexia is defined by difficulties  accurate or fluent word recognition, poor spelling and decoding which result in a deficit in the phonological component of language. </a:t>
            </a:r>
          </a:p>
          <a:p>
            <a:endParaRPr lang="en-US" sz="1600" dirty="0"/>
          </a:p>
          <a:p>
            <a:r>
              <a:rPr lang="en-US" sz="1600" dirty="0"/>
              <a:t>Lets take a look at some of the other areas that dyslexia can cause difficulties.</a:t>
            </a:r>
          </a:p>
        </p:txBody>
      </p:sp>
      <p:sp>
        <p:nvSpPr>
          <p:cNvPr id="83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67B09D4A-6F93-CF4D-B52D-00537E16A4D8}" type="slidenum">
              <a:rPr lang="en-US">
                <a:latin typeface="Arial" charset="0"/>
              </a:rPr>
              <a:pPr/>
              <a:t>10</a:t>
            </a:fld>
            <a:endParaRPr lang="en-US">
              <a:latin typeface="Arial" charset="0"/>
            </a:endParaRPr>
          </a:p>
        </p:txBody>
      </p:sp>
    </p:spTree>
    <p:extLst>
      <p:ext uri="{BB962C8B-B14F-4D97-AF65-F5344CB8AC3E}">
        <p14:creationId xmlns:p14="http://schemas.microsoft.com/office/powerpoint/2010/main" val="254628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With Dyslexia there is no single pattern of difficulty that everyone with dyslexia will display but some of the things that may notice include the text appears to jump (or flip) on the page. </a:t>
            </a:r>
          </a:p>
          <a:p>
            <a:endParaRPr lang="en-US" sz="1600" dirty="0"/>
          </a:p>
          <a:p>
            <a:r>
              <a:rPr lang="en-US" sz="1600" dirty="0"/>
              <a:t>We may have a student that is reading and frequently loses their place and half way through a sentence you notice that they have jumped to a different sentence on the page and suddenly the passage doesn't</a:t>
            </a:r>
            <a:r>
              <a:rPr lang="ja-JP" altLang="en-US" sz="1600" dirty="0"/>
              <a:t>’</a:t>
            </a:r>
            <a:r>
              <a:rPr lang="en-US" sz="1600" dirty="0"/>
              <a:t>t make much sense. Or the student who reads a passage and when you ask them what it was about they say </a:t>
            </a:r>
            <a:r>
              <a:rPr lang="ja-JP" altLang="en-US" sz="1600" dirty="0"/>
              <a:t>“</a:t>
            </a:r>
            <a:r>
              <a:rPr lang="en-US" sz="1600" dirty="0"/>
              <a:t>I don</a:t>
            </a:r>
            <a:r>
              <a:rPr lang="ja-JP" altLang="en-US" sz="1600" dirty="0"/>
              <a:t>’</a:t>
            </a:r>
            <a:r>
              <a:rPr lang="en-US" sz="1600" dirty="0"/>
              <a:t>t know</a:t>
            </a:r>
            <a:r>
              <a:rPr lang="ja-JP" altLang="en-US" sz="1600" dirty="0"/>
              <a:t>”</a:t>
            </a:r>
            <a:r>
              <a:rPr lang="en-US" sz="1600" dirty="0"/>
              <a:t> or </a:t>
            </a:r>
            <a:r>
              <a:rPr lang="ja-JP" altLang="en-US" sz="1600" dirty="0"/>
              <a:t>“</a:t>
            </a:r>
            <a:r>
              <a:rPr lang="en-US" sz="1600" dirty="0"/>
              <a:t>I can</a:t>
            </a:r>
            <a:r>
              <a:rPr lang="ja-JP" altLang="en-US" sz="1600" dirty="0"/>
              <a:t>’</a:t>
            </a:r>
            <a:r>
              <a:rPr lang="en-US" sz="1600" dirty="0"/>
              <a:t>t remember</a:t>
            </a:r>
            <a:r>
              <a:rPr lang="ja-JP" altLang="en-US" sz="1600" dirty="0"/>
              <a:t>”</a:t>
            </a:r>
            <a:r>
              <a:rPr lang="en-US" sz="1600" dirty="0"/>
              <a:t>. </a:t>
            </a:r>
          </a:p>
        </p:txBody>
      </p:sp>
      <p:sp>
        <p:nvSpPr>
          <p:cNvPr id="849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786095A7-BE97-E346-934F-5451A26D13FB}" type="slidenum">
              <a:rPr lang="en-US">
                <a:latin typeface="Arial" charset="0"/>
              </a:rPr>
              <a:pPr/>
              <a:t>11</a:t>
            </a:fld>
            <a:endParaRPr lang="en-US">
              <a:latin typeface="Arial" charset="0"/>
            </a:endParaRPr>
          </a:p>
        </p:txBody>
      </p:sp>
    </p:spTree>
    <p:extLst>
      <p:ext uri="{BB962C8B-B14F-4D97-AF65-F5344CB8AC3E}">
        <p14:creationId xmlns:p14="http://schemas.microsoft.com/office/powerpoint/2010/main" val="421343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600" dirty="0"/>
          </a:p>
          <a:p>
            <a:endParaRPr lang="en-US" sz="1600" dirty="0"/>
          </a:p>
          <a:p>
            <a:r>
              <a:rPr lang="en-US" sz="1600" dirty="0"/>
              <a:t>The areas of difficulty (or functional limitations) that we may see with a student that has dyslexia include:</a:t>
            </a:r>
          </a:p>
          <a:p>
            <a:pPr marL="294465" indent="-294465">
              <a:buFont typeface="Arial" panose="020B0604020202020204" pitchFamily="34" charset="0"/>
              <a:buChar char="•"/>
            </a:pPr>
            <a:r>
              <a:rPr lang="en-US" sz="1600" dirty="0"/>
              <a:t> difficulty reading at grade level,</a:t>
            </a:r>
          </a:p>
          <a:p>
            <a:pPr marL="294465" indent="-294465">
              <a:buFont typeface="Arial" panose="020B0604020202020204" pitchFamily="34" charset="0"/>
              <a:buChar char="•"/>
            </a:pPr>
            <a:r>
              <a:rPr lang="en-US" sz="1600" dirty="0"/>
              <a:t> poor handwriting and spelling,</a:t>
            </a:r>
          </a:p>
          <a:p>
            <a:pPr marL="294465" indent="-294465">
              <a:buFont typeface="Arial" panose="020B0604020202020204" pitchFamily="34" charset="0"/>
              <a:buChar char="•"/>
            </a:pPr>
            <a:r>
              <a:rPr lang="en-US" sz="1600" dirty="0"/>
              <a:t> poor memory skills, and </a:t>
            </a:r>
          </a:p>
          <a:p>
            <a:pPr marL="294465" indent="-294465">
              <a:buFont typeface="Arial" panose="020B0604020202020204" pitchFamily="34" charset="0"/>
              <a:buChar char="•"/>
            </a:pPr>
            <a:r>
              <a:rPr lang="en-US" sz="1600" dirty="0"/>
              <a:t>trouble summarizing a story.</a:t>
            </a:r>
          </a:p>
          <a:p>
            <a:endParaRPr lang="en-US" sz="1600" dirty="0"/>
          </a:p>
          <a:p>
            <a:r>
              <a:rPr lang="en-US" sz="1600" dirty="0"/>
              <a:t>Some accommodation options for each of the functional limitations are listed on the right hand side of this slide.  Can you think of other accommodation options/ideas that could be suggested?</a:t>
            </a:r>
          </a:p>
          <a:p>
            <a:endParaRPr lang="en-US" dirty="0"/>
          </a:p>
        </p:txBody>
      </p:sp>
      <p:sp>
        <p:nvSpPr>
          <p:cNvPr id="860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DC5D345B-3363-5A47-A4D9-82F03D976C23}" type="slidenum">
              <a:rPr lang="en-US">
                <a:latin typeface="Arial" charset="0"/>
              </a:rPr>
              <a:pPr/>
              <a:t>12</a:t>
            </a:fld>
            <a:endParaRPr lang="en-US">
              <a:latin typeface="Arial" charset="0"/>
            </a:endParaRPr>
          </a:p>
        </p:txBody>
      </p:sp>
    </p:spTree>
    <p:extLst>
      <p:ext uri="{BB962C8B-B14F-4D97-AF65-F5344CB8AC3E}">
        <p14:creationId xmlns:p14="http://schemas.microsoft.com/office/powerpoint/2010/main" val="241216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On the left side of this slide are examples of what a person with dyslexia might see when reading the word, “teapot.” </a:t>
            </a:r>
          </a:p>
          <a:p>
            <a:endParaRPr lang="en-US" sz="1600" dirty="0"/>
          </a:p>
          <a:p>
            <a:r>
              <a:rPr lang="en-US" sz="1600" dirty="0"/>
              <a:t>On the right side of the slide, is an example of an accommodation using pictures or imagery to provide a visual cue for the brain to process the word, “teapot.”</a:t>
            </a:r>
          </a:p>
        </p:txBody>
      </p:sp>
      <p:sp>
        <p:nvSpPr>
          <p:cNvPr id="870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A872E645-0675-9D4F-999C-48C7D055BAA4}" type="slidenum">
              <a:rPr lang="en-US">
                <a:latin typeface="Arial" charset="0"/>
              </a:rPr>
              <a:pPr/>
              <a:t>13</a:t>
            </a:fld>
            <a:endParaRPr lang="en-US">
              <a:latin typeface="Arial" charset="0"/>
            </a:endParaRPr>
          </a:p>
        </p:txBody>
      </p:sp>
    </p:spTree>
    <p:extLst>
      <p:ext uri="{BB962C8B-B14F-4D97-AF65-F5344CB8AC3E}">
        <p14:creationId xmlns:p14="http://schemas.microsoft.com/office/powerpoint/2010/main" val="1389819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42289">
              <a:defRPr/>
            </a:pPr>
            <a:r>
              <a:rPr lang="en-US" sz="1600" dirty="0">
                <a:latin typeface="Arial Narrow" charset="0"/>
              </a:rPr>
              <a:t>A second type of Learning Disability is Dyscalculia.  It is often referred to as a “math” disability.  As you can see from the definition, Dyscalculia is:</a:t>
            </a:r>
          </a:p>
          <a:p>
            <a:pPr marL="294465" indent="-294465" defTabSz="942289">
              <a:buFont typeface="Arial" panose="020B0604020202020204" pitchFamily="34" charset="0"/>
              <a:buChar char="•"/>
              <a:defRPr/>
            </a:pPr>
            <a:r>
              <a:rPr lang="en-US" sz="1600" dirty="0">
                <a:latin typeface="Arial Narrow" charset="0"/>
              </a:rPr>
              <a:t>A learning issue that makes it hard to understand concepts related to numbers and difficulty completing tasks like adding and subtracting.</a:t>
            </a:r>
          </a:p>
          <a:p>
            <a:pPr marL="294465" indent="-294465" defTabSz="942289">
              <a:buFont typeface="Arial" panose="020B0604020202020204" pitchFamily="34" charset="0"/>
              <a:buChar char="•"/>
              <a:defRPr/>
            </a:pPr>
            <a:r>
              <a:rPr lang="en-US" sz="1600" dirty="0">
                <a:latin typeface="Arial Narrow" charset="0"/>
              </a:rPr>
              <a:t>This is a common condition, and </a:t>
            </a:r>
          </a:p>
          <a:p>
            <a:pPr marL="294465" indent="-294465" defTabSz="942289">
              <a:buFont typeface="Arial" panose="020B0604020202020204" pitchFamily="34" charset="0"/>
              <a:buChar char="•"/>
              <a:defRPr/>
            </a:pPr>
            <a:r>
              <a:rPr lang="en-US" sz="1600" dirty="0">
                <a:latin typeface="Arial Narrow" charset="0"/>
              </a:rPr>
              <a:t>A common co-occurrence (often co-occurring with disabilities such as dyslexia and ADHD).</a:t>
            </a:r>
          </a:p>
          <a:p>
            <a:pPr defTabSz="942289">
              <a:defRPr/>
            </a:pPr>
            <a:endParaRPr lang="en-US" dirty="0">
              <a:latin typeface="Arial Narrow" charset="0"/>
            </a:endParaRPr>
          </a:p>
          <a:p>
            <a:pPr defTabSz="942289">
              <a:defRPr/>
            </a:pPr>
            <a:r>
              <a:rPr lang="en-US" sz="1600" dirty="0">
                <a:latin typeface="Arial Narrow" charset="0"/>
              </a:rPr>
              <a:t>Dyscalculia is NOT:  (read right side of slide)…</a:t>
            </a:r>
            <a:endParaRPr lang="en-US" dirty="0">
              <a:latin typeface="Arial Narrow" charset="0"/>
            </a:endParaRPr>
          </a:p>
          <a:p>
            <a:endParaRPr lang="en-US" dirty="0"/>
          </a:p>
        </p:txBody>
      </p:sp>
      <p:sp>
        <p:nvSpPr>
          <p:cNvPr id="8806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3B2A7942-B093-2D45-B217-236F26E48157}" type="slidenum">
              <a:rPr lang="en-US">
                <a:latin typeface="Arial" charset="0"/>
              </a:rPr>
              <a:pPr/>
              <a:t>14</a:t>
            </a:fld>
            <a:endParaRPr lang="en-US">
              <a:latin typeface="Arial" charset="0"/>
            </a:endParaRPr>
          </a:p>
        </p:txBody>
      </p:sp>
    </p:spTree>
    <p:extLst>
      <p:ext uri="{BB962C8B-B14F-4D97-AF65-F5344CB8AC3E}">
        <p14:creationId xmlns:p14="http://schemas.microsoft.com/office/powerpoint/2010/main" val="235990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Again, Someone with dyscalculia is a student who struggles with math. This may be a student who understands how to perform basic math but can not complete multi step math problems. </a:t>
            </a:r>
          </a:p>
          <a:p>
            <a:endParaRPr lang="en-US" sz="1600" dirty="0"/>
          </a:p>
          <a:p>
            <a:r>
              <a:rPr lang="en-US" sz="1600" dirty="0"/>
              <a:t>This graphic contains a few more examples of areas of difficulty for students with dyscalculia  (read a few examples).</a:t>
            </a:r>
          </a:p>
        </p:txBody>
      </p:sp>
      <p:sp>
        <p:nvSpPr>
          <p:cNvPr id="890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6D8BB7B3-04F1-7848-939A-9EA59D105256}" type="slidenum">
              <a:rPr lang="en-US">
                <a:latin typeface="Arial" charset="0"/>
              </a:rPr>
              <a:pPr/>
              <a:t>15</a:t>
            </a:fld>
            <a:endParaRPr lang="en-US">
              <a:latin typeface="Arial" charset="0"/>
            </a:endParaRPr>
          </a:p>
        </p:txBody>
      </p:sp>
    </p:spTree>
    <p:extLst>
      <p:ext uri="{BB962C8B-B14F-4D97-AF65-F5344CB8AC3E}">
        <p14:creationId xmlns:p14="http://schemas.microsoft.com/office/powerpoint/2010/main" val="3590979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Here we have some examples of functional limitations and possible associated accommodations for Dyscalculia.</a:t>
            </a:r>
          </a:p>
          <a:p>
            <a:endParaRPr lang="en-US" sz="1600" dirty="0"/>
          </a:p>
          <a:p>
            <a:r>
              <a:rPr lang="en-US" sz="1600" dirty="0"/>
              <a:t>(Read the examples) </a:t>
            </a:r>
          </a:p>
        </p:txBody>
      </p:sp>
      <p:sp>
        <p:nvSpPr>
          <p:cNvPr id="901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378C2A1A-6F9B-7C42-927C-DCCD569C3E55}" type="slidenum">
              <a:rPr lang="en-US">
                <a:latin typeface="Arial" charset="0"/>
              </a:rPr>
              <a:pPr/>
              <a:t>16</a:t>
            </a:fld>
            <a:endParaRPr lang="en-US">
              <a:latin typeface="Arial" charset="0"/>
            </a:endParaRPr>
          </a:p>
        </p:txBody>
      </p:sp>
    </p:spTree>
    <p:extLst>
      <p:ext uri="{BB962C8B-B14F-4D97-AF65-F5344CB8AC3E}">
        <p14:creationId xmlns:p14="http://schemas.microsoft.com/office/powerpoint/2010/main" val="72527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As previously mentioned, “manipulatives” such as these examples can be used to teach basic Math facts, as well as demonstrate multiple step mat operations.  </a:t>
            </a:r>
          </a:p>
          <a:p>
            <a:r>
              <a:rPr lang="en-US" sz="1600" dirty="0"/>
              <a:t>Manipulatives provide another modality (kinesthetic – hands on) for students that may have strengths in that areas.  Students that may have difficulty grasping math concepts by listening or seeing numbers often benefit from pairing numbers/concepts with tangible objects.  </a:t>
            </a:r>
          </a:p>
          <a:p>
            <a:r>
              <a:rPr lang="en-US" sz="1600" dirty="0"/>
              <a:t>Graph paper (like the graphic on the right hand side of this slide) can be a tool for organizing math problems.  Students with most types of LDs benefit from these type of organizational tools.</a:t>
            </a:r>
          </a:p>
          <a:p>
            <a:endParaRPr lang="en-US" sz="1600" dirty="0"/>
          </a:p>
          <a:p>
            <a:r>
              <a:rPr lang="en-US" sz="1600" dirty="0"/>
              <a:t>There are also excellent manipulatives to teach time and money skills.</a:t>
            </a:r>
          </a:p>
        </p:txBody>
      </p:sp>
      <p:sp>
        <p:nvSpPr>
          <p:cNvPr id="91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24B05CA-ADCB-FC4E-A9EB-147B056A2C70}" type="slidenum">
              <a:rPr lang="en-US">
                <a:latin typeface="Arial" charset="0"/>
              </a:rPr>
              <a:pPr/>
              <a:t>17</a:t>
            </a:fld>
            <a:endParaRPr lang="en-US">
              <a:latin typeface="Arial" charset="0"/>
            </a:endParaRPr>
          </a:p>
        </p:txBody>
      </p:sp>
    </p:spTree>
    <p:extLst>
      <p:ext uri="{BB962C8B-B14F-4D97-AF65-F5344CB8AC3E}">
        <p14:creationId xmlns:p14="http://schemas.microsoft.com/office/powerpoint/2010/main" val="1877003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Let’s now take a look at the definition for another type of LD—Dysgraphia.  </a:t>
            </a:r>
          </a:p>
          <a:p>
            <a:endParaRPr lang="en-US" sz="1600" dirty="0"/>
          </a:p>
          <a:p>
            <a:r>
              <a:rPr lang="en-US" sz="1600" dirty="0"/>
              <a:t>(Read slide)</a:t>
            </a:r>
          </a:p>
        </p:txBody>
      </p:sp>
      <p:sp>
        <p:nvSpPr>
          <p:cNvPr id="921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F3D8B1F-9790-6E46-894D-1277C415066C}" type="slidenum">
              <a:rPr lang="en-US">
                <a:latin typeface="Arial" charset="0"/>
              </a:rPr>
              <a:pPr/>
              <a:t>18</a:t>
            </a:fld>
            <a:endParaRPr lang="en-US">
              <a:latin typeface="Arial" charset="0"/>
            </a:endParaRPr>
          </a:p>
        </p:txBody>
      </p:sp>
    </p:spTree>
    <p:extLst>
      <p:ext uri="{BB962C8B-B14F-4D97-AF65-F5344CB8AC3E}">
        <p14:creationId xmlns:p14="http://schemas.microsoft.com/office/powerpoint/2010/main" val="212048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The term Dysgraphia is used to capture both the physical act of writing and the quality of written expression.</a:t>
            </a:r>
          </a:p>
          <a:p>
            <a:r>
              <a:rPr lang="en-US" sz="1600" dirty="0"/>
              <a:t> Dysgraphia can manifest in difficulties with spelling, putting thoughts on paper, and poor handwriting, including difficulty in forming letters or writing within a defined space, organizing thoughts on paper, keeping track of thoughts already written down, and difficulty with syntax, structure, and grammar</a:t>
            </a:r>
            <a:r>
              <a:rPr lang="en-US" dirty="0"/>
              <a:t>.</a:t>
            </a:r>
          </a:p>
        </p:txBody>
      </p:sp>
      <p:sp>
        <p:nvSpPr>
          <p:cNvPr id="9318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79AF46E9-C503-4D41-A628-2A980A167985}" type="slidenum">
              <a:rPr lang="en-US">
                <a:latin typeface="Arial" charset="0"/>
              </a:rPr>
              <a:pPr/>
              <a:t>19</a:t>
            </a:fld>
            <a:endParaRPr lang="en-US">
              <a:latin typeface="Arial" charset="0"/>
            </a:endParaRPr>
          </a:p>
        </p:txBody>
      </p:sp>
    </p:spTree>
    <p:extLst>
      <p:ext uri="{BB962C8B-B14F-4D97-AF65-F5344CB8AC3E}">
        <p14:creationId xmlns:p14="http://schemas.microsoft.com/office/powerpoint/2010/main" val="125776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E3D36-F468-8745-8DF4-A9290BDA2132}" type="slidenum">
              <a:rPr lang="en-US" smtClean="0"/>
              <a:pPr/>
              <a:t>2</a:t>
            </a:fld>
            <a:endParaRPr lang="en-US"/>
          </a:p>
        </p:txBody>
      </p:sp>
    </p:spTree>
    <p:extLst>
      <p:ext uri="{BB962C8B-B14F-4D97-AF65-F5344CB8AC3E}">
        <p14:creationId xmlns:p14="http://schemas.microsoft.com/office/powerpoint/2010/main" val="3666087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Here are some examples of functional limitations and possible accommodations for Dysgraphia.</a:t>
            </a:r>
          </a:p>
          <a:p>
            <a:r>
              <a:rPr lang="en-US" sz="1600" dirty="0"/>
              <a:t>(Read the examples) </a:t>
            </a:r>
          </a:p>
          <a:p>
            <a:endParaRPr lang="en-US" sz="1600" dirty="0"/>
          </a:p>
          <a:p>
            <a:r>
              <a:rPr lang="en-US" sz="1600" dirty="0"/>
              <a:t>Other possible accommodations include:</a:t>
            </a:r>
          </a:p>
          <a:p>
            <a:pPr marL="176679" indent="-176679">
              <a:buFont typeface="Arial" panose="020B0604020202020204" pitchFamily="34" charset="0"/>
              <a:buChar char="•"/>
            </a:pPr>
            <a:r>
              <a:rPr lang="en-US" sz="1600" dirty="0"/>
              <a:t>Providing sentence starters to help the student begin a writing assignment</a:t>
            </a:r>
          </a:p>
          <a:p>
            <a:pPr marL="176679" indent="-176679">
              <a:buFont typeface="Arial" panose="020B0604020202020204" pitchFamily="34" charset="0"/>
              <a:buChar char="•"/>
            </a:pPr>
            <a:r>
              <a:rPr lang="en-US" sz="1600" dirty="0"/>
              <a:t>Breaking writing assignments into steps</a:t>
            </a:r>
          </a:p>
          <a:p>
            <a:pPr marL="176679" indent="-176679">
              <a:buFont typeface="Arial" panose="020B0604020202020204" pitchFamily="34" charset="0"/>
              <a:buChar char="•"/>
            </a:pPr>
            <a:r>
              <a:rPr lang="en-US" sz="1600" dirty="0"/>
              <a:t>Providing extended time on tests and assignments that involve writing</a:t>
            </a:r>
          </a:p>
          <a:p>
            <a:pPr marL="176679" indent="-176679">
              <a:buFont typeface="Arial" panose="020B0604020202020204" pitchFamily="34" charset="0"/>
              <a:buChar char="•"/>
            </a:pPr>
            <a:r>
              <a:rPr lang="en-US" sz="1600" dirty="0"/>
              <a:t>Permission to record class lectures</a:t>
            </a:r>
          </a:p>
          <a:p>
            <a:pPr marL="176679" indent="-176679">
              <a:buFont typeface="Arial" panose="020B0604020202020204" pitchFamily="34" charset="0"/>
              <a:buChar char="•"/>
            </a:pPr>
            <a:endParaRPr lang="en-US" sz="1600" dirty="0"/>
          </a:p>
          <a:p>
            <a:r>
              <a:rPr lang="en-US" sz="1600" dirty="0"/>
              <a:t>A few more examples are on this next slide…</a:t>
            </a:r>
          </a:p>
          <a:p>
            <a:endParaRPr lang="en-US" dirty="0"/>
          </a:p>
        </p:txBody>
      </p:sp>
      <p:sp>
        <p:nvSpPr>
          <p:cNvPr id="942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77920771-16C0-4A45-9C65-FDE661CAF962}" type="slidenum">
              <a:rPr lang="en-US">
                <a:latin typeface="Arial" charset="0"/>
              </a:rPr>
              <a:pPr/>
              <a:t>20</a:t>
            </a:fld>
            <a:endParaRPr lang="en-US">
              <a:latin typeface="Arial" charset="0"/>
            </a:endParaRPr>
          </a:p>
        </p:txBody>
      </p:sp>
    </p:spTree>
    <p:extLst>
      <p:ext uri="{BB962C8B-B14F-4D97-AF65-F5344CB8AC3E}">
        <p14:creationId xmlns:p14="http://schemas.microsoft.com/office/powerpoint/2010/main" val="1920168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(Read slide)</a:t>
            </a:r>
          </a:p>
        </p:txBody>
      </p:sp>
      <p:sp>
        <p:nvSpPr>
          <p:cNvPr id="95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EF0857FD-E710-0C41-B86A-4E8AF8111020}" type="slidenum">
              <a:rPr lang="en-US">
                <a:latin typeface="Arial" charset="0"/>
              </a:rPr>
              <a:pPr/>
              <a:t>21</a:t>
            </a:fld>
            <a:endParaRPr lang="en-US">
              <a:latin typeface="Arial" charset="0"/>
            </a:endParaRPr>
          </a:p>
        </p:txBody>
      </p:sp>
    </p:spTree>
    <p:extLst>
      <p:ext uri="{BB962C8B-B14F-4D97-AF65-F5344CB8AC3E}">
        <p14:creationId xmlns:p14="http://schemas.microsoft.com/office/powerpoint/2010/main" val="382892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 the left side of this slide is a handwriting example from a student with dysgraphia.  What do you see?</a:t>
            </a:r>
          </a:p>
          <a:p>
            <a:endParaRPr lang="en-US" sz="1600" dirty="0"/>
          </a:p>
          <a:p>
            <a:r>
              <a:rPr lang="en-US" sz="1600" dirty="0"/>
              <a:t>On the right side of this slide are two examples of accommodations—the pencil grips can help with the physical challenges that some students with Dysgraphia may have.  Dragon Naturally Speaking is an example of “dictation software” that can support issues such as transferring ideas to writing</a:t>
            </a:r>
          </a:p>
        </p:txBody>
      </p:sp>
      <p:sp>
        <p:nvSpPr>
          <p:cNvPr id="4" name="Slide Number Placeholder 3"/>
          <p:cNvSpPr>
            <a:spLocks noGrp="1"/>
          </p:cNvSpPr>
          <p:nvPr>
            <p:ph type="sldNum" sz="quarter" idx="5"/>
          </p:nvPr>
        </p:nvSpPr>
        <p:spPr/>
        <p:txBody>
          <a:bodyPr/>
          <a:lstStyle/>
          <a:p>
            <a:fld id="{542E3D36-F468-8745-8DF4-A9290BDA2132}" type="slidenum">
              <a:rPr lang="en-US" smtClean="0"/>
              <a:pPr/>
              <a:t>22</a:t>
            </a:fld>
            <a:endParaRPr lang="en-US"/>
          </a:p>
        </p:txBody>
      </p:sp>
    </p:spTree>
    <p:extLst>
      <p:ext uri="{BB962C8B-B14F-4D97-AF65-F5344CB8AC3E}">
        <p14:creationId xmlns:p14="http://schemas.microsoft.com/office/powerpoint/2010/main" val="366128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fourth type of Learning Disabilities is called Dyspraxia. It is in issue that can impact fine and gross motor skills.  Trouble with fine motor skills in particular can affect handwriting.</a:t>
            </a:r>
          </a:p>
          <a:p>
            <a:r>
              <a:rPr lang="en-US" sz="1600" dirty="0"/>
              <a:t>Dyspraxia also typically affects a person’s conception of how his/her body moves in space.  The next slide provides some details about this.</a:t>
            </a:r>
          </a:p>
        </p:txBody>
      </p:sp>
      <p:sp>
        <p:nvSpPr>
          <p:cNvPr id="4" name="Slide Number Placeholder 3"/>
          <p:cNvSpPr>
            <a:spLocks noGrp="1"/>
          </p:cNvSpPr>
          <p:nvPr>
            <p:ph type="sldNum" sz="quarter" idx="5"/>
          </p:nvPr>
        </p:nvSpPr>
        <p:spPr/>
        <p:txBody>
          <a:bodyPr/>
          <a:lstStyle/>
          <a:p>
            <a:fld id="{542E3D36-F468-8745-8DF4-A9290BDA2132}" type="slidenum">
              <a:rPr lang="en-US" smtClean="0"/>
              <a:pPr/>
              <a:t>23</a:t>
            </a:fld>
            <a:endParaRPr lang="en-US"/>
          </a:p>
        </p:txBody>
      </p:sp>
    </p:spTree>
    <p:extLst>
      <p:ext uri="{BB962C8B-B14F-4D97-AF65-F5344CB8AC3E}">
        <p14:creationId xmlns:p14="http://schemas.microsoft.com/office/powerpoint/2010/main" val="52064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a:t>
            </a:r>
            <a:r>
              <a:rPr lang="en-US" sz="1600" dirty="0"/>
              <a:t>Read slide)</a:t>
            </a:r>
          </a:p>
          <a:p>
            <a:endParaRPr lang="en-US" sz="1600" dirty="0"/>
          </a:p>
          <a:p>
            <a:r>
              <a:rPr lang="en-US" sz="1600" dirty="0"/>
              <a:t>Dyspraxia isn’t a sign of muscle weakness or of low intelligence. It’s a brain-based condition that makes it hard to plan and coordinate physical movement. Students with dyspraxia tend to struggle with balance and posture. They may appear clumsy or “out of sync” with their environment.</a:t>
            </a:r>
          </a:p>
          <a:p>
            <a:r>
              <a:rPr lang="en-US" sz="1600" dirty="0"/>
              <a:t>As you can see from this list, several of the challenges are similar to those of a person with  Dysgraphia.</a:t>
            </a:r>
          </a:p>
        </p:txBody>
      </p:sp>
      <p:sp>
        <p:nvSpPr>
          <p:cNvPr id="96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02B22DD4-1104-0C4E-B7A1-855A76DFDDC4}" type="slidenum">
              <a:rPr lang="en-US">
                <a:latin typeface="Arial" charset="0"/>
              </a:rPr>
              <a:pPr/>
              <a:t>24</a:t>
            </a:fld>
            <a:endParaRPr lang="en-US">
              <a:latin typeface="Arial" charset="0"/>
            </a:endParaRPr>
          </a:p>
        </p:txBody>
      </p:sp>
    </p:spTree>
    <p:extLst>
      <p:ext uri="{BB962C8B-B14F-4D97-AF65-F5344CB8AC3E}">
        <p14:creationId xmlns:p14="http://schemas.microsoft.com/office/powerpoint/2010/main" val="323300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Some of the functional limitations and accommodations associated with Dyspraxia are  (read slide)</a:t>
            </a:r>
          </a:p>
        </p:txBody>
      </p:sp>
      <p:sp>
        <p:nvSpPr>
          <p:cNvPr id="97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C65ADCB-EBA9-9A41-840B-0EC9A55DE670}" type="slidenum">
              <a:rPr lang="en-US">
                <a:latin typeface="Arial" charset="0"/>
              </a:rPr>
              <a:pPr/>
              <a:t>25</a:t>
            </a:fld>
            <a:endParaRPr lang="en-US">
              <a:latin typeface="Arial" charset="0"/>
            </a:endParaRPr>
          </a:p>
        </p:txBody>
      </p:sp>
    </p:spTree>
    <p:extLst>
      <p:ext uri="{BB962C8B-B14F-4D97-AF65-F5344CB8AC3E}">
        <p14:creationId xmlns:p14="http://schemas.microsoft.com/office/powerpoint/2010/main" val="1209723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If a student has balance or motor control difficulties, then it may be necessary to consider their ability to navigate their environment. A student with balance and motor difficulties when asked to sit in a chair with a desk attached may get caught in the chair and tip it over. They may need to sit at a table and be able to freely move the chair away from the desk to get in and out--Or use a desk on wheels that they can push away. </a:t>
            </a:r>
          </a:p>
          <a:p>
            <a:endParaRPr lang="en-US" sz="1600" dirty="0"/>
          </a:p>
          <a:p>
            <a:r>
              <a:rPr lang="en-US" sz="1600" dirty="0"/>
              <a:t>For fine motor control, highlighters and post-its are a low-tech way to stay organized without having to take word-for-word notes.</a:t>
            </a:r>
          </a:p>
          <a:p>
            <a:endParaRPr lang="en-US" sz="1900" dirty="0"/>
          </a:p>
          <a:p>
            <a:endParaRPr lang="en-US" sz="1900" dirty="0"/>
          </a:p>
        </p:txBody>
      </p:sp>
      <p:sp>
        <p:nvSpPr>
          <p:cNvPr id="993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F122D199-3F26-1344-AC03-70889F496A11}" type="slidenum">
              <a:rPr lang="en-US">
                <a:latin typeface="Arial" charset="0"/>
              </a:rPr>
              <a:pPr/>
              <a:t>26</a:t>
            </a:fld>
            <a:endParaRPr lang="en-US">
              <a:latin typeface="Arial" charset="0"/>
            </a:endParaRPr>
          </a:p>
        </p:txBody>
      </p:sp>
    </p:spTree>
    <p:extLst>
      <p:ext uri="{BB962C8B-B14F-4D97-AF65-F5344CB8AC3E}">
        <p14:creationId xmlns:p14="http://schemas.microsoft.com/office/powerpoint/2010/main" val="4172893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 this slide, we have a strategy designed by a person who has dyspraxia uses in the workplace.   She has carefully thought out her workplace responsibilities, any related issues, actions she can take to help with the issues, and support/accommodations that her employer can provide to help with the limitations.</a:t>
            </a:r>
          </a:p>
          <a:p>
            <a:endParaRPr lang="en-US" dirty="0"/>
          </a:p>
          <a:p>
            <a:endParaRPr lang="en-US" dirty="0"/>
          </a:p>
        </p:txBody>
      </p:sp>
      <p:sp>
        <p:nvSpPr>
          <p:cNvPr id="4" name="Slide Number Placeholder 3"/>
          <p:cNvSpPr>
            <a:spLocks noGrp="1"/>
          </p:cNvSpPr>
          <p:nvPr>
            <p:ph type="sldNum" sz="quarter" idx="5"/>
          </p:nvPr>
        </p:nvSpPr>
        <p:spPr/>
        <p:txBody>
          <a:bodyPr/>
          <a:lstStyle/>
          <a:p>
            <a:fld id="{542E3D36-F468-8745-8DF4-A9290BDA2132}" type="slidenum">
              <a:rPr lang="en-US" smtClean="0"/>
              <a:pPr/>
              <a:t>27</a:t>
            </a:fld>
            <a:endParaRPr lang="en-US"/>
          </a:p>
        </p:txBody>
      </p:sp>
    </p:spTree>
    <p:extLst>
      <p:ext uri="{BB962C8B-B14F-4D97-AF65-F5344CB8AC3E}">
        <p14:creationId xmlns:p14="http://schemas.microsoft.com/office/powerpoint/2010/main" val="55551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The 5</a:t>
            </a:r>
            <a:r>
              <a:rPr lang="en-US" sz="1600" baseline="30000" dirty="0"/>
              <a:t>th</a:t>
            </a:r>
            <a:r>
              <a:rPr lang="en-US" sz="1600" dirty="0"/>
              <a:t> LD we are looking at today is Visual Processing Deficits or Disorders.  This individual will have difficulty with interpreting visual information.  This is a processing disorder in the brain, and is not related to difficulty with poor vision.   Vision issues must be ruled out when giving this diagnosis.  </a:t>
            </a:r>
          </a:p>
          <a:p>
            <a:endParaRPr lang="en-US" sz="1600" dirty="0"/>
          </a:p>
          <a:p>
            <a:r>
              <a:rPr lang="en-US" sz="1600" dirty="0"/>
              <a:t>Some areas impacted by Visual Processing Deficits/Disorders are:  (read 3 boxes)</a:t>
            </a:r>
          </a:p>
          <a:p>
            <a:endParaRPr lang="en-US" sz="1600" dirty="0"/>
          </a:p>
          <a:p>
            <a:r>
              <a:rPr lang="en-US" sz="1600" dirty="0"/>
              <a:t>A student with these issues may often (when reading text) get lost on the page.</a:t>
            </a:r>
          </a:p>
        </p:txBody>
      </p:sp>
      <p:sp>
        <p:nvSpPr>
          <p:cNvPr id="1003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C509A18E-FCAF-864F-B2C0-74FBF000F1B8}" type="slidenum">
              <a:rPr lang="en-US">
                <a:latin typeface="Arial" charset="0"/>
              </a:rPr>
              <a:pPr/>
              <a:t>28</a:t>
            </a:fld>
            <a:endParaRPr lang="en-US">
              <a:latin typeface="Arial" charset="0"/>
            </a:endParaRPr>
          </a:p>
        </p:txBody>
      </p:sp>
    </p:spTree>
    <p:extLst>
      <p:ext uri="{BB962C8B-B14F-4D97-AF65-F5344CB8AC3E}">
        <p14:creationId xmlns:p14="http://schemas.microsoft.com/office/powerpoint/2010/main" val="718458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Like some of the previous disorders, we have some related functional limitations and accommodation options for visual processing deficits/disorders.  </a:t>
            </a:r>
          </a:p>
          <a:p>
            <a:endParaRPr lang="en-US" sz="1600" dirty="0"/>
          </a:p>
          <a:p>
            <a:r>
              <a:rPr lang="en-US" sz="1600" dirty="0"/>
              <a:t>As  you can see, we already provide several of these type of accommodations easily and at a low cost in the Job Corps setting.  </a:t>
            </a:r>
          </a:p>
        </p:txBody>
      </p:sp>
      <p:sp>
        <p:nvSpPr>
          <p:cNvPr id="1013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6225D1C8-0969-934A-9853-1B5CF698ACF6}" type="slidenum">
              <a:rPr lang="en-US">
                <a:latin typeface="Arial" charset="0"/>
              </a:rPr>
              <a:pPr/>
              <a:t>29</a:t>
            </a:fld>
            <a:endParaRPr lang="en-US">
              <a:latin typeface="Arial" charset="0"/>
            </a:endParaRPr>
          </a:p>
        </p:txBody>
      </p:sp>
    </p:spTree>
    <p:extLst>
      <p:ext uri="{BB962C8B-B14F-4D97-AF65-F5344CB8AC3E}">
        <p14:creationId xmlns:p14="http://schemas.microsoft.com/office/powerpoint/2010/main" val="207269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In this section, we will define “learning disability,” see some of the processes that are impacted by learning disabilities, and talk about what a LD is NOT.  </a:t>
            </a: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DB5A1036-16B8-2F4C-85EA-847DC1C39B88}" type="slidenum">
              <a:rPr lang="en-US">
                <a:latin typeface="Arial" charset="0"/>
              </a:rPr>
              <a:pPr/>
              <a:t>3</a:t>
            </a:fld>
            <a:endParaRPr lang="en-US">
              <a:latin typeface="Arial" charset="0"/>
            </a:endParaRPr>
          </a:p>
        </p:txBody>
      </p:sp>
    </p:spTree>
    <p:extLst>
      <p:ext uri="{BB962C8B-B14F-4D97-AF65-F5344CB8AC3E}">
        <p14:creationId xmlns:p14="http://schemas.microsoft.com/office/powerpoint/2010/main" val="4237767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Here are a couple of examples of tracking tools for readers who lose their place while reading.</a:t>
            </a:r>
          </a:p>
        </p:txBody>
      </p:sp>
      <p:sp>
        <p:nvSpPr>
          <p:cNvPr id="1024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7C2FB38-FF21-E94A-8FBA-3E52E20C0885}" type="slidenum">
              <a:rPr lang="en-US">
                <a:latin typeface="Arial" charset="0"/>
              </a:rPr>
              <a:pPr/>
              <a:t>30</a:t>
            </a:fld>
            <a:endParaRPr lang="en-US">
              <a:latin typeface="Arial" charset="0"/>
            </a:endParaRPr>
          </a:p>
        </p:txBody>
      </p:sp>
    </p:spTree>
    <p:extLst>
      <p:ext uri="{BB962C8B-B14F-4D97-AF65-F5344CB8AC3E}">
        <p14:creationId xmlns:p14="http://schemas.microsoft.com/office/powerpoint/2010/main" val="241713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600"/>
              </a:spcAft>
            </a:pPr>
            <a:r>
              <a:rPr lang="en-US" sz="1400" dirty="0"/>
              <a:t>The last type of LD that we will talk about today is Auditory Processing Deficits or Disorders.  Some experts refer to the processing deficits as LD- associated disorders/deficits.  Either way, you will often see processing deficits/disorders documented on former IEPs, and related support, services, goals, etc. referenced.  </a:t>
            </a:r>
          </a:p>
          <a:p>
            <a:pPr>
              <a:spcAft>
                <a:spcPts val="600"/>
              </a:spcAft>
            </a:pPr>
            <a:r>
              <a:rPr lang="en-US" sz="1400" dirty="0"/>
              <a:t>Keep in mind that auditory processing deficits/disorders are not related to difficulty hearing.  That is why hearing loss is a separate disability category.</a:t>
            </a:r>
          </a:p>
          <a:p>
            <a:pPr>
              <a:spcAft>
                <a:spcPts val="600"/>
              </a:spcAft>
            </a:pPr>
            <a:r>
              <a:rPr lang="en-US" sz="1400" dirty="0"/>
              <a:t>When interpreting auditory information, a person may have difficulty with:  1.  Auditory Discrimination (read slide bullets); and/or 2. Auditory Figure-Ground (ready slide bullets)</a:t>
            </a:r>
          </a:p>
          <a:p>
            <a:pPr>
              <a:spcAft>
                <a:spcPts val="600"/>
              </a:spcAft>
            </a:pPr>
            <a:r>
              <a:rPr lang="en-US" sz="1400" dirty="0"/>
              <a:t>You might recognize a student with auditory processing issues—they might be constantly asking, “what?” You might give them a direction or task, and they might look at you blankly (seem a bit lost about what you are requesting)  This could also be the student who has difficulty remembering information that is provided to them orally.</a:t>
            </a:r>
            <a:endParaRPr lang="en-US" dirty="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784F9872-1C6A-EB4E-B6DB-33456F3CAC25}" type="slidenum">
              <a:rPr lang="en-US">
                <a:latin typeface="Arial" charset="0"/>
              </a:rPr>
              <a:pPr/>
              <a:t>31</a:t>
            </a:fld>
            <a:endParaRPr lang="en-US">
              <a:latin typeface="Arial" charset="0"/>
            </a:endParaRPr>
          </a:p>
        </p:txBody>
      </p:sp>
    </p:spTree>
    <p:extLst>
      <p:ext uri="{BB962C8B-B14F-4D97-AF65-F5344CB8AC3E}">
        <p14:creationId xmlns:p14="http://schemas.microsoft.com/office/powerpoint/2010/main" val="821550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Some of the related functional limitations and accommodations for auditory processing are…</a:t>
            </a:r>
          </a:p>
        </p:txBody>
      </p:sp>
      <p:sp>
        <p:nvSpPr>
          <p:cNvPr id="104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DD4F8DD-5A90-7541-BB7F-430CEA0CA5A1}" type="slidenum">
              <a:rPr lang="en-US">
                <a:latin typeface="Arial" charset="0"/>
              </a:rPr>
              <a:pPr/>
              <a:t>32</a:t>
            </a:fld>
            <a:endParaRPr lang="en-US">
              <a:latin typeface="Arial" charset="0"/>
            </a:endParaRPr>
          </a:p>
        </p:txBody>
      </p:sp>
    </p:spTree>
    <p:extLst>
      <p:ext uri="{BB962C8B-B14F-4D97-AF65-F5344CB8AC3E}">
        <p14:creationId xmlns:p14="http://schemas.microsoft.com/office/powerpoint/2010/main" val="3303728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Other related functional limitations and accommodations might include…</a:t>
            </a:r>
          </a:p>
        </p:txBody>
      </p:sp>
      <p:sp>
        <p:nvSpPr>
          <p:cNvPr id="105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592F326B-0EAD-F943-884E-D3292D6F2B1B}" type="slidenum">
              <a:rPr lang="en-US">
                <a:latin typeface="Arial" charset="0"/>
              </a:rPr>
              <a:pPr/>
              <a:t>33</a:t>
            </a:fld>
            <a:endParaRPr lang="en-US">
              <a:latin typeface="Arial" charset="0"/>
            </a:endParaRPr>
          </a:p>
        </p:txBody>
      </p:sp>
    </p:spTree>
    <p:extLst>
      <p:ext uri="{BB962C8B-B14F-4D97-AF65-F5344CB8AC3E}">
        <p14:creationId xmlns:p14="http://schemas.microsoft.com/office/powerpoint/2010/main" val="297100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examples of accommodations might be specific headphones or earbuds with ability to cancel noise.   </a:t>
            </a:r>
          </a:p>
          <a:p>
            <a:endParaRPr lang="en-US" sz="1600" dirty="0"/>
          </a:p>
          <a:p>
            <a:r>
              <a:rPr lang="en-US" sz="1600" dirty="0"/>
              <a:t>You might know about “noise isolating headphones” vs “noise cancelling.”</a:t>
            </a:r>
          </a:p>
          <a:p>
            <a:endParaRPr lang="en-US" sz="1600" dirty="0"/>
          </a:p>
          <a:p>
            <a:r>
              <a:rPr lang="en-US" sz="1600" dirty="0"/>
              <a:t>The short version is this: </a:t>
            </a:r>
            <a:r>
              <a:rPr lang="en-US" sz="1600" b="1" dirty="0"/>
              <a:t>noise isolating headphones </a:t>
            </a:r>
            <a:r>
              <a:rPr lang="en-US" sz="1600" dirty="0"/>
              <a:t>physically block ambient </a:t>
            </a:r>
            <a:r>
              <a:rPr lang="en-US" sz="1600" b="1" dirty="0"/>
              <a:t>noise</a:t>
            </a:r>
            <a:r>
              <a:rPr lang="en-US" sz="1600" dirty="0"/>
              <a:t> with their seal against your ear; </a:t>
            </a:r>
            <a:r>
              <a:rPr lang="en-US" sz="1600" b="1" dirty="0"/>
              <a:t>noise cancelling</a:t>
            </a:r>
            <a:r>
              <a:rPr lang="en-US" sz="1600" dirty="0"/>
              <a:t> may do that too, but also electronically </a:t>
            </a:r>
            <a:r>
              <a:rPr lang="en-US" sz="1600" b="1" dirty="0"/>
              <a:t>cancel</a:t>
            </a:r>
            <a:r>
              <a:rPr lang="en-US" sz="1600" dirty="0"/>
              <a:t> the actual soundwaves.</a:t>
            </a:r>
            <a:endParaRPr lang="en-US" sz="20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542E3D36-F468-8745-8DF4-A9290BDA2132}" type="slidenum">
              <a:rPr lang="en-US" smtClean="0"/>
              <a:pPr/>
              <a:t>34</a:t>
            </a:fld>
            <a:endParaRPr lang="en-US"/>
          </a:p>
        </p:txBody>
      </p:sp>
    </p:spTree>
    <p:extLst>
      <p:ext uri="{BB962C8B-B14F-4D97-AF65-F5344CB8AC3E}">
        <p14:creationId xmlns:p14="http://schemas.microsoft.com/office/powerpoint/2010/main" val="1793856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In this next section of the webinar, we are going to work together to develop some sample APs for students with the various types of LD that we have reviewed.</a:t>
            </a:r>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9DDD8C00-47FE-A14B-ABD4-B591E0FDF1F0}" type="slidenum">
              <a:rPr lang="en-US">
                <a:latin typeface="Arial" charset="0"/>
              </a:rPr>
              <a:pPr/>
              <a:t>35</a:t>
            </a:fld>
            <a:endParaRPr lang="en-US">
              <a:latin typeface="Arial" charset="0"/>
            </a:endParaRPr>
          </a:p>
        </p:txBody>
      </p:sp>
    </p:spTree>
    <p:extLst>
      <p:ext uri="{BB962C8B-B14F-4D97-AF65-F5344CB8AC3E}">
        <p14:creationId xmlns:p14="http://schemas.microsoft.com/office/powerpoint/2010/main" val="3183372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First, let’s review a few tips for drafting APs… (slide)</a:t>
            </a:r>
          </a:p>
          <a:p>
            <a:endParaRPr lang="en-US" dirty="0"/>
          </a:p>
        </p:txBody>
      </p:sp>
      <p:sp>
        <p:nvSpPr>
          <p:cNvPr id="1075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BED532EF-D192-4B4C-9BF8-6F599BDC83E1}" type="slidenum">
              <a:rPr lang="en-US">
                <a:latin typeface="Arial" charset="0"/>
              </a:rPr>
              <a:pPr/>
              <a:t>36</a:t>
            </a:fld>
            <a:endParaRPr lang="en-US">
              <a:latin typeface="Arial" charset="0"/>
            </a:endParaRPr>
          </a:p>
        </p:txBody>
      </p:sp>
    </p:spTree>
    <p:extLst>
      <p:ext uri="{BB962C8B-B14F-4D97-AF65-F5344CB8AC3E}">
        <p14:creationId xmlns:p14="http://schemas.microsoft.com/office/powerpoint/2010/main" val="4226652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A few more reminders when drafting APs.</a:t>
            </a:r>
          </a:p>
          <a:p>
            <a:r>
              <a:rPr lang="en-US" sz="1600" dirty="0"/>
              <a:t>In Job Corps, we accommodate students throughout the entire program—not just classroom and testing environments.  We also include the dorms, cafeteria, career tech/trades environments, recreation, etc.</a:t>
            </a:r>
          </a:p>
          <a:p>
            <a:endParaRPr lang="en-US" sz="1600" dirty="0"/>
          </a:p>
          <a:p>
            <a:r>
              <a:rPr lang="en-US" sz="1600" dirty="0"/>
              <a:t>When considering accommodations that the individual may have received in the past, we sometimes have to consider how current and well-written the previous documents are…some accommodations may be completely outdated and/or written for a specific environment.  That is a key reason why we must interact with the applicant/student.</a:t>
            </a:r>
          </a:p>
          <a:p>
            <a:endParaRPr lang="en-US" dirty="0"/>
          </a:p>
        </p:txBody>
      </p:sp>
      <p:sp>
        <p:nvSpPr>
          <p:cNvPr id="1085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2BD81A5B-FD42-4042-AEE4-BE4C89F26CC5}" type="slidenum">
              <a:rPr lang="en-US">
                <a:latin typeface="Arial" charset="0"/>
              </a:rPr>
              <a:pPr/>
              <a:t>37</a:t>
            </a:fld>
            <a:endParaRPr lang="en-US">
              <a:latin typeface="Arial" charset="0"/>
            </a:endParaRPr>
          </a:p>
        </p:txBody>
      </p:sp>
    </p:spTree>
    <p:extLst>
      <p:ext uri="{BB962C8B-B14F-4D97-AF65-F5344CB8AC3E}">
        <p14:creationId xmlns:p14="http://schemas.microsoft.com/office/powerpoint/2010/main" val="315932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So now we have a few Job Corps-related scenarios to practice accommodating students with LD.</a:t>
            </a:r>
            <a:endParaRPr lang="en-US" dirty="0"/>
          </a:p>
        </p:txBody>
      </p:sp>
      <p:sp>
        <p:nvSpPr>
          <p:cNvPr id="109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B16D30FE-A2A2-6540-916C-1195FC025C82}" type="slidenum">
              <a:rPr lang="en-US">
                <a:latin typeface="Arial" charset="0"/>
              </a:rPr>
              <a:pPr/>
              <a:t>38</a:t>
            </a:fld>
            <a:endParaRPr lang="en-US">
              <a:latin typeface="Arial" charset="0"/>
            </a:endParaRPr>
          </a:p>
        </p:txBody>
      </p:sp>
    </p:spTree>
    <p:extLst>
      <p:ext uri="{BB962C8B-B14F-4D97-AF65-F5344CB8AC3E}">
        <p14:creationId xmlns:p14="http://schemas.microsoft.com/office/powerpoint/2010/main" val="4969311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start with Chris.</a:t>
            </a:r>
          </a:p>
        </p:txBody>
      </p:sp>
      <p:sp>
        <p:nvSpPr>
          <p:cNvPr id="4" name="Slide Number Placeholder 3"/>
          <p:cNvSpPr>
            <a:spLocks noGrp="1"/>
          </p:cNvSpPr>
          <p:nvPr>
            <p:ph type="sldNum" sz="quarter" idx="5"/>
          </p:nvPr>
        </p:nvSpPr>
        <p:spPr/>
        <p:txBody>
          <a:bodyPr/>
          <a:lstStyle/>
          <a:p>
            <a:fld id="{542E3D36-F468-8745-8DF4-A9290BDA2132}" type="slidenum">
              <a:rPr lang="en-US" smtClean="0"/>
              <a:pPr/>
              <a:t>39</a:t>
            </a:fld>
            <a:endParaRPr lang="en-US"/>
          </a:p>
        </p:txBody>
      </p:sp>
    </p:spTree>
    <p:extLst>
      <p:ext uri="{BB962C8B-B14F-4D97-AF65-F5344CB8AC3E}">
        <p14:creationId xmlns:p14="http://schemas.microsoft.com/office/powerpoint/2010/main" val="288685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Review Slide</a:t>
            </a:r>
          </a:p>
          <a:p>
            <a:endParaRPr lang="en-US" sz="1600" dirty="0"/>
          </a:p>
          <a:p>
            <a:r>
              <a:rPr lang="en-US" sz="1600" dirty="0"/>
              <a:t>Note:  “average to above average intelligence” refers to the individual’s ability to learn—we used to talk about his in terms of IQ, but we now know that “Intelligence Quotient/IQ” is only one form of intelligence.</a:t>
            </a:r>
          </a:p>
          <a:p>
            <a:endParaRPr lang="en-US" dirty="0"/>
          </a:p>
          <a:p>
            <a:endParaRPr lang="en-US" dirty="0"/>
          </a:p>
        </p:txBody>
      </p:sp>
      <p:sp>
        <p:nvSpPr>
          <p:cNvPr id="4" name="Slide Number Placeholder 3"/>
          <p:cNvSpPr>
            <a:spLocks noGrp="1"/>
          </p:cNvSpPr>
          <p:nvPr>
            <p:ph type="sldNum" sz="quarter" idx="5"/>
          </p:nvPr>
        </p:nvSpPr>
        <p:spPr/>
        <p:txBody>
          <a:bodyPr/>
          <a:lstStyle/>
          <a:p>
            <a:fld id="{542E3D36-F468-8745-8DF4-A9290BDA2132}" type="slidenum">
              <a:rPr lang="en-US" smtClean="0"/>
              <a:pPr/>
              <a:t>4</a:t>
            </a:fld>
            <a:endParaRPr lang="en-US"/>
          </a:p>
        </p:txBody>
      </p:sp>
    </p:spTree>
    <p:extLst>
      <p:ext uri="{BB962C8B-B14F-4D97-AF65-F5344CB8AC3E}">
        <p14:creationId xmlns:p14="http://schemas.microsoft.com/office/powerpoint/2010/main" val="291342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400" dirty="0"/>
              <a:t>Read slide</a:t>
            </a:r>
          </a:p>
          <a:p>
            <a:endParaRPr lang="en-US" sz="1400" dirty="0"/>
          </a:p>
          <a:p>
            <a:r>
              <a:rPr lang="en-US" sz="1400" dirty="0"/>
              <a:t>Have participants help with accommodation ideas.</a:t>
            </a:r>
          </a:p>
        </p:txBody>
      </p:sp>
      <p:sp>
        <p:nvSpPr>
          <p:cNvPr id="11059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E4F587C0-C458-9C4F-9604-C9D5E4948CA4}" type="slidenum">
              <a:rPr lang="en-US">
                <a:latin typeface="Arial" charset="0"/>
              </a:rPr>
              <a:pPr/>
              <a:t>40</a:t>
            </a:fld>
            <a:endParaRPr lang="en-US">
              <a:latin typeface="Arial" charset="0"/>
            </a:endParaRPr>
          </a:p>
        </p:txBody>
      </p:sp>
    </p:spTree>
    <p:extLst>
      <p:ext uri="{BB962C8B-B14F-4D97-AF65-F5344CB8AC3E}">
        <p14:creationId xmlns:p14="http://schemas.microsoft.com/office/powerpoint/2010/main" val="3691738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few options could include…</a:t>
            </a:r>
          </a:p>
        </p:txBody>
      </p:sp>
      <p:sp>
        <p:nvSpPr>
          <p:cNvPr id="4" name="Slide Number Placeholder 3"/>
          <p:cNvSpPr>
            <a:spLocks noGrp="1"/>
          </p:cNvSpPr>
          <p:nvPr>
            <p:ph type="sldNum" sz="quarter" idx="5"/>
          </p:nvPr>
        </p:nvSpPr>
        <p:spPr/>
        <p:txBody>
          <a:bodyPr/>
          <a:lstStyle/>
          <a:p>
            <a:fld id="{542E3D36-F468-8745-8DF4-A9290BDA2132}" type="slidenum">
              <a:rPr lang="en-US" smtClean="0"/>
              <a:pPr/>
              <a:t>41</a:t>
            </a:fld>
            <a:endParaRPr lang="en-US"/>
          </a:p>
        </p:txBody>
      </p:sp>
    </p:spTree>
    <p:extLst>
      <p:ext uri="{BB962C8B-B14F-4D97-AF65-F5344CB8AC3E}">
        <p14:creationId xmlns:p14="http://schemas.microsoft.com/office/powerpoint/2010/main" val="1365038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try to help Tiffany…</a:t>
            </a:r>
          </a:p>
        </p:txBody>
      </p:sp>
      <p:sp>
        <p:nvSpPr>
          <p:cNvPr id="4" name="Slide Number Placeholder 3"/>
          <p:cNvSpPr>
            <a:spLocks noGrp="1"/>
          </p:cNvSpPr>
          <p:nvPr>
            <p:ph type="sldNum" sz="quarter" idx="5"/>
          </p:nvPr>
        </p:nvSpPr>
        <p:spPr/>
        <p:txBody>
          <a:bodyPr/>
          <a:lstStyle/>
          <a:p>
            <a:fld id="{542E3D36-F468-8745-8DF4-A9290BDA2132}" type="slidenum">
              <a:rPr lang="en-US" smtClean="0"/>
              <a:pPr/>
              <a:t>42</a:t>
            </a:fld>
            <a:endParaRPr lang="en-US"/>
          </a:p>
        </p:txBody>
      </p:sp>
    </p:spTree>
    <p:extLst>
      <p:ext uri="{BB962C8B-B14F-4D97-AF65-F5344CB8AC3E}">
        <p14:creationId xmlns:p14="http://schemas.microsoft.com/office/powerpoint/2010/main" val="1634344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r>
              <a:rPr lang="en-US" sz="1600" dirty="0"/>
              <a:t>In the chat box, what accommodations could help Tiffany eliminate frustration when taking notes?</a:t>
            </a:r>
          </a:p>
        </p:txBody>
      </p:sp>
      <p:sp>
        <p:nvSpPr>
          <p:cNvPr id="4" name="Slide Number Placeholder 3"/>
          <p:cNvSpPr>
            <a:spLocks noGrp="1"/>
          </p:cNvSpPr>
          <p:nvPr>
            <p:ph type="sldNum" sz="quarter" idx="5"/>
          </p:nvPr>
        </p:nvSpPr>
        <p:spPr/>
        <p:txBody>
          <a:bodyPr/>
          <a:lstStyle/>
          <a:p>
            <a:fld id="{542E3D36-F468-8745-8DF4-A9290BDA2132}" type="slidenum">
              <a:rPr lang="en-US" smtClean="0"/>
              <a:pPr/>
              <a:t>43</a:t>
            </a:fld>
            <a:endParaRPr lang="en-US"/>
          </a:p>
        </p:txBody>
      </p:sp>
    </p:spTree>
    <p:extLst>
      <p:ext uri="{BB962C8B-B14F-4D97-AF65-F5344CB8AC3E}">
        <p14:creationId xmlns:p14="http://schemas.microsoft.com/office/powerpoint/2010/main" val="1220543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ideas for accommodations to help Tiffany with note-taking and/or remember information that is provided orally include… (slide)</a:t>
            </a:r>
          </a:p>
        </p:txBody>
      </p:sp>
      <p:sp>
        <p:nvSpPr>
          <p:cNvPr id="4" name="Slide Number Placeholder 3"/>
          <p:cNvSpPr>
            <a:spLocks noGrp="1"/>
          </p:cNvSpPr>
          <p:nvPr>
            <p:ph type="sldNum" sz="quarter" idx="5"/>
          </p:nvPr>
        </p:nvSpPr>
        <p:spPr/>
        <p:txBody>
          <a:bodyPr/>
          <a:lstStyle/>
          <a:p>
            <a:fld id="{542E3D36-F468-8745-8DF4-A9290BDA2132}" type="slidenum">
              <a:rPr lang="en-US" smtClean="0"/>
              <a:pPr/>
              <a:t>44</a:t>
            </a:fld>
            <a:endParaRPr lang="en-US"/>
          </a:p>
        </p:txBody>
      </p:sp>
    </p:spTree>
    <p:extLst>
      <p:ext uri="{BB962C8B-B14F-4D97-AF65-F5344CB8AC3E}">
        <p14:creationId xmlns:p14="http://schemas.microsoft.com/office/powerpoint/2010/main" val="170257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Last we have David…</a:t>
            </a:r>
          </a:p>
        </p:txBody>
      </p:sp>
      <p:sp>
        <p:nvSpPr>
          <p:cNvPr id="4" name="Slide Number Placeholder 3"/>
          <p:cNvSpPr>
            <a:spLocks noGrp="1"/>
          </p:cNvSpPr>
          <p:nvPr>
            <p:ph type="sldNum" sz="quarter" idx="5"/>
          </p:nvPr>
        </p:nvSpPr>
        <p:spPr/>
        <p:txBody>
          <a:bodyPr/>
          <a:lstStyle/>
          <a:p>
            <a:fld id="{542E3D36-F468-8745-8DF4-A9290BDA2132}" type="slidenum">
              <a:rPr lang="en-US" smtClean="0"/>
              <a:pPr/>
              <a:t>45</a:t>
            </a:fld>
            <a:endParaRPr lang="en-US"/>
          </a:p>
        </p:txBody>
      </p:sp>
    </p:spTree>
    <p:extLst>
      <p:ext uri="{BB962C8B-B14F-4D97-AF65-F5344CB8AC3E}">
        <p14:creationId xmlns:p14="http://schemas.microsoft.com/office/powerpoint/2010/main" val="1130184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Slide…</a:t>
            </a:r>
          </a:p>
          <a:p>
            <a:endParaRPr lang="en-US" sz="1600" dirty="0"/>
          </a:p>
          <a:p>
            <a:r>
              <a:rPr lang="en-US" sz="1600" dirty="0"/>
              <a:t>In the chat box, what accommodations could help David with organization, and address his issue falling out of his chair or bumping into things?</a:t>
            </a:r>
          </a:p>
        </p:txBody>
      </p:sp>
      <p:sp>
        <p:nvSpPr>
          <p:cNvPr id="4" name="Slide Number Placeholder 3"/>
          <p:cNvSpPr>
            <a:spLocks noGrp="1"/>
          </p:cNvSpPr>
          <p:nvPr>
            <p:ph type="sldNum" sz="quarter" idx="5"/>
          </p:nvPr>
        </p:nvSpPr>
        <p:spPr/>
        <p:txBody>
          <a:bodyPr/>
          <a:lstStyle/>
          <a:p>
            <a:fld id="{542E3D36-F468-8745-8DF4-A9290BDA2132}" type="slidenum">
              <a:rPr lang="en-US" smtClean="0"/>
              <a:pPr/>
              <a:t>46</a:t>
            </a:fld>
            <a:endParaRPr lang="en-US"/>
          </a:p>
        </p:txBody>
      </p:sp>
    </p:spTree>
    <p:extLst>
      <p:ext uri="{BB962C8B-B14F-4D97-AF65-F5344CB8AC3E}">
        <p14:creationId xmlns:p14="http://schemas.microsoft.com/office/powerpoint/2010/main" val="3735007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accommodation ideas for David’s functional limitations include…</a:t>
            </a:r>
          </a:p>
        </p:txBody>
      </p:sp>
      <p:sp>
        <p:nvSpPr>
          <p:cNvPr id="4" name="Slide Number Placeholder 3"/>
          <p:cNvSpPr>
            <a:spLocks noGrp="1"/>
          </p:cNvSpPr>
          <p:nvPr>
            <p:ph type="sldNum" sz="quarter" idx="5"/>
          </p:nvPr>
        </p:nvSpPr>
        <p:spPr/>
        <p:txBody>
          <a:bodyPr/>
          <a:lstStyle/>
          <a:p>
            <a:fld id="{542E3D36-F468-8745-8DF4-A9290BDA2132}" type="slidenum">
              <a:rPr lang="en-US" smtClean="0"/>
              <a:pPr/>
              <a:t>47</a:t>
            </a:fld>
            <a:endParaRPr lang="en-US"/>
          </a:p>
        </p:txBody>
      </p:sp>
    </p:spTree>
    <p:extLst>
      <p:ext uri="{BB962C8B-B14F-4D97-AF65-F5344CB8AC3E}">
        <p14:creationId xmlns:p14="http://schemas.microsoft.com/office/powerpoint/2010/main" val="239810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1600" dirty="0"/>
              <a:t>That concludes the webinar content portion.   We now have a few resources that can support you when attempting to accommodate students with various types of learning disabilities.  </a:t>
            </a:r>
          </a:p>
        </p:txBody>
      </p:sp>
      <p:sp>
        <p:nvSpPr>
          <p:cNvPr id="1116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CE84A9EE-8AAC-6E4C-86C5-4D5472F4218E}" type="slidenum">
              <a:rPr lang="en-US">
                <a:latin typeface="Arial" charset="0"/>
              </a:rPr>
              <a:pPr/>
              <a:t>48</a:t>
            </a:fld>
            <a:endParaRPr lang="en-US">
              <a:latin typeface="Arial" charset="0"/>
            </a:endParaRPr>
          </a:p>
        </p:txBody>
      </p:sp>
    </p:spTree>
    <p:extLst>
      <p:ext uri="{BB962C8B-B14F-4D97-AF65-F5344CB8AC3E}">
        <p14:creationId xmlns:p14="http://schemas.microsoft.com/office/powerpoint/2010/main" val="844421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49</a:t>
            </a:fld>
            <a:endParaRPr lang="en-US"/>
          </a:p>
        </p:txBody>
      </p:sp>
    </p:spTree>
    <p:extLst>
      <p:ext uri="{BB962C8B-B14F-4D97-AF65-F5344CB8AC3E}">
        <p14:creationId xmlns:p14="http://schemas.microsoft.com/office/powerpoint/2010/main" val="150901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There are four stages of information processing used in learning that can be impacted by someone having a learning disability. </a:t>
            </a:r>
          </a:p>
          <a:p>
            <a:r>
              <a:rPr lang="en-US" sz="1600" dirty="0"/>
              <a:t>Those stages are (read slide)</a:t>
            </a:r>
          </a:p>
          <a:p>
            <a:endParaRPr lang="en-US" dirty="0"/>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A4DB9D82-4DD8-EF46-B59B-C0A36076D974}" type="slidenum">
              <a:rPr lang="en-US">
                <a:latin typeface="Arial" charset="0"/>
              </a:rPr>
              <a:pPr/>
              <a:t>5</a:t>
            </a:fld>
            <a:endParaRPr lang="en-US">
              <a:latin typeface="Arial" charset="0"/>
            </a:endParaRPr>
          </a:p>
        </p:txBody>
      </p:sp>
    </p:spTree>
    <p:extLst>
      <p:ext uri="{BB962C8B-B14F-4D97-AF65-F5344CB8AC3E}">
        <p14:creationId xmlns:p14="http://schemas.microsoft.com/office/powerpoint/2010/main" val="1119789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50</a:t>
            </a:fld>
            <a:endParaRPr lang="en-US"/>
          </a:p>
        </p:txBody>
      </p:sp>
    </p:spTree>
    <p:extLst>
      <p:ext uri="{BB962C8B-B14F-4D97-AF65-F5344CB8AC3E}">
        <p14:creationId xmlns:p14="http://schemas.microsoft.com/office/powerpoint/2010/main" val="1692829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25BF50-B49B-4853-A573-925571B59782}" type="slidenum">
              <a:rPr lang="en-US" smtClean="0"/>
              <a:t>51</a:t>
            </a:fld>
            <a:endParaRPr lang="en-US"/>
          </a:p>
        </p:txBody>
      </p:sp>
    </p:spTree>
    <p:extLst>
      <p:ext uri="{BB962C8B-B14F-4D97-AF65-F5344CB8AC3E}">
        <p14:creationId xmlns:p14="http://schemas.microsoft.com/office/powerpoint/2010/main" val="2592028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E3D36-F468-8745-8DF4-A9290BDA2132}" type="slidenum">
              <a:rPr lang="en-US" smtClean="0"/>
              <a:pPr/>
              <a:t>52</a:t>
            </a:fld>
            <a:endParaRPr lang="en-US"/>
          </a:p>
        </p:txBody>
      </p:sp>
    </p:spTree>
    <p:extLst>
      <p:ext uri="{BB962C8B-B14F-4D97-AF65-F5344CB8AC3E}">
        <p14:creationId xmlns:p14="http://schemas.microsoft.com/office/powerpoint/2010/main" val="216684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It is common for IEPs to describe a student with a LD as having difficulties with </a:t>
            </a:r>
            <a:r>
              <a:rPr lang="en-US" sz="1600" b="1" dirty="0"/>
              <a:t>executive functions. </a:t>
            </a:r>
            <a:r>
              <a:rPr lang="en-US" sz="1600" dirty="0"/>
              <a:t>So what does that actually mean? Executive function is a blanket term that refers to a number of cognitive process such as organizing/planning, memory, attention, problem solving, transitioning between tasks, initiating and completing tasks.  </a:t>
            </a:r>
          </a:p>
          <a:p>
            <a:endParaRPr lang="en-US" sz="1600" dirty="0"/>
          </a:p>
          <a:p>
            <a:r>
              <a:rPr lang="en-US" sz="1600" dirty="0"/>
              <a:t>You can think of this as your “command center.”  When your “command center” is not functioning properly, it is difficult to make decisions.</a:t>
            </a:r>
          </a:p>
          <a:p>
            <a:endParaRPr lang="en-US" dirty="0"/>
          </a:p>
        </p:txBody>
      </p:sp>
      <p:sp>
        <p:nvSpPr>
          <p:cNvPr id="73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E9DFE85B-FE59-5849-8629-F4C46606DE99}" type="slidenum">
              <a:rPr lang="en-US">
                <a:latin typeface="Arial" charset="0"/>
              </a:rPr>
              <a:pPr/>
              <a:t>6</a:t>
            </a:fld>
            <a:endParaRPr lang="en-US">
              <a:latin typeface="Arial" charset="0"/>
            </a:endParaRPr>
          </a:p>
        </p:txBody>
      </p:sp>
    </p:spTree>
    <p:extLst>
      <p:ext uri="{BB962C8B-B14F-4D97-AF65-F5344CB8AC3E}">
        <p14:creationId xmlns:p14="http://schemas.microsoft.com/office/powerpoint/2010/main" val="335833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We want to talk about some of the things that are not a LD but are frequently confused for a LD.</a:t>
            </a:r>
          </a:p>
          <a:p>
            <a:endParaRPr lang="en-US" sz="1600" dirty="0"/>
          </a:p>
          <a:p>
            <a:r>
              <a:rPr lang="en-US" sz="1600" dirty="0"/>
              <a:t>(slide)</a:t>
            </a:r>
          </a:p>
        </p:txBody>
      </p:sp>
      <p:sp>
        <p:nvSpPr>
          <p:cNvPr id="757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B5ACFF3C-4DDE-4A49-8057-01668863D0C0}" type="slidenum">
              <a:rPr lang="en-US">
                <a:latin typeface="Arial" charset="0"/>
              </a:rPr>
              <a:pPr/>
              <a:t>7</a:t>
            </a:fld>
            <a:endParaRPr lang="en-US">
              <a:latin typeface="Arial" charset="0"/>
            </a:endParaRPr>
          </a:p>
        </p:txBody>
      </p:sp>
    </p:spTree>
    <p:extLst>
      <p:ext uri="{BB962C8B-B14F-4D97-AF65-F5344CB8AC3E}">
        <p14:creationId xmlns:p14="http://schemas.microsoft.com/office/powerpoint/2010/main" val="152022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We are going to look at 6 different types of learning disabilities, how they manifest, and some possible accommodations.</a:t>
            </a:r>
          </a:p>
          <a:p>
            <a:endParaRPr lang="en-US" dirty="0"/>
          </a:p>
        </p:txBody>
      </p:sp>
      <p:sp>
        <p:nvSpPr>
          <p:cNvPr id="819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41BDBFC1-1ACA-274E-AB33-ED60F15665C1}" type="slidenum">
              <a:rPr lang="en-US">
                <a:latin typeface="Arial" charset="0"/>
              </a:rPr>
              <a:pPr/>
              <a:t>8</a:t>
            </a:fld>
            <a:endParaRPr lang="en-US">
              <a:latin typeface="Arial" charset="0"/>
            </a:endParaRPr>
          </a:p>
        </p:txBody>
      </p:sp>
    </p:spTree>
    <p:extLst>
      <p:ext uri="{BB962C8B-B14F-4D97-AF65-F5344CB8AC3E}">
        <p14:creationId xmlns:p14="http://schemas.microsoft.com/office/powerpoint/2010/main" val="206120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600" dirty="0"/>
              <a:t>The 6 types of LD that we will discuss include dyslexia, dysgraphia, dyscalculia, dyspraxia, auditory processing deficits/disorders, and  visual/perceptual deficits/disorders.</a:t>
            </a:r>
          </a:p>
        </p:txBody>
      </p:sp>
      <p:sp>
        <p:nvSpPr>
          <p:cNvPr id="829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65610" indent="-294465">
              <a:defRPr>
                <a:solidFill>
                  <a:schemeClr val="tx1"/>
                </a:solidFill>
                <a:latin typeface="Verdana" charset="0"/>
                <a:ea typeface="ＭＳ Ｐゴシック" charset="0"/>
              </a:defRPr>
            </a:lvl2pPr>
            <a:lvl3pPr marL="1177862" indent="-235572">
              <a:defRPr>
                <a:solidFill>
                  <a:schemeClr val="tx1"/>
                </a:solidFill>
                <a:latin typeface="Verdana" charset="0"/>
                <a:ea typeface="ＭＳ Ｐゴシック" charset="0"/>
              </a:defRPr>
            </a:lvl3pPr>
            <a:lvl4pPr marL="1649006" indent="-235572">
              <a:defRPr>
                <a:solidFill>
                  <a:schemeClr val="tx1"/>
                </a:solidFill>
                <a:latin typeface="Verdana" charset="0"/>
                <a:ea typeface="ＭＳ Ｐゴシック" charset="0"/>
              </a:defRPr>
            </a:lvl4pPr>
            <a:lvl5pPr marL="2120151" indent="-235572">
              <a:defRPr>
                <a:solidFill>
                  <a:schemeClr val="tx1"/>
                </a:solidFill>
                <a:latin typeface="Verdana" charset="0"/>
                <a:ea typeface="ＭＳ Ｐゴシック" charset="0"/>
              </a:defRPr>
            </a:lvl5pPr>
            <a:lvl6pPr marL="2591295" indent="-235572" eaLnBrk="0" fontAlgn="base" hangingPunct="0">
              <a:spcBef>
                <a:spcPct val="0"/>
              </a:spcBef>
              <a:spcAft>
                <a:spcPct val="0"/>
              </a:spcAft>
              <a:defRPr>
                <a:solidFill>
                  <a:schemeClr val="tx1"/>
                </a:solidFill>
                <a:latin typeface="Verdana" charset="0"/>
                <a:ea typeface="ＭＳ Ｐゴシック" charset="0"/>
              </a:defRPr>
            </a:lvl6pPr>
            <a:lvl7pPr marL="3062440" indent="-235572" eaLnBrk="0" fontAlgn="base" hangingPunct="0">
              <a:spcBef>
                <a:spcPct val="0"/>
              </a:spcBef>
              <a:spcAft>
                <a:spcPct val="0"/>
              </a:spcAft>
              <a:defRPr>
                <a:solidFill>
                  <a:schemeClr val="tx1"/>
                </a:solidFill>
                <a:latin typeface="Verdana" charset="0"/>
                <a:ea typeface="ＭＳ Ｐゴシック" charset="0"/>
              </a:defRPr>
            </a:lvl7pPr>
            <a:lvl8pPr marL="3533585" indent="-235572" eaLnBrk="0" fontAlgn="base" hangingPunct="0">
              <a:spcBef>
                <a:spcPct val="0"/>
              </a:spcBef>
              <a:spcAft>
                <a:spcPct val="0"/>
              </a:spcAft>
              <a:defRPr>
                <a:solidFill>
                  <a:schemeClr val="tx1"/>
                </a:solidFill>
                <a:latin typeface="Verdana" charset="0"/>
                <a:ea typeface="ＭＳ Ｐゴシック" charset="0"/>
              </a:defRPr>
            </a:lvl8pPr>
            <a:lvl9pPr marL="4004729" indent="-235572" eaLnBrk="0" fontAlgn="base" hangingPunct="0">
              <a:spcBef>
                <a:spcPct val="0"/>
              </a:spcBef>
              <a:spcAft>
                <a:spcPct val="0"/>
              </a:spcAft>
              <a:defRPr>
                <a:solidFill>
                  <a:schemeClr val="tx1"/>
                </a:solidFill>
                <a:latin typeface="Verdana" charset="0"/>
                <a:ea typeface="ＭＳ Ｐゴシック" charset="0"/>
              </a:defRPr>
            </a:lvl9pPr>
          </a:lstStyle>
          <a:p>
            <a:fld id="{8DE374B0-79AA-9C46-9042-D43215261388}" type="slidenum">
              <a:rPr lang="en-US">
                <a:latin typeface="Arial" charset="0"/>
              </a:rPr>
              <a:pPr/>
              <a:t>9</a:t>
            </a:fld>
            <a:endParaRPr lang="en-US">
              <a:latin typeface="Arial" charset="0"/>
            </a:endParaRPr>
          </a:p>
        </p:txBody>
      </p:sp>
    </p:spTree>
    <p:extLst>
      <p:ext uri="{BB962C8B-B14F-4D97-AF65-F5344CB8AC3E}">
        <p14:creationId xmlns:p14="http://schemas.microsoft.com/office/powerpoint/2010/main" val="270144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5181600" y="2667000"/>
            <a:ext cx="3935506" cy="1828800"/>
          </a:xfrm>
        </p:spPr>
        <p:txBody>
          <a:bodyPr anchor="b"/>
          <a:lstStyle>
            <a:lvl1pPr>
              <a:defRPr cap="all" baseline="0">
                <a:latin typeface="Arial Black" pitchFamily="34" charset="0"/>
              </a:defRPr>
            </a:lvl1pPr>
          </a:lstStyle>
          <a:p>
            <a:r>
              <a:rPr lang="en-US" dirty="0"/>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Tree>
    <p:extLst>
      <p:ext uri="{BB962C8B-B14F-4D97-AF65-F5344CB8AC3E}">
        <p14:creationId xmlns:p14="http://schemas.microsoft.com/office/powerpoint/2010/main" val="26137241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C1707A10-EE7D-1D49-A448-4EAFE2CEA0E5}" type="slidenum">
              <a:rPr lang="en-US"/>
              <a:pPr/>
              <a:t>‹#›</a:t>
            </a:fld>
            <a:endParaRPr lang="en-US"/>
          </a:p>
        </p:txBody>
      </p:sp>
    </p:spTree>
    <p:extLst>
      <p:ext uri="{BB962C8B-B14F-4D97-AF65-F5344CB8AC3E}">
        <p14:creationId xmlns:p14="http://schemas.microsoft.com/office/powerpoint/2010/main" val="133338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91616D04-826C-3549-AC28-7A0D944E3FFA}" type="slidenum">
              <a:rPr lang="en-US"/>
              <a:pPr/>
              <a:t>‹#›</a:t>
            </a:fld>
            <a:endParaRPr lang="en-US"/>
          </a:p>
        </p:txBody>
      </p:sp>
    </p:spTree>
    <p:extLst>
      <p:ext uri="{BB962C8B-B14F-4D97-AF65-F5344CB8AC3E}">
        <p14:creationId xmlns:p14="http://schemas.microsoft.com/office/powerpoint/2010/main" val="22788722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5048" cy="1143000"/>
          </a:xfrm>
        </p:spPr>
        <p:txBody>
          <a:bodyPr/>
          <a:lstStyle>
            <a:lvl1pPr>
              <a:defRPr sz="3600" b="1">
                <a:solidFill>
                  <a:srgbClr val="FFFFFF"/>
                </a:solidFill>
                <a:latin typeface="Arial" pitchFamily="34" charset="0"/>
                <a:cs typeface="Arial" pitchFamily="34" charset="0"/>
              </a:defRPr>
            </a:lvl1pPr>
          </a:lstStyle>
          <a:p>
            <a:r>
              <a:rPr lang="en-US" dirty="0"/>
              <a:t>Click to edit Master title style</a:t>
            </a:r>
          </a:p>
        </p:txBody>
      </p:sp>
      <p:sp>
        <p:nvSpPr>
          <p:cNvPr id="8" name="Content Placeholder 7"/>
          <p:cNvSpPr>
            <a:spLocks noGrp="1"/>
          </p:cNvSpPr>
          <p:nvPr>
            <p:ph sz="quarter" idx="1"/>
          </p:nvPr>
        </p:nvSpPr>
        <p:spPr>
          <a:xfrm>
            <a:off x="381000" y="1600200"/>
            <a:ext cx="8385048" cy="4495800"/>
          </a:xfrm>
        </p:spPr>
        <p:txBody>
          <a:bodyPr/>
          <a:lstStyle>
            <a:lvl1pPr>
              <a:lnSpc>
                <a:spcPct val="114000"/>
              </a:lnSpc>
              <a:spcBef>
                <a:spcPts val="0"/>
              </a:spcBef>
              <a:buClr>
                <a:srgbClr val="8D433B"/>
              </a:buClr>
              <a:defRPr sz="2800">
                <a:solidFill>
                  <a:schemeClr val="tx2"/>
                </a:solidFill>
                <a:latin typeface="Arial Narrow" pitchFamily="34" charset="0"/>
              </a:defRPr>
            </a:lvl1pPr>
            <a:lvl2pPr>
              <a:lnSpc>
                <a:spcPct val="114000"/>
              </a:lnSpc>
              <a:spcBef>
                <a:spcPts val="0"/>
              </a:spcBef>
              <a:defRPr sz="2400">
                <a:solidFill>
                  <a:schemeClr val="tx2"/>
                </a:solidFill>
                <a:latin typeface="Arial Narrow" pitchFamily="34" charset="0"/>
              </a:defRPr>
            </a:lvl2pPr>
            <a:lvl3pPr>
              <a:lnSpc>
                <a:spcPct val="114000"/>
              </a:lnSpc>
              <a:spcBef>
                <a:spcPts val="0"/>
              </a:spcBef>
              <a:defRPr sz="2000">
                <a:solidFill>
                  <a:schemeClr val="tx2"/>
                </a:solidFill>
                <a:latin typeface="Arial Narrow" pitchFamily="34" charset="0"/>
              </a:defRPr>
            </a:lvl3pPr>
            <a:lvl4pPr>
              <a:lnSpc>
                <a:spcPct val="114000"/>
              </a:lnSpc>
              <a:spcBef>
                <a:spcPts val="0"/>
              </a:spcBef>
              <a:defRPr sz="1800">
                <a:solidFill>
                  <a:schemeClr val="tx2"/>
                </a:solidFill>
                <a:latin typeface="Arial Narrow" pitchFamily="34" charset="0"/>
              </a:defRPr>
            </a:lvl4pPr>
            <a:lvl5pPr>
              <a:lnSpc>
                <a:spcPct val="114000"/>
              </a:lnSpc>
              <a:spcBef>
                <a:spcPts val="0"/>
              </a:spcBef>
              <a:defRPr>
                <a:solidFill>
                  <a:schemeClr val="tx2"/>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2"/>
          <p:cNvSpPr>
            <a:spLocks noGrp="1"/>
          </p:cNvSpPr>
          <p:nvPr>
            <p:ph type="sldNum" sz="quarter" idx="10"/>
          </p:nvPr>
        </p:nvSpPr>
        <p:spPr>
          <a:xfrm>
            <a:off x="8458200" y="6477000"/>
            <a:ext cx="533400" cy="244475"/>
          </a:xfrm>
        </p:spPr>
        <p:txBody>
          <a:bodyPr/>
          <a:lstStyle>
            <a:lvl1pPr>
              <a:defRPr b="0">
                <a:solidFill>
                  <a:srgbClr val="35353E"/>
                </a:solidFill>
                <a:latin typeface="Arial Narrow" charset="0"/>
              </a:defRPr>
            </a:lvl1pPr>
          </a:lstStyle>
          <a:p>
            <a:fld id="{BABBAEE1-1CAD-6542-A1B4-42F2BAE7A61F}" type="slidenum">
              <a:rPr lang="en-US"/>
              <a:pPr/>
              <a:t>‹#›</a:t>
            </a:fld>
            <a:endParaRPr lang="en-US"/>
          </a:p>
        </p:txBody>
      </p:sp>
    </p:spTree>
    <p:extLst>
      <p:ext uri="{BB962C8B-B14F-4D97-AF65-F5344CB8AC3E}">
        <p14:creationId xmlns:p14="http://schemas.microsoft.com/office/powerpoint/2010/main" val="122758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Arial Narrow"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371600" y="1600200"/>
            <a:ext cx="7620000" cy="990600"/>
          </a:xfrm>
        </p:spPr>
        <p:txBody>
          <a:bodyPr/>
          <a:lstStyle>
            <a:lvl1pPr algn="r">
              <a:buNone/>
              <a:defRPr sz="4400" b="0" cap="none">
                <a:solidFill>
                  <a:srgbClr val="FFFFFF"/>
                </a:solidFill>
                <a:latin typeface="Arial" pitchFamily="34" charset="0"/>
                <a:cs typeface="Arial" pitchFamily="34" charset="0"/>
              </a:defRPr>
            </a:lvl1pPr>
          </a:lstStyle>
          <a:p>
            <a:r>
              <a:rPr lang="en-US" dirty="0"/>
              <a:t>Click to edit Master title style</a:t>
            </a:r>
          </a:p>
        </p:txBody>
      </p:sp>
      <p:sp>
        <p:nvSpPr>
          <p:cNvPr id="7" name="Slide Number Placeholder 12"/>
          <p:cNvSpPr>
            <a:spLocks noGrp="1"/>
          </p:cNvSpPr>
          <p:nvPr>
            <p:ph type="sldNum" sz="quarter" idx="10"/>
          </p:nvPr>
        </p:nvSpPr>
        <p:spPr>
          <a:xfrm>
            <a:off x="8382000" y="6172200"/>
            <a:ext cx="609600" cy="473075"/>
          </a:xfrm>
        </p:spPr>
        <p:txBody>
          <a:bodyPr>
            <a:noAutofit/>
          </a:bodyPr>
          <a:lstStyle>
            <a:lvl1pPr>
              <a:defRPr sz="1200"/>
            </a:lvl1pPr>
          </a:lstStyle>
          <a:p>
            <a:fld id="{61B86AA6-0163-8941-A12E-CF089856F563}" type="slidenum">
              <a:rPr lang="en-US"/>
              <a:pPr/>
              <a:t>‹#›</a:t>
            </a:fld>
            <a:endParaRPr lang="en-US"/>
          </a:p>
        </p:txBody>
      </p:sp>
    </p:spTree>
    <p:extLst>
      <p:ext uri="{BB962C8B-B14F-4D97-AF65-F5344CB8AC3E}">
        <p14:creationId xmlns:p14="http://schemas.microsoft.com/office/powerpoint/2010/main" val="41648540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CE1B3DFE-C864-9E40-AD07-B26521A6C1F1}"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95105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sz="3600" b="1">
                <a:solidFill>
                  <a:srgbClr val="FFFFFF"/>
                </a:solidFill>
                <a:latin typeface="Arial" pitchFamily="34" charset="0"/>
                <a:cs typeface="Arial" pitchFamily="34" charset="0"/>
              </a:defRPr>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lvl1pPr>
              <a:lnSpc>
                <a:spcPct val="114000"/>
              </a:lnSpc>
              <a:spcBef>
                <a:spcPts val="0"/>
              </a:spcBef>
              <a:defRPr sz="2400">
                <a:latin typeface="Arial Narrow" pitchFamily="34" charset="0"/>
              </a:defRPr>
            </a:lvl1pPr>
            <a:lvl2pPr>
              <a:lnSpc>
                <a:spcPct val="114000"/>
              </a:lnSpc>
              <a:spcBef>
                <a:spcPts val="0"/>
              </a:spcBef>
              <a:defRPr sz="2000">
                <a:latin typeface="Arial Narrow" pitchFamily="34" charset="0"/>
              </a:defRPr>
            </a:lvl2pPr>
            <a:lvl3pPr>
              <a:lnSpc>
                <a:spcPct val="114000"/>
              </a:lnSpc>
              <a:spcBef>
                <a:spcPts val="0"/>
              </a:spcBef>
              <a:defRPr>
                <a:latin typeface="Arial Narrow" pitchFamily="34" charset="0"/>
              </a:defRPr>
            </a:lvl3pPr>
            <a:lvl4pPr>
              <a:lnSpc>
                <a:spcPct val="114000"/>
              </a:lnSpc>
              <a:spcBef>
                <a:spcPts val="0"/>
              </a:spcBef>
              <a:defRPr>
                <a:latin typeface="Arial Narrow" pitchFamily="34" charset="0"/>
              </a:defRPr>
            </a:lvl4pPr>
            <a:lvl5pPr>
              <a:lnSpc>
                <a:spcPct val="114000"/>
              </a:lnSpc>
              <a:spcBef>
                <a:spcPts val="0"/>
              </a:spcBef>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4800600" y="2438400"/>
            <a:ext cx="3886200" cy="3581400"/>
          </a:xfrm>
        </p:spPr>
        <p:txBody>
          <a:bodyPr/>
          <a:lstStyle>
            <a:lvl1pPr>
              <a:lnSpc>
                <a:spcPct val="114000"/>
              </a:lnSpc>
              <a:spcBef>
                <a:spcPts val="0"/>
              </a:spcBef>
              <a:defRPr sz="2400">
                <a:latin typeface="Arial Narrow" pitchFamily="34" charset="0"/>
              </a:defRPr>
            </a:lvl1pPr>
            <a:lvl2pPr>
              <a:lnSpc>
                <a:spcPct val="114000"/>
              </a:lnSpc>
              <a:spcBef>
                <a:spcPts val="0"/>
              </a:spcBef>
              <a:defRPr sz="2000">
                <a:latin typeface="Arial Narrow" pitchFamily="34" charset="0"/>
              </a:defRPr>
            </a:lvl2pPr>
            <a:lvl3pPr>
              <a:lnSpc>
                <a:spcPct val="114000"/>
              </a:lnSpc>
              <a:spcBef>
                <a:spcPts val="0"/>
              </a:spcBef>
              <a:defRPr>
                <a:latin typeface="Arial Narrow" pitchFamily="34" charset="0"/>
              </a:defRPr>
            </a:lvl3pPr>
            <a:lvl4pPr>
              <a:lnSpc>
                <a:spcPct val="114000"/>
              </a:lnSpc>
              <a:spcBef>
                <a:spcPts val="0"/>
              </a:spcBef>
              <a:defRPr>
                <a:latin typeface="Arial Narrow" pitchFamily="34" charset="0"/>
              </a:defRPr>
            </a:lvl4pPr>
            <a:lvl5pPr>
              <a:lnSpc>
                <a:spcPct val="114000"/>
              </a:lnSpc>
              <a:spcBef>
                <a:spcPts val="0"/>
              </a:spcBef>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
          </p:nvPr>
        </p:nvSpPr>
        <p:spPr>
          <a:xfrm>
            <a:off x="609600" y="1752600"/>
            <a:ext cx="3886200" cy="640080"/>
          </a:xfrm>
          <a:solidFill>
            <a:srgbClr val="8D433B"/>
          </a:solidFill>
        </p:spPr>
        <p:txBody>
          <a:bodyPr rtlCol="0" anchor="ctr"/>
          <a:lstStyle>
            <a:lvl1pPr marL="0" indent="0" algn="ctr">
              <a:buFontTx/>
              <a:buNone/>
              <a:defRPr sz="2400" b="1">
                <a:solidFill>
                  <a:srgbClr val="FFFFFF"/>
                </a:solidFill>
                <a:latin typeface="Arial Narrow" pitchFamily="34" charset="0"/>
              </a:defRPr>
            </a:lvl1pPr>
          </a:lstStyle>
          <a:p>
            <a:pPr lvl="0"/>
            <a:r>
              <a:rPr lang="en-US" dirty="0"/>
              <a:t>Click to edit Master text styles</a:t>
            </a:r>
          </a:p>
        </p:txBody>
      </p:sp>
      <p:sp>
        <p:nvSpPr>
          <p:cNvPr id="15" name="Text Placeholder 14"/>
          <p:cNvSpPr>
            <a:spLocks noGrp="1"/>
          </p:cNvSpPr>
          <p:nvPr>
            <p:ph type="body" sz="quarter" idx="3"/>
          </p:nvPr>
        </p:nvSpPr>
        <p:spPr>
          <a:xfrm>
            <a:off x="4800600" y="1752600"/>
            <a:ext cx="3886200" cy="640080"/>
          </a:xfrm>
          <a:solidFill>
            <a:srgbClr val="8D433B"/>
          </a:solidFill>
        </p:spPr>
        <p:txBody>
          <a:bodyPr rtlCol="0" anchor="ctr"/>
          <a:lstStyle>
            <a:lvl1pPr marL="0" indent="0" algn="ctr">
              <a:buFontTx/>
              <a:buNone/>
              <a:defRPr sz="2400" b="1">
                <a:solidFill>
                  <a:srgbClr val="FFFFFF"/>
                </a:solidFill>
                <a:latin typeface="Arial Narrow" pitchFamily="34" charset="0"/>
              </a:defRPr>
            </a:lvl1pPr>
          </a:lstStyle>
          <a:p>
            <a:pPr lvl="0"/>
            <a:r>
              <a:rPr lang="en-US" dirty="0"/>
              <a:t>Click to edit Master text styles</a:t>
            </a:r>
          </a:p>
        </p:txBody>
      </p:sp>
      <p:sp>
        <p:nvSpPr>
          <p:cNvPr id="7" name="Slide Number Placeholder 11"/>
          <p:cNvSpPr>
            <a:spLocks noGrp="1"/>
          </p:cNvSpPr>
          <p:nvPr>
            <p:ph type="sldNum" sz="quarter" idx="10"/>
          </p:nvPr>
        </p:nvSpPr>
        <p:spPr>
          <a:xfrm>
            <a:off x="8382000" y="6477000"/>
            <a:ext cx="533400" cy="244475"/>
          </a:xfrm>
        </p:spPr>
        <p:txBody>
          <a:bodyPr/>
          <a:lstStyle>
            <a:lvl1pPr>
              <a:defRPr b="0">
                <a:solidFill>
                  <a:srgbClr val="35353E"/>
                </a:solidFill>
                <a:latin typeface="Arial Narrow" charset="0"/>
              </a:defRPr>
            </a:lvl1pPr>
          </a:lstStyle>
          <a:p>
            <a:fld id="{4B576FCC-2C5A-7A4B-BD55-709DE9212509}" type="slidenum">
              <a:rPr lang="en-US"/>
              <a:pPr/>
              <a:t>‹#›</a:t>
            </a:fld>
            <a:endParaRPr lang="en-US"/>
          </a:p>
        </p:txBody>
      </p:sp>
    </p:spTree>
    <p:extLst>
      <p:ext uri="{BB962C8B-B14F-4D97-AF65-F5344CB8AC3E}">
        <p14:creationId xmlns:p14="http://schemas.microsoft.com/office/powerpoint/2010/main" val="211407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0A68C408-F971-B04E-9C2B-58ACEA8BDD94}" type="slidenum">
              <a:rPr lang="en-US"/>
              <a:pPr/>
              <a:t>‹#›</a:t>
            </a:fld>
            <a:endParaRPr lang="en-US"/>
          </a:p>
        </p:txBody>
      </p:sp>
    </p:spTree>
    <p:extLst>
      <p:ext uri="{BB962C8B-B14F-4D97-AF65-F5344CB8AC3E}">
        <p14:creationId xmlns:p14="http://schemas.microsoft.com/office/powerpoint/2010/main" val="301778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54D927B-7705-2D41-8E0C-05A779272FDC}" type="slidenum">
              <a:rPr lang="en-US"/>
              <a:pPr/>
              <a:t>‹#›</a:t>
            </a:fld>
            <a:endParaRPr lang="en-US"/>
          </a:p>
        </p:txBody>
      </p:sp>
    </p:spTree>
    <p:extLst>
      <p:ext uri="{BB962C8B-B14F-4D97-AF65-F5344CB8AC3E}">
        <p14:creationId xmlns:p14="http://schemas.microsoft.com/office/powerpoint/2010/main" val="375278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8FFF456B-AE00-BE4E-81B2-6F2563351810}" type="slidenum">
              <a:rPr lang="en-US"/>
              <a:pPr/>
              <a:t>‹#›</a:t>
            </a:fld>
            <a:endParaRPr lang="en-US"/>
          </a:p>
        </p:txBody>
      </p:sp>
    </p:spTree>
    <p:extLst>
      <p:ext uri="{BB962C8B-B14F-4D97-AF65-F5344CB8AC3E}">
        <p14:creationId xmlns:p14="http://schemas.microsoft.com/office/powerpoint/2010/main" val="185287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14987023-E568-F143-9EA1-FEA7375DC7F5}"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35308312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Verdana" pitchFamily="34" charset="0"/>
                <a:ea typeface="+mn-ea"/>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Verdana" pitchFamily="34" charset="0"/>
                <a:ea typeface="+mn-ea"/>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DAE72625-6920-894E-88A7-D2299966E2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06" r:id="rId6"/>
    <p:sldLayoutId id="2147484614" r:id="rId7"/>
    <p:sldLayoutId id="2147484607" r:id="rId8"/>
    <p:sldLayoutId id="2147484615" r:id="rId9"/>
    <p:sldLayoutId id="2147484608" r:id="rId10"/>
    <p:sldLayoutId id="2147484616" r:id="rId11"/>
  </p:sldLayoutIdLst>
  <p:hf hdr="0" ftr="0" dt="0"/>
  <p:txStyles>
    <p:titleStyle>
      <a:lvl1pPr algn="l" rtl="0" eaLnBrk="0" fontAlgn="base" hangingPunct="0">
        <a:spcBef>
          <a:spcPct val="0"/>
        </a:spcBef>
        <a:spcAft>
          <a:spcPct val="0"/>
        </a:spcAft>
        <a:defRPr sz="3600" kern="12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Tw Cen MT" pitchFamily="34" charset="0"/>
          <a:ea typeface="ＭＳ Ｐゴシック" charset="0"/>
        </a:defRPr>
      </a:lvl2pPr>
      <a:lvl3pPr algn="l" rtl="0" eaLnBrk="0" fontAlgn="base" hangingPunct="0">
        <a:spcBef>
          <a:spcPct val="0"/>
        </a:spcBef>
        <a:spcAft>
          <a:spcPct val="0"/>
        </a:spcAft>
        <a:defRPr sz="4400">
          <a:solidFill>
            <a:schemeClr val="tx2"/>
          </a:solidFill>
          <a:latin typeface="Tw Cen MT" pitchFamily="34" charset="0"/>
          <a:ea typeface="ＭＳ Ｐゴシック" charset="0"/>
        </a:defRPr>
      </a:lvl3pPr>
      <a:lvl4pPr algn="l" rtl="0" eaLnBrk="0" fontAlgn="base" hangingPunct="0">
        <a:spcBef>
          <a:spcPct val="0"/>
        </a:spcBef>
        <a:spcAft>
          <a:spcPct val="0"/>
        </a:spcAft>
        <a:defRPr sz="4400">
          <a:solidFill>
            <a:schemeClr val="tx2"/>
          </a:solidFill>
          <a:latin typeface="Tw Cen MT" pitchFamily="34" charset="0"/>
          <a:ea typeface="ＭＳ Ｐゴシック" charset="0"/>
        </a:defRPr>
      </a:lvl4pPr>
      <a:lvl5pPr algn="l" rtl="0" eaLnBrk="0" fontAlgn="base" hangingPunct="0">
        <a:spcBef>
          <a:spcPct val="0"/>
        </a:spcBef>
        <a:spcAft>
          <a:spcPct val="0"/>
        </a:spcAft>
        <a:defRPr sz="4400">
          <a:solidFill>
            <a:schemeClr val="tx2"/>
          </a:solidFill>
          <a:latin typeface="Tw Cen MT" pitchFamily="34" charset="0"/>
          <a:ea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lnSpc>
          <a:spcPct val="114000"/>
        </a:lnSpc>
        <a:spcBef>
          <a:spcPts val="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mn-cs"/>
        </a:defRPr>
      </a:lvl1pPr>
      <a:lvl2pPr marL="639763" indent="-273050" algn="l" rtl="0" eaLnBrk="0" fontAlgn="base" hangingPunct="0">
        <a:lnSpc>
          <a:spcPct val="114000"/>
        </a:lnSpc>
        <a:spcBef>
          <a:spcPts val="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lnSpc>
          <a:spcPct val="114000"/>
        </a:lnSpc>
        <a:spcBef>
          <a:spcPts val="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lnSpc>
          <a:spcPct val="114000"/>
        </a:lnSpc>
        <a:spcBef>
          <a:spcPts val="0"/>
        </a:spcBef>
        <a:spcAft>
          <a:spcPct val="0"/>
        </a:spcAft>
        <a:buClr>
          <a:srgbClr val="D2DA7A"/>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lnSpc>
          <a:spcPct val="114000"/>
        </a:lnSpc>
        <a:spcBef>
          <a:spcPts val="0"/>
        </a:spcBef>
        <a:spcAft>
          <a:spcPct val="0"/>
        </a:spcAft>
        <a:buClr>
          <a:srgbClr val="FADA7A"/>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V_ZDty7XdAhXxnuAKHaAgCQwQjRx6BAgBEAU&amp;url=https://www.pearsoncanadaschool.com/index.cfm?locator%3DPS1zOt%26PMDbSiteId%3D2621%26PMDbSolutionId%3D25862%26PMDbSubSolutionId%3D%26PMDbCategoryId%3D25876%26PMDbSubCategoryId%3D26214%26PMDbSubjectAreaId%3D%26PMDbProgramId%3D53141&amp;psig=AOvVaw34u5K6Ksmv1xD5WwmjgM9J&amp;ust=1536845994914549"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s://www.google.com/url?sa=i&amp;rct=j&amp;q=&amp;esrc=s&amp;source=images&amp;cd=&amp;ved=2ahUKEwiIt4CgzLXdAhVEnuAKHejEAR0QjRx6BAgBEAU&amp;url=https://www.teacherspayteachers.com/Product/Long-Division-On-Graph-Paper-3-Digits-by-1-Digit-With-Remainders-3242018&amp;psig=AOvVaw2M-pMjoJLHmcgjYPjtILMg&amp;ust=1536846146559898"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Sxvj_0LXdAhXqT98KHVf9DaUQjRx6BAgBEAU&amp;url=https://www.walldevil.com/broken-tip-on-orange-pencil-wallpaper-562047/&amp;psig=AOvVaw34Son2QKhtM5ED4Y12OfoZ&amp;ust=153684676616784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hi5fuzrXdAhVudt8KHfINBPUQjRx6BAgBEAU&amp;url=http://www.drlisalong.com/learning-disability-testing-charlotte-nc/&amp;psig=AOvVaw34Son2QKhtM5ED4Y12OfoZ&amp;ust=1536846766167848"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https://www.google.com/url?sa=i&amp;rct=j&amp;q=&amp;esrc=s&amp;source=images&amp;cd=&amp;cad=rja&amp;uact=8&amp;ved=2ahUKEwji6bGp0bXdAhXHY98KHWRgDnsQjRx6BAgBEAU&amp;url=https://suponvoice.com/shop/medical/dragon-online-software-training-complete-training-session/&amp;psig=AOvVaw3dMe9H7w3YLhugVMJhksc7&amp;ust=1536847518890836"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eloyQ47XdAhUjheAKHRlYA04QjRx6BAgBEAU&amp;url=http://raising-teaching-children.blogspot.com/2016/08/what-is-it-like-to-have-dyspraxia.html&amp;psig=AOvVaw3R8hbQfJTB-2YN7XLIsz9k&amp;ust=153685158285754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hyperlink" Target="https://www.google.com/url?sa=i&amp;rct=j&amp;q=&amp;esrc=s&amp;source=images&amp;cd=&amp;cad=rja&amp;uact=8&amp;ved=2ahUKEwi0jd7b4rXdAhVvneAKHds9Ba4QjRx6BAgBEAU&amp;url=https://dyspraxiasurvival.guide/&amp;psig=AOvVaw3R8hbQfJTB-2YN7XLIsz9k&amp;ust=1536851582857549"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www.google.com/url?sa=i&amp;rct=j&amp;q=&amp;esrc=s&amp;source=images&amp;cd=&amp;cad=rja&amp;uact=8&amp;ved=2ahUKEwiv5IOi4bXdAhVNdt8KHW-jBv4QjRx6BAgBEAU&amp;url=https://dyspraxiasurvival.guide/&amp;psig=AOvVaw3R8hbQfJTB-2YN7XLIsz9k&amp;ust=1536851582857549"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MpazV9LXdAhWpneAKHR2MBF0QjRx6BAgBEAU&amp;url=https://www.rawpixel.com/image/401302/teenage-boy-bedroom-doing-work-stressed-out-and-frustrated&amp;psig=AOvVaw1fjY9cGY7ktg61Jbta-ADd&amp;ust=1536856482547670"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qydbc8rXdAhWFON8KHWjODN8QjRx6BAgBEAU&amp;url=http://teengraffiti.com/2014/02/02/computer-memory-do-you-have-whats-needed-for-school/&amp;psig=AOvVaw1fjY9cGY7ktg61Jbta-ADd&amp;ust=1536856482547670"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p5TM87XdAhWinuAKHdshBzUQjRx6BAgBEAU&amp;url=https://www.shutterstock.com/image-photo/frustrated-male-teen-stands-by-blackboard-700476574&amp;psig=AOvVaw1fjY9cGY7ktg61Jbta-ADd&amp;ust=1536856482547670"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2438400" y="6096000"/>
            <a:ext cx="6705600" cy="609600"/>
          </a:xfrm>
          <a:solidFill>
            <a:schemeClr val="tx1"/>
          </a:solidFill>
        </p:spPr>
        <p:txBody>
          <a:bodyPr/>
          <a:lstStyle/>
          <a:p>
            <a:pPr marL="63500" eaLnBrk="1" hangingPunct="1"/>
            <a:endParaRPr lang="en-US">
              <a:latin typeface="Arial" charset="0"/>
              <a:cs typeface="Arial" charset="0"/>
            </a:endParaRPr>
          </a:p>
          <a:p>
            <a:pPr marL="63500" eaLnBrk="1" hangingPunct="1"/>
            <a:endParaRPr lang="en-US">
              <a:latin typeface="Arial" charset="0"/>
              <a:cs typeface="Arial" charset="0"/>
            </a:endParaRPr>
          </a:p>
          <a:p>
            <a:pPr marL="63500" eaLnBrk="1" hangingPunct="1"/>
            <a:endParaRPr lang="en-US">
              <a:latin typeface="Arial" charset="0"/>
              <a:cs typeface="Arial" charset="0"/>
            </a:endParaRPr>
          </a:p>
        </p:txBody>
      </p:sp>
      <p:sp>
        <p:nvSpPr>
          <p:cNvPr id="9" name="Rectangle 8"/>
          <p:cNvSpPr/>
          <p:nvPr/>
        </p:nvSpPr>
        <p:spPr>
          <a:xfrm>
            <a:off x="0" y="76200"/>
            <a:ext cx="9144000" cy="1447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244"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1038" y="152400"/>
            <a:ext cx="1427162"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4"/>
          <p:cNvSpPr/>
          <p:nvPr/>
        </p:nvSpPr>
        <p:spPr>
          <a:xfrm>
            <a:off x="152400" y="304800"/>
            <a:ext cx="65532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FF"/>
                </a:solidFill>
                <a:latin typeface="Arial" pitchFamily="34" charset="0"/>
                <a:cs typeface="Arial" pitchFamily="34" charset="0"/>
              </a:rPr>
              <a:t>Part 1 of a 3 Part Webinar Series on Learning Disabilities</a:t>
            </a:r>
          </a:p>
        </p:txBody>
      </p:sp>
      <p:grpSp>
        <p:nvGrpSpPr>
          <p:cNvPr id="10247" name="Group 1"/>
          <p:cNvGrpSpPr>
            <a:grpSpLocks/>
          </p:cNvGrpSpPr>
          <p:nvPr/>
        </p:nvGrpSpPr>
        <p:grpSpPr bwMode="auto">
          <a:xfrm>
            <a:off x="0" y="1593850"/>
            <a:ext cx="9144000" cy="4251325"/>
            <a:chOff x="0" y="1594417"/>
            <a:chExt cx="9144000" cy="4251183"/>
          </a:xfrm>
        </p:grpSpPr>
        <p:sp>
          <p:nvSpPr>
            <p:cNvPr id="14" name="Rectangle 13"/>
            <p:cNvSpPr/>
            <p:nvPr/>
          </p:nvSpPr>
          <p:spPr bwMode="auto">
            <a:xfrm>
              <a:off x="1143000" y="1594417"/>
              <a:ext cx="8001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9" name="Picture 1"/>
            <p:cNvPicPr>
              <a:picLocks noChangeAspect="1"/>
            </p:cNvPicPr>
            <p:nvPr/>
          </p:nvPicPr>
          <p:blipFill>
            <a:blip r:embed="rId4" cstate="email">
              <a:extLst>
                <a:ext uri="{28A0092B-C50C-407E-A947-70E740481C1C}">
                  <a14:useLocalDpi xmlns:a14="http://schemas.microsoft.com/office/drawing/2010/main" val="0"/>
                </a:ext>
              </a:extLst>
            </a:blip>
            <a:srcRect t="1611" b="1611"/>
            <a:stretch>
              <a:fillRect/>
            </a:stretch>
          </p:blipFill>
          <p:spPr bwMode="auto">
            <a:xfrm>
              <a:off x="1066801" y="1752600"/>
              <a:ext cx="5314869" cy="3685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50" name="TextBox 7"/>
            <p:cNvSpPr txBox="1">
              <a:spLocks noChangeArrowheads="1"/>
            </p:cNvSpPr>
            <p:nvPr/>
          </p:nvSpPr>
          <p:spPr bwMode="auto">
            <a:xfrm>
              <a:off x="6096000" y="3276600"/>
              <a:ext cx="2260513"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a:r>
                <a:rPr lang="en-US" sz="6000" b="1">
                  <a:solidFill>
                    <a:srgbClr val="000022"/>
                  </a:solidFill>
                  <a:latin typeface="Arial Black" charset="0"/>
                  <a:cs typeface="Arial" charset="0"/>
                </a:rPr>
                <a:t>100</a:t>
              </a:r>
            </a:p>
          </p:txBody>
        </p:sp>
        <p:sp>
          <p:nvSpPr>
            <p:cNvPr id="19" name="Rectangle 18"/>
            <p:cNvSpPr/>
            <p:nvPr/>
          </p:nvSpPr>
          <p:spPr bwMode="auto">
            <a:xfrm>
              <a:off x="0" y="1594417"/>
              <a:ext cx="1143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76200"/>
            <a:ext cx="8385175" cy="1143000"/>
          </a:xfrm>
        </p:spPr>
        <p:txBody>
          <a:bodyPr/>
          <a:lstStyle/>
          <a:p>
            <a:r>
              <a:rPr lang="en-US" sz="4000" b="0" dirty="0">
                <a:latin typeface="Arial" charset="0"/>
                <a:cs typeface="Arial" charset="0"/>
              </a:rPr>
              <a:t>Dyslexia Defined</a:t>
            </a:r>
          </a:p>
        </p:txBody>
      </p:sp>
      <p:sp>
        <p:nvSpPr>
          <p:cNvPr id="26627" name="Content Placeholder 2"/>
          <p:cNvSpPr>
            <a:spLocks noGrp="1"/>
          </p:cNvSpPr>
          <p:nvPr>
            <p:ph sz="quarter" idx="1"/>
          </p:nvPr>
        </p:nvSpPr>
        <p:spPr>
          <a:xfrm>
            <a:off x="381001" y="1905000"/>
            <a:ext cx="4190999" cy="4724400"/>
          </a:xfrm>
        </p:spPr>
        <p:txBody>
          <a:bodyPr/>
          <a:lstStyle/>
          <a:p>
            <a:r>
              <a:rPr lang="en-US" sz="2000" dirty="0">
                <a:latin typeface="Arial Narrow" charset="0"/>
              </a:rPr>
              <a:t>Difficulties with accurate and /or fluent word recognition, poor spelling and decoding abilities which typically result from a deficit in the phonological component of language often resulting in secondary consequences such as difficulties with reading comprehension and reduced reading experiences that impede vocabulary and background knowledge development</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9B59E6FD-03D4-2A4F-982D-EAA1A25DDB7A}" type="slidenum">
              <a:rPr lang="en-US" sz="1200">
                <a:solidFill>
                  <a:srgbClr val="35353E"/>
                </a:solidFill>
                <a:latin typeface="Arial Narrow" charset="0"/>
              </a:rPr>
              <a:pPr>
                <a:lnSpc>
                  <a:spcPct val="80000"/>
                </a:lnSpc>
              </a:pPr>
              <a:t>10</a:t>
            </a:fld>
            <a:endParaRPr lang="en-US" sz="1200">
              <a:solidFill>
                <a:srgbClr val="35353E"/>
              </a:solidFill>
              <a:latin typeface="Arial Narrow" charset="0"/>
            </a:endParaRPr>
          </a:p>
        </p:txBody>
      </p:sp>
      <p:pic>
        <p:nvPicPr>
          <p:cNvPr id="2052" name="Picture 4" descr="Picture">
            <a:extLst>
              <a:ext uri="{FF2B5EF4-FFF2-40B4-BE49-F238E27FC236}">
                <a16:creationId xmlns:a16="http://schemas.microsoft.com/office/drawing/2014/main" id="{83097D57-63AB-4AE8-9A91-0B2C6BC29C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905000"/>
            <a:ext cx="4164037"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76200"/>
            <a:ext cx="8385175" cy="1143000"/>
          </a:xfrm>
        </p:spPr>
        <p:txBody>
          <a:bodyPr/>
          <a:lstStyle/>
          <a:p>
            <a:r>
              <a:rPr lang="en-US" sz="4000" b="0" dirty="0">
                <a:latin typeface="Arial" charset="0"/>
                <a:cs typeface="Arial" charset="0"/>
              </a:rPr>
              <a:t>Dyslexia</a:t>
            </a:r>
          </a:p>
        </p:txBody>
      </p:sp>
      <p:sp>
        <p:nvSpPr>
          <p:cNvPr id="27651" name="Content Placeholder 2"/>
          <p:cNvSpPr>
            <a:spLocks noGrp="1"/>
          </p:cNvSpPr>
          <p:nvPr>
            <p:ph sz="quarter" idx="1"/>
          </p:nvPr>
        </p:nvSpPr>
        <p:spPr>
          <a:xfrm>
            <a:off x="381000" y="1600200"/>
            <a:ext cx="8385175" cy="4495800"/>
          </a:xfrm>
        </p:spPr>
        <p:txBody>
          <a:bodyPr/>
          <a:lstStyle/>
          <a:p>
            <a:r>
              <a:rPr lang="en-US" dirty="0">
                <a:latin typeface="Arial Narrow" charset="0"/>
              </a:rPr>
              <a:t>There is no single pattern of difficulty that affects all individuals with dyslexia. Individuals may: </a:t>
            </a:r>
          </a:p>
          <a:p>
            <a:pPr lvl="2">
              <a:lnSpc>
                <a:spcPct val="114000"/>
              </a:lnSpc>
              <a:spcBef>
                <a:spcPct val="0"/>
              </a:spcBef>
            </a:pPr>
            <a:r>
              <a:rPr lang="en-US" dirty="0"/>
              <a:t>Have difficulty distinguishing between certain letters with similar shapes like o, e, and c</a:t>
            </a:r>
          </a:p>
          <a:p>
            <a:pPr lvl="2">
              <a:lnSpc>
                <a:spcPct val="114000"/>
              </a:lnSpc>
              <a:spcBef>
                <a:spcPct val="0"/>
              </a:spcBef>
            </a:pPr>
            <a:r>
              <a:rPr lang="en-US" dirty="0"/>
              <a:t>Transpose or </a:t>
            </a:r>
            <a:r>
              <a:rPr lang="ja-JP" altLang="en-US" dirty="0"/>
              <a:t>“</a:t>
            </a:r>
            <a:r>
              <a:rPr lang="en-US" dirty="0"/>
              <a:t>see</a:t>
            </a:r>
            <a:r>
              <a:rPr lang="ja-JP" altLang="en-US" dirty="0"/>
              <a:t>”</a:t>
            </a:r>
            <a:r>
              <a:rPr lang="en-US" dirty="0"/>
              <a:t> letters backwards, upside down</a:t>
            </a:r>
          </a:p>
          <a:p>
            <a:pPr lvl="2">
              <a:lnSpc>
                <a:spcPct val="114000"/>
              </a:lnSpc>
              <a:spcBef>
                <a:spcPct val="0"/>
              </a:spcBef>
            </a:pPr>
            <a:r>
              <a:rPr lang="en-US" dirty="0"/>
              <a:t>Experience text appearing to jump around on the page</a:t>
            </a:r>
          </a:p>
          <a:p>
            <a:pPr lvl="2">
              <a:lnSpc>
                <a:spcPct val="114000"/>
              </a:lnSpc>
              <a:spcBef>
                <a:spcPct val="0"/>
              </a:spcBef>
            </a:pPr>
            <a:r>
              <a:rPr lang="en-US" dirty="0"/>
              <a:t>Read text fine but feel nauseous or get a headache when reading</a:t>
            </a:r>
          </a:p>
          <a:p>
            <a:pPr lvl="2">
              <a:lnSpc>
                <a:spcPct val="114000"/>
              </a:lnSpc>
              <a:spcBef>
                <a:spcPct val="0"/>
              </a:spcBef>
            </a:pPr>
            <a:r>
              <a:rPr lang="en-US" dirty="0"/>
              <a:t>See the letters but not be able to sound out words</a:t>
            </a:r>
          </a:p>
          <a:p>
            <a:pPr lvl="2">
              <a:lnSpc>
                <a:spcPct val="114000"/>
              </a:lnSpc>
              <a:spcBef>
                <a:spcPct val="0"/>
              </a:spcBef>
            </a:pPr>
            <a:r>
              <a:rPr lang="en-US" dirty="0"/>
              <a:t>Connect letters and sounds out words but not recognize a word even if previously known</a:t>
            </a:r>
          </a:p>
          <a:p>
            <a:pPr lvl="2">
              <a:lnSpc>
                <a:spcPct val="114000"/>
              </a:lnSpc>
              <a:spcBef>
                <a:spcPct val="0"/>
              </a:spcBef>
            </a:pPr>
            <a:r>
              <a:rPr lang="en-US" dirty="0"/>
              <a:t>Not remember or make sense of what was read so has to read and re-read passages over and over</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4AA75696-CBFB-594A-A725-08397460D651}" type="slidenum">
              <a:rPr lang="en-US" sz="1200">
                <a:solidFill>
                  <a:srgbClr val="35353E"/>
                </a:solidFill>
                <a:latin typeface="Arial Narrow" charset="0"/>
              </a:rPr>
              <a:pPr>
                <a:lnSpc>
                  <a:spcPct val="80000"/>
                </a:lnSpc>
              </a:pPr>
              <a:t>11</a:t>
            </a:fld>
            <a:endParaRPr lang="en-US" sz="1200">
              <a:solidFill>
                <a:srgbClr val="35353E"/>
              </a:solidFill>
              <a:latin typeface="Arial Narrow"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136525"/>
            <a:ext cx="8153400" cy="1006475"/>
          </a:xfrm>
        </p:spPr>
        <p:txBody>
          <a:bodyPr/>
          <a:lstStyle/>
          <a:p>
            <a:r>
              <a:rPr lang="en-US" b="0" dirty="0">
                <a:latin typeface="Arial" charset="0"/>
                <a:cs typeface="Arial" charset="0"/>
              </a:rPr>
              <a:t>Functional Limitation &amp; Accommodation - Dyslexia</a:t>
            </a:r>
          </a:p>
        </p:txBody>
      </p:sp>
      <p:sp>
        <p:nvSpPr>
          <p:cNvPr id="28675" name="Content Placeholder 5"/>
          <p:cNvSpPr>
            <a:spLocks noGrp="1"/>
          </p:cNvSpPr>
          <p:nvPr>
            <p:ph sz="quarter" idx="2"/>
          </p:nvPr>
        </p:nvSpPr>
        <p:spPr/>
        <p:txBody>
          <a:bodyPr/>
          <a:lstStyle/>
          <a:p>
            <a:r>
              <a:rPr lang="en-US">
                <a:latin typeface="Arial Narrow" charset="0"/>
              </a:rPr>
              <a:t>Difficulty reading grade level text</a:t>
            </a:r>
          </a:p>
          <a:p>
            <a:r>
              <a:rPr lang="en-US">
                <a:latin typeface="Arial Narrow" charset="0"/>
              </a:rPr>
              <a:t>Poor handwriting and spelling</a:t>
            </a:r>
          </a:p>
          <a:p>
            <a:r>
              <a:rPr lang="en-US">
                <a:latin typeface="Arial Narrow" charset="0"/>
              </a:rPr>
              <a:t>Poor memory skills</a:t>
            </a:r>
          </a:p>
          <a:p>
            <a:r>
              <a:rPr lang="en-US">
                <a:latin typeface="Arial Narrow" charset="0"/>
              </a:rPr>
              <a:t>Trouble summarizing a story</a:t>
            </a:r>
          </a:p>
          <a:p>
            <a:endParaRPr lang="en-US">
              <a:latin typeface="Arial Narrow" charset="0"/>
            </a:endParaRPr>
          </a:p>
        </p:txBody>
      </p:sp>
      <p:sp>
        <p:nvSpPr>
          <p:cNvPr id="28676" name="Content Placeholder 7"/>
          <p:cNvSpPr>
            <a:spLocks noGrp="1"/>
          </p:cNvSpPr>
          <p:nvPr>
            <p:ph sz="quarter" idx="4"/>
          </p:nvPr>
        </p:nvSpPr>
        <p:spPr>
          <a:xfrm>
            <a:off x="4648200" y="2438400"/>
            <a:ext cx="4267200" cy="3581400"/>
          </a:xfrm>
        </p:spPr>
        <p:txBody>
          <a:bodyPr/>
          <a:lstStyle/>
          <a:p>
            <a:r>
              <a:rPr lang="en-US">
                <a:latin typeface="Arial Narrow" charset="0"/>
              </a:rPr>
              <a:t>Provide extra time to complete reading tasks or books on tape</a:t>
            </a:r>
          </a:p>
          <a:p>
            <a:r>
              <a:rPr lang="en-US">
                <a:latin typeface="Arial Narrow" charset="0"/>
              </a:rPr>
              <a:t>Provide use of a computer and/or spell check</a:t>
            </a:r>
          </a:p>
          <a:p>
            <a:r>
              <a:rPr lang="en-US">
                <a:latin typeface="Arial Narrow" charset="0"/>
              </a:rPr>
              <a:t>Use picture imagery</a:t>
            </a:r>
          </a:p>
          <a:p>
            <a:r>
              <a:rPr lang="en-US">
                <a:latin typeface="Arial Narrow" charset="0"/>
              </a:rPr>
              <a:t>Provide visual aids and extra time </a:t>
            </a:r>
          </a:p>
          <a:p>
            <a:endParaRPr lang="en-US">
              <a:latin typeface="Arial Narrow" charset="0"/>
            </a:endParaRPr>
          </a:p>
        </p:txBody>
      </p:sp>
      <p:sp>
        <p:nvSpPr>
          <p:cNvPr id="28677"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28678"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DDC0FF80-59F9-354B-83D9-69D0A5908FED}" type="slidenum">
              <a:rPr lang="en-US" sz="1200">
                <a:solidFill>
                  <a:srgbClr val="35353E"/>
                </a:solidFill>
                <a:latin typeface="Arial Narrow" charset="0"/>
              </a:rPr>
              <a:pPr>
                <a:lnSpc>
                  <a:spcPct val="80000"/>
                </a:lnSpc>
              </a:pPr>
              <a:t>12</a:t>
            </a:fld>
            <a:endParaRPr lang="en-US" sz="1200">
              <a:solidFill>
                <a:srgbClr val="35353E"/>
              </a:solidFill>
              <a:latin typeface="Arial Narrow"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4000" dirty="0">
                <a:solidFill>
                  <a:srgbClr val="FFFFFF"/>
                </a:solidFill>
                <a:latin typeface="Arial" charset="0"/>
                <a:cs typeface="Arial" charset="0"/>
              </a:rPr>
              <a:t>Example</a:t>
            </a:r>
          </a:p>
        </p:txBody>
      </p:sp>
      <p:sp>
        <p:nvSpPr>
          <p:cNvPr id="29699" name="Content Placeholder 5"/>
          <p:cNvSpPr>
            <a:spLocks noGrp="1"/>
          </p:cNvSpPr>
          <p:nvPr>
            <p:ph sz="quarter" idx="1"/>
          </p:nvPr>
        </p:nvSpPr>
        <p:spPr>
          <a:xfrm>
            <a:off x="609600" y="1589088"/>
            <a:ext cx="3886200" cy="4572000"/>
          </a:xfrm>
        </p:spPr>
        <p:txBody>
          <a:bodyPr/>
          <a:lstStyle/>
          <a:p>
            <a:r>
              <a:rPr lang="en-US" sz="2800" dirty="0">
                <a:latin typeface="Arial Narrow" panose="020B0606020202030204" pitchFamily="34" charset="0"/>
              </a:rPr>
              <a:t>Transposing or seeing letters backward</a:t>
            </a:r>
          </a:p>
        </p:txBody>
      </p:sp>
      <p:sp>
        <p:nvSpPr>
          <p:cNvPr id="29700" name="Content Placeholder 6"/>
          <p:cNvSpPr>
            <a:spLocks noGrp="1"/>
          </p:cNvSpPr>
          <p:nvPr>
            <p:ph sz="quarter" idx="2"/>
          </p:nvPr>
        </p:nvSpPr>
        <p:spPr>
          <a:xfrm>
            <a:off x="4845050" y="1589088"/>
            <a:ext cx="3886200" cy="4572000"/>
          </a:xfrm>
        </p:spPr>
        <p:txBody>
          <a:bodyPr/>
          <a:lstStyle/>
          <a:p>
            <a:r>
              <a:rPr lang="en-US" sz="2800" dirty="0">
                <a:latin typeface="Arial Narrow" panose="020B0606020202030204" pitchFamily="34" charset="0"/>
              </a:rPr>
              <a:t>Use of picture imagery</a:t>
            </a:r>
          </a:p>
          <a:p>
            <a:pPr lvl="1"/>
            <a:r>
              <a:rPr lang="en-US" sz="2400" dirty="0">
                <a:latin typeface="Arial Narrow" panose="020B0606020202030204" pitchFamily="34" charset="0"/>
              </a:rPr>
              <a:t>Provides a visual clue for the brain to process the word</a:t>
            </a:r>
          </a:p>
        </p:txBody>
      </p:sp>
      <p:sp>
        <p:nvSpPr>
          <p:cNvPr id="4" name="Slide Number Placeholder 3"/>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A92D2BC8-84A1-F84E-8769-9DBF8A14B15C}" type="slidenum">
              <a:rPr lang="en-US" sz="1200">
                <a:solidFill>
                  <a:srgbClr val="FFFFFF"/>
                </a:solidFill>
              </a:rPr>
              <a:pPr>
                <a:lnSpc>
                  <a:spcPct val="80000"/>
                </a:lnSpc>
              </a:pPr>
              <a:t>13</a:t>
            </a:fld>
            <a:endParaRPr lang="en-US" sz="1200">
              <a:solidFill>
                <a:srgbClr val="FFFFFF"/>
              </a:solidFill>
            </a:endParaRPr>
          </a:p>
        </p:txBody>
      </p:sp>
      <p:pic>
        <p:nvPicPr>
          <p:cNvPr id="29702" name="Picture 2" descr="File:Dyslexic word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215844"/>
            <a:ext cx="3372939" cy="3372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3" name="Picture 8" descr="https://sophisticup.com/zencart/images/Teapot6cup%20copy.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02513" y="3930268"/>
            <a:ext cx="1500352" cy="1500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4" name="Picture 2" descr="File:Dyslexic word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02513" y="5638800"/>
            <a:ext cx="1600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4000" b="0" dirty="0">
                <a:latin typeface="Arial" charset="0"/>
                <a:cs typeface="Arial" charset="0"/>
              </a:rPr>
              <a:t>Dyscalculia Defined</a:t>
            </a:r>
          </a:p>
        </p:txBody>
      </p:sp>
      <p:sp>
        <p:nvSpPr>
          <p:cNvPr id="30723" name="Content Placeholder 2"/>
          <p:cNvSpPr>
            <a:spLocks noGrp="1"/>
          </p:cNvSpPr>
          <p:nvPr>
            <p:ph sz="quarter" idx="2"/>
          </p:nvPr>
        </p:nvSpPr>
        <p:spPr>
          <a:xfrm>
            <a:off x="609600" y="2438400"/>
            <a:ext cx="3886200" cy="2514600"/>
          </a:xfrm>
        </p:spPr>
        <p:txBody>
          <a:bodyPr/>
          <a:lstStyle/>
          <a:p>
            <a:r>
              <a:rPr lang="en-US" sz="2000" dirty="0">
                <a:latin typeface="Arial Narrow" charset="0"/>
              </a:rPr>
              <a:t>A learning issue that makes it hard to understand concepts related to numbers and do tasks like add and subtract. </a:t>
            </a:r>
          </a:p>
          <a:p>
            <a:r>
              <a:rPr lang="en-US" sz="2000" dirty="0">
                <a:latin typeface="Arial Narrow" charset="0"/>
              </a:rPr>
              <a:t>A common condition. </a:t>
            </a:r>
          </a:p>
          <a:p>
            <a:r>
              <a:rPr lang="en-US" sz="2000" dirty="0">
                <a:latin typeface="Arial Narrow" charset="0"/>
              </a:rPr>
              <a:t>A common co-occurrence. </a:t>
            </a:r>
          </a:p>
        </p:txBody>
      </p:sp>
      <p:sp>
        <p:nvSpPr>
          <p:cNvPr id="6" name="Content Placeholder 5">
            <a:extLst>
              <a:ext uri="{FF2B5EF4-FFF2-40B4-BE49-F238E27FC236}">
                <a16:creationId xmlns:a16="http://schemas.microsoft.com/office/drawing/2014/main" id="{E11C8F61-4044-4064-B346-C45ECBDD5A58}"/>
              </a:ext>
            </a:extLst>
          </p:cNvPr>
          <p:cNvSpPr>
            <a:spLocks noGrp="1"/>
          </p:cNvSpPr>
          <p:nvPr>
            <p:ph sz="quarter" idx="4"/>
          </p:nvPr>
        </p:nvSpPr>
        <p:spPr>
          <a:xfrm>
            <a:off x="4800600" y="2438400"/>
            <a:ext cx="3886200" cy="3352800"/>
          </a:xfrm>
        </p:spPr>
        <p:txBody>
          <a:bodyPr>
            <a:normAutofit lnSpcReduction="10000"/>
          </a:bodyPr>
          <a:lstStyle/>
          <a:p>
            <a:r>
              <a:rPr lang="en-US" sz="2000" dirty="0"/>
              <a:t>A sign of low intelligence. You can be very smart and have dyscalculia. </a:t>
            </a:r>
          </a:p>
          <a:p>
            <a:r>
              <a:rPr lang="en-US" sz="2000" dirty="0"/>
              <a:t>The same thing as math anxiety. But it often co-occurs with this emotional issue, which involves self-doubt and fear of failure. </a:t>
            </a:r>
          </a:p>
          <a:p>
            <a:r>
              <a:rPr lang="en-US" sz="2000" dirty="0"/>
              <a:t>A lack of effort. Kids with dyscalculia need different kinds of interventions to make progress—not more of the same instruction.</a:t>
            </a:r>
          </a:p>
          <a:p>
            <a:endParaRPr lang="en-US" dirty="0"/>
          </a:p>
        </p:txBody>
      </p:sp>
      <p:sp>
        <p:nvSpPr>
          <p:cNvPr id="2" name="Text Placeholder 1">
            <a:extLst>
              <a:ext uri="{FF2B5EF4-FFF2-40B4-BE49-F238E27FC236}">
                <a16:creationId xmlns:a16="http://schemas.microsoft.com/office/drawing/2014/main" id="{5FA9CE75-E5E1-4CD0-8FB2-CBC13E4CD03E}"/>
              </a:ext>
            </a:extLst>
          </p:cNvPr>
          <p:cNvSpPr>
            <a:spLocks noGrp="1"/>
          </p:cNvSpPr>
          <p:nvPr>
            <p:ph type="body" sz="quarter" idx="1"/>
          </p:nvPr>
        </p:nvSpPr>
        <p:spPr/>
        <p:txBody>
          <a:bodyPr/>
          <a:lstStyle/>
          <a:p>
            <a:r>
              <a:rPr lang="en-US" dirty="0"/>
              <a:t>Dyscalculia is:</a:t>
            </a:r>
          </a:p>
        </p:txBody>
      </p:sp>
      <p:sp>
        <p:nvSpPr>
          <p:cNvPr id="3" name="Text Placeholder 2">
            <a:extLst>
              <a:ext uri="{FF2B5EF4-FFF2-40B4-BE49-F238E27FC236}">
                <a16:creationId xmlns:a16="http://schemas.microsoft.com/office/drawing/2014/main" id="{4FFC0CCD-66D1-42A2-957A-D5BC9C2E6187}"/>
              </a:ext>
            </a:extLst>
          </p:cNvPr>
          <p:cNvSpPr>
            <a:spLocks noGrp="1"/>
          </p:cNvSpPr>
          <p:nvPr>
            <p:ph type="body" sz="quarter" idx="3"/>
          </p:nvPr>
        </p:nvSpPr>
        <p:spPr/>
        <p:txBody>
          <a:bodyPr/>
          <a:lstStyle/>
          <a:p>
            <a:r>
              <a:rPr lang="en-US" dirty="0"/>
              <a:t>Dyscalculia is not:</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45E727F3-CE12-A142-A318-101164517A4A}" type="slidenum">
              <a:rPr lang="en-US" sz="1200">
                <a:solidFill>
                  <a:srgbClr val="35353E"/>
                </a:solidFill>
                <a:latin typeface="Arial Narrow" charset="0"/>
              </a:rPr>
              <a:pPr>
                <a:lnSpc>
                  <a:spcPct val="80000"/>
                </a:lnSpc>
              </a:pPr>
              <a:t>14</a:t>
            </a:fld>
            <a:endParaRPr lang="en-US" sz="1200" dirty="0">
              <a:solidFill>
                <a:srgbClr val="35353E"/>
              </a:solidFill>
              <a:latin typeface="Arial Narrow"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7"/>
          <p:cNvSpPr>
            <a:spLocks noGrp="1"/>
          </p:cNvSpPr>
          <p:nvPr>
            <p:ph type="title"/>
          </p:nvPr>
        </p:nvSpPr>
        <p:spPr>
          <a:xfrm>
            <a:off x="381000" y="76200"/>
            <a:ext cx="8385175" cy="1143000"/>
          </a:xfrm>
        </p:spPr>
        <p:txBody>
          <a:bodyPr/>
          <a:lstStyle/>
          <a:p>
            <a:r>
              <a:rPr lang="en-US" sz="4000" b="0" dirty="0">
                <a:latin typeface="Arial" charset="0"/>
                <a:cs typeface="Arial" charset="0"/>
              </a:rPr>
              <a:t>Dyscalculia</a:t>
            </a:r>
          </a:p>
        </p:txBody>
      </p:sp>
      <p:sp>
        <p:nvSpPr>
          <p:cNvPr id="7" name="Slide Number Placeholder 6"/>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B342BDE8-AB4A-7B4D-81A0-DD2765D36648}" type="slidenum">
              <a:rPr lang="en-US" sz="1200">
                <a:solidFill>
                  <a:srgbClr val="35353E"/>
                </a:solidFill>
                <a:latin typeface="Arial Narrow" charset="0"/>
              </a:rPr>
              <a:pPr>
                <a:lnSpc>
                  <a:spcPct val="80000"/>
                </a:lnSpc>
              </a:pPr>
              <a:t>15</a:t>
            </a:fld>
            <a:endParaRPr lang="en-US" sz="1200">
              <a:solidFill>
                <a:srgbClr val="35353E"/>
              </a:solidFill>
              <a:latin typeface="Arial Narrow" charset="0"/>
            </a:endParaRPr>
          </a:p>
        </p:txBody>
      </p:sp>
      <p:pic>
        <p:nvPicPr>
          <p:cNvPr id="2" name="Picture 1">
            <a:extLst>
              <a:ext uri="{FF2B5EF4-FFF2-40B4-BE49-F238E27FC236}">
                <a16:creationId xmlns:a16="http://schemas.microsoft.com/office/drawing/2014/main" id="{ECF61B89-C181-4262-831A-10C1DCD77D7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62025" y="2286000"/>
            <a:ext cx="7219950" cy="2590800"/>
          </a:xfrm>
          <a:prstGeom prst="rect">
            <a:avLst/>
          </a:prstGeom>
        </p:spPr>
      </p:pic>
      <p:sp>
        <p:nvSpPr>
          <p:cNvPr id="5" name="Rectangle 4">
            <a:extLst>
              <a:ext uri="{FF2B5EF4-FFF2-40B4-BE49-F238E27FC236}">
                <a16:creationId xmlns:a16="http://schemas.microsoft.com/office/drawing/2014/main" id="{A76720B6-04FE-4C00-A391-CCEDE5889FF7}"/>
              </a:ext>
            </a:extLst>
          </p:cNvPr>
          <p:cNvSpPr/>
          <p:nvPr/>
        </p:nvSpPr>
        <p:spPr>
          <a:xfrm>
            <a:off x="800100" y="6228026"/>
            <a:ext cx="7543800" cy="338554"/>
          </a:xfrm>
          <a:prstGeom prst="rect">
            <a:avLst/>
          </a:prstGeom>
        </p:spPr>
        <p:txBody>
          <a:bodyPr wrap="square">
            <a:spAutoFit/>
          </a:bodyPr>
          <a:lstStyle/>
          <a:p>
            <a:pPr algn="ctr"/>
            <a:r>
              <a:rPr lang="en-US" sz="1600" dirty="0">
                <a:solidFill>
                  <a:schemeClr val="bg1">
                    <a:lumMod val="50000"/>
                  </a:schemeClr>
                </a:solidFill>
                <a:latin typeface="Calibri" panose="020F0502020204030204" pitchFamily="34" charset="0"/>
                <a:cs typeface="Calibri" panose="020F0502020204030204" pitchFamily="34" charset="0"/>
              </a:rPr>
              <a:t>https://www.understood.org/~/media/9cf33f7a6a07467d8c4c0db0ceb9535b.pdf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136525"/>
            <a:ext cx="8153400" cy="1006475"/>
          </a:xfrm>
        </p:spPr>
        <p:txBody>
          <a:bodyPr/>
          <a:lstStyle/>
          <a:p>
            <a:r>
              <a:rPr lang="en-US" b="0" dirty="0">
                <a:latin typeface="Arial" charset="0"/>
                <a:cs typeface="Arial" charset="0"/>
              </a:rPr>
              <a:t>Functional Limitation &amp; Accommodation - Dyscalculia</a:t>
            </a:r>
          </a:p>
        </p:txBody>
      </p:sp>
      <p:sp>
        <p:nvSpPr>
          <p:cNvPr id="32771" name="Content Placeholder 5"/>
          <p:cNvSpPr>
            <a:spLocks noGrp="1"/>
          </p:cNvSpPr>
          <p:nvPr>
            <p:ph sz="quarter" idx="2"/>
          </p:nvPr>
        </p:nvSpPr>
        <p:spPr>
          <a:xfrm>
            <a:off x="609600" y="2438400"/>
            <a:ext cx="3886200" cy="3581400"/>
          </a:xfrm>
        </p:spPr>
        <p:txBody>
          <a:bodyPr/>
          <a:lstStyle/>
          <a:p>
            <a:pPr>
              <a:lnSpc>
                <a:spcPct val="114000"/>
              </a:lnSpc>
              <a:spcBef>
                <a:spcPts val="0"/>
              </a:spcBef>
            </a:pPr>
            <a:r>
              <a:rPr lang="en-US" dirty="0">
                <a:latin typeface="Arial Narrow" charset="0"/>
              </a:rPr>
              <a:t>Difficulty with word problems</a:t>
            </a:r>
          </a:p>
          <a:p>
            <a:pPr>
              <a:lnSpc>
                <a:spcPct val="114000"/>
              </a:lnSpc>
              <a:spcBef>
                <a:spcPts val="0"/>
              </a:spcBef>
            </a:pPr>
            <a:r>
              <a:rPr lang="en-US" dirty="0">
                <a:latin typeface="Arial Narrow" charset="0"/>
              </a:rPr>
              <a:t>Difficulty using multiple steps in math calculations</a:t>
            </a:r>
          </a:p>
          <a:p>
            <a:pPr>
              <a:lnSpc>
                <a:spcPct val="114000"/>
              </a:lnSpc>
              <a:spcBef>
                <a:spcPts val="0"/>
              </a:spcBef>
            </a:pPr>
            <a:r>
              <a:rPr lang="en-US" dirty="0">
                <a:latin typeface="Arial Narrow" charset="0"/>
              </a:rPr>
              <a:t>Difficulty with telling time</a:t>
            </a:r>
          </a:p>
          <a:p>
            <a:pPr>
              <a:lnSpc>
                <a:spcPct val="114000"/>
              </a:lnSpc>
              <a:spcBef>
                <a:spcPts val="0"/>
              </a:spcBef>
            </a:pPr>
            <a:r>
              <a:rPr lang="en-US" dirty="0">
                <a:latin typeface="Arial Narrow" charset="0"/>
              </a:rPr>
              <a:t>Difficulty organizing problems on the page</a:t>
            </a:r>
          </a:p>
          <a:p>
            <a:endParaRPr lang="en-US" dirty="0">
              <a:latin typeface="Arial Narrow" charset="0"/>
            </a:endParaRPr>
          </a:p>
        </p:txBody>
      </p:sp>
      <p:sp>
        <p:nvSpPr>
          <p:cNvPr id="32772" name="Content Placeholder 7"/>
          <p:cNvSpPr>
            <a:spLocks noGrp="1"/>
          </p:cNvSpPr>
          <p:nvPr>
            <p:ph sz="quarter" idx="4"/>
          </p:nvPr>
        </p:nvSpPr>
        <p:spPr>
          <a:xfrm>
            <a:off x="4800600" y="2438399"/>
            <a:ext cx="4114800" cy="4283075"/>
          </a:xfrm>
        </p:spPr>
        <p:txBody>
          <a:bodyPr/>
          <a:lstStyle/>
          <a:p>
            <a:pPr>
              <a:lnSpc>
                <a:spcPct val="114000"/>
              </a:lnSpc>
              <a:spcBef>
                <a:spcPts val="0"/>
              </a:spcBef>
            </a:pPr>
            <a:r>
              <a:rPr lang="en-US" sz="2300" dirty="0">
                <a:latin typeface="Arial Narrow" charset="0"/>
              </a:rPr>
              <a:t>Provide visual representations of words</a:t>
            </a:r>
          </a:p>
          <a:p>
            <a:pPr>
              <a:lnSpc>
                <a:spcPct val="114000"/>
              </a:lnSpc>
              <a:spcBef>
                <a:spcPts val="0"/>
              </a:spcBef>
            </a:pPr>
            <a:r>
              <a:rPr lang="en-US" sz="2300" dirty="0">
                <a:latin typeface="Arial Narrow" charset="0"/>
              </a:rPr>
              <a:t>Break math assignments down into single steps</a:t>
            </a:r>
          </a:p>
          <a:p>
            <a:pPr>
              <a:lnSpc>
                <a:spcPct val="114000"/>
              </a:lnSpc>
              <a:spcBef>
                <a:spcPts val="0"/>
              </a:spcBef>
            </a:pPr>
            <a:r>
              <a:rPr lang="en-US" sz="2300" dirty="0">
                <a:latin typeface="Arial Narrow" charset="0"/>
              </a:rPr>
              <a:t>Provide manipulative to work through math problems</a:t>
            </a:r>
          </a:p>
          <a:p>
            <a:pPr>
              <a:lnSpc>
                <a:spcPct val="114000"/>
              </a:lnSpc>
              <a:spcBef>
                <a:spcPts val="0"/>
              </a:spcBef>
            </a:pPr>
            <a:r>
              <a:rPr lang="en-US" sz="2300" dirty="0">
                <a:latin typeface="Arial Narrow" charset="0"/>
              </a:rPr>
              <a:t>Use a digital watch or phone apps</a:t>
            </a:r>
          </a:p>
          <a:p>
            <a:pPr>
              <a:lnSpc>
                <a:spcPct val="114000"/>
              </a:lnSpc>
              <a:spcBef>
                <a:spcPts val="0"/>
              </a:spcBef>
            </a:pPr>
            <a:r>
              <a:rPr lang="en-US" sz="2300" dirty="0">
                <a:latin typeface="Arial Narrow" charset="0"/>
              </a:rPr>
              <a:t>Provide color coded notes</a:t>
            </a:r>
          </a:p>
          <a:p>
            <a:pPr>
              <a:lnSpc>
                <a:spcPct val="114000"/>
              </a:lnSpc>
              <a:spcBef>
                <a:spcPts val="0"/>
              </a:spcBef>
            </a:pPr>
            <a:r>
              <a:rPr lang="en-US" sz="2300" dirty="0">
                <a:latin typeface="Arial Narrow" charset="0"/>
              </a:rPr>
              <a:t>Use graph paper</a:t>
            </a:r>
          </a:p>
        </p:txBody>
      </p:sp>
      <p:sp>
        <p:nvSpPr>
          <p:cNvPr id="32773"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32774"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8B30B1C8-BEAC-9F43-85FB-7319AD8566CD}" type="slidenum">
              <a:rPr lang="en-US" sz="1200">
                <a:solidFill>
                  <a:srgbClr val="35353E"/>
                </a:solidFill>
                <a:latin typeface="Arial Narrow" charset="0"/>
              </a:rPr>
              <a:pPr>
                <a:lnSpc>
                  <a:spcPct val="80000"/>
                </a:lnSpc>
              </a:pPr>
              <a:t>16</a:t>
            </a:fld>
            <a:endParaRPr lang="en-US" sz="1200">
              <a:solidFill>
                <a:srgbClr val="35353E"/>
              </a:solidFill>
              <a:latin typeface="Arial Narrow"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r>
              <a:rPr lang="en-US" sz="4000" dirty="0">
                <a:solidFill>
                  <a:srgbClr val="FFFFFF"/>
                </a:solidFill>
                <a:latin typeface="Arial" charset="0"/>
                <a:cs typeface="Arial" charset="0"/>
              </a:rPr>
              <a:t>Examples</a:t>
            </a:r>
          </a:p>
        </p:txBody>
      </p:sp>
      <p:sp>
        <p:nvSpPr>
          <p:cNvPr id="7" name="Slide Number Placeholder 6"/>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84B52D3E-E399-5345-B80D-4CB6F3FC1770}" type="slidenum">
              <a:rPr lang="en-US" sz="1200">
                <a:solidFill>
                  <a:srgbClr val="FFFFFF"/>
                </a:solidFill>
              </a:rPr>
              <a:pPr>
                <a:lnSpc>
                  <a:spcPct val="80000"/>
                </a:lnSpc>
              </a:pPr>
              <a:t>17</a:t>
            </a:fld>
            <a:endParaRPr lang="en-US" sz="1200">
              <a:solidFill>
                <a:srgbClr val="FFFFFF"/>
              </a:solidFill>
            </a:endParaRPr>
          </a:p>
        </p:txBody>
      </p:sp>
      <p:pic>
        <p:nvPicPr>
          <p:cNvPr id="4098" name="Picture 2" descr="Image result for math manipulatives">
            <a:hlinkClick r:id="rId3"/>
            <a:extLst>
              <a:ext uri="{FF2B5EF4-FFF2-40B4-BE49-F238E27FC236}">
                <a16:creationId xmlns:a16="http://schemas.microsoft.com/office/drawing/2014/main" id="{F1389658-6485-419F-B936-05EAAF64E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16" y="2752725"/>
            <a:ext cx="394530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digital graph paper for aligning math problems">
            <a:hlinkClick r:id="rId5"/>
            <a:extLst>
              <a:ext uri="{FF2B5EF4-FFF2-40B4-BE49-F238E27FC236}">
                <a16:creationId xmlns:a16="http://schemas.microsoft.com/office/drawing/2014/main" id="{91386596-7282-4DEB-B576-398A13C0D4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2" y="1795639"/>
            <a:ext cx="3181350" cy="412397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1677546D-22A0-498E-859A-0DA03620CB28}"/>
              </a:ext>
            </a:extLst>
          </p:cNvPr>
          <p:cNvSpPr txBox="1">
            <a:spLocks/>
          </p:cNvSpPr>
          <p:nvPr/>
        </p:nvSpPr>
        <p:spPr>
          <a:xfrm>
            <a:off x="83820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45E727F3-CE12-A142-A318-101164517A4A}" type="slidenum">
              <a:rPr lang="en-US" sz="1200" smtClean="0">
                <a:solidFill>
                  <a:srgbClr val="35353E"/>
                </a:solidFill>
                <a:latin typeface="Arial Narrow" charset="0"/>
              </a:rPr>
              <a:pPr algn="ctr">
                <a:lnSpc>
                  <a:spcPct val="80000"/>
                </a:lnSpc>
              </a:pPr>
              <a:t>17</a:t>
            </a:fld>
            <a:endParaRPr lang="en-US" sz="1200" dirty="0">
              <a:solidFill>
                <a:srgbClr val="35353E"/>
              </a:solidFill>
              <a:latin typeface="Arial Narrow"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76200"/>
            <a:ext cx="8385175" cy="1143000"/>
          </a:xfrm>
        </p:spPr>
        <p:txBody>
          <a:bodyPr/>
          <a:lstStyle/>
          <a:p>
            <a:r>
              <a:rPr lang="en-US" sz="4000" b="0" dirty="0">
                <a:latin typeface="Arial" charset="0"/>
                <a:cs typeface="Arial" charset="0"/>
              </a:rPr>
              <a:t>Dysgraphia Defined</a:t>
            </a:r>
          </a:p>
        </p:txBody>
      </p:sp>
      <p:sp>
        <p:nvSpPr>
          <p:cNvPr id="34819" name="Content Placeholder 2"/>
          <p:cNvSpPr>
            <a:spLocks noGrp="1"/>
          </p:cNvSpPr>
          <p:nvPr>
            <p:ph sz="quarter" idx="1"/>
          </p:nvPr>
        </p:nvSpPr>
        <p:spPr>
          <a:xfrm>
            <a:off x="381001" y="1600200"/>
            <a:ext cx="4724400" cy="4495800"/>
          </a:xfrm>
        </p:spPr>
        <p:txBody>
          <a:bodyPr/>
          <a:lstStyle/>
          <a:p>
            <a:r>
              <a:rPr lang="en-US" dirty="0">
                <a:latin typeface="Arial Narrow" charset="0"/>
              </a:rPr>
              <a:t>An issue that impacts written language. It can affect both information and motor processing (which can impact handwriting). And it can cause trouble with many aspects of writing, usually because of language-based weaknesses.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69148CE7-CF3A-D04F-B780-2F8B4DAEF914}" type="slidenum">
              <a:rPr lang="en-US" sz="1200">
                <a:solidFill>
                  <a:srgbClr val="35353E"/>
                </a:solidFill>
                <a:latin typeface="Arial Narrow" charset="0"/>
              </a:rPr>
              <a:pPr>
                <a:lnSpc>
                  <a:spcPct val="80000"/>
                </a:lnSpc>
              </a:pPr>
              <a:t>18</a:t>
            </a:fld>
            <a:endParaRPr lang="en-US" sz="1200" dirty="0">
              <a:solidFill>
                <a:srgbClr val="35353E"/>
              </a:solidFill>
              <a:latin typeface="Arial Narrow" charset="0"/>
            </a:endParaRPr>
          </a:p>
        </p:txBody>
      </p:sp>
      <p:pic>
        <p:nvPicPr>
          <p:cNvPr id="5124" name="Picture 4" descr="Related image">
            <a:hlinkClick r:id="rId3"/>
            <a:extLst>
              <a:ext uri="{FF2B5EF4-FFF2-40B4-BE49-F238E27FC236}">
                <a16:creationId xmlns:a16="http://schemas.microsoft.com/office/drawing/2014/main" id="{C3E1B758-3CEC-4402-953F-82411E3162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24125"/>
            <a:ext cx="3216341" cy="1809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758825" y="76200"/>
            <a:ext cx="8385175" cy="1143000"/>
          </a:xfrm>
        </p:spPr>
        <p:txBody>
          <a:bodyPr/>
          <a:lstStyle/>
          <a:p>
            <a:r>
              <a:rPr lang="en-US" sz="4000" b="0" dirty="0">
                <a:solidFill>
                  <a:srgbClr val="FFFFFF"/>
                </a:solidFill>
                <a:latin typeface="Arial" charset="0"/>
                <a:cs typeface="Arial" charset="0"/>
              </a:rPr>
              <a:t>Dysgraphia</a:t>
            </a:r>
          </a:p>
        </p:txBody>
      </p:sp>
      <p:sp>
        <p:nvSpPr>
          <p:cNvPr id="2" name="Rectangle 1">
            <a:extLst>
              <a:ext uri="{FF2B5EF4-FFF2-40B4-BE49-F238E27FC236}">
                <a16:creationId xmlns:a16="http://schemas.microsoft.com/office/drawing/2014/main" id="{DF61D427-03BD-4D97-BBBC-200428205C78}"/>
              </a:ext>
            </a:extLst>
          </p:cNvPr>
          <p:cNvSpPr/>
          <p:nvPr/>
        </p:nvSpPr>
        <p:spPr>
          <a:xfrm>
            <a:off x="1447800" y="5291960"/>
            <a:ext cx="6553200" cy="276999"/>
          </a:xfrm>
          <a:prstGeom prst="rect">
            <a:avLst/>
          </a:prstGeom>
        </p:spPr>
        <p:txBody>
          <a:bodyPr wrap="square">
            <a:spAutoFit/>
          </a:bodyPr>
          <a:lstStyle/>
          <a:p>
            <a:pPr algn="ctr"/>
            <a:r>
              <a:rPr lang="en-US" sz="1200" dirty="0">
                <a:solidFill>
                  <a:schemeClr val="bg1">
                    <a:lumMod val="50000"/>
                  </a:schemeClr>
                </a:solidFill>
              </a:rPr>
              <a:t>http://www.drlisalong.com/learning-disability-testing-charlotte-nc/</a:t>
            </a:r>
          </a:p>
        </p:txBody>
      </p:sp>
      <p:pic>
        <p:nvPicPr>
          <p:cNvPr id="9" name="Picture 2" descr="Image result for dysgraphia">
            <a:hlinkClick r:id="rId3"/>
            <a:extLst>
              <a:ext uri="{FF2B5EF4-FFF2-40B4-BE49-F238E27FC236}">
                <a16:creationId xmlns:a16="http://schemas.microsoft.com/office/drawing/2014/main" id="{E53DAD49-B942-4241-BC7F-66C1C33993A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75554"/>
          <a:stretch/>
        </p:blipFill>
        <p:spPr bwMode="auto">
          <a:xfrm>
            <a:off x="4432834" y="3642585"/>
            <a:ext cx="2371218" cy="14504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dysgraphia">
            <a:hlinkClick r:id="rId3"/>
            <a:extLst>
              <a:ext uri="{FF2B5EF4-FFF2-40B4-BE49-F238E27FC236}">
                <a16:creationId xmlns:a16="http://schemas.microsoft.com/office/drawing/2014/main" id="{73412059-5986-4273-B4B3-F855148C13A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0088" b="24225"/>
          <a:stretch/>
        </p:blipFill>
        <p:spPr bwMode="auto">
          <a:xfrm>
            <a:off x="4432834" y="2096814"/>
            <a:ext cx="237121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dysgraphia">
            <a:hlinkClick r:id="rId3"/>
            <a:extLst>
              <a:ext uri="{FF2B5EF4-FFF2-40B4-BE49-F238E27FC236}">
                <a16:creationId xmlns:a16="http://schemas.microsoft.com/office/drawing/2014/main" id="{3A2F0ECF-2AFE-4E9B-A287-3F3A38628479}"/>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49911"/>
          <a:stretch/>
        </p:blipFill>
        <p:spPr bwMode="auto">
          <a:xfrm>
            <a:off x="1752600" y="2134914"/>
            <a:ext cx="2371218" cy="29718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a:extLst>
              <a:ext uri="{FF2B5EF4-FFF2-40B4-BE49-F238E27FC236}">
                <a16:creationId xmlns:a16="http://schemas.microsoft.com/office/drawing/2014/main" id="{5E629E2D-0B71-446E-A56D-DDFD043A53B3}"/>
              </a:ext>
            </a:extLst>
          </p:cNvPr>
          <p:cNvSpPr txBox="1">
            <a:spLocks/>
          </p:cNvSpPr>
          <p:nvPr/>
        </p:nvSpPr>
        <p:spPr>
          <a:xfrm>
            <a:off x="8458200" y="6477000"/>
            <a:ext cx="533400" cy="244475"/>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69148CE7-CF3A-D04F-B780-2F8B4DAEF914}" type="slidenum">
              <a:rPr lang="en-US" sz="1200" smtClean="0">
                <a:solidFill>
                  <a:srgbClr val="35353E"/>
                </a:solidFill>
                <a:latin typeface="Arial Narrow" charset="0"/>
              </a:rPr>
              <a:pPr algn="ctr">
                <a:lnSpc>
                  <a:spcPct val="80000"/>
                </a:lnSpc>
              </a:pPr>
              <a:t>19</a:t>
            </a:fld>
            <a:endParaRPr lang="en-US" sz="1200" dirty="0">
              <a:solidFill>
                <a:srgbClr val="35353E"/>
              </a:solidFill>
              <a:latin typeface="Arial Narrow"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3C1-78CC-4473-B3FF-2EFBEC8F1F2D}"/>
              </a:ext>
            </a:extLst>
          </p:cNvPr>
          <p:cNvSpPr>
            <a:spLocks noGrp="1"/>
          </p:cNvSpPr>
          <p:nvPr>
            <p:ph type="title"/>
          </p:nvPr>
        </p:nvSpPr>
        <p:spPr/>
        <p:txBody>
          <a:bodyPr/>
          <a:lstStyle/>
          <a:p>
            <a:r>
              <a:rPr lang="en-US" sz="4000" dirty="0"/>
              <a:t>Objectives</a:t>
            </a:r>
          </a:p>
        </p:txBody>
      </p:sp>
      <p:sp>
        <p:nvSpPr>
          <p:cNvPr id="3" name="Content Placeholder 2">
            <a:extLst>
              <a:ext uri="{FF2B5EF4-FFF2-40B4-BE49-F238E27FC236}">
                <a16:creationId xmlns:a16="http://schemas.microsoft.com/office/drawing/2014/main" id="{82C7F331-7ACB-4936-92AF-6FF7D549B487}"/>
              </a:ext>
            </a:extLst>
          </p:cNvPr>
          <p:cNvSpPr>
            <a:spLocks noGrp="1"/>
          </p:cNvSpPr>
          <p:nvPr>
            <p:ph sz="quarter" idx="1"/>
          </p:nvPr>
        </p:nvSpPr>
        <p:spPr>
          <a:xfrm>
            <a:off x="381000" y="1600200"/>
            <a:ext cx="8385048" cy="5029200"/>
          </a:xfrm>
        </p:spPr>
        <p:txBody>
          <a:bodyPr/>
          <a:lstStyle/>
          <a:p>
            <a:r>
              <a:rPr lang="en-US" dirty="0"/>
              <a:t>List 3-4 various </a:t>
            </a:r>
            <a:r>
              <a:rPr lang="en-US" i="1" dirty="0"/>
              <a:t>types</a:t>
            </a:r>
            <a:r>
              <a:rPr lang="en-US" dirty="0"/>
              <a:t> of learning disabilities.</a:t>
            </a:r>
          </a:p>
          <a:p>
            <a:r>
              <a:rPr lang="en-US" dirty="0"/>
              <a:t>Identify at least two specific accommodations to support corresponding </a:t>
            </a:r>
            <a:r>
              <a:rPr lang="en-US" i="1" dirty="0"/>
              <a:t>functional limitations </a:t>
            </a:r>
            <a:r>
              <a:rPr lang="en-US" dirty="0"/>
              <a:t>of each type of learning disability.</a:t>
            </a:r>
          </a:p>
          <a:p>
            <a:r>
              <a:rPr lang="en-US" dirty="0"/>
              <a:t>Describe 1-2 examples of how </a:t>
            </a:r>
            <a:r>
              <a:rPr lang="en-US" i="1" dirty="0"/>
              <a:t>assistive technology </a:t>
            </a:r>
            <a:r>
              <a:rPr lang="en-US" dirty="0"/>
              <a:t>might be utilized to support students with LD in various Job Corps settings.</a:t>
            </a:r>
          </a:p>
          <a:p>
            <a:r>
              <a:rPr lang="en-US" dirty="0"/>
              <a:t>List 2-3 resources that support the development of accommodation plans for students with LD.</a:t>
            </a:r>
          </a:p>
          <a:p>
            <a:endParaRPr lang="en-US" dirty="0"/>
          </a:p>
        </p:txBody>
      </p:sp>
      <p:sp>
        <p:nvSpPr>
          <p:cNvPr id="4" name="Slide Number Placeholder 3">
            <a:extLst>
              <a:ext uri="{FF2B5EF4-FFF2-40B4-BE49-F238E27FC236}">
                <a16:creationId xmlns:a16="http://schemas.microsoft.com/office/drawing/2014/main" id="{ECB48DD8-A7FC-4FCF-B438-0BD679745BFD}"/>
              </a:ext>
            </a:extLst>
          </p:cNvPr>
          <p:cNvSpPr>
            <a:spLocks noGrp="1"/>
          </p:cNvSpPr>
          <p:nvPr>
            <p:ph type="sldNum" sz="quarter" idx="10"/>
          </p:nvPr>
        </p:nvSpPr>
        <p:spPr/>
        <p:txBody>
          <a:bodyPr>
            <a:normAutofit fontScale="85000" lnSpcReduction="20000"/>
          </a:bodyPr>
          <a:lstStyle/>
          <a:p>
            <a:fld id="{BABBAEE1-1CAD-6542-A1B4-42F2BAE7A61F}" type="slidenum">
              <a:rPr lang="en-US" smtClean="0"/>
              <a:pPr/>
              <a:t>2</a:t>
            </a:fld>
            <a:endParaRPr lang="en-US"/>
          </a:p>
        </p:txBody>
      </p:sp>
    </p:spTree>
    <p:extLst>
      <p:ext uri="{BB962C8B-B14F-4D97-AF65-F5344CB8AC3E}">
        <p14:creationId xmlns:p14="http://schemas.microsoft.com/office/powerpoint/2010/main" val="472127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0" dirty="0">
                <a:latin typeface="Arial" charset="0"/>
                <a:cs typeface="Arial" charset="0"/>
              </a:rPr>
              <a:t>Functional Limitation &amp; Accommodation - Dysgraphia</a:t>
            </a:r>
          </a:p>
        </p:txBody>
      </p:sp>
      <p:sp>
        <p:nvSpPr>
          <p:cNvPr id="36867" name="Content Placeholder 5"/>
          <p:cNvSpPr>
            <a:spLocks noGrp="1"/>
          </p:cNvSpPr>
          <p:nvPr>
            <p:ph sz="quarter" idx="2"/>
          </p:nvPr>
        </p:nvSpPr>
        <p:spPr/>
        <p:txBody>
          <a:bodyPr/>
          <a:lstStyle/>
          <a:p>
            <a:r>
              <a:rPr lang="en-US" dirty="0">
                <a:latin typeface="Arial Narrow" charset="0"/>
              </a:rPr>
              <a:t>May have illegible printing and cursive writing</a:t>
            </a:r>
          </a:p>
          <a:p>
            <a:r>
              <a:rPr lang="en-US" dirty="0">
                <a:latin typeface="Arial Narrow" charset="0"/>
              </a:rPr>
              <a:t>Inconsistent spacing between words and letters</a:t>
            </a:r>
          </a:p>
          <a:p>
            <a:r>
              <a:rPr lang="en-US" dirty="0">
                <a:latin typeface="Arial Narrow" charset="0"/>
              </a:rPr>
              <a:t>Exhibits strange wrist, body, or paper positioning</a:t>
            </a:r>
          </a:p>
          <a:p>
            <a:endParaRPr lang="en-US" dirty="0">
              <a:latin typeface="Arial Narrow" charset="0"/>
            </a:endParaRPr>
          </a:p>
          <a:p>
            <a:endParaRPr lang="en-US" dirty="0">
              <a:latin typeface="Arial Narrow" charset="0"/>
            </a:endParaRPr>
          </a:p>
        </p:txBody>
      </p:sp>
      <p:sp>
        <p:nvSpPr>
          <p:cNvPr id="36868" name="Content Placeholder 7"/>
          <p:cNvSpPr>
            <a:spLocks noGrp="1"/>
          </p:cNvSpPr>
          <p:nvPr>
            <p:ph sz="quarter" idx="4"/>
          </p:nvPr>
        </p:nvSpPr>
        <p:spPr>
          <a:xfrm>
            <a:off x="4648200" y="2438400"/>
            <a:ext cx="4267200" cy="3581400"/>
          </a:xfrm>
        </p:spPr>
        <p:txBody>
          <a:bodyPr/>
          <a:lstStyle/>
          <a:p>
            <a:r>
              <a:rPr lang="en-US" dirty="0">
                <a:latin typeface="Arial Narrow" charset="0"/>
              </a:rPr>
              <a:t>Allow the use of word processor or computer</a:t>
            </a:r>
          </a:p>
          <a:p>
            <a:r>
              <a:rPr lang="en-US" dirty="0">
                <a:latin typeface="Arial Narrow" charset="0"/>
              </a:rPr>
              <a:t>Provide alternatives to writing assignments (video-taped reports, audio taped reports)</a:t>
            </a:r>
          </a:p>
          <a:p>
            <a:r>
              <a:rPr lang="en-US" dirty="0">
                <a:latin typeface="Arial Narrow" charset="0"/>
              </a:rPr>
              <a:t>Provide pencil grips and/or specially designed writing aids</a:t>
            </a:r>
          </a:p>
        </p:txBody>
      </p:sp>
      <p:sp>
        <p:nvSpPr>
          <p:cNvPr id="36869"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36870"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280872E4-6155-4F4F-877B-2F4634FA7D15}" type="slidenum">
              <a:rPr lang="en-US" sz="1200">
                <a:solidFill>
                  <a:srgbClr val="35353E"/>
                </a:solidFill>
                <a:latin typeface="Arial Narrow" charset="0"/>
              </a:rPr>
              <a:pPr>
                <a:lnSpc>
                  <a:spcPct val="80000"/>
                </a:lnSpc>
              </a:pPr>
              <a:t>20</a:t>
            </a:fld>
            <a:endParaRPr lang="en-US" sz="1200">
              <a:solidFill>
                <a:srgbClr val="35353E"/>
              </a:solidFill>
              <a:latin typeface="Arial Narrow"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50044"/>
            <a:ext cx="8153400" cy="1143000"/>
          </a:xfrm>
        </p:spPr>
        <p:txBody>
          <a:bodyPr/>
          <a:lstStyle/>
          <a:p>
            <a:r>
              <a:rPr lang="en-US" b="0" dirty="0">
                <a:latin typeface="Arial" charset="0"/>
                <a:cs typeface="Arial" charset="0"/>
              </a:rPr>
              <a:t>Functional Limitation &amp; Accommodation - Dysgraphia</a:t>
            </a:r>
          </a:p>
        </p:txBody>
      </p:sp>
      <p:sp>
        <p:nvSpPr>
          <p:cNvPr id="37891" name="Content Placeholder 5"/>
          <p:cNvSpPr>
            <a:spLocks noGrp="1"/>
          </p:cNvSpPr>
          <p:nvPr>
            <p:ph sz="quarter" idx="2"/>
          </p:nvPr>
        </p:nvSpPr>
        <p:spPr/>
        <p:txBody>
          <a:bodyPr/>
          <a:lstStyle/>
          <a:p>
            <a:r>
              <a:rPr lang="en-US" dirty="0">
                <a:latin typeface="Arial Narrow" charset="0"/>
              </a:rPr>
              <a:t>Copying or writing is slow and labored</a:t>
            </a:r>
          </a:p>
          <a:p>
            <a:r>
              <a:rPr lang="en-US" dirty="0">
                <a:latin typeface="Arial Narrow" charset="0"/>
              </a:rPr>
              <a:t>Difficulty thinking and writing at the same time</a:t>
            </a:r>
          </a:p>
          <a:p>
            <a:endParaRPr lang="en-US" dirty="0">
              <a:latin typeface="Arial Narrow" charset="0"/>
            </a:endParaRPr>
          </a:p>
          <a:p>
            <a:endParaRPr lang="en-US" dirty="0">
              <a:latin typeface="Arial Narrow" charset="0"/>
            </a:endParaRPr>
          </a:p>
        </p:txBody>
      </p:sp>
      <p:sp>
        <p:nvSpPr>
          <p:cNvPr id="37892" name="Content Placeholder 7"/>
          <p:cNvSpPr>
            <a:spLocks noGrp="1"/>
          </p:cNvSpPr>
          <p:nvPr>
            <p:ph sz="quarter" idx="4"/>
          </p:nvPr>
        </p:nvSpPr>
        <p:spPr>
          <a:xfrm>
            <a:off x="4648200" y="2438400"/>
            <a:ext cx="4267200" cy="3581400"/>
          </a:xfrm>
        </p:spPr>
        <p:txBody>
          <a:bodyPr/>
          <a:lstStyle/>
          <a:p>
            <a:r>
              <a:rPr lang="en-US">
                <a:latin typeface="Arial Narrow" charset="0"/>
              </a:rPr>
              <a:t>Allow the use of a note taker or provide copies of the notes</a:t>
            </a:r>
          </a:p>
          <a:p>
            <a:r>
              <a:rPr lang="en-US">
                <a:latin typeface="Arial Narrow" charset="0"/>
              </a:rPr>
              <a:t>Allow oral examines and/or tape recorded lectures </a:t>
            </a:r>
          </a:p>
        </p:txBody>
      </p:sp>
      <p:sp>
        <p:nvSpPr>
          <p:cNvPr id="37893"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37894"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82D94389-7AB1-1B43-BD84-7F30D737BC8E}" type="slidenum">
              <a:rPr lang="en-US" sz="1200">
                <a:solidFill>
                  <a:srgbClr val="35353E"/>
                </a:solidFill>
                <a:latin typeface="Arial Narrow" charset="0"/>
              </a:rPr>
              <a:pPr>
                <a:lnSpc>
                  <a:spcPct val="80000"/>
                </a:lnSpc>
              </a:pPr>
              <a:t>21</a:t>
            </a:fld>
            <a:endParaRPr lang="en-US" sz="1200">
              <a:solidFill>
                <a:srgbClr val="35353E"/>
              </a:solidFill>
              <a:latin typeface="Arial Narrow"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7"/>
          <p:cNvSpPr>
            <a:spLocks noGrp="1"/>
          </p:cNvSpPr>
          <p:nvPr>
            <p:ph type="title"/>
          </p:nvPr>
        </p:nvSpPr>
        <p:spPr/>
        <p:txBody>
          <a:bodyPr/>
          <a:lstStyle/>
          <a:p>
            <a:r>
              <a:rPr lang="en-US" sz="4000" dirty="0">
                <a:solidFill>
                  <a:srgbClr val="FFFFFF"/>
                </a:solidFill>
                <a:latin typeface="Arial" charset="0"/>
                <a:cs typeface="Arial" charset="0"/>
              </a:rPr>
              <a:t>Examples</a:t>
            </a:r>
          </a:p>
        </p:txBody>
      </p:sp>
      <p:sp>
        <p:nvSpPr>
          <p:cNvPr id="38915" name="Content Placeholder 8"/>
          <p:cNvSpPr>
            <a:spLocks noGrp="1"/>
          </p:cNvSpPr>
          <p:nvPr>
            <p:ph sz="quarter" idx="1"/>
          </p:nvPr>
        </p:nvSpPr>
        <p:spPr>
          <a:xfrm>
            <a:off x="733761" y="4947033"/>
            <a:ext cx="3962400" cy="655458"/>
          </a:xfrm>
        </p:spPr>
        <p:txBody>
          <a:bodyPr/>
          <a:lstStyle/>
          <a:p>
            <a:r>
              <a:rPr lang="en-US" dirty="0">
                <a:latin typeface="Arial Narrow" panose="020B0606020202030204" pitchFamily="34" charset="0"/>
              </a:rPr>
              <a:t>Illegible handwriting</a:t>
            </a:r>
          </a:p>
        </p:txBody>
      </p:sp>
      <p:sp>
        <p:nvSpPr>
          <p:cNvPr id="7" name="Slide Number Placeholder 6"/>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B45EAAA0-41DE-D948-A203-9AD13B6AD765}" type="slidenum">
              <a:rPr lang="en-US" sz="1200">
                <a:solidFill>
                  <a:srgbClr val="FFFFFF"/>
                </a:solidFill>
              </a:rPr>
              <a:pPr>
                <a:lnSpc>
                  <a:spcPct val="80000"/>
                </a:lnSpc>
              </a:pPr>
              <a:t>22</a:t>
            </a:fld>
            <a:endParaRPr lang="en-US" sz="1200">
              <a:solidFill>
                <a:srgbClr val="FFFFFF"/>
              </a:solidFill>
            </a:endParaRPr>
          </a:p>
        </p:txBody>
      </p:sp>
      <p:pic>
        <p:nvPicPr>
          <p:cNvPr id="38918" name="Picture 2" descr="http://www.dyslexia-international.org/ONL/EN/Course/Images/S2-3-2-img5.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7250" y="2511604"/>
            <a:ext cx="363855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9" name="Picture 4" descr="http://www.peterson-handwriting.com/Try7cros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95852" y="1676400"/>
            <a:ext cx="2552698" cy="1875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 name="Picture 2" descr="Related image">
            <a:hlinkClick r:id="rId5"/>
            <a:extLst>
              <a:ext uri="{FF2B5EF4-FFF2-40B4-BE49-F238E27FC236}">
                <a16:creationId xmlns:a16="http://schemas.microsoft.com/office/drawing/2014/main" id="{26A05132-EFD8-48A3-B474-67D492A1987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6400" y="3721279"/>
            <a:ext cx="2552698" cy="255269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41ABC61A-2EA8-4B7D-9551-F1E4DCCED694}"/>
              </a:ext>
            </a:extLst>
          </p:cNvPr>
          <p:cNvSpPr txBox="1">
            <a:spLocks/>
          </p:cNvSpPr>
          <p:nvPr/>
        </p:nvSpPr>
        <p:spPr>
          <a:xfrm>
            <a:off x="84582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nSpc>
                <a:spcPct val="80000"/>
              </a:lnSpc>
            </a:pPr>
            <a:fld id="{F9D43064-1334-0247-8225-6943BB097168}" type="slidenum">
              <a:rPr lang="en-US" sz="1200" smtClean="0">
                <a:solidFill>
                  <a:srgbClr val="35353E"/>
                </a:solidFill>
                <a:latin typeface="Arial Narrow" charset="0"/>
              </a:rPr>
              <a:pPr>
                <a:lnSpc>
                  <a:spcPct val="80000"/>
                </a:lnSpc>
              </a:pPr>
              <a:t>22</a:t>
            </a:fld>
            <a:endParaRPr lang="en-US" sz="1200" dirty="0">
              <a:solidFill>
                <a:srgbClr val="35353E"/>
              </a:solidFill>
              <a:latin typeface="Arial Narrow"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76200"/>
            <a:ext cx="8385175" cy="1143000"/>
          </a:xfrm>
        </p:spPr>
        <p:txBody>
          <a:bodyPr/>
          <a:lstStyle/>
          <a:p>
            <a:r>
              <a:rPr lang="en-US" sz="4000" b="0" dirty="0">
                <a:latin typeface="Arial" charset="0"/>
                <a:cs typeface="Arial" charset="0"/>
              </a:rPr>
              <a:t>Dyspraxia</a:t>
            </a:r>
          </a:p>
        </p:txBody>
      </p:sp>
      <p:sp>
        <p:nvSpPr>
          <p:cNvPr id="39939" name="Content Placeholder 2"/>
          <p:cNvSpPr>
            <a:spLocks noGrp="1"/>
          </p:cNvSpPr>
          <p:nvPr>
            <p:ph sz="quarter" idx="1"/>
          </p:nvPr>
        </p:nvSpPr>
        <p:spPr>
          <a:xfrm>
            <a:off x="609600" y="1752600"/>
            <a:ext cx="3962400" cy="3810000"/>
          </a:xfrm>
        </p:spPr>
        <p:txBody>
          <a:bodyPr/>
          <a:lstStyle/>
          <a:p>
            <a:r>
              <a:rPr lang="en-US" sz="2400" dirty="0"/>
              <a:t>An issue that can impact fine and gross motor skills. Trouble with fine motor skills in particular can affect handwriting.</a:t>
            </a:r>
          </a:p>
          <a:p>
            <a:r>
              <a:rPr lang="en-US" sz="2400" dirty="0"/>
              <a:t>Dyspraxia also typically affects a person’s conception of how his body moves in space.</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F9D43064-1334-0247-8225-6943BB097168}" type="slidenum">
              <a:rPr lang="en-US" sz="1200">
                <a:solidFill>
                  <a:srgbClr val="35353E"/>
                </a:solidFill>
                <a:latin typeface="Arial Narrow" charset="0"/>
              </a:rPr>
              <a:pPr>
                <a:lnSpc>
                  <a:spcPct val="80000"/>
                </a:lnSpc>
              </a:pPr>
              <a:t>23</a:t>
            </a:fld>
            <a:endParaRPr lang="en-US" sz="1200" dirty="0">
              <a:solidFill>
                <a:srgbClr val="35353E"/>
              </a:solidFill>
              <a:latin typeface="Arial Narrow" charset="0"/>
            </a:endParaRPr>
          </a:p>
        </p:txBody>
      </p:sp>
      <p:sp>
        <p:nvSpPr>
          <p:cNvPr id="5" name="TextBox 4"/>
          <p:cNvSpPr txBox="1">
            <a:spLocks noChangeArrowheads="1"/>
          </p:cNvSpPr>
          <p:nvPr/>
        </p:nvSpPr>
        <p:spPr bwMode="auto">
          <a:xfrm>
            <a:off x="5105400" y="2518826"/>
            <a:ext cx="3233738" cy="2277547"/>
          </a:xfrm>
          <a:prstGeom prst="rect">
            <a:avLst/>
          </a:prstGeom>
          <a:solidFill>
            <a:srgbClr val="FADA7A"/>
          </a:solidFill>
          <a:ln w="10000">
            <a:solidFill>
              <a:srgbClr val="FADA7A"/>
            </a:solidFill>
            <a:miter lim="800000"/>
            <a:headEnd/>
            <a:tailEnd/>
          </a:ln>
          <a:effectLst>
            <a:outerShdw blurRad="63500" dist="30000" dir="5400000" rotWithShape="0">
              <a:srgbClr val="000000">
                <a:alpha val="45000"/>
              </a:srgbClr>
            </a:outerShdw>
          </a:effectLst>
        </p:spPr>
        <p:txBody>
          <a:bodyPr wrap="square">
            <a:spAutoFit/>
          </a:bodyPr>
          <a:lstStyle/>
          <a:p>
            <a:pPr algn="ctr">
              <a:spcBef>
                <a:spcPts val="600"/>
              </a:spcBef>
              <a:defRPr/>
            </a:pPr>
            <a:r>
              <a:rPr lang="en-US" i="1" dirty="0">
                <a:solidFill>
                  <a:srgbClr val="000026"/>
                </a:solidFill>
                <a:latin typeface="Arial Narrow" pitchFamily="34" charset="0"/>
                <a:ea typeface="+mn-ea"/>
              </a:rPr>
              <a:t>It is estimated that dyspraxia affects at least two percent of the general population, and 70% of those affected are male. As many as six percent of all children show some signs of dyspraxia.</a:t>
            </a:r>
            <a:endParaRPr lang="en-US" sz="1600" i="1" dirty="0">
              <a:solidFill>
                <a:srgbClr val="000026"/>
              </a:solidFill>
              <a:latin typeface="Arial Narrow" pitchFamily="34" charset="0"/>
              <a:ea typeface="+mn-ea"/>
            </a:endParaRPr>
          </a:p>
          <a:p>
            <a:pPr algn="ctr">
              <a:spcBef>
                <a:spcPts val="1200"/>
              </a:spcBef>
              <a:defRPr/>
            </a:pPr>
            <a:r>
              <a:rPr lang="en-US" sz="1200" i="1" u="sng" dirty="0">
                <a:solidFill>
                  <a:srgbClr val="000026"/>
                </a:solidFill>
                <a:latin typeface="Arial Narrow" pitchFamily="34" charset="0"/>
                <a:ea typeface="+mn-ea"/>
              </a:rPr>
              <a:t>http://www.ncld.org/types-learning-disabilities/dyspraxia/what-is-dyspraxia</a:t>
            </a:r>
            <a:endParaRPr lang="en-US" sz="1600" i="1" u="sng" dirty="0">
              <a:solidFill>
                <a:srgbClr val="000026"/>
              </a:solidFill>
              <a:latin typeface="Arial Narrow" pitchFamily="34" charset="0"/>
              <a:ea typeface="+mn-ea"/>
            </a:endParaRPr>
          </a:p>
        </p:txBody>
      </p:sp>
      <p:sp>
        <p:nvSpPr>
          <p:cNvPr id="6" name="Rectangle 5">
            <a:extLst>
              <a:ext uri="{FF2B5EF4-FFF2-40B4-BE49-F238E27FC236}">
                <a16:creationId xmlns:a16="http://schemas.microsoft.com/office/drawing/2014/main" id="{01E0746E-963F-47CA-A75C-EFF7CB645D97}"/>
              </a:ext>
            </a:extLst>
          </p:cNvPr>
          <p:cNvSpPr/>
          <p:nvPr/>
        </p:nvSpPr>
        <p:spPr>
          <a:xfrm>
            <a:off x="803097" y="6212436"/>
            <a:ext cx="7620000" cy="523220"/>
          </a:xfrm>
          <a:prstGeom prst="rect">
            <a:avLst/>
          </a:prstGeom>
        </p:spPr>
        <p:txBody>
          <a:bodyPr wrap="square">
            <a:spAutoFit/>
          </a:bodyPr>
          <a:lstStyle/>
          <a:p>
            <a:pPr algn="ctr"/>
            <a:r>
              <a:rPr lang="en-US" sz="1400" dirty="0">
                <a:solidFill>
                  <a:schemeClr val="bg1">
                    <a:lumMod val="50000"/>
                  </a:schemeClr>
                </a:solidFill>
                <a:latin typeface="Calibri" panose="020F0502020204030204" pitchFamily="34" charset="0"/>
                <a:cs typeface="Calibri" panose="020F0502020204030204" pitchFamily="34" charset="0"/>
              </a:rPr>
              <a:t>https://www.understood.org/en/learning-attention-issues/child-learning-disabilities/dysgraphia/difference-between-dysgraphia-dyspraxia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7"/>
          <p:cNvSpPr>
            <a:spLocks noGrp="1"/>
          </p:cNvSpPr>
          <p:nvPr>
            <p:ph type="title"/>
          </p:nvPr>
        </p:nvSpPr>
        <p:spPr>
          <a:xfrm>
            <a:off x="381000" y="76200"/>
            <a:ext cx="8385175" cy="1143000"/>
          </a:xfrm>
        </p:spPr>
        <p:txBody>
          <a:bodyPr/>
          <a:lstStyle/>
          <a:p>
            <a:r>
              <a:rPr lang="en-US" sz="4000" b="0" dirty="0">
                <a:latin typeface="Arial" charset="0"/>
                <a:cs typeface="Arial" charset="0"/>
              </a:rPr>
              <a:t>Dyspraxia</a:t>
            </a:r>
          </a:p>
        </p:txBody>
      </p:sp>
      <p:sp>
        <p:nvSpPr>
          <p:cNvPr id="40963" name="Content Placeholder 8"/>
          <p:cNvSpPr>
            <a:spLocks noGrp="1"/>
          </p:cNvSpPr>
          <p:nvPr>
            <p:ph sz="quarter" idx="1"/>
          </p:nvPr>
        </p:nvSpPr>
        <p:spPr>
          <a:xfrm>
            <a:off x="419100" y="2057400"/>
            <a:ext cx="4610100" cy="4419600"/>
          </a:xfrm>
        </p:spPr>
        <p:txBody>
          <a:bodyPr/>
          <a:lstStyle/>
          <a:p>
            <a:r>
              <a:rPr lang="en-US" sz="2400" dirty="0">
                <a:latin typeface="Arial Narrow" charset="0"/>
              </a:rPr>
              <a:t>Difficulties with:</a:t>
            </a:r>
          </a:p>
          <a:p>
            <a:pPr lvl="1">
              <a:spcBef>
                <a:spcPct val="0"/>
              </a:spcBef>
            </a:pPr>
            <a:r>
              <a:rPr lang="en-US" sz="2000" dirty="0">
                <a:latin typeface="Arial Narrow" charset="0"/>
              </a:rPr>
              <a:t>Trouble riding a bike or throwing a ball</a:t>
            </a:r>
          </a:p>
          <a:p>
            <a:pPr lvl="1">
              <a:spcBef>
                <a:spcPct val="0"/>
              </a:spcBef>
            </a:pPr>
            <a:r>
              <a:rPr lang="en-US" sz="2000" dirty="0">
                <a:latin typeface="Arial Narrow" charset="0"/>
              </a:rPr>
              <a:t>A tendency to bump into and drop things</a:t>
            </a:r>
          </a:p>
          <a:p>
            <a:pPr lvl="1">
              <a:spcBef>
                <a:spcPct val="0"/>
              </a:spcBef>
            </a:pPr>
            <a:r>
              <a:rPr lang="en-US" sz="2000" dirty="0">
                <a:latin typeface="Arial Narrow" charset="0"/>
              </a:rPr>
              <a:t>Delayed development of right or left hand dominance</a:t>
            </a:r>
          </a:p>
          <a:p>
            <a:pPr lvl="1">
              <a:spcBef>
                <a:spcPct val="0"/>
              </a:spcBef>
            </a:pPr>
            <a:r>
              <a:rPr lang="en-US" sz="2000" dirty="0">
                <a:latin typeface="Arial Narrow" charset="0"/>
              </a:rPr>
              <a:t>Trouble grasping a pencil correctly</a:t>
            </a:r>
          </a:p>
          <a:p>
            <a:pPr lvl="1">
              <a:spcBef>
                <a:spcPct val="0"/>
              </a:spcBef>
            </a:pPr>
            <a:r>
              <a:rPr lang="en-US" sz="2000" dirty="0">
                <a:latin typeface="Arial Narrow" charset="0"/>
              </a:rPr>
              <a:t>Poor letter formation</a:t>
            </a:r>
          </a:p>
          <a:p>
            <a:pPr lvl="1">
              <a:spcBef>
                <a:spcPct val="0"/>
              </a:spcBef>
            </a:pPr>
            <a:r>
              <a:rPr lang="en-US" sz="2000" dirty="0">
                <a:latin typeface="Arial Narrow" charset="0"/>
              </a:rPr>
              <a:t>Slow and messy handwriting</a:t>
            </a:r>
          </a:p>
          <a:p>
            <a:pPr lvl="1">
              <a:spcBef>
                <a:spcPct val="0"/>
              </a:spcBef>
            </a:pPr>
            <a:r>
              <a:rPr lang="en-US" sz="2000" dirty="0">
                <a:latin typeface="Arial Narrow" charset="0"/>
              </a:rPr>
              <a:t>Trouble using buttons, snaps, zippers, utensils</a:t>
            </a:r>
          </a:p>
        </p:txBody>
      </p:sp>
      <p:sp>
        <p:nvSpPr>
          <p:cNvPr id="7" name="Slide Number Placeholder 6"/>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36357DAF-76CD-8842-BF73-D32491957770}" type="slidenum">
              <a:rPr lang="en-US" sz="1200">
                <a:solidFill>
                  <a:srgbClr val="35353E"/>
                </a:solidFill>
                <a:latin typeface="Arial Narrow" charset="0"/>
              </a:rPr>
              <a:pPr>
                <a:lnSpc>
                  <a:spcPct val="80000"/>
                </a:lnSpc>
              </a:pPr>
              <a:t>24</a:t>
            </a:fld>
            <a:endParaRPr lang="en-US" sz="1200">
              <a:solidFill>
                <a:srgbClr val="35353E"/>
              </a:solidFill>
              <a:latin typeface="Arial Narrow" charset="0"/>
            </a:endParaRPr>
          </a:p>
        </p:txBody>
      </p:sp>
      <p:pic>
        <p:nvPicPr>
          <p:cNvPr id="8200" name="Picture 8" descr="Image result for dyspraxia">
            <a:hlinkClick r:id="rId3"/>
            <a:extLst>
              <a:ext uri="{FF2B5EF4-FFF2-40B4-BE49-F238E27FC236}">
                <a16:creationId xmlns:a16="http://schemas.microsoft.com/office/drawing/2014/main" id="{0A71F9BA-99A3-4C6E-B565-083CE9CD5FB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1942" y="2584559"/>
            <a:ext cx="3435330" cy="2495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0" dirty="0">
                <a:latin typeface="Arial" charset="0"/>
                <a:cs typeface="Arial" charset="0"/>
              </a:rPr>
              <a:t>Functional Limitation &amp; Accommodation - Dyspraxia</a:t>
            </a:r>
          </a:p>
        </p:txBody>
      </p:sp>
      <p:sp>
        <p:nvSpPr>
          <p:cNvPr id="41987" name="Content Placeholder 5"/>
          <p:cNvSpPr>
            <a:spLocks noGrp="1"/>
          </p:cNvSpPr>
          <p:nvPr>
            <p:ph sz="quarter" idx="2"/>
          </p:nvPr>
        </p:nvSpPr>
        <p:spPr>
          <a:xfrm>
            <a:off x="609600" y="2438400"/>
            <a:ext cx="3886200" cy="4038600"/>
          </a:xfrm>
        </p:spPr>
        <p:txBody>
          <a:bodyPr/>
          <a:lstStyle/>
          <a:p>
            <a:r>
              <a:rPr lang="en-US" sz="2000" dirty="0">
                <a:latin typeface="Arial Narrow" charset="0"/>
              </a:rPr>
              <a:t>Unable to follow a set of instructions in the correct sequence</a:t>
            </a:r>
          </a:p>
          <a:p>
            <a:r>
              <a:rPr lang="en-US" sz="2000" dirty="0">
                <a:latin typeface="Arial Narrow" charset="0"/>
              </a:rPr>
              <a:t>May seem easily distractible</a:t>
            </a:r>
          </a:p>
          <a:p>
            <a:r>
              <a:rPr lang="en-US" sz="2000" dirty="0">
                <a:latin typeface="Arial Narrow" charset="0"/>
              </a:rPr>
              <a:t>May be slow learning new rules</a:t>
            </a:r>
          </a:p>
          <a:p>
            <a:r>
              <a:rPr lang="en-US" sz="2000" dirty="0">
                <a:latin typeface="Arial Narrow" charset="0"/>
              </a:rPr>
              <a:t>Sense of balance may be affected</a:t>
            </a:r>
          </a:p>
          <a:p>
            <a:r>
              <a:rPr lang="en-US" sz="2000" dirty="0">
                <a:latin typeface="Arial Narrow" charset="0"/>
              </a:rPr>
              <a:t>May appear to be disorganized or have difficulty finding things</a:t>
            </a:r>
          </a:p>
          <a:p>
            <a:endParaRPr lang="en-US" sz="2000" dirty="0">
              <a:latin typeface="Arial Narrow" charset="0"/>
            </a:endParaRPr>
          </a:p>
          <a:p>
            <a:endParaRPr lang="en-US" dirty="0">
              <a:latin typeface="Arial Narrow" charset="0"/>
            </a:endParaRPr>
          </a:p>
        </p:txBody>
      </p:sp>
      <p:sp>
        <p:nvSpPr>
          <p:cNvPr id="41988" name="Content Placeholder 7"/>
          <p:cNvSpPr>
            <a:spLocks noGrp="1"/>
          </p:cNvSpPr>
          <p:nvPr>
            <p:ph sz="quarter" idx="4"/>
          </p:nvPr>
        </p:nvSpPr>
        <p:spPr>
          <a:xfrm>
            <a:off x="4800600" y="2438400"/>
            <a:ext cx="4114800" cy="3886200"/>
          </a:xfrm>
        </p:spPr>
        <p:txBody>
          <a:bodyPr/>
          <a:lstStyle/>
          <a:p>
            <a:r>
              <a:rPr lang="en-US" sz="2000" dirty="0">
                <a:latin typeface="Arial Narrow" charset="0"/>
              </a:rPr>
              <a:t>Provide step by step instructions</a:t>
            </a:r>
          </a:p>
          <a:p>
            <a:r>
              <a:rPr lang="en-US" sz="2000" dirty="0">
                <a:latin typeface="Arial Narrow" charset="0"/>
              </a:rPr>
              <a:t>Provide a distraction free space or headphones</a:t>
            </a:r>
          </a:p>
          <a:p>
            <a:r>
              <a:rPr lang="en-US" sz="2000" dirty="0">
                <a:latin typeface="Arial Narrow" charset="0"/>
              </a:rPr>
              <a:t>Provide instructions in writing</a:t>
            </a:r>
          </a:p>
          <a:p>
            <a:r>
              <a:rPr lang="en-US" sz="2000" dirty="0">
                <a:latin typeface="Arial Narrow" charset="0"/>
              </a:rPr>
              <a:t>Provide adaptive seat/furniture/workspace</a:t>
            </a:r>
          </a:p>
          <a:p>
            <a:r>
              <a:rPr lang="en-US" sz="2000" dirty="0">
                <a:latin typeface="Arial Narrow" charset="0"/>
              </a:rPr>
              <a:t>Clearly label frequently used classroom materials and provide color coded notes</a:t>
            </a:r>
          </a:p>
          <a:p>
            <a:endParaRPr lang="en-US" dirty="0">
              <a:latin typeface="Arial Narrow" charset="0"/>
            </a:endParaRPr>
          </a:p>
          <a:p>
            <a:endParaRPr lang="en-US" dirty="0">
              <a:latin typeface="Arial Narrow" charset="0"/>
            </a:endParaRPr>
          </a:p>
        </p:txBody>
      </p:sp>
      <p:sp>
        <p:nvSpPr>
          <p:cNvPr id="41989"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41990"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8D330F14-83E8-AE4F-B567-734548AD6697}" type="slidenum">
              <a:rPr lang="en-US" sz="1200">
                <a:solidFill>
                  <a:srgbClr val="35353E"/>
                </a:solidFill>
                <a:latin typeface="Arial Narrow" charset="0"/>
              </a:rPr>
              <a:pPr>
                <a:lnSpc>
                  <a:spcPct val="80000"/>
                </a:lnSpc>
              </a:pPr>
              <a:t>25</a:t>
            </a:fld>
            <a:endParaRPr lang="en-US" sz="1200" dirty="0">
              <a:solidFill>
                <a:srgbClr val="35353E"/>
              </a:solidFill>
              <a:latin typeface="Arial Narrow"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7"/>
          <p:cNvSpPr>
            <a:spLocks noGrp="1"/>
          </p:cNvSpPr>
          <p:nvPr>
            <p:ph type="title"/>
          </p:nvPr>
        </p:nvSpPr>
        <p:spPr/>
        <p:txBody>
          <a:bodyPr/>
          <a:lstStyle/>
          <a:p>
            <a:r>
              <a:rPr lang="en-US" sz="4000" dirty="0">
                <a:solidFill>
                  <a:srgbClr val="FFFFFF"/>
                </a:solidFill>
                <a:latin typeface="Arial" charset="0"/>
                <a:cs typeface="Arial" charset="0"/>
              </a:rPr>
              <a:t>Examples</a:t>
            </a:r>
          </a:p>
        </p:txBody>
      </p:sp>
      <p:sp>
        <p:nvSpPr>
          <p:cNvPr id="44035" name="Content Placeholder 9"/>
          <p:cNvSpPr>
            <a:spLocks noGrp="1"/>
          </p:cNvSpPr>
          <p:nvPr>
            <p:ph sz="quarter" idx="2"/>
          </p:nvPr>
        </p:nvSpPr>
        <p:spPr>
          <a:xfrm>
            <a:off x="4291698" y="5268452"/>
            <a:ext cx="4058771" cy="827088"/>
          </a:xfrm>
        </p:spPr>
        <p:txBody>
          <a:bodyPr/>
          <a:lstStyle/>
          <a:p>
            <a:r>
              <a:rPr lang="en-US" dirty="0">
                <a:latin typeface="Arial Narrow" panose="020B0606020202030204" pitchFamily="34" charset="0"/>
              </a:rPr>
              <a:t>Motor control adaptations</a:t>
            </a:r>
          </a:p>
        </p:txBody>
      </p:sp>
      <p:sp>
        <p:nvSpPr>
          <p:cNvPr id="7" name="Slide Number Placeholder 6"/>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62C0D25F-5847-D24D-BDFA-3C98B9B88FEE}" type="slidenum">
              <a:rPr lang="en-US" sz="1200">
                <a:solidFill>
                  <a:srgbClr val="FFFFFF"/>
                </a:solidFill>
              </a:rPr>
              <a:pPr>
                <a:lnSpc>
                  <a:spcPct val="80000"/>
                </a:lnSpc>
              </a:pPr>
              <a:t>26</a:t>
            </a:fld>
            <a:endParaRPr lang="en-US" sz="1200">
              <a:solidFill>
                <a:srgbClr val="FFFFFF"/>
              </a:solidFill>
            </a:endParaRPr>
          </a:p>
        </p:txBody>
      </p:sp>
      <p:pic>
        <p:nvPicPr>
          <p:cNvPr id="44038" name="Picture 4" descr="https://encrypted-tbn2.gstatic.com/images?q=tbn:ANd9GcRLeuAd8OuZXljXzguck4_Hbw-L7bRz9of_hgSQHojOhnXgTLsDJ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03412" y="3350047"/>
            <a:ext cx="2924175" cy="301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9" name="Picture 6" descr="http://www.especialneeds.com/images/C/adaptiveTablesChairs-c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965" y="1671055"/>
            <a:ext cx="292417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41" name="Content Placeholder 9"/>
          <p:cNvSpPr>
            <a:spLocks noGrp="1"/>
          </p:cNvSpPr>
          <p:nvPr>
            <p:ph sz="quarter" idx="2"/>
          </p:nvPr>
        </p:nvSpPr>
        <p:spPr>
          <a:xfrm>
            <a:off x="4051714" y="1699010"/>
            <a:ext cx="4565013" cy="827088"/>
          </a:xfrm>
        </p:spPr>
        <p:txBody>
          <a:bodyPr/>
          <a:lstStyle/>
          <a:p>
            <a:r>
              <a:rPr lang="en-US" dirty="0">
                <a:latin typeface="Arial Narrow" panose="020B0606020202030204" pitchFamily="34" charset="0"/>
              </a:rPr>
              <a:t>Adaptive seating/furniture</a:t>
            </a:r>
          </a:p>
        </p:txBody>
      </p:sp>
      <p:pic>
        <p:nvPicPr>
          <p:cNvPr id="10" name="Picture 6" descr="Image result for dyspraxia">
            <a:hlinkClick r:id="rId5"/>
            <a:extLst>
              <a:ext uri="{FF2B5EF4-FFF2-40B4-BE49-F238E27FC236}">
                <a16:creationId xmlns:a16="http://schemas.microsoft.com/office/drawing/2014/main" id="{1ABDBEB0-878C-41C7-A36C-9E6B24665581}"/>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4200620" y="3195055"/>
            <a:ext cx="4267200" cy="1846527"/>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a:extLst>
              <a:ext uri="{FF2B5EF4-FFF2-40B4-BE49-F238E27FC236}">
                <a16:creationId xmlns:a16="http://schemas.microsoft.com/office/drawing/2014/main" id="{DE020204-4F83-421C-A740-1F569D36D2D6}"/>
              </a:ext>
            </a:extLst>
          </p:cNvPr>
          <p:cNvSpPr txBox="1">
            <a:spLocks/>
          </p:cNvSpPr>
          <p:nvPr/>
        </p:nvSpPr>
        <p:spPr>
          <a:xfrm>
            <a:off x="83820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nSpc>
                <a:spcPct val="80000"/>
              </a:lnSpc>
            </a:pPr>
            <a:fld id="{8D330F14-83E8-AE4F-B567-734548AD6697}" type="slidenum">
              <a:rPr lang="en-US" sz="1200" smtClean="0">
                <a:solidFill>
                  <a:srgbClr val="35353E"/>
                </a:solidFill>
                <a:latin typeface="Arial Narrow" charset="0"/>
              </a:rPr>
              <a:pPr>
                <a:lnSpc>
                  <a:spcPct val="80000"/>
                </a:lnSpc>
              </a:pPr>
              <a:t>26</a:t>
            </a:fld>
            <a:endParaRPr lang="en-US" sz="1200" dirty="0">
              <a:solidFill>
                <a:srgbClr val="35353E"/>
              </a:solidFill>
              <a:latin typeface="Arial Narrow"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A72BDC-9413-40B0-B419-106D4DBE6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187313"/>
            <a:ext cx="6181725" cy="3467100"/>
          </a:xfrm>
          <a:prstGeom prst="rect">
            <a:avLst/>
          </a:prstGeom>
        </p:spPr>
      </p:pic>
      <p:pic>
        <p:nvPicPr>
          <p:cNvPr id="8" name="Picture 4" descr="Image result for dyspraxia">
            <a:hlinkClick r:id="rId4"/>
            <a:extLst>
              <a:ext uri="{FF2B5EF4-FFF2-40B4-BE49-F238E27FC236}">
                <a16:creationId xmlns:a16="http://schemas.microsoft.com/office/drawing/2014/main" id="{1FFCEA4F-B9AB-4B19-8FB9-9204E1B8505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52762" y="228600"/>
            <a:ext cx="3124200" cy="17573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012CD86-CF6B-4423-9CD3-D262AD1DA49E}"/>
              </a:ext>
            </a:extLst>
          </p:cNvPr>
          <p:cNvSpPr/>
          <p:nvPr/>
        </p:nvSpPr>
        <p:spPr>
          <a:xfrm>
            <a:off x="1252537" y="5779563"/>
            <a:ext cx="6638925" cy="584775"/>
          </a:xfrm>
          <a:prstGeom prst="rect">
            <a:avLst/>
          </a:prstGeom>
        </p:spPr>
        <p:txBody>
          <a:bodyPr wrap="square">
            <a:spAutoFit/>
          </a:bodyPr>
          <a:lstStyle/>
          <a:p>
            <a:pPr algn="ctr"/>
            <a:r>
              <a:rPr lang="en-US" sz="1600" dirty="0">
                <a:solidFill>
                  <a:schemeClr val="bg1">
                    <a:lumMod val="50000"/>
                  </a:schemeClr>
                </a:solidFill>
                <a:latin typeface="Calibri" panose="020F0502020204030204" pitchFamily="34" charset="0"/>
                <a:cs typeface="Calibri" panose="020F0502020204030204" pitchFamily="34" charset="0"/>
              </a:rPr>
              <a:t>https://dyspraxiasurvivalguide.files.wordpress.com/2018/02/workplace-disability-printable-blog.pdf</a:t>
            </a:r>
          </a:p>
        </p:txBody>
      </p:sp>
      <p:sp>
        <p:nvSpPr>
          <p:cNvPr id="10" name="Slide Number Placeholder 3">
            <a:extLst>
              <a:ext uri="{FF2B5EF4-FFF2-40B4-BE49-F238E27FC236}">
                <a16:creationId xmlns:a16="http://schemas.microsoft.com/office/drawing/2014/main" id="{8ACA17FF-BD4B-49E9-8F51-30061B777607}"/>
              </a:ext>
            </a:extLst>
          </p:cNvPr>
          <p:cNvSpPr txBox="1">
            <a:spLocks/>
          </p:cNvSpPr>
          <p:nvPr/>
        </p:nvSpPr>
        <p:spPr>
          <a:xfrm>
            <a:off x="8382000" y="6477000"/>
            <a:ext cx="533400" cy="244475"/>
          </a:xfrm>
          <a:prstGeom prst="rect">
            <a:avLst/>
          </a:prstGeom>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8D330F14-83E8-AE4F-B567-734548AD6697}" type="slidenum">
              <a:rPr lang="en-US" sz="1200" smtClean="0">
                <a:solidFill>
                  <a:srgbClr val="35353E"/>
                </a:solidFill>
                <a:latin typeface="Arial Narrow" charset="0"/>
              </a:rPr>
              <a:pPr algn="ctr">
                <a:lnSpc>
                  <a:spcPct val="80000"/>
                </a:lnSpc>
              </a:pPr>
              <a:t>27</a:t>
            </a:fld>
            <a:endParaRPr lang="en-US" sz="1200" dirty="0">
              <a:solidFill>
                <a:srgbClr val="35353E"/>
              </a:solidFill>
              <a:latin typeface="Arial Narrow" charset="0"/>
            </a:endParaRPr>
          </a:p>
        </p:txBody>
      </p:sp>
    </p:spTree>
    <p:extLst>
      <p:ext uri="{BB962C8B-B14F-4D97-AF65-F5344CB8AC3E}">
        <p14:creationId xmlns:p14="http://schemas.microsoft.com/office/powerpoint/2010/main" val="3360574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4000" b="0" dirty="0">
                <a:latin typeface="Arial" charset="0"/>
                <a:cs typeface="Arial" charset="0"/>
              </a:rPr>
              <a:t>Visual Processing Deficits/ Disorders</a:t>
            </a:r>
          </a:p>
        </p:txBody>
      </p:sp>
      <p:sp>
        <p:nvSpPr>
          <p:cNvPr id="45061" name="Content Placeholder 8"/>
          <p:cNvSpPr>
            <a:spLocks noGrp="1"/>
          </p:cNvSpPr>
          <p:nvPr>
            <p:ph sz="quarter" idx="2"/>
          </p:nvPr>
        </p:nvSpPr>
        <p:spPr>
          <a:xfrm>
            <a:off x="457200" y="3474720"/>
            <a:ext cx="2743200" cy="2445795"/>
          </a:xfrm>
        </p:spPr>
        <p:txBody>
          <a:bodyPr/>
          <a:lstStyle/>
          <a:p>
            <a:pPr>
              <a:spcBef>
                <a:spcPct val="0"/>
              </a:spcBef>
            </a:pPr>
            <a:r>
              <a:rPr lang="en-US" sz="1800" dirty="0">
                <a:latin typeface="Arial Narrow" charset="0"/>
              </a:rPr>
              <a:t>Seeing the difference between similar letters, shapes, objects, or patterns</a:t>
            </a:r>
          </a:p>
          <a:p>
            <a:pPr marL="366713" lvl="1" indent="0">
              <a:spcBef>
                <a:spcPct val="0"/>
              </a:spcBef>
              <a:buNone/>
            </a:pPr>
            <a:endParaRPr lang="en-US" sz="1600" dirty="0">
              <a:latin typeface="Arial Narrow" charset="0"/>
            </a:endParaRPr>
          </a:p>
          <a:p>
            <a:pPr lvl="1">
              <a:spcBef>
                <a:spcPct val="0"/>
              </a:spcBef>
            </a:pPr>
            <a:endParaRPr lang="en-US" sz="1800" dirty="0">
              <a:latin typeface="Arial Narrow" charset="0"/>
            </a:endParaRPr>
          </a:p>
          <a:p>
            <a:pPr lvl="1">
              <a:spcBef>
                <a:spcPct val="0"/>
              </a:spcBef>
            </a:pPr>
            <a:endParaRPr lang="en-US" dirty="0">
              <a:latin typeface="Arial Narrow" charset="0"/>
            </a:endParaRPr>
          </a:p>
          <a:p>
            <a:pPr lvl="1">
              <a:spcBef>
                <a:spcPct val="0"/>
              </a:spcBef>
            </a:pPr>
            <a:endParaRPr lang="en-US" dirty="0">
              <a:latin typeface="Arial Narrow" charset="0"/>
            </a:endParaRPr>
          </a:p>
          <a:p>
            <a:endParaRPr lang="en-US" dirty="0">
              <a:latin typeface="Arial Narrow" charset="0"/>
            </a:endParaRPr>
          </a:p>
        </p:txBody>
      </p:sp>
      <p:sp>
        <p:nvSpPr>
          <p:cNvPr id="2" name="Text Placeholder 1">
            <a:extLst>
              <a:ext uri="{FF2B5EF4-FFF2-40B4-BE49-F238E27FC236}">
                <a16:creationId xmlns:a16="http://schemas.microsoft.com/office/drawing/2014/main" id="{FB3BB948-C133-42E3-83C8-103F086B70EB}"/>
              </a:ext>
            </a:extLst>
          </p:cNvPr>
          <p:cNvSpPr>
            <a:spLocks noGrp="1"/>
          </p:cNvSpPr>
          <p:nvPr>
            <p:ph type="body" sz="quarter" idx="1"/>
          </p:nvPr>
        </p:nvSpPr>
        <p:spPr>
          <a:xfrm>
            <a:off x="457200" y="2788920"/>
            <a:ext cx="2743200" cy="640080"/>
          </a:xfrm>
        </p:spPr>
        <p:txBody>
          <a:bodyPr/>
          <a:lstStyle/>
          <a:p>
            <a:r>
              <a:rPr lang="en-US" sz="2000" dirty="0"/>
              <a:t>Visual Discrimination</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591218AE-6535-EE47-8851-0E50C737B834}" type="slidenum">
              <a:rPr lang="en-US" sz="1200">
                <a:solidFill>
                  <a:srgbClr val="35353E"/>
                </a:solidFill>
                <a:latin typeface="Arial Narrow" charset="0"/>
              </a:rPr>
              <a:pPr>
                <a:lnSpc>
                  <a:spcPct val="80000"/>
                </a:lnSpc>
              </a:pPr>
              <a:t>28</a:t>
            </a:fld>
            <a:endParaRPr lang="en-US" sz="1200">
              <a:solidFill>
                <a:srgbClr val="35353E"/>
              </a:solidFill>
              <a:latin typeface="Arial Narrow" charset="0"/>
            </a:endParaRPr>
          </a:p>
        </p:txBody>
      </p:sp>
      <p:sp>
        <p:nvSpPr>
          <p:cNvPr id="20" name="Content Placeholder 8">
            <a:extLst>
              <a:ext uri="{FF2B5EF4-FFF2-40B4-BE49-F238E27FC236}">
                <a16:creationId xmlns:a16="http://schemas.microsoft.com/office/drawing/2014/main" id="{CE2EA8FC-992C-4DA6-86A4-32CB15443E04}"/>
              </a:ext>
            </a:extLst>
          </p:cNvPr>
          <p:cNvSpPr txBox="1">
            <a:spLocks/>
          </p:cNvSpPr>
          <p:nvPr/>
        </p:nvSpPr>
        <p:spPr bwMode="auto">
          <a:xfrm>
            <a:off x="381000" y="1745463"/>
            <a:ext cx="8116584"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400" kern="1200">
                <a:solidFill>
                  <a:schemeClr val="tx1"/>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000" kern="1200">
                <a:solidFill>
                  <a:schemeClr val="tx1"/>
                </a:solidFill>
                <a:latin typeface="Arial Narrow"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Arial Narrow"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Arial Narrow"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Arial Narrow"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ct val="0"/>
              </a:spcBef>
            </a:pPr>
            <a:r>
              <a:rPr lang="en-US" dirty="0">
                <a:latin typeface="Arial Narrow" charset="0"/>
              </a:rPr>
              <a:t>Difficulty with:</a:t>
            </a:r>
          </a:p>
          <a:p>
            <a:pPr lvl="1">
              <a:spcBef>
                <a:spcPct val="0"/>
              </a:spcBef>
            </a:pPr>
            <a:r>
              <a:rPr lang="en-US" dirty="0">
                <a:latin typeface="Arial Narrow" charset="0"/>
              </a:rPr>
              <a:t>Interpreting visual information, not related to difficulty with poor vision</a:t>
            </a:r>
          </a:p>
          <a:p>
            <a:pPr marL="366713" lvl="1" indent="0">
              <a:spcBef>
                <a:spcPct val="0"/>
              </a:spcBef>
              <a:buNone/>
            </a:pPr>
            <a:endParaRPr lang="en-US" dirty="0">
              <a:latin typeface="Arial Narrow" charset="0"/>
            </a:endParaRPr>
          </a:p>
        </p:txBody>
      </p:sp>
      <p:sp>
        <p:nvSpPr>
          <p:cNvPr id="21" name="Content Placeholder 8">
            <a:extLst>
              <a:ext uri="{FF2B5EF4-FFF2-40B4-BE49-F238E27FC236}">
                <a16:creationId xmlns:a16="http://schemas.microsoft.com/office/drawing/2014/main" id="{0C0F6C32-3621-4625-BC16-5E16CE6D3161}"/>
              </a:ext>
            </a:extLst>
          </p:cNvPr>
          <p:cNvSpPr txBox="1">
            <a:spLocks/>
          </p:cNvSpPr>
          <p:nvPr/>
        </p:nvSpPr>
        <p:spPr bwMode="auto">
          <a:xfrm>
            <a:off x="3262903" y="3474720"/>
            <a:ext cx="2648162" cy="2445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400" kern="1200">
                <a:solidFill>
                  <a:schemeClr val="tx1"/>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000" kern="1200">
                <a:solidFill>
                  <a:schemeClr val="tx1"/>
                </a:solidFill>
                <a:latin typeface="Arial Narrow"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Arial Narrow"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Arial Narrow"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Arial Narrow"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ct val="0"/>
              </a:spcBef>
            </a:pPr>
            <a:r>
              <a:rPr lang="en-US" sz="1800" dirty="0">
                <a:latin typeface="Arial Narrow" charset="0"/>
              </a:rPr>
              <a:t>Seeing one specific piece of information in a busy background.</a:t>
            </a:r>
          </a:p>
          <a:p>
            <a:pPr marL="366713" lvl="1" indent="0">
              <a:spcBef>
                <a:spcPct val="0"/>
              </a:spcBef>
              <a:buNone/>
            </a:pPr>
            <a:endParaRPr lang="en-US" sz="1800" dirty="0">
              <a:latin typeface="Arial Narrow" charset="0"/>
            </a:endParaRPr>
          </a:p>
          <a:p>
            <a:pPr>
              <a:spcBef>
                <a:spcPct val="0"/>
              </a:spcBef>
            </a:pPr>
            <a:endParaRPr lang="en-US" sz="2000" dirty="0">
              <a:latin typeface="Arial Narrow" charset="0"/>
            </a:endParaRPr>
          </a:p>
          <a:p>
            <a:pPr lvl="1">
              <a:spcBef>
                <a:spcPct val="0"/>
              </a:spcBef>
            </a:pPr>
            <a:endParaRPr lang="en-US" dirty="0">
              <a:latin typeface="Arial Narrow" charset="0"/>
            </a:endParaRPr>
          </a:p>
          <a:p>
            <a:pPr lvl="1">
              <a:spcBef>
                <a:spcPct val="0"/>
              </a:spcBef>
            </a:pPr>
            <a:endParaRPr lang="en-US" dirty="0">
              <a:latin typeface="Arial Narrow" charset="0"/>
            </a:endParaRPr>
          </a:p>
          <a:p>
            <a:endParaRPr lang="en-US" dirty="0">
              <a:latin typeface="Arial Narrow" charset="0"/>
            </a:endParaRPr>
          </a:p>
        </p:txBody>
      </p:sp>
      <p:sp>
        <p:nvSpPr>
          <p:cNvPr id="22" name="Text Placeholder 1">
            <a:extLst>
              <a:ext uri="{FF2B5EF4-FFF2-40B4-BE49-F238E27FC236}">
                <a16:creationId xmlns:a16="http://schemas.microsoft.com/office/drawing/2014/main" id="{7144BD13-1263-443A-BE23-EE4662BD542D}"/>
              </a:ext>
            </a:extLst>
          </p:cNvPr>
          <p:cNvSpPr txBox="1">
            <a:spLocks/>
          </p:cNvSpPr>
          <p:nvPr/>
        </p:nvSpPr>
        <p:spPr bwMode="auto">
          <a:xfrm>
            <a:off x="3262903" y="2788920"/>
            <a:ext cx="2648162" cy="640080"/>
          </a:xfrm>
          <a:prstGeom prst="rect">
            <a:avLst/>
          </a:prstGeom>
          <a:solidFill>
            <a:srgbClr val="8D433B"/>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bodyPr>
          <a:lstStyle>
            <a:lvl1pPr marL="0" indent="0" algn="ctr" rtl="0" eaLnBrk="0" fontAlgn="base" hangingPunct="0">
              <a:spcBef>
                <a:spcPts val="700"/>
              </a:spcBef>
              <a:spcAft>
                <a:spcPct val="0"/>
              </a:spcAft>
              <a:buClr>
                <a:schemeClr val="accent2"/>
              </a:buClr>
              <a:buSzPct val="60000"/>
              <a:buFontTx/>
              <a:buNone/>
              <a:defRPr sz="2400" b="1" kern="1200">
                <a:solidFill>
                  <a:srgbClr val="FFFFFF"/>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Visual Figure-Ground</a:t>
            </a:r>
          </a:p>
        </p:txBody>
      </p:sp>
      <p:sp>
        <p:nvSpPr>
          <p:cNvPr id="23" name="Content Placeholder 8">
            <a:extLst>
              <a:ext uri="{FF2B5EF4-FFF2-40B4-BE49-F238E27FC236}">
                <a16:creationId xmlns:a16="http://schemas.microsoft.com/office/drawing/2014/main" id="{DAE494EA-B67C-4184-A62F-723B78A2ECAD}"/>
              </a:ext>
            </a:extLst>
          </p:cNvPr>
          <p:cNvSpPr txBox="1">
            <a:spLocks/>
          </p:cNvSpPr>
          <p:nvPr/>
        </p:nvSpPr>
        <p:spPr bwMode="auto">
          <a:xfrm>
            <a:off x="6019800" y="3474720"/>
            <a:ext cx="2648162" cy="24457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400" kern="1200">
                <a:solidFill>
                  <a:schemeClr val="tx1"/>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000" kern="1200">
                <a:solidFill>
                  <a:schemeClr val="tx1"/>
                </a:solidFill>
                <a:latin typeface="Arial Narrow"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Arial Narrow"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Arial Narrow"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Arial Narrow"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ct val="0"/>
              </a:spcBef>
            </a:pPr>
            <a:r>
              <a:rPr lang="en-US" sz="1800" dirty="0">
                <a:latin typeface="Arial Narrow" charset="0"/>
              </a:rPr>
              <a:t>Being able to recall a sequence of objects in the correct order.</a:t>
            </a:r>
          </a:p>
          <a:p>
            <a:pPr lvl="1">
              <a:spcBef>
                <a:spcPct val="0"/>
              </a:spcBef>
            </a:pPr>
            <a:endParaRPr lang="en-US" dirty="0">
              <a:latin typeface="Arial Narrow" charset="0"/>
            </a:endParaRPr>
          </a:p>
          <a:p>
            <a:pPr lvl="1">
              <a:spcBef>
                <a:spcPct val="0"/>
              </a:spcBef>
            </a:pPr>
            <a:endParaRPr lang="en-US" dirty="0">
              <a:latin typeface="Arial Narrow" charset="0"/>
            </a:endParaRPr>
          </a:p>
          <a:p>
            <a:pPr lvl="1">
              <a:spcBef>
                <a:spcPct val="0"/>
              </a:spcBef>
            </a:pPr>
            <a:endParaRPr lang="en-US" dirty="0">
              <a:latin typeface="Arial Narrow" charset="0"/>
            </a:endParaRPr>
          </a:p>
          <a:p>
            <a:endParaRPr lang="en-US" dirty="0">
              <a:latin typeface="Arial Narrow" charset="0"/>
            </a:endParaRPr>
          </a:p>
        </p:txBody>
      </p:sp>
      <p:sp>
        <p:nvSpPr>
          <p:cNvPr id="24" name="Text Placeholder 1">
            <a:extLst>
              <a:ext uri="{FF2B5EF4-FFF2-40B4-BE49-F238E27FC236}">
                <a16:creationId xmlns:a16="http://schemas.microsoft.com/office/drawing/2014/main" id="{99082F2C-396C-4A23-8BDC-EAC84661EA28}"/>
              </a:ext>
            </a:extLst>
          </p:cNvPr>
          <p:cNvSpPr txBox="1">
            <a:spLocks/>
          </p:cNvSpPr>
          <p:nvPr/>
        </p:nvSpPr>
        <p:spPr bwMode="auto">
          <a:xfrm>
            <a:off x="6001822" y="2788920"/>
            <a:ext cx="2648162" cy="640080"/>
          </a:xfrm>
          <a:prstGeom prst="rect">
            <a:avLst/>
          </a:prstGeom>
          <a:solidFill>
            <a:srgbClr val="8D433B"/>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bodyPr>
          <a:lstStyle>
            <a:lvl1pPr marL="0" indent="0" algn="ctr" rtl="0" eaLnBrk="0" fontAlgn="base" hangingPunct="0">
              <a:spcBef>
                <a:spcPts val="700"/>
              </a:spcBef>
              <a:spcAft>
                <a:spcPct val="0"/>
              </a:spcAft>
              <a:buClr>
                <a:schemeClr val="accent2"/>
              </a:buClr>
              <a:buSzPct val="60000"/>
              <a:buFontTx/>
              <a:buNone/>
              <a:defRPr sz="2400" b="1" kern="1200">
                <a:solidFill>
                  <a:srgbClr val="FFFFFF"/>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Visual-    Sequencing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136525"/>
            <a:ext cx="8305800" cy="1006475"/>
          </a:xfrm>
        </p:spPr>
        <p:txBody>
          <a:bodyPr/>
          <a:lstStyle/>
          <a:p>
            <a:r>
              <a:rPr lang="en-US" dirty="0">
                <a:latin typeface="Arial" charset="0"/>
                <a:cs typeface="Arial" charset="0"/>
              </a:rPr>
              <a:t>Functional Limitation &amp; Accommodation – Visual Processing</a:t>
            </a:r>
          </a:p>
        </p:txBody>
      </p:sp>
      <p:sp>
        <p:nvSpPr>
          <p:cNvPr id="46083" name="Content Placeholder 5"/>
          <p:cNvSpPr>
            <a:spLocks noGrp="1"/>
          </p:cNvSpPr>
          <p:nvPr>
            <p:ph sz="quarter" idx="2"/>
          </p:nvPr>
        </p:nvSpPr>
        <p:spPr/>
        <p:txBody>
          <a:bodyPr/>
          <a:lstStyle/>
          <a:p>
            <a:r>
              <a:rPr lang="en-US" sz="2200" dirty="0">
                <a:latin typeface="Arial Narrow" charset="0"/>
              </a:rPr>
              <a:t>Difficulty copying accurately</a:t>
            </a:r>
          </a:p>
          <a:p>
            <a:r>
              <a:rPr lang="en-US" sz="2200" dirty="0">
                <a:latin typeface="Arial Narrow" charset="0"/>
              </a:rPr>
              <a:t>Frequently loses place</a:t>
            </a:r>
          </a:p>
          <a:p>
            <a:r>
              <a:rPr lang="en-US" sz="2200" dirty="0">
                <a:latin typeface="Arial Narrow" charset="0"/>
              </a:rPr>
              <a:t>Messy looking papers (i.e. letters colliding or not on the line and/or irregular spacing)</a:t>
            </a:r>
          </a:p>
          <a:p>
            <a:r>
              <a:rPr lang="en-US" sz="2200" dirty="0">
                <a:latin typeface="Arial Narrow" charset="0"/>
              </a:rPr>
              <a:t>Difficulty navigating around center</a:t>
            </a:r>
          </a:p>
          <a:p>
            <a:endParaRPr lang="en-US" dirty="0">
              <a:latin typeface="Arial Narrow" charset="0"/>
            </a:endParaRPr>
          </a:p>
        </p:txBody>
      </p:sp>
      <p:sp>
        <p:nvSpPr>
          <p:cNvPr id="46084" name="Content Placeholder 7"/>
          <p:cNvSpPr>
            <a:spLocks noGrp="1"/>
          </p:cNvSpPr>
          <p:nvPr>
            <p:ph sz="quarter" idx="4"/>
          </p:nvPr>
        </p:nvSpPr>
        <p:spPr>
          <a:xfrm>
            <a:off x="4800600" y="2438400"/>
            <a:ext cx="4114800" cy="3581400"/>
          </a:xfrm>
        </p:spPr>
        <p:txBody>
          <a:bodyPr/>
          <a:lstStyle/>
          <a:p>
            <a:r>
              <a:rPr lang="en-US" sz="2200" dirty="0">
                <a:latin typeface="Arial Narrow" charset="0"/>
              </a:rPr>
              <a:t>Provide a copy of notes or reduce copying tasks</a:t>
            </a:r>
          </a:p>
          <a:p>
            <a:r>
              <a:rPr lang="en-US" sz="2200" dirty="0">
                <a:latin typeface="Arial Narrow" charset="0"/>
              </a:rPr>
              <a:t>Provide tracking tools: ruler, text windows and check in frequently</a:t>
            </a:r>
          </a:p>
          <a:p>
            <a:r>
              <a:rPr lang="en-US" sz="2200" dirty="0">
                <a:latin typeface="Arial Narrow" charset="0"/>
              </a:rPr>
              <a:t>Allow use of computer or alternative to writing assignments</a:t>
            </a:r>
          </a:p>
          <a:p>
            <a:r>
              <a:rPr lang="en-US" sz="2200" dirty="0">
                <a:latin typeface="Arial Narrow" charset="0"/>
              </a:rPr>
              <a:t>Provide visual aids to navigate the center </a:t>
            </a:r>
          </a:p>
          <a:p>
            <a:endParaRPr lang="en-US" dirty="0">
              <a:latin typeface="Arial Narrow" charset="0"/>
            </a:endParaRPr>
          </a:p>
        </p:txBody>
      </p:sp>
      <p:sp>
        <p:nvSpPr>
          <p:cNvPr id="46085"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46086"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6ECF1E32-003D-BF4F-9F57-BFA6DEEC98CE}" type="slidenum">
              <a:rPr lang="en-US" sz="1200">
                <a:solidFill>
                  <a:srgbClr val="35353E"/>
                </a:solidFill>
                <a:latin typeface="Arial Narrow" charset="0"/>
              </a:rPr>
              <a:pPr>
                <a:lnSpc>
                  <a:spcPct val="80000"/>
                </a:lnSpc>
              </a:pPr>
              <a:t>29</a:t>
            </a:fld>
            <a:endParaRPr lang="en-US" sz="1200">
              <a:solidFill>
                <a:srgbClr val="35353E"/>
              </a:solidFill>
              <a:latin typeface="Arial Narrow"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idx="1"/>
          </p:nvPr>
        </p:nvSpPr>
        <p:spPr/>
        <p:txBody>
          <a:bodyPr/>
          <a:lstStyle/>
          <a:p>
            <a:r>
              <a:rPr lang="en-US" sz="3200">
                <a:solidFill>
                  <a:srgbClr val="FFFFFF"/>
                </a:solidFill>
                <a:latin typeface="Arial" charset="0"/>
                <a:cs typeface="Arial" charset="0"/>
              </a:rPr>
              <a:t>LD defined and the areas of impact</a:t>
            </a:r>
          </a:p>
        </p:txBody>
      </p:sp>
      <p:sp>
        <p:nvSpPr>
          <p:cNvPr id="13315" name="Title 2"/>
          <p:cNvSpPr>
            <a:spLocks noGrp="1"/>
          </p:cNvSpPr>
          <p:nvPr>
            <p:ph type="title"/>
          </p:nvPr>
        </p:nvSpPr>
        <p:spPr/>
        <p:txBody>
          <a:bodyPr/>
          <a:lstStyle/>
          <a:p>
            <a:r>
              <a:rPr lang="en-US">
                <a:latin typeface="Arial" charset="0"/>
                <a:cs typeface="Arial" charset="0"/>
              </a:rPr>
              <a:t>Understanding LD</a:t>
            </a:r>
          </a:p>
        </p:txBody>
      </p:sp>
      <p:sp>
        <p:nvSpPr>
          <p:cNvPr id="13316"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DDE1D510-AB24-534B-AA7C-7533FC1FD23B}" type="slidenum">
              <a:rPr lang="en-US">
                <a:solidFill>
                  <a:srgbClr val="FFFFFF"/>
                </a:solidFill>
              </a:rPr>
              <a:pPr/>
              <a:t>3</a:t>
            </a:fld>
            <a:endParaRPr lang="en-US">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7"/>
          <p:cNvSpPr>
            <a:spLocks noGrp="1"/>
          </p:cNvSpPr>
          <p:nvPr>
            <p:ph type="title"/>
          </p:nvPr>
        </p:nvSpPr>
        <p:spPr/>
        <p:txBody>
          <a:bodyPr/>
          <a:lstStyle/>
          <a:p>
            <a:r>
              <a:rPr lang="en-US" sz="4000" dirty="0">
                <a:solidFill>
                  <a:srgbClr val="FFFFFF"/>
                </a:solidFill>
                <a:latin typeface="Arial" charset="0"/>
                <a:cs typeface="Arial" charset="0"/>
              </a:rPr>
              <a:t>Examples</a:t>
            </a:r>
          </a:p>
        </p:txBody>
      </p:sp>
      <p:sp>
        <p:nvSpPr>
          <p:cNvPr id="47107" name="Content Placeholder 8"/>
          <p:cNvSpPr>
            <a:spLocks noGrp="1"/>
          </p:cNvSpPr>
          <p:nvPr>
            <p:ph sz="quarter" idx="1"/>
          </p:nvPr>
        </p:nvSpPr>
        <p:spPr>
          <a:xfrm>
            <a:off x="609600" y="5257800"/>
            <a:ext cx="7772400" cy="903288"/>
          </a:xfrm>
        </p:spPr>
        <p:txBody>
          <a:bodyPr/>
          <a:lstStyle/>
          <a:p>
            <a:r>
              <a:rPr lang="en-US" dirty="0">
                <a:latin typeface="Arial Narrow" panose="020B0606020202030204" pitchFamily="34" charset="0"/>
              </a:rPr>
              <a:t>Tracking tools for readers who lose their place </a:t>
            </a:r>
          </a:p>
        </p:txBody>
      </p:sp>
      <p:sp>
        <p:nvSpPr>
          <p:cNvPr id="7" name="Slide Number Placeholder 6"/>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4A90ECE8-F66F-2349-AA69-F6D6C91FFA45}" type="slidenum">
              <a:rPr lang="en-US" sz="1200">
                <a:solidFill>
                  <a:srgbClr val="FFFFFF"/>
                </a:solidFill>
              </a:rPr>
              <a:pPr>
                <a:lnSpc>
                  <a:spcPct val="80000"/>
                </a:lnSpc>
              </a:pPr>
              <a:t>30</a:t>
            </a:fld>
            <a:endParaRPr lang="en-US" sz="1200">
              <a:solidFill>
                <a:srgbClr val="FFFFFF"/>
              </a:solidFill>
            </a:endParaRPr>
          </a:p>
        </p:txBody>
      </p:sp>
      <p:pic>
        <p:nvPicPr>
          <p:cNvPr id="47109" name="Picture 2" descr="http://i.ebayimg.com/14/!CD6fNDQBGk~$(KGrHqZ,!iYE0GbcV,okBNQJEwOCRw~~0_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667000"/>
            <a:ext cx="2857500" cy="145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10" name="Picture 4" descr="http://www.cheapdisabilityaids.co.uk/ekmps/shops/podcmedia/images/reading-window-rulers-5060-p.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2057400"/>
            <a:ext cx="27432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7"/>
          <p:cNvSpPr>
            <a:spLocks noGrp="1"/>
          </p:cNvSpPr>
          <p:nvPr>
            <p:ph type="title"/>
          </p:nvPr>
        </p:nvSpPr>
        <p:spPr/>
        <p:txBody>
          <a:bodyPr/>
          <a:lstStyle/>
          <a:p>
            <a:r>
              <a:rPr lang="en-US" b="0" dirty="0">
                <a:latin typeface="Arial" charset="0"/>
                <a:cs typeface="Arial" charset="0"/>
              </a:rPr>
              <a:t>Auditory Processing (Perceptual) Deficits</a:t>
            </a:r>
          </a:p>
        </p:txBody>
      </p:sp>
      <p:sp>
        <p:nvSpPr>
          <p:cNvPr id="48131" name="Content Placeholder 8"/>
          <p:cNvSpPr>
            <a:spLocks noGrp="1"/>
          </p:cNvSpPr>
          <p:nvPr>
            <p:ph sz="quarter" idx="2"/>
          </p:nvPr>
        </p:nvSpPr>
        <p:spPr>
          <a:xfrm>
            <a:off x="507124" y="3217876"/>
            <a:ext cx="3886200" cy="2954324"/>
          </a:xfrm>
        </p:spPr>
        <p:txBody>
          <a:bodyPr/>
          <a:lstStyle/>
          <a:p>
            <a:pPr>
              <a:lnSpc>
                <a:spcPct val="114000"/>
              </a:lnSpc>
              <a:spcBef>
                <a:spcPct val="0"/>
              </a:spcBef>
            </a:pPr>
            <a:r>
              <a:rPr lang="en-US" sz="2200" dirty="0">
                <a:latin typeface="Arial Narrow" charset="0"/>
              </a:rPr>
              <a:t>Interpreting auditory information, not related to difficulty with hearing</a:t>
            </a:r>
          </a:p>
          <a:p>
            <a:pPr>
              <a:lnSpc>
                <a:spcPct val="114000"/>
              </a:lnSpc>
              <a:spcBef>
                <a:spcPct val="0"/>
              </a:spcBef>
            </a:pPr>
            <a:r>
              <a:rPr lang="en-US" sz="2200" dirty="0">
                <a:latin typeface="Arial Narrow" charset="0"/>
              </a:rPr>
              <a:t>Comparing and distinguishing the difference between similar sounds</a:t>
            </a:r>
          </a:p>
          <a:p>
            <a:pPr lvl="1">
              <a:lnSpc>
                <a:spcPct val="114000"/>
              </a:lnSpc>
              <a:spcBef>
                <a:spcPct val="0"/>
              </a:spcBef>
            </a:pPr>
            <a:r>
              <a:rPr lang="en-US" sz="1800" dirty="0">
                <a:latin typeface="Arial Narrow" charset="0"/>
              </a:rPr>
              <a:t>Ex. obvious/oblivious</a:t>
            </a:r>
          </a:p>
          <a:p>
            <a:pPr lvl="1">
              <a:spcBef>
                <a:spcPct val="0"/>
              </a:spcBef>
            </a:pPr>
            <a:endParaRPr lang="en-US" dirty="0">
              <a:latin typeface="Arial Narrow" charset="0"/>
            </a:endParaRPr>
          </a:p>
          <a:p>
            <a:pPr lvl="1">
              <a:spcBef>
                <a:spcPct val="0"/>
              </a:spcBef>
            </a:pPr>
            <a:endParaRPr lang="en-US" dirty="0">
              <a:latin typeface="Arial Narrow" charset="0"/>
            </a:endParaRPr>
          </a:p>
          <a:p>
            <a:endParaRPr lang="en-US" dirty="0">
              <a:latin typeface="Arial Narrow" charset="0"/>
            </a:endParaRPr>
          </a:p>
        </p:txBody>
      </p:sp>
      <p:sp>
        <p:nvSpPr>
          <p:cNvPr id="8" name="Content Placeholder 7">
            <a:extLst>
              <a:ext uri="{FF2B5EF4-FFF2-40B4-BE49-F238E27FC236}">
                <a16:creationId xmlns:a16="http://schemas.microsoft.com/office/drawing/2014/main" id="{AE329C87-8AE8-4C46-9364-DF9B17738DCA}"/>
              </a:ext>
            </a:extLst>
          </p:cNvPr>
          <p:cNvSpPr>
            <a:spLocks noGrp="1"/>
          </p:cNvSpPr>
          <p:nvPr>
            <p:ph sz="quarter" idx="4"/>
          </p:nvPr>
        </p:nvSpPr>
        <p:spPr>
          <a:xfrm>
            <a:off x="4762500" y="3231014"/>
            <a:ext cx="3886200" cy="3581400"/>
          </a:xfrm>
        </p:spPr>
        <p:txBody>
          <a:bodyPr/>
          <a:lstStyle/>
          <a:p>
            <a:r>
              <a:rPr lang="en-US" sz="2200" dirty="0"/>
              <a:t>Being able to distinguish important sounds from within a noisy background and focusing on auditory information being given</a:t>
            </a:r>
          </a:p>
          <a:p>
            <a:pPr lvl="1"/>
            <a:r>
              <a:rPr lang="en-US" sz="1800" dirty="0"/>
              <a:t>Ex. Able to listen to the teacher when other students are working in a small group elsewhere in the room</a:t>
            </a:r>
          </a:p>
          <a:p>
            <a:endParaRPr lang="en-US" dirty="0"/>
          </a:p>
        </p:txBody>
      </p:sp>
      <p:sp>
        <p:nvSpPr>
          <p:cNvPr id="5" name="Text Placeholder 4">
            <a:extLst>
              <a:ext uri="{FF2B5EF4-FFF2-40B4-BE49-F238E27FC236}">
                <a16:creationId xmlns:a16="http://schemas.microsoft.com/office/drawing/2014/main" id="{3B93533D-76E7-472B-BB06-1C564D8C16DB}"/>
              </a:ext>
            </a:extLst>
          </p:cNvPr>
          <p:cNvSpPr>
            <a:spLocks noGrp="1"/>
          </p:cNvSpPr>
          <p:nvPr>
            <p:ph type="body" sz="quarter" idx="1"/>
          </p:nvPr>
        </p:nvSpPr>
        <p:spPr>
          <a:xfrm>
            <a:off x="543674" y="2743200"/>
            <a:ext cx="3886200" cy="476655"/>
          </a:xfrm>
        </p:spPr>
        <p:txBody>
          <a:bodyPr/>
          <a:lstStyle/>
          <a:p>
            <a:r>
              <a:rPr lang="en-US" sz="2000" dirty="0"/>
              <a:t>Auditory Discrimination</a:t>
            </a:r>
          </a:p>
        </p:txBody>
      </p:sp>
      <p:sp>
        <p:nvSpPr>
          <p:cNvPr id="6" name="Text Placeholder 5">
            <a:extLst>
              <a:ext uri="{FF2B5EF4-FFF2-40B4-BE49-F238E27FC236}">
                <a16:creationId xmlns:a16="http://schemas.microsoft.com/office/drawing/2014/main" id="{EBD63CEA-CC1B-4CA2-AF22-441AB61B6E04}"/>
              </a:ext>
            </a:extLst>
          </p:cNvPr>
          <p:cNvSpPr>
            <a:spLocks noGrp="1"/>
          </p:cNvSpPr>
          <p:nvPr>
            <p:ph type="body" sz="quarter" idx="3"/>
          </p:nvPr>
        </p:nvSpPr>
        <p:spPr>
          <a:xfrm>
            <a:off x="4714126" y="2743200"/>
            <a:ext cx="3886200" cy="474676"/>
          </a:xfrm>
        </p:spPr>
        <p:txBody>
          <a:bodyPr/>
          <a:lstStyle/>
          <a:p>
            <a:r>
              <a:rPr lang="en-US" sz="2000" dirty="0"/>
              <a:t>Auditory Figure-Ground</a:t>
            </a:r>
          </a:p>
        </p:txBody>
      </p:sp>
      <p:sp>
        <p:nvSpPr>
          <p:cNvPr id="7" name="Slide Number Placeholder 6"/>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43ABF54E-EFB7-954E-8D39-0BBA8D46F0E0}" type="slidenum">
              <a:rPr lang="en-US" sz="1200">
                <a:solidFill>
                  <a:srgbClr val="35353E"/>
                </a:solidFill>
                <a:latin typeface="Arial Narrow" charset="0"/>
              </a:rPr>
              <a:pPr>
                <a:lnSpc>
                  <a:spcPct val="80000"/>
                </a:lnSpc>
              </a:pPr>
              <a:t>31</a:t>
            </a:fld>
            <a:endParaRPr lang="en-US" sz="1200">
              <a:solidFill>
                <a:srgbClr val="35353E"/>
              </a:solidFill>
              <a:latin typeface="Arial Narrow" charset="0"/>
            </a:endParaRPr>
          </a:p>
        </p:txBody>
      </p:sp>
      <p:sp>
        <p:nvSpPr>
          <p:cNvPr id="19" name="Content Placeholder 8">
            <a:extLst>
              <a:ext uri="{FF2B5EF4-FFF2-40B4-BE49-F238E27FC236}">
                <a16:creationId xmlns:a16="http://schemas.microsoft.com/office/drawing/2014/main" id="{309BF763-BEEF-42FF-86A3-A1EA5D72F05A}"/>
              </a:ext>
            </a:extLst>
          </p:cNvPr>
          <p:cNvSpPr txBox="1">
            <a:spLocks/>
          </p:cNvSpPr>
          <p:nvPr/>
        </p:nvSpPr>
        <p:spPr bwMode="auto">
          <a:xfrm>
            <a:off x="381000" y="1745463"/>
            <a:ext cx="8116584"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charset="0"/>
              <a:buChar char=""/>
              <a:defRPr sz="2400" kern="1200">
                <a:solidFill>
                  <a:schemeClr val="tx1"/>
                </a:solidFill>
                <a:latin typeface="Arial Narrow" pitchFamily="34" charset="0"/>
                <a:ea typeface="ＭＳ Ｐゴシック" charset="0"/>
                <a:cs typeface="+mn-cs"/>
              </a:defRPr>
            </a:lvl1pPr>
            <a:lvl2pPr marL="639763" indent="-273050" algn="l" rtl="0" eaLnBrk="0" fontAlgn="base" hangingPunct="0">
              <a:spcBef>
                <a:spcPts val="550"/>
              </a:spcBef>
              <a:spcAft>
                <a:spcPct val="0"/>
              </a:spcAft>
              <a:buClr>
                <a:schemeClr val="accent1"/>
              </a:buClr>
              <a:buSzPct val="70000"/>
              <a:buFont typeface="Wingdings 2" charset="0"/>
              <a:buChar char=""/>
              <a:defRPr sz="2000" kern="1200">
                <a:solidFill>
                  <a:schemeClr val="tx1"/>
                </a:solidFill>
                <a:latin typeface="Arial Narrow"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Arial Narrow"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charset="0"/>
              <a:buChar char=""/>
              <a:defRPr sz="2000" kern="1200">
                <a:solidFill>
                  <a:schemeClr val="tx1"/>
                </a:solidFill>
                <a:latin typeface="Arial Narrow"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charset="0"/>
              <a:buChar char=""/>
              <a:defRPr sz="2000" kern="1200">
                <a:solidFill>
                  <a:schemeClr val="tx1"/>
                </a:solidFill>
                <a:latin typeface="Arial Narrow"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ct val="0"/>
              </a:spcBef>
            </a:pPr>
            <a:r>
              <a:rPr lang="en-US" sz="2000" dirty="0">
                <a:latin typeface="Arial Narrow" charset="0"/>
              </a:rPr>
              <a:t>Difficulty with:</a:t>
            </a:r>
          </a:p>
          <a:p>
            <a:pPr lvl="1">
              <a:spcBef>
                <a:spcPct val="0"/>
              </a:spcBef>
            </a:pPr>
            <a:r>
              <a:rPr lang="en-US" sz="1800" dirty="0">
                <a:latin typeface="Arial Narrow" charset="0"/>
              </a:rPr>
              <a:t>Interpreting auditory information, not related to difficulty with hearing</a:t>
            </a:r>
          </a:p>
          <a:p>
            <a:pPr marL="366713" lvl="1" indent="0">
              <a:spcBef>
                <a:spcPct val="0"/>
              </a:spcBef>
              <a:buNone/>
            </a:pPr>
            <a:endParaRPr lang="en-US" dirty="0">
              <a:latin typeface="Arial Narrow"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136525"/>
            <a:ext cx="8763000" cy="1006475"/>
          </a:xfrm>
        </p:spPr>
        <p:txBody>
          <a:bodyPr/>
          <a:lstStyle/>
          <a:p>
            <a:r>
              <a:rPr lang="en-US" b="0" dirty="0">
                <a:latin typeface="Arial" charset="0"/>
                <a:cs typeface="Arial" charset="0"/>
              </a:rPr>
              <a:t>Functional Limitation &amp; Accommodation – Auditory Processing</a:t>
            </a:r>
          </a:p>
        </p:txBody>
      </p:sp>
      <p:sp>
        <p:nvSpPr>
          <p:cNvPr id="49155" name="Content Placeholder 5"/>
          <p:cNvSpPr>
            <a:spLocks noGrp="1"/>
          </p:cNvSpPr>
          <p:nvPr>
            <p:ph sz="quarter" idx="2"/>
          </p:nvPr>
        </p:nvSpPr>
        <p:spPr/>
        <p:txBody>
          <a:bodyPr/>
          <a:lstStyle/>
          <a:p>
            <a:r>
              <a:rPr lang="en-US" sz="2200" dirty="0">
                <a:latin typeface="Arial Narrow" charset="0"/>
              </a:rPr>
              <a:t>Difficulty remembering directions given orally</a:t>
            </a:r>
          </a:p>
          <a:p>
            <a:r>
              <a:rPr lang="en-US" sz="2200" dirty="0">
                <a:latin typeface="Arial Narrow" charset="0"/>
              </a:rPr>
              <a:t>Difficulty following multiple directives given at one time</a:t>
            </a:r>
          </a:p>
          <a:p>
            <a:r>
              <a:rPr lang="en-US" sz="2200" dirty="0">
                <a:latin typeface="Arial Narrow" charset="0"/>
              </a:rPr>
              <a:t>Difficulty comprehending complex sentence structures or rapid speech</a:t>
            </a:r>
          </a:p>
          <a:p>
            <a:r>
              <a:rPr lang="en-US" sz="2200" dirty="0">
                <a:latin typeface="Arial Narrow" charset="0"/>
              </a:rPr>
              <a:t>Says </a:t>
            </a:r>
            <a:r>
              <a:rPr lang="ja-JP" altLang="en-US" sz="2200" dirty="0">
                <a:latin typeface="Arial Narrow" charset="0"/>
              </a:rPr>
              <a:t>“</a:t>
            </a:r>
            <a:r>
              <a:rPr lang="en-US" sz="2200" dirty="0">
                <a:latin typeface="Arial Narrow" charset="0"/>
              </a:rPr>
              <a:t>what</a:t>
            </a:r>
            <a:r>
              <a:rPr lang="ja-JP" altLang="en-US" sz="2200" dirty="0">
                <a:latin typeface="Arial Narrow" charset="0"/>
              </a:rPr>
              <a:t>”</a:t>
            </a:r>
            <a:r>
              <a:rPr lang="en-US" sz="2200" dirty="0">
                <a:latin typeface="Arial Narrow" charset="0"/>
              </a:rPr>
              <a:t> a lot </a:t>
            </a:r>
          </a:p>
          <a:p>
            <a:endParaRPr lang="en-US" dirty="0">
              <a:latin typeface="Arial Narrow" charset="0"/>
            </a:endParaRPr>
          </a:p>
        </p:txBody>
      </p:sp>
      <p:sp>
        <p:nvSpPr>
          <p:cNvPr id="49156" name="Content Placeholder 7"/>
          <p:cNvSpPr>
            <a:spLocks noGrp="1"/>
          </p:cNvSpPr>
          <p:nvPr>
            <p:ph sz="quarter" idx="4"/>
          </p:nvPr>
        </p:nvSpPr>
        <p:spPr>
          <a:xfrm>
            <a:off x="4648200" y="2438400"/>
            <a:ext cx="4267200" cy="3581400"/>
          </a:xfrm>
        </p:spPr>
        <p:txBody>
          <a:bodyPr/>
          <a:lstStyle/>
          <a:p>
            <a:r>
              <a:rPr lang="en-US" sz="2200" dirty="0">
                <a:latin typeface="Arial Narrow" charset="0"/>
              </a:rPr>
              <a:t>Provide directions in writing</a:t>
            </a:r>
          </a:p>
          <a:p>
            <a:r>
              <a:rPr lang="en-US" sz="2200" dirty="0">
                <a:latin typeface="Arial Narrow" charset="0"/>
              </a:rPr>
              <a:t>Limit the number of directions given at one time</a:t>
            </a:r>
          </a:p>
          <a:p>
            <a:r>
              <a:rPr lang="en-US" sz="2200" dirty="0">
                <a:latin typeface="Arial Narrow" charset="0"/>
              </a:rPr>
              <a:t>Slow down and show rather than explain</a:t>
            </a:r>
          </a:p>
          <a:p>
            <a:r>
              <a:rPr lang="en-US" sz="2200" dirty="0">
                <a:latin typeface="Arial Narrow" charset="0"/>
              </a:rPr>
              <a:t>Frequent check ins to verify understanding</a:t>
            </a:r>
          </a:p>
          <a:p>
            <a:endParaRPr lang="en-US" dirty="0">
              <a:latin typeface="Arial Narrow" charset="0"/>
            </a:endParaRPr>
          </a:p>
        </p:txBody>
      </p:sp>
      <p:sp>
        <p:nvSpPr>
          <p:cNvPr id="49157"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49158"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0ADD2476-F887-BD4A-9907-F28906F1D5FF}" type="slidenum">
              <a:rPr lang="en-US" sz="1200">
                <a:solidFill>
                  <a:srgbClr val="35353E"/>
                </a:solidFill>
                <a:latin typeface="Arial Narrow" charset="0"/>
              </a:rPr>
              <a:pPr>
                <a:lnSpc>
                  <a:spcPct val="80000"/>
                </a:lnSpc>
              </a:pPr>
              <a:t>32</a:t>
            </a:fld>
            <a:endParaRPr lang="en-US" sz="1200">
              <a:solidFill>
                <a:srgbClr val="35353E"/>
              </a:solidFill>
              <a:latin typeface="Arial Narrow"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33400" y="136525"/>
            <a:ext cx="8382000" cy="1006475"/>
          </a:xfrm>
        </p:spPr>
        <p:txBody>
          <a:bodyPr/>
          <a:lstStyle/>
          <a:p>
            <a:r>
              <a:rPr lang="en-US" b="0" dirty="0">
                <a:latin typeface="Arial" charset="0"/>
                <a:cs typeface="Arial" charset="0"/>
              </a:rPr>
              <a:t>Functional Limitation &amp; Accommodation – Auditory Processing</a:t>
            </a:r>
          </a:p>
        </p:txBody>
      </p:sp>
      <p:sp>
        <p:nvSpPr>
          <p:cNvPr id="50179" name="Content Placeholder 5"/>
          <p:cNvSpPr>
            <a:spLocks noGrp="1"/>
          </p:cNvSpPr>
          <p:nvPr>
            <p:ph sz="quarter" idx="2"/>
          </p:nvPr>
        </p:nvSpPr>
        <p:spPr/>
        <p:txBody>
          <a:bodyPr/>
          <a:lstStyle/>
          <a:p>
            <a:r>
              <a:rPr lang="en-US">
                <a:latin typeface="Arial Narrow" charset="0"/>
              </a:rPr>
              <a:t>Easily distracted by background noise</a:t>
            </a:r>
          </a:p>
          <a:p>
            <a:r>
              <a:rPr lang="en-US">
                <a:latin typeface="Arial Narrow" charset="0"/>
              </a:rPr>
              <a:t>Processes thoughts and ideas slowly and have difficulty explaining them</a:t>
            </a:r>
          </a:p>
          <a:p>
            <a:r>
              <a:rPr lang="en-US">
                <a:latin typeface="Arial Narrow" charset="0"/>
              </a:rPr>
              <a:t>Mispronounces and misspells similar sounding words</a:t>
            </a:r>
          </a:p>
          <a:p>
            <a:endParaRPr lang="en-US">
              <a:latin typeface="Arial Narrow" charset="0"/>
            </a:endParaRPr>
          </a:p>
        </p:txBody>
      </p:sp>
      <p:sp>
        <p:nvSpPr>
          <p:cNvPr id="50180" name="Content Placeholder 7"/>
          <p:cNvSpPr>
            <a:spLocks noGrp="1"/>
          </p:cNvSpPr>
          <p:nvPr>
            <p:ph sz="quarter" idx="4"/>
          </p:nvPr>
        </p:nvSpPr>
        <p:spPr>
          <a:xfrm>
            <a:off x="4648200" y="2438400"/>
            <a:ext cx="4267200" cy="3581400"/>
          </a:xfrm>
        </p:spPr>
        <p:txBody>
          <a:bodyPr/>
          <a:lstStyle/>
          <a:p>
            <a:r>
              <a:rPr lang="en-US">
                <a:latin typeface="Arial Narrow" charset="0"/>
              </a:rPr>
              <a:t>Provide noise eliminating headphones</a:t>
            </a:r>
          </a:p>
          <a:p>
            <a:r>
              <a:rPr lang="en-US">
                <a:latin typeface="Arial Narrow" charset="0"/>
              </a:rPr>
              <a:t>Provide extra time to respond</a:t>
            </a:r>
          </a:p>
          <a:p>
            <a:r>
              <a:rPr lang="en-US">
                <a:latin typeface="Arial Narrow" charset="0"/>
              </a:rPr>
              <a:t>Allow the use of a dictionary </a:t>
            </a:r>
          </a:p>
        </p:txBody>
      </p:sp>
      <p:sp>
        <p:nvSpPr>
          <p:cNvPr id="50181" name="Text Placeholder 4"/>
          <p:cNvSpPr>
            <a:spLocks noGrp="1"/>
          </p:cNvSpPr>
          <p:nvPr>
            <p:ph type="body" sz="quarter" idx="1"/>
          </p:nvPr>
        </p:nvSpPr>
        <p:spPr>
          <a:xfrm>
            <a:off x="609600" y="1752600"/>
            <a:ext cx="3886200" cy="639763"/>
          </a:xfrm>
        </p:spPr>
        <p:txBody>
          <a:bodyPr/>
          <a:lstStyle/>
          <a:p>
            <a:r>
              <a:rPr lang="en-US">
                <a:latin typeface="Arial Narrow" charset="0"/>
              </a:rPr>
              <a:t>Functional Limitation</a:t>
            </a:r>
          </a:p>
        </p:txBody>
      </p:sp>
      <p:sp>
        <p:nvSpPr>
          <p:cNvPr id="50182" name="Text Placeholder 6"/>
          <p:cNvSpPr>
            <a:spLocks noGrp="1"/>
          </p:cNvSpPr>
          <p:nvPr>
            <p:ph type="body" sz="quarter" idx="3"/>
          </p:nvPr>
        </p:nvSpPr>
        <p:spPr>
          <a:xfrm>
            <a:off x="4800600" y="1752600"/>
            <a:ext cx="3886200" cy="639763"/>
          </a:xfrm>
        </p:spPr>
        <p:txBody>
          <a:bodyPr/>
          <a:lstStyle/>
          <a:p>
            <a:r>
              <a:rPr lang="en-US">
                <a:latin typeface="Arial Narrow" charset="0"/>
              </a:rPr>
              <a:t>Accommodation Options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0FB5CCEE-7A7A-014B-ACAC-5993FA3F5CDC}" type="slidenum">
              <a:rPr lang="en-US" sz="1200">
                <a:solidFill>
                  <a:srgbClr val="35353E"/>
                </a:solidFill>
                <a:latin typeface="Arial Narrow" charset="0"/>
              </a:rPr>
              <a:pPr>
                <a:lnSpc>
                  <a:spcPct val="80000"/>
                </a:lnSpc>
              </a:pPr>
              <a:t>33</a:t>
            </a:fld>
            <a:endParaRPr lang="en-US" sz="1200">
              <a:solidFill>
                <a:srgbClr val="35353E"/>
              </a:solidFill>
              <a:latin typeface="Arial Narrow"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7"/>
          <p:cNvSpPr>
            <a:spLocks noGrp="1"/>
          </p:cNvSpPr>
          <p:nvPr>
            <p:ph type="title"/>
          </p:nvPr>
        </p:nvSpPr>
        <p:spPr/>
        <p:txBody>
          <a:bodyPr/>
          <a:lstStyle/>
          <a:p>
            <a:r>
              <a:rPr lang="en-US" sz="4000" dirty="0">
                <a:solidFill>
                  <a:srgbClr val="FFFFFF"/>
                </a:solidFill>
                <a:latin typeface="Arial" charset="0"/>
                <a:cs typeface="Arial" charset="0"/>
              </a:rPr>
              <a:t>Examples</a:t>
            </a:r>
          </a:p>
        </p:txBody>
      </p:sp>
      <p:sp>
        <p:nvSpPr>
          <p:cNvPr id="51203" name="Content Placeholder 8"/>
          <p:cNvSpPr>
            <a:spLocks noGrp="1"/>
          </p:cNvSpPr>
          <p:nvPr>
            <p:ph sz="quarter" idx="1"/>
          </p:nvPr>
        </p:nvSpPr>
        <p:spPr>
          <a:xfrm>
            <a:off x="990600" y="4800600"/>
            <a:ext cx="2438400" cy="750888"/>
          </a:xfrm>
        </p:spPr>
        <p:txBody>
          <a:bodyPr/>
          <a:lstStyle/>
          <a:p>
            <a:r>
              <a:rPr lang="en-US" sz="2400" dirty="0">
                <a:latin typeface="Arial Narrow" panose="020B0606020202030204" pitchFamily="34" charset="0"/>
              </a:rPr>
              <a:t>Headphones</a:t>
            </a:r>
          </a:p>
        </p:txBody>
      </p:sp>
      <p:sp>
        <p:nvSpPr>
          <p:cNvPr id="51204" name="Content Placeholder 9"/>
          <p:cNvSpPr>
            <a:spLocks noGrp="1"/>
          </p:cNvSpPr>
          <p:nvPr>
            <p:ph sz="quarter" idx="2"/>
          </p:nvPr>
        </p:nvSpPr>
        <p:spPr>
          <a:xfrm>
            <a:off x="5695950" y="5144313"/>
            <a:ext cx="1981200" cy="548940"/>
          </a:xfrm>
        </p:spPr>
        <p:txBody>
          <a:bodyPr/>
          <a:lstStyle/>
          <a:p>
            <a:r>
              <a:rPr lang="en-US" sz="2400" dirty="0">
                <a:latin typeface="Arial Narrow" panose="020B0606020202030204" pitchFamily="34" charset="0"/>
              </a:rPr>
              <a:t>Earbuds</a:t>
            </a:r>
          </a:p>
        </p:txBody>
      </p:sp>
      <p:sp>
        <p:nvSpPr>
          <p:cNvPr id="7" name="Slide Number Placeholder 6"/>
          <p:cNvSpPr>
            <a:spLocks noGrp="1"/>
          </p:cNvSpPr>
          <p:nvPr>
            <p:ph type="sldNum" sz="quarter" idx="11"/>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4790AFDB-F4C6-FE47-A099-13FEEBA437C4}" type="slidenum">
              <a:rPr lang="en-US" sz="1200">
                <a:solidFill>
                  <a:srgbClr val="FFFFFF"/>
                </a:solidFill>
              </a:rPr>
              <a:pPr>
                <a:lnSpc>
                  <a:spcPct val="80000"/>
                </a:lnSpc>
              </a:pPr>
              <a:t>34</a:t>
            </a:fld>
            <a:endParaRPr lang="en-US" sz="1200">
              <a:solidFill>
                <a:srgbClr val="FFFFFF"/>
              </a:solidFill>
            </a:endParaRPr>
          </a:p>
        </p:txBody>
      </p:sp>
      <p:pic>
        <p:nvPicPr>
          <p:cNvPr id="51206" name="Picture 2" descr="http://www.slipperybrick.com/wp-content/uploads/2007/09/creative-aurvana-headphon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2438400"/>
            <a:ext cx="2895600" cy="2252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7" name="Picture 4" descr="http://www.departures.com/images/amexpub/0008/5858/20130102-a-noise-cancelling-earbuds.jpg?135973140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6400" y="1981200"/>
            <a:ext cx="2400300"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3"/>
          <p:cNvSpPr>
            <a:spLocks noGrp="1"/>
          </p:cNvSpPr>
          <p:nvPr>
            <p:ph type="body" idx="1"/>
          </p:nvPr>
        </p:nvSpPr>
        <p:spPr/>
        <p:txBody>
          <a:bodyPr/>
          <a:lstStyle/>
          <a:p>
            <a:pPr algn="ctr"/>
            <a:r>
              <a:rPr lang="en-US" sz="3200">
                <a:solidFill>
                  <a:srgbClr val="FFFFFF"/>
                </a:solidFill>
                <a:latin typeface="Arial" charset="0"/>
                <a:cs typeface="Arial" charset="0"/>
              </a:rPr>
              <a:t>Students with LD</a:t>
            </a:r>
          </a:p>
        </p:txBody>
      </p:sp>
      <p:sp>
        <p:nvSpPr>
          <p:cNvPr id="52227" name="Title 2"/>
          <p:cNvSpPr>
            <a:spLocks noGrp="1"/>
          </p:cNvSpPr>
          <p:nvPr>
            <p:ph type="title"/>
          </p:nvPr>
        </p:nvSpPr>
        <p:spPr>
          <a:xfrm>
            <a:off x="1371600" y="1600200"/>
            <a:ext cx="7620000" cy="990600"/>
          </a:xfrm>
        </p:spPr>
        <p:txBody>
          <a:bodyPr/>
          <a:lstStyle/>
          <a:p>
            <a:r>
              <a:rPr lang="en-US" sz="4000" dirty="0">
                <a:latin typeface="Arial Narrow" charset="0"/>
                <a:cs typeface="Arial" charset="0"/>
              </a:rPr>
              <a:t>Developing Accommodation Plans</a:t>
            </a:r>
          </a:p>
        </p:txBody>
      </p:sp>
      <p:sp>
        <p:nvSpPr>
          <p:cNvPr id="52228"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22BC1700-C33D-DC4E-A214-B4A2C3454359}" type="slidenum">
              <a:rPr lang="en-US">
                <a:solidFill>
                  <a:srgbClr val="FFFFFF"/>
                </a:solidFill>
              </a:rPr>
              <a:pPr/>
              <a:t>35</a:t>
            </a:fld>
            <a:endParaRPr lang="en-US">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76200"/>
            <a:ext cx="8385175" cy="1143000"/>
          </a:xfrm>
        </p:spPr>
        <p:txBody>
          <a:bodyPr/>
          <a:lstStyle/>
          <a:p>
            <a:r>
              <a:rPr lang="en-US" b="0" dirty="0">
                <a:latin typeface="Arial" charset="0"/>
                <a:cs typeface="Arial" charset="0"/>
              </a:rPr>
              <a:t>Tips for Drafting Accommodation Plans</a:t>
            </a:r>
          </a:p>
        </p:txBody>
      </p:sp>
      <p:sp>
        <p:nvSpPr>
          <p:cNvPr id="53251" name="Content Placeholder 2"/>
          <p:cNvSpPr>
            <a:spLocks noGrp="1"/>
          </p:cNvSpPr>
          <p:nvPr>
            <p:ph sz="quarter" idx="1"/>
          </p:nvPr>
        </p:nvSpPr>
        <p:spPr>
          <a:xfrm>
            <a:off x="381000" y="1600200"/>
            <a:ext cx="8385175" cy="4495800"/>
          </a:xfrm>
        </p:spPr>
        <p:txBody>
          <a:bodyPr/>
          <a:lstStyle/>
          <a:p>
            <a:r>
              <a:rPr lang="en-US" b="1" dirty="0">
                <a:solidFill>
                  <a:srgbClr val="8D433B"/>
                </a:solidFill>
                <a:latin typeface="Arial Narrow" charset="0"/>
              </a:rPr>
              <a:t>Talk to the individual with the disability– they know best</a:t>
            </a:r>
          </a:p>
          <a:p>
            <a:r>
              <a:rPr lang="en-US" sz="2400" dirty="0">
                <a:latin typeface="Arial Narrow" charset="0"/>
              </a:rPr>
              <a:t>Individualize plans</a:t>
            </a:r>
          </a:p>
          <a:p>
            <a:pPr lvl="1"/>
            <a:r>
              <a:rPr lang="en-US" dirty="0">
                <a:latin typeface="Arial Narrow" charset="0"/>
              </a:rPr>
              <a:t>LD manifests itself differently in each individual - what works for one student might not work for another</a:t>
            </a:r>
          </a:p>
          <a:p>
            <a:r>
              <a:rPr lang="en-US" sz="2400" dirty="0">
                <a:latin typeface="Arial Narrow" charset="0"/>
              </a:rPr>
              <a:t>Consider accommodations that use or support the strengths of the individual </a:t>
            </a:r>
          </a:p>
          <a:p>
            <a:r>
              <a:rPr lang="en-US" sz="2400" dirty="0">
                <a:latin typeface="Arial Narrow" charset="0"/>
              </a:rPr>
              <a:t>Consider adaptations that incorporate preferred learning styles</a:t>
            </a:r>
          </a:p>
          <a:p>
            <a:r>
              <a:rPr lang="en-US" sz="2400" dirty="0">
                <a:latin typeface="Arial Narrow" charset="0"/>
              </a:rPr>
              <a:t>Determine ultimately what accommodations will eliminate barriers to participation</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6336F2BD-390E-2848-AA4A-9E40317BE898}" type="slidenum">
              <a:rPr lang="en-US" sz="1200">
                <a:solidFill>
                  <a:srgbClr val="35353E"/>
                </a:solidFill>
                <a:latin typeface="Arial Narrow" charset="0"/>
              </a:rPr>
              <a:pPr>
                <a:lnSpc>
                  <a:spcPct val="80000"/>
                </a:lnSpc>
              </a:pPr>
              <a:t>36</a:t>
            </a:fld>
            <a:endParaRPr lang="en-US" sz="1200">
              <a:solidFill>
                <a:srgbClr val="35353E"/>
              </a:solidFill>
              <a:latin typeface="Arial Narrow"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76200"/>
            <a:ext cx="8385175" cy="1143000"/>
          </a:xfrm>
        </p:spPr>
        <p:txBody>
          <a:bodyPr/>
          <a:lstStyle/>
          <a:p>
            <a:r>
              <a:rPr lang="en-US" sz="4000" b="0" dirty="0">
                <a:latin typeface="Arial" charset="0"/>
                <a:cs typeface="Arial" charset="0"/>
              </a:rPr>
              <a:t>Remember!</a:t>
            </a:r>
          </a:p>
        </p:txBody>
      </p:sp>
      <p:sp>
        <p:nvSpPr>
          <p:cNvPr id="54275" name="Content Placeholder 2"/>
          <p:cNvSpPr>
            <a:spLocks noGrp="1"/>
          </p:cNvSpPr>
          <p:nvPr>
            <p:ph sz="quarter" idx="1"/>
          </p:nvPr>
        </p:nvSpPr>
        <p:spPr>
          <a:xfrm>
            <a:off x="533400" y="1600200"/>
            <a:ext cx="8232775" cy="5257800"/>
          </a:xfrm>
        </p:spPr>
        <p:txBody>
          <a:bodyPr/>
          <a:lstStyle/>
          <a:p>
            <a:r>
              <a:rPr lang="en-US" sz="2000" dirty="0">
                <a:latin typeface="Arial Narrow" charset="0"/>
              </a:rPr>
              <a:t>Ensure the accommodation plan is individualized and not just a cookie cutter template of general supports used for everyone</a:t>
            </a:r>
          </a:p>
          <a:p>
            <a:r>
              <a:rPr lang="en-US" sz="2000" dirty="0">
                <a:latin typeface="Arial Narrow" charset="0"/>
              </a:rPr>
              <a:t>Ensure that the accommodations are sufficient to provide the student access to all areas of the program</a:t>
            </a:r>
          </a:p>
          <a:p>
            <a:pPr lvl="1">
              <a:spcBef>
                <a:spcPct val="0"/>
              </a:spcBef>
            </a:pPr>
            <a:r>
              <a:rPr lang="en-US" sz="1800" dirty="0">
                <a:latin typeface="Arial Narrow" charset="0"/>
              </a:rPr>
              <a:t>If not, what additional accommodations are necessary (e.g., in career technical, residential, other areas)?</a:t>
            </a:r>
          </a:p>
          <a:p>
            <a:r>
              <a:rPr lang="en-US" sz="2000" dirty="0">
                <a:latin typeface="Arial Narrow" charset="0"/>
              </a:rPr>
              <a:t>Consider accommodations the individual may have received in the past? (IEP, 504 plan, vocational rehabilitation documentation); accommodations are not the same as special education services on an IEP, for example.  </a:t>
            </a:r>
          </a:p>
          <a:p>
            <a:r>
              <a:rPr lang="en-US" sz="2000" dirty="0">
                <a:latin typeface="Arial Narrow" charset="0"/>
              </a:rPr>
              <a:t>Are the accommodations relevant to the current situation?</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51621BF6-BA37-5D48-B047-3A5594E71694}" type="slidenum">
              <a:rPr lang="en-US" sz="1200">
                <a:solidFill>
                  <a:srgbClr val="35353E"/>
                </a:solidFill>
                <a:latin typeface="Arial Narrow" charset="0"/>
              </a:rPr>
              <a:pPr>
                <a:lnSpc>
                  <a:spcPct val="80000"/>
                </a:lnSpc>
              </a:pPr>
              <a:t>37</a:t>
            </a:fld>
            <a:endParaRPr lang="en-US" sz="1200">
              <a:solidFill>
                <a:srgbClr val="35353E"/>
              </a:solidFill>
              <a:latin typeface="Arial Narrow"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a:latin typeface="Arial" charset="0"/>
                <a:cs typeface="Arial" charset="0"/>
              </a:rPr>
              <a:t>Test Your Knowledge</a:t>
            </a:r>
          </a:p>
        </p:txBody>
      </p:sp>
      <p:sp>
        <p:nvSpPr>
          <p:cNvPr id="55299"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FD66106F-672C-7F43-AD05-386A499D759A}" type="slidenum">
              <a:rPr lang="en-US">
                <a:solidFill>
                  <a:srgbClr val="FFFFFF"/>
                </a:solidFill>
              </a:rPr>
              <a:pPr/>
              <a:t>38</a:t>
            </a:fld>
            <a:endParaRPr lang="en-US">
              <a:solidFill>
                <a:srgbClr val="FFFFFF"/>
              </a:solidFill>
            </a:endParaRPr>
          </a:p>
        </p:txBody>
      </p:sp>
      <p:pic>
        <p:nvPicPr>
          <p:cNvPr id="5" name="Picture 5" descr="https://encrypted-tbn3.gstatic.com/images?q=tbn:ANd9GcRIZ_yupNKm2G-izzG8yAdcTznxeOBHTXyb6DqdZrzHa_BustrJhA"/>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895600" y="2971800"/>
            <a:ext cx="3962400" cy="2967976"/>
          </a:xfrm>
          <a:prstGeom prst="rect">
            <a:avLst/>
          </a:prstGeom>
          <a:noFill/>
          <a:ln>
            <a:noFill/>
          </a:ln>
          <a:effectLst>
            <a:glow rad="228600">
              <a:schemeClr val="accent2">
                <a:satMod val="175000"/>
                <a:alpha val="40000"/>
              </a:schemeClr>
            </a:glow>
          </a:effectLs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CD2A65-DB06-4D39-870A-D819C7D92D57}"/>
              </a:ext>
            </a:extLst>
          </p:cNvPr>
          <p:cNvSpPr>
            <a:spLocks noGrp="1"/>
          </p:cNvSpPr>
          <p:nvPr>
            <p:ph type="body" sz="half" idx="2"/>
          </p:nvPr>
        </p:nvSpPr>
        <p:spPr/>
        <p:txBody>
          <a:bodyPr/>
          <a:lstStyle/>
          <a:p>
            <a:endParaRPr lang="en-US" dirty="0"/>
          </a:p>
        </p:txBody>
      </p:sp>
      <p:sp>
        <p:nvSpPr>
          <p:cNvPr id="9" name="Slide Number Placeholder 3">
            <a:extLst>
              <a:ext uri="{FF2B5EF4-FFF2-40B4-BE49-F238E27FC236}">
                <a16:creationId xmlns:a16="http://schemas.microsoft.com/office/drawing/2014/main" id="{43027A6C-A51B-4D4D-90E9-0F83682340E6}"/>
              </a:ext>
            </a:extLst>
          </p:cNvPr>
          <p:cNvSpPr txBox="1">
            <a:spLocks/>
          </p:cNvSpPr>
          <p:nvPr/>
        </p:nvSpPr>
        <p:spPr>
          <a:xfrm>
            <a:off x="84582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11985ECA-4208-584F-9864-88D55B74B1EB}" type="slidenum">
              <a:rPr lang="en-US" sz="1200" smtClean="0">
                <a:solidFill>
                  <a:srgbClr val="35353E"/>
                </a:solidFill>
                <a:latin typeface="Arial Narrow" charset="0"/>
              </a:rPr>
              <a:pPr algn="ctr">
                <a:lnSpc>
                  <a:spcPct val="80000"/>
                </a:lnSpc>
              </a:pPr>
              <a:t>39</a:t>
            </a:fld>
            <a:endParaRPr lang="en-US" sz="1200" dirty="0">
              <a:solidFill>
                <a:srgbClr val="35353E"/>
              </a:solidFill>
              <a:latin typeface="Arial Narrow" charset="0"/>
            </a:endParaRPr>
          </a:p>
        </p:txBody>
      </p:sp>
      <p:sp>
        <p:nvSpPr>
          <p:cNvPr id="6" name="Title 5">
            <a:extLst>
              <a:ext uri="{FF2B5EF4-FFF2-40B4-BE49-F238E27FC236}">
                <a16:creationId xmlns:a16="http://schemas.microsoft.com/office/drawing/2014/main" id="{A8012FCE-36FB-485E-8ED6-771965440E6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Chris</a:t>
            </a:r>
          </a:p>
        </p:txBody>
      </p:sp>
      <p:pic>
        <p:nvPicPr>
          <p:cNvPr id="15364" name="Picture 4" descr="Image result for frustrated male teen">
            <a:hlinkClick r:id="rId3"/>
            <a:extLst>
              <a:ext uri="{FF2B5EF4-FFF2-40B4-BE49-F238E27FC236}">
                <a16:creationId xmlns:a16="http://schemas.microsoft.com/office/drawing/2014/main" id="{A9C88FD6-A8F8-4F19-8C58-660608426921}"/>
              </a:ext>
            </a:extLst>
          </p:cNvPr>
          <p:cNvPicPr>
            <a:picLocks noGrp="1" noChangeAspect="1" noChangeArrowheads="1"/>
          </p:cNvPicPr>
          <p:nvPr>
            <p:ph type="pic" idx="1"/>
          </p:nvPr>
        </p:nvPicPr>
        <p:blipFill rotWithShape="1">
          <a:blip r:embed="rId4" cstate="email">
            <a:extLst>
              <a:ext uri="{28A0092B-C50C-407E-A947-70E740481C1C}">
                <a14:useLocalDpi xmlns:a14="http://schemas.microsoft.com/office/drawing/2010/main" val="0"/>
              </a:ext>
            </a:extLst>
          </a:blip>
          <a:srcRect/>
          <a:stretch/>
        </p:blipFill>
        <p:spPr bwMode="auto">
          <a:xfrm>
            <a:off x="1558007" y="0"/>
            <a:ext cx="758342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76200"/>
            <a:ext cx="8385175" cy="1143000"/>
          </a:xfrm>
        </p:spPr>
        <p:txBody>
          <a:bodyPr/>
          <a:lstStyle/>
          <a:p>
            <a:r>
              <a:rPr lang="en-US" sz="4000" b="0" dirty="0">
                <a:latin typeface="Arial" charset="0"/>
                <a:cs typeface="Arial" charset="0"/>
              </a:rPr>
              <a:t>What is a Learning Disability?</a:t>
            </a:r>
          </a:p>
        </p:txBody>
      </p:sp>
      <p:sp>
        <p:nvSpPr>
          <p:cNvPr id="14339" name="Content Placeholder 2"/>
          <p:cNvSpPr>
            <a:spLocks noGrp="1"/>
          </p:cNvSpPr>
          <p:nvPr>
            <p:ph sz="quarter" idx="1"/>
          </p:nvPr>
        </p:nvSpPr>
        <p:spPr>
          <a:xfrm>
            <a:off x="381000" y="1600200"/>
            <a:ext cx="5791200" cy="4495800"/>
          </a:xfrm>
        </p:spPr>
        <p:txBody>
          <a:bodyPr/>
          <a:lstStyle/>
          <a:p>
            <a:pPr>
              <a:spcAft>
                <a:spcPts val="600"/>
              </a:spcAft>
            </a:pPr>
            <a:r>
              <a:rPr lang="en-US" sz="2400" dirty="0">
                <a:latin typeface="Arial Narrow" charset="0"/>
              </a:rPr>
              <a:t>A LD is a neurobiological condition that affects the way individuals of </a:t>
            </a:r>
            <a:r>
              <a:rPr lang="en-US" sz="2400" dirty="0">
                <a:solidFill>
                  <a:srgbClr val="FFFFFF"/>
                </a:solidFill>
                <a:latin typeface="Arial Narrow" charset="0"/>
              </a:rPr>
              <a:t>average</a:t>
            </a:r>
            <a:r>
              <a:rPr lang="en-US" sz="2400" dirty="0">
                <a:latin typeface="Arial Narrow" charset="0"/>
              </a:rPr>
              <a:t> to </a:t>
            </a:r>
            <a:r>
              <a:rPr lang="en-US" sz="2400" dirty="0">
                <a:solidFill>
                  <a:srgbClr val="FFFFFF"/>
                </a:solidFill>
                <a:latin typeface="Arial Narrow" charset="0"/>
              </a:rPr>
              <a:t>above average intelligence</a:t>
            </a:r>
            <a:r>
              <a:rPr lang="en-US" sz="2400" dirty="0">
                <a:solidFill>
                  <a:srgbClr val="000022"/>
                </a:solidFill>
                <a:latin typeface="Arial Narrow" charset="0"/>
              </a:rPr>
              <a:t>:</a:t>
            </a:r>
            <a:endParaRPr lang="en-US" sz="2400" dirty="0">
              <a:solidFill>
                <a:srgbClr val="FFFFFF"/>
              </a:solidFill>
              <a:latin typeface="Arial Narrow" charset="0"/>
            </a:endParaRPr>
          </a:p>
          <a:p>
            <a:pPr lvl="2">
              <a:spcBef>
                <a:spcPct val="0"/>
              </a:spcBef>
            </a:pPr>
            <a:r>
              <a:rPr lang="en-US" sz="2200" dirty="0">
                <a:latin typeface="Arial Narrow" charset="0"/>
              </a:rPr>
              <a:t>Receive information</a:t>
            </a:r>
          </a:p>
          <a:p>
            <a:pPr lvl="2">
              <a:spcBef>
                <a:spcPct val="0"/>
              </a:spcBef>
            </a:pPr>
            <a:r>
              <a:rPr lang="en-US" sz="2200" dirty="0">
                <a:latin typeface="Arial Narrow" charset="0"/>
              </a:rPr>
              <a:t>Process information</a:t>
            </a:r>
          </a:p>
          <a:p>
            <a:pPr lvl="2">
              <a:spcBef>
                <a:spcPct val="0"/>
              </a:spcBef>
            </a:pPr>
            <a:r>
              <a:rPr lang="en-US" sz="2200" dirty="0">
                <a:latin typeface="Arial Narrow" charset="0"/>
              </a:rPr>
              <a:t>Store information</a:t>
            </a:r>
          </a:p>
          <a:p>
            <a:pPr lvl="2">
              <a:spcBef>
                <a:spcPct val="0"/>
              </a:spcBef>
            </a:pPr>
            <a:r>
              <a:rPr lang="en-US" sz="2200" dirty="0">
                <a:latin typeface="Arial Narrow" charset="0"/>
              </a:rPr>
              <a:t>Retrieve information</a:t>
            </a:r>
          </a:p>
          <a:p>
            <a:pPr lvl="2">
              <a:spcBef>
                <a:spcPct val="0"/>
              </a:spcBef>
              <a:spcAft>
                <a:spcPts val="600"/>
              </a:spcAft>
            </a:pPr>
            <a:r>
              <a:rPr lang="en-US" sz="2200" dirty="0">
                <a:latin typeface="Arial Narrow" charset="0"/>
              </a:rPr>
              <a:t>Express information </a:t>
            </a:r>
          </a:p>
          <a:p>
            <a:r>
              <a:rPr lang="en-US" sz="2400" dirty="0">
                <a:latin typeface="Arial Narrow" charset="0"/>
              </a:rPr>
              <a:t>A LD can impact the ability to acquire basic skills of listening, speaking, thinking, reading, spelling, writing, and/or mathematics</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A48169BC-94AB-424C-8510-192B34651476}" type="slidenum">
              <a:rPr lang="en-US" sz="1200">
                <a:solidFill>
                  <a:srgbClr val="35353E"/>
                </a:solidFill>
                <a:latin typeface="Arial Narrow" charset="0"/>
              </a:rPr>
              <a:pPr>
                <a:lnSpc>
                  <a:spcPct val="80000"/>
                </a:lnSpc>
              </a:pPr>
              <a:t>4</a:t>
            </a:fld>
            <a:endParaRPr lang="en-US" sz="1200">
              <a:solidFill>
                <a:srgbClr val="35353E"/>
              </a:solidFill>
              <a:latin typeface="Arial Narrow" charset="0"/>
            </a:endParaRPr>
          </a:p>
        </p:txBody>
      </p:sp>
      <p:pic>
        <p:nvPicPr>
          <p:cNvPr id="3" name="Picture 2" descr="A person&#10;&#10;Description generated with high confidence">
            <a:extLst>
              <a:ext uri="{FF2B5EF4-FFF2-40B4-BE49-F238E27FC236}">
                <a16:creationId xmlns:a16="http://schemas.microsoft.com/office/drawing/2014/main" id="{C5DFD113-5639-487C-B166-7FF2BEAFAD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53200" y="1905000"/>
            <a:ext cx="1966912" cy="341122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a:xfrm>
            <a:off x="381000" y="76200"/>
            <a:ext cx="8385175" cy="1143000"/>
          </a:xfrm>
        </p:spPr>
        <p:txBody>
          <a:bodyPr/>
          <a:lstStyle/>
          <a:p>
            <a:r>
              <a:rPr lang="en-US" sz="4000" b="0" dirty="0">
                <a:latin typeface="Arial" charset="0"/>
                <a:cs typeface="Arial" charset="0"/>
              </a:rPr>
              <a:t>Chris</a:t>
            </a:r>
          </a:p>
        </p:txBody>
      </p:sp>
      <p:sp>
        <p:nvSpPr>
          <p:cNvPr id="6" name="Content Placeholder 5"/>
          <p:cNvSpPr>
            <a:spLocks noGrp="1"/>
          </p:cNvSpPr>
          <p:nvPr>
            <p:ph sz="quarter" idx="1"/>
          </p:nvPr>
        </p:nvSpPr>
        <p:spPr>
          <a:xfrm>
            <a:off x="381000" y="1600200"/>
            <a:ext cx="8385175" cy="4495800"/>
          </a:xfrm>
        </p:spPr>
        <p:txBody>
          <a:bodyPr/>
          <a:lstStyle/>
          <a:p>
            <a:pPr>
              <a:lnSpc>
                <a:spcPct val="114000"/>
              </a:lnSpc>
              <a:buFont typeface="Wingdings" pitchFamily="2" charset="2"/>
              <a:buChar char=""/>
              <a:defRPr/>
            </a:pPr>
            <a:r>
              <a:rPr lang="en-US" dirty="0">
                <a:ea typeface="+mn-ea"/>
              </a:rPr>
              <a:t>Has difficulty copying from the board  </a:t>
            </a:r>
          </a:p>
          <a:p>
            <a:pPr>
              <a:lnSpc>
                <a:spcPct val="114000"/>
              </a:lnSpc>
              <a:buFont typeface="Wingdings" pitchFamily="2" charset="2"/>
              <a:buChar char=""/>
              <a:defRPr/>
            </a:pPr>
            <a:r>
              <a:rPr lang="en-US" dirty="0">
                <a:ea typeface="+mn-ea"/>
              </a:rPr>
              <a:t>Leaves out whole words or letters so that what he writes does not make sense  </a:t>
            </a:r>
          </a:p>
          <a:p>
            <a:pPr>
              <a:lnSpc>
                <a:spcPct val="114000"/>
              </a:lnSpc>
              <a:buFont typeface="Wingdings" pitchFamily="2" charset="2"/>
              <a:buChar char=""/>
              <a:defRPr/>
            </a:pPr>
            <a:r>
              <a:rPr lang="en-US" dirty="0">
                <a:ea typeface="+mn-ea"/>
              </a:rPr>
              <a:t>Handwriting is very sloppy and so it is very difficult to read his papers  </a:t>
            </a:r>
          </a:p>
          <a:p>
            <a:pPr marL="0" indent="0">
              <a:buFont typeface="Wingdings" pitchFamily="2" charset="2"/>
              <a:buNone/>
              <a:defRPr/>
            </a:pPr>
            <a:endParaRPr lang="en-US" dirty="0">
              <a:ea typeface="+mn-ea"/>
            </a:endParaRPr>
          </a:p>
          <a:p>
            <a:pPr marL="0" indent="0" algn="ctr">
              <a:buFont typeface="Wingdings" pitchFamily="2" charset="2"/>
              <a:buNone/>
              <a:defRPr/>
            </a:pPr>
            <a:r>
              <a:rPr lang="en-US" dirty="0">
                <a:ea typeface="+mn-ea"/>
              </a:rPr>
              <a:t>What accommodations could help Chris?</a:t>
            </a:r>
          </a:p>
          <a:p>
            <a:pPr>
              <a:buFont typeface="Wingdings" pitchFamily="2" charset="2"/>
              <a:buChar char=""/>
              <a:defRPr/>
            </a:pPr>
            <a:endParaRPr lang="en-US" dirty="0">
              <a:ea typeface="+mn-ea"/>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53E40557-57AD-4E48-BD20-D72F9CD3E11C}" type="slidenum">
              <a:rPr lang="en-US" sz="1200">
                <a:solidFill>
                  <a:srgbClr val="35353E"/>
                </a:solidFill>
                <a:latin typeface="Arial Narrow" charset="0"/>
              </a:rPr>
              <a:pPr>
                <a:lnSpc>
                  <a:spcPct val="80000"/>
                </a:lnSpc>
              </a:pPr>
              <a:t>40</a:t>
            </a:fld>
            <a:endParaRPr lang="en-US" sz="1200">
              <a:solidFill>
                <a:srgbClr val="35353E"/>
              </a:solidFill>
              <a:latin typeface="Arial Narrow"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76200"/>
            <a:ext cx="8385175" cy="1143000"/>
          </a:xfrm>
        </p:spPr>
        <p:txBody>
          <a:bodyPr/>
          <a:lstStyle/>
          <a:p>
            <a:r>
              <a:rPr lang="en-US" sz="4000" b="0" dirty="0">
                <a:latin typeface="Arial" charset="0"/>
                <a:cs typeface="Arial" charset="0"/>
              </a:rPr>
              <a:t>Accommodation Options</a:t>
            </a:r>
          </a:p>
        </p:txBody>
      </p:sp>
      <p:sp>
        <p:nvSpPr>
          <p:cNvPr id="57347" name="Content Placeholder 2"/>
          <p:cNvSpPr>
            <a:spLocks noGrp="1"/>
          </p:cNvSpPr>
          <p:nvPr>
            <p:ph sz="quarter" idx="1"/>
          </p:nvPr>
        </p:nvSpPr>
        <p:spPr>
          <a:xfrm>
            <a:off x="381000" y="1600200"/>
            <a:ext cx="8385175" cy="4495800"/>
          </a:xfrm>
        </p:spPr>
        <p:txBody>
          <a:bodyPr/>
          <a:lstStyle/>
          <a:p>
            <a:pPr>
              <a:lnSpc>
                <a:spcPct val="114000"/>
              </a:lnSpc>
            </a:pPr>
            <a:r>
              <a:rPr lang="en-US" dirty="0">
                <a:latin typeface="Arial Narrow" charset="0"/>
              </a:rPr>
              <a:t> Use of computer</a:t>
            </a:r>
          </a:p>
          <a:p>
            <a:pPr>
              <a:lnSpc>
                <a:spcPct val="114000"/>
              </a:lnSpc>
            </a:pPr>
            <a:r>
              <a:rPr lang="en-US" dirty="0">
                <a:latin typeface="Arial Narrow" charset="0"/>
              </a:rPr>
              <a:t> Note taker</a:t>
            </a:r>
          </a:p>
          <a:p>
            <a:pPr>
              <a:lnSpc>
                <a:spcPct val="114000"/>
              </a:lnSpc>
            </a:pPr>
            <a:r>
              <a:rPr lang="en-US" dirty="0">
                <a:latin typeface="Arial Narrow" charset="0"/>
              </a:rPr>
              <a:t> Reduce copying tasks</a:t>
            </a:r>
          </a:p>
          <a:p>
            <a:pPr>
              <a:lnSpc>
                <a:spcPct val="114000"/>
              </a:lnSpc>
            </a:pPr>
            <a:r>
              <a:rPr lang="en-US" dirty="0">
                <a:latin typeface="Arial Narrow" charset="0"/>
              </a:rPr>
              <a:t>Provide copies of notes or necessary information</a:t>
            </a:r>
          </a:p>
          <a:p>
            <a:pPr>
              <a:lnSpc>
                <a:spcPct val="114000"/>
              </a:lnSpc>
            </a:pPr>
            <a:r>
              <a:rPr lang="en-US" dirty="0">
                <a:latin typeface="Arial Narrow" charset="0"/>
              </a:rPr>
              <a:t>Allow oral presentations for assignments</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11985ECA-4208-584F-9864-88D55B74B1EB}" type="slidenum">
              <a:rPr lang="en-US" sz="1200">
                <a:solidFill>
                  <a:srgbClr val="35353E"/>
                </a:solidFill>
                <a:latin typeface="Arial Narrow" charset="0"/>
              </a:rPr>
              <a:pPr>
                <a:lnSpc>
                  <a:spcPct val="80000"/>
                </a:lnSpc>
              </a:pPr>
              <a:t>41</a:t>
            </a:fld>
            <a:endParaRPr lang="en-US" sz="1200" dirty="0">
              <a:solidFill>
                <a:srgbClr val="35353E"/>
              </a:solidFill>
              <a:latin typeface="Arial Narrow"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CD2A65-DB06-4D39-870A-D819C7D92D57}"/>
              </a:ext>
            </a:extLst>
          </p:cNvPr>
          <p:cNvSpPr>
            <a:spLocks noGrp="1"/>
          </p:cNvSpPr>
          <p:nvPr>
            <p:ph type="body" sz="half" idx="2"/>
          </p:nvPr>
        </p:nvSpPr>
        <p:spPr/>
        <p:txBody>
          <a:bodyPr/>
          <a:lstStyle/>
          <a:p>
            <a:endParaRPr lang="en-US" dirty="0"/>
          </a:p>
        </p:txBody>
      </p:sp>
      <p:sp>
        <p:nvSpPr>
          <p:cNvPr id="5" name="Title 4">
            <a:extLst>
              <a:ext uri="{FF2B5EF4-FFF2-40B4-BE49-F238E27FC236}">
                <a16:creationId xmlns:a16="http://schemas.microsoft.com/office/drawing/2014/main" id="{449D87C6-30AE-41F8-B713-D83890869CC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Tiffany</a:t>
            </a:r>
          </a:p>
        </p:txBody>
      </p:sp>
      <p:pic>
        <p:nvPicPr>
          <p:cNvPr id="12290" name="Picture 2" descr="Related image">
            <a:hlinkClick r:id="rId3"/>
            <a:extLst>
              <a:ext uri="{FF2B5EF4-FFF2-40B4-BE49-F238E27FC236}">
                <a16:creationId xmlns:a16="http://schemas.microsoft.com/office/drawing/2014/main" id="{51CD2044-ED07-48A7-9956-4C5B00E3AE6F}"/>
              </a:ext>
            </a:extLst>
          </p:cNvPr>
          <p:cNvPicPr>
            <a:picLocks noGrp="1" noChangeAspect="1" noChangeArrowheads="1"/>
          </p:cNvPicPr>
          <p:nvPr>
            <p:ph type="pic" idx="1"/>
          </p:nvPr>
        </p:nvPicPr>
        <p:blipFill>
          <a:blip r:embed="rId4" cstate="email">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43027A6C-A51B-4D4D-90E9-0F83682340E6}"/>
              </a:ext>
            </a:extLst>
          </p:cNvPr>
          <p:cNvSpPr txBox="1">
            <a:spLocks/>
          </p:cNvSpPr>
          <p:nvPr/>
        </p:nvSpPr>
        <p:spPr>
          <a:xfrm>
            <a:off x="84582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11985ECA-4208-584F-9864-88D55B74B1EB}" type="slidenum">
              <a:rPr lang="en-US" sz="1200" smtClean="0">
                <a:solidFill>
                  <a:srgbClr val="35353E"/>
                </a:solidFill>
                <a:latin typeface="Arial Narrow" charset="0"/>
              </a:rPr>
              <a:pPr algn="ctr">
                <a:lnSpc>
                  <a:spcPct val="80000"/>
                </a:lnSpc>
              </a:pPr>
              <a:t>42</a:t>
            </a:fld>
            <a:endParaRPr lang="en-US" sz="1200" dirty="0">
              <a:solidFill>
                <a:srgbClr val="35353E"/>
              </a:solidFill>
              <a:latin typeface="Arial Narrow" charset="0"/>
            </a:endParaRPr>
          </a:p>
        </p:txBody>
      </p:sp>
    </p:spTree>
    <p:extLst>
      <p:ext uri="{BB962C8B-B14F-4D97-AF65-F5344CB8AC3E}">
        <p14:creationId xmlns:p14="http://schemas.microsoft.com/office/powerpoint/2010/main" val="188826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76200"/>
            <a:ext cx="8385175" cy="1143000"/>
          </a:xfrm>
        </p:spPr>
        <p:txBody>
          <a:bodyPr/>
          <a:lstStyle/>
          <a:p>
            <a:r>
              <a:rPr lang="en-US" sz="4000" b="0" dirty="0">
                <a:latin typeface="Arial" charset="0"/>
                <a:cs typeface="Arial" charset="0"/>
              </a:rPr>
              <a:t>Tiffany</a:t>
            </a:r>
          </a:p>
        </p:txBody>
      </p:sp>
      <p:sp>
        <p:nvSpPr>
          <p:cNvPr id="3" name="Content Placeholder 2"/>
          <p:cNvSpPr>
            <a:spLocks noGrp="1"/>
          </p:cNvSpPr>
          <p:nvPr>
            <p:ph sz="quarter" idx="1"/>
          </p:nvPr>
        </p:nvSpPr>
        <p:spPr>
          <a:xfrm>
            <a:off x="381000" y="1600200"/>
            <a:ext cx="8385175" cy="4495800"/>
          </a:xfrm>
        </p:spPr>
        <p:txBody>
          <a:bodyPr/>
          <a:lstStyle/>
          <a:p>
            <a:pPr>
              <a:lnSpc>
                <a:spcPct val="114000"/>
              </a:lnSpc>
            </a:pPr>
            <a:r>
              <a:rPr lang="en-US" dirty="0">
                <a:latin typeface="Arial Narrow" charset="0"/>
              </a:rPr>
              <a:t>When giving oral directions to she often responds with “what”</a:t>
            </a:r>
          </a:p>
          <a:p>
            <a:pPr>
              <a:lnSpc>
                <a:spcPct val="114000"/>
              </a:lnSpc>
            </a:pPr>
            <a:r>
              <a:rPr lang="en-US" dirty="0">
                <a:latin typeface="Arial Narrow" charset="0"/>
              </a:rPr>
              <a:t>When listening to a lecture, her notes often do not make sense</a:t>
            </a:r>
          </a:p>
          <a:p>
            <a:pPr>
              <a:lnSpc>
                <a:spcPct val="114000"/>
              </a:lnSpc>
            </a:pPr>
            <a:r>
              <a:rPr lang="en-US" dirty="0">
                <a:latin typeface="Arial Narrow" charset="0"/>
              </a:rPr>
              <a:t>She writes down half a thought</a:t>
            </a:r>
          </a:p>
          <a:p>
            <a:pPr>
              <a:lnSpc>
                <a:spcPct val="114000"/>
              </a:lnSpc>
            </a:pPr>
            <a:r>
              <a:rPr lang="en-US" dirty="0">
                <a:latin typeface="Arial Narrow" charset="0"/>
              </a:rPr>
              <a:t>She states that she only hears part of what was said and then the person moves on</a:t>
            </a:r>
          </a:p>
          <a:p>
            <a:pPr marL="0" indent="0">
              <a:lnSpc>
                <a:spcPct val="114000"/>
              </a:lnSpc>
              <a:buFont typeface="Wingdings" charset="0"/>
              <a:buNone/>
            </a:pPr>
            <a:endParaRPr lang="en-US" sz="2000" dirty="0">
              <a:latin typeface="Arial Narrow" charset="0"/>
            </a:endParaRPr>
          </a:p>
          <a:p>
            <a:pPr marL="0" indent="0" algn="ctr">
              <a:lnSpc>
                <a:spcPct val="114000"/>
              </a:lnSpc>
              <a:buFont typeface="Wingdings" charset="0"/>
              <a:buNone/>
            </a:pPr>
            <a:r>
              <a:rPr lang="en-US" dirty="0">
                <a:solidFill>
                  <a:srgbClr val="8D433B"/>
                </a:solidFill>
                <a:latin typeface="Arial Narrow" charset="0"/>
              </a:rPr>
              <a:t>What accommodations could help Tiffany eliminate frustration when taking notes?</a:t>
            </a:r>
          </a:p>
          <a:p>
            <a:pPr marL="0" indent="0"/>
            <a:endParaRPr lang="en-US" dirty="0">
              <a:latin typeface="Arial Narrow" charset="0"/>
            </a:endParaRPr>
          </a:p>
          <a:p>
            <a:pPr marL="0" indent="0"/>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999358D0-1C2C-2E4E-8E1F-9F36274A6998}" type="slidenum">
              <a:rPr lang="en-US" sz="1200">
                <a:solidFill>
                  <a:srgbClr val="35353E"/>
                </a:solidFill>
                <a:latin typeface="Arial Narrow" charset="0"/>
              </a:rPr>
              <a:pPr>
                <a:lnSpc>
                  <a:spcPct val="80000"/>
                </a:lnSpc>
              </a:pPr>
              <a:t>43</a:t>
            </a:fld>
            <a:endParaRPr lang="en-US" sz="1200">
              <a:solidFill>
                <a:srgbClr val="35353E"/>
              </a:solidFill>
              <a:latin typeface="Arial Narrow"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81000" y="76200"/>
            <a:ext cx="8385175" cy="1143000"/>
          </a:xfrm>
        </p:spPr>
        <p:txBody>
          <a:bodyPr/>
          <a:lstStyle/>
          <a:p>
            <a:r>
              <a:rPr lang="en-US" sz="4000" b="0" dirty="0">
                <a:latin typeface="Arial" charset="0"/>
                <a:cs typeface="Arial" charset="0"/>
              </a:rPr>
              <a:t>Accommodation Options</a:t>
            </a:r>
          </a:p>
        </p:txBody>
      </p:sp>
      <p:sp>
        <p:nvSpPr>
          <p:cNvPr id="59395" name="Content Placeholder 2"/>
          <p:cNvSpPr>
            <a:spLocks noGrp="1"/>
          </p:cNvSpPr>
          <p:nvPr>
            <p:ph sz="quarter" idx="1"/>
          </p:nvPr>
        </p:nvSpPr>
        <p:spPr>
          <a:xfrm>
            <a:off x="381000" y="1600200"/>
            <a:ext cx="8385175" cy="4495800"/>
          </a:xfrm>
        </p:spPr>
        <p:txBody>
          <a:bodyPr/>
          <a:lstStyle/>
          <a:p>
            <a:pPr>
              <a:lnSpc>
                <a:spcPct val="114000"/>
              </a:lnSpc>
            </a:pPr>
            <a:r>
              <a:rPr lang="en-US" dirty="0">
                <a:latin typeface="Arial Narrow" charset="0"/>
              </a:rPr>
              <a:t>Use of a tape recorder</a:t>
            </a:r>
          </a:p>
          <a:p>
            <a:pPr>
              <a:lnSpc>
                <a:spcPct val="114000"/>
              </a:lnSpc>
            </a:pPr>
            <a:r>
              <a:rPr lang="en-US" dirty="0">
                <a:latin typeface="Arial Narrow" charset="0"/>
              </a:rPr>
              <a:t>Smart Pen</a:t>
            </a:r>
          </a:p>
          <a:p>
            <a:pPr>
              <a:lnSpc>
                <a:spcPct val="114000"/>
              </a:lnSpc>
            </a:pPr>
            <a:r>
              <a:rPr lang="en-US" dirty="0">
                <a:latin typeface="Arial Narrow" charset="0"/>
              </a:rPr>
              <a:t>Note taker</a:t>
            </a:r>
          </a:p>
          <a:p>
            <a:pPr>
              <a:lnSpc>
                <a:spcPct val="114000"/>
              </a:lnSpc>
            </a:pPr>
            <a:r>
              <a:rPr lang="en-US" dirty="0">
                <a:latin typeface="Arial Narrow" charset="0"/>
              </a:rPr>
              <a:t>Provide visuals when possible</a:t>
            </a:r>
          </a:p>
          <a:p>
            <a:pPr>
              <a:lnSpc>
                <a:spcPct val="114000"/>
              </a:lnSpc>
            </a:pPr>
            <a:r>
              <a:rPr lang="en-US" dirty="0">
                <a:latin typeface="Arial Narrow" charset="0"/>
              </a:rPr>
              <a:t>Provide handouts of notes prior to lecture</a:t>
            </a:r>
          </a:p>
          <a:p>
            <a:pPr>
              <a:lnSpc>
                <a:spcPct val="114000"/>
              </a:lnSpc>
            </a:pPr>
            <a:r>
              <a:rPr lang="en-US" dirty="0">
                <a:latin typeface="Arial Narrow" charset="0"/>
              </a:rPr>
              <a:t>Use buddy system</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90255E3A-32BB-B043-A9D2-17A561139574}" type="slidenum">
              <a:rPr lang="en-US" sz="1200">
                <a:solidFill>
                  <a:srgbClr val="35353E"/>
                </a:solidFill>
                <a:latin typeface="Arial Narrow" charset="0"/>
              </a:rPr>
              <a:pPr>
                <a:lnSpc>
                  <a:spcPct val="80000"/>
                </a:lnSpc>
              </a:pPr>
              <a:t>44</a:t>
            </a:fld>
            <a:endParaRPr lang="en-US" sz="1200">
              <a:solidFill>
                <a:srgbClr val="35353E"/>
              </a:solidFill>
              <a:latin typeface="Arial Narrow"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9D87C6-30AE-41F8-B713-D83890869CC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David</a:t>
            </a:r>
          </a:p>
        </p:txBody>
      </p:sp>
      <p:sp>
        <p:nvSpPr>
          <p:cNvPr id="9" name="Slide Number Placeholder 3">
            <a:extLst>
              <a:ext uri="{FF2B5EF4-FFF2-40B4-BE49-F238E27FC236}">
                <a16:creationId xmlns:a16="http://schemas.microsoft.com/office/drawing/2014/main" id="{43027A6C-A51B-4D4D-90E9-0F83682340E6}"/>
              </a:ext>
            </a:extLst>
          </p:cNvPr>
          <p:cNvSpPr txBox="1">
            <a:spLocks/>
          </p:cNvSpPr>
          <p:nvPr/>
        </p:nvSpPr>
        <p:spPr>
          <a:xfrm>
            <a:off x="8458200" y="6477000"/>
            <a:ext cx="533400" cy="244475"/>
          </a:xfrm>
          <a:prstGeom prst="rect">
            <a:avLst/>
          </a:prstGeom>
        </p:spPr>
        <p:txBody>
          <a:bodyPr vert="horz" rtlCol="0"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lnSpc>
                <a:spcPct val="80000"/>
              </a:lnSpc>
            </a:pPr>
            <a:fld id="{11985ECA-4208-584F-9864-88D55B74B1EB}" type="slidenum">
              <a:rPr lang="en-US" sz="1200" smtClean="0">
                <a:solidFill>
                  <a:srgbClr val="35353E"/>
                </a:solidFill>
                <a:latin typeface="Arial Narrow" charset="0"/>
              </a:rPr>
              <a:pPr algn="ctr">
                <a:lnSpc>
                  <a:spcPct val="80000"/>
                </a:lnSpc>
              </a:pPr>
              <a:t>45</a:t>
            </a:fld>
            <a:endParaRPr lang="en-US" sz="1200" dirty="0">
              <a:solidFill>
                <a:srgbClr val="35353E"/>
              </a:solidFill>
              <a:latin typeface="Arial Narrow" charset="0"/>
            </a:endParaRPr>
          </a:p>
        </p:txBody>
      </p:sp>
      <p:pic>
        <p:nvPicPr>
          <p:cNvPr id="14338" name="Picture 2" descr="Image result for frustrated male teen">
            <a:hlinkClick r:id="rId3"/>
            <a:extLst>
              <a:ext uri="{FF2B5EF4-FFF2-40B4-BE49-F238E27FC236}">
                <a16:creationId xmlns:a16="http://schemas.microsoft.com/office/drawing/2014/main" id="{BCCFA3D5-687A-4580-9EC6-6F3F629BD606}"/>
              </a:ext>
            </a:extLst>
          </p:cNvPr>
          <p:cNvPicPr>
            <a:picLocks noGrp="1" noChangeAspect="1" noChangeArrowheads="1"/>
          </p:cNvPicPr>
          <p:nvPr>
            <p:ph type="pic" idx="1"/>
          </p:nvPr>
        </p:nvPicPr>
        <p:blipFill>
          <a:blip r:embed="rId4" cstate="email">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900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76200"/>
            <a:ext cx="8385175" cy="1143000"/>
          </a:xfrm>
        </p:spPr>
        <p:txBody>
          <a:bodyPr/>
          <a:lstStyle/>
          <a:p>
            <a:r>
              <a:rPr lang="en-US" sz="4000" b="0" dirty="0">
                <a:latin typeface="Arial" charset="0"/>
                <a:cs typeface="Arial" charset="0"/>
              </a:rPr>
              <a:t>David</a:t>
            </a:r>
          </a:p>
        </p:txBody>
      </p:sp>
      <p:sp>
        <p:nvSpPr>
          <p:cNvPr id="3" name="Content Placeholder 2"/>
          <p:cNvSpPr>
            <a:spLocks noGrp="1"/>
          </p:cNvSpPr>
          <p:nvPr>
            <p:ph sz="quarter" idx="1"/>
          </p:nvPr>
        </p:nvSpPr>
        <p:spPr>
          <a:xfrm>
            <a:off x="381000" y="1600200"/>
            <a:ext cx="8385175" cy="4495800"/>
          </a:xfrm>
        </p:spPr>
        <p:txBody>
          <a:bodyPr/>
          <a:lstStyle/>
          <a:p>
            <a:pPr>
              <a:lnSpc>
                <a:spcPct val="114000"/>
              </a:lnSpc>
              <a:buFont typeface="Wingdings" pitchFamily="2" charset="2"/>
              <a:buChar char=""/>
              <a:defRPr/>
            </a:pPr>
            <a:r>
              <a:rPr lang="en-US" dirty="0">
                <a:ea typeface="+mn-ea"/>
              </a:rPr>
              <a:t>Struggles with organization</a:t>
            </a:r>
          </a:p>
          <a:p>
            <a:pPr>
              <a:lnSpc>
                <a:spcPct val="114000"/>
              </a:lnSpc>
              <a:buFont typeface="Wingdings" pitchFamily="2" charset="2"/>
              <a:buChar char=""/>
              <a:defRPr/>
            </a:pPr>
            <a:r>
              <a:rPr lang="en-US" dirty="0">
                <a:ea typeface="+mn-ea"/>
              </a:rPr>
              <a:t>Appears clumsy quite often, falling out of his chair, bumping into things</a:t>
            </a:r>
          </a:p>
          <a:p>
            <a:pPr>
              <a:lnSpc>
                <a:spcPct val="114000"/>
              </a:lnSpc>
              <a:buFont typeface="Wingdings" pitchFamily="2" charset="2"/>
              <a:buChar char=""/>
              <a:defRPr/>
            </a:pPr>
            <a:endParaRPr lang="en-US" sz="2400" dirty="0">
              <a:ea typeface="+mn-ea"/>
            </a:endParaRPr>
          </a:p>
          <a:p>
            <a:pPr marL="0" indent="0">
              <a:buFont typeface="Wingdings" pitchFamily="2" charset="2"/>
              <a:buNone/>
              <a:defRPr/>
            </a:pPr>
            <a:r>
              <a:rPr lang="en-US" dirty="0">
                <a:ea typeface="+mn-ea"/>
              </a:rPr>
              <a:t>    </a:t>
            </a:r>
          </a:p>
          <a:p>
            <a:pPr marL="0" indent="0" algn="ctr">
              <a:buFont typeface="Wingdings" pitchFamily="2" charset="2"/>
              <a:buNone/>
              <a:defRPr/>
            </a:pPr>
            <a:r>
              <a:rPr lang="en-US" dirty="0">
                <a:solidFill>
                  <a:srgbClr val="8D433B"/>
                </a:solidFill>
                <a:ea typeface="+mn-ea"/>
              </a:rPr>
              <a:t>What accommodations could help David with organization?</a:t>
            </a:r>
          </a:p>
          <a:p>
            <a:pPr>
              <a:buFont typeface="Wingdings" pitchFamily="2" charset="2"/>
              <a:buNone/>
              <a:defRPr/>
            </a:pPr>
            <a:endParaRPr lang="en-US" dirty="0">
              <a:ea typeface="+mn-ea"/>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7B05A1DF-A024-0749-8B20-7391299F2423}" type="slidenum">
              <a:rPr lang="en-US" sz="1200">
                <a:solidFill>
                  <a:srgbClr val="35353E"/>
                </a:solidFill>
                <a:latin typeface="Arial Narrow" charset="0"/>
              </a:rPr>
              <a:pPr>
                <a:lnSpc>
                  <a:spcPct val="80000"/>
                </a:lnSpc>
              </a:pPr>
              <a:t>46</a:t>
            </a:fld>
            <a:endParaRPr lang="en-US" sz="1200">
              <a:solidFill>
                <a:srgbClr val="35353E"/>
              </a:solidFill>
              <a:latin typeface="Arial Narrow"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76200"/>
            <a:ext cx="8385175" cy="1143000"/>
          </a:xfrm>
        </p:spPr>
        <p:txBody>
          <a:bodyPr/>
          <a:lstStyle/>
          <a:p>
            <a:r>
              <a:rPr lang="en-US" sz="4000" b="0" dirty="0">
                <a:latin typeface="Arial" charset="0"/>
                <a:cs typeface="Arial" charset="0"/>
              </a:rPr>
              <a:t>Accommodation Options</a:t>
            </a:r>
          </a:p>
        </p:txBody>
      </p:sp>
      <p:sp>
        <p:nvSpPr>
          <p:cNvPr id="61443" name="Content Placeholder 2"/>
          <p:cNvSpPr>
            <a:spLocks noGrp="1"/>
          </p:cNvSpPr>
          <p:nvPr>
            <p:ph sz="quarter" idx="1"/>
          </p:nvPr>
        </p:nvSpPr>
        <p:spPr>
          <a:xfrm>
            <a:off x="381000" y="1600200"/>
            <a:ext cx="8385175" cy="4495800"/>
          </a:xfrm>
        </p:spPr>
        <p:txBody>
          <a:bodyPr/>
          <a:lstStyle/>
          <a:p>
            <a:r>
              <a:rPr lang="en-US" dirty="0">
                <a:latin typeface="Arial Narrow" charset="0"/>
              </a:rPr>
              <a:t>Use color code system</a:t>
            </a:r>
          </a:p>
          <a:p>
            <a:r>
              <a:rPr lang="en-US" dirty="0">
                <a:latin typeface="Arial Narrow" charset="0"/>
              </a:rPr>
              <a:t>Provide binder with labeled sections</a:t>
            </a:r>
          </a:p>
          <a:p>
            <a:r>
              <a:rPr lang="en-US" dirty="0">
                <a:latin typeface="Arial Narrow" charset="0"/>
              </a:rPr>
              <a:t>Provide calendar</a:t>
            </a:r>
          </a:p>
          <a:p>
            <a:r>
              <a:rPr lang="en-US" dirty="0">
                <a:latin typeface="Arial Narrow" charset="0"/>
              </a:rPr>
              <a:t>Use computer to create folders to save assignments and documents</a:t>
            </a:r>
          </a:p>
          <a:p>
            <a:r>
              <a:rPr lang="en-US" dirty="0">
                <a:latin typeface="Arial Narrow" charset="0"/>
              </a:rPr>
              <a:t>Provide student with copy of schedule or display schedule in classroom</a:t>
            </a:r>
          </a:p>
          <a:p>
            <a:r>
              <a:rPr lang="en-US" dirty="0">
                <a:latin typeface="Arial Narrow" charset="0"/>
              </a:rPr>
              <a:t>Provide seating with arm rest on one side</a:t>
            </a:r>
          </a:p>
          <a:p>
            <a:r>
              <a:rPr lang="en-US" dirty="0">
                <a:latin typeface="Arial Narrow" charset="0"/>
              </a:rPr>
              <a:t>Arrange classroom with clear pathways</a:t>
            </a:r>
          </a:p>
          <a:p>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80769AA4-74A0-3B4A-87F9-B897AE99BC5B}" type="slidenum">
              <a:rPr lang="en-US" sz="1200">
                <a:solidFill>
                  <a:srgbClr val="35353E"/>
                </a:solidFill>
                <a:latin typeface="Arial Narrow" charset="0"/>
              </a:rPr>
              <a:pPr>
                <a:lnSpc>
                  <a:spcPct val="80000"/>
                </a:lnSpc>
              </a:pPr>
              <a:t>47</a:t>
            </a:fld>
            <a:endParaRPr lang="en-US" sz="1200" dirty="0">
              <a:solidFill>
                <a:srgbClr val="35353E"/>
              </a:solidFill>
              <a:latin typeface="Arial Narrow"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p:txBody>
          <a:bodyPr/>
          <a:lstStyle/>
          <a:p>
            <a:r>
              <a:rPr lang="en-US">
                <a:latin typeface="Arial" charset="0"/>
                <a:cs typeface="Arial" charset="0"/>
              </a:rPr>
              <a:t>Resources</a:t>
            </a:r>
          </a:p>
        </p:txBody>
      </p:sp>
      <p:sp>
        <p:nvSpPr>
          <p:cNvPr id="62467"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1B31BF64-93CB-B84E-8467-21C433A79BB8}" type="slidenum">
              <a:rPr lang="en-US" b="0">
                <a:solidFill>
                  <a:srgbClr val="FFFFFF"/>
                </a:solidFill>
                <a:latin typeface="Arial Narrow" panose="020B0606020202030204" pitchFamily="34" charset="0"/>
              </a:rPr>
              <a:pPr/>
              <a:t>48</a:t>
            </a:fld>
            <a:endParaRPr lang="en-US" b="0" dirty="0">
              <a:solidFill>
                <a:srgbClr val="FFFFFF"/>
              </a:solidFill>
              <a:latin typeface="Arial Narrow" panose="020B0606020202030204" pitchFamily="34" charset="0"/>
            </a:endParaRPr>
          </a:p>
        </p:txBody>
      </p:sp>
      <p:pic>
        <p:nvPicPr>
          <p:cNvPr id="62468" name="Picture 5" descr="http://www.alamoareabsa.org/files/i/usr/6/ClipArt/Resourceshelp.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3048000"/>
            <a:ext cx="3632200" cy="272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56179" cy="994172"/>
          </a:xfrm>
        </p:spPr>
        <p:txBody>
          <a:bodyPr>
            <a:normAutofit/>
          </a:bodyPr>
          <a:lstStyle/>
          <a:p>
            <a:pPr algn="ctr"/>
            <a:r>
              <a:rPr lang="en-US" sz="3300" dirty="0">
                <a:solidFill>
                  <a:srgbClr val="FFFFFF"/>
                </a:solidFill>
                <a:latin typeface="Arial" panose="020B0604020202020204" pitchFamily="34" charset="0"/>
                <a:cs typeface="Arial" panose="020B0604020202020204" pitchFamily="34" charset="0"/>
              </a:rPr>
              <a:t>Job Corps Disability Website</a:t>
            </a:r>
            <a:br>
              <a:rPr lang="en-US" sz="33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https://supportservices.jobcorps.gov/disability/Pages/default.aspx</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7200" y="1752600"/>
            <a:ext cx="8286750" cy="4419600"/>
          </a:xfrm>
          <a:prstGeom prst="rect">
            <a:avLst/>
          </a:prstGeom>
        </p:spPr>
      </p:pic>
      <p:sp>
        <p:nvSpPr>
          <p:cNvPr id="6" name="Rectangle 5">
            <a:extLst>
              <a:ext uri="{FF2B5EF4-FFF2-40B4-BE49-F238E27FC236}">
                <a16:creationId xmlns:a16="http://schemas.microsoft.com/office/drawing/2014/main" id="{7DA50539-60EB-41B0-A8F2-C8E73C077826}"/>
              </a:ext>
            </a:extLst>
          </p:cNvPr>
          <p:cNvSpPr/>
          <p:nvPr/>
        </p:nvSpPr>
        <p:spPr>
          <a:xfrm>
            <a:off x="4373869" y="3244334"/>
            <a:ext cx="396262" cy="369332"/>
          </a:xfrm>
          <a:prstGeom prst="rect">
            <a:avLst/>
          </a:prstGeom>
        </p:spPr>
        <p:txBody>
          <a:bodyPr wrap="none">
            <a:spAutoFit/>
          </a:bodyPr>
          <a:lstStyle/>
          <a:p>
            <a:fld id="{1B31BF64-93CB-B84E-8467-21C433A79BB8}" type="slidenum">
              <a:rPr lang="en-US">
                <a:solidFill>
                  <a:srgbClr val="FFFFFF"/>
                </a:solidFill>
                <a:latin typeface="Arial Narrow" panose="020B0606020202030204" pitchFamily="34" charset="0"/>
              </a:rPr>
              <a:pPr/>
              <a:t>49</a:t>
            </a:fld>
            <a:endParaRPr lang="en-US" dirty="0"/>
          </a:p>
        </p:txBody>
      </p:sp>
      <p:sp>
        <p:nvSpPr>
          <p:cNvPr id="7" name="Rectangle 6">
            <a:extLst>
              <a:ext uri="{FF2B5EF4-FFF2-40B4-BE49-F238E27FC236}">
                <a16:creationId xmlns:a16="http://schemas.microsoft.com/office/drawing/2014/main" id="{FD948063-7BA8-4159-B92F-958E5229BB17}"/>
              </a:ext>
            </a:extLst>
          </p:cNvPr>
          <p:cNvSpPr/>
          <p:nvPr/>
        </p:nvSpPr>
        <p:spPr>
          <a:xfrm>
            <a:off x="4373869" y="3244334"/>
            <a:ext cx="396262" cy="369332"/>
          </a:xfrm>
          <a:prstGeom prst="rect">
            <a:avLst/>
          </a:prstGeom>
        </p:spPr>
        <p:txBody>
          <a:bodyPr wrap="none">
            <a:spAutoFit/>
          </a:bodyPr>
          <a:lstStyle/>
          <a:p>
            <a:fld id="{1B31BF64-93CB-B84E-8467-21C433A79BB8}" type="slidenum">
              <a:rPr lang="en-US">
                <a:solidFill>
                  <a:srgbClr val="FFFFFF"/>
                </a:solidFill>
                <a:latin typeface="Arial Narrow" panose="020B0606020202030204" pitchFamily="34" charset="0"/>
              </a:rPr>
              <a:pPr/>
              <a:t>49</a:t>
            </a:fld>
            <a:endParaRPr lang="en-US" dirty="0"/>
          </a:p>
        </p:txBody>
      </p:sp>
      <p:sp>
        <p:nvSpPr>
          <p:cNvPr id="8" name="Slide Number Placeholder 3">
            <a:extLst>
              <a:ext uri="{FF2B5EF4-FFF2-40B4-BE49-F238E27FC236}">
                <a16:creationId xmlns:a16="http://schemas.microsoft.com/office/drawing/2014/main" id="{1115F56C-787D-43AA-A25A-7EB51A60CCB8}"/>
              </a:ext>
            </a:extLst>
          </p:cNvPr>
          <p:cNvSpPr txBox="1">
            <a:spLocks/>
          </p:cNvSpPr>
          <p:nvPr/>
        </p:nvSpPr>
        <p:spPr bwMode="auto">
          <a:xfrm>
            <a:off x="8382000" y="6373285"/>
            <a:ext cx="609600" cy="473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fld id="{1B31BF64-93CB-B84E-8467-21C433A79BB8}" type="slidenum">
              <a:rPr lang="en-US" sz="1200" smtClean="0">
                <a:solidFill>
                  <a:srgbClr val="FFFFFF"/>
                </a:solidFill>
                <a:latin typeface="Arial Narrow" panose="020B0606020202030204" pitchFamily="34" charset="0"/>
              </a:rPr>
              <a:pPr algn="ctr"/>
              <a:t>49</a:t>
            </a:fld>
            <a:endParaRPr lang="en-US" sz="12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36695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76200"/>
            <a:ext cx="8385175" cy="1143000"/>
          </a:xfrm>
        </p:spPr>
        <p:txBody>
          <a:bodyPr/>
          <a:lstStyle/>
          <a:p>
            <a:r>
              <a:rPr lang="en-US" sz="4000" b="0" dirty="0">
                <a:latin typeface="Arial" charset="0"/>
                <a:cs typeface="Arial" charset="0"/>
              </a:rPr>
              <a:t>Processing is Impacted</a:t>
            </a:r>
          </a:p>
        </p:txBody>
      </p:sp>
      <p:sp>
        <p:nvSpPr>
          <p:cNvPr id="15363" name="Content Placeholder 2"/>
          <p:cNvSpPr>
            <a:spLocks noGrp="1"/>
          </p:cNvSpPr>
          <p:nvPr>
            <p:ph sz="quarter" idx="1"/>
          </p:nvPr>
        </p:nvSpPr>
        <p:spPr>
          <a:xfrm>
            <a:off x="381000" y="1600200"/>
            <a:ext cx="8385175" cy="1524000"/>
          </a:xfrm>
        </p:spPr>
        <p:txBody>
          <a:bodyPr/>
          <a:lstStyle/>
          <a:p>
            <a:r>
              <a:rPr lang="en-US">
                <a:latin typeface="Arial Narrow" charset="0"/>
              </a:rPr>
              <a:t>There are four stages of information processing used in learning:</a:t>
            </a:r>
          </a:p>
          <a:p>
            <a:endParaRPr lang="en-US">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1351CA05-9B16-8E4F-9776-8EBA060113DB}" type="slidenum">
              <a:rPr lang="en-US" sz="1200">
                <a:solidFill>
                  <a:srgbClr val="35353E"/>
                </a:solidFill>
                <a:latin typeface="Arial Narrow" charset="0"/>
              </a:rPr>
              <a:pPr>
                <a:lnSpc>
                  <a:spcPct val="80000"/>
                </a:lnSpc>
              </a:pPr>
              <a:t>5</a:t>
            </a:fld>
            <a:endParaRPr lang="en-US" sz="1200">
              <a:solidFill>
                <a:srgbClr val="35353E"/>
              </a:solidFill>
              <a:latin typeface="Arial Narrow" charset="0"/>
            </a:endParaRPr>
          </a:p>
        </p:txBody>
      </p:sp>
      <p:graphicFrame>
        <p:nvGraphicFramePr>
          <p:cNvPr id="5" name="Diagram 4"/>
          <p:cNvGraphicFramePr/>
          <p:nvPr>
            <p:extLst>
              <p:ext uri="{D42A27DB-BD31-4B8C-83A1-F6EECF244321}">
                <p14:modId xmlns:p14="http://schemas.microsoft.com/office/powerpoint/2010/main" val="2788918633"/>
              </p:ext>
            </p:extLst>
          </p:nvPr>
        </p:nvGraphicFramePr>
        <p:xfrm>
          <a:off x="838200" y="2438400"/>
          <a:ext cx="7924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56179" cy="994172"/>
          </a:xfrm>
        </p:spPr>
        <p:txBody>
          <a:bodyPr>
            <a:normAutofit fontScale="90000"/>
          </a:bodyPr>
          <a:lstStyle/>
          <a:p>
            <a:pPr algn="ctr"/>
            <a:r>
              <a:rPr lang="en-US" sz="3300" dirty="0">
                <a:solidFill>
                  <a:srgbClr val="FFFFFF"/>
                </a:solidFill>
                <a:latin typeface="Arial" panose="020B0604020202020204" pitchFamily="34" charset="0"/>
                <a:cs typeface="Arial" panose="020B0604020202020204" pitchFamily="34" charset="0"/>
              </a:rPr>
              <a:t>Job Corps Learning Disabilities Website</a:t>
            </a:r>
            <a:br>
              <a:rPr lang="en-US" sz="33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https://supportservices.jobcorps.gov/SupportingStudentsLD/Pages/default.aspx</a:t>
            </a:r>
          </a:p>
        </p:txBody>
      </p:sp>
      <p:pic>
        <p:nvPicPr>
          <p:cNvPr id="5" name="Picture 4">
            <a:extLst>
              <a:ext uri="{FF2B5EF4-FFF2-40B4-BE49-F238E27FC236}">
                <a16:creationId xmlns:a16="http://schemas.microsoft.com/office/drawing/2014/main" id="{8ABBADAF-614E-4FB5-83DE-630759E7F03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83588" y="2514600"/>
            <a:ext cx="8776823" cy="2859244"/>
          </a:xfrm>
          <a:prstGeom prst="rect">
            <a:avLst/>
          </a:prstGeom>
        </p:spPr>
      </p:pic>
      <p:sp>
        <p:nvSpPr>
          <p:cNvPr id="6" name="Slide Number Placeholder 3">
            <a:extLst>
              <a:ext uri="{FF2B5EF4-FFF2-40B4-BE49-F238E27FC236}">
                <a16:creationId xmlns:a16="http://schemas.microsoft.com/office/drawing/2014/main" id="{647BC485-AE21-42FF-A8CA-9FA0B91BA2A9}"/>
              </a:ext>
            </a:extLst>
          </p:cNvPr>
          <p:cNvSpPr txBox="1">
            <a:spLocks/>
          </p:cNvSpPr>
          <p:nvPr/>
        </p:nvSpPr>
        <p:spPr bwMode="auto">
          <a:xfrm>
            <a:off x="8382000" y="6172200"/>
            <a:ext cx="609600" cy="473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fld id="{1B31BF64-93CB-B84E-8467-21C433A79BB8}" type="slidenum">
              <a:rPr lang="en-US" sz="1200" smtClean="0">
                <a:solidFill>
                  <a:srgbClr val="FFFFFF"/>
                </a:solidFill>
                <a:latin typeface="Arial Narrow" panose="020B0606020202030204" pitchFamily="34" charset="0"/>
              </a:rPr>
              <a:pPr algn="ctr"/>
              <a:t>50</a:t>
            </a:fld>
            <a:endParaRPr lang="en-US" sz="12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948500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56179" cy="994172"/>
          </a:xfrm>
        </p:spPr>
        <p:txBody>
          <a:bodyPr>
            <a:normAutofit/>
          </a:bodyPr>
          <a:lstStyle/>
          <a:p>
            <a:pPr algn="ctr"/>
            <a:r>
              <a:rPr lang="en-US" sz="3300" dirty="0">
                <a:solidFill>
                  <a:srgbClr val="FFFFFF"/>
                </a:solidFill>
                <a:latin typeface="Arial" panose="020B0604020202020204" pitchFamily="34" charset="0"/>
                <a:cs typeface="Arial" panose="020B0604020202020204" pitchFamily="34" charset="0"/>
              </a:rPr>
              <a:t>Job Accommodation Network</a:t>
            </a:r>
            <a:br>
              <a:rPr lang="en-US" sz="33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https://askjan.org</a:t>
            </a:r>
          </a:p>
        </p:txBody>
      </p:sp>
      <p:sp>
        <p:nvSpPr>
          <p:cNvPr id="3" name="Slide Number Placeholder 2"/>
          <p:cNvSpPr>
            <a:spLocks noGrp="1"/>
          </p:cNvSpPr>
          <p:nvPr>
            <p:ph type="sldNum" sz="quarter" idx="12"/>
          </p:nvPr>
        </p:nvSpPr>
        <p:spPr/>
        <p:txBody>
          <a:bodyPr>
            <a:normAutofit fontScale="85000" lnSpcReduction="20000"/>
          </a:bodyPr>
          <a:lstStyle/>
          <a:p>
            <a:fld id="{B7A1734C-F7A1-447B-B56A-5B567E255AC3}" type="slidenum">
              <a:rPr lang="en-US" smtClean="0"/>
              <a:t>51</a:t>
            </a:fld>
            <a:endParaRPr lang="en-US"/>
          </a:p>
        </p:txBody>
      </p:sp>
      <p:pic>
        <p:nvPicPr>
          <p:cNvPr id="5" name="Picture 4">
            <a:extLst>
              <a:ext uri="{FF2B5EF4-FFF2-40B4-BE49-F238E27FC236}">
                <a16:creationId xmlns:a16="http://schemas.microsoft.com/office/drawing/2014/main" id="{287EEB4B-E356-439B-A3C1-DF473F63042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36619"/>
            <a:ext cx="9144000" cy="4384762"/>
          </a:xfrm>
          <a:prstGeom prst="rect">
            <a:avLst/>
          </a:prstGeom>
        </p:spPr>
      </p:pic>
      <p:sp>
        <p:nvSpPr>
          <p:cNvPr id="6" name="Slide Number Placeholder 3">
            <a:extLst>
              <a:ext uri="{FF2B5EF4-FFF2-40B4-BE49-F238E27FC236}">
                <a16:creationId xmlns:a16="http://schemas.microsoft.com/office/drawing/2014/main" id="{BD9E40B8-594E-481E-AA1A-C9B1D474EFA4}"/>
              </a:ext>
            </a:extLst>
          </p:cNvPr>
          <p:cNvSpPr txBox="1">
            <a:spLocks/>
          </p:cNvSpPr>
          <p:nvPr/>
        </p:nvSpPr>
        <p:spPr bwMode="auto">
          <a:xfrm>
            <a:off x="8382000" y="6172200"/>
            <a:ext cx="609600" cy="473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fld id="{1B31BF64-93CB-B84E-8467-21C433A79BB8}" type="slidenum">
              <a:rPr lang="en-US" sz="1200" smtClean="0">
                <a:solidFill>
                  <a:srgbClr val="FFFFFF"/>
                </a:solidFill>
                <a:latin typeface="Arial Narrow" panose="020B0606020202030204" pitchFamily="34" charset="0"/>
              </a:rPr>
              <a:pPr algn="ctr"/>
              <a:t>51</a:t>
            </a:fld>
            <a:endParaRPr lang="en-US" sz="1200"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2577013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09600" y="152400"/>
            <a:ext cx="8077200" cy="1219200"/>
          </a:xfrm>
        </p:spPr>
        <p:txBody>
          <a:bodyPr/>
          <a:lstStyle/>
          <a:p>
            <a:pPr eaLnBrk="1" hangingPunct="1"/>
            <a:r>
              <a:rPr lang="en-US" sz="4100" dirty="0">
                <a:solidFill>
                  <a:srgbClr val="FFFFFF"/>
                </a:solidFill>
                <a:latin typeface="Arial" charset="0"/>
                <a:cs typeface="Arial" charset="0"/>
              </a:rPr>
              <a:t>Questions?</a:t>
            </a:r>
          </a:p>
        </p:txBody>
      </p:sp>
      <p:pic>
        <p:nvPicPr>
          <p:cNvPr id="67588"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133600"/>
            <a:ext cx="84582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E9D59498-EC17-414D-BA45-8EDDA235A7CE}"/>
              </a:ext>
            </a:extLst>
          </p:cNvPr>
          <p:cNvSpPr txBox="1">
            <a:spLocks/>
          </p:cNvSpPr>
          <p:nvPr/>
        </p:nvSpPr>
        <p:spPr bwMode="auto">
          <a:xfrm>
            <a:off x="8382000" y="6324600"/>
            <a:ext cx="609600" cy="473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nchor="ctr" anchorCtr="0"/>
          <a:lstStyle>
            <a:defPPr>
              <a:defRPr lang="en-US"/>
            </a:defPPr>
            <a:lvl1pPr algn="l" rtl="0" eaLnBrk="1" fontAlgn="base" latinLnBrk="0" hangingPunct="1">
              <a:spcBef>
                <a:spcPct val="0"/>
              </a:spcBef>
              <a:spcAft>
                <a:spcPct val="0"/>
              </a:spcAft>
              <a:defRPr kumimoji="0" sz="1400" kern="1200">
                <a:solidFill>
                  <a:schemeClr val="tx1"/>
                </a:solidFill>
                <a:latin typeface="Verdana" charset="0"/>
                <a:ea typeface="ＭＳ Ｐゴシック" charset="0"/>
                <a:cs typeface="+mn-cs"/>
              </a:defRPr>
            </a:lvl1pPr>
            <a:lvl2pPr marL="742950" indent="-285750" algn="l" rtl="0" eaLnBrk="0" fontAlgn="base" hangingPunct="0">
              <a:spcBef>
                <a:spcPct val="0"/>
              </a:spcBef>
              <a:spcAft>
                <a:spcPct val="0"/>
              </a:spcAft>
              <a:defRPr kern="1200">
                <a:solidFill>
                  <a:schemeClr val="tx1"/>
                </a:solidFill>
                <a:latin typeface="Verdana" charset="0"/>
                <a:ea typeface="ＭＳ Ｐゴシック" charset="0"/>
                <a:cs typeface="+mn-cs"/>
              </a:defRPr>
            </a:lvl2pPr>
            <a:lvl3pPr marL="11430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3pPr>
            <a:lvl4pPr marL="16002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4pPr>
            <a:lvl5pPr marL="2057400" indent="-228600" algn="l" rtl="0" eaLnBrk="0" fontAlgn="base" hangingPunct="0">
              <a:spcBef>
                <a:spcPct val="0"/>
              </a:spcBef>
              <a:spcAft>
                <a:spcPct val="0"/>
              </a:spcAft>
              <a:defRPr kern="1200">
                <a:solidFill>
                  <a:schemeClr val="tx1"/>
                </a:solidFill>
                <a:latin typeface="Verdana" charset="0"/>
                <a:ea typeface="ＭＳ Ｐゴシック" charset="0"/>
                <a:cs typeface="+mn-cs"/>
              </a:defRPr>
            </a:lvl5pPr>
            <a:lvl6pPr marL="25146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6pPr>
            <a:lvl7pPr marL="29718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7pPr>
            <a:lvl8pPr marL="34290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8pPr>
            <a:lvl9pPr marL="3886200" indent="-228600" algn="l" defTabSz="457200" rtl="0" eaLnBrk="0" fontAlgn="base" latinLnBrk="0" hangingPunct="0">
              <a:spcBef>
                <a:spcPct val="0"/>
              </a:spcBef>
              <a:spcAft>
                <a:spcPct val="0"/>
              </a:spcAft>
              <a:defRPr kern="1200">
                <a:solidFill>
                  <a:schemeClr val="tx1"/>
                </a:solidFill>
                <a:latin typeface="Verdana" charset="0"/>
                <a:ea typeface="ＭＳ Ｐゴシック" charset="0"/>
                <a:cs typeface="+mn-cs"/>
              </a:defRPr>
            </a:lvl9pPr>
          </a:lstStyle>
          <a:p>
            <a:pPr algn="ctr"/>
            <a:fld id="{1B31BF64-93CB-B84E-8467-21C433A79BB8}" type="slidenum">
              <a:rPr lang="en-US" sz="1200" smtClean="0">
                <a:solidFill>
                  <a:srgbClr val="FFFFFF"/>
                </a:solidFill>
                <a:latin typeface="Arial Narrow" panose="020B0606020202030204" pitchFamily="34" charset="0"/>
              </a:rPr>
              <a:pPr algn="ctr"/>
              <a:t>52</a:t>
            </a:fld>
            <a:endParaRPr lang="en-US" sz="1200" dirty="0">
              <a:solidFill>
                <a:srgbClr val="FFFFFF"/>
              </a:solidFill>
              <a:latin typeface="Arial Narrow" panose="020B0606020202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76200"/>
            <a:ext cx="8385175" cy="1143000"/>
          </a:xfrm>
        </p:spPr>
        <p:txBody>
          <a:bodyPr/>
          <a:lstStyle/>
          <a:p>
            <a:r>
              <a:rPr lang="en-US" sz="4000" b="0" dirty="0">
                <a:latin typeface="Arial" charset="0"/>
                <a:cs typeface="Arial" charset="0"/>
              </a:rPr>
              <a:t>Executive Functioning is Impacted</a:t>
            </a:r>
          </a:p>
        </p:txBody>
      </p:sp>
      <p:sp>
        <p:nvSpPr>
          <p:cNvPr id="16387" name="Content Placeholder 2"/>
          <p:cNvSpPr>
            <a:spLocks noGrp="1"/>
          </p:cNvSpPr>
          <p:nvPr>
            <p:ph sz="quarter" idx="1"/>
          </p:nvPr>
        </p:nvSpPr>
        <p:spPr>
          <a:xfrm>
            <a:off x="381000" y="1600200"/>
            <a:ext cx="8385175" cy="4495800"/>
          </a:xfrm>
        </p:spPr>
        <p:txBody>
          <a:bodyPr/>
          <a:lstStyle/>
          <a:p>
            <a:r>
              <a:rPr lang="en-US" dirty="0">
                <a:latin typeface="Arial Narrow" charset="0"/>
              </a:rPr>
              <a:t>Cognitive processes:</a:t>
            </a:r>
          </a:p>
          <a:p>
            <a:pPr lvl="2"/>
            <a:endParaRPr lang="en-US" dirty="0">
              <a:latin typeface="Arial Narrow" charset="0"/>
            </a:endParaRPr>
          </a:p>
          <a:p>
            <a:pPr lvl="2">
              <a:spcBef>
                <a:spcPct val="0"/>
              </a:spcBef>
            </a:pPr>
            <a:r>
              <a:rPr lang="en-US" sz="2400" dirty="0">
                <a:latin typeface="Arial Narrow" charset="0"/>
              </a:rPr>
              <a:t>Organizing/planning</a:t>
            </a:r>
          </a:p>
          <a:p>
            <a:pPr lvl="2">
              <a:spcBef>
                <a:spcPct val="0"/>
              </a:spcBef>
            </a:pPr>
            <a:r>
              <a:rPr lang="en-US" sz="2400" dirty="0">
                <a:latin typeface="Arial Narrow" charset="0"/>
              </a:rPr>
              <a:t>Memory</a:t>
            </a:r>
          </a:p>
          <a:p>
            <a:pPr lvl="2">
              <a:spcBef>
                <a:spcPct val="0"/>
              </a:spcBef>
            </a:pPr>
            <a:r>
              <a:rPr lang="en-US" sz="2400" dirty="0">
                <a:latin typeface="Arial Narrow" charset="0"/>
              </a:rPr>
              <a:t>Attention</a:t>
            </a:r>
          </a:p>
          <a:p>
            <a:pPr lvl="2">
              <a:spcBef>
                <a:spcPct val="0"/>
              </a:spcBef>
            </a:pPr>
            <a:r>
              <a:rPr lang="en-US" sz="2400" dirty="0">
                <a:latin typeface="Arial Narrow" charset="0"/>
              </a:rPr>
              <a:t>Problem solving</a:t>
            </a:r>
          </a:p>
          <a:p>
            <a:pPr lvl="2">
              <a:spcBef>
                <a:spcPct val="0"/>
              </a:spcBef>
            </a:pPr>
            <a:r>
              <a:rPr lang="en-US" sz="2400" dirty="0">
                <a:latin typeface="Arial Narrow" charset="0"/>
              </a:rPr>
              <a:t>Transitioning between tasks</a:t>
            </a:r>
          </a:p>
          <a:p>
            <a:pPr lvl="2">
              <a:spcBef>
                <a:spcPct val="0"/>
              </a:spcBef>
            </a:pPr>
            <a:r>
              <a:rPr lang="en-US" sz="2400" dirty="0">
                <a:latin typeface="Arial Narrow" charset="0"/>
              </a:rPr>
              <a:t>Initiating and completing tasks</a:t>
            </a:r>
          </a:p>
          <a:p>
            <a:pPr lvl="2">
              <a:spcBef>
                <a:spcPct val="0"/>
              </a:spcBef>
            </a:pPr>
            <a:r>
              <a:rPr lang="en-US" sz="2400" dirty="0">
                <a:latin typeface="Arial Narrow" charset="0"/>
              </a:rPr>
              <a:t>Time management</a:t>
            </a:r>
          </a:p>
          <a:p>
            <a:pPr>
              <a:buFont typeface="Wingdings" charset="0"/>
              <a:buNone/>
            </a:pPr>
            <a:endParaRPr lang="en-US" dirty="0">
              <a:latin typeface="Arial Narrow" charset="0"/>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752B4C34-69B3-F240-A82B-C85832B179FE}" type="slidenum">
              <a:rPr lang="en-US" sz="1200">
                <a:solidFill>
                  <a:srgbClr val="35353E"/>
                </a:solidFill>
                <a:latin typeface="Arial Narrow" charset="0"/>
              </a:rPr>
              <a:pPr>
                <a:lnSpc>
                  <a:spcPct val="80000"/>
                </a:lnSpc>
              </a:pPr>
              <a:t>6</a:t>
            </a:fld>
            <a:endParaRPr lang="en-US" sz="1200">
              <a:solidFill>
                <a:srgbClr val="35353E"/>
              </a:solidFill>
              <a:latin typeface="Arial Narrow" charset="0"/>
            </a:endParaRPr>
          </a:p>
        </p:txBody>
      </p:sp>
      <p:pic>
        <p:nvPicPr>
          <p:cNvPr id="16389" name="Picture 6" descr="http://www.malibulearning.com/wp-content/uploads/2011/02/men-mind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1676400"/>
            <a:ext cx="2057400"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76200"/>
            <a:ext cx="8385175" cy="1143000"/>
          </a:xfrm>
        </p:spPr>
        <p:txBody>
          <a:bodyPr/>
          <a:lstStyle/>
          <a:p>
            <a:r>
              <a:rPr lang="en-US" sz="4000" b="0" dirty="0">
                <a:latin typeface="Arial" charset="0"/>
                <a:cs typeface="Arial" charset="0"/>
              </a:rPr>
              <a:t>What a Learning Disability is Not</a:t>
            </a:r>
          </a:p>
        </p:txBody>
      </p:sp>
      <p:sp>
        <p:nvSpPr>
          <p:cNvPr id="3" name="Content Placeholder 2"/>
          <p:cNvSpPr>
            <a:spLocks noGrp="1"/>
          </p:cNvSpPr>
          <p:nvPr>
            <p:ph sz="quarter" idx="1"/>
          </p:nvPr>
        </p:nvSpPr>
        <p:spPr>
          <a:xfrm>
            <a:off x="381000" y="1600200"/>
            <a:ext cx="8385175" cy="4495800"/>
          </a:xfrm>
        </p:spPr>
        <p:txBody>
          <a:bodyPr/>
          <a:lstStyle/>
          <a:p>
            <a:pPr marL="0" indent="0">
              <a:buFont typeface="Wingdings" pitchFamily="2" charset="2"/>
              <a:buNone/>
              <a:defRPr/>
            </a:pPr>
            <a:r>
              <a:rPr lang="en-US" b="1" dirty="0">
                <a:ea typeface="+mn-ea"/>
              </a:rPr>
              <a:t>It is not:</a:t>
            </a:r>
          </a:p>
          <a:p>
            <a:pPr>
              <a:buFont typeface="Wingdings" panose="05000000000000000000" pitchFamily="2" charset="2"/>
              <a:buChar char="Ø"/>
              <a:defRPr/>
            </a:pPr>
            <a:r>
              <a:rPr lang="en-US" dirty="0">
                <a:ea typeface="+mn-ea"/>
              </a:rPr>
              <a:t>Economic disadvantage</a:t>
            </a:r>
          </a:p>
          <a:p>
            <a:pPr>
              <a:buFont typeface="Wingdings" panose="05000000000000000000" pitchFamily="2" charset="2"/>
              <a:buChar char="Ø"/>
              <a:defRPr/>
            </a:pPr>
            <a:r>
              <a:rPr lang="en-US" dirty="0">
                <a:ea typeface="+mn-ea"/>
              </a:rPr>
              <a:t>Emotional disorders</a:t>
            </a:r>
          </a:p>
          <a:p>
            <a:pPr>
              <a:buFont typeface="Wingdings" panose="05000000000000000000" pitchFamily="2" charset="2"/>
              <a:buChar char="Ø"/>
              <a:defRPr/>
            </a:pPr>
            <a:r>
              <a:rPr lang="en-US" dirty="0">
                <a:ea typeface="+mn-ea"/>
              </a:rPr>
              <a:t>Lack of educational opportunities due to:</a:t>
            </a:r>
          </a:p>
          <a:p>
            <a:pPr lvl="2">
              <a:buFont typeface="Wingdings" panose="05000000000000000000" pitchFamily="2" charset="2"/>
              <a:buChar char="§"/>
              <a:defRPr/>
            </a:pPr>
            <a:r>
              <a:rPr lang="en-US" dirty="0">
                <a:ea typeface="+mn-ea"/>
              </a:rPr>
              <a:t>English as a second language</a:t>
            </a:r>
          </a:p>
          <a:p>
            <a:pPr lvl="2">
              <a:buFont typeface="Wingdings" panose="05000000000000000000" pitchFamily="2" charset="2"/>
              <a:buChar char="§"/>
              <a:defRPr/>
            </a:pPr>
            <a:r>
              <a:rPr lang="en-US" dirty="0">
                <a:ea typeface="+mn-ea"/>
              </a:rPr>
              <a:t>Frequent changes of schools</a:t>
            </a:r>
          </a:p>
          <a:p>
            <a:pPr lvl="2">
              <a:buFont typeface="Wingdings" panose="05000000000000000000" pitchFamily="2" charset="2"/>
              <a:buChar char="§"/>
              <a:defRPr/>
            </a:pPr>
            <a:r>
              <a:rPr lang="en-US" dirty="0">
                <a:ea typeface="+mn-ea"/>
              </a:rPr>
              <a:t>Lack of instruction in basic skills</a:t>
            </a:r>
          </a:p>
          <a:p>
            <a:pPr lvl="2">
              <a:buFont typeface="Wingdings" panose="05000000000000000000" pitchFamily="2" charset="2"/>
              <a:buChar char="§"/>
              <a:defRPr/>
            </a:pPr>
            <a:r>
              <a:rPr lang="en-US" dirty="0">
                <a:ea typeface="+mn-ea"/>
              </a:rPr>
              <a:t>Poor school attendance</a:t>
            </a:r>
          </a:p>
          <a:p>
            <a:pPr lvl="2">
              <a:buFont typeface="Wingdings" panose="05000000000000000000" pitchFamily="2" charset="2"/>
              <a:buChar char="§"/>
              <a:defRPr/>
            </a:pPr>
            <a:r>
              <a:rPr lang="en-US" dirty="0">
                <a:ea typeface="+mn-ea"/>
              </a:rPr>
              <a:t>Intellectual disability</a:t>
            </a:r>
          </a:p>
          <a:p>
            <a:pPr lvl="2">
              <a:buFont typeface="Wingdings" panose="05000000000000000000" pitchFamily="2" charset="2"/>
              <a:buChar char="§"/>
              <a:defRPr/>
            </a:pPr>
            <a:r>
              <a:rPr lang="en-US" dirty="0">
                <a:ea typeface="+mn-ea"/>
              </a:rPr>
              <a:t>Normal process of learning a second language</a:t>
            </a:r>
          </a:p>
          <a:p>
            <a:pPr lvl="2">
              <a:buFont typeface="Wingdings" panose="05000000000000000000" pitchFamily="2" charset="2"/>
              <a:buChar char="§"/>
              <a:defRPr/>
            </a:pPr>
            <a:r>
              <a:rPr lang="en-US" dirty="0">
                <a:ea typeface="+mn-ea"/>
              </a:rPr>
              <a:t>Physical disabilities </a:t>
            </a:r>
          </a:p>
          <a:p>
            <a:pPr>
              <a:buFont typeface="Wingdings" pitchFamily="2" charset="2"/>
              <a:buChar char=""/>
              <a:defRPr/>
            </a:pPr>
            <a:endParaRPr lang="en-US" dirty="0">
              <a:ea typeface="+mn-ea"/>
            </a:endParaRP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3065E260-8921-3B4C-837F-100661996ED1}" type="slidenum">
              <a:rPr lang="en-US" sz="1200">
                <a:solidFill>
                  <a:srgbClr val="35353E"/>
                </a:solidFill>
                <a:latin typeface="Arial Narrow" charset="0"/>
              </a:rPr>
              <a:pPr>
                <a:lnSpc>
                  <a:spcPct val="80000"/>
                </a:lnSpc>
              </a:pPr>
              <a:t>7</a:t>
            </a:fld>
            <a:endParaRPr lang="en-US" sz="1200">
              <a:solidFill>
                <a:srgbClr val="35353E"/>
              </a:solidFill>
              <a:latin typeface="Arial Narrow"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a:latin typeface="Arial" charset="0"/>
                <a:cs typeface="Arial" charset="0"/>
              </a:rPr>
              <a:t>Talking Specifics</a:t>
            </a:r>
          </a:p>
        </p:txBody>
      </p:sp>
      <p:sp>
        <p:nvSpPr>
          <p:cNvPr id="24579" name="Slide Number Placeholder 3"/>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fld id="{9CF6C557-AC3F-114C-8C42-85626A55C6CC}" type="slidenum">
              <a:rPr lang="en-US">
                <a:solidFill>
                  <a:srgbClr val="FFFFFF"/>
                </a:solidFill>
              </a:rPr>
              <a:pPr/>
              <a:t>8</a:t>
            </a:fld>
            <a:endParaRPr lang="en-US">
              <a:solidFill>
                <a:srgbClr val="FFFFFF"/>
              </a:solidFill>
            </a:endParaRPr>
          </a:p>
        </p:txBody>
      </p:sp>
      <p:pic>
        <p:nvPicPr>
          <p:cNvPr id="5" name="Picture 6" descr="http://www.pekdadvocacy.com/wp-content/uploads/2010/10/learning-disabilities.jp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01925" y="3259138"/>
            <a:ext cx="3546475" cy="3021012"/>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a:ln>
            <a:noFill/>
          </a:ln>
          <a:effectLst>
            <a:glow rad="228600">
              <a:schemeClr val="accent2">
                <a:satMod val="175000"/>
                <a:alpha val="40000"/>
              </a:schemeClr>
            </a:glo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76200"/>
            <a:ext cx="8385175" cy="1143000"/>
          </a:xfrm>
        </p:spPr>
        <p:txBody>
          <a:bodyPr/>
          <a:lstStyle/>
          <a:p>
            <a:r>
              <a:rPr lang="en-US" sz="4000" b="0" dirty="0">
                <a:latin typeface="Arial" charset="0"/>
                <a:cs typeface="Arial" charset="0"/>
              </a:rPr>
              <a:t>Types of Learning Disabilities</a:t>
            </a:r>
          </a:p>
        </p:txBody>
      </p:sp>
      <p:sp>
        <p:nvSpPr>
          <p:cNvPr id="4" name="Slide Number Placeholder 3"/>
          <p:cNvSpPr>
            <a:spLocks noGrp="1"/>
          </p:cNvSpPr>
          <p:nvPr>
            <p:ph type="sldNum" sz="quarter" idx="10"/>
          </p:nvPr>
        </p:nvSpPr>
        <p:spPr/>
        <p:txBody>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nSpc>
                <a:spcPct val="80000"/>
              </a:lnSpc>
            </a:pPr>
            <a:fld id="{27B759BA-E6CF-1141-BB91-60DDC38F88A6}" type="slidenum">
              <a:rPr lang="en-US" sz="1200">
                <a:solidFill>
                  <a:srgbClr val="35353E"/>
                </a:solidFill>
                <a:latin typeface="Arial Narrow" charset="0"/>
              </a:rPr>
              <a:pPr>
                <a:lnSpc>
                  <a:spcPct val="80000"/>
                </a:lnSpc>
              </a:pPr>
              <a:t>9</a:t>
            </a:fld>
            <a:endParaRPr lang="en-US" sz="1200">
              <a:solidFill>
                <a:srgbClr val="35353E"/>
              </a:solidFill>
              <a:latin typeface="Arial Narrow" charset="0"/>
            </a:endParaRPr>
          </a:p>
        </p:txBody>
      </p:sp>
      <p:graphicFrame>
        <p:nvGraphicFramePr>
          <p:cNvPr id="5" name="Content Placeholder 5"/>
          <p:cNvGraphicFramePr>
            <a:graphicFrameLocks noGrp="1"/>
          </p:cNvGraphicFramePr>
          <p:nvPr>
            <p:ph sz="quarter" idx="1"/>
            <p:extLst>
              <p:ext uri="{D42A27DB-BD31-4B8C-83A1-F6EECF244321}">
                <p14:modId xmlns:p14="http://schemas.microsoft.com/office/powerpoint/2010/main" val="288291415"/>
              </p:ext>
            </p:extLst>
          </p:nvPr>
        </p:nvGraphicFramePr>
        <p:xfrm>
          <a:off x="457200" y="1676400"/>
          <a:ext cx="8229600" cy="466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rgbClr val="DDE9EC"/>
      </a:dk1>
      <a:lt1>
        <a:srgbClr val="727CA3"/>
      </a:lt1>
      <a:dk2>
        <a:srgbClr val="464653"/>
      </a:dk2>
      <a:lt2>
        <a:srgbClr val="DDE9EC"/>
      </a:lt2>
      <a:accent1>
        <a:srgbClr val="46465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DDE9EC"/>
    </a:dk1>
    <a:lt1>
      <a:srgbClr val="727CA3"/>
    </a:lt1>
    <a:dk2>
      <a:srgbClr val="464653"/>
    </a:dk2>
    <a:lt2>
      <a:srgbClr val="DDE9EC"/>
    </a:lt2>
    <a:accent1>
      <a:srgbClr val="46465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XRUYQT3274NZ-880339284-139</_dlc_DocId>
    <_dlc_DocIdUrl xmlns="b22f8f74-215c-4154-9939-bd29e4e8980e">
      <Url>https://supportservices.jobcorps.gov/disability/_layouts/15/DocIdRedir.aspx?ID=XRUYQT3274NZ-880339284-139</Url>
      <Description>XRUYQT3274NZ-880339284-139</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6EF1BE-D2B7-4140-805D-E48E9CADBD41}"/>
</file>

<file path=customXml/itemProps2.xml><?xml version="1.0" encoding="utf-8"?>
<ds:datastoreItem xmlns:ds="http://schemas.openxmlformats.org/officeDocument/2006/customXml" ds:itemID="{ECCCC3E1-3D05-45E8-9238-DC9DC5F17515}"/>
</file>

<file path=customXml/itemProps3.xml><?xml version="1.0" encoding="utf-8"?>
<ds:datastoreItem xmlns:ds="http://schemas.openxmlformats.org/officeDocument/2006/customXml" ds:itemID="{8A467568-0BF6-4675-BBD6-66BF4AACE254}"/>
</file>

<file path=customXml/itemProps4.xml><?xml version="1.0" encoding="utf-8"?>
<ds:datastoreItem xmlns:ds="http://schemas.openxmlformats.org/officeDocument/2006/customXml" ds:itemID="{9E1A3DB9-AC11-49BF-8B32-083E7EC3AEE6}"/>
</file>

<file path=customXml/itemProps5.xml><?xml version="1.0" encoding="utf-8"?>
<ds:datastoreItem xmlns:ds="http://schemas.openxmlformats.org/officeDocument/2006/customXml" ds:itemID="{94F6AA89-5FAA-4B4B-99C2-7366C447BA57}"/>
</file>

<file path=docProps/app.xml><?xml version="1.0" encoding="utf-8"?>
<Properties xmlns="http://schemas.openxmlformats.org/officeDocument/2006/extended-properties" xmlns:vt="http://schemas.openxmlformats.org/officeDocument/2006/docPropsVTypes">
  <Template/>
  <TotalTime>0</TotalTime>
  <Words>4174</Words>
  <Application>Microsoft Office PowerPoint</Application>
  <PresentationFormat>On-screen Show (4:3)</PresentationFormat>
  <Paragraphs>523</Paragraphs>
  <Slides>52</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ＭＳ Ｐゴシック</vt:lpstr>
      <vt:lpstr>Arial</vt:lpstr>
      <vt:lpstr>Arial Black</vt:lpstr>
      <vt:lpstr>Arial Narrow</vt:lpstr>
      <vt:lpstr>Calibri</vt:lpstr>
      <vt:lpstr>Tw Cen MT</vt:lpstr>
      <vt:lpstr>Verdana</vt:lpstr>
      <vt:lpstr>Wingdings</vt:lpstr>
      <vt:lpstr>Wingdings 2</vt:lpstr>
      <vt:lpstr>Median</vt:lpstr>
      <vt:lpstr>PowerPoint Presentation</vt:lpstr>
      <vt:lpstr>Objectives</vt:lpstr>
      <vt:lpstr>Understanding LD</vt:lpstr>
      <vt:lpstr>What is a Learning Disability?</vt:lpstr>
      <vt:lpstr>Processing is Impacted</vt:lpstr>
      <vt:lpstr>Executive Functioning is Impacted</vt:lpstr>
      <vt:lpstr>What a Learning Disability is Not</vt:lpstr>
      <vt:lpstr>Talking Specifics</vt:lpstr>
      <vt:lpstr>Types of Learning Disabilities</vt:lpstr>
      <vt:lpstr>Dyslexia Defined</vt:lpstr>
      <vt:lpstr>Dyslexia</vt:lpstr>
      <vt:lpstr>Functional Limitation &amp; Accommodation - Dyslexia</vt:lpstr>
      <vt:lpstr>Example</vt:lpstr>
      <vt:lpstr>Dyscalculia Defined</vt:lpstr>
      <vt:lpstr>Dyscalculia</vt:lpstr>
      <vt:lpstr>Functional Limitation &amp; Accommodation - Dyscalculia</vt:lpstr>
      <vt:lpstr>Examples</vt:lpstr>
      <vt:lpstr>Dysgraphia Defined</vt:lpstr>
      <vt:lpstr>Dysgraphia</vt:lpstr>
      <vt:lpstr>Functional Limitation &amp; Accommodation - Dysgraphia</vt:lpstr>
      <vt:lpstr>Functional Limitation &amp; Accommodation - Dysgraphia</vt:lpstr>
      <vt:lpstr>Examples</vt:lpstr>
      <vt:lpstr>Dyspraxia</vt:lpstr>
      <vt:lpstr>Dyspraxia</vt:lpstr>
      <vt:lpstr>Functional Limitation &amp; Accommodation - Dyspraxia</vt:lpstr>
      <vt:lpstr>Examples</vt:lpstr>
      <vt:lpstr>PowerPoint Presentation</vt:lpstr>
      <vt:lpstr>Visual Processing Deficits/ Disorders</vt:lpstr>
      <vt:lpstr>Functional Limitation &amp; Accommodation – Visual Processing</vt:lpstr>
      <vt:lpstr>Examples</vt:lpstr>
      <vt:lpstr>Auditory Processing (Perceptual) Deficits</vt:lpstr>
      <vt:lpstr>Functional Limitation &amp; Accommodation – Auditory Processing</vt:lpstr>
      <vt:lpstr>Functional Limitation &amp; Accommodation – Auditory Processing</vt:lpstr>
      <vt:lpstr>Examples</vt:lpstr>
      <vt:lpstr>Developing Accommodation Plans</vt:lpstr>
      <vt:lpstr>Tips for Drafting Accommodation Plans</vt:lpstr>
      <vt:lpstr>Remember!</vt:lpstr>
      <vt:lpstr>Test Your Knowledge</vt:lpstr>
      <vt:lpstr>Chris</vt:lpstr>
      <vt:lpstr>Chris</vt:lpstr>
      <vt:lpstr>Accommodation Options</vt:lpstr>
      <vt:lpstr>Tiffany</vt:lpstr>
      <vt:lpstr>Tiffany</vt:lpstr>
      <vt:lpstr>Accommodation Options</vt:lpstr>
      <vt:lpstr>David</vt:lpstr>
      <vt:lpstr>David</vt:lpstr>
      <vt:lpstr>Accommodation Options</vt:lpstr>
      <vt:lpstr>Resources</vt:lpstr>
      <vt:lpstr>Job Corps Disability Website https://supportservices.jobcorps.gov/disability/Pages/default.aspx</vt:lpstr>
      <vt:lpstr>Job Corps Learning Disabilities Website https://supportservices.jobcorps.gov/SupportingStudentsLD/Pages/default.aspx</vt:lpstr>
      <vt:lpstr>Job Accommodation Network https://askjan.org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 100</dc:title>
  <dc:creator/>
  <cp:lastModifiedBy/>
  <cp:revision>1</cp:revision>
  <dcterms:created xsi:type="dcterms:W3CDTF">2018-09-20T13:59:18Z</dcterms:created>
  <dcterms:modified xsi:type="dcterms:W3CDTF">2018-09-27T19:37:59Z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904dbdc3-c3b1-47a8-874d-d5437f32490a</vt:lpwstr>
  </property>
</Properties>
</file>