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Layouts/slideLayout19.xml" ContentType="application/vnd.openxmlformats-officedocument.presentationml.slideLayout+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5.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34.xml" ContentType="application/vnd.openxmlformats-officedocument.presentationml.notesSlide+xml"/>
  <Override PartName="/ppt/notesSlides/notesSlide4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0.xml" ContentType="application/vnd.openxmlformats-officedocument.presentationml.notesSlide+xml"/>
  <Override PartName="/ppt/notesSlides/notesSlide32.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6.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5.xml" ContentType="application/vnd.openxmlformats-officedocument.presentationml.notesSlide+xml"/>
  <Override PartName="/ppt/notesSlides/notesSlide10.xml" ContentType="application/vnd.openxmlformats-officedocument.presentationml.notesSlide+xml"/>
  <Override PartName="/ppt/notesSlides/notesSlide46.xml" ContentType="application/vnd.openxmlformats-officedocument.presentationml.notesSlide+xml"/>
  <Override PartName="/ppt/notesSlides/notesSlide24.xml" ContentType="application/vnd.openxmlformats-officedocument.presentationml.notesSlide+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12.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37.xml" ContentType="application/vnd.openxmlformats-officedocument.presentationml.notesSlide+xml"/>
  <Override PartName="/ppt/notesSlides/notesSlide1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64"/>
  </p:notesMasterIdLst>
  <p:handoutMasterIdLst>
    <p:handoutMasterId r:id="rId65"/>
  </p:handoutMasterIdLst>
  <p:sldIdLst>
    <p:sldId id="257" r:id="rId5"/>
    <p:sldId id="260" r:id="rId6"/>
    <p:sldId id="283" r:id="rId7"/>
    <p:sldId id="662" r:id="rId8"/>
    <p:sldId id="284" r:id="rId9"/>
    <p:sldId id="415" r:id="rId10"/>
    <p:sldId id="417" r:id="rId11"/>
    <p:sldId id="1110" r:id="rId12"/>
    <p:sldId id="291" r:id="rId13"/>
    <p:sldId id="1103" r:id="rId14"/>
    <p:sldId id="1104" r:id="rId15"/>
    <p:sldId id="1105" r:id="rId16"/>
    <p:sldId id="1106" r:id="rId17"/>
    <p:sldId id="1107" r:id="rId18"/>
    <p:sldId id="1108" r:id="rId19"/>
    <p:sldId id="1109" r:id="rId20"/>
    <p:sldId id="1040" r:id="rId21"/>
    <p:sldId id="656" r:id="rId22"/>
    <p:sldId id="270" r:id="rId23"/>
    <p:sldId id="288" r:id="rId24"/>
    <p:sldId id="678" r:id="rId25"/>
    <p:sldId id="681" r:id="rId26"/>
    <p:sldId id="1039" r:id="rId27"/>
    <p:sldId id="1031" r:id="rId28"/>
    <p:sldId id="1032" r:id="rId29"/>
    <p:sldId id="1033" r:id="rId30"/>
    <p:sldId id="686" r:id="rId31"/>
    <p:sldId id="1008" r:id="rId32"/>
    <p:sldId id="685" r:id="rId33"/>
    <p:sldId id="687" r:id="rId34"/>
    <p:sldId id="1041" r:id="rId35"/>
    <p:sldId id="1029" r:id="rId36"/>
    <p:sldId id="1030" r:id="rId37"/>
    <p:sldId id="1025" r:id="rId38"/>
    <p:sldId id="1026" r:id="rId39"/>
    <p:sldId id="1027" r:id="rId40"/>
    <p:sldId id="1028" r:id="rId41"/>
    <p:sldId id="1102" r:id="rId42"/>
    <p:sldId id="1090" r:id="rId43"/>
    <p:sldId id="1036" r:id="rId44"/>
    <p:sldId id="1037" r:id="rId45"/>
    <p:sldId id="1091" r:id="rId46"/>
    <p:sldId id="285" r:id="rId47"/>
    <p:sldId id="703" r:id="rId48"/>
    <p:sldId id="1016" r:id="rId49"/>
    <p:sldId id="705" r:id="rId50"/>
    <p:sldId id="1088" r:id="rId51"/>
    <p:sldId id="1092" r:id="rId52"/>
    <p:sldId id="1035" r:id="rId53"/>
    <p:sldId id="267" r:id="rId54"/>
    <p:sldId id="1101" r:id="rId55"/>
    <p:sldId id="1038" r:id="rId56"/>
    <p:sldId id="1096" r:id="rId57"/>
    <p:sldId id="1097" r:id="rId58"/>
    <p:sldId id="1098" r:id="rId59"/>
    <p:sldId id="1095" r:id="rId60"/>
    <p:sldId id="1100" r:id="rId61"/>
    <p:sldId id="1001" r:id="rId62"/>
    <p:sldId id="412" r:id="rId6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69A"/>
    <a:srgbClr val="B9E1FF"/>
    <a:srgbClr val="FBE7F9"/>
    <a:srgbClr val="0099CC"/>
    <a:srgbClr val="B1A6DE"/>
    <a:srgbClr val="FFFFCC"/>
    <a:srgbClr val="FF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15CD5E-C4FC-4C03-879F-CF64D23C7850}" v="13" dt="2024-02-02T04:25:59.973"/>
    <p1510:client id="{C6C6A5C4-9354-42A7-8DCC-E18BA7334B0F}" v="2" dt="2024-02-02T16:12:01.187"/>
    <p1510:client id="{EBB6EF92-01B0-DEE9-2CFC-C151A631E276}" v="24" dt="2024-02-02T16:11:44.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55029" autoAdjust="0"/>
  </p:normalViewPr>
  <p:slideViewPr>
    <p:cSldViewPr snapToGrid="0">
      <p:cViewPr varScale="1">
        <p:scale>
          <a:sx n="57" d="100"/>
          <a:sy n="57" d="100"/>
        </p:scale>
        <p:origin x="2508" y="72"/>
      </p:cViewPr>
      <p:guideLst/>
    </p:cSldViewPr>
  </p:slideViewPr>
  <p:notesTextViewPr>
    <p:cViewPr>
      <p:scale>
        <a:sx n="1" d="1"/>
        <a:sy n="1" d="1"/>
      </p:scale>
      <p:origin x="0" y="0"/>
    </p:cViewPr>
  </p:notesTextViewPr>
  <p:sorterViewPr>
    <p:cViewPr varScale="1">
      <p:scale>
        <a:sx n="100" d="100"/>
        <a:sy n="100" d="100"/>
      </p:scale>
      <p:origin x="0" y="-4698"/>
    </p:cViewPr>
  </p:sorterViewPr>
  <p:notesViewPr>
    <p:cSldViewPr snapToGrid="0">
      <p:cViewPr varScale="1">
        <p:scale>
          <a:sx n="76" d="100"/>
          <a:sy n="76" d="100"/>
        </p:scale>
        <p:origin x="395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ustomXml" Target="../customXml/item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3" tIns="47112" rIns="94223" bIns="47112"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71054"/>
          </a:xfrm>
          <a:prstGeom prst="rect">
            <a:avLst/>
          </a:prstGeom>
        </p:spPr>
        <p:txBody>
          <a:bodyPr vert="horz" lIns="94223" tIns="47112" rIns="94223" bIns="47112" rtlCol="0"/>
          <a:lstStyle>
            <a:lvl1pPr algn="r">
              <a:defRPr sz="1200"/>
            </a:lvl1pPr>
          </a:lstStyle>
          <a:p>
            <a:fld id="{96C82313-01CD-44AD-BD03-A33D257A94A8}" type="datetimeFigureOut">
              <a:rPr lang="en-US" smtClean="0"/>
              <a:t>2/2/2024</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3" tIns="47112" rIns="94223" bIns="471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23" tIns="47112" rIns="94223" bIns="47112" rtlCol="0" anchor="b"/>
          <a:lstStyle>
            <a:lvl1pPr algn="r">
              <a:defRPr sz="1200"/>
            </a:lvl1pPr>
          </a:lstStyle>
          <a:p>
            <a:fld id="{B1A8AE92-DCF9-4BD3-81EE-CC74624E7111}" type="slidenum">
              <a:rPr lang="en-US" smtClean="0"/>
              <a:t>‹#›</a:t>
            </a:fld>
            <a:endParaRPr lang="en-US" dirty="0"/>
          </a:p>
        </p:txBody>
      </p:sp>
    </p:spTree>
    <p:extLst>
      <p:ext uri="{BB962C8B-B14F-4D97-AF65-F5344CB8AC3E}">
        <p14:creationId xmlns:p14="http://schemas.microsoft.com/office/powerpoint/2010/main" val="1923681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3" tIns="47112" rIns="94223" bIns="47112"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3" tIns="47112" rIns="94223" bIns="47112" rtlCol="0"/>
          <a:lstStyle>
            <a:lvl1pPr algn="r">
              <a:defRPr sz="1200"/>
            </a:lvl1pPr>
          </a:lstStyle>
          <a:p>
            <a:fld id="{70BCCB23-1D31-4CA1-A54B-2A481EE0E9FA}" type="datetimeFigureOut">
              <a:rPr lang="en-US" smtClean="0"/>
              <a:t>2/2/2024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3" tIns="47112" rIns="94223" bIns="47112"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3" tIns="47112" rIns="94223" bIns="471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3" tIns="47112" rIns="94223" bIns="471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4223" tIns="47112" rIns="94223" bIns="47112" rtlCol="0" anchor="b"/>
          <a:lstStyle>
            <a:lvl1pPr algn="r">
              <a:defRPr sz="1200"/>
            </a:lvl1pPr>
          </a:lstStyle>
          <a:p>
            <a:fld id="{BE16370F-DD86-4F4E-A04D-38235A22B85A}" type="slidenum">
              <a:rPr lang="en-US" smtClean="0"/>
              <a:t>‹#›</a:t>
            </a:fld>
            <a:endParaRPr lang="en-US" dirty="0"/>
          </a:p>
        </p:txBody>
      </p:sp>
    </p:spTree>
    <p:extLst>
      <p:ext uri="{BB962C8B-B14F-4D97-AF65-F5344CB8AC3E}">
        <p14:creationId xmlns:p14="http://schemas.microsoft.com/office/powerpoint/2010/main" val="396865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22275" y="704850"/>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Welcome to Maintaining and Managing Applicant File (AFR) Tracking webinar! This webinar is targeted to center Records Managers and Disability Coordinators but certainly all members of the applicant file review team can benefit from learning the requirements of AFR tracking including a review of the Wellness Tracking Log requirement along with reminders about protecting sensitive health and disability information.</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Times New Roman" pitchFamily="18" charset="0"/>
                <a:cs typeface="Arial" charset="0"/>
              </a:defRPr>
            </a:lvl1pPr>
            <a:lvl2pPr marL="765563" indent="-294447" eaLnBrk="0" hangingPunct="0">
              <a:defRPr sz="2500">
                <a:solidFill>
                  <a:schemeClr val="tx1"/>
                </a:solidFill>
                <a:latin typeface="Times New Roman" pitchFamily="18" charset="0"/>
                <a:cs typeface="Arial" charset="0"/>
              </a:defRPr>
            </a:lvl2pPr>
            <a:lvl3pPr marL="1177791" indent="-235558" eaLnBrk="0" hangingPunct="0">
              <a:defRPr sz="2500">
                <a:solidFill>
                  <a:schemeClr val="tx1"/>
                </a:solidFill>
                <a:latin typeface="Times New Roman" pitchFamily="18" charset="0"/>
                <a:cs typeface="Arial" charset="0"/>
              </a:defRPr>
            </a:lvl3pPr>
            <a:lvl4pPr marL="1648906" indent="-235558" eaLnBrk="0" hangingPunct="0">
              <a:defRPr sz="2500">
                <a:solidFill>
                  <a:schemeClr val="tx1"/>
                </a:solidFill>
                <a:latin typeface="Times New Roman" pitchFamily="18" charset="0"/>
                <a:cs typeface="Arial" charset="0"/>
              </a:defRPr>
            </a:lvl4pPr>
            <a:lvl5pPr marL="2120022" indent="-235558" eaLnBrk="0" hangingPunct="0">
              <a:defRPr sz="2500">
                <a:solidFill>
                  <a:schemeClr val="tx1"/>
                </a:solidFill>
                <a:latin typeface="Times New Roman" pitchFamily="18" charset="0"/>
                <a:cs typeface="Arial" charset="0"/>
              </a:defRPr>
            </a:lvl5pPr>
            <a:lvl6pPr marL="2591137" indent="-235558" eaLnBrk="0" fontAlgn="base" hangingPunct="0">
              <a:spcBef>
                <a:spcPct val="0"/>
              </a:spcBef>
              <a:spcAft>
                <a:spcPct val="0"/>
              </a:spcAft>
              <a:defRPr sz="2500">
                <a:solidFill>
                  <a:schemeClr val="tx1"/>
                </a:solidFill>
                <a:latin typeface="Times New Roman" pitchFamily="18" charset="0"/>
                <a:cs typeface="Arial" charset="0"/>
              </a:defRPr>
            </a:lvl6pPr>
            <a:lvl7pPr marL="3062254" indent="-235558" eaLnBrk="0" fontAlgn="base" hangingPunct="0">
              <a:spcBef>
                <a:spcPct val="0"/>
              </a:spcBef>
              <a:spcAft>
                <a:spcPct val="0"/>
              </a:spcAft>
              <a:defRPr sz="2500">
                <a:solidFill>
                  <a:schemeClr val="tx1"/>
                </a:solidFill>
                <a:latin typeface="Times New Roman" pitchFamily="18" charset="0"/>
                <a:cs typeface="Arial" charset="0"/>
              </a:defRPr>
            </a:lvl7pPr>
            <a:lvl8pPr marL="3533370" indent="-235558" eaLnBrk="0" fontAlgn="base" hangingPunct="0">
              <a:spcBef>
                <a:spcPct val="0"/>
              </a:spcBef>
              <a:spcAft>
                <a:spcPct val="0"/>
              </a:spcAft>
              <a:defRPr sz="2500">
                <a:solidFill>
                  <a:schemeClr val="tx1"/>
                </a:solidFill>
                <a:latin typeface="Times New Roman" pitchFamily="18" charset="0"/>
                <a:cs typeface="Arial" charset="0"/>
              </a:defRPr>
            </a:lvl8pPr>
            <a:lvl9pPr marL="4004485" indent="-235558" eaLnBrk="0" fontAlgn="base" hangingPunct="0">
              <a:spcBef>
                <a:spcPct val="0"/>
              </a:spcBef>
              <a:spcAft>
                <a:spcPct val="0"/>
              </a:spcAft>
              <a:defRPr sz="2500">
                <a:solidFill>
                  <a:schemeClr val="tx1"/>
                </a:solidFill>
                <a:latin typeface="Times New Roman" pitchFamily="18" charset="0"/>
                <a:cs typeface="Arial" charset="0"/>
              </a:defRPr>
            </a:lvl9pPr>
          </a:lstStyle>
          <a:p>
            <a:pPr eaLnBrk="1" hangingPunct="1"/>
            <a:fld id="{441FAA35-3E2B-4B48-9E9D-A8A6A863BF69}" type="slidenum">
              <a:rPr lang="en-US" sz="1200"/>
              <a:pPr eaLnBrk="1" hangingPunct="1"/>
              <a:t>1</a:t>
            </a:fld>
            <a:endParaRPr lang="en-US" sz="1200" dirty="0"/>
          </a:p>
        </p:txBody>
      </p:sp>
    </p:spTree>
    <p:extLst>
      <p:ext uri="{BB962C8B-B14F-4D97-AF65-F5344CB8AC3E}">
        <p14:creationId xmlns:p14="http://schemas.microsoft.com/office/powerpoint/2010/main" val="137827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Center File Review Tracking Log Review</a:t>
            </a:r>
            <a:br>
              <a:rPr lang="en-US" b="1" dirty="0"/>
            </a:br>
            <a:endParaRPr lang="en-US" sz="1200" dirty="0">
              <a:solidFill>
                <a:schemeClr val="tx1"/>
              </a:solidFill>
            </a:endParaRPr>
          </a:p>
          <a:p>
            <a:r>
              <a:rPr lang="en-US" sz="1200" dirty="0">
                <a:solidFill>
                  <a:schemeClr val="tx1"/>
                </a:solidFill>
              </a:rPr>
              <a:t>The first column is the </a:t>
            </a:r>
            <a:r>
              <a:rPr lang="en-US" sz="1200" b="1" dirty="0">
                <a:solidFill>
                  <a:schemeClr val="tx1"/>
                </a:solidFill>
              </a:rPr>
              <a:t>File Receipt Date</a:t>
            </a:r>
            <a:r>
              <a:rPr lang="en-US" sz="1200" dirty="0">
                <a:solidFill>
                  <a:schemeClr val="tx1"/>
                </a:solidFill>
              </a:rPr>
              <a:t>. This is the date that the center receives a complete file (i.e., all eligibility required documents such as birth certificate, etc. are correct and included.) This does NOT apply to the receipt or lack thereof of health or disability documentation. Why? The disclosure of protected health and disability documentation is voluntary and if no documents are forthcoming (due to time constraints, not available, etc.), the center file review team must proceed with the completion of the applicant file review. Files may not be returned to Admissions due to the lack of receipt of Health and/or Disability information.</a:t>
            </a:r>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10</a:t>
            </a:fld>
            <a:endParaRPr lang="en-US" dirty="0"/>
          </a:p>
        </p:txBody>
      </p:sp>
    </p:spTree>
    <p:extLst>
      <p:ext uri="{BB962C8B-B14F-4D97-AF65-F5344CB8AC3E}">
        <p14:creationId xmlns:p14="http://schemas.microsoft.com/office/powerpoint/2010/main" val="157676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Center File Review Tracking Log Review</a:t>
            </a:r>
          </a:p>
          <a:p>
            <a:endParaRPr lang="en-US" b="1" dirty="0"/>
          </a:p>
          <a:p>
            <a:r>
              <a:rPr lang="en-US" b="0" dirty="0"/>
              <a:t>The next column is the</a:t>
            </a:r>
            <a:r>
              <a:rPr lang="en-US" b="1" dirty="0"/>
              <a:t> File Review Due Date. </a:t>
            </a:r>
            <a:r>
              <a:rPr lang="en-US" b="0" dirty="0"/>
              <a:t>The File Review Due Date is 30 days from the receipt date of a completed application, which is the date you entered into the first column.</a:t>
            </a:r>
            <a:endParaRPr lang="en-US" dirty="0"/>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11</a:t>
            </a:fld>
            <a:endParaRPr lang="en-US" dirty="0"/>
          </a:p>
        </p:txBody>
      </p:sp>
    </p:spTree>
    <p:extLst>
      <p:ext uri="{BB962C8B-B14F-4D97-AF65-F5344CB8AC3E}">
        <p14:creationId xmlns:p14="http://schemas.microsoft.com/office/powerpoint/2010/main" val="5708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Center File Review Tracking Log Review</a:t>
            </a:r>
          </a:p>
          <a:p>
            <a:endParaRPr lang="en-US" b="1" dirty="0"/>
          </a:p>
          <a:p>
            <a:r>
              <a:rPr lang="en-US" b="0" dirty="0"/>
              <a:t>Now let’s skip over to the </a:t>
            </a:r>
            <a:r>
              <a:rPr lang="en-US" b="1" dirty="0"/>
              <a:t>Health and Wellness Director (HWD) Reviewer </a:t>
            </a:r>
            <a:r>
              <a:rPr lang="en-US" b="0" dirty="0"/>
              <a:t>column. The HWD is the File Review Coordinator for the center and is the person identified in Job Corps policy to triage applicant files. Given this, the Health and Wellness Director (HWD) Reviewer column should consistently list the name of the HWD as the initial reviewer of the applicant file.</a:t>
            </a:r>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12</a:t>
            </a:fld>
            <a:endParaRPr lang="en-US" dirty="0"/>
          </a:p>
        </p:txBody>
      </p:sp>
    </p:spTree>
    <p:extLst>
      <p:ext uri="{BB962C8B-B14F-4D97-AF65-F5344CB8AC3E}">
        <p14:creationId xmlns:p14="http://schemas.microsoft.com/office/powerpoint/2010/main" val="3280761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Center File Review Tracking Log Review</a:t>
            </a:r>
          </a:p>
          <a:p>
            <a:endParaRPr lang="en-US" b="1" dirty="0"/>
          </a:p>
          <a:p>
            <a:r>
              <a:rPr lang="en-US" b="0" dirty="0"/>
              <a:t>The next column is the </a:t>
            </a:r>
            <a:r>
              <a:rPr lang="en-US" b="1" dirty="0"/>
              <a:t>Date HWD Review Completed </a:t>
            </a:r>
            <a:r>
              <a:rPr lang="en-US" b="0" dirty="0"/>
              <a:t>meaning the date the Health and Wellness Director completed their triage or initial review. There should always be a date in this column unless the applicant file has been returned to Admissions Services for an allowable reason within Job Corps policy and before the 30-day file review window had expired and/or before the Health and Wellness Director completed their initial review. This typically occurs when there has been a withdrawal of application early in the center’s file review process.</a:t>
            </a:r>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13</a:t>
            </a:fld>
            <a:endParaRPr lang="en-US" dirty="0"/>
          </a:p>
        </p:txBody>
      </p:sp>
    </p:spTree>
    <p:extLst>
      <p:ext uri="{BB962C8B-B14F-4D97-AF65-F5344CB8AC3E}">
        <p14:creationId xmlns:p14="http://schemas.microsoft.com/office/powerpoint/2010/main" val="948463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Center File Review Tracking Log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next column is the </a:t>
            </a:r>
            <a:r>
              <a:rPr lang="en-US" b="1" dirty="0"/>
              <a:t>Other Reviewer/Dept</a:t>
            </a:r>
            <a:r>
              <a:rPr lang="en-US" dirty="0"/>
              <a:t>. This column is where the non-health DC would be listed when there are non-health documents to be reviewed such as IEPs, 504 plans, vocational rehabilitation documents and the like. Qualified Health Professionals (QHPs) should only be listed on the Wellness Tracking Log that we are going to discuss shortly. Do not list the title of the non-health DC. Only list their name to not overtly divulge the disability status of the applicant.</a:t>
            </a:r>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14</a:t>
            </a:fld>
            <a:endParaRPr lang="en-US" dirty="0"/>
          </a:p>
        </p:txBody>
      </p:sp>
    </p:spTree>
    <p:extLst>
      <p:ext uri="{BB962C8B-B14F-4D97-AF65-F5344CB8AC3E}">
        <p14:creationId xmlns:p14="http://schemas.microsoft.com/office/powerpoint/2010/main" val="250368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Center File Review Tracking Log Review</a:t>
            </a:r>
            <a:endParaRPr lang="en-US" dirty="0"/>
          </a:p>
          <a:p>
            <a:endParaRPr lang="en-US" dirty="0"/>
          </a:p>
          <a:p>
            <a:pPr>
              <a:spcBef>
                <a:spcPts val="0"/>
              </a:spcBef>
              <a:spcAft>
                <a:spcPts val="0"/>
              </a:spcAft>
            </a:pPr>
            <a:r>
              <a:rPr lang="en-US" dirty="0"/>
              <a:t>The next column is the </a:t>
            </a:r>
            <a:r>
              <a:rPr lang="en-US" b="1" dirty="0"/>
              <a:t>Date Other Review Completed, </a:t>
            </a:r>
            <a:r>
              <a:rPr lang="en-US" dirty="0"/>
              <a:t>so this is the date that the non-health DC has completed their review </a:t>
            </a:r>
            <a:r>
              <a:rPr lang="en-US" sz="1100" i="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provided written feedback to the HWD on any non-health documents they reviewed (i.e., IEPs, 504 plans).</a:t>
            </a:r>
            <a:r>
              <a:rPr lang="en-US" sz="1100" i="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i="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15</a:t>
            </a:fld>
            <a:endParaRPr lang="en-US" dirty="0"/>
          </a:p>
        </p:txBody>
      </p:sp>
    </p:spTree>
    <p:extLst>
      <p:ext uri="{BB962C8B-B14F-4D97-AF65-F5344CB8AC3E}">
        <p14:creationId xmlns:p14="http://schemas.microsoft.com/office/powerpoint/2010/main" val="952316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Center File Review Tracking Log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a:t>
            </a:r>
            <a:r>
              <a:rPr lang="en-US" b="1" dirty="0"/>
              <a:t>Disposition or Outcome </a:t>
            </a:r>
            <a:r>
              <a:rPr lang="en-US" dirty="0"/>
              <a:t>is a critical column and should </a:t>
            </a:r>
            <a:r>
              <a:rPr lang="en-US" b="1" u="sng" dirty="0"/>
              <a:t>NEVER</a:t>
            </a:r>
            <a:r>
              <a:rPr lang="en-US" dirty="0"/>
              <a:t> be blank. Every application has some type of outcome. There is a dropdown box that includes the following fields:</a:t>
            </a:r>
          </a:p>
          <a:p>
            <a:endParaRPr lang="en-US" dirty="0"/>
          </a:p>
          <a:p>
            <a:pPr marL="171450" indent="-171450">
              <a:buFont typeface="Arial" panose="020B0604020202020204" pitchFamily="34" charset="0"/>
              <a:buChar char="•"/>
            </a:pPr>
            <a:r>
              <a:rPr lang="en-US" dirty="0"/>
              <a:t>Approved</a:t>
            </a:r>
          </a:p>
          <a:p>
            <a:pPr marL="171450" indent="-171450">
              <a:buFont typeface="Arial" panose="020B0604020202020204" pitchFamily="34" charset="0"/>
              <a:buChar char="•"/>
            </a:pPr>
            <a:r>
              <a:rPr lang="en-US" dirty="0"/>
              <a:t>Recommend Denial</a:t>
            </a:r>
          </a:p>
          <a:p>
            <a:pPr marL="171450" indent="-171450">
              <a:buFont typeface="Arial" panose="020B0604020202020204" pitchFamily="34" charset="0"/>
              <a:buChar char="•"/>
            </a:pPr>
            <a:r>
              <a:rPr lang="en-US" dirty="0"/>
              <a:t>Return to Admissions – Withdrawal (Explain in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Return to Admissions – Incomplete (Explain in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Return to Admissions – Other (Explain in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Error in Eligibility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When there is a return to admissions, there should always be an explanation in the comments box to include adding any additional dates that may apply. Generic statements that do not provide sufficient explanation do result in concerns during your center assessments. For example, stating that Admissions Services requested it back but including no other clarifying information is insufficient. Why did Admissions Services request it back and is the return allowable under Job Corps policy? If it is not allowable under Job Corps policy, then the file may not be returned to Admissions Services and the center must complete the applicant file review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spcBef>
                <a:spcPts val="0"/>
              </a:spcBef>
              <a:spcAft>
                <a:spcPts val="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rPr>
              <a:t>Reminder – an applicant file cannot be returned just for an applicant being hospitalized (we’ll talk more about it later); it may turn into a withdrawal or an incomplete application but what’s important is that the hospitalization information is not divulged in the comments section on this center file review tracking log.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i="1" dirty="0">
                <a:effectLst/>
                <a:latin typeface="Calibri" panose="020F0502020204030204" pitchFamily="34" charset="0"/>
                <a:ea typeface="Times New Roman" panose="02020603050405020304" pitchFamily="18" charset="0"/>
              </a:rPr>
              <a:t>Do NOT change the initial disposition even if the status of the applicant file review changes.  For example, the center approved an applicant who later withdrew their application. Leave the initial disposition status as approved but include the withdrawal information in the comments column.</a:t>
            </a: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16</a:t>
            </a:fld>
            <a:endParaRPr lang="en-US" dirty="0"/>
          </a:p>
        </p:txBody>
      </p:sp>
    </p:spTree>
    <p:extLst>
      <p:ext uri="{BB962C8B-B14F-4D97-AF65-F5344CB8AC3E}">
        <p14:creationId xmlns:p14="http://schemas.microsoft.com/office/powerpoint/2010/main" val="274221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31774" rtl="0" eaLnBrk="1" fontAlgn="auto" latinLnBrk="0" hangingPunct="1">
              <a:lnSpc>
                <a:spcPct val="100000"/>
              </a:lnSpc>
              <a:spcBef>
                <a:spcPts val="600"/>
              </a:spcBef>
              <a:spcAft>
                <a:spcPts val="600"/>
              </a:spcAft>
              <a:buClrTx/>
              <a:buSzTx/>
              <a:buFontTx/>
              <a:buNone/>
              <a:tabLst/>
              <a:defRPr/>
            </a:pPr>
            <a:r>
              <a:rPr lang="en-US" dirty="0"/>
              <a:t>Let’s stop here and discuss the possible dispositions for recommending denial of enrollment. This will be a very high-level review of the specific types of recommendations of denial. </a:t>
            </a:r>
            <a:r>
              <a:rPr lang="en-US" sz="1800" i="1" dirty="0">
                <a:effectLst/>
                <a:latin typeface="Calibri" panose="020F0502020204030204" pitchFamily="34" charset="0"/>
                <a:ea typeface="Times New Roman" panose="02020603050405020304" pitchFamily="18" charset="0"/>
              </a:rPr>
              <a:t>For more detailed discussion, please ensure you attend the Applicant File Review webinars when they are scheduled </a:t>
            </a:r>
            <a:r>
              <a:rPr lang="en-US" sz="1800" dirty="0">
                <a:effectLst/>
                <a:highlight>
                  <a:srgbClr val="FFFF00"/>
                </a:highlight>
                <a:latin typeface="Calibri" panose="020F0502020204030204" pitchFamily="34" charset="0"/>
                <a:ea typeface="Times New Roman" panose="02020603050405020304" pitchFamily="18" charset="0"/>
              </a:rPr>
              <a:t>and/or visit the Disability website to review the PPT presentations from the last AFR webinar trainings we presented.</a:t>
            </a: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17</a:t>
            </a:fld>
            <a:endParaRPr lang="ko-KR" altLang="en-US"/>
          </a:p>
        </p:txBody>
      </p:sp>
    </p:spTree>
    <p:extLst>
      <p:ext uri="{BB962C8B-B14F-4D97-AF65-F5344CB8AC3E}">
        <p14:creationId xmlns:p14="http://schemas.microsoft.com/office/powerpoint/2010/main" val="1394548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Eligibility Review Due to New Information</a:t>
            </a:r>
          </a:p>
          <a:p>
            <a:endParaRPr lang="en-US" dirty="0"/>
          </a:p>
          <a:p>
            <a:pPr marL="0" indent="0">
              <a:lnSpc>
                <a:spcPct val="114000"/>
              </a:lnSpc>
              <a:spcBef>
                <a:spcPts val="600"/>
              </a:spcBef>
              <a:buClr>
                <a:srgbClr val="32669A"/>
              </a:buClr>
              <a:buFont typeface="Wingdings" panose="05000000000000000000" pitchFamily="2" charset="2"/>
              <a:buNone/>
            </a:pPr>
            <a:r>
              <a:rPr lang="en-US" sz="2800" dirty="0"/>
              <a:t>Center applicant file review teams may only revisit the determination that an applicant is qualified for admission (i.e., an applicant’s eligibility status) if: </a:t>
            </a:r>
            <a:endParaRPr lang="en-US" sz="1400" b="1" dirty="0">
              <a:latin typeface="Calibri Light" panose="020F0302020204030204" pitchFamily="34" charset="0"/>
            </a:endParaRPr>
          </a:p>
          <a:p>
            <a:pPr marL="914400" lvl="1" indent="-457200">
              <a:lnSpc>
                <a:spcPct val="114000"/>
              </a:lnSpc>
              <a:spcBef>
                <a:spcPts val="600"/>
              </a:spcBef>
              <a:buClr>
                <a:srgbClr val="32669A"/>
              </a:buClr>
              <a:buFont typeface="Wingdings" panose="05000000000000000000" pitchFamily="2" charset="2"/>
              <a:buChar char="§"/>
            </a:pPr>
            <a:r>
              <a:rPr lang="en-US" sz="2400" dirty="0"/>
              <a:t>There is new information presented that Admissions Services </a:t>
            </a:r>
            <a:r>
              <a:rPr lang="en-US" sz="2400" b="1" u="sng" dirty="0"/>
              <a:t>could not have reasonably known </a:t>
            </a:r>
            <a:r>
              <a:rPr lang="en-US" sz="2400" dirty="0"/>
              <a:t>at the time the applicant’s qualification for admission was established; and </a:t>
            </a:r>
          </a:p>
          <a:p>
            <a:pPr marL="914400" lvl="1" indent="-457200">
              <a:lnSpc>
                <a:spcPct val="114000"/>
              </a:lnSpc>
              <a:spcBef>
                <a:spcPts val="600"/>
              </a:spcBef>
              <a:buClr>
                <a:srgbClr val="32669A"/>
              </a:buClr>
              <a:buFont typeface="Wingdings" panose="05000000000000000000" pitchFamily="2" charset="2"/>
              <a:buChar char="§"/>
            </a:pPr>
            <a:r>
              <a:rPr lang="en-US" sz="2400" dirty="0"/>
              <a:t>The new information indicates that the applicant offered enrollment </a:t>
            </a:r>
            <a:r>
              <a:rPr lang="en-US" sz="2400" b="1" u="sng" dirty="0"/>
              <a:t>may no longer meet an eligibility requirement</a:t>
            </a:r>
            <a:r>
              <a:rPr lang="en-US" sz="2400" dirty="0"/>
              <a:t>.</a:t>
            </a:r>
            <a:endParaRPr lang="en-US" sz="2800" dirty="0"/>
          </a:p>
          <a:p>
            <a:endParaRPr lang="en-US" dirty="0"/>
          </a:p>
          <a:p>
            <a:pPr marL="0" indent="0">
              <a:buFont typeface="Arial" panose="020B0604020202020204" pitchFamily="34" charset="0"/>
              <a:buNone/>
            </a:pPr>
            <a:r>
              <a:rPr lang="en-US" sz="1200" b="0" u="none" dirty="0">
                <a:solidFill>
                  <a:schemeClr val="tx2">
                    <a:lumMod val="75000"/>
                    <a:lumOff val="25000"/>
                  </a:schemeClr>
                </a:solidFill>
              </a:rPr>
              <a:t>For example, an applicant has become incarcerated in between the time Admissions Services certified them as eligible and the time the center is reviewing the applicant file. This likely would be a “new information” scenario and may result in the center recommending denial based upon new information that “may” render the applicant now ineligible for the Job Corps program.</a:t>
            </a:r>
          </a:p>
          <a:p>
            <a:pPr marL="0" indent="0">
              <a:buFont typeface="Arial" panose="020B0604020202020204" pitchFamily="34" charset="0"/>
              <a:buNone/>
            </a:pPr>
            <a:endParaRPr lang="en-US" sz="1200" b="0" u="none" dirty="0">
              <a:solidFill>
                <a:schemeClr val="tx2">
                  <a:lumMod val="75000"/>
                  <a:lumOff val="25000"/>
                </a:schemeClr>
              </a:solidFill>
            </a:endParaRPr>
          </a:p>
          <a:p>
            <a:pPr marL="0" indent="0">
              <a:buFont typeface="Arial" panose="020B0604020202020204" pitchFamily="34" charset="0"/>
              <a:buNone/>
            </a:pPr>
            <a:r>
              <a:rPr lang="en-US" sz="1200" b="0" u="none" dirty="0">
                <a:solidFill>
                  <a:schemeClr val="tx2">
                    <a:lumMod val="75000"/>
                    <a:lumOff val="25000"/>
                  </a:schemeClr>
                </a:solidFill>
              </a:rPr>
              <a:t>New Information related eligibility recommendations of denial require that Wellness complete the Center Applicant File Review – Center Recommendation of Denial Form – Eligibility Review/New Information found in Form 1-06 and submit it to the Regional Office for review.</a:t>
            </a:r>
            <a:endParaRPr lang="en-US" sz="1400" b="0" u="none" dirty="0">
              <a:solidFill>
                <a:schemeClr val="tx2">
                  <a:lumMod val="75000"/>
                  <a:lumOff val="25000"/>
                </a:schemeClr>
              </a:solidFill>
            </a:endParaRPr>
          </a:p>
          <a:p>
            <a:endParaRPr lang="en-US" dirty="0"/>
          </a:p>
          <a:p>
            <a:r>
              <a:rPr lang="en-US" dirty="0"/>
              <a:t>An Eligibility Review Due to New Information should not occur often and is limited to very specific situations because the Program cannot arbitrarily revisit an enrollee’s eligibility status. </a:t>
            </a:r>
          </a:p>
        </p:txBody>
      </p:sp>
      <p:sp>
        <p:nvSpPr>
          <p:cNvPr id="4" name="Slide Number Placeholder 3"/>
          <p:cNvSpPr>
            <a:spLocks noGrp="1"/>
          </p:cNvSpPr>
          <p:nvPr>
            <p:ph type="sldNum" sz="quarter" idx="5"/>
          </p:nvPr>
        </p:nvSpPr>
        <p:spPr/>
        <p:txBody>
          <a:bodyPr/>
          <a:lstStyle/>
          <a:p>
            <a:fld id="{237AE796-97CE-4335-9D88-5F0EBDF33482}" type="slidenum">
              <a:rPr lang="en-US" smtClean="0"/>
              <a:t>18</a:t>
            </a:fld>
            <a:endParaRPr lang="en-US" dirty="0"/>
          </a:p>
        </p:txBody>
      </p:sp>
    </p:spTree>
    <p:extLst>
      <p:ext uri="{BB962C8B-B14F-4D97-AF65-F5344CB8AC3E}">
        <p14:creationId xmlns:p14="http://schemas.microsoft.com/office/powerpoint/2010/main" val="2470521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lang="en-US" dirty="0"/>
              <a:t>Although the determination of a new information recommendation of denial rests with Wellness, it is also important that Records Managers understand that files cannot be returned to Admissions because of new information such as an incarceration that occurred after certification of eligibility. Instead, the applicant must be recommended for denial of enrollment to the Regional Office and that responsibility rests with the Wellness Department.</a:t>
            </a:r>
          </a:p>
          <a:p>
            <a:pPr marL="0" marR="0" lvl="0" indent="0" algn="l" defTabSz="914400" rtl="0" eaLnBrk="1" fontAlgn="auto" latinLnBrk="0" hangingPunct="1">
              <a:lnSpc>
                <a:spcPct val="112000"/>
              </a:lnSpc>
              <a:spcBef>
                <a:spcPts val="0"/>
              </a:spcBef>
              <a:spcAft>
                <a:spcPts val="0"/>
              </a:spcAft>
              <a:buClrTx/>
              <a:buSzTx/>
              <a:buFontTx/>
              <a:buNone/>
              <a:tabLst/>
              <a:defRPr/>
            </a:pPr>
            <a:endParaRPr lang="en-US" dirty="0"/>
          </a:p>
          <a:p>
            <a:pPr marL="0" marR="0">
              <a:lnSpc>
                <a:spcPct val="112000"/>
              </a:lnSpc>
              <a:spcBef>
                <a:spcPts val="0"/>
              </a:spcBef>
              <a:spcAft>
                <a:spcPts val="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Equally important is understanding what is Not “NEW” Information</a:t>
            </a:r>
          </a:p>
          <a:p>
            <a:pPr marL="0" marR="0">
              <a:lnSpc>
                <a:spcPct val="112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Health and Wellness Directors - If the basis of the new information review is due to a disclosure of a medical condition or medically-related, it is not likely that you have a “new information” situation at least as it relates to eligibility.  </a:t>
            </a:r>
          </a:p>
          <a:p>
            <a:pPr marL="0" marR="0">
              <a:lnSpc>
                <a:spcPct val="112000"/>
              </a:lnSpc>
              <a:spcBef>
                <a:spcPts val="0"/>
              </a:spcBef>
              <a:spcAft>
                <a:spcPts val="0"/>
              </a:spcAft>
            </a:pPr>
            <a:endParaRPr lang="en-US" dirty="0"/>
          </a:p>
          <a:p>
            <a:pPr algn="l"/>
            <a:r>
              <a:rPr lang="en-US" dirty="0"/>
              <a:t>Audience Participation: </a:t>
            </a:r>
            <a:r>
              <a:rPr lang="en-US" b="1" dirty="0">
                <a:solidFill>
                  <a:srgbClr val="32669A"/>
                </a:solidFill>
              </a:rPr>
              <a:t>What do you do with an applicant file you are reviewing when you learn that the applicant has just become incarcerated?</a:t>
            </a:r>
          </a:p>
          <a:p>
            <a:pPr algn="l"/>
            <a:endParaRPr lang="en-US" b="0" dirty="0">
              <a:solidFill>
                <a:srgbClr val="32669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32669A"/>
                </a:solidFill>
              </a:rPr>
              <a:t>Review the facts of the situation and if it is determined that the applicant is likely no longer eligible, then the center would complete the </a:t>
            </a:r>
            <a:r>
              <a:rPr lang="en-US" i="1" dirty="0">
                <a:solidFill>
                  <a:srgbClr val="646267"/>
                </a:solidFill>
              </a:rPr>
              <a:t>Center Recommendation of Denial Form – Eligibility Review/New Information </a:t>
            </a:r>
            <a:r>
              <a:rPr lang="en-US" i="0" dirty="0">
                <a:solidFill>
                  <a:srgbClr val="646267"/>
                </a:solidFill>
              </a:rPr>
              <a:t>Form in Form 1-06 and submit to the Regional Office for review by uploading the form and selecting the Notify Regional Review within Health E-Folder in CIS.</a:t>
            </a:r>
            <a:endParaRPr lang="en-US" i="1" dirty="0">
              <a:solidFill>
                <a:srgbClr val="646267"/>
              </a:solidFill>
            </a:endParaRPr>
          </a:p>
          <a:p>
            <a:pPr algn="l"/>
            <a:endParaRPr lang="en-US" b="0" dirty="0">
              <a:solidFill>
                <a:srgbClr val="32669A"/>
              </a:solidFill>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19</a:t>
            </a:fld>
            <a:endParaRPr lang="en-US" dirty="0"/>
          </a:p>
        </p:txBody>
      </p:sp>
    </p:spTree>
    <p:extLst>
      <p:ext uri="{BB962C8B-B14F-4D97-AF65-F5344CB8AC3E}">
        <p14:creationId xmlns:p14="http://schemas.microsoft.com/office/powerpoint/2010/main" val="347524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a:t>
            </a:fld>
            <a:endParaRPr lang="en-US" dirty="0"/>
          </a:p>
        </p:txBody>
      </p:sp>
    </p:spTree>
    <p:extLst>
      <p:ext uri="{BB962C8B-B14F-4D97-AF65-F5344CB8AC3E}">
        <p14:creationId xmlns:p14="http://schemas.microsoft.com/office/powerpoint/2010/main" val="1354401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Eligibility Due to Disability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An applicant may exceed the upper age limit restriction and/or the applicant may be considered a “family of one” for income purposes and enroll in Job Corps if they have a disability.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Age and income are eligibility essential requirements (ER) in Exhibit 1-1 of the PRH and cannot be certified by Admissions Staff because Admissions Staff may not review health/disability documentation, only collect it. Health/disability documentation may include medical records, IEPs, Chronic Care Management Plans,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20</a:t>
            </a:fld>
            <a:endParaRPr lang="en-US" dirty="0"/>
          </a:p>
        </p:txBody>
      </p:sp>
    </p:spTree>
    <p:extLst>
      <p:ext uri="{BB962C8B-B14F-4D97-AF65-F5344CB8AC3E}">
        <p14:creationId xmlns:p14="http://schemas.microsoft.com/office/powerpoint/2010/main" val="1158741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600"/>
              </a:spcBef>
              <a:buClr>
                <a:srgbClr val="32669A"/>
              </a:buClr>
              <a:buFont typeface="Wingdings" panose="05000000000000000000" pitchFamily="2" charset="2"/>
              <a:buNone/>
            </a:pPr>
            <a:r>
              <a:rPr lang="en-US" sz="2800" dirty="0">
                <a:solidFill>
                  <a:schemeClr val="tx2">
                    <a:lumMod val="75000"/>
                    <a:lumOff val="25000"/>
                  </a:schemeClr>
                </a:solidFill>
              </a:rPr>
              <a:t>A Health Care Needs Assessment (HCNA) is conducted for an applicant if the </a:t>
            </a:r>
            <a:r>
              <a:rPr lang="en-US" sz="2800" b="1" dirty="0">
                <a:solidFill>
                  <a:schemeClr val="tx2">
                    <a:lumMod val="75000"/>
                    <a:lumOff val="25000"/>
                  </a:schemeClr>
                </a:solidFill>
              </a:rPr>
              <a:t>qualified health professional</a:t>
            </a:r>
            <a:r>
              <a:rPr lang="en-US" sz="2800" dirty="0">
                <a:solidFill>
                  <a:schemeClr val="tx2">
                    <a:lumMod val="75000"/>
                    <a:lumOff val="25000"/>
                  </a:schemeClr>
                </a:solidFill>
              </a:rPr>
              <a:t> on the File Review Team determines that:</a:t>
            </a:r>
          </a:p>
          <a:p>
            <a:pPr marL="0" indent="0">
              <a:lnSpc>
                <a:spcPct val="114000"/>
              </a:lnSpc>
              <a:spcBef>
                <a:spcPts val="600"/>
              </a:spcBef>
              <a:buClr>
                <a:srgbClr val="32669A"/>
              </a:buClr>
              <a:buFont typeface="Wingdings" panose="05000000000000000000" pitchFamily="2" charset="2"/>
              <a:buNone/>
            </a:pPr>
            <a:endParaRPr lang="en-US" sz="2800" dirty="0">
              <a:solidFill>
                <a:schemeClr val="tx2">
                  <a:lumMod val="75000"/>
                  <a:lumOff val="25000"/>
                </a:schemeClr>
              </a:solidFill>
            </a:endParaRPr>
          </a:p>
          <a:p>
            <a:pPr marL="342900" indent="-342900">
              <a:lnSpc>
                <a:spcPct val="114000"/>
              </a:lnSpc>
              <a:spcBef>
                <a:spcPts val="600"/>
              </a:spcBef>
              <a:buClr>
                <a:srgbClr val="32669A"/>
              </a:buClr>
              <a:buFont typeface="Arial" panose="020B0604020202020204" pitchFamily="34" charset="0"/>
              <a:buChar char="•"/>
            </a:pPr>
            <a:r>
              <a:rPr lang="en-US" sz="2400" dirty="0">
                <a:solidFill>
                  <a:schemeClr val="tx2">
                    <a:lumMod val="75000"/>
                    <a:lumOff val="25000"/>
                  </a:schemeClr>
                </a:solidFill>
              </a:rPr>
              <a:t>The applicant’s health care needs </a:t>
            </a:r>
            <a:r>
              <a:rPr lang="en-US" sz="2400" b="1" dirty="0">
                <a:solidFill>
                  <a:srgbClr val="32669A"/>
                </a:solidFill>
              </a:rPr>
              <a:t>may not be manageable through the basic healthcare services</a:t>
            </a:r>
            <a:r>
              <a:rPr lang="en-US" sz="2400" dirty="0">
                <a:solidFill>
                  <a:schemeClr val="tx2">
                    <a:lumMod val="75000"/>
                    <a:lumOff val="25000"/>
                  </a:schemeClr>
                </a:solidFill>
              </a:rPr>
              <a:t> provided for in Exhibit 2-4, Job Corps Basic Health Responsibilities. This is Form 2-05 in the PRH.</a:t>
            </a:r>
          </a:p>
          <a:p>
            <a:pPr marL="342900" indent="-342900">
              <a:lnSpc>
                <a:spcPct val="114000"/>
              </a:lnSpc>
              <a:spcBef>
                <a:spcPts val="600"/>
              </a:spcBef>
              <a:buClr>
                <a:srgbClr val="32669A"/>
              </a:buClr>
              <a:buFont typeface="Arial" panose="020B0604020202020204" pitchFamily="34" charset="0"/>
              <a:buChar char="•"/>
            </a:pPr>
            <a:endParaRPr lang="en-US" sz="2400" dirty="0">
              <a:solidFill>
                <a:schemeClr val="tx2">
                  <a:lumMod val="75000"/>
                  <a:lumOff val="25000"/>
                </a:schemeClr>
              </a:solidFill>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21</a:t>
            </a:fld>
            <a:endParaRPr lang="en-US" dirty="0"/>
          </a:p>
        </p:txBody>
      </p:sp>
    </p:spTree>
    <p:extLst>
      <p:ext uri="{BB962C8B-B14F-4D97-AF65-F5344CB8AC3E}">
        <p14:creationId xmlns:p14="http://schemas.microsoft.com/office/powerpoint/2010/main" val="9345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600"/>
              </a:spcBef>
              <a:buClr>
                <a:srgbClr val="32669A"/>
              </a:buClr>
              <a:buFont typeface="Wingdings" panose="05000000000000000000" pitchFamily="2" charset="2"/>
              <a:buNone/>
            </a:pPr>
            <a:r>
              <a:rPr lang="en-US" dirty="0"/>
              <a:t>The Individualized Assessment of Possible Direct Threat (Form 2-04) is completed i</a:t>
            </a:r>
            <a:r>
              <a:rPr lang="en-US" sz="2800" dirty="0">
                <a:solidFill>
                  <a:schemeClr val="tx2">
                    <a:lumMod val="75000"/>
                    <a:lumOff val="25000"/>
                  </a:schemeClr>
                </a:solidFill>
              </a:rPr>
              <a:t>f the </a:t>
            </a:r>
            <a:r>
              <a:rPr lang="en-US" sz="2800" b="1" dirty="0">
                <a:solidFill>
                  <a:schemeClr val="tx2">
                    <a:lumMod val="75000"/>
                    <a:lumOff val="25000"/>
                  </a:schemeClr>
                </a:solidFill>
              </a:rPr>
              <a:t>qualified health professional</a:t>
            </a:r>
            <a:r>
              <a:rPr lang="en-US" sz="2800" dirty="0">
                <a:solidFill>
                  <a:schemeClr val="tx2">
                    <a:lumMod val="75000"/>
                    <a:lumOff val="25000"/>
                  </a:schemeClr>
                </a:solidFill>
              </a:rPr>
              <a:t> on the File Review Team determines that a</a:t>
            </a:r>
            <a:r>
              <a:rPr lang="en-US" sz="2400" dirty="0">
                <a:solidFill>
                  <a:schemeClr val="tx2">
                    <a:lumMod val="75000"/>
                    <a:lumOff val="25000"/>
                  </a:schemeClr>
                </a:solidFill>
              </a:rPr>
              <a:t>n applicant or student may pose a </a:t>
            </a:r>
            <a:r>
              <a:rPr lang="en-US" sz="2400" b="1" dirty="0">
                <a:solidFill>
                  <a:srgbClr val="32669A"/>
                </a:solidFill>
              </a:rPr>
              <a:t>significant risk of substantial harm to the health or safety of others </a:t>
            </a:r>
            <a:r>
              <a:rPr lang="en-US" sz="2400" dirty="0">
                <a:solidFill>
                  <a:schemeClr val="tx2">
                    <a:lumMod val="75000"/>
                    <a:lumOff val="25000"/>
                  </a:schemeClr>
                </a:solidFill>
              </a:rPr>
              <a:t>that cannot be eliminated or reduced sufficiently by disability accommodations. </a:t>
            </a:r>
            <a:endParaRPr lang="en-US" sz="1400" b="1" dirty="0">
              <a:solidFill>
                <a:schemeClr val="tx2">
                  <a:lumMod val="75000"/>
                  <a:lumOff val="25000"/>
                </a:schemeClr>
              </a:solidFill>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22</a:t>
            </a:fld>
            <a:endParaRPr lang="en-US" dirty="0"/>
          </a:p>
        </p:txBody>
      </p:sp>
    </p:spTree>
    <p:extLst>
      <p:ext uri="{BB962C8B-B14F-4D97-AF65-F5344CB8AC3E}">
        <p14:creationId xmlns:p14="http://schemas.microsoft.com/office/powerpoint/2010/main" val="811175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31774">
              <a:spcBef>
                <a:spcPts val="600"/>
              </a:spcBef>
              <a:spcAft>
                <a:spcPts val="600"/>
              </a:spcAft>
              <a:buClrTx/>
              <a:buSzTx/>
              <a:buFontTx/>
              <a:buNone/>
              <a:tabLst/>
              <a:defRPr/>
            </a:pPr>
            <a:r>
              <a:rPr lang="en-US" b="0" dirty="0"/>
              <a:t>Now let’s review the </a:t>
            </a:r>
            <a:r>
              <a:rPr lang="en-US" b="1" dirty="0"/>
              <a:t>Other Possible Applicant File Review Outcomes.</a:t>
            </a:r>
          </a:p>
          <a:p>
            <a:pPr marL="0" marR="0" lvl="0" indent="0" algn="l" defTabSz="931774">
              <a:spcBef>
                <a:spcPts val="600"/>
              </a:spcBef>
              <a:spcAft>
                <a:spcPts val="600"/>
              </a:spcAft>
              <a:buClrTx/>
              <a:buSzTx/>
              <a:buFontTx/>
              <a:buNone/>
              <a:tabLst/>
              <a:defRPr/>
            </a:pPr>
            <a:endParaRPr lang="en-US" dirty="0"/>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23</a:t>
            </a:fld>
            <a:endParaRPr lang="ko-KR" altLang="en-US"/>
          </a:p>
        </p:txBody>
      </p:sp>
    </p:spTree>
    <p:extLst>
      <p:ext uri="{BB962C8B-B14F-4D97-AF65-F5344CB8AC3E}">
        <p14:creationId xmlns:p14="http://schemas.microsoft.com/office/powerpoint/2010/main" val="3656664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600"/>
              </a:spcBef>
              <a:buClr>
                <a:srgbClr val="32669A"/>
              </a:buClr>
              <a:buFont typeface="Wingdings" panose="05000000000000000000" pitchFamily="2" charset="2"/>
              <a:buNone/>
            </a:pPr>
            <a:r>
              <a:rPr lang="en-US" dirty="0"/>
              <a:t>A withdrawal of application is relatively straightforward in that if an </a:t>
            </a:r>
            <a:r>
              <a:rPr lang="en-US" sz="2800" dirty="0">
                <a:solidFill>
                  <a:schemeClr val="tx2">
                    <a:lumMod val="75000"/>
                    <a:lumOff val="25000"/>
                  </a:schemeClr>
                </a:solidFill>
              </a:rPr>
              <a:t>applicant </a:t>
            </a:r>
            <a:r>
              <a:rPr lang="en-US" sz="2800" b="1" dirty="0">
                <a:solidFill>
                  <a:srgbClr val="32669A"/>
                </a:solidFill>
              </a:rPr>
              <a:t>is no longer interested </a:t>
            </a:r>
            <a:r>
              <a:rPr lang="en-US" sz="2800" dirty="0">
                <a:solidFill>
                  <a:schemeClr val="tx2">
                    <a:lumMod val="75000"/>
                    <a:lumOff val="25000"/>
                  </a:schemeClr>
                </a:solidFill>
              </a:rPr>
              <a:t>in attending Job Corps and </a:t>
            </a:r>
            <a:r>
              <a:rPr lang="en-US" sz="2800" b="1" dirty="0">
                <a:solidFill>
                  <a:srgbClr val="32669A"/>
                </a:solidFill>
              </a:rPr>
              <a:t>withdraws their application</a:t>
            </a:r>
            <a:r>
              <a:rPr lang="en-US" sz="2800" dirty="0">
                <a:solidFill>
                  <a:schemeClr val="tx2">
                    <a:lumMod val="75000"/>
                    <a:lumOff val="25000"/>
                  </a:schemeClr>
                </a:solidFill>
              </a:rPr>
              <a:t>, the applicant file should be electronically returned to Admissions Services. </a:t>
            </a:r>
          </a:p>
          <a:p>
            <a:pPr marL="914400" lvl="1" indent="-457200">
              <a:lnSpc>
                <a:spcPct val="114000"/>
              </a:lnSpc>
              <a:spcBef>
                <a:spcPts val="600"/>
              </a:spcBef>
              <a:buClr>
                <a:srgbClr val="32669A"/>
              </a:buClr>
              <a:buFont typeface="Wingdings" panose="05000000000000000000" pitchFamily="2" charset="2"/>
              <a:buChar char="§"/>
            </a:pPr>
            <a:endParaRPr lang="en-US" sz="2400" dirty="0">
              <a:solidFill>
                <a:schemeClr val="tx2">
                  <a:lumMod val="75000"/>
                  <a:lumOff val="25000"/>
                </a:schemeClr>
              </a:solidFill>
            </a:endParaRPr>
          </a:p>
          <a:p>
            <a:pPr marL="914400" lvl="1" indent="-457200">
              <a:lnSpc>
                <a:spcPct val="114000"/>
              </a:lnSpc>
              <a:spcBef>
                <a:spcPts val="600"/>
              </a:spcBef>
              <a:buClr>
                <a:srgbClr val="32669A"/>
              </a:buClr>
              <a:buFont typeface="Wingdings" panose="05000000000000000000" pitchFamily="2" charset="2"/>
              <a:buChar char="§"/>
            </a:pPr>
            <a:r>
              <a:rPr lang="en-US" sz="2400" dirty="0">
                <a:solidFill>
                  <a:schemeClr val="tx2">
                    <a:lumMod val="75000"/>
                    <a:lumOff val="25000"/>
                  </a:schemeClr>
                </a:solidFill>
              </a:rPr>
              <a:t>If the withdrawal request was made in writing, hard copy or electronically, copies of the withdrawal request must be maintained.</a:t>
            </a:r>
            <a:endParaRPr lang="en-US" sz="2400" b="1" dirty="0">
              <a:solidFill>
                <a:schemeClr val="tx2">
                  <a:lumMod val="75000"/>
                  <a:lumOff val="25000"/>
                </a:schemeClr>
              </a:solidFill>
              <a:latin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24</a:t>
            </a:fld>
            <a:endParaRPr lang="en-US" dirty="0"/>
          </a:p>
        </p:txBody>
      </p:sp>
    </p:spTree>
    <p:extLst>
      <p:ext uri="{BB962C8B-B14F-4D97-AF65-F5344CB8AC3E}">
        <p14:creationId xmlns:p14="http://schemas.microsoft.com/office/powerpoint/2010/main" val="1194150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difference between an incomplete application and a withdrawal of application. As we just discussed, a withdrawal of application occurs when an applicant has withdrawn their interest in attending Job Corps. An incomplete application is when the center File Review Team is unable to complete a required component of the applicant file review process, meaning either an inability to reach the applicant to complete the clinical interview or to complete barrier removal considerations (i.e., disability accommodations when recommending denial based on health care needs or direct threat). One important note – the center FRT must collaborate with Admissions Services to determine whether they can reach the applicant or not as well. </a:t>
            </a:r>
          </a:p>
          <a:p>
            <a:endParaRPr lang="en-US" dirty="0"/>
          </a:p>
          <a:p>
            <a:r>
              <a:rPr lang="en-US"/>
              <a:t>If </a:t>
            </a:r>
            <a:r>
              <a:rPr lang="en-US" dirty="0"/>
              <a:t>neither the FRT nor Admissions Services staff is able to reach the applicant, then the FRT must:</a:t>
            </a:r>
          </a:p>
          <a:p>
            <a:endParaRPr lang="en-US" dirty="0"/>
          </a:p>
          <a:p>
            <a:pPr marL="914400" lvl="1" indent="-457200">
              <a:spcBef>
                <a:spcPts val="600"/>
              </a:spcBef>
              <a:buClr>
                <a:srgbClr val="32669A"/>
              </a:buClr>
              <a:buFont typeface="+mj-lt"/>
              <a:buAutoNum type="arabicPeriod"/>
            </a:pPr>
            <a:r>
              <a:rPr lang="en-US" sz="1200" dirty="0">
                <a:solidFill>
                  <a:schemeClr val="tx2">
                    <a:lumMod val="75000"/>
                    <a:lumOff val="25000"/>
                  </a:schemeClr>
                </a:solidFill>
              </a:rPr>
              <a:t>Have attempted to contact the applicant at least </a:t>
            </a:r>
            <a:r>
              <a:rPr lang="en-US" sz="1200" b="1" dirty="0">
                <a:solidFill>
                  <a:schemeClr val="tx2">
                    <a:lumMod val="75000"/>
                    <a:lumOff val="25000"/>
                  </a:schemeClr>
                </a:solidFill>
              </a:rPr>
              <a:t>twice</a:t>
            </a:r>
            <a:endParaRPr lang="en-US" sz="1200" dirty="0">
              <a:solidFill>
                <a:schemeClr val="tx2">
                  <a:lumMod val="75000"/>
                  <a:lumOff val="25000"/>
                </a:schemeClr>
              </a:solidFill>
            </a:endParaRPr>
          </a:p>
          <a:p>
            <a:pPr marL="914400" lvl="1" indent="-457200">
              <a:spcBef>
                <a:spcPts val="600"/>
              </a:spcBef>
              <a:buClr>
                <a:srgbClr val="32669A"/>
              </a:buClr>
              <a:buFont typeface="+mj-lt"/>
              <a:buAutoNum type="arabicPeriod"/>
            </a:pPr>
            <a:r>
              <a:rPr lang="en-US" sz="1200" dirty="0">
                <a:solidFill>
                  <a:schemeClr val="tx2">
                    <a:lumMod val="75000"/>
                    <a:lumOff val="25000"/>
                  </a:schemeClr>
                </a:solidFill>
              </a:rPr>
              <a:t>Document </a:t>
            </a:r>
            <a:r>
              <a:rPr lang="en-US" sz="1200" b="1" dirty="0">
                <a:solidFill>
                  <a:schemeClr val="tx2">
                    <a:lumMod val="75000"/>
                    <a:lumOff val="25000"/>
                  </a:schemeClr>
                </a:solidFill>
              </a:rPr>
              <a:t>each attempted contact </a:t>
            </a:r>
            <a:r>
              <a:rPr lang="en-US" sz="1200" dirty="0">
                <a:solidFill>
                  <a:schemeClr val="tx2">
                    <a:lumMod val="75000"/>
                    <a:lumOff val="25000"/>
                  </a:schemeClr>
                </a:solidFill>
              </a:rPr>
              <a:t>in an </a:t>
            </a:r>
            <a:r>
              <a:rPr lang="en-US" sz="1200" b="1" dirty="0">
                <a:solidFill>
                  <a:schemeClr val="tx2">
                    <a:lumMod val="75000"/>
                    <a:lumOff val="25000"/>
                  </a:schemeClr>
                </a:solidFill>
              </a:rPr>
              <a:t>applicant contact log</a:t>
            </a:r>
          </a:p>
          <a:p>
            <a:pPr marL="914400" lvl="1" indent="-457200">
              <a:spcBef>
                <a:spcPts val="600"/>
              </a:spcBef>
              <a:buClr>
                <a:srgbClr val="32669A"/>
              </a:buClr>
              <a:buFont typeface="+mj-lt"/>
              <a:buAutoNum type="arabicPeriod"/>
            </a:pPr>
            <a:r>
              <a:rPr lang="en-US" sz="1200" dirty="0">
                <a:solidFill>
                  <a:schemeClr val="tx2">
                    <a:lumMod val="75000"/>
                    <a:lumOff val="25000"/>
                  </a:schemeClr>
                </a:solidFill>
              </a:rPr>
              <a:t>Maintain a </a:t>
            </a:r>
            <a:r>
              <a:rPr lang="en-US" sz="1200" b="1" dirty="0">
                <a:solidFill>
                  <a:schemeClr val="tx2">
                    <a:lumMod val="75000"/>
                    <a:lumOff val="25000"/>
                  </a:schemeClr>
                </a:solidFill>
              </a:rPr>
              <a:t>copy</a:t>
            </a:r>
            <a:r>
              <a:rPr lang="en-US" sz="1200" dirty="0">
                <a:solidFill>
                  <a:schemeClr val="tx2">
                    <a:lumMod val="75000"/>
                    <a:lumOff val="25000"/>
                  </a:schemeClr>
                </a:solidFill>
              </a:rPr>
              <a:t> of the applicant contact log </a:t>
            </a:r>
          </a:p>
          <a:p>
            <a:pPr marL="914400" lvl="1" indent="-457200">
              <a:spcBef>
                <a:spcPts val="600"/>
              </a:spcBef>
              <a:buClr>
                <a:srgbClr val="32669A"/>
              </a:buClr>
              <a:buFont typeface="+mj-lt"/>
              <a:buAutoNum type="arabicPeriod"/>
            </a:pPr>
            <a:r>
              <a:rPr lang="en-US" sz="1200" dirty="0">
                <a:solidFill>
                  <a:schemeClr val="tx2">
                    <a:lumMod val="75000"/>
                    <a:lumOff val="25000"/>
                  </a:schemeClr>
                </a:solidFill>
              </a:rPr>
              <a:t>Provide the contact log information to the </a:t>
            </a:r>
            <a:r>
              <a:rPr lang="en-US" sz="1200" b="1" dirty="0">
                <a:solidFill>
                  <a:schemeClr val="tx2">
                    <a:lumMod val="75000"/>
                    <a:lumOff val="25000"/>
                  </a:schemeClr>
                </a:solidFill>
              </a:rPr>
              <a:t>center Records Department </a:t>
            </a:r>
            <a:r>
              <a:rPr lang="en-US" sz="1200" dirty="0">
                <a:solidFill>
                  <a:schemeClr val="tx2">
                    <a:lumMod val="75000"/>
                    <a:lumOff val="25000"/>
                  </a:schemeClr>
                </a:solidFill>
              </a:rPr>
              <a:t>to include in the </a:t>
            </a:r>
            <a:r>
              <a:rPr lang="en-US" sz="1200" b="1" dirty="0">
                <a:solidFill>
                  <a:schemeClr val="tx2">
                    <a:lumMod val="75000"/>
                    <a:lumOff val="25000"/>
                  </a:schemeClr>
                </a:solidFill>
              </a:rPr>
              <a:t>Center File Review Tracking Log</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25</a:t>
            </a:fld>
            <a:endParaRPr lang="en-US" dirty="0"/>
          </a:p>
        </p:txBody>
      </p:sp>
    </p:spTree>
    <p:extLst>
      <p:ext uri="{BB962C8B-B14F-4D97-AF65-F5344CB8AC3E}">
        <p14:creationId xmlns:p14="http://schemas.microsoft.com/office/powerpoint/2010/main" val="3347616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center FRT in collaboration with Admissions Services staff is unable to contact the applicant, the applicant file is returned electronically to Admissions Services.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If the application is in </a:t>
            </a:r>
            <a:r>
              <a:rPr lang="en-US" sz="1200" b="1" dirty="0">
                <a:solidFill>
                  <a:srgbClr val="32669A"/>
                </a:solidFill>
              </a:rPr>
              <a:t>regional review</a:t>
            </a:r>
            <a:r>
              <a:rPr lang="en-US" sz="1200" dirty="0">
                <a:solidFill>
                  <a:schemeClr val="tx2">
                    <a:lumMod val="75000"/>
                    <a:lumOff val="25000"/>
                  </a:schemeClr>
                </a:solidFill>
              </a:rPr>
              <a:t>, the center must NOT return the file electronically to Admissions Services because the outcome of the application review is now in the purview of the Regional Office. The center must notify the regional reviewer via email and upload any supporting documentation including the applicant contact log into the Wellness and Accommodation E-Folder labeled “Other.”</a:t>
            </a:r>
            <a:endParaRPr lang="en-US" sz="1200" b="1" dirty="0">
              <a:solidFill>
                <a:schemeClr val="tx2">
                  <a:lumMod val="75000"/>
                  <a:lumOff val="25000"/>
                </a:schemeClr>
              </a:solidFill>
              <a:latin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26</a:t>
            </a:fld>
            <a:endParaRPr lang="en-US" dirty="0"/>
          </a:p>
        </p:txBody>
      </p:sp>
    </p:spTree>
    <p:extLst>
      <p:ext uri="{BB962C8B-B14F-4D97-AF65-F5344CB8AC3E}">
        <p14:creationId xmlns:p14="http://schemas.microsoft.com/office/powerpoint/2010/main" val="2561096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600"/>
              </a:spcBef>
              <a:buClr>
                <a:srgbClr val="32669A"/>
              </a:buClr>
              <a:buFont typeface="Wingdings" panose="05000000000000000000" pitchFamily="2" charset="2"/>
              <a:buNone/>
            </a:pPr>
            <a:r>
              <a:rPr lang="en-US" b="1" dirty="0"/>
              <a:t>Error in the Initial Eligibility Process.</a:t>
            </a:r>
            <a:r>
              <a:rPr lang="en-US" dirty="0"/>
              <a:t> This has been an informal category in the past and not included in the PRH. This outcome should only occur very rarely and is different than a “new information” recommendation of denial. </a:t>
            </a:r>
            <a:r>
              <a:rPr lang="en-US" sz="1200" dirty="0">
                <a:solidFill>
                  <a:schemeClr val="tx2">
                    <a:lumMod val="75000"/>
                    <a:lumOff val="25000"/>
                  </a:schemeClr>
                </a:solidFill>
              </a:rPr>
              <a:t>If the center FRT identifies a </a:t>
            </a:r>
            <a:r>
              <a:rPr lang="en-US" sz="1200" b="1" dirty="0">
                <a:solidFill>
                  <a:schemeClr val="tx2">
                    <a:lumMod val="75000"/>
                    <a:lumOff val="25000"/>
                  </a:schemeClr>
                </a:solidFill>
              </a:rPr>
              <a:t>potential eligibility concern</a:t>
            </a:r>
            <a:r>
              <a:rPr lang="en-US" sz="1200" dirty="0">
                <a:solidFill>
                  <a:schemeClr val="tx2">
                    <a:lumMod val="75000"/>
                    <a:lumOff val="25000"/>
                  </a:schemeClr>
                </a:solidFill>
              </a:rPr>
              <a:t> that occurred as a potential error in the </a:t>
            </a:r>
            <a:r>
              <a:rPr lang="en-US" sz="1200" b="1" dirty="0">
                <a:solidFill>
                  <a:srgbClr val="32669A"/>
                </a:solidFill>
              </a:rPr>
              <a:t>initial</a:t>
            </a:r>
            <a:r>
              <a:rPr lang="en-US" sz="1200" dirty="0">
                <a:solidFill>
                  <a:schemeClr val="tx2">
                    <a:lumMod val="75000"/>
                    <a:lumOff val="25000"/>
                  </a:schemeClr>
                </a:solidFill>
              </a:rPr>
              <a:t> </a:t>
            </a:r>
            <a:r>
              <a:rPr lang="en-US" sz="1200" b="1" dirty="0">
                <a:solidFill>
                  <a:srgbClr val="32669A"/>
                </a:solidFill>
              </a:rPr>
              <a:t>eligibility review process</a:t>
            </a:r>
            <a:r>
              <a:rPr lang="en-US" sz="1200" dirty="0">
                <a:solidFill>
                  <a:schemeClr val="tx2">
                    <a:lumMod val="75000"/>
                    <a:lumOff val="25000"/>
                  </a:schemeClr>
                </a:solidFill>
              </a:rPr>
              <a:t>, then the center should contact the Program Manager for guidance. If the initial eligibility determination was made in error as determined by the respective Regional Office, then the file may be returned to Admissions Services.</a:t>
            </a:r>
          </a:p>
          <a:p>
            <a:pPr marL="0" indent="0">
              <a:lnSpc>
                <a:spcPct val="114000"/>
              </a:lnSpc>
              <a:spcBef>
                <a:spcPts val="600"/>
              </a:spcBef>
              <a:buClr>
                <a:srgbClr val="32669A"/>
              </a:buClr>
              <a:buFont typeface="Wingdings" panose="05000000000000000000" pitchFamily="2" charset="2"/>
              <a:buNone/>
            </a:pPr>
            <a:endParaRPr lang="en-US" sz="1200" b="1" dirty="0">
              <a:solidFill>
                <a:schemeClr val="tx2">
                  <a:lumMod val="75000"/>
                  <a:lumOff val="25000"/>
                </a:schemeClr>
              </a:solidFill>
              <a:latin typeface="Calibri Light" panose="020F0302020204030204" pitchFamily="34" charset="0"/>
            </a:endParaRPr>
          </a:p>
          <a:p>
            <a:pPr marL="0" marR="0" lvl="0" indent="0" algn="l" defTabSz="914400" rtl="0" eaLnBrk="1" fontAlgn="auto" latinLnBrk="0" hangingPunct="1">
              <a:lnSpc>
                <a:spcPct val="114000"/>
              </a:lnSpc>
              <a:spcBef>
                <a:spcPts val="600"/>
              </a:spcBef>
              <a:spcAft>
                <a:spcPts val="0"/>
              </a:spcAft>
              <a:buClr>
                <a:srgbClr val="32669A"/>
              </a:buClr>
              <a:buSzTx/>
              <a:buFont typeface="Wingdings" panose="05000000000000000000" pitchFamily="2" charset="2"/>
              <a:buNone/>
              <a:tabLst/>
              <a:defRPr/>
            </a:pPr>
            <a:r>
              <a:rPr lang="en-US" b="1" dirty="0">
                <a:solidFill>
                  <a:srgbClr val="32669A"/>
                </a:solidFill>
              </a:rPr>
              <a:t>What is the difference between “new information” that may make an individual now ineligible for the program and an error in the initial eligibility process?</a:t>
            </a:r>
            <a:endParaRPr lang="en-US" b="1" dirty="0">
              <a:solidFill>
                <a:srgbClr val="32669A"/>
              </a:solidFill>
              <a:cs typeface="Calibri"/>
            </a:endParaRPr>
          </a:p>
          <a:p>
            <a:pPr marL="0" marR="0" lvl="0" indent="0" algn="l" defTabSz="914400" rtl="0" eaLnBrk="1" fontAlgn="auto" latinLnBrk="0" hangingPunct="1">
              <a:lnSpc>
                <a:spcPct val="114000"/>
              </a:lnSpc>
              <a:spcBef>
                <a:spcPts val="600"/>
              </a:spcBef>
              <a:spcAft>
                <a:spcPts val="0"/>
              </a:spcAft>
              <a:buClr>
                <a:srgbClr val="32669A"/>
              </a:buClr>
              <a:buSzTx/>
              <a:buFont typeface="Wingdings" panose="05000000000000000000" pitchFamily="2" charset="2"/>
              <a:buNone/>
              <a:tabLst/>
              <a:defRPr/>
            </a:pPr>
            <a:r>
              <a:rPr lang="en-US" b="0" dirty="0">
                <a:solidFill>
                  <a:srgbClr val="32669A"/>
                </a:solidFill>
              </a:rPr>
              <a:t>Let’s compare these outcome types further.</a:t>
            </a:r>
          </a:p>
          <a:p>
            <a:pPr marL="0" indent="0">
              <a:lnSpc>
                <a:spcPct val="114000"/>
              </a:lnSpc>
              <a:spcBef>
                <a:spcPts val="600"/>
              </a:spcBef>
              <a:buClr>
                <a:srgbClr val="32669A"/>
              </a:buClr>
              <a:buFont typeface="Wingdings" panose="05000000000000000000" pitchFamily="2" charset="2"/>
              <a:buNone/>
            </a:pPr>
            <a:endParaRPr lang="en-US" sz="1200" b="1" dirty="0">
              <a:solidFill>
                <a:schemeClr val="tx2">
                  <a:lumMod val="75000"/>
                  <a:lumOff val="25000"/>
                </a:schemeClr>
              </a:solidFill>
              <a:latin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27</a:t>
            </a:fld>
            <a:endParaRPr lang="en-US" dirty="0"/>
          </a:p>
        </p:txBody>
      </p:sp>
    </p:spTree>
    <p:extLst>
      <p:ext uri="{BB962C8B-B14F-4D97-AF65-F5344CB8AC3E}">
        <p14:creationId xmlns:p14="http://schemas.microsoft.com/office/powerpoint/2010/main" val="1917499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differences between a New Information recommendation of denial and a determination of a possible error in eligibility.</a:t>
            </a:r>
          </a:p>
          <a:p>
            <a:endParaRPr lang="en-US" dirty="0"/>
          </a:p>
          <a:p>
            <a:r>
              <a:rPr lang="en-US" b="1" dirty="0"/>
              <a:t>New Information</a:t>
            </a:r>
          </a:p>
          <a:p>
            <a:r>
              <a:rPr lang="en-US" b="1" dirty="0"/>
              <a:t>There are some key words that distinguish the differences between these two categories:</a:t>
            </a:r>
          </a:p>
          <a:p>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ko-KR" dirty="0">
                <a:solidFill>
                  <a:srgbClr val="646267"/>
                </a:solidFill>
              </a:rPr>
              <a:t>New information that makes the applicant </a:t>
            </a:r>
            <a:r>
              <a:rPr kumimoji="1" lang="en-US" altLang="ko-KR" b="1" u="sng" dirty="0">
                <a:solidFill>
                  <a:srgbClr val="646267"/>
                </a:solidFill>
              </a:rPr>
              <a:t>“newly” ineligible</a:t>
            </a:r>
            <a:r>
              <a:rPr kumimoji="1" lang="en-US" altLang="ko-KR" b="1" dirty="0">
                <a:solidFill>
                  <a:srgbClr val="646267"/>
                </a:solidFill>
              </a:rPr>
              <a:t>; </a:t>
            </a:r>
            <a:r>
              <a:rPr kumimoji="1" lang="en-US" altLang="ko-KR" dirty="0">
                <a:solidFill>
                  <a:srgbClr val="646267"/>
                </a:solidFill>
              </a:rPr>
              <a:t>information Admissions Services could not have known at the time of the original certification (e.g., incarceration occurs during center file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ko-KR" dirty="0">
                <a:solidFill>
                  <a:srgbClr val="646267"/>
                </a:solidFill>
              </a:rPr>
              <a:t>Center recommends denial of enrollment via “</a:t>
            </a:r>
            <a:r>
              <a:rPr kumimoji="1" lang="en-US" altLang="ko-KR" i="1" dirty="0">
                <a:solidFill>
                  <a:srgbClr val="646267"/>
                </a:solidFill>
              </a:rPr>
              <a:t>Notify Regional Review” </a:t>
            </a:r>
            <a:r>
              <a:rPr kumimoji="1" lang="en-US" altLang="ko-KR" dirty="0">
                <a:solidFill>
                  <a:srgbClr val="646267"/>
                </a:solidFill>
              </a:rPr>
              <a:t>option in CIS.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ko-KR" dirty="0">
              <a:solidFill>
                <a:srgbClr val="64626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ko-KR" b="1" dirty="0">
                <a:solidFill>
                  <a:srgbClr val="646267"/>
                </a:solidFill>
              </a:rPr>
              <a:t>Error in Eligibility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ko-KR" dirty="0">
                <a:solidFill>
                  <a:srgbClr val="646267"/>
                </a:solidFill>
              </a:rPr>
              <a:t>Center reviews information </a:t>
            </a:r>
            <a:r>
              <a:rPr kumimoji="1" lang="en-US" altLang="ko-KR" b="1" dirty="0">
                <a:solidFill>
                  <a:srgbClr val="646267"/>
                </a:solidFill>
              </a:rPr>
              <a:t>KNOWN</a:t>
            </a:r>
            <a:r>
              <a:rPr kumimoji="1" lang="en-US" altLang="ko-KR" dirty="0">
                <a:solidFill>
                  <a:srgbClr val="646267"/>
                </a:solidFill>
              </a:rPr>
              <a:t> by Admissions Services at the time of the initial eligibility certification and believes the applicant was </a:t>
            </a:r>
            <a:r>
              <a:rPr kumimoji="1" lang="en-US" altLang="ko-KR" b="1" dirty="0">
                <a:solidFill>
                  <a:srgbClr val="646267"/>
                </a:solidFill>
              </a:rPr>
              <a:t>never</a:t>
            </a:r>
            <a:r>
              <a:rPr kumimoji="1" lang="en-US" altLang="ko-KR" dirty="0">
                <a:solidFill>
                  <a:srgbClr val="646267"/>
                </a:solidFill>
              </a:rPr>
              <a:t> eligible.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ko-KR" dirty="0">
                <a:solidFill>
                  <a:srgbClr val="646267"/>
                </a:solidFill>
                <a:ea typeface="맑은 고딕"/>
              </a:rPr>
              <a:t>Center contacts (calls or emails) the DOL Program Manager for discussion/review.</a:t>
            </a:r>
            <a:endParaRPr lang="en-US" altLang="ko-KR" dirty="0">
              <a:solidFill>
                <a:srgbClr val="646267"/>
              </a:solidFill>
              <a:ea typeface="맑은 고딕"/>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28</a:t>
            </a:fld>
            <a:endParaRPr lang="en-US" dirty="0"/>
          </a:p>
        </p:txBody>
      </p:sp>
    </p:spTree>
    <p:extLst>
      <p:ext uri="{BB962C8B-B14F-4D97-AF65-F5344CB8AC3E}">
        <p14:creationId xmlns:p14="http://schemas.microsoft.com/office/powerpoint/2010/main" val="3777911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600"/>
              </a:spcBef>
              <a:buClr>
                <a:srgbClr val="32669A"/>
              </a:buClr>
              <a:buFont typeface="Wingdings" panose="05000000000000000000" pitchFamily="2" charset="2"/>
              <a:buNone/>
            </a:pPr>
            <a:r>
              <a:rPr lang="en-US" sz="1200" b="1" dirty="0"/>
              <a:t>Residential Settings or Hospitalization</a:t>
            </a:r>
          </a:p>
          <a:p>
            <a:pPr marL="0" indent="0">
              <a:lnSpc>
                <a:spcPct val="114000"/>
              </a:lnSpc>
              <a:spcBef>
                <a:spcPts val="600"/>
              </a:spcBef>
              <a:buClr>
                <a:srgbClr val="32669A"/>
              </a:buClr>
              <a:buFont typeface="Wingdings" panose="05000000000000000000" pitchFamily="2" charset="2"/>
              <a:buNone/>
            </a:pPr>
            <a:endParaRPr lang="en-US" sz="1200" dirty="0"/>
          </a:p>
          <a:p>
            <a:pPr marL="0" indent="0">
              <a:lnSpc>
                <a:spcPct val="114000"/>
              </a:lnSpc>
              <a:spcBef>
                <a:spcPts val="600"/>
              </a:spcBef>
              <a:buClr>
                <a:srgbClr val="32669A"/>
              </a:buClr>
              <a:buFont typeface="Wingdings" panose="05000000000000000000" pitchFamily="2" charset="2"/>
              <a:buNone/>
            </a:pPr>
            <a:r>
              <a:rPr lang="en-US" sz="1200" dirty="0"/>
              <a:t>If an applicant is in a treatment facility, residential program, or is currently hospitalized, the center FRT (to conduct clinical interviews) and/or Disability Accommodation Committee (DAC) (to complete barrier removal considerations when recommending denial based on health care needs or direct threat) </a:t>
            </a:r>
            <a:r>
              <a:rPr lang="en-US" sz="1200" b="1" dirty="0"/>
              <a:t>must make at least </a:t>
            </a:r>
            <a:r>
              <a:rPr lang="en-US" sz="1200" b="1" u="sng" dirty="0"/>
              <a:t>two</a:t>
            </a:r>
            <a:r>
              <a:rPr lang="en-US" sz="1200" b="1" dirty="0"/>
              <a:t> attempts </a:t>
            </a:r>
            <a:r>
              <a:rPr lang="en-US" sz="1200" dirty="0"/>
              <a:t>to contact the applicant using contact information provided in the applicant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If the center can reach the applicant to conduct necessary applicant file review procedures, the center may not return the applicant file to Admissions Services but must process the recommendation of enrollment or denial unless the applicant states that they wish to withdraw their application.</a:t>
            </a:r>
            <a:endParaRPr lang="en-US" sz="1200" b="1" dirty="0">
              <a:solidFill>
                <a:schemeClr val="tx2">
                  <a:lumMod val="75000"/>
                  <a:lumOff val="25000"/>
                </a:schemeClr>
              </a:solidFill>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If the center is unable to reach the applicant, then the center must document the attempts to contact and then may electronically return the file to Admissions Services due to the inability to complete the application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lumMod val="75000"/>
                    <a:lumOff val="25000"/>
                  </a:schemeClr>
                </a:solidFill>
              </a:rPr>
              <a:t>What if the center is unable to reach the applicant but the file is in Regional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lumMod val="75000"/>
                    <a:lumOff val="25000"/>
                  </a:schemeClr>
                </a:solidFill>
              </a:rPr>
              <a:t>Contact the Regional Reviewer and let them know that the center has been unable to reach the applicant to complete a required contact (usually a clinical interview or the disability accommodation process) and the Regional Reviewer will manage the next steps.</a:t>
            </a:r>
            <a:endParaRPr lang="en-US" sz="1200" b="0" dirty="0">
              <a:solidFill>
                <a:schemeClr val="tx2">
                  <a:lumMod val="75000"/>
                  <a:lumOff val="25000"/>
                </a:schemeClr>
              </a:solidFill>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29</a:t>
            </a:fld>
            <a:endParaRPr lang="en-US" dirty="0"/>
          </a:p>
        </p:txBody>
      </p:sp>
    </p:spTree>
    <p:extLst>
      <p:ext uri="{BB962C8B-B14F-4D97-AF65-F5344CB8AC3E}">
        <p14:creationId xmlns:p14="http://schemas.microsoft.com/office/powerpoint/2010/main" val="17308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Times New Roman" panose="02020603050405020304" pitchFamily="18" charset="0"/>
              </a:rPr>
              <a:t>Before we go over the objectives for today’s webinar, a little background</a:t>
            </a:r>
            <a:r>
              <a:rPr lang="en-US" dirty="0"/>
              <a:t>. While the AFR process is not specific to students with disabilities, it is the center’s primary documentation that determines compliance with many of the AFR process components. Requirements related to the log are reviewed as part of the center’s Disability Program Compliance Review.</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Identify and implement a file review log that meets all of the PRH requirements for tracking an applicant file from the time it arrives on center until there is a disposition on the application.</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As previously mentioned, maintenance of an accurate tracking log is critical to a positive applicant file review process and the lack of accurate tracking can significantly impact the outcome of your center program review.</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List the acceptable reasons a file may be “returned” to Admissions Services.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Meaning what are the allowable reasons in Job Corps policy that enable a center to return a file to Admissions Services prior to the completion of the applicant file review?</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List several common errors and/or pitfalls in maintaining the Center File Review Tracking Log and subsequently how to avoid errors.</a:t>
            </a:r>
            <a:endParaRPr lang="en-US" b="1" dirty="0">
              <a:ea typeface="Calibri"/>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t>Identify AFR Tracking resources and where those resources are located.</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t>Review Wellness Tracking Log requirements and considerations.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3</a:t>
            </a:fld>
            <a:endParaRPr lang="en-US" dirty="0"/>
          </a:p>
        </p:txBody>
      </p:sp>
    </p:spTree>
    <p:extLst>
      <p:ext uri="{BB962C8B-B14F-4D97-AF65-F5344CB8AC3E}">
        <p14:creationId xmlns:p14="http://schemas.microsoft.com/office/powerpoint/2010/main" val="2029341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category serves as a valuable reminder that applicant files may not be returned </a:t>
            </a:r>
            <a:r>
              <a:rPr lang="en-US" sz="1200" dirty="0">
                <a:solidFill>
                  <a:schemeClr val="tx2">
                    <a:lumMod val="75000"/>
                    <a:lumOff val="25000"/>
                  </a:schemeClr>
                </a:solidFill>
              </a:rPr>
              <a:t>to Admissions Services if </a:t>
            </a:r>
            <a:r>
              <a:rPr lang="en-US" sz="1200" b="1" dirty="0">
                <a:solidFill>
                  <a:srgbClr val="32669A"/>
                </a:solidFill>
              </a:rPr>
              <a:t>outside the scope </a:t>
            </a:r>
            <a:r>
              <a:rPr lang="en-US" sz="1200" dirty="0">
                <a:solidFill>
                  <a:schemeClr val="tx2">
                    <a:lumMod val="75000"/>
                    <a:lumOff val="25000"/>
                  </a:schemeClr>
                </a:solidFill>
              </a:rPr>
              <a:t>of or in </a:t>
            </a:r>
            <a:r>
              <a:rPr lang="en-US" sz="1200" b="1" dirty="0">
                <a:solidFill>
                  <a:srgbClr val="32669A"/>
                </a:solidFill>
              </a:rPr>
              <a:t>conflict with Job Corps policy</a:t>
            </a:r>
            <a:r>
              <a:rPr lang="en-US" sz="1200" dirty="0">
                <a:solidFill>
                  <a:schemeClr val="tx2">
                    <a:lumMod val="75000"/>
                    <a:lumOff val="25000"/>
                  </a:schemeClr>
                </a:solidFill>
              </a:rPr>
              <a:t>. </a:t>
            </a:r>
          </a:p>
          <a:p>
            <a:endParaRPr lang="en-US" sz="1200" dirty="0">
              <a:solidFill>
                <a:schemeClr val="tx2">
                  <a:lumMod val="75000"/>
                  <a:lumOff val="25000"/>
                </a:schemeClr>
              </a:solidFill>
            </a:endParaRPr>
          </a:p>
          <a:p>
            <a:r>
              <a:rPr lang="en-US" sz="1200" dirty="0">
                <a:solidFill>
                  <a:schemeClr val="tx2">
                    <a:lumMod val="75000"/>
                    <a:lumOff val="25000"/>
                  </a:schemeClr>
                </a:solidFill>
              </a:rPr>
              <a:t>Examples:</a:t>
            </a:r>
          </a:p>
          <a:p>
            <a:pPr marL="342900" indent="-342900">
              <a:buFont typeface="Arial" panose="020B0604020202020204" pitchFamily="34" charset="0"/>
              <a:buChar char="•"/>
            </a:pPr>
            <a:r>
              <a:rPr lang="en-US" sz="2000" dirty="0">
                <a:solidFill>
                  <a:schemeClr val="tx2">
                    <a:lumMod val="75000"/>
                    <a:lumOff val="25000"/>
                  </a:schemeClr>
                </a:solidFill>
              </a:rPr>
              <a:t>Returning a file requested by Admissions Services without knowing why it is being requested.</a:t>
            </a:r>
          </a:p>
          <a:p>
            <a:pPr marL="342900" indent="-342900">
              <a:buFont typeface="Arial" panose="020B0604020202020204" pitchFamily="34" charset="0"/>
              <a:buChar char="•"/>
            </a:pPr>
            <a:r>
              <a:rPr lang="en-US" sz="2000" dirty="0">
                <a:solidFill>
                  <a:schemeClr val="tx2">
                    <a:lumMod val="75000"/>
                    <a:lumOff val="25000"/>
                  </a:schemeClr>
                </a:solidFill>
              </a:rPr>
              <a:t>Returning a file to Admissions Services that has a new legal action pending instead of submitting as a recommendation of denial to the Regional Office.</a:t>
            </a:r>
          </a:p>
          <a:p>
            <a:pPr marL="342900" indent="-342900">
              <a:buFont typeface="Arial" panose="020B0604020202020204" pitchFamily="34" charset="0"/>
              <a:buChar char="•"/>
            </a:pPr>
            <a:endParaRPr lang="en-US" sz="2000" dirty="0">
              <a:solidFill>
                <a:schemeClr val="tx2">
                  <a:lumMod val="75000"/>
                  <a:lumOff val="25000"/>
                </a:schemeClr>
              </a:solidFill>
            </a:endParaRPr>
          </a:p>
          <a:p>
            <a:pPr marL="0" indent="0">
              <a:buFont typeface="Arial" panose="020B0604020202020204" pitchFamily="34" charset="0"/>
              <a:buNone/>
            </a:pPr>
            <a:r>
              <a:rPr lang="en-US" sz="2000" dirty="0">
                <a:solidFill>
                  <a:schemeClr val="tx2">
                    <a:lumMod val="75000"/>
                    <a:lumOff val="25000"/>
                  </a:schemeClr>
                </a:solidFill>
              </a:rPr>
              <a:t>Reasons for returning an application to Admissions Services must be clearly documented in the </a:t>
            </a:r>
            <a:r>
              <a:rPr lang="en-US" sz="2000" b="1" dirty="0">
                <a:solidFill>
                  <a:schemeClr val="tx2">
                    <a:lumMod val="75000"/>
                    <a:lumOff val="25000"/>
                  </a:schemeClr>
                </a:solidFill>
              </a:rPr>
              <a:t>Center File Review Tracking Log</a:t>
            </a:r>
            <a:r>
              <a:rPr lang="en-US" sz="2000" dirty="0">
                <a:solidFill>
                  <a:schemeClr val="tx2">
                    <a:lumMod val="75000"/>
                    <a:lumOff val="25000"/>
                  </a:schemeClr>
                </a:solidFill>
              </a:rPr>
              <a:t>.</a:t>
            </a:r>
          </a:p>
          <a:p>
            <a:pPr marL="0" indent="0">
              <a:buFont typeface="Arial" panose="020B0604020202020204" pitchFamily="34" charset="0"/>
              <a:buNone/>
            </a:pPr>
            <a:endParaRPr lang="en-US" sz="2000" dirty="0">
              <a:solidFill>
                <a:schemeClr val="tx2">
                  <a:lumMod val="75000"/>
                  <a:lumOff val="25000"/>
                </a:schemeClr>
              </a:solidFill>
            </a:endParaRPr>
          </a:p>
          <a:p>
            <a:pPr marL="0" indent="0">
              <a:buFont typeface="Arial" panose="020B0604020202020204" pitchFamily="34" charset="0"/>
              <a:buNone/>
            </a:pPr>
            <a:r>
              <a:rPr lang="en-US" sz="2000" b="1" dirty="0">
                <a:solidFill>
                  <a:schemeClr val="tx2">
                    <a:lumMod val="75000"/>
                    <a:lumOff val="25000"/>
                  </a:schemeClr>
                </a:solidFill>
              </a:rPr>
              <a:t>Audience Participation: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dirty="0">
                <a:solidFill>
                  <a:srgbClr val="32669A"/>
                </a:solidFill>
              </a:rPr>
              <a:t>If the comments in your Center File Review Tracking Log state, “returned to Admissions” or “requested file be returned by Admissions, is this sufficient information?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0" dirty="0">
                <a:solidFill>
                  <a:srgbClr val="32669A"/>
                </a:solidFill>
              </a:rPr>
              <a:t>No, this does not tell why the file was returned or why Admissions Services requested the file to be returned.</a:t>
            </a:r>
            <a:endParaRPr lang="en-US" sz="3200" b="0" dirty="0">
              <a:solidFill>
                <a:srgbClr val="32669A"/>
              </a:solidFill>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30</a:t>
            </a:fld>
            <a:endParaRPr lang="en-US" dirty="0"/>
          </a:p>
        </p:txBody>
      </p:sp>
    </p:spTree>
    <p:extLst>
      <p:ext uri="{BB962C8B-B14F-4D97-AF65-F5344CB8AC3E}">
        <p14:creationId xmlns:p14="http://schemas.microsoft.com/office/powerpoint/2010/main" val="738980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31774">
              <a:spcBef>
                <a:spcPts val="600"/>
              </a:spcBef>
              <a:spcAft>
                <a:spcPts val="600"/>
              </a:spcAft>
              <a:buClrTx/>
              <a:buSzTx/>
              <a:buFontTx/>
              <a:buNone/>
              <a:tabLst/>
              <a:defRPr/>
            </a:pPr>
            <a:r>
              <a:rPr lang="en-US" dirty="0"/>
              <a:t>Now let’s pick back up with the log and finish reviewing the rest of the columns.</a:t>
            </a: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31</a:t>
            </a:fld>
            <a:endParaRPr lang="ko-KR" altLang="en-US"/>
          </a:p>
        </p:txBody>
      </p:sp>
    </p:spTree>
    <p:extLst>
      <p:ext uri="{BB962C8B-B14F-4D97-AF65-F5344CB8AC3E}">
        <p14:creationId xmlns:p14="http://schemas.microsoft.com/office/powerpoint/2010/main" val="1227890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Center File Review Tracking Log Review</a:t>
            </a:r>
          </a:p>
          <a:p>
            <a:endParaRPr lang="en-US" b="1" dirty="0"/>
          </a:p>
          <a:p>
            <a:r>
              <a:rPr lang="en-US" b="0" dirty="0"/>
              <a:t>The </a:t>
            </a:r>
            <a:r>
              <a:rPr lang="en-US" b="1" dirty="0"/>
              <a:t>Disposition or Outcome Date </a:t>
            </a:r>
            <a:r>
              <a:rPr lang="en-US" b="0" dirty="0"/>
              <a:t>is the date the initial applicant file review was completed whether that occurred by making a decision on enrollment or by returning files to Admissions Services due to a withdrawal of application or the inability to reach the applicant to complete the required clinical interviews and disability accommodation interactive process.</a:t>
            </a:r>
          </a:p>
          <a:p>
            <a:endParaRPr lang="en-US" b="0" dirty="0"/>
          </a:p>
          <a:p>
            <a:r>
              <a:rPr lang="en-US" b="0" dirty="0"/>
              <a:t>Once a date has been entered for the initial disposition of an applicant file, do not change this date even if the status changes. </a:t>
            </a:r>
            <a:r>
              <a:rPr lang="en-US" sz="1200" dirty="0">
                <a:solidFill>
                  <a:srgbClr val="FFFFFF"/>
                </a:solidFill>
                <a:latin typeface="Arial" panose="020B0604020202020204" pitchFamily="34" charset="0"/>
              </a:rPr>
              <a:t>For example, the center approved an applicant who later withdrew their application. Leave the disposition/outcome as approved here and update the withdrawal status info in the comments column.</a:t>
            </a:r>
            <a:endParaRPr lang="en-US" b="0" dirty="0"/>
          </a:p>
        </p:txBody>
      </p:sp>
      <p:sp>
        <p:nvSpPr>
          <p:cNvPr id="4" name="Slide Number Placeholder 3"/>
          <p:cNvSpPr>
            <a:spLocks noGrp="1"/>
          </p:cNvSpPr>
          <p:nvPr>
            <p:ph type="sldNum" sz="quarter" idx="5"/>
          </p:nvPr>
        </p:nvSpPr>
        <p:spPr/>
        <p:txBody>
          <a:bodyPr/>
          <a:lstStyle/>
          <a:p>
            <a:fld id="{BE16370F-DD86-4F4E-A04D-38235A22B85A}" type="slidenum">
              <a:rPr lang="en-US" smtClean="0"/>
              <a:t>32</a:t>
            </a:fld>
            <a:endParaRPr lang="en-US" dirty="0"/>
          </a:p>
        </p:txBody>
      </p:sp>
    </p:spTree>
    <p:extLst>
      <p:ext uri="{BB962C8B-B14F-4D97-AF65-F5344CB8AC3E}">
        <p14:creationId xmlns:p14="http://schemas.microsoft.com/office/powerpoint/2010/main" val="2153640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Center File Review Tracking Log Review</a:t>
            </a:r>
          </a:p>
          <a:p>
            <a:endParaRPr lang="en-US" b="1" dirty="0"/>
          </a:p>
          <a:p>
            <a:r>
              <a:rPr lang="en-US" dirty="0"/>
              <a:t>Remember, the center has 30 calendar days to complete the review of an applicant file. The </a:t>
            </a:r>
            <a:r>
              <a:rPr lang="en-US" b="1" dirty="0"/>
              <a:t>Days in Review</a:t>
            </a:r>
            <a:r>
              <a:rPr lang="en-US" dirty="0"/>
              <a:t> column is an auto-calculate column if the </a:t>
            </a:r>
            <a:r>
              <a:rPr lang="en-US" b="1" dirty="0"/>
              <a:t>File Receipt </a:t>
            </a:r>
            <a:r>
              <a:rPr lang="en-US" b="0" dirty="0"/>
              <a:t>date</a:t>
            </a:r>
            <a:r>
              <a:rPr lang="en-US" b="1" dirty="0"/>
              <a:t> </a:t>
            </a:r>
            <a:r>
              <a:rPr lang="en-US" dirty="0"/>
              <a:t>and the </a:t>
            </a:r>
            <a:r>
              <a:rPr lang="en-US" b="1" dirty="0"/>
              <a:t>Disposition/Outcome </a:t>
            </a:r>
            <a:r>
              <a:rPr lang="en-US" dirty="0"/>
              <a:t>dates are filled in or completed. </a:t>
            </a:r>
          </a:p>
        </p:txBody>
      </p:sp>
      <p:sp>
        <p:nvSpPr>
          <p:cNvPr id="4" name="Slide Number Placeholder 3"/>
          <p:cNvSpPr>
            <a:spLocks noGrp="1"/>
          </p:cNvSpPr>
          <p:nvPr>
            <p:ph type="sldNum" sz="quarter" idx="5"/>
          </p:nvPr>
        </p:nvSpPr>
        <p:spPr/>
        <p:txBody>
          <a:bodyPr/>
          <a:lstStyle/>
          <a:p>
            <a:fld id="{BE16370F-DD86-4F4E-A04D-38235A22B85A}" type="slidenum">
              <a:rPr lang="en-US" smtClean="0"/>
              <a:t>33</a:t>
            </a:fld>
            <a:endParaRPr lang="en-US" dirty="0"/>
          </a:p>
        </p:txBody>
      </p:sp>
    </p:spTree>
    <p:extLst>
      <p:ext uri="{BB962C8B-B14F-4D97-AF65-F5344CB8AC3E}">
        <p14:creationId xmlns:p14="http://schemas.microsoft.com/office/powerpoint/2010/main" val="2028449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Applicant File Review Tracking Log Review</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latin typeface="Calibri" panose="020F0502020204030204" pitchFamily="34" charset="0"/>
              </a:rPr>
              <a:t>If the center reasonably needs more than 30 days to complete an applicant file review (i.e., time for the applicant to do an in-person interview, to receive known forthcoming documentation, etc.), then the center must request an extension of time and document it here in the </a:t>
            </a:r>
            <a:r>
              <a:rPr lang="en-US" sz="1800" b="1" kern="1200" dirty="0">
                <a:solidFill>
                  <a:srgbClr val="FFFFFF"/>
                </a:solidFill>
                <a:latin typeface="Calibri" panose="020F0502020204030204" pitchFamily="34" charset="0"/>
              </a:rPr>
              <a:t>Regional Office Extension Requested</a:t>
            </a:r>
            <a:r>
              <a:rPr lang="en-US" sz="1800" kern="1200" dirty="0">
                <a:solidFill>
                  <a:srgbClr val="FFFFFF"/>
                </a:solidFill>
                <a:latin typeface="Calibri" panose="020F0502020204030204" pitchFamily="34" charset="0"/>
              </a:rPr>
              <a:t> column.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anose="020B0604020202020204" pitchFamily="34" charset="0"/>
              </a:rPr>
              <a:t>Please document if you have requested an extension and then document the details of the extension in the Comments column, such as the date the approval of the extension was received and the date the extension expires. As a reminder, extensions must be requested by day 25 for typical reviews and by day 10 for alternate center referral reviews.</a:t>
            </a:r>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34</a:t>
            </a:fld>
            <a:endParaRPr lang="en-US" dirty="0"/>
          </a:p>
        </p:txBody>
      </p:sp>
    </p:spTree>
    <p:extLst>
      <p:ext uri="{BB962C8B-B14F-4D97-AF65-F5344CB8AC3E}">
        <p14:creationId xmlns:p14="http://schemas.microsoft.com/office/powerpoint/2010/main" val="2338112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Center File Review Tracking Log Review</a:t>
            </a:r>
          </a:p>
          <a:p>
            <a:endParaRPr lang="en-US" dirty="0"/>
          </a:p>
          <a:p>
            <a:r>
              <a:rPr lang="en-US" dirty="0"/>
              <a:t>Once the applicant is approved for enrollment, the date the applicant is assigned to arrive should be entered into the </a:t>
            </a:r>
            <a:r>
              <a:rPr lang="en-US" b="1" dirty="0"/>
              <a:t>Date of Assignment </a:t>
            </a:r>
            <a:r>
              <a:rPr lang="en-US" dirty="0"/>
              <a:t>column.</a:t>
            </a:r>
          </a:p>
        </p:txBody>
      </p:sp>
      <p:sp>
        <p:nvSpPr>
          <p:cNvPr id="4" name="Slide Number Placeholder 3"/>
          <p:cNvSpPr>
            <a:spLocks noGrp="1"/>
          </p:cNvSpPr>
          <p:nvPr>
            <p:ph type="sldNum" sz="quarter" idx="5"/>
          </p:nvPr>
        </p:nvSpPr>
        <p:spPr/>
        <p:txBody>
          <a:bodyPr/>
          <a:lstStyle/>
          <a:p>
            <a:fld id="{BE16370F-DD86-4F4E-A04D-38235A22B85A}" type="slidenum">
              <a:rPr lang="en-US" smtClean="0"/>
              <a:t>35</a:t>
            </a:fld>
            <a:endParaRPr lang="en-US" dirty="0"/>
          </a:p>
        </p:txBody>
      </p:sp>
    </p:spTree>
    <p:extLst>
      <p:ext uri="{BB962C8B-B14F-4D97-AF65-F5344CB8AC3E}">
        <p14:creationId xmlns:p14="http://schemas.microsoft.com/office/powerpoint/2010/main" val="1537118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Center File Review Tracking Log Review</a:t>
            </a:r>
          </a:p>
          <a:p>
            <a:endParaRPr lang="en-US" dirty="0"/>
          </a:p>
          <a:p>
            <a:r>
              <a:rPr lang="en-US" dirty="0"/>
              <a:t>The </a:t>
            </a:r>
            <a:r>
              <a:rPr lang="en-US" b="1" dirty="0"/>
              <a:t>Date of Enrollment</a:t>
            </a:r>
            <a:r>
              <a:rPr lang="en-US" dirty="0"/>
              <a:t> column should have the date that the applicant arrives and enrolls at the center. </a:t>
            </a:r>
          </a:p>
        </p:txBody>
      </p:sp>
      <p:sp>
        <p:nvSpPr>
          <p:cNvPr id="4" name="Slide Number Placeholder 3"/>
          <p:cNvSpPr>
            <a:spLocks noGrp="1"/>
          </p:cNvSpPr>
          <p:nvPr>
            <p:ph type="sldNum" sz="quarter" idx="5"/>
          </p:nvPr>
        </p:nvSpPr>
        <p:spPr/>
        <p:txBody>
          <a:bodyPr/>
          <a:lstStyle/>
          <a:p>
            <a:fld id="{BE16370F-DD86-4F4E-A04D-38235A22B85A}" type="slidenum">
              <a:rPr lang="en-US" smtClean="0"/>
              <a:t>36</a:t>
            </a:fld>
            <a:endParaRPr lang="en-US" dirty="0"/>
          </a:p>
        </p:txBody>
      </p:sp>
    </p:spTree>
    <p:extLst>
      <p:ext uri="{BB962C8B-B14F-4D97-AF65-F5344CB8AC3E}">
        <p14:creationId xmlns:p14="http://schemas.microsoft.com/office/powerpoint/2010/main" val="2328355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Center File Review Tracking Log Review</a:t>
            </a:r>
          </a:p>
          <a:p>
            <a:endParaRPr lang="en-US" dirty="0"/>
          </a:p>
          <a:p>
            <a:r>
              <a:rPr lang="en-US" sz="1200" dirty="0">
                <a:solidFill>
                  <a:srgbClr val="000000"/>
                </a:solidFill>
                <a:latin typeface="Arial" panose="020B0604020202020204" pitchFamily="34" charset="0"/>
              </a:rPr>
              <a:t>The </a:t>
            </a:r>
            <a:r>
              <a:rPr lang="en-US" sz="1200" b="1" dirty="0">
                <a:solidFill>
                  <a:srgbClr val="000000"/>
                </a:solidFill>
                <a:latin typeface="Arial" panose="020B0604020202020204" pitchFamily="34" charset="0"/>
              </a:rPr>
              <a:t>Comments </a:t>
            </a:r>
            <a:r>
              <a:rPr lang="en-US" sz="1200" dirty="0">
                <a:solidFill>
                  <a:srgbClr val="000000"/>
                </a:solidFill>
                <a:latin typeface="Arial" panose="020B0604020202020204" pitchFamily="34" charset="0"/>
              </a:rPr>
              <a:t>column is critical to provide the full picture of an applicant file review. </a:t>
            </a:r>
            <a:r>
              <a:rPr lang="en-US" sz="1200" kern="1200" dirty="0">
                <a:solidFill>
                  <a:srgbClr val="FFFFFF"/>
                </a:solidFill>
                <a:latin typeface="Calibri" panose="020F0502020204030204" pitchFamily="34" charset="0"/>
              </a:rPr>
              <a:t>The comments should include </a:t>
            </a:r>
            <a:r>
              <a:rPr lang="en-US" sz="1200" b="1" u="sng" kern="1200" dirty="0">
                <a:solidFill>
                  <a:srgbClr val="FFFFFF"/>
                </a:solidFill>
                <a:latin typeface="Calibri" panose="020F0502020204030204" pitchFamily="34" charset="0"/>
              </a:rPr>
              <a:t>dates of contact</a:t>
            </a:r>
            <a:r>
              <a:rPr lang="en-US" sz="1200" b="0" u="sng" kern="1200" dirty="0">
                <a:solidFill>
                  <a:srgbClr val="FFFFFF"/>
                </a:solidFill>
                <a:latin typeface="Calibri" panose="020F0502020204030204" pitchFamily="34" charset="0"/>
              </a:rPr>
              <a:t> and the details regarding the outcome of an applicant file if the applicant </a:t>
            </a:r>
            <a:r>
              <a:rPr lang="en-US" sz="1200" b="1" u="sng" kern="1200" dirty="0">
                <a:solidFill>
                  <a:srgbClr val="FFFFFF"/>
                </a:solidFill>
                <a:latin typeface="Calibri" panose="020F0502020204030204" pitchFamily="34" charset="0"/>
              </a:rPr>
              <a:t>was not approved </a:t>
            </a:r>
            <a:r>
              <a:rPr lang="en-US" sz="1200" b="0" u="sng" kern="1200" dirty="0">
                <a:solidFill>
                  <a:srgbClr val="FFFFFF"/>
                </a:solidFill>
                <a:latin typeface="Calibri" panose="020F0502020204030204" pitchFamily="34" charset="0"/>
              </a:rPr>
              <a:t>for enrollment. The comments serve to complete the "story" of the applicant file review process and outcome for each and every applicant.</a:t>
            </a:r>
          </a:p>
          <a:p>
            <a:pPr algn="l"/>
            <a:endParaRPr lang="en-US" sz="1200" dirty="0">
              <a:solidFill>
                <a:srgbClr val="000000"/>
              </a:solidFill>
              <a:latin typeface="Arial" panose="020B0604020202020204" pitchFamily="34" charset="0"/>
            </a:endParaRPr>
          </a:p>
          <a:p>
            <a:pPr algn="l"/>
            <a:r>
              <a:rPr lang="en-US" sz="1200" dirty="0">
                <a:solidFill>
                  <a:srgbClr val="000000"/>
                </a:solidFill>
                <a:latin typeface="Arial" panose="020B0604020202020204" pitchFamily="34" charset="0"/>
              </a:rPr>
              <a:t>Ensure that your explanations are clear, that anyone reviewing the log can readily understand what occurred with the application and easily determine the final outcome. For example, if you document that Admissions Services staff requested the file back without an explanation as to why, this is insufficient. However, if you documented that Admissions Services requested the applicant file back because the applicant has stated that they found a job and they are no longer interested in enrolling in Job Corps, that outcome would be clear.</a:t>
            </a:r>
            <a:endParaRPr lang="en-US" dirty="0"/>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37</a:t>
            </a:fld>
            <a:endParaRPr lang="en-US" dirty="0"/>
          </a:p>
        </p:txBody>
      </p:sp>
    </p:spTree>
    <p:extLst>
      <p:ext uri="{BB962C8B-B14F-4D97-AF65-F5344CB8AC3E}">
        <p14:creationId xmlns:p14="http://schemas.microsoft.com/office/powerpoint/2010/main" val="2528463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Center File Review Tracking Log Review</a:t>
            </a:r>
          </a:p>
          <a:p>
            <a:endParaRPr lang="en-US" b="0" dirty="0"/>
          </a:p>
          <a:p>
            <a:r>
              <a:rPr lang="en-US" b="0" dirty="0"/>
              <a:t>Remember, Job Corps policy states that the center must maintain a single ongoing log. Given this, be sure that the center is not capturing required tracking data in pieces and parts amongst multiple logs or on multiple tabs of a spreadsheet. All the requirements must be included on one tab within a single log or in one file, etc. </a:t>
            </a:r>
          </a:p>
        </p:txBody>
      </p:sp>
      <p:sp>
        <p:nvSpPr>
          <p:cNvPr id="4" name="Slide Number Placeholder 3"/>
          <p:cNvSpPr>
            <a:spLocks noGrp="1"/>
          </p:cNvSpPr>
          <p:nvPr>
            <p:ph type="sldNum" sz="quarter" idx="5"/>
          </p:nvPr>
        </p:nvSpPr>
        <p:spPr/>
        <p:txBody>
          <a:bodyPr/>
          <a:lstStyle/>
          <a:p>
            <a:fld id="{BE16370F-DD86-4F4E-A04D-38235A22B85A}" type="slidenum">
              <a:rPr lang="en-US" smtClean="0"/>
              <a:t>38</a:t>
            </a:fld>
            <a:endParaRPr lang="en-US" dirty="0"/>
          </a:p>
        </p:txBody>
      </p:sp>
    </p:spTree>
    <p:extLst>
      <p:ext uri="{BB962C8B-B14F-4D97-AF65-F5344CB8AC3E}">
        <p14:creationId xmlns:p14="http://schemas.microsoft.com/office/powerpoint/2010/main" val="1352858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31774">
              <a:spcBef>
                <a:spcPts val="600"/>
              </a:spcBef>
              <a:spcAft>
                <a:spcPts val="600"/>
              </a:spcAft>
              <a:buClrTx/>
              <a:buSzTx/>
              <a:buFontTx/>
              <a:buNone/>
              <a:tabLst/>
              <a:defRPr/>
            </a:pPr>
            <a:r>
              <a:rPr lang="en-US" dirty="0"/>
              <a:t>Center File Review Tracking Log Technical Assistance/Guidance</a:t>
            </a:r>
          </a:p>
          <a:p>
            <a:pPr marL="0" marR="0" lvl="0" indent="0" algn="l" defTabSz="931774">
              <a:spcBef>
                <a:spcPts val="600"/>
              </a:spcBef>
              <a:spcAft>
                <a:spcPts val="600"/>
              </a:spcAft>
              <a:buClrTx/>
              <a:buSzTx/>
              <a:buFontTx/>
              <a:buNone/>
              <a:tabLst/>
              <a:defRPr/>
            </a:pPr>
            <a:endParaRPr lang="en-US" dirty="0"/>
          </a:p>
          <a:p>
            <a:pPr marL="0" marR="0" lvl="0" indent="0" algn="l" defTabSz="931774" rtl="0" eaLnBrk="1" fontAlgn="auto" latinLnBrk="0" hangingPunct="1">
              <a:lnSpc>
                <a:spcPct val="100000"/>
              </a:lnSpc>
              <a:spcBef>
                <a:spcPts val="600"/>
              </a:spcBef>
              <a:spcAft>
                <a:spcPts val="600"/>
              </a:spcAft>
              <a:buClrTx/>
              <a:buSzTx/>
              <a:buFontTx/>
              <a:buNone/>
              <a:tabLst/>
              <a:defRPr/>
            </a:pPr>
            <a:r>
              <a:rPr lang="en-US" dirty="0"/>
              <a:t>There are two resources to assist you in using the Center File Review Tracking Log. The first one is a </a:t>
            </a:r>
            <a:r>
              <a:rPr lang="en-US" sz="1200" dirty="0"/>
              <a:t>stand-alone technical assistance/guidance document and a screen shot of the first page is located on the right-hand side of the slide. This document explains the purpose of each of the columns within the Center File Review Tracking Log.</a:t>
            </a:r>
          </a:p>
          <a:p>
            <a:pPr marL="0" marR="0" lvl="0" indent="0" algn="l" defTabSz="931774">
              <a:spcBef>
                <a:spcPts val="600"/>
              </a:spcBef>
              <a:spcAft>
                <a:spcPts val="600"/>
              </a:spcAft>
              <a:buClrTx/>
              <a:buSzTx/>
              <a:buFontTx/>
              <a:buNone/>
              <a:tabLst/>
              <a:defRPr/>
            </a:pPr>
            <a:endParaRPr lang="en-US" dirty="0"/>
          </a:p>
          <a:p>
            <a:pPr marL="0" marR="0" lvl="0" indent="0" algn="l" defTabSz="931774">
              <a:spcBef>
                <a:spcPts val="600"/>
              </a:spcBef>
              <a:spcAft>
                <a:spcPts val="600"/>
              </a:spcAft>
              <a:buClrTx/>
              <a:buSzTx/>
              <a:buFontTx/>
              <a:buNone/>
              <a:tabLst/>
              <a:defRPr/>
            </a:pPr>
            <a:r>
              <a:rPr lang="en-US" dirty="0"/>
              <a:t>Secondly, there are instructions and guidance embedded within the sample log and we will look at those next.</a:t>
            </a: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39</a:t>
            </a:fld>
            <a:endParaRPr lang="ko-KR" altLang="en-US"/>
          </a:p>
        </p:txBody>
      </p:sp>
    </p:spTree>
    <p:extLst>
      <p:ext uri="{BB962C8B-B14F-4D97-AF65-F5344CB8AC3E}">
        <p14:creationId xmlns:p14="http://schemas.microsoft.com/office/powerpoint/2010/main" val="18265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 </a:t>
            </a:r>
            <a:r>
              <a:rPr lang="en-US" sz="1800" dirty="0"/>
              <a:t>It is critically important to understand the policy requirements related to maintaining and managing the tracking of the applicant file review process for several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dirty="0"/>
              <a:t>To ensure that the process is documented consistently and accurately.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dirty="0"/>
              <a:t>To ensure that all components of the process are documented should there be a civil rights complaint.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dirty="0"/>
              <a:t>To ensure that all applications are reviewed to a final disposition except for those electronically returned to Admissions Services for allowable policy reasons.</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a:t>
            </a:fld>
            <a:endParaRPr lang="en-US" dirty="0"/>
          </a:p>
        </p:txBody>
      </p:sp>
    </p:spTree>
    <p:extLst>
      <p:ext uri="{BB962C8B-B14F-4D97-AF65-F5344CB8AC3E}">
        <p14:creationId xmlns:p14="http://schemas.microsoft.com/office/powerpoint/2010/main" val="39686465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each column has a red triangle in the upper right corner (look at the screenshot on the left-hand side of the slide). If you hover your cursor on the triangle, a dropdown box appears that includes an explanation of what type of information goes in that column and that is shown in the screenshot on the right-hand side of the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the sample Center File Review and Wellness Tracking Logs contain embedded guidance.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40</a:t>
            </a:fld>
            <a:endParaRPr lang="en-US" dirty="0"/>
          </a:p>
        </p:txBody>
      </p:sp>
    </p:spTree>
    <p:extLst>
      <p:ext uri="{BB962C8B-B14F-4D97-AF65-F5344CB8AC3E}">
        <p14:creationId xmlns:p14="http://schemas.microsoft.com/office/powerpoint/2010/main" val="3249381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a:t>
            </a:r>
          </a:p>
          <a:p>
            <a:endParaRPr lang="en-US" dirty="0"/>
          </a:p>
          <a:p>
            <a:r>
              <a:rPr lang="en-US" dirty="0"/>
              <a:t>In the chat box, type whether you think the comment is an acceptable or an unacceptable one to be on the Center File Review Tracking Log.  </a:t>
            </a:r>
          </a:p>
          <a:p>
            <a:endParaRPr lang="en-US" dirty="0"/>
          </a:p>
          <a:p>
            <a:pPr marL="171450" indent="-171450">
              <a:spcBef>
                <a:spcPts val="1200"/>
              </a:spcBef>
              <a:buFont typeface="Arial" panose="020B0604020202020204" pitchFamily="34" charset="0"/>
              <a:buChar char="•"/>
            </a:pPr>
            <a:r>
              <a:rPr lang="en-US" dirty="0"/>
              <a:t>Awaiting receipt of IEP. (No final disposition noted.) </a:t>
            </a:r>
          </a:p>
          <a:p>
            <a:pPr marL="628650" lvl="1" indent="-171450">
              <a:spcBef>
                <a:spcPts val="1200"/>
              </a:spcBef>
              <a:buFont typeface="Arial" panose="020B0604020202020204" pitchFamily="34" charset="0"/>
              <a:buChar char="•"/>
            </a:pPr>
            <a:r>
              <a:rPr lang="en-US" dirty="0"/>
              <a:t>Unacceptable – (1) the center must make a decision based upon the clinical interview and any information received if the additional documentation is not forthcoming within the 30-day window or the timeframe of the extension granted by the RO; (2) the comments contain protected disability/health information (IEP).</a:t>
            </a:r>
          </a:p>
          <a:p>
            <a:pPr marL="171450" indent="-171450">
              <a:spcBef>
                <a:spcPts val="1200"/>
              </a:spcBef>
              <a:buFont typeface="Arial" panose="020B0604020202020204" pitchFamily="34" charset="0"/>
              <a:buChar char="•"/>
            </a:pPr>
            <a:endParaRPr lang="en-US" dirty="0"/>
          </a:p>
          <a:p>
            <a:pPr marL="171450" indent="-171450">
              <a:spcBef>
                <a:spcPts val="1200"/>
              </a:spcBef>
              <a:buFont typeface="Arial" panose="020B0604020202020204" pitchFamily="34" charset="0"/>
              <a:buChar char="•"/>
            </a:pPr>
            <a:r>
              <a:rPr lang="en-US" dirty="0"/>
              <a:t>CMHC requested additional documentation and did not receive it. File returned to Admissions Services. </a:t>
            </a:r>
          </a:p>
          <a:p>
            <a:pPr marL="628650" lvl="1" indent="-171450">
              <a:spcBef>
                <a:spcPts val="1200"/>
              </a:spcBef>
              <a:buFont typeface="Arial" panose="020B0604020202020204" pitchFamily="34" charset="0"/>
              <a:buChar char="•"/>
            </a:pPr>
            <a:r>
              <a:rPr lang="en-US" dirty="0"/>
              <a:t>Unacceptable – just as in the last example, (1) the center must make a decision based upon the clinical interview and any information previously received. The file may not be returned to Admissions Services. (2) The comment also contains protected health information (CMHC).</a:t>
            </a:r>
          </a:p>
          <a:p>
            <a:pPr marL="0" indent="0">
              <a:spcBef>
                <a:spcPts val="1200"/>
              </a:spcBef>
              <a:buFont typeface="Arial" panose="020B0604020202020204" pitchFamily="34" charset="0"/>
              <a:buNone/>
            </a:pPr>
            <a:endParaRPr lang="en-US" dirty="0"/>
          </a:p>
          <a:p>
            <a:pPr marL="171450" indent="-171450">
              <a:spcBef>
                <a:spcPts val="1200"/>
              </a:spcBef>
              <a:buFont typeface="Arial" panose="020B0604020202020204" pitchFamily="34" charset="0"/>
              <a:buChar char="•"/>
            </a:pPr>
            <a:r>
              <a:rPr lang="en-US" dirty="0"/>
              <a:t>Applicant stated they got a job, so the file was returned to Admissions Services as a withdrawal of application on March 15, 2023. </a:t>
            </a:r>
          </a:p>
          <a:p>
            <a:pPr marL="628650" lvl="1" indent="-171450">
              <a:spcBef>
                <a:spcPts val="1200"/>
              </a:spcBef>
              <a:buFont typeface="Arial" panose="020B0604020202020204" pitchFamily="34" charset="0"/>
              <a:buChar char="•"/>
            </a:pPr>
            <a:r>
              <a:rPr lang="en-US" dirty="0"/>
              <a:t>Acceptable.</a:t>
            </a:r>
          </a:p>
          <a:p>
            <a:pPr marL="0" indent="0">
              <a:spcBef>
                <a:spcPts val="1200"/>
              </a:spcBef>
              <a:buFont typeface="Arial" panose="020B0604020202020204" pitchFamily="34" charset="0"/>
              <a:buNone/>
            </a:pPr>
            <a:r>
              <a:rPr lang="en-US" dirty="0"/>
              <a:t> </a:t>
            </a:r>
          </a:p>
          <a:p>
            <a:pPr marL="171450" indent="-171450">
              <a:spcBef>
                <a:spcPts val="1200"/>
              </a:spcBef>
              <a:buFont typeface="Arial" panose="020B0604020202020204" pitchFamily="34" charset="0"/>
              <a:buChar char="•"/>
            </a:pPr>
            <a:r>
              <a:rPr lang="en-US" dirty="0"/>
              <a:t>File returned to Admissions Services as per Admissions Services staff request. </a:t>
            </a:r>
          </a:p>
          <a:p>
            <a:pPr marL="628650" lvl="1" indent="-171450">
              <a:spcBef>
                <a:spcPts val="1200"/>
              </a:spcBef>
              <a:buFont typeface="Arial" panose="020B0604020202020204" pitchFamily="34" charset="0"/>
              <a:buChar char="•"/>
            </a:pPr>
            <a:r>
              <a:rPr lang="en-US" dirty="0"/>
              <a:t>Unacceptable – it is not clear why the file was returned to Admissions staff and must not be returned unless the basis is a valid one as per JC policy.</a:t>
            </a:r>
          </a:p>
          <a:p>
            <a:pPr marL="0" indent="0">
              <a:spcBef>
                <a:spcPts val="1200"/>
              </a:spcBef>
              <a:buFont typeface="Arial" panose="020B0604020202020204" pitchFamily="34" charset="0"/>
              <a:buNone/>
            </a:pPr>
            <a:endParaRPr lang="en-US" dirty="0"/>
          </a:p>
          <a:p>
            <a:pPr marL="171450" indent="-171450">
              <a:spcBef>
                <a:spcPts val="1200"/>
              </a:spcBef>
              <a:buFont typeface="Arial" panose="020B0604020202020204" pitchFamily="34" charset="0"/>
              <a:buChar char="•"/>
            </a:pPr>
            <a:r>
              <a:rPr lang="en-US" dirty="0"/>
              <a:t>Applicant’s case worker called and informed center that applicant is incarcerated. File was returned to Admissions Services. </a:t>
            </a:r>
          </a:p>
          <a:p>
            <a:pPr marL="628650" lvl="1" indent="-171450">
              <a:spcBef>
                <a:spcPts val="1200"/>
              </a:spcBef>
              <a:buFont typeface="Arial" panose="020B0604020202020204" pitchFamily="34" charset="0"/>
              <a:buChar char="•"/>
            </a:pPr>
            <a:r>
              <a:rPr lang="en-US" dirty="0"/>
              <a:t>Unacceptable. The center must complete a Recommendation of Denial for New Information and submit to the Regional Office for review.</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41</a:t>
            </a:fld>
            <a:endParaRPr lang="en-US" dirty="0"/>
          </a:p>
        </p:txBody>
      </p:sp>
    </p:spTree>
    <p:extLst>
      <p:ext uri="{BB962C8B-B14F-4D97-AF65-F5344CB8AC3E}">
        <p14:creationId xmlns:p14="http://schemas.microsoft.com/office/powerpoint/2010/main" val="1285863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Calibri" panose="020F0502020204030204" pitchFamily="34" charset="0"/>
                <a:ea typeface="Calibri" panose="020F0502020204030204" pitchFamily="34" charset="0"/>
                <a:cs typeface="Times New Roman" panose="02020603050405020304" pitchFamily="18" charset="0"/>
              </a:rPr>
              <a:t>The Center Applicant File Review Form is a new form (only page 1 of Form 1-06) that will document the initial applicant file review of the HWD. This form will be completed for all applicant file reviews UNLESS there is reasonable belief, based on objective evidence, that the individual has a medical condition or disability that may pose a significant risk of substantial harm to the health or safety of others</a:t>
            </a:r>
            <a:r>
              <a:rPr lang="en-US" sz="1200" i="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when there is a potential direct threat to others, then</a:t>
            </a:r>
            <a:r>
              <a:rPr lang="en-US" sz="1200" i="0" dirty="0">
                <a:effectLst/>
                <a:latin typeface="Calibri" panose="020F0502020204030204" pitchFamily="34" charset="0"/>
                <a:ea typeface="Calibri" panose="020F0502020204030204" pitchFamily="34" charset="0"/>
                <a:cs typeface="Times New Roman" panose="02020603050405020304" pitchFamily="18" charset="0"/>
              </a:rPr>
              <a:t> the HWD must </a:t>
            </a:r>
            <a:r>
              <a:rPr lang="en-US" sz="1200" i="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instead</a:t>
            </a:r>
            <a:r>
              <a:rPr lang="en-US" sz="1200" i="0" dirty="0">
                <a:effectLst/>
                <a:latin typeface="Calibri" panose="020F0502020204030204" pitchFamily="34" charset="0"/>
                <a:ea typeface="Calibri" panose="020F0502020204030204" pitchFamily="34" charset="0"/>
                <a:cs typeface="Times New Roman" panose="02020603050405020304" pitchFamily="18" charset="0"/>
              </a:rPr>
              <a:t> complete the Center Applicant/Student File Review Form – HWD’s Initial Review of Applicant Files or Review of Student Documentation for Assignment of Possible Direct Threat Assessment in Form 2-04.</a:t>
            </a:r>
            <a:endParaRPr lang="en-US" sz="1200" i="0" dirty="0">
              <a:effectLst/>
              <a:latin typeface="Calibri" panose="020F0502020204030204" pitchFamily="34" charset="0"/>
              <a:ea typeface="Calibri" panose="020F0502020204030204" pitchFamily="34"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42</a:t>
            </a:fld>
            <a:endParaRPr lang="ko-KR" altLang="en-US"/>
          </a:p>
        </p:txBody>
      </p:sp>
    </p:spTree>
    <p:extLst>
      <p:ext uri="{BB962C8B-B14F-4D97-AF65-F5344CB8AC3E}">
        <p14:creationId xmlns:p14="http://schemas.microsoft.com/office/powerpoint/2010/main" val="19843236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 Applicant File Review Form – HWD Triage Form found in Form 1-06 of the PRH.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t>PRH 1.5 R1(b):  </a:t>
            </a:r>
            <a:r>
              <a:rPr lang="en-US" sz="1200" b="0" i="1" dirty="0">
                <a:effectLst/>
              </a:rPr>
              <a:t>The Health and Wellness Director (HWD) </a:t>
            </a:r>
            <a:r>
              <a:rPr lang="en-US" sz="1200" i="1" dirty="0">
                <a:effectLst/>
              </a:rPr>
              <a:t>must complete the Center Applicant File Review Form in Form 1-06 </a:t>
            </a:r>
            <a:r>
              <a:rPr lang="en-US" sz="1200" b="0" i="1" dirty="0">
                <a:effectLst/>
              </a:rPr>
              <a:t>for each application reviewed. </a:t>
            </a:r>
            <a:r>
              <a:rPr lang="en-US" sz="1200" b="0" i="0" dirty="0">
                <a:effectLst/>
              </a:rPr>
              <a:t>With each applicant file, the </a:t>
            </a:r>
            <a:r>
              <a:rPr lang="pt-BR" altLang="ko-KR" sz="1200" b="0" i="0" dirty="0">
                <a:solidFill>
                  <a:schemeClr val="tx1"/>
                </a:solidFill>
              </a:rPr>
              <a:t>HWD uses this </a:t>
            </a:r>
            <a:r>
              <a:rPr lang="pt-BR" altLang="ko-KR" sz="1200" b="0" dirty="0">
                <a:solidFill>
                  <a:schemeClr val="tx1"/>
                </a:solidFill>
              </a:rPr>
              <a:t>form to document </a:t>
            </a:r>
            <a:r>
              <a:rPr lang="pt-BR" altLang="ko-KR" sz="1200" b="1" dirty="0">
                <a:solidFill>
                  <a:schemeClr val="accent1">
                    <a:lumMod val="75000"/>
                  </a:schemeClr>
                </a:solidFill>
              </a:rPr>
              <a:t>who</a:t>
            </a:r>
            <a:r>
              <a:rPr lang="pt-BR" altLang="ko-KR" sz="1200" b="0" dirty="0">
                <a:solidFill>
                  <a:schemeClr val="tx1"/>
                </a:solidFill>
              </a:rPr>
              <a:t> should review a particular applicant file. This form is not intended to travel from reviewer to reviewer.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altLang="ko-KR"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altLang="ko-KR" sz="1200" b="0" dirty="0">
                <a:solidFill>
                  <a:schemeClr val="tx1"/>
                </a:solidFill>
              </a:rPr>
              <a:t>Given this, what is the PRIMARY function of this form? </a:t>
            </a:r>
            <a:r>
              <a:rPr lang="pt-BR" altLang="ko-KR" sz="1200" b="1" dirty="0">
                <a:solidFill>
                  <a:schemeClr val="tx1"/>
                </a:solidFill>
              </a:rPr>
              <a:t>To document the members of the File Review Team for each applicant!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altLang="ko-KR" sz="1200" b="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43</a:t>
            </a:fld>
            <a:endParaRPr lang="en-US" dirty="0"/>
          </a:p>
        </p:txBody>
      </p:sp>
    </p:spTree>
    <p:extLst>
      <p:ext uri="{BB962C8B-B14F-4D97-AF65-F5344CB8AC3E}">
        <p14:creationId xmlns:p14="http://schemas.microsoft.com/office/powerpoint/2010/main" val="7763242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this form is still relatively new, let’s review it more closely starting with Item A.</a:t>
            </a:r>
          </a:p>
          <a:p>
            <a:endParaRPr lang="en-US" dirty="0"/>
          </a:p>
          <a:p>
            <a:r>
              <a:rPr lang="en-US" sz="1200" dirty="0">
                <a:solidFill>
                  <a:srgbClr val="FFFFFF"/>
                </a:solidFill>
                <a:latin typeface="Arial" panose="020B0604020202020204" pitchFamily="34" charset="0"/>
              </a:rPr>
              <a:t>If there is non-health documentation in the file such as an IEP or 504 plan, then the HWD should assign review of those non-health documents to the non-health or Full time DC, as applicable to your center. The non-health DC must provide </a:t>
            </a:r>
            <a:r>
              <a:rPr lang="en-US" sz="1200" b="1" dirty="0">
                <a:solidFill>
                  <a:srgbClr val="FFFFFF"/>
                </a:solidFill>
                <a:latin typeface="Arial" panose="020B0604020202020204" pitchFamily="34" charset="0"/>
              </a:rPr>
              <a:t>written feedback </a:t>
            </a:r>
            <a:r>
              <a:rPr lang="en-US" sz="1200" dirty="0">
                <a:solidFill>
                  <a:srgbClr val="FFFFFF"/>
                </a:solidFill>
                <a:latin typeface="Arial" panose="020B0604020202020204" pitchFamily="34" charset="0"/>
              </a:rPr>
              <a:t>to the HWD. This feedback should come back promptly so the HWD may determine whether a center qualified health professional also needs to review the information and you want both of those reviews to </a:t>
            </a:r>
            <a:r>
              <a:rPr lang="en-US" sz="1200" i="0" dirty="0">
                <a:solidFill>
                  <a:srgbClr val="FFFFFF"/>
                </a:solidFill>
                <a:latin typeface="Arial" panose="020B0604020202020204" pitchFamily="34" charset="0"/>
              </a:rPr>
              <a:t>occur within your 30-day window. So i</a:t>
            </a:r>
            <a:r>
              <a:rPr lang="en-US" sz="1200" i="0" dirty="0">
                <a:effectLst/>
                <a:latin typeface="Calibri" panose="020F0502020204030204" pitchFamily="34" charset="0"/>
                <a:ea typeface="Calibri" panose="020F0502020204030204" pitchFamily="34" charset="0"/>
                <a:cs typeface="Times New Roman" panose="02020603050405020304" pitchFamily="18" charset="0"/>
              </a:rPr>
              <a:t>f the non-health DC or designated DC was involved in reviewing non-health documentation and provided feedback to the HWD as required, then </a:t>
            </a:r>
            <a:r>
              <a:rPr lang="en-US" sz="1200" b="1" i="0" dirty="0">
                <a:effectLst/>
                <a:latin typeface="Calibri" panose="020F0502020204030204" pitchFamily="34" charset="0"/>
                <a:ea typeface="Calibri" panose="020F0502020204030204" pitchFamily="34" charset="0"/>
                <a:cs typeface="Times New Roman" panose="02020603050405020304" pitchFamily="18" charset="0"/>
              </a:rPr>
              <a:t>both</a:t>
            </a:r>
            <a:r>
              <a:rPr lang="en-US" sz="1200" i="0" dirty="0">
                <a:effectLst/>
                <a:latin typeface="Calibri" panose="020F0502020204030204" pitchFamily="34" charset="0"/>
                <a:ea typeface="Calibri" panose="020F0502020204030204" pitchFamily="34" charset="0"/>
                <a:cs typeface="Times New Roman" panose="02020603050405020304" pitchFamily="18" charset="0"/>
              </a:rPr>
              <a:t> boxes in item A should be checked.</a:t>
            </a:r>
            <a:endParaRPr lang="en-US" sz="1200" i="0" dirty="0">
              <a:solidFill>
                <a:srgbClr val="FFFFFF"/>
              </a:solidFill>
              <a:latin typeface="Arial" panose="020B0604020202020204" pitchFamily="34" charset="0"/>
            </a:endParaRPr>
          </a:p>
          <a:p>
            <a:endParaRPr lang="en-US" sz="1200" dirty="0">
              <a:solidFill>
                <a:srgbClr val="FFFFFF"/>
              </a:solidFill>
              <a:latin typeface="Arial" panose="020B0604020202020204" pitchFamily="34" charset="0"/>
            </a:endParaRPr>
          </a:p>
          <a:p>
            <a:r>
              <a:rPr lang="en-US" sz="1200" dirty="0">
                <a:solidFill>
                  <a:srgbClr val="FFFFFF"/>
                </a:solidFill>
                <a:latin typeface="Arial" panose="020B0604020202020204" pitchFamily="34" charset="0"/>
              </a:rPr>
              <a:t>Key points - </a:t>
            </a:r>
            <a:r>
              <a:rPr lang="en-US" sz="1200" b="1" dirty="0">
                <a:solidFill>
                  <a:srgbClr val="FFFFFF"/>
                </a:solidFill>
                <a:latin typeface="Arial" panose="020B0604020202020204" pitchFamily="34" charset="0"/>
              </a:rPr>
              <a:t>This is a paper review and does not require any contact with the applicant by the non-health DC.</a:t>
            </a:r>
            <a:r>
              <a:rPr lang="en-US" sz="1200" dirty="0">
                <a:solidFill>
                  <a:srgbClr val="FFFFFF"/>
                </a:solidFill>
                <a:latin typeface="Arial" panose="020B0604020202020204" pitchFamily="34" charset="0"/>
              </a:rPr>
              <a:t> Do not confuse applicant file review processes with pre-arrival contact to determine the need for RA/RM/AAS for an individual ENROLLING in Job Corps. </a:t>
            </a:r>
          </a:p>
          <a:p>
            <a:endParaRPr lang="en-US" sz="1200" dirty="0">
              <a:solidFill>
                <a:srgbClr val="FFFFFF"/>
              </a:solidFill>
              <a:latin typeface="Arial" panose="020B0604020202020204" pitchFamily="34" charset="0"/>
            </a:endParaRPr>
          </a:p>
          <a:p>
            <a:r>
              <a:rPr lang="en-US" sz="1200" dirty="0">
                <a:solidFill>
                  <a:srgbClr val="FFFFFF"/>
                </a:solidFill>
                <a:latin typeface="Arial" panose="020B0604020202020204" pitchFamily="34" charset="0"/>
              </a:rPr>
              <a:t>Examples of feedback:</a:t>
            </a:r>
          </a:p>
          <a:p>
            <a:pPr marL="285750" indent="-285750">
              <a:buFont typeface="Arial" panose="020B0604020202020204" pitchFamily="34" charset="0"/>
              <a:buChar char="•"/>
            </a:pPr>
            <a:r>
              <a:rPr lang="en-US" sz="1200" dirty="0">
                <a:solidFill>
                  <a:srgbClr val="FFFFFF"/>
                </a:solidFill>
                <a:latin typeface="Arial" panose="020B0604020202020204" pitchFamily="34" charset="0"/>
              </a:rPr>
              <a:t>Adaptive living skills challenges (self-help and activities of daily living challenges)</a:t>
            </a:r>
          </a:p>
          <a:p>
            <a:pPr marL="285750" indent="-285750">
              <a:buFont typeface="Arial" panose="020B0604020202020204" pitchFamily="34" charset="0"/>
              <a:buChar char="•"/>
            </a:pPr>
            <a:r>
              <a:rPr lang="en-US" sz="1200" dirty="0">
                <a:solidFill>
                  <a:srgbClr val="FFFFFF"/>
                </a:solidFill>
                <a:latin typeface="Arial" panose="020B0604020202020204" pitchFamily="34" charset="0"/>
              </a:rPr>
              <a:t>Aggression or assaultive behaviors</a:t>
            </a:r>
          </a:p>
          <a:p>
            <a:pPr marL="285750" indent="-285750">
              <a:buFont typeface="Arial" panose="020B0604020202020204" pitchFamily="34" charset="0"/>
              <a:buChar char="•"/>
            </a:pPr>
            <a:r>
              <a:rPr lang="en-US" sz="1200" dirty="0">
                <a:solidFill>
                  <a:srgbClr val="FFFFFF"/>
                </a:solidFill>
                <a:latin typeface="Arial" panose="020B0604020202020204" pitchFamily="34" charset="0"/>
              </a:rPr>
              <a:t>Presence of functional behavior assessments or behavior intervention plans</a:t>
            </a:r>
          </a:p>
          <a:p>
            <a:pPr marL="285750" indent="-285750">
              <a:buFont typeface="Arial" panose="020B0604020202020204" pitchFamily="34" charset="0"/>
              <a:buChar char="•"/>
            </a:pPr>
            <a:r>
              <a:rPr lang="en-US" sz="1200" dirty="0">
                <a:solidFill>
                  <a:srgbClr val="FFFFFF"/>
                </a:solidFill>
                <a:latin typeface="Arial" panose="020B0604020202020204" pitchFamily="34" charset="0"/>
              </a:rPr>
              <a:t>Presence of other health plans for medical management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anose="020B0604020202020204" pitchFamily="34" charset="0"/>
              </a:rPr>
              <a:t>Some Center Mental Health Consultants routinely review these documents. If so, note that in the comments section of this form. The center may forgo the non-health DC's review if the CMHC is reviewing; however, the non-health DC's participation in still encouraged given their background and experience reading these types of documents. </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44</a:t>
            </a:fld>
            <a:endParaRPr lang="en-US" dirty="0"/>
          </a:p>
        </p:txBody>
      </p:sp>
    </p:spTree>
    <p:extLst>
      <p:ext uri="{BB962C8B-B14F-4D97-AF65-F5344CB8AC3E}">
        <p14:creationId xmlns:p14="http://schemas.microsoft.com/office/powerpoint/2010/main" val="4655563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Form 1-06, Center Applicant File Review – Item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mn-lt"/>
            </a:endParaRPr>
          </a:p>
          <a:p>
            <a:r>
              <a:rPr lang="en-US" sz="1200" b="0" i="0" u="none" strike="noStrike" baseline="0" dirty="0">
                <a:solidFill>
                  <a:srgbClr val="212121"/>
                </a:solidFill>
                <a:latin typeface="+mn-lt"/>
              </a:rPr>
              <a:t>As part of the review of the applicant file or applicant interaction(s), the applicant potentially has medical or behavioral health care needs that require review or clarification by a QHP. </a:t>
            </a:r>
            <a:r>
              <a:rPr lang="en-US" sz="1200" b="0" i="0" u="none" strike="noStrike" baseline="0" dirty="0">
                <a:solidFill>
                  <a:srgbClr val="000000"/>
                </a:solidFill>
                <a:latin typeface="+mn-lt"/>
              </a:rPr>
              <a:t>If so, complete the section for </a:t>
            </a:r>
            <a:r>
              <a:rPr lang="en-US" sz="1200" b="1" i="1" u="none" strike="noStrike" baseline="0" dirty="0">
                <a:solidFill>
                  <a:srgbClr val="000000"/>
                </a:solidFill>
                <a:latin typeface="+mn-lt"/>
              </a:rPr>
              <a:t>Referral to Qualified Health Professional</a:t>
            </a:r>
            <a:r>
              <a:rPr lang="en-US" sz="1200" b="0" i="0" u="none" strike="noStrike" baseline="0" dirty="0">
                <a:solidFill>
                  <a:srgbClr val="000000"/>
                </a:solidFill>
                <a:latin typeface="+mn-lt"/>
              </a:rPr>
              <a:t>. </a:t>
            </a:r>
          </a:p>
          <a:p>
            <a:endParaRPr lang="en-US" sz="1200" b="0"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mn-lt"/>
              </a:rPr>
              <a:t>In the Medical Professional/Qualified Health Professionals section, list the name/title of each QHP(s) being assigned review of the file. Please ensure that all reviewers are listed if there are multiple disciplinary areas of review needed (i.e., both the CMHC and the TEAP Specialist, for example).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HWD is not a QHP and only determines the composition of the FRT so their name should not be listed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DCs should not be listed here because they also are not QHPs and are instead identified in item “A” of the form.</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45</a:t>
            </a:fld>
            <a:endParaRPr lang="en-US"/>
          </a:p>
        </p:txBody>
      </p:sp>
    </p:spTree>
    <p:extLst>
      <p:ext uri="{BB962C8B-B14F-4D97-AF65-F5344CB8AC3E}">
        <p14:creationId xmlns:p14="http://schemas.microsoft.com/office/powerpoint/2010/main" val="4058314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mn-lt"/>
              </a:rPr>
              <a:t>Form 1-06, Center Applicant File Review – Item C</a:t>
            </a:r>
          </a:p>
          <a:p>
            <a:endParaRPr lang="en-US" sz="1800" dirty="0">
              <a:latin typeface="+mn-lt"/>
            </a:endParaRPr>
          </a:p>
          <a:p>
            <a:r>
              <a:rPr lang="en-US" sz="1800" dirty="0">
                <a:solidFill>
                  <a:srgbClr val="FFFFFF"/>
                </a:solidFill>
                <a:latin typeface="+mn-lt"/>
              </a:rPr>
              <a:t>If there are no disclosures of health conditions, concerns about health care needs or concerns about direct threat to others, then the HWD documents the decision to enroll by checking the box here.</a:t>
            </a:r>
          </a:p>
          <a:p>
            <a:endParaRPr lang="en-US" sz="1800" dirty="0">
              <a:solidFill>
                <a:srgbClr val="FFFFFF"/>
              </a:solidFill>
              <a:latin typeface="+mn-lt"/>
            </a:endParaRPr>
          </a:p>
          <a:p>
            <a:pPr algn="l"/>
            <a:r>
              <a:rPr lang="en-US" sz="1800" b="0" i="0" dirty="0">
                <a:effectLst/>
                <a:latin typeface="Calibri" panose="020F0502020204030204" pitchFamily="34" charset="0"/>
                <a:ea typeface="Calibri" panose="020F0502020204030204" pitchFamily="34" charset="0"/>
                <a:cs typeface="Times New Roman" panose="02020603050405020304" pitchFamily="18" charset="0"/>
              </a:rPr>
              <a:t>One reminder when there are disclosed conditions in more than one clinical area: </a:t>
            </a:r>
            <a:r>
              <a:rPr lang="en-US" sz="1800" dirty="0"/>
              <a:t>make sure that all disclosed conditions have been cleared for enrollment. For example, if a Health Care Needs Assessment is completed based upon mental health related symptoms and behaviors, but the applicant also disclosed diabetes, then the HWD either affirms there are no health care needs barriers to enrollment or assigns the file to the Center Physician for a file review and a possible clinical interview, if there are concerns that the applicant’s health care needs exceed those of basic care or if the applicant poses a direct threat to others. </a:t>
            </a:r>
          </a:p>
          <a:p>
            <a:pPr algn="l"/>
            <a:endParaRPr lang="en-US" sz="1800" dirty="0">
              <a:solidFill>
                <a:srgbClr val="FFFFFF"/>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Upload the completed form to the “Other” folder in the Health </a:t>
            </a:r>
            <a:r>
              <a:rPr lang="en-US" sz="1800" dirty="0">
                <a:solidFill>
                  <a:srgbClr val="FFFFFF"/>
                </a:solidFill>
                <a:latin typeface="Arial" panose="020B0604020202020204" pitchFamily="34" charset="0"/>
              </a:rPr>
              <a:t>E-Folder in CIS (and a copy may be maintained within the Student Health Record (SHR) if enrolled). </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46</a:t>
            </a:fld>
            <a:endParaRPr lang="en-US" dirty="0"/>
          </a:p>
        </p:txBody>
      </p:sp>
    </p:spTree>
    <p:extLst>
      <p:ext uri="{BB962C8B-B14F-4D97-AF65-F5344CB8AC3E}">
        <p14:creationId xmlns:p14="http://schemas.microsoft.com/office/powerpoint/2010/main" val="3261370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Another resource to assist in the completion of the Center Applicant File Review Form is this 3-page Snapshot document that provides guidance to Health and Wellness Directors on the completion of the Center Applicant File Review Form, which again is found in Form 1-06 of the PRH.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47</a:t>
            </a:fld>
            <a:endParaRPr lang="en-US" dirty="0"/>
          </a:p>
        </p:txBody>
      </p:sp>
    </p:spTree>
    <p:extLst>
      <p:ext uri="{BB962C8B-B14F-4D97-AF65-F5344CB8AC3E}">
        <p14:creationId xmlns:p14="http://schemas.microsoft.com/office/powerpoint/2010/main" val="1582486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r>
              <a:rPr lang="en-US" sz="1800" b="1" i="1" u="none" strike="noStrike" baseline="0" dirty="0">
                <a:solidFill>
                  <a:srgbClr val="000000"/>
                </a:solidFill>
                <a:latin typeface="Times New Roman" panose="02020603050405020304" pitchFamily="18" charset="0"/>
              </a:rPr>
              <a:t>Wellness AFR Review Tracking Log</a:t>
            </a:r>
          </a:p>
          <a:p>
            <a:endParaRPr lang="en-US" sz="1800" b="1" i="1" u="none" strike="noStrike" baseline="0" dirty="0">
              <a:solidFill>
                <a:srgbClr val="000000"/>
              </a:solidFill>
              <a:latin typeface="Times New Roman" panose="02020603050405020304" pitchFamily="18" charset="0"/>
            </a:endParaRPr>
          </a:p>
          <a:p>
            <a:r>
              <a:rPr lang="en-US" sz="1800" b="1" i="1" u="none" strike="noStrike" baseline="0" dirty="0">
                <a:solidFill>
                  <a:srgbClr val="000000"/>
                </a:solidFill>
                <a:latin typeface="Times New Roman" panose="02020603050405020304" pitchFamily="18" charset="0"/>
              </a:rPr>
              <a:t>PRH 1: 1.5,R2(b) Standard Operating Procedure (SOP) </a:t>
            </a:r>
          </a:p>
          <a:p>
            <a:endParaRPr lang="en-US" sz="18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Times New Roman" panose="02020603050405020304" pitchFamily="18" charset="0"/>
              </a:rPr>
              <a:t>Wellness must maintain its own internal tracking log. </a:t>
            </a: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48</a:t>
            </a:fld>
            <a:endParaRPr lang="ko-KR" altLang="en-US"/>
          </a:p>
        </p:txBody>
      </p:sp>
    </p:spTree>
    <p:extLst>
      <p:ext uri="{BB962C8B-B14F-4D97-AF65-F5344CB8AC3E}">
        <p14:creationId xmlns:p14="http://schemas.microsoft.com/office/powerpoint/2010/main" val="3253597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PRH does not provide a detailed list of what is required to be tracked on the Wellness Log unlike the Center File Review Tracking Log. However, the PRH does require that the entire AFR process be tracked; thus, the items listed in this table are the ones that are necessary to adequately track the AFR process. The items highlighted in peach (i.e., HWD Reviewer, Date HWD Review Complete, etc.) must be reported to Records for inclusion on the Center File Review Tracking Log.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ea typeface="맑은 고딕" panose="020B0503020000020004" pitchFamily="50" charset="-127"/>
              </a:rPr>
              <a:t>Wellness </a:t>
            </a:r>
            <a:r>
              <a:rPr lang="en-US" altLang="ko-KR" b="1"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a:t>
            </a:r>
            <a:r>
              <a:rPr lang="en-US" altLang="ko-KR" dirty="0">
                <a:ea typeface="맑은 고딕" panose="020B0503020000020004" pitchFamily="50" charset="-127"/>
              </a:rPr>
              <a:t>maintain its own internal tracking log. (PRH Chapter 1:1.5(R2)(b).</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ea typeface="맑은 고딕" panose="020B0503020000020004" pitchFamily="50" charset="-127"/>
              </a:rPr>
              <a:t>Specific QHPs (i.e., the Center Physician, Center Mental Health Consultant (CMHC), Trainee Employment Assistance Program (TEAP) Specialist, or other qualified health professionals) must not be listed on the Center File Review Tracking Log by title for confidentiality reasons. </a:t>
            </a:r>
          </a:p>
        </p:txBody>
      </p:sp>
      <p:sp>
        <p:nvSpPr>
          <p:cNvPr id="4" name="Slide Number Placeholder 3"/>
          <p:cNvSpPr>
            <a:spLocks noGrp="1"/>
          </p:cNvSpPr>
          <p:nvPr>
            <p:ph type="sldNum" sz="quarter" idx="5"/>
          </p:nvPr>
        </p:nvSpPr>
        <p:spPr/>
        <p:txBody>
          <a:bodyPr/>
          <a:lstStyle/>
          <a:p>
            <a:fld id="{237AE796-97CE-4335-9D88-5F0EBDF33482}" type="slidenum">
              <a:rPr lang="en-US" smtClean="0"/>
              <a:t>49</a:t>
            </a:fld>
            <a:endParaRPr lang="en-US" dirty="0"/>
          </a:p>
        </p:txBody>
      </p:sp>
    </p:spTree>
    <p:extLst>
      <p:ext uri="{BB962C8B-B14F-4D97-AF65-F5344CB8AC3E}">
        <p14:creationId xmlns:p14="http://schemas.microsoft.com/office/powerpoint/2010/main" val="190857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requirements of the Center File Review Tracking Log are listed in the table and we will discuss those further later in the presentation but first let’s review some of the overarching requirements you need to be aware of in maintaining your Center File Review Tracking Log.</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solidFill>
                  <a:srgbClr val="646267"/>
                </a:solidFill>
                <a:ea typeface="맑은 고딕" panose="020B0503020000020004" pitchFamily="50" charset="-127"/>
              </a:rPr>
              <a:t>Records </a:t>
            </a:r>
            <a:r>
              <a:rPr lang="en-US" altLang="ko-KR" b="1" u="sng"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maintain a single ongoing center file review tracking log which documents ALL files received for review.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solidFill>
                  <a:srgbClr val="646267"/>
                </a:solidFill>
                <a:ea typeface="맑은 고딕" panose="020B0503020000020004" pitchFamily="50" charset="-127"/>
              </a:rPr>
              <a:t>A new log should be started each Program Year and entries </a:t>
            </a:r>
            <a:r>
              <a:rPr lang="en-US" altLang="ko-KR" b="1" u="sng"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a:t>
            </a:r>
            <a:r>
              <a:rPr lang="en-US" altLang="ko-KR" b="1" u="sng" dirty="0">
                <a:solidFill>
                  <a:srgbClr val="C00000"/>
                </a:solidFill>
                <a:ea typeface="맑은 고딕" panose="020B0503020000020004" pitchFamily="50" charset="-127"/>
              </a:rPr>
              <a:t>NOT</a:t>
            </a:r>
            <a:r>
              <a:rPr lang="en-US" altLang="ko-KR" dirty="0">
                <a:solidFill>
                  <a:srgbClr val="646267"/>
                </a:solidFill>
                <a:ea typeface="맑은 고딕" panose="020B0503020000020004" pitchFamily="50" charset="-127"/>
              </a:rPr>
              <a:t> be deleted.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solidFill>
                  <a:srgbClr val="646267"/>
                </a:solidFill>
                <a:ea typeface="맑은 고딕" panose="020B0503020000020004" pitchFamily="50" charset="-127"/>
              </a:rPr>
              <a:t>Wellness </a:t>
            </a:r>
            <a:r>
              <a:rPr lang="en-US" altLang="ko-KR" b="1"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maintain its own internal tracking log.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ko-KR" dirty="0">
              <a:solidFill>
                <a:srgbClr val="646267"/>
              </a:solidFill>
              <a:ea typeface="맑은 고딕" panose="020B0503020000020004" pitchFamily="50" charset="-12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AFR log is critically important if discrimination or any other type of complaint is filed, as it provides a historical record of people who interacted with the file, the timeline of the file review process, and the final disposition of the application. Requirements pertaining to the AFR log can be found in </a:t>
            </a:r>
            <a:r>
              <a:rPr lang="en-US" dirty="0">
                <a:highlight>
                  <a:srgbClr val="FFFF00"/>
                </a:highlight>
              </a:rPr>
              <a:t>PRH Section 1.5, R3. </a:t>
            </a:r>
            <a:endParaRPr lang="en-US" altLang="ko-KR" dirty="0">
              <a:solidFill>
                <a:srgbClr val="646267"/>
              </a:solidFill>
              <a:ea typeface="맑은 고딕" panose="020B0503020000020004" pitchFamily="50" charset="-127"/>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5</a:t>
            </a:fld>
            <a:endParaRPr lang="en-US" dirty="0"/>
          </a:p>
        </p:txBody>
      </p:sp>
    </p:spTree>
    <p:extLst>
      <p:ext uri="{BB962C8B-B14F-4D97-AF65-F5344CB8AC3E}">
        <p14:creationId xmlns:p14="http://schemas.microsoft.com/office/powerpoint/2010/main" val="17130594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sample Wellness Tracking Log on the Disability Website. This log is not a duplicate of the Center FR Tracking Log because it serves a different purpose. For example, there is not a column that tracks the number of days in review. The tracking log managed by Records is required to track that information. Some of the information tracked on the Wellness log also needs to be added to the Records log and those columns are in the peach color. There is a statement at the top explaining that the information in peach must be provided to Records with a reminder to not send any PII/PHI. REVIEW some of the columns. Access should be limited because this log will contain PHI. </a:t>
            </a:r>
          </a:p>
        </p:txBody>
      </p:sp>
      <p:sp>
        <p:nvSpPr>
          <p:cNvPr id="4" name="Slide Number Placeholder 3"/>
          <p:cNvSpPr>
            <a:spLocks noGrp="1"/>
          </p:cNvSpPr>
          <p:nvPr>
            <p:ph type="sldNum" sz="quarter" idx="5"/>
          </p:nvPr>
        </p:nvSpPr>
        <p:spPr/>
        <p:txBody>
          <a:bodyPr/>
          <a:lstStyle/>
          <a:p>
            <a:fld id="{42C2F585-99E8-4DCF-AFFB-053C65AC671F}" type="slidenum">
              <a:rPr lang="en-US" smtClean="0"/>
              <a:t>50</a:t>
            </a:fld>
            <a:endParaRPr lang="en-US" dirty="0"/>
          </a:p>
        </p:txBody>
      </p:sp>
    </p:spTree>
    <p:extLst>
      <p:ext uri="{BB962C8B-B14F-4D97-AF65-F5344CB8AC3E}">
        <p14:creationId xmlns:p14="http://schemas.microsoft.com/office/powerpoint/2010/main" val="12726653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 You Think?</a:t>
            </a:r>
          </a:p>
          <a:p>
            <a:endParaRPr lang="en-US" b="1" dirty="0"/>
          </a:p>
          <a:p>
            <a:r>
              <a:rPr lang="en-US" b="0" dirty="0"/>
              <a:t>Items A and B of the Center Applicant File Review Form have been checked. Where should we see this information recorded?</a:t>
            </a:r>
          </a:p>
          <a:p>
            <a:endParaRPr lang="en-US" b="0" dirty="0"/>
          </a:p>
          <a:p>
            <a:r>
              <a:rPr lang="en-US" b="0" dirty="0"/>
              <a:t>First, since the HWD must complete the initial review of every applicant file, we would expect to see their name listed on the Center File Review Tracking Log and on the Wellness Tracking log along with the completion date of the initial review.</a:t>
            </a:r>
          </a:p>
          <a:p>
            <a:endParaRPr lang="en-US" b="0" dirty="0"/>
          </a:p>
          <a:p>
            <a:r>
              <a:rPr lang="en-US" b="0" dirty="0"/>
              <a:t>Then we would anticipate that the non-health DC and the completion date of their review must be on the Center File Review Tracking log (and may be on the Wellness Tracking log). </a:t>
            </a:r>
          </a:p>
          <a:p>
            <a:endParaRPr lang="en-US" b="0" dirty="0"/>
          </a:p>
          <a:p>
            <a:r>
              <a:rPr lang="en-US" b="0" dirty="0"/>
              <a:t>Finally, we would expect to the see the names and titles of the Center Mental Health Consultant and the Center Physician as reviewers on the Wellness Tracking log.</a:t>
            </a:r>
          </a:p>
        </p:txBody>
      </p:sp>
      <p:sp>
        <p:nvSpPr>
          <p:cNvPr id="4" name="Slide Number Placeholder 3"/>
          <p:cNvSpPr>
            <a:spLocks noGrp="1"/>
          </p:cNvSpPr>
          <p:nvPr>
            <p:ph type="sldNum" sz="quarter" idx="5"/>
          </p:nvPr>
        </p:nvSpPr>
        <p:spPr/>
        <p:txBody>
          <a:bodyPr/>
          <a:lstStyle/>
          <a:p>
            <a:fld id="{BE16370F-DD86-4F4E-A04D-38235A22B85A}" type="slidenum">
              <a:rPr lang="en-US" smtClean="0"/>
              <a:t>51</a:t>
            </a:fld>
            <a:endParaRPr lang="en-US" dirty="0"/>
          </a:p>
        </p:txBody>
      </p:sp>
    </p:spTree>
    <p:extLst>
      <p:ext uri="{BB962C8B-B14F-4D97-AF65-F5344CB8AC3E}">
        <p14:creationId xmlns:p14="http://schemas.microsoft.com/office/powerpoint/2010/main" val="29603164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information on the Wellness Tracking Log must be shared with Records? </a:t>
            </a:r>
          </a:p>
          <a:p>
            <a:endParaRPr lang="en-US" dirty="0"/>
          </a:p>
          <a:p>
            <a:r>
              <a:rPr lang="en-US" dirty="0"/>
              <a:t>The information in Peach on the example slides would be provided to Records. The center MUST redact any protected health or disability information (typically in the comments) before sharing this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Wellness Tracking Log is a secure document maintained in Wellness only, centers may document the outcomes within the comments instead of using a separate sheet or form.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comments should be provided to records in these three scenarios?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first comment states: </a:t>
            </a:r>
            <a:r>
              <a:rPr lang="en-US" sz="1200" i="1" u="none" strike="noStrike" dirty="0">
                <a:effectLst/>
              </a:rPr>
              <a:t>CMHC and TEAP Specialist approved the applicant for enrollment. </a:t>
            </a:r>
            <a:r>
              <a:rPr lang="en-US" sz="1200" i="0" u="none" strike="noStrike" dirty="0">
                <a:effectLst/>
              </a:rPr>
              <a:t>Does this comment need to be reported to Records?</a:t>
            </a:r>
            <a:r>
              <a:rPr lang="en-US" sz="1200" b="0" i="1" u="none" strike="noStrike" dirty="0">
                <a:solidFill>
                  <a:srgbClr val="000000"/>
                </a:solidFill>
                <a:effectLst/>
                <a:latin typeface="Calibri" panose="020F0502020204030204" pitchFamily="34" charset="0"/>
              </a:rPr>
              <a:t> </a:t>
            </a:r>
            <a:r>
              <a:rPr lang="en-US" sz="1200" dirty="0"/>
              <a:t>No, it does not need to be reported to Records nor can it be reported due to the PHI disclosed. It is sufficient for Records to be informed the applicant is approved and the date approved.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second comment states: </a:t>
            </a:r>
            <a:r>
              <a:rPr lang="en-US" sz="1200" i="1" u="none" strike="noStrike" dirty="0">
                <a:effectLst/>
              </a:rPr>
              <a:t>No disclosures on 653 or via health or disability documentation. HWD approved for enrollment. </a:t>
            </a:r>
            <a:r>
              <a:rPr lang="en-US" sz="1200" i="0" u="none" strike="noStrike" dirty="0">
                <a:effectLst/>
              </a:rPr>
              <a:t>No, it does not need to be reported to Records nor can it be reported due to PHI disclosed. It is sufficient for Records to be informed the applicant is approved and the date approved.</a:t>
            </a:r>
            <a:endParaRPr lang="en-U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about that third comment?</a:t>
            </a:r>
            <a:r>
              <a:rPr lang="en-US" dirty="0"/>
              <a:t> </a:t>
            </a:r>
            <a:r>
              <a:rPr lang="en-US" sz="1200" b="0" i="1" u="none" strike="noStrike" dirty="0">
                <a:solidFill>
                  <a:srgbClr val="000000"/>
                </a:solidFill>
                <a:effectLst/>
                <a:latin typeface="Calibri" panose="020F0502020204030204" pitchFamily="34" charset="0"/>
              </a:rPr>
              <a:t>Non-health DC Review: Applicant has an IEP. There is some mention of challenges with ADLs. HWD Note: adding CMHC to review. CMHC approved applicant for enrollment.</a:t>
            </a:r>
          </a:p>
          <a:p>
            <a:r>
              <a:rPr lang="en-US" dirty="0"/>
              <a:t>Is there anything in that comment that would need to be reported to Records?</a:t>
            </a:r>
          </a:p>
          <a:p>
            <a:r>
              <a:rPr lang="en-US" dirty="0"/>
              <a:t>No. It would be the same as the first 2 examples. It is sufficient for Records to be informed the applicant is approved and the date approved.</a:t>
            </a:r>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52</a:t>
            </a:fld>
            <a:endParaRPr lang="en-US" dirty="0"/>
          </a:p>
        </p:txBody>
      </p:sp>
    </p:spTree>
    <p:extLst>
      <p:ext uri="{BB962C8B-B14F-4D97-AF65-F5344CB8AC3E}">
        <p14:creationId xmlns:p14="http://schemas.microsoft.com/office/powerpoint/2010/main" val="17703989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review some additional comments on the Wellness Tracking Log and determine whether each comment needs to be reported to Records and if so, can it be reported to Records as is or if it requires redacting of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rPr>
              <a:t>The comment states: </a:t>
            </a:r>
            <a:r>
              <a:rPr lang="en-US" sz="1200" i="1" u="none" strike="noStrike" dirty="0">
                <a:effectLst/>
              </a:rPr>
              <a:t>“Recommending denial of enrollment to the Regional Office. Submitted the recommendation of denial via the Notify Regional Review option within the Wellness module of CIS on 6/22/23.”</a:t>
            </a:r>
            <a:endParaRPr lang="en-US" sz="1200" b="0" i="1"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 this information is important and relevant to the Center File Review Tracking log and should be provided to Records. No redacting of information is necessary.</a:t>
            </a:r>
          </a:p>
          <a:p>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53</a:t>
            </a:fld>
            <a:endParaRPr lang="en-US" dirty="0"/>
          </a:p>
        </p:txBody>
      </p:sp>
    </p:spTree>
    <p:extLst>
      <p:ext uri="{BB962C8B-B14F-4D97-AF65-F5344CB8AC3E}">
        <p14:creationId xmlns:p14="http://schemas.microsoft.com/office/powerpoint/2010/main" val="10562019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this example? Does the comment need to be reported to Records and if so, can it be reported to Records as is or does it require redacting of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strike="noStrike" dirty="0">
                <a:effectLst/>
              </a:rPr>
              <a:t>Wellness attempted to contact the applicant 2x (5/5/23 and 5/10/23) with no response. Left voicemails and instructions to call back within 5 days. Contacted admissions on 5/15/23 and admissions staff confirmed inability to reach the applicant. Returning the file to admissions on 5/28/23, notified Records Manager to return file to Admissions staff as an incomplete application.</a:t>
            </a:r>
          </a:p>
          <a:p>
            <a:endParaRPr lang="en-US" dirty="0"/>
          </a:p>
          <a:p>
            <a:r>
              <a:rPr lang="en-US" dirty="0"/>
              <a:t>The history of the contacts with the applicant and the outcomes of those contacts must be included on the Center File Review Tracking Log. </a:t>
            </a:r>
            <a:r>
              <a:rPr lang="en-US"/>
              <a:t>This example can be provided to Records as it is and in its entirety. </a:t>
            </a:r>
            <a:endParaRPr lang="en-US" dirty="0"/>
          </a:p>
        </p:txBody>
      </p:sp>
      <p:sp>
        <p:nvSpPr>
          <p:cNvPr id="4" name="Slide Number Placeholder 3"/>
          <p:cNvSpPr>
            <a:spLocks noGrp="1"/>
          </p:cNvSpPr>
          <p:nvPr>
            <p:ph type="sldNum" sz="quarter" idx="5"/>
          </p:nvPr>
        </p:nvSpPr>
        <p:spPr/>
        <p:txBody>
          <a:bodyPr/>
          <a:lstStyle/>
          <a:p>
            <a:fld id="{BE16370F-DD86-4F4E-A04D-38235A22B85A}" type="slidenum">
              <a:rPr lang="en-US" smtClean="0"/>
              <a:t>54</a:t>
            </a:fld>
            <a:endParaRPr lang="en-US" dirty="0"/>
          </a:p>
        </p:txBody>
      </p:sp>
    </p:spTree>
    <p:extLst>
      <p:ext uri="{BB962C8B-B14F-4D97-AF65-F5344CB8AC3E}">
        <p14:creationId xmlns:p14="http://schemas.microsoft.com/office/powerpoint/2010/main" val="12412937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comments in this example?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strike="noStrike" dirty="0">
                <a:effectLst/>
              </a:rPr>
              <a:t>Admissions informed the center on 5/15/23 that the applicant was no longer interested in being considered for enrollment. Returned file to admissions on 5/15/23.</a:t>
            </a:r>
          </a:p>
          <a:p>
            <a:endParaRPr lang="en-US" i="1" dirty="0"/>
          </a:p>
          <a:p>
            <a:r>
              <a:rPr lang="en-US" dirty="0"/>
              <a:t>Should they be reported to Records and if so, does anything need to be redacted?</a:t>
            </a:r>
          </a:p>
          <a:p>
            <a:endParaRPr lang="en-US" dirty="0"/>
          </a:p>
          <a:p>
            <a:r>
              <a:rPr lang="en-US" dirty="0"/>
              <a:t>This example can be provided to Records as it is and in its entirety. </a:t>
            </a:r>
          </a:p>
        </p:txBody>
      </p:sp>
      <p:sp>
        <p:nvSpPr>
          <p:cNvPr id="4" name="Slide Number Placeholder 3"/>
          <p:cNvSpPr>
            <a:spLocks noGrp="1"/>
          </p:cNvSpPr>
          <p:nvPr>
            <p:ph type="sldNum" sz="quarter" idx="5"/>
          </p:nvPr>
        </p:nvSpPr>
        <p:spPr/>
        <p:txBody>
          <a:bodyPr/>
          <a:lstStyle/>
          <a:p>
            <a:fld id="{BE16370F-DD86-4F4E-A04D-38235A22B85A}" type="slidenum">
              <a:rPr lang="en-US" smtClean="0"/>
              <a:t>55</a:t>
            </a:fld>
            <a:endParaRPr lang="en-US" dirty="0"/>
          </a:p>
        </p:txBody>
      </p:sp>
    </p:spTree>
    <p:extLst>
      <p:ext uri="{BB962C8B-B14F-4D97-AF65-F5344CB8AC3E}">
        <p14:creationId xmlns:p14="http://schemas.microsoft.com/office/powerpoint/2010/main" val="11325684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strike="noStrike" dirty="0">
                <a:effectLst/>
              </a:rPr>
              <a:t>Wellness requested additional documentation on 6/15/23 based upon applicant's disclosures. Documentation not yet received as of 6/25/23 but provider office confirmed request was received and is working to fulfill. Extension request submitted to the Regional Office on 6/25/23 and approved same date for 14 days. Received documentation on 7/5/23.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strike="noStrike" dirty="0">
                <a:effectLst/>
              </a:rPr>
              <a:t>CMHC reviewed additional documentation and contacted mental health services outside treating provider on 7/6/23. CMHC approved applicant for enrollment.</a:t>
            </a:r>
            <a:endParaRPr lang="en-US" sz="1200" b="0" i="1" u="none" strike="noStrike" dirty="0">
              <a:solidFill>
                <a:srgbClr val="000000"/>
              </a:solidFill>
              <a:effectLst/>
              <a:latin typeface="Calibri" panose="020F0502020204030204" pitchFamily="34" charset="0"/>
            </a:endParaRPr>
          </a:p>
          <a:p>
            <a:endParaRPr lang="en-US" dirty="0"/>
          </a:p>
          <a:p>
            <a:r>
              <a:rPr lang="en-US" dirty="0"/>
              <a:t>In our final comments example, the first portion in light blue is simply documenting the history of trying to secure documentation the related extensions of time that were requested from the Regional Office.  The second half of the comments includes protected information (CMHC, mental health services) and must not be shared with Records. However, the applicant’s approval and the date the applicant was approved does need to be reported to Records.</a:t>
            </a:r>
          </a:p>
        </p:txBody>
      </p:sp>
      <p:sp>
        <p:nvSpPr>
          <p:cNvPr id="4" name="Slide Number Placeholder 3"/>
          <p:cNvSpPr>
            <a:spLocks noGrp="1"/>
          </p:cNvSpPr>
          <p:nvPr>
            <p:ph type="sldNum" sz="quarter" idx="5"/>
          </p:nvPr>
        </p:nvSpPr>
        <p:spPr/>
        <p:txBody>
          <a:bodyPr/>
          <a:lstStyle/>
          <a:p>
            <a:fld id="{BE16370F-DD86-4F4E-A04D-38235A22B85A}" type="slidenum">
              <a:rPr lang="en-US" smtClean="0"/>
              <a:t>56</a:t>
            </a:fld>
            <a:endParaRPr lang="en-US" dirty="0"/>
          </a:p>
        </p:txBody>
      </p:sp>
    </p:spTree>
    <p:extLst>
      <p:ext uri="{BB962C8B-B14F-4D97-AF65-F5344CB8AC3E}">
        <p14:creationId xmlns:p14="http://schemas.microsoft.com/office/powerpoint/2010/main" val="42535180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57</a:t>
            </a:fld>
            <a:endParaRPr lang="ko-KR" altLang="en-US"/>
          </a:p>
        </p:txBody>
      </p:sp>
    </p:spTree>
    <p:extLst>
      <p:ext uri="{BB962C8B-B14F-4D97-AF65-F5344CB8AC3E}">
        <p14:creationId xmlns:p14="http://schemas.microsoft.com/office/powerpoint/2010/main" val="2397384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latinLnBrk="0" hangingPunct="0"/>
            <a:r>
              <a:rPr lang="en-US" b="1" dirty="0">
                <a:ea typeface="맑은 고딕"/>
              </a:rPr>
              <a:t>Job Corps Disability Website</a:t>
            </a:r>
          </a:p>
          <a:p>
            <a:pPr eaLnBrk="0" latinLnBrk="0" hangingPunct="0"/>
            <a:endParaRPr lang="en-US" dirty="0">
              <a:ea typeface="맑은 고딕"/>
            </a:endParaRPr>
          </a:p>
          <a:p>
            <a:pPr eaLnBrk="0" latinLnBrk="0" hangingPunct="0"/>
            <a:r>
              <a:rPr lang="en-US" dirty="0">
                <a:ea typeface="맑은 고딕"/>
              </a:rPr>
              <a:t>The Job Corps Disability Support Services website contains numerous resources and tools on applicant file review and disability accommodation requirements, processes and procedures. </a:t>
            </a:r>
          </a:p>
          <a:p>
            <a:pPr eaLnBrk="0" latinLnBrk="0" hangingPunct="0"/>
            <a:endParaRPr lang="en-US" dirty="0">
              <a:ea typeface="맑은 고딕"/>
            </a:endParaRPr>
          </a:p>
          <a:p>
            <a:pPr eaLnBrk="0" latinLnBrk="0" hangingPunct="0"/>
            <a:r>
              <a:rPr lang="en-US" dirty="0">
                <a:ea typeface="맑은 고딕"/>
              </a:rPr>
              <a:t>As new resources and tools are developed, they are listed under the </a:t>
            </a:r>
            <a:r>
              <a:rPr lang="en-US" b="1" dirty="0">
                <a:ea typeface="맑은 고딕"/>
              </a:rPr>
              <a:t>New Items </a:t>
            </a:r>
            <a:r>
              <a:rPr lang="en-US" b="0" dirty="0">
                <a:ea typeface="맑은 고딕"/>
              </a:rPr>
              <a:t>heading </a:t>
            </a:r>
            <a:r>
              <a:rPr lang="en-US" dirty="0">
                <a:ea typeface="맑은 고딕"/>
              </a:rPr>
              <a:t>to the right side of the website page. See teal highlighted area. Resources that are more commonly used and/or requested are listed under the Frequently Requested Tools section also highlighted in teal.</a:t>
            </a:r>
          </a:p>
          <a:p>
            <a:pPr eaLnBrk="0" latinLnBrk="0" hangingPunct="0"/>
            <a:endParaRPr lang="en-US" dirty="0">
              <a:ea typeface="맑은 고딕"/>
            </a:endParaRPr>
          </a:p>
          <a:p>
            <a:pPr eaLnBrk="0" latinLnBrk="0" hangingPunct="0"/>
            <a:r>
              <a:rPr lang="en-US" dirty="0">
                <a:ea typeface="맑은 고딕"/>
              </a:rPr>
              <a:t>The categories of resources are listed on the left-hand side of the website and are highlighted in yellow. </a:t>
            </a:r>
          </a:p>
          <a:p>
            <a:pPr eaLnBrk="0" latinLnBrk="0" hangingPunct="0"/>
            <a:endParaRPr lang="en-US" dirty="0">
              <a:ea typeface="맑은 고딕"/>
            </a:endParaRPr>
          </a:p>
          <a:p>
            <a:pPr eaLnBrk="0" latinLnBrk="0" hangingPunct="0"/>
            <a:r>
              <a:rPr lang="en-US" dirty="0">
                <a:ea typeface="맑은 고딕"/>
              </a:rPr>
              <a:t>The Job Corps Disability website link is located at the top of the slide.</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58</a:t>
            </a:fld>
            <a:endParaRPr lang="en-US" dirty="0"/>
          </a:p>
        </p:txBody>
      </p:sp>
    </p:spTree>
    <p:extLst>
      <p:ext uri="{BB962C8B-B14F-4D97-AF65-F5344CB8AC3E}">
        <p14:creationId xmlns:p14="http://schemas.microsoft.com/office/powerpoint/2010/main" val="10221239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4548A-1ED9-40FD-AB6D-3570828BE8EB}" type="slidenum">
              <a:rPr lang="en-US" smtClean="0"/>
              <a:t>59</a:t>
            </a:fld>
            <a:endParaRPr lang="en-US" dirty="0"/>
          </a:p>
        </p:txBody>
      </p:sp>
    </p:spTree>
    <p:extLst>
      <p:ext uri="{BB962C8B-B14F-4D97-AF65-F5344CB8AC3E}">
        <p14:creationId xmlns:p14="http://schemas.microsoft.com/office/powerpoint/2010/main" val="2638459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Confidentiality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cannot over emphasize the need for discretion and appropriate maintenance of protected health and disability information. It is serious business, and we must treat it as such.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talk about some things that we can do to minimize sharing/disclosure of protected health and disability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Avoid using such terms as IEP, names of conditions, etc. If awaiting receipt of an IEP, for example, simply state "awaiting documentation" or "awaiting Wellness documentation.“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Ultimately, try and use generic terms that tell the story but do not inadvertently disclose protected health information or disability status.</a:t>
            </a:r>
          </a:p>
          <a:p>
            <a:pPr defTabSz="942232">
              <a:defRPr/>
            </a:pPr>
            <a:endParaRPr lang="en-US" dirty="0"/>
          </a:p>
          <a:p>
            <a:r>
              <a:rPr lang="en-US" sz="1800" b="0" i="0" u="none" strike="noStrike" baseline="0" dirty="0">
                <a:solidFill>
                  <a:srgbClr val="000000"/>
                </a:solidFill>
                <a:latin typeface="Times New Roman" panose="02020603050405020304" pitchFamily="18" charset="0"/>
              </a:rPr>
              <a:t>Appendix 202, Transmission, Storage, and Confidentiality of Medical, Health, and Disability-Related Information is your go to policy resource for understanding the maintenance of protected health and disability information. </a:t>
            </a: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E16370F-DD86-4F4E-A04D-38235A22B85A}" type="slidenum">
              <a:rPr lang="en-US" smtClean="0"/>
              <a:t>6</a:t>
            </a:fld>
            <a:endParaRPr lang="en-US" dirty="0"/>
          </a:p>
        </p:txBody>
      </p:sp>
    </p:spTree>
    <p:extLst>
      <p:ext uri="{BB962C8B-B14F-4D97-AF65-F5344CB8AC3E}">
        <p14:creationId xmlns:p14="http://schemas.microsoft.com/office/powerpoint/2010/main" val="60467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Job Corps policy requires that the Records department serve as the “gatekeeper” for tracking all applicant files and must manage/oversee the tracking of all applicant files from the time the center receives the applicant file until there is a final disposition.  Regular audits of the log are recommended to identify and correct missing or inaccurate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E16370F-DD86-4F4E-A04D-38235A22B85A}" type="slidenum">
              <a:rPr lang="en-US" smtClean="0"/>
              <a:t>7</a:t>
            </a:fld>
            <a:endParaRPr lang="en-US" dirty="0"/>
          </a:p>
        </p:txBody>
      </p:sp>
    </p:spTree>
    <p:extLst>
      <p:ext uri="{BB962C8B-B14F-4D97-AF65-F5344CB8AC3E}">
        <p14:creationId xmlns:p14="http://schemas.microsoft.com/office/powerpoint/2010/main" val="104774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has 30 calendar days from electronic receipt of the file by the center to complete the review of an applicant file. In other words, to make a decision to enroll or to recommend denial of enrollment.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Centers may request extensions of time to complete the review of an application if the center </a:t>
            </a:r>
            <a:r>
              <a:rPr lang="en-US" sz="1200" dirty="0">
                <a:solidFill>
                  <a:srgbClr val="646267"/>
                </a:solidFill>
              </a:rPr>
              <a:t>reasonably can substantiate needing the file longer than 30 calendar days to complete the file review process. The </a:t>
            </a:r>
            <a:r>
              <a:rPr lang="en-US" sz="1200" b="1" dirty="0">
                <a:solidFill>
                  <a:srgbClr val="32669A"/>
                </a:solidFill>
              </a:rPr>
              <a:t>extension request </a:t>
            </a:r>
            <a:r>
              <a:rPr lang="en-US" sz="1200" dirty="0">
                <a:solidFill>
                  <a:srgbClr val="646267"/>
                </a:solidFill>
              </a:rPr>
              <a:t>must be requested from your DOL Program Manager and it should be documented in the Center’s File Review Tracking Log.  Your extension request must be submitted to the Regional Office no later than 25 calendar days into your 30-day review timeframe. </a:t>
            </a:r>
            <a:r>
              <a:rPr lang="en-US" sz="1800" dirty="0">
                <a:effectLst/>
                <a:highlight>
                  <a:srgbClr val="FFFF00"/>
                </a:highlight>
                <a:latin typeface="Calibri" panose="020F0502020204030204" pitchFamily="34" charset="0"/>
                <a:ea typeface="Times New Roman" panose="02020603050405020304" pitchFamily="18" charset="0"/>
              </a:rPr>
              <a:t>The 25-day deadline for submitting an extension is a requirement that was added to the PRH in November of 2022.</a:t>
            </a:r>
            <a:endParaRPr lang="en-US" sz="1200" dirty="0">
              <a:solidFill>
                <a:srgbClr val="6462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6462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46267"/>
                </a:solidFill>
              </a:rPr>
              <a:t>Caution – extensions are to give the center time to secure a needed accommodation to participate in the file review process, to schedule a tour if that is logistically possible and needed, or to receive anticipated documentation. Extensions to complete file reviews should not function as delays in enrollment.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8</a:t>
            </a:fld>
            <a:endParaRPr lang="en-US" dirty="0"/>
          </a:p>
        </p:txBody>
      </p:sp>
    </p:spTree>
    <p:extLst>
      <p:ext uri="{BB962C8B-B14F-4D97-AF65-F5344CB8AC3E}">
        <p14:creationId xmlns:p14="http://schemas.microsoft.com/office/powerpoint/2010/main" val="199747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defTabSz="931774">
              <a:spcBef>
                <a:spcPts val="600"/>
              </a:spcBef>
              <a:spcAft>
                <a:spcPts val="600"/>
              </a:spcAft>
              <a:defRPr/>
            </a:pPr>
            <a:r>
              <a:rPr lang="en-US" dirty="0"/>
              <a:t>Now let’s review the Sample Center File Review Tracking Log from the Job Corps Disability website and discuss the log requirements.</a:t>
            </a: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9</a:t>
            </a:fld>
            <a:endParaRPr lang="ko-KR" altLang="en-US"/>
          </a:p>
        </p:txBody>
      </p:sp>
    </p:spTree>
    <p:extLst>
      <p:ext uri="{BB962C8B-B14F-4D97-AF65-F5344CB8AC3E}">
        <p14:creationId xmlns:p14="http://schemas.microsoft.com/office/powerpoint/2010/main" val="1716430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009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44927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4076533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wer left pictur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1A6381CE-8013-90D6-C654-D41BCDDA3DE9}"/>
              </a:ext>
            </a:extLst>
          </p:cNvPr>
          <p:cNvSpPr>
            <a:spLocks noGrp="1"/>
          </p:cNvSpPr>
          <p:nvPr>
            <p:ph type="pic" sz="quarter" idx="10"/>
          </p:nvPr>
        </p:nvSpPr>
        <p:spPr>
          <a:xfrm>
            <a:off x="0" y="2966484"/>
            <a:ext cx="7843284" cy="3891516"/>
          </a:xfrm>
        </p:spPr>
        <p:txBody>
          <a:bodyPr/>
          <a:lstStyle/>
          <a:p>
            <a:endParaRPr kumimoji="1" lang="ko-Kore-KR" altLang="en-US"/>
          </a:p>
        </p:txBody>
      </p:sp>
    </p:spTree>
    <p:extLst>
      <p:ext uri="{BB962C8B-B14F-4D97-AF65-F5344CB8AC3E}">
        <p14:creationId xmlns:p14="http://schemas.microsoft.com/office/powerpoint/2010/main" val="7464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2" name="그림 개체 틀 21"/>
          <p:cNvSpPr>
            <a:spLocks noGrp="1"/>
          </p:cNvSpPr>
          <p:nvPr>
            <p:ph type="pic" sz="quarter" idx="13" hasCustomPrompt="1"/>
          </p:nvPr>
        </p:nvSpPr>
        <p:spPr>
          <a:xfrm>
            <a:off x="7759001" y="114300"/>
            <a:ext cx="4251325" cy="6629400"/>
          </a:xfrm>
          <a:custGeom>
            <a:avLst/>
            <a:gdLst>
              <a:gd name="connsiteX0" fmla="*/ 0 w 4251325"/>
              <a:gd name="connsiteY0" fmla="*/ 4846638 h 6629400"/>
              <a:gd name="connsiteX1" fmla="*/ 2925763 w 4251325"/>
              <a:gd name="connsiteY1" fmla="*/ 4846638 h 6629400"/>
              <a:gd name="connsiteX2" fmla="*/ 2925763 w 4251325"/>
              <a:gd name="connsiteY2" fmla="*/ 6629400 h 6629400"/>
              <a:gd name="connsiteX3" fmla="*/ 0 w 4251325"/>
              <a:gd name="connsiteY3" fmla="*/ 6629400 h 6629400"/>
              <a:gd name="connsiteX4" fmla="*/ 0 w 4251325"/>
              <a:gd name="connsiteY4" fmla="*/ 0 h 6629400"/>
              <a:gd name="connsiteX5" fmla="*/ 2925763 w 4251325"/>
              <a:gd name="connsiteY5" fmla="*/ 0 h 6629400"/>
              <a:gd name="connsiteX6" fmla="*/ 2925763 w 4251325"/>
              <a:gd name="connsiteY6" fmla="*/ 4664075 h 6629400"/>
              <a:gd name="connsiteX7" fmla="*/ 0 w 4251325"/>
              <a:gd name="connsiteY7" fmla="*/ 4664075 h 6629400"/>
              <a:gd name="connsiteX8" fmla="*/ 3113088 w 4251325"/>
              <a:gd name="connsiteY8" fmla="*/ 0 h 6629400"/>
              <a:gd name="connsiteX9" fmla="*/ 4251325 w 4251325"/>
              <a:gd name="connsiteY9" fmla="*/ 0 h 6629400"/>
              <a:gd name="connsiteX10" fmla="*/ 4251325 w 4251325"/>
              <a:gd name="connsiteY10" fmla="*/ 6629400 h 6629400"/>
              <a:gd name="connsiteX11" fmla="*/ 3113088 w 4251325"/>
              <a:gd name="connsiteY11" fmla="*/ 6629400 h 66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1325" h="6629400">
                <a:moveTo>
                  <a:pt x="0" y="4846638"/>
                </a:moveTo>
                <a:lnTo>
                  <a:pt x="2925763" y="4846638"/>
                </a:lnTo>
                <a:lnTo>
                  <a:pt x="2925763" y="6629400"/>
                </a:lnTo>
                <a:lnTo>
                  <a:pt x="0" y="6629400"/>
                </a:lnTo>
                <a:close/>
                <a:moveTo>
                  <a:pt x="0" y="0"/>
                </a:moveTo>
                <a:lnTo>
                  <a:pt x="2925763" y="0"/>
                </a:lnTo>
                <a:lnTo>
                  <a:pt x="2925763" y="4664075"/>
                </a:lnTo>
                <a:lnTo>
                  <a:pt x="0" y="4664075"/>
                </a:lnTo>
                <a:close/>
                <a:moveTo>
                  <a:pt x="3113088" y="0"/>
                </a:moveTo>
                <a:lnTo>
                  <a:pt x="4251325" y="0"/>
                </a:lnTo>
                <a:lnTo>
                  <a:pt x="4251325" y="6629400"/>
                </a:lnTo>
                <a:lnTo>
                  <a:pt x="3113088" y="6629400"/>
                </a:lnTo>
                <a:close/>
              </a:path>
            </a:pathLst>
          </a:custGeom>
        </p:spPr>
        <p:txBody>
          <a:bodyPr wrap="square">
            <a:noAutofit/>
          </a:bodyPr>
          <a:lstStyle>
            <a:lvl1pPr marL="0" indent="0">
              <a:buNone/>
              <a:defRPr/>
            </a:lvl1pPr>
          </a:lstStyle>
          <a:p>
            <a:r>
              <a:rPr lang="en-US" altLang="ko-KR" dirty="0"/>
              <a:t> </a:t>
            </a:r>
            <a:endParaRPr lang="ko-KR" altLang="en-US" dirty="0"/>
          </a:p>
        </p:txBody>
      </p:sp>
      <p:sp>
        <p:nvSpPr>
          <p:cNvPr id="11" name="직사각형 10"/>
          <p:cNvSpPr/>
          <p:nvPr userDrawn="1"/>
        </p:nvSpPr>
        <p:spPr>
          <a:xfrm>
            <a:off x="0" y="0"/>
            <a:ext cx="105242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p:cNvSpPr/>
          <p:nvPr userDrawn="1"/>
        </p:nvSpPr>
        <p:spPr>
          <a:xfrm>
            <a:off x="11139577" y="0"/>
            <a:ext cx="105242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userDrawn="1"/>
        </p:nvSpPr>
        <p:spPr>
          <a:xfrm>
            <a:off x="8906256" y="2670048"/>
            <a:ext cx="1956816" cy="369332"/>
          </a:xfrm>
          <a:prstGeom prst="rect">
            <a:avLst/>
          </a:prstGeom>
          <a:noFill/>
        </p:spPr>
        <p:txBody>
          <a:bodyPr wrap="square" rtlCol="0">
            <a:spAutoFit/>
          </a:bodyPr>
          <a:lstStyle/>
          <a:p>
            <a:endParaRPr lang="ko-KR" altLang="en-US" dirty="0"/>
          </a:p>
        </p:txBody>
      </p:sp>
    </p:spTree>
    <p:extLst>
      <p:ext uri="{BB962C8B-B14F-4D97-AF65-F5344CB8AC3E}">
        <p14:creationId xmlns:p14="http://schemas.microsoft.com/office/powerpoint/2010/main" val="1606770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age at top">
    <p:spTree>
      <p:nvGrpSpPr>
        <p:cNvPr id="1" name=""/>
        <p:cNvGrpSpPr/>
        <p:nvPr/>
      </p:nvGrpSpPr>
      <p:grpSpPr>
        <a:xfrm>
          <a:off x="0" y="0"/>
          <a:ext cx="0" cy="0"/>
          <a:chOff x="0" y="0"/>
          <a:chExt cx="0" cy="0"/>
        </a:xfrm>
      </p:grpSpPr>
      <p:sp>
        <p:nvSpPr>
          <p:cNvPr id="113" name="제목 1"/>
          <p:cNvSpPr>
            <a:spLocks noGrp="1"/>
          </p:cNvSpPr>
          <p:nvPr>
            <p:ph type="title"/>
          </p:nvPr>
        </p:nvSpPr>
        <p:spPr>
          <a:xfrm>
            <a:off x="767408" y="508408"/>
            <a:ext cx="10574967" cy="796908"/>
          </a:xfrm>
          <a:prstGeom prst="rect">
            <a:avLst/>
          </a:prstGeom>
        </p:spPr>
        <p:txBody>
          <a:bodyPr/>
          <a:lstStyle>
            <a:lvl1pPr algn="ctr">
              <a:defRPr b="1">
                <a:solidFill>
                  <a:schemeClr val="bg1"/>
                </a:solidFill>
                <a:latin typeface="+mj-lt"/>
              </a:defRPr>
            </a:lvl1pPr>
          </a:lstStyle>
          <a:p>
            <a:r>
              <a:rPr lang="en-US" altLang="ko-KR"/>
              <a:t>Your great subtitle in this line</a:t>
            </a:r>
            <a:endParaRPr lang="ko-KR" altLang="en-US"/>
          </a:p>
        </p:txBody>
      </p:sp>
      <p:cxnSp>
        <p:nvCxnSpPr>
          <p:cNvPr id="57" name="직선 연결선 56"/>
          <p:cNvCxnSpPr/>
          <p:nvPr/>
        </p:nvCxnSpPr>
        <p:spPr>
          <a:xfrm>
            <a:off x="1211679" y="4401978"/>
            <a:ext cx="2754188" cy="0"/>
          </a:xfrm>
          <a:prstGeom prst="line">
            <a:avLst/>
          </a:prstGeom>
          <a:solidFill>
            <a:srgbClr val="FEA79A"/>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58" name="직선 연결선 57"/>
          <p:cNvCxnSpPr/>
          <p:nvPr/>
        </p:nvCxnSpPr>
        <p:spPr>
          <a:xfrm>
            <a:off x="1211679" y="3966741"/>
            <a:ext cx="2754188" cy="0"/>
          </a:xfrm>
          <a:prstGeom prst="line">
            <a:avLst/>
          </a:prstGeom>
          <a:solidFill>
            <a:srgbClr val="FEA79A"/>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89" name="직선 연결선 88"/>
          <p:cNvCxnSpPr/>
          <p:nvPr/>
        </p:nvCxnSpPr>
        <p:spPr>
          <a:xfrm>
            <a:off x="8171596" y="4401978"/>
            <a:ext cx="2754188" cy="0"/>
          </a:xfrm>
          <a:prstGeom prst="line">
            <a:avLst/>
          </a:prstGeom>
          <a:solidFill>
            <a:srgbClr val="FEA79A"/>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90" name="직선 연결선 89"/>
          <p:cNvCxnSpPr/>
          <p:nvPr/>
        </p:nvCxnSpPr>
        <p:spPr>
          <a:xfrm>
            <a:off x="8171596" y="3966741"/>
            <a:ext cx="2754188" cy="0"/>
          </a:xfrm>
          <a:prstGeom prst="line">
            <a:avLst/>
          </a:prstGeom>
          <a:solidFill>
            <a:srgbClr val="FEA79A"/>
          </a:solidFill>
          <a:ln>
            <a:no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604482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80092595-7CB8-4CB6-B1CB-955F6B540E64}"/>
              </a:ext>
            </a:extLst>
          </p:cNvPr>
          <p:cNvSpPr>
            <a:spLocks noGrp="1"/>
          </p:cNvSpPr>
          <p:nvPr>
            <p:ph type="pic" sz="quarter" idx="10"/>
          </p:nvPr>
        </p:nvSpPr>
        <p:spPr>
          <a:xfrm>
            <a:off x="1370076" y="1143000"/>
            <a:ext cx="3355848" cy="4572000"/>
          </a:xfrm>
          <a:custGeom>
            <a:avLst/>
            <a:gdLst>
              <a:gd name="connsiteX0" fmla="*/ 0 w 3355848"/>
              <a:gd name="connsiteY0" fmla="*/ 0 h 4572000"/>
              <a:gd name="connsiteX1" fmla="*/ 3355848 w 3355848"/>
              <a:gd name="connsiteY1" fmla="*/ 0 h 4572000"/>
              <a:gd name="connsiteX2" fmla="*/ 3355848 w 3355848"/>
              <a:gd name="connsiteY2" fmla="*/ 4572000 h 4572000"/>
              <a:gd name="connsiteX3" fmla="*/ 0 w 3355848"/>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355848" h="4572000">
                <a:moveTo>
                  <a:pt x="0" y="0"/>
                </a:moveTo>
                <a:lnTo>
                  <a:pt x="3355848" y="0"/>
                </a:lnTo>
                <a:lnTo>
                  <a:pt x="3355848" y="4572000"/>
                </a:lnTo>
                <a:lnTo>
                  <a:pt x="0" y="4572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914598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734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ower left pic">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1A6381CE-8013-90D6-C654-D41BCDDA3DE9}"/>
              </a:ext>
            </a:extLst>
          </p:cNvPr>
          <p:cNvSpPr>
            <a:spLocks noGrp="1"/>
          </p:cNvSpPr>
          <p:nvPr>
            <p:ph type="pic" sz="quarter" idx="10"/>
          </p:nvPr>
        </p:nvSpPr>
        <p:spPr>
          <a:xfrm>
            <a:off x="0" y="2966484"/>
            <a:ext cx="7843284" cy="3891516"/>
          </a:xfrm>
        </p:spPr>
        <p:txBody>
          <a:bodyPr/>
          <a:lstStyle/>
          <a:p>
            <a:endParaRPr kumimoji="1" lang="ko-Kore-KR" altLang="en-US"/>
          </a:p>
        </p:txBody>
      </p:sp>
    </p:spTree>
    <p:extLst>
      <p:ext uri="{BB962C8B-B14F-4D97-AF65-F5344CB8AC3E}">
        <p14:creationId xmlns:p14="http://schemas.microsoft.com/office/powerpoint/2010/main" val="165498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114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ircle in center">
    <p:spTree>
      <p:nvGrpSpPr>
        <p:cNvPr id="1" name=""/>
        <p:cNvGrpSpPr/>
        <p:nvPr/>
      </p:nvGrpSpPr>
      <p:grpSpPr>
        <a:xfrm>
          <a:off x="0" y="0"/>
          <a:ext cx="0" cy="0"/>
          <a:chOff x="0" y="0"/>
          <a:chExt cx="0" cy="0"/>
        </a:xfrm>
      </p:grpSpPr>
      <p:sp>
        <p:nvSpPr>
          <p:cNvPr id="6" name="그림 개체 틀 6">
            <a:extLst>
              <a:ext uri="{FF2B5EF4-FFF2-40B4-BE49-F238E27FC236}">
                <a16:creationId xmlns:a16="http://schemas.microsoft.com/office/drawing/2014/main" id="{415BA745-895D-3253-4A10-C1D5F06C7E0F}"/>
              </a:ext>
            </a:extLst>
          </p:cNvPr>
          <p:cNvSpPr>
            <a:spLocks noGrp="1"/>
          </p:cNvSpPr>
          <p:nvPr>
            <p:ph type="pic" sz="quarter" idx="10"/>
          </p:nvPr>
        </p:nvSpPr>
        <p:spPr>
          <a:xfrm>
            <a:off x="3594321" y="926565"/>
            <a:ext cx="5003357" cy="5004869"/>
          </a:xfrm>
          <a:prstGeom prst="ellipse">
            <a:avLst/>
          </a:prstGeom>
        </p:spPr>
        <p:txBody>
          <a:bodyPr/>
          <a:lstStyle/>
          <a:p>
            <a:endParaRPr kumimoji="1" lang="ko-Kore-KR" altLang="en-US"/>
          </a:p>
        </p:txBody>
      </p:sp>
    </p:spTree>
    <p:extLst>
      <p:ext uri="{BB962C8B-B14F-4D97-AF65-F5344CB8AC3E}">
        <p14:creationId xmlns:p14="http://schemas.microsoft.com/office/powerpoint/2010/main" val="401685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2954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Half_Page_Pictur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091683" y="0"/>
            <a:ext cx="6099048" cy="68580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3579286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tures at bottom">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71282234-8917-CDE8-FC2C-FFBE60EC393C}"/>
              </a:ext>
            </a:extLst>
          </p:cNvPr>
          <p:cNvSpPr>
            <a:spLocks noGrp="1"/>
          </p:cNvSpPr>
          <p:nvPr>
            <p:ph type="pic" sz="quarter" idx="10"/>
          </p:nvPr>
        </p:nvSpPr>
        <p:spPr>
          <a:xfrm>
            <a:off x="0" y="3078127"/>
            <a:ext cx="7374194" cy="3779873"/>
          </a:xfrm>
        </p:spPr>
        <p:txBody>
          <a:bodyPr/>
          <a:lstStyle/>
          <a:p>
            <a:endParaRPr kumimoji="1" lang="ko-Kore-KR" altLang="en-US"/>
          </a:p>
        </p:txBody>
      </p:sp>
      <p:sp>
        <p:nvSpPr>
          <p:cNvPr id="7" name="그림 개체 틀 7">
            <a:extLst>
              <a:ext uri="{FF2B5EF4-FFF2-40B4-BE49-F238E27FC236}">
                <a16:creationId xmlns:a16="http://schemas.microsoft.com/office/drawing/2014/main" id="{0AA3C26F-EB74-469F-A29F-F81E28342C33}"/>
              </a:ext>
            </a:extLst>
          </p:cNvPr>
          <p:cNvSpPr>
            <a:spLocks noGrp="1"/>
          </p:cNvSpPr>
          <p:nvPr>
            <p:ph type="pic" sz="quarter" idx="11"/>
          </p:nvPr>
        </p:nvSpPr>
        <p:spPr>
          <a:xfrm>
            <a:off x="7374195" y="3078127"/>
            <a:ext cx="4817806" cy="3779873"/>
          </a:xfrm>
        </p:spPr>
        <p:txBody>
          <a:bodyPr/>
          <a:lstStyle/>
          <a:p>
            <a:endParaRPr kumimoji="1" lang="ko-Kore-KR" altLang="en-US"/>
          </a:p>
        </p:txBody>
      </p:sp>
    </p:spTree>
    <p:extLst>
      <p:ext uri="{BB962C8B-B14F-4D97-AF65-F5344CB8AC3E}">
        <p14:creationId xmlns:p14="http://schemas.microsoft.com/office/powerpoint/2010/main" val="2405885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r Transition Page">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ACF785B9-9F4E-4CFB-B292-ACC8D07A84D7}"/>
              </a:ext>
            </a:extLst>
          </p:cNvPr>
          <p:cNvSpPr>
            <a:spLocks noGrp="1"/>
          </p:cNvSpPr>
          <p:nvPr>
            <p:ph type="title" hasCustomPrompt="1"/>
          </p:nvPr>
        </p:nvSpPr>
        <p:spPr>
          <a:xfrm>
            <a:off x="6991350" y="1870074"/>
            <a:ext cx="5200651" cy="1882775"/>
          </a:xfrm>
        </p:spPr>
        <p:txBody>
          <a:bodyPr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a:t>Insert title here</a:t>
            </a:r>
            <a:endParaRPr lang="ko-KR" altLang="en-US"/>
          </a:p>
        </p:txBody>
      </p:sp>
      <p:sp>
        <p:nvSpPr>
          <p:cNvPr id="4" name="그림 개체 틀 4">
            <a:extLst>
              <a:ext uri="{FF2B5EF4-FFF2-40B4-BE49-F238E27FC236}">
                <a16:creationId xmlns:a16="http://schemas.microsoft.com/office/drawing/2014/main" id="{34A15B35-7FC1-4E8B-BFCE-1D03798B1D78}"/>
              </a:ext>
            </a:extLst>
          </p:cNvPr>
          <p:cNvSpPr>
            <a:spLocks noGrp="1"/>
          </p:cNvSpPr>
          <p:nvPr>
            <p:ph type="pic" sz="quarter" idx="10"/>
          </p:nvPr>
        </p:nvSpPr>
        <p:spPr>
          <a:xfrm>
            <a:off x="1358900" y="1924050"/>
            <a:ext cx="4591050" cy="2838450"/>
          </a:xfrm>
        </p:spPr>
        <p:txBody>
          <a:bodyPr/>
          <a:lstStyle>
            <a:lvl1pPr eaLnBrk="0" latinLnBrk="0" hangingPunct="0">
              <a:defRPr/>
            </a:lvl1pPr>
          </a:lstStyle>
          <a:p>
            <a:r>
              <a:rPr lang="en-US" altLang="ko-KR" dirty="0"/>
              <a:t>Click the icon to add a picture
</a:t>
            </a:r>
            <a:endParaRPr lang="ko-KR" altLang="en-US"/>
          </a:p>
        </p:txBody>
      </p:sp>
    </p:spTree>
    <p:extLst>
      <p:ext uri="{BB962C8B-B14F-4D97-AF65-F5344CB8AC3E}">
        <p14:creationId xmlns:p14="http://schemas.microsoft.com/office/powerpoint/2010/main" val="144347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4384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6502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0100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07134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39214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43933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361924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2193702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p:titleStyle>
    <p:bodyStyle>
      <a:lvl1pPr marL="228600" indent="-228600" algn="l" defTabSz="914400" rtl="0" eaLnBrk="1" latinLnBrk="0" hangingPunct="1">
        <a:lnSpc>
          <a:spcPct val="114000"/>
        </a:lnSpc>
        <a:spcBef>
          <a:spcPts val="6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buClr>
          <a:srgbClr val="0070C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30.sv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30.sv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2.xml"/><Relationship Id="rId5" Type="http://schemas.openxmlformats.org/officeDocument/2006/relationships/image" Target="../media/image51.sv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hyperlink" Target="https://supportservices.jobcorps.gov/disability/Documents/Sample%20Wellness%20File%20Review%20Tracking%20Log.xlsx"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5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7.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749347" y="1350963"/>
            <a:ext cx="6256079" cy="3765281"/>
          </a:xfrm>
        </p:spPr>
        <p:txBody>
          <a:bodyPr>
            <a:normAutofit/>
          </a:bodyPr>
          <a:lstStyle/>
          <a:p>
            <a:pPr>
              <a:defRPr/>
            </a:pPr>
            <a:r>
              <a:rPr lang="en-US" sz="5333" spc="-267" dirty="0">
                <a:solidFill>
                  <a:schemeClr val="tx1">
                    <a:lumMod val="65000"/>
                    <a:lumOff val="35000"/>
                  </a:schemeClr>
                </a:solidFill>
                <a:latin typeface="Arial" pitchFamily="34" charset="0"/>
                <a:cs typeface="Arial" pitchFamily="34" charset="0"/>
              </a:rPr>
              <a:t>Maintaining and Managing </a:t>
            </a:r>
            <a:br>
              <a:rPr lang="en-US" sz="5333" spc="-267" dirty="0">
                <a:solidFill>
                  <a:schemeClr val="tx1">
                    <a:lumMod val="65000"/>
                    <a:lumOff val="35000"/>
                  </a:schemeClr>
                </a:solidFill>
                <a:latin typeface="Arial" pitchFamily="34" charset="0"/>
                <a:cs typeface="Arial" pitchFamily="34" charset="0"/>
              </a:rPr>
            </a:br>
            <a:r>
              <a:rPr lang="en-US" sz="5333" spc="-267" dirty="0">
                <a:solidFill>
                  <a:schemeClr val="tx1"/>
                </a:solidFill>
                <a:latin typeface="Arial" pitchFamily="34" charset="0"/>
                <a:cs typeface="Arial" pitchFamily="34" charset="0"/>
              </a:rPr>
              <a:t>Applicant File Review (AFR) </a:t>
            </a:r>
            <a:r>
              <a:rPr lang="en-US" sz="5333" spc="-267" dirty="0">
                <a:latin typeface="Arial" pitchFamily="34" charset="0"/>
                <a:cs typeface="Arial" pitchFamily="34" charset="0"/>
              </a:rPr>
              <a:t>Tracking</a:t>
            </a:r>
            <a:endParaRPr lang="en-US" sz="5333" b="1" spc="-267" dirty="0">
              <a:latin typeface="Arial" pitchFamily="34" charset="0"/>
              <a:cs typeface="Arial" pitchFamily="34" charset="0"/>
            </a:endParaRPr>
          </a:p>
        </p:txBody>
      </p:sp>
      <p:grpSp>
        <p:nvGrpSpPr>
          <p:cNvPr id="8" name="Group 7"/>
          <p:cNvGrpSpPr/>
          <p:nvPr/>
        </p:nvGrpSpPr>
        <p:grpSpPr>
          <a:xfrm>
            <a:off x="283209" y="0"/>
            <a:ext cx="6127665" cy="6858000"/>
            <a:chOff x="2649892" y="1191"/>
            <a:chExt cx="5013722" cy="5143500"/>
          </a:xfrm>
        </p:grpSpPr>
        <p:sp>
          <p:nvSpPr>
            <p:cNvPr id="9" name="Freeform 5"/>
            <p:cNvSpPr>
              <a:spLocks/>
            </p:cNvSpPr>
            <p:nvPr/>
          </p:nvSpPr>
          <p:spPr bwMode="auto">
            <a:xfrm>
              <a:off x="2673704" y="3572"/>
              <a:ext cx="4966097" cy="5141119"/>
            </a:xfrm>
            <a:custGeom>
              <a:avLst/>
              <a:gdLst>
                <a:gd name="T0" fmla="*/ 3003 w 3090"/>
                <a:gd name="T1" fmla="*/ 0 h 3200"/>
                <a:gd name="T2" fmla="*/ 2612 w 3090"/>
                <a:gd name="T3" fmla="*/ 0 h 3200"/>
                <a:gd name="T4" fmla="*/ 2629 w 3090"/>
                <a:gd name="T5" fmla="*/ 14 h 3200"/>
                <a:gd name="T6" fmla="*/ 2751 w 3090"/>
                <a:gd name="T7" fmla="*/ 413 h 3200"/>
                <a:gd name="T8" fmla="*/ 2480 w 3090"/>
                <a:gd name="T9" fmla="*/ 680 h 3200"/>
                <a:gd name="T10" fmla="*/ 2419 w 3090"/>
                <a:gd name="T11" fmla="*/ 684 h 3200"/>
                <a:gd name="T12" fmla="*/ 2206 w 3090"/>
                <a:gd name="T13" fmla="*/ 628 h 3200"/>
                <a:gd name="T14" fmla="*/ 2050 w 3090"/>
                <a:gd name="T15" fmla="*/ 534 h 3200"/>
                <a:gd name="T16" fmla="*/ 1924 w 3090"/>
                <a:gd name="T17" fmla="*/ 456 h 3200"/>
                <a:gd name="T18" fmla="*/ 1607 w 3090"/>
                <a:gd name="T19" fmla="*/ 373 h 3200"/>
                <a:gd name="T20" fmla="*/ 1163 w 3090"/>
                <a:gd name="T21" fmla="*/ 530 h 3200"/>
                <a:gd name="T22" fmla="*/ 919 w 3090"/>
                <a:gd name="T23" fmla="*/ 944 h 3200"/>
                <a:gd name="T24" fmla="*/ 1045 w 3090"/>
                <a:gd name="T25" fmla="*/ 1441 h 3200"/>
                <a:gd name="T26" fmla="*/ 1468 w 3090"/>
                <a:gd name="T27" fmla="*/ 1733 h 3200"/>
                <a:gd name="T28" fmla="*/ 1843 w 3090"/>
                <a:gd name="T29" fmla="*/ 2106 h 3200"/>
                <a:gd name="T30" fmla="*/ 1584 w 3090"/>
                <a:gd name="T31" fmla="*/ 2490 h 3200"/>
                <a:gd name="T32" fmla="*/ 1485 w 3090"/>
                <a:gd name="T33" fmla="*/ 2506 h 3200"/>
                <a:gd name="T34" fmla="*/ 1123 w 3090"/>
                <a:gd name="T35" fmla="*/ 2373 h 3200"/>
                <a:gd name="T36" fmla="*/ 1069 w 3090"/>
                <a:gd name="T37" fmla="*/ 2344 h 3200"/>
                <a:gd name="T38" fmla="*/ 696 w 3090"/>
                <a:gd name="T39" fmla="*/ 2248 h 3200"/>
                <a:gd name="T40" fmla="*/ 174 w 3090"/>
                <a:gd name="T41" fmla="*/ 2471 h 3200"/>
                <a:gd name="T42" fmla="*/ 21 w 3090"/>
                <a:gd name="T43" fmla="*/ 2976 h 3200"/>
                <a:gd name="T44" fmla="*/ 76 w 3090"/>
                <a:gd name="T45" fmla="*/ 3200 h 3200"/>
                <a:gd name="T46" fmla="*/ 480 w 3090"/>
                <a:gd name="T47" fmla="*/ 3200 h 3200"/>
                <a:gd name="T48" fmla="*/ 468 w 3090"/>
                <a:gd name="T49" fmla="*/ 3188 h 3200"/>
                <a:gd name="T50" fmla="*/ 379 w 3090"/>
                <a:gd name="T51" fmla="*/ 2723 h 3200"/>
                <a:gd name="T52" fmla="*/ 693 w 3090"/>
                <a:gd name="T53" fmla="*/ 2560 h 3200"/>
                <a:gd name="T54" fmla="*/ 888 w 3090"/>
                <a:gd name="T55" fmla="*/ 2599 h 3200"/>
                <a:gd name="T56" fmla="*/ 1061 w 3090"/>
                <a:gd name="T57" fmla="*/ 2690 h 3200"/>
                <a:gd name="T58" fmla="*/ 1312 w 3090"/>
                <a:gd name="T59" fmla="*/ 2807 h 3200"/>
                <a:gd name="T60" fmla="*/ 1518 w 3090"/>
                <a:gd name="T61" fmla="*/ 2835 h 3200"/>
                <a:gd name="T62" fmla="*/ 1838 w 3090"/>
                <a:gd name="T63" fmla="*/ 2759 h 3200"/>
                <a:gd name="T64" fmla="*/ 2094 w 3090"/>
                <a:gd name="T65" fmla="*/ 2534 h 3200"/>
                <a:gd name="T66" fmla="*/ 2188 w 3090"/>
                <a:gd name="T67" fmla="*/ 2061 h 3200"/>
                <a:gd name="T68" fmla="*/ 1904 w 3090"/>
                <a:gd name="T69" fmla="*/ 1613 h 3200"/>
                <a:gd name="T70" fmla="*/ 1608 w 3090"/>
                <a:gd name="T71" fmla="*/ 1442 h 3200"/>
                <a:gd name="T72" fmla="*/ 1324 w 3090"/>
                <a:gd name="T73" fmla="*/ 1255 h 3200"/>
                <a:gd name="T74" fmla="*/ 1271 w 3090"/>
                <a:gd name="T75" fmla="*/ 947 h 3200"/>
                <a:gd name="T76" fmla="*/ 1620 w 3090"/>
                <a:gd name="T77" fmla="*/ 716 h 3200"/>
                <a:gd name="T78" fmla="*/ 1672 w 3090"/>
                <a:gd name="T79" fmla="*/ 719 h 3200"/>
                <a:gd name="T80" fmla="*/ 1954 w 3090"/>
                <a:gd name="T81" fmla="*/ 851 h 3200"/>
                <a:gd name="T82" fmla="*/ 2219 w 3090"/>
                <a:gd name="T83" fmla="*/ 985 h 3200"/>
                <a:gd name="T84" fmla="*/ 2395 w 3090"/>
                <a:gd name="T85" fmla="*/ 1006 h 3200"/>
                <a:gd name="T86" fmla="*/ 2804 w 3090"/>
                <a:gd name="T87" fmla="*/ 861 h 3200"/>
                <a:gd name="T88" fmla="*/ 3036 w 3090"/>
                <a:gd name="T89" fmla="*/ 533 h 3200"/>
                <a:gd name="T90" fmla="*/ 3055 w 3090"/>
                <a:gd name="T91" fmla="*/ 151 h 3200"/>
                <a:gd name="T92" fmla="*/ 3003 w 3090"/>
                <a:gd name="T93" fmla="*/ 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90" h="3200">
                  <a:moveTo>
                    <a:pt x="3003" y="0"/>
                  </a:moveTo>
                  <a:cubicBezTo>
                    <a:pt x="2612" y="0"/>
                    <a:pt x="2612" y="0"/>
                    <a:pt x="2612" y="0"/>
                  </a:cubicBezTo>
                  <a:cubicBezTo>
                    <a:pt x="2629" y="14"/>
                    <a:pt x="2629" y="14"/>
                    <a:pt x="2629" y="14"/>
                  </a:cubicBezTo>
                  <a:cubicBezTo>
                    <a:pt x="2748" y="114"/>
                    <a:pt x="2794" y="263"/>
                    <a:pt x="2751" y="413"/>
                  </a:cubicBezTo>
                  <a:cubicBezTo>
                    <a:pt x="2711" y="555"/>
                    <a:pt x="2602" y="662"/>
                    <a:pt x="2480" y="680"/>
                  </a:cubicBezTo>
                  <a:cubicBezTo>
                    <a:pt x="2460" y="682"/>
                    <a:pt x="2439" y="684"/>
                    <a:pt x="2419" y="684"/>
                  </a:cubicBezTo>
                  <a:cubicBezTo>
                    <a:pt x="2347" y="684"/>
                    <a:pt x="2275" y="665"/>
                    <a:pt x="2206" y="628"/>
                  </a:cubicBezTo>
                  <a:cubicBezTo>
                    <a:pt x="2153" y="599"/>
                    <a:pt x="2101" y="566"/>
                    <a:pt x="2050" y="534"/>
                  </a:cubicBezTo>
                  <a:cubicBezTo>
                    <a:pt x="2009" y="508"/>
                    <a:pt x="1967" y="481"/>
                    <a:pt x="1924" y="456"/>
                  </a:cubicBezTo>
                  <a:cubicBezTo>
                    <a:pt x="1829" y="402"/>
                    <a:pt x="1719" y="373"/>
                    <a:pt x="1607" y="373"/>
                  </a:cubicBezTo>
                  <a:cubicBezTo>
                    <a:pt x="1448" y="373"/>
                    <a:pt x="1290" y="429"/>
                    <a:pt x="1163" y="530"/>
                  </a:cubicBezTo>
                  <a:cubicBezTo>
                    <a:pt x="1030" y="636"/>
                    <a:pt x="944" y="783"/>
                    <a:pt x="919" y="944"/>
                  </a:cubicBezTo>
                  <a:cubicBezTo>
                    <a:pt x="890" y="1134"/>
                    <a:pt x="932" y="1301"/>
                    <a:pt x="1045" y="1441"/>
                  </a:cubicBezTo>
                  <a:cubicBezTo>
                    <a:pt x="1138" y="1556"/>
                    <a:pt x="1277" y="1652"/>
                    <a:pt x="1468" y="1733"/>
                  </a:cubicBezTo>
                  <a:cubicBezTo>
                    <a:pt x="1599" y="1789"/>
                    <a:pt x="1823" y="1912"/>
                    <a:pt x="1843" y="2106"/>
                  </a:cubicBezTo>
                  <a:cubicBezTo>
                    <a:pt x="1861" y="2275"/>
                    <a:pt x="1752" y="2437"/>
                    <a:pt x="1584" y="2490"/>
                  </a:cubicBezTo>
                  <a:cubicBezTo>
                    <a:pt x="1553" y="2501"/>
                    <a:pt x="1519" y="2506"/>
                    <a:pt x="1485" y="2506"/>
                  </a:cubicBezTo>
                  <a:cubicBezTo>
                    <a:pt x="1360" y="2506"/>
                    <a:pt x="1239" y="2438"/>
                    <a:pt x="1123" y="2373"/>
                  </a:cubicBezTo>
                  <a:cubicBezTo>
                    <a:pt x="1104" y="2363"/>
                    <a:pt x="1087" y="2353"/>
                    <a:pt x="1069" y="2344"/>
                  </a:cubicBezTo>
                  <a:cubicBezTo>
                    <a:pt x="954" y="2281"/>
                    <a:pt x="825" y="2248"/>
                    <a:pt x="696" y="2248"/>
                  </a:cubicBezTo>
                  <a:cubicBezTo>
                    <a:pt x="492" y="2248"/>
                    <a:pt x="301" y="2330"/>
                    <a:pt x="174" y="2471"/>
                  </a:cubicBezTo>
                  <a:cubicBezTo>
                    <a:pt x="53" y="2606"/>
                    <a:pt x="0" y="2780"/>
                    <a:pt x="21" y="2976"/>
                  </a:cubicBezTo>
                  <a:cubicBezTo>
                    <a:pt x="23" y="2995"/>
                    <a:pt x="45" y="3123"/>
                    <a:pt x="76" y="3200"/>
                  </a:cubicBezTo>
                  <a:cubicBezTo>
                    <a:pt x="480" y="3200"/>
                    <a:pt x="480" y="3200"/>
                    <a:pt x="480" y="3200"/>
                  </a:cubicBezTo>
                  <a:cubicBezTo>
                    <a:pt x="468" y="3188"/>
                    <a:pt x="468" y="3188"/>
                    <a:pt x="468" y="3188"/>
                  </a:cubicBezTo>
                  <a:cubicBezTo>
                    <a:pt x="353" y="3080"/>
                    <a:pt x="270" y="2901"/>
                    <a:pt x="379" y="2723"/>
                  </a:cubicBezTo>
                  <a:cubicBezTo>
                    <a:pt x="443" y="2618"/>
                    <a:pt x="554" y="2560"/>
                    <a:pt x="693" y="2560"/>
                  </a:cubicBezTo>
                  <a:cubicBezTo>
                    <a:pt x="758" y="2560"/>
                    <a:pt x="825" y="2574"/>
                    <a:pt x="888" y="2599"/>
                  </a:cubicBezTo>
                  <a:cubicBezTo>
                    <a:pt x="950" y="2624"/>
                    <a:pt x="1006" y="2658"/>
                    <a:pt x="1061" y="2690"/>
                  </a:cubicBezTo>
                  <a:cubicBezTo>
                    <a:pt x="1137" y="2734"/>
                    <a:pt x="1216" y="2781"/>
                    <a:pt x="1312" y="2807"/>
                  </a:cubicBezTo>
                  <a:cubicBezTo>
                    <a:pt x="1380" y="2826"/>
                    <a:pt x="1450" y="2835"/>
                    <a:pt x="1518" y="2835"/>
                  </a:cubicBezTo>
                  <a:cubicBezTo>
                    <a:pt x="1632" y="2835"/>
                    <a:pt x="1740" y="2809"/>
                    <a:pt x="1838" y="2759"/>
                  </a:cubicBezTo>
                  <a:cubicBezTo>
                    <a:pt x="1939" y="2707"/>
                    <a:pt x="2026" y="2631"/>
                    <a:pt x="2094" y="2534"/>
                  </a:cubicBezTo>
                  <a:cubicBezTo>
                    <a:pt x="2187" y="2403"/>
                    <a:pt x="2220" y="2235"/>
                    <a:pt x="2188" y="2061"/>
                  </a:cubicBezTo>
                  <a:cubicBezTo>
                    <a:pt x="2154" y="1875"/>
                    <a:pt x="2050" y="1711"/>
                    <a:pt x="1904" y="1613"/>
                  </a:cubicBezTo>
                  <a:cubicBezTo>
                    <a:pt x="1823" y="1559"/>
                    <a:pt x="1717" y="1490"/>
                    <a:pt x="1608" y="1442"/>
                  </a:cubicBezTo>
                  <a:cubicBezTo>
                    <a:pt x="1522" y="1403"/>
                    <a:pt x="1399" y="1342"/>
                    <a:pt x="1324" y="1255"/>
                  </a:cubicBezTo>
                  <a:cubicBezTo>
                    <a:pt x="1250" y="1168"/>
                    <a:pt x="1233" y="1067"/>
                    <a:pt x="1271" y="947"/>
                  </a:cubicBezTo>
                  <a:cubicBezTo>
                    <a:pt x="1315" y="811"/>
                    <a:pt x="1459" y="716"/>
                    <a:pt x="1620" y="716"/>
                  </a:cubicBezTo>
                  <a:cubicBezTo>
                    <a:pt x="1637" y="716"/>
                    <a:pt x="1655" y="717"/>
                    <a:pt x="1672" y="719"/>
                  </a:cubicBezTo>
                  <a:cubicBezTo>
                    <a:pt x="1774" y="733"/>
                    <a:pt x="1861" y="790"/>
                    <a:pt x="1954" y="851"/>
                  </a:cubicBezTo>
                  <a:cubicBezTo>
                    <a:pt x="2036" y="905"/>
                    <a:pt x="2122" y="961"/>
                    <a:pt x="2219" y="985"/>
                  </a:cubicBezTo>
                  <a:cubicBezTo>
                    <a:pt x="2279" y="999"/>
                    <a:pt x="2337" y="1006"/>
                    <a:pt x="2395" y="1006"/>
                  </a:cubicBezTo>
                  <a:cubicBezTo>
                    <a:pt x="2545" y="1006"/>
                    <a:pt x="2686" y="956"/>
                    <a:pt x="2804" y="861"/>
                  </a:cubicBezTo>
                  <a:cubicBezTo>
                    <a:pt x="2908" y="777"/>
                    <a:pt x="2990" y="661"/>
                    <a:pt x="3036" y="533"/>
                  </a:cubicBezTo>
                  <a:cubicBezTo>
                    <a:pt x="3090" y="385"/>
                    <a:pt x="3076" y="244"/>
                    <a:pt x="3055" y="151"/>
                  </a:cubicBezTo>
                  <a:cubicBezTo>
                    <a:pt x="3038" y="79"/>
                    <a:pt x="3015" y="25"/>
                    <a:pt x="3003" y="0"/>
                  </a:cubicBez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10" name="Freeform 6"/>
            <p:cNvSpPr>
              <a:spLocks/>
            </p:cNvSpPr>
            <p:nvPr/>
          </p:nvSpPr>
          <p:spPr bwMode="auto">
            <a:xfrm>
              <a:off x="2692754" y="3572"/>
              <a:ext cx="4925616" cy="5141119"/>
            </a:xfrm>
            <a:custGeom>
              <a:avLst/>
              <a:gdLst>
                <a:gd name="T0" fmla="*/ 2978 w 3065"/>
                <a:gd name="T1" fmla="*/ 0 h 3200"/>
                <a:gd name="T2" fmla="*/ 2619 w 3065"/>
                <a:gd name="T3" fmla="*/ 0 h 3200"/>
                <a:gd name="T4" fmla="*/ 2625 w 3065"/>
                <a:gd name="T5" fmla="*/ 5 h 3200"/>
                <a:gd name="T6" fmla="*/ 2751 w 3065"/>
                <a:gd name="T7" fmla="*/ 417 h 3200"/>
                <a:gd name="T8" fmla="*/ 2469 w 3065"/>
                <a:gd name="T9" fmla="*/ 691 h 3200"/>
                <a:gd name="T10" fmla="*/ 2407 w 3065"/>
                <a:gd name="T11" fmla="*/ 696 h 3200"/>
                <a:gd name="T12" fmla="*/ 2188 w 3065"/>
                <a:gd name="T13" fmla="*/ 639 h 3200"/>
                <a:gd name="T14" fmla="*/ 2032 w 3065"/>
                <a:gd name="T15" fmla="*/ 544 h 3200"/>
                <a:gd name="T16" fmla="*/ 1907 w 3065"/>
                <a:gd name="T17" fmla="*/ 467 h 3200"/>
                <a:gd name="T18" fmla="*/ 1595 w 3065"/>
                <a:gd name="T19" fmla="*/ 385 h 3200"/>
                <a:gd name="T20" fmla="*/ 1158 w 3065"/>
                <a:gd name="T21" fmla="*/ 540 h 3200"/>
                <a:gd name="T22" fmla="*/ 919 w 3065"/>
                <a:gd name="T23" fmla="*/ 946 h 3200"/>
                <a:gd name="T24" fmla="*/ 1042 w 3065"/>
                <a:gd name="T25" fmla="*/ 1433 h 3200"/>
                <a:gd name="T26" fmla="*/ 1460 w 3065"/>
                <a:gd name="T27" fmla="*/ 1722 h 3200"/>
                <a:gd name="T28" fmla="*/ 1843 w 3065"/>
                <a:gd name="T29" fmla="*/ 2105 h 3200"/>
                <a:gd name="T30" fmla="*/ 1576 w 3065"/>
                <a:gd name="T31" fmla="*/ 2502 h 3200"/>
                <a:gd name="T32" fmla="*/ 1473 w 3065"/>
                <a:gd name="T33" fmla="*/ 2518 h 3200"/>
                <a:gd name="T34" fmla="*/ 1105 w 3065"/>
                <a:gd name="T35" fmla="*/ 2384 h 3200"/>
                <a:gd name="T36" fmla="*/ 1051 w 3065"/>
                <a:gd name="T37" fmla="*/ 2354 h 3200"/>
                <a:gd name="T38" fmla="*/ 684 w 3065"/>
                <a:gd name="T39" fmla="*/ 2260 h 3200"/>
                <a:gd name="T40" fmla="*/ 171 w 3065"/>
                <a:gd name="T41" fmla="*/ 2479 h 3200"/>
                <a:gd name="T42" fmla="*/ 20 w 3065"/>
                <a:gd name="T43" fmla="*/ 2975 h 3200"/>
                <a:gd name="T44" fmla="*/ 77 w 3065"/>
                <a:gd name="T45" fmla="*/ 3200 h 3200"/>
                <a:gd name="T46" fmla="*/ 450 w 3065"/>
                <a:gd name="T47" fmla="*/ 3200 h 3200"/>
                <a:gd name="T48" fmla="*/ 448 w 3065"/>
                <a:gd name="T49" fmla="*/ 3197 h 3200"/>
                <a:gd name="T50" fmla="*/ 356 w 3065"/>
                <a:gd name="T51" fmla="*/ 2716 h 3200"/>
                <a:gd name="T52" fmla="*/ 681 w 3065"/>
                <a:gd name="T53" fmla="*/ 2548 h 3200"/>
                <a:gd name="T54" fmla="*/ 880 w 3065"/>
                <a:gd name="T55" fmla="*/ 2588 h 3200"/>
                <a:gd name="T56" fmla="*/ 1055 w 3065"/>
                <a:gd name="T57" fmla="*/ 2679 h 3200"/>
                <a:gd name="T58" fmla="*/ 1303 w 3065"/>
                <a:gd name="T59" fmla="*/ 2795 h 3200"/>
                <a:gd name="T60" fmla="*/ 1506 w 3065"/>
                <a:gd name="T61" fmla="*/ 2823 h 3200"/>
                <a:gd name="T62" fmla="*/ 1821 w 3065"/>
                <a:gd name="T63" fmla="*/ 2748 h 3200"/>
                <a:gd name="T64" fmla="*/ 2072 w 3065"/>
                <a:gd name="T65" fmla="*/ 2527 h 3200"/>
                <a:gd name="T66" fmla="*/ 2164 w 3065"/>
                <a:gd name="T67" fmla="*/ 2064 h 3200"/>
                <a:gd name="T68" fmla="*/ 1885 w 3065"/>
                <a:gd name="T69" fmla="*/ 1623 h 3200"/>
                <a:gd name="T70" fmla="*/ 1591 w 3065"/>
                <a:gd name="T71" fmla="*/ 1453 h 3200"/>
                <a:gd name="T72" fmla="*/ 1303 w 3065"/>
                <a:gd name="T73" fmla="*/ 1263 h 3200"/>
                <a:gd name="T74" fmla="*/ 1248 w 3065"/>
                <a:gd name="T75" fmla="*/ 944 h 3200"/>
                <a:gd name="T76" fmla="*/ 1608 w 3065"/>
                <a:gd name="T77" fmla="*/ 703 h 3200"/>
                <a:gd name="T78" fmla="*/ 1661 w 3065"/>
                <a:gd name="T79" fmla="*/ 707 h 3200"/>
                <a:gd name="T80" fmla="*/ 1948 w 3065"/>
                <a:gd name="T81" fmla="*/ 841 h 3200"/>
                <a:gd name="T82" fmla="*/ 2210 w 3065"/>
                <a:gd name="T83" fmla="*/ 973 h 3200"/>
                <a:gd name="T84" fmla="*/ 2383 w 3065"/>
                <a:gd name="T85" fmla="*/ 994 h 3200"/>
                <a:gd name="T86" fmla="*/ 2383 w 3065"/>
                <a:gd name="T87" fmla="*/ 994 h 3200"/>
                <a:gd name="T88" fmla="*/ 2785 w 3065"/>
                <a:gd name="T89" fmla="*/ 851 h 3200"/>
                <a:gd name="T90" fmla="*/ 3013 w 3065"/>
                <a:gd name="T91" fmla="*/ 529 h 3200"/>
                <a:gd name="T92" fmla="*/ 3031 w 3065"/>
                <a:gd name="T93" fmla="*/ 154 h 3200"/>
                <a:gd name="T94" fmla="*/ 2978 w 3065"/>
                <a:gd name="T95" fmla="*/ 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5" h="3200">
                  <a:moveTo>
                    <a:pt x="2978" y="0"/>
                  </a:moveTo>
                  <a:cubicBezTo>
                    <a:pt x="2619" y="0"/>
                    <a:pt x="2619" y="0"/>
                    <a:pt x="2619" y="0"/>
                  </a:cubicBezTo>
                  <a:cubicBezTo>
                    <a:pt x="2625" y="5"/>
                    <a:pt x="2625" y="5"/>
                    <a:pt x="2625" y="5"/>
                  </a:cubicBezTo>
                  <a:cubicBezTo>
                    <a:pt x="2748" y="107"/>
                    <a:pt x="2795" y="261"/>
                    <a:pt x="2751" y="417"/>
                  </a:cubicBezTo>
                  <a:cubicBezTo>
                    <a:pt x="2709" y="563"/>
                    <a:pt x="2596" y="674"/>
                    <a:pt x="2469" y="691"/>
                  </a:cubicBezTo>
                  <a:cubicBezTo>
                    <a:pt x="2449" y="694"/>
                    <a:pt x="2428" y="696"/>
                    <a:pt x="2407" y="696"/>
                  </a:cubicBezTo>
                  <a:cubicBezTo>
                    <a:pt x="2333" y="696"/>
                    <a:pt x="2259" y="677"/>
                    <a:pt x="2188" y="639"/>
                  </a:cubicBezTo>
                  <a:cubicBezTo>
                    <a:pt x="2135" y="610"/>
                    <a:pt x="2082" y="576"/>
                    <a:pt x="2032" y="544"/>
                  </a:cubicBezTo>
                  <a:cubicBezTo>
                    <a:pt x="1991" y="518"/>
                    <a:pt x="1949" y="491"/>
                    <a:pt x="1907" y="467"/>
                  </a:cubicBezTo>
                  <a:cubicBezTo>
                    <a:pt x="1813" y="413"/>
                    <a:pt x="1705" y="385"/>
                    <a:pt x="1595" y="385"/>
                  </a:cubicBezTo>
                  <a:cubicBezTo>
                    <a:pt x="1438" y="385"/>
                    <a:pt x="1283" y="440"/>
                    <a:pt x="1158" y="540"/>
                  </a:cubicBezTo>
                  <a:cubicBezTo>
                    <a:pt x="1028" y="644"/>
                    <a:pt x="943" y="788"/>
                    <a:pt x="919" y="946"/>
                  </a:cubicBezTo>
                  <a:cubicBezTo>
                    <a:pt x="890" y="1133"/>
                    <a:pt x="932" y="1296"/>
                    <a:pt x="1042" y="1433"/>
                  </a:cubicBezTo>
                  <a:cubicBezTo>
                    <a:pt x="1134" y="1547"/>
                    <a:pt x="1271" y="1641"/>
                    <a:pt x="1460" y="1722"/>
                  </a:cubicBezTo>
                  <a:cubicBezTo>
                    <a:pt x="1594" y="1779"/>
                    <a:pt x="1823" y="1905"/>
                    <a:pt x="1843" y="2105"/>
                  </a:cubicBezTo>
                  <a:cubicBezTo>
                    <a:pt x="1861" y="2280"/>
                    <a:pt x="1749" y="2447"/>
                    <a:pt x="1576" y="2502"/>
                  </a:cubicBezTo>
                  <a:cubicBezTo>
                    <a:pt x="1543" y="2512"/>
                    <a:pt x="1509" y="2518"/>
                    <a:pt x="1473" y="2518"/>
                  </a:cubicBezTo>
                  <a:cubicBezTo>
                    <a:pt x="1345" y="2518"/>
                    <a:pt x="1223" y="2450"/>
                    <a:pt x="1105" y="2384"/>
                  </a:cubicBezTo>
                  <a:cubicBezTo>
                    <a:pt x="1086" y="2374"/>
                    <a:pt x="1069" y="2364"/>
                    <a:pt x="1051" y="2354"/>
                  </a:cubicBezTo>
                  <a:cubicBezTo>
                    <a:pt x="938" y="2293"/>
                    <a:pt x="811" y="2260"/>
                    <a:pt x="684" y="2260"/>
                  </a:cubicBezTo>
                  <a:cubicBezTo>
                    <a:pt x="483" y="2260"/>
                    <a:pt x="296" y="2340"/>
                    <a:pt x="171" y="2479"/>
                  </a:cubicBezTo>
                  <a:cubicBezTo>
                    <a:pt x="52" y="2611"/>
                    <a:pt x="0" y="2783"/>
                    <a:pt x="20" y="2975"/>
                  </a:cubicBezTo>
                  <a:cubicBezTo>
                    <a:pt x="22" y="2994"/>
                    <a:pt x="45" y="3125"/>
                    <a:pt x="77" y="3200"/>
                  </a:cubicBezTo>
                  <a:cubicBezTo>
                    <a:pt x="450" y="3200"/>
                    <a:pt x="450" y="3200"/>
                    <a:pt x="450" y="3200"/>
                  </a:cubicBezTo>
                  <a:cubicBezTo>
                    <a:pt x="448" y="3197"/>
                    <a:pt x="448" y="3197"/>
                    <a:pt x="448" y="3197"/>
                  </a:cubicBezTo>
                  <a:cubicBezTo>
                    <a:pt x="330" y="3086"/>
                    <a:pt x="244" y="2901"/>
                    <a:pt x="356" y="2716"/>
                  </a:cubicBezTo>
                  <a:cubicBezTo>
                    <a:pt x="423" y="2608"/>
                    <a:pt x="538" y="2548"/>
                    <a:pt x="681" y="2548"/>
                  </a:cubicBezTo>
                  <a:cubicBezTo>
                    <a:pt x="748" y="2548"/>
                    <a:pt x="817" y="2562"/>
                    <a:pt x="880" y="2588"/>
                  </a:cubicBezTo>
                  <a:cubicBezTo>
                    <a:pt x="943" y="2613"/>
                    <a:pt x="1000" y="2647"/>
                    <a:pt x="1055" y="2679"/>
                  </a:cubicBezTo>
                  <a:cubicBezTo>
                    <a:pt x="1131" y="2724"/>
                    <a:pt x="1209" y="2769"/>
                    <a:pt x="1303" y="2795"/>
                  </a:cubicBezTo>
                  <a:cubicBezTo>
                    <a:pt x="1370" y="2814"/>
                    <a:pt x="1439" y="2823"/>
                    <a:pt x="1506" y="2823"/>
                  </a:cubicBezTo>
                  <a:cubicBezTo>
                    <a:pt x="1618" y="2823"/>
                    <a:pt x="1724" y="2798"/>
                    <a:pt x="1821" y="2748"/>
                  </a:cubicBezTo>
                  <a:cubicBezTo>
                    <a:pt x="1920" y="2697"/>
                    <a:pt x="2005" y="2623"/>
                    <a:pt x="2072" y="2527"/>
                  </a:cubicBezTo>
                  <a:cubicBezTo>
                    <a:pt x="2163" y="2399"/>
                    <a:pt x="2196" y="2234"/>
                    <a:pt x="2164" y="2064"/>
                  </a:cubicBezTo>
                  <a:cubicBezTo>
                    <a:pt x="2131" y="1880"/>
                    <a:pt x="2029" y="1720"/>
                    <a:pt x="1885" y="1623"/>
                  </a:cubicBezTo>
                  <a:cubicBezTo>
                    <a:pt x="1805" y="1569"/>
                    <a:pt x="1699" y="1501"/>
                    <a:pt x="1591" y="1453"/>
                  </a:cubicBezTo>
                  <a:cubicBezTo>
                    <a:pt x="1504" y="1414"/>
                    <a:pt x="1379" y="1352"/>
                    <a:pt x="1303" y="1263"/>
                  </a:cubicBezTo>
                  <a:cubicBezTo>
                    <a:pt x="1226" y="1172"/>
                    <a:pt x="1208" y="1068"/>
                    <a:pt x="1248" y="944"/>
                  </a:cubicBezTo>
                  <a:cubicBezTo>
                    <a:pt x="1294" y="802"/>
                    <a:pt x="1441" y="703"/>
                    <a:pt x="1608" y="703"/>
                  </a:cubicBezTo>
                  <a:cubicBezTo>
                    <a:pt x="1626" y="703"/>
                    <a:pt x="1644" y="705"/>
                    <a:pt x="1661" y="707"/>
                  </a:cubicBezTo>
                  <a:cubicBezTo>
                    <a:pt x="1766" y="722"/>
                    <a:pt x="1855" y="780"/>
                    <a:pt x="1948" y="841"/>
                  </a:cubicBezTo>
                  <a:cubicBezTo>
                    <a:pt x="2030" y="894"/>
                    <a:pt x="2114" y="950"/>
                    <a:pt x="2210" y="973"/>
                  </a:cubicBezTo>
                  <a:cubicBezTo>
                    <a:pt x="2268" y="987"/>
                    <a:pt x="2326" y="994"/>
                    <a:pt x="2383" y="994"/>
                  </a:cubicBezTo>
                  <a:cubicBezTo>
                    <a:pt x="2383" y="994"/>
                    <a:pt x="2383" y="994"/>
                    <a:pt x="2383" y="994"/>
                  </a:cubicBezTo>
                  <a:cubicBezTo>
                    <a:pt x="2530" y="994"/>
                    <a:pt x="2669" y="945"/>
                    <a:pt x="2785" y="851"/>
                  </a:cubicBezTo>
                  <a:cubicBezTo>
                    <a:pt x="2887" y="769"/>
                    <a:pt x="2968" y="655"/>
                    <a:pt x="3013" y="529"/>
                  </a:cubicBezTo>
                  <a:cubicBezTo>
                    <a:pt x="3065" y="384"/>
                    <a:pt x="3052" y="245"/>
                    <a:pt x="3031" y="154"/>
                  </a:cubicBezTo>
                  <a:cubicBezTo>
                    <a:pt x="3013" y="77"/>
                    <a:pt x="2989" y="22"/>
                    <a:pt x="2978"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11" name="Freeform 7"/>
            <p:cNvSpPr>
              <a:spLocks/>
            </p:cNvSpPr>
            <p:nvPr/>
          </p:nvSpPr>
          <p:spPr bwMode="auto">
            <a:xfrm>
              <a:off x="2649892" y="3572"/>
              <a:ext cx="5013722" cy="5141119"/>
            </a:xfrm>
            <a:custGeom>
              <a:avLst/>
              <a:gdLst>
                <a:gd name="T0" fmla="*/ 2665 w 3120"/>
                <a:gd name="T1" fmla="*/ 0 h 3200"/>
                <a:gd name="T2" fmla="*/ 2498 w 3120"/>
                <a:gd name="T3" fmla="*/ 703 h 3200"/>
                <a:gd name="T4" fmla="*/ 2210 w 3120"/>
                <a:gd name="T5" fmla="*/ 649 h 3200"/>
                <a:gd name="T6" fmla="*/ 1928 w 3120"/>
                <a:gd name="T7" fmla="*/ 477 h 3200"/>
                <a:gd name="T8" fmla="*/ 958 w 3120"/>
                <a:gd name="T9" fmla="*/ 948 h 3200"/>
                <a:gd name="T10" fmla="*/ 1492 w 3120"/>
                <a:gd name="T11" fmla="*/ 1711 h 3200"/>
                <a:gd name="T12" fmla="*/ 1882 w 3120"/>
                <a:gd name="T13" fmla="*/ 2104 h 3200"/>
                <a:gd name="T14" fmla="*/ 1607 w 3120"/>
                <a:gd name="T15" fmla="*/ 2513 h 3200"/>
                <a:gd name="T16" fmla="*/ 1073 w 3120"/>
                <a:gd name="T17" fmla="*/ 2365 h 3200"/>
                <a:gd name="T18" fmla="*/ 59 w 3120"/>
                <a:gd name="T19" fmla="*/ 2973 h 3200"/>
                <a:gd name="T20" fmla="*/ 117 w 3120"/>
                <a:gd name="T21" fmla="*/ 3200 h 3200"/>
                <a:gd name="T22" fmla="*/ 460 w 3120"/>
                <a:gd name="T23" fmla="*/ 3200 h 3200"/>
                <a:gd name="T24" fmla="*/ 373 w 3120"/>
                <a:gd name="T25" fmla="*/ 2710 h 3200"/>
                <a:gd name="T26" fmla="*/ 912 w 3120"/>
                <a:gd name="T27" fmla="*/ 2577 h 3200"/>
                <a:gd name="T28" fmla="*/ 1333 w 3120"/>
                <a:gd name="T29" fmla="*/ 2784 h 3200"/>
                <a:gd name="T30" fmla="*/ 2090 w 3120"/>
                <a:gd name="T31" fmla="*/ 2520 h 3200"/>
                <a:gd name="T32" fmla="*/ 1906 w 3120"/>
                <a:gd name="T33" fmla="*/ 1633 h 3200"/>
                <a:gd name="T34" fmla="*/ 1613 w 3120"/>
                <a:gd name="T35" fmla="*/ 1464 h 3200"/>
                <a:gd name="T36" fmla="*/ 1264 w 3120"/>
                <a:gd name="T37" fmla="*/ 940 h 3200"/>
                <a:gd name="T38" fmla="*/ 1690 w 3120"/>
                <a:gd name="T39" fmla="*/ 695 h 3200"/>
                <a:gd name="T40" fmla="*/ 2240 w 3120"/>
                <a:gd name="T41" fmla="*/ 961 h 3200"/>
                <a:gd name="T42" fmla="*/ 3029 w 3120"/>
                <a:gd name="T43" fmla="*/ 525 h 3200"/>
                <a:gd name="T44" fmla="*/ 2992 w 3120"/>
                <a:gd name="T45" fmla="*/ 0 h 3200"/>
                <a:gd name="T46" fmla="*/ 2665 w 3120"/>
                <a:gd name="T47" fmla="*/ 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20" h="3200">
                  <a:moveTo>
                    <a:pt x="2665" y="0"/>
                  </a:moveTo>
                  <a:cubicBezTo>
                    <a:pt x="2943" y="239"/>
                    <a:pt x="2768" y="666"/>
                    <a:pt x="2498" y="703"/>
                  </a:cubicBezTo>
                  <a:cubicBezTo>
                    <a:pt x="2396" y="718"/>
                    <a:pt x="2300" y="698"/>
                    <a:pt x="2210" y="649"/>
                  </a:cubicBezTo>
                  <a:cubicBezTo>
                    <a:pt x="2113" y="597"/>
                    <a:pt x="2023" y="532"/>
                    <a:pt x="1928" y="477"/>
                  </a:cubicBezTo>
                  <a:cubicBezTo>
                    <a:pt x="1546" y="259"/>
                    <a:pt x="1025" y="508"/>
                    <a:pt x="958" y="948"/>
                  </a:cubicBezTo>
                  <a:cubicBezTo>
                    <a:pt x="897" y="1344"/>
                    <a:pt x="1163" y="1571"/>
                    <a:pt x="1492" y="1711"/>
                  </a:cubicBezTo>
                  <a:cubicBezTo>
                    <a:pt x="1654" y="1780"/>
                    <a:pt x="1862" y="1908"/>
                    <a:pt x="1882" y="2104"/>
                  </a:cubicBezTo>
                  <a:cubicBezTo>
                    <a:pt x="1902" y="2289"/>
                    <a:pt x="1779" y="2458"/>
                    <a:pt x="1607" y="2513"/>
                  </a:cubicBezTo>
                  <a:cubicBezTo>
                    <a:pt x="1416" y="2574"/>
                    <a:pt x="1233" y="2452"/>
                    <a:pt x="1073" y="2365"/>
                  </a:cubicBezTo>
                  <a:cubicBezTo>
                    <a:pt x="603" y="2110"/>
                    <a:pt x="0" y="2403"/>
                    <a:pt x="59" y="2973"/>
                  </a:cubicBezTo>
                  <a:cubicBezTo>
                    <a:pt x="62" y="2995"/>
                    <a:pt x="86" y="3129"/>
                    <a:pt x="117" y="3200"/>
                  </a:cubicBezTo>
                  <a:cubicBezTo>
                    <a:pt x="460" y="3200"/>
                    <a:pt x="460" y="3200"/>
                    <a:pt x="460" y="3200"/>
                  </a:cubicBezTo>
                  <a:cubicBezTo>
                    <a:pt x="326" y="3069"/>
                    <a:pt x="269" y="2881"/>
                    <a:pt x="373" y="2710"/>
                  </a:cubicBezTo>
                  <a:cubicBezTo>
                    <a:pt x="487" y="2523"/>
                    <a:pt x="727" y="2502"/>
                    <a:pt x="912" y="2577"/>
                  </a:cubicBezTo>
                  <a:cubicBezTo>
                    <a:pt x="1062" y="2638"/>
                    <a:pt x="1173" y="2740"/>
                    <a:pt x="1333" y="2784"/>
                  </a:cubicBezTo>
                  <a:cubicBezTo>
                    <a:pt x="1622" y="2863"/>
                    <a:pt x="1914" y="2769"/>
                    <a:pt x="2090" y="2520"/>
                  </a:cubicBezTo>
                  <a:cubicBezTo>
                    <a:pt x="2285" y="2243"/>
                    <a:pt x="2183" y="1820"/>
                    <a:pt x="1906" y="1633"/>
                  </a:cubicBezTo>
                  <a:cubicBezTo>
                    <a:pt x="1814" y="1571"/>
                    <a:pt x="1713" y="1508"/>
                    <a:pt x="1613" y="1464"/>
                  </a:cubicBezTo>
                  <a:cubicBezTo>
                    <a:pt x="1392" y="1365"/>
                    <a:pt x="1173" y="1222"/>
                    <a:pt x="1264" y="940"/>
                  </a:cubicBezTo>
                  <a:cubicBezTo>
                    <a:pt x="1320" y="765"/>
                    <a:pt x="1515" y="671"/>
                    <a:pt x="1690" y="695"/>
                  </a:cubicBezTo>
                  <a:cubicBezTo>
                    <a:pt x="1893" y="723"/>
                    <a:pt x="2040" y="912"/>
                    <a:pt x="2240" y="961"/>
                  </a:cubicBezTo>
                  <a:cubicBezTo>
                    <a:pt x="2640" y="1058"/>
                    <a:pt x="2929" y="802"/>
                    <a:pt x="3029" y="525"/>
                  </a:cubicBezTo>
                  <a:cubicBezTo>
                    <a:pt x="3120" y="270"/>
                    <a:pt x="3009" y="35"/>
                    <a:pt x="2992" y="0"/>
                  </a:cubicBezTo>
                  <a:lnTo>
                    <a:pt x="266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12" name="Freeform 8"/>
            <p:cNvSpPr>
              <a:spLocks/>
            </p:cNvSpPr>
            <p:nvPr/>
          </p:nvSpPr>
          <p:spPr bwMode="auto">
            <a:xfrm>
              <a:off x="4873979" y="913210"/>
              <a:ext cx="158353" cy="65485"/>
            </a:xfrm>
            <a:custGeom>
              <a:avLst/>
              <a:gdLst>
                <a:gd name="T0" fmla="*/ 99 w 99"/>
                <a:gd name="T1" fmla="*/ 11 h 41"/>
                <a:gd name="T2" fmla="*/ 96 w 99"/>
                <a:gd name="T3" fmla="*/ 0 h 41"/>
                <a:gd name="T4" fmla="*/ 0 w 99"/>
                <a:gd name="T5" fmla="*/ 29 h 41"/>
                <a:gd name="T6" fmla="*/ 5 w 99"/>
                <a:gd name="T7" fmla="*/ 41 h 41"/>
                <a:gd name="T8" fmla="*/ 99 w 99"/>
                <a:gd name="T9" fmla="*/ 11 h 41"/>
              </a:gdLst>
              <a:ahLst/>
              <a:cxnLst>
                <a:cxn ang="0">
                  <a:pos x="T0" y="T1"/>
                </a:cxn>
                <a:cxn ang="0">
                  <a:pos x="T2" y="T3"/>
                </a:cxn>
                <a:cxn ang="0">
                  <a:pos x="T4" y="T5"/>
                </a:cxn>
                <a:cxn ang="0">
                  <a:pos x="T6" y="T7"/>
                </a:cxn>
                <a:cxn ang="0">
                  <a:pos x="T8" y="T9"/>
                </a:cxn>
              </a:cxnLst>
              <a:rect l="0" t="0" r="r" b="b"/>
              <a:pathLst>
                <a:path w="99" h="41">
                  <a:moveTo>
                    <a:pt x="99" y="11"/>
                  </a:moveTo>
                  <a:cubicBezTo>
                    <a:pt x="96" y="0"/>
                    <a:pt x="96" y="0"/>
                    <a:pt x="96" y="0"/>
                  </a:cubicBezTo>
                  <a:cubicBezTo>
                    <a:pt x="63" y="7"/>
                    <a:pt x="31" y="17"/>
                    <a:pt x="0" y="29"/>
                  </a:cubicBezTo>
                  <a:cubicBezTo>
                    <a:pt x="5" y="41"/>
                    <a:pt x="5" y="41"/>
                    <a:pt x="5" y="41"/>
                  </a:cubicBezTo>
                  <a:cubicBezTo>
                    <a:pt x="35" y="28"/>
                    <a:pt x="66" y="18"/>
                    <a:pt x="99" y="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14" name="Freeform 9"/>
            <p:cNvSpPr>
              <a:spLocks/>
            </p:cNvSpPr>
            <p:nvPr/>
          </p:nvSpPr>
          <p:spPr bwMode="auto">
            <a:xfrm>
              <a:off x="4882313" y="2407444"/>
              <a:ext cx="150019" cy="89297"/>
            </a:xfrm>
            <a:custGeom>
              <a:avLst/>
              <a:gdLst>
                <a:gd name="T0" fmla="*/ 0 w 94"/>
                <a:gd name="T1" fmla="*/ 10 h 56"/>
                <a:gd name="T2" fmla="*/ 89 w 94"/>
                <a:gd name="T3" fmla="*/ 56 h 56"/>
                <a:gd name="T4" fmla="*/ 94 w 94"/>
                <a:gd name="T5" fmla="*/ 45 h 56"/>
                <a:gd name="T6" fmla="*/ 6 w 94"/>
                <a:gd name="T7" fmla="*/ 0 h 56"/>
                <a:gd name="T8" fmla="*/ 0 w 94"/>
                <a:gd name="T9" fmla="*/ 10 h 56"/>
              </a:gdLst>
              <a:ahLst/>
              <a:cxnLst>
                <a:cxn ang="0">
                  <a:pos x="T0" y="T1"/>
                </a:cxn>
                <a:cxn ang="0">
                  <a:pos x="T2" y="T3"/>
                </a:cxn>
                <a:cxn ang="0">
                  <a:pos x="T4" y="T5"/>
                </a:cxn>
                <a:cxn ang="0">
                  <a:pos x="T6" y="T7"/>
                </a:cxn>
                <a:cxn ang="0">
                  <a:pos x="T8" y="T9"/>
                </a:cxn>
              </a:cxnLst>
              <a:rect l="0" t="0" r="r" b="b"/>
              <a:pathLst>
                <a:path w="94" h="56">
                  <a:moveTo>
                    <a:pt x="0" y="10"/>
                  </a:moveTo>
                  <a:cubicBezTo>
                    <a:pt x="25" y="24"/>
                    <a:pt x="53" y="38"/>
                    <a:pt x="89" y="56"/>
                  </a:cubicBezTo>
                  <a:cubicBezTo>
                    <a:pt x="94" y="45"/>
                    <a:pt x="94" y="45"/>
                    <a:pt x="94" y="45"/>
                  </a:cubicBezTo>
                  <a:cubicBezTo>
                    <a:pt x="59" y="28"/>
                    <a:pt x="31" y="13"/>
                    <a:pt x="6" y="0"/>
                  </a:cubicBezTo>
                  <a:lnTo>
                    <a:pt x="0" y="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15" name="Freeform 10"/>
            <p:cNvSpPr>
              <a:spLocks/>
            </p:cNvSpPr>
            <p:nvPr/>
          </p:nvSpPr>
          <p:spPr bwMode="auto">
            <a:xfrm>
              <a:off x="4859692" y="4243388"/>
              <a:ext cx="160735" cy="45244"/>
            </a:xfrm>
            <a:custGeom>
              <a:avLst/>
              <a:gdLst>
                <a:gd name="T0" fmla="*/ 100 w 100"/>
                <a:gd name="T1" fmla="*/ 16 h 28"/>
                <a:gd name="T2" fmla="*/ 3 w 100"/>
                <a:gd name="T3" fmla="*/ 0 h 28"/>
                <a:gd name="T4" fmla="*/ 0 w 100"/>
                <a:gd name="T5" fmla="*/ 11 h 28"/>
                <a:gd name="T6" fmla="*/ 99 w 100"/>
                <a:gd name="T7" fmla="*/ 28 h 28"/>
                <a:gd name="T8" fmla="*/ 100 w 100"/>
                <a:gd name="T9" fmla="*/ 16 h 28"/>
              </a:gdLst>
              <a:ahLst/>
              <a:cxnLst>
                <a:cxn ang="0">
                  <a:pos x="T0" y="T1"/>
                </a:cxn>
                <a:cxn ang="0">
                  <a:pos x="T2" y="T3"/>
                </a:cxn>
                <a:cxn ang="0">
                  <a:pos x="T4" y="T5"/>
                </a:cxn>
                <a:cxn ang="0">
                  <a:pos x="T6" y="T7"/>
                </a:cxn>
                <a:cxn ang="0">
                  <a:pos x="T8" y="T9"/>
                </a:cxn>
              </a:cxnLst>
              <a:rect l="0" t="0" r="r" b="b"/>
              <a:pathLst>
                <a:path w="100" h="28">
                  <a:moveTo>
                    <a:pt x="100" y="16"/>
                  </a:moveTo>
                  <a:cubicBezTo>
                    <a:pt x="67" y="15"/>
                    <a:pt x="34" y="9"/>
                    <a:pt x="3" y="0"/>
                  </a:cubicBezTo>
                  <a:cubicBezTo>
                    <a:pt x="0" y="11"/>
                    <a:pt x="0" y="11"/>
                    <a:pt x="0" y="11"/>
                  </a:cubicBezTo>
                  <a:cubicBezTo>
                    <a:pt x="32" y="21"/>
                    <a:pt x="65" y="26"/>
                    <a:pt x="99" y="28"/>
                  </a:cubicBezTo>
                  <a:lnTo>
                    <a:pt x="100" y="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16" name="Freeform 11"/>
            <p:cNvSpPr>
              <a:spLocks/>
            </p:cNvSpPr>
            <p:nvPr/>
          </p:nvSpPr>
          <p:spPr bwMode="auto">
            <a:xfrm>
              <a:off x="5082338" y="4248150"/>
              <a:ext cx="160735" cy="41672"/>
            </a:xfrm>
            <a:custGeom>
              <a:avLst/>
              <a:gdLst>
                <a:gd name="T0" fmla="*/ 97 w 100"/>
                <a:gd name="T1" fmla="*/ 0 h 26"/>
                <a:gd name="T2" fmla="*/ 0 w 100"/>
                <a:gd name="T3" fmla="*/ 14 h 26"/>
                <a:gd name="T4" fmla="*/ 0 w 100"/>
                <a:gd name="T5" fmla="*/ 26 h 26"/>
                <a:gd name="T6" fmla="*/ 100 w 100"/>
                <a:gd name="T7" fmla="*/ 12 h 26"/>
                <a:gd name="T8" fmla="*/ 97 w 100"/>
                <a:gd name="T9" fmla="*/ 0 h 26"/>
              </a:gdLst>
              <a:ahLst/>
              <a:cxnLst>
                <a:cxn ang="0">
                  <a:pos x="T0" y="T1"/>
                </a:cxn>
                <a:cxn ang="0">
                  <a:pos x="T2" y="T3"/>
                </a:cxn>
                <a:cxn ang="0">
                  <a:pos x="T4" y="T5"/>
                </a:cxn>
                <a:cxn ang="0">
                  <a:pos x="T6" y="T7"/>
                </a:cxn>
                <a:cxn ang="0">
                  <a:pos x="T8" y="T9"/>
                </a:cxn>
              </a:cxnLst>
              <a:rect l="0" t="0" r="r" b="b"/>
              <a:pathLst>
                <a:path w="100" h="26">
                  <a:moveTo>
                    <a:pt x="97" y="0"/>
                  </a:moveTo>
                  <a:cubicBezTo>
                    <a:pt x="64" y="8"/>
                    <a:pt x="32" y="12"/>
                    <a:pt x="0" y="14"/>
                  </a:cubicBezTo>
                  <a:cubicBezTo>
                    <a:pt x="0" y="26"/>
                    <a:pt x="0" y="26"/>
                    <a:pt x="0" y="26"/>
                  </a:cubicBezTo>
                  <a:cubicBezTo>
                    <a:pt x="33" y="24"/>
                    <a:pt x="66" y="20"/>
                    <a:pt x="100" y="12"/>
                  </a:cubicBezTo>
                  <a:lnTo>
                    <a:pt x="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17" name="Freeform 12"/>
            <p:cNvSpPr>
              <a:spLocks/>
            </p:cNvSpPr>
            <p:nvPr/>
          </p:nvSpPr>
          <p:spPr bwMode="auto">
            <a:xfrm>
              <a:off x="5082338" y="2506266"/>
              <a:ext cx="151210" cy="86916"/>
            </a:xfrm>
            <a:custGeom>
              <a:avLst/>
              <a:gdLst>
                <a:gd name="T0" fmla="*/ 80 w 94"/>
                <a:gd name="T1" fmla="*/ 49 h 54"/>
                <a:gd name="T2" fmla="*/ 89 w 94"/>
                <a:gd name="T3" fmla="*/ 54 h 54"/>
                <a:gd name="T4" fmla="*/ 94 w 94"/>
                <a:gd name="T5" fmla="*/ 43 h 54"/>
                <a:gd name="T6" fmla="*/ 86 w 94"/>
                <a:gd name="T7" fmla="*/ 39 h 54"/>
                <a:gd name="T8" fmla="*/ 28 w 94"/>
                <a:gd name="T9" fmla="*/ 11 h 54"/>
                <a:gd name="T10" fmla="*/ 5 w 94"/>
                <a:gd name="T11" fmla="*/ 0 h 54"/>
                <a:gd name="T12" fmla="*/ 0 w 94"/>
                <a:gd name="T13" fmla="*/ 11 h 54"/>
                <a:gd name="T14" fmla="*/ 23 w 94"/>
                <a:gd name="T15" fmla="*/ 22 h 54"/>
                <a:gd name="T16" fmla="*/ 80 w 94"/>
                <a:gd name="T17"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4">
                  <a:moveTo>
                    <a:pt x="80" y="49"/>
                  </a:moveTo>
                  <a:cubicBezTo>
                    <a:pt x="89" y="54"/>
                    <a:pt x="89" y="54"/>
                    <a:pt x="89" y="54"/>
                  </a:cubicBezTo>
                  <a:cubicBezTo>
                    <a:pt x="94" y="43"/>
                    <a:pt x="94" y="43"/>
                    <a:pt x="94" y="43"/>
                  </a:cubicBezTo>
                  <a:cubicBezTo>
                    <a:pt x="86" y="39"/>
                    <a:pt x="86" y="39"/>
                    <a:pt x="86" y="39"/>
                  </a:cubicBezTo>
                  <a:cubicBezTo>
                    <a:pt x="66" y="29"/>
                    <a:pt x="47" y="20"/>
                    <a:pt x="28" y="11"/>
                  </a:cubicBezTo>
                  <a:cubicBezTo>
                    <a:pt x="5" y="0"/>
                    <a:pt x="5" y="0"/>
                    <a:pt x="5" y="0"/>
                  </a:cubicBezTo>
                  <a:cubicBezTo>
                    <a:pt x="0" y="11"/>
                    <a:pt x="0" y="11"/>
                    <a:pt x="0" y="11"/>
                  </a:cubicBezTo>
                  <a:cubicBezTo>
                    <a:pt x="23" y="22"/>
                    <a:pt x="23" y="22"/>
                    <a:pt x="23" y="22"/>
                  </a:cubicBezTo>
                  <a:cubicBezTo>
                    <a:pt x="42" y="31"/>
                    <a:pt x="61" y="40"/>
                    <a:pt x="80" y="4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18" name="Freeform 13"/>
            <p:cNvSpPr>
              <a:spLocks/>
            </p:cNvSpPr>
            <p:nvPr/>
          </p:nvSpPr>
          <p:spPr bwMode="auto">
            <a:xfrm>
              <a:off x="5090673" y="887016"/>
              <a:ext cx="160735" cy="32147"/>
            </a:xfrm>
            <a:custGeom>
              <a:avLst/>
              <a:gdLst>
                <a:gd name="T0" fmla="*/ 99 w 100"/>
                <a:gd name="T1" fmla="*/ 12 h 20"/>
                <a:gd name="T2" fmla="*/ 100 w 100"/>
                <a:gd name="T3" fmla="*/ 12 h 20"/>
                <a:gd name="T4" fmla="*/ 100 w 100"/>
                <a:gd name="T5" fmla="*/ 0 h 20"/>
                <a:gd name="T6" fmla="*/ 99 w 100"/>
                <a:gd name="T7" fmla="*/ 0 h 20"/>
                <a:gd name="T8" fmla="*/ 0 w 100"/>
                <a:gd name="T9" fmla="*/ 8 h 20"/>
                <a:gd name="T10" fmla="*/ 2 w 100"/>
                <a:gd name="T11" fmla="*/ 20 h 20"/>
                <a:gd name="T12" fmla="*/ 99 w 100"/>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100" h="20">
                  <a:moveTo>
                    <a:pt x="99" y="12"/>
                  </a:moveTo>
                  <a:cubicBezTo>
                    <a:pt x="100" y="12"/>
                    <a:pt x="100" y="12"/>
                    <a:pt x="100" y="12"/>
                  </a:cubicBezTo>
                  <a:cubicBezTo>
                    <a:pt x="100" y="0"/>
                    <a:pt x="100" y="0"/>
                    <a:pt x="100" y="0"/>
                  </a:cubicBezTo>
                  <a:cubicBezTo>
                    <a:pt x="99" y="0"/>
                    <a:pt x="99" y="0"/>
                    <a:pt x="99" y="0"/>
                  </a:cubicBezTo>
                  <a:cubicBezTo>
                    <a:pt x="66" y="0"/>
                    <a:pt x="33" y="3"/>
                    <a:pt x="0" y="8"/>
                  </a:cubicBezTo>
                  <a:cubicBezTo>
                    <a:pt x="2" y="20"/>
                    <a:pt x="2" y="20"/>
                    <a:pt x="2" y="20"/>
                  </a:cubicBezTo>
                  <a:cubicBezTo>
                    <a:pt x="34" y="15"/>
                    <a:pt x="67" y="12"/>
                    <a:pt x="99" y="1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22" name="Freeform 14"/>
            <p:cNvSpPr>
              <a:spLocks/>
            </p:cNvSpPr>
            <p:nvPr/>
          </p:nvSpPr>
          <p:spPr bwMode="auto">
            <a:xfrm>
              <a:off x="4695386" y="2284810"/>
              <a:ext cx="141685" cy="105966"/>
            </a:xfrm>
            <a:custGeom>
              <a:avLst/>
              <a:gdLst>
                <a:gd name="T0" fmla="*/ 0 w 88"/>
                <a:gd name="T1" fmla="*/ 9 h 66"/>
                <a:gd name="T2" fmla="*/ 82 w 88"/>
                <a:gd name="T3" fmla="*/ 66 h 66"/>
                <a:gd name="T4" fmla="*/ 88 w 88"/>
                <a:gd name="T5" fmla="*/ 56 h 66"/>
                <a:gd name="T6" fmla="*/ 7 w 88"/>
                <a:gd name="T7" fmla="*/ 0 h 66"/>
                <a:gd name="T8" fmla="*/ 0 w 88"/>
                <a:gd name="T9" fmla="*/ 9 h 66"/>
              </a:gdLst>
              <a:ahLst/>
              <a:cxnLst>
                <a:cxn ang="0">
                  <a:pos x="T0" y="T1"/>
                </a:cxn>
                <a:cxn ang="0">
                  <a:pos x="T2" y="T3"/>
                </a:cxn>
                <a:cxn ang="0">
                  <a:pos x="T4" y="T5"/>
                </a:cxn>
                <a:cxn ang="0">
                  <a:pos x="T6" y="T7"/>
                </a:cxn>
                <a:cxn ang="0">
                  <a:pos x="T8" y="T9"/>
                </a:cxn>
              </a:cxnLst>
              <a:rect l="0" t="0" r="r" b="b"/>
              <a:pathLst>
                <a:path w="88" h="66">
                  <a:moveTo>
                    <a:pt x="0" y="9"/>
                  </a:moveTo>
                  <a:cubicBezTo>
                    <a:pt x="24" y="29"/>
                    <a:pt x="51" y="47"/>
                    <a:pt x="82" y="66"/>
                  </a:cubicBezTo>
                  <a:cubicBezTo>
                    <a:pt x="88" y="56"/>
                    <a:pt x="88" y="56"/>
                    <a:pt x="88" y="56"/>
                  </a:cubicBezTo>
                  <a:cubicBezTo>
                    <a:pt x="57" y="37"/>
                    <a:pt x="31" y="19"/>
                    <a:pt x="7" y="0"/>
                  </a:cubicBezTo>
                  <a:lnTo>
                    <a:pt x="0"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23" name="Freeform 15"/>
            <p:cNvSpPr>
              <a:spLocks/>
            </p:cNvSpPr>
            <p:nvPr/>
          </p:nvSpPr>
          <p:spPr bwMode="auto">
            <a:xfrm>
              <a:off x="4516792" y="1110854"/>
              <a:ext cx="123825" cy="129779"/>
            </a:xfrm>
            <a:custGeom>
              <a:avLst/>
              <a:gdLst>
                <a:gd name="T0" fmla="*/ 77 w 77"/>
                <a:gd name="T1" fmla="*/ 9 h 81"/>
                <a:gd name="T2" fmla="*/ 69 w 77"/>
                <a:gd name="T3" fmla="*/ 0 h 81"/>
                <a:gd name="T4" fmla="*/ 0 w 77"/>
                <a:gd name="T5" fmla="*/ 74 h 81"/>
                <a:gd name="T6" fmla="*/ 10 w 77"/>
                <a:gd name="T7" fmla="*/ 81 h 81"/>
                <a:gd name="T8" fmla="*/ 77 w 77"/>
                <a:gd name="T9" fmla="*/ 9 h 81"/>
              </a:gdLst>
              <a:ahLst/>
              <a:cxnLst>
                <a:cxn ang="0">
                  <a:pos x="T0" y="T1"/>
                </a:cxn>
                <a:cxn ang="0">
                  <a:pos x="T2" y="T3"/>
                </a:cxn>
                <a:cxn ang="0">
                  <a:pos x="T4" y="T5"/>
                </a:cxn>
                <a:cxn ang="0">
                  <a:pos x="T6" y="T7"/>
                </a:cxn>
                <a:cxn ang="0">
                  <a:pos x="T8" y="T9"/>
                </a:cxn>
              </a:cxnLst>
              <a:rect l="0" t="0" r="r" b="b"/>
              <a:pathLst>
                <a:path w="77" h="81">
                  <a:moveTo>
                    <a:pt x="77" y="9"/>
                  </a:moveTo>
                  <a:cubicBezTo>
                    <a:pt x="69" y="0"/>
                    <a:pt x="69" y="0"/>
                    <a:pt x="69" y="0"/>
                  </a:cubicBezTo>
                  <a:cubicBezTo>
                    <a:pt x="43" y="22"/>
                    <a:pt x="20" y="47"/>
                    <a:pt x="0" y="74"/>
                  </a:cubicBezTo>
                  <a:cubicBezTo>
                    <a:pt x="10" y="81"/>
                    <a:pt x="10" y="81"/>
                    <a:pt x="10" y="81"/>
                  </a:cubicBezTo>
                  <a:cubicBezTo>
                    <a:pt x="29" y="55"/>
                    <a:pt x="52" y="31"/>
                    <a:pt x="77" y="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24" name="Freeform 16"/>
            <p:cNvSpPr>
              <a:spLocks/>
            </p:cNvSpPr>
            <p:nvPr/>
          </p:nvSpPr>
          <p:spPr bwMode="auto">
            <a:xfrm>
              <a:off x="4382251" y="1490663"/>
              <a:ext cx="33337" cy="160735"/>
            </a:xfrm>
            <a:custGeom>
              <a:avLst/>
              <a:gdLst>
                <a:gd name="T0" fmla="*/ 12 w 21"/>
                <a:gd name="T1" fmla="*/ 100 h 100"/>
                <a:gd name="T2" fmla="*/ 12 w 21"/>
                <a:gd name="T3" fmla="*/ 95 h 100"/>
                <a:gd name="T4" fmla="*/ 21 w 21"/>
                <a:gd name="T5" fmla="*/ 3 h 100"/>
                <a:gd name="T6" fmla="*/ 9 w 21"/>
                <a:gd name="T7" fmla="*/ 0 h 100"/>
                <a:gd name="T8" fmla="*/ 0 w 21"/>
                <a:gd name="T9" fmla="*/ 95 h 100"/>
                <a:gd name="T10" fmla="*/ 0 w 21"/>
                <a:gd name="T11" fmla="*/ 100 h 100"/>
                <a:gd name="T12" fmla="*/ 12 w 21"/>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21" h="100">
                  <a:moveTo>
                    <a:pt x="12" y="100"/>
                  </a:moveTo>
                  <a:cubicBezTo>
                    <a:pt x="12" y="98"/>
                    <a:pt x="12" y="97"/>
                    <a:pt x="12" y="95"/>
                  </a:cubicBezTo>
                  <a:cubicBezTo>
                    <a:pt x="12" y="63"/>
                    <a:pt x="15" y="32"/>
                    <a:pt x="21" y="3"/>
                  </a:cubicBezTo>
                  <a:cubicBezTo>
                    <a:pt x="9" y="0"/>
                    <a:pt x="9" y="0"/>
                    <a:pt x="9" y="0"/>
                  </a:cubicBezTo>
                  <a:cubicBezTo>
                    <a:pt x="3" y="31"/>
                    <a:pt x="0" y="63"/>
                    <a:pt x="0" y="95"/>
                  </a:cubicBezTo>
                  <a:cubicBezTo>
                    <a:pt x="0" y="97"/>
                    <a:pt x="0" y="98"/>
                    <a:pt x="0" y="100"/>
                  </a:cubicBezTo>
                  <a:lnTo>
                    <a:pt x="12"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25" name="Freeform 17"/>
            <p:cNvSpPr>
              <a:spLocks/>
            </p:cNvSpPr>
            <p:nvPr/>
          </p:nvSpPr>
          <p:spPr bwMode="auto">
            <a:xfrm>
              <a:off x="4414398" y="1282304"/>
              <a:ext cx="83344" cy="152400"/>
            </a:xfrm>
            <a:custGeom>
              <a:avLst/>
              <a:gdLst>
                <a:gd name="T0" fmla="*/ 43 w 52"/>
                <a:gd name="T1" fmla="*/ 22 h 95"/>
                <a:gd name="T2" fmla="*/ 52 w 52"/>
                <a:gd name="T3" fmla="*/ 6 h 95"/>
                <a:gd name="T4" fmla="*/ 42 w 52"/>
                <a:gd name="T5" fmla="*/ 0 h 95"/>
                <a:gd name="T6" fmla="*/ 32 w 52"/>
                <a:gd name="T7" fmla="*/ 16 h 95"/>
                <a:gd name="T8" fmla="*/ 0 w 52"/>
                <a:gd name="T9" fmla="*/ 91 h 95"/>
                <a:gd name="T10" fmla="*/ 11 w 52"/>
                <a:gd name="T11" fmla="*/ 95 h 95"/>
                <a:gd name="T12" fmla="*/ 43 w 52"/>
                <a:gd name="T13" fmla="*/ 22 h 95"/>
              </a:gdLst>
              <a:ahLst/>
              <a:cxnLst>
                <a:cxn ang="0">
                  <a:pos x="T0" y="T1"/>
                </a:cxn>
                <a:cxn ang="0">
                  <a:pos x="T2" y="T3"/>
                </a:cxn>
                <a:cxn ang="0">
                  <a:pos x="T4" y="T5"/>
                </a:cxn>
                <a:cxn ang="0">
                  <a:pos x="T6" y="T7"/>
                </a:cxn>
                <a:cxn ang="0">
                  <a:pos x="T8" y="T9"/>
                </a:cxn>
                <a:cxn ang="0">
                  <a:pos x="T10" y="T11"/>
                </a:cxn>
                <a:cxn ang="0">
                  <a:pos x="T12" y="T13"/>
                </a:cxn>
              </a:cxnLst>
              <a:rect l="0" t="0" r="r" b="b"/>
              <a:pathLst>
                <a:path w="52" h="95">
                  <a:moveTo>
                    <a:pt x="43" y="22"/>
                  </a:moveTo>
                  <a:cubicBezTo>
                    <a:pt x="46" y="17"/>
                    <a:pt x="49" y="11"/>
                    <a:pt x="52" y="6"/>
                  </a:cubicBezTo>
                  <a:cubicBezTo>
                    <a:pt x="42" y="0"/>
                    <a:pt x="42" y="0"/>
                    <a:pt x="42" y="0"/>
                  </a:cubicBezTo>
                  <a:cubicBezTo>
                    <a:pt x="39" y="5"/>
                    <a:pt x="35" y="11"/>
                    <a:pt x="32" y="16"/>
                  </a:cubicBezTo>
                  <a:cubicBezTo>
                    <a:pt x="19" y="40"/>
                    <a:pt x="8" y="65"/>
                    <a:pt x="0" y="91"/>
                  </a:cubicBezTo>
                  <a:cubicBezTo>
                    <a:pt x="11" y="95"/>
                    <a:pt x="11" y="95"/>
                    <a:pt x="11" y="95"/>
                  </a:cubicBezTo>
                  <a:cubicBezTo>
                    <a:pt x="19" y="69"/>
                    <a:pt x="30" y="45"/>
                    <a:pt x="43" y="2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26" name="Freeform 18"/>
            <p:cNvSpPr>
              <a:spLocks/>
            </p:cNvSpPr>
            <p:nvPr/>
          </p:nvSpPr>
          <p:spPr bwMode="auto">
            <a:xfrm>
              <a:off x="4253663" y="3957638"/>
              <a:ext cx="151210" cy="90488"/>
            </a:xfrm>
            <a:custGeom>
              <a:avLst/>
              <a:gdLst>
                <a:gd name="T0" fmla="*/ 88 w 94"/>
                <a:gd name="T1" fmla="*/ 56 h 56"/>
                <a:gd name="T2" fmla="*/ 94 w 94"/>
                <a:gd name="T3" fmla="*/ 45 h 56"/>
                <a:gd name="T4" fmla="*/ 41 w 94"/>
                <a:gd name="T5" fmla="*/ 17 h 56"/>
                <a:gd name="T6" fmla="*/ 5 w 94"/>
                <a:gd name="T7" fmla="*/ 0 h 56"/>
                <a:gd name="T8" fmla="*/ 0 w 94"/>
                <a:gd name="T9" fmla="*/ 11 h 56"/>
                <a:gd name="T10" fmla="*/ 35 w 94"/>
                <a:gd name="T11" fmla="*/ 28 h 56"/>
                <a:gd name="T12" fmla="*/ 88 w 94"/>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94" h="56">
                  <a:moveTo>
                    <a:pt x="88" y="56"/>
                  </a:moveTo>
                  <a:cubicBezTo>
                    <a:pt x="94" y="45"/>
                    <a:pt x="94" y="45"/>
                    <a:pt x="94" y="45"/>
                  </a:cubicBezTo>
                  <a:cubicBezTo>
                    <a:pt x="79" y="38"/>
                    <a:pt x="60" y="27"/>
                    <a:pt x="41" y="17"/>
                  </a:cubicBezTo>
                  <a:cubicBezTo>
                    <a:pt x="28" y="11"/>
                    <a:pt x="17" y="5"/>
                    <a:pt x="5" y="0"/>
                  </a:cubicBezTo>
                  <a:cubicBezTo>
                    <a:pt x="0" y="11"/>
                    <a:pt x="0" y="11"/>
                    <a:pt x="0" y="11"/>
                  </a:cubicBezTo>
                  <a:cubicBezTo>
                    <a:pt x="11" y="16"/>
                    <a:pt x="23" y="22"/>
                    <a:pt x="35" y="28"/>
                  </a:cubicBezTo>
                  <a:cubicBezTo>
                    <a:pt x="54" y="38"/>
                    <a:pt x="73" y="48"/>
                    <a:pt x="88" y="5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27" name="Freeform 19"/>
            <p:cNvSpPr>
              <a:spLocks/>
            </p:cNvSpPr>
            <p:nvPr/>
          </p:nvSpPr>
          <p:spPr bwMode="auto">
            <a:xfrm>
              <a:off x="4539413" y="2124075"/>
              <a:ext cx="120253" cy="132160"/>
            </a:xfrm>
            <a:custGeom>
              <a:avLst/>
              <a:gdLst>
                <a:gd name="T0" fmla="*/ 0 w 75"/>
                <a:gd name="T1" fmla="*/ 7 h 82"/>
                <a:gd name="T2" fmla="*/ 66 w 75"/>
                <a:gd name="T3" fmla="*/ 82 h 82"/>
                <a:gd name="T4" fmla="*/ 75 w 75"/>
                <a:gd name="T5" fmla="*/ 74 h 82"/>
                <a:gd name="T6" fmla="*/ 10 w 75"/>
                <a:gd name="T7" fmla="*/ 0 h 82"/>
                <a:gd name="T8" fmla="*/ 0 w 75"/>
                <a:gd name="T9" fmla="*/ 7 h 82"/>
              </a:gdLst>
              <a:ahLst/>
              <a:cxnLst>
                <a:cxn ang="0">
                  <a:pos x="T0" y="T1"/>
                </a:cxn>
                <a:cxn ang="0">
                  <a:pos x="T2" y="T3"/>
                </a:cxn>
                <a:cxn ang="0">
                  <a:pos x="T4" y="T5"/>
                </a:cxn>
                <a:cxn ang="0">
                  <a:pos x="T6" y="T7"/>
                </a:cxn>
                <a:cxn ang="0">
                  <a:pos x="T8" y="T9"/>
                </a:cxn>
              </a:cxnLst>
              <a:rect l="0" t="0" r="r" b="b"/>
              <a:pathLst>
                <a:path w="75" h="82">
                  <a:moveTo>
                    <a:pt x="0" y="7"/>
                  </a:moveTo>
                  <a:cubicBezTo>
                    <a:pt x="20" y="34"/>
                    <a:pt x="41" y="59"/>
                    <a:pt x="66" y="82"/>
                  </a:cubicBezTo>
                  <a:cubicBezTo>
                    <a:pt x="75" y="74"/>
                    <a:pt x="75" y="74"/>
                    <a:pt x="75" y="74"/>
                  </a:cubicBezTo>
                  <a:cubicBezTo>
                    <a:pt x="50" y="51"/>
                    <a:pt x="29" y="27"/>
                    <a:pt x="10" y="0"/>
                  </a:cubicBezTo>
                  <a:lnTo>
                    <a:pt x="0" y="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28" name="Freeform 20"/>
            <p:cNvSpPr>
              <a:spLocks/>
            </p:cNvSpPr>
            <p:nvPr/>
          </p:nvSpPr>
          <p:spPr bwMode="auto">
            <a:xfrm>
              <a:off x="4677526" y="987029"/>
              <a:ext cx="146447" cy="97631"/>
            </a:xfrm>
            <a:custGeom>
              <a:avLst/>
              <a:gdLst>
                <a:gd name="T0" fmla="*/ 91 w 91"/>
                <a:gd name="T1" fmla="*/ 11 h 61"/>
                <a:gd name="T2" fmla="*/ 86 w 91"/>
                <a:gd name="T3" fmla="*/ 0 h 61"/>
                <a:gd name="T4" fmla="*/ 0 w 91"/>
                <a:gd name="T5" fmla="*/ 52 h 61"/>
                <a:gd name="T6" fmla="*/ 7 w 91"/>
                <a:gd name="T7" fmla="*/ 61 h 61"/>
                <a:gd name="T8" fmla="*/ 91 w 91"/>
                <a:gd name="T9" fmla="*/ 11 h 61"/>
              </a:gdLst>
              <a:ahLst/>
              <a:cxnLst>
                <a:cxn ang="0">
                  <a:pos x="T0" y="T1"/>
                </a:cxn>
                <a:cxn ang="0">
                  <a:pos x="T2" y="T3"/>
                </a:cxn>
                <a:cxn ang="0">
                  <a:pos x="T4" y="T5"/>
                </a:cxn>
                <a:cxn ang="0">
                  <a:pos x="T6" y="T7"/>
                </a:cxn>
                <a:cxn ang="0">
                  <a:pos x="T8" y="T9"/>
                </a:cxn>
              </a:cxnLst>
              <a:rect l="0" t="0" r="r" b="b"/>
              <a:pathLst>
                <a:path w="91" h="61">
                  <a:moveTo>
                    <a:pt x="91" y="11"/>
                  </a:moveTo>
                  <a:cubicBezTo>
                    <a:pt x="86" y="0"/>
                    <a:pt x="86" y="0"/>
                    <a:pt x="86" y="0"/>
                  </a:cubicBezTo>
                  <a:cubicBezTo>
                    <a:pt x="55" y="15"/>
                    <a:pt x="26" y="32"/>
                    <a:pt x="0" y="52"/>
                  </a:cubicBezTo>
                  <a:cubicBezTo>
                    <a:pt x="7" y="61"/>
                    <a:pt x="7" y="61"/>
                    <a:pt x="7" y="61"/>
                  </a:cubicBezTo>
                  <a:cubicBezTo>
                    <a:pt x="33" y="42"/>
                    <a:pt x="61" y="25"/>
                    <a:pt x="91" y="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29" name="Freeform 21"/>
            <p:cNvSpPr>
              <a:spLocks/>
            </p:cNvSpPr>
            <p:nvPr/>
          </p:nvSpPr>
          <p:spPr bwMode="auto">
            <a:xfrm>
              <a:off x="5531204" y="929879"/>
              <a:ext cx="155972" cy="76200"/>
            </a:xfrm>
            <a:custGeom>
              <a:avLst/>
              <a:gdLst>
                <a:gd name="T0" fmla="*/ 92 w 97"/>
                <a:gd name="T1" fmla="*/ 47 h 47"/>
                <a:gd name="T2" fmla="*/ 97 w 97"/>
                <a:gd name="T3" fmla="*/ 36 h 47"/>
                <a:gd name="T4" fmla="*/ 14 w 97"/>
                <a:gd name="T5" fmla="*/ 4 h 47"/>
                <a:gd name="T6" fmla="*/ 4 w 97"/>
                <a:gd name="T7" fmla="*/ 0 h 47"/>
                <a:gd name="T8" fmla="*/ 0 w 97"/>
                <a:gd name="T9" fmla="*/ 12 h 47"/>
                <a:gd name="T10" fmla="*/ 10 w 97"/>
                <a:gd name="T11" fmla="*/ 15 h 47"/>
                <a:gd name="T12" fmla="*/ 92 w 97"/>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97" h="47">
                  <a:moveTo>
                    <a:pt x="92" y="47"/>
                  </a:moveTo>
                  <a:cubicBezTo>
                    <a:pt x="97" y="36"/>
                    <a:pt x="97" y="36"/>
                    <a:pt x="97" y="36"/>
                  </a:cubicBezTo>
                  <a:cubicBezTo>
                    <a:pt x="69" y="24"/>
                    <a:pt x="42" y="13"/>
                    <a:pt x="14" y="4"/>
                  </a:cubicBezTo>
                  <a:cubicBezTo>
                    <a:pt x="11" y="3"/>
                    <a:pt x="7" y="2"/>
                    <a:pt x="4" y="0"/>
                  </a:cubicBezTo>
                  <a:cubicBezTo>
                    <a:pt x="0" y="12"/>
                    <a:pt x="0" y="12"/>
                    <a:pt x="0" y="12"/>
                  </a:cubicBezTo>
                  <a:cubicBezTo>
                    <a:pt x="4" y="13"/>
                    <a:pt x="7" y="14"/>
                    <a:pt x="10" y="15"/>
                  </a:cubicBezTo>
                  <a:cubicBezTo>
                    <a:pt x="37" y="25"/>
                    <a:pt x="65" y="35"/>
                    <a:pt x="92"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30" name="Freeform 22"/>
            <p:cNvSpPr>
              <a:spLocks/>
            </p:cNvSpPr>
            <p:nvPr/>
          </p:nvSpPr>
          <p:spPr bwMode="auto">
            <a:xfrm>
              <a:off x="5871723" y="3240881"/>
              <a:ext cx="46435" cy="160735"/>
            </a:xfrm>
            <a:custGeom>
              <a:avLst/>
              <a:gdLst>
                <a:gd name="T0" fmla="*/ 17 w 29"/>
                <a:gd name="T1" fmla="*/ 100 h 100"/>
                <a:gd name="T2" fmla="*/ 29 w 29"/>
                <a:gd name="T3" fmla="*/ 99 h 100"/>
                <a:gd name="T4" fmla="*/ 11 w 29"/>
                <a:gd name="T5" fmla="*/ 0 h 100"/>
                <a:gd name="T6" fmla="*/ 0 w 29"/>
                <a:gd name="T7" fmla="*/ 3 h 100"/>
                <a:gd name="T8" fmla="*/ 17 w 29"/>
                <a:gd name="T9" fmla="*/ 100 h 100"/>
              </a:gdLst>
              <a:ahLst/>
              <a:cxnLst>
                <a:cxn ang="0">
                  <a:pos x="T0" y="T1"/>
                </a:cxn>
                <a:cxn ang="0">
                  <a:pos x="T2" y="T3"/>
                </a:cxn>
                <a:cxn ang="0">
                  <a:pos x="T4" y="T5"/>
                </a:cxn>
                <a:cxn ang="0">
                  <a:pos x="T6" y="T7"/>
                </a:cxn>
                <a:cxn ang="0">
                  <a:pos x="T8" y="T9"/>
                </a:cxn>
              </a:cxnLst>
              <a:rect l="0" t="0" r="r" b="b"/>
              <a:pathLst>
                <a:path w="29" h="100">
                  <a:moveTo>
                    <a:pt x="17" y="100"/>
                  </a:moveTo>
                  <a:cubicBezTo>
                    <a:pt x="29" y="99"/>
                    <a:pt x="29" y="99"/>
                    <a:pt x="29" y="99"/>
                  </a:cubicBezTo>
                  <a:cubicBezTo>
                    <a:pt x="26" y="66"/>
                    <a:pt x="20" y="32"/>
                    <a:pt x="11" y="0"/>
                  </a:cubicBezTo>
                  <a:cubicBezTo>
                    <a:pt x="0" y="3"/>
                    <a:pt x="0" y="3"/>
                    <a:pt x="0" y="3"/>
                  </a:cubicBezTo>
                  <a:cubicBezTo>
                    <a:pt x="9" y="35"/>
                    <a:pt x="14" y="67"/>
                    <a:pt x="17" y="10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31" name="Freeform 23"/>
            <p:cNvSpPr>
              <a:spLocks/>
            </p:cNvSpPr>
            <p:nvPr/>
          </p:nvSpPr>
          <p:spPr bwMode="auto">
            <a:xfrm>
              <a:off x="5783617" y="3033713"/>
              <a:ext cx="86916" cy="152400"/>
            </a:xfrm>
            <a:custGeom>
              <a:avLst/>
              <a:gdLst>
                <a:gd name="T0" fmla="*/ 43 w 54"/>
                <a:gd name="T1" fmla="*/ 95 h 95"/>
                <a:gd name="T2" fmla="*/ 54 w 54"/>
                <a:gd name="T3" fmla="*/ 91 h 95"/>
                <a:gd name="T4" fmla="*/ 10 w 54"/>
                <a:gd name="T5" fmla="*/ 0 h 95"/>
                <a:gd name="T6" fmla="*/ 0 w 54"/>
                <a:gd name="T7" fmla="*/ 7 h 95"/>
                <a:gd name="T8" fmla="*/ 43 w 54"/>
                <a:gd name="T9" fmla="*/ 95 h 95"/>
              </a:gdLst>
              <a:ahLst/>
              <a:cxnLst>
                <a:cxn ang="0">
                  <a:pos x="T0" y="T1"/>
                </a:cxn>
                <a:cxn ang="0">
                  <a:pos x="T2" y="T3"/>
                </a:cxn>
                <a:cxn ang="0">
                  <a:pos x="T4" y="T5"/>
                </a:cxn>
                <a:cxn ang="0">
                  <a:pos x="T6" y="T7"/>
                </a:cxn>
                <a:cxn ang="0">
                  <a:pos x="T8" y="T9"/>
                </a:cxn>
              </a:cxnLst>
              <a:rect l="0" t="0" r="r" b="b"/>
              <a:pathLst>
                <a:path w="54" h="95">
                  <a:moveTo>
                    <a:pt x="43" y="95"/>
                  </a:moveTo>
                  <a:cubicBezTo>
                    <a:pt x="54" y="91"/>
                    <a:pt x="54" y="91"/>
                    <a:pt x="54" y="91"/>
                  </a:cubicBezTo>
                  <a:cubicBezTo>
                    <a:pt x="42" y="60"/>
                    <a:pt x="28" y="29"/>
                    <a:pt x="10" y="0"/>
                  </a:cubicBezTo>
                  <a:cubicBezTo>
                    <a:pt x="0" y="7"/>
                    <a:pt x="0" y="7"/>
                    <a:pt x="0" y="7"/>
                  </a:cubicBezTo>
                  <a:cubicBezTo>
                    <a:pt x="17" y="35"/>
                    <a:pt x="31" y="65"/>
                    <a:pt x="43" y="9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32" name="Freeform 24"/>
            <p:cNvSpPr>
              <a:spLocks/>
            </p:cNvSpPr>
            <p:nvPr/>
          </p:nvSpPr>
          <p:spPr bwMode="auto">
            <a:xfrm>
              <a:off x="5738373" y="1014413"/>
              <a:ext cx="151210" cy="89297"/>
            </a:xfrm>
            <a:custGeom>
              <a:avLst/>
              <a:gdLst>
                <a:gd name="T0" fmla="*/ 94 w 94"/>
                <a:gd name="T1" fmla="*/ 45 h 56"/>
                <a:gd name="T2" fmla="*/ 5 w 94"/>
                <a:gd name="T3" fmla="*/ 0 h 56"/>
                <a:gd name="T4" fmla="*/ 0 w 94"/>
                <a:gd name="T5" fmla="*/ 11 h 56"/>
                <a:gd name="T6" fmla="*/ 88 w 94"/>
                <a:gd name="T7" fmla="*/ 56 h 56"/>
                <a:gd name="T8" fmla="*/ 94 w 94"/>
                <a:gd name="T9" fmla="*/ 45 h 56"/>
              </a:gdLst>
              <a:ahLst/>
              <a:cxnLst>
                <a:cxn ang="0">
                  <a:pos x="T0" y="T1"/>
                </a:cxn>
                <a:cxn ang="0">
                  <a:pos x="T2" y="T3"/>
                </a:cxn>
                <a:cxn ang="0">
                  <a:pos x="T4" y="T5"/>
                </a:cxn>
                <a:cxn ang="0">
                  <a:pos x="T6" y="T7"/>
                </a:cxn>
                <a:cxn ang="0">
                  <a:pos x="T8" y="T9"/>
                </a:cxn>
              </a:cxnLst>
              <a:rect l="0" t="0" r="r" b="b"/>
              <a:pathLst>
                <a:path w="94" h="56">
                  <a:moveTo>
                    <a:pt x="94" y="45"/>
                  </a:moveTo>
                  <a:cubicBezTo>
                    <a:pt x="63" y="29"/>
                    <a:pt x="34" y="14"/>
                    <a:pt x="5" y="0"/>
                  </a:cubicBezTo>
                  <a:cubicBezTo>
                    <a:pt x="0" y="11"/>
                    <a:pt x="0" y="11"/>
                    <a:pt x="0" y="11"/>
                  </a:cubicBezTo>
                  <a:cubicBezTo>
                    <a:pt x="28" y="25"/>
                    <a:pt x="58" y="40"/>
                    <a:pt x="88" y="56"/>
                  </a:cubicBezTo>
                  <a:lnTo>
                    <a:pt x="94" y="4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33" name="Freeform 25"/>
            <p:cNvSpPr>
              <a:spLocks/>
            </p:cNvSpPr>
            <p:nvPr/>
          </p:nvSpPr>
          <p:spPr bwMode="auto">
            <a:xfrm>
              <a:off x="7342145" y="317897"/>
              <a:ext cx="38100" cy="159544"/>
            </a:xfrm>
            <a:custGeom>
              <a:avLst/>
              <a:gdLst>
                <a:gd name="T0" fmla="*/ 3 w 24"/>
                <a:gd name="T1" fmla="*/ 18 h 99"/>
                <a:gd name="T2" fmla="*/ 12 w 24"/>
                <a:gd name="T3" fmla="*/ 99 h 99"/>
                <a:gd name="T4" fmla="*/ 24 w 24"/>
                <a:gd name="T5" fmla="*/ 99 h 99"/>
                <a:gd name="T6" fmla="*/ 15 w 24"/>
                <a:gd name="T7" fmla="*/ 16 h 99"/>
                <a:gd name="T8" fmla="*/ 12 w 24"/>
                <a:gd name="T9" fmla="*/ 0 h 99"/>
                <a:gd name="T10" fmla="*/ 0 w 24"/>
                <a:gd name="T11" fmla="*/ 2 h 99"/>
                <a:gd name="T12" fmla="*/ 3 w 24"/>
                <a:gd name="T13" fmla="*/ 18 h 99"/>
              </a:gdLst>
              <a:ahLst/>
              <a:cxnLst>
                <a:cxn ang="0">
                  <a:pos x="T0" y="T1"/>
                </a:cxn>
                <a:cxn ang="0">
                  <a:pos x="T2" y="T3"/>
                </a:cxn>
                <a:cxn ang="0">
                  <a:pos x="T4" y="T5"/>
                </a:cxn>
                <a:cxn ang="0">
                  <a:pos x="T6" y="T7"/>
                </a:cxn>
                <a:cxn ang="0">
                  <a:pos x="T8" y="T9"/>
                </a:cxn>
                <a:cxn ang="0">
                  <a:pos x="T10" y="T11"/>
                </a:cxn>
                <a:cxn ang="0">
                  <a:pos x="T12" y="T13"/>
                </a:cxn>
              </a:cxnLst>
              <a:rect l="0" t="0" r="r" b="b"/>
              <a:pathLst>
                <a:path w="24" h="99">
                  <a:moveTo>
                    <a:pt x="3" y="18"/>
                  </a:moveTo>
                  <a:cubicBezTo>
                    <a:pt x="8" y="45"/>
                    <a:pt x="11" y="72"/>
                    <a:pt x="12" y="99"/>
                  </a:cubicBezTo>
                  <a:cubicBezTo>
                    <a:pt x="24" y="99"/>
                    <a:pt x="24" y="99"/>
                    <a:pt x="24" y="99"/>
                  </a:cubicBezTo>
                  <a:cubicBezTo>
                    <a:pt x="23" y="71"/>
                    <a:pt x="20" y="43"/>
                    <a:pt x="15" y="16"/>
                  </a:cubicBezTo>
                  <a:cubicBezTo>
                    <a:pt x="14" y="10"/>
                    <a:pt x="13" y="5"/>
                    <a:pt x="12" y="0"/>
                  </a:cubicBezTo>
                  <a:cubicBezTo>
                    <a:pt x="0" y="2"/>
                    <a:pt x="0" y="2"/>
                    <a:pt x="0" y="2"/>
                  </a:cubicBezTo>
                  <a:cubicBezTo>
                    <a:pt x="1" y="7"/>
                    <a:pt x="2" y="12"/>
                    <a:pt x="3" y="1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34" name="Freeform 26"/>
            <p:cNvSpPr>
              <a:spLocks/>
            </p:cNvSpPr>
            <p:nvPr/>
          </p:nvSpPr>
          <p:spPr bwMode="auto">
            <a:xfrm>
              <a:off x="7204032" y="1191"/>
              <a:ext cx="47625" cy="58341"/>
            </a:xfrm>
            <a:custGeom>
              <a:avLst/>
              <a:gdLst>
                <a:gd name="T0" fmla="*/ 0 w 30"/>
                <a:gd name="T1" fmla="*/ 0 h 36"/>
                <a:gd name="T2" fmla="*/ 19 w 30"/>
                <a:gd name="T3" fmla="*/ 36 h 36"/>
                <a:gd name="T4" fmla="*/ 30 w 30"/>
                <a:gd name="T5" fmla="*/ 30 h 36"/>
                <a:gd name="T6" fmla="*/ 14 w 30"/>
                <a:gd name="T7" fmla="*/ 0 h 36"/>
                <a:gd name="T8" fmla="*/ 0 w 30"/>
                <a:gd name="T9" fmla="*/ 0 h 36"/>
              </a:gdLst>
              <a:ahLst/>
              <a:cxnLst>
                <a:cxn ang="0">
                  <a:pos x="T0" y="T1"/>
                </a:cxn>
                <a:cxn ang="0">
                  <a:pos x="T2" y="T3"/>
                </a:cxn>
                <a:cxn ang="0">
                  <a:pos x="T4" y="T5"/>
                </a:cxn>
                <a:cxn ang="0">
                  <a:pos x="T6" y="T7"/>
                </a:cxn>
                <a:cxn ang="0">
                  <a:pos x="T8" y="T9"/>
                </a:cxn>
              </a:cxnLst>
              <a:rect l="0" t="0" r="r" b="b"/>
              <a:pathLst>
                <a:path w="30" h="36">
                  <a:moveTo>
                    <a:pt x="0" y="0"/>
                  </a:moveTo>
                  <a:cubicBezTo>
                    <a:pt x="6" y="13"/>
                    <a:pt x="12" y="25"/>
                    <a:pt x="19" y="36"/>
                  </a:cubicBezTo>
                  <a:cubicBezTo>
                    <a:pt x="30" y="30"/>
                    <a:pt x="30" y="30"/>
                    <a:pt x="30" y="30"/>
                  </a:cubicBezTo>
                  <a:cubicBezTo>
                    <a:pt x="24" y="20"/>
                    <a:pt x="19" y="11"/>
                    <a:pt x="14" y="0"/>
                  </a:cubicBez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35" name="Freeform 27"/>
            <p:cNvSpPr>
              <a:spLocks/>
            </p:cNvSpPr>
            <p:nvPr/>
          </p:nvSpPr>
          <p:spPr bwMode="auto">
            <a:xfrm>
              <a:off x="4451307" y="4060031"/>
              <a:ext cx="148828" cy="91679"/>
            </a:xfrm>
            <a:custGeom>
              <a:avLst/>
              <a:gdLst>
                <a:gd name="T0" fmla="*/ 0 w 93"/>
                <a:gd name="T1" fmla="*/ 11 h 57"/>
                <a:gd name="T2" fmla="*/ 88 w 93"/>
                <a:gd name="T3" fmla="*/ 57 h 57"/>
                <a:gd name="T4" fmla="*/ 93 w 93"/>
                <a:gd name="T5" fmla="*/ 46 h 57"/>
                <a:gd name="T6" fmla="*/ 6 w 93"/>
                <a:gd name="T7" fmla="*/ 0 h 57"/>
                <a:gd name="T8" fmla="*/ 0 w 93"/>
                <a:gd name="T9" fmla="*/ 11 h 57"/>
              </a:gdLst>
              <a:ahLst/>
              <a:cxnLst>
                <a:cxn ang="0">
                  <a:pos x="T0" y="T1"/>
                </a:cxn>
                <a:cxn ang="0">
                  <a:pos x="T2" y="T3"/>
                </a:cxn>
                <a:cxn ang="0">
                  <a:pos x="T4" y="T5"/>
                </a:cxn>
                <a:cxn ang="0">
                  <a:pos x="T6" y="T7"/>
                </a:cxn>
                <a:cxn ang="0">
                  <a:pos x="T8" y="T9"/>
                </a:cxn>
              </a:cxnLst>
              <a:rect l="0" t="0" r="r" b="b"/>
              <a:pathLst>
                <a:path w="93" h="57">
                  <a:moveTo>
                    <a:pt x="0" y="11"/>
                  </a:moveTo>
                  <a:cubicBezTo>
                    <a:pt x="27" y="25"/>
                    <a:pt x="57" y="41"/>
                    <a:pt x="88" y="57"/>
                  </a:cubicBezTo>
                  <a:cubicBezTo>
                    <a:pt x="93" y="46"/>
                    <a:pt x="93" y="46"/>
                    <a:pt x="93" y="46"/>
                  </a:cubicBezTo>
                  <a:cubicBezTo>
                    <a:pt x="63" y="31"/>
                    <a:pt x="32" y="14"/>
                    <a:pt x="6" y="0"/>
                  </a:cubicBezTo>
                  <a:lnTo>
                    <a:pt x="0"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36" name="Freeform 28"/>
            <p:cNvSpPr>
              <a:spLocks/>
            </p:cNvSpPr>
            <p:nvPr/>
          </p:nvSpPr>
          <p:spPr bwMode="auto">
            <a:xfrm>
              <a:off x="4650142" y="4161235"/>
              <a:ext cx="154781" cy="80963"/>
            </a:xfrm>
            <a:custGeom>
              <a:avLst/>
              <a:gdLst>
                <a:gd name="T0" fmla="*/ 5 w 96"/>
                <a:gd name="T1" fmla="*/ 0 h 50"/>
                <a:gd name="T2" fmla="*/ 0 w 96"/>
                <a:gd name="T3" fmla="*/ 11 h 50"/>
                <a:gd name="T4" fmla="*/ 92 w 96"/>
                <a:gd name="T5" fmla="*/ 50 h 50"/>
                <a:gd name="T6" fmla="*/ 96 w 96"/>
                <a:gd name="T7" fmla="*/ 38 h 50"/>
                <a:gd name="T8" fmla="*/ 5 w 96"/>
                <a:gd name="T9" fmla="*/ 0 h 50"/>
              </a:gdLst>
              <a:ahLst/>
              <a:cxnLst>
                <a:cxn ang="0">
                  <a:pos x="T0" y="T1"/>
                </a:cxn>
                <a:cxn ang="0">
                  <a:pos x="T2" y="T3"/>
                </a:cxn>
                <a:cxn ang="0">
                  <a:pos x="T4" y="T5"/>
                </a:cxn>
                <a:cxn ang="0">
                  <a:pos x="T6" y="T7"/>
                </a:cxn>
                <a:cxn ang="0">
                  <a:pos x="T8" y="T9"/>
                </a:cxn>
              </a:cxnLst>
              <a:rect l="0" t="0" r="r" b="b"/>
              <a:pathLst>
                <a:path w="96" h="50">
                  <a:moveTo>
                    <a:pt x="5" y="0"/>
                  </a:moveTo>
                  <a:cubicBezTo>
                    <a:pt x="0" y="11"/>
                    <a:pt x="0" y="11"/>
                    <a:pt x="0" y="11"/>
                  </a:cubicBezTo>
                  <a:cubicBezTo>
                    <a:pt x="33" y="27"/>
                    <a:pt x="63" y="39"/>
                    <a:pt x="92" y="50"/>
                  </a:cubicBezTo>
                  <a:cubicBezTo>
                    <a:pt x="96" y="38"/>
                    <a:pt x="96" y="38"/>
                    <a:pt x="96" y="38"/>
                  </a:cubicBezTo>
                  <a:cubicBezTo>
                    <a:pt x="67" y="28"/>
                    <a:pt x="38" y="16"/>
                    <a:pt x="5"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37" name="Freeform 29"/>
            <p:cNvSpPr>
              <a:spLocks/>
            </p:cNvSpPr>
            <p:nvPr/>
          </p:nvSpPr>
          <p:spPr bwMode="auto">
            <a:xfrm>
              <a:off x="4384632" y="1714500"/>
              <a:ext cx="48816" cy="160735"/>
            </a:xfrm>
            <a:custGeom>
              <a:avLst/>
              <a:gdLst>
                <a:gd name="T0" fmla="*/ 0 w 30"/>
                <a:gd name="T1" fmla="*/ 1 h 100"/>
                <a:gd name="T2" fmla="*/ 19 w 30"/>
                <a:gd name="T3" fmla="*/ 100 h 100"/>
                <a:gd name="T4" fmla="*/ 30 w 30"/>
                <a:gd name="T5" fmla="*/ 96 h 100"/>
                <a:gd name="T6" fmla="*/ 12 w 30"/>
                <a:gd name="T7" fmla="*/ 0 h 100"/>
                <a:gd name="T8" fmla="*/ 0 w 30"/>
                <a:gd name="T9" fmla="*/ 1 h 100"/>
              </a:gdLst>
              <a:ahLst/>
              <a:cxnLst>
                <a:cxn ang="0">
                  <a:pos x="T0" y="T1"/>
                </a:cxn>
                <a:cxn ang="0">
                  <a:pos x="T2" y="T3"/>
                </a:cxn>
                <a:cxn ang="0">
                  <a:pos x="T4" y="T5"/>
                </a:cxn>
                <a:cxn ang="0">
                  <a:pos x="T6" y="T7"/>
                </a:cxn>
                <a:cxn ang="0">
                  <a:pos x="T8" y="T9"/>
                </a:cxn>
              </a:cxnLst>
              <a:rect l="0" t="0" r="r" b="b"/>
              <a:pathLst>
                <a:path w="30" h="100">
                  <a:moveTo>
                    <a:pt x="0" y="1"/>
                  </a:moveTo>
                  <a:cubicBezTo>
                    <a:pt x="3" y="34"/>
                    <a:pt x="9" y="67"/>
                    <a:pt x="19" y="100"/>
                  </a:cubicBezTo>
                  <a:cubicBezTo>
                    <a:pt x="30" y="96"/>
                    <a:pt x="30" y="96"/>
                    <a:pt x="30" y="96"/>
                  </a:cubicBezTo>
                  <a:cubicBezTo>
                    <a:pt x="21" y="65"/>
                    <a:pt x="15" y="32"/>
                    <a:pt x="12" y="0"/>
                  </a:cubicBezTo>
                  <a:lnTo>
                    <a:pt x="0"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38" name="Freeform 30"/>
            <p:cNvSpPr>
              <a:spLocks/>
            </p:cNvSpPr>
            <p:nvPr/>
          </p:nvSpPr>
          <p:spPr bwMode="auto">
            <a:xfrm>
              <a:off x="2961836" y="4739879"/>
              <a:ext cx="46435" cy="160735"/>
            </a:xfrm>
            <a:custGeom>
              <a:avLst/>
              <a:gdLst>
                <a:gd name="T0" fmla="*/ 0 w 29"/>
                <a:gd name="T1" fmla="*/ 1 h 100"/>
                <a:gd name="T2" fmla="*/ 17 w 29"/>
                <a:gd name="T3" fmla="*/ 100 h 100"/>
                <a:gd name="T4" fmla="*/ 29 w 29"/>
                <a:gd name="T5" fmla="*/ 97 h 100"/>
                <a:gd name="T6" fmla="*/ 12 w 29"/>
                <a:gd name="T7" fmla="*/ 0 h 100"/>
                <a:gd name="T8" fmla="*/ 0 w 29"/>
                <a:gd name="T9" fmla="*/ 1 h 100"/>
              </a:gdLst>
              <a:ahLst/>
              <a:cxnLst>
                <a:cxn ang="0">
                  <a:pos x="T0" y="T1"/>
                </a:cxn>
                <a:cxn ang="0">
                  <a:pos x="T2" y="T3"/>
                </a:cxn>
                <a:cxn ang="0">
                  <a:pos x="T4" y="T5"/>
                </a:cxn>
                <a:cxn ang="0">
                  <a:pos x="T6" y="T7"/>
                </a:cxn>
                <a:cxn ang="0">
                  <a:pos x="T8" y="T9"/>
                </a:cxn>
              </a:cxnLst>
              <a:rect l="0" t="0" r="r" b="b"/>
              <a:pathLst>
                <a:path w="29" h="100">
                  <a:moveTo>
                    <a:pt x="0" y="1"/>
                  </a:moveTo>
                  <a:cubicBezTo>
                    <a:pt x="3" y="33"/>
                    <a:pt x="9" y="66"/>
                    <a:pt x="17" y="100"/>
                  </a:cubicBezTo>
                  <a:cubicBezTo>
                    <a:pt x="29" y="97"/>
                    <a:pt x="29" y="97"/>
                    <a:pt x="29" y="97"/>
                  </a:cubicBezTo>
                  <a:cubicBezTo>
                    <a:pt x="21" y="64"/>
                    <a:pt x="15" y="32"/>
                    <a:pt x="12" y="0"/>
                  </a:cubicBezTo>
                  <a:lnTo>
                    <a:pt x="0"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39" name="Freeform 31"/>
            <p:cNvSpPr>
              <a:spLocks/>
            </p:cNvSpPr>
            <p:nvPr/>
          </p:nvSpPr>
          <p:spPr bwMode="auto">
            <a:xfrm>
              <a:off x="5283554" y="2605088"/>
              <a:ext cx="147637" cy="92869"/>
            </a:xfrm>
            <a:custGeom>
              <a:avLst/>
              <a:gdLst>
                <a:gd name="T0" fmla="*/ 92 w 92"/>
                <a:gd name="T1" fmla="*/ 48 h 58"/>
                <a:gd name="T2" fmla="*/ 5 w 92"/>
                <a:gd name="T3" fmla="*/ 0 h 58"/>
                <a:gd name="T4" fmla="*/ 0 w 92"/>
                <a:gd name="T5" fmla="*/ 10 h 58"/>
                <a:gd name="T6" fmla="*/ 86 w 92"/>
                <a:gd name="T7" fmla="*/ 58 h 58"/>
                <a:gd name="T8" fmla="*/ 92 w 92"/>
                <a:gd name="T9" fmla="*/ 48 h 58"/>
              </a:gdLst>
              <a:ahLst/>
              <a:cxnLst>
                <a:cxn ang="0">
                  <a:pos x="T0" y="T1"/>
                </a:cxn>
                <a:cxn ang="0">
                  <a:pos x="T2" y="T3"/>
                </a:cxn>
                <a:cxn ang="0">
                  <a:pos x="T4" y="T5"/>
                </a:cxn>
                <a:cxn ang="0">
                  <a:pos x="T6" y="T7"/>
                </a:cxn>
                <a:cxn ang="0">
                  <a:pos x="T8" y="T9"/>
                </a:cxn>
              </a:cxnLst>
              <a:rect l="0" t="0" r="r" b="b"/>
              <a:pathLst>
                <a:path w="92" h="58">
                  <a:moveTo>
                    <a:pt x="92" y="48"/>
                  </a:moveTo>
                  <a:cubicBezTo>
                    <a:pt x="67" y="32"/>
                    <a:pt x="38" y="16"/>
                    <a:pt x="5" y="0"/>
                  </a:cubicBezTo>
                  <a:cubicBezTo>
                    <a:pt x="0" y="10"/>
                    <a:pt x="0" y="10"/>
                    <a:pt x="0" y="10"/>
                  </a:cubicBezTo>
                  <a:cubicBezTo>
                    <a:pt x="32" y="27"/>
                    <a:pt x="61" y="43"/>
                    <a:pt x="86" y="58"/>
                  </a:cubicBezTo>
                  <a:lnTo>
                    <a:pt x="92" y="4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40" name="Freeform 32"/>
            <p:cNvSpPr>
              <a:spLocks/>
            </p:cNvSpPr>
            <p:nvPr/>
          </p:nvSpPr>
          <p:spPr bwMode="auto">
            <a:xfrm>
              <a:off x="3008270" y="4956572"/>
              <a:ext cx="73819" cy="155972"/>
            </a:xfrm>
            <a:custGeom>
              <a:avLst/>
              <a:gdLst>
                <a:gd name="T0" fmla="*/ 46 w 46"/>
                <a:gd name="T1" fmla="*/ 92 h 97"/>
                <a:gd name="T2" fmla="*/ 11 w 46"/>
                <a:gd name="T3" fmla="*/ 0 h 97"/>
                <a:gd name="T4" fmla="*/ 0 w 46"/>
                <a:gd name="T5" fmla="*/ 3 h 97"/>
                <a:gd name="T6" fmla="*/ 35 w 46"/>
                <a:gd name="T7" fmla="*/ 97 h 97"/>
                <a:gd name="T8" fmla="*/ 46 w 46"/>
                <a:gd name="T9" fmla="*/ 92 h 97"/>
              </a:gdLst>
              <a:ahLst/>
              <a:cxnLst>
                <a:cxn ang="0">
                  <a:pos x="T0" y="T1"/>
                </a:cxn>
                <a:cxn ang="0">
                  <a:pos x="T2" y="T3"/>
                </a:cxn>
                <a:cxn ang="0">
                  <a:pos x="T4" y="T5"/>
                </a:cxn>
                <a:cxn ang="0">
                  <a:pos x="T6" y="T7"/>
                </a:cxn>
                <a:cxn ang="0">
                  <a:pos x="T8" y="T9"/>
                </a:cxn>
              </a:cxnLst>
              <a:rect l="0" t="0" r="r" b="b"/>
              <a:pathLst>
                <a:path w="46" h="97">
                  <a:moveTo>
                    <a:pt x="46" y="92"/>
                  </a:moveTo>
                  <a:cubicBezTo>
                    <a:pt x="32" y="61"/>
                    <a:pt x="20" y="30"/>
                    <a:pt x="11" y="0"/>
                  </a:cubicBezTo>
                  <a:cubicBezTo>
                    <a:pt x="0" y="3"/>
                    <a:pt x="0" y="3"/>
                    <a:pt x="0" y="3"/>
                  </a:cubicBezTo>
                  <a:cubicBezTo>
                    <a:pt x="9" y="34"/>
                    <a:pt x="21" y="65"/>
                    <a:pt x="35" y="97"/>
                  </a:cubicBezTo>
                  <a:lnTo>
                    <a:pt x="46" y="9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41" name="Freeform 33"/>
            <p:cNvSpPr>
              <a:spLocks/>
            </p:cNvSpPr>
            <p:nvPr/>
          </p:nvSpPr>
          <p:spPr bwMode="auto">
            <a:xfrm>
              <a:off x="4437020" y="1930004"/>
              <a:ext cx="84535" cy="151210"/>
            </a:xfrm>
            <a:custGeom>
              <a:avLst/>
              <a:gdLst>
                <a:gd name="T0" fmla="*/ 0 w 53"/>
                <a:gd name="T1" fmla="*/ 4 h 94"/>
                <a:gd name="T2" fmla="*/ 43 w 53"/>
                <a:gd name="T3" fmla="*/ 94 h 94"/>
                <a:gd name="T4" fmla="*/ 53 w 53"/>
                <a:gd name="T5" fmla="*/ 88 h 94"/>
                <a:gd name="T6" fmla="*/ 11 w 53"/>
                <a:gd name="T7" fmla="*/ 0 h 94"/>
                <a:gd name="T8" fmla="*/ 0 w 53"/>
                <a:gd name="T9" fmla="*/ 4 h 94"/>
              </a:gdLst>
              <a:ahLst/>
              <a:cxnLst>
                <a:cxn ang="0">
                  <a:pos x="T0" y="T1"/>
                </a:cxn>
                <a:cxn ang="0">
                  <a:pos x="T2" y="T3"/>
                </a:cxn>
                <a:cxn ang="0">
                  <a:pos x="T4" y="T5"/>
                </a:cxn>
                <a:cxn ang="0">
                  <a:pos x="T6" y="T7"/>
                </a:cxn>
                <a:cxn ang="0">
                  <a:pos x="T8" y="T9"/>
                </a:cxn>
              </a:cxnLst>
              <a:rect l="0" t="0" r="r" b="b"/>
              <a:pathLst>
                <a:path w="53" h="94">
                  <a:moveTo>
                    <a:pt x="0" y="4"/>
                  </a:moveTo>
                  <a:cubicBezTo>
                    <a:pt x="12" y="36"/>
                    <a:pt x="26" y="67"/>
                    <a:pt x="43" y="94"/>
                  </a:cubicBezTo>
                  <a:cubicBezTo>
                    <a:pt x="53" y="88"/>
                    <a:pt x="53" y="88"/>
                    <a:pt x="53" y="88"/>
                  </a:cubicBezTo>
                  <a:cubicBezTo>
                    <a:pt x="37" y="61"/>
                    <a:pt x="23" y="31"/>
                    <a:pt x="11" y="0"/>
                  </a:cubicBezTo>
                  <a:lnTo>
                    <a:pt x="0"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42" name="Freeform 34"/>
            <p:cNvSpPr>
              <a:spLocks/>
            </p:cNvSpPr>
            <p:nvPr/>
          </p:nvSpPr>
          <p:spPr bwMode="auto">
            <a:xfrm>
              <a:off x="5934826" y="1117997"/>
              <a:ext cx="145256" cy="100013"/>
            </a:xfrm>
            <a:custGeom>
              <a:avLst/>
              <a:gdLst>
                <a:gd name="T0" fmla="*/ 6 w 91"/>
                <a:gd name="T1" fmla="*/ 0 h 62"/>
                <a:gd name="T2" fmla="*/ 0 w 91"/>
                <a:gd name="T3" fmla="*/ 10 h 62"/>
                <a:gd name="T4" fmla="*/ 62 w 91"/>
                <a:gd name="T5" fmla="*/ 47 h 62"/>
                <a:gd name="T6" fmla="*/ 85 w 91"/>
                <a:gd name="T7" fmla="*/ 62 h 62"/>
                <a:gd name="T8" fmla="*/ 91 w 91"/>
                <a:gd name="T9" fmla="*/ 51 h 62"/>
                <a:gd name="T10" fmla="*/ 68 w 91"/>
                <a:gd name="T11" fmla="*/ 37 h 62"/>
                <a:gd name="T12" fmla="*/ 6 w 91"/>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91" h="62">
                  <a:moveTo>
                    <a:pt x="6" y="0"/>
                  </a:moveTo>
                  <a:cubicBezTo>
                    <a:pt x="0" y="10"/>
                    <a:pt x="0" y="10"/>
                    <a:pt x="0" y="10"/>
                  </a:cubicBezTo>
                  <a:cubicBezTo>
                    <a:pt x="20" y="22"/>
                    <a:pt x="41" y="34"/>
                    <a:pt x="62" y="47"/>
                  </a:cubicBezTo>
                  <a:cubicBezTo>
                    <a:pt x="69" y="52"/>
                    <a:pt x="77" y="57"/>
                    <a:pt x="85" y="62"/>
                  </a:cubicBezTo>
                  <a:cubicBezTo>
                    <a:pt x="91" y="51"/>
                    <a:pt x="91" y="51"/>
                    <a:pt x="91" y="51"/>
                  </a:cubicBezTo>
                  <a:cubicBezTo>
                    <a:pt x="84" y="47"/>
                    <a:pt x="76" y="42"/>
                    <a:pt x="68" y="37"/>
                  </a:cubicBezTo>
                  <a:cubicBezTo>
                    <a:pt x="47" y="24"/>
                    <a:pt x="26" y="11"/>
                    <a:pt x="6"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43" name="Freeform 35"/>
            <p:cNvSpPr>
              <a:spLocks/>
            </p:cNvSpPr>
            <p:nvPr/>
          </p:nvSpPr>
          <p:spPr bwMode="auto">
            <a:xfrm>
              <a:off x="4047686" y="3874294"/>
              <a:ext cx="155972" cy="73819"/>
            </a:xfrm>
            <a:custGeom>
              <a:avLst/>
              <a:gdLst>
                <a:gd name="T0" fmla="*/ 97 w 97"/>
                <a:gd name="T1" fmla="*/ 35 h 46"/>
                <a:gd name="T2" fmla="*/ 3 w 97"/>
                <a:gd name="T3" fmla="*/ 0 h 46"/>
                <a:gd name="T4" fmla="*/ 0 w 97"/>
                <a:gd name="T5" fmla="*/ 12 h 46"/>
                <a:gd name="T6" fmla="*/ 92 w 97"/>
                <a:gd name="T7" fmla="*/ 46 h 46"/>
                <a:gd name="T8" fmla="*/ 97 w 97"/>
                <a:gd name="T9" fmla="*/ 35 h 46"/>
              </a:gdLst>
              <a:ahLst/>
              <a:cxnLst>
                <a:cxn ang="0">
                  <a:pos x="T0" y="T1"/>
                </a:cxn>
                <a:cxn ang="0">
                  <a:pos x="T2" y="T3"/>
                </a:cxn>
                <a:cxn ang="0">
                  <a:pos x="T4" y="T5"/>
                </a:cxn>
                <a:cxn ang="0">
                  <a:pos x="T6" y="T7"/>
                </a:cxn>
                <a:cxn ang="0">
                  <a:pos x="T8" y="T9"/>
                </a:cxn>
              </a:cxnLst>
              <a:rect l="0" t="0" r="r" b="b"/>
              <a:pathLst>
                <a:path w="97" h="46">
                  <a:moveTo>
                    <a:pt x="97" y="35"/>
                  </a:moveTo>
                  <a:cubicBezTo>
                    <a:pt x="64" y="20"/>
                    <a:pt x="33" y="9"/>
                    <a:pt x="3" y="0"/>
                  </a:cubicBezTo>
                  <a:cubicBezTo>
                    <a:pt x="0" y="12"/>
                    <a:pt x="0" y="12"/>
                    <a:pt x="0" y="12"/>
                  </a:cubicBezTo>
                  <a:cubicBezTo>
                    <a:pt x="29" y="20"/>
                    <a:pt x="59" y="32"/>
                    <a:pt x="92" y="46"/>
                  </a:cubicBezTo>
                  <a:lnTo>
                    <a:pt x="97" y="3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44" name="Freeform 36"/>
            <p:cNvSpPr>
              <a:spLocks/>
            </p:cNvSpPr>
            <p:nvPr/>
          </p:nvSpPr>
          <p:spPr bwMode="auto">
            <a:xfrm>
              <a:off x="6559904" y="1333500"/>
              <a:ext cx="160735" cy="32147"/>
            </a:xfrm>
            <a:custGeom>
              <a:avLst/>
              <a:gdLst>
                <a:gd name="T0" fmla="*/ 0 w 100"/>
                <a:gd name="T1" fmla="*/ 8 h 20"/>
                <a:gd name="T2" fmla="*/ 0 w 100"/>
                <a:gd name="T3" fmla="*/ 20 h 20"/>
                <a:gd name="T4" fmla="*/ 11 w 100"/>
                <a:gd name="T5" fmla="*/ 20 h 20"/>
                <a:gd name="T6" fmla="*/ 100 w 100"/>
                <a:gd name="T7" fmla="*/ 12 h 20"/>
                <a:gd name="T8" fmla="*/ 98 w 100"/>
                <a:gd name="T9" fmla="*/ 0 h 20"/>
                <a:gd name="T10" fmla="*/ 0 w 100"/>
                <a:gd name="T11" fmla="*/ 8 h 20"/>
              </a:gdLst>
              <a:ahLst/>
              <a:cxnLst>
                <a:cxn ang="0">
                  <a:pos x="T0" y="T1"/>
                </a:cxn>
                <a:cxn ang="0">
                  <a:pos x="T2" y="T3"/>
                </a:cxn>
                <a:cxn ang="0">
                  <a:pos x="T4" y="T5"/>
                </a:cxn>
                <a:cxn ang="0">
                  <a:pos x="T6" y="T7"/>
                </a:cxn>
                <a:cxn ang="0">
                  <a:pos x="T8" y="T9"/>
                </a:cxn>
                <a:cxn ang="0">
                  <a:pos x="T10" y="T11"/>
                </a:cxn>
              </a:cxnLst>
              <a:rect l="0" t="0" r="r" b="b"/>
              <a:pathLst>
                <a:path w="100" h="20">
                  <a:moveTo>
                    <a:pt x="0" y="8"/>
                  </a:moveTo>
                  <a:cubicBezTo>
                    <a:pt x="0" y="20"/>
                    <a:pt x="0" y="20"/>
                    <a:pt x="0" y="20"/>
                  </a:cubicBezTo>
                  <a:cubicBezTo>
                    <a:pt x="4" y="20"/>
                    <a:pt x="7" y="20"/>
                    <a:pt x="11" y="20"/>
                  </a:cubicBezTo>
                  <a:cubicBezTo>
                    <a:pt x="41" y="20"/>
                    <a:pt x="71" y="17"/>
                    <a:pt x="100" y="12"/>
                  </a:cubicBezTo>
                  <a:cubicBezTo>
                    <a:pt x="98" y="0"/>
                    <a:pt x="98" y="0"/>
                    <a:pt x="98" y="0"/>
                  </a:cubicBezTo>
                  <a:cubicBezTo>
                    <a:pt x="66" y="6"/>
                    <a:pt x="33" y="9"/>
                    <a:pt x="0" y="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45" name="Freeform 37"/>
            <p:cNvSpPr>
              <a:spLocks/>
            </p:cNvSpPr>
            <p:nvPr/>
          </p:nvSpPr>
          <p:spPr bwMode="auto">
            <a:xfrm>
              <a:off x="6336067" y="1313260"/>
              <a:ext cx="160735" cy="47625"/>
            </a:xfrm>
            <a:custGeom>
              <a:avLst/>
              <a:gdLst>
                <a:gd name="T0" fmla="*/ 0 w 100"/>
                <a:gd name="T1" fmla="*/ 12 h 30"/>
                <a:gd name="T2" fmla="*/ 99 w 100"/>
                <a:gd name="T3" fmla="*/ 30 h 30"/>
                <a:gd name="T4" fmla="*/ 100 w 100"/>
                <a:gd name="T5" fmla="*/ 19 h 30"/>
                <a:gd name="T6" fmla="*/ 4 w 100"/>
                <a:gd name="T7" fmla="*/ 0 h 30"/>
                <a:gd name="T8" fmla="*/ 0 w 100"/>
                <a:gd name="T9" fmla="*/ 12 h 30"/>
              </a:gdLst>
              <a:ahLst/>
              <a:cxnLst>
                <a:cxn ang="0">
                  <a:pos x="T0" y="T1"/>
                </a:cxn>
                <a:cxn ang="0">
                  <a:pos x="T2" y="T3"/>
                </a:cxn>
                <a:cxn ang="0">
                  <a:pos x="T4" y="T5"/>
                </a:cxn>
                <a:cxn ang="0">
                  <a:pos x="T6" y="T7"/>
                </a:cxn>
                <a:cxn ang="0">
                  <a:pos x="T8" y="T9"/>
                </a:cxn>
              </a:cxnLst>
              <a:rect l="0" t="0" r="r" b="b"/>
              <a:pathLst>
                <a:path w="100" h="30">
                  <a:moveTo>
                    <a:pt x="0" y="12"/>
                  </a:moveTo>
                  <a:cubicBezTo>
                    <a:pt x="33" y="21"/>
                    <a:pt x="67" y="27"/>
                    <a:pt x="99" y="30"/>
                  </a:cubicBezTo>
                  <a:cubicBezTo>
                    <a:pt x="100" y="19"/>
                    <a:pt x="100" y="19"/>
                    <a:pt x="100" y="19"/>
                  </a:cubicBezTo>
                  <a:cubicBezTo>
                    <a:pt x="68" y="15"/>
                    <a:pt x="36" y="9"/>
                    <a:pt x="4" y="0"/>
                  </a:cubicBez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46" name="Freeform 38"/>
            <p:cNvSpPr>
              <a:spLocks/>
            </p:cNvSpPr>
            <p:nvPr/>
          </p:nvSpPr>
          <p:spPr bwMode="auto">
            <a:xfrm>
              <a:off x="5881248" y="3464719"/>
              <a:ext cx="38100" cy="160735"/>
            </a:xfrm>
            <a:custGeom>
              <a:avLst/>
              <a:gdLst>
                <a:gd name="T0" fmla="*/ 0 w 24"/>
                <a:gd name="T1" fmla="*/ 97 h 100"/>
                <a:gd name="T2" fmla="*/ 12 w 24"/>
                <a:gd name="T3" fmla="*/ 100 h 100"/>
                <a:gd name="T4" fmla="*/ 24 w 24"/>
                <a:gd name="T5" fmla="*/ 0 h 100"/>
                <a:gd name="T6" fmla="*/ 12 w 24"/>
                <a:gd name="T7" fmla="*/ 0 h 100"/>
                <a:gd name="T8" fmla="*/ 0 w 24"/>
                <a:gd name="T9" fmla="*/ 97 h 100"/>
              </a:gdLst>
              <a:ahLst/>
              <a:cxnLst>
                <a:cxn ang="0">
                  <a:pos x="T0" y="T1"/>
                </a:cxn>
                <a:cxn ang="0">
                  <a:pos x="T2" y="T3"/>
                </a:cxn>
                <a:cxn ang="0">
                  <a:pos x="T4" y="T5"/>
                </a:cxn>
                <a:cxn ang="0">
                  <a:pos x="T6" y="T7"/>
                </a:cxn>
                <a:cxn ang="0">
                  <a:pos x="T8" y="T9"/>
                </a:cxn>
              </a:cxnLst>
              <a:rect l="0" t="0" r="r" b="b"/>
              <a:pathLst>
                <a:path w="24" h="100">
                  <a:moveTo>
                    <a:pt x="0" y="97"/>
                  </a:moveTo>
                  <a:cubicBezTo>
                    <a:pt x="12" y="100"/>
                    <a:pt x="12" y="100"/>
                    <a:pt x="12" y="100"/>
                  </a:cubicBezTo>
                  <a:cubicBezTo>
                    <a:pt x="19" y="67"/>
                    <a:pt x="23" y="34"/>
                    <a:pt x="24" y="0"/>
                  </a:cubicBezTo>
                  <a:cubicBezTo>
                    <a:pt x="12" y="0"/>
                    <a:pt x="12" y="0"/>
                    <a:pt x="12" y="0"/>
                  </a:cubicBezTo>
                  <a:cubicBezTo>
                    <a:pt x="11" y="33"/>
                    <a:pt x="8" y="65"/>
                    <a:pt x="0" y="9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47" name="Freeform 39"/>
            <p:cNvSpPr>
              <a:spLocks/>
            </p:cNvSpPr>
            <p:nvPr/>
          </p:nvSpPr>
          <p:spPr bwMode="auto">
            <a:xfrm>
              <a:off x="5803857" y="3681413"/>
              <a:ext cx="80962" cy="153591"/>
            </a:xfrm>
            <a:custGeom>
              <a:avLst/>
              <a:gdLst>
                <a:gd name="T0" fmla="*/ 0 w 50"/>
                <a:gd name="T1" fmla="*/ 90 h 96"/>
                <a:gd name="T2" fmla="*/ 11 w 50"/>
                <a:gd name="T3" fmla="*/ 96 h 96"/>
                <a:gd name="T4" fmla="*/ 50 w 50"/>
                <a:gd name="T5" fmla="*/ 4 h 96"/>
                <a:gd name="T6" fmla="*/ 38 w 50"/>
                <a:gd name="T7" fmla="*/ 0 h 96"/>
                <a:gd name="T8" fmla="*/ 0 w 50"/>
                <a:gd name="T9" fmla="*/ 90 h 96"/>
              </a:gdLst>
              <a:ahLst/>
              <a:cxnLst>
                <a:cxn ang="0">
                  <a:pos x="T0" y="T1"/>
                </a:cxn>
                <a:cxn ang="0">
                  <a:pos x="T2" y="T3"/>
                </a:cxn>
                <a:cxn ang="0">
                  <a:pos x="T4" y="T5"/>
                </a:cxn>
                <a:cxn ang="0">
                  <a:pos x="T6" y="T7"/>
                </a:cxn>
                <a:cxn ang="0">
                  <a:pos x="T8" y="T9"/>
                </a:cxn>
              </a:cxnLst>
              <a:rect l="0" t="0" r="r" b="b"/>
              <a:pathLst>
                <a:path w="50" h="96">
                  <a:moveTo>
                    <a:pt x="0" y="90"/>
                  </a:moveTo>
                  <a:cubicBezTo>
                    <a:pt x="11" y="96"/>
                    <a:pt x="11" y="96"/>
                    <a:pt x="11" y="96"/>
                  </a:cubicBezTo>
                  <a:cubicBezTo>
                    <a:pt x="27" y="66"/>
                    <a:pt x="40" y="35"/>
                    <a:pt x="50" y="4"/>
                  </a:cubicBezTo>
                  <a:cubicBezTo>
                    <a:pt x="38" y="0"/>
                    <a:pt x="38" y="0"/>
                    <a:pt x="38" y="0"/>
                  </a:cubicBezTo>
                  <a:cubicBezTo>
                    <a:pt x="29" y="31"/>
                    <a:pt x="16" y="61"/>
                    <a:pt x="0" y="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48" name="Freeform 40"/>
            <p:cNvSpPr>
              <a:spLocks/>
            </p:cNvSpPr>
            <p:nvPr/>
          </p:nvSpPr>
          <p:spPr bwMode="auto">
            <a:xfrm>
              <a:off x="6979004" y="1131094"/>
              <a:ext cx="136922" cy="114300"/>
            </a:xfrm>
            <a:custGeom>
              <a:avLst/>
              <a:gdLst>
                <a:gd name="T0" fmla="*/ 30 w 85"/>
                <a:gd name="T1" fmla="*/ 40 h 71"/>
                <a:gd name="T2" fmla="*/ 0 w 85"/>
                <a:gd name="T3" fmla="*/ 61 h 71"/>
                <a:gd name="T4" fmla="*/ 6 w 85"/>
                <a:gd name="T5" fmla="*/ 71 h 71"/>
                <a:gd name="T6" fmla="*/ 37 w 85"/>
                <a:gd name="T7" fmla="*/ 49 h 71"/>
                <a:gd name="T8" fmla="*/ 85 w 85"/>
                <a:gd name="T9" fmla="*/ 9 h 71"/>
                <a:gd name="T10" fmla="*/ 77 w 85"/>
                <a:gd name="T11" fmla="*/ 0 h 71"/>
                <a:gd name="T12" fmla="*/ 30 w 85"/>
                <a:gd name="T13" fmla="*/ 40 h 71"/>
              </a:gdLst>
              <a:ahLst/>
              <a:cxnLst>
                <a:cxn ang="0">
                  <a:pos x="T0" y="T1"/>
                </a:cxn>
                <a:cxn ang="0">
                  <a:pos x="T2" y="T3"/>
                </a:cxn>
                <a:cxn ang="0">
                  <a:pos x="T4" y="T5"/>
                </a:cxn>
                <a:cxn ang="0">
                  <a:pos x="T6" y="T7"/>
                </a:cxn>
                <a:cxn ang="0">
                  <a:pos x="T8" y="T9"/>
                </a:cxn>
                <a:cxn ang="0">
                  <a:pos x="T10" y="T11"/>
                </a:cxn>
                <a:cxn ang="0">
                  <a:pos x="T12" y="T13"/>
                </a:cxn>
              </a:cxnLst>
              <a:rect l="0" t="0" r="r" b="b"/>
              <a:pathLst>
                <a:path w="85" h="71">
                  <a:moveTo>
                    <a:pt x="30" y="40"/>
                  </a:moveTo>
                  <a:cubicBezTo>
                    <a:pt x="20" y="47"/>
                    <a:pt x="10" y="54"/>
                    <a:pt x="0" y="61"/>
                  </a:cubicBezTo>
                  <a:cubicBezTo>
                    <a:pt x="6" y="71"/>
                    <a:pt x="6" y="71"/>
                    <a:pt x="6" y="71"/>
                  </a:cubicBezTo>
                  <a:cubicBezTo>
                    <a:pt x="16" y="64"/>
                    <a:pt x="27" y="57"/>
                    <a:pt x="37" y="49"/>
                  </a:cubicBezTo>
                  <a:cubicBezTo>
                    <a:pt x="54" y="37"/>
                    <a:pt x="70" y="23"/>
                    <a:pt x="85" y="9"/>
                  </a:cubicBezTo>
                  <a:cubicBezTo>
                    <a:pt x="77" y="0"/>
                    <a:pt x="77" y="0"/>
                    <a:pt x="77" y="0"/>
                  </a:cubicBezTo>
                  <a:cubicBezTo>
                    <a:pt x="62" y="14"/>
                    <a:pt x="46" y="28"/>
                    <a:pt x="30" y="4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49" name="Freeform 41"/>
            <p:cNvSpPr>
              <a:spLocks/>
            </p:cNvSpPr>
            <p:nvPr/>
          </p:nvSpPr>
          <p:spPr bwMode="auto">
            <a:xfrm>
              <a:off x="7270707" y="758429"/>
              <a:ext cx="76200" cy="155972"/>
            </a:xfrm>
            <a:custGeom>
              <a:avLst/>
              <a:gdLst>
                <a:gd name="T0" fmla="*/ 0 w 47"/>
                <a:gd name="T1" fmla="*/ 92 h 97"/>
                <a:gd name="T2" fmla="*/ 11 w 47"/>
                <a:gd name="T3" fmla="*/ 97 h 97"/>
                <a:gd name="T4" fmla="*/ 47 w 47"/>
                <a:gd name="T5" fmla="*/ 4 h 97"/>
                <a:gd name="T6" fmla="*/ 36 w 47"/>
                <a:gd name="T7" fmla="*/ 0 h 97"/>
                <a:gd name="T8" fmla="*/ 0 w 47"/>
                <a:gd name="T9" fmla="*/ 92 h 97"/>
              </a:gdLst>
              <a:ahLst/>
              <a:cxnLst>
                <a:cxn ang="0">
                  <a:pos x="T0" y="T1"/>
                </a:cxn>
                <a:cxn ang="0">
                  <a:pos x="T2" y="T3"/>
                </a:cxn>
                <a:cxn ang="0">
                  <a:pos x="T4" y="T5"/>
                </a:cxn>
                <a:cxn ang="0">
                  <a:pos x="T6" y="T7"/>
                </a:cxn>
                <a:cxn ang="0">
                  <a:pos x="T8" y="T9"/>
                </a:cxn>
              </a:cxnLst>
              <a:rect l="0" t="0" r="r" b="b"/>
              <a:pathLst>
                <a:path w="47" h="97">
                  <a:moveTo>
                    <a:pt x="0" y="92"/>
                  </a:moveTo>
                  <a:cubicBezTo>
                    <a:pt x="11" y="97"/>
                    <a:pt x="11" y="97"/>
                    <a:pt x="11" y="97"/>
                  </a:cubicBezTo>
                  <a:cubicBezTo>
                    <a:pt x="26" y="67"/>
                    <a:pt x="38" y="36"/>
                    <a:pt x="47" y="4"/>
                  </a:cubicBezTo>
                  <a:cubicBezTo>
                    <a:pt x="36" y="0"/>
                    <a:pt x="36" y="0"/>
                    <a:pt x="36" y="0"/>
                  </a:cubicBezTo>
                  <a:cubicBezTo>
                    <a:pt x="27" y="32"/>
                    <a:pt x="15" y="63"/>
                    <a:pt x="0" y="9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50" name="Freeform 42"/>
            <p:cNvSpPr>
              <a:spLocks/>
            </p:cNvSpPr>
            <p:nvPr/>
          </p:nvSpPr>
          <p:spPr bwMode="auto">
            <a:xfrm>
              <a:off x="7343336" y="541735"/>
              <a:ext cx="39291" cy="160735"/>
            </a:xfrm>
            <a:custGeom>
              <a:avLst/>
              <a:gdLst>
                <a:gd name="T0" fmla="*/ 12 w 24"/>
                <a:gd name="T1" fmla="*/ 0 h 100"/>
                <a:gd name="T2" fmla="*/ 0 w 24"/>
                <a:gd name="T3" fmla="*/ 97 h 100"/>
                <a:gd name="T4" fmla="*/ 12 w 24"/>
                <a:gd name="T5" fmla="*/ 100 h 100"/>
                <a:gd name="T6" fmla="*/ 24 w 24"/>
                <a:gd name="T7" fmla="*/ 0 h 100"/>
                <a:gd name="T8" fmla="*/ 12 w 24"/>
                <a:gd name="T9" fmla="*/ 0 h 100"/>
              </a:gdLst>
              <a:ahLst/>
              <a:cxnLst>
                <a:cxn ang="0">
                  <a:pos x="T0" y="T1"/>
                </a:cxn>
                <a:cxn ang="0">
                  <a:pos x="T2" y="T3"/>
                </a:cxn>
                <a:cxn ang="0">
                  <a:pos x="T4" y="T5"/>
                </a:cxn>
                <a:cxn ang="0">
                  <a:pos x="T6" y="T7"/>
                </a:cxn>
                <a:cxn ang="0">
                  <a:pos x="T8" y="T9"/>
                </a:cxn>
              </a:cxnLst>
              <a:rect l="0" t="0" r="r" b="b"/>
              <a:pathLst>
                <a:path w="24" h="100">
                  <a:moveTo>
                    <a:pt x="12" y="0"/>
                  </a:moveTo>
                  <a:cubicBezTo>
                    <a:pt x="11" y="33"/>
                    <a:pt x="7" y="65"/>
                    <a:pt x="0" y="97"/>
                  </a:cubicBezTo>
                  <a:cubicBezTo>
                    <a:pt x="12" y="100"/>
                    <a:pt x="12" y="100"/>
                    <a:pt x="12" y="100"/>
                  </a:cubicBezTo>
                  <a:cubicBezTo>
                    <a:pt x="19" y="67"/>
                    <a:pt x="23" y="34"/>
                    <a:pt x="24" y="0"/>
                  </a:cubicBezTo>
                  <a:lnTo>
                    <a:pt x="1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51" name="Freeform 43"/>
            <p:cNvSpPr>
              <a:spLocks/>
            </p:cNvSpPr>
            <p:nvPr/>
          </p:nvSpPr>
          <p:spPr bwMode="auto">
            <a:xfrm>
              <a:off x="6777788" y="1259681"/>
              <a:ext cx="154781" cy="77391"/>
            </a:xfrm>
            <a:custGeom>
              <a:avLst/>
              <a:gdLst>
                <a:gd name="T0" fmla="*/ 0 w 96"/>
                <a:gd name="T1" fmla="*/ 37 h 48"/>
                <a:gd name="T2" fmla="*/ 3 w 96"/>
                <a:gd name="T3" fmla="*/ 48 h 48"/>
                <a:gd name="T4" fmla="*/ 96 w 96"/>
                <a:gd name="T5" fmla="*/ 11 h 48"/>
                <a:gd name="T6" fmla="*/ 91 w 96"/>
                <a:gd name="T7" fmla="*/ 0 h 48"/>
                <a:gd name="T8" fmla="*/ 0 w 96"/>
                <a:gd name="T9" fmla="*/ 37 h 48"/>
              </a:gdLst>
              <a:ahLst/>
              <a:cxnLst>
                <a:cxn ang="0">
                  <a:pos x="T0" y="T1"/>
                </a:cxn>
                <a:cxn ang="0">
                  <a:pos x="T2" y="T3"/>
                </a:cxn>
                <a:cxn ang="0">
                  <a:pos x="T4" y="T5"/>
                </a:cxn>
                <a:cxn ang="0">
                  <a:pos x="T6" y="T7"/>
                </a:cxn>
                <a:cxn ang="0">
                  <a:pos x="T8" y="T9"/>
                </a:cxn>
              </a:cxnLst>
              <a:rect l="0" t="0" r="r" b="b"/>
              <a:pathLst>
                <a:path w="96" h="48">
                  <a:moveTo>
                    <a:pt x="0" y="37"/>
                  </a:moveTo>
                  <a:cubicBezTo>
                    <a:pt x="3" y="48"/>
                    <a:pt x="3" y="48"/>
                    <a:pt x="3" y="48"/>
                  </a:cubicBezTo>
                  <a:cubicBezTo>
                    <a:pt x="35" y="39"/>
                    <a:pt x="66" y="27"/>
                    <a:pt x="96" y="11"/>
                  </a:cubicBezTo>
                  <a:cubicBezTo>
                    <a:pt x="91" y="0"/>
                    <a:pt x="91" y="0"/>
                    <a:pt x="91" y="0"/>
                  </a:cubicBezTo>
                  <a:cubicBezTo>
                    <a:pt x="61" y="16"/>
                    <a:pt x="31" y="28"/>
                    <a:pt x="0" y="3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52" name="Freeform 44"/>
            <p:cNvSpPr>
              <a:spLocks/>
            </p:cNvSpPr>
            <p:nvPr/>
          </p:nvSpPr>
          <p:spPr bwMode="auto">
            <a:xfrm>
              <a:off x="7265945" y="105966"/>
              <a:ext cx="79772" cy="154781"/>
            </a:xfrm>
            <a:custGeom>
              <a:avLst/>
              <a:gdLst>
                <a:gd name="T0" fmla="*/ 49 w 49"/>
                <a:gd name="T1" fmla="*/ 93 h 96"/>
                <a:gd name="T2" fmla="*/ 10 w 49"/>
                <a:gd name="T3" fmla="*/ 0 h 96"/>
                <a:gd name="T4" fmla="*/ 0 w 49"/>
                <a:gd name="T5" fmla="*/ 6 h 96"/>
                <a:gd name="T6" fmla="*/ 37 w 49"/>
                <a:gd name="T7" fmla="*/ 96 h 96"/>
                <a:gd name="T8" fmla="*/ 49 w 49"/>
                <a:gd name="T9" fmla="*/ 93 h 96"/>
              </a:gdLst>
              <a:ahLst/>
              <a:cxnLst>
                <a:cxn ang="0">
                  <a:pos x="T0" y="T1"/>
                </a:cxn>
                <a:cxn ang="0">
                  <a:pos x="T2" y="T3"/>
                </a:cxn>
                <a:cxn ang="0">
                  <a:pos x="T4" y="T5"/>
                </a:cxn>
                <a:cxn ang="0">
                  <a:pos x="T6" y="T7"/>
                </a:cxn>
                <a:cxn ang="0">
                  <a:pos x="T8" y="T9"/>
                </a:cxn>
              </a:cxnLst>
              <a:rect l="0" t="0" r="r" b="b"/>
              <a:pathLst>
                <a:path w="49" h="96">
                  <a:moveTo>
                    <a:pt x="49" y="93"/>
                  </a:moveTo>
                  <a:cubicBezTo>
                    <a:pt x="39" y="62"/>
                    <a:pt x="27" y="31"/>
                    <a:pt x="10" y="0"/>
                  </a:cubicBezTo>
                  <a:cubicBezTo>
                    <a:pt x="0" y="6"/>
                    <a:pt x="0" y="6"/>
                    <a:pt x="0" y="6"/>
                  </a:cubicBezTo>
                  <a:cubicBezTo>
                    <a:pt x="16" y="36"/>
                    <a:pt x="28" y="66"/>
                    <a:pt x="37" y="96"/>
                  </a:cubicBezTo>
                  <a:lnTo>
                    <a:pt x="49" y="9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53" name="Freeform 45"/>
            <p:cNvSpPr>
              <a:spLocks/>
            </p:cNvSpPr>
            <p:nvPr/>
          </p:nvSpPr>
          <p:spPr bwMode="auto">
            <a:xfrm>
              <a:off x="5672888" y="3880247"/>
              <a:ext cx="115491" cy="135731"/>
            </a:xfrm>
            <a:custGeom>
              <a:avLst/>
              <a:gdLst>
                <a:gd name="T0" fmla="*/ 0 w 72"/>
                <a:gd name="T1" fmla="*/ 76 h 84"/>
                <a:gd name="T2" fmla="*/ 9 w 72"/>
                <a:gd name="T3" fmla="*/ 84 h 84"/>
                <a:gd name="T4" fmla="*/ 72 w 72"/>
                <a:gd name="T5" fmla="*/ 6 h 84"/>
                <a:gd name="T6" fmla="*/ 62 w 72"/>
                <a:gd name="T7" fmla="*/ 0 h 84"/>
                <a:gd name="T8" fmla="*/ 0 w 72"/>
                <a:gd name="T9" fmla="*/ 76 h 84"/>
              </a:gdLst>
              <a:ahLst/>
              <a:cxnLst>
                <a:cxn ang="0">
                  <a:pos x="T0" y="T1"/>
                </a:cxn>
                <a:cxn ang="0">
                  <a:pos x="T2" y="T3"/>
                </a:cxn>
                <a:cxn ang="0">
                  <a:pos x="T4" y="T5"/>
                </a:cxn>
                <a:cxn ang="0">
                  <a:pos x="T6" y="T7"/>
                </a:cxn>
                <a:cxn ang="0">
                  <a:pos x="T8" y="T9"/>
                </a:cxn>
              </a:cxnLst>
              <a:rect l="0" t="0" r="r" b="b"/>
              <a:pathLst>
                <a:path w="72" h="84">
                  <a:moveTo>
                    <a:pt x="0" y="76"/>
                  </a:moveTo>
                  <a:cubicBezTo>
                    <a:pt x="9" y="84"/>
                    <a:pt x="9" y="84"/>
                    <a:pt x="9" y="84"/>
                  </a:cubicBezTo>
                  <a:cubicBezTo>
                    <a:pt x="32" y="60"/>
                    <a:pt x="53" y="34"/>
                    <a:pt x="72" y="6"/>
                  </a:cubicBezTo>
                  <a:cubicBezTo>
                    <a:pt x="62" y="0"/>
                    <a:pt x="62" y="0"/>
                    <a:pt x="62" y="0"/>
                  </a:cubicBezTo>
                  <a:cubicBezTo>
                    <a:pt x="44" y="27"/>
                    <a:pt x="23" y="52"/>
                    <a:pt x="0" y="7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54" name="Freeform 46"/>
            <p:cNvSpPr>
              <a:spLocks/>
            </p:cNvSpPr>
            <p:nvPr/>
          </p:nvSpPr>
          <p:spPr bwMode="auto">
            <a:xfrm>
              <a:off x="7145692" y="960835"/>
              <a:ext cx="110728" cy="138113"/>
            </a:xfrm>
            <a:custGeom>
              <a:avLst/>
              <a:gdLst>
                <a:gd name="T0" fmla="*/ 0 w 69"/>
                <a:gd name="T1" fmla="*/ 78 h 86"/>
                <a:gd name="T2" fmla="*/ 9 w 69"/>
                <a:gd name="T3" fmla="*/ 86 h 86"/>
                <a:gd name="T4" fmla="*/ 69 w 69"/>
                <a:gd name="T5" fmla="*/ 6 h 86"/>
                <a:gd name="T6" fmla="*/ 59 w 69"/>
                <a:gd name="T7" fmla="*/ 0 h 86"/>
                <a:gd name="T8" fmla="*/ 0 w 69"/>
                <a:gd name="T9" fmla="*/ 78 h 86"/>
              </a:gdLst>
              <a:ahLst/>
              <a:cxnLst>
                <a:cxn ang="0">
                  <a:pos x="T0" y="T1"/>
                </a:cxn>
                <a:cxn ang="0">
                  <a:pos x="T2" y="T3"/>
                </a:cxn>
                <a:cxn ang="0">
                  <a:pos x="T4" y="T5"/>
                </a:cxn>
                <a:cxn ang="0">
                  <a:pos x="T6" y="T7"/>
                </a:cxn>
                <a:cxn ang="0">
                  <a:pos x="T8" y="T9"/>
                </a:cxn>
              </a:cxnLst>
              <a:rect l="0" t="0" r="r" b="b"/>
              <a:pathLst>
                <a:path w="69" h="86">
                  <a:moveTo>
                    <a:pt x="0" y="78"/>
                  </a:moveTo>
                  <a:cubicBezTo>
                    <a:pt x="9" y="86"/>
                    <a:pt x="9" y="86"/>
                    <a:pt x="9" y="86"/>
                  </a:cubicBezTo>
                  <a:cubicBezTo>
                    <a:pt x="32" y="62"/>
                    <a:pt x="52" y="35"/>
                    <a:pt x="69" y="6"/>
                  </a:cubicBezTo>
                  <a:cubicBezTo>
                    <a:pt x="59" y="0"/>
                    <a:pt x="59" y="0"/>
                    <a:pt x="59" y="0"/>
                  </a:cubicBezTo>
                  <a:cubicBezTo>
                    <a:pt x="42" y="28"/>
                    <a:pt x="22" y="54"/>
                    <a:pt x="0" y="7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55" name="Freeform 47"/>
            <p:cNvSpPr>
              <a:spLocks/>
            </p:cNvSpPr>
            <p:nvPr/>
          </p:nvSpPr>
          <p:spPr bwMode="auto">
            <a:xfrm>
              <a:off x="6127707" y="1231106"/>
              <a:ext cx="153591" cy="79772"/>
            </a:xfrm>
            <a:custGeom>
              <a:avLst/>
              <a:gdLst>
                <a:gd name="T0" fmla="*/ 0 w 96"/>
                <a:gd name="T1" fmla="*/ 11 h 50"/>
                <a:gd name="T2" fmla="*/ 92 w 96"/>
                <a:gd name="T3" fmla="*/ 50 h 50"/>
                <a:gd name="T4" fmla="*/ 96 w 96"/>
                <a:gd name="T5" fmla="*/ 39 h 50"/>
                <a:gd name="T6" fmla="*/ 6 w 96"/>
                <a:gd name="T7" fmla="*/ 0 h 50"/>
                <a:gd name="T8" fmla="*/ 0 w 96"/>
                <a:gd name="T9" fmla="*/ 11 h 50"/>
              </a:gdLst>
              <a:ahLst/>
              <a:cxnLst>
                <a:cxn ang="0">
                  <a:pos x="T0" y="T1"/>
                </a:cxn>
                <a:cxn ang="0">
                  <a:pos x="T2" y="T3"/>
                </a:cxn>
                <a:cxn ang="0">
                  <a:pos x="T4" y="T5"/>
                </a:cxn>
                <a:cxn ang="0">
                  <a:pos x="T6" y="T7"/>
                </a:cxn>
                <a:cxn ang="0">
                  <a:pos x="T8" y="T9"/>
                </a:cxn>
              </a:cxnLst>
              <a:rect l="0" t="0" r="r" b="b"/>
              <a:pathLst>
                <a:path w="96" h="50">
                  <a:moveTo>
                    <a:pt x="0" y="11"/>
                  </a:moveTo>
                  <a:cubicBezTo>
                    <a:pt x="31" y="26"/>
                    <a:pt x="62" y="40"/>
                    <a:pt x="92" y="50"/>
                  </a:cubicBezTo>
                  <a:cubicBezTo>
                    <a:pt x="96" y="39"/>
                    <a:pt x="96" y="39"/>
                    <a:pt x="96" y="39"/>
                  </a:cubicBezTo>
                  <a:cubicBezTo>
                    <a:pt x="66" y="29"/>
                    <a:pt x="36" y="15"/>
                    <a:pt x="6" y="0"/>
                  </a:cubicBezTo>
                  <a:lnTo>
                    <a:pt x="0"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56" name="Freeform 48"/>
            <p:cNvSpPr>
              <a:spLocks/>
            </p:cNvSpPr>
            <p:nvPr/>
          </p:nvSpPr>
          <p:spPr bwMode="auto">
            <a:xfrm>
              <a:off x="3211867" y="3968354"/>
              <a:ext cx="136922" cy="114300"/>
            </a:xfrm>
            <a:custGeom>
              <a:avLst/>
              <a:gdLst>
                <a:gd name="T0" fmla="*/ 85 w 85"/>
                <a:gd name="T1" fmla="*/ 10 h 71"/>
                <a:gd name="T2" fmla="*/ 78 w 85"/>
                <a:gd name="T3" fmla="*/ 0 h 71"/>
                <a:gd name="T4" fmla="*/ 0 w 85"/>
                <a:gd name="T5" fmla="*/ 62 h 71"/>
                <a:gd name="T6" fmla="*/ 8 w 85"/>
                <a:gd name="T7" fmla="*/ 71 h 71"/>
                <a:gd name="T8" fmla="*/ 85 w 85"/>
                <a:gd name="T9" fmla="*/ 10 h 71"/>
              </a:gdLst>
              <a:ahLst/>
              <a:cxnLst>
                <a:cxn ang="0">
                  <a:pos x="T0" y="T1"/>
                </a:cxn>
                <a:cxn ang="0">
                  <a:pos x="T2" y="T3"/>
                </a:cxn>
                <a:cxn ang="0">
                  <a:pos x="T4" y="T5"/>
                </a:cxn>
                <a:cxn ang="0">
                  <a:pos x="T6" y="T7"/>
                </a:cxn>
                <a:cxn ang="0">
                  <a:pos x="T8" y="T9"/>
                </a:cxn>
              </a:cxnLst>
              <a:rect l="0" t="0" r="r" b="b"/>
              <a:pathLst>
                <a:path w="85" h="71">
                  <a:moveTo>
                    <a:pt x="85" y="10"/>
                  </a:moveTo>
                  <a:cubicBezTo>
                    <a:pt x="78" y="0"/>
                    <a:pt x="78" y="0"/>
                    <a:pt x="78" y="0"/>
                  </a:cubicBezTo>
                  <a:cubicBezTo>
                    <a:pt x="50" y="18"/>
                    <a:pt x="24" y="39"/>
                    <a:pt x="0" y="62"/>
                  </a:cubicBezTo>
                  <a:cubicBezTo>
                    <a:pt x="8" y="71"/>
                    <a:pt x="8" y="71"/>
                    <a:pt x="8" y="71"/>
                  </a:cubicBezTo>
                  <a:cubicBezTo>
                    <a:pt x="31" y="48"/>
                    <a:pt x="57" y="27"/>
                    <a:pt x="85" y="1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57" name="Freeform 50"/>
            <p:cNvSpPr>
              <a:spLocks/>
            </p:cNvSpPr>
            <p:nvPr/>
          </p:nvSpPr>
          <p:spPr bwMode="auto">
            <a:xfrm>
              <a:off x="3073754" y="4114800"/>
              <a:ext cx="108347" cy="141685"/>
            </a:xfrm>
            <a:custGeom>
              <a:avLst/>
              <a:gdLst>
                <a:gd name="T0" fmla="*/ 67 w 67"/>
                <a:gd name="T1" fmla="*/ 8 h 88"/>
                <a:gd name="T2" fmla="*/ 58 w 67"/>
                <a:gd name="T3" fmla="*/ 0 h 88"/>
                <a:gd name="T4" fmla="*/ 0 w 67"/>
                <a:gd name="T5" fmla="*/ 82 h 88"/>
                <a:gd name="T6" fmla="*/ 10 w 67"/>
                <a:gd name="T7" fmla="*/ 88 h 88"/>
                <a:gd name="T8" fmla="*/ 67 w 67"/>
                <a:gd name="T9" fmla="*/ 8 h 88"/>
              </a:gdLst>
              <a:ahLst/>
              <a:cxnLst>
                <a:cxn ang="0">
                  <a:pos x="T0" y="T1"/>
                </a:cxn>
                <a:cxn ang="0">
                  <a:pos x="T2" y="T3"/>
                </a:cxn>
                <a:cxn ang="0">
                  <a:pos x="T4" y="T5"/>
                </a:cxn>
                <a:cxn ang="0">
                  <a:pos x="T6" y="T7"/>
                </a:cxn>
                <a:cxn ang="0">
                  <a:pos x="T8" y="T9"/>
                </a:cxn>
              </a:cxnLst>
              <a:rect l="0" t="0" r="r" b="b"/>
              <a:pathLst>
                <a:path w="67" h="88">
                  <a:moveTo>
                    <a:pt x="67" y="8"/>
                  </a:moveTo>
                  <a:cubicBezTo>
                    <a:pt x="58" y="0"/>
                    <a:pt x="58" y="0"/>
                    <a:pt x="58" y="0"/>
                  </a:cubicBezTo>
                  <a:cubicBezTo>
                    <a:pt x="36" y="25"/>
                    <a:pt x="17" y="53"/>
                    <a:pt x="0" y="82"/>
                  </a:cubicBezTo>
                  <a:cubicBezTo>
                    <a:pt x="10" y="88"/>
                    <a:pt x="10" y="88"/>
                    <a:pt x="10" y="88"/>
                  </a:cubicBezTo>
                  <a:cubicBezTo>
                    <a:pt x="27" y="59"/>
                    <a:pt x="46" y="32"/>
                    <a:pt x="67" y="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58" name="Freeform 51"/>
            <p:cNvSpPr>
              <a:spLocks/>
            </p:cNvSpPr>
            <p:nvPr/>
          </p:nvSpPr>
          <p:spPr bwMode="auto">
            <a:xfrm>
              <a:off x="2985648" y="4302919"/>
              <a:ext cx="75010" cy="155972"/>
            </a:xfrm>
            <a:custGeom>
              <a:avLst/>
              <a:gdLst>
                <a:gd name="T0" fmla="*/ 17 w 47"/>
                <a:gd name="T1" fmla="*/ 80 h 97"/>
                <a:gd name="T2" fmla="*/ 47 w 47"/>
                <a:gd name="T3" fmla="*/ 6 h 97"/>
                <a:gd name="T4" fmla="*/ 36 w 47"/>
                <a:gd name="T5" fmla="*/ 0 h 97"/>
                <a:gd name="T6" fmla="*/ 6 w 47"/>
                <a:gd name="T7" fmla="*/ 76 h 97"/>
                <a:gd name="T8" fmla="*/ 0 w 47"/>
                <a:gd name="T9" fmla="*/ 94 h 97"/>
                <a:gd name="T10" fmla="*/ 12 w 47"/>
                <a:gd name="T11" fmla="*/ 97 h 97"/>
                <a:gd name="T12" fmla="*/ 17 w 47"/>
                <a:gd name="T13" fmla="*/ 80 h 97"/>
              </a:gdLst>
              <a:ahLst/>
              <a:cxnLst>
                <a:cxn ang="0">
                  <a:pos x="T0" y="T1"/>
                </a:cxn>
                <a:cxn ang="0">
                  <a:pos x="T2" y="T3"/>
                </a:cxn>
                <a:cxn ang="0">
                  <a:pos x="T4" y="T5"/>
                </a:cxn>
                <a:cxn ang="0">
                  <a:pos x="T6" y="T7"/>
                </a:cxn>
                <a:cxn ang="0">
                  <a:pos x="T8" y="T9"/>
                </a:cxn>
                <a:cxn ang="0">
                  <a:pos x="T10" y="T11"/>
                </a:cxn>
                <a:cxn ang="0">
                  <a:pos x="T12" y="T13"/>
                </a:cxn>
              </a:cxnLst>
              <a:rect l="0" t="0" r="r" b="b"/>
              <a:pathLst>
                <a:path w="47" h="97">
                  <a:moveTo>
                    <a:pt x="17" y="80"/>
                  </a:moveTo>
                  <a:cubicBezTo>
                    <a:pt x="26" y="54"/>
                    <a:pt x="36" y="29"/>
                    <a:pt x="47" y="6"/>
                  </a:cubicBezTo>
                  <a:cubicBezTo>
                    <a:pt x="36" y="0"/>
                    <a:pt x="36" y="0"/>
                    <a:pt x="36" y="0"/>
                  </a:cubicBezTo>
                  <a:cubicBezTo>
                    <a:pt x="25" y="24"/>
                    <a:pt x="14" y="50"/>
                    <a:pt x="6" y="76"/>
                  </a:cubicBezTo>
                  <a:cubicBezTo>
                    <a:pt x="4" y="82"/>
                    <a:pt x="2" y="88"/>
                    <a:pt x="0" y="94"/>
                  </a:cubicBezTo>
                  <a:cubicBezTo>
                    <a:pt x="12" y="97"/>
                    <a:pt x="12" y="97"/>
                    <a:pt x="12" y="97"/>
                  </a:cubicBezTo>
                  <a:cubicBezTo>
                    <a:pt x="14" y="91"/>
                    <a:pt x="16" y="85"/>
                    <a:pt x="17" y="8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59" name="Freeform 52"/>
            <p:cNvSpPr>
              <a:spLocks/>
            </p:cNvSpPr>
            <p:nvPr/>
          </p:nvSpPr>
          <p:spPr bwMode="auto">
            <a:xfrm>
              <a:off x="3830992" y="3837385"/>
              <a:ext cx="158353" cy="40481"/>
            </a:xfrm>
            <a:custGeom>
              <a:avLst/>
              <a:gdLst>
                <a:gd name="T0" fmla="*/ 99 w 99"/>
                <a:gd name="T1" fmla="*/ 13 h 25"/>
                <a:gd name="T2" fmla="*/ 0 w 99"/>
                <a:gd name="T3" fmla="*/ 0 h 25"/>
                <a:gd name="T4" fmla="*/ 0 w 99"/>
                <a:gd name="T5" fmla="*/ 12 h 25"/>
                <a:gd name="T6" fmla="*/ 97 w 99"/>
                <a:gd name="T7" fmla="*/ 25 h 25"/>
                <a:gd name="T8" fmla="*/ 99 w 99"/>
                <a:gd name="T9" fmla="*/ 13 h 25"/>
              </a:gdLst>
              <a:ahLst/>
              <a:cxnLst>
                <a:cxn ang="0">
                  <a:pos x="T0" y="T1"/>
                </a:cxn>
                <a:cxn ang="0">
                  <a:pos x="T2" y="T3"/>
                </a:cxn>
                <a:cxn ang="0">
                  <a:pos x="T4" y="T5"/>
                </a:cxn>
                <a:cxn ang="0">
                  <a:pos x="T6" y="T7"/>
                </a:cxn>
                <a:cxn ang="0">
                  <a:pos x="T8" y="T9"/>
                </a:cxn>
              </a:cxnLst>
              <a:rect l="0" t="0" r="r" b="b"/>
              <a:pathLst>
                <a:path w="99" h="25">
                  <a:moveTo>
                    <a:pt x="99" y="13"/>
                  </a:moveTo>
                  <a:cubicBezTo>
                    <a:pt x="66" y="5"/>
                    <a:pt x="33" y="1"/>
                    <a:pt x="0" y="0"/>
                  </a:cubicBezTo>
                  <a:cubicBezTo>
                    <a:pt x="0" y="12"/>
                    <a:pt x="0" y="12"/>
                    <a:pt x="0" y="12"/>
                  </a:cubicBezTo>
                  <a:cubicBezTo>
                    <a:pt x="32" y="13"/>
                    <a:pt x="64" y="17"/>
                    <a:pt x="97" y="25"/>
                  </a:cubicBezTo>
                  <a:lnTo>
                    <a:pt x="99" y="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60" name="Freeform 53"/>
            <p:cNvSpPr>
              <a:spLocks/>
            </p:cNvSpPr>
            <p:nvPr/>
          </p:nvSpPr>
          <p:spPr bwMode="auto">
            <a:xfrm>
              <a:off x="3605963" y="3838575"/>
              <a:ext cx="160735" cy="41672"/>
            </a:xfrm>
            <a:custGeom>
              <a:avLst/>
              <a:gdLst>
                <a:gd name="T0" fmla="*/ 100 w 100"/>
                <a:gd name="T1" fmla="*/ 12 h 26"/>
                <a:gd name="T2" fmla="*/ 100 w 100"/>
                <a:gd name="T3" fmla="*/ 0 h 26"/>
                <a:gd name="T4" fmla="*/ 0 w 100"/>
                <a:gd name="T5" fmla="*/ 14 h 26"/>
                <a:gd name="T6" fmla="*/ 3 w 100"/>
                <a:gd name="T7" fmla="*/ 26 h 26"/>
                <a:gd name="T8" fmla="*/ 100 w 100"/>
                <a:gd name="T9" fmla="*/ 12 h 26"/>
              </a:gdLst>
              <a:ahLst/>
              <a:cxnLst>
                <a:cxn ang="0">
                  <a:pos x="T0" y="T1"/>
                </a:cxn>
                <a:cxn ang="0">
                  <a:pos x="T2" y="T3"/>
                </a:cxn>
                <a:cxn ang="0">
                  <a:pos x="T4" y="T5"/>
                </a:cxn>
                <a:cxn ang="0">
                  <a:pos x="T6" y="T7"/>
                </a:cxn>
                <a:cxn ang="0">
                  <a:pos x="T8" y="T9"/>
                </a:cxn>
              </a:cxnLst>
              <a:rect l="0" t="0" r="r" b="b"/>
              <a:pathLst>
                <a:path w="100" h="26">
                  <a:moveTo>
                    <a:pt x="100" y="12"/>
                  </a:moveTo>
                  <a:cubicBezTo>
                    <a:pt x="100" y="0"/>
                    <a:pt x="100" y="0"/>
                    <a:pt x="100" y="0"/>
                  </a:cubicBezTo>
                  <a:cubicBezTo>
                    <a:pt x="67" y="2"/>
                    <a:pt x="35" y="6"/>
                    <a:pt x="0" y="14"/>
                  </a:cubicBezTo>
                  <a:cubicBezTo>
                    <a:pt x="3" y="26"/>
                    <a:pt x="3" y="26"/>
                    <a:pt x="3" y="26"/>
                  </a:cubicBezTo>
                  <a:cubicBezTo>
                    <a:pt x="37" y="18"/>
                    <a:pt x="69" y="14"/>
                    <a:pt x="100" y="1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61" name="Freeform 54"/>
            <p:cNvSpPr>
              <a:spLocks/>
            </p:cNvSpPr>
            <p:nvPr/>
          </p:nvSpPr>
          <p:spPr bwMode="auto">
            <a:xfrm>
              <a:off x="2958263" y="4517231"/>
              <a:ext cx="32147" cy="160735"/>
            </a:xfrm>
            <a:custGeom>
              <a:avLst/>
              <a:gdLst>
                <a:gd name="T0" fmla="*/ 12 w 20"/>
                <a:gd name="T1" fmla="*/ 100 h 100"/>
                <a:gd name="T2" fmla="*/ 12 w 20"/>
                <a:gd name="T3" fmla="*/ 92 h 100"/>
                <a:gd name="T4" fmla="*/ 20 w 20"/>
                <a:gd name="T5" fmla="*/ 2 h 100"/>
                <a:gd name="T6" fmla="*/ 8 w 20"/>
                <a:gd name="T7" fmla="*/ 0 h 100"/>
                <a:gd name="T8" fmla="*/ 0 w 20"/>
                <a:gd name="T9" fmla="*/ 92 h 100"/>
                <a:gd name="T10" fmla="*/ 0 w 20"/>
                <a:gd name="T11" fmla="*/ 100 h 100"/>
                <a:gd name="T12" fmla="*/ 12 w 20"/>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20" h="100">
                  <a:moveTo>
                    <a:pt x="12" y="100"/>
                  </a:moveTo>
                  <a:cubicBezTo>
                    <a:pt x="12" y="97"/>
                    <a:pt x="12" y="94"/>
                    <a:pt x="12" y="92"/>
                  </a:cubicBezTo>
                  <a:cubicBezTo>
                    <a:pt x="12" y="61"/>
                    <a:pt x="15" y="31"/>
                    <a:pt x="20" y="2"/>
                  </a:cubicBezTo>
                  <a:cubicBezTo>
                    <a:pt x="8" y="0"/>
                    <a:pt x="8" y="0"/>
                    <a:pt x="8" y="0"/>
                  </a:cubicBezTo>
                  <a:cubicBezTo>
                    <a:pt x="3" y="30"/>
                    <a:pt x="0" y="61"/>
                    <a:pt x="0" y="92"/>
                  </a:cubicBezTo>
                  <a:cubicBezTo>
                    <a:pt x="0" y="95"/>
                    <a:pt x="0" y="97"/>
                    <a:pt x="0" y="100"/>
                  </a:cubicBezTo>
                  <a:lnTo>
                    <a:pt x="12"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62" name="Freeform 55"/>
            <p:cNvSpPr>
              <a:spLocks/>
            </p:cNvSpPr>
            <p:nvPr/>
          </p:nvSpPr>
          <p:spPr bwMode="auto">
            <a:xfrm>
              <a:off x="5499057" y="4045744"/>
              <a:ext cx="139303" cy="109538"/>
            </a:xfrm>
            <a:custGeom>
              <a:avLst/>
              <a:gdLst>
                <a:gd name="T0" fmla="*/ 0 w 87"/>
                <a:gd name="T1" fmla="*/ 58 h 68"/>
                <a:gd name="T2" fmla="*/ 7 w 87"/>
                <a:gd name="T3" fmla="*/ 68 h 68"/>
                <a:gd name="T4" fmla="*/ 87 w 87"/>
                <a:gd name="T5" fmla="*/ 9 h 68"/>
                <a:gd name="T6" fmla="*/ 80 w 87"/>
                <a:gd name="T7" fmla="*/ 0 h 68"/>
                <a:gd name="T8" fmla="*/ 0 w 87"/>
                <a:gd name="T9" fmla="*/ 58 h 68"/>
              </a:gdLst>
              <a:ahLst/>
              <a:cxnLst>
                <a:cxn ang="0">
                  <a:pos x="T0" y="T1"/>
                </a:cxn>
                <a:cxn ang="0">
                  <a:pos x="T2" y="T3"/>
                </a:cxn>
                <a:cxn ang="0">
                  <a:pos x="T4" y="T5"/>
                </a:cxn>
                <a:cxn ang="0">
                  <a:pos x="T6" y="T7"/>
                </a:cxn>
                <a:cxn ang="0">
                  <a:pos x="T8" y="T9"/>
                </a:cxn>
              </a:cxnLst>
              <a:rect l="0" t="0" r="r" b="b"/>
              <a:pathLst>
                <a:path w="87" h="68">
                  <a:moveTo>
                    <a:pt x="0" y="58"/>
                  </a:moveTo>
                  <a:cubicBezTo>
                    <a:pt x="7" y="68"/>
                    <a:pt x="7" y="68"/>
                    <a:pt x="7" y="68"/>
                  </a:cubicBezTo>
                  <a:cubicBezTo>
                    <a:pt x="36" y="51"/>
                    <a:pt x="63" y="31"/>
                    <a:pt x="87" y="9"/>
                  </a:cubicBezTo>
                  <a:cubicBezTo>
                    <a:pt x="80" y="0"/>
                    <a:pt x="80" y="0"/>
                    <a:pt x="80" y="0"/>
                  </a:cubicBezTo>
                  <a:cubicBezTo>
                    <a:pt x="55" y="21"/>
                    <a:pt x="29" y="41"/>
                    <a:pt x="0" y="5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63" name="Freeform 56"/>
            <p:cNvSpPr>
              <a:spLocks/>
            </p:cNvSpPr>
            <p:nvPr/>
          </p:nvSpPr>
          <p:spPr bwMode="auto">
            <a:xfrm>
              <a:off x="5476436" y="2715816"/>
              <a:ext cx="138112" cy="111919"/>
            </a:xfrm>
            <a:custGeom>
              <a:avLst/>
              <a:gdLst>
                <a:gd name="T0" fmla="*/ 86 w 86"/>
                <a:gd name="T1" fmla="*/ 61 h 70"/>
                <a:gd name="T2" fmla="*/ 6 w 86"/>
                <a:gd name="T3" fmla="*/ 0 h 70"/>
                <a:gd name="T4" fmla="*/ 0 w 86"/>
                <a:gd name="T5" fmla="*/ 10 h 70"/>
                <a:gd name="T6" fmla="*/ 78 w 86"/>
                <a:gd name="T7" fmla="*/ 70 h 70"/>
                <a:gd name="T8" fmla="*/ 86 w 86"/>
                <a:gd name="T9" fmla="*/ 61 h 70"/>
              </a:gdLst>
              <a:ahLst/>
              <a:cxnLst>
                <a:cxn ang="0">
                  <a:pos x="T0" y="T1"/>
                </a:cxn>
                <a:cxn ang="0">
                  <a:pos x="T2" y="T3"/>
                </a:cxn>
                <a:cxn ang="0">
                  <a:pos x="T4" y="T5"/>
                </a:cxn>
                <a:cxn ang="0">
                  <a:pos x="T6" y="T7"/>
                </a:cxn>
                <a:cxn ang="0">
                  <a:pos x="T8" y="T9"/>
                </a:cxn>
              </a:cxnLst>
              <a:rect l="0" t="0" r="r" b="b"/>
              <a:pathLst>
                <a:path w="86" h="70">
                  <a:moveTo>
                    <a:pt x="86" y="61"/>
                  </a:moveTo>
                  <a:cubicBezTo>
                    <a:pt x="62" y="39"/>
                    <a:pt x="36" y="20"/>
                    <a:pt x="6" y="0"/>
                  </a:cubicBezTo>
                  <a:cubicBezTo>
                    <a:pt x="0" y="10"/>
                    <a:pt x="0" y="10"/>
                    <a:pt x="0" y="10"/>
                  </a:cubicBezTo>
                  <a:cubicBezTo>
                    <a:pt x="29" y="29"/>
                    <a:pt x="54" y="49"/>
                    <a:pt x="78" y="70"/>
                  </a:cubicBezTo>
                  <a:lnTo>
                    <a:pt x="86" y="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64" name="Freeform 57"/>
            <p:cNvSpPr>
              <a:spLocks/>
            </p:cNvSpPr>
            <p:nvPr/>
          </p:nvSpPr>
          <p:spPr bwMode="auto">
            <a:xfrm>
              <a:off x="5647886" y="2857500"/>
              <a:ext cx="115491" cy="134541"/>
            </a:xfrm>
            <a:custGeom>
              <a:avLst/>
              <a:gdLst>
                <a:gd name="T0" fmla="*/ 72 w 72"/>
                <a:gd name="T1" fmla="*/ 77 h 84"/>
                <a:gd name="T2" fmla="*/ 22 w 72"/>
                <a:gd name="T3" fmla="*/ 14 h 84"/>
                <a:gd name="T4" fmla="*/ 8 w 72"/>
                <a:gd name="T5" fmla="*/ 0 h 84"/>
                <a:gd name="T6" fmla="*/ 0 w 72"/>
                <a:gd name="T7" fmla="*/ 8 h 84"/>
                <a:gd name="T8" fmla="*/ 13 w 72"/>
                <a:gd name="T9" fmla="*/ 22 h 84"/>
                <a:gd name="T10" fmla="*/ 63 w 72"/>
                <a:gd name="T11" fmla="*/ 84 h 84"/>
                <a:gd name="T12" fmla="*/ 72 w 72"/>
                <a:gd name="T13" fmla="*/ 77 h 84"/>
              </a:gdLst>
              <a:ahLst/>
              <a:cxnLst>
                <a:cxn ang="0">
                  <a:pos x="T0" y="T1"/>
                </a:cxn>
                <a:cxn ang="0">
                  <a:pos x="T2" y="T3"/>
                </a:cxn>
                <a:cxn ang="0">
                  <a:pos x="T4" y="T5"/>
                </a:cxn>
                <a:cxn ang="0">
                  <a:pos x="T6" y="T7"/>
                </a:cxn>
                <a:cxn ang="0">
                  <a:pos x="T8" y="T9"/>
                </a:cxn>
                <a:cxn ang="0">
                  <a:pos x="T10" y="T11"/>
                </a:cxn>
                <a:cxn ang="0">
                  <a:pos x="T12" y="T13"/>
                </a:cxn>
              </a:cxnLst>
              <a:rect l="0" t="0" r="r" b="b"/>
              <a:pathLst>
                <a:path w="72" h="84">
                  <a:moveTo>
                    <a:pt x="72" y="77"/>
                  </a:moveTo>
                  <a:cubicBezTo>
                    <a:pt x="57" y="55"/>
                    <a:pt x="40" y="34"/>
                    <a:pt x="22" y="14"/>
                  </a:cubicBezTo>
                  <a:cubicBezTo>
                    <a:pt x="17" y="9"/>
                    <a:pt x="13" y="5"/>
                    <a:pt x="8" y="0"/>
                  </a:cubicBezTo>
                  <a:cubicBezTo>
                    <a:pt x="0" y="8"/>
                    <a:pt x="0" y="8"/>
                    <a:pt x="0" y="8"/>
                  </a:cubicBezTo>
                  <a:cubicBezTo>
                    <a:pt x="4" y="13"/>
                    <a:pt x="8" y="18"/>
                    <a:pt x="13" y="22"/>
                  </a:cubicBezTo>
                  <a:cubicBezTo>
                    <a:pt x="31" y="42"/>
                    <a:pt x="48" y="63"/>
                    <a:pt x="63" y="84"/>
                  </a:cubicBezTo>
                  <a:lnTo>
                    <a:pt x="72" y="7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65" name="Freeform 58"/>
            <p:cNvSpPr>
              <a:spLocks/>
            </p:cNvSpPr>
            <p:nvPr/>
          </p:nvSpPr>
          <p:spPr bwMode="auto">
            <a:xfrm>
              <a:off x="5314511" y="888206"/>
              <a:ext cx="160735" cy="44054"/>
            </a:xfrm>
            <a:custGeom>
              <a:avLst/>
              <a:gdLst>
                <a:gd name="T0" fmla="*/ 0 w 100"/>
                <a:gd name="T1" fmla="*/ 12 h 27"/>
                <a:gd name="T2" fmla="*/ 97 w 100"/>
                <a:gd name="T3" fmla="*/ 27 h 27"/>
                <a:gd name="T4" fmla="*/ 100 w 100"/>
                <a:gd name="T5" fmla="*/ 16 h 27"/>
                <a:gd name="T6" fmla="*/ 1 w 100"/>
                <a:gd name="T7" fmla="*/ 0 h 27"/>
                <a:gd name="T8" fmla="*/ 0 w 100"/>
                <a:gd name="T9" fmla="*/ 12 h 27"/>
              </a:gdLst>
              <a:ahLst/>
              <a:cxnLst>
                <a:cxn ang="0">
                  <a:pos x="T0" y="T1"/>
                </a:cxn>
                <a:cxn ang="0">
                  <a:pos x="T2" y="T3"/>
                </a:cxn>
                <a:cxn ang="0">
                  <a:pos x="T4" y="T5"/>
                </a:cxn>
                <a:cxn ang="0">
                  <a:pos x="T6" y="T7"/>
                </a:cxn>
                <a:cxn ang="0">
                  <a:pos x="T8" y="T9"/>
                </a:cxn>
              </a:cxnLst>
              <a:rect l="0" t="0" r="r" b="b"/>
              <a:pathLst>
                <a:path w="100" h="27">
                  <a:moveTo>
                    <a:pt x="0" y="12"/>
                  </a:moveTo>
                  <a:cubicBezTo>
                    <a:pt x="34" y="15"/>
                    <a:pt x="66" y="20"/>
                    <a:pt x="97" y="27"/>
                  </a:cubicBezTo>
                  <a:cubicBezTo>
                    <a:pt x="100" y="16"/>
                    <a:pt x="100" y="16"/>
                    <a:pt x="100" y="16"/>
                  </a:cubicBezTo>
                  <a:cubicBezTo>
                    <a:pt x="68" y="8"/>
                    <a:pt x="35" y="3"/>
                    <a:pt x="1" y="0"/>
                  </a:cubicBez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66" name="Freeform 59"/>
            <p:cNvSpPr>
              <a:spLocks/>
            </p:cNvSpPr>
            <p:nvPr/>
          </p:nvSpPr>
          <p:spPr bwMode="auto">
            <a:xfrm>
              <a:off x="5299032" y="4169569"/>
              <a:ext cx="154781" cy="80963"/>
            </a:xfrm>
            <a:custGeom>
              <a:avLst/>
              <a:gdLst>
                <a:gd name="T0" fmla="*/ 81 w 96"/>
                <a:gd name="T1" fmla="*/ 5 h 50"/>
                <a:gd name="T2" fmla="*/ 0 w 96"/>
                <a:gd name="T3" fmla="*/ 38 h 50"/>
                <a:gd name="T4" fmla="*/ 3 w 96"/>
                <a:gd name="T5" fmla="*/ 50 h 50"/>
                <a:gd name="T6" fmla="*/ 87 w 96"/>
                <a:gd name="T7" fmla="*/ 16 h 50"/>
                <a:gd name="T8" fmla="*/ 96 w 96"/>
                <a:gd name="T9" fmla="*/ 11 h 50"/>
                <a:gd name="T10" fmla="*/ 90 w 96"/>
                <a:gd name="T11" fmla="*/ 0 h 50"/>
                <a:gd name="T12" fmla="*/ 81 w 96"/>
                <a:gd name="T13" fmla="*/ 5 h 50"/>
              </a:gdLst>
              <a:ahLst/>
              <a:cxnLst>
                <a:cxn ang="0">
                  <a:pos x="T0" y="T1"/>
                </a:cxn>
                <a:cxn ang="0">
                  <a:pos x="T2" y="T3"/>
                </a:cxn>
                <a:cxn ang="0">
                  <a:pos x="T4" y="T5"/>
                </a:cxn>
                <a:cxn ang="0">
                  <a:pos x="T6" y="T7"/>
                </a:cxn>
                <a:cxn ang="0">
                  <a:pos x="T8" y="T9"/>
                </a:cxn>
                <a:cxn ang="0">
                  <a:pos x="T10" y="T11"/>
                </a:cxn>
                <a:cxn ang="0">
                  <a:pos x="T12" y="T13"/>
                </a:cxn>
              </a:cxnLst>
              <a:rect l="0" t="0" r="r" b="b"/>
              <a:pathLst>
                <a:path w="96" h="50">
                  <a:moveTo>
                    <a:pt x="81" y="5"/>
                  </a:moveTo>
                  <a:cubicBezTo>
                    <a:pt x="55" y="18"/>
                    <a:pt x="27" y="29"/>
                    <a:pt x="0" y="38"/>
                  </a:cubicBezTo>
                  <a:cubicBezTo>
                    <a:pt x="3" y="50"/>
                    <a:pt x="3" y="50"/>
                    <a:pt x="3" y="50"/>
                  </a:cubicBezTo>
                  <a:cubicBezTo>
                    <a:pt x="31" y="41"/>
                    <a:pt x="59" y="29"/>
                    <a:pt x="87" y="16"/>
                  </a:cubicBezTo>
                  <a:cubicBezTo>
                    <a:pt x="90" y="14"/>
                    <a:pt x="93" y="12"/>
                    <a:pt x="96" y="11"/>
                  </a:cubicBezTo>
                  <a:cubicBezTo>
                    <a:pt x="90" y="0"/>
                    <a:pt x="90" y="0"/>
                    <a:pt x="90" y="0"/>
                  </a:cubicBezTo>
                  <a:cubicBezTo>
                    <a:pt x="87" y="2"/>
                    <a:pt x="84" y="3"/>
                    <a:pt x="81"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67" name="Freeform 49"/>
            <p:cNvSpPr>
              <a:spLocks/>
            </p:cNvSpPr>
            <p:nvPr/>
          </p:nvSpPr>
          <p:spPr bwMode="auto">
            <a:xfrm>
              <a:off x="3394035" y="3877869"/>
              <a:ext cx="155972" cy="76200"/>
            </a:xfrm>
            <a:custGeom>
              <a:avLst/>
              <a:gdLst>
                <a:gd name="T0" fmla="*/ 88 w 97"/>
                <a:gd name="T1" fmla="*/ 14 h 48"/>
                <a:gd name="T2" fmla="*/ 97 w 97"/>
                <a:gd name="T3" fmla="*/ 12 h 48"/>
                <a:gd name="T4" fmla="*/ 94 w 97"/>
                <a:gd name="T5" fmla="*/ 0 h 48"/>
                <a:gd name="T6" fmla="*/ 84 w 97"/>
                <a:gd name="T7" fmla="*/ 3 h 48"/>
                <a:gd name="T8" fmla="*/ 0 w 97"/>
                <a:gd name="T9" fmla="*/ 37 h 48"/>
                <a:gd name="T10" fmla="*/ 6 w 97"/>
                <a:gd name="T11" fmla="*/ 48 h 48"/>
                <a:gd name="T12" fmla="*/ 88 w 97"/>
                <a:gd name="T13" fmla="*/ 14 h 48"/>
              </a:gdLst>
              <a:ahLst/>
              <a:cxnLst>
                <a:cxn ang="0">
                  <a:pos x="T0" y="T1"/>
                </a:cxn>
                <a:cxn ang="0">
                  <a:pos x="T2" y="T3"/>
                </a:cxn>
                <a:cxn ang="0">
                  <a:pos x="T4" y="T5"/>
                </a:cxn>
                <a:cxn ang="0">
                  <a:pos x="T6" y="T7"/>
                </a:cxn>
                <a:cxn ang="0">
                  <a:pos x="T8" y="T9"/>
                </a:cxn>
                <a:cxn ang="0">
                  <a:pos x="T10" y="T11"/>
                </a:cxn>
                <a:cxn ang="0">
                  <a:pos x="T12" y="T13"/>
                </a:cxn>
              </a:cxnLst>
              <a:rect l="0" t="0" r="r" b="b"/>
              <a:pathLst>
                <a:path w="97" h="48">
                  <a:moveTo>
                    <a:pt x="88" y="14"/>
                  </a:moveTo>
                  <a:cubicBezTo>
                    <a:pt x="91" y="14"/>
                    <a:pt x="94" y="13"/>
                    <a:pt x="97" y="12"/>
                  </a:cubicBezTo>
                  <a:cubicBezTo>
                    <a:pt x="94" y="0"/>
                    <a:pt x="94" y="0"/>
                    <a:pt x="94" y="0"/>
                  </a:cubicBezTo>
                  <a:cubicBezTo>
                    <a:pt x="91" y="1"/>
                    <a:pt x="87" y="2"/>
                    <a:pt x="84" y="3"/>
                  </a:cubicBezTo>
                  <a:cubicBezTo>
                    <a:pt x="55" y="12"/>
                    <a:pt x="27" y="23"/>
                    <a:pt x="0" y="37"/>
                  </a:cubicBezTo>
                  <a:cubicBezTo>
                    <a:pt x="6" y="48"/>
                    <a:pt x="6" y="48"/>
                    <a:pt x="6" y="48"/>
                  </a:cubicBezTo>
                  <a:cubicBezTo>
                    <a:pt x="32" y="34"/>
                    <a:pt x="59" y="23"/>
                    <a:pt x="88" y="1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latin typeface="+mj-lt"/>
              </a:endParaRPr>
            </a:p>
          </p:txBody>
        </p:sp>
      </p:grpSp>
      <p:grpSp>
        <p:nvGrpSpPr>
          <p:cNvPr id="3" name="Group 2"/>
          <p:cNvGrpSpPr/>
          <p:nvPr/>
        </p:nvGrpSpPr>
        <p:grpSpPr>
          <a:xfrm>
            <a:off x="1028102" y="330759"/>
            <a:ext cx="1554824" cy="1109150"/>
            <a:chOff x="1028102" y="330759"/>
            <a:chExt cx="1554824" cy="1109150"/>
          </a:xfrm>
        </p:grpSpPr>
        <p:sp>
          <p:nvSpPr>
            <p:cNvPr id="73" name="Freeform 32"/>
            <p:cNvSpPr>
              <a:spLocks/>
            </p:cNvSpPr>
            <p:nvPr/>
          </p:nvSpPr>
          <p:spPr bwMode="auto">
            <a:xfrm flipH="1">
              <a:off x="1028102" y="330759"/>
              <a:ext cx="1554824" cy="1109150"/>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2" name="TextBox 1"/>
            <p:cNvSpPr txBox="1"/>
            <p:nvPr/>
          </p:nvSpPr>
          <p:spPr>
            <a:xfrm>
              <a:off x="1079986" y="419219"/>
              <a:ext cx="1433329" cy="646331"/>
            </a:xfrm>
            <a:prstGeom prst="rect">
              <a:avLst/>
            </a:prstGeom>
            <a:noFill/>
          </p:spPr>
          <p:txBody>
            <a:bodyPr wrap="square" rtlCol="0">
              <a:spAutoFit/>
            </a:bodyPr>
            <a:lstStyle/>
            <a:p>
              <a:pPr algn="ctr"/>
              <a:r>
                <a:rPr lang="en-US" dirty="0">
                  <a:solidFill>
                    <a:schemeClr val="bg1"/>
                  </a:solidFill>
                </a:rPr>
                <a:t>Final Dispositions</a:t>
              </a:r>
            </a:p>
          </p:txBody>
        </p:sp>
      </p:grpSp>
      <p:grpSp>
        <p:nvGrpSpPr>
          <p:cNvPr id="4" name="Group 3"/>
          <p:cNvGrpSpPr/>
          <p:nvPr/>
        </p:nvGrpSpPr>
        <p:grpSpPr>
          <a:xfrm>
            <a:off x="266718" y="3712087"/>
            <a:ext cx="1554824" cy="1109150"/>
            <a:chOff x="266718" y="3712087"/>
            <a:chExt cx="1554824" cy="1109150"/>
          </a:xfrm>
        </p:grpSpPr>
        <p:sp>
          <p:nvSpPr>
            <p:cNvPr id="91" name="Freeform 32"/>
            <p:cNvSpPr>
              <a:spLocks/>
            </p:cNvSpPr>
            <p:nvPr/>
          </p:nvSpPr>
          <p:spPr bwMode="auto">
            <a:xfrm flipH="1">
              <a:off x="266718" y="3712087"/>
              <a:ext cx="1554824" cy="1109150"/>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92" name="TextBox 91"/>
            <p:cNvSpPr txBox="1"/>
            <p:nvPr/>
          </p:nvSpPr>
          <p:spPr>
            <a:xfrm>
              <a:off x="327465" y="3950255"/>
              <a:ext cx="1433329" cy="369332"/>
            </a:xfrm>
            <a:prstGeom prst="rect">
              <a:avLst/>
            </a:prstGeom>
            <a:noFill/>
          </p:spPr>
          <p:txBody>
            <a:bodyPr wrap="square" rtlCol="0">
              <a:spAutoFit/>
            </a:bodyPr>
            <a:lstStyle/>
            <a:p>
              <a:pPr algn="ctr"/>
              <a:r>
                <a:rPr lang="en-US" dirty="0">
                  <a:solidFill>
                    <a:schemeClr val="bg1"/>
                  </a:solidFill>
                </a:rPr>
                <a:t>30 days</a:t>
              </a:r>
            </a:p>
          </p:txBody>
        </p:sp>
      </p:grpSp>
      <p:grpSp>
        <p:nvGrpSpPr>
          <p:cNvPr id="5" name="Group 4"/>
          <p:cNvGrpSpPr/>
          <p:nvPr/>
        </p:nvGrpSpPr>
        <p:grpSpPr>
          <a:xfrm>
            <a:off x="4059565" y="2613794"/>
            <a:ext cx="1677572" cy="1109150"/>
            <a:chOff x="4059565" y="2613794"/>
            <a:chExt cx="1677572" cy="1109150"/>
          </a:xfrm>
        </p:grpSpPr>
        <p:sp>
          <p:nvSpPr>
            <p:cNvPr id="93" name="Freeform 32"/>
            <p:cNvSpPr>
              <a:spLocks/>
            </p:cNvSpPr>
            <p:nvPr/>
          </p:nvSpPr>
          <p:spPr bwMode="auto">
            <a:xfrm>
              <a:off x="4059565" y="2613794"/>
              <a:ext cx="1677572" cy="1109150"/>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013" dirty="0">
                <a:latin typeface="+mj-lt"/>
              </a:endParaRPr>
            </a:p>
          </p:txBody>
        </p:sp>
        <p:sp>
          <p:nvSpPr>
            <p:cNvPr id="94" name="TextBox 93"/>
            <p:cNvSpPr txBox="1"/>
            <p:nvPr/>
          </p:nvSpPr>
          <p:spPr>
            <a:xfrm>
              <a:off x="4170611" y="2701107"/>
              <a:ext cx="1433329" cy="646331"/>
            </a:xfrm>
            <a:prstGeom prst="rect">
              <a:avLst/>
            </a:prstGeom>
            <a:noFill/>
          </p:spPr>
          <p:txBody>
            <a:bodyPr wrap="square" rtlCol="0">
              <a:spAutoFit/>
            </a:bodyPr>
            <a:lstStyle/>
            <a:p>
              <a:pPr algn="ctr"/>
              <a:r>
                <a:rPr lang="en-US" dirty="0">
                  <a:solidFill>
                    <a:schemeClr val="bg1"/>
                  </a:solidFill>
                </a:rPr>
                <a:t>FRT Reviewers</a:t>
              </a:r>
            </a:p>
          </p:txBody>
        </p:sp>
      </p:grpSp>
      <p:sp>
        <p:nvSpPr>
          <p:cNvPr id="6" name="TextBox 5">
            <a:extLst>
              <a:ext uri="{FF2B5EF4-FFF2-40B4-BE49-F238E27FC236}">
                <a16:creationId xmlns:a16="http://schemas.microsoft.com/office/drawing/2014/main" id="{86B0A5EF-8D67-28D0-1786-0ADFD06E0BF2}"/>
              </a:ext>
            </a:extLst>
          </p:cNvPr>
          <p:cNvSpPr txBox="1"/>
          <p:nvPr/>
        </p:nvSpPr>
        <p:spPr>
          <a:xfrm>
            <a:off x="8855242" y="5604291"/>
            <a:ext cx="3150184" cy="923330"/>
          </a:xfrm>
          <a:prstGeom prst="rect">
            <a:avLst/>
          </a:prstGeom>
          <a:noFill/>
        </p:spPr>
        <p:txBody>
          <a:bodyPr wrap="square" rtlCol="0">
            <a:spAutoFit/>
          </a:bodyPr>
          <a:lstStyle/>
          <a:p>
            <a:r>
              <a:rPr lang="en-US" dirty="0"/>
              <a:t>Part of the </a:t>
            </a:r>
            <a:r>
              <a:rPr lang="en-US" i="1" dirty="0"/>
              <a:t>Disability Coordinator Orientation </a:t>
            </a:r>
            <a:r>
              <a:rPr lang="en-US" dirty="0"/>
              <a:t>Series Part 1c</a:t>
            </a:r>
          </a:p>
        </p:txBody>
      </p:sp>
      <p:pic>
        <p:nvPicPr>
          <p:cNvPr id="13" name="Graphic 12" descr="Wheelchair access with solid fill">
            <a:extLst>
              <a:ext uri="{FF2B5EF4-FFF2-40B4-BE49-F238E27FC236}">
                <a16:creationId xmlns:a16="http://schemas.microsoft.com/office/drawing/2014/main" id="{FB17F07A-930A-D938-C27B-8DBF353DFE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6832" y="5618164"/>
            <a:ext cx="914400" cy="914400"/>
          </a:xfrm>
          <a:prstGeom prst="rect">
            <a:avLst/>
          </a:prstGeom>
        </p:spPr>
      </p:pic>
    </p:spTree>
    <p:extLst>
      <p:ext uri="{BB962C8B-B14F-4D97-AF65-F5344CB8AC3E}">
        <p14:creationId xmlns:p14="http://schemas.microsoft.com/office/powerpoint/2010/main" val="1096452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262F7-EDAE-9BD9-19C5-58EDDB2E76C7}"/>
              </a:ext>
            </a:extLst>
          </p:cNvPr>
          <p:cNvSpPr txBox="1">
            <a:spLocks/>
          </p:cNvSpPr>
          <p:nvPr/>
        </p:nvSpPr>
        <p:spPr>
          <a:xfrm>
            <a:off x="640079" y="5307256"/>
            <a:ext cx="10911840" cy="114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spcAft>
                <a:spcPts val="600"/>
              </a:spcAft>
            </a:pPr>
            <a:r>
              <a:rPr lang="en-US" dirty="0"/>
              <a:t>Center File Review Tracking Log Review</a:t>
            </a:r>
            <a:br>
              <a:rPr lang="en-US" sz="2000" dirty="0">
                <a:solidFill>
                  <a:schemeClr val="tx1"/>
                </a:solidFill>
              </a:rPr>
            </a:br>
            <a:r>
              <a:rPr lang="en-US" sz="2800" dirty="0">
                <a:solidFill>
                  <a:schemeClr val="bg1"/>
                </a:solidFill>
              </a:rPr>
              <a:t>File Receipt Date</a:t>
            </a:r>
          </a:p>
        </p:txBody>
      </p:sp>
      <p:sp>
        <p:nvSpPr>
          <p:cNvPr id="2" name="Slide Number Placeholder 1">
            <a:extLst>
              <a:ext uri="{FF2B5EF4-FFF2-40B4-BE49-F238E27FC236}">
                <a16:creationId xmlns:a16="http://schemas.microsoft.com/office/drawing/2014/main" id="{D86048F9-EE51-BCA1-9946-A12B8D6CA9B4}"/>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10</a:t>
            </a:fld>
            <a:endParaRPr lang="en-US">
              <a:solidFill>
                <a:schemeClr val="tx1">
                  <a:alpha val="80000"/>
                </a:schemeClr>
              </a:solidFill>
            </a:endParaRPr>
          </a:p>
        </p:txBody>
      </p:sp>
      <p:sp>
        <p:nvSpPr>
          <p:cNvPr id="14" name="Rectangle 13">
            <a:extLst>
              <a:ext uri="{FF2B5EF4-FFF2-40B4-BE49-F238E27FC236}">
                <a16:creationId xmlns:a16="http://schemas.microsoft.com/office/drawing/2014/main" id="{3B2F4F82-25C3-D553-5C78-0828245405A5}"/>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
            <a:extLst>
              <a:ext uri="{FF2B5EF4-FFF2-40B4-BE49-F238E27FC236}">
                <a16:creationId xmlns:a16="http://schemas.microsoft.com/office/drawing/2014/main" id="{9465935C-DFF0-8A79-E322-63A9D1CDD4D3}"/>
              </a:ext>
            </a:extLst>
          </p:cNvPr>
          <p:cNvSpPr txBox="1">
            <a:spLocks/>
          </p:cNvSpPr>
          <p:nvPr/>
        </p:nvSpPr>
        <p:spPr>
          <a:xfrm>
            <a:off x="8763000" y="6239116"/>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10</a:t>
            </a:fld>
            <a:endParaRPr lang="en-US" sz="1200" dirty="0">
              <a:solidFill>
                <a:schemeClr val="bg1">
                  <a:alpha val="80000"/>
                </a:schemeClr>
              </a:solidFill>
            </a:endParaRPr>
          </a:p>
        </p:txBody>
      </p:sp>
      <p:pic>
        <p:nvPicPr>
          <p:cNvPr id="9" name="Picture 8">
            <a:extLst>
              <a:ext uri="{FF2B5EF4-FFF2-40B4-BE49-F238E27FC236}">
                <a16:creationId xmlns:a16="http://schemas.microsoft.com/office/drawing/2014/main" id="{BD1350DD-026B-8D4B-0D45-1E42D678EB0E}"/>
              </a:ext>
            </a:extLst>
          </p:cNvPr>
          <p:cNvPicPr>
            <a:picLocks noChangeAspect="1"/>
          </p:cNvPicPr>
          <p:nvPr/>
        </p:nvPicPr>
        <p:blipFill>
          <a:blip r:embed="rId3"/>
          <a:stretch>
            <a:fillRect/>
          </a:stretch>
        </p:blipFill>
        <p:spPr>
          <a:xfrm>
            <a:off x="1365739" y="1106815"/>
            <a:ext cx="9249508" cy="4166601"/>
          </a:xfrm>
          <a:prstGeom prst="rect">
            <a:avLst/>
          </a:prstGeom>
        </p:spPr>
      </p:pic>
      <p:grpSp>
        <p:nvGrpSpPr>
          <p:cNvPr id="15" name="Group 14">
            <a:extLst>
              <a:ext uri="{FF2B5EF4-FFF2-40B4-BE49-F238E27FC236}">
                <a16:creationId xmlns:a16="http://schemas.microsoft.com/office/drawing/2014/main" id="{F0589497-14C8-0AEB-1154-0120FA344157}"/>
              </a:ext>
            </a:extLst>
          </p:cNvPr>
          <p:cNvGrpSpPr/>
          <p:nvPr/>
        </p:nvGrpSpPr>
        <p:grpSpPr>
          <a:xfrm>
            <a:off x="6453554" y="107588"/>
            <a:ext cx="3089030" cy="2588720"/>
            <a:chOff x="7913098" y="1963616"/>
            <a:chExt cx="3481108" cy="2892437"/>
          </a:xfrm>
        </p:grpSpPr>
        <p:pic>
          <p:nvPicPr>
            <p:cNvPr id="16" name="Picture 15" descr="A red and white banner with a megaphone&#10;&#10;Description automatically generated">
              <a:extLst>
                <a:ext uri="{FF2B5EF4-FFF2-40B4-BE49-F238E27FC236}">
                  <a16:creationId xmlns:a16="http://schemas.microsoft.com/office/drawing/2014/main" id="{3752E397-586E-004E-C20C-364CDF0D398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3292" y="1963616"/>
              <a:ext cx="2870914" cy="1699846"/>
            </a:xfrm>
            <a:prstGeom prst="rect">
              <a:avLst/>
            </a:prstGeom>
          </p:spPr>
        </p:pic>
        <p:cxnSp>
          <p:nvCxnSpPr>
            <p:cNvPr id="17" name="Straight Arrow Connector 16">
              <a:extLst>
                <a:ext uri="{FF2B5EF4-FFF2-40B4-BE49-F238E27FC236}">
                  <a16:creationId xmlns:a16="http://schemas.microsoft.com/office/drawing/2014/main" id="{71AB9E98-79B3-CF88-5194-2BF20DEE961A}"/>
                </a:ext>
              </a:extLst>
            </p:cNvPr>
            <p:cNvCxnSpPr>
              <a:cxnSpLocks/>
            </p:cNvCxnSpPr>
            <p:nvPr/>
          </p:nvCxnSpPr>
          <p:spPr>
            <a:xfrm flipH="1">
              <a:off x="7913098" y="3009418"/>
              <a:ext cx="1178816" cy="18466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284920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262F7-EDAE-9BD9-19C5-58EDDB2E76C7}"/>
              </a:ext>
            </a:extLst>
          </p:cNvPr>
          <p:cNvSpPr txBox="1">
            <a:spLocks/>
          </p:cNvSpPr>
          <p:nvPr/>
        </p:nvSpPr>
        <p:spPr>
          <a:xfrm>
            <a:off x="640079" y="5307256"/>
            <a:ext cx="10911840" cy="114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spcAft>
                <a:spcPts val="600"/>
              </a:spcAft>
            </a:pPr>
            <a:r>
              <a:rPr lang="en-US" dirty="0"/>
              <a:t>Center File Review Tracking Log Review</a:t>
            </a:r>
            <a:br>
              <a:rPr lang="en-US" sz="2000" dirty="0">
                <a:solidFill>
                  <a:schemeClr val="tx1"/>
                </a:solidFill>
              </a:rPr>
            </a:br>
            <a:r>
              <a:rPr lang="en-US" sz="2800" dirty="0">
                <a:solidFill>
                  <a:schemeClr val="bg1"/>
                </a:solidFill>
              </a:rPr>
              <a:t>File Review Due Date</a:t>
            </a:r>
          </a:p>
        </p:txBody>
      </p:sp>
      <p:sp>
        <p:nvSpPr>
          <p:cNvPr id="2" name="Slide Number Placeholder 1">
            <a:extLst>
              <a:ext uri="{FF2B5EF4-FFF2-40B4-BE49-F238E27FC236}">
                <a16:creationId xmlns:a16="http://schemas.microsoft.com/office/drawing/2014/main" id="{D86048F9-EE51-BCA1-9946-A12B8D6CA9B4}"/>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11</a:t>
            </a:fld>
            <a:endParaRPr lang="en-US">
              <a:solidFill>
                <a:schemeClr val="tx1">
                  <a:alpha val="80000"/>
                </a:schemeClr>
              </a:solidFill>
            </a:endParaRPr>
          </a:p>
        </p:txBody>
      </p:sp>
      <p:sp>
        <p:nvSpPr>
          <p:cNvPr id="14" name="Rectangle 13">
            <a:extLst>
              <a:ext uri="{FF2B5EF4-FFF2-40B4-BE49-F238E27FC236}">
                <a16:creationId xmlns:a16="http://schemas.microsoft.com/office/drawing/2014/main" id="{3B2F4F82-25C3-D553-5C78-0828245405A5}"/>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
            <a:extLst>
              <a:ext uri="{FF2B5EF4-FFF2-40B4-BE49-F238E27FC236}">
                <a16:creationId xmlns:a16="http://schemas.microsoft.com/office/drawing/2014/main" id="{59A2052A-6265-3352-858D-907D5E7541AA}"/>
              </a:ext>
            </a:extLst>
          </p:cNvPr>
          <p:cNvSpPr txBox="1">
            <a:spLocks/>
          </p:cNvSpPr>
          <p:nvPr/>
        </p:nvSpPr>
        <p:spPr>
          <a:xfrm>
            <a:off x="8763000" y="6239116"/>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11</a:t>
            </a:fld>
            <a:endParaRPr lang="en-US" sz="1200" dirty="0">
              <a:solidFill>
                <a:schemeClr val="bg1">
                  <a:alpha val="80000"/>
                </a:schemeClr>
              </a:solidFill>
            </a:endParaRPr>
          </a:p>
        </p:txBody>
      </p:sp>
      <p:pic>
        <p:nvPicPr>
          <p:cNvPr id="9" name="Picture 8">
            <a:extLst>
              <a:ext uri="{FF2B5EF4-FFF2-40B4-BE49-F238E27FC236}">
                <a16:creationId xmlns:a16="http://schemas.microsoft.com/office/drawing/2014/main" id="{1B81F2F9-F381-6EB9-E685-F25188B40921}"/>
              </a:ext>
            </a:extLst>
          </p:cNvPr>
          <p:cNvPicPr>
            <a:picLocks noChangeAspect="1"/>
          </p:cNvPicPr>
          <p:nvPr/>
        </p:nvPicPr>
        <p:blipFill>
          <a:blip r:embed="rId3"/>
          <a:stretch>
            <a:fillRect/>
          </a:stretch>
        </p:blipFill>
        <p:spPr>
          <a:xfrm>
            <a:off x="1046283" y="1124287"/>
            <a:ext cx="10099431" cy="3681101"/>
          </a:xfrm>
          <a:prstGeom prst="rect">
            <a:avLst/>
          </a:prstGeom>
        </p:spPr>
      </p:pic>
    </p:spTree>
    <p:extLst>
      <p:ext uri="{BB962C8B-B14F-4D97-AF65-F5344CB8AC3E}">
        <p14:creationId xmlns:p14="http://schemas.microsoft.com/office/powerpoint/2010/main" val="330710082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262F7-EDAE-9BD9-19C5-58EDDB2E76C7}"/>
              </a:ext>
            </a:extLst>
          </p:cNvPr>
          <p:cNvSpPr txBox="1">
            <a:spLocks/>
          </p:cNvSpPr>
          <p:nvPr/>
        </p:nvSpPr>
        <p:spPr>
          <a:xfrm>
            <a:off x="640079" y="5307256"/>
            <a:ext cx="10911840" cy="114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spcAft>
                <a:spcPts val="600"/>
              </a:spcAft>
            </a:pPr>
            <a:r>
              <a:rPr lang="en-US" dirty="0"/>
              <a:t>Center File Review Tracking Log Review</a:t>
            </a:r>
            <a:br>
              <a:rPr lang="en-US" sz="2000" dirty="0">
                <a:solidFill>
                  <a:schemeClr val="tx1"/>
                </a:solidFill>
              </a:rPr>
            </a:br>
            <a:r>
              <a:rPr lang="en-US" sz="2800" dirty="0">
                <a:solidFill>
                  <a:schemeClr val="bg1"/>
                </a:solidFill>
              </a:rPr>
              <a:t>Health and Wellness Director (HWD) Reviewer </a:t>
            </a:r>
          </a:p>
        </p:txBody>
      </p:sp>
      <p:sp>
        <p:nvSpPr>
          <p:cNvPr id="2" name="Slide Number Placeholder 1">
            <a:extLst>
              <a:ext uri="{FF2B5EF4-FFF2-40B4-BE49-F238E27FC236}">
                <a16:creationId xmlns:a16="http://schemas.microsoft.com/office/drawing/2014/main" id="{D86048F9-EE51-BCA1-9946-A12B8D6CA9B4}"/>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12</a:t>
            </a:fld>
            <a:endParaRPr lang="en-US">
              <a:solidFill>
                <a:schemeClr val="tx1">
                  <a:alpha val="80000"/>
                </a:schemeClr>
              </a:solidFill>
            </a:endParaRPr>
          </a:p>
        </p:txBody>
      </p:sp>
      <p:sp>
        <p:nvSpPr>
          <p:cNvPr id="14" name="Rectangle 13">
            <a:extLst>
              <a:ext uri="{FF2B5EF4-FFF2-40B4-BE49-F238E27FC236}">
                <a16:creationId xmlns:a16="http://schemas.microsoft.com/office/drawing/2014/main" id="{3B2F4F82-25C3-D553-5C78-0828245405A5}"/>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a:extLst>
              <a:ext uri="{FF2B5EF4-FFF2-40B4-BE49-F238E27FC236}">
                <a16:creationId xmlns:a16="http://schemas.microsoft.com/office/drawing/2014/main" id="{D56EB0AE-51D5-11D1-ABAB-67D7968B48A8}"/>
              </a:ext>
            </a:extLst>
          </p:cNvPr>
          <p:cNvSpPr txBox="1">
            <a:spLocks/>
          </p:cNvSpPr>
          <p:nvPr/>
        </p:nvSpPr>
        <p:spPr>
          <a:xfrm>
            <a:off x="8763000" y="6239116"/>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12</a:t>
            </a:fld>
            <a:endParaRPr lang="en-US" sz="1200" dirty="0">
              <a:solidFill>
                <a:schemeClr val="bg1">
                  <a:alpha val="80000"/>
                </a:schemeClr>
              </a:solidFill>
            </a:endParaRPr>
          </a:p>
        </p:txBody>
      </p:sp>
      <p:pic>
        <p:nvPicPr>
          <p:cNvPr id="5" name="Picture 4">
            <a:extLst>
              <a:ext uri="{FF2B5EF4-FFF2-40B4-BE49-F238E27FC236}">
                <a16:creationId xmlns:a16="http://schemas.microsoft.com/office/drawing/2014/main" id="{BB12F807-2C66-52F2-69E7-AA9B7F36BBA6}"/>
              </a:ext>
            </a:extLst>
          </p:cNvPr>
          <p:cNvPicPr>
            <a:picLocks noChangeAspect="1"/>
          </p:cNvPicPr>
          <p:nvPr/>
        </p:nvPicPr>
        <p:blipFill>
          <a:blip r:embed="rId3"/>
          <a:stretch>
            <a:fillRect/>
          </a:stretch>
        </p:blipFill>
        <p:spPr>
          <a:xfrm>
            <a:off x="838200" y="1095724"/>
            <a:ext cx="10515600" cy="3832789"/>
          </a:xfrm>
          <a:prstGeom prst="rect">
            <a:avLst/>
          </a:prstGeom>
        </p:spPr>
      </p:pic>
    </p:spTree>
    <p:extLst>
      <p:ext uri="{BB962C8B-B14F-4D97-AF65-F5344CB8AC3E}">
        <p14:creationId xmlns:p14="http://schemas.microsoft.com/office/powerpoint/2010/main" val="122128778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262F7-EDAE-9BD9-19C5-58EDDB2E76C7}"/>
              </a:ext>
            </a:extLst>
          </p:cNvPr>
          <p:cNvSpPr txBox="1">
            <a:spLocks/>
          </p:cNvSpPr>
          <p:nvPr/>
        </p:nvSpPr>
        <p:spPr>
          <a:xfrm>
            <a:off x="597639" y="5280284"/>
            <a:ext cx="10911840" cy="114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spcAft>
                <a:spcPts val="600"/>
              </a:spcAft>
            </a:pPr>
            <a:r>
              <a:rPr lang="en-US" dirty="0"/>
              <a:t>Center File Review Tracking Log Review</a:t>
            </a:r>
            <a:br>
              <a:rPr lang="en-US" sz="2000" dirty="0">
                <a:solidFill>
                  <a:schemeClr val="tx1"/>
                </a:solidFill>
              </a:rPr>
            </a:br>
            <a:r>
              <a:rPr lang="en-US" sz="2800" dirty="0">
                <a:solidFill>
                  <a:schemeClr val="bg1"/>
                </a:solidFill>
              </a:rPr>
              <a:t>Date HWD Review Completed</a:t>
            </a:r>
          </a:p>
        </p:txBody>
      </p:sp>
      <p:sp>
        <p:nvSpPr>
          <p:cNvPr id="2" name="Slide Number Placeholder 1">
            <a:extLst>
              <a:ext uri="{FF2B5EF4-FFF2-40B4-BE49-F238E27FC236}">
                <a16:creationId xmlns:a16="http://schemas.microsoft.com/office/drawing/2014/main" id="{D86048F9-EE51-BCA1-9946-A12B8D6CA9B4}"/>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13</a:t>
            </a:fld>
            <a:endParaRPr lang="en-US">
              <a:solidFill>
                <a:schemeClr val="tx1">
                  <a:alpha val="80000"/>
                </a:schemeClr>
              </a:solidFill>
            </a:endParaRPr>
          </a:p>
        </p:txBody>
      </p:sp>
      <p:sp>
        <p:nvSpPr>
          <p:cNvPr id="14" name="Rectangle 13">
            <a:extLst>
              <a:ext uri="{FF2B5EF4-FFF2-40B4-BE49-F238E27FC236}">
                <a16:creationId xmlns:a16="http://schemas.microsoft.com/office/drawing/2014/main" id="{3B2F4F82-25C3-D553-5C78-0828245405A5}"/>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6F24FA84-F0DC-A3BC-E41B-5E52BB9EA437}"/>
              </a:ext>
            </a:extLst>
          </p:cNvPr>
          <p:cNvSpPr txBox="1">
            <a:spLocks/>
          </p:cNvSpPr>
          <p:nvPr/>
        </p:nvSpPr>
        <p:spPr>
          <a:xfrm>
            <a:off x="8763000" y="6239116"/>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13</a:t>
            </a:fld>
            <a:endParaRPr lang="en-US" sz="1200" dirty="0">
              <a:solidFill>
                <a:schemeClr val="bg1">
                  <a:alpha val="80000"/>
                </a:schemeClr>
              </a:solidFill>
            </a:endParaRPr>
          </a:p>
        </p:txBody>
      </p:sp>
      <p:pic>
        <p:nvPicPr>
          <p:cNvPr id="6" name="Picture 5">
            <a:extLst>
              <a:ext uri="{FF2B5EF4-FFF2-40B4-BE49-F238E27FC236}">
                <a16:creationId xmlns:a16="http://schemas.microsoft.com/office/drawing/2014/main" id="{0AA2B140-AE97-2A37-14D2-AE3DD17FD375}"/>
              </a:ext>
            </a:extLst>
          </p:cNvPr>
          <p:cNvPicPr>
            <a:picLocks noChangeAspect="1"/>
          </p:cNvPicPr>
          <p:nvPr/>
        </p:nvPicPr>
        <p:blipFill>
          <a:blip r:embed="rId3"/>
          <a:stretch>
            <a:fillRect/>
          </a:stretch>
        </p:blipFill>
        <p:spPr>
          <a:xfrm>
            <a:off x="943707" y="1238317"/>
            <a:ext cx="10105292" cy="3683237"/>
          </a:xfrm>
          <a:prstGeom prst="rect">
            <a:avLst/>
          </a:prstGeom>
        </p:spPr>
      </p:pic>
    </p:spTree>
    <p:extLst>
      <p:ext uri="{BB962C8B-B14F-4D97-AF65-F5344CB8AC3E}">
        <p14:creationId xmlns:p14="http://schemas.microsoft.com/office/powerpoint/2010/main" val="163935021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262F7-EDAE-9BD9-19C5-58EDDB2E76C7}"/>
              </a:ext>
            </a:extLst>
          </p:cNvPr>
          <p:cNvSpPr txBox="1">
            <a:spLocks/>
          </p:cNvSpPr>
          <p:nvPr/>
        </p:nvSpPr>
        <p:spPr>
          <a:xfrm>
            <a:off x="597639" y="5280284"/>
            <a:ext cx="10911840" cy="114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spcAft>
                <a:spcPts val="600"/>
              </a:spcAft>
            </a:pPr>
            <a:r>
              <a:rPr lang="en-US" dirty="0"/>
              <a:t>Center File Review Tracking Log Review</a:t>
            </a:r>
            <a:br>
              <a:rPr lang="en-US" sz="2000" dirty="0">
                <a:solidFill>
                  <a:schemeClr val="tx1"/>
                </a:solidFill>
              </a:rPr>
            </a:br>
            <a:r>
              <a:rPr lang="en-US" sz="2800" dirty="0">
                <a:solidFill>
                  <a:schemeClr val="bg1"/>
                </a:solidFill>
              </a:rPr>
              <a:t>Other Reviewer/Dept.</a:t>
            </a:r>
          </a:p>
        </p:txBody>
      </p:sp>
      <p:sp>
        <p:nvSpPr>
          <p:cNvPr id="2" name="Slide Number Placeholder 1">
            <a:extLst>
              <a:ext uri="{FF2B5EF4-FFF2-40B4-BE49-F238E27FC236}">
                <a16:creationId xmlns:a16="http://schemas.microsoft.com/office/drawing/2014/main" id="{D86048F9-EE51-BCA1-9946-A12B8D6CA9B4}"/>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14</a:t>
            </a:fld>
            <a:endParaRPr lang="en-US">
              <a:solidFill>
                <a:schemeClr val="tx1">
                  <a:alpha val="80000"/>
                </a:schemeClr>
              </a:solidFill>
            </a:endParaRPr>
          </a:p>
        </p:txBody>
      </p:sp>
      <p:pic>
        <p:nvPicPr>
          <p:cNvPr id="13" name="Picture 12">
            <a:extLst>
              <a:ext uri="{FF2B5EF4-FFF2-40B4-BE49-F238E27FC236}">
                <a16:creationId xmlns:a16="http://schemas.microsoft.com/office/drawing/2014/main" id="{47721F84-D861-BA16-6058-4277F991F05B}"/>
              </a:ext>
            </a:extLst>
          </p:cNvPr>
          <p:cNvPicPr>
            <a:picLocks noChangeAspect="1"/>
          </p:cNvPicPr>
          <p:nvPr/>
        </p:nvPicPr>
        <p:blipFill>
          <a:blip r:embed="rId3"/>
          <a:stretch>
            <a:fillRect/>
          </a:stretch>
        </p:blipFill>
        <p:spPr>
          <a:xfrm>
            <a:off x="556892" y="1694281"/>
            <a:ext cx="11044885" cy="3440499"/>
          </a:xfrm>
          <a:prstGeom prst="rect">
            <a:avLst/>
          </a:prstGeom>
        </p:spPr>
      </p:pic>
      <p:sp>
        <p:nvSpPr>
          <p:cNvPr id="14" name="Rectangle 13">
            <a:extLst>
              <a:ext uri="{FF2B5EF4-FFF2-40B4-BE49-F238E27FC236}">
                <a16:creationId xmlns:a16="http://schemas.microsoft.com/office/drawing/2014/main" id="{3B2F4F82-25C3-D553-5C78-0828245405A5}"/>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77FC00E-1DD5-5A00-9A36-B70692A33BAD}"/>
              </a:ext>
            </a:extLst>
          </p:cNvPr>
          <p:cNvGrpSpPr/>
          <p:nvPr/>
        </p:nvGrpSpPr>
        <p:grpSpPr>
          <a:xfrm>
            <a:off x="8898610" y="369276"/>
            <a:ext cx="2736498" cy="2702170"/>
            <a:chOff x="8523292" y="1963616"/>
            <a:chExt cx="2870914" cy="2826012"/>
          </a:xfrm>
        </p:grpSpPr>
        <p:pic>
          <p:nvPicPr>
            <p:cNvPr id="7" name="Picture 6" descr="A red and white banner with a megaphone&#10;&#10;Description automatically generated">
              <a:extLst>
                <a:ext uri="{FF2B5EF4-FFF2-40B4-BE49-F238E27FC236}">
                  <a16:creationId xmlns:a16="http://schemas.microsoft.com/office/drawing/2014/main" id="{F048C5C0-809B-43CE-6EAA-D2E07557018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3292" y="1963616"/>
              <a:ext cx="2870914" cy="1699846"/>
            </a:xfrm>
            <a:prstGeom prst="rect">
              <a:avLst/>
            </a:prstGeom>
          </p:spPr>
        </p:pic>
        <p:cxnSp>
          <p:nvCxnSpPr>
            <p:cNvPr id="8" name="Straight Arrow Connector 7">
              <a:extLst>
                <a:ext uri="{FF2B5EF4-FFF2-40B4-BE49-F238E27FC236}">
                  <a16:creationId xmlns:a16="http://schemas.microsoft.com/office/drawing/2014/main" id="{97909EDF-C695-43FF-9E70-CDAA40B855E4}"/>
                </a:ext>
              </a:extLst>
            </p:cNvPr>
            <p:cNvCxnSpPr>
              <a:cxnSpLocks/>
            </p:cNvCxnSpPr>
            <p:nvPr/>
          </p:nvCxnSpPr>
          <p:spPr>
            <a:xfrm>
              <a:off x="9110364" y="3009418"/>
              <a:ext cx="0" cy="17802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Slide Number Placeholder 1">
            <a:extLst>
              <a:ext uri="{FF2B5EF4-FFF2-40B4-BE49-F238E27FC236}">
                <a16:creationId xmlns:a16="http://schemas.microsoft.com/office/drawing/2014/main" id="{73649431-AA44-C76A-AC84-C9CAE3070950}"/>
              </a:ext>
            </a:extLst>
          </p:cNvPr>
          <p:cNvSpPr txBox="1">
            <a:spLocks/>
          </p:cNvSpPr>
          <p:nvPr/>
        </p:nvSpPr>
        <p:spPr>
          <a:xfrm>
            <a:off x="8763000" y="6239116"/>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14</a:t>
            </a:fld>
            <a:endParaRPr lang="en-US" sz="1200" dirty="0">
              <a:solidFill>
                <a:schemeClr val="bg1">
                  <a:alpha val="80000"/>
                </a:schemeClr>
              </a:solidFill>
            </a:endParaRPr>
          </a:p>
        </p:txBody>
      </p:sp>
    </p:spTree>
    <p:extLst>
      <p:ext uri="{BB962C8B-B14F-4D97-AF65-F5344CB8AC3E}">
        <p14:creationId xmlns:p14="http://schemas.microsoft.com/office/powerpoint/2010/main" val="401118557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262F7-EDAE-9BD9-19C5-58EDDB2E76C7}"/>
              </a:ext>
            </a:extLst>
          </p:cNvPr>
          <p:cNvSpPr txBox="1">
            <a:spLocks/>
          </p:cNvSpPr>
          <p:nvPr/>
        </p:nvSpPr>
        <p:spPr>
          <a:xfrm>
            <a:off x="597639" y="5280284"/>
            <a:ext cx="10911840" cy="114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spcAft>
                <a:spcPts val="600"/>
              </a:spcAft>
            </a:pPr>
            <a:r>
              <a:rPr lang="en-US" dirty="0"/>
              <a:t>Center File Review Tracking Log Review</a:t>
            </a:r>
            <a:br>
              <a:rPr lang="en-US" sz="2000" dirty="0">
                <a:solidFill>
                  <a:schemeClr val="tx1"/>
                </a:solidFill>
              </a:rPr>
            </a:br>
            <a:r>
              <a:rPr lang="en-US" sz="2800" dirty="0">
                <a:solidFill>
                  <a:schemeClr val="bg1"/>
                </a:solidFill>
              </a:rPr>
              <a:t>Date Other Review Completed</a:t>
            </a:r>
          </a:p>
        </p:txBody>
      </p:sp>
      <p:sp>
        <p:nvSpPr>
          <p:cNvPr id="2" name="Slide Number Placeholder 1">
            <a:extLst>
              <a:ext uri="{FF2B5EF4-FFF2-40B4-BE49-F238E27FC236}">
                <a16:creationId xmlns:a16="http://schemas.microsoft.com/office/drawing/2014/main" id="{D86048F9-EE51-BCA1-9946-A12B8D6CA9B4}"/>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15</a:t>
            </a:fld>
            <a:endParaRPr lang="en-US">
              <a:solidFill>
                <a:schemeClr val="tx1">
                  <a:alpha val="80000"/>
                </a:schemeClr>
              </a:solidFill>
            </a:endParaRPr>
          </a:p>
        </p:txBody>
      </p:sp>
      <p:sp>
        <p:nvSpPr>
          <p:cNvPr id="14" name="Rectangle 13">
            <a:extLst>
              <a:ext uri="{FF2B5EF4-FFF2-40B4-BE49-F238E27FC236}">
                <a16:creationId xmlns:a16="http://schemas.microsoft.com/office/drawing/2014/main" id="{3B2F4F82-25C3-D553-5C78-0828245405A5}"/>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a:extLst>
              <a:ext uri="{FF2B5EF4-FFF2-40B4-BE49-F238E27FC236}">
                <a16:creationId xmlns:a16="http://schemas.microsoft.com/office/drawing/2014/main" id="{ED413225-92F5-0B7F-D939-1A7A507F0E2B}"/>
              </a:ext>
            </a:extLst>
          </p:cNvPr>
          <p:cNvSpPr txBox="1">
            <a:spLocks/>
          </p:cNvSpPr>
          <p:nvPr/>
        </p:nvSpPr>
        <p:spPr>
          <a:xfrm>
            <a:off x="8763000" y="6239116"/>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15</a:t>
            </a:fld>
            <a:endParaRPr lang="en-US" sz="1200" dirty="0">
              <a:solidFill>
                <a:schemeClr val="bg1">
                  <a:alpha val="80000"/>
                </a:schemeClr>
              </a:solidFill>
            </a:endParaRPr>
          </a:p>
        </p:txBody>
      </p:sp>
      <p:pic>
        <p:nvPicPr>
          <p:cNvPr id="6" name="Picture 5">
            <a:extLst>
              <a:ext uri="{FF2B5EF4-FFF2-40B4-BE49-F238E27FC236}">
                <a16:creationId xmlns:a16="http://schemas.microsoft.com/office/drawing/2014/main" id="{3ED42C71-2E7D-5B57-0DB9-965574CD12A6}"/>
              </a:ext>
            </a:extLst>
          </p:cNvPr>
          <p:cNvPicPr>
            <a:picLocks noChangeAspect="1"/>
          </p:cNvPicPr>
          <p:nvPr/>
        </p:nvPicPr>
        <p:blipFill>
          <a:blip r:embed="rId3"/>
          <a:stretch>
            <a:fillRect/>
          </a:stretch>
        </p:blipFill>
        <p:spPr>
          <a:xfrm>
            <a:off x="1406769" y="1116624"/>
            <a:ext cx="9161585" cy="3984291"/>
          </a:xfrm>
          <a:prstGeom prst="rect">
            <a:avLst/>
          </a:prstGeom>
        </p:spPr>
      </p:pic>
    </p:spTree>
    <p:extLst>
      <p:ext uri="{BB962C8B-B14F-4D97-AF65-F5344CB8AC3E}">
        <p14:creationId xmlns:p14="http://schemas.microsoft.com/office/powerpoint/2010/main" val="333493949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262F7-EDAE-9BD9-19C5-58EDDB2E76C7}"/>
              </a:ext>
            </a:extLst>
          </p:cNvPr>
          <p:cNvSpPr txBox="1">
            <a:spLocks/>
          </p:cNvSpPr>
          <p:nvPr/>
        </p:nvSpPr>
        <p:spPr>
          <a:xfrm>
            <a:off x="597639" y="5280284"/>
            <a:ext cx="10911840" cy="114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spcAft>
                <a:spcPts val="600"/>
              </a:spcAft>
            </a:pPr>
            <a:r>
              <a:rPr lang="en-US" dirty="0"/>
              <a:t>Center File Review Tracking Log Review</a:t>
            </a:r>
            <a:br>
              <a:rPr lang="en-US" sz="2000" dirty="0">
                <a:solidFill>
                  <a:schemeClr val="tx1"/>
                </a:solidFill>
              </a:rPr>
            </a:br>
            <a:r>
              <a:rPr lang="en-US" sz="2800" dirty="0">
                <a:solidFill>
                  <a:schemeClr val="bg1"/>
                </a:solidFill>
              </a:rPr>
              <a:t>Disposition or Outcome</a:t>
            </a:r>
          </a:p>
        </p:txBody>
      </p:sp>
      <p:sp>
        <p:nvSpPr>
          <p:cNvPr id="2" name="Slide Number Placeholder 1">
            <a:extLst>
              <a:ext uri="{FF2B5EF4-FFF2-40B4-BE49-F238E27FC236}">
                <a16:creationId xmlns:a16="http://schemas.microsoft.com/office/drawing/2014/main" id="{D86048F9-EE51-BCA1-9946-A12B8D6CA9B4}"/>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16</a:t>
            </a:fld>
            <a:endParaRPr lang="en-US">
              <a:solidFill>
                <a:schemeClr val="tx1">
                  <a:alpha val="80000"/>
                </a:schemeClr>
              </a:solidFill>
            </a:endParaRPr>
          </a:p>
        </p:txBody>
      </p:sp>
      <p:pic>
        <p:nvPicPr>
          <p:cNvPr id="10" name="Picture 9">
            <a:extLst>
              <a:ext uri="{FF2B5EF4-FFF2-40B4-BE49-F238E27FC236}">
                <a16:creationId xmlns:a16="http://schemas.microsoft.com/office/drawing/2014/main" id="{69D2E70B-6ED6-AD46-DBED-9E91B2AEB34E}"/>
              </a:ext>
            </a:extLst>
          </p:cNvPr>
          <p:cNvPicPr>
            <a:picLocks noChangeAspect="1"/>
          </p:cNvPicPr>
          <p:nvPr/>
        </p:nvPicPr>
        <p:blipFill>
          <a:blip r:embed="rId3"/>
          <a:stretch>
            <a:fillRect/>
          </a:stretch>
        </p:blipFill>
        <p:spPr>
          <a:xfrm>
            <a:off x="1148860" y="645269"/>
            <a:ext cx="10251831" cy="4455646"/>
          </a:xfrm>
          <a:prstGeom prst="rect">
            <a:avLst/>
          </a:prstGeom>
        </p:spPr>
      </p:pic>
      <p:sp>
        <p:nvSpPr>
          <p:cNvPr id="14" name="Rectangle 13">
            <a:extLst>
              <a:ext uri="{FF2B5EF4-FFF2-40B4-BE49-F238E27FC236}">
                <a16:creationId xmlns:a16="http://schemas.microsoft.com/office/drawing/2014/main" id="{3B2F4F82-25C3-D553-5C78-0828245405A5}"/>
              </a:ext>
            </a:extLst>
          </p:cNvPr>
          <p:cNvSpPr/>
          <p:nvPr/>
        </p:nvSpPr>
        <p:spPr>
          <a:xfrm>
            <a:off x="422476" y="190982"/>
            <a:ext cx="11262167" cy="644709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8986356-A369-28E1-E348-2C05B4F8FDBC}"/>
              </a:ext>
            </a:extLst>
          </p:cNvPr>
          <p:cNvGrpSpPr/>
          <p:nvPr/>
        </p:nvGrpSpPr>
        <p:grpSpPr>
          <a:xfrm>
            <a:off x="3776071" y="3679749"/>
            <a:ext cx="3282688" cy="1699846"/>
            <a:chOff x="8523292" y="1963616"/>
            <a:chExt cx="3282688" cy="1699846"/>
          </a:xfrm>
        </p:grpSpPr>
        <p:cxnSp>
          <p:nvCxnSpPr>
            <p:cNvPr id="8" name="Straight Arrow Connector 7">
              <a:extLst>
                <a:ext uri="{FF2B5EF4-FFF2-40B4-BE49-F238E27FC236}">
                  <a16:creationId xmlns:a16="http://schemas.microsoft.com/office/drawing/2014/main" id="{9FFBD086-C36E-8E82-A1DD-74FFF54886A5}"/>
                </a:ext>
              </a:extLst>
            </p:cNvPr>
            <p:cNvCxnSpPr>
              <a:cxnSpLocks/>
            </p:cNvCxnSpPr>
            <p:nvPr/>
          </p:nvCxnSpPr>
          <p:spPr>
            <a:xfrm flipV="1">
              <a:off x="10982432" y="2565766"/>
              <a:ext cx="823548" cy="2946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red and white banner with a megaphone&#10;&#10;Description automatically generated">
              <a:extLst>
                <a:ext uri="{FF2B5EF4-FFF2-40B4-BE49-F238E27FC236}">
                  <a16:creationId xmlns:a16="http://schemas.microsoft.com/office/drawing/2014/main" id="{D9C43EA8-E534-C54F-5846-CD40245AFD9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3292" y="1963616"/>
              <a:ext cx="2870914" cy="1699846"/>
            </a:xfrm>
            <a:prstGeom prst="rect">
              <a:avLst/>
            </a:prstGeom>
          </p:spPr>
        </p:pic>
      </p:grpSp>
      <p:sp>
        <p:nvSpPr>
          <p:cNvPr id="9" name="Slide Number Placeholder 1">
            <a:extLst>
              <a:ext uri="{FF2B5EF4-FFF2-40B4-BE49-F238E27FC236}">
                <a16:creationId xmlns:a16="http://schemas.microsoft.com/office/drawing/2014/main" id="{6B546AB8-BB19-D031-9B06-B7D6534EE003}"/>
              </a:ext>
            </a:extLst>
          </p:cNvPr>
          <p:cNvSpPr txBox="1">
            <a:spLocks/>
          </p:cNvSpPr>
          <p:nvPr/>
        </p:nvSpPr>
        <p:spPr>
          <a:xfrm>
            <a:off x="8763000" y="6239116"/>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16</a:t>
            </a:fld>
            <a:endParaRPr lang="en-US" sz="1200" dirty="0">
              <a:solidFill>
                <a:schemeClr val="bg1">
                  <a:alpha val="80000"/>
                </a:schemeClr>
              </a:solidFill>
            </a:endParaRPr>
          </a:p>
        </p:txBody>
      </p:sp>
    </p:spTree>
    <p:extLst>
      <p:ext uri="{BB962C8B-B14F-4D97-AF65-F5344CB8AC3E}">
        <p14:creationId xmlns:p14="http://schemas.microsoft.com/office/powerpoint/2010/main" val="306693927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17</a:t>
            </a:fld>
            <a:endParaRPr lang="en-US" dirty="0">
              <a:solidFill>
                <a:schemeClr val="bg1"/>
              </a:solidFill>
            </a:endParaRPr>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17</a:t>
            </a:fld>
            <a:endParaRPr lang="en-US" sz="1200" dirty="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462138" y="2433641"/>
            <a:ext cx="4237270" cy="1990718"/>
          </a:xfrm>
        </p:spPr>
        <p:txBody>
          <a:bodyPr/>
          <a:lstStyle/>
          <a:p>
            <a:r>
              <a:rPr lang="en-US" altLang="ko-KR" dirty="0">
                <a:solidFill>
                  <a:schemeClr val="bg1"/>
                </a:solidFill>
              </a:rPr>
              <a:t>Recommending Denial of Enrollment</a:t>
            </a:r>
            <a:br>
              <a:rPr lang="en-US" altLang="ko-KR" dirty="0">
                <a:solidFill>
                  <a:schemeClr val="bg1"/>
                </a:solidFill>
              </a:rPr>
            </a:br>
            <a:endParaRPr lang="en-US" altLang="ko-KR" dirty="0">
              <a:solidFill>
                <a:schemeClr val="accent2"/>
              </a:solidFill>
            </a:endParaRPr>
          </a:p>
        </p:txBody>
      </p:sp>
      <p:pic>
        <p:nvPicPr>
          <p:cNvPr id="10" name="Picture 9" descr="A compass pointing to decision&#10;&#10;Description automatically generated">
            <a:extLst>
              <a:ext uri="{FF2B5EF4-FFF2-40B4-BE49-F238E27FC236}">
                <a16:creationId xmlns:a16="http://schemas.microsoft.com/office/drawing/2014/main" id="{4341CC96-1DC9-2FC7-F2FB-24F1997CD5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1546" y="0"/>
            <a:ext cx="7030454" cy="6858000"/>
          </a:xfrm>
          <a:prstGeom prst="rect">
            <a:avLst/>
          </a:prstGeom>
        </p:spPr>
      </p:pic>
      <p:sp>
        <p:nvSpPr>
          <p:cNvPr id="2" name="Slide Number Placeholder 1">
            <a:extLst>
              <a:ext uri="{FF2B5EF4-FFF2-40B4-BE49-F238E27FC236}">
                <a16:creationId xmlns:a16="http://schemas.microsoft.com/office/drawing/2014/main" id="{CD3490A7-E118-2734-D644-322914C2E32D}"/>
              </a:ext>
            </a:extLst>
          </p:cNvPr>
          <p:cNvSpPr txBox="1">
            <a:spLocks/>
          </p:cNvSpPr>
          <p:nvPr/>
        </p:nvSpPr>
        <p:spPr>
          <a:xfrm>
            <a:off x="9029700" y="6350854"/>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17</a:t>
            </a:fld>
            <a:endParaRPr lang="en-US" sz="1200" dirty="0">
              <a:solidFill>
                <a:schemeClr val="tx1">
                  <a:alpha val="80000"/>
                </a:schemeClr>
              </a:solidFill>
            </a:endParaRPr>
          </a:p>
        </p:txBody>
      </p:sp>
    </p:spTree>
    <p:extLst>
      <p:ext uri="{BB962C8B-B14F-4D97-AF65-F5344CB8AC3E}">
        <p14:creationId xmlns:p14="http://schemas.microsoft.com/office/powerpoint/2010/main" val="1132006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16111" y="206907"/>
            <a:ext cx="8628607" cy="1446550"/>
          </a:xfrm>
          <a:prstGeom prst="rect">
            <a:avLst/>
          </a:prstGeom>
          <a:noFill/>
        </p:spPr>
        <p:txBody>
          <a:bodyPr wrap="square" rtlCol="0">
            <a:spAutoFit/>
          </a:bodyPr>
          <a:lstStyle/>
          <a:p>
            <a:r>
              <a:rPr lang="en-US" sz="4400" b="1" dirty="0">
                <a:solidFill>
                  <a:srgbClr val="0070C0"/>
                </a:solidFill>
                <a:latin typeface="+mj-lt"/>
                <a:cs typeface="Arial" panose="020B0604020202020204" pitchFamily="34" charset="0"/>
              </a:rPr>
              <a:t>Eligibility Review Due to New Information</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4643002"/>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Center applicant file review teams may only revisit the determination that an applicant is qualified for admission (i.e., an applicant’s eligibility status) if: </a:t>
            </a:r>
            <a:endParaRPr lang="en-US" sz="1400" b="1" dirty="0">
              <a:latin typeface="Calibri Light" panose="020F0302020204030204" pitchFamily="34" charset="0"/>
            </a:endParaRPr>
          </a:p>
          <a:p>
            <a:pPr marL="914400" lvl="1" indent="-457200">
              <a:lnSpc>
                <a:spcPct val="114000"/>
              </a:lnSpc>
              <a:spcBef>
                <a:spcPts val="600"/>
              </a:spcBef>
              <a:buClr>
                <a:srgbClr val="32669A"/>
              </a:buClr>
              <a:buFont typeface="Wingdings" panose="05000000000000000000" pitchFamily="2" charset="2"/>
              <a:buChar char="§"/>
            </a:pPr>
            <a:r>
              <a:rPr lang="en-US" sz="2400" dirty="0"/>
              <a:t>There is new information presented that Admissions Services </a:t>
            </a:r>
            <a:r>
              <a:rPr lang="en-US" sz="2400" b="1" u="sng" dirty="0"/>
              <a:t>could not have reasonably known </a:t>
            </a:r>
            <a:r>
              <a:rPr lang="en-US" sz="2400" dirty="0"/>
              <a:t>at the time the applicant’s qualification for admission was established; and </a:t>
            </a:r>
          </a:p>
          <a:p>
            <a:pPr marL="914400" lvl="1" indent="-457200">
              <a:lnSpc>
                <a:spcPct val="114000"/>
              </a:lnSpc>
              <a:spcBef>
                <a:spcPts val="600"/>
              </a:spcBef>
              <a:buClr>
                <a:srgbClr val="32669A"/>
              </a:buClr>
              <a:buFont typeface="Wingdings" panose="05000000000000000000" pitchFamily="2" charset="2"/>
              <a:buChar char="§"/>
            </a:pPr>
            <a:r>
              <a:rPr lang="en-US" sz="2400" dirty="0"/>
              <a:t>The new information indicates that the applicant offered enrollment </a:t>
            </a:r>
            <a:r>
              <a:rPr lang="en-US" sz="2400" b="1" u="sng" dirty="0"/>
              <a:t>may no longer meet an eligibility requirement</a:t>
            </a:r>
            <a:r>
              <a:rPr lang="en-US" sz="2400" dirty="0"/>
              <a:t>.</a:t>
            </a:r>
            <a:endParaRPr lang="en-US" sz="2800" dirty="0"/>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5147920"/>
            <a:ext cx="2441358" cy="759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5343075"/>
            <a:ext cx="2109390" cy="369332"/>
          </a:xfrm>
          <a:prstGeom prst="rect">
            <a:avLst/>
          </a:prstGeom>
          <a:noFill/>
        </p:spPr>
        <p:txBody>
          <a:bodyPr wrap="square" rtlCol="0">
            <a:spAutoFit/>
          </a:bodyPr>
          <a:lstStyle/>
          <a:p>
            <a:pPr algn="ctr"/>
            <a:r>
              <a:rPr lang="en-US" dirty="0">
                <a:solidFill>
                  <a:schemeClr val="bg1"/>
                </a:solidFill>
              </a:rPr>
              <a:t>PRH 1:1.5(R1)(a) </a:t>
            </a:r>
          </a:p>
        </p:txBody>
      </p:sp>
      <p:pic>
        <p:nvPicPr>
          <p:cNvPr id="14" name="Picture 13" descr="A person working on her computer&#10;&#10;Description automatically generated with low confidence">
            <a:extLst>
              <a:ext uri="{FF2B5EF4-FFF2-40B4-BE49-F238E27FC236}">
                <a16:creationId xmlns:a16="http://schemas.microsoft.com/office/drawing/2014/main" id="{4F283CCA-5724-FF1E-5214-1DAF7A53A2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738" y="1429881"/>
            <a:ext cx="2441358" cy="3668358"/>
          </a:xfrm>
          <a:prstGeom prst="rect">
            <a:avLst/>
          </a:prstGeom>
        </p:spPr>
      </p:pic>
      <p:sp>
        <p:nvSpPr>
          <p:cNvPr id="3" name="Slide Number Placeholder 1">
            <a:extLst>
              <a:ext uri="{FF2B5EF4-FFF2-40B4-BE49-F238E27FC236}">
                <a16:creationId xmlns:a16="http://schemas.microsoft.com/office/drawing/2014/main" id="{1A6D4D82-7048-6FD3-138F-E51EE4970B0F}"/>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18</a:t>
            </a:fld>
            <a:endParaRPr lang="en-US" sz="1200" dirty="0">
              <a:solidFill>
                <a:schemeClr val="tx1">
                  <a:alpha val="80000"/>
                </a:schemeClr>
              </a:solidFill>
            </a:endParaRPr>
          </a:p>
        </p:txBody>
      </p:sp>
    </p:spTree>
    <p:extLst>
      <p:ext uri="{BB962C8B-B14F-4D97-AF65-F5344CB8AC3E}">
        <p14:creationId xmlns:p14="http://schemas.microsoft.com/office/powerpoint/2010/main" val="2926718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45B3A757-95DA-4D58-A191-CC2B2E5BD5BC}"/>
              </a:ext>
            </a:extLst>
          </p:cNvPr>
          <p:cNvSpPr/>
          <p:nvPr/>
        </p:nvSpPr>
        <p:spPr>
          <a:xfrm>
            <a:off x="1659016" y="409896"/>
            <a:ext cx="8900829" cy="769441"/>
          </a:xfrm>
          <a:prstGeom prst="rect">
            <a:avLst/>
          </a:prstGeom>
        </p:spPr>
        <p:txBody>
          <a:bodyPr wrap="square">
            <a:spAutoFit/>
          </a:bodyPr>
          <a:lstStyle/>
          <a:p>
            <a:pPr lvl="0" algn="ctr"/>
            <a:r>
              <a:rPr lang="en-US" altLang="ko-KR" sz="4400" b="1" dirty="0">
                <a:solidFill>
                  <a:srgbClr val="0070C0"/>
                </a:solidFill>
                <a:latin typeface="+mj-lt"/>
                <a:ea typeface="맑은 고딕" panose="020B0503020000020004" pitchFamily="50" charset="-127"/>
                <a:cs typeface="Arial" panose="020B0604020202020204" pitchFamily="34" charset="0"/>
              </a:rPr>
              <a:t>What is and is </a:t>
            </a:r>
            <a:r>
              <a:rPr lang="en-US" altLang="ko-KR" sz="4400" b="1" dirty="0">
                <a:solidFill>
                  <a:srgbClr val="C00000"/>
                </a:solidFill>
                <a:latin typeface="+mj-lt"/>
                <a:ea typeface="맑은 고딕" panose="020B0503020000020004" pitchFamily="50" charset="-127"/>
                <a:cs typeface="Arial" panose="020B0604020202020204" pitchFamily="34" charset="0"/>
              </a:rPr>
              <a:t>NOT</a:t>
            </a:r>
            <a:r>
              <a:rPr lang="en-US" altLang="ko-KR" sz="4400" b="1" dirty="0">
                <a:solidFill>
                  <a:srgbClr val="0070C0"/>
                </a:solidFill>
                <a:latin typeface="+mj-lt"/>
                <a:ea typeface="맑은 고딕" panose="020B0503020000020004" pitchFamily="50" charset="-127"/>
                <a:cs typeface="Arial" panose="020B0604020202020204" pitchFamily="34" charset="0"/>
              </a:rPr>
              <a:t> New Information</a:t>
            </a:r>
          </a:p>
        </p:txBody>
      </p:sp>
      <p:sp>
        <p:nvSpPr>
          <p:cNvPr id="6" name="직사각형 5">
            <a:extLst>
              <a:ext uri="{FF2B5EF4-FFF2-40B4-BE49-F238E27FC236}">
                <a16:creationId xmlns:a16="http://schemas.microsoft.com/office/drawing/2014/main" id="{56054A9D-27C1-2CA9-8820-F4321D5D6EE5}"/>
              </a:ext>
            </a:extLst>
          </p:cNvPr>
          <p:cNvSpPr/>
          <p:nvPr/>
        </p:nvSpPr>
        <p:spPr>
          <a:xfrm>
            <a:off x="764281" y="1953820"/>
            <a:ext cx="2546078" cy="3046988"/>
          </a:xfrm>
          <a:prstGeom prst="rect">
            <a:avLst/>
          </a:prstGeom>
        </p:spPr>
        <p:txBody>
          <a:bodyPr wrap="square" lIns="91440" tIns="45720" rIns="91440" bIns="45720" anchor="t">
            <a:spAutoFit/>
          </a:bodyPr>
          <a:lstStyle/>
          <a:p>
            <a:pPr marL="342900" lvl="0" indent="-342900">
              <a:buFont typeface="Wingdings" panose="05000000000000000000" pitchFamily="2" charset="2"/>
              <a:buChar char="§"/>
            </a:pPr>
            <a:r>
              <a:rPr lang="en-US" altLang="ko-KR" sz="2000" dirty="0">
                <a:ea typeface="맑은 고딕"/>
              </a:rPr>
              <a:t>Incarceration after certification of eligibility</a:t>
            </a:r>
          </a:p>
          <a:p>
            <a:pPr lvl="0"/>
            <a:endParaRPr lang="en-US" altLang="ko-KR" sz="2000" dirty="0">
              <a:ea typeface="맑은 고딕" panose="020B0503020000020004" pitchFamily="50" charset="-127"/>
            </a:endParaRPr>
          </a:p>
          <a:p>
            <a:pPr marL="342900" indent="-342900">
              <a:buFont typeface="Wingdings" panose="05000000000000000000" pitchFamily="2" charset="2"/>
              <a:buChar char="§"/>
            </a:pPr>
            <a:r>
              <a:rPr lang="en-US" altLang="ko-KR" sz="2000" dirty="0">
                <a:ea typeface="맑은 고딕"/>
              </a:rPr>
              <a:t>Charges/conviction of a crime such as sexual assault after certification of eligibility</a:t>
            </a:r>
            <a:endParaRPr lang="en-US" altLang="ko-KR" sz="2000" dirty="0">
              <a:ea typeface="맑은 고딕"/>
              <a:cs typeface="Arial"/>
            </a:endParaRPr>
          </a:p>
          <a:p>
            <a:pPr lvl="0"/>
            <a:endParaRPr lang="en-US" altLang="ko-KR" sz="1200" b="1" dirty="0">
              <a:solidFill>
                <a:schemeClr val="tx2">
                  <a:lumMod val="75000"/>
                  <a:lumOff val="25000"/>
                </a:schemeClr>
              </a:solidFill>
              <a:ea typeface="맑은 고딕" panose="020B0503020000020004" pitchFamily="50" charset="-127"/>
            </a:endParaRPr>
          </a:p>
        </p:txBody>
      </p:sp>
      <p:pic>
        <p:nvPicPr>
          <p:cNvPr id="18" name="Picture Placeholder 17" descr="A person holding a piece of paper&#10;&#10;Description automatically generated with medium confidence">
            <a:extLst>
              <a:ext uri="{FF2B5EF4-FFF2-40B4-BE49-F238E27FC236}">
                <a16:creationId xmlns:a16="http://schemas.microsoft.com/office/drawing/2014/main" id="{9D5DA845-031A-2CF0-E551-AF3716C6C35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3620356" y="1230621"/>
            <a:ext cx="4602846" cy="4605768"/>
          </a:xfrm>
        </p:spPr>
      </p:pic>
      <p:sp>
        <p:nvSpPr>
          <p:cNvPr id="14" name="직사각형 5">
            <a:extLst>
              <a:ext uri="{FF2B5EF4-FFF2-40B4-BE49-F238E27FC236}">
                <a16:creationId xmlns:a16="http://schemas.microsoft.com/office/drawing/2014/main" id="{BB7A1B13-8A26-DACA-C19F-D1B493108769}"/>
              </a:ext>
            </a:extLst>
          </p:cNvPr>
          <p:cNvSpPr/>
          <p:nvPr/>
        </p:nvSpPr>
        <p:spPr>
          <a:xfrm>
            <a:off x="8830728" y="1953820"/>
            <a:ext cx="2596991" cy="3970318"/>
          </a:xfrm>
          <a:prstGeom prst="rect">
            <a:avLst/>
          </a:prstGeom>
        </p:spPr>
        <p:txBody>
          <a:bodyPr wrap="square">
            <a:spAutoFit/>
          </a:bodyPr>
          <a:lstStyle/>
          <a:p>
            <a:pPr marL="342900" lvl="0" indent="-342900">
              <a:buFont typeface="Wingdings" panose="05000000000000000000" pitchFamily="2" charset="2"/>
              <a:buChar char="§"/>
            </a:pPr>
            <a:r>
              <a:rPr lang="en-US" altLang="ko-KR" sz="2000" dirty="0">
                <a:ea typeface="맑은 고딕" panose="020B0503020000020004" pitchFamily="50" charset="-127"/>
              </a:rPr>
              <a:t>Disclosure of medical or mental health condition(s)</a:t>
            </a:r>
          </a:p>
          <a:p>
            <a:pPr marL="342900" lvl="0" indent="-342900">
              <a:buFont typeface="Wingdings" panose="05000000000000000000" pitchFamily="2" charset="2"/>
              <a:buChar char="§"/>
            </a:pPr>
            <a:endParaRPr lang="en-US" altLang="ko-KR" sz="2000" dirty="0">
              <a:ea typeface="맑은 고딕" panose="020B0503020000020004" pitchFamily="50" charset="-127"/>
            </a:endParaRPr>
          </a:p>
          <a:p>
            <a:pPr marL="342900" lvl="0" indent="-342900">
              <a:buFont typeface="Wingdings" panose="05000000000000000000" pitchFamily="2" charset="2"/>
              <a:buChar char="§"/>
            </a:pPr>
            <a:r>
              <a:rPr lang="en-US" altLang="ko-KR" sz="2000" dirty="0">
                <a:ea typeface="맑은 고딕" panose="020B0503020000020004" pitchFamily="50" charset="-127"/>
              </a:rPr>
              <a:t>Medical or mental health stability or non-compliance with treatment provider regimen including medication non-compliance</a:t>
            </a:r>
          </a:p>
          <a:p>
            <a:pPr lvl="0"/>
            <a:endParaRPr lang="en-US" altLang="ko-KR" sz="1200" b="1" dirty="0">
              <a:solidFill>
                <a:schemeClr val="tx2">
                  <a:lumMod val="75000"/>
                  <a:lumOff val="25000"/>
                </a:schemeClr>
              </a:solidFill>
              <a:ea typeface="맑은 고딕" panose="020B0503020000020004" pitchFamily="50" charset="-127"/>
            </a:endParaRPr>
          </a:p>
        </p:txBody>
      </p:sp>
      <p:sp>
        <p:nvSpPr>
          <p:cNvPr id="15" name="TextBox 14">
            <a:extLst>
              <a:ext uri="{FF2B5EF4-FFF2-40B4-BE49-F238E27FC236}">
                <a16:creationId xmlns:a16="http://schemas.microsoft.com/office/drawing/2014/main" id="{00421B76-EA8A-8DA3-B71E-18B2BF0A0D3A}"/>
              </a:ext>
            </a:extLst>
          </p:cNvPr>
          <p:cNvSpPr txBox="1"/>
          <p:nvPr/>
        </p:nvSpPr>
        <p:spPr>
          <a:xfrm>
            <a:off x="764281" y="1584488"/>
            <a:ext cx="2484648" cy="400110"/>
          </a:xfrm>
          <a:prstGeom prst="rect">
            <a:avLst/>
          </a:prstGeom>
          <a:noFill/>
        </p:spPr>
        <p:txBody>
          <a:bodyPr wrap="square" rtlCol="0">
            <a:spAutoFit/>
          </a:bodyPr>
          <a:lstStyle/>
          <a:p>
            <a:pPr algn="ctr"/>
            <a:r>
              <a:rPr lang="en-US" sz="2000" b="1" u="sng" dirty="0"/>
              <a:t>IS</a:t>
            </a:r>
            <a:r>
              <a:rPr lang="en-US" sz="2000" dirty="0"/>
              <a:t> New Information</a:t>
            </a:r>
          </a:p>
        </p:txBody>
      </p:sp>
      <p:sp>
        <p:nvSpPr>
          <p:cNvPr id="16" name="TextBox 15">
            <a:extLst>
              <a:ext uri="{FF2B5EF4-FFF2-40B4-BE49-F238E27FC236}">
                <a16:creationId xmlns:a16="http://schemas.microsoft.com/office/drawing/2014/main" id="{FEFBDFAB-1052-E3B7-38D5-2C49F7D4B463}"/>
              </a:ext>
            </a:extLst>
          </p:cNvPr>
          <p:cNvSpPr txBox="1"/>
          <p:nvPr/>
        </p:nvSpPr>
        <p:spPr>
          <a:xfrm>
            <a:off x="8778696" y="1584488"/>
            <a:ext cx="2705760" cy="369332"/>
          </a:xfrm>
          <a:prstGeom prst="rect">
            <a:avLst/>
          </a:prstGeom>
          <a:noFill/>
        </p:spPr>
        <p:txBody>
          <a:bodyPr wrap="square" rtlCol="0">
            <a:spAutoFit/>
          </a:bodyPr>
          <a:lstStyle/>
          <a:p>
            <a:r>
              <a:rPr lang="en-US" b="1" u="sng" dirty="0"/>
              <a:t>IS</a:t>
            </a:r>
            <a:r>
              <a:rPr lang="en-US" b="1" u="sng" dirty="0">
                <a:solidFill>
                  <a:srgbClr val="C00000"/>
                </a:solidFill>
              </a:rPr>
              <a:t> NOT </a:t>
            </a:r>
            <a:r>
              <a:rPr lang="en-US" dirty="0"/>
              <a:t>New Information</a:t>
            </a:r>
          </a:p>
        </p:txBody>
      </p:sp>
      <p:sp>
        <p:nvSpPr>
          <p:cNvPr id="19" name="TextBox 18">
            <a:extLst>
              <a:ext uri="{FF2B5EF4-FFF2-40B4-BE49-F238E27FC236}">
                <a16:creationId xmlns:a16="http://schemas.microsoft.com/office/drawing/2014/main" id="{8F234F21-5EE9-3A1D-E843-48FD8779217C}"/>
              </a:ext>
            </a:extLst>
          </p:cNvPr>
          <p:cNvSpPr txBox="1"/>
          <p:nvPr/>
        </p:nvSpPr>
        <p:spPr>
          <a:xfrm>
            <a:off x="1659016" y="5970304"/>
            <a:ext cx="8900829" cy="646331"/>
          </a:xfrm>
          <a:prstGeom prst="rect">
            <a:avLst/>
          </a:prstGeom>
          <a:noFill/>
        </p:spPr>
        <p:txBody>
          <a:bodyPr wrap="square" rtlCol="0">
            <a:spAutoFit/>
          </a:bodyPr>
          <a:lstStyle/>
          <a:p>
            <a:pPr algn="ctr"/>
            <a:r>
              <a:rPr lang="en-US" b="1" dirty="0">
                <a:solidFill>
                  <a:srgbClr val="32669A"/>
                </a:solidFill>
              </a:rPr>
              <a:t>What do you do with an applicant file you are reviewing when you learn that </a:t>
            </a:r>
          </a:p>
          <a:p>
            <a:pPr algn="ctr"/>
            <a:r>
              <a:rPr lang="en-US" b="1" dirty="0">
                <a:solidFill>
                  <a:srgbClr val="32669A"/>
                </a:solidFill>
              </a:rPr>
              <a:t>the applicant has just become incarcerated?</a:t>
            </a:r>
          </a:p>
        </p:txBody>
      </p:sp>
      <p:pic>
        <p:nvPicPr>
          <p:cNvPr id="21" name="Graphic 20" descr="Man in business attire">
            <a:extLst>
              <a:ext uri="{FF2B5EF4-FFF2-40B4-BE49-F238E27FC236}">
                <a16:creationId xmlns:a16="http://schemas.microsoft.com/office/drawing/2014/main" id="{3CA00796-A2D3-2925-1808-D21413C04A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623" y="5433563"/>
            <a:ext cx="1075250" cy="1451980"/>
          </a:xfrm>
          <a:prstGeom prst="rect">
            <a:avLst/>
          </a:prstGeom>
        </p:spPr>
      </p:pic>
      <p:sp>
        <p:nvSpPr>
          <p:cNvPr id="4" name="Slide Number Placeholder 1">
            <a:extLst>
              <a:ext uri="{FF2B5EF4-FFF2-40B4-BE49-F238E27FC236}">
                <a16:creationId xmlns:a16="http://schemas.microsoft.com/office/drawing/2014/main" id="{CAADC78C-D9C8-D76A-D077-72CBD89B2495}"/>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19</a:t>
            </a:fld>
            <a:endParaRPr lang="en-US" sz="1200" dirty="0">
              <a:solidFill>
                <a:schemeClr val="tx1">
                  <a:alpha val="80000"/>
                </a:schemeClr>
              </a:solidFill>
            </a:endParaRPr>
          </a:p>
        </p:txBody>
      </p:sp>
    </p:spTree>
    <p:extLst>
      <p:ext uri="{BB962C8B-B14F-4D97-AF65-F5344CB8AC3E}">
        <p14:creationId xmlns:p14="http://schemas.microsoft.com/office/powerpoint/2010/main" val="236686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8AD85E3-E333-4FA8-8A8F-6C4606424A93}"/>
              </a:ext>
            </a:extLst>
          </p:cNvPr>
          <p:cNvSpPr/>
          <p:nvPr/>
        </p:nvSpPr>
        <p:spPr>
          <a:xfrm>
            <a:off x="2722899" y="0"/>
            <a:ext cx="9522855" cy="6858000"/>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B9614B5-C98D-49BE-830A-B77518C5C1FA}"/>
              </a:ext>
            </a:extLst>
          </p:cNvPr>
          <p:cNvSpPr/>
          <p:nvPr/>
        </p:nvSpPr>
        <p:spPr>
          <a:xfrm>
            <a:off x="-1" y="0"/>
            <a:ext cx="2675245"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0DA4C5-9854-472B-8C7E-0C08D54AFEE0}"/>
              </a:ext>
            </a:extLst>
          </p:cNvPr>
          <p:cNvSpPr txBox="1"/>
          <p:nvPr/>
        </p:nvSpPr>
        <p:spPr>
          <a:xfrm>
            <a:off x="204290" y="1009425"/>
            <a:ext cx="2528602" cy="2246769"/>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Disability </a:t>
            </a:r>
          </a:p>
          <a:p>
            <a:r>
              <a:rPr lang="en-US" sz="2800" b="1" dirty="0">
                <a:solidFill>
                  <a:schemeClr val="bg1"/>
                </a:solidFill>
                <a:latin typeface="Arial" panose="020B0604020202020204" pitchFamily="34" charset="0"/>
                <a:cs typeface="Arial" panose="020B0604020202020204" pitchFamily="34" charset="0"/>
              </a:rPr>
              <a:t>Coordinator </a:t>
            </a:r>
          </a:p>
          <a:p>
            <a:r>
              <a:rPr lang="en-US" sz="2800" b="1" dirty="0">
                <a:solidFill>
                  <a:schemeClr val="bg1"/>
                </a:solidFill>
                <a:latin typeface="Arial" panose="020B0604020202020204" pitchFamily="34" charset="0"/>
                <a:cs typeface="Arial" panose="020B0604020202020204" pitchFamily="34" charset="0"/>
              </a:rPr>
              <a:t>Orientation </a:t>
            </a:r>
          </a:p>
          <a:p>
            <a:r>
              <a:rPr lang="en-US" sz="2800" b="1" dirty="0">
                <a:solidFill>
                  <a:schemeClr val="bg1"/>
                </a:solidFill>
                <a:latin typeface="Arial" panose="020B0604020202020204" pitchFamily="34" charset="0"/>
                <a:cs typeface="Arial" panose="020B0604020202020204" pitchFamily="34" charset="0"/>
              </a:rPr>
              <a:t>Webinar Series</a:t>
            </a:r>
          </a:p>
        </p:txBody>
      </p:sp>
      <p:sp>
        <p:nvSpPr>
          <p:cNvPr id="28" name="Callout Text" hidden="1">
            <a:extLst>
              <a:ext uri="{FF2B5EF4-FFF2-40B4-BE49-F238E27FC236}">
                <a16:creationId xmlns:a16="http://schemas.microsoft.com/office/drawing/2014/main" id="{3E7D6E19-A3B5-4D62-A1DF-45CCB3543129}"/>
              </a:ext>
            </a:extLst>
          </p:cNvPr>
          <p:cNvSpPr/>
          <p:nvPr/>
        </p:nvSpPr>
        <p:spPr>
          <a:xfrm>
            <a:off x="2325134" y="144855"/>
            <a:ext cx="3674296" cy="2417275"/>
          </a:xfrm>
          <a:prstGeom prst="wedgeRectCallout">
            <a:avLst>
              <a:gd name="adj1" fmla="val 67651"/>
              <a:gd name="adj2" fmla="val 35598"/>
            </a:avLst>
          </a:prstGeom>
          <a:solidFill>
            <a:schemeClr val="tx2">
              <a:lumMod val="75000"/>
              <a:alpha val="88000"/>
            </a:schemeClr>
          </a:solid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rgbClr val="FF0000"/>
                </a:solidFill>
              </a:rPr>
              <a:t>NOTE: </a:t>
            </a:r>
            <a:r>
              <a:rPr lang="en-US" b="1" dirty="0">
                <a:solidFill>
                  <a:schemeClr val="bg2"/>
                </a:solidFill>
              </a:rPr>
              <a:t>TO CHANGE OUT THIS ICON</a:t>
            </a:r>
            <a:r>
              <a:rPr lang="en-US" sz="1900" b="1" dirty="0">
                <a:solidFill>
                  <a:schemeClr val="bg2"/>
                </a:solidFill>
              </a:rPr>
              <a:t> </a:t>
            </a:r>
            <a:r>
              <a:rPr lang="en-US" sz="1600" b="1" dirty="0">
                <a:solidFill>
                  <a:schemeClr val="bg2"/>
                </a:solidFill>
              </a:rPr>
              <a:t>OUT WITH YOUR OWN YOU MAY HAVE TO CLICK ON THE ICON A FEW TIMES TO HIGHLIGHT IT (SINCE IT IS IN A GROUP). ONCE HIGHLIGHTED…</a:t>
            </a:r>
            <a:br>
              <a:rPr lang="en-US" sz="1600" b="1" dirty="0">
                <a:solidFill>
                  <a:schemeClr val="bg2"/>
                </a:solidFill>
              </a:rPr>
            </a:br>
            <a:r>
              <a:rPr lang="en-US" sz="1600" b="1" dirty="0">
                <a:solidFill>
                  <a:schemeClr val="bg2"/>
                </a:solidFill>
              </a:rPr>
              <a:t>1*RIGHT CLICK ON TOP OF THE ICON.</a:t>
            </a:r>
          </a:p>
          <a:p>
            <a:pPr algn="ctr"/>
            <a:r>
              <a:rPr lang="en-US" sz="1600" b="1" dirty="0">
                <a:solidFill>
                  <a:schemeClr val="bg2"/>
                </a:solidFill>
              </a:rPr>
              <a:t>2*CHOOSE “CHANGE GRAPHIC”</a:t>
            </a:r>
          </a:p>
          <a:p>
            <a:pPr algn="ctr"/>
            <a:r>
              <a:rPr lang="en-US" sz="1600" b="1" dirty="0">
                <a:solidFill>
                  <a:schemeClr val="bg2"/>
                </a:solidFill>
              </a:rPr>
              <a:t>3* CHOOSE WHERE TO FIND YOUR NEW ICON OR PICTURE AND PLACE IT.</a:t>
            </a:r>
            <a:endParaRPr lang="en-US" sz="1600" dirty="0">
              <a:solidFill>
                <a:schemeClr val="bg2"/>
              </a:solidFill>
            </a:endParaRPr>
          </a:p>
        </p:txBody>
      </p:sp>
      <p:pic>
        <p:nvPicPr>
          <p:cNvPr id="11" name="Picture 10">
            <a:extLst>
              <a:ext uri="{FF2B5EF4-FFF2-40B4-BE49-F238E27FC236}">
                <a16:creationId xmlns:a16="http://schemas.microsoft.com/office/drawing/2014/main" id="{239B25F6-F678-8E9A-97FB-42CEBD8A801C}"/>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93828" y="5791104"/>
            <a:ext cx="1580322" cy="791507"/>
          </a:xfrm>
          <a:prstGeom prst="rect">
            <a:avLst/>
          </a:prstGeom>
        </p:spPr>
      </p:pic>
      <p:grpSp>
        <p:nvGrpSpPr>
          <p:cNvPr id="43" name="Group 42">
            <a:extLst>
              <a:ext uri="{FF2B5EF4-FFF2-40B4-BE49-F238E27FC236}">
                <a16:creationId xmlns:a16="http://schemas.microsoft.com/office/drawing/2014/main" id="{45C9F5E0-C10C-70EC-68A3-38F187CD3EC2}"/>
              </a:ext>
            </a:extLst>
          </p:cNvPr>
          <p:cNvGrpSpPr/>
          <p:nvPr/>
        </p:nvGrpSpPr>
        <p:grpSpPr>
          <a:xfrm>
            <a:off x="7681037" y="2537465"/>
            <a:ext cx="4865788" cy="1137013"/>
            <a:chOff x="6427844" y="4407802"/>
            <a:chExt cx="4865788" cy="1137013"/>
          </a:xfrm>
        </p:grpSpPr>
        <p:grpSp>
          <p:nvGrpSpPr>
            <p:cNvPr id="30" name="Group 29">
              <a:extLst>
                <a:ext uri="{FF2B5EF4-FFF2-40B4-BE49-F238E27FC236}">
                  <a16:creationId xmlns:a16="http://schemas.microsoft.com/office/drawing/2014/main" id="{BF1F4438-028C-2759-0959-33D3A4029B1A}"/>
                </a:ext>
              </a:extLst>
            </p:cNvPr>
            <p:cNvGrpSpPr/>
            <p:nvPr/>
          </p:nvGrpSpPr>
          <p:grpSpPr>
            <a:xfrm>
              <a:off x="6427844" y="4407802"/>
              <a:ext cx="4865788" cy="1137013"/>
              <a:chOff x="6427844" y="2851672"/>
              <a:chExt cx="4865788" cy="1137013"/>
            </a:xfrm>
          </p:grpSpPr>
          <p:sp>
            <p:nvSpPr>
              <p:cNvPr id="31" name="Oval 30">
                <a:extLst>
                  <a:ext uri="{FF2B5EF4-FFF2-40B4-BE49-F238E27FC236}">
                    <a16:creationId xmlns:a16="http://schemas.microsoft.com/office/drawing/2014/main" id="{A497E64F-9095-28AD-85EA-4D189438EE33}"/>
                  </a:ext>
                </a:extLst>
              </p:cNvPr>
              <p:cNvSpPr/>
              <p:nvPr/>
            </p:nvSpPr>
            <p:spPr>
              <a:xfrm>
                <a:off x="6427844" y="2851672"/>
                <a:ext cx="952500" cy="952500"/>
              </a:xfrm>
              <a:prstGeom prst="ellipse">
                <a:avLst/>
              </a:prstGeom>
              <a:noFill/>
              <a:ln w="2540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B58D2EA6-1B9D-97E7-1E6A-DD5E74DCF106}"/>
                  </a:ext>
                </a:extLst>
              </p:cNvPr>
              <p:cNvSpPr txBox="1"/>
              <p:nvPr/>
            </p:nvSpPr>
            <p:spPr>
              <a:xfrm>
                <a:off x="7590741" y="2898065"/>
                <a:ext cx="3702891" cy="1090620"/>
              </a:xfrm>
              <a:prstGeom prst="rect">
                <a:avLst/>
              </a:prstGeom>
              <a:noFill/>
            </p:spPr>
            <p:txBody>
              <a:bodyPr wrap="square" rtlCol="0">
                <a:spAutoFit/>
              </a:bodyPr>
              <a:lstStyle/>
              <a:p>
                <a:pPr algn="l">
                  <a:lnSpc>
                    <a:spcPts val="2400"/>
                  </a:lnSpc>
                </a:pPr>
                <a:r>
                  <a:rPr lang="en-US" b="1" i="0" dirty="0">
                    <a:effectLst/>
                    <a:latin typeface="Calibri" panose="020F0502020204030204" pitchFamily="34" charset="0"/>
                    <a:ea typeface="Open Sans bold" panose="020B0806030504020204" pitchFamily="34" charset="0"/>
                    <a:cs typeface="Open Sans bold" panose="020B0806030504020204" pitchFamily="34" charset="0"/>
                  </a:rPr>
                  <a:t>Part 4:</a:t>
                </a:r>
              </a:p>
              <a:p>
                <a:pPr algn="l">
                  <a:lnSpc>
                    <a:spcPct val="114000"/>
                  </a:lnSpc>
                  <a:spcBef>
                    <a:spcPts val="600"/>
                  </a:spcBef>
                </a:pPr>
                <a:r>
                  <a:rPr lang="en-US" dirty="0">
                    <a:solidFill>
                      <a:srgbClr val="32669A"/>
                    </a:solidFill>
                    <a:latin typeface="Calibri" panose="020F0502020204030204" pitchFamily="34" charset="0"/>
                    <a:ea typeface="Open Sans bold" panose="020B0806030504020204" pitchFamily="34" charset="0"/>
                    <a:cs typeface="Open Sans bold" panose="020B0806030504020204" pitchFamily="34" charset="0"/>
                  </a:rPr>
                  <a:t>General Disability and </a:t>
                </a:r>
                <a:r>
                  <a:rPr lang="en-US" b="0" i="0" dirty="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Other </a:t>
                </a:r>
                <a:r>
                  <a:rPr lang="en-US" dirty="0">
                    <a:solidFill>
                      <a:srgbClr val="32669A"/>
                    </a:solidFill>
                    <a:latin typeface="Calibri" panose="020F0502020204030204" pitchFamily="34" charset="0"/>
                    <a:ea typeface="Open Sans bold" panose="020B0806030504020204" pitchFamily="34" charset="0"/>
                    <a:cs typeface="Open Sans bold" panose="020B0806030504020204" pitchFamily="34" charset="0"/>
                  </a:rPr>
                  <a:t>Disability Program Requirements</a:t>
                </a:r>
                <a:endParaRPr lang="en-US" b="0" i="0" dirty="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grpSp>
        <p:pic>
          <p:nvPicPr>
            <p:cNvPr id="37" name="Graphic 36" descr="Wheelchair with solid fill">
              <a:extLst>
                <a:ext uri="{FF2B5EF4-FFF2-40B4-BE49-F238E27FC236}">
                  <a16:creationId xmlns:a16="http://schemas.microsoft.com/office/drawing/2014/main" id="{4D5D1C18-E7A4-0700-E054-D80498A1AB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7958" y="4572225"/>
              <a:ext cx="623653" cy="623653"/>
            </a:xfrm>
            <a:prstGeom prst="rect">
              <a:avLst/>
            </a:prstGeom>
          </p:spPr>
        </p:pic>
      </p:grpSp>
      <p:grpSp>
        <p:nvGrpSpPr>
          <p:cNvPr id="25" name="Group 24">
            <a:extLst>
              <a:ext uri="{FF2B5EF4-FFF2-40B4-BE49-F238E27FC236}">
                <a16:creationId xmlns:a16="http://schemas.microsoft.com/office/drawing/2014/main" id="{1A179609-E373-A7D1-AE4E-F4287D1C2379}"/>
              </a:ext>
            </a:extLst>
          </p:cNvPr>
          <p:cNvGrpSpPr/>
          <p:nvPr/>
        </p:nvGrpSpPr>
        <p:grpSpPr>
          <a:xfrm>
            <a:off x="2770238" y="741512"/>
            <a:ext cx="4654982" cy="1636808"/>
            <a:chOff x="2770238" y="115869"/>
            <a:chExt cx="4920890" cy="1636808"/>
          </a:xfrm>
        </p:grpSpPr>
        <p:grpSp>
          <p:nvGrpSpPr>
            <p:cNvPr id="2" name="Group 1">
              <a:extLst>
                <a:ext uri="{FF2B5EF4-FFF2-40B4-BE49-F238E27FC236}">
                  <a16:creationId xmlns:a16="http://schemas.microsoft.com/office/drawing/2014/main" id="{EACAEA67-F9B5-48A8-89DE-DD7FBC7BAB33}"/>
                </a:ext>
              </a:extLst>
            </p:cNvPr>
            <p:cNvGrpSpPr/>
            <p:nvPr/>
          </p:nvGrpSpPr>
          <p:grpSpPr>
            <a:xfrm>
              <a:off x="2770238" y="115869"/>
              <a:ext cx="4920890" cy="952500"/>
              <a:chOff x="6427844" y="1738379"/>
              <a:chExt cx="4920890" cy="952500"/>
            </a:xfrm>
          </p:grpSpPr>
          <p:sp>
            <p:nvSpPr>
              <p:cNvPr id="14" name="Oval 13">
                <a:extLst>
                  <a:ext uri="{FF2B5EF4-FFF2-40B4-BE49-F238E27FC236}">
                    <a16:creationId xmlns:a16="http://schemas.microsoft.com/office/drawing/2014/main" id="{62C71172-CF55-49A2-B046-0AEA93CCDB66}"/>
                  </a:ext>
                </a:extLst>
              </p:cNvPr>
              <p:cNvSpPr/>
              <p:nvPr/>
            </p:nvSpPr>
            <p:spPr>
              <a:xfrm>
                <a:off x="6427844" y="1738379"/>
                <a:ext cx="952500" cy="952500"/>
              </a:xfrm>
              <a:prstGeom prst="ellipse">
                <a:avLst/>
              </a:prstGeom>
              <a:noFill/>
              <a:ln w="2540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4FF0005-BDA8-4C9D-A4CF-6DE714C0A40B}"/>
                  </a:ext>
                </a:extLst>
              </p:cNvPr>
              <p:cNvSpPr txBox="1"/>
              <p:nvPr/>
            </p:nvSpPr>
            <p:spPr>
              <a:xfrm>
                <a:off x="7590741" y="1935612"/>
                <a:ext cx="3757993" cy="384080"/>
              </a:xfrm>
              <a:prstGeom prst="rect">
                <a:avLst/>
              </a:prstGeom>
              <a:noFill/>
            </p:spPr>
            <p:txBody>
              <a:bodyPr wrap="square" rtlCol="0">
                <a:spAutoFit/>
              </a:bodyPr>
              <a:lstStyle/>
              <a:p>
                <a:pPr algn="l">
                  <a:lnSpc>
                    <a:spcPts val="2400"/>
                  </a:lnSpc>
                </a:pPr>
                <a:r>
                  <a:rPr lang="en-US" b="1" i="0" dirty="0">
                    <a:effectLst/>
                    <a:latin typeface="Calibri" panose="020F0502020204030204" pitchFamily="34" charset="0"/>
                    <a:ea typeface="Open Sans bold" panose="020B0806030504020204" pitchFamily="34" charset="0"/>
                    <a:cs typeface="Open Sans bold" panose="020B0806030504020204" pitchFamily="34" charset="0"/>
                  </a:rPr>
                  <a:t>Part 1a - </a:t>
                </a:r>
                <a:r>
                  <a:rPr lang="en-US" b="0" i="0" dirty="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Applicant File Review - Policy</a:t>
                </a:r>
              </a:p>
            </p:txBody>
          </p:sp>
          <p:pic>
            <p:nvPicPr>
              <p:cNvPr id="23" name="Graphic 22">
                <a:extLst>
                  <a:ext uri="{FF2B5EF4-FFF2-40B4-BE49-F238E27FC236}">
                    <a16:creationId xmlns:a16="http://schemas.microsoft.com/office/drawing/2014/main" id="{3962EA2A-1952-428E-B2A4-D2F7CFB5BB2E}"/>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8242" y="1949860"/>
                <a:ext cx="523087" cy="523087"/>
              </a:xfrm>
              <a:prstGeom prst="rect">
                <a:avLst/>
              </a:prstGeom>
            </p:spPr>
          </p:pic>
        </p:grpSp>
        <p:sp>
          <p:nvSpPr>
            <p:cNvPr id="4" name="TextBox 3">
              <a:extLst>
                <a:ext uri="{FF2B5EF4-FFF2-40B4-BE49-F238E27FC236}">
                  <a16:creationId xmlns:a16="http://schemas.microsoft.com/office/drawing/2014/main" id="{81276552-AEEA-43C1-60B2-4A4B351794A6}"/>
                </a:ext>
              </a:extLst>
            </p:cNvPr>
            <p:cNvSpPr txBox="1"/>
            <p:nvPr/>
          </p:nvSpPr>
          <p:spPr>
            <a:xfrm>
              <a:off x="3933135" y="1060821"/>
              <a:ext cx="3757993" cy="691856"/>
            </a:xfrm>
            <a:prstGeom prst="rect">
              <a:avLst/>
            </a:prstGeom>
            <a:noFill/>
          </p:spPr>
          <p:txBody>
            <a:bodyPr wrap="square" rtlCol="0">
              <a:spAutoFit/>
            </a:bodyPr>
            <a:lstStyle/>
            <a:p>
              <a:pPr algn="l">
                <a:lnSpc>
                  <a:spcPts val="2400"/>
                </a:lnSpc>
              </a:pPr>
              <a:r>
                <a:rPr lang="en-US" b="1" i="0" dirty="0">
                  <a:effectLst/>
                  <a:latin typeface="Calibri" panose="020F0502020204030204" pitchFamily="34" charset="0"/>
                  <a:ea typeface="Open Sans bold" panose="020B0806030504020204" pitchFamily="34" charset="0"/>
                  <a:cs typeface="Open Sans bold" panose="020B0806030504020204" pitchFamily="34" charset="0"/>
                </a:rPr>
                <a:t>Part 1b - </a:t>
              </a:r>
              <a:r>
                <a:rPr lang="en-US" b="0" i="0" dirty="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Applicant File Review - Process</a:t>
              </a:r>
            </a:p>
          </p:txBody>
        </p:sp>
      </p:grpSp>
      <p:grpSp>
        <p:nvGrpSpPr>
          <p:cNvPr id="24" name="Group 23">
            <a:extLst>
              <a:ext uri="{FF2B5EF4-FFF2-40B4-BE49-F238E27FC236}">
                <a16:creationId xmlns:a16="http://schemas.microsoft.com/office/drawing/2014/main" id="{A53E9F55-C11B-7F96-AD30-B7FBC229D1BB}"/>
              </a:ext>
            </a:extLst>
          </p:cNvPr>
          <p:cNvGrpSpPr/>
          <p:nvPr/>
        </p:nvGrpSpPr>
        <p:grpSpPr>
          <a:xfrm>
            <a:off x="2787577" y="3708175"/>
            <a:ext cx="5325986" cy="1660087"/>
            <a:chOff x="2770239" y="2039895"/>
            <a:chExt cx="5325986" cy="1660087"/>
          </a:xfrm>
        </p:grpSpPr>
        <p:grpSp>
          <p:nvGrpSpPr>
            <p:cNvPr id="29" name="Group 28">
              <a:extLst>
                <a:ext uri="{FF2B5EF4-FFF2-40B4-BE49-F238E27FC236}">
                  <a16:creationId xmlns:a16="http://schemas.microsoft.com/office/drawing/2014/main" id="{2F64868E-5974-B396-3008-F6F4CD97102E}"/>
                </a:ext>
              </a:extLst>
            </p:cNvPr>
            <p:cNvGrpSpPr/>
            <p:nvPr/>
          </p:nvGrpSpPr>
          <p:grpSpPr>
            <a:xfrm>
              <a:off x="2770239" y="2039895"/>
              <a:ext cx="5102450" cy="952500"/>
              <a:chOff x="6427844" y="2851672"/>
              <a:chExt cx="5102450" cy="952500"/>
            </a:xfrm>
          </p:grpSpPr>
          <p:sp>
            <p:nvSpPr>
              <p:cNvPr id="17" name="Oval 16">
                <a:extLst>
                  <a:ext uri="{FF2B5EF4-FFF2-40B4-BE49-F238E27FC236}">
                    <a16:creationId xmlns:a16="http://schemas.microsoft.com/office/drawing/2014/main" id="{7DF93EA9-7DB0-7E49-D845-60C0A512C8DC}"/>
                  </a:ext>
                </a:extLst>
              </p:cNvPr>
              <p:cNvSpPr/>
              <p:nvPr/>
            </p:nvSpPr>
            <p:spPr>
              <a:xfrm>
                <a:off x="6427844" y="2851672"/>
                <a:ext cx="952500" cy="952500"/>
              </a:xfrm>
              <a:prstGeom prst="ellipse">
                <a:avLst/>
              </a:prstGeom>
              <a:noFill/>
              <a:ln w="2540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CB351F08-4B9C-41A5-7BF4-4B2AA1BFA758}"/>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55660" y="3057054"/>
                <a:ext cx="523087" cy="523087"/>
              </a:xfrm>
              <a:prstGeom prst="rect">
                <a:avLst/>
              </a:prstGeom>
            </p:spPr>
          </p:pic>
          <p:sp>
            <p:nvSpPr>
              <p:cNvPr id="21" name="TextBox 20">
                <a:extLst>
                  <a:ext uri="{FF2B5EF4-FFF2-40B4-BE49-F238E27FC236}">
                    <a16:creationId xmlns:a16="http://schemas.microsoft.com/office/drawing/2014/main" id="{6B3BC823-A4FC-3642-EAF2-35F793BA9AC6}"/>
                  </a:ext>
                </a:extLst>
              </p:cNvPr>
              <p:cNvSpPr txBox="1"/>
              <p:nvPr/>
            </p:nvSpPr>
            <p:spPr>
              <a:xfrm>
                <a:off x="7510563" y="2902282"/>
                <a:ext cx="4019731" cy="691856"/>
              </a:xfrm>
              <a:prstGeom prst="rect">
                <a:avLst/>
              </a:prstGeom>
              <a:noFill/>
            </p:spPr>
            <p:txBody>
              <a:bodyPr wrap="square" rtlCol="0">
                <a:spAutoFit/>
              </a:bodyPr>
              <a:lstStyle/>
              <a:p>
                <a:pPr algn="l">
                  <a:lnSpc>
                    <a:spcPts val="2400"/>
                  </a:lnSpc>
                </a:pPr>
                <a:r>
                  <a:rPr lang="en-US" b="1" i="0" dirty="0">
                    <a:effectLst/>
                    <a:latin typeface="Calibri" panose="020F0502020204030204" pitchFamily="34" charset="0"/>
                    <a:ea typeface="Open Sans bold" panose="020B0806030504020204" pitchFamily="34" charset="0"/>
                    <a:cs typeface="Open Sans bold" panose="020B0806030504020204" pitchFamily="34" charset="0"/>
                  </a:rPr>
                  <a:t>Part 2a - </a:t>
                </a:r>
                <a:r>
                  <a:rPr lang="en-US" dirty="0">
                    <a:solidFill>
                      <a:srgbClr val="32669A"/>
                    </a:solidFill>
                    <a:latin typeface="Calibri" panose="020F0502020204030204" pitchFamily="34" charset="0"/>
                    <a:ea typeface="Open Sans bold" panose="020B0806030504020204" pitchFamily="34" charset="0"/>
                    <a:cs typeface="Open Sans bold" panose="020B0806030504020204" pitchFamily="34" charset="0"/>
                  </a:rPr>
                  <a:t>Disability Accommodation - Policy</a:t>
                </a:r>
                <a:endParaRPr lang="en-US" b="0" i="0" dirty="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grpSp>
        <p:sp>
          <p:nvSpPr>
            <p:cNvPr id="5" name="TextBox 4">
              <a:extLst>
                <a:ext uri="{FF2B5EF4-FFF2-40B4-BE49-F238E27FC236}">
                  <a16:creationId xmlns:a16="http://schemas.microsoft.com/office/drawing/2014/main" id="{6BC0D595-7092-EF5C-A4CE-60DC443253B8}"/>
                </a:ext>
              </a:extLst>
            </p:cNvPr>
            <p:cNvSpPr txBox="1"/>
            <p:nvPr/>
          </p:nvSpPr>
          <p:spPr>
            <a:xfrm>
              <a:off x="3852958" y="3008126"/>
              <a:ext cx="4243267" cy="691856"/>
            </a:xfrm>
            <a:prstGeom prst="rect">
              <a:avLst/>
            </a:prstGeom>
            <a:noFill/>
          </p:spPr>
          <p:txBody>
            <a:bodyPr wrap="square" rtlCol="0">
              <a:spAutoFit/>
            </a:bodyPr>
            <a:lstStyle/>
            <a:p>
              <a:pPr algn="l">
                <a:lnSpc>
                  <a:spcPts val="2400"/>
                </a:lnSpc>
              </a:pPr>
              <a:r>
                <a:rPr lang="en-US" b="1" i="0" dirty="0">
                  <a:effectLst/>
                  <a:latin typeface="Calibri" panose="020F0502020204030204" pitchFamily="34" charset="0"/>
                  <a:ea typeface="Open Sans bold" panose="020B0806030504020204" pitchFamily="34" charset="0"/>
                  <a:cs typeface="Open Sans bold" panose="020B0806030504020204" pitchFamily="34" charset="0"/>
                </a:rPr>
                <a:t>Part 2b - </a:t>
              </a:r>
              <a:r>
                <a:rPr lang="en-US" b="0" i="0" dirty="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Disability Accommodation - Process</a:t>
              </a:r>
            </a:p>
          </p:txBody>
        </p:sp>
      </p:grpSp>
      <p:sp>
        <p:nvSpPr>
          <p:cNvPr id="22" name="TextBox 21">
            <a:extLst>
              <a:ext uri="{FF2B5EF4-FFF2-40B4-BE49-F238E27FC236}">
                <a16:creationId xmlns:a16="http://schemas.microsoft.com/office/drawing/2014/main" id="{8A0B3502-72BB-13CF-665F-0CEB9410652B}"/>
              </a:ext>
            </a:extLst>
          </p:cNvPr>
          <p:cNvSpPr txBox="1"/>
          <p:nvPr/>
        </p:nvSpPr>
        <p:spPr>
          <a:xfrm>
            <a:off x="3870296" y="2604085"/>
            <a:ext cx="3434436" cy="691856"/>
          </a:xfrm>
          <a:prstGeom prst="rect">
            <a:avLst/>
          </a:prstGeom>
          <a:solidFill>
            <a:schemeClr val="accent6">
              <a:lumMod val="20000"/>
              <a:lumOff val="80000"/>
            </a:schemeClr>
          </a:solidFill>
        </p:spPr>
        <p:txBody>
          <a:bodyPr wrap="square" rtlCol="0">
            <a:spAutoFit/>
          </a:bodyPr>
          <a:lstStyle/>
          <a:p>
            <a:pPr algn="l">
              <a:lnSpc>
                <a:spcPts val="2400"/>
              </a:lnSpc>
            </a:pPr>
            <a:r>
              <a:rPr lang="en-US" b="1" i="0" dirty="0">
                <a:effectLst/>
                <a:latin typeface="Calibri" panose="020F0502020204030204" pitchFamily="34" charset="0"/>
                <a:ea typeface="Open Sans bold" panose="020B0806030504020204" pitchFamily="34" charset="0"/>
                <a:cs typeface="Open Sans bold" panose="020B0806030504020204" pitchFamily="34" charset="0"/>
              </a:rPr>
              <a:t>Part 1c - </a:t>
            </a:r>
            <a:r>
              <a:rPr lang="en-US" dirty="0">
                <a:solidFill>
                  <a:srgbClr val="32669A"/>
                </a:solidFill>
                <a:latin typeface="Calibri" panose="020F0502020204030204" pitchFamily="34" charset="0"/>
                <a:ea typeface="Open Sans bold" panose="020B0806030504020204" pitchFamily="34" charset="0"/>
                <a:cs typeface="Open Sans bold" panose="020B0806030504020204" pitchFamily="34" charset="0"/>
              </a:rPr>
              <a:t>Maintaining and Managing AFR Tracking</a:t>
            </a:r>
            <a:endParaRPr lang="en-US" b="0" i="0" dirty="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sp>
        <p:nvSpPr>
          <p:cNvPr id="38" name="TextBox 37">
            <a:extLst>
              <a:ext uri="{FF2B5EF4-FFF2-40B4-BE49-F238E27FC236}">
                <a16:creationId xmlns:a16="http://schemas.microsoft.com/office/drawing/2014/main" id="{9FC7671C-70B2-CFCA-A930-14DC08B207ED}"/>
              </a:ext>
            </a:extLst>
          </p:cNvPr>
          <p:cNvSpPr txBox="1"/>
          <p:nvPr/>
        </p:nvSpPr>
        <p:spPr>
          <a:xfrm>
            <a:off x="3609107" y="5876272"/>
            <a:ext cx="7327598" cy="646331"/>
          </a:xfrm>
          <a:prstGeom prst="rect">
            <a:avLst/>
          </a:prstGeom>
          <a:noFill/>
        </p:spPr>
        <p:txBody>
          <a:bodyPr wrap="square" rtlCol="0">
            <a:spAutoFit/>
          </a:bodyPr>
          <a:lstStyle/>
          <a:p>
            <a:pPr algn="ctr"/>
            <a:r>
              <a:rPr lang="en-US" dirty="0"/>
              <a:t>The individual webinars can be attended in </a:t>
            </a:r>
            <a:r>
              <a:rPr lang="en-US" b="1" u="sng" dirty="0"/>
              <a:t>ANY</a:t>
            </a:r>
            <a:r>
              <a:rPr lang="en-US" dirty="0"/>
              <a:t> order and routine attendance is strongly encouraged as content is updated on a regular basis.</a:t>
            </a:r>
          </a:p>
        </p:txBody>
      </p:sp>
      <p:grpSp>
        <p:nvGrpSpPr>
          <p:cNvPr id="8" name="Group 7">
            <a:extLst>
              <a:ext uri="{FF2B5EF4-FFF2-40B4-BE49-F238E27FC236}">
                <a16:creationId xmlns:a16="http://schemas.microsoft.com/office/drawing/2014/main" id="{2495BBB5-6134-A843-BB37-EA3EC5D4B436}"/>
              </a:ext>
            </a:extLst>
          </p:cNvPr>
          <p:cNvGrpSpPr/>
          <p:nvPr/>
        </p:nvGrpSpPr>
        <p:grpSpPr>
          <a:xfrm>
            <a:off x="7656265" y="733964"/>
            <a:ext cx="4535735" cy="1513576"/>
            <a:chOff x="7656265" y="733964"/>
            <a:chExt cx="4535735" cy="1513576"/>
          </a:xfrm>
        </p:grpSpPr>
        <p:sp>
          <p:nvSpPr>
            <p:cNvPr id="9" name="Oval 8">
              <a:extLst>
                <a:ext uri="{FF2B5EF4-FFF2-40B4-BE49-F238E27FC236}">
                  <a16:creationId xmlns:a16="http://schemas.microsoft.com/office/drawing/2014/main" id="{03A9141B-EC49-760C-A834-06438CD973F9}"/>
                </a:ext>
              </a:extLst>
            </p:cNvPr>
            <p:cNvSpPr/>
            <p:nvPr/>
          </p:nvSpPr>
          <p:spPr>
            <a:xfrm>
              <a:off x="7656265" y="733964"/>
              <a:ext cx="993423" cy="952500"/>
            </a:xfrm>
            <a:prstGeom prst="ellipse">
              <a:avLst/>
            </a:prstGeom>
            <a:noFill/>
            <a:ln w="2540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54690FA-01DF-1F0D-0BB6-B3A7A752182A}"/>
                </a:ext>
              </a:extLst>
            </p:cNvPr>
            <p:cNvSpPr txBox="1"/>
            <p:nvPr/>
          </p:nvSpPr>
          <p:spPr>
            <a:xfrm>
              <a:off x="8826591" y="841129"/>
              <a:ext cx="3365409" cy="1406411"/>
            </a:xfrm>
            <a:prstGeom prst="rect">
              <a:avLst/>
            </a:prstGeom>
            <a:noFill/>
          </p:spPr>
          <p:txBody>
            <a:bodyPr wrap="square" rtlCol="0">
              <a:spAutoFit/>
            </a:bodyPr>
            <a:lstStyle/>
            <a:p>
              <a:pPr algn="l">
                <a:lnSpc>
                  <a:spcPts val="2400"/>
                </a:lnSpc>
              </a:pPr>
              <a:r>
                <a:rPr lang="en-US" b="1" i="0" dirty="0">
                  <a:effectLst/>
                  <a:latin typeface="Calibri" panose="020F0502020204030204" pitchFamily="34" charset="0"/>
                  <a:ea typeface="Open Sans bold" panose="020B0806030504020204" pitchFamily="34" charset="0"/>
                  <a:cs typeface="Open Sans bold" panose="020B0806030504020204" pitchFamily="34" charset="0"/>
                </a:rPr>
                <a:t>Part 3:</a:t>
              </a:r>
            </a:p>
            <a:p>
              <a:pPr algn="l">
                <a:lnSpc>
                  <a:spcPct val="114000"/>
                </a:lnSpc>
                <a:spcBef>
                  <a:spcPts val="600"/>
                </a:spcBef>
              </a:pPr>
              <a:r>
                <a:rPr lang="en-US" dirty="0">
                  <a:solidFill>
                    <a:srgbClr val="32669A"/>
                  </a:solidFill>
                  <a:latin typeface="Calibri" panose="020F0502020204030204" pitchFamily="34" charset="0"/>
                  <a:ea typeface="Open Sans bold" panose="020B0806030504020204" pitchFamily="34" charset="0"/>
                  <a:cs typeface="Open Sans bold" panose="020B0806030504020204" pitchFamily="34" charset="0"/>
                </a:rPr>
                <a:t>Disability Data and Accommodation Plan Entry/ Notes</a:t>
              </a:r>
              <a:endParaRPr lang="en-US" b="0" i="0" dirty="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pic>
          <p:nvPicPr>
            <p:cNvPr id="41" name="Graphic 40" descr="Table outline">
              <a:extLst>
                <a:ext uri="{FF2B5EF4-FFF2-40B4-BE49-F238E27FC236}">
                  <a16:creationId xmlns:a16="http://schemas.microsoft.com/office/drawing/2014/main" id="{D10132BB-12CE-174C-2938-6D4B80629E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28797" y="827530"/>
              <a:ext cx="848357" cy="765368"/>
            </a:xfrm>
            <a:prstGeom prst="rect">
              <a:avLst/>
            </a:prstGeom>
          </p:spPr>
        </p:pic>
      </p:grpSp>
      <p:sp>
        <p:nvSpPr>
          <p:cNvPr id="3" name="Slide Number Placeholder 1">
            <a:extLst>
              <a:ext uri="{FF2B5EF4-FFF2-40B4-BE49-F238E27FC236}">
                <a16:creationId xmlns:a16="http://schemas.microsoft.com/office/drawing/2014/main" id="{872D73EA-6A45-AF1B-CF7A-4A6F9AC6A158}"/>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a:t>
            </a:fld>
            <a:endParaRPr lang="en-US" sz="1200" dirty="0">
              <a:solidFill>
                <a:schemeClr val="tx1">
                  <a:alpha val="80000"/>
                </a:schemeClr>
              </a:solidFill>
            </a:endParaRPr>
          </a:p>
        </p:txBody>
      </p:sp>
    </p:spTree>
    <p:extLst>
      <p:ext uri="{BB962C8B-B14F-4D97-AF65-F5344CB8AC3E}">
        <p14:creationId xmlns:p14="http://schemas.microsoft.com/office/powerpoint/2010/main" val="3069020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07439" y="691384"/>
            <a:ext cx="8278556" cy="769441"/>
          </a:xfrm>
          <a:prstGeom prst="rect">
            <a:avLst/>
          </a:prstGeom>
          <a:noFill/>
        </p:spPr>
        <p:txBody>
          <a:bodyPr wrap="square" rtlCol="0">
            <a:spAutoFit/>
          </a:bodyPr>
          <a:lstStyle/>
          <a:p>
            <a:r>
              <a:rPr lang="en-US" sz="4400" b="1" dirty="0">
                <a:solidFill>
                  <a:srgbClr val="0070C0"/>
                </a:solidFill>
                <a:latin typeface="+mj-lt"/>
                <a:cs typeface="Arial" panose="020B0604020202020204" pitchFamily="34" charset="0"/>
              </a:rPr>
              <a:t>Eligibility Due to Disability Status</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3866828"/>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If the applicant is or will be </a:t>
            </a:r>
            <a:r>
              <a:rPr lang="en-US" sz="2800" b="1" dirty="0"/>
              <a:t>older than 24 years old </a:t>
            </a:r>
            <a:r>
              <a:rPr lang="en-US" sz="2800" dirty="0"/>
              <a:t>on the date of enrollment, the maximum age limit may be waived if the applicant is a person with a disability.</a:t>
            </a:r>
          </a:p>
          <a:p>
            <a:pPr marL="457200" indent="-457200">
              <a:lnSpc>
                <a:spcPct val="114000"/>
              </a:lnSpc>
              <a:spcBef>
                <a:spcPts val="600"/>
              </a:spcBef>
              <a:buClr>
                <a:srgbClr val="32669A"/>
              </a:buClr>
              <a:buFont typeface="Wingdings" panose="05000000000000000000" pitchFamily="2" charset="2"/>
              <a:buChar char="§"/>
            </a:pPr>
            <a:r>
              <a:rPr lang="en-US" sz="2800" dirty="0"/>
              <a:t>If the applicant would </a:t>
            </a:r>
            <a:r>
              <a:rPr lang="en-US" sz="2800" b="1" dirty="0"/>
              <a:t>not</a:t>
            </a:r>
            <a:r>
              <a:rPr lang="en-US" sz="2800" dirty="0"/>
              <a:t> meet the </a:t>
            </a:r>
            <a:r>
              <a:rPr lang="en-US" sz="2800" b="1" dirty="0"/>
              <a:t>low-income requirement</a:t>
            </a:r>
            <a:r>
              <a:rPr lang="en-US" sz="2800" dirty="0"/>
              <a:t> unless the applicant is considered a “family of one” because of a disability.</a:t>
            </a:r>
          </a:p>
          <a:p>
            <a:pPr>
              <a:lnSpc>
                <a:spcPts val="2200"/>
              </a:lnSpc>
            </a:pPr>
            <a:endParaRPr lang="en-US" sz="1400" b="1" dirty="0">
              <a:solidFill>
                <a:schemeClr val="tx2">
                  <a:lumMod val="75000"/>
                  <a:lumOff val="25000"/>
                </a:schemeClr>
              </a:solidFill>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5147920"/>
            <a:ext cx="2441358" cy="759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1AB0CD6-4F01-32C3-31D0-C6C391DD1DE0}"/>
              </a:ext>
            </a:extLst>
          </p:cNvPr>
          <p:cNvSpPr txBox="1"/>
          <p:nvPr/>
        </p:nvSpPr>
        <p:spPr>
          <a:xfrm>
            <a:off x="317094" y="5208112"/>
            <a:ext cx="2109390" cy="646331"/>
          </a:xfrm>
          <a:prstGeom prst="rect">
            <a:avLst/>
          </a:prstGeom>
          <a:noFill/>
        </p:spPr>
        <p:txBody>
          <a:bodyPr wrap="square" rtlCol="0">
            <a:spAutoFit/>
          </a:bodyPr>
          <a:lstStyle/>
          <a:p>
            <a:pPr algn="ctr"/>
            <a:r>
              <a:rPr lang="en-US" dirty="0">
                <a:solidFill>
                  <a:schemeClr val="bg1"/>
                </a:solidFill>
              </a:rPr>
              <a:t>PRH 1: 1.2 (R3)(b)(1)</a:t>
            </a:r>
          </a:p>
          <a:p>
            <a:pPr algn="ctr"/>
            <a:r>
              <a:rPr lang="en-US" dirty="0">
                <a:solidFill>
                  <a:schemeClr val="bg1"/>
                </a:solidFill>
              </a:rPr>
              <a:t>PRH 1: 1.5 (R8)</a:t>
            </a:r>
          </a:p>
        </p:txBody>
      </p:sp>
      <p:pic>
        <p:nvPicPr>
          <p:cNvPr id="10" name="Picture 9" descr="A person working on a machine&#10;&#10;Description automatically generated with medium confidence">
            <a:extLst>
              <a:ext uri="{FF2B5EF4-FFF2-40B4-BE49-F238E27FC236}">
                <a16:creationId xmlns:a16="http://schemas.microsoft.com/office/drawing/2014/main" id="{6E0B38B4-D111-D86F-B340-17F258EB09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739" y="1398587"/>
            <a:ext cx="2441358" cy="3668358"/>
          </a:xfrm>
          <a:prstGeom prst="rect">
            <a:avLst/>
          </a:prstGeom>
        </p:spPr>
      </p:pic>
      <p:sp>
        <p:nvSpPr>
          <p:cNvPr id="3" name="Slide Number Placeholder 1">
            <a:extLst>
              <a:ext uri="{FF2B5EF4-FFF2-40B4-BE49-F238E27FC236}">
                <a16:creationId xmlns:a16="http://schemas.microsoft.com/office/drawing/2014/main" id="{56A29DF7-969B-E4F0-7EB1-7A56586AB955}"/>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20</a:t>
            </a:fld>
            <a:endParaRPr lang="en-US" sz="1200" dirty="0">
              <a:solidFill>
                <a:schemeClr val="tx1">
                  <a:alpha val="80000"/>
                </a:schemeClr>
              </a:solidFill>
            </a:endParaRPr>
          </a:p>
        </p:txBody>
      </p:sp>
    </p:spTree>
    <p:extLst>
      <p:ext uri="{BB962C8B-B14F-4D97-AF65-F5344CB8AC3E}">
        <p14:creationId xmlns:p14="http://schemas.microsoft.com/office/powerpoint/2010/main" val="3076612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46770" y="691384"/>
            <a:ext cx="8278556" cy="769441"/>
          </a:xfrm>
          <a:prstGeom prst="rect">
            <a:avLst/>
          </a:prstGeom>
          <a:noFill/>
        </p:spPr>
        <p:txBody>
          <a:bodyPr wrap="square" rtlCol="0">
            <a:spAutoFit/>
          </a:bodyPr>
          <a:lstStyle/>
          <a:p>
            <a:r>
              <a:rPr lang="en-US" sz="4400" b="1" dirty="0">
                <a:solidFill>
                  <a:srgbClr val="0070C0"/>
                </a:solidFill>
                <a:latin typeface="+mj-lt"/>
                <a:cs typeface="Arial" panose="020B0604020202020204" pitchFamily="34" charset="0"/>
              </a:rPr>
              <a:t>Health Care Needs </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4077206"/>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A Health Care Needs Assessment (HCNA) is conducted for an applicant if the </a:t>
            </a:r>
            <a:r>
              <a:rPr lang="en-US" sz="2800" b="1" dirty="0"/>
              <a:t>qualified health professional</a:t>
            </a:r>
            <a:r>
              <a:rPr lang="en-US" sz="2800" dirty="0"/>
              <a:t> on the File Review Team (FRT) determines that:</a:t>
            </a:r>
          </a:p>
          <a:p>
            <a:pPr marL="914400" lvl="1" indent="-457200">
              <a:lnSpc>
                <a:spcPct val="114000"/>
              </a:lnSpc>
              <a:spcBef>
                <a:spcPts val="600"/>
              </a:spcBef>
              <a:buClr>
                <a:srgbClr val="32669A"/>
              </a:buClr>
              <a:buFont typeface="Wingdings" panose="05000000000000000000" pitchFamily="2" charset="2"/>
              <a:buChar char="§"/>
            </a:pPr>
            <a:r>
              <a:rPr lang="en-US" sz="2400" dirty="0"/>
              <a:t>The applicant’s health care needs </a:t>
            </a:r>
            <a:r>
              <a:rPr lang="en-US" sz="2400" b="1" dirty="0"/>
              <a:t>may not be manageable through the basic healthcare services</a:t>
            </a:r>
            <a:r>
              <a:rPr lang="en-US" sz="2400" dirty="0"/>
              <a:t> provided for in Exhibit 2-4, Job Corps Basic Health Responsibilities.</a:t>
            </a:r>
          </a:p>
          <a:p>
            <a:pPr>
              <a:lnSpc>
                <a:spcPts val="2200"/>
              </a:lnSpc>
            </a:pPr>
            <a:endParaRPr lang="en-US" sz="1400" b="1" dirty="0">
              <a:solidFill>
                <a:schemeClr val="tx2">
                  <a:lumMod val="75000"/>
                  <a:lumOff val="25000"/>
                </a:schemeClr>
              </a:solidFill>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5147919"/>
            <a:ext cx="2441358" cy="10758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1AB0CD6-4F01-32C3-31D0-C6C391DD1DE0}"/>
              </a:ext>
            </a:extLst>
          </p:cNvPr>
          <p:cNvSpPr txBox="1"/>
          <p:nvPr/>
        </p:nvSpPr>
        <p:spPr>
          <a:xfrm>
            <a:off x="317094" y="5208112"/>
            <a:ext cx="2109390" cy="923330"/>
          </a:xfrm>
          <a:prstGeom prst="rect">
            <a:avLst/>
          </a:prstGeom>
          <a:noFill/>
        </p:spPr>
        <p:txBody>
          <a:bodyPr wrap="square" rtlCol="0">
            <a:spAutoFit/>
          </a:bodyPr>
          <a:lstStyle/>
          <a:p>
            <a:pPr algn="ctr"/>
            <a:r>
              <a:rPr lang="en-US" dirty="0">
                <a:solidFill>
                  <a:schemeClr val="bg1"/>
                </a:solidFill>
              </a:rPr>
              <a:t>PRH 1: 1.5 (R6)(a)</a:t>
            </a:r>
          </a:p>
          <a:p>
            <a:pPr algn="ctr"/>
            <a:r>
              <a:rPr lang="en-US" dirty="0">
                <a:solidFill>
                  <a:schemeClr val="bg1"/>
                </a:solidFill>
              </a:rPr>
              <a:t>Exhibit 2-4</a:t>
            </a:r>
          </a:p>
          <a:p>
            <a:pPr algn="ctr"/>
            <a:r>
              <a:rPr lang="en-US" dirty="0">
                <a:solidFill>
                  <a:schemeClr val="bg1"/>
                </a:solidFill>
              </a:rPr>
              <a:t>Form 2-05</a:t>
            </a:r>
          </a:p>
        </p:txBody>
      </p:sp>
      <p:pic>
        <p:nvPicPr>
          <p:cNvPr id="4" name="Picture 3" descr="A person sitting on a couch holding a tablet&#10;&#10;Description automatically generated with medium confidence">
            <a:extLst>
              <a:ext uri="{FF2B5EF4-FFF2-40B4-BE49-F238E27FC236}">
                <a16:creationId xmlns:a16="http://schemas.microsoft.com/office/drawing/2014/main" id="{46437A25-8AE1-7013-94B4-6D93BFBE82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738" y="1447378"/>
            <a:ext cx="2441358" cy="3668358"/>
          </a:xfrm>
          <a:prstGeom prst="rect">
            <a:avLst/>
          </a:prstGeom>
        </p:spPr>
      </p:pic>
      <p:sp>
        <p:nvSpPr>
          <p:cNvPr id="5" name="Slide Number Placeholder 1">
            <a:extLst>
              <a:ext uri="{FF2B5EF4-FFF2-40B4-BE49-F238E27FC236}">
                <a16:creationId xmlns:a16="http://schemas.microsoft.com/office/drawing/2014/main" id="{14EA25F4-C41E-C8E5-139F-F0612977FCDA}"/>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21</a:t>
            </a:fld>
            <a:endParaRPr lang="en-US" sz="1200" dirty="0">
              <a:solidFill>
                <a:schemeClr val="tx1">
                  <a:alpha val="80000"/>
                </a:schemeClr>
              </a:solidFill>
            </a:endParaRPr>
          </a:p>
        </p:txBody>
      </p:sp>
    </p:spTree>
    <p:extLst>
      <p:ext uri="{BB962C8B-B14F-4D97-AF65-F5344CB8AC3E}">
        <p14:creationId xmlns:p14="http://schemas.microsoft.com/office/powerpoint/2010/main" val="2294297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76270" y="691384"/>
            <a:ext cx="8278556" cy="769441"/>
          </a:xfrm>
          <a:prstGeom prst="rect">
            <a:avLst/>
          </a:prstGeom>
          <a:noFill/>
        </p:spPr>
        <p:txBody>
          <a:bodyPr wrap="square" rtlCol="0">
            <a:spAutoFit/>
          </a:bodyPr>
          <a:lstStyle/>
          <a:p>
            <a:r>
              <a:rPr lang="en-US" sz="4400" b="1" dirty="0">
                <a:solidFill>
                  <a:srgbClr val="0070C0"/>
                </a:solidFill>
                <a:latin typeface="+mj-lt"/>
                <a:cs typeface="Arial" panose="020B0604020202020204" pitchFamily="34" charset="0"/>
              </a:rPr>
              <a:t>Direct Threat to Others</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3303020"/>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A Direct Threat Assessment (DTA) is conducted for an applicant if the </a:t>
            </a:r>
            <a:r>
              <a:rPr lang="en-US" sz="2800" b="1" dirty="0"/>
              <a:t>qualified health professional</a:t>
            </a:r>
            <a:r>
              <a:rPr lang="en-US" sz="2800" dirty="0"/>
              <a:t> on the File Review Team determines that:</a:t>
            </a:r>
          </a:p>
          <a:p>
            <a:pPr marL="914400" lvl="1" indent="-457200">
              <a:lnSpc>
                <a:spcPct val="114000"/>
              </a:lnSpc>
              <a:spcBef>
                <a:spcPts val="600"/>
              </a:spcBef>
              <a:buClr>
                <a:srgbClr val="32669A"/>
              </a:buClr>
              <a:buFont typeface="Wingdings" panose="05000000000000000000" pitchFamily="2" charset="2"/>
              <a:buChar char="§"/>
            </a:pPr>
            <a:r>
              <a:rPr lang="en-US" sz="2400" dirty="0"/>
              <a:t>An applicant or student may pose a </a:t>
            </a:r>
            <a:r>
              <a:rPr lang="en-US" sz="2400" b="1" dirty="0"/>
              <a:t>significant risk of substantial harm to the health or safety of others </a:t>
            </a:r>
            <a:r>
              <a:rPr lang="en-US" sz="2400" dirty="0"/>
              <a:t>that cannot be eliminated or reduced sufficiently by disability accommodations. </a:t>
            </a:r>
            <a:endParaRPr lang="en-US" sz="1400" b="1" dirty="0">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5611" y="4844318"/>
            <a:ext cx="2501349" cy="8300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1AB0CD6-4F01-32C3-31D0-C6C391DD1DE0}"/>
              </a:ext>
            </a:extLst>
          </p:cNvPr>
          <p:cNvSpPr txBox="1"/>
          <p:nvPr/>
        </p:nvSpPr>
        <p:spPr>
          <a:xfrm>
            <a:off x="368762" y="4936199"/>
            <a:ext cx="2109390" cy="646331"/>
          </a:xfrm>
          <a:prstGeom prst="rect">
            <a:avLst/>
          </a:prstGeom>
          <a:noFill/>
        </p:spPr>
        <p:txBody>
          <a:bodyPr wrap="square" rtlCol="0">
            <a:spAutoFit/>
          </a:bodyPr>
          <a:lstStyle/>
          <a:p>
            <a:pPr algn="ctr"/>
            <a:r>
              <a:rPr lang="en-US" dirty="0">
                <a:solidFill>
                  <a:schemeClr val="bg1"/>
                </a:solidFill>
              </a:rPr>
              <a:t>PRH 1: 1.5 (R6)(c)</a:t>
            </a:r>
          </a:p>
          <a:p>
            <a:pPr algn="ctr"/>
            <a:r>
              <a:rPr lang="en-US" dirty="0">
                <a:solidFill>
                  <a:schemeClr val="bg1"/>
                </a:solidFill>
              </a:rPr>
              <a:t>Form 2-04</a:t>
            </a:r>
          </a:p>
        </p:txBody>
      </p:sp>
      <p:pic>
        <p:nvPicPr>
          <p:cNvPr id="18" name="Picture 17" descr="A picture containing keyboard&#10;&#10;Description automatically generated">
            <a:extLst>
              <a:ext uri="{FF2B5EF4-FFF2-40B4-BE49-F238E27FC236}">
                <a16:creationId xmlns:a16="http://schemas.microsoft.com/office/drawing/2014/main" id="{9613721E-2D40-F42A-413E-1DF1321DC8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954" y="1397906"/>
            <a:ext cx="2507006" cy="3400235"/>
          </a:xfrm>
          <a:prstGeom prst="rect">
            <a:avLst/>
          </a:prstGeom>
        </p:spPr>
      </p:pic>
      <p:sp>
        <p:nvSpPr>
          <p:cNvPr id="4" name="Slide Number Placeholder 1">
            <a:extLst>
              <a:ext uri="{FF2B5EF4-FFF2-40B4-BE49-F238E27FC236}">
                <a16:creationId xmlns:a16="http://schemas.microsoft.com/office/drawing/2014/main" id="{76736778-B065-1896-39E9-1FC252615B94}"/>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22</a:t>
            </a:fld>
            <a:endParaRPr lang="en-US" sz="1200" dirty="0">
              <a:solidFill>
                <a:schemeClr val="tx1">
                  <a:alpha val="80000"/>
                </a:schemeClr>
              </a:solidFill>
            </a:endParaRPr>
          </a:p>
        </p:txBody>
      </p:sp>
    </p:spTree>
    <p:extLst>
      <p:ext uri="{BB962C8B-B14F-4D97-AF65-F5344CB8AC3E}">
        <p14:creationId xmlns:p14="http://schemas.microsoft.com/office/powerpoint/2010/main" val="8131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18023"/>
            <a:ext cx="5161547" cy="6857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23</a:t>
            </a:fld>
            <a:endParaRPr lang="en-US" dirty="0">
              <a:solidFill>
                <a:schemeClr val="bg1"/>
              </a:solidFill>
            </a:endParaRPr>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23</a:t>
            </a:fld>
            <a:endParaRPr lang="en-US" sz="1200" dirty="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530169" y="2093170"/>
            <a:ext cx="4237270" cy="1990718"/>
          </a:xfrm>
        </p:spPr>
        <p:txBody>
          <a:bodyPr/>
          <a:lstStyle/>
          <a:p>
            <a:r>
              <a:rPr lang="en-US" altLang="ko-KR" dirty="0">
                <a:solidFill>
                  <a:schemeClr val="bg1"/>
                </a:solidFill>
              </a:rPr>
              <a:t>Other Possible Applicant File Review Outcomes</a:t>
            </a:r>
          </a:p>
        </p:txBody>
      </p:sp>
      <p:pic>
        <p:nvPicPr>
          <p:cNvPr id="6" name="Picture 5" descr="A person holding a stylus and a computer&#10;&#10;Description automatically generated">
            <a:extLst>
              <a:ext uri="{FF2B5EF4-FFF2-40B4-BE49-F238E27FC236}">
                <a16:creationId xmlns:a16="http://schemas.microsoft.com/office/drawing/2014/main" id="{F2E26D63-DE6F-7F72-7A93-8D6D033E0B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1547" y="-1"/>
            <a:ext cx="7030453" cy="6857820"/>
          </a:xfrm>
          <a:prstGeom prst="rect">
            <a:avLst/>
          </a:prstGeom>
        </p:spPr>
      </p:pic>
      <p:sp>
        <p:nvSpPr>
          <p:cNvPr id="2" name="Slide Number Placeholder 1">
            <a:extLst>
              <a:ext uri="{FF2B5EF4-FFF2-40B4-BE49-F238E27FC236}">
                <a16:creationId xmlns:a16="http://schemas.microsoft.com/office/drawing/2014/main" id="{C1F2B950-ABFC-ECDA-1ED5-F9AC47A2170F}"/>
              </a:ext>
            </a:extLst>
          </p:cNvPr>
          <p:cNvSpPr txBox="1">
            <a:spLocks/>
          </p:cNvSpPr>
          <p:nvPr/>
        </p:nvSpPr>
        <p:spPr>
          <a:xfrm>
            <a:off x="8915400" y="6397378"/>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23</a:t>
            </a:fld>
            <a:endParaRPr lang="en-US" sz="1200" dirty="0">
              <a:solidFill>
                <a:schemeClr val="tx1">
                  <a:alpha val="80000"/>
                </a:schemeClr>
              </a:solidFill>
            </a:endParaRPr>
          </a:p>
        </p:txBody>
      </p:sp>
    </p:spTree>
    <p:extLst>
      <p:ext uri="{BB962C8B-B14F-4D97-AF65-F5344CB8AC3E}">
        <p14:creationId xmlns:p14="http://schemas.microsoft.com/office/powerpoint/2010/main" val="199331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66438" y="691384"/>
            <a:ext cx="8278556" cy="646331"/>
          </a:xfrm>
          <a:prstGeom prst="rect">
            <a:avLst/>
          </a:prstGeom>
          <a:noFill/>
        </p:spPr>
        <p:txBody>
          <a:bodyPr wrap="square" rtlCol="0">
            <a:spAutoFit/>
          </a:bodyPr>
          <a:lstStyle/>
          <a:p>
            <a:r>
              <a:rPr lang="en-US" sz="3600" dirty="0">
                <a:solidFill>
                  <a:srgbClr val="0070C0"/>
                </a:solidFill>
                <a:latin typeface="Arial" panose="020B0604020202020204" pitchFamily="34" charset="0"/>
                <a:cs typeface="Arial" panose="020B0604020202020204" pitchFamily="34" charset="0"/>
              </a:rPr>
              <a:t>Withdrawal of Application</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3373231"/>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If an applicant </a:t>
            </a:r>
            <a:r>
              <a:rPr lang="en-US" sz="2800" b="1" dirty="0">
                <a:solidFill>
                  <a:srgbClr val="0070C0"/>
                </a:solidFill>
              </a:rPr>
              <a:t>is no longer interested </a:t>
            </a:r>
            <a:r>
              <a:rPr lang="en-US" sz="2800" dirty="0"/>
              <a:t>in attending Job Corps and </a:t>
            </a:r>
            <a:r>
              <a:rPr lang="en-US" sz="2800" b="1" u="sng" dirty="0"/>
              <a:t>withdraws their application</a:t>
            </a:r>
            <a:r>
              <a:rPr lang="en-US" sz="2800" dirty="0"/>
              <a:t>, the applicant file should be electronically returned to Admissions Services. </a:t>
            </a:r>
          </a:p>
          <a:p>
            <a:pPr marL="914400" lvl="1" indent="-457200">
              <a:lnSpc>
                <a:spcPct val="114000"/>
              </a:lnSpc>
              <a:spcBef>
                <a:spcPts val="600"/>
              </a:spcBef>
              <a:buClr>
                <a:srgbClr val="32669A"/>
              </a:buClr>
              <a:buFont typeface="Wingdings" panose="05000000000000000000" pitchFamily="2" charset="2"/>
              <a:buChar char="§"/>
            </a:pPr>
            <a:r>
              <a:rPr lang="en-US" sz="2400" dirty="0"/>
              <a:t>If the withdrawal request was made in writing, hard copy or electronically, copies of the withdrawal request </a:t>
            </a:r>
            <a:r>
              <a:rPr lang="en-US" sz="2400" b="1" dirty="0"/>
              <a:t>must be maintained</a:t>
            </a:r>
            <a:r>
              <a:rPr lang="en-US" sz="2400" dirty="0"/>
              <a:t>.</a:t>
            </a:r>
            <a:endParaRPr lang="en-US" sz="2400" b="1" dirty="0">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63349" y="4541732"/>
            <a:ext cx="2441358" cy="759642"/>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1AB0CD6-4F01-32C3-31D0-C6C391DD1DE0}"/>
              </a:ext>
            </a:extLst>
          </p:cNvPr>
          <p:cNvSpPr txBox="1"/>
          <p:nvPr/>
        </p:nvSpPr>
        <p:spPr>
          <a:xfrm>
            <a:off x="251779" y="4691199"/>
            <a:ext cx="2109390" cy="369332"/>
          </a:xfrm>
          <a:prstGeom prst="rect">
            <a:avLst/>
          </a:prstGeom>
          <a:noFill/>
        </p:spPr>
        <p:txBody>
          <a:bodyPr wrap="square" rtlCol="0">
            <a:spAutoFit/>
          </a:bodyPr>
          <a:lstStyle/>
          <a:p>
            <a:pPr algn="ctr"/>
            <a:r>
              <a:rPr lang="en-US" dirty="0">
                <a:solidFill>
                  <a:schemeClr val="bg1"/>
                </a:solidFill>
              </a:rPr>
              <a:t>PRH 1: 1.5 (R5)(a)</a:t>
            </a:r>
          </a:p>
        </p:txBody>
      </p:sp>
      <p:pic>
        <p:nvPicPr>
          <p:cNvPr id="4" name="Picture 3" descr="A picture containing person, indoor, posing&#10;&#10;Description automatically generated">
            <a:extLst>
              <a:ext uri="{FF2B5EF4-FFF2-40B4-BE49-F238E27FC236}">
                <a16:creationId xmlns:a16="http://schemas.microsoft.com/office/drawing/2014/main" id="{12867965-A4DF-66E3-64F3-4E47A945E6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960" y="1308219"/>
            <a:ext cx="2449747" cy="3173413"/>
          </a:xfrm>
          <a:prstGeom prst="rect">
            <a:avLst/>
          </a:prstGeom>
        </p:spPr>
      </p:pic>
      <p:sp>
        <p:nvSpPr>
          <p:cNvPr id="5" name="Slide Number Placeholder 1">
            <a:extLst>
              <a:ext uri="{FF2B5EF4-FFF2-40B4-BE49-F238E27FC236}">
                <a16:creationId xmlns:a16="http://schemas.microsoft.com/office/drawing/2014/main" id="{1B71C754-52CB-94AB-591F-2A2E71EE3CD9}"/>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24</a:t>
            </a:fld>
            <a:endParaRPr lang="en-US" sz="1200" dirty="0">
              <a:solidFill>
                <a:schemeClr val="tx1">
                  <a:alpha val="80000"/>
                </a:schemeClr>
              </a:solidFill>
            </a:endParaRPr>
          </a:p>
        </p:txBody>
      </p:sp>
    </p:spTree>
    <p:extLst>
      <p:ext uri="{BB962C8B-B14F-4D97-AF65-F5344CB8AC3E}">
        <p14:creationId xmlns:p14="http://schemas.microsoft.com/office/powerpoint/2010/main" val="3444841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761117" y="362295"/>
            <a:ext cx="8515890" cy="646331"/>
          </a:xfrm>
          <a:prstGeom prst="rect">
            <a:avLst/>
          </a:prstGeom>
          <a:noFill/>
        </p:spPr>
        <p:txBody>
          <a:bodyPr wrap="square" rtlCol="0">
            <a:spAutoFit/>
          </a:bodyPr>
          <a:lstStyle/>
          <a:p>
            <a:r>
              <a:rPr lang="en-US" sz="3600" dirty="0">
                <a:solidFill>
                  <a:srgbClr val="0070C0"/>
                </a:solidFill>
                <a:latin typeface="Arial" panose="020B0604020202020204" pitchFamily="34" charset="0"/>
                <a:cs typeface="Arial" panose="020B0604020202020204" pitchFamily="34" charset="0"/>
              </a:rPr>
              <a:t>Incomplete Application</a:t>
            </a:r>
          </a:p>
        </p:txBody>
      </p:sp>
      <p:sp>
        <p:nvSpPr>
          <p:cNvPr id="23" name="TextBox 22">
            <a:extLst>
              <a:ext uri="{FF2B5EF4-FFF2-40B4-BE49-F238E27FC236}">
                <a16:creationId xmlns:a16="http://schemas.microsoft.com/office/drawing/2014/main" id="{99226541-6F21-4CD7-8FC7-CB5C059C539E}"/>
              </a:ext>
            </a:extLst>
          </p:cNvPr>
          <p:cNvSpPr txBox="1"/>
          <p:nvPr/>
        </p:nvSpPr>
        <p:spPr>
          <a:xfrm>
            <a:off x="2903021" y="1066887"/>
            <a:ext cx="8822814" cy="2520434"/>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If the center is </a:t>
            </a:r>
            <a:r>
              <a:rPr lang="en-US" sz="2800" b="1" dirty="0">
                <a:solidFill>
                  <a:srgbClr val="0070C0"/>
                </a:solidFill>
              </a:rPr>
              <a:t>unable to reach the applicant to complete a needed </a:t>
            </a:r>
            <a:r>
              <a:rPr lang="en-US" sz="2800" b="1" u="sng" dirty="0">
                <a:solidFill>
                  <a:srgbClr val="0070C0"/>
                </a:solidFill>
              </a:rPr>
              <a:t>clinical interview</a:t>
            </a:r>
            <a:r>
              <a:rPr lang="en-US" sz="2800" b="1" dirty="0">
                <a:solidFill>
                  <a:srgbClr val="0070C0"/>
                </a:solidFill>
              </a:rPr>
              <a:t> or to complete </a:t>
            </a:r>
            <a:r>
              <a:rPr lang="en-US" sz="2800" b="1" u="sng" dirty="0">
                <a:solidFill>
                  <a:srgbClr val="0070C0"/>
                </a:solidFill>
              </a:rPr>
              <a:t>barrier removal considerations</a:t>
            </a:r>
            <a:r>
              <a:rPr lang="en-US" sz="2800" b="1" dirty="0">
                <a:solidFill>
                  <a:srgbClr val="0070C0"/>
                </a:solidFill>
              </a:rPr>
              <a:t> (i.e., disability accommodations when recommending denial based on health care needs or direct threat), </a:t>
            </a:r>
            <a:r>
              <a:rPr lang="en-US" sz="2800" dirty="0"/>
              <a:t>the FRT or DAC must:</a:t>
            </a: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4532093"/>
            <a:ext cx="2441358" cy="759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4755237"/>
            <a:ext cx="2109390" cy="369332"/>
          </a:xfrm>
          <a:prstGeom prst="rect">
            <a:avLst/>
          </a:prstGeom>
          <a:noFill/>
        </p:spPr>
        <p:txBody>
          <a:bodyPr wrap="square" rtlCol="0">
            <a:spAutoFit/>
          </a:bodyPr>
          <a:lstStyle/>
          <a:p>
            <a:pPr algn="ctr"/>
            <a:r>
              <a:rPr lang="en-US" dirty="0">
                <a:solidFill>
                  <a:schemeClr val="bg1"/>
                </a:solidFill>
              </a:rPr>
              <a:t>PRH 1: 1.5 (R5)(b)</a:t>
            </a:r>
          </a:p>
        </p:txBody>
      </p:sp>
      <p:pic>
        <p:nvPicPr>
          <p:cNvPr id="4" name="Picture 3" descr="Logo, icon, company name&#10;&#10;Description automatically generated">
            <a:extLst>
              <a:ext uri="{FF2B5EF4-FFF2-40B4-BE49-F238E27FC236}">
                <a16:creationId xmlns:a16="http://schemas.microsoft.com/office/drawing/2014/main" id="{B51351C5-F7B1-9BEA-29A6-3DADF74661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7614" y="1482566"/>
            <a:ext cx="2457352" cy="2977470"/>
          </a:xfrm>
          <a:prstGeom prst="rect">
            <a:avLst/>
          </a:prstGeom>
        </p:spPr>
      </p:pic>
      <p:sp>
        <p:nvSpPr>
          <p:cNvPr id="5" name="Speech Bubble: Rectangle with Corners Rounded 4">
            <a:extLst>
              <a:ext uri="{FF2B5EF4-FFF2-40B4-BE49-F238E27FC236}">
                <a16:creationId xmlns:a16="http://schemas.microsoft.com/office/drawing/2014/main" id="{65E1079A-6761-7D9F-D959-6C84AE4E1FF6}"/>
              </a:ext>
            </a:extLst>
          </p:cNvPr>
          <p:cNvSpPr/>
          <p:nvPr/>
        </p:nvSpPr>
        <p:spPr>
          <a:xfrm>
            <a:off x="8325571" y="119652"/>
            <a:ext cx="2497933" cy="998375"/>
          </a:xfrm>
          <a:prstGeom prst="wedgeRoundRectCallout">
            <a:avLst>
              <a:gd name="adj1" fmla="val -75478"/>
              <a:gd name="adj2" fmla="val 6458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…even with Admissions Services assistance</a:t>
            </a:r>
          </a:p>
        </p:txBody>
      </p:sp>
      <p:sp>
        <p:nvSpPr>
          <p:cNvPr id="9" name="TextBox 8">
            <a:extLst>
              <a:ext uri="{FF2B5EF4-FFF2-40B4-BE49-F238E27FC236}">
                <a16:creationId xmlns:a16="http://schemas.microsoft.com/office/drawing/2014/main" id="{88C1643E-0F1A-11CE-4E46-BDD326A729AA}"/>
              </a:ext>
            </a:extLst>
          </p:cNvPr>
          <p:cNvSpPr txBox="1"/>
          <p:nvPr/>
        </p:nvSpPr>
        <p:spPr>
          <a:xfrm>
            <a:off x="3614830" y="3839211"/>
            <a:ext cx="2244549" cy="1323439"/>
          </a:xfrm>
          <a:prstGeom prst="rect">
            <a:avLst/>
          </a:prstGeom>
          <a:solidFill>
            <a:schemeClr val="tx1"/>
          </a:solidFill>
        </p:spPr>
        <p:txBody>
          <a:bodyPr wrap="square" rtlCol="0">
            <a:spAutoFit/>
          </a:bodyPr>
          <a:lstStyle/>
          <a:p>
            <a:pPr marL="0" lvl="1" algn="ctr">
              <a:spcBef>
                <a:spcPts val="600"/>
              </a:spcBef>
              <a:buClr>
                <a:srgbClr val="32669A"/>
              </a:buClr>
            </a:pPr>
            <a:r>
              <a:rPr lang="en-US" sz="2000" dirty="0">
                <a:solidFill>
                  <a:schemeClr val="bg1"/>
                </a:solidFill>
              </a:rPr>
              <a:t>Have attempted to contact the applicant at least </a:t>
            </a:r>
            <a:r>
              <a:rPr lang="en-US" sz="2000" b="1" u="sng" dirty="0">
                <a:solidFill>
                  <a:schemeClr val="bg1"/>
                </a:solidFill>
              </a:rPr>
              <a:t>twice</a:t>
            </a:r>
            <a:endParaRPr lang="en-US" sz="2000" u="sng" dirty="0">
              <a:solidFill>
                <a:schemeClr val="bg1"/>
              </a:solidFill>
            </a:endParaRPr>
          </a:p>
        </p:txBody>
      </p:sp>
      <p:sp>
        <p:nvSpPr>
          <p:cNvPr id="10" name="TextBox 9">
            <a:extLst>
              <a:ext uri="{FF2B5EF4-FFF2-40B4-BE49-F238E27FC236}">
                <a16:creationId xmlns:a16="http://schemas.microsoft.com/office/drawing/2014/main" id="{A22B54D5-4A02-2F5D-4F29-B4DEF7821499}"/>
              </a:ext>
            </a:extLst>
          </p:cNvPr>
          <p:cNvSpPr txBox="1"/>
          <p:nvPr/>
        </p:nvSpPr>
        <p:spPr>
          <a:xfrm>
            <a:off x="6155100" y="3839211"/>
            <a:ext cx="2244549" cy="1323439"/>
          </a:xfrm>
          <a:prstGeom prst="rect">
            <a:avLst/>
          </a:prstGeom>
          <a:solidFill>
            <a:schemeClr val="tx1"/>
          </a:solidFill>
        </p:spPr>
        <p:txBody>
          <a:bodyPr wrap="square" rtlCol="0">
            <a:spAutoFit/>
          </a:bodyPr>
          <a:lstStyle/>
          <a:p>
            <a:pPr marL="0" lvl="1" algn="ctr">
              <a:spcBef>
                <a:spcPts val="600"/>
              </a:spcBef>
              <a:buClr>
                <a:srgbClr val="32669A"/>
              </a:buClr>
            </a:pPr>
            <a:r>
              <a:rPr lang="en-US" sz="2000" b="1" u="sng" dirty="0">
                <a:solidFill>
                  <a:schemeClr val="bg1"/>
                </a:solidFill>
              </a:rPr>
              <a:t>Document each attempted contact </a:t>
            </a:r>
            <a:r>
              <a:rPr lang="en-US" sz="2000" dirty="0">
                <a:solidFill>
                  <a:schemeClr val="bg1"/>
                </a:solidFill>
              </a:rPr>
              <a:t>in an applicant contact log</a:t>
            </a:r>
          </a:p>
        </p:txBody>
      </p:sp>
      <p:sp>
        <p:nvSpPr>
          <p:cNvPr id="11" name="TextBox 10">
            <a:extLst>
              <a:ext uri="{FF2B5EF4-FFF2-40B4-BE49-F238E27FC236}">
                <a16:creationId xmlns:a16="http://schemas.microsoft.com/office/drawing/2014/main" id="{D9E638C6-79BF-3070-B09B-D9C6A63DC232}"/>
              </a:ext>
            </a:extLst>
          </p:cNvPr>
          <p:cNvSpPr txBox="1"/>
          <p:nvPr/>
        </p:nvSpPr>
        <p:spPr>
          <a:xfrm>
            <a:off x="8610600" y="3839211"/>
            <a:ext cx="2244549" cy="1015663"/>
          </a:xfrm>
          <a:prstGeom prst="rect">
            <a:avLst/>
          </a:prstGeom>
          <a:solidFill>
            <a:schemeClr val="tx1"/>
          </a:solidFill>
        </p:spPr>
        <p:txBody>
          <a:bodyPr wrap="square" rtlCol="0">
            <a:spAutoFit/>
          </a:bodyPr>
          <a:lstStyle/>
          <a:p>
            <a:pPr marL="0" lvl="1" algn="ctr">
              <a:spcBef>
                <a:spcPts val="600"/>
              </a:spcBef>
              <a:buClr>
                <a:srgbClr val="32669A"/>
              </a:buClr>
            </a:pPr>
            <a:r>
              <a:rPr lang="en-US" sz="2000" b="1" u="sng" dirty="0">
                <a:solidFill>
                  <a:schemeClr val="bg1"/>
                </a:solidFill>
              </a:rPr>
              <a:t>Maintain a copy </a:t>
            </a:r>
            <a:r>
              <a:rPr lang="en-US" sz="2000" dirty="0">
                <a:solidFill>
                  <a:schemeClr val="bg1"/>
                </a:solidFill>
              </a:rPr>
              <a:t>of the applicant contact log </a:t>
            </a:r>
          </a:p>
        </p:txBody>
      </p:sp>
      <p:sp>
        <p:nvSpPr>
          <p:cNvPr id="16" name="TextBox 15">
            <a:extLst>
              <a:ext uri="{FF2B5EF4-FFF2-40B4-BE49-F238E27FC236}">
                <a16:creationId xmlns:a16="http://schemas.microsoft.com/office/drawing/2014/main" id="{6C877D74-4AFC-AF89-753C-C84FB6779A5C}"/>
              </a:ext>
            </a:extLst>
          </p:cNvPr>
          <p:cNvSpPr txBox="1"/>
          <p:nvPr/>
        </p:nvSpPr>
        <p:spPr>
          <a:xfrm>
            <a:off x="5330263" y="5336192"/>
            <a:ext cx="3894221" cy="1323439"/>
          </a:xfrm>
          <a:prstGeom prst="rect">
            <a:avLst/>
          </a:prstGeom>
          <a:solidFill>
            <a:srgbClr val="0070C0"/>
          </a:solidFill>
        </p:spPr>
        <p:txBody>
          <a:bodyPr wrap="square" rtlCol="0">
            <a:spAutoFit/>
          </a:bodyPr>
          <a:lstStyle/>
          <a:p>
            <a:pPr marL="0" lvl="1" algn="ctr">
              <a:spcBef>
                <a:spcPts val="600"/>
              </a:spcBef>
              <a:buClr>
                <a:srgbClr val="32669A"/>
              </a:buClr>
            </a:pPr>
            <a:r>
              <a:rPr lang="en-US" sz="2000" b="1" u="sng" dirty="0">
                <a:solidFill>
                  <a:schemeClr val="bg1"/>
                </a:solidFill>
              </a:rPr>
              <a:t>Provide the contact log information</a:t>
            </a:r>
            <a:r>
              <a:rPr lang="en-US" sz="2000" b="1" dirty="0">
                <a:solidFill>
                  <a:schemeClr val="bg1"/>
                </a:solidFill>
              </a:rPr>
              <a:t> to the center Records Department to include in the Center File Review Tracking Log</a:t>
            </a:r>
          </a:p>
        </p:txBody>
      </p:sp>
      <p:sp>
        <p:nvSpPr>
          <p:cNvPr id="7" name="Slide Number Placeholder 1">
            <a:extLst>
              <a:ext uri="{FF2B5EF4-FFF2-40B4-BE49-F238E27FC236}">
                <a16:creationId xmlns:a16="http://schemas.microsoft.com/office/drawing/2014/main" id="{89F69327-00A1-CAD1-38E6-097E63C489AF}"/>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25</a:t>
            </a:fld>
            <a:endParaRPr lang="en-US" sz="1200" dirty="0">
              <a:solidFill>
                <a:schemeClr val="tx1">
                  <a:alpha val="80000"/>
                </a:schemeClr>
              </a:solidFill>
            </a:endParaRPr>
          </a:p>
        </p:txBody>
      </p:sp>
    </p:spTree>
    <p:extLst>
      <p:ext uri="{BB962C8B-B14F-4D97-AF65-F5344CB8AC3E}">
        <p14:creationId xmlns:p14="http://schemas.microsoft.com/office/powerpoint/2010/main" val="2558981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66438" y="691384"/>
            <a:ext cx="8278556" cy="646331"/>
          </a:xfrm>
          <a:prstGeom prst="rect">
            <a:avLst/>
          </a:prstGeom>
          <a:noFill/>
        </p:spPr>
        <p:txBody>
          <a:bodyPr wrap="square" rtlCol="0">
            <a:spAutoFit/>
          </a:bodyPr>
          <a:lstStyle/>
          <a:p>
            <a:r>
              <a:rPr lang="en-US" sz="3600" dirty="0">
                <a:solidFill>
                  <a:srgbClr val="0070C0"/>
                </a:solidFill>
                <a:latin typeface="Arial" panose="020B0604020202020204" pitchFamily="34" charset="0"/>
                <a:cs typeface="Arial" panose="020B0604020202020204" pitchFamily="34" charset="0"/>
              </a:rPr>
              <a:t>Incomplete Application (cont.)</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515809"/>
            <a:ext cx="3782909" cy="3436454"/>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400" dirty="0"/>
              <a:t>If the center FRT in collaboration with Admissions Services staff is unable to contact the applicant, the applicant </a:t>
            </a:r>
            <a:r>
              <a:rPr lang="en-US" sz="2400" b="1" dirty="0"/>
              <a:t>file is returned electronically to Admissions Services</a:t>
            </a:r>
            <a:r>
              <a:rPr lang="en-US" sz="2400" dirty="0"/>
              <a:t>. </a:t>
            </a: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4522767"/>
            <a:ext cx="2441358" cy="759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4699263"/>
            <a:ext cx="2109390" cy="369332"/>
          </a:xfrm>
          <a:prstGeom prst="rect">
            <a:avLst/>
          </a:prstGeom>
          <a:noFill/>
        </p:spPr>
        <p:txBody>
          <a:bodyPr wrap="square" rtlCol="0">
            <a:spAutoFit/>
          </a:bodyPr>
          <a:lstStyle/>
          <a:p>
            <a:pPr algn="ctr"/>
            <a:r>
              <a:rPr lang="en-US" dirty="0">
                <a:solidFill>
                  <a:schemeClr val="bg1"/>
                </a:solidFill>
              </a:rPr>
              <a:t>PRH 1: 1.5 (R5)(b)</a:t>
            </a:r>
          </a:p>
        </p:txBody>
      </p:sp>
      <p:pic>
        <p:nvPicPr>
          <p:cNvPr id="3" name="Picture 2" descr="Logo, icon, company name&#10;&#10;Description automatically generated">
            <a:extLst>
              <a:ext uri="{FF2B5EF4-FFF2-40B4-BE49-F238E27FC236}">
                <a16:creationId xmlns:a16="http://schemas.microsoft.com/office/drawing/2014/main" id="{C2DCE0CA-E28A-12DA-09A6-F5C94AD7B7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7614" y="1482566"/>
            <a:ext cx="2457352" cy="2977470"/>
          </a:xfrm>
          <a:prstGeom prst="rect">
            <a:avLst/>
          </a:prstGeom>
        </p:spPr>
      </p:pic>
      <p:sp>
        <p:nvSpPr>
          <p:cNvPr id="4" name="TextBox 3">
            <a:extLst>
              <a:ext uri="{FF2B5EF4-FFF2-40B4-BE49-F238E27FC236}">
                <a16:creationId xmlns:a16="http://schemas.microsoft.com/office/drawing/2014/main" id="{F7C60FDE-C487-29ED-5776-41D67F8ED316}"/>
              </a:ext>
            </a:extLst>
          </p:cNvPr>
          <p:cNvSpPr txBox="1"/>
          <p:nvPr/>
        </p:nvSpPr>
        <p:spPr>
          <a:xfrm>
            <a:off x="7203233" y="1515809"/>
            <a:ext cx="4007549" cy="4278479"/>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400" dirty="0"/>
              <a:t>If the application is in </a:t>
            </a:r>
            <a:r>
              <a:rPr lang="en-US" sz="2400" b="1" dirty="0"/>
              <a:t>regional review</a:t>
            </a:r>
            <a:r>
              <a:rPr lang="en-US" sz="2400" dirty="0"/>
              <a:t>, the center </a:t>
            </a:r>
            <a:r>
              <a:rPr lang="en-US" sz="2400" b="1" u="sng" dirty="0"/>
              <a:t>must notify the reviewer </a:t>
            </a:r>
            <a:r>
              <a:rPr lang="en-US" sz="2400" dirty="0"/>
              <a:t>via email and upload any supporting documentation including the applicant contact log into the Wellness and Accommodation E-Folder labeled “Other.”</a:t>
            </a:r>
            <a:endParaRPr lang="en-US" sz="2400" b="1" dirty="0">
              <a:latin typeface="Calibri Light" panose="020F0302020204030204" pitchFamily="34" charset="0"/>
            </a:endParaRPr>
          </a:p>
        </p:txBody>
      </p:sp>
      <p:sp>
        <p:nvSpPr>
          <p:cNvPr id="5" name="Slide Number Placeholder 1">
            <a:extLst>
              <a:ext uri="{FF2B5EF4-FFF2-40B4-BE49-F238E27FC236}">
                <a16:creationId xmlns:a16="http://schemas.microsoft.com/office/drawing/2014/main" id="{D7DBC8F9-8642-D17E-68BF-8919226DBC79}"/>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26</a:t>
            </a:fld>
            <a:endParaRPr lang="en-US" sz="1200" dirty="0">
              <a:solidFill>
                <a:schemeClr val="tx1">
                  <a:alpha val="80000"/>
                </a:schemeClr>
              </a:solidFill>
            </a:endParaRPr>
          </a:p>
        </p:txBody>
      </p:sp>
    </p:spTree>
    <p:extLst>
      <p:ext uri="{BB962C8B-B14F-4D97-AF65-F5344CB8AC3E}">
        <p14:creationId xmlns:p14="http://schemas.microsoft.com/office/powerpoint/2010/main" val="1265495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36942" y="498344"/>
            <a:ext cx="8278556" cy="646331"/>
          </a:xfrm>
          <a:prstGeom prst="rect">
            <a:avLst/>
          </a:prstGeom>
          <a:noFill/>
        </p:spPr>
        <p:txBody>
          <a:bodyPr wrap="square" rtlCol="0">
            <a:spAutoFit/>
          </a:bodyPr>
          <a:lstStyle/>
          <a:p>
            <a:r>
              <a:rPr lang="en-US" sz="3600" dirty="0">
                <a:solidFill>
                  <a:srgbClr val="0070C0"/>
                </a:solidFill>
                <a:latin typeface="Arial" panose="020B0604020202020204" pitchFamily="34" charset="0"/>
                <a:cs typeface="Arial" panose="020B0604020202020204" pitchFamily="34" charset="0"/>
              </a:rPr>
              <a:t>Error in Initial Eligibility Process </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322769"/>
            <a:ext cx="8269378" cy="5207388"/>
          </a:xfrm>
          <a:prstGeom prst="rect">
            <a:avLst/>
          </a:prstGeom>
          <a:noFill/>
        </p:spPr>
        <p:txBody>
          <a:bodyPr wrap="square" lIns="0" tIns="45720" rIns="0" bIns="45720" rtlCol="0" anchor="t">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If the center FRT identifies a </a:t>
            </a:r>
            <a:r>
              <a:rPr lang="en-US" sz="2800" b="1" dirty="0"/>
              <a:t>potential eligibility concern</a:t>
            </a:r>
            <a:r>
              <a:rPr lang="en-US" sz="2800" dirty="0"/>
              <a:t> that occurred as a </a:t>
            </a:r>
            <a:r>
              <a:rPr lang="en-US" sz="2800" b="1" u="sng" dirty="0">
                <a:solidFill>
                  <a:srgbClr val="C00000"/>
                </a:solidFill>
              </a:rPr>
              <a:t>potential error</a:t>
            </a:r>
            <a:r>
              <a:rPr lang="en-US" sz="2800" b="1" dirty="0">
                <a:solidFill>
                  <a:srgbClr val="C00000"/>
                </a:solidFill>
              </a:rPr>
              <a:t> </a:t>
            </a:r>
            <a:r>
              <a:rPr lang="en-US" sz="2800" dirty="0"/>
              <a:t>in the </a:t>
            </a:r>
            <a:r>
              <a:rPr lang="en-US" sz="2800" b="1" dirty="0"/>
              <a:t>initial</a:t>
            </a:r>
            <a:r>
              <a:rPr lang="en-US" sz="2800" dirty="0"/>
              <a:t> </a:t>
            </a:r>
            <a:r>
              <a:rPr lang="en-US" sz="2800" b="1" dirty="0"/>
              <a:t>eligibility review process</a:t>
            </a:r>
            <a:r>
              <a:rPr lang="en-US" sz="2800" dirty="0"/>
              <a:t>, then the center should contact the DOL Program Manager for guidance.</a:t>
            </a:r>
          </a:p>
          <a:p>
            <a:pPr marL="457200" indent="-457200">
              <a:lnSpc>
                <a:spcPct val="114000"/>
              </a:lnSpc>
              <a:spcBef>
                <a:spcPts val="600"/>
              </a:spcBef>
              <a:buClr>
                <a:srgbClr val="32669A"/>
              </a:buClr>
              <a:buFont typeface="Wingdings" panose="05000000000000000000" pitchFamily="2" charset="2"/>
              <a:buChar char="§"/>
            </a:pPr>
            <a:r>
              <a:rPr lang="en-US" sz="2800" dirty="0"/>
              <a:t>If the initial eligibility determination was made in error as determined by the respective Regional Office, then the file may be returned to Admissions Services.</a:t>
            </a:r>
            <a:endParaRPr lang="en-US" sz="2800" b="1" dirty="0">
              <a:latin typeface="Calibri Light" panose="020F0302020204030204" pitchFamily="34" charset="0"/>
            </a:endParaRPr>
          </a:p>
          <a:p>
            <a:pPr marL="457200" indent="-457200">
              <a:lnSpc>
                <a:spcPct val="114000"/>
              </a:lnSpc>
              <a:spcBef>
                <a:spcPts val="600"/>
              </a:spcBef>
              <a:buClr>
                <a:srgbClr val="32669A"/>
              </a:buClr>
              <a:buFont typeface="Wingdings" panose="05000000000000000000" pitchFamily="2" charset="2"/>
              <a:buChar char="§"/>
            </a:pPr>
            <a:endParaRPr lang="en-US" sz="2800" dirty="0">
              <a:solidFill>
                <a:schemeClr val="tx2">
                  <a:lumMod val="75000"/>
                  <a:lumOff val="25000"/>
                </a:schemeClr>
              </a:solidFill>
            </a:endParaRPr>
          </a:p>
          <a:p>
            <a:pPr marL="457200" indent="-457200">
              <a:lnSpc>
                <a:spcPct val="114000"/>
              </a:lnSpc>
              <a:spcBef>
                <a:spcPts val="600"/>
              </a:spcBef>
              <a:buClr>
                <a:srgbClr val="32669A"/>
              </a:buClr>
              <a:buFont typeface="Wingdings" panose="05000000000000000000" pitchFamily="2" charset="2"/>
              <a:buChar char="§"/>
            </a:pPr>
            <a:endParaRPr lang="en-US" sz="2800" dirty="0">
              <a:solidFill>
                <a:schemeClr val="tx2">
                  <a:lumMod val="75000"/>
                  <a:lumOff val="25000"/>
                </a:schemeClr>
              </a:solidFill>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2">
                  <a:lumMod val="75000"/>
                  <a:lumOff val="25000"/>
                </a:schemeClr>
              </a:solidFill>
              <a:latin typeface="Calibri Light" panose="020F0302020204030204" pitchFamily="34" charset="0"/>
            </a:endParaRPr>
          </a:p>
        </p:txBody>
      </p:sp>
      <p:sp>
        <p:nvSpPr>
          <p:cNvPr id="13" name="Rectangle 12">
            <a:extLst>
              <a:ext uri="{FF2B5EF4-FFF2-40B4-BE49-F238E27FC236}">
                <a16:creationId xmlns:a16="http://schemas.microsoft.com/office/drawing/2014/main" id="{E1C81B43-9704-4544-B441-38949DEE9B90}"/>
              </a:ext>
            </a:extLst>
          </p:cNvPr>
          <p:cNvSpPr/>
          <p:nvPr/>
        </p:nvSpPr>
        <p:spPr>
          <a:xfrm>
            <a:off x="171738" y="4812018"/>
            <a:ext cx="2441358" cy="759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4871246"/>
            <a:ext cx="2109390" cy="646331"/>
          </a:xfrm>
          <a:prstGeom prst="rect">
            <a:avLst/>
          </a:prstGeom>
          <a:noFill/>
        </p:spPr>
        <p:txBody>
          <a:bodyPr wrap="square" rtlCol="0">
            <a:spAutoFit/>
          </a:bodyPr>
          <a:lstStyle/>
          <a:p>
            <a:pPr algn="ctr"/>
            <a:r>
              <a:rPr lang="en-US" dirty="0">
                <a:solidFill>
                  <a:schemeClr val="bg1"/>
                </a:solidFill>
              </a:rPr>
              <a:t>PRH 1: 1.5 (R5)(c)</a:t>
            </a:r>
          </a:p>
          <a:p>
            <a:pPr algn="ctr"/>
            <a:r>
              <a:rPr lang="en-US" dirty="0">
                <a:solidFill>
                  <a:schemeClr val="bg1"/>
                </a:solidFill>
              </a:rPr>
              <a:t>Exhibit 1-1</a:t>
            </a:r>
          </a:p>
        </p:txBody>
      </p:sp>
      <p:grpSp>
        <p:nvGrpSpPr>
          <p:cNvPr id="8" name="Group 7">
            <a:extLst>
              <a:ext uri="{FF2B5EF4-FFF2-40B4-BE49-F238E27FC236}">
                <a16:creationId xmlns:a16="http://schemas.microsoft.com/office/drawing/2014/main" id="{0B1DD29F-2668-F5AB-0515-F58D3A1649F3}"/>
              </a:ext>
            </a:extLst>
          </p:cNvPr>
          <p:cNvGrpSpPr/>
          <p:nvPr/>
        </p:nvGrpSpPr>
        <p:grpSpPr>
          <a:xfrm>
            <a:off x="171738" y="1403297"/>
            <a:ext cx="2441358" cy="3332366"/>
            <a:chOff x="958149" y="1509266"/>
            <a:chExt cx="2441358" cy="3332366"/>
          </a:xfrm>
        </p:grpSpPr>
        <p:pic>
          <p:nvPicPr>
            <p:cNvPr id="4" name="Picture 3" descr="Diagram&#10;&#10;Description automatically generated">
              <a:extLst>
                <a:ext uri="{FF2B5EF4-FFF2-40B4-BE49-F238E27FC236}">
                  <a16:creationId xmlns:a16="http://schemas.microsoft.com/office/drawing/2014/main" id="{050259EE-D3BF-02F3-1EFD-8FA965B938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8149" y="1509266"/>
              <a:ext cx="2441358" cy="3332366"/>
            </a:xfrm>
            <a:prstGeom prst="rect">
              <a:avLst/>
            </a:prstGeom>
            <a:ln>
              <a:solidFill>
                <a:schemeClr val="tx1"/>
              </a:solidFill>
            </a:ln>
          </p:spPr>
        </p:pic>
        <p:sp>
          <p:nvSpPr>
            <p:cNvPr id="7" name="Rectangle 6">
              <a:extLst>
                <a:ext uri="{FF2B5EF4-FFF2-40B4-BE49-F238E27FC236}">
                  <a16:creationId xmlns:a16="http://schemas.microsoft.com/office/drawing/2014/main" id="{9B13FB47-35C1-DFDC-FE1D-97D3D347A5F9}"/>
                </a:ext>
              </a:extLst>
            </p:cNvPr>
            <p:cNvSpPr/>
            <p:nvPr/>
          </p:nvSpPr>
          <p:spPr>
            <a:xfrm>
              <a:off x="1452506" y="1509266"/>
              <a:ext cx="1063690" cy="46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1812FA65-9BA4-A5E5-2134-387B35053F53}"/>
              </a:ext>
            </a:extLst>
          </p:cNvPr>
          <p:cNvSpPr txBox="1"/>
          <p:nvPr/>
        </p:nvSpPr>
        <p:spPr>
          <a:xfrm>
            <a:off x="3718633" y="5704951"/>
            <a:ext cx="7308301" cy="923330"/>
          </a:xfrm>
          <a:prstGeom prst="rect">
            <a:avLst/>
          </a:prstGeom>
          <a:noFill/>
        </p:spPr>
        <p:txBody>
          <a:bodyPr wrap="square" rtlCol="0">
            <a:spAutoFit/>
          </a:bodyPr>
          <a:lstStyle/>
          <a:p>
            <a:pPr algn="ctr"/>
            <a:r>
              <a:rPr lang="en-US" b="1" dirty="0">
                <a:solidFill>
                  <a:srgbClr val="32669A"/>
                </a:solidFill>
              </a:rPr>
              <a:t>What is the difference between “new information” that may make an individual now ineligible for the program and an error in the initial eligibility process?</a:t>
            </a:r>
          </a:p>
        </p:txBody>
      </p:sp>
      <p:pic>
        <p:nvPicPr>
          <p:cNvPr id="11" name="Graphic 10" descr="Man in business attire">
            <a:extLst>
              <a:ext uri="{FF2B5EF4-FFF2-40B4-BE49-F238E27FC236}">
                <a16:creationId xmlns:a16="http://schemas.microsoft.com/office/drawing/2014/main" id="{41ED22B2-4B9B-B42B-26BF-4AC889E3B0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09177" y="5446923"/>
            <a:ext cx="1075250" cy="1451980"/>
          </a:xfrm>
          <a:prstGeom prst="rect">
            <a:avLst/>
          </a:prstGeom>
        </p:spPr>
      </p:pic>
      <p:sp>
        <p:nvSpPr>
          <p:cNvPr id="3" name="Explosion: 14 Points 2">
            <a:extLst>
              <a:ext uri="{FF2B5EF4-FFF2-40B4-BE49-F238E27FC236}">
                <a16:creationId xmlns:a16="http://schemas.microsoft.com/office/drawing/2014/main" id="{8C73CE3D-6022-36AD-42DA-49EE0B9333BE}"/>
              </a:ext>
            </a:extLst>
          </p:cNvPr>
          <p:cNvSpPr/>
          <p:nvPr/>
        </p:nvSpPr>
        <p:spPr>
          <a:xfrm rot="2101657">
            <a:off x="10106526" y="372979"/>
            <a:ext cx="1913736" cy="1359568"/>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Rare!</a:t>
            </a:r>
          </a:p>
        </p:txBody>
      </p:sp>
      <p:sp>
        <p:nvSpPr>
          <p:cNvPr id="10" name="Slide Number Placeholder 1">
            <a:extLst>
              <a:ext uri="{FF2B5EF4-FFF2-40B4-BE49-F238E27FC236}">
                <a16:creationId xmlns:a16="http://schemas.microsoft.com/office/drawing/2014/main" id="{8D157C3A-57E0-2314-064E-BFFEA5B7837A}"/>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27</a:t>
            </a:fld>
            <a:endParaRPr lang="en-US" sz="1200" dirty="0">
              <a:solidFill>
                <a:schemeClr val="tx1">
                  <a:alpha val="80000"/>
                </a:schemeClr>
              </a:solidFill>
            </a:endParaRPr>
          </a:p>
        </p:txBody>
      </p:sp>
    </p:spTree>
    <p:extLst>
      <p:ext uri="{BB962C8B-B14F-4D97-AF65-F5344CB8AC3E}">
        <p14:creationId xmlns:p14="http://schemas.microsoft.com/office/powerpoint/2010/main" val="57790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자유형 28">
            <a:extLst>
              <a:ext uri="{FF2B5EF4-FFF2-40B4-BE49-F238E27FC236}">
                <a16:creationId xmlns:a16="http://schemas.microsoft.com/office/drawing/2014/main" id="{C9A264E2-4C54-4BF9-9334-17677FF2F0BD}"/>
              </a:ext>
            </a:extLst>
          </p:cNvPr>
          <p:cNvSpPr/>
          <p:nvPr/>
        </p:nvSpPr>
        <p:spPr>
          <a:xfrm>
            <a:off x="750277" y="863604"/>
            <a:ext cx="3587261" cy="5275034"/>
          </a:xfrm>
          <a:custGeom>
            <a:avLst/>
            <a:gdLst>
              <a:gd name="connsiteX0" fmla="*/ 0 w 6993250"/>
              <a:gd name="connsiteY0" fmla="*/ 0 h 2531312"/>
              <a:gd name="connsiteX1" fmla="*/ 3496625 w 6993250"/>
              <a:gd name="connsiteY1" fmla="*/ 0 h 2531312"/>
              <a:gd name="connsiteX2" fmla="*/ 6993250 w 6993250"/>
              <a:gd name="connsiteY2" fmla="*/ 0 h 2531312"/>
              <a:gd name="connsiteX3" fmla="*/ 6993250 w 6993250"/>
              <a:gd name="connsiteY3" fmla="*/ 2531312 h 2531312"/>
              <a:gd name="connsiteX4" fmla="*/ 3496625 w 6993250"/>
              <a:gd name="connsiteY4" fmla="*/ 2531312 h 2531312"/>
              <a:gd name="connsiteX5" fmla="*/ 0 w 6993250"/>
              <a:gd name="connsiteY5" fmla="*/ 2531312 h 25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3250" h="2531312">
                <a:moveTo>
                  <a:pt x="0" y="0"/>
                </a:moveTo>
                <a:lnTo>
                  <a:pt x="3496625" y="0"/>
                </a:lnTo>
                <a:lnTo>
                  <a:pt x="6993250" y="0"/>
                </a:lnTo>
                <a:lnTo>
                  <a:pt x="6993250" y="2531312"/>
                </a:lnTo>
                <a:lnTo>
                  <a:pt x="3496625" y="2531312"/>
                </a:lnTo>
                <a:lnTo>
                  <a:pt x="0" y="2531312"/>
                </a:lnTo>
                <a:close/>
              </a:path>
            </a:pathLst>
          </a:custGeom>
          <a:solidFill>
            <a:schemeClr val="bg1"/>
          </a:solidFill>
          <a:ln>
            <a:noFill/>
          </a:ln>
          <a:effectLst>
            <a:outerShdw blurRad="302009" sx="102000" sy="102000" algn="ctr" rotWithShape="0">
              <a:prstClr val="black">
                <a:alpha val="152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R" altLang="en-US"/>
          </a:p>
        </p:txBody>
      </p:sp>
      <p:sp>
        <p:nvSpPr>
          <p:cNvPr id="22" name="직사각형 21">
            <a:extLst>
              <a:ext uri="{FF2B5EF4-FFF2-40B4-BE49-F238E27FC236}">
                <a16:creationId xmlns:a16="http://schemas.microsoft.com/office/drawing/2014/main" id="{44EAFA3A-89D3-49EE-A671-66250EE8366A}"/>
              </a:ext>
            </a:extLst>
          </p:cNvPr>
          <p:cNvSpPr/>
          <p:nvPr/>
        </p:nvSpPr>
        <p:spPr>
          <a:xfrm>
            <a:off x="750277" y="812104"/>
            <a:ext cx="358725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모서리가 둥근 직사각형 9">
            <a:extLst>
              <a:ext uri="{FF2B5EF4-FFF2-40B4-BE49-F238E27FC236}">
                <a16:creationId xmlns:a16="http://schemas.microsoft.com/office/drawing/2014/main" id="{9BB0294B-C35C-F549-BF89-595320D9B2E1}"/>
              </a:ext>
            </a:extLst>
          </p:cNvPr>
          <p:cNvSpPr/>
          <p:nvPr/>
        </p:nvSpPr>
        <p:spPr>
          <a:xfrm>
            <a:off x="989135" y="1492728"/>
            <a:ext cx="3149559" cy="2537266"/>
          </a:xfrm>
          <a:prstGeom prst="roundRect">
            <a:avLst/>
          </a:prstGeom>
          <a:solidFill>
            <a:srgbClr val="DF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6" name="TextBox 5">
            <a:extLst>
              <a:ext uri="{FF2B5EF4-FFF2-40B4-BE49-F238E27FC236}">
                <a16:creationId xmlns:a16="http://schemas.microsoft.com/office/drawing/2014/main" id="{EE9482D7-5DB1-40EA-2DC0-E4B0A944AC59}"/>
              </a:ext>
            </a:extLst>
          </p:cNvPr>
          <p:cNvSpPr txBox="1"/>
          <p:nvPr/>
        </p:nvSpPr>
        <p:spPr>
          <a:xfrm>
            <a:off x="989133" y="1533022"/>
            <a:ext cx="3129553" cy="2493311"/>
          </a:xfrm>
          <a:prstGeom prst="rect">
            <a:avLst/>
          </a:prstGeom>
          <a:noFill/>
          <a:ln>
            <a:noFill/>
          </a:ln>
        </p:spPr>
        <p:txBody>
          <a:bodyPr wrap="square" rtlCol="0">
            <a:spAutoFit/>
          </a:bodyPr>
          <a:lstStyle/>
          <a:p>
            <a:pPr algn="ctr">
              <a:lnSpc>
                <a:spcPct val="109000"/>
              </a:lnSpc>
              <a:spcBef>
                <a:spcPts val="600"/>
              </a:spcBef>
            </a:pPr>
            <a:r>
              <a:rPr kumimoji="1" lang="en-US" altLang="ko-KR" dirty="0">
                <a:solidFill>
                  <a:srgbClr val="646267"/>
                </a:solidFill>
              </a:rPr>
              <a:t>New information that makes the applicant </a:t>
            </a:r>
            <a:r>
              <a:rPr kumimoji="1" lang="en-US" altLang="ko-KR" b="1" dirty="0">
                <a:solidFill>
                  <a:srgbClr val="646267"/>
                </a:solidFill>
              </a:rPr>
              <a:t>“newly” ineligible; </a:t>
            </a:r>
            <a:r>
              <a:rPr kumimoji="1" lang="en-US" altLang="ko-KR" dirty="0">
                <a:solidFill>
                  <a:srgbClr val="646267"/>
                </a:solidFill>
              </a:rPr>
              <a:t>information Admissions Services could not have known at the time of the original certification (e.g., incarceration occurs during center file review).</a:t>
            </a:r>
          </a:p>
        </p:txBody>
      </p:sp>
      <p:sp>
        <p:nvSpPr>
          <p:cNvPr id="11" name="모서리가 둥근 직사각형 10">
            <a:extLst>
              <a:ext uri="{FF2B5EF4-FFF2-40B4-BE49-F238E27FC236}">
                <a16:creationId xmlns:a16="http://schemas.microsoft.com/office/drawing/2014/main" id="{731EE3FB-2D8C-5C4C-9766-EDC4DC778302}"/>
              </a:ext>
            </a:extLst>
          </p:cNvPr>
          <p:cNvSpPr/>
          <p:nvPr/>
        </p:nvSpPr>
        <p:spPr>
          <a:xfrm>
            <a:off x="969128" y="4214912"/>
            <a:ext cx="3149559" cy="135607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2" name="TextBox 11">
            <a:extLst>
              <a:ext uri="{FF2B5EF4-FFF2-40B4-BE49-F238E27FC236}">
                <a16:creationId xmlns:a16="http://schemas.microsoft.com/office/drawing/2014/main" id="{4073A385-19A2-7D4C-B8F3-FA373EC377DB}"/>
              </a:ext>
            </a:extLst>
          </p:cNvPr>
          <p:cNvSpPr txBox="1"/>
          <p:nvPr/>
        </p:nvSpPr>
        <p:spPr>
          <a:xfrm>
            <a:off x="1064918" y="4292782"/>
            <a:ext cx="2830629" cy="1285545"/>
          </a:xfrm>
          <a:prstGeom prst="rect">
            <a:avLst/>
          </a:prstGeom>
          <a:noFill/>
          <a:ln>
            <a:noFill/>
          </a:ln>
        </p:spPr>
        <p:txBody>
          <a:bodyPr wrap="square" rtlCol="0">
            <a:spAutoFit/>
          </a:bodyPr>
          <a:lstStyle/>
          <a:p>
            <a:pPr algn="ctr">
              <a:lnSpc>
                <a:spcPct val="109000"/>
              </a:lnSpc>
              <a:spcBef>
                <a:spcPts val="600"/>
              </a:spcBef>
            </a:pPr>
            <a:r>
              <a:rPr kumimoji="1" lang="en-US" altLang="ko-KR" dirty="0">
                <a:solidFill>
                  <a:srgbClr val="646267"/>
                </a:solidFill>
              </a:rPr>
              <a:t>Center recommends denial of enrollment via “</a:t>
            </a:r>
            <a:r>
              <a:rPr kumimoji="1" lang="en-US" altLang="ko-KR" i="1" dirty="0">
                <a:solidFill>
                  <a:srgbClr val="646267"/>
                </a:solidFill>
              </a:rPr>
              <a:t>Notify Regional Review” </a:t>
            </a:r>
            <a:r>
              <a:rPr kumimoji="1" lang="en-US" altLang="ko-KR" dirty="0">
                <a:solidFill>
                  <a:srgbClr val="646267"/>
                </a:solidFill>
              </a:rPr>
              <a:t>option in CIS.</a:t>
            </a:r>
          </a:p>
        </p:txBody>
      </p:sp>
      <p:sp>
        <p:nvSpPr>
          <p:cNvPr id="13" name="TextBox 12">
            <a:extLst>
              <a:ext uri="{FF2B5EF4-FFF2-40B4-BE49-F238E27FC236}">
                <a16:creationId xmlns:a16="http://schemas.microsoft.com/office/drawing/2014/main" id="{24D3D7E2-A15D-E54A-ADAF-9140E8376F2C}"/>
              </a:ext>
            </a:extLst>
          </p:cNvPr>
          <p:cNvSpPr txBox="1"/>
          <p:nvPr/>
        </p:nvSpPr>
        <p:spPr>
          <a:xfrm>
            <a:off x="1371462" y="907700"/>
            <a:ext cx="2217543" cy="400110"/>
          </a:xfrm>
          <a:prstGeom prst="rect">
            <a:avLst/>
          </a:prstGeom>
          <a:noFill/>
          <a:ln>
            <a:noFill/>
          </a:ln>
        </p:spPr>
        <p:txBody>
          <a:bodyPr wrap="square" rtlCol="0">
            <a:spAutoFit/>
          </a:bodyPr>
          <a:lstStyle/>
          <a:p>
            <a:pPr algn="ctr"/>
            <a:r>
              <a:rPr kumimoji="1" lang="en-US" altLang="ko-KR" sz="2000" dirty="0">
                <a:solidFill>
                  <a:srgbClr val="32669A"/>
                </a:solidFill>
                <a:latin typeface="+mj-lt"/>
              </a:rPr>
              <a:t>New Information</a:t>
            </a:r>
            <a:endParaRPr kumimoji="1" lang="ko-KR" altLang="en-US" sz="2000">
              <a:solidFill>
                <a:srgbClr val="32669A"/>
              </a:solidFill>
              <a:latin typeface="+mj-lt"/>
            </a:endParaRPr>
          </a:p>
        </p:txBody>
      </p:sp>
      <p:sp>
        <p:nvSpPr>
          <p:cNvPr id="21" name="타원 20">
            <a:extLst>
              <a:ext uri="{FF2B5EF4-FFF2-40B4-BE49-F238E27FC236}">
                <a16:creationId xmlns:a16="http://schemas.microsoft.com/office/drawing/2014/main" id="{D2839EAA-397D-6F4B-8C24-7C83385F2D15}"/>
              </a:ext>
            </a:extLst>
          </p:cNvPr>
          <p:cNvSpPr/>
          <p:nvPr/>
        </p:nvSpPr>
        <p:spPr>
          <a:xfrm>
            <a:off x="4823553" y="712471"/>
            <a:ext cx="2544895" cy="2544895"/>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3200" b="1" dirty="0">
                <a:latin typeface="+mj-lt"/>
              </a:rPr>
              <a:t>Review!</a:t>
            </a:r>
            <a:endParaRPr kumimoji="1" lang="ko-KR" altLang="en-US" sz="2800" b="1">
              <a:latin typeface="+mj-lt"/>
            </a:endParaRPr>
          </a:p>
        </p:txBody>
      </p:sp>
      <p:cxnSp>
        <p:nvCxnSpPr>
          <p:cNvPr id="23" name="직선 화살표 연결선 22">
            <a:extLst>
              <a:ext uri="{FF2B5EF4-FFF2-40B4-BE49-F238E27FC236}">
                <a16:creationId xmlns:a16="http://schemas.microsoft.com/office/drawing/2014/main" id="{5592C736-FD80-6E40-AEF9-0CFCC68B6826}"/>
              </a:ext>
            </a:extLst>
          </p:cNvPr>
          <p:cNvCxnSpPr>
            <a:cxnSpLocks/>
          </p:cNvCxnSpPr>
          <p:nvPr/>
        </p:nvCxnSpPr>
        <p:spPr>
          <a:xfrm>
            <a:off x="6325094" y="3063270"/>
            <a:ext cx="1279513"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직선 화살표 연결선 25">
            <a:extLst>
              <a:ext uri="{FF2B5EF4-FFF2-40B4-BE49-F238E27FC236}">
                <a16:creationId xmlns:a16="http://schemas.microsoft.com/office/drawing/2014/main" id="{7A0F65F3-DF78-CC4E-87E6-820C33E9EFA6}"/>
              </a:ext>
            </a:extLst>
          </p:cNvPr>
          <p:cNvCxnSpPr>
            <a:cxnSpLocks/>
          </p:cNvCxnSpPr>
          <p:nvPr/>
        </p:nvCxnSpPr>
        <p:spPr>
          <a:xfrm flipH="1">
            <a:off x="4572000" y="3063270"/>
            <a:ext cx="1178663"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9C2AFDB-4F1B-374E-BD3F-B7BDE954E98B}"/>
              </a:ext>
            </a:extLst>
          </p:cNvPr>
          <p:cNvSpPr txBox="1"/>
          <p:nvPr/>
        </p:nvSpPr>
        <p:spPr>
          <a:xfrm>
            <a:off x="4823552" y="3808012"/>
            <a:ext cx="2544896" cy="1938992"/>
          </a:xfrm>
          <a:prstGeom prst="rect">
            <a:avLst/>
          </a:prstGeom>
          <a:noFill/>
          <a:ln>
            <a:noFill/>
          </a:ln>
        </p:spPr>
        <p:txBody>
          <a:bodyPr wrap="square" rtlCol="0">
            <a:spAutoFit/>
          </a:bodyPr>
          <a:lstStyle/>
          <a:p>
            <a:pPr algn="ctr"/>
            <a:r>
              <a:rPr kumimoji="1" lang="en-US" altLang="ko-KR" sz="2400" b="1" dirty="0">
                <a:solidFill>
                  <a:srgbClr val="32669A"/>
                </a:solidFill>
              </a:rPr>
              <a:t>New Information </a:t>
            </a:r>
          </a:p>
          <a:p>
            <a:pPr algn="ctr"/>
            <a:r>
              <a:rPr kumimoji="1" lang="en-US" altLang="ko-KR" sz="2400" b="1" dirty="0"/>
              <a:t>vs </a:t>
            </a:r>
          </a:p>
          <a:p>
            <a:pPr algn="ctr"/>
            <a:r>
              <a:rPr kumimoji="1" lang="en-US" altLang="ko-KR" sz="2400" b="1" dirty="0">
                <a:solidFill>
                  <a:srgbClr val="32669A"/>
                </a:solidFill>
              </a:rPr>
              <a:t>Error in Eligibility</a:t>
            </a:r>
            <a:endParaRPr kumimoji="1" lang="ko-KR" altLang="en-US" sz="2400" b="1">
              <a:solidFill>
                <a:srgbClr val="32669A"/>
              </a:solidFill>
            </a:endParaRPr>
          </a:p>
        </p:txBody>
      </p:sp>
      <p:sp>
        <p:nvSpPr>
          <p:cNvPr id="2" name="자유형 28">
            <a:extLst>
              <a:ext uri="{FF2B5EF4-FFF2-40B4-BE49-F238E27FC236}">
                <a16:creationId xmlns:a16="http://schemas.microsoft.com/office/drawing/2014/main" id="{76AD80C0-15B9-E930-FB01-E70035FCA9FD}"/>
              </a:ext>
            </a:extLst>
          </p:cNvPr>
          <p:cNvSpPr/>
          <p:nvPr/>
        </p:nvSpPr>
        <p:spPr>
          <a:xfrm>
            <a:off x="7933397" y="857823"/>
            <a:ext cx="3587261" cy="5275034"/>
          </a:xfrm>
          <a:custGeom>
            <a:avLst/>
            <a:gdLst>
              <a:gd name="connsiteX0" fmla="*/ 0 w 6993250"/>
              <a:gd name="connsiteY0" fmla="*/ 0 h 2531312"/>
              <a:gd name="connsiteX1" fmla="*/ 3496625 w 6993250"/>
              <a:gd name="connsiteY1" fmla="*/ 0 h 2531312"/>
              <a:gd name="connsiteX2" fmla="*/ 6993250 w 6993250"/>
              <a:gd name="connsiteY2" fmla="*/ 0 h 2531312"/>
              <a:gd name="connsiteX3" fmla="*/ 6993250 w 6993250"/>
              <a:gd name="connsiteY3" fmla="*/ 2531312 h 2531312"/>
              <a:gd name="connsiteX4" fmla="*/ 3496625 w 6993250"/>
              <a:gd name="connsiteY4" fmla="*/ 2531312 h 2531312"/>
              <a:gd name="connsiteX5" fmla="*/ 0 w 6993250"/>
              <a:gd name="connsiteY5" fmla="*/ 2531312 h 25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3250" h="2531312">
                <a:moveTo>
                  <a:pt x="0" y="0"/>
                </a:moveTo>
                <a:lnTo>
                  <a:pt x="3496625" y="0"/>
                </a:lnTo>
                <a:lnTo>
                  <a:pt x="6993250" y="0"/>
                </a:lnTo>
                <a:lnTo>
                  <a:pt x="6993250" y="2531312"/>
                </a:lnTo>
                <a:lnTo>
                  <a:pt x="3496625" y="2531312"/>
                </a:lnTo>
                <a:lnTo>
                  <a:pt x="0" y="2531312"/>
                </a:lnTo>
                <a:close/>
              </a:path>
            </a:pathLst>
          </a:custGeom>
          <a:solidFill>
            <a:schemeClr val="bg1"/>
          </a:solidFill>
          <a:ln>
            <a:noFill/>
          </a:ln>
          <a:effectLst>
            <a:outerShdw blurRad="302009" sx="102000" sy="102000" algn="ctr" rotWithShape="0">
              <a:prstClr val="black">
                <a:alpha val="152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R" altLang="en-US"/>
          </a:p>
        </p:txBody>
      </p:sp>
      <p:sp>
        <p:nvSpPr>
          <p:cNvPr id="3" name="직사각형 21">
            <a:extLst>
              <a:ext uri="{FF2B5EF4-FFF2-40B4-BE49-F238E27FC236}">
                <a16:creationId xmlns:a16="http://schemas.microsoft.com/office/drawing/2014/main" id="{7FFD87D5-4769-70B1-06D3-9E391DAFF728}"/>
              </a:ext>
            </a:extLst>
          </p:cNvPr>
          <p:cNvSpPr/>
          <p:nvPr/>
        </p:nvSpPr>
        <p:spPr>
          <a:xfrm>
            <a:off x="7933397" y="806323"/>
            <a:ext cx="358725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 name="모서리가 둥근 직사각형 9">
            <a:extLst>
              <a:ext uri="{FF2B5EF4-FFF2-40B4-BE49-F238E27FC236}">
                <a16:creationId xmlns:a16="http://schemas.microsoft.com/office/drawing/2014/main" id="{4578AAFF-6A8C-F913-9544-99DD1DFA553C}"/>
              </a:ext>
            </a:extLst>
          </p:cNvPr>
          <p:cNvSpPr/>
          <p:nvPr/>
        </p:nvSpPr>
        <p:spPr>
          <a:xfrm>
            <a:off x="8172255" y="1486947"/>
            <a:ext cx="3149559" cy="2537266"/>
          </a:xfrm>
          <a:prstGeom prst="roundRect">
            <a:avLst/>
          </a:prstGeom>
          <a:solidFill>
            <a:srgbClr val="DF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a:extLst>
              <a:ext uri="{FF2B5EF4-FFF2-40B4-BE49-F238E27FC236}">
                <a16:creationId xmlns:a16="http://schemas.microsoft.com/office/drawing/2014/main" id="{25B1E4B1-7D48-E296-1315-2D2802AB9B57}"/>
              </a:ext>
            </a:extLst>
          </p:cNvPr>
          <p:cNvSpPr txBox="1"/>
          <p:nvPr/>
        </p:nvSpPr>
        <p:spPr>
          <a:xfrm>
            <a:off x="8192261" y="1834964"/>
            <a:ext cx="3129553" cy="1889428"/>
          </a:xfrm>
          <a:prstGeom prst="rect">
            <a:avLst/>
          </a:prstGeom>
          <a:noFill/>
          <a:ln>
            <a:noFill/>
          </a:ln>
        </p:spPr>
        <p:txBody>
          <a:bodyPr wrap="square" rtlCol="0">
            <a:spAutoFit/>
          </a:bodyPr>
          <a:lstStyle/>
          <a:p>
            <a:pPr algn="ctr">
              <a:lnSpc>
                <a:spcPct val="109000"/>
              </a:lnSpc>
              <a:spcBef>
                <a:spcPts val="600"/>
              </a:spcBef>
            </a:pPr>
            <a:r>
              <a:rPr kumimoji="1" lang="en-US" altLang="ko-KR" dirty="0">
                <a:solidFill>
                  <a:srgbClr val="646267"/>
                </a:solidFill>
              </a:rPr>
              <a:t>Center reviews information </a:t>
            </a:r>
            <a:r>
              <a:rPr kumimoji="1" lang="en-US" altLang="ko-KR" b="1" dirty="0">
                <a:solidFill>
                  <a:srgbClr val="646267"/>
                </a:solidFill>
              </a:rPr>
              <a:t>KNOWN</a:t>
            </a:r>
            <a:r>
              <a:rPr kumimoji="1" lang="en-US" altLang="ko-KR" dirty="0">
                <a:solidFill>
                  <a:srgbClr val="646267"/>
                </a:solidFill>
              </a:rPr>
              <a:t> by Admissions Services at the time of the initial eligibility certification and believes the applicant was </a:t>
            </a:r>
            <a:r>
              <a:rPr kumimoji="1" lang="en-US" altLang="ko-KR" b="1" dirty="0">
                <a:solidFill>
                  <a:srgbClr val="646267"/>
                </a:solidFill>
              </a:rPr>
              <a:t>never</a:t>
            </a:r>
            <a:r>
              <a:rPr kumimoji="1" lang="en-US" altLang="ko-KR" dirty="0">
                <a:solidFill>
                  <a:srgbClr val="646267"/>
                </a:solidFill>
              </a:rPr>
              <a:t> eligible.</a:t>
            </a:r>
          </a:p>
        </p:txBody>
      </p:sp>
      <p:sp>
        <p:nvSpPr>
          <p:cNvPr id="7" name="모서리가 둥근 직사각형 10">
            <a:extLst>
              <a:ext uri="{FF2B5EF4-FFF2-40B4-BE49-F238E27FC236}">
                <a16:creationId xmlns:a16="http://schemas.microsoft.com/office/drawing/2014/main" id="{FBDFCAE2-F5C9-255C-FA55-75B44B722A7D}"/>
              </a:ext>
            </a:extLst>
          </p:cNvPr>
          <p:cNvSpPr/>
          <p:nvPr/>
        </p:nvSpPr>
        <p:spPr>
          <a:xfrm>
            <a:off x="8152248" y="4209131"/>
            <a:ext cx="3149559" cy="135607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 name="TextBox 7">
            <a:extLst>
              <a:ext uri="{FF2B5EF4-FFF2-40B4-BE49-F238E27FC236}">
                <a16:creationId xmlns:a16="http://schemas.microsoft.com/office/drawing/2014/main" id="{7432F112-3B00-3A24-210F-C3CA4862ADA4}"/>
              </a:ext>
            </a:extLst>
          </p:cNvPr>
          <p:cNvSpPr txBox="1"/>
          <p:nvPr/>
        </p:nvSpPr>
        <p:spPr>
          <a:xfrm>
            <a:off x="8248038" y="4287001"/>
            <a:ext cx="2830629" cy="1200329"/>
          </a:xfrm>
          <a:prstGeom prst="rect">
            <a:avLst/>
          </a:prstGeom>
          <a:noFill/>
          <a:ln>
            <a:noFill/>
          </a:ln>
        </p:spPr>
        <p:txBody>
          <a:bodyPr wrap="square" rtlCol="0">
            <a:spAutoFit/>
          </a:bodyPr>
          <a:lstStyle/>
          <a:p>
            <a:pPr algn="ctr"/>
            <a:r>
              <a:rPr kumimoji="1" lang="en-US" altLang="ko-KR" dirty="0">
                <a:solidFill>
                  <a:srgbClr val="646267"/>
                </a:solidFill>
              </a:rPr>
              <a:t>Center contacts (calls or emails) the DOL Program Manager for discussion/review.</a:t>
            </a:r>
          </a:p>
        </p:txBody>
      </p:sp>
      <p:sp>
        <p:nvSpPr>
          <p:cNvPr id="9" name="TextBox 8">
            <a:extLst>
              <a:ext uri="{FF2B5EF4-FFF2-40B4-BE49-F238E27FC236}">
                <a16:creationId xmlns:a16="http://schemas.microsoft.com/office/drawing/2014/main" id="{2479B646-0F1F-8A76-F7DD-22C8D940C372}"/>
              </a:ext>
            </a:extLst>
          </p:cNvPr>
          <p:cNvSpPr txBox="1"/>
          <p:nvPr/>
        </p:nvSpPr>
        <p:spPr>
          <a:xfrm>
            <a:off x="8554582" y="901919"/>
            <a:ext cx="2217543" cy="400110"/>
          </a:xfrm>
          <a:prstGeom prst="rect">
            <a:avLst/>
          </a:prstGeom>
          <a:noFill/>
          <a:ln>
            <a:noFill/>
          </a:ln>
        </p:spPr>
        <p:txBody>
          <a:bodyPr wrap="square" rtlCol="0">
            <a:spAutoFit/>
          </a:bodyPr>
          <a:lstStyle/>
          <a:p>
            <a:pPr algn="ctr"/>
            <a:r>
              <a:rPr kumimoji="1" lang="en-US" altLang="ko-KR" sz="2000" dirty="0">
                <a:solidFill>
                  <a:srgbClr val="32669A"/>
                </a:solidFill>
                <a:latin typeface="+mj-lt"/>
              </a:rPr>
              <a:t>Error in Eligibility</a:t>
            </a:r>
            <a:endParaRPr kumimoji="1" lang="ko-KR" altLang="en-US" sz="2000">
              <a:solidFill>
                <a:srgbClr val="32669A"/>
              </a:solidFill>
              <a:latin typeface="+mj-lt"/>
            </a:endParaRPr>
          </a:p>
        </p:txBody>
      </p:sp>
      <p:sp>
        <p:nvSpPr>
          <p:cNvPr id="15" name="Slide Number Placeholder 1">
            <a:extLst>
              <a:ext uri="{FF2B5EF4-FFF2-40B4-BE49-F238E27FC236}">
                <a16:creationId xmlns:a16="http://schemas.microsoft.com/office/drawing/2014/main" id="{D297E33A-9D25-20BE-FB56-5D434624FDB1}"/>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28</a:t>
            </a:fld>
            <a:endParaRPr lang="en-US" sz="1200" dirty="0">
              <a:solidFill>
                <a:schemeClr val="tx1">
                  <a:alpha val="80000"/>
                </a:schemeClr>
              </a:solidFill>
            </a:endParaRPr>
          </a:p>
        </p:txBody>
      </p:sp>
    </p:spTree>
    <p:extLst>
      <p:ext uri="{BB962C8B-B14F-4D97-AF65-F5344CB8AC3E}">
        <p14:creationId xmlns:p14="http://schemas.microsoft.com/office/powerpoint/2010/main" val="3413039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46770" y="691384"/>
            <a:ext cx="8278556" cy="646331"/>
          </a:xfrm>
          <a:prstGeom prst="rect">
            <a:avLst/>
          </a:prstGeom>
          <a:noFill/>
        </p:spPr>
        <p:txBody>
          <a:bodyPr wrap="square" rtlCol="0">
            <a:spAutoFit/>
          </a:bodyPr>
          <a:lstStyle/>
          <a:p>
            <a:r>
              <a:rPr lang="en-US" sz="3600" dirty="0">
                <a:solidFill>
                  <a:srgbClr val="0070C0"/>
                </a:solidFill>
                <a:latin typeface="Arial" panose="020B0604020202020204" pitchFamily="34" charset="0"/>
                <a:cs typeface="Arial" panose="020B0604020202020204" pitchFamily="34" charset="0"/>
              </a:rPr>
              <a:t>Residential Settings or Hospitalization</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337715"/>
            <a:ext cx="8769856" cy="5221814"/>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400" dirty="0"/>
              <a:t>If an applicant is in a treatment facility, residential program, or is currently hospitalized, the center FRT (to conduct clinical interviews) and/or Disability Accommodation Committee (DAC) (to complete barrier removal considerations when recommending denial based on health care needs or direct threat) </a:t>
            </a:r>
            <a:r>
              <a:rPr lang="en-US" sz="2400" b="1" dirty="0"/>
              <a:t>must make at least </a:t>
            </a:r>
            <a:r>
              <a:rPr lang="en-US" sz="2400" b="1" u="sng" dirty="0"/>
              <a:t>two</a:t>
            </a:r>
            <a:r>
              <a:rPr lang="en-US" sz="2400" b="1" dirty="0"/>
              <a:t> attempts </a:t>
            </a:r>
            <a:r>
              <a:rPr lang="en-US" sz="2400" dirty="0"/>
              <a:t>to contact the applicant using contact information provided in the applicant file.</a:t>
            </a:r>
          </a:p>
          <a:p>
            <a:pPr marL="914400" lvl="1" indent="-457200">
              <a:lnSpc>
                <a:spcPct val="114000"/>
              </a:lnSpc>
              <a:spcBef>
                <a:spcPts val="600"/>
              </a:spcBef>
              <a:buClr>
                <a:srgbClr val="32669A"/>
              </a:buClr>
              <a:buFont typeface="Wingdings" panose="05000000000000000000" pitchFamily="2" charset="2"/>
              <a:buChar char="§"/>
            </a:pPr>
            <a:r>
              <a:rPr lang="en-US" sz="2400" dirty="0"/>
              <a:t>Made contact? </a:t>
            </a:r>
          </a:p>
          <a:p>
            <a:pPr marL="1371600" lvl="2" indent="-457200">
              <a:lnSpc>
                <a:spcPct val="114000"/>
              </a:lnSpc>
              <a:spcBef>
                <a:spcPts val="600"/>
              </a:spcBef>
              <a:buClr>
                <a:srgbClr val="32669A"/>
              </a:buClr>
              <a:buFont typeface="Wingdings" panose="05000000000000000000" pitchFamily="2" charset="2"/>
              <a:buChar char="§"/>
            </a:pPr>
            <a:r>
              <a:rPr lang="en-US" sz="2000" dirty="0"/>
              <a:t>Complete the applicant file review process.</a:t>
            </a:r>
          </a:p>
          <a:p>
            <a:pPr marL="914400" lvl="1" indent="-457200">
              <a:lnSpc>
                <a:spcPct val="114000"/>
              </a:lnSpc>
              <a:spcBef>
                <a:spcPts val="600"/>
              </a:spcBef>
              <a:buClr>
                <a:srgbClr val="32669A"/>
              </a:buClr>
              <a:buFont typeface="Wingdings" panose="05000000000000000000" pitchFamily="2" charset="2"/>
              <a:buChar char="§"/>
            </a:pPr>
            <a:r>
              <a:rPr lang="en-US" sz="2400" dirty="0"/>
              <a:t>Unable to make contact?</a:t>
            </a:r>
          </a:p>
          <a:p>
            <a:pPr marL="1371600" lvl="2" indent="-457200">
              <a:lnSpc>
                <a:spcPct val="114000"/>
              </a:lnSpc>
              <a:spcBef>
                <a:spcPts val="600"/>
              </a:spcBef>
              <a:buClr>
                <a:srgbClr val="32669A"/>
              </a:buClr>
              <a:buFont typeface="Wingdings" panose="05000000000000000000" pitchFamily="2" charset="2"/>
              <a:buChar char="§"/>
            </a:pPr>
            <a:r>
              <a:rPr lang="en-US" sz="2000" dirty="0"/>
              <a:t>Document the attempts to contact and electronically return the file to Admissions Services as an incomplete application.</a:t>
            </a: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5147920"/>
            <a:ext cx="2441358" cy="759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5343075"/>
            <a:ext cx="2109390" cy="369332"/>
          </a:xfrm>
          <a:prstGeom prst="rect">
            <a:avLst/>
          </a:prstGeom>
          <a:noFill/>
        </p:spPr>
        <p:txBody>
          <a:bodyPr wrap="square" rtlCol="0">
            <a:spAutoFit/>
          </a:bodyPr>
          <a:lstStyle/>
          <a:p>
            <a:pPr algn="ctr"/>
            <a:r>
              <a:rPr lang="en-US" dirty="0">
                <a:solidFill>
                  <a:schemeClr val="bg1"/>
                </a:solidFill>
              </a:rPr>
              <a:t>PRH 1: 1.5 (R5)(d)</a:t>
            </a:r>
          </a:p>
        </p:txBody>
      </p:sp>
      <p:pic>
        <p:nvPicPr>
          <p:cNvPr id="4" name="Picture 3" descr="A group of people in a hospital&#10;&#10;Description automatically generated with low confidence">
            <a:extLst>
              <a:ext uri="{FF2B5EF4-FFF2-40B4-BE49-F238E27FC236}">
                <a16:creationId xmlns:a16="http://schemas.microsoft.com/office/drawing/2014/main" id="{C471C4E4-6887-3053-96A1-5986B2A471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739" y="1398586"/>
            <a:ext cx="2441357" cy="3685863"/>
          </a:xfrm>
          <a:prstGeom prst="rect">
            <a:avLst/>
          </a:prstGeom>
        </p:spPr>
      </p:pic>
      <p:sp>
        <p:nvSpPr>
          <p:cNvPr id="5" name="Speech Bubble: Rectangle with Corners Rounded 4">
            <a:extLst>
              <a:ext uri="{FF2B5EF4-FFF2-40B4-BE49-F238E27FC236}">
                <a16:creationId xmlns:a16="http://schemas.microsoft.com/office/drawing/2014/main" id="{EC412647-68B9-CB7A-45D2-110C797A1EE2}"/>
              </a:ext>
            </a:extLst>
          </p:cNvPr>
          <p:cNvSpPr/>
          <p:nvPr/>
        </p:nvSpPr>
        <p:spPr>
          <a:xfrm>
            <a:off x="9262576" y="4442593"/>
            <a:ext cx="2497933" cy="998375"/>
          </a:xfrm>
          <a:prstGeom prst="wedgeRoundRectCallout">
            <a:avLst>
              <a:gd name="adj1" fmla="val -17488"/>
              <a:gd name="adj2" fmla="val 82715"/>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does the center do if the file is in Regional Review?</a:t>
            </a:r>
          </a:p>
        </p:txBody>
      </p:sp>
      <p:sp>
        <p:nvSpPr>
          <p:cNvPr id="7" name="Slide Number Placeholder 1">
            <a:extLst>
              <a:ext uri="{FF2B5EF4-FFF2-40B4-BE49-F238E27FC236}">
                <a16:creationId xmlns:a16="http://schemas.microsoft.com/office/drawing/2014/main" id="{B344F868-9B79-E6ED-C0E9-69DB10879A4B}"/>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29</a:t>
            </a:fld>
            <a:endParaRPr lang="en-US" sz="1200" dirty="0">
              <a:solidFill>
                <a:schemeClr val="tx1">
                  <a:alpha val="80000"/>
                </a:schemeClr>
              </a:solidFill>
            </a:endParaRPr>
          </a:p>
        </p:txBody>
      </p:sp>
    </p:spTree>
    <p:extLst>
      <p:ext uri="{BB962C8B-B14F-4D97-AF65-F5344CB8AC3E}">
        <p14:creationId xmlns:p14="http://schemas.microsoft.com/office/powerpoint/2010/main" val="50442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520862" y="279524"/>
            <a:ext cx="2546787" cy="769441"/>
          </a:xfrm>
          <a:prstGeom prst="rect">
            <a:avLst/>
          </a:prstGeom>
          <a:effectLst/>
        </p:spPr>
        <p:txBody>
          <a:bodyPr wrap="none">
            <a:spAutoFit/>
          </a:bodyPr>
          <a:lstStyle/>
          <a:p>
            <a:r>
              <a:rPr lang="en-US" altLang="ko-KR" sz="4400" b="1" dirty="0">
                <a:solidFill>
                  <a:srgbClr val="0070C0"/>
                </a:solidFill>
                <a:latin typeface="+mj-lt"/>
                <a:ea typeface="Rounded Elegance" panose="02020603050405020304" pitchFamily="18" charset="0"/>
                <a:cs typeface="Rounded Elegance" panose="02020603050405020304" pitchFamily="18" charset="0"/>
              </a:rPr>
              <a:t>Objectives</a:t>
            </a:r>
            <a:endParaRPr lang="ko-KR" altLang="en-US" sz="4400" b="1" dirty="0">
              <a:solidFill>
                <a:srgbClr val="0070C0"/>
              </a:solidFill>
              <a:latin typeface="+mj-lt"/>
              <a:cs typeface="Rounded Elegance" panose="02020603050405020304" pitchFamily="18" charset="0"/>
            </a:endParaRPr>
          </a:p>
        </p:txBody>
      </p:sp>
      <p:pic>
        <p:nvPicPr>
          <p:cNvPr id="7" name="Picture Placeholder 6" descr="A picture containing sky, outdoor&#10;&#10;Description automatically generated">
            <a:extLst>
              <a:ext uri="{FF2B5EF4-FFF2-40B4-BE49-F238E27FC236}">
                <a16:creationId xmlns:a16="http://schemas.microsoft.com/office/drawing/2014/main" id="{246A0314-CE96-0492-76D0-C46B53E4533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838532" y="114300"/>
            <a:ext cx="4973617" cy="6629400"/>
          </a:xfrm>
        </p:spPr>
      </p:pic>
      <p:grpSp>
        <p:nvGrpSpPr>
          <p:cNvPr id="6" name="Group 5">
            <a:extLst>
              <a:ext uri="{FF2B5EF4-FFF2-40B4-BE49-F238E27FC236}">
                <a16:creationId xmlns:a16="http://schemas.microsoft.com/office/drawing/2014/main" id="{897315A2-4B95-4AD4-3EC3-E7101DCE04C8}"/>
              </a:ext>
            </a:extLst>
          </p:cNvPr>
          <p:cNvGrpSpPr/>
          <p:nvPr/>
        </p:nvGrpSpPr>
        <p:grpSpPr>
          <a:xfrm>
            <a:off x="520862" y="1154224"/>
            <a:ext cx="6157730" cy="4969635"/>
            <a:chOff x="520862" y="1267348"/>
            <a:chExt cx="6157730" cy="4969635"/>
          </a:xfrm>
        </p:grpSpPr>
        <p:grpSp>
          <p:nvGrpSpPr>
            <p:cNvPr id="36" name="그룹 35"/>
            <p:cNvGrpSpPr/>
            <p:nvPr/>
          </p:nvGrpSpPr>
          <p:grpSpPr>
            <a:xfrm>
              <a:off x="520862" y="1267348"/>
              <a:ext cx="6157730" cy="1215718"/>
              <a:chOff x="1099365" y="2296032"/>
              <a:chExt cx="3764299" cy="1215718"/>
            </a:xfrm>
          </p:grpSpPr>
          <p:sp>
            <p:nvSpPr>
              <p:cNvPr id="37" name="TextBox 36"/>
              <p:cNvSpPr txBox="1"/>
              <p:nvPr/>
            </p:nvSpPr>
            <p:spPr>
              <a:xfrm>
                <a:off x="1477871" y="2311421"/>
                <a:ext cx="3385793" cy="1200329"/>
              </a:xfrm>
              <a:prstGeom prst="rect">
                <a:avLst/>
              </a:prstGeom>
              <a:noFill/>
            </p:spPr>
            <p:txBody>
              <a:bodyPr wrap="square" rtlCol="0">
                <a:spAutoFit/>
              </a:bodyPr>
              <a:lstStyle/>
              <a:p>
                <a:r>
                  <a:rPr lang="en-US" altLang="ko-KR" dirty="0"/>
                  <a:t>Identify and implement a file review log that meets all the PRH requirements for tracking an applicant file from the time it arrives on center until there is a disposition on the application.</a:t>
                </a:r>
              </a:p>
            </p:txBody>
          </p:sp>
          <p:sp>
            <p:nvSpPr>
              <p:cNvPr id="39" name="TextBox 38"/>
              <p:cNvSpPr txBox="1"/>
              <p:nvPr/>
            </p:nvSpPr>
            <p:spPr>
              <a:xfrm>
                <a:off x="1099365" y="2296032"/>
                <a:ext cx="418704" cy="369332"/>
              </a:xfrm>
              <a:prstGeom prst="rect">
                <a:avLst/>
              </a:prstGeom>
              <a:noFill/>
            </p:spPr>
            <p:txBody>
              <a:bodyPr wrap="none" rtlCol="0">
                <a:spAutoFit/>
              </a:bodyPr>
              <a:lstStyle/>
              <a:p>
                <a:r>
                  <a:rPr lang="en-US" altLang="ko-KR" b="1" dirty="0">
                    <a:solidFill>
                      <a:schemeClr val="accent1"/>
                    </a:solidFill>
                  </a:rPr>
                  <a:t>01</a:t>
                </a:r>
                <a:endParaRPr lang="ko-KR" altLang="en-US" b="1" dirty="0">
                  <a:solidFill>
                    <a:schemeClr val="accent1"/>
                  </a:solidFill>
                </a:endParaRPr>
              </a:p>
            </p:txBody>
          </p:sp>
        </p:grpSp>
        <p:grpSp>
          <p:nvGrpSpPr>
            <p:cNvPr id="58" name="그룹 57"/>
            <p:cNvGrpSpPr/>
            <p:nvPr/>
          </p:nvGrpSpPr>
          <p:grpSpPr>
            <a:xfrm>
              <a:off x="520863" y="2663239"/>
              <a:ext cx="6157729" cy="661720"/>
              <a:chOff x="1099365" y="2874533"/>
              <a:chExt cx="3764298" cy="661720"/>
            </a:xfrm>
          </p:grpSpPr>
          <p:sp>
            <p:nvSpPr>
              <p:cNvPr id="59" name="TextBox 58"/>
              <p:cNvSpPr txBox="1"/>
              <p:nvPr/>
            </p:nvSpPr>
            <p:spPr>
              <a:xfrm>
                <a:off x="1477870" y="2889922"/>
                <a:ext cx="3385793" cy="646331"/>
              </a:xfrm>
              <a:prstGeom prst="rect">
                <a:avLst/>
              </a:prstGeom>
              <a:noFill/>
            </p:spPr>
            <p:txBody>
              <a:bodyPr wrap="square" rtlCol="0">
                <a:spAutoFit/>
              </a:bodyPr>
              <a:lstStyle/>
              <a:p>
                <a:r>
                  <a:rPr lang="en-US" altLang="ko-KR" dirty="0"/>
                  <a:t>List the acceptable reasons a file may be “returned” to Admissions Services.</a:t>
                </a:r>
              </a:p>
            </p:txBody>
          </p:sp>
          <p:sp>
            <p:nvSpPr>
              <p:cNvPr id="61" name="TextBox 60"/>
              <p:cNvSpPr txBox="1"/>
              <p:nvPr/>
            </p:nvSpPr>
            <p:spPr>
              <a:xfrm>
                <a:off x="1099365" y="2874533"/>
                <a:ext cx="418704" cy="369332"/>
              </a:xfrm>
              <a:prstGeom prst="rect">
                <a:avLst/>
              </a:prstGeom>
              <a:noFill/>
            </p:spPr>
            <p:txBody>
              <a:bodyPr wrap="none" rtlCol="0">
                <a:spAutoFit/>
              </a:bodyPr>
              <a:lstStyle/>
              <a:p>
                <a:r>
                  <a:rPr lang="en-US" altLang="ko-KR" b="1" dirty="0">
                    <a:solidFill>
                      <a:schemeClr val="accent1"/>
                    </a:solidFill>
                  </a:rPr>
                  <a:t>02</a:t>
                </a:r>
                <a:endParaRPr lang="ko-KR" altLang="en-US" b="1" dirty="0">
                  <a:solidFill>
                    <a:schemeClr val="accent1"/>
                  </a:solidFill>
                </a:endParaRPr>
              </a:p>
            </p:txBody>
          </p:sp>
        </p:grpSp>
        <p:grpSp>
          <p:nvGrpSpPr>
            <p:cNvPr id="65" name="그룹 64"/>
            <p:cNvGrpSpPr/>
            <p:nvPr/>
          </p:nvGrpSpPr>
          <p:grpSpPr>
            <a:xfrm>
              <a:off x="520863" y="3600326"/>
              <a:ext cx="6157729" cy="938719"/>
              <a:chOff x="1099365" y="2994230"/>
              <a:chExt cx="3764298" cy="938719"/>
            </a:xfrm>
          </p:grpSpPr>
          <p:sp>
            <p:nvSpPr>
              <p:cNvPr id="66" name="TextBox 65"/>
              <p:cNvSpPr txBox="1"/>
              <p:nvPr/>
            </p:nvSpPr>
            <p:spPr>
              <a:xfrm>
                <a:off x="1477870" y="3009619"/>
                <a:ext cx="3385793" cy="923330"/>
              </a:xfrm>
              <a:prstGeom prst="rect">
                <a:avLst/>
              </a:prstGeom>
              <a:noFill/>
            </p:spPr>
            <p:txBody>
              <a:bodyPr wrap="square" lIns="91440" tIns="45720" rIns="91440" bIns="45720" rtlCol="0" anchor="t">
                <a:spAutoFit/>
              </a:bodyPr>
              <a:lstStyle/>
              <a:p>
                <a:r>
                  <a:rPr lang="en-US" altLang="ko-KR" dirty="0">
                    <a:ea typeface="맑은 고딕"/>
                  </a:rPr>
                  <a:t>List several common errors and/or pitfalls in maintaining the Center File Review Tracking Log and subsequently how to avoid errors.</a:t>
                </a:r>
              </a:p>
            </p:txBody>
          </p:sp>
          <p:sp>
            <p:nvSpPr>
              <p:cNvPr id="68" name="TextBox 67"/>
              <p:cNvSpPr txBox="1"/>
              <p:nvPr/>
            </p:nvSpPr>
            <p:spPr>
              <a:xfrm>
                <a:off x="1099365" y="2994230"/>
                <a:ext cx="418704" cy="369332"/>
              </a:xfrm>
              <a:prstGeom prst="rect">
                <a:avLst/>
              </a:prstGeom>
              <a:noFill/>
            </p:spPr>
            <p:txBody>
              <a:bodyPr wrap="none" rtlCol="0">
                <a:spAutoFit/>
              </a:bodyPr>
              <a:lstStyle/>
              <a:p>
                <a:r>
                  <a:rPr lang="en-US" altLang="ko-KR" b="1" dirty="0">
                    <a:solidFill>
                      <a:schemeClr val="accent1"/>
                    </a:solidFill>
                  </a:rPr>
                  <a:t>03</a:t>
                </a:r>
                <a:endParaRPr lang="ko-KR" altLang="en-US" b="1" dirty="0">
                  <a:solidFill>
                    <a:schemeClr val="accent1"/>
                  </a:solidFill>
                </a:endParaRPr>
              </a:p>
            </p:txBody>
          </p:sp>
        </p:grpSp>
        <p:grpSp>
          <p:nvGrpSpPr>
            <p:cNvPr id="72" name="그룹 71"/>
            <p:cNvGrpSpPr/>
            <p:nvPr/>
          </p:nvGrpSpPr>
          <p:grpSpPr>
            <a:xfrm>
              <a:off x="520862" y="4772817"/>
              <a:ext cx="6157728" cy="661720"/>
              <a:chOff x="1099365" y="3349331"/>
              <a:chExt cx="3764298" cy="661720"/>
            </a:xfrm>
          </p:grpSpPr>
          <p:sp>
            <p:nvSpPr>
              <p:cNvPr id="73" name="TextBox 72"/>
              <p:cNvSpPr txBox="1"/>
              <p:nvPr/>
            </p:nvSpPr>
            <p:spPr>
              <a:xfrm>
                <a:off x="1477871" y="3364720"/>
                <a:ext cx="3385792" cy="646331"/>
              </a:xfrm>
              <a:prstGeom prst="rect">
                <a:avLst/>
              </a:prstGeom>
              <a:noFill/>
            </p:spPr>
            <p:txBody>
              <a:bodyPr wrap="square" rtlCol="0">
                <a:spAutoFit/>
              </a:bodyPr>
              <a:lstStyle/>
              <a:p>
                <a:r>
                  <a:rPr lang="en-US" altLang="ko-KR" dirty="0"/>
                  <a:t>Identify AFR Tracking resources and where those resources are located.</a:t>
                </a:r>
              </a:p>
            </p:txBody>
          </p:sp>
          <p:sp>
            <p:nvSpPr>
              <p:cNvPr id="75" name="TextBox 74"/>
              <p:cNvSpPr txBox="1"/>
              <p:nvPr/>
            </p:nvSpPr>
            <p:spPr>
              <a:xfrm>
                <a:off x="1099365" y="3349331"/>
                <a:ext cx="418704" cy="369332"/>
              </a:xfrm>
              <a:prstGeom prst="rect">
                <a:avLst/>
              </a:prstGeom>
              <a:noFill/>
            </p:spPr>
            <p:txBody>
              <a:bodyPr wrap="none" rtlCol="0">
                <a:spAutoFit/>
              </a:bodyPr>
              <a:lstStyle/>
              <a:p>
                <a:r>
                  <a:rPr lang="en-US" altLang="ko-KR" b="1" dirty="0">
                    <a:solidFill>
                      <a:schemeClr val="accent1"/>
                    </a:solidFill>
                  </a:rPr>
                  <a:t>04</a:t>
                </a:r>
                <a:endParaRPr lang="ko-KR" altLang="en-US" b="1" dirty="0">
                  <a:solidFill>
                    <a:schemeClr val="accent1"/>
                  </a:solidFill>
                </a:endParaRPr>
              </a:p>
            </p:txBody>
          </p:sp>
        </p:grpSp>
        <p:grpSp>
          <p:nvGrpSpPr>
            <p:cNvPr id="3" name="그룹 71">
              <a:extLst>
                <a:ext uri="{FF2B5EF4-FFF2-40B4-BE49-F238E27FC236}">
                  <a16:creationId xmlns:a16="http://schemas.microsoft.com/office/drawing/2014/main" id="{277152BF-AFF7-3346-5C29-71199120F59E}"/>
                </a:ext>
              </a:extLst>
            </p:cNvPr>
            <p:cNvGrpSpPr/>
            <p:nvPr/>
          </p:nvGrpSpPr>
          <p:grpSpPr>
            <a:xfrm>
              <a:off x="520862" y="5575263"/>
              <a:ext cx="6157728" cy="661720"/>
              <a:chOff x="1099365" y="3349331"/>
              <a:chExt cx="3764298" cy="661720"/>
            </a:xfrm>
          </p:grpSpPr>
          <p:sp>
            <p:nvSpPr>
              <p:cNvPr id="4" name="TextBox 3">
                <a:extLst>
                  <a:ext uri="{FF2B5EF4-FFF2-40B4-BE49-F238E27FC236}">
                    <a16:creationId xmlns:a16="http://schemas.microsoft.com/office/drawing/2014/main" id="{0923B06F-B20A-4564-684D-2539BD528383}"/>
                  </a:ext>
                </a:extLst>
              </p:cNvPr>
              <p:cNvSpPr txBox="1"/>
              <p:nvPr/>
            </p:nvSpPr>
            <p:spPr>
              <a:xfrm>
                <a:off x="1477871" y="3364720"/>
                <a:ext cx="3385792" cy="646331"/>
              </a:xfrm>
              <a:prstGeom prst="rect">
                <a:avLst/>
              </a:prstGeom>
              <a:noFill/>
            </p:spPr>
            <p:txBody>
              <a:bodyPr wrap="square" rtlCol="0">
                <a:spAutoFit/>
              </a:bodyPr>
              <a:lstStyle/>
              <a:p>
                <a:r>
                  <a:rPr lang="en-US" altLang="ko-KR" dirty="0"/>
                  <a:t>Review Wellness Tracking Log requirements and considerations.</a:t>
                </a:r>
              </a:p>
            </p:txBody>
          </p:sp>
          <p:sp>
            <p:nvSpPr>
              <p:cNvPr id="5" name="TextBox 4">
                <a:extLst>
                  <a:ext uri="{FF2B5EF4-FFF2-40B4-BE49-F238E27FC236}">
                    <a16:creationId xmlns:a16="http://schemas.microsoft.com/office/drawing/2014/main" id="{5D543559-3347-B5E1-A72F-413F69A43C22}"/>
                  </a:ext>
                </a:extLst>
              </p:cNvPr>
              <p:cNvSpPr txBox="1"/>
              <p:nvPr/>
            </p:nvSpPr>
            <p:spPr>
              <a:xfrm>
                <a:off x="1099365" y="3349331"/>
                <a:ext cx="255959" cy="369332"/>
              </a:xfrm>
              <a:prstGeom prst="rect">
                <a:avLst/>
              </a:prstGeom>
              <a:noFill/>
            </p:spPr>
            <p:txBody>
              <a:bodyPr wrap="none" rtlCol="0">
                <a:spAutoFit/>
              </a:bodyPr>
              <a:lstStyle/>
              <a:p>
                <a:r>
                  <a:rPr lang="en-US" altLang="ko-KR" b="1" dirty="0">
                    <a:solidFill>
                      <a:schemeClr val="accent1"/>
                    </a:solidFill>
                  </a:rPr>
                  <a:t>05</a:t>
                </a:r>
                <a:endParaRPr lang="ko-KR" altLang="en-US" b="1" dirty="0">
                  <a:solidFill>
                    <a:schemeClr val="accent1"/>
                  </a:solidFill>
                </a:endParaRPr>
              </a:p>
            </p:txBody>
          </p:sp>
        </p:grpSp>
      </p:grpSp>
      <p:sp>
        <p:nvSpPr>
          <p:cNvPr id="2" name="Slide Number Placeholder 1">
            <a:extLst>
              <a:ext uri="{FF2B5EF4-FFF2-40B4-BE49-F238E27FC236}">
                <a16:creationId xmlns:a16="http://schemas.microsoft.com/office/drawing/2014/main" id="{75E632D0-E9B6-3632-197E-7FD118DA7A20}"/>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3</a:t>
            </a:fld>
            <a:endParaRPr lang="en-US" sz="1200" dirty="0">
              <a:solidFill>
                <a:schemeClr val="bg1">
                  <a:alpha val="80000"/>
                </a:schemeClr>
              </a:solidFill>
            </a:endParaRPr>
          </a:p>
        </p:txBody>
      </p:sp>
    </p:spTree>
    <p:extLst>
      <p:ext uri="{BB962C8B-B14F-4D97-AF65-F5344CB8AC3E}">
        <p14:creationId xmlns:p14="http://schemas.microsoft.com/office/powerpoint/2010/main" val="1124653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36941" y="442741"/>
            <a:ext cx="8278556" cy="646331"/>
          </a:xfrm>
          <a:prstGeom prst="rect">
            <a:avLst/>
          </a:prstGeom>
          <a:noFill/>
        </p:spPr>
        <p:txBody>
          <a:bodyPr wrap="square" rtlCol="0">
            <a:spAutoFit/>
          </a:bodyPr>
          <a:lstStyle/>
          <a:p>
            <a:r>
              <a:rPr lang="en-US" sz="3600" dirty="0">
                <a:solidFill>
                  <a:srgbClr val="0070C0"/>
                </a:solidFill>
                <a:latin typeface="Arial" panose="020B0604020202020204" pitchFamily="34" charset="0"/>
                <a:cs typeface="Arial" panose="020B0604020202020204" pitchFamily="34" charset="0"/>
              </a:rPr>
              <a:t>Other</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78845" y="1014549"/>
            <a:ext cx="8136652" cy="5077544"/>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400" dirty="0"/>
              <a:t>Centers may not arbitrarily return an applicant file to Admissions Services if </a:t>
            </a:r>
            <a:r>
              <a:rPr lang="en-US" sz="2400" b="1" dirty="0"/>
              <a:t>outside the scope </a:t>
            </a:r>
            <a:r>
              <a:rPr lang="en-US" sz="2400" dirty="0"/>
              <a:t>of or in </a:t>
            </a:r>
            <a:r>
              <a:rPr lang="en-US" sz="2400" b="1" dirty="0"/>
              <a:t>conflict with Job Corps policy</a:t>
            </a:r>
            <a:r>
              <a:rPr lang="en-US" sz="2400" dirty="0"/>
              <a:t>. </a:t>
            </a:r>
          </a:p>
          <a:p>
            <a:pPr marL="914400" lvl="1" indent="-457200">
              <a:lnSpc>
                <a:spcPct val="114000"/>
              </a:lnSpc>
              <a:spcBef>
                <a:spcPts val="600"/>
              </a:spcBef>
              <a:buClr>
                <a:srgbClr val="32669A"/>
              </a:buClr>
              <a:buFont typeface="Wingdings" panose="05000000000000000000" pitchFamily="2" charset="2"/>
              <a:buChar char="§"/>
            </a:pPr>
            <a:r>
              <a:rPr lang="en-US" sz="2400" dirty="0"/>
              <a:t>Examples:</a:t>
            </a:r>
          </a:p>
          <a:p>
            <a:pPr marL="1371600" lvl="2" indent="-457200">
              <a:lnSpc>
                <a:spcPct val="114000"/>
              </a:lnSpc>
              <a:spcBef>
                <a:spcPts val="600"/>
              </a:spcBef>
              <a:buClr>
                <a:srgbClr val="32669A"/>
              </a:buClr>
              <a:buFont typeface="Wingdings" panose="05000000000000000000" pitchFamily="2" charset="2"/>
              <a:buChar char="§"/>
            </a:pPr>
            <a:r>
              <a:rPr lang="en-US" sz="2000" dirty="0"/>
              <a:t>Returning a file requested by Admissions Services without knowing why it is being requested.</a:t>
            </a:r>
          </a:p>
          <a:p>
            <a:pPr marL="1371600" lvl="2" indent="-457200">
              <a:lnSpc>
                <a:spcPct val="114000"/>
              </a:lnSpc>
              <a:spcBef>
                <a:spcPts val="600"/>
              </a:spcBef>
              <a:buClr>
                <a:srgbClr val="32669A"/>
              </a:buClr>
              <a:buFont typeface="Wingdings" panose="05000000000000000000" pitchFamily="2" charset="2"/>
              <a:buChar char="§"/>
            </a:pPr>
            <a:r>
              <a:rPr lang="en-US" sz="2000" dirty="0"/>
              <a:t>Returning a file to Admissions Services that has a new legal action pending instead of submitting as a recommendation of denial to the Regional Office.</a:t>
            </a:r>
          </a:p>
          <a:p>
            <a:pPr marL="457200" indent="-457200">
              <a:lnSpc>
                <a:spcPct val="114000"/>
              </a:lnSpc>
              <a:spcBef>
                <a:spcPts val="600"/>
              </a:spcBef>
              <a:buClr>
                <a:srgbClr val="32669A"/>
              </a:buClr>
              <a:buFont typeface="Wingdings" panose="05000000000000000000" pitchFamily="2" charset="2"/>
              <a:buChar char="§"/>
            </a:pPr>
            <a:r>
              <a:rPr lang="en-US" sz="2400" dirty="0"/>
              <a:t>Reasons for returning an application to Admissions Services </a:t>
            </a:r>
            <a:r>
              <a:rPr lang="en-US" sz="2400" b="1" dirty="0"/>
              <a:t>must be clearly documented </a:t>
            </a:r>
            <a:r>
              <a:rPr lang="en-US" sz="2400" dirty="0"/>
              <a:t>in the </a:t>
            </a:r>
            <a:r>
              <a:rPr lang="en-US" sz="2400" b="1" dirty="0"/>
              <a:t>Center</a:t>
            </a:r>
            <a:r>
              <a:rPr lang="en-US" sz="2400" dirty="0"/>
              <a:t> </a:t>
            </a:r>
            <a:r>
              <a:rPr lang="en-US" sz="2400" b="1" dirty="0"/>
              <a:t>File Review Tracking Log</a:t>
            </a:r>
            <a:r>
              <a:rPr lang="en-US" sz="2400" dirty="0"/>
              <a:t>.</a:t>
            </a:r>
            <a:endParaRPr lang="en-US" sz="2400" b="1" dirty="0">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3739001"/>
            <a:ext cx="2441358" cy="759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3934156"/>
            <a:ext cx="2109390" cy="369332"/>
          </a:xfrm>
          <a:prstGeom prst="rect">
            <a:avLst/>
          </a:prstGeom>
          <a:noFill/>
        </p:spPr>
        <p:txBody>
          <a:bodyPr wrap="square" rtlCol="0">
            <a:spAutoFit/>
          </a:bodyPr>
          <a:lstStyle/>
          <a:p>
            <a:pPr algn="ctr"/>
            <a:r>
              <a:rPr lang="en-US" dirty="0">
                <a:solidFill>
                  <a:schemeClr val="bg1"/>
                </a:solidFill>
              </a:rPr>
              <a:t>PRH 1: 1.5 (R5)(e)</a:t>
            </a:r>
          </a:p>
        </p:txBody>
      </p:sp>
      <p:pic>
        <p:nvPicPr>
          <p:cNvPr id="7" name="Picture 6" descr="A picture containing different, keyboard, lined, several&#10;&#10;Description automatically generated">
            <a:extLst>
              <a:ext uri="{FF2B5EF4-FFF2-40B4-BE49-F238E27FC236}">
                <a16:creationId xmlns:a16="http://schemas.microsoft.com/office/drawing/2014/main" id="{9BF6CF9D-A3DE-8E50-FA70-9A59F3A178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174" y="2112383"/>
            <a:ext cx="2442922" cy="1549886"/>
          </a:xfrm>
          <a:prstGeom prst="rect">
            <a:avLst/>
          </a:prstGeom>
        </p:spPr>
      </p:pic>
      <p:pic>
        <p:nvPicPr>
          <p:cNvPr id="3" name="Graphic 2" descr="Man in business attire">
            <a:extLst>
              <a:ext uri="{FF2B5EF4-FFF2-40B4-BE49-F238E27FC236}">
                <a16:creationId xmlns:a16="http://schemas.microsoft.com/office/drawing/2014/main" id="{0E1D3D32-9F74-D9B0-5C19-1AC2EB1965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545" y="5457638"/>
            <a:ext cx="1075250" cy="1451980"/>
          </a:xfrm>
          <a:prstGeom prst="rect">
            <a:avLst/>
          </a:prstGeom>
        </p:spPr>
      </p:pic>
      <p:sp>
        <p:nvSpPr>
          <p:cNvPr id="4" name="TextBox 3">
            <a:extLst>
              <a:ext uri="{FF2B5EF4-FFF2-40B4-BE49-F238E27FC236}">
                <a16:creationId xmlns:a16="http://schemas.microsoft.com/office/drawing/2014/main" id="{6E35CC12-49DB-FB6D-308A-84C1C81E45B9}"/>
              </a:ext>
            </a:extLst>
          </p:cNvPr>
          <p:cNvSpPr txBox="1"/>
          <p:nvPr/>
        </p:nvSpPr>
        <p:spPr>
          <a:xfrm>
            <a:off x="1889843" y="6168825"/>
            <a:ext cx="8706678" cy="646331"/>
          </a:xfrm>
          <a:prstGeom prst="rect">
            <a:avLst/>
          </a:prstGeom>
          <a:noFill/>
        </p:spPr>
        <p:txBody>
          <a:bodyPr wrap="square" rtlCol="0">
            <a:spAutoFit/>
          </a:bodyPr>
          <a:lstStyle/>
          <a:p>
            <a:pPr algn="ctr"/>
            <a:r>
              <a:rPr lang="en-US" b="1" dirty="0">
                <a:solidFill>
                  <a:srgbClr val="32669A"/>
                </a:solidFill>
              </a:rPr>
              <a:t>If the comments in your Center File Review Tracking Log state, “returned to Admissions” or “requested file be returned by Admissions, is this sufficient information?</a:t>
            </a:r>
          </a:p>
        </p:txBody>
      </p:sp>
      <p:sp>
        <p:nvSpPr>
          <p:cNvPr id="10" name="Slide Number Placeholder 1">
            <a:extLst>
              <a:ext uri="{FF2B5EF4-FFF2-40B4-BE49-F238E27FC236}">
                <a16:creationId xmlns:a16="http://schemas.microsoft.com/office/drawing/2014/main" id="{82764D82-81EC-74F6-65E8-99F33DA35CAE}"/>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30</a:t>
            </a:fld>
            <a:endParaRPr lang="en-US" sz="1200" dirty="0">
              <a:solidFill>
                <a:schemeClr val="tx1">
                  <a:alpha val="80000"/>
                </a:schemeClr>
              </a:solidFill>
            </a:endParaRPr>
          </a:p>
        </p:txBody>
      </p:sp>
    </p:spTree>
    <p:extLst>
      <p:ext uri="{BB962C8B-B14F-4D97-AF65-F5344CB8AC3E}">
        <p14:creationId xmlns:p14="http://schemas.microsoft.com/office/powerpoint/2010/main" val="210186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31</a:t>
            </a:fld>
            <a:endParaRPr lang="en-US" dirty="0">
              <a:solidFill>
                <a:schemeClr val="bg1"/>
              </a:solidFill>
            </a:endParaRPr>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31</a:t>
            </a:fld>
            <a:endParaRPr lang="en-US" sz="1200" dirty="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462138" y="2433641"/>
            <a:ext cx="4398620" cy="1498279"/>
          </a:xfrm>
        </p:spPr>
        <p:txBody>
          <a:bodyPr/>
          <a:lstStyle/>
          <a:p>
            <a:r>
              <a:rPr lang="en-US" altLang="ko-KR" dirty="0">
                <a:solidFill>
                  <a:schemeClr val="bg1"/>
                </a:solidFill>
              </a:rPr>
              <a:t>Center File Review  Tracking Log </a:t>
            </a:r>
            <a:r>
              <a:rPr lang="en-US" altLang="ko-KR" sz="1800" spc="0" dirty="0">
                <a:solidFill>
                  <a:schemeClr val="bg1"/>
                </a:solidFill>
              </a:rPr>
              <a:t>(cont.)</a:t>
            </a:r>
            <a:br>
              <a:rPr lang="en-US" altLang="ko-KR" dirty="0">
                <a:solidFill>
                  <a:schemeClr val="bg1"/>
                </a:solidFill>
              </a:rPr>
            </a:br>
            <a:endParaRPr lang="en-US" altLang="ko-KR" dirty="0">
              <a:solidFill>
                <a:schemeClr val="accent2"/>
              </a:solidFill>
            </a:endParaRPr>
          </a:p>
        </p:txBody>
      </p:sp>
      <p:sp>
        <p:nvSpPr>
          <p:cNvPr id="12" name="제목 1">
            <a:extLst>
              <a:ext uri="{FF2B5EF4-FFF2-40B4-BE49-F238E27FC236}">
                <a16:creationId xmlns:a16="http://schemas.microsoft.com/office/drawing/2014/main" id="{5D9EBF5B-E2BA-CCFC-C7AD-1FBB938E2EA1}"/>
              </a:ext>
            </a:extLst>
          </p:cNvPr>
          <p:cNvSpPr txBox="1">
            <a:spLocks/>
          </p:cNvSpPr>
          <p:nvPr/>
        </p:nvSpPr>
        <p:spPr>
          <a:xfrm>
            <a:off x="462138" y="4033900"/>
            <a:ext cx="4237270" cy="754727"/>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sz="2800" b="0" dirty="0">
                <a:solidFill>
                  <a:schemeClr val="bg1"/>
                </a:solidFill>
                <a:latin typeface="+mn-lt"/>
              </a:rPr>
              <a:t>How to complete the requirements within the log</a:t>
            </a:r>
            <a:br>
              <a:rPr lang="en-US" altLang="ko-KR" dirty="0">
                <a:solidFill>
                  <a:schemeClr val="bg1"/>
                </a:solidFill>
              </a:rPr>
            </a:br>
            <a:endParaRPr lang="en-US" altLang="ko-KR" dirty="0">
              <a:solidFill>
                <a:schemeClr val="accent2"/>
              </a:solidFill>
            </a:endParaRPr>
          </a:p>
        </p:txBody>
      </p:sp>
      <p:pic>
        <p:nvPicPr>
          <p:cNvPr id="2" name="Picture 1" descr="A road with a yellow line and white text on it&#10;&#10;Description automatically generated">
            <a:extLst>
              <a:ext uri="{FF2B5EF4-FFF2-40B4-BE49-F238E27FC236}">
                <a16:creationId xmlns:a16="http://schemas.microsoft.com/office/drawing/2014/main" id="{519BB31E-EEDF-CCA5-1BE2-37E3C6352D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1546" y="-1"/>
            <a:ext cx="7030454" cy="6857819"/>
          </a:xfrm>
          <a:prstGeom prst="rect">
            <a:avLst/>
          </a:prstGeom>
        </p:spPr>
      </p:pic>
      <p:sp>
        <p:nvSpPr>
          <p:cNvPr id="6" name="Slide Number Placeholder 1">
            <a:extLst>
              <a:ext uri="{FF2B5EF4-FFF2-40B4-BE49-F238E27FC236}">
                <a16:creationId xmlns:a16="http://schemas.microsoft.com/office/drawing/2014/main" id="{08022E67-761E-53AF-9C6E-69FA0CD60F11}"/>
              </a:ext>
            </a:extLst>
          </p:cNvPr>
          <p:cNvSpPr txBox="1">
            <a:spLocks/>
          </p:cNvSpPr>
          <p:nvPr/>
        </p:nvSpPr>
        <p:spPr>
          <a:xfrm>
            <a:off x="8915400" y="6403235"/>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31</a:t>
            </a:fld>
            <a:endParaRPr lang="en-US" sz="1200" dirty="0">
              <a:solidFill>
                <a:schemeClr val="bg1">
                  <a:alpha val="80000"/>
                </a:schemeClr>
              </a:solidFill>
            </a:endParaRPr>
          </a:p>
        </p:txBody>
      </p:sp>
    </p:spTree>
    <p:extLst>
      <p:ext uri="{BB962C8B-B14F-4D97-AF65-F5344CB8AC3E}">
        <p14:creationId xmlns:p14="http://schemas.microsoft.com/office/powerpoint/2010/main" val="3999585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C81E879B-18B3-E84D-997A-14EB5B4D9BDC}"/>
              </a:ext>
            </a:extLst>
          </p:cNvPr>
          <p:cNvSpPr txBox="1">
            <a:spLocks/>
          </p:cNvSpPr>
          <p:nvPr/>
        </p:nvSpPr>
        <p:spPr>
          <a:xfrm>
            <a:off x="838198" y="4428000"/>
            <a:ext cx="9202617" cy="1400400"/>
          </a:xfrm>
          <a:prstGeom prst="rect">
            <a:avLst/>
          </a:prstGeom>
        </p:spPr>
        <p:txBody>
          <a:bodyPr vert="horz" wrap="square" lIns="91440" tIns="45720" rIns="91440" bIns="45720" rtlCol="0" anchor="b">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spcAft>
                <a:spcPts val="600"/>
              </a:spcAft>
            </a:pPr>
            <a:r>
              <a:rPr lang="en-US" kern="1200" dirty="0">
                <a:solidFill>
                  <a:schemeClr val="bg1"/>
                </a:solidFill>
                <a:latin typeface="+mj-lt"/>
                <a:ea typeface="+mj-ea"/>
                <a:cs typeface="+mj-cs"/>
              </a:rPr>
              <a:t>Center File Review Tracking Log Review</a:t>
            </a:r>
            <a:br>
              <a:rPr lang="en-US" kern="1200" dirty="0">
                <a:solidFill>
                  <a:schemeClr val="bg1"/>
                </a:solidFill>
                <a:latin typeface="+mj-lt"/>
                <a:ea typeface="+mj-ea"/>
                <a:cs typeface="+mj-cs"/>
              </a:rPr>
            </a:br>
            <a:r>
              <a:rPr lang="en-US" sz="2800" kern="1200" dirty="0">
                <a:solidFill>
                  <a:srgbClr val="B9E1FF"/>
                </a:solidFill>
                <a:latin typeface="+mj-lt"/>
                <a:ea typeface="+mj-ea"/>
                <a:cs typeface="+mj-cs"/>
              </a:rPr>
              <a:t>Disposition Date/Outcome Date</a:t>
            </a:r>
          </a:p>
        </p:txBody>
      </p:sp>
      <p:pic>
        <p:nvPicPr>
          <p:cNvPr id="6" name="Picture 5" descr="A person holding a sign&#10;&#10;Description automatically generated">
            <a:extLst>
              <a:ext uri="{FF2B5EF4-FFF2-40B4-BE49-F238E27FC236}">
                <a16:creationId xmlns:a16="http://schemas.microsoft.com/office/drawing/2014/main" id="{A822BE82-BCA4-B11C-E512-8F88D711E02C}"/>
              </a:ext>
            </a:extLst>
          </p:cNvPr>
          <p:cNvPicPr>
            <a:picLocks noChangeAspect="1"/>
          </p:cNvPicPr>
          <p:nvPr/>
        </p:nvPicPr>
        <p:blipFill rotWithShape="1">
          <a:blip r:embed="rId3">
            <a:extLst>
              <a:ext uri="{28A0092B-C50C-407E-A947-70E740481C1C}">
                <a14:useLocalDpi xmlns:a14="http://schemas.microsoft.com/office/drawing/2010/main" val="0"/>
              </a:ext>
            </a:extLst>
          </a:blip>
          <a:srcRect l="303" r="7656" b="-2"/>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sp>
        <p:nvSpPr>
          <p:cNvPr id="2" name="Slide Number Placeholder 1">
            <a:extLst>
              <a:ext uri="{FF2B5EF4-FFF2-40B4-BE49-F238E27FC236}">
                <a16:creationId xmlns:a16="http://schemas.microsoft.com/office/drawing/2014/main" id="{25DC77D4-017D-069A-7EA9-E84434923CC3}"/>
              </a:ext>
            </a:extLst>
          </p:cNvPr>
          <p:cNvSpPr>
            <a:spLocks noGrp="1"/>
          </p:cNvSpPr>
          <p:nvPr>
            <p:ph type="sldNum" sz="quarter" idx="4294967295"/>
          </p:nvPr>
        </p:nvSpPr>
        <p:spPr>
          <a:xfrm>
            <a:off x="8737600" y="466933"/>
            <a:ext cx="2635250" cy="707886"/>
          </a:xfrm>
          <a:prstGeom prst="rect">
            <a:avLst/>
          </a:prstGeom>
        </p:spPr>
        <p:txBody>
          <a:bodyPr vert="horz" lIns="91440" tIns="45720" rIns="91440" bIns="45720" rtlCol="0" anchor="ctr">
            <a:normAutofit/>
          </a:bodyPr>
          <a:lstStyle/>
          <a:p>
            <a:pPr algn="r">
              <a:lnSpc>
                <a:spcPct val="90000"/>
              </a:lnSpc>
              <a:spcAft>
                <a:spcPts val="600"/>
              </a:spcAft>
            </a:pPr>
            <a:fld id="{123689D9-3805-42FF-937B-98367326CB2A}" type="slidenum">
              <a:rPr lang="en-US" sz="4400">
                <a:solidFill>
                  <a:srgbClr val="FFFFFF"/>
                </a:solidFill>
              </a:rPr>
              <a:pPr algn="r">
                <a:lnSpc>
                  <a:spcPct val="90000"/>
                </a:lnSpc>
                <a:spcAft>
                  <a:spcPts val="600"/>
                </a:spcAft>
              </a:pPr>
              <a:t>32</a:t>
            </a:fld>
            <a:endParaRPr lang="en-US" sz="4400">
              <a:solidFill>
                <a:srgbClr val="FFFFFF"/>
              </a:solidFill>
            </a:endParaRPr>
          </a:p>
        </p:txBody>
      </p:sp>
      <p:pic>
        <p:nvPicPr>
          <p:cNvPr id="4" name="Picture 3">
            <a:extLst>
              <a:ext uri="{FF2B5EF4-FFF2-40B4-BE49-F238E27FC236}">
                <a16:creationId xmlns:a16="http://schemas.microsoft.com/office/drawing/2014/main" id="{8AF602B0-CFFB-EB6E-FB7D-73FB89B69A83}"/>
              </a:ext>
            </a:extLst>
          </p:cNvPr>
          <p:cNvPicPr>
            <a:picLocks noChangeAspect="1"/>
          </p:cNvPicPr>
          <p:nvPr/>
        </p:nvPicPr>
        <p:blipFill rotWithShape="1">
          <a:blip r:embed="rId4"/>
          <a:srcRect l="36737" r="20756" b="-1"/>
          <a:stretch/>
        </p:blipFill>
        <p:spPr>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13" name="Group 12">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4" name="Freeform: Shape 13">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Slide Number Placeholder 1">
            <a:extLst>
              <a:ext uri="{FF2B5EF4-FFF2-40B4-BE49-F238E27FC236}">
                <a16:creationId xmlns:a16="http://schemas.microsoft.com/office/drawing/2014/main" id="{2EF97826-0CAF-A144-D05A-3D4C613A440B}"/>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32</a:t>
            </a:fld>
            <a:endParaRPr lang="en-US" sz="1200" dirty="0">
              <a:solidFill>
                <a:schemeClr val="bg1">
                  <a:alpha val="80000"/>
                </a:schemeClr>
              </a:solidFill>
            </a:endParaRPr>
          </a:p>
        </p:txBody>
      </p:sp>
    </p:spTree>
    <p:extLst>
      <p:ext uri="{BB962C8B-B14F-4D97-AF65-F5344CB8AC3E}">
        <p14:creationId xmlns:p14="http://schemas.microsoft.com/office/powerpoint/2010/main" val="970958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4C96708-CA5A-75E2-15EE-C54B48F2E403}"/>
              </a:ext>
            </a:extLst>
          </p:cNvPr>
          <p:cNvSpPr txBox="1">
            <a:spLocks/>
          </p:cNvSpPr>
          <p:nvPr/>
        </p:nvSpPr>
        <p:spPr>
          <a:xfrm>
            <a:off x="640080" y="5576887"/>
            <a:ext cx="10911840" cy="99389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spcAft>
                <a:spcPts val="600"/>
              </a:spcAft>
            </a:pPr>
            <a:r>
              <a:rPr lang="en-US" dirty="0">
                <a:solidFill>
                  <a:schemeClr val="tx1"/>
                </a:solidFill>
              </a:rPr>
              <a:t>Center File Review Tracking Log Review</a:t>
            </a:r>
            <a:br>
              <a:rPr lang="en-US" dirty="0">
                <a:solidFill>
                  <a:schemeClr val="tx1"/>
                </a:solidFill>
              </a:rPr>
            </a:br>
            <a:r>
              <a:rPr lang="en-US" sz="2800" dirty="0">
                <a:solidFill>
                  <a:srgbClr val="B9E1FF"/>
                </a:solidFill>
              </a:rPr>
              <a:t>Days in Review (30 days)</a:t>
            </a:r>
          </a:p>
        </p:txBody>
      </p:sp>
      <p:sp>
        <p:nvSpPr>
          <p:cNvPr id="2" name="Slide Number Placeholder 1">
            <a:extLst>
              <a:ext uri="{FF2B5EF4-FFF2-40B4-BE49-F238E27FC236}">
                <a16:creationId xmlns:a16="http://schemas.microsoft.com/office/drawing/2014/main" id="{BF4D2861-EF61-CCB7-D63E-FB4320846A24}"/>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a:bodyPr>
          <a:lstStyle/>
          <a:p>
            <a:pPr algn="r" defTabSz="457200">
              <a:spcAft>
                <a:spcPts val="600"/>
              </a:spcAft>
            </a:pPr>
            <a:fld id="{123689D9-3805-42FF-937B-98367326CB2A}" type="slidenum">
              <a:rPr lang="en-US" sz="1200">
                <a:solidFill>
                  <a:schemeClr val="tx1">
                    <a:alpha val="80000"/>
                  </a:schemeClr>
                </a:solidFill>
              </a:rPr>
              <a:pPr algn="r" defTabSz="457200">
                <a:spcAft>
                  <a:spcPts val="600"/>
                </a:spcAft>
              </a:pPr>
              <a:t>33</a:t>
            </a:fld>
            <a:endParaRPr lang="en-US" sz="1200" dirty="0">
              <a:solidFill>
                <a:schemeClr val="tx1">
                  <a:alpha val="80000"/>
                </a:schemeClr>
              </a:solidFill>
            </a:endParaRPr>
          </a:p>
        </p:txBody>
      </p:sp>
      <p:pic>
        <p:nvPicPr>
          <p:cNvPr id="4" name="Picture 3">
            <a:extLst>
              <a:ext uri="{FF2B5EF4-FFF2-40B4-BE49-F238E27FC236}">
                <a16:creationId xmlns:a16="http://schemas.microsoft.com/office/drawing/2014/main" id="{E1C7FE21-72C1-A268-BF96-88F16E29C63A}"/>
              </a:ext>
            </a:extLst>
          </p:cNvPr>
          <p:cNvPicPr>
            <a:picLocks noChangeAspect="1"/>
          </p:cNvPicPr>
          <p:nvPr/>
        </p:nvPicPr>
        <p:blipFill>
          <a:blip r:embed="rId3"/>
          <a:stretch>
            <a:fillRect/>
          </a:stretch>
        </p:blipFill>
        <p:spPr>
          <a:xfrm>
            <a:off x="1155894" y="136525"/>
            <a:ext cx="10145151" cy="5397795"/>
          </a:xfrm>
          <a:prstGeom prst="rect">
            <a:avLst/>
          </a:prstGeom>
        </p:spPr>
      </p:pic>
    </p:spTree>
    <p:extLst>
      <p:ext uri="{BB962C8B-B14F-4D97-AF65-F5344CB8AC3E}">
        <p14:creationId xmlns:p14="http://schemas.microsoft.com/office/powerpoint/2010/main" val="171866578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11F0AF-04D3-2ECB-75F5-1B79A37D8ED9}"/>
              </a:ext>
            </a:extLst>
          </p:cNvPr>
          <p:cNvSpPr txBox="1">
            <a:spLocks/>
          </p:cNvSpPr>
          <p:nvPr/>
        </p:nvSpPr>
        <p:spPr>
          <a:xfrm>
            <a:off x="640080" y="5576887"/>
            <a:ext cx="10911840" cy="114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spcAft>
                <a:spcPts val="600"/>
              </a:spcAft>
            </a:pPr>
            <a:r>
              <a:rPr lang="en-US" dirty="0">
                <a:solidFill>
                  <a:schemeClr val="tx1"/>
                </a:solidFill>
              </a:rPr>
              <a:t>Center File Review Tracking Log Review</a:t>
            </a:r>
            <a:br>
              <a:rPr lang="en-US" sz="2000" dirty="0">
                <a:solidFill>
                  <a:schemeClr val="tx1"/>
                </a:solidFill>
              </a:rPr>
            </a:br>
            <a:r>
              <a:rPr lang="en-US" sz="2800" dirty="0">
                <a:solidFill>
                  <a:srgbClr val="B9E1FF"/>
                </a:solidFill>
              </a:rPr>
              <a:t>Regional Office Extension Requested </a:t>
            </a:r>
          </a:p>
        </p:txBody>
      </p:sp>
      <p:sp>
        <p:nvSpPr>
          <p:cNvPr id="4" name="Slide Number Placeholder 1">
            <a:extLst>
              <a:ext uri="{FF2B5EF4-FFF2-40B4-BE49-F238E27FC236}">
                <a16:creationId xmlns:a16="http://schemas.microsoft.com/office/drawing/2014/main" id="{BFDD2ACA-9E72-CC91-1DE7-8C8E2F50E7CE}"/>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34</a:t>
            </a:fld>
            <a:endParaRPr lang="en-US" sz="1200" dirty="0">
              <a:solidFill>
                <a:schemeClr val="tx1">
                  <a:alpha val="80000"/>
                </a:schemeClr>
              </a:solidFill>
            </a:endParaRPr>
          </a:p>
        </p:txBody>
      </p:sp>
      <p:pic>
        <p:nvPicPr>
          <p:cNvPr id="8" name="Picture 7">
            <a:extLst>
              <a:ext uri="{FF2B5EF4-FFF2-40B4-BE49-F238E27FC236}">
                <a16:creationId xmlns:a16="http://schemas.microsoft.com/office/drawing/2014/main" id="{21F2C2D0-0100-B796-586E-4C8A54AB924C}"/>
              </a:ext>
            </a:extLst>
          </p:cNvPr>
          <p:cNvPicPr>
            <a:picLocks noChangeAspect="1"/>
          </p:cNvPicPr>
          <p:nvPr/>
        </p:nvPicPr>
        <p:blipFill>
          <a:blip r:embed="rId3"/>
          <a:stretch>
            <a:fillRect/>
          </a:stretch>
        </p:blipFill>
        <p:spPr>
          <a:xfrm>
            <a:off x="1293568" y="511246"/>
            <a:ext cx="9604864" cy="5022047"/>
          </a:xfrm>
          <a:prstGeom prst="rect">
            <a:avLst/>
          </a:prstGeom>
        </p:spPr>
      </p:pic>
    </p:spTree>
    <p:extLst>
      <p:ext uri="{BB962C8B-B14F-4D97-AF65-F5344CB8AC3E}">
        <p14:creationId xmlns:p14="http://schemas.microsoft.com/office/powerpoint/2010/main" val="2359706280"/>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FA4855-A3EB-DB8A-9869-8AB83C35A1BC}"/>
              </a:ext>
            </a:extLst>
          </p:cNvPr>
          <p:cNvSpPr txBox="1">
            <a:spLocks/>
          </p:cNvSpPr>
          <p:nvPr/>
        </p:nvSpPr>
        <p:spPr>
          <a:xfrm>
            <a:off x="640080" y="5576887"/>
            <a:ext cx="10911840" cy="114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spcAft>
                <a:spcPts val="600"/>
              </a:spcAft>
            </a:pPr>
            <a:r>
              <a:rPr lang="en-US" dirty="0">
                <a:solidFill>
                  <a:schemeClr val="tx1"/>
                </a:solidFill>
              </a:rPr>
              <a:t>Center File Review Tracking Log Review</a:t>
            </a:r>
            <a:br>
              <a:rPr lang="en-US" sz="2000" dirty="0">
                <a:solidFill>
                  <a:schemeClr val="tx1"/>
                </a:solidFill>
              </a:rPr>
            </a:br>
            <a:r>
              <a:rPr lang="en-US" sz="2800" dirty="0">
                <a:solidFill>
                  <a:srgbClr val="B9E1FF"/>
                </a:solidFill>
              </a:rPr>
              <a:t>Date of Assignment</a:t>
            </a:r>
          </a:p>
        </p:txBody>
      </p:sp>
      <p:sp>
        <p:nvSpPr>
          <p:cNvPr id="4" name="Slide Number Placeholder 1">
            <a:extLst>
              <a:ext uri="{FF2B5EF4-FFF2-40B4-BE49-F238E27FC236}">
                <a16:creationId xmlns:a16="http://schemas.microsoft.com/office/drawing/2014/main" id="{C2DDD95B-B1A7-16BD-F3DA-FAFF88290D8F}"/>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35</a:t>
            </a:fld>
            <a:endParaRPr lang="en-US" sz="1200" dirty="0">
              <a:solidFill>
                <a:schemeClr val="tx1">
                  <a:alpha val="80000"/>
                </a:schemeClr>
              </a:solidFill>
            </a:endParaRPr>
          </a:p>
        </p:txBody>
      </p:sp>
      <p:pic>
        <p:nvPicPr>
          <p:cNvPr id="6" name="Picture 5">
            <a:extLst>
              <a:ext uri="{FF2B5EF4-FFF2-40B4-BE49-F238E27FC236}">
                <a16:creationId xmlns:a16="http://schemas.microsoft.com/office/drawing/2014/main" id="{89B3029C-E771-AA3B-1074-697F938AE470}"/>
              </a:ext>
            </a:extLst>
          </p:cNvPr>
          <p:cNvPicPr>
            <a:picLocks noChangeAspect="1"/>
          </p:cNvPicPr>
          <p:nvPr/>
        </p:nvPicPr>
        <p:blipFill>
          <a:blip r:embed="rId3"/>
          <a:stretch>
            <a:fillRect/>
          </a:stretch>
        </p:blipFill>
        <p:spPr>
          <a:xfrm>
            <a:off x="1198794" y="205942"/>
            <a:ext cx="9794412" cy="5370945"/>
          </a:xfrm>
          <a:prstGeom prst="rect">
            <a:avLst/>
          </a:prstGeom>
        </p:spPr>
      </p:pic>
    </p:spTree>
    <p:extLst>
      <p:ext uri="{BB962C8B-B14F-4D97-AF65-F5344CB8AC3E}">
        <p14:creationId xmlns:p14="http://schemas.microsoft.com/office/powerpoint/2010/main" val="1759672659"/>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262F7-EDAE-9BD9-19C5-58EDDB2E76C7}"/>
              </a:ext>
            </a:extLst>
          </p:cNvPr>
          <p:cNvSpPr txBox="1">
            <a:spLocks/>
          </p:cNvSpPr>
          <p:nvPr/>
        </p:nvSpPr>
        <p:spPr>
          <a:xfrm>
            <a:off x="640080" y="5576887"/>
            <a:ext cx="10911840" cy="114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spcAft>
                <a:spcPts val="600"/>
              </a:spcAft>
            </a:pPr>
            <a:r>
              <a:rPr lang="en-US" dirty="0">
                <a:solidFill>
                  <a:schemeClr val="tx1"/>
                </a:solidFill>
              </a:rPr>
              <a:t>Center File Review Tracking Log Review</a:t>
            </a:r>
            <a:br>
              <a:rPr lang="en-US" sz="2000" dirty="0">
                <a:solidFill>
                  <a:schemeClr val="tx1"/>
                </a:solidFill>
              </a:rPr>
            </a:br>
            <a:r>
              <a:rPr lang="en-US" sz="2800" dirty="0">
                <a:solidFill>
                  <a:srgbClr val="B9E1FF"/>
                </a:solidFill>
              </a:rPr>
              <a:t>Date of Enrollment</a:t>
            </a:r>
          </a:p>
        </p:txBody>
      </p:sp>
      <p:sp>
        <p:nvSpPr>
          <p:cNvPr id="4" name="Slide Number Placeholder 1">
            <a:extLst>
              <a:ext uri="{FF2B5EF4-FFF2-40B4-BE49-F238E27FC236}">
                <a16:creationId xmlns:a16="http://schemas.microsoft.com/office/drawing/2014/main" id="{3DF70F53-C92F-8FDD-185F-3D7B96CD31E9}"/>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36</a:t>
            </a:fld>
            <a:endParaRPr lang="en-US" sz="1200" dirty="0">
              <a:solidFill>
                <a:schemeClr val="tx1">
                  <a:alpha val="80000"/>
                </a:schemeClr>
              </a:solidFill>
            </a:endParaRPr>
          </a:p>
        </p:txBody>
      </p:sp>
      <p:pic>
        <p:nvPicPr>
          <p:cNvPr id="6" name="Picture 5">
            <a:extLst>
              <a:ext uri="{FF2B5EF4-FFF2-40B4-BE49-F238E27FC236}">
                <a16:creationId xmlns:a16="http://schemas.microsoft.com/office/drawing/2014/main" id="{5642BE61-F5E1-85E6-E038-39B55628C64A}"/>
              </a:ext>
            </a:extLst>
          </p:cNvPr>
          <p:cNvPicPr>
            <a:picLocks noChangeAspect="1"/>
          </p:cNvPicPr>
          <p:nvPr/>
        </p:nvPicPr>
        <p:blipFill>
          <a:blip r:embed="rId3"/>
          <a:stretch>
            <a:fillRect/>
          </a:stretch>
        </p:blipFill>
        <p:spPr>
          <a:xfrm>
            <a:off x="1447927" y="578069"/>
            <a:ext cx="9044225" cy="4998818"/>
          </a:xfrm>
          <a:prstGeom prst="rect">
            <a:avLst/>
          </a:prstGeom>
        </p:spPr>
      </p:pic>
    </p:spTree>
    <p:extLst>
      <p:ext uri="{BB962C8B-B14F-4D97-AF65-F5344CB8AC3E}">
        <p14:creationId xmlns:p14="http://schemas.microsoft.com/office/powerpoint/2010/main" val="3342831219"/>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F0121-F0C1-75C3-C011-E7BA977F224C}"/>
              </a:ext>
            </a:extLst>
          </p:cNvPr>
          <p:cNvSpPr txBox="1">
            <a:spLocks/>
          </p:cNvSpPr>
          <p:nvPr/>
        </p:nvSpPr>
        <p:spPr>
          <a:xfrm>
            <a:off x="640080" y="5576887"/>
            <a:ext cx="10911840" cy="114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spcAft>
                <a:spcPts val="600"/>
              </a:spcAft>
            </a:pPr>
            <a:r>
              <a:rPr lang="en-US" dirty="0">
                <a:solidFill>
                  <a:schemeClr val="tx1"/>
                </a:solidFill>
              </a:rPr>
              <a:t>Center File Review Tracking Log Review</a:t>
            </a:r>
            <a:br>
              <a:rPr lang="en-US" dirty="0">
                <a:solidFill>
                  <a:schemeClr val="tx1"/>
                </a:solidFill>
              </a:rPr>
            </a:br>
            <a:r>
              <a:rPr lang="en-US" sz="2800" dirty="0">
                <a:solidFill>
                  <a:srgbClr val="B9E1FF"/>
                </a:solidFill>
              </a:rPr>
              <a:t>Comments</a:t>
            </a:r>
          </a:p>
        </p:txBody>
      </p:sp>
      <p:pic>
        <p:nvPicPr>
          <p:cNvPr id="12" name="Picture 11">
            <a:extLst>
              <a:ext uri="{FF2B5EF4-FFF2-40B4-BE49-F238E27FC236}">
                <a16:creationId xmlns:a16="http://schemas.microsoft.com/office/drawing/2014/main" id="{50C74BEC-7F62-EAA2-188D-0836EABE4517}"/>
              </a:ext>
            </a:extLst>
          </p:cNvPr>
          <p:cNvPicPr>
            <a:picLocks noChangeAspect="1"/>
          </p:cNvPicPr>
          <p:nvPr/>
        </p:nvPicPr>
        <p:blipFill>
          <a:blip r:embed="rId3"/>
          <a:stretch>
            <a:fillRect/>
          </a:stretch>
        </p:blipFill>
        <p:spPr>
          <a:xfrm>
            <a:off x="848203" y="297350"/>
            <a:ext cx="10703717" cy="5279537"/>
          </a:xfrm>
          <a:prstGeom prst="rect">
            <a:avLst/>
          </a:prstGeom>
        </p:spPr>
      </p:pic>
      <p:sp>
        <p:nvSpPr>
          <p:cNvPr id="2" name="Slide Number Placeholder 1">
            <a:extLst>
              <a:ext uri="{FF2B5EF4-FFF2-40B4-BE49-F238E27FC236}">
                <a16:creationId xmlns:a16="http://schemas.microsoft.com/office/drawing/2014/main" id="{20CEA9C8-6CCA-4723-2449-5EBE9683C547}"/>
              </a:ext>
            </a:extLst>
          </p:cNvPr>
          <p:cNvSpPr>
            <a:spLocks noGrp="1"/>
          </p:cNvSpPr>
          <p:nvPr>
            <p:ph type="sldNum" sz="quarter" idx="4294967295"/>
          </p:nvPr>
        </p:nvSpPr>
        <p:spPr>
          <a:xfrm>
            <a:off x="8610600" y="6356350"/>
            <a:ext cx="2743200" cy="365125"/>
          </a:xfrm>
          <a:prstGeom prst="rect">
            <a:avLst/>
          </a:prstGeom>
          <a:noFill/>
        </p:spPr>
        <p:txBody>
          <a:bodyPr vert="horz" lIns="91440" tIns="45720" rIns="91440" bIns="45720" rtlCol="0" anchor="ctr">
            <a:normAutofit lnSpcReduction="10000"/>
          </a:bodyPr>
          <a:lstStyle/>
          <a:p>
            <a:pPr algn="r" defTabSz="457200">
              <a:spcAft>
                <a:spcPts val="600"/>
              </a:spcAft>
            </a:pPr>
            <a:fld id="{123689D9-3805-42FF-937B-98367326CB2A}" type="slidenum">
              <a:rPr lang="en-US">
                <a:solidFill>
                  <a:schemeClr val="tx1">
                    <a:alpha val="80000"/>
                  </a:schemeClr>
                </a:solidFill>
              </a:rPr>
              <a:pPr algn="r" defTabSz="457200">
                <a:spcAft>
                  <a:spcPts val="600"/>
                </a:spcAft>
              </a:pPr>
              <a:t>37</a:t>
            </a:fld>
            <a:endParaRPr lang="en-US">
              <a:solidFill>
                <a:schemeClr val="tx1">
                  <a:alpha val="80000"/>
                </a:schemeClr>
              </a:solidFill>
            </a:endParaRPr>
          </a:p>
        </p:txBody>
      </p:sp>
      <p:grpSp>
        <p:nvGrpSpPr>
          <p:cNvPr id="4" name="Group 3">
            <a:extLst>
              <a:ext uri="{FF2B5EF4-FFF2-40B4-BE49-F238E27FC236}">
                <a16:creationId xmlns:a16="http://schemas.microsoft.com/office/drawing/2014/main" id="{C45651C5-ABB0-1F25-670F-FAAAA6B8EAB6}"/>
              </a:ext>
            </a:extLst>
          </p:cNvPr>
          <p:cNvGrpSpPr/>
          <p:nvPr/>
        </p:nvGrpSpPr>
        <p:grpSpPr>
          <a:xfrm>
            <a:off x="3225086" y="1846384"/>
            <a:ext cx="3556714" cy="1699846"/>
            <a:chOff x="8118846" y="1957754"/>
            <a:chExt cx="3556714" cy="1699846"/>
          </a:xfrm>
        </p:grpSpPr>
        <p:cxnSp>
          <p:nvCxnSpPr>
            <p:cNvPr id="7" name="Straight Arrow Connector 6">
              <a:extLst>
                <a:ext uri="{FF2B5EF4-FFF2-40B4-BE49-F238E27FC236}">
                  <a16:creationId xmlns:a16="http://schemas.microsoft.com/office/drawing/2014/main" id="{2AA9A505-5CC1-E75E-C6F6-BC398B30999B}"/>
                </a:ext>
              </a:extLst>
            </p:cNvPr>
            <p:cNvCxnSpPr>
              <a:cxnSpLocks/>
            </p:cNvCxnSpPr>
            <p:nvPr/>
          </p:nvCxnSpPr>
          <p:spPr>
            <a:xfrm flipV="1">
              <a:off x="10204314" y="2940922"/>
              <a:ext cx="1471246" cy="1582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red and white banner with a megaphone&#10;&#10;Description automatically generated">
              <a:extLst>
                <a:ext uri="{FF2B5EF4-FFF2-40B4-BE49-F238E27FC236}">
                  <a16:creationId xmlns:a16="http://schemas.microsoft.com/office/drawing/2014/main" id="{53EB106D-A257-875F-3F6E-17D36ADE95F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18846" y="1957754"/>
              <a:ext cx="2870914" cy="1699846"/>
            </a:xfrm>
            <a:prstGeom prst="rect">
              <a:avLst/>
            </a:prstGeom>
          </p:spPr>
        </p:pic>
      </p:grpSp>
    </p:spTree>
    <p:extLst>
      <p:ext uri="{BB962C8B-B14F-4D97-AF65-F5344CB8AC3E}">
        <p14:creationId xmlns:p14="http://schemas.microsoft.com/office/powerpoint/2010/main" val="3625428044"/>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262F7-EDAE-9BD9-19C5-58EDDB2E76C7}"/>
              </a:ext>
            </a:extLst>
          </p:cNvPr>
          <p:cNvSpPr txBox="1">
            <a:spLocks/>
          </p:cNvSpPr>
          <p:nvPr/>
        </p:nvSpPr>
        <p:spPr>
          <a:xfrm>
            <a:off x="640080" y="5148995"/>
            <a:ext cx="10911840" cy="114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spcAft>
                <a:spcPts val="600"/>
              </a:spcAft>
            </a:pPr>
            <a:r>
              <a:rPr lang="en-US" dirty="0">
                <a:solidFill>
                  <a:schemeClr val="tx1"/>
                </a:solidFill>
              </a:rPr>
              <a:t>Center File Review Tracking Log Review</a:t>
            </a:r>
            <a:br>
              <a:rPr lang="en-US" sz="2000" dirty="0">
                <a:solidFill>
                  <a:schemeClr val="tx1"/>
                </a:solidFill>
              </a:rPr>
            </a:br>
            <a:r>
              <a:rPr lang="en-US" sz="2800" dirty="0">
                <a:solidFill>
                  <a:srgbClr val="B9E1FF"/>
                </a:solidFill>
              </a:rPr>
              <a:t>Multiple Logs or Using Multiple Tabs</a:t>
            </a:r>
          </a:p>
        </p:txBody>
      </p:sp>
      <p:sp>
        <p:nvSpPr>
          <p:cNvPr id="6" name="Slide Number Placeholder 1">
            <a:extLst>
              <a:ext uri="{FF2B5EF4-FFF2-40B4-BE49-F238E27FC236}">
                <a16:creationId xmlns:a16="http://schemas.microsoft.com/office/drawing/2014/main" id="{447DFEB5-18C1-0DD2-53C6-DBAAD67D4B86}"/>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38</a:t>
            </a:fld>
            <a:endParaRPr lang="en-US" sz="1200" dirty="0">
              <a:solidFill>
                <a:schemeClr val="tx1">
                  <a:alpha val="80000"/>
                </a:schemeClr>
              </a:solidFill>
            </a:endParaRPr>
          </a:p>
        </p:txBody>
      </p:sp>
      <p:pic>
        <p:nvPicPr>
          <p:cNvPr id="9" name="Picture 8">
            <a:extLst>
              <a:ext uri="{FF2B5EF4-FFF2-40B4-BE49-F238E27FC236}">
                <a16:creationId xmlns:a16="http://schemas.microsoft.com/office/drawing/2014/main" id="{E3BDC703-DAF7-7DCF-2CB4-5146BF9C3BD8}"/>
              </a:ext>
            </a:extLst>
          </p:cNvPr>
          <p:cNvPicPr>
            <a:picLocks noChangeAspect="1"/>
          </p:cNvPicPr>
          <p:nvPr/>
        </p:nvPicPr>
        <p:blipFill>
          <a:blip r:embed="rId3"/>
          <a:stretch>
            <a:fillRect/>
          </a:stretch>
        </p:blipFill>
        <p:spPr>
          <a:xfrm>
            <a:off x="911469" y="564417"/>
            <a:ext cx="10369062" cy="4342746"/>
          </a:xfrm>
          <a:prstGeom prst="rect">
            <a:avLst/>
          </a:prstGeom>
        </p:spPr>
      </p:pic>
    </p:spTree>
    <p:extLst>
      <p:ext uri="{BB962C8B-B14F-4D97-AF65-F5344CB8AC3E}">
        <p14:creationId xmlns:p14="http://schemas.microsoft.com/office/powerpoint/2010/main" val="2323688525"/>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39</a:t>
            </a:fld>
            <a:endParaRPr lang="en-US" dirty="0"/>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39</a:t>
            </a:fld>
            <a:endParaRPr lang="en-US" sz="1200" dirty="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768942" y="689683"/>
            <a:ext cx="4678269" cy="754727"/>
          </a:xfrm>
        </p:spPr>
        <p:txBody>
          <a:bodyPr/>
          <a:lstStyle/>
          <a:p>
            <a:r>
              <a:rPr lang="en-US" altLang="ko-KR" dirty="0">
                <a:solidFill>
                  <a:srgbClr val="0070C0"/>
                </a:solidFill>
              </a:rPr>
              <a:t>Center File Review  Tracking Log</a:t>
            </a:r>
            <a:br>
              <a:rPr lang="en-US" altLang="ko-KR" dirty="0">
                <a:solidFill>
                  <a:srgbClr val="0070C0"/>
                </a:solidFill>
              </a:rPr>
            </a:br>
            <a:endParaRPr lang="en-US" altLang="ko-KR" dirty="0">
              <a:solidFill>
                <a:srgbClr val="0070C0"/>
              </a:solidFill>
            </a:endParaRPr>
          </a:p>
        </p:txBody>
      </p:sp>
      <p:sp>
        <p:nvSpPr>
          <p:cNvPr id="12" name="제목 1">
            <a:extLst>
              <a:ext uri="{FF2B5EF4-FFF2-40B4-BE49-F238E27FC236}">
                <a16:creationId xmlns:a16="http://schemas.microsoft.com/office/drawing/2014/main" id="{5D9EBF5B-E2BA-CCFC-C7AD-1FBB938E2EA1}"/>
              </a:ext>
            </a:extLst>
          </p:cNvPr>
          <p:cNvSpPr txBox="1">
            <a:spLocks/>
          </p:cNvSpPr>
          <p:nvPr/>
        </p:nvSpPr>
        <p:spPr>
          <a:xfrm>
            <a:off x="768942" y="2123679"/>
            <a:ext cx="4237270" cy="754727"/>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sz="2800" b="0" dirty="0">
                <a:solidFill>
                  <a:schemeClr val="tx1"/>
                </a:solidFill>
                <a:latin typeface="+mn-lt"/>
              </a:rPr>
              <a:t>Technical Assistance/Guidance</a:t>
            </a:r>
            <a:br>
              <a:rPr lang="en-US" altLang="ko-KR" dirty="0">
                <a:solidFill>
                  <a:schemeClr val="tx1"/>
                </a:solidFill>
              </a:rPr>
            </a:br>
            <a:endParaRPr lang="en-US" altLang="ko-KR" dirty="0">
              <a:solidFill>
                <a:schemeClr val="tx1"/>
              </a:solidFill>
            </a:endParaRPr>
          </a:p>
        </p:txBody>
      </p:sp>
      <p:sp>
        <p:nvSpPr>
          <p:cNvPr id="13" name="TextBox 12">
            <a:extLst>
              <a:ext uri="{FF2B5EF4-FFF2-40B4-BE49-F238E27FC236}">
                <a16:creationId xmlns:a16="http://schemas.microsoft.com/office/drawing/2014/main" id="{3FC362B9-D8C7-53B5-0CBD-81515D9E8A24}"/>
              </a:ext>
            </a:extLst>
          </p:cNvPr>
          <p:cNvSpPr txBox="1"/>
          <p:nvPr/>
        </p:nvSpPr>
        <p:spPr>
          <a:xfrm>
            <a:off x="835158" y="2878406"/>
            <a:ext cx="4482526" cy="2818528"/>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Two resources:</a:t>
            </a:r>
          </a:p>
          <a:p>
            <a:pPr marL="914400" lvl="1" indent="-457200">
              <a:lnSpc>
                <a:spcPct val="114000"/>
              </a:lnSpc>
              <a:spcBef>
                <a:spcPts val="600"/>
              </a:spcBef>
              <a:buClr>
                <a:srgbClr val="32669A"/>
              </a:buClr>
              <a:buFont typeface="Wingdings" panose="05000000000000000000" pitchFamily="2" charset="2"/>
              <a:buChar char="§"/>
            </a:pPr>
            <a:r>
              <a:rPr lang="en-US" sz="2400" dirty="0"/>
              <a:t>Stand alone Technical Assistance/Guidance document</a:t>
            </a:r>
          </a:p>
          <a:p>
            <a:pPr marL="914400" lvl="1" indent="-457200">
              <a:lnSpc>
                <a:spcPct val="114000"/>
              </a:lnSpc>
              <a:spcBef>
                <a:spcPts val="600"/>
              </a:spcBef>
              <a:buClr>
                <a:srgbClr val="32669A"/>
              </a:buClr>
              <a:buFont typeface="Wingdings" panose="05000000000000000000" pitchFamily="2" charset="2"/>
              <a:buChar char="§"/>
            </a:pPr>
            <a:r>
              <a:rPr lang="en-US" sz="2400" dirty="0"/>
              <a:t>Instructions/Guidance embedded within the log</a:t>
            </a:r>
          </a:p>
        </p:txBody>
      </p:sp>
      <p:sp>
        <p:nvSpPr>
          <p:cNvPr id="14" name="Arrow: Right 13">
            <a:extLst>
              <a:ext uri="{FF2B5EF4-FFF2-40B4-BE49-F238E27FC236}">
                <a16:creationId xmlns:a16="http://schemas.microsoft.com/office/drawing/2014/main" id="{B3EEBA53-8EC5-3F88-066A-E0D3E7100441}"/>
              </a:ext>
            </a:extLst>
          </p:cNvPr>
          <p:cNvSpPr/>
          <p:nvPr/>
        </p:nvSpPr>
        <p:spPr>
          <a:xfrm>
            <a:off x="4601634" y="3633133"/>
            <a:ext cx="1027521" cy="584461"/>
          </a:xfrm>
          <a:prstGeom prst="rightArrow">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2" name="Picture 1" descr="A document with text on it&#10;&#10;Description automatically generated">
            <a:extLst>
              <a:ext uri="{FF2B5EF4-FFF2-40B4-BE49-F238E27FC236}">
                <a16:creationId xmlns:a16="http://schemas.microsoft.com/office/drawing/2014/main" id="{9101507D-DDB7-F827-24AE-F6381BF754E4}"/>
              </a:ext>
            </a:extLst>
          </p:cNvPr>
          <p:cNvPicPr>
            <a:picLocks noChangeAspect="1"/>
          </p:cNvPicPr>
          <p:nvPr/>
        </p:nvPicPr>
        <p:blipFill>
          <a:blip r:embed="rId3"/>
          <a:stretch>
            <a:fillRect/>
          </a:stretch>
        </p:blipFill>
        <p:spPr>
          <a:xfrm>
            <a:off x="6307554" y="378209"/>
            <a:ext cx="4606091" cy="6247190"/>
          </a:xfrm>
          <a:prstGeom prst="rect">
            <a:avLst/>
          </a:prstGeom>
          <a:ln>
            <a:solidFill>
              <a:srgbClr val="32669A"/>
            </a:solidFill>
          </a:ln>
        </p:spPr>
      </p:pic>
      <p:pic>
        <p:nvPicPr>
          <p:cNvPr id="16" name="Graphic 15" descr="Badge 1 with solid fill">
            <a:extLst>
              <a:ext uri="{FF2B5EF4-FFF2-40B4-BE49-F238E27FC236}">
                <a16:creationId xmlns:a16="http://schemas.microsoft.com/office/drawing/2014/main" id="{E59804AA-4CBA-F0F0-C68F-33CA665621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70339"/>
            <a:ext cx="914400" cy="914400"/>
          </a:xfrm>
          <a:prstGeom prst="rect">
            <a:avLst/>
          </a:prstGeom>
        </p:spPr>
      </p:pic>
    </p:spTree>
    <p:extLst>
      <p:ext uri="{BB962C8B-B14F-4D97-AF65-F5344CB8AC3E}">
        <p14:creationId xmlns:p14="http://schemas.microsoft.com/office/powerpoint/2010/main" val="80996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1"/>
            <a:ext cx="12192000" cy="294163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a:t>
            </a:fld>
            <a:endParaRPr lang="en-US"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1F9D0DB-84C4-66A5-7810-616F9C54D5FF}"/>
              </a:ext>
            </a:extLst>
          </p:cNvPr>
          <p:cNvSpPr txBox="1">
            <a:spLocks/>
          </p:cNvSpPr>
          <p:nvPr/>
        </p:nvSpPr>
        <p:spPr>
          <a:xfrm>
            <a:off x="0" y="6176963"/>
            <a:ext cx="638175" cy="365125"/>
          </a:xfrm>
          <a:prstGeom prst="rect">
            <a:avLst/>
          </a:prstGeom>
          <a:solidFill>
            <a:srgbClr val="0070C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3689D9-3805-42FF-937B-98367326CB2A}" type="slidenum">
              <a:rPr lang="en-US" sz="1200" smtClean="0"/>
              <a:pPr algn="r"/>
              <a:t>4</a:t>
            </a:fld>
            <a:endParaRPr lang="en-US" sz="1200" dirty="0"/>
          </a:p>
        </p:txBody>
      </p:sp>
      <p:sp>
        <p:nvSpPr>
          <p:cNvPr id="8" name="Title 1">
            <a:extLst>
              <a:ext uri="{FF2B5EF4-FFF2-40B4-BE49-F238E27FC236}">
                <a16:creationId xmlns:a16="http://schemas.microsoft.com/office/drawing/2014/main" id="{36C30621-F4C5-F375-F80C-EE0AA0444427}"/>
              </a:ext>
            </a:extLst>
          </p:cNvPr>
          <p:cNvSpPr txBox="1">
            <a:spLocks/>
          </p:cNvSpPr>
          <p:nvPr/>
        </p:nvSpPr>
        <p:spPr>
          <a:xfrm>
            <a:off x="838200" y="782200"/>
            <a:ext cx="10515600" cy="1096899"/>
          </a:xfrm>
          <a:prstGeom prst="rect">
            <a:avLst/>
          </a:prstGeom>
        </p:spPr>
        <p:txBody>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pPr algn="ctr"/>
            <a:r>
              <a:rPr lang="en-US" sz="6000" dirty="0">
                <a:solidFill>
                  <a:schemeClr val="bg1"/>
                </a:solidFill>
              </a:rPr>
              <a:t>Policy</a:t>
            </a:r>
          </a:p>
        </p:txBody>
      </p:sp>
      <p:sp>
        <p:nvSpPr>
          <p:cNvPr id="9" name="Text Placeholder 2">
            <a:extLst>
              <a:ext uri="{FF2B5EF4-FFF2-40B4-BE49-F238E27FC236}">
                <a16:creationId xmlns:a16="http://schemas.microsoft.com/office/drawing/2014/main" id="{5B6094EF-125C-0E3A-7D46-9E844C67CCE3}"/>
              </a:ext>
            </a:extLst>
          </p:cNvPr>
          <p:cNvSpPr txBox="1">
            <a:spLocks/>
          </p:cNvSpPr>
          <p:nvPr/>
        </p:nvSpPr>
        <p:spPr>
          <a:xfrm>
            <a:off x="838200" y="1638475"/>
            <a:ext cx="10515600" cy="633649"/>
          </a:xfrm>
          <a:prstGeom prst="rect">
            <a:avLst/>
          </a:prstGeom>
        </p:spPr>
        <p:txBody>
          <a:bodyPr/>
          <a:lstStyle>
            <a:lvl1pPr marL="228600" indent="-228600" algn="l" defTabSz="914400" rtl="0" eaLnBrk="1" latinLnBrk="0" hangingPunct="1">
              <a:lnSpc>
                <a:spcPct val="114000"/>
              </a:lnSpc>
              <a:spcBef>
                <a:spcPts val="6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buClr>
                <a:srgbClr val="0070C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rPr>
              <a:t>PRH Requirements</a:t>
            </a:r>
          </a:p>
        </p:txBody>
      </p:sp>
      <p:pic>
        <p:nvPicPr>
          <p:cNvPr id="15" name="Picture Placeholder 14" descr="A person typing on a computer&#10;&#10;Description automatically generated">
            <a:extLst>
              <a:ext uri="{FF2B5EF4-FFF2-40B4-BE49-F238E27FC236}">
                <a16:creationId xmlns:a16="http://schemas.microsoft.com/office/drawing/2014/main" id="{D47749E5-FD38-C5CB-EA13-BA8D01FA849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2941638"/>
            <a:ext cx="12192000" cy="3916362"/>
          </a:xfrm>
        </p:spPr>
      </p:pic>
      <p:sp>
        <p:nvSpPr>
          <p:cNvPr id="5" name="Slide Number Placeholder 1">
            <a:extLst>
              <a:ext uri="{FF2B5EF4-FFF2-40B4-BE49-F238E27FC236}">
                <a16:creationId xmlns:a16="http://schemas.microsoft.com/office/drawing/2014/main" id="{09AF3A26-5F28-3407-EF6E-8A6D9B2097EC}"/>
              </a:ext>
            </a:extLst>
          </p:cNvPr>
          <p:cNvSpPr txBox="1">
            <a:spLocks/>
          </p:cNvSpPr>
          <p:nvPr/>
        </p:nvSpPr>
        <p:spPr>
          <a:xfrm>
            <a:off x="8763000" y="65087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a:t>
            </a:fld>
            <a:endParaRPr lang="en-US" sz="1200" dirty="0">
              <a:solidFill>
                <a:schemeClr val="tx1">
                  <a:alpha val="80000"/>
                </a:schemeClr>
              </a:solidFill>
            </a:endParaRPr>
          </a:p>
        </p:txBody>
      </p:sp>
    </p:spTree>
    <p:extLst>
      <p:ext uri="{BB962C8B-B14F-4D97-AF65-F5344CB8AC3E}">
        <p14:creationId xmlns:p14="http://schemas.microsoft.com/office/powerpoint/2010/main" val="1841854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E6B5-31CC-782C-72E2-3AA1853D36C8}"/>
              </a:ext>
            </a:extLst>
          </p:cNvPr>
          <p:cNvSpPr>
            <a:spLocks noGrp="1"/>
          </p:cNvSpPr>
          <p:nvPr>
            <p:ph type="title"/>
          </p:nvPr>
        </p:nvSpPr>
        <p:spPr/>
        <p:txBody>
          <a:bodyPr/>
          <a:lstStyle/>
          <a:p>
            <a:pPr algn="ctr"/>
            <a:r>
              <a:rPr lang="en-US" dirty="0"/>
              <a:t>Instructions and Guidance</a:t>
            </a:r>
            <a:br>
              <a:rPr lang="en-US" dirty="0"/>
            </a:br>
            <a:r>
              <a:rPr lang="en-US" sz="2400" dirty="0">
                <a:solidFill>
                  <a:schemeClr val="tx1"/>
                </a:solidFill>
              </a:rPr>
              <a:t>Embedded in Log</a:t>
            </a:r>
          </a:p>
        </p:txBody>
      </p:sp>
      <p:pic>
        <p:nvPicPr>
          <p:cNvPr id="4" name="Picture 3" descr="A screenshot of a computer&#10;&#10;Description automatically generated">
            <a:extLst>
              <a:ext uri="{FF2B5EF4-FFF2-40B4-BE49-F238E27FC236}">
                <a16:creationId xmlns:a16="http://schemas.microsoft.com/office/drawing/2014/main" id="{D91E66D1-D2FF-C5CE-F107-8591665FAA0E}"/>
              </a:ext>
            </a:extLst>
          </p:cNvPr>
          <p:cNvPicPr>
            <a:picLocks noChangeAspect="1"/>
          </p:cNvPicPr>
          <p:nvPr/>
        </p:nvPicPr>
        <p:blipFill rotWithShape="1">
          <a:blip r:embed="rId3"/>
          <a:srcRect l="7094" t="27174" r="52334" b="12370"/>
          <a:stretch/>
        </p:blipFill>
        <p:spPr>
          <a:xfrm>
            <a:off x="6560363" y="1884463"/>
            <a:ext cx="4644528" cy="3892932"/>
          </a:xfrm>
          <a:prstGeom prst="rect">
            <a:avLst/>
          </a:prstGeom>
        </p:spPr>
      </p:pic>
      <p:grpSp>
        <p:nvGrpSpPr>
          <p:cNvPr id="8" name="Group 7">
            <a:extLst>
              <a:ext uri="{FF2B5EF4-FFF2-40B4-BE49-F238E27FC236}">
                <a16:creationId xmlns:a16="http://schemas.microsoft.com/office/drawing/2014/main" id="{7982E3CF-6C56-E350-8918-14FF8CE0F62B}"/>
              </a:ext>
            </a:extLst>
          </p:cNvPr>
          <p:cNvGrpSpPr/>
          <p:nvPr/>
        </p:nvGrpSpPr>
        <p:grpSpPr>
          <a:xfrm>
            <a:off x="1479566" y="3495498"/>
            <a:ext cx="4616434" cy="2281897"/>
            <a:chOff x="1238569" y="2779541"/>
            <a:chExt cx="4616434" cy="2281897"/>
          </a:xfrm>
        </p:grpSpPr>
        <p:pic>
          <p:nvPicPr>
            <p:cNvPr id="3" name="Picture 2" descr="A screenshot of a computer&#10;&#10;Description automatically generated">
              <a:extLst>
                <a:ext uri="{FF2B5EF4-FFF2-40B4-BE49-F238E27FC236}">
                  <a16:creationId xmlns:a16="http://schemas.microsoft.com/office/drawing/2014/main" id="{C3F503C4-58C8-366A-D73F-9A65C9CC9140}"/>
                </a:ext>
              </a:extLst>
            </p:cNvPr>
            <p:cNvPicPr>
              <a:picLocks noChangeAspect="1"/>
            </p:cNvPicPr>
            <p:nvPr/>
          </p:nvPicPr>
          <p:blipFill rotWithShape="1">
            <a:blip r:embed="rId4"/>
            <a:srcRect l="10917" t="26074" r="46261" b="36296"/>
            <a:stretch/>
          </p:blipFill>
          <p:spPr>
            <a:xfrm>
              <a:off x="1238569" y="2779541"/>
              <a:ext cx="4616434" cy="2281897"/>
            </a:xfrm>
            <a:prstGeom prst="rect">
              <a:avLst/>
            </a:prstGeom>
          </p:spPr>
        </p:pic>
        <p:sp>
          <p:nvSpPr>
            <p:cNvPr id="5" name="Oval 4">
              <a:extLst>
                <a:ext uri="{FF2B5EF4-FFF2-40B4-BE49-F238E27FC236}">
                  <a16:creationId xmlns:a16="http://schemas.microsoft.com/office/drawing/2014/main" id="{C6FECE74-1AFD-1E19-4CAD-6F252F2E0ED5}"/>
                </a:ext>
              </a:extLst>
            </p:cNvPr>
            <p:cNvSpPr/>
            <p:nvPr/>
          </p:nvSpPr>
          <p:spPr>
            <a:xfrm>
              <a:off x="1794511" y="2880360"/>
              <a:ext cx="662940" cy="54864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peech Bubble: Rectangle 6">
            <a:extLst>
              <a:ext uri="{FF2B5EF4-FFF2-40B4-BE49-F238E27FC236}">
                <a16:creationId xmlns:a16="http://schemas.microsoft.com/office/drawing/2014/main" id="{B9FFA5A5-9F72-B917-3E48-CC0E441D5249}"/>
              </a:ext>
            </a:extLst>
          </p:cNvPr>
          <p:cNvSpPr/>
          <p:nvPr/>
        </p:nvSpPr>
        <p:spPr>
          <a:xfrm>
            <a:off x="1365431" y="1477085"/>
            <a:ext cx="2666033" cy="1116007"/>
          </a:xfrm>
          <a:prstGeom prst="wedgeRectCallout">
            <a:avLst>
              <a:gd name="adj1" fmla="val -12693"/>
              <a:gd name="adj2" fmla="val 15355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Both the Center File Review and Wellness Tracking Logs contain embedded guidance.</a:t>
            </a:r>
          </a:p>
        </p:txBody>
      </p:sp>
      <p:pic>
        <p:nvPicPr>
          <p:cNvPr id="10" name="Graphic 9" descr="Badge with solid fill">
            <a:extLst>
              <a:ext uri="{FF2B5EF4-FFF2-40B4-BE49-F238E27FC236}">
                <a16:creationId xmlns:a16="http://schemas.microsoft.com/office/drawing/2014/main" id="{2D394708-5407-B529-2B7E-C445BFF530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8231" y="3139117"/>
            <a:ext cx="914400" cy="914400"/>
          </a:xfrm>
          <a:prstGeom prst="rect">
            <a:avLst/>
          </a:prstGeom>
        </p:spPr>
      </p:pic>
      <p:sp>
        <p:nvSpPr>
          <p:cNvPr id="6" name="Slide Number Placeholder 1">
            <a:extLst>
              <a:ext uri="{FF2B5EF4-FFF2-40B4-BE49-F238E27FC236}">
                <a16:creationId xmlns:a16="http://schemas.microsoft.com/office/drawing/2014/main" id="{DBC11A38-E763-37A2-9C67-4CEAC2F9A0E4}"/>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40</a:t>
            </a:fld>
            <a:endParaRPr lang="en-US" sz="1200" dirty="0">
              <a:solidFill>
                <a:schemeClr val="tx1">
                  <a:alpha val="80000"/>
                </a:schemeClr>
              </a:solidFill>
            </a:endParaRPr>
          </a:p>
        </p:txBody>
      </p:sp>
    </p:spTree>
    <p:extLst>
      <p:ext uri="{BB962C8B-B14F-4D97-AF65-F5344CB8AC3E}">
        <p14:creationId xmlns:p14="http://schemas.microsoft.com/office/powerpoint/2010/main" val="3402415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3EAD-549B-7789-B079-5F9E89A7F2B8}"/>
              </a:ext>
            </a:extLst>
          </p:cNvPr>
          <p:cNvSpPr>
            <a:spLocks noGrp="1"/>
          </p:cNvSpPr>
          <p:nvPr>
            <p:ph type="title"/>
          </p:nvPr>
        </p:nvSpPr>
        <p:spPr/>
        <p:txBody>
          <a:bodyPr>
            <a:normAutofit/>
          </a:bodyPr>
          <a:lstStyle/>
          <a:p>
            <a:pPr>
              <a:lnSpc>
                <a:spcPct val="109000"/>
              </a:lnSpc>
              <a:spcBef>
                <a:spcPts val="600"/>
              </a:spcBef>
            </a:pPr>
            <a:r>
              <a:rPr lang="en-US" sz="3600" dirty="0"/>
              <a:t>Center File Review Tracking Log Comments</a:t>
            </a:r>
            <a:br>
              <a:rPr lang="en-US" dirty="0"/>
            </a:br>
            <a:r>
              <a:rPr lang="en-US" sz="2400" dirty="0">
                <a:solidFill>
                  <a:schemeClr val="tx1"/>
                </a:solidFill>
              </a:rPr>
              <a:t>Acceptable or Unacceptable?</a:t>
            </a:r>
          </a:p>
        </p:txBody>
      </p:sp>
      <p:sp>
        <p:nvSpPr>
          <p:cNvPr id="4" name="Content Placeholder 3">
            <a:extLst>
              <a:ext uri="{FF2B5EF4-FFF2-40B4-BE49-F238E27FC236}">
                <a16:creationId xmlns:a16="http://schemas.microsoft.com/office/drawing/2014/main" id="{9836237E-85C0-42D7-9054-82F52B67A389}"/>
              </a:ext>
            </a:extLst>
          </p:cNvPr>
          <p:cNvSpPr>
            <a:spLocks noGrp="1"/>
          </p:cNvSpPr>
          <p:nvPr>
            <p:ph idx="1"/>
          </p:nvPr>
        </p:nvSpPr>
        <p:spPr>
          <a:xfrm>
            <a:off x="838200" y="1825625"/>
            <a:ext cx="9914468" cy="4667250"/>
          </a:xfrm>
        </p:spPr>
        <p:txBody>
          <a:bodyPr>
            <a:normAutofit fontScale="92500" lnSpcReduction="10000"/>
          </a:bodyPr>
          <a:lstStyle/>
          <a:p>
            <a:pPr>
              <a:spcBef>
                <a:spcPts val="1200"/>
              </a:spcBef>
            </a:pPr>
            <a:r>
              <a:rPr lang="en-US" dirty="0"/>
              <a:t>Awaiting receipt of IEP. (No final disposition noted.)</a:t>
            </a:r>
          </a:p>
          <a:p>
            <a:pPr>
              <a:spcBef>
                <a:spcPts val="1200"/>
              </a:spcBef>
            </a:pPr>
            <a:r>
              <a:rPr lang="en-US" dirty="0"/>
              <a:t>CMHC requested additional documentation and did not receive it. File returned to Admissions Services.</a:t>
            </a:r>
          </a:p>
          <a:p>
            <a:pPr>
              <a:spcBef>
                <a:spcPts val="1200"/>
              </a:spcBef>
            </a:pPr>
            <a:r>
              <a:rPr lang="en-US" dirty="0"/>
              <a:t>Applicant stated they got a job, so the file was returned to Admissions Services as a withdrawal of application on March 15, 2023. </a:t>
            </a:r>
          </a:p>
          <a:p>
            <a:pPr>
              <a:spcBef>
                <a:spcPts val="1200"/>
              </a:spcBef>
            </a:pPr>
            <a:r>
              <a:rPr lang="en-US" dirty="0"/>
              <a:t>File returned to Admissions Services as per Admissions Services staff request. </a:t>
            </a:r>
          </a:p>
          <a:p>
            <a:pPr>
              <a:spcBef>
                <a:spcPts val="1200"/>
              </a:spcBef>
            </a:pPr>
            <a:r>
              <a:rPr lang="en-US" dirty="0"/>
              <a:t>Applicant’s case worker called and informed center that applicant is incarcerated. File was returned to Admissions Services.</a:t>
            </a:r>
          </a:p>
          <a:p>
            <a:endParaRPr lang="en-US" dirty="0"/>
          </a:p>
        </p:txBody>
      </p:sp>
      <p:sp>
        <p:nvSpPr>
          <p:cNvPr id="5" name="Slide Number Placeholder 1">
            <a:extLst>
              <a:ext uri="{FF2B5EF4-FFF2-40B4-BE49-F238E27FC236}">
                <a16:creationId xmlns:a16="http://schemas.microsoft.com/office/drawing/2014/main" id="{53BD27FC-22DF-0F3E-0E04-0A8BA40B2964}"/>
              </a:ext>
            </a:extLst>
          </p:cNvPr>
          <p:cNvSpPr txBox="1">
            <a:spLocks/>
          </p:cNvSpPr>
          <p:nvPr/>
        </p:nvSpPr>
        <p:spPr>
          <a:xfrm>
            <a:off x="8610600" y="6362212"/>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41</a:t>
            </a:fld>
            <a:endParaRPr lang="en-US" sz="1200" dirty="0">
              <a:solidFill>
                <a:schemeClr val="tx1">
                  <a:alpha val="80000"/>
                </a:schemeClr>
              </a:solidFill>
            </a:endParaRPr>
          </a:p>
        </p:txBody>
      </p:sp>
      <p:pic>
        <p:nvPicPr>
          <p:cNvPr id="7" name="Graphic 6" descr="Thumbs up sign with solid fill">
            <a:extLst>
              <a:ext uri="{FF2B5EF4-FFF2-40B4-BE49-F238E27FC236}">
                <a16:creationId xmlns:a16="http://schemas.microsoft.com/office/drawing/2014/main" id="{0E21B701-B8E0-78F4-E6EF-FE5C342ABB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7798" y="3663461"/>
            <a:ext cx="567983" cy="567983"/>
          </a:xfrm>
          <a:prstGeom prst="rect">
            <a:avLst/>
          </a:prstGeom>
        </p:spPr>
      </p:pic>
      <p:pic>
        <p:nvPicPr>
          <p:cNvPr id="9" name="Graphic 8" descr="Thumbs Down with solid fill">
            <a:extLst>
              <a:ext uri="{FF2B5EF4-FFF2-40B4-BE49-F238E27FC236}">
                <a16:creationId xmlns:a16="http://schemas.microsoft.com/office/drawing/2014/main" id="{02F23C93-E81E-EA52-B80F-94844C1629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06804" y="1825625"/>
            <a:ext cx="632749" cy="632749"/>
          </a:xfrm>
          <a:prstGeom prst="rect">
            <a:avLst/>
          </a:prstGeom>
        </p:spPr>
      </p:pic>
      <p:pic>
        <p:nvPicPr>
          <p:cNvPr id="10" name="Graphic 9" descr="Thumbs Down with solid fill">
            <a:extLst>
              <a:ext uri="{FF2B5EF4-FFF2-40B4-BE49-F238E27FC236}">
                <a16:creationId xmlns:a16="http://schemas.microsoft.com/office/drawing/2014/main" id="{2EF065F8-7CFD-08AD-721E-A0D0485087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98065" y="2796251"/>
            <a:ext cx="632749" cy="632749"/>
          </a:xfrm>
          <a:prstGeom prst="rect">
            <a:avLst/>
          </a:prstGeom>
        </p:spPr>
      </p:pic>
      <p:pic>
        <p:nvPicPr>
          <p:cNvPr id="11" name="Graphic 10" descr="Thumbs Down with solid fill">
            <a:extLst>
              <a:ext uri="{FF2B5EF4-FFF2-40B4-BE49-F238E27FC236}">
                <a16:creationId xmlns:a16="http://schemas.microsoft.com/office/drawing/2014/main" id="{AC2D5431-710C-8AAB-CA54-B11E83BD1A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91804" y="4721225"/>
            <a:ext cx="632749" cy="632749"/>
          </a:xfrm>
          <a:prstGeom prst="rect">
            <a:avLst/>
          </a:prstGeom>
        </p:spPr>
      </p:pic>
      <p:pic>
        <p:nvPicPr>
          <p:cNvPr id="12" name="Graphic 11" descr="Thumbs Down with solid fill">
            <a:extLst>
              <a:ext uri="{FF2B5EF4-FFF2-40B4-BE49-F238E27FC236}">
                <a16:creationId xmlns:a16="http://schemas.microsoft.com/office/drawing/2014/main" id="{642490BE-9E3A-9853-0556-29C555BC6A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10600" y="5737863"/>
            <a:ext cx="632749" cy="632749"/>
          </a:xfrm>
          <a:prstGeom prst="rect">
            <a:avLst/>
          </a:prstGeom>
        </p:spPr>
      </p:pic>
    </p:spTree>
    <p:extLst>
      <p:ext uri="{BB962C8B-B14F-4D97-AF65-F5344CB8AC3E}">
        <p14:creationId xmlns:p14="http://schemas.microsoft.com/office/powerpoint/2010/main" val="357248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42</a:t>
            </a:fld>
            <a:endParaRPr lang="en-US" dirty="0">
              <a:solidFill>
                <a:schemeClr val="bg1"/>
              </a:solidFill>
            </a:endParaRPr>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42</a:t>
            </a:fld>
            <a:endParaRPr lang="en-US" sz="1200" dirty="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462138" y="2014641"/>
            <a:ext cx="4398620" cy="1200208"/>
          </a:xfrm>
        </p:spPr>
        <p:txBody>
          <a:bodyPr/>
          <a:lstStyle/>
          <a:p>
            <a:r>
              <a:rPr lang="en-US" altLang="ko-KR" dirty="0">
                <a:solidFill>
                  <a:schemeClr val="bg1"/>
                </a:solidFill>
              </a:rPr>
              <a:t>Center Applicant File Review Form</a:t>
            </a:r>
            <a:endParaRPr lang="en-US" altLang="ko-KR" dirty="0">
              <a:solidFill>
                <a:schemeClr val="accent2"/>
              </a:solidFill>
            </a:endParaRPr>
          </a:p>
        </p:txBody>
      </p:sp>
      <p:sp>
        <p:nvSpPr>
          <p:cNvPr id="12" name="제목 1">
            <a:extLst>
              <a:ext uri="{FF2B5EF4-FFF2-40B4-BE49-F238E27FC236}">
                <a16:creationId xmlns:a16="http://schemas.microsoft.com/office/drawing/2014/main" id="{5D9EBF5B-E2BA-CCFC-C7AD-1FBB938E2EA1}"/>
              </a:ext>
            </a:extLst>
          </p:cNvPr>
          <p:cNvSpPr txBox="1">
            <a:spLocks/>
          </p:cNvSpPr>
          <p:nvPr/>
        </p:nvSpPr>
        <p:spPr>
          <a:xfrm>
            <a:off x="462138" y="3550575"/>
            <a:ext cx="4237270" cy="754727"/>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sz="2800" b="0" dirty="0">
                <a:solidFill>
                  <a:schemeClr val="bg1"/>
                </a:solidFill>
                <a:latin typeface="+mn-lt"/>
              </a:rPr>
              <a:t>Form 1-06 (page 1 only)</a:t>
            </a:r>
            <a:endParaRPr lang="en-US" altLang="ko-KR" dirty="0">
              <a:solidFill>
                <a:schemeClr val="accent2"/>
              </a:solidFill>
            </a:endParaRPr>
          </a:p>
        </p:txBody>
      </p:sp>
      <p:pic>
        <p:nvPicPr>
          <p:cNvPr id="2" name="Picture 1">
            <a:extLst>
              <a:ext uri="{FF2B5EF4-FFF2-40B4-BE49-F238E27FC236}">
                <a16:creationId xmlns:a16="http://schemas.microsoft.com/office/drawing/2014/main" id="{6CA87721-3B61-CD2C-937D-859B6636D910}"/>
              </a:ext>
            </a:extLst>
          </p:cNvPr>
          <p:cNvPicPr>
            <a:picLocks noChangeAspect="1"/>
          </p:cNvPicPr>
          <p:nvPr/>
        </p:nvPicPr>
        <p:blipFill>
          <a:blip r:embed="rId3"/>
          <a:stretch>
            <a:fillRect/>
          </a:stretch>
        </p:blipFill>
        <p:spPr>
          <a:xfrm>
            <a:off x="5836659" y="136525"/>
            <a:ext cx="5547881" cy="6482578"/>
          </a:xfrm>
          <a:prstGeom prst="rect">
            <a:avLst/>
          </a:prstGeom>
          <a:ln>
            <a:solidFill>
              <a:srgbClr val="0070C0"/>
            </a:solidFill>
          </a:ln>
        </p:spPr>
      </p:pic>
      <p:sp>
        <p:nvSpPr>
          <p:cNvPr id="6" name="Speech Bubble: Rectangle with Corners Rounded 5">
            <a:extLst>
              <a:ext uri="{FF2B5EF4-FFF2-40B4-BE49-F238E27FC236}">
                <a16:creationId xmlns:a16="http://schemas.microsoft.com/office/drawing/2014/main" id="{D2643933-B056-22B1-7826-4254C05915FD}"/>
              </a:ext>
            </a:extLst>
          </p:cNvPr>
          <p:cNvSpPr/>
          <p:nvPr/>
        </p:nvSpPr>
        <p:spPr>
          <a:xfrm>
            <a:off x="2259798" y="142980"/>
            <a:ext cx="2600960" cy="970280"/>
          </a:xfrm>
          <a:prstGeom prst="wedgeRoundRectCallout">
            <a:avLst>
              <a:gd name="adj1" fmla="val 167627"/>
              <a:gd name="adj2" fmla="val -20794"/>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HWD must complete this form with each file review.</a:t>
            </a:r>
          </a:p>
        </p:txBody>
      </p:sp>
      <p:sp>
        <p:nvSpPr>
          <p:cNvPr id="7" name="Slide Number Placeholder 1">
            <a:extLst>
              <a:ext uri="{FF2B5EF4-FFF2-40B4-BE49-F238E27FC236}">
                <a16:creationId xmlns:a16="http://schemas.microsoft.com/office/drawing/2014/main" id="{99062B7D-9945-3DFE-1A6B-23341C1956C5}"/>
              </a:ext>
            </a:extLst>
          </p:cNvPr>
          <p:cNvSpPr txBox="1">
            <a:spLocks/>
          </p:cNvSpPr>
          <p:nvPr/>
        </p:nvSpPr>
        <p:spPr>
          <a:xfrm>
            <a:off x="8915400" y="6414962"/>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42</a:t>
            </a:fld>
            <a:endParaRPr lang="en-US" sz="1200" dirty="0">
              <a:solidFill>
                <a:schemeClr val="tx1">
                  <a:alpha val="80000"/>
                </a:schemeClr>
              </a:solidFill>
            </a:endParaRPr>
          </a:p>
        </p:txBody>
      </p:sp>
      <p:sp>
        <p:nvSpPr>
          <p:cNvPr id="4" name="Speech Bubble: Rectangle with Corners Rounded 3">
            <a:extLst>
              <a:ext uri="{FF2B5EF4-FFF2-40B4-BE49-F238E27FC236}">
                <a16:creationId xmlns:a16="http://schemas.microsoft.com/office/drawing/2014/main" id="{B5DCCB54-E394-26E1-EF82-4F90212E1549}"/>
              </a:ext>
            </a:extLst>
          </p:cNvPr>
          <p:cNvSpPr/>
          <p:nvPr/>
        </p:nvSpPr>
        <p:spPr>
          <a:xfrm>
            <a:off x="1112653" y="4529669"/>
            <a:ext cx="2936240" cy="2103877"/>
          </a:xfrm>
          <a:prstGeom prst="wedgeRoundRectCallout">
            <a:avLst>
              <a:gd name="adj1" fmla="val 149862"/>
              <a:gd name="adj2" fmla="val 41222"/>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If there is reasonable belief, based on objective evidence, that the individual has a medical condition or disability that may pose a significant risk of substantial harm to the health or safety of others, then </a:t>
            </a:r>
            <a:r>
              <a:rPr lang="en-US" sz="1400" b="1" dirty="0"/>
              <a:t>the HWD must complete a similar form in Form 2-04 instead.</a:t>
            </a:r>
          </a:p>
        </p:txBody>
      </p:sp>
    </p:spTree>
    <p:extLst>
      <p:ext uri="{BB962C8B-B14F-4D97-AF65-F5344CB8AC3E}">
        <p14:creationId xmlns:p14="http://schemas.microsoft.com/office/powerpoint/2010/main" val="3272516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ADEB70-B331-A668-E096-058DC7E49BFB}"/>
              </a:ext>
            </a:extLst>
          </p:cNvPr>
          <p:cNvSpPr txBox="1"/>
          <p:nvPr/>
        </p:nvSpPr>
        <p:spPr>
          <a:xfrm>
            <a:off x="1872025" y="882886"/>
            <a:ext cx="7676924" cy="1200329"/>
          </a:xfrm>
          <a:prstGeom prst="rect">
            <a:avLst/>
          </a:prstGeom>
          <a:noFill/>
        </p:spPr>
        <p:txBody>
          <a:bodyPr wrap="square" rtlCol="0">
            <a:spAutoFit/>
          </a:bodyPr>
          <a:lstStyle>
            <a:defPPr>
              <a:defRPr lang="en-US"/>
            </a:defPPr>
            <a:lvl1pPr>
              <a:defRPr sz="4000" b="0" spc="0">
                <a:solidFill>
                  <a:schemeClr val="accent2">
                    <a:lumMod val="75000"/>
                  </a:schemeClr>
                </a:solidFill>
                <a:latin typeface="+mj-lt"/>
              </a:defRPr>
            </a:lvl1pPr>
          </a:lstStyle>
          <a:p>
            <a:r>
              <a:rPr lang="en-US" altLang="ko-KR" sz="4400" b="1" spc="-150" dirty="0">
                <a:solidFill>
                  <a:srgbClr val="0070C0"/>
                </a:solidFill>
              </a:rPr>
              <a:t>Center Applicant File Review Form </a:t>
            </a:r>
          </a:p>
          <a:p>
            <a:r>
              <a:rPr lang="en-US" altLang="ko-KR" sz="2800" spc="-150" dirty="0">
                <a:solidFill>
                  <a:schemeClr val="tx1"/>
                </a:solidFill>
              </a:rPr>
              <a:t>HWD Triage Form</a:t>
            </a:r>
          </a:p>
        </p:txBody>
      </p:sp>
      <p:sp>
        <p:nvSpPr>
          <p:cNvPr id="19" name="평행 사변형 18">
            <a:extLst>
              <a:ext uri="{FF2B5EF4-FFF2-40B4-BE49-F238E27FC236}">
                <a16:creationId xmlns:a16="http://schemas.microsoft.com/office/drawing/2014/main" id="{93D08232-B94C-706C-9CC0-EFEF9D2D73CC}"/>
              </a:ext>
            </a:extLst>
          </p:cNvPr>
          <p:cNvSpPr/>
          <p:nvPr/>
        </p:nvSpPr>
        <p:spPr>
          <a:xfrm>
            <a:off x="1872025" y="2515622"/>
            <a:ext cx="4683080" cy="755501"/>
          </a:xfrm>
          <a:prstGeom prst="parallelogram">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dirty="0">
              <a:ln>
                <a:noFill/>
              </a:ln>
              <a:solidFill>
                <a:srgbClr val="FFFFFF"/>
              </a:solidFill>
              <a:effectLst/>
              <a:uLnTx/>
              <a:uFillTx/>
              <a:latin typeface="Calibri"/>
              <a:ea typeface="맑은 고딕"/>
              <a:cs typeface="+mn-cs"/>
            </a:endParaRPr>
          </a:p>
        </p:txBody>
      </p:sp>
      <p:sp>
        <p:nvSpPr>
          <p:cNvPr id="40" name="TextBox 39">
            <a:extLst>
              <a:ext uri="{FF2B5EF4-FFF2-40B4-BE49-F238E27FC236}">
                <a16:creationId xmlns:a16="http://schemas.microsoft.com/office/drawing/2014/main" id="{4EE15C15-B5F4-40B6-1E56-126B8406DC19}"/>
              </a:ext>
            </a:extLst>
          </p:cNvPr>
          <p:cNvSpPr txBox="1"/>
          <p:nvPr/>
        </p:nvSpPr>
        <p:spPr>
          <a:xfrm>
            <a:off x="1981572" y="2558777"/>
            <a:ext cx="4463985" cy="681661"/>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pt-BR" altLang="ko-KR" sz="1800" b="1" dirty="0">
                <a:solidFill>
                  <a:schemeClr val="tx1"/>
                </a:solidFill>
              </a:rPr>
              <a:t>The HWD uses this form to document </a:t>
            </a:r>
            <a:r>
              <a:rPr lang="pt-BR" altLang="ko-KR" sz="1800" b="1" dirty="0">
                <a:solidFill>
                  <a:schemeClr val="accent1">
                    <a:lumMod val="75000"/>
                  </a:schemeClr>
                </a:solidFill>
              </a:rPr>
              <a:t>who</a:t>
            </a:r>
            <a:r>
              <a:rPr lang="pt-BR" altLang="ko-KR" sz="1800" b="1" dirty="0">
                <a:solidFill>
                  <a:schemeClr val="tx1"/>
                </a:solidFill>
              </a:rPr>
              <a:t> should review a particular applicant file.</a:t>
            </a:r>
          </a:p>
        </p:txBody>
      </p:sp>
      <p:sp>
        <p:nvSpPr>
          <p:cNvPr id="45" name="평행 사변형 44">
            <a:extLst>
              <a:ext uri="{FF2B5EF4-FFF2-40B4-BE49-F238E27FC236}">
                <a16:creationId xmlns:a16="http://schemas.microsoft.com/office/drawing/2014/main" id="{81D4E20A-5B01-FBAF-C903-AFDDD166603C}"/>
              </a:ext>
            </a:extLst>
          </p:cNvPr>
          <p:cNvSpPr/>
          <p:nvPr/>
        </p:nvSpPr>
        <p:spPr>
          <a:xfrm>
            <a:off x="1872025" y="3625285"/>
            <a:ext cx="4683080" cy="755501"/>
          </a:xfrm>
          <a:prstGeom prst="parallelogram">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dirty="0">
              <a:ln>
                <a:noFill/>
              </a:ln>
              <a:solidFill>
                <a:srgbClr val="FFFFFF"/>
              </a:solidFill>
              <a:effectLst/>
              <a:uLnTx/>
              <a:uFillTx/>
              <a:latin typeface="Calibri"/>
              <a:ea typeface="맑은 고딕"/>
              <a:cs typeface="+mn-cs"/>
            </a:endParaRPr>
          </a:p>
        </p:txBody>
      </p:sp>
      <p:sp>
        <p:nvSpPr>
          <p:cNvPr id="50" name="평행 사변형 49">
            <a:extLst>
              <a:ext uri="{FF2B5EF4-FFF2-40B4-BE49-F238E27FC236}">
                <a16:creationId xmlns:a16="http://schemas.microsoft.com/office/drawing/2014/main" id="{BD90C60B-7B77-DDAC-D0AC-A64B6C5CAB60}"/>
              </a:ext>
            </a:extLst>
          </p:cNvPr>
          <p:cNvSpPr/>
          <p:nvPr/>
        </p:nvSpPr>
        <p:spPr>
          <a:xfrm>
            <a:off x="1872025" y="4734947"/>
            <a:ext cx="4683080" cy="755501"/>
          </a:xfrm>
          <a:prstGeom prst="parallelogram">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dirty="0">
              <a:ln>
                <a:noFill/>
              </a:ln>
              <a:solidFill>
                <a:srgbClr val="FFFFFF"/>
              </a:solidFill>
              <a:effectLst/>
              <a:uLnTx/>
              <a:uFillTx/>
              <a:latin typeface="Calibri"/>
              <a:ea typeface="맑은 고딕"/>
              <a:cs typeface="+mn-cs"/>
            </a:endParaRPr>
          </a:p>
        </p:txBody>
      </p:sp>
      <p:sp>
        <p:nvSpPr>
          <p:cNvPr id="2" name="TextBox 1">
            <a:extLst>
              <a:ext uri="{FF2B5EF4-FFF2-40B4-BE49-F238E27FC236}">
                <a16:creationId xmlns:a16="http://schemas.microsoft.com/office/drawing/2014/main" id="{505906CA-57C8-3550-5882-C31812874251}"/>
              </a:ext>
            </a:extLst>
          </p:cNvPr>
          <p:cNvSpPr txBox="1"/>
          <p:nvPr/>
        </p:nvSpPr>
        <p:spPr>
          <a:xfrm>
            <a:off x="1950229" y="3674517"/>
            <a:ext cx="4463985" cy="681661"/>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pt-BR" altLang="ko-KR" sz="1800" b="1" dirty="0">
                <a:solidFill>
                  <a:schemeClr val="tx1"/>
                </a:solidFill>
              </a:rPr>
              <a:t>This form is not intended to travel from reviewer to reviewer. </a:t>
            </a:r>
          </a:p>
        </p:txBody>
      </p:sp>
      <p:sp>
        <p:nvSpPr>
          <p:cNvPr id="3" name="TextBox 2">
            <a:extLst>
              <a:ext uri="{FF2B5EF4-FFF2-40B4-BE49-F238E27FC236}">
                <a16:creationId xmlns:a16="http://schemas.microsoft.com/office/drawing/2014/main" id="{B1E2ABD6-0E8B-8F3D-558F-7B5F7DBA6D11}"/>
              </a:ext>
            </a:extLst>
          </p:cNvPr>
          <p:cNvSpPr txBox="1"/>
          <p:nvPr/>
        </p:nvSpPr>
        <p:spPr>
          <a:xfrm>
            <a:off x="1981572" y="4887585"/>
            <a:ext cx="4463985" cy="379719"/>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pt-BR" altLang="ko-KR" sz="1800" b="1" dirty="0">
                <a:solidFill>
                  <a:schemeClr val="bg1"/>
                </a:solidFill>
              </a:rPr>
              <a:t>What is the PRIMARY function of this form?</a:t>
            </a:r>
          </a:p>
        </p:txBody>
      </p:sp>
      <p:grpSp>
        <p:nvGrpSpPr>
          <p:cNvPr id="22" name="Group 21">
            <a:extLst>
              <a:ext uri="{FF2B5EF4-FFF2-40B4-BE49-F238E27FC236}">
                <a16:creationId xmlns:a16="http://schemas.microsoft.com/office/drawing/2014/main" id="{9E83A018-A47B-5A2D-AB9A-BA18FE126A02}"/>
              </a:ext>
            </a:extLst>
          </p:cNvPr>
          <p:cNvGrpSpPr/>
          <p:nvPr/>
        </p:nvGrpSpPr>
        <p:grpSpPr>
          <a:xfrm>
            <a:off x="6664652" y="2515622"/>
            <a:ext cx="3993452" cy="2974826"/>
            <a:chOff x="7436548" y="2515622"/>
            <a:chExt cx="3993452" cy="2974826"/>
          </a:xfrm>
        </p:grpSpPr>
        <p:sp>
          <p:nvSpPr>
            <p:cNvPr id="20" name="평행 사변형 49">
              <a:extLst>
                <a:ext uri="{FF2B5EF4-FFF2-40B4-BE49-F238E27FC236}">
                  <a16:creationId xmlns:a16="http://schemas.microsoft.com/office/drawing/2014/main" id="{06693758-A2B7-68B3-BFD2-E1FFD18CC787}"/>
                </a:ext>
              </a:extLst>
            </p:cNvPr>
            <p:cNvSpPr/>
            <p:nvPr/>
          </p:nvSpPr>
          <p:spPr>
            <a:xfrm>
              <a:off x="7436548" y="2515622"/>
              <a:ext cx="3993452" cy="2974826"/>
            </a:xfrm>
            <a:prstGeom prst="parallelogram">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dirty="0">
                <a:ln>
                  <a:noFill/>
                </a:ln>
                <a:solidFill>
                  <a:srgbClr val="FFFFFF"/>
                </a:solidFill>
                <a:effectLst/>
                <a:uLnTx/>
                <a:uFillTx/>
                <a:latin typeface="Calibri"/>
                <a:ea typeface="맑은 고딕"/>
                <a:cs typeface="+mn-cs"/>
              </a:endParaRPr>
            </a:p>
          </p:txBody>
        </p:sp>
        <p:sp>
          <p:nvSpPr>
            <p:cNvPr id="21" name="TextBox 20">
              <a:extLst>
                <a:ext uri="{FF2B5EF4-FFF2-40B4-BE49-F238E27FC236}">
                  <a16:creationId xmlns:a16="http://schemas.microsoft.com/office/drawing/2014/main" id="{2CA6DB8C-ABF9-E81A-A7CB-897078F2B839}"/>
                </a:ext>
              </a:extLst>
            </p:cNvPr>
            <p:cNvSpPr txBox="1"/>
            <p:nvPr/>
          </p:nvSpPr>
          <p:spPr>
            <a:xfrm>
              <a:off x="7581809" y="2631121"/>
              <a:ext cx="3702930" cy="2743828"/>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pt-BR" altLang="ko-KR" sz="4000" b="1" dirty="0">
                  <a:solidFill>
                    <a:schemeClr val="tx1"/>
                  </a:solidFill>
                </a:rPr>
                <a:t>To document the members of the File Review Team!</a:t>
              </a:r>
            </a:p>
          </p:txBody>
        </p:sp>
      </p:grpSp>
      <p:sp>
        <p:nvSpPr>
          <p:cNvPr id="8" name="TextBox 7">
            <a:extLst>
              <a:ext uri="{FF2B5EF4-FFF2-40B4-BE49-F238E27FC236}">
                <a16:creationId xmlns:a16="http://schemas.microsoft.com/office/drawing/2014/main" id="{811D1D2A-2087-0C9D-FB92-C428BE454E6E}"/>
              </a:ext>
            </a:extLst>
          </p:cNvPr>
          <p:cNvSpPr txBox="1"/>
          <p:nvPr/>
        </p:nvSpPr>
        <p:spPr>
          <a:xfrm>
            <a:off x="1872025" y="5729110"/>
            <a:ext cx="8786079" cy="646331"/>
          </a:xfrm>
          <a:prstGeom prst="rect">
            <a:avLst/>
          </a:prstGeom>
          <a:noFill/>
        </p:spPr>
        <p:txBody>
          <a:bodyPr wrap="square">
            <a:spAutoFit/>
          </a:bodyPr>
          <a:lstStyle/>
          <a:p>
            <a:pPr algn="ctr"/>
            <a:r>
              <a:rPr lang="en-US" sz="1800" b="0" i="1" dirty="0"/>
              <a:t>PRH 1.5 R1(b): </a:t>
            </a:r>
            <a:r>
              <a:rPr lang="en-US" sz="1800" b="0" i="1" dirty="0">
                <a:effectLst/>
              </a:rPr>
              <a:t>The Health and Wellness Director (HWD) </a:t>
            </a:r>
            <a:r>
              <a:rPr lang="en-US" sz="1800" i="1" dirty="0">
                <a:effectLst/>
              </a:rPr>
              <a:t>must complete the Center Applicant File R​eview Form in Form 1-06 </a:t>
            </a:r>
            <a:r>
              <a:rPr lang="en-US" sz="1800" b="0" i="1" dirty="0">
                <a:effectLst/>
              </a:rPr>
              <a:t>for each application reviewed </a:t>
            </a:r>
            <a:endParaRPr lang="en-US" i="1" dirty="0"/>
          </a:p>
        </p:txBody>
      </p:sp>
      <p:cxnSp>
        <p:nvCxnSpPr>
          <p:cNvPr id="7" name="Straight Arrow Connector 6">
            <a:extLst>
              <a:ext uri="{FF2B5EF4-FFF2-40B4-BE49-F238E27FC236}">
                <a16:creationId xmlns:a16="http://schemas.microsoft.com/office/drawing/2014/main" id="{D9BB445E-0BA9-0ACB-0808-6FE31B91E556}"/>
              </a:ext>
            </a:extLst>
          </p:cNvPr>
          <p:cNvCxnSpPr/>
          <p:nvPr/>
        </p:nvCxnSpPr>
        <p:spPr>
          <a:xfrm flipV="1">
            <a:off x="6555105" y="4518212"/>
            <a:ext cx="383577" cy="749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1">
            <a:extLst>
              <a:ext uri="{FF2B5EF4-FFF2-40B4-BE49-F238E27FC236}">
                <a16:creationId xmlns:a16="http://schemas.microsoft.com/office/drawing/2014/main" id="{F53E7927-1F2C-C3EE-3463-BEFD2174D4D5}"/>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43</a:t>
            </a:fld>
            <a:endParaRPr lang="en-US" sz="1200" dirty="0">
              <a:solidFill>
                <a:schemeClr val="tx1">
                  <a:alpha val="80000"/>
                </a:schemeClr>
              </a:solidFill>
            </a:endParaRPr>
          </a:p>
        </p:txBody>
      </p:sp>
    </p:spTree>
    <p:extLst>
      <p:ext uri="{BB962C8B-B14F-4D97-AF65-F5344CB8AC3E}">
        <p14:creationId xmlns:p14="http://schemas.microsoft.com/office/powerpoint/2010/main" val="79083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96F182-4FEC-2325-7338-60583864BCE4}"/>
              </a:ext>
            </a:extLst>
          </p:cNvPr>
          <p:cNvPicPr>
            <a:picLocks noChangeAspect="1"/>
          </p:cNvPicPr>
          <p:nvPr/>
        </p:nvPicPr>
        <p:blipFill>
          <a:blip r:embed="rId3"/>
          <a:stretch>
            <a:fillRect/>
          </a:stretch>
        </p:blipFill>
        <p:spPr>
          <a:xfrm>
            <a:off x="-731520" y="172720"/>
            <a:ext cx="11511280" cy="6368946"/>
          </a:xfrm>
          <a:prstGeom prst="rect">
            <a:avLst/>
          </a:prstGeom>
        </p:spPr>
      </p:pic>
      <p:sp>
        <p:nvSpPr>
          <p:cNvPr id="2" name="Slide Number Placeholder 1">
            <a:extLst>
              <a:ext uri="{FF2B5EF4-FFF2-40B4-BE49-F238E27FC236}">
                <a16:creationId xmlns:a16="http://schemas.microsoft.com/office/drawing/2014/main" id="{7D58FABA-6044-DC79-A611-895C98199863}"/>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44</a:t>
            </a:fld>
            <a:endParaRPr lang="en-US" sz="1200" dirty="0">
              <a:solidFill>
                <a:schemeClr val="tx1">
                  <a:alpha val="80000"/>
                </a:schemeClr>
              </a:solidFill>
            </a:endParaRPr>
          </a:p>
        </p:txBody>
      </p:sp>
    </p:spTree>
    <p:extLst>
      <p:ext uri="{BB962C8B-B14F-4D97-AF65-F5344CB8AC3E}">
        <p14:creationId xmlns:p14="http://schemas.microsoft.com/office/powerpoint/2010/main" val="187584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514CC2-680D-5DD2-EEA2-825BFD76EEC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569586-4176-472B-BD2E-5ECB0777912A}" type="slidenum">
              <a:rPr lang="en-US" smtClean="0"/>
              <a:pPr/>
              <a:t>45</a:t>
            </a:fld>
            <a:endParaRPr lang="en-US">
              <a:solidFill>
                <a:schemeClr val="tx1"/>
              </a:solidFill>
            </a:endParaRPr>
          </a:p>
        </p:txBody>
      </p:sp>
      <p:pic>
        <p:nvPicPr>
          <p:cNvPr id="8" name="Picture 7">
            <a:extLst>
              <a:ext uri="{FF2B5EF4-FFF2-40B4-BE49-F238E27FC236}">
                <a16:creationId xmlns:a16="http://schemas.microsoft.com/office/drawing/2014/main" id="{1E697598-8946-8EFA-E7D6-C2457A28924D}"/>
              </a:ext>
            </a:extLst>
          </p:cNvPr>
          <p:cNvPicPr>
            <a:picLocks noChangeAspect="1"/>
          </p:cNvPicPr>
          <p:nvPr/>
        </p:nvPicPr>
        <p:blipFill>
          <a:blip r:embed="rId3"/>
          <a:stretch>
            <a:fillRect/>
          </a:stretch>
        </p:blipFill>
        <p:spPr>
          <a:xfrm>
            <a:off x="2102805" y="220886"/>
            <a:ext cx="5246266" cy="6135464"/>
          </a:xfrm>
          <a:prstGeom prst="rect">
            <a:avLst/>
          </a:prstGeom>
          <a:ln>
            <a:solidFill>
              <a:srgbClr val="32669A"/>
            </a:solidFill>
          </a:ln>
        </p:spPr>
      </p:pic>
      <p:sp>
        <p:nvSpPr>
          <p:cNvPr id="2" name="Speech Bubble: Rectangle 1">
            <a:extLst>
              <a:ext uri="{FF2B5EF4-FFF2-40B4-BE49-F238E27FC236}">
                <a16:creationId xmlns:a16="http://schemas.microsoft.com/office/drawing/2014/main" id="{0304B6B1-A1FF-AC97-1816-97640D074406}"/>
              </a:ext>
            </a:extLst>
          </p:cNvPr>
          <p:cNvSpPr/>
          <p:nvPr/>
        </p:nvSpPr>
        <p:spPr>
          <a:xfrm>
            <a:off x="8136687" y="301230"/>
            <a:ext cx="2703689" cy="3186385"/>
          </a:xfrm>
          <a:prstGeom prst="wedgeRectCallout">
            <a:avLst>
              <a:gd name="adj1" fmla="val -98897"/>
              <a:gd name="adj2" fmla="val 53848"/>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Please ensure that the Qualified Health Professional(s) being assigned review of the file are listed by both their name and by their title. </a:t>
            </a:r>
          </a:p>
          <a:p>
            <a:pPr algn="ctr"/>
            <a:endParaRPr lang="en-US" dirty="0"/>
          </a:p>
          <a:p>
            <a:pPr algn="ctr"/>
            <a:r>
              <a:rPr lang="en-US" i="1" dirty="0"/>
              <a:t>Ensure that all reviewers are listed if there are multiple disciplinary areas of review needed.</a:t>
            </a:r>
          </a:p>
        </p:txBody>
      </p:sp>
      <p:sp>
        <p:nvSpPr>
          <p:cNvPr id="3" name="Rectangle: Rounded Corners 2">
            <a:extLst>
              <a:ext uri="{FF2B5EF4-FFF2-40B4-BE49-F238E27FC236}">
                <a16:creationId xmlns:a16="http://schemas.microsoft.com/office/drawing/2014/main" id="{FAD0A19F-78C2-864E-C25E-010EB12D1795}"/>
              </a:ext>
            </a:extLst>
          </p:cNvPr>
          <p:cNvSpPr/>
          <p:nvPr/>
        </p:nvSpPr>
        <p:spPr>
          <a:xfrm>
            <a:off x="7842739" y="3598835"/>
            <a:ext cx="3241430" cy="151062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HWD is not a QHP for file review purposes; the HWD determines the composition of the FRT so their name should not be listed as a QHP. </a:t>
            </a:r>
          </a:p>
        </p:txBody>
      </p:sp>
      <p:sp>
        <p:nvSpPr>
          <p:cNvPr id="5" name="Rectangle: Rounded Corners 4">
            <a:extLst>
              <a:ext uri="{FF2B5EF4-FFF2-40B4-BE49-F238E27FC236}">
                <a16:creationId xmlns:a16="http://schemas.microsoft.com/office/drawing/2014/main" id="{EE405E6E-6575-F6C4-5336-32CAB22E6511}"/>
              </a:ext>
            </a:extLst>
          </p:cNvPr>
          <p:cNvSpPr/>
          <p:nvPr/>
        </p:nvSpPr>
        <p:spPr>
          <a:xfrm>
            <a:off x="7842739" y="5195620"/>
            <a:ext cx="3241430" cy="152585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DC names/titles should not be listed here because they are not QHPs and are instead identified in item “A” of the form.</a:t>
            </a:r>
          </a:p>
        </p:txBody>
      </p:sp>
    </p:spTree>
    <p:extLst>
      <p:ext uri="{BB962C8B-B14F-4D97-AF65-F5344CB8AC3E}">
        <p14:creationId xmlns:p14="http://schemas.microsoft.com/office/powerpoint/2010/main" val="3867094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9445C-2BFF-09FC-91AC-61F4AE58BDBF}"/>
              </a:ext>
            </a:extLst>
          </p:cNvPr>
          <p:cNvPicPr>
            <a:picLocks noChangeAspect="1"/>
          </p:cNvPicPr>
          <p:nvPr/>
        </p:nvPicPr>
        <p:blipFill>
          <a:blip r:embed="rId3"/>
          <a:stretch>
            <a:fillRect/>
          </a:stretch>
        </p:blipFill>
        <p:spPr>
          <a:xfrm>
            <a:off x="742969" y="-711200"/>
            <a:ext cx="10502861" cy="6858000"/>
          </a:xfrm>
          <a:prstGeom prst="rect">
            <a:avLst/>
          </a:prstGeom>
        </p:spPr>
      </p:pic>
      <p:sp>
        <p:nvSpPr>
          <p:cNvPr id="2" name="Slide Number Placeholder 1">
            <a:extLst>
              <a:ext uri="{FF2B5EF4-FFF2-40B4-BE49-F238E27FC236}">
                <a16:creationId xmlns:a16="http://schemas.microsoft.com/office/drawing/2014/main" id="{E4E37254-DCD8-16F6-5238-97ED166AE6C3}"/>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46</a:t>
            </a:fld>
            <a:endParaRPr lang="en-US" sz="1200" dirty="0">
              <a:solidFill>
                <a:schemeClr val="tx1">
                  <a:alpha val="80000"/>
                </a:schemeClr>
              </a:solidFill>
            </a:endParaRPr>
          </a:p>
        </p:txBody>
      </p:sp>
      <p:sp>
        <p:nvSpPr>
          <p:cNvPr id="4" name="Rectangle 3">
            <a:extLst>
              <a:ext uri="{FF2B5EF4-FFF2-40B4-BE49-F238E27FC236}">
                <a16:creationId xmlns:a16="http://schemas.microsoft.com/office/drawing/2014/main" id="{21E1B50C-DC28-3643-2B9A-453FC713997C}"/>
              </a:ext>
            </a:extLst>
          </p:cNvPr>
          <p:cNvSpPr/>
          <p:nvPr/>
        </p:nvSpPr>
        <p:spPr>
          <a:xfrm>
            <a:off x="8351875" y="760228"/>
            <a:ext cx="2893956" cy="4110928"/>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t>Make sure that all disclosed conditions have been cleared for enrollment. </a:t>
            </a:r>
          </a:p>
          <a:p>
            <a:pPr algn="ctr"/>
            <a:endParaRPr lang="en-US" sz="1400" dirty="0"/>
          </a:p>
          <a:p>
            <a:pPr algn="ctr"/>
            <a:r>
              <a:rPr lang="en-US" sz="1400" dirty="0"/>
              <a:t>For example, if a Health Care Needs Assessment is completed based upon mental health related symptoms and behaviors, but the applicant also disclosed diabetes, then the HWD either affirms there are no health care needs barriers to enrollment or assigns the file to the Center Physician for a file review and a possible clinical interview if there are concerns that the applicant’s health care needs exceed those of basic care or if the applicant poses a direct threat to others.</a:t>
            </a:r>
          </a:p>
        </p:txBody>
      </p:sp>
      <p:pic>
        <p:nvPicPr>
          <p:cNvPr id="5" name="Picture 4" descr="A yellow post-it note with a red push pin&#10;&#10;Description automatically generated">
            <a:extLst>
              <a:ext uri="{FF2B5EF4-FFF2-40B4-BE49-F238E27FC236}">
                <a16:creationId xmlns:a16="http://schemas.microsoft.com/office/drawing/2014/main" id="{1E3B93D7-AAC9-A65E-EA72-20D83F7B052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416042" y="125236"/>
            <a:ext cx="628416" cy="623703"/>
          </a:xfrm>
          <a:prstGeom prst="rect">
            <a:avLst/>
          </a:prstGeom>
          <a:ln>
            <a:noFill/>
          </a:ln>
        </p:spPr>
      </p:pic>
    </p:spTree>
    <p:extLst>
      <p:ext uri="{BB962C8B-B14F-4D97-AF65-F5344CB8AC3E}">
        <p14:creationId xmlns:p14="http://schemas.microsoft.com/office/powerpoint/2010/main" val="152787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A575B6-D408-1B24-8039-8F8AB7290DE4}"/>
              </a:ext>
            </a:extLst>
          </p:cNvPr>
          <p:cNvSpPr>
            <a:spLocks noGrp="1"/>
          </p:cNvSpPr>
          <p:nvPr>
            <p:ph type="title"/>
          </p:nvPr>
        </p:nvSpPr>
        <p:spPr>
          <a:xfrm>
            <a:off x="638176" y="243636"/>
            <a:ext cx="10765698" cy="626159"/>
          </a:xfrm>
        </p:spPr>
        <p:txBody>
          <a:bodyPr>
            <a:noAutofit/>
          </a:bodyPr>
          <a:lstStyle/>
          <a:p>
            <a:pPr algn="ctr">
              <a:lnSpc>
                <a:spcPct val="100000"/>
              </a:lnSpc>
              <a:spcBef>
                <a:spcPts val="0"/>
              </a:spcBef>
            </a:pPr>
            <a:r>
              <a:rPr lang="en-US" sz="3200" dirty="0"/>
              <a:t>Center Applicant File Review Form Technical Assistance Snapshot</a:t>
            </a:r>
          </a:p>
        </p:txBody>
      </p:sp>
      <p:pic>
        <p:nvPicPr>
          <p:cNvPr id="5" name="Picture 4">
            <a:extLst>
              <a:ext uri="{FF2B5EF4-FFF2-40B4-BE49-F238E27FC236}">
                <a16:creationId xmlns:a16="http://schemas.microsoft.com/office/drawing/2014/main" id="{99B4E462-CC56-6A43-10EA-99D1DA2DC4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6669" y="991857"/>
            <a:ext cx="4191363" cy="5243014"/>
          </a:xfrm>
          <a:prstGeom prst="rect">
            <a:avLst/>
          </a:prstGeom>
          <a:ln>
            <a:solidFill>
              <a:schemeClr val="accent1"/>
            </a:solidFill>
          </a:ln>
        </p:spPr>
      </p:pic>
      <p:pic>
        <p:nvPicPr>
          <p:cNvPr id="9" name="Picture 8">
            <a:extLst>
              <a:ext uri="{FF2B5EF4-FFF2-40B4-BE49-F238E27FC236}">
                <a16:creationId xmlns:a16="http://schemas.microsoft.com/office/drawing/2014/main" id="{1B6387EF-8FB9-4D75-F41D-75F75EE235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9360" y="991858"/>
            <a:ext cx="4129403" cy="5243014"/>
          </a:xfrm>
          <a:prstGeom prst="rect">
            <a:avLst/>
          </a:prstGeom>
          <a:ln>
            <a:solidFill>
              <a:schemeClr val="accent1"/>
            </a:solidFill>
          </a:ln>
        </p:spPr>
      </p:pic>
      <p:sp>
        <p:nvSpPr>
          <p:cNvPr id="3" name="Slide Number Placeholder 1">
            <a:extLst>
              <a:ext uri="{FF2B5EF4-FFF2-40B4-BE49-F238E27FC236}">
                <a16:creationId xmlns:a16="http://schemas.microsoft.com/office/drawing/2014/main" id="{5D791EC1-E2AC-389C-0987-D890DF68A8F2}"/>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47</a:t>
            </a:fld>
            <a:endParaRPr lang="en-US" sz="1200" dirty="0">
              <a:solidFill>
                <a:schemeClr val="tx1">
                  <a:alpha val="80000"/>
                </a:schemeClr>
              </a:solidFill>
            </a:endParaRPr>
          </a:p>
        </p:txBody>
      </p:sp>
    </p:spTree>
    <p:extLst>
      <p:ext uri="{BB962C8B-B14F-4D97-AF65-F5344CB8AC3E}">
        <p14:creationId xmlns:p14="http://schemas.microsoft.com/office/powerpoint/2010/main" val="2638253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48</a:t>
            </a:fld>
            <a:endParaRPr lang="en-US" dirty="0">
              <a:solidFill>
                <a:schemeClr val="bg1"/>
              </a:solidFill>
            </a:endParaRPr>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48</a:t>
            </a:fld>
            <a:endParaRPr lang="en-US" sz="1200" dirty="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462138" y="1851103"/>
            <a:ext cx="4398620" cy="1337266"/>
          </a:xfrm>
        </p:spPr>
        <p:txBody>
          <a:bodyPr/>
          <a:lstStyle/>
          <a:p>
            <a:r>
              <a:rPr lang="en-US" altLang="ko-KR" dirty="0">
                <a:solidFill>
                  <a:schemeClr val="bg1"/>
                </a:solidFill>
              </a:rPr>
              <a:t>Wellness AFR Review Tracking Log</a:t>
            </a:r>
            <a:br>
              <a:rPr lang="en-US" altLang="ko-KR" dirty="0">
                <a:solidFill>
                  <a:schemeClr val="bg1"/>
                </a:solidFill>
              </a:rPr>
            </a:br>
            <a:endParaRPr lang="en-US" altLang="ko-KR" dirty="0">
              <a:solidFill>
                <a:schemeClr val="accent2"/>
              </a:solidFill>
            </a:endParaRPr>
          </a:p>
        </p:txBody>
      </p:sp>
      <p:sp>
        <p:nvSpPr>
          <p:cNvPr id="12" name="제목 1">
            <a:extLst>
              <a:ext uri="{FF2B5EF4-FFF2-40B4-BE49-F238E27FC236}">
                <a16:creationId xmlns:a16="http://schemas.microsoft.com/office/drawing/2014/main" id="{5D9EBF5B-E2BA-CCFC-C7AD-1FBB938E2EA1}"/>
              </a:ext>
            </a:extLst>
          </p:cNvPr>
          <p:cNvSpPr txBox="1">
            <a:spLocks/>
          </p:cNvSpPr>
          <p:nvPr/>
        </p:nvSpPr>
        <p:spPr>
          <a:xfrm>
            <a:off x="462138" y="3550575"/>
            <a:ext cx="4237270" cy="754727"/>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sz="2800" b="0" dirty="0">
                <a:solidFill>
                  <a:schemeClr val="bg1"/>
                </a:solidFill>
                <a:latin typeface="+mn-lt"/>
              </a:rPr>
              <a:t>PRH 1: 1.5, R2(b)</a:t>
            </a:r>
            <a:endParaRPr lang="en-US" altLang="ko-KR" dirty="0">
              <a:solidFill>
                <a:schemeClr val="accent2"/>
              </a:solidFill>
            </a:endParaRPr>
          </a:p>
        </p:txBody>
      </p:sp>
      <p:pic>
        <p:nvPicPr>
          <p:cNvPr id="8" name="Picture 7" descr="A person writing on a clipboard&#10;&#10;Description automatically generated">
            <a:extLst>
              <a:ext uri="{FF2B5EF4-FFF2-40B4-BE49-F238E27FC236}">
                <a16:creationId xmlns:a16="http://schemas.microsoft.com/office/drawing/2014/main" id="{03678104-2191-F473-A576-DA821216C8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1546" y="-1"/>
            <a:ext cx="7030454" cy="6857819"/>
          </a:xfrm>
          <a:prstGeom prst="rect">
            <a:avLst/>
          </a:prstGeom>
        </p:spPr>
      </p:pic>
      <p:sp>
        <p:nvSpPr>
          <p:cNvPr id="2" name="Slide Number Placeholder 1">
            <a:extLst>
              <a:ext uri="{FF2B5EF4-FFF2-40B4-BE49-F238E27FC236}">
                <a16:creationId xmlns:a16="http://schemas.microsoft.com/office/drawing/2014/main" id="{9308A561-D744-AE7B-C37E-C23D24332E8F}"/>
              </a:ext>
            </a:extLst>
          </p:cNvPr>
          <p:cNvSpPr txBox="1">
            <a:spLocks/>
          </p:cNvSpPr>
          <p:nvPr/>
        </p:nvSpPr>
        <p:spPr>
          <a:xfrm>
            <a:off x="8915400" y="6420824"/>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48</a:t>
            </a:fld>
            <a:endParaRPr lang="en-US" sz="1200" dirty="0">
              <a:solidFill>
                <a:schemeClr val="tx1">
                  <a:alpha val="80000"/>
                </a:schemeClr>
              </a:solidFill>
            </a:endParaRPr>
          </a:p>
        </p:txBody>
      </p:sp>
    </p:spTree>
    <p:extLst>
      <p:ext uri="{BB962C8B-B14F-4D97-AF65-F5344CB8AC3E}">
        <p14:creationId xmlns:p14="http://schemas.microsoft.com/office/powerpoint/2010/main" val="953526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0" y="1252"/>
            <a:ext cx="7843284" cy="68567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직사각형 1">
            <a:extLst>
              <a:ext uri="{FF2B5EF4-FFF2-40B4-BE49-F238E27FC236}">
                <a16:creationId xmlns:a16="http://schemas.microsoft.com/office/drawing/2014/main" id="{BC771FF3-CA5A-5C23-05AD-B139D8BCB4DE}"/>
              </a:ext>
            </a:extLst>
          </p:cNvPr>
          <p:cNvSpPr/>
          <p:nvPr/>
        </p:nvSpPr>
        <p:spPr>
          <a:xfrm>
            <a:off x="0" y="479273"/>
            <a:ext cx="7843284" cy="1077218"/>
          </a:xfrm>
          <a:prstGeom prst="rect">
            <a:avLst/>
          </a:prstGeom>
        </p:spPr>
        <p:txBody>
          <a:bodyPr wrap="square">
            <a:spAutoFit/>
          </a:bodyPr>
          <a:lstStyle/>
          <a:p>
            <a:pPr lvl="0" algn="ctr"/>
            <a:r>
              <a:rPr lang="en-US" altLang="ko-KR" sz="4400" b="1" dirty="0">
                <a:solidFill>
                  <a:srgbClr val="0070C0"/>
                </a:solidFill>
                <a:latin typeface="+mj-lt"/>
                <a:ea typeface="맑은 고딕" panose="020B0503020000020004" pitchFamily="50" charset="-127"/>
              </a:rPr>
              <a:t>Wellness Tracking Log</a:t>
            </a:r>
          </a:p>
          <a:p>
            <a:pPr lvl="0" algn="ctr"/>
            <a:r>
              <a:rPr lang="en-US" altLang="ko-KR" sz="2000" dirty="0">
                <a:latin typeface="+mj-lt"/>
                <a:ea typeface="맑은 고딕" panose="020B0503020000020004" pitchFamily="50" charset="-127"/>
              </a:rPr>
              <a:t>PRH Chapter 1: 1.5(R2)(b)</a:t>
            </a:r>
          </a:p>
        </p:txBody>
      </p:sp>
      <p:sp>
        <p:nvSpPr>
          <p:cNvPr id="6" name="타원 5">
            <a:extLst>
              <a:ext uri="{FF2B5EF4-FFF2-40B4-BE49-F238E27FC236}">
                <a16:creationId xmlns:a16="http://schemas.microsoft.com/office/drawing/2014/main" id="{920E89E5-86BA-FD1C-9830-90049C41302A}"/>
              </a:ext>
            </a:extLst>
          </p:cNvPr>
          <p:cNvSpPr/>
          <p:nvPr/>
        </p:nvSpPr>
        <p:spPr>
          <a:xfrm>
            <a:off x="8027348" y="862821"/>
            <a:ext cx="493615" cy="4936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dirty="0">
                <a:solidFill>
                  <a:schemeClr val="bg1"/>
                </a:solidFill>
                <a:latin typeface="+mj-lt"/>
                <a:ea typeface="맑은 고딕" panose="020B0503020000020004" pitchFamily="50" charset="-127"/>
              </a:rPr>
              <a:t>A</a:t>
            </a:r>
            <a:endParaRPr kumimoji="1" lang="ko-Kore-KR" altLang="en-US" sz="1400">
              <a:latin typeface="+mj-lt"/>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104166" y="3365523"/>
            <a:ext cx="3756065" cy="2585323"/>
          </a:xfrm>
          <a:prstGeom prst="rect">
            <a:avLst/>
          </a:prstGeom>
        </p:spPr>
        <p:txBody>
          <a:bodyPr wrap="square">
            <a:spAutoFit/>
          </a:bodyPr>
          <a:lstStyle/>
          <a:p>
            <a:r>
              <a:rPr lang="en-US" altLang="ko-KR" dirty="0">
                <a:ea typeface="맑은 고딕" panose="020B0503020000020004" pitchFamily="50" charset="-127"/>
              </a:rPr>
              <a:t>Specific QHPs (i.e., the Center Physician, Center Mental Health Consultant (CMHC), Trainee Employment Assistance Program (TEAP) Specialist, or other qualified health professionals) must not be listed on the Center File Review Tracking Log by title for confidentiality reasons. </a:t>
            </a: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520963" y="1109628"/>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타원 19">
            <a:extLst>
              <a:ext uri="{FF2B5EF4-FFF2-40B4-BE49-F238E27FC236}">
                <a16:creationId xmlns:a16="http://schemas.microsoft.com/office/drawing/2014/main" id="{8EF7A29E-7A29-8304-EB9D-F69F2FC2E334}"/>
              </a:ext>
            </a:extLst>
          </p:cNvPr>
          <p:cNvSpPr/>
          <p:nvPr/>
        </p:nvSpPr>
        <p:spPr>
          <a:xfrm>
            <a:off x="8035321" y="2700101"/>
            <a:ext cx="493615" cy="4936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dirty="0">
                <a:solidFill>
                  <a:schemeClr val="bg1"/>
                </a:solidFill>
                <a:latin typeface="+mj-lt"/>
                <a:ea typeface="맑은 고딕" panose="020B0503020000020004" pitchFamily="50" charset="-127"/>
              </a:rPr>
              <a:t>B</a:t>
            </a:r>
            <a:endParaRPr kumimoji="1" lang="ko-Kore-KR" altLang="en-US" sz="1400">
              <a:latin typeface="+mj-lt"/>
            </a:endParaRPr>
          </a:p>
        </p:txBody>
      </p:sp>
      <p:cxnSp>
        <p:nvCxnSpPr>
          <p:cNvPr id="23" name="직선 연결선[R] 22">
            <a:extLst>
              <a:ext uri="{FF2B5EF4-FFF2-40B4-BE49-F238E27FC236}">
                <a16:creationId xmlns:a16="http://schemas.microsoft.com/office/drawing/2014/main" id="{092F7853-3743-6DA7-F96B-4655743C9D35}"/>
              </a:ext>
            </a:extLst>
          </p:cNvPr>
          <p:cNvCxnSpPr>
            <a:cxnSpLocks/>
          </p:cNvCxnSpPr>
          <p:nvPr/>
        </p:nvCxnSpPr>
        <p:spPr>
          <a:xfrm>
            <a:off x="8528936" y="2946908"/>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직사각형 6">
            <a:extLst>
              <a:ext uri="{FF2B5EF4-FFF2-40B4-BE49-F238E27FC236}">
                <a16:creationId xmlns:a16="http://schemas.microsoft.com/office/drawing/2014/main" id="{A0D9CCAE-1FE3-49A3-3666-0983E5F0AB65}"/>
              </a:ext>
            </a:extLst>
          </p:cNvPr>
          <p:cNvSpPr/>
          <p:nvPr/>
        </p:nvSpPr>
        <p:spPr>
          <a:xfrm>
            <a:off x="8104167" y="1529964"/>
            <a:ext cx="3756065" cy="923330"/>
          </a:xfrm>
          <a:prstGeom prst="rect">
            <a:avLst/>
          </a:prstGeom>
        </p:spPr>
        <p:txBody>
          <a:bodyPr wrap="square">
            <a:spAutoFit/>
          </a:bodyPr>
          <a:lstStyle/>
          <a:p>
            <a:r>
              <a:rPr lang="en-US" altLang="ko-KR" dirty="0">
                <a:ea typeface="맑은 고딕" panose="020B0503020000020004" pitchFamily="50" charset="-127"/>
              </a:rPr>
              <a:t>Wellness </a:t>
            </a:r>
            <a:r>
              <a:rPr lang="en-US" altLang="ko-KR" b="1"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a:t>
            </a:r>
            <a:r>
              <a:rPr lang="en-US" altLang="ko-KR" dirty="0">
                <a:ea typeface="맑은 고딕" panose="020B0503020000020004" pitchFamily="50" charset="-127"/>
              </a:rPr>
              <a:t>maintain its own internal tracking log. (PRH Chapter 1:1.5(R2)(b).</a:t>
            </a:r>
          </a:p>
        </p:txBody>
      </p:sp>
      <p:graphicFrame>
        <p:nvGraphicFramePr>
          <p:cNvPr id="18" name="Table 18">
            <a:extLst>
              <a:ext uri="{FF2B5EF4-FFF2-40B4-BE49-F238E27FC236}">
                <a16:creationId xmlns:a16="http://schemas.microsoft.com/office/drawing/2014/main" id="{B741F64B-1956-8A65-65B6-1F0C4F689AC3}"/>
              </a:ext>
            </a:extLst>
          </p:cNvPr>
          <p:cNvGraphicFramePr>
            <a:graphicFrameLocks noGrp="1"/>
          </p:cNvGraphicFramePr>
          <p:nvPr>
            <p:extLst>
              <p:ext uri="{D42A27DB-BD31-4B8C-83A1-F6EECF244321}">
                <p14:modId xmlns:p14="http://schemas.microsoft.com/office/powerpoint/2010/main" val="3410752786"/>
              </p:ext>
            </p:extLst>
          </p:nvPr>
        </p:nvGraphicFramePr>
        <p:xfrm>
          <a:off x="400614" y="2628433"/>
          <a:ext cx="7237378" cy="2865120"/>
        </p:xfrm>
        <a:graphic>
          <a:graphicData uri="http://schemas.openxmlformats.org/drawingml/2006/table">
            <a:tbl>
              <a:tblPr firstRow="1" bandRow="1">
                <a:tableStyleId>{5C22544A-7EE6-4342-B048-85BDC9FD1C3A}</a:tableStyleId>
              </a:tblPr>
              <a:tblGrid>
                <a:gridCol w="3618689">
                  <a:extLst>
                    <a:ext uri="{9D8B030D-6E8A-4147-A177-3AD203B41FA5}">
                      <a16:colId xmlns:a16="http://schemas.microsoft.com/office/drawing/2014/main" val="172460337"/>
                    </a:ext>
                  </a:extLst>
                </a:gridCol>
                <a:gridCol w="3618689">
                  <a:extLst>
                    <a:ext uri="{9D8B030D-6E8A-4147-A177-3AD203B41FA5}">
                      <a16:colId xmlns:a16="http://schemas.microsoft.com/office/drawing/2014/main" val="745709870"/>
                    </a:ext>
                  </a:extLst>
                </a:gridCol>
              </a:tblGrid>
              <a:tr h="294652">
                <a:tc gridSpan="2">
                  <a:txBody>
                    <a:bodyPr/>
                    <a:lstStyle/>
                    <a:p>
                      <a:pPr algn="ctr"/>
                      <a:r>
                        <a:rPr lang="en-US" sz="2000" dirty="0">
                          <a:solidFill>
                            <a:srgbClr val="0070C0"/>
                          </a:solidFill>
                        </a:rPr>
                        <a:t>Wellness Tracking Log Components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504940"/>
                  </a:ext>
                </a:extLst>
              </a:tr>
              <a:tr h="294652">
                <a:tc>
                  <a:txBody>
                    <a:bodyPr/>
                    <a:lstStyle/>
                    <a:p>
                      <a:r>
                        <a:rPr lang="en-US" dirty="0"/>
                        <a:t>HWD Reviewer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a:t>QHP #2 Assigned File to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99791"/>
                  </a:ext>
                </a:extLst>
              </a:tr>
              <a:tr h="294652">
                <a:tc>
                  <a:txBody>
                    <a:bodyPr/>
                    <a:lstStyle/>
                    <a:p>
                      <a:r>
                        <a:rPr lang="en-US" dirty="0"/>
                        <a:t>Date HWD Review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a:t>Date QHP #2 Review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1268880"/>
                  </a:ext>
                </a:extLst>
              </a:tr>
              <a:tr h="294652">
                <a:tc>
                  <a:txBody>
                    <a:bodyPr/>
                    <a:lstStyle/>
                    <a:p>
                      <a:r>
                        <a:rPr lang="en-US" dirty="0"/>
                        <a:t>Non-health DC Reviewer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a:t>Wellness Disposition or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34393965"/>
                  </a:ext>
                </a:extLst>
              </a:tr>
              <a:tr h="294652">
                <a:tc>
                  <a:txBody>
                    <a:bodyPr/>
                    <a:lstStyle/>
                    <a:p>
                      <a:r>
                        <a:rPr lang="en-US" dirty="0"/>
                        <a:t>Non-health DC Review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a:t>Wellness Disposition or Outcome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81655108"/>
                  </a:ext>
                </a:extLst>
              </a:tr>
              <a:tr h="294652">
                <a:tc>
                  <a:txBody>
                    <a:bodyPr/>
                    <a:lstStyle/>
                    <a:p>
                      <a:r>
                        <a:rPr lang="en-US" dirty="0"/>
                        <a:t>QHP #1 Assigned File to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Comments (PHI Redacted)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529905"/>
                  </a:ext>
                </a:extLst>
              </a:tr>
              <a:tr h="294652">
                <a:tc>
                  <a:txBody>
                    <a:bodyPr/>
                    <a:lstStyle/>
                    <a:p>
                      <a:r>
                        <a:rPr lang="en-US" dirty="0"/>
                        <a:t>Date QHP #1 Review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842322"/>
                  </a:ext>
                </a:extLst>
              </a:tr>
            </a:tbl>
          </a:graphicData>
        </a:graphic>
      </p:graphicFrame>
      <p:sp>
        <p:nvSpPr>
          <p:cNvPr id="4" name="TextBox 3">
            <a:extLst>
              <a:ext uri="{FF2B5EF4-FFF2-40B4-BE49-F238E27FC236}">
                <a16:creationId xmlns:a16="http://schemas.microsoft.com/office/drawing/2014/main" id="{835F975C-829F-9DC3-40C2-1B2640F29E4A}"/>
              </a:ext>
            </a:extLst>
          </p:cNvPr>
          <p:cNvSpPr txBox="1"/>
          <p:nvPr/>
        </p:nvSpPr>
        <p:spPr>
          <a:xfrm>
            <a:off x="526062" y="5691604"/>
            <a:ext cx="6986482" cy="646331"/>
          </a:xfrm>
          <a:prstGeom prst="rect">
            <a:avLst/>
          </a:prstGeom>
          <a:noFill/>
        </p:spPr>
        <p:txBody>
          <a:bodyPr wrap="square" rtlCol="0">
            <a:spAutoFit/>
          </a:bodyPr>
          <a:lstStyle/>
          <a:p>
            <a:pPr algn="ctr"/>
            <a:r>
              <a:rPr lang="en-US" i="1" dirty="0"/>
              <a:t>Information highlighted in </a:t>
            </a:r>
            <a:r>
              <a:rPr lang="en-US" b="1" i="1" u="sng" dirty="0"/>
              <a:t>Peach</a:t>
            </a:r>
            <a:r>
              <a:rPr lang="en-US" i="1" dirty="0"/>
              <a:t> must be reported to Records for inclusion in the Center’s File Review Tracking Log.</a:t>
            </a:r>
          </a:p>
        </p:txBody>
      </p:sp>
      <p:sp>
        <p:nvSpPr>
          <p:cNvPr id="8" name="Slide Number Placeholder 1">
            <a:extLst>
              <a:ext uri="{FF2B5EF4-FFF2-40B4-BE49-F238E27FC236}">
                <a16:creationId xmlns:a16="http://schemas.microsoft.com/office/drawing/2014/main" id="{670D77D7-2530-6657-35EB-A8D607A11398}"/>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49</a:t>
            </a:fld>
            <a:endParaRPr lang="en-US" sz="1200" dirty="0">
              <a:solidFill>
                <a:schemeClr val="tx1">
                  <a:alpha val="80000"/>
                </a:schemeClr>
              </a:solidFill>
            </a:endParaRPr>
          </a:p>
        </p:txBody>
      </p:sp>
    </p:spTree>
    <p:extLst>
      <p:ext uri="{BB962C8B-B14F-4D97-AF65-F5344CB8AC3E}">
        <p14:creationId xmlns:p14="http://schemas.microsoft.com/office/powerpoint/2010/main" val="237994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0" y="1252"/>
            <a:ext cx="7843284" cy="68567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직사각형 1">
            <a:extLst>
              <a:ext uri="{FF2B5EF4-FFF2-40B4-BE49-F238E27FC236}">
                <a16:creationId xmlns:a16="http://schemas.microsoft.com/office/drawing/2014/main" id="{BC771FF3-CA5A-5C23-05AD-B139D8BCB4DE}"/>
              </a:ext>
            </a:extLst>
          </p:cNvPr>
          <p:cNvSpPr/>
          <p:nvPr/>
        </p:nvSpPr>
        <p:spPr>
          <a:xfrm>
            <a:off x="0" y="1109628"/>
            <a:ext cx="7843284" cy="1077218"/>
          </a:xfrm>
          <a:prstGeom prst="rect">
            <a:avLst/>
          </a:prstGeom>
        </p:spPr>
        <p:txBody>
          <a:bodyPr wrap="square">
            <a:spAutoFit/>
          </a:bodyPr>
          <a:lstStyle/>
          <a:p>
            <a:pPr lvl="0" algn="ctr"/>
            <a:r>
              <a:rPr lang="en-US" altLang="ko-KR" sz="4400" b="1" dirty="0">
                <a:solidFill>
                  <a:schemeClr val="accent5"/>
                </a:solidFill>
                <a:latin typeface="+mj-lt"/>
                <a:ea typeface="맑은 고딕" panose="020B0503020000020004" pitchFamily="50" charset="-127"/>
              </a:rPr>
              <a:t>Center File Review Tracking Log</a:t>
            </a:r>
          </a:p>
          <a:p>
            <a:pPr lvl="0" algn="ctr"/>
            <a:r>
              <a:rPr lang="en-US" altLang="ko-KR" sz="2000" dirty="0">
                <a:latin typeface="+mj-lt"/>
                <a:ea typeface="맑은 고딕" panose="020B0503020000020004" pitchFamily="50" charset="-127"/>
              </a:rPr>
              <a:t>PRH Chapter 1: 1.5(R3)</a:t>
            </a:r>
          </a:p>
        </p:txBody>
      </p:sp>
      <p:sp>
        <p:nvSpPr>
          <p:cNvPr id="6" name="타원 5">
            <a:extLst>
              <a:ext uri="{FF2B5EF4-FFF2-40B4-BE49-F238E27FC236}">
                <a16:creationId xmlns:a16="http://schemas.microsoft.com/office/drawing/2014/main" id="{920E89E5-86BA-FD1C-9830-90049C41302A}"/>
              </a:ext>
            </a:extLst>
          </p:cNvPr>
          <p:cNvSpPr/>
          <p:nvPr/>
        </p:nvSpPr>
        <p:spPr>
          <a:xfrm>
            <a:off x="8027348" y="862821"/>
            <a:ext cx="493615" cy="49361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dirty="0">
                <a:solidFill>
                  <a:schemeClr val="bg1"/>
                </a:solidFill>
                <a:latin typeface="+mj-lt"/>
                <a:ea typeface="맑은 고딕" panose="020B0503020000020004" pitchFamily="50" charset="-127"/>
              </a:rPr>
              <a:t>A</a:t>
            </a:r>
            <a:endParaRPr kumimoji="1" lang="ko-Kore-KR" altLang="en-US" sz="1400">
              <a:latin typeface="+mj-lt"/>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019375" y="1428104"/>
            <a:ext cx="3756065" cy="1200329"/>
          </a:xfrm>
          <a:prstGeom prst="rect">
            <a:avLst/>
          </a:prstGeom>
        </p:spPr>
        <p:txBody>
          <a:bodyPr wrap="square">
            <a:spAutoFit/>
          </a:bodyPr>
          <a:lstStyle/>
          <a:p>
            <a:r>
              <a:rPr lang="en-US" altLang="ko-KR" dirty="0">
                <a:ea typeface="맑은 고딕" panose="020B0503020000020004" pitchFamily="50" charset="-127"/>
              </a:rPr>
              <a:t>Records</a:t>
            </a:r>
            <a:r>
              <a:rPr lang="en-US" altLang="ko-KR" dirty="0">
                <a:solidFill>
                  <a:srgbClr val="646267"/>
                </a:solidFill>
                <a:ea typeface="맑은 고딕" panose="020B0503020000020004" pitchFamily="50" charset="-127"/>
              </a:rPr>
              <a:t> </a:t>
            </a:r>
            <a:r>
              <a:rPr lang="en-US" altLang="ko-KR" b="1" u="sng" dirty="0">
                <a:solidFill>
                  <a:srgbClr val="C00000"/>
                </a:solidFill>
                <a:ea typeface="맑은 고딕" panose="020B0503020000020004" pitchFamily="50" charset="-127"/>
              </a:rPr>
              <a:t>MUST</a:t>
            </a:r>
            <a:r>
              <a:rPr lang="en-US" altLang="ko-KR" dirty="0">
                <a:ea typeface="맑은 고딕" panose="020B0503020000020004" pitchFamily="50" charset="-127"/>
              </a:rPr>
              <a:t> maintain a single ongoing center file review tracking log which documents ALL applicant files received for review. </a:t>
            </a: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520963" y="1109628"/>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타원 19">
            <a:extLst>
              <a:ext uri="{FF2B5EF4-FFF2-40B4-BE49-F238E27FC236}">
                <a16:creationId xmlns:a16="http://schemas.microsoft.com/office/drawing/2014/main" id="{8EF7A29E-7A29-8304-EB9D-F69F2FC2E334}"/>
              </a:ext>
            </a:extLst>
          </p:cNvPr>
          <p:cNvSpPr/>
          <p:nvPr/>
        </p:nvSpPr>
        <p:spPr>
          <a:xfrm>
            <a:off x="8035321" y="2700101"/>
            <a:ext cx="493615" cy="49361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dirty="0">
                <a:solidFill>
                  <a:schemeClr val="bg1"/>
                </a:solidFill>
                <a:latin typeface="+mj-lt"/>
                <a:ea typeface="맑은 고딕" panose="020B0503020000020004" pitchFamily="50" charset="-127"/>
              </a:rPr>
              <a:t>B</a:t>
            </a:r>
            <a:endParaRPr kumimoji="1" lang="ko-Kore-KR" altLang="en-US" sz="1400">
              <a:latin typeface="+mj-lt"/>
            </a:endParaRPr>
          </a:p>
        </p:txBody>
      </p:sp>
      <p:cxnSp>
        <p:nvCxnSpPr>
          <p:cNvPr id="23" name="직선 연결선[R] 22">
            <a:extLst>
              <a:ext uri="{FF2B5EF4-FFF2-40B4-BE49-F238E27FC236}">
                <a16:creationId xmlns:a16="http://schemas.microsoft.com/office/drawing/2014/main" id="{092F7853-3743-6DA7-F96B-4655743C9D35}"/>
              </a:ext>
            </a:extLst>
          </p:cNvPr>
          <p:cNvCxnSpPr>
            <a:cxnSpLocks/>
          </p:cNvCxnSpPr>
          <p:nvPr/>
        </p:nvCxnSpPr>
        <p:spPr>
          <a:xfrm>
            <a:off x="8528936" y="2946908"/>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타원 23">
            <a:extLst>
              <a:ext uri="{FF2B5EF4-FFF2-40B4-BE49-F238E27FC236}">
                <a16:creationId xmlns:a16="http://schemas.microsoft.com/office/drawing/2014/main" id="{0AFFC302-5D3C-406D-D820-30F5E9D4D752}"/>
              </a:ext>
            </a:extLst>
          </p:cNvPr>
          <p:cNvSpPr/>
          <p:nvPr/>
        </p:nvSpPr>
        <p:spPr>
          <a:xfrm>
            <a:off x="8043294" y="4537380"/>
            <a:ext cx="493615" cy="49361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dirty="0">
                <a:solidFill>
                  <a:schemeClr val="bg1"/>
                </a:solidFill>
                <a:latin typeface="+mj-lt"/>
                <a:ea typeface="맑은 고딕" panose="020B0503020000020004" pitchFamily="50" charset="-127"/>
              </a:rPr>
              <a:t>C</a:t>
            </a:r>
            <a:endParaRPr kumimoji="1" lang="ko-Kore-KR" altLang="en-US" sz="1400">
              <a:latin typeface="+mj-lt"/>
            </a:endParaRPr>
          </a:p>
        </p:txBody>
      </p:sp>
      <p:cxnSp>
        <p:nvCxnSpPr>
          <p:cNvPr id="27" name="직선 연결선[R] 26">
            <a:extLst>
              <a:ext uri="{FF2B5EF4-FFF2-40B4-BE49-F238E27FC236}">
                <a16:creationId xmlns:a16="http://schemas.microsoft.com/office/drawing/2014/main" id="{B920FC13-396F-23C8-03BC-EDF0502DD3CC}"/>
              </a:ext>
            </a:extLst>
          </p:cNvPr>
          <p:cNvCxnSpPr>
            <a:cxnSpLocks/>
          </p:cNvCxnSpPr>
          <p:nvPr/>
        </p:nvCxnSpPr>
        <p:spPr>
          <a:xfrm>
            <a:off x="8536909" y="4784187"/>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직사각형 6">
            <a:extLst>
              <a:ext uri="{FF2B5EF4-FFF2-40B4-BE49-F238E27FC236}">
                <a16:creationId xmlns:a16="http://schemas.microsoft.com/office/drawing/2014/main" id="{8E72DD6D-FFF9-A985-3D3F-5EB5D982CDF8}"/>
              </a:ext>
            </a:extLst>
          </p:cNvPr>
          <p:cNvSpPr/>
          <p:nvPr/>
        </p:nvSpPr>
        <p:spPr>
          <a:xfrm>
            <a:off x="8043294" y="3397463"/>
            <a:ext cx="3756065" cy="923330"/>
          </a:xfrm>
          <a:prstGeom prst="rect">
            <a:avLst/>
          </a:prstGeom>
        </p:spPr>
        <p:txBody>
          <a:bodyPr wrap="square">
            <a:spAutoFit/>
          </a:bodyPr>
          <a:lstStyle/>
          <a:p>
            <a:r>
              <a:rPr lang="en-US" altLang="ko-KR" dirty="0">
                <a:ea typeface="맑은 고딕" panose="020B0503020000020004" pitchFamily="50" charset="-127"/>
              </a:rPr>
              <a:t>A new log should be started each Program Year and entries </a:t>
            </a:r>
            <a:r>
              <a:rPr lang="en-US" altLang="ko-KR" b="1" u="sng"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a:t>
            </a:r>
            <a:r>
              <a:rPr lang="en-US" altLang="ko-KR" b="1" u="sng" dirty="0">
                <a:solidFill>
                  <a:srgbClr val="C00000"/>
                </a:solidFill>
                <a:ea typeface="맑은 고딕" panose="020B0503020000020004" pitchFamily="50" charset="-127"/>
              </a:rPr>
              <a:t>NOT</a:t>
            </a:r>
            <a:r>
              <a:rPr lang="en-US" altLang="ko-KR" dirty="0">
                <a:solidFill>
                  <a:srgbClr val="646267"/>
                </a:solidFill>
                <a:ea typeface="맑은 고딕" panose="020B0503020000020004" pitchFamily="50" charset="-127"/>
              </a:rPr>
              <a:t> </a:t>
            </a:r>
            <a:r>
              <a:rPr lang="en-US" altLang="ko-KR" dirty="0">
                <a:ea typeface="맑은 고딕" panose="020B0503020000020004" pitchFamily="50" charset="-127"/>
              </a:rPr>
              <a:t>be deleted.</a:t>
            </a:r>
          </a:p>
        </p:txBody>
      </p:sp>
      <p:sp>
        <p:nvSpPr>
          <p:cNvPr id="13" name="직사각형 6">
            <a:extLst>
              <a:ext uri="{FF2B5EF4-FFF2-40B4-BE49-F238E27FC236}">
                <a16:creationId xmlns:a16="http://schemas.microsoft.com/office/drawing/2014/main" id="{A0D9CCAE-1FE3-49A3-3666-0983E5F0AB65}"/>
              </a:ext>
            </a:extLst>
          </p:cNvPr>
          <p:cNvSpPr/>
          <p:nvPr/>
        </p:nvSpPr>
        <p:spPr>
          <a:xfrm>
            <a:off x="8043294" y="5148207"/>
            <a:ext cx="3756065" cy="923330"/>
          </a:xfrm>
          <a:prstGeom prst="rect">
            <a:avLst/>
          </a:prstGeom>
        </p:spPr>
        <p:txBody>
          <a:bodyPr wrap="square">
            <a:spAutoFit/>
          </a:bodyPr>
          <a:lstStyle/>
          <a:p>
            <a:r>
              <a:rPr lang="en-US" altLang="ko-KR" dirty="0">
                <a:ea typeface="맑은 고딕" panose="020B0503020000020004" pitchFamily="50" charset="-127"/>
              </a:rPr>
              <a:t>Wellness</a:t>
            </a:r>
            <a:r>
              <a:rPr lang="en-US" altLang="ko-KR" dirty="0">
                <a:solidFill>
                  <a:srgbClr val="646267"/>
                </a:solidFill>
                <a:ea typeface="맑은 고딕" panose="020B0503020000020004" pitchFamily="50" charset="-127"/>
              </a:rPr>
              <a:t> </a:t>
            </a:r>
            <a:r>
              <a:rPr lang="en-US" altLang="ko-KR" b="1"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a:t>
            </a:r>
            <a:r>
              <a:rPr lang="en-US" altLang="ko-KR" dirty="0">
                <a:ea typeface="맑은 고딕" panose="020B0503020000020004" pitchFamily="50" charset="-127"/>
              </a:rPr>
              <a:t>maintain its own internal tracking log. (PRH Chapter 1:1.5(R2)(b).</a:t>
            </a:r>
          </a:p>
        </p:txBody>
      </p:sp>
      <p:graphicFrame>
        <p:nvGraphicFramePr>
          <p:cNvPr id="18" name="Table 18">
            <a:extLst>
              <a:ext uri="{FF2B5EF4-FFF2-40B4-BE49-F238E27FC236}">
                <a16:creationId xmlns:a16="http://schemas.microsoft.com/office/drawing/2014/main" id="{B741F64B-1956-8A65-65B6-1F0C4F689AC3}"/>
              </a:ext>
            </a:extLst>
          </p:cNvPr>
          <p:cNvGraphicFramePr>
            <a:graphicFrameLocks noGrp="1"/>
          </p:cNvGraphicFramePr>
          <p:nvPr>
            <p:extLst>
              <p:ext uri="{D42A27DB-BD31-4B8C-83A1-F6EECF244321}">
                <p14:modId xmlns:p14="http://schemas.microsoft.com/office/powerpoint/2010/main" val="2260977140"/>
              </p:ext>
            </p:extLst>
          </p:nvPr>
        </p:nvGraphicFramePr>
        <p:xfrm>
          <a:off x="408587" y="2455681"/>
          <a:ext cx="7237378" cy="3657600"/>
        </p:xfrm>
        <a:graphic>
          <a:graphicData uri="http://schemas.openxmlformats.org/drawingml/2006/table">
            <a:tbl>
              <a:tblPr firstRow="1" bandRow="1">
                <a:tableStyleId>{5C22544A-7EE6-4342-B048-85BDC9FD1C3A}</a:tableStyleId>
              </a:tblPr>
              <a:tblGrid>
                <a:gridCol w="3618689">
                  <a:extLst>
                    <a:ext uri="{9D8B030D-6E8A-4147-A177-3AD203B41FA5}">
                      <a16:colId xmlns:a16="http://schemas.microsoft.com/office/drawing/2014/main" val="172460337"/>
                    </a:ext>
                  </a:extLst>
                </a:gridCol>
                <a:gridCol w="3618689">
                  <a:extLst>
                    <a:ext uri="{9D8B030D-6E8A-4147-A177-3AD203B41FA5}">
                      <a16:colId xmlns:a16="http://schemas.microsoft.com/office/drawing/2014/main" val="745709870"/>
                    </a:ext>
                  </a:extLst>
                </a:gridCol>
              </a:tblGrid>
              <a:tr h="294652">
                <a:tc gridSpan="2">
                  <a:txBody>
                    <a:bodyPr/>
                    <a:lstStyle/>
                    <a:p>
                      <a:pPr algn="ctr"/>
                      <a:r>
                        <a:rPr lang="en-US" sz="2400" dirty="0">
                          <a:solidFill>
                            <a:schemeClr val="accent5"/>
                          </a:solidFill>
                        </a:rPr>
                        <a:t>Center File Review Tracking Log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504940"/>
                  </a:ext>
                </a:extLst>
              </a:tr>
              <a:tr h="294652">
                <a:tc>
                  <a:txBody>
                    <a:bodyPr/>
                    <a:lstStyle/>
                    <a:p>
                      <a:r>
                        <a:rPr lang="en-US" dirty="0"/>
                        <a:t>File Receipt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Extension Requested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99791"/>
                  </a:ext>
                </a:extLst>
              </a:tr>
              <a:tr h="294652">
                <a:tc>
                  <a:txBody>
                    <a:bodyPr/>
                    <a:lstStyle/>
                    <a:p>
                      <a:r>
                        <a:rPr lang="en-US" dirty="0"/>
                        <a:t>File Review 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Final Disposition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1268880"/>
                  </a:ext>
                </a:extLst>
              </a:tr>
              <a:tr h="294652">
                <a:tc>
                  <a:txBody>
                    <a:bodyPr/>
                    <a:lstStyle/>
                    <a:p>
                      <a:r>
                        <a:rPr lang="en-US" dirty="0"/>
                        <a:t>Applicant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Disposition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393965"/>
                  </a:ext>
                </a:extLst>
              </a:tr>
              <a:tr h="294652">
                <a:tc>
                  <a:txBody>
                    <a:bodyPr/>
                    <a:lstStyle/>
                    <a:p>
                      <a:r>
                        <a:rPr lang="en-US" dirty="0"/>
                        <a:t>Applicant Last and First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Days File in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655108"/>
                  </a:ext>
                </a:extLst>
              </a:tr>
              <a:tr h="294652">
                <a:tc>
                  <a:txBody>
                    <a:bodyPr/>
                    <a:lstStyle/>
                    <a:p>
                      <a:r>
                        <a:rPr lang="en-US" sz="1800" b="0" i="0" kern="1200" dirty="0">
                          <a:solidFill>
                            <a:schemeClr val="dk1"/>
                          </a:solidFill>
                          <a:effectLst/>
                          <a:latin typeface="+mn-lt"/>
                          <a:ea typeface="+mn-ea"/>
                          <a:cs typeface="+mn-cs"/>
                        </a:rPr>
                        <a:t>Health and Wellness Director (HWD) Reviewer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Date of Assignment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9905"/>
                  </a:ext>
                </a:extLst>
              </a:tr>
              <a:tr h="294652">
                <a:tc>
                  <a:txBody>
                    <a:bodyPr/>
                    <a:lstStyle/>
                    <a:p>
                      <a:r>
                        <a:rPr lang="en-US" dirty="0"/>
                        <a:t>Date HWD Review Completed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Date of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842322"/>
                  </a:ext>
                </a:extLst>
              </a:tr>
              <a:tr h="294652">
                <a:tc>
                  <a:txBody>
                    <a:bodyPr/>
                    <a:lstStyle/>
                    <a:p>
                      <a:r>
                        <a:rPr lang="en-US" dirty="0"/>
                        <a:t>Other Reviewer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284255"/>
                  </a:ext>
                </a:extLst>
              </a:tr>
              <a:tr h="294652">
                <a:tc>
                  <a:txBody>
                    <a:bodyPr/>
                    <a:lstStyle/>
                    <a:p>
                      <a:r>
                        <a:rPr lang="en-US" dirty="0"/>
                        <a:t>Other Review Completed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69979"/>
                  </a:ext>
                </a:extLst>
              </a:tr>
            </a:tbl>
          </a:graphicData>
        </a:graphic>
      </p:graphicFrame>
      <p:sp>
        <p:nvSpPr>
          <p:cNvPr id="5" name="Slide Number Placeholder 1">
            <a:extLst>
              <a:ext uri="{FF2B5EF4-FFF2-40B4-BE49-F238E27FC236}">
                <a16:creationId xmlns:a16="http://schemas.microsoft.com/office/drawing/2014/main" id="{FF3C56EC-CAF6-06E2-2D0D-7841D07AD1EF}"/>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5</a:t>
            </a:fld>
            <a:endParaRPr lang="en-US" sz="1200" dirty="0">
              <a:solidFill>
                <a:schemeClr val="tx1">
                  <a:alpha val="80000"/>
                </a:schemeClr>
              </a:solidFill>
            </a:endParaRPr>
          </a:p>
        </p:txBody>
      </p:sp>
    </p:spTree>
    <p:extLst>
      <p:ext uri="{BB962C8B-B14F-4D97-AF65-F5344CB8AC3E}">
        <p14:creationId xmlns:p14="http://schemas.microsoft.com/office/powerpoint/2010/main" val="3389398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33B3B9-7C4A-10D8-0B88-4A60F0C296AD}"/>
              </a:ext>
            </a:extLst>
          </p:cNvPr>
          <p:cNvPicPr>
            <a:picLocks noChangeAspect="1"/>
          </p:cNvPicPr>
          <p:nvPr/>
        </p:nvPicPr>
        <p:blipFill>
          <a:blip r:embed="rId3"/>
          <a:stretch>
            <a:fillRect/>
          </a:stretch>
        </p:blipFill>
        <p:spPr>
          <a:xfrm>
            <a:off x="102870" y="2555705"/>
            <a:ext cx="11967210" cy="1490002"/>
          </a:xfrm>
          <a:prstGeom prst="rect">
            <a:avLst/>
          </a:prstGeom>
        </p:spPr>
      </p:pic>
      <p:sp>
        <p:nvSpPr>
          <p:cNvPr id="8" name="Title 1">
            <a:extLst>
              <a:ext uri="{FF2B5EF4-FFF2-40B4-BE49-F238E27FC236}">
                <a16:creationId xmlns:a16="http://schemas.microsoft.com/office/drawing/2014/main" id="{ED3FE227-38F4-42BD-8D3B-6107A155FEDB}"/>
              </a:ext>
            </a:extLst>
          </p:cNvPr>
          <p:cNvSpPr txBox="1">
            <a:spLocks/>
          </p:cNvSpPr>
          <p:nvPr/>
        </p:nvSpPr>
        <p:spPr>
          <a:xfrm>
            <a:off x="838200" y="1084103"/>
            <a:ext cx="10515600" cy="614997"/>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ontserrat" panose="00000500000000000000" pitchFamily="2" charset="0"/>
                <a:ea typeface="+mj-ea"/>
                <a:cs typeface="+mj-cs"/>
              </a:defRPr>
            </a:lvl1pPr>
          </a:lstStyle>
          <a:p>
            <a:pPr algn="ctr"/>
            <a:r>
              <a:rPr lang="en-US" dirty="0">
                <a:solidFill>
                  <a:srgbClr val="0070C0"/>
                </a:solidFill>
                <a:latin typeface="+mj-lt"/>
              </a:rPr>
              <a:t>Sample Wellness Tracking Log</a:t>
            </a:r>
            <a:endParaRPr lang="en-US" b="0" dirty="0">
              <a:solidFill>
                <a:srgbClr val="0070C0"/>
              </a:solidFill>
              <a:latin typeface="+mj-lt"/>
            </a:endParaRPr>
          </a:p>
        </p:txBody>
      </p:sp>
      <p:sp>
        <p:nvSpPr>
          <p:cNvPr id="9" name="Title 1">
            <a:extLst>
              <a:ext uri="{FF2B5EF4-FFF2-40B4-BE49-F238E27FC236}">
                <a16:creationId xmlns:a16="http://schemas.microsoft.com/office/drawing/2014/main" id="{FE3CAD08-D9B4-A1F7-3991-5BC1B2011A76}"/>
              </a:ext>
            </a:extLst>
          </p:cNvPr>
          <p:cNvSpPr txBox="1">
            <a:spLocks/>
          </p:cNvSpPr>
          <p:nvPr/>
        </p:nvSpPr>
        <p:spPr>
          <a:xfrm>
            <a:off x="633046" y="4578144"/>
            <a:ext cx="10526751" cy="648335"/>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ontserrat" panose="00000500000000000000" pitchFamily="2" charset="0"/>
                <a:ea typeface="+mj-ea"/>
                <a:cs typeface="+mj-cs"/>
              </a:defRPr>
            </a:lvl1pPr>
          </a:lstStyle>
          <a:p>
            <a:pPr algn="ctr"/>
            <a:r>
              <a:rPr lang="en-US" sz="1600" b="0" dirty="0">
                <a:solidFill>
                  <a:schemeClr val="tx1"/>
                </a:solidFill>
                <a:latin typeface="+mn-lt"/>
                <a:hlinkClick r:id="rId4"/>
              </a:rPr>
              <a:t>https://supportservices.jobcorps.gov/disability/Documents/Sample%20Wellness%20File%20Review%20Tracking%20Log.xlsx</a:t>
            </a:r>
            <a:endParaRPr lang="en-US" sz="1600" b="0" dirty="0">
              <a:solidFill>
                <a:schemeClr val="tx1"/>
              </a:solidFill>
              <a:latin typeface="+mn-lt"/>
            </a:endParaRPr>
          </a:p>
          <a:p>
            <a:pPr algn="ctr"/>
            <a:endParaRPr lang="en-US" sz="1600" b="0" dirty="0">
              <a:solidFill>
                <a:schemeClr val="tx1"/>
              </a:solidFill>
            </a:endParaRPr>
          </a:p>
        </p:txBody>
      </p:sp>
      <p:sp>
        <p:nvSpPr>
          <p:cNvPr id="2" name="Slide Number Placeholder 1">
            <a:extLst>
              <a:ext uri="{FF2B5EF4-FFF2-40B4-BE49-F238E27FC236}">
                <a16:creationId xmlns:a16="http://schemas.microsoft.com/office/drawing/2014/main" id="{5E8DB5D6-C36E-C5AC-BE05-AE488105D74E}"/>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50</a:t>
            </a:fld>
            <a:endParaRPr lang="en-US" sz="1200" dirty="0">
              <a:solidFill>
                <a:schemeClr val="tx1">
                  <a:alpha val="80000"/>
                </a:schemeClr>
              </a:solidFill>
            </a:endParaRPr>
          </a:p>
        </p:txBody>
      </p:sp>
    </p:spTree>
    <p:extLst>
      <p:ext uri="{BB962C8B-B14F-4D97-AF65-F5344CB8AC3E}">
        <p14:creationId xmlns:p14="http://schemas.microsoft.com/office/powerpoint/2010/main" val="334595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C1615C-D762-4E7D-F2AE-2DACB751C0BE}"/>
              </a:ext>
            </a:extLst>
          </p:cNvPr>
          <p:cNvSpPr>
            <a:spLocks noGrp="1"/>
          </p:cNvSpPr>
          <p:nvPr>
            <p:ph type="title"/>
          </p:nvPr>
        </p:nvSpPr>
        <p:spPr/>
        <p:txBody>
          <a:bodyPr>
            <a:normAutofit fontScale="90000"/>
          </a:bodyPr>
          <a:lstStyle/>
          <a:p>
            <a:r>
              <a:rPr lang="en-US" dirty="0"/>
              <a:t>What Do You Think?</a:t>
            </a:r>
            <a:br>
              <a:rPr lang="en-US" dirty="0"/>
            </a:br>
            <a:r>
              <a:rPr lang="en-US" sz="3100" dirty="0">
                <a:solidFill>
                  <a:schemeClr val="tx1"/>
                </a:solidFill>
              </a:rPr>
              <a:t>Connecting the Center Applicant File Review Form Information to the Information on the Tracking Logs</a:t>
            </a:r>
          </a:p>
        </p:txBody>
      </p:sp>
      <p:pic>
        <p:nvPicPr>
          <p:cNvPr id="3" name="Picture 2">
            <a:extLst>
              <a:ext uri="{FF2B5EF4-FFF2-40B4-BE49-F238E27FC236}">
                <a16:creationId xmlns:a16="http://schemas.microsoft.com/office/drawing/2014/main" id="{401EC7B4-F782-0333-5B18-D387859DC454}"/>
              </a:ext>
            </a:extLst>
          </p:cNvPr>
          <p:cNvPicPr>
            <a:picLocks noChangeAspect="1"/>
          </p:cNvPicPr>
          <p:nvPr/>
        </p:nvPicPr>
        <p:blipFill>
          <a:blip r:embed="rId3"/>
          <a:stretch>
            <a:fillRect/>
          </a:stretch>
        </p:blipFill>
        <p:spPr>
          <a:xfrm>
            <a:off x="803656" y="1886272"/>
            <a:ext cx="5860288" cy="3215919"/>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A348E473-D1A2-6AAD-A201-199617EAC863}"/>
              </a:ext>
            </a:extLst>
          </p:cNvPr>
          <p:cNvSpPr txBox="1"/>
          <p:nvPr/>
        </p:nvSpPr>
        <p:spPr>
          <a:xfrm>
            <a:off x="6987321" y="1872358"/>
            <a:ext cx="4683080" cy="923330"/>
          </a:xfrm>
          <a:prstGeom prst="rect">
            <a:avLst/>
          </a:prstGeom>
          <a:solidFill>
            <a:schemeClr val="bg1">
              <a:lumMod val="85000"/>
            </a:schemeClr>
          </a:solidFill>
          <a:ln>
            <a:noFill/>
          </a:ln>
        </p:spPr>
        <p:txBody>
          <a:bodyPr wrap="square" rtlCol="0">
            <a:spAutoFit/>
          </a:bodyPr>
          <a:lstStyle/>
          <a:p>
            <a:pPr algn="ctr"/>
            <a:r>
              <a:rPr lang="en-US" dirty="0"/>
              <a:t>The HWD </a:t>
            </a:r>
            <a:r>
              <a:rPr lang="en-US" b="1" dirty="0">
                <a:solidFill>
                  <a:srgbClr val="C00000"/>
                </a:solidFill>
              </a:rPr>
              <a:t>must</a:t>
            </a:r>
            <a:r>
              <a:rPr lang="en-US" dirty="0"/>
              <a:t> be listed on the Center File Review Tracking log and “should” be on the Wellness Tracking Log as well.</a:t>
            </a:r>
          </a:p>
        </p:txBody>
      </p:sp>
      <p:sp>
        <p:nvSpPr>
          <p:cNvPr id="10" name="TextBox 9">
            <a:extLst>
              <a:ext uri="{FF2B5EF4-FFF2-40B4-BE49-F238E27FC236}">
                <a16:creationId xmlns:a16="http://schemas.microsoft.com/office/drawing/2014/main" id="{AC621269-3C5B-24C3-0B56-1DD050028C2B}"/>
              </a:ext>
            </a:extLst>
          </p:cNvPr>
          <p:cNvSpPr txBox="1"/>
          <p:nvPr/>
        </p:nvSpPr>
        <p:spPr>
          <a:xfrm>
            <a:off x="6987321" y="3259171"/>
            <a:ext cx="4683080" cy="646331"/>
          </a:xfrm>
          <a:prstGeom prst="rect">
            <a:avLst/>
          </a:prstGeom>
          <a:solidFill>
            <a:schemeClr val="bg1">
              <a:lumMod val="85000"/>
            </a:schemeClr>
          </a:solidFill>
          <a:ln>
            <a:noFill/>
          </a:ln>
        </p:spPr>
        <p:txBody>
          <a:bodyPr wrap="square" rtlCol="0">
            <a:spAutoFit/>
          </a:bodyPr>
          <a:lstStyle/>
          <a:p>
            <a:pPr algn="ctr"/>
            <a:r>
              <a:rPr lang="en-US" dirty="0"/>
              <a:t>The non-health DC and their dates of review must be on the </a:t>
            </a:r>
            <a:r>
              <a:rPr lang="en-US" b="1" u="sng" dirty="0"/>
              <a:t>Center File Review Tracking Log</a:t>
            </a:r>
            <a:r>
              <a:rPr lang="en-US" dirty="0"/>
              <a:t>.</a:t>
            </a:r>
          </a:p>
        </p:txBody>
      </p:sp>
      <p:sp>
        <p:nvSpPr>
          <p:cNvPr id="12" name="TextBox 11">
            <a:extLst>
              <a:ext uri="{FF2B5EF4-FFF2-40B4-BE49-F238E27FC236}">
                <a16:creationId xmlns:a16="http://schemas.microsoft.com/office/drawing/2014/main" id="{A6A3E38C-8B3D-1007-B579-23D05C07086A}"/>
              </a:ext>
            </a:extLst>
          </p:cNvPr>
          <p:cNvSpPr txBox="1"/>
          <p:nvPr/>
        </p:nvSpPr>
        <p:spPr>
          <a:xfrm>
            <a:off x="6987321" y="4473924"/>
            <a:ext cx="4683080" cy="646331"/>
          </a:xfrm>
          <a:prstGeom prst="rect">
            <a:avLst/>
          </a:prstGeom>
          <a:solidFill>
            <a:schemeClr val="bg1">
              <a:lumMod val="85000"/>
            </a:schemeClr>
          </a:solidFill>
          <a:ln>
            <a:noFill/>
          </a:ln>
        </p:spPr>
        <p:txBody>
          <a:bodyPr wrap="square" rtlCol="0">
            <a:spAutoFit/>
          </a:bodyPr>
          <a:lstStyle/>
          <a:p>
            <a:pPr algn="ctr"/>
            <a:r>
              <a:rPr lang="en-US" dirty="0"/>
              <a:t>The CMHC and the CP should be listed as reviewers on the </a:t>
            </a:r>
            <a:r>
              <a:rPr lang="en-US" b="1" u="sng" dirty="0"/>
              <a:t>Wellness Tracking Log</a:t>
            </a:r>
            <a:r>
              <a:rPr lang="en-US" dirty="0"/>
              <a:t>.</a:t>
            </a:r>
          </a:p>
        </p:txBody>
      </p:sp>
      <p:sp>
        <p:nvSpPr>
          <p:cNvPr id="4" name="Slide Number Placeholder 1">
            <a:extLst>
              <a:ext uri="{FF2B5EF4-FFF2-40B4-BE49-F238E27FC236}">
                <a16:creationId xmlns:a16="http://schemas.microsoft.com/office/drawing/2014/main" id="{79534339-627D-4A2C-BB15-33EDEBC9A041}"/>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51</a:t>
            </a:fld>
            <a:endParaRPr lang="en-US" sz="1200" dirty="0">
              <a:solidFill>
                <a:schemeClr val="tx1">
                  <a:alpha val="80000"/>
                </a:schemeClr>
              </a:solidFill>
            </a:endParaRPr>
          </a:p>
        </p:txBody>
      </p:sp>
    </p:spTree>
    <p:extLst>
      <p:ext uri="{BB962C8B-B14F-4D97-AF65-F5344CB8AC3E}">
        <p14:creationId xmlns:p14="http://schemas.microsoft.com/office/powerpoint/2010/main" val="246354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D1CD-4BD7-0281-990F-D2F40542CD60}"/>
              </a:ext>
            </a:extLst>
          </p:cNvPr>
          <p:cNvSpPr>
            <a:spLocks noGrp="1"/>
          </p:cNvSpPr>
          <p:nvPr>
            <p:ph type="title"/>
          </p:nvPr>
        </p:nvSpPr>
        <p:spPr>
          <a:xfrm>
            <a:off x="838200" y="90773"/>
            <a:ext cx="10515600" cy="1325563"/>
          </a:xfrm>
        </p:spPr>
        <p:txBody>
          <a:bodyPr/>
          <a:lstStyle/>
          <a:p>
            <a:r>
              <a:rPr lang="en-US" dirty="0"/>
              <a:t>Documenting Outcomes</a:t>
            </a:r>
          </a:p>
        </p:txBody>
      </p:sp>
      <p:graphicFrame>
        <p:nvGraphicFramePr>
          <p:cNvPr id="5" name="Table 4">
            <a:extLst>
              <a:ext uri="{FF2B5EF4-FFF2-40B4-BE49-F238E27FC236}">
                <a16:creationId xmlns:a16="http://schemas.microsoft.com/office/drawing/2014/main" id="{4A07AB4B-1BDA-DCE6-5DC3-AAAFAC41EB22}"/>
              </a:ext>
            </a:extLst>
          </p:cNvPr>
          <p:cNvGraphicFramePr>
            <a:graphicFrameLocks noGrp="1"/>
          </p:cNvGraphicFramePr>
          <p:nvPr>
            <p:extLst>
              <p:ext uri="{D42A27DB-BD31-4B8C-83A1-F6EECF244321}">
                <p14:modId xmlns:p14="http://schemas.microsoft.com/office/powerpoint/2010/main" val="2471928093"/>
              </p:ext>
            </p:extLst>
          </p:nvPr>
        </p:nvGraphicFramePr>
        <p:xfrm>
          <a:off x="914400" y="1276799"/>
          <a:ext cx="10680568" cy="2294382"/>
        </p:xfrm>
        <a:graphic>
          <a:graphicData uri="http://schemas.openxmlformats.org/drawingml/2006/table">
            <a:tbl>
              <a:tblPr>
                <a:tableStyleId>{5C22544A-7EE6-4342-B048-85BDC9FD1C3A}</a:tableStyleId>
              </a:tblPr>
              <a:tblGrid>
                <a:gridCol w="1070664">
                  <a:extLst>
                    <a:ext uri="{9D8B030D-6E8A-4147-A177-3AD203B41FA5}">
                      <a16:colId xmlns:a16="http://schemas.microsoft.com/office/drawing/2014/main" val="4270453509"/>
                    </a:ext>
                  </a:extLst>
                </a:gridCol>
                <a:gridCol w="1172004">
                  <a:extLst>
                    <a:ext uri="{9D8B030D-6E8A-4147-A177-3AD203B41FA5}">
                      <a16:colId xmlns:a16="http://schemas.microsoft.com/office/drawing/2014/main" val="2959777138"/>
                    </a:ext>
                  </a:extLst>
                </a:gridCol>
                <a:gridCol w="1007576">
                  <a:extLst>
                    <a:ext uri="{9D8B030D-6E8A-4147-A177-3AD203B41FA5}">
                      <a16:colId xmlns:a16="http://schemas.microsoft.com/office/drawing/2014/main" val="305185376"/>
                    </a:ext>
                  </a:extLst>
                </a:gridCol>
                <a:gridCol w="1007576">
                  <a:extLst>
                    <a:ext uri="{9D8B030D-6E8A-4147-A177-3AD203B41FA5}">
                      <a16:colId xmlns:a16="http://schemas.microsoft.com/office/drawing/2014/main" val="4231631385"/>
                    </a:ext>
                  </a:extLst>
                </a:gridCol>
                <a:gridCol w="1007576">
                  <a:extLst>
                    <a:ext uri="{9D8B030D-6E8A-4147-A177-3AD203B41FA5}">
                      <a16:colId xmlns:a16="http://schemas.microsoft.com/office/drawing/2014/main" val="3116600837"/>
                    </a:ext>
                  </a:extLst>
                </a:gridCol>
                <a:gridCol w="1613358">
                  <a:extLst>
                    <a:ext uri="{9D8B030D-6E8A-4147-A177-3AD203B41FA5}">
                      <a16:colId xmlns:a16="http://schemas.microsoft.com/office/drawing/2014/main" val="1838049833"/>
                    </a:ext>
                  </a:extLst>
                </a:gridCol>
                <a:gridCol w="994975">
                  <a:extLst>
                    <a:ext uri="{9D8B030D-6E8A-4147-A177-3AD203B41FA5}">
                      <a16:colId xmlns:a16="http://schemas.microsoft.com/office/drawing/2014/main" val="2887052044"/>
                    </a:ext>
                  </a:extLst>
                </a:gridCol>
                <a:gridCol w="1688964">
                  <a:extLst>
                    <a:ext uri="{9D8B030D-6E8A-4147-A177-3AD203B41FA5}">
                      <a16:colId xmlns:a16="http://schemas.microsoft.com/office/drawing/2014/main" val="3831971849"/>
                    </a:ext>
                  </a:extLst>
                </a:gridCol>
                <a:gridCol w="1117875">
                  <a:extLst>
                    <a:ext uri="{9D8B030D-6E8A-4147-A177-3AD203B41FA5}">
                      <a16:colId xmlns:a16="http://schemas.microsoft.com/office/drawing/2014/main" val="1243882128"/>
                    </a:ext>
                  </a:extLst>
                </a:gridCol>
              </a:tblGrid>
              <a:tr h="1093760">
                <a:tc>
                  <a:txBody>
                    <a:bodyPr/>
                    <a:lstStyle/>
                    <a:p>
                      <a:pPr algn="ctr" fontAlgn="b"/>
                      <a:r>
                        <a:rPr lang="en-US" sz="1400" u="none" strike="noStrike" dirty="0">
                          <a:effectLst/>
                        </a:rPr>
                        <a:t>Wellness Review Start Date</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Health and Wellness Director (HWD) Reviewer</a:t>
                      </a:r>
                      <a:endParaRPr lang="en-US" sz="14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US" sz="1400" u="none" strike="noStrike" dirty="0">
                          <a:effectLst/>
                        </a:rPr>
                        <a:t>Date HWD Review Complete</a:t>
                      </a:r>
                      <a:endParaRPr lang="en-US" sz="14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US" sz="1400" u="none" strike="noStrike" dirty="0">
                          <a:effectLst/>
                        </a:rPr>
                        <a:t>Non-health DC Reviewer</a:t>
                      </a:r>
                      <a:endParaRPr lang="en-US" sz="14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US" sz="1400" u="none" strike="noStrike" dirty="0">
                          <a:effectLst/>
                        </a:rPr>
                        <a:t>Date Non-health DC Review Complete</a:t>
                      </a:r>
                      <a:endParaRPr lang="en-US" sz="14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US" sz="1400" u="none" strike="noStrike" dirty="0">
                          <a:effectLst/>
                        </a:rPr>
                        <a:t>QHP #1 Assigned File to Review</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Date QHP #1 Review Complete</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QHP #2 Assigned File to Review (if applicable)</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Date QHP #2 Review Complete</a:t>
                      </a:r>
                      <a:endParaRPr lang="en-US"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38563854"/>
                  </a:ext>
                </a:extLst>
              </a:tr>
              <a:tr h="437504">
                <a:tc>
                  <a:txBody>
                    <a:bodyPr/>
                    <a:lstStyle/>
                    <a:p>
                      <a:pPr algn="ctr" fontAlgn="b"/>
                      <a:r>
                        <a:rPr lang="en-US" sz="1400" u="none" strike="noStrike" dirty="0">
                          <a:effectLst/>
                        </a:rPr>
                        <a:t>4/27/2023</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Smith, S.</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4/29/2023</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Morgan, R.</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5/01/2023</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Davis, J., CMHC</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5/20/2023</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Martin, M., TEAP</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5/17/2023</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00177991"/>
                  </a:ext>
                </a:extLst>
              </a:tr>
              <a:tr h="381559">
                <a:tc>
                  <a:txBody>
                    <a:bodyPr/>
                    <a:lstStyle/>
                    <a:p>
                      <a:pPr algn="ctr" fontAlgn="b"/>
                      <a:r>
                        <a:rPr lang="en-US" sz="1400" u="none" strike="noStrike" dirty="0">
                          <a:effectLst/>
                        </a:rPr>
                        <a:t>4/27/2023</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400" u="none" strike="noStrike" dirty="0">
                          <a:effectLst/>
                        </a:rPr>
                        <a:t>Smith, S.</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ctr" fontAlgn="b"/>
                      <a:r>
                        <a:rPr lang="en-US" sz="1400" u="none" strike="noStrike" dirty="0">
                          <a:effectLst/>
                        </a:rPr>
                        <a:t>5/01/2023</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extLst>
                  <a:ext uri="{0D108BD9-81ED-4DB2-BD59-A6C34878D82A}">
                    <a16:rowId xmlns:a16="http://schemas.microsoft.com/office/drawing/2014/main" val="45707777"/>
                  </a:ext>
                </a:extLst>
              </a:tr>
              <a:tr h="381559">
                <a:tc>
                  <a:txBody>
                    <a:bodyPr/>
                    <a:lstStyle/>
                    <a:p>
                      <a:pPr algn="ctr" fontAlgn="b"/>
                      <a:r>
                        <a:rPr lang="en-US" sz="1400" b="0" i="0" u="none" strike="noStrike" dirty="0">
                          <a:solidFill>
                            <a:srgbClr val="000000"/>
                          </a:solidFill>
                          <a:effectLst/>
                          <a:latin typeface="Calibri" panose="020F0502020204030204" pitchFamily="34" charset="0"/>
                        </a:rPr>
                        <a:t>4/28/23</a:t>
                      </a:r>
                    </a:p>
                  </a:txBody>
                  <a:tcPr marL="0" marR="0" marT="0" marB="0" anchor="b">
                    <a:solidFill>
                      <a:schemeClr val="accent1">
                        <a:lumMod val="60000"/>
                        <a:lumOff val="4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Smith, S. </a:t>
                      </a:r>
                    </a:p>
                  </a:txBody>
                  <a:tcPr marL="0" marR="0" marT="0" marB="0" anchor="b">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5/01/2023</a:t>
                      </a:r>
                    </a:p>
                  </a:txBody>
                  <a:tcPr marL="0" marR="0" marT="0" marB="0" anchor="b">
                    <a:solidFill>
                      <a:schemeClr val="accent1">
                        <a:lumMod val="60000"/>
                        <a:lumOff val="4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Morgan, R.</a:t>
                      </a:r>
                    </a:p>
                  </a:txBody>
                  <a:tcPr marL="0" marR="0" marT="0" marB="0" anchor="b">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5/01/2023</a:t>
                      </a:r>
                    </a:p>
                  </a:txBody>
                  <a:tcPr marL="0" marR="0" marT="0" marB="0" anchor="b">
                    <a:solidFill>
                      <a:schemeClr val="accent1">
                        <a:lumMod val="60000"/>
                        <a:lumOff val="4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Davis, J., CMHC</a:t>
                      </a:r>
                    </a:p>
                  </a:txBody>
                  <a:tcPr marL="0" marR="0" marT="0" marB="0" anchor="b">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5/20/2023</a:t>
                      </a:r>
                    </a:p>
                  </a:txBody>
                  <a:tcPr marL="0" marR="0" marT="0" marB="0" anchor="b">
                    <a:solidFill>
                      <a:schemeClr val="accent1">
                        <a:lumMod val="60000"/>
                        <a:lumOff val="40000"/>
                      </a:schemeClr>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3893113660"/>
                  </a:ext>
                </a:extLst>
              </a:tr>
            </a:tbl>
          </a:graphicData>
        </a:graphic>
      </p:graphicFrame>
      <p:graphicFrame>
        <p:nvGraphicFramePr>
          <p:cNvPr id="6" name="Table 5">
            <a:extLst>
              <a:ext uri="{FF2B5EF4-FFF2-40B4-BE49-F238E27FC236}">
                <a16:creationId xmlns:a16="http://schemas.microsoft.com/office/drawing/2014/main" id="{AC0594A2-F56D-0FEF-9271-1274EAFAF0E3}"/>
              </a:ext>
            </a:extLst>
          </p:cNvPr>
          <p:cNvGraphicFramePr>
            <a:graphicFrameLocks noGrp="1"/>
          </p:cNvGraphicFramePr>
          <p:nvPr>
            <p:extLst>
              <p:ext uri="{D42A27DB-BD31-4B8C-83A1-F6EECF244321}">
                <p14:modId xmlns:p14="http://schemas.microsoft.com/office/powerpoint/2010/main" val="1069959592"/>
              </p:ext>
            </p:extLst>
          </p:nvPr>
        </p:nvGraphicFramePr>
        <p:xfrm>
          <a:off x="914400" y="3862466"/>
          <a:ext cx="6872139" cy="2614876"/>
        </p:xfrm>
        <a:graphic>
          <a:graphicData uri="http://schemas.openxmlformats.org/drawingml/2006/table">
            <a:tbl>
              <a:tblPr>
                <a:tableStyleId>{5C22544A-7EE6-4342-B048-85BDC9FD1C3A}</a:tableStyleId>
              </a:tblPr>
              <a:tblGrid>
                <a:gridCol w="1846486">
                  <a:extLst>
                    <a:ext uri="{9D8B030D-6E8A-4147-A177-3AD203B41FA5}">
                      <a16:colId xmlns:a16="http://schemas.microsoft.com/office/drawing/2014/main" val="143595889"/>
                    </a:ext>
                  </a:extLst>
                </a:gridCol>
                <a:gridCol w="1252399">
                  <a:extLst>
                    <a:ext uri="{9D8B030D-6E8A-4147-A177-3AD203B41FA5}">
                      <a16:colId xmlns:a16="http://schemas.microsoft.com/office/drawing/2014/main" val="2449945984"/>
                    </a:ext>
                  </a:extLst>
                </a:gridCol>
                <a:gridCol w="3773254">
                  <a:extLst>
                    <a:ext uri="{9D8B030D-6E8A-4147-A177-3AD203B41FA5}">
                      <a16:colId xmlns:a16="http://schemas.microsoft.com/office/drawing/2014/main" val="3774457236"/>
                    </a:ext>
                  </a:extLst>
                </a:gridCol>
              </a:tblGrid>
              <a:tr h="907996">
                <a:tc>
                  <a:txBody>
                    <a:bodyPr/>
                    <a:lstStyle/>
                    <a:p>
                      <a:pPr algn="ctr" fontAlgn="b"/>
                      <a:r>
                        <a:rPr lang="en-US" sz="1400" u="none" strike="noStrike" dirty="0">
                          <a:effectLst/>
                        </a:rPr>
                        <a:t>Wellness Disposition or Outcome</a:t>
                      </a:r>
                      <a:endParaRPr lang="en-US" sz="14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US" sz="1400" u="none" strike="noStrike" dirty="0">
                          <a:effectLst/>
                        </a:rPr>
                        <a:t>Wellness Disposition Date/Outcome Date</a:t>
                      </a:r>
                      <a:endParaRPr lang="en-US" sz="14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US" sz="1400" u="none" strike="noStrike" dirty="0">
                          <a:effectLst/>
                        </a:rPr>
                        <a:t>Comments (Redact any PII/PHI before sharing any comments with Records)</a:t>
                      </a:r>
                      <a:endParaRPr lang="en-US" sz="14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extLst>
                  <a:ext uri="{0D108BD9-81ED-4DB2-BD59-A6C34878D82A}">
                    <a16:rowId xmlns:a16="http://schemas.microsoft.com/office/drawing/2014/main" val="1638563854"/>
                  </a:ext>
                </a:extLst>
              </a:tr>
              <a:tr h="426720">
                <a:tc>
                  <a:txBody>
                    <a:bodyPr/>
                    <a:lstStyle/>
                    <a:p>
                      <a:pPr algn="ctr" fontAlgn="b"/>
                      <a:r>
                        <a:rPr lang="en-US" sz="1400" u="none" strike="noStrike" dirty="0">
                          <a:effectLst/>
                        </a:rPr>
                        <a:t>Approved</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5/20/2023</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CMHC and TEAP Specialist approved the applicant for enrollment.</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00177991"/>
                  </a:ext>
                </a:extLst>
              </a:tr>
              <a:tr h="426720">
                <a:tc>
                  <a:txBody>
                    <a:bodyPr/>
                    <a:lstStyle/>
                    <a:p>
                      <a:pPr algn="ctr" fontAlgn="b"/>
                      <a:r>
                        <a:rPr lang="en-US" sz="1400" u="none" strike="noStrike" dirty="0">
                          <a:effectLst/>
                        </a:rPr>
                        <a:t>Approved</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ctr" fontAlgn="b"/>
                      <a:r>
                        <a:rPr lang="en-US" sz="1400" u="none" strike="noStrike" dirty="0">
                          <a:effectLst/>
                        </a:rPr>
                        <a:t>5/11/2023</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400" u="none" strike="noStrike" dirty="0">
                          <a:effectLst/>
                        </a:rPr>
                        <a:t>No disclosures on 653 or via health or disability documentation. HWD approved for enrollment.</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extLst>
                  <a:ext uri="{0D108BD9-81ED-4DB2-BD59-A6C34878D82A}">
                    <a16:rowId xmlns:a16="http://schemas.microsoft.com/office/drawing/2014/main" val="45707777"/>
                  </a:ext>
                </a:extLst>
              </a:tr>
              <a:tr h="426720">
                <a:tc>
                  <a:txBody>
                    <a:bodyPr/>
                    <a:lstStyle/>
                    <a:p>
                      <a:pPr algn="ctr" fontAlgn="b"/>
                      <a:r>
                        <a:rPr lang="en-US" sz="1400" b="0" i="0" u="none" strike="noStrike" dirty="0">
                          <a:solidFill>
                            <a:srgbClr val="000000"/>
                          </a:solidFill>
                          <a:effectLst/>
                          <a:latin typeface="Calibri" panose="020F0502020204030204" pitchFamily="34" charset="0"/>
                        </a:rPr>
                        <a:t>Approved</a:t>
                      </a:r>
                    </a:p>
                  </a:txBody>
                  <a:tcPr marL="0" marR="0" marT="0" marB="0" anchor="b">
                    <a:solidFill>
                      <a:schemeClr val="accent1">
                        <a:lumMod val="60000"/>
                        <a:lumOff val="4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5/20/2023</a:t>
                      </a:r>
                    </a:p>
                  </a:txBody>
                  <a:tcPr marL="0" marR="0" marT="0" marB="0" anchor="b">
                    <a:solidFill>
                      <a:schemeClr val="accent1">
                        <a:lumMod val="60000"/>
                        <a:lumOff val="4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Non-health DC Review: Applicant has an IEP. There is some mention of challenges with ADLs. HWD Note: adding CMHC to review. CMHC approved applicant for enrollment.</a:t>
                      </a:r>
                    </a:p>
                  </a:txBody>
                  <a:tcPr marL="0" marR="0" marT="0" marB="0" anchor="b">
                    <a:solidFill>
                      <a:schemeClr val="accent1">
                        <a:lumMod val="60000"/>
                        <a:lumOff val="40000"/>
                      </a:schemeClr>
                    </a:solidFill>
                  </a:tcPr>
                </a:tc>
                <a:extLst>
                  <a:ext uri="{0D108BD9-81ED-4DB2-BD59-A6C34878D82A}">
                    <a16:rowId xmlns:a16="http://schemas.microsoft.com/office/drawing/2014/main" val="2929481781"/>
                  </a:ext>
                </a:extLst>
              </a:tr>
            </a:tbl>
          </a:graphicData>
        </a:graphic>
      </p:graphicFrame>
      <p:sp>
        <p:nvSpPr>
          <p:cNvPr id="7" name="Speech Bubble: Rectangle with Corners Rounded 6">
            <a:extLst>
              <a:ext uri="{FF2B5EF4-FFF2-40B4-BE49-F238E27FC236}">
                <a16:creationId xmlns:a16="http://schemas.microsoft.com/office/drawing/2014/main" id="{EA3449C0-7422-8866-F921-E0A61837B765}"/>
              </a:ext>
            </a:extLst>
          </p:cNvPr>
          <p:cNvSpPr/>
          <p:nvPr/>
        </p:nvSpPr>
        <p:spPr>
          <a:xfrm>
            <a:off x="8610600" y="3715570"/>
            <a:ext cx="3108110" cy="2098383"/>
          </a:xfrm>
          <a:prstGeom prst="wedgeRoundRectCallout">
            <a:avLst>
              <a:gd name="adj1" fmla="val -76763"/>
              <a:gd name="adj2" fmla="val 8791"/>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Since the Wellness Tracking Log is a secure document maintained in Wellness only, centers may document the outcomes within the comments instead of using a separate sheet or form.</a:t>
            </a:r>
          </a:p>
        </p:txBody>
      </p:sp>
      <p:sp>
        <p:nvSpPr>
          <p:cNvPr id="4" name="Speech Bubble: Rectangle with Corners Rounded 3">
            <a:extLst>
              <a:ext uri="{FF2B5EF4-FFF2-40B4-BE49-F238E27FC236}">
                <a16:creationId xmlns:a16="http://schemas.microsoft.com/office/drawing/2014/main" id="{8CE5905E-F5EB-8F6D-93C5-1D6608053BE6}"/>
              </a:ext>
            </a:extLst>
          </p:cNvPr>
          <p:cNvSpPr/>
          <p:nvPr/>
        </p:nvSpPr>
        <p:spPr>
          <a:xfrm>
            <a:off x="9258283" y="90773"/>
            <a:ext cx="2589637" cy="1447831"/>
          </a:xfrm>
          <a:prstGeom prst="wedgeRoundRectCallout">
            <a:avLst>
              <a:gd name="adj1" fmla="val -175090"/>
              <a:gd name="adj2" fmla="val 40167"/>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information must be provided to Records for inclusion on the Center File Review Tracking Log?</a:t>
            </a:r>
          </a:p>
        </p:txBody>
      </p:sp>
      <p:cxnSp>
        <p:nvCxnSpPr>
          <p:cNvPr id="8" name="Straight Arrow Connector 7">
            <a:extLst>
              <a:ext uri="{FF2B5EF4-FFF2-40B4-BE49-F238E27FC236}">
                <a16:creationId xmlns:a16="http://schemas.microsoft.com/office/drawing/2014/main" id="{9DA873D3-56DD-53CE-18B4-257C5093D784}"/>
              </a:ext>
            </a:extLst>
          </p:cNvPr>
          <p:cNvCxnSpPr>
            <a:cxnSpLocks/>
          </p:cNvCxnSpPr>
          <p:nvPr/>
        </p:nvCxnSpPr>
        <p:spPr>
          <a:xfrm>
            <a:off x="2526384" y="1121256"/>
            <a:ext cx="0" cy="311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1BB3D1D-F129-F286-BC3D-DF6A28E8D397}"/>
              </a:ext>
            </a:extLst>
          </p:cNvPr>
          <p:cNvCxnSpPr>
            <a:cxnSpLocks/>
          </p:cNvCxnSpPr>
          <p:nvPr/>
        </p:nvCxnSpPr>
        <p:spPr>
          <a:xfrm>
            <a:off x="5638800" y="1121256"/>
            <a:ext cx="0" cy="311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AFBDF5D-6203-F377-F282-2BFEC837EE01}"/>
              </a:ext>
            </a:extLst>
          </p:cNvPr>
          <p:cNvCxnSpPr>
            <a:cxnSpLocks/>
          </p:cNvCxnSpPr>
          <p:nvPr/>
        </p:nvCxnSpPr>
        <p:spPr>
          <a:xfrm>
            <a:off x="4650558" y="1121256"/>
            <a:ext cx="0" cy="311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E3F33F9-4449-CACC-537D-7CC8AB1A1AB2}"/>
              </a:ext>
            </a:extLst>
          </p:cNvPr>
          <p:cNvCxnSpPr>
            <a:cxnSpLocks/>
          </p:cNvCxnSpPr>
          <p:nvPr/>
        </p:nvCxnSpPr>
        <p:spPr>
          <a:xfrm>
            <a:off x="3643460" y="1121256"/>
            <a:ext cx="0" cy="311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3D10BB-1595-02A8-9595-44C62F62DF67}"/>
              </a:ext>
            </a:extLst>
          </p:cNvPr>
          <p:cNvCxnSpPr/>
          <p:nvPr/>
        </p:nvCxnSpPr>
        <p:spPr>
          <a:xfrm>
            <a:off x="5761349" y="3577226"/>
            <a:ext cx="0" cy="311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7E1E534-2CC7-20B9-7FF7-1AEBC59C2374}"/>
              </a:ext>
            </a:extLst>
          </p:cNvPr>
          <p:cNvCxnSpPr/>
          <p:nvPr/>
        </p:nvCxnSpPr>
        <p:spPr>
          <a:xfrm>
            <a:off x="3321377" y="3560028"/>
            <a:ext cx="0" cy="311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8C69744-0980-BF42-D63C-9255157A6F94}"/>
              </a:ext>
            </a:extLst>
          </p:cNvPr>
          <p:cNvCxnSpPr/>
          <p:nvPr/>
        </p:nvCxnSpPr>
        <p:spPr>
          <a:xfrm>
            <a:off x="1682686" y="3577226"/>
            <a:ext cx="0" cy="3110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Speech Bubble: Rectangle with Corners Rounded 14">
            <a:extLst>
              <a:ext uri="{FF2B5EF4-FFF2-40B4-BE49-F238E27FC236}">
                <a16:creationId xmlns:a16="http://schemas.microsoft.com/office/drawing/2014/main" id="{0E6C0008-6D24-7A22-0EB6-9DC9EBE7698F}"/>
              </a:ext>
            </a:extLst>
          </p:cNvPr>
          <p:cNvSpPr/>
          <p:nvPr/>
        </p:nvSpPr>
        <p:spPr>
          <a:xfrm>
            <a:off x="8258566" y="5851585"/>
            <a:ext cx="3460144" cy="870504"/>
          </a:xfrm>
          <a:prstGeom prst="wedgeRoundRectCallout">
            <a:avLst>
              <a:gd name="adj1" fmla="val -63665"/>
              <a:gd name="adj2" fmla="val -58358"/>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comments should be provided to records in these three scenarios?</a:t>
            </a:r>
          </a:p>
        </p:txBody>
      </p:sp>
      <p:sp>
        <p:nvSpPr>
          <p:cNvPr id="16" name="Slide Number Placeholder 1">
            <a:extLst>
              <a:ext uri="{FF2B5EF4-FFF2-40B4-BE49-F238E27FC236}">
                <a16:creationId xmlns:a16="http://schemas.microsoft.com/office/drawing/2014/main" id="{A69A2655-9AB3-A4DF-3309-BDFB5F0F860F}"/>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52</a:t>
            </a:fld>
            <a:endParaRPr lang="en-US" sz="1200" dirty="0">
              <a:solidFill>
                <a:schemeClr val="bg1">
                  <a:alpha val="80000"/>
                </a:schemeClr>
              </a:solidFill>
            </a:endParaRPr>
          </a:p>
        </p:txBody>
      </p:sp>
    </p:spTree>
    <p:extLst>
      <p:ext uri="{BB962C8B-B14F-4D97-AF65-F5344CB8AC3E}">
        <p14:creationId xmlns:p14="http://schemas.microsoft.com/office/powerpoint/2010/main" val="78162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F2DF-5000-AE10-F668-B30E2EAB9CE0}"/>
              </a:ext>
            </a:extLst>
          </p:cNvPr>
          <p:cNvSpPr>
            <a:spLocks noGrp="1"/>
          </p:cNvSpPr>
          <p:nvPr>
            <p:ph type="title"/>
          </p:nvPr>
        </p:nvSpPr>
        <p:spPr/>
        <p:txBody>
          <a:bodyPr/>
          <a:lstStyle/>
          <a:p>
            <a:r>
              <a:rPr lang="en-US" dirty="0"/>
              <a:t>More Review of Comments on Wellness Tracking Log</a:t>
            </a:r>
          </a:p>
        </p:txBody>
      </p:sp>
      <p:sp>
        <p:nvSpPr>
          <p:cNvPr id="3" name="Content Placeholder 2">
            <a:extLst>
              <a:ext uri="{FF2B5EF4-FFF2-40B4-BE49-F238E27FC236}">
                <a16:creationId xmlns:a16="http://schemas.microsoft.com/office/drawing/2014/main" id="{D8819E3C-49E2-60CF-176C-0412FA0125FE}"/>
              </a:ext>
            </a:extLst>
          </p:cNvPr>
          <p:cNvSpPr>
            <a:spLocks noGrp="1"/>
          </p:cNvSpPr>
          <p:nvPr>
            <p:ph idx="1"/>
          </p:nvPr>
        </p:nvSpPr>
        <p:spPr>
          <a:xfrm>
            <a:off x="838199" y="1825625"/>
            <a:ext cx="4308835" cy="4351338"/>
          </a:xfrm>
        </p:spPr>
        <p:txBody>
          <a:bodyPr/>
          <a:lstStyle/>
          <a:p>
            <a:r>
              <a:rPr lang="en-US" dirty="0"/>
              <a:t>Determine whether each comment needs to be reported to Records and if so, can it be reported to Records as is or does it require redacting of information.</a:t>
            </a:r>
          </a:p>
        </p:txBody>
      </p:sp>
      <p:graphicFrame>
        <p:nvGraphicFramePr>
          <p:cNvPr id="5" name="Table 4">
            <a:extLst>
              <a:ext uri="{FF2B5EF4-FFF2-40B4-BE49-F238E27FC236}">
                <a16:creationId xmlns:a16="http://schemas.microsoft.com/office/drawing/2014/main" id="{C6CCC3B5-9442-81AF-E89D-F03C9E685AA1}"/>
              </a:ext>
            </a:extLst>
          </p:cNvPr>
          <p:cNvGraphicFramePr>
            <a:graphicFrameLocks noGrp="1"/>
          </p:cNvGraphicFramePr>
          <p:nvPr>
            <p:extLst>
              <p:ext uri="{D42A27DB-BD31-4B8C-83A1-F6EECF244321}">
                <p14:modId xmlns:p14="http://schemas.microsoft.com/office/powerpoint/2010/main" val="2332900591"/>
              </p:ext>
            </p:extLst>
          </p:nvPr>
        </p:nvGraphicFramePr>
        <p:xfrm>
          <a:off x="5964025" y="2003698"/>
          <a:ext cx="4823055" cy="1151700"/>
        </p:xfrm>
        <a:graphic>
          <a:graphicData uri="http://schemas.openxmlformats.org/drawingml/2006/table">
            <a:tbl>
              <a:tblPr>
                <a:tableStyleId>{5C22544A-7EE6-4342-B048-85BDC9FD1C3A}</a:tableStyleId>
              </a:tblPr>
              <a:tblGrid>
                <a:gridCol w="4823055">
                  <a:extLst>
                    <a:ext uri="{9D8B030D-6E8A-4147-A177-3AD203B41FA5}">
                      <a16:colId xmlns:a16="http://schemas.microsoft.com/office/drawing/2014/main" val="2741741244"/>
                    </a:ext>
                  </a:extLst>
                </a:gridCol>
              </a:tblGrid>
              <a:tr h="260333">
                <a:tc>
                  <a:txBody>
                    <a:bodyPr/>
                    <a:lstStyle/>
                    <a:p>
                      <a:pPr algn="l" fontAlgn="b">
                        <a:lnSpc>
                          <a:spcPct val="109000"/>
                        </a:lnSpc>
                        <a:spcBef>
                          <a:spcPts val="1200"/>
                        </a:spcBef>
                        <a:spcAft>
                          <a:spcPts val="600"/>
                        </a:spcAft>
                      </a:pPr>
                      <a:r>
                        <a:rPr lang="en-US" sz="1800" u="none" strike="noStrike" dirty="0">
                          <a:effectLst/>
                        </a:rPr>
                        <a:t>Recommending denial of enrollment to the Regional Office. Submitted the recommendation of denial via the Notify Regional Review option within the Wellness module of CIS on 6/22/23.</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4686359"/>
                  </a:ext>
                </a:extLst>
              </a:tr>
            </a:tbl>
          </a:graphicData>
        </a:graphic>
      </p:graphicFrame>
      <p:pic>
        <p:nvPicPr>
          <p:cNvPr id="7" name="Graphic 6" descr="Thumbs up sign with solid fill">
            <a:extLst>
              <a:ext uri="{FF2B5EF4-FFF2-40B4-BE49-F238E27FC236}">
                <a16:creationId xmlns:a16="http://schemas.microsoft.com/office/drawing/2014/main" id="{6C654C9E-10F2-4F49-CC84-0E91B9D9DA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8352" y="3429000"/>
            <a:ext cx="914400" cy="914400"/>
          </a:xfrm>
          <a:prstGeom prst="rect">
            <a:avLst/>
          </a:prstGeom>
        </p:spPr>
      </p:pic>
      <p:sp>
        <p:nvSpPr>
          <p:cNvPr id="6" name="Slide Number Placeholder 1">
            <a:extLst>
              <a:ext uri="{FF2B5EF4-FFF2-40B4-BE49-F238E27FC236}">
                <a16:creationId xmlns:a16="http://schemas.microsoft.com/office/drawing/2014/main" id="{66E1CCD1-2C93-164D-3060-BB4A1D25EA28}"/>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53</a:t>
            </a:fld>
            <a:endParaRPr lang="en-US" sz="1200" dirty="0">
              <a:solidFill>
                <a:schemeClr val="tx1">
                  <a:alpha val="80000"/>
                </a:schemeClr>
              </a:solidFill>
            </a:endParaRPr>
          </a:p>
        </p:txBody>
      </p:sp>
    </p:spTree>
    <p:extLst>
      <p:ext uri="{BB962C8B-B14F-4D97-AF65-F5344CB8AC3E}">
        <p14:creationId xmlns:p14="http://schemas.microsoft.com/office/powerpoint/2010/main" val="215226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F2DF-5000-AE10-F668-B30E2EAB9CE0}"/>
              </a:ext>
            </a:extLst>
          </p:cNvPr>
          <p:cNvSpPr>
            <a:spLocks noGrp="1"/>
          </p:cNvSpPr>
          <p:nvPr>
            <p:ph type="title"/>
          </p:nvPr>
        </p:nvSpPr>
        <p:spPr/>
        <p:txBody>
          <a:bodyPr/>
          <a:lstStyle/>
          <a:p>
            <a:r>
              <a:rPr lang="en-US" dirty="0"/>
              <a:t>More Review of Comments on Wellness Tracking Log</a:t>
            </a:r>
          </a:p>
        </p:txBody>
      </p:sp>
      <p:sp>
        <p:nvSpPr>
          <p:cNvPr id="3" name="Content Placeholder 2">
            <a:extLst>
              <a:ext uri="{FF2B5EF4-FFF2-40B4-BE49-F238E27FC236}">
                <a16:creationId xmlns:a16="http://schemas.microsoft.com/office/drawing/2014/main" id="{D8819E3C-49E2-60CF-176C-0412FA0125FE}"/>
              </a:ext>
            </a:extLst>
          </p:cNvPr>
          <p:cNvSpPr>
            <a:spLocks noGrp="1"/>
          </p:cNvSpPr>
          <p:nvPr>
            <p:ph idx="1"/>
          </p:nvPr>
        </p:nvSpPr>
        <p:spPr>
          <a:xfrm>
            <a:off x="838199" y="1825625"/>
            <a:ext cx="4308835" cy="4351338"/>
          </a:xfrm>
        </p:spPr>
        <p:txBody>
          <a:bodyPr/>
          <a:lstStyle/>
          <a:p>
            <a:r>
              <a:rPr lang="en-US" dirty="0"/>
              <a:t>Determine whether each comment needs to be reported to Records and if so, can it be reported to Records as is or does it require redacting of information.</a:t>
            </a:r>
          </a:p>
        </p:txBody>
      </p:sp>
      <p:graphicFrame>
        <p:nvGraphicFramePr>
          <p:cNvPr id="5" name="Table 4">
            <a:extLst>
              <a:ext uri="{FF2B5EF4-FFF2-40B4-BE49-F238E27FC236}">
                <a16:creationId xmlns:a16="http://schemas.microsoft.com/office/drawing/2014/main" id="{C6CCC3B5-9442-81AF-E89D-F03C9E685AA1}"/>
              </a:ext>
            </a:extLst>
          </p:cNvPr>
          <p:cNvGraphicFramePr>
            <a:graphicFrameLocks noGrp="1"/>
          </p:cNvGraphicFramePr>
          <p:nvPr>
            <p:extLst>
              <p:ext uri="{D42A27DB-BD31-4B8C-83A1-F6EECF244321}">
                <p14:modId xmlns:p14="http://schemas.microsoft.com/office/powerpoint/2010/main" val="4060109969"/>
              </p:ext>
            </p:extLst>
          </p:nvPr>
        </p:nvGraphicFramePr>
        <p:xfrm>
          <a:off x="5964025" y="2003698"/>
          <a:ext cx="4823055" cy="2347786"/>
        </p:xfrm>
        <a:graphic>
          <a:graphicData uri="http://schemas.openxmlformats.org/drawingml/2006/table">
            <a:tbl>
              <a:tblPr>
                <a:tableStyleId>{5C22544A-7EE6-4342-B048-85BDC9FD1C3A}</a:tableStyleId>
              </a:tblPr>
              <a:tblGrid>
                <a:gridCol w="4823055">
                  <a:extLst>
                    <a:ext uri="{9D8B030D-6E8A-4147-A177-3AD203B41FA5}">
                      <a16:colId xmlns:a16="http://schemas.microsoft.com/office/drawing/2014/main" val="2741741244"/>
                    </a:ext>
                  </a:extLst>
                </a:gridCol>
              </a:tblGrid>
              <a:tr h="260333">
                <a:tc>
                  <a:txBody>
                    <a:bodyPr/>
                    <a:lstStyle/>
                    <a:p>
                      <a:pPr algn="l" fontAlgn="b">
                        <a:lnSpc>
                          <a:spcPct val="109000"/>
                        </a:lnSpc>
                        <a:spcBef>
                          <a:spcPts val="1200"/>
                        </a:spcBef>
                        <a:spcAft>
                          <a:spcPts val="600"/>
                        </a:spcAft>
                      </a:pPr>
                      <a:r>
                        <a:rPr lang="en-US" sz="1800" u="none" strike="noStrike">
                          <a:effectLst/>
                        </a:rPr>
                        <a:t>Wellness attempted to contact the applicant 2x (5/5/23 and 5/10/23) with no response. Left voicemails and instructions to call back within 5 days. Contacted admissions on 5/15/23 and admissions staff confirmed inability to reach the applicant. Returning the file to admissions on 5/28/23, notified Records Manager to return file to Admissions staff as an incomplete application.</a:t>
                      </a:r>
                      <a:endParaRPr lang="en-US" sz="1800" u="none" strike="noStrike" dirty="0">
                        <a:effectLst/>
                      </a:endParaRPr>
                    </a:p>
                  </a:txBody>
                  <a:tcPr marL="0" marR="0" marT="0" marB="0" anchor="b"/>
                </a:tc>
                <a:extLst>
                  <a:ext uri="{0D108BD9-81ED-4DB2-BD59-A6C34878D82A}">
                    <a16:rowId xmlns:a16="http://schemas.microsoft.com/office/drawing/2014/main" val="194686359"/>
                  </a:ext>
                </a:extLst>
              </a:tr>
            </a:tbl>
          </a:graphicData>
        </a:graphic>
      </p:graphicFrame>
      <p:pic>
        <p:nvPicPr>
          <p:cNvPr id="7" name="Graphic 6" descr="Thumbs up sign with solid fill">
            <a:extLst>
              <a:ext uri="{FF2B5EF4-FFF2-40B4-BE49-F238E27FC236}">
                <a16:creationId xmlns:a16="http://schemas.microsoft.com/office/drawing/2014/main" id="{6C654C9E-10F2-4F49-CC84-0E91B9D9DA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8352" y="4501203"/>
            <a:ext cx="914400" cy="914400"/>
          </a:xfrm>
          <a:prstGeom prst="rect">
            <a:avLst/>
          </a:prstGeom>
        </p:spPr>
      </p:pic>
      <p:sp>
        <p:nvSpPr>
          <p:cNvPr id="6" name="Slide Number Placeholder 1">
            <a:extLst>
              <a:ext uri="{FF2B5EF4-FFF2-40B4-BE49-F238E27FC236}">
                <a16:creationId xmlns:a16="http://schemas.microsoft.com/office/drawing/2014/main" id="{68071581-C650-01FB-8496-4D1BCE0922F8}"/>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54</a:t>
            </a:fld>
            <a:endParaRPr lang="en-US" sz="1200" dirty="0">
              <a:solidFill>
                <a:schemeClr val="tx1">
                  <a:alpha val="80000"/>
                </a:schemeClr>
              </a:solidFill>
            </a:endParaRPr>
          </a:p>
        </p:txBody>
      </p:sp>
      <p:cxnSp>
        <p:nvCxnSpPr>
          <p:cNvPr id="4" name="Straight Arrow Connector 3">
            <a:extLst>
              <a:ext uri="{FF2B5EF4-FFF2-40B4-BE49-F238E27FC236}">
                <a16:creationId xmlns:a16="http://schemas.microsoft.com/office/drawing/2014/main" id="{1E0D8929-7BFE-A3BE-6EA5-233D980BA52C}"/>
              </a:ext>
            </a:extLst>
          </p:cNvPr>
          <p:cNvCxnSpPr>
            <a:cxnSpLocks/>
          </p:cNvCxnSpPr>
          <p:nvPr/>
        </p:nvCxnSpPr>
        <p:spPr>
          <a:xfrm flipV="1">
            <a:off x="4719000" y="4351484"/>
            <a:ext cx="1245025" cy="13444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3174DF6-92BE-9C1B-7732-1EDC66666F14}"/>
              </a:ext>
            </a:extLst>
          </p:cNvPr>
          <p:cNvSpPr txBox="1"/>
          <p:nvPr/>
        </p:nvSpPr>
        <p:spPr>
          <a:xfrm>
            <a:off x="1209853" y="5606003"/>
            <a:ext cx="9508344" cy="923330"/>
          </a:xfrm>
          <a:prstGeom prst="rect">
            <a:avLst/>
          </a:prstGeom>
          <a:noFill/>
        </p:spPr>
        <p:txBody>
          <a:bodyPr wrap="square" rtlCol="0">
            <a:spAutoFit/>
          </a:bodyPr>
          <a:lstStyle/>
          <a:p>
            <a:r>
              <a:rPr lang="en-US" i="1" dirty="0"/>
              <a:t>This is what your comments should look like when sending a file back as an incomplete application: </a:t>
            </a:r>
            <a:r>
              <a:rPr lang="en-US" dirty="0">
                <a:solidFill>
                  <a:schemeClr val="accent2"/>
                </a:solidFill>
              </a:rPr>
              <a:t>(1)</a:t>
            </a:r>
            <a:r>
              <a:rPr lang="en-US" dirty="0"/>
              <a:t> # of attempts to contact, </a:t>
            </a:r>
            <a:r>
              <a:rPr lang="en-US" dirty="0">
                <a:solidFill>
                  <a:schemeClr val="accent2"/>
                </a:solidFill>
              </a:rPr>
              <a:t>(2)</a:t>
            </a:r>
            <a:r>
              <a:rPr lang="en-US" dirty="0"/>
              <a:t> outcome of efforts to contact, </a:t>
            </a:r>
            <a:r>
              <a:rPr lang="en-US" dirty="0">
                <a:solidFill>
                  <a:schemeClr val="accent2"/>
                </a:solidFill>
              </a:rPr>
              <a:t>(3) </a:t>
            </a:r>
            <a:r>
              <a:rPr lang="en-US" dirty="0"/>
              <a:t>collaboration with Admissions Services staff, and </a:t>
            </a:r>
            <a:r>
              <a:rPr lang="en-US" dirty="0">
                <a:solidFill>
                  <a:schemeClr val="accent2"/>
                </a:solidFill>
              </a:rPr>
              <a:t>(4)</a:t>
            </a:r>
            <a:r>
              <a:rPr lang="en-US" dirty="0"/>
              <a:t> final action taken.</a:t>
            </a:r>
          </a:p>
        </p:txBody>
      </p:sp>
    </p:spTree>
    <p:extLst>
      <p:ext uri="{BB962C8B-B14F-4D97-AF65-F5344CB8AC3E}">
        <p14:creationId xmlns:p14="http://schemas.microsoft.com/office/powerpoint/2010/main" val="387967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F2DF-5000-AE10-F668-B30E2EAB9CE0}"/>
              </a:ext>
            </a:extLst>
          </p:cNvPr>
          <p:cNvSpPr>
            <a:spLocks noGrp="1"/>
          </p:cNvSpPr>
          <p:nvPr>
            <p:ph type="title"/>
          </p:nvPr>
        </p:nvSpPr>
        <p:spPr/>
        <p:txBody>
          <a:bodyPr/>
          <a:lstStyle/>
          <a:p>
            <a:r>
              <a:rPr lang="en-US" dirty="0"/>
              <a:t>More Review of Comments on Wellness Tracking Log</a:t>
            </a:r>
          </a:p>
        </p:txBody>
      </p:sp>
      <p:sp>
        <p:nvSpPr>
          <p:cNvPr id="3" name="Content Placeholder 2">
            <a:extLst>
              <a:ext uri="{FF2B5EF4-FFF2-40B4-BE49-F238E27FC236}">
                <a16:creationId xmlns:a16="http://schemas.microsoft.com/office/drawing/2014/main" id="{D8819E3C-49E2-60CF-176C-0412FA0125FE}"/>
              </a:ext>
            </a:extLst>
          </p:cNvPr>
          <p:cNvSpPr>
            <a:spLocks noGrp="1"/>
          </p:cNvSpPr>
          <p:nvPr>
            <p:ph idx="1"/>
          </p:nvPr>
        </p:nvSpPr>
        <p:spPr>
          <a:xfrm>
            <a:off x="838199" y="1825625"/>
            <a:ext cx="4308835" cy="4351338"/>
          </a:xfrm>
        </p:spPr>
        <p:txBody>
          <a:bodyPr/>
          <a:lstStyle/>
          <a:p>
            <a:r>
              <a:rPr lang="en-US" dirty="0"/>
              <a:t>Determine whether each comment needs to be reported to Records and if so, can it be reported to Records as is or does it require redacting of information.</a:t>
            </a:r>
          </a:p>
        </p:txBody>
      </p:sp>
      <p:graphicFrame>
        <p:nvGraphicFramePr>
          <p:cNvPr id="5" name="Table 4">
            <a:extLst>
              <a:ext uri="{FF2B5EF4-FFF2-40B4-BE49-F238E27FC236}">
                <a16:creationId xmlns:a16="http://schemas.microsoft.com/office/drawing/2014/main" id="{C6CCC3B5-9442-81AF-E89D-F03C9E685AA1}"/>
              </a:ext>
            </a:extLst>
          </p:cNvPr>
          <p:cNvGraphicFramePr>
            <a:graphicFrameLocks noGrp="1"/>
          </p:cNvGraphicFramePr>
          <p:nvPr>
            <p:extLst>
              <p:ext uri="{D42A27DB-BD31-4B8C-83A1-F6EECF244321}">
                <p14:modId xmlns:p14="http://schemas.microsoft.com/office/powerpoint/2010/main" val="3259151998"/>
              </p:ext>
            </p:extLst>
          </p:nvPr>
        </p:nvGraphicFramePr>
        <p:xfrm>
          <a:off x="6096000" y="1825625"/>
          <a:ext cx="4823055" cy="1151700"/>
        </p:xfrm>
        <a:graphic>
          <a:graphicData uri="http://schemas.openxmlformats.org/drawingml/2006/table">
            <a:tbl>
              <a:tblPr>
                <a:tableStyleId>{5C22544A-7EE6-4342-B048-85BDC9FD1C3A}</a:tableStyleId>
              </a:tblPr>
              <a:tblGrid>
                <a:gridCol w="4823055">
                  <a:extLst>
                    <a:ext uri="{9D8B030D-6E8A-4147-A177-3AD203B41FA5}">
                      <a16:colId xmlns:a16="http://schemas.microsoft.com/office/drawing/2014/main" val="2741741244"/>
                    </a:ext>
                  </a:extLst>
                </a:gridCol>
              </a:tblGrid>
              <a:tr h="260333">
                <a:tc>
                  <a:txBody>
                    <a:bodyPr/>
                    <a:lstStyle/>
                    <a:p>
                      <a:pPr algn="l" fontAlgn="b">
                        <a:lnSpc>
                          <a:spcPct val="109000"/>
                        </a:lnSpc>
                        <a:spcBef>
                          <a:spcPts val="1200"/>
                        </a:spcBef>
                        <a:spcAft>
                          <a:spcPts val="600"/>
                        </a:spcAft>
                      </a:pPr>
                      <a:r>
                        <a:rPr lang="en-US" sz="1800" u="none" strike="noStrike" dirty="0">
                          <a:effectLst/>
                        </a:rPr>
                        <a:t>Admissions informed the center on 5/15/23 that  the applicant was no longer interested in being considered for enrollment. Returned file to admissions on 5/15/23.</a:t>
                      </a:r>
                    </a:p>
                  </a:txBody>
                  <a:tcPr marL="0" marR="0" marT="0" marB="0" anchor="b"/>
                </a:tc>
                <a:extLst>
                  <a:ext uri="{0D108BD9-81ED-4DB2-BD59-A6C34878D82A}">
                    <a16:rowId xmlns:a16="http://schemas.microsoft.com/office/drawing/2014/main" val="194686359"/>
                  </a:ext>
                </a:extLst>
              </a:tr>
            </a:tbl>
          </a:graphicData>
        </a:graphic>
      </p:graphicFrame>
      <p:pic>
        <p:nvPicPr>
          <p:cNvPr id="7" name="Graphic 6" descr="Thumbs up sign with solid fill">
            <a:extLst>
              <a:ext uri="{FF2B5EF4-FFF2-40B4-BE49-F238E27FC236}">
                <a16:creationId xmlns:a16="http://schemas.microsoft.com/office/drawing/2014/main" id="{6C654C9E-10F2-4F49-CC84-0E91B9D9DA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8352" y="3155398"/>
            <a:ext cx="914400" cy="914400"/>
          </a:xfrm>
          <a:prstGeom prst="rect">
            <a:avLst/>
          </a:prstGeom>
        </p:spPr>
      </p:pic>
      <p:sp>
        <p:nvSpPr>
          <p:cNvPr id="6" name="Slide Number Placeholder 1">
            <a:extLst>
              <a:ext uri="{FF2B5EF4-FFF2-40B4-BE49-F238E27FC236}">
                <a16:creationId xmlns:a16="http://schemas.microsoft.com/office/drawing/2014/main" id="{B0B9508E-B860-762C-5CB9-6D8F3201BAD5}"/>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55</a:t>
            </a:fld>
            <a:endParaRPr lang="en-US" sz="1200" dirty="0">
              <a:solidFill>
                <a:schemeClr val="tx1">
                  <a:alpha val="80000"/>
                </a:schemeClr>
              </a:solidFill>
            </a:endParaRPr>
          </a:p>
        </p:txBody>
      </p:sp>
    </p:spTree>
    <p:extLst>
      <p:ext uri="{BB962C8B-B14F-4D97-AF65-F5344CB8AC3E}">
        <p14:creationId xmlns:p14="http://schemas.microsoft.com/office/powerpoint/2010/main" val="147557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F2DF-5000-AE10-F668-B30E2EAB9CE0}"/>
              </a:ext>
            </a:extLst>
          </p:cNvPr>
          <p:cNvSpPr>
            <a:spLocks noGrp="1"/>
          </p:cNvSpPr>
          <p:nvPr>
            <p:ph type="title"/>
          </p:nvPr>
        </p:nvSpPr>
        <p:spPr/>
        <p:txBody>
          <a:bodyPr/>
          <a:lstStyle/>
          <a:p>
            <a:r>
              <a:rPr lang="en-US" dirty="0"/>
              <a:t>More Review of Comments on Wellness Tracking Log</a:t>
            </a:r>
          </a:p>
        </p:txBody>
      </p:sp>
      <p:sp>
        <p:nvSpPr>
          <p:cNvPr id="3" name="Content Placeholder 2">
            <a:extLst>
              <a:ext uri="{FF2B5EF4-FFF2-40B4-BE49-F238E27FC236}">
                <a16:creationId xmlns:a16="http://schemas.microsoft.com/office/drawing/2014/main" id="{D8819E3C-49E2-60CF-176C-0412FA0125FE}"/>
              </a:ext>
            </a:extLst>
          </p:cNvPr>
          <p:cNvSpPr>
            <a:spLocks noGrp="1"/>
          </p:cNvSpPr>
          <p:nvPr>
            <p:ph idx="1"/>
          </p:nvPr>
        </p:nvSpPr>
        <p:spPr>
          <a:xfrm>
            <a:off x="838200" y="1825625"/>
            <a:ext cx="3526410" cy="4351338"/>
          </a:xfrm>
        </p:spPr>
        <p:txBody>
          <a:bodyPr/>
          <a:lstStyle/>
          <a:p>
            <a:r>
              <a:rPr lang="en-US" dirty="0"/>
              <a:t>Determine whether each comment needs to be reported to Records and if so, can it be reported to Records as is or does it require redacting of information.</a:t>
            </a:r>
          </a:p>
        </p:txBody>
      </p:sp>
      <p:graphicFrame>
        <p:nvGraphicFramePr>
          <p:cNvPr id="5" name="Table 4">
            <a:extLst>
              <a:ext uri="{FF2B5EF4-FFF2-40B4-BE49-F238E27FC236}">
                <a16:creationId xmlns:a16="http://schemas.microsoft.com/office/drawing/2014/main" id="{C6CCC3B5-9442-81AF-E89D-F03C9E685AA1}"/>
              </a:ext>
            </a:extLst>
          </p:cNvPr>
          <p:cNvGraphicFramePr>
            <a:graphicFrameLocks noGrp="1"/>
          </p:cNvGraphicFramePr>
          <p:nvPr>
            <p:extLst>
              <p:ext uri="{D42A27DB-BD31-4B8C-83A1-F6EECF244321}">
                <p14:modId xmlns:p14="http://schemas.microsoft.com/office/powerpoint/2010/main" val="815670906"/>
              </p:ext>
            </p:extLst>
          </p:nvPr>
        </p:nvGraphicFramePr>
        <p:xfrm>
          <a:off x="4638153" y="2000457"/>
          <a:ext cx="6378477" cy="1826960"/>
        </p:xfrm>
        <a:graphic>
          <a:graphicData uri="http://schemas.openxmlformats.org/drawingml/2006/table">
            <a:tbl>
              <a:tblPr>
                <a:tableStyleId>{5C22544A-7EE6-4342-B048-85BDC9FD1C3A}</a:tableStyleId>
              </a:tblPr>
              <a:tblGrid>
                <a:gridCol w="6378477">
                  <a:extLst>
                    <a:ext uri="{9D8B030D-6E8A-4147-A177-3AD203B41FA5}">
                      <a16:colId xmlns:a16="http://schemas.microsoft.com/office/drawing/2014/main" val="2741741244"/>
                    </a:ext>
                  </a:extLst>
                </a:gridCol>
              </a:tblGrid>
              <a:tr h="1826960">
                <a:tc>
                  <a:txBody>
                    <a:bodyPr/>
                    <a:lstStyle/>
                    <a:p>
                      <a:pPr algn="l" fontAlgn="b">
                        <a:lnSpc>
                          <a:spcPct val="109000"/>
                        </a:lnSpc>
                        <a:spcBef>
                          <a:spcPts val="1200"/>
                        </a:spcBef>
                        <a:spcAft>
                          <a:spcPts val="600"/>
                        </a:spcAft>
                      </a:pPr>
                      <a:r>
                        <a:rPr lang="en-US" sz="1800" u="none" strike="noStrike" dirty="0">
                          <a:effectLst/>
                        </a:rPr>
                        <a:t>Wellness requested additional documentation on 6/15/23 based upon applicant's disclosures. Documentation not yet received as of 6/25/23 but provider office confirmed request was received and is working to fulfill. Extension request submitted to the Regional Office on 6/25/23 and approved same date for 14 days. Received documentation on 7/5/23. </a:t>
                      </a:r>
                    </a:p>
                  </a:txBody>
                  <a:tcPr marL="0" marR="0" marT="0" marB="0"/>
                </a:tc>
                <a:extLst>
                  <a:ext uri="{0D108BD9-81ED-4DB2-BD59-A6C34878D82A}">
                    <a16:rowId xmlns:a16="http://schemas.microsoft.com/office/drawing/2014/main" val="4002428237"/>
                  </a:ext>
                </a:extLst>
              </a:tr>
            </a:tbl>
          </a:graphicData>
        </a:graphic>
      </p:graphicFrame>
      <p:pic>
        <p:nvPicPr>
          <p:cNvPr id="6" name="Graphic 5" descr="Thumbs up sign with solid fill">
            <a:extLst>
              <a:ext uri="{FF2B5EF4-FFF2-40B4-BE49-F238E27FC236}">
                <a16:creationId xmlns:a16="http://schemas.microsoft.com/office/drawing/2014/main" id="{6FD84502-008D-D188-80E3-576A3C4BB6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1059" y="2514600"/>
            <a:ext cx="914400" cy="914400"/>
          </a:xfrm>
          <a:prstGeom prst="rect">
            <a:avLst/>
          </a:prstGeom>
        </p:spPr>
      </p:pic>
      <p:graphicFrame>
        <p:nvGraphicFramePr>
          <p:cNvPr id="7" name="Table 6">
            <a:extLst>
              <a:ext uri="{FF2B5EF4-FFF2-40B4-BE49-F238E27FC236}">
                <a16:creationId xmlns:a16="http://schemas.microsoft.com/office/drawing/2014/main" id="{FF76D759-28F7-E262-5336-DFA1429B9CAE}"/>
              </a:ext>
            </a:extLst>
          </p:cNvPr>
          <p:cNvGraphicFramePr>
            <a:graphicFrameLocks noGrp="1"/>
          </p:cNvGraphicFramePr>
          <p:nvPr>
            <p:extLst>
              <p:ext uri="{D42A27DB-BD31-4B8C-83A1-F6EECF244321}">
                <p14:modId xmlns:p14="http://schemas.microsoft.com/office/powerpoint/2010/main" val="3657549213"/>
              </p:ext>
            </p:extLst>
          </p:nvPr>
        </p:nvGraphicFramePr>
        <p:xfrm>
          <a:off x="4638153" y="3827417"/>
          <a:ext cx="6378477" cy="929977"/>
        </p:xfrm>
        <a:graphic>
          <a:graphicData uri="http://schemas.openxmlformats.org/drawingml/2006/table">
            <a:tbl>
              <a:tblPr>
                <a:tableStyleId>{5C22544A-7EE6-4342-B048-85BDC9FD1C3A}</a:tableStyleId>
              </a:tblPr>
              <a:tblGrid>
                <a:gridCol w="6378477">
                  <a:extLst>
                    <a:ext uri="{9D8B030D-6E8A-4147-A177-3AD203B41FA5}">
                      <a16:colId xmlns:a16="http://schemas.microsoft.com/office/drawing/2014/main" val="2741741244"/>
                    </a:ext>
                  </a:extLst>
                </a:gridCol>
              </a:tblGrid>
              <a:tr h="929977">
                <a:tc>
                  <a:txBody>
                    <a:bodyPr/>
                    <a:lstStyle/>
                    <a:p>
                      <a:pPr algn="l" fontAlgn="b">
                        <a:lnSpc>
                          <a:spcPct val="109000"/>
                        </a:lnSpc>
                        <a:spcBef>
                          <a:spcPts val="1200"/>
                        </a:spcBef>
                        <a:spcAft>
                          <a:spcPts val="600"/>
                        </a:spcAft>
                      </a:pPr>
                      <a:r>
                        <a:rPr lang="en-US" sz="1800" u="none" strike="noStrike" dirty="0">
                          <a:effectLst/>
                        </a:rPr>
                        <a:t>CMHC reviewed additional documentation and contacted mental health services outside treating provider on 7/6/23. CMHC approved applicant for enrollment.</a:t>
                      </a:r>
                      <a:endParaRPr lang="en-US" sz="1800" b="0" i="0" u="none" strike="noStrike" dirty="0">
                        <a:solidFill>
                          <a:srgbClr val="000000"/>
                        </a:solidFill>
                        <a:effectLst/>
                        <a:latin typeface="Calibri" panose="020F0502020204030204" pitchFamily="34" charset="0"/>
                      </a:endParaRPr>
                    </a:p>
                  </a:txBody>
                  <a:tcPr marL="0" marR="0" marT="0" marB="0">
                    <a:solidFill>
                      <a:srgbClr val="FBE7F9"/>
                    </a:solidFill>
                  </a:tcPr>
                </a:tc>
                <a:extLst>
                  <a:ext uri="{0D108BD9-81ED-4DB2-BD59-A6C34878D82A}">
                    <a16:rowId xmlns:a16="http://schemas.microsoft.com/office/drawing/2014/main" val="4002428237"/>
                  </a:ext>
                </a:extLst>
              </a:tr>
            </a:tbl>
          </a:graphicData>
        </a:graphic>
      </p:graphicFrame>
      <p:sp>
        <p:nvSpPr>
          <p:cNvPr id="8" name="Speech Bubble: Rectangle with Corners Rounded 7">
            <a:extLst>
              <a:ext uri="{FF2B5EF4-FFF2-40B4-BE49-F238E27FC236}">
                <a16:creationId xmlns:a16="http://schemas.microsoft.com/office/drawing/2014/main" id="{D9230732-02DC-423E-2CD4-52AC7C73FFBC}"/>
              </a:ext>
            </a:extLst>
          </p:cNvPr>
          <p:cNvSpPr/>
          <p:nvPr/>
        </p:nvSpPr>
        <p:spPr>
          <a:xfrm>
            <a:off x="4911132" y="4790776"/>
            <a:ext cx="5192774" cy="2000027"/>
          </a:xfrm>
          <a:prstGeom prst="wedgeRoundRectCallout">
            <a:avLst>
              <a:gd name="adj1" fmla="val 41504"/>
              <a:gd name="adj2" fmla="val -69323"/>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second part of the comments (in pink) must not be shared with Records because it has protected information and is not needed on the Center File Review Tracking Log; however, the applicant’s approval for enrollment and the date the applicant was approved does need to be reported to Records.</a:t>
            </a:r>
          </a:p>
        </p:txBody>
      </p:sp>
      <p:sp>
        <p:nvSpPr>
          <p:cNvPr id="9" name="Slide Number Placeholder 1">
            <a:extLst>
              <a:ext uri="{FF2B5EF4-FFF2-40B4-BE49-F238E27FC236}">
                <a16:creationId xmlns:a16="http://schemas.microsoft.com/office/drawing/2014/main" id="{6EDC6DA4-0F0E-D3D1-A078-309D0D7C0311}"/>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56</a:t>
            </a:fld>
            <a:endParaRPr lang="en-US" sz="1200" dirty="0">
              <a:solidFill>
                <a:schemeClr val="tx1">
                  <a:alpha val="80000"/>
                </a:schemeClr>
              </a:solidFill>
            </a:endParaRPr>
          </a:p>
        </p:txBody>
      </p:sp>
      <p:pic>
        <p:nvPicPr>
          <p:cNvPr id="10" name="Graphic 9" descr="Thumbs Down with solid fill">
            <a:extLst>
              <a:ext uri="{FF2B5EF4-FFF2-40B4-BE49-F238E27FC236}">
                <a16:creationId xmlns:a16="http://schemas.microsoft.com/office/drawing/2014/main" id="{F7972213-6352-26B2-0A7B-E28997C39D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1059" y="3745355"/>
            <a:ext cx="640857" cy="640857"/>
          </a:xfrm>
          <a:prstGeom prst="rect">
            <a:avLst/>
          </a:prstGeom>
        </p:spPr>
      </p:pic>
      <p:pic>
        <p:nvPicPr>
          <p:cNvPr id="11" name="Graphic 10" descr="Thumbs up sign with solid fill">
            <a:extLst>
              <a:ext uri="{FF2B5EF4-FFF2-40B4-BE49-F238E27FC236}">
                <a16:creationId xmlns:a16="http://schemas.microsoft.com/office/drawing/2014/main" id="{7381612E-16E7-8EA3-CA61-62FB391CA0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94857" y="4239477"/>
            <a:ext cx="593259" cy="593259"/>
          </a:xfrm>
          <a:prstGeom prst="rect">
            <a:avLst/>
          </a:prstGeom>
        </p:spPr>
      </p:pic>
    </p:spTree>
    <p:extLst>
      <p:ext uri="{BB962C8B-B14F-4D97-AF65-F5344CB8AC3E}">
        <p14:creationId xmlns:p14="http://schemas.microsoft.com/office/powerpoint/2010/main" val="319881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57</a:t>
            </a:fld>
            <a:endParaRPr lang="en-US" dirty="0">
              <a:solidFill>
                <a:schemeClr val="bg1"/>
              </a:solidFill>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381463" y="3281679"/>
            <a:ext cx="4398620" cy="1222847"/>
          </a:xfrm>
        </p:spPr>
        <p:txBody>
          <a:bodyPr/>
          <a:lstStyle/>
          <a:p>
            <a:r>
              <a:rPr lang="en-US" altLang="ko-KR" dirty="0">
                <a:solidFill>
                  <a:schemeClr val="bg1"/>
                </a:solidFill>
              </a:rPr>
              <a:t>Resources </a:t>
            </a:r>
            <a:endParaRPr lang="en-US" altLang="ko-KR" dirty="0">
              <a:solidFill>
                <a:schemeClr val="accent2"/>
              </a:solidFill>
            </a:endParaRPr>
          </a:p>
        </p:txBody>
      </p:sp>
      <p:pic>
        <p:nvPicPr>
          <p:cNvPr id="3" name="Picture 2" descr="A person holding a tablet&#10;&#10;Description automatically generated">
            <a:extLst>
              <a:ext uri="{FF2B5EF4-FFF2-40B4-BE49-F238E27FC236}">
                <a16:creationId xmlns:a16="http://schemas.microsoft.com/office/drawing/2014/main" id="{56248E0F-6614-2109-AA8C-52E8ADA06C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1546" y="0"/>
            <a:ext cx="7030454" cy="6858000"/>
          </a:xfrm>
          <a:prstGeom prst="rect">
            <a:avLst/>
          </a:prstGeom>
        </p:spPr>
      </p:pic>
      <p:sp>
        <p:nvSpPr>
          <p:cNvPr id="2" name="Slide Number Placeholder 1">
            <a:extLst>
              <a:ext uri="{FF2B5EF4-FFF2-40B4-BE49-F238E27FC236}">
                <a16:creationId xmlns:a16="http://schemas.microsoft.com/office/drawing/2014/main" id="{C68A76DE-D28E-817D-FA83-075347D54663}"/>
              </a:ext>
            </a:extLst>
          </p:cNvPr>
          <p:cNvSpPr txBox="1">
            <a:spLocks/>
          </p:cNvSpPr>
          <p:nvPr/>
        </p:nvSpPr>
        <p:spPr>
          <a:xfrm>
            <a:off x="8763000" y="65087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57</a:t>
            </a:fld>
            <a:endParaRPr lang="en-US" sz="1200" dirty="0">
              <a:solidFill>
                <a:schemeClr val="tx1">
                  <a:alpha val="80000"/>
                </a:schemeClr>
              </a:solidFill>
            </a:endParaRPr>
          </a:p>
        </p:txBody>
      </p:sp>
    </p:spTree>
    <p:extLst>
      <p:ext uri="{BB962C8B-B14F-4D97-AF65-F5344CB8AC3E}">
        <p14:creationId xmlns:p14="http://schemas.microsoft.com/office/powerpoint/2010/main" val="1015383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C92FD-F30F-0FF1-4D40-E3C72B0C30AF}"/>
              </a:ext>
            </a:extLst>
          </p:cNvPr>
          <p:cNvSpPr>
            <a:spLocks noGrp="1"/>
          </p:cNvSpPr>
          <p:nvPr>
            <p:ph type="title"/>
          </p:nvPr>
        </p:nvSpPr>
        <p:spPr/>
        <p:txBody>
          <a:bodyPr>
            <a:normAutofit/>
          </a:bodyPr>
          <a:lstStyle/>
          <a:p>
            <a:pPr algn="ctr"/>
            <a:r>
              <a:rPr lang="en-US" dirty="0"/>
              <a:t>Job Corps Disability Support Services Website</a:t>
            </a:r>
            <a:br>
              <a:rPr lang="en-US" dirty="0"/>
            </a:br>
            <a:r>
              <a:rPr lang="en-US" sz="2000" b="0" dirty="0">
                <a:solidFill>
                  <a:schemeClr val="tx1"/>
                </a:solidFill>
                <a:latin typeface="+mn-lt"/>
              </a:rPr>
              <a:t>https://supportservices.jobcorps.gov/disability/Pages/default.aspx</a:t>
            </a:r>
          </a:p>
        </p:txBody>
      </p:sp>
      <p:pic>
        <p:nvPicPr>
          <p:cNvPr id="5" name="Picture 4">
            <a:extLst>
              <a:ext uri="{FF2B5EF4-FFF2-40B4-BE49-F238E27FC236}">
                <a16:creationId xmlns:a16="http://schemas.microsoft.com/office/drawing/2014/main" id="{7E99B3C3-B891-437B-2871-5FA79EAD4DC1}"/>
              </a:ext>
            </a:extLst>
          </p:cNvPr>
          <p:cNvPicPr>
            <a:picLocks noChangeAspect="1"/>
          </p:cNvPicPr>
          <p:nvPr/>
        </p:nvPicPr>
        <p:blipFill>
          <a:blip r:embed="rId3"/>
          <a:stretch>
            <a:fillRect/>
          </a:stretch>
        </p:blipFill>
        <p:spPr>
          <a:xfrm>
            <a:off x="444088" y="1555605"/>
            <a:ext cx="11453730" cy="4658939"/>
          </a:xfrm>
          <a:prstGeom prst="rect">
            <a:avLst/>
          </a:prstGeom>
          <a:ln>
            <a:solidFill>
              <a:srgbClr val="0070C0"/>
            </a:solidFill>
          </a:ln>
        </p:spPr>
      </p:pic>
      <p:sp>
        <p:nvSpPr>
          <p:cNvPr id="2" name="Slide Number Placeholder 1">
            <a:extLst>
              <a:ext uri="{FF2B5EF4-FFF2-40B4-BE49-F238E27FC236}">
                <a16:creationId xmlns:a16="http://schemas.microsoft.com/office/drawing/2014/main" id="{869F9F44-3494-C96C-692F-C4AC49BFB881}"/>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58</a:t>
            </a:fld>
            <a:endParaRPr lang="en-US" sz="1200" dirty="0">
              <a:solidFill>
                <a:schemeClr val="tx1">
                  <a:alpha val="80000"/>
                </a:schemeClr>
              </a:solidFill>
            </a:endParaRPr>
          </a:p>
        </p:txBody>
      </p:sp>
    </p:spTree>
    <p:extLst>
      <p:ext uri="{BB962C8B-B14F-4D97-AF65-F5344CB8AC3E}">
        <p14:creationId xmlns:p14="http://schemas.microsoft.com/office/powerpoint/2010/main" val="3548608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raising their hands&#10;&#10;Description automatically generated">
            <a:extLst>
              <a:ext uri="{FF2B5EF4-FFF2-40B4-BE49-F238E27FC236}">
                <a16:creationId xmlns:a16="http://schemas.microsoft.com/office/drawing/2014/main" id="{0DE438A2-3B66-829F-B22A-166E0B361876}"/>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0" y="0"/>
            <a:ext cx="12192001" cy="6862738"/>
          </a:xfrm>
          <a:prstGeom prst="rect">
            <a:avLst/>
          </a:prstGeom>
        </p:spPr>
      </p:pic>
      <p:sp>
        <p:nvSpPr>
          <p:cNvPr id="2" name="Title 1"/>
          <p:cNvSpPr>
            <a:spLocks noGrp="1"/>
          </p:cNvSpPr>
          <p:nvPr>
            <p:ph type="title"/>
          </p:nvPr>
        </p:nvSpPr>
        <p:spPr>
          <a:xfrm>
            <a:off x="3997035" y="83127"/>
            <a:ext cx="4197929" cy="779318"/>
          </a:xfrm>
        </p:spPr>
        <p:txBody>
          <a:bodyPr>
            <a:noAutofit/>
          </a:bodyPr>
          <a:lstStyle/>
          <a:p>
            <a:pPr algn="ctr"/>
            <a:r>
              <a:rPr lang="en-US" sz="6000" dirty="0"/>
              <a:t>Questions?</a:t>
            </a:r>
          </a:p>
        </p:txBody>
      </p:sp>
      <p:sp>
        <p:nvSpPr>
          <p:cNvPr id="4" name="Slide Number Placeholder 1">
            <a:extLst>
              <a:ext uri="{FF2B5EF4-FFF2-40B4-BE49-F238E27FC236}">
                <a16:creationId xmlns:a16="http://schemas.microsoft.com/office/drawing/2014/main" id="{D926F590-4F12-3805-0775-1B22EB69E333}"/>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59</a:t>
            </a:fld>
            <a:endParaRPr lang="en-US" sz="1200" dirty="0">
              <a:solidFill>
                <a:schemeClr val="tx1">
                  <a:alpha val="80000"/>
                </a:schemeClr>
              </a:solidFill>
            </a:endParaRPr>
          </a:p>
        </p:txBody>
      </p:sp>
    </p:spTree>
    <p:extLst>
      <p:ext uri="{BB962C8B-B14F-4D97-AF65-F5344CB8AC3E}">
        <p14:creationId xmlns:p14="http://schemas.microsoft.com/office/powerpoint/2010/main" val="205498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 Information Within the Log</a:t>
            </a:r>
          </a:p>
        </p:txBody>
      </p:sp>
      <p:sp>
        <p:nvSpPr>
          <p:cNvPr id="3" name="Content Placeholder 2"/>
          <p:cNvSpPr>
            <a:spLocks noGrp="1"/>
          </p:cNvSpPr>
          <p:nvPr>
            <p:ph idx="1"/>
          </p:nvPr>
        </p:nvSpPr>
        <p:spPr>
          <a:xfrm>
            <a:off x="933693" y="1345107"/>
            <a:ext cx="5162307" cy="5098222"/>
          </a:xfrm>
        </p:spPr>
        <p:txBody>
          <a:bodyPr>
            <a:normAutofit fontScale="32500" lnSpcReduction="20000"/>
          </a:bodyPr>
          <a:lstStyle/>
          <a:p>
            <a:pPr>
              <a:lnSpc>
                <a:spcPct val="129000"/>
              </a:lnSpc>
            </a:pPr>
            <a:r>
              <a:rPr lang="en-US" sz="8600" dirty="0"/>
              <a:t>Specifically, on the Center File Review Tracking Log, </a:t>
            </a:r>
          </a:p>
          <a:p>
            <a:pPr lvl="1">
              <a:lnSpc>
                <a:spcPct val="129000"/>
              </a:lnSpc>
            </a:pPr>
            <a:r>
              <a:rPr lang="en-US" sz="7400" dirty="0"/>
              <a:t>Avoid using such terms as IEP, names of conditions, etc.  </a:t>
            </a:r>
          </a:p>
          <a:p>
            <a:pPr lvl="2">
              <a:lnSpc>
                <a:spcPct val="129000"/>
              </a:lnSpc>
            </a:pPr>
            <a:r>
              <a:rPr lang="en-US" sz="6200" dirty="0"/>
              <a:t>If awaiting receipt of an IEP, for example, simply state "awaiting documentation" or "awaiting Wellness documentation.“</a:t>
            </a:r>
          </a:p>
          <a:p>
            <a:pPr lvl="1">
              <a:lnSpc>
                <a:spcPct val="129000"/>
              </a:lnSpc>
            </a:pPr>
            <a:r>
              <a:rPr lang="en-US" sz="7400" dirty="0"/>
              <a:t>Use generic phrases that tell the story but do not inadvertently disclose protected health information or disability status.</a:t>
            </a:r>
          </a:p>
        </p:txBody>
      </p:sp>
      <p:pic>
        <p:nvPicPr>
          <p:cNvPr id="7" name="Picture 6">
            <a:extLst>
              <a:ext uri="{FF2B5EF4-FFF2-40B4-BE49-F238E27FC236}">
                <a16:creationId xmlns:a16="http://schemas.microsoft.com/office/drawing/2014/main" id="{C256E3C7-12BD-FDE1-E02E-9C9D43542519}"/>
              </a:ext>
            </a:extLst>
          </p:cNvPr>
          <p:cNvPicPr>
            <a:picLocks noChangeAspect="1"/>
          </p:cNvPicPr>
          <p:nvPr/>
        </p:nvPicPr>
        <p:blipFill>
          <a:blip r:embed="rId3"/>
          <a:stretch>
            <a:fillRect/>
          </a:stretch>
        </p:blipFill>
        <p:spPr>
          <a:xfrm>
            <a:off x="6497645" y="1345107"/>
            <a:ext cx="4359018" cy="5098222"/>
          </a:xfrm>
          <a:prstGeom prst="rect">
            <a:avLst/>
          </a:prstGeom>
          <a:ln>
            <a:noFill/>
          </a:ln>
          <a:effectLst>
            <a:outerShdw blurRad="190500" algn="tl" rotWithShape="0">
              <a:srgbClr val="000000">
                <a:alpha val="70000"/>
              </a:srgbClr>
            </a:outerShdw>
          </a:effectLst>
        </p:spPr>
      </p:pic>
      <p:sp>
        <p:nvSpPr>
          <p:cNvPr id="5" name="Slide Number Placeholder 1">
            <a:extLst>
              <a:ext uri="{FF2B5EF4-FFF2-40B4-BE49-F238E27FC236}">
                <a16:creationId xmlns:a16="http://schemas.microsoft.com/office/drawing/2014/main" id="{80545A46-3E72-03B8-DF51-EC7370EAE076}"/>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6</a:t>
            </a:fld>
            <a:endParaRPr lang="en-US" sz="1200" dirty="0">
              <a:solidFill>
                <a:schemeClr val="tx1">
                  <a:alpha val="80000"/>
                </a:schemeClr>
              </a:solidFill>
            </a:endParaRPr>
          </a:p>
        </p:txBody>
      </p:sp>
    </p:spTree>
    <p:extLst>
      <p:ext uri="{BB962C8B-B14F-4D97-AF65-F5344CB8AC3E}">
        <p14:creationId xmlns:p14="http://schemas.microsoft.com/office/powerpoint/2010/main" val="103002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717648" cy="1325563"/>
          </a:xfrm>
        </p:spPr>
        <p:txBody>
          <a:bodyPr/>
          <a:lstStyle/>
          <a:p>
            <a:r>
              <a:rPr lang="en-US" dirty="0"/>
              <a:t>Responsibilities of Records Staff</a:t>
            </a:r>
          </a:p>
        </p:txBody>
      </p:sp>
      <p:sp>
        <p:nvSpPr>
          <p:cNvPr id="3" name="Content Placeholder 2"/>
          <p:cNvSpPr>
            <a:spLocks noGrp="1"/>
          </p:cNvSpPr>
          <p:nvPr>
            <p:ph idx="1"/>
          </p:nvPr>
        </p:nvSpPr>
        <p:spPr>
          <a:xfrm>
            <a:off x="838199" y="1886673"/>
            <a:ext cx="5133475" cy="4790351"/>
          </a:xfrm>
        </p:spPr>
        <p:txBody>
          <a:bodyPr>
            <a:normAutofit fontScale="85000" lnSpcReduction="20000"/>
          </a:bodyPr>
          <a:lstStyle/>
          <a:p>
            <a:pPr>
              <a:lnSpc>
                <a:spcPct val="129000"/>
              </a:lnSpc>
            </a:pPr>
            <a:r>
              <a:rPr lang="en-US" dirty="0"/>
              <a:t>The records department is the gatekeeper of all applicant files. </a:t>
            </a:r>
          </a:p>
          <a:p>
            <a:pPr>
              <a:lnSpc>
                <a:spcPct val="129000"/>
              </a:lnSpc>
            </a:pPr>
            <a:r>
              <a:rPr lang="en-US" dirty="0"/>
              <a:t>The </a:t>
            </a:r>
            <a:r>
              <a:rPr lang="en-US" b="1" dirty="0">
                <a:solidFill>
                  <a:srgbClr val="0070C0"/>
                </a:solidFill>
              </a:rPr>
              <a:t>Records Manager </a:t>
            </a:r>
            <a:r>
              <a:rPr lang="en-US" dirty="0"/>
              <a:t>(or designated Records staff) </a:t>
            </a:r>
            <a:r>
              <a:rPr lang="en-US" b="1" dirty="0">
                <a:solidFill>
                  <a:srgbClr val="0070C0"/>
                </a:solidFill>
              </a:rPr>
              <a:t>is accountable for ensuring the Center File Review Tracking Log tracks all required components </a:t>
            </a:r>
            <a:r>
              <a:rPr lang="en-US" dirty="0"/>
              <a:t>and contains complete and accurate information.</a:t>
            </a:r>
          </a:p>
          <a:p>
            <a:pPr lvl="1">
              <a:lnSpc>
                <a:spcPct val="129000"/>
              </a:lnSpc>
            </a:pPr>
            <a:r>
              <a:rPr lang="en-US" sz="2600" dirty="0"/>
              <a:t>Regular quality audits of the log are recommended to identify and correct missing or inaccurate information.</a:t>
            </a:r>
          </a:p>
          <a:p>
            <a:pPr lvl="1">
              <a:lnSpc>
                <a:spcPct val="129000"/>
              </a:lnSpc>
            </a:pPr>
            <a:endParaRPr lang="en-US" dirty="0"/>
          </a:p>
          <a:p>
            <a:endParaRPr lang="en-US" dirty="0"/>
          </a:p>
        </p:txBody>
      </p:sp>
      <p:pic>
        <p:nvPicPr>
          <p:cNvPr id="7" name="Picture 6" descr="A picture containing person&#10;&#10;Description automatically generated">
            <a:extLst>
              <a:ext uri="{FF2B5EF4-FFF2-40B4-BE49-F238E27FC236}">
                <a16:creationId xmlns:a16="http://schemas.microsoft.com/office/drawing/2014/main" id="{F8398A8D-E7F1-0CEC-A897-C257FC603F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0326" y="0"/>
            <a:ext cx="5971674" cy="6858000"/>
          </a:xfrm>
          <a:prstGeom prst="rect">
            <a:avLst/>
          </a:prstGeom>
        </p:spPr>
      </p:pic>
      <p:sp>
        <p:nvSpPr>
          <p:cNvPr id="5" name="Slide Number Placeholder 1">
            <a:extLst>
              <a:ext uri="{FF2B5EF4-FFF2-40B4-BE49-F238E27FC236}">
                <a16:creationId xmlns:a16="http://schemas.microsoft.com/office/drawing/2014/main" id="{689C3510-2282-B5FD-586F-3008B95A2F76}"/>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7</a:t>
            </a:fld>
            <a:endParaRPr lang="en-US" sz="1200" dirty="0">
              <a:solidFill>
                <a:schemeClr val="tx1">
                  <a:alpha val="80000"/>
                </a:schemeClr>
              </a:solidFill>
            </a:endParaRPr>
          </a:p>
        </p:txBody>
      </p:sp>
    </p:spTree>
    <p:extLst>
      <p:ext uri="{BB962C8B-B14F-4D97-AF65-F5344CB8AC3E}">
        <p14:creationId xmlns:p14="http://schemas.microsoft.com/office/powerpoint/2010/main" val="385765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Operational Plan</a:t>
            </a:r>
            <a:endParaRPr lang="ko-KR" altLang="en-US"/>
          </a:p>
        </p:txBody>
      </p:sp>
      <p:sp>
        <p:nvSpPr>
          <p:cNvPr id="16" name="Freeform 53"/>
          <p:cNvSpPr>
            <a:spLocks noEditPoints="1"/>
          </p:cNvSpPr>
          <p:nvPr/>
        </p:nvSpPr>
        <p:spPr bwMode="auto">
          <a:xfrm>
            <a:off x="3159307" y="2866808"/>
            <a:ext cx="262410" cy="260019"/>
          </a:xfrm>
          <a:custGeom>
            <a:avLst/>
            <a:gdLst>
              <a:gd name="T0" fmla="*/ 75 w 796"/>
              <a:gd name="T1" fmla="*/ 285 h 789"/>
              <a:gd name="T2" fmla="*/ 286 w 796"/>
              <a:gd name="T3" fmla="*/ 74 h 789"/>
              <a:gd name="T4" fmla="*/ 496 w 796"/>
              <a:gd name="T5" fmla="*/ 285 h 789"/>
              <a:gd name="T6" fmla="*/ 286 w 796"/>
              <a:gd name="T7" fmla="*/ 496 h 789"/>
              <a:gd name="T8" fmla="*/ 75 w 796"/>
              <a:gd name="T9" fmla="*/ 285 h 789"/>
              <a:gd name="T10" fmla="*/ 781 w 796"/>
              <a:gd name="T11" fmla="*/ 725 h 789"/>
              <a:gd name="T12" fmla="*/ 513 w 796"/>
              <a:gd name="T13" fmla="*/ 457 h 789"/>
              <a:gd name="T14" fmla="*/ 571 w 796"/>
              <a:gd name="T15" fmla="*/ 285 h 789"/>
              <a:gd name="T16" fmla="*/ 286 w 796"/>
              <a:gd name="T17" fmla="*/ 0 h 789"/>
              <a:gd name="T18" fmla="*/ 0 w 796"/>
              <a:gd name="T19" fmla="*/ 285 h 789"/>
              <a:gd name="T20" fmla="*/ 286 w 796"/>
              <a:gd name="T21" fmla="*/ 570 h 789"/>
              <a:gd name="T22" fmla="*/ 461 w 796"/>
              <a:gd name="T23" fmla="*/ 510 h 789"/>
              <a:gd name="T24" fmla="*/ 729 w 796"/>
              <a:gd name="T25" fmla="*/ 778 h 789"/>
              <a:gd name="T26" fmla="*/ 755 w 796"/>
              <a:gd name="T27" fmla="*/ 789 h 789"/>
              <a:gd name="T28" fmla="*/ 781 w 796"/>
              <a:gd name="T29" fmla="*/ 778 h 789"/>
              <a:gd name="T30" fmla="*/ 781 w 796"/>
              <a:gd name="T31" fmla="*/ 725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6" h="789">
                <a:moveTo>
                  <a:pt x="75" y="285"/>
                </a:moveTo>
                <a:cubicBezTo>
                  <a:pt x="75" y="169"/>
                  <a:pt x="169" y="74"/>
                  <a:pt x="286" y="74"/>
                </a:cubicBezTo>
                <a:cubicBezTo>
                  <a:pt x="402" y="74"/>
                  <a:pt x="496" y="169"/>
                  <a:pt x="496" y="285"/>
                </a:cubicBezTo>
                <a:cubicBezTo>
                  <a:pt x="496" y="401"/>
                  <a:pt x="402" y="496"/>
                  <a:pt x="286" y="496"/>
                </a:cubicBezTo>
                <a:cubicBezTo>
                  <a:pt x="169" y="496"/>
                  <a:pt x="75" y="401"/>
                  <a:pt x="75" y="285"/>
                </a:cubicBezTo>
                <a:close/>
                <a:moveTo>
                  <a:pt x="781" y="725"/>
                </a:moveTo>
                <a:lnTo>
                  <a:pt x="513" y="457"/>
                </a:lnTo>
                <a:cubicBezTo>
                  <a:pt x="549" y="409"/>
                  <a:pt x="571" y="349"/>
                  <a:pt x="571" y="285"/>
                </a:cubicBezTo>
                <a:cubicBezTo>
                  <a:pt x="571" y="128"/>
                  <a:pt x="443" y="0"/>
                  <a:pt x="286" y="0"/>
                </a:cubicBezTo>
                <a:cubicBezTo>
                  <a:pt x="128" y="0"/>
                  <a:pt x="0" y="128"/>
                  <a:pt x="0" y="285"/>
                </a:cubicBezTo>
                <a:cubicBezTo>
                  <a:pt x="0" y="442"/>
                  <a:pt x="128" y="570"/>
                  <a:pt x="286" y="570"/>
                </a:cubicBezTo>
                <a:cubicBezTo>
                  <a:pt x="352" y="570"/>
                  <a:pt x="412" y="547"/>
                  <a:pt x="461" y="510"/>
                </a:cubicBezTo>
                <a:lnTo>
                  <a:pt x="729" y="778"/>
                </a:lnTo>
                <a:cubicBezTo>
                  <a:pt x="736" y="785"/>
                  <a:pt x="746" y="789"/>
                  <a:pt x="755" y="789"/>
                </a:cubicBezTo>
                <a:cubicBezTo>
                  <a:pt x="765" y="789"/>
                  <a:pt x="774" y="785"/>
                  <a:pt x="781" y="778"/>
                </a:cubicBezTo>
                <a:cubicBezTo>
                  <a:pt x="796" y="763"/>
                  <a:pt x="796" y="740"/>
                  <a:pt x="781" y="7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7" name="그룹 16"/>
          <p:cNvGrpSpPr/>
          <p:nvPr/>
        </p:nvGrpSpPr>
        <p:grpSpPr>
          <a:xfrm>
            <a:off x="6697438" y="2842309"/>
            <a:ext cx="315322" cy="315320"/>
            <a:chOff x="3422837" y="5779922"/>
            <a:chExt cx="151640" cy="151639"/>
          </a:xfrm>
        </p:grpSpPr>
        <p:sp>
          <p:nvSpPr>
            <p:cNvPr id="18" name="Freeform 34"/>
            <p:cNvSpPr>
              <a:spLocks noEditPoints="1"/>
            </p:cNvSpPr>
            <p:nvPr/>
          </p:nvSpPr>
          <p:spPr bwMode="auto">
            <a:xfrm>
              <a:off x="3422837" y="5779922"/>
              <a:ext cx="151640" cy="151639"/>
            </a:xfrm>
            <a:custGeom>
              <a:avLst/>
              <a:gdLst>
                <a:gd name="T0" fmla="*/ 380 w 760"/>
                <a:gd name="T1" fmla="*/ 685 h 760"/>
                <a:gd name="T2" fmla="*/ 74 w 760"/>
                <a:gd name="T3" fmla="*/ 380 h 760"/>
                <a:gd name="T4" fmla="*/ 380 w 760"/>
                <a:gd name="T5" fmla="*/ 74 h 760"/>
                <a:gd name="T6" fmla="*/ 686 w 760"/>
                <a:gd name="T7" fmla="*/ 380 h 760"/>
                <a:gd name="T8" fmla="*/ 380 w 760"/>
                <a:gd name="T9" fmla="*/ 685 h 760"/>
                <a:gd name="T10" fmla="*/ 380 w 760"/>
                <a:gd name="T11" fmla="*/ 0 h 760"/>
                <a:gd name="T12" fmla="*/ 0 w 760"/>
                <a:gd name="T13" fmla="*/ 380 h 760"/>
                <a:gd name="T14" fmla="*/ 380 w 760"/>
                <a:gd name="T15" fmla="*/ 760 h 760"/>
                <a:gd name="T16" fmla="*/ 760 w 760"/>
                <a:gd name="T17" fmla="*/ 380 h 760"/>
                <a:gd name="T18" fmla="*/ 380 w 760"/>
                <a:gd name="T19"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0" h="760">
                  <a:moveTo>
                    <a:pt x="380" y="685"/>
                  </a:moveTo>
                  <a:cubicBezTo>
                    <a:pt x="211" y="685"/>
                    <a:pt x="74" y="548"/>
                    <a:pt x="74" y="380"/>
                  </a:cubicBezTo>
                  <a:cubicBezTo>
                    <a:pt x="74" y="211"/>
                    <a:pt x="211" y="74"/>
                    <a:pt x="380" y="74"/>
                  </a:cubicBezTo>
                  <a:cubicBezTo>
                    <a:pt x="548" y="74"/>
                    <a:pt x="686" y="211"/>
                    <a:pt x="686" y="380"/>
                  </a:cubicBezTo>
                  <a:cubicBezTo>
                    <a:pt x="686" y="548"/>
                    <a:pt x="548" y="685"/>
                    <a:pt x="380" y="685"/>
                  </a:cubicBezTo>
                  <a:close/>
                  <a:moveTo>
                    <a:pt x="380" y="0"/>
                  </a:moveTo>
                  <a:cubicBezTo>
                    <a:pt x="170" y="0"/>
                    <a:pt x="0" y="170"/>
                    <a:pt x="0" y="380"/>
                  </a:cubicBezTo>
                  <a:cubicBezTo>
                    <a:pt x="0" y="589"/>
                    <a:pt x="170" y="760"/>
                    <a:pt x="380" y="760"/>
                  </a:cubicBezTo>
                  <a:cubicBezTo>
                    <a:pt x="589" y="760"/>
                    <a:pt x="760" y="589"/>
                    <a:pt x="760" y="380"/>
                  </a:cubicBezTo>
                  <a:cubicBezTo>
                    <a:pt x="760" y="170"/>
                    <a:pt x="589" y="0"/>
                    <a:pt x="38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35"/>
            <p:cNvSpPr>
              <a:spLocks/>
            </p:cNvSpPr>
            <p:nvPr/>
          </p:nvSpPr>
          <p:spPr bwMode="auto">
            <a:xfrm>
              <a:off x="3491436" y="5884264"/>
              <a:ext cx="14803" cy="19135"/>
            </a:xfrm>
            <a:custGeom>
              <a:avLst/>
              <a:gdLst>
                <a:gd name="T0" fmla="*/ 37 w 74"/>
                <a:gd name="T1" fmla="*/ 0 h 97"/>
                <a:gd name="T2" fmla="*/ 0 w 74"/>
                <a:gd name="T3" fmla="*/ 37 h 97"/>
                <a:gd name="T4" fmla="*/ 0 w 74"/>
                <a:gd name="T5" fmla="*/ 60 h 97"/>
                <a:gd name="T6" fmla="*/ 37 w 74"/>
                <a:gd name="T7" fmla="*/ 97 h 97"/>
                <a:gd name="T8" fmla="*/ 74 w 74"/>
                <a:gd name="T9" fmla="*/ 60 h 97"/>
                <a:gd name="T10" fmla="*/ 74 w 74"/>
                <a:gd name="T11" fmla="*/ 37 h 97"/>
                <a:gd name="T12" fmla="*/ 37 w 74"/>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74" h="97">
                  <a:moveTo>
                    <a:pt x="37" y="0"/>
                  </a:moveTo>
                  <a:cubicBezTo>
                    <a:pt x="16" y="0"/>
                    <a:pt x="0" y="16"/>
                    <a:pt x="0" y="37"/>
                  </a:cubicBezTo>
                  <a:lnTo>
                    <a:pt x="0" y="60"/>
                  </a:lnTo>
                  <a:cubicBezTo>
                    <a:pt x="0" y="81"/>
                    <a:pt x="16" y="97"/>
                    <a:pt x="37" y="97"/>
                  </a:cubicBezTo>
                  <a:cubicBezTo>
                    <a:pt x="57" y="97"/>
                    <a:pt x="74" y="81"/>
                    <a:pt x="74" y="60"/>
                  </a:cubicBezTo>
                  <a:lnTo>
                    <a:pt x="74" y="37"/>
                  </a:lnTo>
                  <a:cubicBezTo>
                    <a:pt x="74" y="16"/>
                    <a:pt x="57" y="0"/>
                    <a:pt x="3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36"/>
            <p:cNvSpPr>
              <a:spLocks/>
            </p:cNvSpPr>
            <p:nvPr/>
          </p:nvSpPr>
          <p:spPr bwMode="auto">
            <a:xfrm>
              <a:off x="3491436" y="5806640"/>
              <a:ext cx="14803" cy="69682"/>
            </a:xfrm>
            <a:custGeom>
              <a:avLst/>
              <a:gdLst>
                <a:gd name="T0" fmla="*/ 37 w 74"/>
                <a:gd name="T1" fmla="*/ 0 h 350"/>
                <a:gd name="T2" fmla="*/ 0 w 74"/>
                <a:gd name="T3" fmla="*/ 37 h 350"/>
                <a:gd name="T4" fmla="*/ 0 w 74"/>
                <a:gd name="T5" fmla="*/ 313 h 350"/>
                <a:gd name="T6" fmla="*/ 37 w 74"/>
                <a:gd name="T7" fmla="*/ 350 h 350"/>
                <a:gd name="T8" fmla="*/ 74 w 74"/>
                <a:gd name="T9" fmla="*/ 313 h 350"/>
                <a:gd name="T10" fmla="*/ 74 w 74"/>
                <a:gd name="T11" fmla="*/ 37 h 350"/>
                <a:gd name="T12" fmla="*/ 37 w 74"/>
                <a:gd name="T13" fmla="*/ 0 h 350"/>
              </a:gdLst>
              <a:ahLst/>
              <a:cxnLst>
                <a:cxn ang="0">
                  <a:pos x="T0" y="T1"/>
                </a:cxn>
                <a:cxn ang="0">
                  <a:pos x="T2" y="T3"/>
                </a:cxn>
                <a:cxn ang="0">
                  <a:pos x="T4" y="T5"/>
                </a:cxn>
                <a:cxn ang="0">
                  <a:pos x="T6" y="T7"/>
                </a:cxn>
                <a:cxn ang="0">
                  <a:pos x="T8" y="T9"/>
                </a:cxn>
                <a:cxn ang="0">
                  <a:pos x="T10" y="T11"/>
                </a:cxn>
                <a:cxn ang="0">
                  <a:pos x="T12" y="T13"/>
                </a:cxn>
              </a:cxnLst>
              <a:rect l="0" t="0" r="r" b="b"/>
              <a:pathLst>
                <a:path w="74" h="350">
                  <a:moveTo>
                    <a:pt x="37" y="0"/>
                  </a:moveTo>
                  <a:cubicBezTo>
                    <a:pt x="16" y="0"/>
                    <a:pt x="0" y="16"/>
                    <a:pt x="0" y="37"/>
                  </a:cubicBezTo>
                  <a:lnTo>
                    <a:pt x="0" y="313"/>
                  </a:lnTo>
                  <a:cubicBezTo>
                    <a:pt x="0" y="333"/>
                    <a:pt x="16" y="350"/>
                    <a:pt x="37" y="350"/>
                  </a:cubicBezTo>
                  <a:cubicBezTo>
                    <a:pt x="57" y="350"/>
                    <a:pt x="74" y="333"/>
                    <a:pt x="74" y="313"/>
                  </a:cubicBezTo>
                  <a:lnTo>
                    <a:pt x="74" y="37"/>
                  </a:lnTo>
                  <a:cubicBezTo>
                    <a:pt x="74" y="16"/>
                    <a:pt x="57" y="0"/>
                    <a:pt x="3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그룹 20"/>
          <p:cNvGrpSpPr/>
          <p:nvPr/>
        </p:nvGrpSpPr>
        <p:grpSpPr>
          <a:xfrm>
            <a:off x="10310515" y="2836800"/>
            <a:ext cx="313068" cy="313068"/>
            <a:chOff x="5062852" y="5762228"/>
            <a:chExt cx="150556" cy="150556"/>
          </a:xfrm>
        </p:grpSpPr>
        <p:sp>
          <p:nvSpPr>
            <p:cNvPr id="22" name="Freeform 55"/>
            <p:cNvSpPr>
              <a:spLocks noEditPoints="1"/>
            </p:cNvSpPr>
            <p:nvPr/>
          </p:nvSpPr>
          <p:spPr bwMode="auto">
            <a:xfrm>
              <a:off x="5062852" y="5762228"/>
              <a:ext cx="150556" cy="150556"/>
            </a:xfrm>
            <a:custGeom>
              <a:avLst/>
              <a:gdLst>
                <a:gd name="T0" fmla="*/ 378 w 755"/>
                <a:gd name="T1" fmla="*/ 681 h 755"/>
                <a:gd name="T2" fmla="*/ 74 w 755"/>
                <a:gd name="T3" fmla="*/ 378 h 755"/>
                <a:gd name="T4" fmla="*/ 378 w 755"/>
                <a:gd name="T5" fmla="*/ 74 h 755"/>
                <a:gd name="T6" fmla="*/ 681 w 755"/>
                <a:gd name="T7" fmla="*/ 378 h 755"/>
                <a:gd name="T8" fmla="*/ 378 w 755"/>
                <a:gd name="T9" fmla="*/ 681 h 755"/>
                <a:gd name="T10" fmla="*/ 378 w 755"/>
                <a:gd name="T11" fmla="*/ 0 h 755"/>
                <a:gd name="T12" fmla="*/ 0 w 755"/>
                <a:gd name="T13" fmla="*/ 378 h 755"/>
                <a:gd name="T14" fmla="*/ 378 w 755"/>
                <a:gd name="T15" fmla="*/ 755 h 755"/>
                <a:gd name="T16" fmla="*/ 755 w 755"/>
                <a:gd name="T17" fmla="*/ 378 h 755"/>
                <a:gd name="T18" fmla="*/ 378 w 755"/>
                <a:gd name="T19"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5" h="755">
                  <a:moveTo>
                    <a:pt x="378" y="681"/>
                  </a:moveTo>
                  <a:cubicBezTo>
                    <a:pt x="210" y="681"/>
                    <a:pt x="74" y="545"/>
                    <a:pt x="74" y="378"/>
                  </a:cubicBezTo>
                  <a:cubicBezTo>
                    <a:pt x="74" y="210"/>
                    <a:pt x="210" y="74"/>
                    <a:pt x="378" y="74"/>
                  </a:cubicBezTo>
                  <a:cubicBezTo>
                    <a:pt x="545" y="74"/>
                    <a:pt x="681" y="210"/>
                    <a:pt x="681" y="378"/>
                  </a:cubicBezTo>
                  <a:cubicBezTo>
                    <a:pt x="681" y="545"/>
                    <a:pt x="545" y="681"/>
                    <a:pt x="378" y="681"/>
                  </a:cubicBezTo>
                  <a:close/>
                  <a:moveTo>
                    <a:pt x="378" y="0"/>
                  </a:moveTo>
                  <a:cubicBezTo>
                    <a:pt x="170" y="0"/>
                    <a:pt x="0" y="170"/>
                    <a:pt x="0" y="378"/>
                  </a:cubicBezTo>
                  <a:cubicBezTo>
                    <a:pt x="0" y="586"/>
                    <a:pt x="170" y="755"/>
                    <a:pt x="378" y="755"/>
                  </a:cubicBezTo>
                  <a:cubicBezTo>
                    <a:pt x="586" y="755"/>
                    <a:pt x="755" y="586"/>
                    <a:pt x="755" y="378"/>
                  </a:cubicBezTo>
                  <a:cubicBezTo>
                    <a:pt x="755" y="170"/>
                    <a:pt x="586" y="0"/>
                    <a:pt x="37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56"/>
            <p:cNvSpPr>
              <a:spLocks/>
            </p:cNvSpPr>
            <p:nvPr/>
          </p:nvSpPr>
          <p:spPr bwMode="auto">
            <a:xfrm>
              <a:off x="5101123" y="5800138"/>
              <a:ext cx="74014" cy="73292"/>
            </a:xfrm>
            <a:custGeom>
              <a:avLst/>
              <a:gdLst>
                <a:gd name="T0" fmla="*/ 357 w 371"/>
                <a:gd name="T1" fmla="*/ 14 h 367"/>
                <a:gd name="T2" fmla="*/ 304 w 371"/>
                <a:gd name="T3" fmla="*/ 14 h 367"/>
                <a:gd name="T4" fmla="*/ 186 w 371"/>
                <a:gd name="T5" fmla="*/ 133 h 367"/>
                <a:gd name="T6" fmla="*/ 67 w 371"/>
                <a:gd name="T7" fmla="*/ 14 h 367"/>
                <a:gd name="T8" fmla="*/ 15 w 371"/>
                <a:gd name="T9" fmla="*/ 14 h 367"/>
                <a:gd name="T10" fmla="*/ 15 w 371"/>
                <a:gd name="T11" fmla="*/ 66 h 367"/>
                <a:gd name="T12" fmla="*/ 134 w 371"/>
                <a:gd name="T13" fmla="*/ 185 h 367"/>
                <a:gd name="T14" fmla="*/ 15 w 371"/>
                <a:gd name="T15" fmla="*/ 304 h 367"/>
                <a:gd name="T16" fmla="*/ 15 w 371"/>
                <a:gd name="T17" fmla="*/ 356 h 367"/>
                <a:gd name="T18" fmla="*/ 41 w 371"/>
                <a:gd name="T19" fmla="*/ 367 h 367"/>
                <a:gd name="T20" fmla="*/ 67 w 371"/>
                <a:gd name="T21" fmla="*/ 356 h 367"/>
                <a:gd name="T22" fmla="*/ 186 w 371"/>
                <a:gd name="T23" fmla="*/ 237 h 367"/>
                <a:gd name="T24" fmla="*/ 304 w 371"/>
                <a:gd name="T25" fmla="*/ 356 h 367"/>
                <a:gd name="T26" fmla="*/ 331 w 371"/>
                <a:gd name="T27" fmla="*/ 367 h 367"/>
                <a:gd name="T28" fmla="*/ 357 w 371"/>
                <a:gd name="T29" fmla="*/ 356 h 367"/>
                <a:gd name="T30" fmla="*/ 357 w 371"/>
                <a:gd name="T31" fmla="*/ 304 h 367"/>
                <a:gd name="T32" fmla="*/ 238 w 371"/>
                <a:gd name="T33" fmla="*/ 185 h 367"/>
                <a:gd name="T34" fmla="*/ 357 w 371"/>
                <a:gd name="T35" fmla="*/ 66 h 367"/>
                <a:gd name="T36" fmla="*/ 357 w 371"/>
                <a:gd name="T37" fmla="*/ 1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1" h="367">
                  <a:moveTo>
                    <a:pt x="357" y="14"/>
                  </a:moveTo>
                  <a:cubicBezTo>
                    <a:pt x="342" y="0"/>
                    <a:pt x="319" y="0"/>
                    <a:pt x="304" y="14"/>
                  </a:cubicBezTo>
                  <a:lnTo>
                    <a:pt x="186" y="133"/>
                  </a:lnTo>
                  <a:lnTo>
                    <a:pt x="67" y="14"/>
                  </a:lnTo>
                  <a:cubicBezTo>
                    <a:pt x="53" y="0"/>
                    <a:pt x="29" y="0"/>
                    <a:pt x="15" y="14"/>
                  </a:cubicBezTo>
                  <a:cubicBezTo>
                    <a:pt x="0" y="29"/>
                    <a:pt x="0" y="52"/>
                    <a:pt x="15" y="66"/>
                  </a:cubicBezTo>
                  <a:lnTo>
                    <a:pt x="134" y="185"/>
                  </a:lnTo>
                  <a:lnTo>
                    <a:pt x="15" y="304"/>
                  </a:lnTo>
                  <a:cubicBezTo>
                    <a:pt x="0" y="318"/>
                    <a:pt x="0" y="342"/>
                    <a:pt x="15" y="356"/>
                  </a:cubicBezTo>
                  <a:cubicBezTo>
                    <a:pt x="22" y="363"/>
                    <a:pt x="32" y="367"/>
                    <a:pt x="41" y="367"/>
                  </a:cubicBezTo>
                  <a:cubicBezTo>
                    <a:pt x="51" y="367"/>
                    <a:pt x="60" y="363"/>
                    <a:pt x="67" y="356"/>
                  </a:cubicBezTo>
                  <a:lnTo>
                    <a:pt x="186" y="237"/>
                  </a:lnTo>
                  <a:lnTo>
                    <a:pt x="304" y="356"/>
                  </a:lnTo>
                  <a:cubicBezTo>
                    <a:pt x="312" y="363"/>
                    <a:pt x="321" y="367"/>
                    <a:pt x="331" y="367"/>
                  </a:cubicBezTo>
                  <a:cubicBezTo>
                    <a:pt x="340" y="367"/>
                    <a:pt x="350" y="363"/>
                    <a:pt x="357" y="356"/>
                  </a:cubicBezTo>
                  <a:cubicBezTo>
                    <a:pt x="371" y="342"/>
                    <a:pt x="371" y="318"/>
                    <a:pt x="357" y="304"/>
                  </a:cubicBezTo>
                  <a:lnTo>
                    <a:pt x="238" y="185"/>
                  </a:lnTo>
                  <a:lnTo>
                    <a:pt x="357" y="66"/>
                  </a:lnTo>
                  <a:cubicBezTo>
                    <a:pt x="371" y="52"/>
                    <a:pt x="371" y="29"/>
                    <a:pt x="357"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2">
            <a:extLst>
              <a:ext uri="{FF2B5EF4-FFF2-40B4-BE49-F238E27FC236}">
                <a16:creationId xmlns:a16="http://schemas.microsoft.com/office/drawing/2014/main" id="{52F94C97-F6C0-8C86-A9D6-07FCDF9AD93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0" latinLnBrk="0" hangingPunct="0">
              <a:lnSpc>
                <a:spcPct val="90000"/>
              </a:lnSpc>
              <a:spcBef>
                <a:spcPct val="0"/>
              </a:spcBef>
              <a:buNone/>
              <a:defRPr sz="3600" b="1" kern="1200">
                <a:solidFill>
                  <a:schemeClr val="bg1"/>
                </a:solidFill>
                <a:latin typeface="+mj-lt"/>
                <a:ea typeface="+mj-ea"/>
                <a:cs typeface="Arial" panose="020B0604020202020204" pitchFamily="34" charset="0"/>
              </a:defRPr>
            </a:lvl1pPr>
          </a:lstStyle>
          <a:p>
            <a:r>
              <a:rPr lang="en-US" sz="4000" dirty="0">
                <a:solidFill>
                  <a:schemeClr val="tx1">
                    <a:lumMod val="65000"/>
                    <a:lumOff val="35000"/>
                  </a:schemeClr>
                </a:solidFill>
                <a:latin typeface="Arial" panose="020B0604020202020204" pitchFamily="34" charset="0"/>
              </a:rPr>
              <a:t>Center Applicant File Review Timelines</a:t>
            </a:r>
          </a:p>
        </p:txBody>
      </p:sp>
      <p:sp>
        <p:nvSpPr>
          <p:cNvPr id="7" name="모서리가 둥근 직사각형 32">
            <a:extLst>
              <a:ext uri="{FF2B5EF4-FFF2-40B4-BE49-F238E27FC236}">
                <a16:creationId xmlns:a16="http://schemas.microsoft.com/office/drawing/2014/main" id="{14427533-AACE-CEA4-A5F0-45886E211315}"/>
              </a:ext>
            </a:extLst>
          </p:cNvPr>
          <p:cNvSpPr/>
          <p:nvPr/>
        </p:nvSpPr>
        <p:spPr>
          <a:xfrm>
            <a:off x="927118" y="1665593"/>
            <a:ext cx="3038748" cy="1300575"/>
          </a:xfrm>
          <a:prstGeom prst="roundRect">
            <a:avLst>
              <a:gd name="adj" fmla="val 50000"/>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E8676"/>
              </a:solidFill>
            </a:endParaRPr>
          </a:p>
        </p:txBody>
      </p:sp>
      <p:sp>
        <p:nvSpPr>
          <p:cNvPr id="8" name="모서리가 둥근 직사각형 33">
            <a:extLst>
              <a:ext uri="{FF2B5EF4-FFF2-40B4-BE49-F238E27FC236}">
                <a16:creationId xmlns:a16="http://schemas.microsoft.com/office/drawing/2014/main" id="{6985857C-90A6-AE14-A83D-0162430328B2}"/>
              </a:ext>
            </a:extLst>
          </p:cNvPr>
          <p:cNvSpPr/>
          <p:nvPr/>
        </p:nvSpPr>
        <p:spPr>
          <a:xfrm>
            <a:off x="1211679" y="1926542"/>
            <a:ext cx="2469627" cy="77867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E8676"/>
              </a:solidFill>
            </a:endParaRPr>
          </a:p>
        </p:txBody>
      </p:sp>
      <p:sp>
        <p:nvSpPr>
          <p:cNvPr id="9" name="모서리가 둥근 직사각형 34">
            <a:extLst>
              <a:ext uri="{FF2B5EF4-FFF2-40B4-BE49-F238E27FC236}">
                <a16:creationId xmlns:a16="http://schemas.microsoft.com/office/drawing/2014/main" id="{153662E4-2D84-EC5F-188A-F35A0AA82EF7}"/>
              </a:ext>
            </a:extLst>
          </p:cNvPr>
          <p:cNvSpPr/>
          <p:nvPr/>
        </p:nvSpPr>
        <p:spPr>
          <a:xfrm>
            <a:off x="4510001" y="1665593"/>
            <a:ext cx="3038748" cy="1300575"/>
          </a:xfrm>
          <a:prstGeom prst="roundRect">
            <a:avLst>
              <a:gd name="adj" fmla="val 50000"/>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0" name="모서리가 둥근 직사각형 35">
            <a:extLst>
              <a:ext uri="{FF2B5EF4-FFF2-40B4-BE49-F238E27FC236}">
                <a16:creationId xmlns:a16="http://schemas.microsoft.com/office/drawing/2014/main" id="{6DBBD0E2-A66B-1C09-F935-FA2036F38844}"/>
              </a:ext>
            </a:extLst>
          </p:cNvPr>
          <p:cNvSpPr/>
          <p:nvPr/>
        </p:nvSpPr>
        <p:spPr>
          <a:xfrm>
            <a:off x="4765230" y="1897881"/>
            <a:ext cx="2469627" cy="77867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E8676"/>
              </a:solidFill>
            </a:endParaRPr>
          </a:p>
        </p:txBody>
      </p:sp>
      <p:sp>
        <p:nvSpPr>
          <p:cNvPr id="11" name="모서리가 둥근 직사각형 36">
            <a:extLst>
              <a:ext uri="{FF2B5EF4-FFF2-40B4-BE49-F238E27FC236}">
                <a16:creationId xmlns:a16="http://schemas.microsoft.com/office/drawing/2014/main" id="{9244C293-975E-EC67-474C-3F15D862304E}"/>
              </a:ext>
            </a:extLst>
          </p:cNvPr>
          <p:cNvSpPr/>
          <p:nvPr/>
        </p:nvSpPr>
        <p:spPr>
          <a:xfrm>
            <a:off x="3536769" y="2230737"/>
            <a:ext cx="1426444" cy="170819"/>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모서리가 둥근 직사각형 37">
            <a:extLst>
              <a:ext uri="{FF2B5EF4-FFF2-40B4-BE49-F238E27FC236}">
                <a16:creationId xmlns:a16="http://schemas.microsoft.com/office/drawing/2014/main" id="{85B67D4C-11BE-A537-2D91-A8DC532B6A38}"/>
              </a:ext>
            </a:extLst>
          </p:cNvPr>
          <p:cNvSpPr/>
          <p:nvPr/>
        </p:nvSpPr>
        <p:spPr>
          <a:xfrm>
            <a:off x="8092884" y="1665593"/>
            <a:ext cx="3038748" cy="130057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3" name="모서리가 둥근 직사각형 38">
            <a:extLst>
              <a:ext uri="{FF2B5EF4-FFF2-40B4-BE49-F238E27FC236}">
                <a16:creationId xmlns:a16="http://schemas.microsoft.com/office/drawing/2014/main" id="{146F4A39-95E9-C525-C74F-8CA3606A2F6D}"/>
              </a:ext>
            </a:extLst>
          </p:cNvPr>
          <p:cNvSpPr/>
          <p:nvPr/>
        </p:nvSpPr>
        <p:spPr>
          <a:xfrm>
            <a:off x="8377445" y="1926542"/>
            <a:ext cx="2469627" cy="77867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E8676"/>
              </a:solidFill>
            </a:endParaRPr>
          </a:p>
        </p:txBody>
      </p:sp>
      <p:sp>
        <p:nvSpPr>
          <p:cNvPr id="35" name="Text Box 8">
            <a:extLst>
              <a:ext uri="{FF2B5EF4-FFF2-40B4-BE49-F238E27FC236}">
                <a16:creationId xmlns:a16="http://schemas.microsoft.com/office/drawing/2014/main" id="{17A47763-EDEE-0E16-9AD9-58463DEF1620}"/>
              </a:ext>
            </a:extLst>
          </p:cNvPr>
          <p:cNvSpPr txBox="1">
            <a:spLocks noChangeArrowheads="1"/>
          </p:cNvSpPr>
          <p:nvPr/>
        </p:nvSpPr>
        <p:spPr bwMode="auto">
          <a:xfrm>
            <a:off x="1623593" y="2117813"/>
            <a:ext cx="1571861" cy="400110"/>
          </a:xfrm>
          <a:prstGeom prst="rect">
            <a:avLst/>
          </a:prstGeom>
          <a:noFill/>
          <a:ln w="9525">
            <a:noFill/>
            <a:miter lim="800000"/>
            <a:headEnd/>
            <a:tailEnd/>
          </a:ln>
          <a:effectLst/>
        </p:spPr>
        <p:txBody>
          <a:bodyPr wrap="square">
            <a:spAutoFit/>
          </a:bodyPr>
          <a:lstStyle/>
          <a:p>
            <a:pPr lvl="0" algn="ctr">
              <a:defRPr/>
            </a:pPr>
            <a:r>
              <a:rPr lang="en-US" altLang="ko-KR" sz="2000" b="1" dirty="0">
                <a:latin typeface="+mj-lt"/>
              </a:rPr>
              <a:t>Timelines</a:t>
            </a:r>
            <a:endParaRPr lang="ko-KR" altLang="ko-KR" sz="2000" b="1" dirty="0">
              <a:latin typeface="+mj-lt"/>
            </a:endParaRPr>
          </a:p>
        </p:txBody>
      </p:sp>
      <p:sp>
        <p:nvSpPr>
          <p:cNvPr id="38" name="모서리가 둥근 직사각형 36">
            <a:extLst>
              <a:ext uri="{FF2B5EF4-FFF2-40B4-BE49-F238E27FC236}">
                <a16:creationId xmlns:a16="http://schemas.microsoft.com/office/drawing/2014/main" id="{CB49C5A9-754E-60C3-83C6-959B7A577104}"/>
              </a:ext>
            </a:extLst>
          </p:cNvPr>
          <p:cNvSpPr/>
          <p:nvPr/>
        </p:nvSpPr>
        <p:spPr>
          <a:xfrm>
            <a:off x="7036873" y="2227233"/>
            <a:ext cx="1426444" cy="170819"/>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39" name="Text Box 8">
            <a:extLst>
              <a:ext uri="{FF2B5EF4-FFF2-40B4-BE49-F238E27FC236}">
                <a16:creationId xmlns:a16="http://schemas.microsoft.com/office/drawing/2014/main" id="{CE9F1A95-F8BB-B1A0-8860-A82EFC3FF377}"/>
              </a:ext>
            </a:extLst>
          </p:cNvPr>
          <p:cNvSpPr txBox="1">
            <a:spLocks noChangeArrowheads="1"/>
          </p:cNvSpPr>
          <p:nvPr/>
        </p:nvSpPr>
        <p:spPr bwMode="auto">
          <a:xfrm>
            <a:off x="5242228" y="2117813"/>
            <a:ext cx="1571861" cy="400110"/>
          </a:xfrm>
          <a:prstGeom prst="rect">
            <a:avLst/>
          </a:prstGeom>
          <a:noFill/>
          <a:ln w="9525">
            <a:noFill/>
            <a:miter lim="800000"/>
            <a:headEnd/>
            <a:tailEnd/>
          </a:ln>
          <a:effectLst/>
        </p:spPr>
        <p:txBody>
          <a:bodyPr wrap="square">
            <a:spAutoFit/>
          </a:bodyPr>
          <a:lstStyle/>
          <a:p>
            <a:pPr lvl="0" algn="ctr">
              <a:defRPr/>
            </a:pPr>
            <a:r>
              <a:rPr lang="en-US" altLang="ko-KR" sz="2000" b="1" dirty="0">
                <a:latin typeface="+mj-lt"/>
              </a:rPr>
              <a:t>Extensions</a:t>
            </a:r>
            <a:endParaRPr lang="ko-KR" altLang="ko-KR" sz="2000" b="1" dirty="0">
              <a:latin typeface="+mj-lt"/>
            </a:endParaRPr>
          </a:p>
        </p:txBody>
      </p:sp>
      <p:sp>
        <p:nvSpPr>
          <p:cNvPr id="40" name="Text Box 8">
            <a:extLst>
              <a:ext uri="{FF2B5EF4-FFF2-40B4-BE49-F238E27FC236}">
                <a16:creationId xmlns:a16="http://schemas.microsoft.com/office/drawing/2014/main" id="{8E7A6188-4525-AFD5-9D9D-F8B359019D70}"/>
              </a:ext>
            </a:extLst>
          </p:cNvPr>
          <p:cNvSpPr txBox="1">
            <a:spLocks noChangeArrowheads="1"/>
          </p:cNvSpPr>
          <p:nvPr/>
        </p:nvSpPr>
        <p:spPr bwMode="auto">
          <a:xfrm>
            <a:off x="8445726" y="2013058"/>
            <a:ext cx="2361154" cy="646331"/>
          </a:xfrm>
          <a:prstGeom prst="rect">
            <a:avLst/>
          </a:prstGeom>
          <a:noFill/>
          <a:ln w="9525">
            <a:noFill/>
            <a:miter lim="800000"/>
            <a:headEnd/>
            <a:tailEnd/>
          </a:ln>
          <a:effectLst/>
        </p:spPr>
        <p:txBody>
          <a:bodyPr wrap="square">
            <a:spAutoFit/>
          </a:bodyPr>
          <a:lstStyle/>
          <a:p>
            <a:pPr lvl="0" algn="ctr">
              <a:defRPr/>
            </a:pPr>
            <a:r>
              <a:rPr lang="en-US" altLang="ko-KR" b="1" dirty="0">
                <a:latin typeface="+mj-lt"/>
              </a:rPr>
              <a:t>Extension Request Timeframe</a:t>
            </a:r>
            <a:endParaRPr lang="ko-KR" altLang="ko-KR" b="1" dirty="0">
              <a:latin typeface="+mj-lt"/>
            </a:endParaRPr>
          </a:p>
        </p:txBody>
      </p:sp>
      <p:sp>
        <p:nvSpPr>
          <p:cNvPr id="42" name="TextBox 41">
            <a:extLst>
              <a:ext uri="{FF2B5EF4-FFF2-40B4-BE49-F238E27FC236}">
                <a16:creationId xmlns:a16="http://schemas.microsoft.com/office/drawing/2014/main" id="{08252164-0626-37EC-DC63-E7EDFE7FA4CF}"/>
              </a:ext>
            </a:extLst>
          </p:cNvPr>
          <p:cNvSpPr txBox="1"/>
          <p:nvPr/>
        </p:nvSpPr>
        <p:spPr>
          <a:xfrm>
            <a:off x="1101151" y="3126827"/>
            <a:ext cx="2656936" cy="2123658"/>
          </a:xfrm>
          <a:prstGeom prst="rect">
            <a:avLst/>
          </a:prstGeom>
          <a:noFill/>
        </p:spPr>
        <p:txBody>
          <a:bodyPr wrap="square" rtlCol="0">
            <a:spAutoFit/>
          </a:bodyPr>
          <a:lstStyle/>
          <a:p>
            <a:pPr>
              <a:lnSpc>
                <a:spcPct val="114000"/>
              </a:lnSpc>
              <a:spcBef>
                <a:spcPts val="600"/>
              </a:spcBef>
            </a:pPr>
            <a:r>
              <a:rPr lang="en-US" sz="2000" dirty="0"/>
              <a:t>The applicant’s file must be processed within </a:t>
            </a:r>
            <a:r>
              <a:rPr lang="en-US" sz="2000" b="1" dirty="0">
                <a:solidFill>
                  <a:schemeClr val="accent2"/>
                </a:solidFill>
              </a:rPr>
              <a:t>30 calendar days</a:t>
            </a:r>
            <a:r>
              <a:rPr lang="en-US" sz="2000" dirty="0">
                <a:solidFill>
                  <a:schemeClr val="accent2"/>
                </a:solidFill>
              </a:rPr>
              <a:t> </a:t>
            </a:r>
            <a:r>
              <a:rPr lang="en-US" sz="2000" dirty="0"/>
              <a:t>from electronic receipt by center. </a:t>
            </a:r>
          </a:p>
          <a:p>
            <a:endParaRPr lang="en-US" dirty="0"/>
          </a:p>
        </p:txBody>
      </p:sp>
      <p:sp>
        <p:nvSpPr>
          <p:cNvPr id="43" name="TextBox 42">
            <a:extLst>
              <a:ext uri="{FF2B5EF4-FFF2-40B4-BE49-F238E27FC236}">
                <a16:creationId xmlns:a16="http://schemas.microsoft.com/office/drawing/2014/main" id="{81DB0727-99FF-3FB1-6C45-D727D9B70E8A}"/>
              </a:ext>
            </a:extLst>
          </p:cNvPr>
          <p:cNvSpPr txBox="1"/>
          <p:nvPr/>
        </p:nvSpPr>
        <p:spPr>
          <a:xfrm>
            <a:off x="4373868" y="3126827"/>
            <a:ext cx="3444263" cy="3176254"/>
          </a:xfrm>
          <a:prstGeom prst="rect">
            <a:avLst/>
          </a:prstGeom>
          <a:noFill/>
        </p:spPr>
        <p:txBody>
          <a:bodyPr wrap="square" rtlCol="0">
            <a:spAutoFit/>
          </a:bodyPr>
          <a:lstStyle/>
          <a:p>
            <a:pPr>
              <a:lnSpc>
                <a:spcPct val="114000"/>
              </a:lnSpc>
              <a:spcBef>
                <a:spcPts val="600"/>
              </a:spcBef>
            </a:pPr>
            <a:r>
              <a:rPr lang="en-US" sz="2000" dirty="0"/>
              <a:t>If the center reasonably can substantiate needing the file longer than 30 calendar days to complete the file review process, then an </a:t>
            </a:r>
            <a:r>
              <a:rPr lang="en-US" sz="2000" b="1" dirty="0">
                <a:solidFill>
                  <a:schemeClr val="accent2"/>
                </a:solidFill>
              </a:rPr>
              <a:t>extension request</a:t>
            </a:r>
            <a:r>
              <a:rPr lang="en-US" sz="2000" b="1" dirty="0">
                <a:solidFill>
                  <a:srgbClr val="32669A"/>
                </a:solidFill>
              </a:rPr>
              <a:t> </a:t>
            </a:r>
            <a:r>
              <a:rPr lang="en-US" sz="2000" dirty="0"/>
              <a:t>must be requested from your DOL Program Manager.</a:t>
            </a:r>
          </a:p>
          <a:p>
            <a:endParaRPr lang="en-US" dirty="0"/>
          </a:p>
        </p:txBody>
      </p:sp>
      <p:sp>
        <p:nvSpPr>
          <p:cNvPr id="44" name="TextBox 43">
            <a:extLst>
              <a:ext uri="{FF2B5EF4-FFF2-40B4-BE49-F238E27FC236}">
                <a16:creationId xmlns:a16="http://schemas.microsoft.com/office/drawing/2014/main" id="{D493FA4C-59BD-A96C-F44C-D288C24AC3B2}"/>
              </a:ext>
            </a:extLst>
          </p:cNvPr>
          <p:cNvSpPr txBox="1"/>
          <p:nvPr/>
        </p:nvSpPr>
        <p:spPr>
          <a:xfrm>
            <a:off x="8283789" y="3100808"/>
            <a:ext cx="2940219" cy="2563907"/>
          </a:xfrm>
          <a:prstGeom prst="rect">
            <a:avLst/>
          </a:prstGeom>
          <a:noFill/>
        </p:spPr>
        <p:txBody>
          <a:bodyPr wrap="square" rtlCol="0">
            <a:spAutoFit/>
          </a:bodyPr>
          <a:lstStyle/>
          <a:p>
            <a:pPr>
              <a:lnSpc>
                <a:spcPct val="114000"/>
              </a:lnSpc>
              <a:spcBef>
                <a:spcPts val="600"/>
              </a:spcBef>
            </a:pPr>
            <a:r>
              <a:rPr lang="en-US" sz="2000" dirty="0"/>
              <a:t>The</a:t>
            </a:r>
            <a:r>
              <a:rPr lang="en-US" sz="2000" dirty="0">
                <a:solidFill>
                  <a:srgbClr val="646267"/>
                </a:solidFill>
              </a:rPr>
              <a:t> </a:t>
            </a:r>
            <a:r>
              <a:rPr lang="en-US" sz="2000" b="1" dirty="0">
                <a:solidFill>
                  <a:schemeClr val="tx1">
                    <a:lumMod val="65000"/>
                    <a:lumOff val="35000"/>
                  </a:schemeClr>
                </a:solidFill>
              </a:rPr>
              <a:t>extension request must be submitted </a:t>
            </a:r>
            <a:r>
              <a:rPr lang="en-US" sz="2000" dirty="0"/>
              <a:t>to the relevant Regional Office no later than </a:t>
            </a:r>
            <a:r>
              <a:rPr lang="en-US" sz="2000" b="1" dirty="0">
                <a:solidFill>
                  <a:schemeClr val="accent2"/>
                </a:solidFill>
              </a:rPr>
              <a:t>25 calendar days</a:t>
            </a:r>
            <a:r>
              <a:rPr lang="en-US" sz="2000" dirty="0">
                <a:solidFill>
                  <a:srgbClr val="32669A"/>
                </a:solidFill>
              </a:rPr>
              <a:t> </a:t>
            </a:r>
            <a:r>
              <a:rPr lang="en-US" sz="2000" dirty="0"/>
              <a:t>after receipt of the file.</a:t>
            </a:r>
          </a:p>
          <a:p>
            <a:pPr>
              <a:lnSpc>
                <a:spcPct val="114000"/>
              </a:lnSpc>
              <a:spcBef>
                <a:spcPts val="600"/>
              </a:spcBef>
            </a:pPr>
            <a:endParaRPr lang="en-US" dirty="0"/>
          </a:p>
        </p:txBody>
      </p:sp>
      <p:sp>
        <p:nvSpPr>
          <p:cNvPr id="3" name="Slide Number Placeholder 1">
            <a:extLst>
              <a:ext uri="{FF2B5EF4-FFF2-40B4-BE49-F238E27FC236}">
                <a16:creationId xmlns:a16="http://schemas.microsoft.com/office/drawing/2014/main" id="{6668777B-E5E3-85C9-13ED-3EBD3582115A}"/>
              </a:ext>
            </a:extLst>
          </p:cNvPr>
          <p:cNvSpPr txBox="1">
            <a:spLocks/>
          </p:cNvSpPr>
          <p:nvPr/>
        </p:nvSpPr>
        <p:spPr>
          <a:xfrm>
            <a:off x="8610600" y="63563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tx1">
                    <a:alpha val="80000"/>
                  </a:schemeClr>
                </a:solidFill>
              </a:rPr>
              <a:pPr algn="r" defTabSz="457200">
                <a:spcAft>
                  <a:spcPts val="600"/>
                </a:spcAft>
              </a:pPr>
              <a:t>8</a:t>
            </a:fld>
            <a:endParaRPr lang="en-US" sz="1200" dirty="0">
              <a:solidFill>
                <a:schemeClr val="tx1">
                  <a:alpha val="80000"/>
                </a:schemeClr>
              </a:solidFill>
            </a:endParaRPr>
          </a:p>
        </p:txBody>
      </p:sp>
    </p:spTree>
    <p:extLst>
      <p:ext uri="{BB962C8B-B14F-4D97-AF65-F5344CB8AC3E}">
        <p14:creationId xmlns:p14="http://schemas.microsoft.com/office/powerpoint/2010/main" val="355033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9</a:t>
            </a:fld>
            <a:endParaRPr lang="en-US" dirty="0">
              <a:solidFill>
                <a:schemeClr val="bg1"/>
              </a:solidFill>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462138" y="2433641"/>
            <a:ext cx="4237270" cy="754727"/>
          </a:xfrm>
        </p:spPr>
        <p:txBody>
          <a:bodyPr/>
          <a:lstStyle/>
          <a:p>
            <a:r>
              <a:rPr lang="en-US" altLang="ko-KR" dirty="0">
                <a:solidFill>
                  <a:schemeClr val="bg1"/>
                </a:solidFill>
              </a:rPr>
              <a:t>Center File Review Tracking Log</a:t>
            </a:r>
            <a:br>
              <a:rPr lang="en-US" altLang="ko-KR" dirty="0">
                <a:solidFill>
                  <a:schemeClr val="bg1"/>
                </a:solidFill>
              </a:rPr>
            </a:br>
            <a:endParaRPr lang="en-US" altLang="ko-KR" dirty="0">
              <a:solidFill>
                <a:schemeClr val="accent2"/>
              </a:solidFill>
            </a:endParaRPr>
          </a:p>
        </p:txBody>
      </p:sp>
      <p:sp>
        <p:nvSpPr>
          <p:cNvPr id="12" name="제목 1">
            <a:extLst>
              <a:ext uri="{FF2B5EF4-FFF2-40B4-BE49-F238E27FC236}">
                <a16:creationId xmlns:a16="http://schemas.microsoft.com/office/drawing/2014/main" id="{5D9EBF5B-E2BA-CCFC-C7AD-1FBB938E2EA1}"/>
              </a:ext>
            </a:extLst>
          </p:cNvPr>
          <p:cNvSpPr txBox="1">
            <a:spLocks/>
          </p:cNvSpPr>
          <p:nvPr/>
        </p:nvSpPr>
        <p:spPr>
          <a:xfrm>
            <a:off x="462138" y="3798769"/>
            <a:ext cx="4237270" cy="754727"/>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sz="2800" b="0" dirty="0">
                <a:solidFill>
                  <a:schemeClr val="bg1"/>
                </a:solidFill>
                <a:latin typeface="+mn-lt"/>
              </a:rPr>
              <a:t>Review of log requirements</a:t>
            </a:r>
            <a:br>
              <a:rPr lang="en-US" altLang="ko-KR" dirty="0">
                <a:solidFill>
                  <a:schemeClr val="bg1"/>
                </a:solidFill>
              </a:rPr>
            </a:br>
            <a:endParaRPr lang="en-US" altLang="ko-KR" dirty="0">
              <a:solidFill>
                <a:schemeClr val="accent2"/>
              </a:solidFill>
            </a:endParaRPr>
          </a:p>
        </p:txBody>
      </p:sp>
      <p:pic>
        <p:nvPicPr>
          <p:cNvPr id="16" name="Picture 15" descr="A road with a yellow line and white text on it&#10;&#10;Description automatically generated">
            <a:extLst>
              <a:ext uri="{FF2B5EF4-FFF2-40B4-BE49-F238E27FC236}">
                <a16:creationId xmlns:a16="http://schemas.microsoft.com/office/drawing/2014/main" id="{523CF466-0C0E-5264-BEFF-9C97CEDFC0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1546" y="-1"/>
            <a:ext cx="7030454" cy="6857819"/>
          </a:xfrm>
          <a:prstGeom prst="rect">
            <a:avLst/>
          </a:prstGeom>
        </p:spPr>
      </p:pic>
      <p:sp>
        <p:nvSpPr>
          <p:cNvPr id="2" name="Slide Number Placeholder 1">
            <a:extLst>
              <a:ext uri="{FF2B5EF4-FFF2-40B4-BE49-F238E27FC236}">
                <a16:creationId xmlns:a16="http://schemas.microsoft.com/office/drawing/2014/main" id="{39049AA6-673D-709A-1C9C-AB8D67862687}"/>
              </a:ext>
            </a:extLst>
          </p:cNvPr>
          <p:cNvSpPr txBox="1">
            <a:spLocks/>
          </p:cNvSpPr>
          <p:nvPr/>
        </p:nvSpPr>
        <p:spPr>
          <a:xfrm>
            <a:off x="8763000" y="6508750"/>
            <a:ext cx="2743200" cy="365125"/>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spcAft>
                <a:spcPts val="600"/>
              </a:spcAft>
            </a:pPr>
            <a:fld id="{123689D9-3805-42FF-937B-98367326CB2A}" type="slidenum">
              <a:rPr lang="en-US" sz="1200" smtClean="0">
                <a:solidFill>
                  <a:schemeClr val="bg1">
                    <a:alpha val="80000"/>
                  </a:schemeClr>
                </a:solidFill>
              </a:rPr>
              <a:pPr algn="r" defTabSz="457200">
                <a:spcAft>
                  <a:spcPts val="600"/>
                </a:spcAft>
              </a:pPr>
              <a:t>9</a:t>
            </a:fld>
            <a:endParaRPr lang="en-US" sz="1200" dirty="0">
              <a:solidFill>
                <a:schemeClr val="bg1">
                  <a:alpha val="80000"/>
                </a:schemeClr>
              </a:solidFill>
            </a:endParaRPr>
          </a:p>
        </p:txBody>
      </p:sp>
    </p:spTree>
    <p:extLst>
      <p:ext uri="{BB962C8B-B14F-4D97-AF65-F5344CB8AC3E}">
        <p14:creationId xmlns:p14="http://schemas.microsoft.com/office/powerpoint/2010/main" val="821268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XRUYQT3274NZ-880339284-144</_dlc_DocId>
    <_dlc_DocIdUrl xmlns="b22f8f74-215c-4154-9939-bd29e4e8980e">
      <Url>https://supportservices.jobcorps.gov/disability/_layouts/15/DocIdRedir.aspx?ID=XRUYQT3274NZ-880339284-144</Url>
      <Description>XRUYQT3274NZ-880339284-144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613C55E-9117-4131-8FC0-E727F6156D12}">
  <ds:schemaRefs>
    <ds:schemaRef ds:uri="http://schemas.microsoft.com/sharepoint/v3/contenttype/forms"/>
  </ds:schemaRefs>
</ds:datastoreItem>
</file>

<file path=customXml/itemProps2.xml><?xml version="1.0" encoding="utf-8"?>
<ds:datastoreItem xmlns:ds="http://schemas.openxmlformats.org/officeDocument/2006/customXml" ds:itemID="{4EA12632-945D-4A67-8995-F6979F0A5268}"/>
</file>

<file path=customXml/itemProps3.xml><?xml version="1.0" encoding="utf-8"?>
<ds:datastoreItem xmlns:ds="http://schemas.openxmlformats.org/officeDocument/2006/customXml" ds:itemID="{1F7246F6-2247-478A-9700-C0008CABC128}">
  <ds:schemaRefs>
    <ds:schemaRef ds:uri="721a4254-37aa-4b5c-aa84-ee537e0c3488"/>
    <ds:schemaRef ds:uri="1f6b80f2-c20c-4272-b239-f55f7a1281f0"/>
    <ds:schemaRef ds:uri="http://schemas.microsoft.com/office/infopath/2007/PartnerControls"/>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6CB4A71E-26C3-4F6D-968B-0361B7C2D798}"/>
</file>

<file path=docProps/app.xml><?xml version="1.0" encoding="utf-8"?>
<Properties xmlns="http://schemas.openxmlformats.org/officeDocument/2006/extended-properties" xmlns:vt="http://schemas.openxmlformats.org/officeDocument/2006/docPropsVTypes">
  <TotalTime>0</TotalTime>
  <Words>10344</Words>
  <Application>Microsoft Office PowerPoint</Application>
  <PresentationFormat>Widescreen</PresentationFormat>
  <Paragraphs>762</Paragraphs>
  <Slides>59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맑은 고딕</vt:lpstr>
      <vt:lpstr>Arial</vt:lpstr>
      <vt:lpstr>Calibri</vt:lpstr>
      <vt:lpstr>Calibri Light</vt:lpstr>
      <vt:lpstr>Symbol</vt:lpstr>
      <vt:lpstr>Times New Roman</vt:lpstr>
      <vt:lpstr>Wingdings</vt:lpstr>
      <vt:lpstr>Office Theme</vt:lpstr>
      <vt:lpstr>Maintaining and Managing  Applicant File Review (AFR) Tracking</vt:lpstr>
      <vt:lpstr>PowerPoint Presentation</vt:lpstr>
      <vt:lpstr>PowerPoint Presentation</vt:lpstr>
      <vt:lpstr>PowerPoint Presentation</vt:lpstr>
      <vt:lpstr>PowerPoint Presentation</vt:lpstr>
      <vt:lpstr>Confidential Information Within the Log</vt:lpstr>
      <vt:lpstr>Responsibilities of Records Staff</vt:lpstr>
      <vt:lpstr>Operational Plan</vt:lpstr>
      <vt:lpstr>Center File Review Tracking Log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Recommending Denial of Enrollment </vt:lpstr>
      <vt:lpstr>PowerPoint Presentation</vt:lpstr>
      <vt:lpstr>PowerPoint Presentation</vt:lpstr>
      <vt:lpstr>PowerPoint Presentation</vt:lpstr>
      <vt:lpstr>PowerPoint Presentation</vt:lpstr>
      <vt:lpstr>PowerPoint Presentation</vt:lpstr>
      <vt:lpstr>Other Possible Applicant File Review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Center File Review  Tracking Log (cont.)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Center File Review  Tracking Log </vt:lpstr>
      <vt:lpstr>Instructions and Guidance Embedded in Log</vt:lpstr>
      <vt:lpstr>Center File Review Tracking Log Comments Acceptable or Unacceptable?</vt:lpstr>
      <vt:lpstr>Center Applicant File Review Form</vt:lpstr>
      <vt:lpstr>PowerPoint Presentation</vt:lpstr>
      <vt:lpstr>PowerPoint Presentation</vt:lpstr>
      <vt:lpstr>PowerPoint Presentation</vt:lpstr>
      <vt:lpstr>PowerPoint Presentation</vt:lpstr>
      <vt:lpstr>Center Applicant File Review Form Technical Assistance Snapshot</vt:lpstr>
      <vt:lpstr>Wellness AFR Review Tracking Log </vt:lpstr>
      <vt:lpstr>PowerPoint Presentation</vt:lpstr>
      <vt:lpstr>PowerPoint Presentation</vt:lpstr>
      <vt:lpstr>What Do You Think? Connecting the Center Applicant File Review Form Information to the Information on the Tracking Logs</vt:lpstr>
      <vt:lpstr>Documenting Outcomes</vt:lpstr>
      <vt:lpstr>More Review of Comments on Wellness Tracking Log</vt:lpstr>
      <vt:lpstr>More Review of Comments on Wellness Tracking Log</vt:lpstr>
      <vt:lpstr>More Review of Comments on Wellness Tracking Log</vt:lpstr>
      <vt:lpstr>More Review of Comments on Wellness Tracking Log</vt:lpstr>
      <vt:lpstr>Resources </vt:lpstr>
      <vt:lpstr>Job Corps Disability Support Services Website https://supportservices.jobcorps.gov/disability/Pages/default.aspx</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and Managing  Applicant File Review (AFR) Tracking</dc:title>
  <dc:creator/>
  <cp:lastModifiedBy/>
  <cp:revision>4</cp:revision>
  <dcterms:created xsi:type="dcterms:W3CDTF">2019-03-11T17:07:13Z</dcterms:created>
  <dcterms:modified xsi:type="dcterms:W3CDTF">2024-02-02T22:18:50Z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9a481c30-5409-40bb-9f9c-6af239979109</vt:lpwstr>
  </property>
</Properties>
</file>