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55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56.xml" ContentType="application/vnd.openxmlformats-officedocument.presentationml.slide+xml"/>
  <Override PartName="/ppt/presentation.xml" ContentType="application/vnd.openxmlformats-officedocument.presentationml.presentation.main+xml"/>
  <Override PartName="/ppt/slides/slide5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21.xml" ContentType="application/vnd.openxmlformats-officedocument.presentationml.slide+xml"/>
  <Override PartName="/ppt/slides/slide42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s/slide53.xml" ContentType="application/vnd.openxmlformats-officedocument.presentationml.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notesSlides/notesSlide5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284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70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40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16.xml" ContentType="application/vnd.openxmlformats-officedocument.theme+xml"/>
  <Override PartName="/ppt/theme/theme21.xml" ContentType="application/vnd.openxmlformats-officedocument.theme+xml"/>
  <Override PartName="/ppt/theme/theme17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15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14.xml" ContentType="application/vnd.openxmlformats-officedocument.theme+xml"/>
  <Override PartName="/ppt/theme/theme18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2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24.xml" ContentType="application/vnd.openxmlformats-officedocument.presentationml.tags+xml"/>
  <Override PartName="/ppt/tags/tag22.xml" ContentType="application/vnd.openxmlformats-officedocument.presentationml.tag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ppt/tags/tag21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9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4.xml" ContentType="application/vnd.openxmlformats-officedocument.presentationml.tags+xml"/>
  <Override PartName="/ppt/tags/tag6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ppt/tags/tag18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934" r:id="rId3"/>
    <p:sldMasterId id="2147483945" r:id="rId4"/>
    <p:sldMasterId id="2147483956" r:id="rId5"/>
    <p:sldMasterId id="2147483967" r:id="rId6"/>
    <p:sldMasterId id="2147483978" r:id="rId7"/>
    <p:sldMasterId id="2147484030" r:id="rId8"/>
    <p:sldMasterId id="2147484032" r:id="rId9"/>
    <p:sldMasterId id="2147484034" r:id="rId10"/>
    <p:sldMasterId id="2147484036" r:id="rId11"/>
    <p:sldMasterId id="2147484038" r:id="rId12"/>
    <p:sldMasterId id="2147484040" r:id="rId13"/>
    <p:sldMasterId id="2147484042" r:id="rId14"/>
    <p:sldMasterId id="2147484094" r:id="rId15"/>
    <p:sldMasterId id="2147484146" r:id="rId16"/>
    <p:sldMasterId id="2147484198" r:id="rId17"/>
    <p:sldMasterId id="2147484250" r:id="rId18"/>
    <p:sldMasterId id="2147484302" r:id="rId19"/>
    <p:sldMasterId id="2147493419" r:id="rId20"/>
    <p:sldMasterId id="2147497098" r:id="rId21"/>
    <p:sldMasterId id="2147511953" r:id="rId22"/>
    <p:sldMasterId id="2147515720" r:id="rId23"/>
    <p:sldMasterId id="2147516667" r:id="rId24"/>
  </p:sldMasterIdLst>
  <p:notesMasterIdLst>
    <p:notesMasterId r:id="rId90"/>
  </p:notesMasterIdLst>
  <p:handoutMasterIdLst>
    <p:handoutMasterId r:id="rId91"/>
  </p:handoutMasterIdLst>
  <p:sldIdLst>
    <p:sldId id="257" r:id="rId25"/>
    <p:sldId id="347" r:id="rId26"/>
    <p:sldId id="348" r:id="rId27"/>
    <p:sldId id="411" r:id="rId28"/>
    <p:sldId id="351" r:id="rId29"/>
    <p:sldId id="403" r:id="rId30"/>
    <p:sldId id="422" r:id="rId31"/>
    <p:sldId id="446" r:id="rId32"/>
    <p:sldId id="499" r:id="rId33"/>
    <p:sldId id="442" r:id="rId34"/>
    <p:sldId id="419" r:id="rId35"/>
    <p:sldId id="443" r:id="rId36"/>
    <p:sldId id="493" r:id="rId37"/>
    <p:sldId id="500" r:id="rId38"/>
    <p:sldId id="349" r:id="rId39"/>
    <p:sldId id="444" r:id="rId40"/>
    <p:sldId id="447" r:id="rId41"/>
    <p:sldId id="448" r:id="rId42"/>
    <p:sldId id="449" r:id="rId43"/>
    <p:sldId id="452" r:id="rId44"/>
    <p:sldId id="455" r:id="rId45"/>
    <p:sldId id="456" r:id="rId46"/>
    <p:sldId id="457" r:id="rId47"/>
    <p:sldId id="458" r:id="rId48"/>
    <p:sldId id="450" r:id="rId49"/>
    <p:sldId id="460" r:id="rId50"/>
    <p:sldId id="461" r:id="rId51"/>
    <p:sldId id="459" r:id="rId52"/>
    <p:sldId id="463" r:id="rId53"/>
    <p:sldId id="464" r:id="rId54"/>
    <p:sldId id="462" r:id="rId55"/>
    <p:sldId id="466" r:id="rId56"/>
    <p:sldId id="467" r:id="rId57"/>
    <p:sldId id="468" r:id="rId58"/>
    <p:sldId id="451" r:id="rId59"/>
    <p:sldId id="481" r:id="rId60"/>
    <p:sldId id="482" r:id="rId61"/>
    <p:sldId id="478" r:id="rId62"/>
    <p:sldId id="472" r:id="rId63"/>
    <p:sldId id="470" r:id="rId64"/>
    <p:sldId id="453" r:id="rId65"/>
    <p:sldId id="469" r:id="rId66"/>
    <p:sldId id="471" r:id="rId67"/>
    <p:sldId id="474" r:id="rId68"/>
    <p:sldId id="495" r:id="rId69"/>
    <p:sldId id="496" r:id="rId70"/>
    <p:sldId id="497" r:id="rId71"/>
    <p:sldId id="498" r:id="rId72"/>
    <p:sldId id="476" r:id="rId73"/>
    <p:sldId id="477" r:id="rId74"/>
    <p:sldId id="479" r:id="rId75"/>
    <p:sldId id="488" r:id="rId76"/>
    <p:sldId id="430" r:id="rId77"/>
    <p:sldId id="490" r:id="rId78"/>
    <p:sldId id="491" r:id="rId79"/>
    <p:sldId id="489" r:id="rId80"/>
    <p:sldId id="431" r:id="rId81"/>
    <p:sldId id="432" r:id="rId82"/>
    <p:sldId id="435" r:id="rId83"/>
    <p:sldId id="436" r:id="rId84"/>
    <p:sldId id="437" r:id="rId85"/>
    <p:sldId id="438" r:id="rId86"/>
    <p:sldId id="492" r:id="rId87"/>
    <p:sldId id="387" r:id="rId88"/>
    <p:sldId id="388" r:id="rId89"/>
  </p:sldIdLst>
  <p:sldSz cx="9144000" cy="6858000" type="screen4x3"/>
  <p:notesSz cx="6950075" cy="9236075"/>
  <p:custDataLst>
    <p:tags r:id="rId9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any Lambert" initials="" lastIdx="1" clrIdx="0"/>
  <p:cmAuthor id="2" name="Sarah Small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3" autoAdjust="0"/>
    <p:restoredTop sz="94694" autoAdjust="0"/>
  </p:normalViewPr>
  <p:slideViewPr>
    <p:cSldViewPr snapToGrid="0">
      <p:cViewPr varScale="1">
        <p:scale>
          <a:sx n="105" d="100"/>
          <a:sy n="105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viewProps" Target="viewProp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handoutMaster" Target="handoutMasters/handout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presProps" Target="presProps.xml"/><Relationship Id="rId99" Type="http://schemas.openxmlformats.org/officeDocument/2006/relationships/customXml" Target="../customXml/item2.xml"/><Relationship Id="rId101" Type="http://schemas.openxmlformats.org/officeDocument/2006/relationships/customXml" Target="../customXml/item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tags" Target="tags/tag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commentAuthors" Target="commentAuthors.xml"/><Relationship Id="rId98" Type="http://schemas.openxmlformats.org/officeDocument/2006/relationships/customXml" Target="../customXml/item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pPr>
              <a:defRPr/>
            </a:pPr>
            <a:fld id="{C5990168-4443-407D-AEE2-1E11D8C83E14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pPr>
              <a:defRPr/>
            </a:pPr>
            <a:fld id="{3B124E02-CDF0-4532-8180-F3050FD00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4D5A7D-EB4C-4A5B-8322-E946BE2629CD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F68E0F-92D1-4856-B0B3-A761C0EB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3F6384-E4C2-445E-8D63-1D0DDAB9335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77B4B3-BF17-4D39-B87A-5BBE796CF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F1A3F1-1938-4400-AD41-A11B513EDE8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1B4F94-311D-43BE-92EB-CE3E392DD2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6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0D5A97-5E4F-405D-A874-308E3634DE3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8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C05EBD-B246-4400-8043-F3AAAB22F3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6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C73D83-7A22-45CC-85C3-A09BEF5C4403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40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0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TG into sensory examples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5288B4-6D89-40DD-A108-98C6E14D4BF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4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BA30C0-755C-403B-BC3B-048C23922B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6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948523-634A-4BE5-B5F1-0B5687E9F3F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8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8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59C4EA-20C4-4738-9528-75A03EA5D7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43DA27-C33A-4202-B1D8-1E382254683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0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0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BD0A94-6405-433B-AA14-3D24543CA7A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2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EC8291-5FBB-488B-AC92-EA63FD6D1D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5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5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40205-4875-4C28-AF5B-CEDDE064150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7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7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06B533-1F8D-415F-AEA6-5287F9FAC71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9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9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55CD3D-982D-46B7-8855-C1014CE60B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E752FD-C1DC-4AD1-8DE6-383BFEFDD6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52988A-0185-48C7-8826-0ED033E40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5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5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102DF6-37E5-48DD-8CCD-1D4239186EF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7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7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666C4A-A5D2-4411-A183-FAB43086C5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9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9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F1F859-0ABB-4759-98DF-1A2B9C56E2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Sarah</a:t>
            </a:r>
          </a:p>
        </p:txBody>
      </p:sp>
      <p:sp>
        <p:nvSpPr>
          <p:cNvPr id="516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8825" indent="-292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8400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671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5025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2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94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66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38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7D83CE-5D18-4B12-9100-8CD92C94D1B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1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1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9E09C6-98DD-4B0D-AFFF-2D38AD713BB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A55386-B46B-45F2-AA7B-7E195892B1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5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5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10577B-C64B-4DC5-AC0F-9533F8AE861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7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7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8522CB-2AD3-4105-AB5F-E05D287260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9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9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B07AE7-8A3D-4EB2-B30B-00D99CFF35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1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E2104D-7D25-429C-BCDE-266562BA50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085EEE-ED7B-4EC5-A6D2-B65BBDF0B1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5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5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8BB9F8-D669-423E-8FA7-E0569589CE0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7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289422-746D-4F8A-8D89-B34E08872F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9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E088D2-D3A9-4865-B01F-B52B70063E6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Sarah</a:t>
            </a:r>
          </a:p>
        </p:txBody>
      </p:sp>
      <p:sp>
        <p:nvSpPr>
          <p:cNvPr id="518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8825" indent="-292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8400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671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5025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2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94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66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382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38A8D5-8425-4A2C-9FB9-EFA34ED4A60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1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C756DA-9DDF-4786-904A-81FE6D83D5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BDB90A-19B0-48C6-80A2-A64F7385044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5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1F7D37-316E-4EB6-B3AB-C0CB9227587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8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8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FE9178-8DD5-495C-A82D-D8B58DBC40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0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0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625019-74E7-48D6-81FD-C57995C5DE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2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2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EDCF5E-F712-4EDB-A172-7DB77245607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4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F1AAD8-1C1D-4B87-A258-3ECC2CE909B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6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6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63825-12A2-4193-9B53-5968D3B38C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8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12E047-C543-40A7-AB55-5AD9191BB32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0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64A83E-D78D-4725-BF5C-43974B0E5CB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0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73337B-E47D-4EB5-BDCC-F261B902A9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2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4AE252-D5D1-4F6C-9533-02797E98AC2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2AA9AE-656D-4D89-861F-05EEA7C871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6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BB1372-37A0-4CEF-BBD6-6363817D77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DF9C1-7CCC-424E-8B40-7B3BF8AB6B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4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DC9575-CC27-46D4-8C8B-8D1D645412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6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6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075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3BA0-90DE-4C8E-9300-0182309387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6D83B5-5A63-402E-8BBC-82977F3E883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3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1375" y="381000"/>
            <a:ext cx="7845425" cy="53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4" name="Picture 11" descr="JAN Logo&#10;&#10;Practical Solutions&#10;Workplace Succe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81000"/>
            <a:ext cx="562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3200400"/>
            <a:ext cx="7848600" cy="1066800"/>
          </a:xfrm>
        </p:spPr>
        <p:txBody>
          <a:bodyPr>
            <a:normAutofit/>
          </a:bodyPr>
          <a:lstStyle>
            <a:lvl1pPr algn="ctr">
              <a:defRPr sz="2800" b="1" baseline="0"/>
            </a:lvl1pPr>
            <a:lvl2pPr marL="0" algn="ctr">
              <a:buNone/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BC8B50-7AAF-4C5E-934D-36A40F9F3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062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B9AC63-50B1-4C77-A333-FFCF024E7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0650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A432BE-F369-4AC1-B6C9-11796081E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6943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F504950-B0DC-48D6-A45E-46C42634E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825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0E9A4F-D299-4218-AF01-5CBC014E3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21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165F2F-BBFD-4D29-AD7E-AA009642C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35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CD3D0E-686D-4DD0-BD6D-7E2F0A547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0478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7CFAE0-EC36-43EB-B4B5-1CDC9E346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2783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13DD43-A107-4F72-91DE-B74C608AB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9895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EFB170-4053-4B02-B071-74829B8E6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2064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F4D4D1-49EA-49EF-9A61-7C29285A9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2020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8CCEB34-73F7-448D-96CE-1EF8A8C74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5141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A3414B-1510-41F6-9F7A-EFDCA4D8B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96128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20A5E4-9120-47D2-9320-274B037F3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6066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D4C2A6-726A-4762-9791-9D4BAED1C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9575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979C44-7137-40B1-A3DF-3726B89BC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4707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E27F77-98D2-4704-AA75-B18AAD929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7816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EEB281-B9D0-4240-8288-EF3AC6246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2619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E70CA8-069A-4F29-957D-4B258C525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6549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CEBB72-D2EC-47C5-9191-EEE10C72A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7979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DA3456-BE72-4420-BBEF-676B37BCE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3275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02EEC90-F1DC-4792-AEFC-96E756637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6472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F43E33-0BD9-4B50-BAA3-0B38C29F2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296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2B5909-9668-4384-A01E-9F31DA18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699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E38A88-7B74-40A1-B82F-705E95EBD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7903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FE8B0A-BB63-43CC-B670-35CD947EE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935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EB3C58-9548-4172-A693-BED59198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9717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F0BE76-69EC-417B-A5CE-44CABA390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3093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D4606E-0A69-4772-95D0-F469CD021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546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759FA2-2DC0-4B52-96B6-21E573BD4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1326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48AB99-BCE0-4571-A0E2-6EBC0F458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4162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20B9F5-912B-4F99-8494-5233C6971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1582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BE58D2-26F9-4DC6-B59D-0A569709D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1961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2F5B5E-BADC-4636-A06F-4FAB2D716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081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C000E0-8F35-484D-8DFD-485484990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421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963BCE-FBDC-4BEC-B6D9-223C63D8F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6473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DD9A89-C7D7-4412-BCA3-A654BDCD8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4031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75041C1-8B6C-4678-B764-64ACE2501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2950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7E986E3-082D-4BAF-A2F7-6E754535B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1155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05652C-9519-4482-B859-10A8BB3E7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6369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326009-ED95-423F-877B-44D2C197F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3893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D1AF1B-9AFB-439F-B9E2-10E1513E8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275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B561BE-600F-4D0B-93A9-549BFEDA8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2076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7546CCB-6FD7-4816-A91A-22BC379DA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0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39ED6D-D038-47A6-9128-0FA5E4D63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683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802C37BB-AC4C-44B0-BF26-5F44AAA50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291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3870B5-5D64-4C9A-B0E0-D0B2F0195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686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390D9FF-73D6-4D2E-BD31-A37E6DC81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1970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3ECBA9-F7FD-4921-8D05-C106968C3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483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C59BF2-7960-4A42-A444-B0891B5B3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5423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33400" y="457200"/>
            <a:ext cx="5638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3600" b="1" smtClean="0">
                <a:solidFill>
                  <a:srgbClr val="002C5F"/>
                </a:solidFill>
                <a:cs typeface="Arial" panose="020B0604020202020204" pitchFamily="34" charset="0"/>
              </a:rPr>
              <a:t>Using 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C73B70-B636-497F-A345-BA68B9F2E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36299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33400" y="457200"/>
            <a:ext cx="5638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3600" b="1" smtClean="0">
                <a:solidFill>
                  <a:srgbClr val="002C5F"/>
                </a:solidFill>
                <a:cs typeface="Arial" panose="020B0604020202020204" pitchFamily="34" charset="0"/>
              </a:rPr>
              <a:t>Using 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A4EDF0-31A6-4ABA-B12C-110C9E4C1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19975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33400" y="457200"/>
            <a:ext cx="5638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3600" b="1" smtClean="0">
                <a:solidFill>
                  <a:srgbClr val="002C5F"/>
                </a:solidFill>
                <a:cs typeface="Arial" panose="020B0604020202020204" pitchFamily="34" charset="0"/>
              </a:rPr>
              <a:t>Using 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0353BE-9018-4C2A-B48A-782422261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69195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F190C6-A867-4B94-B6C3-B3A8377DF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5971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0C7ADC6-617B-43FF-A1FE-AB562E59C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6853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917660-75C9-4626-9F88-ECA95337A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578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B2B4E37F-7B8C-44FC-8332-12937875D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2596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D5EEA8A8-CCBB-405D-949E-AE4540353655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D7402A-E239-4AC0-9BBC-CDFF2F898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9527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486C45E7-9B49-40B7-A863-DEE67ACE8613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4A3744-B511-474B-8827-E417A7E24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3569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3C4BEC-C383-4BB2-8699-7FA09E5C0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216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C0EE53-43FF-4BF5-8F2E-4FE0CEF6A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40911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87961A-6DEF-45A2-B8F1-A495AC21C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055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E363F3-3F7F-4B68-A225-698A58E0B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8461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504D85-10E7-4D96-857B-0F73E989E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4228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3F4FAB-221E-4055-A22C-77C0F3EE6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9541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A15BD3-7EC5-4843-9F9A-F5CC7922D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9093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D41D92-DC43-4AFA-8437-5D0E94CD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230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3C3934-164A-4D96-88C2-379F16025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5877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0F4E193-4D05-4E5D-AF83-27C42527B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27392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72F1908-E1C9-493E-9CDE-09DBEC5C7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2489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E34DF40-2DB7-487E-AC0F-DDD8207AA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46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13DF21-9137-443D-A78C-4BA6F856F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1832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499F4E-5470-4FE4-883D-E5202B2C7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5217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4F92756-C52C-4EB4-AD9E-107A58D2A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2260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655BD6-8AA7-4047-AC31-0DE272520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410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E6D6DD-FD43-491A-BCF8-506D365BF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2962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8B26B-4B7B-42BB-83FB-EBAF5E686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96097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D08223-2C1D-468B-8663-EB6974DC3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0184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AD155D7-72CF-4078-AD76-3C35A0960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3517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A19551-056A-4DB3-BF35-5AA88B1BA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049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B1FEC1-96B7-4F0F-9749-1CBC4C050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45971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401848-5B9E-4D4F-851B-ABECC10B5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9431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346DAC-28D3-47B2-8998-2F9A8CF0E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228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1E9A603-D215-4D59-9B47-DBE854125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829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2F49EB-4486-4974-A725-DCF7074D6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9294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CF7DEC-A446-48C4-A9BA-44C0B2358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81263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3FF1CE-225F-4FA4-B3FC-0A72FAD61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94726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4E60B6-2ED4-4337-9D2E-8FEED7ADC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3542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2009DD-755E-4F1F-88CB-E1BFF453B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27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D3A6661D-0CA1-4AB0-87EA-696C77FEF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3000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929479-5F2F-46D2-88F0-57AA3909D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9014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B6BD537-73F9-42EA-8E65-6D57556CD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035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A10175-E416-4E80-A77F-7E88F0A60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4034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3B270E-36ED-4B0C-8082-A06CD4CA1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8232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5DEB8-0F00-4138-9A4C-A50474525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933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A7F5F-0B6E-48E5-A27D-3F85BB3ED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4539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4AD903-E0E4-4349-B297-90A385D6A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1869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349CDF-94AB-44F1-8677-61CF3CB0E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96104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1F7803-6960-4CB0-88B0-516289BDE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8195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5ACCA0-FE7F-4F44-B26E-BCC60D689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09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81BB47D0-174E-4896-A9AE-C748B88A9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305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381178-2608-4631-94FA-006C414B7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962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4A58AF-0C1A-4B75-9A30-7C02B046A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5734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3587173-FEE1-42B2-A871-08BCDAC76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17997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84E3CA-F703-4455-8675-18738BC82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6249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891CFA-D84B-4529-9572-342A18175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84907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56F6D5-1F49-41E6-A66E-22D98F002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2242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5AD5BC-EAB3-4E89-BFB5-A0D5D8C0E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9958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9E1093-55AF-4CE0-AA52-0696ACAB4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12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D3A4CF-0F2B-4038-A322-83A7A8D1D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3784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D48CC-FA9A-4317-AFFF-1AD46DBB8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130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4C1428-A054-479C-BD24-812497E67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429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1FC883-B8E2-4C16-A65D-A30B7506E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76122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0B42B0-658D-4226-8983-15872FB05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80867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7AC95C78-BBE2-4DFF-BF43-4A0981125D58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1D93E7-1939-4E40-91B0-197A2B37F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86516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19527CC7-B281-4592-B3E5-6BEB20E9AF95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6B65C4-F522-409F-927D-8232914EC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7398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51CDE8-E884-4762-9226-C9318AA1D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82816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0F11C9-6D62-497B-B5EF-A3A333BD8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0608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74D62-66EE-4E57-999F-7FA9F7E55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636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BF3497-6B49-4A01-95DC-4D42F08F8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0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57D135-3D4A-4028-AC8B-5309D3E94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30844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C4C9FD-8D20-4D60-A7A2-8BC58B05F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544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59AB6C-D7FA-4B80-A139-803C54481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974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D39567-E135-4CFC-93EE-91DB9965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55454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9D4D12E-7047-491E-93A6-F10B7000F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02605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B7999B-79A3-4BB3-BA99-F95E4C315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52632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7061B6-F20E-4B9E-8FE7-6167799FA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50718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D419A3-1635-48DA-B2C7-86AB31FF8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733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FB19C4-39D5-4055-A4D8-D55FABCDD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6777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CCF5BF-4898-46EC-826E-217F73088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8701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922B45-3B41-41F6-A3FB-EF32B225D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68326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F969AB-B643-480F-A4AD-E032127FE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02018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DCF3C5-AF19-4CE9-A145-BE837E7A5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4799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0B2EE71-985A-47CC-B205-4DCB898CE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85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227A3E2-7082-4710-8D1D-202EA1D39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98470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9412E2-8E6B-4065-9177-C31B9B47D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80788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A957E6-0F9A-413A-A913-A7DD3DCF8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50705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2C470B-9F34-4413-919A-31D2DD21C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1346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BB45485-944E-468A-8B35-759DE596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18062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7F71F8-27CA-421E-B345-8BEDA8B9D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3399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DB29D6-D1ED-457E-AB7A-82053F2F5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3856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C18DC-6B37-448F-92C8-4406BE0D6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83711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1F11DF-307C-4358-811C-A44E5B3B9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0216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5017CA-1FD2-48EF-9B7E-E5785A592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43248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4E31283-C16A-46DC-9C88-FFDB90F0E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2265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CA4569D-696F-4D7E-8264-43A2401D6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31992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106B5E0-810D-4EB5-A637-647E5AFCC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3634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373677E-16A5-49D2-9956-F9B5790F7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0674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868C79-2476-402C-8043-9F933EE9A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33501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29E7BB-B6ED-4A5E-BDA7-1D1BF5651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1049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422090-BABB-472A-A103-A59B53983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95606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B8BEE8-B672-4132-B701-AE0AD9072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076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15A213A-C8AD-459B-9978-87CB76F3A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1724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3B00F0-D0A8-416E-A542-F89DA70D6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16498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929851-CB26-48FD-9550-51567912F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81122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4024A5D-F824-4DC2-A363-B8B3F0690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4369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C1C303-D293-41E0-BF7E-6497DD075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97597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B07053-EE9D-4688-96FD-499E05498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5678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0B84ACB-A180-4EE7-A6FC-CD5DDC005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32538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01334F-D2C6-49EF-B806-CF12CB2D7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71240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1E8C92-A77C-48F6-BA39-A31022AA6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02198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E11F1-2DCA-4789-9F61-D11494AF1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01115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7A00BD-8CFA-4D50-9CA7-A0AC426B6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1485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E07915-E5E9-4E03-AE07-CFDCD0A48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005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5E3903-DAD0-4650-B367-E9CD76F75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00417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45E822-0950-4864-A539-5D10BA5BF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87821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5867FE-77AA-4A12-B4FE-3A62B60C8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66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2A88E1C-B6BE-4B38-841F-F792BC02B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79084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A843AA-4BA5-4C00-94D0-0A629259B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11545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02A4E9-B392-4032-8CFA-D974974DB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819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AC80A3C0-62D3-4563-A79F-C0C565BBF0EB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B8F133-C761-49AF-BCFA-81405AB39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26432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1B5D95A5-C2E2-4366-AEF0-B0A0CEFE9A37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6DDE34-BF31-4D13-8D3D-179D509AD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11650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4B6FBC-13E8-4AC4-B76E-070A495A3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55753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1EC4C6-9FBE-4EA5-8201-DFFD1CFCA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1503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2103AD-62F2-4510-B0E0-A613915D1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98266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B1C02B-2F48-4AE2-BF94-62D86F6A8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5086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7E6989-DC21-491E-AADD-E9350F4B9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97947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673679F-56F3-475D-B180-5FA183E33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5581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3F21D678-C30D-4B8D-8D4D-E7766AD3C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29058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2BA85A-D0F1-44B7-B235-05F14A299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03877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61B78E-03C8-4DF1-B569-B70FEEB78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8747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330CB9-4D06-4269-B138-ED5AF6D5C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5916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6CCE7F-2787-441C-900B-FE5A796AC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901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5621B8-AA86-4994-B640-572A92578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66160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533AAF-AC43-4383-B96F-BDE3357E3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42247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253106-FC27-4654-BAF6-8A2DBB73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19614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1E3B48-780A-4EC7-A1EB-96EEDBB86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30608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B419E7-0F96-428D-B6C4-5AFD15C31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15846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99664-80A8-465C-B0BA-2E8A911B0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75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82AD843A-9BA5-4A4B-B468-DBF7672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64645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63C913-1FD6-4236-9227-2A2782804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0524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AE446B-B349-497B-9247-37C63ED1A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8951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703FE5D-67D4-4259-B804-C11A7E1C1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83003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7E7D85-A322-4085-A57A-8C3927B6E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53042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493400-37C5-4561-9440-E1BDF9BA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14993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23D78C-3FBD-4CD4-A3DC-791039C79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23475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A10BBC-D20D-440C-990B-4874ECD4D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7953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0F13D3-251B-41EA-B301-F9B305362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34324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439EE9-CE20-48FA-8D25-B03167890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07765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621FB6-0B65-4F4E-BDCD-7D7680492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509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E9EB98C-BDC5-4204-9BB2-D790A91D8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3397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0B6BC32-41F5-4E01-B189-79B779815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862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762834D-C0AF-4253-9982-63CE68642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1319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9D52A9-3B9D-40F3-AF6F-D720FFC8A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7880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C4C317-1C27-4941-8128-E82EBF69F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53258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FA1C9B-CDBA-48E3-A95E-F051D457B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58735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133486-2C36-44B3-8345-367F829D9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71493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F336E2-40D1-4E0E-8F70-B642E44C9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66431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C0B706-9C31-4A48-8C86-E4CFF8C68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1363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53EADF-0E0F-4A63-970A-E991B443F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6346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C944B65-2B1F-48EF-9D19-E412A008B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9307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33E6280-2371-4E8D-86EC-6DF329E35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59808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B3C88D-9C7B-4889-AD00-A3820FC31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026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42ED318-69CF-4AE5-8C98-CD1B5B0FC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090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140C58-E9FD-401A-817A-59B7E94A2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9028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B51C71-B4CC-4640-B832-B8F8907B1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07093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98BF4B-E01D-4E67-8676-4CD897668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66681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5CB5C8-96BE-4D1A-89B0-04082F6DB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4462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9D8A08-053C-41BA-85C8-48D21F220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59438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2A4B82-8B70-4290-A971-79C5BBE63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104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B35429C-1BBD-478F-A098-6AC873A34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7652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3F2C3BC-09AA-4944-9C11-5DD543BEA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77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EDE100-F035-4CAF-836F-5DA7AF2A0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125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93816A-A388-4187-8086-DF2102720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4859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1D6B65-4126-43CE-9701-32F3BCA47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22930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35DCB4-40D5-4852-8F09-0AE70963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54099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E2756D-AB55-49A2-BCFC-5C8043F0A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657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F1A5218C-9E3A-4E42-81FD-584509CF4511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09E9C9-E3EA-4BB8-9C8B-F33D769C5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58733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E5C8AB59-B475-424B-9F4C-4D7EC5852524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5D5785-C711-4616-B2A9-54C4FA71F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26700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7E5B85D-D6CF-4347-A9AC-DA5CEB262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96734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720286-68DE-40B8-A95E-7CAADCBD0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18303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9263B4F-A54C-4763-BC1A-180DFFC66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60296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D822C0-DEAC-40B4-945F-58CC09E20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6818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E2B281-3973-465E-A911-A03F7D52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3397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535DF6D-18DE-4D20-BAC8-6EA02F28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82980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4569F7-9397-42E0-9648-A0E22DCA1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00192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10677A-4670-489C-8816-1FD82981F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58331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BE8612-13B0-41C1-B3BE-43B6219D9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729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763562-C66E-4774-89BE-C37637967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92916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86C51E-2575-45CF-843F-208224619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9399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273F58-1641-4D2F-B33D-A9E7FE7DA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13054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0FE343-2930-47E1-9006-A99729031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10328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B155CB2-BBEE-4883-9B12-E10F356D1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07776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8985C7-6431-4B8A-B930-A45891110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2089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1035CB-3F35-4734-A4C2-35418CE71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15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C4A735-4AE4-4899-B7DE-181C33B2C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0500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5903D9-3E01-48AB-9E92-83FAD6E71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79219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4D35B9-1647-45A1-93EB-B8A7BE2DA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20938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67CEE0-FF41-4369-9064-41C794313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94397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774F01-9D73-4AA9-A174-7AD71A6CC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40427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6FE2932-F0EF-47DA-95E7-7DBC166C0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4835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BB321D4-C872-45B2-96F0-60BA2EB4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8390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9ED1D6-508E-483D-9358-E651331ED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83445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A5BD7D-6ACA-40A4-97E8-B3857662C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30697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C1EBFB-8D34-46D3-AA1E-E4D91CB33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40525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5CCD4F-7701-4989-9D40-BF98D2EE4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967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2CEE91-A74D-4330-B913-1447206D7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7766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67E6BD-1B1E-492D-8AD3-E5BB8EE51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59091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841110-A36B-4847-BB37-687426B45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33652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0D9240-CE87-4F4B-B1C1-5B1292979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0941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639596-2371-4B52-94C9-13F62B6A0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28630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77FB24D-A9BF-4B5F-8E8E-26F1B8F28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08995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E3E0E8-49F1-4A0A-A16A-3EA074BA9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3519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86F4CF-5F42-403A-93DB-303F295D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58660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8B35B9E-E733-4F79-B92E-CC49D4A18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70312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ADE277-35A0-44FA-9DD0-AF4FF6801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31680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663BFCC-D05A-4909-A213-9A6FA7746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3750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A4D2E0C-C169-4BCA-8D88-16D68F9CA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9525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C38277-2E79-4F39-B2A9-C5EFE1187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3846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FBF43E-2584-4088-A50E-129853BCE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9364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9972F2-CFCD-41C8-8FC9-B988ABBD1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73975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FF627B-BCA9-4916-B54B-DC6C1006F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0550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A09E4-E5F4-4B54-9E5C-793B62AB1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1589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507E2-F7FD-40B5-8C7B-99D2202CD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46110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85351D-1AA7-42FE-A025-A61A05397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31740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409563-42D6-4017-A273-DB8691B8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2951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93CDB2-EAC2-4C21-84CC-1AD6EC9C0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11892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98862FF-E30E-47CD-82C0-3A15CFA0E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6401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AB38FC-F76E-4C57-AF62-071516426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0223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95B4215-A030-4E63-8E98-B75F51578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711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FB52FF-E51B-4CED-BDD1-24356A1B4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7959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0C14CA-1AFF-4840-B71C-42AE34474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7717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ADE0C1-A76C-4C41-B11C-08B3C57F5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62333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E418E118-DA44-4A41-B32B-2888C01E26F6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B97B6A-EF0F-4679-9F0D-D44EA8E59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41621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6FCBB789-A602-4DEE-8CAD-F382126AD28D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F4C06D-3773-418D-A8D9-B51290F87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91124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B8C4CC-9152-4EEC-AD1A-5BB1643E6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52496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BD12C7-4207-4C28-B2C5-E577EDE86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40433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E132E9-05D1-484E-AAA9-C83E638FB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10641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A4702C-D9E9-47C2-82F5-1BDA17905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3396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4F939AC-E078-4986-945B-3F8249573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96439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32154F-4DBE-4875-B2A1-3B877633C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92300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D46B9B-4234-4292-9794-5D42BE66D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84228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C25CB8-6D5C-4AD2-A85A-856D0791A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53189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668392-8F8D-4623-B573-AB07FC8C3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95114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646442-CB02-42BD-978A-84D3392CE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30602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683915-827D-4606-9677-2081128F2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7638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0F0229F-F958-49E4-A646-0E4A46AC9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4787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C5104F6-C2B3-44AA-BA31-0C1683FB3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24872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A85034-D5A1-42EA-B152-D3D27F579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84484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E023784-BB98-473B-B1CF-809905FA8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3956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3A9268-4780-4504-9C00-13F167138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42665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57FA40-5979-47AA-967B-318227450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89639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A09883-CD50-455F-A6AF-E1D2C9E56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6628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DE4F97-EEAD-409E-940E-C9C5BAD6B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48469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7DDC0A-6012-4D7F-B037-965848F84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84233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0F883A3-0743-4EA4-B78B-959700A0A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72388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031D00-14E0-4992-A320-48AE06182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46533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B0B9B1-BB16-4FE8-AAEF-1D80B3B47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4993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032A2C-4C59-4DA1-B7FE-AD75A4FEC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96030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BCD556-7EEF-4EEB-A4D8-0B904CF44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11230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0E89A2-1ECB-4754-896C-0A06210E4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6227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FAA0CD-B00C-4AD0-A911-57A95E96E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59271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470F45-3449-4B80-A5C7-B00A35ED2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86406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B46DC3-8260-4EDD-AC6A-8375F2998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3958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613CE7-1102-4089-8B44-84146ACAE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1942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D14EED-A4AC-4072-943F-294E0CFB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78104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FFCC01-F138-4B18-BC13-DED74E2EB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41886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D313F3-168E-4B4C-B67B-63BCB5B9F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00398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CDD6CB-09C7-4C99-BA6E-2F6BDE7FC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4127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D1B202-2557-4530-A28B-3ABF9C59E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80700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72A9F0-0248-4946-96FE-57992F5FD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00102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D1E4E2-C85E-44DA-B581-3945F7318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677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428DE9-FF5D-4E22-8B44-88556FB1A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6817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41947D-9D36-4F16-82DD-50B74BF3E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61820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726C8D2-B77B-4A96-8800-305F6E4A74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295532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4CB949-2BE8-4A2F-84D1-C505DC944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44611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22B1AF-3281-4E77-83EC-52C623AA3F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3997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6F0F73-49B8-4534-BAB0-6725417F52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152528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BAE99B-EC8D-46E8-A8AC-4F49DA9093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835240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3D1261-38A0-479F-9EC5-BFF4C58D86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618646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7A08D4-1AA4-4553-ADD4-6946DE248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25348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5DEFAA-3871-4859-B08D-3439581D4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03802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DDFCE-2F41-4875-AF1C-BA3925C606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5442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7CC06EE-9C3B-4353-BEBD-7435C89C7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988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ED850B-EB81-4008-970F-C9A34007D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5879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DE9F90-ED23-4AE8-B674-2221D3BA4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730369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32704D9-5A3B-43BD-AD3A-DC6DD5BEC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59519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C27C3EE-A1C6-4759-9C12-32FA16587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3167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altLang="en-US" sz="3000" b="1" smtClean="0">
              <a:solidFill>
                <a:srgbClr val="002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C5BEAA-BB0E-45F1-AA07-AE93C19D7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97477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1636EE-E4B6-4762-A48B-F582A4F29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29800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86EE2ECB-0F5B-49C2-860E-9657B7DB9ED9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7811BF-4E74-462E-A603-9E6D31A4A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496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081171C4-D3F8-47A7-B54B-823041A136E2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5DC87F-DC3D-4F9C-AC6B-AEBDE2E23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41860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FAE4B7-A3AA-4667-BC67-81930973C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4999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F15FB3-072C-4AC6-9580-BFA94EB31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3852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851F70-ABBB-487E-AF0F-D4E1D6030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949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5691172-31D3-4CCC-A20D-7337DFE23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9111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C42B73-963B-4835-B186-00C0FC0BD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7818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D62A9B-079F-4023-8BB6-C957358F9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4356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72473B-3BC4-4620-8DFC-B10864B60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38297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E911E-3465-4849-87CB-B788C2427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64137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376DE2-5B95-4738-BEB9-2C0F6384E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3447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EBE1AE-959D-49DB-A486-74BD39953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2793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C48DBB-0C8B-49F3-AD23-845E438AB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10309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89287D-A130-46C9-992F-9B1A9AA3F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42232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729759C-1F1F-4B85-80B6-1D063759C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03199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E4B5F5-7C70-46BF-B9BC-4FFCEA79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0973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62A387-2959-4D70-9492-A44EB2B0B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43085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7E7883-E70B-4525-A7CD-2F513C55A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90802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69AB9A-7CD9-4D6A-AEDE-EC42A8176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60805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416D22-1874-429B-9378-4B3C9D679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3346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12D078-3AB9-43F3-8058-29FD2FD7D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54275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87FBEA-974D-4EAA-8298-B73E30DC4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74296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E29B80-F252-4A19-87A3-87233990B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47006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243803-B0B9-425B-A3D9-40B6149A1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1487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F54F7E-B02A-4FD1-ACDA-348DC8873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5068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A50F9E-DAC9-4CBC-850C-B03380D96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12664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BB68FF-678D-4287-B451-3DB264A69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040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DCDAA1-3A98-425A-B0E9-45362A15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5052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9311DB2-71C4-4524-B0E6-2899E30B8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7256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4473A07-7A34-4F11-BC8C-8B27709FC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93068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44AAED-6CE6-44FC-AB74-AE10A43F1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8753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A6AFAA-646E-4FB2-B6A5-2B79CD1D0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3544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9DB927-AB5E-4FB5-A953-DCD589250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62298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94C08F-EDA5-494F-AE63-5380243EE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59107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F393E2-A10A-4EBB-BB75-86BDF4D9D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8487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A9C5C-85DE-466A-897C-41DE3936F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20090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17687C-19EB-4F15-BE1C-54438C12D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31139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BFFBE8-37AA-4D0E-852A-E042D9E6C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1968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E851FF-A298-425A-8D52-021706699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14055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95B8F4-080E-46D1-A9E5-BB1B9199F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16784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B1079A-E8FC-46C1-B496-E5A259139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56711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FE67D1-60E5-49D7-8ED8-7EBD320FF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43524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993D723-023A-42AD-9475-EB718D415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67238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8FFF07-AC78-4203-B4C2-4850B1BB2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79487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7056268-F383-4EF4-A58C-E97B79F38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3867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BF6F70-4D30-4870-8B2E-7E487A8DF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6203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99FC71E-5A6D-47D9-8D65-409128FF7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99086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355D31-EE6C-4D80-9127-FA4FC21C7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87878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C21E655-6A09-4A99-AF22-04D73EBBA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2721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7BAFD61-E64C-4628-929B-68DCA819B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47127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7E80248-5CCF-4112-84BA-175FD81F7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9900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72B7ED-6479-42EA-A530-668E8295F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8677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B58895-84C2-4433-8D89-01AEC0DA8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72443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507D8CF-4176-4A7B-BFFF-3266C7DE4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83837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C66EF50-5A45-4955-9E6A-0A696CBDC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8954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F9DE1AF-7EAA-4026-8BA9-B37023C25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37703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59D1809-FFAE-448E-9C6D-64B8D7E4E9F1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2D2A370-372B-4215-8B5B-731A4A24E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3874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1375" y="381000"/>
            <a:ext cx="7845425" cy="53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4" name="Picture 11" descr="JAN Logo&#10;&#10;Practical Solutions&#10;Workplace Succe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81000"/>
            <a:ext cx="562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3200400"/>
            <a:ext cx="7848600" cy="1066800"/>
          </a:xfrm>
        </p:spPr>
        <p:txBody>
          <a:bodyPr>
            <a:normAutofit/>
          </a:bodyPr>
          <a:lstStyle>
            <a:lvl1pPr algn="ctr">
              <a:defRPr sz="2800" b="1" baseline="0"/>
            </a:lvl1pPr>
            <a:lvl2pPr marL="0" algn="ctr">
              <a:buNone/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4C057D-8752-498A-8D72-9DC614DC0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19316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4B8F832-6F2D-4453-A80F-B7BEB8ED1C29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C50EC20-B49B-4ED7-A064-B3761EF19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69331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7D6F88A-7672-4177-9196-60A4CBC58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5478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A85D86B-3051-40C2-A578-0E3AA8154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00756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2232788-1D0F-4D88-A0B1-97C74EB75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102109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BA5AFC3-8079-4B4A-BC7F-44299CA10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366974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7B06E37-4208-48F5-919E-A14A8DBEEEB4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10C4346-7643-45BB-A5F1-482453CE67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833747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76E6E5-1DBA-4F5B-8767-A1EB6480B7E4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B9AC8FA-4A78-4C98-A683-16BF6105E3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786505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 smtClean="0"/>
              <a:t>Mobility Impairments in the Workplace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9BC4376-5162-4350-A1B4-34A36E860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426952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D5BE2FA-398B-4EE3-979C-862BAF72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27408"/>
      </p:ext>
    </p:extLst>
  </p:cSld>
  <p:clrMapOvr>
    <a:masterClrMapping/>
  </p:clrMapOvr>
  <p:transition spd="med">
    <p:zoom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880F2CB-D1CB-45DF-B72A-DF9FA852D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58672"/>
      </p:ext>
    </p:extLst>
  </p:cSld>
  <p:clrMapOvr>
    <a:masterClrMapping/>
  </p:clrMapOvr>
  <p:transition spd="med">
    <p:zoom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186AABB-0040-481A-9A4A-F631EAC9A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48752"/>
      </p:ext>
    </p:extLst>
  </p:cSld>
  <p:clrMapOvr>
    <a:masterClrMapping/>
  </p:clrMapOvr>
  <p:transition spd="med">
    <p:zoom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7CB09B6-7413-4DFF-A90C-D85C36EB8D44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FEE8D54-8110-405B-AE31-4FF8DF719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0997"/>
      </p:ext>
    </p:extLst>
  </p:cSld>
  <p:clrMapOvr>
    <a:masterClrMapping/>
  </p:clrMapOvr>
  <p:transition spd="med">
    <p:zoom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1375" y="381000"/>
            <a:ext cx="7845425" cy="53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4" name="Picture 11" descr="JAN Logo&#10;&#10;Practical Solutions&#10;Workplace Succe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81000"/>
            <a:ext cx="562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3200400"/>
            <a:ext cx="7848600" cy="1066800"/>
          </a:xfrm>
        </p:spPr>
        <p:txBody>
          <a:bodyPr>
            <a:normAutofit/>
          </a:bodyPr>
          <a:lstStyle>
            <a:lvl1pPr algn="ctr">
              <a:defRPr sz="2800" b="1" baseline="0"/>
            </a:lvl1pPr>
            <a:lvl2pPr marL="0" algn="ctr">
              <a:buNone/>
              <a:defRPr sz="2400" baseline="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23912E-2FD6-4245-A9B7-CDBDBCE57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2697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499849C-CF0E-40CF-8E30-DA7685AF8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40168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9C5A10F-F5F7-4A01-A0ED-780604A764E9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8173173-D5AD-408A-B6CC-71FB24C4F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377"/>
      </p:ext>
    </p:extLst>
  </p:cSld>
  <p:clrMapOvr>
    <a:masterClrMapping/>
  </p:clrMapOvr>
  <p:transition spd="med">
    <p:zoom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33400" y="457200"/>
            <a:ext cx="5638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3600" b="1" dirty="0">
                <a:solidFill>
                  <a:srgbClr val="002C5F"/>
                </a:solidFill>
                <a:cs typeface="Arial" panose="020B0604020202020204" pitchFamily="34" charset="0"/>
              </a:rPr>
              <a:t>Using 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3DA5D-E15F-42AD-8AE3-243A950FE7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653891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533400" y="457200"/>
            <a:ext cx="5638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3600" b="1" dirty="0">
                <a:solidFill>
                  <a:srgbClr val="002C5F"/>
                </a:solidFill>
                <a:cs typeface="Arial" panose="020B0604020202020204" pitchFamily="34" charset="0"/>
              </a:rPr>
              <a:t>Using 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CF9604-D73A-4095-9D19-39C668BEA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84768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52FB924-EE2C-445E-84D0-CC82DE2B2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65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57A21E-9B41-4CA1-BA81-7765B099E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440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10EFCA45-8363-43AA-92C3-EA4BEF5E0635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59200C-0F24-4F04-A08F-F672AA6C1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663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79792D-778E-4BFD-B0FD-7284AEE59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94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E5AF92-4E9E-4181-B135-F40E849FF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9531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269EA827-CC92-4720-99B6-8A8FB2B83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7394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4" name="Title Placeholder 1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0E1495-8A32-4B3C-BA75-F9E69CE2AE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60934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57200" y="420688"/>
            <a:ext cx="56388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4000" b="1" smtClean="0">
                <a:solidFill>
                  <a:srgbClr val="002060"/>
                </a:solidFill>
              </a:rPr>
              <a:t>Hidden Disabilities</a:t>
            </a:r>
            <a:endParaRPr lang="en-US" altLang="en-US" sz="4000" b="1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0FA0F3-A070-477D-89A1-31762BE3BD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39343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648A98-8BCF-42E5-A4BA-223CE77A57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20544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D7801805-4C9E-4648-B9D0-DD8C2A5A0E96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531B0F-091B-457E-A8FB-6A9DE858FF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3270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BB0EEECB-E4D0-4F77-AC3D-81A1A9B3D220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A539F8-91CF-4174-88ED-37B59ABC2C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49717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2089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29A6DF90-84C2-4E42-8E4A-960BD36EF779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326E91-D68F-496B-9FD5-80C456B834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7324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D9D77681-DF47-4E35-BEA5-55A620F99111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A526244-AAD4-4B54-90B0-9515620CC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465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B60AD57A-A4A9-483B-AEF2-51C277D1C1E3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1EC074-03AB-4583-B4CC-88DD2EEB2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66951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E32D97-852D-4AA0-B3F0-6F43D19726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45874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 userDrawn="1"/>
        </p:nvSpPr>
        <p:spPr bwMode="ltGray">
          <a:xfrm>
            <a:off x="0" y="6324600"/>
            <a:ext cx="9144000" cy="533400"/>
          </a:xfrm>
          <a:prstGeom prst="rect">
            <a:avLst/>
          </a:prstGeom>
          <a:gradFill rotWithShape="0">
            <a:gsLst>
              <a:gs pos="0">
                <a:srgbClr val="183766"/>
              </a:gs>
              <a:gs pos="38000">
                <a:srgbClr val="183766"/>
              </a:gs>
              <a:gs pos="100000">
                <a:srgbClr val="59595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57503F52-7C15-49D4-8287-E1CE88CD4072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684D26-9E2B-498A-8438-D113B7949A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21499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4" name="Title Placeholder 1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009EBB-F14E-4538-9E92-D03076AF1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8996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57200" y="420688"/>
            <a:ext cx="56388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4000" b="1" smtClean="0">
                <a:solidFill>
                  <a:srgbClr val="002060"/>
                </a:solidFill>
              </a:rPr>
              <a:t>Hidden Disabilities</a:t>
            </a:r>
            <a:endParaRPr lang="en-US" altLang="en-US" sz="4000" b="1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ABEEA6-62D5-43DE-9FB5-8420BEEED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10410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0B46F0-F62F-40A2-ABDD-4523619F84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17862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3038CE49-DACC-4D32-BFD5-099AED4F072E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532154-FE22-4E45-887A-CA9E363CD4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78754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55BDDADA-5842-47F8-9E92-E0C4DFC5A6C9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2D49FB-388C-491A-90C0-80DD3FA17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57065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3436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AE715C1F-69FB-4356-8891-7B6785793BEA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32F4E2-0E86-45B5-B38C-EE6F66A034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282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2D695D-2678-42DD-B244-41332C610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1686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E420F669-84F9-467B-877D-72884C645A80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14B9DA-AB07-41C6-8B03-8FCFD6FAFE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99150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DD582A-8EFB-4FFD-BBAA-15C638F18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87802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 userDrawn="1"/>
        </p:nvSpPr>
        <p:spPr bwMode="ltGray">
          <a:xfrm>
            <a:off x="0" y="6324600"/>
            <a:ext cx="9144000" cy="533400"/>
          </a:xfrm>
          <a:prstGeom prst="rect">
            <a:avLst/>
          </a:prstGeom>
          <a:gradFill rotWithShape="0">
            <a:gsLst>
              <a:gs pos="0">
                <a:srgbClr val="183766"/>
              </a:gs>
              <a:gs pos="38000">
                <a:srgbClr val="183766"/>
              </a:gs>
              <a:gs pos="100000">
                <a:srgbClr val="59595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FBD2706B-A6A1-4EB9-9068-99D3C3CA6E1D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110D55-013A-41F5-B7E3-F9BCACD8A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4072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4" name="Title Placeholder 1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FCAB300-8F4F-4C88-A81D-CEA0DDA72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35930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57200" y="420688"/>
            <a:ext cx="56388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4000" b="1" smtClean="0">
                <a:solidFill>
                  <a:srgbClr val="002060"/>
                </a:solidFill>
              </a:rPr>
              <a:t>Hidden Disabilities</a:t>
            </a:r>
            <a:endParaRPr lang="en-US" altLang="en-US" sz="4000" b="1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421BE7-1795-4012-8DAC-1DE7B7862A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56063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503D67-82ED-46D9-9B5A-E7A87CFE6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60006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24BB7A33-C66C-4A94-B02B-30FA117072DF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177A15-C8C9-4699-B880-87F318A2BF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43685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457444AD-F732-49D4-AFAD-D40597D5A80D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ED98204-709E-4F1B-851F-51477055DB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2791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8185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84B76EC5-AAFC-4428-9633-AD3F138F23E0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E030CE-746C-4FE9-A66C-078A57DEF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3627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F9930DE-AE86-4CA5-B18F-45A326B89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0859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4A5DCFC9-9580-4E2D-B76E-6D0A15196502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F28A47-1644-47EB-B2BF-6CD035BF87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18948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97B055-E0E5-496C-A75B-7CFE8DC31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77667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 userDrawn="1"/>
        </p:nvSpPr>
        <p:spPr bwMode="ltGray">
          <a:xfrm>
            <a:off x="0" y="6324600"/>
            <a:ext cx="9144000" cy="533400"/>
          </a:xfrm>
          <a:prstGeom prst="rect">
            <a:avLst/>
          </a:prstGeom>
          <a:gradFill rotWithShape="0">
            <a:gsLst>
              <a:gs pos="0">
                <a:srgbClr val="183766"/>
              </a:gs>
              <a:gs pos="38000">
                <a:srgbClr val="183766"/>
              </a:gs>
              <a:gs pos="100000">
                <a:srgbClr val="59595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9AE76537-F544-4DCC-856C-8E4ECBDA4FA3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5D69B5-8E9C-40AF-97F6-38319AF1F6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51147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4" name="Title Placeholder 1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0DCB7-DFB3-4338-A3FD-3AF3A6256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8646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57200" y="420688"/>
            <a:ext cx="56388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sz="4000" b="1" smtClean="0">
                <a:solidFill>
                  <a:srgbClr val="002060"/>
                </a:solidFill>
              </a:rPr>
              <a:t>Hidden Disabilities</a:t>
            </a:r>
            <a:endParaRPr lang="en-US" altLang="en-US" sz="4000" b="1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4A49B5-B0D2-4254-8A15-DD313DAD4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99330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841B18-A93A-483C-B28E-93E638252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80741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320C629F-2849-4F96-9BD2-27DC9D046645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6668D5-3FFD-46E6-98F8-CCA4DDF520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73611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18E65AF1-FC41-4C45-A4F3-032D2C84B29F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DD4663-77E6-4A47-92B6-EF15D96C1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48869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3228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4F73671C-E2A1-4B77-88B2-A3731F58352F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4D0E07-D53A-4912-BD31-84413F9E6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45523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85DA4EC-B07A-495B-B41A-5E781100D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3239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93011D07-685C-4FA8-A432-AD7D092C91C1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7D1F36D-3D3B-4D15-98B7-3210C00B2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85589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>
                <a:solidFill>
                  <a:prstClr val="whit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44776C-6792-4452-BD59-C2AA0BDAA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84253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 userDrawn="1"/>
        </p:nvSpPr>
        <p:spPr bwMode="ltGray">
          <a:xfrm>
            <a:off x="0" y="6324600"/>
            <a:ext cx="9144000" cy="533400"/>
          </a:xfrm>
          <a:prstGeom prst="rect">
            <a:avLst/>
          </a:prstGeom>
          <a:gradFill rotWithShape="0">
            <a:gsLst>
              <a:gs pos="0">
                <a:srgbClr val="183766"/>
              </a:gs>
              <a:gs pos="38000">
                <a:srgbClr val="183766"/>
              </a:gs>
              <a:gs pos="100000">
                <a:srgbClr val="59595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E4861130-6FEE-4AC4-A86E-446F892E5FCB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43F29A9-1DB8-4CCD-8D05-5CBF0AE495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72210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2C5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noProof="0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DF71D1-8EF8-4BAB-AAA4-824152ADB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0511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2000" y="457200"/>
            <a:ext cx="5410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endParaRPr lang="en-US" sz="3000" b="1" smtClean="0">
              <a:solidFill>
                <a:srgbClr val="002C5F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25E861-D48C-4018-B44D-AA5E2D7C7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913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41375" y="1292225"/>
            <a:ext cx="78454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733800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3648" y="1524000"/>
            <a:ext cx="3730752" cy="4800600"/>
          </a:xfrm>
        </p:spPr>
        <p:txBody>
          <a:bodyPr/>
          <a:lstStyle>
            <a:lvl1pPr>
              <a:defRPr sz="2400" b="1">
                <a:solidFill>
                  <a:srgbClr val="002C5F"/>
                </a:solidFill>
              </a:defRPr>
            </a:lvl1pPr>
            <a:lvl2pPr>
              <a:defRPr sz="2000">
                <a:solidFill>
                  <a:srgbClr val="002C5F"/>
                </a:solidFill>
              </a:defRPr>
            </a:lvl2pPr>
            <a:lvl3pPr>
              <a:defRPr sz="1800">
                <a:solidFill>
                  <a:srgbClr val="002C5F"/>
                </a:solidFill>
              </a:defRPr>
            </a:lvl3pPr>
            <a:lvl4pPr>
              <a:defRPr sz="1600">
                <a:solidFill>
                  <a:srgbClr val="002C5F"/>
                </a:solidFill>
              </a:defRPr>
            </a:lvl4pPr>
            <a:lvl5pPr>
              <a:defRPr sz="1600">
                <a:solidFill>
                  <a:srgbClr val="002C5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CB3D3E-45E6-4ABF-BA30-1B2DE78BA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6954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172200" cy="79216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4525963"/>
          </a:xfrm>
        </p:spPr>
        <p:txBody>
          <a:bodyPr/>
          <a:lstStyle>
            <a:lvl1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EA871372-A823-49A6-9BA3-A978E7F0E4F3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CC8DCF-82CB-413C-B6FA-C1166E613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2778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7121E16C-0987-4A2A-9DDF-279EB8065EDF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F51209-8770-4F27-9359-98CB3A147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1374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F5A6FC-FF09-4E34-B76E-E77A55C2F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618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64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9090826-760A-452E-9433-308AD1855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21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theme" Target="../theme/theme11.xml"/><Relationship Id="rId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theme" Target="../theme/theme13.xml"/><Relationship Id="rId4" Type="http://schemas.openxmlformats.org/officeDocument/2006/relationships/image" Target="../media/image5.jpeg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9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93.xml"/><Relationship Id="rId50" Type="http://schemas.openxmlformats.org/officeDocument/2006/relationships/slideLayout" Target="../slideLayouts/slideLayout196.xml"/><Relationship Id="rId55" Type="http://schemas.openxmlformats.org/officeDocument/2006/relationships/tags" Target="../tags/tag12.xml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53" Type="http://schemas.openxmlformats.org/officeDocument/2006/relationships/tags" Target="../tags/tag10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154.xml"/><Relationship Id="rId51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66.xml"/><Relationship Id="rId41" Type="http://schemas.openxmlformats.org/officeDocument/2006/relationships/slideLayout" Target="../slideLayouts/slideLayout187.xml"/><Relationship Id="rId54" Type="http://schemas.openxmlformats.org/officeDocument/2006/relationships/tags" Target="../tags/tag11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49" Type="http://schemas.openxmlformats.org/officeDocument/2006/relationships/slideLayout" Target="../slideLayouts/slideLayout195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5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23.xml"/><Relationship Id="rId39" Type="http://schemas.openxmlformats.org/officeDocument/2006/relationships/slideLayout" Target="../slideLayouts/slideLayout236.xml"/><Relationship Id="rId21" Type="http://schemas.openxmlformats.org/officeDocument/2006/relationships/slideLayout" Target="../slideLayouts/slideLayout218.xml"/><Relationship Id="rId34" Type="http://schemas.openxmlformats.org/officeDocument/2006/relationships/slideLayout" Target="../slideLayouts/slideLayout231.xml"/><Relationship Id="rId42" Type="http://schemas.openxmlformats.org/officeDocument/2006/relationships/slideLayout" Target="../slideLayouts/slideLayout239.xml"/><Relationship Id="rId47" Type="http://schemas.openxmlformats.org/officeDocument/2006/relationships/slideLayout" Target="../slideLayouts/slideLayout244.xml"/><Relationship Id="rId50" Type="http://schemas.openxmlformats.org/officeDocument/2006/relationships/slideLayout" Target="../slideLayouts/slideLayout247.xml"/><Relationship Id="rId55" Type="http://schemas.openxmlformats.org/officeDocument/2006/relationships/tags" Target="../tags/tag15.xml"/><Relationship Id="rId7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9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08.xml"/><Relationship Id="rId24" Type="http://schemas.openxmlformats.org/officeDocument/2006/relationships/slideLayout" Target="../slideLayouts/slideLayout221.xml"/><Relationship Id="rId32" Type="http://schemas.openxmlformats.org/officeDocument/2006/relationships/slideLayout" Target="../slideLayouts/slideLayout229.xml"/><Relationship Id="rId37" Type="http://schemas.openxmlformats.org/officeDocument/2006/relationships/slideLayout" Target="../slideLayouts/slideLayout234.xml"/><Relationship Id="rId40" Type="http://schemas.openxmlformats.org/officeDocument/2006/relationships/slideLayout" Target="../slideLayouts/slideLayout237.xml"/><Relationship Id="rId45" Type="http://schemas.openxmlformats.org/officeDocument/2006/relationships/slideLayout" Target="../slideLayouts/slideLayout242.xml"/><Relationship Id="rId53" Type="http://schemas.openxmlformats.org/officeDocument/2006/relationships/tags" Target="../tags/tag13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Relationship Id="rId27" Type="http://schemas.openxmlformats.org/officeDocument/2006/relationships/slideLayout" Target="../slideLayouts/slideLayout224.xml"/><Relationship Id="rId30" Type="http://schemas.openxmlformats.org/officeDocument/2006/relationships/slideLayout" Target="../slideLayouts/slideLayout227.xml"/><Relationship Id="rId35" Type="http://schemas.openxmlformats.org/officeDocument/2006/relationships/slideLayout" Target="../slideLayouts/slideLayout232.xml"/><Relationship Id="rId43" Type="http://schemas.openxmlformats.org/officeDocument/2006/relationships/slideLayout" Target="../slideLayouts/slideLayout240.xml"/><Relationship Id="rId48" Type="http://schemas.openxmlformats.org/officeDocument/2006/relationships/slideLayout" Target="../slideLayouts/slideLayout245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205.xml"/><Relationship Id="rId51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22.xml"/><Relationship Id="rId33" Type="http://schemas.openxmlformats.org/officeDocument/2006/relationships/slideLayout" Target="../slideLayouts/slideLayout230.xml"/><Relationship Id="rId38" Type="http://schemas.openxmlformats.org/officeDocument/2006/relationships/slideLayout" Target="../slideLayouts/slideLayout235.xml"/><Relationship Id="rId46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217.xml"/><Relationship Id="rId41" Type="http://schemas.openxmlformats.org/officeDocument/2006/relationships/slideLayout" Target="../slideLayouts/slideLayout238.xml"/><Relationship Id="rId54" Type="http://schemas.openxmlformats.org/officeDocument/2006/relationships/tags" Target="../tags/tag14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20.xml"/><Relationship Id="rId28" Type="http://schemas.openxmlformats.org/officeDocument/2006/relationships/slideLayout" Target="../slideLayouts/slideLayout225.xml"/><Relationship Id="rId36" Type="http://schemas.openxmlformats.org/officeDocument/2006/relationships/slideLayout" Target="../slideLayouts/slideLayout233.xml"/><Relationship Id="rId49" Type="http://schemas.openxmlformats.org/officeDocument/2006/relationships/slideLayout" Target="../slideLayouts/slideLayout246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207.xml"/><Relationship Id="rId31" Type="http://schemas.openxmlformats.org/officeDocument/2006/relationships/slideLayout" Target="../slideLayouts/slideLayout228.xml"/><Relationship Id="rId44" Type="http://schemas.openxmlformats.org/officeDocument/2006/relationships/slideLayout" Target="../slideLayouts/slideLayout241.xml"/><Relationship Id="rId5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74.xml"/><Relationship Id="rId39" Type="http://schemas.openxmlformats.org/officeDocument/2006/relationships/slideLayout" Target="../slideLayouts/slideLayout287.xml"/><Relationship Id="rId21" Type="http://schemas.openxmlformats.org/officeDocument/2006/relationships/slideLayout" Target="../slideLayouts/slideLayout269.xml"/><Relationship Id="rId34" Type="http://schemas.openxmlformats.org/officeDocument/2006/relationships/slideLayout" Target="../slideLayouts/slideLayout282.xml"/><Relationship Id="rId42" Type="http://schemas.openxmlformats.org/officeDocument/2006/relationships/slideLayout" Target="../slideLayouts/slideLayout290.xml"/><Relationship Id="rId47" Type="http://schemas.openxmlformats.org/officeDocument/2006/relationships/slideLayout" Target="../slideLayouts/slideLayout295.xml"/><Relationship Id="rId50" Type="http://schemas.openxmlformats.org/officeDocument/2006/relationships/slideLayout" Target="../slideLayouts/slideLayout298.xml"/><Relationship Id="rId55" Type="http://schemas.openxmlformats.org/officeDocument/2006/relationships/tags" Target="../tags/tag18.xml"/><Relationship Id="rId7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9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59.xml"/><Relationship Id="rId24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80.xml"/><Relationship Id="rId37" Type="http://schemas.openxmlformats.org/officeDocument/2006/relationships/slideLayout" Target="../slideLayouts/slideLayout285.xml"/><Relationship Id="rId40" Type="http://schemas.openxmlformats.org/officeDocument/2006/relationships/slideLayout" Target="../slideLayouts/slideLayout288.xml"/><Relationship Id="rId45" Type="http://schemas.openxmlformats.org/officeDocument/2006/relationships/slideLayout" Target="../slideLayouts/slideLayout293.xml"/><Relationship Id="rId53" Type="http://schemas.openxmlformats.org/officeDocument/2006/relationships/tags" Target="../tags/tag16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78.xml"/><Relationship Id="rId35" Type="http://schemas.openxmlformats.org/officeDocument/2006/relationships/slideLayout" Target="../slideLayouts/slideLayout283.xml"/><Relationship Id="rId43" Type="http://schemas.openxmlformats.org/officeDocument/2006/relationships/slideLayout" Target="../slideLayouts/slideLayout291.xml"/><Relationship Id="rId48" Type="http://schemas.openxmlformats.org/officeDocument/2006/relationships/slideLayout" Target="../slideLayouts/slideLayout296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256.xml"/><Relationship Id="rId51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73.xml"/><Relationship Id="rId33" Type="http://schemas.openxmlformats.org/officeDocument/2006/relationships/slideLayout" Target="../slideLayouts/slideLayout281.xml"/><Relationship Id="rId38" Type="http://schemas.openxmlformats.org/officeDocument/2006/relationships/slideLayout" Target="../slideLayouts/slideLayout286.xml"/><Relationship Id="rId46" Type="http://schemas.openxmlformats.org/officeDocument/2006/relationships/slideLayout" Target="../slideLayouts/slideLayout294.xml"/><Relationship Id="rId20" Type="http://schemas.openxmlformats.org/officeDocument/2006/relationships/slideLayout" Target="../slideLayouts/slideLayout268.xml"/><Relationship Id="rId41" Type="http://schemas.openxmlformats.org/officeDocument/2006/relationships/slideLayout" Target="../slideLayouts/slideLayout289.xml"/><Relationship Id="rId54" Type="http://schemas.openxmlformats.org/officeDocument/2006/relationships/tags" Target="../tags/tag17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71.xml"/><Relationship Id="rId28" Type="http://schemas.openxmlformats.org/officeDocument/2006/relationships/slideLayout" Target="../slideLayouts/slideLayout276.xml"/><Relationship Id="rId36" Type="http://schemas.openxmlformats.org/officeDocument/2006/relationships/slideLayout" Target="../slideLayouts/slideLayout284.xml"/><Relationship Id="rId49" Type="http://schemas.openxmlformats.org/officeDocument/2006/relationships/slideLayout" Target="../slideLayouts/slideLayout297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258.xml"/><Relationship Id="rId31" Type="http://schemas.openxmlformats.org/officeDocument/2006/relationships/slideLayout" Target="../slideLayouts/slideLayout279.xml"/><Relationship Id="rId44" Type="http://schemas.openxmlformats.org/officeDocument/2006/relationships/slideLayout" Target="../slideLayouts/slideLayout292.xml"/><Relationship Id="rId5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26" Type="http://schemas.openxmlformats.org/officeDocument/2006/relationships/slideLayout" Target="../slideLayouts/slideLayout325.xml"/><Relationship Id="rId39" Type="http://schemas.openxmlformats.org/officeDocument/2006/relationships/slideLayout" Target="../slideLayouts/slideLayout338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tags" Target="../tags/tag21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tags" Target="../tags/tag19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304.xml"/><Relationship Id="rId19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307.xml"/><Relationship Id="rId51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20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40.xml"/><Relationship Id="rId54" Type="http://schemas.openxmlformats.org/officeDocument/2006/relationships/tags" Target="../tags/tag20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3.xml"/><Relationship Id="rId18" Type="http://schemas.openxmlformats.org/officeDocument/2006/relationships/slideLayout" Target="../slideLayouts/slideLayout368.xml"/><Relationship Id="rId26" Type="http://schemas.openxmlformats.org/officeDocument/2006/relationships/slideLayout" Target="../slideLayouts/slideLayout376.xml"/><Relationship Id="rId39" Type="http://schemas.openxmlformats.org/officeDocument/2006/relationships/slideLayout" Target="../slideLayouts/slideLayout389.xml"/><Relationship Id="rId21" Type="http://schemas.openxmlformats.org/officeDocument/2006/relationships/slideLayout" Target="../slideLayouts/slideLayout371.xml"/><Relationship Id="rId34" Type="http://schemas.openxmlformats.org/officeDocument/2006/relationships/slideLayout" Target="../slideLayouts/slideLayout384.xml"/><Relationship Id="rId42" Type="http://schemas.openxmlformats.org/officeDocument/2006/relationships/slideLayout" Target="../slideLayouts/slideLayout392.xml"/><Relationship Id="rId47" Type="http://schemas.openxmlformats.org/officeDocument/2006/relationships/slideLayout" Target="../slideLayouts/slideLayout397.xml"/><Relationship Id="rId50" Type="http://schemas.openxmlformats.org/officeDocument/2006/relationships/slideLayout" Target="../slideLayouts/slideLayout400.xml"/><Relationship Id="rId55" Type="http://schemas.openxmlformats.org/officeDocument/2006/relationships/tags" Target="../tags/tag24.xml"/><Relationship Id="rId7" Type="http://schemas.openxmlformats.org/officeDocument/2006/relationships/slideLayout" Target="../slideLayouts/slideLayout357.xml"/><Relationship Id="rId2" Type="http://schemas.openxmlformats.org/officeDocument/2006/relationships/slideLayout" Target="../slideLayouts/slideLayout352.xml"/><Relationship Id="rId16" Type="http://schemas.openxmlformats.org/officeDocument/2006/relationships/slideLayout" Target="../slideLayouts/slideLayout366.xml"/><Relationship Id="rId29" Type="http://schemas.openxmlformats.org/officeDocument/2006/relationships/slideLayout" Target="../slideLayouts/slideLayout379.xml"/><Relationship Id="rId11" Type="http://schemas.openxmlformats.org/officeDocument/2006/relationships/slideLayout" Target="../slideLayouts/slideLayout361.xml"/><Relationship Id="rId24" Type="http://schemas.openxmlformats.org/officeDocument/2006/relationships/slideLayout" Target="../slideLayouts/slideLayout374.xml"/><Relationship Id="rId32" Type="http://schemas.openxmlformats.org/officeDocument/2006/relationships/slideLayout" Target="../slideLayouts/slideLayout382.xml"/><Relationship Id="rId37" Type="http://schemas.openxmlformats.org/officeDocument/2006/relationships/slideLayout" Target="../slideLayouts/slideLayout387.xml"/><Relationship Id="rId40" Type="http://schemas.openxmlformats.org/officeDocument/2006/relationships/slideLayout" Target="../slideLayouts/slideLayout390.xml"/><Relationship Id="rId45" Type="http://schemas.openxmlformats.org/officeDocument/2006/relationships/slideLayout" Target="../slideLayouts/slideLayout395.xml"/><Relationship Id="rId53" Type="http://schemas.openxmlformats.org/officeDocument/2006/relationships/tags" Target="../tags/tag22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355.xml"/><Relationship Id="rId19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9.xml"/><Relationship Id="rId14" Type="http://schemas.openxmlformats.org/officeDocument/2006/relationships/slideLayout" Target="../slideLayouts/slideLayout364.xml"/><Relationship Id="rId22" Type="http://schemas.openxmlformats.org/officeDocument/2006/relationships/slideLayout" Target="../slideLayouts/slideLayout372.xml"/><Relationship Id="rId27" Type="http://schemas.openxmlformats.org/officeDocument/2006/relationships/slideLayout" Target="../slideLayouts/slideLayout377.xml"/><Relationship Id="rId30" Type="http://schemas.openxmlformats.org/officeDocument/2006/relationships/slideLayout" Target="../slideLayouts/slideLayout380.xml"/><Relationship Id="rId35" Type="http://schemas.openxmlformats.org/officeDocument/2006/relationships/slideLayout" Target="../slideLayouts/slideLayout385.xml"/><Relationship Id="rId43" Type="http://schemas.openxmlformats.org/officeDocument/2006/relationships/slideLayout" Target="../slideLayouts/slideLayout393.xml"/><Relationship Id="rId48" Type="http://schemas.openxmlformats.org/officeDocument/2006/relationships/slideLayout" Target="../slideLayouts/slideLayout39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358.xml"/><Relationship Id="rId51" Type="http://schemas.openxmlformats.org/officeDocument/2006/relationships/slideLayout" Target="../slideLayouts/slideLayout401.xml"/><Relationship Id="rId3" Type="http://schemas.openxmlformats.org/officeDocument/2006/relationships/slideLayout" Target="../slideLayouts/slideLayout353.xml"/><Relationship Id="rId12" Type="http://schemas.openxmlformats.org/officeDocument/2006/relationships/slideLayout" Target="../slideLayouts/slideLayout362.xml"/><Relationship Id="rId17" Type="http://schemas.openxmlformats.org/officeDocument/2006/relationships/slideLayout" Target="../slideLayouts/slideLayout367.xml"/><Relationship Id="rId25" Type="http://schemas.openxmlformats.org/officeDocument/2006/relationships/slideLayout" Target="../slideLayouts/slideLayout375.xml"/><Relationship Id="rId33" Type="http://schemas.openxmlformats.org/officeDocument/2006/relationships/slideLayout" Target="../slideLayouts/slideLayout383.xml"/><Relationship Id="rId38" Type="http://schemas.openxmlformats.org/officeDocument/2006/relationships/slideLayout" Target="../slideLayouts/slideLayout388.xml"/><Relationship Id="rId46" Type="http://schemas.openxmlformats.org/officeDocument/2006/relationships/slideLayout" Target="../slideLayouts/slideLayout396.xml"/><Relationship Id="rId20" Type="http://schemas.openxmlformats.org/officeDocument/2006/relationships/slideLayout" Target="../slideLayouts/slideLayout370.xml"/><Relationship Id="rId41" Type="http://schemas.openxmlformats.org/officeDocument/2006/relationships/slideLayout" Target="../slideLayouts/slideLayout391.xml"/><Relationship Id="rId54" Type="http://schemas.openxmlformats.org/officeDocument/2006/relationships/tags" Target="../tags/tag23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5" Type="http://schemas.openxmlformats.org/officeDocument/2006/relationships/slideLayout" Target="../slideLayouts/slideLayout365.xml"/><Relationship Id="rId23" Type="http://schemas.openxmlformats.org/officeDocument/2006/relationships/slideLayout" Target="../slideLayouts/slideLayout373.xml"/><Relationship Id="rId28" Type="http://schemas.openxmlformats.org/officeDocument/2006/relationships/slideLayout" Target="../slideLayouts/slideLayout378.xml"/><Relationship Id="rId36" Type="http://schemas.openxmlformats.org/officeDocument/2006/relationships/slideLayout" Target="../slideLayouts/slideLayout386.xml"/><Relationship Id="rId49" Type="http://schemas.openxmlformats.org/officeDocument/2006/relationships/slideLayout" Target="../slideLayouts/slideLayout399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360.xml"/><Relationship Id="rId31" Type="http://schemas.openxmlformats.org/officeDocument/2006/relationships/slideLayout" Target="../slideLayouts/slideLayout381.xml"/><Relationship Id="rId44" Type="http://schemas.openxmlformats.org/officeDocument/2006/relationships/slideLayout" Target="../slideLayouts/slideLayout394.xml"/><Relationship Id="rId5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4.xml"/><Relationship Id="rId18" Type="http://schemas.openxmlformats.org/officeDocument/2006/relationships/slideLayout" Target="../slideLayouts/slideLayout419.xml"/><Relationship Id="rId26" Type="http://schemas.openxmlformats.org/officeDocument/2006/relationships/slideLayout" Target="../slideLayouts/slideLayout427.xml"/><Relationship Id="rId39" Type="http://schemas.openxmlformats.org/officeDocument/2006/relationships/slideLayout" Target="../slideLayouts/slideLayout440.xml"/><Relationship Id="rId21" Type="http://schemas.openxmlformats.org/officeDocument/2006/relationships/slideLayout" Target="../slideLayouts/slideLayout422.xml"/><Relationship Id="rId34" Type="http://schemas.openxmlformats.org/officeDocument/2006/relationships/slideLayout" Target="../slideLayouts/slideLayout435.xml"/><Relationship Id="rId42" Type="http://schemas.openxmlformats.org/officeDocument/2006/relationships/slideLayout" Target="../slideLayouts/slideLayout443.xml"/><Relationship Id="rId47" Type="http://schemas.openxmlformats.org/officeDocument/2006/relationships/slideLayout" Target="../slideLayouts/slideLayout448.xml"/><Relationship Id="rId50" Type="http://schemas.openxmlformats.org/officeDocument/2006/relationships/slideLayout" Target="../slideLayouts/slideLayout451.xml"/><Relationship Id="rId55" Type="http://schemas.openxmlformats.org/officeDocument/2006/relationships/tags" Target="../tags/tag27.xml"/><Relationship Id="rId7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3.xml"/><Relationship Id="rId16" Type="http://schemas.openxmlformats.org/officeDocument/2006/relationships/slideLayout" Target="../slideLayouts/slideLayout417.xml"/><Relationship Id="rId29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12.xml"/><Relationship Id="rId24" Type="http://schemas.openxmlformats.org/officeDocument/2006/relationships/slideLayout" Target="../slideLayouts/slideLayout425.xml"/><Relationship Id="rId32" Type="http://schemas.openxmlformats.org/officeDocument/2006/relationships/slideLayout" Target="../slideLayouts/slideLayout433.xml"/><Relationship Id="rId37" Type="http://schemas.openxmlformats.org/officeDocument/2006/relationships/slideLayout" Target="../slideLayouts/slideLayout438.xml"/><Relationship Id="rId40" Type="http://schemas.openxmlformats.org/officeDocument/2006/relationships/slideLayout" Target="../slideLayouts/slideLayout441.xml"/><Relationship Id="rId45" Type="http://schemas.openxmlformats.org/officeDocument/2006/relationships/slideLayout" Target="../slideLayouts/slideLayout446.xml"/><Relationship Id="rId53" Type="http://schemas.openxmlformats.org/officeDocument/2006/relationships/tags" Target="../tags/tag25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406.xml"/><Relationship Id="rId19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Relationship Id="rId14" Type="http://schemas.openxmlformats.org/officeDocument/2006/relationships/slideLayout" Target="../slideLayouts/slideLayout415.xml"/><Relationship Id="rId22" Type="http://schemas.openxmlformats.org/officeDocument/2006/relationships/slideLayout" Target="../slideLayouts/slideLayout423.xml"/><Relationship Id="rId27" Type="http://schemas.openxmlformats.org/officeDocument/2006/relationships/slideLayout" Target="../slideLayouts/slideLayout428.xml"/><Relationship Id="rId30" Type="http://schemas.openxmlformats.org/officeDocument/2006/relationships/slideLayout" Target="../slideLayouts/slideLayout431.xml"/><Relationship Id="rId35" Type="http://schemas.openxmlformats.org/officeDocument/2006/relationships/slideLayout" Target="../slideLayouts/slideLayout436.xml"/><Relationship Id="rId43" Type="http://schemas.openxmlformats.org/officeDocument/2006/relationships/slideLayout" Target="../slideLayouts/slideLayout444.xml"/><Relationship Id="rId48" Type="http://schemas.openxmlformats.org/officeDocument/2006/relationships/slideLayout" Target="../slideLayouts/slideLayout449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409.xml"/><Relationship Id="rId51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04.xml"/><Relationship Id="rId12" Type="http://schemas.openxmlformats.org/officeDocument/2006/relationships/slideLayout" Target="../slideLayouts/slideLayout413.xml"/><Relationship Id="rId17" Type="http://schemas.openxmlformats.org/officeDocument/2006/relationships/slideLayout" Target="../slideLayouts/slideLayout418.xml"/><Relationship Id="rId25" Type="http://schemas.openxmlformats.org/officeDocument/2006/relationships/slideLayout" Target="../slideLayouts/slideLayout426.xml"/><Relationship Id="rId33" Type="http://schemas.openxmlformats.org/officeDocument/2006/relationships/slideLayout" Target="../slideLayouts/slideLayout434.xml"/><Relationship Id="rId38" Type="http://schemas.openxmlformats.org/officeDocument/2006/relationships/slideLayout" Target="../slideLayouts/slideLayout439.xml"/><Relationship Id="rId46" Type="http://schemas.openxmlformats.org/officeDocument/2006/relationships/slideLayout" Target="../slideLayouts/slideLayout447.xml"/><Relationship Id="rId20" Type="http://schemas.openxmlformats.org/officeDocument/2006/relationships/slideLayout" Target="../slideLayouts/slideLayout421.xml"/><Relationship Id="rId41" Type="http://schemas.openxmlformats.org/officeDocument/2006/relationships/slideLayout" Target="../slideLayouts/slideLayout442.xml"/><Relationship Id="rId54" Type="http://schemas.openxmlformats.org/officeDocument/2006/relationships/tags" Target="../tags/tag26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5" Type="http://schemas.openxmlformats.org/officeDocument/2006/relationships/slideLayout" Target="../slideLayouts/slideLayout416.xml"/><Relationship Id="rId23" Type="http://schemas.openxmlformats.org/officeDocument/2006/relationships/slideLayout" Target="../slideLayouts/slideLayout424.xml"/><Relationship Id="rId28" Type="http://schemas.openxmlformats.org/officeDocument/2006/relationships/slideLayout" Target="../slideLayouts/slideLayout429.xml"/><Relationship Id="rId36" Type="http://schemas.openxmlformats.org/officeDocument/2006/relationships/slideLayout" Target="../slideLayouts/slideLayout437.xml"/><Relationship Id="rId49" Type="http://schemas.openxmlformats.org/officeDocument/2006/relationships/slideLayout" Target="../slideLayouts/slideLayout450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411.xml"/><Relationship Id="rId31" Type="http://schemas.openxmlformats.org/officeDocument/2006/relationships/slideLayout" Target="../slideLayouts/slideLayout432.xml"/><Relationship Id="rId44" Type="http://schemas.openxmlformats.org/officeDocument/2006/relationships/slideLayout" Target="../slideLayouts/slideLayout445.xml"/><Relationship Id="rId5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51.xml"/><Relationship Id="rId55" Type="http://schemas.openxmlformats.org/officeDocument/2006/relationships/tags" Target="../tags/tag6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3" Type="http://schemas.openxmlformats.org/officeDocument/2006/relationships/tags" Target="../tags/tag4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tags" Target="../tags/tag5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55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454.xml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7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56.xml"/><Relationship Id="rId9" Type="http://schemas.openxmlformats.org/officeDocument/2006/relationships/image" Target="../media/image4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61.xml"/><Relationship Id="rId7" Type="http://schemas.openxmlformats.org/officeDocument/2006/relationships/theme" Target="../theme/theme21.xml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63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462.xml"/><Relationship Id="rId9" Type="http://schemas.openxmlformats.org/officeDocument/2006/relationships/image" Target="../media/image4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67.xml"/><Relationship Id="rId7" Type="http://schemas.openxmlformats.org/officeDocument/2006/relationships/theme" Target="../theme/theme22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9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68.xml"/><Relationship Id="rId9" Type="http://schemas.openxmlformats.org/officeDocument/2006/relationships/image" Target="../media/image4.jpe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71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theme" Target="../theme/theme24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47" Type="http://schemas.openxmlformats.org/officeDocument/2006/relationships/slideLayout" Target="../slideLayouts/slideLayout139.xml"/><Relationship Id="rId50" Type="http://schemas.openxmlformats.org/officeDocument/2006/relationships/slideLayout" Target="../slideLayouts/slideLayout142.xml"/><Relationship Id="rId55" Type="http://schemas.openxmlformats.org/officeDocument/2006/relationships/tags" Target="../tags/tag9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slideLayout" Target="../slideLayouts/slideLayout137.xml"/><Relationship Id="rId53" Type="http://schemas.openxmlformats.org/officeDocument/2006/relationships/tags" Target="../tags/tag7.xml"/><Relationship Id="rId58" Type="http://schemas.openxmlformats.org/officeDocument/2006/relationships/image" Target="../media/image5.jpeg"/><Relationship Id="rId5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Relationship Id="rId48" Type="http://schemas.openxmlformats.org/officeDocument/2006/relationships/slideLayout" Target="../slideLayouts/slideLayout140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100.xml"/><Relationship Id="rId51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33.xml"/><Relationship Id="rId54" Type="http://schemas.openxmlformats.org/officeDocument/2006/relationships/tags" Target="../tags/tag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41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5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theme" Target="../theme/theme9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mplate.gif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452C6C-7668-41F2-A1FE-A8BF61315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334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3" name="Oval 41"/>
          <p:cNvSpPr>
            <a:spLocks noChangeArrowheads="1"/>
          </p:cNvSpPr>
          <p:nvPr userDrawn="1"/>
        </p:nvSpPr>
        <p:spPr bwMode="gray">
          <a:xfrm>
            <a:off x="295275" y="382588"/>
            <a:ext cx="990600" cy="989012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800" y="838200"/>
            <a:ext cx="609600" cy="4724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1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381000"/>
            <a:ext cx="7848600" cy="533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032" name="Picture 20" descr="ODEP Logo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1200"/>
            <a:ext cx="76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Box 14"/>
          <p:cNvSpPr txBox="1">
            <a:spLocks noChangeArrowheads="1"/>
          </p:cNvSpPr>
          <p:nvPr userDrawn="1"/>
        </p:nvSpPr>
        <p:spPr bwMode="auto">
          <a:xfrm>
            <a:off x="1181100" y="5867400"/>
            <a:ext cx="7348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charset="0"/>
              </a:rPr>
              <a:t>JAN is funded by a contract with the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charset="0"/>
              </a:rPr>
              <a:t>Office of Disability Employment Policy, U.S. Department of Labor.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804" r:id="rId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 u="none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templat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0BA490-4143-4CF0-B4C3-5AB9688DC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0248" name="Picture 20" descr="odeplogo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50" name="Picture 11" descr="JAN Logo&#10;&#10;Job Accommodation Network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948" r:id="rId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templa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8DB065-CC6F-4160-86C0-BC8EE23F2B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271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1272" name="Picture 20" descr="odeplogo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274" name="Picture 11" descr="JAN Logo&#10;&#10;Job Accommodation Network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templat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5B9C2B-325F-4F91-9484-18B1F34B82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5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2296" name="Picture 20" descr="odeplogo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298" name="Picture 11" descr="JAN Logo&#10;&#10;Job Accommodation Network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949" r:id="rId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templa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044C45-FAE4-419F-9F6B-0D61878D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319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3320" name="Picture 20" descr="odeplogo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322" name="Picture 11" descr="JAN Logo&#10;&#10;Job Accommodation Network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7FBA86-6985-40CA-A077-66FFD6E2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43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4344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346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950" r:id="rId1"/>
    <p:sldLayoutId id="2147522951" r:id="rId2"/>
    <p:sldLayoutId id="2147522952" r:id="rId3"/>
    <p:sldLayoutId id="2147522953" r:id="rId4"/>
    <p:sldLayoutId id="2147522954" r:id="rId5"/>
    <p:sldLayoutId id="2147522955" r:id="rId6"/>
    <p:sldLayoutId id="2147522956" r:id="rId7"/>
    <p:sldLayoutId id="2147522957" r:id="rId8"/>
    <p:sldLayoutId id="2147522958" r:id="rId9"/>
    <p:sldLayoutId id="2147522959" r:id="rId10"/>
    <p:sldLayoutId id="2147522960" r:id="rId11"/>
    <p:sldLayoutId id="2147522961" r:id="rId12"/>
    <p:sldLayoutId id="2147522962" r:id="rId13"/>
    <p:sldLayoutId id="2147522963" r:id="rId14"/>
    <p:sldLayoutId id="2147522964" r:id="rId15"/>
    <p:sldLayoutId id="2147522965" r:id="rId16"/>
    <p:sldLayoutId id="2147522966" r:id="rId17"/>
    <p:sldLayoutId id="2147522967" r:id="rId18"/>
    <p:sldLayoutId id="2147522968" r:id="rId19"/>
    <p:sldLayoutId id="2147522969" r:id="rId20"/>
    <p:sldLayoutId id="2147522970" r:id="rId21"/>
    <p:sldLayoutId id="2147522971" r:id="rId22"/>
    <p:sldLayoutId id="2147522972" r:id="rId23"/>
    <p:sldLayoutId id="2147522973" r:id="rId24"/>
    <p:sldLayoutId id="2147522974" r:id="rId25"/>
    <p:sldLayoutId id="2147522975" r:id="rId26"/>
    <p:sldLayoutId id="2147522976" r:id="rId27"/>
    <p:sldLayoutId id="2147522977" r:id="rId28"/>
    <p:sldLayoutId id="2147522978" r:id="rId29"/>
    <p:sldLayoutId id="2147522979" r:id="rId30"/>
    <p:sldLayoutId id="2147522980" r:id="rId31"/>
    <p:sldLayoutId id="2147522981" r:id="rId32"/>
    <p:sldLayoutId id="2147522982" r:id="rId33"/>
    <p:sldLayoutId id="2147522983" r:id="rId34"/>
    <p:sldLayoutId id="2147522984" r:id="rId35"/>
    <p:sldLayoutId id="2147522985" r:id="rId36"/>
    <p:sldLayoutId id="2147522986" r:id="rId37"/>
    <p:sldLayoutId id="2147522987" r:id="rId38"/>
    <p:sldLayoutId id="2147522988" r:id="rId39"/>
    <p:sldLayoutId id="2147522989" r:id="rId40"/>
    <p:sldLayoutId id="2147522990" r:id="rId41"/>
    <p:sldLayoutId id="2147522991" r:id="rId42"/>
    <p:sldLayoutId id="2147522992" r:id="rId43"/>
    <p:sldLayoutId id="2147522993" r:id="rId44"/>
    <p:sldLayoutId id="2147522994" r:id="rId45"/>
    <p:sldLayoutId id="2147522995" r:id="rId46"/>
    <p:sldLayoutId id="2147522996" r:id="rId47"/>
    <p:sldLayoutId id="2147522997" r:id="rId48"/>
    <p:sldLayoutId id="2147522998" r:id="rId49"/>
    <p:sldLayoutId id="2147522999" r:id="rId50"/>
    <p:sldLayoutId id="2147523000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0FDA32-B668-4254-B7E1-F5A3C56AB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36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5368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370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001" r:id="rId1"/>
    <p:sldLayoutId id="2147523002" r:id="rId2"/>
    <p:sldLayoutId id="2147523003" r:id="rId3"/>
    <p:sldLayoutId id="2147523004" r:id="rId4"/>
    <p:sldLayoutId id="2147523005" r:id="rId5"/>
    <p:sldLayoutId id="2147523006" r:id="rId6"/>
    <p:sldLayoutId id="2147523007" r:id="rId7"/>
    <p:sldLayoutId id="2147523008" r:id="rId8"/>
    <p:sldLayoutId id="2147523009" r:id="rId9"/>
    <p:sldLayoutId id="2147523010" r:id="rId10"/>
    <p:sldLayoutId id="2147523011" r:id="rId11"/>
    <p:sldLayoutId id="2147523012" r:id="rId12"/>
    <p:sldLayoutId id="2147523013" r:id="rId13"/>
    <p:sldLayoutId id="2147523014" r:id="rId14"/>
    <p:sldLayoutId id="2147523015" r:id="rId15"/>
    <p:sldLayoutId id="2147523016" r:id="rId16"/>
    <p:sldLayoutId id="2147523017" r:id="rId17"/>
    <p:sldLayoutId id="2147523018" r:id="rId18"/>
    <p:sldLayoutId id="2147523019" r:id="rId19"/>
    <p:sldLayoutId id="2147523020" r:id="rId20"/>
    <p:sldLayoutId id="2147523021" r:id="rId21"/>
    <p:sldLayoutId id="2147523022" r:id="rId22"/>
    <p:sldLayoutId id="2147523023" r:id="rId23"/>
    <p:sldLayoutId id="2147523024" r:id="rId24"/>
    <p:sldLayoutId id="2147523025" r:id="rId25"/>
    <p:sldLayoutId id="2147523026" r:id="rId26"/>
    <p:sldLayoutId id="2147523027" r:id="rId27"/>
    <p:sldLayoutId id="2147523028" r:id="rId28"/>
    <p:sldLayoutId id="2147523029" r:id="rId29"/>
    <p:sldLayoutId id="2147523030" r:id="rId30"/>
    <p:sldLayoutId id="2147523031" r:id="rId31"/>
    <p:sldLayoutId id="2147523032" r:id="rId32"/>
    <p:sldLayoutId id="2147523033" r:id="rId33"/>
    <p:sldLayoutId id="2147523034" r:id="rId34"/>
    <p:sldLayoutId id="2147523035" r:id="rId35"/>
    <p:sldLayoutId id="2147523036" r:id="rId36"/>
    <p:sldLayoutId id="2147523037" r:id="rId37"/>
    <p:sldLayoutId id="2147523038" r:id="rId38"/>
    <p:sldLayoutId id="2147523039" r:id="rId39"/>
    <p:sldLayoutId id="2147523040" r:id="rId40"/>
    <p:sldLayoutId id="2147523041" r:id="rId41"/>
    <p:sldLayoutId id="2147523042" r:id="rId42"/>
    <p:sldLayoutId id="2147523043" r:id="rId43"/>
    <p:sldLayoutId id="2147523044" r:id="rId44"/>
    <p:sldLayoutId id="2147523045" r:id="rId45"/>
    <p:sldLayoutId id="2147523046" r:id="rId46"/>
    <p:sldLayoutId id="2147523047" r:id="rId47"/>
    <p:sldLayoutId id="2147523048" r:id="rId48"/>
    <p:sldLayoutId id="2147523049" r:id="rId49"/>
    <p:sldLayoutId id="2147523050" r:id="rId50"/>
    <p:sldLayoutId id="2147523051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2F4A62-34E4-409F-A245-8E76388B4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391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6392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394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052" r:id="rId1"/>
    <p:sldLayoutId id="2147523053" r:id="rId2"/>
    <p:sldLayoutId id="2147523054" r:id="rId3"/>
    <p:sldLayoutId id="2147523055" r:id="rId4"/>
    <p:sldLayoutId id="2147523056" r:id="rId5"/>
    <p:sldLayoutId id="2147523057" r:id="rId6"/>
    <p:sldLayoutId id="2147523058" r:id="rId7"/>
    <p:sldLayoutId id="2147523059" r:id="rId8"/>
    <p:sldLayoutId id="2147523060" r:id="rId9"/>
    <p:sldLayoutId id="2147523061" r:id="rId10"/>
    <p:sldLayoutId id="2147523062" r:id="rId11"/>
    <p:sldLayoutId id="2147523063" r:id="rId12"/>
    <p:sldLayoutId id="2147523064" r:id="rId13"/>
    <p:sldLayoutId id="2147523065" r:id="rId14"/>
    <p:sldLayoutId id="2147523066" r:id="rId15"/>
    <p:sldLayoutId id="2147523067" r:id="rId16"/>
    <p:sldLayoutId id="2147523068" r:id="rId17"/>
    <p:sldLayoutId id="2147523069" r:id="rId18"/>
    <p:sldLayoutId id="2147523070" r:id="rId19"/>
    <p:sldLayoutId id="2147523071" r:id="rId20"/>
    <p:sldLayoutId id="2147523072" r:id="rId21"/>
    <p:sldLayoutId id="2147523073" r:id="rId22"/>
    <p:sldLayoutId id="2147523074" r:id="rId23"/>
    <p:sldLayoutId id="2147523075" r:id="rId24"/>
    <p:sldLayoutId id="2147523076" r:id="rId25"/>
    <p:sldLayoutId id="2147523077" r:id="rId26"/>
    <p:sldLayoutId id="2147523078" r:id="rId27"/>
    <p:sldLayoutId id="2147523079" r:id="rId28"/>
    <p:sldLayoutId id="2147523080" r:id="rId29"/>
    <p:sldLayoutId id="2147523081" r:id="rId30"/>
    <p:sldLayoutId id="2147523082" r:id="rId31"/>
    <p:sldLayoutId id="2147523083" r:id="rId32"/>
    <p:sldLayoutId id="2147523084" r:id="rId33"/>
    <p:sldLayoutId id="2147523085" r:id="rId34"/>
    <p:sldLayoutId id="2147523086" r:id="rId35"/>
    <p:sldLayoutId id="2147523087" r:id="rId36"/>
    <p:sldLayoutId id="2147523088" r:id="rId37"/>
    <p:sldLayoutId id="2147523089" r:id="rId38"/>
    <p:sldLayoutId id="2147523090" r:id="rId39"/>
    <p:sldLayoutId id="2147523091" r:id="rId40"/>
    <p:sldLayoutId id="2147523092" r:id="rId41"/>
    <p:sldLayoutId id="2147523093" r:id="rId42"/>
    <p:sldLayoutId id="2147523094" r:id="rId43"/>
    <p:sldLayoutId id="2147523095" r:id="rId44"/>
    <p:sldLayoutId id="2147523096" r:id="rId45"/>
    <p:sldLayoutId id="2147523097" r:id="rId46"/>
    <p:sldLayoutId id="2147523098" r:id="rId47"/>
    <p:sldLayoutId id="2147523099" r:id="rId48"/>
    <p:sldLayoutId id="2147523100" r:id="rId49"/>
    <p:sldLayoutId id="2147523101" r:id="rId50"/>
    <p:sldLayoutId id="2147523102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C44F33-1BA8-4BEB-830A-8DD5CB475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415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7416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418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103" r:id="rId1"/>
    <p:sldLayoutId id="2147523104" r:id="rId2"/>
    <p:sldLayoutId id="2147523105" r:id="rId3"/>
    <p:sldLayoutId id="2147523106" r:id="rId4"/>
    <p:sldLayoutId id="2147523107" r:id="rId5"/>
    <p:sldLayoutId id="2147523108" r:id="rId6"/>
    <p:sldLayoutId id="2147523109" r:id="rId7"/>
    <p:sldLayoutId id="2147523110" r:id="rId8"/>
    <p:sldLayoutId id="2147523111" r:id="rId9"/>
    <p:sldLayoutId id="2147523112" r:id="rId10"/>
    <p:sldLayoutId id="2147523113" r:id="rId11"/>
    <p:sldLayoutId id="2147523114" r:id="rId12"/>
    <p:sldLayoutId id="2147523115" r:id="rId13"/>
    <p:sldLayoutId id="2147523116" r:id="rId14"/>
    <p:sldLayoutId id="2147523117" r:id="rId15"/>
    <p:sldLayoutId id="2147523118" r:id="rId16"/>
    <p:sldLayoutId id="2147523119" r:id="rId17"/>
    <p:sldLayoutId id="2147523120" r:id="rId18"/>
    <p:sldLayoutId id="2147523121" r:id="rId19"/>
    <p:sldLayoutId id="2147523122" r:id="rId20"/>
    <p:sldLayoutId id="2147523123" r:id="rId21"/>
    <p:sldLayoutId id="2147523124" r:id="rId22"/>
    <p:sldLayoutId id="2147523125" r:id="rId23"/>
    <p:sldLayoutId id="2147523126" r:id="rId24"/>
    <p:sldLayoutId id="2147523127" r:id="rId25"/>
    <p:sldLayoutId id="2147523128" r:id="rId26"/>
    <p:sldLayoutId id="2147523129" r:id="rId27"/>
    <p:sldLayoutId id="2147523130" r:id="rId28"/>
    <p:sldLayoutId id="2147523131" r:id="rId29"/>
    <p:sldLayoutId id="2147523132" r:id="rId30"/>
    <p:sldLayoutId id="2147523133" r:id="rId31"/>
    <p:sldLayoutId id="2147523134" r:id="rId32"/>
    <p:sldLayoutId id="2147523135" r:id="rId33"/>
    <p:sldLayoutId id="2147523136" r:id="rId34"/>
    <p:sldLayoutId id="2147523137" r:id="rId35"/>
    <p:sldLayoutId id="2147523138" r:id="rId36"/>
    <p:sldLayoutId id="2147523139" r:id="rId37"/>
    <p:sldLayoutId id="2147523140" r:id="rId38"/>
    <p:sldLayoutId id="2147523141" r:id="rId39"/>
    <p:sldLayoutId id="2147523142" r:id="rId40"/>
    <p:sldLayoutId id="2147523143" r:id="rId41"/>
    <p:sldLayoutId id="2147523144" r:id="rId42"/>
    <p:sldLayoutId id="2147523145" r:id="rId43"/>
    <p:sldLayoutId id="2147523146" r:id="rId44"/>
    <p:sldLayoutId id="2147523147" r:id="rId45"/>
    <p:sldLayoutId id="2147523148" r:id="rId46"/>
    <p:sldLayoutId id="2147523149" r:id="rId47"/>
    <p:sldLayoutId id="2147523150" r:id="rId48"/>
    <p:sldLayoutId id="2147523151" r:id="rId49"/>
    <p:sldLayoutId id="2147523152" r:id="rId50"/>
    <p:sldLayoutId id="2147523153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7C5F2D-F42A-4C2C-B8E3-32D456BB7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39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8440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442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154" r:id="rId1"/>
    <p:sldLayoutId id="2147523155" r:id="rId2"/>
    <p:sldLayoutId id="2147523156" r:id="rId3"/>
    <p:sldLayoutId id="2147523157" r:id="rId4"/>
    <p:sldLayoutId id="2147523158" r:id="rId5"/>
    <p:sldLayoutId id="2147523159" r:id="rId6"/>
    <p:sldLayoutId id="2147523160" r:id="rId7"/>
    <p:sldLayoutId id="2147523161" r:id="rId8"/>
    <p:sldLayoutId id="2147523162" r:id="rId9"/>
    <p:sldLayoutId id="2147523163" r:id="rId10"/>
    <p:sldLayoutId id="2147523164" r:id="rId11"/>
    <p:sldLayoutId id="2147523165" r:id="rId12"/>
    <p:sldLayoutId id="2147523166" r:id="rId13"/>
    <p:sldLayoutId id="2147523167" r:id="rId14"/>
    <p:sldLayoutId id="2147523168" r:id="rId15"/>
    <p:sldLayoutId id="2147523169" r:id="rId16"/>
    <p:sldLayoutId id="2147523170" r:id="rId17"/>
    <p:sldLayoutId id="2147523171" r:id="rId18"/>
    <p:sldLayoutId id="2147523172" r:id="rId19"/>
    <p:sldLayoutId id="2147523173" r:id="rId20"/>
    <p:sldLayoutId id="2147523174" r:id="rId21"/>
    <p:sldLayoutId id="2147523175" r:id="rId22"/>
    <p:sldLayoutId id="2147523176" r:id="rId23"/>
    <p:sldLayoutId id="2147523177" r:id="rId24"/>
    <p:sldLayoutId id="2147523178" r:id="rId25"/>
    <p:sldLayoutId id="2147523179" r:id="rId26"/>
    <p:sldLayoutId id="2147523180" r:id="rId27"/>
    <p:sldLayoutId id="2147523181" r:id="rId28"/>
    <p:sldLayoutId id="2147523182" r:id="rId29"/>
    <p:sldLayoutId id="2147523183" r:id="rId30"/>
    <p:sldLayoutId id="2147523184" r:id="rId31"/>
    <p:sldLayoutId id="2147523185" r:id="rId32"/>
    <p:sldLayoutId id="2147523186" r:id="rId33"/>
    <p:sldLayoutId id="2147523187" r:id="rId34"/>
    <p:sldLayoutId id="2147523188" r:id="rId35"/>
    <p:sldLayoutId id="2147523189" r:id="rId36"/>
    <p:sldLayoutId id="2147523190" r:id="rId37"/>
    <p:sldLayoutId id="2147523191" r:id="rId38"/>
    <p:sldLayoutId id="2147523192" r:id="rId39"/>
    <p:sldLayoutId id="2147523193" r:id="rId40"/>
    <p:sldLayoutId id="2147523194" r:id="rId41"/>
    <p:sldLayoutId id="2147523195" r:id="rId42"/>
    <p:sldLayoutId id="2147523196" r:id="rId43"/>
    <p:sldLayoutId id="2147523197" r:id="rId44"/>
    <p:sldLayoutId id="2147523198" r:id="rId45"/>
    <p:sldLayoutId id="2147523199" r:id="rId46"/>
    <p:sldLayoutId id="2147523200" r:id="rId47"/>
    <p:sldLayoutId id="2147523201" r:id="rId48"/>
    <p:sldLayoutId id="2147523202" r:id="rId49"/>
    <p:sldLayoutId id="2147523203" r:id="rId50"/>
    <p:sldLayoutId id="2147523204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D538D2-FC4E-4046-98FB-D4A365C69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463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19464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466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205" r:id="rId1"/>
    <p:sldLayoutId id="2147523206" r:id="rId2"/>
    <p:sldLayoutId id="2147523207" r:id="rId3"/>
    <p:sldLayoutId id="2147523208" r:id="rId4"/>
    <p:sldLayoutId id="2147523209" r:id="rId5"/>
    <p:sldLayoutId id="2147523210" r:id="rId6"/>
    <p:sldLayoutId id="2147523211" r:id="rId7"/>
    <p:sldLayoutId id="2147523212" r:id="rId8"/>
    <p:sldLayoutId id="2147523213" r:id="rId9"/>
    <p:sldLayoutId id="2147523214" r:id="rId10"/>
    <p:sldLayoutId id="2147523215" r:id="rId11"/>
    <p:sldLayoutId id="2147523216" r:id="rId12"/>
    <p:sldLayoutId id="2147523217" r:id="rId13"/>
    <p:sldLayoutId id="2147523218" r:id="rId14"/>
    <p:sldLayoutId id="2147523219" r:id="rId15"/>
    <p:sldLayoutId id="2147523220" r:id="rId16"/>
    <p:sldLayoutId id="2147523221" r:id="rId17"/>
    <p:sldLayoutId id="2147523222" r:id="rId18"/>
    <p:sldLayoutId id="2147523223" r:id="rId19"/>
    <p:sldLayoutId id="2147523224" r:id="rId20"/>
    <p:sldLayoutId id="2147523225" r:id="rId21"/>
    <p:sldLayoutId id="2147523226" r:id="rId22"/>
    <p:sldLayoutId id="2147523227" r:id="rId23"/>
    <p:sldLayoutId id="2147523228" r:id="rId24"/>
    <p:sldLayoutId id="2147523229" r:id="rId25"/>
    <p:sldLayoutId id="2147523230" r:id="rId26"/>
    <p:sldLayoutId id="2147523231" r:id="rId27"/>
    <p:sldLayoutId id="2147523232" r:id="rId28"/>
    <p:sldLayoutId id="2147523233" r:id="rId29"/>
    <p:sldLayoutId id="2147523234" r:id="rId30"/>
    <p:sldLayoutId id="2147523235" r:id="rId31"/>
    <p:sldLayoutId id="2147523236" r:id="rId32"/>
    <p:sldLayoutId id="2147523237" r:id="rId33"/>
    <p:sldLayoutId id="2147523238" r:id="rId34"/>
    <p:sldLayoutId id="2147523239" r:id="rId35"/>
    <p:sldLayoutId id="2147523240" r:id="rId36"/>
    <p:sldLayoutId id="2147523241" r:id="rId37"/>
    <p:sldLayoutId id="2147523242" r:id="rId38"/>
    <p:sldLayoutId id="2147523243" r:id="rId39"/>
    <p:sldLayoutId id="2147523244" r:id="rId40"/>
    <p:sldLayoutId id="2147523245" r:id="rId41"/>
    <p:sldLayoutId id="2147523246" r:id="rId42"/>
    <p:sldLayoutId id="2147523247" r:id="rId43"/>
    <p:sldLayoutId id="2147523248" r:id="rId44"/>
    <p:sldLayoutId id="2147523249" r:id="rId45"/>
    <p:sldLayoutId id="2147523250" r:id="rId46"/>
    <p:sldLayoutId id="2147523251" r:id="rId47"/>
    <p:sldLayoutId id="2147523252" r:id="rId48"/>
    <p:sldLayoutId id="2147523253" r:id="rId49"/>
    <p:sldLayoutId id="2147523254" r:id="rId50"/>
    <p:sldLayoutId id="2147523255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948EC-F0E6-474A-B267-8CACE190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5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2056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8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805" r:id="rId1"/>
    <p:sldLayoutId id="2147522806" r:id="rId2"/>
    <p:sldLayoutId id="2147522807" r:id="rId3"/>
    <p:sldLayoutId id="2147522808" r:id="rId4"/>
    <p:sldLayoutId id="2147522809" r:id="rId5"/>
    <p:sldLayoutId id="2147522810" r:id="rId6"/>
    <p:sldLayoutId id="2147522811" r:id="rId7"/>
    <p:sldLayoutId id="2147522812" r:id="rId8"/>
    <p:sldLayoutId id="2147522813" r:id="rId9"/>
    <p:sldLayoutId id="2147522814" r:id="rId10"/>
    <p:sldLayoutId id="2147522815" r:id="rId11"/>
    <p:sldLayoutId id="2147522816" r:id="rId12"/>
    <p:sldLayoutId id="2147522817" r:id="rId13"/>
    <p:sldLayoutId id="2147522818" r:id="rId14"/>
    <p:sldLayoutId id="2147522819" r:id="rId15"/>
    <p:sldLayoutId id="2147522820" r:id="rId16"/>
    <p:sldLayoutId id="2147522821" r:id="rId17"/>
    <p:sldLayoutId id="2147522822" r:id="rId18"/>
    <p:sldLayoutId id="2147522823" r:id="rId19"/>
    <p:sldLayoutId id="2147522824" r:id="rId20"/>
    <p:sldLayoutId id="2147522825" r:id="rId21"/>
    <p:sldLayoutId id="2147522826" r:id="rId22"/>
    <p:sldLayoutId id="2147522827" r:id="rId23"/>
    <p:sldLayoutId id="2147522828" r:id="rId24"/>
    <p:sldLayoutId id="2147522829" r:id="rId25"/>
    <p:sldLayoutId id="2147522830" r:id="rId26"/>
    <p:sldLayoutId id="2147522831" r:id="rId27"/>
    <p:sldLayoutId id="2147522832" r:id="rId28"/>
    <p:sldLayoutId id="2147522833" r:id="rId29"/>
    <p:sldLayoutId id="2147522834" r:id="rId30"/>
    <p:sldLayoutId id="2147522835" r:id="rId31"/>
    <p:sldLayoutId id="2147522836" r:id="rId32"/>
    <p:sldLayoutId id="2147522837" r:id="rId33"/>
    <p:sldLayoutId id="2147522838" r:id="rId34"/>
    <p:sldLayoutId id="2147522839" r:id="rId35"/>
    <p:sldLayoutId id="2147522840" r:id="rId36"/>
    <p:sldLayoutId id="2147522841" r:id="rId37"/>
    <p:sldLayoutId id="2147522842" r:id="rId38"/>
    <p:sldLayoutId id="2147522843" r:id="rId39"/>
    <p:sldLayoutId id="2147522844" r:id="rId40"/>
    <p:sldLayoutId id="2147522845" r:id="rId41"/>
    <p:sldLayoutId id="2147522846" r:id="rId42"/>
    <p:sldLayoutId id="2147522847" r:id="rId43"/>
    <p:sldLayoutId id="2147522848" r:id="rId44"/>
    <p:sldLayoutId id="2147522849" r:id="rId45"/>
    <p:sldLayoutId id="2147522850" r:id="rId46"/>
    <p:sldLayoutId id="2147522851" r:id="rId47"/>
    <p:sldLayoutId id="2147522852" r:id="rId48"/>
    <p:sldLayoutId id="2147522853" r:id="rId49"/>
    <p:sldLayoutId id="2147522854" r:id="rId50"/>
    <p:sldLayoutId id="2147522855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template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88B866-AE9B-48D0-B187-1F7D8DDBE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1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48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20488" name="Picture 20" descr="odeplogo2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490" name="Picture 11" descr="JAN Logo&#10;&#10;Job Accommodation Network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256" r:id="rId1"/>
    <p:sldLayoutId id="2147523257" r:id="rId2"/>
    <p:sldLayoutId id="2147523258" r:id="rId3"/>
    <p:sldLayoutId id="2147523259" r:id="rId4"/>
    <p:sldLayoutId id="2147523260" r:id="rId5"/>
    <p:sldLayoutId id="2147523261" r:id="rId6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template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3D45D9-6ED8-4578-A2AB-FAB5186D28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11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21512" name="Picture 20" descr="odeplogo2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1514" name="Picture 11" descr="JAN Logo&#10;&#10;Job Accommodation Network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262" r:id="rId1"/>
    <p:sldLayoutId id="2147523263" r:id="rId2"/>
    <p:sldLayoutId id="2147523264" r:id="rId3"/>
    <p:sldLayoutId id="2147523265" r:id="rId4"/>
    <p:sldLayoutId id="2147523266" r:id="rId5"/>
    <p:sldLayoutId id="2147523267" r:id="rId6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template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B8F2EC-67F9-4E56-9522-1EA3DF843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1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35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22536" name="Picture 20" descr="odeplogo2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2538" name="Picture 11" descr="JAN Logo&#10;&#10;Job Accommodation Network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268" r:id="rId1"/>
    <p:sldLayoutId id="2147523269" r:id="rId2"/>
    <p:sldLayoutId id="2147523270" r:id="rId3"/>
    <p:sldLayoutId id="2147523271" r:id="rId4"/>
    <p:sldLayoutId id="2147523272" r:id="rId5"/>
    <p:sldLayoutId id="2147523273" r:id="rId6"/>
  </p:sldLayoutIdLst>
  <p:transition spd="med"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template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88B11A-F62D-4F4D-8B6F-08C1888D2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559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23560" name="Picture 20" descr="odeplogo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562" name="Picture 11" descr="JAN Logo&#10;&#10;Job Accommodation Network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3274" r:id="rId1"/>
    <p:sldLayoutId id="2147523275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Arial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templa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89974F-7D2E-47B2-967C-2B8F44EE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583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24584" name="Picture 20" descr="odeplogo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4586" name="Picture 11" descr="JAN Logo&#10;&#10;Job Accommodation Network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template.gi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AF9EE9-5615-49D2-8EF4-9C3280D13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9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3080" name="Picture 20" descr="odeplogo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82" name="Picture 11" descr="JAN Logo&#10;&#10;Job Accommodation Network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The Job Accommodation Process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856" r:id="rId1"/>
    <p:sldLayoutId id="2147522857" r:id="rId2"/>
    <p:sldLayoutId id="2147522858" r:id="rId3"/>
    <p:sldLayoutId id="2147522859" r:id="rId4"/>
    <p:sldLayoutId id="2147522860" r:id="rId5"/>
    <p:sldLayoutId id="2147522861" r:id="rId6"/>
    <p:sldLayoutId id="2147522862" r:id="rId7"/>
    <p:sldLayoutId id="2147522863" r:id="rId8"/>
    <p:sldLayoutId id="2147522864" r:id="rId9"/>
    <p:sldLayoutId id="2147522865" r:id="rId10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template.gi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11653C-D669-4989-B7A5-1A0B92D71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3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4104" name="Picture 20" descr="odeplogo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106" name="Picture 11" descr="JAN Logo&#10;&#10;Job Accommodation Network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The Job Accommodation Process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866" r:id="rId1"/>
    <p:sldLayoutId id="2147522867" r:id="rId2"/>
    <p:sldLayoutId id="2147522868" r:id="rId3"/>
    <p:sldLayoutId id="2147522869" r:id="rId4"/>
    <p:sldLayoutId id="2147522870" r:id="rId5"/>
    <p:sldLayoutId id="2147522871" r:id="rId6"/>
    <p:sldLayoutId id="2147522872" r:id="rId7"/>
    <p:sldLayoutId id="2147522873" r:id="rId8"/>
    <p:sldLayoutId id="2147522874" r:id="rId9"/>
    <p:sldLayoutId id="2147522875" r:id="rId10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template.gi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70B381-7761-4ACB-9A3D-16801E7C5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5128" name="Picture 20" descr="odeplogo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30" name="Picture 11" descr="JAN Logo&#10;&#10;Job Accommodation Network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The Job Accommodation Process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876" r:id="rId1"/>
    <p:sldLayoutId id="2147522877" r:id="rId2"/>
    <p:sldLayoutId id="2147522878" r:id="rId3"/>
    <p:sldLayoutId id="2147522879" r:id="rId4"/>
    <p:sldLayoutId id="2147522880" r:id="rId5"/>
    <p:sldLayoutId id="2147522881" r:id="rId6"/>
    <p:sldLayoutId id="2147522882" r:id="rId7"/>
    <p:sldLayoutId id="2147522883" r:id="rId8"/>
    <p:sldLayoutId id="2147522884" r:id="rId9"/>
    <p:sldLayoutId id="2147522885" r:id="rId10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template.gi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5A8855-014B-42C6-90A7-63167CDBEC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1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6152" name="Picture 20" descr="odeplogo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54" name="Picture 11" descr="JAN Logo&#10;&#10;Job Accommodation Network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The Job Accommodation Process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886" r:id="rId1"/>
    <p:sldLayoutId id="2147522887" r:id="rId2"/>
    <p:sldLayoutId id="2147522888" r:id="rId3"/>
    <p:sldLayoutId id="2147522889" r:id="rId4"/>
    <p:sldLayoutId id="2147522890" r:id="rId5"/>
    <p:sldLayoutId id="2147522891" r:id="rId6"/>
    <p:sldLayoutId id="2147522892" r:id="rId7"/>
    <p:sldLayoutId id="2147522893" r:id="rId8"/>
    <p:sldLayoutId id="2147522894" r:id="rId9"/>
    <p:sldLayoutId id="2147522895" r:id="rId10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template.gif"/>
          <p:cNvPicPr>
            <a:picLocks noChangeAspect="1"/>
          </p:cNvPicPr>
          <p:nvPr userDrawn="1">
            <p:custDataLst>
              <p:tags r:id="rId5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15D259-3EA3-410A-B1A7-613636742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7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75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7176" name="Picture 20" descr="odeplogo2.jpg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8" name="Picture 11" descr="JAN Logo&#10;&#10;Job Accommodation Network"/>
          <p:cNvPicPr>
            <a:picLocks noChangeAspect="1"/>
          </p:cNvPicPr>
          <p:nvPr userDrawn="1">
            <p:custDataLst>
              <p:tags r:id="rId5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896" r:id="rId1"/>
    <p:sldLayoutId id="2147522897" r:id="rId2"/>
    <p:sldLayoutId id="2147522898" r:id="rId3"/>
    <p:sldLayoutId id="2147522899" r:id="rId4"/>
    <p:sldLayoutId id="2147522900" r:id="rId5"/>
    <p:sldLayoutId id="2147522901" r:id="rId6"/>
    <p:sldLayoutId id="2147522902" r:id="rId7"/>
    <p:sldLayoutId id="2147522903" r:id="rId8"/>
    <p:sldLayoutId id="2147522904" r:id="rId9"/>
    <p:sldLayoutId id="2147522905" r:id="rId10"/>
    <p:sldLayoutId id="2147522906" r:id="rId11"/>
    <p:sldLayoutId id="2147522907" r:id="rId12"/>
    <p:sldLayoutId id="2147522908" r:id="rId13"/>
    <p:sldLayoutId id="2147522909" r:id="rId14"/>
    <p:sldLayoutId id="2147522910" r:id="rId15"/>
    <p:sldLayoutId id="2147522911" r:id="rId16"/>
    <p:sldLayoutId id="2147522912" r:id="rId17"/>
    <p:sldLayoutId id="2147522913" r:id="rId18"/>
    <p:sldLayoutId id="2147522914" r:id="rId19"/>
    <p:sldLayoutId id="2147522915" r:id="rId20"/>
    <p:sldLayoutId id="2147522916" r:id="rId21"/>
    <p:sldLayoutId id="2147522917" r:id="rId22"/>
    <p:sldLayoutId id="2147522918" r:id="rId23"/>
    <p:sldLayoutId id="2147522919" r:id="rId24"/>
    <p:sldLayoutId id="2147522920" r:id="rId25"/>
    <p:sldLayoutId id="2147522921" r:id="rId26"/>
    <p:sldLayoutId id="2147522922" r:id="rId27"/>
    <p:sldLayoutId id="2147522923" r:id="rId28"/>
    <p:sldLayoutId id="2147522924" r:id="rId29"/>
    <p:sldLayoutId id="2147522925" r:id="rId30"/>
    <p:sldLayoutId id="2147522926" r:id="rId31"/>
    <p:sldLayoutId id="2147522927" r:id="rId32"/>
    <p:sldLayoutId id="2147522928" r:id="rId33"/>
    <p:sldLayoutId id="2147522929" r:id="rId34"/>
    <p:sldLayoutId id="2147522930" r:id="rId35"/>
    <p:sldLayoutId id="2147522931" r:id="rId36"/>
    <p:sldLayoutId id="2147522932" r:id="rId37"/>
    <p:sldLayoutId id="2147522933" r:id="rId38"/>
    <p:sldLayoutId id="2147522934" r:id="rId39"/>
    <p:sldLayoutId id="2147522935" r:id="rId40"/>
    <p:sldLayoutId id="2147522936" r:id="rId41"/>
    <p:sldLayoutId id="2147522937" r:id="rId42"/>
    <p:sldLayoutId id="2147522938" r:id="rId43"/>
    <p:sldLayoutId id="2147522939" r:id="rId44"/>
    <p:sldLayoutId id="2147522940" r:id="rId45"/>
    <p:sldLayoutId id="2147522941" r:id="rId46"/>
    <p:sldLayoutId id="2147522942" r:id="rId47"/>
    <p:sldLayoutId id="2147522943" r:id="rId48"/>
    <p:sldLayoutId id="2147522944" r:id="rId49"/>
    <p:sldLayoutId id="2147522945" r:id="rId50"/>
    <p:sldLayoutId id="2147522946" r:id="rId5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templat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9DECB0-FEA4-448F-8741-19EA56B2D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199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8200" name="Picture 20" descr="odeplogo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202" name="Picture 11" descr="JAN Logo&#10;&#10;Job Accommodation Network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2947" r:id="rId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templa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D57BD2-02BA-4136-9A9F-10C21E8D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09600" y="228600"/>
            <a:ext cx="8229600" cy="5715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Oval 41"/>
          <p:cNvSpPr>
            <a:spLocks noChangeArrowheads="1"/>
          </p:cNvSpPr>
          <p:nvPr userDrawn="1"/>
        </p:nvSpPr>
        <p:spPr bwMode="gray">
          <a:xfrm>
            <a:off x="295275" y="1295400"/>
            <a:ext cx="990600" cy="989013"/>
          </a:xfrm>
          <a:prstGeom prst="ellipse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5275" y="1762125"/>
            <a:ext cx="609600" cy="433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23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838200" y="1295400"/>
            <a:ext cx="78486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pic>
        <p:nvPicPr>
          <p:cNvPr id="9224" name="Picture 20" descr="odeplogo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 bwMode="auto">
          <a:xfrm>
            <a:off x="447675" y="381000"/>
            <a:ext cx="5953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26" name="Picture 11" descr="JAN Logo&#10;&#10;Job Accommodation Network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4175"/>
            <a:ext cx="25003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itle Placeholder 11"/>
          <p:cNvSpPr>
            <a:spLocks noGrp="1"/>
          </p:cNvSpPr>
          <p:nvPr userDrawn="1">
            <p:ph type="title"/>
          </p:nvPr>
        </p:nvSpPr>
        <p:spPr bwMode="auto">
          <a:xfrm>
            <a:off x="457200" y="274638"/>
            <a:ext cx="81534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2C5F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2C5F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32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rgbClr val="002C5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wd-youth.info/resources_&amp;_Publications/411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0.xml"/><Relationship Id="rId5" Type="http://schemas.openxmlformats.org/officeDocument/2006/relationships/image" Target="../media/image19.png"/><Relationship Id="rId4" Type="http://schemas.openxmlformats.org/officeDocument/2006/relationships/hyperlink" Target="http://www.dol.gov/odep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kjan.org/corner/vol05iss03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60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6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6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6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5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hyperlink" Target="http://askjan.org/landingpage/CSUN2018" TargetMode="External"/><Relationship Id="rId1" Type="http://schemas.openxmlformats.org/officeDocument/2006/relationships/slideLayout" Target="../slideLayouts/slideLayout45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skjan.org/links/ADAtam1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0777D8E-62FF-4272-8108-E6AB75AC5E01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10979" name="Content Placeholder 2"/>
          <p:cNvSpPr>
            <a:spLocks noGrp="1"/>
          </p:cNvSpPr>
          <p:nvPr>
            <p:ph idx="1"/>
          </p:nvPr>
        </p:nvSpPr>
        <p:spPr>
          <a:xfrm>
            <a:off x="838200" y="2438400"/>
            <a:ext cx="7848600" cy="2895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en-US" altLang="en-US" sz="2400" dirty="0" smtClean="0"/>
          </a:p>
          <a:p>
            <a:pPr>
              <a:defRPr/>
            </a:pPr>
            <a:r>
              <a:rPr lang="en-US" altLang="en-US" dirty="0" smtClean="0"/>
              <a:t>Need Accommodation Solutions: Ask JAN Learning Disabilities (LD) &amp; Intellectual Disabilities (ID)</a:t>
            </a:r>
          </a:p>
          <a:p>
            <a:pPr>
              <a:defRPr/>
            </a:pPr>
            <a:endParaRPr lang="en-US" altLang="en-US" sz="2400" dirty="0" smtClean="0"/>
          </a:p>
          <a:p>
            <a:pPr>
              <a:defRPr/>
            </a:pPr>
            <a:r>
              <a:rPr lang="en-US" altLang="en-US" sz="2000" dirty="0" smtClean="0"/>
              <a:t>Sarah Small, M.S., CRC</a:t>
            </a:r>
          </a:p>
          <a:p>
            <a:pPr>
              <a:defRPr/>
            </a:pPr>
            <a:r>
              <a:rPr lang="en-US" altLang="en-US" sz="2000" b="0" dirty="0" smtClean="0"/>
              <a:t>Consultant, Cognitive/Neurological Team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5132E61B-FBEA-44CA-A8F2-837D722CEE0C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29411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Disclosure</a:t>
            </a:r>
          </a:p>
        </p:txBody>
      </p:sp>
      <p:sp>
        <p:nvSpPr>
          <p:cNvPr id="529413" name="Content Placeholder 1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algn="ctr" eaLnBrk="1" hangingPunct="1"/>
            <a:r>
              <a:rPr lang="en-US" altLang="en-US" smtClean="0">
                <a:solidFill>
                  <a:srgbClr val="00B0F0"/>
                </a:solidFill>
              </a:rPr>
              <a:t>How Can You Help?</a:t>
            </a:r>
          </a:p>
          <a:p>
            <a:pPr eaLnBrk="1" hangingPunct="1"/>
            <a:r>
              <a:rPr lang="en-US" altLang="en-US" b="0" smtClean="0">
                <a:solidFill>
                  <a:srgbClr val="002060"/>
                </a:solidFill>
              </a:rPr>
              <a:t>▪</a:t>
            </a:r>
            <a:r>
              <a:rPr lang="en-US" altLang="en-US" smtClean="0">
                <a:solidFill>
                  <a:srgbClr val="254061"/>
                </a:solidFill>
              </a:rPr>
              <a:t> </a:t>
            </a:r>
            <a:r>
              <a:rPr lang="en-US" altLang="en-US" b="0" smtClean="0">
                <a:solidFill>
                  <a:srgbClr val="002060"/>
                </a:solidFill>
              </a:rPr>
              <a:t>Promote Self-Advocacy</a:t>
            </a:r>
          </a:p>
          <a:p>
            <a:pPr eaLnBrk="1" hangingPunct="1"/>
            <a:r>
              <a:rPr lang="en-US" altLang="en-US" b="0" smtClean="0">
                <a:solidFill>
                  <a:srgbClr val="002060"/>
                </a:solidFill>
              </a:rPr>
              <a:t>▪ Inform students/employees of the ADA and ability to seek accommodations</a:t>
            </a:r>
          </a:p>
          <a:p>
            <a:pPr eaLnBrk="1" hangingPunct="1"/>
            <a:r>
              <a:rPr lang="en-US" altLang="en-US" b="0" smtClean="0">
                <a:solidFill>
                  <a:srgbClr val="002060"/>
                </a:solidFill>
              </a:rPr>
              <a:t>▪ Help identify possible accommodation solutions</a:t>
            </a:r>
          </a:p>
          <a:p>
            <a:endParaRPr lang="en-US" altLang="en-US" smtClean="0"/>
          </a:p>
        </p:txBody>
      </p:sp>
      <p:pic>
        <p:nvPicPr>
          <p:cNvPr id="529414" name="Picture 2" descr="Classro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4321175"/>
            <a:ext cx="26384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>
            <a:normAutofit fontScale="85000" lnSpcReduction="10000"/>
          </a:bodyPr>
          <a:lstStyle/>
          <a:p>
            <a:pPr marL="468313" indent="-468313" algn="ctr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The 411 on Disability Disclosure: </a:t>
            </a:r>
          </a:p>
          <a:p>
            <a:pPr marL="468313" indent="-468313" algn="ctr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A Workbook for Youth with Disabilities</a:t>
            </a:r>
          </a:p>
          <a:p>
            <a:pPr marL="468313" indent="-468313" algn="ctr" eaLnBrk="1" hangingPunct="1">
              <a:buFont typeface="Arial" charset="0"/>
              <a:buNone/>
              <a:defRPr/>
            </a:pPr>
            <a:r>
              <a:rPr lang="en-US" dirty="0" smtClean="0">
                <a:solidFill>
                  <a:srgbClr val="002060"/>
                </a:solidFill>
                <a:hlinkClick r:id="rId3"/>
              </a:rPr>
              <a:t>http://www.ncwd-youth.info/resources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_&amp;_</a:t>
            </a:r>
            <a:r>
              <a:rPr lang="en-US" dirty="0" smtClean="0">
                <a:solidFill>
                  <a:srgbClr val="002060"/>
                </a:solidFill>
                <a:hlinkClick r:id="rId3"/>
              </a:rPr>
              <a:t>Publications/411.html</a:t>
            </a: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Information about ODEP can be found at </a:t>
            </a:r>
            <a:r>
              <a:rPr lang="en-US" dirty="0" smtClean="0">
                <a:solidFill>
                  <a:srgbClr val="002060"/>
                </a:solidFill>
                <a:hlinkClick r:id="rId4"/>
              </a:rPr>
              <a:t>http://www.dol.gov/odep/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3145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19B54548-4E64-4EF1-B32C-DEF8332088F1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3146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Disclosure</a:t>
            </a:r>
          </a:p>
        </p:txBody>
      </p:sp>
      <p:pic>
        <p:nvPicPr>
          <p:cNvPr id="531461" name="Picture 2" descr="The 411 on Disability Disclosur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952750"/>
            <a:ext cx="20002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468313" indent="-468313" eaLnBrk="1" hangingPunct="1">
              <a:buFont typeface="Arial" charset="0"/>
              <a:buNone/>
              <a:defRPr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3350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0B2587B7-7428-40C7-B036-FE3FEABA638B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3350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Disclosure</a:t>
            </a:r>
          </a:p>
        </p:txBody>
      </p:sp>
      <p:pic>
        <p:nvPicPr>
          <p:cNvPr id="533509" name="Picture 1" descr="Dos and Don'ts of Disclosu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1944688"/>
            <a:ext cx="3003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510" name="Picture 3" descr="Consultants' Corner Volume 1 Issu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1944688"/>
            <a:ext cx="33702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468313" indent="-468313" eaLnBrk="1" hangingPunct="1">
              <a:buFont typeface="Arial" charset="0"/>
              <a:buNone/>
              <a:defRPr/>
            </a:pPr>
            <a:r>
              <a:rPr lang="en-US" dirty="0" smtClean="0">
                <a:solidFill>
                  <a:srgbClr val="00B0F0"/>
                </a:solidFill>
              </a:rPr>
              <a:t>Documentation of a learning/intellectual disability may differ from that of other disabilities.</a:t>
            </a:r>
          </a:p>
          <a:p>
            <a:pPr marL="468313" indent="-468313" eaLnBrk="1" hangingPunct="1">
              <a:buFont typeface="Arial" charset="0"/>
              <a:buNone/>
              <a:defRPr/>
            </a:pPr>
            <a:r>
              <a:rPr lang="en-US" b="0" dirty="0" smtClean="0">
                <a:solidFill>
                  <a:srgbClr val="002060"/>
                </a:solidFill>
              </a:rPr>
              <a:t>▪ Psychologist vs. Medical Doctor</a:t>
            </a:r>
          </a:p>
          <a:p>
            <a:pPr marL="468313" indent="-468313" eaLnBrk="1" hangingPunct="1">
              <a:buFont typeface="Arial" charset="0"/>
              <a:buNone/>
              <a:defRPr/>
            </a:pPr>
            <a:r>
              <a:rPr lang="en-US" b="0" dirty="0" smtClean="0">
                <a:solidFill>
                  <a:srgbClr val="002060"/>
                </a:solidFill>
              </a:rPr>
              <a:t>▪ Lifelong and Static</a:t>
            </a:r>
          </a:p>
          <a:p>
            <a:pPr marL="468313" indent="-468313" eaLnBrk="1" hangingPunct="1">
              <a:buFont typeface="Arial" charset="0"/>
              <a:buNone/>
              <a:defRPr/>
            </a:pPr>
            <a:r>
              <a:rPr lang="en-US" b="0" dirty="0" smtClean="0">
                <a:solidFill>
                  <a:srgbClr val="002060"/>
                </a:solidFill>
              </a:rPr>
              <a:t>▪ Individualized Education Plan (IEP) vs. Accommodation Plan</a:t>
            </a: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sz="2400" i="1" dirty="0" smtClean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r>
              <a:rPr lang="en-US" sz="2400" i="1" dirty="0" smtClean="0">
                <a:solidFill>
                  <a:srgbClr val="002060"/>
                </a:solidFill>
              </a:rPr>
              <a:t>Consultants’ Corner: Documentation of a Learning </a:t>
            </a:r>
            <a:r>
              <a:rPr lang="en-US" sz="2400" i="1" dirty="0">
                <a:solidFill>
                  <a:srgbClr val="002060"/>
                </a:solidFill>
              </a:rPr>
              <a:t>Disability </a:t>
            </a:r>
            <a:r>
              <a:rPr lang="en-US" sz="2400" i="1" dirty="0">
                <a:solidFill>
                  <a:srgbClr val="002060"/>
                </a:solidFill>
                <a:hlinkClick r:id="rId3"/>
              </a:rPr>
              <a:t>https</a:t>
            </a:r>
            <a:r>
              <a:rPr lang="en-US" sz="2400" i="1" dirty="0" smtClean="0">
                <a:solidFill>
                  <a:srgbClr val="002060"/>
                </a:solidFill>
                <a:hlinkClick r:id="rId3"/>
              </a:rPr>
              <a:t>://AskJAN.org/corner/vol05iss03.htm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endParaRPr lang="en-US" sz="2400" i="1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468313" indent="-468313" eaLnBrk="1" hangingPunct="1">
              <a:buFont typeface="Arial" charset="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3555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06CDE8D4-38B4-44E2-9FF2-62B8C27A8AF0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3555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Documentation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kern="0" dirty="0" smtClean="0">
                <a:solidFill>
                  <a:srgbClr val="00B0F0"/>
                </a:solidFill>
                <a:latin typeface="Arial"/>
              </a:rPr>
              <a:t>Common Limitations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Reading				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Spelling</a:t>
            </a:r>
            <a:endParaRPr lang="en-US" sz="2600" b="0" kern="0" dirty="0">
              <a:solidFill>
                <a:srgbClr val="002060"/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Writing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Mathematics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Speaking/Communicating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Organization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Memory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Time Management/Completing Tasks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Social Skills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600" b="0" kern="0" dirty="0" smtClean="0">
                <a:solidFill>
                  <a:srgbClr val="002060"/>
                </a:solidFill>
                <a:latin typeface="Arial"/>
              </a:rPr>
              <a:t>Working Effectively</a:t>
            </a:r>
            <a:endParaRPr lang="en-US" sz="2600" b="0" kern="0" dirty="0">
              <a:solidFill>
                <a:srgbClr val="002060"/>
              </a:solidFill>
              <a:latin typeface="Arial"/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3760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6EA04C3-96E5-47C0-87F2-5901F7C93CD2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3760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1050567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Content Placeholder 4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algn="ctr"/>
            <a:r>
              <a:rPr lang="en-US" altLang="en-US" smtClean="0"/>
              <a:t> </a:t>
            </a:r>
          </a:p>
          <a:p>
            <a:pPr algn="ctr"/>
            <a:endParaRPr lang="en-US" altLang="en-US" sz="3200" smtClean="0">
              <a:solidFill>
                <a:srgbClr val="00B0F0"/>
              </a:solidFill>
            </a:endParaRPr>
          </a:p>
          <a:p>
            <a:pPr algn="ctr"/>
            <a:endParaRPr lang="en-US" altLang="en-US" sz="3200" smtClean="0">
              <a:solidFill>
                <a:srgbClr val="00B0F0"/>
              </a:solidFill>
            </a:endParaRPr>
          </a:p>
          <a:p>
            <a:pPr algn="ctr"/>
            <a:r>
              <a:rPr lang="en-US" altLang="en-US" sz="4000" smtClean="0">
                <a:solidFill>
                  <a:srgbClr val="00B0F0"/>
                </a:solidFill>
              </a:rPr>
              <a:t>Accommodation Examples</a:t>
            </a:r>
          </a:p>
          <a:p>
            <a:pPr algn="ctr"/>
            <a:endParaRPr lang="en-US" altLang="en-US" sz="4000" smtClean="0">
              <a:solidFill>
                <a:srgbClr val="00B0F0"/>
              </a:solidFill>
            </a:endParaRPr>
          </a:p>
        </p:txBody>
      </p:sp>
      <p:sp>
        <p:nvSpPr>
          <p:cNvPr id="539652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656DF17-0929-4179-86A9-AAC0F935DA31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39653" name="Title 1"/>
          <p:cNvSpPr txBox="1">
            <a:spLocks/>
          </p:cNvSpPr>
          <p:nvPr/>
        </p:nvSpPr>
        <p:spPr bwMode="auto">
          <a:xfrm>
            <a:off x="508000" y="4572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00B0F0"/>
                </a:solidFill>
              </a:rPr>
              <a:t>Reading from a paper copy: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Convert text to audio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larger print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Double space the text of print material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color overlays (</a:t>
            </a:r>
            <a:r>
              <a:rPr lang="en-US" sz="2400" b="0" dirty="0" err="1"/>
              <a:t>Irlen</a:t>
            </a:r>
            <a:r>
              <a:rPr lang="en-US" sz="2400" b="0" dirty="0"/>
              <a:t> lenses)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materials that are </a:t>
            </a:r>
            <a:r>
              <a:rPr lang="en-US" sz="2400" b="0" dirty="0" smtClean="0"/>
              <a:t>typewritten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Have someone read the document aloud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Scan the documents into a computer and use Optical Character Recognition (OCR)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a reading pen, which is a portable device that scans a word and provides auditory feedback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4169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C58D07AC-6CFD-4036-B336-277BAA62E88C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4170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00B0F0"/>
                </a:solidFill>
              </a:rPr>
              <a:t>Reading from a computer screen: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voice output software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form-generating software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an on-screen "ruler" or strip or </a:t>
            </a:r>
            <a:r>
              <a:rPr lang="en-US" sz="2400" b="0" dirty="0" smtClean="0"/>
              <a:t>screen-highlighting </a:t>
            </a:r>
            <a:r>
              <a:rPr lang="en-US" sz="2400" b="0" dirty="0"/>
              <a:t>software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Alter color scheme on computer screen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Adjust the font on computer screen</a:t>
            </a:r>
            <a:endParaRPr lang="en-US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4374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3C63BD0-A4DF-44A3-AB67-3E760CFD057D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4374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43749" name="Picture 1" descr="Monit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4432300"/>
            <a:ext cx="221297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Individual with LD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Career technical choice: Health Care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Limitations: </a:t>
            </a:r>
          </a:p>
          <a:p>
            <a:pPr lvl="1">
              <a:buSzPct val="80000"/>
              <a:defRPr/>
            </a:pPr>
            <a:r>
              <a:rPr lang="en-US" dirty="0">
                <a:solidFill>
                  <a:srgbClr val="002060"/>
                </a:solidFill>
              </a:rPr>
              <a:t>Deficit in reading skills</a:t>
            </a:r>
          </a:p>
          <a:p>
            <a:pPr lvl="1">
              <a:buSzPct val="80000"/>
              <a:defRPr/>
            </a:pPr>
            <a:r>
              <a:rPr lang="en-US" dirty="0">
                <a:solidFill>
                  <a:srgbClr val="002060"/>
                </a:solidFill>
              </a:rPr>
              <a:t>Deficit in writing skills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4579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A8CD2443-6DA4-494A-97DD-8037961AA72D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4579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45797" name="Picture 1" descr="Nurs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189413"/>
            <a:ext cx="356711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buSzPct val="80000"/>
            </a:pPr>
            <a:r>
              <a:rPr lang="en-US" altLang="en-US" smtClean="0">
                <a:solidFill>
                  <a:srgbClr val="00B0F0"/>
                </a:solidFill>
              </a:rPr>
              <a:t>Accommodation Ideas</a:t>
            </a:r>
          </a:p>
          <a:p>
            <a:pPr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“Talking” medical products</a:t>
            </a:r>
          </a:p>
          <a:p>
            <a:pPr lvl="1"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Apps</a:t>
            </a:r>
          </a:p>
          <a:p>
            <a:pPr lvl="1"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Electronic Medical Speller</a:t>
            </a:r>
          </a:p>
          <a:p>
            <a:pPr lvl="1"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Talking medical devices</a:t>
            </a:r>
          </a:p>
          <a:p>
            <a:pPr algn="ctr" eaLnBrk="1" hangingPunct="1"/>
            <a:endParaRPr lang="en-US" altLang="en-US" smtClean="0"/>
          </a:p>
        </p:txBody>
      </p:sp>
      <p:sp>
        <p:nvSpPr>
          <p:cNvPr id="54784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00E7CF81-5AAB-4967-B3A6-A8900E488E45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4784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47845" name="Picture 1" descr="Smartphon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3752850"/>
            <a:ext cx="440848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762000" y="1228725"/>
            <a:ext cx="7848600" cy="51847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00B0F0"/>
                </a:solidFill>
              </a:rPr>
              <a:t>Objectives</a:t>
            </a:r>
          </a:p>
          <a:p>
            <a:pPr marL="396875" lvl="1" indent="-276225">
              <a:defRPr/>
            </a:pPr>
            <a:r>
              <a:rPr lang="en-US" altLang="en-US" dirty="0" smtClean="0"/>
              <a:t>JAN Overview</a:t>
            </a:r>
          </a:p>
          <a:p>
            <a:pPr marL="396875" lvl="1" indent="-276225">
              <a:defRPr/>
            </a:pPr>
            <a:r>
              <a:rPr lang="en-US" altLang="en-US" dirty="0"/>
              <a:t>Disclosure</a:t>
            </a:r>
          </a:p>
          <a:p>
            <a:pPr marL="396875" lvl="1" indent="-276225">
              <a:defRPr/>
            </a:pPr>
            <a:r>
              <a:rPr lang="en-US" altLang="en-US" dirty="0" smtClean="0"/>
              <a:t>Reasonable Accommodation</a:t>
            </a:r>
          </a:p>
          <a:p>
            <a:pPr marL="396875" lvl="1" indent="-276225">
              <a:defRPr/>
            </a:pPr>
            <a:r>
              <a:rPr lang="en-US" altLang="en-US" dirty="0" smtClean="0"/>
              <a:t>Accommodation Examples</a:t>
            </a:r>
          </a:p>
          <a:p>
            <a:pPr marL="396875" lvl="1" indent="-276225">
              <a:defRPr/>
            </a:pPr>
            <a:r>
              <a:rPr lang="en-US" altLang="en-US" dirty="0" smtClean="0"/>
              <a:t>JAN Website Tour/SOAR</a:t>
            </a:r>
          </a:p>
          <a:p>
            <a:pPr marL="396875" lvl="1" indent="-276225">
              <a:defRPr/>
            </a:pPr>
            <a:r>
              <a:rPr lang="en-US" altLang="en-US" dirty="0" smtClean="0"/>
              <a:t>Questions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</p:txBody>
      </p:sp>
      <p:sp>
        <p:nvSpPr>
          <p:cNvPr id="51302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3738BBBC-30B2-481C-86BE-A67B0807CBB9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513028" name="Picture 1" descr="to do list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013200"/>
            <a:ext cx="292576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9" name="Title 1"/>
          <p:cNvSpPr txBox="1">
            <a:spLocks/>
          </p:cNvSpPr>
          <p:nvPr/>
        </p:nvSpPr>
        <p:spPr bwMode="auto">
          <a:xfrm>
            <a:off x="525463" y="47466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Job Accommodation Network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defRPr/>
            </a:pPr>
            <a:r>
              <a:rPr lang="en-US" sz="2600" dirty="0">
                <a:solidFill>
                  <a:srgbClr val="00B0F0"/>
                </a:solidFill>
              </a:rPr>
              <a:t>Spelling: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use of reference materials such as dictionary or thesaurus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electronic and talking dictionaries as well as apps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word prediction software that displays a list of words that typically follow the word that was entered in a document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word completion software that displays sample words after someone starts typing part of a word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a buddy, coworker, or supervisor to proofread written material 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4989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4532E1C-601D-45A9-AF32-345A213CA7CB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49892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Individual with </a:t>
            </a:r>
            <a:r>
              <a:rPr lang="en-US" dirty="0" smtClean="0">
                <a:solidFill>
                  <a:srgbClr val="002060"/>
                </a:solidFill>
              </a:rPr>
              <a:t>LD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Career technical choice: </a:t>
            </a:r>
            <a:r>
              <a:rPr lang="en-US" dirty="0" smtClean="0">
                <a:solidFill>
                  <a:srgbClr val="002060"/>
                </a:solidFill>
              </a:rPr>
              <a:t>Education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Limitations: 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Deficits in spelling</a:t>
            </a:r>
          </a:p>
          <a:p>
            <a:pPr lvl="2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Problems when writing on chalkboard</a:t>
            </a:r>
          </a:p>
          <a:p>
            <a:pPr lvl="1">
              <a:buSzPct val="80000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lvl="1">
              <a:buSzPct val="80000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5193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E176A5C-2817-4417-9D96-5CFBD97CBAC2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5194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51941" name="Picture 1" descr="Chalkboa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222750"/>
            <a:ext cx="29702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 smtClean="0">
                <a:solidFill>
                  <a:srgbClr val="00B0F0"/>
                </a:solidFill>
              </a:rPr>
              <a:t>Accommodation Ideas:</a:t>
            </a:r>
            <a:endParaRPr lang="en-US" dirty="0">
              <a:solidFill>
                <a:srgbClr val="00B0F0"/>
              </a:solidFill>
            </a:endParaRP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Interactive whiteboard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Word prediction and spellchecking software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buSzPct val="80000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5398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713BE01-F8BE-41D2-AAC1-6D88DF7FEAB3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5398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53989" name="Picture 2" descr="Classro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3092450"/>
            <a:ext cx="503078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00B0F0"/>
                </a:solidFill>
              </a:rPr>
              <a:t>Cognitive process of writing: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Inspiration software, a computerized graphic organizer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writing/editing software such as </a:t>
            </a:r>
            <a:r>
              <a:rPr lang="en-US" sz="2400" b="0" dirty="0" err="1"/>
              <a:t>Texthelp</a:t>
            </a:r>
            <a:r>
              <a:rPr lang="en-US" sz="2400" b="0" dirty="0"/>
              <a:t> Read &amp; Write Gold or </a:t>
            </a:r>
            <a:r>
              <a:rPr lang="en-US" sz="2400" b="0" dirty="0" err="1"/>
              <a:t>WhiteSmoke</a:t>
            </a:r>
            <a:r>
              <a:rPr lang="en-US" sz="2400" b="0" dirty="0"/>
              <a:t> to assist with spelling, reading, and grammar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electronic/talking </a:t>
            </a:r>
            <a:r>
              <a:rPr lang="en-US" sz="2400" b="0" dirty="0" smtClean="0"/>
              <a:t>dictionaries/spellcheckers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Permit use of reference books such as a thesaurus or dictionary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Create written forms to prompt the employee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the employee to create a verbal response instead of a written response</a:t>
            </a:r>
          </a:p>
          <a:p>
            <a:pPr lvl="1">
              <a:buSzPct val="80000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5603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3827181-B430-49B1-B92B-3DE1DCE29DC2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5603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600" dirty="0">
                <a:solidFill>
                  <a:srgbClr val="00B0F0"/>
                </a:solidFill>
              </a:rPr>
              <a:t>Physical process of writing: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writing aids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line guides and column guides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Supply bold line paper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Permit typewritten response instead of handwritten response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use of personal computers, laptops, and tablets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Inspiration software, a computerized graphic organizer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speech recognition software that recognizes the employee’s voice and changes it to text on the computer screen</a:t>
            </a:r>
          </a:p>
          <a:p>
            <a:pPr lvl="1">
              <a:buSzPct val="80000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5808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8124FB2B-05BA-4F10-B7D8-87606AB3776F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5808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Individual with </a:t>
            </a:r>
            <a:r>
              <a:rPr lang="en-US" dirty="0" smtClean="0">
                <a:solidFill>
                  <a:srgbClr val="002060"/>
                </a:solidFill>
              </a:rPr>
              <a:t>Cognitive Impairment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Career technical choice: </a:t>
            </a:r>
            <a:r>
              <a:rPr lang="en-US" dirty="0" smtClean="0">
                <a:solidFill>
                  <a:srgbClr val="002060"/>
                </a:solidFill>
              </a:rPr>
              <a:t>Finance and Business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</a:rPr>
              <a:t>Limitations</a:t>
            </a:r>
            <a:r>
              <a:rPr lang="en-US" dirty="0">
                <a:solidFill>
                  <a:srgbClr val="002060"/>
                </a:solidFill>
              </a:rPr>
              <a:t>: 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Handwriting materials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Keeping track of forms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Tracking when working with numbers</a:t>
            </a: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6013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327A4CC8-CC81-4BF6-A6EF-0F7690EBD6F3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60132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r>
              <a:rPr lang="en-US" altLang="en-US" sz="2600" smtClean="0">
                <a:solidFill>
                  <a:srgbClr val="00B0F0"/>
                </a:solidFill>
              </a:rPr>
              <a:t>Accommodation Ideas:</a:t>
            </a:r>
          </a:p>
          <a:p>
            <a:pPr lvl="1"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Electronic forms/templates</a:t>
            </a:r>
          </a:p>
          <a:p>
            <a:pPr lvl="1"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Color coding/labeling</a:t>
            </a:r>
          </a:p>
          <a:p>
            <a:pPr lvl="1"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Claro Software- “screen ruler”</a:t>
            </a:r>
          </a:p>
          <a:p>
            <a:pPr lvl="1">
              <a:buSzPct val="80000"/>
            </a:pPr>
            <a:r>
              <a:rPr lang="en-US" altLang="en-US" smtClean="0">
                <a:solidFill>
                  <a:srgbClr val="002060"/>
                </a:solidFill>
              </a:rPr>
              <a:t>Uninterrupted work time</a:t>
            </a:r>
          </a:p>
          <a:p>
            <a:pPr lvl="1">
              <a:buSzPct val="80000"/>
            </a:pPr>
            <a:endParaRPr lang="en-US" altLang="en-US" smtClean="0">
              <a:solidFill>
                <a:srgbClr val="002060"/>
              </a:solidFill>
            </a:endParaRPr>
          </a:p>
          <a:p>
            <a:pPr algn="ctr" eaLnBrk="1" hangingPunct="1"/>
            <a:endParaRPr lang="en-US" altLang="en-US" smtClean="0"/>
          </a:p>
        </p:txBody>
      </p:sp>
      <p:sp>
        <p:nvSpPr>
          <p:cNvPr id="56217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1601927-6EEF-448C-93C4-A32F31591CEF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26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6218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62181" name="Picture 1" descr="Colored fold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3776663"/>
            <a:ext cx="41338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00B0F0"/>
                </a:solidFill>
              </a:rPr>
              <a:t>Mathematics: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600" b="0" dirty="0"/>
              <a:t>Use scratch paper to work out math problems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600" b="0" dirty="0"/>
              <a:t>Permit use of fractional, decimal, statistical, or scientific calculators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600" b="0" dirty="0"/>
              <a:t>Use calculators or adding machines with large display screens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600" b="0" dirty="0"/>
              <a:t>Use construction calculator, such as Jobber 6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600" b="0" dirty="0"/>
              <a:t>Use pre-measurement guides or jigs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600" b="0" dirty="0"/>
              <a:t>Post mathematical tables at desk or in work area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600" b="0" dirty="0"/>
              <a:t>Provide talking tools such as tape measures, scales, watches, and calculators</a:t>
            </a:r>
          </a:p>
          <a:p>
            <a:pPr lvl="1">
              <a:buSzPct val="80000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6422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D7D9B2E-659D-41B8-B335-131833021D57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27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6422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Individual with D</a:t>
            </a:r>
            <a:r>
              <a:rPr lang="en-US" dirty="0" smtClean="0">
                <a:solidFill>
                  <a:srgbClr val="002060"/>
                </a:solidFill>
              </a:rPr>
              <a:t>yscalculia and Auditory Processing Disorder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Career technical choice: </a:t>
            </a:r>
            <a:r>
              <a:rPr lang="en-US" dirty="0" smtClean="0">
                <a:solidFill>
                  <a:srgbClr val="002060"/>
                </a:solidFill>
              </a:rPr>
              <a:t>Construction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Limitations: </a:t>
            </a:r>
          </a:p>
          <a:p>
            <a:pPr lvl="1">
              <a:buSzPct val="80000"/>
              <a:defRPr/>
            </a:pPr>
            <a:r>
              <a:rPr lang="en-US" dirty="0">
                <a:solidFill>
                  <a:srgbClr val="002060"/>
                </a:solidFill>
              </a:rPr>
              <a:t>Difficulty with measurement</a:t>
            </a:r>
          </a:p>
          <a:p>
            <a:pPr lvl="1">
              <a:buSzPct val="80000"/>
              <a:defRPr/>
            </a:pPr>
            <a:r>
              <a:rPr lang="en-US" dirty="0">
                <a:solidFill>
                  <a:srgbClr val="002060"/>
                </a:solidFill>
              </a:rPr>
              <a:t>Difficulty with counting and math calculations</a:t>
            </a:r>
          </a:p>
          <a:p>
            <a:pPr lvl="1">
              <a:buSzPct val="80000"/>
              <a:defRPr/>
            </a:pPr>
            <a:r>
              <a:rPr lang="en-US" dirty="0">
                <a:solidFill>
                  <a:srgbClr val="002060"/>
                </a:solidFill>
              </a:rPr>
              <a:t>Difficulty telling time</a:t>
            </a:r>
          </a:p>
          <a:p>
            <a:pPr lvl="1">
              <a:buSzPct val="80000"/>
              <a:defRPr/>
            </a:pPr>
            <a:r>
              <a:rPr lang="en-US" dirty="0">
                <a:solidFill>
                  <a:srgbClr val="002060"/>
                </a:solidFill>
              </a:rPr>
              <a:t>Difficulty processing written materials</a:t>
            </a:r>
          </a:p>
          <a:p>
            <a:pPr lvl="1">
              <a:buSzPct val="80000"/>
              <a:defRPr/>
            </a:pPr>
            <a:endParaRPr lang="en-US" dirty="0" smtClean="0">
              <a:solidFill>
                <a:srgbClr val="002060"/>
              </a:solidFill>
            </a:endParaRPr>
          </a:p>
          <a:p>
            <a:pPr lvl="1">
              <a:buSzPct val="80000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6627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1DB79CBA-7BF7-45CE-B0E8-14812ECCE62E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28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6627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>
                <a:solidFill>
                  <a:srgbClr val="00B0F0"/>
                </a:solidFill>
              </a:rPr>
              <a:t>Accommodation </a:t>
            </a:r>
            <a:r>
              <a:rPr lang="en-US" altLang="en-US" dirty="0" smtClean="0">
                <a:solidFill>
                  <a:srgbClr val="00B0F0"/>
                </a:solidFill>
              </a:rPr>
              <a:t>Ideas:</a:t>
            </a:r>
            <a:endParaRPr lang="en-US" dirty="0"/>
          </a:p>
          <a:p>
            <a:pPr>
              <a:defRPr/>
            </a:pPr>
            <a:r>
              <a:rPr lang="en-US" altLang="en-US" dirty="0" smtClean="0">
                <a:solidFill>
                  <a:srgbClr val="002060"/>
                </a:solidFill>
              </a:rPr>
              <a:t>Mathematics</a:t>
            </a:r>
            <a:endParaRPr lang="en-US" altLang="en-US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2600" b="0" dirty="0">
                <a:solidFill>
                  <a:srgbClr val="002060"/>
                </a:solidFill>
              </a:rPr>
              <a:t>Using construction or other scientific calculators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2600" b="0" dirty="0">
                <a:solidFill>
                  <a:srgbClr val="002060"/>
                </a:solidFill>
              </a:rPr>
              <a:t>Using measurement guides or markers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2600" b="0" dirty="0">
                <a:solidFill>
                  <a:srgbClr val="002060"/>
                </a:solidFill>
              </a:rPr>
              <a:t>Using talking tools such as watch, tape measure, scale, calculator</a:t>
            </a:r>
          </a:p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Information Processing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2600" b="0" dirty="0">
                <a:solidFill>
                  <a:srgbClr val="002060"/>
                </a:solidFill>
              </a:rPr>
              <a:t>Provide written instructions and feedback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2600" b="0" dirty="0">
                <a:solidFill>
                  <a:srgbClr val="002060"/>
                </a:solidFill>
              </a:rPr>
              <a:t>Ability to record meetings and trainings to listen to as needed</a:t>
            </a:r>
            <a:endParaRPr lang="en-US" altLang="en-US" sz="2600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6832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DCB8DD2-6C74-4970-A74B-AAE95575767D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29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6832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▪ Established in 1983 as a national, free service.</a:t>
            </a:r>
          </a:p>
          <a:p>
            <a:pPr eaLnBrk="1" hangingPunct="1"/>
            <a:r>
              <a:rPr lang="en-US" altLang="en-US" sz="2400" smtClean="0"/>
              <a:t>▪ Specialize in workplace accommodations and the employment provisions of the Americans with Disabilities Act/Rehabilitation Act.</a:t>
            </a:r>
          </a:p>
          <a:p>
            <a:pPr eaLnBrk="1" hangingPunct="1"/>
            <a:r>
              <a:rPr lang="en-US" altLang="en-US" sz="2400" smtClean="0"/>
              <a:t>▪ Assist with the interactive process.</a:t>
            </a:r>
          </a:p>
          <a:p>
            <a:pPr eaLnBrk="1" hangingPunct="1"/>
            <a:r>
              <a:rPr lang="en-US" altLang="en-US" sz="2400" smtClean="0"/>
              <a:t>▪ Give targeted technical assistance.</a:t>
            </a:r>
          </a:p>
          <a:p>
            <a:pPr eaLnBrk="1" hangingPunct="1"/>
            <a:r>
              <a:rPr lang="en-US" altLang="en-US" sz="2400" smtClean="0"/>
              <a:t>▪ Provide comprehensive resources.</a:t>
            </a:r>
          </a:p>
          <a:p>
            <a:pPr eaLnBrk="1" hangingPunct="1"/>
            <a:r>
              <a:rPr lang="en-US" altLang="en-US" sz="2400" smtClean="0"/>
              <a:t>▪ Confidential.</a:t>
            </a:r>
          </a:p>
          <a:p>
            <a:pPr eaLnBrk="1" hangingPunct="1"/>
            <a:r>
              <a:rPr lang="en-US" altLang="en-US" sz="2400" smtClean="0"/>
              <a:t>▪ Easy to use.</a:t>
            </a:r>
          </a:p>
          <a:p>
            <a:pPr eaLnBrk="1" hangingPunct="1"/>
            <a:r>
              <a:rPr lang="en-US" altLang="en-US" sz="2400" smtClean="0"/>
              <a:t>▪ Offer live and archived training. </a:t>
            </a:r>
          </a:p>
          <a:p>
            <a:pPr eaLnBrk="1" hangingPunct="1"/>
            <a:endParaRPr lang="en-US" altLang="en-US" sz="2400" smtClean="0"/>
          </a:p>
        </p:txBody>
      </p:sp>
      <p:sp>
        <p:nvSpPr>
          <p:cNvPr id="51507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D0575D8-7A95-4975-8388-DA88C4EC06D6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15076" name="Title 1"/>
          <p:cNvSpPr txBox="1">
            <a:spLocks/>
          </p:cNvSpPr>
          <p:nvPr/>
        </p:nvSpPr>
        <p:spPr bwMode="auto">
          <a:xfrm>
            <a:off x="509588" y="4429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Job Accommodation Network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defRPr/>
            </a:pPr>
            <a:r>
              <a:rPr lang="en-US" sz="2500" dirty="0">
                <a:solidFill>
                  <a:srgbClr val="00B0F0"/>
                </a:solidFill>
              </a:rPr>
              <a:t>Speaking/Communicating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To help facilitate communication, provide advance notice of topics to be discussed in </a:t>
            </a:r>
            <a:r>
              <a:rPr lang="en-US" sz="2400" b="0" dirty="0" smtClean="0"/>
              <a:t>meeting/training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To reduce or eliminate anxiety, provide advance notice of date of meeting when employee is required to speak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employee to provide written response in lieu of verbal response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To reduce or eliminate the feeling of intimidation, allow employee to have a friend or coworker attend meetings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7037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8880EBD-A678-467C-890B-D4337FB993C7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30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70372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Individual </a:t>
            </a:r>
            <a:r>
              <a:rPr lang="en-US" dirty="0" smtClean="0">
                <a:solidFill>
                  <a:srgbClr val="002060"/>
                </a:solidFill>
              </a:rPr>
              <a:t>with Cognitive Impairment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Career technical choice: </a:t>
            </a:r>
            <a:r>
              <a:rPr lang="en-US" dirty="0" smtClean="0">
                <a:solidFill>
                  <a:srgbClr val="002060"/>
                </a:solidFill>
              </a:rPr>
              <a:t>Information Technology- Help Desk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</a:rPr>
              <a:t>Limitations</a:t>
            </a:r>
            <a:r>
              <a:rPr lang="en-US" dirty="0">
                <a:solidFill>
                  <a:srgbClr val="002060"/>
                </a:solidFill>
              </a:rPr>
              <a:t>: 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Difficulty processing information and troubleshooting for other staff members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Became impatient, rude, and disrespectful when coworkers approached him for assistance</a:t>
            </a: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7241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EEA1FDF-D2A4-48B2-8A69-B890A59E3344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31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7242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>
                <a:solidFill>
                  <a:srgbClr val="00B0F0"/>
                </a:solidFill>
              </a:rPr>
              <a:t>Accommodation Ideas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Policy modification to allow requests by email instead of in person or by phone</a:t>
            </a:r>
          </a:p>
          <a:p>
            <a:pPr lvl="1">
              <a:buSzPct val="80000"/>
              <a:defRPr/>
            </a:pPr>
            <a:r>
              <a:rPr lang="en-US" dirty="0" smtClean="0"/>
              <a:t>Reduced stress and helped to keep emotions and behavior in check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7446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66767DC-B00A-4BC2-8158-3B33538DF8A3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32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7446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74469" name="Picture 2" descr="Cubicl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3673475"/>
            <a:ext cx="386397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defRPr/>
            </a:pPr>
            <a:r>
              <a:rPr lang="en-US" sz="2600" dirty="0">
                <a:solidFill>
                  <a:srgbClr val="00B0F0"/>
                </a:solidFill>
              </a:rPr>
              <a:t>Organizing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daily, weekly, and monthly task lists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calendar with automated reminders to highlight meetings and deadlines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electronic organizers, mobile devices, apps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Divide large assignments into smaller tasks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/>
              <a:t>Use color coding to </a:t>
            </a:r>
            <a:r>
              <a:rPr lang="en-US" sz="2400" b="0" dirty="0"/>
              <a:t>prioritize tasks and identify materials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Hire a job coach or a professional organizer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Assign a mentor to assist employee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Build organization skills by attending time management workshops (e.g., Franklin Covey)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7651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42001CB8-F743-49DA-A21F-E89659A1CCCE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7651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Individual with </a:t>
            </a:r>
            <a:r>
              <a:rPr lang="en-US" dirty="0" smtClean="0">
                <a:solidFill>
                  <a:srgbClr val="002060"/>
                </a:solidFill>
              </a:rPr>
              <a:t>ADHD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Career technical choice: </a:t>
            </a:r>
            <a:r>
              <a:rPr lang="en-US" dirty="0" smtClean="0">
                <a:solidFill>
                  <a:srgbClr val="002060"/>
                </a:solidFill>
              </a:rPr>
              <a:t>Caterer’s Assistant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Limitations: 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Keeping track of dates and events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Difficulty showing up on time for an event</a:t>
            </a:r>
            <a:endParaRPr lang="en-US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7856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33728FC1-8EA0-43DA-890B-9D9B5A7CA56A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34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7856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78565" name="Picture 1" descr="Buffet tab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4752975"/>
            <a:ext cx="28956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>
                <a:solidFill>
                  <a:srgbClr val="00B0F0"/>
                </a:solidFill>
              </a:rPr>
              <a:t>Accommodation Ideas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Shared, color-coded calendar/agenda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Reminders/calendar synced to phone or watch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endParaRPr lang="en-US" b="0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8061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3264D68-1ADF-4593-9AC5-8D89184E4D2B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35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80612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80613" name="Picture 2" descr="Plann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06" y="3124200"/>
            <a:ext cx="4573587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defRPr/>
            </a:pPr>
            <a:r>
              <a:rPr lang="en-US" sz="2600" dirty="0">
                <a:solidFill>
                  <a:srgbClr val="00B0F0"/>
                </a:solidFill>
              </a:rPr>
              <a:t>Memory: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written as well as verbal instructions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written checklists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a wall calendar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a daily or weekly task list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verbal prompts and reminders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electronic organizers, hand held devices, </a:t>
            </a:r>
            <a:r>
              <a:rPr lang="en-US" sz="2400" b="0" dirty="0" smtClean="0"/>
              <a:t>and/or </a:t>
            </a:r>
            <a:r>
              <a:rPr lang="en-US" sz="2400" b="0" dirty="0"/>
              <a:t>apps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the employee to record meetings and trainings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printed minutes of meetings and trainings 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8265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EAB790F-5EDB-4467-B98F-9AEF2AF3A4FC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36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8266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defRPr/>
            </a:pPr>
            <a:r>
              <a:rPr lang="en-US" sz="2600" dirty="0">
                <a:solidFill>
                  <a:srgbClr val="00B0F0"/>
                </a:solidFill>
              </a:rPr>
              <a:t>Memory: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additional training time for new duties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a mentor for daily guidance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reminders of important deadlines via </a:t>
            </a:r>
            <a:r>
              <a:rPr lang="en-US" sz="2400" b="0" dirty="0" smtClean="0"/>
              <a:t>emails</a:t>
            </a:r>
            <a:r>
              <a:rPr lang="en-US" sz="2400" b="0" dirty="0"/>
              <a:t>, memos, and weekly supervision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Use notebooks, planners, or sticky notes to record information for easy retrieval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cues to assist in location of items by using labels, color coding, or bulletin boards 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8470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187FCE7-0180-4FCE-A2D3-9FD94797BB86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37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8470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Individual with C</a:t>
            </a:r>
            <a:r>
              <a:rPr lang="en-US" dirty="0" smtClean="0">
                <a:solidFill>
                  <a:srgbClr val="002060"/>
                </a:solidFill>
              </a:rPr>
              <a:t>ognitive </a:t>
            </a:r>
            <a:r>
              <a:rPr lang="en-US" dirty="0">
                <a:solidFill>
                  <a:srgbClr val="002060"/>
                </a:solidFill>
              </a:rPr>
              <a:t>I</a:t>
            </a:r>
            <a:r>
              <a:rPr lang="en-US" dirty="0" smtClean="0">
                <a:solidFill>
                  <a:srgbClr val="002060"/>
                </a:solidFill>
              </a:rPr>
              <a:t>mpairment</a:t>
            </a:r>
            <a:endParaRPr lang="en-US" dirty="0">
              <a:solidFill>
                <a:srgbClr val="00206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</a:rPr>
              <a:t>Career technical </a:t>
            </a:r>
            <a:r>
              <a:rPr lang="en-US" dirty="0" smtClean="0">
                <a:solidFill>
                  <a:srgbClr val="002060"/>
                </a:solidFill>
              </a:rPr>
              <a:t>choice: Janitorial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Remembering the order of tasks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Difficulty completing tasks in timely manner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8675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B9CE337-828B-4E71-A9F4-EF6B34DAD513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38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8675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86757" name="Picture 1" descr="Janit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857625"/>
            <a:ext cx="3600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>
                <a:solidFill>
                  <a:srgbClr val="00B0F0"/>
                </a:solidFill>
              </a:rPr>
              <a:t>Accommodation </a:t>
            </a:r>
            <a:r>
              <a:rPr lang="en-US" altLang="en-US" dirty="0" smtClean="0">
                <a:solidFill>
                  <a:srgbClr val="00B0F0"/>
                </a:solidFill>
              </a:rPr>
              <a:t>Ideas: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Written task lists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Instructions posted in different rooms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err="1" smtClean="0"/>
              <a:t>CanPlan</a:t>
            </a:r>
            <a:r>
              <a:rPr lang="en-US" b="0" dirty="0" smtClean="0"/>
              <a:t> app</a:t>
            </a:r>
          </a:p>
          <a:p>
            <a:pPr lvl="1">
              <a:buSzPct val="80000"/>
              <a:defRPr/>
            </a:pPr>
            <a:r>
              <a:rPr lang="en-US" dirty="0" smtClean="0"/>
              <a:t>Visual step-by-step</a:t>
            </a:r>
          </a:p>
          <a:p>
            <a:pPr lvl="1">
              <a:buSzPct val="80000"/>
              <a:defRPr/>
            </a:pPr>
            <a:r>
              <a:rPr lang="en-US" dirty="0" smtClean="0"/>
              <a:t>Pictures</a:t>
            </a:r>
            <a:endParaRPr lang="en-US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8880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07BAE845-F811-4D0F-887C-CF1040F74A9A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39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8880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88805" name="Picture 2" descr="Remind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3062288"/>
            <a:ext cx="17986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▪ Employers</a:t>
            </a:r>
          </a:p>
          <a:p>
            <a:pPr eaLnBrk="1" hangingPunct="1"/>
            <a:r>
              <a:rPr lang="en-US" altLang="en-US" sz="2400" smtClean="0"/>
              <a:t>▪ Individuals</a:t>
            </a:r>
          </a:p>
          <a:p>
            <a:pPr eaLnBrk="1" hangingPunct="1"/>
            <a:r>
              <a:rPr lang="en-US" altLang="en-US" sz="2400" smtClean="0"/>
              <a:t>▪ Service Providers</a:t>
            </a:r>
          </a:p>
          <a:p>
            <a:pPr eaLnBrk="1" hangingPunct="1"/>
            <a:r>
              <a:rPr lang="en-US" altLang="en-US" sz="2400" smtClean="0"/>
              <a:t>▪ HR Professionals</a:t>
            </a:r>
          </a:p>
          <a:p>
            <a:pPr eaLnBrk="1" hangingPunct="1"/>
            <a:r>
              <a:rPr lang="en-US" altLang="en-US" sz="2400" smtClean="0"/>
              <a:t>▪ Family Members</a:t>
            </a:r>
          </a:p>
          <a:p>
            <a:pPr eaLnBrk="1" hangingPunct="1"/>
            <a:r>
              <a:rPr lang="en-US" altLang="en-US" sz="2400" smtClean="0"/>
              <a:t>▪ Others</a:t>
            </a:r>
          </a:p>
          <a:p>
            <a:pPr eaLnBrk="1" hangingPunct="1"/>
            <a:endParaRPr lang="en-US" altLang="en-US" sz="2400" smtClean="0"/>
          </a:p>
        </p:txBody>
      </p:sp>
      <p:sp>
        <p:nvSpPr>
          <p:cNvPr id="51712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533F4CA0-81F3-412C-8916-66FBC74433F6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17124" name="Title 1"/>
          <p:cNvSpPr txBox="1">
            <a:spLocks/>
          </p:cNvSpPr>
          <p:nvPr/>
        </p:nvSpPr>
        <p:spPr bwMode="auto">
          <a:xfrm>
            <a:off x="509588" y="4429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Job Accommodation Network</a:t>
            </a:r>
          </a:p>
        </p:txBody>
      </p:sp>
      <p:pic>
        <p:nvPicPr>
          <p:cNvPr id="517125" name="Picture 1" descr="Meeting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1882775"/>
            <a:ext cx="41529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00B0F0"/>
                </a:solidFill>
              </a:rPr>
              <a:t>Time </a:t>
            </a:r>
            <a:r>
              <a:rPr lang="en-US" sz="2600" dirty="0" smtClean="0">
                <a:solidFill>
                  <a:srgbClr val="00B0F0"/>
                </a:solidFill>
              </a:rPr>
              <a:t>Management/Completing </a:t>
            </a:r>
            <a:r>
              <a:rPr lang="en-US" sz="2600" dirty="0">
                <a:solidFill>
                  <a:srgbClr val="00B0F0"/>
                </a:solidFill>
              </a:rPr>
              <a:t>Tasks</a:t>
            </a:r>
            <a:r>
              <a:rPr lang="en-US" sz="2600" dirty="0" smtClean="0">
                <a:solidFill>
                  <a:srgbClr val="00B0F0"/>
                </a:solidFill>
              </a:rPr>
              <a:t>:</a:t>
            </a:r>
            <a:endParaRPr lang="en-US" sz="2600" dirty="0">
              <a:solidFill>
                <a:srgbClr val="0096DB"/>
              </a:solidFill>
            </a:endParaRPr>
          </a:p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Daily TO-DO lists and check items off as they are completed </a:t>
            </a:r>
          </a:p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Organizational tools such as electronic schedulers, recorders, software organizers, calendars, watches, and apps</a:t>
            </a:r>
          </a:p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Divide large assignments into smaller tasks </a:t>
            </a:r>
          </a:p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Weekly meetings with supervisor, manager, or mentor to determine if goals are met</a:t>
            </a:r>
          </a:p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Reminders of important deadlines 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9085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90A2C1E-FB09-4E18-9E4B-FA88C6F9D92E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40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90852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 smtClean="0">
                <a:solidFill>
                  <a:srgbClr val="00B0F0"/>
                </a:solidFill>
              </a:rPr>
              <a:t>Example: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Individual with Intellectual </a:t>
            </a:r>
            <a:r>
              <a:rPr lang="en-US" dirty="0"/>
              <a:t>D</a:t>
            </a:r>
            <a:r>
              <a:rPr lang="en-US" dirty="0" smtClean="0"/>
              <a:t>isability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Career technical choice: Retail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Limitations</a:t>
            </a:r>
          </a:p>
          <a:p>
            <a:pPr lvl="1">
              <a:buSzPct val="80000"/>
              <a:defRPr/>
            </a:pPr>
            <a:r>
              <a:rPr lang="en-US" dirty="0" smtClean="0"/>
              <a:t>Memory </a:t>
            </a:r>
          </a:p>
          <a:p>
            <a:pPr lvl="1">
              <a:buSzPct val="80000"/>
              <a:defRPr/>
            </a:pPr>
            <a:r>
              <a:rPr lang="en-US" dirty="0" smtClean="0"/>
              <a:t>Time Management </a:t>
            </a:r>
          </a:p>
          <a:p>
            <a:pPr lvl="1">
              <a:buSzPct val="80000"/>
              <a:defRPr/>
            </a:pPr>
            <a:endParaRPr lang="en-US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9289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7650154-0F1E-4FB3-924E-2D0479CBCFC7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41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9290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92901" name="Picture 2" descr="Man think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3087688"/>
            <a:ext cx="20732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>
                <a:solidFill>
                  <a:srgbClr val="00B0F0"/>
                </a:solidFill>
              </a:rPr>
              <a:t>Accommodation Ideas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Programmable watch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Set timer</a:t>
            </a:r>
          </a:p>
          <a:p>
            <a:pPr lvl="1">
              <a:buSzPct val="80000"/>
              <a:defRPr/>
            </a:pPr>
            <a:r>
              <a:rPr lang="en-US" dirty="0" smtClean="0"/>
              <a:t>Job coach assisted with programming times for breaks and lunch </a:t>
            </a:r>
            <a:endParaRPr lang="en-US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9494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11DF9B46-F3E8-4182-86B5-38ACECC15103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42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9494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594949" name="Picture 2" descr="Watch with remin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605213"/>
            <a:ext cx="16113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50" name="Picture 3" descr="Time timer a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25863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 smtClean="0">
                <a:solidFill>
                  <a:srgbClr val="00B0F0"/>
                </a:solidFill>
              </a:rPr>
              <a:t>Social Skills: Behavior </a:t>
            </a:r>
            <a:endParaRPr lang="en-US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/>
              <a:t>To </a:t>
            </a:r>
            <a:r>
              <a:rPr lang="en-US" sz="2400" b="0" dirty="0"/>
              <a:t>reduce incidents of inappropriate behavior, thoroughly review conduct policy with employee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concrete examples to explain inappropriate behavior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concrete examples to explain consequences in a disciplinary action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To reinforce appropriate behavior, recognize and reward appropriate behavior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9699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47BAE13C-41F6-4DCF-AEE8-27545A791C2D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9699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 smtClean="0">
                <a:solidFill>
                  <a:srgbClr val="00B0F0"/>
                </a:solidFill>
              </a:rPr>
              <a:t>Social Skills: Coworker Interaction</a:t>
            </a:r>
            <a:endParaRPr lang="en-US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/>
              <a:t>Provide </a:t>
            </a:r>
            <a:r>
              <a:rPr lang="en-US" sz="2400" b="0" dirty="0"/>
              <a:t>sensitivity training to promote disability awareness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If feasible, allow employee to work from home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Help employee “learn the ropes” by providing a mentor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Make employee attendance at social functions optional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employee to transfer to another workgroup, shift, or department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Encourage the employee to walk away from frustrating situations and confrontations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59904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6CC9E5F-76C7-4130-8075-A010A02DAA62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44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9904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 smtClean="0">
                <a:solidFill>
                  <a:srgbClr val="00B0F0"/>
                </a:solidFill>
              </a:rPr>
              <a:t>Example: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Individual with Autism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Career technical choice: Food Industry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Limitations</a:t>
            </a:r>
          </a:p>
          <a:p>
            <a:pPr lvl="1">
              <a:buSzPct val="80000"/>
              <a:defRPr/>
            </a:pPr>
            <a:r>
              <a:rPr lang="en-US" dirty="0" smtClean="0"/>
              <a:t>Social Skills</a:t>
            </a:r>
          </a:p>
          <a:p>
            <a:pPr lvl="1">
              <a:buSzPct val="80000"/>
              <a:defRPr/>
            </a:pPr>
            <a:r>
              <a:rPr lang="en-US" dirty="0" smtClean="0"/>
              <a:t>Communication</a:t>
            </a:r>
          </a:p>
          <a:p>
            <a:pPr lvl="1">
              <a:buSzPct val="80000"/>
              <a:defRPr/>
            </a:pPr>
            <a:endParaRPr lang="en-US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60109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A83F926-AB54-4401-8A16-33DCBE96A9CA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45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01092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601093" name="Picture 1" descr="Kitch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25850"/>
            <a:ext cx="35052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>
                <a:solidFill>
                  <a:srgbClr val="00B0F0"/>
                </a:solidFill>
              </a:rPr>
              <a:t>Accommodation Ideas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b="0" dirty="0" smtClean="0"/>
              <a:t>Mentor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n-US" b="0" dirty="0" smtClean="0"/>
              <a:t>Job Coach</a:t>
            </a:r>
            <a:endParaRPr lang="en-US" altLang="en-US" dirty="0"/>
          </a:p>
          <a:p>
            <a:pPr lvl="1">
              <a:buSzPct val="80000"/>
              <a:defRPr/>
            </a:pPr>
            <a:r>
              <a:rPr lang="en-US" altLang="en-US" dirty="0" smtClean="0"/>
              <a:t>Social skills training</a:t>
            </a:r>
          </a:p>
        </p:txBody>
      </p:sp>
      <p:sp>
        <p:nvSpPr>
          <p:cNvPr id="60313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0ECC3D88-4E70-4A0B-BFD5-3924EBDC71DB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46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0314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2" name="Picture 1" descr="man placing bread into oven and talking to cowork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016" y="3721609"/>
            <a:ext cx="4725784" cy="21659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 smtClean="0">
                <a:solidFill>
                  <a:srgbClr val="00B0F0"/>
                </a:solidFill>
              </a:rPr>
              <a:t>Example: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Individual with Autism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Career technical choice: Library Assistant </a:t>
            </a:r>
            <a:endParaRPr lang="en-US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Limitations</a:t>
            </a:r>
          </a:p>
          <a:p>
            <a:pPr lvl="1">
              <a:buSzPct val="80000"/>
              <a:defRPr/>
            </a:pPr>
            <a:r>
              <a:rPr lang="en-US" dirty="0" smtClean="0"/>
              <a:t>Communication</a:t>
            </a:r>
          </a:p>
          <a:p>
            <a:pPr lvl="2">
              <a:buSzPct val="80000"/>
              <a:defRPr/>
            </a:pPr>
            <a:r>
              <a:rPr lang="en-US" dirty="0" smtClean="0"/>
              <a:t>Voice modulation</a:t>
            </a:r>
          </a:p>
          <a:p>
            <a:pPr lvl="1">
              <a:buSzPct val="80000"/>
              <a:defRPr/>
            </a:pPr>
            <a:endParaRPr lang="en-US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60518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3E4A04B4-FAF0-4C21-AD02-2C88A26FCC32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47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0518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605189" name="Picture 1" descr="Librar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4316413"/>
            <a:ext cx="48958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altLang="en-US" dirty="0">
                <a:solidFill>
                  <a:srgbClr val="00B0F0"/>
                </a:solidFill>
              </a:rPr>
              <a:t>Accommodation </a:t>
            </a:r>
            <a:r>
              <a:rPr lang="en-US" altLang="en-US" dirty="0" smtClean="0">
                <a:solidFill>
                  <a:srgbClr val="00B0F0"/>
                </a:solidFill>
              </a:rPr>
              <a:t>Ideas:</a:t>
            </a:r>
            <a:endParaRPr lang="en-US" dirty="0" smtClean="0"/>
          </a:p>
          <a:p>
            <a:pPr eaLnBrk="1" hangingPunct="1">
              <a:defRPr/>
            </a:pPr>
            <a:r>
              <a:rPr lang="en-US" altLang="en-US" sz="2400" b="0" dirty="0" smtClean="0"/>
              <a:t>▪ </a:t>
            </a:r>
            <a:r>
              <a:rPr lang="en-US" altLang="en-US" sz="2400" b="0" dirty="0" err="1" smtClean="0"/>
              <a:t>Sōsh</a:t>
            </a:r>
            <a:r>
              <a:rPr lang="en-US" altLang="en-US" sz="2400" b="0" dirty="0" smtClean="0"/>
              <a:t> app/color-coded voice meter</a:t>
            </a:r>
          </a:p>
          <a:p>
            <a:pPr eaLnBrk="1" hangingPunct="1">
              <a:defRPr/>
            </a:pPr>
            <a:r>
              <a:rPr lang="en-US" altLang="en-US" sz="2400" b="0" dirty="0" smtClean="0"/>
              <a:t>▪ Job Coach/Mentor</a:t>
            </a:r>
            <a:endParaRPr lang="en-US" altLang="en-US" sz="2400" b="0" dirty="0"/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endParaRPr lang="en-US" b="0" dirty="0" smtClean="0"/>
          </a:p>
        </p:txBody>
      </p:sp>
      <p:sp>
        <p:nvSpPr>
          <p:cNvPr id="607235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8C5B8286-B2F2-4833-A140-6104C33EB570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48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07236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607237" name="Picture 1" descr="Voice meter a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2293938"/>
            <a:ext cx="217963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 smtClean="0">
                <a:solidFill>
                  <a:srgbClr val="00B0F0"/>
                </a:solidFill>
              </a:rPr>
              <a:t>Working Effectively:</a:t>
            </a:r>
            <a:endParaRPr lang="en-US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Establish written long-term and short-term goals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Develop strategies to deal with conflict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Develop a procedure to evaluate the effectiveness of the accommodation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Educate all employees on their right to accommodations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sensitivity training to </a:t>
            </a:r>
            <a:r>
              <a:rPr lang="en-US" sz="2400" b="0" dirty="0" smtClean="0"/>
              <a:t>coworkers/supervisors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Do not mandate that employees attend </a:t>
            </a:r>
            <a:r>
              <a:rPr lang="en-US" sz="2400" b="0" dirty="0" smtClean="0"/>
              <a:t>work-related </a:t>
            </a:r>
            <a:r>
              <a:rPr lang="en-US" sz="2400" b="0" dirty="0"/>
              <a:t>social functions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Encourage all employees to move </a:t>
            </a:r>
            <a:r>
              <a:rPr lang="en-US" sz="2400" b="0" dirty="0" smtClean="0"/>
              <a:t>non-work-related </a:t>
            </a:r>
            <a:r>
              <a:rPr lang="en-US" sz="2400" b="0" dirty="0"/>
              <a:t>conversations out of work areas.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60928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73BFA69-F4DF-4017-A61B-0C77B7476AB6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49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09284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 </a:t>
            </a:r>
          </a:p>
        </p:txBody>
      </p:sp>
      <p:sp>
        <p:nvSpPr>
          <p:cNvPr id="51917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5D0AC60C-84F1-4FF8-9786-814CC840A093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519173" name="Picture 12" descr="Blue shaded puzzle pieces of four teams: Motor, Cognitive/Neurological, Sensory, and Entrepreneurship - leaning ba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39888"/>
            <a:ext cx="51816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4" name="Picture 14" descr="Cognitive / Neurological Team puzzle piece, top right hand corn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487488"/>
            <a:ext cx="18161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5" name="Picture 15" descr="Entrepreneurship Team puzzle piece, bottom right hand corn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4459288"/>
            <a:ext cx="24526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6" name="Picture 16" descr="Motor Team puzzle piece, top left hand cor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1487488"/>
            <a:ext cx="2570162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7" name="Picture 17" descr="Sensory team puzzle piece, bottom left hand cor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230688"/>
            <a:ext cx="2181225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8" name="Picture 18" descr="Blue shaded puzzle pieces of four teams: Motor, Cognitive/Neurological, Sensory, and Entrepreneurship - pulled forwar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11288"/>
            <a:ext cx="54864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9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Job Accommodation Network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 smtClean="0">
                <a:solidFill>
                  <a:srgbClr val="00B0F0"/>
                </a:solidFill>
              </a:rPr>
              <a:t>Working Effectively:</a:t>
            </a:r>
            <a:endParaRPr lang="en-US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positive praise and </a:t>
            </a:r>
            <a:r>
              <a:rPr lang="en-US" sz="2400" b="0" dirty="0" smtClean="0"/>
              <a:t>reinforcement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day-to-day guidance and </a:t>
            </a:r>
            <a:r>
              <a:rPr lang="en-US" sz="2400" b="0" dirty="0" smtClean="0"/>
              <a:t>feedback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Provide written job instructions via </a:t>
            </a:r>
            <a:r>
              <a:rPr lang="en-US" sz="2400" b="0" dirty="0" smtClean="0"/>
              <a:t>email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Develop clear expectations of responsibilities and the consequences of not meeting performance </a:t>
            </a:r>
            <a:r>
              <a:rPr lang="en-US" sz="2400" b="0" dirty="0" smtClean="0"/>
              <a:t>standards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/>
              <a:t>Schedule </a:t>
            </a:r>
            <a:r>
              <a:rPr lang="en-US" sz="2400" b="0" dirty="0"/>
              <a:t>consistent meetings with employee to set goals and review </a:t>
            </a:r>
            <a:r>
              <a:rPr lang="en-US" sz="2400" b="0" dirty="0" smtClean="0"/>
              <a:t>progress</a:t>
            </a:r>
            <a:endParaRPr lang="en-US" sz="2400" b="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400" b="0" dirty="0"/>
              <a:t>Allow for open communication</a:t>
            </a:r>
            <a:endParaRPr lang="en-US" sz="2400" dirty="0"/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611331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9F5000E-E56E-4CBF-9619-646FFF26E346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50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11332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>
                <a:solidFill>
                  <a:srgbClr val="00B0F0"/>
                </a:solidFill>
              </a:rPr>
              <a:t>Example: 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</a:rPr>
              <a:t>Individual with Expressive </a:t>
            </a:r>
            <a:r>
              <a:rPr lang="en-US" dirty="0">
                <a:solidFill>
                  <a:srgbClr val="002060"/>
                </a:solidFill>
              </a:rPr>
              <a:t>L</a:t>
            </a:r>
            <a:r>
              <a:rPr lang="en-US" dirty="0" smtClean="0">
                <a:solidFill>
                  <a:srgbClr val="002060"/>
                </a:solidFill>
              </a:rPr>
              <a:t>anguage </a:t>
            </a:r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en-US" dirty="0" smtClean="0">
                <a:solidFill>
                  <a:srgbClr val="002060"/>
                </a:solidFill>
              </a:rPr>
              <a:t>isorder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</a:rPr>
              <a:t>Career technical choice: Office Setting</a:t>
            </a: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</a:rPr>
              <a:t>Limitations: </a:t>
            </a:r>
          </a:p>
          <a:p>
            <a:pPr lvl="1">
              <a:buSzPct val="80000"/>
              <a:defRPr/>
            </a:pPr>
            <a:r>
              <a:rPr lang="en-US" dirty="0" smtClean="0">
                <a:solidFill>
                  <a:srgbClr val="002060"/>
                </a:solidFill>
              </a:rPr>
              <a:t>Communication</a:t>
            </a:r>
          </a:p>
          <a:p>
            <a:pPr algn="ctr" eaLnBrk="1" hangingPunct="1">
              <a:defRPr/>
            </a:pPr>
            <a:endParaRPr lang="en-US" altLang="en-US" dirty="0" smtClean="0"/>
          </a:p>
        </p:txBody>
      </p:sp>
      <p:sp>
        <p:nvSpPr>
          <p:cNvPr id="61337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6A734C9-81E7-4526-9917-6F9D89563671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51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13380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buSzPct val="80000"/>
              <a:defRPr/>
            </a:pPr>
            <a:r>
              <a:rPr lang="en-US" dirty="0" smtClean="0">
                <a:solidFill>
                  <a:srgbClr val="00B0F0"/>
                </a:solidFill>
              </a:rPr>
              <a:t>Accommodation ideas: </a:t>
            </a:r>
            <a:endParaRPr lang="en-US" dirty="0">
              <a:solidFill>
                <a:srgbClr val="00B0F0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>
                <a:solidFill>
                  <a:srgbClr val="002060"/>
                </a:solidFill>
              </a:rPr>
              <a:t>Allow for written communication</a:t>
            </a:r>
          </a:p>
          <a:p>
            <a:pPr lvl="1">
              <a:buSzPct val="80000"/>
              <a:defRPr/>
            </a:pPr>
            <a:r>
              <a:rPr lang="en-US" altLang="en-US" dirty="0" smtClean="0">
                <a:solidFill>
                  <a:srgbClr val="002060"/>
                </a:solidFill>
              </a:rPr>
              <a:t>Supervisor adjusted the method of supervision</a:t>
            </a:r>
          </a:p>
          <a:p>
            <a:pPr lvl="1">
              <a:buSzPct val="80000"/>
              <a:defRPr/>
            </a:pPr>
            <a:r>
              <a:rPr lang="en-US" altLang="en-US" dirty="0" smtClean="0">
                <a:solidFill>
                  <a:srgbClr val="002060"/>
                </a:solidFill>
              </a:rPr>
              <a:t>Email vs. Face to Face</a:t>
            </a:r>
            <a:endParaRPr lang="en-US" altLang="en-US" dirty="0" smtClean="0"/>
          </a:p>
        </p:txBody>
      </p:sp>
      <p:sp>
        <p:nvSpPr>
          <p:cNvPr id="615427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C83F9C29-32A5-4244-87FA-9F74B85FC9B2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52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615428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615429" name="Picture 2" descr="Lapto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3403600"/>
            <a:ext cx="422433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5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51B28EE-2980-4D98-9B63-54FCAFCD9211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17476" name="Picture 1" descr="JAN Homep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77" name="Picture 2" descr="A-Z of Disabilities and accommodati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69850"/>
            <a:ext cx="16335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9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25F56AC-A6FE-4B11-A98B-08ADD344A7A5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54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18500" name="Picture 3" descr="A to Z of disabilities and accommoda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08A3A3E-8D33-4207-B90C-CFD3B77D4A98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55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19524" name="Picture 1" descr="JAN Homep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"/>
            <a:ext cx="91440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525" name="Picture 2" descr="Search Accommodations Databas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6675"/>
            <a:ext cx="152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AR page"/>
          <p:cNvPicPr>
            <a:picLocks noChangeAspect="1"/>
          </p:cNvPicPr>
          <p:nvPr/>
        </p:nvPicPr>
        <p:blipFill rotWithShape="1">
          <a:blip r:embed="rId2"/>
          <a:srcRect l="8006" t="5686" r="15881" b="-8985"/>
          <a:stretch/>
        </p:blipFill>
        <p:spPr>
          <a:xfrm>
            <a:off x="0" y="0"/>
            <a:ext cx="9144000" cy="7498080"/>
          </a:xfrm>
          <a:prstGeom prst="rect">
            <a:avLst/>
          </a:prstGeom>
        </p:spPr>
      </p:pic>
      <p:pic>
        <p:nvPicPr>
          <p:cNvPr id="620549" name="Picture 3" descr="Square highlighting link to SOAR searc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23" y="3375916"/>
            <a:ext cx="1459925" cy="103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C91CE2B0-4FCC-42ED-A9AF-3011374870E9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57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1572" name="Picture 1" descr="Step 1: Select the Impair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"/>
            <a:ext cx="914400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3" name="Picture 4" descr="Learning Disabilities is highligh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76875"/>
            <a:ext cx="194786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5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A37524D-99EC-4308-89A8-136C325EA051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58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2596" name="Picture 5" descr="Step 2: Select the limitation. Learning Disabilitie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r="8144"/>
          <a:stretch/>
        </p:blipFill>
        <p:spPr bwMode="auto">
          <a:xfrm>
            <a:off x="91440" y="0"/>
            <a:ext cx="9052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9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1A841BD-EB97-4A53-B252-9F64CECA1532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59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3620" name="Picture 7" descr="Individuals has deficits in rea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21" name="Picture 8" descr="Individual has deficits in read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725863"/>
            <a:ext cx="20415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827213"/>
            <a:ext cx="7627937" cy="4314825"/>
          </a:xfrm>
        </p:spPr>
        <p:txBody>
          <a:bodyPr/>
          <a:lstStyle/>
          <a:p>
            <a:pPr marL="685800" lvl="2" indent="0"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002060"/>
                </a:solidFill>
              </a:rPr>
              <a:t>An effective self-advocate understands his own strengths, weaknesses, and needs. He will then feel comfortable talking about his disability and accommodation needs to educators and employers.</a:t>
            </a:r>
          </a:p>
          <a:p>
            <a:pPr marL="0" indent="0"/>
            <a:endParaRPr lang="en-US" altLang="en-US" sz="1800" b="0" i="1" smtClean="0"/>
          </a:p>
        </p:txBody>
      </p:sp>
      <p:sp>
        <p:nvSpPr>
          <p:cNvPr id="52121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BB3F7D4-1FC3-420F-85BB-758BD554DCC1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21220" name="Title 1"/>
          <p:cNvSpPr txBox="1">
            <a:spLocks/>
          </p:cNvSpPr>
          <p:nvPr/>
        </p:nvSpPr>
        <p:spPr bwMode="auto">
          <a:xfrm>
            <a:off x="533400" y="4572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Job Accommodation Network</a:t>
            </a:r>
          </a:p>
        </p:txBody>
      </p:sp>
      <p:sp>
        <p:nvSpPr>
          <p:cNvPr id="521221" name="TextBox 2"/>
          <p:cNvSpPr txBox="1">
            <a:spLocks noChangeArrowheads="1"/>
          </p:cNvSpPr>
          <p:nvPr/>
        </p:nvSpPr>
        <p:spPr bwMode="auto">
          <a:xfrm>
            <a:off x="839788" y="1273175"/>
            <a:ext cx="69945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spcAft>
                <a:spcPct val="5000"/>
              </a:spcAft>
              <a:buFont typeface="Wingdings" panose="05000000000000000000" pitchFamily="2" charset="2"/>
              <a:buNone/>
            </a:pPr>
            <a:r>
              <a:rPr lang="en-US" altLang="en-US" sz="2800" b="1" dirty="0" smtClean="0">
                <a:solidFill>
                  <a:srgbClr val="00B0F0"/>
                </a:solidFill>
              </a:rPr>
              <a:t>Self-Advocacy</a:t>
            </a:r>
            <a:r>
              <a:rPr lang="en-US" altLang="en-US" sz="2800" b="1" dirty="0">
                <a:solidFill>
                  <a:srgbClr val="00B0F0"/>
                </a:solidFill>
              </a:rPr>
              <a:t>:</a:t>
            </a:r>
            <a:endParaRPr lang="en-US" altLang="en-US" sz="2800" dirty="0">
              <a:solidFill>
                <a:srgbClr val="00B0F0"/>
              </a:solidFill>
            </a:endParaRPr>
          </a:p>
        </p:txBody>
      </p:sp>
      <p:pic>
        <p:nvPicPr>
          <p:cNvPr id="521222" name="Picture 1" descr="Man think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56" y="3258579"/>
            <a:ext cx="4572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3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FE95B59-A917-483D-972F-CEADFFC85C0A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60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4644" name="Picture 1" descr="Step 3: Select the Job Func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8"/>
            <a:ext cx="9144000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45" name="Picture 2" descr="Read text from print cop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432300"/>
            <a:ext cx="19446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090F1EF-35DE-4B63-8302-6C2F9DF1C29E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61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5668" name="Picture 3" descr="Step 4: Choose the Accommod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144000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69" name="Picture 4" descr="Reading p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310313"/>
            <a:ext cx="7254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2AF26D8-8E8B-4442-960D-17FC4AAA9215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62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6692" name="Picture 1" descr="Reading pen vendor lis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5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A8C0CA85-96BD-4F64-9D86-8419BCE0FA65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63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7716" name="Picture 1" descr="JAN Webs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7717" name="Picture 2" descr="Train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5289550"/>
            <a:ext cx="6953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Content Placeholder 1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B0F0"/>
                </a:solidFill>
              </a:rPr>
              <a:t>Questions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28739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FA754-0865-437E-8168-235C859E12B9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64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8740" name="Picture 4" descr="Blue square with question ma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138363"/>
            <a:ext cx="5340350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1" name="Title 1"/>
          <p:cNvSpPr txBox="1">
            <a:spLocks/>
          </p:cNvSpPr>
          <p:nvPr/>
        </p:nvSpPr>
        <p:spPr bwMode="auto">
          <a:xfrm>
            <a:off x="509588" y="4429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Content Placeholder 1"/>
          <p:cNvSpPr>
            <a:spLocks noGrp="1"/>
          </p:cNvSpPr>
          <p:nvPr>
            <p:ph idx="1"/>
          </p:nvPr>
        </p:nvSpPr>
        <p:spPr>
          <a:xfrm>
            <a:off x="762000" y="1230313"/>
            <a:ext cx="7848600" cy="51847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00B0F0"/>
                </a:solidFill>
              </a:rPr>
              <a:t>Contact </a:t>
            </a:r>
          </a:p>
          <a:p>
            <a:pPr lvl="1" eaLnBrk="1" hangingPunct="1">
              <a:defRPr/>
            </a:pPr>
            <a:r>
              <a:rPr lang="en-US" altLang="en-US" dirty="0" smtClean="0"/>
              <a:t>(</a:t>
            </a:r>
            <a:r>
              <a:rPr lang="en-US" altLang="en-US" dirty="0" smtClean="0">
                <a:solidFill>
                  <a:srgbClr val="17375E"/>
                </a:solidFill>
              </a:rPr>
              <a:t>800)526-7234 (V) &amp; (877)781-9403 (TTY)</a:t>
            </a:r>
          </a:p>
          <a:p>
            <a:pPr lvl="1" eaLnBrk="1" hangingPunct="1">
              <a:defRPr/>
            </a:pPr>
            <a:r>
              <a:rPr lang="en-US" altLang="en-US" dirty="0" smtClean="0">
                <a:solidFill>
                  <a:srgbClr val="17375E"/>
                </a:solidFill>
              </a:rPr>
              <a:t>AskJAN.org &amp; jan@askjan.org</a:t>
            </a:r>
          </a:p>
          <a:p>
            <a:pPr lvl="1" eaLnBrk="1" hangingPunct="1">
              <a:defRPr/>
            </a:pPr>
            <a:r>
              <a:rPr lang="pt-BR" altLang="en-US" dirty="0" smtClean="0">
                <a:solidFill>
                  <a:srgbClr val="17375E"/>
                </a:solidFill>
              </a:rPr>
              <a:t>(304)216-8189 via Text</a:t>
            </a:r>
          </a:p>
          <a:p>
            <a:pPr lvl="1" eaLnBrk="1" hangingPunct="1">
              <a:defRPr/>
            </a:pPr>
            <a:r>
              <a:rPr lang="pt-BR" altLang="en-US" dirty="0" smtClean="0">
                <a:solidFill>
                  <a:srgbClr val="17375E"/>
                </a:solidFill>
              </a:rPr>
              <a:t>janconsultants via Skype</a:t>
            </a:r>
          </a:p>
          <a:p>
            <a:pPr lvl="1" eaLnBrk="1" hangingPunct="1">
              <a:defRPr/>
            </a:pPr>
            <a:endParaRPr lang="pt-BR" altLang="en-US" dirty="0">
              <a:solidFill>
                <a:srgbClr val="17375E"/>
              </a:solidFill>
            </a:endParaRP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endParaRPr lang="en-US" sz="2800" u="sng" dirty="0" smtClean="0">
              <a:hlinkClick r:id="rId2"/>
            </a:endParaRPr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629763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AA14F202-8AFE-4695-A801-838FB5B91983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65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pic>
        <p:nvPicPr>
          <p:cNvPr id="629764" name="Picture 5" descr="youtube ic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3303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9765" name="Picture 6" descr="second life ic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3016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9766" name="Picture 7" descr="Linkedin ic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2732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9767" name="Picture 8" descr="blog ico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2443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9768" name="Picture 9" descr="facebook ico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21526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9769" name="Picture 10" descr="twitter ic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18478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9770" name="Title 1"/>
          <p:cNvSpPr txBox="1">
            <a:spLocks/>
          </p:cNvSpPr>
          <p:nvPr/>
        </p:nvSpPr>
        <p:spPr bwMode="auto">
          <a:xfrm>
            <a:off x="509588" y="4429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Accommodations</a:t>
            </a:r>
          </a:p>
        </p:txBody>
      </p:sp>
      <p:pic>
        <p:nvPicPr>
          <p:cNvPr id="629771" name="Picture 1" descr="AskJAN.or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3608388"/>
            <a:ext cx="35115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51BC5475-6ECD-45B7-B520-1A29A94D32EC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23267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Disclosure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 marL="0" indent="0">
              <a:defRPr/>
            </a:pPr>
            <a:r>
              <a:rPr lang="en-US" dirty="0">
                <a:solidFill>
                  <a:srgbClr val="00B0F0"/>
                </a:solidFill>
              </a:rPr>
              <a:t>Disclosure</a:t>
            </a:r>
            <a:r>
              <a:rPr lang="en-US" dirty="0"/>
              <a:t> </a:t>
            </a:r>
            <a:r>
              <a:rPr lang="en-US" b="0" dirty="0">
                <a:solidFill>
                  <a:srgbClr val="002060"/>
                </a:solidFill>
              </a:rPr>
              <a:t>is when an individual gives out specific, personal information about their disability.  </a:t>
            </a:r>
          </a:p>
          <a:p>
            <a:pPr marL="0" indent="0">
              <a:defRPr/>
            </a:pPr>
            <a:r>
              <a:rPr lang="en-US" dirty="0">
                <a:solidFill>
                  <a:srgbClr val="00B0F0"/>
                </a:solidFill>
              </a:rPr>
              <a:t>Important to provide: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en-US" b="0" dirty="0">
                <a:solidFill>
                  <a:srgbClr val="002060"/>
                </a:solidFill>
              </a:rPr>
              <a:t>The nature of the disability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en-US" b="0" dirty="0">
                <a:solidFill>
                  <a:srgbClr val="002060"/>
                </a:solidFill>
              </a:rPr>
              <a:t>The limitations, or how the disability affects the capacity to learn and/or perform the training/job effectively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en-US" b="0" dirty="0">
                <a:solidFill>
                  <a:srgbClr val="002060"/>
                </a:solidFill>
              </a:rPr>
              <a:t>Accommodations that will be needed in order to do the training/job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1F4DE49A-5D4E-425F-83CE-17BFB5D1F995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25315" name="Title 1"/>
          <p:cNvSpPr txBox="1">
            <a:spLocks/>
          </p:cNvSpPr>
          <p:nvPr/>
        </p:nvSpPr>
        <p:spPr bwMode="auto">
          <a:xfrm>
            <a:off x="533400" y="455613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Disclosure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95400"/>
            <a:ext cx="7848600" cy="5184775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B0F0"/>
                </a:solidFill>
                <a:latin typeface="Arial" charset="0"/>
                <a:cs typeface="Arial" charset="0"/>
              </a:rPr>
              <a:t>Why Disclose</a:t>
            </a:r>
            <a:r>
              <a:rPr lang="en-US" sz="3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?</a:t>
            </a:r>
            <a:endParaRPr lang="en-US" sz="3200" dirty="0">
              <a:solidFill>
                <a:srgbClr val="0096DB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b="0" dirty="0">
                <a:latin typeface="Arial" charset="0"/>
                <a:cs typeface="Arial" charset="0"/>
              </a:rPr>
              <a:t>To ask for job accommodations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b="0" dirty="0">
                <a:latin typeface="Arial" charset="0"/>
                <a:cs typeface="Arial" charset="0"/>
              </a:rPr>
              <a:t>To receive benefits or privileges of employment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b="0" dirty="0">
                <a:latin typeface="Arial" charset="0"/>
                <a:cs typeface="Arial" charset="0"/>
              </a:rPr>
              <a:t>To explain an unusual circumstance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altLang="en-US" dirty="0">
                <a:solidFill>
                  <a:srgbClr val="00B0F0"/>
                </a:solidFill>
                <a:latin typeface="Calibri" panose="020F0502020204030204" pitchFamily="34" charset="0"/>
              </a:rPr>
              <a:t>What is a Reasonable Accommodation?</a:t>
            </a:r>
          </a:p>
          <a:p>
            <a:pPr marL="0" indent="0"/>
            <a:r>
              <a:rPr lang="en-US" altLang="en-US" b="0" dirty="0" smtClean="0"/>
              <a:t>“Reasonable accommodation is a modification or adjustment to a job, the work environment, or the way things usually are done that enables a qualified individual with a disability to enjoy an equal employment opportunity”</a:t>
            </a:r>
          </a:p>
          <a:p>
            <a:pPr marL="0" indent="0"/>
            <a:endParaRPr lang="en-US" altLang="en-US" sz="1600" b="0" i="1" dirty="0" smtClean="0"/>
          </a:p>
          <a:p>
            <a:pPr marL="0" indent="0"/>
            <a:endParaRPr lang="en-US" altLang="en-US" sz="1600" b="0" i="1" dirty="0" smtClean="0"/>
          </a:p>
          <a:p>
            <a:pPr marL="0" indent="0"/>
            <a:r>
              <a:rPr lang="en-US" altLang="en-US" sz="1600" b="0" i="1" dirty="0" smtClean="0"/>
              <a:t>Technical Assistance Manual: Title I of the ADA </a:t>
            </a:r>
            <a:r>
              <a:rPr lang="en-US" altLang="en-US" sz="1600" b="0" i="1" dirty="0" smtClean="0">
                <a:hlinkClick r:id="rId3"/>
              </a:rPr>
              <a:t>https://AskJAN.org/links/ADAtam1.html</a:t>
            </a:r>
            <a:r>
              <a:rPr lang="en-US" altLang="en-US" sz="1600" b="0" i="1" dirty="0" smtClean="0"/>
              <a:t> </a:t>
            </a:r>
          </a:p>
          <a:p>
            <a:pPr marL="0" indent="0"/>
            <a:endParaRPr lang="en-US" altLang="en-US" b="0" dirty="0" smtClean="0"/>
          </a:p>
          <a:p>
            <a:pPr marL="0" indent="0"/>
            <a:endParaRPr lang="en-US" altLang="en-US" sz="1800" b="0" i="1" dirty="0" smtClean="0"/>
          </a:p>
        </p:txBody>
      </p:sp>
      <p:sp>
        <p:nvSpPr>
          <p:cNvPr id="527363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4B71157E-FC6E-41FA-9389-159E49AD3607}" type="slidenum">
              <a:rPr lang="en-US" alt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527364" name="Title 1"/>
          <p:cNvSpPr txBox="1">
            <a:spLocks/>
          </p:cNvSpPr>
          <p:nvPr/>
        </p:nvSpPr>
        <p:spPr bwMode="auto">
          <a:xfrm>
            <a:off x="533400" y="4572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defRPr sz="32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Disclosure</a:t>
            </a:r>
          </a:p>
        </p:txBody>
      </p:sp>
      <p:pic>
        <p:nvPicPr>
          <p:cNvPr id="527366" name="Picture 2" descr="Conference roo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4002088"/>
            <a:ext cx="319563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609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347&quot;/&gt;&lt;/object&gt;&lt;object type=&quot;3&quot; unique_id=&quot;10005&quot;&gt;&lt;property id=&quot;20148&quot; value=&quot;5&quot;/&gt;&lt;property id=&quot;20300&quot; value=&quot;Slide 3&quot;/&gt;&lt;property id=&quot;20307&quot; value=&quot;348&quot;/&gt;&lt;/object&gt;&lt;object type=&quot;3&quot; unique_id=&quot;10006&quot;&gt;&lt;property id=&quot;20148&quot; value=&quot;5&quot;/&gt;&lt;property id=&quot;20300&quot; value=&quot;Slide 4&quot;/&gt;&lt;property id=&quot;20307&quot; value=&quot;411&quot;/&gt;&lt;/object&gt;&lt;object type=&quot;3&quot; unique_id=&quot;10007&quot;&gt;&lt;property id=&quot;20148&quot; value=&quot;5&quot;/&gt;&lt;property id=&quot;20300&quot; value=&quot;Slide 5&quot;/&gt;&lt;property id=&quot;20307&quot; value=&quot;351&quot;/&gt;&lt;/object&gt;&lt;object type=&quot;3&quot; unique_id=&quot;10008&quot;&gt;&lt;property id=&quot;20148&quot; value=&quot;5&quot;/&gt;&lt;property id=&quot;20300&quot; value=&quot;Slide 6&quot;/&gt;&lt;property id=&quot;20307&quot; value=&quot;403&quot;/&gt;&lt;/object&gt;&lt;object type=&quot;3&quot; unique_id=&quot;10009&quot;&gt;&lt;property id=&quot;20148&quot; value=&quot;5&quot;/&gt;&lt;property id=&quot;20300&quot; value=&quot;Slide 7&quot;/&gt;&lt;property id=&quot;20307&quot; value=&quot;422&quot;/&gt;&lt;/object&gt;&lt;object type=&quot;3&quot; unique_id=&quot;10010&quot;&gt;&lt;property id=&quot;20148&quot; value=&quot;5&quot;/&gt;&lt;property id=&quot;20300&quot; value=&quot;Slide 8&quot;/&gt;&lt;property id=&quot;20307&quot; value=&quot;446&quot;/&gt;&lt;/object&gt;&lt;object type=&quot;3&quot; unique_id=&quot;10012&quot;&gt;&lt;property id=&quot;20148&quot; value=&quot;5&quot;/&gt;&lt;property id=&quot;20300&quot; value=&quot;Slide 10&quot;/&gt;&lt;property id=&quot;20307&quot; value=&quot;442&quot;/&gt;&lt;/object&gt;&lt;object type=&quot;3&quot; unique_id=&quot;10013&quot;&gt;&lt;property id=&quot;20148&quot; value=&quot;5&quot;/&gt;&lt;property id=&quot;20300&quot; value=&quot;Slide 11&quot;/&gt;&lt;property id=&quot;20307&quot; value=&quot;419&quot;/&gt;&lt;/object&gt;&lt;object type=&quot;3&quot; unique_id=&quot;10014&quot;&gt;&lt;property id=&quot;20148&quot; value=&quot;5&quot;/&gt;&lt;property id=&quot;20300&quot; value=&quot;Slide 12&quot;/&gt;&lt;property id=&quot;20307&quot; value=&quot;443&quot;/&gt;&lt;/object&gt;&lt;object type=&quot;3&quot; unique_id=&quot;10015&quot;&gt;&lt;property id=&quot;20148&quot; value=&quot;5&quot;/&gt;&lt;property id=&quot;20300&quot; value=&quot;Slide 13&quot;/&gt;&lt;property id=&quot;20307&quot; value=&quot;493&quot;/&gt;&lt;/object&gt;&lt;object type=&quot;3&quot; unique_id=&quot;10017&quot;&gt;&lt;property id=&quot;20148&quot; value=&quot;5&quot;/&gt;&lt;property id=&quot;20300&quot; value=&quot;Slide 15&quot;/&gt;&lt;property id=&quot;20307&quot; value=&quot;349&quot;/&gt;&lt;/object&gt;&lt;object type=&quot;3&quot; unique_id=&quot;10018&quot;&gt;&lt;property id=&quot;20148&quot; value=&quot;5&quot;/&gt;&lt;property id=&quot;20300&quot; value=&quot;Slide 16&quot;/&gt;&lt;property id=&quot;20307&quot; value=&quot;444&quot;/&gt;&lt;/object&gt;&lt;object type=&quot;3&quot; unique_id=&quot;10019&quot;&gt;&lt;property id=&quot;20148&quot; value=&quot;5&quot;/&gt;&lt;property id=&quot;20300&quot; value=&quot;Slide 17&quot;/&gt;&lt;property id=&quot;20307&quot; value=&quot;447&quot;/&gt;&lt;/object&gt;&lt;object type=&quot;3&quot; unique_id=&quot;10020&quot;&gt;&lt;property id=&quot;20148&quot; value=&quot;5&quot;/&gt;&lt;property id=&quot;20300&quot; value=&quot;Slide 18&quot;/&gt;&lt;property id=&quot;20307&quot; value=&quot;448&quot;/&gt;&lt;/object&gt;&lt;object type=&quot;3&quot; unique_id=&quot;10021&quot;&gt;&lt;property id=&quot;20148&quot; value=&quot;5&quot;/&gt;&lt;property id=&quot;20300&quot; value=&quot;Slide 19&quot;/&gt;&lt;property id=&quot;20307&quot; value=&quot;449&quot;/&gt;&lt;/object&gt;&lt;object type=&quot;3&quot; unique_id=&quot;10022&quot;&gt;&lt;property id=&quot;20148&quot; value=&quot;5&quot;/&gt;&lt;property id=&quot;20300&quot; value=&quot;Slide 20&quot;/&gt;&lt;property id=&quot;20307&quot; value=&quot;452&quot;/&gt;&lt;/object&gt;&lt;object type=&quot;3&quot; unique_id=&quot;10023&quot;&gt;&lt;property id=&quot;20148&quot; value=&quot;5&quot;/&gt;&lt;property id=&quot;20300&quot; value=&quot;Slide 21&quot;/&gt;&lt;property id=&quot;20307&quot; value=&quot;455&quot;/&gt;&lt;/object&gt;&lt;object type=&quot;3&quot; unique_id=&quot;10024&quot;&gt;&lt;property id=&quot;20148&quot; value=&quot;5&quot;/&gt;&lt;property id=&quot;20300&quot; value=&quot;Slide 22&quot;/&gt;&lt;property id=&quot;20307&quot; value=&quot;456&quot;/&gt;&lt;/object&gt;&lt;object type=&quot;3&quot; unique_id=&quot;10025&quot;&gt;&lt;property id=&quot;20148&quot; value=&quot;5&quot;/&gt;&lt;property id=&quot;20300&quot; value=&quot;Slide 23&quot;/&gt;&lt;property id=&quot;20307&quot; value=&quot;457&quot;/&gt;&lt;/object&gt;&lt;object type=&quot;3&quot; unique_id=&quot;10026&quot;&gt;&lt;property id=&quot;20148&quot; value=&quot;5&quot;/&gt;&lt;property id=&quot;20300&quot; value=&quot;Slide 24&quot;/&gt;&lt;property id=&quot;20307&quot; value=&quot;458&quot;/&gt;&lt;/object&gt;&lt;object type=&quot;3&quot; unique_id=&quot;10027&quot;&gt;&lt;property id=&quot;20148&quot; value=&quot;5&quot;/&gt;&lt;property id=&quot;20300&quot; value=&quot;Slide 25&quot;/&gt;&lt;property id=&quot;20307&quot; value=&quot;450&quot;/&gt;&lt;/object&gt;&lt;object type=&quot;3&quot; unique_id=&quot;10028&quot;&gt;&lt;property id=&quot;20148&quot; value=&quot;5&quot;/&gt;&lt;property id=&quot;20300&quot; value=&quot;Slide 26&quot;/&gt;&lt;property id=&quot;20307&quot; value=&quot;460&quot;/&gt;&lt;/object&gt;&lt;object type=&quot;3&quot; unique_id=&quot;10029&quot;&gt;&lt;property id=&quot;20148&quot; value=&quot;5&quot;/&gt;&lt;property id=&quot;20300&quot; value=&quot;Slide 27&quot;/&gt;&lt;property id=&quot;20307&quot; value=&quot;461&quot;/&gt;&lt;/object&gt;&lt;object type=&quot;3&quot; unique_id=&quot;10030&quot;&gt;&lt;property id=&quot;20148&quot; value=&quot;5&quot;/&gt;&lt;property id=&quot;20300&quot; value=&quot;Slide 28&quot;/&gt;&lt;property id=&quot;20307&quot; value=&quot;459&quot;/&gt;&lt;/object&gt;&lt;object type=&quot;3&quot; unique_id=&quot;10031&quot;&gt;&lt;property id=&quot;20148&quot; value=&quot;5&quot;/&gt;&lt;property id=&quot;20300&quot; value=&quot;Slide 29&quot;/&gt;&lt;property id=&quot;20307&quot; value=&quot;463&quot;/&gt;&lt;/object&gt;&lt;object type=&quot;3&quot; unique_id=&quot;10032&quot;&gt;&lt;property id=&quot;20148&quot; value=&quot;5&quot;/&gt;&lt;property id=&quot;20300&quot; value=&quot;Slide 30&quot;/&gt;&lt;property id=&quot;20307&quot; value=&quot;464&quot;/&gt;&lt;/object&gt;&lt;object type=&quot;3&quot; unique_id=&quot;10033&quot;&gt;&lt;property id=&quot;20148&quot; value=&quot;5&quot;/&gt;&lt;property id=&quot;20300&quot; value=&quot;Slide 31&quot;/&gt;&lt;property id=&quot;20307&quot; value=&quot;462&quot;/&gt;&lt;/object&gt;&lt;object type=&quot;3&quot; unique_id=&quot;10034&quot;&gt;&lt;property id=&quot;20148&quot; value=&quot;5&quot;/&gt;&lt;property id=&quot;20300&quot; value=&quot;Slide 32&quot;/&gt;&lt;property id=&quot;20307&quot; value=&quot;466&quot;/&gt;&lt;/object&gt;&lt;object type=&quot;3&quot; unique_id=&quot;10035&quot;&gt;&lt;property id=&quot;20148&quot; value=&quot;5&quot;/&gt;&lt;property id=&quot;20300&quot; value=&quot;Slide 33&quot;/&gt;&lt;property id=&quot;20307&quot; value=&quot;467&quot;/&gt;&lt;/object&gt;&lt;object type=&quot;3&quot; unique_id=&quot;10036&quot;&gt;&lt;property id=&quot;20148&quot; value=&quot;5&quot;/&gt;&lt;property id=&quot;20300&quot; value=&quot;Slide 34&quot;/&gt;&lt;property id=&quot;20307&quot; value=&quot;468&quot;/&gt;&lt;/object&gt;&lt;object type=&quot;3&quot; unique_id=&quot;10037&quot;&gt;&lt;property id=&quot;20148&quot; value=&quot;5&quot;/&gt;&lt;property id=&quot;20300&quot; value=&quot;Slide 35&quot;/&gt;&lt;property id=&quot;20307&quot; value=&quot;451&quot;/&gt;&lt;/object&gt;&lt;object type=&quot;3&quot; unique_id=&quot;10038&quot;&gt;&lt;property id=&quot;20148&quot; value=&quot;5&quot;/&gt;&lt;property id=&quot;20300&quot; value=&quot;Slide 36&quot;/&gt;&lt;property id=&quot;20307&quot; value=&quot;481&quot;/&gt;&lt;/object&gt;&lt;object type=&quot;3&quot; unique_id=&quot;10039&quot;&gt;&lt;property id=&quot;20148&quot; value=&quot;5&quot;/&gt;&lt;property id=&quot;20300&quot; value=&quot;Slide 37&quot;/&gt;&lt;property id=&quot;20307&quot; value=&quot;482&quot;/&gt;&lt;/object&gt;&lt;object type=&quot;3&quot; unique_id=&quot;10040&quot;&gt;&lt;property id=&quot;20148&quot; value=&quot;5&quot;/&gt;&lt;property id=&quot;20300&quot; value=&quot;Slide 38&quot;/&gt;&lt;property id=&quot;20307&quot; value=&quot;478&quot;/&gt;&lt;/object&gt;&lt;object type=&quot;3&quot; unique_id=&quot;10041&quot;&gt;&lt;property id=&quot;20148&quot; value=&quot;5&quot;/&gt;&lt;property id=&quot;20300&quot; value=&quot;Slide 39&quot;/&gt;&lt;property id=&quot;20307&quot; value=&quot;472&quot;/&gt;&lt;/object&gt;&lt;object type=&quot;3&quot; unique_id=&quot;10042&quot;&gt;&lt;property id=&quot;20148&quot; value=&quot;5&quot;/&gt;&lt;property id=&quot;20300&quot; value=&quot;Slide 40&quot;/&gt;&lt;property id=&quot;20307&quot; value=&quot;470&quot;/&gt;&lt;/object&gt;&lt;object type=&quot;3&quot; unique_id=&quot;10043&quot;&gt;&lt;property id=&quot;20148&quot; value=&quot;5&quot;/&gt;&lt;property id=&quot;20300&quot; value=&quot;Slide 41&quot;/&gt;&lt;property id=&quot;20307&quot; value=&quot;453&quot;/&gt;&lt;/object&gt;&lt;object type=&quot;3&quot; unique_id=&quot;10044&quot;&gt;&lt;property id=&quot;20148&quot; value=&quot;5&quot;/&gt;&lt;property id=&quot;20300&quot; value=&quot;Slide 42&quot;/&gt;&lt;property id=&quot;20307&quot; value=&quot;469&quot;/&gt;&lt;/object&gt;&lt;object type=&quot;3&quot; unique_id=&quot;10045&quot;&gt;&lt;property id=&quot;20148&quot; value=&quot;5&quot;/&gt;&lt;property id=&quot;20300&quot; value=&quot;Slide 43&quot;/&gt;&lt;property id=&quot;20307&quot; value=&quot;471&quot;/&gt;&lt;/object&gt;&lt;object type=&quot;3&quot; unique_id=&quot;10046&quot;&gt;&lt;property id=&quot;20148&quot; value=&quot;5&quot;/&gt;&lt;property id=&quot;20300&quot; value=&quot;Slide 44&quot;/&gt;&lt;property id=&quot;20307&quot; value=&quot;474&quot;/&gt;&lt;/object&gt;&lt;object type=&quot;3&quot; unique_id=&quot;10047&quot;&gt;&lt;property id=&quot;20148&quot; value=&quot;5&quot;/&gt;&lt;property id=&quot;20300&quot; value=&quot;Slide 45&quot;/&gt;&lt;property id=&quot;20307&quot; value=&quot;495&quot;/&gt;&lt;/object&gt;&lt;object type=&quot;3&quot; unique_id=&quot;10048&quot;&gt;&lt;property id=&quot;20148&quot; value=&quot;5&quot;/&gt;&lt;property id=&quot;20300&quot; value=&quot;Slide 46&quot;/&gt;&lt;property id=&quot;20307&quot; value=&quot;496&quot;/&gt;&lt;/object&gt;&lt;object type=&quot;3&quot; unique_id=&quot;10049&quot;&gt;&lt;property id=&quot;20148&quot; value=&quot;5&quot;/&gt;&lt;property id=&quot;20300&quot; value=&quot;Slide 47&quot;/&gt;&lt;property id=&quot;20307&quot; value=&quot;497&quot;/&gt;&lt;/object&gt;&lt;object type=&quot;3&quot; unique_id=&quot;10050&quot;&gt;&lt;property id=&quot;20148&quot; value=&quot;5&quot;/&gt;&lt;property id=&quot;20300&quot; value=&quot;Slide 48&quot;/&gt;&lt;property id=&quot;20307&quot; value=&quot;498&quot;/&gt;&lt;/object&gt;&lt;object type=&quot;3&quot; unique_id=&quot;10051&quot;&gt;&lt;property id=&quot;20148&quot; value=&quot;5&quot;/&gt;&lt;property id=&quot;20300&quot; value=&quot;Slide 49&quot;/&gt;&lt;property id=&quot;20307&quot; value=&quot;476&quot;/&gt;&lt;/object&gt;&lt;object type=&quot;3&quot; unique_id=&quot;10052&quot;&gt;&lt;property id=&quot;20148&quot; value=&quot;5&quot;/&gt;&lt;property id=&quot;20300&quot; value=&quot;Slide 50&quot;/&gt;&lt;property id=&quot;20307&quot; value=&quot;477&quot;/&gt;&lt;/object&gt;&lt;object type=&quot;3&quot; unique_id=&quot;10053&quot;&gt;&lt;property id=&quot;20148&quot; value=&quot;5&quot;/&gt;&lt;property id=&quot;20300&quot; value=&quot;Slide 51&quot;/&gt;&lt;property id=&quot;20307&quot; value=&quot;479&quot;/&gt;&lt;/object&gt;&lt;object type=&quot;3&quot; unique_id=&quot;10054&quot;&gt;&lt;property id=&quot;20148&quot; value=&quot;5&quot;/&gt;&lt;property id=&quot;20300&quot; value=&quot;Slide 52&quot;/&gt;&lt;property id=&quot;20307&quot; value=&quot;488&quot;/&gt;&lt;/object&gt;&lt;object type=&quot;3&quot; unique_id=&quot;10055&quot;&gt;&lt;property id=&quot;20148&quot; value=&quot;5&quot;/&gt;&lt;property id=&quot;20300&quot; value=&quot;Slide 53&quot;/&gt;&lt;property id=&quot;20307&quot; value=&quot;430&quot;/&gt;&lt;/object&gt;&lt;object type=&quot;3&quot; unique_id=&quot;10056&quot;&gt;&lt;property id=&quot;20148&quot; value=&quot;5&quot;/&gt;&lt;property id=&quot;20300&quot; value=&quot;Slide 54&quot;/&gt;&lt;property id=&quot;20307&quot; value=&quot;490&quot;/&gt;&lt;/object&gt;&lt;object type=&quot;3&quot; unique_id=&quot;10057&quot;&gt;&lt;property id=&quot;20148&quot; value=&quot;5&quot;/&gt;&lt;property id=&quot;20300&quot; value=&quot;Slide 55&quot;/&gt;&lt;property id=&quot;20307&quot; value=&quot;491&quot;/&gt;&lt;/object&gt;&lt;object type=&quot;3&quot; unique_id=&quot;10058&quot;&gt;&lt;property id=&quot;20148&quot; value=&quot;5&quot;/&gt;&lt;property id=&quot;20300&quot; value=&quot;Slide 56&quot;/&gt;&lt;property id=&quot;20307&quot; value=&quot;489&quot;/&gt;&lt;/object&gt;&lt;object type=&quot;3&quot; unique_id=&quot;10059&quot;&gt;&lt;property id=&quot;20148&quot; value=&quot;5&quot;/&gt;&lt;property id=&quot;20300&quot; value=&quot;Slide 57&quot;/&gt;&lt;property id=&quot;20307&quot; value=&quot;431&quot;/&gt;&lt;/object&gt;&lt;object type=&quot;3&quot; unique_id=&quot;10060&quot;&gt;&lt;property id=&quot;20148&quot; value=&quot;5&quot;/&gt;&lt;property id=&quot;20300&quot; value=&quot;Slide 58&quot;/&gt;&lt;property id=&quot;20307&quot; value=&quot;432&quot;/&gt;&lt;/object&gt;&lt;object type=&quot;3&quot; unique_id=&quot;10061&quot;&gt;&lt;property id=&quot;20148&quot; value=&quot;5&quot;/&gt;&lt;property id=&quot;20300&quot; value=&quot;Slide 59&quot;/&gt;&lt;property id=&quot;20307&quot; value=&quot;435&quot;/&gt;&lt;/object&gt;&lt;object type=&quot;3&quot; unique_id=&quot;10062&quot;&gt;&lt;property id=&quot;20148&quot; value=&quot;5&quot;/&gt;&lt;property id=&quot;20300&quot; value=&quot;Slide 60&quot;/&gt;&lt;property id=&quot;20307&quot; value=&quot;436&quot;/&gt;&lt;/object&gt;&lt;object type=&quot;3&quot; unique_id=&quot;10063&quot;&gt;&lt;property id=&quot;20148&quot; value=&quot;5&quot;/&gt;&lt;property id=&quot;20300&quot; value=&quot;Slide 61&quot;/&gt;&lt;property id=&quot;20307&quot; value=&quot;437&quot;/&gt;&lt;/object&gt;&lt;object type=&quot;3&quot; unique_id=&quot;10064&quot;&gt;&lt;property id=&quot;20148&quot; value=&quot;5&quot;/&gt;&lt;property id=&quot;20300&quot; value=&quot;Slide 62&quot;/&gt;&lt;property id=&quot;20307&quot; value=&quot;438&quot;/&gt;&lt;/object&gt;&lt;object type=&quot;3&quot; unique_id=&quot;10065&quot;&gt;&lt;property id=&quot;20148&quot; value=&quot;5&quot;/&gt;&lt;property id=&quot;20300&quot; value=&quot;Slide 63&quot;/&gt;&lt;property id=&quot;20307&quot; value=&quot;492&quot;/&gt;&lt;/object&gt;&lt;object type=&quot;3&quot; unique_id=&quot;10066&quot;&gt;&lt;property id=&quot;20148&quot; value=&quot;5&quot;/&gt;&lt;property id=&quot;20300&quot; value=&quot;Slide 64&quot;/&gt;&lt;property id=&quot;20307&quot; value=&quot;387&quot;/&gt;&lt;/object&gt;&lt;object type=&quot;3&quot; unique_id=&quot;10067&quot;&gt;&lt;property id=&quot;20148&quot; value=&quot;5&quot;/&gt;&lt;property id=&quot;20300&quot; value=&quot;Slide 65&quot;/&gt;&lt;property id=&quot;20307&quot; value=&quot;388&quot;/&gt;&lt;/object&gt;&lt;object type=&quot;3&quot; unique_id=&quot;10403&quot;&gt;&lt;property id=&quot;20148&quot; value=&quot;5&quot;/&gt;&lt;property id=&quot;20300&quot; value=&quot;Slide 9&quot;/&gt;&lt;property id=&quot;20307&quot; value=&quot;499&quot;/&gt;&lt;/object&gt;&lt;object type=&quot;3&quot; unique_id=&quot;10404&quot;&gt;&lt;property id=&quot;20148&quot; value=&quot;5&quot;/&gt;&lt;property id=&quot;20300&quot; value=&quot;Slide 14&quot;/&gt;&lt;property id=&quot;20307&quot; value=&quot;500&quot;/&gt;&lt;/object&gt;&lt;/object&gt;&lt;object type=&quot;8&quot; unique_id=&quot;101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DDE929B-82BA-42D2-A9BB-3CB2BAA60F8E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119817-1546-4EA0-BE64-48E6F175568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1FCF34A-850A-42A4-AB4D-005E08B5A70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CB28FA-BBEF-4D3B-BE22-AD508A8F919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3B95A-E11B-416C-AA82-D75169F939F1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200"/>
          </a:spcBef>
          <a:spcAft>
            <a:spcPct val="0"/>
          </a:spcAft>
          <a:buClrTx/>
          <a:buSzTx/>
          <a:buFontTx/>
          <a:buNone/>
          <a:tabLst/>
          <a:defRPr kumimoji="0" sz="100" b="1" i="0" u="none" strike="noStrike" kern="1200" cap="none" spc="0" normalizeH="0" baseline="0" noProof="0" dirty="0" smtClean="0">
            <a:ln>
              <a:noFill/>
            </a:ln>
            <a:solidFill>
              <a:srgbClr val="002C5F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F356BCA1D5C24DA72D14296F0DB2AF" ma:contentTypeVersion="5" ma:contentTypeDescription="Create a new document." ma:contentTypeScope="" ma:versionID="ccb1c8995c93ee4852b0cedb1abc0b01">
  <xsd:schema xmlns:xsd="http://www.w3.org/2001/XMLSchema" xmlns:xs="http://www.w3.org/2001/XMLSchema" xmlns:p="http://schemas.microsoft.com/office/2006/metadata/properties" xmlns:ns2="f65701bd-703e-4e7a-b356-d9aef005502d" xmlns:ns3="b22f8f74-215c-4154-9939-bd29e4e8980e" targetNamespace="http://schemas.microsoft.com/office/2006/metadata/properties" ma:root="true" ma:fieldsID="4e83ca1d99dfc80217f25b9eff7e3a40" ns2:_="" ns3:_="">
    <xsd:import namespace="f65701bd-703e-4e7a-b356-d9aef005502d"/>
    <xsd:import namespace="b22f8f74-215c-4154-9939-bd29e4e8980e"/>
    <xsd:element name="properties">
      <xsd:complexType>
        <xsd:sequence>
          <xsd:element name="documentManagement">
            <xsd:complexType>
              <xsd:all>
                <xsd:element ref="ns2:Approval_x0020_Statu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5701bd-703e-4e7a-b356-d9aef005502d" elementFormDefault="qualified">
    <xsd:import namespace="http://schemas.microsoft.com/office/2006/documentManagement/types"/>
    <xsd:import namespace="http://schemas.microsoft.com/office/infopath/2007/PartnerControls"/>
    <xsd:element name="Approval_x0020_Status" ma:index="4" nillable="true" ma:displayName="Approval Status" ma:internalName="Approval_x0020_Status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f8f74-215c-4154-9939-bd29e4e8980e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_x0020_Status xmlns="f65701bd-703e-4e7a-b356-d9aef005502d">Approved</Approval_x0020_Status>
    <_dlc_DocId xmlns="b22f8f74-215c-4154-9939-bd29e4e8980e">XRUYQT3274NZ-880339284-160</_dlc_DocId>
    <_dlc_DocIdUrl xmlns="b22f8f74-215c-4154-9939-bd29e4e8980e">
      <Url>https://supportservices.jobcorps.gov/disability/_layouts/15/DocIdRedir.aspx?ID=XRUYQT3274NZ-880339284-160</Url>
      <Description>XRUYQT3274NZ-880339284-160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620692A-2AB4-4836-81B7-63F5E0936518}"/>
</file>

<file path=customXml/itemProps2.xml><?xml version="1.0" encoding="utf-8"?>
<ds:datastoreItem xmlns:ds="http://schemas.openxmlformats.org/officeDocument/2006/customXml" ds:itemID="{0D955A38-99A3-4C13-BE83-9D31CCD2710A}"/>
</file>

<file path=customXml/itemProps3.xml><?xml version="1.0" encoding="utf-8"?>
<ds:datastoreItem xmlns:ds="http://schemas.openxmlformats.org/officeDocument/2006/customXml" ds:itemID="{14EFF126-DECC-40E0-A295-E9C765A324F4}"/>
</file>

<file path=customXml/itemProps4.xml><?xml version="1.0" encoding="utf-8"?>
<ds:datastoreItem xmlns:ds="http://schemas.openxmlformats.org/officeDocument/2006/customXml" ds:itemID="{C24596D8-13CA-4C8D-B52A-E1A5579C533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4993</TotalTime>
  <Words>1926</Words>
  <Application>Microsoft Office PowerPoint</Application>
  <PresentationFormat>On-screen Show (4:3)</PresentationFormat>
  <Paragraphs>498</Paragraphs>
  <Slides>65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65</vt:i4>
      </vt:variant>
    </vt:vector>
  </HeadingPairs>
  <TitlesOfParts>
    <vt:vector size="92" baseType="lpstr">
      <vt:lpstr>Arial</vt:lpstr>
      <vt:lpstr>Calibri</vt:lpstr>
      <vt:lpstr>Wingdings</vt:lpstr>
      <vt:lpstr>1_Office Theme</vt:lpstr>
      <vt:lpstr>2_Office Theme</vt:lpstr>
      <vt:lpstr>8_Office Theme</vt:lpstr>
      <vt:lpstr>9_Office Theme</vt:lpstr>
      <vt:lpstr>10_Office Theme</vt:lpstr>
      <vt:lpstr>11_Office Theme</vt:lpstr>
      <vt:lpstr>3_Office Theme</vt:lpstr>
      <vt:lpstr>4_Office Theme</vt:lpstr>
      <vt:lpstr>5_Office Theme</vt:lpstr>
      <vt:lpstr>6_Office Theme</vt:lpstr>
      <vt:lpstr>7_Office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Job Accommodation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Need Accommodation Solutions</dc:title>
  <dc:creator>Lyssa Rowan</dc:creator>
  <cp:lastModifiedBy>Sarah Small</cp:lastModifiedBy>
  <cp:revision>261</cp:revision>
  <cp:lastPrinted>2018-03-08T14:23:35Z</cp:lastPrinted>
  <dcterms:created xsi:type="dcterms:W3CDTF">2014-03-12T16:55:13Z</dcterms:created>
  <dcterms:modified xsi:type="dcterms:W3CDTF">2018-07-19T14:51:23Z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0x01010024F356BCA1D5C24DA72D14296F0DB2AF</vt:lpwstr>
  </property>
  <property fmtid="{D5CDD505-2E9C-101B-9397-08002B2CF9AE}" pid="3" name="_dlc_DocIdItemGuid">
    <vt:lpwstr>65c072a8-869c-40ae-aeaf-69edc5aa8cbb</vt:lpwstr>
  </property>
</Properties>
</file>