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92" r:id="rId4"/>
    <p:sldMasterId id="2147483648" r:id="rId5"/>
  </p:sldMasterIdLst>
  <p:notesMasterIdLst>
    <p:notesMasterId r:id="rId48"/>
  </p:notesMasterIdLst>
  <p:handoutMasterIdLst>
    <p:handoutMasterId r:id="rId49"/>
  </p:handoutMasterIdLst>
  <p:sldIdLst>
    <p:sldId id="2596" r:id="rId6"/>
    <p:sldId id="2598" r:id="rId7"/>
    <p:sldId id="2616" r:id="rId8"/>
    <p:sldId id="2642" r:id="rId9"/>
    <p:sldId id="2622" r:id="rId10"/>
    <p:sldId id="2644" r:id="rId11"/>
    <p:sldId id="2620" r:id="rId12"/>
    <p:sldId id="2621" r:id="rId13"/>
    <p:sldId id="2623" r:id="rId14"/>
    <p:sldId id="316" r:id="rId15"/>
    <p:sldId id="2624" r:id="rId16"/>
    <p:sldId id="2625" r:id="rId17"/>
    <p:sldId id="2626" r:id="rId18"/>
    <p:sldId id="2627" r:id="rId19"/>
    <p:sldId id="2630" r:id="rId20"/>
    <p:sldId id="2601" r:id="rId21"/>
    <p:sldId id="2631" r:id="rId22"/>
    <p:sldId id="2639" r:id="rId23"/>
    <p:sldId id="262" r:id="rId24"/>
    <p:sldId id="263" r:id="rId25"/>
    <p:sldId id="265" r:id="rId26"/>
    <p:sldId id="2636" r:id="rId27"/>
    <p:sldId id="2641" r:id="rId28"/>
    <p:sldId id="264" r:id="rId29"/>
    <p:sldId id="2637" r:id="rId30"/>
    <p:sldId id="2607" r:id="rId31"/>
    <p:sldId id="2638" r:id="rId32"/>
    <p:sldId id="258" r:id="rId33"/>
    <p:sldId id="260" r:id="rId34"/>
    <p:sldId id="259" r:id="rId35"/>
    <p:sldId id="278" r:id="rId36"/>
    <p:sldId id="288" r:id="rId37"/>
    <p:sldId id="285" r:id="rId38"/>
    <p:sldId id="279" r:id="rId39"/>
    <p:sldId id="286" r:id="rId40"/>
    <p:sldId id="277" r:id="rId41"/>
    <p:sldId id="2645" r:id="rId42"/>
    <p:sldId id="280" r:id="rId43"/>
    <p:sldId id="257" r:id="rId44"/>
    <p:sldId id="2619" r:id="rId45"/>
    <p:sldId id="2618" r:id="rId46"/>
    <p:sldId id="25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0070C0"/>
    <a:srgbClr val="FFFFCC"/>
    <a:srgbClr val="5DAAB0"/>
    <a:srgbClr val="3B7579"/>
    <a:srgbClr val="AAD3D6"/>
    <a:srgbClr val="418287"/>
    <a:srgbClr val="DFE3E9"/>
    <a:srgbClr val="1F1F26"/>
    <a:srgbClr val="D6DB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7B784B-4DDF-4486-82B3-27FF8B7DA77A}" v="202" dt="2023-10-04T23:50:06.229"/>
    <p1510:client id="{221CD6D0-8150-3E21-D874-AE79DC6658B8}" v="16" dt="2023-10-05T12:43:54.834"/>
    <p1510:client id="{26F57107-B14C-46A5-C21C-66BDEDDCF417}" v="1" dt="2023-10-05T01:05:45.375"/>
    <p1510:client id="{477C15FB-E13F-0E77-F00B-0E6E1029D3A0}" v="2" dt="2023-10-07T00:59:14.166"/>
    <p1510:client id="{6CC992C8-95D4-4F46-BB86-AF0D6505ACDA}" v="2" vWet="7" dt="2023-10-05T15:05:08.850"/>
    <p1510:client id="{8D0683C8-CBB5-742E-A58C-1DA56042D15E}" v="1" dt="2023-10-07T14:34:16.176"/>
    <p1510:client id="{9366F437-15F1-E1AE-56F8-70A57F3884C1}" v="5" dt="2023-10-05T14:57:05.957"/>
    <p1510:client id="{B2461C65-B355-A1B9-D112-559DB9392AEF}" v="32" dt="2023-10-07T14:52:31.014"/>
    <p1510:client id="{D6AC5FCD-E90F-54E6-C2CC-FB342890CCCF}" v="3" dt="2023-10-04T20:54:03.457"/>
    <p1510:client id="{EDAE2761-C623-4F7C-9BCF-5B122077AA04}" v="5764" dt="2023-10-05T19:19:12.494"/>
    <p1510:client id="{FB978215-9014-CE2A-5BF1-4082B2751C98}" v="47" dt="2023-10-05T00:57:32.602"/>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5" d="100"/>
          <a:sy n="145" d="100"/>
        </p:scale>
        <p:origin x="804" y="68"/>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56" Type="http://schemas.openxmlformats.org/officeDocument/2006/relationships/customXml" Target="../customXml/item4.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D5FD6-BC55-4A77-8934-3C5E4E2E9FDE}" type="doc">
      <dgm:prSet loTypeId="urn:microsoft.com/office/officeart/2005/8/layout/vList3" loCatId="picture" qsTypeId="urn:microsoft.com/office/officeart/2005/8/quickstyle/simple1" qsCatId="simple" csTypeId="urn:microsoft.com/office/officeart/2005/8/colors/accent1_2" csCatId="accent1" phldr="1"/>
      <dgm:spPr/>
    </dgm:pt>
    <dgm:pt modelId="{02186E5B-123B-44B5-AC0D-EF9098186262}">
      <dgm:prSet phldrT="[Text]" custT="1"/>
      <dgm:spPr>
        <a:solidFill>
          <a:schemeClr val="bg1">
            <a:lumMod val="65000"/>
            <a:alpha val="47000"/>
          </a:schemeClr>
        </a:solidFill>
        <a:ln>
          <a:solidFill>
            <a:schemeClr val="accent2">
              <a:lumMod val="50000"/>
            </a:schemeClr>
          </a:solidFill>
        </a:ln>
      </dgm:spPr>
      <dgm:t>
        <a:bodyPr/>
        <a:lstStyle/>
        <a:p>
          <a:r>
            <a:rPr lang="en-US" sz="1800" dirty="0">
              <a:solidFill>
                <a:srgbClr val="0070C0"/>
              </a:solidFill>
            </a:rPr>
            <a:t>Have visual or picture supports of the basic steps that occur during an oral health visit. Not all students with ASD require visual supports.</a:t>
          </a:r>
        </a:p>
      </dgm:t>
    </dgm:pt>
    <dgm:pt modelId="{26047D78-232E-407C-8EA3-4A5E79D34FF7}" type="parTrans" cxnId="{91F9AEFE-815A-4CC3-9DAE-E1D693ECB142}">
      <dgm:prSet/>
      <dgm:spPr/>
      <dgm:t>
        <a:bodyPr/>
        <a:lstStyle/>
        <a:p>
          <a:endParaRPr lang="en-US" sz="1800"/>
        </a:p>
      </dgm:t>
    </dgm:pt>
    <dgm:pt modelId="{969839E0-D061-4EDB-B505-687220A37C7C}" type="sibTrans" cxnId="{91F9AEFE-815A-4CC3-9DAE-E1D693ECB142}">
      <dgm:prSet/>
      <dgm:spPr/>
      <dgm:t>
        <a:bodyPr/>
        <a:lstStyle/>
        <a:p>
          <a:endParaRPr lang="en-US" sz="1800"/>
        </a:p>
      </dgm:t>
    </dgm:pt>
    <dgm:pt modelId="{6D878094-0026-49F6-9581-33D43EDA9684}">
      <dgm:prSet phldrT="[Text]" custT="1"/>
      <dgm:spPr>
        <a:solidFill>
          <a:schemeClr val="bg1">
            <a:lumMod val="50000"/>
            <a:alpha val="47000"/>
          </a:schemeClr>
        </a:solidFill>
        <a:ln>
          <a:solidFill>
            <a:schemeClr val="accent2">
              <a:lumMod val="50000"/>
            </a:schemeClr>
          </a:solidFill>
        </a:ln>
      </dgm:spPr>
      <dgm:t>
        <a:bodyPr/>
        <a:lstStyle/>
        <a:p>
          <a:r>
            <a:rPr lang="en-US" sz="1800" dirty="0">
              <a:solidFill>
                <a:srgbClr val="0070C0"/>
              </a:solidFill>
            </a:rPr>
            <a:t>Set up ambient lighting (provider uses loupes instead of dental light).</a:t>
          </a:r>
        </a:p>
      </dgm:t>
    </dgm:pt>
    <dgm:pt modelId="{A9E8A85C-F5AB-4412-9CE4-EA9B3FE5E14E}" type="parTrans" cxnId="{9BF84BD8-3F9A-4079-AC30-9BF4994A865C}">
      <dgm:prSet/>
      <dgm:spPr/>
      <dgm:t>
        <a:bodyPr/>
        <a:lstStyle/>
        <a:p>
          <a:endParaRPr lang="en-US" sz="1800"/>
        </a:p>
      </dgm:t>
    </dgm:pt>
    <dgm:pt modelId="{1218633B-880D-4496-8F7B-A67E067C97BD}" type="sibTrans" cxnId="{9BF84BD8-3F9A-4079-AC30-9BF4994A865C}">
      <dgm:prSet/>
      <dgm:spPr/>
      <dgm:t>
        <a:bodyPr/>
        <a:lstStyle/>
        <a:p>
          <a:endParaRPr lang="en-US" sz="1800"/>
        </a:p>
      </dgm:t>
    </dgm:pt>
    <dgm:pt modelId="{02E130B2-D3AF-4198-8C01-D0116CF48DCD}">
      <dgm:prSet phldrT="[Text]" custT="1"/>
      <dgm:spPr>
        <a:solidFill>
          <a:schemeClr val="bg1">
            <a:lumMod val="65000"/>
            <a:alpha val="47000"/>
          </a:schemeClr>
        </a:solidFill>
        <a:ln>
          <a:solidFill>
            <a:schemeClr val="accent2">
              <a:lumMod val="50000"/>
            </a:schemeClr>
          </a:solidFill>
        </a:ln>
      </dgm:spPr>
      <dgm:t>
        <a:bodyPr/>
        <a:lstStyle/>
        <a:p>
          <a:r>
            <a:rPr lang="en-US" sz="1800" dirty="0">
              <a:solidFill>
                <a:srgbClr val="0070C0"/>
              </a:solidFill>
            </a:rPr>
            <a:t>Review the student’s accommodation plan.</a:t>
          </a:r>
        </a:p>
      </dgm:t>
    </dgm:pt>
    <dgm:pt modelId="{E60DFBFD-0F67-4D94-983B-5670AF56B193}" type="parTrans" cxnId="{5D0564DE-EAFC-4229-B0A8-B8357576E88B}">
      <dgm:prSet/>
      <dgm:spPr/>
      <dgm:t>
        <a:bodyPr/>
        <a:lstStyle/>
        <a:p>
          <a:endParaRPr lang="en-US"/>
        </a:p>
      </dgm:t>
    </dgm:pt>
    <dgm:pt modelId="{31E6E2C0-E28A-44AE-8DF5-C51E08B830FE}" type="sibTrans" cxnId="{5D0564DE-EAFC-4229-B0A8-B8357576E88B}">
      <dgm:prSet/>
      <dgm:spPr/>
      <dgm:t>
        <a:bodyPr/>
        <a:lstStyle/>
        <a:p>
          <a:endParaRPr lang="en-US"/>
        </a:p>
      </dgm:t>
    </dgm:pt>
    <dgm:pt modelId="{4C9D795C-8FCC-4EC2-9F17-23C0497513DC}" type="pres">
      <dgm:prSet presAssocID="{F0AD5FD6-BC55-4A77-8934-3C5E4E2E9FDE}" presName="linearFlow" presStyleCnt="0">
        <dgm:presLayoutVars>
          <dgm:dir/>
          <dgm:resizeHandles val="exact"/>
        </dgm:presLayoutVars>
      </dgm:prSet>
      <dgm:spPr/>
    </dgm:pt>
    <dgm:pt modelId="{B544E619-4B7A-4D01-864E-E7C2A2B539AA}" type="pres">
      <dgm:prSet presAssocID="{02E130B2-D3AF-4198-8C01-D0116CF48DCD}" presName="composite" presStyleCnt="0"/>
      <dgm:spPr/>
    </dgm:pt>
    <dgm:pt modelId="{BB7D8D2B-0E4A-4690-8FEC-3161549954E0}" type="pres">
      <dgm:prSet presAssocID="{02E130B2-D3AF-4198-8C01-D0116CF48DCD}" presName="imgShp" presStyleLbl="fgImgPlace1" presStyleIdx="0" presStyleCnt="3"/>
      <dgm:spPr>
        <a:solidFill>
          <a:srgbClr val="0070C0"/>
        </a:solidFill>
      </dgm:spPr>
    </dgm:pt>
    <dgm:pt modelId="{8A364E51-F2EC-49F9-9E30-1F6C1CB5DD8F}" type="pres">
      <dgm:prSet presAssocID="{02E130B2-D3AF-4198-8C01-D0116CF48DCD}" presName="txShp" presStyleLbl="node1" presStyleIdx="0" presStyleCnt="3">
        <dgm:presLayoutVars>
          <dgm:bulletEnabled val="1"/>
        </dgm:presLayoutVars>
      </dgm:prSet>
      <dgm:spPr/>
    </dgm:pt>
    <dgm:pt modelId="{CA8E8122-738B-405F-AD7E-D2FDC48CAC8F}" type="pres">
      <dgm:prSet presAssocID="{31E6E2C0-E28A-44AE-8DF5-C51E08B830FE}" presName="spacing" presStyleCnt="0"/>
      <dgm:spPr/>
    </dgm:pt>
    <dgm:pt modelId="{63966CC9-A616-40E1-B21B-2E49C0A99627}" type="pres">
      <dgm:prSet presAssocID="{02186E5B-123B-44B5-AC0D-EF9098186262}" presName="composite" presStyleCnt="0"/>
      <dgm:spPr/>
    </dgm:pt>
    <dgm:pt modelId="{D34C5106-C43C-4EF5-B354-C115E2566499}" type="pres">
      <dgm:prSet presAssocID="{02186E5B-123B-44B5-AC0D-EF9098186262}" presName="imgShp" presStyleLbl="fgImgPlace1" presStyleIdx="1" presStyleCnt="3"/>
      <dgm:spPr>
        <a:solidFill>
          <a:srgbClr val="0070C0"/>
        </a:solidFill>
      </dgm:spPr>
    </dgm:pt>
    <dgm:pt modelId="{7F21795A-ED67-44E5-8868-07B2DB0AADDB}" type="pres">
      <dgm:prSet presAssocID="{02186E5B-123B-44B5-AC0D-EF9098186262}" presName="txShp" presStyleLbl="node1" presStyleIdx="1" presStyleCnt="3">
        <dgm:presLayoutVars>
          <dgm:bulletEnabled val="1"/>
        </dgm:presLayoutVars>
      </dgm:prSet>
      <dgm:spPr/>
    </dgm:pt>
    <dgm:pt modelId="{3AC593F8-01CA-4FF0-8FE6-22A9E98BD09A}" type="pres">
      <dgm:prSet presAssocID="{969839E0-D061-4EDB-B505-687220A37C7C}" presName="spacing" presStyleCnt="0"/>
      <dgm:spPr/>
    </dgm:pt>
    <dgm:pt modelId="{C9FCCA5E-D939-45BC-AB97-C44407EE7918}" type="pres">
      <dgm:prSet presAssocID="{6D878094-0026-49F6-9581-33D43EDA9684}" presName="composite" presStyleCnt="0"/>
      <dgm:spPr/>
    </dgm:pt>
    <dgm:pt modelId="{4D701397-A5C3-4E4B-9495-88C341A4D5BC}" type="pres">
      <dgm:prSet presAssocID="{6D878094-0026-49F6-9581-33D43EDA9684}" presName="imgShp" presStyleLbl="fgImgPlace1" presStyleIdx="2" presStyleCnt="3"/>
      <dgm:spPr>
        <a:solidFill>
          <a:srgbClr val="0070C0"/>
        </a:solidFill>
      </dgm:spPr>
    </dgm:pt>
    <dgm:pt modelId="{9DE5D7B5-DB93-44F4-8B44-2A8D2DFA4E1F}" type="pres">
      <dgm:prSet presAssocID="{6D878094-0026-49F6-9581-33D43EDA9684}" presName="txShp" presStyleLbl="node1" presStyleIdx="2" presStyleCnt="3">
        <dgm:presLayoutVars>
          <dgm:bulletEnabled val="1"/>
        </dgm:presLayoutVars>
      </dgm:prSet>
      <dgm:spPr/>
    </dgm:pt>
  </dgm:ptLst>
  <dgm:cxnLst>
    <dgm:cxn modelId="{7E1CCE02-182D-4F81-A6F7-79BAABD1827C}" type="presOf" srcId="{6D878094-0026-49F6-9581-33D43EDA9684}" destId="{9DE5D7B5-DB93-44F4-8B44-2A8D2DFA4E1F}" srcOrd="0" destOrd="0" presId="urn:microsoft.com/office/officeart/2005/8/layout/vList3"/>
    <dgm:cxn modelId="{1657CD4D-E870-4427-9CE5-2A9ABCF287B6}" type="presOf" srcId="{02186E5B-123B-44B5-AC0D-EF9098186262}" destId="{7F21795A-ED67-44E5-8868-07B2DB0AADDB}" srcOrd="0" destOrd="0" presId="urn:microsoft.com/office/officeart/2005/8/layout/vList3"/>
    <dgm:cxn modelId="{94263859-60CF-4F35-8D15-782733A4EAD8}" type="presOf" srcId="{02E130B2-D3AF-4198-8C01-D0116CF48DCD}" destId="{8A364E51-F2EC-49F9-9E30-1F6C1CB5DD8F}" srcOrd="0" destOrd="0" presId="urn:microsoft.com/office/officeart/2005/8/layout/vList3"/>
    <dgm:cxn modelId="{55C43FB9-F06C-4158-853D-0E2EFC26121E}" type="presOf" srcId="{F0AD5FD6-BC55-4A77-8934-3C5E4E2E9FDE}" destId="{4C9D795C-8FCC-4EC2-9F17-23C0497513DC}" srcOrd="0" destOrd="0" presId="urn:microsoft.com/office/officeart/2005/8/layout/vList3"/>
    <dgm:cxn modelId="{9BF84BD8-3F9A-4079-AC30-9BF4994A865C}" srcId="{F0AD5FD6-BC55-4A77-8934-3C5E4E2E9FDE}" destId="{6D878094-0026-49F6-9581-33D43EDA9684}" srcOrd="2" destOrd="0" parTransId="{A9E8A85C-F5AB-4412-9CE4-EA9B3FE5E14E}" sibTransId="{1218633B-880D-4496-8F7B-A67E067C97BD}"/>
    <dgm:cxn modelId="{5D0564DE-EAFC-4229-B0A8-B8357576E88B}" srcId="{F0AD5FD6-BC55-4A77-8934-3C5E4E2E9FDE}" destId="{02E130B2-D3AF-4198-8C01-D0116CF48DCD}" srcOrd="0" destOrd="0" parTransId="{E60DFBFD-0F67-4D94-983B-5670AF56B193}" sibTransId="{31E6E2C0-E28A-44AE-8DF5-C51E08B830FE}"/>
    <dgm:cxn modelId="{91F9AEFE-815A-4CC3-9DAE-E1D693ECB142}" srcId="{F0AD5FD6-BC55-4A77-8934-3C5E4E2E9FDE}" destId="{02186E5B-123B-44B5-AC0D-EF9098186262}" srcOrd="1" destOrd="0" parTransId="{26047D78-232E-407C-8EA3-4A5E79D34FF7}" sibTransId="{969839E0-D061-4EDB-B505-687220A37C7C}"/>
    <dgm:cxn modelId="{E20161DD-067D-4C80-A64E-812E278EA4DC}" type="presParOf" srcId="{4C9D795C-8FCC-4EC2-9F17-23C0497513DC}" destId="{B544E619-4B7A-4D01-864E-E7C2A2B539AA}" srcOrd="0" destOrd="0" presId="urn:microsoft.com/office/officeart/2005/8/layout/vList3"/>
    <dgm:cxn modelId="{264C1A89-2559-42AC-A6C9-3739B7F4B18C}" type="presParOf" srcId="{B544E619-4B7A-4D01-864E-E7C2A2B539AA}" destId="{BB7D8D2B-0E4A-4690-8FEC-3161549954E0}" srcOrd="0" destOrd="0" presId="urn:microsoft.com/office/officeart/2005/8/layout/vList3"/>
    <dgm:cxn modelId="{0454DB3D-416A-4698-A395-4DC590BEC48C}" type="presParOf" srcId="{B544E619-4B7A-4D01-864E-E7C2A2B539AA}" destId="{8A364E51-F2EC-49F9-9E30-1F6C1CB5DD8F}" srcOrd="1" destOrd="0" presId="urn:microsoft.com/office/officeart/2005/8/layout/vList3"/>
    <dgm:cxn modelId="{8CE8EF08-8728-4093-AE7B-1C5C8FCDEC4F}" type="presParOf" srcId="{4C9D795C-8FCC-4EC2-9F17-23C0497513DC}" destId="{CA8E8122-738B-405F-AD7E-D2FDC48CAC8F}" srcOrd="1" destOrd="0" presId="urn:microsoft.com/office/officeart/2005/8/layout/vList3"/>
    <dgm:cxn modelId="{E089A8A0-C6E3-42C9-8093-F9CEF380A506}" type="presParOf" srcId="{4C9D795C-8FCC-4EC2-9F17-23C0497513DC}" destId="{63966CC9-A616-40E1-B21B-2E49C0A99627}" srcOrd="2" destOrd="0" presId="urn:microsoft.com/office/officeart/2005/8/layout/vList3"/>
    <dgm:cxn modelId="{CEA46FBA-A660-405A-9F55-90A5204E672E}" type="presParOf" srcId="{63966CC9-A616-40E1-B21B-2E49C0A99627}" destId="{D34C5106-C43C-4EF5-B354-C115E2566499}" srcOrd="0" destOrd="0" presId="urn:microsoft.com/office/officeart/2005/8/layout/vList3"/>
    <dgm:cxn modelId="{6D5A3A07-388D-493A-AC23-90BAE0A2F9A8}" type="presParOf" srcId="{63966CC9-A616-40E1-B21B-2E49C0A99627}" destId="{7F21795A-ED67-44E5-8868-07B2DB0AADDB}" srcOrd="1" destOrd="0" presId="urn:microsoft.com/office/officeart/2005/8/layout/vList3"/>
    <dgm:cxn modelId="{C92B445A-FDAE-48B5-9AC3-B5D419FCE040}" type="presParOf" srcId="{4C9D795C-8FCC-4EC2-9F17-23C0497513DC}" destId="{3AC593F8-01CA-4FF0-8FE6-22A9E98BD09A}" srcOrd="3" destOrd="0" presId="urn:microsoft.com/office/officeart/2005/8/layout/vList3"/>
    <dgm:cxn modelId="{95685535-9371-4334-A6BB-DEE42D9872EF}" type="presParOf" srcId="{4C9D795C-8FCC-4EC2-9F17-23C0497513DC}" destId="{C9FCCA5E-D939-45BC-AB97-C44407EE7918}" srcOrd="4" destOrd="0" presId="urn:microsoft.com/office/officeart/2005/8/layout/vList3"/>
    <dgm:cxn modelId="{023E284F-FD42-4A31-AAC1-73AD8D824678}" type="presParOf" srcId="{C9FCCA5E-D939-45BC-AB97-C44407EE7918}" destId="{4D701397-A5C3-4E4B-9495-88C341A4D5BC}" srcOrd="0" destOrd="0" presId="urn:microsoft.com/office/officeart/2005/8/layout/vList3"/>
    <dgm:cxn modelId="{994F5860-4D72-4FC1-B137-D69404A4AADF}" type="presParOf" srcId="{C9FCCA5E-D939-45BC-AB97-C44407EE7918}" destId="{9DE5D7B5-DB93-44F4-8B44-2A8D2DFA4E1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DFCF81-F6C0-4EFA-9D5C-68E1761B3C57}" type="doc">
      <dgm:prSet loTypeId="urn:microsoft.com/office/officeart/2005/8/layout/radial3" loCatId="relationship" qsTypeId="urn:microsoft.com/office/officeart/2005/8/quickstyle/simple1" qsCatId="simple" csTypeId="urn:microsoft.com/office/officeart/2005/8/colors/accent3_2" csCatId="accent3" phldr="1"/>
      <dgm:spPr/>
      <dgm:t>
        <a:bodyPr/>
        <a:lstStyle/>
        <a:p>
          <a:endParaRPr lang="en-US"/>
        </a:p>
      </dgm:t>
    </dgm:pt>
    <dgm:pt modelId="{977B8A5E-E866-4648-992F-FF6DE666DD99}">
      <dgm:prSet phldrT="[Text]" custT="1"/>
      <dgm:spPr>
        <a:solidFill>
          <a:srgbClr val="0070C0">
            <a:alpha val="60000"/>
          </a:srgbClr>
        </a:solidFill>
      </dgm:spPr>
      <dgm:t>
        <a:bodyPr/>
        <a:lstStyle/>
        <a:p>
          <a:r>
            <a:rPr lang="en-US" sz="1800" b="0" dirty="0">
              <a:latin typeface="+mn-lt"/>
              <a:cs typeface="Arial" panose="020B0604020202020204" pitchFamily="34" charset="0"/>
            </a:rPr>
            <a:t>Gather as much information as possible about the student’s behavior, likes and dislikes, triggers for negative behavior, and coping techniques.</a:t>
          </a:r>
        </a:p>
      </dgm:t>
    </dgm:pt>
    <dgm:pt modelId="{67A817F8-B053-44CC-8881-CF40F424C9D8}" type="parTrans" cxnId="{4CDE9C30-FFF7-4541-89AC-9725DF253DD2}">
      <dgm:prSet/>
      <dgm:spPr/>
      <dgm:t>
        <a:bodyPr/>
        <a:lstStyle/>
        <a:p>
          <a:endParaRPr lang="en-US"/>
        </a:p>
      </dgm:t>
    </dgm:pt>
    <dgm:pt modelId="{C27E1E5B-1103-4CA9-9C4C-377EF86ADEDE}" type="sibTrans" cxnId="{4CDE9C30-FFF7-4541-89AC-9725DF253DD2}">
      <dgm:prSet/>
      <dgm:spPr/>
      <dgm:t>
        <a:bodyPr/>
        <a:lstStyle/>
        <a:p>
          <a:endParaRPr lang="en-US"/>
        </a:p>
      </dgm:t>
    </dgm:pt>
    <dgm:pt modelId="{79E93302-4F12-4436-9913-0D0EC350D7FC}">
      <dgm:prSet phldrT="[Text]" custT="1"/>
      <dgm:spPr/>
      <dgm:t>
        <a:bodyPr/>
        <a:lstStyle/>
        <a:p>
          <a:r>
            <a:rPr lang="en-US" sz="1800" dirty="0"/>
            <a:t>Explain the sequence of steps during the upcoming oral health visit.</a:t>
          </a:r>
        </a:p>
      </dgm:t>
    </dgm:pt>
    <dgm:pt modelId="{85DB634C-A054-49E6-81F0-55410F9CBE25}" type="parTrans" cxnId="{198BCC5C-E93F-449E-8ABB-C061BB000A63}">
      <dgm:prSet/>
      <dgm:spPr/>
      <dgm:t>
        <a:bodyPr/>
        <a:lstStyle/>
        <a:p>
          <a:endParaRPr lang="en-US"/>
        </a:p>
      </dgm:t>
    </dgm:pt>
    <dgm:pt modelId="{050DF7A9-7330-4930-A274-4E1E31713444}" type="sibTrans" cxnId="{198BCC5C-E93F-449E-8ABB-C061BB000A63}">
      <dgm:prSet/>
      <dgm:spPr/>
      <dgm:t>
        <a:bodyPr/>
        <a:lstStyle/>
        <a:p>
          <a:endParaRPr lang="en-US"/>
        </a:p>
      </dgm:t>
    </dgm:pt>
    <dgm:pt modelId="{F247B68E-6FAC-47F3-8DE5-A56B6B399377}">
      <dgm:prSet phldrT="[Text]" custT="1"/>
      <dgm:spPr/>
      <dgm:t>
        <a:bodyPr/>
        <a:lstStyle/>
        <a:p>
          <a:r>
            <a:rPr lang="en-US" sz="1800" dirty="0"/>
            <a:t>Ask the student if they have questions or concerns about the upcoming appointment.</a:t>
          </a:r>
        </a:p>
      </dgm:t>
    </dgm:pt>
    <dgm:pt modelId="{E726F8FE-4764-4FBD-93D5-A3C374A461AE}" type="parTrans" cxnId="{B0EE6CB4-F540-43AB-A6CE-DD84E41E57E1}">
      <dgm:prSet/>
      <dgm:spPr/>
      <dgm:t>
        <a:bodyPr/>
        <a:lstStyle/>
        <a:p>
          <a:endParaRPr lang="en-US"/>
        </a:p>
      </dgm:t>
    </dgm:pt>
    <dgm:pt modelId="{D049E26E-995E-4F1B-96C8-9C114C013C1F}" type="sibTrans" cxnId="{B0EE6CB4-F540-43AB-A6CE-DD84E41E57E1}">
      <dgm:prSet/>
      <dgm:spPr/>
      <dgm:t>
        <a:bodyPr/>
        <a:lstStyle/>
        <a:p>
          <a:endParaRPr lang="en-US"/>
        </a:p>
      </dgm:t>
    </dgm:pt>
    <dgm:pt modelId="{F2CDC2F8-852D-482E-9E91-F0058EF0901C}">
      <dgm:prSet custT="1"/>
      <dgm:spPr/>
      <dgm:t>
        <a:bodyPr/>
        <a:lstStyle/>
        <a:p>
          <a:r>
            <a:rPr lang="en-US" sz="1400" dirty="0"/>
            <a:t>Ask the student if they would like to see the items to be used in the upcoming visit, explain the purpose of each item, and allow the student to touch them, if desired.</a:t>
          </a:r>
        </a:p>
      </dgm:t>
    </dgm:pt>
    <dgm:pt modelId="{30CC9906-DFAA-4D94-B37E-6AE2DBE925A7}" type="parTrans" cxnId="{DAFBCA10-FB24-4A1E-A563-3CF840B60AAF}">
      <dgm:prSet/>
      <dgm:spPr/>
      <dgm:t>
        <a:bodyPr/>
        <a:lstStyle/>
        <a:p>
          <a:endParaRPr lang="en-US"/>
        </a:p>
      </dgm:t>
    </dgm:pt>
    <dgm:pt modelId="{DF2194FD-25CD-4539-8C2F-1D2632B5F5B0}" type="sibTrans" cxnId="{DAFBCA10-FB24-4A1E-A563-3CF840B60AAF}">
      <dgm:prSet/>
      <dgm:spPr/>
      <dgm:t>
        <a:bodyPr/>
        <a:lstStyle/>
        <a:p>
          <a:endParaRPr lang="en-US"/>
        </a:p>
      </dgm:t>
    </dgm:pt>
    <dgm:pt modelId="{1707BB31-026E-4760-8056-9F2368477C8C}" type="pres">
      <dgm:prSet presAssocID="{82DFCF81-F6C0-4EFA-9D5C-68E1761B3C57}" presName="composite" presStyleCnt="0">
        <dgm:presLayoutVars>
          <dgm:chMax val="1"/>
          <dgm:dir/>
          <dgm:resizeHandles val="exact"/>
        </dgm:presLayoutVars>
      </dgm:prSet>
      <dgm:spPr/>
    </dgm:pt>
    <dgm:pt modelId="{B4A4B8DF-A118-421A-8C81-541D0CB21E4D}" type="pres">
      <dgm:prSet presAssocID="{82DFCF81-F6C0-4EFA-9D5C-68E1761B3C57}" presName="radial" presStyleCnt="0">
        <dgm:presLayoutVars>
          <dgm:animLvl val="ctr"/>
        </dgm:presLayoutVars>
      </dgm:prSet>
      <dgm:spPr/>
    </dgm:pt>
    <dgm:pt modelId="{04FEBFD9-7755-4FC8-ACBB-04E1F27A8629}" type="pres">
      <dgm:prSet presAssocID="{977B8A5E-E866-4648-992F-FF6DE666DD99}" presName="centerShape" presStyleLbl="vennNode1" presStyleIdx="0" presStyleCnt="4" custScaleX="79272" custScaleY="63114" custLinFactNeighborX="-5629" custLinFactNeighborY="-7658"/>
      <dgm:spPr/>
    </dgm:pt>
    <dgm:pt modelId="{DA56C0D0-0E21-4090-8890-B2AA2B9D8592}" type="pres">
      <dgm:prSet presAssocID="{79E93302-4F12-4436-9913-0D0EC350D7FC}" presName="node" presStyleLbl="vennNode1" presStyleIdx="1" presStyleCnt="4" custScaleX="127292" custScaleY="119989" custRadScaleRad="131052" custRadScaleInc="-35660">
        <dgm:presLayoutVars>
          <dgm:bulletEnabled val="1"/>
        </dgm:presLayoutVars>
      </dgm:prSet>
      <dgm:spPr/>
    </dgm:pt>
    <dgm:pt modelId="{7EFC6735-3DB0-461A-8D7A-DA4E9677853B}" type="pres">
      <dgm:prSet presAssocID="{F247B68E-6FAC-47F3-8DE5-A56B6B399377}" presName="node" presStyleLbl="vennNode1" presStyleIdx="2" presStyleCnt="4" custScaleX="127695" custScaleY="117978" custRadScaleRad="116485" custRadScaleInc="-71817">
        <dgm:presLayoutVars>
          <dgm:bulletEnabled val="1"/>
        </dgm:presLayoutVars>
      </dgm:prSet>
      <dgm:spPr/>
    </dgm:pt>
    <dgm:pt modelId="{D08426CB-13E2-467B-805B-D5A416D1D167}" type="pres">
      <dgm:prSet presAssocID="{F2CDC2F8-852D-482E-9E91-F0058EF0901C}" presName="node" presStyleLbl="vennNode1" presStyleIdx="3" presStyleCnt="4" custScaleX="208656" custScaleY="64487" custRadScaleRad="69881" custRadScaleInc="-41815">
        <dgm:presLayoutVars>
          <dgm:bulletEnabled val="1"/>
        </dgm:presLayoutVars>
      </dgm:prSet>
      <dgm:spPr>
        <a:prstGeom prst="roundRect">
          <a:avLst/>
        </a:prstGeom>
      </dgm:spPr>
    </dgm:pt>
  </dgm:ptLst>
  <dgm:cxnLst>
    <dgm:cxn modelId="{7436A60A-56C3-4797-87BB-5084050430BE}" type="presOf" srcId="{F2CDC2F8-852D-482E-9E91-F0058EF0901C}" destId="{D08426CB-13E2-467B-805B-D5A416D1D167}" srcOrd="0" destOrd="0" presId="urn:microsoft.com/office/officeart/2005/8/layout/radial3"/>
    <dgm:cxn modelId="{DAFBCA10-FB24-4A1E-A563-3CF840B60AAF}" srcId="{977B8A5E-E866-4648-992F-FF6DE666DD99}" destId="{F2CDC2F8-852D-482E-9E91-F0058EF0901C}" srcOrd="2" destOrd="0" parTransId="{30CC9906-DFAA-4D94-B37E-6AE2DBE925A7}" sibTransId="{DF2194FD-25CD-4539-8C2F-1D2632B5F5B0}"/>
    <dgm:cxn modelId="{4CDE9C30-FFF7-4541-89AC-9725DF253DD2}" srcId="{82DFCF81-F6C0-4EFA-9D5C-68E1761B3C57}" destId="{977B8A5E-E866-4648-992F-FF6DE666DD99}" srcOrd="0" destOrd="0" parTransId="{67A817F8-B053-44CC-8881-CF40F424C9D8}" sibTransId="{C27E1E5B-1103-4CA9-9C4C-377EF86ADEDE}"/>
    <dgm:cxn modelId="{198BCC5C-E93F-449E-8ABB-C061BB000A63}" srcId="{977B8A5E-E866-4648-992F-FF6DE666DD99}" destId="{79E93302-4F12-4436-9913-0D0EC350D7FC}" srcOrd="0" destOrd="0" parTransId="{85DB634C-A054-49E6-81F0-55410F9CBE25}" sibTransId="{050DF7A9-7330-4930-A274-4E1E31713444}"/>
    <dgm:cxn modelId="{08511B90-5EEB-40DE-A0D0-AB87DACC0D7F}" type="presOf" srcId="{79E93302-4F12-4436-9913-0D0EC350D7FC}" destId="{DA56C0D0-0E21-4090-8890-B2AA2B9D8592}" srcOrd="0" destOrd="0" presId="urn:microsoft.com/office/officeart/2005/8/layout/radial3"/>
    <dgm:cxn modelId="{A6C28493-21AB-4893-B351-6B99AE6224E0}" type="presOf" srcId="{82DFCF81-F6C0-4EFA-9D5C-68E1761B3C57}" destId="{1707BB31-026E-4760-8056-9F2368477C8C}" srcOrd="0" destOrd="0" presId="urn:microsoft.com/office/officeart/2005/8/layout/radial3"/>
    <dgm:cxn modelId="{B0EE6CB4-F540-43AB-A6CE-DD84E41E57E1}" srcId="{977B8A5E-E866-4648-992F-FF6DE666DD99}" destId="{F247B68E-6FAC-47F3-8DE5-A56B6B399377}" srcOrd="1" destOrd="0" parTransId="{E726F8FE-4764-4FBD-93D5-A3C374A461AE}" sibTransId="{D049E26E-995E-4F1B-96C8-9C114C013C1F}"/>
    <dgm:cxn modelId="{D6827DC4-7899-4542-B487-11718F0F2B40}" type="presOf" srcId="{F247B68E-6FAC-47F3-8DE5-A56B6B399377}" destId="{7EFC6735-3DB0-461A-8D7A-DA4E9677853B}" srcOrd="0" destOrd="0" presId="urn:microsoft.com/office/officeart/2005/8/layout/radial3"/>
    <dgm:cxn modelId="{7B3F58F1-F9D9-428A-97B4-B961C3012773}" type="presOf" srcId="{977B8A5E-E866-4648-992F-FF6DE666DD99}" destId="{04FEBFD9-7755-4FC8-ACBB-04E1F27A8629}" srcOrd="0" destOrd="0" presId="urn:microsoft.com/office/officeart/2005/8/layout/radial3"/>
    <dgm:cxn modelId="{7A5B1DD3-41DE-4D1A-BCD7-3006FA038BA1}" type="presParOf" srcId="{1707BB31-026E-4760-8056-9F2368477C8C}" destId="{B4A4B8DF-A118-421A-8C81-541D0CB21E4D}" srcOrd="0" destOrd="0" presId="urn:microsoft.com/office/officeart/2005/8/layout/radial3"/>
    <dgm:cxn modelId="{574F33F4-F545-414E-9F41-BED9C1EF77A8}" type="presParOf" srcId="{B4A4B8DF-A118-421A-8C81-541D0CB21E4D}" destId="{04FEBFD9-7755-4FC8-ACBB-04E1F27A8629}" srcOrd="0" destOrd="0" presId="urn:microsoft.com/office/officeart/2005/8/layout/radial3"/>
    <dgm:cxn modelId="{4B7833FD-4C77-4D49-ADCB-91F6864167B5}" type="presParOf" srcId="{B4A4B8DF-A118-421A-8C81-541D0CB21E4D}" destId="{DA56C0D0-0E21-4090-8890-B2AA2B9D8592}" srcOrd="1" destOrd="0" presId="urn:microsoft.com/office/officeart/2005/8/layout/radial3"/>
    <dgm:cxn modelId="{3BF3A848-FA8F-4CDF-AE32-E23F7EE5E620}" type="presParOf" srcId="{B4A4B8DF-A118-421A-8C81-541D0CB21E4D}" destId="{7EFC6735-3DB0-461A-8D7A-DA4E9677853B}" srcOrd="2" destOrd="0" presId="urn:microsoft.com/office/officeart/2005/8/layout/radial3"/>
    <dgm:cxn modelId="{358EA408-F253-46C9-ACE9-54971005B698}" type="presParOf" srcId="{B4A4B8DF-A118-421A-8C81-541D0CB21E4D}" destId="{D08426CB-13E2-467B-805B-D5A416D1D167}"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AD5FD6-BC55-4A77-8934-3C5E4E2E9FDE}" type="doc">
      <dgm:prSet loTypeId="urn:microsoft.com/office/officeart/2005/8/layout/bProcess4" loCatId="process" qsTypeId="urn:microsoft.com/office/officeart/2005/8/quickstyle/simple1" qsCatId="simple" csTypeId="urn:microsoft.com/office/officeart/2005/8/colors/accent1_2" csCatId="accent1" phldr="1"/>
      <dgm:spPr/>
    </dgm:pt>
    <dgm:pt modelId="{FE2C7E7F-E72F-4D52-933A-E9BEDC4ACDFA}">
      <dgm:prSet phldrT="[Text]" custT="1"/>
      <dgm:spPr>
        <a:solidFill>
          <a:srgbClr val="0070C0">
            <a:alpha val="74902"/>
          </a:srgbClr>
        </a:solidFill>
      </dgm:spPr>
      <dgm:t>
        <a:bodyPr/>
        <a:lstStyle/>
        <a:p>
          <a:r>
            <a:rPr lang="en-US" sz="1800" dirty="0"/>
            <a:t>Discuss the student’s accommodation plan and other possible adaptations/supports.</a:t>
          </a:r>
        </a:p>
      </dgm:t>
    </dgm:pt>
    <dgm:pt modelId="{BC574EB9-1318-4FD2-894E-FBD27BC3AC70}" type="parTrans" cxnId="{7DAF1631-B557-4460-B144-AE4A6666550E}">
      <dgm:prSet/>
      <dgm:spPr/>
      <dgm:t>
        <a:bodyPr/>
        <a:lstStyle/>
        <a:p>
          <a:endParaRPr lang="en-US" sz="1800"/>
        </a:p>
      </dgm:t>
    </dgm:pt>
    <dgm:pt modelId="{1DA90EFB-88A4-40FF-8A20-B10B0AA07446}" type="sibTrans" cxnId="{7DAF1631-B557-4460-B144-AE4A6666550E}">
      <dgm:prSet/>
      <dgm:spPr>
        <a:solidFill>
          <a:schemeClr val="accent4"/>
        </a:solidFill>
      </dgm:spPr>
      <dgm:t>
        <a:bodyPr/>
        <a:lstStyle/>
        <a:p>
          <a:endParaRPr lang="en-US" sz="1800"/>
        </a:p>
      </dgm:t>
    </dgm:pt>
    <dgm:pt modelId="{02186E5B-123B-44B5-AC0D-EF9098186262}">
      <dgm:prSet phldrT="[Text]" custT="1"/>
      <dgm:spPr>
        <a:solidFill>
          <a:schemeClr val="bg1">
            <a:lumMod val="50000"/>
          </a:schemeClr>
        </a:solidFill>
      </dgm:spPr>
      <dgm:t>
        <a:bodyPr/>
        <a:lstStyle/>
        <a:p>
          <a:r>
            <a:rPr lang="en-US" sz="1800" dirty="0"/>
            <a:t>Identify cue to use if break is needed during appt.</a:t>
          </a:r>
        </a:p>
      </dgm:t>
    </dgm:pt>
    <dgm:pt modelId="{26047D78-232E-407C-8EA3-4A5E79D34FF7}" type="parTrans" cxnId="{91F9AEFE-815A-4CC3-9DAE-E1D693ECB142}">
      <dgm:prSet/>
      <dgm:spPr/>
      <dgm:t>
        <a:bodyPr/>
        <a:lstStyle/>
        <a:p>
          <a:endParaRPr lang="en-US" sz="1800"/>
        </a:p>
      </dgm:t>
    </dgm:pt>
    <dgm:pt modelId="{969839E0-D061-4EDB-B505-687220A37C7C}" type="sibTrans" cxnId="{91F9AEFE-815A-4CC3-9DAE-E1D693ECB142}">
      <dgm:prSet/>
      <dgm:spPr>
        <a:solidFill>
          <a:schemeClr val="accent4"/>
        </a:solidFill>
      </dgm:spPr>
      <dgm:t>
        <a:bodyPr/>
        <a:lstStyle/>
        <a:p>
          <a:endParaRPr lang="en-US" sz="1800"/>
        </a:p>
      </dgm:t>
    </dgm:pt>
    <dgm:pt modelId="{6D878094-0026-49F6-9581-33D43EDA9684}">
      <dgm:prSet phldrT="[Text]" custT="1"/>
      <dgm:spPr>
        <a:solidFill>
          <a:schemeClr val="bg1">
            <a:lumMod val="50000"/>
          </a:schemeClr>
        </a:solidFill>
      </dgm:spPr>
      <dgm:t>
        <a:bodyPr/>
        <a:lstStyle/>
        <a:p>
          <a:r>
            <a:rPr lang="en-US" sz="1800" dirty="0"/>
            <a:t>Determine if a flavorless dental cleanser is needed.</a:t>
          </a:r>
        </a:p>
      </dgm:t>
    </dgm:pt>
    <dgm:pt modelId="{A9E8A85C-F5AB-4412-9CE4-EA9B3FE5E14E}" type="parTrans" cxnId="{9BF84BD8-3F9A-4079-AC30-9BF4994A865C}">
      <dgm:prSet/>
      <dgm:spPr/>
      <dgm:t>
        <a:bodyPr/>
        <a:lstStyle/>
        <a:p>
          <a:endParaRPr lang="en-US" sz="1800"/>
        </a:p>
      </dgm:t>
    </dgm:pt>
    <dgm:pt modelId="{1218633B-880D-4496-8F7B-A67E067C97BD}" type="sibTrans" cxnId="{9BF84BD8-3F9A-4079-AC30-9BF4994A865C}">
      <dgm:prSet/>
      <dgm:spPr>
        <a:solidFill>
          <a:schemeClr val="accent4"/>
        </a:solidFill>
      </dgm:spPr>
      <dgm:t>
        <a:bodyPr/>
        <a:lstStyle/>
        <a:p>
          <a:endParaRPr lang="en-US" sz="1800"/>
        </a:p>
      </dgm:t>
    </dgm:pt>
    <dgm:pt modelId="{BA0D392E-2019-4254-84BD-24DE9967F37F}">
      <dgm:prSet phldrT="[Text]" custT="1"/>
      <dgm:spPr>
        <a:solidFill>
          <a:schemeClr val="tx1">
            <a:lumMod val="65000"/>
            <a:lumOff val="35000"/>
          </a:schemeClr>
        </a:solidFill>
      </dgm:spPr>
      <dgm:t>
        <a:bodyPr/>
        <a:lstStyle/>
        <a:p>
          <a:r>
            <a:rPr lang="en-US" sz="1400" dirty="0"/>
            <a:t>Discuss other needed supports such as the use of fidget or weighted items (use of lead apron).</a:t>
          </a:r>
        </a:p>
      </dgm:t>
    </dgm:pt>
    <dgm:pt modelId="{2FF520AF-EFA6-40FB-B1A6-424ECB81364D}" type="parTrans" cxnId="{4EBD6220-A65B-4192-AABB-377CD68468FF}">
      <dgm:prSet/>
      <dgm:spPr/>
      <dgm:t>
        <a:bodyPr/>
        <a:lstStyle/>
        <a:p>
          <a:endParaRPr lang="en-US" sz="1800"/>
        </a:p>
      </dgm:t>
    </dgm:pt>
    <dgm:pt modelId="{ADF7F49D-1025-465C-A800-18CD71375F77}" type="sibTrans" cxnId="{4EBD6220-A65B-4192-AABB-377CD68468FF}">
      <dgm:prSet/>
      <dgm:spPr>
        <a:solidFill>
          <a:schemeClr val="accent4"/>
        </a:solidFill>
      </dgm:spPr>
      <dgm:t>
        <a:bodyPr/>
        <a:lstStyle/>
        <a:p>
          <a:endParaRPr lang="en-US" sz="1800"/>
        </a:p>
      </dgm:t>
    </dgm:pt>
    <dgm:pt modelId="{C117926B-F768-4B6A-8CB3-F94872B5F5B4}">
      <dgm:prSet phldrT="[Text]" custT="1"/>
      <dgm:spPr>
        <a:solidFill>
          <a:schemeClr val="tx1">
            <a:lumMod val="65000"/>
            <a:lumOff val="35000"/>
          </a:schemeClr>
        </a:solidFill>
      </dgm:spPr>
      <dgm:t>
        <a:bodyPr/>
        <a:lstStyle/>
        <a:p>
          <a:r>
            <a:rPr lang="en-US" sz="1800" dirty="0"/>
            <a:t>Ask if eye masks/sunglasses would be helpful.</a:t>
          </a:r>
        </a:p>
      </dgm:t>
    </dgm:pt>
    <dgm:pt modelId="{901EFA1D-F7A6-4283-B7FC-44B4B6C955C0}" type="parTrans" cxnId="{9F9D40E8-41FE-4ADB-AD7B-7AF20BA71BD4}">
      <dgm:prSet/>
      <dgm:spPr/>
      <dgm:t>
        <a:bodyPr/>
        <a:lstStyle/>
        <a:p>
          <a:endParaRPr lang="en-US"/>
        </a:p>
      </dgm:t>
    </dgm:pt>
    <dgm:pt modelId="{62278CF1-7F01-46EA-B226-1267B3EB76C6}" type="sibTrans" cxnId="{9F9D40E8-41FE-4ADB-AD7B-7AF20BA71BD4}">
      <dgm:prSet/>
      <dgm:spPr/>
      <dgm:t>
        <a:bodyPr/>
        <a:lstStyle/>
        <a:p>
          <a:endParaRPr lang="en-US"/>
        </a:p>
      </dgm:t>
    </dgm:pt>
    <dgm:pt modelId="{835DB3B1-CA8F-4AB2-A095-1BDF4A839A12}">
      <dgm:prSet phldrT="[Text]" custT="1"/>
      <dgm:spPr>
        <a:solidFill>
          <a:schemeClr val="tx1">
            <a:lumMod val="65000"/>
            <a:lumOff val="35000"/>
          </a:schemeClr>
        </a:solidFill>
      </dgm:spPr>
      <dgm:t>
        <a:bodyPr/>
        <a:lstStyle/>
        <a:p>
          <a:r>
            <a:rPr lang="en-US" sz="1800" dirty="0"/>
            <a:t>Ask if noise cancelling headsets would be helpful.</a:t>
          </a:r>
        </a:p>
      </dgm:t>
    </dgm:pt>
    <dgm:pt modelId="{6F6615A5-2054-4349-A91E-ACF09AD7C92D}" type="parTrans" cxnId="{146CC6A6-39B9-4E14-82E7-E57E6ED91D28}">
      <dgm:prSet/>
      <dgm:spPr/>
      <dgm:t>
        <a:bodyPr/>
        <a:lstStyle/>
        <a:p>
          <a:endParaRPr lang="en-US"/>
        </a:p>
      </dgm:t>
    </dgm:pt>
    <dgm:pt modelId="{6ADE1A33-EF88-49EC-A874-B1DCB949EAF8}" type="sibTrans" cxnId="{146CC6A6-39B9-4E14-82E7-E57E6ED91D28}">
      <dgm:prSet/>
      <dgm:spPr>
        <a:solidFill>
          <a:schemeClr val="accent4"/>
        </a:solidFill>
      </dgm:spPr>
      <dgm:t>
        <a:bodyPr/>
        <a:lstStyle/>
        <a:p>
          <a:endParaRPr lang="en-US"/>
        </a:p>
      </dgm:t>
    </dgm:pt>
    <dgm:pt modelId="{18B18380-637F-4933-907B-87423F1D0839}" type="pres">
      <dgm:prSet presAssocID="{F0AD5FD6-BC55-4A77-8934-3C5E4E2E9FDE}" presName="Name0" presStyleCnt="0">
        <dgm:presLayoutVars>
          <dgm:dir/>
          <dgm:resizeHandles/>
        </dgm:presLayoutVars>
      </dgm:prSet>
      <dgm:spPr/>
    </dgm:pt>
    <dgm:pt modelId="{7BB19E46-AA88-4A37-8C32-5F7C13D83B21}" type="pres">
      <dgm:prSet presAssocID="{FE2C7E7F-E72F-4D52-933A-E9BEDC4ACDFA}" presName="compNode" presStyleCnt="0"/>
      <dgm:spPr/>
    </dgm:pt>
    <dgm:pt modelId="{CD4E0C81-AAF1-4BD8-A355-85C8942E99C8}" type="pres">
      <dgm:prSet presAssocID="{FE2C7E7F-E72F-4D52-933A-E9BEDC4ACDFA}" presName="dummyConnPt" presStyleCnt="0"/>
      <dgm:spPr/>
    </dgm:pt>
    <dgm:pt modelId="{17AEAF19-C0FC-4E47-88AC-F8E3E6C87126}" type="pres">
      <dgm:prSet presAssocID="{FE2C7E7F-E72F-4D52-933A-E9BEDC4ACDFA}" presName="node" presStyleLbl="node1" presStyleIdx="0" presStyleCnt="6" custScaleX="176649" custScaleY="229738">
        <dgm:presLayoutVars>
          <dgm:bulletEnabled val="1"/>
        </dgm:presLayoutVars>
      </dgm:prSet>
      <dgm:spPr/>
    </dgm:pt>
    <dgm:pt modelId="{65AA2B25-0CFB-48A2-9BD6-3B4490628417}" type="pres">
      <dgm:prSet presAssocID="{1DA90EFB-88A4-40FF-8A20-B10B0AA07446}" presName="sibTrans" presStyleLbl="bgSibTrans2D1" presStyleIdx="0" presStyleCnt="5" custScaleX="54883" custScaleY="107806" custLinFactY="300000" custLinFactNeighborX="-287" custLinFactNeighborY="346474"/>
      <dgm:spPr/>
    </dgm:pt>
    <dgm:pt modelId="{839B93C1-8D71-4348-B8E3-F7BEEC96323A}" type="pres">
      <dgm:prSet presAssocID="{02186E5B-123B-44B5-AC0D-EF9098186262}" presName="compNode" presStyleCnt="0"/>
      <dgm:spPr/>
    </dgm:pt>
    <dgm:pt modelId="{F061A463-EF4D-4306-8D58-D577C5BC5307}" type="pres">
      <dgm:prSet presAssocID="{02186E5B-123B-44B5-AC0D-EF9098186262}" presName="dummyConnPt" presStyleCnt="0"/>
      <dgm:spPr/>
    </dgm:pt>
    <dgm:pt modelId="{50EC28A5-678F-4502-91E6-A8775EA226E7}" type="pres">
      <dgm:prSet presAssocID="{02186E5B-123B-44B5-AC0D-EF9098186262}" presName="node" presStyleLbl="node1" presStyleIdx="1" presStyleCnt="6" custScaleX="150054">
        <dgm:presLayoutVars>
          <dgm:bulletEnabled val="1"/>
        </dgm:presLayoutVars>
      </dgm:prSet>
      <dgm:spPr/>
    </dgm:pt>
    <dgm:pt modelId="{94ED5AFF-1047-4099-A482-ED6F5C38B5A1}" type="pres">
      <dgm:prSet presAssocID="{969839E0-D061-4EDB-B505-687220A37C7C}" presName="sibTrans" presStyleLbl="bgSibTrans2D1" presStyleIdx="1" presStyleCnt="5"/>
      <dgm:spPr/>
    </dgm:pt>
    <dgm:pt modelId="{C444DD5F-9A12-4BEC-8A7D-C7DB51F6EA69}" type="pres">
      <dgm:prSet presAssocID="{6D878094-0026-49F6-9581-33D43EDA9684}" presName="compNode" presStyleCnt="0"/>
      <dgm:spPr/>
    </dgm:pt>
    <dgm:pt modelId="{79799FE2-8303-4AE6-A59D-7084E98850B7}" type="pres">
      <dgm:prSet presAssocID="{6D878094-0026-49F6-9581-33D43EDA9684}" presName="dummyConnPt" presStyleCnt="0"/>
      <dgm:spPr/>
    </dgm:pt>
    <dgm:pt modelId="{4E3A3479-C471-4CB3-A479-1079EC890DCB}" type="pres">
      <dgm:prSet presAssocID="{6D878094-0026-49F6-9581-33D43EDA9684}" presName="node" presStyleLbl="node1" presStyleIdx="2" presStyleCnt="6" custScaleX="150054">
        <dgm:presLayoutVars>
          <dgm:bulletEnabled val="1"/>
        </dgm:presLayoutVars>
      </dgm:prSet>
      <dgm:spPr/>
    </dgm:pt>
    <dgm:pt modelId="{DDAAB74D-E77D-4B98-A517-74EB722BC18E}" type="pres">
      <dgm:prSet presAssocID="{1218633B-880D-4496-8F7B-A67E067C97BD}" presName="sibTrans" presStyleLbl="bgSibTrans2D1" presStyleIdx="2" presStyleCnt="5"/>
      <dgm:spPr/>
    </dgm:pt>
    <dgm:pt modelId="{65BD639D-0AF7-4F1C-A5E3-495095C02B57}" type="pres">
      <dgm:prSet presAssocID="{BA0D392E-2019-4254-84BD-24DE9967F37F}" presName="compNode" presStyleCnt="0"/>
      <dgm:spPr/>
    </dgm:pt>
    <dgm:pt modelId="{361D5C17-6EE0-4679-8CA8-30F72C37BAFA}" type="pres">
      <dgm:prSet presAssocID="{BA0D392E-2019-4254-84BD-24DE9967F37F}" presName="dummyConnPt" presStyleCnt="0"/>
      <dgm:spPr/>
    </dgm:pt>
    <dgm:pt modelId="{B47E8523-27FF-4FB8-A380-9458A285968F}" type="pres">
      <dgm:prSet presAssocID="{BA0D392E-2019-4254-84BD-24DE9967F37F}" presName="node" presStyleLbl="node1" presStyleIdx="3" presStyleCnt="6" custScaleX="150054" custScaleY="102979">
        <dgm:presLayoutVars>
          <dgm:bulletEnabled val="1"/>
        </dgm:presLayoutVars>
      </dgm:prSet>
      <dgm:spPr/>
    </dgm:pt>
    <dgm:pt modelId="{38311E3D-5C32-4AFC-9D7A-9E11EAE60B38}" type="pres">
      <dgm:prSet presAssocID="{ADF7F49D-1025-465C-A800-18CD71375F77}" presName="sibTrans" presStyleLbl="bgSibTrans2D1" presStyleIdx="3" presStyleCnt="5"/>
      <dgm:spPr/>
    </dgm:pt>
    <dgm:pt modelId="{19736B91-5C84-4C74-BE1E-26942AEDE955}" type="pres">
      <dgm:prSet presAssocID="{835DB3B1-CA8F-4AB2-A095-1BDF4A839A12}" presName="compNode" presStyleCnt="0"/>
      <dgm:spPr/>
    </dgm:pt>
    <dgm:pt modelId="{828B3A06-C19F-4175-8023-3DE0F59ADA89}" type="pres">
      <dgm:prSet presAssocID="{835DB3B1-CA8F-4AB2-A095-1BDF4A839A12}" presName="dummyConnPt" presStyleCnt="0"/>
      <dgm:spPr/>
    </dgm:pt>
    <dgm:pt modelId="{3F7E681C-E1C8-48E7-A083-F192CC13D327}" type="pres">
      <dgm:prSet presAssocID="{835DB3B1-CA8F-4AB2-A095-1BDF4A839A12}" presName="node" presStyleLbl="node1" presStyleIdx="4" presStyleCnt="6" custScaleX="150054">
        <dgm:presLayoutVars>
          <dgm:bulletEnabled val="1"/>
        </dgm:presLayoutVars>
      </dgm:prSet>
      <dgm:spPr/>
    </dgm:pt>
    <dgm:pt modelId="{9AE28406-943F-4C66-BDE2-F547DD63CFAA}" type="pres">
      <dgm:prSet presAssocID="{6ADE1A33-EF88-49EC-A874-B1DCB949EAF8}" presName="sibTrans" presStyleLbl="bgSibTrans2D1" presStyleIdx="4" presStyleCnt="5"/>
      <dgm:spPr/>
    </dgm:pt>
    <dgm:pt modelId="{6636B2CA-FE2F-4B4F-BB64-73197A8D3F06}" type="pres">
      <dgm:prSet presAssocID="{C117926B-F768-4B6A-8CB3-F94872B5F5B4}" presName="compNode" presStyleCnt="0"/>
      <dgm:spPr/>
    </dgm:pt>
    <dgm:pt modelId="{5B289E6E-9D61-4F74-9C7C-AA1238E90486}" type="pres">
      <dgm:prSet presAssocID="{C117926B-F768-4B6A-8CB3-F94872B5F5B4}" presName="dummyConnPt" presStyleCnt="0"/>
      <dgm:spPr/>
    </dgm:pt>
    <dgm:pt modelId="{D47971E2-8138-4BE5-A115-05BC3F5DACE5}" type="pres">
      <dgm:prSet presAssocID="{C117926B-F768-4B6A-8CB3-F94872B5F5B4}" presName="node" presStyleLbl="node1" presStyleIdx="5" presStyleCnt="6" custScaleX="150054">
        <dgm:presLayoutVars>
          <dgm:bulletEnabled val="1"/>
        </dgm:presLayoutVars>
      </dgm:prSet>
      <dgm:spPr/>
    </dgm:pt>
  </dgm:ptLst>
  <dgm:cxnLst>
    <dgm:cxn modelId="{8BD5FB03-29F9-49B6-9FD5-FE913AA8E0A8}" type="presOf" srcId="{02186E5B-123B-44B5-AC0D-EF9098186262}" destId="{50EC28A5-678F-4502-91E6-A8775EA226E7}" srcOrd="0" destOrd="0" presId="urn:microsoft.com/office/officeart/2005/8/layout/bProcess4"/>
    <dgm:cxn modelId="{4EBD6220-A65B-4192-AABB-377CD68468FF}" srcId="{F0AD5FD6-BC55-4A77-8934-3C5E4E2E9FDE}" destId="{BA0D392E-2019-4254-84BD-24DE9967F37F}" srcOrd="3" destOrd="0" parTransId="{2FF520AF-EFA6-40FB-B1A6-424ECB81364D}" sibTransId="{ADF7F49D-1025-465C-A800-18CD71375F77}"/>
    <dgm:cxn modelId="{7DAF1631-B557-4460-B144-AE4A6666550E}" srcId="{F0AD5FD6-BC55-4A77-8934-3C5E4E2E9FDE}" destId="{FE2C7E7F-E72F-4D52-933A-E9BEDC4ACDFA}" srcOrd="0" destOrd="0" parTransId="{BC574EB9-1318-4FD2-894E-FBD27BC3AC70}" sibTransId="{1DA90EFB-88A4-40FF-8A20-B10B0AA07446}"/>
    <dgm:cxn modelId="{0CB21B63-20A9-4BD1-B395-720D7262D34E}" type="presOf" srcId="{ADF7F49D-1025-465C-A800-18CD71375F77}" destId="{38311E3D-5C32-4AFC-9D7A-9E11EAE60B38}" srcOrd="0" destOrd="0" presId="urn:microsoft.com/office/officeart/2005/8/layout/bProcess4"/>
    <dgm:cxn modelId="{24E3A347-08C6-42CE-9457-8246B7CC3A8C}" type="presOf" srcId="{C117926B-F768-4B6A-8CB3-F94872B5F5B4}" destId="{D47971E2-8138-4BE5-A115-05BC3F5DACE5}" srcOrd="0" destOrd="0" presId="urn:microsoft.com/office/officeart/2005/8/layout/bProcess4"/>
    <dgm:cxn modelId="{38D48873-7F72-47E4-88A6-2131B33FB192}" type="presOf" srcId="{6D878094-0026-49F6-9581-33D43EDA9684}" destId="{4E3A3479-C471-4CB3-A479-1079EC890DCB}" srcOrd="0" destOrd="0" presId="urn:microsoft.com/office/officeart/2005/8/layout/bProcess4"/>
    <dgm:cxn modelId="{5C9C1A81-3273-496B-BA6F-64E4F199F7AF}" type="presOf" srcId="{F0AD5FD6-BC55-4A77-8934-3C5E4E2E9FDE}" destId="{18B18380-637F-4933-907B-87423F1D0839}" srcOrd="0" destOrd="0" presId="urn:microsoft.com/office/officeart/2005/8/layout/bProcess4"/>
    <dgm:cxn modelId="{AC9F969B-48B7-433D-BDA5-9EF8239C6A87}" type="presOf" srcId="{969839E0-D061-4EDB-B505-687220A37C7C}" destId="{94ED5AFF-1047-4099-A482-ED6F5C38B5A1}" srcOrd="0" destOrd="0" presId="urn:microsoft.com/office/officeart/2005/8/layout/bProcess4"/>
    <dgm:cxn modelId="{E4B47C9D-7B91-4210-9074-4BAC2262A62E}" type="presOf" srcId="{835DB3B1-CA8F-4AB2-A095-1BDF4A839A12}" destId="{3F7E681C-E1C8-48E7-A083-F192CC13D327}" srcOrd="0" destOrd="0" presId="urn:microsoft.com/office/officeart/2005/8/layout/bProcess4"/>
    <dgm:cxn modelId="{9173E5A1-7304-4468-BABA-FF1FA2BEE8C8}" type="presOf" srcId="{BA0D392E-2019-4254-84BD-24DE9967F37F}" destId="{B47E8523-27FF-4FB8-A380-9458A285968F}" srcOrd="0" destOrd="0" presId="urn:microsoft.com/office/officeart/2005/8/layout/bProcess4"/>
    <dgm:cxn modelId="{1A4CA7A2-252B-4D31-AA3D-DBC07D8BF6A8}" type="presOf" srcId="{FE2C7E7F-E72F-4D52-933A-E9BEDC4ACDFA}" destId="{17AEAF19-C0FC-4E47-88AC-F8E3E6C87126}" srcOrd="0" destOrd="0" presId="urn:microsoft.com/office/officeart/2005/8/layout/bProcess4"/>
    <dgm:cxn modelId="{146CC6A6-39B9-4E14-82E7-E57E6ED91D28}" srcId="{F0AD5FD6-BC55-4A77-8934-3C5E4E2E9FDE}" destId="{835DB3B1-CA8F-4AB2-A095-1BDF4A839A12}" srcOrd="4" destOrd="0" parTransId="{6F6615A5-2054-4349-A91E-ACF09AD7C92D}" sibTransId="{6ADE1A33-EF88-49EC-A874-B1DCB949EAF8}"/>
    <dgm:cxn modelId="{F47B22AF-6485-41AB-8A83-76D6B06C5F3E}" type="presOf" srcId="{6ADE1A33-EF88-49EC-A874-B1DCB949EAF8}" destId="{9AE28406-943F-4C66-BDE2-F547DD63CFAA}" srcOrd="0" destOrd="0" presId="urn:microsoft.com/office/officeart/2005/8/layout/bProcess4"/>
    <dgm:cxn modelId="{003EE5CC-251A-4102-9221-7FB29493B662}" type="presOf" srcId="{1218633B-880D-4496-8F7B-A67E067C97BD}" destId="{DDAAB74D-E77D-4B98-A517-74EB722BC18E}" srcOrd="0" destOrd="0" presId="urn:microsoft.com/office/officeart/2005/8/layout/bProcess4"/>
    <dgm:cxn modelId="{9BF84BD8-3F9A-4079-AC30-9BF4994A865C}" srcId="{F0AD5FD6-BC55-4A77-8934-3C5E4E2E9FDE}" destId="{6D878094-0026-49F6-9581-33D43EDA9684}" srcOrd="2" destOrd="0" parTransId="{A9E8A85C-F5AB-4412-9CE4-EA9B3FE5E14E}" sibTransId="{1218633B-880D-4496-8F7B-A67E067C97BD}"/>
    <dgm:cxn modelId="{9F9D40E8-41FE-4ADB-AD7B-7AF20BA71BD4}" srcId="{F0AD5FD6-BC55-4A77-8934-3C5E4E2E9FDE}" destId="{C117926B-F768-4B6A-8CB3-F94872B5F5B4}" srcOrd="5" destOrd="0" parTransId="{901EFA1D-F7A6-4283-B7FC-44B4B6C955C0}" sibTransId="{62278CF1-7F01-46EA-B226-1267B3EB76C6}"/>
    <dgm:cxn modelId="{234E5FF4-A916-4979-B04B-472CC648B35A}" type="presOf" srcId="{1DA90EFB-88A4-40FF-8A20-B10B0AA07446}" destId="{65AA2B25-0CFB-48A2-9BD6-3B4490628417}" srcOrd="0" destOrd="0" presId="urn:microsoft.com/office/officeart/2005/8/layout/bProcess4"/>
    <dgm:cxn modelId="{91F9AEFE-815A-4CC3-9DAE-E1D693ECB142}" srcId="{F0AD5FD6-BC55-4A77-8934-3C5E4E2E9FDE}" destId="{02186E5B-123B-44B5-AC0D-EF9098186262}" srcOrd="1" destOrd="0" parTransId="{26047D78-232E-407C-8EA3-4A5E79D34FF7}" sibTransId="{969839E0-D061-4EDB-B505-687220A37C7C}"/>
    <dgm:cxn modelId="{F6706C52-41D8-4F29-9BD1-724AACE7F91D}" type="presParOf" srcId="{18B18380-637F-4933-907B-87423F1D0839}" destId="{7BB19E46-AA88-4A37-8C32-5F7C13D83B21}" srcOrd="0" destOrd="0" presId="urn:microsoft.com/office/officeart/2005/8/layout/bProcess4"/>
    <dgm:cxn modelId="{0D93013D-2C3A-417A-808F-C4257223C3D8}" type="presParOf" srcId="{7BB19E46-AA88-4A37-8C32-5F7C13D83B21}" destId="{CD4E0C81-AAF1-4BD8-A355-85C8942E99C8}" srcOrd="0" destOrd="0" presId="urn:microsoft.com/office/officeart/2005/8/layout/bProcess4"/>
    <dgm:cxn modelId="{F7D75D6A-CFE7-4A87-820A-D4CF754FD0E1}" type="presParOf" srcId="{7BB19E46-AA88-4A37-8C32-5F7C13D83B21}" destId="{17AEAF19-C0FC-4E47-88AC-F8E3E6C87126}" srcOrd="1" destOrd="0" presId="urn:microsoft.com/office/officeart/2005/8/layout/bProcess4"/>
    <dgm:cxn modelId="{F868B9A0-45F7-4585-94EA-A10134CB5ED5}" type="presParOf" srcId="{18B18380-637F-4933-907B-87423F1D0839}" destId="{65AA2B25-0CFB-48A2-9BD6-3B4490628417}" srcOrd="1" destOrd="0" presId="urn:microsoft.com/office/officeart/2005/8/layout/bProcess4"/>
    <dgm:cxn modelId="{3ABA2FA2-9DF4-4D65-8A7B-46D7D64858CB}" type="presParOf" srcId="{18B18380-637F-4933-907B-87423F1D0839}" destId="{839B93C1-8D71-4348-B8E3-F7BEEC96323A}" srcOrd="2" destOrd="0" presId="urn:microsoft.com/office/officeart/2005/8/layout/bProcess4"/>
    <dgm:cxn modelId="{66B35A64-6705-4D32-AF68-E40149BA2481}" type="presParOf" srcId="{839B93C1-8D71-4348-B8E3-F7BEEC96323A}" destId="{F061A463-EF4D-4306-8D58-D577C5BC5307}" srcOrd="0" destOrd="0" presId="urn:microsoft.com/office/officeart/2005/8/layout/bProcess4"/>
    <dgm:cxn modelId="{08AD39F5-8401-4F50-83AE-BC8ACBA0D511}" type="presParOf" srcId="{839B93C1-8D71-4348-B8E3-F7BEEC96323A}" destId="{50EC28A5-678F-4502-91E6-A8775EA226E7}" srcOrd="1" destOrd="0" presId="urn:microsoft.com/office/officeart/2005/8/layout/bProcess4"/>
    <dgm:cxn modelId="{2E167638-C29E-4440-AAFE-27CD856C82F1}" type="presParOf" srcId="{18B18380-637F-4933-907B-87423F1D0839}" destId="{94ED5AFF-1047-4099-A482-ED6F5C38B5A1}" srcOrd="3" destOrd="0" presId="urn:microsoft.com/office/officeart/2005/8/layout/bProcess4"/>
    <dgm:cxn modelId="{F639034F-9F09-415F-A8B1-BC821FED50D9}" type="presParOf" srcId="{18B18380-637F-4933-907B-87423F1D0839}" destId="{C444DD5F-9A12-4BEC-8A7D-C7DB51F6EA69}" srcOrd="4" destOrd="0" presId="urn:microsoft.com/office/officeart/2005/8/layout/bProcess4"/>
    <dgm:cxn modelId="{91972757-FA59-40D8-8640-3F2B11B2EA21}" type="presParOf" srcId="{C444DD5F-9A12-4BEC-8A7D-C7DB51F6EA69}" destId="{79799FE2-8303-4AE6-A59D-7084E98850B7}" srcOrd="0" destOrd="0" presId="urn:microsoft.com/office/officeart/2005/8/layout/bProcess4"/>
    <dgm:cxn modelId="{9346BBB7-021F-477F-992F-BBD2359239CB}" type="presParOf" srcId="{C444DD5F-9A12-4BEC-8A7D-C7DB51F6EA69}" destId="{4E3A3479-C471-4CB3-A479-1079EC890DCB}" srcOrd="1" destOrd="0" presId="urn:microsoft.com/office/officeart/2005/8/layout/bProcess4"/>
    <dgm:cxn modelId="{23F04ADB-A079-458E-BD67-5517C14114A4}" type="presParOf" srcId="{18B18380-637F-4933-907B-87423F1D0839}" destId="{DDAAB74D-E77D-4B98-A517-74EB722BC18E}" srcOrd="5" destOrd="0" presId="urn:microsoft.com/office/officeart/2005/8/layout/bProcess4"/>
    <dgm:cxn modelId="{AFA207F8-46F2-408B-9422-22F599870D39}" type="presParOf" srcId="{18B18380-637F-4933-907B-87423F1D0839}" destId="{65BD639D-0AF7-4F1C-A5E3-495095C02B57}" srcOrd="6" destOrd="0" presId="urn:microsoft.com/office/officeart/2005/8/layout/bProcess4"/>
    <dgm:cxn modelId="{540D396E-4252-4C4B-8728-AEE9BA9137BA}" type="presParOf" srcId="{65BD639D-0AF7-4F1C-A5E3-495095C02B57}" destId="{361D5C17-6EE0-4679-8CA8-30F72C37BAFA}" srcOrd="0" destOrd="0" presId="urn:microsoft.com/office/officeart/2005/8/layout/bProcess4"/>
    <dgm:cxn modelId="{8038CA79-558E-4AE1-9FF3-40D751855898}" type="presParOf" srcId="{65BD639D-0AF7-4F1C-A5E3-495095C02B57}" destId="{B47E8523-27FF-4FB8-A380-9458A285968F}" srcOrd="1" destOrd="0" presId="urn:microsoft.com/office/officeart/2005/8/layout/bProcess4"/>
    <dgm:cxn modelId="{2C7CDCFC-1A26-4F8A-B7A9-FA2FC3CE2CBE}" type="presParOf" srcId="{18B18380-637F-4933-907B-87423F1D0839}" destId="{38311E3D-5C32-4AFC-9D7A-9E11EAE60B38}" srcOrd="7" destOrd="0" presId="urn:microsoft.com/office/officeart/2005/8/layout/bProcess4"/>
    <dgm:cxn modelId="{C694A0DE-CB0E-4E85-8BD6-88305B6CE925}" type="presParOf" srcId="{18B18380-637F-4933-907B-87423F1D0839}" destId="{19736B91-5C84-4C74-BE1E-26942AEDE955}" srcOrd="8" destOrd="0" presId="urn:microsoft.com/office/officeart/2005/8/layout/bProcess4"/>
    <dgm:cxn modelId="{FF0F55D8-5CBF-4442-830C-8EB87F23B477}" type="presParOf" srcId="{19736B91-5C84-4C74-BE1E-26942AEDE955}" destId="{828B3A06-C19F-4175-8023-3DE0F59ADA89}" srcOrd="0" destOrd="0" presId="urn:microsoft.com/office/officeart/2005/8/layout/bProcess4"/>
    <dgm:cxn modelId="{2DE3A957-73CD-43D3-AD4B-22FF66CD0029}" type="presParOf" srcId="{19736B91-5C84-4C74-BE1E-26942AEDE955}" destId="{3F7E681C-E1C8-48E7-A083-F192CC13D327}" srcOrd="1" destOrd="0" presId="urn:microsoft.com/office/officeart/2005/8/layout/bProcess4"/>
    <dgm:cxn modelId="{C2740C9B-7676-4A28-AE0E-4851073AEA25}" type="presParOf" srcId="{18B18380-637F-4933-907B-87423F1D0839}" destId="{9AE28406-943F-4C66-BDE2-F547DD63CFAA}" srcOrd="9" destOrd="0" presId="urn:microsoft.com/office/officeart/2005/8/layout/bProcess4"/>
    <dgm:cxn modelId="{7AD23548-7DF5-43BF-8A61-6F205844CEB4}" type="presParOf" srcId="{18B18380-637F-4933-907B-87423F1D0839}" destId="{6636B2CA-FE2F-4B4F-BB64-73197A8D3F06}" srcOrd="10" destOrd="0" presId="urn:microsoft.com/office/officeart/2005/8/layout/bProcess4"/>
    <dgm:cxn modelId="{5A714987-9E36-4F90-B6EA-7FF3E6E60CCD}" type="presParOf" srcId="{6636B2CA-FE2F-4B4F-BB64-73197A8D3F06}" destId="{5B289E6E-9D61-4F74-9C7C-AA1238E90486}" srcOrd="0" destOrd="0" presId="urn:microsoft.com/office/officeart/2005/8/layout/bProcess4"/>
    <dgm:cxn modelId="{95B223A2-F58E-4E85-837D-5AAF4C4618EE}" type="presParOf" srcId="{6636B2CA-FE2F-4B4F-BB64-73197A8D3F06}" destId="{D47971E2-8138-4BE5-A115-05BC3F5DACE5}"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427136-9EB3-452D-89AC-01F73C4E83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265E3CA-7E8A-45CE-B86E-8562D56DFC9C}">
      <dgm:prSet custT="1"/>
      <dgm:spPr>
        <a:solidFill>
          <a:srgbClr val="0070C0">
            <a:alpha val="69804"/>
          </a:srgbClr>
        </a:solidFill>
      </dgm:spPr>
      <dgm:t>
        <a:bodyPr/>
        <a:lstStyle/>
        <a:p>
          <a:r>
            <a:rPr lang="en-US" sz="1400" dirty="0">
              <a:solidFill>
                <a:schemeClr val="bg1"/>
              </a:solidFill>
            </a:rPr>
            <a:t>Ensure that discussed/needed disability accommodations are in place prior to beginning the exam/procedure.</a:t>
          </a:r>
        </a:p>
      </dgm:t>
    </dgm:pt>
    <dgm:pt modelId="{DBFD5BBC-63E7-4C21-988A-ECE81966CAD8}" type="parTrans" cxnId="{2CD804FD-9D71-4833-8E3D-BDE79E4EBBF2}">
      <dgm:prSet/>
      <dgm:spPr/>
      <dgm:t>
        <a:bodyPr/>
        <a:lstStyle/>
        <a:p>
          <a:endParaRPr lang="en-US"/>
        </a:p>
      </dgm:t>
    </dgm:pt>
    <dgm:pt modelId="{0283A783-9F44-4BC1-81A8-8F1620940F80}" type="sibTrans" cxnId="{2CD804FD-9D71-4833-8E3D-BDE79E4EBBF2}">
      <dgm:prSet/>
      <dgm:spPr/>
      <dgm:t>
        <a:bodyPr/>
        <a:lstStyle/>
        <a:p>
          <a:endParaRPr lang="en-US"/>
        </a:p>
      </dgm:t>
    </dgm:pt>
    <dgm:pt modelId="{9A8CDB67-66AE-4DB9-96B4-45D080E18322}">
      <dgm:prSet phldrT="[Text]" custT="1"/>
      <dgm:spPr>
        <a:solidFill>
          <a:srgbClr val="0070C0">
            <a:alpha val="69804"/>
          </a:srgbClr>
        </a:solidFill>
      </dgm:spPr>
      <dgm:t>
        <a:bodyPr/>
        <a:lstStyle/>
        <a:p>
          <a:r>
            <a:rPr lang="en-US" sz="1400" dirty="0">
              <a:solidFill>
                <a:schemeClr val="bg1"/>
              </a:solidFill>
            </a:rPr>
            <a:t>Give positive verbal reinforcement.</a:t>
          </a:r>
        </a:p>
      </dgm:t>
    </dgm:pt>
    <dgm:pt modelId="{78237223-E0BC-4D7E-B564-307EEB632CC2}" type="parTrans" cxnId="{422C6D01-A067-42AC-9444-2CABA2A3CA9C}">
      <dgm:prSet/>
      <dgm:spPr/>
      <dgm:t>
        <a:bodyPr/>
        <a:lstStyle/>
        <a:p>
          <a:endParaRPr lang="en-US"/>
        </a:p>
      </dgm:t>
    </dgm:pt>
    <dgm:pt modelId="{90513566-1A64-4C96-8E95-46093215D618}" type="sibTrans" cxnId="{422C6D01-A067-42AC-9444-2CABA2A3CA9C}">
      <dgm:prSet/>
      <dgm:spPr/>
      <dgm:t>
        <a:bodyPr/>
        <a:lstStyle/>
        <a:p>
          <a:endParaRPr lang="en-US"/>
        </a:p>
      </dgm:t>
    </dgm:pt>
    <dgm:pt modelId="{CC229C56-A4A9-4ADF-990C-9CFA3655CDC5}">
      <dgm:prSet phldrT="[Text]" custT="1"/>
      <dgm:spPr>
        <a:solidFill>
          <a:srgbClr val="0070C0">
            <a:alpha val="69804"/>
          </a:srgbClr>
        </a:solidFill>
      </dgm:spPr>
      <dgm:t>
        <a:bodyPr/>
        <a:lstStyle/>
        <a:p>
          <a:r>
            <a:rPr lang="en-US" sz="1400" dirty="0">
              <a:solidFill>
                <a:schemeClr val="bg1"/>
              </a:solidFill>
            </a:rPr>
            <a:t>Maintain a quiet environment to the extent possible.</a:t>
          </a:r>
        </a:p>
      </dgm:t>
    </dgm:pt>
    <dgm:pt modelId="{DC37F172-66CA-4282-9B35-96F35D1B135B}" type="parTrans" cxnId="{BA1311CE-6352-4310-91DD-BBFDC8FACF7B}">
      <dgm:prSet/>
      <dgm:spPr/>
      <dgm:t>
        <a:bodyPr/>
        <a:lstStyle/>
        <a:p>
          <a:endParaRPr lang="en-US"/>
        </a:p>
      </dgm:t>
    </dgm:pt>
    <dgm:pt modelId="{2BA366BA-174A-46C4-8340-D077E086E98F}" type="sibTrans" cxnId="{BA1311CE-6352-4310-91DD-BBFDC8FACF7B}">
      <dgm:prSet/>
      <dgm:spPr/>
      <dgm:t>
        <a:bodyPr/>
        <a:lstStyle/>
        <a:p>
          <a:endParaRPr lang="en-US"/>
        </a:p>
      </dgm:t>
    </dgm:pt>
    <dgm:pt modelId="{766D0F93-3272-4DF7-8A43-923D0431766D}">
      <dgm:prSet phldrT="[Text]" custT="1"/>
      <dgm:spPr>
        <a:solidFill>
          <a:srgbClr val="0070C0">
            <a:alpha val="69804"/>
          </a:srgbClr>
        </a:solidFill>
      </dgm:spPr>
      <dgm:t>
        <a:bodyPr/>
        <a:lstStyle/>
        <a:p>
          <a:r>
            <a:rPr lang="en-US" sz="1400" dirty="0">
              <a:solidFill>
                <a:schemeClr val="bg1"/>
              </a:solidFill>
            </a:rPr>
            <a:t>Place a dental mouth prop with the student’s permission to help the student keep the mouth open.</a:t>
          </a:r>
        </a:p>
      </dgm:t>
    </dgm:pt>
    <dgm:pt modelId="{9830C97D-BE4B-4142-A80E-860EFA4B50EF}" type="parTrans" cxnId="{3EE4094C-C0F9-4586-8D53-7824838F8991}">
      <dgm:prSet/>
      <dgm:spPr/>
      <dgm:t>
        <a:bodyPr/>
        <a:lstStyle/>
        <a:p>
          <a:endParaRPr lang="en-US"/>
        </a:p>
      </dgm:t>
    </dgm:pt>
    <dgm:pt modelId="{E30BDD10-0912-402F-BF3D-273DD2D86DD0}" type="sibTrans" cxnId="{3EE4094C-C0F9-4586-8D53-7824838F8991}">
      <dgm:prSet/>
      <dgm:spPr/>
      <dgm:t>
        <a:bodyPr/>
        <a:lstStyle/>
        <a:p>
          <a:endParaRPr lang="en-US"/>
        </a:p>
      </dgm:t>
    </dgm:pt>
    <dgm:pt modelId="{E075D2E1-05C5-4B67-B3F6-97E73FEE78F5}">
      <dgm:prSet custT="1"/>
      <dgm:spPr>
        <a:solidFill>
          <a:srgbClr val="0070C0">
            <a:alpha val="69804"/>
          </a:srgbClr>
        </a:solidFill>
      </dgm:spPr>
      <dgm:t>
        <a:bodyPr/>
        <a:lstStyle/>
        <a:p>
          <a:r>
            <a:rPr lang="en-US" sz="1400" dirty="0">
              <a:solidFill>
                <a:schemeClr val="bg1"/>
              </a:solidFill>
            </a:rPr>
            <a:t>Use tell-show-do techniques.</a:t>
          </a:r>
        </a:p>
      </dgm:t>
    </dgm:pt>
    <dgm:pt modelId="{2C9E7E43-C19B-4C00-B06A-863DEC1B7D77}" type="parTrans" cxnId="{3C14F9AA-F56A-448E-9219-7F49E185896E}">
      <dgm:prSet/>
      <dgm:spPr/>
      <dgm:t>
        <a:bodyPr/>
        <a:lstStyle/>
        <a:p>
          <a:endParaRPr lang="en-US"/>
        </a:p>
      </dgm:t>
    </dgm:pt>
    <dgm:pt modelId="{81C5F9FF-6D96-4B90-862A-5A2AEFD673CF}" type="sibTrans" cxnId="{3C14F9AA-F56A-448E-9219-7F49E185896E}">
      <dgm:prSet/>
      <dgm:spPr/>
      <dgm:t>
        <a:bodyPr/>
        <a:lstStyle/>
        <a:p>
          <a:endParaRPr lang="en-US"/>
        </a:p>
      </dgm:t>
    </dgm:pt>
    <dgm:pt modelId="{3FC409E8-AB1D-445C-8532-E7937B8809D2}">
      <dgm:prSet custT="1"/>
      <dgm:spPr>
        <a:solidFill>
          <a:srgbClr val="0070C0">
            <a:alpha val="69804"/>
          </a:srgbClr>
        </a:solidFill>
      </dgm:spPr>
      <dgm:t>
        <a:bodyPr/>
        <a:lstStyle/>
        <a:p>
          <a:r>
            <a:rPr lang="en-US" sz="1400" dirty="0">
              <a:solidFill>
                <a:schemeClr val="bg1"/>
              </a:solidFill>
            </a:rPr>
            <a:t>Completely set up the operatory and prepare all materials needed for the visit before the student is seated.</a:t>
          </a:r>
        </a:p>
      </dgm:t>
    </dgm:pt>
    <dgm:pt modelId="{00829570-0197-4774-9429-F504EA7FAB4A}" type="parTrans" cxnId="{E9C24545-5D31-4CE8-82BE-5BC7FD0F03E4}">
      <dgm:prSet/>
      <dgm:spPr/>
      <dgm:t>
        <a:bodyPr/>
        <a:lstStyle/>
        <a:p>
          <a:endParaRPr lang="en-US"/>
        </a:p>
      </dgm:t>
    </dgm:pt>
    <dgm:pt modelId="{6740D083-588C-4A81-9F81-5249B2E2440F}" type="sibTrans" cxnId="{E9C24545-5D31-4CE8-82BE-5BC7FD0F03E4}">
      <dgm:prSet/>
      <dgm:spPr/>
      <dgm:t>
        <a:bodyPr/>
        <a:lstStyle/>
        <a:p>
          <a:endParaRPr lang="en-US"/>
        </a:p>
      </dgm:t>
    </dgm:pt>
    <dgm:pt modelId="{1F3AEC39-1A69-4462-8637-7F767D87E6C4}">
      <dgm:prSet custT="1"/>
      <dgm:spPr>
        <a:solidFill>
          <a:srgbClr val="0070C0">
            <a:alpha val="69804"/>
          </a:srgbClr>
        </a:solidFill>
      </dgm:spPr>
      <dgm:t>
        <a:bodyPr/>
        <a:lstStyle/>
        <a:p>
          <a:r>
            <a:rPr lang="en-US" sz="1400" dirty="0">
              <a:solidFill>
                <a:schemeClr val="bg1"/>
              </a:solidFill>
            </a:rPr>
            <a:t>Keep movements by oral health personnel to a minimum.</a:t>
          </a:r>
        </a:p>
      </dgm:t>
    </dgm:pt>
    <dgm:pt modelId="{C58E22FE-45FD-4750-8986-B7BC17E15EB4}" type="parTrans" cxnId="{DA96B522-2000-4C2A-9793-03E31542B80E}">
      <dgm:prSet/>
      <dgm:spPr/>
      <dgm:t>
        <a:bodyPr/>
        <a:lstStyle/>
        <a:p>
          <a:endParaRPr lang="en-US"/>
        </a:p>
      </dgm:t>
    </dgm:pt>
    <dgm:pt modelId="{71724E1A-D899-46E8-96F3-C16C85CFFCDC}" type="sibTrans" cxnId="{DA96B522-2000-4C2A-9793-03E31542B80E}">
      <dgm:prSet/>
      <dgm:spPr/>
      <dgm:t>
        <a:bodyPr/>
        <a:lstStyle/>
        <a:p>
          <a:endParaRPr lang="en-US"/>
        </a:p>
      </dgm:t>
    </dgm:pt>
    <dgm:pt modelId="{C78E9827-6BEA-4999-A436-A48C3859DC64}" type="pres">
      <dgm:prSet presAssocID="{80427136-9EB3-452D-89AC-01F73C4E8300}" presName="diagram" presStyleCnt="0">
        <dgm:presLayoutVars>
          <dgm:dir/>
          <dgm:resizeHandles val="exact"/>
        </dgm:presLayoutVars>
      </dgm:prSet>
      <dgm:spPr/>
    </dgm:pt>
    <dgm:pt modelId="{8EF617F9-F181-4453-B14B-5E86729848A7}" type="pres">
      <dgm:prSet presAssocID="{5265E3CA-7E8A-45CE-B86E-8562D56DFC9C}" presName="node" presStyleLbl="node1" presStyleIdx="0" presStyleCnt="7" custScaleY="133088">
        <dgm:presLayoutVars>
          <dgm:bulletEnabled val="1"/>
        </dgm:presLayoutVars>
      </dgm:prSet>
      <dgm:spPr/>
    </dgm:pt>
    <dgm:pt modelId="{EC69CF97-F481-4CCB-9F3E-336B78B85FF5}" type="pres">
      <dgm:prSet presAssocID="{0283A783-9F44-4BC1-81A8-8F1620940F80}" presName="sibTrans" presStyleCnt="0"/>
      <dgm:spPr/>
    </dgm:pt>
    <dgm:pt modelId="{3B4A823E-A916-427C-ABC0-0BA4BE8A7AA2}" type="pres">
      <dgm:prSet presAssocID="{3FC409E8-AB1D-445C-8532-E7937B8809D2}" presName="node" presStyleLbl="node1" presStyleIdx="1" presStyleCnt="7" custScaleY="132234">
        <dgm:presLayoutVars>
          <dgm:bulletEnabled val="1"/>
        </dgm:presLayoutVars>
      </dgm:prSet>
      <dgm:spPr/>
    </dgm:pt>
    <dgm:pt modelId="{49E7ECAF-13A5-4A2D-96A6-1730E02EBEA8}" type="pres">
      <dgm:prSet presAssocID="{6740D083-588C-4A81-9F81-5249B2E2440F}" presName="sibTrans" presStyleCnt="0"/>
      <dgm:spPr/>
    </dgm:pt>
    <dgm:pt modelId="{9C8B1884-4E17-4CBD-815F-2DF52E62FF5A}" type="pres">
      <dgm:prSet presAssocID="{E075D2E1-05C5-4B67-B3F6-97E73FEE78F5}" presName="node" presStyleLbl="node1" presStyleIdx="2" presStyleCnt="7" custScaleY="133943">
        <dgm:presLayoutVars>
          <dgm:bulletEnabled val="1"/>
        </dgm:presLayoutVars>
      </dgm:prSet>
      <dgm:spPr/>
    </dgm:pt>
    <dgm:pt modelId="{7083D311-6565-4CEF-8E09-92B65958323E}" type="pres">
      <dgm:prSet presAssocID="{81C5F9FF-6D96-4B90-862A-5A2AEFD673CF}" presName="sibTrans" presStyleCnt="0"/>
      <dgm:spPr/>
    </dgm:pt>
    <dgm:pt modelId="{05151C21-6324-45AA-84AA-7A07BBB535A1}" type="pres">
      <dgm:prSet presAssocID="{9A8CDB67-66AE-4DB9-96B4-45D080E18322}" presName="node" presStyleLbl="node1" presStyleIdx="3" presStyleCnt="7">
        <dgm:presLayoutVars>
          <dgm:bulletEnabled val="1"/>
        </dgm:presLayoutVars>
      </dgm:prSet>
      <dgm:spPr/>
    </dgm:pt>
    <dgm:pt modelId="{606FB237-4DDB-404D-9922-D6B3D8449A26}" type="pres">
      <dgm:prSet presAssocID="{90513566-1A64-4C96-8E95-46093215D618}" presName="sibTrans" presStyleCnt="0"/>
      <dgm:spPr/>
    </dgm:pt>
    <dgm:pt modelId="{67E06441-FE48-426B-AA33-6D073969D863}" type="pres">
      <dgm:prSet presAssocID="{CC229C56-A4A9-4ADF-990C-9CFA3655CDC5}" presName="node" presStyleLbl="node1" presStyleIdx="4" presStyleCnt="7">
        <dgm:presLayoutVars>
          <dgm:bulletEnabled val="1"/>
        </dgm:presLayoutVars>
      </dgm:prSet>
      <dgm:spPr/>
    </dgm:pt>
    <dgm:pt modelId="{4C12B7DB-E919-4846-A61A-0462E8A48868}" type="pres">
      <dgm:prSet presAssocID="{2BA366BA-174A-46C4-8340-D077E086E98F}" presName="sibTrans" presStyleCnt="0"/>
      <dgm:spPr/>
    </dgm:pt>
    <dgm:pt modelId="{183D3D5C-05D5-43C7-ABF7-F6EA8362B125}" type="pres">
      <dgm:prSet presAssocID="{766D0F93-3272-4DF7-8A43-923D0431766D}" presName="node" presStyleLbl="node1" presStyleIdx="5" presStyleCnt="7">
        <dgm:presLayoutVars>
          <dgm:bulletEnabled val="1"/>
        </dgm:presLayoutVars>
      </dgm:prSet>
      <dgm:spPr/>
    </dgm:pt>
    <dgm:pt modelId="{46229A1C-0CB9-48F9-9A23-4B30A500EBC0}" type="pres">
      <dgm:prSet presAssocID="{E30BDD10-0912-402F-BF3D-273DD2D86DD0}" presName="sibTrans" presStyleCnt="0"/>
      <dgm:spPr/>
    </dgm:pt>
    <dgm:pt modelId="{AA7976B1-260E-466A-988A-885549B5DB7D}" type="pres">
      <dgm:prSet presAssocID="{1F3AEC39-1A69-4462-8637-7F767D87E6C4}" presName="node" presStyleLbl="node1" presStyleIdx="6" presStyleCnt="7">
        <dgm:presLayoutVars>
          <dgm:bulletEnabled val="1"/>
        </dgm:presLayoutVars>
      </dgm:prSet>
      <dgm:spPr/>
    </dgm:pt>
  </dgm:ptLst>
  <dgm:cxnLst>
    <dgm:cxn modelId="{422C6D01-A067-42AC-9444-2CABA2A3CA9C}" srcId="{80427136-9EB3-452D-89AC-01F73C4E8300}" destId="{9A8CDB67-66AE-4DB9-96B4-45D080E18322}" srcOrd="3" destOrd="0" parTransId="{78237223-E0BC-4D7E-B564-307EEB632CC2}" sibTransId="{90513566-1A64-4C96-8E95-46093215D618}"/>
    <dgm:cxn modelId="{23FE3C08-FD6F-4103-BAA1-37AC1B1D2D42}" type="presOf" srcId="{1F3AEC39-1A69-4462-8637-7F767D87E6C4}" destId="{AA7976B1-260E-466A-988A-885549B5DB7D}" srcOrd="0" destOrd="0" presId="urn:microsoft.com/office/officeart/2005/8/layout/default"/>
    <dgm:cxn modelId="{CD2CF214-2A37-488F-BEDB-6BBEA900BEBE}" type="presOf" srcId="{E075D2E1-05C5-4B67-B3F6-97E73FEE78F5}" destId="{9C8B1884-4E17-4CBD-815F-2DF52E62FF5A}" srcOrd="0" destOrd="0" presId="urn:microsoft.com/office/officeart/2005/8/layout/default"/>
    <dgm:cxn modelId="{DA96B522-2000-4C2A-9793-03E31542B80E}" srcId="{80427136-9EB3-452D-89AC-01F73C4E8300}" destId="{1F3AEC39-1A69-4462-8637-7F767D87E6C4}" srcOrd="6" destOrd="0" parTransId="{C58E22FE-45FD-4750-8986-B7BC17E15EB4}" sibTransId="{71724E1A-D899-46E8-96F3-C16C85CFFCDC}"/>
    <dgm:cxn modelId="{085CD53E-C8BB-47FD-BE2F-B21C65549ECF}" type="presOf" srcId="{80427136-9EB3-452D-89AC-01F73C4E8300}" destId="{C78E9827-6BEA-4999-A436-A48C3859DC64}" srcOrd="0" destOrd="0" presId="urn:microsoft.com/office/officeart/2005/8/layout/default"/>
    <dgm:cxn modelId="{E9C24545-5D31-4CE8-82BE-5BC7FD0F03E4}" srcId="{80427136-9EB3-452D-89AC-01F73C4E8300}" destId="{3FC409E8-AB1D-445C-8532-E7937B8809D2}" srcOrd="1" destOrd="0" parTransId="{00829570-0197-4774-9429-F504EA7FAB4A}" sibTransId="{6740D083-588C-4A81-9F81-5249B2E2440F}"/>
    <dgm:cxn modelId="{5C7C386A-E0C1-402A-851E-639F194810DA}" type="presOf" srcId="{3FC409E8-AB1D-445C-8532-E7937B8809D2}" destId="{3B4A823E-A916-427C-ABC0-0BA4BE8A7AA2}" srcOrd="0" destOrd="0" presId="urn:microsoft.com/office/officeart/2005/8/layout/default"/>
    <dgm:cxn modelId="{3EE4094C-C0F9-4586-8D53-7824838F8991}" srcId="{80427136-9EB3-452D-89AC-01F73C4E8300}" destId="{766D0F93-3272-4DF7-8A43-923D0431766D}" srcOrd="5" destOrd="0" parTransId="{9830C97D-BE4B-4142-A80E-860EFA4B50EF}" sibTransId="{E30BDD10-0912-402F-BF3D-273DD2D86DD0}"/>
    <dgm:cxn modelId="{9479C77C-3D97-461B-A354-0E040551B69A}" type="presOf" srcId="{766D0F93-3272-4DF7-8A43-923D0431766D}" destId="{183D3D5C-05D5-43C7-ABF7-F6EA8362B125}" srcOrd="0" destOrd="0" presId="urn:microsoft.com/office/officeart/2005/8/layout/default"/>
    <dgm:cxn modelId="{060A297E-0E6D-4BD6-9DAB-E77D0F0E368B}" type="presOf" srcId="{CC229C56-A4A9-4ADF-990C-9CFA3655CDC5}" destId="{67E06441-FE48-426B-AA33-6D073969D863}" srcOrd="0" destOrd="0" presId="urn:microsoft.com/office/officeart/2005/8/layout/default"/>
    <dgm:cxn modelId="{0FA8DE89-32AF-443A-A939-779A8C369C46}" type="presOf" srcId="{9A8CDB67-66AE-4DB9-96B4-45D080E18322}" destId="{05151C21-6324-45AA-84AA-7A07BBB535A1}" srcOrd="0" destOrd="0" presId="urn:microsoft.com/office/officeart/2005/8/layout/default"/>
    <dgm:cxn modelId="{3C14F9AA-F56A-448E-9219-7F49E185896E}" srcId="{80427136-9EB3-452D-89AC-01F73C4E8300}" destId="{E075D2E1-05C5-4B67-B3F6-97E73FEE78F5}" srcOrd="2" destOrd="0" parTransId="{2C9E7E43-C19B-4C00-B06A-863DEC1B7D77}" sibTransId="{81C5F9FF-6D96-4B90-862A-5A2AEFD673CF}"/>
    <dgm:cxn modelId="{EF4AEFBE-F946-45AB-A518-DD5FC295D6A8}" type="presOf" srcId="{5265E3CA-7E8A-45CE-B86E-8562D56DFC9C}" destId="{8EF617F9-F181-4453-B14B-5E86729848A7}" srcOrd="0" destOrd="0" presId="urn:microsoft.com/office/officeart/2005/8/layout/default"/>
    <dgm:cxn modelId="{BA1311CE-6352-4310-91DD-BBFDC8FACF7B}" srcId="{80427136-9EB3-452D-89AC-01F73C4E8300}" destId="{CC229C56-A4A9-4ADF-990C-9CFA3655CDC5}" srcOrd="4" destOrd="0" parTransId="{DC37F172-66CA-4282-9B35-96F35D1B135B}" sibTransId="{2BA366BA-174A-46C4-8340-D077E086E98F}"/>
    <dgm:cxn modelId="{2CD804FD-9D71-4833-8E3D-BDE79E4EBBF2}" srcId="{80427136-9EB3-452D-89AC-01F73C4E8300}" destId="{5265E3CA-7E8A-45CE-B86E-8562D56DFC9C}" srcOrd="0" destOrd="0" parTransId="{DBFD5BBC-63E7-4C21-988A-ECE81966CAD8}" sibTransId="{0283A783-9F44-4BC1-81A8-8F1620940F80}"/>
    <dgm:cxn modelId="{912BB1F3-F0A4-47EA-83F9-5B497B94ECAD}" type="presParOf" srcId="{C78E9827-6BEA-4999-A436-A48C3859DC64}" destId="{8EF617F9-F181-4453-B14B-5E86729848A7}" srcOrd="0" destOrd="0" presId="urn:microsoft.com/office/officeart/2005/8/layout/default"/>
    <dgm:cxn modelId="{10034BED-351B-40B0-8115-771209ECA219}" type="presParOf" srcId="{C78E9827-6BEA-4999-A436-A48C3859DC64}" destId="{EC69CF97-F481-4CCB-9F3E-336B78B85FF5}" srcOrd="1" destOrd="0" presId="urn:microsoft.com/office/officeart/2005/8/layout/default"/>
    <dgm:cxn modelId="{C1F748BC-B0F8-4769-ADA5-CC3AB63FE2F6}" type="presParOf" srcId="{C78E9827-6BEA-4999-A436-A48C3859DC64}" destId="{3B4A823E-A916-427C-ABC0-0BA4BE8A7AA2}" srcOrd="2" destOrd="0" presId="urn:microsoft.com/office/officeart/2005/8/layout/default"/>
    <dgm:cxn modelId="{39C1A552-9D61-4DEC-9DF3-64F39791C3D9}" type="presParOf" srcId="{C78E9827-6BEA-4999-A436-A48C3859DC64}" destId="{49E7ECAF-13A5-4A2D-96A6-1730E02EBEA8}" srcOrd="3" destOrd="0" presId="urn:microsoft.com/office/officeart/2005/8/layout/default"/>
    <dgm:cxn modelId="{8E307B3A-26D0-462E-95B6-C467338F2B05}" type="presParOf" srcId="{C78E9827-6BEA-4999-A436-A48C3859DC64}" destId="{9C8B1884-4E17-4CBD-815F-2DF52E62FF5A}" srcOrd="4" destOrd="0" presId="urn:microsoft.com/office/officeart/2005/8/layout/default"/>
    <dgm:cxn modelId="{B2144FD9-7E76-4B7C-895A-AFCAE27E0B61}" type="presParOf" srcId="{C78E9827-6BEA-4999-A436-A48C3859DC64}" destId="{7083D311-6565-4CEF-8E09-92B65958323E}" srcOrd="5" destOrd="0" presId="urn:microsoft.com/office/officeart/2005/8/layout/default"/>
    <dgm:cxn modelId="{735CFBA5-F51D-4771-9329-F2B884034884}" type="presParOf" srcId="{C78E9827-6BEA-4999-A436-A48C3859DC64}" destId="{05151C21-6324-45AA-84AA-7A07BBB535A1}" srcOrd="6" destOrd="0" presId="urn:microsoft.com/office/officeart/2005/8/layout/default"/>
    <dgm:cxn modelId="{E883DD5E-1EBA-4B13-AF7F-197E31AF7A9E}" type="presParOf" srcId="{C78E9827-6BEA-4999-A436-A48C3859DC64}" destId="{606FB237-4DDB-404D-9922-D6B3D8449A26}" srcOrd="7" destOrd="0" presId="urn:microsoft.com/office/officeart/2005/8/layout/default"/>
    <dgm:cxn modelId="{35C4F802-7DD3-40D3-B3DE-1FF1B136F744}" type="presParOf" srcId="{C78E9827-6BEA-4999-A436-A48C3859DC64}" destId="{67E06441-FE48-426B-AA33-6D073969D863}" srcOrd="8" destOrd="0" presId="urn:microsoft.com/office/officeart/2005/8/layout/default"/>
    <dgm:cxn modelId="{943E107B-7C0A-45CD-97E2-4EEECE8AE8D4}" type="presParOf" srcId="{C78E9827-6BEA-4999-A436-A48C3859DC64}" destId="{4C12B7DB-E919-4846-A61A-0462E8A48868}" srcOrd="9" destOrd="0" presId="urn:microsoft.com/office/officeart/2005/8/layout/default"/>
    <dgm:cxn modelId="{9FD26CB8-06EF-4B31-9B7B-C099C14B3ED1}" type="presParOf" srcId="{C78E9827-6BEA-4999-A436-A48C3859DC64}" destId="{183D3D5C-05D5-43C7-ABF7-F6EA8362B125}" srcOrd="10" destOrd="0" presId="urn:microsoft.com/office/officeart/2005/8/layout/default"/>
    <dgm:cxn modelId="{6CF62930-9667-4EDF-BAF2-DBF8FC7A97CF}" type="presParOf" srcId="{C78E9827-6BEA-4999-A436-A48C3859DC64}" destId="{46229A1C-0CB9-48F9-9A23-4B30A500EBC0}" srcOrd="11" destOrd="0" presId="urn:microsoft.com/office/officeart/2005/8/layout/default"/>
    <dgm:cxn modelId="{1AF4631B-0E43-41E4-8794-60CC4FE6F978}" type="presParOf" srcId="{C78E9827-6BEA-4999-A436-A48C3859DC64}" destId="{AA7976B1-260E-466A-988A-885549B5DB7D}"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64E51-F2EC-49F9-9E30-1F6C1CB5DD8F}">
      <dsp:nvSpPr>
        <dsp:cNvPr id="0" name=""/>
        <dsp:cNvSpPr/>
      </dsp:nvSpPr>
      <dsp:spPr>
        <a:xfrm rot="10800000">
          <a:off x="1439166" y="1878"/>
          <a:ext cx="4490278" cy="1232624"/>
        </a:xfrm>
        <a:prstGeom prst="homePlate">
          <a:avLst/>
        </a:prstGeom>
        <a:solidFill>
          <a:schemeClr val="bg1">
            <a:lumMod val="65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Review the student’s accommodation plan.</a:t>
          </a:r>
        </a:p>
      </dsp:txBody>
      <dsp:txXfrm rot="10800000">
        <a:off x="1747322" y="1878"/>
        <a:ext cx="4182122" cy="1232624"/>
      </dsp:txXfrm>
    </dsp:sp>
    <dsp:sp modelId="{BB7D8D2B-0E4A-4690-8FEC-3161549954E0}">
      <dsp:nvSpPr>
        <dsp:cNvPr id="0" name=""/>
        <dsp:cNvSpPr/>
      </dsp:nvSpPr>
      <dsp:spPr>
        <a:xfrm>
          <a:off x="822854" y="1878"/>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21795A-ED67-44E5-8868-07B2DB0AADDB}">
      <dsp:nvSpPr>
        <dsp:cNvPr id="0" name=""/>
        <dsp:cNvSpPr/>
      </dsp:nvSpPr>
      <dsp:spPr>
        <a:xfrm rot="10800000">
          <a:off x="1439166" y="1602450"/>
          <a:ext cx="4490278" cy="1232624"/>
        </a:xfrm>
        <a:prstGeom prst="homePlate">
          <a:avLst/>
        </a:prstGeom>
        <a:solidFill>
          <a:schemeClr val="bg1">
            <a:lumMod val="65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Have visual or picture supports of the basic steps that occur during an oral health visit. Not all students with ASD require visual supports.</a:t>
          </a:r>
        </a:p>
      </dsp:txBody>
      <dsp:txXfrm rot="10800000">
        <a:off x="1747322" y="1602450"/>
        <a:ext cx="4182122" cy="1232624"/>
      </dsp:txXfrm>
    </dsp:sp>
    <dsp:sp modelId="{D34C5106-C43C-4EF5-B354-C115E2566499}">
      <dsp:nvSpPr>
        <dsp:cNvPr id="0" name=""/>
        <dsp:cNvSpPr/>
      </dsp:nvSpPr>
      <dsp:spPr>
        <a:xfrm>
          <a:off x="822854" y="1602450"/>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E5D7B5-DB93-44F4-8B44-2A8D2DFA4E1F}">
      <dsp:nvSpPr>
        <dsp:cNvPr id="0" name=""/>
        <dsp:cNvSpPr/>
      </dsp:nvSpPr>
      <dsp:spPr>
        <a:xfrm rot="10800000">
          <a:off x="1439166" y="3203022"/>
          <a:ext cx="4490278" cy="1232624"/>
        </a:xfrm>
        <a:prstGeom prst="homePlate">
          <a:avLst/>
        </a:prstGeom>
        <a:solidFill>
          <a:schemeClr val="bg1">
            <a:lumMod val="50000"/>
            <a:alpha val="47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553"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0070C0"/>
              </a:solidFill>
            </a:rPr>
            <a:t>Set up ambient lighting (provider uses loupes instead of dental light).</a:t>
          </a:r>
        </a:p>
      </dsp:txBody>
      <dsp:txXfrm rot="10800000">
        <a:off x="1747322" y="3203022"/>
        <a:ext cx="4182122" cy="1232624"/>
      </dsp:txXfrm>
    </dsp:sp>
    <dsp:sp modelId="{4D701397-A5C3-4E4B-9495-88C341A4D5BC}">
      <dsp:nvSpPr>
        <dsp:cNvPr id="0" name=""/>
        <dsp:cNvSpPr/>
      </dsp:nvSpPr>
      <dsp:spPr>
        <a:xfrm>
          <a:off x="822854" y="3203022"/>
          <a:ext cx="1232624" cy="123262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EBFD9-7755-4FC8-ACBB-04E1F27A8629}">
      <dsp:nvSpPr>
        <dsp:cNvPr id="0" name=""/>
        <dsp:cNvSpPr/>
      </dsp:nvSpPr>
      <dsp:spPr>
        <a:xfrm>
          <a:off x="2681828" y="2115779"/>
          <a:ext cx="2974123" cy="2367908"/>
        </a:xfrm>
        <a:prstGeom prst="ellipse">
          <a:avLst/>
        </a:prstGeom>
        <a:solidFill>
          <a:srgbClr val="0070C0">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dirty="0">
              <a:latin typeface="+mn-lt"/>
              <a:cs typeface="Arial" panose="020B0604020202020204" pitchFamily="34" charset="0"/>
            </a:rPr>
            <a:t>Gather as much information as possible about the student’s behavior, likes and dislikes, triggers for negative behavior, and coping techniques.</a:t>
          </a:r>
        </a:p>
      </dsp:txBody>
      <dsp:txXfrm>
        <a:off x="3117378" y="2462551"/>
        <a:ext cx="2103023" cy="1674364"/>
      </dsp:txXfrm>
    </dsp:sp>
    <dsp:sp modelId="{DA56C0D0-0E21-4090-8890-B2AA2B9D8592}">
      <dsp:nvSpPr>
        <dsp:cNvPr id="0" name=""/>
        <dsp:cNvSpPr/>
      </dsp:nvSpPr>
      <dsp:spPr>
        <a:xfrm>
          <a:off x="1076656" y="200756"/>
          <a:ext cx="2387867" cy="225087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Explain the sequence of steps during the upcoming oral health visit.</a:t>
          </a:r>
        </a:p>
      </dsp:txBody>
      <dsp:txXfrm>
        <a:off x="1426351" y="530388"/>
        <a:ext cx="1688477" cy="1591607"/>
      </dsp:txXfrm>
    </dsp:sp>
    <dsp:sp modelId="{7EFC6735-3DB0-461A-8D7A-DA4E9677853B}">
      <dsp:nvSpPr>
        <dsp:cNvPr id="0" name=""/>
        <dsp:cNvSpPr/>
      </dsp:nvSpPr>
      <dsp:spPr>
        <a:xfrm>
          <a:off x="4828482" y="204830"/>
          <a:ext cx="2395427" cy="221314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Ask the student if they have questions or concerns about the upcoming appointment.</a:t>
          </a:r>
        </a:p>
      </dsp:txBody>
      <dsp:txXfrm>
        <a:off x="5179284" y="528938"/>
        <a:ext cx="1693823" cy="1564930"/>
      </dsp:txXfrm>
    </dsp:sp>
    <dsp:sp modelId="{D08426CB-13E2-467B-805B-D5A416D1D167}">
      <dsp:nvSpPr>
        <dsp:cNvPr id="0" name=""/>
        <dsp:cNvSpPr/>
      </dsp:nvSpPr>
      <dsp:spPr>
        <a:xfrm>
          <a:off x="2195624" y="4749444"/>
          <a:ext cx="3914173" cy="1209710"/>
        </a:xfrm>
        <a:prstGeom prst="roundRect">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Ask the student if they would like to see the items to be used in the upcoming visit, explain the purpose of each item, and allow the student to touch them, if desired.</a:t>
          </a:r>
        </a:p>
      </dsp:txBody>
      <dsp:txXfrm>
        <a:off x="2254677" y="4808497"/>
        <a:ext cx="3796067" cy="1091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A2B25-0CFB-48A2-9BD6-3B4490628417}">
      <dsp:nvSpPr>
        <dsp:cNvPr id="0" name=""/>
        <dsp:cNvSpPr/>
      </dsp:nvSpPr>
      <dsp:spPr>
        <a:xfrm rot="5400000">
          <a:off x="537329" y="2270272"/>
          <a:ext cx="854280" cy="133889"/>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17AEAF19-C0FC-4E47-88AC-F8E3E6C87126}">
      <dsp:nvSpPr>
        <dsp:cNvPr id="0" name=""/>
        <dsp:cNvSpPr/>
      </dsp:nvSpPr>
      <dsp:spPr>
        <a:xfrm>
          <a:off x="159388" y="3363"/>
          <a:ext cx="2437659" cy="1902155"/>
        </a:xfrm>
        <a:prstGeom prst="roundRect">
          <a:avLst>
            <a:gd name="adj" fmla="val 10000"/>
          </a:avLst>
        </a:prstGeom>
        <a:solidFill>
          <a:srgbClr val="0070C0">
            <a:alpha val="74902"/>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Discuss the student’s accommodation plan and other possible adaptations/supports.</a:t>
          </a:r>
        </a:p>
      </dsp:txBody>
      <dsp:txXfrm>
        <a:off x="215100" y="59075"/>
        <a:ext cx="2326235" cy="1790731"/>
      </dsp:txXfrm>
    </dsp:sp>
    <dsp:sp modelId="{94ED5AFF-1047-4099-A482-ED6F5C38B5A1}">
      <dsp:nvSpPr>
        <dsp:cNvPr id="0" name=""/>
        <dsp:cNvSpPr/>
      </dsp:nvSpPr>
      <dsp:spPr>
        <a:xfrm rot="5400000">
          <a:off x="456159" y="2772686"/>
          <a:ext cx="1025554"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50EC28A5-678F-4502-91E6-A8775EA226E7}">
      <dsp:nvSpPr>
        <dsp:cNvPr id="0" name=""/>
        <dsp:cNvSpPr/>
      </dsp:nvSpPr>
      <dsp:spPr>
        <a:xfrm>
          <a:off x="342887" y="2112510"/>
          <a:ext cx="2070663" cy="827967"/>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Identify cue to use if break is needed during appt.</a:t>
          </a:r>
        </a:p>
      </dsp:txBody>
      <dsp:txXfrm>
        <a:off x="367137" y="2136760"/>
        <a:ext cx="2022163" cy="779467"/>
      </dsp:txXfrm>
    </dsp:sp>
    <dsp:sp modelId="{DDAAB74D-E77D-4B98-A517-74EB722BC18E}">
      <dsp:nvSpPr>
        <dsp:cNvPr id="0" name=""/>
        <dsp:cNvSpPr/>
      </dsp:nvSpPr>
      <dsp:spPr>
        <a:xfrm rot="21584271">
          <a:off x="975978" y="3284000"/>
          <a:ext cx="2695460"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4E3A3479-C471-4CB3-A479-1079EC890DCB}">
      <dsp:nvSpPr>
        <dsp:cNvPr id="0" name=""/>
        <dsp:cNvSpPr/>
      </dsp:nvSpPr>
      <dsp:spPr>
        <a:xfrm>
          <a:off x="342887" y="3147469"/>
          <a:ext cx="2070663" cy="827967"/>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Determine if a flavorless dental cleanser is needed.</a:t>
          </a:r>
        </a:p>
      </dsp:txBody>
      <dsp:txXfrm>
        <a:off x="367137" y="3171719"/>
        <a:ext cx="2022163" cy="779467"/>
      </dsp:txXfrm>
    </dsp:sp>
    <dsp:sp modelId="{38311E3D-5C32-4AFC-9D7A-9E11EAE60B38}">
      <dsp:nvSpPr>
        <dsp:cNvPr id="0" name=""/>
        <dsp:cNvSpPr/>
      </dsp:nvSpPr>
      <dsp:spPr>
        <a:xfrm rot="16200000">
          <a:off x="3159607" y="2754117"/>
          <a:ext cx="1037747"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B47E8523-27FF-4FB8-A380-9458A285968F}">
      <dsp:nvSpPr>
        <dsp:cNvPr id="0" name=""/>
        <dsp:cNvSpPr/>
      </dsp:nvSpPr>
      <dsp:spPr>
        <a:xfrm>
          <a:off x="3052430" y="3122804"/>
          <a:ext cx="2070663" cy="852632"/>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Discuss other needed supports such as the use of fidget or weighted items (use of lead apron).</a:t>
          </a:r>
        </a:p>
      </dsp:txBody>
      <dsp:txXfrm>
        <a:off x="3077403" y="3147777"/>
        <a:ext cx="2020717" cy="802686"/>
      </dsp:txXfrm>
    </dsp:sp>
    <dsp:sp modelId="{9AE28406-943F-4C66-BDE2-F547DD63CFAA}">
      <dsp:nvSpPr>
        <dsp:cNvPr id="0" name=""/>
        <dsp:cNvSpPr/>
      </dsp:nvSpPr>
      <dsp:spPr>
        <a:xfrm rot="16200000">
          <a:off x="3165703" y="1713062"/>
          <a:ext cx="1025554" cy="124195"/>
        </a:xfrm>
        <a:prstGeom prst="rect">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3F7E681C-E1C8-48E7-A083-F192CC13D327}">
      <dsp:nvSpPr>
        <dsp:cNvPr id="0" name=""/>
        <dsp:cNvSpPr/>
      </dsp:nvSpPr>
      <dsp:spPr>
        <a:xfrm>
          <a:off x="3052430" y="2087845"/>
          <a:ext cx="2070663" cy="827967"/>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Ask if noise cancelling headsets would be helpful.</a:t>
          </a:r>
        </a:p>
      </dsp:txBody>
      <dsp:txXfrm>
        <a:off x="3076680" y="2112095"/>
        <a:ext cx="2022163" cy="779467"/>
      </dsp:txXfrm>
    </dsp:sp>
    <dsp:sp modelId="{D47971E2-8138-4BE5-A115-05BC3F5DACE5}">
      <dsp:nvSpPr>
        <dsp:cNvPr id="0" name=""/>
        <dsp:cNvSpPr/>
      </dsp:nvSpPr>
      <dsp:spPr>
        <a:xfrm>
          <a:off x="3052430" y="1052886"/>
          <a:ext cx="2070663" cy="827967"/>
        </a:xfrm>
        <a:prstGeom prst="roundRect">
          <a:avLst>
            <a:gd name="adj" fmla="val 10000"/>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Ask if eye masks/sunglasses would be helpful.</a:t>
          </a:r>
        </a:p>
      </dsp:txBody>
      <dsp:txXfrm>
        <a:off x="3076680" y="1077136"/>
        <a:ext cx="2022163" cy="779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617F9-F181-4453-B14B-5E86729848A7}">
      <dsp:nvSpPr>
        <dsp:cNvPr id="0" name=""/>
        <dsp:cNvSpPr/>
      </dsp:nvSpPr>
      <dsp:spPr>
        <a:xfrm>
          <a:off x="0" y="137565"/>
          <a:ext cx="1756936" cy="1402962"/>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Ensure that discussed/needed disability accommodations are in place prior to beginning the exam/procedure.</a:t>
          </a:r>
        </a:p>
      </dsp:txBody>
      <dsp:txXfrm>
        <a:off x="0" y="137565"/>
        <a:ext cx="1756936" cy="1402962"/>
      </dsp:txXfrm>
    </dsp:sp>
    <dsp:sp modelId="{3B4A823E-A916-427C-ABC0-0BA4BE8A7AA2}">
      <dsp:nvSpPr>
        <dsp:cNvPr id="0" name=""/>
        <dsp:cNvSpPr/>
      </dsp:nvSpPr>
      <dsp:spPr>
        <a:xfrm>
          <a:off x="1932629" y="142067"/>
          <a:ext cx="1756936" cy="1393960"/>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Completely set up the operatory and prepare all materials needed for the visit before the student is seated.</a:t>
          </a:r>
        </a:p>
      </dsp:txBody>
      <dsp:txXfrm>
        <a:off x="1932629" y="142067"/>
        <a:ext cx="1756936" cy="1393960"/>
      </dsp:txXfrm>
    </dsp:sp>
    <dsp:sp modelId="{9C8B1884-4E17-4CBD-815F-2DF52E62FF5A}">
      <dsp:nvSpPr>
        <dsp:cNvPr id="0" name=""/>
        <dsp:cNvSpPr/>
      </dsp:nvSpPr>
      <dsp:spPr>
        <a:xfrm>
          <a:off x="3865259" y="133059"/>
          <a:ext cx="1756936" cy="1411975"/>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Use tell-show-do techniques.</a:t>
          </a:r>
        </a:p>
      </dsp:txBody>
      <dsp:txXfrm>
        <a:off x="3865259" y="133059"/>
        <a:ext cx="1756936" cy="1411975"/>
      </dsp:txXfrm>
    </dsp:sp>
    <dsp:sp modelId="{05151C21-6324-45AA-84AA-7A07BBB535A1}">
      <dsp:nvSpPr>
        <dsp:cNvPr id="0" name=""/>
        <dsp:cNvSpPr/>
      </dsp:nvSpPr>
      <dsp:spPr>
        <a:xfrm>
          <a:off x="0"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Give positive verbal reinforcement.</a:t>
          </a:r>
        </a:p>
      </dsp:txBody>
      <dsp:txXfrm>
        <a:off x="0" y="1720728"/>
        <a:ext cx="1756936" cy="1054161"/>
      </dsp:txXfrm>
    </dsp:sp>
    <dsp:sp modelId="{67E06441-FE48-426B-AA33-6D073969D863}">
      <dsp:nvSpPr>
        <dsp:cNvPr id="0" name=""/>
        <dsp:cNvSpPr/>
      </dsp:nvSpPr>
      <dsp:spPr>
        <a:xfrm>
          <a:off x="1932629"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Maintain a quiet environment to the extent possible.</a:t>
          </a:r>
        </a:p>
      </dsp:txBody>
      <dsp:txXfrm>
        <a:off x="1932629" y="1720728"/>
        <a:ext cx="1756936" cy="1054161"/>
      </dsp:txXfrm>
    </dsp:sp>
    <dsp:sp modelId="{183D3D5C-05D5-43C7-ABF7-F6EA8362B125}">
      <dsp:nvSpPr>
        <dsp:cNvPr id="0" name=""/>
        <dsp:cNvSpPr/>
      </dsp:nvSpPr>
      <dsp:spPr>
        <a:xfrm>
          <a:off x="3865259" y="1720728"/>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Place a dental mouth prop with the student’s permission to help the student keep the mouth open.</a:t>
          </a:r>
        </a:p>
      </dsp:txBody>
      <dsp:txXfrm>
        <a:off x="3865259" y="1720728"/>
        <a:ext cx="1756936" cy="1054161"/>
      </dsp:txXfrm>
    </dsp:sp>
    <dsp:sp modelId="{AA7976B1-260E-466A-988A-885549B5DB7D}">
      <dsp:nvSpPr>
        <dsp:cNvPr id="0" name=""/>
        <dsp:cNvSpPr/>
      </dsp:nvSpPr>
      <dsp:spPr>
        <a:xfrm>
          <a:off x="1932629" y="2950584"/>
          <a:ext cx="1756936" cy="1054161"/>
        </a:xfrm>
        <a:prstGeom prst="rect">
          <a:avLst/>
        </a:prstGeom>
        <a:solidFill>
          <a:srgbClr val="0070C0">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Keep movements by oral health personnel to a minimum.</a:t>
          </a:r>
        </a:p>
      </dsp:txBody>
      <dsp:txXfrm>
        <a:off x="1932629" y="2950584"/>
        <a:ext cx="1756936" cy="105416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10/7/2023</a:t>
            </a:fld>
            <a:endParaRPr lang="en-US"/>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10/7/2023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77236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dobe Clean DC"/>
              </a:rPr>
              <a:t>https://www.youtube.com/watch?v=YnAUy4BM0w8</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2496095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dobe Clean DC"/>
              </a:rPr>
              <a:t>In the picture above, the individuals are on the autism spectrum and they are part of a team who monitors thousands of websites reviewing for content errors in details such as pricing that can result in thousands of dollars of lost profit if not identified and corrected.</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95873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706528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131301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400405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text revision in the new DSM-5-TR adds two words to that description: “as manifested by all of the following.”</a:t>
            </a:r>
          </a:p>
          <a:p>
            <a:r>
              <a:rPr lang="en-US" dirty="0"/>
              <a:t>Dispelled “a serious ambiguity” that left many clinicians confused about whether a diagnosis required any or all of those deficits.</a:t>
            </a:r>
          </a:p>
          <a:p>
            <a:r>
              <a:rPr lang="en-US" dirty="0"/>
              <a:t>The second change swaps out a single word describing the “specifiers” that can accompany an autism diagnosis.</a:t>
            </a:r>
          </a:p>
          <a:p>
            <a:r>
              <a:rPr lang="en-US" dirty="0"/>
              <a:t>It no longer requires specifiers to be diagnosable conditions. This second change now makes it possible for clinicians to indicate co-occurring problems, such as self-injury, that don’t “rise to the level of disorder."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80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987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85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Psychiatric Association. Diagnostic and statistical manual of mental disorders. 5th ed. Arlington, VA: American Psychiatric Association;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u="sng" dirty="0">
                <a:solidFill>
                  <a:schemeClr val="bg1"/>
                </a:solidFill>
              </a:rPr>
              <a:t>Deficits in social-emotional reciprocity</a:t>
            </a:r>
            <a:r>
              <a:rPr lang="en-US" sz="1200" b="1" dirty="0">
                <a:solidFill>
                  <a:schemeClr val="bg1"/>
                </a:solidFill>
              </a:rPr>
              <a:t> </a:t>
            </a:r>
            <a:r>
              <a:rPr lang="en-US" sz="1200" dirty="0">
                <a:solidFill>
                  <a:schemeClr val="bg1"/>
                </a:solidFill>
              </a:rPr>
              <a:t>(i.e., abnormal social approach and failure of normal back- and –forth conversation; reduced sharing of interests, emotions, or affect, failure to initiate or respond to social interactions).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bg1"/>
                </a:solidFill>
              </a:rPr>
              <a:t>Deficits in nonverbal communicative behaviors used for social interaction</a:t>
            </a:r>
            <a:r>
              <a:rPr lang="en-US" sz="1200" dirty="0">
                <a:solidFill>
                  <a:schemeClr val="bg1"/>
                </a:solidFill>
              </a:rPr>
              <a:t>, from poorly integrated verbal and nonverbal communication; to abnormalities in eye contact and body language or deficits in understanding and use of gestures; to a total lack of facial expressions and nonverbal 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chemeClr val="bg1"/>
                </a:solidFill>
              </a:rPr>
              <a:t>Deficits in developing, maintaining, and understanding relationships, </a:t>
            </a:r>
            <a:r>
              <a:rPr lang="en-US" sz="1200" b="0" dirty="0">
                <a:solidFill>
                  <a:schemeClr val="bg1"/>
                </a:solidFill>
              </a:rPr>
              <a:t>ranging, for example, from difficulties adjusting behavior to suit various social contexts; to difficulties in sharing imaginative play or in making friends to absence of interest in peers</a:t>
            </a:r>
            <a:endParaRPr lang="en-US" sz="800" b="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13330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1673662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24433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2680404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78844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rgbClr val="0070C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p:nvPr>
        </p:nvSpPr>
        <p:spPr>
          <a:xfrm>
            <a:off x="798690" y="2040520"/>
            <a:ext cx="4120444" cy="1818655"/>
          </a:xfrm>
        </p:spPr>
        <p:txBody>
          <a:bodyPr anchor="b">
            <a:noAutofit/>
          </a:bodyPr>
          <a:lstStyle>
            <a:lvl1pPr algn="l">
              <a:defRPr sz="5000" b="1">
                <a:solidFill>
                  <a:schemeClr val="bg1"/>
                </a:solidFill>
                <a:latin typeface="+mj-lt"/>
              </a:defRPr>
            </a:lvl1pPr>
          </a:lstStyle>
          <a:p>
            <a:endParaRPr lang="en-US"/>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558850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D9F4-FC26-4DA4-6F90-616DFC92E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EB46A3-FD4B-1000-BC5F-C884E3D45D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0EA7A-BAA2-3C6F-D87F-5BF6486B7D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C76044-8C9C-87E4-2AD2-8A4238886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22724-2CC3-BB77-5156-8B0075CEB331}"/>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6262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523B-6CF3-16D3-7928-585A5185B0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CCDB73-D237-3ACC-CCB1-67B3271ED2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F8C8C7-9A09-A8DE-32B3-4AB035B821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2EC6AF-2077-BF62-362F-EE197A2A7BA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A66F60D-ECB5-869B-D638-3BF72BA388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36738-08F4-0328-FA9C-2959ED268A36}"/>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88718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8E56-0850-F603-0EF2-C3DECBCAC4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96046-F594-7F55-8AB8-FC7115D69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FAA18-B982-EEBA-7E2A-5DA02EC83E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F72C9F-E50A-93A3-F4DC-35279CF89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182016-0270-D3AB-1490-92AA18801F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551537-60A7-F772-39A3-04117DA7B28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5FCD5E7-24D8-B5D4-9316-618FA4507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0244F-6305-8C1D-569C-D5D99679D97F}"/>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031985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41BA-9DBF-BDB1-04CA-64E2BC6377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977E3B-48CC-888E-91F4-3ED443D9CB0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36270A7-30C5-2A3B-7E43-AF25035926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0E3336-FC9F-C7D9-72D9-F8E7CBF2C761}"/>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2340768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EE8ED-ECC4-4314-7BE1-39C8C1F1366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1FEBFB9-B0C9-1ECC-C01A-559A384337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AB86BC-0ED9-1685-B5E7-0006A7B5E6D3}"/>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16716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488B-E29F-E380-1A0E-EDB97429C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D78E1D-F5FB-E78E-7667-D210FF470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49EE2E-2E04-6450-A525-F5FB7F4B8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CFDFA-0516-5CAC-6821-D8D6C1A65F7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F0BB79F-41F0-8A0F-4241-4874024C6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C33ED-5B8E-8735-7BA0-B43217B28E2D}"/>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844694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48CCD-BFB7-411A-E382-7AE1BE0CD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4F6C0B-DDE7-5F11-8C27-45651BEE6E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B28B05-8200-D179-6A97-4DB5CE642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CD2F7A-71F6-70F9-B3C9-6443176DA3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CA0F67-8B8F-9246-43FC-AAD969121F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07A44-1AE1-1A39-FF91-2FCCFAF7ABD8}"/>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989580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5DDB-9660-BEFF-BF13-8873300DD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C318B5-B72B-03FF-3620-FBA4C7FD5C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5B951F-311C-3EE3-6650-614C0159A3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A73143-876D-FCE5-9F78-FF29DCA57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31BBE-D9F2-837D-6213-DF916131F48C}"/>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0948729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5617A2-1DDD-491F-F0A3-9E4C1F00CD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2573C-A7D9-2BF3-F63D-603F15BE79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071DB-CCE9-4F4F-FC7D-2AC06227D96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1C3D6C-AE4E-81B5-A037-D5761F9FF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38C39-7AF9-8D08-938E-337AE7A16D20}"/>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235282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72429-2FE8-2289-DC01-66AE5E72CBB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261DB6-1ECA-C064-54C2-85E8D6344753}"/>
              </a:ext>
            </a:extLst>
          </p:cNvPr>
          <p:cNvSpPr>
            <a:spLocks noGrp="1"/>
          </p:cNvSpPr>
          <p:nvPr>
            <p:ph type="body" sz="quarter" idx="10"/>
          </p:nvPr>
        </p:nvSpPr>
        <p:spPr>
          <a:xfrm>
            <a:off x="828869" y="1773238"/>
            <a:ext cx="10515600" cy="4786312"/>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2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3E28-FE4C-DC3C-CDDF-E97C04466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0120B-7C7F-C785-0B9D-14134604A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762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icture at bottom">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65DC47D3-5CE5-4CB8-980E-4EB6988ADB25}"/>
              </a:ext>
            </a:extLst>
          </p:cNvPr>
          <p:cNvSpPr>
            <a:spLocks noGrp="1"/>
          </p:cNvSpPr>
          <p:nvPr>
            <p:ph type="pic" sz="quarter" idx="13"/>
          </p:nvPr>
        </p:nvSpPr>
        <p:spPr>
          <a:xfrm>
            <a:off x="0" y="2066923"/>
            <a:ext cx="12192000" cy="4791077"/>
          </a:xfrm>
        </p:spPr>
        <p:txBody>
          <a:bodyPr/>
          <a:lstStyle/>
          <a:p>
            <a:endParaRPr lang="ko-KR" altLang="en-US"/>
          </a:p>
        </p:txBody>
      </p:sp>
    </p:spTree>
    <p:extLst>
      <p:ext uri="{BB962C8B-B14F-4D97-AF65-F5344CB8AC3E}">
        <p14:creationId xmlns:p14="http://schemas.microsoft.com/office/powerpoint/2010/main" val="346468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sc_Lis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38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제목 및 내용">
    <p:bg>
      <p:bgPr>
        <a:solidFill>
          <a:schemeClr val="bg1"/>
        </a:solidFill>
        <a:effectLst/>
      </p:bgPr>
    </p:bg>
    <p:spTree>
      <p:nvGrpSpPr>
        <p:cNvPr id="1" name=""/>
        <p:cNvGrpSpPr/>
        <p:nvPr/>
      </p:nvGrpSpPr>
      <p:grpSpPr>
        <a:xfrm>
          <a:off x="0" y="0"/>
          <a:ext cx="0" cy="0"/>
          <a:chOff x="0" y="0"/>
          <a:chExt cx="0" cy="0"/>
        </a:xfrm>
      </p:grpSpPr>
      <p:sp>
        <p:nvSpPr>
          <p:cNvPr id="6" name="그림 개체 틀 6"/>
          <p:cNvSpPr>
            <a:spLocks noGrp="1"/>
          </p:cNvSpPr>
          <p:nvPr>
            <p:ph type="pic" sz="quarter" idx="10"/>
          </p:nvPr>
        </p:nvSpPr>
        <p:spPr>
          <a:xfrm>
            <a:off x="0" y="0"/>
            <a:ext cx="3047526" cy="4077072"/>
          </a:xfrm>
        </p:spPr>
        <p:txBody>
          <a:bodyPr/>
          <a:lstStyle/>
          <a:p>
            <a:endParaRPr lang="en-US"/>
          </a:p>
        </p:txBody>
      </p:sp>
      <p:sp>
        <p:nvSpPr>
          <p:cNvPr id="7" name="그림 개체 틀 6"/>
          <p:cNvSpPr>
            <a:spLocks noGrp="1"/>
          </p:cNvSpPr>
          <p:nvPr>
            <p:ph type="pic" sz="quarter" idx="11"/>
          </p:nvPr>
        </p:nvSpPr>
        <p:spPr>
          <a:xfrm>
            <a:off x="3058202" y="-4481"/>
            <a:ext cx="3047526" cy="4077072"/>
          </a:xfrm>
        </p:spPr>
        <p:txBody>
          <a:bodyPr/>
          <a:lstStyle/>
          <a:p>
            <a:endParaRPr lang="en-US"/>
          </a:p>
        </p:txBody>
      </p:sp>
      <p:sp>
        <p:nvSpPr>
          <p:cNvPr id="8" name="그림 개체 틀 6"/>
          <p:cNvSpPr>
            <a:spLocks noGrp="1"/>
          </p:cNvSpPr>
          <p:nvPr>
            <p:ph type="pic" sz="quarter" idx="12"/>
          </p:nvPr>
        </p:nvSpPr>
        <p:spPr>
          <a:xfrm>
            <a:off x="6116404" y="0"/>
            <a:ext cx="3047526" cy="4077072"/>
          </a:xfrm>
        </p:spPr>
        <p:txBody>
          <a:bodyPr/>
          <a:lstStyle/>
          <a:p>
            <a:endParaRPr lang="en-US"/>
          </a:p>
        </p:txBody>
      </p:sp>
      <p:sp>
        <p:nvSpPr>
          <p:cNvPr id="9" name="그림 개체 틀 6"/>
          <p:cNvSpPr>
            <a:spLocks noGrp="1"/>
          </p:cNvSpPr>
          <p:nvPr>
            <p:ph type="pic" sz="quarter" idx="13"/>
          </p:nvPr>
        </p:nvSpPr>
        <p:spPr>
          <a:xfrm>
            <a:off x="9183937" y="0"/>
            <a:ext cx="3008063" cy="4077072"/>
          </a:xfrm>
        </p:spPr>
        <p:txBody>
          <a:bodyPr/>
          <a:lstStyle/>
          <a:p>
            <a:endParaRPr lang="en-US"/>
          </a:p>
        </p:txBody>
      </p:sp>
    </p:spTree>
    <p:extLst>
      <p:ext uri="{BB962C8B-B14F-4D97-AF65-F5344CB8AC3E}">
        <p14:creationId xmlns:p14="http://schemas.microsoft.com/office/powerpoint/2010/main" val="188297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2F53-30C1-9CB9-2B2A-9C8A80278E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CCF09D-912B-E83B-6E53-0F80FFD22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3ED35C-5BE4-7BD8-3A7D-40E9003D546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CB1F7C-1941-DB7F-498D-D7BD52E15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4F5FD-65F5-14F7-0C90-18177588EA6E}"/>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3208240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3E28-FE4C-DC3C-CDDF-E97C04466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0120B-7C7F-C785-0B9D-14134604A2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1751F-8786-782D-3DB8-8930A34A945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EBACF7-0538-D54D-B3E1-247009978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0BD6C-BF21-1D48-613B-ADEAA5D67DDA}"/>
              </a:ext>
            </a:extLst>
          </p:cNvPr>
          <p:cNvSpPr>
            <a:spLocks noGrp="1"/>
          </p:cNvSpPr>
          <p:nvPr>
            <p:ph type="sldNum" sz="quarter" idx="12"/>
          </p:nvPr>
        </p:nvSpPr>
        <p:spPr/>
        <p:txBody>
          <a:bodyPr/>
          <a:lstStyle/>
          <a:p>
            <a:fld id="{B9CC137E-85E5-4B70-8190-FD47117F84A8}" type="slidenum">
              <a:rPr lang="en-US" smtClean="0"/>
              <a:t>‹#›</a:t>
            </a:fld>
            <a:endParaRPr lang="en-US"/>
          </a:p>
        </p:txBody>
      </p:sp>
    </p:spTree>
    <p:extLst>
      <p:ext uri="{BB962C8B-B14F-4D97-AF65-F5344CB8AC3E}">
        <p14:creationId xmlns:p14="http://schemas.microsoft.com/office/powerpoint/2010/main" val="181772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9879FA2C-F9B7-6958-DA67-BAB929096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9CC137E-85E5-4B70-8190-FD47117F84A8}" type="slidenum">
              <a:rPr lang="en-US" smtClean="0"/>
              <a:pPr/>
              <a:t>‹#›</a:t>
            </a:fld>
            <a:endParaRPr lang="en-US"/>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77" r:id="rId3"/>
    <p:sldLayoutId id="2147483691" r:id="rId4"/>
    <p:sldLayoutId id="2147483693" r:id="rId5"/>
    <p:sldLayoutId id="2147483694" r:id="rId6"/>
    <p:sldLayoutId id="2147483696" r:id="rId7"/>
  </p:sldLayoutIdLst>
  <p:hf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E93873-23BF-41DD-509B-12D9CE92C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CB30B-4D93-241A-844D-6FE246F61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2FAD1-3F08-F4FD-478C-463BE01D73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807CF4-B80C-43DD-046E-14C583E01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82FCBA-0614-A071-527A-39E124871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B9CC137E-85E5-4B70-8190-FD47117F84A8}" type="slidenum">
              <a:rPr lang="en-US" smtClean="0"/>
              <a:pPr/>
              <a:t>‹#›</a:t>
            </a:fld>
            <a:endParaRPr lang="en-US"/>
          </a:p>
        </p:txBody>
      </p:sp>
    </p:spTree>
    <p:extLst>
      <p:ext uri="{BB962C8B-B14F-4D97-AF65-F5344CB8AC3E}">
        <p14:creationId xmlns:p14="http://schemas.microsoft.com/office/powerpoint/2010/main" val="758470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9000"/>
        </a:lnSpc>
        <a:spcBef>
          <a:spcPts val="600"/>
        </a:spcBef>
        <a:buClr>
          <a:srgbClr val="0070C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5.sv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doi.org/10.1176/appi.books.978089042578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doi.org/10.1176/appi.books.978089042578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doi.org/10.1176/appi.books.978089042578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9" descr="A dentist examining a patient">
            <a:extLst>
              <a:ext uri="{FF2B5EF4-FFF2-40B4-BE49-F238E27FC236}">
                <a16:creationId xmlns:a16="http://schemas.microsoft.com/office/drawing/2014/main" id="{FA59E392-349D-E5FD-54EC-D72C92AB31E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350" y="6350"/>
            <a:ext cx="12185650" cy="6845300"/>
          </a:xfrm>
          <a:prstGeom prst="rect">
            <a:avLst/>
          </a:prstGeom>
        </p:spPr>
      </p:pic>
      <p:sp>
        <p:nvSpPr>
          <p:cNvPr id="11" name="제목 13">
            <a:extLst>
              <a:ext uri="{FF2B5EF4-FFF2-40B4-BE49-F238E27FC236}">
                <a16:creationId xmlns:a16="http://schemas.microsoft.com/office/drawing/2014/main" id="{9D5BFA44-5674-2F47-F994-7965DC89D670}"/>
              </a:ext>
            </a:extLst>
          </p:cNvPr>
          <p:cNvSpPr txBox="1">
            <a:spLocks noGrp="1"/>
          </p:cNvSpPr>
          <p:nvPr>
            <p:ph type="title" idx="4294967295"/>
          </p:nvPr>
        </p:nvSpPr>
        <p:spPr>
          <a:xfrm>
            <a:off x="745896" y="4421170"/>
            <a:ext cx="10700208" cy="18885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ko-Kore-KR" sz="4800" b="1" i="0" u="none" strike="noStrike" kern="1200" cap="none" spc="-150" normalizeH="0" baseline="0" noProof="0" dirty="0">
                <a:ln>
                  <a:noFill/>
                </a:ln>
                <a:solidFill>
                  <a:schemeClr val="accent3">
                    <a:lumMod val="90000"/>
                  </a:schemeClr>
                </a:solidFill>
                <a:effectLst/>
                <a:uLnTx/>
                <a:uFillTx/>
                <a:latin typeface="+mj-lt"/>
                <a:ea typeface="+mj-ea"/>
                <a:cs typeface="Gill Sans" panose="020B0502020104020203" pitchFamily="34" charset="-79"/>
              </a:rPr>
              <a:t>Presentation and Management </a:t>
            </a:r>
            <a:br>
              <a:rPr kumimoji="0" lang="en-US" altLang="ko-Kore-KR" sz="4800" b="1" i="0" u="none" strike="noStrike" kern="1200" cap="none" spc="-150" normalizeH="0" baseline="0" noProof="0" dirty="0">
                <a:ln>
                  <a:noFill/>
                </a:ln>
                <a:solidFill>
                  <a:schemeClr val="accent3">
                    <a:lumMod val="90000"/>
                  </a:schemeClr>
                </a:solidFill>
                <a:effectLst/>
                <a:uLnTx/>
                <a:uFillTx/>
                <a:latin typeface="+mj-lt"/>
                <a:ea typeface="+mj-ea"/>
                <a:cs typeface="Gill Sans" panose="020B0502020104020203" pitchFamily="34" charset="-79"/>
              </a:rPr>
            </a:br>
            <a:r>
              <a:rPr kumimoji="0" lang="en-US" altLang="ko-Kore-KR" sz="4800" b="1" i="0" u="none" strike="noStrike" kern="1200" cap="none" spc="-150" normalizeH="0" baseline="0" noProof="0" dirty="0">
                <a:ln>
                  <a:noFill/>
                </a:ln>
                <a:solidFill>
                  <a:schemeClr val="accent3">
                    <a:lumMod val="90000"/>
                  </a:schemeClr>
                </a:solidFill>
                <a:effectLst/>
                <a:uLnTx/>
                <a:uFillTx/>
                <a:latin typeface="+mj-lt"/>
                <a:ea typeface="+mj-ea"/>
                <a:cs typeface="Gill Sans" panose="020B0502020104020203" pitchFamily="34" charset="-79"/>
              </a:rPr>
              <a:t>of Oral Health Issues</a:t>
            </a:r>
            <a:endParaRPr kumimoji="0" lang="ko-Kore-KR" altLang="en-US" sz="4800" b="1" i="0" u="none" strike="noStrike" kern="1200" cap="none" spc="-150" normalizeH="0" baseline="0" noProof="0">
              <a:ln>
                <a:noFill/>
              </a:ln>
              <a:solidFill>
                <a:schemeClr val="bg1"/>
              </a:solidFill>
              <a:effectLst/>
              <a:uLnTx/>
              <a:uFillTx/>
              <a:latin typeface="+mj-lt"/>
              <a:ea typeface="+mj-ea"/>
              <a:cs typeface="Gill Sans" panose="020B0502020104020203" pitchFamily="34" charset="-79"/>
            </a:endParaRPr>
          </a:p>
        </p:txBody>
      </p:sp>
      <p:sp>
        <p:nvSpPr>
          <p:cNvPr id="12" name="TextBox 11">
            <a:extLst>
              <a:ext uri="{FF2B5EF4-FFF2-40B4-BE49-F238E27FC236}">
                <a16:creationId xmlns:a16="http://schemas.microsoft.com/office/drawing/2014/main" id="{7E75BD90-ECAF-42C0-4EAF-72422BC11805}"/>
              </a:ext>
            </a:extLst>
          </p:cNvPr>
          <p:cNvSpPr txBox="1"/>
          <p:nvPr/>
        </p:nvSpPr>
        <p:spPr>
          <a:xfrm>
            <a:off x="2077136" y="5820374"/>
            <a:ext cx="8386615" cy="400110"/>
          </a:xfrm>
          <a:prstGeom prst="rect">
            <a:avLst/>
          </a:prstGeom>
          <a:noFill/>
        </p:spPr>
        <p:txBody>
          <a:bodyPr wrap="square" rtlCol="0">
            <a:spAutoFit/>
          </a:bodyPr>
          <a:lstStyle/>
          <a:p>
            <a:pPr algn="ctr"/>
            <a:r>
              <a:rPr lang="en-US" altLang="ko-KR" sz="2000" spc="300" dirty="0">
                <a:solidFill>
                  <a:schemeClr val="bg1"/>
                </a:solidFill>
                <a:latin typeface="+mj-lt"/>
              </a:rPr>
              <a:t>in Students with Autism Spectrum Disorder (ASD)</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09F3881F-A9DF-C223-C56F-A8FA74D4D489}"/>
              </a:ext>
              <a:ext uri="{C183D7F6-B498-43B3-948B-1728B52AA6E4}">
                <adec:decorative xmlns:adec="http://schemas.microsoft.com/office/drawing/2017/decorative" val="1"/>
              </a:ext>
            </a:extLst>
          </p:cNvPr>
          <p:cNvSpPr/>
          <p:nvPr/>
        </p:nvSpPr>
        <p:spPr>
          <a:xfrm>
            <a:off x="0" y="1"/>
            <a:ext cx="12192000" cy="1400175"/>
          </a:xfrm>
          <a:prstGeom prst="rect">
            <a:avLst/>
          </a:prstGeom>
          <a:solidFill>
            <a:srgbClr val="0070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6" name="Title 1">
            <a:extLst>
              <a:ext uri="{FF2B5EF4-FFF2-40B4-BE49-F238E27FC236}">
                <a16:creationId xmlns:a16="http://schemas.microsoft.com/office/drawing/2014/main" id="{A91EC97B-A6DF-E19C-2DB3-E0118C34FE23}"/>
              </a:ext>
            </a:extLst>
          </p:cNvPr>
          <p:cNvSpPr txBox="1">
            <a:spLocks noGrp="1"/>
          </p:cNvSpPr>
          <p:nvPr>
            <p:ph type="title" idx="4294967295"/>
          </p:nvPr>
        </p:nvSpPr>
        <p:spPr>
          <a:xfrm>
            <a:off x="475036" y="405895"/>
            <a:ext cx="10567212" cy="678941"/>
          </a:xfrm>
          <a:prstGeom prst="rect">
            <a:avLst/>
          </a:prstGeom>
          <a:noFill/>
          <a:ln>
            <a:noFill/>
            <a:prstDash/>
          </a:ln>
          <a:effectLst/>
        </p:spPr>
        <p:txBody>
          <a:bodyPr rot="0" spcFirstLastPara="0" vertOverflow="overflow" horzOverflow="overflow" vert="horz" wrap="square" lIns="60960" tIns="30480" rIns="60960" bIns="30480" numCol="1" spcCol="0" rtlCol="0" fromWordArt="0" anchor="b" anchorCtr="0" forceAA="0" compatLnSpc="1">
            <a:prstTxWarp prst="textNoShape">
              <a:avLst/>
            </a:prstTxWarp>
            <a:noAutofit/>
          </a:bodyPr>
          <a:lstStyle>
            <a:lvl1pPr algn="ctr" defTabSz="1371600" rtl="0" eaLnBrk="1" latinLnBrk="0" hangingPunct="1">
              <a:lnSpc>
                <a:spcPct val="83000"/>
              </a:lnSpc>
              <a:spcBef>
                <a:spcPct val="0"/>
              </a:spcBef>
              <a:buNone/>
              <a:defRPr lang="en-US" sz="10200" b="0" i="0" kern="1200" cap="all" spc="-150" baseline="0" dirty="0">
                <a:solidFill>
                  <a:schemeClr val="tx1">
                    <a:lumMod val="85000"/>
                    <a:lumOff val="15000"/>
                  </a:schemeClr>
                </a:solidFill>
                <a:effectLst/>
                <a:latin typeface="+mj-lt"/>
                <a:ea typeface="+mn-ea"/>
                <a:cs typeface="+mn-cs"/>
              </a:defRPr>
            </a:lvl1pPr>
          </a:lstStyle>
          <a:p>
            <a:pPr marL="0" marR="0" lvl="0" indent="0" algn="l" defTabSz="1371600" rtl="0" eaLnBrk="1" fontAlgn="auto" latinLnBrk="0" hangingPunct="1">
              <a:lnSpc>
                <a:spcPts val="5334"/>
              </a:lnSpc>
              <a:spcBef>
                <a:spcPct val="0"/>
              </a:spcBef>
              <a:spcAft>
                <a:spcPts val="0"/>
              </a:spcAft>
              <a:buClrTx/>
              <a:buSzTx/>
              <a:buFontTx/>
              <a:buNone/>
              <a:tabLst/>
              <a:defRPr/>
            </a:pPr>
            <a:r>
              <a:rPr kumimoji="0" lang="en-US" sz="4400" b="1" i="0" u="none" strike="noStrike" kern="1200" cap="all"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rPr>
              <a:t>O</a:t>
            </a:r>
            <a:r>
              <a:rPr kumimoji="0" lang="en-US" sz="4400" b="1" i="0" u="none" strike="noStrike" kern="1200" cap="none"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rPr>
              <a:t>lder Youth and Young Adults with ASD</a:t>
            </a:r>
            <a:endParaRPr kumimoji="0" lang="en-US" sz="4400" b="1" i="0" u="none" strike="noStrike" kern="1200" cap="all"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endParaRPr>
          </a:p>
        </p:txBody>
      </p:sp>
      <p:sp>
        <p:nvSpPr>
          <p:cNvPr id="234" name="Rectangle 233">
            <a:extLst>
              <a:ext uri="{FF2B5EF4-FFF2-40B4-BE49-F238E27FC236}">
                <a16:creationId xmlns:a16="http://schemas.microsoft.com/office/drawing/2014/main" id="{9973FF8E-FDC8-347E-B273-2466B7D29D25}"/>
              </a:ext>
            </a:extLst>
          </p:cNvPr>
          <p:cNvSpPr/>
          <p:nvPr/>
        </p:nvSpPr>
        <p:spPr>
          <a:xfrm>
            <a:off x="-1" y="1388798"/>
            <a:ext cx="12192001" cy="46990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2400" dirty="0"/>
              <a:t>Social Communication</a:t>
            </a:r>
          </a:p>
        </p:txBody>
      </p:sp>
      <p:sp>
        <p:nvSpPr>
          <p:cNvPr id="13" name="TextBox 12">
            <a:extLst>
              <a:ext uri="{FF2B5EF4-FFF2-40B4-BE49-F238E27FC236}">
                <a16:creationId xmlns:a16="http://schemas.microsoft.com/office/drawing/2014/main" id="{9350C98E-B5B4-69DC-9BD6-742377D54C35}"/>
              </a:ext>
            </a:extLst>
          </p:cNvPr>
          <p:cNvSpPr txBox="1"/>
          <p:nvPr/>
        </p:nvSpPr>
        <p:spPr>
          <a:xfrm>
            <a:off x="893677" y="1992623"/>
            <a:ext cx="2196287" cy="466474"/>
          </a:xfrm>
          <a:prstGeom prst="rect">
            <a:avLst/>
          </a:prstGeom>
          <a:noFill/>
        </p:spPr>
        <p:txBody>
          <a:bodyPr wrap="square" rtlCol="0">
            <a:spAutoFit/>
          </a:bodyPr>
          <a:lstStyle/>
          <a:p>
            <a:pPr algn="ctr">
              <a:lnSpc>
                <a:spcPts val="2667"/>
              </a:lnSpc>
            </a:pPr>
            <a:r>
              <a:rPr lang="en-US" sz="3334" b="1" dirty="0">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Verbal</a:t>
            </a:r>
            <a:endParaRPr lang="en-US" sz="3334" dirty="0">
              <a:solidFill>
                <a:schemeClr val="accent2">
                  <a:lumMod val="50000"/>
                </a:schemeClr>
              </a:solidFill>
              <a:latin typeface="Tw Cen MT Condensed" panose="020B0606020104020203" pitchFamily="34" charset="0"/>
            </a:endParaRPr>
          </a:p>
        </p:txBody>
      </p:sp>
      <p:sp>
        <p:nvSpPr>
          <p:cNvPr id="3" name="TextBox 2">
            <a:extLst>
              <a:ext uri="{FF2B5EF4-FFF2-40B4-BE49-F238E27FC236}">
                <a16:creationId xmlns:a16="http://schemas.microsoft.com/office/drawing/2014/main" id="{1DBFD494-85DF-E907-0786-6E0F0A0F6C47}"/>
              </a:ext>
            </a:extLst>
          </p:cNvPr>
          <p:cNvSpPr txBox="1"/>
          <p:nvPr/>
        </p:nvSpPr>
        <p:spPr>
          <a:xfrm>
            <a:off x="717630" y="2511709"/>
            <a:ext cx="3428198" cy="3619452"/>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dirty="0"/>
              <a:t>Find it hard to take turns in conversations</a:t>
            </a:r>
          </a:p>
          <a:p>
            <a:pPr marL="342900" indent="-342900">
              <a:lnSpc>
                <a:spcPct val="109000"/>
              </a:lnSpc>
              <a:spcBef>
                <a:spcPts val="600"/>
              </a:spcBef>
              <a:buClr>
                <a:srgbClr val="0070C0"/>
              </a:buClr>
              <a:buFont typeface="Wingdings" panose="05000000000000000000" pitchFamily="2" charset="2"/>
              <a:buChar char="§"/>
            </a:pPr>
            <a:r>
              <a:rPr lang="en-US" sz="2000" dirty="0"/>
              <a:t>Talk a lot about their special interests</a:t>
            </a:r>
          </a:p>
          <a:p>
            <a:pPr marL="342900" indent="-342900">
              <a:lnSpc>
                <a:spcPct val="109000"/>
              </a:lnSpc>
              <a:spcBef>
                <a:spcPts val="600"/>
              </a:spcBef>
              <a:buClr>
                <a:srgbClr val="0070C0"/>
              </a:buClr>
              <a:buFont typeface="Wingdings" panose="05000000000000000000" pitchFamily="2" charset="2"/>
              <a:buChar char="§"/>
            </a:pPr>
            <a:r>
              <a:rPr lang="en-US" sz="2000" dirty="0"/>
              <a:t>Their voices or ways of speaking may be different </a:t>
            </a:r>
          </a:p>
          <a:p>
            <a:pPr marL="342900" indent="-342900">
              <a:lnSpc>
                <a:spcPct val="109000"/>
              </a:lnSpc>
              <a:spcBef>
                <a:spcPts val="600"/>
              </a:spcBef>
              <a:buClr>
                <a:srgbClr val="0070C0"/>
              </a:buClr>
              <a:buFont typeface="Wingdings" panose="05000000000000000000" pitchFamily="2" charset="2"/>
              <a:buChar char="§"/>
            </a:pPr>
            <a:r>
              <a:rPr lang="en-US" sz="2000" dirty="0"/>
              <a:t>Find it hard to follow verbal instructions with more than 1-2 steps</a:t>
            </a:r>
          </a:p>
          <a:p>
            <a:endParaRPr lang="en-US" dirty="0"/>
          </a:p>
        </p:txBody>
      </p:sp>
      <p:sp>
        <p:nvSpPr>
          <p:cNvPr id="2" name="TextBox 1">
            <a:extLst>
              <a:ext uri="{FF2B5EF4-FFF2-40B4-BE49-F238E27FC236}">
                <a16:creationId xmlns:a16="http://schemas.microsoft.com/office/drawing/2014/main" id="{08BE6F3F-7123-9DB0-9290-F80B3019219E}"/>
              </a:ext>
            </a:extLst>
          </p:cNvPr>
          <p:cNvSpPr txBox="1"/>
          <p:nvPr/>
        </p:nvSpPr>
        <p:spPr>
          <a:xfrm>
            <a:off x="4703306" y="1992623"/>
            <a:ext cx="2196287" cy="466474"/>
          </a:xfrm>
          <a:prstGeom prst="rect">
            <a:avLst/>
          </a:prstGeom>
          <a:noFill/>
        </p:spPr>
        <p:txBody>
          <a:bodyPr wrap="square" rtlCol="0">
            <a:spAutoFit/>
          </a:bodyPr>
          <a:lstStyle/>
          <a:p>
            <a:pPr algn="ctr">
              <a:lnSpc>
                <a:spcPts val="2667"/>
              </a:lnSpc>
            </a:pPr>
            <a:r>
              <a:rPr lang="en-US" sz="3334" b="1" dirty="0">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Nonverbal</a:t>
            </a:r>
            <a:endParaRPr lang="en-US" sz="3334" dirty="0">
              <a:solidFill>
                <a:schemeClr val="accent2">
                  <a:lumMod val="50000"/>
                </a:schemeClr>
              </a:solidFill>
              <a:latin typeface="Tw Cen MT Condensed" panose="020B0606020104020203" pitchFamily="34" charset="0"/>
            </a:endParaRPr>
          </a:p>
        </p:txBody>
      </p:sp>
      <p:sp>
        <p:nvSpPr>
          <p:cNvPr id="4" name="TextBox 3">
            <a:extLst>
              <a:ext uri="{FF2B5EF4-FFF2-40B4-BE49-F238E27FC236}">
                <a16:creationId xmlns:a16="http://schemas.microsoft.com/office/drawing/2014/main" id="{9DDD3799-8D7C-E155-BFF4-CABA0E626A56}"/>
              </a:ext>
            </a:extLst>
          </p:cNvPr>
          <p:cNvSpPr txBox="1"/>
          <p:nvPr/>
        </p:nvSpPr>
        <p:spPr>
          <a:xfrm>
            <a:off x="4417833" y="2511709"/>
            <a:ext cx="3887002" cy="4255780"/>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dirty="0"/>
              <a:t>Have difficulty reading nonverbal cues, like body language or tone of voice, to guess how someone else is feeling</a:t>
            </a:r>
          </a:p>
          <a:p>
            <a:pPr marL="342900" indent="-342900">
              <a:lnSpc>
                <a:spcPct val="109000"/>
              </a:lnSpc>
              <a:spcBef>
                <a:spcPts val="600"/>
              </a:spcBef>
              <a:buClr>
                <a:srgbClr val="0070C0"/>
              </a:buClr>
              <a:buFont typeface="Wingdings" panose="05000000000000000000" pitchFamily="2" charset="2"/>
              <a:buChar char="§"/>
            </a:pPr>
            <a:r>
              <a:rPr lang="en-US" sz="2000" dirty="0"/>
              <a:t>Make less eye contact than other students or not use much eye contact when they’re spoken to</a:t>
            </a:r>
          </a:p>
          <a:p>
            <a:pPr marL="342900" indent="-342900">
              <a:lnSpc>
                <a:spcPct val="109000"/>
              </a:lnSpc>
              <a:spcBef>
                <a:spcPts val="600"/>
              </a:spcBef>
              <a:buClr>
                <a:srgbClr val="0070C0"/>
              </a:buClr>
              <a:buFont typeface="Wingdings" panose="05000000000000000000" pitchFamily="2" charset="2"/>
              <a:buChar char="§"/>
            </a:pPr>
            <a:r>
              <a:rPr lang="en-US" sz="2000" dirty="0"/>
              <a:t>Show fewer emotions on their faces or not able to read other  students’ or staff facial expressions </a:t>
            </a:r>
            <a:endParaRPr lang="en-US" dirty="0"/>
          </a:p>
        </p:txBody>
      </p:sp>
      <p:pic>
        <p:nvPicPr>
          <p:cNvPr id="6" name="Picture 5" descr="A female with autism holding an object where they can push or pop little balls to aid with sensory needs.">
            <a:extLst>
              <a:ext uri="{FF2B5EF4-FFF2-40B4-BE49-F238E27FC236}">
                <a16:creationId xmlns:a16="http://schemas.microsoft.com/office/drawing/2014/main" id="{74636F78-1C21-B450-C9A5-A4F7797134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44937" y="1850342"/>
            <a:ext cx="3447063" cy="4999199"/>
          </a:xfrm>
          <a:prstGeom prst="rect">
            <a:avLst/>
          </a:prstGeom>
        </p:spPr>
      </p:pic>
      <p:sp>
        <p:nvSpPr>
          <p:cNvPr id="7" name="Slide Number Placeholder 5">
            <a:extLst>
              <a:ext uri="{FF2B5EF4-FFF2-40B4-BE49-F238E27FC236}">
                <a16:creationId xmlns:a16="http://schemas.microsoft.com/office/drawing/2014/main" id="{57E1FB14-6791-8BCA-6C8C-E27D338BEA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10</a:t>
            </a:fld>
            <a:endParaRPr lang="en-US" dirty="0"/>
          </a:p>
        </p:txBody>
      </p:sp>
    </p:spTree>
    <p:extLst>
      <p:ext uri="{BB962C8B-B14F-4D97-AF65-F5344CB8AC3E}">
        <p14:creationId xmlns:p14="http://schemas.microsoft.com/office/powerpoint/2010/main" val="493358754"/>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Rectangle 224">
            <a:extLst>
              <a:ext uri="{FF2B5EF4-FFF2-40B4-BE49-F238E27FC236}">
                <a16:creationId xmlns:a16="http://schemas.microsoft.com/office/drawing/2014/main" id="{09F3881F-A9DF-C223-C56F-A8FA74D4D489}"/>
              </a:ext>
              <a:ext uri="{C183D7F6-B498-43B3-948B-1728B52AA6E4}">
                <adec:decorative xmlns:adec="http://schemas.microsoft.com/office/drawing/2017/decorative" val="1"/>
              </a:ext>
            </a:extLst>
          </p:cNvPr>
          <p:cNvSpPr/>
          <p:nvPr/>
        </p:nvSpPr>
        <p:spPr>
          <a:xfrm>
            <a:off x="0" y="1"/>
            <a:ext cx="12192000" cy="1400175"/>
          </a:xfrm>
          <a:prstGeom prst="rect">
            <a:avLst/>
          </a:prstGeom>
          <a:solidFill>
            <a:srgbClr val="0070C0">
              <a:alpha val="7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6" name="Title 1">
            <a:extLst>
              <a:ext uri="{FF2B5EF4-FFF2-40B4-BE49-F238E27FC236}">
                <a16:creationId xmlns:a16="http://schemas.microsoft.com/office/drawing/2014/main" id="{A91EC97B-A6DF-E19C-2DB3-E0118C34FE23}"/>
              </a:ext>
            </a:extLst>
          </p:cNvPr>
          <p:cNvSpPr txBox="1">
            <a:spLocks noGrp="1"/>
          </p:cNvSpPr>
          <p:nvPr>
            <p:ph type="title" idx="4294967295"/>
          </p:nvPr>
        </p:nvSpPr>
        <p:spPr>
          <a:xfrm>
            <a:off x="475036" y="405895"/>
            <a:ext cx="11315612" cy="678941"/>
          </a:xfrm>
          <a:prstGeom prst="rect">
            <a:avLst/>
          </a:prstGeom>
          <a:noFill/>
          <a:ln>
            <a:noFill/>
            <a:prstDash/>
          </a:ln>
          <a:effectLst/>
        </p:spPr>
        <p:txBody>
          <a:bodyPr rot="0" spcFirstLastPara="0" vertOverflow="overflow" horzOverflow="overflow" vert="horz" wrap="square" lIns="60960" tIns="30480" rIns="60960" bIns="30480" numCol="1" spcCol="0" rtlCol="0" fromWordArt="0" anchor="b" anchorCtr="0" forceAA="0" compatLnSpc="1">
            <a:prstTxWarp prst="textNoShape">
              <a:avLst/>
            </a:prstTxWarp>
            <a:noAutofit/>
          </a:bodyPr>
          <a:lstStyle>
            <a:lvl1pPr algn="ctr" defTabSz="1371600" rtl="0" eaLnBrk="1" latinLnBrk="0" hangingPunct="1">
              <a:lnSpc>
                <a:spcPct val="83000"/>
              </a:lnSpc>
              <a:spcBef>
                <a:spcPct val="0"/>
              </a:spcBef>
              <a:buNone/>
              <a:defRPr lang="en-US" sz="10200" b="0" i="0" kern="1200" cap="all" spc="-150" baseline="0" dirty="0">
                <a:solidFill>
                  <a:schemeClr val="tx1">
                    <a:lumMod val="85000"/>
                    <a:lumOff val="15000"/>
                  </a:schemeClr>
                </a:solidFill>
                <a:effectLst/>
                <a:latin typeface="+mj-lt"/>
                <a:ea typeface="+mn-ea"/>
                <a:cs typeface="+mn-cs"/>
              </a:defRPr>
            </a:lvl1pPr>
          </a:lstStyle>
          <a:p>
            <a:pPr marL="0" marR="0" lvl="0" indent="0" algn="l" defTabSz="1371600" rtl="0" eaLnBrk="1" fontAlgn="auto" latinLnBrk="0" hangingPunct="1">
              <a:lnSpc>
                <a:spcPts val="5334"/>
              </a:lnSpc>
              <a:spcBef>
                <a:spcPct val="0"/>
              </a:spcBef>
              <a:spcAft>
                <a:spcPts val="0"/>
              </a:spcAft>
              <a:buClrTx/>
              <a:buSzTx/>
              <a:buFontTx/>
              <a:buNone/>
              <a:tabLst/>
              <a:defRPr/>
            </a:pPr>
            <a:r>
              <a:rPr kumimoji="0" lang="en-US" sz="4400" b="1" i="0" u="none" strike="noStrike" kern="1200" cap="all"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rPr>
              <a:t>O</a:t>
            </a:r>
            <a:r>
              <a:rPr kumimoji="0" lang="en-US" sz="4400" b="1" i="0" u="none" strike="noStrike" kern="1200" cap="none"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rPr>
              <a:t>lder Youth and Young Adults with ASD </a:t>
            </a:r>
            <a:r>
              <a:rPr kumimoji="0" lang="en-US" sz="1800" b="1" i="0" u="none" strike="noStrike" kern="1200" cap="none"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rPr>
              <a:t>(cont.)</a:t>
            </a:r>
            <a:endParaRPr kumimoji="0" lang="en-US" sz="1800" b="1" i="0" u="none" strike="noStrike" kern="1200" cap="all" spc="133" normalizeH="0" baseline="0" noProof="0" dirty="0">
              <a:ln>
                <a:noFill/>
              </a:ln>
              <a:solidFill>
                <a:schemeClr val="bg1">
                  <a:lumMod val="75000"/>
                  <a:lumOff val="25000"/>
                </a:schemeClr>
              </a:solidFill>
              <a:effectLst/>
              <a:uLnTx/>
              <a:uFillTx/>
              <a:latin typeface="+mj-lt"/>
              <a:ea typeface="+mn-ea"/>
              <a:cs typeface="Poppins" panose="00000500000000000000" pitchFamily="2" charset="0"/>
            </a:endParaRPr>
          </a:p>
        </p:txBody>
      </p:sp>
      <p:sp>
        <p:nvSpPr>
          <p:cNvPr id="234" name="Rectangle 233">
            <a:extLst>
              <a:ext uri="{FF2B5EF4-FFF2-40B4-BE49-F238E27FC236}">
                <a16:creationId xmlns:a16="http://schemas.microsoft.com/office/drawing/2014/main" id="{9973FF8E-FDC8-347E-B273-2466B7D29D25}"/>
              </a:ext>
            </a:extLst>
          </p:cNvPr>
          <p:cNvSpPr/>
          <p:nvPr/>
        </p:nvSpPr>
        <p:spPr>
          <a:xfrm>
            <a:off x="-1" y="1388798"/>
            <a:ext cx="12192001" cy="469900"/>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a:r>
              <a:rPr lang="en-US" sz="2400" dirty="0"/>
              <a:t>Developing Relationships and Repetitive Behavior and Interests</a:t>
            </a:r>
          </a:p>
        </p:txBody>
      </p:sp>
      <p:sp>
        <p:nvSpPr>
          <p:cNvPr id="13" name="TextBox 12">
            <a:extLst>
              <a:ext uri="{FF2B5EF4-FFF2-40B4-BE49-F238E27FC236}">
                <a16:creationId xmlns:a16="http://schemas.microsoft.com/office/drawing/2014/main" id="{9350C98E-B5B4-69DC-9BD6-742377D54C35}"/>
              </a:ext>
            </a:extLst>
          </p:cNvPr>
          <p:cNvSpPr txBox="1"/>
          <p:nvPr/>
        </p:nvSpPr>
        <p:spPr>
          <a:xfrm>
            <a:off x="893677" y="1992623"/>
            <a:ext cx="3084054" cy="812723"/>
          </a:xfrm>
          <a:prstGeom prst="rect">
            <a:avLst/>
          </a:prstGeom>
          <a:noFill/>
        </p:spPr>
        <p:txBody>
          <a:bodyPr wrap="square" rtlCol="0">
            <a:spAutoFit/>
          </a:bodyPr>
          <a:lstStyle/>
          <a:p>
            <a:pPr algn="ctr">
              <a:lnSpc>
                <a:spcPts val="2667"/>
              </a:lnSpc>
            </a:pPr>
            <a:r>
              <a:rPr lang="en-US" sz="3334" b="1" dirty="0">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Developing relationships</a:t>
            </a:r>
            <a:endParaRPr lang="en-US" sz="3334" dirty="0">
              <a:solidFill>
                <a:schemeClr val="accent2">
                  <a:lumMod val="50000"/>
                </a:schemeClr>
              </a:solidFill>
              <a:latin typeface="Tw Cen MT Condensed" panose="020B0606020104020203" pitchFamily="34" charset="0"/>
            </a:endParaRPr>
          </a:p>
        </p:txBody>
      </p:sp>
      <p:sp>
        <p:nvSpPr>
          <p:cNvPr id="3" name="TextBox 2">
            <a:extLst>
              <a:ext uri="{FF2B5EF4-FFF2-40B4-BE49-F238E27FC236}">
                <a16:creationId xmlns:a16="http://schemas.microsoft.com/office/drawing/2014/main" id="{1DBFD494-85DF-E907-0786-6E0F0A0F6C47}"/>
              </a:ext>
            </a:extLst>
          </p:cNvPr>
          <p:cNvSpPr txBox="1"/>
          <p:nvPr/>
        </p:nvSpPr>
        <p:spPr>
          <a:xfrm>
            <a:off x="721605" y="2751023"/>
            <a:ext cx="3428198" cy="3207032"/>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dirty="0"/>
              <a:t>Prefer to spend time on their own, rather than with their peers</a:t>
            </a:r>
          </a:p>
          <a:p>
            <a:pPr marL="342900" indent="-342900">
              <a:lnSpc>
                <a:spcPct val="109000"/>
              </a:lnSpc>
              <a:spcBef>
                <a:spcPts val="600"/>
              </a:spcBef>
              <a:buClr>
                <a:srgbClr val="0070C0"/>
              </a:buClr>
              <a:buFont typeface="Wingdings" panose="05000000000000000000" pitchFamily="2" charset="2"/>
              <a:buChar char="§"/>
            </a:pPr>
            <a:r>
              <a:rPr lang="en-US" sz="2000" dirty="0"/>
              <a:t>Trouble understanding the social rules of friendship or social situations</a:t>
            </a:r>
          </a:p>
          <a:p>
            <a:pPr marL="342900" indent="-342900">
              <a:lnSpc>
                <a:spcPct val="109000"/>
              </a:lnSpc>
              <a:spcBef>
                <a:spcPts val="600"/>
              </a:spcBef>
              <a:buClr>
                <a:srgbClr val="0070C0"/>
              </a:buClr>
              <a:buFont typeface="Wingdings" panose="05000000000000000000" pitchFamily="2" charset="2"/>
              <a:buChar char="§"/>
            </a:pPr>
            <a:r>
              <a:rPr lang="en-US" sz="2000" dirty="0"/>
              <a:t>Difficulty making friends and have few or no friends</a:t>
            </a:r>
          </a:p>
          <a:p>
            <a:endParaRPr lang="en-US" dirty="0"/>
          </a:p>
        </p:txBody>
      </p:sp>
      <p:sp>
        <p:nvSpPr>
          <p:cNvPr id="2" name="TextBox 1">
            <a:extLst>
              <a:ext uri="{FF2B5EF4-FFF2-40B4-BE49-F238E27FC236}">
                <a16:creationId xmlns:a16="http://schemas.microsoft.com/office/drawing/2014/main" id="{08BE6F3F-7123-9DB0-9290-F80B3019219E}"/>
              </a:ext>
            </a:extLst>
          </p:cNvPr>
          <p:cNvSpPr txBox="1"/>
          <p:nvPr/>
        </p:nvSpPr>
        <p:spPr>
          <a:xfrm>
            <a:off x="4609893" y="1992623"/>
            <a:ext cx="3670978" cy="812723"/>
          </a:xfrm>
          <a:prstGeom prst="rect">
            <a:avLst/>
          </a:prstGeom>
          <a:noFill/>
        </p:spPr>
        <p:txBody>
          <a:bodyPr wrap="square" rtlCol="0">
            <a:spAutoFit/>
          </a:bodyPr>
          <a:lstStyle/>
          <a:p>
            <a:pPr algn="ctr">
              <a:lnSpc>
                <a:spcPts val="2667"/>
              </a:lnSpc>
            </a:pPr>
            <a:r>
              <a:rPr lang="en-US" sz="3334" b="1" dirty="0">
                <a:solidFill>
                  <a:schemeClr val="accent2">
                    <a:lumMod val="50000"/>
                  </a:schemeClr>
                </a:solidFill>
                <a:latin typeface="Tw Cen MT" panose="020B0602020104020603" pitchFamily="34" charset="0"/>
                <a:ea typeface="Segoe UI Historic" panose="020B0502040204020203" pitchFamily="34" charset="0"/>
                <a:cs typeface="Segoe UI Historic" panose="020B0502040204020203" pitchFamily="34" charset="0"/>
              </a:rPr>
              <a:t>Repetitive behavior and interests</a:t>
            </a:r>
            <a:endParaRPr lang="en-US" sz="3334" dirty="0">
              <a:solidFill>
                <a:schemeClr val="accent2">
                  <a:lumMod val="50000"/>
                </a:schemeClr>
              </a:solidFill>
              <a:latin typeface="Tw Cen MT Condensed" panose="020B0606020104020203" pitchFamily="34" charset="0"/>
            </a:endParaRPr>
          </a:p>
        </p:txBody>
      </p:sp>
      <p:sp>
        <p:nvSpPr>
          <p:cNvPr id="4" name="TextBox 3">
            <a:extLst>
              <a:ext uri="{FF2B5EF4-FFF2-40B4-BE49-F238E27FC236}">
                <a16:creationId xmlns:a16="http://schemas.microsoft.com/office/drawing/2014/main" id="{9DDD3799-8D7C-E155-BFF4-CABA0E626A56}"/>
              </a:ext>
            </a:extLst>
          </p:cNvPr>
          <p:cNvSpPr txBox="1"/>
          <p:nvPr/>
        </p:nvSpPr>
        <p:spPr>
          <a:xfrm>
            <a:off x="4400603" y="2745238"/>
            <a:ext cx="4089559" cy="3815660"/>
          </a:xfrm>
          <a:prstGeom prst="rect">
            <a:avLst/>
          </a:prstGeom>
          <a:noFill/>
        </p:spPr>
        <p:txBody>
          <a:bodyPr wrap="square" rtlCol="0">
            <a:spAutoFit/>
          </a:bodyPr>
          <a:lstStyle/>
          <a:p>
            <a:pPr marL="342900" indent="-342900">
              <a:lnSpc>
                <a:spcPct val="109000"/>
              </a:lnSpc>
              <a:spcBef>
                <a:spcPts val="600"/>
              </a:spcBef>
              <a:buClr>
                <a:srgbClr val="0070C0"/>
              </a:buClr>
              <a:buFont typeface="Wingdings" panose="05000000000000000000" pitchFamily="2" charset="2"/>
              <a:buChar char="§"/>
            </a:pPr>
            <a:r>
              <a:rPr lang="en-US" sz="2000" dirty="0"/>
              <a:t>Particular or special interests  </a:t>
            </a:r>
          </a:p>
          <a:p>
            <a:pPr marL="342900" indent="-342900">
              <a:lnSpc>
                <a:spcPct val="109000"/>
              </a:lnSpc>
              <a:spcBef>
                <a:spcPts val="600"/>
              </a:spcBef>
              <a:buClr>
                <a:srgbClr val="0070C0"/>
              </a:buClr>
              <a:buFont typeface="Wingdings" panose="05000000000000000000" pitchFamily="2" charset="2"/>
              <a:buChar char="§"/>
            </a:pPr>
            <a:r>
              <a:rPr lang="en-US" sz="2000" dirty="0"/>
              <a:t>Behavior that may be compulsive</a:t>
            </a:r>
          </a:p>
          <a:p>
            <a:pPr marL="342900" indent="-342900">
              <a:lnSpc>
                <a:spcPct val="109000"/>
              </a:lnSpc>
              <a:spcBef>
                <a:spcPts val="600"/>
              </a:spcBef>
              <a:buClr>
                <a:srgbClr val="0070C0"/>
              </a:buClr>
              <a:buFont typeface="Wingdings" panose="05000000000000000000" pitchFamily="2" charset="2"/>
              <a:buChar char="§"/>
            </a:pPr>
            <a:r>
              <a:rPr lang="en-US" sz="2000" dirty="0"/>
              <a:t>Attachment to certain objects </a:t>
            </a:r>
          </a:p>
          <a:p>
            <a:pPr marL="342900" indent="-342900">
              <a:lnSpc>
                <a:spcPct val="109000"/>
              </a:lnSpc>
              <a:spcBef>
                <a:spcPts val="600"/>
              </a:spcBef>
              <a:buClr>
                <a:srgbClr val="0070C0"/>
              </a:buClr>
              <a:buFont typeface="Wingdings" panose="05000000000000000000" pitchFamily="2" charset="2"/>
              <a:buChar char="§"/>
            </a:pPr>
            <a:r>
              <a:rPr lang="en-US" sz="2000" dirty="0"/>
              <a:t>Upset by change and prefers routines </a:t>
            </a:r>
          </a:p>
          <a:p>
            <a:pPr marL="342900" indent="-342900">
              <a:lnSpc>
                <a:spcPct val="109000"/>
              </a:lnSpc>
              <a:spcBef>
                <a:spcPts val="600"/>
              </a:spcBef>
              <a:buClr>
                <a:srgbClr val="0070C0"/>
              </a:buClr>
              <a:buFont typeface="Wingdings" panose="05000000000000000000" pitchFamily="2" charset="2"/>
              <a:buChar char="§"/>
            </a:pPr>
            <a:r>
              <a:rPr lang="en-US" sz="2000" dirty="0"/>
              <a:t>Repeat body movements or move their bodies in unexpected ways </a:t>
            </a:r>
          </a:p>
          <a:p>
            <a:pPr marL="342900" indent="-342900">
              <a:lnSpc>
                <a:spcPct val="109000"/>
              </a:lnSpc>
              <a:spcBef>
                <a:spcPts val="600"/>
              </a:spcBef>
              <a:buClr>
                <a:srgbClr val="0070C0"/>
              </a:buClr>
              <a:buFont typeface="Wingdings" panose="05000000000000000000" pitchFamily="2" charset="2"/>
              <a:buChar char="§"/>
            </a:pPr>
            <a:r>
              <a:rPr lang="en-US" sz="2000" dirty="0"/>
              <a:t>Enjoy making repetitive noises – for example, grunts, throat-clearing or squeals.</a:t>
            </a:r>
          </a:p>
        </p:txBody>
      </p:sp>
      <p:pic>
        <p:nvPicPr>
          <p:cNvPr id="7" name="Picture 6" descr="A person with autism watching clothing spin around in a dryer. This is stimming behavior.">
            <a:extLst>
              <a:ext uri="{FF2B5EF4-FFF2-40B4-BE49-F238E27FC236}">
                <a16:creationId xmlns:a16="http://schemas.microsoft.com/office/drawing/2014/main" id="{59453C29-3219-06A1-DC16-F317DF39490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44054" y="1858698"/>
            <a:ext cx="3547946" cy="5007657"/>
          </a:xfrm>
          <a:prstGeom prst="rect">
            <a:avLst/>
          </a:prstGeom>
        </p:spPr>
      </p:pic>
      <p:sp>
        <p:nvSpPr>
          <p:cNvPr id="8" name="Slide Number Placeholder 5">
            <a:extLst>
              <a:ext uri="{FF2B5EF4-FFF2-40B4-BE49-F238E27FC236}">
                <a16:creationId xmlns:a16="http://schemas.microsoft.com/office/drawing/2014/main" id="{AFDE708D-F1A7-DDF0-C668-90D446DC3FA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11</a:t>
            </a:fld>
            <a:endParaRPr lang="en-US" dirty="0"/>
          </a:p>
        </p:txBody>
      </p:sp>
    </p:spTree>
    <p:extLst>
      <p:ext uri="{BB962C8B-B14F-4D97-AF65-F5344CB8AC3E}">
        <p14:creationId xmlns:p14="http://schemas.microsoft.com/office/powerpoint/2010/main" val="461145337"/>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BF9FB4-C3B8-FAE3-2EF5-D2231458B0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Sensory Sensitivities and Other Possible Issues</a:t>
            </a:r>
          </a:p>
        </p:txBody>
      </p:sp>
      <p:pic>
        <p:nvPicPr>
          <p:cNvPr id="2" name="Picture 1" descr="Dental assistant placed a weighted collar around the patient to aid with sensory input.">
            <a:extLst>
              <a:ext uri="{FF2B5EF4-FFF2-40B4-BE49-F238E27FC236}">
                <a16:creationId xmlns:a16="http://schemas.microsoft.com/office/drawing/2014/main" id="{E928DE68-2744-7C6F-D239-0D5BF79813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47" y="10"/>
            <a:ext cx="6565893" cy="6857990"/>
          </a:xfrm>
          <a:prstGeom prst="rect">
            <a:avLst/>
          </a:prstGeom>
        </p:spPr>
      </p:pic>
      <p:sp>
        <p:nvSpPr>
          <p:cNvPr id="4" name="TextBox 3">
            <a:extLst>
              <a:ext uri="{FF2B5EF4-FFF2-40B4-BE49-F238E27FC236}">
                <a16:creationId xmlns:a16="http://schemas.microsoft.com/office/drawing/2014/main" id="{234FB2E8-DB95-6420-2A37-31B2D24294D9}"/>
              </a:ext>
            </a:extLst>
          </p:cNvPr>
          <p:cNvSpPr txBox="1"/>
          <p:nvPr/>
        </p:nvSpPr>
        <p:spPr>
          <a:xfrm>
            <a:off x="6678592" y="494510"/>
            <a:ext cx="5301205" cy="5868979"/>
          </a:xfrm>
          <a:prstGeom prst="rect">
            <a:avLst/>
          </a:prstGeom>
          <a:noFill/>
        </p:spPr>
        <p:txBody>
          <a:bodyPr wrap="square" rtlCol="0">
            <a:spAutoFit/>
          </a:bodyPr>
          <a:lstStyle/>
          <a:p>
            <a:r>
              <a:rPr lang="en-US" sz="2400" b="1" dirty="0"/>
              <a:t>Sensory sensitivities</a:t>
            </a:r>
          </a:p>
          <a:p>
            <a:pPr marL="285750" indent="-285750">
              <a:lnSpc>
                <a:spcPct val="109000"/>
              </a:lnSpc>
              <a:spcBef>
                <a:spcPts val="600"/>
              </a:spcBef>
              <a:buClr>
                <a:srgbClr val="0070C0"/>
              </a:buClr>
              <a:buFont typeface="Wingdings" panose="05000000000000000000" pitchFamily="2" charset="2"/>
              <a:buChar char="§"/>
            </a:pPr>
            <a:r>
              <a:rPr lang="en-US" sz="2000" dirty="0"/>
              <a:t>Might be more easily </a:t>
            </a:r>
            <a:r>
              <a:rPr lang="en-US" sz="2000" b="1" dirty="0"/>
              <a:t>upset by loud noises than other people, like the sounds in the dental office, not like being touched</a:t>
            </a:r>
            <a:r>
              <a:rPr lang="en-US" sz="2000" dirty="0"/>
              <a:t>, tags on clothes, or eat only foods with a certain texture or color</a:t>
            </a:r>
          </a:p>
          <a:p>
            <a:pPr marL="285750" indent="-285750">
              <a:lnSpc>
                <a:spcPct val="109000"/>
              </a:lnSpc>
              <a:spcBef>
                <a:spcPts val="600"/>
              </a:spcBef>
              <a:buClr>
                <a:srgbClr val="0070C0"/>
              </a:buClr>
              <a:buFont typeface="Wingdings" panose="05000000000000000000" pitchFamily="2" charset="2"/>
              <a:buChar char="§"/>
            </a:pPr>
            <a:r>
              <a:rPr lang="en-US" sz="2000" dirty="0"/>
              <a:t>Might like deep pressure, seek vibrating objects like washing machines, or flutter fingers to the sides of their eyes to watch the light flickering</a:t>
            </a:r>
          </a:p>
          <a:p>
            <a:endParaRPr lang="en-US" dirty="0"/>
          </a:p>
          <a:p>
            <a:r>
              <a:rPr lang="en-US" sz="2400" b="1" dirty="0"/>
              <a:t>Other possible issues</a:t>
            </a:r>
          </a:p>
          <a:p>
            <a:pPr marL="285750" indent="-285750">
              <a:lnSpc>
                <a:spcPct val="109000"/>
              </a:lnSpc>
              <a:spcBef>
                <a:spcPts val="600"/>
              </a:spcBef>
              <a:buClr>
                <a:srgbClr val="0070C0"/>
              </a:buClr>
              <a:buFont typeface="Wingdings" panose="05000000000000000000" pitchFamily="2" charset="2"/>
              <a:buChar char="§"/>
            </a:pPr>
            <a:r>
              <a:rPr lang="en-US" dirty="0"/>
              <a:t>Sleep difficulties </a:t>
            </a:r>
          </a:p>
          <a:p>
            <a:pPr marL="285750" indent="-285750">
              <a:lnSpc>
                <a:spcPct val="109000"/>
              </a:lnSpc>
              <a:spcBef>
                <a:spcPts val="600"/>
              </a:spcBef>
              <a:buClr>
                <a:srgbClr val="0070C0"/>
              </a:buClr>
              <a:buFont typeface="Wingdings" panose="05000000000000000000" pitchFamily="2" charset="2"/>
              <a:buChar char="§"/>
            </a:pPr>
            <a:r>
              <a:rPr lang="en-US" dirty="0"/>
              <a:t>Anxiety </a:t>
            </a:r>
          </a:p>
          <a:p>
            <a:pPr marL="285750" indent="-285750">
              <a:lnSpc>
                <a:spcPct val="109000"/>
              </a:lnSpc>
              <a:spcBef>
                <a:spcPts val="600"/>
              </a:spcBef>
              <a:buClr>
                <a:srgbClr val="0070C0"/>
              </a:buClr>
              <a:buFont typeface="Wingdings" panose="05000000000000000000" pitchFamily="2" charset="2"/>
              <a:buChar char="§"/>
            </a:pPr>
            <a:r>
              <a:rPr lang="en-US" dirty="0"/>
              <a:t>Depression </a:t>
            </a:r>
          </a:p>
          <a:p>
            <a:pPr marL="285750" indent="-285750">
              <a:lnSpc>
                <a:spcPct val="109000"/>
              </a:lnSpc>
              <a:spcBef>
                <a:spcPts val="600"/>
              </a:spcBef>
              <a:buClr>
                <a:srgbClr val="0070C0"/>
              </a:buClr>
              <a:buFont typeface="Wingdings" panose="05000000000000000000" pitchFamily="2" charset="2"/>
              <a:buChar char="§"/>
            </a:pPr>
            <a:r>
              <a:rPr lang="en-US" dirty="0"/>
              <a:t>Eating disorders </a:t>
            </a:r>
          </a:p>
          <a:p>
            <a:pPr marL="285750" indent="-285750">
              <a:lnSpc>
                <a:spcPct val="109000"/>
              </a:lnSpc>
              <a:spcBef>
                <a:spcPts val="600"/>
              </a:spcBef>
              <a:buClr>
                <a:srgbClr val="0070C0"/>
              </a:buClr>
              <a:buFont typeface="Wingdings" panose="05000000000000000000" pitchFamily="2" charset="2"/>
              <a:buChar char="§"/>
            </a:pPr>
            <a:r>
              <a:rPr lang="en-US" dirty="0"/>
              <a:t>Executive functioning difficulties (ADHD) </a:t>
            </a:r>
          </a:p>
          <a:p>
            <a:pPr marL="285750" indent="-285750">
              <a:lnSpc>
                <a:spcPct val="109000"/>
              </a:lnSpc>
              <a:spcBef>
                <a:spcPts val="600"/>
              </a:spcBef>
              <a:buClr>
                <a:srgbClr val="0070C0"/>
              </a:buClr>
              <a:buFont typeface="Wingdings" panose="05000000000000000000" pitchFamily="2" charset="2"/>
              <a:buChar char="§"/>
            </a:pPr>
            <a:r>
              <a:rPr lang="en-US" dirty="0"/>
              <a:t>Bullying</a:t>
            </a:r>
          </a:p>
        </p:txBody>
      </p:sp>
      <p:sp>
        <p:nvSpPr>
          <p:cNvPr id="5" name="Slide Number Placeholder 5">
            <a:extLst>
              <a:ext uri="{FF2B5EF4-FFF2-40B4-BE49-F238E27FC236}">
                <a16:creationId xmlns:a16="http://schemas.microsoft.com/office/drawing/2014/main" id="{A296AE96-3B9D-A82F-694B-0A1A17BFD71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12</a:t>
            </a:fld>
            <a:endParaRPr lang="en-US" dirty="0"/>
          </a:p>
        </p:txBody>
      </p:sp>
    </p:spTree>
    <p:extLst>
      <p:ext uri="{BB962C8B-B14F-4D97-AF65-F5344CB8AC3E}">
        <p14:creationId xmlns:p14="http://schemas.microsoft.com/office/powerpoint/2010/main" val="202156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972F1E-7F9C-041C-35A4-7FB19284E59A}"/>
              </a:ext>
            </a:extLst>
          </p:cNvPr>
          <p:cNvSpPr>
            <a:spLocks noGrp="1"/>
          </p:cNvSpPr>
          <p:nvPr>
            <p:ph type="title"/>
          </p:nvPr>
        </p:nvSpPr>
        <p:spPr>
          <a:xfrm>
            <a:off x="5723681" y="523961"/>
            <a:ext cx="5560670" cy="1325563"/>
          </a:xfrm>
        </p:spPr>
        <p:txBody>
          <a:bodyPr/>
          <a:lstStyle/>
          <a:p>
            <a:r>
              <a:rPr lang="en-US" dirty="0"/>
              <a:t>Strengths and More</a:t>
            </a:r>
          </a:p>
        </p:txBody>
      </p:sp>
      <p:pic>
        <p:nvPicPr>
          <p:cNvPr id="2" name="Picture 1" descr="Students with autism using sticky notes to re-create a heart design like the one in an example">
            <a:extLst>
              <a:ext uri="{FF2B5EF4-FFF2-40B4-BE49-F238E27FC236}">
                <a16:creationId xmlns:a16="http://schemas.microsoft.com/office/drawing/2014/main" id="{8FEF9D56-354A-7421-DAB9-DEE761B174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5262386" cy="2928394"/>
          </a:xfrm>
          <a:prstGeom prst="rect">
            <a:avLst/>
          </a:prstGeom>
        </p:spPr>
      </p:pic>
      <p:pic>
        <p:nvPicPr>
          <p:cNvPr id="8" name="Picture 7" descr="Screenshot of video produced by 60 minutes. Title is Talent on the Spectrum.">
            <a:extLst>
              <a:ext uri="{FF2B5EF4-FFF2-40B4-BE49-F238E27FC236}">
                <a16:creationId xmlns:a16="http://schemas.microsoft.com/office/drawing/2014/main" id="{99BD5E4B-40D0-3F45-614F-BE8259A9F7A5}"/>
              </a:ext>
            </a:extLst>
          </p:cNvPr>
          <p:cNvPicPr>
            <a:picLocks noChangeAspect="1"/>
          </p:cNvPicPr>
          <p:nvPr/>
        </p:nvPicPr>
        <p:blipFill>
          <a:blip r:embed="rId4"/>
          <a:stretch>
            <a:fillRect/>
          </a:stretch>
        </p:blipFill>
        <p:spPr>
          <a:xfrm>
            <a:off x="0" y="2673328"/>
            <a:ext cx="5262387" cy="4184671"/>
          </a:xfrm>
          <a:prstGeom prst="rect">
            <a:avLst/>
          </a:prstGeom>
        </p:spPr>
      </p:pic>
      <p:sp>
        <p:nvSpPr>
          <p:cNvPr id="4" name="TextBox 3">
            <a:extLst>
              <a:ext uri="{FF2B5EF4-FFF2-40B4-BE49-F238E27FC236}">
                <a16:creationId xmlns:a16="http://schemas.microsoft.com/office/drawing/2014/main" id="{46C4F9E7-65A0-4160-78A0-ED347A524D94}"/>
              </a:ext>
            </a:extLst>
          </p:cNvPr>
          <p:cNvSpPr txBox="1"/>
          <p:nvPr/>
        </p:nvSpPr>
        <p:spPr>
          <a:xfrm>
            <a:off x="5723681" y="1590653"/>
            <a:ext cx="5686297" cy="4080604"/>
          </a:xfrm>
          <a:prstGeom prst="rect">
            <a:avLst/>
          </a:prstGeom>
          <a:noFill/>
        </p:spPr>
        <p:txBody>
          <a:bodyPr wrap="square" rtlCol="0">
            <a:spAutoFit/>
          </a:bodyPr>
          <a:lstStyle/>
          <a:p>
            <a:pPr>
              <a:lnSpc>
                <a:spcPct val="109000"/>
              </a:lnSpc>
              <a:spcBef>
                <a:spcPts val="600"/>
              </a:spcBef>
              <a:buClr>
                <a:srgbClr val="0070C0"/>
              </a:buClr>
            </a:pPr>
            <a:r>
              <a:rPr lang="en-US" sz="2400" dirty="0"/>
              <a:t>Many youth with ASD have strengths, abilities and interests that non-ASD youth don't have. Everyone is different, but some common strengths are:</a:t>
            </a:r>
          </a:p>
          <a:p>
            <a:pPr marL="342900" indent="-342900">
              <a:lnSpc>
                <a:spcPct val="109000"/>
              </a:lnSpc>
              <a:spcBef>
                <a:spcPts val="600"/>
              </a:spcBef>
              <a:buClr>
                <a:srgbClr val="0070C0"/>
              </a:buClr>
              <a:buFont typeface="Wingdings" panose="05000000000000000000" pitchFamily="2" charset="2"/>
              <a:buChar char="§"/>
            </a:pPr>
            <a:r>
              <a:rPr lang="en-US" sz="2400" dirty="0"/>
              <a:t>Attention to detail</a:t>
            </a:r>
          </a:p>
          <a:p>
            <a:pPr marL="342900" indent="-342900">
              <a:lnSpc>
                <a:spcPct val="109000"/>
              </a:lnSpc>
              <a:spcBef>
                <a:spcPts val="600"/>
              </a:spcBef>
              <a:buClr>
                <a:srgbClr val="0070C0"/>
              </a:buClr>
              <a:buFont typeface="Wingdings" panose="05000000000000000000" pitchFamily="2" charset="2"/>
              <a:buChar char="§"/>
            </a:pPr>
            <a:r>
              <a:rPr lang="en-US" sz="2400" dirty="0"/>
              <a:t>Visual perception</a:t>
            </a:r>
          </a:p>
          <a:p>
            <a:pPr marL="342900" indent="-342900">
              <a:lnSpc>
                <a:spcPct val="109000"/>
              </a:lnSpc>
              <a:spcBef>
                <a:spcPts val="600"/>
              </a:spcBef>
              <a:buClr>
                <a:srgbClr val="0070C0"/>
              </a:buClr>
              <a:buFont typeface="Wingdings" panose="05000000000000000000" pitchFamily="2" charset="2"/>
              <a:buChar char="§"/>
            </a:pPr>
            <a:r>
              <a:rPr lang="en-US" sz="2400" dirty="0"/>
              <a:t>Creative and artistic talents</a:t>
            </a:r>
          </a:p>
          <a:p>
            <a:pPr marL="342900" indent="-342900">
              <a:lnSpc>
                <a:spcPct val="109000"/>
              </a:lnSpc>
              <a:spcBef>
                <a:spcPts val="600"/>
              </a:spcBef>
              <a:buClr>
                <a:srgbClr val="0070C0"/>
              </a:buClr>
              <a:buFont typeface="Wingdings" panose="05000000000000000000" pitchFamily="2" charset="2"/>
              <a:buChar char="§"/>
            </a:pPr>
            <a:r>
              <a:rPr lang="en-US" sz="2400" dirty="0"/>
              <a:t>Mathematical and technical abilities.</a:t>
            </a:r>
          </a:p>
          <a:p>
            <a:pPr marL="342900" indent="-342900">
              <a:lnSpc>
                <a:spcPct val="109000"/>
              </a:lnSpc>
              <a:spcBef>
                <a:spcPts val="600"/>
              </a:spcBef>
              <a:buClr>
                <a:srgbClr val="0070C0"/>
              </a:buClr>
              <a:buFont typeface="Wingdings" panose="05000000000000000000" pitchFamily="2" charset="2"/>
              <a:buChar char="§"/>
            </a:pPr>
            <a:r>
              <a:rPr lang="en-US" sz="2400" dirty="0"/>
              <a:t>Interests or expertise in ‘niche’ areas</a:t>
            </a:r>
          </a:p>
        </p:txBody>
      </p:sp>
      <p:sp>
        <p:nvSpPr>
          <p:cNvPr id="9" name="Slide Number Placeholder 5">
            <a:extLst>
              <a:ext uri="{FF2B5EF4-FFF2-40B4-BE49-F238E27FC236}">
                <a16:creationId xmlns:a16="http://schemas.microsoft.com/office/drawing/2014/main" id="{2FE29D18-7111-BD56-9C7A-BACC007BB0A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13</a:t>
            </a:fld>
            <a:endParaRPr lang="en-US" dirty="0"/>
          </a:p>
        </p:txBody>
      </p:sp>
    </p:spTree>
    <p:extLst>
      <p:ext uri="{BB962C8B-B14F-4D97-AF65-F5344CB8AC3E}">
        <p14:creationId xmlns:p14="http://schemas.microsoft.com/office/powerpoint/2010/main" val="81389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C4F9E7-65A0-4160-78A0-ED347A524D94}"/>
              </a:ext>
            </a:extLst>
          </p:cNvPr>
          <p:cNvSpPr txBox="1"/>
          <p:nvPr/>
        </p:nvSpPr>
        <p:spPr>
          <a:xfrm>
            <a:off x="5723681" y="1399673"/>
            <a:ext cx="5950159" cy="4080604"/>
          </a:xfrm>
          <a:prstGeom prst="rect">
            <a:avLst/>
          </a:prstGeom>
          <a:noFill/>
        </p:spPr>
        <p:txBody>
          <a:bodyPr wrap="square" rtlCol="0">
            <a:spAutoFit/>
          </a:bodyPr>
          <a:lstStyle/>
          <a:p>
            <a:pPr>
              <a:lnSpc>
                <a:spcPct val="109000"/>
              </a:lnSpc>
              <a:spcBef>
                <a:spcPts val="600"/>
              </a:spcBef>
              <a:buClr>
                <a:srgbClr val="0070C0"/>
              </a:buClr>
            </a:pPr>
            <a:r>
              <a:rPr lang="en-US" sz="2400" dirty="0"/>
              <a:t>Everyone is different, but some additional common strengths are:</a:t>
            </a:r>
          </a:p>
          <a:p>
            <a:pPr marL="342900" indent="-342900">
              <a:lnSpc>
                <a:spcPct val="109000"/>
              </a:lnSpc>
              <a:spcBef>
                <a:spcPts val="600"/>
              </a:spcBef>
              <a:buClr>
                <a:srgbClr val="0070C0"/>
              </a:buClr>
              <a:buFont typeface="Wingdings" panose="05000000000000000000" pitchFamily="2" charset="2"/>
              <a:buChar char="§"/>
            </a:pPr>
            <a:r>
              <a:rPr lang="en-US" sz="2400" dirty="0"/>
              <a:t>Able to concentrate for long periods of time when motivated</a:t>
            </a:r>
          </a:p>
          <a:p>
            <a:pPr marL="342900" indent="-342900">
              <a:lnSpc>
                <a:spcPct val="109000"/>
              </a:lnSpc>
              <a:spcBef>
                <a:spcPts val="600"/>
              </a:spcBef>
              <a:buClr>
                <a:srgbClr val="0070C0"/>
              </a:buClr>
              <a:buFont typeface="Wingdings" panose="05000000000000000000" pitchFamily="2" charset="2"/>
              <a:buChar char="§"/>
            </a:pPr>
            <a:r>
              <a:rPr lang="en-US" sz="2400" dirty="0"/>
              <a:t>A drive for perfection and order</a:t>
            </a:r>
          </a:p>
          <a:p>
            <a:pPr marL="342900" indent="-342900">
              <a:lnSpc>
                <a:spcPct val="109000"/>
              </a:lnSpc>
              <a:spcBef>
                <a:spcPts val="600"/>
              </a:spcBef>
              <a:buClr>
                <a:srgbClr val="0070C0"/>
              </a:buClr>
              <a:buFont typeface="Wingdings" panose="05000000000000000000" pitchFamily="2" charset="2"/>
              <a:buChar char="§"/>
            </a:pPr>
            <a:r>
              <a:rPr lang="en-US" sz="2400" dirty="0"/>
              <a:t>A capability for alternate problem solving</a:t>
            </a:r>
          </a:p>
          <a:p>
            <a:pPr marL="342900" indent="-342900">
              <a:lnSpc>
                <a:spcPct val="109000"/>
              </a:lnSpc>
              <a:spcBef>
                <a:spcPts val="600"/>
              </a:spcBef>
              <a:buClr>
                <a:srgbClr val="0070C0"/>
              </a:buClr>
              <a:buFont typeface="Wingdings" panose="05000000000000000000" pitchFamily="2" charset="2"/>
              <a:buChar char="§"/>
            </a:pPr>
            <a:r>
              <a:rPr lang="en-US" sz="2400" dirty="0"/>
              <a:t>Character strengths such as honesty and loyalty</a:t>
            </a:r>
          </a:p>
          <a:p>
            <a:pPr marL="342900" indent="-342900">
              <a:lnSpc>
                <a:spcPct val="109000"/>
              </a:lnSpc>
              <a:spcBef>
                <a:spcPts val="600"/>
              </a:spcBef>
              <a:buClr>
                <a:srgbClr val="0070C0"/>
              </a:buClr>
              <a:buFont typeface="Wingdings" panose="05000000000000000000" pitchFamily="2" charset="2"/>
              <a:buChar char="§"/>
            </a:pPr>
            <a:r>
              <a:rPr lang="en-US" sz="2400" dirty="0"/>
              <a:t>A rare freshness and sense of wonderment</a:t>
            </a:r>
          </a:p>
        </p:txBody>
      </p:sp>
      <p:sp>
        <p:nvSpPr>
          <p:cNvPr id="5" name="Title 4">
            <a:extLst>
              <a:ext uri="{FF2B5EF4-FFF2-40B4-BE49-F238E27FC236}">
                <a16:creationId xmlns:a16="http://schemas.microsoft.com/office/drawing/2014/main" id="{43972F1E-7F9C-041C-35A4-7FB19284E59A}"/>
              </a:ext>
            </a:extLst>
          </p:cNvPr>
          <p:cNvSpPr>
            <a:spLocks noGrp="1"/>
          </p:cNvSpPr>
          <p:nvPr>
            <p:ph type="title"/>
          </p:nvPr>
        </p:nvSpPr>
        <p:spPr>
          <a:xfrm>
            <a:off x="5723681" y="332981"/>
            <a:ext cx="5560670" cy="1325563"/>
          </a:xfrm>
        </p:spPr>
        <p:txBody>
          <a:bodyPr/>
          <a:lstStyle/>
          <a:p>
            <a:r>
              <a:rPr lang="en-US" dirty="0"/>
              <a:t>Strengths and More </a:t>
            </a:r>
            <a:r>
              <a:rPr lang="en-US" sz="1800" dirty="0"/>
              <a:t>(cont.)</a:t>
            </a:r>
            <a:endParaRPr lang="en-US" dirty="0"/>
          </a:p>
        </p:txBody>
      </p:sp>
      <p:pic>
        <p:nvPicPr>
          <p:cNvPr id="6" name="Picture 5" descr="Two males on the autism spectrum reviewing websites to spot or identify incorrect information, such as for pricing, that needs to be corrected.">
            <a:extLst>
              <a:ext uri="{FF2B5EF4-FFF2-40B4-BE49-F238E27FC236}">
                <a16:creationId xmlns:a16="http://schemas.microsoft.com/office/drawing/2014/main" id="{AA5273E9-8E7D-2710-7214-485E128EC6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954705"/>
            <a:ext cx="5487465" cy="2948589"/>
          </a:xfrm>
          <a:prstGeom prst="rect">
            <a:avLst/>
          </a:prstGeom>
        </p:spPr>
      </p:pic>
      <p:sp>
        <p:nvSpPr>
          <p:cNvPr id="7" name="Slide Number Placeholder 5">
            <a:extLst>
              <a:ext uri="{FF2B5EF4-FFF2-40B4-BE49-F238E27FC236}">
                <a16:creationId xmlns:a16="http://schemas.microsoft.com/office/drawing/2014/main" id="{B69834AF-7344-5C8B-18CF-7F4A7FA2A38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14</a:t>
            </a:fld>
            <a:endParaRPr lang="en-US" dirty="0"/>
          </a:p>
        </p:txBody>
      </p:sp>
    </p:spTree>
    <p:extLst>
      <p:ext uri="{BB962C8B-B14F-4D97-AF65-F5344CB8AC3E}">
        <p14:creationId xmlns:p14="http://schemas.microsoft.com/office/powerpoint/2010/main" val="44014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1F2E-E275-C67E-73F0-9D7974A3D496}"/>
              </a:ext>
            </a:extLst>
          </p:cNvPr>
          <p:cNvSpPr>
            <a:spLocks noGrp="1"/>
          </p:cNvSpPr>
          <p:nvPr>
            <p:ph type="title"/>
          </p:nvPr>
        </p:nvSpPr>
        <p:spPr/>
        <p:txBody>
          <a:bodyPr/>
          <a:lstStyle/>
          <a:p>
            <a:r>
              <a:rPr lang="en-US"/>
              <a:t>True or False</a:t>
            </a:r>
          </a:p>
        </p:txBody>
      </p:sp>
      <p:sp>
        <p:nvSpPr>
          <p:cNvPr id="3" name="Text Placeholder 2">
            <a:extLst>
              <a:ext uri="{FF2B5EF4-FFF2-40B4-BE49-F238E27FC236}">
                <a16:creationId xmlns:a16="http://schemas.microsoft.com/office/drawing/2014/main" id="{F25FDDEE-3514-457F-31CD-3C868DFEDBEF}"/>
              </a:ext>
            </a:extLst>
          </p:cNvPr>
          <p:cNvSpPr>
            <a:spLocks noGrp="1"/>
          </p:cNvSpPr>
          <p:nvPr>
            <p:ph type="body" sz="quarter" idx="10"/>
          </p:nvPr>
        </p:nvSpPr>
        <p:spPr>
          <a:xfrm>
            <a:off x="838200" y="1495445"/>
            <a:ext cx="5181440" cy="4786312"/>
          </a:xfrm>
        </p:spPr>
        <p:txBody>
          <a:bodyPr vert="horz" lIns="91440" tIns="45720" rIns="91440" bIns="45720" rtlCol="0" anchor="t">
            <a:normAutofit/>
          </a:bodyPr>
          <a:lstStyle/>
          <a:p>
            <a:r>
              <a:rPr lang="en-US">
                <a:cs typeface="Arial"/>
              </a:rPr>
              <a:t>Youth with ASD:</a:t>
            </a:r>
          </a:p>
          <a:p>
            <a:pPr lvl="1"/>
            <a:r>
              <a:rPr lang="en-US">
                <a:cs typeface="Arial"/>
              </a:rPr>
              <a:t>Have lower intelligence</a:t>
            </a:r>
            <a:endParaRPr lang="en-US">
              <a:ea typeface="Calibri Light"/>
              <a:cs typeface="Arial"/>
            </a:endParaRPr>
          </a:p>
          <a:p>
            <a:pPr lvl="1"/>
            <a:r>
              <a:rPr lang="en-US"/>
              <a:t>Have a lack of emotion or desire for relationships</a:t>
            </a:r>
          </a:p>
          <a:p>
            <a:pPr lvl="1"/>
            <a:r>
              <a:rPr lang="en-US">
                <a:cs typeface="Arial"/>
              </a:rPr>
              <a:t>Are more likely to be girls</a:t>
            </a:r>
            <a:endParaRPr lang="en-US">
              <a:ea typeface="Calibri Light"/>
              <a:cs typeface="Arial"/>
            </a:endParaRPr>
          </a:p>
          <a:p>
            <a:pPr lvl="1"/>
            <a:r>
              <a:rPr lang="en-US">
                <a:cs typeface="Arial"/>
              </a:rPr>
              <a:t>Are more violent</a:t>
            </a:r>
            <a:endParaRPr lang="en-US">
              <a:ea typeface="Calibri Light"/>
              <a:cs typeface="Arial"/>
            </a:endParaRPr>
          </a:p>
          <a:p>
            <a:pPr lvl="1"/>
            <a:r>
              <a:rPr lang="en-US">
                <a:cs typeface="Arial"/>
              </a:rPr>
              <a:t>Are more likely than other youth to identify as gender diverse</a:t>
            </a:r>
            <a:endParaRPr lang="en-US">
              <a:ea typeface="Calibri Light"/>
              <a:cs typeface="Arial"/>
            </a:endParaRPr>
          </a:p>
          <a:p>
            <a:pPr lvl="1"/>
            <a:endParaRPr lang="en-US"/>
          </a:p>
        </p:txBody>
      </p:sp>
      <p:pic>
        <p:nvPicPr>
          <p:cNvPr id="4" name="Picture 3" descr="A child pointing at the word, Facts, and the word, Myths, has a straight line through it.">
            <a:extLst>
              <a:ext uri="{FF2B5EF4-FFF2-40B4-BE49-F238E27FC236}">
                <a16:creationId xmlns:a16="http://schemas.microsoft.com/office/drawing/2014/main" id="{861DF4A2-F591-567D-9DE9-83861747EF84}"/>
              </a:ext>
            </a:extLst>
          </p:cNvPr>
          <p:cNvPicPr>
            <a:picLocks noChangeAspect="1"/>
          </p:cNvPicPr>
          <p:nvPr/>
        </p:nvPicPr>
        <p:blipFill>
          <a:blip r:embed="rId2"/>
          <a:stretch>
            <a:fillRect/>
          </a:stretch>
        </p:blipFill>
        <p:spPr>
          <a:xfrm>
            <a:off x="6246628" y="1690688"/>
            <a:ext cx="5334160" cy="3560551"/>
          </a:xfrm>
          <a:prstGeom prst="rect">
            <a:avLst/>
          </a:prstGeom>
          <a:ln>
            <a:noFill/>
          </a:ln>
          <a:effectLst>
            <a:outerShdw blurRad="292100" dist="139700" dir="2700000" algn="tl" rotWithShape="0">
              <a:srgbClr val="333333">
                <a:alpha val="65000"/>
              </a:srgbClr>
            </a:outerShdw>
          </a:effectLst>
        </p:spPr>
      </p:pic>
      <p:sp>
        <p:nvSpPr>
          <p:cNvPr id="5" name="Slide Number Placeholder 5">
            <a:extLst>
              <a:ext uri="{FF2B5EF4-FFF2-40B4-BE49-F238E27FC236}">
                <a16:creationId xmlns:a16="http://schemas.microsoft.com/office/drawing/2014/main" id="{E0F29298-6349-491D-A89D-48D18DF05AF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15</a:t>
            </a:fld>
            <a:endParaRPr lang="en-US"/>
          </a:p>
        </p:txBody>
      </p:sp>
    </p:spTree>
    <p:extLst>
      <p:ext uri="{BB962C8B-B14F-4D97-AF65-F5344CB8AC3E}">
        <p14:creationId xmlns:p14="http://schemas.microsoft.com/office/powerpoint/2010/main" val="119718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798690" y="1872690"/>
            <a:ext cx="4120444" cy="1818655"/>
          </a:xfrm>
        </p:spPr>
        <p:txBody>
          <a:bodyPr/>
          <a:lstStyle/>
          <a:p>
            <a:r>
              <a:rPr lang="en-US" sz="4000" spc="0" dirty="0"/>
              <a:t>Disability Accommodations</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p:txBody>
          <a:bodyPr>
            <a:noAutofit/>
          </a:bodyPr>
          <a:lstStyle/>
          <a:p>
            <a:r>
              <a:rPr lang="en-US" sz="2000" dirty="0"/>
              <a:t>Preparing for and Managing Oral Health Visits</a:t>
            </a:r>
          </a:p>
        </p:txBody>
      </p:sp>
      <p:pic>
        <p:nvPicPr>
          <p:cNvPr id="7" name="Picture Placeholder 6" descr="A child being examined by a dentist who is covering her mouth.">
            <a:extLst>
              <a:ext uri="{FF2B5EF4-FFF2-40B4-BE49-F238E27FC236}">
                <a16:creationId xmlns:a16="http://schemas.microsoft.com/office/drawing/2014/main" id="{E623D70E-A137-0760-B08C-991A56805B0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8" name="Slide Number Placeholder 5">
            <a:extLst>
              <a:ext uri="{FF2B5EF4-FFF2-40B4-BE49-F238E27FC236}">
                <a16:creationId xmlns:a16="http://schemas.microsoft.com/office/drawing/2014/main" id="{EDBD7CB6-8F11-F57B-335D-77FC48E3FD0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16</a:t>
            </a:fld>
            <a:endParaRPr lang="en-US" dirty="0"/>
          </a:p>
        </p:txBody>
      </p:sp>
    </p:spTree>
    <p:extLst>
      <p:ext uri="{BB962C8B-B14F-4D97-AF65-F5344CB8AC3E}">
        <p14:creationId xmlns:p14="http://schemas.microsoft.com/office/powerpoint/2010/main" val="508667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9FF2BE-25F8-7556-0528-5EC3988DAA0D}"/>
              </a:ext>
              <a:ext uri="{C183D7F6-B498-43B3-948B-1728B52AA6E4}">
                <adec:decorative xmlns:adec="http://schemas.microsoft.com/office/drawing/2017/decorative" val="1"/>
              </a:ext>
            </a:extLst>
          </p:cNvPr>
          <p:cNvSpPr/>
          <p:nvPr/>
        </p:nvSpPr>
        <p:spPr>
          <a:xfrm>
            <a:off x="0" y="1"/>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D02B59-DF44-CED6-3B3B-3A7AA5EFEF44}"/>
              </a:ext>
            </a:extLst>
          </p:cNvPr>
          <p:cNvSpPr>
            <a:spLocks noGrp="1"/>
          </p:cNvSpPr>
          <p:nvPr>
            <p:ph type="title"/>
          </p:nvPr>
        </p:nvSpPr>
        <p:spPr>
          <a:xfrm>
            <a:off x="722232" y="1000061"/>
            <a:ext cx="5422256" cy="1325563"/>
          </a:xfrm>
        </p:spPr>
        <p:txBody>
          <a:bodyPr/>
          <a:lstStyle/>
          <a:p>
            <a:pPr algn="ctr"/>
            <a:r>
              <a:rPr lang="en-US" dirty="0">
                <a:solidFill>
                  <a:schemeClr val="bg1"/>
                </a:solidFill>
              </a:rPr>
              <a:t>Key Points!</a:t>
            </a:r>
          </a:p>
        </p:txBody>
      </p:sp>
      <p:sp>
        <p:nvSpPr>
          <p:cNvPr id="5" name="TextBox 4">
            <a:extLst>
              <a:ext uri="{FF2B5EF4-FFF2-40B4-BE49-F238E27FC236}">
                <a16:creationId xmlns:a16="http://schemas.microsoft.com/office/drawing/2014/main" id="{E2A5ED44-4E94-236D-6A2A-A68878F4D5C0}"/>
              </a:ext>
            </a:extLst>
          </p:cNvPr>
          <p:cNvSpPr txBox="1"/>
          <p:nvPr/>
        </p:nvSpPr>
        <p:spPr>
          <a:xfrm>
            <a:off x="680106" y="2233791"/>
            <a:ext cx="5506508" cy="3390480"/>
          </a:xfrm>
          <a:prstGeom prst="rect">
            <a:avLst/>
          </a:prstGeom>
          <a:noFill/>
        </p:spPr>
        <p:txBody>
          <a:bodyPr wrap="square" rtlCol="0">
            <a:spAutoFit/>
          </a:bodyPr>
          <a:lstStyle/>
          <a:p>
            <a:pPr marL="571500" indent="-571500">
              <a:lnSpc>
                <a:spcPct val="109000"/>
              </a:lnSpc>
              <a:spcBef>
                <a:spcPts val="600"/>
              </a:spcBef>
              <a:buFont typeface="Wingdings" panose="05000000000000000000" pitchFamily="2" charset="2"/>
              <a:buChar char="§"/>
            </a:pPr>
            <a:r>
              <a:rPr lang="en-US" sz="3600" dirty="0">
                <a:solidFill>
                  <a:schemeClr val="bg1"/>
                </a:solidFill>
              </a:rPr>
              <a:t>Preparation/Pre-planning</a:t>
            </a:r>
          </a:p>
          <a:p>
            <a:pPr marL="571500" indent="-571500">
              <a:lnSpc>
                <a:spcPct val="109000"/>
              </a:lnSpc>
              <a:spcBef>
                <a:spcPts val="600"/>
              </a:spcBef>
              <a:buFont typeface="Wingdings" panose="05000000000000000000" pitchFamily="2" charset="2"/>
              <a:buChar char="§"/>
            </a:pPr>
            <a:r>
              <a:rPr lang="en-US" sz="3600" dirty="0">
                <a:solidFill>
                  <a:schemeClr val="bg1"/>
                </a:solidFill>
              </a:rPr>
              <a:t>Patience </a:t>
            </a:r>
          </a:p>
          <a:p>
            <a:pPr marL="571500" indent="-571500">
              <a:lnSpc>
                <a:spcPct val="109000"/>
              </a:lnSpc>
              <a:spcBef>
                <a:spcPts val="600"/>
              </a:spcBef>
              <a:buFont typeface="Wingdings" panose="05000000000000000000" pitchFamily="2" charset="2"/>
              <a:buChar char="§"/>
            </a:pPr>
            <a:r>
              <a:rPr lang="en-US" sz="3600" dirty="0">
                <a:solidFill>
                  <a:schemeClr val="bg1"/>
                </a:solidFill>
              </a:rPr>
              <a:t>Adequate Time</a:t>
            </a:r>
          </a:p>
          <a:p>
            <a:pPr marL="571500" indent="-571500">
              <a:lnSpc>
                <a:spcPct val="109000"/>
              </a:lnSpc>
              <a:spcBef>
                <a:spcPts val="600"/>
              </a:spcBef>
              <a:buFont typeface="Wingdings" panose="05000000000000000000" pitchFamily="2" charset="2"/>
              <a:buChar char="§"/>
            </a:pPr>
            <a:r>
              <a:rPr lang="en-US" sz="3600" dirty="0">
                <a:solidFill>
                  <a:schemeClr val="bg1"/>
                </a:solidFill>
              </a:rPr>
              <a:t>Calm Environment/Voice</a:t>
            </a:r>
          </a:p>
          <a:p>
            <a:pPr marL="571500" indent="-571500">
              <a:lnSpc>
                <a:spcPct val="109000"/>
              </a:lnSpc>
              <a:spcBef>
                <a:spcPts val="600"/>
              </a:spcBef>
              <a:buFont typeface="Wingdings" panose="05000000000000000000" pitchFamily="2" charset="2"/>
              <a:buChar char="§"/>
            </a:pPr>
            <a:r>
              <a:rPr lang="en-US" sz="3600" dirty="0">
                <a:solidFill>
                  <a:schemeClr val="bg1"/>
                </a:solidFill>
              </a:rPr>
              <a:t>Individualize</a:t>
            </a:r>
          </a:p>
        </p:txBody>
      </p:sp>
      <p:pic>
        <p:nvPicPr>
          <p:cNvPr id="11" name="Picture 10" descr="A child covering his eyes with his hands but peeking through fingers on one side.">
            <a:extLst>
              <a:ext uri="{FF2B5EF4-FFF2-40B4-BE49-F238E27FC236}">
                <a16:creationId xmlns:a16="http://schemas.microsoft.com/office/drawing/2014/main" id="{CAB43549-43C5-F333-8927-13C3DBB8F88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31327" y="-1"/>
            <a:ext cx="5560674" cy="6858000"/>
          </a:xfrm>
          <a:prstGeom prst="rect">
            <a:avLst/>
          </a:prstGeom>
        </p:spPr>
      </p:pic>
      <p:sp>
        <p:nvSpPr>
          <p:cNvPr id="12" name="Slide Number Placeholder 5">
            <a:extLst>
              <a:ext uri="{FF2B5EF4-FFF2-40B4-BE49-F238E27FC236}">
                <a16:creationId xmlns:a16="http://schemas.microsoft.com/office/drawing/2014/main" id="{078CE738-BE59-5EF3-46CB-982F3B658B7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17</a:t>
            </a:fld>
            <a:endParaRPr lang="en-US" dirty="0"/>
          </a:p>
        </p:txBody>
      </p:sp>
    </p:spTree>
    <p:extLst>
      <p:ext uri="{BB962C8B-B14F-4D97-AF65-F5344CB8AC3E}">
        <p14:creationId xmlns:p14="http://schemas.microsoft.com/office/powerpoint/2010/main" val="393519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8B24-C6FE-57D4-0010-BCAAC3EC6393}"/>
              </a:ext>
            </a:extLst>
          </p:cNvPr>
          <p:cNvSpPr>
            <a:spLocks noGrp="1"/>
          </p:cNvSpPr>
          <p:nvPr>
            <p:ph type="title"/>
          </p:nvPr>
        </p:nvSpPr>
        <p:spPr>
          <a:xfrm>
            <a:off x="399771" y="1144588"/>
            <a:ext cx="5593452" cy="1325563"/>
          </a:xfrm>
        </p:spPr>
        <p:txBody>
          <a:bodyPr/>
          <a:lstStyle/>
          <a:p>
            <a:r>
              <a:rPr lang="en-US" dirty="0">
                <a:solidFill>
                  <a:schemeClr val="tx1"/>
                </a:solidFill>
              </a:rPr>
              <a:t>Multidisciplinary collaboration on center</a:t>
            </a:r>
          </a:p>
        </p:txBody>
      </p:sp>
      <p:pic>
        <p:nvPicPr>
          <p:cNvPr id="4" name="Picture 3" descr="A group of medical professionals smiling">
            <a:extLst>
              <a:ext uri="{FF2B5EF4-FFF2-40B4-BE49-F238E27FC236}">
                <a16:creationId xmlns:a16="http://schemas.microsoft.com/office/drawing/2014/main" id="{3EB18698-4AC5-C917-3CE1-4BDB30AE26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596004"/>
            <a:ext cx="6392994" cy="4261996"/>
          </a:xfrm>
          <a:prstGeom prst="rect">
            <a:avLst/>
          </a:prstGeom>
        </p:spPr>
      </p:pic>
      <p:sp>
        <p:nvSpPr>
          <p:cNvPr id="6" name="Content Placeholder 5">
            <a:extLst>
              <a:ext uri="{FF2B5EF4-FFF2-40B4-BE49-F238E27FC236}">
                <a16:creationId xmlns:a16="http://schemas.microsoft.com/office/drawing/2014/main" id="{64D9CF4C-F276-0AAB-FD63-400EA7867421}"/>
              </a:ext>
            </a:extLst>
          </p:cNvPr>
          <p:cNvSpPr>
            <a:spLocks noGrp="1"/>
          </p:cNvSpPr>
          <p:nvPr>
            <p:ph idx="1"/>
          </p:nvPr>
        </p:nvSpPr>
        <p:spPr>
          <a:xfrm>
            <a:off x="6571413" y="1144588"/>
            <a:ext cx="5052618" cy="5340960"/>
          </a:xfrm>
        </p:spPr>
        <p:txBody>
          <a:bodyPr>
            <a:normAutofit/>
          </a:bodyPr>
          <a:lstStyle/>
          <a:p>
            <a:r>
              <a:rPr lang="en-US" dirty="0"/>
              <a:t>Preparation for oral health care should involve all Wellness Center staff</a:t>
            </a:r>
          </a:p>
          <a:p>
            <a:pPr lvl="1"/>
            <a:r>
              <a:rPr lang="en-US" dirty="0"/>
              <a:t>Center physician to review medical history and potential drug interactions</a:t>
            </a:r>
          </a:p>
          <a:p>
            <a:pPr lvl="1"/>
            <a:r>
              <a:rPr lang="en-US" dirty="0"/>
              <a:t>CMHC to review behavioral management techniques</a:t>
            </a:r>
          </a:p>
          <a:p>
            <a:pPr lvl="1"/>
            <a:r>
              <a:rPr lang="en-US" dirty="0"/>
              <a:t>Nursing to share prior encounters with the student in a health care setting</a:t>
            </a:r>
          </a:p>
        </p:txBody>
      </p:sp>
      <p:sp>
        <p:nvSpPr>
          <p:cNvPr id="5" name="Slide Number Placeholder 5">
            <a:extLst>
              <a:ext uri="{FF2B5EF4-FFF2-40B4-BE49-F238E27FC236}">
                <a16:creationId xmlns:a16="http://schemas.microsoft.com/office/drawing/2014/main" id="{C2F7E6B2-9A1B-D483-AA93-D2C46DD26AB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18</a:t>
            </a:fld>
            <a:endParaRPr lang="en-US" dirty="0"/>
          </a:p>
        </p:txBody>
      </p:sp>
    </p:spTree>
    <p:extLst>
      <p:ext uri="{BB962C8B-B14F-4D97-AF65-F5344CB8AC3E}">
        <p14:creationId xmlns:p14="http://schemas.microsoft.com/office/powerpoint/2010/main" val="1935334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A0D7C1-BB36-01C4-0181-6B37E307037F}"/>
              </a:ext>
              <a:ext uri="{C183D7F6-B498-43B3-948B-1728B52AA6E4}">
                <adec:decorative xmlns:adec="http://schemas.microsoft.com/office/drawing/2017/decorative" val="1"/>
              </a:ext>
            </a:extLst>
          </p:cNvPr>
          <p:cNvPicPr>
            <a:picLocks noChangeAspect="1"/>
          </p:cNvPicPr>
          <p:nvPr/>
        </p:nvPicPr>
        <p:blipFill>
          <a:blip r:embed="rId2">
            <a:alphaModFix amt="21000"/>
            <a:extLst>
              <a:ext uri="{28A0092B-C50C-407E-A947-70E740481C1C}">
                <a14:useLocalDpi xmlns:a14="http://schemas.microsoft.com/office/drawing/2010/main" val="0"/>
              </a:ext>
            </a:extLst>
          </a:blip>
          <a:srcRect/>
          <a:stretch/>
        </p:blipFill>
        <p:spPr>
          <a:xfrm>
            <a:off x="1066057" y="-187341"/>
            <a:ext cx="12192000" cy="6858000"/>
          </a:xfrm>
          <a:prstGeom prst="rect">
            <a:avLst/>
          </a:prstGeom>
        </p:spPr>
      </p:pic>
      <p:grpSp>
        <p:nvGrpSpPr>
          <p:cNvPr id="2" name="Group 1">
            <a:extLst>
              <a:ext uri="{C183D7F6-B498-43B3-948B-1728B52AA6E4}">
                <adec:decorative xmlns:adec="http://schemas.microsoft.com/office/drawing/2017/decorative" val="1"/>
              </a:ext>
            </a:extLst>
          </p:cNvPr>
          <p:cNvGrpSpPr/>
          <p:nvPr/>
        </p:nvGrpSpPr>
        <p:grpSpPr>
          <a:xfrm>
            <a:off x="921211" y="1474121"/>
            <a:ext cx="5174789" cy="4293801"/>
            <a:chOff x="2974664" y="1033382"/>
            <a:chExt cx="1562082" cy="1296144"/>
          </a:xfrm>
          <a:solidFill>
            <a:srgbClr val="0070C0"/>
          </a:solidFill>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a:off x="3334397" y="1136076"/>
              <a:ext cx="576063" cy="923330"/>
            </a:xfrm>
            <a:prstGeom prst="rect">
              <a:avLst/>
            </a:prstGeom>
            <a:grp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P</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2599830" y="358328"/>
            <a:ext cx="6992339"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Preparation and Planning</a:t>
            </a:r>
          </a:p>
        </p:txBody>
      </p:sp>
      <p:graphicFrame>
        <p:nvGraphicFramePr>
          <p:cNvPr id="14" name="Diagram 13" descr="Smart art boxes that contains the 3 items to be considered for preparation and planning.">
            <a:extLst>
              <a:ext uri="{FF2B5EF4-FFF2-40B4-BE49-F238E27FC236}">
                <a16:creationId xmlns:a16="http://schemas.microsoft.com/office/drawing/2014/main" id="{ABB32982-06D4-61C7-5261-671A5B428668}"/>
              </a:ext>
            </a:extLst>
          </p:cNvPr>
          <p:cNvGraphicFramePr/>
          <p:nvPr>
            <p:extLst>
              <p:ext uri="{D42A27DB-BD31-4B8C-83A1-F6EECF244321}">
                <p14:modId xmlns:p14="http://schemas.microsoft.com/office/powerpoint/2010/main" val="552997623"/>
              </p:ext>
            </p:extLst>
          </p:nvPr>
        </p:nvGraphicFramePr>
        <p:xfrm>
          <a:off x="5528901" y="1331590"/>
          <a:ext cx="6752299" cy="4437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agnifying glass with solid fill">
            <a:extLst>
              <a:ext uri="{FF2B5EF4-FFF2-40B4-BE49-F238E27FC236}">
                <a16:creationId xmlns:a16="http://schemas.microsoft.com/office/drawing/2014/main" id="{D3EE42C6-EC75-A366-64BE-57325B6C9A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7165" y="1422275"/>
            <a:ext cx="914400" cy="914400"/>
          </a:xfrm>
          <a:prstGeom prst="rect">
            <a:avLst/>
          </a:prstGeom>
        </p:spPr>
      </p:pic>
      <p:pic>
        <p:nvPicPr>
          <p:cNvPr id="7" name="Graphic 6" descr="Eye with solid fill">
            <a:extLst>
              <a:ext uri="{FF2B5EF4-FFF2-40B4-BE49-F238E27FC236}">
                <a16:creationId xmlns:a16="http://schemas.microsoft.com/office/drawing/2014/main" id="{6E9808FF-F0EA-32BF-6A82-11B84D96912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17165" y="3057293"/>
            <a:ext cx="914400" cy="914400"/>
          </a:xfrm>
          <a:prstGeom prst="rect">
            <a:avLst/>
          </a:prstGeom>
        </p:spPr>
      </p:pic>
      <p:pic>
        <p:nvPicPr>
          <p:cNvPr id="9" name="Graphic 8" descr="Lamp with solid fill">
            <a:extLst>
              <a:ext uri="{FF2B5EF4-FFF2-40B4-BE49-F238E27FC236}">
                <a16:creationId xmlns:a16="http://schemas.microsoft.com/office/drawing/2014/main" id="{E5A3EE26-CE53-AC14-EBFA-0067AE3C5F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7165" y="4647869"/>
            <a:ext cx="914400" cy="914400"/>
          </a:xfrm>
          <a:prstGeom prst="rect">
            <a:avLst/>
          </a:prstGeom>
        </p:spPr>
      </p:pic>
      <p:sp>
        <p:nvSpPr>
          <p:cNvPr id="10" name="Slide Number Placeholder 5">
            <a:extLst>
              <a:ext uri="{FF2B5EF4-FFF2-40B4-BE49-F238E27FC236}">
                <a16:creationId xmlns:a16="http://schemas.microsoft.com/office/drawing/2014/main" id="{937F8C39-C5C2-18E0-FE8F-4DFBFBA388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19</a:t>
            </a:fld>
            <a:endParaRPr lang="en-US" dirty="0"/>
          </a:p>
        </p:txBody>
      </p:sp>
    </p:spTree>
    <p:extLst>
      <p:ext uri="{BB962C8B-B14F-4D97-AF65-F5344CB8AC3E}">
        <p14:creationId xmlns:p14="http://schemas.microsoft.com/office/powerpoint/2010/main" val="633851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66000" fill="hold" grpId="0" nodeType="clickEffect">
                                  <p:stCondLst>
                                    <p:cond delay="0"/>
                                  </p:stCondLst>
                                  <p:childTnLst>
                                    <p:set>
                                      <p:cBhvr>
                                        <p:cTn id="6" dur="1" fill="hold">
                                          <p:stCondLst>
                                            <p:cond delay="0"/>
                                          </p:stCondLst>
                                        </p:cTn>
                                        <p:tgtEl>
                                          <p:spTgt spid="14">
                                            <p:graphicEl>
                                              <a:dgm id="{BB7D8D2B-0E4A-4690-8FEC-3161549954E0}"/>
                                            </p:graphicEl>
                                          </p:spTgt>
                                        </p:tgtEl>
                                        <p:attrNameLst>
                                          <p:attrName>style.visibility</p:attrName>
                                        </p:attrNameLst>
                                      </p:cBhvr>
                                      <p:to>
                                        <p:strVal val="visible"/>
                                      </p:to>
                                    </p:set>
                                    <p:anim calcmode="lin" valueType="num">
                                      <p:cBhvr additive="base">
                                        <p:cTn id="7" dur="500" fill="hold"/>
                                        <p:tgtEl>
                                          <p:spTgt spid="14">
                                            <p:graphicEl>
                                              <a:dgm id="{BB7D8D2B-0E4A-4690-8FEC-3161549954E0}"/>
                                            </p:graphic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
                                            <p:graphicEl>
                                              <a:dgm id="{BB7D8D2B-0E4A-4690-8FEC-3161549954E0}"/>
                                            </p:graphicEl>
                                          </p:spTgt>
                                        </p:tgtEl>
                                        <p:attrNameLst>
                                          <p:attrName>ppt_y</p:attrName>
                                        </p:attrNameLst>
                                      </p:cBhvr>
                                      <p:tavLst>
                                        <p:tav tm="0">
                                          <p:val>
                                            <p:strVal val="#ppt_y"/>
                                          </p:val>
                                        </p:tav>
                                        <p:tav tm="100000">
                                          <p:val>
                                            <p:strVal val="#ppt_y"/>
                                          </p:val>
                                        </p:tav>
                                      </p:tavLst>
                                    </p:anim>
                                  </p:childTnLst>
                                </p:cTn>
                              </p:par>
                              <p:par>
                                <p:cTn id="9" presetID="2" presetClass="entr" presetSubtype="2" decel="66000" fill="hold" grpId="0" nodeType="withEffect">
                                  <p:stCondLst>
                                    <p:cond delay="0"/>
                                  </p:stCondLst>
                                  <p:childTnLst>
                                    <p:set>
                                      <p:cBhvr>
                                        <p:cTn id="10" dur="1" fill="hold">
                                          <p:stCondLst>
                                            <p:cond delay="0"/>
                                          </p:stCondLst>
                                        </p:cTn>
                                        <p:tgtEl>
                                          <p:spTgt spid="14">
                                            <p:graphicEl>
                                              <a:dgm id="{8A364E51-F2EC-49F9-9E30-1F6C1CB5DD8F}"/>
                                            </p:graphicEl>
                                          </p:spTgt>
                                        </p:tgtEl>
                                        <p:attrNameLst>
                                          <p:attrName>style.visibility</p:attrName>
                                        </p:attrNameLst>
                                      </p:cBhvr>
                                      <p:to>
                                        <p:strVal val="visible"/>
                                      </p:to>
                                    </p:set>
                                    <p:anim calcmode="lin" valueType="num">
                                      <p:cBhvr additive="base">
                                        <p:cTn id="11" dur="500" fill="hold"/>
                                        <p:tgtEl>
                                          <p:spTgt spid="14">
                                            <p:graphicEl>
                                              <a:dgm id="{8A364E51-F2EC-49F9-9E30-1F6C1CB5DD8F}"/>
                                            </p:graphic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4">
                                            <p:graphicEl>
                                              <a:dgm id="{8A364E51-F2EC-49F9-9E30-1F6C1CB5DD8F}"/>
                                            </p:graphic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decel="66000" fill="hold" grpId="0" nodeType="clickEffect">
                                  <p:stCondLst>
                                    <p:cond delay="0"/>
                                  </p:stCondLst>
                                  <p:childTnLst>
                                    <p:set>
                                      <p:cBhvr>
                                        <p:cTn id="16" dur="1" fill="hold">
                                          <p:stCondLst>
                                            <p:cond delay="0"/>
                                          </p:stCondLst>
                                        </p:cTn>
                                        <p:tgtEl>
                                          <p:spTgt spid="14">
                                            <p:graphicEl>
                                              <a:dgm id="{D34C5106-C43C-4EF5-B354-C115E2566499}"/>
                                            </p:graphicEl>
                                          </p:spTgt>
                                        </p:tgtEl>
                                        <p:attrNameLst>
                                          <p:attrName>style.visibility</p:attrName>
                                        </p:attrNameLst>
                                      </p:cBhvr>
                                      <p:to>
                                        <p:strVal val="visible"/>
                                      </p:to>
                                    </p:set>
                                    <p:anim calcmode="lin" valueType="num">
                                      <p:cBhvr additive="base">
                                        <p:cTn id="17" dur="500" fill="hold"/>
                                        <p:tgtEl>
                                          <p:spTgt spid="14">
                                            <p:graphicEl>
                                              <a:dgm id="{D34C5106-C43C-4EF5-B354-C115E2566499}"/>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
                                            <p:graphicEl>
                                              <a:dgm id="{D34C5106-C43C-4EF5-B354-C115E2566499}"/>
                                            </p:graphicEl>
                                          </p:spTgt>
                                        </p:tgtEl>
                                        <p:attrNameLst>
                                          <p:attrName>ppt_y</p:attrName>
                                        </p:attrNameLst>
                                      </p:cBhvr>
                                      <p:tavLst>
                                        <p:tav tm="0">
                                          <p:val>
                                            <p:strVal val="#ppt_y"/>
                                          </p:val>
                                        </p:tav>
                                        <p:tav tm="100000">
                                          <p:val>
                                            <p:strVal val="#ppt_y"/>
                                          </p:val>
                                        </p:tav>
                                      </p:tavLst>
                                    </p:anim>
                                  </p:childTnLst>
                                </p:cTn>
                              </p:par>
                              <p:par>
                                <p:cTn id="19" presetID="2" presetClass="entr" presetSubtype="2" decel="66000" fill="hold" grpId="0" nodeType="withEffect">
                                  <p:stCondLst>
                                    <p:cond delay="0"/>
                                  </p:stCondLst>
                                  <p:childTnLst>
                                    <p:set>
                                      <p:cBhvr>
                                        <p:cTn id="20" dur="1" fill="hold">
                                          <p:stCondLst>
                                            <p:cond delay="0"/>
                                          </p:stCondLst>
                                        </p:cTn>
                                        <p:tgtEl>
                                          <p:spTgt spid="14">
                                            <p:graphicEl>
                                              <a:dgm id="{7F21795A-ED67-44E5-8868-07B2DB0AADDB}"/>
                                            </p:graphicEl>
                                          </p:spTgt>
                                        </p:tgtEl>
                                        <p:attrNameLst>
                                          <p:attrName>style.visibility</p:attrName>
                                        </p:attrNameLst>
                                      </p:cBhvr>
                                      <p:to>
                                        <p:strVal val="visible"/>
                                      </p:to>
                                    </p:set>
                                    <p:anim calcmode="lin" valueType="num">
                                      <p:cBhvr additive="base">
                                        <p:cTn id="21" dur="500" fill="hold"/>
                                        <p:tgtEl>
                                          <p:spTgt spid="14">
                                            <p:graphicEl>
                                              <a:dgm id="{7F21795A-ED67-44E5-8868-07B2DB0AADDB}"/>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
                                            <p:graphicEl>
                                              <a:dgm id="{7F21795A-ED67-44E5-8868-07B2DB0AADDB}"/>
                                            </p:graphic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decel="66000" fill="hold" grpId="0" nodeType="clickEffect">
                                  <p:stCondLst>
                                    <p:cond delay="0"/>
                                  </p:stCondLst>
                                  <p:childTnLst>
                                    <p:set>
                                      <p:cBhvr>
                                        <p:cTn id="26" dur="1" fill="hold">
                                          <p:stCondLst>
                                            <p:cond delay="0"/>
                                          </p:stCondLst>
                                        </p:cTn>
                                        <p:tgtEl>
                                          <p:spTgt spid="14">
                                            <p:graphicEl>
                                              <a:dgm id="{4D701397-A5C3-4E4B-9495-88C341A4D5BC}"/>
                                            </p:graphicEl>
                                          </p:spTgt>
                                        </p:tgtEl>
                                        <p:attrNameLst>
                                          <p:attrName>style.visibility</p:attrName>
                                        </p:attrNameLst>
                                      </p:cBhvr>
                                      <p:to>
                                        <p:strVal val="visible"/>
                                      </p:to>
                                    </p:set>
                                    <p:anim calcmode="lin" valueType="num">
                                      <p:cBhvr additive="base">
                                        <p:cTn id="27" dur="500" fill="hold"/>
                                        <p:tgtEl>
                                          <p:spTgt spid="14">
                                            <p:graphicEl>
                                              <a:dgm id="{4D701397-A5C3-4E4B-9495-88C341A4D5BC}"/>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graphicEl>
                                              <a:dgm id="{4D701397-A5C3-4E4B-9495-88C341A4D5BC}"/>
                                            </p:graphicEl>
                                          </p:spTgt>
                                        </p:tgtEl>
                                        <p:attrNameLst>
                                          <p:attrName>ppt_y</p:attrName>
                                        </p:attrNameLst>
                                      </p:cBhvr>
                                      <p:tavLst>
                                        <p:tav tm="0">
                                          <p:val>
                                            <p:strVal val="#ppt_y"/>
                                          </p:val>
                                        </p:tav>
                                        <p:tav tm="100000">
                                          <p:val>
                                            <p:strVal val="#ppt_y"/>
                                          </p:val>
                                        </p:tav>
                                      </p:tavLst>
                                    </p:anim>
                                  </p:childTnLst>
                                </p:cTn>
                              </p:par>
                              <p:par>
                                <p:cTn id="29" presetID="2" presetClass="entr" presetSubtype="2" decel="66000" fill="hold" grpId="0" nodeType="withEffect">
                                  <p:stCondLst>
                                    <p:cond delay="0"/>
                                  </p:stCondLst>
                                  <p:childTnLst>
                                    <p:set>
                                      <p:cBhvr>
                                        <p:cTn id="30" dur="1" fill="hold">
                                          <p:stCondLst>
                                            <p:cond delay="0"/>
                                          </p:stCondLst>
                                        </p:cTn>
                                        <p:tgtEl>
                                          <p:spTgt spid="14">
                                            <p:graphicEl>
                                              <a:dgm id="{9DE5D7B5-DB93-44F4-8B44-2A8D2DFA4E1F}"/>
                                            </p:graphicEl>
                                          </p:spTgt>
                                        </p:tgtEl>
                                        <p:attrNameLst>
                                          <p:attrName>style.visibility</p:attrName>
                                        </p:attrNameLst>
                                      </p:cBhvr>
                                      <p:to>
                                        <p:strVal val="visible"/>
                                      </p:to>
                                    </p:set>
                                    <p:anim calcmode="lin" valueType="num">
                                      <p:cBhvr additive="base">
                                        <p:cTn id="31" dur="500" fill="hold"/>
                                        <p:tgtEl>
                                          <p:spTgt spid="14">
                                            <p:graphicEl>
                                              <a:dgm id="{9DE5D7B5-DB93-44F4-8B44-2A8D2DFA4E1F}"/>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4">
                                            <p:graphicEl>
                                              <a:dgm id="{9DE5D7B5-DB93-44F4-8B44-2A8D2DFA4E1F}"/>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6B5F359-9DF9-46F5-1EDB-2760311758E3}"/>
              </a:ext>
            </a:extLst>
          </p:cNvPr>
          <p:cNvSpPr txBox="1">
            <a:spLocks noGrp="1"/>
          </p:cNvSpPr>
          <p:nvPr>
            <p:ph type="title" idx="4294967295"/>
          </p:nvPr>
        </p:nvSpPr>
        <p:spPr>
          <a:xfrm>
            <a:off x="2137287" y="402994"/>
            <a:ext cx="6412743" cy="747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2"/>
                </a:solidFill>
                <a:effectLst/>
                <a:uLnTx/>
                <a:uFillTx/>
                <a:latin typeface="+mj-lt"/>
                <a:ea typeface="+mj-ea"/>
                <a:cs typeface="Gill Sans" panose="020B0502020104020203" pitchFamily="34" charset="-79"/>
              </a:rPr>
              <a:t>Objectives</a:t>
            </a:r>
          </a:p>
        </p:txBody>
      </p:sp>
      <p:cxnSp>
        <p:nvCxnSpPr>
          <p:cNvPr id="13" name="Straight Connector 12">
            <a:extLst>
              <a:ext uri="{FF2B5EF4-FFF2-40B4-BE49-F238E27FC236}">
                <a16:creationId xmlns:a16="http://schemas.microsoft.com/office/drawing/2014/main" id="{B20EB79B-AF2C-C46A-F256-E82D1A538C29}"/>
              </a:ext>
              <a:ext uri="{C183D7F6-B498-43B3-948B-1728B52AA6E4}">
                <adec:decorative xmlns:adec="http://schemas.microsoft.com/office/drawing/2017/decorative" val="1"/>
              </a:ext>
            </a:extLst>
          </p:cNvPr>
          <p:cNvCxnSpPr>
            <a:cxnSpLocks/>
          </p:cNvCxnSpPr>
          <p:nvPr/>
        </p:nvCxnSpPr>
        <p:spPr>
          <a:xfrm>
            <a:off x="2985323" y="1118960"/>
            <a:ext cx="471667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4" descr="A dental assistant holding a model of teeth to explain procedure to a young dental patient.">
            <a:extLst>
              <a:ext uri="{FF2B5EF4-FFF2-40B4-BE49-F238E27FC236}">
                <a16:creationId xmlns:a16="http://schemas.microsoft.com/office/drawing/2014/main" id="{2DD42FAF-14EB-5BE4-2BD0-59E7F4EDEC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373485"/>
            <a:ext cx="5011396" cy="4600281"/>
          </a:xfrm>
          <a:prstGeom prst="rect">
            <a:avLst/>
          </a:prstGeom>
        </p:spPr>
      </p:pic>
      <p:sp>
        <p:nvSpPr>
          <p:cNvPr id="12" name="Content Placeholder 15">
            <a:extLst>
              <a:ext uri="{FF2B5EF4-FFF2-40B4-BE49-F238E27FC236}">
                <a16:creationId xmlns:a16="http://schemas.microsoft.com/office/drawing/2014/main" id="{B06B1FCA-845A-0EB6-48F5-0D2D0010222D}"/>
              </a:ext>
            </a:extLst>
          </p:cNvPr>
          <p:cNvSpPr txBox="1">
            <a:spLocks/>
          </p:cNvSpPr>
          <p:nvPr/>
        </p:nvSpPr>
        <p:spPr>
          <a:xfrm>
            <a:off x="5341038" y="1373485"/>
            <a:ext cx="6181282" cy="4597923"/>
          </a:xfrm>
          <a:prstGeom prst="rect">
            <a:avLst/>
          </a:prstGeom>
          <a:ln>
            <a:solidFill>
              <a:schemeClr val="bg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9000"/>
              </a:lnSpc>
              <a:buNone/>
            </a:pPr>
            <a:r>
              <a:rPr lang="en-US" sz="2400" dirty="0">
                <a:latin typeface="Arial Black" panose="020B0A04020102020204" pitchFamily="34" charset="0"/>
              </a:rPr>
              <a:t>01 </a:t>
            </a:r>
          </a:p>
          <a:p>
            <a:pPr marL="0" indent="0">
              <a:lnSpc>
                <a:spcPct val="109000"/>
              </a:lnSpc>
              <a:buNone/>
            </a:pPr>
            <a:r>
              <a:rPr lang="en-US" dirty="0"/>
              <a:t>Describe the diagnostic criteria for ASD and the associated symptoms, behaviors, and strengths.</a:t>
            </a:r>
          </a:p>
          <a:p>
            <a:pPr marL="0" indent="0">
              <a:lnSpc>
                <a:spcPct val="109000"/>
              </a:lnSpc>
              <a:buNone/>
            </a:pPr>
            <a:r>
              <a:rPr lang="en-US" sz="2400" dirty="0">
                <a:latin typeface="Arial Black" panose="020B0A04020102020204" pitchFamily="34" charset="0"/>
              </a:rPr>
              <a:t>02</a:t>
            </a:r>
          </a:p>
          <a:p>
            <a:pPr marL="0" indent="0">
              <a:lnSpc>
                <a:spcPct val="109000"/>
              </a:lnSpc>
              <a:buNone/>
            </a:pPr>
            <a:r>
              <a:rPr lang="en-US" dirty="0"/>
              <a:t>Identify disability accommodations and support strategies to prepare students with ASD for successful oral health visits, including ways to reduce anxiety.</a:t>
            </a:r>
          </a:p>
          <a:p>
            <a:pPr marL="0" indent="0">
              <a:lnSpc>
                <a:spcPct val="109000"/>
              </a:lnSpc>
              <a:buNone/>
            </a:pPr>
            <a:r>
              <a:rPr lang="en-US" dirty="0">
                <a:latin typeface="Arial Black" panose="020B0A04020102020204" pitchFamily="34" charset="0"/>
              </a:rPr>
              <a:t>03</a:t>
            </a:r>
          </a:p>
          <a:p>
            <a:pPr marL="0" indent="0">
              <a:lnSpc>
                <a:spcPct val="109000"/>
              </a:lnSpc>
              <a:buNone/>
            </a:pPr>
            <a:r>
              <a:rPr lang="en-US" altLang="ko-KR" dirty="0">
                <a:ea typeface="Calibri" panose="020F0502020204030204" pitchFamily="34" charset="0"/>
                <a:cs typeface="Calibri" panose="020F0502020204030204" pitchFamily="34" charset="0"/>
              </a:rPr>
              <a:t>Explain the common side effects of drugs used to treat the associated features of ASD and their interactions with drugs used in dentistry.</a:t>
            </a:r>
          </a:p>
          <a:p>
            <a:endParaRPr lang="en-US" dirty="0"/>
          </a:p>
          <a:p>
            <a:endParaRPr lang="en-US" sz="2400" dirty="0"/>
          </a:p>
        </p:txBody>
      </p:sp>
      <p:sp>
        <p:nvSpPr>
          <p:cNvPr id="2" name="Slide Number Placeholder 5">
            <a:extLst>
              <a:ext uri="{FF2B5EF4-FFF2-40B4-BE49-F238E27FC236}">
                <a16:creationId xmlns:a16="http://schemas.microsoft.com/office/drawing/2014/main" id="{E34604E2-1734-24D3-3D17-750132231AD2}"/>
              </a:ext>
            </a:extLst>
          </p:cNvPr>
          <p:cNvSpPr txBox="1">
            <a:spLocks/>
          </p:cNvSpPr>
          <p:nvPr/>
        </p:nvSpPr>
        <p:spPr>
          <a:xfrm>
            <a:off x="8610600" y="636081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a:t>
            </a:fld>
            <a:endParaRPr lang="en-US" dirty="0"/>
          </a:p>
        </p:txBody>
      </p:sp>
    </p:spTree>
    <p:extLst>
      <p:ext uri="{BB962C8B-B14F-4D97-AF65-F5344CB8AC3E}">
        <p14:creationId xmlns:p14="http://schemas.microsoft.com/office/powerpoint/2010/main" val="1195964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5400000">
            <a:off x="6510420" y="1565240"/>
            <a:ext cx="5174789" cy="4293801"/>
            <a:chOff x="2974664" y="1033382"/>
            <a:chExt cx="1562082" cy="1296144"/>
          </a:xfrm>
          <a:effectLst/>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rot="16200000">
              <a:off x="3334397" y="1162492"/>
              <a:ext cx="576063" cy="923330"/>
            </a:xfrm>
            <a:prstGeom prst="rect">
              <a:avLst/>
            </a:prstGeom>
            <a:no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S</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6429617" y="188853"/>
            <a:ext cx="5336393"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5"/>
                </a:solidFill>
                <a:effectLst/>
                <a:uLnTx/>
                <a:uFillTx/>
                <a:latin typeface="+mj-lt"/>
                <a:ea typeface="+mn-ea"/>
                <a:cs typeface="Arial" panose="020B0604020202020204" pitchFamily="34" charset="0"/>
              </a:rPr>
              <a:t>Schedule a Pre-visit</a:t>
            </a:r>
          </a:p>
        </p:txBody>
      </p:sp>
      <p:graphicFrame>
        <p:nvGraphicFramePr>
          <p:cNvPr id="3" name="Diagram 2" descr="SmartArt listing the considerations that should occur during a pre-visit with the student.">
            <a:extLst>
              <a:ext uri="{FF2B5EF4-FFF2-40B4-BE49-F238E27FC236}">
                <a16:creationId xmlns:a16="http://schemas.microsoft.com/office/drawing/2014/main" id="{30579D44-7285-BE29-5459-82701A3406D9}"/>
              </a:ext>
            </a:extLst>
          </p:cNvPr>
          <p:cNvGraphicFramePr/>
          <p:nvPr>
            <p:extLst>
              <p:ext uri="{D42A27DB-BD31-4B8C-83A1-F6EECF244321}">
                <p14:modId xmlns:p14="http://schemas.microsoft.com/office/powerpoint/2010/main" val="3377018235"/>
              </p:ext>
            </p:extLst>
          </p:nvPr>
        </p:nvGraphicFramePr>
        <p:xfrm>
          <a:off x="-528736" y="561295"/>
          <a:ext cx="8128000" cy="61078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Arrow Connector 4">
            <a:extLst>
              <a:ext uri="{FF2B5EF4-FFF2-40B4-BE49-F238E27FC236}">
                <a16:creationId xmlns:a16="http://schemas.microsoft.com/office/drawing/2014/main" id="{3AB097E6-C6F7-851A-79ED-76998842E247}"/>
              </a:ext>
              <a:ext uri="{C183D7F6-B498-43B3-948B-1728B52AA6E4}">
                <adec:decorative xmlns:adec="http://schemas.microsoft.com/office/drawing/2017/decorative" val="1"/>
              </a:ext>
            </a:extLst>
          </p:cNvPr>
          <p:cNvCxnSpPr>
            <a:cxnSpLocks/>
          </p:cNvCxnSpPr>
          <p:nvPr/>
        </p:nvCxnSpPr>
        <p:spPr>
          <a:xfrm flipV="1">
            <a:off x="4657584" y="2761218"/>
            <a:ext cx="204488" cy="2297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DEA5662-CA7C-82FA-04E2-04F78DFA173F}"/>
              </a:ext>
              <a:ext uri="{C183D7F6-B498-43B3-948B-1728B52AA6E4}">
                <adec:decorative xmlns:adec="http://schemas.microsoft.com/office/drawing/2017/decorative" val="1"/>
              </a:ext>
            </a:extLst>
          </p:cNvPr>
          <p:cNvCxnSpPr>
            <a:cxnSpLocks/>
          </p:cNvCxnSpPr>
          <p:nvPr/>
        </p:nvCxnSpPr>
        <p:spPr>
          <a:xfrm flipH="1" flipV="1">
            <a:off x="2495457" y="2728185"/>
            <a:ext cx="234659" cy="19294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D5360D-0F17-4C8B-B9AC-A0E0FA8AFD42}"/>
              </a:ext>
              <a:ext uri="{C183D7F6-B498-43B3-948B-1728B52AA6E4}">
                <adec:decorative xmlns:adec="http://schemas.microsoft.com/office/drawing/2017/decorative" val="1"/>
              </a:ext>
            </a:extLst>
          </p:cNvPr>
          <p:cNvCxnSpPr>
            <a:cxnSpLocks/>
          </p:cNvCxnSpPr>
          <p:nvPr/>
        </p:nvCxnSpPr>
        <p:spPr>
          <a:xfrm>
            <a:off x="3675617" y="5040461"/>
            <a:ext cx="0" cy="27026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6B4CB8B8-67F9-E405-C7AC-397568658D3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20</a:t>
            </a:fld>
            <a:endParaRPr lang="en-US" dirty="0"/>
          </a:p>
        </p:txBody>
      </p:sp>
    </p:spTree>
    <p:extLst>
      <p:ext uri="{BB962C8B-B14F-4D97-AF65-F5344CB8AC3E}">
        <p14:creationId xmlns:p14="http://schemas.microsoft.com/office/powerpoint/2010/main" val="1377298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grpId="0" nodeType="clickEffect">
                                  <p:stCondLst>
                                    <p:cond delay="0"/>
                                  </p:stCondLst>
                                  <p:childTnLst>
                                    <p:set>
                                      <p:cBhvr>
                                        <p:cTn id="6" dur="1" fill="hold">
                                          <p:stCondLst>
                                            <p:cond delay="0"/>
                                          </p:stCondLst>
                                        </p:cTn>
                                        <p:tgtEl>
                                          <p:spTgt spid="3">
                                            <p:graphicEl>
                                              <a:dgm id="{04FEBFD9-7755-4FC8-ACBB-04E1F27A8629}"/>
                                            </p:graphicEl>
                                          </p:spTgt>
                                        </p:tgtEl>
                                        <p:attrNameLst>
                                          <p:attrName>style.visibility</p:attrName>
                                        </p:attrNameLst>
                                      </p:cBhvr>
                                      <p:to>
                                        <p:strVal val="visible"/>
                                      </p:to>
                                    </p:set>
                                    <p:anim calcmode="lin" valueType="num">
                                      <p:cBhvr additive="base">
                                        <p:cTn id="7" dur="500" fill="hold"/>
                                        <p:tgtEl>
                                          <p:spTgt spid="3">
                                            <p:graphicEl>
                                              <a:dgm id="{04FEBFD9-7755-4FC8-ACBB-04E1F27A8629}"/>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graphicEl>
                                              <a:dgm id="{04FEBFD9-7755-4FC8-ACBB-04E1F27A8629}"/>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decel="50000" fill="hold" grpId="0" nodeType="clickEffect">
                                  <p:stCondLst>
                                    <p:cond delay="0"/>
                                  </p:stCondLst>
                                  <p:childTnLst>
                                    <p:set>
                                      <p:cBhvr>
                                        <p:cTn id="12" dur="1" fill="hold">
                                          <p:stCondLst>
                                            <p:cond delay="0"/>
                                          </p:stCondLst>
                                        </p:cTn>
                                        <p:tgtEl>
                                          <p:spTgt spid="3">
                                            <p:graphicEl>
                                              <a:dgm id="{DA56C0D0-0E21-4090-8890-B2AA2B9D8592}"/>
                                            </p:graphicEl>
                                          </p:spTgt>
                                        </p:tgtEl>
                                        <p:attrNameLst>
                                          <p:attrName>style.visibility</p:attrName>
                                        </p:attrNameLst>
                                      </p:cBhvr>
                                      <p:to>
                                        <p:strVal val="visible"/>
                                      </p:to>
                                    </p:set>
                                    <p:anim calcmode="lin" valueType="num">
                                      <p:cBhvr additive="base">
                                        <p:cTn id="13" dur="500" fill="hold"/>
                                        <p:tgtEl>
                                          <p:spTgt spid="3">
                                            <p:graphicEl>
                                              <a:dgm id="{DA56C0D0-0E21-4090-8890-B2AA2B9D8592}"/>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graphicEl>
                                              <a:dgm id="{DA56C0D0-0E21-4090-8890-B2AA2B9D8592}"/>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decel="50000" fill="hold" grpId="0" nodeType="clickEffect">
                                  <p:stCondLst>
                                    <p:cond delay="0"/>
                                  </p:stCondLst>
                                  <p:childTnLst>
                                    <p:set>
                                      <p:cBhvr>
                                        <p:cTn id="18" dur="1" fill="hold">
                                          <p:stCondLst>
                                            <p:cond delay="0"/>
                                          </p:stCondLst>
                                        </p:cTn>
                                        <p:tgtEl>
                                          <p:spTgt spid="3">
                                            <p:graphicEl>
                                              <a:dgm id="{7EFC6735-3DB0-461A-8D7A-DA4E9677853B}"/>
                                            </p:graphicEl>
                                          </p:spTgt>
                                        </p:tgtEl>
                                        <p:attrNameLst>
                                          <p:attrName>style.visibility</p:attrName>
                                        </p:attrNameLst>
                                      </p:cBhvr>
                                      <p:to>
                                        <p:strVal val="visible"/>
                                      </p:to>
                                    </p:set>
                                    <p:anim calcmode="lin" valueType="num">
                                      <p:cBhvr additive="base">
                                        <p:cTn id="19" dur="500" fill="hold"/>
                                        <p:tgtEl>
                                          <p:spTgt spid="3">
                                            <p:graphicEl>
                                              <a:dgm id="{7EFC6735-3DB0-461A-8D7A-DA4E9677853B}"/>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graphicEl>
                                              <a:dgm id="{7EFC6735-3DB0-461A-8D7A-DA4E9677853B}"/>
                                            </p:graphic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decel="50000" fill="hold" grpId="0" nodeType="clickEffect">
                                  <p:stCondLst>
                                    <p:cond delay="0"/>
                                  </p:stCondLst>
                                  <p:childTnLst>
                                    <p:set>
                                      <p:cBhvr>
                                        <p:cTn id="24" dur="1" fill="hold">
                                          <p:stCondLst>
                                            <p:cond delay="0"/>
                                          </p:stCondLst>
                                        </p:cTn>
                                        <p:tgtEl>
                                          <p:spTgt spid="3">
                                            <p:graphicEl>
                                              <a:dgm id="{D08426CB-13E2-467B-805B-D5A416D1D167}"/>
                                            </p:graphicEl>
                                          </p:spTgt>
                                        </p:tgtEl>
                                        <p:attrNameLst>
                                          <p:attrName>style.visibility</p:attrName>
                                        </p:attrNameLst>
                                      </p:cBhvr>
                                      <p:to>
                                        <p:strVal val="visible"/>
                                      </p:to>
                                    </p:set>
                                    <p:anim calcmode="lin" valueType="num">
                                      <p:cBhvr additive="base">
                                        <p:cTn id="25" dur="500" fill="hold"/>
                                        <p:tgtEl>
                                          <p:spTgt spid="3">
                                            <p:graphicEl>
                                              <a:dgm id="{D08426CB-13E2-467B-805B-D5A416D1D167}"/>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graphicEl>
                                              <a:dgm id="{D08426CB-13E2-467B-805B-D5A416D1D16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16200000">
            <a:off x="540415" y="989029"/>
            <a:ext cx="5174789" cy="4293801"/>
            <a:chOff x="2974664" y="1033382"/>
            <a:chExt cx="1562082" cy="1296144"/>
          </a:xfrm>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rot="5400000">
              <a:off x="3334397" y="1128595"/>
              <a:ext cx="576063" cy="923330"/>
            </a:xfrm>
            <a:prstGeom prst="rect">
              <a:avLst/>
            </a:prstGeom>
            <a:no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R</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646771" y="5901961"/>
            <a:ext cx="10896971"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Review Accommodations with the Student</a:t>
            </a:r>
          </a:p>
        </p:txBody>
      </p:sp>
      <p:graphicFrame>
        <p:nvGraphicFramePr>
          <p:cNvPr id="14" name="Diagram 13" descr="Smart Art graphic of possible accommodations to review with the student.">
            <a:extLst>
              <a:ext uri="{FF2B5EF4-FFF2-40B4-BE49-F238E27FC236}">
                <a16:creationId xmlns:a16="http://schemas.microsoft.com/office/drawing/2014/main" id="{ABB32982-06D4-61C7-5261-671A5B428668}"/>
              </a:ext>
            </a:extLst>
          </p:cNvPr>
          <p:cNvGraphicFramePr/>
          <p:nvPr>
            <p:extLst>
              <p:ext uri="{D42A27DB-BD31-4B8C-83A1-F6EECF244321}">
                <p14:modId xmlns:p14="http://schemas.microsoft.com/office/powerpoint/2010/main" val="4105330195"/>
              </p:ext>
            </p:extLst>
          </p:nvPr>
        </p:nvGraphicFramePr>
        <p:xfrm>
          <a:off x="6190115" y="1316765"/>
          <a:ext cx="5282483" cy="397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5">
            <a:extLst>
              <a:ext uri="{FF2B5EF4-FFF2-40B4-BE49-F238E27FC236}">
                <a16:creationId xmlns:a16="http://schemas.microsoft.com/office/drawing/2014/main" id="{266A9E36-6357-4E13-2BE0-D39EAC3E8BA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21</a:t>
            </a:fld>
            <a:endParaRPr lang="en-US" dirty="0"/>
          </a:p>
        </p:txBody>
      </p:sp>
    </p:spTree>
    <p:extLst>
      <p:ext uri="{BB962C8B-B14F-4D97-AF65-F5344CB8AC3E}">
        <p14:creationId xmlns:p14="http://schemas.microsoft.com/office/powerpoint/2010/main" val="155712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graphicEl>
                                              <a:dgm id="{17AEAF19-C0FC-4E47-88AC-F8E3E6C87126}"/>
                                            </p:graphicEl>
                                          </p:spTgt>
                                        </p:tgtEl>
                                        <p:attrNameLst>
                                          <p:attrName>style.visibility</p:attrName>
                                        </p:attrNameLst>
                                      </p:cBhvr>
                                      <p:to>
                                        <p:strVal val="visible"/>
                                      </p:to>
                                    </p:set>
                                    <p:animEffect transition="in" filter="fade">
                                      <p:cBhvr>
                                        <p:cTn id="7" dur="1000"/>
                                        <p:tgtEl>
                                          <p:spTgt spid="14">
                                            <p:graphicEl>
                                              <a:dgm id="{17AEAF19-C0FC-4E47-88AC-F8E3E6C87126}"/>
                                            </p:graphicEl>
                                          </p:spTgt>
                                        </p:tgtEl>
                                      </p:cBhvr>
                                    </p:animEffect>
                                    <p:anim calcmode="lin" valueType="num">
                                      <p:cBhvr>
                                        <p:cTn id="8" dur="1000" fill="hold"/>
                                        <p:tgtEl>
                                          <p:spTgt spid="14">
                                            <p:graphicEl>
                                              <a:dgm id="{17AEAF19-C0FC-4E47-88AC-F8E3E6C87126}"/>
                                            </p:graphicEl>
                                          </p:spTgt>
                                        </p:tgtEl>
                                        <p:attrNameLst>
                                          <p:attrName>ppt_x</p:attrName>
                                        </p:attrNameLst>
                                      </p:cBhvr>
                                      <p:tavLst>
                                        <p:tav tm="0">
                                          <p:val>
                                            <p:strVal val="#ppt_x"/>
                                          </p:val>
                                        </p:tav>
                                        <p:tav tm="100000">
                                          <p:val>
                                            <p:strVal val="#ppt_x"/>
                                          </p:val>
                                        </p:tav>
                                      </p:tavLst>
                                    </p:anim>
                                    <p:anim calcmode="lin" valueType="num">
                                      <p:cBhvr>
                                        <p:cTn id="9" dur="1000" fill="hold"/>
                                        <p:tgtEl>
                                          <p:spTgt spid="14">
                                            <p:graphicEl>
                                              <a:dgm id="{17AEAF19-C0FC-4E47-88AC-F8E3E6C8712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graphicEl>
                                              <a:dgm id="{65AA2B25-0CFB-48A2-9BD6-3B4490628417}"/>
                                            </p:graphicEl>
                                          </p:spTgt>
                                        </p:tgtEl>
                                        <p:attrNameLst>
                                          <p:attrName>style.visibility</p:attrName>
                                        </p:attrNameLst>
                                      </p:cBhvr>
                                      <p:to>
                                        <p:strVal val="visible"/>
                                      </p:to>
                                    </p:set>
                                    <p:animEffect transition="in" filter="fade">
                                      <p:cBhvr>
                                        <p:cTn id="14" dur="1000"/>
                                        <p:tgtEl>
                                          <p:spTgt spid="14">
                                            <p:graphicEl>
                                              <a:dgm id="{65AA2B25-0CFB-48A2-9BD6-3B4490628417}"/>
                                            </p:graphicEl>
                                          </p:spTgt>
                                        </p:tgtEl>
                                      </p:cBhvr>
                                    </p:animEffect>
                                    <p:anim calcmode="lin" valueType="num">
                                      <p:cBhvr>
                                        <p:cTn id="15" dur="1000" fill="hold"/>
                                        <p:tgtEl>
                                          <p:spTgt spid="14">
                                            <p:graphicEl>
                                              <a:dgm id="{65AA2B25-0CFB-48A2-9BD6-3B4490628417}"/>
                                            </p:graphicEl>
                                          </p:spTgt>
                                        </p:tgtEl>
                                        <p:attrNameLst>
                                          <p:attrName>ppt_x</p:attrName>
                                        </p:attrNameLst>
                                      </p:cBhvr>
                                      <p:tavLst>
                                        <p:tav tm="0">
                                          <p:val>
                                            <p:strVal val="#ppt_x"/>
                                          </p:val>
                                        </p:tav>
                                        <p:tav tm="100000">
                                          <p:val>
                                            <p:strVal val="#ppt_x"/>
                                          </p:val>
                                        </p:tav>
                                      </p:tavLst>
                                    </p:anim>
                                    <p:anim calcmode="lin" valueType="num">
                                      <p:cBhvr>
                                        <p:cTn id="16" dur="1000" fill="hold"/>
                                        <p:tgtEl>
                                          <p:spTgt spid="14">
                                            <p:graphicEl>
                                              <a:dgm id="{65AA2B25-0CFB-48A2-9BD6-3B449062841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graphicEl>
                                              <a:dgm id="{50EC28A5-678F-4502-91E6-A8775EA226E7}"/>
                                            </p:graphicEl>
                                          </p:spTgt>
                                        </p:tgtEl>
                                        <p:attrNameLst>
                                          <p:attrName>style.visibility</p:attrName>
                                        </p:attrNameLst>
                                      </p:cBhvr>
                                      <p:to>
                                        <p:strVal val="visible"/>
                                      </p:to>
                                    </p:set>
                                    <p:animEffect transition="in" filter="fade">
                                      <p:cBhvr>
                                        <p:cTn id="19" dur="1000"/>
                                        <p:tgtEl>
                                          <p:spTgt spid="14">
                                            <p:graphicEl>
                                              <a:dgm id="{50EC28A5-678F-4502-91E6-A8775EA226E7}"/>
                                            </p:graphicEl>
                                          </p:spTgt>
                                        </p:tgtEl>
                                      </p:cBhvr>
                                    </p:animEffect>
                                    <p:anim calcmode="lin" valueType="num">
                                      <p:cBhvr>
                                        <p:cTn id="20" dur="1000" fill="hold"/>
                                        <p:tgtEl>
                                          <p:spTgt spid="14">
                                            <p:graphicEl>
                                              <a:dgm id="{50EC28A5-678F-4502-91E6-A8775EA226E7}"/>
                                            </p:graphicEl>
                                          </p:spTgt>
                                        </p:tgtEl>
                                        <p:attrNameLst>
                                          <p:attrName>ppt_x</p:attrName>
                                        </p:attrNameLst>
                                      </p:cBhvr>
                                      <p:tavLst>
                                        <p:tav tm="0">
                                          <p:val>
                                            <p:strVal val="#ppt_x"/>
                                          </p:val>
                                        </p:tav>
                                        <p:tav tm="100000">
                                          <p:val>
                                            <p:strVal val="#ppt_x"/>
                                          </p:val>
                                        </p:tav>
                                      </p:tavLst>
                                    </p:anim>
                                    <p:anim calcmode="lin" valueType="num">
                                      <p:cBhvr>
                                        <p:cTn id="21" dur="1000" fill="hold"/>
                                        <p:tgtEl>
                                          <p:spTgt spid="14">
                                            <p:graphicEl>
                                              <a:dgm id="{50EC28A5-678F-4502-91E6-A8775EA226E7}"/>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graphicEl>
                                              <a:dgm id="{94ED5AFF-1047-4099-A482-ED6F5C38B5A1}"/>
                                            </p:graphicEl>
                                          </p:spTgt>
                                        </p:tgtEl>
                                        <p:attrNameLst>
                                          <p:attrName>style.visibility</p:attrName>
                                        </p:attrNameLst>
                                      </p:cBhvr>
                                      <p:to>
                                        <p:strVal val="visible"/>
                                      </p:to>
                                    </p:set>
                                    <p:animEffect transition="in" filter="fade">
                                      <p:cBhvr>
                                        <p:cTn id="26" dur="1000"/>
                                        <p:tgtEl>
                                          <p:spTgt spid="14">
                                            <p:graphicEl>
                                              <a:dgm id="{94ED5AFF-1047-4099-A482-ED6F5C38B5A1}"/>
                                            </p:graphicEl>
                                          </p:spTgt>
                                        </p:tgtEl>
                                      </p:cBhvr>
                                    </p:animEffect>
                                    <p:anim calcmode="lin" valueType="num">
                                      <p:cBhvr>
                                        <p:cTn id="27" dur="1000" fill="hold"/>
                                        <p:tgtEl>
                                          <p:spTgt spid="14">
                                            <p:graphicEl>
                                              <a:dgm id="{94ED5AFF-1047-4099-A482-ED6F5C38B5A1}"/>
                                            </p:graphicEl>
                                          </p:spTgt>
                                        </p:tgtEl>
                                        <p:attrNameLst>
                                          <p:attrName>ppt_x</p:attrName>
                                        </p:attrNameLst>
                                      </p:cBhvr>
                                      <p:tavLst>
                                        <p:tav tm="0">
                                          <p:val>
                                            <p:strVal val="#ppt_x"/>
                                          </p:val>
                                        </p:tav>
                                        <p:tav tm="100000">
                                          <p:val>
                                            <p:strVal val="#ppt_x"/>
                                          </p:val>
                                        </p:tav>
                                      </p:tavLst>
                                    </p:anim>
                                    <p:anim calcmode="lin" valueType="num">
                                      <p:cBhvr>
                                        <p:cTn id="28" dur="1000" fill="hold"/>
                                        <p:tgtEl>
                                          <p:spTgt spid="14">
                                            <p:graphicEl>
                                              <a:dgm id="{94ED5AFF-1047-4099-A482-ED6F5C38B5A1}"/>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graphicEl>
                                              <a:dgm id="{4E3A3479-C471-4CB3-A479-1079EC890DCB}"/>
                                            </p:graphicEl>
                                          </p:spTgt>
                                        </p:tgtEl>
                                        <p:attrNameLst>
                                          <p:attrName>style.visibility</p:attrName>
                                        </p:attrNameLst>
                                      </p:cBhvr>
                                      <p:to>
                                        <p:strVal val="visible"/>
                                      </p:to>
                                    </p:set>
                                    <p:animEffect transition="in" filter="fade">
                                      <p:cBhvr>
                                        <p:cTn id="31" dur="1000"/>
                                        <p:tgtEl>
                                          <p:spTgt spid="14">
                                            <p:graphicEl>
                                              <a:dgm id="{4E3A3479-C471-4CB3-A479-1079EC890DCB}"/>
                                            </p:graphicEl>
                                          </p:spTgt>
                                        </p:tgtEl>
                                      </p:cBhvr>
                                    </p:animEffect>
                                    <p:anim calcmode="lin" valueType="num">
                                      <p:cBhvr>
                                        <p:cTn id="32" dur="1000" fill="hold"/>
                                        <p:tgtEl>
                                          <p:spTgt spid="14">
                                            <p:graphicEl>
                                              <a:dgm id="{4E3A3479-C471-4CB3-A479-1079EC890DCB}"/>
                                            </p:graphicEl>
                                          </p:spTgt>
                                        </p:tgtEl>
                                        <p:attrNameLst>
                                          <p:attrName>ppt_x</p:attrName>
                                        </p:attrNameLst>
                                      </p:cBhvr>
                                      <p:tavLst>
                                        <p:tav tm="0">
                                          <p:val>
                                            <p:strVal val="#ppt_x"/>
                                          </p:val>
                                        </p:tav>
                                        <p:tav tm="100000">
                                          <p:val>
                                            <p:strVal val="#ppt_x"/>
                                          </p:val>
                                        </p:tav>
                                      </p:tavLst>
                                    </p:anim>
                                    <p:anim calcmode="lin" valueType="num">
                                      <p:cBhvr>
                                        <p:cTn id="33" dur="1000" fill="hold"/>
                                        <p:tgtEl>
                                          <p:spTgt spid="14">
                                            <p:graphicEl>
                                              <a:dgm id="{4E3A3479-C471-4CB3-A479-1079EC890DC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graphicEl>
                                              <a:dgm id="{DDAAB74D-E77D-4B98-A517-74EB722BC18E}"/>
                                            </p:graphicEl>
                                          </p:spTgt>
                                        </p:tgtEl>
                                        <p:attrNameLst>
                                          <p:attrName>style.visibility</p:attrName>
                                        </p:attrNameLst>
                                      </p:cBhvr>
                                      <p:to>
                                        <p:strVal val="visible"/>
                                      </p:to>
                                    </p:set>
                                    <p:animEffect transition="in" filter="fade">
                                      <p:cBhvr>
                                        <p:cTn id="38" dur="1000"/>
                                        <p:tgtEl>
                                          <p:spTgt spid="14">
                                            <p:graphicEl>
                                              <a:dgm id="{DDAAB74D-E77D-4B98-A517-74EB722BC18E}"/>
                                            </p:graphicEl>
                                          </p:spTgt>
                                        </p:tgtEl>
                                      </p:cBhvr>
                                    </p:animEffect>
                                    <p:anim calcmode="lin" valueType="num">
                                      <p:cBhvr>
                                        <p:cTn id="39" dur="1000" fill="hold"/>
                                        <p:tgtEl>
                                          <p:spTgt spid="14">
                                            <p:graphicEl>
                                              <a:dgm id="{DDAAB74D-E77D-4B98-A517-74EB722BC18E}"/>
                                            </p:graphicEl>
                                          </p:spTgt>
                                        </p:tgtEl>
                                        <p:attrNameLst>
                                          <p:attrName>ppt_x</p:attrName>
                                        </p:attrNameLst>
                                      </p:cBhvr>
                                      <p:tavLst>
                                        <p:tav tm="0">
                                          <p:val>
                                            <p:strVal val="#ppt_x"/>
                                          </p:val>
                                        </p:tav>
                                        <p:tav tm="100000">
                                          <p:val>
                                            <p:strVal val="#ppt_x"/>
                                          </p:val>
                                        </p:tav>
                                      </p:tavLst>
                                    </p:anim>
                                    <p:anim calcmode="lin" valueType="num">
                                      <p:cBhvr>
                                        <p:cTn id="40" dur="1000" fill="hold"/>
                                        <p:tgtEl>
                                          <p:spTgt spid="14">
                                            <p:graphicEl>
                                              <a:dgm id="{DDAAB74D-E77D-4B98-A517-74EB722BC18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graphicEl>
                                              <a:dgm id="{B47E8523-27FF-4FB8-A380-9458A285968F}"/>
                                            </p:graphicEl>
                                          </p:spTgt>
                                        </p:tgtEl>
                                        <p:attrNameLst>
                                          <p:attrName>style.visibility</p:attrName>
                                        </p:attrNameLst>
                                      </p:cBhvr>
                                      <p:to>
                                        <p:strVal val="visible"/>
                                      </p:to>
                                    </p:set>
                                    <p:animEffect transition="in" filter="fade">
                                      <p:cBhvr>
                                        <p:cTn id="43" dur="1000"/>
                                        <p:tgtEl>
                                          <p:spTgt spid="14">
                                            <p:graphicEl>
                                              <a:dgm id="{B47E8523-27FF-4FB8-A380-9458A285968F}"/>
                                            </p:graphicEl>
                                          </p:spTgt>
                                        </p:tgtEl>
                                      </p:cBhvr>
                                    </p:animEffect>
                                    <p:anim calcmode="lin" valueType="num">
                                      <p:cBhvr>
                                        <p:cTn id="44" dur="1000" fill="hold"/>
                                        <p:tgtEl>
                                          <p:spTgt spid="14">
                                            <p:graphicEl>
                                              <a:dgm id="{B47E8523-27FF-4FB8-A380-9458A285968F}"/>
                                            </p:graphicEl>
                                          </p:spTgt>
                                        </p:tgtEl>
                                        <p:attrNameLst>
                                          <p:attrName>ppt_x</p:attrName>
                                        </p:attrNameLst>
                                      </p:cBhvr>
                                      <p:tavLst>
                                        <p:tav tm="0">
                                          <p:val>
                                            <p:strVal val="#ppt_x"/>
                                          </p:val>
                                        </p:tav>
                                        <p:tav tm="100000">
                                          <p:val>
                                            <p:strVal val="#ppt_x"/>
                                          </p:val>
                                        </p:tav>
                                      </p:tavLst>
                                    </p:anim>
                                    <p:anim calcmode="lin" valueType="num">
                                      <p:cBhvr>
                                        <p:cTn id="45" dur="1000" fill="hold"/>
                                        <p:tgtEl>
                                          <p:spTgt spid="14">
                                            <p:graphicEl>
                                              <a:dgm id="{B47E8523-27FF-4FB8-A380-9458A285968F}"/>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graphicEl>
                                              <a:dgm id="{38311E3D-5C32-4AFC-9D7A-9E11EAE60B38}"/>
                                            </p:graphicEl>
                                          </p:spTgt>
                                        </p:tgtEl>
                                        <p:attrNameLst>
                                          <p:attrName>style.visibility</p:attrName>
                                        </p:attrNameLst>
                                      </p:cBhvr>
                                      <p:to>
                                        <p:strVal val="visible"/>
                                      </p:to>
                                    </p:set>
                                    <p:animEffect transition="in" filter="fade">
                                      <p:cBhvr>
                                        <p:cTn id="50" dur="1000"/>
                                        <p:tgtEl>
                                          <p:spTgt spid="14">
                                            <p:graphicEl>
                                              <a:dgm id="{38311E3D-5C32-4AFC-9D7A-9E11EAE60B38}"/>
                                            </p:graphicEl>
                                          </p:spTgt>
                                        </p:tgtEl>
                                      </p:cBhvr>
                                    </p:animEffect>
                                    <p:anim calcmode="lin" valueType="num">
                                      <p:cBhvr>
                                        <p:cTn id="51" dur="1000" fill="hold"/>
                                        <p:tgtEl>
                                          <p:spTgt spid="14">
                                            <p:graphicEl>
                                              <a:dgm id="{38311E3D-5C32-4AFC-9D7A-9E11EAE60B38}"/>
                                            </p:graphicEl>
                                          </p:spTgt>
                                        </p:tgtEl>
                                        <p:attrNameLst>
                                          <p:attrName>ppt_x</p:attrName>
                                        </p:attrNameLst>
                                      </p:cBhvr>
                                      <p:tavLst>
                                        <p:tav tm="0">
                                          <p:val>
                                            <p:strVal val="#ppt_x"/>
                                          </p:val>
                                        </p:tav>
                                        <p:tav tm="100000">
                                          <p:val>
                                            <p:strVal val="#ppt_x"/>
                                          </p:val>
                                        </p:tav>
                                      </p:tavLst>
                                    </p:anim>
                                    <p:anim calcmode="lin" valueType="num">
                                      <p:cBhvr>
                                        <p:cTn id="52" dur="1000" fill="hold"/>
                                        <p:tgtEl>
                                          <p:spTgt spid="14">
                                            <p:graphicEl>
                                              <a:dgm id="{38311E3D-5C32-4AFC-9D7A-9E11EAE60B3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4">
                                            <p:graphicEl>
                                              <a:dgm id="{3F7E681C-E1C8-48E7-A083-F192CC13D327}"/>
                                            </p:graphicEl>
                                          </p:spTgt>
                                        </p:tgtEl>
                                        <p:attrNameLst>
                                          <p:attrName>style.visibility</p:attrName>
                                        </p:attrNameLst>
                                      </p:cBhvr>
                                      <p:to>
                                        <p:strVal val="visible"/>
                                      </p:to>
                                    </p:set>
                                    <p:animEffect transition="in" filter="fade">
                                      <p:cBhvr>
                                        <p:cTn id="55" dur="1000"/>
                                        <p:tgtEl>
                                          <p:spTgt spid="14">
                                            <p:graphicEl>
                                              <a:dgm id="{3F7E681C-E1C8-48E7-A083-F192CC13D327}"/>
                                            </p:graphicEl>
                                          </p:spTgt>
                                        </p:tgtEl>
                                      </p:cBhvr>
                                    </p:animEffect>
                                    <p:anim calcmode="lin" valueType="num">
                                      <p:cBhvr>
                                        <p:cTn id="56" dur="1000" fill="hold"/>
                                        <p:tgtEl>
                                          <p:spTgt spid="14">
                                            <p:graphicEl>
                                              <a:dgm id="{3F7E681C-E1C8-48E7-A083-F192CC13D327}"/>
                                            </p:graphicEl>
                                          </p:spTgt>
                                        </p:tgtEl>
                                        <p:attrNameLst>
                                          <p:attrName>ppt_x</p:attrName>
                                        </p:attrNameLst>
                                      </p:cBhvr>
                                      <p:tavLst>
                                        <p:tav tm="0">
                                          <p:val>
                                            <p:strVal val="#ppt_x"/>
                                          </p:val>
                                        </p:tav>
                                        <p:tav tm="100000">
                                          <p:val>
                                            <p:strVal val="#ppt_x"/>
                                          </p:val>
                                        </p:tav>
                                      </p:tavLst>
                                    </p:anim>
                                    <p:anim calcmode="lin" valueType="num">
                                      <p:cBhvr>
                                        <p:cTn id="57" dur="1000" fill="hold"/>
                                        <p:tgtEl>
                                          <p:spTgt spid="14">
                                            <p:graphicEl>
                                              <a:dgm id="{3F7E681C-E1C8-48E7-A083-F192CC13D327}"/>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4">
                                            <p:graphicEl>
                                              <a:dgm id="{9AE28406-943F-4C66-BDE2-F547DD63CFAA}"/>
                                            </p:graphicEl>
                                          </p:spTgt>
                                        </p:tgtEl>
                                        <p:attrNameLst>
                                          <p:attrName>style.visibility</p:attrName>
                                        </p:attrNameLst>
                                      </p:cBhvr>
                                      <p:to>
                                        <p:strVal val="visible"/>
                                      </p:to>
                                    </p:set>
                                    <p:animEffect transition="in" filter="fade">
                                      <p:cBhvr>
                                        <p:cTn id="62" dur="1000"/>
                                        <p:tgtEl>
                                          <p:spTgt spid="14">
                                            <p:graphicEl>
                                              <a:dgm id="{9AE28406-943F-4C66-BDE2-F547DD63CFAA}"/>
                                            </p:graphicEl>
                                          </p:spTgt>
                                        </p:tgtEl>
                                      </p:cBhvr>
                                    </p:animEffect>
                                    <p:anim calcmode="lin" valueType="num">
                                      <p:cBhvr>
                                        <p:cTn id="63" dur="1000" fill="hold"/>
                                        <p:tgtEl>
                                          <p:spTgt spid="14">
                                            <p:graphicEl>
                                              <a:dgm id="{9AE28406-943F-4C66-BDE2-F547DD63CFAA}"/>
                                            </p:graphicEl>
                                          </p:spTgt>
                                        </p:tgtEl>
                                        <p:attrNameLst>
                                          <p:attrName>ppt_x</p:attrName>
                                        </p:attrNameLst>
                                      </p:cBhvr>
                                      <p:tavLst>
                                        <p:tav tm="0">
                                          <p:val>
                                            <p:strVal val="#ppt_x"/>
                                          </p:val>
                                        </p:tav>
                                        <p:tav tm="100000">
                                          <p:val>
                                            <p:strVal val="#ppt_x"/>
                                          </p:val>
                                        </p:tav>
                                      </p:tavLst>
                                    </p:anim>
                                    <p:anim calcmode="lin" valueType="num">
                                      <p:cBhvr>
                                        <p:cTn id="64" dur="1000" fill="hold"/>
                                        <p:tgtEl>
                                          <p:spTgt spid="14">
                                            <p:graphicEl>
                                              <a:dgm id="{9AE28406-943F-4C66-BDE2-F547DD63CFAA}"/>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graphicEl>
                                              <a:dgm id="{D47971E2-8138-4BE5-A115-05BC3F5DACE5}"/>
                                            </p:graphicEl>
                                          </p:spTgt>
                                        </p:tgtEl>
                                        <p:attrNameLst>
                                          <p:attrName>style.visibility</p:attrName>
                                        </p:attrNameLst>
                                      </p:cBhvr>
                                      <p:to>
                                        <p:strVal val="visible"/>
                                      </p:to>
                                    </p:set>
                                    <p:animEffect transition="in" filter="fade">
                                      <p:cBhvr>
                                        <p:cTn id="67" dur="1000"/>
                                        <p:tgtEl>
                                          <p:spTgt spid="14">
                                            <p:graphicEl>
                                              <a:dgm id="{D47971E2-8138-4BE5-A115-05BC3F5DACE5}"/>
                                            </p:graphicEl>
                                          </p:spTgt>
                                        </p:tgtEl>
                                      </p:cBhvr>
                                    </p:animEffect>
                                    <p:anim calcmode="lin" valueType="num">
                                      <p:cBhvr>
                                        <p:cTn id="68" dur="1000" fill="hold"/>
                                        <p:tgtEl>
                                          <p:spTgt spid="14">
                                            <p:graphicEl>
                                              <a:dgm id="{D47971E2-8138-4BE5-A115-05BC3F5DACE5}"/>
                                            </p:graphicEl>
                                          </p:spTgt>
                                        </p:tgtEl>
                                        <p:attrNameLst>
                                          <p:attrName>ppt_x</p:attrName>
                                        </p:attrNameLst>
                                      </p:cBhvr>
                                      <p:tavLst>
                                        <p:tav tm="0">
                                          <p:val>
                                            <p:strVal val="#ppt_x"/>
                                          </p:val>
                                        </p:tav>
                                        <p:tav tm="100000">
                                          <p:val>
                                            <p:strVal val="#ppt_x"/>
                                          </p:val>
                                        </p:tav>
                                      </p:tavLst>
                                    </p:anim>
                                    <p:anim calcmode="lin" valueType="num">
                                      <p:cBhvr>
                                        <p:cTn id="69" dur="1000" fill="hold"/>
                                        <p:tgtEl>
                                          <p:spTgt spid="14">
                                            <p:graphicEl>
                                              <a:dgm id="{D47971E2-8138-4BE5-A115-05BC3F5DACE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C77D5-3F28-2DDA-DDDF-407EB635681B}"/>
              </a:ext>
            </a:extLst>
          </p:cNvPr>
          <p:cNvSpPr>
            <a:spLocks noGrp="1"/>
          </p:cNvSpPr>
          <p:nvPr>
            <p:ph type="title"/>
          </p:nvPr>
        </p:nvSpPr>
        <p:spPr>
          <a:xfrm>
            <a:off x="838200" y="365126"/>
            <a:ext cx="10515600" cy="964100"/>
          </a:xfrm>
        </p:spPr>
        <p:txBody>
          <a:bodyPr/>
          <a:lstStyle/>
          <a:p>
            <a:r>
              <a:rPr lang="en-US" dirty="0"/>
              <a:t>Review of Accommodation Examples</a:t>
            </a:r>
          </a:p>
        </p:txBody>
      </p:sp>
      <p:sp>
        <p:nvSpPr>
          <p:cNvPr id="19" name="Rectangle 18">
            <a:extLst>
              <a:ext uri="{FF2B5EF4-FFF2-40B4-BE49-F238E27FC236}">
                <a16:creationId xmlns:a16="http://schemas.microsoft.com/office/drawing/2014/main" id="{FF102322-8ADD-CF87-5679-52D03937D0EF}"/>
              </a:ext>
              <a:ext uri="{C183D7F6-B498-43B3-948B-1728B52AA6E4}">
                <adec:decorative xmlns:adec="http://schemas.microsoft.com/office/drawing/2017/decorative" val="1"/>
              </a:ext>
            </a:extLst>
          </p:cNvPr>
          <p:cNvSpPr/>
          <p:nvPr/>
        </p:nvSpPr>
        <p:spPr>
          <a:xfrm>
            <a:off x="959005" y="1534401"/>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Weighted Lap Pad </a:t>
            </a:r>
          </a:p>
          <a:p>
            <a:pPr algn="ctr"/>
            <a:r>
              <a:rPr lang="en-US" dirty="0"/>
              <a:t>or Lead Apron</a:t>
            </a:r>
          </a:p>
        </p:txBody>
      </p:sp>
      <p:pic>
        <p:nvPicPr>
          <p:cNvPr id="16" name="Picture 15" descr="A person wearing a blue lap blanket">
            <a:extLst>
              <a:ext uri="{FF2B5EF4-FFF2-40B4-BE49-F238E27FC236}">
                <a16:creationId xmlns:a16="http://schemas.microsoft.com/office/drawing/2014/main" id="{0726C190-132C-A68C-B2FB-555094FA3E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34230" y="1685815"/>
            <a:ext cx="1312216" cy="1220736"/>
          </a:xfrm>
          <a:prstGeom prst="rect">
            <a:avLst/>
          </a:prstGeom>
        </p:spPr>
      </p:pic>
      <p:sp>
        <p:nvSpPr>
          <p:cNvPr id="21" name="Rectangle 20">
            <a:extLst>
              <a:ext uri="{FF2B5EF4-FFF2-40B4-BE49-F238E27FC236}">
                <a16:creationId xmlns:a16="http://schemas.microsoft.com/office/drawing/2014/main" id="{10075DEE-750F-92D8-5BB7-EB2CEDEF4077}"/>
              </a:ext>
              <a:ext uri="{C183D7F6-B498-43B3-948B-1728B52AA6E4}">
                <adec:decorative xmlns:adec="http://schemas.microsoft.com/office/drawing/2017/decorative" val="1"/>
              </a:ext>
            </a:extLst>
          </p:cNvPr>
          <p:cNvSpPr/>
          <p:nvPr/>
        </p:nvSpPr>
        <p:spPr>
          <a:xfrm>
            <a:off x="4615834" y="1498721"/>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Noise Cancelling Headphones</a:t>
            </a:r>
          </a:p>
        </p:txBody>
      </p:sp>
      <p:pic>
        <p:nvPicPr>
          <p:cNvPr id="12" name="Picture 11" descr="Picture of noise cancelling headsets">
            <a:extLst>
              <a:ext uri="{FF2B5EF4-FFF2-40B4-BE49-F238E27FC236}">
                <a16:creationId xmlns:a16="http://schemas.microsoft.com/office/drawing/2014/main" id="{722A76B8-A8D0-3DC3-B5DC-AB02EEF774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1122" y="1684374"/>
            <a:ext cx="1545806" cy="1222177"/>
          </a:xfrm>
          <a:prstGeom prst="rect">
            <a:avLst/>
          </a:prstGeom>
        </p:spPr>
      </p:pic>
      <p:sp>
        <p:nvSpPr>
          <p:cNvPr id="23" name="Rectangle 22">
            <a:extLst>
              <a:ext uri="{FF2B5EF4-FFF2-40B4-BE49-F238E27FC236}">
                <a16:creationId xmlns:a16="http://schemas.microsoft.com/office/drawing/2014/main" id="{1D110E2F-57AC-4E8B-E52F-EBF61BBABDF6}"/>
              </a:ext>
              <a:ext uri="{C183D7F6-B498-43B3-948B-1728B52AA6E4}">
                <adec:decorative xmlns:adec="http://schemas.microsoft.com/office/drawing/2017/decorative" val="1"/>
              </a:ext>
            </a:extLst>
          </p:cNvPr>
          <p:cNvSpPr/>
          <p:nvPr/>
        </p:nvSpPr>
        <p:spPr>
          <a:xfrm>
            <a:off x="8210198" y="1498720"/>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Spinners</a:t>
            </a:r>
          </a:p>
        </p:txBody>
      </p:sp>
      <p:pic>
        <p:nvPicPr>
          <p:cNvPr id="10" name="Picture 9" descr="Picture of fidget spinners.">
            <a:extLst>
              <a:ext uri="{FF2B5EF4-FFF2-40B4-BE49-F238E27FC236}">
                <a16:creationId xmlns:a16="http://schemas.microsoft.com/office/drawing/2014/main" id="{1C56250F-ECC2-161F-B37A-3E87FC02A7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20095" y="1632532"/>
            <a:ext cx="1451076" cy="1372150"/>
          </a:xfrm>
          <a:prstGeom prst="rect">
            <a:avLst/>
          </a:prstGeom>
        </p:spPr>
      </p:pic>
      <p:sp>
        <p:nvSpPr>
          <p:cNvPr id="20" name="Rectangle 19">
            <a:extLst>
              <a:ext uri="{FF2B5EF4-FFF2-40B4-BE49-F238E27FC236}">
                <a16:creationId xmlns:a16="http://schemas.microsoft.com/office/drawing/2014/main" id="{31B5C171-D6BB-1779-F570-3AF7974FB8E9}"/>
              </a:ext>
              <a:ext uri="{C183D7F6-B498-43B3-948B-1728B52AA6E4}">
                <adec:decorative xmlns:adec="http://schemas.microsoft.com/office/drawing/2017/decorative" val="1"/>
              </a:ext>
            </a:extLst>
          </p:cNvPr>
          <p:cNvSpPr/>
          <p:nvPr/>
        </p:nvSpPr>
        <p:spPr>
          <a:xfrm>
            <a:off x="959005" y="3783230"/>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Weighted </a:t>
            </a:r>
          </a:p>
          <a:p>
            <a:pPr algn="ctr"/>
            <a:r>
              <a:rPr lang="en-US" dirty="0"/>
              <a:t>Shoulder Pad</a:t>
            </a:r>
          </a:p>
        </p:txBody>
      </p:sp>
      <p:pic>
        <p:nvPicPr>
          <p:cNvPr id="18" name="Picture 17" descr="A person wearing a weighted item around neck.">
            <a:extLst>
              <a:ext uri="{FF2B5EF4-FFF2-40B4-BE49-F238E27FC236}">
                <a16:creationId xmlns:a16="http://schemas.microsoft.com/office/drawing/2014/main" id="{B894C780-5F55-EDA4-46EA-BACCE2774D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514" y="3883966"/>
            <a:ext cx="1297648" cy="1297648"/>
          </a:xfrm>
          <a:prstGeom prst="rect">
            <a:avLst/>
          </a:prstGeom>
        </p:spPr>
      </p:pic>
      <p:sp>
        <p:nvSpPr>
          <p:cNvPr id="22" name="Rectangle 21">
            <a:extLst>
              <a:ext uri="{FF2B5EF4-FFF2-40B4-BE49-F238E27FC236}">
                <a16:creationId xmlns:a16="http://schemas.microsoft.com/office/drawing/2014/main" id="{123CE23F-D5F2-D7EB-FCB1-474C5400D8E1}"/>
              </a:ext>
              <a:ext uri="{C183D7F6-B498-43B3-948B-1728B52AA6E4}">
                <adec:decorative xmlns:adec="http://schemas.microsoft.com/office/drawing/2017/decorative" val="1"/>
              </a:ext>
            </a:extLst>
          </p:cNvPr>
          <p:cNvSpPr/>
          <p:nvPr/>
        </p:nvSpPr>
        <p:spPr>
          <a:xfrm>
            <a:off x="4587534" y="3783230"/>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Eye masks </a:t>
            </a:r>
          </a:p>
          <a:p>
            <a:pPr algn="ctr"/>
            <a:r>
              <a:rPr lang="en-US" dirty="0"/>
              <a:t>(or sunglasses)</a:t>
            </a:r>
          </a:p>
        </p:txBody>
      </p:sp>
      <p:pic>
        <p:nvPicPr>
          <p:cNvPr id="14" name="Picture 13" descr="Picture of eye masks">
            <a:extLst>
              <a:ext uri="{FF2B5EF4-FFF2-40B4-BE49-F238E27FC236}">
                <a16:creationId xmlns:a16="http://schemas.microsoft.com/office/drawing/2014/main" id="{F6146AF5-FB63-ED47-6C1C-7B5FF41CD6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74166" y="3885221"/>
            <a:ext cx="1254173" cy="1296393"/>
          </a:xfrm>
          <a:prstGeom prst="rect">
            <a:avLst/>
          </a:prstGeom>
        </p:spPr>
      </p:pic>
      <p:sp>
        <p:nvSpPr>
          <p:cNvPr id="24" name="Rectangle 23">
            <a:extLst>
              <a:ext uri="{FF2B5EF4-FFF2-40B4-BE49-F238E27FC236}">
                <a16:creationId xmlns:a16="http://schemas.microsoft.com/office/drawing/2014/main" id="{92DA0039-8999-B25C-7182-74E9C4B605A0}"/>
              </a:ext>
              <a:ext uri="{C183D7F6-B498-43B3-948B-1728B52AA6E4}">
                <adec:decorative xmlns:adec="http://schemas.microsoft.com/office/drawing/2017/decorative" val="1"/>
              </a:ext>
            </a:extLst>
          </p:cNvPr>
          <p:cNvSpPr/>
          <p:nvPr/>
        </p:nvSpPr>
        <p:spPr>
          <a:xfrm>
            <a:off x="8210198" y="3783230"/>
            <a:ext cx="2262668" cy="198568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dirty="0"/>
              <a:t>Stress balls</a:t>
            </a:r>
          </a:p>
        </p:txBody>
      </p:sp>
      <p:pic>
        <p:nvPicPr>
          <p:cNvPr id="8" name="Picture 7" descr="Picture of a stress ball being squeezed.">
            <a:extLst>
              <a:ext uri="{FF2B5EF4-FFF2-40B4-BE49-F238E27FC236}">
                <a16:creationId xmlns:a16="http://schemas.microsoft.com/office/drawing/2014/main" id="{C7790AA8-F774-DEE1-CCC4-B0A76D4CBC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16338" y="3954425"/>
            <a:ext cx="1268942" cy="1219663"/>
          </a:xfrm>
          <a:prstGeom prst="rect">
            <a:avLst/>
          </a:prstGeom>
        </p:spPr>
      </p:pic>
      <p:sp>
        <p:nvSpPr>
          <p:cNvPr id="25" name="Slide Number Placeholder 5">
            <a:extLst>
              <a:ext uri="{FF2B5EF4-FFF2-40B4-BE49-F238E27FC236}">
                <a16:creationId xmlns:a16="http://schemas.microsoft.com/office/drawing/2014/main" id="{AA106585-A108-01E7-C2FB-6542AB59AB9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22</a:t>
            </a:fld>
            <a:endParaRPr lang="en-US" dirty="0"/>
          </a:p>
        </p:txBody>
      </p:sp>
    </p:spTree>
    <p:extLst>
      <p:ext uri="{BB962C8B-B14F-4D97-AF65-F5344CB8AC3E}">
        <p14:creationId xmlns:p14="http://schemas.microsoft.com/office/powerpoint/2010/main" val="127724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73E7-94CA-8A1C-A43F-15763444AE42}"/>
              </a:ext>
            </a:extLst>
          </p:cNvPr>
          <p:cNvSpPr>
            <a:spLocks noGrp="1"/>
          </p:cNvSpPr>
          <p:nvPr>
            <p:ph type="title"/>
          </p:nvPr>
        </p:nvSpPr>
        <p:spPr/>
        <p:txBody>
          <a:bodyPr/>
          <a:lstStyle/>
          <a:p>
            <a:r>
              <a:rPr lang="en-US" dirty="0"/>
              <a:t>Other Disability Accommodation Considerations</a:t>
            </a:r>
          </a:p>
        </p:txBody>
      </p:sp>
      <p:pic>
        <p:nvPicPr>
          <p:cNvPr id="4" name="Picture 2" descr="Picture of puzzle pieces that state dental adaptation and autism.">
            <a:extLst>
              <a:ext uri="{FF2B5EF4-FFF2-40B4-BE49-F238E27FC236}">
                <a16:creationId xmlns:a16="http://schemas.microsoft.com/office/drawing/2014/main" id="{EF7BB6F4-3A09-3D4C-A3A4-C9A65FB2E8C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99150" y="1690688"/>
            <a:ext cx="2725358" cy="22977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icture of holographic jelly fish being projected on ceiling for a calming effect.">
            <a:extLst>
              <a:ext uri="{FF2B5EF4-FFF2-40B4-BE49-F238E27FC236}">
                <a16:creationId xmlns:a16="http://schemas.microsoft.com/office/drawing/2014/main" id="{B5BD1B11-D796-410C-BEBD-29E28B2CFE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9150" y="4112570"/>
            <a:ext cx="2725358" cy="2523616"/>
          </a:xfrm>
          <a:prstGeom prst="rect">
            <a:avLst/>
          </a:prstGeom>
        </p:spPr>
      </p:pic>
      <p:sp>
        <p:nvSpPr>
          <p:cNvPr id="3" name="Text Placeholder 2">
            <a:extLst>
              <a:ext uri="{FF2B5EF4-FFF2-40B4-BE49-F238E27FC236}">
                <a16:creationId xmlns:a16="http://schemas.microsoft.com/office/drawing/2014/main" id="{98884018-AF37-B30C-E1C6-E8111BDF4CAA}"/>
              </a:ext>
            </a:extLst>
          </p:cNvPr>
          <p:cNvSpPr>
            <a:spLocks noGrp="1"/>
          </p:cNvSpPr>
          <p:nvPr>
            <p:ph type="body" sz="quarter" idx="10"/>
          </p:nvPr>
        </p:nvSpPr>
        <p:spPr>
          <a:xfrm>
            <a:off x="3885458" y="2190100"/>
            <a:ext cx="7033816" cy="3697744"/>
          </a:xfrm>
        </p:spPr>
        <p:txBody>
          <a:bodyPr>
            <a:normAutofit/>
          </a:bodyPr>
          <a:lstStyle/>
          <a:p>
            <a:pPr>
              <a:lnSpc>
                <a:spcPct val="129000"/>
              </a:lnSpc>
            </a:pPr>
            <a:r>
              <a:rPr lang="en-US" dirty="0"/>
              <a:t>Play soft music in the background.</a:t>
            </a:r>
          </a:p>
          <a:p>
            <a:pPr>
              <a:lnSpc>
                <a:spcPct val="129000"/>
              </a:lnSpc>
            </a:pPr>
            <a:r>
              <a:rPr lang="en-US" dirty="0"/>
              <a:t>Play projected slow-moving visual effects on the ceiling both to calm and distract the student.</a:t>
            </a:r>
          </a:p>
          <a:p>
            <a:pPr>
              <a:lnSpc>
                <a:spcPct val="129000"/>
              </a:lnSpc>
            </a:pPr>
            <a:r>
              <a:rPr lang="en-US" dirty="0"/>
              <a:t>Place other visual stim supports in the dental exam area such as lava lamps.</a:t>
            </a:r>
          </a:p>
        </p:txBody>
      </p:sp>
      <p:sp>
        <p:nvSpPr>
          <p:cNvPr id="7" name="Slide Number Placeholder 5">
            <a:extLst>
              <a:ext uri="{FF2B5EF4-FFF2-40B4-BE49-F238E27FC236}">
                <a16:creationId xmlns:a16="http://schemas.microsoft.com/office/drawing/2014/main" id="{3B94C088-0576-D216-DAAD-581C9B26010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23</a:t>
            </a:fld>
            <a:endParaRPr lang="en-US" dirty="0"/>
          </a:p>
        </p:txBody>
      </p:sp>
    </p:spTree>
    <p:extLst>
      <p:ext uri="{BB962C8B-B14F-4D97-AF65-F5344CB8AC3E}">
        <p14:creationId xmlns:p14="http://schemas.microsoft.com/office/powerpoint/2010/main" val="3462961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C183D7F6-B498-43B3-948B-1728B52AA6E4}">
                <adec:decorative xmlns:adec="http://schemas.microsoft.com/office/drawing/2017/decorative" val="1"/>
              </a:ext>
            </a:extLst>
          </p:cNvPr>
          <p:cNvGrpSpPr/>
          <p:nvPr/>
        </p:nvGrpSpPr>
        <p:grpSpPr>
          <a:xfrm rot="10800000">
            <a:off x="6498008" y="1487116"/>
            <a:ext cx="5174789" cy="4293801"/>
            <a:chOff x="2974664" y="1033382"/>
            <a:chExt cx="1562082" cy="1296144"/>
          </a:xfrm>
          <a:solidFill>
            <a:srgbClr val="0070C0"/>
          </a:solidFill>
        </p:grpSpPr>
        <p:sp>
          <p:nvSpPr>
            <p:cNvPr id="73" name="Freeform 72"/>
            <p:cNvSpPr/>
            <p:nvPr/>
          </p:nvSpPr>
          <p:spPr>
            <a:xfrm>
              <a:off x="2974664" y="1033382"/>
              <a:ext cx="1562082" cy="1296144"/>
            </a:xfrm>
            <a:custGeom>
              <a:avLst/>
              <a:gdLst>
                <a:gd name="connsiteX0" fmla="*/ 216028 w 1562082"/>
                <a:gd name="connsiteY0" fmla="*/ 0 h 1296144"/>
                <a:gd name="connsiteX1" fmla="*/ 1082420 w 1562082"/>
                <a:gd name="connsiteY1" fmla="*/ 0 h 1296144"/>
                <a:gd name="connsiteX2" fmla="*/ 1298448 w 1562082"/>
                <a:gd name="connsiteY2" fmla="*/ 216028 h 1296144"/>
                <a:gd name="connsiteX3" fmla="*/ 1298448 w 1562082"/>
                <a:gd name="connsiteY3" fmla="*/ 491329 h 1296144"/>
                <a:gd name="connsiteX4" fmla="*/ 1311990 w 1562082"/>
                <a:gd name="connsiteY4" fmla="*/ 482199 h 1296144"/>
                <a:gd name="connsiteX5" fmla="*/ 1382062 w 1562082"/>
                <a:gd name="connsiteY5" fmla="*/ 468052 h 1296144"/>
                <a:gd name="connsiteX6" fmla="*/ 1562082 w 1562082"/>
                <a:gd name="connsiteY6" fmla="*/ 648072 h 1296144"/>
                <a:gd name="connsiteX7" fmla="*/ 1382062 w 1562082"/>
                <a:gd name="connsiteY7" fmla="*/ 828092 h 1296144"/>
                <a:gd name="connsiteX8" fmla="*/ 1311990 w 1562082"/>
                <a:gd name="connsiteY8" fmla="*/ 813945 h 1296144"/>
                <a:gd name="connsiteX9" fmla="*/ 1298448 w 1562082"/>
                <a:gd name="connsiteY9" fmla="*/ 804815 h 1296144"/>
                <a:gd name="connsiteX10" fmla="*/ 1298448 w 1562082"/>
                <a:gd name="connsiteY10" fmla="*/ 1080116 h 1296144"/>
                <a:gd name="connsiteX11" fmla="*/ 1082420 w 1562082"/>
                <a:gd name="connsiteY11" fmla="*/ 1296144 h 1296144"/>
                <a:gd name="connsiteX12" fmla="*/ 805689 w 1562082"/>
                <a:gd name="connsiteY12" fmla="*/ 1296144 h 1296144"/>
                <a:gd name="connsiteX13" fmla="*/ 808383 w 1562082"/>
                <a:gd name="connsiteY13" fmla="*/ 1292148 h 1296144"/>
                <a:gd name="connsiteX14" fmla="*/ 822530 w 1562082"/>
                <a:gd name="connsiteY14" fmla="*/ 1222076 h 1296144"/>
                <a:gd name="connsiteX15" fmla="*/ 642510 w 1562082"/>
                <a:gd name="connsiteY15" fmla="*/ 1042056 h 1296144"/>
                <a:gd name="connsiteX16" fmla="*/ 462490 w 1562082"/>
                <a:gd name="connsiteY16" fmla="*/ 1222076 h 1296144"/>
                <a:gd name="connsiteX17" fmla="*/ 476637 w 1562082"/>
                <a:gd name="connsiteY17" fmla="*/ 1292148 h 1296144"/>
                <a:gd name="connsiteX18" fmla="*/ 479331 w 1562082"/>
                <a:gd name="connsiteY18" fmla="*/ 1296144 h 1296144"/>
                <a:gd name="connsiteX19" fmla="*/ 216028 w 1562082"/>
                <a:gd name="connsiteY19" fmla="*/ 1296144 h 1296144"/>
                <a:gd name="connsiteX20" fmla="*/ 0 w 1562082"/>
                <a:gd name="connsiteY20" fmla="*/ 1080116 h 1296144"/>
                <a:gd name="connsiteX21" fmla="*/ 0 w 1562082"/>
                <a:gd name="connsiteY21" fmla="*/ 216028 h 1296144"/>
                <a:gd name="connsiteX22" fmla="*/ 216028 w 1562082"/>
                <a:gd name="connsiteY22" fmla="*/ 0 h 12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62082" h="1296144">
                  <a:moveTo>
                    <a:pt x="216028" y="0"/>
                  </a:moveTo>
                  <a:lnTo>
                    <a:pt x="1082420" y="0"/>
                  </a:lnTo>
                  <a:cubicBezTo>
                    <a:pt x="1201729" y="0"/>
                    <a:pt x="1298448" y="96719"/>
                    <a:pt x="1298448" y="216028"/>
                  </a:cubicBezTo>
                  <a:lnTo>
                    <a:pt x="1298448" y="491329"/>
                  </a:lnTo>
                  <a:lnTo>
                    <a:pt x="1311990" y="482199"/>
                  </a:lnTo>
                  <a:cubicBezTo>
                    <a:pt x="1333527" y="473089"/>
                    <a:pt x="1357206" y="468052"/>
                    <a:pt x="1382062" y="468052"/>
                  </a:cubicBezTo>
                  <a:cubicBezTo>
                    <a:pt x="1481484" y="468052"/>
                    <a:pt x="1562082" y="548650"/>
                    <a:pt x="1562082" y="648072"/>
                  </a:cubicBezTo>
                  <a:cubicBezTo>
                    <a:pt x="1562082" y="747494"/>
                    <a:pt x="1481484" y="828092"/>
                    <a:pt x="1382062" y="828092"/>
                  </a:cubicBezTo>
                  <a:cubicBezTo>
                    <a:pt x="1357206" y="828092"/>
                    <a:pt x="1333527" y="823055"/>
                    <a:pt x="1311990" y="813945"/>
                  </a:cubicBezTo>
                  <a:lnTo>
                    <a:pt x="1298448" y="804815"/>
                  </a:lnTo>
                  <a:lnTo>
                    <a:pt x="1298448" y="1080116"/>
                  </a:lnTo>
                  <a:cubicBezTo>
                    <a:pt x="1298448" y="1199425"/>
                    <a:pt x="1201729" y="1296144"/>
                    <a:pt x="1082420" y="1296144"/>
                  </a:cubicBezTo>
                  <a:lnTo>
                    <a:pt x="805689" y="1296144"/>
                  </a:lnTo>
                  <a:lnTo>
                    <a:pt x="808383" y="1292148"/>
                  </a:lnTo>
                  <a:cubicBezTo>
                    <a:pt x="817493" y="1270611"/>
                    <a:pt x="822530" y="1246932"/>
                    <a:pt x="822530" y="1222076"/>
                  </a:cubicBezTo>
                  <a:cubicBezTo>
                    <a:pt x="822530" y="1122654"/>
                    <a:pt x="741932" y="1042056"/>
                    <a:pt x="642510" y="1042056"/>
                  </a:cubicBezTo>
                  <a:cubicBezTo>
                    <a:pt x="543088" y="1042056"/>
                    <a:pt x="462490" y="1122654"/>
                    <a:pt x="462490" y="1222076"/>
                  </a:cubicBezTo>
                  <a:cubicBezTo>
                    <a:pt x="462490" y="1246932"/>
                    <a:pt x="467527" y="1270611"/>
                    <a:pt x="476637" y="1292148"/>
                  </a:cubicBezTo>
                  <a:lnTo>
                    <a:pt x="479331" y="1296144"/>
                  </a:lnTo>
                  <a:lnTo>
                    <a:pt x="216028" y="1296144"/>
                  </a:lnTo>
                  <a:cubicBezTo>
                    <a:pt x="96719" y="1296144"/>
                    <a:pt x="0" y="1199425"/>
                    <a:pt x="0" y="1080116"/>
                  </a:cubicBezTo>
                  <a:lnTo>
                    <a:pt x="0" y="216028"/>
                  </a:lnTo>
                  <a:cubicBezTo>
                    <a:pt x="0" y="96719"/>
                    <a:pt x="96719" y="0"/>
                    <a:pt x="216028" y="0"/>
                  </a:cubicBez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5333" dirty="0">
                <a:solidFill>
                  <a:schemeClr val="bg1"/>
                </a:solidFill>
              </a:endParaRPr>
            </a:p>
          </p:txBody>
        </p:sp>
        <p:sp>
          <p:nvSpPr>
            <p:cNvPr id="45" name="Text 5"/>
            <p:cNvSpPr txBox="1"/>
            <p:nvPr/>
          </p:nvSpPr>
          <p:spPr>
            <a:xfrm rot="10800000">
              <a:off x="3334397" y="1162492"/>
              <a:ext cx="576063" cy="923330"/>
            </a:xfrm>
            <a:prstGeom prst="rect">
              <a:avLst/>
            </a:prstGeom>
            <a:grpFill/>
          </p:spPr>
          <p:txBody>
            <a:bodyPr wrap="square" rtlCol="0" anchor="ctr" anchorCtr="0">
              <a:normAutofit/>
            </a:bodyPr>
            <a:lstStyle/>
            <a:p>
              <a:pPr algn="ctr"/>
              <a:r>
                <a:rPr lang="en-US" sz="19066"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D</a:t>
              </a:r>
              <a:endParaRPr lang="en-US" sz="7200" b="1" dirty="0">
                <a:solidFill>
                  <a:schemeClr val="bg1"/>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grpSp>
      <p:sp>
        <p:nvSpPr>
          <p:cNvPr id="53" name="Text 5"/>
          <p:cNvSpPr txBox="1">
            <a:spLocks noGrp="1"/>
          </p:cNvSpPr>
          <p:nvPr>
            <p:ph type="title" idx="4294967295"/>
          </p:nvPr>
        </p:nvSpPr>
        <p:spPr>
          <a:xfrm>
            <a:off x="1481299" y="338981"/>
            <a:ext cx="9229401" cy="8294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During the Oral Health Visit</a:t>
            </a:r>
          </a:p>
        </p:txBody>
      </p:sp>
      <p:graphicFrame>
        <p:nvGraphicFramePr>
          <p:cNvPr id="5" name="Diagram 4" descr="Smart art grouping of considerations during the oral health visit.">
            <a:extLst>
              <a:ext uri="{FF2B5EF4-FFF2-40B4-BE49-F238E27FC236}">
                <a16:creationId xmlns:a16="http://schemas.microsoft.com/office/drawing/2014/main" id="{95324ED8-CB31-E459-F658-457FF2C03886}"/>
              </a:ext>
            </a:extLst>
          </p:cNvPr>
          <p:cNvGraphicFramePr/>
          <p:nvPr>
            <p:extLst>
              <p:ext uri="{D42A27DB-BD31-4B8C-83A1-F6EECF244321}">
                <p14:modId xmlns:p14="http://schemas.microsoft.com/office/powerpoint/2010/main" val="2728278077"/>
              </p:ext>
            </p:extLst>
          </p:nvPr>
        </p:nvGraphicFramePr>
        <p:xfrm>
          <a:off x="608080" y="1565418"/>
          <a:ext cx="5622196" cy="4137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8D653E1E-2375-4C97-F9A6-044D9711FEC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24</a:t>
            </a:fld>
            <a:endParaRPr lang="en-US" dirty="0"/>
          </a:p>
        </p:txBody>
      </p:sp>
    </p:spTree>
    <p:extLst>
      <p:ext uri="{BB962C8B-B14F-4D97-AF65-F5344CB8AC3E}">
        <p14:creationId xmlns:p14="http://schemas.microsoft.com/office/powerpoint/2010/main" val="23446762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A655-BE1B-5353-445D-3A4C88936982}"/>
              </a:ext>
            </a:extLst>
          </p:cNvPr>
          <p:cNvSpPr>
            <a:spLocks noGrp="1"/>
          </p:cNvSpPr>
          <p:nvPr>
            <p:ph type="title"/>
          </p:nvPr>
        </p:nvSpPr>
        <p:spPr/>
        <p:txBody>
          <a:bodyPr/>
          <a:lstStyle/>
          <a:p>
            <a:r>
              <a:rPr lang="en-US" dirty="0"/>
              <a:t>Behavioral Manifestations During the Oral Health Visit</a:t>
            </a:r>
          </a:p>
        </p:txBody>
      </p:sp>
      <p:sp>
        <p:nvSpPr>
          <p:cNvPr id="3" name="Text Placeholder 2">
            <a:extLst>
              <a:ext uri="{FF2B5EF4-FFF2-40B4-BE49-F238E27FC236}">
                <a16:creationId xmlns:a16="http://schemas.microsoft.com/office/drawing/2014/main" id="{649F3AB1-ADD4-0B58-3C94-58C9E1DD2EF1}"/>
              </a:ext>
            </a:extLst>
          </p:cNvPr>
          <p:cNvSpPr>
            <a:spLocks noGrp="1"/>
          </p:cNvSpPr>
          <p:nvPr>
            <p:ph type="body" sz="quarter" idx="10"/>
          </p:nvPr>
        </p:nvSpPr>
        <p:spPr/>
        <p:txBody>
          <a:bodyPr/>
          <a:lstStyle/>
          <a:p>
            <a:r>
              <a:rPr lang="en-US" dirty="0"/>
              <a:t>If the student begins to show signs of distress or increasing anxiety that are not alleviated by a break or discussion of other reasonable supports that may be immediately used, </a:t>
            </a:r>
            <a:r>
              <a:rPr lang="en-US" b="1" dirty="0">
                <a:solidFill>
                  <a:srgbClr val="C00000"/>
                </a:solidFill>
              </a:rPr>
              <a:t>stop the appointment and reschedule</a:t>
            </a:r>
            <a:r>
              <a:rPr lang="en-US" dirty="0"/>
              <a:t>.</a:t>
            </a:r>
          </a:p>
          <a:p>
            <a:r>
              <a:rPr lang="en-US" dirty="0"/>
              <a:t>In the meantime, inform the center Disability Coordinator who should convene a Disability Accommodation Meeting.</a:t>
            </a:r>
          </a:p>
          <a:p>
            <a:pPr lvl="1"/>
            <a:r>
              <a:rPr lang="en-US" dirty="0"/>
              <a:t>The Center Physician, Center Dentist, Center Mental Health Consultant and the Health and Wellness Director (if not the DC) should be invited along with the student to discuss next steps (i.e., sedation, other supports, etc.).</a:t>
            </a:r>
          </a:p>
        </p:txBody>
      </p:sp>
      <p:sp>
        <p:nvSpPr>
          <p:cNvPr id="4" name="Slide Number Placeholder 5">
            <a:extLst>
              <a:ext uri="{FF2B5EF4-FFF2-40B4-BE49-F238E27FC236}">
                <a16:creationId xmlns:a16="http://schemas.microsoft.com/office/drawing/2014/main" id="{47B169B5-7321-03D5-0AA8-012445C771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25</a:t>
            </a:fld>
            <a:endParaRPr lang="en-US" dirty="0"/>
          </a:p>
        </p:txBody>
      </p:sp>
    </p:spTree>
    <p:extLst>
      <p:ext uri="{BB962C8B-B14F-4D97-AF65-F5344CB8AC3E}">
        <p14:creationId xmlns:p14="http://schemas.microsoft.com/office/powerpoint/2010/main" val="2051357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FDBB-6D12-8F13-7AC1-C2C4020A9B97}"/>
              </a:ext>
            </a:extLst>
          </p:cNvPr>
          <p:cNvSpPr>
            <a:spLocks noGrp="1"/>
          </p:cNvSpPr>
          <p:nvPr>
            <p:ph type="title"/>
          </p:nvPr>
        </p:nvSpPr>
        <p:spPr>
          <a:xfrm>
            <a:off x="714755" y="311599"/>
            <a:ext cx="10515600" cy="1325563"/>
          </a:xfrm>
        </p:spPr>
        <p:txBody>
          <a:bodyPr/>
          <a:lstStyle/>
          <a:p>
            <a:pPr algn="ctr"/>
            <a:r>
              <a:rPr lang="en-US" dirty="0"/>
              <a:t>When an outside referral becomes necessary</a:t>
            </a:r>
          </a:p>
        </p:txBody>
      </p:sp>
      <p:sp>
        <p:nvSpPr>
          <p:cNvPr id="3" name="Text Placeholder 2">
            <a:extLst>
              <a:ext uri="{FF2B5EF4-FFF2-40B4-BE49-F238E27FC236}">
                <a16:creationId xmlns:a16="http://schemas.microsoft.com/office/drawing/2014/main" id="{65150D8F-8F9D-3732-F9C0-1441E70E51E6}"/>
              </a:ext>
            </a:extLst>
          </p:cNvPr>
          <p:cNvSpPr>
            <a:spLocks noGrp="1"/>
          </p:cNvSpPr>
          <p:nvPr>
            <p:ph type="body" sz="quarter" idx="10"/>
          </p:nvPr>
        </p:nvSpPr>
        <p:spPr>
          <a:xfrm>
            <a:off x="828869" y="1403034"/>
            <a:ext cx="4571947" cy="2464225"/>
          </a:xfrm>
        </p:spPr>
        <p:txBody>
          <a:bodyPr/>
          <a:lstStyle/>
          <a:p>
            <a:r>
              <a:rPr lang="en-US" dirty="0"/>
              <a:t>The oral condition necessitates urgent care and the attempt to perform dental treatment in the dental facility fails.</a:t>
            </a:r>
          </a:p>
        </p:txBody>
      </p:sp>
      <p:sp>
        <p:nvSpPr>
          <p:cNvPr id="4" name="Text Placeholder 2">
            <a:extLst>
              <a:ext uri="{FF2B5EF4-FFF2-40B4-BE49-F238E27FC236}">
                <a16:creationId xmlns:a16="http://schemas.microsoft.com/office/drawing/2014/main" id="{97C1106D-36CC-B3F8-6C2C-DEC2E8CE8D4F}"/>
              </a:ext>
            </a:extLst>
          </p:cNvPr>
          <p:cNvSpPr txBox="1">
            <a:spLocks/>
          </p:cNvSpPr>
          <p:nvPr/>
        </p:nvSpPr>
        <p:spPr>
          <a:xfrm>
            <a:off x="5972555" y="1403034"/>
            <a:ext cx="4571947" cy="2348253"/>
          </a:xfrm>
          <a:prstGeom prst="rect">
            <a:avLst/>
          </a:prstGeom>
        </p:spPr>
        <p:txBody>
          <a:bodyPr vert="horz" lIns="91440" tIns="45720" rIns="91440" bIns="45720" rtlCol="0">
            <a:normAutofit/>
          </a:bodyPr>
          <a:lstStyle>
            <a:lvl1pPr marL="228600" indent="-228600" algn="l" defTabSz="914400" rtl="0" eaLnBrk="1" latinLnBrk="0" hangingPunct="1">
              <a:lnSpc>
                <a:spcPct val="109000"/>
              </a:lnSpc>
              <a:spcBef>
                <a:spcPts val="600"/>
              </a:spcBef>
              <a:buClr>
                <a:srgbClr val="0070C0"/>
              </a:buClr>
              <a:buFont typeface="Wingdings" panose="05000000000000000000" pitchFamily="2" charset="2"/>
              <a:buChar char="§"/>
              <a:defRPr sz="28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109000"/>
              </a:lnSpc>
              <a:spcBef>
                <a:spcPts val="600"/>
              </a:spcBef>
              <a:buClr>
                <a:srgbClr val="0070C0"/>
              </a:buClr>
              <a:buFont typeface="Wingdings" panose="05000000000000000000" pitchFamily="2" charset="2"/>
              <a:buChar char="§"/>
              <a:defRPr sz="24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109000"/>
              </a:lnSpc>
              <a:spcBef>
                <a:spcPts val="600"/>
              </a:spcBef>
              <a:buClr>
                <a:srgbClr val="0070C0"/>
              </a:buClr>
              <a:buFont typeface="Wingdings" panose="05000000000000000000" pitchFamily="2" charset="2"/>
              <a:buChar char="§"/>
              <a:defRPr sz="20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MSWR but there are access barriers for adults with special health care needs. </a:t>
            </a:r>
          </a:p>
        </p:txBody>
      </p:sp>
      <p:pic>
        <p:nvPicPr>
          <p:cNvPr id="6" name="Picture 5" descr="Dental items.">
            <a:extLst>
              <a:ext uri="{FF2B5EF4-FFF2-40B4-BE49-F238E27FC236}">
                <a16:creationId xmlns:a16="http://schemas.microsoft.com/office/drawing/2014/main" id="{E80736FB-636C-2FF7-2A93-D0BA9C3B90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8899"/>
            <a:ext cx="12192000" cy="2881475"/>
          </a:xfrm>
          <a:prstGeom prst="rect">
            <a:avLst/>
          </a:prstGeom>
        </p:spPr>
      </p:pic>
      <p:sp>
        <p:nvSpPr>
          <p:cNvPr id="7" name="Slide Number Placeholder 5">
            <a:extLst>
              <a:ext uri="{FF2B5EF4-FFF2-40B4-BE49-F238E27FC236}">
                <a16:creationId xmlns:a16="http://schemas.microsoft.com/office/drawing/2014/main" id="{4DA96E30-C24D-3829-C634-EC67E0DBAF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26</a:t>
            </a:fld>
            <a:endParaRPr lang="en-US" dirty="0"/>
          </a:p>
        </p:txBody>
      </p:sp>
    </p:spTree>
    <p:extLst>
      <p:ext uri="{BB962C8B-B14F-4D97-AF65-F5344CB8AC3E}">
        <p14:creationId xmlns:p14="http://schemas.microsoft.com/office/powerpoint/2010/main" val="1169555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798690" y="1872690"/>
            <a:ext cx="4120444" cy="1818655"/>
          </a:xfrm>
        </p:spPr>
        <p:txBody>
          <a:bodyPr/>
          <a:lstStyle/>
          <a:p>
            <a:r>
              <a:rPr lang="en-US" sz="4000" spc="0" dirty="0"/>
              <a:t>Medication Management</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p:txBody>
          <a:bodyPr>
            <a:noAutofit/>
          </a:bodyPr>
          <a:lstStyle/>
          <a:p>
            <a:r>
              <a:rPr lang="en-US" sz="2000" dirty="0"/>
              <a:t>Behavioral and Pain Management</a:t>
            </a:r>
          </a:p>
        </p:txBody>
      </p:sp>
      <p:pic>
        <p:nvPicPr>
          <p:cNvPr id="8" name="Picture Placeholder 7" descr="A teen holding his jaw in pain from dental issues.">
            <a:extLst>
              <a:ext uri="{FF2B5EF4-FFF2-40B4-BE49-F238E27FC236}">
                <a16:creationId xmlns:a16="http://schemas.microsoft.com/office/drawing/2014/main" id="{8DC181D3-F8E2-BA71-83EA-37DBC7DED46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9" name="Slide Number Placeholder 5">
            <a:extLst>
              <a:ext uri="{FF2B5EF4-FFF2-40B4-BE49-F238E27FC236}">
                <a16:creationId xmlns:a16="http://schemas.microsoft.com/office/drawing/2014/main" id="{1D2A73F3-242F-FEB7-A0AE-B18C83EE157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27</a:t>
            </a:fld>
            <a:endParaRPr lang="en-US" dirty="0"/>
          </a:p>
        </p:txBody>
      </p:sp>
    </p:spTree>
    <p:extLst>
      <p:ext uri="{BB962C8B-B14F-4D97-AF65-F5344CB8AC3E}">
        <p14:creationId xmlns:p14="http://schemas.microsoft.com/office/powerpoint/2010/main" val="2701604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FCD7E1-E11E-B5E2-6D60-23E14B683814}"/>
              </a:ext>
            </a:extLst>
          </p:cNvPr>
          <p:cNvSpPr>
            <a:spLocks noGrp="1"/>
          </p:cNvSpPr>
          <p:nvPr>
            <p:ph type="title"/>
          </p:nvPr>
        </p:nvSpPr>
        <p:spPr/>
        <p:txBody>
          <a:bodyPr/>
          <a:lstStyle/>
          <a:p>
            <a:r>
              <a:rPr lang="en-US" dirty="0"/>
              <a:t>Most Common Dental Problems Seen in Patients with Autism</a:t>
            </a:r>
          </a:p>
        </p:txBody>
      </p:sp>
      <p:sp>
        <p:nvSpPr>
          <p:cNvPr id="5" name="Text Placeholder 4">
            <a:extLst>
              <a:ext uri="{FF2B5EF4-FFF2-40B4-BE49-F238E27FC236}">
                <a16:creationId xmlns:a16="http://schemas.microsoft.com/office/drawing/2014/main" id="{FF715A70-8580-C780-37FC-B88FB543179E}"/>
              </a:ext>
            </a:extLst>
          </p:cNvPr>
          <p:cNvSpPr>
            <a:spLocks noGrp="1"/>
          </p:cNvSpPr>
          <p:nvPr>
            <p:ph type="body" sz="quarter" idx="10"/>
          </p:nvPr>
        </p:nvSpPr>
        <p:spPr>
          <a:xfrm>
            <a:off x="828869" y="1773238"/>
            <a:ext cx="4749314" cy="4786312"/>
          </a:xfrm>
        </p:spPr>
        <p:txBody>
          <a:bodyPr vert="horz" lIns="91440" tIns="45720" rIns="91440" bIns="45720" rtlCol="0" anchor="t">
            <a:normAutofit/>
          </a:bodyPr>
          <a:lstStyle/>
          <a:p>
            <a:r>
              <a:rPr lang="en-US" dirty="0"/>
              <a:t>Gingival overgrowth</a:t>
            </a:r>
          </a:p>
          <a:p>
            <a:r>
              <a:rPr lang="en-US" dirty="0"/>
              <a:t>Tooth decay</a:t>
            </a:r>
          </a:p>
          <a:p>
            <a:r>
              <a:rPr lang="en-US" dirty="0"/>
              <a:t>Periodontal gum disease</a:t>
            </a:r>
          </a:p>
          <a:p>
            <a:r>
              <a:rPr lang="en-US" dirty="0">
                <a:cs typeface="Arial"/>
              </a:rPr>
              <a:t>Bruxism - grinding teeth</a:t>
            </a:r>
            <a:endParaRPr lang="en-US" dirty="0">
              <a:ea typeface="Calibri Light"/>
              <a:cs typeface="Arial"/>
            </a:endParaRPr>
          </a:p>
          <a:p>
            <a:r>
              <a:rPr lang="en-US" dirty="0"/>
              <a:t>Tooth anomalies</a:t>
            </a:r>
          </a:p>
          <a:p>
            <a:r>
              <a:rPr lang="en-US" dirty="0"/>
              <a:t>Eruption of one or more teeth</a:t>
            </a:r>
          </a:p>
          <a:p>
            <a:r>
              <a:rPr lang="en-US" dirty="0"/>
              <a:t>Pits, discoloration, lines</a:t>
            </a:r>
          </a:p>
          <a:p>
            <a:pPr marL="0" indent="0" algn="ctr">
              <a:buNone/>
            </a:pPr>
            <a:endParaRPr lang="en-US" sz="1400" dirty="0"/>
          </a:p>
          <a:p>
            <a:pPr marL="0" indent="0" algn="ctr">
              <a:buNone/>
            </a:pPr>
            <a:r>
              <a:rPr lang="en-US" sz="1400" dirty="0"/>
              <a:t>emergencydentistsusa.com/</a:t>
            </a:r>
            <a:r>
              <a:rPr lang="en-US" sz="1400" dirty="0" err="1"/>
              <a:t>dentably</a:t>
            </a:r>
            <a:endParaRPr lang="en-US" sz="1400" dirty="0"/>
          </a:p>
        </p:txBody>
      </p:sp>
      <p:pic>
        <p:nvPicPr>
          <p:cNvPr id="7" name="Picture 6" descr="A person with his hands on his chin and grimacing with dental pain.">
            <a:extLst>
              <a:ext uri="{FF2B5EF4-FFF2-40B4-BE49-F238E27FC236}">
                <a16:creationId xmlns:a16="http://schemas.microsoft.com/office/drawing/2014/main" id="{06A59F8D-449B-CFF8-F0AE-CE455BE4B4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08292" y="1741820"/>
            <a:ext cx="6264322" cy="4690878"/>
          </a:xfrm>
          <a:prstGeom prst="rect">
            <a:avLst/>
          </a:prstGeom>
        </p:spPr>
      </p:pic>
      <p:sp>
        <p:nvSpPr>
          <p:cNvPr id="8" name="Slide Number Placeholder 5">
            <a:extLst>
              <a:ext uri="{FF2B5EF4-FFF2-40B4-BE49-F238E27FC236}">
                <a16:creationId xmlns:a16="http://schemas.microsoft.com/office/drawing/2014/main" id="{B05D204D-9590-5EC9-3116-4C35EC05088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28</a:t>
            </a:fld>
            <a:endParaRPr lang="en-US"/>
          </a:p>
        </p:txBody>
      </p:sp>
    </p:spTree>
    <p:extLst>
      <p:ext uri="{BB962C8B-B14F-4D97-AF65-F5344CB8AC3E}">
        <p14:creationId xmlns:p14="http://schemas.microsoft.com/office/powerpoint/2010/main" val="2833691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CDE8AE-2FDD-5B93-F793-CFFD90859C6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Autism Spectrum Disorder Aggression Management with Medications</a:t>
            </a:r>
          </a:p>
        </p:txBody>
      </p:sp>
      <p:pic>
        <p:nvPicPr>
          <p:cNvPr id="4" name="Picture 3" descr="Graphic of Autism Spectrum Disorder aggression management listing medications rated from high to low benefit. Graphic from Psychiatry Education Forum.">
            <a:extLst>
              <a:ext uri="{FF2B5EF4-FFF2-40B4-BE49-F238E27FC236}">
                <a16:creationId xmlns:a16="http://schemas.microsoft.com/office/drawing/2014/main" id="{B7847DF0-A291-0AB7-E328-B45AD4C917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41949" y="0"/>
            <a:ext cx="8308101" cy="6858000"/>
          </a:xfrm>
          <a:prstGeom prst="rect">
            <a:avLst/>
          </a:prstGeom>
        </p:spPr>
      </p:pic>
      <p:sp>
        <p:nvSpPr>
          <p:cNvPr id="5" name="Slide Number Placeholder 5">
            <a:extLst>
              <a:ext uri="{FF2B5EF4-FFF2-40B4-BE49-F238E27FC236}">
                <a16:creationId xmlns:a16="http://schemas.microsoft.com/office/drawing/2014/main" id="{0359DFE1-D8CD-34EB-BC24-B355803B79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29</a:t>
            </a:fld>
            <a:endParaRPr lang="en-US"/>
          </a:p>
        </p:txBody>
      </p:sp>
    </p:spTree>
    <p:extLst>
      <p:ext uri="{BB962C8B-B14F-4D97-AF65-F5344CB8AC3E}">
        <p14:creationId xmlns:p14="http://schemas.microsoft.com/office/powerpoint/2010/main" val="881466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070D1-448D-531F-F90B-E0FDA32BB795}"/>
              </a:ext>
            </a:extLst>
          </p:cNvPr>
          <p:cNvSpPr>
            <a:spLocks noGrp="1"/>
          </p:cNvSpPr>
          <p:nvPr>
            <p:ph type="title"/>
          </p:nvPr>
        </p:nvSpPr>
        <p:spPr>
          <a:xfrm>
            <a:off x="583919" y="2180391"/>
            <a:ext cx="4492577" cy="1271751"/>
          </a:xfrm>
        </p:spPr>
        <p:txBody>
          <a:bodyPr/>
          <a:lstStyle/>
          <a:p>
            <a:r>
              <a:rPr lang="en-US" sz="4000" spc="0" dirty="0"/>
              <a:t>Autism Spectrum Disorder (ASD)</a:t>
            </a:r>
          </a:p>
        </p:txBody>
      </p:sp>
      <p:sp>
        <p:nvSpPr>
          <p:cNvPr id="4" name="Text Placeholder 3">
            <a:extLst>
              <a:ext uri="{FF2B5EF4-FFF2-40B4-BE49-F238E27FC236}">
                <a16:creationId xmlns:a16="http://schemas.microsoft.com/office/drawing/2014/main" id="{05E6D278-66DC-D4BB-00E1-D7FDAFFBFBA5}"/>
              </a:ext>
            </a:extLst>
          </p:cNvPr>
          <p:cNvSpPr>
            <a:spLocks noGrp="1"/>
          </p:cNvSpPr>
          <p:nvPr>
            <p:ph type="body" sz="quarter" idx="15"/>
          </p:nvPr>
        </p:nvSpPr>
        <p:spPr>
          <a:xfrm>
            <a:off x="583920" y="4227738"/>
            <a:ext cx="4492577" cy="338549"/>
          </a:xfrm>
        </p:spPr>
        <p:txBody>
          <a:bodyPr>
            <a:noAutofit/>
          </a:bodyPr>
          <a:lstStyle/>
          <a:p>
            <a:r>
              <a:rPr lang="en-US" sz="2000" b="1" dirty="0"/>
              <a:t>More Than What Meets The Eye</a:t>
            </a:r>
          </a:p>
        </p:txBody>
      </p:sp>
      <p:pic>
        <p:nvPicPr>
          <p:cNvPr id="7" name="Picture Placeholder 6" descr="One quadrant of face showing one eye.">
            <a:extLst>
              <a:ext uri="{FF2B5EF4-FFF2-40B4-BE49-F238E27FC236}">
                <a16:creationId xmlns:a16="http://schemas.microsoft.com/office/drawing/2014/main" id="{6351EA0A-6350-0E13-824F-7C66BEFF0C40}"/>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
        <p:nvSpPr>
          <p:cNvPr id="3" name="Slide Number Placeholder 5">
            <a:extLst>
              <a:ext uri="{FF2B5EF4-FFF2-40B4-BE49-F238E27FC236}">
                <a16:creationId xmlns:a16="http://schemas.microsoft.com/office/drawing/2014/main" id="{E6FACF74-7985-3542-D4CC-F46E514ABEF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a:t>
            </a:fld>
            <a:endParaRPr lang="en-US" dirty="0"/>
          </a:p>
        </p:txBody>
      </p:sp>
    </p:spTree>
    <p:extLst>
      <p:ext uri="{BB962C8B-B14F-4D97-AF65-F5344CB8AC3E}">
        <p14:creationId xmlns:p14="http://schemas.microsoft.com/office/powerpoint/2010/main" val="1648445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BD3E9E-8745-3282-7FA9-FD2394577AC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Aggression &amp; Irritability Management with Medication</a:t>
            </a:r>
          </a:p>
        </p:txBody>
      </p:sp>
      <p:pic>
        <p:nvPicPr>
          <p:cNvPr id="6146" name="Picture 2" descr="Graphic of Aggression &amp; Irritability Management, Medication rated from High to Low benefit rating.">
            <a:extLst>
              <a:ext uri="{FF2B5EF4-FFF2-40B4-BE49-F238E27FC236}">
                <a16:creationId xmlns:a16="http://schemas.microsoft.com/office/drawing/2014/main" id="{A363FE60-179A-8783-C214-E576C80DA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8010" y="307774"/>
            <a:ext cx="8036312" cy="60272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3D179D7A-E5AC-70B6-A4A1-DA10192BC7E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30</a:t>
            </a:fld>
            <a:endParaRPr lang="en-US"/>
          </a:p>
        </p:txBody>
      </p:sp>
    </p:spTree>
    <p:extLst>
      <p:ext uri="{BB962C8B-B14F-4D97-AF65-F5344CB8AC3E}">
        <p14:creationId xmlns:p14="http://schemas.microsoft.com/office/powerpoint/2010/main" val="1608073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a:xfrm>
            <a:off x="838200" y="365126"/>
            <a:ext cx="10515600" cy="995324"/>
          </a:xfrm>
        </p:spPr>
        <p:txBody>
          <a:bodyPr/>
          <a:lstStyle/>
          <a:p>
            <a:r>
              <a:rPr lang="en-US">
                <a:solidFill>
                  <a:schemeClr val="tx1"/>
                </a:solidFill>
              </a:rPr>
              <a:t>FDA Approved Drugs for ASD</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a:xfrm>
            <a:off x="838200" y="1405054"/>
            <a:ext cx="10515600" cy="4771909"/>
          </a:xfrm>
        </p:spPr>
        <p:txBody>
          <a:bodyPr vert="horz" lIns="91440" tIns="45720" rIns="91440" bIns="45720" rtlCol="0" anchor="t">
            <a:normAutofit lnSpcReduction="10000"/>
          </a:bodyPr>
          <a:lstStyle/>
          <a:p>
            <a:r>
              <a:rPr lang="en-US" b="1">
                <a:solidFill>
                  <a:srgbClr val="0070C0"/>
                </a:solidFill>
                <a:cs typeface="Arial"/>
              </a:rPr>
              <a:t>Risperidone (Risperdal) </a:t>
            </a:r>
            <a:r>
              <a:rPr lang="en-US">
                <a:solidFill>
                  <a:schemeClr val="tx1"/>
                </a:solidFill>
                <a:cs typeface="Arial"/>
              </a:rPr>
              <a:t>and </a:t>
            </a:r>
            <a:r>
              <a:rPr lang="en-US" b="1">
                <a:solidFill>
                  <a:srgbClr val="0070C0"/>
                </a:solidFill>
                <a:cs typeface="Arial"/>
              </a:rPr>
              <a:t>aripiprazole (Abilify) </a:t>
            </a:r>
            <a:r>
              <a:rPr lang="en-US">
                <a:solidFill>
                  <a:schemeClr val="tx1"/>
                </a:solidFill>
                <a:cs typeface="Arial"/>
              </a:rPr>
              <a:t>are the </a:t>
            </a:r>
            <a:r>
              <a:rPr lang="en-US" b="1" u="sng">
                <a:solidFill>
                  <a:schemeClr val="tx1"/>
                </a:solidFill>
                <a:cs typeface="Arial"/>
              </a:rPr>
              <a:t>only two drugs</a:t>
            </a:r>
            <a:r>
              <a:rPr lang="en-US">
                <a:solidFill>
                  <a:schemeClr val="tx1"/>
                </a:solidFill>
                <a:cs typeface="Arial"/>
              </a:rPr>
              <a:t>, both second generation antipsychotics, approved for the treatment of autism spectrum disorder (ASD) in conjunction with behavioral management.</a:t>
            </a:r>
            <a:endParaRPr lang="en-US">
              <a:solidFill>
                <a:schemeClr val="tx1"/>
              </a:solidFill>
              <a:ea typeface="Calibri Light"/>
              <a:cs typeface="Arial"/>
            </a:endParaRPr>
          </a:p>
          <a:p>
            <a:r>
              <a:rPr lang="en-US">
                <a:solidFill>
                  <a:schemeClr val="tx1"/>
                </a:solidFill>
                <a:cs typeface="Arial"/>
              </a:rPr>
              <a:t>Risperdal is now prescribed less frequently due to sedation, weight gain, and hyperprolactinemia.</a:t>
            </a:r>
            <a:endParaRPr lang="en-US">
              <a:solidFill>
                <a:schemeClr val="tx1"/>
              </a:solidFill>
              <a:ea typeface="Calibri Light"/>
              <a:cs typeface="Arial"/>
            </a:endParaRPr>
          </a:p>
          <a:p>
            <a:r>
              <a:rPr lang="en-US">
                <a:solidFill>
                  <a:schemeClr val="tx1"/>
                </a:solidFill>
                <a:cs typeface="Arial"/>
              </a:rPr>
              <a:t>Many other drugs are used “off label” for treatment of ASD.</a:t>
            </a:r>
            <a:endParaRPr lang="en-US">
              <a:solidFill>
                <a:schemeClr val="tx1"/>
              </a:solidFill>
              <a:ea typeface="Calibri Light"/>
              <a:cs typeface="Arial"/>
            </a:endParaRPr>
          </a:p>
          <a:p>
            <a:r>
              <a:rPr lang="en-US">
                <a:solidFill>
                  <a:schemeClr val="tx1"/>
                </a:solidFill>
                <a:cs typeface="Arial"/>
              </a:rPr>
              <a:t>Controlled trials have shown no benefit from vitamin B-6, magnesium salts, steroids, immunoglobulins, secretin, gluten or casein-free diets, and electroconvulsive therapy.</a:t>
            </a:r>
            <a:endParaRPr lang="en-US">
              <a:solidFill>
                <a:schemeClr val="tx1"/>
              </a:solidFill>
              <a:ea typeface="Calibri Light"/>
              <a:cs typeface="Arial"/>
            </a:endParaRPr>
          </a:p>
          <a:p>
            <a:endParaRPr lang="en-US"/>
          </a:p>
          <a:p>
            <a:endParaRPr lang="en-US"/>
          </a:p>
          <a:p>
            <a:pPr marL="0" indent="0">
              <a:buNone/>
            </a:pPr>
            <a:endParaRPr lang="en-US" sz="2800">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F99FCA1B-4A07-D4C9-7664-FA917473FDE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31</a:t>
            </a:fld>
            <a:endParaRPr lang="en-US"/>
          </a:p>
        </p:txBody>
      </p:sp>
    </p:spTree>
    <p:extLst>
      <p:ext uri="{BB962C8B-B14F-4D97-AF65-F5344CB8AC3E}">
        <p14:creationId xmlns:p14="http://schemas.microsoft.com/office/powerpoint/2010/main" val="316501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p:txBody>
          <a:bodyPr/>
          <a:lstStyle/>
          <a:p>
            <a:r>
              <a:rPr lang="en-US">
                <a:solidFill>
                  <a:schemeClr val="tx1"/>
                </a:solidFill>
              </a:rPr>
              <a:t>Atypical Antipsychotics</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a:solidFill>
                  <a:schemeClr val="tx1"/>
                </a:solidFill>
                <a:cs typeface="Arial"/>
              </a:rPr>
              <a:t>Atypical antipsychotics are prescribed to manage irritability, agitation,</a:t>
            </a:r>
            <a:endParaRPr lang="en-US">
              <a:solidFill>
                <a:schemeClr val="tx1"/>
              </a:solidFill>
              <a:ea typeface="Calibri Light"/>
              <a:cs typeface="Arial"/>
            </a:endParaRPr>
          </a:p>
          <a:p>
            <a:pPr marL="0" indent="0">
              <a:buNone/>
            </a:pPr>
            <a:r>
              <a:rPr lang="en-US">
                <a:solidFill>
                  <a:schemeClr val="tx1"/>
                </a:solidFill>
                <a:cs typeface="Arial"/>
              </a:rPr>
              <a:t>self-injurious behavior, aggression, repetitive behaviors, delusions and</a:t>
            </a:r>
            <a:endParaRPr lang="en-US">
              <a:solidFill>
                <a:schemeClr val="tx1"/>
              </a:solidFill>
              <a:ea typeface="Calibri Light"/>
              <a:cs typeface="Arial"/>
            </a:endParaRPr>
          </a:p>
          <a:p>
            <a:pPr marL="0" indent="0">
              <a:buNone/>
            </a:pPr>
            <a:r>
              <a:rPr lang="en-US">
                <a:solidFill>
                  <a:schemeClr val="tx1"/>
                </a:solidFill>
                <a:cs typeface="Arial"/>
              </a:rPr>
              <a:t>hallucinations.</a:t>
            </a:r>
            <a:endParaRPr lang="en-US">
              <a:solidFill>
                <a:schemeClr val="tx1"/>
              </a:solidFill>
              <a:ea typeface="Calibri Light"/>
              <a:cs typeface="Arial"/>
            </a:endParaRPr>
          </a:p>
          <a:p>
            <a:r>
              <a:rPr lang="en-US" b="1">
                <a:solidFill>
                  <a:srgbClr val="0070C0"/>
                </a:solidFill>
                <a:cs typeface="Arial"/>
              </a:rPr>
              <a:t>risperidone (Risperdal) </a:t>
            </a:r>
            <a:r>
              <a:rPr lang="en-US">
                <a:solidFill>
                  <a:schemeClr val="tx1"/>
                </a:solidFill>
                <a:cs typeface="Arial"/>
              </a:rPr>
              <a:t>side effects</a:t>
            </a:r>
            <a:endParaRPr lang="en-US">
              <a:solidFill>
                <a:schemeClr val="tx1"/>
              </a:solidFill>
              <a:ea typeface="Calibri Light"/>
              <a:cs typeface="Arial"/>
            </a:endParaRPr>
          </a:p>
          <a:p>
            <a:pPr lvl="1"/>
            <a:r>
              <a:rPr lang="en-US" sz="2800">
                <a:solidFill>
                  <a:schemeClr val="tx1"/>
                </a:solidFill>
                <a:cs typeface="Arial"/>
              </a:rPr>
              <a:t>sedation, weight gain, dyskinesia, constipation, diarrhea</a:t>
            </a:r>
            <a:endParaRPr lang="en-US" sz="2800">
              <a:solidFill>
                <a:schemeClr val="tx1"/>
              </a:solidFill>
              <a:ea typeface="Calibri Light"/>
              <a:cs typeface="Arial"/>
            </a:endParaRPr>
          </a:p>
          <a:p>
            <a:pPr lvl="1"/>
            <a:r>
              <a:rPr lang="en-US" sz="2800">
                <a:solidFill>
                  <a:schemeClr val="tx1"/>
                </a:solidFill>
                <a:cs typeface="Arial"/>
              </a:rPr>
              <a:t>swollen breasts due to elevated prolactin levels</a:t>
            </a:r>
            <a:endParaRPr lang="en-US" sz="2800">
              <a:solidFill>
                <a:schemeClr val="tx1"/>
              </a:solidFill>
              <a:ea typeface="Calibri Light"/>
              <a:cs typeface="Arial"/>
            </a:endParaRPr>
          </a:p>
          <a:p>
            <a:r>
              <a:rPr lang="en-US" b="1">
                <a:solidFill>
                  <a:srgbClr val="0070C0"/>
                </a:solidFill>
                <a:cs typeface="Arial"/>
              </a:rPr>
              <a:t>aripiprazole (Abilify) </a:t>
            </a:r>
            <a:r>
              <a:rPr lang="en-US">
                <a:solidFill>
                  <a:schemeClr val="tx1"/>
                </a:solidFill>
                <a:cs typeface="Arial"/>
              </a:rPr>
              <a:t>side effects</a:t>
            </a:r>
            <a:endParaRPr lang="en-US">
              <a:solidFill>
                <a:schemeClr val="tx1"/>
              </a:solidFill>
              <a:latin typeface="Calibri Light"/>
              <a:ea typeface="Calibri Light"/>
              <a:cs typeface="Arial"/>
            </a:endParaRPr>
          </a:p>
          <a:p>
            <a:pPr lvl="1"/>
            <a:r>
              <a:rPr lang="en-US" sz="2600" b="0" i="0">
                <a:solidFill>
                  <a:schemeClr val="tx1"/>
                </a:solidFill>
                <a:effectLst/>
                <a:latin typeface="Calibri"/>
                <a:ea typeface="Calibri"/>
                <a:cs typeface="Calibri"/>
              </a:rPr>
              <a:t>nausea, vomiting, dizziness, anxiety, insomnia, constipation</a:t>
            </a:r>
            <a:endParaRPr lang="en-US" sz="2600" b="1" i="0">
              <a:solidFill>
                <a:schemeClr val="tx1"/>
              </a:solidFill>
              <a:effectLst/>
              <a:latin typeface="Calibri Light"/>
              <a:ea typeface="Calibri Light"/>
              <a:cs typeface="Arial"/>
            </a:endParaRPr>
          </a:p>
          <a:p>
            <a:pPr lvl="1"/>
            <a:r>
              <a:rPr lang="en-US" sz="2800" b="0" i="0">
                <a:solidFill>
                  <a:schemeClr val="tx1"/>
                </a:solidFill>
                <a:effectLst/>
                <a:latin typeface="Calibri"/>
                <a:ea typeface="Calibri"/>
                <a:cs typeface="Calibri"/>
              </a:rPr>
              <a:t>movement disorders and restlessness, compulsive behavior</a:t>
            </a:r>
          </a:p>
          <a:p>
            <a:pPr lvl="1"/>
            <a:r>
              <a:rPr lang="en-US" sz="2800">
                <a:solidFill>
                  <a:schemeClr val="tx1"/>
                </a:solidFill>
                <a:latin typeface="Calibri"/>
                <a:ea typeface="Calibri"/>
                <a:cs typeface="Calibri"/>
              </a:rPr>
              <a:t>less sedation and weight gain</a:t>
            </a:r>
          </a:p>
        </p:txBody>
      </p:sp>
      <p:sp>
        <p:nvSpPr>
          <p:cNvPr id="4" name="Slide Number Placeholder 5">
            <a:extLst>
              <a:ext uri="{FF2B5EF4-FFF2-40B4-BE49-F238E27FC236}">
                <a16:creationId xmlns:a16="http://schemas.microsoft.com/office/drawing/2014/main" id="{413C2579-A17A-DFCE-3DC0-7A8BE2C7E29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32</a:t>
            </a:fld>
            <a:endParaRPr lang="en-US"/>
          </a:p>
        </p:txBody>
      </p:sp>
    </p:spTree>
    <p:extLst>
      <p:ext uri="{BB962C8B-B14F-4D97-AF65-F5344CB8AC3E}">
        <p14:creationId xmlns:p14="http://schemas.microsoft.com/office/powerpoint/2010/main" val="1739118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41AF-5DE2-E56D-3D91-3E86D82212D9}"/>
              </a:ext>
            </a:extLst>
          </p:cNvPr>
          <p:cNvSpPr>
            <a:spLocks noGrp="1"/>
          </p:cNvSpPr>
          <p:nvPr>
            <p:ph type="title"/>
          </p:nvPr>
        </p:nvSpPr>
        <p:spPr/>
        <p:txBody>
          <a:bodyPr/>
          <a:lstStyle/>
          <a:p>
            <a:r>
              <a:rPr lang="en-US">
                <a:solidFill>
                  <a:schemeClr val="tx1"/>
                </a:solidFill>
              </a:rPr>
              <a:t>Mood Stabilizers</a:t>
            </a:r>
          </a:p>
        </p:txBody>
      </p:sp>
      <p:sp>
        <p:nvSpPr>
          <p:cNvPr id="3" name="Content Placeholder 2">
            <a:extLst>
              <a:ext uri="{FF2B5EF4-FFF2-40B4-BE49-F238E27FC236}">
                <a16:creationId xmlns:a16="http://schemas.microsoft.com/office/drawing/2014/main" id="{8A6FC740-A1DC-638A-D86E-37080E4287AB}"/>
              </a:ext>
            </a:extLst>
          </p:cNvPr>
          <p:cNvSpPr>
            <a:spLocks noGrp="1"/>
          </p:cNvSpPr>
          <p:nvPr>
            <p:ph idx="1"/>
          </p:nvPr>
        </p:nvSpPr>
        <p:spPr/>
        <p:txBody>
          <a:bodyPr/>
          <a:lstStyle/>
          <a:p>
            <a:r>
              <a:rPr lang="en-US"/>
              <a:t>Anticonvulsants with mood stabilizing properties such as </a:t>
            </a:r>
            <a:r>
              <a:rPr lang="en-US" b="1">
                <a:solidFill>
                  <a:srgbClr val="0070C0"/>
                </a:solidFill>
              </a:rPr>
              <a:t>valproate</a:t>
            </a:r>
            <a:r>
              <a:rPr lang="en-US"/>
              <a:t> and </a:t>
            </a:r>
            <a:r>
              <a:rPr lang="en-US" b="1">
                <a:solidFill>
                  <a:srgbClr val="0070C0"/>
                </a:solidFill>
              </a:rPr>
              <a:t>carbamazepine</a:t>
            </a:r>
            <a:r>
              <a:rPr lang="en-US"/>
              <a:t> are prescribed to manage aggression, mood fluctuation and seizures.</a:t>
            </a:r>
          </a:p>
          <a:p>
            <a:pPr lvl="1"/>
            <a:r>
              <a:rPr lang="en-US"/>
              <a:t>Side effects include impaired hemostasis and hepatotoxicity.</a:t>
            </a:r>
          </a:p>
          <a:p>
            <a:pPr lvl="1"/>
            <a:r>
              <a:rPr lang="en-US"/>
              <a:t>Excessive bleeding may occur with concomitant use of aspirin and non-steroidal anti-inflammatory drugs.</a:t>
            </a:r>
          </a:p>
          <a:p>
            <a:pPr lvl="1"/>
            <a:r>
              <a:rPr lang="en-US"/>
              <a:t>Erythromycin and clarithromycin may cause carbamazepine toxicity by inhibiting its metabolism in the liver.</a:t>
            </a:r>
          </a:p>
        </p:txBody>
      </p:sp>
      <p:sp>
        <p:nvSpPr>
          <p:cNvPr id="4" name="Slide Number Placeholder 5">
            <a:extLst>
              <a:ext uri="{FF2B5EF4-FFF2-40B4-BE49-F238E27FC236}">
                <a16:creationId xmlns:a16="http://schemas.microsoft.com/office/drawing/2014/main" id="{D5ED9893-0A26-ABBB-BC33-36D1AF2C829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33</a:t>
            </a:fld>
            <a:endParaRPr lang="en-US"/>
          </a:p>
        </p:txBody>
      </p:sp>
    </p:spTree>
    <p:extLst>
      <p:ext uri="{BB962C8B-B14F-4D97-AF65-F5344CB8AC3E}">
        <p14:creationId xmlns:p14="http://schemas.microsoft.com/office/powerpoint/2010/main" val="4149465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p:txBody>
          <a:bodyPr/>
          <a:lstStyle/>
          <a:p>
            <a:r>
              <a:rPr lang="en-US">
                <a:solidFill>
                  <a:schemeClr val="tx1"/>
                </a:solidFill>
                <a:cs typeface="Gill Sans"/>
              </a:rPr>
              <a:t>Selective Serotonin Reuptake Inhibitors</a:t>
            </a:r>
          </a:p>
        </p:txBody>
      </p:sp>
      <p:sp>
        <p:nvSpPr>
          <p:cNvPr id="3" name="Content Placeholder 2">
            <a:extLst>
              <a:ext uri="{FF2B5EF4-FFF2-40B4-BE49-F238E27FC236}">
                <a16:creationId xmlns:a16="http://schemas.microsoft.com/office/drawing/2014/main" id="{2BDE2DFA-7FFB-CEB8-531C-433E9DB33E5B}"/>
              </a:ext>
            </a:extLst>
          </p:cNvPr>
          <p:cNvSpPr>
            <a:spLocks noGrp="1"/>
          </p:cNvSpPr>
          <p:nvPr>
            <p:ph idx="1"/>
          </p:nvPr>
        </p:nvSpPr>
        <p:spPr>
          <a:xfrm>
            <a:off x="838201" y="1495549"/>
            <a:ext cx="6210300" cy="4874028"/>
          </a:xfrm>
        </p:spPr>
        <p:txBody>
          <a:bodyPr vert="horz" lIns="91440" tIns="45720" rIns="91440" bIns="45720" rtlCol="0" anchor="t">
            <a:normAutofit lnSpcReduction="10000"/>
          </a:bodyPr>
          <a:lstStyle/>
          <a:p>
            <a:r>
              <a:rPr lang="en-US" b="1">
                <a:solidFill>
                  <a:srgbClr val="0070C0"/>
                </a:solidFill>
                <a:cs typeface="Arial"/>
              </a:rPr>
              <a:t>Antidepressants (SSRIs) </a:t>
            </a:r>
            <a:r>
              <a:rPr lang="en-US">
                <a:cs typeface="Arial"/>
              </a:rPr>
              <a:t>are prescribed to manage fear, anxiety, depression, self-mutilation, repetitive thoughts and compulsive behaviors.</a:t>
            </a:r>
          </a:p>
          <a:p>
            <a:pPr lvl="1"/>
            <a:r>
              <a:rPr lang="en-US">
                <a:cs typeface="Arial"/>
              </a:rPr>
              <a:t>Side effects include diarrhea, nausea, dizziness, sexual dysfunction, and increased bleeding time.</a:t>
            </a:r>
            <a:endParaRPr lang="en-US">
              <a:ea typeface="Calibri Light"/>
              <a:cs typeface="Arial"/>
            </a:endParaRPr>
          </a:p>
          <a:p>
            <a:pPr lvl="1"/>
            <a:r>
              <a:rPr lang="en-US">
                <a:ea typeface="Calibri Light"/>
                <a:cs typeface="Arial"/>
              </a:rPr>
              <a:t>Adverse drug interactions with codeine, benzodiazepines, erythromycin and clarithromycin – use with caution in reduced dosages.</a:t>
            </a:r>
            <a:endParaRPr lang="en-US">
              <a:ea typeface="Calibri Light"/>
            </a:endParaRPr>
          </a:p>
        </p:txBody>
      </p:sp>
      <p:pic>
        <p:nvPicPr>
          <p:cNvPr id="5" name="Picture 4">
            <a:extLst>
              <a:ext uri="{FF2B5EF4-FFF2-40B4-BE49-F238E27FC236}">
                <a16:creationId xmlns:a16="http://schemas.microsoft.com/office/drawing/2014/main" id="{5C0F748D-A10C-9A5C-E4E9-7A53AB2E498E}"/>
              </a:ext>
              <a:ext uri="{C183D7F6-B498-43B3-948B-1728B52AA6E4}">
                <adec:decorative xmlns:adec="http://schemas.microsoft.com/office/drawing/2017/decorative" val="1"/>
              </a:ext>
            </a:extLst>
          </p:cNvPr>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94766" y="2136574"/>
            <a:ext cx="4997233" cy="3331489"/>
          </a:xfrm>
          <a:prstGeom prst="rect">
            <a:avLst/>
          </a:prstGeom>
        </p:spPr>
      </p:pic>
      <p:sp>
        <p:nvSpPr>
          <p:cNvPr id="6" name="Slide Number Placeholder 5">
            <a:extLst>
              <a:ext uri="{FF2B5EF4-FFF2-40B4-BE49-F238E27FC236}">
                <a16:creationId xmlns:a16="http://schemas.microsoft.com/office/drawing/2014/main" id="{370D4381-5453-0AFD-3402-906984EEB3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34</a:t>
            </a:fld>
            <a:endParaRPr lang="en-US"/>
          </a:p>
        </p:txBody>
      </p:sp>
    </p:spTree>
    <p:extLst>
      <p:ext uri="{BB962C8B-B14F-4D97-AF65-F5344CB8AC3E}">
        <p14:creationId xmlns:p14="http://schemas.microsoft.com/office/powerpoint/2010/main" val="3794771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EA6-E45B-F068-CDC5-2ECFF1EF1B48}"/>
              </a:ext>
            </a:extLst>
          </p:cNvPr>
          <p:cNvSpPr>
            <a:spLocks noGrp="1"/>
          </p:cNvSpPr>
          <p:nvPr>
            <p:ph type="title"/>
          </p:nvPr>
        </p:nvSpPr>
        <p:spPr/>
        <p:txBody>
          <a:bodyPr/>
          <a:lstStyle/>
          <a:p>
            <a:r>
              <a:rPr lang="en-US">
                <a:solidFill>
                  <a:schemeClr val="tx1"/>
                </a:solidFill>
              </a:rPr>
              <a:t>Antihypertensives</a:t>
            </a:r>
          </a:p>
        </p:txBody>
      </p:sp>
      <p:sp>
        <p:nvSpPr>
          <p:cNvPr id="3" name="Content Placeholder 2">
            <a:extLst>
              <a:ext uri="{FF2B5EF4-FFF2-40B4-BE49-F238E27FC236}">
                <a16:creationId xmlns:a16="http://schemas.microsoft.com/office/drawing/2014/main" id="{E6A1BE9D-8ECF-9517-9601-8E5CCFC892D5}"/>
              </a:ext>
            </a:extLst>
          </p:cNvPr>
          <p:cNvSpPr>
            <a:spLocks noGrp="1"/>
          </p:cNvSpPr>
          <p:nvPr>
            <p:ph idx="1"/>
          </p:nvPr>
        </p:nvSpPr>
        <p:spPr/>
        <p:txBody>
          <a:bodyPr vert="horz" lIns="91440" tIns="45720" rIns="91440" bIns="45720" rtlCol="0" anchor="t">
            <a:normAutofit fontScale="92500"/>
          </a:bodyPr>
          <a:lstStyle/>
          <a:p>
            <a:r>
              <a:rPr lang="en-US"/>
              <a:t>Clonidine (Catapres) is a non-stimulant alpha</a:t>
            </a:r>
            <a:r>
              <a:rPr lang="en-US" baseline="-25000"/>
              <a:t>2A</a:t>
            </a:r>
            <a:r>
              <a:rPr lang="en-US"/>
              <a:t> adrenergic receptor agonist prescribed once daily to control inattention, impulsivity, irritability, hyperactivity and oppositional behavior.</a:t>
            </a:r>
          </a:p>
          <a:p>
            <a:pPr lvl="1"/>
            <a:r>
              <a:rPr lang="en-US" sz="2800"/>
              <a:t>Side effects include orthostatic hypotension and CNS depression.</a:t>
            </a:r>
          </a:p>
          <a:p>
            <a:r>
              <a:rPr lang="en-US">
                <a:cs typeface="Arial"/>
              </a:rPr>
              <a:t>Guanfacine (</a:t>
            </a:r>
            <a:r>
              <a:rPr lang="en-US" err="1">
                <a:cs typeface="Arial"/>
              </a:rPr>
              <a:t>Intuniv</a:t>
            </a:r>
            <a:r>
              <a:rPr lang="en-US">
                <a:cs typeface="Arial"/>
              </a:rPr>
              <a:t>) is a non-stimulant alpha</a:t>
            </a:r>
            <a:r>
              <a:rPr lang="en-US" baseline="-25000">
                <a:cs typeface="Arial"/>
              </a:rPr>
              <a:t>2A</a:t>
            </a:r>
            <a:r>
              <a:rPr lang="en-US">
                <a:cs typeface="Arial"/>
              </a:rPr>
              <a:t> adrenergic receptor agonist prescribed once daily to </a:t>
            </a:r>
            <a:r>
              <a:rPr lang="en-US" b="0" i="0">
                <a:solidFill>
                  <a:srgbClr val="040C28"/>
                </a:solidFill>
                <a:effectLst/>
                <a:latin typeface="Calibri Light"/>
                <a:ea typeface="Calibri Light"/>
                <a:cs typeface="Arial"/>
              </a:rPr>
              <a:t>decrease symptoms of ADHD including hyperactivity, impulsivity, anxiety, irritability, temper tantrums, and tics</a:t>
            </a:r>
            <a:r>
              <a:rPr lang="en-US" b="0" i="0">
                <a:solidFill>
                  <a:srgbClr val="4D5156"/>
                </a:solidFill>
                <a:effectLst/>
                <a:latin typeface="Calibri Light"/>
                <a:ea typeface="Calibri Light"/>
                <a:cs typeface="Arial"/>
              </a:rPr>
              <a:t>.</a:t>
            </a:r>
            <a:endParaRPr lang="en-US">
              <a:latin typeface="Calibri Light"/>
              <a:ea typeface="Calibri Light"/>
              <a:cs typeface="Arial"/>
            </a:endParaRPr>
          </a:p>
          <a:p>
            <a:pPr lvl="1"/>
            <a:r>
              <a:rPr lang="en-US" sz="2800"/>
              <a:t>Side effects include sedation, headache, fatigue, and orthostatic hypotension.</a:t>
            </a:r>
          </a:p>
          <a:p>
            <a:endParaRPr lang="en-US"/>
          </a:p>
        </p:txBody>
      </p:sp>
      <p:sp>
        <p:nvSpPr>
          <p:cNvPr id="4" name="Slide Number Placeholder 5">
            <a:extLst>
              <a:ext uri="{FF2B5EF4-FFF2-40B4-BE49-F238E27FC236}">
                <a16:creationId xmlns:a16="http://schemas.microsoft.com/office/drawing/2014/main" id="{2A0FEE30-18D5-DAF3-98B2-4B5061D1E4B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35</a:t>
            </a:fld>
            <a:endParaRPr lang="en-US"/>
          </a:p>
        </p:txBody>
      </p:sp>
    </p:spTree>
    <p:extLst>
      <p:ext uri="{BB962C8B-B14F-4D97-AF65-F5344CB8AC3E}">
        <p14:creationId xmlns:p14="http://schemas.microsoft.com/office/powerpoint/2010/main" val="353493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FE35-265A-8163-61A1-4F4CD7F3EDE1}"/>
              </a:ext>
            </a:extLst>
          </p:cNvPr>
          <p:cNvSpPr>
            <a:spLocks noGrp="1"/>
          </p:cNvSpPr>
          <p:nvPr>
            <p:ph type="title"/>
          </p:nvPr>
        </p:nvSpPr>
        <p:spPr/>
        <p:txBody>
          <a:bodyPr/>
          <a:lstStyle/>
          <a:p>
            <a:r>
              <a:rPr lang="en-US">
                <a:solidFill>
                  <a:schemeClr val="tx1"/>
                </a:solidFill>
              </a:rPr>
              <a:t>Adverse Orofacial Reactions to ASD Meds</a:t>
            </a:r>
          </a:p>
        </p:txBody>
      </p:sp>
      <p:graphicFrame>
        <p:nvGraphicFramePr>
          <p:cNvPr id="4" name="Table 9">
            <a:extLst>
              <a:ext uri="{FF2B5EF4-FFF2-40B4-BE49-F238E27FC236}">
                <a16:creationId xmlns:a16="http://schemas.microsoft.com/office/drawing/2014/main" id="{C861708E-CBFA-D930-28FE-5B671E438062}"/>
              </a:ext>
            </a:extLst>
          </p:cNvPr>
          <p:cNvGraphicFramePr>
            <a:graphicFrameLocks/>
          </p:cNvGraphicFramePr>
          <p:nvPr>
            <p:extLst>
              <p:ext uri="{D42A27DB-BD31-4B8C-83A1-F6EECF244321}">
                <p14:modId xmlns:p14="http://schemas.microsoft.com/office/powerpoint/2010/main" val="350948654"/>
              </p:ext>
            </p:extLst>
          </p:nvPr>
        </p:nvGraphicFramePr>
        <p:xfrm>
          <a:off x="838201" y="1740581"/>
          <a:ext cx="10515599" cy="4480560"/>
        </p:xfrm>
        <a:graphic>
          <a:graphicData uri="http://schemas.openxmlformats.org/drawingml/2006/table">
            <a:tbl>
              <a:tblPr firstRow="1" bandRow="1">
                <a:tableStyleId>{5202B0CA-FC54-4496-8BCA-5EF66A818D29}</a:tableStyleId>
              </a:tblPr>
              <a:tblGrid>
                <a:gridCol w="1552755">
                  <a:extLst>
                    <a:ext uri="{9D8B030D-6E8A-4147-A177-3AD203B41FA5}">
                      <a16:colId xmlns:a16="http://schemas.microsoft.com/office/drawing/2014/main" val="2628791650"/>
                    </a:ext>
                  </a:extLst>
                </a:gridCol>
                <a:gridCol w="1345721">
                  <a:extLst>
                    <a:ext uri="{9D8B030D-6E8A-4147-A177-3AD203B41FA5}">
                      <a16:colId xmlns:a16="http://schemas.microsoft.com/office/drawing/2014/main" val="3939443088"/>
                    </a:ext>
                  </a:extLst>
                </a:gridCol>
                <a:gridCol w="1811547">
                  <a:extLst>
                    <a:ext uri="{9D8B030D-6E8A-4147-A177-3AD203B41FA5}">
                      <a16:colId xmlns:a16="http://schemas.microsoft.com/office/drawing/2014/main" val="1130581061"/>
                    </a:ext>
                  </a:extLst>
                </a:gridCol>
                <a:gridCol w="1777042">
                  <a:extLst>
                    <a:ext uri="{9D8B030D-6E8A-4147-A177-3AD203B41FA5}">
                      <a16:colId xmlns:a16="http://schemas.microsoft.com/office/drawing/2014/main" val="3967375801"/>
                    </a:ext>
                  </a:extLst>
                </a:gridCol>
                <a:gridCol w="2320506">
                  <a:extLst>
                    <a:ext uri="{9D8B030D-6E8A-4147-A177-3AD203B41FA5}">
                      <a16:colId xmlns:a16="http://schemas.microsoft.com/office/drawing/2014/main" val="2044823333"/>
                    </a:ext>
                  </a:extLst>
                </a:gridCol>
                <a:gridCol w="1708028">
                  <a:extLst>
                    <a:ext uri="{9D8B030D-6E8A-4147-A177-3AD203B41FA5}">
                      <a16:colId xmlns:a16="http://schemas.microsoft.com/office/drawing/2014/main" val="1139249398"/>
                    </a:ext>
                  </a:extLst>
                </a:gridCol>
              </a:tblGrid>
              <a:tr h="634571">
                <a:tc>
                  <a:txBody>
                    <a:bodyPr/>
                    <a:lstStyle/>
                    <a:p>
                      <a:endParaRPr lang="en-US"/>
                    </a:p>
                  </a:txBody>
                  <a:tcPr>
                    <a:solidFill>
                      <a:srgbClr val="0070C0"/>
                    </a:solidFill>
                  </a:tcPr>
                </a:tc>
                <a:tc>
                  <a:txBody>
                    <a:bodyPr/>
                    <a:lstStyle/>
                    <a:p>
                      <a:r>
                        <a:rPr lang="en-US"/>
                        <a:t>Xerostomia</a:t>
                      </a:r>
                    </a:p>
                    <a:p>
                      <a:r>
                        <a:rPr lang="en-US"/>
                        <a:t>(dry mouth)</a:t>
                      </a:r>
                    </a:p>
                  </a:txBody>
                  <a:tcPr>
                    <a:solidFill>
                      <a:srgbClr val="0070C0"/>
                    </a:solidFill>
                  </a:tcPr>
                </a:tc>
                <a:tc>
                  <a:txBody>
                    <a:bodyPr/>
                    <a:lstStyle/>
                    <a:p>
                      <a:r>
                        <a:rPr lang="en-US"/>
                        <a:t>Sialorrhea</a:t>
                      </a:r>
                    </a:p>
                    <a:p>
                      <a:r>
                        <a:rPr lang="en-US"/>
                        <a:t>(hypersalivation)</a:t>
                      </a:r>
                    </a:p>
                  </a:txBody>
                  <a:tcPr>
                    <a:solidFill>
                      <a:srgbClr val="0070C0"/>
                    </a:solidFill>
                  </a:tcPr>
                </a:tc>
                <a:tc>
                  <a:txBody>
                    <a:bodyPr/>
                    <a:lstStyle/>
                    <a:p>
                      <a:r>
                        <a:rPr lang="en-US" err="1"/>
                        <a:t>Disgeusia</a:t>
                      </a:r>
                      <a:endParaRPr lang="en-US"/>
                    </a:p>
                    <a:p>
                      <a:r>
                        <a:rPr lang="en-US"/>
                        <a:t>(distorted taste)</a:t>
                      </a:r>
                    </a:p>
                  </a:txBody>
                  <a:tcPr>
                    <a:solidFill>
                      <a:srgbClr val="0070C0"/>
                    </a:solidFill>
                  </a:tcPr>
                </a:tc>
                <a:tc>
                  <a:txBody>
                    <a:bodyPr/>
                    <a:lstStyle/>
                    <a:p>
                      <a:r>
                        <a:rPr lang="en-US"/>
                        <a:t>Gingivitis</a:t>
                      </a:r>
                    </a:p>
                    <a:p>
                      <a:r>
                        <a:rPr lang="en-US"/>
                        <a:t>(inflammation gums)</a:t>
                      </a:r>
                    </a:p>
                  </a:txBody>
                  <a:tcPr>
                    <a:solidFill>
                      <a:srgbClr val="0070C0"/>
                    </a:solidFill>
                  </a:tcPr>
                </a:tc>
                <a:tc>
                  <a:txBody>
                    <a:bodyPr/>
                    <a:lstStyle/>
                    <a:p>
                      <a:r>
                        <a:rPr lang="en-US"/>
                        <a:t>Other</a:t>
                      </a:r>
                    </a:p>
                  </a:txBody>
                  <a:tcPr>
                    <a:solidFill>
                      <a:srgbClr val="0070C0"/>
                    </a:solidFill>
                  </a:tcPr>
                </a:tc>
                <a:extLst>
                  <a:ext uri="{0D108BD9-81ED-4DB2-BD59-A6C34878D82A}">
                    <a16:rowId xmlns:a16="http://schemas.microsoft.com/office/drawing/2014/main" val="1137590794"/>
                  </a:ext>
                </a:extLst>
              </a:tr>
              <a:tr h="634571">
                <a:tc>
                  <a:txBody>
                    <a:bodyPr/>
                    <a:lstStyle/>
                    <a:p>
                      <a:r>
                        <a:rPr lang="en-US" b="1"/>
                        <a:t>Oxcarbazepine</a:t>
                      </a:r>
                    </a:p>
                    <a:p>
                      <a:r>
                        <a:rPr lang="en-US" b="1"/>
                        <a:t>(Trileptal)</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yes</a:t>
                      </a:r>
                    </a:p>
                  </a:txBody>
                  <a:tcPr/>
                </a:tc>
                <a:tc>
                  <a:txBody>
                    <a:bodyPr/>
                    <a:lstStyle/>
                    <a:p>
                      <a:r>
                        <a:rPr lang="en-US" b="1"/>
                        <a:t>anaphylaxis</a:t>
                      </a:r>
                    </a:p>
                    <a:p>
                      <a:r>
                        <a:rPr lang="en-US" b="1"/>
                        <a:t>hyponatremia</a:t>
                      </a:r>
                    </a:p>
                  </a:txBody>
                  <a:tcPr/>
                </a:tc>
                <a:extLst>
                  <a:ext uri="{0D108BD9-81ED-4DB2-BD59-A6C34878D82A}">
                    <a16:rowId xmlns:a16="http://schemas.microsoft.com/office/drawing/2014/main" val="271293265"/>
                  </a:ext>
                </a:extLst>
              </a:tr>
              <a:tr h="634571">
                <a:tc>
                  <a:txBody>
                    <a:bodyPr/>
                    <a:lstStyle/>
                    <a:p>
                      <a:r>
                        <a:rPr lang="en-US" b="1"/>
                        <a:t>Lamotrigene</a:t>
                      </a:r>
                    </a:p>
                    <a:p>
                      <a:r>
                        <a:rPr lang="en-US" b="1"/>
                        <a:t>(Lamictal)</a:t>
                      </a:r>
                    </a:p>
                  </a:txBody>
                  <a:tcPr/>
                </a:tc>
                <a:tc>
                  <a:txBody>
                    <a:bodyPr/>
                    <a:lstStyle/>
                    <a:p>
                      <a:pPr algn="ctr"/>
                      <a:r>
                        <a:rPr lang="en-US" b="1"/>
                        <a:t>yes</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r>
                        <a:rPr lang="en-US" b="1"/>
                        <a:t>severe rash</a:t>
                      </a:r>
                    </a:p>
                    <a:p>
                      <a:r>
                        <a:rPr lang="en-US" b="1" err="1"/>
                        <a:t>decr</a:t>
                      </a:r>
                      <a:r>
                        <a:rPr lang="en-US" b="1"/>
                        <a:t> w/OCPs</a:t>
                      </a:r>
                    </a:p>
                  </a:txBody>
                  <a:tcPr/>
                </a:tc>
                <a:extLst>
                  <a:ext uri="{0D108BD9-81ED-4DB2-BD59-A6C34878D82A}">
                    <a16:rowId xmlns:a16="http://schemas.microsoft.com/office/drawing/2014/main" val="1717241066"/>
                  </a:ext>
                </a:extLst>
              </a:tr>
              <a:tr h="634571">
                <a:tc>
                  <a:txBody>
                    <a:bodyPr/>
                    <a:lstStyle/>
                    <a:p>
                      <a:r>
                        <a:rPr lang="en-US" b="1"/>
                        <a:t>Guanfacine</a:t>
                      </a:r>
                    </a:p>
                    <a:p>
                      <a:r>
                        <a:rPr lang="en-US" b="1"/>
                        <a:t>(Intuniv)</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no</a:t>
                      </a:r>
                    </a:p>
                  </a:txBody>
                  <a:tcPr/>
                </a:tc>
                <a:tc>
                  <a:txBody>
                    <a:bodyPr/>
                    <a:lstStyle/>
                    <a:p>
                      <a:r>
                        <a:rPr lang="en-US" b="1"/>
                        <a:t>hypotension</a:t>
                      </a:r>
                    </a:p>
                    <a:p>
                      <a:r>
                        <a:rPr lang="en-US" b="1"/>
                        <a:t>bradycardia</a:t>
                      </a:r>
                    </a:p>
                  </a:txBody>
                  <a:tcPr/>
                </a:tc>
                <a:extLst>
                  <a:ext uri="{0D108BD9-81ED-4DB2-BD59-A6C34878D82A}">
                    <a16:rowId xmlns:a16="http://schemas.microsoft.com/office/drawing/2014/main" val="3057684352"/>
                  </a:ext>
                </a:extLst>
              </a:tr>
              <a:tr h="634571">
                <a:tc>
                  <a:txBody>
                    <a:bodyPr/>
                    <a:lstStyle/>
                    <a:p>
                      <a:r>
                        <a:rPr lang="en-US" b="1"/>
                        <a:t>Aripiprazole</a:t>
                      </a:r>
                    </a:p>
                    <a:p>
                      <a:r>
                        <a:rPr lang="en-US" b="1"/>
                        <a:t>(Abilify)</a:t>
                      </a:r>
                    </a:p>
                  </a:txBody>
                  <a:tcPr/>
                </a:tc>
                <a:tc>
                  <a:txBody>
                    <a:bodyPr/>
                    <a:lstStyle/>
                    <a:p>
                      <a:pPr algn="ctr"/>
                      <a:r>
                        <a:rPr lang="en-US" b="1"/>
                        <a:t>yes</a:t>
                      </a:r>
                    </a:p>
                  </a:txBody>
                  <a:tcPr/>
                </a:tc>
                <a:tc>
                  <a:txBody>
                    <a:bodyPr/>
                    <a:lstStyle/>
                    <a:p>
                      <a:pPr algn="ctr"/>
                      <a:r>
                        <a:rPr lang="en-US" b="1" dirty="0"/>
                        <a:t>yes</a:t>
                      </a:r>
                    </a:p>
                  </a:txBody>
                  <a:tcPr/>
                </a:tc>
                <a:tc>
                  <a:txBody>
                    <a:bodyPr/>
                    <a:lstStyle/>
                    <a:p>
                      <a:pPr algn="ctr"/>
                      <a:r>
                        <a:rPr lang="en-US" b="1"/>
                        <a:t>no</a:t>
                      </a:r>
                    </a:p>
                  </a:txBody>
                  <a:tcPr/>
                </a:tc>
                <a:tc>
                  <a:txBody>
                    <a:bodyPr/>
                    <a:lstStyle/>
                    <a:p>
                      <a:pPr algn="ctr"/>
                      <a:r>
                        <a:rPr lang="en-US" b="1"/>
                        <a:t>no</a:t>
                      </a:r>
                    </a:p>
                  </a:txBody>
                  <a:tcPr/>
                </a:tc>
                <a:tc>
                  <a:txBody>
                    <a:bodyPr/>
                    <a:lstStyle/>
                    <a:p>
                      <a:r>
                        <a:rPr lang="en-US" b="1"/>
                        <a:t>suicidality</a:t>
                      </a:r>
                    </a:p>
                    <a:p>
                      <a:r>
                        <a:rPr lang="en-US" b="1"/>
                        <a:t>NMS, TD</a:t>
                      </a:r>
                    </a:p>
                  </a:txBody>
                  <a:tcPr/>
                </a:tc>
                <a:extLst>
                  <a:ext uri="{0D108BD9-81ED-4DB2-BD59-A6C34878D82A}">
                    <a16:rowId xmlns:a16="http://schemas.microsoft.com/office/drawing/2014/main" val="373257309"/>
                  </a:ext>
                </a:extLst>
              </a:tr>
              <a:tr h="634571">
                <a:tc>
                  <a:txBody>
                    <a:bodyPr/>
                    <a:lstStyle/>
                    <a:p>
                      <a:r>
                        <a:rPr lang="en-US" b="1"/>
                        <a:t>Clonidine</a:t>
                      </a:r>
                    </a:p>
                    <a:p>
                      <a:r>
                        <a:rPr lang="en-US" b="1"/>
                        <a:t>(Catapres)</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no</a:t>
                      </a:r>
                    </a:p>
                  </a:txBody>
                  <a:tcPr/>
                </a:tc>
                <a:tc>
                  <a:txBody>
                    <a:bodyPr/>
                    <a:lstStyle/>
                    <a:p>
                      <a:pPr algn="ctr"/>
                      <a:r>
                        <a:rPr lang="en-US" b="1"/>
                        <a:t>no</a:t>
                      </a:r>
                    </a:p>
                  </a:txBody>
                  <a:tcPr/>
                </a:tc>
                <a:tc>
                  <a:txBody>
                    <a:bodyPr/>
                    <a:lstStyle/>
                    <a:p>
                      <a:r>
                        <a:rPr lang="en-US" b="1"/>
                        <a:t>parotid swelling</a:t>
                      </a:r>
                    </a:p>
                    <a:p>
                      <a:r>
                        <a:rPr lang="en-US" b="1"/>
                        <a:t>bradycardia</a:t>
                      </a:r>
                    </a:p>
                  </a:txBody>
                  <a:tcPr/>
                </a:tc>
                <a:extLst>
                  <a:ext uri="{0D108BD9-81ED-4DB2-BD59-A6C34878D82A}">
                    <a16:rowId xmlns:a16="http://schemas.microsoft.com/office/drawing/2014/main" val="2629973562"/>
                  </a:ext>
                </a:extLst>
              </a:tr>
              <a:tr h="634571">
                <a:tc>
                  <a:txBody>
                    <a:bodyPr/>
                    <a:lstStyle/>
                    <a:p>
                      <a:r>
                        <a:rPr lang="en-US" b="1"/>
                        <a:t>Sertraline</a:t>
                      </a:r>
                    </a:p>
                    <a:p>
                      <a:r>
                        <a:rPr lang="en-US" b="1"/>
                        <a:t>(Zoloft)</a:t>
                      </a:r>
                    </a:p>
                  </a:txBody>
                  <a:tcPr/>
                </a:tc>
                <a:tc>
                  <a:txBody>
                    <a:bodyPr/>
                    <a:lstStyle/>
                    <a:p>
                      <a:pPr algn="ctr"/>
                      <a:r>
                        <a:rPr lang="en-US" b="1"/>
                        <a:t>yes</a:t>
                      </a:r>
                    </a:p>
                  </a:txBody>
                  <a:tcPr/>
                </a:tc>
                <a:tc>
                  <a:txBody>
                    <a:bodyPr/>
                    <a:lstStyle/>
                    <a:p>
                      <a:pPr algn="ctr"/>
                      <a:r>
                        <a:rPr lang="en-US" b="1"/>
                        <a:t>no</a:t>
                      </a:r>
                    </a:p>
                  </a:txBody>
                  <a:tcPr/>
                </a:tc>
                <a:tc>
                  <a:txBody>
                    <a:bodyPr/>
                    <a:lstStyle/>
                    <a:p>
                      <a:pPr algn="ctr"/>
                      <a:r>
                        <a:rPr lang="en-US" b="1"/>
                        <a:t>yes</a:t>
                      </a:r>
                    </a:p>
                  </a:txBody>
                  <a:tcPr/>
                </a:tc>
                <a:tc>
                  <a:txBody>
                    <a:bodyPr/>
                    <a:lstStyle/>
                    <a:p>
                      <a:pPr algn="ctr"/>
                      <a:r>
                        <a:rPr lang="en-US" b="1"/>
                        <a:t>no</a:t>
                      </a:r>
                    </a:p>
                  </a:txBody>
                  <a:tcPr/>
                </a:tc>
                <a:tc>
                  <a:txBody>
                    <a:bodyPr/>
                    <a:lstStyle/>
                    <a:p>
                      <a:r>
                        <a:rPr lang="en-US" b="1" dirty="0"/>
                        <a:t>suicidality</a:t>
                      </a:r>
                    </a:p>
                    <a:p>
                      <a:r>
                        <a:rPr lang="en-US" b="1" dirty="0"/>
                        <a:t>bruxism</a:t>
                      </a:r>
                    </a:p>
                  </a:txBody>
                  <a:tcPr/>
                </a:tc>
                <a:extLst>
                  <a:ext uri="{0D108BD9-81ED-4DB2-BD59-A6C34878D82A}">
                    <a16:rowId xmlns:a16="http://schemas.microsoft.com/office/drawing/2014/main" val="2690554927"/>
                  </a:ext>
                </a:extLst>
              </a:tr>
            </a:tbl>
          </a:graphicData>
        </a:graphic>
      </p:graphicFrame>
      <p:sp>
        <p:nvSpPr>
          <p:cNvPr id="7" name="Slide Number Placeholder 5">
            <a:extLst>
              <a:ext uri="{FF2B5EF4-FFF2-40B4-BE49-F238E27FC236}">
                <a16:creationId xmlns:a16="http://schemas.microsoft.com/office/drawing/2014/main" id="{E40928B4-C340-F484-B36B-25BE8FCD194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36</a:t>
            </a:fld>
            <a:endParaRPr lang="en-US"/>
          </a:p>
        </p:txBody>
      </p:sp>
    </p:spTree>
    <p:extLst>
      <p:ext uri="{BB962C8B-B14F-4D97-AF65-F5344CB8AC3E}">
        <p14:creationId xmlns:p14="http://schemas.microsoft.com/office/powerpoint/2010/main" val="4281162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62FB-E094-F0F6-101E-D86E7D772BB0}"/>
              </a:ext>
            </a:extLst>
          </p:cNvPr>
          <p:cNvSpPr>
            <a:spLocks noGrp="1"/>
          </p:cNvSpPr>
          <p:nvPr>
            <p:ph type="title"/>
          </p:nvPr>
        </p:nvSpPr>
        <p:spPr/>
        <p:txBody>
          <a:bodyPr/>
          <a:lstStyle/>
          <a:p>
            <a:r>
              <a:rPr lang="en-US" dirty="0">
                <a:latin typeface="Corbel"/>
                <a:ea typeface="Calibri Light"/>
                <a:cs typeface="Calibri Light"/>
              </a:rPr>
              <a:t>Monitoring atypical antipsychotic use</a:t>
            </a:r>
            <a:endParaRPr lang="en-US">
              <a:latin typeface="Corbel"/>
            </a:endParaRPr>
          </a:p>
        </p:txBody>
      </p:sp>
      <p:sp>
        <p:nvSpPr>
          <p:cNvPr id="3" name="Content Placeholder 2">
            <a:extLst>
              <a:ext uri="{FF2B5EF4-FFF2-40B4-BE49-F238E27FC236}">
                <a16:creationId xmlns:a16="http://schemas.microsoft.com/office/drawing/2014/main" id="{9A49A804-E175-C6FD-67A6-1E0413C34688}"/>
              </a:ext>
            </a:extLst>
          </p:cNvPr>
          <p:cNvSpPr>
            <a:spLocks noGrp="1"/>
          </p:cNvSpPr>
          <p:nvPr>
            <p:ph idx="1"/>
          </p:nvPr>
        </p:nvSpPr>
        <p:spPr>
          <a:xfrm>
            <a:off x="838200" y="1825625"/>
            <a:ext cx="10515600" cy="4942313"/>
          </a:xfrm>
        </p:spPr>
        <p:txBody>
          <a:bodyPr vert="horz" lIns="91440" tIns="45720" rIns="91440" bIns="45720" rtlCol="0" anchor="t">
            <a:normAutofit/>
          </a:bodyPr>
          <a:lstStyle/>
          <a:p>
            <a:r>
              <a:rPr lang="en-US" sz="2600" dirty="0">
                <a:latin typeface="Calibri"/>
                <a:ea typeface="Calibri"/>
                <a:cs typeface="Calibri"/>
              </a:rPr>
              <a:t>Baseline and annually: Assess personal/family history, lifestyle, current treatment, potential drug interactions</a:t>
            </a:r>
            <a:endParaRPr lang="en-US" sz="2600">
              <a:ea typeface="Calibri Light"/>
            </a:endParaRPr>
          </a:p>
          <a:p>
            <a:r>
              <a:rPr lang="en-US" sz="2600" dirty="0">
                <a:latin typeface="Calibri"/>
                <a:ea typeface="Calibri"/>
                <a:cs typeface="Calibri"/>
              </a:rPr>
              <a:t>Every visit: Monitor adherence, treatment efficacy, clinical measures (height, weight, BMI, BP, pulse), lifestyle, somnolence/sedation, prolactin-related effects, new medications and drug interactions</a:t>
            </a:r>
            <a:endParaRPr lang="en-US" sz="2600">
              <a:ea typeface="Calibri Light"/>
            </a:endParaRPr>
          </a:p>
          <a:p>
            <a:r>
              <a:rPr lang="en-US" sz="2600" dirty="0">
                <a:latin typeface="Calibri"/>
                <a:ea typeface="Calibri"/>
                <a:cs typeface="Calibri"/>
              </a:rPr>
              <a:t>Baseline, 3 and 6 months on treatment, then every 6 months: Monitor   fasting glucose, glycosylated hemoglobin, liver function, lipid panel</a:t>
            </a:r>
            <a:endParaRPr lang="en-US" sz="2600">
              <a:ea typeface="Calibri Light"/>
            </a:endParaRPr>
          </a:p>
          <a:p>
            <a:r>
              <a:rPr lang="en-US" sz="2600" dirty="0">
                <a:latin typeface="Calibri"/>
                <a:ea typeface="Calibri"/>
                <a:cs typeface="Calibri"/>
              </a:rPr>
              <a:t>Baseline, during titration, then every 3 months: Monitor for movement disorders with objective rating scales</a:t>
            </a:r>
            <a:endParaRPr lang="en-US" sz="2600" dirty="0"/>
          </a:p>
          <a:p>
            <a:endParaRPr lang="en-US" dirty="0">
              <a:latin typeface="Calibri"/>
              <a:ea typeface="Calibri"/>
              <a:cs typeface="Calibri"/>
            </a:endParaRPr>
          </a:p>
          <a:p>
            <a:endParaRPr lang="en-US" dirty="0">
              <a:latin typeface="Calibri Light"/>
              <a:ea typeface="Calibri Light"/>
            </a:endParaRPr>
          </a:p>
        </p:txBody>
      </p:sp>
      <p:pic>
        <p:nvPicPr>
          <p:cNvPr id="4" name="Picture 3">
            <a:extLst>
              <a:ext uri="{FF2B5EF4-FFF2-40B4-BE49-F238E27FC236}">
                <a16:creationId xmlns:a16="http://schemas.microsoft.com/office/drawing/2014/main" id="{9E470F51-A996-7DBC-D373-5353C3DC3C6A}"/>
              </a:ext>
            </a:extLst>
          </p:cNvPr>
          <p:cNvPicPr>
            <a:picLocks noChangeAspect="1"/>
          </p:cNvPicPr>
          <p:nvPr/>
        </p:nvPicPr>
        <p:blipFill>
          <a:blip r:embed="rId2"/>
          <a:stretch>
            <a:fillRect/>
          </a:stretch>
        </p:blipFill>
        <p:spPr>
          <a:xfrm>
            <a:off x="6636588" y="6315063"/>
            <a:ext cx="4454105" cy="317687"/>
          </a:xfrm>
          <a:prstGeom prst="rect">
            <a:avLst/>
          </a:prstGeom>
        </p:spPr>
      </p:pic>
    </p:spTree>
    <p:extLst>
      <p:ext uri="{BB962C8B-B14F-4D97-AF65-F5344CB8AC3E}">
        <p14:creationId xmlns:p14="http://schemas.microsoft.com/office/powerpoint/2010/main" val="4040416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2364-E0E4-CCC8-9F01-5D97CF4CAB25}"/>
              </a:ext>
            </a:extLst>
          </p:cNvPr>
          <p:cNvSpPr>
            <a:spLocks noGrp="1"/>
          </p:cNvSpPr>
          <p:nvPr>
            <p:ph type="title"/>
          </p:nvPr>
        </p:nvSpPr>
        <p:spPr>
          <a:xfrm>
            <a:off x="838200" y="174124"/>
            <a:ext cx="10515600" cy="1325563"/>
          </a:xfrm>
        </p:spPr>
        <p:txBody>
          <a:bodyPr/>
          <a:lstStyle/>
          <a:p>
            <a:r>
              <a:rPr lang="en-US">
                <a:solidFill>
                  <a:schemeClr val="tx1"/>
                </a:solidFill>
              </a:rPr>
              <a:t>Tardive Dyskinesia</a:t>
            </a:r>
          </a:p>
        </p:txBody>
      </p:sp>
      <p:pic>
        <p:nvPicPr>
          <p:cNvPr id="8194" name="Picture 2" descr="Graphic of symptoms of tardive dyskinesia that may range from mild to severe and include movements of the mouth, rapid movements of the body, disfigured facial features, rapid blinking, difficulty breathing, difficulty swallowing and difficulty speaking.">
            <a:extLst>
              <a:ext uri="{FF2B5EF4-FFF2-40B4-BE49-F238E27FC236}">
                <a16:creationId xmlns:a16="http://schemas.microsoft.com/office/drawing/2014/main" id="{B6A0275C-F566-1A83-121E-9AFAE924E1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4138" y="1289079"/>
            <a:ext cx="6943725" cy="538157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0244E075-ED34-D13E-D8D1-56411B37547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38</a:t>
            </a:fld>
            <a:endParaRPr lang="en-US"/>
          </a:p>
        </p:txBody>
      </p:sp>
    </p:spTree>
    <p:extLst>
      <p:ext uri="{BB962C8B-B14F-4D97-AF65-F5344CB8AC3E}">
        <p14:creationId xmlns:p14="http://schemas.microsoft.com/office/powerpoint/2010/main" val="230068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72341-38BA-DB0F-8ECA-E7F1990CA0C7}"/>
              </a:ext>
            </a:extLst>
          </p:cNvPr>
          <p:cNvSpPr txBox="1">
            <a:spLocks noGrp="1"/>
          </p:cNvSpPr>
          <p:nvPr>
            <p:ph type="title" idx="4294967295"/>
          </p:nvPr>
        </p:nvSpPr>
        <p:spPr>
          <a:xfrm>
            <a:off x="212250" y="570309"/>
            <a:ext cx="11353795"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n-ea"/>
                <a:cs typeface="Arial" panose="020B0604020202020204" pitchFamily="34" charset="0"/>
              </a:rPr>
              <a:t>Behavioral Management via Medication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tx1"/>
                </a:solidFill>
                <a:effectLst/>
                <a:uLnTx/>
                <a:uFillTx/>
                <a:latin typeface="+mj-lt"/>
                <a:ea typeface="+mn-ea"/>
                <a:cs typeface="Arial" panose="020B0604020202020204" pitchFamily="34" charset="0"/>
              </a:rPr>
              <a:t>for Oral Health Visits</a:t>
            </a:r>
          </a:p>
        </p:txBody>
      </p:sp>
      <p:pic>
        <p:nvPicPr>
          <p:cNvPr id="1030" name="Picture 6" descr="Boy reclining in dental chair watches anxiously as his masked and gloved dentist reaches toward his mouth with drill and mirror.">
            <a:extLst>
              <a:ext uri="{FF2B5EF4-FFF2-40B4-BE49-F238E27FC236}">
                <a16:creationId xmlns:a16="http://schemas.microsoft.com/office/drawing/2014/main" id="{16D6D0C5-D231-BD97-55B6-E6A0CCA89F6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7356" y="2206572"/>
            <a:ext cx="5770941" cy="38491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ediatric and Special Needs Dentistry - Surfside Kids Pediatric Dentistry">
            <a:extLst>
              <a:ext uri="{FF2B5EF4-FFF2-40B4-BE49-F238E27FC236}">
                <a16:creationId xmlns:a16="http://schemas.microsoft.com/office/drawing/2014/main" id="{8BFF921C-0F99-B591-A81B-6EDE541991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71107" y="2206572"/>
            <a:ext cx="5775541" cy="38491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02BD0300-125E-EB62-7CFB-0B6CA51408E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39</a:t>
            </a:fld>
            <a:endParaRPr lang="en-US"/>
          </a:p>
        </p:txBody>
      </p:sp>
    </p:spTree>
    <p:extLst>
      <p:ext uri="{BB962C8B-B14F-4D97-AF65-F5344CB8AC3E}">
        <p14:creationId xmlns:p14="http://schemas.microsoft.com/office/powerpoint/2010/main" val="3998588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140-21FD-57A7-2A23-6EA36CC912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6902" y="189687"/>
            <a:ext cx="2319261" cy="17415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a:extLst>
              <a:ext uri="{FF2B5EF4-FFF2-40B4-BE49-F238E27FC236}">
                <a16:creationId xmlns:a16="http://schemas.microsoft.com/office/drawing/2014/main" id="{67DA3C8E-C664-16AE-DCB2-1E3B1C65468A}"/>
              </a:ext>
            </a:extLst>
          </p:cNvPr>
          <p:cNvSpPr>
            <a:spLocks noGrp="1"/>
          </p:cNvSpPr>
          <p:nvPr>
            <p:ph type="title"/>
          </p:nvPr>
        </p:nvSpPr>
        <p:spPr>
          <a:xfrm>
            <a:off x="838200" y="313171"/>
            <a:ext cx="10515600" cy="1325563"/>
          </a:xfrm>
        </p:spPr>
        <p:txBody>
          <a:bodyPr/>
          <a:lstStyle/>
          <a:p>
            <a:pPr algn="ctr"/>
            <a:r>
              <a:rPr lang="en-US" dirty="0"/>
              <a:t>Neurodevelopmental Disorder</a:t>
            </a:r>
          </a:p>
        </p:txBody>
      </p:sp>
      <p:sp>
        <p:nvSpPr>
          <p:cNvPr id="12" name="TextBox 11">
            <a:extLst>
              <a:ext uri="{FF2B5EF4-FFF2-40B4-BE49-F238E27FC236}">
                <a16:creationId xmlns:a16="http://schemas.microsoft.com/office/drawing/2014/main" id="{BF83D01B-5881-D56B-80B3-B50AA23BA510}"/>
              </a:ext>
            </a:extLst>
          </p:cNvPr>
          <p:cNvSpPr txBox="1"/>
          <p:nvPr/>
        </p:nvSpPr>
        <p:spPr>
          <a:xfrm>
            <a:off x="1310860" y="3411445"/>
            <a:ext cx="1797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3F3F"/>
                </a:solidFill>
                <a:effectLst/>
                <a:uLnTx/>
                <a:uFillTx/>
                <a:latin typeface="Calibri Light"/>
                <a:ea typeface="+mn-ea"/>
                <a:cs typeface="+mn-cs"/>
              </a:rPr>
              <a:t>DSM-5</a:t>
            </a:r>
          </a:p>
        </p:txBody>
      </p:sp>
      <p:cxnSp>
        <p:nvCxnSpPr>
          <p:cNvPr id="14" name="Straight Arrow Connector 13">
            <a:extLst>
              <a:ext uri="{FF2B5EF4-FFF2-40B4-BE49-F238E27FC236}">
                <a16:creationId xmlns:a16="http://schemas.microsoft.com/office/drawing/2014/main" id="{006BE838-FA26-2CC8-5BD7-BC8F79D76A02}"/>
              </a:ext>
              <a:ext uri="{C183D7F6-B498-43B3-948B-1728B52AA6E4}">
                <adec:decorative xmlns:adec="http://schemas.microsoft.com/office/drawing/2017/decorative" val="1"/>
              </a:ext>
            </a:extLst>
          </p:cNvPr>
          <p:cNvCxnSpPr>
            <a:cxnSpLocks/>
          </p:cNvCxnSpPr>
          <p:nvPr/>
        </p:nvCxnSpPr>
        <p:spPr>
          <a:xfrm flipH="1">
            <a:off x="2354315" y="3675990"/>
            <a:ext cx="354488" cy="146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30" name="Picture 6" descr="Diagnostic and Statistical Manual of Mental Disorders (DSM-5(r)) (Edition 5) (Paperback)">
            <a:extLst>
              <a:ext uri="{FF2B5EF4-FFF2-40B4-BE49-F238E27FC236}">
                <a16:creationId xmlns:a16="http://schemas.microsoft.com/office/drawing/2014/main" id="{68916277-7910-43BD-0B77-71B27E3A1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08803" y="1819563"/>
            <a:ext cx="3176991" cy="4558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54AA7F-CA99-EF6A-C502-6596BCF2F7F9}"/>
              </a:ext>
              <a:ext uri="{C183D7F6-B498-43B3-948B-1728B52AA6E4}">
                <adec:decorative xmlns:adec="http://schemas.microsoft.com/office/drawing/2017/decorative" val="1"/>
              </a:ext>
            </a:extLst>
          </p:cNvPr>
          <p:cNvSpPr txBox="1"/>
          <p:nvPr/>
        </p:nvSpPr>
        <p:spPr>
          <a:xfrm>
            <a:off x="9784967" y="3414380"/>
            <a:ext cx="17972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F3F3F"/>
                </a:solidFill>
                <a:effectLst/>
                <a:uLnTx/>
                <a:uFillTx/>
                <a:latin typeface="Calibri Light"/>
                <a:ea typeface="+mn-ea"/>
                <a:cs typeface="+mn-cs"/>
              </a:rPr>
              <a:t>DSM-5-TR</a:t>
            </a:r>
          </a:p>
        </p:txBody>
      </p:sp>
      <p:cxnSp>
        <p:nvCxnSpPr>
          <p:cNvPr id="10" name="Straight Arrow Connector 9">
            <a:extLst>
              <a:ext uri="{FF2B5EF4-FFF2-40B4-BE49-F238E27FC236}">
                <a16:creationId xmlns:a16="http://schemas.microsoft.com/office/drawing/2014/main" id="{8D2BC696-6436-6835-D0DC-192C31FBB10D}"/>
              </a:ext>
              <a:ext uri="{C183D7F6-B498-43B3-948B-1728B52AA6E4}">
                <adec:decorative xmlns:adec="http://schemas.microsoft.com/office/drawing/2017/decorative" val="1"/>
              </a:ext>
            </a:extLst>
          </p:cNvPr>
          <p:cNvCxnSpPr>
            <a:cxnSpLocks/>
          </p:cNvCxnSpPr>
          <p:nvPr/>
        </p:nvCxnSpPr>
        <p:spPr>
          <a:xfrm>
            <a:off x="9558757" y="3690610"/>
            <a:ext cx="341988"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Diagnostic and Statistical Manual of Mental Disorders (DSM-5-TR)">
            <a:extLst>
              <a:ext uri="{FF2B5EF4-FFF2-40B4-BE49-F238E27FC236}">
                <a16:creationId xmlns:a16="http://schemas.microsoft.com/office/drawing/2014/main" id="{216BA4F2-8617-F1A5-281E-F0168DDBD7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38434" y="1819563"/>
            <a:ext cx="3520323" cy="4558819"/>
          </a:xfrm>
          <a:prstGeom prst="rect">
            <a:avLst/>
          </a:prstGeom>
        </p:spPr>
      </p:pic>
      <p:sp>
        <p:nvSpPr>
          <p:cNvPr id="20" name="Slide Number Placeholder 5">
            <a:extLst>
              <a:ext uri="{FF2B5EF4-FFF2-40B4-BE49-F238E27FC236}">
                <a16:creationId xmlns:a16="http://schemas.microsoft.com/office/drawing/2014/main" id="{AA27CF90-03F1-C1B5-3B08-F2F8B3D47D9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CC137E-85E5-4B70-8190-FD47117F84A8}" type="slidenum">
              <a:rPr kumimoji="0" lang="en-US" sz="1200" b="0" i="0" u="none" strike="noStrike" kern="1200" cap="none" spc="0" normalizeH="0" baseline="0" noProof="0" smtClean="0">
                <a:ln>
                  <a:noFill/>
                </a:ln>
                <a:solidFill>
                  <a:srgbClr val="3F3F3F"/>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3F3F3F"/>
              </a:solidFill>
              <a:effectLst/>
              <a:uLnTx/>
              <a:uFillTx/>
              <a:latin typeface="Calibri Light"/>
              <a:ea typeface="+mn-ea"/>
              <a:cs typeface="+mn-cs"/>
            </a:endParaRPr>
          </a:p>
        </p:txBody>
      </p:sp>
    </p:spTree>
    <p:extLst>
      <p:ext uri="{BB962C8B-B14F-4D97-AF65-F5344CB8AC3E}">
        <p14:creationId xmlns:p14="http://schemas.microsoft.com/office/powerpoint/2010/main" val="2512465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4A7D-0478-216B-3239-EDD5D550B4D1}"/>
              </a:ext>
            </a:extLst>
          </p:cNvPr>
          <p:cNvSpPr>
            <a:spLocks noGrp="1"/>
          </p:cNvSpPr>
          <p:nvPr>
            <p:ph type="title"/>
          </p:nvPr>
        </p:nvSpPr>
        <p:spPr/>
        <p:txBody>
          <a:bodyPr/>
          <a:lstStyle/>
          <a:p>
            <a:r>
              <a:rPr lang="en-US">
                <a:latin typeface="Corbel" panose="020B0503020204020204" pitchFamily="34" charset="0"/>
              </a:rPr>
              <a:t>Conscious Sedation for Dental Treatment</a:t>
            </a:r>
          </a:p>
        </p:txBody>
      </p:sp>
      <p:sp>
        <p:nvSpPr>
          <p:cNvPr id="3" name="Content Placeholder 2">
            <a:extLst>
              <a:ext uri="{FF2B5EF4-FFF2-40B4-BE49-F238E27FC236}">
                <a16:creationId xmlns:a16="http://schemas.microsoft.com/office/drawing/2014/main" id="{2FADABB5-669F-CDF3-F6C8-041580205B7D}"/>
              </a:ext>
            </a:extLst>
          </p:cNvPr>
          <p:cNvSpPr>
            <a:spLocks noGrp="1"/>
          </p:cNvSpPr>
          <p:nvPr>
            <p:ph idx="1"/>
          </p:nvPr>
        </p:nvSpPr>
        <p:spPr>
          <a:xfrm>
            <a:off x="838200" y="1481045"/>
            <a:ext cx="10515600" cy="4802187"/>
          </a:xfrm>
        </p:spPr>
        <p:txBody>
          <a:bodyPr>
            <a:noAutofit/>
          </a:bodyPr>
          <a:lstStyle/>
          <a:p>
            <a:pPr algn="l">
              <a:spcBef>
                <a:spcPts val="600"/>
              </a:spcBef>
            </a:pPr>
            <a:r>
              <a:rPr lang="en-US" sz="2400" b="0" i="0">
                <a:solidFill>
                  <a:srgbClr val="222222"/>
                </a:solidFill>
                <a:effectLst/>
              </a:rPr>
              <a:t>Conscious sedation is considered advanced oral care and is often not covered by Medicaid.  If the oral health needs of a student require conscious sedation to be treated and the treatment needs cannot be postponed until the student graduates, an MSWR would likely be needed.</a:t>
            </a:r>
            <a:endParaRPr lang="en-US" sz="2400" b="0" i="0">
              <a:solidFill>
                <a:srgbClr val="212121"/>
              </a:solidFill>
              <a:effectLst/>
              <a:cs typeface="Arial" panose="020B0604020202020204" pitchFamily="34" charset="0"/>
            </a:endParaRPr>
          </a:p>
          <a:p>
            <a:pPr algn="l">
              <a:spcBef>
                <a:spcPts val="600"/>
              </a:spcBef>
            </a:pPr>
            <a:r>
              <a:rPr lang="en-US" sz="2400" b="0" i="0">
                <a:solidFill>
                  <a:srgbClr val="212121"/>
                </a:solidFill>
                <a:effectLst/>
                <a:cs typeface="Arial" panose="020B0604020202020204" pitchFamily="34" charset="0"/>
              </a:rPr>
              <a:t>Conscious sedation has variable effects on a patient with autism. </a:t>
            </a:r>
            <a:r>
              <a:rPr lang="en-US" sz="2400" b="1" i="0" u="sng">
                <a:solidFill>
                  <a:srgbClr val="0070C0"/>
                </a:solidFill>
                <a:effectLst/>
                <a:cs typeface="Arial" panose="020B0604020202020204" pitchFamily="34" charset="0"/>
              </a:rPr>
              <a:t>Check with the physician for any underlying health problems or potential drug interactions</a:t>
            </a:r>
            <a:r>
              <a:rPr lang="en-US" sz="2400" b="1" i="0">
                <a:solidFill>
                  <a:srgbClr val="0070C0"/>
                </a:solidFill>
                <a:effectLst/>
                <a:cs typeface="Arial" panose="020B0604020202020204" pitchFamily="34" charset="0"/>
              </a:rPr>
              <a:t> </a:t>
            </a:r>
            <a:r>
              <a:rPr lang="en-US" sz="2400" b="0" i="0">
                <a:solidFill>
                  <a:srgbClr val="212121"/>
                </a:solidFill>
                <a:effectLst/>
                <a:cs typeface="Arial" panose="020B0604020202020204" pitchFamily="34" charset="0"/>
              </a:rPr>
              <a:t>that would pose a contraindication for sedation.</a:t>
            </a:r>
          </a:p>
          <a:p>
            <a:pPr algn="l">
              <a:spcBef>
                <a:spcPts val="600"/>
              </a:spcBef>
            </a:pPr>
            <a:r>
              <a:rPr lang="en-US" sz="2400" b="0" i="0">
                <a:solidFill>
                  <a:srgbClr val="212121"/>
                </a:solidFill>
                <a:effectLst/>
                <a:cs typeface="Arial" panose="020B0604020202020204" pitchFamily="34" charset="0"/>
              </a:rPr>
              <a:t>If the patient has dental treatment needs that can be accomplished in </a:t>
            </a:r>
            <a:r>
              <a:rPr lang="en-US" sz="2400" b="1" i="0">
                <a:solidFill>
                  <a:srgbClr val="212121"/>
                </a:solidFill>
                <a:effectLst/>
                <a:cs typeface="Arial" panose="020B0604020202020204" pitchFamily="34" charset="0"/>
              </a:rPr>
              <a:t>two operative appointments or less</a:t>
            </a:r>
            <a:r>
              <a:rPr lang="en-US" sz="2400" b="0" i="0">
                <a:solidFill>
                  <a:srgbClr val="212121"/>
                </a:solidFill>
                <a:effectLst/>
                <a:cs typeface="Arial" panose="020B0604020202020204" pitchFamily="34" charset="0"/>
              </a:rPr>
              <a:t>, then conscious sedation can be considered in the treatment plan. </a:t>
            </a:r>
          </a:p>
          <a:p>
            <a:endParaRPr lang="en-US" sz="2200"/>
          </a:p>
        </p:txBody>
      </p:sp>
      <p:sp>
        <p:nvSpPr>
          <p:cNvPr id="4" name="Slide Number Placeholder 3">
            <a:extLst>
              <a:ext uri="{FF2B5EF4-FFF2-40B4-BE49-F238E27FC236}">
                <a16:creationId xmlns:a16="http://schemas.microsoft.com/office/drawing/2014/main" id="{F0EA1223-B1ED-D86B-0E52-8A36000881FF}"/>
              </a:ext>
            </a:extLst>
          </p:cNvPr>
          <p:cNvSpPr>
            <a:spLocks noGrp="1"/>
          </p:cNvSpPr>
          <p:nvPr>
            <p:ph type="sldNum" sz="quarter" idx="12"/>
          </p:nvPr>
        </p:nvSpPr>
        <p:spPr/>
        <p:txBody>
          <a:bodyPr/>
          <a:lstStyle/>
          <a:p>
            <a:fld id="{B9CC137E-85E5-4B70-8190-FD47117F84A8}" type="slidenum">
              <a:rPr lang="en-US" smtClean="0">
                <a:latin typeface="+mj-lt"/>
              </a:rPr>
              <a:t>40</a:t>
            </a:fld>
            <a:endParaRPr lang="en-US">
              <a:latin typeface="+mj-lt"/>
            </a:endParaRPr>
          </a:p>
        </p:txBody>
      </p:sp>
    </p:spTree>
    <p:extLst>
      <p:ext uri="{BB962C8B-B14F-4D97-AF65-F5344CB8AC3E}">
        <p14:creationId xmlns:p14="http://schemas.microsoft.com/office/powerpoint/2010/main" val="530379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DABB5-669F-CDF3-F6C8-041580205B7D}"/>
              </a:ext>
            </a:extLst>
          </p:cNvPr>
          <p:cNvSpPr>
            <a:spLocks noGrp="1"/>
          </p:cNvSpPr>
          <p:nvPr>
            <p:ph idx="1"/>
          </p:nvPr>
        </p:nvSpPr>
        <p:spPr>
          <a:xfrm>
            <a:off x="838200" y="1549978"/>
            <a:ext cx="10515600" cy="4336271"/>
          </a:xfrm>
        </p:spPr>
        <p:txBody>
          <a:bodyPr>
            <a:noAutofit/>
          </a:bodyPr>
          <a:lstStyle/>
          <a:p>
            <a:pPr>
              <a:spcBef>
                <a:spcPts val="600"/>
              </a:spcBef>
              <a:spcAft>
                <a:spcPts val="600"/>
              </a:spcAft>
            </a:pPr>
            <a:r>
              <a:rPr lang="en-US" sz="2400" b="0" i="0">
                <a:solidFill>
                  <a:srgbClr val="212121"/>
                </a:solidFill>
                <a:effectLst/>
                <a:cs typeface="Arial" panose="020B0604020202020204" pitchFamily="34" charset="0"/>
              </a:rPr>
              <a:t>Sedation drugs most commonly used alone or in combination are midazolam (Versed) or diazepam (Valium) oral or IV, propofol IV, ketamine IV, and nitrous oxide by mask.</a:t>
            </a:r>
          </a:p>
          <a:p>
            <a:pPr algn="l">
              <a:spcBef>
                <a:spcPts val="600"/>
              </a:spcBef>
              <a:spcAft>
                <a:spcPts val="600"/>
              </a:spcAft>
            </a:pPr>
            <a:r>
              <a:rPr lang="en-US" sz="2400" b="0" i="0">
                <a:solidFill>
                  <a:srgbClr val="212121"/>
                </a:solidFill>
                <a:effectLst/>
                <a:cs typeface="Arial" panose="020B0604020202020204" pitchFamily="34" charset="0"/>
              </a:rPr>
              <a:t>During sedation, a patient must be monitored with a blood pressure and heart monitor, pulse oximeter, and a precordial stethoscope. </a:t>
            </a:r>
            <a:r>
              <a:rPr lang="en-US" sz="2400" b="1" i="0">
                <a:solidFill>
                  <a:srgbClr val="0070C0"/>
                </a:solidFill>
                <a:effectLst/>
                <a:cs typeface="Arial" panose="020B0604020202020204" pitchFamily="34" charset="0"/>
              </a:rPr>
              <a:t>There must be a second assistant employed to document these vital signs every 5 minutes during a sedation appointment.</a:t>
            </a:r>
          </a:p>
          <a:p>
            <a:pPr algn="l">
              <a:spcBef>
                <a:spcPts val="600"/>
              </a:spcBef>
              <a:spcAft>
                <a:spcPts val="600"/>
              </a:spcAft>
            </a:pPr>
            <a:r>
              <a:rPr lang="en-US" sz="2400" b="0" i="0">
                <a:solidFill>
                  <a:srgbClr val="212121"/>
                </a:solidFill>
                <a:effectLst/>
                <a:cs typeface="Arial" panose="020B0604020202020204" pitchFamily="34" charset="0"/>
              </a:rPr>
              <a:t>Management of patients with autism under general anesthesia </a:t>
            </a:r>
            <a:r>
              <a:rPr lang="en-US" sz="2400">
                <a:solidFill>
                  <a:srgbClr val="212121"/>
                </a:solidFill>
                <a:cs typeface="Arial" panose="020B0604020202020204" pitchFamily="34" charset="0"/>
              </a:rPr>
              <a:t>may be necessary for</a:t>
            </a:r>
            <a:r>
              <a:rPr lang="en-US" sz="2400" b="0" i="0">
                <a:solidFill>
                  <a:srgbClr val="212121"/>
                </a:solidFill>
                <a:effectLst/>
                <a:cs typeface="Arial" panose="020B0604020202020204" pitchFamily="34" charset="0"/>
              </a:rPr>
              <a:t> effective full mouth rehabilitation.</a:t>
            </a:r>
          </a:p>
          <a:p>
            <a:pPr marL="0" indent="0">
              <a:buNone/>
            </a:pPr>
            <a:endParaRPr lang="en-US" sz="2200"/>
          </a:p>
        </p:txBody>
      </p:sp>
      <p:sp>
        <p:nvSpPr>
          <p:cNvPr id="6" name="Title 1">
            <a:extLst>
              <a:ext uri="{FF2B5EF4-FFF2-40B4-BE49-F238E27FC236}">
                <a16:creationId xmlns:a16="http://schemas.microsoft.com/office/drawing/2014/main" id="{A080088C-2001-C2FF-1E47-ADF87D842C56}"/>
              </a:ext>
            </a:extLst>
          </p:cNvPr>
          <p:cNvSpPr>
            <a:spLocks noGrp="1"/>
          </p:cNvSpPr>
          <p:nvPr>
            <p:ph type="title"/>
          </p:nvPr>
        </p:nvSpPr>
        <p:spPr>
          <a:xfrm>
            <a:off x="838200" y="365125"/>
            <a:ext cx="10821820" cy="1325563"/>
          </a:xfrm>
        </p:spPr>
        <p:txBody>
          <a:bodyPr/>
          <a:lstStyle/>
          <a:p>
            <a:r>
              <a:rPr lang="en-US">
                <a:latin typeface="Corbel" panose="020B0503020204020204" pitchFamily="34" charset="0"/>
              </a:rPr>
              <a:t>Conscious Sedation for Dental Treatment </a:t>
            </a:r>
            <a:r>
              <a:rPr lang="en-US" sz="1800">
                <a:latin typeface="Corbel" panose="020B0503020204020204" pitchFamily="34" charset="0"/>
              </a:rPr>
              <a:t>(cont.)</a:t>
            </a:r>
          </a:p>
        </p:txBody>
      </p:sp>
      <p:sp>
        <p:nvSpPr>
          <p:cNvPr id="7" name="Slide Number Placeholder 6">
            <a:extLst>
              <a:ext uri="{FF2B5EF4-FFF2-40B4-BE49-F238E27FC236}">
                <a16:creationId xmlns:a16="http://schemas.microsoft.com/office/drawing/2014/main" id="{C3D33034-DEB1-236D-CB63-78B45C343164}"/>
              </a:ext>
            </a:extLst>
          </p:cNvPr>
          <p:cNvSpPr>
            <a:spLocks noGrp="1"/>
          </p:cNvSpPr>
          <p:nvPr>
            <p:ph type="sldNum" sz="quarter" idx="12"/>
          </p:nvPr>
        </p:nvSpPr>
        <p:spPr/>
        <p:txBody>
          <a:bodyPr/>
          <a:lstStyle/>
          <a:p>
            <a:fld id="{B9CC137E-85E5-4B70-8190-FD47117F84A8}" type="slidenum">
              <a:rPr lang="en-US" smtClean="0">
                <a:latin typeface="+mj-lt"/>
              </a:rPr>
              <a:t>41</a:t>
            </a:fld>
            <a:endParaRPr lang="en-US">
              <a:latin typeface="+mj-lt"/>
            </a:endParaRPr>
          </a:p>
        </p:txBody>
      </p:sp>
    </p:spTree>
    <p:extLst>
      <p:ext uri="{BB962C8B-B14F-4D97-AF65-F5344CB8AC3E}">
        <p14:creationId xmlns:p14="http://schemas.microsoft.com/office/powerpoint/2010/main" val="3060501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entist and a patient">
            <a:extLst>
              <a:ext uri="{FF2B5EF4-FFF2-40B4-BE49-F238E27FC236}">
                <a16:creationId xmlns:a16="http://schemas.microsoft.com/office/drawing/2014/main" id="{7AB3F349-668E-1312-EA54-C35C81ECD943}"/>
              </a:ext>
            </a:extLst>
          </p:cNvPr>
          <p:cNvPicPr>
            <a:picLocks noChangeAspect="1"/>
          </p:cNvPicPr>
          <p:nvPr/>
        </p:nvPicPr>
        <p:blipFill rotWithShape="1">
          <a:blip r:embed="rId2" cstate="print">
            <a:alphaModFix amt="3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62CB63A3-E706-F722-E70F-9B86ED5C32EA}"/>
              </a:ext>
            </a:extLst>
          </p:cNvPr>
          <p:cNvSpPr txBox="1">
            <a:spLocks noGrp="1"/>
          </p:cNvSpPr>
          <p:nvPr>
            <p:ph type="title" idx="4294967295"/>
          </p:nvPr>
        </p:nvSpPr>
        <p:spPr>
          <a:xfrm>
            <a:off x="2375953" y="3358748"/>
            <a:ext cx="7440093"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1"/>
                </a:solidFill>
                <a:effectLst/>
                <a:uLnTx/>
                <a:uFillTx/>
                <a:latin typeface="+mj-lt"/>
                <a:ea typeface="+mn-ea"/>
                <a:cs typeface="+mn-cs"/>
              </a:rPr>
              <a:t>Questions?</a:t>
            </a:r>
          </a:p>
        </p:txBody>
      </p:sp>
      <p:sp>
        <p:nvSpPr>
          <p:cNvPr id="5" name="Slide Number Placeholder 5">
            <a:extLst>
              <a:ext uri="{FF2B5EF4-FFF2-40B4-BE49-F238E27FC236}">
                <a16:creationId xmlns:a16="http://schemas.microsoft.com/office/drawing/2014/main" id="{0516DC89-2ABB-9B57-DBC3-397B0E1268D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42</a:t>
            </a:fld>
            <a:endParaRPr lang="en-US"/>
          </a:p>
        </p:txBody>
      </p:sp>
    </p:spTree>
    <p:extLst>
      <p:ext uri="{BB962C8B-B14F-4D97-AF65-F5344CB8AC3E}">
        <p14:creationId xmlns:p14="http://schemas.microsoft.com/office/powerpoint/2010/main" val="2499890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59D339-C3A1-10C9-60C8-F6BCCB6DFD8F}"/>
              </a:ext>
            </a:extLst>
          </p:cNvPr>
          <p:cNvSpPr>
            <a:spLocks noGrp="1"/>
          </p:cNvSpPr>
          <p:nvPr>
            <p:ph type="body" sz="quarter" idx="10"/>
          </p:nvPr>
        </p:nvSpPr>
        <p:spPr>
          <a:xfrm>
            <a:off x="4830187" y="1466707"/>
            <a:ext cx="6935093" cy="4786312"/>
          </a:xfrm>
        </p:spPr>
        <p:txBody>
          <a:bodyPr vert="horz" lIns="91440" tIns="45720" rIns="91440" bIns="45720" rtlCol="0" anchor="t">
            <a:normAutofit/>
          </a:bodyPr>
          <a:lstStyle/>
          <a:p>
            <a:pPr marR="0" lvl="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Combined four independent diagnoses — autistic disorder, Asperger syndrome, pervasive developmental disorder-not otherwise specified (PDD-NOS) and childhood disintegrative disorder — into a single label of autism spectrum disorder</a:t>
            </a:r>
          </a:p>
          <a:p>
            <a:pPr marR="0" lvl="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tabLst>
                <a:tab pos="1771650" algn="l"/>
              </a:tabLst>
            </a:pPr>
            <a:r>
              <a:rPr lang="en-US" sz="2800" dirty="0">
                <a:effectLst/>
                <a:latin typeface="Calibri" panose="020F0502020204030204" pitchFamily="34" charset="0"/>
                <a:ea typeface="Calibri" panose="020F0502020204030204" pitchFamily="34" charset="0"/>
                <a:cs typeface="Times New Roman" panose="02020603050405020304" pitchFamily="18" charset="0"/>
              </a:rPr>
              <a:t>Combined social and language deficits into a single measure</a:t>
            </a:r>
          </a:p>
          <a:p>
            <a:endParaRPr lang="en-US" dirty="0"/>
          </a:p>
        </p:txBody>
      </p:sp>
      <p:sp>
        <p:nvSpPr>
          <p:cNvPr id="6" name="TextBox 5">
            <a:extLst>
              <a:ext uri="{FF2B5EF4-FFF2-40B4-BE49-F238E27FC236}">
                <a16:creationId xmlns:a16="http://schemas.microsoft.com/office/drawing/2014/main" id="{0901CEBB-933F-CE9E-00E2-0A9CBDDADD3A}"/>
              </a:ext>
            </a:extLst>
          </p:cNvPr>
          <p:cNvSpPr txBox="1"/>
          <p:nvPr/>
        </p:nvSpPr>
        <p:spPr>
          <a:xfrm>
            <a:off x="153656" y="6357191"/>
            <a:ext cx="1126275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Arial" panose="020B0604020202020204" pitchFamily="34" charset="0"/>
              </a:rPr>
              <a:t>American Psychiatric Association. (2013). </a:t>
            </a:r>
            <a:r>
              <a:rPr lang="en-US" sz="1200" b="0" i="1" dirty="0">
                <a:solidFill>
                  <a:srgbClr val="333333"/>
                </a:solidFill>
                <a:effectLst/>
                <a:latin typeface="Arial" panose="020B0604020202020204" pitchFamily="34" charset="0"/>
              </a:rPr>
              <a:t>Diagnostic and statistical manual of mental disorders</a:t>
            </a:r>
            <a:r>
              <a:rPr lang="en-US" sz="1200" b="0" i="0" dirty="0">
                <a:solidFill>
                  <a:srgbClr val="333333"/>
                </a:solidFill>
                <a:effectLst/>
                <a:latin typeface="Arial" panose="020B0604020202020204" pitchFamily="34" charset="0"/>
              </a:rPr>
              <a:t> (5th ed.). https://doi.org/10.1176/appi.books.9780890425596</a:t>
            </a:r>
            <a:endParaRPr kumimoji="0" lang="en-US" sz="1200" b="0" i="0" u="none" strike="noStrike" kern="1200" cap="none" spc="0" normalizeH="0" baseline="0" noProof="0" dirty="0">
              <a:ln>
                <a:noFill/>
              </a:ln>
              <a:solidFill>
                <a:srgbClr val="3F3F3F"/>
              </a:solidFill>
              <a:effectLst/>
              <a:uLnTx/>
              <a:uFillTx/>
              <a:latin typeface="Corbel"/>
              <a:ea typeface="+mn-ea"/>
              <a:cs typeface="+mn-cs"/>
            </a:endParaRPr>
          </a:p>
        </p:txBody>
      </p:sp>
      <p:sp>
        <p:nvSpPr>
          <p:cNvPr id="8" name="Slide Number Placeholder 5">
            <a:extLst>
              <a:ext uri="{FF2B5EF4-FFF2-40B4-BE49-F238E27FC236}">
                <a16:creationId xmlns:a16="http://schemas.microsoft.com/office/drawing/2014/main" id="{1248B63E-0762-D728-ED54-42AEB69C09E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CC137E-85E5-4B70-8190-FD47117F84A8}" type="slidenum">
              <a:rPr kumimoji="0" lang="en-US" sz="1200" b="0" i="0" u="none" strike="noStrike" kern="1200" cap="none" spc="0" normalizeH="0" baseline="0" noProof="0" smtClean="0">
                <a:ln>
                  <a:noFill/>
                </a:ln>
                <a:solidFill>
                  <a:srgbClr val="3F3F3F"/>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3F3F3F"/>
              </a:solidFill>
              <a:effectLst/>
              <a:uLnTx/>
              <a:uFillTx/>
              <a:latin typeface="Calibri Light"/>
              <a:ea typeface="+mn-ea"/>
              <a:cs typeface="+mn-cs"/>
            </a:endParaRPr>
          </a:p>
        </p:txBody>
      </p:sp>
      <p:pic>
        <p:nvPicPr>
          <p:cNvPr id="2" name="Picture 6" descr="Diagnostic and Statistical Manual of Mental Disorders (DSM-5(r)) (Edition 5) (Paperback)">
            <a:extLst>
              <a:ext uri="{FF2B5EF4-FFF2-40B4-BE49-F238E27FC236}">
                <a16:creationId xmlns:a16="http://schemas.microsoft.com/office/drawing/2014/main" id="{DFBE8711-E2C0-AC1D-21A9-EDEBAA74B0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838200" y="1580453"/>
            <a:ext cx="3176991" cy="455881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a:extLst>
              <a:ext uri="{FF2B5EF4-FFF2-40B4-BE49-F238E27FC236}">
                <a16:creationId xmlns:a16="http://schemas.microsoft.com/office/drawing/2014/main" id="{7493C08E-F596-1B85-F941-607C874C289C}"/>
              </a:ext>
            </a:extLst>
          </p:cNvPr>
          <p:cNvSpPr>
            <a:spLocks noGrp="1"/>
          </p:cNvSpPr>
          <p:nvPr>
            <p:ph type="title"/>
          </p:nvPr>
        </p:nvSpPr>
        <p:spPr>
          <a:xfrm>
            <a:off x="838200" y="365125"/>
            <a:ext cx="10515600" cy="1325563"/>
          </a:xfrm>
        </p:spPr>
        <p:txBody>
          <a:bodyPr>
            <a:normAutofit/>
          </a:bodyPr>
          <a:lstStyle/>
          <a:p>
            <a:r>
              <a:rPr kumimoji="0" lang="en-US" sz="4000" b="1" i="0" u="none" strike="noStrike" kern="1200" cap="none" spc="-150" normalizeH="0" baseline="0" noProof="0" dirty="0">
                <a:ln>
                  <a:noFill/>
                </a:ln>
                <a:solidFill>
                  <a:srgbClr val="000000"/>
                </a:solidFill>
                <a:effectLst/>
                <a:uLnTx/>
                <a:uFillTx/>
                <a:latin typeface="Corbel"/>
                <a:ea typeface="+mj-ea"/>
                <a:cs typeface="Gill Sans" panose="020B0502020104020203" pitchFamily="34" charset="-79"/>
              </a:rPr>
              <a:t>DSM </a:t>
            </a: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5</a:t>
            </a:r>
            <a:r>
              <a:rPr kumimoji="0" lang="en-US" sz="4000" b="1" i="0" u="none" strike="noStrike" kern="1200" cap="none" spc="-150" normalizeH="0" baseline="0" noProof="0" dirty="0">
                <a:ln>
                  <a:noFill/>
                </a:ln>
                <a:solidFill>
                  <a:srgbClr val="000000"/>
                </a:solidFill>
                <a:effectLst/>
                <a:uLnTx/>
                <a:uFillTx/>
                <a:latin typeface="Corbel"/>
                <a:ea typeface="+mj-ea"/>
                <a:cs typeface="Gill Sans" panose="020B0502020104020203" pitchFamily="34" charset="-79"/>
              </a:rPr>
              <a:t>- 2013  Major Changes</a:t>
            </a:r>
            <a:endParaRPr lang="en-US" sz="4000" dirty="0"/>
          </a:p>
        </p:txBody>
      </p:sp>
    </p:spTree>
    <p:extLst>
      <p:ext uri="{BB962C8B-B14F-4D97-AF65-F5344CB8AC3E}">
        <p14:creationId xmlns:p14="http://schemas.microsoft.com/office/powerpoint/2010/main" val="34208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C78F5E-E1F6-8008-2EAA-956486B8E102}"/>
              </a:ext>
            </a:extLst>
          </p:cNvPr>
          <p:cNvSpPr>
            <a:spLocks noGrp="1"/>
          </p:cNvSpPr>
          <p:nvPr>
            <p:ph type="title"/>
          </p:nvPr>
        </p:nvSpPr>
        <p:spPr/>
        <p:txBody>
          <a:bodyPr/>
          <a:lstStyle/>
          <a:p>
            <a:r>
              <a:rPr lang="en-US" dirty="0"/>
              <a:t>DSM </a:t>
            </a:r>
            <a:r>
              <a:rPr lang="en-US" sz="4000" kern="0" spc="0" dirty="0">
                <a:latin typeface="Arial" panose="020B0604020202020204" pitchFamily="34" charset="0"/>
                <a:cs typeface="Arial" panose="020B0604020202020204" pitchFamily="34" charset="0"/>
              </a:rPr>
              <a:t>5</a:t>
            </a:r>
            <a:r>
              <a:rPr lang="en-US" dirty="0"/>
              <a:t>-TR – March 2022</a:t>
            </a:r>
          </a:p>
        </p:txBody>
      </p:sp>
      <p:pic>
        <p:nvPicPr>
          <p:cNvPr id="7" name="Picture 6" descr="A picture of the DSM-5-TR Desk Reference.">
            <a:extLst>
              <a:ext uri="{FF2B5EF4-FFF2-40B4-BE49-F238E27FC236}">
                <a16:creationId xmlns:a16="http://schemas.microsoft.com/office/drawing/2014/main" id="{275278E1-217A-4412-3C41-EE1E2FC88B0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6680" y="1466707"/>
            <a:ext cx="3206186" cy="4679934"/>
          </a:xfrm>
          <a:prstGeom prst="rect">
            <a:avLst/>
          </a:prstGeom>
          <a:ln w="228600" cap="sq" cmpd="thickThin">
            <a:noFill/>
            <a:prstDash val="solid"/>
            <a:miter lim="800000"/>
          </a:ln>
          <a:effectLst>
            <a:innerShdw blurRad="76200">
              <a:srgbClr val="000000"/>
            </a:innerShdw>
          </a:effectLst>
        </p:spPr>
      </p:pic>
      <p:sp>
        <p:nvSpPr>
          <p:cNvPr id="4" name="Text Placeholder 3">
            <a:extLst>
              <a:ext uri="{FF2B5EF4-FFF2-40B4-BE49-F238E27FC236}">
                <a16:creationId xmlns:a16="http://schemas.microsoft.com/office/drawing/2014/main" id="{3059D339-C3A1-10C9-60C8-F6BCCB6DFD8F}"/>
              </a:ext>
            </a:extLst>
          </p:cNvPr>
          <p:cNvSpPr>
            <a:spLocks noGrp="1"/>
          </p:cNvSpPr>
          <p:nvPr>
            <p:ph type="body" sz="quarter" idx="10"/>
          </p:nvPr>
        </p:nvSpPr>
        <p:spPr>
          <a:xfrm>
            <a:off x="4830187" y="1466707"/>
            <a:ext cx="6315269" cy="4786312"/>
          </a:xfrm>
        </p:spPr>
        <p:txBody>
          <a:bodyPr vert="horz" lIns="91440" tIns="45720" rIns="91440" bIns="45720" rtlCol="0" anchor="t">
            <a:normAutofit fontScale="92500" lnSpcReduction="20000"/>
          </a:bodyPr>
          <a:lstStyle/>
          <a:p>
            <a:pPr marR="0" lvl="0">
              <a:spcBef>
                <a:spcPts val="0"/>
              </a:spcBef>
              <a:spcAft>
                <a:spcPts val="0"/>
              </a:spcAft>
            </a:pPr>
            <a:r>
              <a:rPr lang="en-U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Added two words to the description of the diagnosis: “</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 manifested </a:t>
            </a:r>
            <a:r>
              <a:rPr lang="en-US" sz="2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by the</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following” was revised to read “as manifested by </a:t>
            </a:r>
            <a:r>
              <a:rPr lang="en-US" sz="2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of</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following</a:t>
            </a:r>
            <a:r>
              <a:rPr lang="en-U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R="0" lvl="0">
              <a:spcBef>
                <a:spcPts val="0"/>
              </a:spcBef>
              <a:spcAft>
                <a:spcPts val="0"/>
              </a:spcAft>
            </a:pPr>
            <a:endParaRPr lang="en-US" sz="2800" dirty="0">
              <a:effectLst/>
              <a:latin typeface="Times New Roman" panose="02020603050405020304" pitchFamily="18" charset="0"/>
              <a:ea typeface="Times New Roman" panose="02020603050405020304" pitchFamily="18" charset="0"/>
            </a:endParaRPr>
          </a:p>
          <a:p>
            <a:pPr marR="0" lvl="0">
              <a:spcBef>
                <a:spcPts val="0"/>
              </a:spcBef>
              <a:spcAft>
                <a:spcPts val="0"/>
              </a:spcAft>
            </a:pPr>
            <a:r>
              <a:rPr lang="en-US" sz="2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second change swaps out a single word describing the “specifiers” that can accompany an autism diagnosis.  Changed one word </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“associated with another neurodevelopmental, mental or behavioral </a:t>
            </a:r>
            <a:r>
              <a:rPr lang="en-US" sz="2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disorder</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was revised to read “associated with a neurodevelopmental, mental, or behavioral </a:t>
            </a:r>
            <a:r>
              <a:rPr lang="en-US" sz="2800" b="1"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problem</a:t>
            </a:r>
            <a:r>
              <a:rPr lang="en-US" sz="2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0901CEBB-933F-CE9E-00E2-0A9CBDDADD3A}"/>
              </a:ext>
            </a:extLst>
          </p:cNvPr>
          <p:cNvSpPr txBox="1"/>
          <p:nvPr/>
        </p:nvSpPr>
        <p:spPr>
          <a:xfrm>
            <a:off x="153656" y="6357191"/>
            <a:ext cx="11262759"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orbel"/>
                <a:ea typeface="+mn-ea"/>
                <a:cs typeface="+mn-cs"/>
              </a:rPr>
              <a:t>American Psychiatric Association. (2022). </a:t>
            </a:r>
            <a:r>
              <a:rPr kumimoji="0" lang="en-US" sz="1200" b="0" i="1" u="none" strike="noStrike" kern="1200" cap="none" spc="0" normalizeH="0" baseline="0" noProof="0" dirty="0">
                <a:ln>
                  <a:noFill/>
                </a:ln>
                <a:solidFill>
                  <a:srgbClr val="333333"/>
                </a:solidFill>
                <a:effectLst/>
                <a:uLnTx/>
                <a:uFillTx/>
                <a:latin typeface="Corbel"/>
                <a:ea typeface="+mn-ea"/>
                <a:cs typeface="+mn-cs"/>
              </a:rPr>
              <a:t>Diagnostic and statistical manual of mental disorders</a:t>
            </a:r>
            <a:r>
              <a:rPr kumimoji="0" lang="en-US" sz="1200" b="0" i="0" u="none" strike="noStrike" kern="1200" cap="none" spc="0" normalizeH="0" baseline="0" noProof="0" dirty="0">
                <a:ln>
                  <a:noFill/>
                </a:ln>
                <a:solidFill>
                  <a:srgbClr val="333333"/>
                </a:solidFill>
                <a:effectLst/>
                <a:uLnTx/>
                <a:uFillTx/>
                <a:latin typeface="Corbel"/>
                <a:ea typeface="+mn-ea"/>
                <a:cs typeface="+mn-cs"/>
              </a:rPr>
              <a:t> (5th ed., text rev.). </a:t>
            </a:r>
            <a:r>
              <a:rPr kumimoji="0" lang="en-US" sz="1200" b="0" i="0" u="sng" strike="noStrike" kern="1200" cap="none" spc="0" normalizeH="0" baseline="0" noProof="0" dirty="0">
                <a:ln>
                  <a:noFill/>
                </a:ln>
                <a:solidFill>
                  <a:srgbClr val="2F6FA7"/>
                </a:solidFill>
                <a:effectLst/>
                <a:uLnTx/>
                <a:uFillTx/>
                <a:latin typeface="Corbel"/>
                <a:ea typeface="+mn-ea"/>
                <a:cs typeface="+mn-cs"/>
                <a:hlinkClick r:id="rId4"/>
              </a:rPr>
              <a:t>https://doi.org/10.1176/appi.books.9780890425787</a:t>
            </a:r>
            <a:endParaRPr kumimoji="0" lang="en-US" sz="1200" b="0" i="0" u="none" strike="noStrike" kern="1200" cap="none" spc="0" normalizeH="0" baseline="0" noProof="0" dirty="0">
              <a:ln>
                <a:noFill/>
              </a:ln>
              <a:solidFill>
                <a:srgbClr val="3F3F3F"/>
              </a:solidFill>
              <a:effectLst/>
              <a:uLnTx/>
              <a:uFillTx/>
              <a:latin typeface="Corbel"/>
              <a:ea typeface="+mn-ea"/>
              <a:cs typeface="+mn-cs"/>
            </a:endParaRPr>
          </a:p>
        </p:txBody>
      </p:sp>
      <p:sp>
        <p:nvSpPr>
          <p:cNvPr id="8" name="Slide Number Placeholder 5">
            <a:extLst>
              <a:ext uri="{FF2B5EF4-FFF2-40B4-BE49-F238E27FC236}">
                <a16:creationId xmlns:a16="http://schemas.microsoft.com/office/drawing/2014/main" id="{1248B63E-0762-D728-ED54-42AEB69C09E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9CC137E-85E5-4B70-8190-FD47117F84A8}" type="slidenum">
              <a:rPr kumimoji="0" lang="en-US" sz="1200" b="0" i="0" u="none" strike="noStrike" kern="1200" cap="none" spc="0" normalizeH="0" baseline="0" noProof="0" smtClean="0">
                <a:ln>
                  <a:noFill/>
                </a:ln>
                <a:solidFill>
                  <a:srgbClr val="3F3F3F"/>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3F3F3F"/>
              </a:solidFill>
              <a:effectLst/>
              <a:uLnTx/>
              <a:uFillTx/>
              <a:latin typeface="Calibri Light"/>
              <a:ea typeface="+mn-ea"/>
              <a:cs typeface="+mn-cs"/>
            </a:endParaRPr>
          </a:p>
        </p:txBody>
      </p:sp>
    </p:spTree>
    <p:extLst>
      <p:ext uri="{BB962C8B-B14F-4D97-AF65-F5344CB8AC3E}">
        <p14:creationId xmlns:p14="http://schemas.microsoft.com/office/powerpoint/2010/main" val="1310481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8324B-A92C-42CC-8123-12E34BAFC8C2}"/>
              </a:ext>
            </a:extLst>
          </p:cNvPr>
          <p:cNvSpPr txBox="1">
            <a:spLocks noGrp="1"/>
          </p:cNvSpPr>
          <p:nvPr>
            <p:ph type="title" idx="4294967295"/>
          </p:nvPr>
        </p:nvSpPr>
        <p:spPr>
          <a:xfrm>
            <a:off x="631944" y="498044"/>
            <a:ext cx="7704368"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chemeClr val="tx1"/>
                </a:solidFill>
                <a:effectLst/>
                <a:uLnTx/>
                <a:uFillTx/>
                <a:latin typeface="+mj-lt"/>
                <a:ea typeface="+mn-ea"/>
                <a:cs typeface="+mn-cs"/>
              </a:rPr>
              <a:t>Autism Diagnostic Criteria</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sp>
        <p:nvSpPr>
          <p:cNvPr id="5" name="Text Placeholder 3">
            <a:extLst>
              <a:ext uri="{FF2B5EF4-FFF2-40B4-BE49-F238E27FC236}">
                <a16:creationId xmlns:a16="http://schemas.microsoft.com/office/drawing/2014/main" id="{D168688B-617C-B2A4-4406-1445BA0F0020}"/>
              </a:ext>
            </a:extLst>
          </p:cNvPr>
          <p:cNvSpPr txBox="1">
            <a:spLocks/>
          </p:cNvSpPr>
          <p:nvPr/>
        </p:nvSpPr>
        <p:spPr>
          <a:xfrm>
            <a:off x="631944" y="1245293"/>
            <a:ext cx="10515600" cy="979892"/>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To meet diagnostic criteria for ASD according to DSM5-TR, a child </a:t>
            </a:r>
            <a:r>
              <a:rPr lang="en-US" b="1" dirty="0"/>
              <a:t>must have persistent deficits in each of three areas </a:t>
            </a:r>
            <a:r>
              <a:rPr lang="en-US" dirty="0"/>
              <a:t>of social communication and interaction:</a:t>
            </a:r>
          </a:p>
        </p:txBody>
      </p:sp>
      <p:pic>
        <p:nvPicPr>
          <p:cNvPr id="15" name="Picture Placeholder 14" descr="A person with autism holding her head experiencing a sensory response to loud noise.">
            <a:extLst>
              <a:ext uri="{FF2B5EF4-FFF2-40B4-BE49-F238E27FC236}">
                <a16:creationId xmlns:a16="http://schemas.microsoft.com/office/drawing/2014/main" id="{73875877-4894-B552-ACA0-9CB372515E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0" y="2077085"/>
            <a:ext cx="12192000" cy="4791075"/>
          </a:xfrm>
        </p:spPr>
      </p:pic>
      <p:grpSp>
        <p:nvGrpSpPr>
          <p:cNvPr id="30" name="Group 29">
            <a:extLst>
              <a:ext uri="{FF2B5EF4-FFF2-40B4-BE49-F238E27FC236}">
                <a16:creationId xmlns:a16="http://schemas.microsoft.com/office/drawing/2014/main" id="{F7E1330C-9A0A-88A6-47D2-A46345873DF4}"/>
              </a:ext>
              <a:ext uri="{C183D7F6-B498-43B3-948B-1728B52AA6E4}">
                <adec:decorative xmlns:adec="http://schemas.microsoft.com/office/drawing/2017/decorative" val="1"/>
              </a:ext>
            </a:extLst>
          </p:cNvPr>
          <p:cNvGrpSpPr/>
          <p:nvPr/>
        </p:nvGrpSpPr>
        <p:grpSpPr>
          <a:xfrm>
            <a:off x="1310397" y="3532086"/>
            <a:ext cx="2644283" cy="2842597"/>
            <a:chOff x="1310397" y="3532086"/>
            <a:chExt cx="2644283" cy="2842597"/>
          </a:xfrm>
        </p:grpSpPr>
        <p:sp>
          <p:nvSpPr>
            <p:cNvPr id="22" name="Rectangle 21">
              <a:extLst>
                <a:ext uri="{FF2B5EF4-FFF2-40B4-BE49-F238E27FC236}">
                  <a16:creationId xmlns:a16="http://schemas.microsoft.com/office/drawing/2014/main" id="{7C34A24A-08B5-0E02-028F-372136B75F24}"/>
                </a:ext>
              </a:extLst>
            </p:cNvPr>
            <p:cNvSpPr/>
            <p:nvPr/>
          </p:nvSpPr>
          <p:spPr>
            <a:xfrm>
              <a:off x="1310397" y="3532086"/>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B86D769-4D50-1F32-8591-6BEAD71D921A}"/>
                </a:ext>
              </a:extLst>
            </p:cNvPr>
            <p:cNvSpPr txBox="1"/>
            <p:nvPr/>
          </p:nvSpPr>
          <p:spPr>
            <a:xfrm>
              <a:off x="1388314" y="3676143"/>
              <a:ext cx="2294053" cy="1938992"/>
            </a:xfrm>
            <a:prstGeom prst="rect">
              <a:avLst/>
            </a:prstGeom>
            <a:noFill/>
            <a:ln>
              <a:noFill/>
            </a:ln>
          </p:spPr>
          <p:txBody>
            <a:bodyPr wrap="square" rtlCol="0">
              <a:spAutoFit/>
            </a:bodyPr>
            <a:lstStyle/>
            <a:p>
              <a:pPr algn="ctr"/>
              <a:r>
                <a:rPr lang="en-US" sz="2400" dirty="0">
                  <a:solidFill>
                    <a:schemeClr val="bg1"/>
                  </a:solidFill>
                </a:rPr>
                <a:t>Nonverbal communicative behaviors used for social interaction</a:t>
              </a:r>
              <a:endParaRPr lang="en-US" dirty="0">
                <a:solidFill>
                  <a:schemeClr val="bg1"/>
                </a:solidFill>
              </a:endParaRPr>
            </a:p>
          </p:txBody>
        </p:sp>
      </p:grpSp>
      <p:grpSp>
        <p:nvGrpSpPr>
          <p:cNvPr id="29" name="Group 28">
            <a:extLst>
              <a:ext uri="{FF2B5EF4-FFF2-40B4-BE49-F238E27FC236}">
                <a16:creationId xmlns:a16="http://schemas.microsoft.com/office/drawing/2014/main" id="{1C95C095-5ADD-3380-E44B-F3B5372E4119}"/>
              </a:ext>
              <a:ext uri="{C183D7F6-B498-43B3-948B-1728B52AA6E4}">
                <adec:decorative xmlns:adec="http://schemas.microsoft.com/office/drawing/2017/decorative" val="1"/>
              </a:ext>
            </a:extLst>
          </p:cNvPr>
          <p:cNvGrpSpPr/>
          <p:nvPr/>
        </p:nvGrpSpPr>
        <p:grpSpPr>
          <a:xfrm>
            <a:off x="4757770" y="3535034"/>
            <a:ext cx="2644283" cy="2842597"/>
            <a:chOff x="4757770" y="3535034"/>
            <a:chExt cx="2644283" cy="2842597"/>
          </a:xfrm>
        </p:grpSpPr>
        <p:sp>
          <p:nvSpPr>
            <p:cNvPr id="23" name="Rectangle 22">
              <a:extLst>
                <a:ext uri="{FF2B5EF4-FFF2-40B4-BE49-F238E27FC236}">
                  <a16:creationId xmlns:a16="http://schemas.microsoft.com/office/drawing/2014/main" id="{C861320E-BBF9-678D-74AC-D428F1B90178}"/>
                </a:ext>
              </a:extLst>
            </p:cNvPr>
            <p:cNvSpPr/>
            <p:nvPr/>
          </p:nvSpPr>
          <p:spPr>
            <a:xfrm>
              <a:off x="4757770" y="3535034"/>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12C8D8C-8B8A-26FF-F6F9-8E01FDBD9F7E}"/>
                </a:ext>
              </a:extLst>
            </p:cNvPr>
            <p:cNvSpPr txBox="1"/>
            <p:nvPr/>
          </p:nvSpPr>
          <p:spPr>
            <a:xfrm>
              <a:off x="4945302" y="3676143"/>
              <a:ext cx="2294053" cy="1200329"/>
            </a:xfrm>
            <a:prstGeom prst="rect">
              <a:avLst/>
            </a:prstGeom>
            <a:noFill/>
            <a:ln>
              <a:noFill/>
            </a:ln>
          </p:spPr>
          <p:txBody>
            <a:bodyPr wrap="square" rtlCol="0">
              <a:spAutoFit/>
            </a:bodyPr>
            <a:lstStyle/>
            <a:p>
              <a:pPr algn="ctr"/>
              <a:r>
                <a:rPr lang="en-US" sz="2400" dirty="0">
                  <a:solidFill>
                    <a:schemeClr val="bg1"/>
                  </a:solidFill>
                </a:rPr>
                <a:t>Social-emotional reciprocity</a:t>
              </a:r>
            </a:p>
            <a:p>
              <a:pPr algn="ctr"/>
              <a:endParaRPr lang="en-US" sz="2400" b="1" dirty="0">
                <a:solidFill>
                  <a:schemeClr val="bg1"/>
                </a:solidFill>
              </a:endParaRPr>
            </a:p>
          </p:txBody>
        </p:sp>
      </p:grpSp>
      <p:grpSp>
        <p:nvGrpSpPr>
          <p:cNvPr id="25" name="Group 24">
            <a:extLst>
              <a:ext uri="{FF2B5EF4-FFF2-40B4-BE49-F238E27FC236}">
                <a16:creationId xmlns:a16="http://schemas.microsoft.com/office/drawing/2014/main" id="{5647D627-4366-C48E-4FAC-1E8D74DD8A14}"/>
              </a:ext>
              <a:ext uri="{C183D7F6-B498-43B3-948B-1728B52AA6E4}">
                <adec:decorative xmlns:adec="http://schemas.microsoft.com/office/drawing/2017/decorative" val="1"/>
              </a:ext>
            </a:extLst>
          </p:cNvPr>
          <p:cNvGrpSpPr/>
          <p:nvPr/>
        </p:nvGrpSpPr>
        <p:grpSpPr>
          <a:xfrm>
            <a:off x="8237322" y="3535034"/>
            <a:ext cx="2644283" cy="2842597"/>
            <a:chOff x="8237322" y="3535034"/>
            <a:chExt cx="2644283" cy="2842597"/>
          </a:xfrm>
        </p:grpSpPr>
        <p:sp>
          <p:nvSpPr>
            <p:cNvPr id="24" name="Rectangle 23">
              <a:extLst>
                <a:ext uri="{FF2B5EF4-FFF2-40B4-BE49-F238E27FC236}">
                  <a16:creationId xmlns:a16="http://schemas.microsoft.com/office/drawing/2014/main" id="{FABD3205-8974-304C-FF44-E18E0EB1586E}"/>
                </a:ext>
              </a:extLst>
            </p:cNvPr>
            <p:cNvSpPr/>
            <p:nvPr/>
          </p:nvSpPr>
          <p:spPr>
            <a:xfrm>
              <a:off x="8237322" y="3535034"/>
              <a:ext cx="2644283" cy="2842597"/>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8FA5B58-447D-E3C2-4446-7D15ACB41087}"/>
                </a:ext>
              </a:extLst>
            </p:cNvPr>
            <p:cNvSpPr txBox="1"/>
            <p:nvPr/>
          </p:nvSpPr>
          <p:spPr>
            <a:xfrm>
              <a:off x="8338610" y="3676143"/>
              <a:ext cx="2438400" cy="1569660"/>
            </a:xfrm>
            <a:prstGeom prst="rect">
              <a:avLst/>
            </a:prstGeom>
            <a:noFill/>
            <a:ln>
              <a:noFill/>
            </a:ln>
          </p:spPr>
          <p:txBody>
            <a:bodyPr wrap="square" rtlCol="0">
              <a:spAutoFit/>
            </a:bodyPr>
            <a:lstStyle/>
            <a:p>
              <a:pPr algn="ctr"/>
              <a:r>
                <a:rPr lang="en-US" sz="2400" dirty="0">
                  <a:solidFill>
                    <a:schemeClr val="bg1"/>
                  </a:solidFill>
                </a:rPr>
                <a:t>Developing, maintaining, and understanding relationships</a:t>
              </a:r>
              <a:endParaRPr lang="en-US" sz="1200" dirty="0">
                <a:solidFill>
                  <a:schemeClr val="bg1"/>
                </a:solidFill>
              </a:endParaRPr>
            </a:p>
          </p:txBody>
        </p:sp>
      </p:grpSp>
      <p:sp>
        <p:nvSpPr>
          <p:cNvPr id="33" name="Slide Number Placeholder 5">
            <a:extLst>
              <a:ext uri="{FF2B5EF4-FFF2-40B4-BE49-F238E27FC236}">
                <a16:creationId xmlns:a16="http://schemas.microsoft.com/office/drawing/2014/main" id="{383D111F-0AEF-0502-272D-3DC2EB52F4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7</a:t>
            </a:fld>
            <a:endParaRPr lang="en-US" dirty="0"/>
          </a:p>
        </p:txBody>
      </p:sp>
      <p:sp>
        <p:nvSpPr>
          <p:cNvPr id="2" name="TextBox 5">
            <a:extLst>
              <a:ext uri="{FF2B5EF4-FFF2-40B4-BE49-F238E27FC236}">
                <a16:creationId xmlns:a16="http://schemas.microsoft.com/office/drawing/2014/main" id="{0901CEBB-933F-CE9E-00E2-0A9CBDDADD3A}"/>
              </a:ext>
            </a:extLst>
          </p:cNvPr>
          <p:cNvSpPr txBox="1"/>
          <p:nvPr/>
        </p:nvSpPr>
        <p:spPr>
          <a:xfrm>
            <a:off x="0" y="6580131"/>
            <a:ext cx="11262759"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dirty="0">
                <a:solidFill>
                  <a:schemeClr val="bg1"/>
                </a:solidFill>
                <a:effectLst/>
                <a:latin typeface="+mj-lt"/>
              </a:rPr>
              <a:t>American Psychiatric Association. (2022). </a:t>
            </a:r>
            <a:r>
              <a:rPr lang="en-US" sz="1200" b="0" i="1" dirty="0">
                <a:solidFill>
                  <a:schemeClr val="bg1"/>
                </a:solidFill>
                <a:effectLst/>
                <a:latin typeface="+mj-lt"/>
              </a:rPr>
              <a:t>Diagnostic and statistical manual of mental disorders</a:t>
            </a:r>
            <a:r>
              <a:rPr lang="en-US" sz="1200" b="0" i="0" dirty="0">
                <a:solidFill>
                  <a:schemeClr val="bg1"/>
                </a:solidFill>
                <a:effectLst/>
                <a:latin typeface="+mj-lt"/>
              </a:rPr>
              <a:t> (5th ed., text rev.). </a:t>
            </a:r>
            <a:r>
              <a:rPr lang="en-US" sz="1200" b="0" i="0" u="sng" dirty="0">
                <a:solidFill>
                  <a:schemeClr val="bg1"/>
                </a:solidFill>
                <a:effectLst/>
                <a:latin typeface="+mj-lt"/>
                <a:hlinkClick r:id="rId4">
                  <a:extLst>
                    <a:ext uri="{A12FA001-AC4F-418D-AE19-62706E023703}">
                      <ahyp:hlinkClr xmlns:ahyp="http://schemas.microsoft.com/office/drawing/2018/hyperlinkcolor" val="tx"/>
                    </a:ext>
                  </a:extLst>
                </a:hlinkClick>
              </a:rPr>
              <a:t>https://doi.org/10.1176/appi.books.9780890425787</a:t>
            </a:r>
            <a:endParaRPr lang="en-US" sz="1200" dirty="0">
              <a:solidFill>
                <a:schemeClr val="bg1"/>
              </a:solidFill>
              <a:latin typeface="+mj-lt"/>
            </a:endParaRPr>
          </a:p>
        </p:txBody>
      </p:sp>
    </p:spTree>
    <p:extLst>
      <p:ext uri="{BB962C8B-B14F-4D97-AF65-F5344CB8AC3E}">
        <p14:creationId xmlns:p14="http://schemas.microsoft.com/office/powerpoint/2010/main" val="3304866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8324B-A92C-42CC-8123-12E34BAFC8C2}"/>
              </a:ext>
            </a:extLst>
          </p:cNvPr>
          <p:cNvSpPr txBox="1">
            <a:spLocks noGrp="1"/>
          </p:cNvSpPr>
          <p:nvPr>
            <p:ph type="title" idx="4294967295"/>
          </p:nvPr>
        </p:nvSpPr>
        <p:spPr>
          <a:xfrm>
            <a:off x="631944" y="498044"/>
            <a:ext cx="967465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chemeClr val="tx1"/>
                </a:solidFill>
                <a:effectLst/>
                <a:uLnTx/>
                <a:uFillTx/>
                <a:latin typeface="+mj-lt"/>
                <a:ea typeface="+mn-ea"/>
                <a:cs typeface="+mn-cs"/>
              </a:rPr>
              <a:t>Restricted, Repetitive Behaviors</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sp>
        <p:nvSpPr>
          <p:cNvPr id="5" name="Text Placeholder 3">
            <a:extLst>
              <a:ext uri="{FF2B5EF4-FFF2-40B4-BE49-F238E27FC236}">
                <a16:creationId xmlns:a16="http://schemas.microsoft.com/office/drawing/2014/main" id="{D168688B-617C-B2A4-4406-1445BA0F0020}"/>
              </a:ext>
            </a:extLst>
          </p:cNvPr>
          <p:cNvSpPr txBox="1">
            <a:spLocks/>
          </p:cNvSpPr>
          <p:nvPr/>
        </p:nvSpPr>
        <p:spPr>
          <a:xfrm>
            <a:off x="631944" y="1245293"/>
            <a:ext cx="10515600" cy="979892"/>
          </a:xfr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At least two of four </a:t>
            </a:r>
            <a:r>
              <a:rPr lang="en-US" sz="2400" dirty="0"/>
              <a:t>types of restricted, repetitive behaviors </a:t>
            </a:r>
          </a:p>
        </p:txBody>
      </p:sp>
      <p:pic>
        <p:nvPicPr>
          <p:cNvPr id="15" name="Picture Placeholder 14" descr="A person holding her head due to noise sensory issues.">
            <a:extLst>
              <a:ext uri="{FF2B5EF4-FFF2-40B4-BE49-F238E27FC236}">
                <a16:creationId xmlns:a16="http://schemas.microsoft.com/office/drawing/2014/main" id="{73875877-4894-B552-ACA0-9CB372515EE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a:xfrm>
            <a:off x="-6000" y="2066925"/>
            <a:ext cx="12192000" cy="4791075"/>
          </a:xfrm>
        </p:spPr>
      </p:pic>
      <p:grpSp>
        <p:nvGrpSpPr>
          <p:cNvPr id="10" name="Group 9">
            <a:extLst>
              <a:ext uri="{FF2B5EF4-FFF2-40B4-BE49-F238E27FC236}">
                <a16:creationId xmlns:a16="http://schemas.microsoft.com/office/drawing/2014/main" id="{18D52764-40E7-9833-AC73-71A119A5BA1A}"/>
              </a:ext>
              <a:ext uri="{C183D7F6-B498-43B3-948B-1728B52AA6E4}">
                <adec:decorative xmlns:adec="http://schemas.microsoft.com/office/drawing/2017/decorative" val="1"/>
              </a:ext>
            </a:extLst>
          </p:cNvPr>
          <p:cNvGrpSpPr/>
          <p:nvPr/>
        </p:nvGrpSpPr>
        <p:grpSpPr>
          <a:xfrm>
            <a:off x="562499" y="2500112"/>
            <a:ext cx="2644283" cy="3781425"/>
            <a:chOff x="562499" y="2500112"/>
            <a:chExt cx="2644283" cy="3781425"/>
          </a:xfrm>
        </p:grpSpPr>
        <p:sp>
          <p:nvSpPr>
            <p:cNvPr id="3" name="Rectangle 2">
              <a:extLst>
                <a:ext uri="{FF2B5EF4-FFF2-40B4-BE49-F238E27FC236}">
                  <a16:creationId xmlns:a16="http://schemas.microsoft.com/office/drawing/2014/main" id="{1A53C071-B947-F857-B0DA-A942E2D6CF98}"/>
                </a:ext>
              </a:extLst>
            </p:cNvPr>
            <p:cNvSpPr/>
            <p:nvPr/>
          </p:nvSpPr>
          <p:spPr>
            <a:xfrm>
              <a:off x="562499" y="2500112"/>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B86D769-4D50-1F32-8591-6BEAD71D921A}"/>
                </a:ext>
              </a:extLst>
            </p:cNvPr>
            <p:cNvSpPr txBox="1"/>
            <p:nvPr/>
          </p:nvSpPr>
          <p:spPr>
            <a:xfrm>
              <a:off x="669861" y="2552729"/>
              <a:ext cx="2294053" cy="2862322"/>
            </a:xfrm>
            <a:prstGeom prst="rect">
              <a:avLst/>
            </a:prstGeom>
            <a:noFill/>
            <a:ln>
              <a:noFill/>
            </a:ln>
          </p:spPr>
          <p:txBody>
            <a:bodyPr wrap="square" rtlCol="0">
              <a:spAutoFit/>
            </a:bodyPr>
            <a:lstStyle/>
            <a:p>
              <a:pPr algn="ctr"/>
              <a:r>
                <a:rPr lang="en-US" sz="2000" dirty="0">
                  <a:solidFill>
                    <a:schemeClr val="bg1"/>
                  </a:solidFill>
                </a:rPr>
                <a:t>Stereotyped or repetitive motor movements, use of objects, or speech (e.g., simple motor stereotypes, flipping objects, echolalia, idiosyncratic phrases).</a:t>
              </a:r>
            </a:p>
          </p:txBody>
        </p:sp>
      </p:grpSp>
      <p:grpSp>
        <p:nvGrpSpPr>
          <p:cNvPr id="11" name="Group 10">
            <a:extLst>
              <a:ext uri="{FF2B5EF4-FFF2-40B4-BE49-F238E27FC236}">
                <a16:creationId xmlns:a16="http://schemas.microsoft.com/office/drawing/2014/main" id="{A26E8F87-7D90-9222-3F2B-8BCFEF5A3473}"/>
              </a:ext>
              <a:ext uri="{C183D7F6-B498-43B3-948B-1728B52AA6E4}">
                <adec:decorative xmlns:adec="http://schemas.microsoft.com/office/drawing/2017/decorative" val="1"/>
              </a:ext>
            </a:extLst>
          </p:cNvPr>
          <p:cNvGrpSpPr/>
          <p:nvPr/>
        </p:nvGrpSpPr>
        <p:grpSpPr>
          <a:xfrm>
            <a:off x="3394652" y="2508675"/>
            <a:ext cx="2644283" cy="3829706"/>
            <a:chOff x="3394652" y="2508675"/>
            <a:chExt cx="2644283" cy="3829706"/>
          </a:xfrm>
        </p:grpSpPr>
        <p:sp>
          <p:nvSpPr>
            <p:cNvPr id="6" name="Rectangle 5">
              <a:extLst>
                <a:ext uri="{FF2B5EF4-FFF2-40B4-BE49-F238E27FC236}">
                  <a16:creationId xmlns:a16="http://schemas.microsoft.com/office/drawing/2014/main" id="{C913B3D9-C259-6179-1F06-6AFAA6CF4934}"/>
                </a:ext>
              </a:extLst>
            </p:cNvPr>
            <p:cNvSpPr/>
            <p:nvPr/>
          </p:nvSpPr>
          <p:spPr>
            <a:xfrm>
              <a:off x="3394652" y="2508675"/>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12C8D8C-8B8A-26FF-F6F9-8E01FDBD9F7E}"/>
                </a:ext>
              </a:extLst>
            </p:cNvPr>
            <p:cNvSpPr txBox="1"/>
            <p:nvPr/>
          </p:nvSpPr>
          <p:spPr>
            <a:xfrm>
              <a:off x="3429374" y="2552729"/>
              <a:ext cx="2568247" cy="3785652"/>
            </a:xfrm>
            <a:prstGeom prst="rect">
              <a:avLst/>
            </a:prstGeom>
            <a:noFill/>
            <a:ln>
              <a:noFill/>
            </a:ln>
          </p:spPr>
          <p:txBody>
            <a:bodyPr wrap="square" rtlCol="0">
              <a:spAutoFit/>
            </a:bodyPr>
            <a:lstStyle/>
            <a:p>
              <a:pPr algn="ctr"/>
              <a:r>
                <a:rPr lang="en-US" dirty="0">
                  <a:solidFill>
                    <a:schemeClr val="bg1"/>
                  </a:solidFill>
                </a:rPr>
                <a:t>Insistence on sameness, inflexible adherence to routines, or ritualized patters of verbal or nonverbal behavior (e.g., extreme distress at small changes, difficulties with transitions, rigid thinking patterns, greeting rituals, need to take same route or eat same food every day).</a:t>
              </a:r>
            </a:p>
            <a:p>
              <a:pPr algn="ctr"/>
              <a:endParaRPr lang="en-US" sz="2400" b="1" dirty="0">
                <a:solidFill>
                  <a:schemeClr val="bg1"/>
                </a:solidFill>
              </a:endParaRPr>
            </a:p>
          </p:txBody>
        </p:sp>
      </p:grpSp>
      <p:grpSp>
        <p:nvGrpSpPr>
          <p:cNvPr id="12" name="Group 11">
            <a:extLst>
              <a:ext uri="{FF2B5EF4-FFF2-40B4-BE49-F238E27FC236}">
                <a16:creationId xmlns:a16="http://schemas.microsoft.com/office/drawing/2014/main" id="{ADC0526C-3481-DB1D-4AEE-AC1F776524A4}"/>
              </a:ext>
              <a:ext uri="{C183D7F6-B498-43B3-948B-1728B52AA6E4}">
                <adec:decorative xmlns:adec="http://schemas.microsoft.com/office/drawing/2017/decorative" val="1"/>
              </a:ext>
            </a:extLst>
          </p:cNvPr>
          <p:cNvGrpSpPr/>
          <p:nvPr/>
        </p:nvGrpSpPr>
        <p:grpSpPr>
          <a:xfrm>
            <a:off x="6176140" y="2500111"/>
            <a:ext cx="2644283" cy="3781425"/>
            <a:chOff x="6176140" y="2500111"/>
            <a:chExt cx="2644283" cy="3781425"/>
          </a:xfrm>
        </p:grpSpPr>
        <p:sp>
          <p:nvSpPr>
            <p:cNvPr id="7" name="Rectangle 6">
              <a:extLst>
                <a:ext uri="{FF2B5EF4-FFF2-40B4-BE49-F238E27FC236}">
                  <a16:creationId xmlns:a16="http://schemas.microsoft.com/office/drawing/2014/main" id="{5F520F04-EE81-7806-3200-8FF2ABEA2C78}"/>
                </a:ext>
              </a:extLst>
            </p:cNvPr>
            <p:cNvSpPr/>
            <p:nvPr/>
          </p:nvSpPr>
          <p:spPr>
            <a:xfrm>
              <a:off x="6176140" y="2500111"/>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8FA5B58-447D-E3C2-4446-7D15ACB41087}"/>
                </a:ext>
              </a:extLst>
            </p:cNvPr>
            <p:cNvSpPr txBox="1"/>
            <p:nvPr/>
          </p:nvSpPr>
          <p:spPr>
            <a:xfrm>
              <a:off x="6226805" y="2552729"/>
              <a:ext cx="2542539" cy="3477875"/>
            </a:xfrm>
            <a:prstGeom prst="rect">
              <a:avLst/>
            </a:prstGeom>
            <a:noFill/>
            <a:ln>
              <a:noFill/>
            </a:ln>
          </p:spPr>
          <p:txBody>
            <a:bodyPr wrap="square" rtlCol="0">
              <a:spAutoFit/>
            </a:bodyPr>
            <a:lstStyle/>
            <a:p>
              <a:pPr algn="ctr"/>
              <a:r>
                <a:rPr lang="en-US" sz="2000" dirty="0">
                  <a:solidFill>
                    <a:schemeClr val="bg1"/>
                  </a:solidFill>
                </a:rPr>
                <a:t>Highly restricted, fixated interests that are abnormal in intensity or focus (e.g., strong attachment to or preoccupation with unusual objects, excessively circumscribed or perseverative interests).</a:t>
              </a:r>
            </a:p>
          </p:txBody>
        </p:sp>
      </p:grpSp>
      <p:grpSp>
        <p:nvGrpSpPr>
          <p:cNvPr id="14" name="Group 13">
            <a:extLst>
              <a:ext uri="{FF2B5EF4-FFF2-40B4-BE49-F238E27FC236}">
                <a16:creationId xmlns:a16="http://schemas.microsoft.com/office/drawing/2014/main" id="{EA5DA2F1-E284-DAE6-70A9-B1908037A65B}"/>
              </a:ext>
              <a:ext uri="{C183D7F6-B498-43B3-948B-1728B52AA6E4}">
                <adec:decorative xmlns:adec="http://schemas.microsoft.com/office/drawing/2017/decorative" val="1"/>
              </a:ext>
            </a:extLst>
          </p:cNvPr>
          <p:cNvGrpSpPr/>
          <p:nvPr/>
        </p:nvGrpSpPr>
        <p:grpSpPr>
          <a:xfrm>
            <a:off x="8972770" y="2508675"/>
            <a:ext cx="2644283" cy="3781425"/>
            <a:chOff x="8972770" y="2508675"/>
            <a:chExt cx="2644283" cy="3781425"/>
          </a:xfrm>
        </p:grpSpPr>
        <p:sp>
          <p:nvSpPr>
            <p:cNvPr id="8" name="Rectangle 7">
              <a:extLst>
                <a:ext uri="{FF2B5EF4-FFF2-40B4-BE49-F238E27FC236}">
                  <a16:creationId xmlns:a16="http://schemas.microsoft.com/office/drawing/2014/main" id="{6F92455C-FFE5-8624-67C9-CD0B8FB3A0CA}"/>
                </a:ext>
              </a:extLst>
            </p:cNvPr>
            <p:cNvSpPr/>
            <p:nvPr/>
          </p:nvSpPr>
          <p:spPr>
            <a:xfrm>
              <a:off x="8972770" y="2508675"/>
              <a:ext cx="2644283" cy="3781425"/>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6719C4B-58BF-6BCA-6D8F-A7256630C643}"/>
                </a:ext>
              </a:extLst>
            </p:cNvPr>
            <p:cNvSpPr txBox="1"/>
            <p:nvPr/>
          </p:nvSpPr>
          <p:spPr>
            <a:xfrm>
              <a:off x="9008789" y="2552729"/>
              <a:ext cx="2559153" cy="3693319"/>
            </a:xfrm>
            <a:prstGeom prst="rect">
              <a:avLst/>
            </a:prstGeom>
            <a:noFill/>
            <a:ln>
              <a:noFill/>
            </a:ln>
          </p:spPr>
          <p:txBody>
            <a:bodyPr wrap="square" lIns="91440" tIns="45720" rIns="91440" bIns="45720" rtlCol="0" anchor="t">
              <a:spAutoFit/>
            </a:bodyPr>
            <a:lstStyle/>
            <a:p>
              <a:pPr algn="ctr"/>
              <a:r>
                <a:rPr lang="en-US" dirty="0">
                  <a:solidFill>
                    <a:schemeClr val="bg1"/>
                  </a:solidFill>
                </a:rPr>
                <a:t>Hyper- or hypo reactivity to sensory input or unusual interest in sensory aspects of the environment (e.g., apparent indifference to pain/temperature, adverse response to specific sounds or textures, excessive smelling or touching of objects, visual fascination with lights or movement).</a:t>
              </a:r>
            </a:p>
          </p:txBody>
        </p:sp>
      </p:grpSp>
      <p:sp>
        <p:nvSpPr>
          <p:cNvPr id="19" name="Slide Number Placeholder 5">
            <a:extLst>
              <a:ext uri="{FF2B5EF4-FFF2-40B4-BE49-F238E27FC236}">
                <a16:creationId xmlns:a16="http://schemas.microsoft.com/office/drawing/2014/main" id="{A928B52A-8A0C-7DD5-A1DC-D21708D7231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8</a:t>
            </a:fld>
            <a:endParaRPr lang="en-US" dirty="0"/>
          </a:p>
        </p:txBody>
      </p:sp>
      <p:sp>
        <p:nvSpPr>
          <p:cNvPr id="22" name="TextBox 5">
            <a:extLst>
              <a:ext uri="{FF2B5EF4-FFF2-40B4-BE49-F238E27FC236}">
                <a16:creationId xmlns:a16="http://schemas.microsoft.com/office/drawing/2014/main" id="{E7A9BB18-1641-C08D-96CC-AEBE9C10F920}"/>
              </a:ext>
            </a:extLst>
          </p:cNvPr>
          <p:cNvSpPr txBox="1"/>
          <p:nvPr/>
        </p:nvSpPr>
        <p:spPr>
          <a:xfrm>
            <a:off x="-6000" y="6481659"/>
            <a:ext cx="11262759" cy="2769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0" i="0" dirty="0">
                <a:solidFill>
                  <a:schemeClr val="bg1"/>
                </a:solidFill>
                <a:effectLst/>
                <a:latin typeface="+mj-lt"/>
              </a:rPr>
              <a:t>American Psychiatric Association. (2022). </a:t>
            </a:r>
            <a:r>
              <a:rPr lang="en-US" sz="1200" b="0" i="1" dirty="0">
                <a:solidFill>
                  <a:schemeClr val="bg1"/>
                </a:solidFill>
                <a:effectLst/>
                <a:latin typeface="+mj-lt"/>
              </a:rPr>
              <a:t>Diagnostic and statistical manual of mental disorders</a:t>
            </a:r>
            <a:r>
              <a:rPr lang="en-US" sz="1200" b="0" i="0" dirty="0">
                <a:solidFill>
                  <a:schemeClr val="bg1"/>
                </a:solidFill>
                <a:effectLst/>
                <a:latin typeface="+mj-lt"/>
              </a:rPr>
              <a:t> (5th ed., text rev.). </a:t>
            </a:r>
            <a:r>
              <a:rPr lang="en-US" sz="1200" b="0" i="0" u="sng" dirty="0">
                <a:solidFill>
                  <a:schemeClr val="bg1"/>
                </a:solidFill>
                <a:effectLst/>
                <a:latin typeface="+mj-lt"/>
                <a:hlinkClick r:id="rId4">
                  <a:extLst>
                    <a:ext uri="{A12FA001-AC4F-418D-AE19-62706E023703}">
                      <ahyp:hlinkClr xmlns:ahyp="http://schemas.microsoft.com/office/drawing/2018/hyperlinkcolor" val="tx"/>
                    </a:ext>
                  </a:extLst>
                </a:hlinkClick>
              </a:rPr>
              <a:t>https://doi.org/10.1176/appi.books.9780890425787</a:t>
            </a:r>
            <a:endParaRPr lang="en-US" sz="1200" dirty="0">
              <a:solidFill>
                <a:schemeClr val="bg1"/>
              </a:solidFill>
              <a:latin typeface="+mj-lt"/>
            </a:endParaRPr>
          </a:p>
        </p:txBody>
      </p:sp>
    </p:spTree>
    <p:extLst>
      <p:ext uri="{BB962C8B-B14F-4D97-AF65-F5344CB8AC3E}">
        <p14:creationId xmlns:p14="http://schemas.microsoft.com/office/powerpoint/2010/main" val="409379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id="{1974DF00-90BD-B89F-4031-C11F0625593F}"/>
              </a:ext>
            </a:extLst>
          </p:cNvPr>
          <p:cNvSpPr txBox="1">
            <a:spLocks noGrp="1"/>
          </p:cNvSpPr>
          <p:nvPr>
            <p:ph type="title" idx="4294967295"/>
          </p:nvPr>
        </p:nvSpPr>
        <p:spPr>
          <a:xfrm>
            <a:off x="1042846" y="495760"/>
            <a:ext cx="5624172"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chemeClr val="tx1"/>
                </a:solidFill>
                <a:effectLst/>
                <a:uLnTx/>
                <a:uFillTx/>
                <a:latin typeface="+mj-lt"/>
                <a:ea typeface="+mn-ea"/>
                <a:cs typeface="+mn-cs"/>
              </a:rPr>
              <a:t>Autism Spectrum is </a:t>
            </a:r>
            <a:r>
              <a:rPr kumimoji="0" lang="en-US" altLang="ko-KR" sz="4400" b="1" i="0" u="none" strike="noStrike" kern="1200" cap="none" spc="0" normalizeH="0" baseline="0" noProof="0" dirty="0">
                <a:ln>
                  <a:noFill/>
                </a:ln>
                <a:solidFill>
                  <a:srgbClr val="0070C0"/>
                </a:solidFill>
                <a:effectLst/>
                <a:uLnTx/>
                <a:uFillTx/>
                <a:latin typeface="+mj-lt"/>
                <a:ea typeface="+mn-ea"/>
                <a:cs typeface="+mn-cs"/>
              </a:rPr>
              <a:t>NOT</a:t>
            </a:r>
            <a:r>
              <a:rPr kumimoji="0" lang="en-US" altLang="ko-KR" sz="4400" b="1" i="0" u="none" strike="noStrike" kern="1200" cap="none" spc="0" normalizeH="0" baseline="0" noProof="0" dirty="0">
                <a:ln>
                  <a:noFill/>
                </a:ln>
                <a:solidFill>
                  <a:schemeClr val="tx1"/>
                </a:solidFill>
                <a:effectLst/>
                <a:uLnTx/>
                <a:uFillTx/>
                <a:latin typeface="+mj-lt"/>
                <a:ea typeface="+mn-ea"/>
                <a:cs typeface="+mn-cs"/>
              </a:rPr>
              <a:t> linear</a:t>
            </a:r>
            <a:endParaRPr kumimoji="0" lang="ko-KR" altLang="en-US" sz="4400" b="1" i="0" u="none" strike="noStrike" kern="1200" cap="none" spc="0" normalizeH="0" baseline="0" noProof="0">
              <a:ln>
                <a:noFill/>
              </a:ln>
              <a:solidFill>
                <a:schemeClr val="tx1"/>
              </a:solidFill>
              <a:effectLst/>
              <a:uLnTx/>
              <a:uFillTx/>
              <a:latin typeface="+mj-lt"/>
              <a:ea typeface="+mn-ea"/>
              <a:cs typeface="+mn-cs"/>
            </a:endParaRPr>
          </a:p>
        </p:txBody>
      </p:sp>
      <p:pic>
        <p:nvPicPr>
          <p:cNvPr id="4" name="Picture 3" descr="A screenshot of a social media post. Screenshot states: “Autism is a spectrum.” This does not mean that everyone is a bit autistic. It means that every autistic person experiences different combinations of autistic traits and each to different intensities. It is non-linear and our ability to cope with different things varies day to day.”&#10;">
            <a:extLst>
              <a:ext uri="{FF2B5EF4-FFF2-40B4-BE49-F238E27FC236}">
                <a16:creationId xmlns:a16="http://schemas.microsoft.com/office/drawing/2014/main" id="{417315E6-B8F3-C3FE-3EF4-DE63AD48A2A6}"/>
              </a:ext>
            </a:extLst>
          </p:cNvPr>
          <p:cNvPicPr>
            <a:picLocks noChangeAspect="1"/>
          </p:cNvPicPr>
          <p:nvPr/>
        </p:nvPicPr>
        <p:blipFill rotWithShape="1">
          <a:blip r:embed="rId2"/>
          <a:srcRect l="10795" t="12135" r="8990" b="23942"/>
          <a:stretch/>
        </p:blipFill>
        <p:spPr>
          <a:xfrm>
            <a:off x="1890204" y="2184964"/>
            <a:ext cx="4114800" cy="3262746"/>
          </a:xfrm>
          <a:prstGeom prst="rect">
            <a:avLst/>
          </a:prstGeom>
        </p:spPr>
      </p:pic>
      <p:pic>
        <p:nvPicPr>
          <p:cNvPr id="6" name="Picture 5" descr="A diagram of autism spectrum&#10;&#10;States that autism spectrum is not linear from less autistic to very autistic. Instead the autism spectrum looks more like a pie with slices that represent social differences, interests, repetitions, sensory sensitivities, emotional regulation, perception, executive functioning, and other. Terms like high functioning and low functioning are harmful and outdated.">
            <a:extLst>
              <a:ext uri="{FF2B5EF4-FFF2-40B4-BE49-F238E27FC236}">
                <a16:creationId xmlns:a16="http://schemas.microsoft.com/office/drawing/2014/main" id="{D0B7A1FA-E8A3-AF60-517F-4FC8B8B0CFE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Lst>
          </a:blip>
          <a:srcRect t="7506" r="1" b="3628"/>
          <a:stretch/>
        </p:blipFill>
        <p:spPr>
          <a:xfrm>
            <a:off x="6592707" y="535986"/>
            <a:ext cx="4184557" cy="5571066"/>
          </a:xfrm>
          <a:prstGeom prst="rect">
            <a:avLst/>
          </a:prstGeom>
        </p:spPr>
      </p:pic>
      <p:sp>
        <p:nvSpPr>
          <p:cNvPr id="11" name="Slide Number Placeholder 5">
            <a:extLst>
              <a:ext uri="{FF2B5EF4-FFF2-40B4-BE49-F238E27FC236}">
                <a16:creationId xmlns:a16="http://schemas.microsoft.com/office/drawing/2014/main" id="{5853A05D-EED5-773E-2C7B-0FBD3DADB36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CC137E-85E5-4B70-8190-FD47117F84A8}" type="slidenum">
              <a:rPr lang="en-US" smtClean="0"/>
              <a:pPr/>
              <a:t>9</a:t>
            </a:fld>
            <a:endParaRPr lang="en-US" dirty="0"/>
          </a:p>
        </p:txBody>
      </p:sp>
    </p:spTree>
    <p:extLst>
      <p:ext uri="{BB962C8B-B14F-4D97-AF65-F5344CB8AC3E}">
        <p14:creationId xmlns:p14="http://schemas.microsoft.com/office/powerpoint/2010/main" val="1267783327"/>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XRUYQT3274NZ-880339284-184</_dlc_DocId>
    <_dlc_DocIdUrl xmlns="b22f8f74-215c-4154-9939-bd29e4e8980e">
      <Url>https://supportservices.jobcorps.gov/disability/_layouts/15/DocIdRedir.aspx?ID=XRUYQT3274NZ-880339284-184</Url>
      <Description>XRUYQT3274NZ-880339284-184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AB81061-5785-4480-83C3-9B4D84733CBC}">
  <ds:schemaRefs>
    <ds:schemaRef ds:uri="http://schemas.microsoft.com/sharepoint/v3/contenttype/forms"/>
  </ds:schemaRefs>
</ds:datastoreItem>
</file>

<file path=customXml/itemProps2.xml><?xml version="1.0" encoding="utf-8"?>
<ds:datastoreItem xmlns:ds="http://schemas.openxmlformats.org/officeDocument/2006/customXml" ds:itemID="{B5463AF3-A7AE-44D9-83D6-B7322F883BAB}"/>
</file>

<file path=customXml/itemProps3.xml><?xml version="1.0" encoding="utf-8"?>
<ds:datastoreItem xmlns:ds="http://schemas.openxmlformats.org/officeDocument/2006/customXml" ds:itemID="{1C0C7C5A-2659-4A96-AD2D-AD088F7DA45D}">
  <ds:schemaRefs>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 ds:uri="http://schemas.openxmlformats.org/package/2006/metadata/core-properties"/>
    <ds:schemaRef ds:uri="http://purl.org/dc/elements/1.1/"/>
    <ds:schemaRef ds:uri="721a4254-37aa-4b5c-aa84-ee537e0c3488"/>
    <ds:schemaRef ds:uri="1f6b80f2-c20c-4272-b239-f55f7a1281f0"/>
    <ds:schemaRef ds:uri="http://schemas.microsoft.com/office/2006/metadata/properties"/>
  </ds:schemaRefs>
</ds:datastoreItem>
</file>

<file path=customXml/itemProps4.xml><?xml version="1.0" encoding="utf-8"?>
<ds:datastoreItem xmlns:ds="http://schemas.openxmlformats.org/officeDocument/2006/customXml" ds:itemID="{398B6896-4FC5-4961-8A3A-4137D4788512}"/>
</file>

<file path=docProps/app.xml><?xml version="1.0" encoding="utf-8"?>
<Properties xmlns="http://schemas.openxmlformats.org/officeDocument/2006/extended-properties" xmlns:vt="http://schemas.openxmlformats.org/officeDocument/2006/docPropsVTypes">
  <Template>Classic bold sophisticated presentation</Template>
  <TotalTime>0</TotalTime>
  <Words>2754</Words>
  <Application>Microsoft Office PowerPoint</Application>
  <PresentationFormat>Widescreen</PresentationFormat>
  <Paragraphs>375</Paragraphs>
  <Slides>42</Slides>
  <Notes>14</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Office Theme</vt:lpstr>
      <vt:lpstr>Presentation and Management  of Oral Health Issues</vt:lpstr>
      <vt:lpstr>Objectives</vt:lpstr>
      <vt:lpstr>Autism Spectrum Disorder (ASD)</vt:lpstr>
      <vt:lpstr>Neurodevelopmental Disorder</vt:lpstr>
      <vt:lpstr>DSM 5- 2013  Major Changes</vt:lpstr>
      <vt:lpstr>DSM 5-TR – March 2022</vt:lpstr>
      <vt:lpstr>Autism Diagnostic Criteria</vt:lpstr>
      <vt:lpstr>Restricted, Repetitive Behaviors</vt:lpstr>
      <vt:lpstr>Autism Spectrum is NOT linear</vt:lpstr>
      <vt:lpstr>Older Youth and Young Adults with ASD</vt:lpstr>
      <vt:lpstr>Older Youth and Young Adults with ASD (cont.)</vt:lpstr>
      <vt:lpstr>Sensory Sensitivities and Other Possible Issues</vt:lpstr>
      <vt:lpstr>Strengths and More</vt:lpstr>
      <vt:lpstr>Strengths and More (cont.)</vt:lpstr>
      <vt:lpstr>True or False</vt:lpstr>
      <vt:lpstr>Disability Accommodations</vt:lpstr>
      <vt:lpstr>Key Points!</vt:lpstr>
      <vt:lpstr>Multidisciplinary collaboration on center</vt:lpstr>
      <vt:lpstr>Preparation and Planning</vt:lpstr>
      <vt:lpstr>Schedule a Pre-visit</vt:lpstr>
      <vt:lpstr>Review Accommodations with the Student</vt:lpstr>
      <vt:lpstr>Review of Accommodation Examples</vt:lpstr>
      <vt:lpstr>Other Disability Accommodation Considerations</vt:lpstr>
      <vt:lpstr>During the Oral Health Visit</vt:lpstr>
      <vt:lpstr>Behavioral Manifestations During the Oral Health Visit</vt:lpstr>
      <vt:lpstr>When an outside referral becomes necessary</vt:lpstr>
      <vt:lpstr>Medication Management</vt:lpstr>
      <vt:lpstr>Most Common Dental Problems Seen in Patients with Autism</vt:lpstr>
      <vt:lpstr>Autism Spectrum Disorder Aggression Management with Medications</vt:lpstr>
      <vt:lpstr>Aggression &amp; Irritability Management with Medication</vt:lpstr>
      <vt:lpstr>FDA Approved Drugs for ASD</vt:lpstr>
      <vt:lpstr>Atypical Antipsychotics</vt:lpstr>
      <vt:lpstr>Mood Stabilizers</vt:lpstr>
      <vt:lpstr>Selective Serotonin Reuptake Inhibitors</vt:lpstr>
      <vt:lpstr>Antihypertensives</vt:lpstr>
      <vt:lpstr>Adverse Orofacial Reactions to ASD Meds</vt:lpstr>
      <vt:lpstr>Monitoring atypical antipsychotic use</vt:lpstr>
      <vt:lpstr>Tardive Dyskinesia</vt:lpstr>
      <vt:lpstr>Behavioral Management via Medication  for Oral Health Visits</vt:lpstr>
      <vt:lpstr>Conscious Sedation for Dental Treatment</vt:lpstr>
      <vt:lpstr>Conscious Sedation for Dental Treatment (cont.)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Health and ASD</dc:title>
  <dc:creator/>
  <cp:revision>39</cp:revision>
  <dcterms:created xsi:type="dcterms:W3CDTF">2023-10-05T15:05:04Z</dcterms:created>
  <dcterms:modified xsi:type="dcterms:W3CDTF">2023-10-07T14:52:41Z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_dlc_DocIdItemGuid">
    <vt:lpwstr>4280fdf2-c44a-43c2-b893-a3f85cc0fbd6</vt:lpwstr>
  </property>
</Properties>
</file>