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39.xml" ContentType="application/vnd.openxmlformats-officedocument.presentationml.slide+xml"/>
  <Override PartName="/ppt/slides/slide4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47.xml" ContentType="application/vnd.openxmlformats-officedocument.presentationml.slide+xml"/>
  <Override PartName="/ppt/slides/slide23.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25.xml" ContentType="application/vnd.openxmlformats-officedocument.presentationml.slide+xml"/>
  <Override PartName="/ppt/slides/slide4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4" r:id="rId26"/>
    <p:sldId id="285" r:id="rId27"/>
    <p:sldId id="286" r:id="rId28"/>
    <p:sldId id="287" r:id="rId29"/>
    <p:sldId id="288" r:id="rId30"/>
    <p:sldId id="298" r:id="rId31"/>
    <p:sldId id="299" r:id="rId32"/>
    <p:sldId id="316" r:id="rId33"/>
    <p:sldId id="304" r:id="rId34"/>
    <p:sldId id="307" r:id="rId35"/>
    <p:sldId id="314" r:id="rId36"/>
    <p:sldId id="305" r:id="rId37"/>
    <p:sldId id="306" r:id="rId38"/>
    <p:sldId id="312" r:id="rId39"/>
    <p:sldId id="315" r:id="rId40"/>
    <p:sldId id="313" r:id="rId41"/>
    <p:sldId id="309" r:id="rId42"/>
    <p:sldId id="291" r:id="rId43"/>
    <p:sldId id="292" r:id="rId44"/>
    <p:sldId id="293" r:id="rId45"/>
    <p:sldId id="294" r:id="rId46"/>
    <p:sldId id="295" r:id="rId47"/>
    <p:sldId id="296" r:id="rId48"/>
    <p:sldId id="29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60" autoAdjust="0"/>
  </p:normalViewPr>
  <p:slideViewPr>
    <p:cSldViewPr>
      <p:cViewPr varScale="1">
        <p:scale>
          <a:sx n="76" d="100"/>
          <a:sy n="76" d="100"/>
        </p:scale>
        <p:origin x="-2550"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9" d="100"/>
          <a:sy n="89" d="100"/>
        </p:scale>
        <p:origin x="-376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25D641-BFB5-4FA0-99B0-16075DBCFF6F}" type="datetimeFigureOut">
              <a:rPr lang="en-US" smtClean="0"/>
              <a:pPr/>
              <a:t>12/19/2012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84F77B-251D-4447-93FC-CB6A720F99A9}" type="slidenum">
              <a:rPr lang="en-US" smtClean="0"/>
              <a:pPr/>
              <a:t>‹#›</a:t>
            </a:fld>
            <a:endParaRPr lang="en-US"/>
          </a:p>
        </p:txBody>
      </p:sp>
    </p:spTree>
    <p:extLst>
      <p:ext uri="{BB962C8B-B14F-4D97-AF65-F5344CB8AC3E}">
        <p14:creationId xmlns="" xmlns:p14="http://schemas.microsoft.com/office/powerpoint/2010/main" val="4198400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BE4F6-8D58-41F9-9154-C6FA3BE426D0}" type="datetimeFigureOut">
              <a:rPr lang="en-US" smtClean="0"/>
              <a:pPr/>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2DDCB-AD6F-47CD-895D-26A8D111D967}" type="slidenum">
              <a:rPr lang="en-US" smtClean="0"/>
              <a:pPr/>
              <a:t>‹#›</a:t>
            </a:fld>
            <a:endParaRPr lang="en-US"/>
          </a:p>
        </p:txBody>
      </p:sp>
    </p:spTree>
    <p:extLst>
      <p:ext uri="{BB962C8B-B14F-4D97-AF65-F5344CB8AC3E}">
        <p14:creationId xmlns="" xmlns:p14="http://schemas.microsoft.com/office/powerpoint/2010/main" val="8745128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and thank you for joining us today. We are going to start with an overview of PTSD including symptoms presentation, diagnostic considerations, risk factors and treatment options. Debbie will follow with a presentation on accommodations for students with behaviors typically seen in students with PTSD.</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a:t>
            </a:fld>
            <a:endParaRPr lang="en-US"/>
          </a:p>
        </p:txBody>
      </p:sp>
    </p:spTree>
    <p:extLst>
      <p:ext uri="{BB962C8B-B14F-4D97-AF65-F5344CB8AC3E}">
        <p14:creationId xmlns="" xmlns:p14="http://schemas.microsoft.com/office/powerpoint/2010/main" val="76544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PTSD may be classified as acute (&lt; 3 months) or chronic (&gt; 3 months +)</a:t>
            </a:r>
          </a:p>
          <a:p>
            <a:endParaRPr lang="en-US" dirty="0" smtClean="0"/>
          </a:p>
          <a:p>
            <a:r>
              <a:rPr lang="en-US" dirty="0" smtClean="0"/>
              <a:t>Although symptoms usually begin within 3 months of exposure, a delayed onset is possible months or even years after the event has occurred.</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10</a:t>
            </a:fld>
            <a:endParaRPr lang="en-US"/>
          </a:p>
        </p:txBody>
      </p:sp>
    </p:spTree>
    <p:extLst>
      <p:ext uri="{BB962C8B-B14F-4D97-AF65-F5344CB8AC3E}">
        <p14:creationId xmlns="" xmlns:p14="http://schemas.microsoft.com/office/powerpoint/2010/main" val="242787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or she may also use psychological assessment tools to confirm the diagnosis. These involve an appropriately trained licensed provider.</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11</a:t>
            </a:fld>
            <a:endParaRPr lang="en-US"/>
          </a:p>
        </p:txBody>
      </p:sp>
    </p:spTree>
    <p:extLst>
      <p:ext uri="{BB962C8B-B14F-4D97-AF65-F5344CB8AC3E}">
        <p14:creationId xmlns="" xmlns:p14="http://schemas.microsoft.com/office/powerpoint/2010/main" val="177874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cultural assessment is important to understand the significance of the event to the individual and their value system</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12</a:t>
            </a:fld>
            <a:endParaRPr lang="en-US"/>
          </a:p>
        </p:txBody>
      </p:sp>
    </p:spTree>
    <p:extLst>
      <p:ext uri="{BB962C8B-B14F-4D97-AF65-F5344CB8AC3E}">
        <p14:creationId xmlns="" xmlns:p14="http://schemas.microsoft.com/office/powerpoint/2010/main" val="338355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usually begin within the first 3 months after the trauma, although there may be a delay of months, or even years, before symptoms appear. Left untreated, PTSD symptoms tend to increase over time.</a:t>
            </a:r>
          </a:p>
          <a:p>
            <a:endParaRPr lang="en-US" dirty="0" smtClean="0"/>
          </a:p>
          <a:p>
            <a:r>
              <a:rPr lang="en-US" dirty="0" smtClean="0"/>
              <a:t>It is not unusual for symptoms to be delayed for months or years and be precipitated by another trauma or a period of relative calm</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13</a:t>
            </a:fld>
            <a:endParaRPr lang="en-US"/>
          </a:p>
        </p:txBody>
      </p:sp>
    </p:spTree>
    <p:extLst>
      <p:ext uri="{BB962C8B-B14F-4D97-AF65-F5344CB8AC3E}">
        <p14:creationId xmlns="" xmlns:p14="http://schemas.microsoft.com/office/powerpoint/2010/main" val="316801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 reactivation may occur in response to reminders of the original trauma, life stressors, or new traumatic events. Recovery also varies but approximately half of all individuals with PTSD recover within 3 months</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14</a:t>
            </a:fld>
            <a:endParaRPr lang="en-US"/>
          </a:p>
        </p:txBody>
      </p:sp>
    </p:spTree>
    <p:extLst>
      <p:ext uri="{BB962C8B-B14F-4D97-AF65-F5344CB8AC3E}">
        <p14:creationId xmlns="" xmlns:p14="http://schemas.microsoft.com/office/powerpoint/2010/main" val="112781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supports, family history, childhood experiences, personality variables, and pre-existing mental disorders may influence the development of PTSD</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15</a:t>
            </a:fld>
            <a:endParaRPr lang="en-US"/>
          </a:p>
        </p:txBody>
      </p:sp>
    </p:spTree>
    <p:extLst>
      <p:ext uri="{BB962C8B-B14F-4D97-AF65-F5344CB8AC3E}">
        <p14:creationId xmlns="" xmlns:p14="http://schemas.microsoft.com/office/powerpoint/2010/main" val="3777158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examples of traumatic events. A person develops PTSD in response to exposure to</a:t>
            </a:r>
          </a:p>
          <a:p>
            <a:r>
              <a:rPr lang="en-US" dirty="0" smtClean="0"/>
              <a:t>an extreme traumatic stressor involving direct personal experience of an event. </a:t>
            </a:r>
          </a:p>
          <a:p>
            <a:r>
              <a:rPr lang="en-US" dirty="0" smtClean="0"/>
              <a:t>This includes:</a:t>
            </a:r>
          </a:p>
          <a:p>
            <a:r>
              <a:rPr lang="en-US" dirty="0" smtClean="0"/>
              <a:t>actual or threatened death or serious injury</a:t>
            </a:r>
          </a:p>
          <a:p>
            <a:r>
              <a:rPr lang="en-US" dirty="0" smtClean="0"/>
              <a:t>threat to one’s physical integrity</a:t>
            </a:r>
          </a:p>
          <a:p>
            <a:r>
              <a:rPr lang="en-US" dirty="0" smtClean="0"/>
              <a:t>witnessing an event that involves death, injury, or a threat to the physical integrity of another person</a:t>
            </a:r>
          </a:p>
          <a:p>
            <a:r>
              <a:rPr lang="en-US" dirty="0" smtClean="0"/>
              <a:t>learning about unexpected or violent death, serious harm, or threat of death or injury experienced by a family member or other close associate</a:t>
            </a:r>
          </a:p>
          <a:p>
            <a:endParaRPr lang="en-US" dirty="0" smtClean="0"/>
          </a:p>
          <a:p>
            <a:r>
              <a:rPr lang="en-US" dirty="0" smtClean="0"/>
              <a:t>Traumatic events can also be witnessed. For example, observing the serious injury or unnatural death of another person due to violent assault, accident, war, or disaster . Unexpectedly witnessing a dead body or body parts. Learning of a violent personal assault, serious accident, or serious injury experienced by a family member or a close friend. Traumatic events can also be learned about from others. </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16</a:t>
            </a:fld>
            <a:endParaRPr lang="en-US"/>
          </a:p>
        </p:txBody>
      </p:sp>
    </p:spTree>
    <p:extLst>
      <p:ext uri="{BB962C8B-B14F-4D97-AF65-F5344CB8AC3E}">
        <p14:creationId xmlns="" xmlns:p14="http://schemas.microsoft.com/office/powerpoint/2010/main" val="151128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estimated 5.2 million American adults ages 18-54 have PTSD (or approximately 3.6%).</a:t>
            </a:r>
          </a:p>
          <a:p>
            <a:r>
              <a:rPr lang="en-US" dirty="0" smtClean="0"/>
              <a:t>Of approximately 70% of adults in the United States have experienced a traumatic event at least once in their lifetime.  Up to 20% of these people will go on to develop PTSD.</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17</a:t>
            </a:fld>
            <a:endParaRPr lang="en-US"/>
          </a:p>
        </p:txBody>
      </p:sp>
    </p:spTree>
    <p:extLst>
      <p:ext uri="{BB962C8B-B14F-4D97-AF65-F5344CB8AC3E}">
        <p14:creationId xmlns="" xmlns:p14="http://schemas.microsoft.com/office/powerpoint/2010/main" val="53409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tools that can help you make a diagnosis of PTSD including the CAPS (available for free from the National Center for PTSD) and different self reports such as the PTSD Checklist for Civilians that are easily administered and scored. These self-report measures have been developed as a cost and time efficient way of obtaining information about PTSD distress.  These measures provide a single score representing the amount of distress an individual is experiencing.</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18</a:t>
            </a:fld>
            <a:endParaRPr lang="en-US"/>
          </a:p>
        </p:txBody>
      </p:sp>
    </p:spTree>
    <p:extLst>
      <p:ext uri="{BB962C8B-B14F-4D97-AF65-F5344CB8AC3E}">
        <p14:creationId xmlns="" xmlns:p14="http://schemas.microsoft.com/office/powerpoint/2010/main" val="94734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PTSD symptoms can overlap other disorders and is frequently co-morbid with other psychiatric disorders including:</a:t>
            </a:r>
          </a:p>
          <a:p>
            <a:endParaRPr lang="en-US" dirty="0" smtClean="0"/>
          </a:p>
          <a:p>
            <a:r>
              <a:rPr lang="en-US" dirty="0" smtClean="0"/>
              <a:t>Anxiety disorders</a:t>
            </a:r>
          </a:p>
          <a:p>
            <a:r>
              <a:rPr lang="en-US" dirty="0" smtClean="0"/>
              <a:t>Acute Stress Disorder</a:t>
            </a:r>
          </a:p>
          <a:p>
            <a:r>
              <a:rPr lang="en-US" dirty="0" smtClean="0"/>
              <a:t>Obsessive compulsive disorder</a:t>
            </a:r>
          </a:p>
          <a:p>
            <a:r>
              <a:rPr lang="en-US" dirty="0" smtClean="0"/>
              <a:t>Adjustment disorder</a:t>
            </a:r>
          </a:p>
          <a:p>
            <a:r>
              <a:rPr lang="en-US" dirty="0" smtClean="0"/>
              <a:t>Depressive disorders</a:t>
            </a:r>
          </a:p>
          <a:p>
            <a:r>
              <a:rPr lang="en-US" dirty="0" smtClean="0"/>
              <a:t>Substance Abuse disorders  	</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20</a:t>
            </a:fld>
            <a:endParaRPr lang="en-US"/>
          </a:p>
        </p:txBody>
      </p:sp>
    </p:spTree>
    <p:extLst>
      <p:ext uri="{BB962C8B-B14F-4D97-AF65-F5344CB8AC3E}">
        <p14:creationId xmlns="" xmlns:p14="http://schemas.microsoft.com/office/powerpoint/2010/main" val="149869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traumatic stressor can generate initial stress reactions in just about anyone.  Typically, the majority of exposed individuals recover and only a minority develop PTSD.  Developmentally younger individuals are more vulnerable to PTSD.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a:t>
            </a:fld>
            <a:endParaRPr lang="en-US"/>
          </a:p>
        </p:txBody>
      </p:sp>
    </p:spTree>
    <p:extLst>
      <p:ext uri="{BB962C8B-B14F-4D97-AF65-F5344CB8AC3E}">
        <p14:creationId xmlns="" xmlns:p14="http://schemas.microsoft.com/office/powerpoint/2010/main" val="251954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deciding factor here is time. If it is than one month following a traumatic event it is considered an acute stress disorder.</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21</a:t>
            </a:fld>
            <a:endParaRPr lang="en-US"/>
          </a:p>
        </p:txBody>
      </p:sp>
    </p:spTree>
    <p:extLst>
      <p:ext uri="{BB962C8B-B14F-4D97-AF65-F5344CB8AC3E}">
        <p14:creationId xmlns="" xmlns:p14="http://schemas.microsoft.com/office/powerpoint/2010/main" val="408319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PTSD is a trauma based OCD behavior in the absence of a traumatic event is not PTSD even though some of the symptoms may look similar</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22</a:t>
            </a:fld>
            <a:endParaRPr lang="en-US"/>
          </a:p>
        </p:txBody>
      </p:sp>
    </p:spTree>
    <p:extLst>
      <p:ext uri="{BB962C8B-B14F-4D97-AF65-F5344CB8AC3E}">
        <p14:creationId xmlns="" xmlns:p14="http://schemas.microsoft.com/office/powerpoint/2010/main" val="23199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an occur after a stressful event but in the case of PTSD the stressor is extreme and life threatening.</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23</a:t>
            </a:fld>
            <a:endParaRPr lang="en-US"/>
          </a:p>
        </p:txBody>
      </p:sp>
    </p:spTree>
    <p:extLst>
      <p:ext uri="{BB962C8B-B14F-4D97-AF65-F5344CB8AC3E}">
        <p14:creationId xmlns="" xmlns:p14="http://schemas.microsoft.com/office/powerpoint/2010/main" val="1839210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Depression can exist in addition to PTSD but either PTSD or depression can exist alone.</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24</a:t>
            </a:fld>
            <a:endParaRPr lang="en-US"/>
          </a:p>
        </p:txBody>
      </p:sp>
    </p:spTree>
    <p:extLst>
      <p:ext uri="{BB962C8B-B14F-4D97-AF65-F5344CB8AC3E}">
        <p14:creationId xmlns="" xmlns:p14="http://schemas.microsoft.com/office/powerpoint/2010/main" val="1533327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“PTSD is typified by both automatic, involuntary symptoms, (e.g. flashbacks, intrusive thoughts, autonomic hyperarousal) and consciously mediated attempts to make meaning of the trauma experience. The automatic and involuntary symptoms appear to represent conditioned responding to environmental triggers associated with the trauma.” </a:t>
            </a:r>
          </a:p>
          <a:p>
            <a:endParaRPr lang="en-US" smtClean="0"/>
          </a:p>
          <a:p>
            <a:r>
              <a:rPr lang="en-US" smtClean="0"/>
              <a:t>However, much less is known about the origins and consequences of victims’ efforts to understand their traumas or about how best to treat the symptoms associated with personal beliefs about traumas. </a:t>
            </a:r>
          </a:p>
          <a:p>
            <a:r>
              <a:rPr lang="en-US" smtClean="0"/>
              <a:t>Massas., Phillip M and Hulsey, Timothy L. (2006)Causal Attributions in Posttraumatic Stress Disorder: Implications for Clinical Research and Practice, Psychotherapy: Theory, Research, Practice, Training 43, 201-215</a:t>
            </a:r>
          </a:p>
          <a:p>
            <a:r>
              <a:rPr lang="en-US" smtClean="0"/>
              <a:t>Cognitive Restructuring involved teaching and reinforcing self-monitoring or thoughts and emotions, identifying automatic thoughts that accompany distressing emotions, learning about different types of cognitive distortions, and working to dispute the distress-enhancing cognitions, with a particular focus on abuse-related cognitions, for which the therapist remained alert during the personal experience work.”</a:t>
            </a:r>
          </a:p>
          <a:p>
            <a:r>
              <a:rPr lang="en-US" smtClean="0"/>
              <a:t> </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25</a:t>
            </a:fld>
            <a:endParaRPr lang="en-US"/>
          </a:p>
        </p:txBody>
      </p:sp>
    </p:spTree>
    <p:extLst>
      <p:ext uri="{BB962C8B-B14F-4D97-AF65-F5344CB8AC3E}">
        <p14:creationId xmlns="" xmlns:p14="http://schemas.microsoft.com/office/powerpoint/2010/main" val="1157423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 Therapy</a:t>
            </a:r>
          </a:p>
          <a:p>
            <a:r>
              <a:rPr lang="en-US" dirty="0" smtClean="0"/>
              <a:t>EMDR</a:t>
            </a:r>
          </a:p>
          <a:p>
            <a:r>
              <a:rPr lang="en-US" dirty="0" smtClean="0"/>
              <a:t>Cognitive Processing Therapy</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26</a:t>
            </a:fld>
            <a:endParaRPr lang="en-US"/>
          </a:p>
        </p:txBody>
      </p:sp>
    </p:spTree>
    <p:extLst>
      <p:ext uri="{BB962C8B-B14F-4D97-AF65-F5344CB8AC3E}">
        <p14:creationId xmlns="" xmlns:p14="http://schemas.microsoft.com/office/powerpoint/2010/main" val="2383484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SSRI medications have been found to be useful in the treatment of PTSD</a:t>
            </a:r>
          </a:p>
          <a:p>
            <a:r>
              <a:rPr lang="en-US" dirty="0" err="1" smtClean="0"/>
              <a:t>Tricyclics</a:t>
            </a:r>
            <a:r>
              <a:rPr lang="en-US" dirty="0" smtClean="0"/>
              <a:t> have also been found to be helpful9such as </a:t>
            </a:r>
            <a:r>
              <a:rPr lang="en-US" dirty="0" err="1" smtClean="0"/>
              <a:t>amitryptyline</a:t>
            </a:r>
            <a:r>
              <a:rPr lang="en-US" dirty="0" smtClean="0"/>
              <a:t>)</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27</a:t>
            </a:fld>
            <a:endParaRPr lang="en-US"/>
          </a:p>
        </p:txBody>
      </p:sp>
    </p:spTree>
    <p:extLst>
      <p:ext uri="{BB962C8B-B14F-4D97-AF65-F5344CB8AC3E}">
        <p14:creationId xmlns="" xmlns:p14="http://schemas.microsoft.com/office/powerpoint/2010/main" val="669180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symptoms may continue for years following the trauma or, in some cases, symptoms may subside and reoccur later in life, which often is the case with victims of childhood abuse. </a:t>
            </a:r>
          </a:p>
          <a:p>
            <a:endParaRPr lang="en-US" dirty="0" smtClean="0"/>
          </a:p>
          <a:p>
            <a:r>
              <a:rPr lang="en-US" dirty="0" smtClean="0"/>
              <a:t>Some people don't recognize that they have PTSD because they may not associate their current symptoms with past trauma. In domestic violence situations, the victim may not realize that their prolonged, constant exposure to abuse puts them at risk.</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28</a:t>
            </a:fld>
            <a:endParaRPr lang="en-US"/>
          </a:p>
        </p:txBody>
      </p:sp>
    </p:spTree>
    <p:extLst>
      <p:ext uri="{BB962C8B-B14F-4D97-AF65-F5344CB8AC3E}">
        <p14:creationId xmlns="" xmlns:p14="http://schemas.microsoft.com/office/powerpoint/2010/main" val="1225388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 Coach is the first mobile app designed to support the tasks associated with prolonged exposure treatment for PTSD. Providing pocket access to the necessary tools for successful PE participation, the app includes audio recording capability for easy playback after sessions; tools to support patient tasks between sessions; and visual displays of symptom reduction over time. In addition, PE Coach is integrated with smartphone calendar functionality to encourage patient recall and session attendance.</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29</a:t>
            </a:fld>
            <a:endParaRPr lang="en-US"/>
          </a:p>
        </p:txBody>
      </p:sp>
    </p:spTree>
    <p:extLst>
      <p:ext uri="{BB962C8B-B14F-4D97-AF65-F5344CB8AC3E}">
        <p14:creationId xmlns="" xmlns:p14="http://schemas.microsoft.com/office/powerpoint/2010/main" val="2570909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33</a:t>
            </a:fld>
            <a:endParaRPr lang="en-US"/>
          </a:p>
        </p:txBody>
      </p:sp>
    </p:spTree>
    <p:extLst>
      <p:ext uri="{BB962C8B-B14F-4D97-AF65-F5344CB8AC3E}">
        <p14:creationId xmlns="" xmlns:p14="http://schemas.microsoft.com/office/powerpoint/2010/main" val="45182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PTSD necessarily involves exposure to a traumatic stressor.  A traumatic stressor can generate initial stress reactions in just about anyone.  However, not everyone exposed to these events develops PTSD.  Typically, the majority of exposed individuals recover and only a minority develop PTSD.  However, among those who develop PTSD, significant impairments in daily functioning (including social and work/school )</a:t>
            </a:r>
          </a:p>
          <a:p>
            <a:endParaRPr lang="en-US" dirty="0" smtClean="0"/>
          </a:p>
          <a:p>
            <a:r>
              <a:rPr lang="en-US" dirty="0" smtClean="0"/>
              <a:t>But wait DSM 5 comes out in May! Expect PTSD to be moved from an anxiety disorder to a trauma based disorder.</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3</a:t>
            </a:fld>
            <a:endParaRPr lang="en-US"/>
          </a:p>
        </p:txBody>
      </p:sp>
    </p:spTree>
    <p:extLst>
      <p:ext uri="{BB962C8B-B14F-4D97-AF65-F5344CB8AC3E}">
        <p14:creationId xmlns="" xmlns:p14="http://schemas.microsoft.com/office/powerpoint/2010/main" val="3115278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C2DDCB-AD6F-47CD-895D-26A8D111D967}"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of PTSD are grouped into 3 categories:</a:t>
            </a:r>
          </a:p>
          <a:p>
            <a:r>
              <a:rPr lang="en-US" dirty="0" smtClean="0"/>
              <a:t>1. Intrusive elements</a:t>
            </a:r>
          </a:p>
          <a:p>
            <a:r>
              <a:rPr lang="en-US" dirty="0" smtClean="0"/>
              <a:t>2. Avoidant behavior and</a:t>
            </a:r>
          </a:p>
          <a:p>
            <a:r>
              <a:rPr lang="en-US" dirty="0" smtClean="0"/>
              <a:t>3. Increased Arousal</a:t>
            </a:r>
          </a:p>
          <a:p>
            <a:r>
              <a:rPr lang="en-US" dirty="0" smtClean="0"/>
              <a:t>Let’s take each in turn</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4</a:t>
            </a:fld>
            <a:endParaRPr lang="en-US"/>
          </a:p>
        </p:txBody>
      </p:sp>
    </p:spTree>
    <p:extLst>
      <p:ext uri="{BB962C8B-B14F-4D97-AF65-F5344CB8AC3E}">
        <p14:creationId xmlns="" xmlns:p14="http://schemas.microsoft.com/office/powerpoint/2010/main" val="370051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Intrusive or Re-experiencing Symptoms</a:t>
            </a:r>
          </a:p>
          <a:p>
            <a:endParaRPr lang="en-US" dirty="0" smtClean="0"/>
          </a:p>
          <a:p>
            <a:pPr marL="228600" indent="-228600">
              <a:buFont typeface="+mj-lt"/>
              <a:buAutoNum type="arabicPeriod"/>
            </a:pPr>
            <a:r>
              <a:rPr lang="en-US" dirty="0" smtClean="0"/>
              <a:t>Recurrent/intrusive distressing recollections.</a:t>
            </a:r>
          </a:p>
          <a:p>
            <a:pPr marL="228600" indent="-228600">
              <a:buFont typeface="+mj-lt"/>
              <a:buAutoNum type="arabicPeriod"/>
            </a:pPr>
            <a:r>
              <a:rPr lang="en-US" dirty="0" smtClean="0"/>
              <a:t>Recurrent distressing dreams.</a:t>
            </a:r>
          </a:p>
          <a:p>
            <a:pPr marL="228600" indent="-228600">
              <a:buFont typeface="+mj-lt"/>
              <a:buAutoNum type="arabicPeriod"/>
            </a:pPr>
            <a:r>
              <a:rPr lang="en-US" dirty="0" smtClean="0"/>
              <a:t>Acting/feeling as if the event were recurring.</a:t>
            </a:r>
          </a:p>
          <a:p>
            <a:pPr marL="228600" indent="-228600">
              <a:buFont typeface="+mj-lt"/>
              <a:buAutoNum type="arabicPeriod"/>
            </a:pPr>
            <a:r>
              <a:rPr lang="en-US" dirty="0" smtClean="0"/>
              <a:t>Psychological distress at exposure to cues that symbolize/resemble the traumatic event.</a:t>
            </a:r>
          </a:p>
          <a:p>
            <a:pPr marL="228600" indent="-228600">
              <a:buFont typeface="+mj-lt"/>
              <a:buAutoNum type="arabicPeriod"/>
            </a:pPr>
            <a:r>
              <a:rPr lang="en-US" dirty="0" smtClean="0"/>
              <a:t>Physiological reactivity on exposure to cues that symbolize/resemble the traumatic event.</a:t>
            </a:r>
          </a:p>
          <a:p>
            <a:pPr marL="0" indent="0">
              <a:buFont typeface="+mj-lt"/>
              <a:buNone/>
            </a:pPr>
            <a:endParaRPr lang="en-US" dirty="0" smtClean="0"/>
          </a:p>
          <a:p>
            <a:r>
              <a:rPr lang="en-US" dirty="0" smtClean="0"/>
              <a:t>At least one of these symptoms must be present to be diagnosed with Post Traumatic Stress Disorder</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5</a:t>
            </a:fld>
            <a:endParaRPr lang="en-US"/>
          </a:p>
        </p:txBody>
      </p:sp>
    </p:spTree>
    <p:extLst>
      <p:ext uri="{BB962C8B-B14F-4D97-AF65-F5344CB8AC3E}">
        <p14:creationId xmlns="" xmlns:p14="http://schemas.microsoft.com/office/powerpoint/2010/main" val="192441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Avoidance &amp; Numbing Symptoms</a:t>
            </a:r>
          </a:p>
          <a:p>
            <a:endParaRPr lang="en-US" dirty="0" smtClean="0"/>
          </a:p>
          <a:p>
            <a:pPr marL="228600" indent="-228600">
              <a:buFont typeface="+mj-lt"/>
              <a:buAutoNum type="arabicPeriod"/>
            </a:pPr>
            <a:r>
              <a:rPr lang="en-US" dirty="0" smtClean="0"/>
              <a:t>Avoids thoughts, feelings, or conversations.</a:t>
            </a:r>
          </a:p>
          <a:p>
            <a:pPr marL="228600" indent="-228600">
              <a:buFont typeface="+mj-lt"/>
              <a:buAutoNum type="arabicPeriod"/>
            </a:pPr>
            <a:r>
              <a:rPr lang="en-US" dirty="0" smtClean="0"/>
              <a:t>Avoids activities, places, or people that remind one of the trauma</a:t>
            </a:r>
          </a:p>
          <a:p>
            <a:pPr marL="228600" indent="-228600">
              <a:buFont typeface="+mj-lt"/>
              <a:buAutoNum type="arabicPeriod"/>
            </a:pPr>
            <a:r>
              <a:rPr lang="en-US" dirty="0" smtClean="0"/>
              <a:t>Inability to recall important aspects of the trauma.</a:t>
            </a:r>
          </a:p>
          <a:p>
            <a:pPr marL="228600" indent="-228600">
              <a:buFont typeface="+mj-lt"/>
              <a:buAutoNum type="arabicPeriod"/>
            </a:pPr>
            <a:r>
              <a:rPr lang="en-US" dirty="0" smtClean="0"/>
              <a:t>Diminished interest/participation in significant activities.</a:t>
            </a:r>
          </a:p>
          <a:p>
            <a:pPr marL="228600" indent="-228600">
              <a:buFont typeface="+mj-lt"/>
              <a:buAutoNum type="arabicPeriod"/>
            </a:pPr>
            <a:r>
              <a:rPr lang="en-US" dirty="0" smtClean="0"/>
              <a:t>Feeling of detachment/estrangement (emotionally numb)</a:t>
            </a:r>
          </a:p>
          <a:p>
            <a:pPr marL="228600" indent="-228600">
              <a:buFont typeface="+mj-lt"/>
              <a:buAutoNum type="arabicPeriod"/>
            </a:pPr>
            <a:r>
              <a:rPr lang="en-US" dirty="0" smtClean="0"/>
              <a:t>Restricted range of affect (flat).</a:t>
            </a:r>
          </a:p>
          <a:p>
            <a:pPr marL="228600" indent="-228600">
              <a:buFont typeface="+mj-lt"/>
              <a:buAutoNum type="arabicPeriod"/>
            </a:pPr>
            <a:r>
              <a:rPr lang="en-US" dirty="0" smtClean="0"/>
              <a:t>Sense of a foreshortened future.  </a:t>
            </a:r>
          </a:p>
          <a:p>
            <a:endParaRPr lang="en-US" dirty="0" smtClean="0"/>
          </a:p>
          <a:p>
            <a:r>
              <a:rPr lang="en-US" dirty="0" smtClean="0"/>
              <a:t>At least three of these symptoms to be diagnosed with PTSD</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6</a:t>
            </a:fld>
            <a:endParaRPr lang="en-US"/>
          </a:p>
        </p:txBody>
      </p:sp>
    </p:spTree>
    <p:extLst>
      <p:ext uri="{BB962C8B-B14F-4D97-AF65-F5344CB8AC3E}">
        <p14:creationId xmlns="" xmlns:p14="http://schemas.microsoft.com/office/powerpoint/2010/main" val="265448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Arousal Symptoms</a:t>
            </a:r>
          </a:p>
          <a:p>
            <a:endParaRPr lang="en-US" dirty="0" smtClean="0"/>
          </a:p>
          <a:p>
            <a:r>
              <a:rPr lang="en-US" dirty="0" smtClean="0"/>
              <a:t>1. Difficulty falling or staying asleep (restless sleep)</a:t>
            </a:r>
          </a:p>
          <a:p>
            <a:r>
              <a:rPr lang="en-US" dirty="0" smtClean="0"/>
              <a:t>2. Irritability or outbursts of anger.</a:t>
            </a:r>
          </a:p>
          <a:p>
            <a:r>
              <a:rPr lang="en-US" dirty="0" smtClean="0"/>
              <a:t>3. Difficulty concentrating.</a:t>
            </a:r>
          </a:p>
          <a:p>
            <a:r>
              <a:rPr lang="en-US" dirty="0" smtClean="0"/>
              <a:t>4. Hyper-vigilance (checking behavior)</a:t>
            </a:r>
          </a:p>
          <a:p>
            <a:r>
              <a:rPr lang="en-US" dirty="0" smtClean="0"/>
              <a:t>5. Exaggerated startle response. </a:t>
            </a:r>
          </a:p>
          <a:p>
            <a:endParaRPr lang="en-US" dirty="0" smtClean="0"/>
          </a:p>
          <a:p>
            <a:r>
              <a:rPr lang="en-US" dirty="0" smtClean="0"/>
              <a:t>At least two of these symptoms to be diagnosed with PTSD</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7</a:t>
            </a:fld>
            <a:endParaRPr lang="en-US"/>
          </a:p>
        </p:txBody>
      </p:sp>
    </p:spTree>
    <p:extLst>
      <p:ext uri="{BB962C8B-B14F-4D97-AF65-F5344CB8AC3E}">
        <p14:creationId xmlns="" xmlns:p14="http://schemas.microsoft.com/office/powerpoint/2010/main" val="140899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must be present for a duration of </a:t>
            </a:r>
            <a:r>
              <a:rPr lang="en-US" b="1" baseline="0" dirty="0" smtClean="0">
                <a:solidFill>
                  <a:srgbClr val="FF0000"/>
                </a:solidFill>
              </a:rPr>
              <a:t>more than 1 month </a:t>
            </a:r>
            <a:r>
              <a:rPr lang="en-US" dirty="0" smtClean="0"/>
              <a:t>and causes clinically significant distress or impairment in social, occupational, or other important areas of functioning.</a:t>
            </a:r>
          </a:p>
          <a:p>
            <a:endParaRPr lang="en-US" dirty="0" smtClean="0"/>
          </a:p>
          <a:p>
            <a:r>
              <a:rPr lang="en-US" dirty="0" smtClean="0"/>
              <a:t>It is not unusual to see an individual with these symptoms but able to function or impairment is minimal</a:t>
            </a:r>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8</a:t>
            </a:fld>
            <a:endParaRPr lang="en-US"/>
          </a:p>
        </p:txBody>
      </p:sp>
    </p:spTree>
    <p:extLst>
      <p:ext uri="{BB962C8B-B14F-4D97-AF65-F5344CB8AC3E}">
        <p14:creationId xmlns="" xmlns:p14="http://schemas.microsoft.com/office/powerpoint/2010/main" val="45354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environmental factors there are also situational variables that will factor into presentation </a:t>
            </a:r>
          </a:p>
          <a:p>
            <a:pPr marL="171450" indent="-171450">
              <a:buFont typeface="Arial" pitchFamily="34" charset="0"/>
              <a:buChar char="•"/>
            </a:pPr>
            <a:r>
              <a:rPr lang="en-US" dirty="0" smtClean="0"/>
              <a:t>Predictability</a:t>
            </a:r>
          </a:p>
          <a:p>
            <a:pPr marL="171450" indent="-171450">
              <a:buFont typeface="Arial" pitchFamily="34" charset="0"/>
              <a:buChar char="•"/>
            </a:pPr>
            <a:r>
              <a:rPr lang="en-US" dirty="0" smtClean="0"/>
              <a:t>Assaultive Interpersonal  Violence</a:t>
            </a:r>
          </a:p>
          <a:p>
            <a:pPr marL="171450" indent="-171450">
              <a:buFont typeface="Arial" pitchFamily="34" charset="0"/>
              <a:buChar char="•"/>
            </a:pPr>
            <a:r>
              <a:rPr lang="en-US" dirty="0" smtClean="0"/>
              <a:t>Fatalities</a:t>
            </a:r>
          </a:p>
          <a:p>
            <a:endParaRPr lang="en-US" dirty="0" smtClean="0"/>
          </a:p>
          <a:p>
            <a:r>
              <a:rPr lang="en-US" dirty="0" smtClean="0"/>
              <a:t>Physical Proximity</a:t>
            </a:r>
          </a:p>
          <a:p>
            <a:r>
              <a:rPr lang="en-US" dirty="0" smtClean="0"/>
              <a:t>Emotional Proximity</a:t>
            </a:r>
          </a:p>
          <a:p>
            <a:endParaRPr lang="en-US" dirty="0" smtClean="0"/>
          </a:p>
          <a:p>
            <a:r>
              <a:rPr lang="en-US" dirty="0" smtClean="0"/>
              <a:t>You may also see related features:</a:t>
            </a:r>
          </a:p>
          <a:p>
            <a:pPr marL="171450" indent="-171450">
              <a:buFont typeface="Arial" pitchFamily="34" charset="0"/>
              <a:buChar char="•"/>
            </a:pPr>
            <a:r>
              <a:rPr lang="en-US" dirty="0" smtClean="0"/>
              <a:t>Survivor guilt</a:t>
            </a:r>
          </a:p>
          <a:p>
            <a:pPr marL="171450" indent="-171450">
              <a:buFont typeface="Arial" pitchFamily="34" charset="0"/>
              <a:buChar char="•"/>
            </a:pPr>
            <a:r>
              <a:rPr lang="en-US" dirty="0" smtClean="0"/>
              <a:t>Social withdrawal</a:t>
            </a:r>
          </a:p>
          <a:p>
            <a:pPr marL="171450" indent="-171450">
              <a:buFont typeface="Arial" pitchFamily="34" charset="0"/>
              <a:buChar char="•"/>
            </a:pPr>
            <a:r>
              <a:rPr lang="en-US" dirty="0" smtClean="0"/>
              <a:t>Auditory hallucinations &amp; paranoid ideation</a:t>
            </a:r>
          </a:p>
          <a:p>
            <a:pPr marL="171450" indent="-171450">
              <a:buFont typeface="Arial" pitchFamily="34" charset="0"/>
              <a:buChar char="•"/>
            </a:pPr>
            <a:r>
              <a:rPr lang="en-US" dirty="0" smtClean="0"/>
              <a:t>Impaired affect modulations</a:t>
            </a:r>
          </a:p>
          <a:p>
            <a:pPr marL="171450" indent="-171450">
              <a:buFont typeface="Arial" pitchFamily="34" charset="0"/>
              <a:buChar char="•"/>
            </a:pPr>
            <a:r>
              <a:rPr lang="en-US" dirty="0" smtClean="0"/>
              <a:t>Self-destructive and impulsive behavior</a:t>
            </a:r>
          </a:p>
          <a:p>
            <a:pPr marL="171450" indent="-171450">
              <a:buFont typeface="Arial" pitchFamily="34" charset="0"/>
              <a:buChar char="•"/>
            </a:pPr>
            <a:r>
              <a:rPr lang="en-US" dirty="0" smtClean="0"/>
              <a:t>Somatic complaints</a:t>
            </a:r>
          </a:p>
          <a:p>
            <a:pPr marL="171450" indent="-171450">
              <a:buFont typeface="Arial" pitchFamily="34" charset="0"/>
              <a:buChar char="•"/>
            </a:pPr>
            <a:r>
              <a:rPr lang="en-US" dirty="0" smtClean="0"/>
              <a:t>Shame, despair, or hopelessness</a:t>
            </a:r>
          </a:p>
          <a:p>
            <a:pPr marL="171450" indent="-171450">
              <a:buFont typeface="Arial" pitchFamily="34" charset="0"/>
              <a:buChar char="•"/>
            </a:pPr>
            <a:r>
              <a:rPr lang="en-US" dirty="0" smtClean="0"/>
              <a:t>Hostility</a:t>
            </a:r>
          </a:p>
          <a:p>
            <a:pPr marL="171450" indent="-171450">
              <a:buFont typeface="Arial" pitchFamily="34" charset="0"/>
              <a:buChar char="•"/>
            </a:pPr>
            <a:r>
              <a:rPr lang="en-US" dirty="0" smtClean="0"/>
              <a:t>Social withdrawal</a:t>
            </a:r>
          </a:p>
          <a:p>
            <a:endParaRPr lang="en-US" dirty="0"/>
          </a:p>
        </p:txBody>
      </p:sp>
      <p:sp>
        <p:nvSpPr>
          <p:cNvPr id="4" name="Slide Number Placeholder 3"/>
          <p:cNvSpPr>
            <a:spLocks noGrp="1"/>
          </p:cNvSpPr>
          <p:nvPr>
            <p:ph type="sldNum" sz="quarter" idx="10"/>
          </p:nvPr>
        </p:nvSpPr>
        <p:spPr/>
        <p:txBody>
          <a:bodyPr/>
          <a:lstStyle/>
          <a:p>
            <a:fld id="{8AC2DDCB-AD6F-47CD-895D-26A8D111D967}" type="slidenum">
              <a:rPr lang="en-US" smtClean="0"/>
              <a:pPr/>
              <a:t>9</a:t>
            </a:fld>
            <a:endParaRPr lang="en-US"/>
          </a:p>
        </p:txBody>
      </p:sp>
    </p:spTree>
    <p:extLst>
      <p:ext uri="{BB962C8B-B14F-4D97-AF65-F5344CB8AC3E}">
        <p14:creationId xmlns="" xmlns:p14="http://schemas.microsoft.com/office/powerpoint/2010/main" val="78359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46304" y="6391656"/>
            <a:ext cx="8833104" cy="30956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lang="en-US" sz="1800" dirty="0" smtClean="0">
                <a:latin typeface="Arial" pitchFamily="34" charset="0"/>
                <a:cs typeface="Arial" pitchFamily="34" charset="0"/>
              </a:rPr>
              <a:t>									</a:t>
            </a:r>
            <a:fld id="{68F3FD43-991B-4E75-B0F1-37BD6F38B699}" type="slidenum">
              <a:rPr lang="en-US" sz="1800" smtClean="0">
                <a:latin typeface="Arial" pitchFamily="34" charset="0"/>
                <a:cs typeface="Arial" pitchFamily="34" charset="0"/>
              </a:rPr>
              <a:pPr/>
              <a:t>‹#›</a:t>
            </a:fld>
            <a:endParaRPr kumimoji="0" lang="en-US" dirty="0"/>
          </a:p>
        </p:txBody>
      </p:sp>
      <p:sp>
        <p:nvSpPr>
          <p:cNvPr id="9" name="Subtitle 8"/>
          <p:cNvSpPr>
            <a:spLocks noGrp="1"/>
          </p:cNvSpPr>
          <p:nvPr>
            <p:ph type="subTitle" idx="1"/>
          </p:nvPr>
        </p:nvSpPr>
        <p:spPr>
          <a:xfrm>
            <a:off x="1371600" y="2819400"/>
            <a:ext cx="6400800" cy="1752600"/>
          </a:xfrm>
        </p:spPr>
        <p:txBody>
          <a:bodyPr>
            <a:normAutofit/>
          </a:bodyPr>
          <a:lstStyle>
            <a:lvl1pPr marL="0" indent="0" algn="ctr">
              <a:buNone/>
              <a:defRPr sz="2400" b="1" cap="all" spc="250" baseline="0">
                <a:solidFill>
                  <a:schemeClr val="tx2"/>
                </a:solidFill>
                <a:latin typeface="Arial Narrow"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b="1">
                <a:solidFill>
                  <a:schemeClr val="accent1"/>
                </a:solidFill>
                <a:latin typeface="Arial" pitchFamily="34" charset="0"/>
                <a:cs typeface="Arial" pitchFamily="34" charset="0"/>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D4699CFE-87D5-4D3C-8807-E6C6098C20F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D4699CFE-87D5-4D3C-8807-E6C6098C20F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lvl1pPr>
              <a:defRPr sz="1800"/>
            </a:lvl1pPr>
          </a:lstStyle>
          <a:p>
            <a:r>
              <a:rPr lang="en-US" dirty="0" smtClean="0">
                <a:latin typeface="Arial" pitchFamily="34" charset="0"/>
                <a:cs typeface="Arial" pitchFamily="34" charset="0"/>
              </a:rPr>
              <a:t>		           </a:t>
            </a:r>
            <a:fld id="{68F3FD43-991B-4E75-B0F1-37BD6F38B699}" type="slidenum">
              <a:rPr lang="en-US" smtClean="0">
                <a:latin typeface="Arial" pitchFamily="34" charset="0"/>
                <a:cs typeface="Arial" pitchFamily="34" charset="0"/>
              </a:rPr>
              <a:pPr/>
              <a:t>‹#›</a:t>
            </a:fld>
            <a:endParaRPr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solidFill>
                  <a:schemeClr val="accent1"/>
                </a:solidFill>
                <a:latin typeface="Arial" pitchFamily="34" charset="0"/>
                <a:cs typeface="Arial" pitchFamily="34" charset="0"/>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lvl1pPr>
              <a:defRPr sz="2800">
                <a:latin typeface="Arial" pitchFamily="34" charset="0"/>
                <a:cs typeface="Arial" pitchFamily="34" charset="0"/>
              </a:defRPr>
            </a:lvl1pPr>
            <a:lvl2pPr>
              <a:buClr>
                <a:schemeClr val="bg2">
                  <a:lumMod val="25000"/>
                </a:schemeClr>
              </a:buClr>
              <a:defRPr sz="2400">
                <a:solidFill>
                  <a:schemeClr val="tx1"/>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bg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normAutofit/>
          </a:bodyPr>
          <a:lstStyle>
            <a:lvl1pPr marL="0" indent="0" algn="ctr">
              <a:buNone/>
              <a:defRPr sz="2400" b="1" cap="all" spc="250" baseline="0">
                <a:solidFill>
                  <a:schemeClr val="tx2"/>
                </a:solidFill>
                <a:latin typeface="Arial Narrow"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lang="en-US" sz="1800" dirty="0" smtClean="0">
                <a:latin typeface="Arial" pitchFamily="34" charset="0"/>
                <a:cs typeface="Arial" pitchFamily="34" charset="0"/>
              </a:rPr>
              <a:t>									</a:t>
            </a:r>
            <a:fld id="{68F3FD43-991B-4E75-B0F1-37BD6F38B699}" type="slidenum">
              <a:rPr lang="en-US" sz="1800" smtClean="0">
                <a:latin typeface="Arial" pitchFamily="34" charset="0"/>
                <a:cs typeface="Arial" pitchFamily="34" charset="0"/>
              </a:rPr>
              <a:pPr/>
              <a:t>‹#›</a:t>
            </a:fld>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lstStyle>
            <a:lvl1pPr algn="ctr">
              <a:defRPr/>
            </a:lvl1pPr>
          </a:lstStyle>
          <a:p>
            <a:r>
              <a:rPr kumimoji="0" lang="en-US" dirty="0" smtClean="0"/>
              <a:t>Click to edit Master title style</a:t>
            </a:r>
            <a:endParaRPr kumimoji="0"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400"/>
            </a:lvl1pPr>
            <a:lvl2pPr>
              <a:defRPr sz="2000">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400"/>
            </a:lvl1pPr>
            <a:lvl2pPr>
              <a:defRPr sz="2000">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bg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lang="en-US" sz="1800" dirty="0" smtClean="0">
                <a:latin typeface="Arial" pitchFamily="34" charset="0"/>
                <a:cs typeface="Arial" pitchFamily="34" charset="0"/>
              </a:rPr>
              <a:t>									</a:t>
            </a:r>
            <a:fld id="{68F3FD43-991B-4E75-B0F1-37BD6F38B699}" type="slidenum">
              <a:rPr lang="en-US" sz="1800" smtClean="0">
                <a:latin typeface="Arial" pitchFamily="34" charset="0"/>
                <a:cs typeface="Arial" pitchFamily="34" charset="0"/>
              </a:rPr>
              <a:pPr/>
              <a:t>‹#›</a:t>
            </a:fld>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sz="2000"/>
            </a:lvl1pPr>
            <a:lvl2pPr>
              <a:defRPr sz="1800">
                <a:solidFill>
                  <a:schemeClr val="tx1"/>
                </a:solidFill>
                <a:latin typeface="Arial Narrow" pitchFamily="34" charset="0"/>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defRPr sz="2000"/>
            </a:lvl1pPr>
            <a:lvl2pPr>
              <a:defRPr sz="1800">
                <a:solidFill>
                  <a:schemeClr val="tx1"/>
                </a:solidFill>
                <a:latin typeface="Arial Narrow" pitchFamily="34" charset="0"/>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3" name="Title 22"/>
          <p:cNvSpPr>
            <a:spLocks noGrp="1"/>
          </p:cNvSpPr>
          <p:nvPr>
            <p:ph type="title"/>
          </p:nvPr>
        </p:nvSpPr>
        <p:spPr/>
        <p:txBody>
          <a:bodyPr rtlCol="0" anchor="b" anchorCtr="0"/>
          <a:lstStyle>
            <a:lvl1pPr algn="ctr">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kumimoji="0" lang="en-US" dirty="0" smtClean="0"/>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lang="en-US" sz="1800" dirty="0" smtClean="0">
                <a:latin typeface="Arial" pitchFamily="34" charset="0"/>
                <a:cs typeface="Arial" pitchFamily="34" charset="0"/>
              </a:rPr>
              <a:t>									</a:t>
            </a:r>
            <a:fld id="{68F3FD43-991B-4E75-B0F1-37BD6F38B699}" type="slidenum">
              <a:rPr lang="en-US" sz="1800" smtClean="0">
                <a:latin typeface="Arial" pitchFamily="34" charset="0"/>
                <a:cs typeface="Arial" pitchFamily="34" charset="0"/>
              </a:rPr>
              <a:pPr/>
              <a:t>‹#›</a:t>
            </a:fld>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normAutofit/>
          </a:bodyPr>
          <a:lstStyle>
            <a:lvl1pPr marL="0" indent="0">
              <a:spcAft>
                <a:spcPts val="1000"/>
              </a:spcAft>
              <a:buNone/>
              <a:defRPr sz="18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lvl2pPr>
              <a:defRPr>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lang="en-US" sz="1800" dirty="0" smtClean="0">
                <a:latin typeface="Arial" pitchFamily="34" charset="0"/>
                <a:cs typeface="Arial" pitchFamily="34" charset="0"/>
              </a:rPr>
              <a:t>									</a:t>
            </a:r>
            <a:fld id="{68F3FD43-991B-4E75-B0F1-37BD6F38B699}" type="slidenum">
              <a:rPr lang="en-US" sz="1800" smtClean="0">
                <a:latin typeface="Arial" pitchFamily="34" charset="0"/>
                <a:cs typeface="Arial" pitchFamily="34" charset="0"/>
              </a:rPr>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userDrawn="1"/>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a:prstGeom prst="rect">
            <a:avLst/>
          </a:prstGeom>
        </p:spPr>
        <p:txBody>
          <a:bodyPr/>
          <a:lstStyle>
            <a:lvl1pPr>
              <a:defRPr sz="1800"/>
            </a:lvl1pPr>
          </a:lstStyle>
          <a:p>
            <a:r>
              <a:rPr lang="en-US" dirty="0" smtClean="0">
                <a:latin typeface="Arial" pitchFamily="34" charset="0"/>
                <a:cs typeface="Arial" pitchFamily="34" charset="0"/>
              </a:rPr>
              <a:t>		           </a:t>
            </a:r>
            <a:fld id="{68F3FD43-991B-4E75-B0F1-37BD6F38B699}" type="slidenum">
              <a:rPr lang="en-US" smtClean="0">
                <a:latin typeface="Arial" pitchFamily="34" charset="0"/>
                <a:cs typeface="Arial" pitchFamily="34" charset="0"/>
              </a:rPr>
              <a:pPr/>
              <a:t>‹#›</a:t>
            </a:fld>
            <a:endParaRPr lang="en-US" dirty="0"/>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301752" y="228599"/>
            <a:ext cx="8534400" cy="1048143"/>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0" name="TextBox 19"/>
          <p:cNvSpPr txBox="1"/>
          <p:nvPr userDrawn="1"/>
        </p:nvSpPr>
        <p:spPr>
          <a:xfrm>
            <a:off x="6781800" y="6391656"/>
            <a:ext cx="2057400" cy="307777"/>
          </a:xfrm>
          <a:prstGeom prst="rect">
            <a:avLst/>
          </a:prstGeom>
          <a:noFill/>
        </p:spPr>
        <p:txBody>
          <a:bodyPr wrap="square" rtlCol="0">
            <a:spAutoFit/>
          </a:bodyPr>
          <a:lstStyle/>
          <a:p>
            <a:pPr algn="r"/>
            <a:fld id="{68F3FD43-991B-4E75-B0F1-37BD6F38B699}" type="slidenum">
              <a:rPr lang="en-US" sz="1400" smtClean="0">
                <a:latin typeface="Arial" pitchFamily="34" charset="0"/>
                <a:cs typeface="Arial" pitchFamily="34" charset="0"/>
              </a:rPr>
              <a:pPr algn="r"/>
              <a:t>‹#›</a:t>
            </a:fld>
            <a:endParaRPr lang="en-US" sz="14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b="1" kern="1200">
          <a:solidFill>
            <a:schemeClr val="accent1"/>
          </a:solidFill>
          <a:latin typeface="Arial" pitchFamily="34" charset="0"/>
          <a:ea typeface="+mj-ea"/>
          <a:cs typeface="Arial" pitchFamily="34" charset="0"/>
        </a:defRPr>
      </a:lvl1pPr>
    </p:titleStyle>
    <p:bodyStyle>
      <a:lvl1pPr marL="274320" indent="-274320" algn="l" rtl="0" eaLnBrk="1" latinLnBrk="0" hangingPunct="1">
        <a:spcBef>
          <a:spcPts val="600"/>
        </a:spcBef>
        <a:spcAft>
          <a:spcPts val="600"/>
        </a:spcAft>
        <a:buClr>
          <a:schemeClr val="accent1"/>
        </a:buClr>
        <a:buSzPct val="85000"/>
        <a:buFont typeface="Wingdings 2"/>
        <a:buChar char=""/>
        <a:defRPr kumimoji="0" sz="2800" kern="1200">
          <a:solidFill>
            <a:schemeClr val="tx1"/>
          </a:solidFill>
          <a:latin typeface="Arial" pitchFamily="34" charset="0"/>
          <a:ea typeface="+mn-ea"/>
          <a:cs typeface="Arial" pitchFamily="34" charset="0"/>
        </a:defRPr>
      </a:lvl1pPr>
      <a:lvl2pPr marL="548640" indent="-274320" algn="l" rtl="0" eaLnBrk="1" latinLnBrk="0" hangingPunct="1">
        <a:spcBef>
          <a:spcPts val="600"/>
        </a:spcBef>
        <a:spcAft>
          <a:spcPts val="600"/>
        </a:spcAft>
        <a:buClr>
          <a:schemeClr val="bg2">
            <a:lumMod val="50000"/>
          </a:schemeClr>
        </a:buClr>
        <a:buSzPct val="70000"/>
        <a:buFont typeface="Wingdings"/>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600"/>
        </a:spcBef>
        <a:spcAft>
          <a:spcPts val="600"/>
        </a:spcAft>
        <a:buClr>
          <a:schemeClr val="accent1"/>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600"/>
        </a:spcBef>
        <a:spcAft>
          <a:spcPts val="600"/>
        </a:spcAft>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ts val="600"/>
        </a:spcBef>
        <a:spcAft>
          <a:spcPts val="600"/>
        </a:spcAft>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imgres?um=1&amp;hl=en&amp;sa=N&amp;tbo=d&amp;biw=1069&amp;bih=664&amp;tbm=isch&amp;tbnid=0KbIi0gKdF8leM:&amp;imgrefurl=http://denverchiropractor.com/blog/back-pain-treatments/&amp;docid=H0NSDgCT3OiQNM&amp;imgurl=http://denverchiropractor.com/wp-content/uploads/back-pain-treatment-plan.jpg&amp;w=1000&amp;h=1000&amp;ei=DD_GUO3xE_SG0QGlz4CgCw&amp;zoom=1&amp;iact=rc&amp;dur=312&amp;sig=100045675114031302839&amp;page=1&amp;tbnh=135&amp;tbnw=135&amp;start=0&amp;ndsp=16&amp;ved=1t:429,r:13,s:0,i:192&amp;tx=72&amp;ty=8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m/imgres?hl=en&amp;tbo=d&amp;biw=1069&amp;bih=664&amp;tbm=isch&amp;tbnid=DXpDlxzsKsF5wM:&amp;imgrefurl=http://allthingsd.com/20121119/u-s-trade-court-asks-some-interesting-questions-in-latest-apple-samsung-case/&amp;docid=wGHapJ_mrmMqQM&amp;imgurl=http://allthingsd.com/files/2012/07/10Questions.jpeg&amp;w=603&amp;h=401&amp;ei=fzvGUNT3C6TC0AG7q4GQBQ&amp;zoom=1&amp;iact=rc&amp;dur=71&amp;sig=100045675114031302839&amp;page=1&amp;tbnh=138&amp;tbnw=207&amp;start=0&amp;ndsp=19&amp;ved=1t:429,r:7,s:0,i:184&amp;tx=42&amp;ty=7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8686800" cy="762000"/>
          </a:xfrm>
        </p:spPr>
        <p:txBody>
          <a:bodyPr>
            <a:noAutofit/>
          </a:bodyPr>
          <a:lstStyle/>
          <a:p>
            <a:r>
              <a:rPr lang="en-US" sz="2000" dirty="0" smtClean="0"/>
              <a:t>Background &amp; </a:t>
            </a:r>
          </a:p>
          <a:p>
            <a:r>
              <a:rPr lang="en-US" sz="2000" dirty="0" smtClean="0"/>
              <a:t>Accommodation considerations</a:t>
            </a:r>
            <a:endParaRPr lang="en-US" sz="2000" dirty="0"/>
          </a:p>
        </p:txBody>
      </p:sp>
      <p:sp>
        <p:nvSpPr>
          <p:cNvPr id="2" name="Title 1"/>
          <p:cNvSpPr>
            <a:spLocks noGrp="1"/>
          </p:cNvSpPr>
          <p:nvPr>
            <p:ph type="ctrTitle"/>
          </p:nvPr>
        </p:nvSpPr>
        <p:spPr>
          <a:xfrm>
            <a:off x="685800" y="381000"/>
            <a:ext cx="7772400" cy="1143000"/>
          </a:xfrm>
        </p:spPr>
        <p:txBody>
          <a:bodyPr>
            <a:normAutofit fontScale="90000"/>
          </a:bodyPr>
          <a:lstStyle/>
          <a:p>
            <a:pPr algn="ctr"/>
            <a:r>
              <a:rPr lang="en-US" dirty="0" smtClean="0"/>
              <a:t>Post Traumatic Stress Disorder (PTSD)</a:t>
            </a:r>
            <a:endParaRPr lang="en-US" dirty="0"/>
          </a:p>
        </p:txBody>
      </p:sp>
      <p:sp>
        <p:nvSpPr>
          <p:cNvPr id="4" name="TextBox 3"/>
          <p:cNvSpPr txBox="1"/>
          <p:nvPr/>
        </p:nvSpPr>
        <p:spPr>
          <a:xfrm>
            <a:off x="4800600" y="3488204"/>
            <a:ext cx="4191000" cy="1938992"/>
          </a:xfrm>
          <a:prstGeom prst="rect">
            <a:avLst/>
          </a:prstGeom>
          <a:noFill/>
        </p:spPr>
        <p:txBody>
          <a:bodyPr wrap="square" rtlCol="0">
            <a:spAutoFit/>
          </a:bodyPr>
          <a:lstStyle/>
          <a:p>
            <a:pPr algn="ctr">
              <a:buClr>
                <a:schemeClr val="tx1">
                  <a:shade val="95000"/>
                </a:schemeClr>
              </a:buClr>
              <a:defRPr/>
            </a:pPr>
            <a:r>
              <a:rPr lang="en-US" sz="2400" dirty="0">
                <a:latin typeface="Arial Narrow" pitchFamily="34" charset="0"/>
              </a:rPr>
              <a:t>Suzanne G. Martin PSYD, </a:t>
            </a:r>
            <a:r>
              <a:rPr lang="en-US" sz="2400" dirty="0" smtClean="0">
                <a:latin typeface="Arial Narrow" pitchFamily="34" charset="0"/>
              </a:rPr>
              <a:t>MPH</a:t>
            </a:r>
            <a:endParaRPr lang="en-US" sz="2400" dirty="0">
              <a:latin typeface="Arial Narrow" pitchFamily="34" charset="0"/>
            </a:endParaRPr>
          </a:p>
          <a:p>
            <a:pPr algn="ctr">
              <a:buClr>
                <a:schemeClr val="tx1">
                  <a:shade val="95000"/>
                </a:schemeClr>
              </a:buClr>
              <a:defRPr/>
            </a:pPr>
            <a:r>
              <a:rPr lang="en-US" dirty="0">
                <a:latin typeface="Arial Narrow" pitchFamily="34" charset="0"/>
              </a:rPr>
              <a:t>Region 3 (Atlanta) Mental Health Specialist</a:t>
            </a:r>
          </a:p>
          <a:p>
            <a:pPr algn="ctr">
              <a:buClr>
                <a:schemeClr val="tx1">
                  <a:shade val="95000"/>
                </a:schemeClr>
              </a:buClr>
              <a:defRPr/>
            </a:pPr>
            <a:r>
              <a:rPr lang="en-US" dirty="0">
                <a:latin typeface="Arial Narrow" pitchFamily="34" charset="0"/>
              </a:rPr>
              <a:t>&amp;</a:t>
            </a:r>
          </a:p>
          <a:p>
            <a:pPr algn="ctr">
              <a:buClr>
                <a:schemeClr val="tx1">
                  <a:shade val="95000"/>
                </a:schemeClr>
              </a:buClr>
              <a:defRPr/>
            </a:pPr>
            <a:r>
              <a:rPr lang="en-US" sz="2400" dirty="0">
                <a:latin typeface="Arial Narrow" pitchFamily="34" charset="0"/>
              </a:rPr>
              <a:t>Debbie Jones</a:t>
            </a:r>
          </a:p>
          <a:p>
            <a:pPr algn="ctr">
              <a:buClr>
                <a:schemeClr val="tx1">
                  <a:shade val="95000"/>
                </a:schemeClr>
              </a:buClr>
              <a:defRPr/>
            </a:pPr>
            <a:r>
              <a:rPr lang="en-US" dirty="0">
                <a:latin typeface="Arial Narrow" pitchFamily="34" charset="0"/>
              </a:rPr>
              <a:t>Disability </a:t>
            </a:r>
            <a:r>
              <a:rPr lang="en-US" dirty="0" smtClean="0">
                <a:latin typeface="Arial Narrow" pitchFamily="34" charset="0"/>
              </a:rPr>
              <a:t>Program Analyst</a:t>
            </a:r>
            <a:endParaRPr lang="en-US" dirty="0">
              <a:latin typeface="Arial Narrow" pitchFamily="34" charset="0"/>
            </a:endParaRPr>
          </a:p>
          <a:p>
            <a:endParaRPr lang="en-US" dirty="0"/>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17741"/>
          <a:stretch/>
        </p:blipFill>
        <p:spPr>
          <a:xfrm>
            <a:off x="152400" y="2514600"/>
            <a:ext cx="4777564" cy="3886200"/>
          </a:xfrm>
          <a:prstGeom prst="rect">
            <a:avLst/>
          </a:prstGeom>
        </p:spPr>
      </p:pic>
    </p:spTree>
    <p:extLst>
      <p:ext uri="{BB962C8B-B14F-4D97-AF65-F5344CB8AC3E}">
        <p14:creationId xmlns="" xmlns:p14="http://schemas.microsoft.com/office/powerpoint/2010/main" val="152823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PTSD</a:t>
            </a:r>
            <a:endParaRPr lang="en-US" dirty="0"/>
          </a:p>
        </p:txBody>
      </p:sp>
      <p:sp>
        <p:nvSpPr>
          <p:cNvPr id="3" name="Content Placeholder 2"/>
          <p:cNvSpPr>
            <a:spLocks noGrp="1"/>
          </p:cNvSpPr>
          <p:nvPr>
            <p:ph sz="quarter" idx="1"/>
          </p:nvPr>
        </p:nvSpPr>
        <p:spPr>
          <a:xfrm>
            <a:off x="3714750" y="1527048"/>
            <a:ext cx="5090922" cy="4572000"/>
          </a:xfrm>
        </p:spPr>
        <p:txBody>
          <a:bodyPr/>
          <a:lstStyle/>
          <a:p>
            <a:r>
              <a:rPr lang="en-US" dirty="0"/>
              <a:t>Acute PTSD: </a:t>
            </a:r>
          </a:p>
          <a:p>
            <a:pPr lvl="1"/>
            <a:r>
              <a:rPr lang="en-US" dirty="0"/>
              <a:t>S</a:t>
            </a:r>
            <a:r>
              <a:rPr lang="en-US" dirty="0" smtClean="0"/>
              <a:t>ymptoms </a:t>
            </a:r>
            <a:r>
              <a:rPr lang="en-US" dirty="0"/>
              <a:t>less than </a:t>
            </a:r>
            <a:r>
              <a:rPr lang="en-US" dirty="0" smtClean="0"/>
              <a:t>3 </a:t>
            </a:r>
            <a:r>
              <a:rPr lang="en-US" dirty="0"/>
              <a:t>months</a:t>
            </a:r>
          </a:p>
          <a:p>
            <a:r>
              <a:rPr lang="en-US" dirty="0" smtClean="0"/>
              <a:t>Chronic </a:t>
            </a:r>
            <a:r>
              <a:rPr lang="en-US" dirty="0"/>
              <a:t>PTSD: </a:t>
            </a:r>
          </a:p>
          <a:p>
            <a:pPr lvl="1"/>
            <a:r>
              <a:rPr lang="en-US" dirty="0"/>
              <a:t>S</a:t>
            </a:r>
            <a:r>
              <a:rPr lang="en-US" dirty="0" smtClean="0"/>
              <a:t>ymptoms </a:t>
            </a:r>
            <a:r>
              <a:rPr lang="en-US" dirty="0"/>
              <a:t>more than </a:t>
            </a:r>
            <a:r>
              <a:rPr lang="en-US" dirty="0" smtClean="0"/>
              <a:t>3 </a:t>
            </a:r>
            <a:r>
              <a:rPr lang="en-US" dirty="0"/>
              <a:t>months</a:t>
            </a:r>
          </a:p>
          <a:p>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1600200"/>
            <a:ext cx="3086100" cy="4114800"/>
          </a:xfrm>
          <a:prstGeom prst="ellipse">
            <a:avLst/>
          </a:prstGeom>
          <a:ln>
            <a:noFill/>
          </a:ln>
          <a:effectLst>
            <a:softEdge rad="112500"/>
          </a:effectLst>
        </p:spPr>
      </p:pic>
    </p:spTree>
    <p:extLst>
      <p:ext uri="{BB962C8B-B14F-4D97-AF65-F5344CB8AC3E}">
        <p14:creationId xmlns="" xmlns:p14="http://schemas.microsoft.com/office/powerpoint/2010/main" val="2018975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PTSD</a:t>
            </a:r>
            <a:endParaRPr lang="en-US" dirty="0"/>
          </a:p>
        </p:txBody>
      </p:sp>
      <p:sp>
        <p:nvSpPr>
          <p:cNvPr id="3" name="Content Placeholder 2"/>
          <p:cNvSpPr>
            <a:spLocks noGrp="1"/>
          </p:cNvSpPr>
          <p:nvPr>
            <p:ph sz="quarter" idx="1"/>
          </p:nvPr>
        </p:nvSpPr>
        <p:spPr>
          <a:xfrm>
            <a:off x="990600" y="1981200"/>
            <a:ext cx="4041648" cy="4191000"/>
          </a:xfrm>
        </p:spPr>
        <p:txBody>
          <a:bodyPr/>
          <a:lstStyle/>
          <a:p>
            <a:pPr marL="0" indent="0" algn="ctr">
              <a:buNone/>
            </a:pPr>
            <a:r>
              <a:rPr lang="en-US" i="1" dirty="0"/>
              <a:t>There are no laboratory tests to detect PTSD</a:t>
            </a:r>
            <a:r>
              <a:rPr lang="en-US" i="1" dirty="0" smtClean="0"/>
              <a:t>.</a:t>
            </a:r>
          </a:p>
          <a:p>
            <a:pPr marL="0" indent="0" algn="ctr">
              <a:buNone/>
            </a:pPr>
            <a:endParaRPr lang="en-US" sz="800" i="1" dirty="0"/>
          </a:p>
          <a:p>
            <a:pPr marL="0" indent="0" algn="ctr">
              <a:buNone/>
            </a:pPr>
            <a:r>
              <a:rPr lang="en-US" i="1" dirty="0"/>
              <a:t>To diagnose PTSD, a healthcare provider will consider the above symptoms together with history of trauma. </a:t>
            </a:r>
          </a:p>
          <a:p>
            <a:endParaRPr lang="en-US" dirty="0"/>
          </a:p>
        </p:txBody>
      </p:sp>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1752600"/>
            <a:ext cx="3105978"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39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Features</a:t>
            </a:r>
            <a:endParaRPr lang="en-US" dirty="0"/>
          </a:p>
        </p:txBody>
      </p:sp>
      <p:sp>
        <p:nvSpPr>
          <p:cNvPr id="3" name="Content Placeholder 2"/>
          <p:cNvSpPr>
            <a:spLocks noGrp="1"/>
          </p:cNvSpPr>
          <p:nvPr>
            <p:ph sz="quarter" idx="1"/>
          </p:nvPr>
        </p:nvSpPr>
        <p:spPr/>
        <p:txBody>
          <a:bodyPr>
            <a:normAutofit/>
          </a:bodyPr>
          <a:lstStyle/>
          <a:p>
            <a:r>
              <a:rPr lang="en-US" dirty="0"/>
              <a:t>Can occur at any age, including childhood, and can affect </a:t>
            </a:r>
            <a:r>
              <a:rPr lang="en-US" dirty="0" smtClean="0"/>
              <a:t>anyone</a:t>
            </a:r>
            <a:endParaRPr lang="en-US" dirty="0"/>
          </a:p>
          <a:p>
            <a:r>
              <a:rPr lang="en-US" dirty="0" smtClean="0"/>
              <a:t>Individuals </a:t>
            </a:r>
            <a:r>
              <a:rPr lang="en-US" dirty="0"/>
              <a:t>who have recently immigrated from areas of considerable social unrest and civil conflict may have elevated rates of </a:t>
            </a:r>
            <a:r>
              <a:rPr lang="en-US" dirty="0" smtClean="0"/>
              <a:t>PTSD</a:t>
            </a:r>
            <a:endParaRPr lang="en-US" dirty="0"/>
          </a:p>
          <a:p>
            <a:r>
              <a:rPr lang="en-US" dirty="0" smtClean="0"/>
              <a:t>No </a:t>
            </a:r>
            <a:r>
              <a:rPr lang="en-US" dirty="0"/>
              <a:t>clear evidence that members of different ethnic or minority groups are more or less susceptible than </a:t>
            </a:r>
            <a:r>
              <a:rPr lang="en-US" dirty="0" smtClean="0"/>
              <a:t>others</a:t>
            </a:r>
            <a:endParaRPr lang="en-US" dirty="0"/>
          </a:p>
          <a:p>
            <a:endParaRPr lang="en-US" dirty="0"/>
          </a:p>
        </p:txBody>
      </p:sp>
    </p:spTree>
    <p:extLst>
      <p:ext uri="{BB962C8B-B14F-4D97-AF65-F5344CB8AC3E}">
        <p14:creationId xmlns="" xmlns:p14="http://schemas.microsoft.com/office/powerpoint/2010/main" val="1571683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Immediate Onset</a:t>
            </a:r>
            <a:endParaRPr lang="en-US" dirty="0"/>
          </a:p>
        </p:txBody>
      </p:sp>
      <p:sp>
        <p:nvSpPr>
          <p:cNvPr id="7" name="Text Placeholder 6"/>
          <p:cNvSpPr>
            <a:spLocks noGrp="1"/>
          </p:cNvSpPr>
          <p:nvPr>
            <p:ph type="body" sz="half" idx="3"/>
          </p:nvPr>
        </p:nvSpPr>
        <p:spPr/>
        <p:txBody>
          <a:bodyPr/>
          <a:lstStyle/>
          <a:p>
            <a:pPr algn="ctr"/>
            <a:r>
              <a:rPr lang="en-US" dirty="0" smtClean="0"/>
              <a:t>Delayed Onset</a:t>
            </a:r>
            <a:endParaRPr lang="en-US" dirty="0"/>
          </a:p>
        </p:txBody>
      </p:sp>
      <p:sp>
        <p:nvSpPr>
          <p:cNvPr id="6" name="Content Placeholder 5"/>
          <p:cNvSpPr>
            <a:spLocks noGrp="1"/>
          </p:cNvSpPr>
          <p:nvPr>
            <p:ph sz="quarter" idx="2"/>
          </p:nvPr>
        </p:nvSpPr>
        <p:spPr/>
        <p:txBody>
          <a:bodyPr>
            <a:normAutofit/>
          </a:bodyPr>
          <a:lstStyle/>
          <a:p>
            <a:r>
              <a:rPr lang="en-US" sz="2200" dirty="0"/>
              <a:t>Better response to treatment </a:t>
            </a:r>
          </a:p>
          <a:p>
            <a:r>
              <a:rPr lang="en-US" sz="2200" dirty="0"/>
              <a:t>Better prognosis (i.e</a:t>
            </a:r>
            <a:r>
              <a:rPr lang="en-US" sz="2200" dirty="0" smtClean="0"/>
              <a:t>. </a:t>
            </a:r>
            <a:r>
              <a:rPr lang="en-US" sz="2200" dirty="0"/>
              <a:t>less severe symptoms) </a:t>
            </a:r>
          </a:p>
          <a:p>
            <a:r>
              <a:rPr lang="en-US" sz="2200" dirty="0"/>
              <a:t>Fewer associated symptoms or complications </a:t>
            </a:r>
          </a:p>
          <a:p>
            <a:r>
              <a:rPr lang="en-US" sz="2200" dirty="0"/>
              <a:t>Symptoms are resolved within 6 months </a:t>
            </a:r>
          </a:p>
        </p:txBody>
      </p:sp>
      <p:sp>
        <p:nvSpPr>
          <p:cNvPr id="8" name="Content Placeholder 7"/>
          <p:cNvSpPr>
            <a:spLocks noGrp="1"/>
          </p:cNvSpPr>
          <p:nvPr>
            <p:ph sz="quarter" idx="4"/>
          </p:nvPr>
        </p:nvSpPr>
        <p:spPr/>
        <p:txBody>
          <a:bodyPr>
            <a:normAutofit/>
          </a:bodyPr>
          <a:lstStyle/>
          <a:p>
            <a:r>
              <a:rPr lang="en-US" sz="2200" dirty="0"/>
              <a:t>Onset of symptoms at least 6 months after the stressor</a:t>
            </a:r>
          </a:p>
          <a:p>
            <a:r>
              <a:rPr lang="en-US" sz="2200" dirty="0"/>
              <a:t>Condition more likely to become chronic </a:t>
            </a:r>
          </a:p>
          <a:p>
            <a:r>
              <a:rPr lang="en-US" sz="2200" dirty="0"/>
              <a:t>Possible repressed memories </a:t>
            </a:r>
          </a:p>
          <a:p>
            <a:r>
              <a:rPr lang="en-US" sz="2200" dirty="0"/>
              <a:t>Worse prognosis</a:t>
            </a:r>
          </a:p>
        </p:txBody>
      </p:sp>
      <p:sp>
        <p:nvSpPr>
          <p:cNvPr id="4" name="Title 3"/>
          <p:cNvSpPr>
            <a:spLocks noGrp="1"/>
          </p:cNvSpPr>
          <p:nvPr>
            <p:ph type="title"/>
          </p:nvPr>
        </p:nvSpPr>
        <p:spPr/>
        <p:txBody>
          <a:bodyPr/>
          <a:lstStyle/>
          <a:p>
            <a:r>
              <a:rPr lang="en-US" dirty="0" smtClean="0"/>
              <a:t>Symptom Onset</a:t>
            </a:r>
            <a:endParaRPr lang="en-US" dirty="0"/>
          </a:p>
        </p:txBody>
      </p:sp>
    </p:spTree>
    <p:extLst>
      <p:ext uri="{BB962C8B-B14F-4D97-AF65-F5344CB8AC3E}">
        <p14:creationId xmlns="" xmlns:p14="http://schemas.microsoft.com/office/powerpoint/2010/main" val="212148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Course</a:t>
            </a:r>
            <a:endParaRPr lang="en-US" dirty="0"/>
          </a:p>
        </p:txBody>
      </p:sp>
      <p:sp>
        <p:nvSpPr>
          <p:cNvPr id="3" name="Content Placeholder 2"/>
          <p:cNvSpPr>
            <a:spLocks noGrp="1"/>
          </p:cNvSpPr>
          <p:nvPr>
            <p:ph sz="quarter" idx="1"/>
          </p:nvPr>
        </p:nvSpPr>
        <p:spPr/>
        <p:txBody>
          <a:bodyPr/>
          <a:lstStyle/>
          <a:p>
            <a:r>
              <a:rPr lang="en-US" dirty="0"/>
              <a:t>The symptoms and the relative predominance of re-experiencing, avoidance, and increased arousal symptoms may vary over </a:t>
            </a:r>
            <a:r>
              <a:rPr lang="en-US" dirty="0" smtClean="0"/>
              <a:t>time</a:t>
            </a:r>
            <a:endParaRPr lang="en-US" dirty="0"/>
          </a:p>
          <a:p>
            <a:r>
              <a:rPr lang="en-US" dirty="0" smtClean="0"/>
              <a:t>Duration </a:t>
            </a:r>
            <a:r>
              <a:rPr lang="en-US" dirty="0"/>
              <a:t>of symptoms also varies: </a:t>
            </a:r>
            <a:r>
              <a:rPr lang="en-US" dirty="0" smtClean="0"/>
              <a:t>Complete </a:t>
            </a:r>
            <a:r>
              <a:rPr lang="en-US" dirty="0"/>
              <a:t>recovery occurs within 3 months after the trauma in approximately half of the cases.  Others can have persisting symptoms for longer than 12 months after the </a:t>
            </a:r>
            <a:r>
              <a:rPr lang="en-US" dirty="0" smtClean="0"/>
              <a:t>trauma</a:t>
            </a:r>
            <a:endParaRPr lang="en-US" dirty="0"/>
          </a:p>
          <a:p>
            <a:endParaRPr lang="en-US" dirty="0"/>
          </a:p>
        </p:txBody>
      </p:sp>
    </p:spTree>
    <p:extLst>
      <p:ext uri="{BB962C8B-B14F-4D97-AF65-F5344CB8AC3E}">
        <p14:creationId xmlns="" xmlns:p14="http://schemas.microsoft.com/office/powerpoint/2010/main" val="1551916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Considerations</a:t>
            </a:r>
            <a:endParaRPr lang="en-US" dirty="0"/>
          </a:p>
        </p:txBody>
      </p:sp>
      <p:sp>
        <p:nvSpPr>
          <p:cNvPr id="3" name="Content Placeholder 2"/>
          <p:cNvSpPr>
            <a:spLocks noGrp="1"/>
          </p:cNvSpPr>
          <p:nvPr>
            <p:ph sz="quarter" idx="1"/>
          </p:nvPr>
        </p:nvSpPr>
        <p:spPr/>
        <p:txBody>
          <a:bodyPr>
            <a:normAutofit lnSpcReduction="10000"/>
          </a:bodyPr>
          <a:lstStyle/>
          <a:p>
            <a:r>
              <a:rPr lang="en-US" dirty="0"/>
              <a:t>The severity, duration, and proximity of an individual’s exposure to a traumatic event are the most important factors affecting the likelihood of developing </a:t>
            </a:r>
            <a:r>
              <a:rPr lang="en-US" dirty="0" smtClean="0"/>
              <a:t>PTSD</a:t>
            </a:r>
            <a:endParaRPr lang="en-US" dirty="0"/>
          </a:p>
          <a:p>
            <a:r>
              <a:rPr lang="en-US" dirty="0" smtClean="0"/>
              <a:t>PTSD </a:t>
            </a:r>
            <a:r>
              <a:rPr lang="en-US" dirty="0"/>
              <a:t>can also develop in individuals without any predisposing conditions, particularly if the stressor is </a:t>
            </a:r>
            <a:r>
              <a:rPr lang="en-US" dirty="0" smtClean="0"/>
              <a:t>extreme</a:t>
            </a:r>
            <a:endParaRPr lang="en-US" dirty="0"/>
          </a:p>
          <a:p>
            <a:r>
              <a:rPr lang="en-US" dirty="0" smtClean="0"/>
              <a:t>The </a:t>
            </a:r>
            <a:r>
              <a:rPr lang="en-US" dirty="0"/>
              <a:t>disorder may be especially severe or long lasting when the stressor is of human design (torture, rape</a:t>
            </a:r>
            <a:r>
              <a:rPr lang="en-US" dirty="0" smtClean="0"/>
              <a:t>)</a:t>
            </a:r>
            <a:endParaRPr lang="en-US" dirty="0"/>
          </a:p>
        </p:txBody>
      </p:sp>
    </p:spTree>
    <p:extLst>
      <p:ext uri="{BB962C8B-B14F-4D97-AF65-F5344CB8AC3E}">
        <p14:creationId xmlns="" xmlns:p14="http://schemas.microsoft.com/office/powerpoint/2010/main" val="4164626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bg2">
                    <a:lumMod val="50000"/>
                  </a:schemeClr>
                </a:solidFill>
              </a:rPr>
              <a:t>Examples of Traumatic Events</a:t>
            </a:r>
            <a:endParaRPr lang="en-US" dirty="0">
              <a:solidFill>
                <a:schemeClr val="bg2">
                  <a:lumMod val="50000"/>
                </a:schemeClr>
              </a:solidFill>
            </a:endParaRPr>
          </a:p>
        </p:txBody>
      </p:sp>
      <p:sp>
        <p:nvSpPr>
          <p:cNvPr id="10" name="Content Placeholder 9"/>
          <p:cNvSpPr>
            <a:spLocks noGrp="1"/>
          </p:cNvSpPr>
          <p:nvPr>
            <p:ph sz="half" idx="1"/>
          </p:nvPr>
        </p:nvSpPr>
        <p:spPr>
          <a:xfrm>
            <a:off x="304800" y="1828800"/>
            <a:ext cx="4038600" cy="4072128"/>
          </a:xfrm>
          <a:solidFill>
            <a:schemeClr val="accent1"/>
          </a:solidFill>
          <a:effectLst>
            <a:glow rad="139700">
              <a:schemeClr val="accent6">
                <a:satMod val="175000"/>
                <a:alpha val="40000"/>
              </a:schemeClr>
            </a:glow>
          </a:effectLst>
        </p:spPr>
        <p:txBody>
          <a:bodyPr/>
          <a:lstStyle/>
          <a:p>
            <a:pPr>
              <a:spcBef>
                <a:spcPts val="1200"/>
              </a:spcBef>
              <a:buClr>
                <a:schemeClr val="bg1"/>
              </a:buClr>
            </a:pPr>
            <a:r>
              <a:rPr lang="en-US" dirty="0">
                <a:solidFill>
                  <a:schemeClr val="bg1"/>
                </a:solidFill>
              </a:rPr>
              <a:t>Military combat</a:t>
            </a:r>
          </a:p>
          <a:p>
            <a:pPr>
              <a:buClr>
                <a:schemeClr val="bg1"/>
              </a:buClr>
            </a:pPr>
            <a:r>
              <a:rPr lang="en-US" dirty="0">
                <a:solidFill>
                  <a:schemeClr val="bg1"/>
                </a:solidFill>
              </a:rPr>
              <a:t>Violent personal assault (sexual assault, physical attack)</a:t>
            </a:r>
          </a:p>
          <a:p>
            <a:pPr>
              <a:buClr>
                <a:schemeClr val="bg1"/>
              </a:buClr>
            </a:pPr>
            <a:r>
              <a:rPr lang="en-US" dirty="0">
                <a:solidFill>
                  <a:schemeClr val="bg1"/>
                </a:solidFill>
              </a:rPr>
              <a:t>Being kidnapped</a:t>
            </a:r>
          </a:p>
          <a:p>
            <a:pPr>
              <a:buClr>
                <a:schemeClr val="bg1"/>
              </a:buClr>
            </a:pPr>
            <a:r>
              <a:rPr lang="en-US" dirty="0">
                <a:solidFill>
                  <a:schemeClr val="bg1"/>
                </a:solidFill>
              </a:rPr>
              <a:t>Being taken hostage</a:t>
            </a:r>
          </a:p>
          <a:p>
            <a:pPr>
              <a:buClr>
                <a:schemeClr val="bg1"/>
              </a:buClr>
            </a:pPr>
            <a:r>
              <a:rPr lang="en-US" dirty="0">
                <a:solidFill>
                  <a:schemeClr val="bg1"/>
                </a:solidFill>
              </a:rPr>
              <a:t>Terrorist attack</a:t>
            </a:r>
          </a:p>
          <a:p>
            <a:pPr>
              <a:buClr>
                <a:schemeClr val="bg1"/>
              </a:buClr>
            </a:pPr>
            <a:r>
              <a:rPr lang="en-US" dirty="0" smtClean="0">
                <a:solidFill>
                  <a:schemeClr val="bg1"/>
                </a:solidFill>
              </a:rPr>
              <a:t>Torture</a:t>
            </a:r>
            <a:endParaRPr lang="en-US" dirty="0">
              <a:solidFill>
                <a:schemeClr val="bg1"/>
              </a:solidFill>
            </a:endParaRPr>
          </a:p>
        </p:txBody>
      </p:sp>
      <p:sp>
        <p:nvSpPr>
          <p:cNvPr id="11" name="Content Placeholder 10"/>
          <p:cNvSpPr>
            <a:spLocks noGrp="1"/>
          </p:cNvSpPr>
          <p:nvPr>
            <p:ph sz="half" idx="2"/>
          </p:nvPr>
        </p:nvSpPr>
        <p:spPr>
          <a:xfrm>
            <a:off x="4800600" y="1828800"/>
            <a:ext cx="4038600" cy="4072128"/>
          </a:xfrm>
          <a:solidFill>
            <a:schemeClr val="accent1"/>
          </a:solidFill>
          <a:effectLst>
            <a:glow rad="139700">
              <a:schemeClr val="accent6">
                <a:satMod val="175000"/>
                <a:alpha val="40000"/>
              </a:schemeClr>
            </a:glow>
          </a:effectLst>
        </p:spPr>
        <p:txBody>
          <a:bodyPr/>
          <a:lstStyle/>
          <a:p>
            <a:pPr>
              <a:buClr>
                <a:schemeClr val="bg1"/>
              </a:buClr>
            </a:pPr>
            <a:r>
              <a:rPr lang="en-US" dirty="0">
                <a:solidFill>
                  <a:schemeClr val="bg1"/>
                </a:solidFill>
              </a:rPr>
              <a:t>Incarceration as a prisoner of war</a:t>
            </a:r>
          </a:p>
          <a:p>
            <a:pPr>
              <a:buClr>
                <a:schemeClr val="bg1"/>
              </a:buClr>
            </a:pPr>
            <a:r>
              <a:rPr lang="en-US" dirty="0">
                <a:solidFill>
                  <a:schemeClr val="bg1"/>
                </a:solidFill>
              </a:rPr>
              <a:t>Natural or </a:t>
            </a:r>
            <a:r>
              <a:rPr lang="en-US" dirty="0" smtClean="0">
                <a:solidFill>
                  <a:schemeClr val="bg1"/>
                </a:solidFill>
              </a:rPr>
              <a:t>manmade disasters</a:t>
            </a:r>
            <a:endParaRPr lang="en-US" dirty="0">
              <a:solidFill>
                <a:schemeClr val="bg1"/>
              </a:solidFill>
            </a:endParaRPr>
          </a:p>
          <a:p>
            <a:pPr>
              <a:buClr>
                <a:schemeClr val="bg1"/>
              </a:buClr>
            </a:pPr>
            <a:r>
              <a:rPr lang="en-US" dirty="0">
                <a:solidFill>
                  <a:schemeClr val="bg1"/>
                </a:solidFill>
              </a:rPr>
              <a:t>Severe automobile accidents</a:t>
            </a:r>
          </a:p>
          <a:p>
            <a:pPr>
              <a:buClr>
                <a:schemeClr val="bg1"/>
              </a:buClr>
            </a:pPr>
            <a:r>
              <a:rPr lang="en-US" dirty="0">
                <a:solidFill>
                  <a:schemeClr val="bg1"/>
                </a:solidFill>
              </a:rPr>
              <a:t>Being diagnosed with a life threatening illness</a:t>
            </a:r>
          </a:p>
          <a:p>
            <a:endParaRPr lang="en-US" dirty="0"/>
          </a:p>
        </p:txBody>
      </p:sp>
    </p:spTree>
    <p:extLst>
      <p:ext uri="{BB962C8B-B14F-4D97-AF65-F5344CB8AC3E}">
        <p14:creationId xmlns="" xmlns:p14="http://schemas.microsoft.com/office/powerpoint/2010/main" val="1305963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Prevalence</a:t>
            </a:r>
            <a:endParaRPr lang="en-US" dirty="0"/>
          </a:p>
        </p:txBody>
      </p:sp>
      <p:sp>
        <p:nvSpPr>
          <p:cNvPr id="4" name="Content Placeholder 3"/>
          <p:cNvSpPr>
            <a:spLocks noGrp="1"/>
          </p:cNvSpPr>
          <p:nvPr>
            <p:ph sz="quarter" idx="1"/>
          </p:nvPr>
        </p:nvSpPr>
        <p:spPr/>
        <p:txBody>
          <a:bodyPr/>
          <a:lstStyle/>
          <a:p>
            <a:r>
              <a:rPr lang="en-US" dirty="0" smtClean="0"/>
              <a:t>Approximately 70% of adults in the United States have experienced a traumatic event at least once in their lifetime.  Up to 20% of these people will go on to develop </a:t>
            </a:r>
            <a:r>
              <a:rPr lang="en-US" dirty="0" smtClean="0"/>
              <a:t>PTSD</a:t>
            </a:r>
          </a:p>
          <a:p>
            <a:r>
              <a:rPr lang="en-US" dirty="0" smtClean="0"/>
              <a:t>Women are about twice as likely as men to develop PTSD</a:t>
            </a:r>
            <a:endParaRPr lang="en-US" dirty="0"/>
          </a:p>
        </p:txBody>
      </p:sp>
    </p:spTree>
    <p:extLst>
      <p:ext uri="{BB962C8B-B14F-4D97-AF65-F5344CB8AC3E}">
        <p14:creationId xmlns="" xmlns:p14="http://schemas.microsoft.com/office/powerpoint/2010/main" val="118717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Tools</a:t>
            </a:r>
            <a:endParaRPr lang="en-US" dirty="0"/>
          </a:p>
        </p:txBody>
      </p:sp>
      <p:sp>
        <p:nvSpPr>
          <p:cNvPr id="3" name="Content Placeholder 2"/>
          <p:cNvSpPr>
            <a:spLocks noGrp="1"/>
          </p:cNvSpPr>
          <p:nvPr>
            <p:ph sz="quarter" idx="1"/>
          </p:nvPr>
        </p:nvSpPr>
        <p:spPr/>
        <p:txBody>
          <a:bodyPr>
            <a:normAutofit/>
          </a:bodyPr>
          <a:lstStyle/>
          <a:p>
            <a:r>
              <a:rPr lang="en-US" dirty="0" smtClean="0"/>
              <a:t>2 </a:t>
            </a:r>
            <a:r>
              <a:rPr lang="en-US" dirty="0"/>
              <a:t>main categories of PTSD evaluations are structured interviews and self report </a:t>
            </a:r>
            <a:r>
              <a:rPr lang="en-US" dirty="0" smtClean="0"/>
              <a:t>questionnaires </a:t>
            </a:r>
            <a:endParaRPr lang="en-US" dirty="0"/>
          </a:p>
          <a:p>
            <a:pPr lvl="1"/>
            <a:r>
              <a:rPr lang="en-US" dirty="0" smtClean="0"/>
              <a:t>Interviews</a:t>
            </a:r>
            <a:endParaRPr lang="en-US" dirty="0"/>
          </a:p>
          <a:p>
            <a:pPr lvl="2"/>
            <a:r>
              <a:rPr lang="en-US" dirty="0"/>
              <a:t>Clinician Administered PTSD Scale (CAPS) developed by National Center for PTSD</a:t>
            </a:r>
          </a:p>
          <a:p>
            <a:pPr lvl="1"/>
            <a:r>
              <a:rPr lang="en-US" dirty="0"/>
              <a:t>Self Reports</a:t>
            </a:r>
          </a:p>
          <a:p>
            <a:pPr lvl="2"/>
            <a:r>
              <a:rPr lang="en-US" dirty="0"/>
              <a:t>PCL</a:t>
            </a:r>
          </a:p>
          <a:p>
            <a:pPr marL="0" indent="0" algn="ctr">
              <a:buNone/>
            </a:pPr>
            <a:r>
              <a:rPr lang="en-US" i="1" dirty="0"/>
              <a:t>www.ncptsd.va.gov</a:t>
            </a:r>
          </a:p>
          <a:p>
            <a:endParaRPr lang="en-US" dirty="0"/>
          </a:p>
        </p:txBody>
      </p:sp>
    </p:spTree>
    <p:extLst>
      <p:ext uri="{BB962C8B-B14F-4D97-AF65-F5344CB8AC3E}">
        <p14:creationId xmlns="" xmlns:p14="http://schemas.microsoft.com/office/powerpoint/2010/main" val="2075493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PTSD Symptoms May Include:</a:t>
            </a:r>
            <a:endParaRPr lang="en-US" dirty="0"/>
          </a:p>
        </p:txBody>
      </p:sp>
      <p:sp>
        <p:nvSpPr>
          <p:cNvPr id="6" name="Content Placeholder 5"/>
          <p:cNvSpPr>
            <a:spLocks noGrp="1"/>
          </p:cNvSpPr>
          <p:nvPr>
            <p:ph sz="quarter" idx="1"/>
          </p:nvPr>
        </p:nvSpPr>
        <p:spPr/>
        <p:txBody>
          <a:bodyPr>
            <a:normAutofit fontScale="92500" lnSpcReduction="10000"/>
          </a:bodyPr>
          <a:lstStyle/>
          <a:p>
            <a:r>
              <a:rPr lang="en-US" dirty="0"/>
              <a:t>Distressing dreams of the event that may change into </a:t>
            </a:r>
            <a:r>
              <a:rPr lang="en-US" dirty="0" smtClean="0"/>
              <a:t>   </a:t>
            </a:r>
            <a:r>
              <a:rPr lang="en-US" dirty="0"/>
              <a:t>generalized </a:t>
            </a:r>
            <a:r>
              <a:rPr lang="en-US" dirty="0" smtClean="0"/>
              <a:t>nightmares </a:t>
            </a:r>
            <a:endParaRPr lang="en-US" dirty="0"/>
          </a:p>
          <a:p>
            <a:r>
              <a:rPr lang="en-US" dirty="0" smtClean="0"/>
              <a:t>Reliving </a:t>
            </a:r>
            <a:r>
              <a:rPr lang="en-US" dirty="0"/>
              <a:t>the trauma may occur in repetitive </a:t>
            </a:r>
            <a:r>
              <a:rPr lang="en-US" dirty="0" smtClean="0"/>
              <a:t>behavior</a:t>
            </a:r>
            <a:endParaRPr lang="en-US" dirty="0"/>
          </a:p>
          <a:p>
            <a:r>
              <a:rPr lang="en-US" dirty="0"/>
              <a:t>May report diminished interest in activities</a:t>
            </a:r>
          </a:p>
          <a:p>
            <a:r>
              <a:rPr lang="en-US" dirty="0"/>
              <a:t>Constricted </a:t>
            </a:r>
            <a:r>
              <a:rPr lang="en-US" dirty="0" smtClean="0"/>
              <a:t>affect</a:t>
            </a:r>
            <a:endParaRPr lang="en-US" dirty="0"/>
          </a:p>
          <a:p>
            <a:r>
              <a:rPr lang="en-US" dirty="0"/>
              <a:t>Sense of a foreshortened future</a:t>
            </a:r>
          </a:p>
          <a:p>
            <a:r>
              <a:rPr lang="en-US" dirty="0"/>
              <a:t>Omen </a:t>
            </a:r>
            <a:r>
              <a:rPr lang="en-US" dirty="0" smtClean="0"/>
              <a:t>formation</a:t>
            </a:r>
            <a:endParaRPr lang="en-US" dirty="0"/>
          </a:p>
          <a:p>
            <a:r>
              <a:rPr lang="en-US" dirty="0"/>
              <a:t>Physical symptoms (e.g., stomachaches and headaches</a:t>
            </a:r>
            <a:r>
              <a:rPr lang="en-US" dirty="0" smtClean="0"/>
              <a:t>)</a:t>
            </a:r>
            <a:endParaRPr lang="en-US" dirty="0"/>
          </a:p>
          <a:p>
            <a:endParaRPr lang="en-US" dirty="0"/>
          </a:p>
          <a:p>
            <a:endParaRPr lang="en-US" dirty="0"/>
          </a:p>
        </p:txBody>
      </p:sp>
    </p:spTree>
    <p:extLst>
      <p:ext uri="{BB962C8B-B14F-4D97-AF65-F5344CB8AC3E}">
        <p14:creationId xmlns="" xmlns:p14="http://schemas.microsoft.com/office/powerpoint/2010/main" val="2839142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Preface</a:t>
            </a:r>
            <a:endParaRPr lang="en-US" dirty="0"/>
          </a:p>
        </p:txBody>
      </p:sp>
      <p:sp>
        <p:nvSpPr>
          <p:cNvPr id="3" name="Content Placeholder 2"/>
          <p:cNvSpPr>
            <a:spLocks noGrp="1"/>
          </p:cNvSpPr>
          <p:nvPr>
            <p:ph sz="quarter" idx="1"/>
          </p:nvPr>
        </p:nvSpPr>
        <p:spPr/>
        <p:txBody>
          <a:bodyPr/>
          <a:lstStyle/>
          <a:p>
            <a:r>
              <a:rPr lang="en-US" dirty="0"/>
              <a:t>PTSD necessarily involves exposure to a traumatic </a:t>
            </a:r>
            <a:r>
              <a:rPr lang="en-US" dirty="0" smtClean="0"/>
              <a:t>stressor</a:t>
            </a:r>
            <a:endParaRPr lang="en-US" dirty="0"/>
          </a:p>
          <a:p>
            <a:pPr lvl="1"/>
            <a:r>
              <a:rPr lang="en-US" dirty="0"/>
              <a:t>Not everyone exposed to these events develops </a:t>
            </a:r>
            <a:r>
              <a:rPr lang="en-US" dirty="0" smtClean="0"/>
              <a:t>PTSD</a:t>
            </a:r>
            <a:endParaRPr lang="en-US" dirty="0"/>
          </a:p>
          <a:p>
            <a:pPr lvl="1"/>
            <a:r>
              <a:rPr lang="en-US" dirty="0" smtClean="0"/>
              <a:t>However</a:t>
            </a:r>
            <a:r>
              <a:rPr lang="en-US" dirty="0"/>
              <a:t>, among those who develop PTSD, significant impairments in daily functioning (including interpersonal and academic functioning) are </a:t>
            </a:r>
            <a:r>
              <a:rPr lang="en-US" dirty="0" smtClean="0"/>
              <a:t>observed</a:t>
            </a:r>
            <a:endParaRPr lang="en-US" dirty="0"/>
          </a:p>
          <a:p>
            <a:endParaRPr lang="en-US" dirty="0"/>
          </a:p>
        </p:txBody>
      </p:sp>
    </p:spTree>
    <p:extLst>
      <p:ext uri="{BB962C8B-B14F-4D97-AF65-F5344CB8AC3E}">
        <p14:creationId xmlns="" xmlns:p14="http://schemas.microsoft.com/office/powerpoint/2010/main" val="79792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Differential </a:t>
            </a:r>
            <a:r>
              <a:rPr lang="en-US" dirty="0"/>
              <a:t>diagnosis of the disorder or problem; that is, what </a:t>
            </a:r>
            <a:r>
              <a:rPr lang="en-US" dirty="0" smtClean="0"/>
              <a:t>other disorders </a:t>
            </a:r>
            <a:r>
              <a:rPr lang="en-US" dirty="0"/>
              <a:t>or problems may account for some or all of the symptoms </a:t>
            </a:r>
            <a:r>
              <a:rPr lang="en-US" dirty="0" smtClean="0"/>
              <a:t>or features</a:t>
            </a:r>
            <a:endParaRPr lang="en-US" dirty="0"/>
          </a:p>
          <a:p>
            <a:r>
              <a:rPr lang="en-US" dirty="0" smtClean="0"/>
              <a:t>PTSD </a:t>
            </a:r>
            <a:r>
              <a:rPr lang="en-US" dirty="0"/>
              <a:t>is frequently co-morbid with other psychiatric disorders including:</a:t>
            </a:r>
          </a:p>
          <a:p>
            <a:pPr lvl="1"/>
            <a:r>
              <a:rPr lang="en-US" dirty="0" smtClean="0"/>
              <a:t>Anxiety </a:t>
            </a:r>
            <a:r>
              <a:rPr lang="en-US" dirty="0"/>
              <a:t>disorders</a:t>
            </a:r>
          </a:p>
          <a:p>
            <a:pPr lvl="1"/>
            <a:r>
              <a:rPr lang="en-US" dirty="0" smtClean="0"/>
              <a:t>Acute </a:t>
            </a:r>
            <a:r>
              <a:rPr lang="en-US" dirty="0"/>
              <a:t>s</a:t>
            </a:r>
            <a:r>
              <a:rPr lang="en-US" dirty="0" smtClean="0"/>
              <a:t>tress disorder</a:t>
            </a:r>
            <a:endParaRPr lang="en-US" dirty="0"/>
          </a:p>
          <a:p>
            <a:pPr lvl="1"/>
            <a:r>
              <a:rPr lang="en-US" dirty="0" smtClean="0"/>
              <a:t>Obsessive </a:t>
            </a:r>
            <a:r>
              <a:rPr lang="en-US" dirty="0"/>
              <a:t>compulsive disorder</a:t>
            </a:r>
          </a:p>
          <a:p>
            <a:pPr lvl="1"/>
            <a:r>
              <a:rPr lang="en-US" dirty="0" smtClean="0"/>
              <a:t>Adjustment </a:t>
            </a:r>
            <a:r>
              <a:rPr lang="en-US" dirty="0"/>
              <a:t>disorder</a:t>
            </a:r>
          </a:p>
          <a:p>
            <a:pPr lvl="1"/>
            <a:r>
              <a:rPr lang="en-US" dirty="0" smtClean="0"/>
              <a:t>Depressive </a:t>
            </a:r>
            <a:r>
              <a:rPr lang="en-US" dirty="0"/>
              <a:t>disorders</a:t>
            </a:r>
          </a:p>
          <a:p>
            <a:pPr lvl="1"/>
            <a:r>
              <a:rPr lang="en-US" dirty="0" smtClean="0"/>
              <a:t>Substance </a:t>
            </a:r>
            <a:r>
              <a:rPr lang="en-US" dirty="0"/>
              <a:t>a</a:t>
            </a:r>
            <a:r>
              <a:rPr lang="en-US" dirty="0" smtClean="0"/>
              <a:t>buse </a:t>
            </a:r>
            <a:r>
              <a:rPr lang="en-US" dirty="0"/>
              <a:t>disorders </a:t>
            </a:r>
          </a:p>
        </p:txBody>
      </p:sp>
    </p:spTree>
    <p:extLst>
      <p:ext uri="{BB962C8B-B14F-4D97-AF65-F5344CB8AC3E}">
        <p14:creationId xmlns="" xmlns:p14="http://schemas.microsoft.com/office/powerpoint/2010/main" val="1038294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a:t>
            </a:r>
            <a:br>
              <a:rPr lang="en-US" dirty="0" smtClean="0"/>
            </a:br>
            <a:r>
              <a:rPr lang="en-US" dirty="0" smtClean="0"/>
              <a:t>PTSD and Acute Stress Disorder</a:t>
            </a:r>
            <a:endParaRPr lang="en-US" dirty="0"/>
          </a:p>
        </p:txBody>
      </p:sp>
      <p:sp>
        <p:nvSpPr>
          <p:cNvPr id="3" name="Content Placeholder 2"/>
          <p:cNvSpPr>
            <a:spLocks noGrp="1"/>
          </p:cNvSpPr>
          <p:nvPr>
            <p:ph sz="quarter" idx="1"/>
          </p:nvPr>
        </p:nvSpPr>
        <p:spPr/>
        <p:txBody>
          <a:bodyPr/>
          <a:lstStyle/>
          <a:p>
            <a:r>
              <a:rPr lang="en-US" dirty="0"/>
              <a:t>In general, the symptoms of acute stress disorder must occur within </a:t>
            </a:r>
            <a:r>
              <a:rPr lang="en-US" dirty="0" smtClean="0"/>
              <a:t>4 </a:t>
            </a:r>
            <a:r>
              <a:rPr lang="en-US" dirty="0"/>
              <a:t>weeks of a traumatic event and come to an end within that </a:t>
            </a:r>
            <a:r>
              <a:rPr lang="en-US" dirty="0" smtClean="0"/>
              <a:t>4-week </a:t>
            </a:r>
            <a:r>
              <a:rPr lang="en-US" dirty="0"/>
              <a:t>time </a:t>
            </a:r>
            <a:r>
              <a:rPr lang="en-US" dirty="0" smtClean="0"/>
              <a:t>period</a:t>
            </a:r>
            <a:endParaRPr lang="en-US" dirty="0"/>
          </a:p>
          <a:p>
            <a:r>
              <a:rPr lang="en-US" dirty="0" smtClean="0"/>
              <a:t>If </a:t>
            </a:r>
            <a:r>
              <a:rPr lang="en-US" dirty="0"/>
              <a:t>symptoms last longer than </a:t>
            </a:r>
            <a:r>
              <a:rPr lang="en-US" dirty="0" smtClean="0"/>
              <a:t>1 </a:t>
            </a:r>
            <a:r>
              <a:rPr lang="en-US" dirty="0"/>
              <a:t>month and follow other patterns common to PTSD, a person’s diagnosis may change from acute stress disorder to </a:t>
            </a:r>
            <a:r>
              <a:rPr lang="en-US" dirty="0" smtClean="0"/>
              <a:t>PTSD</a:t>
            </a:r>
            <a:endParaRPr lang="en-US" dirty="0"/>
          </a:p>
          <a:p>
            <a:endParaRPr lang="en-US" dirty="0"/>
          </a:p>
        </p:txBody>
      </p:sp>
    </p:spTree>
    <p:extLst>
      <p:ext uri="{BB962C8B-B14F-4D97-AF65-F5344CB8AC3E}">
        <p14:creationId xmlns="" xmlns:p14="http://schemas.microsoft.com/office/powerpoint/2010/main" val="2847126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PTSD and Obsessive-Compulsive Disorder</a:t>
            </a:r>
            <a:endParaRPr lang="en-US" dirty="0"/>
          </a:p>
        </p:txBody>
      </p:sp>
      <p:sp>
        <p:nvSpPr>
          <p:cNvPr id="3" name="Content Placeholder 2"/>
          <p:cNvSpPr>
            <a:spLocks noGrp="1"/>
          </p:cNvSpPr>
          <p:nvPr>
            <p:ph sz="quarter" idx="1"/>
          </p:nvPr>
        </p:nvSpPr>
        <p:spPr/>
        <p:txBody>
          <a:bodyPr/>
          <a:lstStyle/>
          <a:p>
            <a:r>
              <a:rPr lang="en-US" dirty="0"/>
              <a:t>Both have recurrent, intrusive thoughts as a symptom</a:t>
            </a:r>
            <a:r>
              <a:rPr lang="en-US" dirty="0" smtClean="0"/>
              <a:t>, but </a:t>
            </a:r>
            <a:r>
              <a:rPr lang="en-US" dirty="0"/>
              <a:t>the types of thoughts are one way to </a:t>
            </a:r>
            <a:r>
              <a:rPr lang="en-US" dirty="0" smtClean="0"/>
              <a:t>distinguish these </a:t>
            </a:r>
            <a:r>
              <a:rPr lang="en-US" dirty="0"/>
              <a:t>disorders. Thoughts present in obsessive-compulsive disorder do not usually relate to a past traumatic </a:t>
            </a:r>
            <a:r>
              <a:rPr lang="en-US" dirty="0" smtClean="0"/>
              <a:t>event.</a:t>
            </a:r>
            <a:endParaRPr lang="en-US" dirty="0"/>
          </a:p>
          <a:p>
            <a:r>
              <a:rPr lang="en-US" dirty="0" smtClean="0"/>
              <a:t>With </a:t>
            </a:r>
            <a:r>
              <a:rPr lang="en-US" dirty="0"/>
              <a:t>PTSD, the thoughts are invariably connected to a past traumatic </a:t>
            </a:r>
            <a:r>
              <a:rPr lang="en-US" dirty="0" smtClean="0"/>
              <a:t>event.</a:t>
            </a:r>
            <a:endParaRPr lang="en-US" dirty="0"/>
          </a:p>
          <a:p>
            <a:endParaRPr lang="en-US" dirty="0"/>
          </a:p>
        </p:txBody>
      </p:sp>
    </p:spTree>
    <p:extLst>
      <p:ext uri="{BB962C8B-B14F-4D97-AF65-F5344CB8AC3E}">
        <p14:creationId xmlns="" xmlns:p14="http://schemas.microsoft.com/office/powerpoint/2010/main" val="4023089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PTSD and Adjustment Disorder</a:t>
            </a:r>
            <a:endParaRPr lang="en-US" dirty="0"/>
          </a:p>
        </p:txBody>
      </p:sp>
      <p:sp>
        <p:nvSpPr>
          <p:cNvPr id="3" name="Content Placeholder 2"/>
          <p:cNvSpPr>
            <a:spLocks noGrp="1"/>
          </p:cNvSpPr>
          <p:nvPr>
            <p:ph sz="quarter" idx="1"/>
          </p:nvPr>
        </p:nvSpPr>
        <p:spPr/>
        <p:txBody>
          <a:bodyPr/>
          <a:lstStyle/>
          <a:p>
            <a:r>
              <a:rPr lang="en-US" dirty="0"/>
              <a:t>PTSD symptoms can also seem similar to adjustment disorder because both are linked with anxiety that develops after exposure to a stressor. With PTSD, this stressor is a traumatic </a:t>
            </a:r>
            <a:r>
              <a:rPr lang="en-US" dirty="0" smtClean="0"/>
              <a:t>event.</a:t>
            </a:r>
            <a:endParaRPr lang="en-US" dirty="0"/>
          </a:p>
          <a:p>
            <a:r>
              <a:rPr lang="en-US" dirty="0" smtClean="0"/>
              <a:t>With </a:t>
            </a:r>
            <a:r>
              <a:rPr lang="en-US" dirty="0"/>
              <a:t>adjustment disorder, the stressor does not have to be severe or outside the “normal” human </a:t>
            </a:r>
            <a:r>
              <a:rPr lang="en-US" dirty="0" smtClean="0"/>
              <a:t>experience.</a:t>
            </a:r>
            <a:endParaRPr lang="en-US" dirty="0"/>
          </a:p>
          <a:p>
            <a:endParaRPr lang="en-US" dirty="0"/>
          </a:p>
        </p:txBody>
      </p:sp>
    </p:spTree>
    <p:extLst>
      <p:ext uri="{BB962C8B-B14F-4D97-AF65-F5344CB8AC3E}">
        <p14:creationId xmlns="" xmlns:p14="http://schemas.microsoft.com/office/powerpoint/2010/main" val="3008476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PTSD </a:t>
            </a:r>
            <a:br>
              <a:rPr lang="en-US" dirty="0" smtClean="0"/>
            </a:br>
            <a:r>
              <a:rPr lang="en-US" dirty="0" smtClean="0"/>
              <a:t>and Depression</a:t>
            </a:r>
            <a:endParaRPr lang="en-US" dirty="0"/>
          </a:p>
        </p:txBody>
      </p:sp>
      <p:sp>
        <p:nvSpPr>
          <p:cNvPr id="3" name="Content Placeholder 2"/>
          <p:cNvSpPr>
            <a:spLocks noGrp="1"/>
          </p:cNvSpPr>
          <p:nvPr>
            <p:ph sz="quarter" idx="1"/>
          </p:nvPr>
        </p:nvSpPr>
        <p:spPr/>
        <p:txBody>
          <a:bodyPr/>
          <a:lstStyle/>
          <a:p>
            <a:r>
              <a:rPr lang="en-US" dirty="0"/>
              <a:t>Depression after trauma and PTSD both may present numbing and avoidance features, but depression would not induce </a:t>
            </a:r>
            <a:r>
              <a:rPr lang="en-US" dirty="0" smtClean="0"/>
              <a:t>hyper-arousal </a:t>
            </a:r>
            <a:r>
              <a:rPr lang="en-US" dirty="0"/>
              <a:t>or intrusive symptoms</a:t>
            </a:r>
          </a:p>
          <a:p>
            <a:endParaRPr lang="en-US" dirty="0"/>
          </a:p>
        </p:txBody>
      </p:sp>
    </p:spTree>
    <p:extLst>
      <p:ext uri="{BB962C8B-B14F-4D97-AF65-F5344CB8AC3E}">
        <p14:creationId xmlns="" xmlns:p14="http://schemas.microsoft.com/office/powerpoint/2010/main" val="599691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a:xfrm>
            <a:off x="4191000" y="1527048"/>
            <a:ext cx="4614672" cy="4572000"/>
          </a:xfrm>
        </p:spPr>
        <p:txBody>
          <a:bodyPr/>
          <a:lstStyle/>
          <a:p>
            <a:r>
              <a:rPr lang="en-US" dirty="0"/>
              <a:t>The most comprehensive and widely cited guidelines for treating PTSD include using variants of cognitive </a:t>
            </a:r>
            <a:r>
              <a:rPr lang="en-US" dirty="0" smtClean="0"/>
              <a:t>therapy</a:t>
            </a:r>
            <a:endParaRPr lang="en-US" dirty="0"/>
          </a:p>
          <a:p>
            <a:endParaRPr lang="en-US" dirty="0"/>
          </a:p>
        </p:txBody>
      </p:sp>
      <p:pic>
        <p:nvPicPr>
          <p:cNvPr id="4" name="Picture 3" descr="https://encrypted-tbn0.gstatic.com/images?q=tbn:ANd9GcQ7SDIuiwmJfi2xIXTczDK2jatvXEyoGWxSwmQqjJLtc54Y1FOFAQ">
            <a:hlinkClick r:id="rId3"/>
          </p:cNvPr>
          <p:cNvPicPr/>
          <p:nvPr/>
        </p:nvPicPr>
        <p:blipFill>
          <a:blip r:embed="rId4" cstate="print"/>
          <a:srcRect/>
          <a:stretch>
            <a:fillRect/>
          </a:stretch>
        </p:blipFill>
        <p:spPr bwMode="auto">
          <a:xfrm>
            <a:off x="762000" y="1630680"/>
            <a:ext cx="3048000" cy="2667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966336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Types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solidFill>
                  <a:schemeClr val="accent1">
                    <a:lumMod val="75000"/>
                  </a:schemeClr>
                </a:solidFill>
              </a:rPr>
              <a:t>Exposure </a:t>
            </a:r>
            <a:r>
              <a:rPr lang="en-US" dirty="0" smtClean="0">
                <a:solidFill>
                  <a:schemeClr val="accent1">
                    <a:lumMod val="75000"/>
                  </a:schemeClr>
                </a:solidFill>
              </a:rPr>
              <a:t>Therapy</a:t>
            </a:r>
          </a:p>
          <a:p>
            <a:pPr lvl="1"/>
            <a:r>
              <a:rPr lang="en-US" dirty="0" smtClean="0"/>
              <a:t>Education </a:t>
            </a:r>
            <a:r>
              <a:rPr lang="en-US" dirty="0"/>
              <a:t>about common reactions to trauma, breathing retraining, and repeated exposure to the past trauma in graduated doses. The goal is for the traumatic event to be remembered without anxiety or panic </a:t>
            </a:r>
            <a:r>
              <a:rPr lang="en-US" dirty="0" smtClean="0"/>
              <a:t>resulting.</a:t>
            </a:r>
            <a:endParaRPr lang="en-US" dirty="0"/>
          </a:p>
          <a:p>
            <a:r>
              <a:rPr lang="en-US" dirty="0">
                <a:solidFill>
                  <a:schemeClr val="accent1">
                    <a:lumMod val="75000"/>
                  </a:schemeClr>
                </a:solidFill>
              </a:rPr>
              <a:t>Cognitive </a:t>
            </a:r>
            <a:r>
              <a:rPr lang="en-US" dirty="0" smtClean="0">
                <a:solidFill>
                  <a:schemeClr val="accent1">
                    <a:lumMod val="75000"/>
                  </a:schemeClr>
                </a:solidFill>
              </a:rPr>
              <a:t>Therapy</a:t>
            </a:r>
          </a:p>
          <a:p>
            <a:pPr lvl="1"/>
            <a:r>
              <a:rPr lang="en-US" dirty="0" smtClean="0"/>
              <a:t>Separating </a:t>
            </a:r>
            <a:r>
              <a:rPr lang="en-US" dirty="0"/>
              <a:t>the intrusive thoughts from the associated anxiety that they </a:t>
            </a:r>
            <a:r>
              <a:rPr lang="en-US" dirty="0" smtClean="0"/>
              <a:t>produce </a:t>
            </a:r>
            <a:endParaRPr lang="en-US" dirty="0"/>
          </a:p>
          <a:p>
            <a:r>
              <a:rPr lang="en-US" dirty="0" smtClean="0">
                <a:solidFill>
                  <a:schemeClr val="accent1">
                    <a:lumMod val="75000"/>
                  </a:schemeClr>
                </a:solidFill>
              </a:rPr>
              <a:t>Stress </a:t>
            </a:r>
            <a:r>
              <a:rPr lang="en-US" dirty="0">
                <a:solidFill>
                  <a:schemeClr val="accent1">
                    <a:lumMod val="75000"/>
                  </a:schemeClr>
                </a:solidFill>
              </a:rPr>
              <a:t>inoculation </a:t>
            </a:r>
            <a:r>
              <a:rPr lang="en-US" dirty="0" smtClean="0">
                <a:solidFill>
                  <a:schemeClr val="accent1">
                    <a:lumMod val="75000"/>
                  </a:schemeClr>
                </a:solidFill>
              </a:rPr>
              <a:t>training</a:t>
            </a:r>
          </a:p>
          <a:p>
            <a:pPr lvl="1"/>
            <a:r>
              <a:rPr lang="en-US" dirty="0" smtClean="0"/>
              <a:t>Variant </a:t>
            </a:r>
            <a:r>
              <a:rPr lang="en-US" dirty="0"/>
              <a:t>of exposure training teaches client to relax. Helps the client relax when thinking about traumatic event exposure by providing client a </a:t>
            </a:r>
            <a:r>
              <a:rPr lang="en-US" dirty="0" smtClean="0"/>
              <a:t>script.</a:t>
            </a:r>
            <a:endParaRPr lang="en-US" dirty="0"/>
          </a:p>
          <a:p>
            <a:endParaRPr lang="en-US" dirty="0"/>
          </a:p>
        </p:txBody>
      </p:sp>
    </p:spTree>
    <p:extLst>
      <p:ext uri="{BB962C8B-B14F-4D97-AF65-F5344CB8AC3E}">
        <p14:creationId xmlns="" xmlns:p14="http://schemas.microsoft.com/office/powerpoint/2010/main" val="102831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 Medication</a:t>
            </a:r>
            <a:endParaRPr lang="en-US" dirty="0"/>
          </a:p>
        </p:txBody>
      </p:sp>
      <p:sp>
        <p:nvSpPr>
          <p:cNvPr id="3" name="Content Placeholder 2"/>
          <p:cNvSpPr>
            <a:spLocks noGrp="1"/>
          </p:cNvSpPr>
          <p:nvPr>
            <p:ph sz="quarter" idx="1"/>
          </p:nvPr>
        </p:nvSpPr>
        <p:spPr/>
        <p:txBody>
          <a:bodyPr>
            <a:normAutofit/>
          </a:bodyPr>
          <a:lstStyle/>
          <a:p>
            <a:r>
              <a:rPr lang="en-US" dirty="0"/>
              <a:t>Sertraline (Zoloft), Paroxetine (Paxil), </a:t>
            </a:r>
            <a:r>
              <a:rPr lang="en-US" dirty="0" err="1"/>
              <a:t>Escitalorpram</a:t>
            </a:r>
            <a:r>
              <a:rPr lang="en-US" dirty="0"/>
              <a:t> (Lexapro), Fluvoxamine (</a:t>
            </a:r>
            <a:r>
              <a:rPr lang="en-US" dirty="0" err="1"/>
              <a:t>Luvox</a:t>
            </a:r>
            <a:r>
              <a:rPr lang="en-US" dirty="0"/>
              <a:t>), </a:t>
            </a:r>
            <a:r>
              <a:rPr lang="en-US" dirty="0" err="1"/>
              <a:t>Fluxetine</a:t>
            </a:r>
            <a:r>
              <a:rPr lang="en-US" dirty="0"/>
              <a:t> (Prozac)</a:t>
            </a:r>
          </a:p>
          <a:p>
            <a:pPr lvl="1"/>
            <a:r>
              <a:rPr lang="en-US" dirty="0" smtClean="0"/>
              <a:t>Affects </a:t>
            </a:r>
            <a:r>
              <a:rPr lang="en-US" dirty="0"/>
              <a:t>the concentration and activity of the neurotransmitter </a:t>
            </a:r>
            <a:r>
              <a:rPr lang="en-US" dirty="0" smtClean="0"/>
              <a:t>serotonin </a:t>
            </a:r>
            <a:endParaRPr lang="en-US" dirty="0"/>
          </a:p>
          <a:p>
            <a:pPr lvl="1"/>
            <a:r>
              <a:rPr lang="en-US" dirty="0"/>
              <a:t>May reduce depression, intrusive and avoidant symptoms, anger, explosive outbursts, </a:t>
            </a:r>
            <a:r>
              <a:rPr lang="en-US" dirty="0" smtClean="0"/>
              <a:t>hyper-arousal </a:t>
            </a:r>
            <a:r>
              <a:rPr lang="en-US" dirty="0"/>
              <a:t>symptoms, and </a:t>
            </a:r>
            <a:r>
              <a:rPr lang="en-US" dirty="0" smtClean="0"/>
              <a:t>numbing</a:t>
            </a:r>
            <a:endParaRPr lang="en-US" dirty="0"/>
          </a:p>
          <a:p>
            <a:pPr lvl="1"/>
            <a:r>
              <a:rPr lang="en-US" dirty="0"/>
              <a:t>FDA approved for the treatment of </a:t>
            </a:r>
            <a:r>
              <a:rPr lang="en-US" dirty="0" smtClean="0"/>
              <a:t>anxiety </a:t>
            </a:r>
            <a:r>
              <a:rPr lang="en-US" dirty="0"/>
              <a:t>d</a:t>
            </a:r>
            <a:r>
              <a:rPr lang="en-US" dirty="0" smtClean="0"/>
              <a:t>isorders </a:t>
            </a:r>
            <a:r>
              <a:rPr lang="en-US" dirty="0"/>
              <a:t>including </a:t>
            </a:r>
            <a:r>
              <a:rPr lang="en-US" dirty="0" smtClean="0"/>
              <a:t>PTSD </a:t>
            </a:r>
            <a:endParaRPr lang="en-US" dirty="0"/>
          </a:p>
          <a:p>
            <a:endParaRPr lang="en-US" dirty="0"/>
          </a:p>
        </p:txBody>
      </p:sp>
    </p:spTree>
    <p:extLst>
      <p:ext uri="{BB962C8B-B14F-4D97-AF65-F5344CB8AC3E}">
        <p14:creationId xmlns="" xmlns:p14="http://schemas.microsoft.com/office/powerpoint/2010/main" val="279742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Myths</a:t>
            </a:r>
            <a:endParaRPr lang="en-US" dirty="0"/>
          </a:p>
        </p:txBody>
      </p:sp>
      <p:sp>
        <p:nvSpPr>
          <p:cNvPr id="3" name="Content Placeholder 2"/>
          <p:cNvSpPr>
            <a:spLocks noGrp="1"/>
          </p:cNvSpPr>
          <p:nvPr>
            <p:ph sz="quarter" idx="1"/>
          </p:nvPr>
        </p:nvSpPr>
        <p:spPr/>
        <p:txBody>
          <a:bodyPr>
            <a:normAutofit/>
          </a:bodyPr>
          <a:lstStyle/>
          <a:p>
            <a:r>
              <a:rPr lang="en-US" dirty="0" smtClean="0"/>
              <a:t>MYTH: People </a:t>
            </a:r>
            <a:r>
              <a:rPr lang="en-US" dirty="0"/>
              <a:t>suffer from PTSD right after they experience a traumatic </a:t>
            </a:r>
            <a:r>
              <a:rPr lang="en-US" dirty="0" smtClean="0"/>
              <a:t>event</a:t>
            </a:r>
            <a:endParaRPr lang="en-US" dirty="0"/>
          </a:p>
          <a:p>
            <a:r>
              <a:rPr lang="en-US" dirty="0" smtClean="0"/>
              <a:t>FACT</a:t>
            </a:r>
            <a:r>
              <a:rPr lang="en-US" dirty="0"/>
              <a:t>: </a:t>
            </a:r>
            <a:r>
              <a:rPr lang="en-US" dirty="0" smtClean="0"/>
              <a:t>PTSD </a:t>
            </a:r>
            <a:r>
              <a:rPr lang="en-US" dirty="0"/>
              <a:t>symptoms usually develop within the first </a:t>
            </a:r>
            <a:r>
              <a:rPr lang="en-US" dirty="0" smtClean="0"/>
              <a:t>3 </a:t>
            </a:r>
            <a:r>
              <a:rPr lang="en-US" dirty="0"/>
              <a:t>months after trauma but may not appear until months or years have </a:t>
            </a:r>
            <a:r>
              <a:rPr lang="en-US" dirty="0" smtClean="0"/>
              <a:t>passed </a:t>
            </a:r>
            <a:endParaRPr lang="en-US" dirty="0"/>
          </a:p>
          <a:p>
            <a:r>
              <a:rPr lang="en-US" dirty="0" smtClean="0"/>
              <a:t>MYTH: You </a:t>
            </a:r>
            <a:r>
              <a:rPr lang="en-US" dirty="0"/>
              <a:t>have to serve in combat to experience PTSD</a:t>
            </a:r>
          </a:p>
          <a:p>
            <a:r>
              <a:rPr lang="en-US" dirty="0" smtClean="0"/>
              <a:t>FACT: Anyone </a:t>
            </a:r>
            <a:r>
              <a:rPr lang="en-US" dirty="0"/>
              <a:t>who has experience a traumatic event can experience PTSD</a:t>
            </a:r>
          </a:p>
          <a:p>
            <a:endParaRPr lang="en-US" dirty="0"/>
          </a:p>
        </p:txBody>
      </p:sp>
    </p:spTree>
    <p:extLst>
      <p:ext uri="{BB962C8B-B14F-4D97-AF65-F5344CB8AC3E}">
        <p14:creationId xmlns="" xmlns:p14="http://schemas.microsoft.com/office/powerpoint/2010/main" val="50952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SMART Phone Apps</a:t>
            </a:r>
            <a:endParaRPr lang="en-US" dirty="0"/>
          </a:p>
        </p:txBody>
      </p:sp>
      <p:pic>
        <p:nvPicPr>
          <p:cNvPr id="8" name="Picture 4"/>
          <p:cNvPicPr>
            <a:picLocks noChangeAspect="1" noChangeArrowheads="1"/>
          </p:cNvPicPr>
          <p:nvPr/>
        </p:nvPicPr>
        <p:blipFill>
          <a:blip r:embed="rId3" cstate="print"/>
          <a:srcRect/>
          <a:stretch>
            <a:fillRect/>
          </a:stretch>
        </p:blipFill>
        <p:spPr bwMode="auto">
          <a:xfrm>
            <a:off x="4191000" y="3566886"/>
            <a:ext cx="1981200" cy="2452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p:cNvPicPr>
            <a:picLocks noChangeAspect="1" noChangeArrowheads="1"/>
          </p:cNvPicPr>
          <p:nvPr/>
        </p:nvPicPr>
        <p:blipFill>
          <a:blip r:embed="rId4" cstate="print"/>
          <a:srcRect/>
          <a:stretch>
            <a:fillRect/>
          </a:stretch>
        </p:blipFill>
        <p:spPr bwMode="auto">
          <a:xfrm>
            <a:off x="6477000" y="1521324"/>
            <a:ext cx="18034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3399" y="1876425"/>
            <a:ext cx="3260085" cy="2916918"/>
          </a:xfrm>
          <a:prstGeom prst="rect">
            <a:avLst/>
          </a:prstGeom>
        </p:spPr>
      </p:pic>
    </p:spTree>
    <p:extLst>
      <p:ext uri="{BB962C8B-B14F-4D97-AF65-F5344CB8AC3E}">
        <p14:creationId xmlns="" xmlns:p14="http://schemas.microsoft.com/office/powerpoint/2010/main" val="2996510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DSM-IV-TR Diagnostic Criteria for </a:t>
            </a:r>
            <a:r>
              <a:rPr lang="en-US" dirty="0" smtClean="0"/>
              <a:t/>
            </a:r>
            <a:br>
              <a:rPr lang="en-US" dirty="0" smtClean="0"/>
            </a:br>
            <a:r>
              <a:rPr lang="en-US" dirty="0" smtClean="0"/>
              <a:t>PTSD Core </a:t>
            </a:r>
            <a:r>
              <a:rPr lang="en-US" dirty="0"/>
              <a:t>Symptoms</a:t>
            </a:r>
          </a:p>
        </p:txBody>
      </p:sp>
      <p:sp>
        <p:nvSpPr>
          <p:cNvPr id="3" name="Content Placeholder 2"/>
          <p:cNvSpPr>
            <a:spLocks noGrp="1"/>
          </p:cNvSpPr>
          <p:nvPr>
            <p:ph sz="quarter" idx="1"/>
          </p:nvPr>
        </p:nvSpPr>
        <p:spPr>
          <a:xfrm>
            <a:off x="301752" y="1527048"/>
            <a:ext cx="8503920" cy="2086618"/>
          </a:xfrm>
        </p:spPr>
        <p:txBody>
          <a:bodyPr>
            <a:normAutofit lnSpcReduction="10000"/>
          </a:bodyPr>
          <a:lstStyle/>
          <a:p>
            <a:r>
              <a:rPr lang="en-US" dirty="0"/>
              <a:t>Persistent re-experiencing of the </a:t>
            </a:r>
            <a:r>
              <a:rPr lang="en-US" dirty="0" smtClean="0"/>
              <a:t>trauma</a:t>
            </a:r>
            <a:endParaRPr lang="en-US" dirty="0"/>
          </a:p>
          <a:p>
            <a:r>
              <a:rPr lang="en-US" dirty="0"/>
              <a:t>Persistent avoidance of stimuli associated with the trauma and numbing of general </a:t>
            </a:r>
            <a:r>
              <a:rPr lang="en-US" dirty="0" smtClean="0"/>
              <a:t>responsiveness</a:t>
            </a:r>
            <a:endParaRPr lang="en-US" dirty="0"/>
          </a:p>
          <a:p>
            <a:r>
              <a:rPr lang="en-US" dirty="0"/>
              <a:t>Persistent symptoms of increased </a:t>
            </a:r>
            <a:r>
              <a:rPr lang="en-US" dirty="0" smtClean="0"/>
              <a:t>arousal</a:t>
            </a:r>
            <a:endParaRPr lang="en-US" dirty="0"/>
          </a:p>
          <a:p>
            <a:endParaRPr lang="en-US" dirty="0"/>
          </a:p>
          <a:p>
            <a:endParaRPr lang="en-US" dirty="0"/>
          </a:p>
        </p:txBody>
      </p:sp>
      <p:sp>
        <p:nvSpPr>
          <p:cNvPr id="5" name="TextBox 4"/>
          <p:cNvSpPr txBox="1"/>
          <p:nvPr/>
        </p:nvSpPr>
        <p:spPr>
          <a:xfrm>
            <a:off x="762000" y="3810000"/>
            <a:ext cx="7315200" cy="461665"/>
          </a:xfrm>
          <a:prstGeom prst="rect">
            <a:avLst/>
          </a:prstGeom>
          <a:solidFill>
            <a:schemeClr val="accent1"/>
          </a:solidFill>
          <a:effectLst>
            <a:softEdge rad="63500"/>
          </a:effectLst>
        </p:spPr>
        <p:txBody>
          <a:bodyPr wrap="square" rtlCol="0">
            <a:spAutoFit/>
          </a:bodyPr>
          <a:lstStyle/>
          <a:p>
            <a:pPr algn="ctr"/>
            <a:r>
              <a:rPr lang="en-US" sz="2300" dirty="0" smtClean="0">
                <a:solidFill>
                  <a:schemeClr val="bg1"/>
                </a:solidFill>
                <a:latin typeface="Arial Narrow" pitchFamily="34" charset="0"/>
              </a:rPr>
              <a:t>Duration of the disturbance is more than one month.</a:t>
            </a:r>
            <a:endParaRPr lang="en-US" sz="2300" dirty="0">
              <a:solidFill>
                <a:schemeClr val="bg1"/>
              </a:solidFill>
              <a:latin typeface="Arial Narrow" pitchFamily="34" charset="0"/>
            </a:endParaRPr>
          </a:p>
        </p:txBody>
      </p:sp>
      <p:sp>
        <p:nvSpPr>
          <p:cNvPr id="6" name="TextBox 5"/>
          <p:cNvSpPr txBox="1"/>
          <p:nvPr/>
        </p:nvSpPr>
        <p:spPr>
          <a:xfrm>
            <a:off x="1143000" y="4495800"/>
            <a:ext cx="6705600" cy="1154162"/>
          </a:xfrm>
          <a:prstGeom prst="rect">
            <a:avLst/>
          </a:prstGeom>
          <a:solidFill>
            <a:schemeClr val="accent1"/>
          </a:solidFill>
          <a:effectLst>
            <a:softEdge rad="63500"/>
          </a:effectLst>
        </p:spPr>
        <p:txBody>
          <a:bodyPr wrap="square" rtlCol="0">
            <a:spAutoFit/>
          </a:bodyPr>
          <a:lstStyle/>
          <a:p>
            <a:pPr algn="ctr"/>
            <a:r>
              <a:rPr lang="en-US" sz="2300" dirty="0" smtClean="0">
                <a:solidFill>
                  <a:schemeClr val="bg1"/>
                </a:solidFill>
                <a:latin typeface="Arial Narrow" pitchFamily="34" charset="0"/>
              </a:rPr>
              <a:t>The disturbance causes clinically significant distress or impairment in social, occupational, or other important areas of functioning. </a:t>
            </a:r>
            <a:endParaRPr lang="en-US" sz="2300" dirty="0">
              <a:solidFill>
                <a:schemeClr val="bg1"/>
              </a:solidFill>
              <a:latin typeface="Arial Narrow" pitchFamily="34" charset="0"/>
            </a:endParaRPr>
          </a:p>
        </p:txBody>
      </p:sp>
    </p:spTree>
    <p:extLst>
      <p:ext uri="{BB962C8B-B14F-4D97-AF65-F5344CB8AC3E}">
        <p14:creationId xmlns="" xmlns:p14="http://schemas.microsoft.com/office/powerpoint/2010/main" val="2458041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384265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itchFamily="34" charset="0"/>
                <a:cs typeface="Arial" pitchFamily="34" charset="0"/>
              </a:rPr>
              <a:t>Accommodation Considerations</a:t>
            </a:r>
            <a:endParaRPr lang="en-US" sz="4000" dirty="0">
              <a:latin typeface="Arial" pitchFamily="34" charset="0"/>
              <a:cs typeface="Arial" pitchFamily="34" charset="0"/>
            </a:endParaRPr>
          </a:p>
        </p:txBody>
      </p:sp>
      <p:sp>
        <p:nvSpPr>
          <p:cNvPr id="10" name="Rectangle 9"/>
          <p:cNvSpPr/>
          <p:nvPr/>
        </p:nvSpPr>
        <p:spPr>
          <a:xfrm>
            <a:off x="8659583" y="0"/>
            <a:ext cx="48985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16186" y="2122932"/>
            <a:ext cx="3945993" cy="2612136"/>
          </a:xfrm>
          <a:prstGeom prst="rect">
            <a:avLst/>
          </a:prstGeom>
        </p:spPr>
      </p:pic>
    </p:spTree>
    <p:extLst>
      <p:ext uri="{BB962C8B-B14F-4D97-AF65-F5344CB8AC3E}">
        <p14:creationId xmlns="" xmlns:p14="http://schemas.microsoft.com/office/powerpoint/2010/main" val="33226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vs. Accommodations</a:t>
            </a:r>
            <a:endParaRPr lang="en-US" dirty="0"/>
          </a:p>
        </p:txBody>
      </p:sp>
      <p:sp>
        <p:nvSpPr>
          <p:cNvPr id="3" name="Content Placeholder 2"/>
          <p:cNvSpPr>
            <a:spLocks noGrp="1"/>
          </p:cNvSpPr>
          <p:nvPr>
            <p:ph sz="quarter" idx="1"/>
          </p:nvPr>
        </p:nvSpPr>
        <p:spPr/>
        <p:txBody>
          <a:bodyPr/>
          <a:lstStyle/>
          <a:p>
            <a:r>
              <a:rPr lang="en-US" dirty="0" smtClean="0"/>
              <a:t>Strategies</a:t>
            </a:r>
          </a:p>
          <a:p>
            <a:pPr lvl="1"/>
            <a:r>
              <a:rPr lang="en-US" dirty="0" smtClean="0"/>
              <a:t>Refers to techniques </a:t>
            </a:r>
            <a:r>
              <a:rPr lang="en-US" dirty="0"/>
              <a:t>used to assist </a:t>
            </a:r>
            <a:r>
              <a:rPr lang="en-US" dirty="0" smtClean="0"/>
              <a:t>one in learning how to do a task or to accomplish a goal   </a:t>
            </a:r>
          </a:p>
          <a:p>
            <a:r>
              <a:rPr lang="en-US" dirty="0" smtClean="0"/>
              <a:t>Accommodations</a:t>
            </a:r>
          </a:p>
          <a:p>
            <a:pPr lvl="1"/>
            <a:r>
              <a:rPr lang="en-US" dirty="0" smtClean="0"/>
              <a:t>Changes </a:t>
            </a:r>
            <a:r>
              <a:rPr lang="en-US" dirty="0"/>
              <a:t>to the environment or in the way things are customarily done, that give a person with a disability an opportunity to participate in the application process, job, program or activity that is equal to the opportunity given to similarly situated people without </a:t>
            </a:r>
            <a:r>
              <a:rPr lang="en-US" dirty="0" smtClean="0"/>
              <a:t>disabilities</a:t>
            </a:r>
            <a:endParaRPr lang="en-US" dirty="0"/>
          </a:p>
        </p:txBody>
      </p:sp>
    </p:spTree>
    <p:extLst>
      <p:ext uri="{BB962C8B-B14F-4D97-AF65-F5344CB8AC3E}">
        <p14:creationId xmlns="" xmlns:p14="http://schemas.microsoft.com/office/powerpoint/2010/main" val="2056172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2400" dirty="0" smtClean="0"/>
              <a:t>Strategy</a:t>
            </a:r>
            <a:endParaRPr lang="en-US" sz="2400" dirty="0"/>
          </a:p>
        </p:txBody>
      </p:sp>
      <p:sp>
        <p:nvSpPr>
          <p:cNvPr id="3" name="Text Placeholder 2"/>
          <p:cNvSpPr>
            <a:spLocks noGrp="1"/>
          </p:cNvSpPr>
          <p:nvPr>
            <p:ph type="body" sz="half" idx="3"/>
          </p:nvPr>
        </p:nvSpPr>
        <p:spPr/>
        <p:txBody>
          <a:bodyPr/>
          <a:lstStyle/>
          <a:p>
            <a:pPr algn="ctr"/>
            <a:r>
              <a:rPr lang="en-US" sz="2400" dirty="0" smtClean="0"/>
              <a:t>Accommodation</a:t>
            </a:r>
            <a:endParaRPr lang="en-US" sz="2400" dirty="0"/>
          </a:p>
        </p:txBody>
      </p:sp>
      <p:sp>
        <p:nvSpPr>
          <p:cNvPr id="4" name="Content Placeholder 3"/>
          <p:cNvSpPr>
            <a:spLocks noGrp="1"/>
          </p:cNvSpPr>
          <p:nvPr>
            <p:ph sz="quarter" idx="2"/>
          </p:nvPr>
        </p:nvSpPr>
        <p:spPr/>
        <p:txBody>
          <a:bodyPr/>
          <a:lstStyle/>
          <a:p>
            <a:r>
              <a:rPr lang="en-US" sz="2200" dirty="0" smtClean="0"/>
              <a:t>Use a highlighter to “highlight” key points or key words, etc.</a:t>
            </a:r>
          </a:p>
          <a:p>
            <a:r>
              <a:rPr lang="en-US" sz="2200" dirty="0" smtClean="0"/>
              <a:t>Use relaxation techniques.</a:t>
            </a:r>
          </a:p>
          <a:p>
            <a:pPr>
              <a:buNone/>
            </a:pPr>
            <a:r>
              <a:rPr lang="en-US" dirty="0" smtClean="0"/>
              <a:t>	</a:t>
            </a:r>
            <a:endParaRPr lang="en-US" dirty="0"/>
          </a:p>
        </p:txBody>
      </p:sp>
      <p:sp>
        <p:nvSpPr>
          <p:cNvPr id="5" name="Content Placeholder 4"/>
          <p:cNvSpPr>
            <a:spLocks noGrp="1"/>
          </p:cNvSpPr>
          <p:nvPr>
            <p:ph sz="quarter" idx="4"/>
          </p:nvPr>
        </p:nvSpPr>
        <p:spPr/>
        <p:txBody>
          <a:bodyPr/>
          <a:lstStyle/>
          <a:p>
            <a:r>
              <a:rPr lang="en-US" sz="2200" dirty="0" smtClean="0"/>
              <a:t>Provide a highlighter or provide highlighted content.</a:t>
            </a:r>
          </a:p>
          <a:p>
            <a:r>
              <a:rPr lang="en-US" sz="2200" dirty="0" smtClean="0"/>
              <a:t>Provide a private place to use relaxation techniques.</a:t>
            </a:r>
            <a:endParaRPr lang="en-US" sz="2200" dirty="0"/>
          </a:p>
          <a:p>
            <a:endParaRPr lang="en-US" dirty="0"/>
          </a:p>
        </p:txBody>
      </p:sp>
      <p:sp>
        <p:nvSpPr>
          <p:cNvPr id="6" name="Title 5"/>
          <p:cNvSpPr>
            <a:spLocks noGrp="1"/>
          </p:cNvSpPr>
          <p:nvPr>
            <p:ph type="title"/>
          </p:nvPr>
        </p:nvSpPr>
        <p:spPr/>
        <p:txBody>
          <a:bodyPr/>
          <a:lstStyle/>
          <a:p>
            <a:r>
              <a:rPr lang="en-US" dirty="0" smtClean="0"/>
              <a:t>Let’s Practice</a:t>
            </a:r>
            <a:endParaRPr lang="en-US" dirty="0"/>
          </a:p>
        </p:txBody>
      </p:sp>
      <p:pic>
        <p:nvPicPr>
          <p:cNvPr id="23554" name="Picture 2" descr="C:\Users\Administrator\AppData\Local\Microsoft\Windows\Temporary Internet Files\Content.IE5\C1JR7ZW8\MC900199154[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9657659">
            <a:off x="762000" y="228600"/>
            <a:ext cx="514361" cy="1406305"/>
          </a:xfrm>
          <a:prstGeom prst="rect">
            <a:avLst/>
          </a:prstGeom>
          <a:noFill/>
          <a:extLst>
            <a:ext uri="{909E8E84-426E-40DD-AFC4-6F175D3DCCD1}">
              <a14:hiddenFill xmlns="" xmlns:a14="http://schemas.microsoft.com/office/drawing/2010/main">
                <a:solidFill>
                  <a:srgbClr val="FFFFFF"/>
                </a:solidFill>
              </a14:hiddenFill>
            </a:ext>
          </a:extLst>
        </p:spPr>
      </p:pic>
      <p:pic>
        <p:nvPicPr>
          <p:cNvPr id="23555" name="Picture 3" descr="C:\Users\Administrator\AppData\Local\Microsoft\Windows\Temporary Internet Files\Content.IE5\R2DCK75O\MC90006029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103540"/>
            <a:ext cx="1547728" cy="1595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08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dirty="0" smtClean="0"/>
              <a:t>Symptoms		</a:t>
            </a:r>
            <a:endParaRPr lang="en-US" dirty="0"/>
          </a:p>
        </p:txBody>
      </p:sp>
      <p:sp>
        <p:nvSpPr>
          <p:cNvPr id="7" name="Text Placeholder 6"/>
          <p:cNvSpPr>
            <a:spLocks noGrp="1"/>
          </p:cNvSpPr>
          <p:nvPr>
            <p:ph type="body" sz="half" idx="3"/>
          </p:nvPr>
        </p:nvSpPr>
        <p:spPr/>
        <p:txBody>
          <a:bodyPr/>
          <a:lstStyle/>
          <a:p>
            <a:pPr algn="ctr"/>
            <a:r>
              <a:rPr lang="en-US" dirty="0" smtClean="0"/>
              <a:t>Examples of Functions Impacted</a:t>
            </a:r>
            <a:endParaRPr lang="en-US" dirty="0"/>
          </a:p>
        </p:txBody>
      </p:sp>
      <p:sp>
        <p:nvSpPr>
          <p:cNvPr id="3" name="Content Placeholder 2"/>
          <p:cNvSpPr>
            <a:spLocks noGrp="1"/>
          </p:cNvSpPr>
          <p:nvPr>
            <p:ph sz="quarter" idx="2"/>
          </p:nvPr>
        </p:nvSpPr>
        <p:spPr/>
        <p:txBody>
          <a:bodyPr>
            <a:normAutofit fontScale="92500" lnSpcReduction="10000"/>
          </a:bodyPr>
          <a:lstStyle/>
          <a:p>
            <a:r>
              <a:rPr lang="en-US" dirty="0"/>
              <a:t>Sleep problems</a:t>
            </a:r>
          </a:p>
          <a:p>
            <a:r>
              <a:rPr lang="en-US" dirty="0"/>
              <a:t>Irritability</a:t>
            </a:r>
          </a:p>
          <a:p>
            <a:r>
              <a:rPr lang="en-US" dirty="0"/>
              <a:t>Avoidance of certain situations/places</a:t>
            </a:r>
          </a:p>
          <a:p>
            <a:r>
              <a:rPr lang="en-US" dirty="0" smtClean="0"/>
              <a:t>Anxious behavior and </a:t>
            </a:r>
            <a:r>
              <a:rPr lang="en-US" dirty="0"/>
              <a:t>Jitteriness (CMHC description/word)</a:t>
            </a:r>
          </a:p>
          <a:p>
            <a:r>
              <a:rPr lang="en-US" dirty="0" smtClean="0"/>
              <a:t>Impulsiveness </a:t>
            </a:r>
            <a:r>
              <a:rPr lang="en-US" dirty="0"/>
              <a:t>which sometimes is related to aggressive behavior</a:t>
            </a:r>
          </a:p>
          <a:p>
            <a:r>
              <a:rPr lang="en-US" dirty="0"/>
              <a:t>Depression </a:t>
            </a:r>
            <a:r>
              <a:rPr lang="en-US" dirty="0" smtClean="0"/>
              <a:t>like symptoms - </a:t>
            </a:r>
            <a:r>
              <a:rPr lang="en-US" dirty="0"/>
              <a:t>no interest in activities, sad mood, general numbness, low energy</a:t>
            </a:r>
          </a:p>
          <a:p>
            <a:endParaRPr lang="en-US" dirty="0"/>
          </a:p>
        </p:txBody>
      </p:sp>
      <p:sp>
        <p:nvSpPr>
          <p:cNvPr id="5" name="Content Placeholder 4"/>
          <p:cNvSpPr>
            <a:spLocks noGrp="1"/>
          </p:cNvSpPr>
          <p:nvPr>
            <p:ph sz="quarter" idx="4"/>
          </p:nvPr>
        </p:nvSpPr>
        <p:spPr/>
        <p:txBody>
          <a:bodyPr>
            <a:normAutofit/>
          </a:bodyPr>
          <a:lstStyle/>
          <a:p>
            <a:r>
              <a:rPr lang="en-US" dirty="0" smtClean="0"/>
              <a:t>Concentration</a:t>
            </a:r>
          </a:p>
          <a:p>
            <a:r>
              <a:rPr lang="en-US" dirty="0" smtClean="0"/>
              <a:t>Memory</a:t>
            </a:r>
          </a:p>
          <a:p>
            <a:r>
              <a:rPr lang="en-US" dirty="0" smtClean="0"/>
              <a:t>Mood</a:t>
            </a:r>
          </a:p>
          <a:p>
            <a:r>
              <a:rPr lang="en-US" dirty="0" smtClean="0"/>
              <a:t>Social Interactions</a:t>
            </a:r>
          </a:p>
          <a:p>
            <a:r>
              <a:rPr lang="en-US" dirty="0" smtClean="0"/>
              <a:t>Movement/Alertness</a:t>
            </a:r>
          </a:p>
        </p:txBody>
      </p:sp>
      <p:sp>
        <p:nvSpPr>
          <p:cNvPr id="4" name="Title 3"/>
          <p:cNvSpPr>
            <a:spLocks noGrp="1"/>
          </p:cNvSpPr>
          <p:nvPr>
            <p:ph type="title"/>
          </p:nvPr>
        </p:nvSpPr>
        <p:spPr/>
        <p:txBody>
          <a:bodyPr>
            <a:normAutofit fontScale="90000"/>
          </a:bodyPr>
          <a:lstStyle/>
          <a:p>
            <a:r>
              <a:rPr lang="en-US" dirty="0" smtClean="0"/>
              <a:t>Symptoms Experienced by </a:t>
            </a:r>
            <a:br>
              <a:rPr lang="en-US" dirty="0" smtClean="0"/>
            </a:br>
            <a:r>
              <a:rPr lang="en-US" dirty="0" smtClean="0"/>
              <a:t>Job Corps Students with PTSD</a:t>
            </a:r>
            <a:endParaRPr lang="en-US" dirty="0"/>
          </a:p>
        </p:txBody>
      </p:sp>
    </p:spTree>
    <p:extLst>
      <p:ext uri="{BB962C8B-B14F-4D97-AF65-F5344CB8AC3E}">
        <p14:creationId xmlns="" xmlns:p14="http://schemas.microsoft.com/office/powerpoint/2010/main" val="21228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Concentration</a:t>
            </a:r>
            <a:endParaRPr lang="en-US" dirty="0"/>
          </a:p>
        </p:txBody>
      </p:sp>
      <p:sp>
        <p:nvSpPr>
          <p:cNvPr id="3" name="Content Placeholder 2"/>
          <p:cNvSpPr>
            <a:spLocks noGrp="1"/>
          </p:cNvSpPr>
          <p:nvPr>
            <p:ph sz="quarter" idx="1"/>
          </p:nvPr>
        </p:nvSpPr>
        <p:spPr>
          <a:xfrm>
            <a:off x="381000" y="1524000"/>
            <a:ext cx="5334000" cy="4572000"/>
          </a:xfrm>
        </p:spPr>
        <p:txBody>
          <a:bodyPr>
            <a:normAutofit lnSpcReduction="10000"/>
          </a:bodyPr>
          <a:lstStyle/>
          <a:p>
            <a:r>
              <a:rPr lang="en-US" dirty="0"/>
              <a:t>Distraction free </a:t>
            </a:r>
            <a:r>
              <a:rPr lang="en-US" dirty="0" smtClean="0"/>
              <a:t>workspace/secluded space for testing</a:t>
            </a:r>
          </a:p>
          <a:p>
            <a:r>
              <a:rPr lang="en-US" dirty="0" smtClean="0"/>
              <a:t>Reduce visual and audio clutter</a:t>
            </a:r>
          </a:p>
          <a:p>
            <a:pPr lvl="1"/>
            <a:r>
              <a:rPr lang="en-US" dirty="0" smtClean="0"/>
              <a:t>Noise cancelling headset/MP3 player with soothing music</a:t>
            </a:r>
          </a:p>
          <a:p>
            <a:pPr lvl="1"/>
            <a:r>
              <a:rPr lang="en-US" dirty="0" smtClean="0"/>
              <a:t>Limit content on the walls</a:t>
            </a:r>
          </a:p>
          <a:p>
            <a:r>
              <a:rPr lang="en-US" dirty="0" smtClean="0"/>
              <a:t>Vibrating watches/visual timers</a:t>
            </a:r>
            <a:endParaRPr lang="en-US" dirty="0"/>
          </a:p>
        </p:txBody>
      </p:sp>
      <p:pic>
        <p:nvPicPr>
          <p:cNvPr id="2050" name="Picture 2" descr="C:\Users\Administrator\AppData\Local\Microsoft\Windows\Temporary Internet Files\Content.IE5\R2DCK75O\MP90044455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98797" y="1752600"/>
            <a:ext cx="253253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435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Concentration</a:t>
            </a:r>
            <a:endParaRPr lang="en-US" dirty="0"/>
          </a:p>
        </p:txBody>
      </p:sp>
      <p:sp>
        <p:nvSpPr>
          <p:cNvPr id="3" name="Content Placeholder 2"/>
          <p:cNvSpPr>
            <a:spLocks noGrp="1"/>
          </p:cNvSpPr>
          <p:nvPr>
            <p:ph sz="quarter" idx="1"/>
          </p:nvPr>
        </p:nvSpPr>
        <p:spPr>
          <a:xfrm>
            <a:off x="301752" y="1527048"/>
            <a:ext cx="4803648" cy="4572000"/>
          </a:xfrm>
        </p:spPr>
        <p:txBody>
          <a:bodyPr>
            <a:normAutofit fontScale="92500" lnSpcReduction="10000"/>
          </a:bodyPr>
          <a:lstStyle/>
          <a:p>
            <a:r>
              <a:rPr lang="en-US" dirty="0"/>
              <a:t>Preferential seating</a:t>
            </a:r>
          </a:p>
          <a:p>
            <a:r>
              <a:rPr lang="en-US" dirty="0" smtClean="0"/>
              <a:t>Break </a:t>
            </a:r>
            <a:r>
              <a:rPr lang="en-US" dirty="0"/>
              <a:t>up large assignments into smaller tasks</a:t>
            </a:r>
          </a:p>
          <a:p>
            <a:r>
              <a:rPr lang="en-US" dirty="0" smtClean="0"/>
              <a:t>Extended time for assignments, tasks, or in testing</a:t>
            </a:r>
            <a:endParaRPr lang="en-US" dirty="0"/>
          </a:p>
          <a:p>
            <a:r>
              <a:rPr lang="en-US" dirty="0"/>
              <a:t>Increased wait time for responses</a:t>
            </a:r>
          </a:p>
          <a:p>
            <a:r>
              <a:rPr lang="en-US" dirty="0"/>
              <a:t>Cues to return to </a:t>
            </a:r>
            <a:r>
              <a:rPr lang="en-US" dirty="0" smtClean="0"/>
              <a:t>task</a:t>
            </a:r>
          </a:p>
          <a:p>
            <a:r>
              <a:rPr lang="en-US" dirty="0" smtClean="0"/>
              <a:t>Allow breaks</a:t>
            </a:r>
            <a:endParaRPr lang="en-US" dirty="0"/>
          </a:p>
        </p:txBody>
      </p:sp>
      <p:pic>
        <p:nvPicPr>
          <p:cNvPr id="3078" name="Picture 6" descr="http://planetterry.files.wordpress.com/2011/09/dood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13964" y="2438400"/>
            <a:ext cx="3278787" cy="20097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5965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Memory</a:t>
            </a:r>
            <a:endParaRPr lang="en-US" dirty="0"/>
          </a:p>
        </p:txBody>
      </p:sp>
      <p:sp>
        <p:nvSpPr>
          <p:cNvPr id="3" name="Content Placeholder 2"/>
          <p:cNvSpPr>
            <a:spLocks noGrp="1"/>
          </p:cNvSpPr>
          <p:nvPr>
            <p:ph sz="quarter" idx="1"/>
          </p:nvPr>
        </p:nvSpPr>
        <p:spPr>
          <a:xfrm>
            <a:off x="301752" y="1527048"/>
            <a:ext cx="6251448" cy="4572000"/>
          </a:xfrm>
        </p:spPr>
        <p:txBody>
          <a:bodyPr/>
          <a:lstStyle/>
          <a:p>
            <a:r>
              <a:rPr lang="en-US" dirty="0"/>
              <a:t>Provide written instructions and materials</a:t>
            </a:r>
          </a:p>
          <a:p>
            <a:r>
              <a:rPr lang="en-US" dirty="0" smtClean="0"/>
              <a:t>Create </a:t>
            </a:r>
            <a:r>
              <a:rPr lang="en-US" dirty="0"/>
              <a:t>daily task lists</a:t>
            </a:r>
          </a:p>
          <a:p>
            <a:r>
              <a:rPr lang="en-US" dirty="0"/>
              <a:t>Provide verbal prompts and reminders</a:t>
            </a:r>
          </a:p>
          <a:p>
            <a:r>
              <a:rPr lang="en-US" dirty="0"/>
              <a:t>Electronic organizers</a:t>
            </a:r>
          </a:p>
          <a:p>
            <a:r>
              <a:rPr lang="en-US" dirty="0"/>
              <a:t>Copies of </a:t>
            </a:r>
            <a:r>
              <a:rPr lang="en-US" dirty="0" smtClean="0"/>
              <a:t>notes</a:t>
            </a:r>
          </a:p>
          <a:p>
            <a:r>
              <a:rPr lang="en-US" dirty="0" smtClean="0"/>
              <a:t>Allow to tape record</a:t>
            </a:r>
            <a:endParaRPr lang="en-US" dirty="0"/>
          </a:p>
        </p:txBody>
      </p:sp>
      <p:pic>
        <p:nvPicPr>
          <p:cNvPr id="18435" name="Picture 3" descr="C:\Users\Administrator\AppData\Local\Microsoft\Windows\Temporary Internet Files\Content.IE5\FV32ZBDC\MP900422706[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8800" y="2438400"/>
            <a:ext cx="2590800"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8200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Mood</a:t>
            </a:r>
            <a:endParaRPr lang="en-US" dirty="0"/>
          </a:p>
        </p:txBody>
      </p:sp>
      <p:sp>
        <p:nvSpPr>
          <p:cNvPr id="3" name="Content Placeholder 2"/>
          <p:cNvSpPr>
            <a:spLocks noGrp="1"/>
          </p:cNvSpPr>
          <p:nvPr>
            <p:ph sz="quarter" idx="1"/>
          </p:nvPr>
        </p:nvSpPr>
        <p:spPr>
          <a:xfrm>
            <a:off x="533400" y="1600200"/>
            <a:ext cx="5486400" cy="4800600"/>
          </a:xfrm>
        </p:spPr>
        <p:txBody>
          <a:bodyPr>
            <a:normAutofit fontScale="92500" lnSpcReduction="10000"/>
          </a:bodyPr>
          <a:lstStyle/>
          <a:p>
            <a:pPr marL="0" indent="0">
              <a:buNone/>
            </a:pPr>
            <a:r>
              <a:rPr lang="en-US" dirty="0" smtClean="0"/>
              <a:t>Irritable, angry, jittery, sad, etc. Some could also assist with sleep disturbance issues</a:t>
            </a:r>
          </a:p>
          <a:p>
            <a:r>
              <a:rPr lang="en-US" dirty="0" smtClean="0"/>
              <a:t>MP3 player with soothing/relaxation music</a:t>
            </a:r>
          </a:p>
          <a:p>
            <a:r>
              <a:rPr lang="en-US" dirty="0" smtClean="0"/>
              <a:t>Use of a therapy support animal</a:t>
            </a:r>
          </a:p>
          <a:p>
            <a:r>
              <a:rPr lang="en-US" dirty="0" smtClean="0"/>
              <a:t>Special lighting</a:t>
            </a:r>
          </a:p>
          <a:p>
            <a:r>
              <a:rPr lang="en-US" dirty="0" smtClean="0"/>
              <a:t>Re-locating or assigning a specific location for work space or sleeping space away from distractions/known stressors</a:t>
            </a:r>
          </a:p>
        </p:txBody>
      </p:sp>
      <p:pic>
        <p:nvPicPr>
          <p:cNvPr id="21506" name="Picture 2" descr="http://a248.e.akamai.net/origin-cdn.volusion.com/9dh5d.sd9m7/v/vspfiles/photos/SVD-0108-2.jpg?133664334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74229" y="2743200"/>
            <a:ext cx="2527300" cy="1895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1550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passtheprojectexam.com/wp-content/uploads/2012/06/pas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933021">
            <a:off x="6058105" y="2846307"/>
            <a:ext cx="2719600" cy="17940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Mood</a:t>
            </a:r>
            <a:endParaRPr lang="en-US" dirty="0"/>
          </a:p>
        </p:txBody>
      </p:sp>
      <p:sp>
        <p:nvSpPr>
          <p:cNvPr id="3" name="Content Placeholder 2"/>
          <p:cNvSpPr>
            <a:spLocks noGrp="1"/>
          </p:cNvSpPr>
          <p:nvPr>
            <p:ph sz="quarter" idx="1"/>
          </p:nvPr>
        </p:nvSpPr>
        <p:spPr>
          <a:xfrm>
            <a:off x="533400" y="1676400"/>
            <a:ext cx="5257800" cy="4572000"/>
          </a:xfrm>
        </p:spPr>
        <p:txBody>
          <a:bodyPr>
            <a:normAutofit lnSpcReduction="10000"/>
          </a:bodyPr>
          <a:lstStyle/>
          <a:p>
            <a:pPr marL="0" indent="0">
              <a:buNone/>
            </a:pPr>
            <a:r>
              <a:rPr lang="en-US" dirty="0" smtClean="0"/>
              <a:t>Irritable, angry, jittery, sad, etc. Some could also assist with sleep disturbance issues</a:t>
            </a:r>
          </a:p>
          <a:p>
            <a:r>
              <a:rPr lang="en-US" dirty="0"/>
              <a:t>Special pass to go to Health &amp; Wellness or other </a:t>
            </a:r>
            <a:r>
              <a:rPr lang="en-US" dirty="0" smtClean="0"/>
              <a:t>designated person </a:t>
            </a:r>
            <a:r>
              <a:rPr lang="en-US" dirty="0"/>
              <a:t>when frustrated, angry, or highly anxious</a:t>
            </a:r>
          </a:p>
          <a:p>
            <a:r>
              <a:rPr lang="en-US" dirty="0"/>
              <a:t>Frequent breaks or shorter breaks combined into one longer one</a:t>
            </a:r>
          </a:p>
          <a:p>
            <a:endParaRPr lang="en-US" dirty="0" smtClean="0"/>
          </a:p>
          <a:p>
            <a:endParaRPr lang="en-US" dirty="0"/>
          </a:p>
        </p:txBody>
      </p:sp>
    </p:spTree>
    <p:extLst>
      <p:ext uri="{BB962C8B-B14F-4D97-AF65-F5344CB8AC3E}">
        <p14:creationId xmlns="" xmlns:p14="http://schemas.microsoft.com/office/powerpoint/2010/main" val="1491418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Mood</a:t>
            </a:r>
            <a:endParaRPr lang="en-US" dirty="0"/>
          </a:p>
        </p:txBody>
      </p:sp>
      <p:sp>
        <p:nvSpPr>
          <p:cNvPr id="3" name="Content Placeholder 2"/>
          <p:cNvSpPr>
            <a:spLocks noGrp="1"/>
          </p:cNvSpPr>
          <p:nvPr>
            <p:ph sz="quarter" idx="1"/>
          </p:nvPr>
        </p:nvSpPr>
        <p:spPr>
          <a:xfrm>
            <a:off x="3657600" y="1600200"/>
            <a:ext cx="5151120" cy="4572000"/>
          </a:xfrm>
        </p:spPr>
        <p:txBody>
          <a:bodyPr>
            <a:normAutofit/>
          </a:bodyPr>
          <a:lstStyle/>
          <a:p>
            <a:pPr marL="0" indent="0">
              <a:buNone/>
            </a:pPr>
            <a:r>
              <a:rPr lang="en-US" dirty="0" smtClean="0"/>
              <a:t>Irritable, angry, jittery, sad, etc. Some could also assist with sleep disturbance issues</a:t>
            </a:r>
          </a:p>
          <a:p>
            <a:r>
              <a:rPr lang="en-US" dirty="0" smtClean="0"/>
              <a:t>Private space to use relaxation strategies or other stress management techniques</a:t>
            </a:r>
          </a:p>
          <a:p>
            <a:endParaRPr lang="en-US" dirty="0" smtClean="0"/>
          </a:p>
          <a:p>
            <a:endParaRPr lang="en-US" dirty="0"/>
          </a:p>
        </p:txBody>
      </p:sp>
      <p:pic>
        <p:nvPicPr>
          <p:cNvPr id="19464" name="Picture 8" descr="https://store.schoolspecialty.com/OA_HTML/ibcGetAttachment.jsp?cItemId=1020120&amp;encryp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043" y="2057400"/>
            <a:ext cx="2276665"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162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PTSD</a:t>
            </a:r>
            <a:endParaRPr lang="en-US" dirty="0"/>
          </a:p>
        </p:txBody>
      </p:sp>
      <p:sp>
        <p:nvSpPr>
          <p:cNvPr id="3" name="Content Placeholder 2"/>
          <p:cNvSpPr>
            <a:spLocks noGrp="1"/>
          </p:cNvSpPr>
          <p:nvPr>
            <p:ph sz="quarter" idx="1"/>
          </p:nvPr>
        </p:nvSpPr>
        <p:spPr>
          <a:xfrm>
            <a:off x="301752" y="1527048"/>
            <a:ext cx="8503920" cy="835152"/>
          </a:xfrm>
        </p:spPr>
        <p:txBody>
          <a:bodyPr>
            <a:normAutofit/>
          </a:bodyPr>
          <a:lstStyle/>
          <a:p>
            <a:r>
              <a:rPr lang="en-US" dirty="0"/>
              <a:t>Symptoms of PTSD are grouped into 3 categories</a:t>
            </a:r>
            <a:r>
              <a:rPr lang="en-US" dirty="0" smtClean="0"/>
              <a:t>:</a:t>
            </a:r>
            <a:endParaRPr lang="en-US" dirty="0"/>
          </a:p>
        </p:txBody>
      </p:sp>
      <p:pic>
        <p:nvPicPr>
          <p:cNvPr id="4" name="Picture 2" descr="http://www.anxiety.org/sites/default/files/PTSD-to-PTSI.jpg"/>
          <p:cNvPicPr>
            <a:picLocks noChangeAspect="1" noChangeArrowheads="1"/>
          </p:cNvPicPr>
          <p:nvPr/>
        </p:nvPicPr>
        <p:blipFill>
          <a:blip r:embed="rId3" cstate="print"/>
          <a:srcRect/>
          <a:stretch>
            <a:fillRect/>
          </a:stretch>
        </p:blipFill>
        <p:spPr bwMode="auto">
          <a:xfrm>
            <a:off x="4956048" y="2283582"/>
            <a:ext cx="2679290" cy="26123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2"/>
          <p:cNvSpPr txBox="1">
            <a:spLocks/>
          </p:cNvSpPr>
          <p:nvPr/>
        </p:nvSpPr>
        <p:spPr>
          <a:xfrm>
            <a:off x="1295400" y="2286000"/>
            <a:ext cx="3889248" cy="2045368"/>
          </a:xfrm>
          <a:prstGeom prst="rect">
            <a:avLst/>
          </a:prstGeom>
        </p:spPr>
        <p:txBody>
          <a:bodyPr vert="horz">
            <a:normAutofit/>
          </a:bodyPr>
          <a:lstStyle>
            <a:lvl1pPr marL="274320" indent="-274320" algn="l" rtl="0" eaLnBrk="1" latinLnBrk="0" hangingPunct="1">
              <a:spcBef>
                <a:spcPts val="600"/>
              </a:spcBef>
              <a:spcAft>
                <a:spcPts val="600"/>
              </a:spcAft>
              <a:buClr>
                <a:schemeClr val="accent1"/>
              </a:buClr>
              <a:buSzPct val="85000"/>
              <a:buFont typeface="Wingdings 2"/>
              <a:buChar char=""/>
              <a:defRPr kumimoji="0" sz="2800" kern="1200">
                <a:solidFill>
                  <a:schemeClr val="tx1"/>
                </a:solidFill>
                <a:latin typeface="Arial" pitchFamily="34" charset="0"/>
                <a:ea typeface="+mn-ea"/>
                <a:cs typeface="Arial" pitchFamily="34" charset="0"/>
              </a:defRPr>
            </a:lvl1pPr>
            <a:lvl2pPr marL="548640" indent="-274320" algn="l" rtl="0" eaLnBrk="1" latinLnBrk="0" hangingPunct="1">
              <a:spcBef>
                <a:spcPts val="600"/>
              </a:spcBef>
              <a:spcAft>
                <a:spcPts val="600"/>
              </a:spcAft>
              <a:buClr>
                <a:schemeClr val="bg2">
                  <a:lumMod val="25000"/>
                </a:schemeClr>
              </a:buClr>
              <a:buSzPct val="70000"/>
              <a:buFont typeface="Wingdings"/>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600"/>
              </a:spcBef>
              <a:spcAft>
                <a:spcPts val="600"/>
              </a:spcAft>
              <a:buClr>
                <a:schemeClr val="accent1"/>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600"/>
              </a:spcBef>
              <a:spcAft>
                <a:spcPts val="600"/>
              </a:spcAft>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ts val="600"/>
              </a:spcBef>
              <a:spcAft>
                <a:spcPts val="600"/>
              </a:spcAft>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r>
              <a:rPr lang="en-US" dirty="0" smtClean="0"/>
              <a:t>Intrusive elements</a:t>
            </a:r>
          </a:p>
          <a:p>
            <a:pPr lvl="1"/>
            <a:r>
              <a:rPr lang="en-US" dirty="0" smtClean="0"/>
              <a:t>Avoidance </a:t>
            </a:r>
          </a:p>
          <a:p>
            <a:pPr lvl="1"/>
            <a:r>
              <a:rPr lang="en-US" dirty="0" smtClean="0"/>
              <a:t>Increased arousal</a:t>
            </a:r>
          </a:p>
          <a:p>
            <a:endParaRPr lang="en-US" dirty="0"/>
          </a:p>
        </p:txBody>
      </p:sp>
    </p:spTree>
    <p:extLst>
      <p:ext uri="{BB962C8B-B14F-4D97-AF65-F5344CB8AC3E}">
        <p14:creationId xmlns="" xmlns:p14="http://schemas.microsoft.com/office/powerpoint/2010/main" val="1545205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Social Interactions</a:t>
            </a:r>
            <a:endParaRPr lang="en-US" dirty="0"/>
          </a:p>
        </p:txBody>
      </p:sp>
      <p:sp>
        <p:nvSpPr>
          <p:cNvPr id="3" name="Content Placeholder 2"/>
          <p:cNvSpPr>
            <a:spLocks noGrp="1"/>
          </p:cNvSpPr>
          <p:nvPr>
            <p:ph sz="quarter" idx="1"/>
          </p:nvPr>
        </p:nvSpPr>
        <p:spPr>
          <a:xfrm>
            <a:off x="301752" y="1527048"/>
            <a:ext cx="5108448" cy="4572000"/>
          </a:xfrm>
        </p:spPr>
        <p:txBody>
          <a:bodyPr>
            <a:normAutofit fontScale="92500"/>
          </a:bodyPr>
          <a:lstStyle/>
          <a:p>
            <a:r>
              <a:rPr lang="en-US" dirty="0" smtClean="0"/>
              <a:t>Set-up workspace so that the person isn’t surprised by others walking into the area</a:t>
            </a:r>
          </a:p>
          <a:p>
            <a:r>
              <a:rPr lang="en-US" dirty="0" smtClean="0"/>
              <a:t>Permit individual to avoid certain mandated events (i.e. assemblies taped and provided on video tape)</a:t>
            </a:r>
          </a:p>
          <a:p>
            <a:r>
              <a:rPr lang="en-US" dirty="0" smtClean="0"/>
              <a:t>Leave each class a few minutes early to get to next class and avoid crowded halls</a:t>
            </a:r>
          </a:p>
          <a:p>
            <a:pPr>
              <a:buNone/>
            </a:pPr>
            <a:endParaRPr lang="en-US" dirty="0"/>
          </a:p>
        </p:txBody>
      </p:sp>
      <p:sp>
        <p:nvSpPr>
          <p:cNvPr id="4" name="TextBox 3"/>
          <p:cNvSpPr txBox="1"/>
          <p:nvPr/>
        </p:nvSpPr>
        <p:spPr>
          <a:xfrm>
            <a:off x="5867400" y="2438400"/>
            <a:ext cx="2133600" cy="1938992"/>
          </a:xfrm>
          <a:prstGeom prst="rect">
            <a:avLst/>
          </a:prstGeom>
          <a:effectLst>
            <a:outerShdw blurRad="50800" dist="25400" dir="5400000" rotWithShape="0">
              <a:srgbClr val="000000">
                <a:alpha val="45000"/>
              </a:srgbClr>
            </a:outerShdw>
            <a:reflection blurRad="6350" stA="50000" endA="300" endPos="550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solidFill>
                  <a:schemeClr val="bg1"/>
                </a:solidFill>
                <a:latin typeface="Arial" pitchFamily="34" charset="0"/>
                <a:cs typeface="Arial" pitchFamily="34" charset="0"/>
              </a:rPr>
              <a:t>Strategy</a:t>
            </a:r>
            <a:r>
              <a:rPr lang="en-US" sz="2400" dirty="0" smtClean="0">
                <a:solidFill>
                  <a:schemeClr val="bg1"/>
                </a:solidFill>
                <a:latin typeface="Arial" pitchFamily="34" charset="0"/>
                <a:cs typeface="Arial" pitchFamily="34" charset="0"/>
              </a:rPr>
              <a:t> – Train student to use conflict management techniques.</a:t>
            </a:r>
            <a:endParaRPr lang="en-US" sz="24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187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Accommodations:</a:t>
            </a:r>
            <a:r>
              <a:rPr lang="en-US" dirty="0" smtClean="0"/>
              <a:t> </a:t>
            </a:r>
            <a:br>
              <a:rPr lang="en-US" dirty="0" smtClean="0"/>
            </a:br>
            <a:r>
              <a:rPr lang="en-US" dirty="0" smtClean="0"/>
              <a:t>Low Energy Levels</a:t>
            </a:r>
            <a:endParaRPr lang="en-US" dirty="0"/>
          </a:p>
        </p:txBody>
      </p:sp>
      <p:sp>
        <p:nvSpPr>
          <p:cNvPr id="3" name="Content Placeholder 2"/>
          <p:cNvSpPr>
            <a:spLocks noGrp="1"/>
          </p:cNvSpPr>
          <p:nvPr>
            <p:ph sz="quarter" idx="1"/>
          </p:nvPr>
        </p:nvSpPr>
        <p:spPr>
          <a:xfrm>
            <a:off x="533400" y="1527048"/>
            <a:ext cx="8272272" cy="4572000"/>
          </a:xfrm>
        </p:spPr>
        <p:txBody>
          <a:bodyPr>
            <a:normAutofit fontScale="92500" lnSpcReduction="20000"/>
          </a:bodyPr>
          <a:lstStyle/>
          <a:p>
            <a:pPr marL="0" indent="0">
              <a:buNone/>
            </a:pPr>
            <a:r>
              <a:rPr lang="en-US" dirty="0" smtClean="0"/>
              <a:t>Dependent upon where the energy levels are low or high, accommodations might include:</a:t>
            </a:r>
          </a:p>
          <a:p>
            <a:r>
              <a:rPr lang="en-US" dirty="0" smtClean="0"/>
              <a:t>Frequent breaks</a:t>
            </a:r>
          </a:p>
          <a:p>
            <a:r>
              <a:rPr lang="en-US" dirty="0" smtClean="0"/>
              <a:t>Vibrating watches</a:t>
            </a:r>
          </a:p>
          <a:p>
            <a:r>
              <a:rPr lang="en-US" dirty="0" smtClean="0"/>
              <a:t>Modify training schedule to place more difficult class or classes in timeframe individual is typically most alert</a:t>
            </a:r>
          </a:p>
          <a:p>
            <a:r>
              <a:rPr lang="en-US" dirty="0" smtClean="0"/>
              <a:t>Break assignments into smaller segments</a:t>
            </a:r>
          </a:p>
          <a:p>
            <a:r>
              <a:rPr lang="en-US" dirty="0" smtClean="0"/>
              <a:t>Provide daily checklists with short term goals that are provided to a designated staff person at the end of the day</a:t>
            </a:r>
          </a:p>
          <a:p>
            <a:endParaRPr lang="en-US" dirty="0"/>
          </a:p>
        </p:txBody>
      </p:sp>
    </p:spTree>
    <p:extLst>
      <p:ext uri="{BB962C8B-B14F-4D97-AF65-F5344CB8AC3E}">
        <p14:creationId xmlns="" xmlns:p14="http://schemas.microsoft.com/office/powerpoint/2010/main" val="283050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AppData\Local\Microsoft\Windows\Temporary Internet Files\Content.IE5\KEC1TCJ8\MP910221008[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0" y="1525346"/>
            <a:ext cx="4915202" cy="327390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0" y="0"/>
            <a:ext cx="384265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pitchFamily="34" charset="0"/>
                <a:cs typeface="Arial" pitchFamily="34" charset="0"/>
              </a:rPr>
              <a:t>Resources</a:t>
            </a:r>
            <a:endParaRPr lang="en-US" sz="4800" dirty="0">
              <a:latin typeface="Arial" pitchFamily="34" charset="0"/>
              <a:cs typeface="Arial" pitchFamily="34" charset="0"/>
            </a:endParaRPr>
          </a:p>
        </p:txBody>
      </p:sp>
      <p:sp>
        <p:nvSpPr>
          <p:cNvPr id="10" name="Rectangle 9"/>
          <p:cNvSpPr/>
          <p:nvPr/>
        </p:nvSpPr>
        <p:spPr>
          <a:xfrm>
            <a:off x="8659583" y="0"/>
            <a:ext cx="48985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Arial" pitchFamily="34" charset="0"/>
              <a:cs typeface="Arial" pitchFamily="34" charset="0"/>
            </a:endParaRPr>
          </a:p>
        </p:txBody>
      </p:sp>
    </p:spTree>
    <p:extLst>
      <p:ext uri="{BB962C8B-B14F-4D97-AF65-F5344CB8AC3E}">
        <p14:creationId xmlns="" xmlns:p14="http://schemas.microsoft.com/office/powerpoint/2010/main" val="3859465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752" y="1524000"/>
            <a:ext cx="8537448" cy="732974"/>
          </a:xfrm>
        </p:spPr>
        <p:txBody>
          <a:bodyPr/>
          <a:lstStyle/>
          <a:p>
            <a:pPr algn="ctr"/>
            <a:r>
              <a:rPr lang="en-US" smtClean="0"/>
              <a:t>Regional Mental Health Specialists</a:t>
            </a:r>
            <a:endParaRPr lang="en-US" dirty="0"/>
          </a:p>
        </p:txBody>
      </p:sp>
      <p:sp>
        <p:nvSpPr>
          <p:cNvPr id="6" name="Content Placeholder 5"/>
          <p:cNvSpPr>
            <a:spLocks noGrp="1"/>
          </p:cNvSpPr>
          <p:nvPr>
            <p:ph sz="quarter" idx="2"/>
          </p:nvPr>
        </p:nvSpPr>
        <p:spPr>
          <a:xfrm>
            <a:off x="301752" y="2362200"/>
            <a:ext cx="4041648" cy="4114799"/>
          </a:xfrm>
        </p:spPr>
        <p:txBody>
          <a:bodyPr>
            <a:normAutofit fontScale="92500" lnSpcReduction="20000"/>
          </a:bodyPr>
          <a:lstStyle/>
          <a:p>
            <a:r>
              <a:rPr lang="en-US" dirty="0" smtClean="0"/>
              <a:t>Region 1</a:t>
            </a:r>
          </a:p>
          <a:p>
            <a:pPr lvl="1"/>
            <a:r>
              <a:rPr lang="en-US" sz="1900" dirty="0" smtClean="0"/>
              <a:t>Dave Kraft, MD, MPH</a:t>
            </a:r>
          </a:p>
          <a:p>
            <a:pPr lvl="1">
              <a:buNone/>
            </a:pPr>
            <a:r>
              <a:rPr lang="en-US" sz="1900" dirty="0" smtClean="0"/>
              <a:t>	</a:t>
            </a:r>
            <a:r>
              <a:rPr lang="en-US" dirty="0" smtClean="0"/>
              <a:t>dkraft@external.umass.edu</a:t>
            </a:r>
          </a:p>
          <a:p>
            <a:pPr lvl="1"/>
            <a:r>
              <a:rPr lang="en-US" dirty="0" smtClean="0"/>
              <a:t>Maria Acevedo, PhD</a:t>
            </a:r>
          </a:p>
          <a:p>
            <a:pPr lvl="1">
              <a:buNone/>
            </a:pPr>
            <a:r>
              <a:rPr lang="en-US" sz="1900" dirty="0" smtClean="0"/>
              <a:t>	</a:t>
            </a:r>
            <a:r>
              <a:rPr lang="en-US" dirty="0" smtClean="0"/>
              <a:t>mmacevedo@onelinkpr.net</a:t>
            </a:r>
          </a:p>
          <a:p>
            <a:r>
              <a:rPr lang="en-US" dirty="0" smtClean="0"/>
              <a:t>Region 2/Lead</a:t>
            </a:r>
          </a:p>
          <a:p>
            <a:pPr lvl="1"/>
            <a:r>
              <a:rPr lang="en-US" sz="1900" dirty="0" smtClean="0"/>
              <a:t>Valerie Cherry, PhD</a:t>
            </a:r>
          </a:p>
          <a:p>
            <a:pPr lvl="1">
              <a:buNone/>
            </a:pPr>
            <a:r>
              <a:rPr lang="en-US" sz="1900" dirty="0" smtClean="0"/>
              <a:t>	</a:t>
            </a:r>
            <a:r>
              <a:rPr lang="en-US" dirty="0" smtClean="0"/>
              <a:t>vcherryphd@aol.com</a:t>
            </a:r>
          </a:p>
          <a:p>
            <a:r>
              <a:rPr lang="en-US" dirty="0" smtClean="0"/>
              <a:t>Region 3</a:t>
            </a:r>
          </a:p>
          <a:p>
            <a:pPr lvl="1"/>
            <a:r>
              <a:rPr lang="en-US" sz="1900" dirty="0" smtClean="0"/>
              <a:t>Suzanne Martin, </a:t>
            </a:r>
            <a:r>
              <a:rPr lang="en-US" sz="1900" dirty="0" err="1" smtClean="0"/>
              <a:t>PsyD</a:t>
            </a:r>
            <a:r>
              <a:rPr lang="en-US" sz="1900" dirty="0" smtClean="0"/>
              <a:t>, MPH</a:t>
            </a:r>
          </a:p>
          <a:p>
            <a:pPr lvl="1">
              <a:buNone/>
            </a:pPr>
            <a:r>
              <a:rPr lang="en-US" sz="1900" dirty="0" smtClean="0"/>
              <a:t>	</a:t>
            </a:r>
            <a:r>
              <a:rPr lang="en-US" dirty="0" smtClean="0"/>
              <a:t>SuzanneM@aol.com</a:t>
            </a:r>
            <a:endParaRPr lang="en-US" dirty="0"/>
          </a:p>
        </p:txBody>
      </p:sp>
      <p:sp>
        <p:nvSpPr>
          <p:cNvPr id="8" name="Content Placeholder 7"/>
          <p:cNvSpPr>
            <a:spLocks noGrp="1"/>
          </p:cNvSpPr>
          <p:nvPr>
            <p:ph sz="quarter" idx="4"/>
          </p:nvPr>
        </p:nvSpPr>
        <p:spPr>
          <a:xfrm>
            <a:off x="4800600" y="2362200"/>
            <a:ext cx="4038600" cy="3931375"/>
          </a:xfrm>
        </p:spPr>
        <p:txBody>
          <a:bodyPr/>
          <a:lstStyle/>
          <a:p>
            <a:r>
              <a:rPr lang="en-US" dirty="0" smtClean="0"/>
              <a:t>Regions 4 and 6</a:t>
            </a:r>
          </a:p>
          <a:p>
            <a:pPr lvl="1"/>
            <a:r>
              <a:rPr lang="en-US" dirty="0" smtClean="0"/>
              <a:t>Vicki Boyd, PhD</a:t>
            </a:r>
          </a:p>
          <a:p>
            <a:pPr lvl="1">
              <a:buNone/>
            </a:pPr>
            <a:r>
              <a:rPr lang="en-US" dirty="0" smtClean="0"/>
              <a:t>	</a:t>
            </a:r>
            <a:r>
              <a:rPr lang="en-US" sz="1700" dirty="0" smtClean="0"/>
              <a:t>vdelboyd@aol.com</a:t>
            </a:r>
          </a:p>
          <a:p>
            <a:pPr lvl="1"/>
            <a:r>
              <a:rPr lang="en-US" dirty="0" smtClean="0"/>
              <a:t>Lydia Santiago, PhD</a:t>
            </a:r>
          </a:p>
          <a:p>
            <a:pPr lvl="1">
              <a:buNone/>
            </a:pPr>
            <a:r>
              <a:rPr lang="en-US" dirty="0" smtClean="0"/>
              <a:t>	</a:t>
            </a:r>
            <a:r>
              <a:rPr lang="en-US" sz="1700" dirty="0" smtClean="0"/>
              <a:t>lydia.v.santiago@att.net </a:t>
            </a:r>
          </a:p>
          <a:p>
            <a:r>
              <a:rPr lang="en-US" dirty="0" smtClean="0"/>
              <a:t>Region 5</a:t>
            </a:r>
          </a:p>
          <a:p>
            <a:pPr lvl="1"/>
            <a:r>
              <a:rPr lang="en-US" dirty="0" smtClean="0"/>
              <a:t>Helena </a:t>
            </a:r>
            <a:r>
              <a:rPr lang="en-US" dirty="0" err="1" smtClean="0"/>
              <a:t>MacKenzie</a:t>
            </a:r>
            <a:r>
              <a:rPr lang="en-US" dirty="0" smtClean="0"/>
              <a:t>, PhD</a:t>
            </a:r>
          </a:p>
          <a:p>
            <a:pPr lvl="1">
              <a:buNone/>
            </a:pPr>
            <a:r>
              <a:rPr lang="en-US" dirty="0" smtClean="0"/>
              <a:t>	</a:t>
            </a:r>
            <a:r>
              <a:rPr lang="en-US" sz="1700" dirty="0" smtClean="0"/>
              <a:t>helena.mackenzie530@gmail.com</a:t>
            </a:r>
          </a:p>
          <a:p>
            <a:endParaRPr lang="en-US" dirty="0"/>
          </a:p>
        </p:txBody>
      </p:sp>
      <p:sp>
        <p:nvSpPr>
          <p:cNvPr id="4" name="Title 3"/>
          <p:cNvSpPr>
            <a:spLocks noGrp="1"/>
          </p:cNvSpPr>
          <p:nvPr>
            <p:ph type="title"/>
          </p:nvPr>
        </p:nvSpPr>
        <p:spPr/>
        <p:txBody>
          <a:bodyPr/>
          <a:lstStyle/>
          <a:p>
            <a:r>
              <a:rPr lang="en-US" smtClean="0"/>
              <a:t>Regional Health Specialists</a:t>
            </a:r>
            <a:endParaRPr lang="en-US" dirty="0"/>
          </a:p>
        </p:txBody>
      </p:sp>
    </p:spTree>
    <p:extLst>
      <p:ext uri="{BB962C8B-B14F-4D97-AF65-F5344CB8AC3E}">
        <p14:creationId xmlns="" xmlns:p14="http://schemas.microsoft.com/office/powerpoint/2010/main" val="3469107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752" y="1524000"/>
            <a:ext cx="8537448" cy="732974"/>
          </a:xfrm>
        </p:spPr>
        <p:txBody>
          <a:bodyPr/>
          <a:lstStyle/>
          <a:p>
            <a:pPr algn="ctr"/>
            <a:r>
              <a:rPr lang="en-US" dirty="0" smtClean="0"/>
              <a:t>Regional Disability Coordinators</a:t>
            </a:r>
            <a:endParaRPr lang="en-US" dirty="0"/>
          </a:p>
        </p:txBody>
      </p:sp>
      <p:sp>
        <p:nvSpPr>
          <p:cNvPr id="6" name="Content Placeholder 5"/>
          <p:cNvSpPr>
            <a:spLocks noGrp="1"/>
          </p:cNvSpPr>
          <p:nvPr>
            <p:ph sz="quarter" idx="2"/>
          </p:nvPr>
        </p:nvSpPr>
        <p:spPr>
          <a:xfrm>
            <a:off x="301752" y="2286000"/>
            <a:ext cx="4041648" cy="4190999"/>
          </a:xfrm>
        </p:spPr>
        <p:txBody>
          <a:bodyPr>
            <a:normAutofit/>
          </a:bodyPr>
          <a:lstStyle/>
          <a:p>
            <a:r>
              <a:rPr lang="en-US" dirty="0"/>
              <a:t>Boston </a:t>
            </a:r>
            <a:r>
              <a:rPr lang="en-US" dirty="0" smtClean="0"/>
              <a:t>Region (</a:t>
            </a:r>
            <a:r>
              <a:rPr lang="en-US" dirty="0"/>
              <a:t>interim) and Dallas </a:t>
            </a:r>
            <a:r>
              <a:rPr lang="en-US" dirty="0" smtClean="0"/>
              <a:t>Region</a:t>
            </a:r>
          </a:p>
          <a:p>
            <a:pPr lvl="1"/>
            <a:r>
              <a:rPr lang="en-US" dirty="0" smtClean="0"/>
              <a:t>Laura </a:t>
            </a:r>
            <a:r>
              <a:rPr lang="en-US" dirty="0"/>
              <a:t>Kuhn</a:t>
            </a:r>
          </a:p>
          <a:p>
            <a:pPr lvl="1">
              <a:buNone/>
            </a:pPr>
            <a:r>
              <a:rPr lang="en-US" dirty="0" smtClean="0"/>
              <a:t>	laura.kuhn@humanitas.com</a:t>
            </a:r>
            <a:endParaRPr lang="en-US" dirty="0"/>
          </a:p>
          <a:p>
            <a:r>
              <a:rPr lang="en-US" dirty="0" smtClean="0"/>
              <a:t>Philadelphia </a:t>
            </a:r>
            <a:r>
              <a:rPr lang="en-US" dirty="0"/>
              <a:t>and Atlanta </a:t>
            </a:r>
            <a:r>
              <a:rPr lang="en-US" dirty="0" smtClean="0"/>
              <a:t>Regions</a:t>
            </a:r>
          </a:p>
          <a:p>
            <a:pPr lvl="1"/>
            <a:r>
              <a:rPr lang="en-US" dirty="0" smtClean="0"/>
              <a:t>Nikki </a:t>
            </a:r>
            <a:r>
              <a:rPr lang="en-US" dirty="0"/>
              <a:t>Jackson</a:t>
            </a:r>
          </a:p>
          <a:p>
            <a:pPr lvl="1">
              <a:buNone/>
            </a:pPr>
            <a:r>
              <a:rPr lang="en-US" dirty="0" smtClean="0"/>
              <a:t>	nikki.jackson@humanitas.com</a:t>
            </a:r>
            <a:endParaRPr lang="en-US" dirty="0"/>
          </a:p>
        </p:txBody>
      </p:sp>
      <p:sp>
        <p:nvSpPr>
          <p:cNvPr id="8" name="Content Placeholder 7"/>
          <p:cNvSpPr>
            <a:spLocks noGrp="1"/>
          </p:cNvSpPr>
          <p:nvPr>
            <p:ph sz="quarter" idx="4"/>
          </p:nvPr>
        </p:nvSpPr>
        <p:spPr>
          <a:xfrm>
            <a:off x="4800600" y="2286000"/>
            <a:ext cx="4038600" cy="4007575"/>
          </a:xfrm>
        </p:spPr>
        <p:txBody>
          <a:bodyPr/>
          <a:lstStyle/>
          <a:p>
            <a:r>
              <a:rPr lang="en-US" dirty="0"/>
              <a:t>Chicago and San Francisco Regions</a:t>
            </a:r>
          </a:p>
          <a:p>
            <a:pPr lvl="1"/>
            <a:r>
              <a:rPr lang="en-US" dirty="0"/>
              <a:t>Kim Jones</a:t>
            </a:r>
          </a:p>
          <a:p>
            <a:pPr lvl="1">
              <a:buNone/>
            </a:pPr>
            <a:r>
              <a:rPr lang="en-US" dirty="0" smtClean="0"/>
              <a:t>	kim.jones@humanitas.com </a:t>
            </a:r>
            <a:endParaRPr lang="en-US" dirty="0"/>
          </a:p>
          <a:p>
            <a:endParaRPr lang="en-US" dirty="0"/>
          </a:p>
        </p:txBody>
      </p:sp>
      <p:sp>
        <p:nvSpPr>
          <p:cNvPr id="4" name="Title 3"/>
          <p:cNvSpPr>
            <a:spLocks noGrp="1"/>
          </p:cNvSpPr>
          <p:nvPr>
            <p:ph type="title"/>
          </p:nvPr>
        </p:nvSpPr>
        <p:spPr/>
        <p:txBody>
          <a:bodyPr/>
          <a:lstStyle/>
          <a:p>
            <a:r>
              <a:rPr lang="en-US" dirty="0" smtClean="0"/>
              <a:t>Regional Disability Support</a:t>
            </a:r>
            <a:endParaRPr lang="en-US" dirty="0"/>
          </a:p>
        </p:txBody>
      </p:sp>
    </p:spTree>
    <p:extLst>
      <p:ext uri="{BB962C8B-B14F-4D97-AF65-F5344CB8AC3E}">
        <p14:creationId xmlns="" xmlns:p14="http://schemas.microsoft.com/office/powerpoint/2010/main" val="85283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Job Corps</a:t>
            </a:r>
            <a:br>
              <a:rPr lang="en-US" dirty="0" smtClean="0"/>
            </a:br>
            <a:r>
              <a:rPr lang="en-US" dirty="0" smtClean="0"/>
              <a:t>Health &amp; Wellness Website</a:t>
            </a:r>
            <a:endParaRPr lang="en-US" dirty="0"/>
          </a:p>
        </p:txBody>
      </p:sp>
      <p:pic>
        <p:nvPicPr>
          <p:cNvPr id="9" name="Picture 8"/>
          <p:cNvPicPr/>
          <p:nvPr/>
        </p:nvPicPr>
        <p:blipFill>
          <a:blip r:embed="rId2" cstate="print"/>
          <a:srcRect t="10400" r="50641" b="5600"/>
          <a:stretch>
            <a:fillRect/>
          </a:stretch>
        </p:blipFill>
        <p:spPr bwMode="auto">
          <a:xfrm>
            <a:off x="1143000" y="1600200"/>
            <a:ext cx="6629400"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845696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Job Corps</a:t>
            </a:r>
            <a:br>
              <a:rPr lang="en-US" dirty="0" smtClean="0"/>
            </a:br>
            <a:r>
              <a:rPr lang="en-US" dirty="0" smtClean="0"/>
              <a:t>Disability Website</a:t>
            </a:r>
            <a:endParaRPr lang="en-US" dirty="0"/>
          </a:p>
        </p:txBody>
      </p:sp>
      <p:pic>
        <p:nvPicPr>
          <p:cNvPr id="3" name="Content Placeholder 4"/>
          <p:cNvPicPr>
            <a:picLocks noGrp="1"/>
          </p:cNvPicPr>
          <p:nvPr>
            <p:ph sz="quarter" idx="1"/>
          </p:nvPr>
        </p:nvPicPr>
        <p:blipFill>
          <a:blip r:embed="rId2" cstate="print"/>
          <a:srcRect t="10921" r="50801" b="6400"/>
          <a:stretch>
            <a:fillRect/>
          </a:stretch>
        </p:blipFill>
        <p:spPr>
          <a:xfrm>
            <a:off x="1066800" y="1524000"/>
            <a:ext cx="6934200" cy="4495799"/>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979678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Job Accommodation Network (JAN)</a:t>
            </a:r>
            <a:endParaRPr lang="en-US" dirty="0"/>
          </a:p>
        </p:txBody>
      </p:sp>
      <p:pic>
        <p:nvPicPr>
          <p:cNvPr id="3" name="Content Placeholder 4"/>
          <p:cNvPicPr>
            <a:picLocks noGrp="1"/>
          </p:cNvPicPr>
          <p:nvPr>
            <p:ph sz="quarter" idx="1"/>
          </p:nvPr>
        </p:nvPicPr>
        <p:blipFill>
          <a:blip r:embed="rId2" cstate="print"/>
          <a:srcRect t="15671" r="50481" b="6000"/>
          <a:stretch>
            <a:fillRect/>
          </a:stretch>
        </p:blipFill>
        <p:spPr>
          <a:xfrm>
            <a:off x="457200" y="1600200"/>
            <a:ext cx="8153400" cy="46482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640777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6" name="rg_hi" descr="https://encrypted-tbn3.gstatic.com/images?q=tbn:ANd9GcTIW71UlA5mmsL4NlP0MvYgGeJR5NTM2lTjl2etxJjaFpSN0RUxZg">
            <a:hlinkClick r:id="rId3"/>
          </p:cNvPr>
          <p:cNvPicPr>
            <a:picLocks noGrp="1"/>
          </p:cNvPicPr>
          <p:nvPr>
            <p:ph sz="quarter" idx="1"/>
          </p:nvPr>
        </p:nvPicPr>
        <p:blipFill>
          <a:blip r:embed="rId4" cstate="print"/>
          <a:srcRect/>
          <a:stretch>
            <a:fillRect/>
          </a:stretch>
        </p:blipFill>
        <p:spPr>
          <a:xfrm>
            <a:off x="1295400" y="1600200"/>
            <a:ext cx="6477000" cy="3581400"/>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25702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Intrusive Elements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Recurrent and intrusive distressing memories of the </a:t>
            </a:r>
            <a:r>
              <a:rPr lang="en-US" dirty="0" smtClean="0"/>
              <a:t>event</a:t>
            </a:r>
            <a:endParaRPr lang="en-US" dirty="0"/>
          </a:p>
          <a:p>
            <a:r>
              <a:rPr lang="en-US" dirty="0" smtClean="0"/>
              <a:t>Recurrent </a:t>
            </a:r>
            <a:r>
              <a:rPr lang="en-US" dirty="0"/>
              <a:t>dreams of the </a:t>
            </a:r>
            <a:r>
              <a:rPr lang="en-US" dirty="0" smtClean="0"/>
              <a:t>event</a:t>
            </a:r>
            <a:endParaRPr lang="en-US" dirty="0"/>
          </a:p>
          <a:p>
            <a:r>
              <a:rPr lang="en-US" dirty="0" smtClean="0"/>
              <a:t>Sudden </a:t>
            </a:r>
            <a:r>
              <a:rPr lang="en-US" dirty="0"/>
              <a:t>acting or feeling as if the traumatic event were </a:t>
            </a:r>
            <a:r>
              <a:rPr lang="en-US" dirty="0" smtClean="0"/>
              <a:t>recurring</a:t>
            </a:r>
            <a:endParaRPr lang="en-US" dirty="0"/>
          </a:p>
          <a:p>
            <a:r>
              <a:rPr lang="en-US" dirty="0" smtClean="0"/>
              <a:t>Intense </a:t>
            </a:r>
            <a:r>
              <a:rPr lang="en-US" dirty="0"/>
              <a:t>psychological distress at exposure to things that symbolizes or resembles an aspect of the trauma, including anniversaries </a:t>
            </a:r>
            <a:r>
              <a:rPr lang="en-US" dirty="0" smtClean="0"/>
              <a:t>thereof</a:t>
            </a:r>
            <a:endParaRPr lang="en-US" dirty="0"/>
          </a:p>
          <a:p>
            <a:r>
              <a:rPr lang="en-US" dirty="0" smtClean="0"/>
              <a:t>Physiological </a:t>
            </a:r>
            <a:r>
              <a:rPr lang="en-US" dirty="0"/>
              <a:t>reactivity when exposed to internal or external cues of the </a:t>
            </a:r>
            <a:r>
              <a:rPr lang="en-US" dirty="0" smtClean="0"/>
              <a:t>event</a:t>
            </a:r>
            <a:endParaRPr lang="en-US" dirty="0"/>
          </a:p>
          <a:p>
            <a:endParaRPr lang="en-US" dirty="0"/>
          </a:p>
        </p:txBody>
      </p:sp>
    </p:spTree>
    <p:extLst>
      <p:ext uri="{BB962C8B-B14F-4D97-AF65-F5344CB8AC3E}">
        <p14:creationId xmlns="" xmlns:p14="http://schemas.microsoft.com/office/powerpoint/2010/main" val="1276054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Avoidance &amp; Numbing Features</a:t>
            </a:r>
            <a:endParaRPr lang="en-US" dirty="0"/>
          </a:p>
        </p:txBody>
      </p:sp>
      <p:sp>
        <p:nvSpPr>
          <p:cNvPr id="5" name="Content Placeholder 4"/>
          <p:cNvSpPr>
            <a:spLocks noGrp="1"/>
          </p:cNvSpPr>
          <p:nvPr>
            <p:ph sz="half" idx="1"/>
          </p:nvPr>
        </p:nvSpPr>
        <p:spPr>
          <a:xfrm>
            <a:off x="301752" y="1371600"/>
            <a:ext cx="4038600" cy="5029200"/>
          </a:xfrm>
        </p:spPr>
        <p:txBody>
          <a:bodyPr>
            <a:normAutofit fontScale="92500"/>
          </a:bodyPr>
          <a:lstStyle/>
          <a:p>
            <a:r>
              <a:rPr lang="en-US" dirty="0" smtClean="0"/>
              <a:t>Efforts to avoid the thought or feelings associated with the trauma</a:t>
            </a:r>
          </a:p>
          <a:p>
            <a:r>
              <a:rPr lang="en-US" dirty="0" smtClean="0"/>
              <a:t>Efforts </a:t>
            </a:r>
            <a:r>
              <a:rPr lang="en-US" dirty="0"/>
              <a:t>to avoid activities, places, people  or situations that arouse recollection of the trauma.</a:t>
            </a:r>
          </a:p>
          <a:p>
            <a:r>
              <a:rPr lang="en-US" dirty="0" smtClean="0"/>
              <a:t>Inability </a:t>
            </a:r>
            <a:r>
              <a:rPr lang="en-US" dirty="0"/>
              <a:t>to recall an important aspect of the trauma (psychological amnesia</a:t>
            </a:r>
            <a:r>
              <a:rPr lang="en-US" dirty="0" smtClean="0"/>
              <a:t>)</a:t>
            </a:r>
          </a:p>
          <a:p>
            <a:r>
              <a:rPr lang="en-US" dirty="0"/>
              <a:t>Feelings of detachment or estrangement from </a:t>
            </a:r>
            <a:r>
              <a:rPr lang="en-US" dirty="0" smtClean="0"/>
              <a:t>others</a:t>
            </a:r>
          </a:p>
          <a:p>
            <a:endParaRPr lang="en-US" dirty="0" smtClean="0"/>
          </a:p>
          <a:p>
            <a:endParaRPr lang="en-US" dirty="0"/>
          </a:p>
        </p:txBody>
      </p:sp>
      <p:sp>
        <p:nvSpPr>
          <p:cNvPr id="6" name="Content Placeholder 5"/>
          <p:cNvSpPr>
            <a:spLocks noGrp="1"/>
          </p:cNvSpPr>
          <p:nvPr>
            <p:ph sz="half" idx="2"/>
          </p:nvPr>
        </p:nvSpPr>
        <p:spPr/>
        <p:txBody>
          <a:bodyPr>
            <a:normAutofit fontScale="92500"/>
          </a:bodyPr>
          <a:lstStyle/>
          <a:p>
            <a:r>
              <a:rPr lang="en-US" dirty="0" smtClean="0"/>
              <a:t>Restricted range of affect-unable to have loving feelings</a:t>
            </a:r>
          </a:p>
          <a:p>
            <a:r>
              <a:rPr lang="en-US" dirty="0" smtClean="0"/>
              <a:t>Sense of foreshortened future - does not expect to have career, marriage, children or normal life span</a:t>
            </a:r>
            <a:endParaRPr lang="en-US" dirty="0"/>
          </a:p>
        </p:txBody>
      </p:sp>
    </p:spTree>
    <p:extLst>
      <p:ext uri="{BB962C8B-B14F-4D97-AF65-F5344CB8AC3E}">
        <p14:creationId xmlns="" xmlns:p14="http://schemas.microsoft.com/office/powerpoint/2010/main" val="2655180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Increased Arousal</a:t>
            </a:r>
            <a:r>
              <a:rPr lang="en-US" dirty="0" smtClean="0"/>
              <a:t/>
            </a:r>
            <a:br>
              <a:rPr lang="en-US" dirty="0" smtClean="0"/>
            </a:br>
            <a:r>
              <a:rPr lang="en-US" sz="2700" dirty="0" smtClean="0"/>
              <a:t>(not present before trauma)</a:t>
            </a:r>
            <a:endParaRPr lang="en-US" sz="2700" dirty="0"/>
          </a:p>
        </p:txBody>
      </p:sp>
      <p:sp>
        <p:nvSpPr>
          <p:cNvPr id="3" name="Content Placeholder 2"/>
          <p:cNvSpPr>
            <a:spLocks noGrp="1"/>
          </p:cNvSpPr>
          <p:nvPr>
            <p:ph sz="quarter" idx="1"/>
          </p:nvPr>
        </p:nvSpPr>
        <p:spPr>
          <a:xfrm>
            <a:off x="301752" y="1527048"/>
            <a:ext cx="5870448" cy="4572000"/>
          </a:xfrm>
        </p:spPr>
        <p:txBody>
          <a:bodyPr>
            <a:normAutofit/>
          </a:bodyPr>
          <a:lstStyle/>
          <a:p>
            <a:r>
              <a:rPr lang="en-US" dirty="0"/>
              <a:t>Difficulty falling asleep or staying asleep</a:t>
            </a:r>
          </a:p>
          <a:p>
            <a:r>
              <a:rPr lang="en-US" dirty="0" smtClean="0"/>
              <a:t>Irritability </a:t>
            </a:r>
            <a:r>
              <a:rPr lang="en-US" dirty="0"/>
              <a:t>or outburst of anger (may lead to rage)</a:t>
            </a:r>
          </a:p>
          <a:p>
            <a:r>
              <a:rPr lang="en-US" dirty="0" smtClean="0"/>
              <a:t>Difficulty </a:t>
            </a:r>
            <a:r>
              <a:rPr lang="en-US" dirty="0"/>
              <a:t>concentrating</a:t>
            </a:r>
          </a:p>
          <a:p>
            <a:r>
              <a:rPr lang="en-US" dirty="0" smtClean="0"/>
              <a:t>Hyper-vigilance </a:t>
            </a:r>
            <a:r>
              <a:rPr lang="en-US" dirty="0"/>
              <a:t>(may look like paranoia)</a:t>
            </a:r>
          </a:p>
          <a:p>
            <a:r>
              <a:rPr lang="en-US" dirty="0" smtClean="0"/>
              <a:t>Exaggerated </a:t>
            </a:r>
            <a:r>
              <a:rPr lang="en-US" dirty="0"/>
              <a:t>startled response</a:t>
            </a:r>
          </a:p>
          <a:p>
            <a:endParaRPr lang="en-US" dirty="0"/>
          </a:p>
        </p:txBody>
      </p:sp>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2478087"/>
            <a:ext cx="2095500" cy="2543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2073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 Summary</a:t>
            </a:r>
            <a:endParaRPr lang="en-US" dirty="0"/>
          </a:p>
        </p:txBody>
      </p:sp>
      <p:sp>
        <p:nvSpPr>
          <p:cNvPr id="3" name="Content Placeholder 2"/>
          <p:cNvSpPr>
            <a:spLocks noGrp="1"/>
          </p:cNvSpPr>
          <p:nvPr>
            <p:ph sz="quarter" idx="1"/>
          </p:nvPr>
        </p:nvSpPr>
        <p:spPr>
          <a:xfrm>
            <a:off x="301752" y="1527048"/>
            <a:ext cx="4956048" cy="4572000"/>
          </a:xfrm>
        </p:spPr>
        <p:txBody>
          <a:bodyPr/>
          <a:lstStyle/>
          <a:p>
            <a:r>
              <a:rPr lang="en-US" dirty="0"/>
              <a:t>A traumatic event plus:</a:t>
            </a:r>
          </a:p>
          <a:p>
            <a:pPr lvl="1"/>
            <a:r>
              <a:rPr lang="en-US" dirty="0" smtClean="0"/>
              <a:t>1 </a:t>
            </a:r>
            <a:r>
              <a:rPr lang="en-US" dirty="0"/>
              <a:t>or more </a:t>
            </a:r>
            <a:r>
              <a:rPr lang="en-US" b="1" dirty="0">
                <a:solidFill>
                  <a:srgbClr val="C00000"/>
                </a:solidFill>
              </a:rPr>
              <a:t>r</a:t>
            </a:r>
            <a:r>
              <a:rPr lang="en-US" b="1" dirty="0" smtClean="0">
                <a:solidFill>
                  <a:srgbClr val="C00000"/>
                </a:solidFill>
              </a:rPr>
              <a:t>e-experiencing</a:t>
            </a:r>
            <a:r>
              <a:rPr lang="en-US" b="1" dirty="0" smtClean="0">
                <a:solidFill>
                  <a:schemeClr val="accent1"/>
                </a:solidFill>
              </a:rPr>
              <a:t> </a:t>
            </a:r>
            <a:r>
              <a:rPr lang="en-US" dirty="0"/>
              <a:t>symptoms</a:t>
            </a:r>
          </a:p>
          <a:p>
            <a:pPr lvl="1"/>
            <a:r>
              <a:rPr lang="en-US" dirty="0" smtClean="0"/>
              <a:t>3 </a:t>
            </a:r>
            <a:r>
              <a:rPr lang="en-US" dirty="0"/>
              <a:t>or more </a:t>
            </a:r>
            <a:r>
              <a:rPr lang="en-US" b="1" dirty="0">
                <a:solidFill>
                  <a:srgbClr val="C00000"/>
                </a:solidFill>
              </a:rPr>
              <a:t>a</a:t>
            </a:r>
            <a:r>
              <a:rPr lang="en-US" b="1" dirty="0" smtClean="0">
                <a:solidFill>
                  <a:srgbClr val="C00000"/>
                </a:solidFill>
              </a:rPr>
              <a:t>voidance</a:t>
            </a:r>
            <a:r>
              <a:rPr lang="en-US" dirty="0" smtClean="0">
                <a:solidFill>
                  <a:srgbClr val="C00000"/>
                </a:solidFill>
              </a:rPr>
              <a:t> </a:t>
            </a:r>
            <a:r>
              <a:rPr lang="en-US" dirty="0"/>
              <a:t>symptoms</a:t>
            </a:r>
          </a:p>
          <a:p>
            <a:pPr lvl="1"/>
            <a:r>
              <a:rPr lang="en-US" dirty="0" smtClean="0"/>
              <a:t>2 </a:t>
            </a:r>
            <a:r>
              <a:rPr lang="en-US" dirty="0"/>
              <a:t>or </a:t>
            </a:r>
            <a:r>
              <a:rPr lang="en-US" dirty="0" smtClean="0"/>
              <a:t>more </a:t>
            </a:r>
            <a:r>
              <a:rPr lang="en-US" b="1" dirty="0" smtClean="0">
                <a:solidFill>
                  <a:srgbClr val="C00000"/>
                </a:solidFill>
              </a:rPr>
              <a:t>increased </a:t>
            </a:r>
            <a:r>
              <a:rPr lang="en-US" b="1" dirty="0">
                <a:solidFill>
                  <a:srgbClr val="C00000"/>
                </a:solidFill>
              </a:rPr>
              <a:t>arousal </a:t>
            </a:r>
            <a:r>
              <a:rPr lang="en-US" dirty="0"/>
              <a:t>symptoms</a:t>
            </a:r>
          </a:p>
          <a:p>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53863" y="1828800"/>
            <a:ext cx="3157492" cy="2514600"/>
          </a:xfrm>
          <a:prstGeom prst="rect">
            <a:avLst/>
          </a:prstGeom>
        </p:spPr>
      </p:pic>
    </p:spTree>
    <p:extLst>
      <p:ext uri="{BB962C8B-B14F-4D97-AF65-F5344CB8AC3E}">
        <p14:creationId xmlns="" xmlns:p14="http://schemas.microsoft.com/office/powerpoint/2010/main" val="127848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sp>
        <p:nvSpPr>
          <p:cNvPr id="3" name="Content Placeholder 2"/>
          <p:cNvSpPr>
            <a:spLocks noGrp="1"/>
          </p:cNvSpPr>
          <p:nvPr>
            <p:ph sz="quarter" idx="1"/>
          </p:nvPr>
        </p:nvSpPr>
        <p:spPr/>
        <p:txBody>
          <a:bodyPr/>
          <a:lstStyle/>
          <a:p>
            <a:r>
              <a:rPr lang="en-US" dirty="0"/>
              <a:t>Parental </a:t>
            </a:r>
            <a:r>
              <a:rPr lang="en-US" dirty="0" smtClean="0"/>
              <a:t>reactions</a:t>
            </a:r>
            <a:endParaRPr lang="en-US" dirty="0"/>
          </a:p>
          <a:p>
            <a:r>
              <a:rPr lang="en-US" dirty="0" smtClean="0"/>
              <a:t>Social </a:t>
            </a:r>
            <a:r>
              <a:rPr lang="en-US" dirty="0"/>
              <a:t>s</a:t>
            </a:r>
            <a:r>
              <a:rPr lang="en-US" dirty="0" smtClean="0"/>
              <a:t>upports</a:t>
            </a:r>
            <a:endParaRPr lang="en-US" dirty="0"/>
          </a:p>
          <a:p>
            <a:r>
              <a:rPr lang="en-US" dirty="0" smtClean="0"/>
              <a:t>History </a:t>
            </a:r>
            <a:r>
              <a:rPr lang="en-US" dirty="0"/>
              <a:t>of </a:t>
            </a:r>
            <a:r>
              <a:rPr lang="en-US" dirty="0" smtClean="0"/>
              <a:t>traumatic </a:t>
            </a:r>
            <a:r>
              <a:rPr lang="en-US" dirty="0"/>
              <a:t>s</a:t>
            </a:r>
            <a:r>
              <a:rPr lang="en-US" dirty="0" smtClean="0"/>
              <a:t>tress</a:t>
            </a:r>
            <a:endParaRPr lang="en-US" dirty="0"/>
          </a:p>
          <a:p>
            <a:r>
              <a:rPr lang="en-US" dirty="0" smtClean="0"/>
              <a:t>Family </a:t>
            </a:r>
            <a:r>
              <a:rPr lang="en-US" dirty="0"/>
              <a:t>a</a:t>
            </a:r>
            <a:r>
              <a:rPr lang="en-US" dirty="0" smtClean="0"/>
              <a:t>tmosphere</a:t>
            </a:r>
            <a:endParaRPr lang="en-US" dirty="0"/>
          </a:p>
          <a:p>
            <a:r>
              <a:rPr lang="en-US" dirty="0" smtClean="0"/>
              <a:t>Family </a:t>
            </a:r>
            <a:r>
              <a:rPr lang="en-US" dirty="0"/>
              <a:t>m</a:t>
            </a:r>
            <a:r>
              <a:rPr lang="en-US" dirty="0" smtClean="0"/>
              <a:t>ental </a:t>
            </a:r>
            <a:r>
              <a:rPr lang="en-US" dirty="0"/>
              <a:t>h</a:t>
            </a:r>
            <a:r>
              <a:rPr lang="en-US" dirty="0" smtClean="0"/>
              <a:t>ealth </a:t>
            </a:r>
            <a:r>
              <a:rPr lang="en-US" dirty="0"/>
              <a:t>h</a:t>
            </a:r>
            <a:r>
              <a:rPr lang="en-US" dirty="0" smtClean="0"/>
              <a:t>istory</a:t>
            </a:r>
            <a:endParaRPr lang="en-US" dirty="0"/>
          </a:p>
          <a:p>
            <a:r>
              <a:rPr lang="en-US" dirty="0" smtClean="0"/>
              <a:t>Poverty</a:t>
            </a:r>
            <a:endParaRPr lang="en-US" dirty="0"/>
          </a:p>
          <a:p>
            <a:endParaRPr lang="en-US" dirty="0"/>
          </a:p>
        </p:txBody>
      </p:sp>
    </p:spTree>
    <p:extLst>
      <p:ext uri="{BB962C8B-B14F-4D97-AF65-F5344CB8AC3E}">
        <p14:creationId xmlns="" xmlns:p14="http://schemas.microsoft.com/office/powerpoint/2010/main" val="734186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Approval_x0020_Status xmlns="f65701bd-703e-4e7a-b356-d9aef005502d">Approved</Approval_x0020_Status>
    <_dlc_DocId xmlns="b22f8f74-215c-4154-9939-bd29e4e8980e">XRUYQT3274NZ-880339284-154</_dlc_DocId>
    <_dlc_DocIdUrl xmlns="b22f8f74-215c-4154-9939-bd29e4e8980e">
      <Url>https://supportservices.jobcorps.gov/disability/_layouts/15/DocIdRedir.aspx?ID=XRUYQT3274NZ-880339284-154</Url>
      <Description>XRUYQT3274NZ-880339284-154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384145-CDF2-4A91-B875-52746CD3B02A}"/>
</file>

<file path=customXml/itemProps2.xml><?xml version="1.0" encoding="utf-8"?>
<ds:datastoreItem xmlns:ds="http://schemas.openxmlformats.org/officeDocument/2006/customXml" ds:itemID="{B78FEC1A-2741-4D15-A5DE-771EBE10054D}"/>
</file>

<file path=customXml/itemProps3.xml><?xml version="1.0" encoding="utf-8"?>
<ds:datastoreItem xmlns:ds="http://schemas.openxmlformats.org/officeDocument/2006/customXml" ds:itemID="{E04E2105-D446-4169-85E7-76D6C838846C}"/>
</file>

<file path=customXml/itemProps4.xml><?xml version="1.0" encoding="utf-8"?>
<ds:datastoreItem xmlns:ds="http://schemas.openxmlformats.org/officeDocument/2006/customXml" ds:itemID="{433D9843-577D-4827-9ACD-DEFE2552689D}"/>
</file>

<file path=docProps/app.xml><?xml version="1.0" encoding="utf-8"?>
<Properties xmlns="http://schemas.openxmlformats.org/officeDocument/2006/extended-properties" xmlns:vt="http://schemas.openxmlformats.org/officeDocument/2006/docPropsVTypes">
  <Template>Civic</Template>
  <TotalTime>6982</TotalTime>
  <Words>3371</Words>
  <Application>Microsoft Office PowerPoint</Application>
  <PresentationFormat>On-screen Show (4:3)</PresentationFormat>
  <Paragraphs>404</Paragraphs>
  <Slides>48</Slides>
  <Notes>30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Post Traumatic Stress Disorder (PTSD)</vt:lpstr>
      <vt:lpstr>Preface</vt:lpstr>
      <vt:lpstr>DSM-IV-TR Diagnostic Criteria for  PTSD Core Symptoms</vt:lpstr>
      <vt:lpstr>Symptoms of PTSD</vt:lpstr>
      <vt:lpstr>Intrusive Elements</vt:lpstr>
      <vt:lpstr>Avoidance &amp; Numbing Features</vt:lpstr>
      <vt:lpstr>Increased Arousal (not present before trauma)</vt:lpstr>
      <vt:lpstr>Symptom Summary</vt:lpstr>
      <vt:lpstr>Environmental Factors</vt:lpstr>
      <vt:lpstr>Types of PTSD</vt:lpstr>
      <vt:lpstr>Diagnosis of PTSD</vt:lpstr>
      <vt:lpstr>Cultural Features</vt:lpstr>
      <vt:lpstr>Symptom Onset</vt:lpstr>
      <vt:lpstr>PTSD Course</vt:lpstr>
      <vt:lpstr>Course Considerations</vt:lpstr>
      <vt:lpstr>Examples of Traumatic Events</vt:lpstr>
      <vt:lpstr>Prevalence</vt:lpstr>
      <vt:lpstr>Assessment Tools</vt:lpstr>
      <vt:lpstr>PTSD Symptoms May Include:</vt:lpstr>
      <vt:lpstr>Differential Diagnosis</vt:lpstr>
      <vt:lpstr>Differences Between PTSD and Acute Stress Disorder</vt:lpstr>
      <vt:lpstr>Differences Between PTSD and Obsessive-Compulsive Disorder</vt:lpstr>
      <vt:lpstr>Differences Between PTSD and Adjustment Disorder</vt:lpstr>
      <vt:lpstr>Differences Between PTSD  and Depression</vt:lpstr>
      <vt:lpstr>Treatment</vt:lpstr>
      <vt:lpstr>Treatment Types</vt:lpstr>
      <vt:lpstr>SSRI Medication</vt:lpstr>
      <vt:lpstr>PTSD Myths</vt:lpstr>
      <vt:lpstr>Free SMART Phone Apps</vt:lpstr>
      <vt:lpstr>Slide 30</vt:lpstr>
      <vt:lpstr>Strategies vs. Accommodations</vt:lpstr>
      <vt:lpstr>Let’s Practice</vt:lpstr>
      <vt:lpstr>Symptoms Experienced by  Job Corps Students with PTSD</vt:lpstr>
      <vt:lpstr>Accommodations:  Concentration</vt:lpstr>
      <vt:lpstr>Accommodations:  Concentration</vt:lpstr>
      <vt:lpstr>Accommodations:  Memory</vt:lpstr>
      <vt:lpstr>Accommodations:  Mood</vt:lpstr>
      <vt:lpstr>Accommodations:  Mood</vt:lpstr>
      <vt:lpstr>Accommodations:  Mood</vt:lpstr>
      <vt:lpstr>Accommodations:  Social Interactions</vt:lpstr>
      <vt:lpstr>Accommodations:  Low Energy Levels</vt:lpstr>
      <vt:lpstr>Slide 42</vt:lpstr>
      <vt:lpstr>Regional Health Specialists</vt:lpstr>
      <vt:lpstr>Regional Disability Support</vt:lpstr>
      <vt:lpstr>Job Corps Health &amp; Wellness Website</vt:lpstr>
      <vt:lpstr>Job Corps Disability Website</vt:lpstr>
      <vt:lpstr>Job Accommodation Network (JAN)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Traumatic Stress Disorder (PTSD)</dc:title>
  <dc:creator>Debbie Jones</dc:creator>
  <cp:lastModifiedBy>kjones</cp:lastModifiedBy>
  <cp:revision>369</cp:revision>
  <dcterms:created xsi:type="dcterms:W3CDTF">2012-12-15T21:10:23Z</dcterms:created>
  <dcterms:modified xsi:type="dcterms:W3CDTF">2012-12-21T20:57:49Z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TemplateUrl">
    <vt:lpwstr/>
  </property>
  <property fmtid="{D5CDD505-2E9C-101B-9397-08002B2CF9AE}" pid="4" name="Order">
    <vt:r8>23900</vt:r8>
  </property>
  <property fmtid="{D5CDD505-2E9C-101B-9397-08002B2CF9AE}" pid="5" name="xd_ProgID">
    <vt:lpwstr/>
  </property>
  <property fmtid="{D5CDD505-2E9C-101B-9397-08002B2CF9AE}" pid="6" name="_CopySource">
    <vt:lpwstr/>
  </property>
  <property fmtid="{D5CDD505-2E9C-101B-9397-08002B2CF9AE}" pid="7" name="_SourceUrl">
    <vt:lpwstr/>
  </property>
  <property fmtid="{D5CDD505-2E9C-101B-9397-08002B2CF9AE}" pid="8" name="_SharedFileIndex">
    <vt:lpwstr/>
  </property>
  <property fmtid="{D5CDD505-2E9C-101B-9397-08002B2CF9AE}" pid="9" name="_dlc_DocIdItemGuid">
    <vt:lpwstr>3b3227b3-6a64-45b9-b6ad-7e0885bf2b7b</vt:lpwstr>
  </property>
</Properties>
</file>