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slides/slide4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7"/>
  </p:notesMasterIdLst>
  <p:sldIdLst>
    <p:sldId id="256" r:id="rId5"/>
    <p:sldId id="257" r:id="rId6"/>
    <p:sldId id="258" r:id="rId7"/>
    <p:sldId id="261" r:id="rId8"/>
    <p:sldId id="262" r:id="rId9"/>
    <p:sldId id="312" r:id="rId10"/>
    <p:sldId id="313" r:id="rId11"/>
    <p:sldId id="264" r:id="rId12"/>
    <p:sldId id="314" r:id="rId13"/>
    <p:sldId id="315" r:id="rId14"/>
    <p:sldId id="316" r:id="rId15"/>
    <p:sldId id="317" r:id="rId16"/>
    <p:sldId id="318" r:id="rId17"/>
    <p:sldId id="319" r:id="rId18"/>
    <p:sldId id="272" r:id="rId19"/>
    <p:sldId id="321" r:id="rId20"/>
    <p:sldId id="322" r:id="rId21"/>
    <p:sldId id="323" r:id="rId22"/>
    <p:sldId id="324" r:id="rId23"/>
    <p:sldId id="266" r:id="rId24"/>
    <p:sldId id="267" r:id="rId25"/>
    <p:sldId id="332" r:id="rId26"/>
    <p:sldId id="320" r:id="rId27"/>
    <p:sldId id="328" r:id="rId28"/>
    <p:sldId id="333" r:id="rId29"/>
    <p:sldId id="334" r:id="rId30"/>
    <p:sldId id="335" r:id="rId31"/>
    <p:sldId id="336" r:id="rId32"/>
    <p:sldId id="329" r:id="rId33"/>
    <p:sldId id="337" r:id="rId34"/>
    <p:sldId id="338" r:id="rId35"/>
    <p:sldId id="330" r:id="rId36"/>
    <p:sldId id="286" r:id="rId37"/>
    <p:sldId id="325" r:id="rId38"/>
    <p:sldId id="327" r:id="rId39"/>
    <p:sldId id="326" r:id="rId40"/>
    <p:sldId id="311" r:id="rId41"/>
    <p:sldId id="310" r:id="rId42"/>
    <p:sldId id="304" r:id="rId43"/>
    <p:sldId id="301" r:id="rId44"/>
    <p:sldId id="339" r:id="rId45"/>
    <p:sldId id="30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5563" autoAdjust="0"/>
  </p:normalViewPr>
  <p:slideViewPr>
    <p:cSldViewPr snapToGrid="0">
      <p:cViewPr varScale="1">
        <p:scale>
          <a:sx n="96" d="100"/>
          <a:sy n="96" d="100"/>
        </p:scale>
        <p:origin x="1068" y="84"/>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B5C7D-5B70-419C-940B-2BAAE1758D61}" type="datetimeFigureOut">
              <a:rPr lang="en-US" smtClean="0"/>
              <a:t>4/25/2016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81DB6-F117-4698-9487-101FE5A3206D}" type="slidenum">
              <a:rPr lang="en-US" smtClean="0"/>
              <a:t>‹#›</a:t>
            </a:fld>
            <a:endParaRPr lang="en-US"/>
          </a:p>
        </p:txBody>
      </p:sp>
    </p:spTree>
    <p:extLst>
      <p:ext uri="{BB962C8B-B14F-4D97-AF65-F5344CB8AC3E}">
        <p14:creationId xmlns:p14="http://schemas.microsoft.com/office/powerpoint/2010/main" val="107479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purpose</a:t>
            </a:r>
            <a:r>
              <a:rPr lang="en-US" sz="1200" baseline="0" dirty="0"/>
              <a:t> of this webinar is to expand on the basic literacy challenges and functional limitations presented in Reading Support 100.  </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We will practice identifying accommodations and teaching strategies that support mild, moderate, and severe reading challenges in various areas/settings on the Job Corps centers.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Sample accommodation plans, with supports specific to reading-related functional limitations will be collaboratively developed, with a center-wide focus and an emphasis on building independence and improving employability.</a:t>
            </a:r>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a:t>
            </a:fld>
            <a:endParaRPr lang="en-US"/>
          </a:p>
        </p:txBody>
      </p:sp>
    </p:spTree>
    <p:extLst>
      <p:ext uri="{BB962C8B-B14F-4D97-AF65-F5344CB8AC3E}">
        <p14:creationId xmlns:p14="http://schemas.microsoft.com/office/powerpoint/2010/main" val="220230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me some of the things you hear your struggling readers say when they are trying to read material?</a:t>
            </a:r>
          </a:p>
          <a:p>
            <a:endParaRPr lang="en-US" dirty="0"/>
          </a:p>
          <a:p>
            <a:r>
              <a:rPr lang="en-US" dirty="0"/>
              <a:t>Excerpted</a:t>
            </a:r>
            <a:r>
              <a:rPr lang="en-US" baseline="0" dirty="0"/>
              <a:t> from Integrating Strategy Instruction in a Universally Designed Digital Literacy Environment </a:t>
            </a:r>
          </a:p>
          <a:p>
            <a:endParaRPr lang="en-US" baseline="0" dirty="0"/>
          </a:p>
          <a:p>
            <a:r>
              <a:rPr lang="en-US" i="1" dirty="0"/>
              <a:t>“Children struggle to understand text for a variety of reasons, including lack of engagement, weak decoding and fluency skills, inadequate vocabulary and background knowledge, and ineffective strategies for setting a purpose for reading, monitoring one’s understanding, and resolving problems (Lipson &amp; </a:t>
            </a:r>
            <a:r>
              <a:rPr lang="en-US" i="1" dirty="0" err="1"/>
              <a:t>Wixson</a:t>
            </a:r>
            <a:r>
              <a:rPr lang="en-US" i="1" dirty="0"/>
              <a:t>, 1997; Paris, </a:t>
            </a:r>
            <a:r>
              <a:rPr lang="en-US" i="1" dirty="0" err="1"/>
              <a:t>Wasik</a:t>
            </a:r>
            <a:r>
              <a:rPr lang="en-US" i="1" dirty="0"/>
              <a:t> &amp; Turner, 1991 ). It is rare to have just one area of concern, and if the struggle goes on too long, motivation and engagement inevitably enter into the equation, depressing performance even further (Guthrie &amp; </a:t>
            </a:r>
            <a:r>
              <a:rPr lang="en-US" i="1" dirty="0" err="1"/>
              <a:t>Wigfield</a:t>
            </a:r>
            <a:r>
              <a:rPr lang="en-US" i="1" dirty="0"/>
              <a:t>, 2000). </a:t>
            </a:r>
            <a:r>
              <a:rPr lang="en-US" b="1" i="1" dirty="0"/>
              <a:t>The two most prevalent reasons for these challenges are lack of access to good instruction and learner differences that often interfere with learning from good instruction.” </a:t>
            </a:r>
          </a:p>
        </p:txBody>
      </p:sp>
      <p:sp>
        <p:nvSpPr>
          <p:cNvPr id="4" name="Slide Number Placeholder 3"/>
          <p:cNvSpPr>
            <a:spLocks noGrp="1"/>
          </p:cNvSpPr>
          <p:nvPr>
            <p:ph type="sldNum" sz="quarter" idx="10"/>
          </p:nvPr>
        </p:nvSpPr>
        <p:spPr/>
        <p:txBody>
          <a:bodyPr/>
          <a:lstStyle/>
          <a:p>
            <a:fld id="{06D81DB6-F117-4698-9487-101FE5A3206D}" type="slidenum">
              <a:rPr lang="en-US" smtClean="0"/>
              <a:t>17</a:t>
            </a:fld>
            <a:endParaRPr lang="en-US"/>
          </a:p>
        </p:txBody>
      </p:sp>
    </p:spTree>
    <p:extLst>
      <p:ext uri="{BB962C8B-B14F-4D97-AF65-F5344CB8AC3E}">
        <p14:creationId xmlns:p14="http://schemas.microsoft.com/office/powerpoint/2010/main" val="69412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a:t>
            </a:r>
            <a:r>
              <a:rPr lang="en-US" baseline="0" dirty="0"/>
              <a:t> students who are deaf or hard of hearing?  How might they access reading content if they cannot read it and cannot hear it?</a:t>
            </a:r>
          </a:p>
          <a:p>
            <a:endParaRPr lang="en-US" baseline="0" dirty="0"/>
          </a:p>
          <a:p>
            <a:r>
              <a:rPr lang="en-US" baseline="0" dirty="0"/>
              <a:t>Technologies are still limited in this area and generally still only for use with brief passages, instructions, etc. but there has been some use of using ASL and signing clips where a student could click on a word or passage and see it signed.</a:t>
            </a:r>
          </a:p>
          <a:p>
            <a:endParaRPr lang="en-US" baseline="0" dirty="0"/>
          </a:p>
          <a:p>
            <a:r>
              <a:rPr lang="en-US" i="1" baseline="0" dirty="0"/>
              <a:t>In a recently completed project with the Laurent E. </a:t>
            </a:r>
            <a:r>
              <a:rPr lang="en-US" i="1" baseline="0" dirty="0" err="1"/>
              <a:t>Clerc</a:t>
            </a:r>
            <a:r>
              <a:rPr lang="en-US" i="1" baseline="0" dirty="0"/>
              <a:t> Center at Gallaudet University, Dalton and colleagues (2005) embedded American Sign Language (ASL) video and Signing Avatar clips (VCom3D) in digital texts for middle school students. Students could click on a word or passage and view it signed in ASL (see Figure 2). In this case, the “reading” of the word is necessarily connected to its meaning, since ASL is a fully developed language system where the sign and meaning are interrelated (finger spelling is an exception). Just as TTS is no substitution for human voice, the expressivity of a signing avatar is fairly restricted, and thus was used for more routine messages to the student.</a:t>
            </a:r>
          </a:p>
          <a:p>
            <a:r>
              <a:rPr lang="en-US" i="1" baseline="0" dirty="0"/>
              <a:t>http://www.udlcenter.org/sites/udlcenter.org/files/ReadingAsThinking_0.pdf</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18</a:t>
            </a:fld>
            <a:endParaRPr lang="en-US"/>
          </a:p>
        </p:txBody>
      </p:sp>
    </p:spTree>
    <p:extLst>
      <p:ext uri="{BB962C8B-B14F-4D97-AF65-F5344CB8AC3E}">
        <p14:creationId xmlns:p14="http://schemas.microsoft.com/office/powerpoint/2010/main" val="1778424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20</a:t>
            </a:fld>
            <a:endParaRPr lang="en-US"/>
          </a:p>
        </p:txBody>
      </p:sp>
    </p:spTree>
    <p:extLst>
      <p:ext uri="{BB962C8B-B14F-4D97-AF65-F5344CB8AC3E}">
        <p14:creationId xmlns:p14="http://schemas.microsoft.com/office/powerpoint/2010/main" val="119158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Brainstorm how UDL can be used in the various areas on center.</a:t>
            </a:r>
          </a:p>
          <a:p>
            <a:endParaRPr lang="en-US" sz="1200" dirty="0"/>
          </a:p>
          <a:p>
            <a:r>
              <a:rPr lang="en-US" sz="1200" dirty="0"/>
              <a:t>Example:  </a:t>
            </a:r>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21</a:t>
            </a:fld>
            <a:endParaRPr lang="en-US"/>
          </a:p>
        </p:txBody>
      </p:sp>
    </p:spTree>
    <p:extLst>
      <p:ext uri="{BB962C8B-B14F-4D97-AF65-F5344CB8AC3E}">
        <p14:creationId xmlns:p14="http://schemas.microsoft.com/office/powerpoint/2010/main" val="629308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 these accommodations be used throughout the center?</a:t>
            </a:r>
          </a:p>
          <a:p>
            <a:r>
              <a:rPr lang="en-US" dirty="0"/>
              <a:t>How</a:t>
            </a:r>
            <a:r>
              <a:rPr lang="en-US" baseline="0" dirty="0"/>
              <a:t> might they be used to create a digital literacy environment throughout the center?  Do these tools only benefit students who have reading-related disabilities? </a:t>
            </a:r>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23</a:t>
            </a:fld>
            <a:endParaRPr lang="en-US"/>
          </a:p>
        </p:txBody>
      </p:sp>
    </p:spTree>
    <p:extLst>
      <p:ext uri="{BB962C8B-B14F-4D97-AF65-F5344CB8AC3E}">
        <p14:creationId xmlns:p14="http://schemas.microsoft.com/office/powerpoint/2010/main" val="216794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look at another example on the next slide.</a:t>
            </a:r>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24</a:t>
            </a:fld>
            <a:endParaRPr lang="en-US"/>
          </a:p>
        </p:txBody>
      </p:sp>
    </p:spTree>
    <p:extLst>
      <p:ext uri="{BB962C8B-B14F-4D97-AF65-F5344CB8AC3E}">
        <p14:creationId xmlns:p14="http://schemas.microsoft.com/office/powerpoint/2010/main" val="3879416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 these accommodations be used throughout the center?</a:t>
            </a:r>
          </a:p>
          <a:p>
            <a:r>
              <a:rPr lang="en-US" dirty="0"/>
              <a:t>How</a:t>
            </a:r>
            <a:r>
              <a:rPr lang="en-US" baseline="0" dirty="0"/>
              <a:t> might they be used to create a digital literacy environment throughout the center?  Do these tools only benefit students who have reading-related disabilities? </a:t>
            </a:r>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25</a:t>
            </a:fld>
            <a:endParaRPr lang="en-US"/>
          </a:p>
        </p:txBody>
      </p:sp>
    </p:spTree>
    <p:extLst>
      <p:ext uri="{BB962C8B-B14F-4D97-AF65-F5344CB8AC3E}">
        <p14:creationId xmlns:p14="http://schemas.microsoft.com/office/powerpoint/2010/main" val="214342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latin typeface="+mn-lt"/>
                <a:ea typeface="+mn-ea"/>
                <a:cs typeface="+mn-cs"/>
              </a:rPr>
              <a:t>Low to no cost</a:t>
            </a:r>
          </a:p>
          <a:p>
            <a:pPr marL="171450" indent="-171450">
              <a:buFont typeface="Arial"/>
              <a:buChar char="•"/>
            </a:pPr>
            <a:r>
              <a:rPr lang="en-US" sz="1200" kern="1200" dirty="0">
                <a:solidFill>
                  <a:schemeClr val="tx1"/>
                </a:solidFill>
                <a:latin typeface="+mn-lt"/>
                <a:ea typeface="+mn-ea"/>
                <a:cs typeface="+mn-cs"/>
              </a:rPr>
              <a:t>(Debbie’s input)…Initial</a:t>
            </a:r>
            <a:r>
              <a:rPr lang="en-US" sz="1200" kern="1200" baseline="0" dirty="0">
                <a:solidFill>
                  <a:schemeClr val="tx1"/>
                </a:solidFill>
                <a:latin typeface="+mn-lt"/>
                <a:ea typeface="+mn-ea"/>
                <a:cs typeface="+mn-cs"/>
              </a:rPr>
              <a:t> t</a:t>
            </a:r>
            <a:r>
              <a:rPr lang="en-US" sz="1200" kern="1200" dirty="0">
                <a:solidFill>
                  <a:schemeClr val="tx1"/>
                </a:solidFill>
                <a:latin typeface="+mn-lt"/>
                <a:ea typeface="+mn-ea"/>
                <a:cs typeface="+mn-cs"/>
              </a:rPr>
              <a:t>ime investment but with potentially substantial pay-offs in terms of accessibility, elevating learning for all including ELL,  etc., rehearsal for certification or other tests and such.</a:t>
            </a:r>
            <a:endParaRPr lang="en-US" dirty="0"/>
          </a:p>
          <a:p>
            <a:endParaRPr lang="en-US" dirty="0"/>
          </a:p>
          <a:p>
            <a:r>
              <a:rPr lang="en-US" dirty="0"/>
              <a:t>Hopefully, you are beginning to see a pattern here in terms of how</a:t>
            </a:r>
            <a:r>
              <a:rPr lang="en-US" baseline="0" dirty="0"/>
              <a:t> students with reading disabilities benefit, how all learners benefit and how overall accessibility is improved throughout the center.</a:t>
            </a:r>
          </a:p>
          <a:p>
            <a:endParaRPr lang="en-US" baseline="0" dirty="0"/>
          </a:p>
          <a:p>
            <a:r>
              <a:rPr lang="en-US" baseline="0" dirty="0"/>
              <a:t>Let’s look at one more…</a:t>
            </a:r>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26</a:t>
            </a:fld>
            <a:endParaRPr lang="en-US"/>
          </a:p>
        </p:txBody>
      </p:sp>
    </p:spTree>
    <p:extLst>
      <p:ext uri="{BB962C8B-B14F-4D97-AF65-F5344CB8AC3E}">
        <p14:creationId xmlns:p14="http://schemas.microsoft.com/office/powerpoint/2010/main" val="128641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you with the links</a:t>
            </a:r>
            <a:r>
              <a:rPr lang="en-US" baseline="0" dirty="0"/>
              <a:t> to these tools and apps at the end of the presentation within the Resources review segment.</a:t>
            </a:r>
          </a:p>
          <a:p>
            <a:endParaRPr lang="en-US" baseline="0" dirty="0"/>
          </a:p>
          <a:p>
            <a:r>
              <a:rPr lang="en-US" baseline="0" dirty="0"/>
              <a:t>Now that you know the drill, how might these tools be used in Residential, by the CSO even?</a:t>
            </a:r>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27</a:t>
            </a:fld>
            <a:endParaRPr lang="en-US"/>
          </a:p>
        </p:txBody>
      </p:sp>
    </p:spTree>
    <p:extLst>
      <p:ext uri="{BB962C8B-B14F-4D97-AF65-F5344CB8AC3E}">
        <p14:creationId xmlns:p14="http://schemas.microsoft.com/office/powerpoint/2010/main" val="747724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28</a:t>
            </a:fld>
            <a:endParaRPr lang="en-US"/>
          </a:p>
        </p:txBody>
      </p:sp>
    </p:spTree>
    <p:extLst>
      <p:ext uri="{BB962C8B-B14F-4D97-AF65-F5344CB8AC3E}">
        <p14:creationId xmlns:p14="http://schemas.microsoft.com/office/powerpoint/2010/main" val="324031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a:t>
            </a:fld>
            <a:endParaRPr lang="en-US"/>
          </a:p>
        </p:txBody>
      </p:sp>
    </p:spTree>
    <p:extLst>
      <p:ext uri="{BB962C8B-B14F-4D97-AF65-F5344CB8AC3E}">
        <p14:creationId xmlns:p14="http://schemas.microsoft.com/office/powerpoint/2010/main" val="155899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 these accommodations apply to meeting the needs of someone with a mild reading disability versus a moderate or a severe one?</a:t>
            </a:r>
          </a:p>
          <a:p>
            <a:endParaRPr lang="en-US" baseline="0" dirty="0"/>
          </a:p>
          <a:p>
            <a:r>
              <a:rPr lang="en-US" baseline="0" dirty="0"/>
              <a:t>How might these apply across areas of the center?</a:t>
            </a:r>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32</a:t>
            </a:fld>
            <a:endParaRPr lang="en-US"/>
          </a:p>
        </p:txBody>
      </p:sp>
    </p:spTree>
    <p:extLst>
      <p:ext uri="{BB962C8B-B14F-4D97-AF65-F5344CB8AC3E}">
        <p14:creationId xmlns:p14="http://schemas.microsoft.com/office/powerpoint/2010/main" val="60449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33</a:t>
            </a:fld>
            <a:endParaRPr lang="en-US"/>
          </a:p>
        </p:txBody>
      </p:sp>
    </p:spTree>
    <p:extLst>
      <p:ext uri="{BB962C8B-B14F-4D97-AF65-F5344CB8AC3E}">
        <p14:creationId xmlns:p14="http://schemas.microsoft.com/office/powerpoint/2010/main" val="2506354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Bookshare</a:t>
            </a:r>
            <a:r>
              <a:rPr lang="en-US" dirty="0"/>
              <a:t> </a:t>
            </a:r>
            <a:r>
              <a:rPr lang="en-US" baseline="0" dirty="0"/>
              <a:t> is free for JC centers and provides access to digitized audio books for academics, career technical trades, job seeking skills and transition, pleasure reading, periodicals and newspapers. Contact your RDIC for more information on </a:t>
            </a:r>
            <a:r>
              <a:rPr lang="en-US" baseline="0" dirty="0" err="1"/>
              <a:t>Bookshare</a:t>
            </a:r>
            <a:r>
              <a:rPr lang="en-US" baseline="0" dirty="0"/>
              <a:t>.  We also have a webinar available on how to get a </a:t>
            </a:r>
            <a:r>
              <a:rPr lang="en-US" baseline="0" dirty="0" err="1"/>
              <a:t>bookshare</a:t>
            </a:r>
            <a:r>
              <a:rPr lang="en-US" baseline="0" dirty="0"/>
              <a:t> membership. Essentially this is the simplest resource to take advantage of. </a:t>
            </a:r>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34</a:t>
            </a:fld>
            <a:endParaRPr lang="en-US"/>
          </a:p>
        </p:txBody>
      </p:sp>
    </p:spTree>
    <p:extLst>
      <p:ext uri="{BB962C8B-B14F-4D97-AF65-F5344CB8AC3E}">
        <p14:creationId xmlns:p14="http://schemas.microsoft.com/office/powerpoint/2010/main" val="1101667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Read2Go</a:t>
            </a:r>
            <a:r>
              <a:rPr lang="en-US" sz="1200" baseline="0" dirty="0"/>
              <a:t> is an app </a:t>
            </a:r>
            <a:r>
              <a:rPr lang="en-US" sz="1600" baseline="0" dirty="0"/>
              <a:t>that </a:t>
            </a:r>
            <a:r>
              <a:rPr lang="en-US" sz="1200" baseline="0" dirty="0"/>
              <a:t>can be downloaded on any apple device (</a:t>
            </a:r>
            <a:r>
              <a:rPr lang="en-US" sz="1200" baseline="0" dirty="0" err="1"/>
              <a:t>iphone</a:t>
            </a:r>
            <a:r>
              <a:rPr lang="en-US" sz="1200" baseline="0" dirty="0"/>
              <a:t>, </a:t>
            </a:r>
            <a:r>
              <a:rPr lang="en-US" sz="1200" baseline="0" dirty="0" err="1"/>
              <a:t>ipad</a:t>
            </a:r>
            <a:r>
              <a:rPr lang="en-US" sz="1200" baseline="0" dirty="0"/>
              <a:t>, </a:t>
            </a:r>
            <a:r>
              <a:rPr lang="en-US" sz="1200" baseline="0" dirty="0" err="1"/>
              <a:t>ipod</a:t>
            </a:r>
            <a:r>
              <a:rPr lang="en-US" sz="1200" baseline="0" dirty="0"/>
              <a:t> touch) to access </a:t>
            </a:r>
            <a:r>
              <a:rPr lang="en-US" sz="1200" baseline="0" dirty="0" err="1"/>
              <a:t>Bookshare</a:t>
            </a:r>
            <a:r>
              <a:rPr lang="en-US" sz="1200" baseline="0" dirty="0"/>
              <a:t> files on the go! Also has a dedicated JC library- a collection of textbooks often used at centers. </a:t>
            </a:r>
            <a:endParaRPr lang="en-US" sz="1200"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35</a:t>
            </a:fld>
            <a:endParaRPr lang="en-US"/>
          </a:p>
        </p:txBody>
      </p:sp>
    </p:spTree>
    <p:extLst>
      <p:ext uri="{BB962C8B-B14F-4D97-AF65-F5344CB8AC3E}">
        <p14:creationId xmlns:p14="http://schemas.microsoft.com/office/powerpoint/2010/main" val="2291213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36</a:t>
            </a:fld>
            <a:endParaRPr lang="en-US"/>
          </a:p>
        </p:txBody>
      </p:sp>
    </p:spTree>
    <p:extLst>
      <p:ext uri="{BB962C8B-B14F-4D97-AF65-F5344CB8AC3E}">
        <p14:creationId xmlns:p14="http://schemas.microsoft.com/office/powerpoint/2010/main" val="3245638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37</a:t>
            </a:fld>
            <a:endParaRPr lang="en-US"/>
          </a:p>
        </p:txBody>
      </p:sp>
    </p:spTree>
    <p:extLst>
      <p:ext uri="{BB962C8B-B14F-4D97-AF65-F5344CB8AC3E}">
        <p14:creationId xmlns:p14="http://schemas.microsoft.com/office/powerpoint/2010/main" val="1278798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38</a:t>
            </a:fld>
            <a:endParaRPr lang="en-US"/>
          </a:p>
        </p:txBody>
      </p:sp>
    </p:spTree>
    <p:extLst>
      <p:ext uri="{BB962C8B-B14F-4D97-AF65-F5344CB8AC3E}">
        <p14:creationId xmlns:p14="http://schemas.microsoft.com/office/powerpoint/2010/main" val="2290735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itchFamily="2" charset="-128"/>
              </a:rPr>
              <a:t>The LD website is located within the JC Community website portal and includes detailed information about all of those specific LDs, accommodation recommendations and possible teaching</a:t>
            </a:r>
            <a:r>
              <a:rPr lang="en-US" altLang="en-US" sz="1200" baseline="0" dirty="0">
                <a:latin typeface="Arial" panose="020B0604020202020204" pitchFamily="34" charset="0"/>
                <a:ea typeface="ＭＳ Ｐゴシック" pitchFamily="2" charset="-128"/>
              </a:rPr>
              <a:t> and learner </a:t>
            </a:r>
            <a:r>
              <a:rPr lang="en-US" altLang="en-US" sz="1200" dirty="0">
                <a:latin typeface="Arial" panose="020B0604020202020204" pitchFamily="34" charset="0"/>
                <a:ea typeface="ＭＳ Ｐゴシック" pitchFamily="2" charset="-128"/>
              </a:rPr>
              <a:t>strategies and supports.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39</a:t>
            </a:fld>
            <a:endParaRPr lang="en-US"/>
          </a:p>
        </p:txBody>
      </p:sp>
    </p:spTree>
    <p:extLst>
      <p:ext uri="{BB962C8B-B14F-4D97-AF65-F5344CB8AC3E}">
        <p14:creationId xmlns:p14="http://schemas.microsoft.com/office/powerpoint/2010/main" val="171972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40</a:t>
            </a:fld>
            <a:endParaRPr lang="en-US"/>
          </a:p>
        </p:txBody>
      </p:sp>
    </p:spTree>
    <p:extLst>
      <p:ext uri="{BB962C8B-B14F-4D97-AF65-F5344CB8AC3E}">
        <p14:creationId xmlns:p14="http://schemas.microsoft.com/office/powerpoint/2010/main" val="60326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After attending Reading 100, I was able to use some of the information and/or resources to support</a:t>
            </a:r>
            <a:r>
              <a:rPr lang="en-US" sz="1200" baseline="0" dirty="0"/>
              <a:t> students with reading difficulties on center.  </a:t>
            </a:r>
          </a:p>
          <a:p>
            <a:endParaRPr lang="en-US" sz="1200" dirty="0"/>
          </a:p>
          <a:p>
            <a:r>
              <a:rPr lang="en-US" sz="1200" baseline="0" dirty="0"/>
              <a:t>Yes or No.</a:t>
            </a:r>
            <a:endParaRPr lang="en-US" sz="1200"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3</a:t>
            </a:fld>
            <a:endParaRPr lang="en-US"/>
          </a:p>
        </p:txBody>
      </p:sp>
    </p:spTree>
    <p:extLst>
      <p:ext uri="{BB962C8B-B14F-4D97-AF65-F5344CB8AC3E}">
        <p14:creationId xmlns:p14="http://schemas.microsoft.com/office/powerpoint/2010/main" val="178306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Reading 100, we framed reading difficulties and functional limitations in terms of mild, moderate, and severe.  </a:t>
            </a:r>
          </a:p>
          <a:p>
            <a:endParaRPr lang="en-US" sz="1200" dirty="0"/>
          </a:p>
          <a:p>
            <a:r>
              <a:rPr lang="en-US" sz="1200" dirty="0"/>
              <a:t>Today we will focus on a center-wide approach, and discuss how those mild, moderate, and severe manifestations impact throughout the program.  </a:t>
            </a:r>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4</a:t>
            </a:fld>
            <a:endParaRPr lang="en-US"/>
          </a:p>
        </p:txBody>
      </p:sp>
    </p:spTree>
    <p:extLst>
      <p:ext uri="{BB962C8B-B14F-4D97-AF65-F5344CB8AC3E}">
        <p14:creationId xmlns:p14="http://schemas.microsoft.com/office/powerpoint/2010/main" val="42416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5</a:t>
            </a:fld>
            <a:endParaRPr lang="en-US"/>
          </a:p>
        </p:txBody>
      </p:sp>
    </p:spTree>
    <p:extLst>
      <p:ext uri="{BB962C8B-B14F-4D97-AF65-F5344CB8AC3E}">
        <p14:creationId xmlns:p14="http://schemas.microsoft.com/office/powerpoint/2010/main" val="6345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 takes explicit work to get the visual representation, meaning, sound, and grammatical function all working together.</a:t>
            </a:r>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6</a:t>
            </a:fld>
            <a:endParaRPr lang="en-US"/>
          </a:p>
        </p:txBody>
      </p:sp>
    </p:spTree>
    <p:extLst>
      <p:ext uri="{BB962C8B-B14F-4D97-AF65-F5344CB8AC3E}">
        <p14:creationId xmlns:p14="http://schemas.microsoft.com/office/powerpoint/2010/main" val="401141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take a look at how mild, moderate, or severe reading limitations might i</a:t>
            </a:r>
            <a:r>
              <a:rPr lang="en-US" sz="1200" b="1" dirty="0"/>
              <a:t>mpact </a:t>
            </a:r>
            <a:r>
              <a:rPr lang="en-US" sz="1200" dirty="0"/>
              <a:t>certain areas on center.</a:t>
            </a:r>
          </a:p>
          <a:p>
            <a:endParaRPr lang="en-US" sz="1200" dirty="0"/>
          </a:p>
          <a:p>
            <a:r>
              <a:rPr lang="en-US" sz="1200" dirty="0"/>
              <a:t>In doing so, we want to ask ourselves what types of activities, assignments, expectations, and outcomes are relative to each area on center.</a:t>
            </a:r>
          </a:p>
          <a:p>
            <a:endParaRPr lang="en-US" sz="1200" dirty="0"/>
          </a:p>
          <a:p>
            <a:r>
              <a:rPr lang="en-US" sz="1200" dirty="0"/>
              <a:t>How will reading difficulties impact progress?</a:t>
            </a:r>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8</a:t>
            </a:fld>
            <a:endParaRPr lang="en-US"/>
          </a:p>
        </p:txBody>
      </p:sp>
    </p:spTree>
    <p:extLst>
      <p:ext uri="{BB962C8B-B14F-4D97-AF65-F5344CB8AC3E}">
        <p14:creationId xmlns:p14="http://schemas.microsoft.com/office/powerpoint/2010/main" val="182846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15</a:t>
            </a:fld>
            <a:endParaRPr lang="en-US"/>
          </a:p>
        </p:txBody>
      </p:sp>
    </p:spTree>
    <p:extLst>
      <p:ext uri="{BB962C8B-B14F-4D97-AF65-F5344CB8AC3E}">
        <p14:creationId xmlns:p14="http://schemas.microsoft.com/office/powerpoint/2010/main" val="102956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included this article for you to download in the Resource box below the</a:t>
            </a:r>
            <a:r>
              <a:rPr lang="en-US" baseline="0" dirty="0"/>
              <a:t> chat box.</a:t>
            </a:r>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16</a:t>
            </a:fld>
            <a:endParaRPr lang="en-US"/>
          </a:p>
        </p:txBody>
      </p:sp>
    </p:spTree>
    <p:extLst>
      <p:ext uri="{BB962C8B-B14F-4D97-AF65-F5344CB8AC3E}">
        <p14:creationId xmlns:p14="http://schemas.microsoft.com/office/powerpoint/2010/main" val="176580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8628" y="1799771"/>
            <a:ext cx="10914743" cy="964997"/>
          </a:xfrm>
        </p:spPr>
        <p:txBody>
          <a:bodyPr>
            <a:normAutofit/>
          </a:bodyPr>
          <a:lstStyle>
            <a:lvl1pPr marL="0" indent="0" algn="ctr">
              <a:buNone/>
              <a:defRPr sz="28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 name="Title 1"/>
          <p:cNvSpPr>
            <a:spLocks noGrp="1"/>
          </p:cNvSpPr>
          <p:nvPr>
            <p:ph type="ctrTitle"/>
          </p:nvPr>
        </p:nvSpPr>
        <p:spPr>
          <a:xfrm>
            <a:off x="638628" y="522514"/>
            <a:ext cx="10914743" cy="1012968"/>
          </a:xfrm>
        </p:spPr>
        <p:txBody>
          <a:bodyPr anchor="b"/>
          <a:lstStyle>
            <a:lvl1pPr algn="ctr">
              <a:defRPr sz="6000">
                <a:solidFill>
                  <a:schemeClr val="bg1"/>
                </a:solidFill>
              </a:defRPr>
            </a:lvl1pPr>
          </a:lstStyle>
          <a:p>
            <a:endParaRPr lang="en-US" dirty="0"/>
          </a:p>
        </p:txBody>
      </p:sp>
      <p:sp>
        <p:nvSpPr>
          <p:cNvPr id="9"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132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4/25/2016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EC47EA9-BC59-4739-B09F-0A7A71A9032C}" type="slidenum">
              <a:rPr lang="en-US" smtClean="0"/>
              <a:t>‹#›</a:t>
            </a:fld>
            <a:endParaRPr lang="en-US"/>
          </a:p>
        </p:txBody>
      </p:sp>
      <p:sp>
        <p:nvSpPr>
          <p:cNvPr id="7"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48386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4/25/2016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EC47EA9-BC59-4739-B09F-0A7A71A9032C}" type="slidenum">
              <a:rPr lang="en-US" smtClean="0"/>
              <a:t>‹#›</a:t>
            </a:fld>
            <a:endParaRPr lang="en-US"/>
          </a:p>
        </p:txBody>
      </p:sp>
    </p:spTree>
    <p:extLst>
      <p:ext uri="{BB962C8B-B14F-4D97-AF65-F5344CB8AC3E}">
        <p14:creationId xmlns:p14="http://schemas.microsoft.com/office/powerpoint/2010/main" val="86170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5" name="Rectangle 14"/>
          <p:cNvSpPr/>
          <p:nvPr userDrawn="1"/>
        </p:nvSpPr>
        <p:spPr>
          <a:xfrm>
            <a:off x="11528983" y="641189"/>
            <a:ext cx="461914"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1"/>
              </a:solidFill>
            </a:endParaRPr>
          </a:p>
        </p:txBody>
      </p:sp>
      <p:sp>
        <p:nvSpPr>
          <p:cNvPr id="23" name="TextBox 22"/>
          <p:cNvSpPr txBox="1"/>
          <p:nvPr userDrawn="1"/>
        </p:nvSpPr>
        <p:spPr>
          <a:xfrm>
            <a:off x="11560205" y="305131"/>
            <a:ext cx="399469" cy="307777"/>
          </a:xfrm>
          <a:prstGeom prst="rect">
            <a:avLst/>
          </a:prstGeom>
          <a:solidFill>
            <a:schemeClr val="accent1"/>
          </a:solidFill>
          <a:ln>
            <a:noFill/>
          </a:ln>
        </p:spPr>
        <p:txBody>
          <a:bodyPr wrap="none" rtlCol="0">
            <a:spAutoFit/>
          </a:bodyPr>
          <a:lstStyle/>
          <a:p>
            <a:pPr algn="ctr"/>
            <a:fld id="{260E2A6B-A809-4840-BF14-8648BC0BDF87}" type="slidenum">
              <a:rPr lang="id-ID" sz="1400" b="1" smtClean="0">
                <a:solidFill>
                  <a:schemeClr val="accent1"/>
                </a:solidFill>
              </a:rPr>
              <a:pPr algn="ctr"/>
              <a:t>‹#›</a:t>
            </a:fld>
            <a:endParaRPr lang="id-ID" sz="1100" dirty="0">
              <a:solidFill>
                <a:schemeClr val="accent1"/>
              </a:solidFill>
            </a:endParaRPr>
          </a:p>
        </p:txBody>
      </p:sp>
    </p:spTree>
    <p:extLst>
      <p:ext uri="{BB962C8B-B14F-4D97-AF65-F5344CB8AC3E}">
        <p14:creationId xmlns:p14="http://schemas.microsoft.com/office/powerpoint/2010/main" val="395283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5" name="Rectangle 14"/>
          <p:cNvSpPr/>
          <p:nvPr userDrawn="1"/>
        </p:nvSpPr>
        <p:spPr>
          <a:xfrm>
            <a:off x="11528983" y="641189"/>
            <a:ext cx="461914"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1"/>
              </a:solidFill>
            </a:endParaRPr>
          </a:p>
        </p:txBody>
      </p:sp>
      <p:sp>
        <p:nvSpPr>
          <p:cNvPr id="23" name="TextBox 22"/>
          <p:cNvSpPr txBox="1"/>
          <p:nvPr userDrawn="1"/>
        </p:nvSpPr>
        <p:spPr>
          <a:xfrm>
            <a:off x="11560205" y="305131"/>
            <a:ext cx="399469" cy="307777"/>
          </a:xfrm>
          <a:prstGeom prst="rect">
            <a:avLst/>
          </a:prstGeom>
          <a:solidFill>
            <a:schemeClr val="accent1"/>
          </a:solidFill>
          <a:ln>
            <a:noFill/>
          </a:ln>
        </p:spPr>
        <p:txBody>
          <a:bodyPr wrap="none" rtlCol="0">
            <a:spAutoFit/>
          </a:bodyPr>
          <a:lstStyle/>
          <a:p>
            <a:pPr algn="ctr"/>
            <a:fld id="{260E2A6B-A809-4840-BF14-8648BC0BDF87}" type="slidenum">
              <a:rPr lang="id-ID" sz="1400" b="1" smtClean="0">
                <a:solidFill>
                  <a:schemeClr val="accent1"/>
                </a:solidFill>
              </a:rPr>
              <a:pPr algn="ctr"/>
              <a:t>‹#›</a:t>
            </a:fld>
            <a:endParaRPr lang="id-ID" sz="1100" dirty="0">
              <a:solidFill>
                <a:schemeClr val="accent1"/>
              </a:solidFill>
            </a:endParaRPr>
          </a:p>
        </p:txBody>
      </p:sp>
    </p:spTree>
    <p:extLst>
      <p:ext uri="{BB962C8B-B14F-4D97-AF65-F5344CB8AC3E}">
        <p14:creationId xmlns:p14="http://schemas.microsoft.com/office/powerpoint/2010/main" val="247429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3110" cy="1325563"/>
          </a:xfrm>
          <a:ln w="38100">
            <a:noFill/>
          </a:ln>
        </p:spPr>
        <p:txBody>
          <a:bodyPr>
            <a:normAutofit/>
          </a:bodyPr>
          <a:lstStyle>
            <a:lvl1pPr>
              <a:defRPr sz="4000" b="1">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10000"/>
              </a:lnSpc>
              <a:spcBef>
                <a:spcPts val="600"/>
              </a:spcBef>
              <a:spcAft>
                <a:spcPts val="300"/>
              </a:spcAft>
              <a:buClr>
                <a:schemeClr val="accent2"/>
              </a:buClr>
              <a:buFont typeface="Wingdings" panose="05000000000000000000" pitchFamily="2" charset="2"/>
              <a:buChar char="§"/>
              <a:defRPr/>
            </a:lvl1pPr>
            <a:lvl2pPr marL="685800" indent="-228600">
              <a:lnSpc>
                <a:spcPct val="110000"/>
              </a:lnSpc>
              <a:spcBef>
                <a:spcPts val="600"/>
              </a:spcBef>
              <a:spcAft>
                <a:spcPts val="300"/>
              </a:spcAft>
              <a:buClr>
                <a:schemeClr val="accent2"/>
              </a:buClr>
              <a:buFont typeface="Wingdings" panose="05000000000000000000" pitchFamily="2" charset="2"/>
              <a:buChar char="§"/>
              <a:defRPr/>
            </a:lvl2pPr>
            <a:lvl3pPr marL="1143000" indent="-228600">
              <a:lnSpc>
                <a:spcPct val="110000"/>
              </a:lnSpc>
              <a:spcBef>
                <a:spcPts val="600"/>
              </a:spcBef>
              <a:spcAft>
                <a:spcPts val="300"/>
              </a:spcAft>
              <a:buClr>
                <a:schemeClr val="accent2"/>
              </a:buClr>
              <a:buFont typeface="Wingdings" panose="05000000000000000000" pitchFamily="2" charset="2"/>
              <a:buChar char="§"/>
              <a:defRPr/>
            </a:lvl3pPr>
            <a:lvl4pPr marL="1600200" indent="-228600">
              <a:lnSpc>
                <a:spcPct val="110000"/>
              </a:lnSpc>
              <a:spcBef>
                <a:spcPts val="600"/>
              </a:spcBef>
              <a:spcAft>
                <a:spcPts val="300"/>
              </a:spcAft>
              <a:buClr>
                <a:schemeClr val="accent2"/>
              </a:buClr>
              <a:buFont typeface="Wingdings" panose="05000000000000000000" pitchFamily="2" charset="2"/>
              <a:buChar char="§"/>
              <a:defRPr/>
            </a:lvl4pPr>
            <a:lvl5pPr marL="2057400" indent="-228600">
              <a:lnSpc>
                <a:spcPct val="110000"/>
              </a:lnSpc>
              <a:spcBef>
                <a:spcPts val="600"/>
              </a:spcBef>
              <a:spcAft>
                <a:spcPts val="300"/>
              </a:spcAft>
              <a:buClr>
                <a:schemeClr val="accent2"/>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3210" y="365125"/>
            <a:ext cx="1657535" cy="1163614"/>
          </a:xfrm>
          <a:prstGeom prst="rect">
            <a:avLst/>
          </a:prstGeom>
        </p:spPr>
      </p:pic>
    </p:spTree>
    <p:extLst>
      <p:ext uri="{BB962C8B-B14F-4D97-AF65-F5344CB8AC3E}">
        <p14:creationId xmlns:p14="http://schemas.microsoft.com/office/powerpoint/2010/main" val="368462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594" y="1150180"/>
            <a:ext cx="3712854" cy="3217104"/>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665594" y="4367285"/>
            <a:ext cx="3712853" cy="1722366"/>
          </a:xfrm>
        </p:spPr>
        <p:txBody>
          <a:bodyPr anchor="t">
            <a:normAutofit/>
          </a:bodyPr>
          <a:lstStyle>
            <a:lvl1pPr marL="0" indent="0" algn="ctr">
              <a:buNone/>
              <a:defRPr sz="28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
        <p:nvSpPr>
          <p:cNvPr id="8" name="Rectangle 7"/>
          <p:cNvSpPr/>
          <p:nvPr userDrawn="1"/>
        </p:nvSpPr>
        <p:spPr>
          <a:xfrm>
            <a:off x="4544704" y="0"/>
            <a:ext cx="764729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25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311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4/25/2016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1310" y="116114"/>
            <a:ext cx="2057490" cy="1419860"/>
          </a:xfrm>
          <a:prstGeom prst="rect">
            <a:avLst/>
          </a:prstGeom>
        </p:spPr>
      </p:pic>
    </p:spTree>
    <p:extLst>
      <p:ext uri="{BB962C8B-B14F-4D97-AF65-F5344CB8AC3E}">
        <p14:creationId xmlns:p14="http://schemas.microsoft.com/office/powerpoint/2010/main" val="375427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86377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4/25/2016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EC47EA9-BC59-4739-B09F-0A7A71A9032C}" type="slidenum">
              <a:rPr lang="en-US" smtClean="0"/>
              <a:t>‹#›</a:t>
            </a:fld>
            <a:endParaRPr lang="en-US"/>
          </a:p>
        </p:txBody>
      </p:sp>
      <p:sp>
        <p:nvSpPr>
          <p:cNvPr id="10"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3557" y="365125"/>
            <a:ext cx="1888227" cy="1325563"/>
          </a:xfrm>
          <a:prstGeom prst="rect">
            <a:avLst/>
          </a:prstGeom>
        </p:spPr>
      </p:pic>
    </p:spTree>
    <p:extLst>
      <p:ext uri="{BB962C8B-B14F-4D97-AF65-F5344CB8AC3E}">
        <p14:creationId xmlns:p14="http://schemas.microsoft.com/office/powerpoint/2010/main" val="39717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4/25/2016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EC47EA9-BC59-4739-B09F-0A7A71A9032C}" type="slidenum">
              <a:rPr lang="en-US" smtClean="0"/>
              <a:t>‹#›</a:t>
            </a:fld>
            <a:endParaRPr lang="en-US"/>
          </a:p>
        </p:txBody>
      </p:sp>
      <p:sp>
        <p:nvSpPr>
          <p:cNvPr id="6"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31007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4/25/2016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EC47EA9-BC59-4739-B09F-0A7A71A9032C}" type="slidenum">
              <a:rPr lang="en-US" smtClean="0"/>
              <a:t>‹#›</a:t>
            </a:fld>
            <a:endParaRPr lang="en-US"/>
          </a:p>
        </p:txBody>
      </p:sp>
      <p:sp>
        <p:nvSpPr>
          <p:cNvPr id="5"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39894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4/25/2016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14897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1E614F-DD79-4E03-AD2E-D0C26554E3EF}" type="datetimeFigureOut">
              <a:rPr lang="en-US" smtClean="0"/>
              <a:t>4/25/2016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02086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79369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l" defTabSz="914400" rtl="0" eaLnBrk="1" latinLnBrk="0" hangingPunct="1">
        <a:lnSpc>
          <a:spcPct val="90000"/>
        </a:lnSpc>
        <a:spcBef>
          <a:spcPct val="0"/>
        </a:spcBef>
        <a:buNone/>
        <a:defRPr sz="4000" b="1"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udlcenter.org/resource_library/articles/reading_as_think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mailto:Kristen.Philbrook@humanitas.com" TargetMode="External"/><Relationship Id="rId2" Type="http://schemas.openxmlformats.org/officeDocument/2006/relationships/hyperlink" Target="mailto:Sharon.hong@humanitas.com" TargetMode="External"/><Relationship Id="rId1" Type="http://schemas.openxmlformats.org/officeDocument/2006/relationships/slideLayout" Target="../slideLayouts/slideLayout2.xml"/><Relationship Id="rId4" Type="http://schemas.openxmlformats.org/officeDocument/2006/relationships/hyperlink" Target="mailto:Laura.Kuhn@humanitas.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691970" cy="684538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0704" y="1534288"/>
            <a:ext cx="4760686" cy="1012968"/>
          </a:xfrm>
        </p:spPr>
        <p:txBody>
          <a:bodyPr>
            <a:normAutofit fontScale="90000"/>
          </a:bodyPr>
          <a:lstStyle/>
          <a:p>
            <a:r>
              <a:rPr lang="en-US" b="1" dirty="0"/>
              <a:t>Reading 200</a:t>
            </a:r>
            <a:br>
              <a:rPr lang="en-US" b="1" dirty="0"/>
            </a:br>
            <a:r>
              <a:rPr lang="en-US" sz="4000" b="1" dirty="0"/>
              <a:t>Part 2 of 3</a:t>
            </a:r>
          </a:p>
        </p:txBody>
      </p:sp>
      <p:sp>
        <p:nvSpPr>
          <p:cNvPr id="3" name="Subtitle 2"/>
          <p:cNvSpPr>
            <a:spLocks noGrp="1"/>
          </p:cNvSpPr>
          <p:nvPr>
            <p:ph type="subTitle" idx="1"/>
          </p:nvPr>
        </p:nvSpPr>
        <p:spPr>
          <a:xfrm>
            <a:off x="913162" y="3088383"/>
            <a:ext cx="5355771" cy="2709391"/>
          </a:xfrm>
        </p:spPr>
        <p:txBody>
          <a:bodyPr>
            <a:normAutofit/>
          </a:bodyPr>
          <a:lstStyle/>
          <a:p>
            <a:pPr>
              <a:lnSpc>
                <a:spcPct val="100000"/>
              </a:lnSpc>
              <a:spcBef>
                <a:spcPts val="600"/>
              </a:spcBef>
              <a:spcAft>
                <a:spcPts val="300"/>
              </a:spcAft>
            </a:pPr>
            <a:r>
              <a:rPr lang="en-US" sz="3600" dirty="0"/>
              <a:t>Methods to Accommodate and Support Reading Deficiencies using a Center-wide Approach</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970" y="-1"/>
            <a:ext cx="4500030" cy="6845385"/>
          </a:xfrm>
          <a:prstGeom prst="rect">
            <a:avLst/>
          </a:prstGeom>
        </p:spPr>
      </p:pic>
    </p:spTree>
    <p:extLst>
      <p:ext uri="{BB962C8B-B14F-4D97-AF65-F5344CB8AC3E}">
        <p14:creationId xmlns:p14="http://schemas.microsoft.com/office/powerpoint/2010/main" val="1136216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Technical Education</a:t>
            </a:r>
          </a:p>
        </p:txBody>
      </p:sp>
      <p:sp>
        <p:nvSpPr>
          <p:cNvPr id="3" name="Content Placeholder 2"/>
          <p:cNvSpPr>
            <a:spLocks noGrp="1"/>
          </p:cNvSpPr>
          <p:nvPr>
            <p:ph idx="1"/>
          </p:nvPr>
        </p:nvSpPr>
        <p:spPr/>
        <p:txBody>
          <a:bodyPr/>
          <a:lstStyle/>
          <a:p>
            <a:r>
              <a:rPr lang="en-US" dirty="0"/>
              <a:t>Written instructions and information</a:t>
            </a:r>
          </a:p>
          <a:p>
            <a:r>
              <a:rPr lang="en-US" dirty="0"/>
              <a:t>Safety manuals</a:t>
            </a:r>
          </a:p>
          <a:p>
            <a:r>
              <a:rPr lang="en-US" dirty="0"/>
              <a:t>Signs, symbols, rules, expectations</a:t>
            </a:r>
          </a:p>
          <a:p>
            <a:r>
              <a:rPr lang="en-US" dirty="0"/>
              <a:t>Complex written passages related to trade</a:t>
            </a:r>
          </a:p>
          <a:p>
            <a:r>
              <a:rPr lang="en-US" dirty="0"/>
              <a:t>Performance tests and assessments</a:t>
            </a:r>
          </a:p>
          <a:p>
            <a:r>
              <a:rPr lang="en-US" dirty="0"/>
              <a:t>Memorization of facts, details, information</a:t>
            </a:r>
          </a:p>
          <a:p>
            <a:r>
              <a:rPr lang="en-US" dirty="0"/>
              <a:t>Time factor with activities involving reading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740" y="2364105"/>
            <a:ext cx="3276600" cy="2190750"/>
          </a:xfrm>
          <a:prstGeom prst="rect">
            <a:avLst/>
          </a:prstGeom>
        </p:spPr>
      </p:pic>
    </p:spTree>
    <p:extLst>
      <p:ext uri="{BB962C8B-B14F-4D97-AF65-F5344CB8AC3E}">
        <p14:creationId xmlns:p14="http://schemas.microsoft.com/office/powerpoint/2010/main" val="3608648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Residential Living</a:t>
            </a:r>
          </a:p>
        </p:txBody>
      </p:sp>
      <p:sp>
        <p:nvSpPr>
          <p:cNvPr id="3" name="Content Placeholder 2"/>
          <p:cNvSpPr>
            <a:spLocks noGrp="1"/>
          </p:cNvSpPr>
          <p:nvPr>
            <p:ph idx="1"/>
          </p:nvPr>
        </p:nvSpPr>
        <p:spPr>
          <a:xfrm>
            <a:off x="838200" y="1503680"/>
            <a:ext cx="7493000" cy="5049520"/>
          </a:xfrm>
        </p:spPr>
        <p:txBody>
          <a:bodyPr>
            <a:normAutofit fontScale="92500"/>
          </a:bodyPr>
          <a:lstStyle/>
          <a:p>
            <a:r>
              <a:rPr lang="en-US" dirty="0"/>
              <a:t>Access to dorm rules, regulations, codes, expectations when they are in </a:t>
            </a:r>
            <a:r>
              <a:rPr lang="en-US" dirty="0" smtClean="0"/>
              <a:t>writing only</a:t>
            </a:r>
            <a:endParaRPr lang="en-US" dirty="0"/>
          </a:p>
          <a:p>
            <a:r>
              <a:rPr lang="en-US" dirty="0"/>
              <a:t>Clear understanding of dorm assignments when they are in writing only</a:t>
            </a:r>
          </a:p>
          <a:p>
            <a:r>
              <a:rPr lang="en-US" dirty="0"/>
              <a:t>Proper equipment use if reading instructions is required</a:t>
            </a:r>
          </a:p>
          <a:p>
            <a:r>
              <a:rPr lang="en-US" dirty="0"/>
              <a:t>Complex vocabulary, signs, or symbols used to communicate with students</a:t>
            </a:r>
          </a:p>
          <a:p>
            <a:r>
              <a:rPr lang="en-US" dirty="0"/>
              <a:t>Access to center activity schedules including residential, recreation, daily meal menu options, etc.</a:t>
            </a:r>
          </a:p>
          <a:p>
            <a:endParaRPr lang="en-US" dirty="0"/>
          </a:p>
        </p:txBody>
      </p:sp>
      <p:grpSp>
        <p:nvGrpSpPr>
          <p:cNvPr id="6" name="Group 5"/>
          <p:cNvGrpSpPr/>
          <p:nvPr/>
        </p:nvGrpSpPr>
        <p:grpSpPr>
          <a:xfrm>
            <a:off x="8564880" y="2032000"/>
            <a:ext cx="3627120" cy="3444240"/>
            <a:chOff x="8564880" y="2032000"/>
            <a:chExt cx="3627120" cy="3444240"/>
          </a:xfrm>
        </p:grpSpPr>
        <p:sp>
          <p:nvSpPr>
            <p:cNvPr id="5" name="Rectangle 4"/>
            <p:cNvSpPr/>
            <p:nvPr/>
          </p:nvSpPr>
          <p:spPr>
            <a:xfrm>
              <a:off x="8564880" y="2032000"/>
              <a:ext cx="3627120" cy="344424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6473" y="2702560"/>
              <a:ext cx="3143934" cy="2103120"/>
            </a:xfrm>
            <a:prstGeom prst="rect">
              <a:avLst/>
            </a:prstGeom>
          </p:spPr>
        </p:pic>
      </p:grpSp>
    </p:spTree>
    <p:extLst>
      <p:ext uri="{BB962C8B-B14F-4D97-AF65-F5344CB8AC3E}">
        <p14:creationId xmlns:p14="http://schemas.microsoft.com/office/powerpoint/2010/main" val="2732366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t>
            </a:r>
          </a:p>
        </p:txBody>
      </p:sp>
      <p:sp>
        <p:nvSpPr>
          <p:cNvPr id="3" name="Content Placeholder 2"/>
          <p:cNvSpPr>
            <a:spLocks noGrp="1"/>
          </p:cNvSpPr>
          <p:nvPr>
            <p:ph idx="1"/>
          </p:nvPr>
        </p:nvSpPr>
        <p:spPr>
          <a:xfrm>
            <a:off x="838200" y="1825625"/>
            <a:ext cx="5613400" cy="4351338"/>
          </a:xfrm>
        </p:spPr>
        <p:txBody>
          <a:bodyPr/>
          <a:lstStyle/>
          <a:p>
            <a:r>
              <a:rPr lang="en-US" dirty="0"/>
              <a:t>Rules and expectations</a:t>
            </a:r>
          </a:p>
          <a:p>
            <a:pPr lvl="1"/>
            <a:r>
              <a:rPr lang="en-US" dirty="0"/>
              <a:t>posted throughout the center</a:t>
            </a:r>
          </a:p>
          <a:p>
            <a:pPr lvl="1"/>
            <a:r>
              <a:rPr lang="en-US" dirty="0"/>
              <a:t>in the handbook</a:t>
            </a:r>
          </a:p>
          <a:p>
            <a:pPr lvl="1"/>
            <a:r>
              <a:rPr lang="en-US" dirty="0"/>
              <a:t>lists provided by teachers, instructors, residential advisors, etc. during classroom, residential or other orientations</a:t>
            </a:r>
          </a:p>
          <a:p>
            <a:r>
              <a:rPr lang="en-US" dirty="0"/>
              <a:t>Written incident reports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850" y="1690688"/>
            <a:ext cx="2973070" cy="3955695"/>
          </a:xfrm>
          <a:prstGeom prst="rect">
            <a:avLst/>
          </a:prstGeom>
        </p:spPr>
      </p:pic>
    </p:spTree>
    <p:extLst>
      <p:ext uri="{BB962C8B-B14F-4D97-AF65-F5344CB8AC3E}">
        <p14:creationId xmlns:p14="http://schemas.microsoft.com/office/powerpoint/2010/main" val="182316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Work-based Learning and Employability</a:t>
            </a:r>
          </a:p>
        </p:txBody>
      </p:sp>
      <p:sp>
        <p:nvSpPr>
          <p:cNvPr id="3" name="Content Placeholder 2"/>
          <p:cNvSpPr>
            <a:spLocks noGrp="1"/>
          </p:cNvSpPr>
          <p:nvPr>
            <p:ph idx="1"/>
          </p:nvPr>
        </p:nvSpPr>
        <p:spPr>
          <a:xfrm>
            <a:off x="838200" y="1825625"/>
            <a:ext cx="7623647" cy="4351338"/>
          </a:xfrm>
        </p:spPr>
        <p:txBody>
          <a:bodyPr>
            <a:normAutofit lnSpcReduction="10000"/>
          </a:bodyPr>
          <a:lstStyle/>
          <a:p>
            <a:r>
              <a:rPr lang="en-US" dirty="0"/>
              <a:t>Employee expectations and requirements</a:t>
            </a:r>
          </a:p>
          <a:p>
            <a:r>
              <a:rPr lang="en-US" dirty="0"/>
              <a:t>Instructions for job-related activities/tasks</a:t>
            </a:r>
          </a:p>
          <a:p>
            <a:r>
              <a:rPr lang="en-US" dirty="0"/>
              <a:t>Completing applications, résumé, letter of introduction/interest</a:t>
            </a:r>
          </a:p>
          <a:p>
            <a:r>
              <a:rPr lang="en-US" dirty="0"/>
              <a:t>Note-taking</a:t>
            </a:r>
          </a:p>
          <a:p>
            <a:r>
              <a:rPr lang="en-US" dirty="0"/>
              <a:t>Safety manuals</a:t>
            </a:r>
          </a:p>
          <a:p>
            <a:r>
              <a:rPr lang="en-US" dirty="0"/>
              <a:t>Task requiring large amounts of written material</a:t>
            </a:r>
          </a:p>
          <a:p>
            <a:r>
              <a:rPr lang="en-US" dirty="0"/>
              <a:t>Tasks requiring good spelling and grammar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1847" y="3010440"/>
            <a:ext cx="2938925" cy="1514348"/>
          </a:xfrm>
          <a:prstGeom prst="rect">
            <a:avLst/>
          </a:prstGeom>
          <a:ln>
            <a:solidFill>
              <a:schemeClr val="tx1"/>
            </a:solidFill>
          </a:ln>
        </p:spPr>
      </p:pic>
    </p:spTree>
    <p:extLst>
      <p:ext uri="{BB962C8B-B14F-4D97-AF65-F5344CB8AC3E}">
        <p14:creationId xmlns:p14="http://schemas.microsoft.com/office/powerpoint/2010/main" val="995112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Independence</a:t>
            </a:r>
          </a:p>
        </p:txBody>
      </p:sp>
      <p:sp>
        <p:nvSpPr>
          <p:cNvPr id="3" name="Content Placeholder 2"/>
          <p:cNvSpPr>
            <a:spLocks noGrp="1"/>
          </p:cNvSpPr>
          <p:nvPr>
            <p:ph idx="1"/>
          </p:nvPr>
        </p:nvSpPr>
        <p:spPr>
          <a:xfrm>
            <a:off x="838200" y="1825625"/>
            <a:ext cx="7360920" cy="4351338"/>
          </a:xfrm>
        </p:spPr>
        <p:txBody>
          <a:bodyPr>
            <a:normAutofit/>
          </a:bodyPr>
          <a:lstStyle/>
          <a:p>
            <a:r>
              <a:rPr lang="en-US" dirty="0"/>
              <a:t>Accessing </a:t>
            </a:r>
            <a:r>
              <a:rPr lang="en-US" dirty="0" smtClean="0"/>
              <a:t>information </a:t>
            </a:r>
            <a:r>
              <a:rPr lang="en-US" dirty="0"/>
              <a:t>throughout the </a:t>
            </a:r>
            <a:r>
              <a:rPr lang="en-US" dirty="0"/>
              <a:t>c</a:t>
            </a:r>
            <a:r>
              <a:rPr lang="en-US" dirty="0" smtClean="0"/>
              <a:t>enter</a:t>
            </a:r>
            <a:r>
              <a:rPr lang="en-US" dirty="0"/>
              <a:t>!!  </a:t>
            </a:r>
          </a:p>
          <a:p>
            <a:pPr lvl="1"/>
            <a:r>
              <a:rPr lang="en-US" dirty="0"/>
              <a:t>Reading:</a:t>
            </a:r>
          </a:p>
          <a:p>
            <a:pPr lvl="2"/>
            <a:r>
              <a:rPr lang="en-US" dirty="0"/>
              <a:t>Learning content</a:t>
            </a:r>
          </a:p>
          <a:p>
            <a:pPr lvl="2"/>
            <a:r>
              <a:rPr lang="en-US" dirty="0"/>
              <a:t>Schedules and upcoming events</a:t>
            </a:r>
          </a:p>
          <a:p>
            <a:pPr lvl="2"/>
            <a:r>
              <a:rPr lang="en-US" dirty="0"/>
              <a:t>Menus</a:t>
            </a:r>
          </a:p>
          <a:p>
            <a:pPr lvl="2"/>
            <a:r>
              <a:rPr lang="en-US" dirty="0"/>
              <a:t>Rules and expectations</a:t>
            </a:r>
          </a:p>
          <a:p>
            <a:pPr lvl="2"/>
            <a:r>
              <a:rPr lang="en-US" dirty="0"/>
              <a:t>Student handbook</a:t>
            </a:r>
          </a:p>
          <a:p>
            <a:pPr lvl="2"/>
            <a:endParaRPr lang="en-US" dirty="0"/>
          </a:p>
          <a:p>
            <a:pPr lvl="2"/>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220" y="2404746"/>
            <a:ext cx="3886200" cy="279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1768" y="3978277"/>
            <a:ext cx="1912668" cy="1934527"/>
          </a:xfrm>
          <a:prstGeom prst="rect">
            <a:avLst/>
          </a:prstGeom>
        </p:spPr>
      </p:pic>
    </p:spTree>
    <p:extLst>
      <p:ext uri="{BB962C8B-B14F-4D97-AF65-F5344CB8AC3E}">
        <p14:creationId xmlns:p14="http://schemas.microsoft.com/office/powerpoint/2010/main" val="4270062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1184565"/>
            <a:ext cx="3712854" cy="2642393"/>
          </a:xfrm>
        </p:spPr>
        <p:txBody>
          <a:bodyPr anchor="b">
            <a:normAutofit/>
          </a:bodyPr>
          <a:lstStyle/>
          <a:p>
            <a:r>
              <a:rPr lang="en-US" dirty="0"/>
              <a:t>Universal Design for Learning</a:t>
            </a:r>
          </a:p>
        </p:txBody>
      </p:sp>
      <p:sp>
        <p:nvSpPr>
          <p:cNvPr id="4" name="Text Placeholder 3"/>
          <p:cNvSpPr>
            <a:spLocks noGrp="1"/>
          </p:cNvSpPr>
          <p:nvPr>
            <p:ph type="body" idx="1"/>
          </p:nvPr>
        </p:nvSpPr>
        <p:spPr>
          <a:xfrm>
            <a:off x="831850" y="4180248"/>
            <a:ext cx="3712853" cy="1722366"/>
          </a:xfrm>
        </p:spPr>
        <p:txBody>
          <a:bodyPr>
            <a:normAutofit/>
          </a:bodyPr>
          <a:lstStyle/>
          <a:p>
            <a:r>
              <a:rPr lang="en-US" sz="2800" dirty="0">
                <a:solidFill>
                  <a:schemeClr val="bg2">
                    <a:lumMod val="25000"/>
                  </a:schemeClr>
                </a:solidFill>
              </a:rPr>
              <a:t>Creating a Digital Literacy Environment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29" y="1361985"/>
            <a:ext cx="2977087" cy="4433959"/>
          </a:xfrm>
          <a:prstGeom prst="rect">
            <a:avLst/>
          </a:prstGeom>
          <a:solidFill>
            <a:srgbClr val="FFFFFF">
              <a:shade val="85000"/>
            </a:srgbClr>
          </a:solidFill>
          <a:ln w="190500" cap="rnd">
            <a:solidFill>
              <a:schemeClr val="accent5"/>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56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as Thinking</a:t>
            </a:r>
          </a:p>
        </p:txBody>
      </p:sp>
      <p:sp>
        <p:nvSpPr>
          <p:cNvPr id="3" name="Content Placeholder 2"/>
          <p:cNvSpPr>
            <a:spLocks noGrp="1"/>
          </p:cNvSpPr>
          <p:nvPr>
            <p:ph idx="1"/>
          </p:nvPr>
        </p:nvSpPr>
        <p:spPr/>
        <p:txBody>
          <a:bodyPr>
            <a:normAutofit fontScale="92500"/>
          </a:bodyPr>
          <a:lstStyle/>
          <a:p>
            <a:r>
              <a:rPr lang="en-US" dirty="0"/>
              <a:t>Integrating </a:t>
            </a:r>
            <a:r>
              <a:rPr lang="en-US" b="1" dirty="0">
                <a:solidFill>
                  <a:schemeClr val="accent2"/>
                </a:solidFill>
              </a:rPr>
              <a:t>Strategy Instruction </a:t>
            </a:r>
            <a:r>
              <a:rPr lang="en-US" dirty="0"/>
              <a:t>in a Universally Designed Digital Literacy Environment (Bridget Dalton, Ed. D. and Patrick Proctor, Ed. D. - </a:t>
            </a:r>
            <a:r>
              <a:rPr lang="en-US" dirty="0">
                <a:hlinkClick r:id="rId3"/>
              </a:rPr>
              <a:t>http://www.udlcenter.org/resource_library/articles/reading_as_thinking</a:t>
            </a:r>
            <a:r>
              <a:rPr lang="en-US" dirty="0"/>
              <a:t>)</a:t>
            </a:r>
          </a:p>
          <a:p>
            <a:pPr lvl="1"/>
            <a:r>
              <a:rPr lang="en-US" dirty="0"/>
              <a:t>As reading content in a digital format becomes more important, a question emerges: </a:t>
            </a:r>
            <a:r>
              <a:rPr lang="en-US" b="1" i="1" dirty="0">
                <a:solidFill>
                  <a:schemeClr val="accent2"/>
                </a:solidFill>
              </a:rPr>
              <a:t>how can digital reading environments be created to support all students? </a:t>
            </a:r>
            <a:endParaRPr lang="en-US" b="1" i="1" dirty="0" smtClean="0">
              <a:solidFill>
                <a:schemeClr val="accent2"/>
              </a:solidFill>
            </a:endParaRPr>
          </a:p>
          <a:p>
            <a:pPr lvl="2"/>
            <a:r>
              <a:rPr lang="en-US" dirty="0" smtClean="0"/>
              <a:t>Here </a:t>
            </a:r>
            <a:r>
              <a:rPr lang="en-US" dirty="0"/>
              <a:t>Dalton and Proctor discuss the variety of supports that could be included in designing a “Universal Literacy Environment” for students “in the </a:t>
            </a:r>
            <a:r>
              <a:rPr lang="en-US" dirty="0" smtClean="0"/>
              <a:t>margins.” In </a:t>
            </a:r>
            <a:r>
              <a:rPr lang="en-US" dirty="0"/>
              <a:t>particular, they focus on how to help build learners’ comprehension.</a:t>
            </a:r>
          </a:p>
          <a:p>
            <a:endParaRPr lang="en-US" dirty="0"/>
          </a:p>
        </p:txBody>
      </p:sp>
    </p:spTree>
    <p:extLst>
      <p:ext uri="{BB962C8B-B14F-4D97-AF65-F5344CB8AC3E}">
        <p14:creationId xmlns:p14="http://schemas.microsoft.com/office/powerpoint/2010/main" val="1028137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your Struggling Readers Say?</a:t>
            </a:r>
          </a:p>
        </p:txBody>
      </p:sp>
      <p:sp>
        <p:nvSpPr>
          <p:cNvPr id="3" name="Content Placeholder 2"/>
          <p:cNvSpPr>
            <a:spLocks noGrp="1"/>
          </p:cNvSpPr>
          <p:nvPr>
            <p:ph idx="1"/>
          </p:nvPr>
        </p:nvSpPr>
        <p:spPr/>
        <p:txBody>
          <a:bodyPr/>
          <a:lstStyle/>
          <a:p>
            <a:r>
              <a:rPr lang="en-US" dirty="0"/>
              <a:t>“I do not know what this means?”</a:t>
            </a:r>
          </a:p>
          <a:p>
            <a:r>
              <a:rPr lang="en-US" dirty="0"/>
              <a:t>“I do not know these words.”</a:t>
            </a:r>
          </a:p>
          <a:p>
            <a:r>
              <a:rPr lang="en-US" dirty="0"/>
              <a:t>“This is too long.”</a:t>
            </a:r>
          </a:p>
          <a:p>
            <a:r>
              <a:rPr lang="en-US" dirty="0"/>
              <a:t>“I can’t keep up with the others when reading.”</a:t>
            </a:r>
          </a:p>
          <a:p>
            <a:r>
              <a:rPr lang="en-US" dirty="0"/>
              <a:t>“I hate reading,” or “I don’t really like to read.”</a:t>
            </a:r>
          </a:p>
          <a:p>
            <a:endParaRPr lang="en-US" dirty="0"/>
          </a:p>
        </p:txBody>
      </p:sp>
    </p:spTree>
    <p:extLst>
      <p:ext uri="{BB962C8B-B14F-4D97-AF65-F5344CB8AC3E}">
        <p14:creationId xmlns:p14="http://schemas.microsoft.com/office/powerpoint/2010/main" val="83669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Difficulty with Decoding and/or Fluency</a:t>
            </a:r>
          </a:p>
        </p:txBody>
      </p:sp>
      <p:sp>
        <p:nvSpPr>
          <p:cNvPr id="3" name="Content Placeholder 2"/>
          <p:cNvSpPr>
            <a:spLocks noGrp="1"/>
          </p:cNvSpPr>
          <p:nvPr>
            <p:ph idx="1"/>
          </p:nvPr>
        </p:nvSpPr>
        <p:spPr/>
        <p:txBody>
          <a:bodyPr>
            <a:normAutofit/>
          </a:bodyPr>
          <a:lstStyle/>
          <a:p>
            <a:r>
              <a:rPr lang="en-US" dirty="0"/>
              <a:t>Digital Supports to use while remediating decoding and fluency skills</a:t>
            </a:r>
          </a:p>
          <a:p>
            <a:pPr lvl="1"/>
            <a:r>
              <a:rPr lang="en-US" dirty="0"/>
              <a:t>Text-to-speech tool (TTS) </a:t>
            </a:r>
          </a:p>
          <a:p>
            <a:pPr lvl="2"/>
            <a:r>
              <a:rPr lang="en-US" dirty="0"/>
              <a:t>Student may click on a word, phrase, or passage and have it read aloud</a:t>
            </a:r>
          </a:p>
          <a:p>
            <a:r>
              <a:rPr lang="en-US" dirty="0"/>
              <a:t>What is a reading strategy that you could also use while using digital reading supports?</a:t>
            </a:r>
          </a:p>
          <a:p>
            <a:pPr lvl="1"/>
            <a:r>
              <a:rPr lang="en-US" dirty="0"/>
              <a:t>Have the student read along in the text as they are listening to the TTS so that they are both seeing and hearing the words simultaneously</a:t>
            </a:r>
          </a:p>
        </p:txBody>
      </p:sp>
    </p:spTree>
    <p:extLst>
      <p:ext uri="{BB962C8B-B14F-4D97-AF65-F5344CB8AC3E}">
        <p14:creationId xmlns:p14="http://schemas.microsoft.com/office/powerpoint/2010/main" val="298269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other digital media benefits?</a:t>
            </a:r>
          </a:p>
        </p:txBody>
      </p:sp>
      <p:sp>
        <p:nvSpPr>
          <p:cNvPr id="3" name="Content Placeholder 2"/>
          <p:cNvSpPr>
            <a:spLocks noGrp="1"/>
          </p:cNvSpPr>
          <p:nvPr>
            <p:ph idx="1"/>
          </p:nvPr>
        </p:nvSpPr>
        <p:spPr>
          <a:xfrm>
            <a:off x="838200" y="1825624"/>
            <a:ext cx="8874760" cy="4646295"/>
          </a:xfrm>
        </p:spPr>
        <p:txBody>
          <a:bodyPr>
            <a:normAutofit lnSpcReduction="10000"/>
          </a:bodyPr>
          <a:lstStyle/>
          <a:p>
            <a:r>
              <a:rPr lang="en-US" dirty="0"/>
              <a:t>Hyperlinks in digital text and books</a:t>
            </a:r>
          </a:p>
          <a:p>
            <a:pPr lvl="1"/>
            <a:r>
              <a:rPr lang="en-US" dirty="0"/>
              <a:t>Access to dictionary features for vocabulary – click on the word and it gives you a definition of the word and some may even have pictorial representations</a:t>
            </a:r>
          </a:p>
          <a:p>
            <a:pPr lvl="1"/>
            <a:r>
              <a:rPr lang="en-US" dirty="0"/>
              <a:t>Access to a thesaurus – offers synonyms or alternative word options</a:t>
            </a:r>
          </a:p>
          <a:p>
            <a:r>
              <a:rPr lang="en-US" dirty="0"/>
              <a:t>Allows for access to information not already in digital format</a:t>
            </a:r>
          </a:p>
          <a:p>
            <a:r>
              <a:rPr lang="en-US" dirty="0"/>
              <a:t>Provides accessibility to information and reading content in ALL areas of the center</a:t>
            </a:r>
          </a:p>
          <a:p>
            <a:pPr lvl="1"/>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5000"/>
          <a:stretch/>
        </p:blipFill>
        <p:spPr>
          <a:xfrm>
            <a:off x="9819550" y="142240"/>
            <a:ext cx="2071285" cy="2824480"/>
          </a:xfrm>
          <a:prstGeom prst="rect">
            <a:avLst/>
          </a:prstGeom>
        </p:spPr>
      </p:pic>
    </p:spTree>
    <p:extLst>
      <p:ext uri="{BB962C8B-B14F-4D97-AF65-F5344CB8AC3E}">
        <p14:creationId xmlns:p14="http://schemas.microsoft.com/office/powerpoint/2010/main" val="2883523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lnSpcReduction="10000"/>
          </a:bodyPr>
          <a:lstStyle/>
          <a:p>
            <a:r>
              <a:rPr lang="en-US" dirty="0"/>
              <a:t>After this webinar, you will be able to:</a:t>
            </a:r>
          </a:p>
          <a:p>
            <a:pPr lvl="1"/>
            <a:r>
              <a:rPr lang="en-US" dirty="0"/>
              <a:t>Identify several functional limitations related to reading challenges as they apply to the Job Corps settings. </a:t>
            </a:r>
          </a:p>
          <a:p>
            <a:pPr lvl="1"/>
            <a:r>
              <a:rPr lang="en-US" dirty="0"/>
              <a:t>Develop a very basic accommodation plan for students with mild, moderate, and severe reading disabilities that include accommodations that allow for center -wide access to information and barrier removal.</a:t>
            </a:r>
          </a:p>
          <a:p>
            <a:pPr lvl="1"/>
            <a:r>
              <a:rPr lang="en-US" dirty="0"/>
              <a:t>Describe at least two community resources that support students with reading challenges. </a:t>
            </a:r>
          </a:p>
          <a:p>
            <a:pPr lvl="1"/>
            <a:r>
              <a:rPr lang="en-US" dirty="0"/>
              <a:t>List several reading-related accommodations commonly found in the workplace. </a:t>
            </a:r>
          </a:p>
          <a:p>
            <a:endParaRPr lang="en-US" dirty="0"/>
          </a:p>
        </p:txBody>
      </p:sp>
    </p:spTree>
    <p:extLst>
      <p:ext uri="{BB962C8B-B14F-4D97-AF65-F5344CB8AC3E}">
        <p14:creationId xmlns:p14="http://schemas.microsoft.com/office/powerpoint/2010/main" val="4144482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842631"/>
            <a:ext cx="4544704" cy="2642393"/>
          </a:xfrm>
        </p:spPr>
        <p:txBody>
          <a:bodyPr anchor="b"/>
          <a:lstStyle/>
          <a:p>
            <a:r>
              <a:rPr lang="en-US" dirty="0" smtClean="0"/>
              <a:t>Accommodations &amp; </a:t>
            </a:r>
            <a:r>
              <a:rPr lang="en-US" dirty="0"/>
              <a:t>Strategies</a:t>
            </a:r>
          </a:p>
        </p:txBody>
      </p:sp>
      <p:sp>
        <p:nvSpPr>
          <p:cNvPr id="4" name="Text Placeholder 3"/>
          <p:cNvSpPr>
            <a:spLocks noGrp="1"/>
          </p:cNvSpPr>
          <p:nvPr>
            <p:ph type="body" idx="1"/>
          </p:nvPr>
        </p:nvSpPr>
        <p:spPr>
          <a:xfrm>
            <a:off x="177422" y="3838314"/>
            <a:ext cx="4367282" cy="1722366"/>
          </a:xfrm>
        </p:spPr>
        <p:txBody>
          <a:bodyPr>
            <a:normAutofit fontScale="92500"/>
          </a:bodyPr>
          <a:lstStyle/>
          <a:p>
            <a:r>
              <a:rPr lang="en-US" sz="2800" dirty="0">
                <a:solidFill>
                  <a:schemeClr val="bg2">
                    <a:lumMod val="25000"/>
                  </a:schemeClr>
                </a:solidFill>
              </a:rPr>
              <a:t>Center-wide </a:t>
            </a:r>
            <a:r>
              <a:rPr lang="en-US" sz="2800" dirty="0" smtClean="0">
                <a:solidFill>
                  <a:schemeClr val="bg2">
                    <a:lumMod val="25000"/>
                  </a:schemeClr>
                </a:solidFill>
              </a:rPr>
              <a:t>Access </a:t>
            </a:r>
            <a:r>
              <a:rPr lang="en-US" sz="2800" dirty="0">
                <a:solidFill>
                  <a:schemeClr val="bg2">
                    <a:lumMod val="25000"/>
                  </a:schemeClr>
                </a:solidFill>
              </a:rPr>
              <a:t>to </a:t>
            </a:r>
            <a:r>
              <a:rPr lang="en-US" sz="2800" dirty="0" smtClean="0">
                <a:solidFill>
                  <a:schemeClr val="bg2">
                    <a:lumMod val="25000"/>
                  </a:schemeClr>
                </a:solidFill>
              </a:rPr>
              <a:t>Information </a:t>
            </a:r>
            <a:r>
              <a:rPr lang="en-US" sz="2800" dirty="0">
                <a:solidFill>
                  <a:schemeClr val="bg2">
                    <a:lumMod val="25000"/>
                  </a:schemeClr>
                </a:solidFill>
              </a:rPr>
              <a:t>and </a:t>
            </a:r>
            <a:r>
              <a:rPr lang="en-US" sz="2800" dirty="0" smtClean="0">
                <a:solidFill>
                  <a:schemeClr val="bg2">
                    <a:lumMod val="25000"/>
                  </a:schemeClr>
                </a:solidFill>
              </a:rPr>
              <a:t>Barrier </a:t>
            </a:r>
            <a:r>
              <a:rPr lang="en-US" dirty="0"/>
              <a:t>R</a:t>
            </a:r>
            <a:r>
              <a:rPr lang="en-US" sz="2800" dirty="0" smtClean="0">
                <a:solidFill>
                  <a:schemeClr val="bg2">
                    <a:lumMod val="25000"/>
                  </a:schemeClr>
                </a:solidFill>
              </a:rPr>
              <a:t>emoval </a:t>
            </a:r>
            <a:r>
              <a:rPr lang="en-US" dirty="0"/>
              <a:t>U</a:t>
            </a:r>
            <a:r>
              <a:rPr lang="en-US" sz="2800" dirty="0" smtClean="0">
                <a:solidFill>
                  <a:schemeClr val="bg2">
                    <a:lumMod val="25000"/>
                  </a:schemeClr>
                </a:solidFill>
              </a:rPr>
              <a:t>sing </a:t>
            </a:r>
            <a:r>
              <a:rPr lang="en-US" sz="2800" dirty="0">
                <a:solidFill>
                  <a:schemeClr val="bg2">
                    <a:lumMod val="25000"/>
                  </a:schemeClr>
                </a:solidFill>
              </a:rPr>
              <a:t>a Universal Design for Learning Approach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298" y="1833646"/>
            <a:ext cx="6259776" cy="3521124"/>
          </a:xfrm>
          <a:prstGeom prst="rect">
            <a:avLst/>
          </a:prstGeom>
          <a:solidFill>
            <a:srgbClr val="FFFFFF">
              <a:shade val="85000"/>
            </a:srgbClr>
          </a:solidFill>
          <a:ln w="190500" cap="rnd">
            <a:solidFill>
              <a:schemeClr val="accent5"/>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28555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UDL Review </a:t>
            </a:r>
            <a:br>
              <a:rPr lang="en-US" dirty="0"/>
            </a:br>
            <a:r>
              <a:rPr lang="en-US" dirty="0"/>
              <a:t>Reading Accommodations</a:t>
            </a:r>
          </a:p>
        </p:txBody>
      </p:sp>
      <p:sp>
        <p:nvSpPr>
          <p:cNvPr id="5" name="Content Placeholder 4"/>
          <p:cNvSpPr>
            <a:spLocks noGrp="1"/>
          </p:cNvSpPr>
          <p:nvPr>
            <p:ph idx="1"/>
          </p:nvPr>
        </p:nvSpPr>
        <p:spPr>
          <a:xfrm>
            <a:off x="838199" y="1825624"/>
            <a:ext cx="10735101" cy="4758055"/>
          </a:xfrm>
        </p:spPr>
        <p:txBody>
          <a:bodyPr>
            <a:normAutofit fontScale="92500" lnSpcReduction="20000"/>
          </a:bodyPr>
          <a:lstStyle/>
          <a:p>
            <a:r>
              <a:rPr lang="en-US" dirty="0"/>
              <a:t>Presentation</a:t>
            </a:r>
          </a:p>
          <a:p>
            <a:pPr lvl="1"/>
            <a:r>
              <a:rPr lang="en-US" dirty="0"/>
              <a:t>Allow students to access information in ways other than reading traditional print (e.g</a:t>
            </a:r>
            <a:r>
              <a:rPr lang="en-US" dirty="0" smtClean="0"/>
              <a:t>., </a:t>
            </a:r>
            <a:r>
              <a:rPr lang="en-US" dirty="0"/>
              <a:t>text-to-speech software)</a:t>
            </a:r>
          </a:p>
          <a:p>
            <a:r>
              <a:rPr lang="en-US" dirty="0"/>
              <a:t>Response</a:t>
            </a:r>
          </a:p>
          <a:p>
            <a:pPr lvl="1"/>
            <a:r>
              <a:rPr lang="en-US" dirty="0"/>
              <a:t>Allow students to complete assignments or assessments in different ways (e.g</a:t>
            </a:r>
            <a:r>
              <a:rPr lang="en-US" dirty="0" smtClean="0"/>
              <a:t>., </a:t>
            </a:r>
            <a:r>
              <a:rPr lang="en-US" dirty="0"/>
              <a:t>using a computer program that allows them to organize their thoughts visually)</a:t>
            </a:r>
          </a:p>
          <a:p>
            <a:r>
              <a:rPr lang="en-US" dirty="0"/>
              <a:t>Engagement</a:t>
            </a:r>
          </a:p>
          <a:p>
            <a:pPr lvl="1"/>
            <a:r>
              <a:rPr lang="en-US" dirty="0"/>
              <a:t>Tap students’ interests and prior knowledge; provide meaningful choices; utilize peer mentors</a:t>
            </a:r>
          </a:p>
          <a:p>
            <a:r>
              <a:rPr lang="en-US" dirty="0"/>
              <a:t>Setting</a:t>
            </a:r>
          </a:p>
          <a:p>
            <a:pPr lvl="1"/>
            <a:r>
              <a:rPr lang="en-US" dirty="0"/>
              <a:t>Change the location and conditions </a:t>
            </a:r>
            <a:r>
              <a:rPr lang="en-US" dirty="0" smtClean="0"/>
              <a:t>(e.g., alternate </a:t>
            </a:r>
            <a:r>
              <a:rPr lang="en-US" dirty="0"/>
              <a:t>seating, room…)</a:t>
            </a:r>
          </a:p>
          <a:p>
            <a:pPr lvl="1"/>
            <a:endParaRPr lang="en-US" dirty="0"/>
          </a:p>
        </p:txBody>
      </p:sp>
    </p:spTree>
    <p:extLst>
      <p:ext uri="{BB962C8B-B14F-4D97-AF65-F5344CB8AC3E}">
        <p14:creationId xmlns:p14="http://schemas.microsoft.com/office/powerpoint/2010/main" val="1343300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Accommodation &amp; Strategy Considerations Specific to Areas of Impact/Functional Limitations</a:t>
            </a:r>
          </a:p>
        </p:txBody>
      </p:sp>
      <p:sp>
        <p:nvSpPr>
          <p:cNvPr id="8" name="Content Placeholder 7"/>
          <p:cNvSpPr>
            <a:spLocks noGrp="1"/>
          </p:cNvSpPr>
          <p:nvPr>
            <p:ph idx="1"/>
          </p:nvPr>
        </p:nvSpPr>
        <p:spPr/>
        <p:txBody>
          <a:bodyPr/>
          <a:lstStyle/>
          <a:p>
            <a:r>
              <a:rPr lang="en-US" dirty="0"/>
              <a:t>When we think about assisting students with disabilities in supporting reading needs, what are some of the goals we need to keep in mind?</a:t>
            </a:r>
          </a:p>
          <a:p>
            <a:pPr lvl="1"/>
            <a:r>
              <a:rPr lang="en-US" b="1" dirty="0"/>
              <a:t>Building independence </a:t>
            </a:r>
            <a:r>
              <a:rPr lang="en-US" dirty="0"/>
              <a:t>– </a:t>
            </a:r>
            <a:r>
              <a:rPr lang="en-US" dirty="0" smtClean="0"/>
              <a:t>What accommodations </a:t>
            </a:r>
            <a:r>
              <a:rPr lang="en-US" dirty="0"/>
              <a:t>that promote independence and make the student less dependent upon </a:t>
            </a:r>
            <a:r>
              <a:rPr lang="en-US" dirty="0" smtClean="0"/>
              <a:t>others?</a:t>
            </a:r>
            <a:endParaRPr lang="en-US" dirty="0"/>
          </a:p>
          <a:p>
            <a:pPr lvl="1"/>
            <a:r>
              <a:rPr lang="en-US" b="1" dirty="0"/>
              <a:t>Accessibility</a:t>
            </a:r>
            <a:r>
              <a:rPr lang="en-US" dirty="0"/>
              <a:t> – </a:t>
            </a:r>
            <a:r>
              <a:rPr lang="en-US" dirty="0" smtClean="0"/>
              <a:t>How </a:t>
            </a:r>
            <a:r>
              <a:rPr lang="en-US" dirty="0"/>
              <a:t>can we best provide access to all areas of the </a:t>
            </a:r>
            <a:r>
              <a:rPr lang="en-US" dirty="0" smtClean="0"/>
              <a:t>program?</a:t>
            </a:r>
            <a:endParaRPr lang="en-US" dirty="0"/>
          </a:p>
          <a:p>
            <a:pPr lvl="1"/>
            <a:r>
              <a:rPr lang="en-US" b="1" dirty="0"/>
              <a:t>Employability</a:t>
            </a:r>
            <a:r>
              <a:rPr lang="en-US" dirty="0"/>
              <a:t> – </a:t>
            </a:r>
            <a:r>
              <a:rPr lang="en-US" dirty="0" smtClean="0"/>
              <a:t>What </a:t>
            </a:r>
            <a:r>
              <a:rPr lang="en-US" dirty="0"/>
              <a:t>accommodations translate well into the workplace if still </a:t>
            </a:r>
            <a:r>
              <a:rPr lang="en-US" dirty="0" smtClean="0"/>
              <a:t>needed?</a:t>
            </a:r>
            <a:endParaRPr lang="en-US" dirty="0"/>
          </a:p>
          <a:p>
            <a:pPr lvl="2"/>
            <a:r>
              <a:rPr lang="en-US" dirty="0" smtClean="0"/>
              <a:t>Those </a:t>
            </a:r>
            <a:r>
              <a:rPr lang="en-US" dirty="0"/>
              <a:t>that consider </a:t>
            </a:r>
            <a:r>
              <a:rPr lang="en-US" dirty="0" smtClean="0"/>
              <a:t>the </a:t>
            </a:r>
            <a:r>
              <a:rPr lang="en-US" dirty="0"/>
              <a:t>first two bullet </a:t>
            </a:r>
            <a:r>
              <a:rPr lang="en-US" dirty="0" smtClean="0"/>
              <a:t>points (building </a:t>
            </a:r>
            <a:r>
              <a:rPr lang="en-US" dirty="0"/>
              <a:t>independence and </a:t>
            </a:r>
            <a:r>
              <a:rPr lang="en-US" dirty="0" smtClean="0"/>
              <a:t>allowing </a:t>
            </a:r>
            <a:r>
              <a:rPr lang="en-US" dirty="0"/>
              <a:t>for accessibility with the least amount of inter-dependence on other </a:t>
            </a:r>
            <a:r>
              <a:rPr lang="en-US" dirty="0" smtClean="0"/>
              <a:t>individuals)</a:t>
            </a:r>
            <a:endParaRPr lang="en-US" dirty="0"/>
          </a:p>
        </p:txBody>
      </p:sp>
    </p:spTree>
    <p:extLst>
      <p:ext uri="{BB962C8B-B14F-4D97-AF65-F5344CB8AC3E}">
        <p14:creationId xmlns:p14="http://schemas.microsoft.com/office/powerpoint/2010/main" val="4040784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Center-wide Accommodations</a:t>
            </a:r>
          </a:p>
        </p:txBody>
      </p:sp>
      <p:sp>
        <p:nvSpPr>
          <p:cNvPr id="5" name="Text Placeholder 4"/>
          <p:cNvSpPr>
            <a:spLocks noGrp="1"/>
          </p:cNvSpPr>
          <p:nvPr>
            <p:ph type="body" idx="1"/>
          </p:nvPr>
        </p:nvSpPr>
        <p:spPr/>
        <p:txBody>
          <a:bodyPr/>
          <a:lstStyle/>
          <a:p>
            <a:pPr algn="ctr"/>
            <a:r>
              <a:rPr lang="en-US" dirty="0">
                <a:solidFill>
                  <a:schemeClr val="accent2"/>
                </a:solidFill>
              </a:rPr>
              <a:t>Assistive Technology	</a:t>
            </a:r>
          </a:p>
        </p:txBody>
      </p:sp>
      <p:pic>
        <p:nvPicPr>
          <p:cNvPr id="9"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573" r="23114"/>
          <a:stretch/>
        </p:blipFill>
        <p:spPr>
          <a:xfrm>
            <a:off x="1785020" y="4438650"/>
            <a:ext cx="2265529" cy="2419350"/>
          </a:xfrm>
        </p:spPr>
      </p:pic>
      <p:sp>
        <p:nvSpPr>
          <p:cNvPr id="7" name="Text Placeholder 6"/>
          <p:cNvSpPr>
            <a:spLocks noGrp="1"/>
          </p:cNvSpPr>
          <p:nvPr>
            <p:ph type="body" sz="quarter" idx="3"/>
          </p:nvPr>
        </p:nvSpPr>
        <p:spPr/>
        <p:txBody>
          <a:bodyPr>
            <a:normAutofit lnSpcReduction="10000"/>
          </a:bodyPr>
          <a:lstStyle/>
          <a:p>
            <a:pPr algn="ctr"/>
            <a:r>
              <a:rPr lang="en-US" dirty="0">
                <a:solidFill>
                  <a:schemeClr val="accent2"/>
                </a:solidFill>
              </a:rPr>
              <a:t>Hand-held Reading/</a:t>
            </a:r>
          </a:p>
          <a:p>
            <a:pPr algn="ctr"/>
            <a:r>
              <a:rPr lang="en-US" dirty="0">
                <a:solidFill>
                  <a:schemeClr val="accent2"/>
                </a:solidFill>
              </a:rPr>
              <a:t>Information Supports</a:t>
            </a:r>
          </a:p>
        </p:txBody>
      </p:sp>
      <p:sp>
        <p:nvSpPr>
          <p:cNvPr id="8" name="Content Placeholder 7"/>
          <p:cNvSpPr>
            <a:spLocks noGrp="1"/>
          </p:cNvSpPr>
          <p:nvPr>
            <p:ph sz="quarter" idx="4"/>
          </p:nvPr>
        </p:nvSpPr>
        <p:spPr>
          <a:xfrm>
            <a:off x="7052386" y="2670436"/>
            <a:ext cx="4303002" cy="3499159"/>
          </a:xfrm>
        </p:spPr>
        <p:txBody>
          <a:bodyPr/>
          <a:lstStyle/>
          <a:p>
            <a:r>
              <a:rPr lang="en-US" dirty="0"/>
              <a:t>Decoding Software</a:t>
            </a:r>
          </a:p>
          <a:p>
            <a:r>
              <a:rPr lang="en-US" dirty="0"/>
              <a:t>Screen Reader</a:t>
            </a:r>
          </a:p>
          <a:p>
            <a:r>
              <a:rPr lang="en-US" dirty="0"/>
              <a:t>Reading Pen</a:t>
            </a:r>
          </a:p>
          <a:p>
            <a:endParaRPr lang="en-US" dirty="0"/>
          </a:p>
        </p:txBody>
      </p:sp>
      <p:grpSp>
        <p:nvGrpSpPr>
          <p:cNvPr id="13" name="Group 12"/>
          <p:cNvGrpSpPr/>
          <p:nvPr/>
        </p:nvGrpSpPr>
        <p:grpSpPr>
          <a:xfrm>
            <a:off x="444768" y="2670436"/>
            <a:ext cx="2463103" cy="1907654"/>
            <a:chOff x="444768" y="2670436"/>
            <a:chExt cx="2463103" cy="1907654"/>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34" y="2670436"/>
              <a:ext cx="2003037" cy="1907654"/>
            </a:xfrm>
            <a:prstGeom prst="rect">
              <a:avLst/>
            </a:prstGeom>
          </p:spPr>
        </p:pic>
        <p:sp>
          <p:nvSpPr>
            <p:cNvPr id="12" name="TextBox 11"/>
            <p:cNvSpPr txBox="1"/>
            <p:nvPr/>
          </p:nvSpPr>
          <p:spPr>
            <a:xfrm>
              <a:off x="444768" y="2876616"/>
              <a:ext cx="1109782" cy="646331"/>
            </a:xfrm>
            <a:prstGeom prst="rect">
              <a:avLst/>
            </a:prstGeom>
            <a:noFill/>
          </p:spPr>
          <p:txBody>
            <a:bodyPr wrap="square" rtlCol="0">
              <a:spAutoFit/>
            </a:bodyPr>
            <a:lstStyle/>
            <a:p>
              <a:pPr algn="ctr"/>
              <a:r>
                <a:rPr lang="en-US" dirty="0"/>
                <a:t>Reading Pen</a:t>
              </a:r>
            </a:p>
          </p:txBody>
        </p:sp>
      </p:grpSp>
      <p:grpSp>
        <p:nvGrpSpPr>
          <p:cNvPr id="20" name="Group 19"/>
          <p:cNvGrpSpPr/>
          <p:nvPr/>
        </p:nvGrpSpPr>
        <p:grpSpPr>
          <a:xfrm>
            <a:off x="3563109" y="2611359"/>
            <a:ext cx="2044337" cy="1915990"/>
            <a:chOff x="3563109" y="2611359"/>
            <a:chExt cx="2044337" cy="1915990"/>
          </a:xfrm>
        </p:grpSpPr>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4213" b="6763"/>
            <a:stretch/>
          </p:blipFill>
          <p:spPr>
            <a:xfrm rot="4660536">
              <a:off x="3493197" y="2681271"/>
              <a:ext cx="1915990" cy="1776165"/>
            </a:xfrm>
            <a:prstGeom prst="rect">
              <a:avLst/>
            </a:prstGeom>
          </p:spPr>
        </p:pic>
        <p:sp>
          <p:nvSpPr>
            <p:cNvPr id="19" name="TextBox 18"/>
            <p:cNvSpPr txBox="1"/>
            <p:nvPr/>
          </p:nvSpPr>
          <p:spPr>
            <a:xfrm>
              <a:off x="4319894" y="2691950"/>
              <a:ext cx="1287552" cy="369332"/>
            </a:xfrm>
            <a:prstGeom prst="rect">
              <a:avLst/>
            </a:prstGeom>
            <a:noFill/>
          </p:spPr>
          <p:txBody>
            <a:bodyPr wrap="square" rtlCol="0">
              <a:spAutoFit/>
            </a:bodyPr>
            <a:lstStyle/>
            <a:p>
              <a:pPr algn="ctr"/>
              <a:r>
                <a:rPr lang="en-US" dirty="0"/>
                <a:t>Info-scan</a:t>
              </a:r>
            </a:p>
          </p:txBody>
        </p:sp>
      </p:grpSp>
      <p:sp>
        <p:nvSpPr>
          <p:cNvPr id="21" name="TextBox 20"/>
          <p:cNvSpPr txBox="1"/>
          <p:nvPr/>
        </p:nvSpPr>
        <p:spPr>
          <a:xfrm>
            <a:off x="3949898" y="5448019"/>
            <a:ext cx="2643549" cy="923330"/>
          </a:xfrm>
          <a:prstGeom prst="rect">
            <a:avLst/>
          </a:prstGeom>
          <a:noFill/>
        </p:spPr>
        <p:txBody>
          <a:bodyPr wrap="square" rtlCol="0">
            <a:spAutoFit/>
          </a:bodyPr>
          <a:lstStyle/>
          <a:p>
            <a:pPr algn="ctr"/>
            <a:r>
              <a:rPr lang="en-US" dirty="0"/>
              <a:t>Digital pen for recording audio and syncing with written notes</a:t>
            </a:r>
          </a:p>
        </p:txBody>
      </p:sp>
    </p:spTree>
    <p:extLst>
      <p:ext uri="{BB962C8B-B14F-4D97-AF65-F5344CB8AC3E}">
        <p14:creationId xmlns:p14="http://schemas.microsoft.com/office/powerpoint/2010/main" val="4018041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Center-wide &amp; UDL Discussion</a:t>
            </a:r>
          </a:p>
        </p:txBody>
      </p:sp>
      <p:sp>
        <p:nvSpPr>
          <p:cNvPr id="8" name="Content Placeholder 7"/>
          <p:cNvSpPr>
            <a:spLocks noGrp="1"/>
          </p:cNvSpPr>
          <p:nvPr>
            <p:ph idx="1"/>
          </p:nvPr>
        </p:nvSpPr>
        <p:spPr/>
        <p:txBody>
          <a:bodyPr/>
          <a:lstStyle/>
          <a:p>
            <a:r>
              <a:rPr lang="en-US" dirty="0"/>
              <a:t>How could the AT reading-related accommodations be used to create a digital literacy environment throughout the center?</a:t>
            </a:r>
          </a:p>
          <a:p>
            <a:r>
              <a:rPr lang="en-US" dirty="0"/>
              <a:t>Do these tools only benefit students who have reading-related disabilities? If so, how and who?</a:t>
            </a:r>
          </a:p>
          <a:p>
            <a:endParaRPr lang="en-US" dirty="0"/>
          </a:p>
        </p:txBody>
      </p:sp>
    </p:spTree>
    <p:extLst>
      <p:ext uri="{BB962C8B-B14F-4D97-AF65-F5344CB8AC3E}">
        <p14:creationId xmlns:p14="http://schemas.microsoft.com/office/powerpoint/2010/main" val="1325715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Center-wide Accommodations</a:t>
            </a:r>
          </a:p>
        </p:txBody>
      </p:sp>
      <p:sp>
        <p:nvSpPr>
          <p:cNvPr id="5" name="Text Placeholder 4"/>
          <p:cNvSpPr>
            <a:spLocks noGrp="1"/>
          </p:cNvSpPr>
          <p:nvPr>
            <p:ph type="body" idx="1"/>
          </p:nvPr>
        </p:nvSpPr>
        <p:spPr/>
        <p:txBody>
          <a:bodyPr/>
          <a:lstStyle/>
          <a:p>
            <a:pPr algn="ctr"/>
            <a:r>
              <a:rPr lang="en-US" dirty="0">
                <a:solidFill>
                  <a:schemeClr val="accent2"/>
                </a:solidFill>
              </a:rPr>
              <a:t>Assistive Technology	</a:t>
            </a:r>
          </a:p>
        </p:txBody>
      </p:sp>
      <p:sp>
        <p:nvSpPr>
          <p:cNvPr id="7" name="Text Placeholder 6"/>
          <p:cNvSpPr>
            <a:spLocks noGrp="1"/>
          </p:cNvSpPr>
          <p:nvPr>
            <p:ph type="body" sz="quarter" idx="3"/>
          </p:nvPr>
        </p:nvSpPr>
        <p:spPr/>
        <p:txBody>
          <a:bodyPr/>
          <a:lstStyle/>
          <a:p>
            <a:pPr algn="ctr"/>
            <a:r>
              <a:rPr lang="en-US" dirty="0">
                <a:solidFill>
                  <a:schemeClr val="accent2"/>
                </a:solidFill>
              </a:rPr>
              <a:t>Video-supported Instruction</a:t>
            </a:r>
          </a:p>
        </p:txBody>
      </p:sp>
      <p:sp>
        <p:nvSpPr>
          <p:cNvPr id="8" name="Content Placeholder 7"/>
          <p:cNvSpPr>
            <a:spLocks noGrp="1"/>
          </p:cNvSpPr>
          <p:nvPr>
            <p:ph sz="quarter" idx="4"/>
          </p:nvPr>
        </p:nvSpPr>
        <p:spPr>
          <a:xfrm>
            <a:off x="7052386" y="2670436"/>
            <a:ext cx="4303002" cy="3499159"/>
          </a:xfrm>
        </p:spPr>
        <p:txBody>
          <a:bodyPr>
            <a:normAutofit fontScale="92500" lnSpcReduction="10000"/>
          </a:bodyPr>
          <a:lstStyle/>
          <a:p>
            <a:r>
              <a:rPr lang="en-US" dirty="0"/>
              <a:t>Videos of specific instructional topics</a:t>
            </a:r>
          </a:p>
          <a:p>
            <a:pPr lvl="1"/>
            <a:r>
              <a:rPr lang="en-US" dirty="0"/>
              <a:t>YouTube or like options</a:t>
            </a:r>
          </a:p>
          <a:p>
            <a:pPr lvl="1"/>
            <a:r>
              <a:rPr lang="en-US" dirty="0"/>
              <a:t>Created on center</a:t>
            </a:r>
          </a:p>
          <a:p>
            <a:r>
              <a:rPr lang="en-US" dirty="0"/>
              <a:t>Purchased video series, particularly in career technical</a:t>
            </a:r>
          </a:p>
          <a:p>
            <a:r>
              <a:rPr lang="en-US" dirty="0"/>
              <a:t>Videos of specific tasks being performed in sequence </a:t>
            </a:r>
          </a:p>
          <a:p>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77983"/>
            <a:ext cx="5157787" cy="3338772"/>
          </a:xfrm>
        </p:spPr>
      </p:pic>
    </p:spTree>
    <p:extLst>
      <p:ext uri="{BB962C8B-B14F-4D97-AF65-F5344CB8AC3E}">
        <p14:creationId xmlns:p14="http://schemas.microsoft.com/office/powerpoint/2010/main" val="3976349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Center-wide &amp; UDL Discussion</a:t>
            </a:r>
          </a:p>
        </p:txBody>
      </p:sp>
      <p:sp>
        <p:nvSpPr>
          <p:cNvPr id="8" name="Content Placeholder 7"/>
          <p:cNvSpPr>
            <a:spLocks noGrp="1"/>
          </p:cNvSpPr>
          <p:nvPr>
            <p:ph idx="1"/>
          </p:nvPr>
        </p:nvSpPr>
        <p:spPr/>
        <p:txBody>
          <a:bodyPr/>
          <a:lstStyle/>
          <a:p>
            <a:r>
              <a:rPr lang="en-US" dirty="0"/>
              <a:t>Same questions as posed earlier:</a:t>
            </a:r>
          </a:p>
          <a:p>
            <a:pPr lvl="1"/>
            <a:r>
              <a:rPr lang="en-US" dirty="0"/>
              <a:t>How could the AT video-instruction-related accommodations be used to create a digital literacy environment throughout the center?</a:t>
            </a:r>
          </a:p>
          <a:p>
            <a:pPr lvl="1"/>
            <a:r>
              <a:rPr lang="en-US" dirty="0"/>
              <a:t>Do these tools only benefit students who have reading-related disabilities? If so, how and who?</a:t>
            </a:r>
          </a:p>
          <a:p>
            <a:endParaRPr lang="en-US" dirty="0"/>
          </a:p>
        </p:txBody>
      </p:sp>
    </p:spTree>
    <p:extLst>
      <p:ext uri="{BB962C8B-B14F-4D97-AF65-F5344CB8AC3E}">
        <p14:creationId xmlns:p14="http://schemas.microsoft.com/office/powerpoint/2010/main" val="1732544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Center-wide Accommodations</a:t>
            </a:r>
          </a:p>
        </p:txBody>
      </p:sp>
      <p:sp>
        <p:nvSpPr>
          <p:cNvPr id="5" name="Text Placeholder 4"/>
          <p:cNvSpPr>
            <a:spLocks noGrp="1"/>
          </p:cNvSpPr>
          <p:nvPr>
            <p:ph type="body" idx="1"/>
          </p:nvPr>
        </p:nvSpPr>
        <p:spPr/>
        <p:txBody>
          <a:bodyPr/>
          <a:lstStyle/>
          <a:p>
            <a:pPr algn="ctr"/>
            <a:r>
              <a:rPr lang="en-US" dirty="0">
                <a:solidFill>
                  <a:schemeClr val="accent2"/>
                </a:solidFill>
              </a:rPr>
              <a:t>Assistive Technology	</a:t>
            </a:r>
          </a:p>
        </p:txBody>
      </p:sp>
      <p:sp>
        <p:nvSpPr>
          <p:cNvPr id="7" name="Text Placeholder 6"/>
          <p:cNvSpPr>
            <a:spLocks noGrp="1"/>
          </p:cNvSpPr>
          <p:nvPr>
            <p:ph type="body" sz="quarter" idx="3"/>
          </p:nvPr>
        </p:nvSpPr>
        <p:spPr/>
        <p:txBody>
          <a:bodyPr/>
          <a:lstStyle/>
          <a:p>
            <a:pPr algn="ctr"/>
            <a:r>
              <a:rPr lang="en-US" dirty="0">
                <a:solidFill>
                  <a:schemeClr val="accent2"/>
                </a:solidFill>
              </a:rPr>
              <a:t>Web and Computer Content Access</a:t>
            </a:r>
          </a:p>
        </p:txBody>
      </p:sp>
      <p:sp>
        <p:nvSpPr>
          <p:cNvPr id="8" name="Content Placeholder 7"/>
          <p:cNvSpPr>
            <a:spLocks noGrp="1"/>
          </p:cNvSpPr>
          <p:nvPr>
            <p:ph sz="quarter" idx="4"/>
          </p:nvPr>
        </p:nvSpPr>
        <p:spPr>
          <a:xfrm>
            <a:off x="7052386" y="2670436"/>
            <a:ext cx="4303002" cy="3499159"/>
          </a:xfrm>
        </p:spPr>
        <p:txBody>
          <a:bodyPr>
            <a:normAutofit/>
          </a:bodyPr>
          <a:lstStyle/>
          <a:p>
            <a:r>
              <a:rPr lang="en-US" dirty="0"/>
              <a:t>Text-to-Speech Tools and Apps specific to websites, email or computer use</a:t>
            </a:r>
          </a:p>
          <a:p>
            <a:pPr lvl="1"/>
            <a:r>
              <a:rPr lang="en-US" dirty="0" err="1"/>
              <a:t>Announcify</a:t>
            </a:r>
            <a:endParaRPr lang="en-US" dirty="0"/>
          </a:p>
          <a:p>
            <a:pPr lvl="1"/>
            <a:r>
              <a:rPr lang="en-US" dirty="0" err="1"/>
              <a:t>NaturalReader</a:t>
            </a:r>
            <a:endParaRPr lang="en-US" dirty="0"/>
          </a:p>
          <a:p>
            <a:r>
              <a:rPr lang="en-US" dirty="0"/>
              <a:t>Spell check, grammar check, and word prediction functions</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701343"/>
            <a:ext cx="5157787" cy="3292051"/>
          </a:xfrm>
        </p:spPr>
      </p:pic>
    </p:spTree>
    <p:extLst>
      <p:ext uri="{BB962C8B-B14F-4D97-AF65-F5344CB8AC3E}">
        <p14:creationId xmlns:p14="http://schemas.microsoft.com/office/powerpoint/2010/main" val="2596250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421" y="951815"/>
            <a:ext cx="4367283" cy="2642393"/>
          </a:xfrm>
        </p:spPr>
        <p:txBody>
          <a:bodyPr anchor="b">
            <a:normAutofit/>
          </a:bodyPr>
          <a:lstStyle/>
          <a:p>
            <a:r>
              <a:rPr lang="en-US" sz="4400" dirty="0"/>
              <a:t>General </a:t>
            </a:r>
            <a:br>
              <a:rPr lang="en-US" sz="4400" dirty="0"/>
            </a:br>
            <a:r>
              <a:rPr lang="en-US" sz="4400" dirty="0" smtClean="0"/>
              <a:t>Accommodations&amp; </a:t>
            </a:r>
            <a:r>
              <a:rPr lang="en-US" sz="4400" dirty="0"/>
              <a:t>Strategies</a:t>
            </a:r>
          </a:p>
        </p:txBody>
      </p:sp>
      <p:sp>
        <p:nvSpPr>
          <p:cNvPr id="4" name="Text Placeholder 3"/>
          <p:cNvSpPr>
            <a:spLocks noGrp="1"/>
          </p:cNvSpPr>
          <p:nvPr>
            <p:ph type="body" idx="1"/>
          </p:nvPr>
        </p:nvSpPr>
        <p:spPr>
          <a:xfrm>
            <a:off x="177422" y="3947498"/>
            <a:ext cx="4367282" cy="1722366"/>
          </a:xfrm>
        </p:spPr>
        <p:txBody>
          <a:bodyPr>
            <a:normAutofit/>
          </a:bodyPr>
          <a:lstStyle/>
          <a:p>
            <a:r>
              <a:rPr lang="en-US" sz="2800" dirty="0">
                <a:solidFill>
                  <a:schemeClr val="bg2">
                    <a:lumMod val="25000"/>
                  </a:schemeClr>
                </a:solidFill>
              </a:rPr>
              <a:t>Mild, Moderate, Severe Reading Disabilities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725" y="680055"/>
            <a:ext cx="3803460" cy="5495677"/>
          </a:xfrm>
          <a:prstGeom prst="rect">
            <a:avLst/>
          </a:prstGeom>
          <a:solidFill>
            <a:srgbClr val="FFFFFF">
              <a:shade val="85000"/>
            </a:srgbClr>
          </a:solidFill>
          <a:ln w="190500" cap="rnd">
            <a:solidFill>
              <a:schemeClr val="accent5"/>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90787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51477"/>
            <a:ext cx="9093110" cy="1325563"/>
          </a:xfrm>
        </p:spPr>
        <p:txBody>
          <a:bodyPr/>
          <a:lstStyle/>
          <a:p>
            <a:r>
              <a:rPr lang="en-US" dirty="0"/>
              <a:t>Accommodations and Strategies</a:t>
            </a:r>
            <a:br>
              <a:rPr lang="en-US" dirty="0"/>
            </a:br>
            <a:r>
              <a:rPr lang="en-US" dirty="0"/>
              <a:t>(Mild)</a:t>
            </a:r>
          </a:p>
        </p:txBody>
      </p:sp>
      <p:sp>
        <p:nvSpPr>
          <p:cNvPr id="8" name="Content Placeholder 7"/>
          <p:cNvSpPr>
            <a:spLocks noGrp="1"/>
          </p:cNvSpPr>
          <p:nvPr>
            <p:ph idx="1"/>
          </p:nvPr>
        </p:nvSpPr>
        <p:spPr/>
        <p:txBody>
          <a:bodyPr>
            <a:normAutofit/>
          </a:bodyPr>
          <a:lstStyle/>
          <a:p>
            <a:r>
              <a:rPr lang="en-US" dirty="0"/>
              <a:t>Comprehension Skills</a:t>
            </a:r>
          </a:p>
          <a:p>
            <a:pPr lvl="1"/>
            <a:r>
              <a:rPr lang="en-US" dirty="0"/>
              <a:t>Allow use of graphic organizers, highlighters, colored overlays, other AT as needed</a:t>
            </a:r>
          </a:p>
          <a:p>
            <a:pPr lvl="1"/>
            <a:r>
              <a:rPr lang="en-US" dirty="0"/>
              <a:t>Allow students to ask questions or retell as they go</a:t>
            </a:r>
          </a:p>
          <a:p>
            <a:pPr lvl="1"/>
            <a:r>
              <a:rPr lang="en-US" dirty="0"/>
              <a:t>Frequently check for understanding (Who, What, Where, When, Why, How…)</a:t>
            </a:r>
          </a:p>
          <a:p>
            <a:pPr lvl="1"/>
            <a:r>
              <a:rPr lang="en-US" dirty="0"/>
              <a:t>Have student(s) look at the pictures, table of contents, chapter headings, maps, diagrams, and bold print words to make predictions</a:t>
            </a:r>
          </a:p>
          <a:p>
            <a:pPr lvl="1"/>
            <a:r>
              <a:rPr lang="en-US" dirty="0"/>
              <a:t>Connect the text to life experiences or prior knowledge</a:t>
            </a:r>
          </a:p>
          <a:p>
            <a:endParaRPr lang="en-US" dirty="0"/>
          </a:p>
        </p:txBody>
      </p:sp>
    </p:spTree>
    <p:extLst>
      <p:ext uri="{BB962C8B-B14F-4D97-AF65-F5344CB8AC3E}">
        <p14:creationId xmlns:p14="http://schemas.microsoft.com/office/powerpoint/2010/main" val="22985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46743" y="1325953"/>
            <a:ext cx="3368040" cy="4460956"/>
          </a:xfrm>
        </p:spPr>
        <p:txBody>
          <a:bodyPr>
            <a:normAutofit/>
          </a:bodyPr>
          <a:lstStyle/>
          <a:p>
            <a:pPr algn="ctr"/>
            <a:r>
              <a:rPr lang="en-US" sz="6000" b="1" dirty="0"/>
              <a:t>Poll</a:t>
            </a:r>
            <a:r>
              <a:rPr lang="en-US" dirty="0"/>
              <a:t/>
            </a:r>
            <a:br>
              <a:rPr lang="en-US" dirty="0"/>
            </a:br>
            <a:r>
              <a:rPr lang="en-US" i="1" dirty="0" smtClean="0"/>
              <a:t>Your Use of Resources &amp; Strategies</a:t>
            </a:r>
            <a:endParaRPr lang="en-US" i="1" dirty="0"/>
          </a:p>
        </p:txBody>
      </p:sp>
      <p:sp>
        <p:nvSpPr>
          <p:cNvPr id="2" name="Rectangle 1"/>
          <p:cNvSpPr/>
          <p:nvPr/>
        </p:nvSpPr>
        <p:spPr>
          <a:xfrm>
            <a:off x="5977217" y="3244334"/>
            <a:ext cx="237566" cy="369332"/>
          </a:xfrm>
          <a:prstGeom prst="rect">
            <a:avLst/>
          </a:prstGeom>
        </p:spPr>
        <p:txBody>
          <a:bodyPr wrap="none">
            <a:spAutoFit/>
          </a:bodyPr>
          <a:lstStyle/>
          <a:p>
            <a:r>
              <a:rPr lang="en-US" dirty="0"/>
              <a:t> </a:t>
            </a:r>
          </a:p>
        </p:txBody>
      </p:sp>
      <p:grpSp>
        <p:nvGrpSpPr>
          <p:cNvPr id="85" name="Group 84"/>
          <p:cNvGrpSpPr/>
          <p:nvPr/>
        </p:nvGrpSpPr>
        <p:grpSpPr>
          <a:xfrm>
            <a:off x="6214783" y="832363"/>
            <a:ext cx="3560716" cy="6309074"/>
            <a:chOff x="7979097" y="782486"/>
            <a:chExt cx="3560716" cy="6309074"/>
          </a:xfrm>
        </p:grpSpPr>
        <p:grpSp>
          <p:nvGrpSpPr>
            <p:cNvPr id="5" name="Group 4"/>
            <p:cNvGrpSpPr/>
            <p:nvPr/>
          </p:nvGrpSpPr>
          <p:grpSpPr>
            <a:xfrm>
              <a:off x="7979097" y="1846159"/>
              <a:ext cx="3560716" cy="5245401"/>
              <a:chOff x="-6400800" y="725488"/>
              <a:chExt cx="3662362" cy="5903912"/>
            </a:xfrm>
          </p:grpSpPr>
          <p:sp>
            <p:nvSpPr>
              <p:cNvPr id="7" name="Freeform 165"/>
              <p:cNvSpPr>
                <a:spLocks/>
              </p:cNvSpPr>
              <p:nvPr/>
            </p:nvSpPr>
            <p:spPr bwMode="auto">
              <a:xfrm>
                <a:off x="-5033963" y="1084263"/>
                <a:ext cx="796925" cy="790575"/>
              </a:xfrm>
              <a:custGeom>
                <a:avLst/>
                <a:gdLst>
                  <a:gd name="T0" fmla="*/ 0 w 2009"/>
                  <a:gd name="T1" fmla="*/ 845 h 1990"/>
                  <a:gd name="T2" fmla="*/ 48 w 2009"/>
                  <a:gd name="T3" fmla="*/ 1494 h 1990"/>
                  <a:gd name="T4" fmla="*/ 508 w 2009"/>
                  <a:gd name="T5" fmla="*/ 1864 h 1990"/>
                  <a:gd name="T6" fmla="*/ 508 w 2009"/>
                  <a:gd name="T7" fmla="*/ 1864 h 1990"/>
                  <a:gd name="T8" fmla="*/ 515 w 2009"/>
                  <a:gd name="T9" fmla="*/ 1855 h 1990"/>
                  <a:gd name="T10" fmla="*/ 526 w 2009"/>
                  <a:gd name="T11" fmla="*/ 1846 h 1990"/>
                  <a:gd name="T12" fmla="*/ 540 w 2009"/>
                  <a:gd name="T13" fmla="*/ 1833 h 1990"/>
                  <a:gd name="T14" fmla="*/ 560 w 2009"/>
                  <a:gd name="T15" fmla="*/ 1817 h 1990"/>
                  <a:gd name="T16" fmla="*/ 585 w 2009"/>
                  <a:gd name="T17" fmla="*/ 1799 h 1990"/>
                  <a:gd name="T18" fmla="*/ 615 w 2009"/>
                  <a:gd name="T19" fmla="*/ 1781 h 1990"/>
                  <a:gd name="T20" fmla="*/ 651 w 2009"/>
                  <a:gd name="T21" fmla="*/ 1761 h 1990"/>
                  <a:gd name="T22" fmla="*/ 692 w 2009"/>
                  <a:gd name="T23" fmla="*/ 1742 h 1990"/>
                  <a:gd name="T24" fmla="*/ 716 w 2009"/>
                  <a:gd name="T25" fmla="*/ 1733 h 1990"/>
                  <a:gd name="T26" fmla="*/ 740 w 2009"/>
                  <a:gd name="T27" fmla="*/ 1723 h 1990"/>
                  <a:gd name="T28" fmla="*/ 766 w 2009"/>
                  <a:gd name="T29" fmla="*/ 1714 h 1990"/>
                  <a:gd name="T30" fmla="*/ 794 w 2009"/>
                  <a:gd name="T31" fmla="*/ 1706 h 1990"/>
                  <a:gd name="T32" fmla="*/ 825 w 2009"/>
                  <a:gd name="T33" fmla="*/ 1698 h 1990"/>
                  <a:gd name="T34" fmla="*/ 856 w 2009"/>
                  <a:gd name="T35" fmla="*/ 1690 h 1990"/>
                  <a:gd name="T36" fmla="*/ 889 w 2009"/>
                  <a:gd name="T37" fmla="*/ 1683 h 1990"/>
                  <a:gd name="T38" fmla="*/ 925 w 2009"/>
                  <a:gd name="T39" fmla="*/ 1677 h 1990"/>
                  <a:gd name="T40" fmla="*/ 961 w 2009"/>
                  <a:gd name="T41" fmla="*/ 1671 h 1990"/>
                  <a:gd name="T42" fmla="*/ 1001 w 2009"/>
                  <a:gd name="T43" fmla="*/ 1666 h 1990"/>
                  <a:gd name="T44" fmla="*/ 1041 w 2009"/>
                  <a:gd name="T45" fmla="*/ 1664 h 1990"/>
                  <a:gd name="T46" fmla="*/ 1083 w 2009"/>
                  <a:gd name="T47" fmla="*/ 1661 h 1990"/>
                  <a:gd name="T48" fmla="*/ 1128 w 2009"/>
                  <a:gd name="T49" fmla="*/ 1658 h 1990"/>
                  <a:gd name="T50" fmla="*/ 1175 w 2009"/>
                  <a:gd name="T51" fmla="*/ 1658 h 1990"/>
                  <a:gd name="T52" fmla="*/ 1175 w 2009"/>
                  <a:gd name="T53" fmla="*/ 1658 h 1990"/>
                  <a:gd name="T54" fmla="*/ 1216 w 2009"/>
                  <a:gd name="T55" fmla="*/ 1660 h 1990"/>
                  <a:gd name="T56" fmla="*/ 1258 w 2009"/>
                  <a:gd name="T57" fmla="*/ 1662 h 1990"/>
                  <a:gd name="T58" fmla="*/ 1297 w 2009"/>
                  <a:gd name="T59" fmla="*/ 1666 h 1990"/>
                  <a:gd name="T60" fmla="*/ 1339 w 2009"/>
                  <a:gd name="T61" fmla="*/ 1673 h 1990"/>
                  <a:gd name="T62" fmla="*/ 1377 w 2009"/>
                  <a:gd name="T63" fmla="*/ 1679 h 1990"/>
                  <a:gd name="T64" fmla="*/ 1417 w 2009"/>
                  <a:gd name="T65" fmla="*/ 1689 h 1990"/>
                  <a:gd name="T66" fmla="*/ 1454 w 2009"/>
                  <a:gd name="T67" fmla="*/ 1698 h 1990"/>
                  <a:gd name="T68" fmla="*/ 1493 w 2009"/>
                  <a:gd name="T69" fmla="*/ 1710 h 1990"/>
                  <a:gd name="T70" fmla="*/ 1529 w 2009"/>
                  <a:gd name="T71" fmla="*/ 1722 h 1990"/>
                  <a:gd name="T72" fmla="*/ 1565 w 2009"/>
                  <a:gd name="T73" fmla="*/ 1735 h 1990"/>
                  <a:gd name="T74" fmla="*/ 1600 w 2009"/>
                  <a:gd name="T75" fmla="*/ 1749 h 1990"/>
                  <a:gd name="T76" fmla="*/ 1634 w 2009"/>
                  <a:gd name="T77" fmla="*/ 1763 h 1990"/>
                  <a:gd name="T78" fmla="*/ 1667 w 2009"/>
                  <a:gd name="T79" fmla="*/ 1778 h 1990"/>
                  <a:gd name="T80" fmla="*/ 1699 w 2009"/>
                  <a:gd name="T81" fmla="*/ 1793 h 1990"/>
                  <a:gd name="T82" fmla="*/ 1759 w 2009"/>
                  <a:gd name="T83" fmla="*/ 1823 h 1990"/>
                  <a:gd name="T84" fmla="*/ 1814 w 2009"/>
                  <a:gd name="T85" fmla="*/ 1855 h 1990"/>
                  <a:gd name="T86" fmla="*/ 1862 w 2009"/>
                  <a:gd name="T87" fmla="*/ 1884 h 1990"/>
                  <a:gd name="T88" fmla="*/ 1906 w 2009"/>
                  <a:gd name="T89" fmla="*/ 1912 h 1990"/>
                  <a:gd name="T90" fmla="*/ 1942 w 2009"/>
                  <a:gd name="T91" fmla="*/ 1938 h 1990"/>
                  <a:gd name="T92" fmla="*/ 1971 w 2009"/>
                  <a:gd name="T93" fmla="*/ 1959 h 1990"/>
                  <a:gd name="T94" fmla="*/ 1992 w 2009"/>
                  <a:gd name="T95" fmla="*/ 1975 h 1990"/>
                  <a:gd name="T96" fmla="*/ 2009 w 2009"/>
                  <a:gd name="T97" fmla="*/ 1990 h 1990"/>
                  <a:gd name="T98" fmla="*/ 1980 w 2009"/>
                  <a:gd name="T99" fmla="*/ 0 h 1990"/>
                  <a:gd name="T100" fmla="*/ 0 w 2009"/>
                  <a:gd name="T101" fmla="*/ 845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9" h="1990">
                    <a:moveTo>
                      <a:pt x="0" y="845"/>
                    </a:moveTo>
                    <a:lnTo>
                      <a:pt x="48" y="1494"/>
                    </a:lnTo>
                    <a:lnTo>
                      <a:pt x="508" y="1864"/>
                    </a:lnTo>
                    <a:lnTo>
                      <a:pt x="508" y="1864"/>
                    </a:lnTo>
                    <a:lnTo>
                      <a:pt x="515" y="1855"/>
                    </a:lnTo>
                    <a:lnTo>
                      <a:pt x="526" y="1846"/>
                    </a:lnTo>
                    <a:lnTo>
                      <a:pt x="540" y="1833"/>
                    </a:lnTo>
                    <a:lnTo>
                      <a:pt x="560" y="1817"/>
                    </a:lnTo>
                    <a:lnTo>
                      <a:pt x="585" y="1799"/>
                    </a:lnTo>
                    <a:lnTo>
                      <a:pt x="615" y="1781"/>
                    </a:lnTo>
                    <a:lnTo>
                      <a:pt x="651" y="1761"/>
                    </a:lnTo>
                    <a:lnTo>
                      <a:pt x="692" y="1742"/>
                    </a:lnTo>
                    <a:lnTo>
                      <a:pt x="716" y="1733"/>
                    </a:lnTo>
                    <a:lnTo>
                      <a:pt x="740" y="1723"/>
                    </a:lnTo>
                    <a:lnTo>
                      <a:pt x="766" y="1714"/>
                    </a:lnTo>
                    <a:lnTo>
                      <a:pt x="794" y="1706"/>
                    </a:lnTo>
                    <a:lnTo>
                      <a:pt x="825" y="1698"/>
                    </a:lnTo>
                    <a:lnTo>
                      <a:pt x="856" y="1690"/>
                    </a:lnTo>
                    <a:lnTo>
                      <a:pt x="889" y="1683"/>
                    </a:lnTo>
                    <a:lnTo>
                      <a:pt x="925" y="1677"/>
                    </a:lnTo>
                    <a:lnTo>
                      <a:pt x="961" y="1671"/>
                    </a:lnTo>
                    <a:lnTo>
                      <a:pt x="1001" y="1666"/>
                    </a:lnTo>
                    <a:lnTo>
                      <a:pt x="1041" y="1664"/>
                    </a:lnTo>
                    <a:lnTo>
                      <a:pt x="1083" y="1661"/>
                    </a:lnTo>
                    <a:lnTo>
                      <a:pt x="1128" y="1658"/>
                    </a:lnTo>
                    <a:lnTo>
                      <a:pt x="1175" y="1658"/>
                    </a:lnTo>
                    <a:lnTo>
                      <a:pt x="1175" y="1658"/>
                    </a:lnTo>
                    <a:lnTo>
                      <a:pt x="1216" y="1660"/>
                    </a:lnTo>
                    <a:lnTo>
                      <a:pt x="1258" y="1662"/>
                    </a:lnTo>
                    <a:lnTo>
                      <a:pt x="1297" y="1666"/>
                    </a:lnTo>
                    <a:lnTo>
                      <a:pt x="1339" y="1673"/>
                    </a:lnTo>
                    <a:lnTo>
                      <a:pt x="1377" y="1679"/>
                    </a:lnTo>
                    <a:lnTo>
                      <a:pt x="1417" y="1689"/>
                    </a:lnTo>
                    <a:lnTo>
                      <a:pt x="1454" y="1698"/>
                    </a:lnTo>
                    <a:lnTo>
                      <a:pt x="1493" y="1710"/>
                    </a:lnTo>
                    <a:lnTo>
                      <a:pt x="1529" y="1722"/>
                    </a:lnTo>
                    <a:lnTo>
                      <a:pt x="1565" y="1735"/>
                    </a:lnTo>
                    <a:lnTo>
                      <a:pt x="1600" y="1749"/>
                    </a:lnTo>
                    <a:lnTo>
                      <a:pt x="1634" y="1763"/>
                    </a:lnTo>
                    <a:lnTo>
                      <a:pt x="1667" y="1778"/>
                    </a:lnTo>
                    <a:lnTo>
                      <a:pt x="1699" y="1793"/>
                    </a:lnTo>
                    <a:lnTo>
                      <a:pt x="1759" y="1823"/>
                    </a:lnTo>
                    <a:lnTo>
                      <a:pt x="1814" y="1855"/>
                    </a:lnTo>
                    <a:lnTo>
                      <a:pt x="1862" y="1884"/>
                    </a:lnTo>
                    <a:lnTo>
                      <a:pt x="1906" y="1912"/>
                    </a:lnTo>
                    <a:lnTo>
                      <a:pt x="1942" y="1938"/>
                    </a:lnTo>
                    <a:lnTo>
                      <a:pt x="1971" y="1959"/>
                    </a:lnTo>
                    <a:lnTo>
                      <a:pt x="1992" y="1975"/>
                    </a:lnTo>
                    <a:lnTo>
                      <a:pt x="2009" y="1990"/>
                    </a:lnTo>
                    <a:lnTo>
                      <a:pt x="1980" y="0"/>
                    </a:lnTo>
                    <a:lnTo>
                      <a:pt x="0" y="845"/>
                    </a:lnTo>
                    <a:close/>
                  </a:path>
                </a:pathLst>
              </a:custGeom>
              <a:solidFill>
                <a:srgbClr val="5F2A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66"/>
              <p:cNvSpPr>
                <a:spLocks/>
              </p:cNvSpPr>
              <p:nvPr/>
            </p:nvSpPr>
            <p:spPr bwMode="auto">
              <a:xfrm>
                <a:off x="-4738688" y="1773238"/>
                <a:ext cx="327025" cy="392113"/>
              </a:xfrm>
              <a:custGeom>
                <a:avLst/>
                <a:gdLst>
                  <a:gd name="T0" fmla="*/ 824 w 824"/>
                  <a:gd name="T1" fmla="*/ 860 h 985"/>
                  <a:gd name="T2" fmla="*/ 821 w 824"/>
                  <a:gd name="T3" fmla="*/ 885 h 985"/>
                  <a:gd name="T4" fmla="*/ 812 w 824"/>
                  <a:gd name="T5" fmla="*/ 909 h 985"/>
                  <a:gd name="T6" fmla="*/ 799 w 824"/>
                  <a:gd name="T7" fmla="*/ 930 h 985"/>
                  <a:gd name="T8" fmla="*/ 780 w 824"/>
                  <a:gd name="T9" fmla="*/ 947 h 985"/>
                  <a:gd name="T10" fmla="*/ 759 w 824"/>
                  <a:gd name="T11" fmla="*/ 963 h 985"/>
                  <a:gd name="T12" fmla="*/ 733 w 824"/>
                  <a:gd name="T13" fmla="*/ 974 h 985"/>
                  <a:gd name="T14" fmla="*/ 705 w 824"/>
                  <a:gd name="T15" fmla="*/ 982 h 985"/>
                  <a:gd name="T16" fmla="*/ 676 w 824"/>
                  <a:gd name="T17" fmla="*/ 985 h 985"/>
                  <a:gd name="T18" fmla="*/ 148 w 824"/>
                  <a:gd name="T19" fmla="*/ 985 h 985"/>
                  <a:gd name="T20" fmla="*/ 119 w 824"/>
                  <a:gd name="T21" fmla="*/ 982 h 985"/>
                  <a:gd name="T22" fmla="*/ 91 w 824"/>
                  <a:gd name="T23" fmla="*/ 974 h 985"/>
                  <a:gd name="T24" fmla="*/ 65 w 824"/>
                  <a:gd name="T25" fmla="*/ 963 h 985"/>
                  <a:gd name="T26" fmla="*/ 44 w 824"/>
                  <a:gd name="T27" fmla="*/ 947 h 985"/>
                  <a:gd name="T28" fmla="*/ 25 w 824"/>
                  <a:gd name="T29" fmla="*/ 930 h 985"/>
                  <a:gd name="T30" fmla="*/ 12 w 824"/>
                  <a:gd name="T31" fmla="*/ 909 h 985"/>
                  <a:gd name="T32" fmla="*/ 4 w 824"/>
                  <a:gd name="T33" fmla="*/ 885 h 985"/>
                  <a:gd name="T34" fmla="*/ 0 w 824"/>
                  <a:gd name="T35" fmla="*/ 860 h 985"/>
                  <a:gd name="T36" fmla="*/ 0 w 824"/>
                  <a:gd name="T37" fmla="*/ 46 h 985"/>
                  <a:gd name="T38" fmla="*/ 4 w 824"/>
                  <a:gd name="T39" fmla="*/ 25 h 985"/>
                  <a:gd name="T40" fmla="*/ 12 w 824"/>
                  <a:gd name="T41" fmla="*/ 12 h 985"/>
                  <a:gd name="T42" fmla="*/ 25 w 824"/>
                  <a:gd name="T43" fmla="*/ 4 h 985"/>
                  <a:gd name="T44" fmla="*/ 44 w 824"/>
                  <a:gd name="T45" fmla="*/ 0 h 985"/>
                  <a:gd name="T46" fmla="*/ 91 w 824"/>
                  <a:gd name="T47" fmla="*/ 1 h 985"/>
                  <a:gd name="T48" fmla="*/ 148 w 824"/>
                  <a:gd name="T49" fmla="*/ 4 h 985"/>
                  <a:gd name="T50" fmla="*/ 676 w 824"/>
                  <a:gd name="T51" fmla="*/ 4 h 985"/>
                  <a:gd name="T52" fmla="*/ 733 w 824"/>
                  <a:gd name="T53" fmla="*/ 1 h 985"/>
                  <a:gd name="T54" fmla="*/ 780 w 824"/>
                  <a:gd name="T55" fmla="*/ 0 h 985"/>
                  <a:gd name="T56" fmla="*/ 799 w 824"/>
                  <a:gd name="T57" fmla="*/ 4 h 985"/>
                  <a:gd name="T58" fmla="*/ 812 w 824"/>
                  <a:gd name="T59" fmla="*/ 12 h 985"/>
                  <a:gd name="T60" fmla="*/ 821 w 824"/>
                  <a:gd name="T61" fmla="*/ 25 h 985"/>
                  <a:gd name="T62" fmla="*/ 824 w 824"/>
                  <a:gd name="T63" fmla="*/ 4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4" h="985">
                    <a:moveTo>
                      <a:pt x="824" y="860"/>
                    </a:moveTo>
                    <a:lnTo>
                      <a:pt x="824" y="860"/>
                    </a:lnTo>
                    <a:lnTo>
                      <a:pt x="823" y="873"/>
                    </a:lnTo>
                    <a:lnTo>
                      <a:pt x="821" y="885"/>
                    </a:lnTo>
                    <a:lnTo>
                      <a:pt x="817" y="897"/>
                    </a:lnTo>
                    <a:lnTo>
                      <a:pt x="812" y="909"/>
                    </a:lnTo>
                    <a:lnTo>
                      <a:pt x="805" y="919"/>
                    </a:lnTo>
                    <a:lnTo>
                      <a:pt x="799" y="930"/>
                    </a:lnTo>
                    <a:lnTo>
                      <a:pt x="791" y="939"/>
                    </a:lnTo>
                    <a:lnTo>
                      <a:pt x="780" y="947"/>
                    </a:lnTo>
                    <a:lnTo>
                      <a:pt x="771" y="955"/>
                    </a:lnTo>
                    <a:lnTo>
                      <a:pt x="759" y="963"/>
                    </a:lnTo>
                    <a:lnTo>
                      <a:pt x="747" y="970"/>
                    </a:lnTo>
                    <a:lnTo>
                      <a:pt x="733" y="974"/>
                    </a:lnTo>
                    <a:lnTo>
                      <a:pt x="720" y="979"/>
                    </a:lnTo>
                    <a:lnTo>
                      <a:pt x="705" y="982"/>
                    </a:lnTo>
                    <a:lnTo>
                      <a:pt x="691" y="983"/>
                    </a:lnTo>
                    <a:lnTo>
                      <a:pt x="676" y="985"/>
                    </a:lnTo>
                    <a:lnTo>
                      <a:pt x="148" y="985"/>
                    </a:lnTo>
                    <a:lnTo>
                      <a:pt x="148" y="985"/>
                    </a:lnTo>
                    <a:lnTo>
                      <a:pt x="133" y="983"/>
                    </a:lnTo>
                    <a:lnTo>
                      <a:pt x="119" y="982"/>
                    </a:lnTo>
                    <a:lnTo>
                      <a:pt x="104" y="979"/>
                    </a:lnTo>
                    <a:lnTo>
                      <a:pt x="91" y="974"/>
                    </a:lnTo>
                    <a:lnTo>
                      <a:pt x="77" y="970"/>
                    </a:lnTo>
                    <a:lnTo>
                      <a:pt x="65" y="963"/>
                    </a:lnTo>
                    <a:lnTo>
                      <a:pt x="55" y="955"/>
                    </a:lnTo>
                    <a:lnTo>
                      <a:pt x="44" y="947"/>
                    </a:lnTo>
                    <a:lnTo>
                      <a:pt x="35" y="939"/>
                    </a:lnTo>
                    <a:lnTo>
                      <a:pt x="25" y="930"/>
                    </a:lnTo>
                    <a:lnTo>
                      <a:pt x="19" y="919"/>
                    </a:lnTo>
                    <a:lnTo>
                      <a:pt x="12" y="909"/>
                    </a:lnTo>
                    <a:lnTo>
                      <a:pt x="7" y="897"/>
                    </a:lnTo>
                    <a:lnTo>
                      <a:pt x="4" y="885"/>
                    </a:lnTo>
                    <a:lnTo>
                      <a:pt x="1" y="873"/>
                    </a:lnTo>
                    <a:lnTo>
                      <a:pt x="0" y="860"/>
                    </a:lnTo>
                    <a:lnTo>
                      <a:pt x="0" y="46"/>
                    </a:lnTo>
                    <a:lnTo>
                      <a:pt x="0" y="46"/>
                    </a:lnTo>
                    <a:lnTo>
                      <a:pt x="1" y="34"/>
                    </a:lnTo>
                    <a:lnTo>
                      <a:pt x="4" y="25"/>
                    </a:lnTo>
                    <a:lnTo>
                      <a:pt x="7" y="17"/>
                    </a:lnTo>
                    <a:lnTo>
                      <a:pt x="12" y="12"/>
                    </a:lnTo>
                    <a:lnTo>
                      <a:pt x="19" y="6"/>
                    </a:lnTo>
                    <a:lnTo>
                      <a:pt x="25" y="4"/>
                    </a:lnTo>
                    <a:lnTo>
                      <a:pt x="35" y="1"/>
                    </a:lnTo>
                    <a:lnTo>
                      <a:pt x="44" y="0"/>
                    </a:lnTo>
                    <a:lnTo>
                      <a:pt x="65" y="0"/>
                    </a:lnTo>
                    <a:lnTo>
                      <a:pt x="91" y="1"/>
                    </a:lnTo>
                    <a:lnTo>
                      <a:pt x="119" y="4"/>
                    </a:lnTo>
                    <a:lnTo>
                      <a:pt x="148" y="4"/>
                    </a:lnTo>
                    <a:lnTo>
                      <a:pt x="676" y="4"/>
                    </a:lnTo>
                    <a:lnTo>
                      <a:pt x="676" y="4"/>
                    </a:lnTo>
                    <a:lnTo>
                      <a:pt x="705" y="4"/>
                    </a:lnTo>
                    <a:lnTo>
                      <a:pt x="733" y="1"/>
                    </a:lnTo>
                    <a:lnTo>
                      <a:pt x="759" y="0"/>
                    </a:lnTo>
                    <a:lnTo>
                      <a:pt x="780" y="0"/>
                    </a:lnTo>
                    <a:lnTo>
                      <a:pt x="791" y="1"/>
                    </a:lnTo>
                    <a:lnTo>
                      <a:pt x="799" y="4"/>
                    </a:lnTo>
                    <a:lnTo>
                      <a:pt x="805" y="6"/>
                    </a:lnTo>
                    <a:lnTo>
                      <a:pt x="812" y="12"/>
                    </a:lnTo>
                    <a:lnTo>
                      <a:pt x="817" y="17"/>
                    </a:lnTo>
                    <a:lnTo>
                      <a:pt x="821" y="25"/>
                    </a:lnTo>
                    <a:lnTo>
                      <a:pt x="823" y="34"/>
                    </a:lnTo>
                    <a:lnTo>
                      <a:pt x="824" y="46"/>
                    </a:lnTo>
                    <a:lnTo>
                      <a:pt x="824" y="860"/>
                    </a:lnTo>
                    <a:close/>
                  </a:path>
                </a:pathLst>
              </a:custGeom>
              <a:solidFill>
                <a:srgbClr val="F7D6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7"/>
              <p:cNvSpPr>
                <a:spLocks/>
              </p:cNvSpPr>
              <p:nvPr/>
            </p:nvSpPr>
            <p:spPr bwMode="auto">
              <a:xfrm>
                <a:off x="-5033963" y="1303338"/>
                <a:ext cx="147637" cy="250825"/>
              </a:xfrm>
              <a:custGeom>
                <a:avLst/>
                <a:gdLst>
                  <a:gd name="T0" fmla="*/ 350 w 371"/>
                  <a:gd name="T1" fmla="*/ 269 h 630"/>
                  <a:gd name="T2" fmla="*/ 365 w 371"/>
                  <a:gd name="T3" fmla="*/ 333 h 630"/>
                  <a:gd name="T4" fmla="*/ 371 w 371"/>
                  <a:gd name="T5" fmla="*/ 394 h 630"/>
                  <a:gd name="T6" fmla="*/ 370 w 371"/>
                  <a:gd name="T7" fmla="*/ 451 h 630"/>
                  <a:gd name="T8" fmla="*/ 363 w 371"/>
                  <a:gd name="T9" fmla="*/ 503 h 630"/>
                  <a:gd name="T10" fmla="*/ 349 w 371"/>
                  <a:gd name="T11" fmla="*/ 547 h 630"/>
                  <a:gd name="T12" fmla="*/ 329 w 371"/>
                  <a:gd name="T13" fmla="*/ 584 h 630"/>
                  <a:gd name="T14" fmla="*/ 303 w 371"/>
                  <a:gd name="T15" fmla="*/ 611 h 630"/>
                  <a:gd name="T16" fmla="*/ 287 w 371"/>
                  <a:gd name="T17" fmla="*/ 620 h 630"/>
                  <a:gd name="T18" fmla="*/ 271 w 371"/>
                  <a:gd name="T19" fmla="*/ 626 h 630"/>
                  <a:gd name="T20" fmla="*/ 263 w 371"/>
                  <a:gd name="T21" fmla="*/ 628 h 630"/>
                  <a:gd name="T22" fmla="*/ 246 w 371"/>
                  <a:gd name="T23" fmla="*/ 630 h 630"/>
                  <a:gd name="T24" fmla="*/ 219 w 371"/>
                  <a:gd name="T25" fmla="*/ 626 h 630"/>
                  <a:gd name="T26" fmla="*/ 182 w 371"/>
                  <a:gd name="T27" fmla="*/ 610 h 630"/>
                  <a:gd name="T28" fmla="*/ 148 w 371"/>
                  <a:gd name="T29" fmla="*/ 584 h 630"/>
                  <a:gd name="T30" fmla="*/ 113 w 371"/>
                  <a:gd name="T31" fmla="*/ 549 h 630"/>
                  <a:gd name="T32" fmla="*/ 82 w 371"/>
                  <a:gd name="T33" fmla="*/ 503 h 630"/>
                  <a:gd name="T34" fmla="*/ 54 w 371"/>
                  <a:gd name="T35" fmla="*/ 450 h 630"/>
                  <a:gd name="T36" fmla="*/ 30 w 371"/>
                  <a:gd name="T37" fmla="*/ 391 h 630"/>
                  <a:gd name="T38" fmla="*/ 21 w 371"/>
                  <a:gd name="T39" fmla="*/ 360 h 630"/>
                  <a:gd name="T40" fmla="*/ 8 w 371"/>
                  <a:gd name="T41" fmla="*/ 297 h 630"/>
                  <a:gd name="T42" fmla="*/ 1 w 371"/>
                  <a:gd name="T43" fmla="*/ 236 h 630"/>
                  <a:gd name="T44" fmla="*/ 1 w 371"/>
                  <a:gd name="T45" fmla="*/ 178 h 630"/>
                  <a:gd name="T46" fmla="*/ 9 w 371"/>
                  <a:gd name="T47" fmla="*/ 127 h 630"/>
                  <a:gd name="T48" fmla="*/ 22 w 371"/>
                  <a:gd name="T49" fmla="*/ 81 h 630"/>
                  <a:gd name="T50" fmla="*/ 42 w 371"/>
                  <a:gd name="T51" fmla="*/ 45 h 630"/>
                  <a:gd name="T52" fmla="*/ 69 w 371"/>
                  <a:gd name="T53" fmla="*/ 19 h 630"/>
                  <a:gd name="T54" fmla="*/ 84 w 371"/>
                  <a:gd name="T55" fmla="*/ 9 h 630"/>
                  <a:gd name="T56" fmla="*/ 100 w 371"/>
                  <a:gd name="T57" fmla="*/ 3 h 630"/>
                  <a:gd name="T58" fmla="*/ 109 w 371"/>
                  <a:gd name="T59" fmla="*/ 1 h 630"/>
                  <a:gd name="T60" fmla="*/ 126 w 371"/>
                  <a:gd name="T61" fmla="*/ 0 h 630"/>
                  <a:gd name="T62" fmla="*/ 153 w 371"/>
                  <a:gd name="T63" fmla="*/ 4 h 630"/>
                  <a:gd name="T64" fmla="*/ 189 w 371"/>
                  <a:gd name="T65" fmla="*/ 19 h 630"/>
                  <a:gd name="T66" fmla="*/ 225 w 371"/>
                  <a:gd name="T67" fmla="*/ 45 h 630"/>
                  <a:gd name="T68" fmla="*/ 258 w 371"/>
                  <a:gd name="T69" fmla="*/ 81 h 630"/>
                  <a:gd name="T70" fmla="*/ 290 w 371"/>
                  <a:gd name="T71" fmla="*/ 127 h 630"/>
                  <a:gd name="T72" fmla="*/ 318 w 371"/>
                  <a:gd name="T73" fmla="*/ 178 h 630"/>
                  <a:gd name="T74" fmla="*/ 341 w 371"/>
                  <a:gd name="T75" fmla="*/ 238 h 630"/>
                  <a:gd name="T76" fmla="*/ 350 w 371"/>
                  <a:gd name="T77" fmla="*/ 2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1" h="630">
                    <a:moveTo>
                      <a:pt x="350" y="269"/>
                    </a:moveTo>
                    <a:lnTo>
                      <a:pt x="350" y="269"/>
                    </a:lnTo>
                    <a:lnTo>
                      <a:pt x="358" y="301"/>
                    </a:lnTo>
                    <a:lnTo>
                      <a:pt x="365" y="333"/>
                    </a:lnTo>
                    <a:lnTo>
                      <a:pt x="369" y="365"/>
                    </a:lnTo>
                    <a:lnTo>
                      <a:pt x="371" y="394"/>
                    </a:lnTo>
                    <a:lnTo>
                      <a:pt x="371" y="423"/>
                    </a:lnTo>
                    <a:lnTo>
                      <a:pt x="370" y="451"/>
                    </a:lnTo>
                    <a:lnTo>
                      <a:pt x="367" y="478"/>
                    </a:lnTo>
                    <a:lnTo>
                      <a:pt x="363" y="503"/>
                    </a:lnTo>
                    <a:lnTo>
                      <a:pt x="357" y="526"/>
                    </a:lnTo>
                    <a:lnTo>
                      <a:pt x="349" y="547"/>
                    </a:lnTo>
                    <a:lnTo>
                      <a:pt x="339" y="567"/>
                    </a:lnTo>
                    <a:lnTo>
                      <a:pt x="329" y="584"/>
                    </a:lnTo>
                    <a:lnTo>
                      <a:pt x="317" y="599"/>
                    </a:lnTo>
                    <a:lnTo>
                      <a:pt x="303" y="611"/>
                    </a:lnTo>
                    <a:lnTo>
                      <a:pt x="295" y="616"/>
                    </a:lnTo>
                    <a:lnTo>
                      <a:pt x="287" y="620"/>
                    </a:lnTo>
                    <a:lnTo>
                      <a:pt x="279" y="623"/>
                    </a:lnTo>
                    <a:lnTo>
                      <a:pt x="271" y="626"/>
                    </a:lnTo>
                    <a:lnTo>
                      <a:pt x="271" y="626"/>
                    </a:lnTo>
                    <a:lnTo>
                      <a:pt x="263" y="628"/>
                    </a:lnTo>
                    <a:lnTo>
                      <a:pt x="254" y="630"/>
                    </a:lnTo>
                    <a:lnTo>
                      <a:pt x="246" y="630"/>
                    </a:lnTo>
                    <a:lnTo>
                      <a:pt x="237" y="630"/>
                    </a:lnTo>
                    <a:lnTo>
                      <a:pt x="219" y="626"/>
                    </a:lnTo>
                    <a:lnTo>
                      <a:pt x="201" y="619"/>
                    </a:lnTo>
                    <a:lnTo>
                      <a:pt x="182" y="610"/>
                    </a:lnTo>
                    <a:lnTo>
                      <a:pt x="165" y="599"/>
                    </a:lnTo>
                    <a:lnTo>
                      <a:pt x="148" y="584"/>
                    </a:lnTo>
                    <a:lnTo>
                      <a:pt x="130" y="567"/>
                    </a:lnTo>
                    <a:lnTo>
                      <a:pt x="113" y="549"/>
                    </a:lnTo>
                    <a:lnTo>
                      <a:pt x="97" y="526"/>
                    </a:lnTo>
                    <a:lnTo>
                      <a:pt x="82" y="503"/>
                    </a:lnTo>
                    <a:lnTo>
                      <a:pt x="68" y="478"/>
                    </a:lnTo>
                    <a:lnTo>
                      <a:pt x="54" y="450"/>
                    </a:lnTo>
                    <a:lnTo>
                      <a:pt x="42" y="422"/>
                    </a:lnTo>
                    <a:lnTo>
                      <a:pt x="30" y="391"/>
                    </a:lnTo>
                    <a:lnTo>
                      <a:pt x="21" y="360"/>
                    </a:lnTo>
                    <a:lnTo>
                      <a:pt x="21" y="360"/>
                    </a:lnTo>
                    <a:lnTo>
                      <a:pt x="13" y="328"/>
                    </a:lnTo>
                    <a:lnTo>
                      <a:pt x="8" y="297"/>
                    </a:lnTo>
                    <a:lnTo>
                      <a:pt x="4" y="265"/>
                    </a:lnTo>
                    <a:lnTo>
                      <a:pt x="1" y="236"/>
                    </a:lnTo>
                    <a:lnTo>
                      <a:pt x="0" y="206"/>
                    </a:lnTo>
                    <a:lnTo>
                      <a:pt x="1" y="178"/>
                    </a:lnTo>
                    <a:lnTo>
                      <a:pt x="4" y="152"/>
                    </a:lnTo>
                    <a:lnTo>
                      <a:pt x="9" y="127"/>
                    </a:lnTo>
                    <a:lnTo>
                      <a:pt x="15" y="103"/>
                    </a:lnTo>
                    <a:lnTo>
                      <a:pt x="22" y="81"/>
                    </a:lnTo>
                    <a:lnTo>
                      <a:pt x="32" y="63"/>
                    </a:lnTo>
                    <a:lnTo>
                      <a:pt x="42" y="45"/>
                    </a:lnTo>
                    <a:lnTo>
                      <a:pt x="56" y="31"/>
                    </a:lnTo>
                    <a:lnTo>
                      <a:pt x="69" y="19"/>
                    </a:lnTo>
                    <a:lnTo>
                      <a:pt x="76" y="13"/>
                    </a:lnTo>
                    <a:lnTo>
                      <a:pt x="84" y="9"/>
                    </a:lnTo>
                    <a:lnTo>
                      <a:pt x="92" y="5"/>
                    </a:lnTo>
                    <a:lnTo>
                      <a:pt x="100" y="3"/>
                    </a:lnTo>
                    <a:lnTo>
                      <a:pt x="100" y="3"/>
                    </a:lnTo>
                    <a:lnTo>
                      <a:pt x="109" y="1"/>
                    </a:lnTo>
                    <a:lnTo>
                      <a:pt x="117" y="0"/>
                    </a:lnTo>
                    <a:lnTo>
                      <a:pt x="126" y="0"/>
                    </a:lnTo>
                    <a:lnTo>
                      <a:pt x="136" y="0"/>
                    </a:lnTo>
                    <a:lnTo>
                      <a:pt x="153" y="4"/>
                    </a:lnTo>
                    <a:lnTo>
                      <a:pt x="172" y="9"/>
                    </a:lnTo>
                    <a:lnTo>
                      <a:pt x="189" y="19"/>
                    </a:lnTo>
                    <a:lnTo>
                      <a:pt x="207" y="31"/>
                    </a:lnTo>
                    <a:lnTo>
                      <a:pt x="225" y="45"/>
                    </a:lnTo>
                    <a:lnTo>
                      <a:pt x="242" y="63"/>
                    </a:lnTo>
                    <a:lnTo>
                      <a:pt x="258" y="81"/>
                    </a:lnTo>
                    <a:lnTo>
                      <a:pt x="274" y="103"/>
                    </a:lnTo>
                    <a:lnTo>
                      <a:pt x="290" y="127"/>
                    </a:lnTo>
                    <a:lnTo>
                      <a:pt x="305" y="152"/>
                    </a:lnTo>
                    <a:lnTo>
                      <a:pt x="318" y="178"/>
                    </a:lnTo>
                    <a:lnTo>
                      <a:pt x="330" y="208"/>
                    </a:lnTo>
                    <a:lnTo>
                      <a:pt x="341" y="238"/>
                    </a:lnTo>
                    <a:lnTo>
                      <a:pt x="350" y="269"/>
                    </a:lnTo>
                    <a:lnTo>
                      <a:pt x="350" y="269"/>
                    </a:lnTo>
                    <a:close/>
                  </a:path>
                </a:pathLst>
              </a:custGeom>
              <a:solidFill>
                <a:srgbClr val="F7D6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8"/>
              <p:cNvSpPr>
                <a:spLocks/>
              </p:cNvSpPr>
              <p:nvPr/>
            </p:nvSpPr>
            <p:spPr bwMode="auto">
              <a:xfrm>
                <a:off x="-4264025" y="1303338"/>
                <a:ext cx="147637" cy="250825"/>
              </a:xfrm>
              <a:custGeom>
                <a:avLst/>
                <a:gdLst>
                  <a:gd name="T0" fmla="*/ 21 w 371"/>
                  <a:gd name="T1" fmla="*/ 269 h 630"/>
                  <a:gd name="T2" fmla="*/ 7 w 371"/>
                  <a:gd name="T3" fmla="*/ 333 h 630"/>
                  <a:gd name="T4" fmla="*/ 0 w 371"/>
                  <a:gd name="T5" fmla="*/ 394 h 630"/>
                  <a:gd name="T6" fmla="*/ 1 w 371"/>
                  <a:gd name="T7" fmla="*/ 451 h 630"/>
                  <a:gd name="T8" fmla="*/ 8 w 371"/>
                  <a:gd name="T9" fmla="*/ 503 h 630"/>
                  <a:gd name="T10" fmla="*/ 23 w 371"/>
                  <a:gd name="T11" fmla="*/ 547 h 630"/>
                  <a:gd name="T12" fmla="*/ 42 w 371"/>
                  <a:gd name="T13" fmla="*/ 584 h 630"/>
                  <a:gd name="T14" fmla="*/ 68 w 371"/>
                  <a:gd name="T15" fmla="*/ 611 h 630"/>
                  <a:gd name="T16" fmla="*/ 84 w 371"/>
                  <a:gd name="T17" fmla="*/ 620 h 630"/>
                  <a:gd name="T18" fmla="*/ 100 w 371"/>
                  <a:gd name="T19" fmla="*/ 626 h 630"/>
                  <a:gd name="T20" fmla="*/ 108 w 371"/>
                  <a:gd name="T21" fmla="*/ 628 h 630"/>
                  <a:gd name="T22" fmla="*/ 126 w 371"/>
                  <a:gd name="T23" fmla="*/ 630 h 630"/>
                  <a:gd name="T24" fmla="*/ 153 w 371"/>
                  <a:gd name="T25" fmla="*/ 626 h 630"/>
                  <a:gd name="T26" fmla="*/ 189 w 371"/>
                  <a:gd name="T27" fmla="*/ 610 h 630"/>
                  <a:gd name="T28" fmla="*/ 223 w 371"/>
                  <a:gd name="T29" fmla="*/ 584 h 630"/>
                  <a:gd name="T30" fmla="*/ 258 w 371"/>
                  <a:gd name="T31" fmla="*/ 549 h 630"/>
                  <a:gd name="T32" fmla="*/ 289 w 371"/>
                  <a:gd name="T33" fmla="*/ 503 h 630"/>
                  <a:gd name="T34" fmla="*/ 317 w 371"/>
                  <a:gd name="T35" fmla="*/ 450 h 630"/>
                  <a:gd name="T36" fmla="*/ 341 w 371"/>
                  <a:gd name="T37" fmla="*/ 391 h 630"/>
                  <a:gd name="T38" fmla="*/ 350 w 371"/>
                  <a:gd name="T39" fmla="*/ 360 h 630"/>
                  <a:gd name="T40" fmla="*/ 363 w 371"/>
                  <a:gd name="T41" fmla="*/ 297 h 630"/>
                  <a:gd name="T42" fmla="*/ 370 w 371"/>
                  <a:gd name="T43" fmla="*/ 236 h 630"/>
                  <a:gd name="T44" fmla="*/ 370 w 371"/>
                  <a:gd name="T45" fmla="*/ 178 h 630"/>
                  <a:gd name="T46" fmla="*/ 362 w 371"/>
                  <a:gd name="T47" fmla="*/ 127 h 630"/>
                  <a:gd name="T48" fmla="*/ 349 w 371"/>
                  <a:gd name="T49" fmla="*/ 81 h 630"/>
                  <a:gd name="T50" fmla="*/ 329 w 371"/>
                  <a:gd name="T51" fmla="*/ 45 h 630"/>
                  <a:gd name="T52" fmla="*/ 302 w 371"/>
                  <a:gd name="T53" fmla="*/ 19 h 630"/>
                  <a:gd name="T54" fmla="*/ 287 w 371"/>
                  <a:gd name="T55" fmla="*/ 9 h 630"/>
                  <a:gd name="T56" fmla="*/ 271 w 371"/>
                  <a:gd name="T57" fmla="*/ 3 h 630"/>
                  <a:gd name="T58" fmla="*/ 262 w 371"/>
                  <a:gd name="T59" fmla="*/ 1 h 630"/>
                  <a:gd name="T60" fmla="*/ 245 w 371"/>
                  <a:gd name="T61" fmla="*/ 0 h 630"/>
                  <a:gd name="T62" fmla="*/ 218 w 371"/>
                  <a:gd name="T63" fmla="*/ 4 h 630"/>
                  <a:gd name="T64" fmla="*/ 182 w 371"/>
                  <a:gd name="T65" fmla="*/ 19 h 630"/>
                  <a:gd name="T66" fmla="*/ 146 w 371"/>
                  <a:gd name="T67" fmla="*/ 45 h 630"/>
                  <a:gd name="T68" fmla="*/ 113 w 371"/>
                  <a:gd name="T69" fmla="*/ 81 h 630"/>
                  <a:gd name="T70" fmla="*/ 81 w 371"/>
                  <a:gd name="T71" fmla="*/ 127 h 630"/>
                  <a:gd name="T72" fmla="*/ 53 w 371"/>
                  <a:gd name="T73" fmla="*/ 178 h 630"/>
                  <a:gd name="T74" fmla="*/ 30 w 371"/>
                  <a:gd name="T75" fmla="*/ 238 h 630"/>
                  <a:gd name="T76" fmla="*/ 21 w 371"/>
                  <a:gd name="T77" fmla="*/ 2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1" h="630">
                    <a:moveTo>
                      <a:pt x="21" y="269"/>
                    </a:moveTo>
                    <a:lnTo>
                      <a:pt x="21" y="269"/>
                    </a:lnTo>
                    <a:lnTo>
                      <a:pt x="13" y="301"/>
                    </a:lnTo>
                    <a:lnTo>
                      <a:pt x="7" y="333"/>
                    </a:lnTo>
                    <a:lnTo>
                      <a:pt x="3" y="365"/>
                    </a:lnTo>
                    <a:lnTo>
                      <a:pt x="0" y="394"/>
                    </a:lnTo>
                    <a:lnTo>
                      <a:pt x="0" y="423"/>
                    </a:lnTo>
                    <a:lnTo>
                      <a:pt x="1" y="451"/>
                    </a:lnTo>
                    <a:lnTo>
                      <a:pt x="4" y="478"/>
                    </a:lnTo>
                    <a:lnTo>
                      <a:pt x="8" y="503"/>
                    </a:lnTo>
                    <a:lnTo>
                      <a:pt x="15" y="526"/>
                    </a:lnTo>
                    <a:lnTo>
                      <a:pt x="23" y="547"/>
                    </a:lnTo>
                    <a:lnTo>
                      <a:pt x="32" y="567"/>
                    </a:lnTo>
                    <a:lnTo>
                      <a:pt x="42" y="584"/>
                    </a:lnTo>
                    <a:lnTo>
                      <a:pt x="54" y="599"/>
                    </a:lnTo>
                    <a:lnTo>
                      <a:pt x="68" y="611"/>
                    </a:lnTo>
                    <a:lnTo>
                      <a:pt x="76" y="616"/>
                    </a:lnTo>
                    <a:lnTo>
                      <a:pt x="84" y="620"/>
                    </a:lnTo>
                    <a:lnTo>
                      <a:pt x="92" y="623"/>
                    </a:lnTo>
                    <a:lnTo>
                      <a:pt x="100" y="626"/>
                    </a:lnTo>
                    <a:lnTo>
                      <a:pt x="100" y="626"/>
                    </a:lnTo>
                    <a:lnTo>
                      <a:pt x="108" y="628"/>
                    </a:lnTo>
                    <a:lnTo>
                      <a:pt x="117" y="630"/>
                    </a:lnTo>
                    <a:lnTo>
                      <a:pt x="126" y="630"/>
                    </a:lnTo>
                    <a:lnTo>
                      <a:pt x="134" y="630"/>
                    </a:lnTo>
                    <a:lnTo>
                      <a:pt x="153" y="626"/>
                    </a:lnTo>
                    <a:lnTo>
                      <a:pt x="170" y="619"/>
                    </a:lnTo>
                    <a:lnTo>
                      <a:pt x="189" y="610"/>
                    </a:lnTo>
                    <a:lnTo>
                      <a:pt x="206" y="599"/>
                    </a:lnTo>
                    <a:lnTo>
                      <a:pt x="223" y="584"/>
                    </a:lnTo>
                    <a:lnTo>
                      <a:pt x="241" y="567"/>
                    </a:lnTo>
                    <a:lnTo>
                      <a:pt x="258" y="549"/>
                    </a:lnTo>
                    <a:lnTo>
                      <a:pt x="274" y="526"/>
                    </a:lnTo>
                    <a:lnTo>
                      <a:pt x="289" y="503"/>
                    </a:lnTo>
                    <a:lnTo>
                      <a:pt x="303" y="478"/>
                    </a:lnTo>
                    <a:lnTo>
                      <a:pt x="317" y="450"/>
                    </a:lnTo>
                    <a:lnTo>
                      <a:pt x="329" y="422"/>
                    </a:lnTo>
                    <a:lnTo>
                      <a:pt x="341" y="391"/>
                    </a:lnTo>
                    <a:lnTo>
                      <a:pt x="350" y="360"/>
                    </a:lnTo>
                    <a:lnTo>
                      <a:pt x="350" y="360"/>
                    </a:lnTo>
                    <a:lnTo>
                      <a:pt x="358" y="328"/>
                    </a:lnTo>
                    <a:lnTo>
                      <a:pt x="363" y="297"/>
                    </a:lnTo>
                    <a:lnTo>
                      <a:pt x="369" y="265"/>
                    </a:lnTo>
                    <a:lnTo>
                      <a:pt x="370" y="236"/>
                    </a:lnTo>
                    <a:lnTo>
                      <a:pt x="371" y="206"/>
                    </a:lnTo>
                    <a:lnTo>
                      <a:pt x="370" y="178"/>
                    </a:lnTo>
                    <a:lnTo>
                      <a:pt x="367" y="152"/>
                    </a:lnTo>
                    <a:lnTo>
                      <a:pt x="362" y="127"/>
                    </a:lnTo>
                    <a:lnTo>
                      <a:pt x="357" y="103"/>
                    </a:lnTo>
                    <a:lnTo>
                      <a:pt x="349" y="81"/>
                    </a:lnTo>
                    <a:lnTo>
                      <a:pt x="339" y="63"/>
                    </a:lnTo>
                    <a:lnTo>
                      <a:pt x="329" y="45"/>
                    </a:lnTo>
                    <a:lnTo>
                      <a:pt x="317" y="31"/>
                    </a:lnTo>
                    <a:lnTo>
                      <a:pt x="302" y="19"/>
                    </a:lnTo>
                    <a:lnTo>
                      <a:pt x="295" y="13"/>
                    </a:lnTo>
                    <a:lnTo>
                      <a:pt x="287" y="9"/>
                    </a:lnTo>
                    <a:lnTo>
                      <a:pt x="279" y="5"/>
                    </a:lnTo>
                    <a:lnTo>
                      <a:pt x="271" y="3"/>
                    </a:lnTo>
                    <a:lnTo>
                      <a:pt x="271" y="3"/>
                    </a:lnTo>
                    <a:lnTo>
                      <a:pt x="262" y="1"/>
                    </a:lnTo>
                    <a:lnTo>
                      <a:pt x="254" y="0"/>
                    </a:lnTo>
                    <a:lnTo>
                      <a:pt x="245" y="0"/>
                    </a:lnTo>
                    <a:lnTo>
                      <a:pt x="235" y="0"/>
                    </a:lnTo>
                    <a:lnTo>
                      <a:pt x="218" y="4"/>
                    </a:lnTo>
                    <a:lnTo>
                      <a:pt x="201" y="9"/>
                    </a:lnTo>
                    <a:lnTo>
                      <a:pt x="182" y="19"/>
                    </a:lnTo>
                    <a:lnTo>
                      <a:pt x="165" y="31"/>
                    </a:lnTo>
                    <a:lnTo>
                      <a:pt x="146" y="45"/>
                    </a:lnTo>
                    <a:lnTo>
                      <a:pt x="129" y="63"/>
                    </a:lnTo>
                    <a:lnTo>
                      <a:pt x="113" y="81"/>
                    </a:lnTo>
                    <a:lnTo>
                      <a:pt x="97" y="103"/>
                    </a:lnTo>
                    <a:lnTo>
                      <a:pt x="81" y="127"/>
                    </a:lnTo>
                    <a:lnTo>
                      <a:pt x="66" y="152"/>
                    </a:lnTo>
                    <a:lnTo>
                      <a:pt x="53" y="178"/>
                    </a:lnTo>
                    <a:lnTo>
                      <a:pt x="41" y="208"/>
                    </a:lnTo>
                    <a:lnTo>
                      <a:pt x="30" y="238"/>
                    </a:lnTo>
                    <a:lnTo>
                      <a:pt x="21" y="269"/>
                    </a:lnTo>
                    <a:lnTo>
                      <a:pt x="21" y="269"/>
                    </a:lnTo>
                    <a:close/>
                  </a:path>
                </a:pathLst>
              </a:custGeom>
              <a:solidFill>
                <a:srgbClr val="F7D6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9"/>
              <p:cNvSpPr>
                <a:spLocks/>
              </p:cNvSpPr>
              <p:nvPr/>
            </p:nvSpPr>
            <p:spPr bwMode="auto">
              <a:xfrm>
                <a:off x="-4927600" y="1014413"/>
                <a:ext cx="690562" cy="833438"/>
              </a:xfrm>
              <a:custGeom>
                <a:avLst/>
                <a:gdLst>
                  <a:gd name="T0" fmla="*/ 1739 w 1740"/>
                  <a:gd name="T1" fmla="*/ 1342 h 2100"/>
                  <a:gd name="T2" fmla="*/ 1722 w 1740"/>
                  <a:gd name="T3" fmla="*/ 1415 h 2100"/>
                  <a:gd name="T4" fmla="*/ 1687 w 1740"/>
                  <a:gd name="T5" fmla="*/ 1500 h 2100"/>
                  <a:gd name="T6" fmla="*/ 1637 w 1740"/>
                  <a:gd name="T7" fmla="*/ 1595 h 2100"/>
                  <a:gd name="T8" fmla="*/ 1574 w 1740"/>
                  <a:gd name="T9" fmla="*/ 1692 h 2100"/>
                  <a:gd name="T10" fmla="*/ 1504 w 1740"/>
                  <a:gd name="T11" fmla="*/ 1789 h 2100"/>
                  <a:gd name="T12" fmla="*/ 1428 w 1740"/>
                  <a:gd name="T13" fmla="*/ 1881 h 2100"/>
                  <a:gd name="T14" fmla="*/ 1349 w 1740"/>
                  <a:gd name="T15" fmla="*/ 1962 h 2100"/>
                  <a:gd name="T16" fmla="*/ 1271 w 1740"/>
                  <a:gd name="T17" fmla="*/ 2029 h 2100"/>
                  <a:gd name="T18" fmla="*/ 1196 w 1740"/>
                  <a:gd name="T19" fmla="*/ 2075 h 2100"/>
                  <a:gd name="T20" fmla="*/ 1130 w 1740"/>
                  <a:gd name="T21" fmla="*/ 2098 h 2100"/>
                  <a:gd name="T22" fmla="*/ 662 w 1740"/>
                  <a:gd name="T23" fmla="*/ 2100 h 2100"/>
                  <a:gd name="T24" fmla="*/ 597 w 1740"/>
                  <a:gd name="T25" fmla="*/ 2086 h 2100"/>
                  <a:gd name="T26" fmla="*/ 523 w 1740"/>
                  <a:gd name="T27" fmla="*/ 2046 h 2100"/>
                  <a:gd name="T28" fmla="*/ 443 w 1740"/>
                  <a:gd name="T29" fmla="*/ 1986 h 2100"/>
                  <a:gd name="T30" fmla="*/ 360 w 1740"/>
                  <a:gd name="T31" fmla="*/ 1909 h 2100"/>
                  <a:gd name="T32" fmla="*/ 279 w 1740"/>
                  <a:gd name="T33" fmla="*/ 1821 h 2100"/>
                  <a:gd name="T34" fmla="*/ 202 w 1740"/>
                  <a:gd name="T35" fmla="*/ 1725 h 2100"/>
                  <a:gd name="T36" fmla="*/ 131 w 1740"/>
                  <a:gd name="T37" fmla="*/ 1627 h 2100"/>
                  <a:gd name="T38" fmla="*/ 73 w 1740"/>
                  <a:gd name="T39" fmla="*/ 1531 h 2100"/>
                  <a:gd name="T40" fmla="*/ 30 w 1740"/>
                  <a:gd name="T41" fmla="*/ 1442 h 2100"/>
                  <a:gd name="T42" fmla="*/ 5 w 1740"/>
                  <a:gd name="T43" fmla="*/ 1364 h 2100"/>
                  <a:gd name="T44" fmla="*/ 0 w 1740"/>
                  <a:gd name="T45" fmla="*/ 379 h 2100"/>
                  <a:gd name="T46" fmla="*/ 1 w 1740"/>
                  <a:gd name="T47" fmla="*/ 341 h 2100"/>
                  <a:gd name="T48" fmla="*/ 12 w 1740"/>
                  <a:gd name="T49" fmla="*/ 285 h 2100"/>
                  <a:gd name="T50" fmla="*/ 29 w 1740"/>
                  <a:gd name="T51" fmla="*/ 232 h 2100"/>
                  <a:gd name="T52" fmla="*/ 54 w 1740"/>
                  <a:gd name="T53" fmla="*/ 182 h 2100"/>
                  <a:gd name="T54" fmla="*/ 86 w 1740"/>
                  <a:gd name="T55" fmla="*/ 139 h 2100"/>
                  <a:gd name="T56" fmla="*/ 123 w 1740"/>
                  <a:gd name="T57" fmla="*/ 99 h 2100"/>
                  <a:gd name="T58" fmla="*/ 166 w 1740"/>
                  <a:gd name="T59" fmla="*/ 65 h 2100"/>
                  <a:gd name="T60" fmla="*/ 214 w 1740"/>
                  <a:gd name="T61" fmla="*/ 37 h 2100"/>
                  <a:gd name="T62" fmla="*/ 266 w 1740"/>
                  <a:gd name="T63" fmla="*/ 17 h 2100"/>
                  <a:gd name="T64" fmla="*/ 320 w 1740"/>
                  <a:gd name="T65" fmla="*/ 5 h 2100"/>
                  <a:gd name="T66" fmla="*/ 378 w 1740"/>
                  <a:gd name="T67" fmla="*/ 0 h 2100"/>
                  <a:gd name="T68" fmla="*/ 1381 w 1740"/>
                  <a:gd name="T69" fmla="*/ 1 h 2100"/>
                  <a:gd name="T70" fmla="*/ 1438 w 1740"/>
                  <a:gd name="T71" fmla="*/ 8 h 2100"/>
                  <a:gd name="T72" fmla="*/ 1492 w 1740"/>
                  <a:gd name="T73" fmla="*/ 24 h 2100"/>
                  <a:gd name="T74" fmla="*/ 1542 w 1740"/>
                  <a:gd name="T75" fmla="*/ 47 h 2100"/>
                  <a:gd name="T76" fmla="*/ 1589 w 1740"/>
                  <a:gd name="T77" fmla="*/ 76 h 2100"/>
                  <a:gd name="T78" fmla="*/ 1630 w 1740"/>
                  <a:gd name="T79" fmla="*/ 112 h 2100"/>
                  <a:gd name="T80" fmla="*/ 1666 w 1740"/>
                  <a:gd name="T81" fmla="*/ 153 h 2100"/>
                  <a:gd name="T82" fmla="*/ 1695 w 1740"/>
                  <a:gd name="T83" fmla="*/ 198 h 2100"/>
                  <a:gd name="T84" fmla="*/ 1718 w 1740"/>
                  <a:gd name="T85" fmla="*/ 249 h 2100"/>
                  <a:gd name="T86" fmla="*/ 1732 w 1740"/>
                  <a:gd name="T87" fmla="*/ 304 h 2100"/>
                  <a:gd name="T88" fmla="*/ 1740 w 1740"/>
                  <a:gd name="T89" fmla="*/ 359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0" h="2100">
                    <a:moveTo>
                      <a:pt x="1740" y="1322"/>
                    </a:moveTo>
                    <a:lnTo>
                      <a:pt x="1740" y="1322"/>
                    </a:lnTo>
                    <a:lnTo>
                      <a:pt x="1739" y="1342"/>
                    </a:lnTo>
                    <a:lnTo>
                      <a:pt x="1736" y="1364"/>
                    </a:lnTo>
                    <a:lnTo>
                      <a:pt x="1730" y="1388"/>
                    </a:lnTo>
                    <a:lnTo>
                      <a:pt x="1722" y="1415"/>
                    </a:lnTo>
                    <a:lnTo>
                      <a:pt x="1712" y="1442"/>
                    </a:lnTo>
                    <a:lnTo>
                      <a:pt x="1701" y="1471"/>
                    </a:lnTo>
                    <a:lnTo>
                      <a:pt x="1687" y="1500"/>
                    </a:lnTo>
                    <a:lnTo>
                      <a:pt x="1671" y="1531"/>
                    </a:lnTo>
                    <a:lnTo>
                      <a:pt x="1655" y="1563"/>
                    </a:lnTo>
                    <a:lnTo>
                      <a:pt x="1637" y="1595"/>
                    </a:lnTo>
                    <a:lnTo>
                      <a:pt x="1617" y="1627"/>
                    </a:lnTo>
                    <a:lnTo>
                      <a:pt x="1597" y="1660"/>
                    </a:lnTo>
                    <a:lnTo>
                      <a:pt x="1574" y="1692"/>
                    </a:lnTo>
                    <a:lnTo>
                      <a:pt x="1551" y="1725"/>
                    </a:lnTo>
                    <a:lnTo>
                      <a:pt x="1527" y="1757"/>
                    </a:lnTo>
                    <a:lnTo>
                      <a:pt x="1504" y="1789"/>
                    </a:lnTo>
                    <a:lnTo>
                      <a:pt x="1478" y="1821"/>
                    </a:lnTo>
                    <a:lnTo>
                      <a:pt x="1453" y="1851"/>
                    </a:lnTo>
                    <a:lnTo>
                      <a:pt x="1428" y="1881"/>
                    </a:lnTo>
                    <a:lnTo>
                      <a:pt x="1401" y="1909"/>
                    </a:lnTo>
                    <a:lnTo>
                      <a:pt x="1374" y="1935"/>
                    </a:lnTo>
                    <a:lnTo>
                      <a:pt x="1349" y="1962"/>
                    </a:lnTo>
                    <a:lnTo>
                      <a:pt x="1323" y="1986"/>
                    </a:lnTo>
                    <a:lnTo>
                      <a:pt x="1296" y="2007"/>
                    </a:lnTo>
                    <a:lnTo>
                      <a:pt x="1271" y="2029"/>
                    </a:lnTo>
                    <a:lnTo>
                      <a:pt x="1245" y="2046"/>
                    </a:lnTo>
                    <a:lnTo>
                      <a:pt x="1220" y="2062"/>
                    </a:lnTo>
                    <a:lnTo>
                      <a:pt x="1196" y="2075"/>
                    </a:lnTo>
                    <a:lnTo>
                      <a:pt x="1173" y="2086"/>
                    </a:lnTo>
                    <a:lnTo>
                      <a:pt x="1151" y="2094"/>
                    </a:lnTo>
                    <a:lnTo>
                      <a:pt x="1130" y="2098"/>
                    </a:lnTo>
                    <a:lnTo>
                      <a:pt x="1110" y="2100"/>
                    </a:lnTo>
                    <a:lnTo>
                      <a:pt x="662" y="2100"/>
                    </a:lnTo>
                    <a:lnTo>
                      <a:pt x="662" y="2100"/>
                    </a:lnTo>
                    <a:lnTo>
                      <a:pt x="642" y="2098"/>
                    </a:lnTo>
                    <a:lnTo>
                      <a:pt x="620" y="2094"/>
                    </a:lnTo>
                    <a:lnTo>
                      <a:pt x="597" y="2086"/>
                    </a:lnTo>
                    <a:lnTo>
                      <a:pt x="573" y="2075"/>
                    </a:lnTo>
                    <a:lnTo>
                      <a:pt x="549" y="2062"/>
                    </a:lnTo>
                    <a:lnTo>
                      <a:pt x="523" y="2046"/>
                    </a:lnTo>
                    <a:lnTo>
                      <a:pt x="497" y="2029"/>
                    </a:lnTo>
                    <a:lnTo>
                      <a:pt x="471" y="2007"/>
                    </a:lnTo>
                    <a:lnTo>
                      <a:pt x="443" y="1986"/>
                    </a:lnTo>
                    <a:lnTo>
                      <a:pt x="416" y="1962"/>
                    </a:lnTo>
                    <a:lnTo>
                      <a:pt x="388" y="1935"/>
                    </a:lnTo>
                    <a:lnTo>
                      <a:pt x="360" y="1909"/>
                    </a:lnTo>
                    <a:lnTo>
                      <a:pt x="332" y="1881"/>
                    </a:lnTo>
                    <a:lnTo>
                      <a:pt x="306" y="1851"/>
                    </a:lnTo>
                    <a:lnTo>
                      <a:pt x="279" y="1821"/>
                    </a:lnTo>
                    <a:lnTo>
                      <a:pt x="253" y="1789"/>
                    </a:lnTo>
                    <a:lnTo>
                      <a:pt x="226" y="1757"/>
                    </a:lnTo>
                    <a:lnTo>
                      <a:pt x="202" y="1725"/>
                    </a:lnTo>
                    <a:lnTo>
                      <a:pt x="177" y="1692"/>
                    </a:lnTo>
                    <a:lnTo>
                      <a:pt x="154" y="1660"/>
                    </a:lnTo>
                    <a:lnTo>
                      <a:pt x="131" y="1627"/>
                    </a:lnTo>
                    <a:lnTo>
                      <a:pt x="111" y="1595"/>
                    </a:lnTo>
                    <a:lnTo>
                      <a:pt x="92" y="1563"/>
                    </a:lnTo>
                    <a:lnTo>
                      <a:pt x="73" y="1531"/>
                    </a:lnTo>
                    <a:lnTo>
                      <a:pt x="57" y="1500"/>
                    </a:lnTo>
                    <a:lnTo>
                      <a:pt x="42" y="1471"/>
                    </a:lnTo>
                    <a:lnTo>
                      <a:pt x="30" y="1442"/>
                    </a:lnTo>
                    <a:lnTo>
                      <a:pt x="20" y="1415"/>
                    </a:lnTo>
                    <a:lnTo>
                      <a:pt x="10" y="1388"/>
                    </a:lnTo>
                    <a:lnTo>
                      <a:pt x="5" y="1364"/>
                    </a:lnTo>
                    <a:lnTo>
                      <a:pt x="1" y="1342"/>
                    </a:lnTo>
                    <a:lnTo>
                      <a:pt x="0" y="1322"/>
                    </a:lnTo>
                    <a:lnTo>
                      <a:pt x="0" y="379"/>
                    </a:lnTo>
                    <a:lnTo>
                      <a:pt x="0" y="379"/>
                    </a:lnTo>
                    <a:lnTo>
                      <a:pt x="0" y="359"/>
                    </a:lnTo>
                    <a:lnTo>
                      <a:pt x="1" y="341"/>
                    </a:lnTo>
                    <a:lnTo>
                      <a:pt x="4" y="322"/>
                    </a:lnTo>
                    <a:lnTo>
                      <a:pt x="8" y="304"/>
                    </a:lnTo>
                    <a:lnTo>
                      <a:pt x="12" y="285"/>
                    </a:lnTo>
                    <a:lnTo>
                      <a:pt x="17" y="266"/>
                    </a:lnTo>
                    <a:lnTo>
                      <a:pt x="22" y="249"/>
                    </a:lnTo>
                    <a:lnTo>
                      <a:pt x="29" y="232"/>
                    </a:lnTo>
                    <a:lnTo>
                      <a:pt x="37" y="216"/>
                    </a:lnTo>
                    <a:lnTo>
                      <a:pt x="45" y="198"/>
                    </a:lnTo>
                    <a:lnTo>
                      <a:pt x="54" y="182"/>
                    </a:lnTo>
                    <a:lnTo>
                      <a:pt x="64" y="168"/>
                    </a:lnTo>
                    <a:lnTo>
                      <a:pt x="74" y="153"/>
                    </a:lnTo>
                    <a:lnTo>
                      <a:pt x="86" y="139"/>
                    </a:lnTo>
                    <a:lnTo>
                      <a:pt x="98" y="125"/>
                    </a:lnTo>
                    <a:lnTo>
                      <a:pt x="110" y="112"/>
                    </a:lnTo>
                    <a:lnTo>
                      <a:pt x="123" y="99"/>
                    </a:lnTo>
                    <a:lnTo>
                      <a:pt x="137" y="87"/>
                    </a:lnTo>
                    <a:lnTo>
                      <a:pt x="151" y="76"/>
                    </a:lnTo>
                    <a:lnTo>
                      <a:pt x="166" y="65"/>
                    </a:lnTo>
                    <a:lnTo>
                      <a:pt x="182" y="56"/>
                    </a:lnTo>
                    <a:lnTo>
                      <a:pt x="198" y="47"/>
                    </a:lnTo>
                    <a:lnTo>
                      <a:pt x="214" y="37"/>
                    </a:lnTo>
                    <a:lnTo>
                      <a:pt x="231" y="31"/>
                    </a:lnTo>
                    <a:lnTo>
                      <a:pt x="247" y="24"/>
                    </a:lnTo>
                    <a:lnTo>
                      <a:pt x="266" y="17"/>
                    </a:lnTo>
                    <a:lnTo>
                      <a:pt x="283" y="12"/>
                    </a:lnTo>
                    <a:lnTo>
                      <a:pt x="302" y="8"/>
                    </a:lnTo>
                    <a:lnTo>
                      <a:pt x="320" y="5"/>
                    </a:lnTo>
                    <a:lnTo>
                      <a:pt x="339" y="3"/>
                    </a:lnTo>
                    <a:lnTo>
                      <a:pt x="359" y="1"/>
                    </a:lnTo>
                    <a:lnTo>
                      <a:pt x="378" y="0"/>
                    </a:lnTo>
                    <a:lnTo>
                      <a:pt x="1362" y="0"/>
                    </a:lnTo>
                    <a:lnTo>
                      <a:pt x="1362" y="0"/>
                    </a:lnTo>
                    <a:lnTo>
                      <a:pt x="1381" y="1"/>
                    </a:lnTo>
                    <a:lnTo>
                      <a:pt x="1401" y="3"/>
                    </a:lnTo>
                    <a:lnTo>
                      <a:pt x="1420" y="5"/>
                    </a:lnTo>
                    <a:lnTo>
                      <a:pt x="1438" y="8"/>
                    </a:lnTo>
                    <a:lnTo>
                      <a:pt x="1457" y="12"/>
                    </a:lnTo>
                    <a:lnTo>
                      <a:pt x="1474" y="17"/>
                    </a:lnTo>
                    <a:lnTo>
                      <a:pt x="1492" y="24"/>
                    </a:lnTo>
                    <a:lnTo>
                      <a:pt x="1509" y="31"/>
                    </a:lnTo>
                    <a:lnTo>
                      <a:pt x="1526" y="37"/>
                    </a:lnTo>
                    <a:lnTo>
                      <a:pt x="1542" y="47"/>
                    </a:lnTo>
                    <a:lnTo>
                      <a:pt x="1558" y="56"/>
                    </a:lnTo>
                    <a:lnTo>
                      <a:pt x="1574" y="65"/>
                    </a:lnTo>
                    <a:lnTo>
                      <a:pt x="1589" y="76"/>
                    </a:lnTo>
                    <a:lnTo>
                      <a:pt x="1603" y="87"/>
                    </a:lnTo>
                    <a:lnTo>
                      <a:pt x="1617" y="99"/>
                    </a:lnTo>
                    <a:lnTo>
                      <a:pt x="1630" y="112"/>
                    </a:lnTo>
                    <a:lnTo>
                      <a:pt x="1642" y="125"/>
                    </a:lnTo>
                    <a:lnTo>
                      <a:pt x="1654" y="139"/>
                    </a:lnTo>
                    <a:lnTo>
                      <a:pt x="1666" y="153"/>
                    </a:lnTo>
                    <a:lnTo>
                      <a:pt x="1677" y="168"/>
                    </a:lnTo>
                    <a:lnTo>
                      <a:pt x="1686" y="182"/>
                    </a:lnTo>
                    <a:lnTo>
                      <a:pt x="1695" y="198"/>
                    </a:lnTo>
                    <a:lnTo>
                      <a:pt x="1703" y="216"/>
                    </a:lnTo>
                    <a:lnTo>
                      <a:pt x="1711" y="232"/>
                    </a:lnTo>
                    <a:lnTo>
                      <a:pt x="1718" y="249"/>
                    </a:lnTo>
                    <a:lnTo>
                      <a:pt x="1723" y="266"/>
                    </a:lnTo>
                    <a:lnTo>
                      <a:pt x="1728" y="285"/>
                    </a:lnTo>
                    <a:lnTo>
                      <a:pt x="1732" y="304"/>
                    </a:lnTo>
                    <a:lnTo>
                      <a:pt x="1736" y="322"/>
                    </a:lnTo>
                    <a:lnTo>
                      <a:pt x="1739" y="341"/>
                    </a:lnTo>
                    <a:lnTo>
                      <a:pt x="1740" y="359"/>
                    </a:lnTo>
                    <a:lnTo>
                      <a:pt x="1740" y="379"/>
                    </a:lnTo>
                    <a:lnTo>
                      <a:pt x="1740" y="1322"/>
                    </a:lnTo>
                    <a:close/>
                  </a:path>
                </a:pathLst>
              </a:custGeom>
              <a:solidFill>
                <a:srgbClr val="FFDD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0"/>
              <p:cNvSpPr>
                <a:spLocks/>
              </p:cNvSpPr>
              <p:nvPr/>
            </p:nvSpPr>
            <p:spPr bwMode="auto">
              <a:xfrm>
                <a:off x="-4964113" y="1504950"/>
                <a:ext cx="23812" cy="22225"/>
              </a:xfrm>
              <a:custGeom>
                <a:avLst/>
                <a:gdLst>
                  <a:gd name="T0" fmla="*/ 58 w 58"/>
                  <a:gd name="T1" fmla="*/ 29 h 57"/>
                  <a:gd name="T2" fmla="*/ 58 w 58"/>
                  <a:gd name="T3" fmla="*/ 29 h 57"/>
                  <a:gd name="T4" fmla="*/ 57 w 58"/>
                  <a:gd name="T5" fmla="*/ 35 h 57"/>
                  <a:gd name="T6" fmla="*/ 56 w 58"/>
                  <a:gd name="T7" fmla="*/ 40 h 57"/>
                  <a:gd name="T8" fmla="*/ 53 w 58"/>
                  <a:gd name="T9" fmla="*/ 45 h 57"/>
                  <a:gd name="T10" fmla="*/ 50 w 58"/>
                  <a:gd name="T11" fmla="*/ 49 h 57"/>
                  <a:gd name="T12" fmla="*/ 45 w 58"/>
                  <a:gd name="T13" fmla="*/ 53 h 57"/>
                  <a:gd name="T14" fmla="*/ 41 w 58"/>
                  <a:gd name="T15" fmla="*/ 56 h 57"/>
                  <a:gd name="T16" fmla="*/ 36 w 58"/>
                  <a:gd name="T17" fmla="*/ 57 h 57"/>
                  <a:gd name="T18" fmla="*/ 29 w 58"/>
                  <a:gd name="T19" fmla="*/ 57 h 57"/>
                  <a:gd name="T20" fmla="*/ 29 w 58"/>
                  <a:gd name="T21" fmla="*/ 57 h 57"/>
                  <a:gd name="T22" fmla="*/ 24 w 58"/>
                  <a:gd name="T23" fmla="*/ 57 h 57"/>
                  <a:gd name="T24" fmla="*/ 18 w 58"/>
                  <a:gd name="T25" fmla="*/ 56 h 57"/>
                  <a:gd name="T26" fmla="*/ 13 w 58"/>
                  <a:gd name="T27" fmla="*/ 53 h 57"/>
                  <a:gd name="T28" fmla="*/ 9 w 58"/>
                  <a:gd name="T29" fmla="*/ 49 h 57"/>
                  <a:gd name="T30" fmla="*/ 5 w 58"/>
                  <a:gd name="T31" fmla="*/ 45 h 57"/>
                  <a:gd name="T32" fmla="*/ 3 w 58"/>
                  <a:gd name="T33" fmla="*/ 40 h 57"/>
                  <a:gd name="T34" fmla="*/ 1 w 58"/>
                  <a:gd name="T35" fmla="*/ 35 h 57"/>
                  <a:gd name="T36" fmla="*/ 0 w 58"/>
                  <a:gd name="T37" fmla="*/ 29 h 57"/>
                  <a:gd name="T38" fmla="*/ 0 w 58"/>
                  <a:gd name="T39" fmla="*/ 29 h 57"/>
                  <a:gd name="T40" fmla="*/ 1 w 58"/>
                  <a:gd name="T41" fmla="*/ 23 h 57"/>
                  <a:gd name="T42" fmla="*/ 3 w 58"/>
                  <a:gd name="T43" fmla="*/ 17 h 57"/>
                  <a:gd name="T44" fmla="*/ 5 w 58"/>
                  <a:gd name="T45" fmla="*/ 13 h 57"/>
                  <a:gd name="T46" fmla="*/ 9 w 58"/>
                  <a:gd name="T47" fmla="*/ 8 h 57"/>
                  <a:gd name="T48" fmla="*/ 13 w 58"/>
                  <a:gd name="T49" fmla="*/ 5 h 57"/>
                  <a:gd name="T50" fmla="*/ 18 w 58"/>
                  <a:gd name="T51" fmla="*/ 3 h 57"/>
                  <a:gd name="T52" fmla="*/ 24 w 58"/>
                  <a:gd name="T53" fmla="*/ 0 h 57"/>
                  <a:gd name="T54" fmla="*/ 29 w 58"/>
                  <a:gd name="T55" fmla="*/ 0 h 57"/>
                  <a:gd name="T56" fmla="*/ 29 w 58"/>
                  <a:gd name="T57" fmla="*/ 0 h 57"/>
                  <a:gd name="T58" fmla="*/ 36 w 58"/>
                  <a:gd name="T59" fmla="*/ 0 h 57"/>
                  <a:gd name="T60" fmla="*/ 41 w 58"/>
                  <a:gd name="T61" fmla="*/ 3 h 57"/>
                  <a:gd name="T62" fmla="*/ 45 w 58"/>
                  <a:gd name="T63" fmla="*/ 5 h 57"/>
                  <a:gd name="T64" fmla="*/ 50 w 58"/>
                  <a:gd name="T65" fmla="*/ 8 h 57"/>
                  <a:gd name="T66" fmla="*/ 53 w 58"/>
                  <a:gd name="T67" fmla="*/ 13 h 57"/>
                  <a:gd name="T68" fmla="*/ 56 w 58"/>
                  <a:gd name="T69" fmla="*/ 17 h 57"/>
                  <a:gd name="T70" fmla="*/ 57 w 58"/>
                  <a:gd name="T71" fmla="*/ 23 h 57"/>
                  <a:gd name="T72" fmla="*/ 58 w 58"/>
                  <a:gd name="T73" fmla="*/ 29 h 57"/>
                  <a:gd name="T74" fmla="*/ 58 w 58"/>
                  <a:gd name="T7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7">
                    <a:moveTo>
                      <a:pt x="58" y="29"/>
                    </a:moveTo>
                    <a:lnTo>
                      <a:pt x="58" y="29"/>
                    </a:lnTo>
                    <a:lnTo>
                      <a:pt x="57" y="35"/>
                    </a:lnTo>
                    <a:lnTo>
                      <a:pt x="56" y="40"/>
                    </a:lnTo>
                    <a:lnTo>
                      <a:pt x="53" y="45"/>
                    </a:lnTo>
                    <a:lnTo>
                      <a:pt x="50" y="49"/>
                    </a:lnTo>
                    <a:lnTo>
                      <a:pt x="45" y="53"/>
                    </a:lnTo>
                    <a:lnTo>
                      <a:pt x="41" y="56"/>
                    </a:lnTo>
                    <a:lnTo>
                      <a:pt x="36" y="57"/>
                    </a:lnTo>
                    <a:lnTo>
                      <a:pt x="29" y="57"/>
                    </a:lnTo>
                    <a:lnTo>
                      <a:pt x="29" y="57"/>
                    </a:lnTo>
                    <a:lnTo>
                      <a:pt x="24" y="57"/>
                    </a:lnTo>
                    <a:lnTo>
                      <a:pt x="18" y="56"/>
                    </a:lnTo>
                    <a:lnTo>
                      <a:pt x="13" y="53"/>
                    </a:lnTo>
                    <a:lnTo>
                      <a:pt x="9" y="49"/>
                    </a:lnTo>
                    <a:lnTo>
                      <a:pt x="5" y="45"/>
                    </a:lnTo>
                    <a:lnTo>
                      <a:pt x="3" y="40"/>
                    </a:lnTo>
                    <a:lnTo>
                      <a:pt x="1" y="35"/>
                    </a:lnTo>
                    <a:lnTo>
                      <a:pt x="0" y="29"/>
                    </a:lnTo>
                    <a:lnTo>
                      <a:pt x="0" y="29"/>
                    </a:lnTo>
                    <a:lnTo>
                      <a:pt x="1" y="23"/>
                    </a:lnTo>
                    <a:lnTo>
                      <a:pt x="3" y="17"/>
                    </a:lnTo>
                    <a:lnTo>
                      <a:pt x="5" y="13"/>
                    </a:lnTo>
                    <a:lnTo>
                      <a:pt x="9" y="8"/>
                    </a:lnTo>
                    <a:lnTo>
                      <a:pt x="13" y="5"/>
                    </a:lnTo>
                    <a:lnTo>
                      <a:pt x="18" y="3"/>
                    </a:lnTo>
                    <a:lnTo>
                      <a:pt x="24" y="0"/>
                    </a:lnTo>
                    <a:lnTo>
                      <a:pt x="29" y="0"/>
                    </a:lnTo>
                    <a:lnTo>
                      <a:pt x="29" y="0"/>
                    </a:lnTo>
                    <a:lnTo>
                      <a:pt x="36" y="0"/>
                    </a:lnTo>
                    <a:lnTo>
                      <a:pt x="41" y="3"/>
                    </a:lnTo>
                    <a:lnTo>
                      <a:pt x="45" y="5"/>
                    </a:lnTo>
                    <a:lnTo>
                      <a:pt x="50" y="8"/>
                    </a:lnTo>
                    <a:lnTo>
                      <a:pt x="53" y="13"/>
                    </a:lnTo>
                    <a:lnTo>
                      <a:pt x="56" y="17"/>
                    </a:lnTo>
                    <a:lnTo>
                      <a:pt x="57" y="23"/>
                    </a:lnTo>
                    <a:lnTo>
                      <a:pt x="58" y="29"/>
                    </a:lnTo>
                    <a:lnTo>
                      <a:pt x="58" y="29"/>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1"/>
              <p:cNvSpPr>
                <a:spLocks/>
              </p:cNvSpPr>
              <p:nvPr/>
            </p:nvSpPr>
            <p:spPr bwMode="auto">
              <a:xfrm>
                <a:off x="-4219575" y="1504950"/>
                <a:ext cx="23812" cy="22225"/>
              </a:xfrm>
              <a:custGeom>
                <a:avLst/>
                <a:gdLst>
                  <a:gd name="T0" fmla="*/ 59 w 59"/>
                  <a:gd name="T1" fmla="*/ 29 h 57"/>
                  <a:gd name="T2" fmla="*/ 59 w 59"/>
                  <a:gd name="T3" fmla="*/ 29 h 57"/>
                  <a:gd name="T4" fmla="*/ 58 w 59"/>
                  <a:gd name="T5" fmla="*/ 35 h 57"/>
                  <a:gd name="T6" fmla="*/ 56 w 59"/>
                  <a:gd name="T7" fmla="*/ 40 h 57"/>
                  <a:gd name="T8" fmla="*/ 54 w 59"/>
                  <a:gd name="T9" fmla="*/ 45 h 57"/>
                  <a:gd name="T10" fmla="*/ 50 w 59"/>
                  <a:gd name="T11" fmla="*/ 49 h 57"/>
                  <a:gd name="T12" fmla="*/ 46 w 59"/>
                  <a:gd name="T13" fmla="*/ 53 h 57"/>
                  <a:gd name="T14" fmla="*/ 40 w 59"/>
                  <a:gd name="T15" fmla="*/ 56 h 57"/>
                  <a:gd name="T16" fmla="*/ 35 w 59"/>
                  <a:gd name="T17" fmla="*/ 57 h 57"/>
                  <a:gd name="T18" fmla="*/ 30 w 59"/>
                  <a:gd name="T19" fmla="*/ 57 h 57"/>
                  <a:gd name="T20" fmla="*/ 30 w 59"/>
                  <a:gd name="T21" fmla="*/ 57 h 57"/>
                  <a:gd name="T22" fmla="*/ 24 w 59"/>
                  <a:gd name="T23" fmla="*/ 57 h 57"/>
                  <a:gd name="T24" fmla="*/ 19 w 59"/>
                  <a:gd name="T25" fmla="*/ 56 h 57"/>
                  <a:gd name="T26" fmla="*/ 14 w 59"/>
                  <a:gd name="T27" fmla="*/ 53 h 57"/>
                  <a:gd name="T28" fmla="*/ 10 w 59"/>
                  <a:gd name="T29" fmla="*/ 49 h 57"/>
                  <a:gd name="T30" fmla="*/ 6 w 59"/>
                  <a:gd name="T31" fmla="*/ 45 h 57"/>
                  <a:gd name="T32" fmla="*/ 3 w 59"/>
                  <a:gd name="T33" fmla="*/ 40 h 57"/>
                  <a:gd name="T34" fmla="*/ 2 w 59"/>
                  <a:gd name="T35" fmla="*/ 35 h 57"/>
                  <a:gd name="T36" fmla="*/ 0 w 59"/>
                  <a:gd name="T37" fmla="*/ 29 h 57"/>
                  <a:gd name="T38" fmla="*/ 0 w 59"/>
                  <a:gd name="T39" fmla="*/ 29 h 57"/>
                  <a:gd name="T40" fmla="*/ 2 w 59"/>
                  <a:gd name="T41" fmla="*/ 23 h 57"/>
                  <a:gd name="T42" fmla="*/ 3 w 59"/>
                  <a:gd name="T43" fmla="*/ 17 h 57"/>
                  <a:gd name="T44" fmla="*/ 6 w 59"/>
                  <a:gd name="T45" fmla="*/ 13 h 57"/>
                  <a:gd name="T46" fmla="*/ 10 w 59"/>
                  <a:gd name="T47" fmla="*/ 8 h 57"/>
                  <a:gd name="T48" fmla="*/ 14 w 59"/>
                  <a:gd name="T49" fmla="*/ 5 h 57"/>
                  <a:gd name="T50" fmla="*/ 19 w 59"/>
                  <a:gd name="T51" fmla="*/ 3 h 57"/>
                  <a:gd name="T52" fmla="*/ 24 w 59"/>
                  <a:gd name="T53" fmla="*/ 0 h 57"/>
                  <a:gd name="T54" fmla="*/ 30 w 59"/>
                  <a:gd name="T55" fmla="*/ 0 h 57"/>
                  <a:gd name="T56" fmla="*/ 30 w 59"/>
                  <a:gd name="T57" fmla="*/ 0 h 57"/>
                  <a:gd name="T58" fmla="*/ 35 w 59"/>
                  <a:gd name="T59" fmla="*/ 0 h 57"/>
                  <a:gd name="T60" fmla="*/ 40 w 59"/>
                  <a:gd name="T61" fmla="*/ 3 h 57"/>
                  <a:gd name="T62" fmla="*/ 46 w 59"/>
                  <a:gd name="T63" fmla="*/ 5 h 57"/>
                  <a:gd name="T64" fmla="*/ 50 w 59"/>
                  <a:gd name="T65" fmla="*/ 8 h 57"/>
                  <a:gd name="T66" fmla="*/ 54 w 59"/>
                  <a:gd name="T67" fmla="*/ 13 h 57"/>
                  <a:gd name="T68" fmla="*/ 56 w 59"/>
                  <a:gd name="T69" fmla="*/ 17 h 57"/>
                  <a:gd name="T70" fmla="*/ 58 w 59"/>
                  <a:gd name="T71" fmla="*/ 23 h 57"/>
                  <a:gd name="T72" fmla="*/ 59 w 59"/>
                  <a:gd name="T73" fmla="*/ 29 h 57"/>
                  <a:gd name="T74" fmla="*/ 59 w 59"/>
                  <a:gd name="T7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7">
                    <a:moveTo>
                      <a:pt x="59" y="29"/>
                    </a:moveTo>
                    <a:lnTo>
                      <a:pt x="59" y="29"/>
                    </a:lnTo>
                    <a:lnTo>
                      <a:pt x="58" y="35"/>
                    </a:lnTo>
                    <a:lnTo>
                      <a:pt x="56" y="40"/>
                    </a:lnTo>
                    <a:lnTo>
                      <a:pt x="54" y="45"/>
                    </a:lnTo>
                    <a:lnTo>
                      <a:pt x="50" y="49"/>
                    </a:lnTo>
                    <a:lnTo>
                      <a:pt x="46" y="53"/>
                    </a:lnTo>
                    <a:lnTo>
                      <a:pt x="40" y="56"/>
                    </a:lnTo>
                    <a:lnTo>
                      <a:pt x="35" y="57"/>
                    </a:lnTo>
                    <a:lnTo>
                      <a:pt x="30" y="57"/>
                    </a:lnTo>
                    <a:lnTo>
                      <a:pt x="30" y="57"/>
                    </a:lnTo>
                    <a:lnTo>
                      <a:pt x="24" y="57"/>
                    </a:lnTo>
                    <a:lnTo>
                      <a:pt x="19" y="56"/>
                    </a:lnTo>
                    <a:lnTo>
                      <a:pt x="14" y="53"/>
                    </a:lnTo>
                    <a:lnTo>
                      <a:pt x="10" y="49"/>
                    </a:lnTo>
                    <a:lnTo>
                      <a:pt x="6" y="45"/>
                    </a:lnTo>
                    <a:lnTo>
                      <a:pt x="3" y="40"/>
                    </a:lnTo>
                    <a:lnTo>
                      <a:pt x="2" y="35"/>
                    </a:lnTo>
                    <a:lnTo>
                      <a:pt x="0" y="29"/>
                    </a:lnTo>
                    <a:lnTo>
                      <a:pt x="0" y="29"/>
                    </a:lnTo>
                    <a:lnTo>
                      <a:pt x="2" y="23"/>
                    </a:lnTo>
                    <a:lnTo>
                      <a:pt x="3" y="17"/>
                    </a:lnTo>
                    <a:lnTo>
                      <a:pt x="6" y="13"/>
                    </a:lnTo>
                    <a:lnTo>
                      <a:pt x="10" y="8"/>
                    </a:lnTo>
                    <a:lnTo>
                      <a:pt x="14" y="5"/>
                    </a:lnTo>
                    <a:lnTo>
                      <a:pt x="19" y="3"/>
                    </a:lnTo>
                    <a:lnTo>
                      <a:pt x="24" y="0"/>
                    </a:lnTo>
                    <a:lnTo>
                      <a:pt x="30" y="0"/>
                    </a:lnTo>
                    <a:lnTo>
                      <a:pt x="30" y="0"/>
                    </a:lnTo>
                    <a:lnTo>
                      <a:pt x="35" y="0"/>
                    </a:lnTo>
                    <a:lnTo>
                      <a:pt x="40" y="3"/>
                    </a:lnTo>
                    <a:lnTo>
                      <a:pt x="46" y="5"/>
                    </a:lnTo>
                    <a:lnTo>
                      <a:pt x="50" y="8"/>
                    </a:lnTo>
                    <a:lnTo>
                      <a:pt x="54" y="13"/>
                    </a:lnTo>
                    <a:lnTo>
                      <a:pt x="56" y="17"/>
                    </a:lnTo>
                    <a:lnTo>
                      <a:pt x="58" y="23"/>
                    </a:lnTo>
                    <a:lnTo>
                      <a:pt x="59" y="29"/>
                    </a:lnTo>
                    <a:lnTo>
                      <a:pt x="59" y="29"/>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2"/>
              <p:cNvSpPr>
                <a:spLocks/>
              </p:cNvSpPr>
              <p:nvPr/>
            </p:nvSpPr>
            <p:spPr bwMode="auto">
              <a:xfrm>
                <a:off x="-4852988" y="1268413"/>
                <a:ext cx="182562" cy="34925"/>
              </a:xfrm>
              <a:custGeom>
                <a:avLst/>
                <a:gdLst>
                  <a:gd name="T0" fmla="*/ 23 w 462"/>
                  <a:gd name="T1" fmla="*/ 89 h 90"/>
                  <a:gd name="T2" fmla="*/ 23 w 462"/>
                  <a:gd name="T3" fmla="*/ 89 h 90"/>
                  <a:gd name="T4" fmla="*/ 47 w 462"/>
                  <a:gd name="T5" fmla="*/ 77 h 90"/>
                  <a:gd name="T6" fmla="*/ 71 w 462"/>
                  <a:gd name="T7" fmla="*/ 68 h 90"/>
                  <a:gd name="T8" fmla="*/ 96 w 462"/>
                  <a:gd name="T9" fmla="*/ 58 h 90"/>
                  <a:gd name="T10" fmla="*/ 123 w 462"/>
                  <a:gd name="T11" fmla="*/ 50 h 90"/>
                  <a:gd name="T12" fmla="*/ 149 w 462"/>
                  <a:gd name="T13" fmla="*/ 44 h 90"/>
                  <a:gd name="T14" fmla="*/ 176 w 462"/>
                  <a:gd name="T15" fmla="*/ 37 h 90"/>
                  <a:gd name="T16" fmla="*/ 203 w 462"/>
                  <a:gd name="T17" fmla="*/ 33 h 90"/>
                  <a:gd name="T18" fmla="*/ 231 w 462"/>
                  <a:gd name="T19" fmla="*/ 30 h 90"/>
                  <a:gd name="T20" fmla="*/ 257 w 462"/>
                  <a:gd name="T21" fmla="*/ 29 h 90"/>
                  <a:gd name="T22" fmla="*/ 284 w 462"/>
                  <a:gd name="T23" fmla="*/ 29 h 90"/>
                  <a:gd name="T24" fmla="*/ 312 w 462"/>
                  <a:gd name="T25" fmla="*/ 30 h 90"/>
                  <a:gd name="T26" fmla="*/ 338 w 462"/>
                  <a:gd name="T27" fmla="*/ 34 h 90"/>
                  <a:gd name="T28" fmla="*/ 364 w 462"/>
                  <a:gd name="T29" fmla="*/ 40 h 90"/>
                  <a:gd name="T30" fmla="*/ 390 w 462"/>
                  <a:gd name="T31" fmla="*/ 46 h 90"/>
                  <a:gd name="T32" fmla="*/ 416 w 462"/>
                  <a:gd name="T33" fmla="*/ 54 h 90"/>
                  <a:gd name="T34" fmla="*/ 440 w 462"/>
                  <a:gd name="T35" fmla="*/ 65 h 90"/>
                  <a:gd name="T36" fmla="*/ 440 w 462"/>
                  <a:gd name="T37" fmla="*/ 65 h 90"/>
                  <a:gd name="T38" fmla="*/ 446 w 462"/>
                  <a:gd name="T39" fmla="*/ 66 h 90"/>
                  <a:gd name="T40" fmla="*/ 451 w 462"/>
                  <a:gd name="T41" fmla="*/ 65 h 90"/>
                  <a:gd name="T42" fmla="*/ 457 w 462"/>
                  <a:gd name="T43" fmla="*/ 62 h 90"/>
                  <a:gd name="T44" fmla="*/ 461 w 462"/>
                  <a:gd name="T45" fmla="*/ 58 h 90"/>
                  <a:gd name="T46" fmla="*/ 462 w 462"/>
                  <a:gd name="T47" fmla="*/ 53 h 90"/>
                  <a:gd name="T48" fmla="*/ 462 w 462"/>
                  <a:gd name="T49" fmla="*/ 48 h 90"/>
                  <a:gd name="T50" fmla="*/ 459 w 462"/>
                  <a:gd name="T51" fmla="*/ 42 h 90"/>
                  <a:gd name="T52" fmla="*/ 455 w 462"/>
                  <a:gd name="T53" fmla="*/ 38 h 90"/>
                  <a:gd name="T54" fmla="*/ 455 w 462"/>
                  <a:gd name="T55" fmla="*/ 38 h 90"/>
                  <a:gd name="T56" fmla="*/ 429 w 462"/>
                  <a:gd name="T57" fmla="*/ 28 h 90"/>
                  <a:gd name="T58" fmla="*/ 401 w 462"/>
                  <a:gd name="T59" fmla="*/ 18 h 90"/>
                  <a:gd name="T60" fmla="*/ 374 w 462"/>
                  <a:gd name="T61" fmla="*/ 10 h 90"/>
                  <a:gd name="T62" fmla="*/ 345 w 462"/>
                  <a:gd name="T63" fmla="*/ 5 h 90"/>
                  <a:gd name="T64" fmla="*/ 317 w 462"/>
                  <a:gd name="T65" fmla="*/ 1 h 90"/>
                  <a:gd name="T66" fmla="*/ 288 w 462"/>
                  <a:gd name="T67" fmla="*/ 0 h 90"/>
                  <a:gd name="T68" fmla="*/ 259 w 462"/>
                  <a:gd name="T69" fmla="*/ 0 h 90"/>
                  <a:gd name="T70" fmla="*/ 229 w 462"/>
                  <a:gd name="T71" fmla="*/ 1 h 90"/>
                  <a:gd name="T72" fmla="*/ 201 w 462"/>
                  <a:gd name="T73" fmla="*/ 4 h 90"/>
                  <a:gd name="T74" fmla="*/ 172 w 462"/>
                  <a:gd name="T75" fmla="*/ 8 h 90"/>
                  <a:gd name="T76" fmla="*/ 143 w 462"/>
                  <a:gd name="T77" fmla="*/ 13 h 90"/>
                  <a:gd name="T78" fmla="*/ 115 w 462"/>
                  <a:gd name="T79" fmla="*/ 21 h 90"/>
                  <a:gd name="T80" fmla="*/ 87 w 462"/>
                  <a:gd name="T81" fmla="*/ 29 h 90"/>
                  <a:gd name="T82" fmla="*/ 60 w 462"/>
                  <a:gd name="T83" fmla="*/ 40 h 90"/>
                  <a:gd name="T84" fmla="*/ 34 w 462"/>
                  <a:gd name="T85" fmla="*/ 50 h 90"/>
                  <a:gd name="T86" fmla="*/ 8 w 462"/>
                  <a:gd name="T87" fmla="*/ 62 h 90"/>
                  <a:gd name="T88" fmla="*/ 8 w 462"/>
                  <a:gd name="T89" fmla="*/ 62 h 90"/>
                  <a:gd name="T90" fmla="*/ 3 w 462"/>
                  <a:gd name="T91" fmla="*/ 66 h 90"/>
                  <a:gd name="T92" fmla="*/ 0 w 462"/>
                  <a:gd name="T93" fmla="*/ 72 h 90"/>
                  <a:gd name="T94" fmla="*/ 0 w 462"/>
                  <a:gd name="T95" fmla="*/ 77 h 90"/>
                  <a:gd name="T96" fmla="*/ 3 w 462"/>
                  <a:gd name="T97" fmla="*/ 82 h 90"/>
                  <a:gd name="T98" fmla="*/ 6 w 462"/>
                  <a:gd name="T99" fmla="*/ 86 h 90"/>
                  <a:gd name="T100" fmla="*/ 11 w 462"/>
                  <a:gd name="T101" fmla="*/ 90 h 90"/>
                  <a:gd name="T102" fmla="*/ 16 w 462"/>
                  <a:gd name="T103" fmla="*/ 90 h 90"/>
                  <a:gd name="T104" fmla="*/ 23 w 462"/>
                  <a:gd name="T105" fmla="*/ 89 h 90"/>
                  <a:gd name="T106" fmla="*/ 23 w 462"/>
                  <a:gd name="T107" fmla="*/ 8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90">
                    <a:moveTo>
                      <a:pt x="23" y="89"/>
                    </a:moveTo>
                    <a:lnTo>
                      <a:pt x="23" y="89"/>
                    </a:lnTo>
                    <a:lnTo>
                      <a:pt x="47" y="77"/>
                    </a:lnTo>
                    <a:lnTo>
                      <a:pt x="71" y="68"/>
                    </a:lnTo>
                    <a:lnTo>
                      <a:pt x="96" y="58"/>
                    </a:lnTo>
                    <a:lnTo>
                      <a:pt x="123" y="50"/>
                    </a:lnTo>
                    <a:lnTo>
                      <a:pt x="149" y="44"/>
                    </a:lnTo>
                    <a:lnTo>
                      <a:pt x="176" y="37"/>
                    </a:lnTo>
                    <a:lnTo>
                      <a:pt x="203" y="33"/>
                    </a:lnTo>
                    <a:lnTo>
                      <a:pt x="231" y="30"/>
                    </a:lnTo>
                    <a:lnTo>
                      <a:pt x="257" y="29"/>
                    </a:lnTo>
                    <a:lnTo>
                      <a:pt x="284" y="29"/>
                    </a:lnTo>
                    <a:lnTo>
                      <a:pt x="312" y="30"/>
                    </a:lnTo>
                    <a:lnTo>
                      <a:pt x="338" y="34"/>
                    </a:lnTo>
                    <a:lnTo>
                      <a:pt x="364" y="40"/>
                    </a:lnTo>
                    <a:lnTo>
                      <a:pt x="390" y="46"/>
                    </a:lnTo>
                    <a:lnTo>
                      <a:pt x="416" y="54"/>
                    </a:lnTo>
                    <a:lnTo>
                      <a:pt x="440" y="65"/>
                    </a:lnTo>
                    <a:lnTo>
                      <a:pt x="440" y="65"/>
                    </a:lnTo>
                    <a:lnTo>
                      <a:pt x="446" y="66"/>
                    </a:lnTo>
                    <a:lnTo>
                      <a:pt x="451" y="65"/>
                    </a:lnTo>
                    <a:lnTo>
                      <a:pt x="457" y="62"/>
                    </a:lnTo>
                    <a:lnTo>
                      <a:pt x="461" y="58"/>
                    </a:lnTo>
                    <a:lnTo>
                      <a:pt x="462" y="53"/>
                    </a:lnTo>
                    <a:lnTo>
                      <a:pt x="462" y="48"/>
                    </a:lnTo>
                    <a:lnTo>
                      <a:pt x="459" y="42"/>
                    </a:lnTo>
                    <a:lnTo>
                      <a:pt x="455" y="38"/>
                    </a:lnTo>
                    <a:lnTo>
                      <a:pt x="455" y="38"/>
                    </a:lnTo>
                    <a:lnTo>
                      <a:pt x="429" y="28"/>
                    </a:lnTo>
                    <a:lnTo>
                      <a:pt x="401" y="18"/>
                    </a:lnTo>
                    <a:lnTo>
                      <a:pt x="374" y="10"/>
                    </a:lnTo>
                    <a:lnTo>
                      <a:pt x="345" y="5"/>
                    </a:lnTo>
                    <a:lnTo>
                      <a:pt x="317" y="1"/>
                    </a:lnTo>
                    <a:lnTo>
                      <a:pt x="288" y="0"/>
                    </a:lnTo>
                    <a:lnTo>
                      <a:pt x="259" y="0"/>
                    </a:lnTo>
                    <a:lnTo>
                      <a:pt x="229" y="1"/>
                    </a:lnTo>
                    <a:lnTo>
                      <a:pt x="201" y="4"/>
                    </a:lnTo>
                    <a:lnTo>
                      <a:pt x="172" y="8"/>
                    </a:lnTo>
                    <a:lnTo>
                      <a:pt x="143" y="13"/>
                    </a:lnTo>
                    <a:lnTo>
                      <a:pt x="115" y="21"/>
                    </a:lnTo>
                    <a:lnTo>
                      <a:pt x="87" y="29"/>
                    </a:lnTo>
                    <a:lnTo>
                      <a:pt x="60" y="40"/>
                    </a:lnTo>
                    <a:lnTo>
                      <a:pt x="34" y="50"/>
                    </a:lnTo>
                    <a:lnTo>
                      <a:pt x="8" y="62"/>
                    </a:lnTo>
                    <a:lnTo>
                      <a:pt x="8" y="62"/>
                    </a:lnTo>
                    <a:lnTo>
                      <a:pt x="3" y="66"/>
                    </a:lnTo>
                    <a:lnTo>
                      <a:pt x="0" y="72"/>
                    </a:lnTo>
                    <a:lnTo>
                      <a:pt x="0" y="77"/>
                    </a:lnTo>
                    <a:lnTo>
                      <a:pt x="3" y="82"/>
                    </a:lnTo>
                    <a:lnTo>
                      <a:pt x="6" y="86"/>
                    </a:lnTo>
                    <a:lnTo>
                      <a:pt x="11" y="90"/>
                    </a:lnTo>
                    <a:lnTo>
                      <a:pt x="16" y="90"/>
                    </a:lnTo>
                    <a:lnTo>
                      <a:pt x="23" y="89"/>
                    </a:lnTo>
                    <a:lnTo>
                      <a:pt x="23" y="89"/>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3"/>
              <p:cNvSpPr>
                <a:spLocks/>
              </p:cNvSpPr>
              <p:nvPr/>
            </p:nvSpPr>
            <p:spPr bwMode="auto">
              <a:xfrm>
                <a:off x="-4494213" y="1268413"/>
                <a:ext cx="182562" cy="34925"/>
              </a:xfrm>
              <a:custGeom>
                <a:avLst/>
                <a:gdLst>
                  <a:gd name="T0" fmla="*/ 454 w 462"/>
                  <a:gd name="T1" fmla="*/ 62 h 90"/>
                  <a:gd name="T2" fmla="*/ 454 w 462"/>
                  <a:gd name="T3" fmla="*/ 62 h 90"/>
                  <a:gd name="T4" fmla="*/ 429 w 462"/>
                  <a:gd name="T5" fmla="*/ 50 h 90"/>
                  <a:gd name="T6" fmla="*/ 402 w 462"/>
                  <a:gd name="T7" fmla="*/ 40 h 90"/>
                  <a:gd name="T8" fmla="*/ 375 w 462"/>
                  <a:gd name="T9" fmla="*/ 29 h 90"/>
                  <a:gd name="T10" fmla="*/ 347 w 462"/>
                  <a:gd name="T11" fmla="*/ 21 h 90"/>
                  <a:gd name="T12" fmla="*/ 319 w 462"/>
                  <a:gd name="T13" fmla="*/ 13 h 90"/>
                  <a:gd name="T14" fmla="*/ 290 w 462"/>
                  <a:gd name="T15" fmla="*/ 8 h 90"/>
                  <a:gd name="T16" fmla="*/ 261 w 462"/>
                  <a:gd name="T17" fmla="*/ 4 h 90"/>
                  <a:gd name="T18" fmla="*/ 233 w 462"/>
                  <a:gd name="T19" fmla="*/ 1 h 90"/>
                  <a:gd name="T20" fmla="*/ 204 w 462"/>
                  <a:gd name="T21" fmla="*/ 0 h 90"/>
                  <a:gd name="T22" fmla="*/ 174 w 462"/>
                  <a:gd name="T23" fmla="*/ 0 h 90"/>
                  <a:gd name="T24" fmla="*/ 145 w 462"/>
                  <a:gd name="T25" fmla="*/ 1 h 90"/>
                  <a:gd name="T26" fmla="*/ 117 w 462"/>
                  <a:gd name="T27" fmla="*/ 5 h 90"/>
                  <a:gd name="T28" fmla="*/ 88 w 462"/>
                  <a:gd name="T29" fmla="*/ 10 h 90"/>
                  <a:gd name="T30" fmla="*/ 61 w 462"/>
                  <a:gd name="T31" fmla="*/ 18 h 90"/>
                  <a:gd name="T32" fmla="*/ 33 w 462"/>
                  <a:gd name="T33" fmla="*/ 28 h 90"/>
                  <a:gd name="T34" fmla="*/ 7 w 462"/>
                  <a:gd name="T35" fmla="*/ 38 h 90"/>
                  <a:gd name="T36" fmla="*/ 7 w 462"/>
                  <a:gd name="T37" fmla="*/ 38 h 90"/>
                  <a:gd name="T38" fmla="*/ 3 w 462"/>
                  <a:gd name="T39" fmla="*/ 42 h 90"/>
                  <a:gd name="T40" fmla="*/ 0 w 462"/>
                  <a:gd name="T41" fmla="*/ 48 h 90"/>
                  <a:gd name="T42" fmla="*/ 0 w 462"/>
                  <a:gd name="T43" fmla="*/ 53 h 90"/>
                  <a:gd name="T44" fmla="*/ 1 w 462"/>
                  <a:gd name="T45" fmla="*/ 58 h 90"/>
                  <a:gd name="T46" fmla="*/ 5 w 462"/>
                  <a:gd name="T47" fmla="*/ 62 h 90"/>
                  <a:gd name="T48" fmla="*/ 11 w 462"/>
                  <a:gd name="T49" fmla="*/ 65 h 90"/>
                  <a:gd name="T50" fmla="*/ 16 w 462"/>
                  <a:gd name="T51" fmla="*/ 66 h 90"/>
                  <a:gd name="T52" fmla="*/ 23 w 462"/>
                  <a:gd name="T53" fmla="*/ 65 h 90"/>
                  <a:gd name="T54" fmla="*/ 23 w 462"/>
                  <a:gd name="T55" fmla="*/ 65 h 90"/>
                  <a:gd name="T56" fmla="*/ 47 w 462"/>
                  <a:gd name="T57" fmla="*/ 54 h 90"/>
                  <a:gd name="T58" fmla="*/ 72 w 462"/>
                  <a:gd name="T59" fmla="*/ 46 h 90"/>
                  <a:gd name="T60" fmla="*/ 98 w 462"/>
                  <a:gd name="T61" fmla="*/ 40 h 90"/>
                  <a:gd name="T62" fmla="*/ 124 w 462"/>
                  <a:gd name="T63" fmla="*/ 34 h 90"/>
                  <a:gd name="T64" fmla="*/ 150 w 462"/>
                  <a:gd name="T65" fmla="*/ 30 h 90"/>
                  <a:gd name="T66" fmla="*/ 178 w 462"/>
                  <a:gd name="T67" fmla="*/ 29 h 90"/>
                  <a:gd name="T68" fmla="*/ 205 w 462"/>
                  <a:gd name="T69" fmla="*/ 29 h 90"/>
                  <a:gd name="T70" fmla="*/ 232 w 462"/>
                  <a:gd name="T71" fmla="*/ 30 h 90"/>
                  <a:gd name="T72" fmla="*/ 259 w 462"/>
                  <a:gd name="T73" fmla="*/ 33 h 90"/>
                  <a:gd name="T74" fmla="*/ 286 w 462"/>
                  <a:gd name="T75" fmla="*/ 37 h 90"/>
                  <a:gd name="T76" fmla="*/ 313 w 462"/>
                  <a:gd name="T77" fmla="*/ 44 h 90"/>
                  <a:gd name="T78" fmla="*/ 339 w 462"/>
                  <a:gd name="T79" fmla="*/ 50 h 90"/>
                  <a:gd name="T80" fmla="*/ 366 w 462"/>
                  <a:gd name="T81" fmla="*/ 58 h 90"/>
                  <a:gd name="T82" fmla="*/ 391 w 462"/>
                  <a:gd name="T83" fmla="*/ 68 h 90"/>
                  <a:gd name="T84" fmla="*/ 415 w 462"/>
                  <a:gd name="T85" fmla="*/ 77 h 90"/>
                  <a:gd name="T86" fmla="*/ 439 w 462"/>
                  <a:gd name="T87" fmla="*/ 89 h 90"/>
                  <a:gd name="T88" fmla="*/ 439 w 462"/>
                  <a:gd name="T89" fmla="*/ 89 h 90"/>
                  <a:gd name="T90" fmla="*/ 446 w 462"/>
                  <a:gd name="T91" fmla="*/ 90 h 90"/>
                  <a:gd name="T92" fmla="*/ 451 w 462"/>
                  <a:gd name="T93" fmla="*/ 90 h 90"/>
                  <a:gd name="T94" fmla="*/ 456 w 462"/>
                  <a:gd name="T95" fmla="*/ 86 h 90"/>
                  <a:gd name="T96" fmla="*/ 459 w 462"/>
                  <a:gd name="T97" fmla="*/ 82 h 90"/>
                  <a:gd name="T98" fmla="*/ 462 w 462"/>
                  <a:gd name="T99" fmla="*/ 77 h 90"/>
                  <a:gd name="T100" fmla="*/ 462 w 462"/>
                  <a:gd name="T101" fmla="*/ 72 h 90"/>
                  <a:gd name="T102" fmla="*/ 459 w 462"/>
                  <a:gd name="T103" fmla="*/ 66 h 90"/>
                  <a:gd name="T104" fmla="*/ 454 w 462"/>
                  <a:gd name="T105" fmla="*/ 62 h 90"/>
                  <a:gd name="T106" fmla="*/ 454 w 462"/>
                  <a:gd name="T10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90">
                    <a:moveTo>
                      <a:pt x="454" y="62"/>
                    </a:moveTo>
                    <a:lnTo>
                      <a:pt x="454" y="62"/>
                    </a:lnTo>
                    <a:lnTo>
                      <a:pt x="429" y="50"/>
                    </a:lnTo>
                    <a:lnTo>
                      <a:pt x="402" y="40"/>
                    </a:lnTo>
                    <a:lnTo>
                      <a:pt x="375" y="29"/>
                    </a:lnTo>
                    <a:lnTo>
                      <a:pt x="347" y="21"/>
                    </a:lnTo>
                    <a:lnTo>
                      <a:pt x="319" y="13"/>
                    </a:lnTo>
                    <a:lnTo>
                      <a:pt x="290" y="8"/>
                    </a:lnTo>
                    <a:lnTo>
                      <a:pt x="261" y="4"/>
                    </a:lnTo>
                    <a:lnTo>
                      <a:pt x="233" y="1"/>
                    </a:lnTo>
                    <a:lnTo>
                      <a:pt x="204" y="0"/>
                    </a:lnTo>
                    <a:lnTo>
                      <a:pt x="174" y="0"/>
                    </a:lnTo>
                    <a:lnTo>
                      <a:pt x="145" y="1"/>
                    </a:lnTo>
                    <a:lnTo>
                      <a:pt x="117" y="5"/>
                    </a:lnTo>
                    <a:lnTo>
                      <a:pt x="88" y="10"/>
                    </a:lnTo>
                    <a:lnTo>
                      <a:pt x="61" y="18"/>
                    </a:lnTo>
                    <a:lnTo>
                      <a:pt x="33" y="28"/>
                    </a:lnTo>
                    <a:lnTo>
                      <a:pt x="7" y="38"/>
                    </a:lnTo>
                    <a:lnTo>
                      <a:pt x="7" y="38"/>
                    </a:lnTo>
                    <a:lnTo>
                      <a:pt x="3" y="42"/>
                    </a:lnTo>
                    <a:lnTo>
                      <a:pt x="0" y="48"/>
                    </a:lnTo>
                    <a:lnTo>
                      <a:pt x="0" y="53"/>
                    </a:lnTo>
                    <a:lnTo>
                      <a:pt x="1" y="58"/>
                    </a:lnTo>
                    <a:lnTo>
                      <a:pt x="5" y="62"/>
                    </a:lnTo>
                    <a:lnTo>
                      <a:pt x="11" y="65"/>
                    </a:lnTo>
                    <a:lnTo>
                      <a:pt x="16" y="66"/>
                    </a:lnTo>
                    <a:lnTo>
                      <a:pt x="23" y="65"/>
                    </a:lnTo>
                    <a:lnTo>
                      <a:pt x="23" y="65"/>
                    </a:lnTo>
                    <a:lnTo>
                      <a:pt x="47" y="54"/>
                    </a:lnTo>
                    <a:lnTo>
                      <a:pt x="72" y="46"/>
                    </a:lnTo>
                    <a:lnTo>
                      <a:pt x="98" y="40"/>
                    </a:lnTo>
                    <a:lnTo>
                      <a:pt x="124" y="34"/>
                    </a:lnTo>
                    <a:lnTo>
                      <a:pt x="150" y="30"/>
                    </a:lnTo>
                    <a:lnTo>
                      <a:pt x="178" y="29"/>
                    </a:lnTo>
                    <a:lnTo>
                      <a:pt x="205" y="29"/>
                    </a:lnTo>
                    <a:lnTo>
                      <a:pt x="232" y="30"/>
                    </a:lnTo>
                    <a:lnTo>
                      <a:pt x="259" y="33"/>
                    </a:lnTo>
                    <a:lnTo>
                      <a:pt x="286" y="37"/>
                    </a:lnTo>
                    <a:lnTo>
                      <a:pt x="313" y="44"/>
                    </a:lnTo>
                    <a:lnTo>
                      <a:pt x="339" y="50"/>
                    </a:lnTo>
                    <a:lnTo>
                      <a:pt x="366" y="58"/>
                    </a:lnTo>
                    <a:lnTo>
                      <a:pt x="391" y="68"/>
                    </a:lnTo>
                    <a:lnTo>
                      <a:pt x="415" y="77"/>
                    </a:lnTo>
                    <a:lnTo>
                      <a:pt x="439" y="89"/>
                    </a:lnTo>
                    <a:lnTo>
                      <a:pt x="439" y="89"/>
                    </a:lnTo>
                    <a:lnTo>
                      <a:pt x="446" y="90"/>
                    </a:lnTo>
                    <a:lnTo>
                      <a:pt x="451" y="90"/>
                    </a:lnTo>
                    <a:lnTo>
                      <a:pt x="456" y="86"/>
                    </a:lnTo>
                    <a:lnTo>
                      <a:pt x="459" y="82"/>
                    </a:lnTo>
                    <a:lnTo>
                      <a:pt x="462" y="77"/>
                    </a:lnTo>
                    <a:lnTo>
                      <a:pt x="462" y="72"/>
                    </a:lnTo>
                    <a:lnTo>
                      <a:pt x="459" y="66"/>
                    </a:lnTo>
                    <a:lnTo>
                      <a:pt x="454" y="62"/>
                    </a:lnTo>
                    <a:lnTo>
                      <a:pt x="454" y="62"/>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4"/>
              <p:cNvSpPr>
                <a:spLocks/>
              </p:cNvSpPr>
              <p:nvPr/>
            </p:nvSpPr>
            <p:spPr bwMode="auto">
              <a:xfrm>
                <a:off x="-4686300" y="1631950"/>
                <a:ext cx="222250" cy="90488"/>
              </a:xfrm>
              <a:custGeom>
                <a:avLst/>
                <a:gdLst>
                  <a:gd name="T0" fmla="*/ 281 w 560"/>
                  <a:gd name="T1" fmla="*/ 60 h 229"/>
                  <a:gd name="T2" fmla="*/ 257 w 560"/>
                  <a:gd name="T3" fmla="*/ 40 h 229"/>
                  <a:gd name="T4" fmla="*/ 229 w 560"/>
                  <a:gd name="T5" fmla="*/ 23 h 229"/>
                  <a:gd name="T6" fmla="*/ 193 w 560"/>
                  <a:gd name="T7" fmla="*/ 7 h 229"/>
                  <a:gd name="T8" fmla="*/ 150 w 560"/>
                  <a:gd name="T9" fmla="*/ 0 h 229"/>
                  <a:gd name="T10" fmla="*/ 128 w 560"/>
                  <a:gd name="T11" fmla="*/ 1 h 229"/>
                  <a:gd name="T12" fmla="*/ 104 w 560"/>
                  <a:gd name="T13" fmla="*/ 7 h 229"/>
                  <a:gd name="T14" fmla="*/ 78 w 560"/>
                  <a:gd name="T15" fmla="*/ 16 h 229"/>
                  <a:gd name="T16" fmla="*/ 53 w 560"/>
                  <a:gd name="T17" fmla="*/ 31 h 229"/>
                  <a:gd name="T18" fmla="*/ 27 w 560"/>
                  <a:gd name="T19" fmla="*/ 52 h 229"/>
                  <a:gd name="T20" fmla="*/ 0 w 560"/>
                  <a:gd name="T21" fmla="*/ 80 h 229"/>
                  <a:gd name="T22" fmla="*/ 4 w 560"/>
                  <a:gd name="T23" fmla="*/ 87 h 229"/>
                  <a:gd name="T24" fmla="*/ 24 w 560"/>
                  <a:gd name="T25" fmla="*/ 114 h 229"/>
                  <a:gd name="T26" fmla="*/ 48 w 560"/>
                  <a:gd name="T27" fmla="*/ 140 h 229"/>
                  <a:gd name="T28" fmla="*/ 81 w 560"/>
                  <a:gd name="T29" fmla="*/ 168 h 229"/>
                  <a:gd name="T30" fmla="*/ 125 w 560"/>
                  <a:gd name="T31" fmla="*/ 194 h 229"/>
                  <a:gd name="T32" fmla="*/ 178 w 560"/>
                  <a:gd name="T33" fmla="*/ 216 h 229"/>
                  <a:gd name="T34" fmla="*/ 226 w 560"/>
                  <a:gd name="T35" fmla="*/ 225 h 229"/>
                  <a:gd name="T36" fmla="*/ 261 w 560"/>
                  <a:gd name="T37" fmla="*/ 229 h 229"/>
                  <a:gd name="T38" fmla="*/ 281 w 560"/>
                  <a:gd name="T39" fmla="*/ 229 h 229"/>
                  <a:gd name="T40" fmla="*/ 317 w 560"/>
                  <a:gd name="T41" fmla="*/ 228 h 229"/>
                  <a:gd name="T42" fmla="*/ 351 w 560"/>
                  <a:gd name="T43" fmla="*/ 222 h 229"/>
                  <a:gd name="T44" fmla="*/ 410 w 560"/>
                  <a:gd name="T45" fmla="*/ 205 h 229"/>
                  <a:gd name="T46" fmla="*/ 459 w 560"/>
                  <a:gd name="T47" fmla="*/ 181 h 229"/>
                  <a:gd name="T48" fmla="*/ 496 w 560"/>
                  <a:gd name="T49" fmla="*/ 154 h 229"/>
                  <a:gd name="T50" fmla="*/ 526 w 560"/>
                  <a:gd name="T51" fmla="*/ 126 h 229"/>
                  <a:gd name="T52" fmla="*/ 546 w 560"/>
                  <a:gd name="T53" fmla="*/ 102 h 229"/>
                  <a:gd name="T54" fmla="*/ 560 w 560"/>
                  <a:gd name="T55" fmla="*/ 80 h 229"/>
                  <a:gd name="T56" fmla="*/ 547 w 560"/>
                  <a:gd name="T57" fmla="*/ 65 h 229"/>
                  <a:gd name="T58" fmla="*/ 520 w 560"/>
                  <a:gd name="T59" fmla="*/ 41 h 229"/>
                  <a:gd name="T60" fmla="*/ 495 w 560"/>
                  <a:gd name="T61" fmla="*/ 23 h 229"/>
                  <a:gd name="T62" fmla="*/ 470 w 560"/>
                  <a:gd name="T63" fmla="*/ 11 h 229"/>
                  <a:gd name="T64" fmla="*/ 444 w 560"/>
                  <a:gd name="T65" fmla="*/ 4 h 229"/>
                  <a:gd name="T66" fmla="*/ 420 w 560"/>
                  <a:gd name="T67" fmla="*/ 0 h 229"/>
                  <a:gd name="T68" fmla="*/ 387 w 560"/>
                  <a:gd name="T69" fmla="*/ 3 h 229"/>
                  <a:gd name="T70" fmla="*/ 349 w 560"/>
                  <a:gd name="T71" fmla="*/ 15 h 229"/>
                  <a:gd name="T72" fmla="*/ 317 w 560"/>
                  <a:gd name="T73" fmla="*/ 31 h 229"/>
                  <a:gd name="T74" fmla="*/ 286 w 560"/>
                  <a:gd name="T75" fmla="*/ 53 h 229"/>
                  <a:gd name="T76" fmla="*/ 281 w 560"/>
                  <a:gd name="T77" fmla="*/ 6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0" h="229">
                    <a:moveTo>
                      <a:pt x="281" y="60"/>
                    </a:moveTo>
                    <a:lnTo>
                      <a:pt x="281" y="60"/>
                    </a:lnTo>
                    <a:lnTo>
                      <a:pt x="274" y="53"/>
                    </a:lnTo>
                    <a:lnTo>
                      <a:pt x="257" y="40"/>
                    </a:lnTo>
                    <a:lnTo>
                      <a:pt x="243" y="31"/>
                    </a:lnTo>
                    <a:lnTo>
                      <a:pt x="229" y="23"/>
                    </a:lnTo>
                    <a:lnTo>
                      <a:pt x="211" y="15"/>
                    </a:lnTo>
                    <a:lnTo>
                      <a:pt x="193" y="7"/>
                    </a:lnTo>
                    <a:lnTo>
                      <a:pt x="173" y="3"/>
                    </a:lnTo>
                    <a:lnTo>
                      <a:pt x="150" y="0"/>
                    </a:lnTo>
                    <a:lnTo>
                      <a:pt x="140" y="0"/>
                    </a:lnTo>
                    <a:lnTo>
                      <a:pt x="128" y="1"/>
                    </a:lnTo>
                    <a:lnTo>
                      <a:pt x="116" y="4"/>
                    </a:lnTo>
                    <a:lnTo>
                      <a:pt x="104" y="7"/>
                    </a:lnTo>
                    <a:lnTo>
                      <a:pt x="90" y="11"/>
                    </a:lnTo>
                    <a:lnTo>
                      <a:pt x="78" y="16"/>
                    </a:lnTo>
                    <a:lnTo>
                      <a:pt x="65" y="23"/>
                    </a:lnTo>
                    <a:lnTo>
                      <a:pt x="53" y="31"/>
                    </a:lnTo>
                    <a:lnTo>
                      <a:pt x="40" y="41"/>
                    </a:lnTo>
                    <a:lnTo>
                      <a:pt x="27" y="52"/>
                    </a:lnTo>
                    <a:lnTo>
                      <a:pt x="13" y="65"/>
                    </a:lnTo>
                    <a:lnTo>
                      <a:pt x="0" y="80"/>
                    </a:lnTo>
                    <a:lnTo>
                      <a:pt x="0" y="80"/>
                    </a:lnTo>
                    <a:lnTo>
                      <a:pt x="4" y="87"/>
                    </a:lnTo>
                    <a:lnTo>
                      <a:pt x="15" y="102"/>
                    </a:lnTo>
                    <a:lnTo>
                      <a:pt x="24" y="114"/>
                    </a:lnTo>
                    <a:lnTo>
                      <a:pt x="34" y="126"/>
                    </a:lnTo>
                    <a:lnTo>
                      <a:pt x="48" y="140"/>
                    </a:lnTo>
                    <a:lnTo>
                      <a:pt x="64" y="154"/>
                    </a:lnTo>
                    <a:lnTo>
                      <a:pt x="81" y="168"/>
                    </a:lnTo>
                    <a:lnTo>
                      <a:pt x="101" y="181"/>
                    </a:lnTo>
                    <a:lnTo>
                      <a:pt x="125" y="194"/>
                    </a:lnTo>
                    <a:lnTo>
                      <a:pt x="150" y="205"/>
                    </a:lnTo>
                    <a:lnTo>
                      <a:pt x="178" y="216"/>
                    </a:lnTo>
                    <a:lnTo>
                      <a:pt x="209" y="222"/>
                    </a:lnTo>
                    <a:lnTo>
                      <a:pt x="226" y="225"/>
                    </a:lnTo>
                    <a:lnTo>
                      <a:pt x="243" y="228"/>
                    </a:lnTo>
                    <a:lnTo>
                      <a:pt x="261" y="229"/>
                    </a:lnTo>
                    <a:lnTo>
                      <a:pt x="281" y="229"/>
                    </a:lnTo>
                    <a:lnTo>
                      <a:pt x="281" y="229"/>
                    </a:lnTo>
                    <a:lnTo>
                      <a:pt x="299" y="229"/>
                    </a:lnTo>
                    <a:lnTo>
                      <a:pt x="317" y="228"/>
                    </a:lnTo>
                    <a:lnTo>
                      <a:pt x="334" y="225"/>
                    </a:lnTo>
                    <a:lnTo>
                      <a:pt x="351" y="222"/>
                    </a:lnTo>
                    <a:lnTo>
                      <a:pt x="382" y="216"/>
                    </a:lnTo>
                    <a:lnTo>
                      <a:pt x="410" y="205"/>
                    </a:lnTo>
                    <a:lnTo>
                      <a:pt x="435" y="194"/>
                    </a:lnTo>
                    <a:lnTo>
                      <a:pt x="459" y="181"/>
                    </a:lnTo>
                    <a:lnTo>
                      <a:pt x="479" y="168"/>
                    </a:lnTo>
                    <a:lnTo>
                      <a:pt x="496" y="154"/>
                    </a:lnTo>
                    <a:lnTo>
                      <a:pt x="512" y="140"/>
                    </a:lnTo>
                    <a:lnTo>
                      <a:pt x="526" y="126"/>
                    </a:lnTo>
                    <a:lnTo>
                      <a:pt x="536" y="114"/>
                    </a:lnTo>
                    <a:lnTo>
                      <a:pt x="546" y="102"/>
                    </a:lnTo>
                    <a:lnTo>
                      <a:pt x="556" y="87"/>
                    </a:lnTo>
                    <a:lnTo>
                      <a:pt x="560" y="80"/>
                    </a:lnTo>
                    <a:lnTo>
                      <a:pt x="560" y="80"/>
                    </a:lnTo>
                    <a:lnTo>
                      <a:pt x="547" y="65"/>
                    </a:lnTo>
                    <a:lnTo>
                      <a:pt x="534" y="52"/>
                    </a:lnTo>
                    <a:lnTo>
                      <a:pt x="520" y="41"/>
                    </a:lnTo>
                    <a:lnTo>
                      <a:pt x="507" y="31"/>
                    </a:lnTo>
                    <a:lnTo>
                      <a:pt x="495" y="23"/>
                    </a:lnTo>
                    <a:lnTo>
                      <a:pt x="482" y="16"/>
                    </a:lnTo>
                    <a:lnTo>
                      <a:pt x="470" y="11"/>
                    </a:lnTo>
                    <a:lnTo>
                      <a:pt x="456" y="7"/>
                    </a:lnTo>
                    <a:lnTo>
                      <a:pt x="444" y="4"/>
                    </a:lnTo>
                    <a:lnTo>
                      <a:pt x="432" y="1"/>
                    </a:lnTo>
                    <a:lnTo>
                      <a:pt x="420" y="0"/>
                    </a:lnTo>
                    <a:lnTo>
                      <a:pt x="410" y="0"/>
                    </a:lnTo>
                    <a:lnTo>
                      <a:pt x="387" y="3"/>
                    </a:lnTo>
                    <a:lnTo>
                      <a:pt x="367" y="7"/>
                    </a:lnTo>
                    <a:lnTo>
                      <a:pt x="349" y="15"/>
                    </a:lnTo>
                    <a:lnTo>
                      <a:pt x="331" y="23"/>
                    </a:lnTo>
                    <a:lnTo>
                      <a:pt x="317" y="31"/>
                    </a:lnTo>
                    <a:lnTo>
                      <a:pt x="305" y="40"/>
                    </a:lnTo>
                    <a:lnTo>
                      <a:pt x="286" y="53"/>
                    </a:lnTo>
                    <a:lnTo>
                      <a:pt x="281" y="60"/>
                    </a:lnTo>
                    <a:lnTo>
                      <a:pt x="281" y="60"/>
                    </a:lnTo>
                    <a:close/>
                  </a:path>
                </a:pathLst>
              </a:custGeom>
              <a:solidFill>
                <a:srgbClr val="F58E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5"/>
              <p:cNvSpPr>
                <a:spLocks/>
              </p:cNvSpPr>
              <p:nvPr/>
            </p:nvSpPr>
            <p:spPr bwMode="auto">
              <a:xfrm>
                <a:off x="-4486275" y="1314450"/>
                <a:ext cx="123825" cy="123825"/>
              </a:xfrm>
              <a:custGeom>
                <a:avLst/>
                <a:gdLst>
                  <a:gd name="T0" fmla="*/ 313 w 313"/>
                  <a:gd name="T1" fmla="*/ 156 h 313"/>
                  <a:gd name="T2" fmla="*/ 310 w 313"/>
                  <a:gd name="T3" fmla="*/ 188 h 313"/>
                  <a:gd name="T4" fmla="*/ 301 w 313"/>
                  <a:gd name="T5" fmla="*/ 217 h 313"/>
                  <a:gd name="T6" fmla="*/ 286 w 313"/>
                  <a:gd name="T7" fmla="*/ 244 h 313"/>
                  <a:gd name="T8" fmla="*/ 268 w 313"/>
                  <a:gd name="T9" fmla="*/ 267 h 313"/>
                  <a:gd name="T10" fmla="*/ 244 w 313"/>
                  <a:gd name="T11" fmla="*/ 287 h 313"/>
                  <a:gd name="T12" fmla="*/ 217 w 313"/>
                  <a:gd name="T13" fmla="*/ 300 h 313"/>
                  <a:gd name="T14" fmla="*/ 188 w 313"/>
                  <a:gd name="T15" fmla="*/ 309 h 313"/>
                  <a:gd name="T16" fmla="*/ 157 w 313"/>
                  <a:gd name="T17" fmla="*/ 313 h 313"/>
                  <a:gd name="T18" fmla="*/ 141 w 313"/>
                  <a:gd name="T19" fmla="*/ 312 h 313"/>
                  <a:gd name="T20" fmla="*/ 111 w 313"/>
                  <a:gd name="T21" fmla="*/ 305 h 313"/>
                  <a:gd name="T22" fmla="*/ 83 w 313"/>
                  <a:gd name="T23" fmla="*/ 293 h 313"/>
                  <a:gd name="T24" fmla="*/ 57 w 313"/>
                  <a:gd name="T25" fmla="*/ 277 h 313"/>
                  <a:gd name="T26" fmla="*/ 36 w 313"/>
                  <a:gd name="T27" fmla="*/ 256 h 313"/>
                  <a:gd name="T28" fmla="*/ 19 w 313"/>
                  <a:gd name="T29" fmla="*/ 231 h 313"/>
                  <a:gd name="T30" fmla="*/ 7 w 313"/>
                  <a:gd name="T31" fmla="*/ 203 h 313"/>
                  <a:gd name="T32" fmla="*/ 2 w 313"/>
                  <a:gd name="T33" fmla="*/ 172 h 313"/>
                  <a:gd name="T34" fmla="*/ 0 w 313"/>
                  <a:gd name="T35" fmla="*/ 156 h 313"/>
                  <a:gd name="T36" fmla="*/ 4 w 313"/>
                  <a:gd name="T37" fmla="*/ 126 h 313"/>
                  <a:gd name="T38" fmla="*/ 12 w 313"/>
                  <a:gd name="T39" fmla="*/ 96 h 313"/>
                  <a:gd name="T40" fmla="*/ 27 w 313"/>
                  <a:gd name="T41" fmla="*/ 70 h 313"/>
                  <a:gd name="T42" fmla="*/ 47 w 313"/>
                  <a:gd name="T43" fmla="*/ 46 h 313"/>
                  <a:gd name="T44" fmla="*/ 69 w 313"/>
                  <a:gd name="T45" fmla="*/ 27 h 313"/>
                  <a:gd name="T46" fmla="*/ 96 w 313"/>
                  <a:gd name="T47" fmla="*/ 12 h 313"/>
                  <a:gd name="T48" fmla="*/ 125 w 313"/>
                  <a:gd name="T49" fmla="*/ 3 h 313"/>
                  <a:gd name="T50" fmla="*/ 157 w 313"/>
                  <a:gd name="T51" fmla="*/ 0 h 313"/>
                  <a:gd name="T52" fmla="*/ 173 w 313"/>
                  <a:gd name="T53" fmla="*/ 0 h 313"/>
                  <a:gd name="T54" fmla="*/ 203 w 313"/>
                  <a:gd name="T55" fmla="*/ 7 h 313"/>
                  <a:gd name="T56" fmla="*/ 231 w 313"/>
                  <a:gd name="T57" fmla="*/ 19 h 313"/>
                  <a:gd name="T58" fmla="*/ 256 w 313"/>
                  <a:gd name="T59" fmla="*/ 36 h 313"/>
                  <a:gd name="T60" fmla="*/ 277 w 313"/>
                  <a:gd name="T61" fmla="*/ 58 h 313"/>
                  <a:gd name="T62" fmla="*/ 294 w 313"/>
                  <a:gd name="T63" fmla="*/ 82 h 313"/>
                  <a:gd name="T64" fmla="*/ 306 w 313"/>
                  <a:gd name="T65" fmla="*/ 110 h 313"/>
                  <a:gd name="T66" fmla="*/ 312 w 313"/>
                  <a:gd name="T67" fmla="*/ 140 h 313"/>
                  <a:gd name="T68" fmla="*/ 313 w 313"/>
                  <a:gd name="T69"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313">
                    <a:moveTo>
                      <a:pt x="313" y="156"/>
                    </a:moveTo>
                    <a:lnTo>
                      <a:pt x="313" y="156"/>
                    </a:lnTo>
                    <a:lnTo>
                      <a:pt x="312" y="172"/>
                    </a:lnTo>
                    <a:lnTo>
                      <a:pt x="310" y="188"/>
                    </a:lnTo>
                    <a:lnTo>
                      <a:pt x="306" y="203"/>
                    </a:lnTo>
                    <a:lnTo>
                      <a:pt x="301" y="217"/>
                    </a:lnTo>
                    <a:lnTo>
                      <a:pt x="294" y="231"/>
                    </a:lnTo>
                    <a:lnTo>
                      <a:pt x="286" y="244"/>
                    </a:lnTo>
                    <a:lnTo>
                      <a:pt x="277" y="256"/>
                    </a:lnTo>
                    <a:lnTo>
                      <a:pt x="268" y="267"/>
                    </a:lnTo>
                    <a:lnTo>
                      <a:pt x="256" y="277"/>
                    </a:lnTo>
                    <a:lnTo>
                      <a:pt x="244" y="287"/>
                    </a:lnTo>
                    <a:lnTo>
                      <a:pt x="231" y="293"/>
                    </a:lnTo>
                    <a:lnTo>
                      <a:pt x="217" y="300"/>
                    </a:lnTo>
                    <a:lnTo>
                      <a:pt x="203" y="305"/>
                    </a:lnTo>
                    <a:lnTo>
                      <a:pt x="188" y="309"/>
                    </a:lnTo>
                    <a:lnTo>
                      <a:pt x="173" y="312"/>
                    </a:lnTo>
                    <a:lnTo>
                      <a:pt x="157" y="313"/>
                    </a:lnTo>
                    <a:lnTo>
                      <a:pt x="157" y="313"/>
                    </a:lnTo>
                    <a:lnTo>
                      <a:pt x="141" y="312"/>
                    </a:lnTo>
                    <a:lnTo>
                      <a:pt x="125" y="309"/>
                    </a:lnTo>
                    <a:lnTo>
                      <a:pt x="111" y="305"/>
                    </a:lnTo>
                    <a:lnTo>
                      <a:pt x="96" y="300"/>
                    </a:lnTo>
                    <a:lnTo>
                      <a:pt x="83" y="293"/>
                    </a:lnTo>
                    <a:lnTo>
                      <a:pt x="69" y="287"/>
                    </a:lnTo>
                    <a:lnTo>
                      <a:pt x="57" y="277"/>
                    </a:lnTo>
                    <a:lnTo>
                      <a:pt x="47" y="267"/>
                    </a:lnTo>
                    <a:lnTo>
                      <a:pt x="36" y="256"/>
                    </a:lnTo>
                    <a:lnTo>
                      <a:pt x="27" y="244"/>
                    </a:lnTo>
                    <a:lnTo>
                      <a:pt x="19" y="231"/>
                    </a:lnTo>
                    <a:lnTo>
                      <a:pt x="12" y="217"/>
                    </a:lnTo>
                    <a:lnTo>
                      <a:pt x="7" y="203"/>
                    </a:lnTo>
                    <a:lnTo>
                      <a:pt x="4" y="188"/>
                    </a:lnTo>
                    <a:lnTo>
                      <a:pt x="2" y="172"/>
                    </a:lnTo>
                    <a:lnTo>
                      <a:pt x="0" y="156"/>
                    </a:lnTo>
                    <a:lnTo>
                      <a:pt x="0" y="156"/>
                    </a:lnTo>
                    <a:lnTo>
                      <a:pt x="2" y="140"/>
                    </a:lnTo>
                    <a:lnTo>
                      <a:pt x="4" y="126"/>
                    </a:lnTo>
                    <a:lnTo>
                      <a:pt x="7" y="110"/>
                    </a:lnTo>
                    <a:lnTo>
                      <a:pt x="12" y="96"/>
                    </a:lnTo>
                    <a:lnTo>
                      <a:pt x="19" y="82"/>
                    </a:lnTo>
                    <a:lnTo>
                      <a:pt x="27" y="70"/>
                    </a:lnTo>
                    <a:lnTo>
                      <a:pt x="36" y="58"/>
                    </a:lnTo>
                    <a:lnTo>
                      <a:pt x="47" y="46"/>
                    </a:lnTo>
                    <a:lnTo>
                      <a:pt x="57" y="36"/>
                    </a:lnTo>
                    <a:lnTo>
                      <a:pt x="69" y="27"/>
                    </a:lnTo>
                    <a:lnTo>
                      <a:pt x="83" y="19"/>
                    </a:lnTo>
                    <a:lnTo>
                      <a:pt x="96" y="12"/>
                    </a:lnTo>
                    <a:lnTo>
                      <a:pt x="111" y="7"/>
                    </a:lnTo>
                    <a:lnTo>
                      <a:pt x="125" y="3"/>
                    </a:lnTo>
                    <a:lnTo>
                      <a:pt x="141" y="0"/>
                    </a:lnTo>
                    <a:lnTo>
                      <a:pt x="157" y="0"/>
                    </a:lnTo>
                    <a:lnTo>
                      <a:pt x="157" y="0"/>
                    </a:lnTo>
                    <a:lnTo>
                      <a:pt x="173" y="0"/>
                    </a:lnTo>
                    <a:lnTo>
                      <a:pt x="188" y="3"/>
                    </a:lnTo>
                    <a:lnTo>
                      <a:pt x="203" y="7"/>
                    </a:lnTo>
                    <a:lnTo>
                      <a:pt x="217" y="12"/>
                    </a:lnTo>
                    <a:lnTo>
                      <a:pt x="231" y="19"/>
                    </a:lnTo>
                    <a:lnTo>
                      <a:pt x="244" y="27"/>
                    </a:lnTo>
                    <a:lnTo>
                      <a:pt x="256" y="36"/>
                    </a:lnTo>
                    <a:lnTo>
                      <a:pt x="268" y="46"/>
                    </a:lnTo>
                    <a:lnTo>
                      <a:pt x="277" y="58"/>
                    </a:lnTo>
                    <a:lnTo>
                      <a:pt x="286" y="70"/>
                    </a:lnTo>
                    <a:lnTo>
                      <a:pt x="294" y="82"/>
                    </a:lnTo>
                    <a:lnTo>
                      <a:pt x="301" y="96"/>
                    </a:lnTo>
                    <a:lnTo>
                      <a:pt x="306" y="110"/>
                    </a:lnTo>
                    <a:lnTo>
                      <a:pt x="310" y="126"/>
                    </a:lnTo>
                    <a:lnTo>
                      <a:pt x="312" y="140"/>
                    </a:lnTo>
                    <a:lnTo>
                      <a:pt x="313" y="156"/>
                    </a:lnTo>
                    <a:lnTo>
                      <a:pt x="313" y="15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6"/>
              <p:cNvSpPr>
                <a:spLocks/>
              </p:cNvSpPr>
              <p:nvPr/>
            </p:nvSpPr>
            <p:spPr bwMode="auto">
              <a:xfrm>
                <a:off x="-4470400" y="1330325"/>
                <a:ext cx="92075" cy="90488"/>
              </a:xfrm>
              <a:custGeom>
                <a:avLst/>
                <a:gdLst>
                  <a:gd name="T0" fmla="*/ 198 w 230"/>
                  <a:gd name="T1" fmla="*/ 36 h 232"/>
                  <a:gd name="T2" fmla="*/ 195 w 230"/>
                  <a:gd name="T3" fmla="*/ 50 h 232"/>
                  <a:gd name="T4" fmla="*/ 187 w 230"/>
                  <a:gd name="T5" fmla="*/ 60 h 232"/>
                  <a:gd name="T6" fmla="*/ 177 w 230"/>
                  <a:gd name="T7" fmla="*/ 67 h 232"/>
                  <a:gd name="T8" fmla="*/ 163 w 230"/>
                  <a:gd name="T9" fmla="*/ 70 h 232"/>
                  <a:gd name="T10" fmla="*/ 157 w 230"/>
                  <a:gd name="T11" fmla="*/ 68 h 232"/>
                  <a:gd name="T12" fmla="*/ 145 w 230"/>
                  <a:gd name="T13" fmla="*/ 64 h 232"/>
                  <a:gd name="T14" fmla="*/ 135 w 230"/>
                  <a:gd name="T15" fmla="*/ 55 h 232"/>
                  <a:gd name="T16" fmla="*/ 130 w 230"/>
                  <a:gd name="T17" fmla="*/ 42 h 232"/>
                  <a:gd name="T18" fmla="*/ 130 w 230"/>
                  <a:gd name="T19" fmla="*/ 35 h 232"/>
                  <a:gd name="T20" fmla="*/ 134 w 230"/>
                  <a:gd name="T21" fmla="*/ 18 h 232"/>
                  <a:gd name="T22" fmla="*/ 147 w 230"/>
                  <a:gd name="T23" fmla="*/ 6 h 232"/>
                  <a:gd name="T24" fmla="*/ 131 w 230"/>
                  <a:gd name="T25" fmla="*/ 2 h 232"/>
                  <a:gd name="T26" fmla="*/ 115 w 230"/>
                  <a:gd name="T27" fmla="*/ 0 h 232"/>
                  <a:gd name="T28" fmla="*/ 91 w 230"/>
                  <a:gd name="T29" fmla="*/ 3 h 232"/>
                  <a:gd name="T30" fmla="*/ 70 w 230"/>
                  <a:gd name="T31" fmla="*/ 10 h 232"/>
                  <a:gd name="T32" fmla="*/ 50 w 230"/>
                  <a:gd name="T33" fmla="*/ 20 h 232"/>
                  <a:gd name="T34" fmla="*/ 33 w 230"/>
                  <a:gd name="T35" fmla="*/ 35 h 232"/>
                  <a:gd name="T36" fmla="*/ 18 w 230"/>
                  <a:gd name="T37" fmla="*/ 52 h 232"/>
                  <a:gd name="T38" fmla="*/ 8 w 230"/>
                  <a:gd name="T39" fmla="*/ 71 h 232"/>
                  <a:gd name="T40" fmla="*/ 1 w 230"/>
                  <a:gd name="T41" fmla="*/ 94 h 232"/>
                  <a:gd name="T42" fmla="*/ 0 w 230"/>
                  <a:gd name="T43" fmla="*/ 116 h 232"/>
                  <a:gd name="T44" fmla="*/ 0 w 230"/>
                  <a:gd name="T45" fmla="*/ 128 h 232"/>
                  <a:gd name="T46" fmla="*/ 5 w 230"/>
                  <a:gd name="T47" fmla="*/ 151 h 232"/>
                  <a:gd name="T48" fmla="*/ 13 w 230"/>
                  <a:gd name="T49" fmla="*/ 172 h 232"/>
                  <a:gd name="T50" fmla="*/ 25 w 230"/>
                  <a:gd name="T51" fmla="*/ 191 h 232"/>
                  <a:gd name="T52" fmla="*/ 41 w 230"/>
                  <a:gd name="T53" fmla="*/ 205 h 232"/>
                  <a:gd name="T54" fmla="*/ 59 w 230"/>
                  <a:gd name="T55" fmla="*/ 219 h 232"/>
                  <a:gd name="T56" fmla="*/ 81 w 230"/>
                  <a:gd name="T57" fmla="*/ 227 h 232"/>
                  <a:gd name="T58" fmla="*/ 103 w 230"/>
                  <a:gd name="T59" fmla="*/ 232 h 232"/>
                  <a:gd name="T60" fmla="*/ 115 w 230"/>
                  <a:gd name="T61" fmla="*/ 232 h 232"/>
                  <a:gd name="T62" fmla="*/ 138 w 230"/>
                  <a:gd name="T63" fmla="*/ 229 h 232"/>
                  <a:gd name="T64" fmla="*/ 159 w 230"/>
                  <a:gd name="T65" fmla="*/ 223 h 232"/>
                  <a:gd name="T66" fmla="*/ 179 w 230"/>
                  <a:gd name="T67" fmla="*/ 212 h 232"/>
                  <a:gd name="T68" fmla="*/ 196 w 230"/>
                  <a:gd name="T69" fmla="*/ 199 h 232"/>
                  <a:gd name="T70" fmla="*/ 211 w 230"/>
                  <a:gd name="T71" fmla="*/ 181 h 232"/>
                  <a:gd name="T72" fmla="*/ 222 w 230"/>
                  <a:gd name="T73" fmla="*/ 161 h 232"/>
                  <a:gd name="T74" fmla="*/ 228 w 230"/>
                  <a:gd name="T75" fmla="*/ 140 h 232"/>
                  <a:gd name="T76" fmla="*/ 230 w 230"/>
                  <a:gd name="T77" fmla="*/ 116 h 232"/>
                  <a:gd name="T78" fmla="*/ 230 w 230"/>
                  <a:gd name="T79" fmla="*/ 106 h 232"/>
                  <a:gd name="T80" fmla="*/ 226 w 230"/>
                  <a:gd name="T81" fmla="*/ 83 h 232"/>
                  <a:gd name="T82" fmla="*/ 216 w 230"/>
                  <a:gd name="T83" fmla="*/ 63 h 232"/>
                  <a:gd name="T84" fmla="*/ 206 w 230"/>
                  <a:gd name="T85" fmla="*/ 44 h 232"/>
                  <a:gd name="T86" fmla="*/ 198 w 230"/>
                  <a:gd name="T87" fmla="*/ 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2">
                    <a:moveTo>
                      <a:pt x="198" y="36"/>
                    </a:moveTo>
                    <a:lnTo>
                      <a:pt x="198" y="36"/>
                    </a:lnTo>
                    <a:lnTo>
                      <a:pt x="198" y="43"/>
                    </a:lnTo>
                    <a:lnTo>
                      <a:pt x="195" y="50"/>
                    </a:lnTo>
                    <a:lnTo>
                      <a:pt x="192" y="55"/>
                    </a:lnTo>
                    <a:lnTo>
                      <a:pt x="187" y="60"/>
                    </a:lnTo>
                    <a:lnTo>
                      <a:pt x="183" y="64"/>
                    </a:lnTo>
                    <a:lnTo>
                      <a:pt x="177" y="67"/>
                    </a:lnTo>
                    <a:lnTo>
                      <a:pt x="171" y="68"/>
                    </a:lnTo>
                    <a:lnTo>
                      <a:pt x="163" y="70"/>
                    </a:lnTo>
                    <a:lnTo>
                      <a:pt x="163" y="70"/>
                    </a:lnTo>
                    <a:lnTo>
                      <a:pt x="157" y="68"/>
                    </a:lnTo>
                    <a:lnTo>
                      <a:pt x="150" y="67"/>
                    </a:lnTo>
                    <a:lnTo>
                      <a:pt x="145" y="64"/>
                    </a:lnTo>
                    <a:lnTo>
                      <a:pt x="139" y="59"/>
                    </a:lnTo>
                    <a:lnTo>
                      <a:pt x="135" y="55"/>
                    </a:lnTo>
                    <a:lnTo>
                      <a:pt x="133" y="48"/>
                    </a:lnTo>
                    <a:lnTo>
                      <a:pt x="130" y="42"/>
                    </a:lnTo>
                    <a:lnTo>
                      <a:pt x="130" y="35"/>
                    </a:lnTo>
                    <a:lnTo>
                      <a:pt x="130" y="35"/>
                    </a:lnTo>
                    <a:lnTo>
                      <a:pt x="131" y="26"/>
                    </a:lnTo>
                    <a:lnTo>
                      <a:pt x="134" y="18"/>
                    </a:lnTo>
                    <a:lnTo>
                      <a:pt x="139" y="11"/>
                    </a:lnTo>
                    <a:lnTo>
                      <a:pt x="147" y="6"/>
                    </a:lnTo>
                    <a:lnTo>
                      <a:pt x="147" y="6"/>
                    </a:lnTo>
                    <a:lnTo>
                      <a:pt x="131" y="2"/>
                    </a:lnTo>
                    <a:lnTo>
                      <a:pt x="115" y="0"/>
                    </a:lnTo>
                    <a:lnTo>
                      <a:pt x="115" y="0"/>
                    </a:lnTo>
                    <a:lnTo>
                      <a:pt x="103" y="2"/>
                    </a:lnTo>
                    <a:lnTo>
                      <a:pt x="91" y="3"/>
                    </a:lnTo>
                    <a:lnTo>
                      <a:pt x="81" y="6"/>
                    </a:lnTo>
                    <a:lnTo>
                      <a:pt x="70" y="10"/>
                    </a:lnTo>
                    <a:lnTo>
                      <a:pt x="59" y="15"/>
                    </a:lnTo>
                    <a:lnTo>
                      <a:pt x="50" y="20"/>
                    </a:lnTo>
                    <a:lnTo>
                      <a:pt x="41" y="27"/>
                    </a:lnTo>
                    <a:lnTo>
                      <a:pt x="33" y="35"/>
                    </a:lnTo>
                    <a:lnTo>
                      <a:pt x="25" y="43"/>
                    </a:lnTo>
                    <a:lnTo>
                      <a:pt x="18" y="52"/>
                    </a:lnTo>
                    <a:lnTo>
                      <a:pt x="13" y="62"/>
                    </a:lnTo>
                    <a:lnTo>
                      <a:pt x="8" y="71"/>
                    </a:lnTo>
                    <a:lnTo>
                      <a:pt x="5" y="82"/>
                    </a:lnTo>
                    <a:lnTo>
                      <a:pt x="1" y="94"/>
                    </a:lnTo>
                    <a:lnTo>
                      <a:pt x="0" y="104"/>
                    </a:lnTo>
                    <a:lnTo>
                      <a:pt x="0" y="116"/>
                    </a:lnTo>
                    <a:lnTo>
                      <a:pt x="0" y="116"/>
                    </a:lnTo>
                    <a:lnTo>
                      <a:pt x="0" y="128"/>
                    </a:lnTo>
                    <a:lnTo>
                      <a:pt x="1" y="140"/>
                    </a:lnTo>
                    <a:lnTo>
                      <a:pt x="5" y="151"/>
                    </a:lnTo>
                    <a:lnTo>
                      <a:pt x="8" y="161"/>
                    </a:lnTo>
                    <a:lnTo>
                      <a:pt x="13" y="172"/>
                    </a:lnTo>
                    <a:lnTo>
                      <a:pt x="18" y="181"/>
                    </a:lnTo>
                    <a:lnTo>
                      <a:pt x="25" y="191"/>
                    </a:lnTo>
                    <a:lnTo>
                      <a:pt x="33" y="199"/>
                    </a:lnTo>
                    <a:lnTo>
                      <a:pt x="41" y="205"/>
                    </a:lnTo>
                    <a:lnTo>
                      <a:pt x="50" y="212"/>
                    </a:lnTo>
                    <a:lnTo>
                      <a:pt x="59" y="219"/>
                    </a:lnTo>
                    <a:lnTo>
                      <a:pt x="70" y="223"/>
                    </a:lnTo>
                    <a:lnTo>
                      <a:pt x="81" y="227"/>
                    </a:lnTo>
                    <a:lnTo>
                      <a:pt x="91" y="229"/>
                    </a:lnTo>
                    <a:lnTo>
                      <a:pt x="103" y="232"/>
                    </a:lnTo>
                    <a:lnTo>
                      <a:pt x="115" y="232"/>
                    </a:lnTo>
                    <a:lnTo>
                      <a:pt x="115" y="232"/>
                    </a:lnTo>
                    <a:lnTo>
                      <a:pt x="126" y="232"/>
                    </a:lnTo>
                    <a:lnTo>
                      <a:pt x="138" y="229"/>
                    </a:lnTo>
                    <a:lnTo>
                      <a:pt x="149" y="227"/>
                    </a:lnTo>
                    <a:lnTo>
                      <a:pt x="159" y="223"/>
                    </a:lnTo>
                    <a:lnTo>
                      <a:pt x="170" y="219"/>
                    </a:lnTo>
                    <a:lnTo>
                      <a:pt x="179" y="212"/>
                    </a:lnTo>
                    <a:lnTo>
                      <a:pt x="189" y="205"/>
                    </a:lnTo>
                    <a:lnTo>
                      <a:pt x="196" y="199"/>
                    </a:lnTo>
                    <a:lnTo>
                      <a:pt x="204" y="191"/>
                    </a:lnTo>
                    <a:lnTo>
                      <a:pt x="211" y="181"/>
                    </a:lnTo>
                    <a:lnTo>
                      <a:pt x="216" y="172"/>
                    </a:lnTo>
                    <a:lnTo>
                      <a:pt x="222" y="161"/>
                    </a:lnTo>
                    <a:lnTo>
                      <a:pt x="226" y="151"/>
                    </a:lnTo>
                    <a:lnTo>
                      <a:pt x="228" y="140"/>
                    </a:lnTo>
                    <a:lnTo>
                      <a:pt x="230" y="128"/>
                    </a:lnTo>
                    <a:lnTo>
                      <a:pt x="230" y="116"/>
                    </a:lnTo>
                    <a:lnTo>
                      <a:pt x="230" y="116"/>
                    </a:lnTo>
                    <a:lnTo>
                      <a:pt x="230" y="106"/>
                    </a:lnTo>
                    <a:lnTo>
                      <a:pt x="228" y="94"/>
                    </a:lnTo>
                    <a:lnTo>
                      <a:pt x="226" y="83"/>
                    </a:lnTo>
                    <a:lnTo>
                      <a:pt x="222" y="72"/>
                    </a:lnTo>
                    <a:lnTo>
                      <a:pt x="216" y="63"/>
                    </a:lnTo>
                    <a:lnTo>
                      <a:pt x="211" y="54"/>
                    </a:lnTo>
                    <a:lnTo>
                      <a:pt x="206" y="44"/>
                    </a:lnTo>
                    <a:lnTo>
                      <a:pt x="198" y="36"/>
                    </a:lnTo>
                    <a:lnTo>
                      <a:pt x="198" y="36"/>
                    </a:lnTo>
                    <a:close/>
                  </a:path>
                </a:pathLst>
              </a:custGeom>
              <a:solidFill>
                <a:srgbClr val="00B8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7"/>
              <p:cNvSpPr>
                <a:spLocks/>
              </p:cNvSpPr>
              <p:nvPr/>
            </p:nvSpPr>
            <p:spPr bwMode="auto">
              <a:xfrm>
                <a:off x="-4446588" y="1381125"/>
                <a:ext cx="17462" cy="17463"/>
              </a:xfrm>
              <a:custGeom>
                <a:avLst/>
                <a:gdLst>
                  <a:gd name="T0" fmla="*/ 42 w 42"/>
                  <a:gd name="T1" fmla="*/ 22 h 43"/>
                  <a:gd name="T2" fmla="*/ 42 w 42"/>
                  <a:gd name="T3" fmla="*/ 22 h 43"/>
                  <a:gd name="T4" fmla="*/ 42 w 42"/>
                  <a:gd name="T5" fmla="*/ 26 h 43"/>
                  <a:gd name="T6" fmla="*/ 40 w 42"/>
                  <a:gd name="T7" fmla="*/ 30 h 43"/>
                  <a:gd name="T8" fmla="*/ 36 w 42"/>
                  <a:gd name="T9" fmla="*/ 36 h 43"/>
                  <a:gd name="T10" fmla="*/ 30 w 42"/>
                  <a:gd name="T11" fmla="*/ 42 h 43"/>
                  <a:gd name="T12" fmla="*/ 26 w 42"/>
                  <a:gd name="T13" fmla="*/ 42 h 43"/>
                  <a:gd name="T14" fmla="*/ 22 w 42"/>
                  <a:gd name="T15" fmla="*/ 43 h 43"/>
                  <a:gd name="T16" fmla="*/ 22 w 42"/>
                  <a:gd name="T17" fmla="*/ 43 h 43"/>
                  <a:gd name="T18" fmla="*/ 18 w 42"/>
                  <a:gd name="T19" fmla="*/ 42 h 43"/>
                  <a:gd name="T20" fmla="*/ 14 w 42"/>
                  <a:gd name="T21" fmla="*/ 42 h 43"/>
                  <a:gd name="T22" fmla="*/ 7 w 42"/>
                  <a:gd name="T23" fmla="*/ 36 h 43"/>
                  <a:gd name="T24" fmla="*/ 2 w 42"/>
                  <a:gd name="T25" fmla="*/ 30 h 43"/>
                  <a:gd name="T26" fmla="*/ 0 w 42"/>
                  <a:gd name="T27" fmla="*/ 26 h 43"/>
                  <a:gd name="T28" fmla="*/ 0 w 42"/>
                  <a:gd name="T29" fmla="*/ 22 h 43"/>
                  <a:gd name="T30" fmla="*/ 0 w 42"/>
                  <a:gd name="T31" fmla="*/ 22 h 43"/>
                  <a:gd name="T32" fmla="*/ 0 w 42"/>
                  <a:gd name="T33" fmla="*/ 18 h 43"/>
                  <a:gd name="T34" fmla="*/ 2 w 42"/>
                  <a:gd name="T35" fmla="*/ 14 h 43"/>
                  <a:gd name="T36" fmla="*/ 7 w 42"/>
                  <a:gd name="T37" fmla="*/ 7 h 43"/>
                  <a:gd name="T38" fmla="*/ 14 w 42"/>
                  <a:gd name="T39" fmla="*/ 3 h 43"/>
                  <a:gd name="T40" fmla="*/ 18 w 42"/>
                  <a:gd name="T41" fmla="*/ 2 h 43"/>
                  <a:gd name="T42" fmla="*/ 22 w 42"/>
                  <a:gd name="T43" fmla="*/ 0 h 43"/>
                  <a:gd name="T44" fmla="*/ 22 w 42"/>
                  <a:gd name="T45" fmla="*/ 0 h 43"/>
                  <a:gd name="T46" fmla="*/ 26 w 42"/>
                  <a:gd name="T47" fmla="*/ 2 h 43"/>
                  <a:gd name="T48" fmla="*/ 30 w 42"/>
                  <a:gd name="T49" fmla="*/ 3 h 43"/>
                  <a:gd name="T50" fmla="*/ 36 w 42"/>
                  <a:gd name="T51" fmla="*/ 7 h 43"/>
                  <a:gd name="T52" fmla="*/ 40 w 42"/>
                  <a:gd name="T53" fmla="*/ 14 h 43"/>
                  <a:gd name="T54" fmla="*/ 42 w 42"/>
                  <a:gd name="T55" fmla="*/ 18 h 43"/>
                  <a:gd name="T56" fmla="*/ 42 w 42"/>
                  <a:gd name="T57" fmla="*/ 22 h 43"/>
                  <a:gd name="T58" fmla="*/ 42 w 42"/>
                  <a:gd name="T59"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3">
                    <a:moveTo>
                      <a:pt x="42" y="22"/>
                    </a:moveTo>
                    <a:lnTo>
                      <a:pt x="42" y="22"/>
                    </a:lnTo>
                    <a:lnTo>
                      <a:pt x="42" y="26"/>
                    </a:lnTo>
                    <a:lnTo>
                      <a:pt x="40" y="30"/>
                    </a:lnTo>
                    <a:lnTo>
                      <a:pt x="36" y="36"/>
                    </a:lnTo>
                    <a:lnTo>
                      <a:pt x="30" y="42"/>
                    </a:lnTo>
                    <a:lnTo>
                      <a:pt x="26" y="42"/>
                    </a:lnTo>
                    <a:lnTo>
                      <a:pt x="22" y="43"/>
                    </a:lnTo>
                    <a:lnTo>
                      <a:pt x="22" y="43"/>
                    </a:lnTo>
                    <a:lnTo>
                      <a:pt x="18" y="42"/>
                    </a:lnTo>
                    <a:lnTo>
                      <a:pt x="14" y="42"/>
                    </a:lnTo>
                    <a:lnTo>
                      <a:pt x="7" y="36"/>
                    </a:lnTo>
                    <a:lnTo>
                      <a:pt x="2" y="30"/>
                    </a:lnTo>
                    <a:lnTo>
                      <a:pt x="0" y="26"/>
                    </a:lnTo>
                    <a:lnTo>
                      <a:pt x="0" y="22"/>
                    </a:lnTo>
                    <a:lnTo>
                      <a:pt x="0" y="22"/>
                    </a:lnTo>
                    <a:lnTo>
                      <a:pt x="0" y="18"/>
                    </a:lnTo>
                    <a:lnTo>
                      <a:pt x="2" y="14"/>
                    </a:lnTo>
                    <a:lnTo>
                      <a:pt x="7" y="7"/>
                    </a:lnTo>
                    <a:lnTo>
                      <a:pt x="14" y="3"/>
                    </a:lnTo>
                    <a:lnTo>
                      <a:pt x="18" y="2"/>
                    </a:lnTo>
                    <a:lnTo>
                      <a:pt x="22" y="0"/>
                    </a:lnTo>
                    <a:lnTo>
                      <a:pt x="22" y="0"/>
                    </a:lnTo>
                    <a:lnTo>
                      <a:pt x="26" y="2"/>
                    </a:lnTo>
                    <a:lnTo>
                      <a:pt x="30" y="3"/>
                    </a:lnTo>
                    <a:lnTo>
                      <a:pt x="36" y="7"/>
                    </a:lnTo>
                    <a:lnTo>
                      <a:pt x="40" y="14"/>
                    </a:lnTo>
                    <a:lnTo>
                      <a:pt x="42" y="18"/>
                    </a:lnTo>
                    <a:lnTo>
                      <a:pt x="42" y="22"/>
                    </a:lnTo>
                    <a:lnTo>
                      <a:pt x="42"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8"/>
              <p:cNvSpPr>
                <a:spLocks/>
              </p:cNvSpPr>
              <p:nvPr/>
            </p:nvSpPr>
            <p:spPr bwMode="auto">
              <a:xfrm>
                <a:off x="-4797425" y="1322388"/>
                <a:ext cx="107950" cy="106363"/>
              </a:xfrm>
              <a:custGeom>
                <a:avLst/>
                <a:gdLst>
                  <a:gd name="T0" fmla="*/ 272 w 272"/>
                  <a:gd name="T1" fmla="*/ 136 h 272"/>
                  <a:gd name="T2" fmla="*/ 269 w 272"/>
                  <a:gd name="T3" fmla="*/ 164 h 272"/>
                  <a:gd name="T4" fmla="*/ 261 w 272"/>
                  <a:gd name="T5" fmla="*/ 189 h 272"/>
                  <a:gd name="T6" fmla="*/ 248 w 272"/>
                  <a:gd name="T7" fmla="*/ 212 h 272"/>
                  <a:gd name="T8" fmla="*/ 232 w 272"/>
                  <a:gd name="T9" fmla="*/ 232 h 272"/>
                  <a:gd name="T10" fmla="*/ 212 w 272"/>
                  <a:gd name="T11" fmla="*/ 249 h 272"/>
                  <a:gd name="T12" fmla="*/ 188 w 272"/>
                  <a:gd name="T13" fmla="*/ 261 h 272"/>
                  <a:gd name="T14" fmla="*/ 162 w 272"/>
                  <a:gd name="T15" fmla="*/ 269 h 272"/>
                  <a:gd name="T16" fmla="*/ 136 w 272"/>
                  <a:gd name="T17" fmla="*/ 272 h 272"/>
                  <a:gd name="T18" fmla="*/ 121 w 272"/>
                  <a:gd name="T19" fmla="*/ 272 h 272"/>
                  <a:gd name="T20" fmla="*/ 95 w 272"/>
                  <a:gd name="T21" fmla="*/ 267 h 272"/>
                  <a:gd name="T22" fmla="*/ 71 w 272"/>
                  <a:gd name="T23" fmla="*/ 256 h 272"/>
                  <a:gd name="T24" fmla="*/ 49 w 272"/>
                  <a:gd name="T25" fmla="*/ 241 h 272"/>
                  <a:gd name="T26" fmla="*/ 31 w 272"/>
                  <a:gd name="T27" fmla="*/ 223 h 272"/>
                  <a:gd name="T28" fmla="*/ 16 w 272"/>
                  <a:gd name="T29" fmla="*/ 201 h 272"/>
                  <a:gd name="T30" fmla="*/ 5 w 272"/>
                  <a:gd name="T31" fmla="*/ 177 h 272"/>
                  <a:gd name="T32" fmla="*/ 0 w 272"/>
                  <a:gd name="T33" fmla="*/ 151 h 272"/>
                  <a:gd name="T34" fmla="*/ 0 w 272"/>
                  <a:gd name="T35" fmla="*/ 136 h 272"/>
                  <a:gd name="T36" fmla="*/ 3 w 272"/>
                  <a:gd name="T37" fmla="*/ 110 h 272"/>
                  <a:gd name="T38" fmla="*/ 11 w 272"/>
                  <a:gd name="T39" fmla="*/ 84 h 272"/>
                  <a:gd name="T40" fmla="*/ 23 w 272"/>
                  <a:gd name="T41" fmla="*/ 60 h 272"/>
                  <a:gd name="T42" fmla="*/ 40 w 272"/>
                  <a:gd name="T43" fmla="*/ 40 h 272"/>
                  <a:gd name="T44" fmla="*/ 60 w 272"/>
                  <a:gd name="T45" fmla="*/ 24 h 272"/>
                  <a:gd name="T46" fmla="*/ 83 w 272"/>
                  <a:gd name="T47" fmla="*/ 11 h 272"/>
                  <a:gd name="T48" fmla="*/ 108 w 272"/>
                  <a:gd name="T49" fmla="*/ 3 h 272"/>
                  <a:gd name="T50" fmla="*/ 136 w 272"/>
                  <a:gd name="T51" fmla="*/ 0 h 272"/>
                  <a:gd name="T52" fmla="*/ 149 w 272"/>
                  <a:gd name="T53" fmla="*/ 2 h 272"/>
                  <a:gd name="T54" fmla="*/ 176 w 272"/>
                  <a:gd name="T55" fmla="*/ 7 h 272"/>
                  <a:gd name="T56" fmla="*/ 200 w 272"/>
                  <a:gd name="T57" fmla="*/ 18 h 272"/>
                  <a:gd name="T58" fmla="*/ 222 w 272"/>
                  <a:gd name="T59" fmla="*/ 32 h 272"/>
                  <a:gd name="T60" fmla="*/ 240 w 272"/>
                  <a:gd name="T61" fmla="*/ 50 h 272"/>
                  <a:gd name="T62" fmla="*/ 254 w 272"/>
                  <a:gd name="T63" fmla="*/ 72 h 272"/>
                  <a:gd name="T64" fmla="*/ 265 w 272"/>
                  <a:gd name="T65" fmla="*/ 96 h 272"/>
                  <a:gd name="T66" fmla="*/ 270 w 272"/>
                  <a:gd name="T67" fmla="*/ 123 h 272"/>
                  <a:gd name="T68" fmla="*/ 272 w 272"/>
                  <a:gd name="T69"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2" h="272">
                    <a:moveTo>
                      <a:pt x="272" y="136"/>
                    </a:moveTo>
                    <a:lnTo>
                      <a:pt x="272" y="136"/>
                    </a:lnTo>
                    <a:lnTo>
                      <a:pt x="270" y="151"/>
                    </a:lnTo>
                    <a:lnTo>
                      <a:pt x="269" y="164"/>
                    </a:lnTo>
                    <a:lnTo>
                      <a:pt x="265" y="177"/>
                    </a:lnTo>
                    <a:lnTo>
                      <a:pt x="261" y="189"/>
                    </a:lnTo>
                    <a:lnTo>
                      <a:pt x="254" y="201"/>
                    </a:lnTo>
                    <a:lnTo>
                      <a:pt x="248" y="212"/>
                    </a:lnTo>
                    <a:lnTo>
                      <a:pt x="240" y="223"/>
                    </a:lnTo>
                    <a:lnTo>
                      <a:pt x="232" y="232"/>
                    </a:lnTo>
                    <a:lnTo>
                      <a:pt x="222" y="241"/>
                    </a:lnTo>
                    <a:lnTo>
                      <a:pt x="212" y="249"/>
                    </a:lnTo>
                    <a:lnTo>
                      <a:pt x="200" y="256"/>
                    </a:lnTo>
                    <a:lnTo>
                      <a:pt x="188" y="261"/>
                    </a:lnTo>
                    <a:lnTo>
                      <a:pt x="176" y="267"/>
                    </a:lnTo>
                    <a:lnTo>
                      <a:pt x="162" y="269"/>
                    </a:lnTo>
                    <a:lnTo>
                      <a:pt x="149" y="272"/>
                    </a:lnTo>
                    <a:lnTo>
                      <a:pt x="136" y="272"/>
                    </a:lnTo>
                    <a:lnTo>
                      <a:pt x="136" y="272"/>
                    </a:lnTo>
                    <a:lnTo>
                      <a:pt x="121" y="272"/>
                    </a:lnTo>
                    <a:lnTo>
                      <a:pt x="108" y="269"/>
                    </a:lnTo>
                    <a:lnTo>
                      <a:pt x="95" y="267"/>
                    </a:lnTo>
                    <a:lnTo>
                      <a:pt x="83" y="261"/>
                    </a:lnTo>
                    <a:lnTo>
                      <a:pt x="71" y="256"/>
                    </a:lnTo>
                    <a:lnTo>
                      <a:pt x="60" y="249"/>
                    </a:lnTo>
                    <a:lnTo>
                      <a:pt x="49" y="241"/>
                    </a:lnTo>
                    <a:lnTo>
                      <a:pt x="40" y="232"/>
                    </a:lnTo>
                    <a:lnTo>
                      <a:pt x="31" y="223"/>
                    </a:lnTo>
                    <a:lnTo>
                      <a:pt x="23" y="212"/>
                    </a:lnTo>
                    <a:lnTo>
                      <a:pt x="16" y="201"/>
                    </a:lnTo>
                    <a:lnTo>
                      <a:pt x="11" y="189"/>
                    </a:lnTo>
                    <a:lnTo>
                      <a:pt x="5" y="177"/>
                    </a:lnTo>
                    <a:lnTo>
                      <a:pt x="3" y="164"/>
                    </a:lnTo>
                    <a:lnTo>
                      <a:pt x="0" y="151"/>
                    </a:lnTo>
                    <a:lnTo>
                      <a:pt x="0" y="136"/>
                    </a:lnTo>
                    <a:lnTo>
                      <a:pt x="0" y="136"/>
                    </a:lnTo>
                    <a:lnTo>
                      <a:pt x="0" y="123"/>
                    </a:lnTo>
                    <a:lnTo>
                      <a:pt x="3" y="110"/>
                    </a:lnTo>
                    <a:lnTo>
                      <a:pt x="5" y="96"/>
                    </a:lnTo>
                    <a:lnTo>
                      <a:pt x="11" y="84"/>
                    </a:lnTo>
                    <a:lnTo>
                      <a:pt x="16" y="72"/>
                    </a:lnTo>
                    <a:lnTo>
                      <a:pt x="23" y="60"/>
                    </a:lnTo>
                    <a:lnTo>
                      <a:pt x="31" y="50"/>
                    </a:lnTo>
                    <a:lnTo>
                      <a:pt x="40" y="40"/>
                    </a:lnTo>
                    <a:lnTo>
                      <a:pt x="49" y="32"/>
                    </a:lnTo>
                    <a:lnTo>
                      <a:pt x="60" y="24"/>
                    </a:lnTo>
                    <a:lnTo>
                      <a:pt x="71" y="18"/>
                    </a:lnTo>
                    <a:lnTo>
                      <a:pt x="83" y="11"/>
                    </a:lnTo>
                    <a:lnTo>
                      <a:pt x="95" y="7"/>
                    </a:lnTo>
                    <a:lnTo>
                      <a:pt x="108" y="3"/>
                    </a:lnTo>
                    <a:lnTo>
                      <a:pt x="121" y="2"/>
                    </a:lnTo>
                    <a:lnTo>
                      <a:pt x="136" y="0"/>
                    </a:lnTo>
                    <a:lnTo>
                      <a:pt x="136" y="0"/>
                    </a:lnTo>
                    <a:lnTo>
                      <a:pt x="149" y="2"/>
                    </a:lnTo>
                    <a:lnTo>
                      <a:pt x="162" y="3"/>
                    </a:lnTo>
                    <a:lnTo>
                      <a:pt x="176" y="7"/>
                    </a:lnTo>
                    <a:lnTo>
                      <a:pt x="188" y="11"/>
                    </a:lnTo>
                    <a:lnTo>
                      <a:pt x="200" y="18"/>
                    </a:lnTo>
                    <a:lnTo>
                      <a:pt x="212" y="24"/>
                    </a:lnTo>
                    <a:lnTo>
                      <a:pt x="222" y="32"/>
                    </a:lnTo>
                    <a:lnTo>
                      <a:pt x="232" y="40"/>
                    </a:lnTo>
                    <a:lnTo>
                      <a:pt x="240" y="50"/>
                    </a:lnTo>
                    <a:lnTo>
                      <a:pt x="248" y="60"/>
                    </a:lnTo>
                    <a:lnTo>
                      <a:pt x="254" y="72"/>
                    </a:lnTo>
                    <a:lnTo>
                      <a:pt x="261" y="84"/>
                    </a:lnTo>
                    <a:lnTo>
                      <a:pt x="265" y="96"/>
                    </a:lnTo>
                    <a:lnTo>
                      <a:pt x="269" y="110"/>
                    </a:lnTo>
                    <a:lnTo>
                      <a:pt x="270" y="123"/>
                    </a:lnTo>
                    <a:lnTo>
                      <a:pt x="272" y="136"/>
                    </a:lnTo>
                    <a:lnTo>
                      <a:pt x="272" y="1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9"/>
              <p:cNvSpPr>
                <a:spLocks/>
              </p:cNvSpPr>
              <p:nvPr/>
            </p:nvSpPr>
            <p:spPr bwMode="auto">
              <a:xfrm>
                <a:off x="-4784725" y="1336675"/>
                <a:ext cx="80962" cy="79375"/>
              </a:xfrm>
              <a:custGeom>
                <a:avLst/>
                <a:gdLst>
                  <a:gd name="T0" fmla="*/ 173 w 201"/>
                  <a:gd name="T1" fmla="*/ 31 h 201"/>
                  <a:gd name="T2" fmla="*/ 170 w 201"/>
                  <a:gd name="T3" fmla="*/ 42 h 201"/>
                  <a:gd name="T4" fmla="*/ 163 w 201"/>
                  <a:gd name="T5" fmla="*/ 51 h 201"/>
                  <a:gd name="T6" fmla="*/ 154 w 201"/>
                  <a:gd name="T7" fmla="*/ 58 h 201"/>
                  <a:gd name="T8" fmla="*/ 143 w 201"/>
                  <a:gd name="T9" fmla="*/ 60 h 201"/>
                  <a:gd name="T10" fmla="*/ 137 w 201"/>
                  <a:gd name="T11" fmla="*/ 59 h 201"/>
                  <a:gd name="T12" fmla="*/ 126 w 201"/>
                  <a:gd name="T13" fmla="*/ 55 h 201"/>
                  <a:gd name="T14" fmla="*/ 118 w 201"/>
                  <a:gd name="T15" fmla="*/ 47 h 201"/>
                  <a:gd name="T16" fmla="*/ 114 w 201"/>
                  <a:gd name="T17" fmla="*/ 36 h 201"/>
                  <a:gd name="T18" fmla="*/ 113 w 201"/>
                  <a:gd name="T19" fmla="*/ 30 h 201"/>
                  <a:gd name="T20" fmla="*/ 117 w 201"/>
                  <a:gd name="T21" fmla="*/ 15 h 201"/>
                  <a:gd name="T22" fmla="*/ 129 w 201"/>
                  <a:gd name="T23" fmla="*/ 4 h 201"/>
                  <a:gd name="T24" fmla="*/ 114 w 201"/>
                  <a:gd name="T25" fmla="*/ 2 h 201"/>
                  <a:gd name="T26" fmla="*/ 101 w 201"/>
                  <a:gd name="T27" fmla="*/ 0 h 201"/>
                  <a:gd name="T28" fmla="*/ 81 w 201"/>
                  <a:gd name="T29" fmla="*/ 2 h 201"/>
                  <a:gd name="T30" fmla="*/ 61 w 201"/>
                  <a:gd name="T31" fmla="*/ 8 h 201"/>
                  <a:gd name="T32" fmla="*/ 45 w 201"/>
                  <a:gd name="T33" fmla="*/ 18 h 201"/>
                  <a:gd name="T34" fmla="*/ 29 w 201"/>
                  <a:gd name="T35" fmla="*/ 30 h 201"/>
                  <a:gd name="T36" fmla="*/ 17 w 201"/>
                  <a:gd name="T37" fmla="*/ 44 h 201"/>
                  <a:gd name="T38" fmla="*/ 8 w 201"/>
                  <a:gd name="T39" fmla="*/ 62 h 201"/>
                  <a:gd name="T40" fmla="*/ 2 w 201"/>
                  <a:gd name="T41" fmla="*/ 80 h 201"/>
                  <a:gd name="T42" fmla="*/ 0 w 201"/>
                  <a:gd name="T43" fmla="*/ 100 h 201"/>
                  <a:gd name="T44" fmla="*/ 1 w 201"/>
                  <a:gd name="T45" fmla="*/ 111 h 201"/>
                  <a:gd name="T46" fmla="*/ 5 w 201"/>
                  <a:gd name="T47" fmla="*/ 131 h 201"/>
                  <a:gd name="T48" fmla="*/ 12 w 201"/>
                  <a:gd name="T49" fmla="*/ 148 h 201"/>
                  <a:gd name="T50" fmla="*/ 24 w 201"/>
                  <a:gd name="T51" fmla="*/ 164 h 201"/>
                  <a:gd name="T52" fmla="*/ 37 w 201"/>
                  <a:gd name="T53" fmla="*/ 177 h 201"/>
                  <a:gd name="T54" fmla="*/ 53 w 201"/>
                  <a:gd name="T55" fmla="*/ 189 h 201"/>
                  <a:gd name="T56" fmla="*/ 70 w 201"/>
                  <a:gd name="T57" fmla="*/ 196 h 201"/>
                  <a:gd name="T58" fmla="*/ 90 w 201"/>
                  <a:gd name="T59" fmla="*/ 200 h 201"/>
                  <a:gd name="T60" fmla="*/ 101 w 201"/>
                  <a:gd name="T61" fmla="*/ 201 h 201"/>
                  <a:gd name="T62" fmla="*/ 121 w 201"/>
                  <a:gd name="T63" fmla="*/ 199 h 201"/>
                  <a:gd name="T64" fmla="*/ 139 w 201"/>
                  <a:gd name="T65" fmla="*/ 193 h 201"/>
                  <a:gd name="T66" fmla="*/ 157 w 201"/>
                  <a:gd name="T67" fmla="*/ 184 h 201"/>
                  <a:gd name="T68" fmla="*/ 171 w 201"/>
                  <a:gd name="T69" fmla="*/ 172 h 201"/>
                  <a:gd name="T70" fmla="*/ 183 w 201"/>
                  <a:gd name="T71" fmla="*/ 156 h 201"/>
                  <a:gd name="T72" fmla="*/ 193 w 201"/>
                  <a:gd name="T73" fmla="*/ 140 h 201"/>
                  <a:gd name="T74" fmla="*/ 199 w 201"/>
                  <a:gd name="T75" fmla="*/ 120 h 201"/>
                  <a:gd name="T76" fmla="*/ 201 w 201"/>
                  <a:gd name="T77" fmla="*/ 100 h 201"/>
                  <a:gd name="T78" fmla="*/ 201 w 201"/>
                  <a:gd name="T79" fmla="*/ 91 h 201"/>
                  <a:gd name="T80" fmla="*/ 197 w 201"/>
                  <a:gd name="T81" fmla="*/ 71 h 201"/>
                  <a:gd name="T82" fmla="*/ 190 w 201"/>
                  <a:gd name="T83" fmla="*/ 54 h 201"/>
                  <a:gd name="T84" fmla="*/ 179 w 201"/>
                  <a:gd name="T85" fmla="*/ 38 h 201"/>
                  <a:gd name="T86" fmla="*/ 173 w 201"/>
                  <a:gd name="T87"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 h="201">
                    <a:moveTo>
                      <a:pt x="173" y="31"/>
                    </a:moveTo>
                    <a:lnTo>
                      <a:pt x="173" y="31"/>
                    </a:lnTo>
                    <a:lnTo>
                      <a:pt x="173" y="36"/>
                    </a:lnTo>
                    <a:lnTo>
                      <a:pt x="170" y="42"/>
                    </a:lnTo>
                    <a:lnTo>
                      <a:pt x="167" y="47"/>
                    </a:lnTo>
                    <a:lnTo>
                      <a:pt x="163" y="51"/>
                    </a:lnTo>
                    <a:lnTo>
                      <a:pt x="159" y="55"/>
                    </a:lnTo>
                    <a:lnTo>
                      <a:pt x="154" y="58"/>
                    </a:lnTo>
                    <a:lnTo>
                      <a:pt x="149" y="59"/>
                    </a:lnTo>
                    <a:lnTo>
                      <a:pt x="143" y="60"/>
                    </a:lnTo>
                    <a:lnTo>
                      <a:pt x="143" y="60"/>
                    </a:lnTo>
                    <a:lnTo>
                      <a:pt x="137" y="59"/>
                    </a:lnTo>
                    <a:lnTo>
                      <a:pt x="131" y="58"/>
                    </a:lnTo>
                    <a:lnTo>
                      <a:pt x="126" y="55"/>
                    </a:lnTo>
                    <a:lnTo>
                      <a:pt x="122" y="51"/>
                    </a:lnTo>
                    <a:lnTo>
                      <a:pt x="118" y="47"/>
                    </a:lnTo>
                    <a:lnTo>
                      <a:pt x="115" y="42"/>
                    </a:lnTo>
                    <a:lnTo>
                      <a:pt x="114" y="36"/>
                    </a:lnTo>
                    <a:lnTo>
                      <a:pt x="113" y="30"/>
                    </a:lnTo>
                    <a:lnTo>
                      <a:pt x="113" y="30"/>
                    </a:lnTo>
                    <a:lnTo>
                      <a:pt x="114" y="22"/>
                    </a:lnTo>
                    <a:lnTo>
                      <a:pt x="117" y="15"/>
                    </a:lnTo>
                    <a:lnTo>
                      <a:pt x="122" y="8"/>
                    </a:lnTo>
                    <a:lnTo>
                      <a:pt x="129" y="4"/>
                    </a:lnTo>
                    <a:lnTo>
                      <a:pt x="129" y="4"/>
                    </a:lnTo>
                    <a:lnTo>
                      <a:pt x="114" y="2"/>
                    </a:lnTo>
                    <a:lnTo>
                      <a:pt x="101" y="0"/>
                    </a:lnTo>
                    <a:lnTo>
                      <a:pt x="101" y="0"/>
                    </a:lnTo>
                    <a:lnTo>
                      <a:pt x="90" y="0"/>
                    </a:lnTo>
                    <a:lnTo>
                      <a:pt x="81" y="2"/>
                    </a:lnTo>
                    <a:lnTo>
                      <a:pt x="70" y="4"/>
                    </a:lnTo>
                    <a:lnTo>
                      <a:pt x="61" y="8"/>
                    </a:lnTo>
                    <a:lnTo>
                      <a:pt x="53" y="12"/>
                    </a:lnTo>
                    <a:lnTo>
                      <a:pt x="45" y="18"/>
                    </a:lnTo>
                    <a:lnTo>
                      <a:pt x="37" y="23"/>
                    </a:lnTo>
                    <a:lnTo>
                      <a:pt x="29" y="30"/>
                    </a:lnTo>
                    <a:lnTo>
                      <a:pt x="24" y="36"/>
                    </a:lnTo>
                    <a:lnTo>
                      <a:pt x="17" y="44"/>
                    </a:lnTo>
                    <a:lnTo>
                      <a:pt x="12" y="52"/>
                    </a:lnTo>
                    <a:lnTo>
                      <a:pt x="8" y="62"/>
                    </a:lnTo>
                    <a:lnTo>
                      <a:pt x="5" y="71"/>
                    </a:lnTo>
                    <a:lnTo>
                      <a:pt x="2" y="80"/>
                    </a:lnTo>
                    <a:lnTo>
                      <a:pt x="1" y="90"/>
                    </a:lnTo>
                    <a:lnTo>
                      <a:pt x="0" y="100"/>
                    </a:lnTo>
                    <a:lnTo>
                      <a:pt x="0" y="100"/>
                    </a:lnTo>
                    <a:lnTo>
                      <a:pt x="1" y="111"/>
                    </a:lnTo>
                    <a:lnTo>
                      <a:pt x="2" y="120"/>
                    </a:lnTo>
                    <a:lnTo>
                      <a:pt x="5" y="131"/>
                    </a:lnTo>
                    <a:lnTo>
                      <a:pt x="8" y="140"/>
                    </a:lnTo>
                    <a:lnTo>
                      <a:pt x="12" y="148"/>
                    </a:lnTo>
                    <a:lnTo>
                      <a:pt x="17" y="156"/>
                    </a:lnTo>
                    <a:lnTo>
                      <a:pt x="24" y="164"/>
                    </a:lnTo>
                    <a:lnTo>
                      <a:pt x="29" y="172"/>
                    </a:lnTo>
                    <a:lnTo>
                      <a:pt x="37" y="177"/>
                    </a:lnTo>
                    <a:lnTo>
                      <a:pt x="45" y="184"/>
                    </a:lnTo>
                    <a:lnTo>
                      <a:pt x="53" y="189"/>
                    </a:lnTo>
                    <a:lnTo>
                      <a:pt x="61" y="193"/>
                    </a:lnTo>
                    <a:lnTo>
                      <a:pt x="70" y="196"/>
                    </a:lnTo>
                    <a:lnTo>
                      <a:pt x="81" y="199"/>
                    </a:lnTo>
                    <a:lnTo>
                      <a:pt x="90" y="200"/>
                    </a:lnTo>
                    <a:lnTo>
                      <a:pt x="101" y="201"/>
                    </a:lnTo>
                    <a:lnTo>
                      <a:pt x="101" y="201"/>
                    </a:lnTo>
                    <a:lnTo>
                      <a:pt x="110" y="200"/>
                    </a:lnTo>
                    <a:lnTo>
                      <a:pt x="121" y="199"/>
                    </a:lnTo>
                    <a:lnTo>
                      <a:pt x="130" y="196"/>
                    </a:lnTo>
                    <a:lnTo>
                      <a:pt x="139" y="193"/>
                    </a:lnTo>
                    <a:lnTo>
                      <a:pt x="149" y="189"/>
                    </a:lnTo>
                    <a:lnTo>
                      <a:pt x="157" y="184"/>
                    </a:lnTo>
                    <a:lnTo>
                      <a:pt x="165" y="177"/>
                    </a:lnTo>
                    <a:lnTo>
                      <a:pt x="171" y="172"/>
                    </a:lnTo>
                    <a:lnTo>
                      <a:pt x="178" y="164"/>
                    </a:lnTo>
                    <a:lnTo>
                      <a:pt x="183" y="156"/>
                    </a:lnTo>
                    <a:lnTo>
                      <a:pt x="189" y="148"/>
                    </a:lnTo>
                    <a:lnTo>
                      <a:pt x="193" y="140"/>
                    </a:lnTo>
                    <a:lnTo>
                      <a:pt x="197" y="131"/>
                    </a:lnTo>
                    <a:lnTo>
                      <a:pt x="199" y="120"/>
                    </a:lnTo>
                    <a:lnTo>
                      <a:pt x="201" y="111"/>
                    </a:lnTo>
                    <a:lnTo>
                      <a:pt x="201" y="100"/>
                    </a:lnTo>
                    <a:lnTo>
                      <a:pt x="201" y="100"/>
                    </a:lnTo>
                    <a:lnTo>
                      <a:pt x="201" y="91"/>
                    </a:lnTo>
                    <a:lnTo>
                      <a:pt x="199" y="80"/>
                    </a:lnTo>
                    <a:lnTo>
                      <a:pt x="197" y="71"/>
                    </a:lnTo>
                    <a:lnTo>
                      <a:pt x="194" y="63"/>
                    </a:lnTo>
                    <a:lnTo>
                      <a:pt x="190" y="54"/>
                    </a:lnTo>
                    <a:lnTo>
                      <a:pt x="185" y="46"/>
                    </a:lnTo>
                    <a:lnTo>
                      <a:pt x="179" y="38"/>
                    </a:lnTo>
                    <a:lnTo>
                      <a:pt x="173" y="31"/>
                    </a:lnTo>
                    <a:lnTo>
                      <a:pt x="173" y="31"/>
                    </a:lnTo>
                    <a:close/>
                  </a:path>
                </a:pathLst>
              </a:custGeom>
              <a:solidFill>
                <a:srgbClr val="00B8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0"/>
              <p:cNvSpPr>
                <a:spLocks/>
              </p:cNvSpPr>
              <p:nvPr/>
            </p:nvSpPr>
            <p:spPr bwMode="auto">
              <a:xfrm>
                <a:off x="-4762500" y="1381125"/>
                <a:ext cx="14287" cy="14288"/>
              </a:xfrm>
              <a:custGeom>
                <a:avLst/>
                <a:gdLst>
                  <a:gd name="T0" fmla="*/ 36 w 36"/>
                  <a:gd name="T1" fmla="*/ 19 h 36"/>
                  <a:gd name="T2" fmla="*/ 36 w 36"/>
                  <a:gd name="T3" fmla="*/ 19 h 36"/>
                  <a:gd name="T4" fmla="*/ 35 w 36"/>
                  <a:gd name="T5" fmla="*/ 25 h 36"/>
                  <a:gd name="T6" fmla="*/ 31 w 36"/>
                  <a:gd name="T7" fmla="*/ 31 h 36"/>
                  <a:gd name="T8" fmla="*/ 25 w 36"/>
                  <a:gd name="T9" fmla="*/ 35 h 36"/>
                  <a:gd name="T10" fmla="*/ 17 w 36"/>
                  <a:gd name="T11" fmla="*/ 36 h 36"/>
                  <a:gd name="T12" fmla="*/ 17 w 36"/>
                  <a:gd name="T13" fmla="*/ 36 h 36"/>
                  <a:gd name="T14" fmla="*/ 11 w 36"/>
                  <a:gd name="T15" fmla="*/ 35 h 36"/>
                  <a:gd name="T16" fmla="*/ 5 w 36"/>
                  <a:gd name="T17" fmla="*/ 31 h 36"/>
                  <a:gd name="T18" fmla="*/ 1 w 36"/>
                  <a:gd name="T19" fmla="*/ 25 h 36"/>
                  <a:gd name="T20" fmla="*/ 0 w 36"/>
                  <a:gd name="T21" fmla="*/ 19 h 36"/>
                  <a:gd name="T22" fmla="*/ 0 w 36"/>
                  <a:gd name="T23" fmla="*/ 19 h 36"/>
                  <a:gd name="T24" fmla="*/ 1 w 36"/>
                  <a:gd name="T25" fmla="*/ 11 h 36"/>
                  <a:gd name="T26" fmla="*/ 5 w 36"/>
                  <a:gd name="T27" fmla="*/ 5 h 36"/>
                  <a:gd name="T28" fmla="*/ 11 w 36"/>
                  <a:gd name="T29" fmla="*/ 1 h 36"/>
                  <a:gd name="T30" fmla="*/ 17 w 36"/>
                  <a:gd name="T31" fmla="*/ 0 h 36"/>
                  <a:gd name="T32" fmla="*/ 17 w 36"/>
                  <a:gd name="T33" fmla="*/ 0 h 36"/>
                  <a:gd name="T34" fmla="*/ 25 w 36"/>
                  <a:gd name="T35" fmla="*/ 1 h 36"/>
                  <a:gd name="T36" fmla="*/ 31 w 36"/>
                  <a:gd name="T37" fmla="*/ 5 h 36"/>
                  <a:gd name="T38" fmla="*/ 35 w 36"/>
                  <a:gd name="T39" fmla="*/ 11 h 36"/>
                  <a:gd name="T40" fmla="*/ 36 w 36"/>
                  <a:gd name="T41" fmla="*/ 19 h 36"/>
                  <a:gd name="T42" fmla="*/ 36 w 36"/>
                  <a:gd name="T43"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36" y="19"/>
                    </a:moveTo>
                    <a:lnTo>
                      <a:pt x="36" y="19"/>
                    </a:lnTo>
                    <a:lnTo>
                      <a:pt x="35" y="25"/>
                    </a:lnTo>
                    <a:lnTo>
                      <a:pt x="31" y="31"/>
                    </a:lnTo>
                    <a:lnTo>
                      <a:pt x="25" y="35"/>
                    </a:lnTo>
                    <a:lnTo>
                      <a:pt x="17" y="36"/>
                    </a:lnTo>
                    <a:lnTo>
                      <a:pt x="17" y="36"/>
                    </a:lnTo>
                    <a:lnTo>
                      <a:pt x="11" y="35"/>
                    </a:lnTo>
                    <a:lnTo>
                      <a:pt x="5" y="31"/>
                    </a:lnTo>
                    <a:lnTo>
                      <a:pt x="1" y="25"/>
                    </a:lnTo>
                    <a:lnTo>
                      <a:pt x="0" y="19"/>
                    </a:lnTo>
                    <a:lnTo>
                      <a:pt x="0" y="19"/>
                    </a:lnTo>
                    <a:lnTo>
                      <a:pt x="1" y="11"/>
                    </a:lnTo>
                    <a:lnTo>
                      <a:pt x="5" y="5"/>
                    </a:lnTo>
                    <a:lnTo>
                      <a:pt x="11" y="1"/>
                    </a:lnTo>
                    <a:lnTo>
                      <a:pt x="17" y="0"/>
                    </a:lnTo>
                    <a:lnTo>
                      <a:pt x="17" y="0"/>
                    </a:lnTo>
                    <a:lnTo>
                      <a:pt x="25" y="1"/>
                    </a:lnTo>
                    <a:lnTo>
                      <a:pt x="31" y="5"/>
                    </a:lnTo>
                    <a:lnTo>
                      <a:pt x="35" y="11"/>
                    </a:lnTo>
                    <a:lnTo>
                      <a:pt x="36" y="19"/>
                    </a:lnTo>
                    <a:lnTo>
                      <a:pt x="36"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1"/>
              <p:cNvSpPr>
                <a:spLocks/>
              </p:cNvSpPr>
              <p:nvPr/>
            </p:nvSpPr>
            <p:spPr bwMode="auto">
              <a:xfrm>
                <a:off x="-5092700" y="725488"/>
                <a:ext cx="985837" cy="1149350"/>
              </a:xfrm>
              <a:custGeom>
                <a:avLst/>
                <a:gdLst>
                  <a:gd name="T0" fmla="*/ 823 w 2485"/>
                  <a:gd name="T1" fmla="*/ 880 h 2895"/>
                  <a:gd name="T2" fmla="*/ 999 w 2485"/>
                  <a:gd name="T3" fmla="*/ 1053 h 2895"/>
                  <a:gd name="T4" fmla="*/ 1182 w 2485"/>
                  <a:gd name="T5" fmla="*/ 1196 h 2895"/>
                  <a:gd name="T6" fmla="*/ 1374 w 2485"/>
                  <a:gd name="T7" fmla="*/ 1304 h 2895"/>
                  <a:gd name="T8" fmla="*/ 1516 w 2485"/>
                  <a:gd name="T9" fmla="*/ 1408 h 2895"/>
                  <a:gd name="T10" fmla="*/ 1671 w 2485"/>
                  <a:gd name="T11" fmla="*/ 1577 h 2895"/>
                  <a:gd name="T12" fmla="*/ 1828 w 2485"/>
                  <a:gd name="T13" fmla="*/ 1839 h 2895"/>
                  <a:gd name="T14" fmla="*/ 1983 w 2485"/>
                  <a:gd name="T15" fmla="*/ 2225 h 2895"/>
                  <a:gd name="T16" fmla="*/ 2130 w 2485"/>
                  <a:gd name="T17" fmla="*/ 2765 h 2895"/>
                  <a:gd name="T18" fmla="*/ 2222 w 2485"/>
                  <a:gd name="T19" fmla="*/ 2738 h 2895"/>
                  <a:gd name="T20" fmla="*/ 2332 w 2485"/>
                  <a:gd name="T21" fmla="*/ 2411 h 2895"/>
                  <a:gd name="T22" fmla="*/ 2437 w 2485"/>
                  <a:gd name="T23" fmla="*/ 1967 h 2895"/>
                  <a:gd name="T24" fmla="*/ 2476 w 2485"/>
                  <a:gd name="T25" fmla="*/ 1667 h 2895"/>
                  <a:gd name="T26" fmla="*/ 2485 w 2485"/>
                  <a:gd name="T27" fmla="*/ 1409 h 2895"/>
                  <a:gd name="T28" fmla="*/ 2464 w 2485"/>
                  <a:gd name="T29" fmla="*/ 1150 h 2895"/>
                  <a:gd name="T30" fmla="*/ 2409 w 2485"/>
                  <a:gd name="T31" fmla="*/ 898 h 2895"/>
                  <a:gd name="T32" fmla="*/ 2311 w 2485"/>
                  <a:gd name="T33" fmla="*/ 659 h 2895"/>
                  <a:gd name="T34" fmla="*/ 2166 w 2485"/>
                  <a:gd name="T35" fmla="*/ 440 h 2895"/>
                  <a:gd name="T36" fmla="*/ 2039 w 2485"/>
                  <a:gd name="T37" fmla="*/ 310 h 2895"/>
                  <a:gd name="T38" fmla="*/ 1880 w 2485"/>
                  <a:gd name="T39" fmla="*/ 189 h 2895"/>
                  <a:gd name="T40" fmla="*/ 1711 w 2485"/>
                  <a:gd name="T41" fmla="*/ 98 h 2895"/>
                  <a:gd name="T42" fmla="*/ 1536 w 2485"/>
                  <a:gd name="T43" fmla="*/ 38 h 2895"/>
                  <a:gd name="T44" fmla="*/ 1361 w 2485"/>
                  <a:gd name="T45" fmla="*/ 6 h 2895"/>
                  <a:gd name="T46" fmla="*/ 1185 w 2485"/>
                  <a:gd name="T47" fmla="*/ 1 h 2895"/>
                  <a:gd name="T48" fmla="*/ 1012 w 2485"/>
                  <a:gd name="T49" fmla="*/ 21 h 2895"/>
                  <a:gd name="T50" fmla="*/ 847 w 2485"/>
                  <a:gd name="T51" fmla="*/ 62 h 2895"/>
                  <a:gd name="T52" fmla="*/ 693 w 2485"/>
                  <a:gd name="T53" fmla="*/ 126 h 2895"/>
                  <a:gd name="T54" fmla="*/ 550 w 2485"/>
                  <a:gd name="T55" fmla="*/ 209 h 2895"/>
                  <a:gd name="T56" fmla="*/ 425 w 2485"/>
                  <a:gd name="T57" fmla="*/ 309 h 2895"/>
                  <a:gd name="T58" fmla="*/ 319 w 2485"/>
                  <a:gd name="T59" fmla="*/ 424 h 2895"/>
                  <a:gd name="T60" fmla="*/ 235 w 2485"/>
                  <a:gd name="T61" fmla="*/ 553 h 2895"/>
                  <a:gd name="T62" fmla="*/ 176 w 2485"/>
                  <a:gd name="T63" fmla="*/ 684 h 2895"/>
                  <a:gd name="T64" fmla="*/ 68 w 2485"/>
                  <a:gd name="T65" fmla="*/ 1045 h 2895"/>
                  <a:gd name="T66" fmla="*/ 6 w 2485"/>
                  <a:gd name="T67" fmla="*/ 1496 h 2895"/>
                  <a:gd name="T68" fmla="*/ 6 w 2485"/>
                  <a:gd name="T69" fmla="*/ 1860 h 2895"/>
                  <a:gd name="T70" fmla="*/ 32 w 2485"/>
                  <a:gd name="T71" fmla="*/ 2076 h 2895"/>
                  <a:gd name="T72" fmla="*/ 79 w 2485"/>
                  <a:gd name="T73" fmla="*/ 2274 h 2895"/>
                  <a:gd name="T74" fmla="*/ 150 w 2485"/>
                  <a:gd name="T75" fmla="*/ 2447 h 2895"/>
                  <a:gd name="T76" fmla="*/ 244 w 2485"/>
                  <a:gd name="T77" fmla="*/ 2591 h 2895"/>
                  <a:gd name="T78" fmla="*/ 364 w 2485"/>
                  <a:gd name="T79" fmla="*/ 2696 h 2895"/>
                  <a:gd name="T80" fmla="*/ 510 w 2485"/>
                  <a:gd name="T81" fmla="*/ 2758 h 2895"/>
                  <a:gd name="T82" fmla="*/ 647 w 2485"/>
                  <a:gd name="T83" fmla="*/ 2771 h 2895"/>
                  <a:gd name="T84" fmla="*/ 637 w 2485"/>
                  <a:gd name="T85" fmla="*/ 2750 h 2895"/>
                  <a:gd name="T86" fmla="*/ 531 w 2485"/>
                  <a:gd name="T87" fmla="*/ 2655 h 2895"/>
                  <a:gd name="T88" fmla="*/ 444 w 2485"/>
                  <a:gd name="T89" fmla="*/ 2535 h 2895"/>
                  <a:gd name="T90" fmla="*/ 354 w 2485"/>
                  <a:gd name="T91" fmla="*/ 2352 h 2895"/>
                  <a:gd name="T92" fmla="*/ 279 w 2485"/>
                  <a:gd name="T93" fmla="*/ 2092 h 2895"/>
                  <a:gd name="T94" fmla="*/ 257 w 2485"/>
                  <a:gd name="T95" fmla="*/ 1947 h 2895"/>
                  <a:gd name="T96" fmla="*/ 256 w 2485"/>
                  <a:gd name="T97" fmla="*/ 1754 h 2895"/>
                  <a:gd name="T98" fmla="*/ 281 w 2485"/>
                  <a:gd name="T99" fmla="*/ 1596 h 2895"/>
                  <a:gd name="T100" fmla="*/ 309 w 2485"/>
                  <a:gd name="T101" fmla="*/ 1545 h 2895"/>
                  <a:gd name="T102" fmla="*/ 341 w 2485"/>
                  <a:gd name="T103" fmla="*/ 1532 h 2895"/>
                  <a:gd name="T104" fmla="*/ 398 w 2485"/>
                  <a:gd name="T105" fmla="*/ 1553 h 2895"/>
                  <a:gd name="T106" fmla="*/ 428 w 2485"/>
                  <a:gd name="T107" fmla="*/ 1584 h 2895"/>
                  <a:gd name="T108" fmla="*/ 446 w 2485"/>
                  <a:gd name="T109" fmla="*/ 1586 h 2895"/>
                  <a:gd name="T110" fmla="*/ 457 w 2485"/>
                  <a:gd name="T111" fmla="*/ 1530 h 2895"/>
                  <a:gd name="T112" fmla="*/ 473 w 2485"/>
                  <a:gd name="T113" fmla="*/ 1397 h 2895"/>
                  <a:gd name="T114" fmla="*/ 525 w 2485"/>
                  <a:gd name="T115" fmla="*/ 1244 h 2895"/>
                  <a:gd name="T116" fmla="*/ 595 w 2485"/>
                  <a:gd name="T117" fmla="*/ 1111 h 2895"/>
                  <a:gd name="T118" fmla="*/ 743 w 2485"/>
                  <a:gd name="T119" fmla="*/ 923 h 2895"/>
                  <a:gd name="T120" fmla="*/ 804 w 2485"/>
                  <a:gd name="T121" fmla="*/ 872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5" h="2895">
                    <a:moveTo>
                      <a:pt x="804" y="872"/>
                    </a:moveTo>
                    <a:lnTo>
                      <a:pt x="804" y="872"/>
                    </a:lnTo>
                    <a:lnTo>
                      <a:pt x="808" y="872"/>
                    </a:lnTo>
                    <a:lnTo>
                      <a:pt x="812" y="873"/>
                    </a:lnTo>
                    <a:lnTo>
                      <a:pt x="823" y="880"/>
                    </a:lnTo>
                    <a:lnTo>
                      <a:pt x="836" y="891"/>
                    </a:lnTo>
                    <a:lnTo>
                      <a:pt x="851" y="906"/>
                    </a:lnTo>
                    <a:lnTo>
                      <a:pt x="940" y="997"/>
                    </a:lnTo>
                    <a:lnTo>
                      <a:pt x="968" y="1023"/>
                    </a:lnTo>
                    <a:lnTo>
                      <a:pt x="999" y="1053"/>
                    </a:lnTo>
                    <a:lnTo>
                      <a:pt x="1031" y="1082"/>
                    </a:lnTo>
                    <a:lnTo>
                      <a:pt x="1066" y="1111"/>
                    </a:lnTo>
                    <a:lnTo>
                      <a:pt x="1102" y="1140"/>
                    </a:lnTo>
                    <a:lnTo>
                      <a:pt x="1142" y="1170"/>
                    </a:lnTo>
                    <a:lnTo>
                      <a:pt x="1182" y="1196"/>
                    </a:lnTo>
                    <a:lnTo>
                      <a:pt x="1225" y="1222"/>
                    </a:lnTo>
                    <a:lnTo>
                      <a:pt x="1225" y="1222"/>
                    </a:lnTo>
                    <a:lnTo>
                      <a:pt x="1271" y="1247"/>
                    </a:lnTo>
                    <a:lnTo>
                      <a:pt x="1321" y="1273"/>
                    </a:lnTo>
                    <a:lnTo>
                      <a:pt x="1374" y="1304"/>
                    </a:lnTo>
                    <a:lnTo>
                      <a:pt x="1401" y="1321"/>
                    </a:lnTo>
                    <a:lnTo>
                      <a:pt x="1428" y="1340"/>
                    </a:lnTo>
                    <a:lnTo>
                      <a:pt x="1458" y="1360"/>
                    </a:lnTo>
                    <a:lnTo>
                      <a:pt x="1487" y="1383"/>
                    </a:lnTo>
                    <a:lnTo>
                      <a:pt x="1516" y="1408"/>
                    </a:lnTo>
                    <a:lnTo>
                      <a:pt x="1547" y="1436"/>
                    </a:lnTo>
                    <a:lnTo>
                      <a:pt x="1578" y="1466"/>
                    </a:lnTo>
                    <a:lnTo>
                      <a:pt x="1608" y="1500"/>
                    </a:lnTo>
                    <a:lnTo>
                      <a:pt x="1639" y="1536"/>
                    </a:lnTo>
                    <a:lnTo>
                      <a:pt x="1671" y="1577"/>
                    </a:lnTo>
                    <a:lnTo>
                      <a:pt x="1701" y="1621"/>
                    </a:lnTo>
                    <a:lnTo>
                      <a:pt x="1733" y="1669"/>
                    </a:lnTo>
                    <a:lnTo>
                      <a:pt x="1765" y="1721"/>
                    </a:lnTo>
                    <a:lnTo>
                      <a:pt x="1797" y="1778"/>
                    </a:lnTo>
                    <a:lnTo>
                      <a:pt x="1828" y="1839"/>
                    </a:lnTo>
                    <a:lnTo>
                      <a:pt x="1860" y="1906"/>
                    </a:lnTo>
                    <a:lnTo>
                      <a:pt x="1890" y="1978"/>
                    </a:lnTo>
                    <a:lnTo>
                      <a:pt x="1922" y="2055"/>
                    </a:lnTo>
                    <a:lnTo>
                      <a:pt x="1953" y="2137"/>
                    </a:lnTo>
                    <a:lnTo>
                      <a:pt x="1983" y="2225"/>
                    </a:lnTo>
                    <a:lnTo>
                      <a:pt x="2014" y="2321"/>
                    </a:lnTo>
                    <a:lnTo>
                      <a:pt x="2043" y="2422"/>
                    </a:lnTo>
                    <a:lnTo>
                      <a:pt x="2073" y="2530"/>
                    </a:lnTo>
                    <a:lnTo>
                      <a:pt x="2101" y="2644"/>
                    </a:lnTo>
                    <a:lnTo>
                      <a:pt x="2130" y="2765"/>
                    </a:lnTo>
                    <a:lnTo>
                      <a:pt x="2156" y="2895"/>
                    </a:lnTo>
                    <a:lnTo>
                      <a:pt x="2156" y="2895"/>
                    </a:lnTo>
                    <a:lnTo>
                      <a:pt x="2164" y="2876"/>
                    </a:lnTo>
                    <a:lnTo>
                      <a:pt x="2188" y="2823"/>
                    </a:lnTo>
                    <a:lnTo>
                      <a:pt x="2222" y="2738"/>
                    </a:lnTo>
                    <a:lnTo>
                      <a:pt x="2242" y="2684"/>
                    </a:lnTo>
                    <a:lnTo>
                      <a:pt x="2263" y="2624"/>
                    </a:lnTo>
                    <a:lnTo>
                      <a:pt x="2286" y="2559"/>
                    </a:lnTo>
                    <a:lnTo>
                      <a:pt x="2308" y="2487"/>
                    </a:lnTo>
                    <a:lnTo>
                      <a:pt x="2332" y="2411"/>
                    </a:lnTo>
                    <a:lnTo>
                      <a:pt x="2355" y="2330"/>
                    </a:lnTo>
                    <a:lnTo>
                      <a:pt x="2377" y="2245"/>
                    </a:lnTo>
                    <a:lnTo>
                      <a:pt x="2399" y="2156"/>
                    </a:lnTo>
                    <a:lnTo>
                      <a:pt x="2419" y="2063"/>
                    </a:lnTo>
                    <a:lnTo>
                      <a:pt x="2437" y="1967"/>
                    </a:lnTo>
                    <a:lnTo>
                      <a:pt x="2453" y="1870"/>
                    </a:lnTo>
                    <a:lnTo>
                      <a:pt x="2460" y="1819"/>
                    </a:lnTo>
                    <a:lnTo>
                      <a:pt x="2467" y="1769"/>
                    </a:lnTo>
                    <a:lnTo>
                      <a:pt x="2472" y="1718"/>
                    </a:lnTo>
                    <a:lnTo>
                      <a:pt x="2476" y="1667"/>
                    </a:lnTo>
                    <a:lnTo>
                      <a:pt x="2480" y="1616"/>
                    </a:lnTo>
                    <a:lnTo>
                      <a:pt x="2482" y="1565"/>
                    </a:lnTo>
                    <a:lnTo>
                      <a:pt x="2484" y="1513"/>
                    </a:lnTo>
                    <a:lnTo>
                      <a:pt x="2485" y="1461"/>
                    </a:lnTo>
                    <a:lnTo>
                      <a:pt x="2485" y="1409"/>
                    </a:lnTo>
                    <a:lnTo>
                      <a:pt x="2482" y="1357"/>
                    </a:lnTo>
                    <a:lnTo>
                      <a:pt x="2480" y="1305"/>
                    </a:lnTo>
                    <a:lnTo>
                      <a:pt x="2476" y="1254"/>
                    </a:lnTo>
                    <a:lnTo>
                      <a:pt x="2471" y="1202"/>
                    </a:lnTo>
                    <a:lnTo>
                      <a:pt x="2464" y="1150"/>
                    </a:lnTo>
                    <a:lnTo>
                      <a:pt x="2456" y="1099"/>
                    </a:lnTo>
                    <a:lnTo>
                      <a:pt x="2447" y="1047"/>
                    </a:lnTo>
                    <a:lnTo>
                      <a:pt x="2436" y="997"/>
                    </a:lnTo>
                    <a:lnTo>
                      <a:pt x="2423" y="947"/>
                    </a:lnTo>
                    <a:lnTo>
                      <a:pt x="2409" y="898"/>
                    </a:lnTo>
                    <a:lnTo>
                      <a:pt x="2393" y="849"/>
                    </a:lnTo>
                    <a:lnTo>
                      <a:pt x="2375" y="800"/>
                    </a:lnTo>
                    <a:lnTo>
                      <a:pt x="2356" y="752"/>
                    </a:lnTo>
                    <a:lnTo>
                      <a:pt x="2335" y="705"/>
                    </a:lnTo>
                    <a:lnTo>
                      <a:pt x="2311" y="659"/>
                    </a:lnTo>
                    <a:lnTo>
                      <a:pt x="2287" y="613"/>
                    </a:lnTo>
                    <a:lnTo>
                      <a:pt x="2259" y="569"/>
                    </a:lnTo>
                    <a:lnTo>
                      <a:pt x="2230" y="525"/>
                    </a:lnTo>
                    <a:lnTo>
                      <a:pt x="2199" y="483"/>
                    </a:lnTo>
                    <a:lnTo>
                      <a:pt x="2166" y="440"/>
                    </a:lnTo>
                    <a:lnTo>
                      <a:pt x="2130" y="400"/>
                    </a:lnTo>
                    <a:lnTo>
                      <a:pt x="2130" y="400"/>
                    </a:lnTo>
                    <a:lnTo>
                      <a:pt x="2101" y="368"/>
                    </a:lnTo>
                    <a:lnTo>
                      <a:pt x="2070" y="339"/>
                    </a:lnTo>
                    <a:lnTo>
                      <a:pt x="2039" y="310"/>
                    </a:lnTo>
                    <a:lnTo>
                      <a:pt x="2009" y="283"/>
                    </a:lnTo>
                    <a:lnTo>
                      <a:pt x="1977" y="258"/>
                    </a:lnTo>
                    <a:lnTo>
                      <a:pt x="1945" y="233"/>
                    </a:lnTo>
                    <a:lnTo>
                      <a:pt x="1912" y="210"/>
                    </a:lnTo>
                    <a:lnTo>
                      <a:pt x="1880" y="189"/>
                    </a:lnTo>
                    <a:lnTo>
                      <a:pt x="1846" y="167"/>
                    </a:lnTo>
                    <a:lnTo>
                      <a:pt x="1813" y="149"/>
                    </a:lnTo>
                    <a:lnTo>
                      <a:pt x="1780" y="130"/>
                    </a:lnTo>
                    <a:lnTo>
                      <a:pt x="1745" y="113"/>
                    </a:lnTo>
                    <a:lnTo>
                      <a:pt x="1711" y="98"/>
                    </a:lnTo>
                    <a:lnTo>
                      <a:pt x="1676" y="84"/>
                    </a:lnTo>
                    <a:lnTo>
                      <a:pt x="1641" y="70"/>
                    </a:lnTo>
                    <a:lnTo>
                      <a:pt x="1607" y="58"/>
                    </a:lnTo>
                    <a:lnTo>
                      <a:pt x="1572" y="48"/>
                    </a:lnTo>
                    <a:lnTo>
                      <a:pt x="1536" y="38"/>
                    </a:lnTo>
                    <a:lnTo>
                      <a:pt x="1502" y="29"/>
                    </a:lnTo>
                    <a:lnTo>
                      <a:pt x="1466" y="21"/>
                    </a:lnTo>
                    <a:lnTo>
                      <a:pt x="1431" y="16"/>
                    </a:lnTo>
                    <a:lnTo>
                      <a:pt x="1395" y="10"/>
                    </a:lnTo>
                    <a:lnTo>
                      <a:pt x="1361" y="6"/>
                    </a:lnTo>
                    <a:lnTo>
                      <a:pt x="1325" y="2"/>
                    </a:lnTo>
                    <a:lnTo>
                      <a:pt x="1290" y="1"/>
                    </a:lnTo>
                    <a:lnTo>
                      <a:pt x="1254" y="0"/>
                    </a:lnTo>
                    <a:lnTo>
                      <a:pt x="1220" y="0"/>
                    </a:lnTo>
                    <a:lnTo>
                      <a:pt x="1185" y="1"/>
                    </a:lnTo>
                    <a:lnTo>
                      <a:pt x="1149" y="2"/>
                    </a:lnTo>
                    <a:lnTo>
                      <a:pt x="1114" y="6"/>
                    </a:lnTo>
                    <a:lnTo>
                      <a:pt x="1081" y="10"/>
                    </a:lnTo>
                    <a:lnTo>
                      <a:pt x="1047" y="14"/>
                    </a:lnTo>
                    <a:lnTo>
                      <a:pt x="1012" y="21"/>
                    </a:lnTo>
                    <a:lnTo>
                      <a:pt x="979" y="28"/>
                    </a:lnTo>
                    <a:lnTo>
                      <a:pt x="945" y="34"/>
                    </a:lnTo>
                    <a:lnTo>
                      <a:pt x="912" y="44"/>
                    </a:lnTo>
                    <a:lnTo>
                      <a:pt x="880" y="53"/>
                    </a:lnTo>
                    <a:lnTo>
                      <a:pt x="847" y="62"/>
                    </a:lnTo>
                    <a:lnTo>
                      <a:pt x="815" y="74"/>
                    </a:lnTo>
                    <a:lnTo>
                      <a:pt x="784" y="86"/>
                    </a:lnTo>
                    <a:lnTo>
                      <a:pt x="752" y="98"/>
                    </a:lnTo>
                    <a:lnTo>
                      <a:pt x="722" y="112"/>
                    </a:lnTo>
                    <a:lnTo>
                      <a:pt x="693" y="126"/>
                    </a:lnTo>
                    <a:lnTo>
                      <a:pt x="663" y="141"/>
                    </a:lnTo>
                    <a:lnTo>
                      <a:pt x="634" y="157"/>
                    </a:lnTo>
                    <a:lnTo>
                      <a:pt x="605" y="174"/>
                    </a:lnTo>
                    <a:lnTo>
                      <a:pt x="578" y="191"/>
                    </a:lnTo>
                    <a:lnTo>
                      <a:pt x="550" y="209"/>
                    </a:lnTo>
                    <a:lnTo>
                      <a:pt x="523" y="227"/>
                    </a:lnTo>
                    <a:lnTo>
                      <a:pt x="498" y="247"/>
                    </a:lnTo>
                    <a:lnTo>
                      <a:pt x="473" y="267"/>
                    </a:lnTo>
                    <a:lnTo>
                      <a:pt x="448" y="287"/>
                    </a:lnTo>
                    <a:lnTo>
                      <a:pt x="425" y="309"/>
                    </a:lnTo>
                    <a:lnTo>
                      <a:pt x="402" y="331"/>
                    </a:lnTo>
                    <a:lnTo>
                      <a:pt x="380" y="352"/>
                    </a:lnTo>
                    <a:lnTo>
                      <a:pt x="358" y="376"/>
                    </a:lnTo>
                    <a:lnTo>
                      <a:pt x="339" y="400"/>
                    </a:lnTo>
                    <a:lnTo>
                      <a:pt x="319" y="424"/>
                    </a:lnTo>
                    <a:lnTo>
                      <a:pt x="300" y="448"/>
                    </a:lnTo>
                    <a:lnTo>
                      <a:pt x="283" y="474"/>
                    </a:lnTo>
                    <a:lnTo>
                      <a:pt x="265" y="500"/>
                    </a:lnTo>
                    <a:lnTo>
                      <a:pt x="249" y="525"/>
                    </a:lnTo>
                    <a:lnTo>
                      <a:pt x="235" y="553"/>
                    </a:lnTo>
                    <a:lnTo>
                      <a:pt x="221" y="580"/>
                    </a:lnTo>
                    <a:lnTo>
                      <a:pt x="221" y="580"/>
                    </a:lnTo>
                    <a:lnTo>
                      <a:pt x="205" y="613"/>
                    </a:lnTo>
                    <a:lnTo>
                      <a:pt x="191" y="648"/>
                    </a:lnTo>
                    <a:lnTo>
                      <a:pt x="176" y="684"/>
                    </a:lnTo>
                    <a:lnTo>
                      <a:pt x="162" y="720"/>
                    </a:lnTo>
                    <a:lnTo>
                      <a:pt x="135" y="797"/>
                    </a:lnTo>
                    <a:lnTo>
                      <a:pt x="111" y="877"/>
                    </a:lnTo>
                    <a:lnTo>
                      <a:pt x="88" y="959"/>
                    </a:lnTo>
                    <a:lnTo>
                      <a:pt x="68" y="1045"/>
                    </a:lnTo>
                    <a:lnTo>
                      <a:pt x="51" y="1132"/>
                    </a:lnTo>
                    <a:lnTo>
                      <a:pt x="35" y="1222"/>
                    </a:lnTo>
                    <a:lnTo>
                      <a:pt x="23" y="1312"/>
                    </a:lnTo>
                    <a:lnTo>
                      <a:pt x="12" y="1404"/>
                    </a:lnTo>
                    <a:lnTo>
                      <a:pt x="6" y="1496"/>
                    </a:lnTo>
                    <a:lnTo>
                      <a:pt x="2" y="1588"/>
                    </a:lnTo>
                    <a:lnTo>
                      <a:pt x="0" y="1679"/>
                    </a:lnTo>
                    <a:lnTo>
                      <a:pt x="2" y="1770"/>
                    </a:lnTo>
                    <a:lnTo>
                      <a:pt x="3" y="1815"/>
                    </a:lnTo>
                    <a:lnTo>
                      <a:pt x="6" y="1860"/>
                    </a:lnTo>
                    <a:lnTo>
                      <a:pt x="10" y="1904"/>
                    </a:lnTo>
                    <a:lnTo>
                      <a:pt x="14" y="1948"/>
                    </a:lnTo>
                    <a:lnTo>
                      <a:pt x="19" y="1991"/>
                    </a:lnTo>
                    <a:lnTo>
                      <a:pt x="26" y="2033"/>
                    </a:lnTo>
                    <a:lnTo>
                      <a:pt x="32" y="2076"/>
                    </a:lnTo>
                    <a:lnTo>
                      <a:pt x="40" y="2117"/>
                    </a:lnTo>
                    <a:lnTo>
                      <a:pt x="48" y="2157"/>
                    </a:lnTo>
                    <a:lnTo>
                      <a:pt x="58" y="2197"/>
                    </a:lnTo>
                    <a:lnTo>
                      <a:pt x="68" y="2236"/>
                    </a:lnTo>
                    <a:lnTo>
                      <a:pt x="79" y="2274"/>
                    </a:lnTo>
                    <a:lnTo>
                      <a:pt x="91" y="2310"/>
                    </a:lnTo>
                    <a:lnTo>
                      <a:pt x="104" y="2346"/>
                    </a:lnTo>
                    <a:lnTo>
                      <a:pt x="119" y="2382"/>
                    </a:lnTo>
                    <a:lnTo>
                      <a:pt x="134" y="2415"/>
                    </a:lnTo>
                    <a:lnTo>
                      <a:pt x="150" y="2447"/>
                    </a:lnTo>
                    <a:lnTo>
                      <a:pt x="167" y="2479"/>
                    </a:lnTo>
                    <a:lnTo>
                      <a:pt x="184" y="2509"/>
                    </a:lnTo>
                    <a:lnTo>
                      <a:pt x="203" y="2538"/>
                    </a:lnTo>
                    <a:lnTo>
                      <a:pt x="223" y="2566"/>
                    </a:lnTo>
                    <a:lnTo>
                      <a:pt x="244" y="2591"/>
                    </a:lnTo>
                    <a:lnTo>
                      <a:pt x="265" y="2615"/>
                    </a:lnTo>
                    <a:lnTo>
                      <a:pt x="288" y="2638"/>
                    </a:lnTo>
                    <a:lnTo>
                      <a:pt x="312" y="2659"/>
                    </a:lnTo>
                    <a:lnTo>
                      <a:pt x="337" y="2679"/>
                    </a:lnTo>
                    <a:lnTo>
                      <a:pt x="364" y="2696"/>
                    </a:lnTo>
                    <a:lnTo>
                      <a:pt x="390" y="2712"/>
                    </a:lnTo>
                    <a:lnTo>
                      <a:pt x="418" y="2727"/>
                    </a:lnTo>
                    <a:lnTo>
                      <a:pt x="448" y="2739"/>
                    </a:lnTo>
                    <a:lnTo>
                      <a:pt x="478" y="2750"/>
                    </a:lnTo>
                    <a:lnTo>
                      <a:pt x="510" y="2758"/>
                    </a:lnTo>
                    <a:lnTo>
                      <a:pt x="542" y="2764"/>
                    </a:lnTo>
                    <a:lnTo>
                      <a:pt x="577" y="2768"/>
                    </a:lnTo>
                    <a:lnTo>
                      <a:pt x="611" y="2771"/>
                    </a:lnTo>
                    <a:lnTo>
                      <a:pt x="647" y="2771"/>
                    </a:lnTo>
                    <a:lnTo>
                      <a:pt x="647" y="2771"/>
                    </a:lnTo>
                    <a:lnTo>
                      <a:pt x="657" y="2769"/>
                    </a:lnTo>
                    <a:lnTo>
                      <a:pt x="658" y="2768"/>
                    </a:lnTo>
                    <a:lnTo>
                      <a:pt x="658" y="2765"/>
                    </a:lnTo>
                    <a:lnTo>
                      <a:pt x="650" y="2760"/>
                    </a:lnTo>
                    <a:lnTo>
                      <a:pt x="637" y="2750"/>
                    </a:lnTo>
                    <a:lnTo>
                      <a:pt x="617" y="2735"/>
                    </a:lnTo>
                    <a:lnTo>
                      <a:pt x="593" y="2715"/>
                    </a:lnTo>
                    <a:lnTo>
                      <a:pt x="563" y="2690"/>
                    </a:lnTo>
                    <a:lnTo>
                      <a:pt x="549" y="2674"/>
                    </a:lnTo>
                    <a:lnTo>
                      <a:pt x="531" y="2655"/>
                    </a:lnTo>
                    <a:lnTo>
                      <a:pt x="516" y="2636"/>
                    </a:lnTo>
                    <a:lnTo>
                      <a:pt x="498" y="2614"/>
                    </a:lnTo>
                    <a:lnTo>
                      <a:pt x="480" y="2590"/>
                    </a:lnTo>
                    <a:lnTo>
                      <a:pt x="462" y="2565"/>
                    </a:lnTo>
                    <a:lnTo>
                      <a:pt x="444" y="2535"/>
                    </a:lnTo>
                    <a:lnTo>
                      <a:pt x="425" y="2505"/>
                    </a:lnTo>
                    <a:lnTo>
                      <a:pt x="408" y="2470"/>
                    </a:lnTo>
                    <a:lnTo>
                      <a:pt x="389" y="2434"/>
                    </a:lnTo>
                    <a:lnTo>
                      <a:pt x="372" y="2394"/>
                    </a:lnTo>
                    <a:lnTo>
                      <a:pt x="354" y="2352"/>
                    </a:lnTo>
                    <a:lnTo>
                      <a:pt x="339" y="2306"/>
                    </a:lnTo>
                    <a:lnTo>
                      <a:pt x="321" y="2258"/>
                    </a:lnTo>
                    <a:lnTo>
                      <a:pt x="307" y="2206"/>
                    </a:lnTo>
                    <a:lnTo>
                      <a:pt x="292" y="2151"/>
                    </a:lnTo>
                    <a:lnTo>
                      <a:pt x="279" y="2092"/>
                    </a:lnTo>
                    <a:lnTo>
                      <a:pt x="267" y="2029"/>
                    </a:lnTo>
                    <a:lnTo>
                      <a:pt x="267" y="2029"/>
                    </a:lnTo>
                    <a:lnTo>
                      <a:pt x="263" y="2007"/>
                    </a:lnTo>
                    <a:lnTo>
                      <a:pt x="260" y="1979"/>
                    </a:lnTo>
                    <a:lnTo>
                      <a:pt x="257" y="1947"/>
                    </a:lnTo>
                    <a:lnTo>
                      <a:pt x="255" y="1912"/>
                    </a:lnTo>
                    <a:lnTo>
                      <a:pt x="253" y="1874"/>
                    </a:lnTo>
                    <a:lnTo>
                      <a:pt x="253" y="1835"/>
                    </a:lnTo>
                    <a:lnTo>
                      <a:pt x="255" y="1794"/>
                    </a:lnTo>
                    <a:lnTo>
                      <a:pt x="256" y="1754"/>
                    </a:lnTo>
                    <a:lnTo>
                      <a:pt x="259" y="1714"/>
                    </a:lnTo>
                    <a:lnTo>
                      <a:pt x="264" y="1677"/>
                    </a:lnTo>
                    <a:lnTo>
                      <a:pt x="269" y="1641"/>
                    </a:lnTo>
                    <a:lnTo>
                      <a:pt x="276" y="1610"/>
                    </a:lnTo>
                    <a:lnTo>
                      <a:pt x="281" y="1596"/>
                    </a:lnTo>
                    <a:lnTo>
                      <a:pt x="285" y="1582"/>
                    </a:lnTo>
                    <a:lnTo>
                      <a:pt x="291" y="1570"/>
                    </a:lnTo>
                    <a:lnTo>
                      <a:pt x="297" y="1561"/>
                    </a:lnTo>
                    <a:lnTo>
                      <a:pt x="303" y="1552"/>
                    </a:lnTo>
                    <a:lnTo>
                      <a:pt x="309" y="1545"/>
                    </a:lnTo>
                    <a:lnTo>
                      <a:pt x="317" y="1540"/>
                    </a:lnTo>
                    <a:lnTo>
                      <a:pt x="324" y="1536"/>
                    </a:lnTo>
                    <a:lnTo>
                      <a:pt x="324" y="1536"/>
                    </a:lnTo>
                    <a:lnTo>
                      <a:pt x="333" y="1533"/>
                    </a:lnTo>
                    <a:lnTo>
                      <a:pt x="341" y="1532"/>
                    </a:lnTo>
                    <a:lnTo>
                      <a:pt x="350" y="1533"/>
                    </a:lnTo>
                    <a:lnTo>
                      <a:pt x="358" y="1534"/>
                    </a:lnTo>
                    <a:lnTo>
                      <a:pt x="373" y="1538"/>
                    </a:lnTo>
                    <a:lnTo>
                      <a:pt x="388" y="1545"/>
                    </a:lnTo>
                    <a:lnTo>
                      <a:pt x="398" y="1553"/>
                    </a:lnTo>
                    <a:lnTo>
                      <a:pt x="408" y="1560"/>
                    </a:lnTo>
                    <a:lnTo>
                      <a:pt x="416" y="1566"/>
                    </a:lnTo>
                    <a:lnTo>
                      <a:pt x="416" y="1566"/>
                    </a:lnTo>
                    <a:lnTo>
                      <a:pt x="421" y="1576"/>
                    </a:lnTo>
                    <a:lnTo>
                      <a:pt x="428" y="1584"/>
                    </a:lnTo>
                    <a:lnTo>
                      <a:pt x="432" y="1586"/>
                    </a:lnTo>
                    <a:lnTo>
                      <a:pt x="436" y="1589"/>
                    </a:lnTo>
                    <a:lnTo>
                      <a:pt x="438" y="1589"/>
                    </a:lnTo>
                    <a:lnTo>
                      <a:pt x="442" y="1589"/>
                    </a:lnTo>
                    <a:lnTo>
                      <a:pt x="446" y="1586"/>
                    </a:lnTo>
                    <a:lnTo>
                      <a:pt x="449" y="1581"/>
                    </a:lnTo>
                    <a:lnTo>
                      <a:pt x="452" y="1573"/>
                    </a:lnTo>
                    <a:lnTo>
                      <a:pt x="454" y="1562"/>
                    </a:lnTo>
                    <a:lnTo>
                      <a:pt x="456" y="1549"/>
                    </a:lnTo>
                    <a:lnTo>
                      <a:pt x="457" y="1530"/>
                    </a:lnTo>
                    <a:lnTo>
                      <a:pt x="457" y="1530"/>
                    </a:lnTo>
                    <a:lnTo>
                      <a:pt x="458" y="1497"/>
                    </a:lnTo>
                    <a:lnTo>
                      <a:pt x="462" y="1464"/>
                    </a:lnTo>
                    <a:lnTo>
                      <a:pt x="466" y="1431"/>
                    </a:lnTo>
                    <a:lnTo>
                      <a:pt x="473" y="1397"/>
                    </a:lnTo>
                    <a:lnTo>
                      <a:pt x="481" y="1365"/>
                    </a:lnTo>
                    <a:lnTo>
                      <a:pt x="490" y="1335"/>
                    </a:lnTo>
                    <a:lnTo>
                      <a:pt x="501" y="1304"/>
                    </a:lnTo>
                    <a:lnTo>
                      <a:pt x="512" y="1273"/>
                    </a:lnTo>
                    <a:lnTo>
                      <a:pt x="525" y="1244"/>
                    </a:lnTo>
                    <a:lnTo>
                      <a:pt x="537" y="1216"/>
                    </a:lnTo>
                    <a:lnTo>
                      <a:pt x="551" y="1188"/>
                    </a:lnTo>
                    <a:lnTo>
                      <a:pt x="566" y="1162"/>
                    </a:lnTo>
                    <a:lnTo>
                      <a:pt x="581" y="1136"/>
                    </a:lnTo>
                    <a:lnTo>
                      <a:pt x="595" y="1111"/>
                    </a:lnTo>
                    <a:lnTo>
                      <a:pt x="627" y="1065"/>
                    </a:lnTo>
                    <a:lnTo>
                      <a:pt x="658" y="1022"/>
                    </a:lnTo>
                    <a:lnTo>
                      <a:pt x="689" y="985"/>
                    </a:lnTo>
                    <a:lnTo>
                      <a:pt x="718" y="951"/>
                    </a:lnTo>
                    <a:lnTo>
                      <a:pt x="743" y="923"/>
                    </a:lnTo>
                    <a:lnTo>
                      <a:pt x="766" y="902"/>
                    </a:lnTo>
                    <a:lnTo>
                      <a:pt x="784" y="885"/>
                    </a:lnTo>
                    <a:lnTo>
                      <a:pt x="798" y="876"/>
                    </a:lnTo>
                    <a:lnTo>
                      <a:pt x="804" y="872"/>
                    </a:lnTo>
                    <a:lnTo>
                      <a:pt x="804" y="872"/>
                    </a:lnTo>
                    <a:close/>
                  </a:path>
                </a:pathLst>
              </a:custGeom>
              <a:solidFill>
                <a:srgbClr val="6D33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2"/>
              <p:cNvSpPr>
                <a:spLocks/>
              </p:cNvSpPr>
              <p:nvPr/>
            </p:nvSpPr>
            <p:spPr bwMode="auto">
              <a:xfrm>
                <a:off x="-4986338" y="1916113"/>
                <a:ext cx="414337" cy="762000"/>
              </a:xfrm>
              <a:custGeom>
                <a:avLst/>
                <a:gdLst>
                  <a:gd name="T0" fmla="*/ 222 w 1044"/>
                  <a:gd name="T1" fmla="*/ 165 h 1921"/>
                  <a:gd name="T2" fmla="*/ 567 w 1044"/>
                  <a:gd name="T3" fmla="*/ 0 h 1921"/>
                  <a:gd name="T4" fmla="*/ 1044 w 1044"/>
                  <a:gd name="T5" fmla="*/ 200 h 1921"/>
                  <a:gd name="T6" fmla="*/ 1044 w 1044"/>
                  <a:gd name="T7" fmla="*/ 1921 h 1921"/>
                  <a:gd name="T8" fmla="*/ 254 w 1044"/>
                  <a:gd name="T9" fmla="*/ 1669 h 1921"/>
                  <a:gd name="T10" fmla="*/ 0 w 1044"/>
                  <a:gd name="T11" fmla="*/ 244 h 1921"/>
                  <a:gd name="T12" fmla="*/ 222 w 1044"/>
                  <a:gd name="T13" fmla="*/ 165 h 1921"/>
                </a:gdLst>
                <a:ahLst/>
                <a:cxnLst>
                  <a:cxn ang="0">
                    <a:pos x="T0" y="T1"/>
                  </a:cxn>
                  <a:cxn ang="0">
                    <a:pos x="T2" y="T3"/>
                  </a:cxn>
                  <a:cxn ang="0">
                    <a:pos x="T4" y="T5"/>
                  </a:cxn>
                  <a:cxn ang="0">
                    <a:pos x="T6" y="T7"/>
                  </a:cxn>
                  <a:cxn ang="0">
                    <a:pos x="T8" y="T9"/>
                  </a:cxn>
                  <a:cxn ang="0">
                    <a:pos x="T10" y="T11"/>
                  </a:cxn>
                  <a:cxn ang="0">
                    <a:pos x="T12" y="T13"/>
                  </a:cxn>
                </a:cxnLst>
                <a:rect l="0" t="0" r="r" b="b"/>
                <a:pathLst>
                  <a:path w="1044" h="1921">
                    <a:moveTo>
                      <a:pt x="222" y="165"/>
                    </a:moveTo>
                    <a:lnTo>
                      <a:pt x="567" y="0"/>
                    </a:lnTo>
                    <a:lnTo>
                      <a:pt x="1044" y="200"/>
                    </a:lnTo>
                    <a:lnTo>
                      <a:pt x="1044" y="1921"/>
                    </a:lnTo>
                    <a:lnTo>
                      <a:pt x="254" y="1669"/>
                    </a:lnTo>
                    <a:lnTo>
                      <a:pt x="0" y="244"/>
                    </a:lnTo>
                    <a:lnTo>
                      <a:pt x="222" y="1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3"/>
              <p:cNvSpPr>
                <a:spLocks/>
              </p:cNvSpPr>
              <p:nvPr/>
            </p:nvSpPr>
            <p:spPr bwMode="auto">
              <a:xfrm>
                <a:off x="-4811713" y="1866900"/>
                <a:ext cx="234950" cy="258763"/>
              </a:xfrm>
              <a:custGeom>
                <a:avLst/>
                <a:gdLst>
                  <a:gd name="T0" fmla="*/ 182 w 588"/>
                  <a:gd name="T1" fmla="*/ 0 h 653"/>
                  <a:gd name="T2" fmla="*/ 171 w 588"/>
                  <a:gd name="T3" fmla="*/ 76 h 653"/>
                  <a:gd name="T4" fmla="*/ 588 w 588"/>
                  <a:gd name="T5" fmla="*/ 335 h 653"/>
                  <a:gd name="T6" fmla="*/ 295 w 588"/>
                  <a:gd name="T7" fmla="*/ 653 h 653"/>
                  <a:gd name="T8" fmla="*/ 0 w 588"/>
                  <a:gd name="T9" fmla="*/ 177 h 653"/>
                  <a:gd name="T10" fmla="*/ 182 w 588"/>
                  <a:gd name="T11" fmla="*/ 0 h 653"/>
                </a:gdLst>
                <a:ahLst/>
                <a:cxnLst>
                  <a:cxn ang="0">
                    <a:pos x="T0" y="T1"/>
                  </a:cxn>
                  <a:cxn ang="0">
                    <a:pos x="T2" y="T3"/>
                  </a:cxn>
                  <a:cxn ang="0">
                    <a:pos x="T4" y="T5"/>
                  </a:cxn>
                  <a:cxn ang="0">
                    <a:pos x="T6" y="T7"/>
                  </a:cxn>
                  <a:cxn ang="0">
                    <a:pos x="T8" y="T9"/>
                  </a:cxn>
                  <a:cxn ang="0">
                    <a:pos x="T10" y="T11"/>
                  </a:cxn>
                </a:cxnLst>
                <a:rect l="0" t="0" r="r" b="b"/>
                <a:pathLst>
                  <a:path w="588" h="653">
                    <a:moveTo>
                      <a:pt x="182" y="0"/>
                    </a:moveTo>
                    <a:lnTo>
                      <a:pt x="171" y="76"/>
                    </a:lnTo>
                    <a:lnTo>
                      <a:pt x="588" y="335"/>
                    </a:lnTo>
                    <a:lnTo>
                      <a:pt x="295" y="653"/>
                    </a:lnTo>
                    <a:lnTo>
                      <a:pt x="0" y="177"/>
                    </a:lnTo>
                    <a:lnTo>
                      <a:pt x="182" y="0"/>
                    </a:lnTo>
                    <a:close/>
                  </a:path>
                </a:pathLst>
              </a:custGeom>
              <a:solidFill>
                <a:srgbClr val="D1D3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4"/>
              <p:cNvSpPr>
                <a:spLocks/>
              </p:cNvSpPr>
              <p:nvPr/>
            </p:nvSpPr>
            <p:spPr bwMode="auto">
              <a:xfrm>
                <a:off x="-5397500" y="1976438"/>
                <a:ext cx="825500" cy="711200"/>
              </a:xfrm>
              <a:custGeom>
                <a:avLst/>
                <a:gdLst>
                  <a:gd name="T0" fmla="*/ 1 w 2078"/>
                  <a:gd name="T1" fmla="*/ 1427 h 1794"/>
                  <a:gd name="T2" fmla="*/ 0 w 2078"/>
                  <a:gd name="T3" fmla="*/ 1326 h 1794"/>
                  <a:gd name="T4" fmla="*/ 1 w 2078"/>
                  <a:gd name="T5" fmla="*/ 1174 h 1794"/>
                  <a:gd name="T6" fmla="*/ 12 w 2078"/>
                  <a:gd name="T7" fmla="*/ 981 h 1794"/>
                  <a:gd name="T8" fmla="*/ 22 w 2078"/>
                  <a:gd name="T9" fmla="*/ 877 h 1794"/>
                  <a:gd name="T10" fmla="*/ 38 w 2078"/>
                  <a:gd name="T11" fmla="*/ 772 h 1794"/>
                  <a:gd name="T12" fmla="*/ 58 w 2078"/>
                  <a:gd name="T13" fmla="*/ 670 h 1794"/>
                  <a:gd name="T14" fmla="*/ 85 w 2078"/>
                  <a:gd name="T15" fmla="*/ 571 h 1794"/>
                  <a:gd name="T16" fmla="*/ 117 w 2078"/>
                  <a:gd name="T17" fmla="*/ 482 h 1794"/>
                  <a:gd name="T18" fmla="*/ 146 w 2078"/>
                  <a:gd name="T19" fmla="*/ 422 h 1794"/>
                  <a:gd name="T20" fmla="*/ 169 w 2078"/>
                  <a:gd name="T21" fmla="*/ 386 h 1794"/>
                  <a:gd name="T22" fmla="*/ 193 w 2078"/>
                  <a:gd name="T23" fmla="*/ 354 h 1794"/>
                  <a:gd name="T24" fmla="*/ 218 w 2078"/>
                  <a:gd name="T25" fmla="*/ 326 h 1794"/>
                  <a:gd name="T26" fmla="*/ 247 w 2078"/>
                  <a:gd name="T27" fmla="*/ 302 h 1794"/>
                  <a:gd name="T28" fmla="*/ 278 w 2078"/>
                  <a:gd name="T29" fmla="*/ 284 h 1794"/>
                  <a:gd name="T30" fmla="*/ 311 w 2078"/>
                  <a:gd name="T31" fmla="*/ 270 h 1794"/>
                  <a:gd name="T32" fmla="*/ 328 w 2078"/>
                  <a:gd name="T33" fmla="*/ 265 h 1794"/>
                  <a:gd name="T34" fmla="*/ 610 w 2078"/>
                  <a:gd name="T35" fmla="*/ 201 h 1794"/>
                  <a:gd name="T36" fmla="*/ 871 w 2078"/>
                  <a:gd name="T37" fmla="*/ 135 h 1794"/>
                  <a:gd name="T38" fmla="*/ 1046 w 2078"/>
                  <a:gd name="T39" fmla="*/ 84 h 1794"/>
                  <a:gd name="T40" fmla="*/ 1145 w 2078"/>
                  <a:gd name="T41" fmla="*/ 51 h 1794"/>
                  <a:gd name="T42" fmla="*/ 1232 w 2078"/>
                  <a:gd name="T43" fmla="*/ 17 h 1794"/>
                  <a:gd name="T44" fmla="*/ 1662 w 2078"/>
                  <a:gd name="T45" fmla="*/ 1281 h 1794"/>
                  <a:gd name="T46" fmla="*/ 2078 w 2078"/>
                  <a:gd name="T47" fmla="*/ 1769 h 1794"/>
                  <a:gd name="T48" fmla="*/ 1988 w 2078"/>
                  <a:gd name="T49" fmla="*/ 1781 h 1794"/>
                  <a:gd name="T50" fmla="*/ 1836 w 2078"/>
                  <a:gd name="T51" fmla="*/ 1792 h 1794"/>
                  <a:gd name="T52" fmla="*/ 1735 w 2078"/>
                  <a:gd name="T53" fmla="*/ 1794 h 1794"/>
                  <a:gd name="T54" fmla="*/ 1618 w 2078"/>
                  <a:gd name="T55" fmla="*/ 1793 h 1794"/>
                  <a:gd name="T56" fmla="*/ 1486 w 2078"/>
                  <a:gd name="T57" fmla="*/ 1788 h 1794"/>
                  <a:gd name="T58" fmla="*/ 1341 w 2078"/>
                  <a:gd name="T59" fmla="*/ 1777 h 1794"/>
                  <a:gd name="T60" fmla="*/ 1183 w 2078"/>
                  <a:gd name="T61" fmla="*/ 1758 h 1794"/>
                  <a:gd name="T62" fmla="*/ 1011 w 2078"/>
                  <a:gd name="T63" fmla="*/ 1730 h 1794"/>
                  <a:gd name="T64" fmla="*/ 829 w 2078"/>
                  <a:gd name="T65" fmla="*/ 1694 h 1794"/>
                  <a:gd name="T66" fmla="*/ 636 w 2078"/>
                  <a:gd name="T67" fmla="*/ 1647 h 1794"/>
                  <a:gd name="T68" fmla="*/ 432 w 2078"/>
                  <a:gd name="T69" fmla="*/ 1587 h 1794"/>
                  <a:gd name="T70" fmla="*/ 221 w 2078"/>
                  <a:gd name="T71" fmla="*/ 1513 h 1794"/>
                  <a:gd name="T72" fmla="*/ 1 w 2078"/>
                  <a:gd name="T73" fmla="*/ 1427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8" h="1794">
                    <a:moveTo>
                      <a:pt x="1" y="1427"/>
                    </a:moveTo>
                    <a:lnTo>
                      <a:pt x="1" y="1427"/>
                    </a:lnTo>
                    <a:lnTo>
                      <a:pt x="0" y="1380"/>
                    </a:lnTo>
                    <a:lnTo>
                      <a:pt x="0" y="1326"/>
                    </a:lnTo>
                    <a:lnTo>
                      <a:pt x="0" y="1257"/>
                    </a:lnTo>
                    <a:lnTo>
                      <a:pt x="1" y="1174"/>
                    </a:lnTo>
                    <a:lnTo>
                      <a:pt x="5" y="1081"/>
                    </a:lnTo>
                    <a:lnTo>
                      <a:pt x="12" y="981"/>
                    </a:lnTo>
                    <a:lnTo>
                      <a:pt x="17" y="929"/>
                    </a:lnTo>
                    <a:lnTo>
                      <a:pt x="22" y="877"/>
                    </a:lnTo>
                    <a:lnTo>
                      <a:pt x="30" y="824"/>
                    </a:lnTo>
                    <a:lnTo>
                      <a:pt x="38" y="772"/>
                    </a:lnTo>
                    <a:lnTo>
                      <a:pt x="47" y="720"/>
                    </a:lnTo>
                    <a:lnTo>
                      <a:pt x="58" y="670"/>
                    </a:lnTo>
                    <a:lnTo>
                      <a:pt x="70" y="619"/>
                    </a:lnTo>
                    <a:lnTo>
                      <a:pt x="85" y="571"/>
                    </a:lnTo>
                    <a:lnTo>
                      <a:pt x="99" y="526"/>
                    </a:lnTo>
                    <a:lnTo>
                      <a:pt x="117" y="482"/>
                    </a:lnTo>
                    <a:lnTo>
                      <a:pt x="137" y="441"/>
                    </a:lnTo>
                    <a:lnTo>
                      <a:pt x="146" y="422"/>
                    </a:lnTo>
                    <a:lnTo>
                      <a:pt x="157" y="403"/>
                    </a:lnTo>
                    <a:lnTo>
                      <a:pt x="169" y="386"/>
                    </a:lnTo>
                    <a:lnTo>
                      <a:pt x="181" y="369"/>
                    </a:lnTo>
                    <a:lnTo>
                      <a:pt x="193" y="354"/>
                    </a:lnTo>
                    <a:lnTo>
                      <a:pt x="205" y="340"/>
                    </a:lnTo>
                    <a:lnTo>
                      <a:pt x="218" y="326"/>
                    </a:lnTo>
                    <a:lnTo>
                      <a:pt x="232" y="313"/>
                    </a:lnTo>
                    <a:lnTo>
                      <a:pt x="247" y="302"/>
                    </a:lnTo>
                    <a:lnTo>
                      <a:pt x="262" y="292"/>
                    </a:lnTo>
                    <a:lnTo>
                      <a:pt x="278" y="284"/>
                    </a:lnTo>
                    <a:lnTo>
                      <a:pt x="294" y="276"/>
                    </a:lnTo>
                    <a:lnTo>
                      <a:pt x="311" y="270"/>
                    </a:lnTo>
                    <a:lnTo>
                      <a:pt x="328" y="265"/>
                    </a:lnTo>
                    <a:lnTo>
                      <a:pt x="328" y="265"/>
                    </a:lnTo>
                    <a:lnTo>
                      <a:pt x="471" y="233"/>
                    </a:lnTo>
                    <a:lnTo>
                      <a:pt x="610" y="201"/>
                    </a:lnTo>
                    <a:lnTo>
                      <a:pt x="745" y="168"/>
                    </a:lnTo>
                    <a:lnTo>
                      <a:pt x="871" y="135"/>
                    </a:lnTo>
                    <a:lnTo>
                      <a:pt x="990" y="101"/>
                    </a:lnTo>
                    <a:lnTo>
                      <a:pt x="1046" y="84"/>
                    </a:lnTo>
                    <a:lnTo>
                      <a:pt x="1098" y="68"/>
                    </a:lnTo>
                    <a:lnTo>
                      <a:pt x="1145" y="51"/>
                    </a:lnTo>
                    <a:lnTo>
                      <a:pt x="1191" y="33"/>
                    </a:lnTo>
                    <a:lnTo>
                      <a:pt x="1232" y="17"/>
                    </a:lnTo>
                    <a:lnTo>
                      <a:pt x="1269" y="0"/>
                    </a:lnTo>
                    <a:lnTo>
                      <a:pt x="1662" y="1281"/>
                    </a:lnTo>
                    <a:lnTo>
                      <a:pt x="2078" y="1769"/>
                    </a:lnTo>
                    <a:lnTo>
                      <a:pt x="2078" y="1769"/>
                    </a:lnTo>
                    <a:lnTo>
                      <a:pt x="2037" y="1774"/>
                    </a:lnTo>
                    <a:lnTo>
                      <a:pt x="1988" y="1781"/>
                    </a:lnTo>
                    <a:lnTo>
                      <a:pt x="1921" y="1786"/>
                    </a:lnTo>
                    <a:lnTo>
                      <a:pt x="1836" y="1792"/>
                    </a:lnTo>
                    <a:lnTo>
                      <a:pt x="1788" y="1793"/>
                    </a:lnTo>
                    <a:lnTo>
                      <a:pt x="1735" y="1794"/>
                    </a:lnTo>
                    <a:lnTo>
                      <a:pt x="1679" y="1794"/>
                    </a:lnTo>
                    <a:lnTo>
                      <a:pt x="1618" y="1793"/>
                    </a:lnTo>
                    <a:lnTo>
                      <a:pt x="1554" y="1792"/>
                    </a:lnTo>
                    <a:lnTo>
                      <a:pt x="1486" y="1788"/>
                    </a:lnTo>
                    <a:lnTo>
                      <a:pt x="1416" y="1784"/>
                    </a:lnTo>
                    <a:lnTo>
                      <a:pt x="1341" y="1777"/>
                    </a:lnTo>
                    <a:lnTo>
                      <a:pt x="1263" y="1768"/>
                    </a:lnTo>
                    <a:lnTo>
                      <a:pt x="1183" y="1758"/>
                    </a:lnTo>
                    <a:lnTo>
                      <a:pt x="1098" y="1745"/>
                    </a:lnTo>
                    <a:lnTo>
                      <a:pt x="1011" y="1730"/>
                    </a:lnTo>
                    <a:lnTo>
                      <a:pt x="922" y="1713"/>
                    </a:lnTo>
                    <a:lnTo>
                      <a:pt x="829" y="1694"/>
                    </a:lnTo>
                    <a:lnTo>
                      <a:pt x="733" y="1672"/>
                    </a:lnTo>
                    <a:lnTo>
                      <a:pt x="636" y="1647"/>
                    </a:lnTo>
                    <a:lnTo>
                      <a:pt x="536" y="1619"/>
                    </a:lnTo>
                    <a:lnTo>
                      <a:pt x="432" y="1587"/>
                    </a:lnTo>
                    <a:lnTo>
                      <a:pt x="328" y="1552"/>
                    </a:lnTo>
                    <a:lnTo>
                      <a:pt x="221" y="1513"/>
                    </a:lnTo>
                    <a:lnTo>
                      <a:pt x="113" y="1472"/>
                    </a:lnTo>
                    <a:lnTo>
                      <a:pt x="1" y="1427"/>
                    </a:lnTo>
                    <a:lnTo>
                      <a:pt x="1" y="1427"/>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5"/>
              <p:cNvSpPr>
                <a:spLocks/>
              </p:cNvSpPr>
              <p:nvPr/>
            </p:nvSpPr>
            <p:spPr bwMode="auto">
              <a:xfrm>
                <a:off x="-4805363" y="1865313"/>
                <a:ext cx="233362" cy="255588"/>
              </a:xfrm>
              <a:custGeom>
                <a:avLst/>
                <a:gdLst>
                  <a:gd name="T0" fmla="*/ 170 w 588"/>
                  <a:gd name="T1" fmla="*/ 0 h 645"/>
                  <a:gd name="T2" fmla="*/ 170 w 588"/>
                  <a:gd name="T3" fmla="*/ 68 h 645"/>
                  <a:gd name="T4" fmla="*/ 588 w 588"/>
                  <a:gd name="T5" fmla="*/ 327 h 645"/>
                  <a:gd name="T6" fmla="*/ 296 w 588"/>
                  <a:gd name="T7" fmla="*/ 645 h 645"/>
                  <a:gd name="T8" fmla="*/ 0 w 588"/>
                  <a:gd name="T9" fmla="*/ 169 h 645"/>
                  <a:gd name="T10" fmla="*/ 170 w 588"/>
                  <a:gd name="T11" fmla="*/ 0 h 645"/>
                </a:gdLst>
                <a:ahLst/>
                <a:cxnLst>
                  <a:cxn ang="0">
                    <a:pos x="T0" y="T1"/>
                  </a:cxn>
                  <a:cxn ang="0">
                    <a:pos x="T2" y="T3"/>
                  </a:cxn>
                  <a:cxn ang="0">
                    <a:pos x="T4" y="T5"/>
                  </a:cxn>
                  <a:cxn ang="0">
                    <a:pos x="T6" y="T7"/>
                  </a:cxn>
                  <a:cxn ang="0">
                    <a:pos x="T8" y="T9"/>
                  </a:cxn>
                  <a:cxn ang="0">
                    <a:pos x="T10" y="T11"/>
                  </a:cxn>
                </a:cxnLst>
                <a:rect l="0" t="0" r="r" b="b"/>
                <a:pathLst>
                  <a:path w="588" h="645">
                    <a:moveTo>
                      <a:pt x="170" y="0"/>
                    </a:moveTo>
                    <a:lnTo>
                      <a:pt x="170" y="68"/>
                    </a:lnTo>
                    <a:lnTo>
                      <a:pt x="588" y="327"/>
                    </a:lnTo>
                    <a:lnTo>
                      <a:pt x="296" y="645"/>
                    </a:lnTo>
                    <a:lnTo>
                      <a:pt x="0" y="169"/>
                    </a:lnTo>
                    <a:lnTo>
                      <a:pt x="170" y="0"/>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6"/>
              <p:cNvSpPr>
                <a:spLocks/>
              </p:cNvSpPr>
              <p:nvPr/>
            </p:nvSpPr>
            <p:spPr bwMode="auto">
              <a:xfrm>
                <a:off x="-4572000" y="1916113"/>
                <a:ext cx="414337" cy="762000"/>
              </a:xfrm>
              <a:custGeom>
                <a:avLst/>
                <a:gdLst>
                  <a:gd name="T0" fmla="*/ 822 w 1045"/>
                  <a:gd name="T1" fmla="*/ 165 h 1921"/>
                  <a:gd name="T2" fmla="*/ 478 w 1045"/>
                  <a:gd name="T3" fmla="*/ 0 h 1921"/>
                  <a:gd name="T4" fmla="*/ 0 w 1045"/>
                  <a:gd name="T5" fmla="*/ 200 h 1921"/>
                  <a:gd name="T6" fmla="*/ 1 w 1045"/>
                  <a:gd name="T7" fmla="*/ 1921 h 1921"/>
                  <a:gd name="T8" fmla="*/ 791 w 1045"/>
                  <a:gd name="T9" fmla="*/ 1669 h 1921"/>
                  <a:gd name="T10" fmla="*/ 1045 w 1045"/>
                  <a:gd name="T11" fmla="*/ 244 h 1921"/>
                  <a:gd name="T12" fmla="*/ 822 w 1045"/>
                  <a:gd name="T13" fmla="*/ 165 h 1921"/>
                </a:gdLst>
                <a:ahLst/>
                <a:cxnLst>
                  <a:cxn ang="0">
                    <a:pos x="T0" y="T1"/>
                  </a:cxn>
                  <a:cxn ang="0">
                    <a:pos x="T2" y="T3"/>
                  </a:cxn>
                  <a:cxn ang="0">
                    <a:pos x="T4" y="T5"/>
                  </a:cxn>
                  <a:cxn ang="0">
                    <a:pos x="T6" y="T7"/>
                  </a:cxn>
                  <a:cxn ang="0">
                    <a:pos x="T8" y="T9"/>
                  </a:cxn>
                  <a:cxn ang="0">
                    <a:pos x="T10" y="T11"/>
                  </a:cxn>
                  <a:cxn ang="0">
                    <a:pos x="T12" y="T13"/>
                  </a:cxn>
                </a:cxnLst>
                <a:rect l="0" t="0" r="r" b="b"/>
                <a:pathLst>
                  <a:path w="1045" h="1921">
                    <a:moveTo>
                      <a:pt x="822" y="165"/>
                    </a:moveTo>
                    <a:lnTo>
                      <a:pt x="478" y="0"/>
                    </a:lnTo>
                    <a:lnTo>
                      <a:pt x="0" y="200"/>
                    </a:lnTo>
                    <a:lnTo>
                      <a:pt x="1" y="1921"/>
                    </a:lnTo>
                    <a:lnTo>
                      <a:pt x="791" y="1669"/>
                    </a:lnTo>
                    <a:lnTo>
                      <a:pt x="1045" y="244"/>
                    </a:lnTo>
                    <a:lnTo>
                      <a:pt x="822" y="1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7"/>
              <p:cNvSpPr>
                <a:spLocks/>
              </p:cNvSpPr>
              <p:nvPr/>
            </p:nvSpPr>
            <p:spPr bwMode="auto">
              <a:xfrm>
                <a:off x="-4567238" y="1865313"/>
                <a:ext cx="233362" cy="260350"/>
              </a:xfrm>
              <a:custGeom>
                <a:avLst/>
                <a:gdLst>
                  <a:gd name="T0" fmla="*/ 394 w 589"/>
                  <a:gd name="T1" fmla="*/ 0 h 658"/>
                  <a:gd name="T2" fmla="*/ 417 w 589"/>
                  <a:gd name="T3" fmla="*/ 81 h 658"/>
                  <a:gd name="T4" fmla="*/ 0 w 589"/>
                  <a:gd name="T5" fmla="*/ 340 h 658"/>
                  <a:gd name="T6" fmla="*/ 293 w 589"/>
                  <a:gd name="T7" fmla="*/ 658 h 658"/>
                  <a:gd name="T8" fmla="*/ 589 w 589"/>
                  <a:gd name="T9" fmla="*/ 182 h 658"/>
                  <a:gd name="T10" fmla="*/ 394 w 589"/>
                  <a:gd name="T11" fmla="*/ 0 h 658"/>
                </a:gdLst>
                <a:ahLst/>
                <a:cxnLst>
                  <a:cxn ang="0">
                    <a:pos x="T0" y="T1"/>
                  </a:cxn>
                  <a:cxn ang="0">
                    <a:pos x="T2" y="T3"/>
                  </a:cxn>
                  <a:cxn ang="0">
                    <a:pos x="T4" y="T5"/>
                  </a:cxn>
                  <a:cxn ang="0">
                    <a:pos x="T6" y="T7"/>
                  </a:cxn>
                  <a:cxn ang="0">
                    <a:pos x="T8" y="T9"/>
                  </a:cxn>
                  <a:cxn ang="0">
                    <a:pos x="T10" y="T11"/>
                  </a:cxn>
                </a:cxnLst>
                <a:rect l="0" t="0" r="r" b="b"/>
                <a:pathLst>
                  <a:path w="589" h="658">
                    <a:moveTo>
                      <a:pt x="394" y="0"/>
                    </a:moveTo>
                    <a:lnTo>
                      <a:pt x="417" y="81"/>
                    </a:lnTo>
                    <a:lnTo>
                      <a:pt x="0" y="340"/>
                    </a:lnTo>
                    <a:lnTo>
                      <a:pt x="293" y="658"/>
                    </a:lnTo>
                    <a:lnTo>
                      <a:pt x="589" y="182"/>
                    </a:lnTo>
                    <a:lnTo>
                      <a:pt x="394" y="0"/>
                    </a:lnTo>
                    <a:close/>
                  </a:path>
                </a:pathLst>
              </a:custGeom>
              <a:solidFill>
                <a:srgbClr val="D1D3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8"/>
              <p:cNvSpPr>
                <a:spLocks/>
              </p:cNvSpPr>
              <p:nvPr/>
            </p:nvSpPr>
            <p:spPr bwMode="auto">
              <a:xfrm>
                <a:off x="-4572000" y="1976438"/>
                <a:ext cx="823912" cy="711200"/>
              </a:xfrm>
              <a:custGeom>
                <a:avLst/>
                <a:gdLst>
                  <a:gd name="T0" fmla="*/ 2076 w 2078"/>
                  <a:gd name="T1" fmla="*/ 1427 h 1794"/>
                  <a:gd name="T2" fmla="*/ 2078 w 2078"/>
                  <a:gd name="T3" fmla="*/ 1326 h 1794"/>
                  <a:gd name="T4" fmla="*/ 2076 w 2078"/>
                  <a:gd name="T5" fmla="*/ 1174 h 1794"/>
                  <a:gd name="T6" fmla="*/ 2066 w 2078"/>
                  <a:gd name="T7" fmla="*/ 981 h 1794"/>
                  <a:gd name="T8" fmla="*/ 2055 w 2078"/>
                  <a:gd name="T9" fmla="*/ 877 h 1794"/>
                  <a:gd name="T10" fmla="*/ 2039 w 2078"/>
                  <a:gd name="T11" fmla="*/ 772 h 1794"/>
                  <a:gd name="T12" fmla="*/ 2019 w 2078"/>
                  <a:gd name="T13" fmla="*/ 670 h 1794"/>
                  <a:gd name="T14" fmla="*/ 1993 w 2078"/>
                  <a:gd name="T15" fmla="*/ 571 h 1794"/>
                  <a:gd name="T16" fmla="*/ 1961 w 2078"/>
                  <a:gd name="T17" fmla="*/ 482 h 1794"/>
                  <a:gd name="T18" fmla="*/ 1931 w 2078"/>
                  <a:gd name="T19" fmla="*/ 422 h 1794"/>
                  <a:gd name="T20" fmla="*/ 1909 w 2078"/>
                  <a:gd name="T21" fmla="*/ 386 h 1794"/>
                  <a:gd name="T22" fmla="*/ 1885 w 2078"/>
                  <a:gd name="T23" fmla="*/ 354 h 1794"/>
                  <a:gd name="T24" fmla="*/ 1860 w 2078"/>
                  <a:gd name="T25" fmla="*/ 326 h 1794"/>
                  <a:gd name="T26" fmla="*/ 1830 w 2078"/>
                  <a:gd name="T27" fmla="*/ 302 h 1794"/>
                  <a:gd name="T28" fmla="*/ 1800 w 2078"/>
                  <a:gd name="T29" fmla="*/ 284 h 1794"/>
                  <a:gd name="T30" fmla="*/ 1766 w 2078"/>
                  <a:gd name="T31" fmla="*/ 270 h 1794"/>
                  <a:gd name="T32" fmla="*/ 1749 w 2078"/>
                  <a:gd name="T33" fmla="*/ 265 h 1794"/>
                  <a:gd name="T34" fmla="*/ 1468 w 2078"/>
                  <a:gd name="T35" fmla="*/ 201 h 1794"/>
                  <a:gd name="T36" fmla="*/ 1206 w 2078"/>
                  <a:gd name="T37" fmla="*/ 135 h 1794"/>
                  <a:gd name="T38" fmla="*/ 1032 w 2078"/>
                  <a:gd name="T39" fmla="*/ 84 h 1794"/>
                  <a:gd name="T40" fmla="*/ 932 w 2078"/>
                  <a:gd name="T41" fmla="*/ 51 h 1794"/>
                  <a:gd name="T42" fmla="*/ 845 w 2078"/>
                  <a:gd name="T43" fmla="*/ 17 h 1794"/>
                  <a:gd name="T44" fmla="*/ 416 w 2078"/>
                  <a:gd name="T45" fmla="*/ 1281 h 1794"/>
                  <a:gd name="T46" fmla="*/ 0 w 2078"/>
                  <a:gd name="T47" fmla="*/ 1769 h 1794"/>
                  <a:gd name="T48" fmla="*/ 90 w 2078"/>
                  <a:gd name="T49" fmla="*/ 1781 h 1794"/>
                  <a:gd name="T50" fmla="*/ 241 w 2078"/>
                  <a:gd name="T51" fmla="*/ 1792 h 1794"/>
                  <a:gd name="T52" fmla="*/ 342 w 2078"/>
                  <a:gd name="T53" fmla="*/ 1794 h 1794"/>
                  <a:gd name="T54" fmla="*/ 459 w 2078"/>
                  <a:gd name="T55" fmla="*/ 1793 h 1794"/>
                  <a:gd name="T56" fmla="*/ 591 w 2078"/>
                  <a:gd name="T57" fmla="*/ 1788 h 1794"/>
                  <a:gd name="T58" fmla="*/ 736 w 2078"/>
                  <a:gd name="T59" fmla="*/ 1777 h 1794"/>
                  <a:gd name="T60" fmla="*/ 895 w 2078"/>
                  <a:gd name="T61" fmla="*/ 1758 h 1794"/>
                  <a:gd name="T62" fmla="*/ 1066 w 2078"/>
                  <a:gd name="T63" fmla="*/ 1730 h 1794"/>
                  <a:gd name="T64" fmla="*/ 1249 w 2078"/>
                  <a:gd name="T65" fmla="*/ 1694 h 1794"/>
                  <a:gd name="T66" fmla="*/ 1442 w 2078"/>
                  <a:gd name="T67" fmla="*/ 1647 h 1794"/>
                  <a:gd name="T68" fmla="*/ 1645 w 2078"/>
                  <a:gd name="T69" fmla="*/ 1587 h 1794"/>
                  <a:gd name="T70" fmla="*/ 1857 w 2078"/>
                  <a:gd name="T71" fmla="*/ 1513 h 1794"/>
                  <a:gd name="T72" fmla="*/ 2076 w 2078"/>
                  <a:gd name="T73" fmla="*/ 1427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8" h="1794">
                    <a:moveTo>
                      <a:pt x="2076" y="1427"/>
                    </a:moveTo>
                    <a:lnTo>
                      <a:pt x="2076" y="1427"/>
                    </a:lnTo>
                    <a:lnTo>
                      <a:pt x="2078" y="1380"/>
                    </a:lnTo>
                    <a:lnTo>
                      <a:pt x="2078" y="1326"/>
                    </a:lnTo>
                    <a:lnTo>
                      <a:pt x="2078" y="1257"/>
                    </a:lnTo>
                    <a:lnTo>
                      <a:pt x="2076" y="1174"/>
                    </a:lnTo>
                    <a:lnTo>
                      <a:pt x="2072" y="1081"/>
                    </a:lnTo>
                    <a:lnTo>
                      <a:pt x="2066" y="981"/>
                    </a:lnTo>
                    <a:lnTo>
                      <a:pt x="2060" y="929"/>
                    </a:lnTo>
                    <a:lnTo>
                      <a:pt x="2055" y="877"/>
                    </a:lnTo>
                    <a:lnTo>
                      <a:pt x="2047" y="824"/>
                    </a:lnTo>
                    <a:lnTo>
                      <a:pt x="2039" y="772"/>
                    </a:lnTo>
                    <a:lnTo>
                      <a:pt x="2030" y="720"/>
                    </a:lnTo>
                    <a:lnTo>
                      <a:pt x="2019" y="670"/>
                    </a:lnTo>
                    <a:lnTo>
                      <a:pt x="2007" y="619"/>
                    </a:lnTo>
                    <a:lnTo>
                      <a:pt x="1993" y="571"/>
                    </a:lnTo>
                    <a:lnTo>
                      <a:pt x="1978" y="526"/>
                    </a:lnTo>
                    <a:lnTo>
                      <a:pt x="1961" y="482"/>
                    </a:lnTo>
                    <a:lnTo>
                      <a:pt x="1941" y="441"/>
                    </a:lnTo>
                    <a:lnTo>
                      <a:pt x="1931" y="422"/>
                    </a:lnTo>
                    <a:lnTo>
                      <a:pt x="1921" y="403"/>
                    </a:lnTo>
                    <a:lnTo>
                      <a:pt x="1909" y="386"/>
                    </a:lnTo>
                    <a:lnTo>
                      <a:pt x="1897" y="369"/>
                    </a:lnTo>
                    <a:lnTo>
                      <a:pt x="1885" y="354"/>
                    </a:lnTo>
                    <a:lnTo>
                      <a:pt x="1873" y="340"/>
                    </a:lnTo>
                    <a:lnTo>
                      <a:pt x="1860" y="326"/>
                    </a:lnTo>
                    <a:lnTo>
                      <a:pt x="1845" y="313"/>
                    </a:lnTo>
                    <a:lnTo>
                      <a:pt x="1830" y="302"/>
                    </a:lnTo>
                    <a:lnTo>
                      <a:pt x="1816" y="292"/>
                    </a:lnTo>
                    <a:lnTo>
                      <a:pt x="1800" y="284"/>
                    </a:lnTo>
                    <a:lnTo>
                      <a:pt x="1784" y="276"/>
                    </a:lnTo>
                    <a:lnTo>
                      <a:pt x="1766" y="270"/>
                    </a:lnTo>
                    <a:lnTo>
                      <a:pt x="1749" y="265"/>
                    </a:lnTo>
                    <a:lnTo>
                      <a:pt x="1749" y="265"/>
                    </a:lnTo>
                    <a:lnTo>
                      <a:pt x="1607" y="233"/>
                    </a:lnTo>
                    <a:lnTo>
                      <a:pt x="1468" y="201"/>
                    </a:lnTo>
                    <a:lnTo>
                      <a:pt x="1333" y="168"/>
                    </a:lnTo>
                    <a:lnTo>
                      <a:pt x="1206" y="135"/>
                    </a:lnTo>
                    <a:lnTo>
                      <a:pt x="1088" y="101"/>
                    </a:lnTo>
                    <a:lnTo>
                      <a:pt x="1032" y="84"/>
                    </a:lnTo>
                    <a:lnTo>
                      <a:pt x="980" y="68"/>
                    </a:lnTo>
                    <a:lnTo>
                      <a:pt x="932" y="51"/>
                    </a:lnTo>
                    <a:lnTo>
                      <a:pt x="887" y="33"/>
                    </a:lnTo>
                    <a:lnTo>
                      <a:pt x="845" y="17"/>
                    </a:lnTo>
                    <a:lnTo>
                      <a:pt x="808" y="0"/>
                    </a:lnTo>
                    <a:lnTo>
                      <a:pt x="416" y="1281"/>
                    </a:lnTo>
                    <a:lnTo>
                      <a:pt x="0" y="1769"/>
                    </a:lnTo>
                    <a:lnTo>
                      <a:pt x="0" y="1769"/>
                    </a:lnTo>
                    <a:lnTo>
                      <a:pt x="40" y="1774"/>
                    </a:lnTo>
                    <a:lnTo>
                      <a:pt x="90" y="1781"/>
                    </a:lnTo>
                    <a:lnTo>
                      <a:pt x="156" y="1786"/>
                    </a:lnTo>
                    <a:lnTo>
                      <a:pt x="241" y="1792"/>
                    </a:lnTo>
                    <a:lnTo>
                      <a:pt x="289" y="1793"/>
                    </a:lnTo>
                    <a:lnTo>
                      <a:pt x="342" y="1794"/>
                    </a:lnTo>
                    <a:lnTo>
                      <a:pt x="398" y="1794"/>
                    </a:lnTo>
                    <a:lnTo>
                      <a:pt x="459" y="1793"/>
                    </a:lnTo>
                    <a:lnTo>
                      <a:pt x="523" y="1792"/>
                    </a:lnTo>
                    <a:lnTo>
                      <a:pt x="591" y="1788"/>
                    </a:lnTo>
                    <a:lnTo>
                      <a:pt x="662" y="1784"/>
                    </a:lnTo>
                    <a:lnTo>
                      <a:pt x="736" y="1777"/>
                    </a:lnTo>
                    <a:lnTo>
                      <a:pt x="815" y="1768"/>
                    </a:lnTo>
                    <a:lnTo>
                      <a:pt x="895" y="1758"/>
                    </a:lnTo>
                    <a:lnTo>
                      <a:pt x="980" y="1745"/>
                    </a:lnTo>
                    <a:lnTo>
                      <a:pt x="1066" y="1730"/>
                    </a:lnTo>
                    <a:lnTo>
                      <a:pt x="1157" y="1713"/>
                    </a:lnTo>
                    <a:lnTo>
                      <a:pt x="1249" y="1694"/>
                    </a:lnTo>
                    <a:lnTo>
                      <a:pt x="1344" y="1672"/>
                    </a:lnTo>
                    <a:lnTo>
                      <a:pt x="1442" y="1647"/>
                    </a:lnTo>
                    <a:lnTo>
                      <a:pt x="1541" y="1619"/>
                    </a:lnTo>
                    <a:lnTo>
                      <a:pt x="1645" y="1587"/>
                    </a:lnTo>
                    <a:lnTo>
                      <a:pt x="1749" y="1552"/>
                    </a:lnTo>
                    <a:lnTo>
                      <a:pt x="1857" y="1513"/>
                    </a:lnTo>
                    <a:lnTo>
                      <a:pt x="1965" y="1472"/>
                    </a:lnTo>
                    <a:lnTo>
                      <a:pt x="2076" y="1427"/>
                    </a:lnTo>
                    <a:lnTo>
                      <a:pt x="2076" y="1427"/>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9"/>
              <p:cNvSpPr>
                <a:spLocks/>
              </p:cNvSpPr>
              <p:nvPr/>
            </p:nvSpPr>
            <p:spPr bwMode="auto">
              <a:xfrm>
                <a:off x="-5083175" y="1981200"/>
                <a:ext cx="511175" cy="696913"/>
              </a:xfrm>
              <a:custGeom>
                <a:avLst/>
                <a:gdLst>
                  <a:gd name="T0" fmla="*/ 477 w 1287"/>
                  <a:gd name="T1" fmla="*/ 0 h 1754"/>
                  <a:gd name="T2" fmla="*/ 477 w 1287"/>
                  <a:gd name="T3" fmla="*/ 0 h 1754"/>
                  <a:gd name="T4" fmla="*/ 494 w 1287"/>
                  <a:gd name="T5" fmla="*/ 56 h 1754"/>
                  <a:gd name="T6" fmla="*/ 515 w 1287"/>
                  <a:gd name="T7" fmla="*/ 121 h 1754"/>
                  <a:gd name="T8" fmla="*/ 543 w 1287"/>
                  <a:gd name="T9" fmla="*/ 206 h 1754"/>
                  <a:gd name="T10" fmla="*/ 578 w 1287"/>
                  <a:gd name="T11" fmla="*/ 310 h 1754"/>
                  <a:gd name="T12" fmla="*/ 619 w 1287"/>
                  <a:gd name="T13" fmla="*/ 427 h 1754"/>
                  <a:gd name="T14" fmla="*/ 667 w 1287"/>
                  <a:gd name="T15" fmla="*/ 557 h 1754"/>
                  <a:gd name="T16" fmla="*/ 720 w 1287"/>
                  <a:gd name="T17" fmla="*/ 696 h 1754"/>
                  <a:gd name="T18" fmla="*/ 778 w 1287"/>
                  <a:gd name="T19" fmla="*/ 840 h 1754"/>
                  <a:gd name="T20" fmla="*/ 810 w 1287"/>
                  <a:gd name="T21" fmla="*/ 913 h 1754"/>
                  <a:gd name="T22" fmla="*/ 840 w 1287"/>
                  <a:gd name="T23" fmla="*/ 986 h 1754"/>
                  <a:gd name="T24" fmla="*/ 873 w 1287"/>
                  <a:gd name="T25" fmla="*/ 1059 h 1754"/>
                  <a:gd name="T26" fmla="*/ 908 w 1287"/>
                  <a:gd name="T27" fmla="*/ 1132 h 1754"/>
                  <a:gd name="T28" fmla="*/ 943 w 1287"/>
                  <a:gd name="T29" fmla="*/ 1204 h 1754"/>
                  <a:gd name="T30" fmla="*/ 979 w 1287"/>
                  <a:gd name="T31" fmla="*/ 1275 h 1754"/>
                  <a:gd name="T32" fmla="*/ 1015 w 1287"/>
                  <a:gd name="T33" fmla="*/ 1344 h 1754"/>
                  <a:gd name="T34" fmla="*/ 1052 w 1287"/>
                  <a:gd name="T35" fmla="*/ 1412 h 1754"/>
                  <a:gd name="T36" fmla="*/ 1089 w 1287"/>
                  <a:gd name="T37" fmla="*/ 1477 h 1754"/>
                  <a:gd name="T38" fmla="*/ 1128 w 1287"/>
                  <a:gd name="T39" fmla="*/ 1540 h 1754"/>
                  <a:gd name="T40" fmla="*/ 1168 w 1287"/>
                  <a:gd name="T41" fmla="*/ 1598 h 1754"/>
                  <a:gd name="T42" fmla="*/ 1206 w 1287"/>
                  <a:gd name="T43" fmla="*/ 1654 h 1754"/>
                  <a:gd name="T44" fmla="*/ 1246 w 1287"/>
                  <a:gd name="T45" fmla="*/ 1706 h 1754"/>
                  <a:gd name="T46" fmla="*/ 1287 w 1287"/>
                  <a:gd name="T47" fmla="*/ 1754 h 1754"/>
                  <a:gd name="T48" fmla="*/ 381 w 1287"/>
                  <a:gd name="T49" fmla="*/ 950 h 1754"/>
                  <a:gd name="T50" fmla="*/ 561 w 1287"/>
                  <a:gd name="T51" fmla="*/ 729 h 1754"/>
                  <a:gd name="T52" fmla="*/ 0 w 1287"/>
                  <a:gd name="T53" fmla="*/ 149 h 1754"/>
                  <a:gd name="T54" fmla="*/ 0 w 1287"/>
                  <a:gd name="T55" fmla="*/ 149 h 1754"/>
                  <a:gd name="T56" fmla="*/ 8 w 1287"/>
                  <a:gd name="T57" fmla="*/ 144 h 1754"/>
                  <a:gd name="T58" fmla="*/ 34 w 1287"/>
                  <a:gd name="T59" fmla="*/ 132 h 1754"/>
                  <a:gd name="T60" fmla="*/ 75 w 1287"/>
                  <a:gd name="T61" fmla="*/ 113 h 1754"/>
                  <a:gd name="T62" fmla="*/ 130 w 1287"/>
                  <a:gd name="T63" fmla="*/ 90 h 1754"/>
                  <a:gd name="T64" fmla="*/ 163 w 1287"/>
                  <a:gd name="T65" fmla="*/ 78 h 1754"/>
                  <a:gd name="T66" fmla="*/ 199 w 1287"/>
                  <a:gd name="T67" fmla="*/ 65 h 1754"/>
                  <a:gd name="T68" fmla="*/ 239 w 1287"/>
                  <a:gd name="T69" fmla="*/ 53 h 1754"/>
                  <a:gd name="T70" fmla="*/ 280 w 1287"/>
                  <a:gd name="T71" fmla="*/ 41 h 1754"/>
                  <a:gd name="T72" fmla="*/ 325 w 1287"/>
                  <a:gd name="T73" fmla="*/ 29 h 1754"/>
                  <a:gd name="T74" fmla="*/ 373 w 1287"/>
                  <a:gd name="T75" fmla="*/ 18 h 1754"/>
                  <a:gd name="T76" fmla="*/ 424 w 1287"/>
                  <a:gd name="T77" fmla="*/ 9 h 1754"/>
                  <a:gd name="T78" fmla="*/ 477 w 1287"/>
                  <a:gd name="T79" fmla="*/ 0 h 1754"/>
                  <a:gd name="T80" fmla="*/ 477 w 1287"/>
                  <a:gd name="T81"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7" h="1754">
                    <a:moveTo>
                      <a:pt x="477" y="0"/>
                    </a:moveTo>
                    <a:lnTo>
                      <a:pt x="477" y="0"/>
                    </a:lnTo>
                    <a:lnTo>
                      <a:pt x="494" y="56"/>
                    </a:lnTo>
                    <a:lnTo>
                      <a:pt x="515" y="121"/>
                    </a:lnTo>
                    <a:lnTo>
                      <a:pt x="543" y="206"/>
                    </a:lnTo>
                    <a:lnTo>
                      <a:pt x="578" y="310"/>
                    </a:lnTo>
                    <a:lnTo>
                      <a:pt x="619" y="427"/>
                    </a:lnTo>
                    <a:lnTo>
                      <a:pt x="667" y="557"/>
                    </a:lnTo>
                    <a:lnTo>
                      <a:pt x="720" y="696"/>
                    </a:lnTo>
                    <a:lnTo>
                      <a:pt x="778" y="840"/>
                    </a:lnTo>
                    <a:lnTo>
                      <a:pt x="810" y="913"/>
                    </a:lnTo>
                    <a:lnTo>
                      <a:pt x="840" y="986"/>
                    </a:lnTo>
                    <a:lnTo>
                      <a:pt x="873" y="1059"/>
                    </a:lnTo>
                    <a:lnTo>
                      <a:pt x="908" y="1132"/>
                    </a:lnTo>
                    <a:lnTo>
                      <a:pt x="943" y="1204"/>
                    </a:lnTo>
                    <a:lnTo>
                      <a:pt x="979" y="1275"/>
                    </a:lnTo>
                    <a:lnTo>
                      <a:pt x="1015" y="1344"/>
                    </a:lnTo>
                    <a:lnTo>
                      <a:pt x="1052" y="1412"/>
                    </a:lnTo>
                    <a:lnTo>
                      <a:pt x="1089" y="1477"/>
                    </a:lnTo>
                    <a:lnTo>
                      <a:pt x="1128" y="1540"/>
                    </a:lnTo>
                    <a:lnTo>
                      <a:pt x="1168" y="1598"/>
                    </a:lnTo>
                    <a:lnTo>
                      <a:pt x="1206" y="1654"/>
                    </a:lnTo>
                    <a:lnTo>
                      <a:pt x="1246" y="1706"/>
                    </a:lnTo>
                    <a:lnTo>
                      <a:pt x="1287" y="1754"/>
                    </a:lnTo>
                    <a:lnTo>
                      <a:pt x="381" y="950"/>
                    </a:lnTo>
                    <a:lnTo>
                      <a:pt x="561" y="729"/>
                    </a:lnTo>
                    <a:lnTo>
                      <a:pt x="0" y="149"/>
                    </a:lnTo>
                    <a:lnTo>
                      <a:pt x="0" y="149"/>
                    </a:lnTo>
                    <a:lnTo>
                      <a:pt x="8" y="144"/>
                    </a:lnTo>
                    <a:lnTo>
                      <a:pt x="34" y="132"/>
                    </a:lnTo>
                    <a:lnTo>
                      <a:pt x="75" y="113"/>
                    </a:lnTo>
                    <a:lnTo>
                      <a:pt x="130" y="90"/>
                    </a:lnTo>
                    <a:lnTo>
                      <a:pt x="163" y="78"/>
                    </a:lnTo>
                    <a:lnTo>
                      <a:pt x="199" y="65"/>
                    </a:lnTo>
                    <a:lnTo>
                      <a:pt x="239" y="53"/>
                    </a:lnTo>
                    <a:lnTo>
                      <a:pt x="280" y="41"/>
                    </a:lnTo>
                    <a:lnTo>
                      <a:pt x="325" y="29"/>
                    </a:lnTo>
                    <a:lnTo>
                      <a:pt x="373" y="18"/>
                    </a:lnTo>
                    <a:lnTo>
                      <a:pt x="424" y="9"/>
                    </a:lnTo>
                    <a:lnTo>
                      <a:pt x="477" y="0"/>
                    </a:lnTo>
                    <a:lnTo>
                      <a:pt x="477" y="0"/>
                    </a:lnTo>
                    <a:close/>
                  </a:path>
                </a:pathLst>
              </a:custGeom>
              <a:solidFill>
                <a:srgbClr val="3696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0"/>
              <p:cNvSpPr>
                <a:spLocks/>
              </p:cNvSpPr>
              <p:nvPr/>
            </p:nvSpPr>
            <p:spPr bwMode="auto">
              <a:xfrm>
                <a:off x="-4572000" y="1981200"/>
                <a:ext cx="509587" cy="696913"/>
              </a:xfrm>
              <a:custGeom>
                <a:avLst/>
                <a:gdLst>
                  <a:gd name="T0" fmla="*/ 809 w 1286"/>
                  <a:gd name="T1" fmla="*/ 0 h 1754"/>
                  <a:gd name="T2" fmla="*/ 809 w 1286"/>
                  <a:gd name="T3" fmla="*/ 0 h 1754"/>
                  <a:gd name="T4" fmla="*/ 792 w 1286"/>
                  <a:gd name="T5" fmla="*/ 56 h 1754"/>
                  <a:gd name="T6" fmla="*/ 771 w 1286"/>
                  <a:gd name="T7" fmla="*/ 121 h 1754"/>
                  <a:gd name="T8" fmla="*/ 743 w 1286"/>
                  <a:gd name="T9" fmla="*/ 206 h 1754"/>
                  <a:gd name="T10" fmla="*/ 708 w 1286"/>
                  <a:gd name="T11" fmla="*/ 310 h 1754"/>
                  <a:gd name="T12" fmla="*/ 667 w 1286"/>
                  <a:gd name="T13" fmla="*/ 427 h 1754"/>
                  <a:gd name="T14" fmla="*/ 619 w 1286"/>
                  <a:gd name="T15" fmla="*/ 557 h 1754"/>
                  <a:gd name="T16" fmla="*/ 566 w 1286"/>
                  <a:gd name="T17" fmla="*/ 696 h 1754"/>
                  <a:gd name="T18" fmla="*/ 509 w 1286"/>
                  <a:gd name="T19" fmla="*/ 840 h 1754"/>
                  <a:gd name="T20" fmla="*/ 478 w 1286"/>
                  <a:gd name="T21" fmla="*/ 913 h 1754"/>
                  <a:gd name="T22" fmla="*/ 446 w 1286"/>
                  <a:gd name="T23" fmla="*/ 986 h 1754"/>
                  <a:gd name="T24" fmla="*/ 413 w 1286"/>
                  <a:gd name="T25" fmla="*/ 1059 h 1754"/>
                  <a:gd name="T26" fmla="*/ 378 w 1286"/>
                  <a:gd name="T27" fmla="*/ 1132 h 1754"/>
                  <a:gd name="T28" fmla="*/ 344 w 1286"/>
                  <a:gd name="T29" fmla="*/ 1204 h 1754"/>
                  <a:gd name="T30" fmla="*/ 308 w 1286"/>
                  <a:gd name="T31" fmla="*/ 1275 h 1754"/>
                  <a:gd name="T32" fmla="*/ 272 w 1286"/>
                  <a:gd name="T33" fmla="*/ 1344 h 1754"/>
                  <a:gd name="T34" fmla="*/ 235 w 1286"/>
                  <a:gd name="T35" fmla="*/ 1412 h 1754"/>
                  <a:gd name="T36" fmla="*/ 197 w 1286"/>
                  <a:gd name="T37" fmla="*/ 1477 h 1754"/>
                  <a:gd name="T38" fmla="*/ 159 w 1286"/>
                  <a:gd name="T39" fmla="*/ 1540 h 1754"/>
                  <a:gd name="T40" fmla="*/ 120 w 1286"/>
                  <a:gd name="T41" fmla="*/ 1598 h 1754"/>
                  <a:gd name="T42" fmla="*/ 80 w 1286"/>
                  <a:gd name="T43" fmla="*/ 1654 h 1754"/>
                  <a:gd name="T44" fmla="*/ 40 w 1286"/>
                  <a:gd name="T45" fmla="*/ 1706 h 1754"/>
                  <a:gd name="T46" fmla="*/ 0 w 1286"/>
                  <a:gd name="T47" fmla="*/ 1754 h 1754"/>
                  <a:gd name="T48" fmla="*/ 905 w 1286"/>
                  <a:gd name="T49" fmla="*/ 950 h 1754"/>
                  <a:gd name="T50" fmla="*/ 726 w 1286"/>
                  <a:gd name="T51" fmla="*/ 729 h 1754"/>
                  <a:gd name="T52" fmla="*/ 1286 w 1286"/>
                  <a:gd name="T53" fmla="*/ 149 h 1754"/>
                  <a:gd name="T54" fmla="*/ 1286 w 1286"/>
                  <a:gd name="T55" fmla="*/ 149 h 1754"/>
                  <a:gd name="T56" fmla="*/ 1278 w 1286"/>
                  <a:gd name="T57" fmla="*/ 144 h 1754"/>
                  <a:gd name="T58" fmla="*/ 1253 w 1286"/>
                  <a:gd name="T59" fmla="*/ 132 h 1754"/>
                  <a:gd name="T60" fmla="*/ 1211 w 1286"/>
                  <a:gd name="T61" fmla="*/ 113 h 1754"/>
                  <a:gd name="T62" fmla="*/ 1157 w 1286"/>
                  <a:gd name="T63" fmla="*/ 90 h 1754"/>
                  <a:gd name="T64" fmla="*/ 1124 w 1286"/>
                  <a:gd name="T65" fmla="*/ 78 h 1754"/>
                  <a:gd name="T66" fmla="*/ 1088 w 1286"/>
                  <a:gd name="T67" fmla="*/ 65 h 1754"/>
                  <a:gd name="T68" fmla="*/ 1048 w 1286"/>
                  <a:gd name="T69" fmla="*/ 53 h 1754"/>
                  <a:gd name="T70" fmla="*/ 1006 w 1286"/>
                  <a:gd name="T71" fmla="*/ 41 h 1754"/>
                  <a:gd name="T72" fmla="*/ 961 w 1286"/>
                  <a:gd name="T73" fmla="*/ 29 h 1754"/>
                  <a:gd name="T74" fmla="*/ 913 w 1286"/>
                  <a:gd name="T75" fmla="*/ 18 h 1754"/>
                  <a:gd name="T76" fmla="*/ 863 w 1286"/>
                  <a:gd name="T77" fmla="*/ 9 h 1754"/>
                  <a:gd name="T78" fmla="*/ 809 w 1286"/>
                  <a:gd name="T79" fmla="*/ 0 h 1754"/>
                  <a:gd name="T80" fmla="*/ 809 w 1286"/>
                  <a:gd name="T81"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6" h="1754">
                    <a:moveTo>
                      <a:pt x="809" y="0"/>
                    </a:moveTo>
                    <a:lnTo>
                      <a:pt x="809" y="0"/>
                    </a:lnTo>
                    <a:lnTo>
                      <a:pt x="792" y="56"/>
                    </a:lnTo>
                    <a:lnTo>
                      <a:pt x="771" y="121"/>
                    </a:lnTo>
                    <a:lnTo>
                      <a:pt x="743" y="206"/>
                    </a:lnTo>
                    <a:lnTo>
                      <a:pt x="708" y="310"/>
                    </a:lnTo>
                    <a:lnTo>
                      <a:pt x="667" y="427"/>
                    </a:lnTo>
                    <a:lnTo>
                      <a:pt x="619" y="557"/>
                    </a:lnTo>
                    <a:lnTo>
                      <a:pt x="566" y="696"/>
                    </a:lnTo>
                    <a:lnTo>
                      <a:pt x="509" y="840"/>
                    </a:lnTo>
                    <a:lnTo>
                      <a:pt x="478" y="913"/>
                    </a:lnTo>
                    <a:lnTo>
                      <a:pt x="446" y="986"/>
                    </a:lnTo>
                    <a:lnTo>
                      <a:pt x="413" y="1059"/>
                    </a:lnTo>
                    <a:lnTo>
                      <a:pt x="378" y="1132"/>
                    </a:lnTo>
                    <a:lnTo>
                      <a:pt x="344" y="1204"/>
                    </a:lnTo>
                    <a:lnTo>
                      <a:pt x="308" y="1275"/>
                    </a:lnTo>
                    <a:lnTo>
                      <a:pt x="272" y="1344"/>
                    </a:lnTo>
                    <a:lnTo>
                      <a:pt x="235" y="1412"/>
                    </a:lnTo>
                    <a:lnTo>
                      <a:pt x="197" y="1477"/>
                    </a:lnTo>
                    <a:lnTo>
                      <a:pt x="159" y="1540"/>
                    </a:lnTo>
                    <a:lnTo>
                      <a:pt x="120" y="1598"/>
                    </a:lnTo>
                    <a:lnTo>
                      <a:pt x="80" y="1654"/>
                    </a:lnTo>
                    <a:lnTo>
                      <a:pt x="40" y="1706"/>
                    </a:lnTo>
                    <a:lnTo>
                      <a:pt x="0" y="1754"/>
                    </a:lnTo>
                    <a:lnTo>
                      <a:pt x="905" y="950"/>
                    </a:lnTo>
                    <a:lnTo>
                      <a:pt x="726" y="729"/>
                    </a:lnTo>
                    <a:lnTo>
                      <a:pt x="1286" y="149"/>
                    </a:lnTo>
                    <a:lnTo>
                      <a:pt x="1286" y="149"/>
                    </a:lnTo>
                    <a:lnTo>
                      <a:pt x="1278" y="144"/>
                    </a:lnTo>
                    <a:lnTo>
                      <a:pt x="1253" y="132"/>
                    </a:lnTo>
                    <a:lnTo>
                      <a:pt x="1211" y="113"/>
                    </a:lnTo>
                    <a:lnTo>
                      <a:pt x="1157" y="90"/>
                    </a:lnTo>
                    <a:lnTo>
                      <a:pt x="1124" y="78"/>
                    </a:lnTo>
                    <a:lnTo>
                      <a:pt x="1088" y="65"/>
                    </a:lnTo>
                    <a:lnTo>
                      <a:pt x="1048" y="53"/>
                    </a:lnTo>
                    <a:lnTo>
                      <a:pt x="1006" y="41"/>
                    </a:lnTo>
                    <a:lnTo>
                      <a:pt x="961" y="29"/>
                    </a:lnTo>
                    <a:lnTo>
                      <a:pt x="913" y="18"/>
                    </a:lnTo>
                    <a:lnTo>
                      <a:pt x="863" y="9"/>
                    </a:lnTo>
                    <a:lnTo>
                      <a:pt x="809" y="0"/>
                    </a:lnTo>
                    <a:lnTo>
                      <a:pt x="809" y="0"/>
                    </a:lnTo>
                    <a:close/>
                  </a:path>
                </a:pathLst>
              </a:custGeom>
              <a:solidFill>
                <a:srgbClr val="3696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91"/>
              <p:cNvSpPr>
                <a:spLocks/>
              </p:cNvSpPr>
              <p:nvPr/>
            </p:nvSpPr>
            <p:spPr bwMode="auto">
              <a:xfrm>
                <a:off x="-5072063" y="1971675"/>
                <a:ext cx="500062" cy="706438"/>
              </a:xfrm>
              <a:custGeom>
                <a:avLst/>
                <a:gdLst>
                  <a:gd name="T0" fmla="*/ 478 w 1260"/>
                  <a:gd name="T1" fmla="*/ 0 h 1781"/>
                  <a:gd name="T2" fmla="*/ 478 w 1260"/>
                  <a:gd name="T3" fmla="*/ 0 h 1781"/>
                  <a:gd name="T4" fmla="*/ 492 w 1260"/>
                  <a:gd name="T5" fmla="*/ 57 h 1781"/>
                  <a:gd name="T6" fmla="*/ 512 w 1260"/>
                  <a:gd name="T7" fmla="*/ 123 h 1781"/>
                  <a:gd name="T8" fmla="*/ 539 w 1260"/>
                  <a:gd name="T9" fmla="*/ 210 h 1781"/>
                  <a:gd name="T10" fmla="*/ 572 w 1260"/>
                  <a:gd name="T11" fmla="*/ 316 h 1781"/>
                  <a:gd name="T12" fmla="*/ 611 w 1260"/>
                  <a:gd name="T13" fmla="*/ 435 h 1781"/>
                  <a:gd name="T14" fmla="*/ 656 w 1260"/>
                  <a:gd name="T15" fmla="*/ 568 h 1781"/>
                  <a:gd name="T16" fmla="*/ 707 w 1260"/>
                  <a:gd name="T17" fmla="*/ 708 h 1781"/>
                  <a:gd name="T18" fmla="*/ 733 w 1260"/>
                  <a:gd name="T19" fmla="*/ 781 h 1781"/>
                  <a:gd name="T20" fmla="*/ 763 w 1260"/>
                  <a:gd name="T21" fmla="*/ 856 h 1781"/>
                  <a:gd name="T22" fmla="*/ 792 w 1260"/>
                  <a:gd name="T23" fmla="*/ 931 h 1781"/>
                  <a:gd name="T24" fmla="*/ 823 w 1260"/>
                  <a:gd name="T25" fmla="*/ 1005 h 1781"/>
                  <a:gd name="T26" fmla="*/ 854 w 1260"/>
                  <a:gd name="T27" fmla="*/ 1080 h 1781"/>
                  <a:gd name="T28" fmla="*/ 886 w 1260"/>
                  <a:gd name="T29" fmla="*/ 1153 h 1781"/>
                  <a:gd name="T30" fmla="*/ 921 w 1260"/>
                  <a:gd name="T31" fmla="*/ 1226 h 1781"/>
                  <a:gd name="T32" fmla="*/ 956 w 1260"/>
                  <a:gd name="T33" fmla="*/ 1298 h 1781"/>
                  <a:gd name="T34" fmla="*/ 990 w 1260"/>
                  <a:gd name="T35" fmla="*/ 1368 h 1781"/>
                  <a:gd name="T36" fmla="*/ 1027 w 1260"/>
                  <a:gd name="T37" fmla="*/ 1436 h 1781"/>
                  <a:gd name="T38" fmla="*/ 1065 w 1260"/>
                  <a:gd name="T39" fmla="*/ 1503 h 1781"/>
                  <a:gd name="T40" fmla="*/ 1102 w 1260"/>
                  <a:gd name="T41" fmla="*/ 1565 h 1781"/>
                  <a:gd name="T42" fmla="*/ 1141 w 1260"/>
                  <a:gd name="T43" fmla="*/ 1625 h 1781"/>
                  <a:gd name="T44" fmla="*/ 1179 w 1260"/>
                  <a:gd name="T45" fmla="*/ 1681 h 1781"/>
                  <a:gd name="T46" fmla="*/ 1219 w 1260"/>
                  <a:gd name="T47" fmla="*/ 1733 h 1781"/>
                  <a:gd name="T48" fmla="*/ 1239 w 1260"/>
                  <a:gd name="T49" fmla="*/ 1757 h 1781"/>
                  <a:gd name="T50" fmla="*/ 1260 w 1260"/>
                  <a:gd name="T51" fmla="*/ 1781 h 1781"/>
                  <a:gd name="T52" fmla="*/ 381 w 1260"/>
                  <a:gd name="T53" fmla="*/ 950 h 1781"/>
                  <a:gd name="T54" fmla="*/ 560 w 1260"/>
                  <a:gd name="T55" fmla="*/ 730 h 1781"/>
                  <a:gd name="T56" fmla="*/ 0 w 1260"/>
                  <a:gd name="T57" fmla="*/ 149 h 1781"/>
                  <a:gd name="T58" fmla="*/ 0 w 1260"/>
                  <a:gd name="T59" fmla="*/ 149 h 1781"/>
                  <a:gd name="T60" fmla="*/ 9 w 1260"/>
                  <a:gd name="T61" fmla="*/ 144 h 1781"/>
                  <a:gd name="T62" fmla="*/ 35 w 1260"/>
                  <a:gd name="T63" fmla="*/ 132 h 1781"/>
                  <a:gd name="T64" fmla="*/ 75 w 1260"/>
                  <a:gd name="T65" fmla="*/ 113 h 1781"/>
                  <a:gd name="T66" fmla="*/ 130 w 1260"/>
                  <a:gd name="T67" fmla="*/ 89 h 1781"/>
                  <a:gd name="T68" fmla="*/ 162 w 1260"/>
                  <a:gd name="T69" fmla="*/ 77 h 1781"/>
                  <a:gd name="T70" fmla="*/ 198 w 1260"/>
                  <a:gd name="T71" fmla="*/ 65 h 1781"/>
                  <a:gd name="T72" fmla="*/ 238 w 1260"/>
                  <a:gd name="T73" fmla="*/ 53 h 1781"/>
                  <a:gd name="T74" fmla="*/ 281 w 1260"/>
                  <a:gd name="T75" fmla="*/ 41 h 1781"/>
                  <a:gd name="T76" fmla="*/ 325 w 1260"/>
                  <a:gd name="T77" fmla="*/ 29 h 1781"/>
                  <a:gd name="T78" fmla="*/ 374 w 1260"/>
                  <a:gd name="T79" fmla="*/ 19 h 1781"/>
                  <a:gd name="T80" fmla="*/ 425 w 1260"/>
                  <a:gd name="T81" fmla="*/ 8 h 1781"/>
                  <a:gd name="T82" fmla="*/ 478 w 1260"/>
                  <a:gd name="T83" fmla="*/ 0 h 1781"/>
                  <a:gd name="T84" fmla="*/ 478 w 1260"/>
                  <a:gd name="T85"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0" h="1781">
                    <a:moveTo>
                      <a:pt x="478" y="0"/>
                    </a:moveTo>
                    <a:lnTo>
                      <a:pt x="478" y="0"/>
                    </a:lnTo>
                    <a:lnTo>
                      <a:pt x="492" y="57"/>
                    </a:lnTo>
                    <a:lnTo>
                      <a:pt x="512" y="123"/>
                    </a:lnTo>
                    <a:lnTo>
                      <a:pt x="539" y="210"/>
                    </a:lnTo>
                    <a:lnTo>
                      <a:pt x="572" y="316"/>
                    </a:lnTo>
                    <a:lnTo>
                      <a:pt x="611" y="435"/>
                    </a:lnTo>
                    <a:lnTo>
                      <a:pt x="656" y="568"/>
                    </a:lnTo>
                    <a:lnTo>
                      <a:pt x="707" y="708"/>
                    </a:lnTo>
                    <a:lnTo>
                      <a:pt x="733" y="781"/>
                    </a:lnTo>
                    <a:lnTo>
                      <a:pt x="763" y="856"/>
                    </a:lnTo>
                    <a:lnTo>
                      <a:pt x="792" y="931"/>
                    </a:lnTo>
                    <a:lnTo>
                      <a:pt x="823" y="1005"/>
                    </a:lnTo>
                    <a:lnTo>
                      <a:pt x="854" y="1080"/>
                    </a:lnTo>
                    <a:lnTo>
                      <a:pt x="886" y="1153"/>
                    </a:lnTo>
                    <a:lnTo>
                      <a:pt x="921" y="1226"/>
                    </a:lnTo>
                    <a:lnTo>
                      <a:pt x="956" y="1298"/>
                    </a:lnTo>
                    <a:lnTo>
                      <a:pt x="990" y="1368"/>
                    </a:lnTo>
                    <a:lnTo>
                      <a:pt x="1027" y="1436"/>
                    </a:lnTo>
                    <a:lnTo>
                      <a:pt x="1065" y="1503"/>
                    </a:lnTo>
                    <a:lnTo>
                      <a:pt x="1102" y="1565"/>
                    </a:lnTo>
                    <a:lnTo>
                      <a:pt x="1141" y="1625"/>
                    </a:lnTo>
                    <a:lnTo>
                      <a:pt x="1179" y="1681"/>
                    </a:lnTo>
                    <a:lnTo>
                      <a:pt x="1219" y="1733"/>
                    </a:lnTo>
                    <a:lnTo>
                      <a:pt x="1239" y="1757"/>
                    </a:lnTo>
                    <a:lnTo>
                      <a:pt x="1260" y="1781"/>
                    </a:lnTo>
                    <a:lnTo>
                      <a:pt x="381" y="950"/>
                    </a:lnTo>
                    <a:lnTo>
                      <a:pt x="560" y="730"/>
                    </a:lnTo>
                    <a:lnTo>
                      <a:pt x="0" y="149"/>
                    </a:lnTo>
                    <a:lnTo>
                      <a:pt x="0" y="149"/>
                    </a:lnTo>
                    <a:lnTo>
                      <a:pt x="9" y="144"/>
                    </a:lnTo>
                    <a:lnTo>
                      <a:pt x="35" y="132"/>
                    </a:lnTo>
                    <a:lnTo>
                      <a:pt x="75" y="113"/>
                    </a:lnTo>
                    <a:lnTo>
                      <a:pt x="130" y="89"/>
                    </a:lnTo>
                    <a:lnTo>
                      <a:pt x="162" y="77"/>
                    </a:lnTo>
                    <a:lnTo>
                      <a:pt x="198" y="65"/>
                    </a:lnTo>
                    <a:lnTo>
                      <a:pt x="238" y="53"/>
                    </a:lnTo>
                    <a:lnTo>
                      <a:pt x="281" y="41"/>
                    </a:lnTo>
                    <a:lnTo>
                      <a:pt x="325" y="29"/>
                    </a:lnTo>
                    <a:lnTo>
                      <a:pt x="374" y="19"/>
                    </a:lnTo>
                    <a:lnTo>
                      <a:pt x="425" y="8"/>
                    </a:lnTo>
                    <a:lnTo>
                      <a:pt x="478" y="0"/>
                    </a:lnTo>
                    <a:lnTo>
                      <a:pt x="478" y="0"/>
                    </a:lnTo>
                    <a:close/>
                  </a:path>
                </a:pathLst>
              </a:custGeom>
              <a:solidFill>
                <a:srgbClr val="0D77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2"/>
              <p:cNvSpPr>
                <a:spLocks/>
              </p:cNvSpPr>
              <p:nvPr/>
            </p:nvSpPr>
            <p:spPr bwMode="auto">
              <a:xfrm>
                <a:off x="-4572000" y="1971675"/>
                <a:ext cx="500062" cy="706438"/>
              </a:xfrm>
              <a:custGeom>
                <a:avLst/>
                <a:gdLst>
                  <a:gd name="T0" fmla="*/ 783 w 1259"/>
                  <a:gd name="T1" fmla="*/ 0 h 1781"/>
                  <a:gd name="T2" fmla="*/ 783 w 1259"/>
                  <a:gd name="T3" fmla="*/ 0 h 1781"/>
                  <a:gd name="T4" fmla="*/ 767 w 1259"/>
                  <a:gd name="T5" fmla="*/ 57 h 1781"/>
                  <a:gd name="T6" fmla="*/ 747 w 1259"/>
                  <a:gd name="T7" fmla="*/ 123 h 1781"/>
                  <a:gd name="T8" fmla="*/ 720 w 1259"/>
                  <a:gd name="T9" fmla="*/ 210 h 1781"/>
                  <a:gd name="T10" fmla="*/ 687 w 1259"/>
                  <a:gd name="T11" fmla="*/ 316 h 1781"/>
                  <a:gd name="T12" fmla="*/ 648 w 1259"/>
                  <a:gd name="T13" fmla="*/ 435 h 1781"/>
                  <a:gd name="T14" fmla="*/ 603 w 1259"/>
                  <a:gd name="T15" fmla="*/ 568 h 1781"/>
                  <a:gd name="T16" fmla="*/ 553 w 1259"/>
                  <a:gd name="T17" fmla="*/ 708 h 1781"/>
                  <a:gd name="T18" fmla="*/ 526 w 1259"/>
                  <a:gd name="T19" fmla="*/ 781 h 1781"/>
                  <a:gd name="T20" fmla="*/ 497 w 1259"/>
                  <a:gd name="T21" fmla="*/ 856 h 1781"/>
                  <a:gd name="T22" fmla="*/ 467 w 1259"/>
                  <a:gd name="T23" fmla="*/ 931 h 1781"/>
                  <a:gd name="T24" fmla="*/ 437 w 1259"/>
                  <a:gd name="T25" fmla="*/ 1005 h 1781"/>
                  <a:gd name="T26" fmla="*/ 405 w 1259"/>
                  <a:gd name="T27" fmla="*/ 1080 h 1781"/>
                  <a:gd name="T28" fmla="*/ 373 w 1259"/>
                  <a:gd name="T29" fmla="*/ 1153 h 1781"/>
                  <a:gd name="T30" fmla="*/ 338 w 1259"/>
                  <a:gd name="T31" fmla="*/ 1226 h 1781"/>
                  <a:gd name="T32" fmla="*/ 304 w 1259"/>
                  <a:gd name="T33" fmla="*/ 1298 h 1781"/>
                  <a:gd name="T34" fmla="*/ 269 w 1259"/>
                  <a:gd name="T35" fmla="*/ 1368 h 1781"/>
                  <a:gd name="T36" fmla="*/ 232 w 1259"/>
                  <a:gd name="T37" fmla="*/ 1436 h 1781"/>
                  <a:gd name="T38" fmla="*/ 195 w 1259"/>
                  <a:gd name="T39" fmla="*/ 1503 h 1781"/>
                  <a:gd name="T40" fmla="*/ 157 w 1259"/>
                  <a:gd name="T41" fmla="*/ 1565 h 1781"/>
                  <a:gd name="T42" fmla="*/ 119 w 1259"/>
                  <a:gd name="T43" fmla="*/ 1625 h 1781"/>
                  <a:gd name="T44" fmla="*/ 80 w 1259"/>
                  <a:gd name="T45" fmla="*/ 1681 h 1781"/>
                  <a:gd name="T46" fmla="*/ 40 w 1259"/>
                  <a:gd name="T47" fmla="*/ 1733 h 1781"/>
                  <a:gd name="T48" fmla="*/ 20 w 1259"/>
                  <a:gd name="T49" fmla="*/ 1757 h 1781"/>
                  <a:gd name="T50" fmla="*/ 0 w 1259"/>
                  <a:gd name="T51" fmla="*/ 1781 h 1781"/>
                  <a:gd name="T52" fmla="*/ 879 w 1259"/>
                  <a:gd name="T53" fmla="*/ 950 h 1781"/>
                  <a:gd name="T54" fmla="*/ 699 w 1259"/>
                  <a:gd name="T55" fmla="*/ 730 h 1781"/>
                  <a:gd name="T56" fmla="*/ 1259 w 1259"/>
                  <a:gd name="T57" fmla="*/ 149 h 1781"/>
                  <a:gd name="T58" fmla="*/ 1259 w 1259"/>
                  <a:gd name="T59" fmla="*/ 149 h 1781"/>
                  <a:gd name="T60" fmla="*/ 1250 w 1259"/>
                  <a:gd name="T61" fmla="*/ 144 h 1781"/>
                  <a:gd name="T62" fmla="*/ 1225 w 1259"/>
                  <a:gd name="T63" fmla="*/ 132 h 1781"/>
                  <a:gd name="T64" fmla="*/ 1185 w 1259"/>
                  <a:gd name="T65" fmla="*/ 113 h 1781"/>
                  <a:gd name="T66" fmla="*/ 1129 w 1259"/>
                  <a:gd name="T67" fmla="*/ 89 h 1781"/>
                  <a:gd name="T68" fmla="*/ 1097 w 1259"/>
                  <a:gd name="T69" fmla="*/ 77 h 1781"/>
                  <a:gd name="T70" fmla="*/ 1061 w 1259"/>
                  <a:gd name="T71" fmla="*/ 65 h 1781"/>
                  <a:gd name="T72" fmla="*/ 1021 w 1259"/>
                  <a:gd name="T73" fmla="*/ 53 h 1781"/>
                  <a:gd name="T74" fmla="*/ 979 w 1259"/>
                  <a:gd name="T75" fmla="*/ 41 h 1781"/>
                  <a:gd name="T76" fmla="*/ 935 w 1259"/>
                  <a:gd name="T77" fmla="*/ 29 h 1781"/>
                  <a:gd name="T78" fmla="*/ 887 w 1259"/>
                  <a:gd name="T79" fmla="*/ 19 h 1781"/>
                  <a:gd name="T80" fmla="*/ 835 w 1259"/>
                  <a:gd name="T81" fmla="*/ 8 h 1781"/>
                  <a:gd name="T82" fmla="*/ 783 w 1259"/>
                  <a:gd name="T83" fmla="*/ 0 h 1781"/>
                  <a:gd name="T84" fmla="*/ 783 w 1259"/>
                  <a:gd name="T85"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9" h="1781">
                    <a:moveTo>
                      <a:pt x="783" y="0"/>
                    </a:moveTo>
                    <a:lnTo>
                      <a:pt x="783" y="0"/>
                    </a:lnTo>
                    <a:lnTo>
                      <a:pt x="767" y="57"/>
                    </a:lnTo>
                    <a:lnTo>
                      <a:pt x="747" y="123"/>
                    </a:lnTo>
                    <a:lnTo>
                      <a:pt x="720" y="210"/>
                    </a:lnTo>
                    <a:lnTo>
                      <a:pt x="687" y="316"/>
                    </a:lnTo>
                    <a:lnTo>
                      <a:pt x="648" y="435"/>
                    </a:lnTo>
                    <a:lnTo>
                      <a:pt x="603" y="568"/>
                    </a:lnTo>
                    <a:lnTo>
                      <a:pt x="553" y="708"/>
                    </a:lnTo>
                    <a:lnTo>
                      <a:pt x="526" y="781"/>
                    </a:lnTo>
                    <a:lnTo>
                      <a:pt x="497" y="856"/>
                    </a:lnTo>
                    <a:lnTo>
                      <a:pt x="467" y="931"/>
                    </a:lnTo>
                    <a:lnTo>
                      <a:pt x="437" y="1005"/>
                    </a:lnTo>
                    <a:lnTo>
                      <a:pt x="405" y="1080"/>
                    </a:lnTo>
                    <a:lnTo>
                      <a:pt x="373" y="1153"/>
                    </a:lnTo>
                    <a:lnTo>
                      <a:pt x="338" y="1226"/>
                    </a:lnTo>
                    <a:lnTo>
                      <a:pt x="304" y="1298"/>
                    </a:lnTo>
                    <a:lnTo>
                      <a:pt x="269" y="1368"/>
                    </a:lnTo>
                    <a:lnTo>
                      <a:pt x="232" y="1436"/>
                    </a:lnTo>
                    <a:lnTo>
                      <a:pt x="195" y="1503"/>
                    </a:lnTo>
                    <a:lnTo>
                      <a:pt x="157" y="1565"/>
                    </a:lnTo>
                    <a:lnTo>
                      <a:pt x="119" y="1625"/>
                    </a:lnTo>
                    <a:lnTo>
                      <a:pt x="80" y="1681"/>
                    </a:lnTo>
                    <a:lnTo>
                      <a:pt x="40" y="1733"/>
                    </a:lnTo>
                    <a:lnTo>
                      <a:pt x="20" y="1757"/>
                    </a:lnTo>
                    <a:lnTo>
                      <a:pt x="0" y="1781"/>
                    </a:lnTo>
                    <a:lnTo>
                      <a:pt x="879" y="950"/>
                    </a:lnTo>
                    <a:lnTo>
                      <a:pt x="699" y="730"/>
                    </a:lnTo>
                    <a:lnTo>
                      <a:pt x="1259" y="149"/>
                    </a:lnTo>
                    <a:lnTo>
                      <a:pt x="1259" y="149"/>
                    </a:lnTo>
                    <a:lnTo>
                      <a:pt x="1250" y="144"/>
                    </a:lnTo>
                    <a:lnTo>
                      <a:pt x="1225" y="132"/>
                    </a:lnTo>
                    <a:lnTo>
                      <a:pt x="1185" y="113"/>
                    </a:lnTo>
                    <a:lnTo>
                      <a:pt x="1129" y="89"/>
                    </a:lnTo>
                    <a:lnTo>
                      <a:pt x="1097" y="77"/>
                    </a:lnTo>
                    <a:lnTo>
                      <a:pt x="1061" y="65"/>
                    </a:lnTo>
                    <a:lnTo>
                      <a:pt x="1021" y="53"/>
                    </a:lnTo>
                    <a:lnTo>
                      <a:pt x="979" y="41"/>
                    </a:lnTo>
                    <a:lnTo>
                      <a:pt x="935" y="29"/>
                    </a:lnTo>
                    <a:lnTo>
                      <a:pt x="887" y="19"/>
                    </a:lnTo>
                    <a:lnTo>
                      <a:pt x="835" y="8"/>
                    </a:lnTo>
                    <a:lnTo>
                      <a:pt x="783" y="0"/>
                    </a:lnTo>
                    <a:lnTo>
                      <a:pt x="783" y="0"/>
                    </a:lnTo>
                    <a:close/>
                  </a:path>
                </a:pathLst>
              </a:custGeom>
              <a:solidFill>
                <a:srgbClr val="0D77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3"/>
              <p:cNvSpPr>
                <a:spLocks/>
              </p:cNvSpPr>
              <p:nvPr/>
            </p:nvSpPr>
            <p:spPr bwMode="auto">
              <a:xfrm>
                <a:off x="-4572000" y="1865313"/>
                <a:ext cx="233362" cy="255588"/>
              </a:xfrm>
              <a:custGeom>
                <a:avLst/>
                <a:gdLst>
                  <a:gd name="T0" fmla="*/ 407 w 588"/>
                  <a:gd name="T1" fmla="*/ 0 h 645"/>
                  <a:gd name="T2" fmla="*/ 407 w 588"/>
                  <a:gd name="T3" fmla="*/ 70 h 645"/>
                  <a:gd name="T4" fmla="*/ 0 w 588"/>
                  <a:gd name="T5" fmla="*/ 327 h 645"/>
                  <a:gd name="T6" fmla="*/ 293 w 588"/>
                  <a:gd name="T7" fmla="*/ 645 h 645"/>
                  <a:gd name="T8" fmla="*/ 588 w 588"/>
                  <a:gd name="T9" fmla="*/ 169 h 645"/>
                  <a:gd name="T10" fmla="*/ 407 w 588"/>
                  <a:gd name="T11" fmla="*/ 0 h 645"/>
                </a:gdLst>
                <a:ahLst/>
                <a:cxnLst>
                  <a:cxn ang="0">
                    <a:pos x="T0" y="T1"/>
                  </a:cxn>
                  <a:cxn ang="0">
                    <a:pos x="T2" y="T3"/>
                  </a:cxn>
                  <a:cxn ang="0">
                    <a:pos x="T4" y="T5"/>
                  </a:cxn>
                  <a:cxn ang="0">
                    <a:pos x="T6" y="T7"/>
                  </a:cxn>
                  <a:cxn ang="0">
                    <a:pos x="T8" y="T9"/>
                  </a:cxn>
                  <a:cxn ang="0">
                    <a:pos x="T10" y="T11"/>
                  </a:cxn>
                </a:cxnLst>
                <a:rect l="0" t="0" r="r" b="b"/>
                <a:pathLst>
                  <a:path w="588" h="645">
                    <a:moveTo>
                      <a:pt x="407" y="0"/>
                    </a:moveTo>
                    <a:lnTo>
                      <a:pt x="407" y="70"/>
                    </a:lnTo>
                    <a:lnTo>
                      <a:pt x="0" y="327"/>
                    </a:lnTo>
                    <a:lnTo>
                      <a:pt x="293" y="645"/>
                    </a:lnTo>
                    <a:lnTo>
                      <a:pt x="588" y="169"/>
                    </a:lnTo>
                    <a:lnTo>
                      <a:pt x="407" y="0"/>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94"/>
              <p:cNvSpPr>
                <a:spLocks/>
              </p:cNvSpPr>
              <p:nvPr/>
            </p:nvSpPr>
            <p:spPr bwMode="auto">
              <a:xfrm>
                <a:off x="-4613275" y="2174875"/>
                <a:ext cx="77787" cy="77788"/>
              </a:xfrm>
              <a:custGeom>
                <a:avLst/>
                <a:gdLst>
                  <a:gd name="T0" fmla="*/ 197 w 197"/>
                  <a:gd name="T1" fmla="*/ 98 h 197"/>
                  <a:gd name="T2" fmla="*/ 194 w 197"/>
                  <a:gd name="T3" fmla="*/ 118 h 197"/>
                  <a:gd name="T4" fmla="*/ 189 w 197"/>
                  <a:gd name="T5" fmla="*/ 137 h 197"/>
                  <a:gd name="T6" fmla="*/ 179 w 197"/>
                  <a:gd name="T7" fmla="*/ 153 h 197"/>
                  <a:gd name="T8" fmla="*/ 167 w 197"/>
                  <a:gd name="T9" fmla="*/ 168 h 197"/>
                  <a:gd name="T10" fmla="*/ 153 w 197"/>
                  <a:gd name="T11" fmla="*/ 180 h 197"/>
                  <a:gd name="T12" fmla="*/ 135 w 197"/>
                  <a:gd name="T13" fmla="*/ 189 h 197"/>
                  <a:gd name="T14" fmla="*/ 118 w 197"/>
                  <a:gd name="T15" fmla="*/ 194 h 197"/>
                  <a:gd name="T16" fmla="*/ 98 w 197"/>
                  <a:gd name="T17" fmla="*/ 197 h 197"/>
                  <a:gd name="T18" fmla="*/ 87 w 197"/>
                  <a:gd name="T19" fmla="*/ 196 h 197"/>
                  <a:gd name="T20" fmla="*/ 69 w 197"/>
                  <a:gd name="T21" fmla="*/ 193 h 197"/>
                  <a:gd name="T22" fmla="*/ 51 w 197"/>
                  <a:gd name="T23" fmla="*/ 185 h 197"/>
                  <a:gd name="T24" fmla="*/ 35 w 197"/>
                  <a:gd name="T25" fmla="*/ 174 h 197"/>
                  <a:gd name="T26" fmla="*/ 22 w 197"/>
                  <a:gd name="T27" fmla="*/ 161 h 197"/>
                  <a:gd name="T28" fmla="*/ 12 w 197"/>
                  <a:gd name="T29" fmla="*/ 145 h 197"/>
                  <a:gd name="T30" fmla="*/ 4 w 197"/>
                  <a:gd name="T31" fmla="*/ 128 h 197"/>
                  <a:gd name="T32" fmla="*/ 0 w 197"/>
                  <a:gd name="T33" fmla="*/ 109 h 197"/>
                  <a:gd name="T34" fmla="*/ 0 w 197"/>
                  <a:gd name="T35" fmla="*/ 98 h 197"/>
                  <a:gd name="T36" fmla="*/ 2 w 197"/>
                  <a:gd name="T37" fmla="*/ 78 h 197"/>
                  <a:gd name="T38" fmla="*/ 8 w 197"/>
                  <a:gd name="T39" fmla="*/ 60 h 197"/>
                  <a:gd name="T40" fmla="*/ 17 w 197"/>
                  <a:gd name="T41" fmla="*/ 44 h 197"/>
                  <a:gd name="T42" fmla="*/ 29 w 197"/>
                  <a:gd name="T43" fmla="*/ 29 h 197"/>
                  <a:gd name="T44" fmla="*/ 43 w 197"/>
                  <a:gd name="T45" fmla="*/ 17 h 197"/>
                  <a:gd name="T46" fmla="*/ 59 w 197"/>
                  <a:gd name="T47" fmla="*/ 8 h 197"/>
                  <a:gd name="T48" fmla="*/ 78 w 197"/>
                  <a:gd name="T49" fmla="*/ 3 h 197"/>
                  <a:gd name="T50" fmla="*/ 98 w 197"/>
                  <a:gd name="T51" fmla="*/ 0 h 197"/>
                  <a:gd name="T52" fmla="*/ 107 w 197"/>
                  <a:gd name="T53" fmla="*/ 1 h 197"/>
                  <a:gd name="T54" fmla="*/ 127 w 197"/>
                  <a:gd name="T55" fmla="*/ 5 h 197"/>
                  <a:gd name="T56" fmla="*/ 145 w 197"/>
                  <a:gd name="T57" fmla="*/ 12 h 197"/>
                  <a:gd name="T58" fmla="*/ 161 w 197"/>
                  <a:gd name="T59" fmla="*/ 23 h 197"/>
                  <a:gd name="T60" fmla="*/ 174 w 197"/>
                  <a:gd name="T61" fmla="*/ 36 h 197"/>
                  <a:gd name="T62" fmla="*/ 185 w 197"/>
                  <a:gd name="T63" fmla="*/ 52 h 197"/>
                  <a:gd name="T64" fmla="*/ 191 w 197"/>
                  <a:gd name="T65" fmla="*/ 69 h 197"/>
                  <a:gd name="T66" fmla="*/ 195 w 197"/>
                  <a:gd name="T67" fmla="*/ 89 h 197"/>
                  <a:gd name="T68" fmla="*/ 197 w 197"/>
                  <a:gd name="T69"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 h="197">
                    <a:moveTo>
                      <a:pt x="197" y="98"/>
                    </a:moveTo>
                    <a:lnTo>
                      <a:pt x="197" y="98"/>
                    </a:lnTo>
                    <a:lnTo>
                      <a:pt x="195" y="109"/>
                    </a:lnTo>
                    <a:lnTo>
                      <a:pt x="194" y="118"/>
                    </a:lnTo>
                    <a:lnTo>
                      <a:pt x="191" y="128"/>
                    </a:lnTo>
                    <a:lnTo>
                      <a:pt x="189" y="137"/>
                    </a:lnTo>
                    <a:lnTo>
                      <a:pt x="185" y="145"/>
                    </a:lnTo>
                    <a:lnTo>
                      <a:pt x="179" y="153"/>
                    </a:lnTo>
                    <a:lnTo>
                      <a:pt x="174" y="161"/>
                    </a:lnTo>
                    <a:lnTo>
                      <a:pt x="167" y="168"/>
                    </a:lnTo>
                    <a:lnTo>
                      <a:pt x="161" y="174"/>
                    </a:lnTo>
                    <a:lnTo>
                      <a:pt x="153" y="180"/>
                    </a:lnTo>
                    <a:lnTo>
                      <a:pt x="145" y="185"/>
                    </a:lnTo>
                    <a:lnTo>
                      <a:pt x="135" y="189"/>
                    </a:lnTo>
                    <a:lnTo>
                      <a:pt x="127" y="193"/>
                    </a:lnTo>
                    <a:lnTo>
                      <a:pt x="118" y="194"/>
                    </a:lnTo>
                    <a:lnTo>
                      <a:pt x="107" y="196"/>
                    </a:lnTo>
                    <a:lnTo>
                      <a:pt x="98" y="197"/>
                    </a:lnTo>
                    <a:lnTo>
                      <a:pt x="98" y="197"/>
                    </a:lnTo>
                    <a:lnTo>
                      <a:pt x="87" y="196"/>
                    </a:lnTo>
                    <a:lnTo>
                      <a:pt x="78" y="194"/>
                    </a:lnTo>
                    <a:lnTo>
                      <a:pt x="69" y="193"/>
                    </a:lnTo>
                    <a:lnTo>
                      <a:pt x="59" y="189"/>
                    </a:lnTo>
                    <a:lnTo>
                      <a:pt x="51" y="185"/>
                    </a:lnTo>
                    <a:lnTo>
                      <a:pt x="43" y="180"/>
                    </a:lnTo>
                    <a:lnTo>
                      <a:pt x="35" y="174"/>
                    </a:lnTo>
                    <a:lnTo>
                      <a:pt x="29" y="168"/>
                    </a:lnTo>
                    <a:lnTo>
                      <a:pt x="22" y="161"/>
                    </a:lnTo>
                    <a:lnTo>
                      <a:pt x="17" y="153"/>
                    </a:lnTo>
                    <a:lnTo>
                      <a:pt x="12" y="145"/>
                    </a:lnTo>
                    <a:lnTo>
                      <a:pt x="8" y="137"/>
                    </a:lnTo>
                    <a:lnTo>
                      <a:pt x="4" y="128"/>
                    </a:lnTo>
                    <a:lnTo>
                      <a:pt x="2" y="118"/>
                    </a:lnTo>
                    <a:lnTo>
                      <a:pt x="0" y="109"/>
                    </a:lnTo>
                    <a:lnTo>
                      <a:pt x="0" y="98"/>
                    </a:lnTo>
                    <a:lnTo>
                      <a:pt x="0" y="98"/>
                    </a:lnTo>
                    <a:lnTo>
                      <a:pt x="0" y="89"/>
                    </a:lnTo>
                    <a:lnTo>
                      <a:pt x="2" y="78"/>
                    </a:lnTo>
                    <a:lnTo>
                      <a:pt x="4" y="69"/>
                    </a:lnTo>
                    <a:lnTo>
                      <a:pt x="8" y="60"/>
                    </a:lnTo>
                    <a:lnTo>
                      <a:pt x="12" y="52"/>
                    </a:lnTo>
                    <a:lnTo>
                      <a:pt x="17" y="44"/>
                    </a:lnTo>
                    <a:lnTo>
                      <a:pt x="22" y="36"/>
                    </a:lnTo>
                    <a:lnTo>
                      <a:pt x="29" y="29"/>
                    </a:lnTo>
                    <a:lnTo>
                      <a:pt x="35" y="23"/>
                    </a:lnTo>
                    <a:lnTo>
                      <a:pt x="43" y="17"/>
                    </a:lnTo>
                    <a:lnTo>
                      <a:pt x="51" y="12"/>
                    </a:lnTo>
                    <a:lnTo>
                      <a:pt x="59" y="8"/>
                    </a:lnTo>
                    <a:lnTo>
                      <a:pt x="69" y="5"/>
                    </a:lnTo>
                    <a:lnTo>
                      <a:pt x="78" y="3"/>
                    </a:lnTo>
                    <a:lnTo>
                      <a:pt x="87" y="1"/>
                    </a:lnTo>
                    <a:lnTo>
                      <a:pt x="98" y="0"/>
                    </a:lnTo>
                    <a:lnTo>
                      <a:pt x="98" y="0"/>
                    </a:lnTo>
                    <a:lnTo>
                      <a:pt x="107" y="1"/>
                    </a:lnTo>
                    <a:lnTo>
                      <a:pt x="118" y="3"/>
                    </a:lnTo>
                    <a:lnTo>
                      <a:pt x="127" y="5"/>
                    </a:lnTo>
                    <a:lnTo>
                      <a:pt x="135" y="8"/>
                    </a:lnTo>
                    <a:lnTo>
                      <a:pt x="145" y="12"/>
                    </a:lnTo>
                    <a:lnTo>
                      <a:pt x="153" y="17"/>
                    </a:lnTo>
                    <a:lnTo>
                      <a:pt x="161" y="23"/>
                    </a:lnTo>
                    <a:lnTo>
                      <a:pt x="167" y="29"/>
                    </a:lnTo>
                    <a:lnTo>
                      <a:pt x="174" y="36"/>
                    </a:lnTo>
                    <a:lnTo>
                      <a:pt x="179" y="44"/>
                    </a:lnTo>
                    <a:lnTo>
                      <a:pt x="185" y="52"/>
                    </a:lnTo>
                    <a:lnTo>
                      <a:pt x="189" y="60"/>
                    </a:lnTo>
                    <a:lnTo>
                      <a:pt x="191" y="69"/>
                    </a:lnTo>
                    <a:lnTo>
                      <a:pt x="194" y="78"/>
                    </a:lnTo>
                    <a:lnTo>
                      <a:pt x="195" y="89"/>
                    </a:lnTo>
                    <a:lnTo>
                      <a:pt x="197" y="98"/>
                    </a:lnTo>
                    <a:lnTo>
                      <a:pt x="197" y="98"/>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5"/>
              <p:cNvSpPr>
                <a:spLocks/>
              </p:cNvSpPr>
              <p:nvPr/>
            </p:nvSpPr>
            <p:spPr bwMode="auto">
              <a:xfrm>
                <a:off x="-4540250" y="2171700"/>
                <a:ext cx="73025" cy="73025"/>
              </a:xfrm>
              <a:custGeom>
                <a:avLst/>
                <a:gdLst>
                  <a:gd name="T0" fmla="*/ 182 w 182"/>
                  <a:gd name="T1" fmla="*/ 90 h 182"/>
                  <a:gd name="T2" fmla="*/ 181 w 182"/>
                  <a:gd name="T3" fmla="*/ 109 h 182"/>
                  <a:gd name="T4" fmla="*/ 176 w 182"/>
                  <a:gd name="T5" fmla="*/ 126 h 182"/>
                  <a:gd name="T6" fmla="*/ 168 w 182"/>
                  <a:gd name="T7" fmla="*/ 142 h 182"/>
                  <a:gd name="T8" fmla="*/ 156 w 182"/>
                  <a:gd name="T9" fmla="*/ 156 h 182"/>
                  <a:gd name="T10" fmla="*/ 142 w 182"/>
                  <a:gd name="T11" fmla="*/ 166 h 182"/>
                  <a:gd name="T12" fmla="*/ 128 w 182"/>
                  <a:gd name="T13" fmla="*/ 176 h 182"/>
                  <a:gd name="T14" fmla="*/ 110 w 182"/>
                  <a:gd name="T15" fmla="*/ 181 h 182"/>
                  <a:gd name="T16" fmla="*/ 92 w 182"/>
                  <a:gd name="T17" fmla="*/ 182 h 182"/>
                  <a:gd name="T18" fmla="*/ 82 w 182"/>
                  <a:gd name="T19" fmla="*/ 182 h 182"/>
                  <a:gd name="T20" fmla="*/ 64 w 182"/>
                  <a:gd name="T21" fmla="*/ 178 h 182"/>
                  <a:gd name="T22" fmla="*/ 48 w 182"/>
                  <a:gd name="T23" fmla="*/ 172 h 182"/>
                  <a:gd name="T24" fmla="*/ 33 w 182"/>
                  <a:gd name="T25" fmla="*/ 161 h 182"/>
                  <a:gd name="T26" fmla="*/ 21 w 182"/>
                  <a:gd name="T27" fmla="*/ 149 h 182"/>
                  <a:gd name="T28" fmla="*/ 12 w 182"/>
                  <a:gd name="T29" fmla="*/ 134 h 182"/>
                  <a:gd name="T30" fmla="*/ 4 w 182"/>
                  <a:gd name="T31" fmla="*/ 118 h 182"/>
                  <a:gd name="T32" fmla="*/ 1 w 182"/>
                  <a:gd name="T33" fmla="*/ 100 h 182"/>
                  <a:gd name="T34" fmla="*/ 0 w 182"/>
                  <a:gd name="T35" fmla="*/ 90 h 182"/>
                  <a:gd name="T36" fmla="*/ 3 w 182"/>
                  <a:gd name="T37" fmla="*/ 73 h 182"/>
                  <a:gd name="T38" fmla="*/ 8 w 182"/>
                  <a:gd name="T39" fmla="*/ 56 h 182"/>
                  <a:gd name="T40" fmla="*/ 16 w 182"/>
                  <a:gd name="T41" fmla="*/ 40 h 182"/>
                  <a:gd name="T42" fmla="*/ 26 w 182"/>
                  <a:gd name="T43" fmla="*/ 27 h 182"/>
                  <a:gd name="T44" fmla="*/ 41 w 182"/>
                  <a:gd name="T45" fmla="*/ 16 h 182"/>
                  <a:gd name="T46" fmla="*/ 56 w 182"/>
                  <a:gd name="T47" fmla="*/ 7 h 182"/>
                  <a:gd name="T48" fmla="*/ 73 w 182"/>
                  <a:gd name="T49" fmla="*/ 1 h 182"/>
                  <a:gd name="T50" fmla="*/ 92 w 182"/>
                  <a:gd name="T51" fmla="*/ 0 h 182"/>
                  <a:gd name="T52" fmla="*/ 101 w 182"/>
                  <a:gd name="T53" fmla="*/ 0 h 182"/>
                  <a:gd name="T54" fmla="*/ 118 w 182"/>
                  <a:gd name="T55" fmla="*/ 4 h 182"/>
                  <a:gd name="T56" fmla="*/ 136 w 182"/>
                  <a:gd name="T57" fmla="*/ 11 h 182"/>
                  <a:gd name="T58" fmla="*/ 149 w 182"/>
                  <a:gd name="T59" fmla="*/ 21 h 182"/>
                  <a:gd name="T60" fmla="*/ 162 w 182"/>
                  <a:gd name="T61" fmla="*/ 33 h 182"/>
                  <a:gd name="T62" fmla="*/ 172 w 182"/>
                  <a:gd name="T63" fmla="*/ 48 h 182"/>
                  <a:gd name="T64" fmla="*/ 178 w 182"/>
                  <a:gd name="T65" fmla="*/ 64 h 182"/>
                  <a:gd name="T66" fmla="*/ 182 w 182"/>
                  <a:gd name="T67" fmla="*/ 81 h 182"/>
                  <a:gd name="T68" fmla="*/ 182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182" y="90"/>
                    </a:moveTo>
                    <a:lnTo>
                      <a:pt x="182" y="90"/>
                    </a:lnTo>
                    <a:lnTo>
                      <a:pt x="182" y="100"/>
                    </a:lnTo>
                    <a:lnTo>
                      <a:pt x="181" y="109"/>
                    </a:lnTo>
                    <a:lnTo>
                      <a:pt x="178" y="118"/>
                    </a:lnTo>
                    <a:lnTo>
                      <a:pt x="176" y="126"/>
                    </a:lnTo>
                    <a:lnTo>
                      <a:pt x="172" y="134"/>
                    </a:lnTo>
                    <a:lnTo>
                      <a:pt x="168" y="142"/>
                    </a:lnTo>
                    <a:lnTo>
                      <a:pt x="162" y="149"/>
                    </a:lnTo>
                    <a:lnTo>
                      <a:pt x="156" y="156"/>
                    </a:lnTo>
                    <a:lnTo>
                      <a:pt x="149" y="161"/>
                    </a:lnTo>
                    <a:lnTo>
                      <a:pt x="142" y="166"/>
                    </a:lnTo>
                    <a:lnTo>
                      <a:pt x="136" y="172"/>
                    </a:lnTo>
                    <a:lnTo>
                      <a:pt x="128" y="176"/>
                    </a:lnTo>
                    <a:lnTo>
                      <a:pt x="118" y="178"/>
                    </a:lnTo>
                    <a:lnTo>
                      <a:pt x="110" y="181"/>
                    </a:lnTo>
                    <a:lnTo>
                      <a:pt x="101" y="182"/>
                    </a:lnTo>
                    <a:lnTo>
                      <a:pt x="92" y="182"/>
                    </a:lnTo>
                    <a:lnTo>
                      <a:pt x="92" y="182"/>
                    </a:lnTo>
                    <a:lnTo>
                      <a:pt x="82" y="182"/>
                    </a:lnTo>
                    <a:lnTo>
                      <a:pt x="73" y="181"/>
                    </a:lnTo>
                    <a:lnTo>
                      <a:pt x="64" y="178"/>
                    </a:lnTo>
                    <a:lnTo>
                      <a:pt x="56" y="176"/>
                    </a:lnTo>
                    <a:lnTo>
                      <a:pt x="48" y="172"/>
                    </a:lnTo>
                    <a:lnTo>
                      <a:pt x="41" y="166"/>
                    </a:lnTo>
                    <a:lnTo>
                      <a:pt x="33" y="161"/>
                    </a:lnTo>
                    <a:lnTo>
                      <a:pt x="26" y="156"/>
                    </a:lnTo>
                    <a:lnTo>
                      <a:pt x="21" y="149"/>
                    </a:lnTo>
                    <a:lnTo>
                      <a:pt x="16" y="142"/>
                    </a:lnTo>
                    <a:lnTo>
                      <a:pt x="12" y="134"/>
                    </a:lnTo>
                    <a:lnTo>
                      <a:pt x="8" y="126"/>
                    </a:lnTo>
                    <a:lnTo>
                      <a:pt x="4" y="118"/>
                    </a:lnTo>
                    <a:lnTo>
                      <a:pt x="3" y="109"/>
                    </a:lnTo>
                    <a:lnTo>
                      <a:pt x="1" y="100"/>
                    </a:lnTo>
                    <a:lnTo>
                      <a:pt x="0" y="90"/>
                    </a:lnTo>
                    <a:lnTo>
                      <a:pt x="0" y="90"/>
                    </a:lnTo>
                    <a:lnTo>
                      <a:pt x="1" y="81"/>
                    </a:lnTo>
                    <a:lnTo>
                      <a:pt x="3" y="73"/>
                    </a:lnTo>
                    <a:lnTo>
                      <a:pt x="4" y="64"/>
                    </a:lnTo>
                    <a:lnTo>
                      <a:pt x="8" y="56"/>
                    </a:lnTo>
                    <a:lnTo>
                      <a:pt x="12" y="48"/>
                    </a:lnTo>
                    <a:lnTo>
                      <a:pt x="16" y="40"/>
                    </a:lnTo>
                    <a:lnTo>
                      <a:pt x="21" y="33"/>
                    </a:lnTo>
                    <a:lnTo>
                      <a:pt x="26" y="27"/>
                    </a:lnTo>
                    <a:lnTo>
                      <a:pt x="33" y="21"/>
                    </a:lnTo>
                    <a:lnTo>
                      <a:pt x="41" y="16"/>
                    </a:lnTo>
                    <a:lnTo>
                      <a:pt x="48" y="11"/>
                    </a:lnTo>
                    <a:lnTo>
                      <a:pt x="56" y="7"/>
                    </a:lnTo>
                    <a:lnTo>
                      <a:pt x="64" y="4"/>
                    </a:lnTo>
                    <a:lnTo>
                      <a:pt x="73" y="1"/>
                    </a:lnTo>
                    <a:lnTo>
                      <a:pt x="82" y="0"/>
                    </a:lnTo>
                    <a:lnTo>
                      <a:pt x="92" y="0"/>
                    </a:lnTo>
                    <a:lnTo>
                      <a:pt x="92" y="0"/>
                    </a:lnTo>
                    <a:lnTo>
                      <a:pt x="101" y="0"/>
                    </a:lnTo>
                    <a:lnTo>
                      <a:pt x="110" y="1"/>
                    </a:lnTo>
                    <a:lnTo>
                      <a:pt x="118" y="4"/>
                    </a:lnTo>
                    <a:lnTo>
                      <a:pt x="128" y="7"/>
                    </a:lnTo>
                    <a:lnTo>
                      <a:pt x="136" y="11"/>
                    </a:lnTo>
                    <a:lnTo>
                      <a:pt x="142" y="16"/>
                    </a:lnTo>
                    <a:lnTo>
                      <a:pt x="149" y="21"/>
                    </a:lnTo>
                    <a:lnTo>
                      <a:pt x="156" y="27"/>
                    </a:lnTo>
                    <a:lnTo>
                      <a:pt x="162" y="33"/>
                    </a:lnTo>
                    <a:lnTo>
                      <a:pt x="168" y="40"/>
                    </a:lnTo>
                    <a:lnTo>
                      <a:pt x="172" y="48"/>
                    </a:lnTo>
                    <a:lnTo>
                      <a:pt x="176" y="56"/>
                    </a:lnTo>
                    <a:lnTo>
                      <a:pt x="178" y="64"/>
                    </a:lnTo>
                    <a:lnTo>
                      <a:pt x="181" y="73"/>
                    </a:lnTo>
                    <a:lnTo>
                      <a:pt x="182" y="81"/>
                    </a:lnTo>
                    <a:lnTo>
                      <a:pt x="182" y="90"/>
                    </a:lnTo>
                    <a:lnTo>
                      <a:pt x="182" y="90"/>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6"/>
              <p:cNvSpPr>
                <a:spLocks/>
              </p:cNvSpPr>
              <p:nvPr/>
            </p:nvSpPr>
            <p:spPr bwMode="auto">
              <a:xfrm>
                <a:off x="-4475163" y="2146300"/>
                <a:ext cx="73025" cy="73025"/>
              </a:xfrm>
              <a:custGeom>
                <a:avLst/>
                <a:gdLst>
                  <a:gd name="T0" fmla="*/ 183 w 183"/>
                  <a:gd name="T1" fmla="*/ 92 h 183"/>
                  <a:gd name="T2" fmla="*/ 181 w 183"/>
                  <a:gd name="T3" fmla="*/ 110 h 183"/>
                  <a:gd name="T4" fmla="*/ 176 w 183"/>
                  <a:gd name="T5" fmla="*/ 127 h 183"/>
                  <a:gd name="T6" fmla="*/ 168 w 183"/>
                  <a:gd name="T7" fmla="*/ 142 h 183"/>
                  <a:gd name="T8" fmla="*/ 156 w 183"/>
                  <a:gd name="T9" fmla="*/ 155 h 183"/>
                  <a:gd name="T10" fmla="*/ 143 w 183"/>
                  <a:gd name="T11" fmla="*/ 167 h 183"/>
                  <a:gd name="T12" fmla="*/ 128 w 183"/>
                  <a:gd name="T13" fmla="*/ 175 h 183"/>
                  <a:gd name="T14" fmla="*/ 111 w 183"/>
                  <a:gd name="T15" fmla="*/ 181 h 183"/>
                  <a:gd name="T16" fmla="*/ 92 w 183"/>
                  <a:gd name="T17" fmla="*/ 183 h 183"/>
                  <a:gd name="T18" fmla="*/ 83 w 183"/>
                  <a:gd name="T19" fmla="*/ 182 h 183"/>
                  <a:gd name="T20" fmla="*/ 64 w 183"/>
                  <a:gd name="T21" fmla="*/ 178 h 183"/>
                  <a:gd name="T22" fmla="*/ 48 w 183"/>
                  <a:gd name="T23" fmla="*/ 171 h 183"/>
                  <a:gd name="T24" fmla="*/ 33 w 183"/>
                  <a:gd name="T25" fmla="*/ 162 h 183"/>
                  <a:gd name="T26" fmla="*/ 22 w 183"/>
                  <a:gd name="T27" fmla="*/ 150 h 183"/>
                  <a:gd name="T28" fmla="*/ 12 w 183"/>
                  <a:gd name="T29" fmla="*/ 135 h 183"/>
                  <a:gd name="T30" fmla="*/ 4 w 183"/>
                  <a:gd name="T31" fmla="*/ 118 h 183"/>
                  <a:gd name="T32" fmla="*/ 2 w 183"/>
                  <a:gd name="T33" fmla="*/ 101 h 183"/>
                  <a:gd name="T34" fmla="*/ 0 w 183"/>
                  <a:gd name="T35" fmla="*/ 92 h 183"/>
                  <a:gd name="T36" fmla="*/ 3 w 183"/>
                  <a:gd name="T37" fmla="*/ 73 h 183"/>
                  <a:gd name="T38" fmla="*/ 8 w 183"/>
                  <a:gd name="T39" fmla="*/ 56 h 183"/>
                  <a:gd name="T40" fmla="*/ 16 w 183"/>
                  <a:gd name="T41" fmla="*/ 41 h 183"/>
                  <a:gd name="T42" fmla="*/ 27 w 183"/>
                  <a:gd name="T43" fmla="*/ 28 h 183"/>
                  <a:gd name="T44" fmla="*/ 41 w 183"/>
                  <a:gd name="T45" fmla="*/ 16 h 183"/>
                  <a:gd name="T46" fmla="*/ 56 w 183"/>
                  <a:gd name="T47" fmla="*/ 8 h 183"/>
                  <a:gd name="T48" fmla="*/ 73 w 183"/>
                  <a:gd name="T49" fmla="*/ 2 h 183"/>
                  <a:gd name="T50" fmla="*/ 92 w 183"/>
                  <a:gd name="T51" fmla="*/ 0 h 183"/>
                  <a:gd name="T52" fmla="*/ 101 w 183"/>
                  <a:gd name="T53" fmla="*/ 1 h 183"/>
                  <a:gd name="T54" fmla="*/ 119 w 183"/>
                  <a:gd name="T55" fmla="*/ 5 h 183"/>
                  <a:gd name="T56" fmla="*/ 136 w 183"/>
                  <a:gd name="T57" fmla="*/ 12 h 183"/>
                  <a:gd name="T58" fmla="*/ 151 w 183"/>
                  <a:gd name="T59" fmla="*/ 21 h 183"/>
                  <a:gd name="T60" fmla="*/ 163 w 183"/>
                  <a:gd name="T61" fmla="*/ 33 h 183"/>
                  <a:gd name="T62" fmla="*/ 172 w 183"/>
                  <a:gd name="T63" fmla="*/ 48 h 183"/>
                  <a:gd name="T64" fmla="*/ 179 w 183"/>
                  <a:gd name="T65" fmla="*/ 65 h 183"/>
                  <a:gd name="T66" fmla="*/ 183 w 183"/>
                  <a:gd name="T67" fmla="*/ 82 h 183"/>
                  <a:gd name="T68" fmla="*/ 183 w 183"/>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183">
                    <a:moveTo>
                      <a:pt x="183" y="92"/>
                    </a:moveTo>
                    <a:lnTo>
                      <a:pt x="183" y="92"/>
                    </a:lnTo>
                    <a:lnTo>
                      <a:pt x="183" y="101"/>
                    </a:lnTo>
                    <a:lnTo>
                      <a:pt x="181" y="110"/>
                    </a:lnTo>
                    <a:lnTo>
                      <a:pt x="179" y="118"/>
                    </a:lnTo>
                    <a:lnTo>
                      <a:pt x="176" y="127"/>
                    </a:lnTo>
                    <a:lnTo>
                      <a:pt x="172" y="135"/>
                    </a:lnTo>
                    <a:lnTo>
                      <a:pt x="168" y="142"/>
                    </a:lnTo>
                    <a:lnTo>
                      <a:pt x="163" y="150"/>
                    </a:lnTo>
                    <a:lnTo>
                      <a:pt x="156" y="155"/>
                    </a:lnTo>
                    <a:lnTo>
                      <a:pt x="151" y="162"/>
                    </a:lnTo>
                    <a:lnTo>
                      <a:pt x="143" y="167"/>
                    </a:lnTo>
                    <a:lnTo>
                      <a:pt x="136" y="171"/>
                    </a:lnTo>
                    <a:lnTo>
                      <a:pt x="128" y="175"/>
                    </a:lnTo>
                    <a:lnTo>
                      <a:pt x="119" y="178"/>
                    </a:lnTo>
                    <a:lnTo>
                      <a:pt x="111" y="181"/>
                    </a:lnTo>
                    <a:lnTo>
                      <a:pt x="101" y="182"/>
                    </a:lnTo>
                    <a:lnTo>
                      <a:pt x="92" y="183"/>
                    </a:lnTo>
                    <a:lnTo>
                      <a:pt x="92" y="183"/>
                    </a:lnTo>
                    <a:lnTo>
                      <a:pt x="83" y="182"/>
                    </a:lnTo>
                    <a:lnTo>
                      <a:pt x="73" y="181"/>
                    </a:lnTo>
                    <a:lnTo>
                      <a:pt x="64" y="178"/>
                    </a:lnTo>
                    <a:lnTo>
                      <a:pt x="56" y="175"/>
                    </a:lnTo>
                    <a:lnTo>
                      <a:pt x="48" y="171"/>
                    </a:lnTo>
                    <a:lnTo>
                      <a:pt x="41" y="167"/>
                    </a:lnTo>
                    <a:lnTo>
                      <a:pt x="33" y="162"/>
                    </a:lnTo>
                    <a:lnTo>
                      <a:pt x="27" y="155"/>
                    </a:lnTo>
                    <a:lnTo>
                      <a:pt x="22" y="150"/>
                    </a:lnTo>
                    <a:lnTo>
                      <a:pt x="16" y="142"/>
                    </a:lnTo>
                    <a:lnTo>
                      <a:pt x="12" y="135"/>
                    </a:lnTo>
                    <a:lnTo>
                      <a:pt x="8" y="127"/>
                    </a:lnTo>
                    <a:lnTo>
                      <a:pt x="4" y="118"/>
                    </a:lnTo>
                    <a:lnTo>
                      <a:pt x="3" y="110"/>
                    </a:lnTo>
                    <a:lnTo>
                      <a:pt x="2" y="101"/>
                    </a:lnTo>
                    <a:lnTo>
                      <a:pt x="0" y="92"/>
                    </a:lnTo>
                    <a:lnTo>
                      <a:pt x="0" y="92"/>
                    </a:lnTo>
                    <a:lnTo>
                      <a:pt x="2" y="82"/>
                    </a:lnTo>
                    <a:lnTo>
                      <a:pt x="3" y="73"/>
                    </a:lnTo>
                    <a:lnTo>
                      <a:pt x="4" y="65"/>
                    </a:lnTo>
                    <a:lnTo>
                      <a:pt x="8" y="56"/>
                    </a:lnTo>
                    <a:lnTo>
                      <a:pt x="12" y="48"/>
                    </a:lnTo>
                    <a:lnTo>
                      <a:pt x="16" y="41"/>
                    </a:lnTo>
                    <a:lnTo>
                      <a:pt x="22" y="33"/>
                    </a:lnTo>
                    <a:lnTo>
                      <a:pt x="27" y="28"/>
                    </a:lnTo>
                    <a:lnTo>
                      <a:pt x="33" y="21"/>
                    </a:lnTo>
                    <a:lnTo>
                      <a:pt x="41" y="16"/>
                    </a:lnTo>
                    <a:lnTo>
                      <a:pt x="48" y="12"/>
                    </a:lnTo>
                    <a:lnTo>
                      <a:pt x="56" y="8"/>
                    </a:lnTo>
                    <a:lnTo>
                      <a:pt x="64" y="5"/>
                    </a:lnTo>
                    <a:lnTo>
                      <a:pt x="73" y="2"/>
                    </a:lnTo>
                    <a:lnTo>
                      <a:pt x="83" y="1"/>
                    </a:lnTo>
                    <a:lnTo>
                      <a:pt x="92" y="0"/>
                    </a:lnTo>
                    <a:lnTo>
                      <a:pt x="92" y="0"/>
                    </a:lnTo>
                    <a:lnTo>
                      <a:pt x="101" y="1"/>
                    </a:lnTo>
                    <a:lnTo>
                      <a:pt x="111" y="2"/>
                    </a:lnTo>
                    <a:lnTo>
                      <a:pt x="119" y="5"/>
                    </a:lnTo>
                    <a:lnTo>
                      <a:pt x="128" y="8"/>
                    </a:lnTo>
                    <a:lnTo>
                      <a:pt x="136" y="12"/>
                    </a:lnTo>
                    <a:lnTo>
                      <a:pt x="143" y="16"/>
                    </a:lnTo>
                    <a:lnTo>
                      <a:pt x="151" y="21"/>
                    </a:lnTo>
                    <a:lnTo>
                      <a:pt x="156" y="28"/>
                    </a:lnTo>
                    <a:lnTo>
                      <a:pt x="163" y="33"/>
                    </a:lnTo>
                    <a:lnTo>
                      <a:pt x="168" y="41"/>
                    </a:lnTo>
                    <a:lnTo>
                      <a:pt x="172" y="48"/>
                    </a:lnTo>
                    <a:lnTo>
                      <a:pt x="176" y="56"/>
                    </a:lnTo>
                    <a:lnTo>
                      <a:pt x="179" y="65"/>
                    </a:lnTo>
                    <a:lnTo>
                      <a:pt x="181" y="73"/>
                    </a:lnTo>
                    <a:lnTo>
                      <a:pt x="183" y="82"/>
                    </a:lnTo>
                    <a:lnTo>
                      <a:pt x="183" y="92"/>
                    </a:lnTo>
                    <a:lnTo>
                      <a:pt x="183" y="92"/>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97"/>
              <p:cNvSpPr>
                <a:spLocks/>
              </p:cNvSpPr>
              <p:nvPr/>
            </p:nvSpPr>
            <p:spPr bwMode="auto">
              <a:xfrm>
                <a:off x="-4430713" y="2093913"/>
                <a:ext cx="73025" cy="73025"/>
              </a:xfrm>
              <a:custGeom>
                <a:avLst/>
                <a:gdLst>
                  <a:gd name="T0" fmla="*/ 183 w 183"/>
                  <a:gd name="T1" fmla="*/ 91 h 182"/>
                  <a:gd name="T2" fmla="*/ 181 w 183"/>
                  <a:gd name="T3" fmla="*/ 110 h 182"/>
                  <a:gd name="T4" fmla="*/ 175 w 183"/>
                  <a:gd name="T5" fmla="*/ 127 h 182"/>
                  <a:gd name="T6" fmla="*/ 167 w 183"/>
                  <a:gd name="T7" fmla="*/ 142 h 182"/>
                  <a:gd name="T8" fmla="*/ 155 w 183"/>
                  <a:gd name="T9" fmla="*/ 155 h 182"/>
                  <a:gd name="T10" fmla="*/ 142 w 183"/>
                  <a:gd name="T11" fmla="*/ 167 h 182"/>
                  <a:gd name="T12" fmla="*/ 127 w 183"/>
                  <a:gd name="T13" fmla="*/ 175 h 182"/>
                  <a:gd name="T14" fmla="*/ 110 w 183"/>
                  <a:gd name="T15" fmla="*/ 181 h 182"/>
                  <a:gd name="T16" fmla="*/ 92 w 183"/>
                  <a:gd name="T17" fmla="*/ 182 h 182"/>
                  <a:gd name="T18" fmla="*/ 82 w 183"/>
                  <a:gd name="T19" fmla="*/ 182 h 182"/>
                  <a:gd name="T20" fmla="*/ 65 w 183"/>
                  <a:gd name="T21" fmla="*/ 178 h 182"/>
                  <a:gd name="T22" fmla="*/ 48 w 183"/>
                  <a:gd name="T23" fmla="*/ 171 h 182"/>
                  <a:gd name="T24" fmla="*/ 33 w 183"/>
                  <a:gd name="T25" fmla="*/ 162 h 182"/>
                  <a:gd name="T26" fmla="*/ 21 w 183"/>
                  <a:gd name="T27" fmla="*/ 150 h 182"/>
                  <a:gd name="T28" fmla="*/ 12 w 183"/>
                  <a:gd name="T29" fmla="*/ 135 h 182"/>
                  <a:gd name="T30" fmla="*/ 4 w 183"/>
                  <a:gd name="T31" fmla="*/ 118 h 182"/>
                  <a:gd name="T32" fmla="*/ 1 w 183"/>
                  <a:gd name="T33" fmla="*/ 101 h 182"/>
                  <a:gd name="T34" fmla="*/ 0 w 183"/>
                  <a:gd name="T35" fmla="*/ 91 h 182"/>
                  <a:gd name="T36" fmla="*/ 2 w 183"/>
                  <a:gd name="T37" fmla="*/ 73 h 182"/>
                  <a:gd name="T38" fmla="*/ 8 w 183"/>
                  <a:gd name="T39" fmla="*/ 56 h 182"/>
                  <a:gd name="T40" fmla="*/ 16 w 183"/>
                  <a:gd name="T41" fmla="*/ 41 h 182"/>
                  <a:gd name="T42" fmla="*/ 26 w 183"/>
                  <a:gd name="T43" fmla="*/ 26 h 182"/>
                  <a:gd name="T44" fmla="*/ 41 w 183"/>
                  <a:gd name="T45" fmla="*/ 16 h 182"/>
                  <a:gd name="T46" fmla="*/ 56 w 183"/>
                  <a:gd name="T47" fmla="*/ 8 h 182"/>
                  <a:gd name="T48" fmla="*/ 73 w 183"/>
                  <a:gd name="T49" fmla="*/ 2 h 182"/>
                  <a:gd name="T50" fmla="*/ 92 w 183"/>
                  <a:gd name="T51" fmla="*/ 0 h 182"/>
                  <a:gd name="T52" fmla="*/ 101 w 183"/>
                  <a:gd name="T53" fmla="*/ 1 h 182"/>
                  <a:gd name="T54" fmla="*/ 118 w 183"/>
                  <a:gd name="T55" fmla="*/ 4 h 182"/>
                  <a:gd name="T56" fmla="*/ 135 w 183"/>
                  <a:gd name="T57" fmla="*/ 12 h 182"/>
                  <a:gd name="T58" fmla="*/ 150 w 183"/>
                  <a:gd name="T59" fmla="*/ 21 h 182"/>
                  <a:gd name="T60" fmla="*/ 162 w 183"/>
                  <a:gd name="T61" fmla="*/ 33 h 182"/>
                  <a:gd name="T62" fmla="*/ 171 w 183"/>
                  <a:gd name="T63" fmla="*/ 48 h 182"/>
                  <a:gd name="T64" fmla="*/ 178 w 183"/>
                  <a:gd name="T65" fmla="*/ 65 h 182"/>
                  <a:gd name="T66" fmla="*/ 182 w 183"/>
                  <a:gd name="T67" fmla="*/ 82 h 182"/>
                  <a:gd name="T68" fmla="*/ 183 w 183"/>
                  <a:gd name="T69"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182">
                    <a:moveTo>
                      <a:pt x="183" y="91"/>
                    </a:moveTo>
                    <a:lnTo>
                      <a:pt x="183" y="91"/>
                    </a:lnTo>
                    <a:lnTo>
                      <a:pt x="182" y="101"/>
                    </a:lnTo>
                    <a:lnTo>
                      <a:pt x="181" y="110"/>
                    </a:lnTo>
                    <a:lnTo>
                      <a:pt x="178" y="118"/>
                    </a:lnTo>
                    <a:lnTo>
                      <a:pt x="175" y="127"/>
                    </a:lnTo>
                    <a:lnTo>
                      <a:pt x="171" y="135"/>
                    </a:lnTo>
                    <a:lnTo>
                      <a:pt x="167" y="142"/>
                    </a:lnTo>
                    <a:lnTo>
                      <a:pt x="162" y="150"/>
                    </a:lnTo>
                    <a:lnTo>
                      <a:pt x="155" y="155"/>
                    </a:lnTo>
                    <a:lnTo>
                      <a:pt x="150" y="162"/>
                    </a:lnTo>
                    <a:lnTo>
                      <a:pt x="142" y="167"/>
                    </a:lnTo>
                    <a:lnTo>
                      <a:pt x="135" y="171"/>
                    </a:lnTo>
                    <a:lnTo>
                      <a:pt x="127" y="175"/>
                    </a:lnTo>
                    <a:lnTo>
                      <a:pt x="118" y="178"/>
                    </a:lnTo>
                    <a:lnTo>
                      <a:pt x="110" y="181"/>
                    </a:lnTo>
                    <a:lnTo>
                      <a:pt x="101" y="182"/>
                    </a:lnTo>
                    <a:lnTo>
                      <a:pt x="92" y="182"/>
                    </a:lnTo>
                    <a:lnTo>
                      <a:pt x="92" y="182"/>
                    </a:lnTo>
                    <a:lnTo>
                      <a:pt x="82" y="182"/>
                    </a:lnTo>
                    <a:lnTo>
                      <a:pt x="73" y="181"/>
                    </a:lnTo>
                    <a:lnTo>
                      <a:pt x="65" y="178"/>
                    </a:lnTo>
                    <a:lnTo>
                      <a:pt x="56" y="175"/>
                    </a:lnTo>
                    <a:lnTo>
                      <a:pt x="48" y="171"/>
                    </a:lnTo>
                    <a:lnTo>
                      <a:pt x="41" y="167"/>
                    </a:lnTo>
                    <a:lnTo>
                      <a:pt x="33" y="162"/>
                    </a:lnTo>
                    <a:lnTo>
                      <a:pt x="26" y="155"/>
                    </a:lnTo>
                    <a:lnTo>
                      <a:pt x="21" y="150"/>
                    </a:lnTo>
                    <a:lnTo>
                      <a:pt x="16" y="142"/>
                    </a:lnTo>
                    <a:lnTo>
                      <a:pt x="12" y="135"/>
                    </a:lnTo>
                    <a:lnTo>
                      <a:pt x="8" y="127"/>
                    </a:lnTo>
                    <a:lnTo>
                      <a:pt x="4" y="118"/>
                    </a:lnTo>
                    <a:lnTo>
                      <a:pt x="2" y="110"/>
                    </a:lnTo>
                    <a:lnTo>
                      <a:pt x="1" y="101"/>
                    </a:lnTo>
                    <a:lnTo>
                      <a:pt x="0" y="91"/>
                    </a:lnTo>
                    <a:lnTo>
                      <a:pt x="0" y="91"/>
                    </a:lnTo>
                    <a:lnTo>
                      <a:pt x="1" y="82"/>
                    </a:lnTo>
                    <a:lnTo>
                      <a:pt x="2" y="73"/>
                    </a:lnTo>
                    <a:lnTo>
                      <a:pt x="4" y="65"/>
                    </a:lnTo>
                    <a:lnTo>
                      <a:pt x="8" y="56"/>
                    </a:lnTo>
                    <a:lnTo>
                      <a:pt x="12" y="48"/>
                    </a:lnTo>
                    <a:lnTo>
                      <a:pt x="16" y="41"/>
                    </a:lnTo>
                    <a:lnTo>
                      <a:pt x="21" y="33"/>
                    </a:lnTo>
                    <a:lnTo>
                      <a:pt x="26" y="26"/>
                    </a:lnTo>
                    <a:lnTo>
                      <a:pt x="33" y="21"/>
                    </a:lnTo>
                    <a:lnTo>
                      <a:pt x="41" y="16"/>
                    </a:lnTo>
                    <a:lnTo>
                      <a:pt x="48" y="12"/>
                    </a:lnTo>
                    <a:lnTo>
                      <a:pt x="56" y="8"/>
                    </a:lnTo>
                    <a:lnTo>
                      <a:pt x="65" y="4"/>
                    </a:lnTo>
                    <a:lnTo>
                      <a:pt x="73" y="2"/>
                    </a:lnTo>
                    <a:lnTo>
                      <a:pt x="82" y="1"/>
                    </a:lnTo>
                    <a:lnTo>
                      <a:pt x="92" y="0"/>
                    </a:lnTo>
                    <a:lnTo>
                      <a:pt x="92" y="0"/>
                    </a:lnTo>
                    <a:lnTo>
                      <a:pt x="101" y="1"/>
                    </a:lnTo>
                    <a:lnTo>
                      <a:pt x="110" y="2"/>
                    </a:lnTo>
                    <a:lnTo>
                      <a:pt x="118" y="4"/>
                    </a:lnTo>
                    <a:lnTo>
                      <a:pt x="127" y="8"/>
                    </a:lnTo>
                    <a:lnTo>
                      <a:pt x="135" y="12"/>
                    </a:lnTo>
                    <a:lnTo>
                      <a:pt x="142" y="16"/>
                    </a:lnTo>
                    <a:lnTo>
                      <a:pt x="150" y="21"/>
                    </a:lnTo>
                    <a:lnTo>
                      <a:pt x="155" y="26"/>
                    </a:lnTo>
                    <a:lnTo>
                      <a:pt x="162" y="33"/>
                    </a:lnTo>
                    <a:lnTo>
                      <a:pt x="167" y="41"/>
                    </a:lnTo>
                    <a:lnTo>
                      <a:pt x="171" y="48"/>
                    </a:lnTo>
                    <a:lnTo>
                      <a:pt x="175" y="56"/>
                    </a:lnTo>
                    <a:lnTo>
                      <a:pt x="178" y="65"/>
                    </a:lnTo>
                    <a:lnTo>
                      <a:pt x="181" y="73"/>
                    </a:lnTo>
                    <a:lnTo>
                      <a:pt x="182" y="82"/>
                    </a:lnTo>
                    <a:lnTo>
                      <a:pt x="183" y="91"/>
                    </a:lnTo>
                    <a:lnTo>
                      <a:pt x="183" y="91"/>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8"/>
              <p:cNvSpPr>
                <a:spLocks/>
              </p:cNvSpPr>
              <p:nvPr/>
            </p:nvSpPr>
            <p:spPr bwMode="auto">
              <a:xfrm>
                <a:off x="-4394200" y="2041525"/>
                <a:ext cx="71437" cy="73025"/>
              </a:xfrm>
              <a:custGeom>
                <a:avLst/>
                <a:gdLst>
                  <a:gd name="T0" fmla="*/ 182 w 182"/>
                  <a:gd name="T1" fmla="*/ 92 h 184"/>
                  <a:gd name="T2" fmla="*/ 180 w 182"/>
                  <a:gd name="T3" fmla="*/ 111 h 184"/>
                  <a:gd name="T4" fmla="*/ 175 w 182"/>
                  <a:gd name="T5" fmla="*/ 128 h 184"/>
                  <a:gd name="T6" fmla="*/ 166 w 182"/>
                  <a:gd name="T7" fmla="*/ 143 h 184"/>
                  <a:gd name="T8" fmla="*/ 155 w 182"/>
                  <a:gd name="T9" fmla="*/ 156 h 184"/>
                  <a:gd name="T10" fmla="*/ 142 w 182"/>
                  <a:gd name="T11" fmla="*/ 168 h 184"/>
                  <a:gd name="T12" fmla="*/ 126 w 182"/>
                  <a:gd name="T13" fmla="*/ 176 h 184"/>
                  <a:gd name="T14" fmla="*/ 109 w 182"/>
                  <a:gd name="T15" fmla="*/ 181 h 184"/>
                  <a:gd name="T16" fmla="*/ 91 w 182"/>
                  <a:gd name="T17" fmla="*/ 184 h 184"/>
                  <a:gd name="T18" fmla="*/ 82 w 182"/>
                  <a:gd name="T19" fmla="*/ 183 h 184"/>
                  <a:gd name="T20" fmla="*/ 63 w 182"/>
                  <a:gd name="T21" fmla="*/ 179 h 184"/>
                  <a:gd name="T22" fmla="*/ 47 w 182"/>
                  <a:gd name="T23" fmla="*/ 172 h 184"/>
                  <a:gd name="T24" fmla="*/ 33 w 182"/>
                  <a:gd name="T25" fmla="*/ 163 h 184"/>
                  <a:gd name="T26" fmla="*/ 21 w 182"/>
                  <a:gd name="T27" fmla="*/ 151 h 184"/>
                  <a:gd name="T28" fmla="*/ 10 w 182"/>
                  <a:gd name="T29" fmla="*/ 136 h 184"/>
                  <a:gd name="T30" fmla="*/ 3 w 182"/>
                  <a:gd name="T31" fmla="*/ 119 h 184"/>
                  <a:gd name="T32" fmla="*/ 0 w 182"/>
                  <a:gd name="T33" fmla="*/ 101 h 184"/>
                  <a:gd name="T34" fmla="*/ 0 w 182"/>
                  <a:gd name="T35" fmla="*/ 92 h 184"/>
                  <a:gd name="T36" fmla="*/ 1 w 182"/>
                  <a:gd name="T37" fmla="*/ 73 h 184"/>
                  <a:gd name="T38" fmla="*/ 6 w 182"/>
                  <a:gd name="T39" fmla="*/ 56 h 184"/>
                  <a:gd name="T40" fmla="*/ 15 w 182"/>
                  <a:gd name="T41" fmla="*/ 41 h 184"/>
                  <a:gd name="T42" fmla="*/ 26 w 182"/>
                  <a:gd name="T43" fmla="*/ 28 h 184"/>
                  <a:gd name="T44" fmla="*/ 39 w 182"/>
                  <a:gd name="T45" fmla="*/ 16 h 184"/>
                  <a:gd name="T46" fmla="*/ 55 w 182"/>
                  <a:gd name="T47" fmla="*/ 8 h 184"/>
                  <a:gd name="T48" fmla="*/ 73 w 182"/>
                  <a:gd name="T49" fmla="*/ 3 h 184"/>
                  <a:gd name="T50" fmla="*/ 91 w 182"/>
                  <a:gd name="T51" fmla="*/ 0 h 184"/>
                  <a:gd name="T52" fmla="*/ 101 w 182"/>
                  <a:gd name="T53" fmla="*/ 2 h 184"/>
                  <a:gd name="T54" fmla="*/ 118 w 182"/>
                  <a:gd name="T55" fmla="*/ 6 h 184"/>
                  <a:gd name="T56" fmla="*/ 134 w 182"/>
                  <a:gd name="T57" fmla="*/ 12 h 184"/>
                  <a:gd name="T58" fmla="*/ 149 w 182"/>
                  <a:gd name="T59" fmla="*/ 21 h 184"/>
                  <a:gd name="T60" fmla="*/ 161 w 182"/>
                  <a:gd name="T61" fmla="*/ 33 h 184"/>
                  <a:gd name="T62" fmla="*/ 171 w 182"/>
                  <a:gd name="T63" fmla="*/ 48 h 184"/>
                  <a:gd name="T64" fmla="*/ 178 w 182"/>
                  <a:gd name="T65" fmla="*/ 65 h 184"/>
                  <a:gd name="T66" fmla="*/ 182 w 182"/>
                  <a:gd name="T67" fmla="*/ 83 h 184"/>
                  <a:gd name="T68" fmla="*/ 182 w 182"/>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4">
                    <a:moveTo>
                      <a:pt x="182" y="92"/>
                    </a:moveTo>
                    <a:lnTo>
                      <a:pt x="182" y="92"/>
                    </a:lnTo>
                    <a:lnTo>
                      <a:pt x="182" y="101"/>
                    </a:lnTo>
                    <a:lnTo>
                      <a:pt x="180" y="111"/>
                    </a:lnTo>
                    <a:lnTo>
                      <a:pt x="178" y="119"/>
                    </a:lnTo>
                    <a:lnTo>
                      <a:pt x="175" y="128"/>
                    </a:lnTo>
                    <a:lnTo>
                      <a:pt x="171" y="136"/>
                    </a:lnTo>
                    <a:lnTo>
                      <a:pt x="166" y="143"/>
                    </a:lnTo>
                    <a:lnTo>
                      <a:pt x="161" y="151"/>
                    </a:lnTo>
                    <a:lnTo>
                      <a:pt x="155" y="156"/>
                    </a:lnTo>
                    <a:lnTo>
                      <a:pt x="149" y="163"/>
                    </a:lnTo>
                    <a:lnTo>
                      <a:pt x="142" y="168"/>
                    </a:lnTo>
                    <a:lnTo>
                      <a:pt x="134" y="172"/>
                    </a:lnTo>
                    <a:lnTo>
                      <a:pt x="126" y="176"/>
                    </a:lnTo>
                    <a:lnTo>
                      <a:pt x="118" y="179"/>
                    </a:lnTo>
                    <a:lnTo>
                      <a:pt x="109" y="181"/>
                    </a:lnTo>
                    <a:lnTo>
                      <a:pt x="101" y="183"/>
                    </a:lnTo>
                    <a:lnTo>
                      <a:pt x="91" y="184"/>
                    </a:lnTo>
                    <a:lnTo>
                      <a:pt x="91" y="184"/>
                    </a:lnTo>
                    <a:lnTo>
                      <a:pt x="82" y="183"/>
                    </a:lnTo>
                    <a:lnTo>
                      <a:pt x="73" y="181"/>
                    </a:lnTo>
                    <a:lnTo>
                      <a:pt x="63" y="179"/>
                    </a:lnTo>
                    <a:lnTo>
                      <a:pt x="55" y="176"/>
                    </a:lnTo>
                    <a:lnTo>
                      <a:pt x="47" y="172"/>
                    </a:lnTo>
                    <a:lnTo>
                      <a:pt x="39" y="168"/>
                    </a:lnTo>
                    <a:lnTo>
                      <a:pt x="33" y="163"/>
                    </a:lnTo>
                    <a:lnTo>
                      <a:pt x="26" y="156"/>
                    </a:lnTo>
                    <a:lnTo>
                      <a:pt x="21" y="151"/>
                    </a:lnTo>
                    <a:lnTo>
                      <a:pt x="15" y="143"/>
                    </a:lnTo>
                    <a:lnTo>
                      <a:pt x="10" y="136"/>
                    </a:lnTo>
                    <a:lnTo>
                      <a:pt x="6" y="128"/>
                    </a:lnTo>
                    <a:lnTo>
                      <a:pt x="3" y="119"/>
                    </a:lnTo>
                    <a:lnTo>
                      <a:pt x="1" y="111"/>
                    </a:lnTo>
                    <a:lnTo>
                      <a:pt x="0" y="101"/>
                    </a:lnTo>
                    <a:lnTo>
                      <a:pt x="0" y="92"/>
                    </a:lnTo>
                    <a:lnTo>
                      <a:pt x="0" y="92"/>
                    </a:lnTo>
                    <a:lnTo>
                      <a:pt x="0" y="83"/>
                    </a:lnTo>
                    <a:lnTo>
                      <a:pt x="1" y="73"/>
                    </a:lnTo>
                    <a:lnTo>
                      <a:pt x="3" y="65"/>
                    </a:lnTo>
                    <a:lnTo>
                      <a:pt x="6" y="56"/>
                    </a:lnTo>
                    <a:lnTo>
                      <a:pt x="10" y="48"/>
                    </a:lnTo>
                    <a:lnTo>
                      <a:pt x="15" y="41"/>
                    </a:lnTo>
                    <a:lnTo>
                      <a:pt x="21" y="33"/>
                    </a:lnTo>
                    <a:lnTo>
                      <a:pt x="26" y="28"/>
                    </a:lnTo>
                    <a:lnTo>
                      <a:pt x="33" y="21"/>
                    </a:lnTo>
                    <a:lnTo>
                      <a:pt x="39" y="16"/>
                    </a:lnTo>
                    <a:lnTo>
                      <a:pt x="47" y="12"/>
                    </a:lnTo>
                    <a:lnTo>
                      <a:pt x="55" y="8"/>
                    </a:lnTo>
                    <a:lnTo>
                      <a:pt x="63" y="6"/>
                    </a:lnTo>
                    <a:lnTo>
                      <a:pt x="73" y="3"/>
                    </a:lnTo>
                    <a:lnTo>
                      <a:pt x="82" y="2"/>
                    </a:lnTo>
                    <a:lnTo>
                      <a:pt x="91" y="0"/>
                    </a:lnTo>
                    <a:lnTo>
                      <a:pt x="91" y="0"/>
                    </a:lnTo>
                    <a:lnTo>
                      <a:pt x="101" y="2"/>
                    </a:lnTo>
                    <a:lnTo>
                      <a:pt x="109" y="3"/>
                    </a:lnTo>
                    <a:lnTo>
                      <a:pt x="118" y="6"/>
                    </a:lnTo>
                    <a:lnTo>
                      <a:pt x="126" y="8"/>
                    </a:lnTo>
                    <a:lnTo>
                      <a:pt x="134" y="12"/>
                    </a:lnTo>
                    <a:lnTo>
                      <a:pt x="142" y="16"/>
                    </a:lnTo>
                    <a:lnTo>
                      <a:pt x="149" y="21"/>
                    </a:lnTo>
                    <a:lnTo>
                      <a:pt x="155" y="28"/>
                    </a:lnTo>
                    <a:lnTo>
                      <a:pt x="161" y="33"/>
                    </a:lnTo>
                    <a:lnTo>
                      <a:pt x="166" y="41"/>
                    </a:lnTo>
                    <a:lnTo>
                      <a:pt x="171" y="48"/>
                    </a:lnTo>
                    <a:lnTo>
                      <a:pt x="175" y="56"/>
                    </a:lnTo>
                    <a:lnTo>
                      <a:pt x="178" y="65"/>
                    </a:lnTo>
                    <a:lnTo>
                      <a:pt x="180" y="73"/>
                    </a:lnTo>
                    <a:lnTo>
                      <a:pt x="182" y="83"/>
                    </a:lnTo>
                    <a:lnTo>
                      <a:pt x="182" y="92"/>
                    </a:lnTo>
                    <a:lnTo>
                      <a:pt x="182" y="92"/>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9"/>
              <p:cNvSpPr>
                <a:spLocks/>
              </p:cNvSpPr>
              <p:nvPr/>
            </p:nvSpPr>
            <p:spPr bwMode="auto">
              <a:xfrm>
                <a:off x="-4365625" y="1992313"/>
                <a:ext cx="73025" cy="73025"/>
              </a:xfrm>
              <a:custGeom>
                <a:avLst/>
                <a:gdLst>
                  <a:gd name="T0" fmla="*/ 182 w 182"/>
                  <a:gd name="T1" fmla="*/ 92 h 183"/>
                  <a:gd name="T2" fmla="*/ 180 w 182"/>
                  <a:gd name="T3" fmla="*/ 110 h 183"/>
                  <a:gd name="T4" fmla="*/ 174 w 182"/>
                  <a:gd name="T5" fmla="*/ 128 h 183"/>
                  <a:gd name="T6" fmla="*/ 166 w 182"/>
                  <a:gd name="T7" fmla="*/ 142 h 183"/>
                  <a:gd name="T8" fmla="*/ 156 w 182"/>
                  <a:gd name="T9" fmla="*/ 155 h 183"/>
                  <a:gd name="T10" fmla="*/ 142 w 182"/>
                  <a:gd name="T11" fmla="*/ 167 h 183"/>
                  <a:gd name="T12" fmla="*/ 126 w 182"/>
                  <a:gd name="T13" fmla="*/ 175 h 183"/>
                  <a:gd name="T14" fmla="*/ 109 w 182"/>
                  <a:gd name="T15" fmla="*/ 181 h 183"/>
                  <a:gd name="T16" fmla="*/ 91 w 182"/>
                  <a:gd name="T17" fmla="*/ 183 h 183"/>
                  <a:gd name="T18" fmla="*/ 81 w 182"/>
                  <a:gd name="T19" fmla="*/ 182 h 183"/>
                  <a:gd name="T20" fmla="*/ 64 w 182"/>
                  <a:gd name="T21" fmla="*/ 178 h 183"/>
                  <a:gd name="T22" fmla="*/ 48 w 182"/>
                  <a:gd name="T23" fmla="*/ 171 h 183"/>
                  <a:gd name="T24" fmla="*/ 33 w 182"/>
                  <a:gd name="T25" fmla="*/ 162 h 183"/>
                  <a:gd name="T26" fmla="*/ 20 w 182"/>
                  <a:gd name="T27" fmla="*/ 150 h 183"/>
                  <a:gd name="T28" fmla="*/ 11 w 182"/>
                  <a:gd name="T29" fmla="*/ 135 h 183"/>
                  <a:gd name="T30" fmla="*/ 4 w 182"/>
                  <a:gd name="T31" fmla="*/ 118 h 183"/>
                  <a:gd name="T32" fmla="*/ 0 w 182"/>
                  <a:gd name="T33" fmla="*/ 101 h 183"/>
                  <a:gd name="T34" fmla="*/ 0 w 182"/>
                  <a:gd name="T35" fmla="*/ 92 h 183"/>
                  <a:gd name="T36" fmla="*/ 1 w 182"/>
                  <a:gd name="T37" fmla="*/ 73 h 183"/>
                  <a:gd name="T38" fmla="*/ 7 w 182"/>
                  <a:gd name="T39" fmla="*/ 56 h 183"/>
                  <a:gd name="T40" fmla="*/ 15 w 182"/>
                  <a:gd name="T41" fmla="*/ 41 h 183"/>
                  <a:gd name="T42" fmla="*/ 27 w 182"/>
                  <a:gd name="T43" fmla="*/ 28 h 183"/>
                  <a:gd name="T44" fmla="*/ 40 w 182"/>
                  <a:gd name="T45" fmla="*/ 16 h 183"/>
                  <a:gd name="T46" fmla="*/ 56 w 182"/>
                  <a:gd name="T47" fmla="*/ 8 h 183"/>
                  <a:gd name="T48" fmla="*/ 72 w 182"/>
                  <a:gd name="T49" fmla="*/ 2 h 183"/>
                  <a:gd name="T50" fmla="*/ 91 w 182"/>
                  <a:gd name="T51" fmla="*/ 0 h 183"/>
                  <a:gd name="T52" fmla="*/ 100 w 182"/>
                  <a:gd name="T53" fmla="*/ 1 h 183"/>
                  <a:gd name="T54" fmla="*/ 118 w 182"/>
                  <a:gd name="T55" fmla="*/ 5 h 183"/>
                  <a:gd name="T56" fmla="*/ 134 w 182"/>
                  <a:gd name="T57" fmla="*/ 12 h 183"/>
                  <a:gd name="T58" fmla="*/ 149 w 182"/>
                  <a:gd name="T59" fmla="*/ 21 h 183"/>
                  <a:gd name="T60" fmla="*/ 161 w 182"/>
                  <a:gd name="T61" fmla="*/ 33 h 183"/>
                  <a:gd name="T62" fmla="*/ 172 w 182"/>
                  <a:gd name="T63" fmla="*/ 48 h 183"/>
                  <a:gd name="T64" fmla="*/ 178 w 182"/>
                  <a:gd name="T65" fmla="*/ 65 h 183"/>
                  <a:gd name="T66" fmla="*/ 182 w 182"/>
                  <a:gd name="T67" fmla="*/ 82 h 183"/>
                  <a:gd name="T68" fmla="*/ 182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182" y="92"/>
                    </a:moveTo>
                    <a:lnTo>
                      <a:pt x="182" y="92"/>
                    </a:lnTo>
                    <a:lnTo>
                      <a:pt x="182" y="101"/>
                    </a:lnTo>
                    <a:lnTo>
                      <a:pt x="180" y="110"/>
                    </a:lnTo>
                    <a:lnTo>
                      <a:pt x="178" y="118"/>
                    </a:lnTo>
                    <a:lnTo>
                      <a:pt x="174" y="128"/>
                    </a:lnTo>
                    <a:lnTo>
                      <a:pt x="172" y="135"/>
                    </a:lnTo>
                    <a:lnTo>
                      <a:pt x="166" y="142"/>
                    </a:lnTo>
                    <a:lnTo>
                      <a:pt x="161" y="150"/>
                    </a:lnTo>
                    <a:lnTo>
                      <a:pt x="156" y="155"/>
                    </a:lnTo>
                    <a:lnTo>
                      <a:pt x="149" y="162"/>
                    </a:lnTo>
                    <a:lnTo>
                      <a:pt x="142" y="167"/>
                    </a:lnTo>
                    <a:lnTo>
                      <a:pt x="134" y="171"/>
                    </a:lnTo>
                    <a:lnTo>
                      <a:pt x="126" y="175"/>
                    </a:lnTo>
                    <a:lnTo>
                      <a:pt x="118" y="178"/>
                    </a:lnTo>
                    <a:lnTo>
                      <a:pt x="109" y="181"/>
                    </a:lnTo>
                    <a:lnTo>
                      <a:pt x="100" y="182"/>
                    </a:lnTo>
                    <a:lnTo>
                      <a:pt x="91" y="183"/>
                    </a:lnTo>
                    <a:lnTo>
                      <a:pt x="91" y="183"/>
                    </a:lnTo>
                    <a:lnTo>
                      <a:pt x="81" y="182"/>
                    </a:lnTo>
                    <a:lnTo>
                      <a:pt x="72" y="181"/>
                    </a:lnTo>
                    <a:lnTo>
                      <a:pt x="64" y="178"/>
                    </a:lnTo>
                    <a:lnTo>
                      <a:pt x="56" y="175"/>
                    </a:lnTo>
                    <a:lnTo>
                      <a:pt x="48" y="171"/>
                    </a:lnTo>
                    <a:lnTo>
                      <a:pt x="40" y="167"/>
                    </a:lnTo>
                    <a:lnTo>
                      <a:pt x="33" y="162"/>
                    </a:lnTo>
                    <a:lnTo>
                      <a:pt x="27" y="155"/>
                    </a:lnTo>
                    <a:lnTo>
                      <a:pt x="20" y="150"/>
                    </a:lnTo>
                    <a:lnTo>
                      <a:pt x="15" y="142"/>
                    </a:lnTo>
                    <a:lnTo>
                      <a:pt x="11" y="135"/>
                    </a:lnTo>
                    <a:lnTo>
                      <a:pt x="7" y="128"/>
                    </a:lnTo>
                    <a:lnTo>
                      <a:pt x="4" y="118"/>
                    </a:lnTo>
                    <a:lnTo>
                      <a:pt x="1" y="110"/>
                    </a:lnTo>
                    <a:lnTo>
                      <a:pt x="0" y="101"/>
                    </a:lnTo>
                    <a:lnTo>
                      <a:pt x="0" y="92"/>
                    </a:lnTo>
                    <a:lnTo>
                      <a:pt x="0" y="92"/>
                    </a:lnTo>
                    <a:lnTo>
                      <a:pt x="0" y="82"/>
                    </a:lnTo>
                    <a:lnTo>
                      <a:pt x="1" y="73"/>
                    </a:lnTo>
                    <a:lnTo>
                      <a:pt x="4" y="65"/>
                    </a:lnTo>
                    <a:lnTo>
                      <a:pt x="7" y="56"/>
                    </a:lnTo>
                    <a:lnTo>
                      <a:pt x="11" y="48"/>
                    </a:lnTo>
                    <a:lnTo>
                      <a:pt x="15" y="41"/>
                    </a:lnTo>
                    <a:lnTo>
                      <a:pt x="20" y="33"/>
                    </a:lnTo>
                    <a:lnTo>
                      <a:pt x="27" y="28"/>
                    </a:lnTo>
                    <a:lnTo>
                      <a:pt x="33" y="21"/>
                    </a:lnTo>
                    <a:lnTo>
                      <a:pt x="40" y="16"/>
                    </a:lnTo>
                    <a:lnTo>
                      <a:pt x="48" y="12"/>
                    </a:lnTo>
                    <a:lnTo>
                      <a:pt x="56" y="8"/>
                    </a:lnTo>
                    <a:lnTo>
                      <a:pt x="64" y="5"/>
                    </a:lnTo>
                    <a:lnTo>
                      <a:pt x="72" y="2"/>
                    </a:lnTo>
                    <a:lnTo>
                      <a:pt x="81" y="1"/>
                    </a:lnTo>
                    <a:lnTo>
                      <a:pt x="91" y="0"/>
                    </a:lnTo>
                    <a:lnTo>
                      <a:pt x="91" y="0"/>
                    </a:lnTo>
                    <a:lnTo>
                      <a:pt x="100" y="1"/>
                    </a:lnTo>
                    <a:lnTo>
                      <a:pt x="109" y="2"/>
                    </a:lnTo>
                    <a:lnTo>
                      <a:pt x="118" y="5"/>
                    </a:lnTo>
                    <a:lnTo>
                      <a:pt x="126" y="8"/>
                    </a:lnTo>
                    <a:lnTo>
                      <a:pt x="134" y="12"/>
                    </a:lnTo>
                    <a:lnTo>
                      <a:pt x="142" y="16"/>
                    </a:lnTo>
                    <a:lnTo>
                      <a:pt x="149" y="21"/>
                    </a:lnTo>
                    <a:lnTo>
                      <a:pt x="156" y="28"/>
                    </a:lnTo>
                    <a:lnTo>
                      <a:pt x="161" y="33"/>
                    </a:lnTo>
                    <a:lnTo>
                      <a:pt x="166" y="41"/>
                    </a:lnTo>
                    <a:lnTo>
                      <a:pt x="172" y="48"/>
                    </a:lnTo>
                    <a:lnTo>
                      <a:pt x="174" y="56"/>
                    </a:lnTo>
                    <a:lnTo>
                      <a:pt x="178" y="65"/>
                    </a:lnTo>
                    <a:lnTo>
                      <a:pt x="180" y="73"/>
                    </a:lnTo>
                    <a:lnTo>
                      <a:pt x="182" y="82"/>
                    </a:lnTo>
                    <a:lnTo>
                      <a:pt x="182" y="92"/>
                    </a:lnTo>
                    <a:lnTo>
                      <a:pt x="182" y="92"/>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0"/>
              <p:cNvSpPr>
                <a:spLocks/>
              </p:cNvSpPr>
              <p:nvPr/>
            </p:nvSpPr>
            <p:spPr bwMode="auto">
              <a:xfrm>
                <a:off x="-4346575" y="1939925"/>
                <a:ext cx="73025" cy="71438"/>
              </a:xfrm>
              <a:custGeom>
                <a:avLst/>
                <a:gdLst>
                  <a:gd name="T0" fmla="*/ 182 w 182"/>
                  <a:gd name="T1" fmla="*/ 90 h 182"/>
                  <a:gd name="T2" fmla="*/ 181 w 182"/>
                  <a:gd name="T3" fmla="*/ 109 h 182"/>
                  <a:gd name="T4" fmla="*/ 176 w 182"/>
                  <a:gd name="T5" fmla="*/ 126 h 182"/>
                  <a:gd name="T6" fmla="*/ 166 w 182"/>
                  <a:gd name="T7" fmla="*/ 141 h 182"/>
                  <a:gd name="T8" fmla="*/ 156 w 182"/>
                  <a:gd name="T9" fmla="*/ 155 h 182"/>
                  <a:gd name="T10" fmla="*/ 142 w 182"/>
                  <a:gd name="T11" fmla="*/ 166 h 182"/>
                  <a:gd name="T12" fmla="*/ 126 w 182"/>
                  <a:gd name="T13" fmla="*/ 174 h 182"/>
                  <a:gd name="T14" fmla="*/ 109 w 182"/>
                  <a:gd name="T15" fmla="*/ 179 h 182"/>
                  <a:gd name="T16" fmla="*/ 92 w 182"/>
                  <a:gd name="T17" fmla="*/ 182 h 182"/>
                  <a:gd name="T18" fmla="*/ 82 w 182"/>
                  <a:gd name="T19" fmla="*/ 181 h 182"/>
                  <a:gd name="T20" fmla="*/ 64 w 182"/>
                  <a:gd name="T21" fmla="*/ 178 h 182"/>
                  <a:gd name="T22" fmla="*/ 48 w 182"/>
                  <a:gd name="T23" fmla="*/ 170 h 182"/>
                  <a:gd name="T24" fmla="*/ 33 w 182"/>
                  <a:gd name="T25" fmla="*/ 161 h 182"/>
                  <a:gd name="T26" fmla="*/ 21 w 182"/>
                  <a:gd name="T27" fmla="*/ 149 h 182"/>
                  <a:gd name="T28" fmla="*/ 11 w 182"/>
                  <a:gd name="T29" fmla="*/ 134 h 182"/>
                  <a:gd name="T30" fmla="*/ 4 w 182"/>
                  <a:gd name="T31" fmla="*/ 118 h 182"/>
                  <a:gd name="T32" fmla="*/ 0 w 182"/>
                  <a:gd name="T33" fmla="*/ 99 h 182"/>
                  <a:gd name="T34" fmla="*/ 0 w 182"/>
                  <a:gd name="T35" fmla="*/ 90 h 182"/>
                  <a:gd name="T36" fmla="*/ 1 w 182"/>
                  <a:gd name="T37" fmla="*/ 72 h 182"/>
                  <a:gd name="T38" fmla="*/ 7 w 182"/>
                  <a:gd name="T39" fmla="*/ 54 h 182"/>
                  <a:gd name="T40" fmla="*/ 16 w 182"/>
                  <a:gd name="T41" fmla="*/ 40 h 182"/>
                  <a:gd name="T42" fmla="*/ 27 w 182"/>
                  <a:gd name="T43" fmla="*/ 26 h 182"/>
                  <a:gd name="T44" fmla="*/ 40 w 182"/>
                  <a:gd name="T45" fmla="*/ 14 h 182"/>
                  <a:gd name="T46" fmla="*/ 56 w 182"/>
                  <a:gd name="T47" fmla="*/ 6 h 182"/>
                  <a:gd name="T48" fmla="*/ 73 w 182"/>
                  <a:gd name="T49" fmla="*/ 1 h 182"/>
                  <a:gd name="T50" fmla="*/ 92 w 182"/>
                  <a:gd name="T51" fmla="*/ 0 h 182"/>
                  <a:gd name="T52" fmla="*/ 101 w 182"/>
                  <a:gd name="T53" fmla="*/ 0 h 182"/>
                  <a:gd name="T54" fmla="*/ 118 w 182"/>
                  <a:gd name="T55" fmla="*/ 4 h 182"/>
                  <a:gd name="T56" fmla="*/ 134 w 182"/>
                  <a:gd name="T57" fmla="*/ 10 h 182"/>
                  <a:gd name="T58" fmla="*/ 149 w 182"/>
                  <a:gd name="T59" fmla="*/ 20 h 182"/>
                  <a:gd name="T60" fmla="*/ 162 w 182"/>
                  <a:gd name="T61" fmla="*/ 33 h 182"/>
                  <a:gd name="T62" fmla="*/ 172 w 182"/>
                  <a:gd name="T63" fmla="*/ 46 h 182"/>
                  <a:gd name="T64" fmla="*/ 178 w 182"/>
                  <a:gd name="T65" fmla="*/ 64 h 182"/>
                  <a:gd name="T66" fmla="*/ 182 w 182"/>
                  <a:gd name="T67" fmla="*/ 81 h 182"/>
                  <a:gd name="T68" fmla="*/ 182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182" y="90"/>
                    </a:moveTo>
                    <a:lnTo>
                      <a:pt x="182" y="90"/>
                    </a:lnTo>
                    <a:lnTo>
                      <a:pt x="182" y="99"/>
                    </a:lnTo>
                    <a:lnTo>
                      <a:pt x="181" y="109"/>
                    </a:lnTo>
                    <a:lnTo>
                      <a:pt x="178" y="118"/>
                    </a:lnTo>
                    <a:lnTo>
                      <a:pt x="176" y="126"/>
                    </a:lnTo>
                    <a:lnTo>
                      <a:pt x="172" y="134"/>
                    </a:lnTo>
                    <a:lnTo>
                      <a:pt x="166" y="141"/>
                    </a:lnTo>
                    <a:lnTo>
                      <a:pt x="162" y="149"/>
                    </a:lnTo>
                    <a:lnTo>
                      <a:pt x="156" y="155"/>
                    </a:lnTo>
                    <a:lnTo>
                      <a:pt x="149" y="161"/>
                    </a:lnTo>
                    <a:lnTo>
                      <a:pt x="142" y="166"/>
                    </a:lnTo>
                    <a:lnTo>
                      <a:pt x="134" y="170"/>
                    </a:lnTo>
                    <a:lnTo>
                      <a:pt x="126" y="174"/>
                    </a:lnTo>
                    <a:lnTo>
                      <a:pt x="118" y="178"/>
                    </a:lnTo>
                    <a:lnTo>
                      <a:pt x="109" y="179"/>
                    </a:lnTo>
                    <a:lnTo>
                      <a:pt x="101" y="181"/>
                    </a:lnTo>
                    <a:lnTo>
                      <a:pt x="92" y="182"/>
                    </a:lnTo>
                    <a:lnTo>
                      <a:pt x="92" y="182"/>
                    </a:lnTo>
                    <a:lnTo>
                      <a:pt x="82" y="181"/>
                    </a:lnTo>
                    <a:lnTo>
                      <a:pt x="73" y="179"/>
                    </a:lnTo>
                    <a:lnTo>
                      <a:pt x="64" y="178"/>
                    </a:lnTo>
                    <a:lnTo>
                      <a:pt x="56" y="174"/>
                    </a:lnTo>
                    <a:lnTo>
                      <a:pt x="48" y="170"/>
                    </a:lnTo>
                    <a:lnTo>
                      <a:pt x="40" y="166"/>
                    </a:lnTo>
                    <a:lnTo>
                      <a:pt x="33" y="161"/>
                    </a:lnTo>
                    <a:lnTo>
                      <a:pt x="27" y="155"/>
                    </a:lnTo>
                    <a:lnTo>
                      <a:pt x="21" y="149"/>
                    </a:lnTo>
                    <a:lnTo>
                      <a:pt x="16" y="141"/>
                    </a:lnTo>
                    <a:lnTo>
                      <a:pt x="11" y="134"/>
                    </a:lnTo>
                    <a:lnTo>
                      <a:pt x="7" y="126"/>
                    </a:lnTo>
                    <a:lnTo>
                      <a:pt x="4" y="118"/>
                    </a:lnTo>
                    <a:lnTo>
                      <a:pt x="1" y="109"/>
                    </a:lnTo>
                    <a:lnTo>
                      <a:pt x="0" y="99"/>
                    </a:lnTo>
                    <a:lnTo>
                      <a:pt x="0" y="90"/>
                    </a:lnTo>
                    <a:lnTo>
                      <a:pt x="0" y="90"/>
                    </a:lnTo>
                    <a:lnTo>
                      <a:pt x="0" y="81"/>
                    </a:lnTo>
                    <a:lnTo>
                      <a:pt x="1" y="72"/>
                    </a:lnTo>
                    <a:lnTo>
                      <a:pt x="4" y="64"/>
                    </a:lnTo>
                    <a:lnTo>
                      <a:pt x="7" y="54"/>
                    </a:lnTo>
                    <a:lnTo>
                      <a:pt x="11" y="46"/>
                    </a:lnTo>
                    <a:lnTo>
                      <a:pt x="16" y="40"/>
                    </a:lnTo>
                    <a:lnTo>
                      <a:pt x="21" y="33"/>
                    </a:lnTo>
                    <a:lnTo>
                      <a:pt x="27" y="26"/>
                    </a:lnTo>
                    <a:lnTo>
                      <a:pt x="33" y="20"/>
                    </a:lnTo>
                    <a:lnTo>
                      <a:pt x="40" y="14"/>
                    </a:lnTo>
                    <a:lnTo>
                      <a:pt x="48" y="10"/>
                    </a:lnTo>
                    <a:lnTo>
                      <a:pt x="56" y="6"/>
                    </a:lnTo>
                    <a:lnTo>
                      <a:pt x="64" y="4"/>
                    </a:lnTo>
                    <a:lnTo>
                      <a:pt x="73" y="1"/>
                    </a:lnTo>
                    <a:lnTo>
                      <a:pt x="82" y="0"/>
                    </a:lnTo>
                    <a:lnTo>
                      <a:pt x="92" y="0"/>
                    </a:lnTo>
                    <a:lnTo>
                      <a:pt x="92" y="0"/>
                    </a:lnTo>
                    <a:lnTo>
                      <a:pt x="101" y="0"/>
                    </a:lnTo>
                    <a:lnTo>
                      <a:pt x="109" y="1"/>
                    </a:lnTo>
                    <a:lnTo>
                      <a:pt x="118" y="4"/>
                    </a:lnTo>
                    <a:lnTo>
                      <a:pt x="126" y="6"/>
                    </a:lnTo>
                    <a:lnTo>
                      <a:pt x="134" y="10"/>
                    </a:lnTo>
                    <a:lnTo>
                      <a:pt x="142" y="14"/>
                    </a:lnTo>
                    <a:lnTo>
                      <a:pt x="149" y="20"/>
                    </a:lnTo>
                    <a:lnTo>
                      <a:pt x="156" y="26"/>
                    </a:lnTo>
                    <a:lnTo>
                      <a:pt x="162" y="33"/>
                    </a:lnTo>
                    <a:lnTo>
                      <a:pt x="166" y="40"/>
                    </a:lnTo>
                    <a:lnTo>
                      <a:pt x="172" y="46"/>
                    </a:lnTo>
                    <a:lnTo>
                      <a:pt x="176" y="54"/>
                    </a:lnTo>
                    <a:lnTo>
                      <a:pt x="178" y="64"/>
                    </a:lnTo>
                    <a:lnTo>
                      <a:pt x="181" y="72"/>
                    </a:lnTo>
                    <a:lnTo>
                      <a:pt x="182" y="81"/>
                    </a:lnTo>
                    <a:lnTo>
                      <a:pt x="182" y="90"/>
                    </a:lnTo>
                    <a:lnTo>
                      <a:pt x="182" y="90"/>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1"/>
              <p:cNvSpPr>
                <a:spLocks/>
              </p:cNvSpPr>
              <p:nvPr/>
            </p:nvSpPr>
            <p:spPr bwMode="auto">
              <a:xfrm>
                <a:off x="-4681538" y="2171700"/>
                <a:ext cx="73025" cy="73025"/>
              </a:xfrm>
              <a:custGeom>
                <a:avLst/>
                <a:gdLst>
                  <a:gd name="T0" fmla="*/ 0 w 182"/>
                  <a:gd name="T1" fmla="*/ 90 h 182"/>
                  <a:gd name="T2" fmla="*/ 3 w 182"/>
                  <a:gd name="T3" fmla="*/ 109 h 182"/>
                  <a:gd name="T4" fmla="*/ 8 w 182"/>
                  <a:gd name="T5" fmla="*/ 126 h 182"/>
                  <a:gd name="T6" fmla="*/ 16 w 182"/>
                  <a:gd name="T7" fmla="*/ 142 h 182"/>
                  <a:gd name="T8" fmla="*/ 26 w 182"/>
                  <a:gd name="T9" fmla="*/ 156 h 182"/>
                  <a:gd name="T10" fmla="*/ 41 w 182"/>
                  <a:gd name="T11" fmla="*/ 166 h 182"/>
                  <a:gd name="T12" fmla="*/ 56 w 182"/>
                  <a:gd name="T13" fmla="*/ 176 h 182"/>
                  <a:gd name="T14" fmla="*/ 73 w 182"/>
                  <a:gd name="T15" fmla="*/ 181 h 182"/>
                  <a:gd name="T16" fmla="*/ 92 w 182"/>
                  <a:gd name="T17" fmla="*/ 182 h 182"/>
                  <a:gd name="T18" fmla="*/ 101 w 182"/>
                  <a:gd name="T19" fmla="*/ 182 h 182"/>
                  <a:gd name="T20" fmla="*/ 118 w 182"/>
                  <a:gd name="T21" fmla="*/ 178 h 182"/>
                  <a:gd name="T22" fmla="*/ 136 w 182"/>
                  <a:gd name="T23" fmla="*/ 172 h 182"/>
                  <a:gd name="T24" fmla="*/ 150 w 182"/>
                  <a:gd name="T25" fmla="*/ 161 h 182"/>
                  <a:gd name="T26" fmla="*/ 162 w 182"/>
                  <a:gd name="T27" fmla="*/ 149 h 182"/>
                  <a:gd name="T28" fmla="*/ 172 w 182"/>
                  <a:gd name="T29" fmla="*/ 134 h 182"/>
                  <a:gd name="T30" fmla="*/ 178 w 182"/>
                  <a:gd name="T31" fmla="*/ 118 h 182"/>
                  <a:gd name="T32" fmla="*/ 182 w 182"/>
                  <a:gd name="T33" fmla="*/ 100 h 182"/>
                  <a:gd name="T34" fmla="*/ 182 w 182"/>
                  <a:gd name="T35" fmla="*/ 90 h 182"/>
                  <a:gd name="T36" fmla="*/ 181 w 182"/>
                  <a:gd name="T37" fmla="*/ 73 h 182"/>
                  <a:gd name="T38" fmla="*/ 176 w 182"/>
                  <a:gd name="T39" fmla="*/ 56 h 182"/>
                  <a:gd name="T40" fmla="*/ 168 w 182"/>
                  <a:gd name="T41" fmla="*/ 40 h 182"/>
                  <a:gd name="T42" fmla="*/ 156 w 182"/>
                  <a:gd name="T43" fmla="*/ 27 h 182"/>
                  <a:gd name="T44" fmla="*/ 142 w 182"/>
                  <a:gd name="T45" fmla="*/ 16 h 182"/>
                  <a:gd name="T46" fmla="*/ 128 w 182"/>
                  <a:gd name="T47" fmla="*/ 7 h 182"/>
                  <a:gd name="T48" fmla="*/ 110 w 182"/>
                  <a:gd name="T49" fmla="*/ 1 h 182"/>
                  <a:gd name="T50" fmla="*/ 92 w 182"/>
                  <a:gd name="T51" fmla="*/ 0 h 182"/>
                  <a:gd name="T52" fmla="*/ 82 w 182"/>
                  <a:gd name="T53" fmla="*/ 0 h 182"/>
                  <a:gd name="T54" fmla="*/ 65 w 182"/>
                  <a:gd name="T55" fmla="*/ 4 h 182"/>
                  <a:gd name="T56" fmla="*/ 48 w 182"/>
                  <a:gd name="T57" fmla="*/ 11 h 182"/>
                  <a:gd name="T58" fmla="*/ 33 w 182"/>
                  <a:gd name="T59" fmla="*/ 21 h 182"/>
                  <a:gd name="T60" fmla="*/ 21 w 182"/>
                  <a:gd name="T61" fmla="*/ 33 h 182"/>
                  <a:gd name="T62" fmla="*/ 12 w 182"/>
                  <a:gd name="T63" fmla="*/ 48 h 182"/>
                  <a:gd name="T64" fmla="*/ 4 w 182"/>
                  <a:gd name="T65" fmla="*/ 64 h 182"/>
                  <a:gd name="T66" fmla="*/ 1 w 182"/>
                  <a:gd name="T67" fmla="*/ 81 h 182"/>
                  <a:gd name="T68" fmla="*/ 0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0"/>
                    </a:moveTo>
                    <a:lnTo>
                      <a:pt x="0" y="90"/>
                    </a:lnTo>
                    <a:lnTo>
                      <a:pt x="1" y="100"/>
                    </a:lnTo>
                    <a:lnTo>
                      <a:pt x="3" y="109"/>
                    </a:lnTo>
                    <a:lnTo>
                      <a:pt x="4" y="118"/>
                    </a:lnTo>
                    <a:lnTo>
                      <a:pt x="8" y="126"/>
                    </a:lnTo>
                    <a:lnTo>
                      <a:pt x="12" y="134"/>
                    </a:lnTo>
                    <a:lnTo>
                      <a:pt x="16" y="142"/>
                    </a:lnTo>
                    <a:lnTo>
                      <a:pt x="21" y="149"/>
                    </a:lnTo>
                    <a:lnTo>
                      <a:pt x="26" y="156"/>
                    </a:lnTo>
                    <a:lnTo>
                      <a:pt x="33" y="161"/>
                    </a:lnTo>
                    <a:lnTo>
                      <a:pt x="41" y="166"/>
                    </a:lnTo>
                    <a:lnTo>
                      <a:pt x="48" y="172"/>
                    </a:lnTo>
                    <a:lnTo>
                      <a:pt x="56" y="176"/>
                    </a:lnTo>
                    <a:lnTo>
                      <a:pt x="65" y="178"/>
                    </a:lnTo>
                    <a:lnTo>
                      <a:pt x="73" y="181"/>
                    </a:lnTo>
                    <a:lnTo>
                      <a:pt x="82" y="182"/>
                    </a:lnTo>
                    <a:lnTo>
                      <a:pt x="92" y="182"/>
                    </a:lnTo>
                    <a:lnTo>
                      <a:pt x="92" y="182"/>
                    </a:lnTo>
                    <a:lnTo>
                      <a:pt x="101" y="182"/>
                    </a:lnTo>
                    <a:lnTo>
                      <a:pt x="110" y="181"/>
                    </a:lnTo>
                    <a:lnTo>
                      <a:pt x="118" y="178"/>
                    </a:lnTo>
                    <a:lnTo>
                      <a:pt x="128" y="176"/>
                    </a:lnTo>
                    <a:lnTo>
                      <a:pt x="136" y="172"/>
                    </a:lnTo>
                    <a:lnTo>
                      <a:pt x="142" y="166"/>
                    </a:lnTo>
                    <a:lnTo>
                      <a:pt x="150" y="161"/>
                    </a:lnTo>
                    <a:lnTo>
                      <a:pt x="156" y="156"/>
                    </a:lnTo>
                    <a:lnTo>
                      <a:pt x="162" y="149"/>
                    </a:lnTo>
                    <a:lnTo>
                      <a:pt x="168" y="142"/>
                    </a:lnTo>
                    <a:lnTo>
                      <a:pt x="172" y="134"/>
                    </a:lnTo>
                    <a:lnTo>
                      <a:pt x="176" y="126"/>
                    </a:lnTo>
                    <a:lnTo>
                      <a:pt x="178" y="118"/>
                    </a:lnTo>
                    <a:lnTo>
                      <a:pt x="181" y="109"/>
                    </a:lnTo>
                    <a:lnTo>
                      <a:pt x="182" y="100"/>
                    </a:lnTo>
                    <a:lnTo>
                      <a:pt x="182" y="90"/>
                    </a:lnTo>
                    <a:lnTo>
                      <a:pt x="182" y="90"/>
                    </a:lnTo>
                    <a:lnTo>
                      <a:pt x="182" y="81"/>
                    </a:lnTo>
                    <a:lnTo>
                      <a:pt x="181" y="73"/>
                    </a:lnTo>
                    <a:lnTo>
                      <a:pt x="178" y="64"/>
                    </a:lnTo>
                    <a:lnTo>
                      <a:pt x="176" y="56"/>
                    </a:lnTo>
                    <a:lnTo>
                      <a:pt x="172" y="48"/>
                    </a:lnTo>
                    <a:lnTo>
                      <a:pt x="168" y="40"/>
                    </a:lnTo>
                    <a:lnTo>
                      <a:pt x="162" y="33"/>
                    </a:lnTo>
                    <a:lnTo>
                      <a:pt x="156" y="27"/>
                    </a:lnTo>
                    <a:lnTo>
                      <a:pt x="150" y="21"/>
                    </a:lnTo>
                    <a:lnTo>
                      <a:pt x="142" y="16"/>
                    </a:lnTo>
                    <a:lnTo>
                      <a:pt x="136" y="11"/>
                    </a:lnTo>
                    <a:lnTo>
                      <a:pt x="128" y="7"/>
                    </a:lnTo>
                    <a:lnTo>
                      <a:pt x="118" y="4"/>
                    </a:lnTo>
                    <a:lnTo>
                      <a:pt x="110" y="1"/>
                    </a:lnTo>
                    <a:lnTo>
                      <a:pt x="101" y="0"/>
                    </a:lnTo>
                    <a:lnTo>
                      <a:pt x="92" y="0"/>
                    </a:lnTo>
                    <a:lnTo>
                      <a:pt x="92" y="0"/>
                    </a:lnTo>
                    <a:lnTo>
                      <a:pt x="82" y="0"/>
                    </a:lnTo>
                    <a:lnTo>
                      <a:pt x="73" y="1"/>
                    </a:lnTo>
                    <a:lnTo>
                      <a:pt x="65" y="4"/>
                    </a:lnTo>
                    <a:lnTo>
                      <a:pt x="56" y="7"/>
                    </a:lnTo>
                    <a:lnTo>
                      <a:pt x="48" y="11"/>
                    </a:lnTo>
                    <a:lnTo>
                      <a:pt x="41" y="16"/>
                    </a:lnTo>
                    <a:lnTo>
                      <a:pt x="33" y="21"/>
                    </a:lnTo>
                    <a:lnTo>
                      <a:pt x="26" y="27"/>
                    </a:lnTo>
                    <a:lnTo>
                      <a:pt x="21" y="33"/>
                    </a:lnTo>
                    <a:lnTo>
                      <a:pt x="16" y="40"/>
                    </a:lnTo>
                    <a:lnTo>
                      <a:pt x="12" y="48"/>
                    </a:lnTo>
                    <a:lnTo>
                      <a:pt x="8" y="56"/>
                    </a:lnTo>
                    <a:lnTo>
                      <a:pt x="4" y="64"/>
                    </a:lnTo>
                    <a:lnTo>
                      <a:pt x="3" y="73"/>
                    </a:lnTo>
                    <a:lnTo>
                      <a:pt x="1" y="81"/>
                    </a:lnTo>
                    <a:lnTo>
                      <a:pt x="0" y="90"/>
                    </a:lnTo>
                    <a:lnTo>
                      <a:pt x="0" y="90"/>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2"/>
              <p:cNvSpPr>
                <a:spLocks/>
              </p:cNvSpPr>
              <p:nvPr/>
            </p:nvSpPr>
            <p:spPr bwMode="auto">
              <a:xfrm>
                <a:off x="-4746625" y="2146300"/>
                <a:ext cx="73025" cy="73025"/>
              </a:xfrm>
              <a:custGeom>
                <a:avLst/>
                <a:gdLst>
                  <a:gd name="T0" fmla="*/ 0 w 182"/>
                  <a:gd name="T1" fmla="*/ 92 h 183"/>
                  <a:gd name="T2" fmla="*/ 2 w 182"/>
                  <a:gd name="T3" fmla="*/ 110 h 183"/>
                  <a:gd name="T4" fmla="*/ 7 w 182"/>
                  <a:gd name="T5" fmla="*/ 127 h 183"/>
                  <a:gd name="T6" fmla="*/ 15 w 182"/>
                  <a:gd name="T7" fmla="*/ 142 h 183"/>
                  <a:gd name="T8" fmla="*/ 26 w 182"/>
                  <a:gd name="T9" fmla="*/ 155 h 183"/>
                  <a:gd name="T10" fmla="*/ 41 w 182"/>
                  <a:gd name="T11" fmla="*/ 167 h 183"/>
                  <a:gd name="T12" fmla="*/ 55 w 182"/>
                  <a:gd name="T13" fmla="*/ 175 h 183"/>
                  <a:gd name="T14" fmla="*/ 73 w 182"/>
                  <a:gd name="T15" fmla="*/ 181 h 183"/>
                  <a:gd name="T16" fmla="*/ 91 w 182"/>
                  <a:gd name="T17" fmla="*/ 183 h 183"/>
                  <a:gd name="T18" fmla="*/ 101 w 182"/>
                  <a:gd name="T19" fmla="*/ 182 h 183"/>
                  <a:gd name="T20" fmla="*/ 118 w 182"/>
                  <a:gd name="T21" fmla="*/ 178 h 183"/>
                  <a:gd name="T22" fmla="*/ 135 w 182"/>
                  <a:gd name="T23" fmla="*/ 171 h 183"/>
                  <a:gd name="T24" fmla="*/ 150 w 182"/>
                  <a:gd name="T25" fmla="*/ 162 h 183"/>
                  <a:gd name="T26" fmla="*/ 162 w 182"/>
                  <a:gd name="T27" fmla="*/ 150 h 183"/>
                  <a:gd name="T28" fmla="*/ 171 w 182"/>
                  <a:gd name="T29" fmla="*/ 135 h 183"/>
                  <a:gd name="T30" fmla="*/ 178 w 182"/>
                  <a:gd name="T31" fmla="*/ 118 h 183"/>
                  <a:gd name="T32" fmla="*/ 182 w 182"/>
                  <a:gd name="T33" fmla="*/ 101 h 183"/>
                  <a:gd name="T34" fmla="*/ 182 w 182"/>
                  <a:gd name="T35" fmla="*/ 92 h 183"/>
                  <a:gd name="T36" fmla="*/ 180 w 182"/>
                  <a:gd name="T37" fmla="*/ 73 h 183"/>
                  <a:gd name="T38" fmla="*/ 175 w 182"/>
                  <a:gd name="T39" fmla="*/ 56 h 183"/>
                  <a:gd name="T40" fmla="*/ 167 w 182"/>
                  <a:gd name="T41" fmla="*/ 41 h 183"/>
                  <a:gd name="T42" fmla="*/ 155 w 182"/>
                  <a:gd name="T43" fmla="*/ 28 h 183"/>
                  <a:gd name="T44" fmla="*/ 142 w 182"/>
                  <a:gd name="T45" fmla="*/ 16 h 183"/>
                  <a:gd name="T46" fmla="*/ 127 w 182"/>
                  <a:gd name="T47" fmla="*/ 8 h 183"/>
                  <a:gd name="T48" fmla="*/ 110 w 182"/>
                  <a:gd name="T49" fmla="*/ 2 h 183"/>
                  <a:gd name="T50" fmla="*/ 91 w 182"/>
                  <a:gd name="T51" fmla="*/ 0 h 183"/>
                  <a:gd name="T52" fmla="*/ 82 w 182"/>
                  <a:gd name="T53" fmla="*/ 1 h 183"/>
                  <a:gd name="T54" fmla="*/ 65 w 182"/>
                  <a:gd name="T55" fmla="*/ 5 h 183"/>
                  <a:gd name="T56" fmla="*/ 47 w 182"/>
                  <a:gd name="T57" fmla="*/ 12 h 183"/>
                  <a:gd name="T58" fmla="*/ 33 w 182"/>
                  <a:gd name="T59" fmla="*/ 21 h 183"/>
                  <a:gd name="T60" fmla="*/ 21 w 182"/>
                  <a:gd name="T61" fmla="*/ 33 h 183"/>
                  <a:gd name="T62" fmla="*/ 11 w 182"/>
                  <a:gd name="T63" fmla="*/ 48 h 183"/>
                  <a:gd name="T64" fmla="*/ 3 w 182"/>
                  <a:gd name="T65" fmla="*/ 65 h 183"/>
                  <a:gd name="T66" fmla="*/ 1 w 182"/>
                  <a:gd name="T67" fmla="*/ 82 h 183"/>
                  <a:gd name="T68" fmla="*/ 0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0" y="92"/>
                    </a:moveTo>
                    <a:lnTo>
                      <a:pt x="0" y="92"/>
                    </a:lnTo>
                    <a:lnTo>
                      <a:pt x="1" y="101"/>
                    </a:lnTo>
                    <a:lnTo>
                      <a:pt x="2" y="110"/>
                    </a:lnTo>
                    <a:lnTo>
                      <a:pt x="3" y="118"/>
                    </a:lnTo>
                    <a:lnTo>
                      <a:pt x="7" y="127"/>
                    </a:lnTo>
                    <a:lnTo>
                      <a:pt x="11" y="135"/>
                    </a:lnTo>
                    <a:lnTo>
                      <a:pt x="15" y="142"/>
                    </a:lnTo>
                    <a:lnTo>
                      <a:pt x="21" y="150"/>
                    </a:lnTo>
                    <a:lnTo>
                      <a:pt x="26" y="155"/>
                    </a:lnTo>
                    <a:lnTo>
                      <a:pt x="33" y="162"/>
                    </a:lnTo>
                    <a:lnTo>
                      <a:pt x="41" y="167"/>
                    </a:lnTo>
                    <a:lnTo>
                      <a:pt x="47" y="171"/>
                    </a:lnTo>
                    <a:lnTo>
                      <a:pt x="55" y="175"/>
                    </a:lnTo>
                    <a:lnTo>
                      <a:pt x="65" y="178"/>
                    </a:lnTo>
                    <a:lnTo>
                      <a:pt x="73" y="181"/>
                    </a:lnTo>
                    <a:lnTo>
                      <a:pt x="82" y="182"/>
                    </a:lnTo>
                    <a:lnTo>
                      <a:pt x="91" y="183"/>
                    </a:lnTo>
                    <a:lnTo>
                      <a:pt x="91" y="183"/>
                    </a:lnTo>
                    <a:lnTo>
                      <a:pt x="101" y="182"/>
                    </a:lnTo>
                    <a:lnTo>
                      <a:pt x="110" y="181"/>
                    </a:lnTo>
                    <a:lnTo>
                      <a:pt x="118" y="178"/>
                    </a:lnTo>
                    <a:lnTo>
                      <a:pt x="127" y="175"/>
                    </a:lnTo>
                    <a:lnTo>
                      <a:pt x="135" y="171"/>
                    </a:lnTo>
                    <a:lnTo>
                      <a:pt x="142" y="167"/>
                    </a:lnTo>
                    <a:lnTo>
                      <a:pt x="150" y="162"/>
                    </a:lnTo>
                    <a:lnTo>
                      <a:pt x="155" y="155"/>
                    </a:lnTo>
                    <a:lnTo>
                      <a:pt x="162" y="150"/>
                    </a:lnTo>
                    <a:lnTo>
                      <a:pt x="167" y="142"/>
                    </a:lnTo>
                    <a:lnTo>
                      <a:pt x="171" y="135"/>
                    </a:lnTo>
                    <a:lnTo>
                      <a:pt x="175" y="127"/>
                    </a:lnTo>
                    <a:lnTo>
                      <a:pt x="178" y="118"/>
                    </a:lnTo>
                    <a:lnTo>
                      <a:pt x="180" y="110"/>
                    </a:lnTo>
                    <a:lnTo>
                      <a:pt x="182" y="101"/>
                    </a:lnTo>
                    <a:lnTo>
                      <a:pt x="182" y="92"/>
                    </a:lnTo>
                    <a:lnTo>
                      <a:pt x="182" y="92"/>
                    </a:lnTo>
                    <a:lnTo>
                      <a:pt x="182" y="82"/>
                    </a:lnTo>
                    <a:lnTo>
                      <a:pt x="180" y="73"/>
                    </a:lnTo>
                    <a:lnTo>
                      <a:pt x="178" y="65"/>
                    </a:lnTo>
                    <a:lnTo>
                      <a:pt x="175" y="56"/>
                    </a:lnTo>
                    <a:lnTo>
                      <a:pt x="171" y="48"/>
                    </a:lnTo>
                    <a:lnTo>
                      <a:pt x="167" y="41"/>
                    </a:lnTo>
                    <a:lnTo>
                      <a:pt x="162" y="33"/>
                    </a:lnTo>
                    <a:lnTo>
                      <a:pt x="155" y="28"/>
                    </a:lnTo>
                    <a:lnTo>
                      <a:pt x="150" y="21"/>
                    </a:lnTo>
                    <a:lnTo>
                      <a:pt x="142" y="16"/>
                    </a:lnTo>
                    <a:lnTo>
                      <a:pt x="135" y="12"/>
                    </a:lnTo>
                    <a:lnTo>
                      <a:pt x="127" y="8"/>
                    </a:lnTo>
                    <a:lnTo>
                      <a:pt x="118" y="5"/>
                    </a:lnTo>
                    <a:lnTo>
                      <a:pt x="110" y="2"/>
                    </a:lnTo>
                    <a:lnTo>
                      <a:pt x="101" y="1"/>
                    </a:lnTo>
                    <a:lnTo>
                      <a:pt x="91" y="0"/>
                    </a:lnTo>
                    <a:lnTo>
                      <a:pt x="91" y="0"/>
                    </a:lnTo>
                    <a:lnTo>
                      <a:pt x="82" y="1"/>
                    </a:lnTo>
                    <a:lnTo>
                      <a:pt x="73" y="2"/>
                    </a:lnTo>
                    <a:lnTo>
                      <a:pt x="65" y="5"/>
                    </a:lnTo>
                    <a:lnTo>
                      <a:pt x="55" y="8"/>
                    </a:lnTo>
                    <a:lnTo>
                      <a:pt x="47" y="12"/>
                    </a:lnTo>
                    <a:lnTo>
                      <a:pt x="41" y="16"/>
                    </a:lnTo>
                    <a:lnTo>
                      <a:pt x="33" y="21"/>
                    </a:lnTo>
                    <a:lnTo>
                      <a:pt x="26" y="28"/>
                    </a:lnTo>
                    <a:lnTo>
                      <a:pt x="21" y="33"/>
                    </a:lnTo>
                    <a:lnTo>
                      <a:pt x="15" y="41"/>
                    </a:lnTo>
                    <a:lnTo>
                      <a:pt x="11" y="48"/>
                    </a:lnTo>
                    <a:lnTo>
                      <a:pt x="7" y="56"/>
                    </a:lnTo>
                    <a:lnTo>
                      <a:pt x="3" y="65"/>
                    </a:lnTo>
                    <a:lnTo>
                      <a:pt x="2" y="73"/>
                    </a:lnTo>
                    <a:lnTo>
                      <a:pt x="1" y="82"/>
                    </a:lnTo>
                    <a:lnTo>
                      <a:pt x="0" y="92"/>
                    </a:lnTo>
                    <a:lnTo>
                      <a:pt x="0" y="92"/>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3"/>
              <p:cNvSpPr>
                <a:spLocks/>
              </p:cNvSpPr>
              <p:nvPr/>
            </p:nvSpPr>
            <p:spPr bwMode="auto">
              <a:xfrm>
                <a:off x="-4789488" y="2093913"/>
                <a:ext cx="71437" cy="73025"/>
              </a:xfrm>
              <a:custGeom>
                <a:avLst/>
                <a:gdLst>
                  <a:gd name="T0" fmla="*/ 0 w 182"/>
                  <a:gd name="T1" fmla="*/ 91 h 182"/>
                  <a:gd name="T2" fmla="*/ 3 w 182"/>
                  <a:gd name="T3" fmla="*/ 110 h 182"/>
                  <a:gd name="T4" fmla="*/ 8 w 182"/>
                  <a:gd name="T5" fmla="*/ 127 h 182"/>
                  <a:gd name="T6" fmla="*/ 16 w 182"/>
                  <a:gd name="T7" fmla="*/ 142 h 182"/>
                  <a:gd name="T8" fmla="*/ 27 w 182"/>
                  <a:gd name="T9" fmla="*/ 155 h 182"/>
                  <a:gd name="T10" fmla="*/ 40 w 182"/>
                  <a:gd name="T11" fmla="*/ 167 h 182"/>
                  <a:gd name="T12" fmla="*/ 56 w 182"/>
                  <a:gd name="T13" fmla="*/ 175 h 182"/>
                  <a:gd name="T14" fmla="*/ 73 w 182"/>
                  <a:gd name="T15" fmla="*/ 181 h 182"/>
                  <a:gd name="T16" fmla="*/ 92 w 182"/>
                  <a:gd name="T17" fmla="*/ 182 h 182"/>
                  <a:gd name="T18" fmla="*/ 101 w 182"/>
                  <a:gd name="T19" fmla="*/ 182 h 182"/>
                  <a:gd name="T20" fmla="*/ 118 w 182"/>
                  <a:gd name="T21" fmla="*/ 178 h 182"/>
                  <a:gd name="T22" fmla="*/ 136 w 182"/>
                  <a:gd name="T23" fmla="*/ 171 h 182"/>
                  <a:gd name="T24" fmla="*/ 149 w 182"/>
                  <a:gd name="T25" fmla="*/ 162 h 182"/>
                  <a:gd name="T26" fmla="*/ 162 w 182"/>
                  <a:gd name="T27" fmla="*/ 150 h 182"/>
                  <a:gd name="T28" fmla="*/ 172 w 182"/>
                  <a:gd name="T29" fmla="*/ 135 h 182"/>
                  <a:gd name="T30" fmla="*/ 178 w 182"/>
                  <a:gd name="T31" fmla="*/ 118 h 182"/>
                  <a:gd name="T32" fmla="*/ 182 w 182"/>
                  <a:gd name="T33" fmla="*/ 101 h 182"/>
                  <a:gd name="T34" fmla="*/ 182 w 182"/>
                  <a:gd name="T35" fmla="*/ 91 h 182"/>
                  <a:gd name="T36" fmla="*/ 181 w 182"/>
                  <a:gd name="T37" fmla="*/ 73 h 182"/>
                  <a:gd name="T38" fmla="*/ 176 w 182"/>
                  <a:gd name="T39" fmla="*/ 56 h 182"/>
                  <a:gd name="T40" fmla="*/ 168 w 182"/>
                  <a:gd name="T41" fmla="*/ 41 h 182"/>
                  <a:gd name="T42" fmla="*/ 156 w 182"/>
                  <a:gd name="T43" fmla="*/ 26 h 182"/>
                  <a:gd name="T44" fmla="*/ 142 w 182"/>
                  <a:gd name="T45" fmla="*/ 16 h 182"/>
                  <a:gd name="T46" fmla="*/ 128 w 182"/>
                  <a:gd name="T47" fmla="*/ 8 h 182"/>
                  <a:gd name="T48" fmla="*/ 111 w 182"/>
                  <a:gd name="T49" fmla="*/ 2 h 182"/>
                  <a:gd name="T50" fmla="*/ 92 w 182"/>
                  <a:gd name="T51" fmla="*/ 0 h 182"/>
                  <a:gd name="T52" fmla="*/ 83 w 182"/>
                  <a:gd name="T53" fmla="*/ 1 h 182"/>
                  <a:gd name="T54" fmla="*/ 64 w 182"/>
                  <a:gd name="T55" fmla="*/ 4 h 182"/>
                  <a:gd name="T56" fmla="*/ 48 w 182"/>
                  <a:gd name="T57" fmla="*/ 12 h 182"/>
                  <a:gd name="T58" fmla="*/ 33 w 182"/>
                  <a:gd name="T59" fmla="*/ 21 h 182"/>
                  <a:gd name="T60" fmla="*/ 21 w 182"/>
                  <a:gd name="T61" fmla="*/ 33 h 182"/>
                  <a:gd name="T62" fmla="*/ 12 w 182"/>
                  <a:gd name="T63" fmla="*/ 48 h 182"/>
                  <a:gd name="T64" fmla="*/ 4 w 182"/>
                  <a:gd name="T65" fmla="*/ 65 h 182"/>
                  <a:gd name="T66" fmla="*/ 1 w 182"/>
                  <a:gd name="T67" fmla="*/ 82 h 182"/>
                  <a:gd name="T68" fmla="*/ 0 w 182"/>
                  <a:gd name="T69"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1"/>
                    </a:moveTo>
                    <a:lnTo>
                      <a:pt x="0" y="91"/>
                    </a:lnTo>
                    <a:lnTo>
                      <a:pt x="1" y="101"/>
                    </a:lnTo>
                    <a:lnTo>
                      <a:pt x="3" y="110"/>
                    </a:lnTo>
                    <a:lnTo>
                      <a:pt x="4" y="118"/>
                    </a:lnTo>
                    <a:lnTo>
                      <a:pt x="8" y="127"/>
                    </a:lnTo>
                    <a:lnTo>
                      <a:pt x="12" y="135"/>
                    </a:lnTo>
                    <a:lnTo>
                      <a:pt x="16" y="142"/>
                    </a:lnTo>
                    <a:lnTo>
                      <a:pt x="21" y="150"/>
                    </a:lnTo>
                    <a:lnTo>
                      <a:pt x="27" y="155"/>
                    </a:lnTo>
                    <a:lnTo>
                      <a:pt x="33" y="162"/>
                    </a:lnTo>
                    <a:lnTo>
                      <a:pt x="40" y="167"/>
                    </a:lnTo>
                    <a:lnTo>
                      <a:pt x="48" y="171"/>
                    </a:lnTo>
                    <a:lnTo>
                      <a:pt x="56" y="175"/>
                    </a:lnTo>
                    <a:lnTo>
                      <a:pt x="64" y="178"/>
                    </a:lnTo>
                    <a:lnTo>
                      <a:pt x="73" y="181"/>
                    </a:lnTo>
                    <a:lnTo>
                      <a:pt x="83" y="182"/>
                    </a:lnTo>
                    <a:lnTo>
                      <a:pt x="92" y="182"/>
                    </a:lnTo>
                    <a:lnTo>
                      <a:pt x="92" y="182"/>
                    </a:lnTo>
                    <a:lnTo>
                      <a:pt x="101" y="182"/>
                    </a:lnTo>
                    <a:lnTo>
                      <a:pt x="111" y="181"/>
                    </a:lnTo>
                    <a:lnTo>
                      <a:pt x="118" y="178"/>
                    </a:lnTo>
                    <a:lnTo>
                      <a:pt x="128" y="175"/>
                    </a:lnTo>
                    <a:lnTo>
                      <a:pt x="136" y="171"/>
                    </a:lnTo>
                    <a:lnTo>
                      <a:pt x="142" y="167"/>
                    </a:lnTo>
                    <a:lnTo>
                      <a:pt x="149" y="162"/>
                    </a:lnTo>
                    <a:lnTo>
                      <a:pt x="156" y="155"/>
                    </a:lnTo>
                    <a:lnTo>
                      <a:pt x="162" y="150"/>
                    </a:lnTo>
                    <a:lnTo>
                      <a:pt x="168" y="142"/>
                    </a:lnTo>
                    <a:lnTo>
                      <a:pt x="172" y="135"/>
                    </a:lnTo>
                    <a:lnTo>
                      <a:pt x="176" y="127"/>
                    </a:lnTo>
                    <a:lnTo>
                      <a:pt x="178" y="118"/>
                    </a:lnTo>
                    <a:lnTo>
                      <a:pt x="181" y="110"/>
                    </a:lnTo>
                    <a:lnTo>
                      <a:pt x="182" y="101"/>
                    </a:lnTo>
                    <a:lnTo>
                      <a:pt x="182" y="91"/>
                    </a:lnTo>
                    <a:lnTo>
                      <a:pt x="182" y="91"/>
                    </a:lnTo>
                    <a:lnTo>
                      <a:pt x="182" y="82"/>
                    </a:lnTo>
                    <a:lnTo>
                      <a:pt x="181" y="73"/>
                    </a:lnTo>
                    <a:lnTo>
                      <a:pt x="178" y="65"/>
                    </a:lnTo>
                    <a:lnTo>
                      <a:pt x="176" y="56"/>
                    </a:lnTo>
                    <a:lnTo>
                      <a:pt x="172" y="48"/>
                    </a:lnTo>
                    <a:lnTo>
                      <a:pt x="168" y="41"/>
                    </a:lnTo>
                    <a:lnTo>
                      <a:pt x="162" y="33"/>
                    </a:lnTo>
                    <a:lnTo>
                      <a:pt x="156" y="26"/>
                    </a:lnTo>
                    <a:lnTo>
                      <a:pt x="149" y="21"/>
                    </a:lnTo>
                    <a:lnTo>
                      <a:pt x="142" y="16"/>
                    </a:lnTo>
                    <a:lnTo>
                      <a:pt x="136" y="12"/>
                    </a:lnTo>
                    <a:lnTo>
                      <a:pt x="128" y="8"/>
                    </a:lnTo>
                    <a:lnTo>
                      <a:pt x="118" y="4"/>
                    </a:lnTo>
                    <a:lnTo>
                      <a:pt x="111" y="2"/>
                    </a:lnTo>
                    <a:lnTo>
                      <a:pt x="101" y="1"/>
                    </a:lnTo>
                    <a:lnTo>
                      <a:pt x="92" y="0"/>
                    </a:lnTo>
                    <a:lnTo>
                      <a:pt x="92" y="0"/>
                    </a:lnTo>
                    <a:lnTo>
                      <a:pt x="83" y="1"/>
                    </a:lnTo>
                    <a:lnTo>
                      <a:pt x="73" y="2"/>
                    </a:lnTo>
                    <a:lnTo>
                      <a:pt x="64" y="4"/>
                    </a:lnTo>
                    <a:lnTo>
                      <a:pt x="56" y="8"/>
                    </a:lnTo>
                    <a:lnTo>
                      <a:pt x="48" y="12"/>
                    </a:lnTo>
                    <a:lnTo>
                      <a:pt x="40" y="16"/>
                    </a:lnTo>
                    <a:lnTo>
                      <a:pt x="33" y="21"/>
                    </a:lnTo>
                    <a:lnTo>
                      <a:pt x="27" y="26"/>
                    </a:lnTo>
                    <a:lnTo>
                      <a:pt x="21" y="33"/>
                    </a:lnTo>
                    <a:lnTo>
                      <a:pt x="16" y="41"/>
                    </a:lnTo>
                    <a:lnTo>
                      <a:pt x="12" y="48"/>
                    </a:lnTo>
                    <a:lnTo>
                      <a:pt x="8" y="56"/>
                    </a:lnTo>
                    <a:lnTo>
                      <a:pt x="4" y="65"/>
                    </a:lnTo>
                    <a:lnTo>
                      <a:pt x="3" y="73"/>
                    </a:lnTo>
                    <a:lnTo>
                      <a:pt x="1" y="82"/>
                    </a:lnTo>
                    <a:lnTo>
                      <a:pt x="0" y="91"/>
                    </a:lnTo>
                    <a:lnTo>
                      <a:pt x="0" y="91"/>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4"/>
              <p:cNvSpPr>
                <a:spLocks/>
              </p:cNvSpPr>
              <p:nvPr/>
            </p:nvSpPr>
            <p:spPr bwMode="auto">
              <a:xfrm>
                <a:off x="-4826000" y="2041525"/>
                <a:ext cx="73025" cy="73025"/>
              </a:xfrm>
              <a:custGeom>
                <a:avLst/>
                <a:gdLst>
                  <a:gd name="T0" fmla="*/ 0 w 182"/>
                  <a:gd name="T1" fmla="*/ 92 h 184"/>
                  <a:gd name="T2" fmla="*/ 1 w 182"/>
                  <a:gd name="T3" fmla="*/ 111 h 184"/>
                  <a:gd name="T4" fmla="*/ 6 w 182"/>
                  <a:gd name="T5" fmla="*/ 128 h 184"/>
                  <a:gd name="T6" fmla="*/ 14 w 182"/>
                  <a:gd name="T7" fmla="*/ 143 h 184"/>
                  <a:gd name="T8" fmla="*/ 26 w 182"/>
                  <a:gd name="T9" fmla="*/ 156 h 184"/>
                  <a:gd name="T10" fmla="*/ 39 w 182"/>
                  <a:gd name="T11" fmla="*/ 168 h 184"/>
                  <a:gd name="T12" fmla="*/ 55 w 182"/>
                  <a:gd name="T13" fmla="*/ 176 h 184"/>
                  <a:gd name="T14" fmla="*/ 71 w 182"/>
                  <a:gd name="T15" fmla="*/ 181 h 184"/>
                  <a:gd name="T16" fmla="*/ 90 w 182"/>
                  <a:gd name="T17" fmla="*/ 184 h 184"/>
                  <a:gd name="T18" fmla="*/ 99 w 182"/>
                  <a:gd name="T19" fmla="*/ 183 h 184"/>
                  <a:gd name="T20" fmla="*/ 118 w 182"/>
                  <a:gd name="T21" fmla="*/ 179 h 184"/>
                  <a:gd name="T22" fmla="*/ 134 w 182"/>
                  <a:gd name="T23" fmla="*/ 172 h 184"/>
                  <a:gd name="T24" fmla="*/ 149 w 182"/>
                  <a:gd name="T25" fmla="*/ 163 h 184"/>
                  <a:gd name="T26" fmla="*/ 161 w 182"/>
                  <a:gd name="T27" fmla="*/ 151 h 184"/>
                  <a:gd name="T28" fmla="*/ 171 w 182"/>
                  <a:gd name="T29" fmla="*/ 136 h 184"/>
                  <a:gd name="T30" fmla="*/ 178 w 182"/>
                  <a:gd name="T31" fmla="*/ 119 h 184"/>
                  <a:gd name="T32" fmla="*/ 181 w 182"/>
                  <a:gd name="T33" fmla="*/ 101 h 184"/>
                  <a:gd name="T34" fmla="*/ 182 w 182"/>
                  <a:gd name="T35" fmla="*/ 92 h 184"/>
                  <a:gd name="T36" fmla="*/ 179 w 182"/>
                  <a:gd name="T37" fmla="*/ 73 h 184"/>
                  <a:gd name="T38" fmla="*/ 174 w 182"/>
                  <a:gd name="T39" fmla="*/ 56 h 184"/>
                  <a:gd name="T40" fmla="*/ 166 w 182"/>
                  <a:gd name="T41" fmla="*/ 41 h 184"/>
                  <a:gd name="T42" fmla="*/ 155 w 182"/>
                  <a:gd name="T43" fmla="*/ 28 h 184"/>
                  <a:gd name="T44" fmla="*/ 142 w 182"/>
                  <a:gd name="T45" fmla="*/ 16 h 184"/>
                  <a:gd name="T46" fmla="*/ 126 w 182"/>
                  <a:gd name="T47" fmla="*/ 8 h 184"/>
                  <a:gd name="T48" fmla="*/ 109 w 182"/>
                  <a:gd name="T49" fmla="*/ 3 h 184"/>
                  <a:gd name="T50" fmla="*/ 90 w 182"/>
                  <a:gd name="T51" fmla="*/ 0 h 184"/>
                  <a:gd name="T52" fmla="*/ 81 w 182"/>
                  <a:gd name="T53" fmla="*/ 2 h 184"/>
                  <a:gd name="T54" fmla="*/ 63 w 182"/>
                  <a:gd name="T55" fmla="*/ 6 h 184"/>
                  <a:gd name="T56" fmla="*/ 47 w 182"/>
                  <a:gd name="T57" fmla="*/ 12 h 184"/>
                  <a:gd name="T58" fmla="*/ 33 w 182"/>
                  <a:gd name="T59" fmla="*/ 21 h 184"/>
                  <a:gd name="T60" fmla="*/ 20 w 182"/>
                  <a:gd name="T61" fmla="*/ 33 h 184"/>
                  <a:gd name="T62" fmla="*/ 10 w 182"/>
                  <a:gd name="T63" fmla="*/ 48 h 184"/>
                  <a:gd name="T64" fmla="*/ 4 w 182"/>
                  <a:gd name="T65" fmla="*/ 65 h 184"/>
                  <a:gd name="T66" fmla="*/ 0 w 182"/>
                  <a:gd name="T67" fmla="*/ 83 h 184"/>
                  <a:gd name="T68" fmla="*/ 0 w 182"/>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4">
                    <a:moveTo>
                      <a:pt x="0" y="92"/>
                    </a:moveTo>
                    <a:lnTo>
                      <a:pt x="0" y="92"/>
                    </a:lnTo>
                    <a:lnTo>
                      <a:pt x="0" y="101"/>
                    </a:lnTo>
                    <a:lnTo>
                      <a:pt x="1" y="111"/>
                    </a:lnTo>
                    <a:lnTo>
                      <a:pt x="4" y="119"/>
                    </a:lnTo>
                    <a:lnTo>
                      <a:pt x="6" y="128"/>
                    </a:lnTo>
                    <a:lnTo>
                      <a:pt x="10" y="136"/>
                    </a:lnTo>
                    <a:lnTo>
                      <a:pt x="14" y="143"/>
                    </a:lnTo>
                    <a:lnTo>
                      <a:pt x="20" y="151"/>
                    </a:lnTo>
                    <a:lnTo>
                      <a:pt x="26" y="156"/>
                    </a:lnTo>
                    <a:lnTo>
                      <a:pt x="33" y="163"/>
                    </a:lnTo>
                    <a:lnTo>
                      <a:pt x="39" y="168"/>
                    </a:lnTo>
                    <a:lnTo>
                      <a:pt x="47" y="172"/>
                    </a:lnTo>
                    <a:lnTo>
                      <a:pt x="55" y="176"/>
                    </a:lnTo>
                    <a:lnTo>
                      <a:pt x="63" y="179"/>
                    </a:lnTo>
                    <a:lnTo>
                      <a:pt x="71" y="181"/>
                    </a:lnTo>
                    <a:lnTo>
                      <a:pt x="81" y="183"/>
                    </a:lnTo>
                    <a:lnTo>
                      <a:pt x="90" y="184"/>
                    </a:lnTo>
                    <a:lnTo>
                      <a:pt x="90" y="184"/>
                    </a:lnTo>
                    <a:lnTo>
                      <a:pt x="99" y="183"/>
                    </a:lnTo>
                    <a:lnTo>
                      <a:pt x="109" y="181"/>
                    </a:lnTo>
                    <a:lnTo>
                      <a:pt x="118" y="179"/>
                    </a:lnTo>
                    <a:lnTo>
                      <a:pt x="126" y="176"/>
                    </a:lnTo>
                    <a:lnTo>
                      <a:pt x="134" y="172"/>
                    </a:lnTo>
                    <a:lnTo>
                      <a:pt x="142" y="168"/>
                    </a:lnTo>
                    <a:lnTo>
                      <a:pt x="149" y="163"/>
                    </a:lnTo>
                    <a:lnTo>
                      <a:pt x="155" y="156"/>
                    </a:lnTo>
                    <a:lnTo>
                      <a:pt x="161" y="151"/>
                    </a:lnTo>
                    <a:lnTo>
                      <a:pt x="166" y="143"/>
                    </a:lnTo>
                    <a:lnTo>
                      <a:pt x="171" y="136"/>
                    </a:lnTo>
                    <a:lnTo>
                      <a:pt x="174" y="128"/>
                    </a:lnTo>
                    <a:lnTo>
                      <a:pt x="178" y="119"/>
                    </a:lnTo>
                    <a:lnTo>
                      <a:pt x="179" y="111"/>
                    </a:lnTo>
                    <a:lnTo>
                      <a:pt x="181" y="101"/>
                    </a:lnTo>
                    <a:lnTo>
                      <a:pt x="182" y="92"/>
                    </a:lnTo>
                    <a:lnTo>
                      <a:pt x="182" y="92"/>
                    </a:lnTo>
                    <a:lnTo>
                      <a:pt x="181" y="83"/>
                    </a:lnTo>
                    <a:lnTo>
                      <a:pt x="179" y="73"/>
                    </a:lnTo>
                    <a:lnTo>
                      <a:pt x="178" y="65"/>
                    </a:lnTo>
                    <a:lnTo>
                      <a:pt x="174" y="56"/>
                    </a:lnTo>
                    <a:lnTo>
                      <a:pt x="171" y="48"/>
                    </a:lnTo>
                    <a:lnTo>
                      <a:pt x="166" y="41"/>
                    </a:lnTo>
                    <a:lnTo>
                      <a:pt x="161" y="33"/>
                    </a:lnTo>
                    <a:lnTo>
                      <a:pt x="155" y="28"/>
                    </a:lnTo>
                    <a:lnTo>
                      <a:pt x="149" y="21"/>
                    </a:lnTo>
                    <a:lnTo>
                      <a:pt x="142" y="16"/>
                    </a:lnTo>
                    <a:lnTo>
                      <a:pt x="134" y="12"/>
                    </a:lnTo>
                    <a:lnTo>
                      <a:pt x="126" y="8"/>
                    </a:lnTo>
                    <a:lnTo>
                      <a:pt x="118" y="6"/>
                    </a:lnTo>
                    <a:lnTo>
                      <a:pt x="109" y="3"/>
                    </a:lnTo>
                    <a:lnTo>
                      <a:pt x="99" y="2"/>
                    </a:lnTo>
                    <a:lnTo>
                      <a:pt x="90" y="0"/>
                    </a:lnTo>
                    <a:lnTo>
                      <a:pt x="90" y="0"/>
                    </a:lnTo>
                    <a:lnTo>
                      <a:pt x="81" y="2"/>
                    </a:lnTo>
                    <a:lnTo>
                      <a:pt x="71" y="3"/>
                    </a:lnTo>
                    <a:lnTo>
                      <a:pt x="63" y="6"/>
                    </a:lnTo>
                    <a:lnTo>
                      <a:pt x="55" y="8"/>
                    </a:lnTo>
                    <a:lnTo>
                      <a:pt x="47" y="12"/>
                    </a:lnTo>
                    <a:lnTo>
                      <a:pt x="39" y="16"/>
                    </a:lnTo>
                    <a:lnTo>
                      <a:pt x="33" y="21"/>
                    </a:lnTo>
                    <a:lnTo>
                      <a:pt x="26" y="28"/>
                    </a:lnTo>
                    <a:lnTo>
                      <a:pt x="20" y="33"/>
                    </a:lnTo>
                    <a:lnTo>
                      <a:pt x="14" y="41"/>
                    </a:lnTo>
                    <a:lnTo>
                      <a:pt x="10" y="48"/>
                    </a:lnTo>
                    <a:lnTo>
                      <a:pt x="6" y="56"/>
                    </a:lnTo>
                    <a:lnTo>
                      <a:pt x="4" y="65"/>
                    </a:lnTo>
                    <a:lnTo>
                      <a:pt x="1" y="73"/>
                    </a:lnTo>
                    <a:lnTo>
                      <a:pt x="0" y="83"/>
                    </a:lnTo>
                    <a:lnTo>
                      <a:pt x="0" y="92"/>
                    </a:lnTo>
                    <a:lnTo>
                      <a:pt x="0" y="92"/>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5"/>
              <p:cNvSpPr>
                <a:spLocks/>
              </p:cNvSpPr>
              <p:nvPr/>
            </p:nvSpPr>
            <p:spPr bwMode="auto">
              <a:xfrm>
                <a:off x="-4854575" y="1992313"/>
                <a:ext cx="71437" cy="73025"/>
              </a:xfrm>
              <a:custGeom>
                <a:avLst/>
                <a:gdLst>
                  <a:gd name="T0" fmla="*/ 0 w 182"/>
                  <a:gd name="T1" fmla="*/ 92 h 183"/>
                  <a:gd name="T2" fmla="*/ 1 w 182"/>
                  <a:gd name="T3" fmla="*/ 110 h 183"/>
                  <a:gd name="T4" fmla="*/ 7 w 182"/>
                  <a:gd name="T5" fmla="*/ 128 h 183"/>
                  <a:gd name="T6" fmla="*/ 16 w 182"/>
                  <a:gd name="T7" fmla="*/ 142 h 183"/>
                  <a:gd name="T8" fmla="*/ 27 w 182"/>
                  <a:gd name="T9" fmla="*/ 155 h 183"/>
                  <a:gd name="T10" fmla="*/ 40 w 182"/>
                  <a:gd name="T11" fmla="*/ 167 h 183"/>
                  <a:gd name="T12" fmla="*/ 56 w 182"/>
                  <a:gd name="T13" fmla="*/ 175 h 183"/>
                  <a:gd name="T14" fmla="*/ 73 w 182"/>
                  <a:gd name="T15" fmla="*/ 181 h 183"/>
                  <a:gd name="T16" fmla="*/ 91 w 182"/>
                  <a:gd name="T17" fmla="*/ 183 h 183"/>
                  <a:gd name="T18" fmla="*/ 100 w 182"/>
                  <a:gd name="T19" fmla="*/ 182 h 183"/>
                  <a:gd name="T20" fmla="*/ 118 w 182"/>
                  <a:gd name="T21" fmla="*/ 178 h 183"/>
                  <a:gd name="T22" fmla="*/ 134 w 182"/>
                  <a:gd name="T23" fmla="*/ 171 h 183"/>
                  <a:gd name="T24" fmla="*/ 149 w 182"/>
                  <a:gd name="T25" fmla="*/ 162 h 183"/>
                  <a:gd name="T26" fmla="*/ 161 w 182"/>
                  <a:gd name="T27" fmla="*/ 150 h 183"/>
                  <a:gd name="T28" fmla="*/ 172 w 182"/>
                  <a:gd name="T29" fmla="*/ 135 h 183"/>
                  <a:gd name="T30" fmla="*/ 178 w 182"/>
                  <a:gd name="T31" fmla="*/ 118 h 183"/>
                  <a:gd name="T32" fmla="*/ 182 w 182"/>
                  <a:gd name="T33" fmla="*/ 101 h 183"/>
                  <a:gd name="T34" fmla="*/ 182 w 182"/>
                  <a:gd name="T35" fmla="*/ 92 h 183"/>
                  <a:gd name="T36" fmla="*/ 181 w 182"/>
                  <a:gd name="T37" fmla="*/ 73 h 183"/>
                  <a:gd name="T38" fmla="*/ 176 w 182"/>
                  <a:gd name="T39" fmla="*/ 56 h 183"/>
                  <a:gd name="T40" fmla="*/ 166 w 182"/>
                  <a:gd name="T41" fmla="*/ 41 h 183"/>
                  <a:gd name="T42" fmla="*/ 156 w 182"/>
                  <a:gd name="T43" fmla="*/ 28 h 183"/>
                  <a:gd name="T44" fmla="*/ 142 w 182"/>
                  <a:gd name="T45" fmla="*/ 16 h 183"/>
                  <a:gd name="T46" fmla="*/ 126 w 182"/>
                  <a:gd name="T47" fmla="*/ 8 h 183"/>
                  <a:gd name="T48" fmla="*/ 109 w 182"/>
                  <a:gd name="T49" fmla="*/ 2 h 183"/>
                  <a:gd name="T50" fmla="*/ 91 w 182"/>
                  <a:gd name="T51" fmla="*/ 0 h 183"/>
                  <a:gd name="T52" fmla="*/ 81 w 182"/>
                  <a:gd name="T53" fmla="*/ 1 h 183"/>
                  <a:gd name="T54" fmla="*/ 64 w 182"/>
                  <a:gd name="T55" fmla="*/ 5 h 183"/>
                  <a:gd name="T56" fmla="*/ 48 w 182"/>
                  <a:gd name="T57" fmla="*/ 12 h 183"/>
                  <a:gd name="T58" fmla="*/ 33 w 182"/>
                  <a:gd name="T59" fmla="*/ 21 h 183"/>
                  <a:gd name="T60" fmla="*/ 21 w 182"/>
                  <a:gd name="T61" fmla="*/ 33 h 183"/>
                  <a:gd name="T62" fmla="*/ 11 w 182"/>
                  <a:gd name="T63" fmla="*/ 48 h 183"/>
                  <a:gd name="T64" fmla="*/ 4 w 182"/>
                  <a:gd name="T65" fmla="*/ 65 h 183"/>
                  <a:gd name="T66" fmla="*/ 0 w 182"/>
                  <a:gd name="T67" fmla="*/ 82 h 183"/>
                  <a:gd name="T68" fmla="*/ 0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0" y="92"/>
                    </a:moveTo>
                    <a:lnTo>
                      <a:pt x="0" y="92"/>
                    </a:lnTo>
                    <a:lnTo>
                      <a:pt x="0" y="101"/>
                    </a:lnTo>
                    <a:lnTo>
                      <a:pt x="1" y="110"/>
                    </a:lnTo>
                    <a:lnTo>
                      <a:pt x="4" y="118"/>
                    </a:lnTo>
                    <a:lnTo>
                      <a:pt x="7" y="128"/>
                    </a:lnTo>
                    <a:lnTo>
                      <a:pt x="11" y="135"/>
                    </a:lnTo>
                    <a:lnTo>
                      <a:pt x="16" y="142"/>
                    </a:lnTo>
                    <a:lnTo>
                      <a:pt x="21" y="150"/>
                    </a:lnTo>
                    <a:lnTo>
                      <a:pt x="27" y="155"/>
                    </a:lnTo>
                    <a:lnTo>
                      <a:pt x="33" y="162"/>
                    </a:lnTo>
                    <a:lnTo>
                      <a:pt x="40" y="167"/>
                    </a:lnTo>
                    <a:lnTo>
                      <a:pt x="48" y="171"/>
                    </a:lnTo>
                    <a:lnTo>
                      <a:pt x="56" y="175"/>
                    </a:lnTo>
                    <a:lnTo>
                      <a:pt x="64" y="178"/>
                    </a:lnTo>
                    <a:lnTo>
                      <a:pt x="73" y="181"/>
                    </a:lnTo>
                    <a:lnTo>
                      <a:pt x="81" y="182"/>
                    </a:lnTo>
                    <a:lnTo>
                      <a:pt x="91" y="183"/>
                    </a:lnTo>
                    <a:lnTo>
                      <a:pt x="91" y="183"/>
                    </a:lnTo>
                    <a:lnTo>
                      <a:pt x="100" y="182"/>
                    </a:lnTo>
                    <a:lnTo>
                      <a:pt x="109" y="181"/>
                    </a:lnTo>
                    <a:lnTo>
                      <a:pt x="118" y="178"/>
                    </a:lnTo>
                    <a:lnTo>
                      <a:pt x="126" y="175"/>
                    </a:lnTo>
                    <a:lnTo>
                      <a:pt x="134" y="171"/>
                    </a:lnTo>
                    <a:lnTo>
                      <a:pt x="142" y="167"/>
                    </a:lnTo>
                    <a:lnTo>
                      <a:pt x="149" y="162"/>
                    </a:lnTo>
                    <a:lnTo>
                      <a:pt x="156" y="155"/>
                    </a:lnTo>
                    <a:lnTo>
                      <a:pt x="161" y="150"/>
                    </a:lnTo>
                    <a:lnTo>
                      <a:pt x="166" y="142"/>
                    </a:lnTo>
                    <a:lnTo>
                      <a:pt x="172" y="135"/>
                    </a:lnTo>
                    <a:lnTo>
                      <a:pt x="176" y="128"/>
                    </a:lnTo>
                    <a:lnTo>
                      <a:pt x="178" y="118"/>
                    </a:lnTo>
                    <a:lnTo>
                      <a:pt x="181" y="110"/>
                    </a:lnTo>
                    <a:lnTo>
                      <a:pt x="182" y="101"/>
                    </a:lnTo>
                    <a:lnTo>
                      <a:pt x="182" y="92"/>
                    </a:lnTo>
                    <a:lnTo>
                      <a:pt x="182" y="92"/>
                    </a:lnTo>
                    <a:lnTo>
                      <a:pt x="182" y="82"/>
                    </a:lnTo>
                    <a:lnTo>
                      <a:pt x="181" y="73"/>
                    </a:lnTo>
                    <a:lnTo>
                      <a:pt x="178" y="65"/>
                    </a:lnTo>
                    <a:lnTo>
                      <a:pt x="176" y="56"/>
                    </a:lnTo>
                    <a:lnTo>
                      <a:pt x="172" y="48"/>
                    </a:lnTo>
                    <a:lnTo>
                      <a:pt x="166" y="41"/>
                    </a:lnTo>
                    <a:lnTo>
                      <a:pt x="161" y="33"/>
                    </a:lnTo>
                    <a:lnTo>
                      <a:pt x="156" y="28"/>
                    </a:lnTo>
                    <a:lnTo>
                      <a:pt x="149" y="21"/>
                    </a:lnTo>
                    <a:lnTo>
                      <a:pt x="142" y="16"/>
                    </a:lnTo>
                    <a:lnTo>
                      <a:pt x="134" y="12"/>
                    </a:lnTo>
                    <a:lnTo>
                      <a:pt x="126" y="8"/>
                    </a:lnTo>
                    <a:lnTo>
                      <a:pt x="118" y="5"/>
                    </a:lnTo>
                    <a:lnTo>
                      <a:pt x="109" y="2"/>
                    </a:lnTo>
                    <a:lnTo>
                      <a:pt x="100" y="1"/>
                    </a:lnTo>
                    <a:lnTo>
                      <a:pt x="91" y="0"/>
                    </a:lnTo>
                    <a:lnTo>
                      <a:pt x="91" y="0"/>
                    </a:lnTo>
                    <a:lnTo>
                      <a:pt x="81" y="1"/>
                    </a:lnTo>
                    <a:lnTo>
                      <a:pt x="73" y="2"/>
                    </a:lnTo>
                    <a:lnTo>
                      <a:pt x="64" y="5"/>
                    </a:lnTo>
                    <a:lnTo>
                      <a:pt x="56" y="8"/>
                    </a:lnTo>
                    <a:lnTo>
                      <a:pt x="48" y="12"/>
                    </a:lnTo>
                    <a:lnTo>
                      <a:pt x="40" y="16"/>
                    </a:lnTo>
                    <a:lnTo>
                      <a:pt x="33" y="21"/>
                    </a:lnTo>
                    <a:lnTo>
                      <a:pt x="27" y="28"/>
                    </a:lnTo>
                    <a:lnTo>
                      <a:pt x="21" y="33"/>
                    </a:lnTo>
                    <a:lnTo>
                      <a:pt x="16" y="41"/>
                    </a:lnTo>
                    <a:lnTo>
                      <a:pt x="11" y="48"/>
                    </a:lnTo>
                    <a:lnTo>
                      <a:pt x="7" y="56"/>
                    </a:lnTo>
                    <a:lnTo>
                      <a:pt x="4" y="65"/>
                    </a:lnTo>
                    <a:lnTo>
                      <a:pt x="1" y="73"/>
                    </a:lnTo>
                    <a:lnTo>
                      <a:pt x="0" y="82"/>
                    </a:lnTo>
                    <a:lnTo>
                      <a:pt x="0" y="92"/>
                    </a:lnTo>
                    <a:lnTo>
                      <a:pt x="0" y="92"/>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6"/>
              <p:cNvSpPr>
                <a:spLocks/>
              </p:cNvSpPr>
              <p:nvPr/>
            </p:nvSpPr>
            <p:spPr bwMode="auto">
              <a:xfrm>
                <a:off x="-4873625" y="1939925"/>
                <a:ext cx="71437" cy="71438"/>
              </a:xfrm>
              <a:custGeom>
                <a:avLst/>
                <a:gdLst>
                  <a:gd name="T0" fmla="*/ 0 w 182"/>
                  <a:gd name="T1" fmla="*/ 90 h 182"/>
                  <a:gd name="T2" fmla="*/ 1 w 182"/>
                  <a:gd name="T3" fmla="*/ 109 h 182"/>
                  <a:gd name="T4" fmla="*/ 7 w 182"/>
                  <a:gd name="T5" fmla="*/ 126 h 182"/>
                  <a:gd name="T6" fmla="*/ 15 w 182"/>
                  <a:gd name="T7" fmla="*/ 141 h 182"/>
                  <a:gd name="T8" fmla="*/ 27 w 182"/>
                  <a:gd name="T9" fmla="*/ 155 h 182"/>
                  <a:gd name="T10" fmla="*/ 40 w 182"/>
                  <a:gd name="T11" fmla="*/ 166 h 182"/>
                  <a:gd name="T12" fmla="*/ 55 w 182"/>
                  <a:gd name="T13" fmla="*/ 174 h 182"/>
                  <a:gd name="T14" fmla="*/ 72 w 182"/>
                  <a:gd name="T15" fmla="*/ 179 h 182"/>
                  <a:gd name="T16" fmla="*/ 91 w 182"/>
                  <a:gd name="T17" fmla="*/ 182 h 182"/>
                  <a:gd name="T18" fmla="*/ 100 w 182"/>
                  <a:gd name="T19" fmla="*/ 181 h 182"/>
                  <a:gd name="T20" fmla="*/ 119 w 182"/>
                  <a:gd name="T21" fmla="*/ 178 h 182"/>
                  <a:gd name="T22" fmla="*/ 135 w 182"/>
                  <a:gd name="T23" fmla="*/ 170 h 182"/>
                  <a:gd name="T24" fmla="*/ 149 w 182"/>
                  <a:gd name="T25" fmla="*/ 161 h 182"/>
                  <a:gd name="T26" fmla="*/ 161 w 182"/>
                  <a:gd name="T27" fmla="*/ 149 h 182"/>
                  <a:gd name="T28" fmla="*/ 170 w 182"/>
                  <a:gd name="T29" fmla="*/ 134 h 182"/>
                  <a:gd name="T30" fmla="*/ 178 w 182"/>
                  <a:gd name="T31" fmla="*/ 118 h 182"/>
                  <a:gd name="T32" fmla="*/ 181 w 182"/>
                  <a:gd name="T33" fmla="*/ 99 h 182"/>
                  <a:gd name="T34" fmla="*/ 182 w 182"/>
                  <a:gd name="T35" fmla="*/ 90 h 182"/>
                  <a:gd name="T36" fmla="*/ 180 w 182"/>
                  <a:gd name="T37" fmla="*/ 72 h 182"/>
                  <a:gd name="T38" fmla="*/ 174 w 182"/>
                  <a:gd name="T39" fmla="*/ 54 h 182"/>
                  <a:gd name="T40" fmla="*/ 166 w 182"/>
                  <a:gd name="T41" fmla="*/ 40 h 182"/>
                  <a:gd name="T42" fmla="*/ 156 w 182"/>
                  <a:gd name="T43" fmla="*/ 26 h 182"/>
                  <a:gd name="T44" fmla="*/ 141 w 182"/>
                  <a:gd name="T45" fmla="*/ 14 h 182"/>
                  <a:gd name="T46" fmla="*/ 127 w 182"/>
                  <a:gd name="T47" fmla="*/ 6 h 182"/>
                  <a:gd name="T48" fmla="*/ 109 w 182"/>
                  <a:gd name="T49" fmla="*/ 1 h 182"/>
                  <a:gd name="T50" fmla="*/ 91 w 182"/>
                  <a:gd name="T51" fmla="*/ 0 h 182"/>
                  <a:gd name="T52" fmla="*/ 81 w 182"/>
                  <a:gd name="T53" fmla="*/ 0 h 182"/>
                  <a:gd name="T54" fmla="*/ 64 w 182"/>
                  <a:gd name="T55" fmla="*/ 4 h 182"/>
                  <a:gd name="T56" fmla="*/ 47 w 182"/>
                  <a:gd name="T57" fmla="*/ 10 h 182"/>
                  <a:gd name="T58" fmla="*/ 33 w 182"/>
                  <a:gd name="T59" fmla="*/ 20 h 182"/>
                  <a:gd name="T60" fmla="*/ 20 w 182"/>
                  <a:gd name="T61" fmla="*/ 33 h 182"/>
                  <a:gd name="T62" fmla="*/ 11 w 182"/>
                  <a:gd name="T63" fmla="*/ 46 h 182"/>
                  <a:gd name="T64" fmla="*/ 4 w 182"/>
                  <a:gd name="T65" fmla="*/ 64 h 182"/>
                  <a:gd name="T66" fmla="*/ 0 w 182"/>
                  <a:gd name="T67" fmla="*/ 81 h 182"/>
                  <a:gd name="T68" fmla="*/ 0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0"/>
                    </a:moveTo>
                    <a:lnTo>
                      <a:pt x="0" y="90"/>
                    </a:lnTo>
                    <a:lnTo>
                      <a:pt x="0" y="99"/>
                    </a:lnTo>
                    <a:lnTo>
                      <a:pt x="1" y="109"/>
                    </a:lnTo>
                    <a:lnTo>
                      <a:pt x="4" y="118"/>
                    </a:lnTo>
                    <a:lnTo>
                      <a:pt x="7" y="126"/>
                    </a:lnTo>
                    <a:lnTo>
                      <a:pt x="11" y="134"/>
                    </a:lnTo>
                    <a:lnTo>
                      <a:pt x="15" y="141"/>
                    </a:lnTo>
                    <a:lnTo>
                      <a:pt x="20" y="149"/>
                    </a:lnTo>
                    <a:lnTo>
                      <a:pt x="27" y="155"/>
                    </a:lnTo>
                    <a:lnTo>
                      <a:pt x="33" y="161"/>
                    </a:lnTo>
                    <a:lnTo>
                      <a:pt x="40" y="166"/>
                    </a:lnTo>
                    <a:lnTo>
                      <a:pt x="47" y="170"/>
                    </a:lnTo>
                    <a:lnTo>
                      <a:pt x="55" y="174"/>
                    </a:lnTo>
                    <a:lnTo>
                      <a:pt x="64" y="178"/>
                    </a:lnTo>
                    <a:lnTo>
                      <a:pt x="72" y="179"/>
                    </a:lnTo>
                    <a:lnTo>
                      <a:pt x="81" y="181"/>
                    </a:lnTo>
                    <a:lnTo>
                      <a:pt x="91" y="182"/>
                    </a:lnTo>
                    <a:lnTo>
                      <a:pt x="91" y="182"/>
                    </a:lnTo>
                    <a:lnTo>
                      <a:pt x="100" y="181"/>
                    </a:lnTo>
                    <a:lnTo>
                      <a:pt x="109" y="179"/>
                    </a:lnTo>
                    <a:lnTo>
                      <a:pt x="119" y="178"/>
                    </a:lnTo>
                    <a:lnTo>
                      <a:pt x="127" y="174"/>
                    </a:lnTo>
                    <a:lnTo>
                      <a:pt x="135" y="170"/>
                    </a:lnTo>
                    <a:lnTo>
                      <a:pt x="141" y="166"/>
                    </a:lnTo>
                    <a:lnTo>
                      <a:pt x="149" y="161"/>
                    </a:lnTo>
                    <a:lnTo>
                      <a:pt x="156" y="155"/>
                    </a:lnTo>
                    <a:lnTo>
                      <a:pt x="161" y="149"/>
                    </a:lnTo>
                    <a:lnTo>
                      <a:pt x="166" y="141"/>
                    </a:lnTo>
                    <a:lnTo>
                      <a:pt x="170" y="134"/>
                    </a:lnTo>
                    <a:lnTo>
                      <a:pt x="174" y="126"/>
                    </a:lnTo>
                    <a:lnTo>
                      <a:pt x="178" y="118"/>
                    </a:lnTo>
                    <a:lnTo>
                      <a:pt x="180" y="109"/>
                    </a:lnTo>
                    <a:lnTo>
                      <a:pt x="181" y="99"/>
                    </a:lnTo>
                    <a:lnTo>
                      <a:pt x="182" y="90"/>
                    </a:lnTo>
                    <a:lnTo>
                      <a:pt x="182" y="90"/>
                    </a:lnTo>
                    <a:lnTo>
                      <a:pt x="181" y="81"/>
                    </a:lnTo>
                    <a:lnTo>
                      <a:pt x="180" y="72"/>
                    </a:lnTo>
                    <a:lnTo>
                      <a:pt x="178" y="64"/>
                    </a:lnTo>
                    <a:lnTo>
                      <a:pt x="174" y="54"/>
                    </a:lnTo>
                    <a:lnTo>
                      <a:pt x="170" y="46"/>
                    </a:lnTo>
                    <a:lnTo>
                      <a:pt x="166" y="40"/>
                    </a:lnTo>
                    <a:lnTo>
                      <a:pt x="161" y="33"/>
                    </a:lnTo>
                    <a:lnTo>
                      <a:pt x="156" y="26"/>
                    </a:lnTo>
                    <a:lnTo>
                      <a:pt x="149" y="20"/>
                    </a:lnTo>
                    <a:lnTo>
                      <a:pt x="141" y="14"/>
                    </a:lnTo>
                    <a:lnTo>
                      <a:pt x="135" y="10"/>
                    </a:lnTo>
                    <a:lnTo>
                      <a:pt x="127" y="6"/>
                    </a:lnTo>
                    <a:lnTo>
                      <a:pt x="119" y="4"/>
                    </a:lnTo>
                    <a:lnTo>
                      <a:pt x="109" y="1"/>
                    </a:lnTo>
                    <a:lnTo>
                      <a:pt x="100" y="0"/>
                    </a:lnTo>
                    <a:lnTo>
                      <a:pt x="91" y="0"/>
                    </a:lnTo>
                    <a:lnTo>
                      <a:pt x="91" y="0"/>
                    </a:lnTo>
                    <a:lnTo>
                      <a:pt x="81" y="0"/>
                    </a:lnTo>
                    <a:lnTo>
                      <a:pt x="72" y="1"/>
                    </a:lnTo>
                    <a:lnTo>
                      <a:pt x="64" y="4"/>
                    </a:lnTo>
                    <a:lnTo>
                      <a:pt x="55" y="6"/>
                    </a:lnTo>
                    <a:lnTo>
                      <a:pt x="47" y="10"/>
                    </a:lnTo>
                    <a:lnTo>
                      <a:pt x="40" y="14"/>
                    </a:lnTo>
                    <a:lnTo>
                      <a:pt x="33" y="20"/>
                    </a:lnTo>
                    <a:lnTo>
                      <a:pt x="27" y="26"/>
                    </a:lnTo>
                    <a:lnTo>
                      <a:pt x="20" y="33"/>
                    </a:lnTo>
                    <a:lnTo>
                      <a:pt x="15" y="40"/>
                    </a:lnTo>
                    <a:lnTo>
                      <a:pt x="11" y="46"/>
                    </a:lnTo>
                    <a:lnTo>
                      <a:pt x="7" y="54"/>
                    </a:lnTo>
                    <a:lnTo>
                      <a:pt x="4" y="64"/>
                    </a:lnTo>
                    <a:lnTo>
                      <a:pt x="1" y="72"/>
                    </a:lnTo>
                    <a:lnTo>
                      <a:pt x="0" y="81"/>
                    </a:lnTo>
                    <a:lnTo>
                      <a:pt x="0" y="90"/>
                    </a:lnTo>
                    <a:lnTo>
                      <a:pt x="0" y="90"/>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7"/>
              <p:cNvSpPr>
                <a:spLocks/>
              </p:cNvSpPr>
              <p:nvPr/>
            </p:nvSpPr>
            <p:spPr bwMode="auto">
              <a:xfrm>
                <a:off x="-4918075" y="3971925"/>
                <a:ext cx="292100" cy="2657475"/>
              </a:xfrm>
              <a:custGeom>
                <a:avLst/>
                <a:gdLst>
                  <a:gd name="T0" fmla="*/ 736 w 736"/>
                  <a:gd name="T1" fmla="*/ 6272 h 6697"/>
                  <a:gd name="T2" fmla="*/ 731 w 736"/>
                  <a:gd name="T3" fmla="*/ 6358 h 6697"/>
                  <a:gd name="T4" fmla="*/ 716 w 736"/>
                  <a:gd name="T5" fmla="*/ 6437 h 6697"/>
                  <a:gd name="T6" fmla="*/ 693 w 736"/>
                  <a:gd name="T7" fmla="*/ 6509 h 6697"/>
                  <a:gd name="T8" fmla="*/ 663 w 736"/>
                  <a:gd name="T9" fmla="*/ 6572 h 6697"/>
                  <a:gd name="T10" fmla="*/ 627 w 736"/>
                  <a:gd name="T11" fmla="*/ 6624 h 6697"/>
                  <a:gd name="T12" fmla="*/ 607 w 736"/>
                  <a:gd name="T13" fmla="*/ 6645 h 6697"/>
                  <a:gd name="T14" fmla="*/ 584 w 736"/>
                  <a:gd name="T15" fmla="*/ 6662 h 6697"/>
                  <a:gd name="T16" fmla="*/ 562 w 736"/>
                  <a:gd name="T17" fmla="*/ 6677 h 6697"/>
                  <a:gd name="T18" fmla="*/ 538 w 736"/>
                  <a:gd name="T19" fmla="*/ 6688 h 6697"/>
                  <a:gd name="T20" fmla="*/ 514 w 736"/>
                  <a:gd name="T21" fmla="*/ 6694 h 6697"/>
                  <a:gd name="T22" fmla="*/ 488 w 736"/>
                  <a:gd name="T23" fmla="*/ 6697 h 6697"/>
                  <a:gd name="T24" fmla="*/ 248 w 736"/>
                  <a:gd name="T25" fmla="*/ 6697 h 6697"/>
                  <a:gd name="T26" fmla="*/ 222 w 736"/>
                  <a:gd name="T27" fmla="*/ 6694 h 6697"/>
                  <a:gd name="T28" fmla="*/ 197 w 736"/>
                  <a:gd name="T29" fmla="*/ 6688 h 6697"/>
                  <a:gd name="T30" fmla="*/ 174 w 736"/>
                  <a:gd name="T31" fmla="*/ 6677 h 6697"/>
                  <a:gd name="T32" fmla="*/ 152 w 736"/>
                  <a:gd name="T33" fmla="*/ 6662 h 6697"/>
                  <a:gd name="T34" fmla="*/ 129 w 736"/>
                  <a:gd name="T35" fmla="*/ 6645 h 6697"/>
                  <a:gd name="T36" fmla="*/ 109 w 736"/>
                  <a:gd name="T37" fmla="*/ 6624 h 6697"/>
                  <a:gd name="T38" fmla="*/ 72 w 736"/>
                  <a:gd name="T39" fmla="*/ 6572 h 6697"/>
                  <a:gd name="T40" fmla="*/ 43 w 736"/>
                  <a:gd name="T41" fmla="*/ 6509 h 6697"/>
                  <a:gd name="T42" fmla="*/ 19 w 736"/>
                  <a:gd name="T43" fmla="*/ 6437 h 6697"/>
                  <a:gd name="T44" fmla="*/ 5 w 736"/>
                  <a:gd name="T45" fmla="*/ 6358 h 6697"/>
                  <a:gd name="T46" fmla="*/ 0 w 736"/>
                  <a:gd name="T47" fmla="*/ 6272 h 6697"/>
                  <a:gd name="T48" fmla="*/ 0 w 736"/>
                  <a:gd name="T49" fmla="*/ 423 h 6697"/>
                  <a:gd name="T50" fmla="*/ 5 w 736"/>
                  <a:gd name="T51" fmla="*/ 338 h 6697"/>
                  <a:gd name="T52" fmla="*/ 19 w 736"/>
                  <a:gd name="T53" fmla="*/ 258 h 6697"/>
                  <a:gd name="T54" fmla="*/ 43 w 736"/>
                  <a:gd name="T55" fmla="*/ 186 h 6697"/>
                  <a:gd name="T56" fmla="*/ 72 w 736"/>
                  <a:gd name="T57" fmla="*/ 123 h 6697"/>
                  <a:gd name="T58" fmla="*/ 109 w 736"/>
                  <a:gd name="T59" fmla="*/ 71 h 6697"/>
                  <a:gd name="T60" fmla="*/ 129 w 736"/>
                  <a:gd name="T61" fmla="*/ 50 h 6697"/>
                  <a:gd name="T62" fmla="*/ 152 w 736"/>
                  <a:gd name="T63" fmla="*/ 33 h 6697"/>
                  <a:gd name="T64" fmla="*/ 174 w 736"/>
                  <a:gd name="T65" fmla="*/ 18 h 6697"/>
                  <a:gd name="T66" fmla="*/ 197 w 736"/>
                  <a:gd name="T67" fmla="*/ 8 h 6697"/>
                  <a:gd name="T68" fmla="*/ 222 w 736"/>
                  <a:gd name="T69" fmla="*/ 1 h 6697"/>
                  <a:gd name="T70" fmla="*/ 248 w 736"/>
                  <a:gd name="T71" fmla="*/ 0 h 6697"/>
                  <a:gd name="T72" fmla="*/ 488 w 736"/>
                  <a:gd name="T73" fmla="*/ 0 h 6697"/>
                  <a:gd name="T74" fmla="*/ 514 w 736"/>
                  <a:gd name="T75" fmla="*/ 1 h 6697"/>
                  <a:gd name="T76" fmla="*/ 538 w 736"/>
                  <a:gd name="T77" fmla="*/ 8 h 6697"/>
                  <a:gd name="T78" fmla="*/ 562 w 736"/>
                  <a:gd name="T79" fmla="*/ 18 h 6697"/>
                  <a:gd name="T80" fmla="*/ 584 w 736"/>
                  <a:gd name="T81" fmla="*/ 33 h 6697"/>
                  <a:gd name="T82" fmla="*/ 607 w 736"/>
                  <a:gd name="T83" fmla="*/ 50 h 6697"/>
                  <a:gd name="T84" fmla="*/ 627 w 736"/>
                  <a:gd name="T85" fmla="*/ 71 h 6697"/>
                  <a:gd name="T86" fmla="*/ 663 w 736"/>
                  <a:gd name="T87" fmla="*/ 123 h 6697"/>
                  <a:gd name="T88" fmla="*/ 693 w 736"/>
                  <a:gd name="T89" fmla="*/ 186 h 6697"/>
                  <a:gd name="T90" fmla="*/ 716 w 736"/>
                  <a:gd name="T91" fmla="*/ 258 h 6697"/>
                  <a:gd name="T92" fmla="*/ 731 w 736"/>
                  <a:gd name="T93" fmla="*/ 338 h 6697"/>
                  <a:gd name="T94" fmla="*/ 736 w 736"/>
                  <a:gd name="T95" fmla="*/ 423 h 6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 h="6697">
                    <a:moveTo>
                      <a:pt x="736" y="6272"/>
                    </a:moveTo>
                    <a:lnTo>
                      <a:pt x="736" y="6272"/>
                    </a:lnTo>
                    <a:lnTo>
                      <a:pt x="735" y="6315"/>
                    </a:lnTo>
                    <a:lnTo>
                      <a:pt x="731" y="6358"/>
                    </a:lnTo>
                    <a:lnTo>
                      <a:pt x="725" y="6399"/>
                    </a:lnTo>
                    <a:lnTo>
                      <a:pt x="716" y="6437"/>
                    </a:lnTo>
                    <a:lnTo>
                      <a:pt x="707" y="6475"/>
                    </a:lnTo>
                    <a:lnTo>
                      <a:pt x="693" y="6509"/>
                    </a:lnTo>
                    <a:lnTo>
                      <a:pt x="679" y="6543"/>
                    </a:lnTo>
                    <a:lnTo>
                      <a:pt x="663" y="6572"/>
                    </a:lnTo>
                    <a:lnTo>
                      <a:pt x="645" y="6600"/>
                    </a:lnTo>
                    <a:lnTo>
                      <a:pt x="627" y="6624"/>
                    </a:lnTo>
                    <a:lnTo>
                      <a:pt x="616" y="6634"/>
                    </a:lnTo>
                    <a:lnTo>
                      <a:pt x="607" y="6645"/>
                    </a:lnTo>
                    <a:lnTo>
                      <a:pt x="596" y="6654"/>
                    </a:lnTo>
                    <a:lnTo>
                      <a:pt x="584" y="6662"/>
                    </a:lnTo>
                    <a:lnTo>
                      <a:pt x="574" y="6670"/>
                    </a:lnTo>
                    <a:lnTo>
                      <a:pt x="562" y="6677"/>
                    </a:lnTo>
                    <a:lnTo>
                      <a:pt x="550" y="6682"/>
                    </a:lnTo>
                    <a:lnTo>
                      <a:pt x="538" y="6688"/>
                    </a:lnTo>
                    <a:lnTo>
                      <a:pt x="526" y="6692"/>
                    </a:lnTo>
                    <a:lnTo>
                      <a:pt x="514" y="6694"/>
                    </a:lnTo>
                    <a:lnTo>
                      <a:pt x="500" y="6696"/>
                    </a:lnTo>
                    <a:lnTo>
                      <a:pt x="488" y="6697"/>
                    </a:lnTo>
                    <a:lnTo>
                      <a:pt x="248" y="6697"/>
                    </a:lnTo>
                    <a:lnTo>
                      <a:pt x="248" y="6697"/>
                    </a:lnTo>
                    <a:lnTo>
                      <a:pt x="234" y="6696"/>
                    </a:lnTo>
                    <a:lnTo>
                      <a:pt x="222" y="6694"/>
                    </a:lnTo>
                    <a:lnTo>
                      <a:pt x="210" y="6692"/>
                    </a:lnTo>
                    <a:lnTo>
                      <a:pt x="197" y="6688"/>
                    </a:lnTo>
                    <a:lnTo>
                      <a:pt x="185" y="6682"/>
                    </a:lnTo>
                    <a:lnTo>
                      <a:pt x="174" y="6677"/>
                    </a:lnTo>
                    <a:lnTo>
                      <a:pt x="162" y="6670"/>
                    </a:lnTo>
                    <a:lnTo>
                      <a:pt x="152" y="6662"/>
                    </a:lnTo>
                    <a:lnTo>
                      <a:pt x="140" y="6654"/>
                    </a:lnTo>
                    <a:lnTo>
                      <a:pt x="129" y="6645"/>
                    </a:lnTo>
                    <a:lnTo>
                      <a:pt x="118" y="6634"/>
                    </a:lnTo>
                    <a:lnTo>
                      <a:pt x="109" y="6624"/>
                    </a:lnTo>
                    <a:lnTo>
                      <a:pt x="90" y="6600"/>
                    </a:lnTo>
                    <a:lnTo>
                      <a:pt x="72" y="6572"/>
                    </a:lnTo>
                    <a:lnTo>
                      <a:pt x="56" y="6543"/>
                    </a:lnTo>
                    <a:lnTo>
                      <a:pt x="43" y="6509"/>
                    </a:lnTo>
                    <a:lnTo>
                      <a:pt x="29" y="6475"/>
                    </a:lnTo>
                    <a:lnTo>
                      <a:pt x="19" y="6437"/>
                    </a:lnTo>
                    <a:lnTo>
                      <a:pt x="11" y="6399"/>
                    </a:lnTo>
                    <a:lnTo>
                      <a:pt x="5" y="6358"/>
                    </a:lnTo>
                    <a:lnTo>
                      <a:pt x="1" y="6315"/>
                    </a:lnTo>
                    <a:lnTo>
                      <a:pt x="0" y="6272"/>
                    </a:lnTo>
                    <a:lnTo>
                      <a:pt x="0" y="423"/>
                    </a:lnTo>
                    <a:lnTo>
                      <a:pt x="0" y="423"/>
                    </a:lnTo>
                    <a:lnTo>
                      <a:pt x="1" y="380"/>
                    </a:lnTo>
                    <a:lnTo>
                      <a:pt x="5" y="338"/>
                    </a:lnTo>
                    <a:lnTo>
                      <a:pt x="11" y="298"/>
                    </a:lnTo>
                    <a:lnTo>
                      <a:pt x="19" y="258"/>
                    </a:lnTo>
                    <a:lnTo>
                      <a:pt x="29" y="220"/>
                    </a:lnTo>
                    <a:lnTo>
                      <a:pt x="43" y="186"/>
                    </a:lnTo>
                    <a:lnTo>
                      <a:pt x="56" y="154"/>
                    </a:lnTo>
                    <a:lnTo>
                      <a:pt x="72" y="123"/>
                    </a:lnTo>
                    <a:lnTo>
                      <a:pt x="90" y="95"/>
                    </a:lnTo>
                    <a:lnTo>
                      <a:pt x="109" y="71"/>
                    </a:lnTo>
                    <a:lnTo>
                      <a:pt x="118" y="61"/>
                    </a:lnTo>
                    <a:lnTo>
                      <a:pt x="129" y="50"/>
                    </a:lnTo>
                    <a:lnTo>
                      <a:pt x="140" y="41"/>
                    </a:lnTo>
                    <a:lnTo>
                      <a:pt x="152" y="33"/>
                    </a:lnTo>
                    <a:lnTo>
                      <a:pt x="162" y="25"/>
                    </a:lnTo>
                    <a:lnTo>
                      <a:pt x="174" y="18"/>
                    </a:lnTo>
                    <a:lnTo>
                      <a:pt x="185" y="13"/>
                    </a:lnTo>
                    <a:lnTo>
                      <a:pt x="197" y="8"/>
                    </a:lnTo>
                    <a:lnTo>
                      <a:pt x="210" y="4"/>
                    </a:lnTo>
                    <a:lnTo>
                      <a:pt x="222" y="1"/>
                    </a:lnTo>
                    <a:lnTo>
                      <a:pt x="234" y="0"/>
                    </a:lnTo>
                    <a:lnTo>
                      <a:pt x="248" y="0"/>
                    </a:lnTo>
                    <a:lnTo>
                      <a:pt x="488" y="0"/>
                    </a:lnTo>
                    <a:lnTo>
                      <a:pt x="488" y="0"/>
                    </a:lnTo>
                    <a:lnTo>
                      <a:pt x="500" y="0"/>
                    </a:lnTo>
                    <a:lnTo>
                      <a:pt x="514" y="1"/>
                    </a:lnTo>
                    <a:lnTo>
                      <a:pt x="526" y="4"/>
                    </a:lnTo>
                    <a:lnTo>
                      <a:pt x="538" y="8"/>
                    </a:lnTo>
                    <a:lnTo>
                      <a:pt x="550" y="13"/>
                    </a:lnTo>
                    <a:lnTo>
                      <a:pt x="562" y="18"/>
                    </a:lnTo>
                    <a:lnTo>
                      <a:pt x="574" y="25"/>
                    </a:lnTo>
                    <a:lnTo>
                      <a:pt x="584" y="33"/>
                    </a:lnTo>
                    <a:lnTo>
                      <a:pt x="596" y="41"/>
                    </a:lnTo>
                    <a:lnTo>
                      <a:pt x="607" y="50"/>
                    </a:lnTo>
                    <a:lnTo>
                      <a:pt x="616" y="61"/>
                    </a:lnTo>
                    <a:lnTo>
                      <a:pt x="627" y="71"/>
                    </a:lnTo>
                    <a:lnTo>
                      <a:pt x="645" y="95"/>
                    </a:lnTo>
                    <a:lnTo>
                      <a:pt x="663" y="123"/>
                    </a:lnTo>
                    <a:lnTo>
                      <a:pt x="679" y="154"/>
                    </a:lnTo>
                    <a:lnTo>
                      <a:pt x="693" y="186"/>
                    </a:lnTo>
                    <a:lnTo>
                      <a:pt x="707" y="220"/>
                    </a:lnTo>
                    <a:lnTo>
                      <a:pt x="716" y="258"/>
                    </a:lnTo>
                    <a:lnTo>
                      <a:pt x="725" y="298"/>
                    </a:lnTo>
                    <a:lnTo>
                      <a:pt x="731" y="338"/>
                    </a:lnTo>
                    <a:lnTo>
                      <a:pt x="735" y="380"/>
                    </a:lnTo>
                    <a:lnTo>
                      <a:pt x="736" y="423"/>
                    </a:lnTo>
                    <a:lnTo>
                      <a:pt x="736" y="6272"/>
                    </a:lnTo>
                    <a:close/>
                  </a:path>
                </a:pathLst>
              </a:custGeom>
              <a:solidFill>
                <a:srgbClr val="F7D6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8"/>
              <p:cNvSpPr>
                <a:spLocks/>
              </p:cNvSpPr>
              <p:nvPr/>
            </p:nvSpPr>
            <p:spPr bwMode="auto">
              <a:xfrm>
                <a:off x="-4529138" y="3971925"/>
                <a:ext cx="292100" cy="2657475"/>
              </a:xfrm>
              <a:custGeom>
                <a:avLst/>
                <a:gdLst>
                  <a:gd name="T0" fmla="*/ 736 w 736"/>
                  <a:gd name="T1" fmla="*/ 6272 h 6697"/>
                  <a:gd name="T2" fmla="*/ 732 w 736"/>
                  <a:gd name="T3" fmla="*/ 6358 h 6697"/>
                  <a:gd name="T4" fmla="*/ 717 w 736"/>
                  <a:gd name="T5" fmla="*/ 6437 h 6697"/>
                  <a:gd name="T6" fmla="*/ 695 w 736"/>
                  <a:gd name="T7" fmla="*/ 6509 h 6697"/>
                  <a:gd name="T8" fmla="*/ 664 w 736"/>
                  <a:gd name="T9" fmla="*/ 6572 h 6697"/>
                  <a:gd name="T10" fmla="*/ 627 w 736"/>
                  <a:gd name="T11" fmla="*/ 6624 h 6697"/>
                  <a:gd name="T12" fmla="*/ 607 w 736"/>
                  <a:gd name="T13" fmla="*/ 6645 h 6697"/>
                  <a:gd name="T14" fmla="*/ 586 w 736"/>
                  <a:gd name="T15" fmla="*/ 6662 h 6697"/>
                  <a:gd name="T16" fmla="*/ 563 w 736"/>
                  <a:gd name="T17" fmla="*/ 6677 h 6697"/>
                  <a:gd name="T18" fmla="*/ 539 w 736"/>
                  <a:gd name="T19" fmla="*/ 6688 h 6697"/>
                  <a:gd name="T20" fmla="*/ 514 w 736"/>
                  <a:gd name="T21" fmla="*/ 6694 h 6697"/>
                  <a:gd name="T22" fmla="*/ 489 w 736"/>
                  <a:gd name="T23" fmla="*/ 6697 h 6697"/>
                  <a:gd name="T24" fmla="*/ 249 w 736"/>
                  <a:gd name="T25" fmla="*/ 6697 h 6697"/>
                  <a:gd name="T26" fmla="*/ 222 w 736"/>
                  <a:gd name="T27" fmla="*/ 6694 h 6697"/>
                  <a:gd name="T28" fmla="*/ 198 w 736"/>
                  <a:gd name="T29" fmla="*/ 6688 h 6697"/>
                  <a:gd name="T30" fmla="*/ 174 w 736"/>
                  <a:gd name="T31" fmla="*/ 6677 h 6697"/>
                  <a:gd name="T32" fmla="*/ 152 w 736"/>
                  <a:gd name="T33" fmla="*/ 6662 h 6697"/>
                  <a:gd name="T34" fmla="*/ 131 w 736"/>
                  <a:gd name="T35" fmla="*/ 6645 h 6697"/>
                  <a:gd name="T36" fmla="*/ 109 w 736"/>
                  <a:gd name="T37" fmla="*/ 6624 h 6697"/>
                  <a:gd name="T38" fmla="*/ 73 w 736"/>
                  <a:gd name="T39" fmla="*/ 6572 h 6697"/>
                  <a:gd name="T40" fmla="*/ 43 w 736"/>
                  <a:gd name="T41" fmla="*/ 6509 h 6697"/>
                  <a:gd name="T42" fmla="*/ 20 w 736"/>
                  <a:gd name="T43" fmla="*/ 6437 h 6697"/>
                  <a:gd name="T44" fmla="*/ 5 w 736"/>
                  <a:gd name="T45" fmla="*/ 6358 h 6697"/>
                  <a:gd name="T46" fmla="*/ 0 w 736"/>
                  <a:gd name="T47" fmla="*/ 6272 h 6697"/>
                  <a:gd name="T48" fmla="*/ 0 w 736"/>
                  <a:gd name="T49" fmla="*/ 423 h 6697"/>
                  <a:gd name="T50" fmla="*/ 5 w 736"/>
                  <a:gd name="T51" fmla="*/ 338 h 6697"/>
                  <a:gd name="T52" fmla="*/ 20 w 736"/>
                  <a:gd name="T53" fmla="*/ 258 h 6697"/>
                  <a:gd name="T54" fmla="*/ 43 w 736"/>
                  <a:gd name="T55" fmla="*/ 186 h 6697"/>
                  <a:gd name="T56" fmla="*/ 73 w 736"/>
                  <a:gd name="T57" fmla="*/ 123 h 6697"/>
                  <a:gd name="T58" fmla="*/ 109 w 736"/>
                  <a:gd name="T59" fmla="*/ 71 h 6697"/>
                  <a:gd name="T60" fmla="*/ 131 w 736"/>
                  <a:gd name="T61" fmla="*/ 50 h 6697"/>
                  <a:gd name="T62" fmla="*/ 152 w 736"/>
                  <a:gd name="T63" fmla="*/ 33 h 6697"/>
                  <a:gd name="T64" fmla="*/ 174 w 736"/>
                  <a:gd name="T65" fmla="*/ 18 h 6697"/>
                  <a:gd name="T66" fmla="*/ 198 w 736"/>
                  <a:gd name="T67" fmla="*/ 8 h 6697"/>
                  <a:gd name="T68" fmla="*/ 222 w 736"/>
                  <a:gd name="T69" fmla="*/ 1 h 6697"/>
                  <a:gd name="T70" fmla="*/ 249 w 736"/>
                  <a:gd name="T71" fmla="*/ 0 h 6697"/>
                  <a:gd name="T72" fmla="*/ 489 w 736"/>
                  <a:gd name="T73" fmla="*/ 0 h 6697"/>
                  <a:gd name="T74" fmla="*/ 514 w 736"/>
                  <a:gd name="T75" fmla="*/ 1 h 6697"/>
                  <a:gd name="T76" fmla="*/ 539 w 736"/>
                  <a:gd name="T77" fmla="*/ 8 h 6697"/>
                  <a:gd name="T78" fmla="*/ 563 w 736"/>
                  <a:gd name="T79" fmla="*/ 18 h 6697"/>
                  <a:gd name="T80" fmla="*/ 586 w 736"/>
                  <a:gd name="T81" fmla="*/ 33 h 6697"/>
                  <a:gd name="T82" fmla="*/ 607 w 736"/>
                  <a:gd name="T83" fmla="*/ 50 h 6697"/>
                  <a:gd name="T84" fmla="*/ 627 w 736"/>
                  <a:gd name="T85" fmla="*/ 71 h 6697"/>
                  <a:gd name="T86" fmla="*/ 664 w 736"/>
                  <a:gd name="T87" fmla="*/ 123 h 6697"/>
                  <a:gd name="T88" fmla="*/ 695 w 736"/>
                  <a:gd name="T89" fmla="*/ 186 h 6697"/>
                  <a:gd name="T90" fmla="*/ 717 w 736"/>
                  <a:gd name="T91" fmla="*/ 258 h 6697"/>
                  <a:gd name="T92" fmla="*/ 732 w 736"/>
                  <a:gd name="T93" fmla="*/ 338 h 6697"/>
                  <a:gd name="T94" fmla="*/ 736 w 736"/>
                  <a:gd name="T95" fmla="*/ 423 h 6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 h="6697">
                    <a:moveTo>
                      <a:pt x="736" y="6272"/>
                    </a:moveTo>
                    <a:lnTo>
                      <a:pt x="736" y="6272"/>
                    </a:lnTo>
                    <a:lnTo>
                      <a:pt x="736" y="6315"/>
                    </a:lnTo>
                    <a:lnTo>
                      <a:pt x="732" y="6358"/>
                    </a:lnTo>
                    <a:lnTo>
                      <a:pt x="725" y="6399"/>
                    </a:lnTo>
                    <a:lnTo>
                      <a:pt x="717" y="6437"/>
                    </a:lnTo>
                    <a:lnTo>
                      <a:pt x="707" y="6475"/>
                    </a:lnTo>
                    <a:lnTo>
                      <a:pt x="695" y="6509"/>
                    </a:lnTo>
                    <a:lnTo>
                      <a:pt x="680" y="6543"/>
                    </a:lnTo>
                    <a:lnTo>
                      <a:pt x="664" y="6572"/>
                    </a:lnTo>
                    <a:lnTo>
                      <a:pt x="647" y="6600"/>
                    </a:lnTo>
                    <a:lnTo>
                      <a:pt x="627" y="6624"/>
                    </a:lnTo>
                    <a:lnTo>
                      <a:pt x="618" y="6634"/>
                    </a:lnTo>
                    <a:lnTo>
                      <a:pt x="607" y="6645"/>
                    </a:lnTo>
                    <a:lnTo>
                      <a:pt x="596" y="6654"/>
                    </a:lnTo>
                    <a:lnTo>
                      <a:pt x="586" y="6662"/>
                    </a:lnTo>
                    <a:lnTo>
                      <a:pt x="574" y="6670"/>
                    </a:lnTo>
                    <a:lnTo>
                      <a:pt x="563" y="6677"/>
                    </a:lnTo>
                    <a:lnTo>
                      <a:pt x="551" y="6682"/>
                    </a:lnTo>
                    <a:lnTo>
                      <a:pt x="539" y="6688"/>
                    </a:lnTo>
                    <a:lnTo>
                      <a:pt x="527" y="6692"/>
                    </a:lnTo>
                    <a:lnTo>
                      <a:pt x="514" y="6694"/>
                    </a:lnTo>
                    <a:lnTo>
                      <a:pt x="502" y="6696"/>
                    </a:lnTo>
                    <a:lnTo>
                      <a:pt x="489" y="6697"/>
                    </a:lnTo>
                    <a:lnTo>
                      <a:pt x="249" y="6697"/>
                    </a:lnTo>
                    <a:lnTo>
                      <a:pt x="249" y="6697"/>
                    </a:lnTo>
                    <a:lnTo>
                      <a:pt x="236" y="6696"/>
                    </a:lnTo>
                    <a:lnTo>
                      <a:pt x="222" y="6694"/>
                    </a:lnTo>
                    <a:lnTo>
                      <a:pt x="210" y="6692"/>
                    </a:lnTo>
                    <a:lnTo>
                      <a:pt x="198" y="6688"/>
                    </a:lnTo>
                    <a:lnTo>
                      <a:pt x="186" y="6682"/>
                    </a:lnTo>
                    <a:lnTo>
                      <a:pt x="174" y="6677"/>
                    </a:lnTo>
                    <a:lnTo>
                      <a:pt x="163" y="6670"/>
                    </a:lnTo>
                    <a:lnTo>
                      <a:pt x="152" y="6662"/>
                    </a:lnTo>
                    <a:lnTo>
                      <a:pt x="141" y="6654"/>
                    </a:lnTo>
                    <a:lnTo>
                      <a:pt x="131" y="6645"/>
                    </a:lnTo>
                    <a:lnTo>
                      <a:pt x="120" y="6634"/>
                    </a:lnTo>
                    <a:lnTo>
                      <a:pt x="109" y="6624"/>
                    </a:lnTo>
                    <a:lnTo>
                      <a:pt x="91" y="6600"/>
                    </a:lnTo>
                    <a:lnTo>
                      <a:pt x="73" y="6572"/>
                    </a:lnTo>
                    <a:lnTo>
                      <a:pt x="57" y="6543"/>
                    </a:lnTo>
                    <a:lnTo>
                      <a:pt x="43" y="6509"/>
                    </a:lnTo>
                    <a:lnTo>
                      <a:pt x="31" y="6475"/>
                    </a:lnTo>
                    <a:lnTo>
                      <a:pt x="20" y="6437"/>
                    </a:lnTo>
                    <a:lnTo>
                      <a:pt x="12" y="6399"/>
                    </a:lnTo>
                    <a:lnTo>
                      <a:pt x="5" y="6358"/>
                    </a:lnTo>
                    <a:lnTo>
                      <a:pt x="1" y="6315"/>
                    </a:lnTo>
                    <a:lnTo>
                      <a:pt x="0" y="6272"/>
                    </a:lnTo>
                    <a:lnTo>
                      <a:pt x="0" y="423"/>
                    </a:lnTo>
                    <a:lnTo>
                      <a:pt x="0" y="423"/>
                    </a:lnTo>
                    <a:lnTo>
                      <a:pt x="1" y="380"/>
                    </a:lnTo>
                    <a:lnTo>
                      <a:pt x="5" y="338"/>
                    </a:lnTo>
                    <a:lnTo>
                      <a:pt x="12" y="298"/>
                    </a:lnTo>
                    <a:lnTo>
                      <a:pt x="20" y="258"/>
                    </a:lnTo>
                    <a:lnTo>
                      <a:pt x="31" y="220"/>
                    </a:lnTo>
                    <a:lnTo>
                      <a:pt x="43" y="186"/>
                    </a:lnTo>
                    <a:lnTo>
                      <a:pt x="57" y="154"/>
                    </a:lnTo>
                    <a:lnTo>
                      <a:pt x="73" y="123"/>
                    </a:lnTo>
                    <a:lnTo>
                      <a:pt x="91" y="95"/>
                    </a:lnTo>
                    <a:lnTo>
                      <a:pt x="109" y="71"/>
                    </a:lnTo>
                    <a:lnTo>
                      <a:pt x="120" y="61"/>
                    </a:lnTo>
                    <a:lnTo>
                      <a:pt x="131" y="50"/>
                    </a:lnTo>
                    <a:lnTo>
                      <a:pt x="141" y="41"/>
                    </a:lnTo>
                    <a:lnTo>
                      <a:pt x="152" y="33"/>
                    </a:lnTo>
                    <a:lnTo>
                      <a:pt x="163" y="25"/>
                    </a:lnTo>
                    <a:lnTo>
                      <a:pt x="174" y="18"/>
                    </a:lnTo>
                    <a:lnTo>
                      <a:pt x="186" y="13"/>
                    </a:lnTo>
                    <a:lnTo>
                      <a:pt x="198" y="8"/>
                    </a:lnTo>
                    <a:lnTo>
                      <a:pt x="210" y="4"/>
                    </a:lnTo>
                    <a:lnTo>
                      <a:pt x="222" y="1"/>
                    </a:lnTo>
                    <a:lnTo>
                      <a:pt x="236" y="0"/>
                    </a:lnTo>
                    <a:lnTo>
                      <a:pt x="249" y="0"/>
                    </a:lnTo>
                    <a:lnTo>
                      <a:pt x="489" y="0"/>
                    </a:lnTo>
                    <a:lnTo>
                      <a:pt x="489" y="0"/>
                    </a:lnTo>
                    <a:lnTo>
                      <a:pt x="502" y="0"/>
                    </a:lnTo>
                    <a:lnTo>
                      <a:pt x="514" y="1"/>
                    </a:lnTo>
                    <a:lnTo>
                      <a:pt x="527" y="4"/>
                    </a:lnTo>
                    <a:lnTo>
                      <a:pt x="539" y="8"/>
                    </a:lnTo>
                    <a:lnTo>
                      <a:pt x="551" y="13"/>
                    </a:lnTo>
                    <a:lnTo>
                      <a:pt x="563" y="18"/>
                    </a:lnTo>
                    <a:lnTo>
                      <a:pt x="574" y="25"/>
                    </a:lnTo>
                    <a:lnTo>
                      <a:pt x="586" y="33"/>
                    </a:lnTo>
                    <a:lnTo>
                      <a:pt x="596" y="41"/>
                    </a:lnTo>
                    <a:lnTo>
                      <a:pt x="607" y="50"/>
                    </a:lnTo>
                    <a:lnTo>
                      <a:pt x="618" y="61"/>
                    </a:lnTo>
                    <a:lnTo>
                      <a:pt x="627" y="71"/>
                    </a:lnTo>
                    <a:lnTo>
                      <a:pt x="647" y="95"/>
                    </a:lnTo>
                    <a:lnTo>
                      <a:pt x="664" y="123"/>
                    </a:lnTo>
                    <a:lnTo>
                      <a:pt x="680" y="154"/>
                    </a:lnTo>
                    <a:lnTo>
                      <a:pt x="695" y="186"/>
                    </a:lnTo>
                    <a:lnTo>
                      <a:pt x="707" y="220"/>
                    </a:lnTo>
                    <a:lnTo>
                      <a:pt x="717" y="258"/>
                    </a:lnTo>
                    <a:lnTo>
                      <a:pt x="725" y="298"/>
                    </a:lnTo>
                    <a:lnTo>
                      <a:pt x="732" y="338"/>
                    </a:lnTo>
                    <a:lnTo>
                      <a:pt x="736" y="380"/>
                    </a:lnTo>
                    <a:lnTo>
                      <a:pt x="736" y="423"/>
                    </a:lnTo>
                    <a:lnTo>
                      <a:pt x="736" y="6272"/>
                    </a:lnTo>
                    <a:close/>
                  </a:path>
                </a:pathLst>
              </a:custGeom>
              <a:solidFill>
                <a:srgbClr val="F7D6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9"/>
              <p:cNvSpPr>
                <a:spLocks/>
              </p:cNvSpPr>
              <p:nvPr/>
            </p:nvSpPr>
            <p:spPr bwMode="auto">
              <a:xfrm>
                <a:off x="-5149850" y="3671888"/>
                <a:ext cx="1154112" cy="1489075"/>
              </a:xfrm>
              <a:custGeom>
                <a:avLst/>
                <a:gdLst>
                  <a:gd name="T0" fmla="*/ 2700 w 2909"/>
                  <a:gd name="T1" fmla="*/ 3602 h 3753"/>
                  <a:gd name="T2" fmla="*/ 2687 w 2909"/>
                  <a:gd name="T3" fmla="*/ 3671 h 3753"/>
                  <a:gd name="T4" fmla="*/ 2673 w 2909"/>
                  <a:gd name="T5" fmla="*/ 3700 h 3753"/>
                  <a:gd name="T6" fmla="*/ 2656 w 2909"/>
                  <a:gd name="T7" fmla="*/ 3723 h 3753"/>
                  <a:gd name="T8" fmla="*/ 2617 w 2909"/>
                  <a:gd name="T9" fmla="*/ 3744 h 3753"/>
                  <a:gd name="T10" fmla="*/ 2562 w 2909"/>
                  <a:gd name="T11" fmla="*/ 3753 h 3753"/>
                  <a:gd name="T12" fmla="*/ 640 w 2909"/>
                  <a:gd name="T13" fmla="*/ 3753 h 3753"/>
                  <a:gd name="T14" fmla="*/ 410 w 2909"/>
                  <a:gd name="T15" fmla="*/ 3753 h 3753"/>
                  <a:gd name="T16" fmla="*/ 320 w 2909"/>
                  <a:gd name="T17" fmla="*/ 3753 h 3753"/>
                  <a:gd name="T18" fmla="*/ 265 w 2909"/>
                  <a:gd name="T19" fmla="*/ 3744 h 3753"/>
                  <a:gd name="T20" fmla="*/ 227 w 2909"/>
                  <a:gd name="T21" fmla="*/ 3723 h 3753"/>
                  <a:gd name="T22" fmla="*/ 209 w 2909"/>
                  <a:gd name="T23" fmla="*/ 3700 h 3753"/>
                  <a:gd name="T24" fmla="*/ 195 w 2909"/>
                  <a:gd name="T25" fmla="*/ 3671 h 3753"/>
                  <a:gd name="T26" fmla="*/ 183 w 2909"/>
                  <a:gd name="T27" fmla="*/ 3602 h 3753"/>
                  <a:gd name="T28" fmla="*/ 182 w 2909"/>
                  <a:gd name="T29" fmla="*/ 1837 h 3753"/>
                  <a:gd name="T30" fmla="*/ 185 w 2909"/>
                  <a:gd name="T31" fmla="*/ 1585 h 3753"/>
                  <a:gd name="T32" fmla="*/ 177 w 2909"/>
                  <a:gd name="T33" fmla="*/ 1280 h 3753"/>
                  <a:gd name="T34" fmla="*/ 154 w 2909"/>
                  <a:gd name="T35" fmla="*/ 1005 h 3753"/>
                  <a:gd name="T36" fmla="*/ 131 w 2909"/>
                  <a:gd name="T37" fmla="*/ 849 h 3753"/>
                  <a:gd name="T38" fmla="*/ 101 w 2909"/>
                  <a:gd name="T39" fmla="*/ 713 h 3753"/>
                  <a:gd name="T40" fmla="*/ 60 w 2909"/>
                  <a:gd name="T41" fmla="*/ 604 h 3753"/>
                  <a:gd name="T42" fmla="*/ 36 w 2909"/>
                  <a:gd name="T43" fmla="*/ 563 h 3753"/>
                  <a:gd name="T44" fmla="*/ 20 w 2909"/>
                  <a:gd name="T45" fmla="*/ 543 h 3753"/>
                  <a:gd name="T46" fmla="*/ 2 w 2909"/>
                  <a:gd name="T47" fmla="*/ 500 h 3753"/>
                  <a:gd name="T48" fmla="*/ 1 w 2909"/>
                  <a:gd name="T49" fmla="*/ 440 h 3753"/>
                  <a:gd name="T50" fmla="*/ 21 w 2909"/>
                  <a:gd name="T51" fmla="*/ 375 h 3753"/>
                  <a:gd name="T52" fmla="*/ 56 w 2909"/>
                  <a:gd name="T53" fmla="*/ 307 h 3753"/>
                  <a:gd name="T54" fmla="*/ 104 w 2909"/>
                  <a:gd name="T55" fmla="*/ 238 h 3753"/>
                  <a:gd name="T56" fmla="*/ 158 w 2909"/>
                  <a:gd name="T57" fmla="*/ 173 h 3753"/>
                  <a:gd name="T58" fmla="*/ 238 w 2909"/>
                  <a:gd name="T59" fmla="*/ 96 h 3753"/>
                  <a:gd name="T60" fmla="*/ 298 w 2909"/>
                  <a:gd name="T61" fmla="*/ 50 h 3753"/>
                  <a:gd name="T62" fmla="*/ 351 w 2909"/>
                  <a:gd name="T63" fmla="*/ 17 h 3753"/>
                  <a:gd name="T64" fmla="*/ 398 w 2909"/>
                  <a:gd name="T65" fmla="*/ 1 h 3753"/>
                  <a:gd name="T66" fmla="*/ 2472 w 2909"/>
                  <a:gd name="T67" fmla="*/ 0 h 3753"/>
                  <a:gd name="T68" fmla="*/ 2515 w 2909"/>
                  <a:gd name="T69" fmla="*/ 11 h 3753"/>
                  <a:gd name="T70" fmla="*/ 2568 w 2909"/>
                  <a:gd name="T71" fmla="*/ 37 h 3753"/>
                  <a:gd name="T72" fmla="*/ 2628 w 2909"/>
                  <a:gd name="T73" fmla="*/ 77 h 3753"/>
                  <a:gd name="T74" fmla="*/ 2732 w 2909"/>
                  <a:gd name="T75" fmla="*/ 169 h 3753"/>
                  <a:gd name="T76" fmla="*/ 2791 w 2909"/>
                  <a:gd name="T77" fmla="*/ 234 h 3753"/>
                  <a:gd name="T78" fmla="*/ 2841 w 2909"/>
                  <a:gd name="T79" fmla="*/ 302 h 3753"/>
                  <a:gd name="T80" fmla="*/ 2881 w 2909"/>
                  <a:gd name="T81" fmla="*/ 371 h 3753"/>
                  <a:gd name="T82" fmla="*/ 2904 w 2909"/>
                  <a:gd name="T83" fmla="*/ 436 h 3753"/>
                  <a:gd name="T84" fmla="*/ 2908 w 2909"/>
                  <a:gd name="T85" fmla="*/ 498 h 3753"/>
                  <a:gd name="T86" fmla="*/ 2892 w 2909"/>
                  <a:gd name="T87" fmla="*/ 543 h 3753"/>
                  <a:gd name="T88" fmla="*/ 2877 w 2909"/>
                  <a:gd name="T89" fmla="*/ 566 h 3753"/>
                  <a:gd name="T90" fmla="*/ 2832 w 2909"/>
                  <a:gd name="T91" fmla="*/ 653 h 3753"/>
                  <a:gd name="T92" fmla="*/ 2789 w 2909"/>
                  <a:gd name="T93" fmla="*/ 784 h 3753"/>
                  <a:gd name="T94" fmla="*/ 2756 w 2909"/>
                  <a:gd name="T95" fmla="*/ 933 h 3753"/>
                  <a:gd name="T96" fmla="*/ 2733 w 2909"/>
                  <a:gd name="T97" fmla="*/ 1093 h 3753"/>
                  <a:gd name="T98" fmla="*/ 2712 w 2909"/>
                  <a:gd name="T99" fmla="*/ 1310 h 3753"/>
                  <a:gd name="T100" fmla="*/ 2700 w 2909"/>
                  <a:gd name="T101" fmla="*/ 1600 h 3753"/>
                  <a:gd name="T102" fmla="*/ 2701 w 2909"/>
                  <a:gd name="T103" fmla="*/ 1837 h 3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9" h="3753">
                    <a:moveTo>
                      <a:pt x="2701" y="3566"/>
                    </a:moveTo>
                    <a:lnTo>
                      <a:pt x="2701" y="3566"/>
                    </a:lnTo>
                    <a:lnTo>
                      <a:pt x="2700" y="3602"/>
                    </a:lnTo>
                    <a:lnTo>
                      <a:pt x="2696" y="3633"/>
                    </a:lnTo>
                    <a:lnTo>
                      <a:pt x="2691" y="3660"/>
                    </a:lnTo>
                    <a:lnTo>
                      <a:pt x="2687" y="3671"/>
                    </a:lnTo>
                    <a:lnTo>
                      <a:pt x="2683" y="3681"/>
                    </a:lnTo>
                    <a:lnTo>
                      <a:pt x="2679" y="3692"/>
                    </a:lnTo>
                    <a:lnTo>
                      <a:pt x="2673" y="3700"/>
                    </a:lnTo>
                    <a:lnTo>
                      <a:pt x="2668" y="3708"/>
                    </a:lnTo>
                    <a:lnTo>
                      <a:pt x="2661" y="3716"/>
                    </a:lnTo>
                    <a:lnTo>
                      <a:pt x="2656" y="3723"/>
                    </a:lnTo>
                    <a:lnTo>
                      <a:pt x="2649" y="3728"/>
                    </a:lnTo>
                    <a:lnTo>
                      <a:pt x="2633" y="3737"/>
                    </a:lnTo>
                    <a:lnTo>
                      <a:pt x="2617" y="3744"/>
                    </a:lnTo>
                    <a:lnTo>
                      <a:pt x="2600" y="3748"/>
                    </a:lnTo>
                    <a:lnTo>
                      <a:pt x="2582" y="3751"/>
                    </a:lnTo>
                    <a:lnTo>
                      <a:pt x="2562" y="3753"/>
                    </a:lnTo>
                    <a:lnTo>
                      <a:pt x="2519" y="3753"/>
                    </a:lnTo>
                    <a:lnTo>
                      <a:pt x="2472" y="3753"/>
                    </a:lnTo>
                    <a:lnTo>
                      <a:pt x="640" y="3753"/>
                    </a:lnTo>
                    <a:lnTo>
                      <a:pt x="579" y="2807"/>
                    </a:lnTo>
                    <a:lnTo>
                      <a:pt x="527" y="3753"/>
                    </a:lnTo>
                    <a:lnTo>
                      <a:pt x="410" y="3753"/>
                    </a:lnTo>
                    <a:lnTo>
                      <a:pt x="410" y="3753"/>
                    </a:lnTo>
                    <a:lnTo>
                      <a:pt x="364" y="3753"/>
                    </a:lnTo>
                    <a:lnTo>
                      <a:pt x="320" y="3753"/>
                    </a:lnTo>
                    <a:lnTo>
                      <a:pt x="301" y="3751"/>
                    </a:lnTo>
                    <a:lnTo>
                      <a:pt x="282" y="3748"/>
                    </a:lnTo>
                    <a:lnTo>
                      <a:pt x="265" y="3744"/>
                    </a:lnTo>
                    <a:lnTo>
                      <a:pt x="249" y="3737"/>
                    </a:lnTo>
                    <a:lnTo>
                      <a:pt x="234" y="3728"/>
                    </a:lnTo>
                    <a:lnTo>
                      <a:pt x="227" y="3723"/>
                    </a:lnTo>
                    <a:lnTo>
                      <a:pt x="221" y="3716"/>
                    </a:lnTo>
                    <a:lnTo>
                      <a:pt x="214" y="3708"/>
                    </a:lnTo>
                    <a:lnTo>
                      <a:pt x="209" y="3700"/>
                    </a:lnTo>
                    <a:lnTo>
                      <a:pt x="205" y="3692"/>
                    </a:lnTo>
                    <a:lnTo>
                      <a:pt x="199" y="3681"/>
                    </a:lnTo>
                    <a:lnTo>
                      <a:pt x="195" y="3671"/>
                    </a:lnTo>
                    <a:lnTo>
                      <a:pt x="191" y="3660"/>
                    </a:lnTo>
                    <a:lnTo>
                      <a:pt x="186" y="3633"/>
                    </a:lnTo>
                    <a:lnTo>
                      <a:pt x="183" y="3602"/>
                    </a:lnTo>
                    <a:lnTo>
                      <a:pt x="182" y="3566"/>
                    </a:lnTo>
                    <a:lnTo>
                      <a:pt x="182" y="1837"/>
                    </a:lnTo>
                    <a:lnTo>
                      <a:pt x="182" y="1837"/>
                    </a:lnTo>
                    <a:lnTo>
                      <a:pt x="183" y="1790"/>
                    </a:lnTo>
                    <a:lnTo>
                      <a:pt x="185" y="1668"/>
                    </a:lnTo>
                    <a:lnTo>
                      <a:pt x="185" y="1585"/>
                    </a:lnTo>
                    <a:lnTo>
                      <a:pt x="183" y="1491"/>
                    </a:lnTo>
                    <a:lnTo>
                      <a:pt x="181" y="1388"/>
                    </a:lnTo>
                    <a:lnTo>
                      <a:pt x="177" y="1280"/>
                    </a:lnTo>
                    <a:lnTo>
                      <a:pt x="170" y="1170"/>
                    </a:lnTo>
                    <a:lnTo>
                      <a:pt x="161" y="1059"/>
                    </a:lnTo>
                    <a:lnTo>
                      <a:pt x="154" y="1005"/>
                    </a:lnTo>
                    <a:lnTo>
                      <a:pt x="147" y="952"/>
                    </a:lnTo>
                    <a:lnTo>
                      <a:pt x="141" y="900"/>
                    </a:lnTo>
                    <a:lnTo>
                      <a:pt x="131" y="849"/>
                    </a:lnTo>
                    <a:lnTo>
                      <a:pt x="122" y="801"/>
                    </a:lnTo>
                    <a:lnTo>
                      <a:pt x="113" y="756"/>
                    </a:lnTo>
                    <a:lnTo>
                      <a:pt x="101" y="713"/>
                    </a:lnTo>
                    <a:lnTo>
                      <a:pt x="89" y="673"/>
                    </a:lnTo>
                    <a:lnTo>
                      <a:pt x="74" y="636"/>
                    </a:lnTo>
                    <a:lnTo>
                      <a:pt x="60" y="604"/>
                    </a:lnTo>
                    <a:lnTo>
                      <a:pt x="52" y="588"/>
                    </a:lnTo>
                    <a:lnTo>
                      <a:pt x="44" y="575"/>
                    </a:lnTo>
                    <a:lnTo>
                      <a:pt x="36" y="563"/>
                    </a:lnTo>
                    <a:lnTo>
                      <a:pt x="26" y="551"/>
                    </a:lnTo>
                    <a:lnTo>
                      <a:pt x="26" y="551"/>
                    </a:lnTo>
                    <a:lnTo>
                      <a:pt x="20" y="543"/>
                    </a:lnTo>
                    <a:lnTo>
                      <a:pt x="16" y="535"/>
                    </a:lnTo>
                    <a:lnTo>
                      <a:pt x="8" y="519"/>
                    </a:lnTo>
                    <a:lnTo>
                      <a:pt x="2" y="500"/>
                    </a:lnTo>
                    <a:lnTo>
                      <a:pt x="0" y="482"/>
                    </a:lnTo>
                    <a:lnTo>
                      <a:pt x="0" y="462"/>
                    </a:lnTo>
                    <a:lnTo>
                      <a:pt x="1" y="440"/>
                    </a:lnTo>
                    <a:lnTo>
                      <a:pt x="6" y="419"/>
                    </a:lnTo>
                    <a:lnTo>
                      <a:pt x="13" y="398"/>
                    </a:lnTo>
                    <a:lnTo>
                      <a:pt x="21" y="375"/>
                    </a:lnTo>
                    <a:lnTo>
                      <a:pt x="30" y="353"/>
                    </a:lnTo>
                    <a:lnTo>
                      <a:pt x="42" y="330"/>
                    </a:lnTo>
                    <a:lnTo>
                      <a:pt x="56" y="307"/>
                    </a:lnTo>
                    <a:lnTo>
                      <a:pt x="70" y="283"/>
                    </a:lnTo>
                    <a:lnTo>
                      <a:pt x="86" y="261"/>
                    </a:lnTo>
                    <a:lnTo>
                      <a:pt x="104" y="238"/>
                    </a:lnTo>
                    <a:lnTo>
                      <a:pt x="121" y="216"/>
                    </a:lnTo>
                    <a:lnTo>
                      <a:pt x="139" y="194"/>
                    </a:lnTo>
                    <a:lnTo>
                      <a:pt x="158" y="173"/>
                    </a:lnTo>
                    <a:lnTo>
                      <a:pt x="178" y="153"/>
                    </a:lnTo>
                    <a:lnTo>
                      <a:pt x="198" y="133"/>
                    </a:lnTo>
                    <a:lnTo>
                      <a:pt x="238" y="96"/>
                    </a:lnTo>
                    <a:lnTo>
                      <a:pt x="258" y="80"/>
                    </a:lnTo>
                    <a:lnTo>
                      <a:pt x="278" y="64"/>
                    </a:lnTo>
                    <a:lnTo>
                      <a:pt x="298" y="50"/>
                    </a:lnTo>
                    <a:lnTo>
                      <a:pt x="316" y="37"/>
                    </a:lnTo>
                    <a:lnTo>
                      <a:pt x="334" y="27"/>
                    </a:lnTo>
                    <a:lnTo>
                      <a:pt x="351" y="17"/>
                    </a:lnTo>
                    <a:lnTo>
                      <a:pt x="368" y="11"/>
                    </a:lnTo>
                    <a:lnTo>
                      <a:pt x="383" y="5"/>
                    </a:lnTo>
                    <a:lnTo>
                      <a:pt x="398" y="1"/>
                    </a:lnTo>
                    <a:lnTo>
                      <a:pt x="410" y="0"/>
                    </a:lnTo>
                    <a:lnTo>
                      <a:pt x="2472" y="0"/>
                    </a:lnTo>
                    <a:lnTo>
                      <a:pt x="2472" y="0"/>
                    </a:lnTo>
                    <a:lnTo>
                      <a:pt x="2486" y="1"/>
                    </a:lnTo>
                    <a:lnTo>
                      <a:pt x="2499" y="5"/>
                    </a:lnTo>
                    <a:lnTo>
                      <a:pt x="2515" y="11"/>
                    </a:lnTo>
                    <a:lnTo>
                      <a:pt x="2531" y="17"/>
                    </a:lnTo>
                    <a:lnTo>
                      <a:pt x="2550" y="27"/>
                    </a:lnTo>
                    <a:lnTo>
                      <a:pt x="2568" y="37"/>
                    </a:lnTo>
                    <a:lnTo>
                      <a:pt x="2587" y="49"/>
                    </a:lnTo>
                    <a:lnTo>
                      <a:pt x="2607" y="62"/>
                    </a:lnTo>
                    <a:lnTo>
                      <a:pt x="2628" y="77"/>
                    </a:lnTo>
                    <a:lnTo>
                      <a:pt x="2648" y="94"/>
                    </a:lnTo>
                    <a:lnTo>
                      <a:pt x="2691" y="130"/>
                    </a:lnTo>
                    <a:lnTo>
                      <a:pt x="2732" y="169"/>
                    </a:lnTo>
                    <a:lnTo>
                      <a:pt x="2752" y="190"/>
                    </a:lnTo>
                    <a:lnTo>
                      <a:pt x="2772" y="212"/>
                    </a:lnTo>
                    <a:lnTo>
                      <a:pt x="2791" y="234"/>
                    </a:lnTo>
                    <a:lnTo>
                      <a:pt x="2809" y="257"/>
                    </a:lnTo>
                    <a:lnTo>
                      <a:pt x="2825" y="279"/>
                    </a:lnTo>
                    <a:lnTo>
                      <a:pt x="2841" y="302"/>
                    </a:lnTo>
                    <a:lnTo>
                      <a:pt x="2856" y="325"/>
                    </a:lnTo>
                    <a:lnTo>
                      <a:pt x="2869" y="349"/>
                    </a:lnTo>
                    <a:lnTo>
                      <a:pt x="2881" y="371"/>
                    </a:lnTo>
                    <a:lnTo>
                      <a:pt x="2890" y="394"/>
                    </a:lnTo>
                    <a:lnTo>
                      <a:pt x="2898" y="415"/>
                    </a:lnTo>
                    <a:lnTo>
                      <a:pt x="2904" y="436"/>
                    </a:lnTo>
                    <a:lnTo>
                      <a:pt x="2908" y="458"/>
                    </a:lnTo>
                    <a:lnTo>
                      <a:pt x="2909" y="479"/>
                    </a:lnTo>
                    <a:lnTo>
                      <a:pt x="2908" y="498"/>
                    </a:lnTo>
                    <a:lnTo>
                      <a:pt x="2904" y="516"/>
                    </a:lnTo>
                    <a:lnTo>
                      <a:pt x="2897" y="535"/>
                    </a:lnTo>
                    <a:lnTo>
                      <a:pt x="2892" y="543"/>
                    </a:lnTo>
                    <a:lnTo>
                      <a:pt x="2886" y="551"/>
                    </a:lnTo>
                    <a:lnTo>
                      <a:pt x="2886" y="551"/>
                    </a:lnTo>
                    <a:lnTo>
                      <a:pt x="2877" y="566"/>
                    </a:lnTo>
                    <a:lnTo>
                      <a:pt x="2868" y="582"/>
                    </a:lnTo>
                    <a:lnTo>
                      <a:pt x="2849" y="616"/>
                    </a:lnTo>
                    <a:lnTo>
                      <a:pt x="2832" y="653"/>
                    </a:lnTo>
                    <a:lnTo>
                      <a:pt x="2817" y="695"/>
                    </a:lnTo>
                    <a:lnTo>
                      <a:pt x="2802" y="737"/>
                    </a:lnTo>
                    <a:lnTo>
                      <a:pt x="2789" y="784"/>
                    </a:lnTo>
                    <a:lnTo>
                      <a:pt x="2777" y="832"/>
                    </a:lnTo>
                    <a:lnTo>
                      <a:pt x="2767" y="881"/>
                    </a:lnTo>
                    <a:lnTo>
                      <a:pt x="2756" y="933"/>
                    </a:lnTo>
                    <a:lnTo>
                      <a:pt x="2748" y="985"/>
                    </a:lnTo>
                    <a:lnTo>
                      <a:pt x="2740" y="1038"/>
                    </a:lnTo>
                    <a:lnTo>
                      <a:pt x="2733" y="1093"/>
                    </a:lnTo>
                    <a:lnTo>
                      <a:pt x="2727" y="1147"/>
                    </a:lnTo>
                    <a:lnTo>
                      <a:pt x="2721" y="1202"/>
                    </a:lnTo>
                    <a:lnTo>
                      <a:pt x="2712" y="1310"/>
                    </a:lnTo>
                    <a:lnTo>
                      <a:pt x="2707" y="1413"/>
                    </a:lnTo>
                    <a:lnTo>
                      <a:pt x="2703" y="1511"/>
                    </a:lnTo>
                    <a:lnTo>
                      <a:pt x="2700" y="1600"/>
                    </a:lnTo>
                    <a:lnTo>
                      <a:pt x="2700" y="1678"/>
                    </a:lnTo>
                    <a:lnTo>
                      <a:pt x="2700" y="1794"/>
                    </a:lnTo>
                    <a:lnTo>
                      <a:pt x="2701" y="1837"/>
                    </a:lnTo>
                    <a:lnTo>
                      <a:pt x="2701" y="3566"/>
                    </a:lnTo>
                    <a:close/>
                  </a:path>
                </a:pathLst>
              </a:custGeom>
              <a:solidFill>
                <a:srgbClr val="1F8C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0"/>
              <p:cNvSpPr>
                <a:spLocks/>
              </p:cNvSpPr>
              <p:nvPr/>
            </p:nvSpPr>
            <p:spPr bwMode="auto">
              <a:xfrm>
                <a:off x="-5205413" y="2589213"/>
                <a:ext cx="638175" cy="1511300"/>
              </a:xfrm>
              <a:custGeom>
                <a:avLst/>
                <a:gdLst>
                  <a:gd name="T0" fmla="*/ 67 w 1611"/>
                  <a:gd name="T1" fmla="*/ 72 h 3810"/>
                  <a:gd name="T2" fmla="*/ 100 w 1611"/>
                  <a:gd name="T3" fmla="*/ 133 h 3810"/>
                  <a:gd name="T4" fmla="*/ 136 w 1611"/>
                  <a:gd name="T5" fmla="*/ 209 h 3810"/>
                  <a:gd name="T6" fmla="*/ 180 w 1611"/>
                  <a:gd name="T7" fmla="*/ 312 h 3810"/>
                  <a:gd name="T8" fmla="*/ 228 w 1611"/>
                  <a:gd name="T9" fmla="*/ 442 h 3810"/>
                  <a:gd name="T10" fmla="*/ 277 w 1611"/>
                  <a:gd name="T11" fmla="*/ 601 h 3810"/>
                  <a:gd name="T12" fmla="*/ 324 w 1611"/>
                  <a:gd name="T13" fmla="*/ 783 h 3810"/>
                  <a:gd name="T14" fmla="*/ 354 w 1611"/>
                  <a:gd name="T15" fmla="*/ 936 h 3810"/>
                  <a:gd name="T16" fmla="*/ 372 w 1611"/>
                  <a:gd name="T17" fmla="*/ 1047 h 3810"/>
                  <a:gd name="T18" fmla="*/ 386 w 1611"/>
                  <a:gd name="T19" fmla="*/ 1161 h 3810"/>
                  <a:gd name="T20" fmla="*/ 397 w 1611"/>
                  <a:gd name="T21" fmla="*/ 1283 h 3810"/>
                  <a:gd name="T22" fmla="*/ 405 w 1611"/>
                  <a:gd name="T23" fmla="*/ 1410 h 3810"/>
                  <a:gd name="T24" fmla="*/ 409 w 1611"/>
                  <a:gd name="T25" fmla="*/ 1543 h 3810"/>
                  <a:gd name="T26" fmla="*/ 408 w 1611"/>
                  <a:gd name="T27" fmla="*/ 1680 h 3810"/>
                  <a:gd name="T28" fmla="*/ 401 w 1611"/>
                  <a:gd name="T29" fmla="*/ 1824 h 3810"/>
                  <a:gd name="T30" fmla="*/ 389 w 1611"/>
                  <a:gd name="T31" fmla="*/ 1972 h 3810"/>
                  <a:gd name="T32" fmla="*/ 372 w 1611"/>
                  <a:gd name="T33" fmla="*/ 2125 h 3810"/>
                  <a:gd name="T34" fmla="*/ 348 w 1611"/>
                  <a:gd name="T35" fmla="*/ 2283 h 3810"/>
                  <a:gd name="T36" fmla="*/ 316 w 1611"/>
                  <a:gd name="T37" fmla="*/ 2447 h 3810"/>
                  <a:gd name="T38" fmla="*/ 277 w 1611"/>
                  <a:gd name="T39" fmla="*/ 2614 h 3810"/>
                  <a:gd name="T40" fmla="*/ 232 w 1611"/>
                  <a:gd name="T41" fmla="*/ 2786 h 3810"/>
                  <a:gd name="T42" fmla="*/ 176 w 1611"/>
                  <a:gd name="T43" fmla="*/ 2963 h 3810"/>
                  <a:gd name="T44" fmla="*/ 113 w 1611"/>
                  <a:gd name="T45" fmla="*/ 3144 h 3810"/>
                  <a:gd name="T46" fmla="*/ 40 w 1611"/>
                  <a:gd name="T47" fmla="*/ 3330 h 3810"/>
                  <a:gd name="T48" fmla="*/ 0 w 1611"/>
                  <a:gd name="T49" fmla="*/ 3424 h 3810"/>
                  <a:gd name="T50" fmla="*/ 296 w 1611"/>
                  <a:gd name="T51" fmla="*/ 3546 h 3810"/>
                  <a:gd name="T52" fmla="*/ 651 w 1611"/>
                  <a:gd name="T53" fmla="*/ 3689 h 3810"/>
                  <a:gd name="T54" fmla="*/ 813 w 1611"/>
                  <a:gd name="T55" fmla="*/ 3750 h 3810"/>
                  <a:gd name="T56" fmla="*/ 940 w 1611"/>
                  <a:gd name="T57" fmla="*/ 3794 h 3810"/>
                  <a:gd name="T58" fmla="*/ 998 w 1611"/>
                  <a:gd name="T59" fmla="*/ 3808 h 3810"/>
                  <a:gd name="T60" fmla="*/ 1010 w 1611"/>
                  <a:gd name="T61" fmla="*/ 3810 h 3810"/>
                  <a:gd name="T62" fmla="*/ 1020 w 1611"/>
                  <a:gd name="T63" fmla="*/ 3808 h 3810"/>
                  <a:gd name="T64" fmla="*/ 1045 w 1611"/>
                  <a:gd name="T65" fmla="*/ 3794 h 3810"/>
                  <a:gd name="T66" fmla="*/ 1078 w 1611"/>
                  <a:gd name="T67" fmla="*/ 3767 h 3810"/>
                  <a:gd name="T68" fmla="*/ 1141 w 1611"/>
                  <a:gd name="T69" fmla="*/ 3708 h 3810"/>
                  <a:gd name="T70" fmla="*/ 1238 w 1611"/>
                  <a:gd name="T71" fmla="*/ 3603 h 3810"/>
                  <a:gd name="T72" fmla="*/ 1343 w 1611"/>
                  <a:gd name="T73" fmla="*/ 3484 h 3810"/>
                  <a:gd name="T74" fmla="*/ 1528 w 1611"/>
                  <a:gd name="T75" fmla="*/ 3260 h 3810"/>
                  <a:gd name="T76" fmla="*/ 1597 w 1611"/>
                  <a:gd name="T77" fmla="*/ 224 h 3810"/>
                  <a:gd name="T78" fmla="*/ 67 w 1611"/>
                  <a:gd name="T79" fmla="*/ 72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1" h="3810">
                    <a:moveTo>
                      <a:pt x="67" y="72"/>
                    </a:moveTo>
                    <a:lnTo>
                      <a:pt x="67" y="72"/>
                    </a:lnTo>
                    <a:lnTo>
                      <a:pt x="76" y="88"/>
                    </a:lnTo>
                    <a:lnTo>
                      <a:pt x="100" y="133"/>
                    </a:lnTo>
                    <a:lnTo>
                      <a:pt x="116" y="168"/>
                    </a:lnTo>
                    <a:lnTo>
                      <a:pt x="136" y="209"/>
                    </a:lnTo>
                    <a:lnTo>
                      <a:pt x="157" y="257"/>
                    </a:lnTo>
                    <a:lnTo>
                      <a:pt x="180" y="312"/>
                    </a:lnTo>
                    <a:lnTo>
                      <a:pt x="204" y="374"/>
                    </a:lnTo>
                    <a:lnTo>
                      <a:pt x="228" y="442"/>
                    </a:lnTo>
                    <a:lnTo>
                      <a:pt x="253" y="518"/>
                    </a:lnTo>
                    <a:lnTo>
                      <a:pt x="277" y="601"/>
                    </a:lnTo>
                    <a:lnTo>
                      <a:pt x="301" y="689"/>
                    </a:lnTo>
                    <a:lnTo>
                      <a:pt x="324" y="783"/>
                    </a:lnTo>
                    <a:lnTo>
                      <a:pt x="344" y="884"/>
                    </a:lnTo>
                    <a:lnTo>
                      <a:pt x="354" y="936"/>
                    </a:lnTo>
                    <a:lnTo>
                      <a:pt x="362" y="991"/>
                    </a:lnTo>
                    <a:lnTo>
                      <a:pt x="372" y="1047"/>
                    </a:lnTo>
                    <a:lnTo>
                      <a:pt x="378" y="1104"/>
                    </a:lnTo>
                    <a:lnTo>
                      <a:pt x="386" y="1161"/>
                    </a:lnTo>
                    <a:lnTo>
                      <a:pt x="392" y="1222"/>
                    </a:lnTo>
                    <a:lnTo>
                      <a:pt x="397" y="1283"/>
                    </a:lnTo>
                    <a:lnTo>
                      <a:pt x="401" y="1346"/>
                    </a:lnTo>
                    <a:lnTo>
                      <a:pt x="405" y="1410"/>
                    </a:lnTo>
                    <a:lnTo>
                      <a:pt x="408" y="1475"/>
                    </a:lnTo>
                    <a:lnTo>
                      <a:pt x="409" y="1543"/>
                    </a:lnTo>
                    <a:lnTo>
                      <a:pt x="409" y="1611"/>
                    </a:lnTo>
                    <a:lnTo>
                      <a:pt x="408" y="1680"/>
                    </a:lnTo>
                    <a:lnTo>
                      <a:pt x="405" y="1751"/>
                    </a:lnTo>
                    <a:lnTo>
                      <a:pt x="401" y="1824"/>
                    </a:lnTo>
                    <a:lnTo>
                      <a:pt x="396" y="1897"/>
                    </a:lnTo>
                    <a:lnTo>
                      <a:pt x="389" y="1972"/>
                    </a:lnTo>
                    <a:lnTo>
                      <a:pt x="381" y="2047"/>
                    </a:lnTo>
                    <a:lnTo>
                      <a:pt x="372" y="2125"/>
                    </a:lnTo>
                    <a:lnTo>
                      <a:pt x="360" y="2203"/>
                    </a:lnTo>
                    <a:lnTo>
                      <a:pt x="348" y="2283"/>
                    </a:lnTo>
                    <a:lnTo>
                      <a:pt x="333" y="2364"/>
                    </a:lnTo>
                    <a:lnTo>
                      <a:pt x="316" y="2447"/>
                    </a:lnTo>
                    <a:lnTo>
                      <a:pt x="298" y="2529"/>
                    </a:lnTo>
                    <a:lnTo>
                      <a:pt x="277" y="2614"/>
                    </a:lnTo>
                    <a:lnTo>
                      <a:pt x="256" y="2700"/>
                    </a:lnTo>
                    <a:lnTo>
                      <a:pt x="232" y="2786"/>
                    </a:lnTo>
                    <a:lnTo>
                      <a:pt x="205" y="2874"/>
                    </a:lnTo>
                    <a:lnTo>
                      <a:pt x="176" y="2963"/>
                    </a:lnTo>
                    <a:lnTo>
                      <a:pt x="147" y="3054"/>
                    </a:lnTo>
                    <a:lnTo>
                      <a:pt x="113" y="3144"/>
                    </a:lnTo>
                    <a:lnTo>
                      <a:pt x="78" y="3237"/>
                    </a:lnTo>
                    <a:lnTo>
                      <a:pt x="40" y="3330"/>
                    </a:lnTo>
                    <a:lnTo>
                      <a:pt x="0" y="3424"/>
                    </a:lnTo>
                    <a:lnTo>
                      <a:pt x="0" y="3424"/>
                    </a:lnTo>
                    <a:lnTo>
                      <a:pt x="145" y="3485"/>
                    </a:lnTo>
                    <a:lnTo>
                      <a:pt x="296" y="3546"/>
                    </a:lnTo>
                    <a:lnTo>
                      <a:pt x="471" y="3617"/>
                    </a:lnTo>
                    <a:lnTo>
                      <a:pt x="651" y="3689"/>
                    </a:lnTo>
                    <a:lnTo>
                      <a:pt x="736" y="3720"/>
                    </a:lnTo>
                    <a:lnTo>
                      <a:pt x="813" y="3750"/>
                    </a:lnTo>
                    <a:lnTo>
                      <a:pt x="883" y="3775"/>
                    </a:lnTo>
                    <a:lnTo>
                      <a:pt x="940" y="3794"/>
                    </a:lnTo>
                    <a:lnTo>
                      <a:pt x="984" y="3806"/>
                    </a:lnTo>
                    <a:lnTo>
                      <a:pt x="998" y="3808"/>
                    </a:lnTo>
                    <a:lnTo>
                      <a:pt x="1010" y="3810"/>
                    </a:lnTo>
                    <a:lnTo>
                      <a:pt x="1010" y="3810"/>
                    </a:lnTo>
                    <a:lnTo>
                      <a:pt x="1014" y="3810"/>
                    </a:lnTo>
                    <a:lnTo>
                      <a:pt x="1020" y="3808"/>
                    </a:lnTo>
                    <a:lnTo>
                      <a:pt x="1032" y="3803"/>
                    </a:lnTo>
                    <a:lnTo>
                      <a:pt x="1045" y="3794"/>
                    </a:lnTo>
                    <a:lnTo>
                      <a:pt x="1061" y="3782"/>
                    </a:lnTo>
                    <a:lnTo>
                      <a:pt x="1078" y="3767"/>
                    </a:lnTo>
                    <a:lnTo>
                      <a:pt x="1098" y="3750"/>
                    </a:lnTo>
                    <a:lnTo>
                      <a:pt x="1141" y="3708"/>
                    </a:lnTo>
                    <a:lnTo>
                      <a:pt x="1189" y="3659"/>
                    </a:lnTo>
                    <a:lnTo>
                      <a:pt x="1238" y="3603"/>
                    </a:lnTo>
                    <a:lnTo>
                      <a:pt x="1291" y="3545"/>
                    </a:lnTo>
                    <a:lnTo>
                      <a:pt x="1343" y="3484"/>
                    </a:lnTo>
                    <a:lnTo>
                      <a:pt x="1443" y="3364"/>
                    </a:lnTo>
                    <a:lnTo>
                      <a:pt x="1528" y="3260"/>
                    </a:lnTo>
                    <a:lnTo>
                      <a:pt x="1611" y="3157"/>
                    </a:lnTo>
                    <a:lnTo>
                      <a:pt x="1597" y="224"/>
                    </a:lnTo>
                    <a:lnTo>
                      <a:pt x="67" y="0"/>
                    </a:lnTo>
                    <a:lnTo>
                      <a:pt x="67" y="72"/>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1"/>
              <p:cNvSpPr>
                <a:spLocks/>
              </p:cNvSpPr>
              <p:nvPr/>
            </p:nvSpPr>
            <p:spPr bwMode="auto">
              <a:xfrm>
                <a:off x="-5426075" y="2079625"/>
                <a:ext cx="349250" cy="1298575"/>
              </a:xfrm>
              <a:custGeom>
                <a:avLst/>
                <a:gdLst>
                  <a:gd name="T0" fmla="*/ 877 w 880"/>
                  <a:gd name="T1" fmla="*/ 2061 h 3272"/>
                  <a:gd name="T2" fmla="*/ 864 w 880"/>
                  <a:gd name="T3" fmla="*/ 1982 h 3272"/>
                  <a:gd name="T4" fmla="*/ 829 w 880"/>
                  <a:gd name="T5" fmla="*/ 1837 h 3272"/>
                  <a:gd name="T6" fmla="*/ 790 w 880"/>
                  <a:gd name="T7" fmla="*/ 1709 h 3272"/>
                  <a:gd name="T8" fmla="*/ 747 w 880"/>
                  <a:gd name="T9" fmla="*/ 1598 h 3272"/>
                  <a:gd name="T10" fmla="*/ 704 w 880"/>
                  <a:gd name="T11" fmla="*/ 1506 h 3272"/>
                  <a:gd name="T12" fmla="*/ 668 w 880"/>
                  <a:gd name="T13" fmla="*/ 1434 h 3272"/>
                  <a:gd name="T14" fmla="*/ 630 w 880"/>
                  <a:gd name="T15" fmla="*/ 1369 h 3272"/>
                  <a:gd name="T16" fmla="*/ 402 w 880"/>
                  <a:gd name="T17" fmla="*/ 0 h 3272"/>
                  <a:gd name="T18" fmla="*/ 385 w 880"/>
                  <a:gd name="T19" fmla="*/ 4 h 3272"/>
                  <a:gd name="T20" fmla="*/ 352 w 880"/>
                  <a:gd name="T21" fmla="*/ 18 h 3272"/>
                  <a:gd name="T22" fmla="*/ 321 w 880"/>
                  <a:gd name="T23" fmla="*/ 36 h 3272"/>
                  <a:gd name="T24" fmla="*/ 293 w 880"/>
                  <a:gd name="T25" fmla="*/ 60 h 3272"/>
                  <a:gd name="T26" fmla="*/ 267 w 880"/>
                  <a:gd name="T27" fmla="*/ 88 h 3272"/>
                  <a:gd name="T28" fmla="*/ 243 w 880"/>
                  <a:gd name="T29" fmla="*/ 120 h 3272"/>
                  <a:gd name="T30" fmla="*/ 221 w 880"/>
                  <a:gd name="T31" fmla="*/ 156 h 3272"/>
                  <a:gd name="T32" fmla="*/ 192 w 880"/>
                  <a:gd name="T33" fmla="*/ 217 h 3272"/>
                  <a:gd name="T34" fmla="*/ 159 w 880"/>
                  <a:gd name="T35" fmla="*/ 306 h 3272"/>
                  <a:gd name="T36" fmla="*/ 133 w 880"/>
                  <a:gd name="T37" fmla="*/ 404 h 3272"/>
                  <a:gd name="T38" fmla="*/ 112 w 880"/>
                  <a:gd name="T39" fmla="*/ 507 h 3272"/>
                  <a:gd name="T40" fmla="*/ 98 w 880"/>
                  <a:gd name="T41" fmla="*/ 611 h 3272"/>
                  <a:gd name="T42" fmla="*/ 87 w 880"/>
                  <a:gd name="T43" fmla="*/ 715 h 3272"/>
                  <a:gd name="T44" fmla="*/ 76 w 880"/>
                  <a:gd name="T45" fmla="*/ 908 h 3272"/>
                  <a:gd name="T46" fmla="*/ 74 w 880"/>
                  <a:gd name="T47" fmla="*/ 1061 h 3272"/>
                  <a:gd name="T48" fmla="*/ 76 w 880"/>
                  <a:gd name="T49" fmla="*/ 1161 h 3272"/>
                  <a:gd name="T50" fmla="*/ 0 w 880"/>
                  <a:gd name="T51" fmla="*/ 2991 h 3272"/>
                  <a:gd name="T52" fmla="*/ 14 w 880"/>
                  <a:gd name="T53" fmla="*/ 3051 h 3272"/>
                  <a:gd name="T54" fmla="*/ 34 w 880"/>
                  <a:gd name="T55" fmla="*/ 3104 h 3272"/>
                  <a:gd name="T56" fmla="*/ 62 w 880"/>
                  <a:gd name="T57" fmla="*/ 3151 h 3272"/>
                  <a:gd name="T58" fmla="*/ 95 w 880"/>
                  <a:gd name="T59" fmla="*/ 3189 h 3272"/>
                  <a:gd name="T60" fmla="*/ 133 w 880"/>
                  <a:gd name="T61" fmla="*/ 3221 h 3272"/>
                  <a:gd name="T62" fmla="*/ 176 w 880"/>
                  <a:gd name="T63" fmla="*/ 3245 h 3272"/>
                  <a:gd name="T64" fmla="*/ 223 w 880"/>
                  <a:gd name="T65" fmla="*/ 3263 h 3272"/>
                  <a:gd name="T66" fmla="*/ 269 w 880"/>
                  <a:gd name="T67" fmla="*/ 3271 h 3272"/>
                  <a:gd name="T68" fmla="*/ 318 w 880"/>
                  <a:gd name="T69" fmla="*/ 3271 h 3272"/>
                  <a:gd name="T70" fmla="*/ 366 w 880"/>
                  <a:gd name="T71" fmla="*/ 3263 h 3272"/>
                  <a:gd name="T72" fmla="*/ 413 w 880"/>
                  <a:gd name="T73" fmla="*/ 3247 h 3272"/>
                  <a:gd name="T74" fmla="*/ 458 w 880"/>
                  <a:gd name="T75" fmla="*/ 3221 h 3272"/>
                  <a:gd name="T76" fmla="*/ 499 w 880"/>
                  <a:gd name="T77" fmla="*/ 3187 h 3272"/>
                  <a:gd name="T78" fmla="*/ 537 w 880"/>
                  <a:gd name="T79" fmla="*/ 3144 h 3272"/>
                  <a:gd name="T80" fmla="*/ 569 w 880"/>
                  <a:gd name="T81" fmla="*/ 3092 h 3272"/>
                  <a:gd name="T82" fmla="*/ 594 w 880"/>
                  <a:gd name="T83" fmla="*/ 3031 h 3272"/>
                  <a:gd name="T84" fmla="*/ 609 w 880"/>
                  <a:gd name="T85" fmla="*/ 2999 h 3272"/>
                  <a:gd name="T86" fmla="*/ 692 w 880"/>
                  <a:gd name="T87" fmla="*/ 2785 h 3272"/>
                  <a:gd name="T88" fmla="*/ 748 w 880"/>
                  <a:gd name="T89" fmla="*/ 2632 h 3272"/>
                  <a:gd name="T90" fmla="*/ 803 w 880"/>
                  <a:gd name="T91" fmla="*/ 2468 h 3272"/>
                  <a:gd name="T92" fmla="*/ 847 w 880"/>
                  <a:gd name="T93" fmla="*/ 2308 h 3272"/>
                  <a:gd name="T94" fmla="*/ 864 w 880"/>
                  <a:gd name="T95" fmla="*/ 2234 h 3272"/>
                  <a:gd name="T96" fmla="*/ 875 w 880"/>
                  <a:gd name="T97" fmla="*/ 2167 h 3272"/>
                  <a:gd name="T98" fmla="*/ 880 w 880"/>
                  <a:gd name="T99" fmla="*/ 2109 h 3272"/>
                  <a:gd name="T100" fmla="*/ 877 w 880"/>
                  <a:gd name="T101" fmla="*/ 2061 h 3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0" h="3272">
                    <a:moveTo>
                      <a:pt x="877" y="2061"/>
                    </a:moveTo>
                    <a:lnTo>
                      <a:pt x="877" y="2061"/>
                    </a:lnTo>
                    <a:lnTo>
                      <a:pt x="871" y="2021"/>
                    </a:lnTo>
                    <a:lnTo>
                      <a:pt x="864" y="1982"/>
                    </a:lnTo>
                    <a:lnTo>
                      <a:pt x="848" y="1908"/>
                    </a:lnTo>
                    <a:lnTo>
                      <a:pt x="829" y="1837"/>
                    </a:lnTo>
                    <a:lnTo>
                      <a:pt x="810" y="1771"/>
                    </a:lnTo>
                    <a:lnTo>
                      <a:pt x="790" y="1709"/>
                    </a:lnTo>
                    <a:lnTo>
                      <a:pt x="768" y="1651"/>
                    </a:lnTo>
                    <a:lnTo>
                      <a:pt x="747" y="1598"/>
                    </a:lnTo>
                    <a:lnTo>
                      <a:pt x="726" y="1548"/>
                    </a:lnTo>
                    <a:lnTo>
                      <a:pt x="704" y="1506"/>
                    </a:lnTo>
                    <a:lnTo>
                      <a:pt x="686" y="1467"/>
                    </a:lnTo>
                    <a:lnTo>
                      <a:pt x="668" y="1434"/>
                    </a:lnTo>
                    <a:lnTo>
                      <a:pt x="652" y="1406"/>
                    </a:lnTo>
                    <a:lnTo>
                      <a:pt x="630" y="1369"/>
                    </a:lnTo>
                    <a:lnTo>
                      <a:pt x="622" y="1355"/>
                    </a:lnTo>
                    <a:lnTo>
                      <a:pt x="402" y="0"/>
                    </a:lnTo>
                    <a:lnTo>
                      <a:pt x="402" y="0"/>
                    </a:lnTo>
                    <a:lnTo>
                      <a:pt x="385" y="4"/>
                    </a:lnTo>
                    <a:lnTo>
                      <a:pt x="368" y="11"/>
                    </a:lnTo>
                    <a:lnTo>
                      <a:pt x="352" y="18"/>
                    </a:lnTo>
                    <a:lnTo>
                      <a:pt x="336" y="27"/>
                    </a:lnTo>
                    <a:lnTo>
                      <a:pt x="321" y="36"/>
                    </a:lnTo>
                    <a:lnTo>
                      <a:pt x="306" y="48"/>
                    </a:lnTo>
                    <a:lnTo>
                      <a:pt x="293" y="60"/>
                    </a:lnTo>
                    <a:lnTo>
                      <a:pt x="280" y="74"/>
                    </a:lnTo>
                    <a:lnTo>
                      <a:pt x="267" y="88"/>
                    </a:lnTo>
                    <a:lnTo>
                      <a:pt x="255" y="104"/>
                    </a:lnTo>
                    <a:lnTo>
                      <a:pt x="243" y="120"/>
                    </a:lnTo>
                    <a:lnTo>
                      <a:pt x="232" y="139"/>
                    </a:lnTo>
                    <a:lnTo>
                      <a:pt x="221" y="156"/>
                    </a:lnTo>
                    <a:lnTo>
                      <a:pt x="211" y="176"/>
                    </a:lnTo>
                    <a:lnTo>
                      <a:pt x="192" y="217"/>
                    </a:lnTo>
                    <a:lnTo>
                      <a:pt x="175" y="260"/>
                    </a:lnTo>
                    <a:lnTo>
                      <a:pt x="159" y="306"/>
                    </a:lnTo>
                    <a:lnTo>
                      <a:pt x="145" y="354"/>
                    </a:lnTo>
                    <a:lnTo>
                      <a:pt x="133" y="404"/>
                    </a:lnTo>
                    <a:lnTo>
                      <a:pt x="123" y="456"/>
                    </a:lnTo>
                    <a:lnTo>
                      <a:pt x="112" y="507"/>
                    </a:lnTo>
                    <a:lnTo>
                      <a:pt x="104" y="559"/>
                    </a:lnTo>
                    <a:lnTo>
                      <a:pt x="98" y="611"/>
                    </a:lnTo>
                    <a:lnTo>
                      <a:pt x="92" y="664"/>
                    </a:lnTo>
                    <a:lnTo>
                      <a:pt x="87" y="715"/>
                    </a:lnTo>
                    <a:lnTo>
                      <a:pt x="80" y="815"/>
                    </a:lnTo>
                    <a:lnTo>
                      <a:pt x="76" y="908"/>
                    </a:lnTo>
                    <a:lnTo>
                      <a:pt x="74" y="991"/>
                    </a:lnTo>
                    <a:lnTo>
                      <a:pt x="74" y="1061"/>
                    </a:lnTo>
                    <a:lnTo>
                      <a:pt x="75" y="1114"/>
                    </a:lnTo>
                    <a:lnTo>
                      <a:pt x="76" y="1161"/>
                    </a:lnTo>
                    <a:lnTo>
                      <a:pt x="0" y="2991"/>
                    </a:lnTo>
                    <a:lnTo>
                      <a:pt x="0" y="2991"/>
                    </a:lnTo>
                    <a:lnTo>
                      <a:pt x="6" y="3022"/>
                    </a:lnTo>
                    <a:lnTo>
                      <a:pt x="14" y="3051"/>
                    </a:lnTo>
                    <a:lnTo>
                      <a:pt x="23" y="3079"/>
                    </a:lnTo>
                    <a:lnTo>
                      <a:pt x="34" y="3104"/>
                    </a:lnTo>
                    <a:lnTo>
                      <a:pt x="47" y="3128"/>
                    </a:lnTo>
                    <a:lnTo>
                      <a:pt x="62" y="3151"/>
                    </a:lnTo>
                    <a:lnTo>
                      <a:pt x="78" y="3171"/>
                    </a:lnTo>
                    <a:lnTo>
                      <a:pt x="95" y="3189"/>
                    </a:lnTo>
                    <a:lnTo>
                      <a:pt x="114" y="3207"/>
                    </a:lnTo>
                    <a:lnTo>
                      <a:pt x="133" y="3221"/>
                    </a:lnTo>
                    <a:lnTo>
                      <a:pt x="155" y="3235"/>
                    </a:lnTo>
                    <a:lnTo>
                      <a:pt x="176" y="3245"/>
                    </a:lnTo>
                    <a:lnTo>
                      <a:pt x="199" y="3255"/>
                    </a:lnTo>
                    <a:lnTo>
                      <a:pt x="223" y="3263"/>
                    </a:lnTo>
                    <a:lnTo>
                      <a:pt x="245" y="3267"/>
                    </a:lnTo>
                    <a:lnTo>
                      <a:pt x="269" y="3271"/>
                    </a:lnTo>
                    <a:lnTo>
                      <a:pt x="293" y="3272"/>
                    </a:lnTo>
                    <a:lnTo>
                      <a:pt x="318" y="3271"/>
                    </a:lnTo>
                    <a:lnTo>
                      <a:pt x="342" y="3268"/>
                    </a:lnTo>
                    <a:lnTo>
                      <a:pt x="366" y="3263"/>
                    </a:lnTo>
                    <a:lnTo>
                      <a:pt x="390" y="3256"/>
                    </a:lnTo>
                    <a:lnTo>
                      <a:pt x="413" y="3247"/>
                    </a:lnTo>
                    <a:lnTo>
                      <a:pt x="436" y="3235"/>
                    </a:lnTo>
                    <a:lnTo>
                      <a:pt x="458" y="3221"/>
                    </a:lnTo>
                    <a:lnTo>
                      <a:pt x="479" y="3205"/>
                    </a:lnTo>
                    <a:lnTo>
                      <a:pt x="499" y="3187"/>
                    </a:lnTo>
                    <a:lnTo>
                      <a:pt x="519" y="3167"/>
                    </a:lnTo>
                    <a:lnTo>
                      <a:pt x="537" y="3144"/>
                    </a:lnTo>
                    <a:lnTo>
                      <a:pt x="554" y="3120"/>
                    </a:lnTo>
                    <a:lnTo>
                      <a:pt x="569" y="3092"/>
                    </a:lnTo>
                    <a:lnTo>
                      <a:pt x="582" y="3063"/>
                    </a:lnTo>
                    <a:lnTo>
                      <a:pt x="594" y="3031"/>
                    </a:lnTo>
                    <a:lnTo>
                      <a:pt x="594" y="3031"/>
                    </a:lnTo>
                    <a:lnTo>
                      <a:pt x="609" y="2999"/>
                    </a:lnTo>
                    <a:lnTo>
                      <a:pt x="643" y="2911"/>
                    </a:lnTo>
                    <a:lnTo>
                      <a:pt x="692" y="2785"/>
                    </a:lnTo>
                    <a:lnTo>
                      <a:pt x="720" y="2710"/>
                    </a:lnTo>
                    <a:lnTo>
                      <a:pt x="748" y="2632"/>
                    </a:lnTo>
                    <a:lnTo>
                      <a:pt x="776" y="2549"/>
                    </a:lnTo>
                    <a:lnTo>
                      <a:pt x="803" y="2468"/>
                    </a:lnTo>
                    <a:lnTo>
                      <a:pt x="827" y="2387"/>
                    </a:lnTo>
                    <a:lnTo>
                      <a:pt x="847" y="2308"/>
                    </a:lnTo>
                    <a:lnTo>
                      <a:pt x="856" y="2271"/>
                    </a:lnTo>
                    <a:lnTo>
                      <a:pt x="864" y="2234"/>
                    </a:lnTo>
                    <a:lnTo>
                      <a:pt x="869" y="2199"/>
                    </a:lnTo>
                    <a:lnTo>
                      <a:pt x="875" y="2167"/>
                    </a:lnTo>
                    <a:lnTo>
                      <a:pt x="877" y="2137"/>
                    </a:lnTo>
                    <a:lnTo>
                      <a:pt x="880" y="2109"/>
                    </a:lnTo>
                    <a:lnTo>
                      <a:pt x="879" y="2083"/>
                    </a:lnTo>
                    <a:lnTo>
                      <a:pt x="877" y="2061"/>
                    </a:lnTo>
                    <a:lnTo>
                      <a:pt x="877" y="2061"/>
                    </a:lnTo>
                    <a:close/>
                  </a:path>
                </a:pathLst>
              </a:custGeom>
              <a:solidFill>
                <a:srgbClr val="197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2"/>
              <p:cNvSpPr>
                <a:spLocks/>
              </p:cNvSpPr>
              <p:nvPr/>
            </p:nvSpPr>
            <p:spPr bwMode="auto">
              <a:xfrm>
                <a:off x="-5861050" y="2657475"/>
                <a:ext cx="671512" cy="714375"/>
              </a:xfrm>
              <a:custGeom>
                <a:avLst/>
                <a:gdLst>
                  <a:gd name="T0" fmla="*/ 613 w 1691"/>
                  <a:gd name="T1" fmla="*/ 125 h 1802"/>
                  <a:gd name="T2" fmla="*/ 716 w 1691"/>
                  <a:gd name="T3" fmla="*/ 218 h 1802"/>
                  <a:gd name="T4" fmla="*/ 834 w 1691"/>
                  <a:gd name="T5" fmla="*/ 337 h 1802"/>
                  <a:gd name="T6" fmla="*/ 1042 w 1691"/>
                  <a:gd name="T7" fmla="*/ 570 h 1802"/>
                  <a:gd name="T8" fmla="*/ 1285 w 1691"/>
                  <a:gd name="T9" fmla="*/ 865 h 1802"/>
                  <a:gd name="T10" fmla="*/ 1563 w 1691"/>
                  <a:gd name="T11" fmla="*/ 1222 h 1802"/>
                  <a:gd name="T12" fmla="*/ 1607 w 1691"/>
                  <a:gd name="T13" fmla="*/ 1279 h 1802"/>
                  <a:gd name="T14" fmla="*/ 1643 w 1691"/>
                  <a:gd name="T15" fmla="*/ 1328 h 1802"/>
                  <a:gd name="T16" fmla="*/ 1667 w 1691"/>
                  <a:gd name="T17" fmla="*/ 1376 h 1802"/>
                  <a:gd name="T18" fmla="*/ 1683 w 1691"/>
                  <a:gd name="T19" fmla="*/ 1426 h 1802"/>
                  <a:gd name="T20" fmla="*/ 1691 w 1691"/>
                  <a:gd name="T21" fmla="*/ 1472 h 1802"/>
                  <a:gd name="T22" fmla="*/ 1691 w 1691"/>
                  <a:gd name="T23" fmla="*/ 1519 h 1802"/>
                  <a:gd name="T24" fmla="*/ 1679 w 1691"/>
                  <a:gd name="T25" fmla="*/ 1576 h 1802"/>
                  <a:gd name="T26" fmla="*/ 1641 w 1691"/>
                  <a:gd name="T27" fmla="*/ 1654 h 1802"/>
                  <a:gd name="T28" fmla="*/ 1583 w 1691"/>
                  <a:gd name="T29" fmla="*/ 1720 h 1802"/>
                  <a:gd name="T30" fmla="*/ 1511 w 1691"/>
                  <a:gd name="T31" fmla="*/ 1769 h 1802"/>
                  <a:gd name="T32" fmla="*/ 1430 w 1691"/>
                  <a:gd name="T33" fmla="*/ 1797 h 1802"/>
                  <a:gd name="T34" fmla="*/ 1345 w 1691"/>
                  <a:gd name="T35" fmla="*/ 1801 h 1802"/>
                  <a:gd name="T36" fmla="*/ 1287 w 1691"/>
                  <a:gd name="T37" fmla="*/ 1789 h 1802"/>
                  <a:gd name="T38" fmla="*/ 1247 w 1691"/>
                  <a:gd name="T39" fmla="*/ 1772 h 1802"/>
                  <a:gd name="T40" fmla="*/ 1208 w 1691"/>
                  <a:gd name="T41" fmla="*/ 1746 h 1802"/>
                  <a:gd name="T42" fmla="*/ 1170 w 1691"/>
                  <a:gd name="T43" fmla="*/ 1713 h 1802"/>
                  <a:gd name="T44" fmla="*/ 1040 w 1691"/>
                  <a:gd name="T45" fmla="*/ 1555 h 1802"/>
                  <a:gd name="T46" fmla="*/ 670 w 1691"/>
                  <a:gd name="T47" fmla="*/ 1118 h 1802"/>
                  <a:gd name="T48" fmla="*/ 413 w 1691"/>
                  <a:gd name="T49" fmla="*/ 832 h 1802"/>
                  <a:gd name="T50" fmla="*/ 219 w 1691"/>
                  <a:gd name="T51" fmla="*/ 635 h 1802"/>
                  <a:gd name="T52" fmla="*/ 123 w 1691"/>
                  <a:gd name="T53" fmla="*/ 551 h 1802"/>
                  <a:gd name="T54" fmla="*/ 95 w 1691"/>
                  <a:gd name="T55" fmla="*/ 528 h 1802"/>
                  <a:gd name="T56" fmla="*/ 62 w 1691"/>
                  <a:gd name="T57" fmla="*/ 490 h 1802"/>
                  <a:gd name="T58" fmla="*/ 36 w 1691"/>
                  <a:gd name="T59" fmla="*/ 449 h 1802"/>
                  <a:gd name="T60" fmla="*/ 12 w 1691"/>
                  <a:gd name="T61" fmla="*/ 391 h 1802"/>
                  <a:gd name="T62" fmla="*/ 0 w 1691"/>
                  <a:gd name="T63" fmla="*/ 304 h 1802"/>
                  <a:gd name="T64" fmla="*/ 14 w 1691"/>
                  <a:gd name="T65" fmla="*/ 217 h 1802"/>
                  <a:gd name="T66" fmla="*/ 51 w 1691"/>
                  <a:gd name="T67" fmla="*/ 137 h 1802"/>
                  <a:gd name="T68" fmla="*/ 108 w 1691"/>
                  <a:gd name="T69" fmla="*/ 72 h 1802"/>
                  <a:gd name="T70" fmla="*/ 184 w 1691"/>
                  <a:gd name="T71" fmla="*/ 24 h 1802"/>
                  <a:gd name="T72" fmla="*/ 229 w 1691"/>
                  <a:gd name="T73" fmla="*/ 9 h 1802"/>
                  <a:gd name="T74" fmla="*/ 277 w 1691"/>
                  <a:gd name="T75" fmla="*/ 1 h 1802"/>
                  <a:gd name="T76" fmla="*/ 328 w 1691"/>
                  <a:gd name="T77" fmla="*/ 0 h 1802"/>
                  <a:gd name="T78" fmla="*/ 382 w 1691"/>
                  <a:gd name="T79" fmla="*/ 8 h 1802"/>
                  <a:gd name="T80" fmla="*/ 440 w 1691"/>
                  <a:gd name="T81" fmla="*/ 24 h 1802"/>
                  <a:gd name="T82" fmla="*/ 498 w 1691"/>
                  <a:gd name="T83" fmla="*/ 51 h 1802"/>
                  <a:gd name="T84" fmla="*/ 561 w 1691"/>
                  <a:gd name="T85" fmla="*/ 8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1" h="1802">
                    <a:moveTo>
                      <a:pt x="582" y="103"/>
                    </a:moveTo>
                    <a:lnTo>
                      <a:pt x="582" y="103"/>
                    </a:lnTo>
                    <a:lnTo>
                      <a:pt x="613" y="125"/>
                    </a:lnTo>
                    <a:lnTo>
                      <a:pt x="646" y="153"/>
                    </a:lnTo>
                    <a:lnTo>
                      <a:pt x="680" y="184"/>
                    </a:lnTo>
                    <a:lnTo>
                      <a:pt x="716" y="218"/>
                    </a:lnTo>
                    <a:lnTo>
                      <a:pt x="755" y="256"/>
                    </a:lnTo>
                    <a:lnTo>
                      <a:pt x="794" y="294"/>
                    </a:lnTo>
                    <a:lnTo>
                      <a:pt x="834" y="337"/>
                    </a:lnTo>
                    <a:lnTo>
                      <a:pt x="875" y="381"/>
                    </a:lnTo>
                    <a:lnTo>
                      <a:pt x="957" y="473"/>
                    </a:lnTo>
                    <a:lnTo>
                      <a:pt x="1042" y="570"/>
                    </a:lnTo>
                    <a:lnTo>
                      <a:pt x="1126" y="670"/>
                    </a:lnTo>
                    <a:lnTo>
                      <a:pt x="1208" y="768"/>
                    </a:lnTo>
                    <a:lnTo>
                      <a:pt x="1285" y="865"/>
                    </a:lnTo>
                    <a:lnTo>
                      <a:pt x="1358" y="956"/>
                    </a:lnTo>
                    <a:lnTo>
                      <a:pt x="1480" y="1113"/>
                    </a:lnTo>
                    <a:lnTo>
                      <a:pt x="1563" y="1222"/>
                    </a:lnTo>
                    <a:lnTo>
                      <a:pt x="1593" y="1262"/>
                    </a:lnTo>
                    <a:lnTo>
                      <a:pt x="1593" y="1262"/>
                    </a:lnTo>
                    <a:lnTo>
                      <a:pt x="1607" y="1279"/>
                    </a:lnTo>
                    <a:lnTo>
                      <a:pt x="1620" y="1295"/>
                    </a:lnTo>
                    <a:lnTo>
                      <a:pt x="1632" y="1311"/>
                    </a:lnTo>
                    <a:lnTo>
                      <a:pt x="1643" y="1328"/>
                    </a:lnTo>
                    <a:lnTo>
                      <a:pt x="1652" y="1344"/>
                    </a:lnTo>
                    <a:lnTo>
                      <a:pt x="1660" y="1360"/>
                    </a:lnTo>
                    <a:lnTo>
                      <a:pt x="1667" y="1376"/>
                    </a:lnTo>
                    <a:lnTo>
                      <a:pt x="1673" y="1394"/>
                    </a:lnTo>
                    <a:lnTo>
                      <a:pt x="1679" y="1410"/>
                    </a:lnTo>
                    <a:lnTo>
                      <a:pt x="1683" y="1426"/>
                    </a:lnTo>
                    <a:lnTo>
                      <a:pt x="1687" y="1442"/>
                    </a:lnTo>
                    <a:lnTo>
                      <a:pt x="1689" y="1458"/>
                    </a:lnTo>
                    <a:lnTo>
                      <a:pt x="1691" y="1472"/>
                    </a:lnTo>
                    <a:lnTo>
                      <a:pt x="1691" y="1488"/>
                    </a:lnTo>
                    <a:lnTo>
                      <a:pt x="1691" y="1503"/>
                    </a:lnTo>
                    <a:lnTo>
                      <a:pt x="1691" y="1519"/>
                    </a:lnTo>
                    <a:lnTo>
                      <a:pt x="1688" y="1533"/>
                    </a:lnTo>
                    <a:lnTo>
                      <a:pt x="1685" y="1548"/>
                    </a:lnTo>
                    <a:lnTo>
                      <a:pt x="1679" y="1576"/>
                    </a:lnTo>
                    <a:lnTo>
                      <a:pt x="1668" y="1604"/>
                    </a:lnTo>
                    <a:lnTo>
                      <a:pt x="1656" y="1631"/>
                    </a:lnTo>
                    <a:lnTo>
                      <a:pt x="1641" y="1654"/>
                    </a:lnTo>
                    <a:lnTo>
                      <a:pt x="1624" y="1678"/>
                    </a:lnTo>
                    <a:lnTo>
                      <a:pt x="1604" y="1700"/>
                    </a:lnTo>
                    <a:lnTo>
                      <a:pt x="1583" y="1720"/>
                    </a:lnTo>
                    <a:lnTo>
                      <a:pt x="1560" y="1738"/>
                    </a:lnTo>
                    <a:lnTo>
                      <a:pt x="1536" y="1754"/>
                    </a:lnTo>
                    <a:lnTo>
                      <a:pt x="1511" y="1769"/>
                    </a:lnTo>
                    <a:lnTo>
                      <a:pt x="1484" y="1780"/>
                    </a:lnTo>
                    <a:lnTo>
                      <a:pt x="1458" y="1789"/>
                    </a:lnTo>
                    <a:lnTo>
                      <a:pt x="1430" y="1797"/>
                    </a:lnTo>
                    <a:lnTo>
                      <a:pt x="1402" y="1801"/>
                    </a:lnTo>
                    <a:lnTo>
                      <a:pt x="1373" y="1802"/>
                    </a:lnTo>
                    <a:lnTo>
                      <a:pt x="1345" y="1801"/>
                    </a:lnTo>
                    <a:lnTo>
                      <a:pt x="1317" y="1797"/>
                    </a:lnTo>
                    <a:lnTo>
                      <a:pt x="1302" y="1793"/>
                    </a:lnTo>
                    <a:lnTo>
                      <a:pt x="1287" y="1789"/>
                    </a:lnTo>
                    <a:lnTo>
                      <a:pt x="1274" y="1784"/>
                    </a:lnTo>
                    <a:lnTo>
                      <a:pt x="1261" y="1778"/>
                    </a:lnTo>
                    <a:lnTo>
                      <a:pt x="1247" y="1772"/>
                    </a:lnTo>
                    <a:lnTo>
                      <a:pt x="1234" y="1765"/>
                    </a:lnTo>
                    <a:lnTo>
                      <a:pt x="1221" y="1756"/>
                    </a:lnTo>
                    <a:lnTo>
                      <a:pt x="1208" y="1746"/>
                    </a:lnTo>
                    <a:lnTo>
                      <a:pt x="1196" y="1737"/>
                    </a:lnTo>
                    <a:lnTo>
                      <a:pt x="1182" y="1725"/>
                    </a:lnTo>
                    <a:lnTo>
                      <a:pt x="1170" y="1713"/>
                    </a:lnTo>
                    <a:lnTo>
                      <a:pt x="1160" y="1701"/>
                    </a:lnTo>
                    <a:lnTo>
                      <a:pt x="1160" y="1701"/>
                    </a:lnTo>
                    <a:lnTo>
                      <a:pt x="1040" y="1555"/>
                    </a:lnTo>
                    <a:lnTo>
                      <a:pt x="911" y="1400"/>
                    </a:lnTo>
                    <a:lnTo>
                      <a:pt x="755" y="1217"/>
                    </a:lnTo>
                    <a:lnTo>
                      <a:pt x="670" y="1118"/>
                    </a:lnTo>
                    <a:lnTo>
                      <a:pt x="583" y="1021"/>
                    </a:lnTo>
                    <a:lnTo>
                      <a:pt x="497" y="924"/>
                    </a:lnTo>
                    <a:lnTo>
                      <a:pt x="413" y="832"/>
                    </a:lnTo>
                    <a:lnTo>
                      <a:pt x="330" y="747"/>
                    </a:lnTo>
                    <a:lnTo>
                      <a:pt x="255" y="670"/>
                    </a:lnTo>
                    <a:lnTo>
                      <a:pt x="219" y="635"/>
                    </a:lnTo>
                    <a:lnTo>
                      <a:pt x="184" y="604"/>
                    </a:lnTo>
                    <a:lnTo>
                      <a:pt x="152" y="576"/>
                    </a:lnTo>
                    <a:lnTo>
                      <a:pt x="123" y="551"/>
                    </a:lnTo>
                    <a:lnTo>
                      <a:pt x="123" y="551"/>
                    </a:lnTo>
                    <a:lnTo>
                      <a:pt x="108" y="540"/>
                    </a:lnTo>
                    <a:lnTo>
                      <a:pt x="95" y="528"/>
                    </a:lnTo>
                    <a:lnTo>
                      <a:pt x="83" y="515"/>
                    </a:lnTo>
                    <a:lnTo>
                      <a:pt x="72" y="503"/>
                    </a:lnTo>
                    <a:lnTo>
                      <a:pt x="62" y="490"/>
                    </a:lnTo>
                    <a:lnTo>
                      <a:pt x="52" y="477"/>
                    </a:lnTo>
                    <a:lnTo>
                      <a:pt x="43" y="463"/>
                    </a:lnTo>
                    <a:lnTo>
                      <a:pt x="36" y="449"/>
                    </a:lnTo>
                    <a:lnTo>
                      <a:pt x="28" y="435"/>
                    </a:lnTo>
                    <a:lnTo>
                      <a:pt x="23" y="421"/>
                    </a:lnTo>
                    <a:lnTo>
                      <a:pt x="12" y="391"/>
                    </a:lnTo>
                    <a:lnTo>
                      <a:pt x="6" y="362"/>
                    </a:lnTo>
                    <a:lnTo>
                      <a:pt x="2" y="333"/>
                    </a:lnTo>
                    <a:lnTo>
                      <a:pt x="0" y="304"/>
                    </a:lnTo>
                    <a:lnTo>
                      <a:pt x="2" y="274"/>
                    </a:lnTo>
                    <a:lnTo>
                      <a:pt x="7" y="245"/>
                    </a:lnTo>
                    <a:lnTo>
                      <a:pt x="14" y="217"/>
                    </a:lnTo>
                    <a:lnTo>
                      <a:pt x="24" y="189"/>
                    </a:lnTo>
                    <a:lnTo>
                      <a:pt x="36" y="162"/>
                    </a:lnTo>
                    <a:lnTo>
                      <a:pt x="51" y="137"/>
                    </a:lnTo>
                    <a:lnTo>
                      <a:pt x="68" y="113"/>
                    </a:lnTo>
                    <a:lnTo>
                      <a:pt x="87" y="92"/>
                    </a:lnTo>
                    <a:lnTo>
                      <a:pt x="108" y="72"/>
                    </a:lnTo>
                    <a:lnTo>
                      <a:pt x="132" y="53"/>
                    </a:lnTo>
                    <a:lnTo>
                      <a:pt x="157" y="37"/>
                    </a:lnTo>
                    <a:lnTo>
                      <a:pt x="184" y="24"/>
                    </a:lnTo>
                    <a:lnTo>
                      <a:pt x="199" y="19"/>
                    </a:lnTo>
                    <a:lnTo>
                      <a:pt x="213" y="13"/>
                    </a:lnTo>
                    <a:lnTo>
                      <a:pt x="229" y="9"/>
                    </a:lnTo>
                    <a:lnTo>
                      <a:pt x="244" y="5"/>
                    </a:lnTo>
                    <a:lnTo>
                      <a:pt x="260" y="3"/>
                    </a:lnTo>
                    <a:lnTo>
                      <a:pt x="277" y="1"/>
                    </a:lnTo>
                    <a:lnTo>
                      <a:pt x="293" y="0"/>
                    </a:lnTo>
                    <a:lnTo>
                      <a:pt x="311" y="0"/>
                    </a:lnTo>
                    <a:lnTo>
                      <a:pt x="328" y="0"/>
                    </a:lnTo>
                    <a:lnTo>
                      <a:pt x="345" y="1"/>
                    </a:lnTo>
                    <a:lnTo>
                      <a:pt x="364" y="4"/>
                    </a:lnTo>
                    <a:lnTo>
                      <a:pt x="382" y="8"/>
                    </a:lnTo>
                    <a:lnTo>
                      <a:pt x="401" y="12"/>
                    </a:lnTo>
                    <a:lnTo>
                      <a:pt x="420" y="17"/>
                    </a:lnTo>
                    <a:lnTo>
                      <a:pt x="440" y="24"/>
                    </a:lnTo>
                    <a:lnTo>
                      <a:pt x="458" y="32"/>
                    </a:lnTo>
                    <a:lnTo>
                      <a:pt x="478" y="41"/>
                    </a:lnTo>
                    <a:lnTo>
                      <a:pt x="498" y="51"/>
                    </a:lnTo>
                    <a:lnTo>
                      <a:pt x="519" y="61"/>
                    </a:lnTo>
                    <a:lnTo>
                      <a:pt x="539" y="75"/>
                    </a:lnTo>
                    <a:lnTo>
                      <a:pt x="561" y="88"/>
                    </a:lnTo>
                    <a:lnTo>
                      <a:pt x="582" y="103"/>
                    </a:lnTo>
                    <a:lnTo>
                      <a:pt x="582" y="103"/>
                    </a:lnTo>
                    <a:close/>
                  </a:path>
                </a:pathLst>
              </a:custGeom>
              <a:solidFill>
                <a:srgbClr val="1F8C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3"/>
              <p:cNvSpPr>
                <a:spLocks/>
              </p:cNvSpPr>
              <p:nvPr/>
            </p:nvSpPr>
            <p:spPr bwMode="auto">
              <a:xfrm>
                <a:off x="-5862638" y="2651125"/>
                <a:ext cx="207962" cy="212725"/>
              </a:xfrm>
              <a:custGeom>
                <a:avLst/>
                <a:gdLst>
                  <a:gd name="T0" fmla="*/ 524 w 524"/>
                  <a:gd name="T1" fmla="*/ 126 h 536"/>
                  <a:gd name="T2" fmla="*/ 522 w 524"/>
                  <a:gd name="T3" fmla="*/ 151 h 536"/>
                  <a:gd name="T4" fmla="*/ 512 w 524"/>
                  <a:gd name="T5" fmla="*/ 180 h 536"/>
                  <a:gd name="T6" fmla="*/ 499 w 524"/>
                  <a:gd name="T7" fmla="*/ 212 h 536"/>
                  <a:gd name="T8" fmla="*/ 461 w 524"/>
                  <a:gd name="T9" fmla="*/ 283 h 536"/>
                  <a:gd name="T10" fmla="*/ 409 w 524"/>
                  <a:gd name="T11" fmla="*/ 356 h 536"/>
                  <a:gd name="T12" fmla="*/ 349 w 524"/>
                  <a:gd name="T13" fmla="*/ 425 h 536"/>
                  <a:gd name="T14" fmla="*/ 286 w 524"/>
                  <a:gd name="T15" fmla="*/ 482 h 536"/>
                  <a:gd name="T16" fmla="*/ 256 w 524"/>
                  <a:gd name="T17" fmla="*/ 505 h 536"/>
                  <a:gd name="T18" fmla="*/ 226 w 524"/>
                  <a:gd name="T19" fmla="*/ 521 h 536"/>
                  <a:gd name="T20" fmla="*/ 198 w 524"/>
                  <a:gd name="T21" fmla="*/ 532 h 536"/>
                  <a:gd name="T22" fmla="*/ 173 w 524"/>
                  <a:gd name="T23" fmla="*/ 536 h 536"/>
                  <a:gd name="T24" fmla="*/ 151 w 524"/>
                  <a:gd name="T25" fmla="*/ 532 h 536"/>
                  <a:gd name="T26" fmla="*/ 139 w 524"/>
                  <a:gd name="T27" fmla="*/ 526 h 536"/>
                  <a:gd name="T28" fmla="*/ 115 w 524"/>
                  <a:gd name="T29" fmla="*/ 513 h 536"/>
                  <a:gd name="T30" fmla="*/ 89 w 524"/>
                  <a:gd name="T31" fmla="*/ 493 h 536"/>
                  <a:gd name="T32" fmla="*/ 65 w 524"/>
                  <a:gd name="T33" fmla="*/ 468 h 536"/>
                  <a:gd name="T34" fmla="*/ 41 w 524"/>
                  <a:gd name="T35" fmla="*/ 438 h 536"/>
                  <a:gd name="T36" fmla="*/ 23 w 524"/>
                  <a:gd name="T37" fmla="*/ 404 h 536"/>
                  <a:gd name="T38" fmla="*/ 8 w 524"/>
                  <a:gd name="T39" fmla="*/ 365 h 536"/>
                  <a:gd name="T40" fmla="*/ 0 w 524"/>
                  <a:gd name="T41" fmla="*/ 324 h 536"/>
                  <a:gd name="T42" fmla="*/ 0 w 524"/>
                  <a:gd name="T43" fmla="*/ 301 h 536"/>
                  <a:gd name="T44" fmla="*/ 4 w 524"/>
                  <a:gd name="T45" fmla="*/ 255 h 536"/>
                  <a:gd name="T46" fmla="*/ 17 w 524"/>
                  <a:gd name="T47" fmla="*/ 207 h 536"/>
                  <a:gd name="T48" fmla="*/ 37 w 524"/>
                  <a:gd name="T49" fmla="*/ 162 h 536"/>
                  <a:gd name="T50" fmla="*/ 64 w 524"/>
                  <a:gd name="T51" fmla="*/ 118 h 536"/>
                  <a:gd name="T52" fmla="*/ 99 w 524"/>
                  <a:gd name="T53" fmla="*/ 78 h 536"/>
                  <a:gd name="T54" fmla="*/ 139 w 524"/>
                  <a:gd name="T55" fmla="*/ 46 h 536"/>
                  <a:gd name="T56" fmla="*/ 184 w 524"/>
                  <a:gd name="T57" fmla="*/ 20 h 536"/>
                  <a:gd name="T58" fmla="*/ 233 w 524"/>
                  <a:gd name="T59" fmla="*/ 4 h 536"/>
                  <a:gd name="T60" fmla="*/ 257 w 524"/>
                  <a:gd name="T61" fmla="*/ 0 h 536"/>
                  <a:gd name="T62" fmla="*/ 305 w 524"/>
                  <a:gd name="T63" fmla="*/ 0 h 536"/>
                  <a:gd name="T64" fmla="*/ 354 w 524"/>
                  <a:gd name="T65" fmla="*/ 8 h 536"/>
                  <a:gd name="T66" fmla="*/ 402 w 524"/>
                  <a:gd name="T67" fmla="*/ 22 h 536"/>
                  <a:gd name="T68" fmla="*/ 445 w 524"/>
                  <a:gd name="T69" fmla="*/ 40 h 536"/>
                  <a:gd name="T70" fmla="*/ 481 w 524"/>
                  <a:gd name="T71" fmla="*/ 62 h 536"/>
                  <a:gd name="T72" fmla="*/ 507 w 524"/>
                  <a:gd name="T73" fmla="*/ 87 h 536"/>
                  <a:gd name="T74" fmla="*/ 520 w 524"/>
                  <a:gd name="T75" fmla="*/ 106 h 536"/>
                  <a:gd name="T76" fmla="*/ 523 w 524"/>
                  <a:gd name="T77" fmla="*/ 119 h 536"/>
                  <a:gd name="T78" fmla="*/ 524 w 524"/>
                  <a:gd name="T79" fmla="*/ 12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536">
                    <a:moveTo>
                      <a:pt x="524" y="126"/>
                    </a:moveTo>
                    <a:lnTo>
                      <a:pt x="524" y="126"/>
                    </a:lnTo>
                    <a:lnTo>
                      <a:pt x="523" y="138"/>
                    </a:lnTo>
                    <a:lnTo>
                      <a:pt x="522" y="151"/>
                    </a:lnTo>
                    <a:lnTo>
                      <a:pt x="518" y="164"/>
                    </a:lnTo>
                    <a:lnTo>
                      <a:pt x="512" y="180"/>
                    </a:lnTo>
                    <a:lnTo>
                      <a:pt x="507" y="196"/>
                    </a:lnTo>
                    <a:lnTo>
                      <a:pt x="499" y="212"/>
                    </a:lnTo>
                    <a:lnTo>
                      <a:pt x="482" y="247"/>
                    </a:lnTo>
                    <a:lnTo>
                      <a:pt x="461" y="283"/>
                    </a:lnTo>
                    <a:lnTo>
                      <a:pt x="435" y="320"/>
                    </a:lnTo>
                    <a:lnTo>
                      <a:pt x="409" y="356"/>
                    </a:lnTo>
                    <a:lnTo>
                      <a:pt x="379" y="392"/>
                    </a:lnTo>
                    <a:lnTo>
                      <a:pt x="349" y="425"/>
                    </a:lnTo>
                    <a:lnTo>
                      <a:pt x="318" y="456"/>
                    </a:lnTo>
                    <a:lnTo>
                      <a:pt x="286" y="482"/>
                    </a:lnTo>
                    <a:lnTo>
                      <a:pt x="272" y="494"/>
                    </a:lnTo>
                    <a:lnTo>
                      <a:pt x="256" y="505"/>
                    </a:lnTo>
                    <a:lnTo>
                      <a:pt x="241" y="514"/>
                    </a:lnTo>
                    <a:lnTo>
                      <a:pt x="226" y="521"/>
                    </a:lnTo>
                    <a:lnTo>
                      <a:pt x="212" y="528"/>
                    </a:lnTo>
                    <a:lnTo>
                      <a:pt x="198" y="532"/>
                    </a:lnTo>
                    <a:lnTo>
                      <a:pt x="185" y="536"/>
                    </a:lnTo>
                    <a:lnTo>
                      <a:pt x="173" y="536"/>
                    </a:lnTo>
                    <a:lnTo>
                      <a:pt x="161" y="534"/>
                    </a:lnTo>
                    <a:lnTo>
                      <a:pt x="151" y="532"/>
                    </a:lnTo>
                    <a:lnTo>
                      <a:pt x="151" y="532"/>
                    </a:lnTo>
                    <a:lnTo>
                      <a:pt x="139" y="526"/>
                    </a:lnTo>
                    <a:lnTo>
                      <a:pt x="128" y="520"/>
                    </a:lnTo>
                    <a:lnTo>
                      <a:pt x="115" y="513"/>
                    </a:lnTo>
                    <a:lnTo>
                      <a:pt x="103" y="504"/>
                    </a:lnTo>
                    <a:lnTo>
                      <a:pt x="89" y="493"/>
                    </a:lnTo>
                    <a:lnTo>
                      <a:pt x="77" y="481"/>
                    </a:lnTo>
                    <a:lnTo>
                      <a:pt x="65" y="468"/>
                    </a:lnTo>
                    <a:lnTo>
                      <a:pt x="53" y="453"/>
                    </a:lnTo>
                    <a:lnTo>
                      <a:pt x="41" y="438"/>
                    </a:lnTo>
                    <a:lnTo>
                      <a:pt x="32" y="421"/>
                    </a:lnTo>
                    <a:lnTo>
                      <a:pt x="23" y="404"/>
                    </a:lnTo>
                    <a:lnTo>
                      <a:pt x="15" y="385"/>
                    </a:lnTo>
                    <a:lnTo>
                      <a:pt x="8" y="365"/>
                    </a:lnTo>
                    <a:lnTo>
                      <a:pt x="3" y="345"/>
                    </a:lnTo>
                    <a:lnTo>
                      <a:pt x="0" y="324"/>
                    </a:lnTo>
                    <a:lnTo>
                      <a:pt x="0" y="301"/>
                    </a:lnTo>
                    <a:lnTo>
                      <a:pt x="0" y="301"/>
                    </a:lnTo>
                    <a:lnTo>
                      <a:pt x="1" y="277"/>
                    </a:lnTo>
                    <a:lnTo>
                      <a:pt x="4" y="255"/>
                    </a:lnTo>
                    <a:lnTo>
                      <a:pt x="9" y="231"/>
                    </a:lnTo>
                    <a:lnTo>
                      <a:pt x="17" y="207"/>
                    </a:lnTo>
                    <a:lnTo>
                      <a:pt x="27" y="184"/>
                    </a:lnTo>
                    <a:lnTo>
                      <a:pt x="37" y="162"/>
                    </a:lnTo>
                    <a:lnTo>
                      <a:pt x="51" y="139"/>
                    </a:lnTo>
                    <a:lnTo>
                      <a:pt x="64" y="118"/>
                    </a:lnTo>
                    <a:lnTo>
                      <a:pt x="81" y="98"/>
                    </a:lnTo>
                    <a:lnTo>
                      <a:pt x="99" y="78"/>
                    </a:lnTo>
                    <a:lnTo>
                      <a:pt x="117" y="60"/>
                    </a:lnTo>
                    <a:lnTo>
                      <a:pt x="139" y="46"/>
                    </a:lnTo>
                    <a:lnTo>
                      <a:pt x="160" y="31"/>
                    </a:lnTo>
                    <a:lnTo>
                      <a:pt x="184" y="20"/>
                    </a:lnTo>
                    <a:lnTo>
                      <a:pt x="208" y="11"/>
                    </a:lnTo>
                    <a:lnTo>
                      <a:pt x="233" y="4"/>
                    </a:lnTo>
                    <a:lnTo>
                      <a:pt x="233" y="4"/>
                    </a:lnTo>
                    <a:lnTo>
                      <a:pt x="257" y="0"/>
                    </a:lnTo>
                    <a:lnTo>
                      <a:pt x="281" y="0"/>
                    </a:lnTo>
                    <a:lnTo>
                      <a:pt x="305" y="0"/>
                    </a:lnTo>
                    <a:lnTo>
                      <a:pt x="330" y="3"/>
                    </a:lnTo>
                    <a:lnTo>
                      <a:pt x="354" y="8"/>
                    </a:lnTo>
                    <a:lnTo>
                      <a:pt x="378" y="14"/>
                    </a:lnTo>
                    <a:lnTo>
                      <a:pt x="402" y="22"/>
                    </a:lnTo>
                    <a:lnTo>
                      <a:pt x="423" y="30"/>
                    </a:lnTo>
                    <a:lnTo>
                      <a:pt x="445" y="40"/>
                    </a:lnTo>
                    <a:lnTo>
                      <a:pt x="463" y="51"/>
                    </a:lnTo>
                    <a:lnTo>
                      <a:pt x="481" y="62"/>
                    </a:lnTo>
                    <a:lnTo>
                      <a:pt x="495" y="74"/>
                    </a:lnTo>
                    <a:lnTo>
                      <a:pt x="507" y="87"/>
                    </a:lnTo>
                    <a:lnTo>
                      <a:pt x="516" y="99"/>
                    </a:lnTo>
                    <a:lnTo>
                      <a:pt x="520" y="106"/>
                    </a:lnTo>
                    <a:lnTo>
                      <a:pt x="522" y="112"/>
                    </a:lnTo>
                    <a:lnTo>
                      <a:pt x="523" y="119"/>
                    </a:lnTo>
                    <a:lnTo>
                      <a:pt x="524" y="126"/>
                    </a:lnTo>
                    <a:lnTo>
                      <a:pt x="524" y="126"/>
                    </a:ln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4"/>
              <p:cNvSpPr>
                <a:spLocks/>
              </p:cNvSpPr>
              <p:nvPr/>
            </p:nvSpPr>
            <p:spPr bwMode="auto">
              <a:xfrm>
                <a:off x="-6400800" y="2400300"/>
                <a:ext cx="639762" cy="276225"/>
              </a:xfrm>
              <a:custGeom>
                <a:avLst/>
                <a:gdLst>
                  <a:gd name="T0" fmla="*/ 1613 w 1613"/>
                  <a:gd name="T1" fmla="*/ 525 h 694"/>
                  <a:gd name="T2" fmla="*/ 1577 w 1613"/>
                  <a:gd name="T3" fmla="*/ 491 h 694"/>
                  <a:gd name="T4" fmla="*/ 1536 w 1613"/>
                  <a:gd name="T5" fmla="*/ 455 h 694"/>
                  <a:gd name="T6" fmla="*/ 1480 w 1613"/>
                  <a:gd name="T7" fmla="*/ 414 h 694"/>
                  <a:gd name="T8" fmla="*/ 1412 w 1613"/>
                  <a:gd name="T9" fmla="*/ 370 h 694"/>
                  <a:gd name="T10" fmla="*/ 1333 w 1613"/>
                  <a:gd name="T11" fmla="*/ 330 h 694"/>
                  <a:gd name="T12" fmla="*/ 1267 w 1613"/>
                  <a:gd name="T13" fmla="*/ 304 h 694"/>
                  <a:gd name="T14" fmla="*/ 1222 w 1613"/>
                  <a:gd name="T15" fmla="*/ 291 h 694"/>
                  <a:gd name="T16" fmla="*/ 1172 w 1613"/>
                  <a:gd name="T17" fmla="*/ 280 h 694"/>
                  <a:gd name="T18" fmla="*/ 1149 w 1613"/>
                  <a:gd name="T19" fmla="*/ 278 h 694"/>
                  <a:gd name="T20" fmla="*/ 1083 w 1613"/>
                  <a:gd name="T21" fmla="*/ 268 h 694"/>
                  <a:gd name="T22" fmla="*/ 1018 w 1613"/>
                  <a:gd name="T23" fmla="*/ 252 h 694"/>
                  <a:gd name="T24" fmla="*/ 969 w 1613"/>
                  <a:gd name="T25" fmla="*/ 236 h 694"/>
                  <a:gd name="T26" fmla="*/ 920 w 1613"/>
                  <a:gd name="T27" fmla="*/ 215 h 694"/>
                  <a:gd name="T28" fmla="*/ 873 w 1613"/>
                  <a:gd name="T29" fmla="*/ 189 h 694"/>
                  <a:gd name="T30" fmla="*/ 850 w 1613"/>
                  <a:gd name="T31" fmla="*/ 173 h 694"/>
                  <a:gd name="T32" fmla="*/ 804 w 1613"/>
                  <a:gd name="T33" fmla="*/ 138 h 694"/>
                  <a:gd name="T34" fmla="*/ 747 w 1613"/>
                  <a:gd name="T35" fmla="*/ 102 h 694"/>
                  <a:gd name="T36" fmla="*/ 684 w 1613"/>
                  <a:gd name="T37" fmla="*/ 67 h 694"/>
                  <a:gd name="T38" fmla="*/ 619 w 1613"/>
                  <a:gd name="T39" fmla="*/ 37 h 694"/>
                  <a:gd name="T40" fmla="*/ 554 w 1613"/>
                  <a:gd name="T41" fmla="*/ 14 h 694"/>
                  <a:gd name="T42" fmla="*/ 494 w 1613"/>
                  <a:gd name="T43" fmla="*/ 1 h 694"/>
                  <a:gd name="T44" fmla="*/ 466 w 1613"/>
                  <a:gd name="T45" fmla="*/ 0 h 694"/>
                  <a:gd name="T46" fmla="*/ 441 w 1613"/>
                  <a:gd name="T47" fmla="*/ 1 h 694"/>
                  <a:gd name="T48" fmla="*/ 417 w 1613"/>
                  <a:gd name="T49" fmla="*/ 6 h 694"/>
                  <a:gd name="T50" fmla="*/ 398 w 1613"/>
                  <a:gd name="T51" fmla="*/ 17 h 694"/>
                  <a:gd name="T52" fmla="*/ 394 w 1613"/>
                  <a:gd name="T53" fmla="*/ 20 h 694"/>
                  <a:gd name="T54" fmla="*/ 381 w 1613"/>
                  <a:gd name="T55" fmla="*/ 37 h 694"/>
                  <a:gd name="T56" fmla="*/ 371 w 1613"/>
                  <a:gd name="T57" fmla="*/ 55 h 694"/>
                  <a:gd name="T58" fmla="*/ 366 w 1613"/>
                  <a:gd name="T59" fmla="*/ 77 h 694"/>
                  <a:gd name="T60" fmla="*/ 367 w 1613"/>
                  <a:gd name="T61" fmla="*/ 102 h 694"/>
                  <a:gd name="T62" fmla="*/ 381 w 1613"/>
                  <a:gd name="T63" fmla="*/ 130 h 694"/>
                  <a:gd name="T64" fmla="*/ 406 w 1613"/>
                  <a:gd name="T65" fmla="*/ 158 h 694"/>
                  <a:gd name="T66" fmla="*/ 426 w 1613"/>
                  <a:gd name="T67" fmla="*/ 173 h 694"/>
                  <a:gd name="T68" fmla="*/ 471 w 1613"/>
                  <a:gd name="T69" fmla="*/ 199 h 694"/>
                  <a:gd name="T70" fmla="*/ 520 w 1613"/>
                  <a:gd name="T71" fmla="*/ 221 h 694"/>
                  <a:gd name="T72" fmla="*/ 571 w 1613"/>
                  <a:gd name="T73" fmla="*/ 239 h 694"/>
                  <a:gd name="T74" fmla="*/ 665 w 1613"/>
                  <a:gd name="T75" fmla="*/ 267 h 694"/>
                  <a:gd name="T76" fmla="*/ 739 w 1613"/>
                  <a:gd name="T77" fmla="*/ 287 h 694"/>
                  <a:gd name="T78" fmla="*/ 761 w 1613"/>
                  <a:gd name="T79" fmla="*/ 295 h 694"/>
                  <a:gd name="T80" fmla="*/ 777 w 1613"/>
                  <a:gd name="T81" fmla="*/ 303 h 694"/>
                  <a:gd name="T82" fmla="*/ 822 w 1613"/>
                  <a:gd name="T83" fmla="*/ 330 h 694"/>
                  <a:gd name="T84" fmla="*/ 850 w 1613"/>
                  <a:gd name="T85" fmla="*/ 350 h 694"/>
                  <a:gd name="T86" fmla="*/ 556 w 1613"/>
                  <a:gd name="T87" fmla="*/ 392 h 694"/>
                  <a:gd name="T88" fmla="*/ 379 w 1613"/>
                  <a:gd name="T89" fmla="*/ 367 h 694"/>
                  <a:gd name="T90" fmla="*/ 226 w 1613"/>
                  <a:gd name="T91" fmla="*/ 348 h 694"/>
                  <a:gd name="T92" fmla="*/ 120 w 1613"/>
                  <a:gd name="T93" fmla="*/ 342 h 694"/>
                  <a:gd name="T94" fmla="*/ 89 w 1613"/>
                  <a:gd name="T95" fmla="*/ 340 h 694"/>
                  <a:gd name="T96" fmla="*/ 67 w 1613"/>
                  <a:gd name="T97" fmla="*/ 343 h 694"/>
                  <a:gd name="T98" fmla="*/ 49 w 1613"/>
                  <a:gd name="T99" fmla="*/ 347 h 694"/>
                  <a:gd name="T100" fmla="*/ 33 w 1613"/>
                  <a:gd name="T101" fmla="*/ 354 h 694"/>
                  <a:gd name="T102" fmla="*/ 23 w 1613"/>
                  <a:gd name="T103" fmla="*/ 363 h 694"/>
                  <a:gd name="T104" fmla="*/ 7 w 1613"/>
                  <a:gd name="T105" fmla="*/ 384 h 694"/>
                  <a:gd name="T106" fmla="*/ 0 w 1613"/>
                  <a:gd name="T107" fmla="*/ 410 h 694"/>
                  <a:gd name="T108" fmla="*/ 0 w 1613"/>
                  <a:gd name="T109" fmla="*/ 435 h 694"/>
                  <a:gd name="T110" fmla="*/ 7 w 1613"/>
                  <a:gd name="T111" fmla="*/ 472 h 694"/>
                  <a:gd name="T112" fmla="*/ 552 w 1613"/>
                  <a:gd name="T113" fmla="*/ 561 h 694"/>
                  <a:gd name="T114" fmla="*/ 1613 w 1613"/>
                  <a:gd name="T115" fmla="*/ 52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694">
                    <a:moveTo>
                      <a:pt x="1613" y="525"/>
                    </a:moveTo>
                    <a:lnTo>
                      <a:pt x="1613" y="525"/>
                    </a:lnTo>
                    <a:lnTo>
                      <a:pt x="1604" y="516"/>
                    </a:lnTo>
                    <a:lnTo>
                      <a:pt x="1577" y="491"/>
                    </a:lnTo>
                    <a:lnTo>
                      <a:pt x="1558" y="475"/>
                    </a:lnTo>
                    <a:lnTo>
                      <a:pt x="1536" y="455"/>
                    </a:lnTo>
                    <a:lnTo>
                      <a:pt x="1509" y="435"/>
                    </a:lnTo>
                    <a:lnTo>
                      <a:pt x="1480" y="414"/>
                    </a:lnTo>
                    <a:lnTo>
                      <a:pt x="1448" y="391"/>
                    </a:lnTo>
                    <a:lnTo>
                      <a:pt x="1412" y="370"/>
                    </a:lnTo>
                    <a:lnTo>
                      <a:pt x="1373" y="348"/>
                    </a:lnTo>
                    <a:lnTo>
                      <a:pt x="1333" y="330"/>
                    </a:lnTo>
                    <a:lnTo>
                      <a:pt x="1290" y="312"/>
                    </a:lnTo>
                    <a:lnTo>
                      <a:pt x="1267" y="304"/>
                    </a:lnTo>
                    <a:lnTo>
                      <a:pt x="1244" y="296"/>
                    </a:lnTo>
                    <a:lnTo>
                      <a:pt x="1222" y="291"/>
                    </a:lnTo>
                    <a:lnTo>
                      <a:pt x="1198" y="286"/>
                    </a:lnTo>
                    <a:lnTo>
                      <a:pt x="1172" y="280"/>
                    </a:lnTo>
                    <a:lnTo>
                      <a:pt x="1149" y="278"/>
                    </a:lnTo>
                    <a:lnTo>
                      <a:pt x="1149" y="278"/>
                    </a:lnTo>
                    <a:lnTo>
                      <a:pt x="1118" y="274"/>
                    </a:lnTo>
                    <a:lnTo>
                      <a:pt x="1083" y="268"/>
                    </a:lnTo>
                    <a:lnTo>
                      <a:pt x="1041" y="259"/>
                    </a:lnTo>
                    <a:lnTo>
                      <a:pt x="1018" y="252"/>
                    </a:lnTo>
                    <a:lnTo>
                      <a:pt x="993" y="246"/>
                    </a:lnTo>
                    <a:lnTo>
                      <a:pt x="969" y="236"/>
                    </a:lnTo>
                    <a:lnTo>
                      <a:pt x="944" y="227"/>
                    </a:lnTo>
                    <a:lnTo>
                      <a:pt x="920" y="215"/>
                    </a:lnTo>
                    <a:lnTo>
                      <a:pt x="896" y="203"/>
                    </a:lnTo>
                    <a:lnTo>
                      <a:pt x="873" y="189"/>
                    </a:lnTo>
                    <a:lnTo>
                      <a:pt x="850" y="173"/>
                    </a:lnTo>
                    <a:lnTo>
                      <a:pt x="850" y="173"/>
                    </a:lnTo>
                    <a:lnTo>
                      <a:pt x="829" y="155"/>
                    </a:lnTo>
                    <a:lnTo>
                      <a:pt x="804" y="138"/>
                    </a:lnTo>
                    <a:lnTo>
                      <a:pt x="776" y="119"/>
                    </a:lnTo>
                    <a:lnTo>
                      <a:pt x="747" y="102"/>
                    </a:lnTo>
                    <a:lnTo>
                      <a:pt x="716" y="83"/>
                    </a:lnTo>
                    <a:lnTo>
                      <a:pt x="684" y="67"/>
                    </a:lnTo>
                    <a:lnTo>
                      <a:pt x="652" y="51"/>
                    </a:lnTo>
                    <a:lnTo>
                      <a:pt x="619" y="37"/>
                    </a:lnTo>
                    <a:lnTo>
                      <a:pt x="587" y="25"/>
                    </a:lnTo>
                    <a:lnTo>
                      <a:pt x="554" y="14"/>
                    </a:lnTo>
                    <a:lnTo>
                      <a:pt x="523" y="6"/>
                    </a:lnTo>
                    <a:lnTo>
                      <a:pt x="494" y="1"/>
                    </a:lnTo>
                    <a:lnTo>
                      <a:pt x="479" y="0"/>
                    </a:lnTo>
                    <a:lnTo>
                      <a:pt x="466" y="0"/>
                    </a:lnTo>
                    <a:lnTo>
                      <a:pt x="452" y="0"/>
                    </a:lnTo>
                    <a:lnTo>
                      <a:pt x="441" y="1"/>
                    </a:lnTo>
                    <a:lnTo>
                      <a:pt x="429" y="4"/>
                    </a:lnTo>
                    <a:lnTo>
                      <a:pt x="417" y="6"/>
                    </a:lnTo>
                    <a:lnTo>
                      <a:pt x="407" y="12"/>
                    </a:lnTo>
                    <a:lnTo>
                      <a:pt x="398" y="17"/>
                    </a:lnTo>
                    <a:lnTo>
                      <a:pt x="398" y="17"/>
                    </a:lnTo>
                    <a:lnTo>
                      <a:pt x="394" y="20"/>
                    </a:lnTo>
                    <a:lnTo>
                      <a:pt x="386" y="30"/>
                    </a:lnTo>
                    <a:lnTo>
                      <a:pt x="381" y="37"/>
                    </a:lnTo>
                    <a:lnTo>
                      <a:pt x="375" y="46"/>
                    </a:lnTo>
                    <a:lnTo>
                      <a:pt x="371" y="55"/>
                    </a:lnTo>
                    <a:lnTo>
                      <a:pt x="369" y="66"/>
                    </a:lnTo>
                    <a:lnTo>
                      <a:pt x="366" y="77"/>
                    </a:lnTo>
                    <a:lnTo>
                      <a:pt x="366" y="90"/>
                    </a:lnTo>
                    <a:lnTo>
                      <a:pt x="367" y="102"/>
                    </a:lnTo>
                    <a:lnTo>
                      <a:pt x="373" y="117"/>
                    </a:lnTo>
                    <a:lnTo>
                      <a:pt x="381" y="130"/>
                    </a:lnTo>
                    <a:lnTo>
                      <a:pt x="391" y="145"/>
                    </a:lnTo>
                    <a:lnTo>
                      <a:pt x="406" y="158"/>
                    </a:lnTo>
                    <a:lnTo>
                      <a:pt x="426" y="173"/>
                    </a:lnTo>
                    <a:lnTo>
                      <a:pt x="426" y="173"/>
                    </a:lnTo>
                    <a:lnTo>
                      <a:pt x="447" y="186"/>
                    </a:lnTo>
                    <a:lnTo>
                      <a:pt x="471" y="199"/>
                    </a:lnTo>
                    <a:lnTo>
                      <a:pt x="495" y="211"/>
                    </a:lnTo>
                    <a:lnTo>
                      <a:pt x="520" y="221"/>
                    </a:lnTo>
                    <a:lnTo>
                      <a:pt x="546" y="231"/>
                    </a:lnTo>
                    <a:lnTo>
                      <a:pt x="571" y="239"/>
                    </a:lnTo>
                    <a:lnTo>
                      <a:pt x="620" y="254"/>
                    </a:lnTo>
                    <a:lnTo>
                      <a:pt x="665" y="267"/>
                    </a:lnTo>
                    <a:lnTo>
                      <a:pt x="705" y="278"/>
                    </a:lnTo>
                    <a:lnTo>
                      <a:pt x="739" y="287"/>
                    </a:lnTo>
                    <a:lnTo>
                      <a:pt x="751" y="291"/>
                    </a:lnTo>
                    <a:lnTo>
                      <a:pt x="761" y="295"/>
                    </a:lnTo>
                    <a:lnTo>
                      <a:pt x="761" y="295"/>
                    </a:lnTo>
                    <a:lnTo>
                      <a:pt x="777" y="303"/>
                    </a:lnTo>
                    <a:lnTo>
                      <a:pt x="795" y="312"/>
                    </a:lnTo>
                    <a:lnTo>
                      <a:pt x="822" y="330"/>
                    </a:lnTo>
                    <a:lnTo>
                      <a:pt x="842" y="344"/>
                    </a:lnTo>
                    <a:lnTo>
                      <a:pt x="850" y="350"/>
                    </a:lnTo>
                    <a:lnTo>
                      <a:pt x="556" y="392"/>
                    </a:lnTo>
                    <a:lnTo>
                      <a:pt x="556" y="392"/>
                    </a:lnTo>
                    <a:lnTo>
                      <a:pt x="504" y="384"/>
                    </a:lnTo>
                    <a:lnTo>
                      <a:pt x="379" y="367"/>
                    </a:lnTo>
                    <a:lnTo>
                      <a:pt x="303" y="358"/>
                    </a:lnTo>
                    <a:lnTo>
                      <a:pt x="226" y="348"/>
                    </a:lnTo>
                    <a:lnTo>
                      <a:pt x="153" y="343"/>
                    </a:lnTo>
                    <a:lnTo>
                      <a:pt x="120" y="342"/>
                    </a:lnTo>
                    <a:lnTo>
                      <a:pt x="89" y="340"/>
                    </a:lnTo>
                    <a:lnTo>
                      <a:pt x="89" y="340"/>
                    </a:lnTo>
                    <a:lnTo>
                      <a:pt x="77" y="342"/>
                    </a:lnTo>
                    <a:lnTo>
                      <a:pt x="67" y="343"/>
                    </a:lnTo>
                    <a:lnTo>
                      <a:pt x="57" y="344"/>
                    </a:lnTo>
                    <a:lnTo>
                      <a:pt x="49" y="347"/>
                    </a:lnTo>
                    <a:lnTo>
                      <a:pt x="41" y="350"/>
                    </a:lnTo>
                    <a:lnTo>
                      <a:pt x="33" y="354"/>
                    </a:lnTo>
                    <a:lnTo>
                      <a:pt x="28" y="358"/>
                    </a:lnTo>
                    <a:lnTo>
                      <a:pt x="23" y="363"/>
                    </a:lnTo>
                    <a:lnTo>
                      <a:pt x="13" y="372"/>
                    </a:lnTo>
                    <a:lnTo>
                      <a:pt x="7" y="384"/>
                    </a:lnTo>
                    <a:lnTo>
                      <a:pt x="3" y="396"/>
                    </a:lnTo>
                    <a:lnTo>
                      <a:pt x="0" y="410"/>
                    </a:lnTo>
                    <a:lnTo>
                      <a:pt x="0" y="421"/>
                    </a:lnTo>
                    <a:lnTo>
                      <a:pt x="0" y="435"/>
                    </a:lnTo>
                    <a:lnTo>
                      <a:pt x="3" y="456"/>
                    </a:lnTo>
                    <a:lnTo>
                      <a:pt x="7" y="472"/>
                    </a:lnTo>
                    <a:lnTo>
                      <a:pt x="8" y="477"/>
                    </a:lnTo>
                    <a:lnTo>
                      <a:pt x="552" y="561"/>
                    </a:lnTo>
                    <a:lnTo>
                      <a:pt x="1552" y="694"/>
                    </a:lnTo>
                    <a:lnTo>
                      <a:pt x="1613" y="525"/>
                    </a:lnTo>
                    <a:close/>
                  </a:path>
                </a:pathLst>
              </a:custGeom>
              <a:solidFill>
                <a:srgbClr val="EAC4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15"/>
              <p:cNvSpPr>
                <a:spLocks/>
              </p:cNvSpPr>
              <p:nvPr/>
            </p:nvSpPr>
            <p:spPr bwMode="auto">
              <a:xfrm>
                <a:off x="-5068888" y="3451225"/>
                <a:ext cx="261937" cy="96838"/>
              </a:xfrm>
              <a:custGeom>
                <a:avLst/>
                <a:gdLst>
                  <a:gd name="T0" fmla="*/ 638 w 663"/>
                  <a:gd name="T1" fmla="*/ 245 h 246"/>
                  <a:gd name="T2" fmla="*/ 638 w 663"/>
                  <a:gd name="T3" fmla="*/ 245 h 246"/>
                  <a:gd name="T4" fmla="*/ 624 w 663"/>
                  <a:gd name="T5" fmla="*/ 246 h 246"/>
                  <a:gd name="T6" fmla="*/ 600 w 663"/>
                  <a:gd name="T7" fmla="*/ 246 h 246"/>
                  <a:gd name="T8" fmla="*/ 526 w 663"/>
                  <a:gd name="T9" fmla="*/ 245 h 246"/>
                  <a:gd name="T10" fmla="*/ 429 w 663"/>
                  <a:gd name="T11" fmla="*/ 241 h 246"/>
                  <a:gd name="T12" fmla="*/ 318 w 663"/>
                  <a:gd name="T13" fmla="*/ 234 h 246"/>
                  <a:gd name="T14" fmla="*/ 209 w 663"/>
                  <a:gd name="T15" fmla="*/ 226 h 246"/>
                  <a:gd name="T16" fmla="*/ 113 w 663"/>
                  <a:gd name="T17" fmla="*/ 217 h 246"/>
                  <a:gd name="T18" fmla="*/ 73 w 663"/>
                  <a:gd name="T19" fmla="*/ 213 h 246"/>
                  <a:gd name="T20" fmla="*/ 41 w 663"/>
                  <a:gd name="T21" fmla="*/ 209 h 246"/>
                  <a:gd name="T22" fmla="*/ 19 w 663"/>
                  <a:gd name="T23" fmla="*/ 204 h 246"/>
                  <a:gd name="T24" fmla="*/ 12 w 663"/>
                  <a:gd name="T25" fmla="*/ 203 h 246"/>
                  <a:gd name="T26" fmla="*/ 7 w 663"/>
                  <a:gd name="T27" fmla="*/ 200 h 246"/>
                  <a:gd name="T28" fmla="*/ 7 w 663"/>
                  <a:gd name="T29" fmla="*/ 200 h 246"/>
                  <a:gd name="T30" fmla="*/ 4 w 663"/>
                  <a:gd name="T31" fmla="*/ 197 h 246"/>
                  <a:gd name="T32" fmla="*/ 3 w 663"/>
                  <a:gd name="T33" fmla="*/ 189 h 246"/>
                  <a:gd name="T34" fmla="*/ 0 w 663"/>
                  <a:gd name="T35" fmla="*/ 167 h 246"/>
                  <a:gd name="T36" fmla="*/ 0 w 663"/>
                  <a:gd name="T37" fmla="*/ 133 h 246"/>
                  <a:gd name="T38" fmla="*/ 0 w 663"/>
                  <a:gd name="T39" fmla="*/ 97 h 246"/>
                  <a:gd name="T40" fmla="*/ 3 w 663"/>
                  <a:gd name="T41" fmla="*/ 61 h 246"/>
                  <a:gd name="T42" fmla="*/ 7 w 663"/>
                  <a:gd name="T43" fmla="*/ 31 h 246"/>
                  <a:gd name="T44" fmla="*/ 8 w 663"/>
                  <a:gd name="T45" fmla="*/ 19 h 246"/>
                  <a:gd name="T46" fmla="*/ 11 w 663"/>
                  <a:gd name="T47" fmla="*/ 10 h 246"/>
                  <a:gd name="T48" fmla="*/ 13 w 663"/>
                  <a:gd name="T49" fmla="*/ 3 h 246"/>
                  <a:gd name="T50" fmla="*/ 15 w 663"/>
                  <a:gd name="T51" fmla="*/ 2 h 246"/>
                  <a:gd name="T52" fmla="*/ 17 w 663"/>
                  <a:gd name="T53" fmla="*/ 0 h 246"/>
                  <a:gd name="T54" fmla="*/ 17 w 663"/>
                  <a:gd name="T55" fmla="*/ 0 h 246"/>
                  <a:gd name="T56" fmla="*/ 69 w 663"/>
                  <a:gd name="T57" fmla="*/ 2 h 246"/>
                  <a:gd name="T58" fmla="*/ 144 w 663"/>
                  <a:gd name="T59" fmla="*/ 4 h 246"/>
                  <a:gd name="T60" fmla="*/ 233 w 663"/>
                  <a:gd name="T61" fmla="*/ 8 h 246"/>
                  <a:gd name="T62" fmla="*/ 330 w 663"/>
                  <a:gd name="T63" fmla="*/ 14 h 246"/>
                  <a:gd name="T64" fmla="*/ 427 w 663"/>
                  <a:gd name="T65" fmla="*/ 20 h 246"/>
                  <a:gd name="T66" fmla="*/ 519 w 663"/>
                  <a:gd name="T67" fmla="*/ 27 h 246"/>
                  <a:gd name="T68" fmla="*/ 595 w 663"/>
                  <a:gd name="T69" fmla="*/ 35 h 246"/>
                  <a:gd name="T70" fmla="*/ 627 w 663"/>
                  <a:gd name="T71" fmla="*/ 40 h 246"/>
                  <a:gd name="T72" fmla="*/ 652 w 663"/>
                  <a:gd name="T73" fmla="*/ 44 h 246"/>
                  <a:gd name="T74" fmla="*/ 652 w 663"/>
                  <a:gd name="T75" fmla="*/ 44 h 246"/>
                  <a:gd name="T76" fmla="*/ 653 w 663"/>
                  <a:gd name="T77" fmla="*/ 45 h 246"/>
                  <a:gd name="T78" fmla="*/ 655 w 663"/>
                  <a:gd name="T79" fmla="*/ 47 h 246"/>
                  <a:gd name="T80" fmla="*/ 657 w 663"/>
                  <a:gd name="T81" fmla="*/ 53 h 246"/>
                  <a:gd name="T82" fmla="*/ 660 w 663"/>
                  <a:gd name="T83" fmla="*/ 64 h 246"/>
                  <a:gd name="T84" fmla="*/ 661 w 663"/>
                  <a:gd name="T85" fmla="*/ 76 h 246"/>
                  <a:gd name="T86" fmla="*/ 663 w 663"/>
                  <a:gd name="T87" fmla="*/ 107 h 246"/>
                  <a:gd name="T88" fmla="*/ 663 w 663"/>
                  <a:gd name="T89" fmla="*/ 143 h 246"/>
                  <a:gd name="T90" fmla="*/ 660 w 663"/>
                  <a:gd name="T91" fmla="*/ 179 h 246"/>
                  <a:gd name="T92" fmla="*/ 659 w 663"/>
                  <a:gd name="T93" fmla="*/ 196 h 246"/>
                  <a:gd name="T94" fmla="*/ 655 w 663"/>
                  <a:gd name="T95" fmla="*/ 211 h 246"/>
                  <a:gd name="T96" fmla="*/ 652 w 663"/>
                  <a:gd name="T97" fmla="*/ 224 h 246"/>
                  <a:gd name="T98" fmla="*/ 648 w 663"/>
                  <a:gd name="T99" fmla="*/ 233 h 246"/>
                  <a:gd name="T100" fmla="*/ 643 w 663"/>
                  <a:gd name="T101" fmla="*/ 241 h 246"/>
                  <a:gd name="T102" fmla="*/ 640 w 663"/>
                  <a:gd name="T103" fmla="*/ 244 h 246"/>
                  <a:gd name="T104" fmla="*/ 638 w 663"/>
                  <a:gd name="T105" fmla="*/ 245 h 246"/>
                  <a:gd name="T106" fmla="*/ 638 w 663"/>
                  <a:gd name="T107"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3" h="246">
                    <a:moveTo>
                      <a:pt x="638" y="245"/>
                    </a:moveTo>
                    <a:lnTo>
                      <a:pt x="638" y="245"/>
                    </a:lnTo>
                    <a:lnTo>
                      <a:pt x="624" y="246"/>
                    </a:lnTo>
                    <a:lnTo>
                      <a:pt x="600" y="246"/>
                    </a:lnTo>
                    <a:lnTo>
                      <a:pt x="526" y="245"/>
                    </a:lnTo>
                    <a:lnTo>
                      <a:pt x="429" y="241"/>
                    </a:lnTo>
                    <a:lnTo>
                      <a:pt x="318" y="234"/>
                    </a:lnTo>
                    <a:lnTo>
                      <a:pt x="209" y="226"/>
                    </a:lnTo>
                    <a:lnTo>
                      <a:pt x="113" y="217"/>
                    </a:lnTo>
                    <a:lnTo>
                      <a:pt x="73" y="213"/>
                    </a:lnTo>
                    <a:lnTo>
                      <a:pt x="41" y="209"/>
                    </a:lnTo>
                    <a:lnTo>
                      <a:pt x="19" y="204"/>
                    </a:lnTo>
                    <a:lnTo>
                      <a:pt x="12" y="203"/>
                    </a:lnTo>
                    <a:lnTo>
                      <a:pt x="7" y="200"/>
                    </a:lnTo>
                    <a:lnTo>
                      <a:pt x="7" y="200"/>
                    </a:lnTo>
                    <a:lnTo>
                      <a:pt x="4" y="197"/>
                    </a:lnTo>
                    <a:lnTo>
                      <a:pt x="3" y="189"/>
                    </a:lnTo>
                    <a:lnTo>
                      <a:pt x="0" y="167"/>
                    </a:lnTo>
                    <a:lnTo>
                      <a:pt x="0" y="133"/>
                    </a:lnTo>
                    <a:lnTo>
                      <a:pt x="0" y="97"/>
                    </a:lnTo>
                    <a:lnTo>
                      <a:pt x="3" y="61"/>
                    </a:lnTo>
                    <a:lnTo>
                      <a:pt x="7" y="31"/>
                    </a:lnTo>
                    <a:lnTo>
                      <a:pt x="8" y="19"/>
                    </a:lnTo>
                    <a:lnTo>
                      <a:pt x="11" y="10"/>
                    </a:lnTo>
                    <a:lnTo>
                      <a:pt x="13" y="3"/>
                    </a:lnTo>
                    <a:lnTo>
                      <a:pt x="15" y="2"/>
                    </a:lnTo>
                    <a:lnTo>
                      <a:pt x="17" y="0"/>
                    </a:lnTo>
                    <a:lnTo>
                      <a:pt x="17" y="0"/>
                    </a:lnTo>
                    <a:lnTo>
                      <a:pt x="69" y="2"/>
                    </a:lnTo>
                    <a:lnTo>
                      <a:pt x="144" y="4"/>
                    </a:lnTo>
                    <a:lnTo>
                      <a:pt x="233" y="8"/>
                    </a:lnTo>
                    <a:lnTo>
                      <a:pt x="330" y="14"/>
                    </a:lnTo>
                    <a:lnTo>
                      <a:pt x="427" y="20"/>
                    </a:lnTo>
                    <a:lnTo>
                      <a:pt x="519" y="27"/>
                    </a:lnTo>
                    <a:lnTo>
                      <a:pt x="595" y="35"/>
                    </a:lnTo>
                    <a:lnTo>
                      <a:pt x="627" y="40"/>
                    </a:lnTo>
                    <a:lnTo>
                      <a:pt x="652" y="44"/>
                    </a:lnTo>
                    <a:lnTo>
                      <a:pt x="652" y="44"/>
                    </a:lnTo>
                    <a:lnTo>
                      <a:pt x="653" y="45"/>
                    </a:lnTo>
                    <a:lnTo>
                      <a:pt x="655" y="47"/>
                    </a:lnTo>
                    <a:lnTo>
                      <a:pt x="657" y="53"/>
                    </a:lnTo>
                    <a:lnTo>
                      <a:pt x="660" y="64"/>
                    </a:lnTo>
                    <a:lnTo>
                      <a:pt x="661" y="76"/>
                    </a:lnTo>
                    <a:lnTo>
                      <a:pt x="663" y="107"/>
                    </a:lnTo>
                    <a:lnTo>
                      <a:pt x="663" y="143"/>
                    </a:lnTo>
                    <a:lnTo>
                      <a:pt x="660" y="179"/>
                    </a:lnTo>
                    <a:lnTo>
                      <a:pt x="659" y="196"/>
                    </a:lnTo>
                    <a:lnTo>
                      <a:pt x="655" y="211"/>
                    </a:lnTo>
                    <a:lnTo>
                      <a:pt x="652" y="224"/>
                    </a:lnTo>
                    <a:lnTo>
                      <a:pt x="648" y="233"/>
                    </a:lnTo>
                    <a:lnTo>
                      <a:pt x="643" y="241"/>
                    </a:lnTo>
                    <a:lnTo>
                      <a:pt x="640" y="244"/>
                    </a:lnTo>
                    <a:lnTo>
                      <a:pt x="638" y="245"/>
                    </a:lnTo>
                    <a:lnTo>
                      <a:pt x="638" y="245"/>
                    </a:lnTo>
                    <a:close/>
                  </a:path>
                </a:pathLst>
              </a:custGeom>
              <a:solidFill>
                <a:srgbClr val="1F8C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6"/>
              <p:cNvSpPr>
                <a:spLocks/>
              </p:cNvSpPr>
              <p:nvPr/>
            </p:nvSpPr>
            <p:spPr bwMode="auto">
              <a:xfrm>
                <a:off x="-6359525" y="2473325"/>
                <a:ext cx="706437" cy="385763"/>
              </a:xfrm>
              <a:custGeom>
                <a:avLst/>
                <a:gdLst>
                  <a:gd name="T0" fmla="*/ 1395 w 1784"/>
                  <a:gd name="T1" fmla="*/ 941 h 973"/>
                  <a:gd name="T2" fmla="*/ 1338 w 1784"/>
                  <a:gd name="T3" fmla="*/ 846 h 973"/>
                  <a:gd name="T4" fmla="*/ 1287 w 1784"/>
                  <a:gd name="T5" fmla="*/ 784 h 973"/>
                  <a:gd name="T6" fmla="*/ 1228 w 1784"/>
                  <a:gd name="T7" fmla="*/ 732 h 973"/>
                  <a:gd name="T8" fmla="*/ 1149 w 1784"/>
                  <a:gd name="T9" fmla="*/ 692 h 973"/>
                  <a:gd name="T10" fmla="*/ 903 w 1784"/>
                  <a:gd name="T11" fmla="*/ 584 h 973"/>
                  <a:gd name="T12" fmla="*/ 621 w 1784"/>
                  <a:gd name="T13" fmla="*/ 445 h 973"/>
                  <a:gd name="T14" fmla="*/ 0 w 1784"/>
                  <a:gd name="T15" fmla="*/ 146 h 973"/>
                  <a:gd name="T16" fmla="*/ 12 w 1784"/>
                  <a:gd name="T17" fmla="*/ 122 h 973"/>
                  <a:gd name="T18" fmla="*/ 36 w 1784"/>
                  <a:gd name="T19" fmla="*/ 98 h 973"/>
                  <a:gd name="T20" fmla="*/ 76 w 1784"/>
                  <a:gd name="T21" fmla="*/ 83 h 973"/>
                  <a:gd name="T22" fmla="*/ 138 w 1784"/>
                  <a:gd name="T23" fmla="*/ 90 h 973"/>
                  <a:gd name="T24" fmla="*/ 377 w 1784"/>
                  <a:gd name="T25" fmla="*/ 264 h 973"/>
                  <a:gd name="T26" fmla="*/ 353 w 1784"/>
                  <a:gd name="T27" fmla="*/ 48 h 973"/>
                  <a:gd name="T28" fmla="*/ 370 w 1784"/>
                  <a:gd name="T29" fmla="*/ 24 h 973"/>
                  <a:gd name="T30" fmla="*/ 401 w 1784"/>
                  <a:gd name="T31" fmla="*/ 5 h 973"/>
                  <a:gd name="T32" fmla="*/ 446 w 1784"/>
                  <a:gd name="T33" fmla="*/ 0 h 973"/>
                  <a:gd name="T34" fmla="*/ 485 w 1784"/>
                  <a:gd name="T35" fmla="*/ 13 h 973"/>
                  <a:gd name="T36" fmla="*/ 533 w 1784"/>
                  <a:gd name="T37" fmla="*/ 44 h 973"/>
                  <a:gd name="T38" fmla="*/ 783 w 1784"/>
                  <a:gd name="T39" fmla="*/ 292 h 973"/>
                  <a:gd name="T40" fmla="*/ 988 w 1784"/>
                  <a:gd name="T41" fmla="*/ 410 h 973"/>
                  <a:gd name="T42" fmla="*/ 1005 w 1784"/>
                  <a:gd name="T43" fmla="*/ 416 h 973"/>
                  <a:gd name="T44" fmla="*/ 1012 w 1784"/>
                  <a:gd name="T45" fmla="*/ 412 h 973"/>
                  <a:gd name="T46" fmla="*/ 815 w 1784"/>
                  <a:gd name="T47" fmla="*/ 83 h 973"/>
                  <a:gd name="T48" fmla="*/ 822 w 1784"/>
                  <a:gd name="T49" fmla="*/ 77 h 973"/>
                  <a:gd name="T50" fmla="*/ 842 w 1784"/>
                  <a:gd name="T51" fmla="*/ 66 h 973"/>
                  <a:gd name="T52" fmla="*/ 866 w 1784"/>
                  <a:gd name="T53" fmla="*/ 66 h 973"/>
                  <a:gd name="T54" fmla="*/ 897 w 1784"/>
                  <a:gd name="T55" fmla="*/ 79 h 973"/>
                  <a:gd name="T56" fmla="*/ 923 w 1784"/>
                  <a:gd name="T57" fmla="*/ 99 h 973"/>
                  <a:gd name="T58" fmla="*/ 1009 w 1784"/>
                  <a:gd name="T59" fmla="*/ 191 h 973"/>
                  <a:gd name="T60" fmla="*/ 1074 w 1784"/>
                  <a:gd name="T61" fmla="*/ 255 h 973"/>
                  <a:gd name="T62" fmla="*/ 1128 w 1784"/>
                  <a:gd name="T63" fmla="*/ 294 h 973"/>
                  <a:gd name="T64" fmla="*/ 1185 w 1784"/>
                  <a:gd name="T65" fmla="*/ 319 h 973"/>
                  <a:gd name="T66" fmla="*/ 1249 w 1784"/>
                  <a:gd name="T67" fmla="*/ 328 h 973"/>
                  <a:gd name="T68" fmla="*/ 1386 w 1784"/>
                  <a:gd name="T69" fmla="*/ 338 h 973"/>
                  <a:gd name="T70" fmla="*/ 1474 w 1784"/>
                  <a:gd name="T71" fmla="*/ 335 h 973"/>
                  <a:gd name="T72" fmla="*/ 1486 w 1784"/>
                  <a:gd name="T73" fmla="*/ 332 h 973"/>
                  <a:gd name="T74" fmla="*/ 1512 w 1784"/>
                  <a:gd name="T75" fmla="*/ 342 h 973"/>
                  <a:gd name="T76" fmla="*/ 1556 w 1784"/>
                  <a:gd name="T77" fmla="*/ 372 h 973"/>
                  <a:gd name="T78" fmla="*/ 1645 w 1784"/>
                  <a:gd name="T79" fmla="*/ 461 h 973"/>
                  <a:gd name="T80" fmla="*/ 1680 w 1784"/>
                  <a:gd name="T81" fmla="*/ 505 h 973"/>
                  <a:gd name="T82" fmla="*/ 1740 w 1784"/>
                  <a:gd name="T83" fmla="*/ 587 h 973"/>
                  <a:gd name="T84" fmla="*/ 1784 w 1784"/>
                  <a:gd name="T85" fmla="*/ 638 h 973"/>
                  <a:gd name="T86" fmla="*/ 1651 w 1784"/>
                  <a:gd name="T87" fmla="*/ 792 h 973"/>
                  <a:gd name="T88" fmla="*/ 1550 w 1784"/>
                  <a:gd name="T89" fmla="*/ 889 h 973"/>
                  <a:gd name="T90" fmla="*/ 1478 w 1784"/>
                  <a:gd name="T91" fmla="*/ 943 h 973"/>
                  <a:gd name="T92" fmla="*/ 1432 w 1784"/>
                  <a:gd name="T93" fmla="*/ 966 h 973"/>
                  <a:gd name="T94" fmla="*/ 1411 w 1784"/>
                  <a:gd name="T95" fmla="*/ 9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4" h="973">
                    <a:moveTo>
                      <a:pt x="1411" y="973"/>
                    </a:moveTo>
                    <a:lnTo>
                      <a:pt x="1411" y="973"/>
                    </a:lnTo>
                    <a:lnTo>
                      <a:pt x="1395" y="941"/>
                    </a:lnTo>
                    <a:lnTo>
                      <a:pt x="1377" y="907"/>
                    </a:lnTo>
                    <a:lnTo>
                      <a:pt x="1353" y="867"/>
                    </a:lnTo>
                    <a:lnTo>
                      <a:pt x="1338" y="846"/>
                    </a:lnTo>
                    <a:lnTo>
                      <a:pt x="1322" y="825"/>
                    </a:lnTo>
                    <a:lnTo>
                      <a:pt x="1306" y="803"/>
                    </a:lnTo>
                    <a:lnTo>
                      <a:pt x="1287" y="784"/>
                    </a:lnTo>
                    <a:lnTo>
                      <a:pt x="1269" y="764"/>
                    </a:lnTo>
                    <a:lnTo>
                      <a:pt x="1249" y="746"/>
                    </a:lnTo>
                    <a:lnTo>
                      <a:pt x="1228" y="732"/>
                    </a:lnTo>
                    <a:lnTo>
                      <a:pt x="1205" y="718"/>
                    </a:lnTo>
                    <a:lnTo>
                      <a:pt x="1205" y="718"/>
                    </a:lnTo>
                    <a:lnTo>
                      <a:pt x="1149" y="692"/>
                    </a:lnTo>
                    <a:lnTo>
                      <a:pt x="1074" y="658"/>
                    </a:lnTo>
                    <a:lnTo>
                      <a:pt x="989" y="621"/>
                    </a:lnTo>
                    <a:lnTo>
                      <a:pt x="903" y="584"/>
                    </a:lnTo>
                    <a:lnTo>
                      <a:pt x="754" y="523"/>
                    </a:lnTo>
                    <a:lnTo>
                      <a:pt x="690" y="496"/>
                    </a:lnTo>
                    <a:lnTo>
                      <a:pt x="621" y="445"/>
                    </a:lnTo>
                    <a:lnTo>
                      <a:pt x="295" y="412"/>
                    </a:lnTo>
                    <a:lnTo>
                      <a:pt x="0" y="146"/>
                    </a:lnTo>
                    <a:lnTo>
                      <a:pt x="0" y="146"/>
                    </a:lnTo>
                    <a:lnTo>
                      <a:pt x="2" y="142"/>
                    </a:lnTo>
                    <a:lnTo>
                      <a:pt x="8" y="130"/>
                    </a:lnTo>
                    <a:lnTo>
                      <a:pt x="12" y="122"/>
                    </a:lnTo>
                    <a:lnTo>
                      <a:pt x="19" y="114"/>
                    </a:lnTo>
                    <a:lnTo>
                      <a:pt x="27" y="106"/>
                    </a:lnTo>
                    <a:lnTo>
                      <a:pt x="36" y="98"/>
                    </a:lnTo>
                    <a:lnTo>
                      <a:pt x="47" y="91"/>
                    </a:lnTo>
                    <a:lnTo>
                      <a:pt x="60" y="86"/>
                    </a:lnTo>
                    <a:lnTo>
                      <a:pt x="76" y="83"/>
                    </a:lnTo>
                    <a:lnTo>
                      <a:pt x="95" y="82"/>
                    </a:lnTo>
                    <a:lnTo>
                      <a:pt x="115" y="85"/>
                    </a:lnTo>
                    <a:lnTo>
                      <a:pt x="138" y="90"/>
                    </a:lnTo>
                    <a:lnTo>
                      <a:pt x="164" y="99"/>
                    </a:lnTo>
                    <a:lnTo>
                      <a:pt x="192" y="113"/>
                    </a:lnTo>
                    <a:lnTo>
                      <a:pt x="377" y="264"/>
                    </a:lnTo>
                    <a:lnTo>
                      <a:pt x="554" y="298"/>
                    </a:lnTo>
                    <a:lnTo>
                      <a:pt x="353" y="48"/>
                    </a:lnTo>
                    <a:lnTo>
                      <a:pt x="353" y="48"/>
                    </a:lnTo>
                    <a:lnTo>
                      <a:pt x="356" y="44"/>
                    </a:lnTo>
                    <a:lnTo>
                      <a:pt x="364" y="32"/>
                    </a:lnTo>
                    <a:lnTo>
                      <a:pt x="370" y="24"/>
                    </a:lnTo>
                    <a:lnTo>
                      <a:pt x="380" y="17"/>
                    </a:lnTo>
                    <a:lnTo>
                      <a:pt x="389" y="10"/>
                    </a:lnTo>
                    <a:lnTo>
                      <a:pt x="401" y="5"/>
                    </a:lnTo>
                    <a:lnTo>
                      <a:pt x="414" y="1"/>
                    </a:lnTo>
                    <a:lnTo>
                      <a:pt x="429" y="0"/>
                    </a:lnTo>
                    <a:lnTo>
                      <a:pt x="446" y="0"/>
                    </a:lnTo>
                    <a:lnTo>
                      <a:pt x="465" y="5"/>
                    </a:lnTo>
                    <a:lnTo>
                      <a:pt x="474" y="8"/>
                    </a:lnTo>
                    <a:lnTo>
                      <a:pt x="485" y="13"/>
                    </a:lnTo>
                    <a:lnTo>
                      <a:pt x="497" y="18"/>
                    </a:lnTo>
                    <a:lnTo>
                      <a:pt x="509" y="25"/>
                    </a:lnTo>
                    <a:lnTo>
                      <a:pt x="533" y="44"/>
                    </a:lnTo>
                    <a:lnTo>
                      <a:pt x="561" y="66"/>
                    </a:lnTo>
                    <a:lnTo>
                      <a:pt x="783" y="292"/>
                    </a:lnTo>
                    <a:lnTo>
                      <a:pt x="783" y="292"/>
                    </a:lnTo>
                    <a:lnTo>
                      <a:pt x="887" y="352"/>
                    </a:lnTo>
                    <a:lnTo>
                      <a:pt x="961" y="395"/>
                    </a:lnTo>
                    <a:lnTo>
                      <a:pt x="988" y="410"/>
                    </a:lnTo>
                    <a:lnTo>
                      <a:pt x="1001" y="415"/>
                    </a:lnTo>
                    <a:lnTo>
                      <a:pt x="1001" y="415"/>
                    </a:lnTo>
                    <a:lnTo>
                      <a:pt x="1005" y="416"/>
                    </a:lnTo>
                    <a:lnTo>
                      <a:pt x="1008" y="415"/>
                    </a:lnTo>
                    <a:lnTo>
                      <a:pt x="1011" y="414"/>
                    </a:lnTo>
                    <a:lnTo>
                      <a:pt x="1012" y="412"/>
                    </a:lnTo>
                    <a:lnTo>
                      <a:pt x="1013" y="410"/>
                    </a:lnTo>
                    <a:lnTo>
                      <a:pt x="1013" y="408"/>
                    </a:lnTo>
                    <a:lnTo>
                      <a:pt x="815" y="83"/>
                    </a:lnTo>
                    <a:lnTo>
                      <a:pt x="815" y="83"/>
                    </a:lnTo>
                    <a:lnTo>
                      <a:pt x="816" y="82"/>
                    </a:lnTo>
                    <a:lnTo>
                      <a:pt x="822" y="77"/>
                    </a:lnTo>
                    <a:lnTo>
                      <a:pt x="830" y="71"/>
                    </a:lnTo>
                    <a:lnTo>
                      <a:pt x="835" y="69"/>
                    </a:lnTo>
                    <a:lnTo>
                      <a:pt x="842" y="66"/>
                    </a:lnTo>
                    <a:lnTo>
                      <a:pt x="848" y="65"/>
                    </a:lnTo>
                    <a:lnTo>
                      <a:pt x="856" y="65"/>
                    </a:lnTo>
                    <a:lnTo>
                      <a:pt x="866" y="66"/>
                    </a:lnTo>
                    <a:lnTo>
                      <a:pt x="875" y="69"/>
                    </a:lnTo>
                    <a:lnTo>
                      <a:pt x="885" y="73"/>
                    </a:lnTo>
                    <a:lnTo>
                      <a:pt x="897" y="79"/>
                    </a:lnTo>
                    <a:lnTo>
                      <a:pt x="909" y="89"/>
                    </a:lnTo>
                    <a:lnTo>
                      <a:pt x="923" y="99"/>
                    </a:lnTo>
                    <a:lnTo>
                      <a:pt x="923" y="99"/>
                    </a:lnTo>
                    <a:lnTo>
                      <a:pt x="949" y="127"/>
                    </a:lnTo>
                    <a:lnTo>
                      <a:pt x="979" y="158"/>
                    </a:lnTo>
                    <a:lnTo>
                      <a:pt x="1009" y="191"/>
                    </a:lnTo>
                    <a:lnTo>
                      <a:pt x="1041" y="225"/>
                    </a:lnTo>
                    <a:lnTo>
                      <a:pt x="1057" y="240"/>
                    </a:lnTo>
                    <a:lnTo>
                      <a:pt x="1074" y="255"/>
                    </a:lnTo>
                    <a:lnTo>
                      <a:pt x="1092" y="270"/>
                    </a:lnTo>
                    <a:lnTo>
                      <a:pt x="1109" y="283"/>
                    </a:lnTo>
                    <a:lnTo>
                      <a:pt x="1128" y="294"/>
                    </a:lnTo>
                    <a:lnTo>
                      <a:pt x="1146" y="304"/>
                    </a:lnTo>
                    <a:lnTo>
                      <a:pt x="1165" y="312"/>
                    </a:lnTo>
                    <a:lnTo>
                      <a:pt x="1185" y="319"/>
                    </a:lnTo>
                    <a:lnTo>
                      <a:pt x="1185" y="319"/>
                    </a:lnTo>
                    <a:lnTo>
                      <a:pt x="1212" y="323"/>
                    </a:lnTo>
                    <a:lnTo>
                      <a:pt x="1249" y="328"/>
                    </a:lnTo>
                    <a:lnTo>
                      <a:pt x="1293" y="332"/>
                    </a:lnTo>
                    <a:lnTo>
                      <a:pt x="1339" y="335"/>
                    </a:lnTo>
                    <a:lnTo>
                      <a:pt x="1386" y="338"/>
                    </a:lnTo>
                    <a:lnTo>
                      <a:pt x="1427" y="338"/>
                    </a:lnTo>
                    <a:lnTo>
                      <a:pt x="1460" y="336"/>
                    </a:lnTo>
                    <a:lnTo>
                      <a:pt x="1474" y="335"/>
                    </a:lnTo>
                    <a:lnTo>
                      <a:pt x="1483" y="334"/>
                    </a:lnTo>
                    <a:lnTo>
                      <a:pt x="1483" y="334"/>
                    </a:lnTo>
                    <a:lnTo>
                      <a:pt x="1486" y="332"/>
                    </a:lnTo>
                    <a:lnTo>
                      <a:pt x="1491" y="332"/>
                    </a:lnTo>
                    <a:lnTo>
                      <a:pt x="1500" y="335"/>
                    </a:lnTo>
                    <a:lnTo>
                      <a:pt x="1512" y="342"/>
                    </a:lnTo>
                    <a:lnTo>
                      <a:pt x="1526" y="350"/>
                    </a:lnTo>
                    <a:lnTo>
                      <a:pt x="1540" y="360"/>
                    </a:lnTo>
                    <a:lnTo>
                      <a:pt x="1556" y="372"/>
                    </a:lnTo>
                    <a:lnTo>
                      <a:pt x="1587" y="402"/>
                    </a:lnTo>
                    <a:lnTo>
                      <a:pt x="1619" y="432"/>
                    </a:lnTo>
                    <a:lnTo>
                      <a:pt x="1645" y="461"/>
                    </a:lnTo>
                    <a:lnTo>
                      <a:pt x="1667" y="487"/>
                    </a:lnTo>
                    <a:lnTo>
                      <a:pt x="1680" y="505"/>
                    </a:lnTo>
                    <a:lnTo>
                      <a:pt x="1680" y="505"/>
                    </a:lnTo>
                    <a:lnTo>
                      <a:pt x="1691" y="523"/>
                    </a:lnTo>
                    <a:lnTo>
                      <a:pt x="1705" y="544"/>
                    </a:lnTo>
                    <a:lnTo>
                      <a:pt x="1740" y="587"/>
                    </a:lnTo>
                    <a:lnTo>
                      <a:pt x="1770" y="622"/>
                    </a:lnTo>
                    <a:lnTo>
                      <a:pt x="1784" y="638"/>
                    </a:lnTo>
                    <a:lnTo>
                      <a:pt x="1784" y="638"/>
                    </a:lnTo>
                    <a:lnTo>
                      <a:pt x="1736" y="697"/>
                    </a:lnTo>
                    <a:lnTo>
                      <a:pt x="1692" y="748"/>
                    </a:lnTo>
                    <a:lnTo>
                      <a:pt x="1651" y="792"/>
                    </a:lnTo>
                    <a:lnTo>
                      <a:pt x="1615" y="830"/>
                    </a:lnTo>
                    <a:lnTo>
                      <a:pt x="1580" y="862"/>
                    </a:lnTo>
                    <a:lnTo>
                      <a:pt x="1550" y="889"/>
                    </a:lnTo>
                    <a:lnTo>
                      <a:pt x="1523" y="911"/>
                    </a:lnTo>
                    <a:lnTo>
                      <a:pt x="1499" y="930"/>
                    </a:lnTo>
                    <a:lnTo>
                      <a:pt x="1478" y="943"/>
                    </a:lnTo>
                    <a:lnTo>
                      <a:pt x="1459" y="954"/>
                    </a:lnTo>
                    <a:lnTo>
                      <a:pt x="1444" y="962"/>
                    </a:lnTo>
                    <a:lnTo>
                      <a:pt x="1432" y="966"/>
                    </a:lnTo>
                    <a:lnTo>
                      <a:pt x="1416" y="971"/>
                    </a:lnTo>
                    <a:lnTo>
                      <a:pt x="1411" y="973"/>
                    </a:lnTo>
                    <a:lnTo>
                      <a:pt x="1411" y="973"/>
                    </a:lnTo>
                    <a:close/>
                  </a:path>
                </a:pathLst>
              </a:custGeom>
              <a:solidFill>
                <a:srgbClr val="FFDD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17"/>
              <p:cNvSpPr>
                <a:spLocks/>
              </p:cNvSpPr>
              <p:nvPr/>
            </p:nvSpPr>
            <p:spPr bwMode="auto">
              <a:xfrm>
                <a:off x="-6359525" y="2525713"/>
                <a:ext cx="52387" cy="46038"/>
              </a:xfrm>
              <a:custGeom>
                <a:avLst/>
                <a:gdLst>
                  <a:gd name="T0" fmla="*/ 128 w 134"/>
                  <a:gd name="T1" fmla="*/ 100 h 116"/>
                  <a:gd name="T2" fmla="*/ 128 w 134"/>
                  <a:gd name="T3" fmla="*/ 100 h 116"/>
                  <a:gd name="T4" fmla="*/ 120 w 134"/>
                  <a:gd name="T5" fmla="*/ 113 h 116"/>
                  <a:gd name="T6" fmla="*/ 118 w 134"/>
                  <a:gd name="T7" fmla="*/ 116 h 116"/>
                  <a:gd name="T8" fmla="*/ 114 w 134"/>
                  <a:gd name="T9" fmla="*/ 114 h 116"/>
                  <a:gd name="T10" fmla="*/ 114 w 134"/>
                  <a:gd name="T11" fmla="*/ 114 h 116"/>
                  <a:gd name="T12" fmla="*/ 95 w 134"/>
                  <a:gd name="T13" fmla="*/ 101 h 116"/>
                  <a:gd name="T14" fmla="*/ 54 w 134"/>
                  <a:gd name="T15" fmla="*/ 69 h 116"/>
                  <a:gd name="T16" fmla="*/ 32 w 134"/>
                  <a:gd name="T17" fmla="*/ 51 h 116"/>
                  <a:gd name="T18" fmla="*/ 14 w 134"/>
                  <a:gd name="T19" fmla="*/ 35 h 116"/>
                  <a:gd name="T20" fmla="*/ 7 w 134"/>
                  <a:gd name="T21" fmla="*/ 27 h 116"/>
                  <a:gd name="T22" fmla="*/ 3 w 134"/>
                  <a:gd name="T23" fmla="*/ 21 h 116"/>
                  <a:gd name="T24" fmla="*/ 0 w 134"/>
                  <a:gd name="T25" fmla="*/ 16 h 116"/>
                  <a:gd name="T26" fmla="*/ 0 w 134"/>
                  <a:gd name="T27" fmla="*/ 13 h 116"/>
                  <a:gd name="T28" fmla="*/ 0 w 134"/>
                  <a:gd name="T29" fmla="*/ 13 h 116"/>
                  <a:gd name="T30" fmla="*/ 0 w 134"/>
                  <a:gd name="T31" fmla="*/ 13 h 116"/>
                  <a:gd name="T32" fmla="*/ 4 w 134"/>
                  <a:gd name="T33" fmla="*/ 8 h 116"/>
                  <a:gd name="T34" fmla="*/ 8 w 134"/>
                  <a:gd name="T35" fmla="*/ 5 h 116"/>
                  <a:gd name="T36" fmla="*/ 14 w 134"/>
                  <a:gd name="T37" fmla="*/ 3 h 116"/>
                  <a:gd name="T38" fmla="*/ 18 w 134"/>
                  <a:gd name="T39" fmla="*/ 1 h 116"/>
                  <a:gd name="T40" fmla="*/ 24 w 134"/>
                  <a:gd name="T41" fmla="*/ 0 h 116"/>
                  <a:gd name="T42" fmla="*/ 30 w 134"/>
                  <a:gd name="T43" fmla="*/ 1 h 116"/>
                  <a:gd name="T44" fmla="*/ 35 w 134"/>
                  <a:gd name="T45" fmla="*/ 3 h 116"/>
                  <a:gd name="T46" fmla="*/ 39 w 134"/>
                  <a:gd name="T47" fmla="*/ 5 h 116"/>
                  <a:gd name="T48" fmla="*/ 122 w 134"/>
                  <a:gd name="T49" fmla="*/ 60 h 116"/>
                  <a:gd name="T50" fmla="*/ 122 w 134"/>
                  <a:gd name="T51" fmla="*/ 60 h 116"/>
                  <a:gd name="T52" fmla="*/ 126 w 134"/>
                  <a:gd name="T53" fmla="*/ 64 h 116"/>
                  <a:gd name="T54" fmla="*/ 130 w 134"/>
                  <a:gd name="T55" fmla="*/ 68 h 116"/>
                  <a:gd name="T56" fmla="*/ 132 w 134"/>
                  <a:gd name="T57" fmla="*/ 73 h 116"/>
                  <a:gd name="T58" fmla="*/ 134 w 134"/>
                  <a:gd name="T59" fmla="*/ 79 h 116"/>
                  <a:gd name="T60" fmla="*/ 134 w 134"/>
                  <a:gd name="T61" fmla="*/ 84 h 116"/>
                  <a:gd name="T62" fmla="*/ 134 w 134"/>
                  <a:gd name="T63" fmla="*/ 89 h 116"/>
                  <a:gd name="T64" fmla="*/ 131 w 134"/>
                  <a:gd name="T65" fmla="*/ 95 h 116"/>
                  <a:gd name="T66" fmla="*/ 128 w 134"/>
                  <a:gd name="T67" fmla="*/ 100 h 116"/>
                  <a:gd name="T68" fmla="*/ 128 w 134"/>
                  <a:gd name="T69"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16">
                    <a:moveTo>
                      <a:pt x="128" y="100"/>
                    </a:moveTo>
                    <a:lnTo>
                      <a:pt x="128" y="100"/>
                    </a:lnTo>
                    <a:lnTo>
                      <a:pt x="120" y="113"/>
                    </a:lnTo>
                    <a:lnTo>
                      <a:pt x="118" y="116"/>
                    </a:lnTo>
                    <a:lnTo>
                      <a:pt x="114" y="114"/>
                    </a:lnTo>
                    <a:lnTo>
                      <a:pt x="114" y="114"/>
                    </a:lnTo>
                    <a:lnTo>
                      <a:pt x="95" y="101"/>
                    </a:lnTo>
                    <a:lnTo>
                      <a:pt x="54" y="69"/>
                    </a:lnTo>
                    <a:lnTo>
                      <a:pt x="32" y="51"/>
                    </a:lnTo>
                    <a:lnTo>
                      <a:pt x="14" y="35"/>
                    </a:lnTo>
                    <a:lnTo>
                      <a:pt x="7" y="27"/>
                    </a:lnTo>
                    <a:lnTo>
                      <a:pt x="3" y="21"/>
                    </a:lnTo>
                    <a:lnTo>
                      <a:pt x="0" y="16"/>
                    </a:lnTo>
                    <a:lnTo>
                      <a:pt x="0" y="13"/>
                    </a:lnTo>
                    <a:lnTo>
                      <a:pt x="0" y="13"/>
                    </a:lnTo>
                    <a:lnTo>
                      <a:pt x="0" y="13"/>
                    </a:lnTo>
                    <a:lnTo>
                      <a:pt x="4" y="8"/>
                    </a:lnTo>
                    <a:lnTo>
                      <a:pt x="8" y="5"/>
                    </a:lnTo>
                    <a:lnTo>
                      <a:pt x="14" y="3"/>
                    </a:lnTo>
                    <a:lnTo>
                      <a:pt x="18" y="1"/>
                    </a:lnTo>
                    <a:lnTo>
                      <a:pt x="24" y="0"/>
                    </a:lnTo>
                    <a:lnTo>
                      <a:pt x="30" y="1"/>
                    </a:lnTo>
                    <a:lnTo>
                      <a:pt x="35" y="3"/>
                    </a:lnTo>
                    <a:lnTo>
                      <a:pt x="39" y="5"/>
                    </a:lnTo>
                    <a:lnTo>
                      <a:pt x="122" y="60"/>
                    </a:lnTo>
                    <a:lnTo>
                      <a:pt x="122" y="60"/>
                    </a:lnTo>
                    <a:lnTo>
                      <a:pt x="126" y="64"/>
                    </a:lnTo>
                    <a:lnTo>
                      <a:pt x="130" y="68"/>
                    </a:lnTo>
                    <a:lnTo>
                      <a:pt x="132" y="73"/>
                    </a:lnTo>
                    <a:lnTo>
                      <a:pt x="134" y="79"/>
                    </a:lnTo>
                    <a:lnTo>
                      <a:pt x="134" y="84"/>
                    </a:lnTo>
                    <a:lnTo>
                      <a:pt x="134" y="89"/>
                    </a:lnTo>
                    <a:lnTo>
                      <a:pt x="131" y="95"/>
                    </a:lnTo>
                    <a:lnTo>
                      <a:pt x="128" y="100"/>
                    </a:lnTo>
                    <a:lnTo>
                      <a:pt x="128" y="100"/>
                    </a:lnTo>
                    <a:close/>
                  </a:path>
                </a:pathLst>
              </a:custGeom>
              <a:solidFill>
                <a:srgbClr val="FDD2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8"/>
              <p:cNvSpPr>
                <a:spLocks/>
              </p:cNvSpPr>
              <p:nvPr/>
            </p:nvSpPr>
            <p:spPr bwMode="auto">
              <a:xfrm>
                <a:off x="-6219825" y="2487613"/>
                <a:ext cx="47625" cy="50800"/>
              </a:xfrm>
              <a:custGeom>
                <a:avLst/>
                <a:gdLst>
                  <a:gd name="T0" fmla="*/ 105 w 123"/>
                  <a:gd name="T1" fmla="*/ 121 h 129"/>
                  <a:gd name="T2" fmla="*/ 105 w 123"/>
                  <a:gd name="T3" fmla="*/ 121 h 129"/>
                  <a:gd name="T4" fmla="*/ 103 w 123"/>
                  <a:gd name="T5" fmla="*/ 125 h 129"/>
                  <a:gd name="T6" fmla="*/ 100 w 123"/>
                  <a:gd name="T7" fmla="*/ 127 h 129"/>
                  <a:gd name="T8" fmla="*/ 97 w 123"/>
                  <a:gd name="T9" fmla="*/ 129 h 129"/>
                  <a:gd name="T10" fmla="*/ 93 w 123"/>
                  <a:gd name="T11" fmla="*/ 127 h 129"/>
                  <a:gd name="T12" fmla="*/ 93 w 123"/>
                  <a:gd name="T13" fmla="*/ 127 h 129"/>
                  <a:gd name="T14" fmla="*/ 77 w 123"/>
                  <a:gd name="T15" fmla="*/ 110 h 129"/>
                  <a:gd name="T16" fmla="*/ 44 w 123"/>
                  <a:gd name="T17" fmla="*/ 74 h 129"/>
                  <a:gd name="T18" fmla="*/ 27 w 123"/>
                  <a:gd name="T19" fmla="*/ 53 h 129"/>
                  <a:gd name="T20" fmla="*/ 12 w 123"/>
                  <a:gd name="T21" fmla="*/ 34 h 129"/>
                  <a:gd name="T22" fmla="*/ 3 w 123"/>
                  <a:gd name="T23" fmla="*/ 19 h 129"/>
                  <a:gd name="T24" fmla="*/ 0 w 123"/>
                  <a:gd name="T25" fmla="*/ 14 h 129"/>
                  <a:gd name="T26" fmla="*/ 1 w 123"/>
                  <a:gd name="T27" fmla="*/ 12 h 129"/>
                  <a:gd name="T28" fmla="*/ 1 w 123"/>
                  <a:gd name="T29" fmla="*/ 12 h 129"/>
                  <a:gd name="T30" fmla="*/ 1 w 123"/>
                  <a:gd name="T31" fmla="*/ 12 h 129"/>
                  <a:gd name="T32" fmla="*/ 4 w 123"/>
                  <a:gd name="T33" fmla="*/ 6 h 129"/>
                  <a:gd name="T34" fmla="*/ 8 w 123"/>
                  <a:gd name="T35" fmla="*/ 4 h 129"/>
                  <a:gd name="T36" fmla="*/ 12 w 123"/>
                  <a:gd name="T37" fmla="*/ 1 h 129"/>
                  <a:gd name="T38" fmla="*/ 17 w 123"/>
                  <a:gd name="T39" fmla="*/ 0 h 129"/>
                  <a:gd name="T40" fmla="*/ 21 w 123"/>
                  <a:gd name="T41" fmla="*/ 0 h 129"/>
                  <a:gd name="T42" fmla="*/ 27 w 123"/>
                  <a:gd name="T43" fmla="*/ 1 h 129"/>
                  <a:gd name="T44" fmla="*/ 31 w 123"/>
                  <a:gd name="T45" fmla="*/ 2 h 129"/>
                  <a:gd name="T46" fmla="*/ 36 w 123"/>
                  <a:gd name="T47" fmla="*/ 5 h 129"/>
                  <a:gd name="T48" fmla="*/ 119 w 123"/>
                  <a:gd name="T49" fmla="*/ 78 h 129"/>
                  <a:gd name="T50" fmla="*/ 119 w 123"/>
                  <a:gd name="T51" fmla="*/ 78 h 129"/>
                  <a:gd name="T52" fmla="*/ 121 w 123"/>
                  <a:gd name="T53" fmla="*/ 81 h 129"/>
                  <a:gd name="T54" fmla="*/ 121 w 123"/>
                  <a:gd name="T55" fmla="*/ 82 h 129"/>
                  <a:gd name="T56" fmla="*/ 123 w 123"/>
                  <a:gd name="T57" fmla="*/ 89 h 129"/>
                  <a:gd name="T58" fmla="*/ 120 w 123"/>
                  <a:gd name="T59" fmla="*/ 95 h 129"/>
                  <a:gd name="T60" fmla="*/ 117 w 123"/>
                  <a:gd name="T61" fmla="*/ 102 h 129"/>
                  <a:gd name="T62" fmla="*/ 109 w 123"/>
                  <a:gd name="T63" fmla="*/ 115 h 129"/>
                  <a:gd name="T64" fmla="*/ 105 w 123"/>
                  <a:gd name="T65" fmla="*/ 121 h 129"/>
                  <a:gd name="T66" fmla="*/ 105 w 123"/>
                  <a:gd name="T6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29">
                    <a:moveTo>
                      <a:pt x="105" y="121"/>
                    </a:moveTo>
                    <a:lnTo>
                      <a:pt x="105" y="121"/>
                    </a:lnTo>
                    <a:lnTo>
                      <a:pt x="103" y="125"/>
                    </a:lnTo>
                    <a:lnTo>
                      <a:pt x="100" y="127"/>
                    </a:lnTo>
                    <a:lnTo>
                      <a:pt x="97" y="129"/>
                    </a:lnTo>
                    <a:lnTo>
                      <a:pt x="93" y="127"/>
                    </a:lnTo>
                    <a:lnTo>
                      <a:pt x="93" y="127"/>
                    </a:lnTo>
                    <a:lnTo>
                      <a:pt x="77" y="110"/>
                    </a:lnTo>
                    <a:lnTo>
                      <a:pt x="44" y="74"/>
                    </a:lnTo>
                    <a:lnTo>
                      <a:pt x="27" y="53"/>
                    </a:lnTo>
                    <a:lnTo>
                      <a:pt x="12" y="34"/>
                    </a:lnTo>
                    <a:lnTo>
                      <a:pt x="3" y="19"/>
                    </a:lnTo>
                    <a:lnTo>
                      <a:pt x="0" y="14"/>
                    </a:lnTo>
                    <a:lnTo>
                      <a:pt x="1" y="12"/>
                    </a:lnTo>
                    <a:lnTo>
                      <a:pt x="1" y="12"/>
                    </a:lnTo>
                    <a:lnTo>
                      <a:pt x="1" y="12"/>
                    </a:lnTo>
                    <a:lnTo>
                      <a:pt x="4" y="6"/>
                    </a:lnTo>
                    <a:lnTo>
                      <a:pt x="8" y="4"/>
                    </a:lnTo>
                    <a:lnTo>
                      <a:pt x="12" y="1"/>
                    </a:lnTo>
                    <a:lnTo>
                      <a:pt x="17" y="0"/>
                    </a:lnTo>
                    <a:lnTo>
                      <a:pt x="21" y="0"/>
                    </a:lnTo>
                    <a:lnTo>
                      <a:pt x="27" y="1"/>
                    </a:lnTo>
                    <a:lnTo>
                      <a:pt x="31" y="2"/>
                    </a:lnTo>
                    <a:lnTo>
                      <a:pt x="36" y="5"/>
                    </a:lnTo>
                    <a:lnTo>
                      <a:pt x="119" y="78"/>
                    </a:lnTo>
                    <a:lnTo>
                      <a:pt x="119" y="78"/>
                    </a:lnTo>
                    <a:lnTo>
                      <a:pt x="121" y="81"/>
                    </a:lnTo>
                    <a:lnTo>
                      <a:pt x="121" y="82"/>
                    </a:lnTo>
                    <a:lnTo>
                      <a:pt x="123" y="89"/>
                    </a:lnTo>
                    <a:lnTo>
                      <a:pt x="120" y="95"/>
                    </a:lnTo>
                    <a:lnTo>
                      <a:pt x="117" y="102"/>
                    </a:lnTo>
                    <a:lnTo>
                      <a:pt x="109" y="115"/>
                    </a:lnTo>
                    <a:lnTo>
                      <a:pt x="105" y="121"/>
                    </a:lnTo>
                    <a:lnTo>
                      <a:pt x="105" y="121"/>
                    </a:lnTo>
                    <a:close/>
                  </a:path>
                </a:pathLst>
              </a:custGeom>
              <a:solidFill>
                <a:srgbClr val="FDD2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9"/>
              <p:cNvSpPr>
                <a:spLocks/>
              </p:cNvSpPr>
              <p:nvPr/>
            </p:nvSpPr>
            <p:spPr bwMode="auto">
              <a:xfrm>
                <a:off x="-6037263" y="2503488"/>
                <a:ext cx="30162" cy="38100"/>
              </a:xfrm>
              <a:custGeom>
                <a:avLst/>
                <a:gdLst>
                  <a:gd name="T0" fmla="*/ 61 w 73"/>
                  <a:gd name="T1" fmla="*/ 91 h 96"/>
                  <a:gd name="T2" fmla="*/ 61 w 73"/>
                  <a:gd name="T3" fmla="*/ 91 h 96"/>
                  <a:gd name="T4" fmla="*/ 57 w 73"/>
                  <a:gd name="T5" fmla="*/ 95 h 96"/>
                  <a:gd name="T6" fmla="*/ 55 w 73"/>
                  <a:gd name="T7" fmla="*/ 96 h 96"/>
                  <a:gd name="T8" fmla="*/ 53 w 73"/>
                  <a:gd name="T9" fmla="*/ 95 h 96"/>
                  <a:gd name="T10" fmla="*/ 53 w 73"/>
                  <a:gd name="T11" fmla="*/ 95 h 96"/>
                  <a:gd name="T12" fmla="*/ 44 w 73"/>
                  <a:gd name="T13" fmla="*/ 83 h 96"/>
                  <a:gd name="T14" fmla="*/ 24 w 73"/>
                  <a:gd name="T15" fmla="*/ 55 h 96"/>
                  <a:gd name="T16" fmla="*/ 15 w 73"/>
                  <a:gd name="T17" fmla="*/ 39 h 96"/>
                  <a:gd name="T18" fmla="*/ 5 w 73"/>
                  <a:gd name="T19" fmla="*/ 26 h 96"/>
                  <a:gd name="T20" fmla="*/ 1 w 73"/>
                  <a:gd name="T21" fmla="*/ 14 h 96"/>
                  <a:gd name="T22" fmla="*/ 0 w 73"/>
                  <a:gd name="T23" fmla="*/ 11 h 96"/>
                  <a:gd name="T24" fmla="*/ 0 w 73"/>
                  <a:gd name="T25" fmla="*/ 8 h 96"/>
                  <a:gd name="T26" fmla="*/ 0 w 73"/>
                  <a:gd name="T27" fmla="*/ 8 h 96"/>
                  <a:gd name="T28" fmla="*/ 0 w 73"/>
                  <a:gd name="T29" fmla="*/ 8 h 96"/>
                  <a:gd name="T30" fmla="*/ 5 w 73"/>
                  <a:gd name="T31" fmla="*/ 3 h 96"/>
                  <a:gd name="T32" fmla="*/ 12 w 73"/>
                  <a:gd name="T33" fmla="*/ 0 h 96"/>
                  <a:gd name="T34" fmla="*/ 19 w 73"/>
                  <a:gd name="T35" fmla="*/ 0 h 96"/>
                  <a:gd name="T36" fmla="*/ 25 w 73"/>
                  <a:gd name="T37" fmla="*/ 4 h 96"/>
                  <a:gd name="T38" fmla="*/ 70 w 73"/>
                  <a:gd name="T39" fmla="*/ 60 h 96"/>
                  <a:gd name="T40" fmla="*/ 70 w 73"/>
                  <a:gd name="T41" fmla="*/ 60 h 96"/>
                  <a:gd name="T42" fmla="*/ 73 w 73"/>
                  <a:gd name="T43" fmla="*/ 64 h 96"/>
                  <a:gd name="T44" fmla="*/ 73 w 73"/>
                  <a:gd name="T45" fmla="*/ 68 h 96"/>
                  <a:gd name="T46" fmla="*/ 72 w 73"/>
                  <a:gd name="T47" fmla="*/ 72 h 96"/>
                  <a:gd name="T48" fmla="*/ 69 w 73"/>
                  <a:gd name="T49" fmla="*/ 78 h 96"/>
                  <a:gd name="T50" fmla="*/ 64 w 73"/>
                  <a:gd name="T51" fmla="*/ 87 h 96"/>
                  <a:gd name="T52" fmla="*/ 61 w 73"/>
                  <a:gd name="T53" fmla="*/ 91 h 96"/>
                  <a:gd name="T54" fmla="*/ 61 w 73"/>
                  <a:gd name="T55"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96">
                    <a:moveTo>
                      <a:pt x="61" y="91"/>
                    </a:moveTo>
                    <a:lnTo>
                      <a:pt x="61" y="91"/>
                    </a:lnTo>
                    <a:lnTo>
                      <a:pt x="57" y="95"/>
                    </a:lnTo>
                    <a:lnTo>
                      <a:pt x="55" y="96"/>
                    </a:lnTo>
                    <a:lnTo>
                      <a:pt x="53" y="95"/>
                    </a:lnTo>
                    <a:lnTo>
                      <a:pt x="53" y="95"/>
                    </a:lnTo>
                    <a:lnTo>
                      <a:pt x="44" y="83"/>
                    </a:lnTo>
                    <a:lnTo>
                      <a:pt x="24" y="55"/>
                    </a:lnTo>
                    <a:lnTo>
                      <a:pt x="15" y="39"/>
                    </a:lnTo>
                    <a:lnTo>
                      <a:pt x="5" y="26"/>
                    </a:lnTo>
                    <a:lnTo>
                      <a:pt x="1" y="14"/>
                    </a:lnTo>
                    <a:lnTo>
                      <a:pt x="0" y="11"/>
                    </a:lnTo>
                    <a:lnTo>
                      <a:pt x="0" y="8"/>
                    </a:lnTo>
                    <a:lnTo>
                      <a:pt x="0" y="8"/>
                    </a:lnTo>
                    <a:lnTo>
                      <a:pt x="0" y="8"/>
                    </a:lnTo>
                    <a:lnTo>
                      <a:pt x="5" y="3"/>
                    </a:lnTo>
                    <a:lnTo>
                      <a:pt x="12" y="0"/>
                    </a:lnTo>
                    <a:lnTo>
                      <a:pt x="19" y="0"/>
                    </a:lnTo>
                    <a:lnTo>
                      <a:pt x="25" y="4"/>
                    </a:lnTo>
                    <a:lnTo>
                      <a:pt x="70" y="60"/>
                    </a:lnTo>
                    <a:lnTo>
                      <a:pt x="70" y="60"/>
                    </a:lnTo>
                    <a:lnTo>
                      <a:pt x="73" y="64"/>
                    </a:lnTo>
                    <a:lnTo>
                      <a:pt x="73" y="68"/>
                    </a:lnTo>
                    <a:lnTo>
                      <a:pt x="72" y="72"/>
                    </a:lnTo>
                    <a:lnTo>
                      <a:pt x="69" y="78"/>
                    </a:lnTo>
                    <a:lnTo>
                      <a:pt x="64" y="87"/>
                    </a:lnTo>
                    <a:lnTo>
                      <a:pt x="61" y="91"/>
                    </a:lnTo>
                    <a:lnTo>
                      <a:pt x="61" y="91"/>
                    </a:lnTo>
                    <a:close/>
                  </a:path>
                </a:pathLst>
              </a:custGeom>
              <a:solidFill>
                <a:srgbClr val="FDD2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20"/>
              <p:cNvSpPr>
                <a:spLocks/>
              </p:cNvSpPr>
              <p:nvPr/>
            </p:nvSpPr>
            <p:spPr bwMode="auto">
              <a:xfrm>
                <a:off x="-5815013" y="2687638"/>
                <a:ext cx="173037" cy="182563"/>
              </a:xfrm>
              <a:custGeom>
                <a:avLst/>
                <a:gdLst>
                  <a:gd name="T0" fmla="*/ 425 w 439"/>
                  <a:gd name="T1" fmla="*/ 166 h 456"/>
                  <a:gd name="T2" fmla="*/ 187 w 439"/>
                  <a:gd name="T3" fmla="*/ 435 h 456"/>
                  <a:gd name="T4" fmla="*/ 187 w 439"/>
                  <a:gd name="T5" fmla="*/ 435 h 456"/>
                  <a:gd name="T6" fmla="*/ 179 w 439"/>
                  <a:gd name="T7" fmla="*/ 443 h 456"/>
                  <a:gd name="T8" fmla="*/ 169 w 439"/>
                  <a:gd name="T9" fmla="*/ 449 h 456"/>
                  <a:gd name="T10" fmla="*/ 157 w 439"/>
                  <a:gd name="T11" fmla="*/ 452 h 456"/>
                  <a:gd name="T12" fmla="*/ 143 w 439"/>
                  <a:gd name="T13" fmla="*/ 455 h 456"/>
                  <a:gd name="T14" fmla="*/ 130 w 439"/>
                  <a:gd name="T15" fmla="*/ 456 h 456"/>
                  <a:gd name="T16" fmla="*/ 117 w 439"/>
                  <a:gd name="T17" fmla="*/ 455 h 456"/>
                  <a:gd name="T18" fmla="*/ 102 w 439"/>
                  <a:gd name="T19" fmla="*/ 453 h 456"/>
                  <a:gd name="T20" fmla="*/ 89 w 439"/>
                  <a:gd name="T21" fmla="*/ 452 h 456"/>
                  <a:gd name="T22" fmla="*/ 62 w 439"/>
                  <a:gd name="T23" fmla="*/ 445 h 456"/>
                  <a:gd name="T24" fmla="*/ 41 w 439"/>
                  <a:gd name="T25" fmla="*/ 440 h 456"/>
                  <a:gd name="T26" fmla="*/ 20 w 439"/>
                  <a:gd name="T27" fmla="*/ 432 h 456"/>
                  <a:gd name="T28" fmla="*/ 20 w 439"/>
                  <a:gd name="T29" fmla="*/ 432 h 456"/>
                  <a:gd name="T30" fmla="*/ 5 w 439"/>
                  <a:gd name="T31" fmla="*/ 424 h 456"/>
                  <a:gd name="T32" fmla="*/ 1 w 439"/>
                  <a:gd name="T33" fmla="*/ 420 h 456"/>
                  <a:gd name="T34" fmla="*/ 0 w 439"/>
                  <a:gd name="T35" fmla="*/ 418 h 456"/>
                  <a:gd name="T36" fmla="*/ 0 w 439"/>
                  <a:gd name="T37" fmla="*/ 415 h 456"/>
                  <a:gd name="T38" fmla="*/ 1 w 439"/>
                  <a:gd name="T39" fmla="*/ 414 h 456"/>
                  <a:gd name="T40" fmla="*/ 6 w 439"/>
                  <a:gd name="T41" fmla="*/ 411 h 456"/>
                  <a:gd name="T42" fmla="*/ 14 w 439"/>
                  <a:gd name="T43" fmla="*/ 410 h 456"/>
                  <a:gd name="T44" fmla="*/ 22 w 439"/>
                  <a:gd name="T45" fmla="*/ 408 h 456"/>
                  <a:gd name="T46" fmla="*/ 32 w 439"/>
                  <a:gd name="T47" fmla="*/ 408 h 456"/>
                  <a:gd name="T48" fmla="*/ 32 w 439"/>
                  <a:gd name="T49" fmla="*/ 408 h 456"/>
                  <a:gd name="T50" fmla="*/ 45 w 439"/>
                  <a:gd name="T51" fmla="*/ 407 h 456"/>
                  <a:gd name="T52" fmla="*/ 58 w 439"/>
                  <a:gd name="T53" fmla="*/ 404 h 456"/>
                  <a:gd name="T54" fmla="*/ 73 w 439"/>
                  <a:gd name="T55" fmla="*/ 399 h 456"/>
                  <a:gd name="T56" fmla="*/ 87 w 439"/>
                  <a:gd name="T57" fmla="*/ 392 h 456"/>
                  <a:gd name="T58" fmla="*/ 102 w 439"/>
                  <a:gd name="T59" fmla="*/ 383 h 456"/>
                  <a:gd name="T60" fmla="*/ 117 w 439"/>
                  <a:gd name="T61" fmla="*/ 374 h 456"/>
                  <a:gd name="T62" fmla="*/ 133 w 439"/>
                  <a:gd name="T63" fmla="*/ 363 h 456"/>
                  <a:gd name="T64" fmla="*/ 149 w 439"/>
                  <a:gd name="T65" fmla="*/ 351 h 456"/>
                  <a:gd name="T66" fmla="*/ 181 w 439"/>
                  <a:gd name="T67" fmla="*/ 323 h 456"/>
                  <a:gd name="T68" fmla="*/ 212 w 439"/>
                  <a:gd name="T69" fmla="*/ 292 h 456"/>
                  <a:gd name="T70" fmla="*/ 244 w 439"/>
                  <a:gd name="T71" fmla="*/ 259 h 456"/>
                  <a:gd name="T72" fmla="*/ 274 w 439"/>
                  <a:gd name="T73" fmla="*/ 223 h 456"/>
                  <a:gd name="T74" fmla="*/ 302 w 439"/>
                  <a:gd name="T75" fmla="*/ 189 h 456"/>
                  <a:gd name="T76" fmla="*/ 327 w 439"/>
                  <a:gd name="T77" fmla="*/ 153 h 456"/>
                  <a:gd name="T78" fmla="*/ 350 w 439"/>
                  <a:gd name="T79" fmla="*/ 119 h 456"/>
                  <a:gd name="T80" fmla="*/ 368 w 439"/>
                  <a:gd name="T81" fmla="*/ 87 h 456"/>
                  <a:gd name="T82" fmla="*/ 383 w 439"/>
                  <a:gd name="T83" fmla="*/ 58 h 456"/>
                  <a:gd name="T84" fmla="*/ 388 w 439"/>
                  <a:gd name="T85" fmla="*/ 46 h 456"/>
                  <a:gd name="T86" fmla="*/ 392 w 439"/>
                  <a:gd name="T87" fmla="*/ 34 h 456"/>
                  <a:gd name="T88" fmla="*/ 395 w 439"/>
                  <a:gd name="T89" fmla="*/ 24 h 456"/>
                  <a:gd name="T90" fmla="*/ 396 w 439"/>
                  <a:gd name="T91" fmla="*/ 14 h 456"/>
                  <a:gd name="T92" fmla="*/ 396 w 439"/>
                  <a:gd name="T93" fmla="*/ 6 h 456"/>
                  <a:gd name="T94" fmla="*/ 395 w 439"/>
                  <a:gd name="T95" fmla="*/ 0 h 456"/>
                  <a:gd name="T96" fmla="*/ 395 w 439"/>
                  <a:gd name="T97" fmla="*/ 0 h 456"/>
                  <a:gd name="T98" fmla="*/ 405 w 439"/>
                  <a:gd name="T99" fmla="*/ 20 h 456"/>
                  <a:gd name="T100" fmla="*/ 415 w 439"/>
                  <a:gd name="T101" fmla="*/ 40 h 456"/>
                  <a:gd name="T102" fmla="*/ 425 w 439"/>
                  <a:gd name="T103" fmla="*/ 65 h 456"/>
                  <a:gd name="T104" fmla="*/ 431 w 439"/>
                  <a:gd name="T105" fmla="*/ 78 h 456"/>
                  <a:gd name="T106" fmla="*/ 433 w 439"/>
                  <a:gd name="T107" fmla="*/ 93 h 456"/>
                  <a:gd name="T108" fmla="*/ 437 w 439"/>
                  <a:gd name="T109" fmla="*/ 106 h 456"/>
                  <a:gd name="T110" fmla="*/ 439 w 439"/>
                  <a:gd name="T111" fmla="*/ 119 h 456"/>
                  <a:gd name="T112" fmla="*/ 439 w 439"/>
                  <a:gd name="T113" fmla="*/ 133 h 456"/>
                  <a:gd name="T114" fmla="*/ 436 w 439"/>
                  <a:gd name="T115" fmla="*/ 145 h 456"/>
                  <a:gd name="T116" fmla="*/ 432 w 439"/>
                  <a:gd name="T117" fmla="*/ 157 h 456"/>
                  <a:gd name="T118" fmla="*/ 425 w 439"/>
                  <a:gd name="T119" fmla="*/ 166 h 456"/>
                  <a:gd name="T120" fmla="*/ 425 w 439"/>
                  <a:gd name="T121" fmla="*/ 1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56">
                    <a:moveTo>
                      <a:pt x="425" y="166"/>
                    </a:moveTo>
                    <a:lnTo>
                      <a:pt x="187" y="435"/>
                    </a:lnTo>
                    <a:lnTo>
                      <a:pt x="187" y="435"/>
                    </a:lnTo>
                    <a:lnTo>
                      <a:pt x="179" y="443"/>
                    </a:lnTo>
                    <a:lnTo>
                      <a:pt x="169" y="449"/>
                    </a:lnTo>
                    <a:lnTo>
                      <a:pt x="157" y="452"/>
                    </a:lnTo>
                    <a:lnTo>
                      <a:pt x="143" y="455"/>
                    </a:lnTo>
                    <a:lnTo>
                      <a:pt x="130" y="456"/>
                    </a:lnTo>
                    <a:lnTo>
                      <a:pt x="117" y="455"/>
                    </a:lnTo>
                    <a:lnTo>
                      <a:pt x="102" y="453"/>
                    </a:lnTo>
                    <a:lnTo>
                      <a:pt x="89" y="452"/>
                    </a:lnTo>
                    <a:lnTo>
                      <a:pt x="62" y="445"/>
                    </a:lnTo>
                    <a:lnTo>
                      <a:pt x="41" y="440"/>
                    </a:lnTo>
                    <a:lnTo>
                      <a:pt x="20" y="432"/>
                    </a:lnTo>
                    <a:lnTo>
                      <a:pt x="20" y="432"/>
                    </a:lnTo>
                    <a:lnTo>
                      <a:pt x="5" y="424"/>
                    </a:lnTo>
                    <a:lnTo>
                      <a:pt x="1" y="420"/>
                    </a:lnTo>
                    <a:lnTo>
                      <a:pt x="0" y="418"/>
                    </a:lnTo>
                    <a:lnTo>
                      <a:pt x="0" y="415"/>
                    </a:lnTo>
                    <a:lnTo>
                      <a:pt x="1" y="414"/>
                    </a:lnTo>
                    <a:lnTo>
                      <a:pt x="6" y="411"/>
                    </a:lnTo>
                    <a:lnTo>
                      <a:pt x="14" y="410"/>
                    </a:lnTo>
                    <a:lnTo>
                      <a:pt x="22" y="408"/>
                    </a:lnTo>
                    <a:lnTo>
                      <a:pt x="32" y="408"/>
                    </a:lnTo>
                    <a:lnTo>
                      <a:pt x="32" y="408"/>
                    </a:lnTo>
                    <a:lnTo>
                      <a:pt x="45" y="407"/>
                    </a:lnTo>
                    <a:lnTo>
                      <a:pt x="58" y="404"/>
                    </a:lnTo>
                    <a:lnTo>
                      <a:pt x="73" y="399"/>
                    </a:lnTo>
                    <a:lnTo>
                      <a:pt x="87" y="392"/>
                    </a:lnTo>
                    <a:lnTo>
                      <a:pt x="102" y="383"/>
                    </a:lnTo>
                    <a:lnTo>
                      <a:pt x="117" y="374"/>
                    </a:lnTo>
                    <a:lnTo>
                      <a:pt x="133" y="363"/>
                    </a:lnTo>
                    <a:lnTo>
                      <a:pt x="149" y="351"/>
                    </a:lnTo>
                    <a:lnTo>
                      <a:pt x="181" y="323"/>
                    </a:lnTo>
                    <a:lnTo>
                      <a:pt x="212" y="292"/>
                    </a:lnTo>
                    <a:lnTo>
                      <a:pt x="244" y="259"/>
                    </a:lnTo>
                    <a:lnTo>
                      <a:pt x="274" y="223"/>
                    </a:lnTo>
                    <a:lnTo>
                      <a:pt x="302" y="189"/>
                    </a:lnTo>
                    <a:lnTo>
                      <a:pt x="327" y="153"/>
                    </a:lnTo>
                    <a:lnTo>
                      <a:pt x="350" y="119"/>
                    </a:lnTo>
                    <a:lnTo>
                      <a:pt x="368" y="87"/>
                    </a:lnTo>
                    <a:lnTo>
                      <a:pt x="383" y="58"/>
                    </a:lnTo>
                    <a:lnTo>
                      <a:pt x="388" y="46"/>
                    </a:lnTo>
                    <a:lnTo>
                      <a:pt x="392" y="34"/>
                    </a:lnTo>
                    <a:lnTo>
                      <a:pt x="395" y="24"/>
                    </a:lnTo>
                    <a:lnTo>
                      <a:pt x="396" y="14"/>
                    </a:lnTo>
                    <a:lnTo>
                      <a:pt x="396" y="6"/>
                    </a:lnTo>
                    <a:lnTo>
                      <a:pt x="395" y="0"/>
                    </a:lnTo>
                    <a:lnTo>
                      <a:pt x="395" y="0"/>
                    </a:lnTo>
                    <a:lnTo>
                      <a:pt x="405" y="20"/>
                    </a:lnTo>
                    <a:lnTo>
                      <a:pt x="415" y="40"/>
                    </a:lnTo>
                    <a:lnTo>
                      <a:pt x="425" y="65"/>
                    </a:lnTo>
                    <a:lnTo>
                      <a:pt x="431" y="78"/>
                    </a:lnTo>
                    <a:lnTo>
                      <a:pt x="433" y="93"/>
                    </a:lnTo>
                    <a:lnTo>
                      <a:pt x="437" y="106"/>
                    </a:lnTo>
                    <a:lnTo>
                      <a:pt x="439" y="119"/>
                    </a:lnTo>
                    <a:lnTo>
                      <a:pt x="439" y="133"/>
                    </a:lnTo>
                    <a:lnTo>
                      <a:pt x="436" y="145"/>
                    </a:lnTo>
                    <a:lnTo>
                      <a:pt x="432" y="157"/>
                    </a:lnTo>
                    <a:lnTo>
                      <a:pt x="425" y="166"/>
                    </a:lnTo>
                    <a:lnTo>
                      <a:pt x="425" y="1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21"/>
              <p:cNvSpPr>
                <a:spLocks/>
              </p:cNvSpPr>
              <p:nvPr/>
            </p:nvSpPr>
            <p:spPr bwMode="auto">
              <a:xfrm>
                <a:off x="-5627688" y="2747963"/>
                <a:ext cx="31750" cy="31750"/>
              </a:xfrm>
              <a:custGeom>
                <a:avLst/>
                <a:gdLst>
                  <a:gd name="T0" fmla="*/ 80 w 80"/>
                  <a:gd name="T1" fmla="*/ 40 h 80"/>
                  <a:gd name="T2" fmla="*/ 80 w 80"/>
                  <a:gd name="T3" fmla="*/ 40 h 80"/>
                  <a:gd name="T4" fmla="*/ 78 w 80"/>
                  <a:gd name="T5" fmla="*/ 48 h 80"/>
                  <a:gd name="T6" fmla="*/ 77 w 80"/>
                  <a:gd name="T7" fmla="*/ 54 h 80"/>
                  <a:gd name="T8" fmla="*/ 73 w 80"/>
                  <a:gd name="T9" fmla="*/ 61 h 80"/>
                  <a:gd name="T10" fmla="*/ 68 w 80"/>
                  <a:gd name="T11" fmla="*/ 68 h 80"/>
                  <a:gd name="T12" fmla="*/ 62 w 80"/>
                  <a:gd name="T13" fmla="*/ 72 h 80"/>
                  <a:gd name="T14" fmla="*/ 56 w 80"/>
                  <a:gd name="T15" fmla="*/ 76 h 80"/>
                  <a:gd name="T16" fmla="*/ 48 w 80"/>
                  <a:gd name="T17" fmla="*/ 78 h 80"/>
                  <a:gd name="T18" fmla="*/ 40 w 80"/>
                  <a:gd name="T19" fmla="*/ 80 h 80"/>
                  <a:gd name="T20" fmla="*/ 40 w 80"/>
                  <a:gd name="T21" fmla="*/ 80 h 80"/>
                  <a:gd name="T22" fmla="*/ 32 w 80"/>
                  <a:gd name="T23" fmla="*/ 78 h 80"/>
                  <a:gd name="T24" fmla="*/ 24 w 80"/>
                  <a:gd name="T25" fmla="*/ 76 h 80"/>
                  <a:gd name="T26" fmla="*/ 17 w 80"/>
                  <a:gd name="T27" fmla="*/ 72 h 80"/>
                  <a:gd name="T28" fmla="*/ 12 w 80"/>
                  <a:gd name="T29" fmla="*/ 68 h 80"/>
                  <a:gd name="T30" fmla="*/ 6 w 80"/>
                  <a:gd name="T31" fmla="*/ 61 h 80"/>
                  <a:gd name="T32" fmla="*/ 2 w 80"/>
                  <a:gd name="T33" fmla="*/ 54 h 80"/>
                  <a:gd name="T34" fmla="*/ 1 w 80"/>
                  <a:gd name="T35" fmla="*/ 48 h 80"/>
                  <a:gd name="T36" fmla="*/ 0 w 80"/>
                  <a:gd name="T37" fmla="*/ 40 h 80"/>
                  <a:gd name="T38" fmla="*/ 0 w 80"/>
                  <a:gd name="T39" fmla="*/ 40 h 80"/>
                  <a:gd name="T40" fmla="*/ 1 w 80"/>
                  <a:gd name="T41" fmla="*/ 32 h 80"/>
                  <a:gd name="T42" fmla="*/ 2 w 80"/>
                  <a:gd name="T43" fmla="*/ 24 h 80"/>
                  <a:gd name="T44" fmla="*/ 6 w 80"/>
                  <a:gd name="T45" fmla="*/ 17 h 80"/>
                  <a:gd name="T46" fmla="*/ 12 w 80"/>
                  <a:gd name="T47" fmla="*/ 10 h 80"/>
                  <a:gd name="T48" fmla="*/ 17 w 80"/>
                  <a:gd name="T49" fmla="*/ 6 h 80"/>
                  <a:gd name="T50" fmla="*/ 24 w 80"/>
                  <a:gd name="T51" fmla="*/ 2 h 80"/>
                  <a:gd name="T52" fmla="*/ 32 w 80"/>
                  <a:gd name="T53" fmla="*/ 0 h 80"/>
                  <a:gd name="T54" fmla="*/ 40 w 80"/>
                  <a:gd name="T55" fmla="*/ 0 h 80"/>
                  <a:gd name="T56" fmla="*/ 40 w 80"/>
                  <a:gd name="T57" fmla="*/ 0 h 80"/>
                  <a:gd name="T58" fmla="*/ 48 w 80"/>
                  <a:gd name="T59" fmla="*/ 0 h 80"/>
                  <a:gd name="T60" fmla="*/ 56 w 80"/>
                  <a:gd name="T61" fmla="*/ 2 h 80"/>
                  <a:gd name="T62" fmla="*/ 62 w 80"/>
                  <a:gd name="T63" fmla="*/ 6 h 80"/>
                  <a:gd name="T64" fmla="*/ 68 w 80"/>
                  <a:gd name="T65" fmla="*/ 10 h 80"/>
                  <a:gd name="T66" fmla="*/ 73 w 80"/>
                  <a:gd name="T67" fmla="*/ 17 h 80"/>
                  <a:gd name="T68" fmla="*/ 77 w 80"/>
                  <a:gd name="T69" fmla="*/ 24 h 80"/>
                  <a:gd name="T70" fmla="*/ 78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78" y="48"/>
                    </a:lnTo>
                    <a:lnTo>
                      <a:pt x="77" y="54"/>
                    </a:lnTo>
                    <a:lnTo>
                      <a:pt x="73" y="61"/>
                    </a:lnTo>
                    <a:lnTo>
                      <a:pt x="68" y="68"/>
                    </a:lnTo>
                    <a:lnTo>
                      <a:pt x="62" y="72"/>
                    </a:lnTo>
                    <a:lnTo>
                      <a:pt x="56" y="76"/>
                    </a:lnTo>
                    <a:lnTo>
                      <a:pt x="48" y="78"/>
                    </a:lnTo>
                    <a:lnTo>
                      <a:pt x="40" y="80"/>
                    </a:lnTo>
                    <a:lnTo>
                      <a:pt x="40" y="80"/>
                    </a:lnTo>
                    <a:lnTo>
                      <a:pt x="32" y="78"/>
                    </a:lnTo>
                    <a:lnTo>
                      <a:pt x="24" y="76"/>
                    </a:lnTo>
                    <a:lnTo>
                      <a:pt x="17" y="72"/>
                    </a:lnTo>
                    <a:lnTo>
                      <a:pt x="12" y="68"/>
                    </a:lnTo>
                    <a:lnTo>
                      <a:pt x="6" y="61"/>
                    </a:lnTo>
                    <a:lnTo>
                      <a:pt x="2" y="54"/>
                    </a:lnTo>
                    <a:lnTo>
                      <a:pt x="1" y="48"/>
                    </a:lnTo>
                    <a:lnTo>
                      <a:pt x="0" y="40"/>
                    </a:lnTo>
                    <a:lnTo>
                      <a:pt x="0" y="40"/>
                    </a:lnTo>
                    <a:lnTo>
                      <a:pt x="1" y="32"/>
                    </a:lnTo>
                    <a:lnTo>
                      <a:pt x="2" y="24"/>
                    </a:lnTo>
                    <a:lnTo>
                      <a:pt x="6" y="17"/>
                    </a:lnTo>
                    <a:lnTo>
                      <a:pt x="12" y="10"/>
                    </a:lnTo>
                    <a:lnTo>
                      <a:pt x="17" y="6"/>
                    </a:lnTo>
                    <a:lnTo>
                      <a:pt x="24" y="2"/>
                    </a:lnTo>
                    <a:lnTo>
                      <a:pt x="32" y="0"/>
                    </a:lnTo>
                    <a:lnTo>
                      <a:pt x="40" y="0"/>
                    </a:lnTo>
                    <a:lnTo>
                      <a:pt x="40" y="0"/>
                    </a:lnTo>
                    <a:lnTo>
                      <a:pt x="48" y="0"/>
                    </a:lnTo>
                    <a:lnTo>
                      <a:pt x="56" y="2"/>
                    </a:lnTo>
                    <a:lnTo>
                      <a:pt x="62" y="6"/>
                    </a:lnTo>
                    <a:lnTo>
                      <a:pt x="68" y="10"/>
                    </a:lnTo>
                    <a:lnTo>
                      <a:pt x="73" y="17"/>
                    </a:lnTo>
                    <a:lnTo>
                      <a:pt x="77" y="24"/>
                    </a:lnTo>
                    <a:lnTo>
                      <a:pt x="78" y="32"/>
                    </a:lnTo>
                    <a:lnTo>
                      <a:pt x="80" y="40"/>
                    </a:lnTo>
                    <a:lnTo>
                      <a:pt x="80" y="40"/>
                    </a:lnTo>
                    <a:close/>
                  </a:path>
                </a:pathLst>
              </a:custGeom>
              <a:solidFill>
                <a:srgbClr val="197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22"/>
              <p:cNvSpPr>
                <a:spLocks/>
              </p:cNvSpPr>
              <p:nvPr/>
            </p:nvSpPr>
            <p:spPr bwMode="auto">
              <a:xfrm>
                <a:off x="-5589588" y="2784475"/>
                <a:ext cx="31750" cy="31750"/>
              </a:xfrm>
              <a:custGeom>
                <a:avLst/>
                <a:gdLst>
                  <a:gd name="T0" fmla="*/ 80 w 80"/>
                  <a:gd name="T1" fmla="*/ 40 h 80"/>
                  <a:gd name="T2" fmla="*/ 80 w 80"/>
                  <a:gd name="T3" fmla="*/ 40 h 80"/>
                  <a:gd name="T4" fmla="*/ 80 w 80"/>
                  <a:gd name="T5" fmla="*/ 48 h 80"/>
                  <a:gd name="T6" fmla="*/ 77 w 80"/>
                  <a:gd name="T7" fmla="*/ 56 h 80"/>
                  <a:gd name="T8" fmla="*/ 73 w 80"/>
                  <a:gd name="T9" fmla="*/ 62 h 80"/>
                  <a:gd name="T10" fmla="*/ 69 w 80"/>
                  <a:gd name="T11" fmla="*/ 68 h 80"/>
                  <a:gd name="T12" fmla="*/ 62 w 80"/>
                  <a:gd name="T13" fmla="*/ 73 h 80"/>
                  <a:gd name="T14" fmla="*/ 56 w 80"/>
                  <a:gd name="T15" fmla="*/ 77 h 80"/>
                  <a:gd name="T16" fmla="*/ 48 w 80"/>
                  <a:gd name="T17" fmla="*/ 78 h 80"/>
                  <a:gd name="T18" fmla="*/ 40 w 80"/>
                  <a:gd name="T19" fmla="*/ 80 h 80"/>
                  <a:gd name="T20" fmla="*/ 40 w 80"/>
                  <a:gd name="T21" fmla="*/ 80 h 80"/>
                  <a:gd name="T22" fmla="*/ 32 w 80"/>
                  <a:gd name="T23" fmla="*/ 78 h 80"/>
                  <a:gd name="T24" fmla="*/ 25 w 80"/>
                  <a:gd name="T25" fmla="*/ 77 h 80"/>
                  <a:gd name="T26" fmla="*/ 18 w 80"/>
                  <a:gd name="T27" fmla="*/ 73 h 80"/>
                  <a:gd name="T28" fmla="*/ 12 w 80"/>
                  <a:gd name="T29" fmla="*/ 68 h 80"/>
                  <a:gd name="T30" fmla="*/ 8 w 80"/>
                  <a:gd name="T31" fmla="*/ 62 h 80"/>
                  <a:gd name="T32" fmla="*/ 4 w 80"/>
                  <a:gd name="T33" fmla="*/ 56 h 80"/>
                  <a:gd name="T34" fmla="*/ 1 w 80"/>
                  <a:gd name="T35" fmla="*/ 48 h 80"/>
                  <a:gd name="T36" fmla="*/ 0 w 80"/>
                  <a:gd name="T37" fmla="*/ 40 h 80"/>
                  <a:gd name="T38" fmla="*/ 0 w 80"/>
                  <a:gd name="T39" fmla="*/ 40 h 80"/>
                  <a:gd name="T40" fmla="*/ 1 w 80"/>
                  <a:gd name="T41" fmla="*/ 32 h 80"/>
                  <a:gd name="T42" fmla="*/ 4 w 80"/>
                  <a:gd name="T43" fmla="*/ 24 h 80"/>
                  <a:gd name="T44" fmla="*/ 8 w 80"/>
                  <a:gd name="T45" fmla="*/ 17 h 80"/>
                  <a:gd name="T46" fmla="*/ 12 w 80"/>
                  <a:gd name="T47" fmla="*/ 12 h 80"/>
                  <a:gd name="T48" fmla="*/ 18 w 80"/>
                  <a:gd name="T49" fmla="*/ 7 h 80"/>
                  <a:gd name="T50" fmla="*/ 25 w 80"/>
                  <a:gd name="T51" fmla="*/ 3 h 80"/>
                  <a:gd name="T52" fmla="*/ 32 w 80"/>
                  <a:gd name="T53" fmla="*/ 1 h 80"/>
                  <a:gd name="T54" fmla="*/ 40 w 80"/>
                  <a:gd name="T55" fmla="*/ 0 h 80"/>
                  <a:gd name="T56" fmla="*/ 40 w 80"/>
                  <a:gd name="T57" fmla="*/ 0 h 80"/>
                  <a:gd name="T58" fmla="*/ 48 w 80"/>
                  <a:gd name="T59" fmla="*/ 1 h 80"/>
                  <a:gd name="T60" fmla="*/ 56 w 80"/>
                  <a:gd name="T61" fmla="*/ 3 h 80"/>
                  <a:gd name="T62" fmla="*/ 62 w 80"/>
                  <a:gd name="T63" fmla="*/ 7 h 80"/>
                  <a:gd name="T64" fmla="*/ 69 w 80"/>
                  <a:gd name="T65" fmla="*/ 12 h 80"/>
                  <a:gd name="T66" fmla="*/ 73 w 80"/>
                  <a:gd name="T67" fmla="*/ 17 h 80"/>
                  <a:gd name="T68" fmla="*/ 77 w 80"/>
                  <a:gd name="T69" fmla="*/ 24 h 80"/>
                  <a:gd name="T70" fmla="*/ 80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80" y="48"/>
                    </a:lnTo>
                    <a:lnTo>
                      <a:pt x="77" y="56"/>
                    </a:lnTo>
                    <a:lnTo>
                      <a:pt x="73" y="62"/>
                    </a:lnTo>
                    <a:lnTo>
                      <a:pt x="69" y="68"/>
                    </a:lnTo>
                    <a:lnTo>
                      <a:pt x="62" y="73"/>
                    </a:lnTo>
                    <a:lnTo>
                      <a:pt x="56" y="77"/>
                    </a:lnTo>
                    <a:lnTo>
                      <a:pt x="48" y="78"/>
                    </a:lnTo>
                    <a:lnTo>
                      <a:pt x="40" y="80"/>
                    </a:lnTo>
                    <a:lnTo>
                      <a:pt x="40" y="80"/>
                    </a:lnTo>
                    <a:lnTo>
                      <a:pt x="32" y="78"/>
                    </a:lnTo>
                    <a:lnTo>
                      <a:pt x="25" y="77"/>
                    </a:lnTo>
                    <a:lnTo>
                      <a:pt x="18" y="73"/>
                    </a:lnTo>
                    <a:lnTo>
                      <a:pt x="12" y="68"/>
                    </a:lnTo>
                    <a:lnTo>
                      <a:pt x="8" y="62"/>
                    </a:lnTo>
                    <a:lnTo>
                      <a:pt x="4" y="56"/>
                    </a:lnTo>
                    <a:lnTo>
                      <a:pt x="1" y="48"/>
                    </a:lnTo>
                    <a:lnTo>
                      <a:pt x="0" y="40"/>
                    </a:lnTo>
                    <a:lnTo>
                      <a:pt x="0" y="40"/>
                    </a:lnTo>
                    <a:lnTo>
                      <a:pt x="1" y="32"/>
                    </a:lnTo>
                    <a:lnTo>
                      <a:pt x="4" y="24"/>
                    </a:lnTo>
                    <a:lnTo>
                      <a:pt x="8" y="17"/>
                    </a:lnTo>
                    <a:lnTo>
                      <a:pt x="12" y="12"/>
                    </a:lnTo>
                    <a:lnTo>
                      <a:pt x="18" y="7"/>
                    </a:lnTo>
                    <a:lnTo>
                      <a:pt x="25" y="3"/>
                    </a:lnTo>
                    <a:lnTo>
                      <a:pt x="32" y="1"/>
                    </a:lnTo>
                    <a:lnTo>
                      <a:pt x="40" y="0"/>
                    </a:lnTo>
                    <a:lnTo>
                      <a:pt x="40" y="0"/>
                    </a:lnTo>
                    <a:lnTo>
                      <a:pt x="48" y="1"/>
                    </a:lnTo>
                    <a:lnTo>
                      <a:pt x="56" y="3"/>
                    </a:lnTo>
                    <a:lnTo>
                      <a:pt x="62" y="7"/>
                    </a:lnTo>
                    <a:lnTo>
                      <a:pt x="69" y="12"/>
                    </a:lnTo>
                    <a:lnTo>
                      <a:pt x="73" y="17"/>
                    </a:lnTo>
                    <a:lnTo>
                      <a:pt x="77" y="24"/>
                    </a:lnTo>
                    <a:lnTo>
                      <a:pt x="80" y="32"/>
                    </a:lnTo>
                    <a:lnTo>
                      <a:pt x="80" y="40"/>
                    </a:lnTo>
                    <a:lnTo>
                      <a:pt x="80" y="40"/>
                    </a:lnTo>
                    <a:close/>
                  </a:path>
                </a:pathLst>
              </a:custGeom>
              <a:solidFill>
                <a:srgbClr val="197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23"/>
              <p:cNvSpPr>
                <a:spLocks/>
              </p:cNvSpPr>
              <p:nvPr/>
            </p:nvSpPr>
            <p:spPr bwMode="auto">
              <a:xfrm>
                <a:off x="-5553075" y="2822575"/>
                <a:ext cx="31750" cy="31750"/>
              </a:xfrm>
              <a:custGeom>
                <a:avLst/>
                <a:gdLst>
                  <a:gd name="T0" fmla="*/ 80 w 80"/>
                  <a:gd name="T1" fmla="*/ 40 h 80"/>
                  <a:gd name="T2" fmla="*/ 80 w 80"/>
                  <a:gd name="T3" fmla="*/ 40 h 80"/>
                  <a:gd name="T4" fmla="*/ 80 w 80"/>
                  <a:gd name="T5" fmla="*/ 48 h 80"/>
                  <a:gd name="T6" fmla="*/ 77 w 80"/>
                  <a:gd name="T7" fmla="*/ 56 h 80"/>
                  <a:gd name="T8" fmla="*/ 73 w 80"/>
                  <a:gd name="T9" fmla="*/ 62 h 80"/>
                  <a:gd name="T10" fmla="*/ 68 w 80"/>
                  <a:gd name="T11" fmla="*/ 68 h 80"/>
                  <a:gd name="T12" fmla="*/ 62 w 80"/>
                  <a:gd name="T13" fmla="*/ 73 h 80"/>
                  <a:gd name="T14" fmla="*/ 56 w 80"/>
                  <a:gd name="T15" fmla="*/ 77 h 80"/>
                  <a:gd name="T16" fmla="*/ 48 w 80"/>
                  <a:gd name="T17" fmla="*/ 78 h 80"/>
                  <a:gd name="T18" fmla="*/ 40 w 80"/>
                  <a:gd name="T19" fmla="*/ 80 h 80"/>
                  <a:gd name="T20" fmla="*/ 40 w 80"/>
                  <a:gd name="T21" fmla="*/ 80 h 80"/>
                  <a:gd name="T22" fmla="*/ 32 w 80"/>
                  <a:gd name="T23" fmla="*/ 78 h 80"/>
                  <a:gd name="T24" fmla="*/ 24 w 80"/>
                  <a:gd name="T25" fmla="*/ 77 h 80"/>
                  <a:gd name="T26" fmla="*/ 17 w 80"/>
                  <a:gd name="T27" fmla="*/ 73 h 80"/>
                  <a:gd name="T28" fmla="*/ 12 w 80"/>
                  <a:gd name="T29" fmla="*/ 68 h 80"/>
                  <a:gd name="T30" fmla="*/ 6 w 80"/>
                  <a:gd name="T31" fmla="*/ 62 h 80"/>
                  <a:gd name="T32" fmla="*/ 4 w 80"/>
                  <a:gd name="T33" fmla="*/ 56 h 80"/>
                  <a:gd name="T34" fmla="*/ 1 w 80"/>
                  <a:gd name="T35" fmla="*/ 48 h 80"/>
                  <a:gd name="T36" fmla="*/ 0 w 80"/>
                  <a:gd name="T37" fmla="*/ 40 h 80"/>
                  <a:gd name="T38" fmla="*/ 0 w 80"/>
                  <a:gd name="T39" fmla="*/ 40 h 80"/>
                  <a:gd name="T40" fmla="*/ 1 w 80"/>
                  <a:gd name="T41" fmla="*/ 32 h 80"/>
                  <a:gd name="T42" fmla="*/ 4 w 80"/>
                  <a:gd name="T43" fmla="*/ 24 h 80"/>
                  <a:gd name="T44" fmla="*/ 6 w 80"/>
                  <a:gd name="T45" fmla="*/ 17 h 80"/>
                  <a:gd name="T46" fmla="*/ 12 w 80"/>
                  <a:gd name="T47" fmla="*/ 12 h 80"/>
                  <a:gd name="T48" fmla="*/ 17 w 80"/>
                  <a:gd name="T49" fmla="*/ 6 h 80"/>
                  <a:gd name="T50" fmla="*/ 24 w 80"/>
                  <a:gd name="T51" fmla="*/ 2 h 80"/>
                  <a:gd name="T52" fmla="*/ 32 w 80"/>
                  <a:gd name="T53" fmla="*/ 0 h 80"/>
                  <a:gd name="T54" fmla="*/ 40 w 80"/>
                  <a:gd name="T55" fmla="*/ 0 h 80"/>
                  <a:gd name="T56" fmla="*/ 40 w 80"/>
                  <a:gd name="T57" fmla="*/ 0 h 80"/>
                  <a:gd name="T58" fmla="*/ 48 w 80"/>
                  <a:gd name="T59" fmla="*/ 0 h 80"/>
                  <a:gd name="T60" fmla="*/ 56 w 80"/>
                  <a:gd name="T61" fmla="*/ 2 h 80"/>
                  <a:gd name="T62" fmla="*/ 62 w 80"/>
                  <a:gd name="T63" fmla="*/ 6 h 80"/>
                  <a:gd name="T64" fmla="*/ 68 w 80"/>
                  <a:gd name="T65" fmla="*/ 12 h 80"/>
                  <a:gd name="T66" fmla="*/ 73 w 80"/>
                  <a:gd name="T67" fmla="*/ 17 h 80"/>
                  <a:gd name="T68" fmla="*/ 77 w 80"/>
                  <a:gd name="T69" fmla="*/ 24 h 80"/>
                  <a:gd name="T70" fmla="*/ 80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80" y="48"/>
                    </a:lnTo>
                    <a:lnTo>
                      <a:pt x="77" y="56"/>
                    </a:lnTo>
                    <a:lnTo>
                      <a:pt x="73" y="62"/>
                    </a:lnTo>
                    <a:lnTo>
                      <a:pt x="68" y="68"/>
                    </a:lnTo>
                    <a:lnTo>
                      <a:pt x="62" y="73"/>
                    </a:lnTo>
                    <a:lnTo>
                      <a:pt x="56" y="77"/>
                    </a:lnTo>
                    <a:lnTo>
                      <a:pt x="48" y="78"/>
                    </a:lnTo>
                    <a:lnTo>
                      <a:pt x="40" y="80"/>
                    </a:lnTo>
                    <a:lnTo>
                      <a:pt x="40" y="80"/>
                    </a:lnTo>
                    <a:lnTo>
                      <a:pt x="32" y="78"/>
                    </a:lnTo>
                    <a:lnTo>
                      <a:pt x="24" y="77"/>
                    </a:lnTo>
                    <a:lnTo>
                      <a:pt x="17" y="73"/>
                    </a:lnTo>
                    <a:lnTo>
                      <a:pt x="12" y="68"/>
                    </a:lnTo>
                    <a:lnTo>
                      <a:pt x="6" y="62"/>
                    </a:lnTo>
                    <a:lnTo>
                      <a:pt x="4" y="56"/>
                    </a:lnTo>
                    <a:lnTo>
                      <a:pt x="1" y="48"/>
                    </a:lnTo>
                    <a:lnTo>
                      <a:pt x="0" y="40"/>
                    </a:lnTo>
                    <a:lnTo>
                      <a:pt x="0" y="40"/>
                    </a:lnTo>
                    <a:lnTo>
                      <a:pt x="1" y="32"/>
                    </a:lnTo>
                    <a:lnTo>
                      <a:pt x="4" y="24"/>
                    </a:lnTo>
                    <a:lnTo>
                      <a:pt x="6" y="17"/>
                    </a:lnTo>
                    <a:lnTo>
                      <a:pt x="12" y="12"/>
                    </a:lnTo>
                    <a:lnTo>
                      <a:pt x="17" y="6"/>
                    </a:lnTo>
                    <a:lnTo>
                      <a:pt x="24" y="2"/>
                    </a:lnTo>
                    <a:lnTo>
                      <a:pt x="32" y="0"/>
                    </a:lnTo>
                    <a:lnTo>
                      <a:pt x="40" y="0"/>
                    </a:lnTo>
                    <a:lnTo>
                      <a:pt x="40" y="0"/>
                    </a:lnTo>
                    <a:lnTo>
                      <a:pt x="48" y="0"/>
                    </a:lnTo>
                    <a:lnTo>
                      <a:pt x="56" y="2"/>
                    </a:lnTo>
                    <a:lnTo>
                      <a:pt x="62" y="6"/>
                    </a:lnTo>
                    <a:lnTo>
                      <a:pt x="68" y="12"/>
                    </a:lnTo>
                    <a:lnTo>
                      <a:pt x="73" y="17"/>
                    </a:lnTo>
                    <a:lnTo>
                      <a:pt x="77" y="24"/>
                    </a:lnTo>
                    <a:lnTo>
                      <a:pt x="80" y="32"/>
                    </a:lnTo>
                    <a:lnTo>
                      <a:pt x="80" y="40"/>
                    </a:lnTo>
                    <a:lnTo>
                      <a:pt x="80" y="40"/>
                    </a:lnTo>
                    <a:close/>
                  </a:path>
                </a:pathLst>
              </a:custGeom>
              <a:solidFill>
                <a:srgbClr val="197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24"/>
              <p:cNvSpPr>
                <a:spLocks/>
              </p:cNvSpPr>
              <p:nvPr/>
            </p:nvSpPr>
            <p:spPr bwMode="auto">
              <a:xfrm>
                <a:off x="-4572000" y="2589213"/>
                <a:ext cx="638175" cy="1511300"/>
              </a:xfrm>
              <a:custGeom>
                <a:avLst/>
                <a:gdLst>
                  <a:gd name="T0" fmla="*/ 1544 w 1609"/>
                  <a:gd name="T1" fmla="*/ 72 h 3809"/>
                  <a:gd name="T2" fmla="*/ 1511 w 1609"/>
                  <a:gd name="T3" fmla="*/ 133 h 3809"/>
                  <a:gd name="T4" fmla="*/ 1475 w 1609"/>
                  <a:gd name="T5" fmla="*/ 209 h 3809"/>
                  <a:gd name="T6" fmla="*/ 1431 w 1609"/>
                  <a:gd name="T7" fmla="*/ 311 h 3809"/>
                  <a:gd name="T8" fmla="*/ 1382 w 1609"/>
                  <a:gd name="T9" fmla="*/ 442 h 3809"/>
                  <a:gd name="T10" fmla="*/ 1334 w 1609"/>
                  <a:gd name="T11" fmla="*/ 600 h 3809"/>
                  <a:gd name="T12" fmla="*/ 1287 w 1609"/>
                  <a:gd name="T13" fmla="*/ 782 h 3809"/>
                  <a:gd name="T14" fmla="*/ 1257 w 1609"/>
                  <a:gd name="T15" fmla="*/ 935 h 3809"/>
                  <a:gd name="T16" fmla="*/ 1239 w 1609"/>
                  <a:gd name="T17" fmla="*/ 1046 h 3809"/>
                  <a:gd name="T18" fmla="*/ 1225 w 1609"/>
                  <a:gd name="T19" fmla="*/ 1160 h 3809"/>
                  <a:gd name="T20" fmla="*/ 1213 w 1609"/>
                  <a:gd name="T21" fmla="*/ 1283 h 3809"/>
                  <a:gd name="T22" fmla="*/ 1206 w 1609"/>
                  <a:gd name="T23" fmla="*/ 1409 h 3809"/>
                  <a:gd name="T24" fmla="*/ 1202 w 1609"/>
                  <a:gd name="T25" fmla="*/ 1542 h 3809"/>
                  <a:gd name="T26" fmla="*/ 1203 w 1609"/>
                  <a:gd name="T27" fmla="*/ 1679 h 3809"/>
                  <a:gd name="T28" fmla="*/ 1210 w 1609"/>
                  <a:gd name="T29" fmla="*/ 1823 h 3809"/>
                  <a:gd name="T30" fmla="*/ 1221 w 1609"/>
                  <a:gd name="T31" fmla="*/ 1971 h 3809"/>
                  <a:gd name="T32" fmla="*/ 1239 w 1609"/>
                  <a:gd name="T33" fmla="*/ 2124 h 3809"/>
                  <a:gd name="T34" fmla="*/ 1263 w 1609"/>
                  <a:gd name="T35" fmla="*/ 2282 h 3809"/>
                  <a:gd name="T36" fmla="*/ 1294 w 1609"/>
                  <a:gd name="T37" fmla="*/ 2446 h 3809"/>
                  <a:gd name="T38" fmla="*/ 1333 w 1609"/>
                  <a:gd name="T39" fmla="*/ 2614 h 3809"/>
                  <a:gd name="T40" fmla="*/ 1379 w 1609"/>
                  <a:gd name="T41" fmla="*/ 2785 h 3809"/>
                  <a:gd name="T42" fmla="*/ 1434 w 1609"/>
                  <a:gd name="T43" fmla="*/ 2962 h 3809"/>
                  <a:gd name="T44" fmla="*/ 1498 w 1609"/>
                  <a:gd name="T45" fmla="*/ 3143 h 3809"/>
                  <a:gd name="T46" fmla="*/ 1569 w 1609"/>
                  <a:gd name="T47" fmla="*/ 3330 h 3809"/>
                  <a:gd name="T48" fmla="*/ 1609 w 1609"/>
                  <a:gd name="T49" fmla="*/ 3423 h 3809"/>
                  <a:gd name="T50" fmla="*/ 1314 w 1609"/>
                  <a:gd name="T51" fmla="*/ 3545 h 3809"/>
                  <a:gd name="T52" fmla="*/ 960 w 1609"/>
                  <a:gd name="T53" fmla="*/ 3688 h 3809"/>
                  <a:gd name="T54" fmla="*/ 796 w 1609"/>
                  <a:gd name="T55" fmla="*/ 3749 h 3809"/>
                  <a:gd name="T56" fmla="*/ 670 w 1609"/>
                  <a:gd name="T57" fmla="*/ 3793 h 3809"/>
                  <a:gd name="T58" fmla="*/ 611 w 1609"/>
                  <a:gd name="T59" fmla="*/ 3808 h 3809"/>
                  <a:gd name="T60" fmla="*/ 601 w 1609"/>
                  <a:gd name="T61" fmla="*/ 3809 h 3809"/>
                  <a:gd name="T62" fmla="*/ 591 w 1609"/>
                  <a:gd name="T63" fmla="*/ 3808 h 3809"/>
                  <a:gd name="T64" fmla="*/ 566 w 1609"/>
                  <a:gd name="T65" fmla="*/ 3793 h 3809"/>
                  <a:gd name="T66" fmla="*/ 531 w 1609"/>
                  <a:gd name="T67" fmla="*/ 3766 h 3809"/>
                  <a:gd name="T68" fmla="*/ 470 w 1609"/>
                  <a:gd name="T69" fmla="*/ 3708 h 3809"/>
                  <a:gd name="T70" fmla="*/ 372 w 1609"/>
                  <a:gd name="T71" fmla="*/ 3603 h 3809"/>
                  <a:gd name="T72" fmla="*/ 268 w 1609"/>
                  <a:gd name="T73" fmla="*/ 3483 h 3809"/>
                  <a:gd name="T74" fmla="*/ 82 w 1609"/>
                  <a:gd name="T75" fmla="*/ 3259 h 3809"/>
                  <a:gd name="T76" fmla="*/ 0 w 1609"/>
                  <a:gd name="T77" fmla="*/ 222 h 3809"/>
                  <a:gd name="T78" fmla="*/ 1544 w 1609"/>
                  <a:gd name="T79" fmla="*/ 72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9" h="3809">
                    <a:moveTo>
                      <a:pt x="1544" y="72"/>
                    </a:moveTo>
                    <a:lnTo>
                      <a:pt x="1544" y="72"/>
                    </a:lnTo>
                    <a:lnTo>
                      <a:pt x="1535" y="88"/>
                    </a:lnTo>
                    <a:lnTo>
                      <a:pt x="1511" y="133"/>
                    </a:lnTo>
                    <a:lnTo>
                      <a:pt x="1494" y="167"/>
                    </a:lnTo>
                    <a:lnTo>
                      <a:pt x="1475" y="209"/>
                    </a:lnTo>
                    <a:lnTo>
                      <a:pt x="1454" y="257"/>
                    </a:lnTo>
                    <a:lnTo>
                      <a:pt x="1431" y="311"/>
                    </a:lnTo>
                    <a:lnTo>
                      <a:pt x="1407" y="374"/>
                    </a:lnTo>
                    <a:lnTo>
                      <a:pt x="1382" y="442"/>
                    </a:lnTo>
                    <a:lnTo>
                      <a:pt x="1358" y="517"/>
                    </a:lnTo>
                    <a:lnTo>
                      <a:pt x="1334" y="600"/>
                    </a:lnTo>
                    <a:lnTo>
                      <a:pt x="1310" y="688"/>
                    </a:lnTo>
                    <a:lnTo>
                      <a:pt x="1287" y="782"/>
                    </a:lnTo>
                    <a:lnTo>
                      <a:pt x="1266" y="883"/>
                    </a:lnTo>
                    <a:lnTo>
                      <a:pt x="1257" y="935"/>
                    </a:lnTo>
                    <a:lnTo>
                      <a:pt x="1247" y="990"/>
                    </a:lnTo>
                    <a:lnTo>
                      <a:pt x="1239" y="1046"/>
                    </a:lnTo>
                    <a:lnTo>
                      <a:pt x="1231" y="1102"/>
                    </a:lnTo>
                    <a:lnTo>
                      <a:pt x="1225" y="1160"/>
                    </a:lnTo>
                    <a:lnTo>
                      <a:pt x="1218" y="1220"/>
                    </a:lnTo>
                    <a:lnTo>
                      <a:pt x="1213" y="1283"/>
                    </a:lnTo>
                    <a:lnTo>
                      <a:pt x="1209" y="1345"/>
                    </a:lnTo>
                    <a:lnTo>
                      <a:pt x="1206" y="1409"/>
                    </a:lnTo>
                    <a:lnTo>
                      <a:pt x="1203" y="1474"/>
                    </a:lnTo>
                    <a:lnTo>
                      <a:pt x="1202" y="1542"/>
                    </a:lnTo>
                    <a:lnTo>
                      <a:pt x="1202" y="1610"/>
                    </a:lnTo>
                    <a:lnTo>
                      <a:pt x="1203" y="1679"/>
                    </a:lnTo>
                    <a:lnTo>
                      <a:pt x="1206" y="1750"/>
                    </a:lnTo>
                    <a:lnTo>
                      <a:pt x="1210" y="1823"/>
                    </a:lnTo>
                    <a:lnTo>
                      <a:pt x="1214" y="1896"/>
                    </a:lnTo>
                    <a:lnTo>
                      <a:pt x="1221" y="1971"/>
                    </a:lnTo>
                    <a:lnTo>
                      <a:pt x="1230" y="2047"/>
                    </a:lnTo>
                    <a:lnTo>
                      <a:pt x="1239" y="2124"/>
                    </a:lnTo>
                    <a:lnTo>
                      <a:pt x="1250" y="2202"/>
                    </a:lnTo>
                    <a:lnTo>
                      <a:pt x="1263" y="2282"/>
                    </a:lnTo>
                    <a:lnTo>
                      <a:pt x="1278" y="2364"/>
                    </a:lnTo>
                    <a:lnTo>
                      <a:pt x="1294" y="2446"/>
                    </a:lnTo>
                    <a:lnTo>
                      <a:pt x="1313" y="2529"/>
                    </a:lnTo>
                    <a:lnTo>
                      <a:pt x="1333" y="2614"/>
                    </a:lnTo>
                    <a:lnTo>
                      <a:pt x="1355" y="2699"/>
                    </a:lnTo>
                    <a:lnTo>
                      <a:pt x="1379" y="2785"/>
                    </a:lnTo>
                    <a:lnTo>
                      <a:pt x="1406" y="2873"/>
                    </a:lnTo>
                    <a:lnTo>
                      <a:pt x="1434" y="2962"/>
                    </a:lnTo>
                    <a:lnTo>
                      <a:pt x="1464" y="3053"/>
                    </a:lnTo>
                    <a:lnTo>
                      <a:pt x="1498" y="3143"/>
                    </a:lnTo>
                    <a:lnTo>
                      <a:pt x="1532" y="3237"/>
                    </a:lnTo>
                    <a:lnTo>
                      <a:pt x="1569" y="3330"/>
                    </a:lnTo>
                    <a:lnTo>
                      <a:pt x="1609" y="3423"/>
                    </a:lnTo>
                    <a:lnTo>
                      <a:pt x="1609" y="3423"/>
                    </a:lnTo>
                    <a:lnTo>
                      <a:pt x="1464" y="3484"/>
                    </a:lnTo>
                    <a:lnTo>
                      <a:pt x="1314" y="3545"/>
                    </a:lnTo>
                    <a:lnTo>
                      <a:pt x="1140" y="3616"/>
                    </a:lnTo>
                    <a:lnTo>
                      <a:pt x="960" y="3688"/>
                    </a:lnTo>
                    <a:lnTo>
                      <a:pt x="875" y="3720"/>
                    </a:lnTo>
                    <a:lnTo>
                      <a:pt x="796" y="3749"/>
                    </a:lnTo>
                    <a:lnTo>
                      <a:pt x="727" y="3774"/>
                    </a:lnTo>
                    <a:lnTo>
                      <a:pt x="670" y="3793"/>
                    </a:lnTo>
                    <a:lnTo>
                      <a:pt x="627" y="3805"/>
                    </a:lnTo>
                    <a:lnTo>
                      <a:pt x="611" y="3808"/>
                    </a:lnTo>
                    <a:lnTo>
                      <a:pt x="601" y="3809"/>
                    </a:lnTo>
                    <a:lnTo>
                      <a:pt x="601" y="3809"/>
                    </a:lnTo>
                    <a:lnTo>
                      <a:pt x="597" y="3809"/>
                    </a:lnTo>
                    <a:lnTo>
                      <a:pt x="591" y="3808"/>
                    </a:lnTo>
                    <a:lnTo>
                      <a:pt x="579" y="3802"/>
                    </a:lnTo>
                    <a:lnTo>
                      <a:pt x="566" y="3793"/>
                    </a:lnTo>
                    <a:lnTo>
                      <a:pt x="550" y="3781"/>
                    </a:lnTo>
                    <a:lnTo>
                      <a:pt x="531" y="3766"/>
                    </a:lnTo>
                    <a:lnTo>
                      <a:pt x="513" y="3749"/>
                    </a:lnTo>
                    <a:lnTo>
                      <a:pt x="470" y="3708"/>
                    </a:lnTo>
                    <a:lnTo>
                      <a:pt x="422" y="3659"/>
                    </a:lnTo>
                    <a:lnTo>
                      <a:pt x="372" y="3603"/>
                    </a:lnTo>
                    <a:lnTo>
                      <a:pt x="320" y="3544"/>
                    </a:lnTo>
                    <a:lnTo>
                      <a:pt x="268" y="3483"/>
                    </a:lnTo>
                    <a:lnTo>
                      <a:pt x="167" y="3363"/>
                    </a:lnTo>
                    <a:lnTo>
                      <a:pt x="82" y="3259"/>
                    </a:lnTo>
                    <a:lnTo>
                      <a:pt x="0" y="3157"/>
                    </a:lnTo>
                    <a:lnTo>
                      <a:pt x="0" y="222"/>
                    </a:lnTo>
                    <a:lnTo>
                      <a:pt x="1544" y="0"/>
                    </a:lnTo>
                    <a:lnTo>
                      <a:pt x="1544" y="72"/>
                    </a:lnTo>
                    <a:close/>
                  </a:path>
                </a:pathLst>
              </a:custGeom>
              <a:solidFill>
                <a:srgbClr val="4ABF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25"/>
              <p:cNvSpPr>
                <a:spLocks/>
              </p:cNvSpPr>
              <p:nvPr/>
            </p:nvSpPr>
            <p:spPr bwMode="auto">
              <a:xfrm>
                <a:off x="-4062413" y="2079625"/>
                <a:ext cx="349250" cy="1298575"/>
              </a:xfrm>
              <a:custGeom>
                <a:avLst/>
                <a:gdLst>
                  <a:gd name="T0" fmla="*/ 3 w 878"/>
                  <a:gd name="T1" fmla="*/ 2060 h 3271"/>
                  <a:gd name="T2" fmla="*/ 16 w 878"/>
                  <a:gd name="T3" fmla="*/ 1981 h 3271"/>
                  <a:gd name="T4" fmla="*/ 51 w 878"/>
                  <a:gd name="T5" fmla="*/ 1836 h 3271"/>
                  <a:gd name="T6" fmla="*/ 90 w 878"/>
                  <a:gd name="T7" fmla="*/ 1707 h 3271"/>
                  <a:gd name="T8" fmla="*/ 133 w 878"/>
                  <a:gd name="T9" fmla="*/ 1597 h 3271"/>
                  <a:gd name="T10" fmla="*/ 174 w 878"/>
                  <a:gd name="T11" fmla="*/ 1505 h 3271"/>
                  <a:gd name="T12" fmla="*/ 212 w 878"/>
                  <a:gd name="T13" fmla="*/ 1433 h 3271"/>
                  <a:gd name="T14" fmla="*/ 249 w 878"/>
                  <a:gd name="T15" fmla="*/ 1368 h 3271"/>
                  <a:gd name="T16" fmla="*/ 478 w 878"/>
                  <a:gd name="T17" fmla="*/ 0 h 3271"/>
                  <a:gd name="T18" fmla="*/ 495 w 878"/>
                  <a:gd name="T19" fmla="*/ 4 h 3271"/>
                  <a:gd name="T20" fmla="*/ 528 w 878"/>
                  <a:gd name="T21" fmla="*/ 17 h 3271"/>
                  <a:gd name="T22" fmla="*/ 559 w 878"/>
                  <a:gd name="T23" fmla="*/ 36 h 3271"/>
                  <a:gd name="T24" fmla="*/ 587 w 878"/>
                  <a:gd name="T25" fmla="*/ 60 h 3271"/>
                  <a:gd name="T26" fmla="*/ 612 w 878"/>
                  <a:gd name="T27" fmla="*/ 88 h 3271"/>
                  <a:gd name="T28" fmla="*/ 636 w 878"/>
                  <a:gd name="T29" fmla="*/ 119 h 3271"/>
                  <a:gd name="T30" fmla="*/ 659 w 878"/>
                  <a:gd name="T31" fmla="*/ 155 h 3271"/>
                  <a:gd name="T32" fmla="*/ 688 w 878"/>
                  <a:gd name="T33" fmla="*/ 215 h 3271"/>
                  <a:gd name="T34" fmla="*/ 720 w 878"/>
                  <a:gd name="T35" fmla="*/ 306 h 3271"/>
                  <a:gd name="T36" fmla="*/ 747 w 878"/>
                  <a:gd name="T37" fmla="*/ 403 h 3271"/>
                  <a:gd name="T38" fmla="*/ 766 w 878"/>
                  <a:gd name="T39" fmla="*/ 507 h 3271"/>
                  <a:gd name="T40" fmla="*/ 782 w 878"/>
                  <a:gd name="T41" fmla="*/ 611 h 3271"/>
                  <a:gd name="T42" fmla="*/ 793 w 878"/>
                  <a:gd name="T43" fmla="*/ 714 h 3271"/>
                  <a:gd name="T44" fmla="*/ 804 w 878"/>
                  <a:gd name="T45" fmla="*/ 907 h 3271"/>
                  <a:gd name="T46" fmla="*/ 805 w 878"/>
                  <a:gd name="T47" fmla="*/ 1060 h 3271"/>
                  <a:gd name="T48" fmla="*/ 804 w 878"/>
                  <a:gd name="T49" fmla="*/ 1160 h 3271"/>
                  <a:gd name="T50" fmla="*/ 878 w 878"/>
                  <a:gd name="T51" fmla="*/ 2990 h 3271"/>
                  <a:gd name="T52" fmla="*/ 866 w 878"/>
                  <a:gd name="T53" fmla="*/ 3050 h 3271"/>
                  <a:gd name="T54" fmla="*/ 846 w 878"/>
                  <a:gd name="T55" fmla="*/ 3104 h 3271"/>
                  <a:gd name="T56" fmla="*/ 818 w 878"/>
                  <a:gd name="T57" fmla="*/ 3150 h 3271"/>
                  <a:gd name="T58" fmla="*/ 784 w 878"/>
                  <a:gd name="T59" fmla="*/ 3189 h 3271"/>
                  <a:gd name="T60" fmla="*/ 745 w 878"/>
                  <a:gd name="T61" fmla="*/ 3221 h 3271"/>
                  <a:gd name="T62" fmla="*/ 703 w 878"/>
                  <a:gd name="T63" fmla="*/ 3245 h 3271"/>
                  <a:gd name="T64" fmla="*/ 657 w 878"/>
                  <a:gd name="T65" fmla="*/ 3262 h 3271"/>
                  <a:gd name="T66" fmla="*/ 609 w 878"/>
                  <a:gd name="T67" fmla="*/ 3270 h 3271"/>
                  <a:gd name="T68" fmla="*/ 562 w 878"/>
                  <a:gd name="T69" fmla="*/ 3270 h 3271"/>
                  <a:gd name="T70" fmla="*/ 514 w 878"/>
                  <a:gd name="T71" fmla="*/ 3262 h 3271"/>
                  <a:gd name="T72" fmla="*/ 466 w 878"/>
                  <a:gd name="T73" fmla="*/ 3246 h 3271"/>
                  <a:gd name="T74" fmla="*/ 422 w 878"/>
                  <a:gd name="T75" fmla="*/ 3221 h 3271"/>
                  <a:gd name="T76" fmla="*/ 381 w 878"/>
                  <a:gd name="T77" fmla="*/ 3186 h 3271"/>
                  <a:gd name="T78" fmla="*/ 343 w 878"/>
                  <a:gd name="T79" fmla="*/ 3143 h 3271"/>
                  <a:gd name="T80" fmla="*/ 311 w 878"/>
                  <a:gd name="T81" fmla="*/ 3092 h 3271"/>
                  <a:gd name="T82" fmla="*/ 285 w 878"/>
                  <a:gd name="T83" fmla="*/ 3030 h 3271"/>
                  <a:gd name="T84" fmla="*/ 271 w 878"/>
                  <a:gd name="T85" fmla="*/ 2998 h 3271"/>
                  <a:gd name="T86" fmla="*/ 186 w 878"/>
                  <a:gd name="T87" fmla="*/ 2784 h 3271"/>
                  <a:gd name="T88" fmla="*/ 130 w 878"/>
                  <a:gd name="T89" fmla="*/ 2631 h 3271"/>
                  <a:gd name="T90" fmla="*/ 77 w 878"/>
                  <a:gd name="T91" fmla="*/ 2467 h 3271"/>
                  <a:gd name="T92" fmla="*/ 32 w 878"/>
                  <a:gd name="T93" fmla="*/ 2308 h 3271"/>
                  <a:gd name="T94" fmla="*/ 16 w 878"/>
                  <a:gd name="T95" fmla="*/ 2233 h 3271"/>
                  <a:gd name="T96" fmla="*/ 5 w 878"/>
                  <a:gd name="T97" fmla="*/ 2166 h 3271"/>
                  <a:gd name="T98" fmla="*/ 0 w 878"/>
                  <a:gd name="T99" fmla="*/ 2108 h 3271"/>
                  <a:gd name="T100" fmla="*/ 3 w 878"/>
                  <a:gd name="T101" fmla="*/ 2060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8" h="3271">
                    <a:moveTo>
                      <a:pt x="3" y="2060"/>
                    </a:moveTo>
                    <a:lnTo>
                      <a:pt x="3" y="2060"/>
                    </a:lnTo>
                    <a:lnTo>
                      <a:pt x="9" y="2020"/>
                    </a:lnTo>
                    <a:lnTo>
                      <a:pt x="16" y="1981"/>
                    </a:lnTo>
                    <a:lnTo>
                      <a:pt x="32" y="1907"/>
                    </a:lnTo>
                    <a:lnTo>
                      <a:pt x="51" y="1836"/>
                    </a:lnTo>
                    <a:lnTo>
                      <a:pt x="69" y="1770"/>
                    </a:lnTo>
                    <a:lnTo>
                      <a:pt x="90" y="1707"/>
                    </a:lnTo>
                    <a:lnTo>
                      <a:pt x="112" y="1650"/>
                    </a:lnTo>
                    <a:lnTo>
                      <a:pt x="133" y="1597"/>
                    </a:lnTo>
                    <a:lnTo>
                      <a:pt x="154" y="1548"/>
                    </a:lnTo>
                    <a:lnTo>
                      <a:pt x="174" y="1505"/>
                    </a:lnTo>
                    <a:lnTo>
                      <a:pt x="194" y="1466"/>
                    </a:lnTo>
                    <a:lnTo>
                      <a:pt x="212" y="1433"/>
                    </a:lnTo>
                    <a:lnTo>
                      <a:pt x="226" y="1405"/>
                    </a:lnTo>
                    <a:lnTo>
                      <a:pt x="249" y="1368"/>
                    </a:lnTo>
                    <a:lnTo>
                      <a:pt x="258" y="1355"/>
                    </a:lnTo>
                    <a:lnTo>
                      <a:pt x="478" y="0"/>
                    </a:lnTo>
                    <a:lnTo>
                      <a:pt x="478" y="0"/>
                    </a:lnTo>
                    <a:lnTo>
                      <a:pt x="495" y="4"/>
                    </a:lnTo>
                    <a:lnTo>
                      <a:pt x="512" y="10"/>
                    </a:lnTo>
                    <a:lnTo>
                      <a:pt x="528" y="17"/>
                    </a:lnTo>
                    <a:lnTo>
                      <a:pt x="543" y="26"/>
                    </a:lnTo>
                    <a:lnTo>
                      <a:pt x="559" y="36"/>
                    </a:lnTo>
                    <a:lnTo>
                      <a:pt x="572" y="48"/>
                    </a:lnTo>
                    <a:lnTo>
                      <a:pt x="587" y="60"/>
                    </a:lnTo>
                    <a:lnTo>
                      <a:pt x="600" y="73"/>
                    </a:lnTo>
                    <a:lnTo>
                      <a:pt x="612" y="88"/>
                    </a:lnTo>
                    <a:lnTo>
                      <a:pt x="625" y="103"/>
                    </a:lnTo>
                    <a:lnTo>
                      <a:pt x="636" y="119"/>
                    </a:lnTo>
                    <a:lnTo>
                      <a:pt x="648" y="137"/>
                    </a:lnTo>
                    <a:lnTo>
                      <a:pt x="659" y="155"/>
                    </a:lnTo>
                    <a:lnTo>
                      <a:pt x="668" y="175"/>
                    </a:lnTo>
                    <a:lnTo>
                      <a:pt x="688" y="215"/>
                    </a:lnTo>
                    <a:lnTo>
                      <a:pt x="705" y="259"/>
                    </a:lnTo>
                    <a:lnTo>
                      <a:pt x="720" y="306"/>
                    </a:lnTo>
                    <a:lnTo>
                      <a:pt x="735" y="354"/>
                    </a:lnTo>
                    <a:lnTo>
                      <a:pt x="747" y="403"/>
                    </a:lnTo>
                    <a:lnTo>
                      <a:pt x="757" y="455"/>
                    </a:lnTo>
                    <a:lnTo>
                      <a:pt x="766" y="507"/>
                    </a:lnTo>
                    <a:lnTo>
                      <a:pt x="774" y="559"/>
                    </a:lnTo>
                    <a:lnTo>
                      <a:pt x="782" y="611"/>
                    </a:lnTo>
                    <a:lnTo>
                      <a:pt x="788" y="664"/>
                    </a:lnTo>
                    <a:lnTo>
                      <a:pt x="793" y="714"/>
                    </a:lnTo>
                    <a:lnTo>
                      <a:pt x="800" y="814"/>
                    </a:lnTo>
                    <a:lnTo>
                      <a:pt x="804" y="907"/>
                    </a:lnTo>
                    <a:lnTo>
                      <a:pt x="805" y="990"/>
                    </a:lnTo>
                    <a:lnTo>
                      <a:pt x="805" y="1060"/>
                    </a:lnTo>
                    <a:lnTo>
                      <a:pt x="805" y="1114"/>
                    </a:lnTo>
                    <a:lnTo>
                      <a:pt x="804" y="1160"/>
                    </a:lnTo>
                    <a:lnTo>
                      <a:pt x="878" y="2990"/>
                    </a:lnTo>
                    <a:lnTo>
                      <a:pt x="878" y="2990"/>
                    </a:lnTo>
                    <a:lnTo>
                      <a:pt x="873" y="3021"/>
                    </a:lnTo>
                    <a:lnTo>
                      <a:pt x="866" y="3050"/>
                    </a:lnTo>
                    <a:lnTo>
                      <a:pt x="857" y="3078"/>
                    </a:lnTo>
                    <a:lnTo>
                      <a:pt x="846" y="3104"/>
                    </a:lnTo>
                    <a:lnTo>
                      <a:pt x="833" y="3127"/>
                    </a:lnTo>
                    <a:lnTo>
                      <a:pt x="818" y="3150"/>
                    </a:lnTo>
                    <a:lnTo>
                      <a:pt x="802" y="3170"/>
                    </a:lnTo>
                    <a:lnTo>
                      <a:pt x="784" y="3189"/>
                    </a:lnTo>
                    <a:lnTo>
                      <a:pt x="765" y="3206"/>
                    </a:lnTo>
                    <a:lnTo>
                      <a:pt x="745" y="3221"/>
                    </a:lnTo>
                    <a:lnTo>
                      <a:pt x="725" y="3234"/>
                    </a:lnTo>
                    <a:lnTo>
                      <a:pt x="703" y="3245"/>
                    </a:lnTo>
                    <a:lnTo>
                      <a:pt x="680" y="3254"/>
                    </a:lnTo>
                    <a:lnTo>
                      <a:pt x="657" y="3262"/>
                    </a:lnTo>
                    <a:lnTo>
                      <a:pt x="633" y="3266"/>
                    </a:lnTo>
                    <a:lnTo>
                      <a:pt x="609" y="3270"/>
                    </a:lnTo>
                    <a:lnTo>
                      <a:pt x="585" y="3271"/>
                    </a:lnTo>
                    <a:lnTo>
                      <a:pt x="562" y="3270"/>
                    </a:lnTo>
                    <a:lnTo>
                      <a:pt x="538" y="3267"/>
                    </a:lnTo>
                    <a:lnTo>
                      <a:pt x="514" y="3262"/>
                    </a:lnTo>
                    <a:lnTo>
                      <a:pt x="490" y="3255"/>
                    </a:lnTo>
                    <a:lnTo>
                      <a:pt x="466" y="3246"/>
                    </a:lnTo>
                    <a:lnTo>
                      <a:pt x="443" y="3234"/>
                    </a:lnTo>
                    <a:lnTo>
                      <a:pt x="422" y="3221"/>
                    </a:lnTo>
                    <a:lnTo>
                      <a:pt x="401" y="3205"/>
                    </a:lnTo>
                    <a:lnTo>
                      <a:pt x="381" y="3186"/>
                    </a:lnTo>
                    <a:lnTo>
                      <a:pt x="361" y="3166"/>
                    </a:lnTo>
                    <a:lnTo>
                      <a:pt x="343" y="3143"/>
                    </a:lnTo>
                    <a:lnTo>
                      <a:pt x="326" y="3119"/>
                    </a:lnTo>
                    <a:lnTo>
                      <a:pt x="311" y="3092"/>
                    </a:lnTo>
                    <a:lnTo>
                      <a:pt x="297" y="3062"/>
                    </a:lnTo>
                    <a:lnTo>
                      <a:pt x="285" y="3030"/>
                    </a:lnTo>
                    <a:lnTo>
                      <a:pt x="285" y="3030"/>
                    </a:lnTo>
                    <a:lnTo>
                      <a:pt x="271" y="2998"/>
                    </a:lnTo>
                    <a:lnTo>
                      <a:pt x="235" y="2911"/>
                    </a:lnTo>
                    <a:lnTo>
                      <a:pt x="186" y="2784"/>
                    </a:lnTo>
                    <a:lnTo>
                      <a:pt x="160" y="2710"/>
                    </a:lnTo>
                    <a:lnTo>
                      <a:pt x="130" y="2631"/>
                    </a:lnTo>
                    <a:lnTo>
                      <a:pt x="104" y="2548"/>
                    </a:lnTo>
                    <a:lnTo>
                      <a:pt x="77" y="2467"/>
                    </a:lnTo>
                    <a:lnTo>
                      <a:pt x="53" y="2386"/>
                    </a:lnTo>
                    <a:lnTo>
                      <a:pt x="32" y="2308"/>
                    </a:lnTo>
                    <a:lnTo>
                      <a:pt x="24" y="2269"/>
                    </a:lnTo>
                    <a:lnTo>
                      <a:pt x="16" y="2233"/>
                    </a:lnTo>
                    <a:lnTo>
                      <a:pt x="9" y="2198"/>
                    </a:lnTo>
                    <a:lnTo>
                      <a:pt x="5" y="2166"/>
                    </a:lnTo>
                    <a:lnTo>
                      <a:pt x="1" y="2136"/>
                    </a:lnTo>
                    <a:lnTo>
                      <a:pt x="0" y="2108"/>
                    </a:lnTo>
                    <a:lnTo>
                      <a:pt x="0" y="2083"/>
                    </a:lnTo>
                    <a:lnTo>
                      <a:pt x="3" y="2060"/>
                    </a:lnTo>
                    <a:lnTo>
                      <a:pt x="3" y="2060"/>
                    </a:lnTo>
                    <a:close/>
                  </a:path>
                </a:pathLst>
              </a:custGeom>
              <a:solidFill>
                <a:srgbClr val="197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26"/>
              <p:cNvSpPr>
                <a:spLocks/>
              </p:cNvSpPr>
              <p:nvPr/>
            </p:nvSpPr>
            <p:spPr bwMode="auto">
              <a:xfrm>
                <a:off x="-3949700" y="2657475"/>
                <a:ext cx="671512" cy="715963"/>
              </a:xfrm>
              <a:custGeom>
                <a:avLst/>
                <a:gdLst>
                  <a:gd name="T0" fmla="*/ 1079 w 1692"/>
                  <a:gd name="T1" fmla="*/ 126 h 1803"/>
                  <a:gd name="T2" fmla="*/ 974 w 1692"/>
                  <a:gd name="T3" fmla="*/ 219 h 1803"/>
                  <a:gd name="T4" fmla="*/ 858 w 1692"/>
                  <a:gd name="T5" fmla="*/ 337 h 1803"/>
                  <a:gd name="T6" fmla="*/ 650 w 1692"/>
                  <a:gd name="T7" fmla="*/ 570 h 1803"/>
                  <a:gd name="T8" fmla="*/ 406 w 1692"/>
                  <a:gd name="T9" fmla="*/ 866 h 1803"/>
                  <a:gd name="T10" fmla="*/ 129 w 1692"/>
                  <a:gd name="T11" fmla="*/ 1222 h 1803"/>
                  <a:gd name="T12" fmla="*/ 84 w 1692"/>
                  <a:gd name="T13" fmla="*/ 1278 h 1803"/>
                  <a:gd name="T14" fmla="*/ 49 w 1692"/>
                  <a:gd name="T15" fmla="*/ 1327 h 1803"/>
                  <a:gd name="T16" fmla="*/ 24 w 1692"/>
                  <a:gd name="T17" fmla="*/ 1377 h 1803"/>
                  <a:gd name="T18" fmla="*/ 8 w 1692"/>
                  <a:gd name="T19" fmla="*/ 1426 h 1803"/>
                  <a:gd name="T20" fmla="*/ 1 w 1692"/>
                  <a:gd name="T21" fmla="*/ 1472 h 1803"/>
                  <a:gd name="T22" fmla="*/ 1 w 1692"/>
                  <a:gd name="T23" fmla="*/ 1519 h 1803"/>
                  <a:gd name="T24" fmla="*/ 13 w 1692"/>
                  <a:gd name="T25" fmla="*/ 1576 h 1803"/>
                  <a:gd name="T26" fmla="*/ 51 w 1692"/>
                  <a:gd name="T27" fmla="*/ 1655 h 1803"/>
                  <a:gd name="T28" fmla="*/ 108 w 1692"/>
                  <a:gd name="T29" fmla="*/ 1720 h 1803"/>
                  <a:gd name="T30" fmla="*/ 180 w 1692"/>
                  <a:gd name="T31" fmla="*/ 1769 h 1803"/>
                  <a:gd name="T32" fmla="*/ 262 w 1692"/>
                  <a:gd name="T33" fmla="*/ 1797 h 1803"/>
                  <a:gd name="T34" fmla="*/ 347 w 1692"/>
                  <a:gd name="T35" fmla="*/ 1801 h 1803"/>
                  <a:gd name="T36" fmla="*/ 403 w 1692"/>
                  <a:gd name="T37" fmla="*/ 1789 h 1803"/>
                  <a:gd name="T38" fmla="*/ 445 w 1692"/>
                  <a:gd name="T39" fmla="*/ 1772 h 1803"/>
                  <a:gd name="T40" fmla="*/ 484 w 1692"/>
                  <a:gd name="T41" fmla="*/ 1747 h 1803"/>
                  <a:gd name="T42" fmla="*/ 520 w 1692"/>
                  <a:gd name="T43" fmla="*/ 1713 h 1803"/>
                  <a:gd name="T44" fmla="*/ 652 w 1692"/>
                  <a:gd name="T45" fmla="*/ 1555 h 1803"/>
                  <a:gd name="T46" fmla="*/ 1021 w 1692"/>
                  <a:gd name="T47" fmla="*/ 1118 h 1803"/>
                  <a:gd name="T48" fmla="*/ 1279 w 1692"/>
                  <a:gd name="T49" fmla="*/ 832 h 1803"/>
                  <a:gd name="T50" fmla="*/ 1473 w 1692"/>
                  <a:gd name="T51" fmla="*/ 635 h 1803"/>
                  <a:gd name="T52" fmla="*/ 1569 w 1692"/>
                  <a:gd name="T53" fmla="*/ 551 h 1803"/>
                  <a:gd name="T54" fmla="*/ 1596 w 1692"/>
                  <a:gd name="T55" fmla="*/ 527 h 1803"/>
                  <a:gd name="T56" fmla="*/ 1630 w 1692"/>
                  <a:gd name="T57" fmla="*/ 490 h 1803"/>
                  <a:gd name="T58" fmla="*/ 1656 w 1692"/>
                  <a:gd name="T59" fmla="*/ 449 h 1803"/>
                  <a:gd name="T60" fmla="*/ 1680 w 1692"/>
                  <a:gd name="T61" fmla="*/ 392 h 1803"/>
                  <a:gd name="T62" fmla="*/ 1692 w 1692"/>
                  <a:gd name="T63" fmla="*/ 304 h 1803"/>
                  <a:gd name="T64" fmla="*/ 1677 w 1692"/>
                  <a:gd name="T65" fmla="*/ 217 h 1803"/>
                  <a:gd name="T66" fmla="*/ 1641 w 1692"/>
                  <a:gd name="T67" fmla="*/ 138 h 1803"/>
                  <a:gd name="T68" fmla="*/ 1582 w 1692"/>
                  <a:gd name="T69" fmla="*/ 72 h 1803"/>
                  <a:gd name="T70" fmla="*/ 1507 w 1692"/>
                  <a:gd name="T71" fmla="*/ 24 h 1803"/>
                  <a:gd name="T72" fmla="*/ 1463 w 1692"/>
                  <a:gd name="T73" fmla="*/ 10 h 1803"/>
                  <a:gd name="T74" fmla="*/ 1415 w 1692"/>
                  <a:gd name="T75" fmla="*/ 2 h 1803"/>
                  <a:gd name="T76" fmla="*/ 1364 w 1692"/>
                  <a:gd name="T77" fmla="*/ 0 h 1803"/>
                  <a:gd name="T78" fmla="*/ 1310 w 1692"/>
                  <a:gd name="T79" fmla="*/ 8 h 1803"/>
                  <a:gd name="T80" fmla="*/ 1252 w 1692"/>
                  <a:gd name="T81" fmla="*/ 24 h 1803"/>
                  <a:gd name="T82" fmla="*/ 1192 w 1692"/>
                  <a:gd name="T83" fmla="*/ 51 h 1803"/>
                  <a:gd name="T84" fmla="*/ 1131 w 1692"/>
                  <a:gd name="T85" fmla="*/ 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2" h="1803">
                    <a:moveTo>
                      <a:pt x="1110" y="102"/>
                    </a:moveTo>
                    <a:lnTo>
                      <a:pt x="1110" y="102"/>
                    </a:lnTo>
                    <a:lnTo>
                      <a:pt x="1079" y="126"/>
                    </a:lnTo>
                    <a:lnTo>
                      <a:pt x="1046" y="153"/>
                    </a:lnTo>
                    <a:lnTo>
                      <a:pt x="1012" y="184"/>
                    </a:lnTo>
                    <a:lnTo>
                      <a:pt x="974" y="219"/>
                    </a:lnTo>
                    <a:lnTo>
                      <a:pt x="937" y="255"/>
                    </a:lnTo>
                    <a:lnTo>
                      <a:pt x="898" y="295"/>
                    </a:lnTo>
                    <a:lnTo>
                      <a:pt x="858" y="337"/>
                    </a:lnTo>
                    <a:lnTo>
                      <a:pt x="817" y="381"/>
                    </a:lnTo>
                    <a:lnTo>
                      <a:pt x="733" y="473"/>
                    </a:lnTo>
                    <a:lnTo>
                      <a:pt x="650" y="570"/>
                    </a:lnTo>
                    <a:lnTo>
                      <a:pt x="566" y="670"/>
                    </a:lnTo>
                    <a:lnTo>
                      <a:pt x="484" y="768"/>
                    </a:lnTo>
                    <a:lnTo>
                      <a:pt x="406" y="866"/>
                    </a:lnTo>
                    <a:lnTo>
                      <a:pt x="334" y="956"/>
                    </a:lnTo>
                    <a:lnTo>
                      <a:pt x="212" y="1113"/>
                    </a:lnTo>
                    <a:lnTo>
                      <a:pt x="129" y="1222"/>
                    </a:lnTo>
                    <a:lnTo>
                      <a:pt x="99" y="1262"/>
                    </a:lnTo>
                    <a:lnTo>
                      <a:pt x="99" y="1262"/>
                    </a:lnTo>
                    <a:lnTo>
                      <a:pt x="84" y="1278"/>
                    </a:lnTo>
                    <a:lnTo>
                      <a:pt x="72" y="1295"/>
                    </a:lnTo>
                    <a:lnTo>
                      <a:pt x="60" y="1311"/>
                    </a:lnTo>
                    <a:lnTo>
                      <a:pt x="49" y="1327"/>
                    </a:lnTo>
                    <a:lnTo>
                      <a:pt x="40" y="1345"/>
                    </a:lnTo>
                    <a:lnTo>
                      <a:pt x="32" y="1361"/>
                    </a:lnTo>
                    <a:lnTo>
                      <a:pt x="24" y="1377"/>
                    </a:lnTo>
                    <a:lnTo>
                      <a:pt x="19" y="1394"/>
                    </a:lnTo>
                    <a:lnTo>
                      <a:pt x="13" y="1410"/>
                    </a:lnTo>
                    <a:lnTo>
                      <a:pt x="8" y="1426"/>
                    </a:lnTo>
                    <a:lnTo>
                      <a:pt x="5" y="1442"/>
                    </a:lnTo>
                    <a:lnTo>
                      <a:pt x="3" y="1458"/>
                    </a:lnTo>
                    <a:lnTo>
                      <a:pt x="1" y="1472"/>
                    </a:lnTo>
                    <a:lnTo>
                      <a:pt x="0" y="1488"/>
                    </a:lnTo>
                    <a:lnTo>
                      <a:pt x="0" y="1503"/>
                    </a:lnTo>
                    <a:lnTo>
                      <a:pt x="1" y="1519"/>
                    </a:lnTo>
                    <a:lnTo>
                      <a:pt x="3" y="1534"/>
                    </a:lnTo>
                    <a:lnTo>
                      <a:pt x="5" y="1548"/>
                    </a:lnTo>
                    <a:lnTo>
                      <a:pt x="13" y="1576"/>
                    </a:lnTo>
                    <a:lnTo>
                      <a:pt x="23" y="1604"/>
                    </a:lnTo>
                    <a:lnTo>
                      <a:pt x="36" y="1631"/>
                    </a:lnTo>
                    <a:lnTo>
                      <a:pt x="51" y="1655"/>
                    </a:lnTo>
                    <a:lnTo>
                      <a:pt x="68" y="1679"/>
                    </a:lnTo>
                    <a:lnTo>
                      <a:pt x="87" y="1700"/>
                    </a:lnTo>
                    <a:lnTo>
                      <a:pt x="108" y="1720"/>
                    </a:lnTo>
                    <a:lnTo>
                      <a:pt x="130" y="1739"/>
                    </a:lnTo>
                    <a:lnTo>
                      <a:pt x="154" y="1755"/>
                    </a:lnTo>
                    <a:lnTo>
                      <a:pt x="180" y="1769"/>
                    </a:lnTo>
                    <a:lnTo>
                      <a:pt x="206" y="1780"/>
                    </a:lnTo>
                    <a:lnTo>
                      <a:pt x="234" y="1789"/>
                    </a:lnTo>
                    <a:lnTo>
                      <a:pt x="262" y="1797"/>
                    </a:lnTo>
                    <a:lnTo>
                      <a:pt x="290" y="1801"/>
                    </a:lnTo>
                    <a:lnTo>
                      <a:pt x="318" y="1803"/>
                    </a:lnTo>
                    <a:lnTo>
                      <a:pt x="347" y="1801"/>
                    </a:lnTo>
                    <a:lnTo>
                      <a:pt x="375" y="1797"/>
                    </a:lnTo>
                    <a:lnTo>
                      <a:pt x="390" y="1793"/>
                    </a:lnTo>
                    <a:lnTo>
                      <a:pt x="403" y="1789"/>
                    </a:lnTo>
                    <a:lnTo>
                      <a:pt x="418" y="1784"/>
                    </a:lnTo>
                    <a:lnTo>
                      <a:pt x="431" y="1779"/>
                    </a:lnTo>
                    <a:lnTo>
                      <a:pt x="445" y="1772"/>
                    </a:lnTo>
                    <a:lnTo>
                      <a:pt x="458" y="1765"/>
                    </a:lnTo>
                    <a:lnTo>
                      <a:pt x="471" y="1756"/>
                    </a:lnTo>
                    <a:lnTo>
                      <a:pt x="484" y="1747"/>
                    </a:lnTo>
                    <a:lnTo>
                      <a:pt x="496" y="1737"/>
                    </a:lnTo>
                    <a:lnTo>
                      <a:pt x="508" y="1725"/>
                    </a:lnTo>
                    <a:lnTo>
                      <a:pt x="520" y="1713"/>
                    </a:lnTo>
                    <a:lnTo>
                      <a:pt x="532" y="1701"/>
                    </a:lnTo>
                    <a:lnTo>
                      <a:pt x="532" y="1701"/>
                    </a:lnTo>
                    <a:lnTo>
                      <a:pt x="652" y="1555"/>
                    </a:lnTo>
                    <a:lnTo>
                      <a:pt x="780" y="1401"/>
                    </a:lnTo>
                    <a:lnTo>
                      <a:pt x="937" y="1217"/>
                    </a:lnTo>
                    <a:lnTo>
                      <a:pt x="1021" y="1118"/>
                    </a:lnTo>
                    <a:lnTo>
                      <a:pt x="1107" y="1021"/>
                    </a:lnTo>
                    <a:lnTo>
                      <a:pt x="1194" y="924"/>
                    </a:lnTo>
                    <a:lnTo>
                      <a:pt x="1279" y="832"/>
                    </a:lnTo>
                    <a:lnTo>
                      <a:pt x="1360" y="747"/>
                    </a:lnTo>
                    <a:lnTo>
                      <a:pt x="1437" y="670"/>
                    </a:lnTo>
                    <a:lnTo>
                      <a:pt x="1473" y="635"/>
                    </a:lnTo>
                    <a:lnTo>
                      <a:pt x="1508" y="605"/>
                    </a:lnTo>
                    <a:lnTo>
                      <a:pt x="1540" y="577"/>
                    </a:lnTo>
                    <a:lnTo>
                      <a:pt x="1569" y="551"/>
                    </a:lnTo>
                    <a:lnTo>
                      <a:pt x="1569" y="551"/>
                    </a:lnTo>
                    <a:lnTo>
                      <a:pt x="1582" y="539"/>
                    </a:lnTo>
                    <a:lnTo>
                      <a:pt x="1596" y="527"/>
                    </a:lnTo>
                    <a:lnTo>
                      <a:pt x="1608" y="516"/>
                    </a:lnTo>
                    <a:lnTo>
                      <a:pt x="1620" y="504"/>
                    </a:lnTo>
                    <a:lnTo>
                      <a:pt x="1630" y="490"/>
                    </a:lnTo>
                    <a:lnTo>
                      <a:pt x="1640" y="477"/>
                    </a:lnTo>
                    <a:lnTo>
                      <a:pt x="1648" y="464"/>
                    </a:lnTo>
                    <a:lnTo>
                      <a:pt x="1656" y="449"/>
                    </a:lnTo>
                    <a:lnTo>
                      <a:pt x="1662" y="436"/>
                    </a:lnTo>
                    <a:lnTo>
                      <a:pt x="1669" y="421"/>
                    </a:lnTo>
                    <a:lnTo>
                      <a:pt x="1680" y="392"/>
                    </a:lnTo>
                    <a:lnTo>
                      <a:pt x="1686" y="362"/>
                    </a:lnTo>
                    <a:lnTo>
                      <a:pt x="1690" y="333"/>
                    </a:lnTo>
                    <a:lnTo>
                      <a:pt x="1692" y="304"/>
                    </a:lnTo>
                    <a:lnTo>
                      <a:pt x="1689" y="275"/>
                    </a:lnTo>
                    <a:lnTo>
                      <a:pt x="1685" y="245"/>
                    </a:lnTo>
                    <a:lnTo>
                      <a:pt x="1677" y="217"/>
                    </a:lnTo>
                    <a:lnTo>
                      <a:pt x="1668" y="189"/>
                    </a:lnTo>
                    <a:lnTo>
                      <a:pt x="1656" y="163"/>
                    </a:lnTo>
                    <a:lnTo>
                      <a:pt x="1641" y="138"/>
                    </a:lnTo>
                    <a:lnTo>
                      <a:pt x="1624" y="114"/>
                    </a:lnTo>
                    <a:lnTo>
                      <a:pt x="1604" y="92"/>
                    </a:lnTo>
                    <a:lnTo>
                      <a:pt x="1582" y="72"/>
                    </a:lnTo>
                    <a:lnTo>
                      <a:pt x="1560" y="54"/>
                    </a:lnTo>
                    <a:lnTo>
                      <a:pt x="1535" y="38"/>
                    </a:lnTo>
                    <a:lnTo>
                      <a:pt x="1507" y="24"/>
                    </a:lnTo>
                    <a:lnTo>
                      <a:pt x="1493" y="19"/>
                    </a:lnTo>
                    <a:lnTo>
                      <a:pt x="1477" y="14"/>
                    </a:lnTo>
                    <a:lnTo>
                      <a:pt x="1463" y="10"/>
                    </a:lnTo>
                    <a:lnTo>
                      <a:pt x="1447" y="6"/>
                    </a:lnTo>
                    <a:lnTo>
                      <a:pt x="1431" y="3"/>
                    </a:lnTo>
                    <a:lnTo>
                      <a:pt x="1415" y="2"/>
                    </a:lnTo>
                    <a:lnTo>
                      <a:pt x="1399" y="0"/>
                    </a:lnTo>
                    <a:lnTo>
                      <a:pt x="1381" y="0"/>
                    </a:lnTo>
                    <a:lnTo>
                      <a:pt x="1364" y="0"/>
                    </a:lnTo>
                    <a:lnTo>
                      <a:pt x="1346" y="2"/>
                    </a:lnTo>
                    <a:lnTo>
                      <a:pt x="1328" y="4"/>
                    </a:lnTo>
                    <a:lnTo>
                      <a:pt x="1310" y="8"/>
                    </a:lnTo>
                    <a:lnTo>
                      <a:pt x="1291" y="12"/>
                    </a:lnTo>
                    <a:lnTo>
                      <a:pt x="1272" y="18"/>
                    </a:lnTo>
                    <a:lnTo>
                      <a:pt x="1252" y="24"/>
                    </a:lnTo>
                    <a:lnTo>
                      <a:pt x="1232" y="32"/>
                    </a:lnTo>
                    <a:lnTo>
                      <a:pt x="1212" y="42"/>
                    </a:lnTo>
                    <a:lnTo>
                      <a:pt x="1192" y="51"/>
                    </a:lnTo>
                    <a:lnTo>
                      <a:pt x="1173" y="62"/>
                    </a:lnTo>
                    <a:lnTo>
                      <a:pt x="1151" y="74"/>
                    </a:lnTo>
                    <a:lnTo>
                      <a:pt x="1131" y="88"/>
                    </a:lnTo>
                    <a:lnTo>
                      <a:pt x="1110" y="102"/>
                    </a:lnTo>
                    <a:lnTo>
                      <a:pt x="1110" y="102"/>
                    </a:lnTo>
                    <a:close/>
                  </a:path>
                </a:pathLst>
              </a:custGeom>
              <a:solidFill>
                <a:srgbClr val="1F8C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27"/>
              <p:cNvSpPr>
                <a:spLocks/>
              </p:cNvSpPr>
              <p:nvPr/>
            </p:nvSpPr>
            <p:spPr bwMode="auto">
              <a:xfrm>
                <a:off x="-3484563" y="2651125"/>
                <a:ext cx="207962" cy="212725"/>
              </a:xfrm>
              <a:custGeom>
                <a:avLst/>
                <a:gdLst>
                  <a:gd name="T0" fmla="*/ 0 w 524"/>
                  <a:gd name="T1" fmla="*/ 127 h 537"/>
                  <a:gd name="T2" fmla="*/ 2 w 524"/>
                  <a:gd name="T3" fmla="*/ 152 h 537"/>
                  <a:gd name="T4" fmla="*/ 10 w 524"/>
                  <a:gd name="T5" fmla="*/ 181 h 537"/>
                  <a:gd name="T6" fmla="*/ 23 w 524"/>
                  <a:gd name="T7" fmla="*/ 213 h 537"/>
                  <a:gd name="T8" fmla="*/ 63 w 524"/>
                  <a:gd name="T9" fmla="*/ 284 h 537"/>
                  <a:gd name="T10" fmla="*/ 115 w 524"/>
                  <a:gd name="T11" fmla="*/ 357 h 537"/>
                  <a:gd name="T12" fmla="*/ 174 w 524"/>
                  <a:gd name="T13" fmla="*/ 426 h 537"/>
                  <a:gd name="T14" fmla="*/ 236 w 524"/>
                  <a:gd name="T15" fmla="*/ 484 h 537"/>
                  <a:gd name="T16" fmla="*/ 267 w 524"/>
                  <a:gd name="T17" fmla="*/ 506 h 537"/>
                  <a:gd name="T18" fmla="*/ 298 w 524"/>
                  <a:gd name="T19" fmla="*/ 522 h 537"/>
                  <a:gd name="T20" fmla="*/ 326 w 524"/>
                  <a:gd name="T21" fmla="*/ 533 h 537"/>
                  <a:gd name="T22" fmla="*/ 351 w 524"/>
                  <a:gd name="T23" fmla="*/ 537 h 537"/>
                  <a:gd name="T24" fmla="*/ 373 w 524"/>
                  <a:gd name="T25" fmla="*/ 533 h 537"/>
                  <a:gd name="T26" fmla="*/ 384 w 524"/>
                  <a:gd name="T27" fmla="*/ 528 h 537"/>
                  <a:gd name="T28" fmla="*/ 408 w 524"/>
                  <a:gd name="T29" fmla="*/ 514 h 537"/>
                  <a:gd name="T30" fmla="*/ 433 w 524"/>
                  <a:gd name="T31" fmla="*/ 494 h 537"/>
                  <a:gd name="T32" fmla="*/ 459 w 524"/>
                  <a:gd name="T33" fmla="*/ 469 h 537"/>
                  <a:gd name="T34" fmla="*/ 481 w 524"/>
                  <a:gd name="T35" fmla="*/ 440 h 537"/>
                  <a:gd name="T36" fmla="*/ 501 w 524"/>
                  <a:gd name="T37" fmla="*/ 405 h 537"/>
                  <a:gd name="T38" fmla="*/ 516 w 524"/>
                  <a:gd name="T39" fmla="*/ 366 h 537"/>
                  <a:gd name="T40" fmla="*/ 524 w 524"/>
                  <a:gd name="T41" fmla="*/ 325 h 537"/>
                  <a:gd name="T42" fmla="*/ 524 w 524"/>
                  <a:gd name="T43" fmla="*/ 303 h 537"/>
                  <a:gd name="T44" fmla="*/ 519 w 524"/>
                  <a:gd name="T45" fmla="*/ 256 h 537"/>
                  <a:gd name="T46" fmla="*/ 507 w 524"/>
                  <a:gd name="T47" fmla="*/ 208 h 537"/>
                  <a:gd name="T48" fmla="*/ 487 w 524"/>
                  <a:gd name="T49" fmla="*/ 163 h 537"/>
                  <a:gd name="T50" fmla="*/ 459 w 524"/>
                  <a:gd name="T51" fmla="*/ 119 h 537"/>
                  <a:gd name="T52" fmla="*/ 425 w 524"/>
                  <a:gd name="T53" fmla="*/ 79 h 537"/>
                  <a:gd name="T54" fmla="*/ 385 w 524"/>
                  <a:gd name="T55" fmla="*/ 46 h 537"/>
                  <a:gd name="T56" fmla="*/ 340 w 524"/>
                  <a:gd name="T57" fmla="*/ 22 h 537"/>
                  <a:gd name="T58" fmla="*/ 290 w 524"/>
                  <a:gd name="T59" fmla="*/ 6 h 537"/>
                  <a:gd name="T60" fmla="*/ 267 w 524"/>
                  <a:gd name="T61" fmla="*/ 2 h 537"/>
                  <a:gd name="T62" fmla="*/ 219 w 524"/>
                  <a:gd name="T63" fmla="*/ 2 h 537"/>
                  <a:gd name="T64" fmla="*/ 170 w 524"/>
                  <a:gd name="T65" fmla="*/ 10 h 537"/>
                  <a:gd name="T66" fmla="*/ 122 w 524"/>
                  <a:gd name="T67" fmla="*/ 23 h 537"/>
                  <a:gd name="T68" fmla="*/ 79 w 524"/>
                  <a:gd name="T69" fmla="*/ 42 h 537"/>
                  <a:gd name="T70" fmla="*/ 42 w 524"/>
                  <a:gd name="T71" fmla="*/ 63 h 537"/>
                  <a:gd name="T72" fmla="*/ 16 w 524"/>
                  <a:gd name="T73" fmla="*/ 88 h 537"/>
                  <a:gd name="T74" fmla="*/ 4 w 524"/>
                  <a:gd name="T75" fmla="*/ 107 h 537"/>
                  <a:gd name="T76" fmla="*/ 0 w 524"/>
                  <a:gd name="T77" fmla="*/ 120 h 537"/>
                  <a:gd name="T78" fmla="*/ 0 w 524"/>
                  <a:gd name="T79" fmla="*/ 1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537">
                    <a:moveTo>
                      <a:pt x="0" y="127"/>
                    </a:moveTo>
                    <a:lnTo>
                      <a:pt x="0" y="127"/>
                    </a:lnTo>
                    <a:lnTo>
                      <a:pt x="0" y="139"/>
                    </a:lnTo>
                    <a:lnTo>
                      <a:pt x="2" y="152"/>
                    </a:lnTo>
                    <a:lnTo>
                      <a:pt x="6" y="165"/>
                    </a:lnTo>
                    <a:lnTo>
                      <a:pt x="10" y="181"/>
                    </a:lnTo>
                    <a:lnTo>
                      <a:pt x="17" y="197"/>
                    </a:lnTo>
                    <a:lnTo>
                      <a:pt x="23" y="213"/>
                    </a:lnTo>
                    <a:lnTo>
                      <a:pt x="42" y="248"/>
                    </a:lnTo>
                    <a:lnTo>
                      <a:pt x="63" y="284"/>
                    </a:lnTo>
                    <a:lnTo>
                      <a:pt x="87" y="321"/>
                    </a:lnTo>
                    <a:lnTo>
                      <a:pt x="115" y="357"/>
                    </a:lnTo>
                    <a:lnTo>
                      <a:pt x="145" y="393"/>
                    </a:lnTo>
                    <a:lnTo>
                      <a:pt x="174" y="426"/>
                    </a:lnTo>
                    <a:lnTo>
                      <a:pt x="206" y="457"/>
                    </a:lnTo>
                    <a:lnTo>
                      <a:pt x="236" y="484"/>
                    </a:lnTo>
                    <a:lnTo>
                      <a:pt x="252" y="496"/>
                    </a:lnTo>
                    <a:lnTo>
                      <a:pt x="267" y="506"/>
                    </a:lnTo>
                    <a:lnTo>
                      <a:pt x="283" y="516"/>
                    </a:lnTo>
                    <a:lnTo>
                      <a:pt x="298" y="522"/>
                    </a:lnTo>
                    <a:lnTo>
                      <a:pt x="311" y="529"/>
                    </a:lnTo>
                    <a:lnTo>
                      <a:pt x="326" y="533"/>
                    </a:lnTo>
                    <a:lnTo>
                      <a:pt x="338" y="537"/>
                    </a:lnTo>
                    <a:lnTo>
                      <a:pt x="351" y="537"/>
                    </a:lnTo>
                    <a:lnTo>
                      <a:pt x="363" y="536"/>
                    </a:lnTo>
                    <a:lnTo>
                      <a:pt x="373" y="533"/>
                    </a:lnTo>
                    <a:lnTo>
                      <a:pt x="373" y="533"/>
                    </a:lnTo>
                    <a:lnTo>
                      <a:pt x="384" y="528"/>
                    </a:lnTo>
                    <a:lnTo>
                      <a:pt x="396" y="521"/>
                    </a:lnTo>
                    <a:lnTo>
                      <a:pt x="408" y="514"/>
                    </a:lnTo>
                    <a:lnTo>
                      <a:pt x="421" y="505"/>
                    </a:lnTo>
                    <a:lnTo>
                      <a:pt x="433" y="494"/>
                    </a:lnTo>
                    <a:lnTo>
                      <a:pt x="447" y="482"/>
                    </a:lnTo>
                    <a:lnTo>
                      <a:pt x="459" y="469"/>
                    </a:lnTo>
                    <a:lnTo>
                      <a:pt x="471" y="454"/>
                    </a:lnTo>
                    <a:lnTo>
                      <a:pt x="481" y="440"/>
                    </a:lnTo>
                    <a:lnTo>
                      <a:pt x="492" y="422"/>
                    </a:lnTo>
                    <a:lnTo>
                      <a:pt x="501" y="405"/>
                    </a:lnTo>
                    <a:lnTo>
                      <a:pt x="509" y="386"/>
                    </a:lnTo>
                    <a:lnTo>
                      <a:pt x="516" y="366"/>
                    </a:lnTo>
                    <a:lnTo>
                      <a:pt x="520" y="347"/>
                    </a:lnTo>
                    <a:lnTo>
                      <a:pt x="524" y="325"/>
                    </a:lnTo>
                    <a:lnTo>
                      <a:pt x="524" y="303"/>
                    </a:lnTo>
                    <a:lnTo>
                      <a:pt x="524" y="303"/>
                    </a:lnTo>
                    <a:lnTo>
                      <a:pt x="523" y="279"/>
                    </a:lnTo>
                    <a:lnTo>
                      <a:pt x="519" y="256"/>
                    </a:lnTo>
                    <a:lnTo>
                      <a:pt x="513" y="232"/>
                    </a:lnTo>
                    <a:lnTo>
                      <a:pt x="507" y="208"/>
                    </a:lnTo>
                    <a:lnTo>
                      <a:pt x="497" y="185"/>
                    </a:lnTo>
                    <a:lnTo>
                      <a:pt x="487" y="163"/>
                    </a:lnTo>
                    <a:lnTo>
                      <a:pt x="473" y="140"/>
                    </a:lnTo>
                    <a:lnTo>
                      <a:pt x="459" y="119"/>
                    </a:lnTo>
                    <a:lnTo>
                      <a:pt x="443" y="99"/>
                    </a:lnTo>
                    <a:lnTo>
                      <a:pt x="425" y="79"/>
                    </a:lnTo>
                    <a:lnTo>
                      <a:pt x="405" y="62"/>
                    </a:lnTo>
                    <a:lnTo>
                      <a:pt x="385" y="46"/>
                    </a:lnTo>
                    <a:lnTo>
                      <a:pt x="364" y="32"/>
                    </a:lnTo>
                    <a:lnTo>
                      <a:pt x="340" y="22"/>
                    </a:lnTo>
                    <a:lnTo>
                      <a:pt x="316" y="12"/>
                    </a:lnTo>
                    <a:lnTo>
                      <a:pt x="290" y="6"/>
                    </a:lnTo>
                    <a:lnTo>
                      <a:pt x="290" y="6"/>
                    </a:lnTo>
                    <a:lnTo>
                      <a:pt x="267" y="2"/>
                    </a:lnTo>
                    <a:lnTo>
                      <a:pt x="243" y="0"/>
                    </a:lnTo>
                    <a:lnTo>
                      <a:pt x="219" y="2"/>
                    </a:lnTo>
                    <a:lnTo>
                      <a:pt x="194" y="4"/>
                    </a:lnTo>
                    <a:lnTo>
                      <a:pt x="170" y="10"/>
                    </a:lnTo>
                    <a:lnTo>
                      <a:pt x="146" y="15"/>
                    </a:lnTo>
                    <a:lnTo>
                      <a:pt x="122" y="23"/>
                    </a:lnTo>
                    <a:lnTo>
                      <a:pt x="99" y="31"/>
                    </a:lnTo>
                    <a:lnTo>
                      <a:pt x="79" y="42"/>
                    </a:lnTo>
                    <a:lnTo>
                      <a:pt x="59" y="52"/>
                    </a:lnTo>
                    <a:lnTo>
                      <a:pt x="42" y="63"/>
                    </a:lnTo>
                    <a:lnTo>
                      <a:pt x="27" y="75"/>
                    </a:lnTo>
                    <a:lnTo>
                      <a:pt x="16" y="88"/>
                    </a:lnTo>
                    <a:lnTo>
                      <a:pt x="6" y="100"/>
                    </a:lnTo>
                    <a:lnTo>
                      <a:pt x="4" y="107"/>
                    </a:lnTo>
                    <a:lnTo>
                      <a:pt x="1" y="114"/>
                    </a:lnTo>
                    <a:lnTo>
                      <a:pt x="0" y="120"/>
                    </a:lnTo>
                    <a:lnTo>
                      <a:pt x="0" y="127"/>
                    </a:lnTo>
                    <a:lnTo>
                      <a:pt x="0" y="127"/>
                    </a:ln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28"/>
              <p:cNvSpPr>
                <a:spLocks/>
              </p:cNvSpPr>
              <p:nvPr/>
            </p:nvSpPr>
            <p:spPr bwMode="auto">
              <a:xfrm>
                <a:off x="-3378200" y="2401888"/>
                <a:ext cx="639762" cy="274638"/>
              </a:xfrm>
              <a:custGeom>
                <a:avLst/>
                <a:gdLst>
                  <a:gd name="T0" fmla="*/ 0 w 1613"/>
                  <a:gd name="T1" fmla="*/ 526 h 695"/>
                  <a:gd name="T2" fmla="*/ 35 w 1613"/>
                  <a:gd name="T3" fmla="*/ 491 h 695"/>
                  <a:gd name="T4" fmla="*/ 77 w 1613"/>
                  <a:gd name="T5" fmla="*/ 455 h 695"/>
                  <a:gd name="T6" fmla="*/ 132 w 1613"/>
                  <a:gd name="T7" fmla="*/ 414 h 695"/>
                  <a:gd name="T8" fmla="*/ 201 w 1613"/>
                  <a:gd name="T9" fmla="*/ 370 h 695"/>
                  <a:gd name="T10" fmla="*/ 280 w 1613"/>
                  <a:gd name="T11" fmla="*/ 330 h 695"/>
                  <a:gd name="T12" fmla="*/ 345 w 1613"/>
                  <a:gd name="T13" fmla="*/ 305 h 695"/>
                  <a:gd name="T14" fmla="*/ 391 w 1613"/>
                  <a:gd name="T15" fmla="*/ 291 h 695"/>
                  <a:gd name="T16" fmla="*/ 439 w 1613"/>
                  <a:gd name="T17" fmla="*/ 281 h 695"/>
                  <a:gd name="T18" fmla="*/ 464 w 1613"/>
                  <a:gd name="T19" fmla="*/ 278 h 695"/>
                  <a:gd name="T20" fmla="*/ 530 w 1613"/>
                  <a:gd name="T21" fmla="*/ 269 h 695"/>
                  <a:gd name="T22" fmla="*/ 595 w 1613"/>
                  <a:gd name="T23" fmla="*/ 253 h 695"/>
                  <a:gd name="T24" fmla="*/ 644 w 1613"/>
                  <a:gd name="T25" fmla="*/ 237 h 695"/>
                  <a:gd name="T26" fmla="*/ 693 w 1613"/>
                  <a:gd name="T27" fmla="*/ 216 h 695"/>
                  <a:gd name="T28" fmla="*/ 740 w 1613"/>
                  <a:gd name="T29" fmla="*/ 189 h 695"/>
                  <a:gd name="T30" fmla="*/ 761 w 1613"/>
                  <a:gd name="T31" fmla="*/ 173 h 695"/>
                  <a:gd name="T32" fmla="*/ 809 w 1613"/>
                  <a:gd name="T33" fmla="*/ 138 h 695"/>
                  <a:gd name="T34" fmla="*/ 865 w 1613"/>
                  <a:gd name="T35" fmla="*/ 101 h 695"/>
                  <a:gd name="T36" fmla="*/ 928 w 1613"/>
                  <a:gd name="T37" fmla="*/ 68 h 695"/>
                  <a:gd name="T38" fmla="*/ 994 w 1613"/>
                  <a:gd name="T39" fmla="*/ 37 h 695"/>
                  <a:gd name="T40" fmla="*/ 1058 w 1613"/>
                  <a:gd name="T41" fmla="*/ 15 h 695"/>
                  <a:gd name="T42" fmla="*/ 1119 w 1613"/>
                  <a:gd name="T43" fmla="*/ 1 h 695"/>
                  <a:gd name="T44" fmla="*/ 1147 w 1613"/>
                  <a:gd name="T45" fmla="*/ 0 h 695"/>
                  <a:gd name="T46" fmla="*/ 1172 w 1613"/>
                  <a:gd name="T47" fmla="*/ 1 h 695"/>
                  <a:gd name="T48" fmla="*/ 1195 w 1613"/>
                  <a:gd name="T49" fmla="*/ 7 h 695"/>
                  <a:gd name="T50" fmla="*/ 1215 w 1613"/>
                  <a:gd name="T51" fmla="*/ 17 h 695"/>
                  <a:gd name="T52" fmla="*/ 1219 w 1613"/>
                  <a:gd name="T53" fmla="*/ 20 h 695"/>
                  <a:gd name="T54" fmla="*/ 1232 w 1613"/>
                  <a:gd name="T55" fmla="*/ 37 h 695"/>
                  <a:gd name="T56" fmla="*/ 1242 w 1613"/>
                  <a:gd name="T57" fmla="*/ 56 h 695"/>
                  <a:gd name="T58" fmla="*/ 1247 w 1613"/>
                  <a:gd name="T59" fmla="*/ 77 h 695"/>
                  <a:gd name="T60" fmla="*/ 1244 w 1613"/>
                  <a:gd name="T61" fmla="*/ 102 h 695"/>
                  <a:gd name="T62" fmla="*/ 1232 w 1613"/>
                  <a:gd name="T63" fmla="*/ 130 h 695"/>
                  <a:gd name="T64" fmla="*/ 1206 w 1613"/>
                  <a:gd name="T65" fmla="*/ 158 h 695"/>
                  <a:gd name="T66" fmla="*/ 1187 w 1613"/>
                  <a:gd name="T67" fmla="*/ 173 h 695"/>
                  <a:gd name="T68" fmla="*/ 1142 w 1613"/>
                  <a:gd name="T69" fmla="*/ 200 h 695"/>
                  <a:gd name="T70" fmla="*/ 1093 w 1613"/>
                  <a:gd name="T71" fmla="*/ 221 h 695"/>
                  <a:gd name="T72" fmla="*/ 1042 w 1613"/>
                  <a:gd name="T73" fmla="*/ 239 h 695"/>
                  <a:gd name="T74" fmla="*/ 948 w 1613"/>
                  <a:gd name="T75" fmla="*/ 267 h 695"/>
                  <a:gd name="T76" fmla="*/ 874 w 1613"/>
                  <a:gd name="T77" fmla="*/ 286 h 695"/>
                  <a:gd name="T78" fmla="*/ 852 w 1613"/>
                  <a:gd name="T79" fmla="*/ 295 h 695"/>
                  <a:gd name="T80" fmla="*/ 834 w 1613"/>
                  <a:gd name="T81" fmla="*/ 303 h 695"/>
                  <a:gd name="T82" fmla="*/ 789 w 1613"/>
                  <a:gd name="T83" fmla="*/ 330 h 695"/>
                  <a:gd name="T84" fmla="*/ 763 w 1613"/>
                  <a:gd name="T85" fmla="*/ 350 h 695"/>
                  <a:gd name="T86" fmla="*/ 1057 w 1613"/>
                  <a:gd name="T87" fmla="*/ 393 h 695"/>
                  <a:gd name="T88" fmla="*/ 1234 w 1613"/>
                  <a:gd name="T89" fmla="*/ 367 h 695"/>
                  <a:gd name="T90" fmla="*/ 1387 w 1613"/>
                  <a:gd name="T91" fmla="*/ 349 h 695"/>
                  <a:gd name="T92" fmla="*/ 1493 w 1613"/>
                  <a:gd name="T93" fmla="*/ 342 h 695"/>
                  <a:gd name="T94" fmla="*/ 1524 w 1613"/>
                  <a:gd name="T95" fmla="*/ 341 h 695"/>
                  <a:gd name="T96" fmla="*/ 1545 w 1613"/>
                  <a:gd name="T97" fmla="*/ 343 h 695"/>
                  <a:gd name="T98" fmla="*/ 1564 w 1613"/>
                  <a:gd name="T99" fmla="*/ 347 h 695"/>
                  <a:gd name="T100" fmla="*/ 1578 w 1613"/>
                  <a:gd name="T101" fmla="*/ 354 h 695"/>
                  <a:gd name="T102" fmla="*/ 1590 w 1613"/>
                  <a:gd name="T103" fmla="*/ 362 h 695"/>
                  <a:gd name="T104" fmla="*/ 1605 w 1613"/>
                  <a:gd name="T105" fmla="*/ 385 h 695"/>
                  <a:gd name="T106" fmla="*/ 1612 w 1613"/>
                  <a:gd name="T107" fmla="*/ 410 h 695"/>
                  <a:gd name="T108" fmla="*/ 1613 w 1613"/>
                  <a:gd name="T109" fmla="*/ 435 h 695"/>
                  <a:gd name="T110" fmla="*/ 1606 w 1613"/>
                  <a:gd name="T111" fmla="*/ 472 h 695"/>
                  <a:gd name="T112" fmla="*/ 1061 w 1613"/>
                  <a:gd name="T113" fmla="*/ 562 h 695"/>
                  <a:gd name="T114" fmla="*/ 0 w 1613"/>
                  <a:gd name="T115" fmla="*/ 52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695">
                    <a:moveTo>
                      <a:pt x="0" y="526"/>
                    </a:moveTo>
                    <a:lnTo>
                      <a:pt x="0" y="526"/>
                    </a:lnTo>
                    <a:lnTo>
                      <a:pt x="9" y="516"/>
                    </a:lnTo>
                    <a:lnTo>
                      <a:pt x="35" y="491"/>
                    </a:lnTo>
                    <a:lnTo>
                      <a:pt x="55" y="475"/>
                    </a:lnTo>
                    <a:lnTo>
                      <a:pt x="77" y="455"/>
                    </a:lnTo>
                    <a:lnTo>
                      <a:pt x="103" y="435"/>
                    </a:lnTo>
                    <a:lnTo>
                      <a:pt x="132" y="414"/>
                    </a:lnTo>
                    <a:lnTo>
                      <a:pt x="165" y="391"/>
                    </a:lnTo>
                    <a:lnTo>
                      <a:pt x="201" y="370"/>
                    </a:lnTo>
                    <a:lnTo>
                      <a:pt x="238" y="349"/>
                    </a:lnTo>
                    <a:lnTo>
                      <a:pt x="280" y="330"/>
                    </a:lnTo>
                    <a:lnTo>
                      <a:pt x="323" y="313"/>
                    </a:lnTo>
                    <a:lnTo>
                      <a:pt x="345" y="305"/>
                    </a:lnTo>
                    <a:lnTo>
                      <a:pt x="369" y="297"/>
                    </a:lnTo>
                    <a:lnTo>
                      <a:pt x="391" y="291"/>
                    </a:lnTo>
                    <a:lnTo>
                      <a:pt x="415" y="286"/>
                    </a:lnTo>
                    <a:lnTo>
                      <a:pt x="439" y="281"/>
                    </a:lnTo>
                    <a:lnTo>
                      <a:pt x="464" y="278"/>
                    </a:lnTo>
                    <a:lnTo>
                      <a:pt x="464" y="278"/>
                    </a:lnTo>
                    <a:lnTo>
                      <a:pt x="495" y="274"/>
                    </a:lnTo>
                    <a:lnTo>
                      <a:pt x="530" y="269"/>
                    </a:lnTo>
                    <a:lnTo>
                      <a:pt x="572" y="259"/>
                    </a:lnTo>
                    <a:lnTo>
                      <a:pt x="595" y="253"/>
                    </a:lnTo>
                    <a:lnTo>
                      <a:pt x="619" y="246"/>
                    </a:lnTo>
                    <a:lnTo>
                      <a:pt x="644" y="237"/>
                    </a:lnTo>
                    <a:lnTo>
                      <a:pt x="668" y="228"/>
                    </a:lnTo>
                    <a:lnTo>
                      <a:pt x="693" y="216"/>
                    </a:lnTo>
                    <a:lnTo>
                      <a:pt x="717" y="204"/>
                    </a:lnTo>
                    <a:lnTo>
                      <a:pt x="740" y="189"/>
                    </a:lnTo>
                    <a:lnTo>
                      <a:pt x="761" y="173"/>
                    </a:lnTo>
                    <a:lnTo>
                      <a:pt x="761" y="173"/>
                    </a:lnTo>
                    <a:lnTo>
                      <a:pt x="784" y="156"/>
                    </a:lnTo>
                    <a:lnTo>
                      <a:pt x="809" y="138"/>
                    </a:lnTo>
                    <a:lnTo>
                      <a:pt x="836" y="120"/>
                    </a:lnTo>
                    <a:lnTo>
                      <a:pt x="865" y="101"/>
                    </a:lnTo>
                    <a:lnTo>
                      <a:pt x="896" y="84"/>
                    </a:lnTo>
                    <a:lnTo>
                      <a:pt x="928" y="68"/>
                    </a:lnTo>
                    <a:lnTo>
                      <a:pt x="961" y="52"/>
                    </a:lnTo>
                    <a:lnTo>
                      <a:pt x="994" y="37"/>
                    </a:lnTo>
                    <a:lnTo>
                      <a:pt x="1026" y="25"/>
                    </a:lnTo>
                    <a:lnTo>
                      <a:pt x="1058" y="15"/>
                    </a:lnTo>
                    <a:lnTo>
                      <a:pt x="1090" y="7"/>
                    </a:lnTo>
                    <a:lnTo>
                      <a:pt x="1119" y="1"/>
                    </a:lnTo>
                    <a:lnTo>
                      <a:pt x="1134" y="0"/>
                    </a:lnTo>
                    <a:lnTo>
                      <a:pt x="1147" y="0"/>
                    </a:lnTo>
                    <a:lnTo>
                      <a:pt x="1161" y="0"/>
                    </a:lnTo>
                    <a:lnTo>
                      <a:pt x="1172" y="1"/>
                    </a:lnTo>
                    <a:lnTo>
                      <a:pt x="1184" y="4"/>
                    </a:lnTo>
                    <a:lnTo>
                      <a:pt x="1195" y="7"/>
                    </a:lnTo>
                    <a:lnTo>
                      <a:pt x="1206" y="12"/>
                    </a:lnTo>
                    <a:lnTo>
                      <a:pt x="1215" y="17"/>
                    </a:lnTo>
                    <a:lnTo>
                      <a:pt x="1215" y="17"/>
                    </a:lnTo>
                    <a:lnTo>
                      <a:pt x="1219" y="20"/>
                    </a:lnTo>
                    <a:lnTo>
                      <a:pt x="1227" y="31"/>
                    </a:lnTo>
                    <a:lnTo>
                      <a:pt x="1232" y="37"/>
                    </a:lnTo>
                    <a:lnTo>
                      <a:pt x="1236" y="46"/>
                    </a:lnTo>
                    <a:lnTo>
                      <a:pt x="1242" y="56"/>
                    </a:lnTo>
                    <a:lnTo>
                      <a:pt x="1244" y="66"/>
                    </a:lnTo>
                    <a:lnTo>
                      <a:pt x="1247" y="77"/>
                    </a:lnTo>
                    <a:lnTo>
                      <a:pt x="1247" y="90"/>
                    </a:lnTo>
                    <a:lnTo>
                      <a:pt x="1244" y="102"/>
                    </a:lnTo>
                    <a:lnTo>
                      <a:pt x="1240" y="116"/>
                    </a:lnTo>
                    <a:lnTo>
                      <a:pt x="1232" y="130"/>
                    </a:lnTo>
                    <a:lnTo>
                      <a:pt x="1222" y="145"/>
                    </a:lnTo>
                    <a:lnTo>
                      <a:pt x="1206" y="158"/>
                    </a:lnTo>
                    <a:lnTo>
                      <a:pt x="1187" y="173"/>
                    </a:lnTo>
                    <a:lnTo>
                      <a:pt x="1187" y="173"/>
                    </a:lnTo>
                    <a:lnTo>
                      <a:pt x="1165" y="186"/>
                    </a:lnTo>
                    <a:lnTo>
                      <a:pt x="1142" y="200"/>
                    </a:lnTo>
                    <a:lnTo>
                      <a:pt x="1117" y="210"/>
                    </a:lnTo>
                    <a:lnTo>
                      <a:pt x="1093" y="221"/>
                    </a:lnTo>
                    <a:lnTo>
                      <a:pt x="1067" y="231"/>
                    </a:lnTo>
                    <a:lnTo>
                      <a:pt x="1042" y="239"/>
                    </a:lnTo>
                    <a:lnTo>
                      <a:pt x="993" y="254"/>
                    </a:lnTo>
                    <a:lnTo>
                      <a:pt x="948" y="267"/>
                    </a:lnTo>
                    <a:lnTo>
                      <a:pt x="906" y="278"/>
                    </a:lnTo>
                    <a:lnTo>
                      <a:pt x="874" y="286"/>
                    </a:lnTo>
                    <a:lnTo>
                      <a:pt x="861" y="291"/>
                    </a:lnTo>
                    <a:lnTo>
                      <a:pt x="852" y="295"/>
                    </a:lnTo>
                    <a:lnTo>
                      <a:pt x="852" y="295"/>
                    </a:lnTo>
                    <a:lnTo>
                      <a:pt x="834" y="303"/>
                    </a:lnTo>
                    <a:lnTo>
                      <a:pt x="818" y="313"/>
                    </a:lnTo>
                    <a:lnTo>
                      <a:pt x="789" y="330"/>
                    </a:lnTo>
                    <a:lnTo>
                      <a:pt x="769" y="345"/>
                    </a:lnTo>
                    <a:lnTo>
                      <a:pt x="763" y="350"/>
                    </a:lnTo>
                    <a:lnTo>
                      <a:pt x="1057" y="393"/>
                    </a:lnTo>
                    <a:lnTo>
                      <a:pt x="1057" y="393"/>
                    </a:lnTo>
                    <a:lnTo>
                      <a:pt x="1109" y="385"/>
                    </a:lnTo>
                    <a:lnTo>
                      <a:pt x="1234" y="367"/>
                    </a:lnTo>
                    <a:lnTo>
                      <a:pt x="1310" y="358"/>
                    </a:lnTo>
                    <a:lnTo>
                      <a:pt x="1387" y="349"/>
                    </a:lnTo>
                    <a:lnTo>
                      <a:pt x="1460" y="343"/>
                    </a:lnTo>
                    <a:lnTo>
                      <a:pt x="1493" y="342"/>
                    </a:lnTo>
                    <a:lnTo>
                      <a:pt x="1524" y="341"/>
                    </a:lnTo>
                    <a:lnTo>
                      <a:pt x="1524" y="341"/>
                    </a:lnTo>
                    <a:lnTo>
                      <a:pt x="1534" y="342"/>
                    </a:lnTo>
                    <a:lnTo>
                      <a:pt x="1545" y="343"/>
                    </a:lnTo>
                    <a:lnTo>
                      <a:pt x="1556" y="345"/>
                    </a:lnTo>
                    <a:lnTo>
                      <a:pt x="1564" y="347"/>
                    </a:lnTo>
                    <a:lnTo>
                      <a:pt x="1572" y="350"/>
                    </a:lnTo>
                    <a:lnTo>
                      <a:pt x="1578" y="354"/>
                    </a:lnTo>
                    <a:lnTo>
                      <a:pt x="1585" y="358"/>
                    </a:lnTo>
                    <a:lnTo>
                      <a:pt x="1590" y="362"/>
                    </a:lnTo>
                    <a:lnTo>
                      <a:pt x="1600" y="373"/>
                    </a:lnTo>
                    <a:lnTo>
                      <a:pt x="1605" y="385"/>
                    </a:lnTo>
                    <a:lnTo>
                      <a:pt x="1610" y="397"/>
                    </a:lnTo>
                    <a:lnTo>
                      <a:pt x="1612" y="410"/>
                    </a:lnTo>
                    <a:lnTo>
                      <a:pt x="1613" y="422"/>
                    </a:lnTo>
                    <a:lnTo>
                      <a:pt x="1613" y="435"/>
                    </a:lnTo>
                    <a:lnTo>
                      <a:pt x="1610" y="456"/>
                    </a:lnTo>
                    <a:lnTo>
                      <a:pt x="1606" y="472"/>
                    </a:lnTo>
                    <a:lnTo>
                      <a:pt x="1604" y="478"/>
                    </a:lnTo>
                    <a:lnTo>
                      <a:pt x="1061" y="562"/>
                    </a:lnTo>
                    <a:lnTo>
                      <a:pt x="61" y="695"/>
                    </a:lnTo>
                    <a:lnTo>
                      <a:pt x="0" y="526"/>
                    </a:lnTo>
                    <a:close/>
                  </a:path>
                </a:pathLst>
              </a:custGeom>
              <a:solidFill>
                <a:srgbClr val="EAC4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29"/>
              <p:cNvSpPr>
                <a:spLocks/>
              </p:cNvSpPr>
              <p:nvPr/>
            </p:nvSpPr>
            <p:spPr bwMode="auto">
              <a:xfrm>
                <a:off x="-4333875" y="3451225"/>
                <a:ext cx="263525" cy="96838"/>
              </a:xfrm>
              <a:custGeom>
                <a:avLst/>
                <a:gdLst>
                  <a:gd name="T0" fmla="*/ 25 w 664"/>
                  <a:gd name="T1" fmla="*/ 243 h 246"/>
                  <a:gd name="T2" fmla="*/ 25 w 664"/>
                  <a:gd name="T3" fmla="*/ 243 h 246"/>
                  <a:gd name="T4" fmla="*/ 40 w 664"/>
                  <a:gd name="T5" fmla="*/ 246 h 246"/>
                  <a:gd name="T6" fmla="*/ 64 w 664"/>
                  <a:gd name="T7" fmla="*/ 246 h 246"/>
                  <a:gd name="T8" fmla="*/ 138 w 664"/>
                  <a:gd name="T9" fmla="*/ 244 h 246"/>
                  <a:gd name="T10" fmla="*/ 235 w 664"/>
                  <a:gd name="T11" fmla="*/ 240 h 246"/>
                  <a:gd name="T12" fmla="*/ 345 w 664"/>
                  <a:gd name="T13" fmla="*/ 234 h 246"/>
                  <a:gd name="T14" fmla="*/ 454 w 664"/>
                  <a:gd name="T15" fmla="*/ 226 h 246"/>
                  <a:gd name="T16" fmla="*/ 551 w 664"/>
                  <a:gd name="T17" fmla="*/ 216 h 246"/>
                  <a:gd name="T18" fmla="*/ 589 w 664"/>
                  <a:gd name="T19" fmla="*/ 213 h 246"/>
                  <a:gd name="T20" fmla="*/ 621 w 664"/>
                  <a:gd name="T21" fmla="*/ 209 h 246"/>
                  <a:gd name="T22" fmla="*/ 645 w 664"/>
                  <a:gd name="T23" fmla="*/ 203 h 246"/>
                  <a:gd name="T24" fmla="*/ 652 w 664"/>
                  <a:gd name="T25" fmla="*/ 202 h 246"/>
                  <a:gd name="T26" fmla="*/ 657 w 664"/>
                  <a:gd name="T27" fmla="*/ 199 h 246"/>
                  <a:gd name="T28" fmla="*/ 657 w 664"/>
                  <a:gd name="T29" fmla="*/ 199 h 246"/>
                  <a:gd name="T30" fmla="*/ 659 w 664"/>
                  <a:gd name="T31" fmla="*/ 197 h 246"/>
                  <a:gd name="T32" fmla="*/ 661 w 664"/>
                  <a:gd name="T33" fmla="*/ 189 h 246"/>
                  <a:gd name="T34" fmla="*/ 663 w 664"/>
                  <a:gd name="T35" fmla="*/ 166 h 246"/>
                  <a:gd name="T36" fmla="*/ 664 w 664"/>
                  <a:gd name="T37" fmla="*/ 133 h 246"/>
                  <a:gd name="T38" fmla="*/ 663 w 664"/>
                  <a:gd name="T39" fmla="*/ 97 h 246"/>
                  <a:gd name="T40" fmla="*/ 661 w 664"/>
                  <a:gd name="T41" fmla="*/ 61 h 246"/>
                  <a:gd name="T42" fmla="*/ 657 w 664"/>
                  <a:gd name="T43" fmla="*/ 30 h 246"/>
                  <a:gd name="T44" fmla="*/ 655 w 664"/>
                  <a:gd name="T45" fmla="*/ 18 h 246"/>
                  <a:gd name="T46" fmla="*/ 653 w 664"/>
                  <a:gd name="T47" fmla="*/ 9 h 246"/>
                  <a:gd name="T48" fmla="*/ 649 w 664"/>
                  <a:gd name="T49" fmla="*/ 2 h 246"/>
                  <a:gd name="T50" fmla="*/ 648 w 664"/>
                  <a:gd name="T51" fmla="*/ 1 h 246"/>
                  <a:gd name="T52" fmla="*/ 647 w 664"/>
                  <a:gd name="T53" fmla="*/ 0 h 246"/>
                  <a:gd name="T54" fmla="*/ 647 w 664"/>
                  <a:gd name="T55" fmla="*/ 0 h 246"/>
                  <a:gd name="T56" fmla="*/ 593 w 664"/>
                  <a:gd name="T57" fmla="*/ 1 h 246"/>
                  <a:gd name="T58" fmla="*/ 519 w 664"/>
                  <a:gd name="T59" fmla="*/ 4 h 246"/>
                  <a:gd name="T60" fmla="*/ 430 w 664"/>
                  <a:gd name="T61" fmla="*/ 8 h 246"/>
                  <a:gd name="T62" fmla="*/ 333 w 664"/>
                  <a:gd name="T63" fmla="*/ 13 h 246"/>
                  <a:gd name="T64" fmla="*/ 235 w 664"/>
                  <a:gd name="T65" fmla="*/ 20 h 246"/>
                  <a:gd name="T66" fmla="*/ 145 w 664"/>
                  <a:gd name="T67" fmla="*/ 26 h 246"/>
                  <a:gd name="T68" fmla="*/ 68 w 664"/>
                  <a:gd name="T69" fmla="*/ 34 h 246"/>
                  <a:gd name="T70" fmla="*/ 37 w 664"/>
                  <a:gd name="T71" fmla="*/ 39 h 246"/>
                  <a:gd name="T72" fmla="*/ 12 w 664"/>
                  <a:gd name="T73" fmla="*/ 43 h 246"/>
                  <a:gd name="T74" fmla="*/ 12 w 664"/>
                  <a:gd name="T75" fmla="*/ 43 h 246"/>
                  <a:gd name="T76" fmla="*/ 11 w 664"/>
                  <a:gd name="T77" fmla="*/ 45 h 246"/>
                  <a:gd name="T78" fmla="*/ 9 w 664"/>
                  <a:gd name="T79" fmla="*/ 46 h 246"/>
                  <a:gd name="T80" fmla="*/ 7 w 664"/>
                  <a:gd name="T81" fmla="*/ 53 h 246"/>
                  <a:gd name="T82" fmla="*/ 4 w 664"/>
                  <a:gd name="T83" fmla="*/ 63 h 246"/>
                  <a:gd name="T84" fmla="*/ 3 w 664"/>
                  <a:gd name="T85" fmla="*/ 75 h 246"/>
                  <a:gd name="T86" fmla="*/ 0 w 664"/>
                  <a:gd name="T87" fmla="*/ 106 h 246"/>
                  <a:gd name="T88" fmla="*/ 1 w 664"/>
                  <a:gd name="T89" fmla="*/ 142 h 246"/>
                  <a:gd name="T90" fmla="*/ 4 w 664"/>
                  <a:gd name="T91" fmla="*/ 178 h 246"/>
                  <a:gd name="T92" fmla="*/ 5 w 664"/>
                  <a:gd name="T93" fmla="*/ 195 h 246"/>
                  <a:gd name="T94" fmla="*/ 8 w 664"/>
                  <a:gd name="T95" fmla="*/ 210 h 246"/>
                  <a:gd name="T96" fmla="*/ 12 w 664"/>
                  <a:gd name="T97" fmla="*/ 223 h 246"/>
                  <a:gd name="T98" fmla="*/ 16 w 664"/>
                  <a:gd name="T99" fmla="*/ 232 h 246"/>
                  <a:gd name="T100" fmla="*/ 20 w 664"/>
                  <a:gd name="T101" fmla="*/ 240 h 246"/>
                  <a:gd name="T102" fmla="*/ 23 w 664"/>
                  <a:gd name="T103" fmla="*/ 243 h 246"/>
                  <a:gd name="T104" fmla="*/ 25 w 664"/>
                  <a:gd name="T105" fmla="*/ 243 h 246"/>
                  <a:gd name="T106" fmla="*/ 25 w 664"/>
                  <a:gd name="T107" fmla="*/ 24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4" h="246">
                    <a:moveTo>
                      <a:pt x="25" y="243"/>
                    </a:moveTo>
                    <a:lnTo>
                      <a:pt x="25" y="243"/>
                    </a:lnTo>
                    <a:lnTo>
                      <a:pt x="40" y="246"/>
                    </a:lnTo>
                    <a:lnTo>
                      <a:pt x="64" y="246"/>
                    </a:lnTo>
                    <a:lnTo>
                      <a:pt x="138" y="244"/>
                    </a:lnTo>
                    <a:lnTo>
                      <a:pt x="235" y="240"/>
                    </a:lnTo>
                    <a:lnTo>
                      <a:pt x="345" y="234"/>
                    </a:lnTo>
                    <a:lnTo>
                      <a:pt x="454" y="226"/>
                    </a:lnTo>
                    <a:lnTo>
                      <a:pt x="551" y="216"/>
                    </a:lnTo>
                    <a:lnTo>
                      <a:pt x="589" y="213"/>
                    </a:lnTo>
                    <a:lnTo>
                      <a:pt x="621" y="209"/>
                    </a:lnTo>
                    <a:lnTo>
                      <a:pt x="645" y="203"/>
                    </a:lnTo>
                    <a:lnTo>
                      <a:pt x="652" y="202"/>
                    </a:lnTo>
                    <a:lnTo>
                      <a:pt x="657" y="199"/>
                    </a:lnTo>
                    <a:lnTo>
                      <a:pt x="657" y="199"/>
                    </a:lnTo>
                    <a:lnTo>
                      <a:pt x="659" y="197"/>
                    </a:lnTo>
                    <a:lnTo>
                      <a:pt x="661" y="189"/>
                    </a:lnTo>
                    <a:lnTo>
                      <a:pt x="663" y="166"/>
                    </a:lnTo>
                    <a:lnTo>
                      <a:pt x="664" y="133"/>
                    </a:lnTo>
                    <a:lnTo>
                      <a:pt x="663" y="97"/>
                    </a:lnTo>
                    <a:lnTo>
                      <a:pt x="661" y="61"/>
                    </a:lnTo>
                    <a:lnTo>
                      <a:pt x="657" y="30"/>
                    </a:lnTo>
                    <a:lnTo>
                      <a:pt x="655" y="18"/>
                    </a:lnTo>
                    <a:lnTo>
                      <a:pt x="653" y="9"/>
                    </a:lnTo>
                    <a:lnTo>
                      <a:pt x="649" y="2"/>
                    </a:lnTo>
                    <a:lnTo>
                      <a:pt x="648" y="1"/>
                    </a:lnTo>
                    <a:lnTo>
                      <a:pt x="647" y="0"/>
                    </a:lnTo>
                    <a:lnTo>
                      <a:pt x="647" y="0"/>
                    </a:lnTo>
                    <a:lnTo>
                      <a:pt x="593" y="1"/>
                    </a:lnTo>
                    <a:lnTo>
                      <a:pt x="519" y="4"/>
                    </a:lnTo>
                    <a:lnTo>
                      <a:pt x="430" y="8"/>
                    </a:lnTo>
                    <a:lnTo>
                      <a:pt x="333" y="13"/>
                    </a:lnTo>
                    <a:lnTo>
                      <a:pt x="235" y="20"/>
                    </a:lnTo>
                    <a:lnTo>
                      <a:pt x="145" y="26"/>
                    </a:lnTo>
                    <a:lnTo>
                      <a:pt x="68" y="34"/>
                    </a:lnTo>
                    <a:lnTo>
                      <a:pt x="37" y="39"/>
                    </a:lnTo>
                    <a:lnTo>
                      <a:pt x="12" y="43"/>
                    </a:lnTo>
                    <a:lnTo>
                      <a:pt x="12" y="43"/>
                    </a:lnTo>
                    <a:lnTo>
                      <a:pt x="11" y="45"/>
                    </a:lnTo>
                    <a:lnTo>
                      <a:pt x="9" y="46"/>
                    </a:lnTo>
                    <a:lnTo>
                      <a:pt x="7" y="53"/>
                    </a:lnTo>
                    <a:lnTo>
                      <a:pt x="4" y="63"/>
                    </a:lnTo>
                    <a:lnTo>
                      <a:pt x="3" y="75"/>
                    </a:lnTo>
                    <a:lnTo>
                      <a:pt x="0" y="106"/>
                    </a:lnTo>
                    <a:lnTo>
                      <a:pt x="1" y="142"/>
                    </a:lnTo>
                    <a:lnTo>
                      <a:pt x="4" y="178"/>
                    </a:lnTo>
                    <a:lnTo>
                      <a:pt x="5" y="195"/>
                    </a:lnTo>
                    <a:lnTo>
                      <a:pt x="8" y="210"/>
                    </a:lnTo>
                    <a:lnTo>
                      <a:pt x="12" y="223"/>
                    </a:lnTo>
                    <a:lnTo>
                      <a:pt x="16" y="232"/>
                    </a:lnTo>
                    <a:lnTo>
                      <a:pt x="20" y="240"/>
                    </a:lnTo>
                    <a:lnTo>
                      <a:pt x="23" y="243"/>
                    </a:lnTo>
                    <a:lnTo>
                      <a:pt x="25" y="243"/>
                    </a:lnTo>
                    <a:lnTo>
                      <a:pt x="25" y="243"/>
                    </a:lnTo>
                    <a:close/>
                  </a:path>
                </a:pathLst>
              </a:custGeom>
              <a:solidFill>
                <a:srgbClr val="1F8C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30"/>
              <p:cNvSpPr>
                <a:spLocks/>
              </p:cNvSpPr>
              <p:nvPr/>
            </p:nvSpPr>
            <p:spPr bwMode="auto">
              <a:xfrm>
                <a:off x="-3486150" y="2473325"/>
                <a:ext cx="706437" cy="385763"/>
              </a:xfrm>
              <a:custGeom>
                <a:avLst/>
                <a:gdLst>
                  <a:gd name="T0" fmla="*/ 387 w 1782"/>
                  <a:gd name="T1" fmla="*/ 941 h 973"/>
                  <a:gd name="T2" fmla="*/ 445 w 1782"/>
                  <a:gd name="T3" fmla="*/ 846 h 973"/>
                  <a:gd name="T4" fmla="*/ 497 w 1782"/>
                  <a:gd name="T5" fmla="*/ 784 h 973"/>
                  <a:gd name="T6" fmla="*/ 556 w 1782"/>
                  <a:gd name="T7" fmla="*/ 732 h 973"/>
                  <a:gd name="T8" fmla="*/ 635 w 1782"/>
                  <a:gd name="T9" fmla="*/ 692 h 973"/>
                  <a:gd name="T10" fmla="*/ 881 w 1782"/>
                  <a:gd name="T11" fmla="*/ 584 h 973"/>
                  <a:gd name="T12" fmla="*/ 1163 w 1782"/>
                  <a:gd name="T13" fmla="*/ 446 h 973"/>
                  <a:gd name="T14" fmla="*/ 1782 w 1782"/>
                  <a:gd name="T15" fmla="*/ 146 h 973"/>
                  <a:gd name="T16" fmla="*/ 1770 w 1782"/>
                  <a:gd name="T17" fmla="*/ 122 h 973"/>
                  <a:gd name="T18" fmla="*/ 1748 w 1782"/>
                  <a:gd name="T19" fmla="*/ 98 h 973"/>
                  <a:gd name="T20" fmla="*/ 1708 w 1782"/>
                  <a:gd name="T21" fmla="*/ 84 h 973"/>
                  <a:gd name="T22" fmla="*/ 1645 w 1782"/>
                  <a:gd name="T23" fmla="*/ 90 h 973"/>
                  <a:gd name="T24" fmla="*/ 1407 w 1782"/>
                  <a:gd name="T25" fmla="*/ 265 h 973"/>
                  <a:gd name="T26" fmla="*/ 1431 w 1782"/>
                  <a:gd name="T27" fmla="*/ 48 h 973"/>
                  <a:gd name="T28" fmla="*/ 1412 w 1782"/>
                  <a:gd name="T29" fmla="*/ 24 h 973"/>
                  <a:gd name="T30" fmla="*/ 1383 w 1782"/>
                  <a:gd name="T31" fmla="*/ 5 h 973"/>
                  <a:gd name="T32" fmla="*/ 1338 w 1782"/>
                  <a:gd name="T33" fmla="*/ 0 h 973"/>
                  <a:gd name="T34" fmla="*/ 1298 w 1782"/>
                  <a:gd name="T35" fmla="*/ 13 h 973"/>
                  <a:gd name="T36" fmla="*/ 1250 w 1782"/>
                  <a:gd name="T37" fmla="*/ 44 h 973"/>
                  <a:gd name="T38" fmla="*/ 1001 w 1782"/>
                  <a:gd name="T39" fmla="*/ 293 h 973"/>
                  <a:gd name="T40" fmla="*/ 796 w 1782"/>
                  <a:gd name="T41" fmla="*/ 410 h 973"/>
                  <a:gd name="T42" fmla="*/ 779 w 1782"/>
                  <a:gd name="T43" fmla="*/ 415 h 973"/>
                  <a:gd name="T44" fmla="*/ 772 w 1782"/>
                  <a:gd name="T45" fmla="*/ 413 h 973"/>
                  <a:gd name="T46" fmla="*/ 969 w 1782"/>
                  <a:gd name="T47" fmla="*/ 84 h 973"/>
                  <a:gd name="T48" fmla="*/ 962 w 1782"/>
                  <a:gd name="T49" fmla="*/ 77 h 973"/>
                  <a:gd name="T50" fmla="*/ 942 w 1782"/>
                  <a:gd name="T51" fmla="*/ 66 h 973"/>
                  <a:gd name="T52" fmla="*/ 918 w 1782"/>
                  <a:gd name="T53" fmla="*/ 66 h 973"/>
                  <a:gd name="T54" fmla="*/ 887 w 1782"/>
                  <a:gd name="T55" fmla="*/ 80 h 973"/>
                  <a:gd name="T56" fmla="*/ 861 w 1782"/>
                  <a:gd name="T57" fmla="*/ 100 h 973"/>
                  <a:gd name="T58" fmla="*/ 775 w 1782"/>
                  <a:gd name="T59" fmla="*/ 192 h 973"/>
                  <a:gd name="T60" fmla="*/ 710 w 1782"/>
                  <a:gd name="T61" fmla="*/ 255 h 973"/>
                  <a:gd name="T62" fmla="*/ 656 w 1782"/>
                  <a:gd name="T63" fmla="*/ 294 h 973"/>
                  <a:gd name="T64" fmla="*/ 598 w 1782"/>
                  <a:gd name="T65" fmla="*/ 319 h 973"/>
                  <a:gd name="T66" fmla="*/ 535 w 1782"/>
                  <a:gd name="T67" fmla="*/ 329 h 973"/>
                  <a:gd name="T68" fmla="*/ 398 w 1782"/>
                  <a:gd name="T69" fmla="*/ 338 h 973"/>
                  <a:gd name="T70" fmla="*/ 310 w 1782"/>
                  <a:gd name="T71" fmla="*/ 335 h 973"/>
                  <a:gd name="T72" fmla="*/ 297 w 1782"/>
                  <a:gd name="T73" fmla="*/ 333 h 973"/>
                  <a:gd name="T74" fmla="*/ 270 w 1782"/>
                  <a:gd name="T75" fmla="*/ 342 h 973"/>
                  <a:gd name="T76" fmla="*/ 228 w 1782"/>
                  <a:gd name="T77" fmla="*/ 373 h 973"/>
                  <a:gd name="T78" fmla="*/ 137 w 1782"/>
                  <a:gd name="T79" fmla="*/ 462 h 973"/>
                  <a:gd name="T80" fmla="*/ 103 w 1782"/>
                  <a:gd name="T81" fmla="*/ 506 h 973"/>
                  <a:gd name="T82" fmla="*/ 43 w 1782"/>
                  <a:gd name="T83" fmla="*/ 587 h 973"/>
                  <a:gd name="T84" fmla="*/ 0 w 1782"/>
                  <a:gd name="T85" fmla="*/ 639 h 973"/>
                  <a:gd name="T86" fmla="*/ 132 w 1782"/>
                  <a:gd name="T87" fmla="*/ 792 h 973"/>
                  <a:gd name="T88" fmla="*/ 233 w 1782"/>
                  <a:gd name="T89" fmla="*/ 889 h 973"/>
                  <a:gd name="T90" fmla="*/ 306 w 1782"/>
                  <a:gd name="T91" fmla="*/ 944 h 973"/>
                  <a:gd name="T92" fmla="*/ 352 w 1782"/>
                  <a:gd name="T93" fmla="*/ 966 h 973"/>
                  <a:gd name="T94" fmla="*/ 373 w 1782"/>
                  <a:gd name="T95" fmla="*/ 9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2" h="973">
                    <a:moveTo>
                      <a:pt x="373" y="973"/>
                    </a:moveTo>
                    <a:lnTo>
                      <a:pt x="373" y="973"/>
                    </a:lnTo>
                    <a:lnTo>
                      <a:pt x="387" y="941"/>
                    </a:lnTo>
                    <a:lnTo>
                      <a:pt x="406" y="908"/>
                    </a:lnTo>
                    <a:lnTo>
                      <a:pt x="431" y="868"/>
                    </a:lnTo>
                    <a:lnTo>
                      <a:pt x="445" y="846"/>
                    </a:lnTo>
                    <a:lnTo>
                      <a:pt x="461" y="825"/>
                    </a:lnTo>
                    <a:lnTo>
                      <a:pt x="478" y="804"/>
                    </a:lnTo>
                    <a:lnTo>
                      <a:pt x="497" y="784"/>
                    </a:lnTo>
                    <a:lnTo>
                      <a:pt x="515" y="764"/>
                    </a:lnTo>
                    <a:lnTo>
                      <a:pt x="535" y="747"/>
                    </a:lnTo>
                    <a:lnTo>
                      <a:pt x="556" y="732"/>
                    </a:lnTo>
                    <a:lnTo>
                      <a:pt x="578" y="719"/>
                    </a:lnTo>
                    <a:lnTo>
                      <a:pt x="578" y="719"/>
                    </a:lnTo>
                    <a:lnTo>
                      <a:pt x="635" y="692"/>
                    </a:lnTo>
                    <a:lnTo>
                      <a:pt x="710" y="659"/>
                    </a:lnTo>
                    <a:lnTo>
                      <a:pt x="793" y="621"/>
                    </a:lnTo>
                    <a:lnTo>
                      <a:pt x="881" y="584"/>
                    </a:lnTo>
                    <a:lnTo>
                      <a:pt x="1030" y="523"/>
                    </a:lnTo>
                    <a:lnTo>
                      <a:pt x="1094" y="496"/>
                    </a:lnTo>
                    <a:lnTo>
                      <a:pt x="1163" y="446"/>
                    </a:lnTo>
                    <a:lnTo>
                      <a:pt x="1489" y="413"/>
                    </a:lnTo>
                    <a:lnTo>
                      <a:pt x="1782" y="146"/>
                    </a:lnTo>
                    <a:lnTo>
                      <a:pt x="1782" y="146"/>
                    </a:lnTo>
                    <a:lnTo>
                      <a:pt x="1781" y="142"/>
                    </a:lnTo>
                    <a:lnTo>
                      <a:pt x="1776" y="130"/>
                    </a:lnTo>
                    <a:lnTo>
                      <a:pt x="1770" y="122"/>
                    </a:lnTo>
                    <a:lnTo>
                      <a:pt x="1765" y="114"/>
                    </a:lnTo>
                    <a:lnTo>
                      <a:pt x="1757" y="106"/>
                    </a:lnTo>
                    <a:lnTo>
                      <a:pt x="1748" y="98"/>
                    </a:lnTo>
                    <a:lnTo>
                      <a:pt x="1736" y="92"/>
                    </a:lnTo>
                    <a:lnTo>
                      <a:pt x="1722" y="86"/>
                    </a:lnTo>
                    <a:lnTo>
                      <a:pt x="1708" y="84"/>
                    </a:lnTo>
                    <a:lnTo>
                      <a:pt x="1689" y="82"/>
                    </a:lnTo>
                    <a:lnTo>
                      <a:pt x="1669" y="85"/>
                    </a:lnTo>
                    <a:lnTo>
                      <a:pt x="1645" y="90"/>
                    </a:lnTo>
                    <a:lnTo>
                      <a:pt x="1620" y="100"/>
                    </a:lnTo>
                    <a:lnTo>
                      <a:pt x="1591" y="113"/>
                    </a:lnTo>
                    <a:lnTo>
                      <a:pt x="1407" y="265"/>
                    </a:lnTo>
                    <a:lnTo>
                      <a:pt x="1229" y="297"/>
                    </a:lnTo>
                    <a:lnTo>
                      <a:pt x="1431" y="48"/>
                    </a:lnTo>
                    <a:lnTo>
                      <a:pt x="1431" y="48"/>
                    </a:lnTo>
                    <a:lnTo>
                      <a:pt x="1428" y="44"/>
                    </a:lnTo>
                    <a:lnTo>
                      <a:pt x="1419" y="32"/>
                    </a:lnTo>
                    <a:lnTo>
                      <a:pt x="1412" y="24"/>
                    </a:lnTo>
                    <a:lnTo>
                      <a:pt x="1404" y="17"/>
                    </a:lnTo>
                    <a:lnTo>
                      <a:pt x="1395" y="11"/>
                    </a:lnTo>
                    <a:lnTo>
                      <a:pt x="1383" y="5"/>
                    </a:lnTo>
                    <a:lnTo>
                      <a:pt x="1370" y="1"/>
                    </a:lnTo>
                    <a:lnTo>
                      <a:pt x="1355" y="0"/>
                    </a:lnTo>
                    <a:lnTo>
                      <a:pt x="1338" y="0"/>
                    </a:lnTo>
                    <a:lnTo>
                      <a:pt x="1319" y="5"/>
                    </a:lnTo>
                    <a:lnTo>
                      <a:pt x="1308" y="8"/>
                    </a:lnTo>
                    <a:lnTo>
                      <a:pt x="1298" y="13"/>
                    </a:lnTo>
                    <a:lnTo>
                      <a:pt x="1287" y="19"/>
                    </a:lnTo>
                    <a:lnTo>
                      <a:pt x="1275" y="25"/>
                    </a:lnTo>
                    <a:lnTo>
                      <a:pt x="1250" y="44"/>
                    </a:lnTo>
                    <a:lnTo>
                      <a:pt x="1223" y="66"/>
                    </a:lnTo>
                    <a:lnTo>
                      <a:pt x="1001" y="293"/>
                    </a:lnTo>
                    <a:lnTo>
                      <a:pt x="1001" y="293"/>
                    </a:lnTo>
                    <a:lnTo>
                      <a:pt x="896" y="353"/>
                    </a:lnTo>
                    <a:lnTo>
                      <a:pt x="821" y="395"/>
                    </a:lnTo>
                    <a:lnTo>
                      <a:pt x="796" y="410"/>
                    </a:lnTo>
                    <a:lnTo>
                      <a:pt x="783" y="415"/>
                    </a:lnTo>
                    <a:lnTo>
                      <a:pt x="783" y="415"/>
                    </a:lnTo>
                    <a:lnTo>
                      <a:pt x="779" y="415"/>
                    </a:lnTo>
                    <a:lnTo>
                      <a:pt x="775" y="415"/>
                    </a:lnTo>
                    <a:lnTo>
                      <a:pt x="773" y="414"/>
                    </a:lnTo>
                    <a:lnTo>
                      <a:pt x="772" y="413"/>
                    </a:lnTo>
                    <a:lnTo>
                      <a:pt x="771" y="410"/>
                    </a:lnTo>
                    <a:lnTo>
                      <a:pt x="771" y="409"/>
                    </a:lnTo>
                    <a:lnTo>
                      <a:pt x="969" y="84"/>
                    </a:lnTo>
                    <a:lnTo>
                      <a:pt x="969" y="84"/>
                    </a:lnTo>
                    <a:lnTo>
                      <a:pt x="966" y="82"/>
                    </a:lnTo>
                    <a:lnTo>
                      <a:pt x="962" y="77"/>
                    </a:lnTo>
                    <a:lnTo>
                      <a:pt x="953" y="72"/>
                    </a:lnTo>
                    <a:lnTo>
                      <a:pt x="948" y="69"/>
                    </a:lnTo>
                    <a:lnTo>
                      <a:pt x="942" y="66"/>
                    </a:lnTo>
                    <a:lnTo>
                      <a:pt x="934" y="65"/>
                    </a:lnTo>
                    <a:lnTo>
                      <a:pt x="926" y="65"/>
                    </a:lnTo>
                    <a:lnTo>
                      <a:pt x="918" y="66"/>
                    </a:lnTo>
                    <a:lnTo>
                      <a:pt x="908" y="69"/>
                    </a:lnTo>
                    <a:lnTo>
                      <a:pt x="897" y="73"/>
                    </a:lnTo>
                    <a:lnTo>
                      <a:pt x="887" y="80"/>
                    </a:lnTo>
                    <a:lnTo>
                      <a:pt x="875" y="89"/>
                    </a:lnTo>
                    <a:lnTo>
                      <a:pt x="861" y="100"/>
                    </a:lnTo>
                    <a:lnTo>
                      <a:pt x="861" y="100"/>
                    </a:lnTo>
                    <a:lnTo>
                      <a:pt x="833" y="128"/>
                    </a:lnTo>
                    <a:lnTo>
                      <a:pt x="805" y="158"/>
                    </a:lnTo>
                    <a:lnTo>
                      <a:pt x="775" y="192"/>
                    </a:lnTo>
                    <a:lnTo>
                      <a:pt x="743" y="225"/>
                    </a:lnTo>
                    <a:lnTo>
                      <a:pt x="727" y="241"/>
                    </a:lnTo>
                    <a:lnTo>
                      <a:pt x="710" y="255"/>
                    </a:lnTo>
                    <a:lnTo>
                      <a:pt x="692" y="270"/>
                    </a:lnTo>
                    <a:lnTo>
                      <a:pt x="674" y="283"/>
                    </a:lnTo>
                    <a:lnTo>
                      <a:pt x="656" y="294"/>
                    </a:lnTo>
                    <a:lnTo>
                      <a:pt x="638" y="305"/>
                    </a:lnTo>
                    <a:lnTo>
                      <a:pt x="618" y="313"/>
                    </a:lnTo>
                    <a:lnTo>
                      <a:pt x="598" y="319"/>
                    </a:lnTo>
                    <a:lnTo>
                      <a:pt x="598" y="319"/>
                    </a:lnTo>
                    <a:lnTo>
                      <a:pt x="572" y="323"/>
                    </a:lnTo>
                    <a:lnTo>
                      <a:pt x="535" y="329"/>
                    </a:lnTo>
                    <a:lnTo>
                      <a:pt x="491" y="333"/>
                    </a:lnTo>
                    <a:lnTo>
                      <a:pt x="443" y="335"/>
                    </a:lnTo>
                    <a:lnTo>
                      <a:pt x="398" y="338"/>
                    </a:lnTo>
                    <a:lnTo>
                      <a:pt x="356" y="338"/>
                    </a:lnTo>
                    <a:lnTo>
                      <a:pt x="322" y="337"/>
                    </a:lnTo>
                    <a:lnTo>
                      <a:pt x="310" y="335"/>
                    </a:lnTo>
                    <a:lnTo>
                      <a:pt x="301" y="334"/>
                    </a:lnTo>
                    <a:lnTo>
                      <a:pt x="301" y="334"/>
                    </a:lnTo>
                    <a:lnTo>
                      <a:pt x="297" y="333"/>
                    </a:lnTo>
                    <a:lnTo>
                      <a:pt x="293" y="333"/>
                    </a:lnTo>
                    <a:lnTo>
                      <a:pt x="282" y="335"/>
                    </a:lnTo>
                    <a:lnTo>
                      <a:pt x="270" y="342"/>
                    </a:lnTo>
                    <a:lnTo>
                      <a:pt x="257" y="350"/>
                    </a:lnTo>
                    <a:lnTo>
                      <a:pt x="242" y="361"/>
                    </a:lnTo>
                    <a:lnTo>
                      <a:pt x="228" y="373"/>
                    </a:lnTo>
                    <a:lnTo>
                      <a:pt x="196" y="401"/>
                    </a:lnTo>
                    <a:lnTo>
                      <a:pt x="165" y="432"/>
                    </a:lnTo>
                    <a:lnTo>
                      <a:pt x="137" y="462"/>
                    </a:lnTo>
                    <a:lnTo>
                      <a:pt x="116" y="487"/>
                    </a:lnTo>
                    <a:lnTo>
                      <a:pt x="103" y="506"/>
                    </a:lnTo>
                    <a:lnTo>
                      <a:pt x="103" y="506"/>
                    </a:lnTo>
                    <a:lnTo>
                      <a:pt x="92" y="523"/>
                    </a:lnTo>
                    <a:lnTo>
                      <a:pt x="77" y="544"/>
                    </a:lnTo>
                    <a:lnTo>
                      <a:pt x="43" y="587"/>
                    </a:lnTo>
                    <a:lnTo>
                      <a:pt x="14" y="623"/>
                    </a:lnTo>
                    <a:lnTo>
                      <a:pt x="0" y="639"/>
                    </a:lnTo>
                    <a:lnTo>
                      <a:pt x="0" y="639"/>
                    </a:lnTo>
                    <a:lnTo>
                      <a:pt x="48" y="697"/>
                    </a:lnTo>
                    <a:lnTo>
                      <a:pt x="92" y="748"/>
                    </a:lnTo>
                    <a:lnTo>
                      <a:pt x="132" y="792"/>
                    </a:lnTo>
                    <a:lnTo>
                      <a:pt x="169" y="830"/>
                    </a:lnTo>
                    <a:lnTo>
                      <a:pt x="202" y="862"/>
                    </a:lnTo>
                    <a:lnTo>
                      <a:pt x="233" y="889"/>
                    </a:lnTo>
                    <a:lnTo>
                      <a:pt x="261" y="912"/>
                    </a:lnTo>
                    <a:lnTo>
                      <a:pt x="285" y="929"/>
                    </a:lnTo>
                    <a:lnTo>
                      <a:pt x="306" y="944"/>
                    </a:lnTo>
                    <a:lnTo>
                      <a:pt x="324" y="954"/>
                    </a:lnTo>
                    <a:lnTo>
                      <a:pt x="340" y="962"/>
                    </a:lnTo>
                    <a:lnTo>
                      <a:pt x="352" y="966"/>
                    </a:lnTo>
                    <a:lnTo>
                      <a:pt x="368" y="972"/>
                    </a:lnTo>
                    <a:lnTo>
                      <a:pt x="373" y="973"/>
                    </a:lnTo>
                    <a:lnTo>
                      <a:pt x="373" y="973"/>
                    </a:lnTo>
                    <a:close/>
                  </a:path>
                </a:pathLst>
              </a:custGeom>
              <a:solidFill>
                <a:srgbClr val="FFDD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31"/>
              <p:cNvSpPr>
                <a:spLocks/>
              </p:cNvSpPr>
              <p:nvPr/>
            </p:nvSpPr>
            <p:spPr bwMode="auto">
              <a:xfrm>
                <a:off x="-2832100" y="2527300"/>
                <a:ext cx="52387" cy="46038"/>
              </a:xfrm>
              <a:custGeom>
                <a:avLst/>
                <a:gdLst>
                  <a:gd name="T0" fmla="*/ 4 w 134"/>
                  <a:gd name="T1" fmla="*/ 100 h 116"/>
                  <a:gd name="T2" fmla="*/ 4 w 134"/>
                  <a:gd name="T3" fmla="*/ 100 h 116"/>
                  <a:gd name="T4" fmla="*/ 14 w 134"/>
                  <a:gd name="T5" fmla="*/ 113 h 116"/>
                  <a:gd name="T6" fmla="*/ 16 w 134"/>
                  <a:gd name="T7" fmla="*/ 116 h 116"/>
                  <a:gd name="T8" fmla="*/ 19 w 134"/>
                  <a:gd name="T9" fmla="*/ 115 h 116"/>
                  <a:gd name="T10" fmla="*/ 19 w 134"/>
                  <a:gd name="T11" fmla="*/ 115 h 116"/>
                  <a:gd name="T12" fmla="*/ 39 w 134"/>
                  <a:gd name="T13" fmla="*/ 101 h 116"/>
                  <a:gd name="T14" fmla="*/ 80 w 134"/>
                  <a:gd name="T15" fmla="*/ 70 h 116"/>
                  <a:gd name="T16" fmla="*/ 102 w 134"/>
                  <a:gd name="T17" fmla="*/ 51 h 116"/>
                  <a:gd name="T18" fmla="*/ 119 w 134"/>
                  <a:gd name="T19" fmla="*/ 35 h 116"/>
                  <a:gd name="T20" fmla="*/ 126 w 134"/>
                  <a:gd name="T21" fmla="*/ 27 h 116"/>
                  <a:gd name="T22" fmla="*/ 131 w 134"/>
                  <a:gd name="T23" fmla="*/ 22 h 116"/>
                  <a:gd name="T24" fmla="*/ 134 w 134"/>
                  <a:gd name="T25" fmla="*/ 16 h 116"/>
                  <a:gd name="T26" fmla="*/ 134 w 134"/>
                  <a:gd name="T27" fmla="*/ 14 h 116"/>
                  <a:gd name="T28" fmla="*/ 134 w 134"/>
                  <a:gd name="T29" fmla="*/ 14 h 116"/>
                  <a:gd name="T30" fmla="*/ 134 w 134"/>
                  <a:gd name="T31" fmla="*/ 14 h 116"/>
                  <a:gd name="T32" fmla="*/ 130 w 134"/>
                  <a:gd name="T33" fmla="*/ 8 h 116"/>
                  <a:gd name="T34" fmla="*/ 126 w 134"/>
                  <a:gd name="T35" fmla="*/ 6 h 116"/>
                  <a:gd name="T36" fmla="*/ 120 w 134"/>
                  <a:gd name="T37" fmla="*/ 3 h 116"/>
                  <a:gd name="T38" fmla="*/ 115 w 134"/>
                  <a:gd name="T39" fmla="*/ 2 h 116"/>
                  <a:gd name="T40" fmla="*/ 110 w 134"/>
                  <a:gd name="T41" fmla="*/ 0 h 116"/>
                  <a:gd name="T42" fmla="*/ 104 w 134"/>
                  <a:gd name="T43" fmla="*/ 2 h 116"/>
                  <a:gd name="T44" fmla="*/ 99 w 134"/>
                  <a:gd name="T45" fmla="*/ 3 h 116"/>
                  <a:gd name="T46" fmla="*/ 94 w 134"/>
                  <a:gd name="T47" fmla="*/ 6 h 116"/>
                  <a:gd name="T48" fmla="*/ 12 w 134"/>
                  <a:gd name="T49" fmla="*/ 60 h 116"/>
                  <a:gd name="T50" fmla="*/ 12 w 134"/>
                  <a:gd name="T51" fmla="*/ 60 h 116"/>
                  <a:gd name="T52" fmla="*/ 8 w 134"/>
                  <a:gd name="T53" fmla="*/ 64 h 116"/>
                  <a:gd name="T54" fmla="*/ 4 w 134"/>
                  <a:gd name="T55" fmla="*/ 68 h 116"/>
                  <a:gd name="T56" fmla="*/ 2 w 134"/>
                  <a:gd name="T57" fmla="*/ 74 h 116"/>
                  <a:gd name="T58" fmla="*/ 0 w 134"/>
                  <a:gd name="T59" fmla="*/ 79 h 116"/>
                  <a:gd name="T60" fmla="*/ 0 w 134"/>
                  <a:gd name="T61" fmla="*/ 84 h 116"/>
                  <a:gd name="T62" fmla="*/ 0 w 134"/>
                  <a:gd name="T63" fmla="*/ 90 h 116"/>
                  <a:gd name="T64" fmla="*/ 2 w 134"/>
                  <a:gd name="T65" fmla="*/ 95 h 116"/>
                  <a:gd name="T66" fmla="*/ 4 w 134"/>
                  <a:gd name="T67" fmla="*/ 100 h 116"/>
                  <a:gd name="T68" fmla="*/ 4 w 134"/>
                  <a:gd name="T69"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16">
                    <a:moveTo>
                      <a:pt x="4" y="100"/>
                    </a:moveTo>
                    <a:lnTo>
                      <a:pt x="4" y="100"/>
                    </a:lnTo>
                    <a:lnTo>
                      <a:pt x="14" y="113"/>
                    </a:lnTo>
                    <a:lnTo>
                      <a:pt x="16" y="116"/>
                    </a:lnTo>
                    <a:lnTo>
                      <a:pt x="19" y="115"/>
                    </a:lnTo>
                    <a:lnTo>
                      <a:pt x="19" y="115"/>
                    </a:lnTo>
                    <a:lnTo>
                      <a:pt x="39" y="101"/>
                    </a:lnTo>
                    <a:lnTo>
                      <a:pt x="80" y="70"/>
                    </a:lnTo>
                    <a:lnTo>
                      <a:pt x="102" y="51"/>
                    </a:lnTo>
                    <a:lnTo>
                      <a:pt x="119" y="35"/>
                    </a:lnTo>
                    <a:lnTo>
                      <a:pt x="126" y="27"/>
                    </a:lnTo>
                    <a:lnTo>
                      <a:pt x="131" y="22"/>
                    </a:lnTo>
                    <a:lnTo>
                      <a:pt x="134" y="16"/>
                    </a:lnTo>
                    <a:lnTo>
                      <a:pt x="134" y="14"/>
                    </a:lnTo>
                    <a:lnTo>
                      <a:pt x="134" y="14"/>
                    </a:lnTo>
                    <a:lnTo>
                      <a:pt x="134" y="14"/>
                    </a:lnTo>
                    <a:lnTo>
                      <a:pt x="130" y="8"/>
                    </a:lnTo>
                    <a:lnTo>
                      <a:pt x="126" y="6"/>
                    </a:lnTo>
                    <a:lnTo>
                      <a:pt x="120" y="3"/>
                    </a:lnTo>
                    <a:lnTo>
                      <a:pt x="115" y="2"/>
                    </a:lnTo>
                    <a:lnTo>
                      <a:pt x="110" y="0"/>
                    </a:lnTo>
                    <a:lnTo>
                      <a:pt x="104" y="2"/>
                    </a:lnTo>
                    <a:lnTo>
                      <a:pt x="99" y="3"/>
                    </a:lnTo>
                    <a:lnTo>
                      <a:pt x="94" y="6"/>
                    </a:lnTo>
                    <a:lnTo>
                      <a:pt x="12" y="60"/>
                    </a:lnTo>
                    <a:lnTo>
                      <a:pt x="12" y="60"/>
                    </a:lnTo>
                    <a:lnTo>
                      <a:pt x="8" y="64"/>
                    </a:lnTo>
                    <a:lnTo>
                      <a:pt x="4" y="68"/>
                    </a:lnTo>
                    <a:lnTo>
                      <a:pt x="2" y="74"/>
                    </a:lnTo>
                    <a:lnTo>
                      <a:pt x="0" y="79"/>
                    </a:lnTo>
                    <a:lnTo>
                      <a:pt x="0" y="84"/>
                    </a:lnTo>
                    <a:lnTo>
                      <a:pt x="0" y="90"/>
                    </a:lnTo>
                    <a:lnTo>
                      <a:pt x="2" y="95"/>
                    </a:lnTo>
                    <a:lnTo>
                      <a:pt x="4" y="100"/>
                    </a:lnTo>
                    <a:lnTo>
                      <a:pt x="4" y="100"/>
                    </a:lnTo>
                    <a:close/>
                  </a:path>
                </a:pathLst>
              </a:custGeom>
              <a:solidFill>
                <a:srgbClr val="FDD2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32"/>
              <p:cNvSpPr>
                <a:spLocks/>
              </p:cNvSpPr>
              <p:nvPr/>
            </p:nvSpPr>
            <p:spPr bwMode="auto">
              <a:xfrm>
                <a:off x="-2967038" y="2487613"/>
                <a:ext cx="47625" cy="50800"/>
              </a:xfrm>
              <a:custGeom>
                <a:avLst/>
                <a:gdLst>
                  <a:gd name="T0" fmla="*/ 18 w 122"/>
                  <a:gd name="T1" fmla="*/ 121 h 129"/>
                  <a:gd name="T2" fmla="*/ 18 w 122"/>
                  <a:gd name="T3" fmla="*/ 121 h 129"/>
                  <a:gd name="T4" fmla="*/ 20 w 122"/>
                  <a:gd name="T5" fmla="*/ 125 h 129"/>
                  <a:gd name="T6" fmla="*/ 23 w 122"/>
                  <a:gd name="T7" fmla="*/ 128 h 129"/>
                  <a:gd name="T8" fmla="*/ 26 w 122"/>
                  <a:gd name="T9" fmla="*/ 129 h 129"/>
                  <a:gd name="T10" fmla="*/ 30 w 122"/>
                  <a:gd name="T11" fmla="*/ 128 h 129"/>
                  <a:gd name="T12" fmla="*/ 30 w 122"/>
                  <a:gd name="T13" fmla="*/ 128 h 129"/>
                  <a:gd name="T14" fmla="*/ 44 w 122"/>
                  <a:gd name="T15" fmla="*/ 110 h 129"/>
                  <a:gd name="T16" fmla="*/ 79 w 122"/>
                  <a:gd name="T17" fmla="*/ 74 h 129"/>
                  <a:gd name="T18" fmla="*/ 96 w 122"/>
                  <a:gd name="T19" fmla="*/ 53 h 129"/>
                  <a:gd name="T20" fmla="*/ 111 w 122"/>
                  <a:gd name="T21" fmla="*/ 34 h 129"/>
                  <a:gd name="T22" fmla="*/ 120 w 122"/>
                  <a:gd name="T23" fmla="*/ 20 h 129"/>
                  <a:gd name="T24" fmla="*/ 122 w 122"/>
                  <a:gd name="T25" fmla="*/ 14 h 129"/>
                  <a:gd name="T26" fmla="*/ 122 w 122"/>
                  <a:gd name="T27" fmla="*/ 12 h 129"/>
                  <a:gd name="T28" fmla="*/ 122 w 122"/>
                  <a:gd name="T29" fmla="*/ 12 h 129"/>
                  <a:gd name="T30" fmla="*/ 122 w 122"/>
                  <a:gd name="T31" fmla="*/ 12 h 129"/>
                  <a:gd name="T32" fmla="*/ 118 w 122"/>
                  <a:gd name="T33" fmla="*/ 7 h 129"/>
                  <a:gd name="T34" fmla="*/ 115 w 122"/>
                  <a:gd name="T35" fmla="*/ 4 h 129"/>
                  <a:gd name="T36" fmla="*/ 110 w 122"/>
                  <a:gd name="T37" fmla="*/ 1 h 129"/>
                  <a:gd name="T38" fmla="*/ 106 w 122"/>
                  <a:gd name="T39" fmla="*/ 0 h 129"/>
                  <a:gd name="T40" fmla="*/ 102 w 122"/>
                  <a:gd name="T41" fmla="*/ 0 h 129"/>
                  <a:gd name="T42" fmla="*/ 96 w 122"/>
                  <a:gd name="T43" fmla="*/ 1 h 129"/>
                  <a:gd name="T44" fmla="*/ 91 w 122"/>
                  <a:gd name="T45" fmla="*/ 3 h 129"/>
                  <a:gd name="T46" fmla="*/ 87 w 122"/>
                  <a:gd name="T47" fmla="*/ 5 h 129"/>
                  <a:gd name="T48" fmla="*/ 4 w 122"/>
                  <a:gd name="T49" fmla="*/ 78 h 129"/>
                  <a:gd name="T50" fmla="*/ 4 w 122"/>
                  <a:gd name="T51" fmla="*/ 78 h 129"/>
                  <a:gd name="T52" fmla="*/ 2 w 122"/>
                  <a:gd name="T53" fmla="*/ 81 h 129"/>
                  <a:gd name="T54" fmla="*/ 0 w 122"/>
                  <a:gd name="T55" fmla="*/ 82 h 129"/>
                  <a:gd name="T56" fmla="*/ 0 w 122"/>
                  <a:gd name="T57" fmla="*/ 89 h 129"/>
                  <a:gd name="T58" fmla="*/ 2 w 122"/>
                  <a:gd name="T59" fmla="*/ 96 h 129"/>
                  <a:gd name="T60" fmla="*/ 6 w 122"/>
                  <a:gd name="T61" fmla="*/ 102 h 129"/>
                  <a:gd name="T62" fmla="*/ 14 w 122"/>
                  <a:gd name="T63" fmla="*/ 116 h 129"/>
                  <a:gd name="T64" fmla="*/ 18 w 122"/>
                  <a:gd name="T65" fmla="*/ 121 h 129"/>
                  <a:gd name="T66" fmla="*/ 18 w 122"/>
                  <a:gd name="T6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9">
                    <a:moveTo>
                      <a:pt x="18" y="121"/>
                    </a:moveTo>
                    <a:lnTo>
                      <a:pt x="18" y="121"/>
                    </a:lnTo>
                    <a:lnTo>
                      <a:pt x="20" y="125"/>
                    </a:lnTo>
                    <a:lnTo>
                      <a:pt x="23" y="128"/>
                    </a:lnTo>
                    <a:lnTo>
                      <a:pt x="26" y="129"/>
                    </a:lnTo>
                    <a:lnTo>
                      <a:pt x="30" y="128"/>
                    </a:lnTo>
                    <a:lnTo>
                      <a:pt x="30" y="128"/>
                    </a:lnTo>
                    <a:lnTo>
                      <a:pt x="44" y="110"/>
                    </a:lnTo>
                    <a:lnTo>
                      <a:pt x="79" y="74"/>
                    </a:lnTo>
                    <a:lnTo>
                      <a:pt x="96" y="53"/>
                    </a:lnTo>
                    <a:lnTo>
                      <a:pt x="111" y="34"/>
                    </a:lnTo>
                    <a:lnTo>
                      <a:pt x="120" y="20"/>
                    </a:lnTo>
                    <a:lnTo>
                      <a:pt x="122" y="14"/>
                    </a:lnTo>
                    <a:lnTo>
                      <a:pt x="122" y="12"/>
                    </a:lnTo>
                    <a:lnTo>
                      <a:pt x="122" y="12"/>
                    </a:lnTo>
                    <a:lnTo>
                      <a:pt x="122" y="12"/>
                    </a:lnTo>
                    <a:lnTo>
                      <a:pt x="118" y="7"/>
                    </a:lnTo>
                    <a:lnTo>
                      <a:pt x="115" y="4"/>
                    </a:lnTo>
                    <a:lnTo>
                      <a:pt x="110" y="1"/>
                    </a:lnTo>
                    <a:lnTo>
                      <a:pt x="106" y="0"/>
                    </a:lnTo>
                    <a:lnTo>
                      <a:pt x="102" y="0"/>
                    </a:lnTo>
                    <a:lnTo>
                      <a:pt x="96" y="1"/>
                    </a:lnTo>
                    <a:lnTo>
                      <a:pt x="91" y="3"/>
                    </a:lnTo>
                    <a:lnTo>
                      <a:pt x="87" y="5"/>
                    </a:lnTo>
                    <a:lnTo>
                      <a:pt x="4" y="78"/>
                    </a:lnTo>
                    <a:lnTo>
                      <a:pt x="4" y="78"/>
                    </a:lnTo>
                    <a:lnTo>
                      <a:pt x="2" y="81"/>
                    </a:lnTo>
                    <a:lnTo>
                      <a:pt x="0" y="82"/>
                    </a:lnTo>
                    <a:lnTo>
                      <a:pt x="0" y="89"/>
                    </a:lnTo>
                    <a:lnTo>
                      <a:pt x="2" y="96"/>
                    </a:lnTo>
                    <a:lnTo>
                      <a:pt x="6" y="102"/>
                    </a:lnTo>
                    <a:lnTo>
                      <a:pt x="14" y="116"/>
                    </a:lnTo>
                    <a:lnTo>
                      <a:pt x="18" y="121"/>
                    </a:lnTo>
                    <a:lnTo>
                      <a:pt x="18" y="121"/>
                    </a:lnTo>
                    <a:close/>
                  </a:path>
                </a:pathLst>
              </a:custGeom>
              <a:solidFill>
                <a:srgbClr val="FDD2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33"/>
              <p:cNvSpPr>
                <a:spLocks/>
              </p:cNvSpPr>
              <p:nvPr/>
            </p:nvSpPr>
            <p:spPr bwMode="auto">
              <a:xfrm>
                <a:off x="-3132138" y="2503488"/>
                <a:ext cx="30162" cy="38100"/>
              </a:xfrm>
              <a:custGeom>
                <a:avLst/>
                <a:gdLst>
                  <a:gd name="T0" fmla="*/ 12 w 73"/>
                  <a:gd name="T1" fmla="*/ 90 h 96"/>
                  <a:gd name="T2" fmla="*/ 12 w 73"/>
                  <a:gd name="T3" fmla="*/ 90 h 96"/>
                  <a:gd name="T4" fmla="*/ 16 w 73"/>
                  <a:gd name="T5" fmla="*/ 94 h 96"/>
                  <a:gd name="T6" fmla="*/ 17 w 73"/>
                  <a:gd name="T7" fmla="*/ 96 h 96"/>
                  <a:gd name="T8" fmla="*/ 20 w 73"/>
                  <a:gd name="T9" fmla="*/ 94 h 96"/>
                  <a:gd name="T10" fmla="*/ 20 w 73"/>
                  <a:gd name="T11" fmla="*/ 94 h 96"/>
                  <a:gd name="T12" fmla="*/ 29 w 73"/>
                  <a:gd name="T13" fmla="*/ 82 h 96"/>
                  <a:gd name="T14" fmla="*/ 49 w 73"/>
                  <a:gd name="T15" fmla="*/ 54 h 96"/>
                  <a:gd name="T16" fmla="*/ 58 w 73"/>
                  <a:gd name="T17" fmla="*/ 38 h 96"/>
                  <a:gd name="T18" fmla="*/ 66 w 73"/>
                  <a:gd name="T19" fmla="*/ 25 h 96"/>
                  <a:gd name="T20" fmla="*/ 72 w 73"/>
                  <a:gd name="T21" fmla="*/ 13 h 96"/>
                  <a:gd name="T22" fmla="*/ 73 w 73"/>
                  <a:gd name="T23" fmla="*/ 10 h 96"/>
                  <a:gd name="T24" fmla="*/ 72 w 73"/>
                  <a:gd name="T25" fmla="*/ 8 h 96"/>
                  <a:gd name="T26" fmla="*/ 72 w 73"/>
                  <a:gd name="T27" fmla="*/ 8 h 96"/>
                  <a:gd name="T28" fmla="*/ 72 w 73"/>
                  <a:gd name="T29" fmla="*/ 8 h 96"/>
                  <a:gd name="T30" fmla="*/ 68 w 73"/>
                  <a:gd name="T31" fmla="*/ 2 h 96"/>
                  <a:gd name="T32" fmla="*/ 61 w 73"/>
                  <a:gd name="T33" fmla="*/ 0 h 96"/>
                  <a:gd name="T34" fmla="*/ 54 w 73"/>
                  <a:gd name="T35" fmla="*/ 0 h 96"/>
                  <a:gd name="T36" fmla="*/ 48 w 73"/>
                  <a:gd name="T37" fmla="*/ 4 h 96"/>
                  <a:gd name="T38" fmla="*/ 3 w 73"/>
                  <a:gd name="T39" fmla="*/ 60 h 96"/>
                  <a:gd name="T40" fmla="*/ 3 w 73"/>
                  <a:gd name="T41" fmla="*/ 60 h 96"/>
                  <a:gd name="T42" fmla="*/ 0 w 73"/>
                  <a:gd name="T43" fmla="*/ 64 h 96"/>
                  <a:gd name="T44" fmla="*/ 0 w 73"/>
                  <a:gd name="T45" fmla="*/ 68 h 96"/>
                  <a:gd name="T46" fmla="*/ 1 w 73"/>
                  <a:gd name="T47" fmla="*/ 72 h 96"/>
                  <a:gd name="T48" fmla="*/ 4 w 73"/>
                  <a:gd name="T49" fmla="*/ 77 h 96"/>
                  <a:gd name="T50" fmla="*/ 9 w 73"/>
                  <a:gd name="T51" fmla="*/ 86 h 96"/>
                  <a:gd name="T52" fmla="*/ 12 w 73"/>
                  <a:gd name="T53" fmla="*/ 90 h 96"/>
                  <a:gd name="T54" fmla="*/ 12 w 73"/>
                  <a:gd name="T5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96">
                    <a:moveTo>
                      <a:pt x="12" y="90"/>
                    </a:moveTo>
                    <a:lnTo>
                      <a:pt x="12" y="90"/>
                    </a:lnTo>
                    <a:lnTo>
                      <a:pt x="16" y="94"/>
                    </a:lnTo>
                    <a:lnTo>
                      <a:pt x="17" y="96"/>
                    </a:lnTo>
                    <a:lnTo>
                      <a:pt x="20" y="94"/>
                    </a:lnTo>
                    <a:lnTo>
                      <a:pt x="20" y="94"/>
                    </a:lnTo>
                    <a:lnTo>
                      <a:pt x="29" y="82"/>
                    </a:lnTo>
                    <a:lnTo>
                      <a:pt x="49" y="54"/>
                    </a:lnTo>
                    <a:lnTo>
                      <a:pt x="58" y="38"/>
                    </a:lnTo>
                    <a:lnTo>
                      <a:pt x="66" y="25"/>
                    </a:lnTo>
                    <a:lnTo>
                      <a:pt x="72" y="13"/>
                    </a:lnTo>
                    <a:lnTo>
                      <a:pt x="73" y="10"/>
                    </a:lnTo>
                    <a:lnTo>
                      <a:pt x="72" y="8"/>
                    </a:lnTo>
                    <a:lnTo>
                      <a:pt x="72" y="8"/>
                    </a:lnTo>
                    <a:lnTo>
                      <a:pt x="72" y="8"/>
                    </a:lnTo>
                    <a:lnTo>
                      <a:pt x="68" y="2"/>
                    </a:lnTo>
                    <a:lnTo>
                      <a:pt x="61" y="0"/>
                    </a:lnTo>
                    <a:lnTo>
                      <a:pt x="54" y="0"/>
                    </a:lnTo>
                    <a:lnTo>
                      <a:pt x="48" y="4"/>
                    </a:lnTo>
                    <a:lnTo>
                      <a:pt x="3" y="60"/>
                    </a:lnTo>
                    <a:lnTo>
                      <a:pt x="3" y="60"/>
                    </a:lnTo>
                    <a:lnTo>
                      <a:pt x="0" y="64"/>
                    </a:lnTo>
                    <a:lnTo>
                      <a:pt x="0" y="68"/>
                    </a:lnTo>
                    <a:lnTo>
                      <a:pt x="1" y="72"/>
                    </a:lnTo>
                    <a:lnTo>
                      <a:pt x="4" y="77"/>
                    </a:lnTo>
                    <a:lnTo>
                      <a:pt x="9" y="86"/>
                    </a:lnTo>
                    <a:lnTo>
                      <a:pt x="12" y="90"/>
                    </a:lnTo>
                    <a:lnTo>
                      <a:pt x="12" y="90"/>
                    </a:lnTo>
                    <a:close/>
                  </a:path>
                </a:pathLst>
              </a:custGeom>
              <a:solidFill>
                <a:srgbClr val="FDD2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34"/>
              <p:cNvSpPr>
                <a:spLocks/>
              </p:cNvSpPr>
              <p:nvPr/>
            </p:nvSpPr>
            <p:spPr bwMode="auto">
              <a:xfrm>
                <a:off x="-3497263" y="2689225"/>
                <a:ext cx="173037" cy="180975"/>
              </a:xfrm>
              <a:custGeom>
                <a:avLst/>
                <a:gdLst>
                  <a:gd name="T0" fmla="*/ 14 w 439"/>
                  <a:gd name="T1" fmla="*/ 166 h 456"/>
                  <a:gd name="T2" fmla="*/ 250 w 439"/>
                  <a:gd name="T3" fmla="*/ 435 h 456"/>
                  <a:gd name="T4" fmla="*/ 250 w 439"/>
                  <a:gd name="T5" fmla="*/ 435 h 456"/>
                  <a:gd name="T6" fmla="*/ 260 w 439"/>
                  <a:gd name="T7" fmla="*/ 443 h 456"/>
                  <a:gd name="T8" fmla="*/ 270 w 439"/>
                  <a:gd name="T9" fmla="*/ 450 h 456"/>
                  <a:gd name="T10" fmla="*/ 282 w 439"/>
                  <a:gd name="T11" fmla="*/ 452 h 456"/>
                  <a:gd name="T12" fmla="*/ 294 w 439"/>
                  <a:gd name="T13" fmla="*/ 455 h 456"/>
                  <a:gd name="T14" fmla="*/ 308 w 439"/>
                  <a:gd name="T15" fmla="*/ 456 h 456"/>
                  <a:gd name="T16" fmla="*/ 322 w 439"/>
                  <a:gd name="T17" fmla="*/ 455 h 456"/>
                  <a:gd name="T18" fmla="*/ 337 w 439"/>
                  <a:gd name="T19" fmla="*/ 454 h 456"/>
                  <a:gd name="T20" fmla="*/ 350 w 439"/>
                  <a:gd name="T21" fmla="*/ 452 h 456"/>
                  <a:gd name="T22" fmla="*/ 377 w 439"/>
                  <a:gd name="T23" fmla="*/ 446 h 456"/>
                  <a:gd name="T24" fmla="*/ 398 w 439"/>
                  <a:gd name="T25" fmla="*/ 441 h 456"/>
                  <a:gd name="T26" fmla="*/ 418 w 439"/>
                  <a:gd name="T27" fmla="*/ 433 h 456"/>
                  <a:gd name="T28" fmla="*/ 418 w 439"/>
                  <a:gd name="T29" fmla="*/ 433 h 456"/>
                  <a:gd name="T30" fmla="*/ 433 w 439"/>
                  <a:gd name="T31" fmla="*/ 425 h 456"/>
                  <a:gd name="T32" fmla="*/ 437 w 439"/>
                  <a:gd name="T33" fmla="*/ 421 h 456"/>
                  <a:gd name="T34" fmla="*/ 439 w 439"/>
                  <a:gd name="T35" fmla="*/ 418 h 456"/>
                  <a:gd name="T36" fmla="*/ 439 w 439"/>
                  <a:gd name="T37" fmla="*/ 415 h 456"/>
                  <a:gd name="T38" fmla="*/ 438 w 439"/>
                  <a:gd name="T39" fmla="*/ 414 h 456"/>
                  <a:gd name="T40" fmla="*/ 433 w 439"/>
                  <a:gd name="T41" fmla="*/ 411 h 456"/>
                  <a:gd name="T42" fmla="*/ 425 w 439"/>
                  <a:gd name="T43" fmla="*/ 410 h 456"/>
                  <a:gd name="T44" fmla="*/ 417 w 439"/>
                  <a:gd name="T45" fmla="*/ 409 h 456"/>
                  <a:gd name="T46" fmla="*/ 406 w 439"/>
                  <a:gd name="T47" fmla="*/ 409 h 456"/>
                  <a:gd name="T48" fmla="*/ 406 w 439"/>
                  <a:gd name="T49" fmla="*/ 409 h 456"/>
                  <a:gd name="T50" fmla="*/ 394 w 439"/>
                  <a:gd name="T51" fmla="*/ 407 h 456"/>
                  <a:gd name="T52" fmla="*/ 381 w 439"/>
                  <a:gd name="T53" fmla="*/ 405 h 456"/>
                  <a:gd name="T54" fmla="*/ 366 w 439"/>
                  <a:gd name="T55" fmla="*/ 399 h 456"/>
                  <a:gd name="T56" fmla="*/ 352 w 439"/>
                  <a:gd name="T57" fmla="*/ 393 h 456"/>
                  <a:gd name="T58" fmla="*/ 337 w 439"/>
                  <a:gd name="T59" fmla="*/ 383 h 456"/>
                  <a:gd name="T60" fmla="*/ 321 w 439"/>
                  <a:gd name="T61" fmla="*/ 374 h 456"/>
                  <a:gd name="T62" fmla="*/ 305 w 439"/>
                  <a:gd name="T63" fmla="*/ 363 h 456"/>
                  <a:gd name="T64" fmla="*/ 290 w 439"/>
                  <a:gd name="T65" fmla="*/ 351 h 456"/>
                  <a:gd name="T66" fmla="*/ 257 w 439"/>
                  <a:gd name="T67" fmla="*/ 323 h 456"/>
                  <a:gd name="T68" fmla="*/ 225 w 439"/>
                  <a:gd name="T69" fmla="*/ 293 h 456"/>
                  <a:gd name="T70" fmla="*/ 195 w 439"/>
                  <a:gd name="T71" fmla="*/ 259 h 456"/>
                  <a:gd name="T72" fmla="*/ 165 w 439"/>
                  <a:gd name="T73" fmla="*/ 224 h 456"/>
                  <a:gd name="T74" fmla="*/ 136 w 439"/>
                  <a:gd name="T75" fmla="*/ 189 h 456"/>
                  <a:gd name="T76" fmla="*/ 111 w 439"/>
                  <a:gd name="T77" fmla="*/ 153 h 456"/>
                  <a:gd name="T78" fmla="*/ 88 w 439"/>
                  <a:gd name="T79" fmla="*/ 120 h 456"/>
                  <a:gd name="T80" fmla="*/ 69 w 439"/>
                  <a:gd name="T81" fmla="*/ 88 h 456"/>
                  <a:gd name="T82" fmla="*/ 56 w 439"/>
                  <a:gd name="T83" fmla="*/ 59 h 456"/>
                  <a:gd name="T84" fmla="*/ 51 w 439"/>
                  <a:gd name="T85" fmla="*/ 47 h 456"/>
                  <a:gd name="T86" fmla="*/ 46 w 439"/>
                  <a:gd name="T87" fmla="*/ 35 h 456"/>
                  <a:gd name="T88" fmla="*/ 43 w 439"/>
                  <a:gd name="T89" fmla="*/ 24 h 456"/>
                  <a:gd name="T90" fmla="*/ 42 w 439"/>
                  <a:gd name="T91" fmla="*/ 15 h 456"/>
                  <a:gd name="T92" fmla="*/ 43 w 439"/>
                  <a:gd name="T93" fmla="*/ 7 h 456"/>
                  <a:gd name="T94" fmla="*/ 44 w 439"/>
                  <a:gd name="T95" fmla="*/ 0 h 456"/>
                  <a:gd name="T96" fmla="*/ 44 w 439"/>
                  <a:gd name="T97" fmla="*/ 0 h 456"/>
                  <a:gd name="T98" fmla="*/ 34 w 439"/>
                  <a:gd name="T99" fmla="*/ 20 h 456"/>
                  <a:gd name="T100" fmla="*/ 23 w 439"/>
                  <a:gd name="T101" fmla="*/ 40 h 456"/>
                  <a:gd name="T102" fmla="*/ 14 w 439"/>
                  <a:gd name="T103" fmla="*/ 65 h 456"/>
                  <a:gd name="T104" fmla="*/ 8 w 439"/>
                  <a:gd name="T105" fmla="*/ 78 h 456"/>
                  <a:gd name="T106" fmla="*/ 4 w 439"/>
                  <a:gd name="T107" fmla="*/ 93 h 456"/>
                  <a:gd name="T108" fmla="*/ 2 w 439"/>
                  <a:gd name="T109" fmla="*/ 106 h 456"/>
                  <a:gd name="T110" fmla="*/ 0 w 439"/>
                  <a:gd name="T111" fmla="*/ 120 h 456"/>
                  <a:gd name="T112" fmla="*/ 0 w 439"/>
                  <a:gd name="T113" fmla="*/ 133 h 456"/>
                  <a:gd name="T114" fmla="*/ 3 w 439"/>
                  <a:gd name="T115" fmla="*/ 145 h 456"/>
                  <a:gd name="T116" fmla="*/ 7 w 439"/>
                  <a:gd name="T117" fmla="*/ 156 h 456"/>
                  <a:gd name="T118" fmla="*/ 14 w 439"/>
                  <a:gd name="T119" fmla="*/ 166 h 456"/>
                  <a:gd name="T120" fmla="*/ 14 w 439"/>
                  <a:gd name="T121" fmla="*/ 1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56">
                    <a:moveTo>
                      <a:pt x="14" y="166"/>
                    </a:moveTo>
                    <a:lnTo>
                      <a:pt x="250" y="435"/>
                    </a:lnTo>
                    <a:lnTo>
                      <a:pt x="250" y="435"/>
                    </a:lnTo>
                    <a:lnTo>
                      <a:pt x="260" y="443"/>
                    </a:lnTo>
                    <a:lnTo>
                      <a:pt x="270" y="450"/>
                    </a:lnTo>
                    <a:lnTo>
                      <a:pt x="282" y="452"/>
                    </a:lnTo>
                    <a:lnTo>
                      <a:pt x="294" y="455"/>
                    </a:lnTo>
                    <a:lnTo>
                      <a:pt x="308" y="456"/>
                    </a:lnTo>
                    <a:lnTo>
                      <a:pt x="322" y="455"/>
                    </a:lnTo>
                    <a:lnTo>
                      <a:pt x="337" y="454"/>
                    </a:lnTo>
                    <a:lnTo>
                      <a:pt x="350" y="452"/>
                    </a:lnTo>
                    <a:lnTo>
                      <a:pt x="377" y="446"/>
                    </a:lnTo>
                    <a:lnTo>
                      <a:pt x="398" y="441"/>
                    </a:lnTo>
                    <a:lnTo>
                      <a:pt x="418" y="433"/>
                    </a:lnTo>
                    <a:lnTo>
                      <a:pt x="418" y="433"/>
                    </a:lnTo>
                    <a:lnTo>
                      <a:pt x="433" y="425"/>
                    </a:lnTo>
                    <a:lnTo>
                      <a:pt x="437" y="421"/>
                    </a:lnTo>
                    <a:lnTo>
                      <a:pt x="439" y="418"/>
                    </a:lnTo>
                    <a:lnTo>
                      <a:pt x="439" y="415"/>
                    </a:lnTo>
                    <a:lnTo>
                      <a:pt x="438" y="414"/>
                    </a:lnTo>
                    <a:lnTo>
                      <a:pt x="433" y="411"/>
                    </a:lnTo>
                    <a:lnTo>
                      <a:pt x="425" y="410"/>
                    </a:lnTo>
                    <a:lnTo>
                      <a:pt x="417" y="409"/>
                    </a:lnTo>
                    <a:lnTo>
                      <a:pt x="406" y="409"/>
                    </a:lnTo>
                    <a:lnTo>
                      <a:pt x="406" y="409"/>
                    </a:lnTo>
                    <a:lnTo>
                      <a:pt x="394" y="407"/>
                    </a:lnTo>
                    <a:lnTo>
                      <a:pt x="381" y="405"/>
                    </a:lnTo>
                    <a:lnTo>
                      <a:pt x="366" y="399"/>
                    </a:lnTo>
                    <a:lnTo>
                      <a:pt x="352" y="393"/>
                    </a:lnTo>
                    <a:lnTo>
                      <a:pt x="337" y="383"/>
                    </a:lnTo>
                    <a:lnTo>
                      <a:pt x="321" y="374"/>
                    </a:lnTo>
                    <a:lnTo>
                      <a:pt x="305" y="363"/>
                    </a:lnTo>
                    <a:lnTo>
                      <a:pt x="290" y="351"/>
                    </a:lnTo>
                    <a:lnTo>
                      <a:pt x="257" y="323"/>
                    </a:lnTo>
                    <a:lnTo>
                      <a:pt x="225" y="293"/>
                    </a:lnTo>
                    <a:lnTo>
                      <a:pt x="195" y="259"/>
                    </a:lnTo>
                    <a:lnTo>
                      <a:pt x="165" y="224"/>
                    </a:lnTo>
                    <a:lnTo>
                      <a:pt x="136" y="189"/>
                    </a:lnTo>
                    <a:lnTo>
                      <a:pt x="111" y="153"/>
                    </a:lnTo>
                    <a:lnTo>
                      <a:pt x="88" y="120"/>
                    </a:lnTo>
                    <a:lnTo>
                      <a:pt x="69" y="88"/>
                    </a:lnTo>
                    <a:lnTo>
                      <a:pt x="56" y="59"/>
                    </a:lnTo>
                    <a:lnTo>
                      <a:pt x="51" y="47"/>
                    </a:lnTo>
                    <a:lnTo>
                      <a:pt x="46" y="35"/>
                    </a:lnTo>
                    <a:lnTo>
                      <a:pt x="43" y="24"/>
                    </a:lnTo>
                    <a:lnTo>
                      <a:pt x="42" y="15"/>
                    </a:lnTo>
                    <a:lnTo>
                      <a:pt x="43" y="7"/>
                    </a:lnTo>
                    <a:lnTo>
                      <a:pt x="44" y="0"/>
                    </a:lnTo>
                    <a:lnTo>
                      <a:pt x="44" y="0"/>
                    </a:lnTo>
                    <a:lnTo>
                      <a:pt x="34" y="20"/>
                    </a:lnTo>
                    <a:lnTo>
                      <a:pt x="23" y="40"/>
                    </a:lnTo>
                    <a:lnTo>
                      <a:pt x="14" y="65"/>
                    </a:lnTo>
                    <a:lnTo>
                      <a:pt x="8" y="78"/>
                    </a:lnTo>
                    <a:lnTo>
                      <a:pt x="4" y="93"/>
                    </a:lnTo>
                    <a:lnTo>
                      <a:pt x="2" y="106"/>
                    </a:lnTo>
                    <a:lnTo>
                      <a:pt x="0" y="120"/>
                    </a:lnTo>
                    <a:lnTo>
                      <a:pt x="0" y="133"/>
                    </a:lnTo>
                    <a:lnTo>
                      <a:pt x="3" y="145"/>
                    </a:lnTo>
                    <a:lnTo>
                      <a:pt x="7" y="156"/>
                    </a:lnTo>
                    <a:lnTo>
                      <a:pt x="14" y="166"/>
                    </a:lnTo>
                    <a:lnTo>
                      <a:pt x="14" y="1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35"/>
              <p:cNvSpPr>
                <a:spLocks/>
              </p:cNvSpPr>
              <p:nvPr/>
            </p:nvSpPr>
            <p:spPr bwMode="auto">
              <a:xfrm>
                <a:off x="-3543300" y="2747963"/>
                <a:ext cx="31750" cy="31750"/>
              </a:xfrm>
              <a:custGeom>
                <a:avLst/>
                <a:gdLst>
                  <a:gd name="T0" fmla="*/ 0 w 80"/>
                  <a:gd name="T1" fmla="*/ 40 h 80"/>
                  <a:gd name="T2" fmla="*/ 0 w 80"/>
                  <a:gd name="T3" fmla="*/ 40 h 80"/>
                  <a:gd name="T4" fmla="*/ 0 w 80"/>
                  <a:gd name="T5" fmla="*/ 48 h 80"/>
                  <a:gd name="T6" fmla="*/ 3 w 80"/>
                  <a:gd name="T7" fmla="*/ 55 h 80"/>
                  <a:gd name="T8" fmla="*/ 7 w 80"/>
                  <a:gd name="T9" fmla="*/ 61 h 80"/>
                  <a:gd name="T10" fmla="*/ 11 w 80"/>
                  <a:gd name="T11" fmla="*/ 68 h 80"/>
                  <a:gd name="T12" fmla="*/ 18 w 80"/>
                  <a:gd name="T13" fmla="*/ 72 h 80"/>
                  <a:gd name="T14" fmla="*/ 24 w 80"/>
                  <a:gd name="T15" fmla="*/ 76 h 80"/>
                  <a:gd name="T16" fmla="*/ 32 w 80"/>
                  <a:gd name="T17" fmla="*/ 79 h 80"/>
                  <a:gd name="T18" fmla="*/ 40 w 80"/>
                  <a:gd name="T19" fmla="*/ 80 h 80"/>
                  <a:gd name="T20" fmla="*/ 40 w 80"/>
                  <a:gd name="T21" fmla="*/ 80 h 80"/>
                  <a:gd name="T22" fmla="*/ 48 w 80"/>
                  <a:gd name="T23" fmla="*/ 79 h 80"/>
                  <a:gd name="T24" fmla="*/ 55 w 80"/>
                  <a:gd name="T25" fmla="*/ 76 h 80"/>
                  <a:gd name="T26" fmla="*/ 62 w 80"/>
                  <a:gd name="T27" fmla="*/ 72 h 80"/>
                  <a:gd name="T28" fmla="*/ 68 w 80"/>
                  <a:gd name="T29" fmla="*/ 68 h 80"/>
                  <a:gd name="T30" fmla="*/ 74 w 80"/>
                  <a:gd name="T31" fmla="*/ 61 h 80"/>
                  <a:gd name="T32" fmla="*/ 76 w 80"/>
                  <a:gd name="T33" fmla="*/ 55 h 80"/>
                  <a:gd name="T34" fmla="*/ 79 w 80"/>
                  <a:gd name="T35" fmla="*/ 48 h 80"/>
                  <a:gd name="T36" fmla="*/ 80 w 80"/>
                  <a:gd name="T37" fmla="*/ 40 h 80"/>
                  <a:gd name="T38" fmla="*/ 80 w 80"/>
                  <a:gd name="T39" fmla="*/ 40 h 80"/>
                  <a:gd name="T40" fmla="*/ 79 w 80"/>
                  <a:gd name="T41" fmla="*/ 32 h 80"/>
                  <a:gd name="T42" fmla="*/ 76 w 80"/>
                  <a:gd name="T43" fmla="*/ 24 h 80"/>
                  <a:gd name="T44" fmla="*/ 74 w 80"/>
                  <a:gd name="T45" fmla="*/ 17 h 80"/>
                  <a:gd name="T46" fmla="*/ 68 w 80"/>
                  <a:gd name="T47" fmla="*/ 11 h 80"/>
                  <a:gd name="T48" fmla="*/ 62 w 80"/>
                  <a:gd name="T49" fmla="*/ 7 h 80"/>
                  <a:gd name="T50" fmla="*/ 55 w 80"/>
                  <a:gd name="T51" fmla="*/ 3 h 80"/>
                  <a:gd name="T52" fmla="*/ 48 w 80"/>
                  <a:gd name="T53" fmla="*/ 0 h 80"/>
                  <a:gd name="T54" fmla="*/ 40 w 80"/>
                  <a:gd name="T55" fmla="*/ 0 h 80"/>
                  <a:gd name="T56" fmla="*/ 40 w 80"/>
                  <a:gd name="T57" fmla="*/ 0 h 80"/>
                  <a:gd name="T58" fmla="*/ 32 w 80"/>
                  <a:gd name="T59" fmla="*/ 0 h 80"/>
                  <a:gd name="T60" fmla="*/ 24 w 80"/>
                  <a:gd name="T61" fmla="*/ 3 h 80"/>
                  <a:gd name="T62" fmla="*/ 18 w 80"/>
                  <a:gd name="T63" fmla="*/ 7 h 80"/>
                  <a:gd name="T64" fmla="*/ 11 w 80"/>
                  <a:gd name="T65" fmla="*/ 11 h 80"/>
                  <a:gd name="T66" fmla="*/ 7 w 80"/>
                  <a:gd name="T67" fmla="*/ 17 h 80"/>
                  <a:gd name="T68" fmla="*/ 3 w 80"/>
                  <a:gd name="T69" fmla="*/ 24 h 80"/>
                  <a:gd name="T70" fmla="*/ 0 w 80"/>
                  <a:gd name="T71" fmla="*/ 32 h 80"/>
                  <a:gd name="T72" fmla="*/ 0 w 80"/>
                  <a:gd name="T73" fmla="*/ 40 h 80"/>
                  <a:gd name="T74" fmla="*/ 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0" y="40"/>
                    </a:moveTo>
                    <a:lnTo>
                      <a:pt x="0" y="40"/>
                    </a:lnTo>
                    <a:lnTo>
                      <a:pt x="0" y="48"/>
                    </a:lnTo>
                    <a:lnTo>
                      <a:pt x="3" y="55"/>
                    </a:lnTo>
                    <a:lnTo>
                      <a:pt x="7" y="61"/>
                    </a:lnTo>
                    <a:lnTo>
                      <a:pt x="11" y="68"/>
                    </a:lnTo>
                    <a:lnTo>
                      <a:pt x="18" y="72"/>
                    </a:lnTo>
                    <a:lnTo>
                      <a:pt x="24" y="76"/>
                    </a:lnTo>
                    <a:lnTo>
                      <a:pt x="32" y="79"/>
                    </a:lnTo>
                    <a:lnTo>
                      <a:pt x="40" y="80"/>
                    </a:lnTo>
                    <a:lnTo>
                      <a:pt x="40" y="80"/>
                    </a:lnTo>
                    <a:lnTo>
                      <a:pt x="48" y="79"/>
                    </a:lnTo>
                    <a:lnTo>
                      <a:pt x="55" y="76"/>
                    </a:lnTo>
                    <a:lnTo>
                      <a:pt x="62" y="72"/>
                    </a:lnTo>
                    <a:lnTo>
                      <a:pt x="68" y="68"/>
                    </a:lnTo>
                    <a:lnTo>
                      <a:pt x="74" y="61"/>
                    </a:lnTo>
                    <a:lnTo>
                      <a:pt x="76" y="55"/>
                    </a:lnTo>
                    <a:lnTo>
                      <a:pt x="79" y="48"/>
                    </a:lnTo>
                    <a:lnTo>
                      <a:pt x="80" y="40"/>
                    </a:lnTo>
                    <a:lnTo>
                      <a:pt x="80" y="40"/>
                    </a:lnTo>
                    <a:lnTo>
                      <a:pt x="79" y="32"/>
                    </a:lnTo>
                    <a:lnTo>
                      <a:pt x="76" y="24"/>
                    </a:lnTo>
                    <a:lnTo>
                      <a:pt x="74" y="17"/>
                    </a:lnTo>
                    <a:lnTo>
                      <a:pt x="68" y="11"/>
                    </a:lnTo>
                    <a:lnTo>
                      <a:pt x="62" y="7"/>
                    </a:lnTo>
                    <a:lnTo>
                      <a:pt x="55" y="3"/>
                    </a:lnTo>
                    <a:lnTo>
                      <a:pt x="48" y="0"/>
                    </a:lnTo>
                    <a:lnTo>
                      <a:pt x="40" y="0"/>
                    </a:lnTo>
                    <a:lnTo>
                      <a:pt x="40" y="0"/>
                    </a:lnTo>
                    <a:lnTo>
                      <a:pt x="32" y="0"/>
                    </a:lnTo>
                    <a:lnTo>
                      <a:pt x="24" y="3"/>
                    </a:lnTo>
                    <a:lnTo>
                      <a:pt x="18" y="7"/>
                    </a:lnTo>
                    <a:lnTo>
                      <a:pt x="11" y="11"/>
                    </a:lnTo>
                    <a:lnTo>
                      <a:pt x="7" y="17"/>
                    </a:lnTo>
                    <a:lnTo>
                      <a:pt x="3" y="24"/>
                    </a:lnTo>
                    <a:lnTo>
                      <a:pt x="0" y="32"/>
                    </a:lnTo>
                    <a:lnTo>
                      <a:pt x="0" y="40"/>
                    </a:lnTo>
                    <a:lnTo>
                      <a:pt x="0" y="40"/>
                    </a:lnTo>
                    <a:close/>
                  </a:path>
                </a:pathLst>
              </a:custGeom>
              <a:solidFill>
                <a:srgbClr val="197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36"/>
              <p:cNvSpPr>
                <a:spLocks/>
              </p:cNvSpPr>
              <p:nvPr/>
            </p:nvSpPr>
            <p:spPr bwMode="auto">
              <a:xfrm>
                <a:off x="-3581400" y="2784475"/>
                <a:ext cx="31750" cy="31750"/>
              </a:xfrm>
              <a:custGeom>
                <a:avLst/>
                <a:gdLst>
                  <a:gd name="T0" fmla="*/ 0 w 80"/>
                  <a:gd name="T1" fmla="*/ 40 h 80"/>
                  <a:gd name="T2" fmla="*/ 0 w 80"/>
                  <a:gd name="T3" fmla="*/ 40 h 80"/>
                  <a:gd name="T4" fmla="*/ 1 w 80"/>
                  <a:gd name="T5" fmla="*/ 48 h 80"/>
                  <a:gd name="T6" fmla="*/ 4 w 80"/>
                  <a:gd name="T7" fmla="*/ 56 h 80"/>
                  <a:gd name="T8" fmla="*/ 7 w 80"/>
                  <a:gd name="T9" fmla="*/ 63 h 80"/>
                  <a:gd name="T10" fmla="*/ 12 w 80"/>
                  <a:gd name="T11" fmla="*/ 68 h 80"/>
                  <a:gd name="T12" fmla="*/ 17 w 80"/>
                  <a:gd name="T13" fmla="*/ 73 h 80"/>
                  <a:gd name="T14" fmla="*/ 25 w 80"/>
                  <a:gd name="T15" fmla="*/ 77 h 80"/>
                  <a:gd name="T16" fmla="*/ 32 w 80"/>
                  <a:gd name="T17" fmla="*/ 79 h 80"/>
                  <a:gd name="T18" fmla="*/ 40 w 80"/>
                  <a:gd name="T19" fmla="*/ 80 h 80"/>
                  <a:gd name="T20" fmla="*/ 40 w 80"/>
                  <a:gd name="T21" fmla="*/ 80 h 80"/>
                  <a:gd name="T22" fmla="*/ 48 w 80"/>
                  <a:gd name="T23" fmla="*/ 79 h 80"/>
                  <a:gd name="T24" fmla="*/ 56 w 80"/>
                  <a:gd name="T25" fmla="*/ 77 h 80"/>
                  <a:gd name="T26" fmla="*/ 63 w 80"/>
                  <a:gd name="T27" fmla="*/ 73 h 80"/>
                  <a:gd name="T28" fmla="*/ 68 w 80"/>
                  <a:gd name="T29" fmla="*/ 68 h 80"/>
                  <a:gd name="T30" fmla="*/ 73 w 80"/>
                  <a:gd name="T31" fmla="*/ 63 h 80"/>
                  <a:gd name="T32" fmla="*/ 77 w 80"/>
                  <a:gd name="T33" fmla="*/ 56 h 80"/>
                  <a:gd name="T34" fmla="*/ 80 w 80"/>
                  <a:gd name="T35" fmla="*/ 48 h 80"/>
                  <a:gd name="T36" fmla="*/ 80 w 80"/>
                  <a:gd name="T37" fmla="*/ 40 h 80"/>
                  <a:gd name="T38" fmla="*/ 80 w 80"/>
                  <a:gd name="T39" fmla="*/ 40 h 80"/>
                  <a:gd name="T40" fmla="*/ 80 w 80"/>
                  <a:gd name="T41" fmla="*/ 32 h 80"/>
                  <a:gd name="T42" fmla="*/ 77 w 80"/>
                  <a:gd name="T43" fmla="*/ 24 h 80"/>
                  <a:gd name="T44" fmla="*/ 73 w 80"/>
                  <a:gd name="T45" fmla="*/ 17 h 80"/>
                  <a:gd name="T46" fmla="*/ 68 w 80"/>
                  <a:gd name="T47" fmla="*/ 12 h 80"/>
                  <a:gd name="T48" fmla="*/ 63 w 80"/>
                  <a:gd name="T49" fmla="*/ 7 h 80"/>
                  <a:gd name="T50" fmla="*/ 56 w 80"/>
                  <a:gd name="T51" fmla="*/ 3 h 80"/>
                  <a:gd name="T52" fmla="*/ 48 w 80"/>
                  <a:gd name="T53" fmla="*/ 2 h 80"/>
                  <a:gd name="T54" fmla="*/ 40 w 80"/>
                  <a:gd name="T55" fmla="*/ 0 h 80"/>
                  <a:gd name="T56" fmla="*/ 40 w 80"/>
                  <a:gd name="T57" fmla="*/ 0 h 80"/>
                  <a:gd name="T58" fmla="*/ 32 w 80"/>
                  <a:gd name="T59" fmla="*/ 2 h 80"/>
                  <a:gd name="T60" fmla="*/ 25 w 80"/>
                  <a:gd name="T61" fmla="*/ 3 h 80"/>
                  <a:gd name="T62" fmla="*/ 17 w 80"/>
                  <a:gd name="T63" fmla="*/ 7 h 80"/>
                  <a:gd name="T64" fmla="*/ 12 w 80"/>
                  <a:gd name="T65" fmla="*/ 12 h 80"/>
                  <a:gd name="T66" fmla="*/ 7 w 80"/>
                  <a:gd name="T67" fmla="*/ 17 h 80"/>
                  <a:gd name="T68" fmla="*/ 4 w 80"/>
                  <a:gd name="T69" fmla="*/ 24 h 80"/>
                  <a:gd name="T70" fmla="*/ 1 w 80"/>
                  <a:gd name="T71" fmla="*/ 32 h 80"/>
                  <a:gd name="T72" fmla="*/ 0 w 80"/>
                  <a:gd name="T73" fmla="*/ 40 h 80"/>
                  <a:gd name="T74" fmla="*/ 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0" y="40"/>
                    </a:moveTo>
                    <a:lnTo>
                      <a:pt x="0" y="40"/>
                    </a:lnTo>
                    <a:lnTo>
                      <a:pt x="1" y="48"/>
                    </a:lnTo>
                    <a:lnTo>
                      <a:pt x="4" y="56"/>
                    </a:lnTo>
                    <a:lnTo>
                      <a:pt x="7" y="63"/>
                    </a:lnTo>
                    <a:lnTo>
                      <a:pt x="12" y="68"/>
                    </a:lnTo>
                    <a:lnTo>
                      <a:pt x="17" y="73"/>
                    </a:lnTo>
                    <a:lnTo>
                      <a:pt x="25" y="77"/>
                    </a:lnTo>
                    <a:lnTo>
                      <a:pt x="32" y="79"/>
                    </a:lnTo>
                    <a:lnTo>
                      <a:pt x="40" y="80"/>
                    </a:lnTo>
                    <a:lnTo>
                      <a:pt x="40" y="80"/>
                    </a:lnTo>
                    <a:lnTo>
                      <a:pt x="48" y="79"/>
                    </a:lnTo>
                    <a:lnTo>
                      <a:pt x="56" y="77"/>
                    </a:lnTo>
                    <a:lnTo>
                      <a:pt x="63" y="73"/>
                    </a:lnTo>
                    <a:lnTo>
                      <a:pt x="68" y="68"/>
                    </a:lnTo>
                    <a:lnTo>
                      <a:pt x="73" y="63"/>
                    </a:lnTo>
                    <a:lnTo>
                      <a:pt x="77" y="56"/>
                    </a:lnTo>
                    <a:lnTo>
                      <a:pt x="80" y="48"/>
                    </a:lnTo>
                    <a:lnTo>
                      <a:pt x="80" y="40"/>
                    </a:lnTo>
                    <a:lnTo>
                      <a:pt x="80" y="40"/>
                    </a:lnTo>
                    <a:lnTo>
                      <a:pt x="80" y="32"/>
                    </a:lnTo>
                    <a:lnTo>
                      <a:pt x="77" y="24"/>
                    </a:lnTo>
                    <a:lnTo>
                      <a:pt x="73" y="17"/>
                    </a:lnTo>
                    <a:lnTo>
                      <a:pt x="68" y="12"/>
                    </a:lnTo>
                    <a:lnTo>
                      <a:pt x="63" y="7"/>
                    </a:lnTo>
                    <a:lnTo>
                      <a:pt x="56" y="3"/>
                    </a:lnTo>
                    <a:lnTo>
                      <a:pt x="48" y="2"/>
                    </a:lnTo>
                    <a:lnTo>
                      <a:pt x="40" y="0"/>
                    </a:lnTo>
                    <a:lnTo>
                      <a:pt x="40" y="0"/>
                    </a:lnTo>
                    <a:lnTo>
                      <a:pt x="32" y="2"/>
                    </a:lnTo>
                    <a:lnTo>
                      <a:pt x="25" y="3"/>
                    </a:lnTo>
                    <a:lnTo>
                      <a:pt x="17" y="7"/>
                    </a:lnTo>
                    <a:lnTo>
                      <a:pt x="12" y="12"/>
                    </a:lnTo>
                    <a:lnTo>
                      <a:pt x="7" y="17"/>
                    </a:lnTo>
                    <a:lnTo>
                      <a:pt x="4" y="24"/>
                    </a:lnTo>
                    <a:lnTo>
                      <a:pt x="1" y="32"/>
                    </a:lnTo>
                    <a:lnTo>
                      <a:pt x="0" y="40"/>
                    </a:lnTo>
                    <a:lnTo>
                      <a:pt x="0" y="40"/>
                    </a:lnTo>
                    <a:close/>
                  </a:path>
                </a:pathLst>
              </a:custGeom>
              <a:solidFill>
                <a:srgbClr val="197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37"/>
              <p:cNvSpPr>
                <a:spLocks/>
              </p:cNvSpPr>
              <p:nvPr/>
            </p:nvSpPr>
            <p:spPr bwMode="auto">
              <a:xfrm>
                <a:off x="-3617913" y="2822575"/>
                <a:ext cx="31750" cy="31750"/>
              </a:xfrm>
              <a:custGeom>
                <a:avLst/>
                <a:gdLst>
                  <a:gd name="T0" fmla="*/ 0 w 81"/>
                  <a:gd name="T1" fmla="*/ 40 h 80"/>
                  <a:gd name="T2" fmla="*/ 0 w 81"/>
                  <a:gd name="T3" fmla="*/ 40 h 80"/>
                  <a:gd name="T4" fmla="*/ 1 w 81"/>
                  <a:gd name="T5" fmla="*/ 48 h 80"/>
                  <a:gd name="T6" fmla="*/ 4 w 81"/>
                  <a:gd name="T7" fmla="*/ 55 h 80"/>
                  <a:gd name="T8" fmla="*/ 8 w 81"/>
                  <a:gd name="T9" fmla="*/ 63 h 80"/>
                  <a:gd name="T10" fmla="*/ 12 w 81"/>
                  <a:gd name="T11" fmla="*/ 68 h 80"/>
                  <a:gd name="T12" fmla="*/ 19 w 81"/>
                  <a:gd name="T13" fmla="*/ 73 h 80"/>
                  <a:gd name="T14" fmla="*/ 25 w 81"/>
                  <a:gd name="T15" fmla="*/ 76 h 80"/>
                  <a:gd name="T16" fmla="*/ 32 w 81"/>
                  <a:gd name="T17" fmla="*/ 79 h 80"/>
                  <a:gd name="T18" fmla="*/ 40 w 81"/>
                  <a:gd name="T19" fmla="*/ 80 h 80"/>
                  <a:gd name="T20" fmla="*/ 40 w 81"/>
                  <a:gd name="T21" fmla="*/ 80 h 80"/>
                  <a:gd name="T22" fmla="*/ 49 w 81"/>
                  <a:gd name="T23" fmla="*/ 79 h 80"/>
                  <a:gd name="T24" fmla="*/ 56 w 81"/>
                  <a:gd name="T25" fmla="*/ 76 h 80"/>
                  <a:gd name="T26" fmla="*/ 63 w 81"/>
                  <a:gd name="T27" fmla="*/ 73 h 80"/>
                  <a:gd name="T28" fmla="*/ 69 w 81"/>
                  <a:gd name="T29" fmla="*/ 68 h 80"/>
                  <a:gd name="T30" fmla="*/ 73 w 81"/>
                  <a:gd name="T31" fmla="*/ 63 h 80"/>
                  <a:gd name="T32" fmla="*/ 77 w 81"/>
                  <a:gd name="T33" fmla="*/ 55 h 80"/>
                  <a:gd name="T34" fmla="*/ 80 w 81"/>
                  <a:gd name="T35" fmla="*/ 48 h 80"/>
                  <a:gd name="T36" fmla="*/ 81 w 81"/>
                  <a:gd name="T37" fmla="*/ 40 h 80"/>
                  <a:gd name="T38" fmla="*/ 81 w 81"/>
                  <a:gd name="T39" fmla="*/ 40 h 80"/>
                  <a:gd name="T40" fmla="*/ 80 w 81"/>
                  <a:gd name="T41" fmla="*/ 32 h 80"/>
                  <a:gd name="T42" fmla="*/ 77 w 81"/>
                  <a:gd name="T43" fmla="*/ 24 h 80"/>
                  <a:gd name="T44" fmla="*/ 73 w 81"/>
                  <a:gd name="T45" fmla="*/ 17 h 80"/>
                  <a:gd name="T46" fmla="*/ 69 w 81"/>
                  <a:gd name="T47" fmla="*/ 12 h 80"/>
                  <a:gd name="T48" fmla="*/ 63 w 81"/>
                  <a:gd name="T49" fmla="*/ 7 h 80"/>
                  <a:gd name="T50" fmla="*/ 56 w 81"/>
                  <a:gd name="T51" fmla="*/ 3 h 80"/>
                  <a:gd name="T52" fmla="*/ 49 w 81"/>
                  <a:gd name="T53" fmla="*/ 0 h 80"/>
                  <a:gd name="T54" fmla="*/ 40 w 81"/>
                  <a:gd name="T55" fmla="*/ 0 h 80"/>
                  <a:gd name="T56" fmla="*/ 40 w 81"/>
                  <a:gd name="T57" fmla="*/ 0 h 80"/>
                  <a:gd name="T58" fmla="*/ 32 w 81"/>
                  <a:gd name="T59" fmla="*/ 0 h 80"/>
                  <a:gd name="T60" fmla="*/ 25 w 81"/>
                  <a:gd name="T61" fmla="*/ 3 h 80"/>
                  <a:gd name="T62" fmla="*/ 19 w 81"/>
                  <a:gd name="T63" fmla="*/ 7 h 80"/>
                  <a:gd name="T64" fmla="*/ 12 w 81"/>
                  <a:gd name="T65" fmla="*/ 12 h 80"/>
                  <a:gd name="T66" fmla="*/ 8 w 81"/>
                  <a:gd name="T67" fmla="*/ 17 h 80"/>
                  <a:gd name="T68" fmla="*/ 4 w 81"/>
                  <a:gd name="T69" fmla="*/ 24 h 80"/>
                  <a:gd name="T70" fmla="*/ 1 w 81"/>
                  <a:gd name="T71" fmla="*/ 32 h 80"/>
                  <a:gd name="T72" fmla="*/ 0 w 81"/>
                  <a:gd name="T73" fmla="*/ 40 h 80"/>
                  <a:gd name="T74" fmla="*/ 0 w 81"/>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80">
                    <a:moveTo>
                      <a:pt x="0" y="40"/>
                    </a:moveTo>
                    <a:lnTo>
                      <a:pt x="0" y="40"/>
                    </a:lnTo>
                    <a:lnTo>
                      <a:pt x="1" y="48"/>
                    </a:lnTo>
                    <a:lnTo>
                      <a:pt x="4" y="55"/>
                    </a:lnTo>
                    <a:lnTo>
                      <a:pt x="8" y="63"/>
                    </a:lnTo>
                    <a:lnTo>
                      <a:pt x="12" y="68"/>
                    </a:lnTo>
                    <a:lnTo>
                      <a:pt x="19" y="73"/>
                    </a:lnTo>
                    <a:lnTo>
                      <a:pt x="25" y="76"/>
                    </a:lnTo>
                    <a:lnTo>
                      <a:pt x="32" y="79"/>
                    </a:lnTo>
                    <a:lnTo>
                      <a:pt x="40" y="80"/>
                    </a:lnTo>
                    <a:lnTo>
                      <a:pt x="40" y="80"/>
                    </a:lnTo>
                    <a:lnTo>
                      <a:pt x="49" y="79"/>
                    </a:lnTo>
                    <a:lnTo>
                      <a:pt x="56" y="76"/>
                    </a:lnTo>
                    <a:lnTo>
                      <a:pt x="63" y="73"/>
                    </a:lnTo>
                    <a:lnTo>
                      <a:pt x="69" y="68"/>
                    </a:lnTo>
                    <a:lnTo>
                      <a:pt x="73" y="63"/>
                    </a:lnTo>
                    <a:lnTo>
                      <a:pt x="77" y="55"/>
                    </a:lnTo>
                    <a:lnTo>
                      <a:pt x="80" y="48"/>
                    </a:lnTo>
                    <a:lnTo>
                      <a:pt x="81" y="40"/>
                    </a:lnTo>
                    <a:lnTo>
                      <a:pt x="81" y="40"/>
                    </a:lnTo>
                    <a:lnTo>
                      <a:pt x="80" y="32"/>
                    </a:lnTo>
                    <a:lnTo>
                      <a:pt x="77" y="24"/>
                    </a:lnTo>
                    <a:lnTo>
                      <a:pt x="73" y="17"/>
                    </a:lnTo>
                    <a:lnTo>
                      <a:pt x="69" y="12"/>
                    </a:lnTo>
                    <a:lnTo>
                      <a:pt x="63" y="7"/>
                    </a:lnTo>
                    <a:lnTo>
                      <a:pt x="56" y="3"/>
                    </a:lnTo>
                    <a:lnTo>
                      <a:pt x="49" y="0"/>
                    </a:lnTo>
                    <a:lnTo>
                      <a:pt x="40" y="0"/>
                    </a:lnTo>
                    <a:lnTo>
                      <a:pt x="40" y="0"/>
                    </a:lnTo>
                    <a:lnTo>
                      <a:pt x="32" y="0"/>
                    </a:lnTo>
                    <a:lnTo>
                      <a:pt x="25" y="3"/>
                    </a:lnTo>
                    <a:lnTo>
                      <a:pt x="19" y="7"/>
                    </a:lnTo>
                    <a:lnTo>
                      <a:pt x="12" y="12"/>
                    </a:lnTo>
                    <a:lnTo>
                      <a:pt x="8" y="17"/>
                    </a:lnTo>
                    <a:lnTo>
                      <a:pt x="4" y="24"/>
                    </a:lnTo>
                    <a:lnTo>
                      <a:pt x="1" y="32"/>
                    </a:lnTo>
                    <a:lnTo>
                      <a:pt x="0" y="40"/>
                    </a:lnTo>
                    <a:lnTo>
                      <a:pt x="0" y="40"/>
                    </a:lnTo>
                    <a:close/>
                  </a:path>
                </a:pathLst>
              </a:custGeom>
              <a:solidFill>
                <a:srgbClr val="197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38"/>
              <p:cNvSpPr>
                <a:spLocks/>
              </p:cNvSpPr>
              <p:nvPr/>
            </p:nvSpPr>
            <p:spPr bwMode="auto">
              <a:xfrm>
                <a:off x="-4298950" y="2603500"/>
                <a:ext cx="222250" cy="73025"/>
              </a:xfrm>
              <a:custGeom>
                <a:avLst/>
                <a:gdLst>
                  <a:gd name="T0" fmla="*/ 18 w 559"/>
                  <a:gd name="T1" fmla="*/ 177 h 182"/>
                  <a:gd name="T2" fmla="*/ 18 w 559"/>
                  <a:gd name="T3" fmla="*/ 177 h 182"/>
                  <a:gd name="T4" fmla="*/ 30 w 559"/>
                  <a:gd name="T5" fmla="*/ 178 h 182"/>
                  <a:gd name="T6" fmla="*/ 50 w 559"/>
                  <a:gd name="T7" fmla="*/ 179 h 182"/>
                  <a:gd name="T8" fmla="*/ 112 w 559"/>
                  <a:gd name="T9" fmla="*/ 182 h 182"/>
                  <a:gd name="T10" fmla="*/ 195 w 559"/>
                  <a:gd name="T11" fmla="*/ 182 h 182"/>
                  <a:gd name="T12" fmla="*/ 287 w 559"/>
                  <a:gd name="T13" fmla="*/ 181 h 182"/>
                  <a:gd name="T14" fmla="*/ 378 w 559"/>
                  <a:gd name="T15" fmla="*/ 179 h 182"/>
                  <a:gd name="T16" fmla="*/ 460 w 559"/>
                  <a:gd name="T17" fmla="*/ 175 h 182"/>
                  <a:gd name="T18" fmla="*/ 521 w 559"/>
                  <a:gd name="T19" fmla="*/ 171 h 182"/>
                  <a:gd name="T20" fmla="*/ 539 w 559"/>
                  <a:gd name="T21" fmla="*/ 169 h 182"/>
                  <a:gd name="T22" fmla="*/ 550 w 559"/>
                  <a:gd name="T23" fmla="*/ 166 h 182"/>
                  <a:gd name="T24" fmla="*/ 550 w 559"/>
                  <a:gd name="T25" fmla="*/ 166 h 182"/>
                  <a:gd name="T26" fmla="*/ 551 w 559"/>
                  <a:gd name="T27" fmla="*/ 163 h 182"/>
                  <a:gd name="T28" fmla="*/ 553 w 559"/>
                  <a:gd name="T29" fmla="*/ 157 h 182"/>
                  <a:gd name="T30" fmla="*/ 557 w 559"/>
                  <a:gd name="T31" fmla="*/ 138 h 182"/>
                  <a:gd name="T32" fmla="*/ 558 w 559"/>
                  <a:gd name="T33" fmla="*/ 111 h 182"/>
                  <a:gd name="T34" fmla="*/ 559 w 559"/>
                  <a:gd name="T35" fmla="*/ 82 h 182"/>
                  <a:gd name="T36" fmla="*/ 558 w 559"/>
                  <a:gd name="T37" fmla="*/ 53 h 182"/>
                  <a:gd name="T38" fmla="*/ 557 w 559"/>
                  <a:gd name="T39" fmla="*/ 28 h 182"/>
                  <a:gd name="T40" fmla="*/ 554 w 559"/>
                  <a:gd name="T41" fmla="*/ 10 h 182"/>
                  <a:gd name="T42" fmla="*/ 551 w 559"/>
                  <a:gd name="T43" fmla="*/ 5 h 182"/>
                  <a:gd name="T44" fmla="*/ 549 w 559"/>
                  <a:gd name="T45" fmla="*/ 2 h 182"/>
                  <a:gd name="T46" fmla="*/ 549 w 559"/>
                  <a:gd name="T47" fmla="*/ 2 h 182"/>
                  <a:gd name="T48" fmla="*/ 505 w 559"/>
                  <a:gd name="T49" fmla="*/ 1 h 182"/>
                  <a:gd name="T50" fmla="*/ 442 w 559"/>
                  <a:gd name="T51" fmla="*/ 1 h 182"/>
                  <a:gd name="T52" fmla="*/ 366 w 559"/>
                  <a:gd name="T53" fmla="*/ 0 h 182"/>
                  <a:gd name="T54" fmla="*/ 285 w 559"/>
                  <a:gd name="T55" fmla="*/ 1 h 182"/>
                  <a:gd name="T56" fmla="*/ 203 w 559"/>
                  <a:gd name="T57" fmla="*/ 2 h 182"/>
                  <a:gd name="T58" fmla="*/ 127 w 559"/>
                  <a:gd name="T59" fmla="*/ 4 h 182"/>
                  <a:gd name="T60" fmla="*/ 62 w 559"/>
                  <a:gd name="T61" fmla="*/ 8 h 182"/>
                  <a:gd name="T62" fmla="*/ 35 w 559"/>
                  <a:gd name="T63" fmla="*/ 10 h 182"/>
                  <a:gd name="T64" fmla="*/ 14 w 559"/>
                  <a:gd name="T65" fmla="*/ 13 h 182"/>
                  <a:gd name="T66" fmla="*/ 14 w 559"/>
                  <a:gd name="T67" fmla="*/ 13 h 182"/>
                  <a:gd name="T68" fmla="*/ 11 w 559"/>
                  <a:gd name="T69" fmla="*/ 16 h 182"/>
                  <a:gd name="T70" fmla="*/ 8 w 559"/>
                  <a:gd name="T71" fmla="*/ 21 h 182"/>
                  <a:gd name="T72" fmla="*/ 7 w 559"/>
                  <a:gd name="T73" fmla="*/ 29 h 182"/>
                  <a:gd name="T74" fmla="*/ 4 w 559"/>
                  <a:gd name="T75" fmla="*/ 38 h 182"/>
                  <a:gd name="T76" fmla="*/ 2 w 559"/>
                  <a:gd name="T77" fmla="*/ 64 h 182"/>
                  <a:gd name="T78" fmla="*/ 0 w 559"/>
                  <a:gd name="T79" fmla="*/ 93 h 182"/>
                  <a:gd name="T80" fmla="*/ 2 w 559"/>
                  <a:gd name="T81" fmla="*/ 122 h 182"/>
                  <a:gd name="T82" fmla="*/ 4 w 559"/>
                  <a:gd name="T83" fmla="*/ 147 h 182"/>
                  <a:gd name="T84" fmla="*/ 7 w 559"/>
                  <a:gd name="T85" fmla="*/ 159 h 182"/>
                  <a:gd name="T86" fmla="*/ 10 w 559"/>
                  <a:gd name="T87" fmla="*/ 167 h 182"/>
                  <a:gd name="T88" fmla="*/ 14 w 559"/>
                  <a:gd name="T89" fmla="*/ 174 h 182"/>
                  <a:gd name="T90" fmla="*/ 18 w 559"/>
                  <a:gd name="T91" fmla="*/ 177 h 182"/>
                  <a:gd name="T92" fmla="*/ 18 w 559"/>
                  <a:gd name="T93"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9" h="182">
                    <a:moveTo>
                      <a:pt x="18" y="177"/>
                    </a:moveTo>
                    <a:lnTo>
                      <a:pt x="18" y="177"/>
                    </a:lnTo>
                    <a:lnTo>
                      <a:pt x="30" y="178"/>
                    </a:lnTo>
                    <a:lnTo>
                      <a:pt x="50" y="179"/>
                    </a:lnTo>
                    <a:lnTo>
                      <a:pt x="112" y="182"/>
                    </a:lnTo>
                    <a:lnTo>
                      <a:pt x="195" y="182"/>
                    </a:lnTo>
                    <a:lnTo>
                      <a:pt x="287" y="181"/>
                    </a:lnTo>
                    <a:lnTo>
                      <a:pt x="378" y="179"/>
                    </a:lnTo>
                    <a:lnTo>
                      <a:pt x="460" y="175"/>
                    </a:lnTo>
                    <a:lnTo>
                      <a:pt x="521" y="171"/>
                    </a:lnTo>
                    <a:lnTo>
                      <a:pt x="539" y="169"/>
                    </a:lnTo>
                    <a:lnTo>
                      <a:pt x="550" y="166"/>
                    </a:lnTo>
                    <a:lnTo>
                      <a:pt x="550" y="166"/>
                    </a:lnTo>
                    <a:lnTo>
                      <a:pt x="551" y="163"/>
                    </a:lnTo>
                    <a:lnTo>
                      <a:pt x="553" y="157"/>
                    </a:lnTo>
                    <a:lnTo>
                      <a:pt x="557" y="138"/>
                    </a:lnTo>
                    <a:lnTo>
                      <a:pt x="558" y="111"/>
                    </a:lnTo>
                    <a:lnTo>
                      <a:pt x="559" y="82"/>
                    </a:lnTo>
                    <a:lnTo>
                      <a:pt x="558" y="53"/>
                    </a:lnTo>
                    <a:lnTo>
                      <a:pt x="557" y="28"/>
                    </a:lnTo>
                    <a:lnTo>
                      <a:pt x="554" y="10"/>
                    </a:lnTo>
                    <a:lnTo>
                      <a:pt x="551" y="5"/>
                    </a:lnTo>
                    <a:lnTo>
                      <a:pt x="549" y="2"/>
                    </a:lnTo>
                    <a:lnTo>
                      <a:pt x="549" y="2"/>
                    </a:lnTo>
                    <a:lnTo>
                      <a:pt x="505" y="1"/>
                    </a:lnTo>
                    <a:lnTo>
                      <a:pt x="442" y="1"/>
                    </a:lnTo>
                    <a:lnTo>
                      <a:pt x="366" y="0"/>
                    </a:lnTo>
                    <a:lnTo>
                      <a:pt x="285" y="1"/>
                    </a:lnTo>
                    <a:lnTo>
                      <a:pt x="203" y="2"/>
                    </a:lnTo>
                    <a:lnTo>
                      <a:pt x="127" y="4"/>
                    </a:lnTo>
                    <a:lnTo>
                      <a:pt x="62" y="8"/>
                    </a:lnTo>
                    <a:lnTo>
                      <a:pt x="35" y="10"/>
                    </a:lnTo>
                    <a:lnTo>
                      <a:pt x="14" y="13"/>
                    </a:lnTo>
                    <a:lnTo>
                      <a:pt x="14" y="13"/>
                    </a:lnTo>
                    <a:lnTo>
                      <a:pt x="11" y="16"/>
                    </a:lnTo>
                    <a:lnTo>
                      <a:pt x="8" y="21"/>
                    </a:lnTo>
                    <a:lnTo>
                      <a:pt x="7" y="29"/>
                    </a:lnTo>
                    <a:lnTo>
                      <a:pt x="4" y="38"/>
                    </a:lnTo>
                    <a:lnTo>
                      <a:pt x="2" y="64"/>
                    </a:lnTo>
                    <a:lnTo>
                      <a:pt x="0" y="93"/>
                    </a:lnTo>
                    <a:lnTo>
                      <a:pt x="2" y="122"/>
                    </a:lnTo>
                    <a:lnTo>
                      <a:pt x="4" y="147"/>
                    </a:lnTo>
                    <a:lnTo>
                      <a:pt x="7" y="159"/>
                    </a:lnTo>
                    <a:lnTo>
                      <a:pt x="10" y="167"/>
                    </a:lnTo>
                    <a:lnTo>
                      <a:pt x="14" y="174"/>
                    </a:lnTo>
                    <a:lnTo>
                      <a:pt x="18" y="177"/>
                    </a:lnTo>
                    <a:lnTo>
                      <a:pt x="18" y="177"/>
                    </a:lnTo>
                    <a:close/>
                  </a:path>
                </a:pathLst>
              </a:custGeom>
              <a:solidFill>
                <a:srgbClr val="1F8C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rot="21319394">
              <a:off x="9127286" y="782486"/>
              <a:ext cx="1177703" cy="916635"/>
              <a:chOff x="-4873404" y="-186384"/>
              <a:chExt cx="1177703" cy="916635"/>
            </a:xfrm>
            <a:solidFill>
              <a:srgbClr val="73A641"/>
            </a:solidFill>
          </p:grpSpPr>
          <p:sp>
            <p:nvSpPr>
              <p:cNvPr id="82" name="Freeform 239"/>
              <p:cNvSpPr>
                <a:spLocks noEditPoints="1"/>
              </p:cNvSpPr>
              <p:nvPr/>
            </p:nvSpPr>
            <p:spPr bwMode="auto">
              <a:xfrm>
                <a:off x="-4444039" y="-186384"/>
                <a:ext cx="473075" cy="819150"/>
              </a:xfrm>
              <a:custGeom>
                <a:avLst/>
                <a:gdLst>
                  <a:gd name="T0" fmla="*/ 100 w 1192"/>
                  <a:gd name="T1" fmla="*/ 1283 h 2066"/>
                  <a:gd name="T2" fmla="*/ 118 w 1192"/>
                  <a:gd name="T3" fmla="*/ 1190 h 2066"/>
                  <a:gd name="T4" fmla="*/ 150 w 1192"/>
                  <a:gd name="T5" fmla="*/ 1105 h 2066"/>
                  <a:gd name="T6" fmla="*/ 201 w 1192"/>
                  <a:gd name="T7" fmla="*/ 1029 h 2066"/>
                  <a:gd name="T8" fmla="*/ 275 w 1192"/>
                  <a:gd name="T9" fmla="*/ 962 h 2066"/>
                  <a:gd name="T10" fmla="*/ 378 w 1192"/>
                  <a:gd name="T11" fmla="*/ 909 h 2066"/>
                  <a:gd name="T12" fmla="*/ 486 w 1192"/>
                  <a:gd name="T13" fmla="*/ 868 h 2066"/>
                  <a:gd name="T14" fmla="*/ 583 w 1192"/>
                  <a:gd name="T15" fmla="*/ 825 h 2066"/>
                  <a:gd name="T16" fmla="*/ 676 w 1192"/>
                  <a:gd name="T17" fmla="*/ 769 h 2066"/>
                  <a:gd name="T18" fmla="*/ 716 w 1192"/>
                  <a:gd name="T19" fmla="*/ 735 h 2066"/>
                  <a:gd name="T20" fmla="*/ 749 w 1192"/>
                  <a:gd name="T21" fmla="*/ 695 h 2066"/>
                  <a:gd name="T22" fmla="*/ 773 w 1192"/>
                  <a:gd name="T23" fmla="*/ 651 h 2066"/>
                  <a:gd name="T24" fmla="*/ 786 w 1192"/>
                  <a:gd name="T25" fmla="*/ 602 h 2066"/>
                  <a:gd name="T26" fmla="*/ 786 w 1192"/>
                  <a:gd name="T27" fmla="*/ 556 h 2066"/>
                  <a:gd name="T28" fmla="*/ 770 w 1192"/>
                  <a:gd name="T29" fmla="*/ 495 h 2066"/>
                  <a:gd name="T30" fmla="*/ 736 w 1192"/>
                  <a:gd name="T31" fmla="*/ 446 h 2066"/>
                  <a:gd name="T32" fmla="*/ 688 w 1192"/>
                  <a:gd name="T33" fmla="*/ 407 h 2066"/>
                  <a:gd name="T34" fmla="*/ 631 w 1192"/>
                  <a:gd name="T35" fmla="*/ 382 h 2066"/>
                  <a:gd name="T36" fmla="*/ 587 w 1192"/>
                  <a:gd name="T37" fmla="*/ 373 h 2066"/>
                  <a:gd name="T38" fmla="*/ 506 w 1192"/>
                  <a:gd name="T39" fmla="*/ 375 h 2066"/>
                  <a:gd name="T40" fmla="*/ 436 w 1192"/>
                  <a:gd name="T41" fmla="*/ 399 h 2066"/>
                  <a:gd name="T42" fmla="*/ 375 w 1192"/>
                  <a:gd name="T43" fmla="*/ 438 h 2066"/>
                  <a:gd name="T44" fmla="*/ 325 w 1192"/>
                  <a:gd name="T45" fmla="*/ 483 h 2066"/>
                  <a:gd name="T46" fmla="*/ 0 w 1192"/>
                  <a:gd name="T47" fmla="*/ 299 h 2066"/>
                  <a:gd name="T48" fmla="*/ 25 w 1192"/>
                  <a:gd name="T49" fmla="*/ 261 h 2066"/>
                  <a:gd name="T50" fmla="*/ 69 w 1192"/>
                  <a:gd name="T51" fmla="*/ 205 h 2066"/>
                  <a:gd name="T52" fmla="*/ 118 w 1192"/>
                  <a:gd name="T53" fmla="*/ 157 h 2066"/>
                  <a:gd name="T54" fmla="*/ 172 w 1192"/>
                  <a:gd name="T55" fmla="*/ 114 h 2066"/>
                  <a:gd name="T56" fmla="*/ 230 w 1192"/>
                  <a:gd name="T57" fmla="*/ 79 h 2066"/>
                  <a:gd name="T58" fmla="*/ 293 w 1192"/>
                  <a:gd name="T59" fmla="*/ 49 h 2066"/>
                  <a:gd name="T60" fmla="*/ 358 w 1192"/>
                  <a:gd name="T61" fmla="*/ 27 h 2066"/>
                  <a:gd name="T62" fmla="*/ 427 w 1192"/>
                  <a:gd name="T63" fmla="*/ 11 h 2066"/>
                  <a:gd name="T64" fmla="*/ 499 w 1192"/>
                  <a:gd name="T65" fmla="*/ 1 h 2066"/>
                  <a:gd name="T66" fmla="*/ 572 w 1192"/>
                  <a:gd name="T67" fmla="*/ 0 h 2066"/>
                  <a:gd name="T68" fmla="*/ 648 w 1192"/>
                  <a:gd name="T69" fmla="*/ 5 h 2066"/>
                  <a:gd name="T70" fmla="*/ 703 w 1192"/>
                  <a:gd name="T71" fmla="*/ 15 h 2066"/>
                  <a:gd name="T72" fmla="*/ 782 w 1192"/>
                  <a:gd name="T73" fmla="*/ 35 h 2066"/>
                  <a:gd name="T74" fmla="*/ 861 w 1192"/>
                  <a:gd name="T75" fmla="*/ 64 h 2066"/>
                  <a:gd name="T76" fmla="*/ 935 w 1192"/>
                  <a:gd name="T77" fmla="*/ 102 h 2066"/>
                  <a:gd name="T78" fmla="*/ 1003 w 1192"/>
                  <a:gd name="T79" fmla="*/ 152 h 2066"/>
                  <a:gd name="T80" fmla="*/ 1065 w 1192"/>
                  <a:gd name="T81" fmla="*/ 209 h 2066"/>
                  <a:gd name="T82" fmla="*/ 1115 w 1192"/>
                  <a:gd name="T83" fmla="*/ 277 h 2066"/>
                  <a:gd name="T84" fmla="*/ 1154 w 1192"/>
                  <a:gd name="T85" fmla="*/ 355 h 2066"/>
                  <a:gd name="T86" fmla="*/ 1180 w 1192"/>
                  <a:gd name="T87" fmla="*/ 445 h 2066"/>
                  <a:gd name="T88" fmla="*/ 1192 w 1192"/>
                  <a:gd name="T89" fmla="*/ 544 h 2066"/>
                  <a:gd name="T90" fmla="*/ 1187 w 1192"/>
                  <a:gd name="T91" fmla="*/ 655 h 2066"/>
                  <a:gd name="T92" fmla="*/ 1172 w 1192"/>
                  <a:gd name="T93" fmla="*/ 731 h 2066"/>
                  <a:gd name="T94" fmla="*/ 1136 w 1192"/>
                  <a:gd name="T95" fmla="*/ 832 h 2066"/>
                  <a:gd name="T96" fmla="*/ 1083 w 1192"/>
                  <a:gd name="T97" fmla="*/ 918 h 2066"/>
                  <a:gd name="T98" fmla="*/ 1013 w 1192"/>
                  <a:gd name="T99" fmla="*/ 990 h 2066"/>
                  <a:gd name="T100" fmla="*/ 926 w 1192"/>
                  <a:gd name="T101" fmla="*/ 1053 h 2066"/>
                  <a:gd name="T102" fmla="*/ 860 w 1192"/>
                  <a:gd name="T103" fmla="*/ 1087 h 2066"/>
                  <a:gd name="T104" fmla="*/ 729 w 1192"/>
                  <a:gd name="T105" fmla="*/ 1143 h 2066"/>
                  <a:gd name="T106" fmla="*/ 608 w 1192"/>
                  <a:gd name="T107" fmla="*/ 1195 h 2066"/>
                  <a:gd name="T108" fmla="*/ 535 w 1192"/>
                  <a:gd name="T109" fmla="*/ 1243 h 2066"/>
                  <a:gd name="T110" fmla="*/ 507 w 1192"/>
                  <a:gd name="T111" fmla="*/ 1272 h 2066"/>
                  <a:gd name="T112" fmla="*/ 486 w 1192"/>
                  <a:gd name="T113" fmla="*/ 1307 h 2066"/>
                  <a:gd name="T114" fmla="*/ 472 w 1192"/>
                  <a:gd name="T115" fmla="*/ 1347 h 2066"/>
                  <a:gd name="T116" fmla="*/ 16 w 1192"/>
                  <a:gd name="T117" fmla="*/ 2019 h 2066"/>
                  <a:gd name="T118" fmla="*/ 391 w 1192"/>
                  <a:gd name="T119" fmla="*/ 2066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2" h="2066">
                    <a:moveTo>
                      <a:pt x="94" y="1315"/>
                    </a:moveTo>
                    <a:lnTo>
                      <a:pt x="94" y="1315"/>
                    </a:lnTo>
                    <a:lnTo>
                      <a:pt x="100" y="1283"/>
                    </a:lnTo>
                    <a:lnTo>
                      <a:pt x="105" y="1251"/>
                    </a:lnTo>
                    <a:lnTo>
                      <a:pt x="110" y="1221"/>
                    </a:lnTo>
                    <a:lnTo>
                      <a:pt x="118" y="1190"/>
                    </a:lnTo>
                    <a:lnTo>
                      <a:pt x="128" y="1161"/>
                    </a:lnTo>
                    <a:lnTo>
                      <a:pt x="138" y="1133"/>
                    </a:lnTo>
                    <a:lnTo>
                      <a:pt x="150" y="1105"/>
                    </a:lnTo>
                    <a:lnTo>
                      <a:pt x="165" y="1078"/>
                    </a:lnTo>
                    <a:lnTo>
                      <a:pt x="182" y="1053"/>
                    </a:lnTo>
                    <a:lnTo>
                      <a:pt x="201" y="1029"/>
                    </a:lnTo>
                    <a:lnTo>
                      <a:pt x="223" y="1005"/>
                    </a:lnTo>
                    <a:lnTo>
                      <a:pt x="247" y="984"/>
                    </a:lnTo>
                    <a:lnTo>
                      <a:pt x="275" y="962"/>
                    </a:lnTo>
                    <a:lnTo>
                      <a:pt x="306" y="944"/>
                    </a:lnTo>
                    <a:lnTo>
                      <a:pt x="341" y="925"/>
                    </a:lnTo>
                    <a:lnTo>
                      <a:pt x="378" y="909"/>
                    </a:lnTo>
                    <a:lnTo>
                      <a:pt x="378" y="909"/>
                    </a:lnTo>
                    <a:lnTo>
                      <a:pt x="426" y="890"/>
                    </a:lnTo>
                    <a:lnTo>
                      <a:pt x="486" y="868"/>
                    </a:lnTo>
                    <a:lnTo>
                      <a:pt x="516" y="856"/>
                    </a:lnTo>
                    <a:lnTo>
                      <a:pt x="550" y="841"/>
                    </a:lnTo>
                    <a:lnTo>
                      <a:pt x="583" y="825"/>
                    </a:lnTo>
                    <a:lnTo>
                      <a:pt x="615" y="808"/>
                    </a:lnTo>
                    <a:lnTo>
                      <a:pt x="645" y="789"/>
                    </a:lnTo>
                    <a:lnTo>
                      <a:pt x="676" y="769"/>
                    </a:lnTo>
                    <a:lnTo>
                      <a:pt x="689" y="757"/>
                    </a:lnTo>
                    <a:lnTo>
                      <a:pt x="703" y="747"/>
                    </a:lnTo>
                    <a:lnTo>
                      <a:pt x="716" y="735"/>
                    </a:lnTo>
                    <a:lnTo>
                      <a:pt x="728" y="721"/>
                    </a:lnTo>
                    <a:lnTo>
                      <a:pt x="738" y="709"/>
                    </a:lnTo>
                    <a:lnTo>
                      <a:pt x="749" y="695"/>
                    </a:lnTo>
                    <a:lnTo>
                      <a:pt x="758" y="681"/>
                    </a:lnTo>
                    <a:lnTo>
                      <a:pt x="766" y="667"/>
                    </a:lnTo>
                    <a:lnTo>
                      <a:pt x="773" y="651"/>
                    </a:lnTo>
                    <a:lnTo>
                      <a:pt x="778" y="635"/>
                    </a:lnTo>
                    <a:lnTo>
                      <a:pt x="782" y="619"/>
                    </a:lnTo>
                    <a:lnTo>
                      <a:pt x="786" y="602"/>
                    </a:lnTo>
                    <a:lnTo>
                      <a:pt x="786" y="602"/>
                    </a:lnTo>
                    <a:lnTo>
                      <a:pt x="788" y="579"/>
                    </a:lnTo>
                    <a:lnTo>
                      <a:pt x="786" y="556"/>
                    </a:lnTo>
                    <a:lnTo>
                      <a:pt x="784" y="535"/>
                    </a:lnTo>
                    <a:lnTo>
                      <a:pt x="778" y="515"/>
                    </a:lnTo>
                    <a:lnTo>
                      <a:pt x="770" y="495"/>
                    </a:lnTo>
                    <a:lnTo>
                      <a:pt x="761" y="478"/>
                    </a:lnTo>
                    <a:lnTo>
                      <a:pt x="749" y="461"/>
                    </a:lnTo>
                    <a:lnTo>
                      <a:pt x="736" y="446"/>
                    </a:lnTo>
                    <a:lnTo>
                      <a:pt x="723" y="431"/>
                    </a:lnTo>
                    <a:lnTo>
                      <a:pt x="705" y="419"/>
                    </a:lnTo>
                    <a:lnTo>
                      <a:pt x="688" y="407"/>
                    </a:lnTo>
                    <a:lnTo>
                      <a:pt x="671" y="398"/>
                    </a:lnTo>
                    <a:lnTo>
                      <a:pt x="651" y="389"/>
                    </a:lnTo>
                    <a:lnTo>
                      <a:pt x="631" y="382"/>
                    </a:lnTo>
                    <a:lnTo>
                      <a:pt x="609" y="377"/>
                    </a:lnTo>
                    <a:lnTo>
                      <a:pt x="587" y="373"/>
                    </a:lnTo>
                    <a:lnTo>
                      <a:pt x="587" y="373"/>
                    </a:lnTo>
                    <a:lnTo>
                      <a:pt x="559" y="371"/>
                    </a:lnTo>
                    <a:lnTo>
                      <a:pt x="532" y="373"/>
                    </a:lnTo>
                    <a:lnTo>
                      <a:pt x="506" y="375"/>
                    </a:lnTo>
                    <a:lnTo>
                      <a:pt x="482" y="382"/>
                    </a:lnTo>
                    <a:lnTo>
                      <a:pt x="458" y="390"/>
                    </a:lnTo>
                    <a:lnTo>
                      <a:pt x="436" y="399"/>
                    </a:lnTo>
                    <a:lnTo>
                      <a:pt x="415" y="411"/>
                    </a:lnTo>
                    <a:lnTo>
                      <a:pt x="395" y="423"/>
                    </a:lnTo>
                    <a:lnTo>
                      <a:pt x="375" y="438"/>
                    </a:lnTo>
                    <a:lnTo>
                      <a:pt x="358" y="453"/>
                    </a:lnTo>
                    <a:lnTo>
                      <a:pt x="341" y="467"/>
                    </a:lnTo>
                    <a:lnTo>
                      <a:pt x="325" y="483"/>
                    </a:lnTo>
                    <a:lnTo>
                      <a:pt x="295" y="514"/>
                    </a:lnTo>
                    <a:lnTo>
                      <a:pt x="270" y="543"/>
                    </a:lnTo>
                    <a:lnTo>
                      <a:pt x="0" y="299"/>
                    </a:lnTo>
                    <a:lnTo>
                      <a:pt x="0" y="299"/>
                    </a:lnTo>
                    <a:lnTo>
                      <a:pt x="13" y="280"/>
                    </a:lnTo>
                    <a:lnTo>
                      <a:pt x="25" y="261"/>
                    </a:lnTo>
                    <a:lnTo>
                      <a:pt x="40" y="241"/>
                    </a:lnTo>
                    <a:lnTo>
                      <a:pt x="54" y="224"/>
                    </a:lnTo>
                    <a:lnTo>
                      <a:pt x="69" y="205"/>
                    </a:lnTo>
                    <a:lnTo>
                      <a:pt x="85" y="189"/>
                    </a:lnTo>
                    <a:lnTo>
                      <a:pt x="101" y="172"/>
                    </a:lnTo>
                    <a:lnTo>
                      <a:pt x="118" y="157"/>
                    </a:lnTo>
                    <a:lnTo>
                      <a:pt x="136" y="142"/>
                    </a:lnTo>
                    <a:lnTo>
                      <a:pt x="153" y="128"/>
                    </a:lnTo>
                    <a:lnTo>
                      <a:pt x="172" y="114"/>
                    </a:lnTo>
                    <a:lnTo>
                      <a:pt x="190" y="101"/>
                    </a:lnTo>
                    <a:lnTo>
                      <a:pt x="210" y="89"/>
                    </a:lnTo>
                    <a:lnTo>
                      <a:pt x="230" y="79"/>
                    </a:lnTo>
                    <a:lnTo>
                      <a:pt x="250" y="68"/>
                    </a:lnTo>
                    <a:lnTo>
                      <a:pt x="271" y="59"/>
                    </a:lnTo>
                    <a:lnTo>
                      <a:pt x="293" y="49"/>
                    </a:lnTo>
                    <a:lnTo>
                      <a:pt x="314" y="40"/>
                    </a:lnTo>
                    <a:lnTo>
                      <a:pt x="337" y="33"/>
                    </a:lnTo>
                    <a:lnTo>
                      <a:pt x="358" y="27"/>
                    </a:lnTo>
                    <a:lnTo>
                      <a:pt x="382" y="20"/>
                    </a:lnTo>
                    <a:lnTo>
                      <a:pt x="404" y="15"/>
                    </a:lnTo>
                    <a:lnTo>
                      <a:pt x="427" y="11"/>
                    </a:lnTo>
                    <a:lnTo>
                      <a:pt x="451" y="7"/>
                    </a:lnTo>
                    <a:lnTo>
                      <a:pt x="475" y="4"/>
                    </a:lnTo>
                    <a:lnTo>
                      <a:pt x="499" y="1"/>
                    </a:lnTo>
                    <a:lnTo>
                      <a:pt x="523" y="0"/>
                    </a:lnTo>
                    <a:lnTo>
                      <a:pt x="548" y="0"/>
                    </a:lnTo>
                    <a:lnTo>
                      <a:pt x="572" y="0"/>
                    </a:lnTo>
                    <a:lnTo>
                      <a:pt x="597" y="1"/>
                    </a:lnTo>
                    <a:lnTo>
                      <a:pt x="623" y="3"/>
                    </a:lnTo>
                    <a:lnTo>
                      <a:pt x="648" y="5"/>
                    </a:lnTo>
                    <a:lnTo>
                      <a:pt x="648" y="5"/>
                    </a:lnTo>
                    <a:lnTo>
                      <a:pt x="675" y="9"/>
                    </a:lnTo>
                    <a:lnTo>
                      <a:pt x="703" y="15"/>
                    </a:lnTo>
                    <a:lnTo>
                      <a:pt x="729" y="20"/>
                    </a:lnTo>
                    <a:lnTo>
                      <a:pt x="756" y="27"/>
                    </a:lnTo>
                    <a:lnTo>
                      <a:pt x="782" y="35"/>
                    </a:lnTo>
                    <a:lnTo>
                      <a:pt x="809" y="44"/>
                    </a:lnTo>
                    <a:lnTo>
                      <a:pt x="836" y="53"/>
                    </a:lnTo>
                    <a:lnTo>
                      <a:pt x="861" y="64"/>
                    </a:lnTo>
                    <a:lnTo>
                      <a:pt x="886" y="76"/>
                    </a:lnTo>
                    <a:lnTo>
                      <a:pt x="911" y="89"/>
                    </a:lnTo>
                    <a:lnTo>
                      <a:pt x="935" y="102"/>
                    </a:lnTo>
                    <a:lnTo>
                      <a:pt x="959" y="118"/>
                    </a:lnTo>
                    <a:lnTo>
                      <a:pt x="982" y="134"/>
                    </a:lnTo>
                    <a:lnTo>
                      <a:pt x="1003" y="152"/>
                    </a:lnTo>
                    <a:lnTo>
                      <a:pt x="1025" y="169"/>
                    </a:lnTo>
                    <a:lnTo>
                      <a:pt x="1045" y="189"/>
                    </a:lnTo>
                    <a:lnTo>
                      <a:pt x="1065" y="209"/>
                    </a:lnTo>
                    <a:lnTo>
                      <a:pt x="1082" y="230"/>
                    </a:lnTo>
                    <a:lnTo>
                      <a:pt x="1099" y="254"/>
                    </a:lnTo>
                    <a:lnTo>
                      <a:pt x="1115" y="277"/>
                    </a:lnTo>
                    <a:lnTo>
                      <a:pt x="1130" y="302"/>
                    </a:lnTo>
                    <a:lnTo>
                      <a:pt x="1143" y="329"/>
                    </a:lnTo>
                    <a:lnTo>
                      <a:pt x="1154" y="355"/>
                    </a:lnTo>
                    <a:lnTo>
                      <a:pt x="1164" y="385"/>
                    </a:lnTo>
                    <a:lnTo>
                      <a:pt x="1174" y="414"/>
                    </a:lnTo>
                    <a:lnTo>
                      <a:pt x="1180" y="445"/>
                    </a:lnTo>
                    <a:lnTo>
                      <a:pt x="1186" y="476"/>
                    </a:lnTo>
                    <a:lnTo>
                      <a:pt x="1190" y="510"/>
                    </a:lnTo>
                    <a:lnTo>
                      <a:pt x="1192" y="544"/>
                    </a:lnTo>
                    <a:lnTo>
                      <a:pt x="1192" y="579"/>
                    </a:lnTo>
                    <a:lnTo>
                      <a:pt x="1190" y="616"/>
                    </a:lnTo>
                    <a:lnTo>
                      <a:pt x="1187" y="655"/>
                    </a:lnTo>
                    <a:lnTo>
                      <a:pt x="1187" y="655"/>
                    </a:lnTo>
                    <a:lnTo>
                      <a:pt x="1180" y="693"/>
                    </a:lnTo>
                    <a:lnTo>
                      <a:pt x="1172" y="731"/>
                    </a:lnTo>
                    <a:lnTo>
                      <a:pt x="1163" y="767"/>
                    </a:lnTo>
                    <a:lnTo>
                      <a:pt x="1151" y="800"/>
                    </a:lnTo>
                    <a:lnTo>
                      <a:pt x="1136" y="832"/>
                    </a:lnTo>
                    <a:lnTo>
                      <a:pt x="1120" y="862"/>
                    </a:lnTo>
                    <a:lnTo>
                      <a:pt x="1103" y="890"/>
                    </a:lnTo>
                    <a:lnTo>
                      <a:pt x="1083" y="918"/>
                    </a:lnTo>
                    <a:lnTo>
                      <a:pt x="1062" y="944"/>
                    </a:lnTo>
                    <a:lnTo>
                      <a:pt x="1038" y="968"/>
                    </a:lnTo>
                    <a:lnTo>
                      <a:pt x="1013" y="990"/>
                    </a:lnTo>
                    <a:lnTo>
                      <a:pt x="986" y="1013"/>
                    </a:lnTo>
                    <a:lnTo>
                      <a:pt x="957" y="1033"/>
                    </a:lnTo>
                    <a:lnTo>
                      <a:pt x="926" y="1053"/>
                    </a:lnTo>
                    <a:lnTo>
                      <a:pt x="893" y="1070"/>
                    </a:lnTo>
                    <a:lnTo>
                      <a:pt x="860" y="1087"/>
                    </a:lnTo>
                    <a:lnTo>
                      <a:pt x="860" y="1087"/>
                    </a:lnTo>
                    <a:lnTo>
                      <a:pt x="826" y="1103"/>
                    </a:lnTo>
                    <a:lnTo>
                      <a:pt x="794" y="1117"/>
                    </a:lnTo>
                    <a:lnTo>
                      <a:pt x="729" y="1143"/>
                    </a:lnTo>
                    <a:lnTo>
                      <a:pt x="667" y="1169"/>
                    </a:lnTo>
                    <a:lnTo>
                      <a:pt x="636" y="1182"/>
                    </a:lnTo>
                    <a:lnTo>
                      <a:pt x="608" y="1195"/>
                    </a:lnTo>
                    <a:lnTo>
                      <a:pt x="581" y="1210"/>
                    </a:lnTo>
                    <a:lnTo>
                      <a:pt x="557" y="1226"/>
                    </a:lnTo>
                    <a:lnTo>
                      <a:pt x="535" y="1243"/>
                    </a:lnTo>
                    <a:lnTo>
                      <a:pt x="524" y="1252"/>
                    </a:lnTo>
                    <a:lnTo>
                      <a:pt x="515" y="1262"/>
                    </a:lnTo>
                    <a:lnTo>
                      <a:pt x="507" y="1272"/>
                    </a:lnTo>
                    <a:lnTo>
                      <a:pt x="499" y="1283"/>
                    </a:lnTo>
                    <a:lnTo>
                      <a:pt x="492" y="1295"/>
                    </a:lnTo>
                    <a:lnTo>
                      <a:pt x="486" y="1307"/>
                    </a:lnTo>
                    <a:lnTo>
                      <a:pt x="480" y="1320"/>
                    </a:lnTo>
                    <a:lnTo>
                      <a:pt x="476" y="1334"/>
                    </a:lnTo>
                    <a:lnTo>
                      <a:pt x="472" y="1347"/>
                    </a:lnTo>
                    <a:lnTo>
                      <a:pt x="470" y="1363"/>
                    </a:lnTo>
                    <a:lnTo>
                      <a:pt x="94" y="1315"/>
                    </a:lnTo>
                    <a:close/>
                    <a:moveTo>
                      <a:pt x="16" y="2019"/>
                    </a:moveTo>
                    <a:lnTo>
                      <a:pt x="69" y="1589"/>
                    </a:lnTo>
                    <a:lnTo>
                      <a:pt x="444" y="1636"/>
                    </a:lnTo>
                    <a:lnTo>
                      <a:pt x="391" y="2066"/>
                    </a:lnTo>
                    <a:lnTo>
                      <a:pt x="16" y="2019"/>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0"/>
              <p:cNvSpPr>
                <a:spLocks noEditPoints="1"/>
              </p:cNvSpPr>
              <p:nvPr/>
            </p:nvSpPr>
            <p:spPr bwMode="auto">
              <a:xfrm>
                <a:off x="-4214813" y="252413"/>
                <a:ext cx="519112" cy="477838"/>
              </a:xfrm>
              <a:custGeom>
                <a:avLst/>
                <a:gdLst>
                  <a:gd name="T0" fmla="*/ 394 w 1305"/>
                  <a:gd name="T1" fmla="*/ 976 h 1203"/>
                  <a:gd name="T2" fmla="*/ 318 w 1305"/>
                  <a:gd name="T3" fmla="*/ 658 h 1203"/>
                  <a:gd name="T4" fmla="*/ 364 w 1305"/>
                  <a:gd name="T5" fmla="*/ 609 h 1203"/>
                  <a:gd name="T6" fmla="*/ 414 w 1305"/>
                  <a:gd name="T7" fmla="*/ 571 h 1203"/>
                  <a:gd name="T8" fmla="*/ 469 w 1305"/>
                  <a:gd name="T9" fmla="*/ 541 h 1203"/>
                  <a:gd name="T10" fmla="*/ 535 w 1305"/>
                  <a:gd name="T11" fmla="*/ 527 h 1203"/>
                  <a:gd name="T12" fmla="*/ 611 w 1305"/>
                  <a:gd name="T13" fmla="*/ 529 h 1203"/>
                  <a:gd name="T14" fmla="*/ 716 w 1305"/>
                  <a:gd name="T15" fmla="*/ 553 h 1203"/>
                  <a:gd name="T16" fmla="*/ 813 w 1305"/>
                  <a:gd name="T17" fmla="*/ 569 h 1203"/>
                  <a:gd name="T18" fmla="*/ 887 w 1305"/>
                  <a:gd name="T19" fmla="*/ 568 h 1203"/>
                  <a:gd name="T20" fmla="*/ 945 w 1305"/>
                  <a:gd name="T21" fmla="*/ 552 h 1203"/>
                  <a:gd name="T22" fmla="*/ 974 w 1305"/>
                  <a:gd name="T23" fmla="*/ 535 h 1203"/>
                  <a:gd name="T24" fmla="*/ 991 w 1305"/>
                  <a:gd name="T25" fmla="*/ 517 h 1203"/>
                  <a:gd name="T26" fmla="*/ 1015 w 1305"/>
                  <a:gd name="T27" fmla="*/ 479 h 1203"/>
                  <a:gd name="T28" fmla="*/ 1024 w 1305"/>
                  <a:gd name="T29" fmla="*/ 437 h 1203"/>
                  <a:gd name="T30" fmla="*/ 1020 w 1305"/>
                  <a:gd name="T31" fmla="*/ 395 h 1203"/>
                  <a:gd name="T32" fmla="*/ 1004 w 1305"/>
                  <a:gd name="T33" fmla="*/ 356 h 1203"/>
                  <a:gd name="T34" fmla="*/ 976 w 1305"/>
                  <a:gd name="T35" fmla="*/ 320 h 1203"/>
                  <a:gd name="T36" fmla="*/ 951 w 1305"/>
                  <a:gd name="T37" fmla="*/ 298 h 1203"/>
                  <a:gd name="T38" fmla="*/ 902 w 1305"/>
                  <a:gd name="T39" fmla="*/ 274 h 1203"/>
                  <a:gd name="T40" fmla="*/ 853 w 1305"/>
                  <a:gd name="T41" fmla="*/ 264 h 1203"/>
                  <a:gd name="T42" fmla="*/ 803 w 1305"/>
                  <a:gd name="T43" fmla="*/ 266 h 1203"/>
                  <a:gd name="T44" fmla="*/ 718 w 1305"/>
                  <a:gd name="T45" fmla="*/ 283 h 1203"/>
                  <a:gd name="T46" fmla="*/ 689 w 1305"/>
                  <a:gd name="T47" fmla="*/ 27 h 1203"/>
                  <a:gd name="T48" fmla="*/ 781 w 1305"/>
                  <a:gd name="T49" fmla="*/ 4 h 1203"/>
                  <a:gd name="T50" fmla="*/ 877 w 1305"/>
                  <a:gd name="T51" fmla="*/ 2 h 1203"/>
                  <a:gd name="T52" fmla="*/ 970 w 1305"/>
                  <a:gd name="T53" fmla="*/ 22 h 1203"/>
                  <a:gd name="T54" fmla="*/ 1060 w 1305"/>
                  <a:gd name="T55" fmla="*/ 62 h 1203"/>
                  <a:gd name="T56" fmla="*/ 1143 w 1305"/>
                  <a:gd name="T57" fmla="*/ 123 h 1203"/>
                  <a:gd name="T58" fmla="*/ 1197 w 1305"/>
                  <a:gd name="T59" fmla="*/ 177 h 1203"/>
                  <a:gd name="T60" fmla="*/ 1253 w 1305"/>
                  <a:gd name="T61" fmla="*/ 256 h 1203"/>
                  <a:gd name="T62" fmla="*/ 1277 w 1305"/>
                  <a:gd name="T63" fmla="*/ 308 h 1203"/>
                  <a:gd name="T64" fmla="*/ 1296 w 1305"/>
                  <a:gd name="T65" fmla="*/ 363 h 1203"/>
                  <a:gd name="T66" fmla="*/ 1305 w 1305"/>
                  <a:gd name="T67" fmla="*/ 420 h 1203"/>
                  <a:gd name="T68" fmla="*/ 1304 w 1305"/>
                  <a:gd name="T69" fmla="*/ 480 h 1203"/>
                  <a:gd name="T70" fmla="*/ 1292 w 1305"/>
                  <a:gd name="T71" fmla="*/ 540 h 1203"/>
                  <a:gd name="T72" fmla="*/ 1269 w 1305"/>
                  <a:gd name="T73" fmla="*/ 601 h 1203"/>
                  <a:gd name="T74" fmla="*/ 1232 w 1305"/>
                  <a:gd name="T75" fmla="*/ 662 h 1203"/>
                  <a:gd name="T76" fmla="*/ 1200 w 1305"/>
                  <a:gd name="T77" fmla="*/ 704 h 1203"/>
                  <a:gd name="T78" fmla="*/ 1143 w 1305"/>
                  <a:gd name="T79" fmla="*/ 758 h 1203"/>
                  <a:gd name="T80" fmla="*/ 1082 w 1305"/>
                  <a:gd name="T81" fmla="*/ 797 h 1203"/>
                  <a:gd name="T82" fmla="*/ 1016 w 1305"/>
                  <a:gd name="T83" fmla="*/ 821 h 1203"/>
                  <a:gd name="T84" fmla="*/ 946 w 1305"/>
                  <a:gd name="T85" fmla="*/ 830 h 1203"/>
                  <a:gd name="T86" fmla="*/ 870 w 1305"/>
                  <a:gd name="T87" fmla="*/ 827 h 1203"/>
                  <a:gd name="T88" fmla="*/ 819 w 1305"/>
                  <a:gd name="T89" fmla="*/ 821 h 1203"/>
                  <a:gd name="T90" fmla="*/ 702 w 1305"/>
                  <a:gd name="T91" fmla="*/ 795 h 1203"/>
                  <a:gd name="T92" fmla="*/ 637 w 1305"/>
                  <a:gd name="T93" fmla="*/ 786 h 1203"/>
                  <a:gd name="T94" fmla="*/ 580 w 1305"/>
                  <a:gd name="T95" fmla="*/ 791 h 1203"/>
                  <a:gd name="T96" fmla="*/ 529 w 1305"/>
                  <a:gd name="T97" fmla="*/ 817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5" h="1203">
                    <a:moveTo>
                      <a:pt x="0" y="1030"/>
                    </a:moveTo>
                    <a:lnTo>
                      <a:pt x="197" y="805"/>
                    </a:lnTo>
                    <a:lnTo>
                      <a:pt x="394" y="976"/>
                    </a:lnTo>
                    <a:lnTo>
                      <a:pt x="197" y="1203"/>
                    </a:lnTo>
                    <a:lnTo>
                      <a:pt x="0" y="1030"/>
                    </a:lnTo>
                    <a:close/>
                    <a:moveTo>
                      <a:pt x="318" y="658"/>
                    </a:moveTo>
                    <a:lnTo>
                      <a:pt x="318" y="658"/>
                    </a:lnTo>
                    <a:lnTo>
                      <a:pt x="348" y="625"/>
                    </a:lnTo>
                    <a:lnTo>
                      <a:pt x="364" y="609"/>
                    </a:lnTo>
                    <a:lnTo>
                      <a:pt x="380" y="596"/>
                    </a:lnTo>
                    <a:lnTo>
                      <a:pt x="396" y="582"/>
                    </a:lnTo>
                    <a:lnTo>
                      <a:pt x="414" y="571"/>
                    </a:lnTo>
                    <a:lnTo>
                      <a:pt x="432" y="559"/>
                    </a:lnTo>
                    <a:lnTo>
                      <a:pt x="451" y="549"/>
                    </a:lnTo>
                    <a:lnTo>
                      <a:pt x="469" y="541"/>
                    </a:lnTo>
                    <a:lnTo>
                      <a:pt x="491" y="535"/>
                    </a:lnTo>
                    <a:lnTo>
                      <a:pt x="512" y="531"/>
                    </a:lnTo>
                    <a:lnTo>
                      <a:pt x="535" y="527"/>
                    </a:lnTo>
                    <a:lnTo>
                      <a:pt x="559" y="527"/>
                    </a:lnTo>
                    <a:lnTo>
                      <a:pt x="584" y="527"/>
                    </a:lnTo>
                    <a:lnTo>
                      <a:pt x="611" y="529"/>
                    </a:lnTo>
                    <a:lnTo>
                      <a:pt x="638" y="535"/>
                    </a:lnTo>
                    <a:lnTo>
                      <a:pt x="638" y="535"/>
                    </a:lnTo>
                    <a:lnTo>
                      <a:pt x="716" y="553"/>
                    </a:lnTo>
                    <a:lnTo>
                      <a:pt x="762" y="563"/>
                    </a:lnTo>
                    <a:lnTo>
                      <a:pt x="788" y="567"/>
                    </a:lnTo>
                    <a:lnTo>
                      <a:pt x="813" y="569"/>
                    </a:lnTo>
                    <a:lnTo>
                      <a:pt x="838" y="571"/>
                    </a:lnTo>
                    <a:lnTo>
                      <a:pt x="863" y="571"/>
                    </a:lnTo>
                    <a:lnTo>
                      <a:pt x="887" y="568"/>
                    </a:lnTo>
                    <a:lnTo>
                      <a:pt x="911" y="564"/>
                    </a:lnTo>
                    <a:lnTo>
                      <a:pt x="934" y="557"/>
                    </a:lnTo>
                    <a:lnTo>
                      <a:pt x="945" y="552"/>
                    </a:lnTo>
                    <a:lnTo>
                      <a:pt x="954" y="547"/>
                    </a:lnTo>
                    <a:lnTo>
                      <a:pt x="965" y="541"/>
                    </a:lnTo>
                    <a:lnTo>
                      <a:pt x="974" y="535"/>
                    </a:lnTo>
                    <a:lnTo>
                      <a:pt x="983" y="527"/>
                    </a:lnTo>
                    <a:lnTo>
                      <a:pt x="991" y="517"/>
                    </a:lnTo>
                    <a:lnTo>
                      <a:pt x="991" y="517"/>
                    </a:lnTo>
                    <a:lnTo>
                      <a:pt x="1000" y="505"/>
                    </a:lnTo>
                    <a:lnTo>
                      <a:pt x="1008" y="492"/>
                    </a:lnTo>
                    <a:lnTo>
                      <a:pt x="1015" y="479"/>
                    </a:lnTo>
                    <a:lnTo>
                      <a:pt x="1020" y="465"/>
                    </a:lnTo>
                    <a:lnTo>
                      <a:pt x="1023" y="451"/>
                    </a:lnTo>
                    <a:lnTo>
                      <a:pt x="1024" y="437"/>
                    </a:lnTo>
                    <a:lnTo>
                      <a:pt x="1024" y="423"/>
                    </a:lnTo>
                    <a:lnTo>
                      <a:pt x="1023" y="409"/>
                    </a:lnTo>
                    <a:lnTo>
                      <a:pt x="1020" y="395"/>
                    </a:lnTo>
                    <a:lnTo>
                      <a:pt x="1016" y="382"/>
                    </a:lnTo>
                    <a:lnTo>
                      <a:pt x="1011" y="368"/>
                    </a:lnTo>
                    <a:lnTo>
                      <a:pt x="1004" y="356"/>
                    </a:lnTo>
                    <a:lnTo>
                      <a:pt x="996" y="343"/>
                    </a:lnTo>
                    <a:lnTo>
                      <a:pt x="987" y="331"/>
                    </a:lnTo>
                    <a:lnTo>
                      <a:pt x="976" y="320"/>
                    </a:lnTo>
                    <a:lnTo>
                      <a:pt x="966" y="310"/>
                    </a:lnTo>
                    <a:lnTo>
                      <a:pt x="966" y="310"/>
                    </a:lnTo>
                    <a:lnTo>
                      <a:pt x="951" y="298"/>
                    </a:lnTo>
                    <a:lnTo>
                      <a:pt x="935" y="287"/>
                    </a:lnTo>
                    <a:lnTo>
                      <a:pt x="919" y="279"/>
                    </a:lnTo>
                    <a:lnTo>
                      <a:pt x="902" y="274"/>
                    </a:lnTo>
                    <a:lnTo>
                      <a:pt x="886" y="268"/>
                    </a:lnTo>
                    <a:lnTo>
                      <a:pt x="869" y="266"/>
                    </a:lnTo>
                    <a:lnTo>
                      <a:pt x="853" y="264"/>
                    </a:lnTo>
                    <a:lnTo>
                      <a:pt x="837" y="263"/>
                    </a:lnTo>
                    <a:lnTo>
                      <a:pt x="819" y="264"/>
                    </a:lnTo>
                    <a:lnTo>
                      <a:pt x="803" y="266"/>
                    </a:lnTo>
                    <a:lnTo>
                      <a:pt x="773" y="271"/>
                    </a:lnTo>
                    <a:lnTo>
                      <a:pt x="744" y="276"/>
                    </a:lnTo>
                    <a:lnTo>
                      <a:pt x="718" y="283"/>
                    </a:lnTo>
                    <a:lnTo>
                      <a:pt x="658" y="39"/>
                    </a:lnTo>
                    <a:lnTo>
                      <a:pt x="658" y="39"/>
                    </a:lnTo>
                    <a:lnTo>
                      <a:pt x="689" y="27"/>
                    </a:lnTo>
                    <a:lnTo>
                      <a:pt x="720" y="17"/>
                    </a:lnTo>
                    <a:lnTo>
                      <a:pt x="750" y="9"/>
                    </a:lnTo>
                    <a:lnTo>
                      <a:pt x="781" y="4"/>
                    </a:lnTo>
                    <a:lnTo>
                      <a:pt x="813" y="1"/>
                    </a:lnTo>
                    <a:lnTo>
                      <a:pt x="845" y="0"/>
                    </a:lnTo>
                    <a:lnTo>
                      <a:pt x="877" y="2"/>
                    </a:lnTo>
                    <a:lnTo>
                      <a:pt x="907" y="6"/>
                    </a:lnTo>
                    <a:lnTo>
                      <a:pt x="939" y="13"/>
                    </a:lnTo>
                    <a:lnTo>
                      <a:pt x="970" y="22"/>
                    </a:lnTo>
                    <a:lnTo>
                      <a:pt x="1000" y="33"/>
                    </a:lnTo>
                    <a:lnTo>
                      <a:pt x="1031" y="47"/>
                    </a:lnTo>
                    <a:lnTo>
                      <a:pt x="1060" y="62"/>
                    </a:lnTo>
                    <a:lnTo>
                      <a:pt x="1088" y="81"/>
                    </a:lnTo>
                    <a:lnTo>
                      <a:pt x="1116" y="101"/>
                    </a:lnTo>
                    <a:lnTo>
                      <a:pt x="1143" y="123"/>
                    </a:lnTo>
                    <a:lnTo>
                      <a:pt x="1143" y="123"/>
                    </a:lnTo>
                    <a:lnTo>
                      <a:pt x="1171" y="149"/>
                    </a:lnTo>
                    <a:lnTo>
                      <a:pt x="1197" y="177"/>
                    </a:lnTo>
                    <a:lnTo>
                      <a:pt x="1221" y="207"/>
                    </a:lnTo>
                    <a:lnTo>
                      <a:pt x="1243" y="239"/>
                    </a:lnTo>
                    <a:lnTo>
                      <a:pt x="1253" y="256"/>
                    </a:lnTo>
                    <a:lnTo>
                      <a:pt x="1261" y="272"/>
                    </a:lnTo>
                    <a:lnTo>
                      <a:pt x="1271" y="290"/>
                    </a:lnTo>
                    <a:lnTo>
                      <a:pt x="1277" y="308"/>
                    </a:lnTo>
                    <a:lnTo>
                      <a:pt x="1285" y="326"/>
                    </a:lnTo>
                    <a:lnTo>
                      <a:pt x="1291" y="344"/>
                    </a:lnTo>
                    <a:lnTo>
                      <a:pt x="1296" y="363"/>
                    </a:lnTo>
                    <a:lnTo>
                      <a:pt x="1300" y="382"/>
                    </a:lnTo>
                    <a:lnTo>
                      <a:pt x="1303" y="401"/>
                    </a:lnTo>
                    <a:lnTo>
                      <a:pt x="1305" y="420"/>
                    </a:lnTo>
                    <a:lnTo>
                      <a:pt x="1305" y="440"/>
                    </a:lnTo>
                    <a:lnTo>
                      <a:pt x="1305" y="460"/>
                    </a:lnTo>
                    <a:lnTo>
                      <a:pt x="1304" y="480"/>
                    </a:lnTo>
                    <a:lnTo>
                      <a:pt x="1301" y="500"/>
                    </a:lnTo>
                    <a:lnTo>
                      <a:pt x="1297" y="520"/>
                    </a:lnTo>
                    <a:lnTo>
                      <a:pt x="1292" y="540"/>
                    </a:lnTo>
                    <a:lnTo>
                      <a:pt x="1285" y="561"/>
                    </a:lnTo>
                    <a:lnTo>
                      <a:pt x="1279" y="581"/>
                    </a:lnTo>
                    <a:lnTo>
                      <a:pt x="1269" y="601"/>
                    </a:lnTo>
                    <a:lnTo>
                      <a:pt x="1259" y="622"/>
                    </a:lnTo>
                    <a:lnTo>
                      <a:pt x="1245" y="642"/>
                    </a:lnTo>
                    <a:lnTo>
                      <a:pt x="1232" y="662"/>
                    </a:lnTo>
                    <a:lnTo>
                      <a:pt x="1217" y="684"/>
                    </a:lnTo>
                    <a:lnTo>
                      <a:pt x="1200" y="704"/>
                    </a:lnTo>
                    <a:lnTo>
                      <a:pt x="1200" y="704"/>
                    </a:lnTo>
                    <a:lnTo>
                      <a:pt x="1181" y="724"/>
                    </a:lnTo>
                    <a:lnTo>
                      <a:pt x="1161" y="742"/>
                    </a:lnTo>
                    <a:lnTo>
                      <a:pt x="1143" y="758"/>
                    </a:lnTo>
                    <a:lnTo>
                      <a:pt x="1123" y="773"/>
                    </a:lnTo>
                    <a:lnTo>
                      <a:pt x="1102" y="786"/>
                    </a:lnTo>
                    <a:lnTo>
                      <a:pt x="1082" y="797"/>
                    </a:lnTo>
                    <a:lnTo>
                      <a:pt x="1060" y="806"/>
                    </a:lnTo>
                    <a:lnTo>
                      <a:pt x="1039" y="814"/>
                    </a:lnTo>
                    <a:lnTo>
                      <a:pt x="1016" y="821"/>
                    </a:lnTo>
                    <a:lnTo>
                      <a:pt x="994" y="826"/>
                    </a:lnTo>
                    <a:lnTo>
                      <a:pt x="970" y="829"/>
                    </a:lnTo>
                    <a:lnTo>
                      <a:pt x="946" y="830"/>
                    </a:lnTo>
                    <a:lnTo>
                      <a:pt x="922" y="831"/>
                    </a:lnTo>
                    <a:lnTo>
                      <a:pt x="897" y="830"/>
                    </a:lnTo>
                    <a:lnTo>
                      <a:pt x="870" y="827"/>
                    </a:lnTo>
                    <a:lnTo>
                      <a:pt x="843" y="825"/>
                    </a:lnTo>
                    <a:lnTo>
                      <a:pt x="843" y="825"/>
                    </a:lnTo>
                    <a:lnTo>
                      <a:pt x="819" y="821"/>
                    </a:lnTo>
                    <a:lnTo>
                      <a:pt x="795" y="815"/>
                    </a:lnTo>
                    <a:lnTo>
                      <a:pt x="748" y="806"/>
                    </a:lnTo>
                    <a:lnTo>
                      <a:pt x="702" y="795"/>
                    </a:lnTo>
                    <a:lnTo>
                      <a:pt x="680" y="791"/>
                    </a:lnTo>
                    <a:lnTo>
                      <a:pt x="658" y="789"/>
                    </a:lnTo>
                    <a:lnTo>
                      <a:pt x="637" y="786"/>
                    </a:lnTo>
                    <a:lnTo>
                      <a:pt x="617" y="786"/>
                    </a:lnTo>
                    <a:lnTo>
                      <a:pt x="599" y="787"/>
                    </a:lnTo>
                    <a:lnTo>
                      <a:pt x="580" y="791"/>
                    </a:lnTo>
                    <a:lnTo>
                      <a:pt x="561" y="797"/>
                    </a:lnTo>
                    <a:lnTo>
                      <a:pt x="545" y="805"/>
                    </a:lnTo>
                    <a:lnTo>
                      <a:pt x="529" y="817"/>
                    </a:lnTo>
                    <a:lnTo>
                      <a:pt x="515" y="830"/>
                    </a:lnTo>
                    <a:lnTo>
                      <a:pt x="318" y="658"/>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41"/>
              <p:cNvSpPr>
                <a:spLocks noEditPoints="1"/>
              </p:cNvSpPr>
              <p:nvPr/>
            </p:nvSpPr>
            <p:spPr bwMode="auto">
              <a:xfrm>
                <a:off x="-4873404" y="218105"/>
                <a:ext cx="265112" cy="387350"/>
              </a:xfrm>
              <a:custGeom>
                <a:avLst/>
                <a:gdLst>
                  <a:gd name="T0" fmla="*/ 321 w 667"/>
                  <a:gd name="T1" fmla="*/ 670 h 977"/>
                  <a:gd name="T2" fmla="*/ 298 w 667"/>
                  <a:gd name="T3" fmla="*/ 617 h 977"/>
                  <a:gd name="T4" fmla="*/ 291 w 667"/>
                  <a:gd name="T5" fmla="*/ 574 h 977"/>
                  <a:gd name="T6" fmla="*/ 294 w 667"/>
                  <a:gd name="T7" fmla="*/ 529 h 977"/>
                  <a:gd name="T8" fmla="*/ 311 w 667"/>
                  <a:gd name="T9" fmla="*/ 481 h 977"/>
                  <a:gd name="T10" fmla="*/ 347 w 667"/>
                  <a:gd name="T11" fmla="*/ 417 h 977"/>
                  <a:gd name="T12" fmla="*/ 383 w 667"/>
                  <a:gd name="T13" fmla="*/ 341 h 977"/>
                  <a:gd name="T14" fmla="*/ 394 w 667"/>
                  <a:gd name="T15" fmla="*/ 292 h 977"/>
                  <a:gd name="T16" fmla="*/ 387 w 667"/>
                  <a:gd name="T17" fmla="*/ 245 h 977"/>
                  <a:gd name="T18" fmla="*/ 374 w 667"/>
                  <a:gd name="T19" fmla="*/ 221 h 977"/>
                  <a:gd name="T20" fmla="*/ 351 w 667"/>
                  <a:gd name="T21" fmla="*/ 201 h 977"/>
                  <a:gd name="T22" fmla="*/ 325 w 667"/>
                  <a:gd name="T23" fmla="*/ 189 h 977"/>
                  <a:gd name="T24" fmla="*/ 297 w 667"/>
                  <a:gd name="T25" fmla="*/ 187 h 977"/>
                  <a:gd name="T26" fmla="*/ 267 w 667"/>
                  <a:gd name="T27" fmla="*/ 192 h 977"/>
                  <a:gd name="T28" fmla="*/ 240 w 667"/>
                  <a:gd name="T29" fmla="*/ 205 h 977"/>
                  <a:gd name="T30" fmla="*/ 218 w 667"/>
                  <a:gd name="T31" fmla="*/ 221 h 977"/>
                  <a:gd name="T32" fmla="*/ 197 w 667"/>
                  <a:gd name="T33" fmla="*/ 249 h 977"/>
                  <a:gd name="T34" fmla="*/ 184 w 667"/>
                  <a:gd name="T35" fmla="*/ 280 h 977"/>
                  <a:gd name="T36" fmla="*/ 174 w 667"/>
                  <a:gd name="T37" fmla="*/ 342 h 977"/>
                  <a:gd name="T38" fmla="*/ 3 w 667"/>
                  <a:gd name="T39" fmla="*/ 352 h 977"/>
                  <a:gd name="T40" fmla="*/ 0 w 667"/>
                  <a:gd name="T41" fmla="*/ 285 h 977"/>
                  <a:gd name="T42" fmla="*/ 13 w 667"/>
                  <a:gd name="T43" fmla="*/ 223 h 977"/>
                  <a:gd name="T44" fmla="*/ 41 w 667"/>
                  <a:gd name="T45" fmla="*/ 164 h 977"/>
                  <a:gd name="T46" fmla="*/ 81 w 667"/>
                  <a:gd name="T47" fmla="*/ 111 h 977"/>
                  <a:gd name="T48" fmla="*/ 133 w 667"/>
                  <a:gd name="T49" fmla="*/ 66 h 977"/>
                  <a:gd name="T50" fmla="*/ 176 w 667"/>
                  <a:gd name="T51" fmla="*/ 39 h 977"/>
                  <a:gd name="T52" fmla="*/ 249 w 667"/>
                  <a:gd name="T53" fmla="*/ 11 h 977"/>
                  <a:gd name="T54" fmla="*/ 327 w 667"/>
                  <a:gd name="T55" fmla="*/ 0 h 977"/>
                  <a:gd name="T56" fmla="*/ 405 w 667"/>
                  <a:gd name="T57" fmla="*/ 14 h 977"/>
                  <a:gd name="T58" fmla="*/ 442 w 667"/>
                  <a:gd name="T59" fmla="*/ 31 h 977"/>
                  <a:gd name="T60" fmla="*/ 478 w 667"/>
                  <a:gd name="T61" fmla="*/ 56 h 977"/>
                  <a:gd name="T62" fmla="*/ 512 w 667"/>
                  <a:gd name="T63" fmla="*/ 90 h 977"/>
                  <a:gd name="T64" fmla="*/ 542 w 667"/>
                  <a:gd name="T65" fmla="*/ 132 h 977"/>
                  <a:gd name="T66" fmla="*/ 560 w 667"/>
                  <a:gd name="T67" fmla="*/ 164 h 977"/>
                  <a:gd name="T68" fmla="*/ 576 w 667"/>
                  <a:gd name="T69" fmla="*/ 212 h 977"/>
                  <a:gd name="T70" fmla="*/ 583 w 667"/>
                  <a:gd name="T71" fmla="*/ 259 h 977"/>
                  <a:gd name="T72" fmla="*/ 578 w 667"/>
                  <a:gd name="T73" fmla="*/ 306 h 977"/>
                  <a:gd name="T74" fmla="*/ 564 w 667"/>
                  <a:gd name="T75" fmla="*/ 354 h 977"/>
                  <a:gd name="T76" fmla="*/ 550 w 667"/>
                  <a:gd name="T77" fmla="*/ 388 h 977"/>
                  <a:gd name="T78" fmla="*/ 503 w 667"/>
                  <a:gd name="T79" fmla="*/ 474 h 977"/>
                  <a:gd name="T80" fmla="*/ 480 w 667"/>
                  <a:gd name="T81" fmla="*/ 527 h 977"/>
                  <a:gd name="T82" fmla="*/ 475 w 667"/>
                  <a:gd name="T83" fmla="*/ 566 h 977"/>
                  <a:gd name="T84" fmla="*/ 488 w 667"/>
                  <a:gd name="T85" fmla="*/ 603 h 977"/>
                  <a:gd name="T86" fmla="*/ 409 w 667"/>
                  <a:gd name="T87" fmla="*/ 804 h 977"/>
                  <a:gd name="T88" fmla="*/ 515 w 667"/>
                  <a:gd name="T89" fmla="*/ 977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977">
                    <a:moveTo>
                      <a:pt x="337" y="696"/>
                    </a:moveTo>
                    <a:lnTo>
                      <a:pt x="337" y="696"/>
                    </a:lnTo>
                    <a:lnTo>
                      <a:pt x="321" y="670"/>
                    </a:lnTo>
                    <a:lnTo>
                      <a:pt x="309" y="643"/>
                    </a:lnTo>
                    <a:lnTo>
                      <a:pt x="303" y="630"/>
                    </a:lnTo>
                    <a:lnTo>
                      <a:pt x="298" y="617"/>
                    </a:lnTo>
                    <a:lnTo>
                      <a:pt x="295" y="602"/>
                    </a:lnTo>
                    <a:lnTo>
                      <a:pt x="293" y="589"/>
                    </a:lnTo>
                    <a:lnTo>
                      <a:pt x="291" y="574"/>
                    </a:lnTo>
                    <a:lnTo>
                      <a:pt x="291" y="559"/>
                    </a:lnTo>
                    <a:lnTo>
                      <a:pt x="293" y="545"/>
                    </a:lnTo>
                    <a:lnTo>
                      <a:pt x="294" y="529"/>
                    </a:lnTo>
                    <a:lnTo>
                      <a:pt x="299" y="514"/>
                    </a:lnTo>
                    <a:lnTo>
                      <a:pt x="305" y="497"/>
                    </a:lnTo>
                    <a:lnTo>
                      <a:pt x="311" y="481"/>
                    </a:lnTo>
                    <a:lnTo>
                      <a:pt x="321" y="464"/>
                    </a:lnTo>
                    <a:lnTo>
                      <a:pt x="321" y="464"/>
                    </a:lnTo>
                    <a:lnTo>
                      <a:pt x="347" y="417"/>
                    </a:lnTo>
                    <a:lnTo>
                      <a:pt x="363" y="388"/>
                    </a:lnTo>
                    <a:lnTo>
                      <a:pt x="378" y="357"/>
                    </a:lnTo>
                    <a:lnTo>
                      <a:pt x="383" y="341"/>
                    </a:lnTo>
                    <a:lnTo>
                      <a:pt x="389" y="324"/>
                    </a:lnTo>
                    <a:lnTo>
                      <a:pt x="393" y="308"/>
                    </a:lnTo>
                    <a:lnTo>
                      <a:pt x="394" y="292"/>
                    </a:lnTo>
                    <a:lnTo>
                      <a:pt x="394" y="276"/>
                    </a:lnTo>
                    <a:lnTo>
                      <a:pt x="391" y="260"/>
                    </a:lnTo>
                    <a:lnTo>
                      <a:pt x="387" y="245"/>
                    </a:lnTo>
                    <a:lnTo>
                      <a:pt x="379" y="231"/>
                    </a:lnTo>
                    <a:lnTo>
                      <a:pt x="379" y="231"/>
                    </a:lnTo>
                    <a:lnTo>
                      <a:pt x="374" y="221"/>
                    </a:lnTo>
                    <a:lnTo>
                      <a:pt x="366" y="213"/>
                    </a:lnTo>
                    <a:lnTo>
                      <a:pt x="359" y="207"/>
                    </a:lnTo>
                    <a:lnTo>
                      <a:pt x="351" y="201"/>
                    </a:lnTo>
                    <a:lnTo>
                      <a:pt x="343" y="196"/>
                    </a:lnTo>
                    <a:lnTo>
                      <a:pt x="334" y="192"/>
                    </a:lnTo>
                    <a:lnTo>
                      <a:pt x="325" y="189"/>
                    </a:lnTo>
                    <a:lnTo>
                      <a:pt x="315" y="188"/>
                    </a:lnTo>
                    <a:lnTo>
                      <a:pt x="306" y="187"/>
                    </a:lnTo>
                    <a:lnTo>
                      <a:pt x="297" y="187"/>
                    </a:lnTo>
                    <a:lnTo>
                      <a:pt x="286" y="188"/>
                    </a:lnTo>
                    <a:lnTo>
                      <a:pt x="277" y="189"/>
                    </a:lnTo>
                    <a:lnTo>
                      <a:pt x="267" y="192"/>
                    </a:lnTo>
                    <a:lnTo>
                      <a:pt x="258" y="196"/>
                    </a:lnTo>
                    <a:lnTo>
                      <a:pt x="249" y="200"/>
                    </a:lnTo>
                    <a:lnTo>
                      <a:pt x="240" y="205"/>
                    </a:lnTo>
                    <a:lnTo>
                      <a:pt x="240" y="205"/>
                    </a:lnTo>
                    <a:lnTo>
                      <a:pt x="229" y="213"/>
                    </a:lnTo>
                    <a:lnTo>
                      <a:pt x="218" y="221"/>
                    </a:lnTo>
                    <a:lnTo>
                      <a:pt x="210" y="231"/>
                    </a:lnTo>
                    <a:lnTo>
                      <a:pt x="204" y="240"/>
                    </a:lnTo>
                    <a:lnTo>
                      <a:pt x="197" y="249"/>
                    </a:lnTo>
                    <a:lnTo>
                      <a:pt x="192" y="260"/>
                    </a:lnTo>
                    <a:lnTo>
                      <a:pt x="188" y="269"/>
                    </a:lnTo>
                    <a:lnTo>
                      <a:pt x="184" y="280"/>
                    </a:lnTo>
                    <a:lnTo>
                      <a:pt x="178" y="302"/>
                    </a:lnTo>
                    <a:lnTo>
                      <a:pt x="176" y="322"/>
                    </a:lnTo>
                    <a:lnTo>
                      <a:pt x="174" y="342"/>
                    </a:lnTo>
                    <a:lnTo>
                      <a:pt x="173" y="361"/>
                    </a:lnTo>
                    <a:lnTo>
                      <a:pt x="3" y="352"/>
                    </a:lnTo>
                    <a:lnTo>
                      <a:pt x="3" y="352"/>
                    </a:lnTo>
                    <a:lnTo>
                      <a:pt x="0" y="329"/>
                    </a:lnTo>
                    <a:lnTo>
                      <a:pt x="0" y="308"/>
                    </a:lnTo>
                    <a:lnTo>
                      <a:pt x="0" y="285"/>
                    </a:lnTo>
                    <a:lnTo>
                      <a:pt x="3" y="264"/>
                    </a:lnTo>
                    <a:lnTo>
                      <a:pt x="8" y="243"/>
                    </a:lnTo>
                    <a:lnTo>
                      <a:pt x="13" y="223"/>
                    </a:lnTo>
                    <a:lnTo>
                      <a:pt x="21" y="203"/>
                    </a:lnTo>
                    <a:lnTo>
                      <a:pt x="31" y="183"/>
                    </a:lnTo>
                    <a:lnTo>
                      <a:pt x="41" y="164"/>
                    </a:lnTo>
                    <a:lnTo>
                      <a:pt x="53" y="145"/>
                    </a:lnTo>
                    <a:lnTo>
                      <a:pt x="66" y="128"/>
                    </a:lnTo>
                    <a:lnTo>
                      <a:pt x="81" y="111"/>
                    </a:lnTo>
                    <a:lnTo>
                      <a:pt x="97" y="95"/>
                    </a:lnTo>
                    <a:lnTo>
                      <a:pt x="114" y="80"/>
                    </a:lnTo>
                    <a:lnTo>
                      <a:pt x="133" y="66"/>
                    </a:lnTo>
                    <a:lnTo>
                      <a:pt x="153" y="52"/>
                    </a:lnTo>
                    <a:lnTo>
                      <a:pt x="153" y="52"/>
                    </a:lnTo>
                    <a:lnTo>
                      <a:pt x="176" y="39"/>
                    </a:lnTo>
                    <a:lnTo>
                      <a:pt x="200" y="28"/>
                    </a:lnTo>
                    <a:lnTo>
                      <a:pt x="224" y="19"/>
                    </a:lnTo>
                    <a:lnTo>
                      <a:pt x="249" y="11"/>
                    </a:lnTo>
                    <a:lnTo>
                      <a:pt x="274" y="6"/>
                    </a:lnTo>
                    <a:lnTo>
                      <a:pt x="301" y="2"/>
                    </a:lnTo>
                    <a:lnTo>
                      <a:pt x="327" y="0"/>
                    </a:lnTo>
                    <a:lnTo>
                      <a:pt x="353" y="3"/>
                    </a:lnTo>
                    <a:lnTo>
                      <a:pt x="379" y="7"/>
                    </a:lnTo>
                    <a:lnTo>
                      <a:pt x="405" y="14"/>
                    </a:lnTo>
                    <a:lnTo>
                      <a:pt x="418" y="19"/>
                    </a:lnTo>
                    <a:lnTo>
                      <a:pt x="430" y="24"/>
                    </a:lnTo>
                    <a:lnTo>
                      <a:pt x="442" y="31"/>
                    </a:lnTo>
                    <a:lnTo>
                      <a:pt x="455" y="39"/>
                    </a:lnTo>
                    <a:lnTo>
                      <a:pt x="467" y="47"/>
                    </a:lnTo>
                    <a:lnTo>
                      <a:pt x="478" y="56"/>
                    </a:lnTo>
                    <a:lnTo>
                      <a:pt x="490" y="67"/>
                    </a:lnTo>
                    <a:lnTo>
                      <a:pt x="500" y="78"/>
                    </a:lnTo>
                    <a:lnTo>
                      <a:pt x="512" y="90"/>
                    </a:lnTo>
                    <a:lnTo>
                      <a:pt x="522" y="103"/>
                    </a:lnTo>
                    <a:lnTo>
                      <a:pt x="532" y="116"/>
                    </a:lnTo>
                    <a:lnTo>
                      <a:pt x="542" y="132"/>
                    </a:lnTo>
                    <a:lnTo>
                      <a:pt x="542" y="132"/>
                    </a:lnTo>
                    <a:lnTo>
                      <a:pt x="552" y="148"/>
                    </a:lnTo>
                    <a:lnTo>
                      <a:pt x="560" y="164"/>
                    </a:lnTo>
                    <a:lnTo>
                      <a:pt x="567" y="180"/>
                    </a:lnTo>
                    <a:lnTo>
                      <a:pt x="572" y="196"/>
                    </a:lnTo>
                    <a:lnTo>
                      <a:pt x="576" y="212"/>
                    </a:lnTo>
                    <a:lnTo>
                      <a:pt x="579" y="227"/>
                    </a:lnTo>
                    <a:lnTo>
                      <a:pt x="582" y="243"/>
                    </a:lnTo>
                    <a:lnTo>
                      <a:pt x="583" y="259"/>
                    </a:lnTo>
                    <a:lnTo>
                      <a:pt x="582" y="275"/>
                    </a:lnTo>
                    <a:lnTo>
                      <a:pt x="580" y="290"/>
                    </a:lnTo>
                    <a:lnTo>
                      <a:pt x="578" y="306"/>
                    </a:lnTo>
                    <a:lnTo>
                      <a:pt x="575" y="322"/>
                    </a:lnTo>
                    <a:lnTo>
                      <a:pt x="570" y="338"/>
                    </a:lnTo>
                    <a:lnTo>
                      <a:pt x="564" y="354"/>
                    </a:lnTo>
                    <a:lnTo>
                      <a:pt x="558" y="370"/>
                    </a:lnTo>
                    <a:lnTo>
                      <a:pt x="550" y="388"/>
                    </a:lnTo>
                    <a:lnTo>
                      <a:pt x="550" y="388"/>
                    </a:lnTo>
                    <a:lnTo>
                      <a:pt x="535" y="417"/>
                    </a:lnTo>
                    <a:lnTo>
                      <a:pt x="519" y="446"/>
                    </a:lnTo>
                    <a:lnTo>
                      <a:pt x="503" y="474"/>
                    </a:lnTo>
                    <a:lnTo>
                      <a:pt x="490" y="501"/>
                    </a:lnTo>
                    <a:lnTo>
                      <a:pt x="484" y="514"/>
                    </a:lnTo>
                    <a:lnTo>
                      <a:pt x="480" y="527"/>
                    </a:lnTo>
                    <a:lnTo>
                      <a:pt x="476" y="539"/>
                    </a:lnTo>
                    <a:lnTo>
                      <a:pt x="475" y="553"/>
                    </a:lnTo>
                    <a:lnTo>
                      <a:pt x="475" y="566"/>
                    </a:lnTo>
                    <a:lnTo>
                      <a:pt x="478" y="578"/>
                    </a:lnTo>
                    <a:lnTo>
                      <a:pt x="482" y="590"/>
                    </a:lnTo>
                    <a:lnTo>
                      <a:pt x="488" y="603"/>
                    </a:lnTo>
                    <a:lnTo>
                      <a:pt x="337" y="696"/>
                    </a:lnTo>
                    <a:close/>
                    <a:moveTo>
                      <a:pt x="515" y="977"/>
                    </a:moveTo>
                    <a:lnTo>
                      <a:pt x="409" y="804"/>
                    </a:lnTo>
                    <a:lnTo>
                      <a:pt x="559" y="711"/>
                    </a:lnTo>
                    <a:lnTo>
                      <a:pt x="667" y="884"/>
                    </a:lnTo>
                    <a:lnTo>
                      <a:pt x="515" y="977"/>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876057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Accommodations and Strategies</a:t>
            </a:r>
            <a:br>
              <a:rPr lang="en-US" dirty="0"/>
            </a:br>
            <a:r>
              <a:rPr lang="en-US" dirty="0"/>
              <a:t>(Moderate)</a:t>
            </a:r>
          </a:p>
        </p:txBody>
      </p:sp>
      <p:sp>
        <p:nvSpPr>
          <p:cNvPr id="8" name="Content Placeholder 7"/>
          <p:cNvSpPr>
            <a:spLocks noGrp="1"/>
          </p:cNvSpPr>
          <p:nvPr>
            <p:ph idx="1"/>
          </p:nvPr>
        </p:nvSpPr>
        <p:spPr/>
        <p:txBody>
          <a:bodyPr>
            <a:normAutofit fontScale="92500" lnSpcReduction="20000"/>
          </a:bodyPr>
          <a:lstStyle/>
          <a:p>
            <a:r>
              <a:rPr lang="en-US" dirty="0"/>
              <a:t>Screen readers, reading pens, other AT as needed to fill in gaps (decoding or comprehension)</a:t>
            </a:r>
          </a:p>
          <a:p>
            <a:r>
              <a:rPr lang="en-US" dirty="0"/>
              <a:t>Peer tutor or mentor (good reader)</a:t>
            </a:r>
          </a:p>
          <a:p>
            <a:r>
              <a:rPr lang="en-US" dirty="0"/>
              <a:t>Reteach or provide good reading strategies</a:t>
            </a:r>
          </a:p>
          <a:p>
            <a:r>
              <a:rPr lang="en-US" dirty="0"/>
              <a:t>Provide memory devices or strategies</a:t>
            </a:r>
          </a:p>
          <a:p>
            <a:r>
              <a:rPr lang="en-US" dirty="0"/>
              <a:t>For </a:t>
            </a:r>
            <a:r>
              <a:rPr lang="en-US" dirty="0" smtClean="0"/>
              <a:t>spelling </a:t>
            </a:r>
            <a:r>
              <a:rPr lang="en-US" dirty="0"/>
              <a:t>difficulties, allow use of reference materials (dictionary, word prediction software)</a:t>
            </a:r>
          </a:p>
          <a:p>
            <a:r>
              <a:rPr lang="en-US" dirty="0"/>
              <a:t>For writing process difficulties, allow verbal response</a:t>
            </a:r>
          </a:p>
          <a:p>
            <a:r>
              <a:rPr lang="en-US" dirty="0"/>
              <a:t>Quiet space or minimized distractions</a:t>
            </a:r>
          </a:p>
          <a:p>
            <a:endParaRPr lang="en-US" dirty="0"/>
          </a:p>
        </p:txBody>
      </p:sp>
    </p:spTree>
    <p:extLst>
      <p:ext uri="{BB962C8B-B14F-4D97-AF65-F5344CB8AC3E}">
        <p14:creationId xmlns:p14="http://schemas.microsoft.com/office/powerpoint/2010/main" val="592554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Accommodations and Strategies</a:t>
            </a:r>
            <a:br>
              <a:rPr lang="en-US" dirty="0"/>
            </a:br>
            <a:r>
              <a:rPr lang="en-US" dirty="0"/>
              <a:t>(Severe)</a:t>
            </a:r>
          </a:p>
        </p:txBody>
      </p:sp>
      <p:sp>
        <p:nvSpPr>
          <p:cNvPr id="8" name="Content Placeholder 7"/>
          <p:cNvSpPr>
            <a:spLocks noGrp="1"/>
          </p:cNvSpPr>
          <p:nvPr>
            <p:ph idx="1"/>
          </p:nvPr>
        </p:nvSpPr>
        <p:spPr/>
        <p:txBody>
          <a:bodyPr>
            <a:normAutofit lnSpcReduction="10000"/>
          </a:bodyPr>
          <a:lstStyle/>
          <a:p>
            <a:r>
              <a:rPr lang="en-US" dirty="0"/>
              <a:t>Direct instruction</a:t>
            </a:r>
          </a:p>
          <a:p>
            <a:r>
              <a:rPr lang="en-US" dirty="0"/>
              <a:t>Assistive Technology</a:t>
            </a:r>
          </a:p>
          <a:p>
            <a:pPr lvl="1"/>
            <a:r>
              <a:rPr lang="en-US" dirty="0"/>
              <a:t>OCR, Screen Reader, convert text to audio</a:t>
            </a:r>
          </a:p>
          <a:p>
            <a:pPr lvl="1"/>
            <a:r>
              <a:rPr lang="en-US" dirty="0"/>
              <a:t>Reading Pen</a:t>
            </a:r>
          </a:p>
          <a:p>
            <a:pPr lvl="1"/>
            <a:r>
              <a:rPr lang="en-US" dirty="0"/>
              <a:t>Decoding program(s)</a:t>
            </a:r>
          </a:p>
          <a:p>
            <a:r>
              <a:rPr lang="en-US" dirty="0"/>
              <a:t>Peer tutor or designated person to read printed materials aloud</a:t>
            </a:r>
          </a:p>
          <a:p>
            <a:r>
              <a:rPr lang="en-US" dirty="0"/>
              <a:t>Colored overlays, larger print, spaced materials</a:t>
            </a:r>
          </a:p>
          <a:p>
            <a:r>
              <a:rPr lang="en-US" dirty="0"/>
              <a:t>Allow verbal responses when writing is impacted</a:t>
            </a:r>
          </a:p>
          <a:p>
            <a:endParaRPr lang="en-US" dirty="0"/>
          </a:p>
        </p:txBody>
      </p:sp>
    </p:spTree>
    <p:extLst>
      <p:ext uri="{BB962C8B-B14F-4D97-AF65-F5344CB8AC3E}">
        <p14:creationId xmlns:p14="http://schemas.microsoft.com/office/powerpoint/2010/main" val="2514315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Workplace-related Reading Accommodations</a:t>
            </a:r>
          </a:p>
        </p:txBody>
      </p:sp>
      <p:sp>
        <p:nvSpPr>
          <p:cNvPr id="8" name="Content Placeholder 7"/>
          <p:cNvSpPr>
            <a:spLocks noGrp="1"/>
          </p:cNvSpPr>
          <p:nvPr>
            <p:ph idx="1"/>
          </p:nvPr>
        </p:nvSpPr>
        <p:spPr/>
        <p:txBody>
          <a:bodyPr>
            <a:normAutofit fontScale="85000" lnSpcReduction="20000"/>
          </a:bodyPr>
          <a:lstStyle/>
          <a:p>
            <a:r>
              <a:rPr lang="en-US" b="1" dirty="0">
                <a:solidFill>
                  <a:schemeClr val="accent2"/>
                </a:solidFill>
              </a:rPr>
              <a:t>Job Problem: </a:t>
            </a:r>
            <a:r>
              <a:rPr lang="en-US" i="1" dirty="0"/>
              <a:t>You have difficulty reading text.  What are some accommodations that might be provided in Job Corps that can readily translate into the work environment?</a:t>
            </a:r>
          </a:p>
          <a:p>
            <a:pPr lvl="1"/>
            <a:r>
              <a:rPr lang="en-US" dirty="0"/>
              <a:t>Request text-to speech tools (TTS) in either a portable format and/or on your computer for more complex reading needs and/or to read web content out loud. </a:t>
            </a:r>
          </a:p>
          <a:p>
            <a:pPr lvl="1"/>
            <a:r>
              <a:rPr lang="en-US" dirty="0"/>
              <a:t>Have people communicate via phone, voicemail and face-to-face when possible.</a:t>
            </a:r>
          </a:p>
          <a:p>
            <a:pPr lvl="1"/>
            <a:r>
              <a:rPr lang="en-US" dirty="0"/>
              <a:t>Request that your boss gives you oral rather than written directions.</a:t>
            </a:r>
          </a:p>
          <a:p>
            <a:pPr lvl="1"/>
            <a:r>
              <a:rPr lang="en-US" dirty="0"/>
              <a:t>Ask that important information be highlighted.</a:t>
            </a:r>
          </a:p>
          <a:p>
            <a:pPr lvl="1"/>
            <a:r>
              <a:rPr lang="en-US" dirty="0"/>
              <a:t>Manage your work so that you have enough time to read what is required to get the job done or ask for reading content ahead of time so that there is extra time to read and review  it.</a:t>
            </a:r>
          </a:p>
          <a:p>
            <a:pPr lvl="1"/>
            <a:r>
              <a:rPr lang="en-US" dirty="0"/>
              <a:t>Get information from drawings, diagrams, and flow charts. Your supervisor, team members, or subordinates may be able to organize some information in this way.</a:t>
            </a:r>
          </a:p>
          <a:p>
            <a:pPr lvl="1"/>
            <a:endParaRPr lang="en-US" dirty="0"/>
          </a:p>
          <a:p>
            <a:endParaRPr lang="en-US" dirty="0"/>
          </a:p>
        </p:txBody>
      </p:sp>
    </p:spTree>
    <p:extLst>
      <p:ext uri="{BB962C8B-B14F-4D97-AF65-F5344CB8AC3E}">
        <p14:creationId xmlns:p14="http://schemas.microsoft.com/office/powerpoint/2010/main" val="30850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58147"/>
            <a:ext cx="4045940" cy="3179617"/>
          </a:xfrm>
        </p:spPr>
        <p:txBody>
          <a:bodyPr anchor="b">
            <a:normAutofit/>
          </a:bodyPr>
          <a:lstStyle/>
          <a:p>
            <a:r>
              <a:rPr lang="en-US" dirty="0"/>
              <a:t>Disability-related and Reading Resources</a:t>
            </a:r>
          </a:p>
        </p:txBody>
      </p:sp>
      <p:grpSp>
        <p:nvGrpSpPr>
          <p:cNvPr id="6" name="Group 5"/>
          <p:cNvGrpSpPr/>
          <p:nvPr/>
        </p:nvGrpSpPr>
        <p:grpSpPr>
          <a:xfrm>
            <a:off x="5627480" y="1364776"/>
            <a:ext cx="5566928" cy="4176215"/>
            <a:chOff x="5627480" y="1364776"/>
            <a:chExt cx="5566928" cy="4176215"/>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480" y="1364776"/>
              <a:ext cx="5566928" cy="4176215"/>
            </a:xfrm>
            <a:prstGeom prst="rect">
              <a:avLst/>
            </a:prstGeom>
            <a:solidFill>
              <a:srgbClr val="FFFFFF">
                <a:shade val="85000"/>
              </a:srgbClr>
            </a:solidFill>
            <a:ln w="190500" cap="rnd">
              <a:solidFill>
                <a:schemeClr val="accent5"/>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7397087" y="2224584"/>
              <a:ext cx="1828800" cy="923330"/>
            </a:xfrm>
            <a:prstGeom prst="rect">
              <a:avLst/>
            </a:prstGeom>
            <a:noFill/>
          </p:spPr>
          <p:txBody>
            <a:bodyPr wrap="square" rtlCol="0">
              <a:spAutoFit/>
            </a:bodyPr>
            <a:lstStyle/>
            <a:p>
              <a:pPr algn="ctr"/>
              <a:r>
                <a:rPr lang="en-US" b="1" dirty="0">
                  <a:solidFill>
                    <a:schemeClr val="accent2"/>
                  </a:solidFill>
                </a:rPr>
                <a:t>READING</a:t>
              </a:r>
            </a:p>
            <a:p>
              <a:pPr algn="ctr"/>
              <a:r>
                <a:rPr lang="en-US" b="1" dirty="0">
                  <a:solidFill>
                    <a:schemeClr val="accent2"/>
                  </a:solidFill>
                </a:rPr>
                <a:t>Resources</a:t>
              </a:r>
            </a:p>
            <a:p>
              <a:endParaRPr lang="en-US" dirty="0"/>
            </a:p>
          </p:txBody>
        </p:sp>
      </p:grpSp>
    </p:spTree>
    <p:extLst>
      <p:ext uri="{BB962C8B-B14F-4D97-AF65-F5344CB8AC3E}">
        <p14:creationId xmlns:p14="http://schemas.microsoft.com/office/powerpoint/2010/main" val="3939760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ctr"/>
            <a:r>
              <a:rPr lang="en-US" sz="3600" dirty="0" err="1">
                <a:solidFill>
                  <a:schemeClr val="bg1"/>
                </a:solidFill>
                <a:latin typeface="+mn-lt"/>
              </a:rPr>
              <a:t>Bookshare</a:t>
            </a:r>
            <a:r>
              <a:rPr lang="en-US" sz="3600" dirty="0">
                <a:solidFill>
                  <a:schemeClr val="bg1"/>
                </a:solidFill>
                <a:latin typeface="+mn-lt"/>
              </a:rPr>
              <a:t/>
            </a:r>
            <a:br>
              <a:rPr lang="en-US" sz="3600" dirty="0">
                <a:solidFill>
                  <a:schemeClr val="bg1"/>
                </a:solidFill>
                <a:latin typeface="+mn-lt"/>
              </a:rPr>
            </a:br>
            <a:r>
              <a:rPr lang="en-US" sz="2400" dirty="0">
                <a:solidFill>
                  <a:schemeClr val="bg1"/>
                </a:solidFill>
                <a:latin typeface="+mn-lt"/>
              </a:rPr>
              <a:t>https://www.bookshare.org/cms</a:t>
            </a:r>
            <a:endParaRPr lang="en-US" sz="2400" b="0" dirty="0">
              <a:solidFill>
                <a:schemeClr val="bg1"/>
              </a:solidFill>
              <a:latin typeface="+mn-lt"/>
            </a:endParaRPr>
          </a:p>
        </p:txBody>
      </p:sp>
      <p:sp>
        <p:nvSpPr>
          <p:cNvPr id="2" name="Content Placeholder 1"/>
          <p:cNvSpPr>
            <a:spLocks noGrp="1"/>
          </p:cNvSpPr>
          <p:nvPr>
            <p:ph idx="4294967295"/>
          </p:nvPr>
        </p:nvSpPr>
        <p:spPr>
          <a:xfrm>
            <a:off x="838200" y="1690688"/>
            <a:ext cx="10515600" cy="4351338"/>
          </a:xfrm>
        </p:spPr>
        <p:txBody>
          <a:bodyPr>
            <a:normAutofit/>
          </a:bodyPr>
          <a:lstStyle/>
          <a:p>
            <a:r>
              <a:rPr lang="en-US" dirty="0">
                <a:solidFill>
                  <a:schemeClr val="bg1"/>
                </a:solidFill>
              </a:rPr>
              <a:t>Audio version materials can be used with eBooks, computers, tablets, Smartphones, MP3 players, and other assistive technology</a:t>
            </a:r>
          </a:p>
          <a:p>
            <a:r>
              <a:rPr lang="en-US" dirty="0">
                <a:solidFill>
                  <a:schemeClr val="bg1"/>
                </a:solidFill>
              </a:rPr>
              <a:t>Dedicated Job Corps Library – a collection of textbooks often used at centers</a:t>
            </a:r>
          </a:p>
          <a:p>
            <a:r>
              <a:rPr lang="en-US" dirty="0">
                <a:solidFill>
                  <a:schemeClr val="bg1"/>
                </a:solidFill>
              </a:rPr>
              <a:t>The book isn’t in the library?  </a:t>
            </a:r>
          </a:p>
          <a:p>
            <a:pPr lvl="1"/>
            <a:r>
              <a:rPr lang="en-US" dirty="0" err="1">
                <a:solidFill>
                  <a:schemeClr val="bg1"/>
                </a:solidFill>
              </a:rPr>
              <a:t>Bookshare</a:t>
            </a:r>
            <a:r>
              <a:rPr lang="en-US" dirty="0">
                <a:solidFill>
                  <a:schemeClr val="bg1"/>
                </a:solidFill>
              </a:rPr>
              <a:t> offers free book digitizing services</a:t>
            </a:r>
          </a:p>
          <a:p>
            <a:endParaRPr lang="en-US" dirty="0"/>
          </a:p>
        </p:txBody>
      </p:sp>
    </p:spTree>
    <p:extLst>
      <p:ext uri="{BB962C8B-B14F-4D97-AF65-F5344CB8AC3E}">
        <p14:creationId xmlns:p14="http://schemas.microsoft.com/office/powerpoint/2010/main" val="28859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ctr"/>
            <a:r>
              <a:rPr lang="en-US" sz="3600" dirty="0" err="1">
                <a:solidFill>
                  <a:schemeClr val="bg1"/>
                </a:solidFill>
                <a:latin typeface="+mn-lt"/>
              </a:rPr>
              <a:t>Bookshare</a:t>
            </a:r>
            <a:r>
              <a:rPr lang="en-US" sz="3600" dirty="0">
                <a:solidFill>
                  <a:schemeClr val="bg1"/>
                </a:solidFill>
                <a:latin typeface="+mn-lt"/>
              </a:rPr>
              <a:t/>
            </a:r>
            <a:br>
              <a:rPr lang="en-US" sz="3600" dirty="0">
                <a:solidFill>
                  <a:schemeClr val="bg1"/>
                </a:solidFill>
                <a:latin typeface="+mn-lt"/>
              </a:rPr>
            </a:br>
            <a:r>
              <a:rPr lang="en-US" sz="2400" dirty="0">
                <a:solidFill>
                  <a:schemeClr val="bg1"/>
                </a:solidFill>
                <a:latin typeface="+mn-lt"/>
              </a:rPr>
              <a:t>https://www.bookshare.org/cms</a:t>
            </a:r>
            <a:endParaRPr lang="en-US" sz="2400" b="0" dirty="0">
              <a:solidFill>
                <a:schemeClr val="bg1"/>
              </a:solidFill>
              <a:latin typeface="+mn-lt"/>
            </a:endParaRPr>
          </a:p>
        </p:txBody>
      </p:sp>
      <p:sp>
        <p:nvSpPr>
          <p:cNvPr id="2" name="Content Placeholder 1"/>
          <p:cNvSpPr>
            <a:spLocks noGrp="1"/>
          </p:cNvSpPr>
          <p:nvPr>
            <p:ph idx="4294967295"/>
          </p:nvPr>
        </p:nvSpPr>
        <p:spPr>
          <a:xfrm>
            <a:off x="838200" y="1690688"/>
            <a:ext cx="10515600" cy="4351338"/>
          </a:xfrm>
        </p:spPr>
        <p:txBody>
          <a:bodyPr>
            <a:normAutofit/>
          </a:bodyPr>
          <a:lstStyle/>
          <a:p>
            <a:r>
              <a:rPr lang="en-US" dirty="0" err="1">
                <a:solidFill>
                  <a:schemeClr val="bg1"/>
                </a:solidFill>
              </a:rPr>
              <a:t>Bookshare</a:t>
            </a:r>
            <a:r>
              <a:rPr lang="en-US" dirty="0">
                <a:solidFill>
                  <a:schemeClr val="bg1"/>
                </a:solidFill>
              </a:rPr>
              <a:t> offers a free organizational membership to all Job Corps centers and individual memberships for our students</a:t>
            </a:r>
          </a:p>
          <a:p>
            <a:r>
              <a:rPr lang="en-US" dirty="0">
                <a:solidFill>
                  <a:schemeClr val="bg1"/>
                </a:solidFill>
              </a:rPr>
              <a:t>The service provides individuals with print disabilities access to digitized audio books for:</a:t>
            </a:r>
          </a:p>
          <a:p>
            <a:pPr lvl="1"/>
            <a:r>
              <a:rPr lang="en-US" dirty="0">
                <a:solidFill>
                  <a:schemeClr val="bg1"/>
                </a:solidFill>
              </a:rPr>
              <a:t>Academics</a:t>
            </a:r>
          </a:p>
          <a:p>
            <a:pPr lvl="1"/>
            <a:r>
              <a:rPr lang="en-US" dirty="0">
                <a:solidFill>
                  <a:schemeClr val="bg1"/>
                </a:solidFill>
              </a:rPr>
              <a:t>Career technical trades</a:t>
            </a:r>
          </a:p>
          <a:p>
            <a:pPr lvl="1"/>
            <a:r>
              <a:rPr lang="en-US" dirty="0">
                <a:solidFill>
                  <a:schemeClr val="bg1"/>
                </a:solidFill>
              </a:rPr>
              <a:t>Job seeking skills and transition	</a:t>
            </a:r>
          </a:p>
          <a:p>
            <a:pPr lvl="1"/>
            <a:r>
              <a:rPr lang="en-US" dirty="0">
                <a:solidFill>
                  <a:schemeClr val="bg1"/>
                </a:solidFill>
              </a:rPr>
              <a:t>Pleasure reading</a:t>
            </a:r>
          </a:p>
          <a:p>
            <a:pPr lvl="1"/>
            <a:r>
              <a:rPr lang="en-US" dirty="0">
                <a:solidFill>
                  <a:schemeClr val="bg1"/>
                </a:solidFill>
              </a:rPr>
              <a:t>Periodicals and newspapers</a:t>
            </a:r>
          </a:p>
          <a:p>
            <a:endParaRPr lang="en-US" dirty="0"/>
          </a:p>
        </p:txBody>
      </p:sp>
      <p:pic>
        <p:nvPicPr>
          <p:cNvPr id="5" name="Picture 4"/>
          <p:cNvPicPr/>
          <p:nvPr/>
        </p:nvPicPr>
        <p:blipFill rotWithShape="1">
          <a:blip r:embed="rId3"/>
          <a:srcRect l="4166" t="9464" r="84615" b="74359"/>
          <a:stretch/>
        </p:blipFill>
        <p:spPr bwMode="auto">
          <a:xfrm>
            <a:off x="6581294" y="3637180"/>
            <a:ext cx="3048000" cy="124212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338490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ctr"/>
            <a:r>
              <a:rPr lang="en-US" sz="3600" dirty="0">
                <a:solidFill>
                  <a:schemeClr val="bg1"/>
                </a:solidFill>
                <a:latin typeface="+mn-lt"/>
              </a:rPr>
              <a:t>Text-to-Speech Tools (TTS) and Other AT</a:t>
            </a:r>
            <a:endParaRPr lang="en-US" sz="2700" b="0" dirty="0">
              <a:solidFill>
                <a:schemeClr val="bg1"/>
              </a:solidFill>
              <a:latin typeface="+mn-lt"/>
            </a:endParaRPr>
          </a:p>
        </p:txBody>
      </p:sp>
      <p:sp>
        <p:nvSpPr>
          <p:cNvPr id="2" name="Content Placeholder 1"/>
          <p:cNvSpPr>
            <a:spLocks noGrp="1"/>
          </p:cNvSpPr>
          <p:nvPr>
            <p:ph idx="4294967295"/>
          </p:nvPr>
        </p:nvSpPr>
        <p:spPr>
          <a:xfrm>
            <a:off x="838200" y="1690688"/>
            <a:ext cx="10515600" cy="4351338"/>
          </a:xfrm>
        </p:spPr>
        <p:txBody>
          <a:bodyPr/>
          <a:lstStyle/>
          <a:p>
            <a:r>
              <a:rPr lang="en-US" dirty="0">
                <a:solidFill>
                  <a:schemeClr val="accent2"/>
                </a:solidFill>
              </a:rPr>
              <a:t>eLearning Industry</a:t>
            </a:r>
          </a:p>
          <a:p>
            <a:pPr lvl="1"/>
            <a:r>
              <a:rPr lang="en-US" dirty="0">
                <a:solidFill>
                  <a:schemeClr val="bg1"/>
                </a:solidFill>
              </a:rPr>
              <a:t>http://elearningindustry.com/14-free-text-to-speech-tools-educators-tts-teachers</a:t>
            </a:r>
          </a:p>
          <a:p>
            <a:r>
              <a:rPr lang="en-US" dirty="0">
                <a:solidFill>
                  <a:schemeClr val="accent2"/>
                </a:solidFill>
              </a:rPr>
              <a:t>Understood</a:t>
            </a:r>
          </a:p>
          <a:p>
            <a:pPr lvl="1"/>
            <a:r>
              <a:rPr lang="en-US" dirty="0">
                <a:solidFill>
                  <a:schemeClr val="bg1"/>
                </a:solidFill>
              </a:rPr>
              <a:t>https://www.understood.org/en/tools/tech-finder</a:t>
            </a:r>
          </a:p>
          <a:p>
            <a:r>
              <a:rPr lang="en-US" dirty="0">
                <a:solidFill>
                  <a:schemeClr val="accent2"/>
                </a:solidFill>
              </a:rPr>
              <a:t>Job Accommodation Network</a:t>
            </a:r>
          </a:p>
          <a:p>
            <a:pPr lvl="1"/>
            <a:r>
              <a:rPr lang="en-US" dirty="0">
                <a:solidFill>
                  <a:schemeClr val="bg1"/>
                </a:solidFill>
              </a:rPr>
              <a:t>Text-to-Speech Tools List (download in file share box)</a:t>
            </a:r>
          </a:p>
          <a:p>
            <a:endParaRPr lang="en-US" dirty="0"/>
          </a:p>
        </p:txBody>
      </p:sp>
    </p:spTree>
    <p:extLst>
      <p:ext uri="{BB962C8B-B14F-4D97-AF65-F5344CB8AC3E}">
        <p14:creationId xmlns:p14="http://schemas.microsoft.com/office/powerpoint/2010/main" val="2685900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9477" y="0"/>
            <a:ext cx="10102071" cy="4691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1269790" y="4691270"/>
            <a:ext cx="9561444" cy="1394101"/>
          </a:xfrm>
        </p:spPr>
        <p:txBody>
          <a:bodyPr>
            <a:normAutofit/>
          </a:bodyPr>
          <a:lstStyle/>
          <a:p>
            <a:pPr algn="ctr"/>
            <a:r>
              <a:rPr lang="en-US" sz="3600" dirty="0">
                <a:solidFill>
                  <a:schemeClr val="bg1"/>
                </a:solidFill>
                <a:latin typeface="+mn-lt"/>
              </a:rPr>
              <a:t>Understood</a:t>
            </a:r>
            <a:br>
              <a:rPr lang="en-US" sz="3600" dirty="0">
                <a:solidFill>
                  <a:schemeClr val="bg1"/>
                </a:solidFill>
                <a:latin typeface="+mn-lt"/>
              </a:rPr>
            </a:br>
            <a:r>
              <a:rPr lang="en-US" sz="2700" dirty="0">
                <a:solidFill>
                  <a:schemeClr val="bg1"/>
                </a:solidFill>
                <a:latin typeface="+mn-lt"/>
              </a:rPr>
              <a:t>www.understood.org</a:t>
            </a:r>
            <a:endParaRPr lang="en-US" sz="2700" b="0" dirty="0">
              <a:solidFill>
                <a:schemeClr val="bg1"/>
              </a:solidFill>
              <a:latin typeface="+mn-lt"/>
            </a:endParaRPr>
          </a:p>
        </p:txBody>
      </p:sp>
    </p:spTree>
    <p:extLst>
      <p:ext uri="{BB962C8B-B14F-4D97-AF65-F5344CB8AC3E}">
        <p14:creationId xmlns:p14="http://schemas.microsoft.com/office/powerpoint/2010/main" val="596501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165" y="5090452"/>
            <a:ext cx="10913165" cy="1431737"/>
          </a:xfrm>
        </p:spPr>
        <p:txBody>
          <a:bodyPr>
            <a:normAutofit/>
          </a:bodyPr>
          <a:lstStyle/>
          <a:p>
            <a:pPr algn="ctr"/>
            <a:r>
              <a:rPr lang="en-US" sz="2400" dirty="0">
                <a:solidFill>
                  <a:schemeClr val="bg1"/>
                </a:solidFill>
                <a:latin typeface="+mn-lt"/>
              </a:rPr>
              <a:t>http://www.readingresource.net/teachingreadingcomprehension.html</a:t>
            </a:r>
            <a:endParaRPr lang="en-US" sz="2400" b="0" dirty="0">
              <a:solidFill>
                <a:schemeClr val="bg1"/>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23445" y="0"/>
            <a:ext cx="8000606" cy="5090452"/>
          </a:xfrm>
          <a:prstGeom prst="rect">
            <a:avLst/>
          </a:prstGeom>
        </p:spPr>
      </p:pic>
    </p:spTree>
    <p:extLst>
      <p:ext uri="{BB962C8B-B14F-4D97-AF65-F5344CB8AC3E}">
        <p14:creationId xmlns:p14="http://schemas.microsoft.com/office/powerpoint/2010/main" val="2336598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8297" y="5009321"/>
            <a:ext cx="9822070" cy="1470991"/>
          </a:xfrm>
        </p:spPr>
        <p:txBody>
          <a:bodyPr>
            <a:normAutofit/>
          </a:bodyPr>
          <a:lstStyle/>
          <a:p>
            <a:pPr algn="ctr"/>
            <a:r>
              <a:rPr lang="en-US" sz="3600" dirty="0">
                <a:solidFill>
                  <a:schemeClr val="bg1"/>
                </a:solidFill>
                <a:latin typeface="+mn-lt"/>
              </a:rPr>
              <a:t>Job Corps Learning Disabilities Website</a:t>
            </a:r>
            <a:br>
              <a:rPr lang="en-US" sz="3600" dirty="0">
                <a:solidFill>
                  <a:schemeClr val="bg1"/>
                </a:solidFill>
                <a:latin typeface="+mn-lt"/>
              </a:rPr>
            </a:br>
            <a:r>
              <a:rPr lang="en-US" sz="2700" dirty="0">
                <a:solidFill>
                  <a:schemeClr val="bg1"/>
                </a:solidFill>
                <a:latin typeface="+mn-lt"/>
              </a:rPr>
              <a:t>https://supportservices.jobcorps.gov/disability/Pages/default.aspx</a:t>
            </a:r>
            <a:endParaRPr lang="en-US" sz="2700" b="0" dirty="0">
              <a:solidFill>
                <a:schemeClr val="bg1"/>
              </a:solidFill>
              <a:latin typeface="+mn-lt"/>
            </a:endParaRPr>
          </a:p>
        </p:txBody>
      </p:sp>
      <p:pic>
        <p:nvPicPr>
          <p:cNvPr id="5" name="Picture 4"/>
          <p:cNvPicPr>
            <a:picLocks noChangeAspect="1" noChangeArrowheads="1"/>
          </p:cNvPicPr>
          <p:nvPr/>
        </p:nvPicPr>
        <p:blipFill>
          <a:blip r:embed="rId3" cstate="print"/>
          <a:srcRect t="17058" r="53654" b="5699"/>
          <a:stretch>
            <a:fillRect/>
          </a:stretch>
        </p:blipFill>
        <p:spPr>
          <a:xfrm>
            <a:off x="2066886" y="59633"/>
            <a:ext cx="8713758" cy="496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93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490" y="1542201"/>
            <a:ext cx="4176214" cy="1684259"/>
          </a:xfrm>
        </p:spPr>
        <p:txBody>
          <a:bodyPr anchor="b"/>
          <a:lstStyle/>
          <a:p>
            <a:r>
              <a:rPr lang="en-US" dirty="0"/>
              <a:t>Review</a:t>
            </a:r>
          </a:p>
        </p:txBody>
      </p:sp>
      <p:sp>
        <p:nvSpPr>
          <p:cNvPr id="4" name="Text Placeholder 3"/>
          <p:cNvSpPr>
            <a:spLocks noGrp="1"/>
          </p:cNvSpPr>
          <p:nvPr>
            <p:ph type="body" idx="1"/>
          </p:nvPr>
        </p:nvSpPr>
        <p:spPr>
          <a:xfrm>
            <a:off x="368490" y="3579750"/>
            <a:ext cx="4176213" cy="1722366"/>
          </a:xfrm>
        </p:spPr>
        <p:txBody>
          <a:bodyPr>
            <a:normAutofit/>
          </a:bodyPr>
          <a:lstStyle/>
          <a:p>
            <a:r>
              <a:rPr lang="en-US" dirty="0"/>
              <a:t>Reading 100:</a:t>
            </a:r>
          </a:p>
          <a:p>
            <a:r>
              <a:rPr lang="en-US" dirty="0"/>
              <a:t>Mild, Moderate, Severe</a:t>
            </a:r>
            <a:endParaRPr lang="en-US" sz="2800" dirty="0">
              <a:solidFill>
                <a:schemeClr val="bg2">
                  <a:lumMod val="25000"/>
                </a:schemeClr>
              </a:solidFill>
            </a:endParaRPr>
          </a:p>
        </p:txBody>
      </p:sp>
      <p:grpSp>
        <p:nvGrpSpPr>
          <p:cNvPr id="6" name="Group 5"/>
          <p:cNvGrpSpPr/>
          <p:nvPr/>
        </p:nvGrpSpPr>
        <p:grpSpPr>
          <a:xfrm>
            <a:off x="5036024" y="1270341"/>
            <a:ext cx="6637017" cy="4626155"/>
            <a:chOff x="5036024" y="1270341"/>
            <a:chExt cx="6637017" cy="4626155"/>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154"/>
            <a:stretch/>
          </p:blipFill>
          <p:spPr>
            <a:xfrm>
              <a:off x="5036024" y="1270341"/>
              <a:ext cx="6637017" cy="4318378"/>
            </a:xfrm>
            <a:prstGeom prst="rect">
              <a:avLst/>
            </a:prstGeom>
            <a:solidFill>
              <a:srgbClr val="FFFFFF">
                <a:shade val="85000"/>
              </a:srgbClr>
            </a:solidFill>
            <a:ln w="190500" cap="rnd">
              <a:solidFill>
                <a:schemeClr val="accent5"/>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5986645" y="5588719"/>
              <a:ext cx="4735774" cy="307777"/>
            </a:xfrm>
            <a:prstGeom prst="rect">
              <a:avLst/>
            </a:prstGeom>
            <a:noFill/>
            <a:ln>
              <a:noFill/>
            </a:ln>
          </p:spPr>
          <p:txBody>
            <a:bodyPr wrap="square" rtlCol="0">
              <a:spAutoFit/>
            </a:bodyPr>
            <a:lstStyle/>
            <a:p>
              <a:pPr algn="ctr"/>
              <a:r>
                <a:rPr lang="en-US" sz="1400" dirty="0">
                  <a:solidFill>
                    <a:schemeClr val="bg1"/>
                  </a:solidFill>
                </a:rPr>
                <a:t>Photo credit: www.huffingtonpost.com</a:t>
              </a:r>
            </a:p>
          </p:txBody>
        </p:sp>
      </p:grpSp>
    </p:spTree>
    <p:extLst>
      <p:ext uri="{BB962C8B-B14F-4D97-AF65-F5344CB8AC3E}">
        <p14:creationId xmlns:p14="http://schemas.microsoft.com/office/powerpoint/2010/main" val="1662446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1307" y="5346705"/>
            <a:ext cx="9442175" cy="1053821"/>
          </a:xfrm>
        </p:spPr>
        <p:txBody>
          <a:bodyPr>
            <a:normAutofit/>
          </a:bodyPr>
          <a:lstStyle/>
          <a:p>
            <a:pPr algn="ctr"/>
            <a:r>
              <a:rPr lang="en-US" sz="3600" dirty="0">
                <a:solidFill>
                  <a:schemeClr val="bg1"/>
                </a:solidFill>
                <a:latin typeface="+mn-lt"/>
              </a:rPr>
              <a:t>Job Accommodation Network</a:t>
            </a:r>
            <a:br>
              <a:rPr lang="en-US" sz="3600" dirty="0">
                <a:solidFill>
                  <a:schemeClr val="bg1"/>
                </a:solidFill>
                <a:latin typeface="+mn-lt"/>
              </a:rPr>
            </a:br>
            <a:r>
              <a:rPr lang="en-US" sz="2700" b="0" dirty="0">
                <a:solidFill>
                  <a:schemeClr val="bg1"/>
                </a:solidFill>
                <a:latin typeface="+mn-lt"/>
              </a:rPr>
              <a:t>http://askjan.org</a:t>
            </a:r>
          </a:p>
        </p:txBody>
      </p:sp>
      <p:pic>
        <p:nvPicPr>
          <p:cNvPr id="5" name="Content Placeholder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a:xfrm>
            <a:off x="2505365" y="0"/>
            <a:ext cx="8474061" cy="5128318"/>
          </a:xfrm>
          <a:prstGeom prst="rect">
            <a:avLst/>
          </a:prstGeom>
        </p:spPr>
      </p:pic>
    </p:spTree>
    <p:extLst>
      <p:ext uri="{BB962C8B-B14F-4D97-AF65-F5344CB8AC3E}">
        <p14:creationId xmlns:p14="http://schemas.microsoft.com/office/powerpoint/2010/main" val="505949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Disability Coordinators</a:t>
            </a:r>
            <a:endParaRPr lang="en-US" dirty="0"/>
          </a:p>
        </p:txBody>
      </p:sp>
      <p:sp>
        <p:nvSpPr>
          <p:cNvPr id="3" name="Content Placeholder 2"/>
          <p:cNvSpPr>
            <a:spLocks noGrp="1"/>
          </p:cNvSpPr>
          <p:nvPr>
            <p:ph idx="1"/>
          </p:nvPr>
        </p:nvSpPr>
        <p:spPr/>
        <p:txBody>
          <a:bodyPr/>
          <a:lstStyle/>
          <a:p>
            <a:r>
              <a:rPr lang="en-US" dirty="0" smtClean="0"/>
              <a:t>Atlanta and Chicago Regions-Sharon Hong</a:t>
            </a:r>
          </a:p>
          <a:p>
            <a:pPr lvl="1"/>
            <a:r>
              <a:rPr lang="en-US" dirty="0" smtClean="0">
                <a:hlinkClick r:id="rId2"/>
              </a:rPr>
              <a:t>Sharon.hong@humanitas.com</a:t>
            </a:r>
            <a:r>
              <a:rPr lang="en-US" dirty="0" smtClean="0"/>
              <a:t> </a:t>
            </a:r>
          </a:p>
          <a:p>
            <a:r>
              <a:rPr lang="en-US" dirty="0" smtClean="0"/>
              <a:t>Boston, Philadelphia, and San Francisco Regions-Kristen Philbrook</a:t>
            </a:r>
          </a:p>
          <a:p>
            <a:pPr lvl="1"/>
            <a:r>
              <a:rPr lang="en-US" dirty="0" smtClean="0">
                <a:hlinkClick r:id="rId3"/>
              </a:rPr>
              <a:t>Kristen.Philbrook@humanitas.com</a:t>
            </a:r>
            <a:r>
              <a:rPr lang="en-US" dirty="0" smtClean="0"/>
              <a:t> </a:t>
            </a:r>
          </a:p>
          <a:p>
            <a:r>
              <a:rPr lang="en-US" dirty="0" smtClean="0"/>
              <a:t>Dallas Region-Laura Kuhn</a:t>
            </a:r>
          </a:p>
          <a:p>
            <a:pPr lvl="1"/>
            <a:r>
              <a:rPr lang="en-US" dirty="0" smtClean="0">
                <a:hlinkClick r:id="rId4"/>
              </a:rPr>
              <a:t>Laura.Kuhn@humanitas.com</a:t>
            </a:r>
            <a:r>
              <a:rPr lang="en-US" dirty="0" smtClean="0"/>
              <a:t> </a:t>
            </a:r>
            <a:endParaRPr lang="en-US" dirty="0"/>
          </a:p>
        </p:txBody>
      </p:sp>
    </p:spTree>
    <p:extLst>
      <p:ext uri="{BB962C8B-B14F-4D97-AF65-F5344CB8AC3E}">
        <p14:creationId xmlns:p14="http://schemas.microsoft.com/office/powerpoint/2010/main" val="202171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523998" y="5123131"/>
            <a:ext cx="9144000" cy="893794"/>
          </a:xfrm>
        </p:spPr>
        <p:txBody>
          <a:bodyPr>
            <a:normAutofit fontScale="90000"/>
          </a:bodyPr>
          <a:lstStyle/>
          <a:p>
            <a:r>
              <a:rPr lang="en-US" dirty="0"/>
              <a:t>Thank you for attending!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827" y="0"/>
            <a:ext cx="7028343" cy="4682799"/>
          </a:xfrm>
          <a:prstGeom prst="rect">
            <a:avLst/>
          </a:prstGeom>
        </p:spPr>
      </p:pic>
    </p:spTree>
    <p:extLst>
      <p:ext uri="{BB962C8B-B14F-4D97-AF65-F5344CB8AC3E}">
        <p14:creationId xmlns:p14="http://schemas.microsoft.com/office/powerpoint/2010/main" val="29559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Limitations (Mild)</a:t>
            </a:r>
          </a:p>
        </p:txBody>
      </p:sp>
      <p:sp>
        <p:nvSpPr>
          <p:cNvPr id="5" name="Content Placeholder 4"/>
          <p:cNvSpPr>
            <a:spLocks noGrp="1"/>
          </p:cNvSpPr>
          <p:nvPr>
            <p:ph idx="1"/>
          </p:nvPr>
        </p:nvSpPr>
        <p:spPr/>
        <p:txBody>
          <a:bodyPr>
            <a:normAutofit/>
          </a:bodyPr>
          <a:lstStyle/>
          <a:p>
            <a:r>
              <a:rPr lang="en-US" dirty="0"/>
              <a:t>Can read, but may have difficulty reading and comprehending longer passages or text</a:t>
            </a:r>
          </a:p>
          <a:p>
            <a:pPr lvl="1"/>
            <a:r>
              <a:rPr lang="en-US" dirty="0"/>
              <a:t>May read passage multiple times to understand</a:t>
            </a:r>
          </a:p>
          <a:p>
            <a:r>
              <a:rPr lang="en-US" dirty="0"/>
              <a:t>May have difficulty summarizing complex content</a:t>
            </a:r>
          </a:p>
          <a:p>
            <a:r>
              <a:rPr lang="en-US" dirty="0"/>
              <a:t>May have mild gaps in writing skills</a:t>
            </a:r>
          </a:p>
          <a:p>
            <a:pPr lvl="1"/>
            <a:r>
              <a:rPr lang="en-US" dirty="0"/>
              <a:t>Handwriting</a:t>
            </a:r>
          </a:p>
          <a:p>
            <a:pPr lvl="1"/>
            <a:r>
              <a:rPr lang="en-US" dirty="0"/>
              <a:t>Spelling</a:t>
            </a:r>
          </a:p>
          <a:p>
            <a:pPr lvl="1"/>
            <a:r>
              <a:rPr lang="en-US" dirty="0"/>
              <a:t>Process</a:t>
            </a:r>
          </a:p>
        </p:txBody>
      </p:sp>
    </p:spTree>
    <p:extLst>
      <p:ext uri="{BB962C8B-B14F-4D97-AF65-F5344CB8AC3E}">
        <p14:creationId xmlns:p14="http://schemas.microsoft.com/office/powerpoint/2010/main" val="290135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Limitations (Moderate)</a:t>
            </a:r>
          </a:p>
        </p:txBody>
      </p:sp>
      <p:sp>
        <p:nvSpPr>
          <p:cNvPr id="3" name="Content Placeholder 2"/>
          <p:cNvSpPr>
            <a:spLocks noGrp="1"/>
          </p:cNvSpPr>
          <p:nvPr>
            <p:ph idx="1"/>
          </p:nvPr>
        </p:nvSpPr>
        <p:spPr/>
        <p:txBody>
          <a:bodyPr/>
          <a:lstStyle/>
          <a:p>
            <a:r>
              <a:rPr lang="en-US" dirty="0"/>
              <a:t>Can decode, but may have some comprehension issues</a:t>
            </a:r>
          </a:p>
          <a:p>
            <a:r>
              <a:rPr lang="en-US" dirty="0"/>
              <a:t>Hit and miss with reading strategies</a:t>
            </a:r>
          </a:p>
          <a:p>
            <a:r>
              <a:rPr lang="en-US" dirty="0"/>
              <a:t>May have issues with fluency</a:t>
            </a:r>
          </a:p>
          <a:p>
            <a:r>
              <a:rPr lang="en-US" dirty="0"/>
              <a:t>May have moderate memory issues</a:t>
            </a:r>
          </a:p>
          <a:p>
            <a:r>
              <a:rPr lang="en-US" dirty="0"/>
              <a:t>May have problems with spelling and writing in general</a:t>
            </a:r>
          </a:p>
          <a:p>
            <a:r>
              <a:rPr lang="en-US" dirty="0"/>
              <a:t>May have some difficulty with spoken language</a:t>
            </a:r>
          </a:p>
          <a:p>
            <a:endParaRPr lang="en-US" dirty="0"/>
          </a:p>
        </p:txBody>
      </p:sp>
    </p:spTree>
    <p:extLst>
      <p:ext uri="{BB962C8B-B14F-4D97-AF65-F5344CB8AC3E}">
        <p14:creationId xmlns:p14="http://schemas.microsoft.com/office/powerpoint/2010/main" val="3208920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Limitations (Severe)</a:t>
            </a:r>
          </a:p>
        </p:txBody>
      </p:sp>
      <p:sp>
        <p:nvSpPr>
          <p:cNvPr id="3" name="Content Placeholder 2"/>
          <p:cNvSpPr>
            <a:spLocks noGrp="1"/>
          </p:cNvSpPr>
          <p:nvPr>
            <p:ph idx="1"/>
          </p:nvPr>
        </p:nvSpPr>
        <p:spPr/>
        <p:txBody>
          <a:bodyPr/>
          <a:lstStyle/>
          <a:p>
            <a:r>
              <a:rPr lang="en-US" dirty="0"/>
              <a:t>Significant decoding issues</a:t>
            </a:r>
          </a:p>
          <a:p>
            <a:r>
              <a:rPr lang="en-US" dirty="0"/>
              <a:t>May be a non-reader</a:t>
            </a:r>
          </a:p>
          <a:p>
            <a:r>
              <a:rPr lang="en-US" dirty="0"/>
              <a:t>May have severe processing deficits</a:t>
            </a:r>
          </a:p>
          <a:p>
            <a:r>
              <a:rPr lang="en-US" dirty="0"/>
              <a:t>May have severe speech and language issues</a:t>
            </a:r>
          </a:p>
          <a:p>
            <a:r>
              <a:rPr lang="en-US" dirty="0"/>
              <a:t>May have severe difficulties with written expression </a:t>
            </a:r>
          </a:p>
          <a:p>
            <a:r>
              <a:rPr lang="en-US" dirty="0"/>
              <a:t>Difficulty with verbal input and output</a:t>
            </a:r>
          </a:p>
          <a:p>
            <a:endParaRPr lang="en-US" dirty="0"/>
          </a:p>
        </p:txBody>
      </p:sp>
    </p:spTree>
    <p:extLst>
      <p:ext uri="{BB962C8B-B14F-4D97-AF65-F5344CB8AC3E}">
        <p14:creationId xmlns:p14="http://schemas.microsoft.com/office/powerpoint/2010/main" val="75860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490" y="1053675"/>
            <a:ext cx="4176213" cy="2642393"/>
          </a:xfrm>
        </p:spPr>
        <p:txBody>
          <a:bodyPr anchor="b"/>
          <a:lstStyle/>
          <a:p>
            <a:r>
              <a:rPr lang="en-US" dirty="0"/>
              <a:t>Impact of Functional Limitations</a:t>
            </a:r>
          </a:p>
        </p:txBody>
      </p:sp>
      <p:sp>
        <p:nvSpPr>
          <p:cNvPr id="4" name="Text Placeholder 3"/>
          <p:cNvSpPr>
            <a:spLocks noGrp="1"/>
          </p:cNvSpPr>
          <p:nvPr>
            <p:ph type="body" idx="1"/>
          </p:nvPr>
        </p:nvSpPr>
        <p:spPr>
          <a:xfrm>
            <a:off x="368490" y="3975542"/>
            <a:ext cx="4176213" cy="1722366"/>
          </a:xfrm>
        </p:spPr>
        <p:txBody>
          <a:bodyPr>
            <a:normAutofit/>
          </a:bodyPr>
          <a:lstStyle/>
          <a:p>
            <a:r>
              <a:rPr lang="en-US" dirty="0"/>
              <a:t>Job Corps Center, Employability and Independence</a:t>
            </a:r>
            <a:endParaRPr lang="en-US" sz="2800" dirty="0">
              <a:solidFill>
                <a:schemeClr val="bg2">
                  <a:lumMod val="2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09" y="1486557"/>
            <a:ext cx="5013739" cy="3890661"/>
          </a:xfrm>
          <a:prstGeom prst="rect">
            <a:avLst/>
          </a:prstGeom>
          <a:solidFill>
            <a:srgbClr val="FFFFFF">
              <a:shade val="85000"/>
            </a:srgbClr>
          </a:solidFill>
          <a:ln w="190500" cap="rnd">
            <a:solidFill>
              <a:schemeClr val="accent5"/>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9086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Academics</a:t>
            </a:r>
          </a:p>
        </p:txBody>
      </p:sp>
      <p:sp>
        <p:nvSpPr>
          <p:cNvPr id="3" name="Content Placeholder 2"/>
          <p:cNvSpPr>
            <a:spLocks noGrp="1"/>
          </p:cNvSpPr>
          <p:nvPr>
            <p:ph idx="1"/>
          </p:nvPr>
        </p:nvSpPr>
        <p:spPr>
          <a:xfrm>
            <a:off x="838200" y="1825624"/>
            <a:ext cx="7442200" cy="4778375"/>
          </a:xfrm>
        </p:spPr>
        <p:txBody>
          <a:bodyPr>
            <a:normAutofit/>
          </a:bodyPr>
          <a:lstStyle/>
          <a:p>
            <a:r>
              <a:rPr lang="en-US" dirty="0"/>
              <a:t>Written instructions and information</a:t>
            </a:r>
          </a:p>
          <a:p>
            <a:r>
              <a:rPr lang="en-US" dirty="0"/>
              <a:t>TABE</a:t>
            </a:r>
          </a:p>
          <a:p>
            <a:r>
              <a:rPr lang="en-US" dirty="0"/>
              <a:t>A</a:t>
            </a:r>
            <a:r>
              <a:rPr lang="en-US" dirty="0" smtClean="0"/>
              <a:t>ssignments </a:t>
            </a:r>
            <a:r>
              <a:rPr lang="en-US" dirty="0"/>
              <a:t>requiring a great deal of reading</a:t>
            </a:r>
          </a:p>
          <a:p>
            <a:r>
              <a:rPr lang="en-US" dirty="0"/>
              <a:t>Writing assignments, note-taking </a:t>
            </a:r>
          </a:p>
          <a:p>
            <a:r>
              <a:rPr lang="en-US" dirty="0"/>
              <a:t>Reading comprehension</a:t>
            </a:r>
          </a:p>
          <a:p>
            <a:r>
              <a:rPr lang="en-US" dirty="0"/>
              <a:t>Signs, symbols, rules, expectations</a:t>
            </a:r>
          </a:p>
          <a:p>
            <a:r>
              <a:rPr lang="en-US" dirty="0"/>
              <a:t>Memorizing facts, information, etc.</a:t>
            </a:r>
          </a:p>
          <a:p>
            <a:r>
              <a:rPr lang="en-US" dirty="0"/>
              <a:t>Time factor with activities involving reading</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989" r="21555"/>
          <a:stretch/>
        </p:blipFill>
        <p:spPr>
          <a:xfrm>
            <a:off x="8417470" y="2209482"/>
            <a:ext cx="3027680" cy="3190875"/>
          </a:xfrm>
          <a:prstGeom prst="rect">
            <a:avLst/>
          </a:prstGeom>
        </p:spPr>
      </p:pic>
    </p:spTree>
    <p:extLst>
      <p:ext uri="{BB962C8B-B14F-4D97-AF65-F5344CB8AC3E}">
        <p14:creationId xmlns:p14="http://schemas.microsoft.com/office/powerpoint/2010/main" val="3221225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XRUYQT3274NZ-880339284-165</_dlc_DocId>
    <_dlc_DocIdUrl xmlns="b22f8f74-215c-4154-9939-bd29e4e8980e">
      <Url>https://supportservices.jobcorps.gov/disability/_layouts/15/DocIdRedir.aspx?ID=XRUYQT3274NZ-880339284-165</Url>
      <Description>XRUYQT3274NZ-880339284-165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C5A3DB0-DD44-42FF-B05B-4E5F07273EB0}"/>
</file>

<file path=customXml/itemProps2.xml><?xml version="1.0" encoding="utf-8"?>
<ds:datastoreItem xmlns:ds="http://schemas.openxmlformats.org/officeDocument/2006/customXml" ds:itemID="{F0DC28F7-EDEF-4701-B889-BAA4C7F324D5}"/>
</file>

<file path=customXml/itemProps3.xml><?xml version="1.0" encoding="utf-8"?>
<ds:datastoreItem xmlns:ds="http://schemas.openxmlformats.org/officeDocument/2006/customXml" ds:itemID="{A3D7D834-DE06-4522-84A0-3C3C67FC7812}"/>
</file>

<file path=customXml/itemProps4.xml><?xml version="1.0" encoding="utf-8"?>
<ds:datastoreItem xmlns:ds="http://schemas.openxmlformats.org/officeDocument/2006/customXml" ds:itemID="{1D815DB8-37B3-47CD-8337-EE8625C14266}"/>
</file>

<file path=docProps/app.xml><?xml version="1.0" encoding="utf-8"?>
<Properties xmlns="http://schemas.openxmlformats.org/officeDocument/2006/extended-properties" xmlns:vt="http://schemas.openxmlformats.org/officeDocument/2006/docPropsVTypes">
  <Template/>
  <TotalTime>0</TotalTime>
  <Words>2717</Words>
  <Application>Microsoft Office PowerPoint</Application>
  <PresentationFormat>Widescreen</PresentationFormat>
  <Paragraphs>306</Paragraphs>
  <Slides>42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Arial</vt:lpstr>
      <vt:lpstr>Calibri</vt:lpstr>
      <vt:lpstr>Calibri Light</vt:lpstr>
      <vt:lpstr>Wingdings</vt:lpstr>
      <vt:lpstr>Office Theme</vt:lpstr>
      <vt:lpstr>Reading 200 Part 2 of 3</vt:lpstr>
      <vt:lpstr>Learning Objectives</vt:lpstr>
      <vt:lpstr>Poll Your Use of Resources &amp; Strategies</vt:lpstr>
      <vt:lpstr>Review</vt:lpstr>
      <vt:lpstr>Functional Limitations (Mild)</vt:lpstr>
      <vt:lpstr>Functional Limitations (Moderate)</vt:lpstr>
      <vt:lpstr>Functional Limitations (Severe)</vt:lpstr>
      <vt:lpstr>Impact of Functional Limitations</vt:lpstr>
      <vt:lpstr>Academics</vt:lpstr>
      <vt:lpstr>Career Technical Education</vt:lpstr>
      <vt:lpstr>Residential Living</vt:lpstr>
      <vt:lpstr>Behavior</vt:lpstr>
      <vt:lpstr>Work-based Learning and Employability</vt:lpstr>
      <vt:lpstr>Building Independence</vt:lpstr>
      <vt:lpstr>Universal Design for Learning</vt:lpstr>
      <vt:lpstr>Reading as Thinking</vt:lpstr>
      <vt:lpstr>What do your Struggling Readers Say?</vt:lpstr>
      <vt:lpstr>Difficulty with Decoding and/or Fluency</vt:lpstr>
      <vt:lpstr>What are some other digital media benefits?</vt:lpstr>
      <vt:lpstr>Accommodations &amp; Strategies</vt:lpstr>
      <vt:lpstr>UDL Review  Reading Accommodations</vt:lpstr>
      <vt:lpstr>Accommodation &amp; Strategy Considerations Specific to Areas of Impact/Functional Limitations</vt:lpstr>
      <vt:lpstr>Center-wide Accommodations</vt:lpstr>
      <vt:lpstr>Center-wide &amp; UDL Discussion</vt:lpstr>
      <vt:lpstr>Center-wide Accommodations</vt:lpstr>
      <vt:lpstr>Center-wide &amp; UDL Discussion</vt:lpstr>
      <vt:lpstr>Center-wide Accommodations</vt:lpstr>
      <vt:lpstr>General  Accommodations&amp; Strategies</vt:lpstr>
      <vt:lpstr>Accommodations and Strategies (Mild)</vt:lpstr>
      <vt:lpstr>Accommodations and Strategies (Moderate)</vt:lpstr>
      <vt:lpstr>Accommodations and Strategies (Severe)</vt:lpstr>
      <vt:lpstr>Workplace-related Reading Accommodations</vt:lpstr>
      <vt:lpstr>Disability-related and Reading Resources</vt:lpstr>
      <vt:lpstr>Bookshare https://www.bookshare.org/cms</vt:lpstr>
      <vt:lpstr>Bookshare https://www.bookshare.org/cms</vt:lpstr>
      <vt:lpstr>Text-to-Speech Tools (TTS) and Other AT</vt:lpstr>
      <vt:lpstr>Understood www.understood.org</vt:lpstr>
      <vt:lpstr>http://www.readingresource.net/teachingreadingcomprehension.html</vt:lpstr>
      <vt:lpstr>Job Corps Learning Disabilities Website https://supportservices.jobcorps.gov/disability/Pages/default.aspx</vt:lpstr>
      <vt:lpstr>Job Accommodation Network http://askjan.org</vt:lpstr>
      <vt:lpstr>Regional Disability Coordinators</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200</dc:title>
  <dc:creator/>
  <cp:lastModifiedBy/>
  <cp:revision>1</cp:revision>
  <dcterms:created xsi:type="dcterms:W3CDTF">2016-03-13T17:22:32Z</dcterms:created>
  <dcterms:modified xsi:type="dcterms:W3CDTF">2016-04-25T13:55:03Z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75677f69-a95f-45be-9ce8-5074a8700e3d</vt:lpwstr>
  </property>
</Properties>
</file>