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xml" ContentType="application/xml"/>
  <Default Extension="wdp" ContentType="image/vnd.ms-photo"/>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24.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authors.xml" ContentType="application/vnd.ms-powerpoint.authors+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48" r:id="rId4"/>
    <p:sldMasterId id="2147483866" r:id="rId5"/>
  </p:sldMasterIdLst>
  <p:notesMasterIdLst>
    <p:notesMasterId r:id="rId42"/>
  </p:notesMasterIdLst>
  <p:handoutMasterIdLst>
    <p:handoutMasterId r:id="rId43"/>
  </p:handoutMasterIdLst>
  <p:sldIdLst>
    <p:sldId id="524" r:id="rId6"/>
    <p:sldId id="522" r:id="rId7"/>
    <p:sldId id="509" r:id="rId8"/>
    <p:sldId id="525" r:id="rId9"/>
    <p:sldId id="508" r:id="rId10"/>
    <p:sldId id="1703" r:id="rId11"/>
    <p:sldId id="1704" r:id="rId12"/>
    <p:sldId id="1708" r:id="rId13"/>
    <p:sldId id="1725" r:id="rId14"/>
    <p:sldId id="497" r:id="rId15"/>
    <p:sldId id="1712" r:id="rId16"/>
    <p:sldId id="499" r:id="rId17"/>
    <p:sldId id="1693" r:id="rId18"/>
    <p:sldId id="496" r:id="rId19"/>
    <p:sldId id="507" r:id="rId20"/>
    <p:sldId id="487" r:id="rId21"/>
    <p:sldId id="506" r:id="rId22"/>
    <p:sldId id="495" r:id="rId23"/>
    <p:sldId id="1709" r:id="rId24"/>
    <p:sldId id="1710" r:id="rId25"/>
    <p:sldId id="500" r:id="rId26"/>
    <p:sldId id="1711" r:id="rId27"/>
    <p:sldId id="1705" r:id="rId28"/>
    <p:sldId id="1713" r:id="rId29"/>
    <p:sldId id="1714" r:id="rId30"/>
    <p:sldId id="1715" r:id="rId31"/>
    <p:sldId id="1716" r:id="rId32"/>
    <p:sldId id="1717" r:id="rId33"/>
    <p:sldId id="1718" r:id="rId34"/>
    <p:sldId id="1719" r:id="rId35"/>
    <p:sldId id="512" r:id="rId36"/>
    <p:sldId id="1706" r:id="rId37"/>
    <p:sldId id="502" r:id="rId38"/>
    <p:sldId id="1720" r:id="rId39"/>
    <p:sldId id="1721" r:id="rId40"/>
    <p:sldId id="1722" r:id="rId41"/>
  </p:sldIdLst>
  <p:sldSz cx="12192000" cy="6858000"/>
  <p:notesSz cx="6858000" cy="9144000"/>
  <p:embeddedFontLst>
    <p:embeddedFont>
      <p:font typeface="Franklin Gothic Demi" panose="020B0703020102020204" pitchFamily="34" charset="0"/>
      <p:regular r:id="rId44"/>
      <p:italic r:id="rId45"/>
    </p:embeddedFont>
    <p:embeddedFont>
      <p:font typeface="Segoe UI" panose="020B0502040204020203" pitchFamily="34" charset="0"/>
      <p:regular r:id="rId46"/>
      <p:bold r:id="rId47"/>
      <p:italic r:id="rId48"/>
      <p:boldItalic r:id="rId49"/>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CCBE13-C8D6-1121-2258-AB9525FE436A}" name="Debbie M. Marrs" initials="DMM" userId="Debbie M. Marrs" providerId="None"/>
  <p188:author id="{559457EF-CDDF-C319-6A69-BAA759DAFD41}" name="Michelle Day" initials="MD" userId="S::mday@HUMANITAS.COM::5a2422ce-faa1-4964-9d24-43dca0d5851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5C21"/>
    <a:srgbClr val="13232A"/>
    <a:srgbClr val="06061E"/>
    <a:srgbClr val="1A2F74"/>
    <a:srgbClr val="A0ADB6"/>
    <a:srgbClr val="04163A"/>
    <a:srgbClr val="F2F3F5"/>
    <a:srgbClr val="A0D3C7"/>
    <a:srgbClr val="2C1D21"/>
    <a:srgbClr val="FAFB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0E6AF2-E751-4EDD-B0F6-1B47AFA91365}" v="350" dt="2024-10-21T21:04:26.562"/>
    <p1510:client id="{80F1624A-E3E3-44E8-8999-B46579EA3AC5}" v="4817" dt="2024-10-21T20:56:44.383"/>
    <p1510:client id="{D8F46ACC-8661-4A1D-9F8A-084FE7B1E3A7}" v="11" dt="2024-10-21T21:14:38.051"/>
  </p1510:revLst>
</p1510:revInfo>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보통 스타일 2 - 강조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보통 스타일 3 - 강조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D27102A9-8310-4765-A935-A1911B00CA55}" styleName="밝은 스타일 1 - 강조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밝은 스타일 1 - 강조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D5ABB26-0587-4C30-8999-92F81FD0307C}" styleName="스타일 없음, 눈금 없음">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A111915-BE36-4E01-A7E5-04B1672EAD32}" styleName="밝은 스타일 2 - 강조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밝은 스타일 3 - 강조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ABFCF23-3B69-468F-B69F-88F6DE6A72F2}" styleName="보통 스타일 1 - 강조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1818" autoAdjust="0"/>
  </p:normalViewPr>
  <p:slideViewPr>
    <p:cSldViewPr snapToGrid="0">
      <p:cViewPr varScale="1">
        <p:scale>
          <a:sx n="81" d="100"/>
          <a:sy n="81" d="100"/>
        </p:scale>
        <p:origin x="3264" y="8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2.fntdata"/><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1.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customXml" Target="../customXml/item4.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3.fntdata"/><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75B77B-0A5D-4019-A902-4F3BC0F0E793}" type="datetimeFigureOut">
              <a:rPr lang="ko-KR" altLang="en-US" smtClean="0"/>
              <a:t>2024-10-24</a:t>
            </a:fld>
            <a:endParaRPr lang="ko-KR" altLang="en-US"/>
          </a:p>
        </p:txBody>
      </p:sp>
      <p:sp>
        <p:nvSpPr>
          <p:cNvPr id="4" name="바닥글 개체 틀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747174-8CFB-4286-8C92-9C288CD32825}" type="slidenum">
              <a:rPr lang="ko-KR" altLang="en-US" smtClean="0"/>
              <a:t>‹#›</a:t>
            </a:fld>
            <a:endParaRPr lang="ko-KR" altLang="en-US"/>
          </a:p>
        </p:txBody>
      </p:sp>
    </p:spTree>
    <p:extLst>
      <p:ext uri="{BB962C8B-B14F-4D97-AF65-F5344CB8AC3E}">
        <p14:creationId xmlns:p14="http://schemas.microsoft.com/office/powerpoint/2010/main" val="8600949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5A1D17-FFDC-4FDE-B165-48245DB79D0B}" type="datetimeFigureOut">
              <a:rPr lang="ko-KR" altLang="en-US" smtClean="0"/>
              <a:t>2024-10-24</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84621-04B6-41F7-9097-3656C061A869}" type="slidenum">
              <a:rPr lang="ko-KR" altLang="en-US" smtClean="0"/>
              <a:t>‹#›</a:t>
            </a:fld>
            <a:endParaRPr lang="ko-KR" altLang="en-US"/>
          </a:p>
        </p:txBody>
      </p:sp>
    </p:spTree>
    <p:extLst>
      <p:ext uri="{BB962C8B-B14F-4D97-AF65-F5344CB8AC3E}">
        <p14:creationId xmlns:p14="http://schemas.microsoft.com/office/powerpoint/2010/main" val="126935437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a:t>Welcome to the Reasonableness Determinations webinar. Today we are going to review the process for making a reasonableness determination (e.g., determination if the program is obligated to provide a particular DA).</a:t>
            </a:r>
            <a:endParaRPr lang="ko-KR" altLang="en-US"/>
          </a:p>
        </p:txBody>
      </p:sp>
      <p:sp>
        <p:nvSpPr>
          <p:cNvPr id="4" name="슬라이드 번호 개체 틀 3"/>
          <p:cNvSpPr>
            <a:spLocks noGrp="1"/>
          </p:cNvSpPr>
          <p:nvPr>
            <p:ph type="sldNum" sz="quarter" idx="10"/>
          </p:nvPr>
        </p:nvSpPr>
        <p:spPr/>
        <p:txBody>
          <a:bodyPr/>
          <a:lstStyle/>
          <a:p>
            <a:fld id="{AF684621-04B6-41F7-9097-3656C061A869}" type="slidenum">
              <a:rPr lang="ko-KR" altLang="en-US" smtClean="0"/>
              <a:t>1</a:t>
            </a:fld>
            <a:endParaRPr lang="ko-KR" altLang="en-US"/>
          </a:p>
        </p:txBody>
      </p:sp>
    </p:spTree>
    <p:extLst>
      <p:ext uri="{BB962C8B-B14F-4D97-AF65-F5344CB8AC3E}">
        <p14:creationId xmlns:p14="http://schemas.microsoft.com/office/powerpoint/2010/main" val="2650401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Reasonableness</a:t>
            </a:r>
          </a:p>
          <a:p>
            <a:endParaRPr lang="en-US" dirty="0"/>
          </a:p>
          <a:p>
            <a:pPr marL="171450" indent="-171450" eaLnBrk="0" latinLnBrk="0" hangingPunct="0">
              <a:lnSpc>
                <a:spcPct val="114000"/>
              </a:lnSpc>
              <a:spcBef>
                <a:spcPts val="600"/>
              </a:spcBef>
              <a:buClr>
                <a:srgbClr val="C00000"/>
              </a:buClr>
              <a:buFont typeface="Wingdings" panose="05000000000000000000" pitchFamily="2" charset="2"/>
              <a:buChar char="§"/>
            </a:pPr>
            <a:r>
              <a:rPr lang="en-US" sz="1200" spc="50" dirty="0">
                <a:latin typeface="+mn-lt"/>
                <a:cs typeface="Calibri" panose="020F0502020204030204" pitchFamily="34" charset="0"/>
              </a:rPr>
              <a:t>If Job Corps can prove that a proposed accommodation would cause undue hardship or that a proposed modification would fundamentally alter the program, Job Corps is not obligated to provide the RA/RM/AAS.</a:t>
            </a:r>
          </a:p>
          <a:p>
            <a:pPr marL="171450" indent="-171450" eaLnBrk="0" latinLnBrk="0" hangingPunct="0">
              <a:lnSpc>
                <a:spcPct val="114000"/>
              </a:lnSpc>
              <a:spcBef>
                <a:spcPts val="600"/>
              </a:spcBef>
              <a:buClr>
                <a:srgbClr val="C00000"/>
              </a:buClr>
              <a:buFont typeface="Wingdings" panose="05000000000000000000" pitchFamily="2" charset="2"/>
              <a:buChar char="§"/>
            </a:pPr>
            <a:endParaRPr lang="en-US" sz="1200" spc="50" dirty="0">
              <a:latin typeface="+mn-lt"/>
              <a:cs typeface="Calibri" panose="020F0502020204030204" pitchFamily="34" charset="0"/>
            </a:endParaRPr>
          </a:p>
          <a:p>
            <a:pPr marL="171450" indent="-171450" eaLnBrk="0" latinLnBrk="0" hangingPunct="0">
              <a:lnSpc>
                <a:spcPct val="114000"/>
              </a:lnSpc>
              <a:spcBef>
                <a:spcPts val="600"/>
              </a:spcBef>
              <a:buClr>
                <a:srgbClr val="C00000"/>
              </a:buClr>
              <a:buFont typeface="Wingdings" panose="05000000000000000000" pitchFamily="2" charset="2"/>
              <a:buChar char="§"/>
            </a:pPr>
            <a:r>
              <a:rPr lang="en-US" sz="1200" spc="50" dirty="0">
                <a:latin typeface="+mn-lt"/>
                <a:cs typeface="Calibri" panose="020F0502020204030204" pitchFamily="34" charset="0"/>
              </a:rPr>
              <a:t>There is no specific list of RA/RM/AASs that will or will not be provided. </a:t>
            </a:r>
          </a:p>
          <a:p>
            <a:pPr marL="171450" indent="-171450" eaLnBrk="0" latinLnBrk="0" hangingPunct="0">
              <a:lnSpc>
                <a:spcPct val="114000"/>
              </a:lnSpc>
              <a:spcBef>
                <a:spcPts val="600"/>
              </a:spcBef>
              <a:buClr>
                <a:srgbClr val="C00000"/>
              </a:buClr>
              <a:buFont typeface="Wingdings" panose="05000000000000000000" pitchFamily="2" charset="2"/>
              <a:buChar char="§"/>
            </a:pPr>
            <a:endParaRPr lang="en-US" sz="1200" b="1" spc="50" dirty="0">
              <a:latin typeface="+mn-lt"/>
              <a:cs typeface="Calibri" panose="020F0502020204030204" pitchFamily="34" charset="0"/>
            </a:endParaRPr>
          </a:p>
          <a:p>
            <a:pPr marL="171450" indent="-171450" eaLnBrk="0" latinLnBrk="0" hangingPunct="0">
              <a:lnSpc>
                <a:spcPct val="114000"/>
              </a:lnSpc>
              <a:spcBef>
                <a:spcPts val="600"/>
              </a:spcBef>
              <a:buClr>
                <a:srgbClr val="C00000"/>
              </a:buClr>
              <a:buFont typeface="Wingdings" panose="05000000000000000000" pitchFamily="2" charset="2"/>
              <a:buChar char="§"/>
            </a:pPr>
            <a:r>
              <a:rPr lang="en-US" sz="1200" b="1" spc="50" dirty="0">
                <a:latin typeface="+mn-lt"/>
                <a:cs typeface="Calibri" panose="020F0502020204030204" pitchFamily="34" charset="0"/>
              </a:rPr>
              <a:t>Each request </a:t>
            </a:r>
            <a:r>
              <a:rPr lang="en-US" sz="1200" spc="50" dirty="0">
                <a:latin typeface="+mn-lt"/>
                <a:cs typeface="Calibri" panose="020F0502020204030204" pitchFamily="34" charset="0"/>
              </a:rPr>
              <a:t>for RA/RM/AAS must be evaluated </a:t>
            </a:r>
            <a:r>
              <a:rPr lang="en-US" sz="1200" b="1" spc="50" dirty="0">
                <a:solidFill>
                  <a:srgbClr val="C00000"/>
                </a:solidFill>
                <a:latin typeface="+mn-lt"/>
                <a:cs typeface="Calibri" panose="020F0502020204030204" pitchFamily="34" charset="0"/>
              </a:rPr>
              <a:t>individually on a case-by-case basis</a:t>
            </a:r>
            <a:r>
              <a:rPr lang="en-US" sz="1200" spc="50" dirty="0">
                <a:latin typeface="+mn-lt"/>
                <a:cs typeface="Calibri" panose="020F0502020204030204" pitchFamily="34" charset="0"/>
              </a:rPr>
              <a:t>, and a determination made regarding whether it is reasonable.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n-lt"/>
              </a:rPr>
              <a:t>The National Office makes the final decision on whether the disability accommodation will be provided or not because the resources of and the impact to the entire Job Corps program must be factored into the reasonableness review. If your center believes an accommodation is unreasonable and the applicant/student refused equally effective alternative accommodations, </a:t>
            </a:r>
            <a:r>
              <a:rPr lang="en-US" sz="1200" b="1" dirty="0">
                <a:solidFill>
                  <a:schemeClr val="bg1"/>
                </a:solidFill>
                <a:latin typeface="+mn-lt"/>
              </a:rPr>
              <a:t>please contact your RDIC for assistance! There are forms in PRH Form 2-03 that must be completed for submission to the National Office.</a:t>
            </a:r>
            <a:endParaRPr lang="en-US" b="1" dirty="0">
              <a:latin typeface="+mn-lt"/>
            </a:endParaRPr>
          </a:p>
          <a:p>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AF684621-04B6-41F7-9097-3656C061A869}" type="slidenum">
              <a:rPr lang="ko-KR" altLang="en-US" smtClean="0"/>
              <a:t>10</a:t>
            </a:fld>
            <a:endParaRPr lang="ko-KR" altLang="en-US"/>
          </a:p>
        </p:txBody>
      </p:sp>
    </p:spTree>
    <p:extLst>
      <p:ext uri="{BB962C8B-B14F-4D97-AF65-F5344CB8AC3E}">
        <p14:creationId xmlns:p14="http://schemas.microsoft.com/office/powerpoint/2010/main" val="4247550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AA4BA-6596-4F59-99A8-A96517BD06AA}"/>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75168B5D-965D-8B23-C894-1B013DC87EB8}"/>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B95659F5-2FA9-3396-A004-8B58B2CD8925}"/>
              </a:ext>
            </a:extLst>
          </p:cNvPr>
          <p:cNvSpPr>
            <a:spLocks noGrp="1"/>
          </p:cNvSpPr>
          <p:nvPr>
            <p:ph type="body" idx="1"/>
          </p:nvPr>
        </p:nvSpPr>
        <p:spPr/>
        <p:txBody>
          <a:bodyPr/>
          <a:lstStyle/>
          <a:p>
            <a:r>
              <a:rPr lang="en-US" altLang="ko-KR"/>
              <a:t>DA Process Considerations and Review</a:t>
            </a:r>
            <a:endParaRPr lang="ko-KR" altLang="en-US"/>
          </a:p>
        </p:txBody>
      </p:sp>
      <p:sp>
        <p:nvSpPr>
          <p:cNvPr id="4" name="슬라이드 번호 개체 틀 3">
            <a:extLst>
              <a:ext uri="{FF2B5EF4-FFF2-40B4-BE49-F238E27FC236}">
                <a16:creationId xmlns:a16="http://schemas.microsoft.com/office/drawing/2014/main" id="{0694B92E-8CF4-CF54-EE90-A483E1017D94}"/>
              </a:ext>
            </a:extLst>
          </p:cNvPr>
          <p:cNvSpPr>
            <a:spLocks noGrp="1"/>
          </p:cNvSpPr>
          <p:nvPr>
            <p:ph type="sldNum" sz="quarter" idx="10"/>
          </p:nvPr>
        </p:nvSpPr>
        <p:spPr/>
        <p:txBody>
          <a:bodyPr/>
          <a:lstStyle/>
          <a:p>
            <a:fld id="{AF684621-04B6-41F7-9097-3656C061A869}" type="slidenum">
              <a:rPr lang="ko-KR" altLang="en-US" smtClean="0"/>
              <a:t>11</a:t>
            </a:fld>
            <a:endParaRPr lang="ko-KR" altLang="en-US"/>
          </a:p>
        </p:txBody>
      </p:sp>
    </p:spTree>
    <p:extLst>
      <p:ext uri="{BB962C8B-B14F-4D97-AF65-F5344CB8AC3E}">
        <p14:creationId xmlns:p14="http://schemas.microsoft.com/office/powerpoint/2010/main" val="1252838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Disability Requests and Documentation</a:t>
            </a:r>
          </a:p>
          <a:p>
            <a:endParaRPr lang="en-US" dirty="0"/>
          </a:p>
          <a:p>
            <a:pPr marL="171450" marR="0" lvl="0" indent="-171450" algn="l" defTabSz="914400" rtl="0" eaLnBrk="1" fontAlgn="auto" latinLnBrk="1" hangingPunct="1">
              <a:lnSpc>
                <a:spcPct val="100000"/>
              </a:lnSpc>
              <a:spcBef>
                <a:spcPts val="0"/>
              </a:spcBef>
              <a:spcAft>
                <a:spcPts val="0"/>
              </a:spcAft>
              <a:buClrTx/>
              <a:buSzTx/>
              <a:buFont typeface="Wingdings" panose="05000000000000000000" pitchFamily="2" charset="2"/>
              <a:buChar char="§"/>
              <a:tabLst/>
              <a:defRPr/>
            </a:pPr>
            <a:r>
              <a:rPr lang="pt-BR" altLang="ko-KR" sz="1200" b="0" dirty="0">
                <a:solidFill>
                  <a:schemeClr val="accent1"/>
                </a:solidFill>
                <a:latin typeface="Calibri" panose="020F0502020204030204" pitchFamily="34" charset="0"/>
                <a:ea typeface="Calibri" panose="020F0502020204030204" pitchFamily="34" charset="0"/>
              </a:rPr>
              <a:t>Did the applicant/student or someone on their behalf make a request for a disability accommodation?</a:t>
            </a:r>
            <a:endParaRPr lang="ko-KR" altLang="en-US" sz="1200" b="0" dirty="0">
              <a:solidFill>
                <a:schemeClr val="accent2"/>
              </a:solidFill>
              <a:latin typeface="Calibri" panose="020F0502020204030204" pitchFamily="34" charset="0"/>
              <a:ea typeface="Calibri" panose="020F0502020204030204" pitchFamily="34" charset="0"/>
            </a:endParaRPr>
          </a:p>
          <a:p>
            <a:pPr marL="171450" marR="0" lvl="0" indent="-171450" algn="l" defTabSz="914400" rtl="0" eaLnBrk="1" fontAlgn="auto" latinLnBrk="1" hangingPunct="1">
              <a:lnSpc>
                <a:spcPct val="100000"/>
              </a:lnSpc>
              <a:spcBef>
                <a:spcPts val="0"/>
              </a:spcBef>
              <a:spcAft>
                <a:spcPts val="0"/>
              </a:spcAft>
              <a:buClrTx/>
              <a:buSzTx/>
              <a:buFont typeface="Wingdings" panose="05000000000000000000" pitchFamily="2" charset="2"/>
              <a:buChar char="§"/>
              <a:tabLst/>
              <a:defRPr/>
            </a:pPr>
            <a:endParaRPr lang="en-US" altLang="ko-KR" sz="1200" b="0" dirty="0">
              <a:solidFill>
                <a:schemeClr val="accent1"/>
              </a:solidFill>
              <a:latin typeface="Calibri" panose="020F0502020204030204" pitchFamily="34" charset="0"/>
              <a:ea typeface="Calibri" panose="020F0502020204030204" pitchFamily="34" charset="0"/>
            </a:endParaRPr>
          </a:p>
          <a:p>
            <a:pPr marL="171450" marR="0" lvl="0" indent="-171450" algn="l" defTabSz="914400" rtl="0" eaLnBrk="1" fontAlgn="auto" latinLnBrk="1" hangingPunct="1">
              <a:lnSpc>
                <a:spcPct val="100000"/>
              </a:lnSpc>
              <a:spcBef>
                <a:spcPts val="0"/>
              </a:spcBef>
              <a:spcAft>
                <a:spcPts val="0"/>
              </a:spcAft>
              <a:buClrTx/>
              <a:buSzTx/>
              <a:buFont typeface="Wingdings" panose="05000000000000000000" pitchFamily="2" charset="2"/>
              <a:buChar char="§"/>
              <a:tabLst/>
              <a:defRPr/>
            </a:pPr>
            <a:r>
              <a:rPr lang="en-US" altLang="ko-KR" sz="1200" b="0" dirty="0">
                <a:solidFill>
                  <a:schemeClr val="accent1"/>
                </a:solidFill>
                <a:latin typeface="Calibri" panose="020F0502020204030204" pitchFamily="34" charset="0"/>
                <a:ea typeface="Calibri" panose="020F0502020204030204" pitchFamily="34" charset="0"/>
              </a:rPr>
              <a:t>Why is that important to know?</a:t>
            </a:r>
          </a:p>
          <a:p>
            <a:pPr marL="628650" marR="0" lvl="1" indent="-171450" algn="l" defTabSz="914400" rtl="0" eaLnBrk="1" fontAlgn="auto" latinLnBrk="1" hangingPunct="1">
              <a:lnSpc>
                <a:spcPct val="100000"/>
              </a:lnSpc>
              <a:spcBef>
                <a:spcPts val="0"/>
              </a:spcBef>
              <a:spcAft>
                <a:spcPts val="0"/>
              </a:spcAft>
              <a:buClrTx/>
              <a:buSzTx/>
              <a:buFont typeface="Wingdings" panose="05000000000000000000" pitchFamily="2" charset="2"/>
              <a:buChar char="§"/>
              <a:tabLst/>
              <a:defRPr/>
            </a:pPr>
            <a:r>
              <a:rPr lang="pt-BR" altLang="ko-KR" sz="1200" b="0" dirty="0">
                <a:latin typeface="Calibri" panose="020F0502020204030204" pitchFamily="34" charset="0"/>
                <a:ea typeface="Calibri" panose="020F0502020204030204" pitchFamily="34" charset="0"/>
                <a:cs typeface="Calibri" panose="020F0502020204030204" pitchFamily="34" charset="0"/>
              </a:rPr>
              <a:t>The center </a:t>
            </a:r>
            <a:r>
              <a:rPr lang="pt-BR" altLang="ko-KR" sz="1200" b="0" u="sng" dirty="0">
                <a:solidFill>
                  <a:srgbClr val="EB5C21"/>
                </a:solidFill>
                <a:latin typeface="Calibri" panose="020F0502020204030204" pitchFamily="34" charset="0"/>
                <a:ea typeface="Calibri" panose="020F0502020204030204" pitchFamily="34" charset="0"/>
                <a:cs typeface="Calibri" panose="020F0502020204030204" pitchFamily="34" charset="0"/>
              </a:rPr>
              <a:t>MUST</a:t>
            </a:r>
            <a:r>
              <a:rPr lang="pt-BR" altLang="ko-KR" sz="1200" b="0" dirty="0">
                <a:solidFill>
                  <a:srgbClr val="EB5C21"/>
                </a:solidFill>
                <a:latin typeface="Calibri" panose="020F0502020204030204" pitchFamily="34" charset="0"/>
                <a:ea typeface="Calibri" panose="020F0502020204030204" pitchFamily="34" charset="0"/>
                <a:cs typeface="Calibri" panose="020F0502020204030204" pitchFamily="34" charset="0"/>
              </a:rPr>
              <a:t> </a:t>
            </a:r>
            <a:r>
              <a:rPr lang="pt-BR" altLang="ko-KR" sz="1200" b="0" dirty="0">
                <a:latin typeface="Calibri" panose="020F0502020204030204" pitchFamily="34" charset="0"/>
                <a:ea typeface="Calibri" panose="020F0502020204030204" pitchFamily="34" charset="0"/>
                <a:cs typeface="Calibri" panose="020F0502020204030204" pitchFamily="34" charset="0"/>
              </a:rPr>
              <a:t>consider disability accommodations requested not only by the applicant but also by anyone else on behalf of the individual with a disability as long as the individual agrees that they would like the requested accommodation.</a:t>
            </a:r>
            <a:endParaRPr lang="ko-KR" altLang="en-US" sz="1200" b="0" dirty="0">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F684621-04B6-41F7-9097-3656C061A869}" type="slidenum">
              <a:rPr lang="ko-KR" altLang="en-US" smtClean="0"/>
              <a:t>12</a:t>
            </a:fld>
            <a:endParaRPr lang="ko-KR" altLang="en-US"/>
          </a:p>
        </p:txBody>
      </p:sp>
    </p:spTree>
    <p:extLst>
      <p:ext uri="{BB962C8B-B14F-4D97-AF65-F5344CB8AC3E}">
        <p14:creationId xmlns:p14="http://schemas.microsoft.com/office/powerpoint/2010/main" val="2019232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latinLnBrk="0" hangingPunct="0"/>
            <a:r>
              <a:rPr lang="en-US" altLang="ko-KR" sz="1200" b="0" dirty="0">
                <a:solidFill>
                  <a:srgbClr val="EB5C21"/>
                </a:solidFill>
                <a:latin typeface="Franklin Gothic Demi" panose="020B0703020102020204" pitchFamily="34" charset="0"/>
                <a:ea typeface="Calibri" panose="020F0502020204030204" pitchFamily="34" charset="0"/>
              </a:rPr>
              <a:t>RA/RM/AAS Request and DC Contact Form</a:t>
            </a:r>
          </a:p>
          <a:p>
            <a:pPr eaLnBrk="0" latinLnBrk="0" hangingPunct="0"/>
            <a:endParaRPr lang="en-US" dirty="0"/>
          </a:p>
          <a:p>
            <a:pPr eaLnBrk="0" latinLnBrk="0" hangingPunct="0"/>
            <a:r>
              <a:rPr lang="en-US" dirty="0"/>
              <a:t>Here is a screenshot of the RA/RM/AAS Request and DC Contact Form. Please ensure that you are using the most current form and that you discard and/or delete any forms released in the PRH prior to 11/29/22.</a:t>
            </a:r>
          </a:p>
          <a:p>
            <a:pPr eaLnBrk="0" latinLnBrk="0" hangingPunct="0"/>
            <a:endParaRPr lang="en-US" altLang="ko-KR" sz="1200" dirty="0">
              <a:solidFill>
                <a:schemeClr val="tx2">
                  <a:lumMod val="75000"/>
                  <a:lumOff val="25000"/>
                </a:schemeClr>
              </a:solidFill>
              <a:ea typeface="Calibri" panose="020F0502020204030204" pitchFamily="34"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lang="en-US" altLang="ko-KR" sz="1200" dirty="0">
                <a:latin typeface="Calibri" panose="020F0502020204030204" pitchFamily="34" charset="0"/>
                <a:ea typeface="Calibri" panose="020F0502020204030204" pitchFamily="34" charset="0"/>
                <a:cs typeface="Calibri" panose="020F0502020204030204" pitchFamily="34" charset="0"/>
              </a:rPr>
              <a:t>Ensure that all disability accommodation requests are documented on the RA/RM/AAS Request and DC Contact Form.</a:t>
            </a:r>
          </a:p>
          <a:p>
            <a:pPr eaLnBrk="0" latinLnBrk="0" hangingPunct="0"/>
            <a:endParaRPr lang="en-US" altLang="ko-KR" sz="1200" dirty="0">
              <a:solidFill>
                <a:schemeClr val="tx2">
                  <a:lumMod val="75000"/>
                  <a:lumOff val="25000"/>
                </a:schemeClr>
              </a:solidFill>
              <a:ea typeface="Calibri" panose="020F0502020204030204" pitchFamily="34" charset="0"/>
            </a:endParaRPr>
          </a:p>
          <a:p>
            <a:pPr marL="628650" marR="0" lvl="1" indent="-171450" algn="l" defTabSz="914400" rtl="0" eaLnBrk="0" fontAlgn="auto" latinLnBrk="0" hangingPunct="0">
              <a:lnSpc>
                <a:spcPct val="100000"/>
              </a:lnSpc>
              <a:spcBef>
                <a:spcPts val="0"/>
              </a:spcBef>
              <a:spcAft>
                <a:spcPts val="0"/>
              </a:spcAft>
              <a:buClrTx/>
              <a:buSzTx/>
              <a:buFont typeface="Calibri" panose="020F0502020204030204" pitchFamily="34" charset="0"/>
              <a:buChar char="§"/>
              <a:tabLst/>
              <a:defRPr/>
            </a:pPr>
            <a:endParaRPr lang="en-US" altLang="ko-KR" sz="1200" dirty="0">
              <a:solidFill>
                <a:schemeClr val="tx2">
                  <a:lumMod val="75000"/>
                  <a:lumOff val="25000"/>
                </a:schemeClr>
              </a:solidFill>
              <a:ea typeface="Calibri" panose="020F0502020204030204" pitchFamily="34" charset="0"/>
            </a:endParaRPr>
          </a:p>
          <a:p>
            <a:endParaRPr lang="en-US" sz="1600" dirty="0"/>
          </a:p>
          <a:p>
            <a:pPr marL="171450" indent="-171450">
              <a:buFont typeface="Calibri" panose="020F0502020204030204" pitchFamily="34" charset="0"/>
              <a:buChar char="§"/>
            </a:pPr>
            <a:endParaRPr lang="en-US" dirty="0"/>
          </a:p>
        </p:txBody>
      </p:sp>
      <p:sp>
        <p:nvSpPr>
          <p:cNvPr id="4" name="Slide Number Placeholder 3"/>
          <p:cNvSpPr>
            <a:spLocks noGrp="1"/>
          </p:cNvSpPr>
          <p:nvPr>
            <p:ph type="sldNum" sz="quarter" idx="5"/>
          </p:nvPr>
        </p:nvSpPr>
        <p:spPr/>
        <p:txBody>
          <a:bodyPr/>
          <a:lstStyle/>
          <a:p>
            <a:fld id="{B0BF916D-B069-4C7E-A665-C16893B8024A}" type="slidenum">
              <a:rPr lang="en-US" smtClean="0"/>
              <a:t>13</a:t>
            </a:fld>
            <a:endParaRPr lang="en-US"/>
          </a:p>
        </p:txBody>
      </p:sp>
    </p:spTree>
    <p:extLst>
      <p:ext uri="{BB962C8B-B14F-4D97-AF65-F5344CB8AC3E}">
        <p14:creationId xmlns:p14="http://schemas.microsoft.com/office/powerpoint/2010/main" val="3658364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Documentation of Disability</a:t>
            </a:r>
          </a:p>
          <a:p>
            <a:endParaRPr lang="en-US" dirty="0"/>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latin typeface="Calibri" panose="020F0502020204030204" pitchFamily="34" charset="0"/>
                <a:ea typeface="Calibri" panose="020F0502020204030204" pitchFamily="34" charset="0"/>
                <a:cs typeface="Calibri" panose="020F0502020204030204" pitchFamily="34" charset="0"/>
              </a:rPr>
              <a:t>Is the disability obvious or has documentation that supports the DA request been disclosed? </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sz="1200" b="1" dirty="0">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1" hangingPunct="1">
              <a:lnSpc>
                <a:spcPct val="100000"/>
              </a:lnSpc>
              <a:spcBef>
                <a:spcPts val="0"/>
              </a:spcBef>
              <a:spcAft>
                <a:spcPts val="0"/>
              </a:spcAft>
              <a:buClrTx/>
              <a:buSzTx/>
              <a:buFont typeface="Wingdings" panose="05000000000000000000" pitchFamily="2" charset="2"/>
              <a:buChar char="§"/>
              <a:tabLst/>
              <a:defRPr/>
            </a:pPr>
            <a:r>
              <a:rPr lang="en-US" altLang="ko-KR" sz="1200" b="1" dirty="0">
                <a:latin typeface="Calibri" panose="020F0502020204030204" pitchFamily="34" charset="0"/>
                <a:ea typeface="Calibri" panose="020F0502020204030204" pitchFamily="34" charset="0"/>
                <a:cs typeface="Calibri" panose="020F0502020204030204" pitchFamily="34" charset="0"/>
              </a:rPr>
              <a:t>If the disability </a:t>
            </a:r>
            <a:r>
              <a:rPr lang="en-US" altLang="ko-KR" sz="1200" b="1" u="sng" dirty="0">
                <a:latin typeface="Calibri" panose="020F0502020204030204" pitchFamily="34" charset="0"/>
                <a:ea typeface="Calibri" panose="020F0502020204030204" pitchFamily="34" charset="0"/>
                <a:cs typeface="Calibri" panose="020F0502020204030204" pitchFamily="34" charset="0"/>
              </a:rPr>
              <a:t>is obvious</a:t>
            </a:r>
            <a:r>
              <a:rPr lang="en-US" altLang="ko-KR" sz="1200" dirty="0">
                <a:latin typeface="Calibri" panose="020F0502020204030204" pitchFamily="34" charset="0"/>
                <a:ea typeface="Calibri" panose="020F0502020204030204" pitchFamily="34" charset="0"/>
                <a:cs typeface="Calibri" panose="020F0502020204030204" pitchFamily="34" charset="0"/>
              </a:rPr>
              <a:t>, </a:t>
            </a:r>
            <a:r>
              <a:rPr lang="en-US" altLang="ko-KR" sz="1200" b="1" dirty="0">
                <a:solidFill>
                  <a:schemeClr val="accent1"/>
                </a:solidFill>
                <a:latin typeface="Calibri" panose="020F0502020204030204" pitchFamily="34" charset="0"/>
                <a:ea typeface="Calibri" panose="020F0502020204030204" pitchFamily="34" charset="0"/>
                <a:cs typeface="Calibri" panose="020F0502020204030204" pitchFamily="34" charset="0"/>
              </a:rPr>
              <a:t>no documentation of disability can be requested or required</a:t>
            </a:r>
            <a:r>
              <a:rPr lang="en-US" altLang="ko-KR" sz="1200" dirty="0">
                <a:solidFill>
                  <a:schemeClr val="accent2"/>
                </a:solidFill>
                <a:latin typeface="Calibri" panose="020F0502020204030204" pitchFamily="34" charset="0"/>
                <a:ea typeface="Calibri" panose="020F0502020204030204" pitchFamily="34" charset="0"/>
                <a:cs typeface="Calibri" panose="020F0502020204030204" pitchFamily="34" charset="0"/>
              </a:rPr>
              <a:t>.</a:t>
            </a:r>
          </a:p>
          <a:p>
            <a:pPr marL="171450" marR="0" lvl="0" indent="-171450" algn="l" defTabSz="914400" rtl="0" eaLnBrk="1" fontAlgn="auto" latinLnBrk="1" hangingPunct="1">
              <a:lnSpc>
                <a:spcPct val="100000"/>
              </a:lnSpc>
              <a:spcBef>
                <a:spcPts val="0"/>
              </a:spcBef>
              <a:spcAft>
                <a:spcPts val="0"/>
              </a:spcAft>
              <a:buClrTx/>
              <a:buSzTx/>
              <a:buFont typeface="Wingdings" panose="05000000000000000000" pitchFamily="2" charset="2"/>
              <a:buChar char="§"/>
              <a:tabLst/>
              <a:defRPr/>
            </a:pPr>
            <a:r>
              <a:rPr lang="en-US" altLang="ko-KR" sz="1200" b="1" dirty="0">
                <a:latin typeface="Calibri" panose="020F0502020204030204" pitchFamily="34" charset="0"/>
                <a:ea typeface="Calibri" panose="020F0502020204030204" pitchFamily="34" charset="0"/>
                <a:cs typeface="Calibri" panose="020F0502020204030204" pitchFamily="34" charset="0"/>
              </a:rPr>
              <a:t>If disability documentation </a:t>
            </a:r>
            <a:r>
              <a:rPr lang="en-US" altLang="ko-KR" sz="1200" b="1" u="sng" dirty="0">
                <a:latin typeface="Calibri" panose="020F0502020204030204" pitchFamily="34" charset="0"/>
                <a:ea typeface="Calibri" panose="020F0502020204030204" pitchFamily="34" charset="0"/>
                <a:cs typeface="Calibri" panose="020F0502020204030204" pitchFamily="34" charset="0"/>
              </a:rPr>
              <a:t>has been provided</a:t>
            </a:r>
            <a:r>
              <a:rPr lang="en-US" altLang="ko-KR" sz="1200" b="1" dirty="0">
                <a:latin typeface="Calibri" panose="020F0502020204030204" pitchFamily="34" charset="0"/>
                <a:ea typeface="Calibri" panose="020F0502020204030204" pitchFamily="34" charset="0"/>
                <a:cs typeface="Calibri" panose="020F0502020204030204" pitchFamily="34" charset="0"/>
              </a:rPr>
              <a:t>, </a:t>
            </a:r>
            <a:r>
              <a:rPr lang="en-US" altLang="ko-KR" sz="1200" b="1" dirty="0">
                <a:solidFill>
                  <a:schemeClr val="accent1"/>
                </a:solidFill>
                <a:latin typeface="Calibri" panose="020F0502020204030204" pitchFamily="34" charset="0"/>
                <a:ea typeface="Calibri" panose="020F0502020204030204" pitchFamily="34" charset="0"/>
                <a:cs typeface="Calibri" panose="020F0502020204030204" pitchFamily="34" charset="0"/>
              </a:rPr>
              <a:t>continue with the interactive disability accommodation process</a:t>
            </a:r>
            <a:r>
              <a:rPr lang="en-US" altLang="ko-KR" sz="1200" dirty="0">
                <a:solidFill>
                  <a:schemeClr val="accent2"/>
                </a:solidFill>
                <a:latin typeface="Calibri" panose="020F0502020204030204" pitchFamily="34" charset="0"/>
                <a:ea typeface="Calibri" panose="020F0502020204030204" pitchFamily="34" charset="0"/>
                <a:cs typeface="Calibri" panose="020F0502020204030204" pitchFamily="34" charset="0"/>
              </a:rPr>
              <a:t>.</a:t>
            </a:r>
          </a:p>
          <a:p>
            <a:pPr marL="171450" marR="0" lvl="0" indent="-171450" algn="l" defTabSz="914400" rtl="0" eaLnBrk="1" fontAlgn="auto" latinLnBrk="1" hangingPunct="1">
              <a:lnSpc>
                <a:spcPct val="100000"/>
              </a:lnSpc>
              <a:spcBef>
                <a:spcPts val="0"/>
              </a:spcBef>
              <a:spcAft>
                <a:spcPts val="0"/>
              </a:spcAft>
              <a:buClrTx/>
              <a:buSzTx/>
              <a:buFont typeface="Wingdings" panose="05000000000000000000" pitchFamily="2" charset="2"/>
              <a:buChar char="§"/>
              <a:tabLst/>
              <a:defRPr/>
            </a:pPr>
            <a:r>
              <a:rPr lang="en-US" altLang="ko-KR" sz="1200" b="1" dirty="0">
                <a:latin typeface="Calibri" panose="020F0502020204030204" pitchFamily="34" charset="0"/>
                <a:ea typeface="Calibri" panose="020F0502020204030204" pitchFamily="34" charset="0"/>
                <a:cs typeface="Calibri" panose="020F0502020204030204" pitchFamily="34" charset="0"/>
              </a:rPr>
              <a:t>If disability documentation </a:t>
            </a:r>
            <a:r>
              <a:rPr lang="en-US" altLang="ko-KR" sz="1200" b="1" u="sng" dirty="0">
                <a:latin typeface="Calibri" panose="020F0502020204030204" pitchFamily="34" charset="0"/>
                <a:ea typeface="Calibri" panose="020F0502020204030204" pitchFamily="34" charset="0"/>
                <a:cs typeface="Calibri" panose="020F0502020204030204" pitchFamily="34" charset="0"/>
              </a:rPr>
              <a:t>has not been provided</a:t>
            </a:r>
            <a:r>
              <a:rPr lang="en-US" altLang="ko-KR" sz="1200" b="1" dirty="0">
                <a:latin typeface="Calibri" panose="020F0502020204030204" pitchFamily="34" charset="0"/>
                <a:ea typeface="Calibri" panose="020F0502020204030204" pitchFamily="34" charset="0"/>
                <a:cs typeface="Calibri" panose="020F0502020204030204" pitchFamily="34" charset="0"/>
              </a:rPr>
              <a:t>, </a:t>
            </a:r>
            <a:r>
              <a:rPr lang="en-US" altLang="ko-KR" sz="1200" b="1" dirty="0">
                <a:solidFill>
                  <a:schemeClr val="accent1"/>
                </a:solidFill>
                <a:latin typeface="Calibri" panose="020F0502020204030204" pitchFamily="34" charset="0"/>
                <a:ea typeface="Calibri" panose="020F0502020204030204" pitchFamily="34" charset="0"/>
                <a:cs typeface="Calibri" panose="020F0502020204030204" pitchFamily="34" charset="0"/>
              </a:rPr>
              <a:t>offer the applicant/student an opportunity to provide documentation to support the request.</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endParaRPr lang="en-US" altLang="ko-KR" sz="1200"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F684621-04B6-41F7-9097-3656C061A869}" type="slidenum">
              <a:rPr lang="ko-KR" altLang="en-US" smtClean="0"/>
              <a:t>14</a:t>
            </a:fld>
            <a:endParaRPr lang="ko-KR" altLang="en-US"/>
          </a:p>
        </p:txBody>
      </p:sp>
    </p:spTree>
    <p:extLst>
      <p:ext uri="{BB962C8B-B14F-4D97-AF65-F5344CB8AC3E}">
        <p14:creationId xmlns:p14="http://schemas.microsoft.com/office/powerpoint/2010/main" val="791000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0" dirty="0"/>
              <a:t>Documentation (cont.)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0" dirty="0">
                <a:latin typeface="Calibri" panose="020F0502020204030204" pitchFamily="34" charset="0"/>
                <a:cs typeface="Calibri" panose="020F0502020204030204" pitchFamily="34" charset="0"/>
              </a:rPr>
              <a:t>Does the disability documentation reasonably support the functional limitations or reasons for the need for the DA?</a:t>
            </a:r>
          </a:p>
          <a:p>
            <a:pPr marL="173736" lvl="1" indent="-173736">
              <a:lnSpc>
                <a:spcPct val="114000"/>
              </a:lnSpc>
              <a:spcBef>
                <a:spcPts val="600"/>
              </a:spcBef>
              <a:buClr>
                <a:srgbClr val="C00000"/>
              </a:buClr>
              <a:buFont typeface="Calibri" panose="020F0502020204030204" pitchFamily="34" charset="0"/>
              <a:buChar char="§"/>
            </a:pPr>
            <a:endParaRPr lang="en-US" sz="2000" spc="50" dirty="0">
              <a:latin typeface="Calibri" panose="020F0502020204030204" pitchFamily="34" charset="0"/>
              <a:cs typeface="Calibri" panose="020F0502020204030204" pitchFamily="34" charset="0"/>
            </a:endParaRPr>
          </a:p>
          <a:p>
            <a:pPr marL="342900" lvl="1" indent="-342900">
              <a:lnSpc>
                <a:spcPct val="114000"/>
              </a:lnSpc>
              <a:spcBef>
                <a:spcPts val="600"/>
              </a:spcBef>
              <a:buClr>
                <a:srgbClr val="C00000"/>
              </a:buClr>
              <a:buFont typeface="Wingdings" panose="05000000000000000000" pitchFamily="2" charset="2"/>
              <a:buChar char="§"/>
            </a:pPr>
            <a:r>
              <a:rPr lang="en-US" sz="2000" spc="50" dirty="0">
                <a:latin typeface="Calibri" panose="020F0502020204030204" pitchFamily="34" charset="0"/>
                <a:cs typeface="Calibri" panose="020F0502020204030204" pitchFamily="34" charset="0"/>
              </a:rPr>
              <a:t>If not, provide opportunity for individual to obtain more specific documentation.</a:t>
            </a:r>
          </a:p>
          <a:p>
            <a:pPr marL="342900" lvl="1" indent="-342900">
              <a:lnSpc>
                <a:spcPct val="114000"/>
              </a:lnSpc>
              <a:spcBef>
                <a:spcPts val="600"/>
              </a:spcBef>
              <a:buClr>
                <a:srgbClr val="C00000"/>
              </a:buClr>
              <a:buFont typeface="Wingdings" panose="05000000000000000000" pitchFamily="2" charset="2"/>
              <a:buChar char="§"/>
            </a:pPr>
            <a:r>
              <a:rPr lang="en-US" sz="2000" spc="50" dirty="0">
                <a:latin typeface="Calibri" panose="020F0502020204030204" pitchFamily="34" charset="0"/>
                <a:cs typeface="Calibri" panose="020F0502020204030204" pitchFamily="34" charset="0"/>
              </a:rPr>
              <a:t>If so, next steps may include:</a:t>
            </a:r>
          </a:p>
          <a:p>
            <a:pPr marL="628650" lvl="3" indent="-171450">
              <a:lnSpc>
                <a:spcPct val="114000"/>
              </a:lnSpc>
              <a:spcBef>
                <a:spcPts val="600"/>
              </a:spcBef>
              <a:buClr>
                <a:srgbClr val="C00000"/>
              </a:buClr>
              <a:buFont typeface="Wingdings" panose="05000000000000000000" pitchFamily="2" charset="2"/>
              <a:buChar char="§"/>
            </a:pPr>
            <a:r>
              <a:rPr lang="en-US" spc="50" dirty="0">
                <a:latin typeface="Calibri" panose="020F0502020204030204" pitchFamily="34" charset="0"/>
                <a:cs typeface="Calibri" panose="020F0502020204030204" pitchFamily="34" charset="0"/>
              </a:rPr>
              <a:t>Is the DA reasonable? </a:t>
            </a:r>
          </a:p>
          <a:p>
            <a:pPr marL="628650" lvl="3" indent="-171450">
              <a:lnSpc>
                <a:spcPct val="114000"/>
              </a:lnSpc>
              <a:spcBef>
                <a:spcPts val="600"/>
              </a:spcBef>
              <a:buClr>
                <a:srgbClr val="C00000"/>
              </a:buClr>
              <a:buFont typeface="Wingdings" panose="05000000000000000000" pitchFamily="2" charset="2"/>
              <a:buChar char="§"/>
            </a:pPr>
            <a:r>
              <a:rPr lang="en-US" spc="50" dirty="0">
                <a:latin typeface="Calibri" panose="020F0502020204030204" pitchFamily="34" charset="0"/>
                <a:cs typeface="Calibri" panose="020F0502020204030204" pitchFamily="34" charset="0"/>
              </a:rPr>
              <a:t>Are there reasonable alternative accommodations that may be offered?</a:t>
            </a:r>
          </a:p>
          <a:p>
            <a:pPr marL="628650" lvl="3" indent="-171450">
              <a:lnSpc>
                <a:spcPct val="114000"/>
              </a:lnSpc>
              <a:spcBef>
                <a:spcPts val="600"/>
              </a:spcBef>
              <a:buClr>
                <a:srgbClr val="C00000"/>
              </a:buClr>
              <a:buFont typeface="Wingdings" panose="05000000000000000000" pitchFamily="2" charset="2"/>
              <a:buChar char="§"/>
            </a:pPr>
            <a:r>
              <a:rPr lang="en-US" spc="50" dirty="0">
                <a:latin typeface="Calibri" panose="020F0502020204030204" pitchFamily="34" charset="0"/>
                <a:cs typeface="Calibri" panose="020F0502020204030204" pitchFamily="34" charset="0"/>
              </a:rPr>
              <a:t>Agree to requested DA and add to the individual’s accommodation plan (AP).</a:t>
            </a:r>
          </a:p>
          <a:p>
            <a:pPr marL="171450" indent="-171450">
              <a:buFont typeface="Arial" panose="020B0604020202020204" pitchFamily="34" charset="0"/>
              <a:buChar char="•"/>
            </a:pPr>
            <a:endParaRPr lang="en-US" dirty="0"/>
          </a:p>
          <a:p>
            <a:r>
              <a:rPr lang="en-US" dirty="0"/>
              <a:t>Contact your RDIC for assistance if you have any questions regarding the disability accommodation process or unclear as to how to proceed.</a:t>
            </a:r>
          </a:p>
          <a:p>
            <a:endParaRPr lang="ko-KR" altLang="en-US" dirty="0"/>
          </a:p>
        </p:txBody>
      </p:sp>
      <p:sp>
        <p:nvSpPr>
          <p:cNvPr id="4" name="슬라이드 번호 개체 틀 3"/>
          <p:cNvSpPr>
            <a:spLocks noGrp="1"/>
          </p:cNvSpPr>
          <p:nvPr>
            <p:ph type="sldNum" sz="quarter" idx="10"/>
          </p:nvPr>
        </p:nvSpPr>
        <p:spPr/>
        <p:txBody>
          <a:bodyPr/>
          <a:lstStyle/>
          <a:p>
            <a:fld id="{AF684621-04B6-41F7-9097-3656C061A869}" type="slidenum">
              <a:rPr lang="ko-KR" altLang="en-US" smtClean="0"/>
              <a:t>15</a:t>
            </a:fld>
            <a:endParaRPr lang="ko-KR" altLang="en-US"/>
          </a:p>
        </p:txBody>
      </p:sp>
    </p:spTree>
    <p:extLst>
      <p:ext uri="{BB962C8B-B14F-4D97-AF65-F5344CB8AC3E}">
        <p14:creationId xmlns:p14="http://schemas.microsoft.com/office/powerpoint/2010/main" val="712726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mn-lt"/>
              </a:rPr>
              <a:t>Alternative Accommodations</a:t>
            </a:r>
          </a:p>
          <a:p>
            <a:endParaRPr lang="en-US"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0" dirty="0">
                <a:latin typeface="+mn-lt"/>
                <a:cs typeface="Calibri" panose="020F0502020204030204" pitchFamily="34" charset="0"/>
              </a:rPr>
              <a:t>If the center deems the accommodation request as potentially unreasonable, are there </a:t>
            </a:r>
            <a:r>
              <a:rPr lang="en-US" sz="1400" b="1" spc="50" dirty="0">
                <a:solidFill>
                  <a:srgbClr val="C00000"/>
                </a:solidFill>
                <a:latin typeface="+mn-lt"/>
                <a:cs typeface="Calibri" panose="020F0502020204030204" pitchFamily="34" charset="0"/>
              </a:rPr>
              <a:t>alternative</a:t>
            </a:r>
            <a:r>
              <a:rPr lang="en-US" sz="1200" spc="50" dirty="0">
                <a:latin typeface="+mn-lt"/>
                <a:cs typeface="Calibri" panose="020F0502020204030204" pitchFamily="34" charset="0"/>
              </a:rPr>
              <a:t>, yet </a:t>
            </a:r>
            <a:r>
              <a:rPr lang="en-US" sz="1200" b="1" spc="50" dirty="0">
                <a:solidFill>
                  <a:srgbClr val="C00000"/>
                </a:solidFill>
                <a:latin typeface="+mn-lt"/>
                <a:cs typeface="Calibri" panose="020F0502020204030204" pitchFamily="34" charset="0"/>
              </a:rPr>
              <a:t>equally effective </a:t>
            </a:r>
            <a:r>
              <a:rPr lang="en-US" sz="1200" spc="50" dirty="0">
                <a:latin typeface="+mn-lt"/>
                <a:cs typeface="Calibri" panose="020F0502020204030204" pitchFamily="34" charset="0"/>
              </a:rPr>
              <a:t>accommodations that could address that same need and be offered to the applicant? </a:t>
            </a:r>
          </a:p>
          <a:p>
            <a:endParaRPr lang="en-US" b="1" dirty="0">
              <a:latin typeface="+mn-lt"/>
            </a:endParaRPr>
          </a:p>
          <a:p>
            <a:r>
              <a:rPr lang="en-US" b="1" dirty="0">
                <a:latin typeface="+mn-lt"/>
              </a:rPr>
              <a:t>What might be some examples of alternative accommodations?</a:t>
            </a:r>
          </a:p>
          <a:p>
            <a:endParaRPr lang="en-US" b="1" dirty="0">
              <a:latin typeface="+mn-lt"/>
            </a:endParaRPr>
          </a:p>
          <a:p>
            <a:pPr marL="401638" lvl="1" indent="-342900" eaLnBrk="0" latinLnBrk="0" hangingPunct="0">
              <a:lnSpc>
                <a:spcPct val="114000"/>
              </a:lnSpc>
              <a:spcBef>
                <a:spcPts val="600"/>
              </a:spcBef>
              <a:buClr>
                <a:srgbClr val="C00000"/>
              </a:buClr>
              <a:buFont typeface="Wingdings" panose="05000000000000000000" pitchFamily="2" charset="2"/>
              <a:buChar char="§"/>
            </a:pPr>
            <a:r>
              <a:rPr lang="en-US" sz="2000" spc="50" dirty="0">
                <a:latin typeface="+mn-lt"/>
                <a:cs typeface="Calibri" panose="020F0502020204030204" pitchFamily="34" charset="0"/>
              </a:rPr>
              <a:t>For example: Instead of allowing a student with a sleep disorder to nap during the day, the Disability Accommodation Committee (DAC) might consider/offer:</a:t>
            </a:r>
          </a:p>
          <a:p>
            <a:pPr marL="855663" lvl="2" indent="-342900" eaLnBrk="0" latinLnBrk="0" hangingPunct="0">
              <a:lnSpc>
                <a:spcPct val="114000"/>
              </a:lnSpc>
              <a:spcBef>
                <a:spcPts val="600"/>
              </a:spcBef>
              <a:buClr>
                <a:srgbClr val="C00000"/>
              </a:buClr>
              <a:buFont typeface="Wingdings" panose="05000000000000000000" pitchFamily="2" charset="2"/>
              <a:buChar char="§"/>
            </a:pPr>
            <a:r>
              <a:rPr lang="en-US" sz="2000" spc="50" dirty="0">
                <a:latin typeface="+mn-lt"/>
                <a:cs typeface="Calibri" panose="020F0502020204030204" pitchFamily="34" charset="0"/>
              </a:rPr>
              <a:t>1-2 regular breaks a day, </a:t>
            </a:r>
          </a:p>
          <a:p>
            <a:pPr marL="855663" lvl="2" indent="-342900" eaLnBrk="0" latinLnBrk="0" hangingPunct="0">
              <a:lnSpc>
                <a:spcPct val="114000"/>
              </a:lnSpc>
              <a:spcBef>
                <a:spcPts val="600"/>
              </a:spcBef>
              <a:buClr>
                <a:srgbClr val="C00000"/>
              </a:buClr>
              <a:buFont typeface="Wingdings" panose="05000000000000000000" pitchFamily="2" charset="2"/>
              <a:buChar char="§"/>
            </a:pPr>
            <a:r>
              <a:rPr lang="en-US" sz="2000" spc="50" dirty="0">
                <a:latin typeface="+mn-lt"/>
                <a:cs typeface="Calibri" panose="020F0502020204030204" pitchFamily="34" charset="0"/>
              </a:rPr>
              <a:t>more frequent movement opportunities, </a:t>
            </a:r>
          </a:p>
          <a:p>
            <a:pPr marL="855663" lvl="2" indent="-342900" eaLnBrk="0" latinLnBrk="0" hangingPunct="0">
              <a:lnSpc>
                <a:spcPct val="114000"/>
              </a:lnSpc>
              <a:spcBef>
                <a:spcPts val="600"/>
              </a:spcBef>
              <a:buClr>
                <a:srgbClr val="C00000"/>
              </a:buClr>
              <a:buFont typeface="Wingdings" panose="05000000000000000000" pitchFamily="2" charset="2"/>
              <a:buChar char="§"/>
            </a:pPr>
            <a:r>
              <a:rPr lang="en-US" sz="2000" spc="50" dirty="0">
                <a:latin typeface="+mn-lt"/>
                <a:cs typeface="Calibri" panose="020F0502020204030204" pitchFamily="34" charset="0"/>
              </a:rPr>
              <a:t>access to gym at lunch, alter schedule so certain activities (if any in career technical) are scheduled when the individual is typically the most alert, etc. </a:t>
            </a:r>
            <a:r>
              <a:rPr lang="en-US" sz="1200" spc="50" dirty="0">
                <a:latin typeface="+mn-lt"/>
                <a:cs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fld id="{AF684621-04B6-41F7-9097-3656C061A869}" type="slidenum">
              <a:rPr lang="ko-KR" altLang="en-US" smtClean="0"/>
              <a:t>16</a:t>
            </a:fld>
            <a:endParaRPr lang="ko-KR" altLang="en-US"/>
          </a:p>
        </p:txBody>
      </p:sp>
    </p:spTree>
    <p:extLst>
      <p:ext uri="{BB962C8B-B14F-4D97-AF65-F5344CB8AC3E}">
        <p14:creationId xmlns:p14="http://schemas.microsoft.com/office/powerpoint/2010/main" val="3013898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Alternative Accommodation Outcomes</a:t>
            </a:r>
          </a:p>
          <a:p>
            <a:endParaRPr lang="en-US"/>
          </a:p>
          <a:p>
            <a:pPr eaLnBrk="0" latinLnBrk="0" hangingPunct="0"/>
            <a:r>
              <a:rPr lang="en-US"/>
              <a:t>If the center has identified equally effective alternative DAs and offered them to the applicant, then the next steps obviously depend upon the individual’s agreement or acceptance of those accommodations in place of the originally requested one.</a:t>
            </a:r>
          </a:p>
          <a:p>
            <a:pPr eaLnBrk="0" latinLnBrk="0" hangingPunct="0"/>
            <a:endParaRPr lang="en-US"/>
          </a:p>
          <a:p>
            <a:pPr eaLnBrk="0" latinLnBrk="0" hangingPunct="0"/>
            <a:r>
              <a:rPr lang="en-US"/>
              <a:t>If the individual does not agree to the offered alternative accommodations, then the center must proceed with the completion of a reasonableness review.</a:t>
            </a:r>
          </a:p>
          <a:p>
            <a:endParaRPr lang="en-US"/>
          </a:p>
        </p:txBody>
      </p:sp>
      <p:sp>
        <p:nvSpPr>
          <p:cNvPr id="4" name="Slide Number Placeholder 3"/>
          <p:cNvSpPr>
            <a:spLocks noGrp="1"/>
          </p:cNvSpPr>
          <p:nvPr>
            <p:ph type="sldNum" sz="quarter" idx="5"/>
          </p:nvPr>
        </p:nvSpPr>
        <p:spPr/>
        <p:txBody>
          <a:bodyPr/>
          <a:lstStyle/>
          <a:p>
            <a:fld id="{AF684621-04B6-41F7-9097-3656C061A869}" type="slidenum">
              <a:rPr lang="ko-KR" altLang="en-US" smtClean="0"/>
              <a:t>17</a:t>
            </a:fld>
            <a:endParaRPr lang="ko-KR" altLang="en-US"/>
          </a:p>
        </p:txBody>
      </p:sp>
    </p:spTree>
    <p:extLst>
      <p:ext uri="{BB962C8B-B14F-4D97-AF65-F5344CB8AC3E}">
        <p14:creationId xmlns:p14="http://schemas.microsoft.com/office/powerpoint/2010/main" val="3509213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Critical Alerts #1</a:t>
            </a:r>
          </a:p>
          <a:p>
            <a:endParaRPr lang="en-US"/>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a:solidFill>
                  <a:schemeClr val="bg2"/>
                </a:solidFill>
                <a:latin typeface="Calibri" panose="020F0502020204030204" pitchFamily="34" charset="0"/>
                <a:ea typeface="Calibri" panose="020F0502020204030204" pitchFamily="34" charset="0"/>
                <a:cs typeface="Calibri" panose="020F0502020204030204" pitchFamily="34" charset="0"/>
              </a:rPr>
              <a:t>The center </a:t>
            </a:r>
            <a:r>
              <a:rPr lang="en-US" altLang="ko-KR" sz="1200" b="1" u="sng">
                <a:solidFill>
                  <a:schemeClr val="accent1"/>
                </a:solidFill>
                <a:latin typeface="Calibri" panose="020F0502020204030204" pitchFamily="34" charset="0"/>
                <a:ea typeface="Calibri" panose="020F0502020204030204" pitchFamily="34" charset="0"/>
                <a:cs typeface="Calibri" panose="020F0502020204030204" pitchFamily="34" charset="0"/>
              </a:rPr>
              <a:t>must not </a:t>
            </a:r>
            <a:r>
              <a:rPr lang="en-US" altLang="ko-KR" sz="1200">
                <a:solidFill>
                  <a:schemeClr val="bg2"/>
                </a:solidFill>
                <a:latin typeface="Calibri" panose="020F0502020204030204" pitchFamily="34" charset="0"/>
                <a:ea typeface="Calibri" panose="020F0502020204030204" pitchFamily="34" charset="0"/>
                <a:cs typeface="Calibri" panose="020F0502020204030204" pitchFamily="34" charset="0"/>
              </a:rPr>
              <a:t>recommend disability accommodations and then attempt to determine that they are unreasonable. </a:t>
            </a:r>
          </a:p>
          <a:p>
            <a:endParaRPr lang="en-US"/>
          </a:p>
        </p:txBody>
      </p:sp>
      <p:sp>
        <p:nvSpPr>
          <p:cNvPr id="4" name="Slide Number Placeholder 3"/>
          <p:cNvSpPr>
            <a:spLocks noGrp="1"/>
          </p:cNvSpPr>
          <p:nvPr>
            <p:ph type="sldNum" sz="quarter" idx="5"/>
          </p:nvPr>
        </p:nvSpPr>
        <p:spPr/>
        <p:txBody>
          <a:bodyPr/>
          <a:lstStyle/>
          <a:p>
            <a:fld id="{AF684621-04B6-41F7-9097-3656C061A869}" type="slidenum">
              <a:rPr lang="ko-KR" altLang="en-US" smtClean="0"/>
              <a:t>18</a:t>
            </a:fld>
            <a:endParaRPr lang="ko-KR" altLang="en-US"/>
          </a:p>
        </p:txBody>
      </p:sp>
    </p:spTree>
    <p:extLst>
      <p:ext uri="{BB962C8B-B14F-4D97-AF65-F5344CB8AC3E}">
        <p14:creationId xmlns:p14="http://schemas.microsoft.com/office/powerpoint/2010/main" val="1931169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109E2-5368-5C78-1CEC-9E2300FE2C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2F3B8E-0EB0-9399-6999-94EF2889AD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EC3FAE-0D45-E4AB-2655-DD9836082256}"/>
              </a:ext>
            </a:extLst>
          </p:cNvPr>
          <p:cNvSpPr>
            <a:spLocks noGrp="1"/>
          </p:cNvSpPr>
          <p:nvPr>
            <p:ph type="body" idx="1"/>
          </p:nvPr>
        </p:nvSpPr>
        <p:spPr/>
        <p:txBody>
          <a:bodyPr/>
          <a:lstStyle/>
          <a:p>
            <a:r>
              <a:rPr lang="en-US"/>
              <a:t>Critical Alerts (cont.) #2</a:t>
            </a:r>
          </a:p>
          <a:p>
            <a:endParaRPr lang="en-US"/>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a:solidFill>
                  <a:schemeClr val="bg2"/>
                </a:solidFill>
                <a:latin typeface="Calibri" panose="020F0502020204030204" pitchFamily="34" charset="0"/>
                <a:ea typeface="Calibri" panose="020F0502020204030204" pitchFamily="34" charset="0"/>
                <a:cs typeface="Calibri" panose="020F0502020204030204" pitchFamily="34" charset="0"/>
              </a:rPr>
              <a:t>The center </a:t>
            </a:r>
            <a:r>
              <a:rPr lang="en-US" altLang="ko-KR" sz="1200" b="1" u="sng">
                <a:solidFill>
                  <a:schemeClr val="accent1"/>
                </a:solidFill>
                <a:latin typeface="Calibri" panose="020F0502020204030204" pitchFamily="34" charset="0"/>
                <a:ea typeface="Calibri" panose="020F0502020204030204" pitchFamily="34" charset="0"/>
                <a:cs typeface="Calibri" panose="020F0502020204030204" pitchFamily="34" charset="0"/>
              </a:rPr>
              <a:t>must not</a:t>
            </a:r>
            <a:r>
              <a:rPr lang="en-US" altLang="ko-KR" sz="1200" b="1">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altLang="ko-KR" sz="1200" b="1">
                <a:solidFill>
                  <a:schemeClr val="bg1"/>
                </a:solidFill>
                <a:latin typeface="Calibri" panose="020F0502020204030204" pitchFamily="34" charset="0"/>
                <a:ea typeface="Calibri" panose="020F0502020204030204" pitchFamily="34" charset="0"/>
                <a:cs typeface="Calibri" panose="020F0502020204030204" pitchFamily="34" charset="0"/>
              </a:rPr>
              <a:t>deny enrollment due to accommodation requests.</a:t>
            </a:r>
            <a:endParaRPr lang="en-US" altLang="ko-KR" sz="1200">
              <a:solidFill>
                <a:schemeClr val="bg1"/>
              </a:solidFill>
              <a:latin typeface="Calibri" panose="020F0502020204030204" pitchFamily="34" charset="0"/>
              <a:ea typeface="Calibri" panose="020F0502020204030204" pitchFamily="34" charset="0"/>
              <a:cs typeface="Calibri" panose="020F0502020204030204" pitchFamily="34" charset="0"/>
            </a:endParaRPr>
          </a:p>
          <a:p>
            <a:endParaRPr lang="en-US"/>
          </a:p>
        </p:txBody>
      </p:sp>
      <p:sp>
        <p:nvSpPr>
          <p:cNvPr id="4" name="Slide Number Placeholder 3">
            <a:extLst>
              <a:ext uri="{FF2B5EF4-FFF2-40B4-BE49-F238E27FC236}">
                <a16:creationId xmlns:a16="http://schemas.microsoft.com/office/drawing/2014/main" id="{21A57687-3822-8C48-AE8F-E1DCAE89B756}"/>
              </a:ext>
            </a:extLst>
          </p:cNvPr>
          <p:cNvSpPr>
            <a:spLocks noGrp="1"/>
          </p:cNvSpPr>
          <p:nvPr>
            <p:ph type="sldNum" sz="quarter" idx="5"/>
          </p:nvPr>
        </p:nvSpPr>
        <p:spPr/>
        <p:txBody>
          <a:bodyPr/>
          <a:lstStyle/>
          <a:p>
            <a:fld id="{AF684621-04B6-41F7-9097-3656C061A869}" type="slidenum">
              <a:rPr lang="ko-KR" altLang="en-US" smtClean="0"/>
              <a:t>19</a:t>
            </a:fld>
            <a:endParaRPr lang="ko-KR" altLang="en-US"/>
          </a:p>
        </p:txBody>
      </p:sp>
    </p:spTree>
    <p:extLst>
      <p:ext uri="{BB962C8B-B14F-4D97-AF65-F5344CB8AC3E}">
        <p14:creationId xmlns:p14="http://schemas.microsoft.com/office/powerpoint/2010/main" val="1045878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Specifically, we are going to review:</a:t>
            </a:r>
          </a:p>
          <a:p>
            <a:endParaRPr lang="en-US" dirty="0"/>
          </a:p>
          <a:p>
            <a:pPr marL="285750" indent="-285750" eaLnBrk="0" latinLnBrk="0" hangingPunct="0">
              <a:lnSpc>
                <a:spcPct val="109000"/>
              </a:lnSpc>
              <a:spcBef>
                <a:spcPts val="600"/>
              </a:spcBef>
              <a:buClr>
                <a:srgbClr val="EB5C21"/>
              </a:buClr>
              <a:buFont typeface="Wingdings" panose="05000000000000000000" pitchFamily="2" charset="2"/>
              <a:buChar char="§"/>
            </a:pPr>
            <a:r>
              <a:rPr lang="en-US" sz="1200" dirty="0">
                <a:latin typeface="Calibri" panose="020F0502020204030204" pitchFamily="34" charset="0"/>
                <a:ea typeface="Calibri" panose="020F0502020204030204" pitchFamily="34" charset="0"/>
              </a:rPr>
              <a:t>Defining Reasonableness</a:t>
            </a:r>
          </a:p>
          <a:p>
            <a:pPr marL="285750" indent="-285750" eaLnBrk="0" latinLnBrk="0" hangingPunct="0">
              <a:lnSpc>
                <a:spcPct val="109000"/>
              </a:lnSpc>
              <a:spcBef>
                <a:spcPts val="600"/>
              </a:spcBef>
              <a:buClr>
                <a:srgbClr val="EB5C21"/>
              </a:buClr>
              <a:buFont typeface="Wingdings" panose="05000000000000000000" pitchFamily="2" charset="2"/>
              <a:buChar char="§"/>
            </a:pPr>
            <a:r>
              <a:rPr lang="en-US" sz="1200" dirty="0">
                <a:latin typeface="Calibri" panose="020F0502020204030204" pitchFamily="34" charset="0"/>
                <a:ea typeface="Calibri" panose="020F0502020204030204" pitchFamily="34" charset="0"/>
              </a:rPr>
              <a:t>Disability Accommodation (DA) Process</a:t>
            </a:r>
          </a:p>
          <a:p>
            <a:pPr marL="285750" indent="-285750" eaLnBrk="0" latinLnBrk="0" hangingPunct="0">
              <a:lnSpc>
                <a:spcPct val="109000"/>
              </a:lnSpc>
              <a:spcBef>
                <a:spcPts val="600"/>
              </a:spcBef>
              <a:buClr>
                <a:srgbClr val="EB5C21"/>
              </a:buClr>
              <a:buFont typeface="Wingdings" panose="05000000000000000000" pitchFamily="2" charset="2"/>
              <a:buChar char="§"/>
            </a:pPr>
            <a:r>
              <a:rPr lang="en-US" sz="1200" dirty="0">
                <a:latin typeface="Calibri" panose="020F0502020204030204" pitchFamily="34" charset="0"/>
                <a:ea typeface="Calibri" panose="020F0502020204030204" pitchFamily="34" charset="0"/>
              </a:rPr>
              <a:t>Determining Reasonableness</a:t>
            </a:r>
          </a:p>
          <a:p>
            <a:pPr marL="285750" indent="-285750" eaLnBrk="0" latinLnBrk="0" hangingPunct="0">
              <a:lnSpc>
                <a:spcPct val="109000"/>
              </a:lnSpc>
              <a:spcBef>
                <a:spcPts val="600"/>
              </a:spcBef>
              <a:buClr>
                <a:srgbClr val="EB5C21"/>
              </a:buClr>
              <a:buFont typeface="Wingdings" panose="05000000000000000000" pitchFamily="2" charset="2"/>
              <a:buChar char="§"/>
            </a:pPr>
            <a:r>
              <a:rPr lang="en-US" sz="1200" dirty="0">
                <a:latin typeface="Calibri" panose="020F0502020204030204" pitchFamily="34" charset="0"/>
                <a:ea typeface="Calibri" panose="020F0502020204030204" pitchFamily="34" charset="0"/>
              </a:rPr>
              <a:t>Submitting a Reasonableness Review for National Office Review</a:t>
            </a:r>
          </a:p>
          <a:p>
            <a:pPr marL="285750" indent="-285750" eaLnBrk="0" latinLnBrk="0" hangingPunct="0">
              <a:lnSpc>
                <a:spcPct val="109000"/>
              </a:lnSpc>
              <a:spcBef>
                <a:spcPts val="600"/>
              </a:spcBef>
              <a:buClr>
                <a:srgbClr val="EB5C21"/>
              </a:buClr>
              <a:buFont typeface="Wingdings" panose="05000000000000000000" pitchFamily="2" charset="2"/>
              <a:buChar char="§"/>
            </a:pPr>
            <a:r>
              <a:rPr lang="en-US" sz="1200" dirty="0">
                <a:latin typeface="Calibri" panose="020F0502020204030204" pitchFamily="34" charset="0"/>
                <a:ea typeface="Calibri" panose="020F0502020204030204" pitchFamily="34" charset="0"/>
              </a:rPr>
              <a:t>Resources</a:t>
            </a:r>
          </a:p>
          <a:p>
            <a:endParaRPr lang="en-US" dirty="0"/>
          </a:p>
        </p:txBody>
      </p:sp>
      <p:sp>
        <p:nvSpPr>
          <p:cNvPr id="4" name="Slide Number Placeholder 3"/>
          <p:cNvSpPr>
            <a:spLocks noGrp="1"/>
          </p:cNvSpPr>
          <p:nvPr>
            <p:ph type="sldNum" sz="quarter" idx="5"/>
          </p:nvPr>
        </p:nvSpPr>
        <p:spPr/>
        <p:txBody>
          <a:bodyPr/>
          <a:lstStyle/>
          <a:p>
            <a:fld id="{AF684621-04B6-41F7-9097-3656C061A869}" type="slidenum">
              <a:rPr lang="ko-KR" altLang="en-US" smtClean="0"/>
              <a:t>2</a:t>
            </a:fld>
            <a:endParaRPr lang="ko-KR" altLang="en-US"/>
          </a:p>
        </p:txBody>
      </p:sp>
    </p:spTree>
    <p:extLst>
      <p:ext uri="{BB962C8B-B14F-4D97-AF65-F5344CB8AC3E}">
        <p14:creationId xmlns:p14="http://schemas.microsoft.com/office/powerpoint/2010/main" val="1379568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74B97-1111-56DE-1258-60AD7FE538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7C4049-AF70-D7B5-D618-973FF4CC9C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8AEDC1-F6CD-6AEB-88A0-FDB42793114D}"/>
              </a:ext>
            </a:extLst>
          </p:cNvPr>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t>Critical Alerts (cont.) #3</a:t>
            </a:r>
          </a:p>
          <a:p>
            <a:endParaRPr lang="en-US"/>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a:solidFill>
                  <a:schemeClr val="bg2"/>
                </a:solidFill>
                <a:latin typeface="Calibri" panose="020F0502020204030204" pitchFamily="34" charset="0"/>
                <a:ea typeface="Calibri" panose="020F0502020204030204" pitchFamily="34" charset="0"/>
                <a:cs typeface="Calibri" panose="020F0502020204030204" pitchFamily="34" charset="0"/>
              </a:rPr>
              <a:t>The center </a:t>
            </a:r>
            <a:r>
              <a:rPr lang="en-US" altLang="ko-KR" sz="1200" b="1" u="sng">
                <a:solidFill>
                  <a:schemeClr val="accent1"/>
                </a:solidFill>
                <a:latin typeface="Calibri" panose="020F0502020204030204" pitchFamily="34" charset="0"/>
                <a:ea typeface="Calibri" panose="020F0502020204030204" pitchFamily="34" charset="0"/>
                <a:cs typeface="Calibri" panose="020F0502020204030204" pitchFamily="34" charset="0"/>
              </a:rPr>
              <a:t>must not</a:t>
            </a:r>
            <a:r>
              <a:rPr lang="en-US" altLang="ko-KR" sz="1200" b="1">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altLang="ko-KR" sz="1200">
                <a:solidFill>
                  <a:schemeClr val="bg2"/>
                </a:solidFill>
                <a:latin typeface="Calibri" panose="020F0502020204030204" pitchFamily="34" charset="0"/>
                <a:ea typeface="Calibri" panose="020F0502020204030204" pitchFamily="34" charset="0"/>
                <a:cs typeface="Calibri" panose="020F0502020204030204" pitchFamily="34" charset="0"/>
              </a:rPr>
              <a:t>and </a:t>
            </a:r>
            <a:r>
              <a:rPr lang="en-US" altLang="ko-KR" sz="1200" b="1" u="sng">
                <a:solidFill>
                  <a:srgbClr val="EB5C21"/>
                </a:solidFill>
                <a:latin typeface="Calibri" panose="020F0502020204030204" pitchFamily="34" charset="0"/>
                <a:ea typeface="Calibri" panose="020F0502020204030204" pitchFamily="34" charset="0"/>
                <a:cs typeface="Calibri" panose="020F0502020204030204" pitchFamily="34" charset="0"/>
              </a:rPr>
              <a:t>may not</a:t>
            </a:r>
            <a:r>
              <a:rPr lang="en-US" altLang="ko-KR" sz="1200" b="1">
                <a:solidFill>
                  <a:srgbClr val="EB5C21"/>
                </a:solidFill>
                <a:latin typeface="Calibri" panose="020F0502020204030204" pitchFamily="34" charset="0"/>
                <a:ea typeface="Calibri" panose="020F0502020204030204" pitchFamily="34" charset="0"/>
                <a:cs typeface="Calibri" panose="020F0502020204030204" pitchFamily="34" charset="0"/>
              </a:rPr>
              <a:t> </a:t>
            </a:r>
            <a:r>
              <a:rPr lang="en-US" altLang="ko-KR" sz="1200">
                <a:solidFill>
                  <a:schemeClr val="bg2"/>
                </a:solidFill>
                <a:latin typeface="Calibri" panose="020F0502020204030204" pitchFamily="34" charset="0"/>
                <a:ea typeface="Calibri" panose="020F0502020204030204" pitchFamily="34" charset="0"/>
                <a:cs typeface="Calibri" panose="020F0502020204030204" pitchFamily="34" charset="0"/>
              </a:rPr>
              <a:t>deny disability accommodations at the center level.</a:t>
            </a:r>
          </a:p>
          <a:p>
            <a:endParaRPr lang="en-US"/>
          </a:p>
        </p:txBody>
      </p:sp>
      <p:sp>
        <p:nvSpPr>
          <p:cNvPr id="4" name="Slide Number Placeholder 3">
            <a:extLst>
              <a:ext uri="{FF2B5EF4-FFF2-40B4-BE49-F238E27FC236}">
                <a16:creationId xmlns:a16="http://schemas.microsoft.com/office/drawing/2014/main" id="{C2AAE463-270B-1F01-D9C0-72E869B3908A}"/>
              </a:ext>
            </a:extLst>
          </p:cNvPr>
          <p:cNvSpPr>
            <a:spLocks noGrp="1"/>
          </p:cNvSpPr>
          <p:nvPr>
            <p:ph type="sldNum" sz="quarter" idx="5"/>
          </p:nvPr>
        </p:nvSpPr>
        <p:spPr/>
        <p:txBody>
          <a:bodyPr/>
          <a:lstStyle/>
          <a:p>
            <a:fld id="{AF684621-04B6-41F7-9097-3656C061A869}" type="slidenum">
              <a:rPr lang="ko-KR" altLang="en-US" smtClean="0"/>
              <a:t>20</a:t>
            </a:fld>
            <a:endParaRPr lang="ko-KR" altLang="en-US"/>
          </a:p>
        </p:txBody>
      </p:sp>
    </p:spTree>
    <p:extLst>
      <p:ext uri="{BB962C8B-B14F-4D97-AF65-F5344CB8AC3E}">
        <p14:creationId xmlns:p14="http://schemas.microsoft.com/office/powerpoint/2010/main" val="32835942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0" dirty="0"/>
              <a:t>Private Room Request</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sz="12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chemeClr val="accent1"/>
                </a:solidFill>
                <a:latin typeface="Calibri" panose="020F0502020204030204" pitchFamily="34" charset="0"/>
                <a:ea typeface="Calibri" panose="020F0502020204030204" pitchFamily="34" charset="0"/>
                <a:cs typeface="Calibri" panose="020F0502020204030204" pitchFamily="34" charset="0"/>
              </a:rPr>
              <a:t>If an individual with a disability requests a private room, the center </a:t>
            </a:r>
            <a:r>
              <a:rPr lang="en-US" altLang="ko-KR" sz="1200" b="1" u="sng" dirty="0">
                <a:solidFill>
                  <a:schemeClr val="accent1"/>
                </a:solidFill>
                <a:latin typeface="Calibri" panose="020F0502020204030204" pitchFamily="34" charset="0"/>
                <a:ea typeface="Calibri" panose="020F0502020204030204" pitchFamily="34" charset="0"/>
                <a:cs typeface="Calibri" panose="020F0502020204030204" pitchFamily="34" charset="0"/>
              </a:rPr>
              <a:t>cannot</a:t>
            </a:r>
            <a:r>
              <a:rPr lang="en-US" altLang="ko-KR" sz="1200" dirty="0">
                <a:solidFill>
                  <a:schemeClr val="accent1"/>
                </a:solidFill>
                <a:latin typeface="Calibri" panose="020F0502020204030204" pitchFamily="34" charset="0"/>
                <a:ea typeface="Calibri" panose="020F0502020204030204" pitchFamily="34" charset="0"/>
                <a:cs typeface="Calibri" panose="020F0502020204030204" pitchFamily="34" charset="0"/>
              </a:rPr>
              <a:t> tell the individual that Job Corps does not provide private rooms.</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a:latin typeface="Calibri" panose="020F0502020204030204" pitchFamily="34" charset="0"/>
                <a:ea typeface="Calibri" panose="020F0502020204030204" pitchFamily="34" charset="0"/>
                <a:cs typeface="Calibri" panose="020F0502020204030204" pitchFamily="34" charset="0"/>
              </a:rPr>
              <a:t>Instead, the center </a:t>
            </a:r>
            <a:r>
              <a:rPr lang="en-US" altLang="ko-KR" b="1" dirty="0">
                <a:latin typeface="Calibri" panose="020F0502020204030204" pitchFamily="34" charset="0"/>
                <a:ea typeface="Calibri" panose="020F0502020204030204" pitchFamily="34" charset="0"/>
                <a:cs typeface="Calibri" panose="020F0502020204030204" pitchFamily="34" charset="0"/>
              </a:rPr>
              <a:t>must offer reasonable alternative DA, if possible</a:t>
            </a:r>
            <a:r>
              <a:rPr lang="en-US" altLang="ko-KR" dirty="0">
                <a:latin typeface="Calibri" panose="020F0502020204030204" pitchFamily="34" charset="0"/>
                <a:ea typeface="Calibri" panose="020F0502020204030204" pitchFamily="34" charset="0"/>
                <a:cs typeface="Calibri" panose="020F0502020204030204" pitchFamily="34" charset="0"/>
              </a:rPr>
              <a:t>. If the applicant rejects those, then the center must continue the disability accommodation process.</a:t>
            </a:r>
          </a:p>
          <a:p>
            <a:endParaRPr lang="en-US" b="0" dirty="0"/>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a:solidFill>
                  <a:schemeClr val="bg1"/>
                </a:solidFill>
                <a:latin typeface="Calibri" panose="020F0502020204030204" pitchFamily="34" charset="0"/>
                <a:ea typeface="Calibri" panose="020F0502020204030204" pitchFamily="34" charset="0"/>
                <a:cs typeface="Calibri" panose="020F0502020204030204" pitchFamily="34" charset="0"/>
              </a:rPr>
              <a:t>The Center Director/DCs determine whether the request is reasonable. If determined unreasonable, the center must complete the </a:t>
            </a:r>
            <a:r>
              <a:rPr lang="en-US" altLang="ko-KR" i="1" dirty="0">
                <a:solidFill>
                  <a:schemeClr val="bg1"/>
                </a:solidFill>
                <a:latin typeface="Calibri" panose="020F0502020204030204" pitchFamily="34" charset="0"/>
                <a:ea typeface="Calibri" panose="020F0502020204030204" pitchFamily="34" charset="0"/>
                <a:cs typeface="Calibri" panose="020F0502020204030204" pitchFamily="34" charset="0"/>
              </a:rPr>
              <a:t>Reasonableness Review</a:t>
            </a:r>
            <a:r>
              <a:rPr lang="en-US" altLang="ko-KR" dirty="0">
                <a:solidFill>
                  <a:schemeClr val="bg1"/>
                </a:solidFill>
                <a:latin typeface="Calibri" panose="020F0502020204030204" pitchFamily="34" charset="0"/>
                <a:ea typeface="Calibri" panose="020F0502020204030204" pitchFamily="34" charset="0"/>
                <a:cs typeface="Calibri" panose="020F0502020204030204" pitchFamily="34" charset="0"/>
              </a:rPr>
              <a:t> form (Form 2-03) but the </a:t>
            </a:r>
            <a:r>
              <a:rPr lang="en-US" altLang="ko-KR" b="1" u="sng" dirty="0">
                <a:solidFill>
                  <a:schemeClr val="bg1"/>
                </a:solidFill>
                <a:latin typeface="Calibri" panose="020F0502020204030204" pitchFamily="34" charset="0"/>
                <a:ea typeface="Calibri" panose="020F0502020204030204" pitchFamily="34" charset="0"/>
                <a:cs typeface="Calibri" panose="020F0502020204030204" pitchFamily="34" charset="0"/>
              </a:rPr>
              <a:t>final decision rests with the National Office</a:t>
            </a:r>
            <a:r>
              <a:rPr lang="en-US" altLang="ko-KR" dirty="0">
                <a:solidFill>
                  <a:schemeClr val="bg1"/>
                </a:solidFill>
                <a:latin typeface="Calibri" panose="020F0502020204030204" pitchFamily="34" charset="0"/>
                <a:ea typeface="Calibri" panose="020F0502020204030204" pitchFamily="34" charset="0"/>
                <a:cs typeface="Calibri" panose="020F0502020204030204" pitchFamily="34" charset="0"/>
              </a:rPr>
              <a:t>.</a:t>
            </a:r>
          </a:p>
          <a:p>
            <a:endParaRPr lang="en-US" b="0" dirty="0"/>
          </a:p>
          <a:p>
            <a:endParaRPr lang="en-US" dirty="0"/>
          </a:p>
          <a:p>
            <a:endParaRPr lang="ko-KR" altLang="en-US" dirty="0"/>
          </a:p>
        </p:txBody>
      </p:sp>
      <p:sp>
        <p:nvSpPr>
          <p:cNvPr id="4" name="슬라이드 번호 개체 틀 3"/>
          <p:cNvSpPr>
            <a:spLocks noGrp="1"/>
          </p:cNvSpPr>
          <p:nvPr>
            <p:ph type="sldNum" sz="quarter" idx="10"/>
          </p:nvPr>
        </p:nvSpPr>
        <p:spPr/>
        <p:txBody>
          <a:bodyPr/>
          <a:lstStyle/>
          <a:p>
            <a:fld id="{AF684621-04B6-41F7-9097-3656C061A869}" type="slidenum">
              <a:rPr lang="ko-KR" altLang="en-US" smtClean="0"/>
              <a:t>21</a:t>
            </a:fld>
            <a:endParaRPr lang="ko-KR" altLang="en-US"/>
          </a:p>
        </p:txBody>
      </p:sp>
    </p:spTree>
    <p:extLst>
      <p:ext uri="{BB962C8B-B14F-4D97-AF65-F5344CB8AC3E}">
        <p14:creationId xmlns:p14="http://schemas.microsoft.com/office/powerpoint/2010/main" val="25612129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4D95A-4BC6-A6E1-3D71-23E972443A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34DBE0-4E85-E2CA-AD3E-C408356E51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3D43F3-B84C-F539-1FC9-80F62275F08C}"/>
              </a:ext>
            </a:extLst>
          </p:cNvPr>
          <p:cNvSpPr>
            <a:spLocks noGrp="1"/>
          </p:cNvSpPr>
          <p:nvPr>
            <p:ph type="body" idx="1"/>
          </p:nvPr>
        </p:nvSpPr>
        <p:spPr/>
        <p:txBody>
          <a:bodyPr/>
          <a:lstStyle/>
          <a:p>
            <a:r>
              <a:rPr lang="en-US" b="0"/>
              <a:t>Critical Alerts (cont.) #4</a:t>
            </a:r>
          </a:p>
          <a:p>
            <a:endParaRPr lang="en-US"/>
          </a:p>
          <a:p>
            <a:pPr eaLnBrk="0" latinLnBrk="0" hangingPunct="0">
              <a:lnSpc>
                <a:spcPct val="129000"/>
              </a:lnSpc>
            </a:pPr>
            <a:r>
              <a:rPr lang="en-US"/>
              <a:t>When an individual with a disability requests a disability accommodation, the Job Corps program has an obligation to process that request to a final determination meaning that there is either agreement that the DA will be provided or the National Office has ruled that a specific DA is unreasonable and will not be provided. However, </a:t>
            </a:r>
            <a:r>
              <a:rPr lang="en-US" b="1" u="sng">
                <a:solidFill>
                  <a:srgbClr val="C00000"/>
                </a:solidFill>
              </a:rPr>
              <a:t>do not</a:t>
            </a:r>
            <a:r>
              <a:rPr lang="en-US" b="1">
                <a:solidFill>
                  <a:srgbClr val="C00000"/>
                </a:solidFill>
              </a:rPr>
              <a:t> </a:t>
            </a:r>
            <a:r>
              <a:rPr lang="en-US"/>
              <a:t> place conditions on providing or continuing a DA. </a:t>
            </a:r>
          </a:p>
          <a:p>
            <a:pPr eaLnBrk="0" latinLnBrk="0" hangingPunct="0">
              <a:lnSpc>
                <a:spcPct val="129000"/>
              </a:lnSpc>
            </a:pPr>
            <a:endParaRPr lang="en-US"/>
          </a:p>
          <a:p>
            <a:pPr eaLnBrk="0" latinLnBrk="0" hangingPunct="0">
              <a:lnSpc>
                <a:spcPct val="129000"/>
              </a:lnSpc>
            </a:pPr>
            <a:r>
              <a:rPr lang="en-US"/>
              <a:t>For example, </a:t>
            </a:r>
          </a:p>
          <a:p>
            <a:pPr marL="285750" indent="-285750" eaLnBrk="0" latinLnBrk="0" hangingPunct="0">
              <a:lnSpc>
                <a:spcPct val="109000"/>
              </a:lnSpc>
              <a:spcBef>
                <a:spcPts val="600"/>
              </a:spcBef>
              <a:buFont typeface="Wingdings" panose="05000000000000000000" pitchFamily="2" charset="2"/>
              <a:buChar char="§"/>
            </a:pPr>
            <a:r>
              <a:rPr lang="en-US" altLang="ko-KR">
                <a:solidFill>
                  <a:schemeClr val="bg2"/>
                </a:solidFill>
                <a:latin typeface="Calibri" panose="020F0502020204030204" pitchFamily="34" charset="0"/>
                <a:ea typeface="Calibri" panose="020F0502020204030204" pitchFamily="34" charset="0"/>
                <a:cs typeface="Calibri" panose="020F0502020204030204" pitchFamily="34" charset="0"/>
              </a:rPr>
              <a:t>The individual with a disability may have a private room if:</a:t>
            </a:r>
          </a:p>
          <a:p>
            <a:pPr marL="742950" lvl="1" indent="-285750" eaLnBrk="0" latinLnBrk="0" hangingPunct="0">
              <a:lnSpc>
                <a:spcPct val="109000"/>
              </a:lnSpc>
              <a:spcBef>
                <a:spcPts val="600"/>
              </a:spcBef>
              <a:buFont typeface="Wingdings" panose="05000000000000000000" pitchFamily="2" charset="2"/>
              <a:buChar char="§"/>
            </a:pPr>
            <a:r>
              <a:rPr lang="en-US" altLang="ko-KR">
                <a:solidFill>
                  <a:schemeClr val="bg2"/>
                </a:solidFill>
                <a:latin typeface="Calibri" panose="020F0502020204030204" pitchFamily="34" charset="0"/>
                <a:ea typeface="Calibri" panose="020F0502020204030204" pitchFamily="34" charset="0"/>
                <a:cs typeface="Calibri" panose="020F0502020204030204" pitchFamily="34" charset="0"/>
              </a:rPr>
              <a:t>they are compliant with other miscellaneous requirements.</a:t>
            </a:r>
          </a:p>
          <a:p>
            <a:pPr marL="742950" lvl="1" indent="-285750" eaLnBrk="0" latinLnBrk="0" hangingPunct="0">
              <a:lnSpc>
                <a:spcPct val="109000"/>
              </a:lnSpc>
              <a:spcBef>
                <a:spcPts val="600"/>
              </a:spcBef>
              <a:buFont typeface="Wingdings" panose="05000000000000000000" pitchFamily="2" charset="2"/>
              <a:buChar char="§"/>
            </a:pPr>
            <a:r>
              <a:rPr lang="en-US" altLang="ko-KR">
                <a:solidFill>
                  <a:schemeClr val="bg2"/>
                </a:solidFill>
                <a:latin typeface="Calibri" panose="020F0502020204030204" pitchFamily="34" charset="0"/>
                <a:ea typeface="Calibri" panose="020F0502020204030204" pitchFamily="34" charset="0"/>
                <a:cs typeface="Calibri" panose="020F0502020204030204" pitchFamily="34" charset="0"/>
              </a:rPr>
              <a:t>they can try having roommates first.</a:t>
            </a:r>
          </a:p>
          <a:p>
            <a:pPr marL="742950" lvl="1" indent="-285750" eaLnBrk="0" latinLnBrk="0" hangingPunct="0">
              <a:lnSpc>
                <a:spcPct val="109000"/>
              </a:lnSpc>
              <a:spcBef>
                <a:spcPts val="600"/>
              </a:spcBef>
              <a:buFont typeface="Wingdings" panose="05000000000000000000" pitchFamily="2" charset="2"/>
              <a:buChar char="§"/>
            </a:pPr>
            <a:r>
              <a:rPr lang="en-US" altLang="ko-KR">
                <a:solidFill>
                  <a:schemeClr val="bg2"/>
                </a:solidFill>
                <a:latin typeface="Calibri" panose="020F0502020204030204" pitchFamily="34" charset="0"/>
                <a:ea typeface="Calibri" panose="020F0502020204030204" pitchFamily="34" charset="0"/>
                <a:cs typeface="Calibri" panose="020F0502020204030204" pitchFamily="34" charset="0"/>
              </a:rPr>
              <a:t>they agree they may not have a private room the entire time they are enrolled. </a:t>
            </a:r>
            <a:endParaRPr lang="en-US" altLang="ko-KR" sz="2400">
              <a:solidFill>
                <a:schemeClr val="bg2"/>
              </a:solidFill>
              <a:latin typeface="Calibri" panose="020F0502020204030204" pitchFamily="34" charset="0"/>
              <a:ea typeface="Calibri" panose="020F0502020204030204" pitchFamily="34" charset="0"/>
              <a:cs typeface="Calibri" panose="020F0502020204030204" pitchFamily="34" charset="0"/>
            </a:endParaRPr>
          </a:p>
          <a:p>
            <a:endParaRPr lang="en-US"/>
          </a:p>
        </p:txBody>
      </p:sp>
      <p:sp>
        <p:nvSpPr>
          <p:cNvPr id="4" name="Slide Number Placeholder 3">
            <a:extLst>
              <a:ext uri="{FF2B5EF4-FFF2-40B4-BE49-F238E27FC236}">
                <a16:creationId xmlns:a16="http://schemas.microsoft.com/office/drawing/2014/main" id="{D43DE1E2-03C8-9CD0-65DC-5A777EF82ACC}"/>
              </a:ext>
            </a:extLst>
          </p:cNvPr>
          <p:cNvSpPr>
            <a:spLocks noGrp="1"/>
          </p:cNvSpPr>
          <p:nvPr>
            <p:ph type="sldNum" sz="quarter" idx="5"/>
          </p:nvPr>
        </p:nvSpPr>
        <p:spPr/>
        <p:txBody>
          <a:bodyPr/>
          <a:lstStyle/>
          <a:p>
            <a:fld id="{AF684621-04B6-41F7-9097-3656C061A869}" type="slidenum">
              <a:rPr lang="ko-KR" altLang="en-US" smtClean="0"/>
              <a:t>22</a:t>
            </a:fld>
            <a:endParaRPr lang="ko-KR" altLang="en-US"/>
          </a:p>
        </p:txBody>
      </p:sp>
    </p:spTree>
    <p:extLst>
      <p:ext uri="{BB962C8B-B14F-4D97-AF65-F5344CB8AC3E}">
        <p14:creationId xmlns:p14="http://schemas.microsoft.com/office/powerpoint/2010/main" val="3601769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a:t>Determining Reasonableness</a:t>
            </a:r>
            <a:endParaRPr lang="ko-KR" altLang="en-US"/>
          </a:p>
        </p:txBody>
      </p:sp>
      <p:sp>
        <p:nvSpPr>
          <p:cNvPr id="4" name="슬라이드 번호 개체 틀 3"/>
          <p:cNvSpPr>
            <a:spLocks noGrp="1"/>
          </p:cNvSpPr>
          <p:nvPr>
            <p:ph type="sldNum" sz="quarter" idx="10"/>
          </p:nvPr>
        </p:nvSpPr>
        <p:spPr/>
        <p:txBody>
          <a:bodyPr/>
          <a:lstStyle/>
          <a:p>
            <a:fld id="{AF684621-04B6-41F7-9097-3656C061A869}" type="slidenum">
              <a:rPr lang="ko-KR" altLang="en-US" smtClean="0"/>
              <a:t>23</a:t>
            </a:fld>
            <a:endParaRPr lang="ko-KR" altLang="en-US"/>
          </a:p>
        </p:txBody>
      </p:sp>
    </p:spTree>
    <p:extLst>
      <p:ext uri="{BB962C8B-B14F-4D97-AF65-F5344CB8AC3E}">
        <p14:creationId xmlns:p14="http://schemas.microsoft.com/office/powerpoint/2010/main" val="42775116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Reasonableness Review Form – Undue Hardship or Fundamental Alteration</a:t>
            </a:r>
          </a:p>
          <a:p>
            <a:endParaRPr lang="en-US" dirty="0"/>
          </a:p>
          <a:p>
            <a:pPr marL="0" marR="0" lvl="0" indent="0" algn="l" defTabSz="914400" rtl="0" eaLnBrk="1" fontAlgn="auto" latinLnBrk="1" hangingPunct="1">
              <a:lnSpc>
                <a:spcPct val="100000"/>
              </a:lnSpc>
              <a:spcBef>
                <a:spcPts val="0"/>
              </a:spcBef>
              <a:spcAft>
                <a:spcPts val="0"/>
              </a:spcAft>
              <a:buClrTx/>
              <a:buSzTx/>
              <a:buFontTx/>
              <a:buNone/>
              <a:tabLst/>
              <a:defRPr/>
            </a:pPr>
            <a:r>
              <a:rPr lang="en-US" dirty="0"/>
              <a:t>Form 2-03 - </a:t>
            </a:r>
            <a:r>
              <a:rPr lang="en-US" altLang="ko-KR" dirty="0">
                <a:latin typeface="Calibri" panose="020F0502020204030204" pitchFamily="34" charset="0"/>
                <a:ea typeface="Calibri" panose="020F0502020204030204" pitchFamily="34" charset="0"/>
                <a:cs typeface="Calibri" panose="020F0502020204030204" pitchFamily="34" charset="0"/>
              </a:rPr>
              <a:t>Procedures For Providing Reasonable Accommodation, Reasonable Modifications In Policies, Practices, Or Procedures, And Auxiliary Aids And Services For Participation In The Job Corps Program</a:t>
            </a:r>
            <a:endParaRPr lang="ko-KR" altLang="en-US" dirty="0">
              <a:latin typeface="Calibri" panose="020F0502020204030204" pitchFamily="34" charset="0"/>
              <a:ea typeface="Calibri" panose="020F0502020204030204" pitchFamily="34" charset="0"/>
              <a:cs typeface="Calibri" panose="020F0502020204030204" pitchFamily="34" charset="0"/>
            </a:endParaRPr>
          </a:p>
          <a:p>
            <a:endParaRPr lang="en-US" dirty="0"/>
          </a:p>
          <a:p>
            <a:r>
              <a:rPr lang="en-US" dirty="0"/>
              <a:t>A screenshot of the first page of the Reasonableness Review Form is on the left-hand side of the screen. This is the form that MUST be completed when the center is completing a reasonableness review.</a:t>
            </a:r>
          </a:p>
        </p:txBody>
      </p:sp>
      <p:sp>
        <p:nvSpPr>
          <p:cNvPr id="4" name="Slide Number Placeholder 3"/>
          <p:cNvSpPr>
            <a:spLocks noGrp="1"/>
          </p:cNvSpPr>
          <p:nvPr>
            <p:ph type="sldNum" sz="quarter" idx="5"/>
          </p:nvPr>
        </p:nvSpPr>
        <p:spPr/>
        <p:txBody>
          <a:bodyPr/>
          <a:lstStyle/>
          <a:p>
            <a:fld id="{AF684621-04B6-41F7-9097-3656C061A869}" type="slidenum">
              <a:rPr lang="ko-KR" altLang="en-US" smtClean="0"/>
              <a:t>24</a:t>
            </a:fld>
            <a:endParaRPr lang="ko-KR" altLang="en-US"/>
          </a:p>
        </p:txBody>
      </p:sp>
    </p:spTree>
    <p:extLst>
      <p:ext uri="{BB962C8B-B14F-4D97-AF65-F5344CB8AC3E}">
        <p14:creationId xmlns:p14="http://schemas.microsoft.com/office/powerpoint/2010/main" val="3998534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latinLnBrk="0" hangingPunct="0"/>
            <a:r>
              <a:rPr lang="en-US" dirty="0"/>
              <a:t>Reasonableness Review Form – Background</a:t>
            </a:r>
          </a:p>
          <a:p>
            <a:pPr eaLnBrk="0" latinLnBrk="0" hangingPunct="0"/>
            <a:endParaRPr lang="en-US" dirty="0"/>
          </a:p>
          <a:p>
            <a:pPr eaLnBrk="0" latinLnBrk="0" hangingPunct="0"/>
            <a:r>
              <a:rPr lang="en-US" dirty="0"/>
              <a:t>Complete the basic background information (e.g., name, Center, etc.) and then list the disability accommodation(s) that the individual is requesting. In this case, the applicant is requesting that their mother live onsite to provide personal care services.</a:t>
            </a:r>
          </a:p>
          <a:p>
            <a:pPr eaLnBrk="0" latinLnBrk="0" hangingPunct="0"/>
            <a:endParaRPr lang="en-US" dirty="0"/>
          </a:p>
          <a:p>
            <a:pPr eaLnBrk="0" latinLnBrk="0" hangingPunct="0"/>
            <a:r>
              <a:rPr lang="en-US" dirty="0"/>
              <a:t>Next, select the boxes that you believe apply (e.g., undue hardship or fundamental alteration). Remember, you can contact your Regional Disability Coordinator to discuss any questions you may have and you should contact them before starting this reasonableness determination.</a:t>
            </a:r>
          </a:p>
          <a:p>
            <a:pPr eaLnBrk="0" latinLnBrk="0" hangingPunct="0"/>
            <a:endParaRPr lang="en-US" dirty="0"/>
          </a:p>
          <a:p>
            <a:pPr eaLnBrk="0" latinLnBrk="0" hangingPunct="0"/>
            <a:r>
              <a:rPr lang="en-US" dirty="0"/>
              <a:t>Then in item #1, explain why the DA is needed to participate in the Job Corps program including the related functional limitations resulting from the condition or conditions that cause the DA to be needed. </a:t>
            </a:r>
          </a:p>
          <a:p>
            <a:endParaRPr lang="en-US" dirty="0"/>
          </a:p>
          <a:p>
            <a:endParaRPr lang="en-US" dirty="0"/>
          </a:p>
        </p:txBody>
      </p:sp>
      <p:sp>
        <p:nvSpPr>
          <p:cNvPr id="4" name="Slide Number Placeholder 3"/>
          <p:cNvSpPr>
            <a:spLocks noGrp="1"/>
          </p:cNvSpPr>
          <p:nvPr>
            <p:ph type="sldNum" sz="quarter" idx="5"/>
          </p:nvPr>
        </p:nvSpPr>
        <p:spPr/>
        <p:txBody>
          <a:bodyPr/>
          <a:lstStyle/>
          <a:p>
            <a:fld id="{AF684621-04B6-41F7-9097-3656C061A869}" type="slidenum">
              <a:rPr lang="ko-KR" altLang="en-US" smtClean="0"/>
              <a:t>25</a:t>
            </a:fld>
            <a:endParaRPr lang="ko-KR" altLang="en-US"/>
          </a:p>
        </p:txBody>
      </p:sp>
    </p:spTree>
    <p:extLst>
      <p:ext uri="{BB962C8B-B14F-4D97-AF65-F5344CB8AC3E}">
        <p14:creationId xmlns:p14="http://schemas.microsoft.com/office/powerpoint/2010/main" val="34819091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latinLnBrk="0" hangingPunct="0"/>
            <a:r>
              <a:rPr lang="en-US" dirty="0"/>
              <a:t>Reasonableness Review Form – Background (cont.)</a:t>
            </a:r>
          </a:p>
          <a:p>
            <a:pPr eaLnBrk="0" latinLnBrk="0" hangingPunct="0"/>
            <a:endParaRPr lang="en-US" dirty="0"/>
          </a:p>
          <a:p>
            <a:pPr eaLnBrk="0" latinLnBrk="0" hangingPunct="0"/>
            <a:r>
              <a:rPr lang="en-US" dirty="0"/>
              <a:t>Item #2 asks the center to document any documentation of disability that has been disclosed. If the disability is obvious, no documentation can be requested or required. If it is not obvious, then make sure the applicant has provided documentation of the condition.</a:t>
            </a:r>
          </a:p>
          <a:p>
            <a:pPr eaLnBrk="0" latinLnBrk="0" hangingPunct="0"/>
            <a:endParaRPr lang="en-US" dirty="0"/>
          </a:p>
          <a:p>
            <a:pPr eaLnBrk="0" latinLnBrk="0" hangingPunct="0"/>
            <a:r>
              <a:rPr lang="en-US" dirty="0"/>
              <a:t>In this instance, the disability was obvious, but the applicant voluntarily disclosed medical documentation about their condition which came about as a result of a car accident 5 years ago. The applicant provided hospital records from Miller Memorial Hospital as well as medical records from current outside treating provider, Dr. Henrietta Marsh.</a:t>
            </a:r>
          </a:p>
        </p:txBody>
      </p:sp>
      <p:sp>
        <p:nvSpPr>
          <p:cNvPr id="4" name="Slide Number Placeholder 3"/>
          <p:cNvSpPr>
            <a:spLocks noGrp="1"/>
          </p:cNvSpPr>
          <p:nvPr>
            <p:ph type="sldNum" sz="quarter" idx="5"/>
          </p:nvPr>
        </p:nvSpPr>
        <p:spPr/>
        <p:txBody>
          <a:bodyPr/>
          <a:lstStyle/>
          <a:p>
            <a:fld id="{AF684621-04B6-41F7-9097-3656C061A869}" type="slidenum">
              <a:rPr lang="ko-KR" altLang="en-US" smtClean="0"/>
              <a:t>26</a:t>
            </a:fld>
            <a:endParaRPr lang="ko-KR" altLang="en-US"/>
          </a:p>
        </p:txBody>
      </p:sp>
    </p:spTree>
    <p:extLst>
      <p:ext uri="{BB962C8B-B14F-4D97-AF65-F5344CB8AC3E}">
        <p14:creationId xmlns:p14="http://schemas.microsoft.com/office/powerpoint/2010/main" val="38484696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lang="en-US" dirty="0"/>
              <a:t>Reasonableness Review Form – Background (cont.)</a:t>
            </a:r>
          </a:p>
          <a:p>
            <a:pPr eaLnBrk="0" latinLnBrk="0" hangingPunct="0"/>
            <a:endParaRPr lang="en-US" dirty="0"/>
          </a:p>
          <a:p>
            <a:pPr eaLnBrk="0" latinLnBrk="0" hangingPunct="0"/>
            <a:r>
              <a:rPr lang="en-US" dirty="0"/>
              <a:t>The next section, Item #3, is to document whether the documentation supports the functional limitations that require the requested disability accommodation. In this example, the applicant is a quadriplegic and the Center Physician determined that their basic health care needs generally could be met. However, the individual does need personal care assistance and Job Corps does not provide care assistance services and is not required to within the federal regulations.</a:t>
            </a:r>
          </a:p>
          <a:p>
            <a:pPr eaLnBrk="0" latinLnBrk="0" hangingPunct="0"/>
            <a:endParaRPr lang="en-US" dirty="0"/>
          </a:p>
          <a:p>
            <a:pPr eaLnBrk="0" latinLnBrk="0" hangingPunct="0"/>
            <a:r>
              <a:rPr lang="en-US" dirty="0"/>
              <a:t>Job Corps has to consider the person’s request, however, if they are able to secure a PCA on their own via insurance, for example. In this example, the applicant does not have insurance so the mother is willing to provide the support but lives too far away and would need to live on center.</a:t>
            </a:r>
          </a:p>
        </p:txBody>
      </p:sp>
      <p:sp>
        <p:nvSpPr>
          <p:cNvPr id="4" name="Slide Number Placeholder 3"/>
          <p:cNvSpPr>
            <a:spLocks noGrp="1"/>
          </p:cNvSpPr>
          <p:nvPr>
            <p:ph type="sldNum" sz="quarter" idx="5"/>
          </p:nvPr>
        </p:nvSpPr>
        <p:spPr/>
        <p:txBody>
          <a:bodyPr/>
          <a:lstStyle/>
          <a:p>
            <a:fld id="{AF684621-04B6-41F7-9097-3656C061A869}" type="slidenum">
              <a:rPr lang="ko-KR" altLang="en-US" smtClean="0"/>
              <a:t>27</a:t>
            </a:fld>
            <a:endParaRPr lang="ko-KR" altLang="en-US"/>
          </a:p>
        </p:txBody>
      </p:sp>
    </p:spTree>
    <p:extLst>
      <p:ext uri="{BB962C8B-B14F-4D97-AF65-F5344CB8AC3E}">
        <p14:creationId xmlns:p14="http://schemas.microsoft.com/office/powerpoint/2010/main" val="29966768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t>Reasonableness Review Form – Background (cont.)</a:t>
            </a:r>
          </a:p>
          <a:p>
            <a:endParaRPr lang="en-US"/>
          </a:p>
          <a:p>
            <a:pPr eaLnBrk="0" latinLnBrk="0" hangingPunct="0"/>
            <a:r>
              <a:rPr lang="en-US"/>
              <a:t>Before reaching any final conclusions or determinations about reasonableness, the center must first attempt to identify reasonable alternative accommodations that it can offer the individual. Remember earlier where we talked about how critical it is to attempt to identify reasonable alternative accommodations such that the Job Corps program can demonstrate that if a requested accommodation would result in undue hardship, Job Corps must, after consultation with the individual with a disability, take any other action that would not result in such hardship but would nevertheless ensure that, to the maximum extent possible, individuals with disabilities receive the aid, benefit, service, training, or employment provided by Job Corps.</a:t>
            </a:r>
          </a:p>
          <a:p>
            <a:pPr eaLnBrk="0" latinLnBrk="0" hangingPunct="0"/>
            <a:endParaRPr lang="en-US"/>
          </a:p>
          <a:p>
            <a:pPr eaLnBrk="0" latinLnBrk="0" hangingPunct="0"/>
            <a:r>
              <a:rPr lang="en-US"/>
              <a:t>Unfortunately, in this scenario with the applicant requesting that the mother live on center, there is no reasonable alternative accommodations that can be identified. If there were alternative accommodations and if the individual accepts the alternative DA, then the reasonableness review can stop here as there is no need to complete the remainder of the form. In that situation, the applicant would be enrolled and given the agreed upon DA.</a:t>
            </a:r>
          </a:p>
          <a:p>
            <a:pPr eaLnBrk="0" latinLnBrk="0" hangingPunct="0"/>
            <a:endParaRPr lang="en-US"/>
          </a:p>
        </p:txBody>
      </p:sp>
      <p:sp>
        <p:nvSpPr>
          <p:cNvPr id="4" name="Slide Number Placeholder 3"/>
          <p:cNvSpPr>
            <a:spLocks noGrp="1"/>
          </p:cNvSpPr>
          <p:nvPr>
            <p:ph type="sldNum" sz="quarter" idx="5"/>
          </p:nvPr>
        </p:nvSpPr>
        <p:spPr/>
        <p:txBody>
          <a:bodyPr/>
          <a:lstStyle/>
          <a:p>
            <a:fld id="{AF684621-04B6-41F7-9097-3656C061A869}" type="slidenum">
              <a:rPr lang="ko-KR" altLang="en-US" smtClean="0"/>
              <a:t>28</a:t>
            </a:fld>
            <a:endParaRPr lang="ko-KR" altLang="en-US"/>
          </a:p>
        </p:txBody>
      </p:sp>
    </p:spTree>
    <p:extLst>
      <p:ext uri="{BB962C8B-B14F-4D97-AF65-F5344CB8AC3E}">
        <p14:creationId xmlns:p14="http://schemas.microsoft.com/office/powerpoint/2010/main" val="15071836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lang="en-US"/>
              <a:t>Reasonableness Review Form – Center Analysis</a:t>
            </a:r>
          </a:p>
          <a:p>
            <a:pPr marL="0" marR="0" lvl="0" indent="0" algn="l" defTabSz="914400" rtl="0" eaLnBrk="0" fontAlgn="auto" latinLnBrk="0" hangingPunct="0">
              <a:lnSpc>
                <a:spcPct val="100000"/>
              </a:lnSpc>
              <a:spcBef>
                <a:spcPts val="0"/>
              </a:spcBef>
              <a:spcAft>
                <a:spcPts val="0"/>
              </a:spcAft>
              <a:buClrTx/>
              <a:buSzTx/>
              <a:buFontTx/>
              <a:buNone/>
              <a:tabLst/>
              <a:defRPr/>
            </a:pPr>
            <a:endParaRPr lang="en-US"/>
          </a:p>
          <a:p>
            <a:pPr marL="0" marR="0" lvl="0" indent="0" algn="l" defTabSz="914400" rtl="0" eaLnBrk="0" fontAlgn="auto" latinLnBrk="0" hangingPunct="0">
              <a:lnSpc>
                <a:spcPct val="100000"/>
              </a:lnSpc>
              <a:spcBef>
                <a:spcPts val="0"/>
              </a:spcBef>
              <a:spcAft>
                <a:spcPts val="0"/>
              </a:spcAft>
              <a:buClrTx/>
              <a:buSzTx/>
              <a:buFontTx/>
              <a:buNone/>
              <a:tabLst/>
              <a:defRPr/>
            </a:pPr>
            <a:r>
              <a:rPr lang="en-US"/>
              <a:t>Completed the contracted OBS for the center and the current OBS. In this case, this information confirms that the center has bed space. Then answer whether there is a cost associated with providing the requested DA (i.e., allowing the mother to stay on center and provide personal care assistance).</a:t>
            </a:r>
          </a:p>
          <a:p>
            <a:pPr marL="0" marR="0" lvl="0" indent="0" algn="l" defTabSz="914400" rtl="0" eaLnBrk="0" fontAlgn="auto" latinLnBrk="0" hangingPunct="0">
              <a:lnSpc>
                <a:spcPct val="100000"/>
              </a:lnSpc>
              <a:spcBef>
                <a:spcPts val="0"/>
              </a:spcBef>
              <a:spcAft>
                <a:spcPts val="0"/>
              </a:spcAft>
              <a:buClrTx/>
              <a:buSzTx/>
              <a:buFontTx/>
              <a:buNone/>
              <a:tabLst/>
              <a:defRPr/>
            </a:pPr>
            <a:endParaRPr lang="en-US"/>
          </a:p>
          <a:p>
            <a:pPr marL="0" marR="0" lvl="0" indent="0" algn="l" defTabSz="914400" rtl="0" eaLnBrk="0" fontAlgn="auto" latinLnBrk="0" hangingPunct="0">
              <a:lnSpc>
                <a:spcPct val="100000"/>
              </a:lnSpc>
              <a:spcBef>
                <a:spcPts val="0"/>
              </a:spcBef>
              <a:spcAft>
                <a:spcPts val="0"/>
              </a:spcAft>
              <a:buClrTx/>
              <a:buSzTx/>
              <a:buFontTx/>
              <a:buNone/>
              <a:tabLst/>
              <a:defRPr/>
            </a:pPr>
            <a:r>
              <a:rPr lang="en-US"/>
              <a:t>In item #5, there is no direct cost associated with providing the DA requested.</a:t>
            </a:r>
          </a:p>
          <a:p>
            <a:pPr marL="0" marR="0" lvl="0" indent="0" algn="l" defTabSz="914400" rtl="0" eaLnBrk="0" fontAlgn="auto" latinLnBrk="0" hangingPunct="0">
              <a:lnSpc>
                <a:spcPct val="100000"/>
              </a:lnSpc>
              <a:spcBef>
                <a:spcPts val="0"/>
              </a:spcBef>
              <a:spcAft>
                <a:spcPts val="0"/>
              </a:spcAft>
              <a:buClrTx/>
              <a:buSzTx/>
              <a:buFontTx/>
              <a:buNone/>
              <a:tabLst/>
              <a:defRPr/>
            </a:pPr>
            <a:endParaRPr lang="en-US"/>
          </a:p>
          <a:p>
            <a:pPr marL="0" marR="0" lvl="0" indent="0" algn="l" defTabSz="914400" rtl="0" eaLnBrk="0" fontAlgn="auto" latinLnBrk="0" hangingPunct="0">
              <a:lnSpc>
                <a:spcPct val="100000"/>
              </a:lnSpc>
              <a:spcBef>
                <a:spcPts val="0"/>
              </a:spcBef>
              <a:spcAft>
                <a:spcPts val="0"/>
              </a:spcAft>
              <a:buClrTx/>
              <a:buSzTx/>
              <a:buFontTx/>
              <a:buNone/>
              <a:tabLst/>
              <a:defRPr/>
            </a:pPr>
            <a:r>
              <a:rPr lang="en-US"/>
              <a:t>In item #6, the center is asked to document whether there are any community resources such as Vocational Rehabilitation, etc. that could assist in providing the requested DA? If so, we would document the agencies and the types of resources here but in this example, there are no local agencies that provide personal care support free of charge.</a:t>
            </a:r>
          </a:p>
          <a:p>
            <a:pPr marL="0" marR="0" lvl="0" indent="0" algn="l" defTabSz="914400" rtl="0" eaLnBrk="0" fontAlgn="auto" latinLnBrk="0" hangingPunct="0">
              <a:lnSpc>
                <a:spcPct val="100000"/>
              </a:lnSpc>
              <a:spcBef>
                <a:spcPts val="0"/>
              </a:spcBef>
              <a:spcAft>
                <a:spcPts val="0"/>
              </a:spcAft>
              <a:buClrTx/>
              <a:buSzTx/>
              <a:buFontTx/>
              <a:buNone/>
              <a:tabLst/>
              <a:defRPr/>
            </a:pPr>
            <a:endParaRPr lang="en-US"/>
          </a:p>
          <a:p>
            <a:pPr marL="0" marR="0" lvl="0" indent="0" algn="l" defTabSz="914400" rtl="0" eaLnBrk="0" fontAlgn="auto" latinLnBrk="0" hangingPunct="0">
              <a:lnSpc>
                <a:spcPct val="100000"/>
              </a:lnSpc>
              <a:spcBef>
                <a:spcPts val="0"/>
              </a:spcBef>
              <a:spcAft>
                <a:spcPts val="0"/>
              </a:spcAft>
              <a:buClrTx/>
              <a:buSzTx/>
              <a:buFontTx/>
              <a:buNone/>
              <a:tabLst/>
              <a:defRPr/>
            </a:pPr>
            <a:r>
              <a:rPr lang="en-US"/>
              <a:t>In item #7, the center is asked if it is eligible for certain tax credits or deductions to offset the cost of the DA? In this example, there are none. </a:t>
            </a:r>
          </a:p>
          <a:p>
            <a:pPr marL="0" marR="0" lvl="0" indent="0" algn="l" defTabSz="914400" rtl="0" eaLnBrk="0" fontAlgn="auto" latinLnBrk="0" hangingPunct="0">
              <a:lnSpc>
                <a:spcPct val="100000"/>
              </a:lnSpc>
              <a:spcBef>
                <a:spcPts val="0"/>
              </a:spcBef>
              <a:spcAft>
                <a:spcPts val="0"/>
              </a:spcAft>
              <a:buClrTx/>
              <a:buSzTx/>
              <a:buFontTx/>
              <a:buNone/>
              <a:tabLst/>
              <a:defRPr/>
            </a:pPr>
            <a:endParaRPr lang="en-US"/>
          </a:p>
          <a:p>
            <a:pPr marL="0" marR="0" lvl="0" indent="0" algn="l" defTabSz="914400" rtl="0" eaLnBrk="0" fontAlgn="auto" latinLnBrk="0" hangingPunct="0">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AF684621-04B6-41F7-9097-3656C061A869}" type="slidenum">
              <a:rPr lang="ko-KR" altLang="en-US" smtClean="0"/>
              <a:t>29</a:t>
            </a:fld>
            <a:endParaRPr lang="ko-KR" altLang="en-US"/>
          </a:p>
        </p:txBody>
      </p:sp>
    </p:spTree>
    <p:extLst>
      <p:ext uri="{BB962C8B-B14F-4D97-AF65-F5344CB8AC3E}">
        <p14:creationId xmlns:p14="http://schemas.microsoft.com/office/powerpoint/2010/main" val="3679508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a:t>Policy – Disability Accommodations (DA) and Reasonableness</a:t>
            </a:r>
          </a:p>
          <a:p>
            <a:endParaRPr lang="en-US" altLang="ko-KR"/>
          </a:p>
          <a:p>
            <a:r>
              <a:rPr lang="en-US" altLang="ko-KR"/>
              <a:t>Let’s start by reviewing Job Corps policy.</a:t>
            </a:r>
            <a:endParaRPr lang="ko-KR" altLang="en-US"/>
          </a:p>
        </p:txBody>
      </p:sp>
      <p:sp>
        <p:nvSpPr>
          <p:cNvPr id="4" name="슬라이드 번호 개체 틀 3"/>
          <p:cNvSpPr>
            <a:spLocks noGrp="1"/>
          </p:cNvSpPr>
          <p:nvPr>
            <p:ph type="sldNum" sz="quarter" idx="10"/>
          </p:nvPr>
        </p:nvSpPr>
        <p:spPr/>
        <p:txBody>
          <a:bodyPr/>
          <a:lstStyle/>
          <a:p>
            <a:fld id="{AF684621-04B6-41F7-9097-3656C061A869}" type="slidenum">
              <a:rPr lang="ko-KR" altLang="en-US" smtClean="0"/>
              <a:t>3</a:t>
            </a:fld>
            <a:endParaRPr lang="ko-KR" altLang="en-US"/>
          </a:p>
        </p:txBody>
      </p:sp>
    </p:spTree>
    <p:extLst>
      <p:ext uri="{BB962C8B-B14F-4D97-AF65-F5344CB8AC3E}">
        <p14:creationId xmlns:p14="http://schemas.microsoft.com/office/powerpoint/2010/main" val="30433838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lang="en-US"/>
              <a:t>Reasonableness Review Form – Center Analysis (cont.)</a:t>
            </a:r>
          </a:p>
          <a:p>
            <a:pPr marL="0" marR="0" lvl="0" indent="0" algn="l" defTabSz="914400" rtl="0" eaLnBrk="0" fontAlgn="auto" latinLnBrk="0" hangingPunct="0">
              <a:lnSpc>
                <a:spcPct val="100000"/>
              </a:lnSpc>
              <a:spcBef>
                <a:spcPts val="0"/>
              </a:spcBef>
              <a:spcAft>
                <a:spcPts val="0"/>
              </a:spcAft>
              <a:buClrTx/>
              <a:buSzTx/>
              <a:buFontTx/>
              <a:buNone/>
              <a:tabLst/>
              <a:defRPr/>
            </a:pPr>
            <a:endParaRPr lang="en-US"/>
          </a:p>
          <a:p>
            <a:pPr marL="0" marR="0" lvl="0" indent="0" algn="l" defTabSz="914400" rtl="0" eaLnBrk="0" fontAlgn="auto" latinLnBrk="0" hangingPunct="0">
              <a:lnSpc>
                <a:spcPct val="100000"/>
              </a:lnSpc>
              <a:spcBef>
                <a:spcPts val="0"/>
              </a:spcBef>
              <a:spcAft>
                <a:spcPts val="0"/>
              </a:spcAft>
              <a:buClrTx/>
              <a:buSzTx/>
              <a:buFontTx/>
              <a:buNone/>
              <a:tabLst/>
              <a:defRPr/>
            </a:pPr>
            <a:r>
              <a:rPr lang="en-US"/>
              <a:t>Items #8 and #9 are two of the most critical items of the reasonableness determination. They essentially are your justification statements that support the outcome of your reasonable determination. It is like making closing arguments in a court case where you must bring the facts together to demonstrate your reasonableness determination assertion.</a:t>
            </a:r>
          </a:p>
          <a:p>
            <a:pPr marL="0" marR="0" lvl="0" indent="0" algn="l" defTabSz="914400" rtl="0" eaLnBrk="0" fontAlgn="auto" latinLnBrk="0" hangingPunct="0">
              <a:lnSpc>
                <a:spcPct val="100000"/>
              </a:lnSpc>
              <a:spcBef>
                <a:spcPts val="0"/>
              </a:spcBef>
              <a:spcAft>
                <a:spcPts val="0"/>
              </a:spcAft>
              <a:buClrTx/>
              <a:buSzTx/>
              <a:buFontTx/>
              <a:buNone/>
              <a:tabLst/>
              <a:defRPr/>
            </a:pPr>
            <a:endParaRPr lang="en-US"/>
          </a:p>
          <a:p>
            <a:pPr marL="0" marR="0" lvl="0" indent="0" algn="l" defTabSz="914400" rtl="0" eaLnBrk="0" fontAlgn="auto" latinLnBrk="0" hangingPunct="0">
              <a:lnSpc>
                <a:spcPct val="100000"/>
              </a:lnSpc>
              <a:spcBef>
                <a:spcPts val="0"/>
              </a:spcBef>
              <a:spcAft>
                <a:spcPts val="0"/>
              </a:spcAft>
              <a:buClrTx/>
              <a:buSzTx/>
              <a:buFontTx/>
              <a:buNone/>
              <a:tabLst/>
              <a:defRPr/>
            </a:pPr>
            <a:r>
              <a:rPr lang="en-US"/>
              <a:t>Item #8 asks what the impact of providing the DA is on the center? </a:t>
            </a:r>
          </a:p>
          <a:p>
            <a:pPr marL="0" marR="0" lvl="0" indent="0" algn="l" defTabSz="914400" rtl="0" eaLnBrk="0" fontAlgn="auto" latinLnBrk="0" hangingPunct="0">
              <a:lnSpc>
                <a:spcPct val="100000"/>
              </a:lnSpc>
              <a:spcBef>
                <a:spcPts val="0"/>
              </a:spcBef>
              <a:spcAft>
                <a:spcPts val="0"/>
              </a:spcAft>
              <a:buClrTx/>
              <a:buSzTx/>
              <a:buFontTx/>
              <a:buNone/>
              <a:tabLst/>
              <a:defRPr/>
            </a:pPr>
            <a:r>
              <a:rPr lang="en-US"/>
              <a:t>In this example, the following assertions were documented:</a:t>
            </a:r>
          </a:p>
          <a:p>
            <a:pPr marL="171450" marR="0" lvl="0" indent="-17145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lang="en-US"/>
              <a:t>Providing a DA would fundamentally alter the program’s policies by changing the essential nature of the program (e.g., safety and liability concerns). </a:t>
            </a:r>
          </a:p>
          <a:p>
            <a:pPr marL="171450" marR="0" lvl="0" indent="-17145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lang="en-US"/>
              <a:t>If the mother were on center, dorm space would have to be allocated for non-student housing (possibly impacting other students' ability to participate).</a:t>
            </a:r>
          </a:p>
          <a:p>
            <a:pPr marL="171450" marR="0" lvl="0" indent="-17145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lang="en-US"/>
              <a:t>Food preparation equipment would not be allowed to be in the dorm room due to safety concerns and the center would not provide meals. </a:t>
            </a:r>
          </a:p>
          <a:p>
            <a:pPr marL="171450" marR="0" lvl="0" indent="-17145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lang="en-US"/>
              <a:t>The presence of a non-staff and non-licensed health provider presents additional safety/liability concerns.</a:t>
            </a:r>
          </a:p>
          <a:p>
            <a:pPr marL="171450" marR="0" lvl="0" indent="-17145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endParaRPr lang="en-US"/>
          </a:p>
          <a:p>
            <a:pPr marL="0" marR="0" lvl="0" indent="0" algn="l" defTabSz="914400" rtl="0" eaLnBrk="0" fontAlgn="auto" latinLnBrk="0" hangingPunct="0">
              <a:lnSpc>
                <a:spcPct val="100000"/>
              </a:lnSpc>
              <a:spcBef>
                <a:spcPts val="0"/>
              </a:spcBef>
              <a:spcAft>
                <a:spcPts val="0"/>
              </a:spcAft>
              <a:buClrTx/>
              <a:buSzTx/>
              <a:buFontTx/>
              <a:buNone/>
              <a:tabLst/>
              <a:defRPr/>
            </a:pPr>
            <a:r>
              <a:rPr lang="en-US"/>
              <a:t>Then item #9 asks if the modification would change the essential nature of the program or activity.</a:t>
            </a:r>
          </a:p>
          <a:p>
            <a:r>
              <a:rPr lang="en-US"/>
              <a:t>In this example, it does change the essential nature of the program or activity because Job Corps is not obligated to provide personal care assistance support by federal regulations and is not staffed to do so. </a:t>
            </a:r>
            <a:r>
              <a:rPr lang="en-US" sz="1800">
                <a:effectLst/>
                <a:latin typeface="Segoe UI" panose="020B0502040204020203" pitchFamily="34" charset="0"/>
              </a:rPr>
              <a:t>Allowing the mother to live on center reduces open rooms and presents potential and unique liability risks as the mother is not center staff.</a:t>
            </a:r>
            <a:endParaRPr lang="en-US" sz="1800">
              <a:effectLst/>
              <a:latin typeface="Arial" panose="020B0604020202020204" pitchFamily="34" charset="0"/>
            </a:endParaRPr>
          </a:p>
          <a:p>
            <a:pPr marL="0" marR="0" lvl="0" indent="0" algn="l" defTabSz="914400" rtl="0" eaLnBrk="0" fontAlgn="auto" latinLnBrk="0" hangingPunct="0">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AF684621-04B6-41F7-9097-3656C061A869}" type="slidenum">
              <a:rPr lang="ko-KR" altLang="en-US" smtClean="0"/>
              <a:t>30</a:t>
            </a:fld>
            <a:endParaRPr lang="ko-KR" altLang="en-US"/>
          </a:p>
        </p:txBody>
      </p:sp>
    </p:spTree>
    <p:extLst>
      <p:ext uri="{BB962C8B-B14F-4D97-AF65-F5344CB8AC3E}">
        <p14:creationId xmlns:p14="http://schemas.microsoft.com/office/powerpoint/2010/main" val="24847797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PCA Requests</a:t>
            </a:r>
          </a:p>
          <a:p>
            <a:pPr marL="0" marR="0" lvl="0" indent="0" algn="l" defTabSz="914400" rtl="0" eaLnBrk="1" fontAlgn="auto" latinLnBrk="1" hangingPunct="1">
              <a:lnSpc>
                <a:spcPct val="100000"/>
              </a:lnSpc>
              <a:spcBef>
                <a:spcPts val="0"/>
              </a:spcBef>
              <a:spcAft>
                <a:spcPts val="0"/>
              </a:spcAft>
              <a:buClrTx/>
              <a:buSzTx/>
              <a:buFontTx/>
              <a:buNone/>
              <a:tabLst/>
              <a:defRPr/>
            </a:pPr>
            <a:endParaRPr lang="pt-BR" altLang="ko-KR" sz="1200" dirty="0">
              <a:latin typeface="Calibri" panose="020F0502020204030204" pitchFamily="34" charset="0"/>
              <a:ea typeface="Calibri" panose="020F0502020204030204" pitchFamily="34" charset="0"/>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pt-BR" altLang="ko-KR" sz="1200" dirty="0">
                <a:latin typeface="Calibri" panose="020F0502020204030204" pitchFamily="34" charset="0"/>
                <a:ea typeface="Calibri" panose="020F0502020204030204" pitchFamily="34" charset="0"/>
              </a:rPr>
              <a:t>If someone requests a PCA, </a:t>
            </a:r>
            <a:r>
              <a:rPr lang="pt-BR" altLang="ko-KR" sz="1200" b="1" u="sng" dirty="0">
                <a:latin typeface="Calibri" panose="020F0502020204030204" pitchFamily="34" charset="0"/>
                <a:ea typeface="Calibri" panose="020F0502020204030204" pitchFamily="34" charset="0"/>
              </a:rPr>
              <a:t>contact your Regional Disability Coordinator</a:t>
            </a:r>
            <a:r>
              <a:rPr lang="pt-BR" altLang="ko-KR" sz="1200" b="1" dirty="0">
                <a:latin typeface="Calibri" panose="020F0502020204030204" pitchFamily="34" charset="0"/>
                <a:ea typeface="Calibri" panose="020F0502020204030204" pitchFamily="34" charset="0"/>
              </a:rPr>
              <a:t> (RDIC) </a:t>
            </a:r>
            <a:r>
              <a:rPr lang="pt-BR" altLang="ko-KR" sz="1200" dirty="0">
                <a:latin typeface="Calibri" panose="020F0502020204030204" pitchFamily="34" charset="0"/>
                <a:ea typeface="Calibri" panose="020F0502020204030204" pitchFamily="34" charset="0"/>
              </a:rPr>
              <a:t>to assist you in completing the Disability Accommodation Process. </a:t>
            </a:r>
            <a:endParaRPr lang="ko-KR" altLang="en-US" sz="1200" dirty="0">
              <a:latin typeface="Calibri" panose="020F0502020204030204" pitchFamily="34" charset="0"/>
              <a:ea typeface="Calibri" panose="020F0502020204030204" pitchFamily="34" charset="0"/>
            </a:endParaRPr>
          </a:p>
          <a:p>
            <a:endParaRPr lang="en-US" dirty="0"/>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chemeClr val="accent1"/>
                </a:solidFill>
                <a:latin typeface="Calibri" panose="020F0502020204030204" pitchFamily="34" charset="0"/>
                <a:ea typeface="Calibri" panose="020F0502020204030204" pitchFamily="34" charset="0"/>
              </a:rPr>
              <a:t>Do not tell an applicant that Job Corps does not provide PCA services without talking to your RDIC first. There are required steps to be completed.</a:t>
            </a:r>
            <a:endParaRPr lang="ko-KR" altLang="en-US" sz="1200" dirty="0">
              <a:solidFill>
                <a:schemeClr val="accent1"/>
              </a:solidFill>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F684621-04B6-41F7-9097-3656C061A869}" type="slidenum">
              <a:rPr lang="ko-KR" altLang="en-US" smtClean="0"/>
              <a:t>31</a:t>
            </a:fld>
            <a:endParaRPr lang="ko-KR" altLang="en-US"/>
          </a:p>
        </p:txBody>
      </p:sp>
    </p:spTree>
    <p:extLst>
      <p:ext uri="{BB962C8B-B14F-4D97-AF65-F5344CB8AC3E}">
        <p14:creationId xmlns:p14="http://schemas.microsoft.com/office/powerpoint/2010/main" val="2325822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a:t>Submitting A Reasonableness Determination for National Office Review</a:t>
            </a:r>
          </a:p>
          <a:p>
            <a:endParaRPr lang="en-US" altLang="ko-KR"/>
          </a:p>
          <a:p>
            <a:endParaRPr lang="ko-KR" altLang="en-US"/>
          </a:p>
        </p:txBody>
      </p:sp>
      <p:sp>
        <p:nvSpPr>
          <p:cNvPr id="4" name="슬라이드 번호 개체 틀 3"/>
          <p:cNvSpPr>
            <a:spLocks noGrp="1"/>
          </p:cNvSpPr>
          <p:nvPr>
            <p:ph type="sldNum" sz="quarter" idx="10"/>
          </p:nvPr>
        </p:nvSpPr>
        <p:spPr/>
        <p:txBody>
          <a:bodyPr/>
          <a:lstStyle/>
          <a:p>
            <a:fld id="{AF684621-04B6-41F7-9097-3656C061A869}" type="slidenum">
              <a:rPr lang="ko-KR" altLang="en-US" smtClean="0"/>
              <a:t>32</a:t>
            </a:fld>
            <a:endParaRPr lang="ko-KR" altLang="en-US"/>
          </a:p>
        </p:txBody>
      </p:sp>
    </p:spTree>
    <p:extLst>
      <p:ext uri="{BB962C8B-B14F-4D97-AF65-F5344CB8AC3E}">
        <p14:creationId xmlns:p14="http://schemas.microsoft.com/office/powerpoint/2010/main" val="24440889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Submitting Reasonableness Determinations for Review</a:t>
            </a:r>
          </a:p>
          <a:p>
            <a:endParaRPr lang="en-US" dirty="0"/>
          </a:p>
          <a:p>
            <a:r>
              <a:rPr lang="en-US" dirty="0"/>
              <a:t>There are only 2 steps to complete to submit your reasonableness review documents for a National Office determination.</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sz="1200" b="1" dirty="0">
              <a:solidFill>
                <a:srgbClr val="EB5C21"/>
              </a:solidFill>
              <a:latin typeface="Calibri" panose="020F0502020204030204" pitchFamily="34" charset="0"/>
              <a:ea typeface="Calibri" panose="020F0502020204030204" pitchFamily="34" charset="0"/>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1" dirty="0">
                <a:solidFill>
                  <a:srgbClr val="EB5C21"/>
                </a:solidFill>
                <a:latin typeface="Calibri" panose="020F0502020204030204" pitchFamily="34" charset="0"/>
                <a:ea typeface="Calibri" panose="020F0502020204030204" pitchFamily="34" charset="0"/>
              </a:rPr>
              <a:t>FIRST</a:t>
            </a:r>
            <a:r>
              <a:rPr lang="en-US" altLang="ko-KR" sz="1200" dirty="0">
                <a:latin typeface="Calibri" panose="020F0502020204030204" pitchFamily="34" charset="0"/>
                <a:ea typeface="Calibri" panose="020F0502020204030204" pitchFamily="34" charset="0"/>
              </a:rPr>
              <a:t>, upload the signed Reasonableness Review Form and all supporting documentation to the Wellness and Accommodation E-Folders (e.g., health/disability) in CIS. </a:t>
            </a:r>
            <a:endParaRPr lang="ko-KR" altLang="en-US" sz="1200" dirty="0">
              <a:latin typeface="Calibri" panose="020F0502020204030204" pitchFamily="34" charset="0"/>
            </a:endParaRP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sz="1200" b="1" dirty="0">
              <a:solidFill>
                <a:schemeClr val="bg1"/>
              </a:solidFill>
              <a:latin typeface="Calibri" panose="020F0502020204030204" pitchFamily="34" charset="0"/>
              <a:ea typeface="Calibri" panose="020F0502020204030204" pitchFamily="34" charset="0"/>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bg1"/>
                </a:solidFill>
                <a:latin typeface="Calibri" panose="020F0502020204030204" pitchFamily="34" charset="0"/>
                <a:ea typeface="Calibri" panose="020F0502020204030204" pitchFamily="34" charset="0"/>
              </a:rPr>
              <a:t>NEXT</a:t>
            </a:r>
            <a:r>
              <a:rPr lang="en-US" altLang="ko-KR" sz="1200" dirty="0">
                <a:solidFill>
                  <a:schemeClr val="bg1"/>
                </a:solidFill>
                <a:latin typeface="Calibri" panose="020F0502020204030204" pitchFamily="34" charset="0"/>
                <a:ea typeface="Calibri" panose="020F0502020204030204" pitchFamily="34" charset="0"/>
              </a:rPr>
              <a:t>, email your RDIC that a Reasonableness Review has been uploaded for review. Your RDIC will handle the movement of the documents to the National Office.</a:t>
            </a:r>
            <a:endParaRPr lang="ko-KR" altLang="en-US" sz="1200" dirty="0">
              <a:solidFill>
                <a:schemeClr val="bg1"/>
              </a:solidFill>
              <a:latin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AF684621-04B6-41F7-9097-3656C061A869}" type="slidenum">
              <a:rPr lang="ko-KR" altLang="en-US" smtClean="0"/>
              <a:t>33</a:t>
            </a:fld>
            <a:endParaRPr lang="ko-KR" altLang="en-US"/>
          </a:p>
        </p:txBody>
      </p:sp>
    </p:spTree>
    <p:extLst>
      <p:ext uri="{BB962C8B-B14F-4D97-AF65-F5344CB8AC3E}">
        <p14:creationId xmlns:p14="http://schemas.microsoft.com/office/powerpoint/2010/main" val="36073926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1ECCF-BE62-A03B-03D8-89CCC1934271}"/>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219CDD72-2E62-AA11-CC77-DE084E2A8B0D}"/>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D19BD464-CD4A-A9A7-A776-0873933300EE}"/>
              </a:ext>
            </a:extLst>
          </p:cNvPr>
          <p:cNvSpPr>
            <a:spLocks noGrp="1"/>
          </p:cNvSpPr>
          <p:nvPr>
            <p:ph type="body" idx="1"/>
          </p:nvPr>
        </p:nvSpPr>
        <p:spPr/>
        <p:txBody>
          <a:bodyPr/>
          <a:lstStyle/>
          <a:p>
            <a:r>
              <a:rPr lang="en-US" altLang="ko-KR"/>
              <a:t>Resources – RDICs and Job Corps Disability Website</a:t>
            </a:r>
            <a:endParaRPr lang="ko-KR" altLang="en-US"/>
          </a:p>
        </p:txBody>
      </p:sp>
      <p:sp>
        <p:nvSpPr>
          <p:cNvPr id="4" name="슬라이드 번호 개체 틀 3">
            <a:extLst>
              <a:ext uri="{FF2B5EF4-FFF2-40B4-BE49-F238E27FC236}">
                <a16:creationId xmlns:a16="http://schemas.microsoft.com/office/drawing/2014/main" id="{9EC2B947-7F05-5904-DE3F-AF92E1FCD2DE}"/>
              </a:ext>
            </a:extLst>
          </p:cNvPr>
          <p:cNvSpPr>
            <a:spLocks noGrp="1"/>
          </p:cNvSpPr>
          <p:nvPr>
            <p:ph type="sldNum" sz="quarter" idx="10"/>
          </p:nvPr>
        </p:nvSpPr>
        <p:spPr/>
        <p:txBody>
          <a:bodyPr/>
          <a:lstStyle/>
          <a:p>
            <a:fld id="{AF684621-04B6-41F7-9097-3656C061A869}" type="slidenum">
              <a:rPr lang="ko-KR" altLang="en-US" smtClean="0"/>
              <a:t>34</a:t>
            </a:fld>
            <a:endParaRPr lang="ko-KR" altLang="en-US"/>
          </a:p>
        </p:txBody>
      </p:sp>
    </p:spTree>
    <p:extLst>
      <p:ext uri="{BB962C8B-B14F-4D97-AF65-F5344CB8AC3E}">
        <p14:creationId xmlns:p14="http://schemas.microsoft.com/office/powerpoint/2010/main" val="3224908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auto" latinLnBrk="0" hangingPunct="0">
              <a:lnSpc>
                <a:spcPct val="100000"/>
              </a:lnSpc>
              <a:spcBef>
                <a:spcPts val="0"/>
              </a:spcBef>
              <a:spcAft>
                <a:spcPts val="0"/>
              </a:spcAft>
              <a:buClrTx/>
              <a:buSzTx/>
              <a:buFont typeface="Calibri" panose="020F0502020204030204" pitchFamily="34" charset="0"/>
              <a:buNone/>
              <a:tabLst/>
              <a:defRPr/>
            </a:pPr>
            <a:r>
              <a:rPr lang="en-US" sz="1200" b="0">
                <a:solidFill>
                  <a:schemeClr val="tx1"/>
                </a:solidFill>
                <a:latin typeface="Calibri" panose="020F0502020204030204" pitchFamily="34" charset="0"/>
              </a:rPr>
              <a:t>Regional Disability Coordinators</a:t>
            </a:r>
          </a:p>
          <a:p>
            <a:pPr marL="0" indent="0">
              <a:buFont typeface="Calibri" panose="020F0502020204030204" pitchFamily="34" charset="0"/>
              <a:buNone/>
            </a:pPr>
            <a:endParaRPr lang="en-US"/>
          </a:p>
        </p:txBody>
      </p:sp>
      <p:sp>
        <p:nvSpPr>
          <p:cNvPr id="4" name="Slide Number Placeholder 3"/>
          <p:cNvSpPr>
            <a:spLocks noGrp="1"/>
          </p:cNvSpPr>
          <p:nvPr>
            <p:ph type="sldNum" sz="quarter" idx="5"/>
          </p:nvPr>
        </p:nvSpPr>
        <p:spPr/>
        <p:txBody>
          <a:bodyPr/>
          <a:lstStyle/>
          <a:p>
            <a:fld id="{A41819E8-FB85-47FB-9C9F-07B8549CD50D}" type="slidenum">
              <a:rPr lang="en-US" smtClean="0"/>
              <a:t>35</a:t>
            </a:fld>
            <a:endParaRPr lang="en-US"/>
          </a:p>
        </p:txBody>
      </p:sp>
    </p:spTree>
    <p:extLst>
      <p:ext uri="{BB962C8B-B14F-4D97-AF65-F5344CB8AC3E}">
        <p14:creationId xmlns:p14="http://schemas.microsoft.com/office/powerpoint/2010/main" val="24038667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Job Corps Disability Website</a:t>
            </a:r>
          </a:p>
          <a:p>
            <a:endParaRPr lang="en-US"/>
          </a:p>
          <a:p>
            <a:r>
              <a:rPr lang="en-US"/>
              <a:t>The Job Corps Disability Support Services Website contains numerous resources and tools on applicant file review and disability accommodation requirements, processes and procedures. </a:t>
            </a:r>
          </a:p>
          <a:p>
            <a:endParaRPr lang="en-US"/>
          </a:p>
          <a:p>
            <a:r>
              <a:rPr lang="en-US"/>
              <a:t>As new resources and tools are developed, they are listed under the New Items heading to the right side of the website page.</a:t>
            </a:r>
          </a:p>
          <a:p>
            <a:endParaRPr lang="en-US"/>
          </a:p>
          <a:p>
            <a:r>
              <a:rPr lang="en-US"/>
              <a:t>Resources that are more commonly used and/or requested are listed under the Frequently Requested Tools section also highlighted in teal.</a:t>
            </a:r>
          </a:p>
          <a:p>
            <a:endParaRPr lang="en-US"/>
          </a:p>
          <a:p>
            <a:r>
              <a:rPr lang="en-US"/>
              <a:t>The categories of resources are listed on the left-hand side of the website and the Job Corps Disability website link is located at the top of the slide.</a:t>
            </a:r>
          </a:p>
          <a:p>
            <a:endParaRPr lang="en-US"/>
          </a:p>
        </p:txBody>
      </p:sp>
      <p:sp>
        <p:nvSpPr>
          <p:cNvPr id="4" name="Slide Number Placeholder 3"/>
          <p:cNvSpPr>
            <a:spLocks noGrp="1"/>
          </p:cNvSpPr>
          <p:nvPr>
            <p:ph type="sldNum" sz="quarter" idx="5"/>
          </p:nvPr>
        </p:nvSpPr>
        <p:spPr/>
        <p:txBody>
          <a:bodyPr/>
          <a:lstStyle/>
          <a:p>
            <a:fld id="{6EB8C949-451E-4F95-9804-7908774E7DD6}" type="slidenum">
              <a:rPr lang="en-US" smtClean="0"/>
              <a:t>36</a:t>
            </a:fld>
            <a:endParaRPr lang="en-US"/>
          </a:p>
        </p:txBody>
      </p:sp>
    </p:spTree>
    <p:extLst>
      <p:ext uri="{BB962C8B-B14F-4D97-AF65-F5344CB8AC3E}">
        <p14:creationId xmlns:p14="http://schemas.microsoft.com/office/powerpoint/2010/main" val="97614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Obligations to Provide Reasonable Accommodations/Modifications as defined in </a:t>
            </a:r>
            <a:r>
              <a:rPr lang="en-US" sz="12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29 CFR § 38.4(</a:t>
            </a:r>
            <a:r>
              <a:rPr lang="en-US" sz="12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yy</a:t>
            </a:r>
            <a:r>
              <a:rPr lang="en-US" sz="12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p>
          <a:p>
            <a:endParaRPr lang="en-US" sz="12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a:solidFill>
                  <a:schemeClr val="accent6"/>
                </a:solidFill>
                <a:latin typeface="Calibri" panose="020F0502020204030204" pitchFamily="34" charset="0"/>
                <a:ea typeface="Calibri" panose="020F0502020204030204" pitchFamily="34" charset="0"/>
                <a:cs typeface="Calibri" panose="020F0502020204030204" pitchFamily="34" charset="0"/>
              </a:rPr>
              <a:t>Modifications or adjustments that enable a qualified individual with a disability to </a:t>
            </a:r>
            <a:r>
              <a:rPr lang="en-US" altLang="ko-KR" b="1" dirty="0">
                <a:solidFill>
                  <a:schemeClr val="accent6"/>
                </a:solidFill>
                <a:latin typeface="Calibri" panose="020F0502020204030204" pitchFamily="34" charset="0"/>
                <a:ea typeface="Calibri" panose="020F0502020204030204" pitchFamily="34" charset="0"/>
                <a:cs typeface="Calibri" panose="020F0502020204030204" pitchFamily="34" charset="0"/>
              </a:rPr>
              <a:t>perform the essential functions of a job</a:t>
            </a:r>
            <a:r>
              <a:rPr lang="en-US" altLang="ko-KR" dirty="0">
                <a:solidFill>
                  <a:schemeClr val="accent6"/>
                </a:solidFill>
                <a:latin typeface="Calibri" panose="020F0502020204030204" pitchFamily="34" charset="0"/>
                <a:ea typeface="Calibri" panose="020F0502020204030204" pitchFamily="34" charset="0"/>
                <a:cs typeface="Calibri" panose="020F0502020204030204" pitchFamily="34" charset="0"/>
              </a:rPr>
              <a:t>, or to </a:t>
            </a:r>
            <a:r>
              <a:rPr lang="en-US" altLang="ko-KR" b="1" dirty="0">
                <a:solidFill>
                  <a:schemeClr val="accent6"/>
                </a:solidFill>
                <a:latin typeface="Calibri" panose="020F0502020204030204" pitchFamily="34" charset="0"/>
                <a:ea typeface="Calibri" panose="020F0502020204030204" pitchFamily="34" charset="0"/>
                <a:cs typeface="Calibri" panose="020F0502020204030204" pitchFamily="34" charset="0"/>
              </a:rPr>
              <a:t>receive aid</a:t>
            </a:r>
            <a:r>
              <a:rPr lang="en-US" altLang="ko-KR" dirty="0">
                <a:solidFill>
                  <a:schemeClr val="accent6"/>
                </a:solidFill>
                <a:latin typeface="Calibri" panose="020F0502020204030204" pitchFamily="34" charset="0"/>
                <a:ea typeface="Calibri" panose="020F0502020204030204" pitchFamily="34" charset="0"/>
                <a:cs typeface="Calibri" panose="020F0502020204030204" pitchFamily="34" charset="0"/>
              </a:rPr>
              <a:t>, </a:t>
            </a:r>
            <a:r>
              <a:rPr lang="en-US" altLang="ko-KR" b="1" dirty="0">
                <a:solidFill>
                  <a:schemeClr val="accent6"/>
                </a:solidFill>
                <a:latin typeface="Calibri" panose="020F0502020204030204" pitchFamily="34" charset="0"/>
                <a:ea typeface="Calibri" panose="020F0502020204030204" pitchFamily="34" charset="0"/>
                <a:cs typeface="Calibri" panose="020F0502020204030204" pitchFamily="34" charset="0"/>
              </a:rPr>
              <a:t>benefits, services, or training </a:t>
            </a:r>
            <a:r>
              <a:rPr lang="en-US" altLang="ko-KR" b="1" u="sng" dirty="0">
                <a:solidFill>
                  <a:schemeClr val="accent1"/>
                </a:solidFill>
                <a:latin typeface="Calibri" panose="020F0502020204030204" pitchFamily="34" charset="0"/>
                <a:ea typeface="Calibri" panose="020F0502020204030204" pitchFamily="34" charset="0"/>
                <a:cs typeface="Calibri" panose="020F0502020204030204" pitchFamily="34" charset="0"/>
              </a:rPr>
              <a:t>equal</a:t>
            </a:r>
            <a:r>
              <a:rPr lang="en-US" altLang="ko-KR" dirty="0">
                <a:solidFill>
                  <a:schemeClr val="accent6"/>
                </a:solidFill>
                <a:latin typeface="Calibri" panose="020F0502020204030204" pitchFamily="34" charset="0"/>
                <a:ea typeface="Calibri" panose="020F0502020204030204" pitchFamily="34" charset="0"/>
                <a:cs typeface="Calibri" panose="020F0502020204030204" pitchFamily="34" charset="0"/>
              </a:rPr>
              <a:t> to that provided to qualified individuals without disabilities. </a:t>
            </a:r>
            <a:endParaRPr lang="ko-KR" altLang="en-US" dirty="0">
              <a:solidFill>
                <a:schemeClr val="accent6"/>
              </a:solidFill>
              <a:latin typeface="Calibri" panose="020F0502020204030204" pitchFamily="34" charset="0"/>
              <a:ea typeface="Calibri" panose="020F0502020204030204" pitchFamily="34" charset="0"/>
              <a:cs typeface="Calibri" panose="020F0502020204030204" pitchFamily="34" charset="0"/>
            </a:endParaRPr>
          </a:p>
          <a:p>
            <a:endParaRPr lang="en-US" dirty="0"/>
          </a:p>
          <a:p>
            <a:pPr eaLnBrk="0" latinLnBrk="0" hangingPunct="0">
              <a:lnSpc>
                <a:spcPct val="109000"/>
              </a:lnSpc>
              <a:spcBef>
                <a:spcPts val="600"/>
              </a:spcBef>
            </a:pPr>
            <a:r>
              <a:rPr lang="en-US" altLang="ko-KR" dirty="0">
                <a:solidFill>
                  <a:schemeClr val="accent6"/>
                </a:solidFill>
                <a:latin typeface="Calibri" panose="020F0502020204030204" pitchFamily="34" charset="0"/>
                <a:ea typeface="Calibri" panose="020F0502020204030204" pitchFamily="34" charset="0"/>
                <a:cs typeface="Calibri" panose="020F0502020204030204" pitchFamily="34" charset="0"/>
              </a:rPr>
              <a:t>Modifications or adjustments may be made to:</a:t>
            </a:r>
          </a:p>
          <a:p>
            <a:pPr marL="285750" indent="-285750" eaLnBrk="0" latinLnBrk="0" hangingPunct="0">
              <a:lnSpc>
                <a:spcPct val="109000"/>
              </a:lnSpc>
              <a:spcBef>
                <a:spcPts val="600"/>
              </a:spcBef>
              <a:buClr>
                <a:schemeClr val="accent1"/>
              </a:buClr>
              <a:buFont typeface="Wingdings" panose="05000000000000000000" pitchFamily="2" charset="2"/>
              <a:buChar char="§"/>
            </a:pPr>
            <a:r>
              <a:rPr lang="en-US" altLang="ko-KR" sz="1200" dirty="0">
                <a:solidFill>
                  <a:schemeClr val="accent6"/>
                </a:solidFill>
                <a:latin typeface="Calibri" panose="020F0502020204030204" pitchFamily="34" charset="0"/>
                <a:ea typeface="Calibri" panose="020F0502020204030204" pitchFamily="34" charset="0"/>
                <a:cs typeface="Calibri" panose="020F0502020204030204" pitchFamily="34" charset="0"/>
              </a:rPr>
              <a:t>The </a:t>
            </a:r>
            <a:r>
              <a:rPr lang="en-US" altLang="ko-KR" sz="1200" b="1" dirty="0">
                <a:solidFill>
                  <a:schemeClr val="accent1"/>
                </a:solidFill>
                <a:latin typeface="Calibri" panose="020F0502020204030204" pitchFamily="34" charset="0"/>
                <a:ea typeface="Calibri" panose="020F0502020204030204" pitchFamily="34" charset="0"/>
                <a:cs typeface="Calibri" panose="020F0502020204030204" pitchFamily="34" charset="0"/>
              </a:rPr>
              <a:t>environment</a:t>
            </a:r>
            <a:r>
              <a:rPr lang="en-US" altLang="ko-KR" sz="1200" dirty="0">
                <a:solidFill>
                  <a:schemeClr val="accent6"/>
                </a:solidFill>
                <a:latin typeface="Calibri" panose="020F0502020204030204" pitchFamily="34" charset="0"/>
                <a:ea typeface="Calibri" panose="020F0502020204030204" pitchFamily="34" charset="0"/>
                <a:cs typeface="Calibri" panose="020F0502020204030204" pitchFamily="34" charset="0"/>
              </a:rPr>
              <a:t> where work is performed or aid, benefits, services, or training are given</a:t>
            </a:r>
          </a:p>
          <a:p>
            <a:pPr marL="285750" indent="-285750" eaLnBrk="0" latinLnBrk="0" hangingPunct="0">
              <a:lnSpc>
                <a:spcPct val="109000"/>
              </a:lnSpc>
              <a:spcBef>
                <a:spcPts val="600"/>
              </a:spcBef>
              <a:buClr>
                <a:schemeClr val="accent1"/>
              </a:buClr>
              <a:buFont typeface="Wingdings" panose="05000000000000000000" pitchFamily="2" charset="2"/>
              <a:buChar char="§"/>
            </a:pPr>
            <a:r>
              <a:rPr lang="en-US" altLang="ko-KR" sz="1200" dirty="0">
                <a:solidFill>
                  <a:schemeClr val="accent6"/>
                </a:solidFill>
                <a:latin typeface="Calibri" panose="020F0502020204030204" pitchFamily="34" charset="0"/>
                <a:ea typeface="Calibri" panose="020F0502020204030204" pitchFamily="34" charset="0"/>
                <a:cs typeface="Calibri" panose="020F0502020204030204" pitchFamily="34" charset="0"/>
              </a:rPr>
              <a:t>The </a:t>
            </a:r>
            <a:r>
              <a:rPr lang="en-US" altLang="ko-KR" sz="1200" b="1" dirty="0">
                <a:solidFill>
                  <a:schemeClr val="accent1"/>
                </a:solidFill>
                <a:latin typeface="Calibri" panose="020F0502020204030204" pitchFamily="34" charset="0"/>
                <a:ea typeface="Calibri" panose="020F0502020204030204" pitchFamily="34" charset="0"/>
                <a:cs typeface="Calibri" panose="020F0502020204030204" pitchFamily="34" charset="0"/>
              </a:rPr>
              <a:t>customary manner </a:t>
            </a:r>
            <a:r>
              <a:rPr lang="en-US" altLang="ko-KR" sz="1200" dirty="0">
                <a:solidFill>
                  <a:schemeClr val="accent6"/>
                </a:solidFill>
                <a:latin typeface="Calibri" panose="020F0502020204030204" pitchFamily="34" charset="0"/>
                <a:ea typeface="Calibri" panose="020F0502020204030204" pitchFamily="34" charset="0"/>
                <a:cs typeface="Calibri" panose="020F0502020204030204" pitchFamily="34" charset="0"/>
              </a:rPr>
              <a:t>in which, or circumstances under which, a job is performed or aid, benefits, services, or training are given</a:t>
            </a:r>
          </a:p>
          <a:p>
            <a:pPr marL="285750" indent="-285750" eaLnBrk="0" latinLnBrk="0" hangingPunct="0">
              <a:lnSpc>
                <a:spcPct val="109000"/>
              </a:lnSpc>
              <a:spcBef>
                <a:spcPts val="600"/>
              </a:spcBef>
              <a:buClr>
                <a:schemeClr val="accent1"/>
              </a:buClr>
              <a:buFont typeface="Wingdings" panose="05000000000000000000" pitchFamily="2" charset="2"/>
              <a:buChar char="§"/>
            </a:pPr>
            <a:r>
              <a:rPr lang="en-US" altLang="ko-KR" sz="1200" dirty="0">
                <a:solidFill>
                  <a:schemeClr val="accent6"/>
                </a:solidFill>
                <a:latin typeface="Calibri" panose="020F0502020204030204" pitchFamily="34" charset="0"/>
                <a:ea typeface="Calibri" panose="020F0502020204030204" pitchFamily="34" charset="0"/>
                <a:cs typeface="Calibri" panose="020F0502020204030204" pitchFamily="34" charset="0"/>
              </a:rPr>
              <a:t>Enable a qualified individual with a disability to </a:t>
            </a:r>
            <a:r>
              <a:rPr lang="en-US" altLang="ko-KR" sz="1200" b="1" dirty="0">
                <a:solidFill>
                  <a:schemeClr val="accent1"/>
                </a:solidFill>
                <a:latin typeface="Calibri" panose="020F0502020204030204" pitchFamily="34" charset="0"/>
                <a:ea typeface="Calibri" panose="020F0502020204030204" pitchFamily="34" charset="0"/>
                <a:cs typeface="Calibri" panose="020F0502020204030204" pitchFamily="34" charset="0"/>
              </a:rPr>
              <a:t>enjoy the same benefits and privileges</a:t>
            </a:r>
            <a:r>
              <a:rPr lang="en-US" altLang="ko-KR" sz="1200" dirty="0">
                <a:solidFill>
                  <a:schemeClr val="accent6"/>
                </a:solidFill>
                <a:latin typeface="Calibri" panose="020F0502020204030204" pitchFamily="34" charset="0"/>
                <a:ea typeface="Calibri" panose="020F0502020204030204" pitchFamily="34" charset="0"/>
                <a:cs typeface="Calibri" panose="020F0502020204030204" pitchFamily="34" charset="0"/>
              </a:rPr>
              <a:t> of the aid, benefits, services, training, or employment as are enjoyed by other similarly situated individuals without disabilities. </a:t>
            </a:r>
            <a:endParaRPr lang="ko-KR" altLang="en-US" sz="1200" dirty="0">
              <a:solidFill>
                <a:schemeClr val="accent6"/>
              </a:solidFill>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F684621-04B6-41F7-9097-3656C061A869}" type="slidenum">
              <a:rPr lang="ko-KR" altLang="en-US" smtClean="0"/>
              <a:t>4</a:t>
            </a:fld>
            <a:endParaRPr lang="ko-KR" altLang="en-US"/>
          </a:p>
        </p:txBody>
      </p:sp>
    </p:spTree>
    <p:extLst>
      <p:ext uri="{BB962C8B-B14F-4D97-AF65-F5344CB8AC3E}">
        <p14:creationId xmlns:p14="http://schemas.microsoft.com/office/powerpoint/2010/main" val="4184037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Reasonable Accommodation</a:t>
            </a:r>
          </a:p>
          <a:p>
            <a:endParaRPr lang="en-US" altLang="ko-KR" dirty="0"/>
          </a:p>
          <a:p>
            <a:r>
              <a:rPr lang="en-US" altLang="ko-KR" dirty="0"/>
              <a:t>Includes:</a:t>
            </a:r>
          </a:p>
          <a:p>
            <a:endParaRPr lang="en-US" altLang="ko-KR" dirty="0"/>
          </a:p>
          <a:p>
            <a:pPr eaLnBrk="0" latinLnBrk="0" hangingPunct="0">
              <a:lnSpc>
                <a:spcPct val="109000"/>
              </a:lnSpc>
              <a:spcBef>
                <a:spcPts val="600"/>
              </a:spcBef>
            </a:pPr>
            <a:r>
              <a:rPr lang="en-US" altLang="ko-KR" dirty="0">
                <a:solidFill>
                  <a:schemeClr val="bg2"/>
                </a:solidFill>
                <a:latin typeface="Calibri" panose="020F0502020204030204" pitchFamily="34" charset="0"/>
                <a:ea typeface="Calibri" panose="020F0502020204030204" pitchFamily="34" charset="0"/>
                <a:cs typeface="Calibri" panose="020F0502020204030204" pitchFamily="34" charset="0"/>
              </a:rPr>
              <a:t>Making existing facilities used by applicants, students, applicants for employment, and employees </a:t>
            </a:r>
            <a:r>
              <a:rPr lang="en-US" altLang="ko-KR" b="1" dirty="0">
                <a:solidFill>
                  <a:schemeClr val="accent1"/>
                </a:solidFill>
                <a:latin typeface="Calibri" panose="020F0502020204030204" pitchFamily="34" charset="0"/>
                <a:ea typeface="Calibri" panose="020F0502020204030204" pitchFamily="34" charset="0"/>
                <a:cs typeface="Calibri" panose="020F0502020204030204" pitchFamily="34" charset="0"/>
              </a:rPr>
              <a:t>readily accessible to and usable by </a:t>
            </a:r>
            <a:r>
              <a:rPr lang="en-US" altLang="ko-KR" dirty="0">
                <a:solidFill>
                  <a:schemeClr val="bg2"/>
                </a:solidFill>
                <a:latin typeface="Calibri" panose="020F0502020204030204" pitchFamily="34" charset="0"/>
                <a:ea typeface="Calibri" panose="020F0502020204030204" pitchFamily="34" charset="0"/>
                <a:cs typeface="Calibri" panose="020F0502020204030204" pitchFamily="34" charset="0"/>
              </a:rPr>
              <a:t>individuals with disabilities; and </a:t>
            </a:r>
          </a:p>
          <a:p>
            <a:pPr marL="285750" indent="-285750" eaLnBrk="0" latinLnBrk="0" hangingPunct="0">
              <a:lnSpc>
                <a:spcPct val="109000"/>
              </a:lnSpc>
              <a:spcBef>
                <a:spcPts val="600"/>
              </a:spcBef>
              <a:buClr>
                <a:schemeClr val="bg1"/>
              </a:buClr>
              <a:buFont typeface="Wingdings" panose="05000000000000000000" pitchFamily="2" charset="2"/>
              <a:buChar char="§"/>
            </a:pPr>
            <a:r>
              <a:rPr lang="en-US" altLang="ko-KR" b="1" dirty="0">
                <a:solidFill>
                  <a:schemeClr val="accent1"/>
                </a:solidFill>
                <a:latin typeface="Calibri" panose="020F0502020204030204" pitchFamily="34" charset="0"/>
                <a:ea typeface="Calibri" panose="020F0502020204030204" pitchFamily="34" charset="0"/>
                <a:cs typeface="Calibri" panose="020F0502020204030204" pitchFamily="34" charset="0"/>
              </a:rPr>
              <a:t>Restructuring of a job or a service</a:t>
            </a:r>
            <a:r>
              <a:rPr lang="en-US" altLang="ko-KR" dirty="0">
                <a:solidFill>
                  <a:schemeClr val="bg2"/>
                </a:solidFill>
                <a:latin typeface="Calibri" panose="020F0502020204030204" pitchFamily="34" charset="0"/>
                <a:ea typeface="Calibri" panose="020F0502020204030204" pitchFamily="34" charset="0"/>
                <a:cs typeface="Calibri" panose="020F0502020204030204" pitchFamily="34" charset="0"/>
              </a:rPr>
              <a:t>, or of the way in which aid, benefits, services, or training is/are provided; part-time or modified work or training schedules</a:t>
            </a:r>
          </a:p>
          <a:p>
            <a:pPr marL="285750" indent="-285750" eaLnBrk="0" latinLnBrk="0" hangingPunct="0">
              <a:lnSpc>
                <a:spcPct val="109000"/>
              </a:lnSpc>
              <a:spcBef>
                <a:spcPts val="600"/>
              </a:spcBef>
              <a:buClr>
                <a:schemeClr val="bg1"/>
              </a:buClr>
              <a:buFont typeface="Wingdings" panose="05000000000000000000" pitchFamily="2" charset="2"/>
              <a:buChar char="§"/>
            </a:pPr>
            <a:r>
              <a:rPr lang="en-US" altLang="ko-KR" b="1" dirty="0">
                <a:solidFill>
                  <a:schemeClr val="accent1"/>
                </a:solidFill>
                <a:latin typeface="Calibri" panose="020F0502020204030204" pitchFamily="34" charset="0"/>
                <a:ea typeface="Calibri" panose="020F0502020204030204" pitchFamily="34" charset="0"/>
                <a:cs typeface="Calibri" panose="020F0502020204030204" pitchFamily="34" charset="0"/>
              </a:rPr>
              <a:t>Acquisition or modification of equipment or devices</a:t>
            </a:r>
            <a:r>
              <a:rPr lang="en-US" altLang="ko-KR" dirty="0">
                <a:solidFill>
                  <a:schemeClr val="bg2"/>
                </a:solidFill>
                <a:latin typeface="Calibri" panose="020F0502020204030204" pitchFamily="34" charset="0"/>
                <a:ea typeface="Calibri" panose="020F0502020204030204" pitchFamily="34" charset="0"/>
                <a:cs typeface="Calibri" panose="020F0502020204030204" pitchFamily="34" charset="0"/>
              </a:rPr>
              <a:t>;</a:t>
            </a:r>
          </a:p>
          <a:p>
            <a:pPr marL="285750" indent="-285750" eaLnBrk="0" latinLnBrk="0" hangingPunct="0">
              <a:lnSpc>
                <a:spcPct val="109000"/>
              </a:lnSpc>
              <a:spcBef>
                <a:spcPts val="600"/>
              </a:spcBef>
              <a:buClr>
                <a:schemeClr val="bg1"/>
              </a:buClr>
              <a:buFont typeface="Wingdings" panose="05000000000000000000" pitchFamily="2" charset="2"/>
              <a:buChar char="§"/>
            </a:pPr>
            <a:r>
              <a:rPr lang="en-US" altLang="ko-KR" dirty="0">
                <a:solidFill>
                  <a:schemeClr val="bg2"/>
                </a:solidFill>
                <a:latin typeface="Calibri" panose="020F0502020204030204" pitchFamily="34" charset="0"/>
                <a:ea typeface="Calibri" panose="020F0502020204030204" pitchFamily="34" charset="0"/>
                <a:cs typeface="Calibri" panose="020F0502020204030204" pitchFamily="34" charset="0"/>
              </a:rPr>
              <a:t>Appropriate </a:t>
            </a:r>
            <a:r>
              <a:rPr lang="en-US" altLang="ko-KR" b="1" dirty="0">
                <a:solidFill>
                  <a:schemeClr val="accent1"/>
                </a:solidFill>
                <a:latin typeface="Calibri" panose="020F0502020204030204" pitchFamily="34" charset="0"/>
                <a:ea typeface="Calibri" panose="020F0502020204030204" pitchFamily="34" charset="0"/>
                <a:cs typeface="Calibri" panose="020F0502020204030204" pitchFamily="34" charset="0"/>
              </a:rPr>
              <a:t>adjustment or modifications of examinations, training materials, or policies</a:t>
            </a:r>
            <a:r>
              <a:rPr lang="en-US" altLang="ko-KR" dirty="0">
                <a:solidFill>
                  <a:schemeClr val="bg2"/>
                </a:solidFill>
                <a:latin typeface="Calibri" panose="020F0502020204030204" pitchFamily="34" charset="0"/>
                <a:ea typeface="Calibri" panose="020F0502020204030204" pitchFamily="34" charset="0"/>
                <a:cs typeface="Calibri" panose="020F0502020204030204" pitchFamily="34" charset="0"/>
              </a:rPr>
              <a:t>; </a:t>
            </a:r>
          </a:p>
          <a:p>
            <a:pPr marL="285750" indent="-285750" eaLnBrk="0" latinLnBrk="0" hangingPunct="0">
              <a:lnSpc>
                <a:spcPct val="109000"/>
              </a:lnSpc>
              <a:spcBef>
                <a:spcPts val="600"/>
              </a:spcBef>
              <a:buClr>
                <a:schemeClr val="bg1"/>
              </a:buClr>
              <a:buFont typeface="Wingdings" panose="05000000000000000000" pitchFamily="2" charset="2"/>
              <a:buChar char="§"/>
            </a:pPr>
            <a:r>
              <a:rPr lang="en-US" altLang="ko-KR" dirty="0">
                <a:solidFill>
                  <a:schemeClr val="bg2"/>
                </a:solidFill>
                <a:latin typeface="Calibri" panose="020F0502020204030204" pitchFamily="34" charset="0"/>
                <a:ea typeface="Calibri" panose="020F0502020204030204" pitchFamily="34" charset="0"/>
                <a:cs typeface="Calibri" panose="020F0502020204030204" pitchFamily="34" charset="0"/>
              </a:rPr>
              <a:t>The </a:t>
            </a:r>
            <a:r>
              <a:rPr lang="en-US" altLang="ko-KR" b="1" dirty="0">
                <a:solidFill>
                  <a:schemeClr val="accent1"/>
                </a:solidFill>
                <a:latin typeface="Calibri" panose="020F0502020204030204" pitchFamily="34" charset="0"/>
                <a:ea typeface="Calibri" panose="020F0502020204030204" pitchFamily="34" charset="0"/>
                <a:cs typeface="Calibri" panose="020F0502020204030204" pitchFamily="34" charset="0"/>
              </a:rPr>
              <a:t>provision of readers or interpreters</a:t>
            </a:r>
            <a:r>
              <a:rPr lang="en-US" altLang="ko-KR" dirty="0">
                <a:solidFill>
                  <a:schemeClr val="bg2"/>
                </a:solidFill>
                <a:latin typeface="Calibri" panose="020F0502020204030204" pitchFamily="34" charset="0"/>
                <a:ea typeface="Calibri" panose="020F0502020204030204" pitchFamily="34" charset="0"/>
                <a:cs typeface="Calibri" panose="020F0502020204030204" pitchFamily="34" charset="0"/>
              </a:rPr>
              <a:t>; and other similar accommodations for individuals with disabilities. </a:t>
            </a:r>
          </a:p>
          <a:p>
            <a:endParaRPr lang="ko-KR" altLang="en-US" dirty="0"/>
          </a:p>
        </p:txBody>
      </p:sp>
      <p:sp>
        <p:nvSpPr>
          <p:cNvPr id="4" name="슬라이드 번호 개체 틀 3"/>
          <p:cNvSpPr>
            <a:spLocks noGrp="1"/>
          </p:cNvSpPr>
          <p:nvPr>
            <p:ph type="sldNum" sz="quarter" idx="10"/>
          </p:nvPr>
        </p:nvSpPr>
        <p:spPr/>
        <p:txBody>
          <a:bodyPr/>
          <a:lstStyle/>
          <a:p>
            <a:fld id="{AF684621-04B6-41F7-9097-3656C061A869}" type="slidenum">
              <a:rPr lang="ko-KR" altLang="en-US" smtClean="0"/>
              <a:t>5</a:t>
            </a:fld>
            <a:endParaRPr lang="ko-KR" altLang="en-US"/>
          </a:p>
        </p:txBody>
      </p:sp>
    </p:spTree>
    <p:extLst>
      <p:ext uri="{BB962C8B-B14F-4D97-AF65-F5344CB8AC3E}">
        <p14:creationId xmlns:p14="http://schemas.microsoft.com/office/powerpoint/2010/main" val="1265405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This Mean?</a:t>
            </a:r>
          </a:p>
          <a:p>
            <a:pPr marL="0" indent="0">
              <a:lnSpc>
                <a:spcPct val="119000"/>
              </a:lnSpc>
              <a:spcBef>
                <a:spcPts val="600"/>
              </a:spcBef>
              <a:buNone/>
            </a:pPr>
            <a:endParaRPr lang="en-US" dirty="0"/>
          </a:p>
          <a:p>
            <a:pPr marL="0" indent="0">
              <a:lnSpc>
                <a:spcPct val="119000"/>
              </a:lnSpc>
              <a:spcBef>
                <a:spcPts val="600"/>
              </a:spcBef>
              <a:buNone/>
            </a:pPr>
            <a:r>
              <a:rPr lang="en-US" dirty="0"/>
              <a:t>The Job Corps program must:</a:t>
            </a:r>
          </a:p>
          <a:p>
            <a:pPr marL="342900" indent="-342900">
              <a:lnSpc>
                <a:spcPct val="119000"/>
              </a:lnSpc>
              <a:spcBef>
                <a:spcPts val="600"/>
              </a:spcBef>
              <a:buFont typeface="Wingdings" panose="05000000000000000000" pitchFamily="2" charset="2"/>
              <a:buChar char="§"/>
            </a:pPr>
            <a:r>
              <a:rPr lang="en-US" sz="2400" b="1" dirty="0"/>
              <a:t>Consider adjustments to policy</a:t>
            </a:r>
          </a:p>
          <a:p>
            <a:pPr marL="800100" lvl="2" indent="-342900">
              <a:lnSpc>
                <a:spcPct val="119000"/>
              </a:lnSpc>
              <a:spcBef>
                <a:spcPts val="600"/>
              </a:spcBef>
              <a:buFont typeface="Wingdings" panose="05000000000000000000" pitchFamily="2" charset="2"/>
              <a:buChar char="§"/>
            </a:pPr>
            <a:r>
              <a:rPr lang="en-US" sz="2100" dirty="0"/>
              <a:t>For example, if the use of headphones or cell phones are prohibited by center policy, they </a:t>
            </a:r>
            <a:r>
              <a:rPr lang="en-US" sz="2100" b="1" dirty="0">
                <a:solidFill>
                  <a:schemeClr val="accent2"/>
                </a:solidFill>
              </a:rPr>
              <a:t>must be considered </a:t>
            </a:r>
            <a:r>
              <a:rPr lang="en-US" sz="2100" dirty="0"/>
              <a:t>as disability accommodations if needed to access/participate in the Job Corps Program. Some exceptions “may” exist for safety reasons such as adhering to OSHA regulations, etc.</a:t>
            </a:r>
          </a:p>
          <a:p>
            <a:pPr marL="342900" indent="-342900">
              <a:lnSpc>
                <a:spcPct val="119000"/>
              </a:lnSpc>
              <a:spcBef>
                <a:spcPts val="600"/>
              </a:spcBef>
              <a:buFont typeface="Wingdings" panose="05000000000000000000" pitchFamily="2" charset="2"/>
              <a:buChar char="§"/>
            </a:pPr>
            <a:r>
              <a:rPr lang="en-US" sz="2400" b="1" dirty="0"/>
              <a:t>Ensure physical and programmatic access when it is reasonable to do so</a:t>
            </a:r>
          </a:p>
          <a:p>
            <a:pPr marL="800100" lvl="2" indent="-342900">
              <a:lnSpc>
                <a:spcPct val="119000"/>
              </a:lnSpc>
              <a:spcBef>
                <a:spcPts val="600"/>
              </a:spcBef>
              <a:buFont typeface="Wingdings" panose="05000000000000000000" pitchFamily="2" charset="2"/>
              <a:buChar char="§"/>
            </a:pPr>
            <a:r>
              <a:rPr lang="en-US" sz="2100" dirty="0"/>
              <a:t>For example, ensuring that a person in a wheelchair </a:t>
            </a:r>
            <a:r>
              <a:rPr lang="en-US" sz="2100" b="1" dirty="0">
                <a:solidFill>
                  <a:schemeClr val="accent2"/>
                </a:solidFill>
              </a:rPr>
              <a:t>can open doors and/or has access to needed areas</a:t>
            </a:r>
            <a:r>
              <a:rPr lang="en-US" sz="2100" dirty="0"/>
              <a:t>. </a:t>
            </a:r>
          </a:p>
          <a:p>
            <a:pPr marL="800100" lvl="2" indent="-342900">
              <a:lnSpc>
                <a:spcPct val="119000"/>
              </a:lnSpc>
              <a:spcBef>
                <a:spcPts val="600"/>
              </a:spcBef>
              <a:buFont typeface="Wingdings" panose="05000000000000000000" pitchFamily="2" charset="2"/>
              <a:buChar char="§"/>
            </a:pPr>
            <a:r>
              <a:rPr lang="en-US" sz="2100" dirty="0"/>
              <a:t>For example, ensuring </a:t>
            </a:r>
            <a:r>
              <a:rPr lang="en-US" sz="2100" b="1" dirty="0">
                <a:solidFill>
                  <a:schemeClr val="accent2"/>
                </a:solidFill>
              </a:rPr>
              <a:t>access to written content </a:t>
            </a:r>
            <a:r>
              <a:rPr lang="en-US" sz="2100" dirty="0"/>
              <a:t>if the individual cannot read due to a disability.</a:t>
            </a:r>
          </a:p>
          <a:p>
            <a:pPr marL="342900" indent="-342900">
              <a:lnSpc>
                <a:spcPct val="119000"/>
              </a:lnSpc>
              <a:spcBef>
                <a:spcPts val="600"/>
              </a:spcBef>
              <a:buFont typeface="Wingdings" panose="05000000000000000000" pitchFamily="2" charset="2"/>
              <a:buChar char="§"/>
            </a:pPr>
            <a:r>
              <a:rPr lang="en-US" sz="2400" b="1" dirty="0"/>
              <a:t>Restructure the “job” or “service”</a:t>
            </a:r>
          </a:p>
          <a:p>
            <a:pPr marL="800100" lvl="1" indent="-342900">
              <a:lnSpc>
                <a:spcPct val="119000"/>
              </a:lnSpc>
              <a:spcBef>
                <a:spcPts val="600"/>
              </a:spcBef>
              <a:buFont typeface="Wingdings" panose="05000000000000000000" pitchFamily="2" charset="2"/>
              <a:buChar char="§"/>
            </a:pPr>
            <a:r>
              <a:rPr lang="en-US" sz="2100" dirty="0"/>
              <a:t>For example, if all students attend trade one week on and one week off, </a:t>
            </a:r>
            <a:r>
              <a:rPr lang="en-US" sz="2100" b="1" dirty="0">
                <a:solidFill>
                  <a:schemeClr val="accent2"/>
                </a:solidFill>
              </a:rPr>
              <a:t>adjust the schedule </a:t>
            </a:r>
            <a:r>
              <a:rPr lang="en-US" sz="2100" dirty="0"/>
              <a:t>to allow an individual to attend trade every work day morning or afternoon if needed to assist in and to maintain progress.</a:t>
            </a:r>
          </a:p>
          <a:p>
            <a:pPr marL="342900" indent="-342900">
              <a:lnSpc>
                <a:spcPct val="119000"/>
              </a:lnSpc>
              <a:spcBef>
                <a:spcPts val="600"/>
              </a:spcBef>
              <a:buFont typeface="Wingdings" panose="05000000000000000000" pitchFamily="2" charset="2"/>
              <a:buChar char="§"/>
            </a:pPr>
            <a:r>
              <a:rPr lang="en-US" sz="2400" b="1" dirty="0"/>
              <a:t>Acquire or modify equipment or devices</a:t>
            </a:r>
          </a:p>
          <a:p>
            <a:pPr marL="800100" lvl="1" indent="-342900">
              <a:lnSpc>
                <a:spcPct val="119000"/>
              </a:lnSpc>
              <a:spcBef>
                <a:spcPts val="600"/>
              </a:spcBef>
              <a:buFont typeface="Wingdings" panose="05000000000000000000" pitchFamily="2" charset="2"/>
              <a:buChar char="§"/>
            </a:pPr>
            <a:r>
              <a:rPr lang="en-US" sz="2100" dirty="0"/>
              <a:t>For example, a student who is an amputee of one arm may need a </a:t>
            </a:r>
            <a:r>
              <a:rPr lang="en-US" sz="2100" b="1" dirty="0">
                <a:solidFill>
                  <a:schemeClr val="accent2"/>
                </a:solidFill>
              </a:rPr>
              <a:t>one-handed keyboard or other modified equipment</a:t>
            </a:r>
            <a:r>
              <a:rPr lang="en-US" sz="2100" dirty="0"/>
              <a:t>.</a:t>
            </a:r>
          </a:p>
          <a:p>
            <a:pPr marL="171450" indent="-171450">
              <a:buFont typeface="Wingdings" panose="05000000000000000000" pitchFamily="2" charset="2"/>
              <a:buChar char="§"/>
            </a:pPr>
            <a:endParaRPr lang="en-US" dirty="0"/>
          </a:p>
          <a:p>
            <a:endParaRPr lang="en-US" dirty="0"/>
          </a:p>
        </p:txBody>
      </p:sp>
      <p:sp>
        <p:nvSpPr>
          <p:cNvPr id="4" name="Slide Number Placeholder 3"/>
          <p:cNvSpPr>
            <a:spLocks noGrp="1"/>
          </p:cNvSpPr>
          <p:nvPr>
            <p:ph type="sldNum" sz="quarter" idx="5"/>
          </p:nvPr>
        </p:nvSpPr>
        <p:spPr/>
        <p:txBody>
          <a:bodyPr/>
          <a:lstStyle/>
          <a:p>
            <a:fld id="{AF684621-04B6-41F7-9097-3656C061A869}" type="slidenum">
              <a:rPr lang="ko-KR" altLang="en-US" smtClean="0"/>
              <a:t>6</a:t>
            </a:fld>
            <a:endParaRPr lang="ko-KR" altLang="en-US"/>
          </a:p>
        </p:txBody>
      </p:sp>
    </p:spTree>
    <p:extLst>
      <p:ext uri="{BB962C8B-B14F-4D97-AF65-F5344CB8AC3E}">
        <p14:creationId xmlns:p14="http://schemas.microsoft.com/office/powerpoint/2010/main" val="4164680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a:t>Defining Reasonableness (Form 2-03 of the PRH)</a:t>
            </a:r>
            <a:endParaRPr lang="ko-KR" altLang="en-US"/>
          </a:p>
        </p:txBody>
      </p:sp>
      <p:sp>
        <p:nvSpPr>
          <p:cNvPr id="4" name="슬라이드 번호 개체 틀 3"/>
          <p:cNvSpPr>
            <a:spLocks noGrp="1"/>
          </p:cNvSpPr>
          <p:nvPr>
            <p:ph type="sldNum" sz="quarter" idx="10"/>
          </p:nvPr>
        </p:nvSpPr>
        <p:spPr/>
        <p:txBody>
          <a:bodyPr/>
          <a:lstStyle/>
          <a:p>
            <a:fld id="{AF684621-04B6-41F7-9097-3656C061A869}" type="slidenum">
              <a:rPr lang="ko-KR" altLang="en-US" smtClean="0"/>
              <a:t>7</a:t>
            </a:fld>
            <a:endParaRPr lang="ko-KR" altLang="en-US"/>
          </a:p>
        </p:txBody>
      </p:sp>
    </p:spTree>
    <p:extLst>
      <p:ext uri="{BB962C8B-B14F-4D97-AF65-F5344CB8AC3E}">
        <p14:creationId xmlns:p14="http://schemas.microsoft.com/office/powerpoint/2010/main" val="2236692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sz="1800" dirty="0">
                <a:solidFill>
                  <a:schemeClr val="accent1"/>
                </a:solidFill>
                <a:latin typeface="Franklin Gothic Demi" panose="020B0703020102020204" pitchFamily="34" charset="0"/>
                <a:ea typeface="Calibri" panose="020F0502020204030204" pitchFamily="34" charset="0"/>
              </a:rPr>
              <a:t>UNDUE </a:t>
            </a:r>
            <a:r>
              <a:rPr lang="en-US" altLang="ko-KR" sz="1800" dirty="0">
                <a:solidFill>
                  <a:schemeClr val="bg1"/>
                </a:solidFill>
                <a:latin typeface="Franklin Gothic Demi" panose="020B0703020102020204" pitchFamily="34" charset="0"/>
                <a:ea typeface="Calibri" panose="020F0502020204030204" pitchFamily="34" charset="0"/>
              </a:rPr>
              <a:t>HARDSHIP</a:t>
            </a:r>
            <a:r>
              <a:rPr lang="en-US" altLang="ko-KR" sz="1800" dirty="0">
                <a:solidFill>
                  <a:schemeClr val="accent1"/>
                </a:solidFill>
                <a:latin typeface="Franklin Gothic Demi" panose="020B0703020102020204" pitchFamily="34" charset="0"/>
                <a:ea typeface="Calibri" panose="020F0502020204030204" pitchFamily="34" charset="0"/>
              </a:rPr>
              <a:t>/ FUNDAMENTAL </a:t>
            </a:r>
            <a:r>
              <a:rPr lang="en-US" altLang="ko-KR" sz="1800" dirty="0">
                <a:solidFill>
                  <a:schemeClr val="bg2"/>
                </a:solidFill>
                <a:latin typeface="Franklin Gothic Demi" panose="020B0703020102020204" pitchFamily="34" charset="0"/>
                <a:ea typeface="Calibri" panose="020F0502020204030204" pitchFamily="34" charset="0"/>
              </a:rPr>
              <a:t>ALTERATION</a:t>
            </a:r>
            <a:endParaRPr lang="ko-KR" altLang="en-US" sz="1800" dirty="0">
              <a:solidFill>
                <a:schemeClr val="bg2"/>
              </a:solidFill>
              <a:latin typeface="Franklin Gothic Demi" panose="020B0703020102020204" pitchFamily="34" charset="0"/>
              <a:ea typeface="Calibri" panose="020F0502020204030204" pitchFamily="34" charset="0"/>
            </a:endParaRPr>
          </a:p>
          <a:p>
            <a:endParaRPr lang="en-US" sz="1800" b="0" i="0" u="none" strike="noStrike" baseline="0" dirty="0">
              <a:latin typeface="Calibri" panose="020F0502020204030204" pitchFamily="34" charset="0"/>
            </a:endParaRPr>
          </a:p>
          <a:p>
            <a:pPr eaLnBrk="0" latinLnBrk="0" hangingPunct="0">
              <a:lnSpc>
                <a:spcPct val="109000"/>
              </a:lnSpc>
              <a:spcBef>
                <a:spcPts val="600"/>
              </a:spcBef>
            </a:pPr>
            <a:r>
              <a:rPr lang="en-US" altLang="ko-KR" sz="2000" b="1" u="sng" dirty="0">
                <a:solidFill>
                  <a:schemeClr val="bg2"/>
                </a:solidFill>
                <a:latin typeface="Calibri" panose="020F0502020204030204" pitchFamily="34" charset="0"/>
                <a:ea typeface="Calibri" panose="020F0502020204030204" pitchFamily="34" charset="0"/>
              </a:rPr>
              <a:t>Undue Hardship</a:t>
            </a:r>
          </a:p>
          <a:p>
            <a:pPr marL="342900" indent="-342900" eaLnBrk="0" latinLnBrk="0" hangingPunct="0">
              <a:lnSpc>
                <a:spcPct val="109000"/>
              </a:lnSpc>
              <a:spcBef>
                <a:spcPts val="600"/>
              </a:spcBef>
              <a:buFont typeface="Wingdings" panose="05000000000000000000" pitchFamily="2" charset="2"/>
              <a:buChar char="§"/>
            </a:pPr>
            <a:r>
              <a:rPr lang="en-US" altLang="ko-KR" sz="1800" dirty="0">
                <a:solidFill>
                  <a:schemeClr val="bg2"/>
                </a:solidFill>
                <a:latin typeface="Calibri" panose="020F0502020204030204" pitchFamily="34" charset="0"/>
                <a:ea typeface="Calibri" panose="020F0502020204030204" pitchFamily="34" charset="0"/>
              </a:rPr>
              <a:t>Generally, results in </a:t>
            </a:r>
            <a:r>
              <a:rPr lang="en-US" altLang="ko-KR" sz="1800" b="1" dirty="0">
                <a:solidFill>
                  <a:srgbClr val="EB5C21"/>
                </a:solidFill>
                <a:latin typeface="Calibri" panose="020F0502020204030204" pitchFamily="34" charset="0"/>
                <a:ea typeface="Calibri" panose="020F0502020204030204" pitchFamily="34" charset="0"/>
              </a:rPr>
              <a:t>significant difficulty or expense </a:t>
            </a:r>
            <a:r>
              <a:rPr lang="en-US" altLang="ko-KR" sz="1800" b="0" dirty="0">
                <a:solidFill>
                  <a:srgbClr val="EB5C21"/>
                </a:solidFill>
                <a:latin typeface="Calibri" panose="020F0502020204030204" pitchFamily="34" charset="0"/>
                <a:ea typeface="Calibri" panose="020F0502020204030204" pitchFamily="34" charset="0"/>
              </a:rPr>
              <a:t>incurred by the Job Corps program</a:t>
            </a:r>
          </a:p>
          <a:p>
            <a:pPr marL="342900" indent="-342900" eaLnBrk="0" latinLnBrk="0" hangingPunct="0">
              <a:lnSpc>
                <a:spcPct val="109000"/>
              </a:lnSpc>
              <a:spcBef>
                <a:spcPts val="600"/>
              </a:spcBef>
              <a:buFont typeface="Wingdings" panose="05000000000000000000" pitchFamily="2" charset="2"/>
              <a:buChar char="§"/>
            </a:pPr>
            <a:r>
              <a:rPr lang="en-US" altLang="ko-KR" sz="1800" dirty="0">
                <a:solidFill>
                  <a:schemeClr val="bg2"/>
                </a:solidFill>
                <a:latin typeface="Calibri" panose="020F0502020204030204" pitchFamily="34" charset="0"/>
                <a:ea typeface="Calibri" panose="020F0502020204030204" pitchFamily="34" charset="0"/>
              </a:rPr>
              <a:t>Applies to reasonable accommodation</a:t>
            </a:r>
          </a:p>
          <a:p>
            <a:pPr eaLnBrk="0" latinLnBrk="0" hangingPunct="0">
              <a:lnSpc>
                <a:spcPct val="109000"/>
              </a:lnSpc>
              <a:spcBef>
                <a:spcPts val="600"/>
              </a:spcBef>
            </a:pPr>
            <a:endParaRPr lang="en-US" altLang="ko-KR" sz="2000" b="1" u="sng" dirty="0">
              <a:solidFill>
                <a:schemeClr val="bg2"/>
              </a:solidFill>
              <a:latin typeface="Calibri" panose="020F0502020204030204" pitchFamily="34" charset="0"/>
              <a:ea typeface="Calibri" panose="020F0502020204030204" pitchFamily="34" charset="0"/>
            </a:endParaRPr>
          </a:p>
          <a:p>
            <a:pPr eaLnBrk="0" latinLnBrk="0" hangingPunct="0">
              <a:lnSpc>
                <a:spcPct val="109000"/>
              </a:lnSpc>
              <a:spcBef>
                <a:spcPts val="600"/>
              </a:spcBef>
            </a:pPr>
            <a:r>
              <a:rPr lang="en-US" altLang="ko-KR" sz="2000" b="1" u="sng" dirty="0">
                <a:solidFill>
                  <a:schemeClr val="bg2"/>
                </a:solidFill>
                <a:latin typeface="Calibri" panose="020F0502020204030204" pitchFamily="34" charset="0"/>
                <a:ea typeface="Calibri" panose="020F0502020204030204" pitchFamily="34" charset="0"/>
              </a:rPr>
              <a:t>Fundamental Alteration</a:t>
            </a:r>
          </a:p>
          <a:p>
            <a:pPr marL="342900" indent="-342900" eaLnBrk="0" latinLnBrk="0" hangingPunct="0">
              <a:lnSpc>
                <a:spcPct val="109000"/>
              </a:lnSpc>
              <a:spcBef>
                <a:spcPts val="600"/>
              </a:spcBef>
              <a:buFont typeface="Wingdings" panose="05000000000000000000" pitchFamily="2" charset="2"/>
              <a:buChar char="§"/>
            </a:pPr>
            <a:r>
              <a:rPr lang="en-US" altLang="ko-KR" sz="1800" dirty="0">
                <a:solidFill>
                  <a:schemeClr val="bg2"/>
                </a:solidFill>
                <a:latin typeface="Calibri" panose="020F0502020204030204" pitchFamily="34" charset="0"/>
                <a:ea typeface="Calibri" panose="020F0502020204030204" pitchFamily="34" charset="0"/>
              </a:rPr>
              <a:t>Generally, results in a </a:t>
            </a:r>
            <a:r>
              <a:rPr lang="en-US" altLang="ko-KR" sz="1800" b="1" dirty="0">
                <a:solidFill>
                  <a:srgbClr val="EB5C21"/>
                </a:solidFill>
                <a:latin typeface="Calibri" panose="020F0502020204030204" pitchFamily="34" charset="0"/>
                <a:ea typeface="Calibri" panose="020F0502020204030204" pitchFamily="34" charset="0"/>
              </a:rPr>
              <a:t>change in the essential nature of Job Corps program or a cost that Job Corps can demonstrate is undue burden </a:t>
            </a:r>
          </a:p>
          <a:p>
            <a:pPr marL="342900" indent="-342900" eaLnBrk="0" latinLnBrk="0" hangingPunct="0">
              <a:lnSpc>
                <a:spcPct val="109000"/>
              </a:lnSpc>
              <a:spcBef>
                <a:spcPts val="600"/>
              </a:spcBef>
              <a:buFont typeface="Wingdings" panose="05000000000000000000" pitchFamily="2" charset="2"/>
              <a:buChar char="§"/>
            </a:pPr>
            <a:r>
              <a:rPr lang="en-US" altLang="ko-KR" sz="1800" dirty="0">
                <a:solidFill>
                  <a:schemeClr val="bg2"/>
                </a:solidFill>
                <a:latin typeface="Calibri" panose="020F0502020204030204" pitchFamily="34" charset="0"/>
                <a:ea typeface="Calibri" panose="020F0502020204030204" pitchFamily="34" charset="0"/>
              </a:rPr>
              <a:t>Applies to reasonable modification</a:t>
            </a:r>
            <a:endParaRPr lang="en-US" sz="1800" b="0" i="0" u="none" strike="noStrike" baseline="0" dirty="0">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AF684621-04B6-41F7-9097-3656C061A869}" type="slidenum">
              <a:rPr lang="ko-KR" altLang="en-US" smtClean="0"/>
              <a:t>8</a:t>
            </a:fld>
            <a:endParaRPr lang="ko-KR" altLang="en-US"/>
          </a:p>
        </p:txBody>
      </p:sp>
    </p:spTree>
    <p:extLst>
      <p:ext uri="{BB962C8B-B14F-4D97-AF65-F5344CB8AC3E}">
        <p14:creationId xmlns:p14="http://schemas.microsoft.com/office/powerpoint/2010/main" val="3096037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465B5-B060-BBF0-16CE-77E06EEB9F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58CA40-D19C-080B-AEE7-9C62175AC2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E65102-02EF-C1C5-1414-BA18A870AF1E}"/>
              </a:ext>
            </a:extLst>
          </p:cNvPr>
          <p:cNvSpPr>
            <a:spLocks noGrp="1"/>
          </p:cNvSpPr>
          <p:nvPr>
            <p:ph type="body" idx="1"/>
          </p:nvPr>
        </p:nvSpPr>
        <p:spPr/>
        <p:txBody>
          <a:bodyPr/>
          <a:lstStyle/>
          <a:p>
            <a:r>
              <a:rPr lang="en-US" sz="1800" b="0" i="0" u="none" strike="noStrike" baseline="0" dirty="0">
                <a:latin typeface="Calibri" panose="020F0502020204030204" pitchFamily="34" charset="0"/>
              </a:rPr>
              <a:t>ANALYSIS AND FACTORS TO CONSIDER</a:t>
            </a:r>
          </a:p>
          <a:p>
            <a:endParaRPr lang="en-US" sz="1800" b="0" i="0" u="none" strike="noStrike" baseline="0" dirty="0">
              <a:latin typeface="Calibri" panose="020F0502020204030204" pitchFamily="34" charset="0"/>
            </a:endParaRPr>
          </a:p>
          <a:p>
            <a:pPr marL="342900" indent="-342900" eaLnBrk="0" latinLnBrk="0" hangingPunct="0">
              <a:lnSpc>
                <a:spcPct val="109000"/>
              </a:lnSpc>
              <a:spcBef>
                <a:spcPts val="600"/>
              </a:spcBef>
              <a:buFont typeface="Wingdings" panose="05000000000000000000" pitchFamily="2" charset="2"/>
              <a:buChar char="§"/>
            </a:pPr>
            <a:r>
              <a:rPr lang="en-US" sz="1800" dirty="0">
                <a:solidFill>
                  <a:schemeClr val="bg1"/>
                </a:solidFill>
              </a:rPr>
              <a:t>The </a:t>
            </a:r>
            <a:r>
              <a:rPr lang="en-US" sz="1800" b="1" dirty="0">
                <a:solidFill>
                  <a:srgbClr val="EB5C21"/>
                </a:solidFill>
              </a:rPr>
              <a:t>analysis and the factors to consider </a:t>
            </a:r>
            <a:r>
              <a:rPr lang="en-US" sz="1800" dirty="0">
                <a:solidFill>
                  <a:schemeClr val="bg1"/>
                </a:solidFill>
              </a:rPr>
              <a:t>for determining undue hardship and fundamental alteration are </a:t>
            </a:r>
            <a:r>
              <a:rPr lang="en-US" sz="1800" b="1" dirty="0">
                <a:solidFill>
                  <a:srgbClr val="EB5C21"/>
                </a:solidFill>
              </a:rPr>
              <a:t>essentially the same</a:t>
            </a:r>
            <a:r>
              <a:rPr lang="en-US" sz="1800" dirty="0">
                <a:solidFill>
                  <a:schemeClr val="bg1"/>
                </a:solidFill>
              </a:rPr>
              <a:t>.</a:t>
            </a:r>
          </a:p>
          <a:p>
            <a:pPr marL="342900" indent="-342900" eaLnBrk="0" latinLnBrk="0" hangingPunct="0">
              <a:lnSpc>
                <a:spcPct val="109000"/>
              </a:lnSpc>
              <a:spcBef>
                <a:spcPts val="600"/>
              </a:spcBef>
              <a:buFont typeface="Wingdings" panose="05000000000000000000" pitchFamily="2" charset="2"/>
              <a:buChar char="§"/>
            </a:pPr>
            <a:endParaRPr lang="en-US" sz="1800" dirty="0">
              <a:solidFill>
                <a:schemeClr val="bg1"/>
              </a:solidFill>
            </a:endParaRPr>
          </a:p>
          <a:p>
            <a:pPr marL="342900" indent="-342900" eaLnBrk="0" latinLnBrk="0" hangingPunct="0">
              <a:lnSpc>
                <a:spcPct val="109000"/>
              </a:lnSpc>
              <a:spcBef>
                <a:spcPts val="600"/>
              </a:spcBef>
              <a:buFont typeface="Wingdings" panose="05000000000000000000" pitchFamily="2" charset="2"/>
              <a:buChar char="§"/>
            </a:pPr>
            <a:r>
              <a:rPr lang="en-US" sz="1800" dirty="0">
                <a:solidFill>
                  <a:schemeClr val="bg1"/>
                </a:solidFill>
              </a:rPr>
              <a:t>The factors to consider can be found in </a:t>
            </a:r>
            <a:r>
              <a:rPr lang="en-US" sz="1800" b="1" i="1" dirty="0">
                <a:solidFill>
                  <a:schemeClr val="bg1"/>
                </a:solidFill>
              </a:rPr>
              <a:t>Form 2-03 </a:t>
            </a:r>
            <a:r>
              <a:rPr lang="en-US" sz="1800" dirty="0">
                <a:solidFill>
                  <a:schemeClr val="bg1"/>
                </a:solidFill>
              </a:rPr>
              <a:t>of the PRH and include:  </a:t>
            </a:r>
          </a:p>
          <a:p>
            <a:pPr lvl="2" eaLnBrk="0" latinLnBrk="0" hangingPunct="0"/>
            <a:endParaRPr lang="en-US" sz="1800" b="0" i="0" u="none" strike="noStrike" baseline="0" dirty="0">
              <a:solidFill>
                <a:srgbClr val="000000"/>
              </a:solidFill>
              <a:latin typeface="Calibri" panose="020F0502020204030204" pitchFamily="34" charset="0"/>
            </a:endParaRPr>
          </a:p>
          <a:p>
            <a:pPr lvl="2" eaLnBrk="0" latinLnBrk="0" hangingPunct="0"/>
            <a:r>
              <a:rPr lang="en-US" sz="1800" b="0" i="0" u="none" strike="noStrike" baseline="0" dirty="0">
                <a:solidFill>
                  <a:srgbClr val="000000"/>
                </a:solidFill>
                <a:latin typeface="Calibri" panose="020F0502020204030204" pitchFamily="34" charset="0"/>
              </a:rPr>
              <a:t>1. The nature and net cost of the accommodation needed, taking into consideration the availability of tax credits and deductions, and/or outside funding, for the accommodation; </a:t>
            </a:r>
          </a:p>
          <a:p>
            <a:pPr lvl="2" eaLnBrk="0" latinLnBrk="0" hangingPunct="0"/>
            <a:endParaRPr lang="en-US" sz="1800" b="0" i="0" u="none" strike="noStrike" baseline="0" dirty="0">
              <a:solidFill>
                <a:srgbClr val="000000"/>
              </a:solidFill>
              <a:latin typeface="Calibri" panose="020F0502020204030204" pitchFamily="34" charset="0"/>
            </a:endParaRPr>
          </a:p>
          <a:p>
            <a:pPr lvl="2" eaLnBrk="0" latinLnBrk="0" hangingPunct="0"/>
            <a:r>
              <a:rPr lang="en-US" sz="1800" b="0" i="0" u="none" strike="noStrike" baseline="0" dirty="0">
                <a:solidFill>
                  <a:srgbClr val="000000"/>
                </a:solidFill>
                <a:latin typeface="Calibri" panose="020F0502020204030204" pitchFamily="34" charset="0"/>
              </a:rPr>
              <a:t>2. The overall financial resources of the Job Corps program involved in the provision of the reasonable accommodation, including: </a:t>
            </a:r>
          </a:p>
          <a:p>
            <a:pPr eaLnBrk="0" latinLnBrk="0" hangingPunct="0"/>
            <a:endParaRPr lang="en-US" sz="1800" b="0" i="0" u="none" strike="noStrike" baseline="0" dirty="0">
              <a:solidFill>
                <a:srgbClr val="000000"/>
              </a:solidFill>
              <a:latin typeface="Calibri" panose="020F0502020204030204" pitchFamily="34" charset="0"/>
            </a:endParaRPr>
          </a:p>
          <a:p>
            <a:pPr lvl="3" eaLnBrk="0" latinLnBrk="0" hangingPunct="0"/>
            <a:r>
              <a:rPr lang="en-US" sz="1800" b="0" i="0" u="none" strike="noStrike" baseline="0" dirty="0">
                <a:solidFill>
                  <a:srgbClr val="000000"/>
                </a:solidFill>
                <a:latin typeface="Calibri" panose="020F0502020204030204" pitchFamily="34" charset="0"/>
              </a:rPr>
              <a:t>• The number of persons aided, benefited, served, or trained by, or employed at, the Job Corps program; and </a:t>
            </a:r>
          </a:p>
          <a:p>
            <a:pPr lvl="3" eaLnBrk="0" latinLnBrk="0" hangingPunct="0"/>
            <a:endParaRPr lang="en-US" sz="1800" b="0" i="0" u="none" strike="noStrike" baseline="0" dirty="0">
              <a:solidFill>
                <a:srgbClr val="000000"/>
              </a:solidFill>
              <a:latin typeface="Calibri" panose="020F0502020204030204" pitchFamily="34" charset="0"/>
            </a:endParaRPr>
          </a:p>
          <a:p>
            <a:pPr lvl="3" eaLnBrk="0" latinLnBrk="0" hangingPunct="0"/>
            <a:r>
              <a:rPr lang="en-US" sz="1800" b="0" i="0" u="none" strike="noStrike" baseline="0" dirty="0">
                <a:solidFill>
                  <a:srgbClr val="000000"/>
                </a:solidFill>
                <a:latin typeface="Calibri" panose="020F0502020204030204" pitchFamily="34" charset="0"/>
              </a:rPr>
              <a:t>• The effect the accommodation would have on the expenses and resources of the Job Corps program; </a:t>
            </a:r>
          </a:p>
          <a:p>
            <a:pPr eaLnBrk="0" latinLnBrk="0" hangingPunct="0"/>
            <a:endParaRPr lang="en-US" sz="1800" b="0" i="0" u="none" strike="noStrike" baseline="0" dirty="0">
              <a:solidFill>
                <a:srgbClr val="000000"/>
              </a:solidFill>
              <a:latin typeface="Calibri" panose="020F0502020204030204" pitchFamily="34" charset="0"/>
            </a:endParaRPr>
          </a:p>
          <a:p>
            <a:pPr lvl="2" eaLnBrk="0" latinLnBrk="0" hangingPunct="0"/>
            <a:r>
              <a:rPr lang="en-US" sz="1800" b="0" i="0" u="none" strike="noStrike" baseline="0" dirty="0">
                <a:solidFill>
                  <a:srgbClr val="000000"/>
                </a:solidFill>
                <a:latin typeface="Calibri" panose="020F0502020204030204" pitchFamily="34" charset="0"/>
              </a:rPr>
              <a:t>3. The overall financial resources of Job Corps, including: </a:t>
            </a:r>
          </a:p>
          <a:p>
            <a:pPr eaLnBrk="0" latinLnBrk="0" hangingPunct="0"/>
            <a:endParaRPr lang="en-US" sz="1800" b="0" i="0" u="none" strike="noStrike" baseline="0" dirty="0">
              <a:solidFill>
                <a:srgbClr val="000000"/>
              </a:solidFill>
              <a:latin typeface="Calibri" panose="020F0502020204030204" pitchFamily="34" charset="0"/>
            </a:endParaRPr>
          </a:p>
          <a:p>
            <a:pPr marL="1657350" lvl="3" indent="-285750" eaLnBrk="0" latinLnBrk="0" hangingPunct="0">
              <a:buFont typeface="Arial" panose="020B0604020202020204" pitchFamily="34" charset="0"/>
              <a:buChar char="•"/>
            </a:pPr>
            <a:r>
              <a:rPr lang="en-US" sz="1800" b="0" i="0" u="none" strike="noStrike" baseline="0" dirty="0">
                <a:solidFill>
                  <a:srgbClr val="000000"/>
                </a:solidFill>
                <a:latin typeface="Calibri" panose="020F0502020204030204" pitchFamily="34" charset="0"/>
              </a:rPr>
              <a:t>The overall size of Job Corps; </a:t>
            </a:r>
          </a:p>
          <a:p>
            <a:pPr marL="1657350" lvl="3" indent="-285750" eaLnBrk="0" latinLnBrk="0" hangingPunct="0">
              <a:buFont typeface="Arial" panose="020B0604020202020204" pitchFamily="34" charset="0"/>
              <a:buChar char="•"/>
            </a:pPr>
            <a:endParaRPr lang="en-US" sz="1800" b="0" i="0" u="none" strike="noStrike" baseline="0" dirty="0">
              <a:latin typeface="Calibri" panose="020F0502020204030204" pitchFamily="34" charset="0"/>
            </a:endParaRPr>
          </a:p>
          <a:p>
            <a:pPr marL="1657350" lvl="3" indent="-285750" eaLnBrk="0" latinLnBrk="0" hangingPunct="0">
              <a:buFont typeface="Arial" panose="020B0604020202020204" pitchFamily="34" charset="0"/>
              <a:buChar char="•"/>
            </a:pPr>
            <a:r>
              <a:rPr lang="en-US" sz="1800" b="0" i="0" u="none" strike="noStrike" baseline="0" dirty="0">
                <a:latin typeface="Calibri" panose="020F0502020204030204" pitchFamily="34" charset="0"/>
              </a:rPr>
              <a:t>The number of persons aided, benefited, served, trained, or employed by Job Corps; and </a:t>
            </a:r>
          </a:p>
          <a:p>
            <a:pPr marL="1657350" lvl="3" indent="-285750" eaLnBrk="0" latinLnBrk="0" hangingPunct="0">
              <a:buFont typeface="Arial" panose="020B0604020202020204" pitchFamily="34" charset="0"/>
              <a:buChar char="•"/>
            </a:pPr>
            <a:endParaRPr lang="en-US" sz="1800" b="0" i="0" u="none" strike="noStrike" baseline="0" dirty="0">
              <a:latin typeface="Calibri" panose="020F0502020204030204" pitchFamily="34" charset="0"/>
            </a:endParaRPr>
          </a:p>
          <a:p>
            <a:pPr marL="1657350" lvl="3" indent="-285750" eaLnBrk="0" latinLnBrk="0" hangingPunct="0">
              <a:buFont typeface="Arial" panose="020B0604020202020204" pitchFamily="34" charset="0"/>
              <a:buChar char="•"/>
            </a:pPr>
            <a:r>
              <a:rPr lang="en-US" sz="1800" b="0" i="0" u="none" strike="noStrike" baseline="0" dirty="0">
                <a:latin typeface="Calibri" panose="020F0502020204030204" pitchFamily="34" charset="0"/>
              </a:rPr>
              <a:t>The number, type, and location of Job Corps’ facilities; </a:t>
            </a:r>
          </a:p>
          <a:p>
            <a:pPr marL="1657350" lvl="3" indent="-285750" eaLnBrk="0" latinLnBrk="0" hangingPunct="0">
              <a:buFont typeface="Arial" panose="020B0604020202020204" pitchFamily="34" charset="0"/>
              <a:buChar char="•"/>
            </a:pPr>
            <a:endParaRPr lang="en-US" sz="1800" b="0" i="0" u="none" strike="noStrike" baseline="0" dirty="0">
              <a:latin typeface="Calibri" panose="020F0502020204030204" pitchFamily="34" charset="0"/>
            </a:endParaRPr>
          </a:p>
          <a:p>
            <a:pPr lvl="2"/>
            <a:r>
              <a:rPr lang="en-US" sz="1800" b="0" i="0" u="none" strike="noStrike" baseline="0" dirty="0">
                <a:latin typeface="Calibri" panose="020F0502020204030204" pitchFamily="34" charset="0"/>
              </a:rPr>
              <a:t>4. The type of operation or operations of Job Corps, including: </a:t>
            </a:r>
          </a:p>
          <a:p>
            <a:endParaRPr lang="en-US" sz="1800" b="0" i="0" u="none" strike="noStrike" baseline="0" dirty="0">
              <a:latin typeface="Calibri" panose="020F0502020204030204" pitchFamily="34" charset="0"/>
            </a:endParaRPr>
          </a:p>
          <a:p>
            <a:pPr lvl="3"/>
            <a:r>
              <a:rPr lang="en-US" sz="1800" b="0" i="0" u="none" strike="noStrike" baseline="0" dirty="0">
                <a:latin typeface="Calibri" panose="020F0502020204030204" pitchFamily="34" charset="0"/>
              </a:rPr>
              <a:t>• The geographic separateness and administrative or fiscal relationship of the Job Corps program in question to Job Corps; and </a:t>
            </a:r>
          </a:p>
          <a:p>
            <a:pPr lvl="3"/>
            <a:endParaRPr lang="en-US" sz="1800" b="0" i="0" u="none" strike="noStrike" baseline="0" dirty="0">
              <a:latin typeface="Calibri" panose="020F0502020204030204" pitchFamily="34" charset="0"/>
            </a:endParaRPr>
          </a:p>
          <a:p>
            <a:pPr lvl="3"/>
            <a:r>
              <a:rPr lang="en-US" sz="1800" b="0" i="0" u="none" strike="noStrike" baseline="0" dirty="0">
                <a:latin typeface="Calibri" panose="020F0502020204030204" pitchFamily="34" charset="0"/>
              </a:rPr>
              <a:t>• Where the individual is seeking an employment-related accommodation, the composition, structure, and functions of Job Corps’ workforce; and </a:t>
            </a:r>
          </a:p>
          <a:p>
            <a:endParaRPr lang="en-US" sz="1800" b="0" i="0" u="none" strike="noStrike" baseline="0" dirty="0">
              <a:latin typeface="Calibri" panose="020F0502020204030204" pitchFamily="34" charset="0"/>
            </a:endParaRPr>
          </a:p>
          <a:p>
            <a:pPr lvl="2"/>
            <a:r>
              <a:rPr lang="en-US" sz="1800" b="0" i="0" u="none" strike="noStrike" baseline="0" dirty="0">
                <a:latin typeface="Calibri" panose="020F0502020204030204" pitchFamily="34" charset="0"/>
              </a:rPr>
              <a:t>5. The impact of the accommodation upon the operation of the Job Corps program, including: </a:t>
            </a:r>
          </a:p>
          <a:p>
            <a:endParaRPr lang="en-US" sz="1800" b="0" i="0" u="none" strike="noStrike" baseline="0" dirty="0">
              <a:latin typeface="Calibri" panose="020F0502020204030204" pitchFamily="34" charset="0"/>
            </a:endParaRPr>
          </a:p>
          <a:p>
            <a:pPr lvl="3"/>
            <a:r>
              <a:rPr lang="en-US" sz="1800" b="0" i="0" u="none" strike="noStrike" baseline="0" dirty="0">
                <a:latin typeface="Calibri" panose="020F0502020204030204" pitchFamily="34" charset="0"/>
              </a:rPr>
              <a:t>• The impact on the ability of other students to receive aid, benefits, services, or training, or of other employees to perform their duties; and </a:t>
            </a:r>
          </a:p>
          <a:p>
            <a:pPr lvl="3"/>
            <a:endParaRPr lang="en-US" sz="1800" b="0" i="0" u="none" strike="noStrike" baseline="0" dirty="0">
              <a:latin typeface="Calibri" panose="020F0502020204030204" pitchFamily="34" charset="0"/>
            </a:endParaRPr>
          </a:p>
          <a:p>
            <a:pPr lvl="3"/>
            <a:r>
              <a:rPr lang="en-US" sz="1800" b="0" i="0" u="none" strike="noStrike" baseline="0" dirty="0">
                <a:latin typeface="Calibri" panose="020F0502020204030204" pitchFamily="34" charset="0"/>
              </a:rPr>
              <a:t>• The impact on the Job Corps program’s ability to carry out its mission. </a:t>
            </a:r>
          </a:p>
          <a:p>
            <a:pPr marL="1657350" lvl="3" indent="-285750" eaLnBrk="0" latinLnBrk="0" hangingPunct="0">
              <a:buFont typeface="Arial" panose="020B0604020202020204" pitchFamily="34" charset="0"/>
              <a:buChar char="•"/>
            </a:pPr>
            <a:endParaRPr lang="en-US" sz="1800" b="0" i="0" u="none" strike="noStrike" baseline="0" dirty="0">
              <a:latin typeface="Calibri" panose="020F0502020204030204" pitchFamily="34" charset="0"/>
            </a:endParaRPr>
          </a:p>
          <a:p>
            <a:pPr marL="342900" indent="-342900" eaLnBrk="0" latinLnBrk="0" hangingPunct="0">
              <a:lnSpc>
                <a:spcPct val="109000"/>
              </a:lnSpc>
              <a:spcBef>
                <a:spcPts val="600"/>
              </a:spcBef>
              <a:buFont typeface="Wingdings" panose="05000000000000000000" pitchFamily="2" charset="2"/>
              <a:buChar char="§"/>
            </a:pPr>
            <a:r>
              <a:rPr lang="en-US" sz="1800" dirty="0">
                <a:solidFill>
                  <a:schemeClr val="bg1"/>
                </a:solidFill>
              </a:rPr>
              <a:t>JC uses the </a:t>
            </a:r>
            <a:r>
              <a:rPr lang="en-US" sz="1800" b="1" i="1" dirty="0">
                <a:solidFill>
                  <a:schemeClr val="bg1"/>
                </a:solidFill>
              </a:rPr>
              <a:t>Reasonableness Form </a:t>
            </a:r>
            <a:r>
              <a:rPr lang="en-US" sz="1800" dirty="0">
                <a:solidFill>
                  <a:schemeClr val="bg1"/>
                </a:solidFill>
              </a:rPr>
              <a:t>to document undue hardship/ fundamental alteration considerations/ analysis.</a:t>
            </a:r>
            <a:endParaRPr lang="en-US" sz="1800" dirty="0"/>
          </a:p>
          <a:p>
            <a:endParaRPr lang="en-US" sz="1800" b="0" i="0" u="none" strike="noStrike" baseline="0" dirty="0">
              <a:latin typeface="Calibri" panose="020F0502020204030204" pitchFamily="34" charset="0"/>
            </a:endParaRPr>
          </a:p>
          <a:p>
            <a:pPr eaLnBrk="0" latinLnBrk="0" hangingPunct="0">
              <a:lnSpc>
                <a:spcPct val="109000"/>
              </a:lnSpc>
              <a:spcBef>
                <a:spcPts val="600"/>
              </a:spcBef>
            </a:pPr>
            <a:r>
              <a:rPr lang="en-US" altLang="ko-KR" sz="1800" b="1" dirty="0">
                <a:solidFill>
                  <a:srgbClr val="EB5C21"/>
                </a:solidFill>
                <a:latin typeface="Calibri" panose="020F0502020204030204" pitchFamily="34" charset="0"/>
                <a:ea typeface="Calibri" panose="020F0502020204030204" pitchFamily="34" charset="0"/>
              </a:rPr>
              <a:t>Example of Fundamental Alteration</a:t>
            </a:r>
          </a:p>
          <a:p>
            <a:pPr eaLnBrk="0" latinLnBrk="0" hangingPunct="0">
              <a:lnSpc>
                <a:spcPct val="109000"/>
              </a:lnSpc>
              <a:spcBef>
                <a:spcPts val="600"/>
              </a:spcBef>
            </a:pPr>
            <a:r>
              <a:rPr lang="en-US" altLang="ko-KR" sz="1800" dirty="0">
                <a:solidFill>
                  <a:schemeClr val="bg2"/>
                </a:solidFill>
                <a:latin typeface="Calibri" panose="020F0502020204030204" pitchFamily="34" charset="0"/>
                <a:ea typeface="Calibri" panose="020F0502020204030204" pitchFamily="34" charset="0"/>
              </a:rPr>
              <a:t>If a student with a disability requests that major pieces of equipment in a career technical trade be modified for their use such that the other students do not get the benefit of using or learning how to operate the machinery to industry standards, the request “might” result in a fundamental alteration to the Job Corps program.</a:t>
            </a:r>
          </a:p>
          <a:p>
            <a:endParaRPr lang="en-US" sz="1800" b="0" i="0" u="none" strike="noStrike" baseline="0" dirty="0">
              <a:latin typeface="Calibri" panose="020F0502020204030204" pitchFamily="34" charset="0"/>
            </a:endParaRPr>
          </a:p>
        </p:txBody>
      </p:sp>
      <p:sp>
        <p:nvSpPr>
          <p:cNvPr id="4" name="Slide Number Placeholder 3">
            <a:extLst>
              <a:ext uri="{FF2B5EF4-FFF2-40B4-BE49-F238E27FC236}">
                <a16:creationId xmlns:a16="http://schemas.microsoft.com/office/drawing/2014/main" id="{7775E2F4-244E-5487-FF75-22F42F9BDF16}"/>
              </a:ext>
            </a:extLst>
          </p:cNvPr>
          <p:cNvSpPr>
            <a:spLocks noGrp="1"/>
          </p:cNvSpPr>
          <p:nvPr>
            <p:ph type="sldNum" sz="quarter" idx="5"/>
          </p:nvPr>
        </p:nvSpPr>
        <p:spPr/>
        <p:txBody>
          <a:bodyPr/>
          <a:lstStyle/>
          <a:p>
            <a:fld id="{AF684621-04B6-41F7-9097-3656C061A869}" type="slidenum">
              <a:rPr lang="ko-KR" altLang="en-US" smtClean="0"/>
              <a:t>9</a:t>
            </a:fld>
            <a:endParaRPr lang="ko-KR" altLang="en-US"/>
          </a:p>
        </p:txBody>
      </p:sp>
    </p:spTree>
    <p:extLst>
      <p:ext uri="{BB962C8B-B14F-4D97-AF65-F5344CB8AC3E}">
        <p14:creationId xmlns:p14="http://schemas.microsoft.com/office/powerpoint/2010/main" val="3767972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ull pic">
    <p:spTree>
      <p:nvGrpSpPr>
        <p:cNvPr id="1" name=""/>
        <p:cNvGrpSpPr/>
        <p:nvPr/>
      </p:nvGrpSpPr>
      <p:grpSpPr>
        <a:xfrm>
          <a:off x="0" y="0"/>
          <a:ext cx="0" cy="0"/>
          <a:chOff x="0" y="0"/>
          <a:chExt cx="0" cy="0"/>
        </a:xfrm>
      </p:grpSpPr>
      <p:sp>
        <p:nvSpPr>
          <p:cNvPr id="3" name="날짜 개체 틀 2"/>
          <p:cNvSpPr>
            <a:spLocks noGrp="1"/>
          </p:cNvSpPr>
          <p:nvPr>
            <p:ph type="dt" sz="half" idx="10"/>
          </p:nvPr>
        </p:nvSpPr>
        <p:spPr>
          <a:xfrm>
            <a:off x="838200" y="6356350"/>
            <a:ext cx="2743200" cy="365125"/>
          </a:xfrm>
          <a:prstGeom prst="rect">
            <a:avLst/>
          </a:prstGeom>
        </p:spPr>
        <p:txBody>
          <a:bodyPr/>
          <a:lstStyle/>
          <a:p>
            <a:fld id="{51341328-A946-448A-9E7C-EF6F634A2AA6}" type="datetimeFigureOut">
              <a:rPr lang="ko-KR" altLang="en-US" smtClean="0"/>
              <a:t>2024-10-24</a:t>
            </a:fld>
            <a:endParaRPr lang="ko-KR" altLang="en-US"/>
          </a:p>
        </p:txBody>
      </p:sp>
      <p:sp>
        <p:nvSpPr>
          <p:cNvPr id="4" name="바닥글 개체 틀 3"/>
          <p:cNvSpPr>
            <a:spLocks noGrp="1"/>
          </p:cNvSpPr>
          <p:nvPr>
            <p:ph type="ftr" sz="quarter" idx="11"/>
          </p:nvPr>
        </p:nvSpPr>
        <p:spPr>
          <a:xfrm>
            <a:off x="4038600" y="6356350"/>
            <a:ext cx="4114800" cy="365125"/>
          </a:xfrm>
          <a:prstGeom prst="rect">
            <a:avLst/>
          </a:prstGeom>
        </p:spPr>
        <p:txBody>
          <a:bodyPr/>
          <a:lstStyle/>
          <a:p>
            <a:endParaRPr lang="ko-KR" altLang="en-US"/>
          </a:p>
        </p:txBody>
      </p:sp>
      <p:sp>
        <p:nvSpPr>
          <p:cNvPr id="5" name="슬라이드 번호 개체 틀 4"/>
          <p:cNvSpPr>
            <a:spLocks noGrp="1"/>
          </p:cNvSpPr>
          <p:nvPr>
            <p:ph type="sldNum" sz="quarter" idx="12"/>
          </p:nvPr>
        </p:nvSpPr>
        <p:spPr/>
        <p:txBody>
          <a:bodyPr/>
          <a:lstStyle/>
          <a:p>
            <a:fld id="{BB5D696C-7C4B-4748-AD7A-B30C297BC295}" type="slidenum">
              <a:rPr lang="ko-KR" altLang="en-US" smtClean="0"/>
              <a:t>‹#›</a:t>
            </a:fld>
            <a:endParaRPr lang="ko-KR" altLang="en-US"/>
          </a:p>
        </p:txBody>
      </p:sp>
      <p:sp>
        <p:nvSpPr>
          <p:cNvPr id="6" name="그림 개체 틀 6"/>
          <p:cNvSpPr>
            <a:spLocks noGrp="1"/>
          </p:cNvSpPr>
          <p:nvPr>
            <p:ph type="pic" sz="quarter" idx="13"/>
          </p:nvPr>
        </p:nvSpPr>
        <p:spPr>
          <a:xfrm>
            <a:off x="0" y="0"/>
            <a:ext cx="12192000" cy="6858000"/>
          </a:xfrm>
        </p:spPr>
        <p:txBody>
          <a:bodyPr/>
          <a:lstStyle/>
          <a:p>
            <a:endParaRPr lang="ko-KR" altLang="en-US"/>
          </a:p>
        </p:txBody>
      </p:sp>
    </p:spTree>
    <p:extLst>
      <p:ext uri="{BB962C8B-B14F-4D97-AF65-F5344CB8AC3E}">
        <p14:creationId xmlns:p14="http://schemas.microsoft.com/office/powerpoint/2010/main" val="1423131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overlapping pics">
    <p:spTree>
      <p:nvGrpSpPr>
        <p:cNvPr id="1" name=""/>
        <p:cNvGrpSpPr/>
        <p:nvPr/>
      </p:nvGrpSpPr>
      <p:grpSpPr>
        <a:xfrm>
          <a:off x="0" y="0"/>
          <a:ext cx="0" cy="0"/>
          <a:chOff x="0" y="0"/>
          <a:chExt cx="0" cy="0"/>
        </a:xfrm>
      </p:grpSpPr>
      <p:sp>
        <p:nvSpPr>
          <p:cNvPr id="7" name="그림 개체 틀 6"/>
          <p:cNvSpPr>
            <a:spLocks noGrp="1"/>
          </p:cNvSpPr>
          <p:nvPr>
            <p:ph type="pic" sz="quarter" idx="13"/>
          </p:nvPr>
        </p:nvSpPr>
        <p:spPr>
          <a:xfrm>
            <a:off x="6085114" y="1138093"/>
            <a:ext cx="6106886" cy="3891106"/>
          </a:xfrm>
        </p:spPr>
        <p:txBody>
          <a:bodyPr/>
          <a:lstStyle/>
          <a:p>
            <a:endParaRPr lang="ko-KR" altLang="en-US"/>
          </a:p>
        </p:txBody>
      </p:sp>
      <p:sp>
        <p:nvSpPr>
          <p:cNvPr id="8" name="그림 개체 틀 6"/>
          <p:cNvSpPr>
            <a:spLocks noGrp="1"/>
          </p:cNvSpPr>
          <p:nvPr>
            <p:ph type="pic" sz="quarter" idx="14"/>
          </p:nvPr>
        </p:nvSpPr>
        <p:spPr>
          <a:xfrm>
            <a:off x="1665515" y="3429000"/>
            <a:ext cx="9437914" cy="2677886"/>
          </a:xfrm>
        </p:spPr>
        <p:txBody>
          <a:bodyPr/>
          <a:lstStyle/>
          <a:p>
            <a:endParaRPr lang="ko-KR" altLang="en-US"/>
          </a:p>
        </p:txBody>
      </p:sp>
      <p:sp>
        <p:nvSpPr>
          <p:cNvPr id="3" name="날짜 개체 틀 2"/>
          <p:cNvSpPr>
            <a:spLocks noGrp="1"/>
          </p:cNvSpPr>
          <p:nvPr>
            <p:ph type="dt" sz="half" idx="10"/>
          </p:nvPr>
        </p:nvSpPr>
        <p:spPr>
          <a:xfrm>
            <a:off x="838200" y="6356350"/>
            <a:ext cx="2743200" cy="365125"/>
          </a:xfrm>
          <a:prstGeom prst="rect">
            <a:avLst/>
          </a:prstGeom>
        </p:spPr>
        <p:txBody>
          <a:bodyPr/>
          <a:lstStyle/>
          <a:p>
            <a:fld id="{51341328-A946-448A-9E7C-EF6F634A2AA6}" type="datetimeFigureOut">
              <a:rPr lang="ko-KR" altLang="en-US" smtClean="0"/>
              <a:t>2024-10-24</a:t>
            </a:fld>
            <a:endParaRPr lang="ko-KR" altLang="en-US"/>
          </a:p>
        </p:txBody>
      </p:sp>
      <p:sp>
        <p:nvSpPr>
          <p:cNvPr id="4" name="바닥글 개체 틀 3"/>
          <p:cNvSpPr>
            <a:spLocks noGrp="1"/>
          </p:cNvSpPr>
          <p:nvPr>
            <p:ph type="ftr" sz="quarter" idx="11"/>
          </p:nvPr>
        </p:nvSpPr>
        <p:spPr>
          <a:xfrm>
            <a:off x="4038600" y="6356350"/>
            <a:ext cx="4114800" cy="365125"/>
          </a:xfrm>
          <a:prstGeom prst="rect">
            <a:avLst/>
          </a:prstGeom>
        </p:spPr>
        <p:txBody>
          <a:bodyPr/>
          <a:lstStyle/>
          <a:p>
            <a:endParaRPr lang="ko-KR" altLang="en-US"/>
          </a:p>
        </p:txBody>
      </p:sp>
      <p:sp>
        <p:nvSpPr>
          <p:cNvPr id="5" name="슬라이드 번호 개체 틀 4"/>
          <p:cNvSpPr>
            <a:spLocks noGrp="1"/>
          </p:cNvSpPr>
          <p:nvPr>
            <p:ph type="sldNum" sz="quarter" idx="12"/>
          </p:nvPr>
        </p:nvSpPr>
        <p:spPr/>
        <p:txBody>
          <a:bodyPr/>
          <a:lstStyle/>
          <a:p>
            <a:fld id="{BB5D696C-7C4B-4748-AD7A-B30C297BC295}" type="slidenum">
              <a:rPr lang="ko-KR" altLang="en-US" smtClean="0"/>
              <a:t>‹#›</a:t>
            </a:fld>
            <a:endParaRPr lang="ko-KR" altLang="en-US"/>
          </a:p>
        </p:txBody>
      </p:sp>
    </p:spTree>
    <p:extLst>
      <p:ext uri="{BB962C8B-B14F-4D97-AF65-F5344CB8AC3E}">
        <p14:creationId xmlns:p14="http://schemas.microsoft.com/office/powerpoint/2010/main" val="2493614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ft vertical pic">
    <p:spTree>
      <p:nvGrpSpPr>
        <p:cNvPr id="1" name=""/>
        <p:cNvGrpSpPr/>
        <p:nvPr/>
      </p:nvGrpSpPr>
      <p:grpSpPr>
        <a:xfrm>
          <a:off x="0" y="0"/>
          <a:ext cx="0" cy="0"/>
          <a:chOff x="0" y="0"/>
          <a:chExt cx="0" cy="0"/>
        </a:xfrm>
      </p:grpSpPr>
      <p:sp>
        <p:nvSpPr>
          <p:cNvPr id="7" name="그림 개체 틀 6"/>
          <p:cNvSpPr>
            <a:spLocks noGrp="1"/>
          </p:cNvSpPr>
          <p:nvPr>
            <p:ph type="pic" sz="quarter" idx="13"/>
          </p:nvPr>
        </p:nvSpPr>
        <p:spPr>
          <a:xfrm>
            <a:off x="618770" y="417095"/>
            <a:ext cx="4322199" cy="5887452"/>
          </a:xfrm>
        </p:spPr>
        <p:txBody>
          <a:bodyPr/>
          <a:lstStyle/>
          <a:p>
            <a:endParaRPr lang="ko-KR" altLang="en-US"/>
          </a:p>
        </p:txBody>
      </p:sp>
      <p:sp>
        <p:nvSpPr>
          <p:cNvPr id="3" name="날짜 개체 틀 2"/>
          <p:cNvSpPr>
            <a:spLocks noGrp="1"/>
          </p:cNvSpPr>
          <p:nvPr>
            <p:ph type="dt" sz="half" idx="10"/>
          </p:nvPr>
        </p:nvSpPr>
        <p:spPr>
          <a:xfrm>
            <a:off x="838200" y="6356350"/>
            <a:ext cx="2743200" cy="365125"/>
          </a:xfrm>
          <a:prstGeom prst="rect">
            <a:avLst/>
          </a:prstGeom>
        </p:spPr>
        <p:txBody>
          <a:bodyPr/>
          <a:lstStyle/>
          <a:p>
            <a:fld id="{51341328-A946-448A-9E7C-EF6F634A2AA6}" type="datetimeFigureOut">
              <a:rPr lang="ko-KR" altLang="en-US" smtClean="0"/>
              <a:t>2024-10-24</a:t>
            </a:fld>
            <a:endParaRPr lang="ko-KR" altLang="en-US"/>
          </a:p>
        </p:txBody>
      </p:sp>
      <p:sp>
        <p:nvSpPr>
          <p:cNvPr id="4" name="바닥글 개체 틀 3"/>
          <p:cNvSpPr>
            <a:spLocks noGrp="1"/>
          </p:cNvSpPr>
          <p:nvPr>
            <p:ph type="ftr" sz="quarter" idx="11"/>
          </p:nvPr>
        </p:nvSpPr>
        <p:spPr>
          <a:xfrm>
            <a:off x="4038600" y="6356350"/>
            <a:ext cx="4114800" cy="365125"/>
          </a:xfrm>
          <a:prstGeom prst="rect">
            <a:avLst/>
          </a:prstGeom>
        </p:spPr>
        <p:txBody>
          <a:bodyPr/>
          <a:lstStyle/>
          <a:p>
            <a:endParaRPr lang="ko-KR" altLang="en-US"/>
          </a:p>
        </p:txBody>
      </p:sp>
      <p:sp>
        <p:nvSpPr>
          <p:cNvPr id="5" name="슬라이드 번호 개체 틀 4"/>
          <p:cNvSpPr>
            <a:spLocks noGrp="1"/>
          </p:cNvSpPr>
          <p:nvPr>
            <p:ph type="sldNum" sz="quarter" idx="12"/>
          </p:nvPr>
        </p:nvSpPr>
        <p:spPr/>
        <p:txBody>
          <a:bodyPr/>
          <a:lstStyle/>
          <a:p>
            <a:fld id="{BB5D696C-7C4B-4748-AD7A-B30C297BC295}" type="slidenum">
              <a:rPr lang="ko-KR" altLang="en-US" smtClean="0"/>
              <a:t>‹#›</a:t>
            </a:fld>
            <a:endParaRPr lang="ko-KR" altLang="en-US"/>
          </a:p>
        </p:txBody>
      </p:sp>
    </p:spTree>
    <p:extLst>
      <p:ext uri="{BB962C8B-B14F-4D97-AF65-F5344CB8AC3E}">
        <p14:creationId xmlns:p14="http://schemas.microsoft.com/office/powerpoint/2010/main" val="599144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gonal pic">
    <p:spTree>
      <p:nvGrpSpPr>
        <p:cNvPr id="1" name=""/>
        <p:cNvGrpSpPr/>
        <p:nvPr/>
      </p:nvGrpSpPr>
      <p:grpSpPr>
        <a:xfrm>
          <a:off x="0" y="0"/>
          <a:ext cx="0" cy="0"/>
          <a:chOff x="0" y="0"/>
          <a:chExt cx="0" cy="0"/>
        </a:xfrm>
      </p:grpSpPr>
      <p:sp>
        <p:nvSpPr>
          <p:cNvPr id="7" name="그림 개체 틀 6"/>
          <p:cNvSpPr>
            <a:spLocks noGrp="1"/>
          </p:cNvSpPr>
          <p:nvPr>
            <p:ph type="pic" sz="quarter" idx="13"/>
          </p:nvPr>
        </p:nvSpPr>
        <p:spPr>
          <a:xfrm>
            <a:off x="4668253" y="0"/>
            <a:ext cx="7523747" cy="6858000"/>
          </a:xfrm>
          <a:prstGeom prst="parallelogram">
            <a:avLst/>
          </a:prstGeom>
        </p:spPr>
        <p:txBody>
          <a:bodyPr/>
          <a:lstStyle/>
          <a:p>
            <a:endParaRPr lang="ko-KR" altLang="en-US"/>
          </a:p>
        </p:txBody>
      </p:sp>
      <p:sp>
        <p:nvSpPr>
          <p:cNvPr id="3" name="날짜 개체 틀 2"/>
          <p:cNvSpPr>
            <a:spLocks noGrp="1"/>
          </p:cNvSpPr>
          <p:nvPr>
            <p:ph type="dt" sz="half" idx="10"/>
          </p:nvPr>
        </p:nvSpPr>
        <p:spPr>
          <a:xfrm>
            <a:off x="838200" y="6356350"/>
            <a:ext cx="2743200" cy="365125"/>
          </a:xfrm>
          <a:prstGeom prst="rect">
            <a:avLst/>
          </a:prstGeom>
        </p:spPr>
        <p:txBody>
          <a:bodyPr/>
          <a:lstStyle/>
          <a:p>
            <a:fld id="{51341328-A946-448A-9E7C-EF6F634A2AA6}" type="datetimeFigureOut">
              <a:rPr lang="ko-KR" altLang="en-US" smtClean="0"/>
              <a:t>2024-10-24</a:t>
            </a:fld>
            <a:endParaRPr lang="ko-KR" altLang="en-US"/>
          </a:p>
        </p:txBody>
      </p:sp>
      <p:sp>
        <p:nvSpPr>
          <p:cNvPr id="4" name="바닥글 개체 틀 3"/>
          <p:cNvSpPr>
            <a:spLocks noGrp="1"/>
          </p:cNvSpPr>
          <p:nvPr>
            <p:ph type="ftr" sz="quarter" idx="11"/>
          </p:nvPr>
        </p:nvSpPr>
        <p:spPr>
          <a:xfrm>
            <a:off x="4038600" y="6356350"/>
            <a:ext cx="4114800" cy="365125"/>
          </a:xfrm>
          <a:prstGeom prst="rect">
            <a:avLst/>
          </a:prstGeom>
        </p:spPr>
        <p:txBody>
          <a:bodyPr/>
          <a:lstStyle/>
          <a:p>
            <a:endParaRPr lang="ko-KR" altLang="en-US"/>
          </a:p>
        </p:txBody>
      </p:sp>
      <p:sp>
        <p:nvSpPr>
          <p:cNvPr id="5" name="슬라이드 번호 개체 틀 4"/>
          <p:cNvSpPr>
            <a:spLocks noGrp="1"/>
          </p:cNvSpPr>
          <p:nvPr>
            <p:ph type="sldNum" sz="quarter" idx="12"/>
          </p:nvPr>
        </p:nvSpPr>
        <p:spPr/>
        <p:txBody>
          <a:bodyPr/>
          <a:lstStyle/>
          <a:p>
            <a:fld id="{BB5D696C-7C4B-4748-AD7A-B30C297BC295}" type="slidenum">
              <a:rPr lang="ko-KR" altLang="en-US" smtClean="0"/>
              <a:t>‹#›</a:t>
            </a:fld>
            <a:endParaRPr lang="ko-KR" altLang="en-US"/>
          </a:p>
        </p:txBody>
      </p:sp>
    </p:spTree>
    <p:extLst>
      <p:ext uri="{BB962C8B-B14F-4D97-AF65-F5344CB8AC3E}">
        <p14:creationId xmlns:p14="http://schemas.microsoft.com/office/powerpoint/2010/main" val="780555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ight horiztonal pic 2">
    <p:spTree>
      <p:nvGrpSpPr>
        <p:cNvPr id="1" name=""/>
        <p:cNvGrpSpPr/>
        <p:nvPr/>
      </p:nvGrpSpPr>
      <p:grpSpPr>
        <a:xfrm>
          <a:off x="0" y="0"/>
          <a:ext cx="0" cy="0"/>
          <a:chOff x="0" y="0"/>
          <a:chExt cx="0" cy="0"/>
        </a:xfrm>
      </p:grpSpPr>
      <p:sp>
        <p:nvSpPr>
          <p:cNvPr id="8" name="그림 개체 틀 6"/>
          <p:cNvSpPr>
            <a:spLocks noGrp="1"/>
          </p:cNvSpPr>
          <p:nvPr>
            <p:ph type="pic" sz="quarter" idx="13"/>
          </p:nvPr>
        </p:nvSpPr>
        <p:spPr>
          <a:xfrm>
            <a:off x="0" y="0"/>
            <a:ext cx="6498771" cy="6858000"/>
          </a:xfrm>
        </p:spPr>
        <p:txBody>
          <a:bodyPr/>
          <a:lstStyle/>
          <a:p>
            <a:endParaRPr lang="ko-KR" altLang="en-US"/>
          </a:p>
        </p:txBody>
      </p:sp>
      <p:sp>
        <p:nvSpPr>
          <p:cNvPr id="9" name="그림 개체 틀 6"/>
          <p:cNvSpPr>
            <a:spLocks noGrp="1"/>
          </p:cNvSpPr>
          <p:nvPr>
            <p:ph type="pic" sz="quarter" idx="14"/>
          </p:nvPr>
        </p:nvSpPr>
        <p:spPr>
          <a:xfrm>
            <a:off x="6498771" y="1624693"/>
            <a:ext cx="5693229" cy="3925952"/>
          </a:xfrm>
        </p:spPr>
        <p:txBody>
          <a:bodyPr/>
          <a:lstStyle/>
          <a:p>
            <a:endParaRPr lang="ko-KR" altLang="en-US"/>
          </a:p>
        </p:txBody>
      </p:sp>
      <p:sp>
        <p:nvSpPr>
          <p:cNvPr id="3" name="날짜 개체 틀 2"/>
          <p:cNvSpPr>
            <a:spLocks noGrp="1"/>
          </p:cNvSpPr>
          <p:nvPr>
            <p:ph type="dt" sz="half" idx="10"/>
          </p:nvPr>
        </p:nvSpPr>
        <p:spPr>
          <a:xfrm>
            <a:off x="838200" y="6356350"/>
            <a:ext cx="2743200" cy="365125"/>
          </a:xfrm>
          <a:prstGeom prst="rect">
            <a:avLst/>
          </a:prstGeom>
        </p:spPr>
        <p:txBody>
          <a:bodyPr/>
          <a:lstStyle/>
          <a:p>
            <a:fld id="{51341328-A946-448A-9E7C-EF6F634A2AA6}" type="datetimeFigureOut">
              <a:rPr lang="ko-KR" altLang="en-US" smtClean="0"/>
              <a:t>2024-10-24</a:t>
            </a:fld>
            <a:endParaRPr lang="ko-KR" altLang="en-US"/>
          </a:p>
        </p:txBody>
      </p:sp>
      <p:sp>
        <p:nvSpPr>
          <p:cNvPr id="4" name="바닥글 개체 틀 3"/>
          <p:cNvSpPr>
            <a:spLocks noGrp="1"/>
          </p:cNvSpPr>
          <p:nvPr>
            <p:ph type="ftr" sz="quarter" idx="11"/>
          </p:nvPr>
        </p:nvSpPr>
        <p:spPr>
          <a:xfrm>
            <a:off x="4038600" y="6356350"/>
            <a:ext cx="4114800" cy="365125"/>
          </a:xfrm>
          <a:prstGeom prst="rect">
            <a:avLst/>
          </a:prstGeom>
        </p:spPr>
        <p:txBody>
          <a:bodyPr/>
          <a:lstStyle/>
          <a:p>
            <a:endParaRPr lang="ko-KR" altLang="en-US"/>
          </a:p>
        </p:txBody>
      </p:sp>
      <p:sp>
        <p:nvSpPr>
          <p:cNvPr id="5" name="슬라이드 번호 개체 틀 4"/>
          <p:cNvSpPr>
            <a:spLocks noGrp="1"/>
          </p:cNvSpPr>
          <p:nvPr>
            <p:ph type="sldNum" sz="quarter" idx="12"/>
          </p:nvPr>
        </p:nvSpPr>
        <p:spPr/>
        <p:txBody>
          <a:bodyPr/>
          <a:lstStyle/>
          <a:p>
            <a:fld id="{BB5D696C-7C4B-4748-AD7A-B30C297BC295}" type="slidenum">
              <a:rPr lang="ko-KR" altLang="en-US" smtClean="0"/>
              <a:t>‹#›</a:t>
            </a:fld>
            <a:endParaRPr lang="ko-KR" altLang="en-US"/>
          </a:p>
        </p:txBody>
      </p:sp>
    </p:spTree>
    <p:extLst>
      <p:ext uri="{BB962C8B-B14F-4D97-AF65-F5344CB8AC3E}">
        <p14:creationId xmlns:p14="http://schemas.microsoft.com/office/powerpoint/2010/main" val="1789503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small and 1 large pic">
    <p:spTree>
      <p:nvGrpSpPr>
        <p:cNvPr id="1" name=""/>
        <p:cNvGrpSpPr/>
        <p:nvPr/>
      </p:nvGrpSpPr>
      <p:grpSpPr>
        <a:xfrm>
          <a:off x="0" y="0"/>
          <a:ext cx="0" cy="0"/>
          <a:chOff x="0" y="0"/>
          <a:chExt cx="0" cy="0"/>
        </a:xfrm>
      </p:grpSpPr>
      <p:sp>
        <p:nvSpPr>
          <p:cNvPr id="12" name="그림 개체 틀 6"/>
          <p:cNvSpPr>
            <a:spLocks noGrp="1"/>
          </p:cNvSpPr>
          <p:nvPr>
            <p:ph type="pic" sz="quarter" idx="16"/>
          </p:nvPr>
        </p:nvSpPr>
        <p:spPr>
          <a:xfrm>
            <a:off x="7127310" y="313151"/>
            <a:ext cx="5064690" cy="6100175"/>
          </a:xfrm>
        </p:spPr>
        <p:txBody>
          <a:bodyPr/>
          <a:lstStyle/>
          <a:p>
            <a:endParaRPr lang="ko-KR" altLang="en-US"/>
          </a:p>
        </p:txBody>
      </p:sp>
      <p:sp>
        <p:nvSpPr>
          <p:cNvPr id="8" name="그림 개체 틀 6"/>
          <p:cNvSpPr>
            <a:spLocks noGrp="1"/>
          </p:cNvSpPr>
          <p:nvPr>
            <p:ph type="pic" sz="quarter" idx="14"/>
          </p:nvPr>
        </p:nvSpPr>
        <p:spPr>
          <a:xfrm>
            <a:off x="1102291" y="3783434"/>
            <a:ext cx="743287" cy="743287"/>
          </a:xfrm>
        </p:spPr>
        <p:txBody>
          <a:bodyPr/>
          <a:lstStyle/>
          <a:p>
            <a:endParaRPr lang="ko-KR" altLang="en-US"/>
          </a:p>
        </p:txBody>
      </p:sp>
      <p:sp>
        <p:nvSpPr>
          <p:cNvPr id="9" name="그림 개체 틀 6"/>
          <p:cNvSpPr>
            <a:spLocks noGrp="1"/>
          </p:cNvSpPr>
          <p:nvPr>
            <p:ph type="pic" sz="quarter" idx="15"/>
          </p:nvPr>
        </p:nvSpPr>
        <p:spPr>
          <a:xfrm>
            <a:off x="3883591" y="3783433"/>
            <a:ext cx="743287" cy="743287"/>
          </a:xfrm>
        </p:spPr>
        <p:txBody>
          <a:bodyPr/>
          <a:lstStyle/>
          <a:p>
            <a:endParaRPr lang="ko-KR" altLang="en-US"/>
          </a:p>
        </p:txBody>
      </p:sp>
      <p:sp>
        <p:nvSpPr>
          <p:cNvPr id="3" name="날짜 개체 틀 2"/>
          <p:cNvSpPr>
            <a:spLocks noGrp="1"/>
          </p:cNvSpPr>
          <p:nvPr>
            <p:ph type="dt" sz="half" idx="10"/>
          </p:nvPr>
        </p:nvSpPr>
        <p:spPr>
          <a:xfrm>
            <a:off x="838200" y="6356350"/>
            <a:ext cx="2743200" cy="365125"/>
          </a:xfrm>
          <a:prstGeom prst="rect">
            <a:avLst/>
          </a:prstGeom>
        </p:spPr>
        <p:txBody>
          <a:bodyPr/>
          <a:lstStyle/>
          <a:p>
            <a:fld id="{51341328-A946-448A-9E7C-EF6F634A2AA6}" type="datetimeFigureOut">
              <a:rPr lang="ko-KR" altLang="en-US" smtClean="0"/>
              <a:t>2024-10-24</a:t>
            </a:fld>
            <a:endParaRPr lang="ko-KR" altLang="en-US"/>
          </a:p>
        </p:txBody>
      </p:sp>
      <p:sp>
        <p:nvSpPr>
          <p:cNvPr id="4" name="바닥글 개체 틀 3"/>
          <p:cNvSpPr>
            <a:spLocks noGrp="1"/>
          </p:cNvSpPr>
          <p:nvPr>
            <p:ph type="ftr" sz="quarter" idx="11"/>
          </p:nvPr>
        </p:nvSpPr>
        <p:spPr>
          <a:xfrm>
            <a:off x="4038600" y="6356350"/>
            <a:ext cx="4114800" cy="365125"/>
          </a:xfrm>
          <a:prstGeom prst="rect">
            <a:avLst/>
          </a:prstGeom>
        </p:spPr>
        <p:txBody>
          <a:bodyPr/>
          <a:lstStyle/>
          <a:p>
            <a:endParaRPr lang="ko-KR" altLang="en-US"/>
          </a:p>
        </p:txBody>
      </p:sp>
      <p:sp>
        <p:nvSpPr>
          <p:cNvPr id="5" name="슬라이드 번호 개체 틀 4"/>
          <p:cNvSpPr>
            <a:spLocks noGrp="1"/>
          </p:cNvSpPr>
          <p:nvPr>
            <p:ph type="sldNum" sz="quarter" idx="12"/>
          </p:nvPr>
        </p:nvSpPr>
        <p:spPr/>
        <p:txBody>
          <a:bodyPr/>
          <a:lstStyle/>
          <a:p>
            <a:fld id="{BB5D696C-7C4B-4748-AD7A-B30C297BC295}" type="slidenum">
              <a:rPr lang="ko-KR" altLang="en-US" smtClean="0"/>
              <a:t>‹#›</a:t>
            </a:fld>
            <a:endParaRPr lang="ko-KR" altLang="en-US"/>
          </a:p>
        </p:txBody>
      </p:sp>
    </p:spTree>
    <p:extLst>
      <p:ext uri="{BB962C8B-B14F-4D97-AF65-F5344CB8AC3E}">
        <p14:creationId xmlns:p14="http://schemas.microsoft.com/office/powerpoint/2010/main" val="28986318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overlapping pics left">
    <p:spTree>
      <p:nvGrpSpPr>
        <p:cNvPr id="1" name=""/>
        <p:cNvGrpSpPr/>
        <p:nvPr/>
      </p:nvGrpSpPr>
      <p:grpSpPr>
        <a:xfrm>
          <a:off x="0" y="0"/>
          <a:ext cx="0" cy="0"/>
          <a:chOff x="0" y="0"/>
          <a:chExt cx="0" cy="0"/>
        </a:xfrm>
      </p:grpSpPr>
      <p:sp>
        <p:nvSpPr>
          <p:cNvPr id="8" name="그림 개체 틀 6"/>
          <p:cNvSpPr>
            <a:spLocks noGrp="1"/>
          </p:cNvSpPr>
          <p:nvPr>
            <p:ph type="pic" sz="quarter" idx="16"/>
          </p:nvPr>
        </p:nvSpPr>
        <p:spPr>
          <a:xfrm>
            <a:off x="462708" y="488515"/>
            <a:ext cx="4961062" cy="4784943"/>
          </a:xfrm>
        </p:spPr>
        <p:txBody>
          <a:bodyPr/>
          <a:lstStyle/>
          <a:p>
            <a:endParaRPr lang="ko-KR" altLang="en-US"/>
          </a:p>
        </p:txBody>
      </p:sp>
      <p:sp>
        <p:nvSpPr>
          <p:cNvPr id="9" name="그림 개체 틀 6"/>
          <p:cNvSpPr>
            <a:spLocks noGrp="1"/>
          </p:cNvSpPr>
          <p:nvPr>
            <p:ph type="pic" sz="quarter" idx="17"/>
          </p:nvPr>
        </p:nvSpPr>
        <p:spPr>
          <a:xfrm>
            <a:off x="2555309" y="2956142"/>
            <a:ext cx="2868461" cy="3108543"/>
          </a:xfrm>
        </p:spPr>
        <p:txBody>
          <a:bodyPr/>
          <a:lstStyle/>
          <a:p>
            <a:endParaRPr lang="ko-KR" altLang="en-US"/>
          </a:p>
        </p:txBody>
      </p:sp>
      <p:sp>
        <p:nvSpPr>
          <p:cNvPr id="3" name="날짜 개체 틀 2"/>
          <p:cNvSpPr>
            <a:spLocks noGrp="1"/>
          </p:cNvSpPr>
          <p:nvPr>
            <p:ph type="dt" sz="half" idx="10"/>
          </p:nvPr>
        </p:nvSpPr>
        <p:spPr>
          <a:xfrm>
            <a:off x="838200" y="6356350"/>
            <a:ext cx="2743200" cy="365125"/>
          </a:xfrm>
          <a:prstGeom prst="rect">
            <a:avLst/>
          </a:prstGeom>
        </p:spPr>
        <p:txBody>
          <a:bodyPr/>
          <a:lstStyle/>
          <a:p>
            <a:fld id="{51341328-A946-448A-9E7C-EF6F634A2AA6}" type="datetimeFigureOut">
              <a:rPr lang="ko-KR" altLang="en-US" smtClean="0"/>
              <a:t>2024-10-24</a:t>
            </a:fld>
            <a:endParaRPr lang="ko-KR" altLang="en-US"/>
          </a:p>
        </p:txBody>
      </p:sp>
      <p:sp>
        <p:nvSpPr>
          <p:cNvPr id="4" name="바닥글 개체 틀 3"/>
          <p:cNvSpPr>
            <a:spLocks noGrp="1"/>
          </p:cNvSpPr>
          <p:nvPr>
            <p:ph type="ftr" sz="quarter" idx="11"/>
          </p:nvPr>
        </p:nvSpPr>
        <p:spPr>
          <a:xfrm>
            <a:off x="4038600" y="6356350"/>
            <a:ext cx="4114800" cy="365125"/>
          </a:xfrm>
          <a:prstGeom prst="rect">
            <a:avLst/>
          </a:prstGeom>
        </p:spPr>
        <p:txBody>
          <a:bodyPr/>
          <a:lstStyle/>
          <a:p>
            <a:endParaRPr lang="ko-KR" altLang="en-US"/>
          </a:p>
        </p:txBody>
      </p:sp>
      <p:sp>
        <p:nvSpPr>
          <p:cNvPr id="5" name="슬라이드 번호 개체 틀 4"/>
          <p:cNvSpPr>
            <a:spLocks noGrp="1"/>
          </p:cNvSpPr>
          <p:nvPr>
            <p:ph type="sldNum" sz="quarter" idx="12"/>
          </p:nvPr>
        </p:nvSpPr>
        <p:spPr/>
        <p:txBody>
          <a:bodyPr/>
          <a:lstStyle/>
          <a:p>
            <a:fld id="{BB5D696C-7C4B-4748-AD7A-B30C297BC295}" type="slidenum">
              <a:rPr lang="ko-KR" altLang="en-US" smtClean="0"/>
              <a:t>‹#›</a:t>
            </a:fld>
            <a:endParaRPr lang="ko-KR" altLang="en-US"/>
          </a:p>
        </p:txBody>
      </p:sp>
    </p:spTree>
    <p:extLst>
      <p:ext uri="{BB962C8B-B14F-4D97-AF65-F5344CB8AC3E}">
        <p14:creationId xmlns:p14="http://schemas.microsoft.com/office/powerpoint/2010/main" val="3160632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ight pic 2">
    <p:spTree>
      <p:nvGrpSpPr>
        <p:cNvPr id="1" name=""/>
        <p:cNvGrpSpPr/>
        <p:nvPr/>
      </p:nvGrpSpPr>
      <p:grpSpPr>
        <a:xfrm>
          <a:off x="0" y="0"/>
          <a:ext cx="0" cy="0"/>
          <a:chOff x="0" y="0"/>
          <a:chExt cx="0" cy="0"/>
        </a:xfrm>
      </p:grpSpPr>
      <p:sp>
        <p:nvSpPr>
          <p:cNvPr id="7" name="그림 개체 틀 6"/>
          <p:cNvSpPr>
            <a:spLocks noGrp="1"/>
          </p:cNvSpPr>
          <p:nvPr>
            <p:ph type="pic" sz="quarter" idx="17"/>
          </p:nvPr>
        </p:nvSpPr>
        <p:spPr>
          <a:xfrm>
            <a:off x="7805058" y="798869"/>
            <a:ext cx="3585241" cy="4073756"/>
          </a:xfrm>
        </p:spPr>
        <p:txBody>
          <a:bodyPr/>
          <a:lstStyle/>
          <a:p>
            <a:endParaRPr lang="ko-KR" altLang="en-US"/>
          </a:p>
        </p:txBody>
      </p:sp>
      <p:sp>
        <p:nvSpPr>
          <p:cNvPr id="3" name="날짜 개체 틀 2"/>
          <p:cNvSpPr>
            <a:spLocks noGrp="1"/>
          </p:cNvSpPr>
          <p:nvPr>
            <p:ph type="dt" sz="half" idx="10"/>
          </p:nvPr>
        </p:nvSpPr>
        <p:spPr>
          <a:xfrm>
            <a:off x="838200" y="6356350"/>
            <a:ext cx="2743200" cy="365125"/>
          </a:xfrm>
          <a:prstGeom prst="rect">
            <a:avLst/>
          </a:prstGeom>
        </p:spPr>
        <p:txBody>
          <a:bodyPr/>
          <a:lstStyle/>
          <a:p>
            <a:fld id="{51341328-A946-448A-9E7C-EF6F634A2AA6}" type="datetimeFigureOut">
              <a:rPr lang="ko-KR" altLang="en-US" smtClean="0"/>
              <a:t>2024-10-24</a:t>
            </a:fld>
            <a:endParaRPr lang="ko-KR" altLang="en-US"/>
          </a:p>
        </p:txBody>
      </p:sp>
      <p:sp>
        <p:nvSpPr>
          <p:cNvPr id="4" name="바닥글 개체 틀 3"/>
          <p:cNvSpPr>
            <a:spLocks noGrp="1"/>
          </p:cNvSpPr>
          <p:nvPr>
            <p:ph type="ftr" sz="quarter" idx="11"/>
          </p:nvPr>
        </p:nvSpPr>
        <p:spPr>
          <a:xfrm>
            <a:off x="4038600" y="6356350"/>
            <a:ext cx="4114800" cy="365125"/>
          </a:xfrm>
          <a:prstGeom prst="rect">
            <a:avLst/>
          </a:prstGeom>
        </p:spPr>
        <p:txBody>
          <a:bodyPr/>
          <a:lstStyle/>
          <a:p>
            <a:endParaRPr lang="ko-KR" altLang="en-US"/>
          </a:p>
        </p:txBody>
      </p:sp>
      <p:sp>
        <p:nvSpPr>
          <p:cNvPr id="5" name="슬라이드 번호 개체 틀 4"/>
          <p:cNvSpPr>
            <a:spLocks noGrp="1"/>
          </p:cNvSpPr>
          <p:nvPr>
            <p:ph type="sldNum" sz="quarter" idx="12"/>
          </p:nvPr>
        </p:nvSpPr>
        <p:spPr/>
        <p:txBody>
          <a:bodyPr/>
          <a:lstStyle/>
          <a:p>
            <a:fld id="{BB5D696C-7C4B-4748-AD7A-B30C297BC295}" type="slidenum">
              <a:rPr lang="ko-KR" altLang="en-US" smtClean="0"/>
              <a:t>‹#›</a:t>
            </a:fld>
            <a:endParaRPr lang="ko-KR" altLang="en-US"/>
          </a:p>
        </p:txBody>
      </p:sp>
    </p:spTree>
    <p:extLst>
      <p:ext uri="{BB962C8B-B14F-4D97-AF65-F5344CB8AC3E}">
        <p14:creationId xmlns:p14="http://schemas.microsoft.com/office/powerpoint/2010/main" val="11624401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ower rectangular pic">
    <p:spTree>
      <p:nvGrpSpPr>
        <p:cNvPr id="1" name=""/>
        <p:cNvGrpSpPr/>
        <p:nvPr/>
      </p:nvGrpSpPr>
      <p:grpSpPr>
        <a:xfrm>
          <a:off x="0" y="0"/>
          <a:ext cx="0" cy="0"/>
          <a:chOff x="0" y="0"/>
          <a:chExt cx="0" cy="0"/>
        </a:xfrm>
      </p:grpSpPr>
      <p:sp>
        <p:nvSpPr>
          <p:cNvPr id="7" name="그림 개체 틀 6"/>
          <p:cNvSpPr>
            <a:spLocks noGrp="1"/>
          </p:cNvSpPr>
          <p:nvPr>
            <p:ph type="pic" sz="quarter" idx="17"/>
          </p:nvPr>
        </p:nvSpPr>
        <p:spPr>
          <a:xfrm>
            <a:off x="-3841" y="3432132"/>
            <a:ext cx="12195841" cy="3425868"/>
          </a:xfrm>
        </p:spPr>
        <p:txBody>
          <a:bodyPr/>
          <a:lstStyle/>
          <a:p>
            <a:endParaRPr lang="ko-KR" altLang="en-US"/>
          </a:p>
        </p:txBody>
      </p:sp>
      <p:sp>
        <p:nvSpPr>
          <p:cNvPr id="3" name="날짜 개체 틀 2"/>
          <p:cNvSpPr>
            <a:spLocks noGrp="1"/>
          </p:cNvSpPr>
          <p:nvPr>
            <p:ph type="dt" sz="half" idx="10"/>
          </p:nvPr>
        </p:nvSpPr>
        <p:spPr>
          <a:xfrm>
            <a:off x="838200" y="6356350"/>
            <a:ext cx="2743200" cy="365125"/>
          </a:xfrm>
          <a:prstGeom prst="rect">
            <a:avLst/>
          </a:prstGeom>
        </p:spPr>
        <p:txBody>
          <a:bodyPr/>
          <a:lstStyle/>
          <a:p>
            <a:fld id="{51341328-A946-448A-9E7C-EF6F634A2AA6}" type="datetimeFigureOut">
              <a:rPr lang="ko-KR" altLang="en-US" smtClean="0"/>
              <a:t>2024-10-24</a:t>
            </a:fld>
            <a:endParaRPr lang="ko-KR" altLang="en-US"/>
          </a:p>
        </p:txBody>
      </p:sp>
      <p:sp>
        <p:nvSpPr>
          <p:cNvPr id="4" name="바닥글 개체 틀 3"/>
          <p:cNvSpPr>
            <a:spLocks noGrp="1"/>
          </p:cNvSpPr>
          <p:nvPr>
            <p:ph type="ftr" sz="quarter" idx="11"/>
          </p:nvPr>
        </p:nvSpPr>
        <p:spPr>
          <a:xfrm>
            <a:off x="4038600" y="6356350"/>
            <a:ext cx="4114800" cy="365125"/>
          </a:xfrm>
          <a:prstGeom prst="rect">
            <a:avLst/>
          </a:prstGeom>
        </p:spPr>
        <p:txBody>
          <a:bodyPr/>
          <a:lstStyle/>
          <a:p>
            <a:endParaRPr lang="ko-KR" altLang="en-US"/>
          </a:p>
        </p:txBody>
      </p:sp>
      <p:sp>
        <p:nvSpPr>
          <p:cNvPr id="5" name="슬라이드 번호 개체 틀 4"/>
          <p:cNvSpPr>
            <a:spLocks noGrp="1"/>
          </p:cNvSpPr>
          <p:nvPr>
            <p:ph type="sldNum" sz="quarter" idx="12"/>
          </p:nvPr>
        </p:nvSpPr>
        <p:spPr/>
        <p:txBody>
          <a:bodyPr/>
          <a:lstStyle/>
          <a:p>
            <a:fld id="{BB5D696C-7C4B-4748-AD7A-B30C297BC295}" type="slidenum">
              <a:rPr lang="ko-KR" altLang="en-US" smtClean="0"/>
              <a:t>‹#›</a:t>
            </a:fld>
            <a:endParaRPr lang="ko-KR" altLang="en-US"/>
          </a:p>
        </p:txBody>
      </p:sp>
    </p:spTree>
    <p:extLst>
      <p:ext uri="{BB962C8B-B14F-4D97-AF65-F5344CB8AC3E}">
        <p14:creationId xmlns:p14="http://schemas.microsoft.com/office/powerpoint/2010/main" val="21235066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left vertical pics">
    <p:spTree>
      <p:nvGrpSpPr>
        <p:cNvPr id="1" name=""/>
        <p:cNvGrpSpPr/>
        <p:nvPr/>
      </p:nvGrpSpPr>
      <p:grpSpPr>
        <a:xfrm>
          <a:off x="0" y="0"/>
          <a:ext cx="0" cy="0"/>
          <a:chOff x="0" y="0"/>
          <a:chExt cx="0" cy="0"/>
        </a:xfrm>
      </p:grpSpPr>
      <p:sp>
        <p:nvSpPr>
          <p:cNvPr id="8" name="그림 개체 틀 6"/>
          <p:cNvSpPr>
            <a:spLocks noGrp="1"/>
          </p:cNvSpPr>
          <p:nvPr>
            <p:ph type="pic" sz="quarter" idx="17"/>
          </p:nvPr>
        </p:nvSpPr>
        <p:spPr>
          <a:xfrm>
            <a:off x="926925" y="579217"/>
            <a:ext cx="2818357" cy="5455085"/>
          </a:xfrm>
        </p:spPr>
        <p:txBody>
          <a:bodyPr/>
          <a:lstStyle/>
          <a:p>
            <a:endParaRPr lang="ko-KR" altLang="en-US"/>
          </a:p>
        </p:txBody>
      </p:sp>
      <p:sp>
        <p:nvSpPr>
          <p:cNvPr id="9" name="그림 개체 틀 6"/>
          <p:cNvSpPr>
            <a:spLocks noGrp="1"/>
          </p:cNvSpPr>
          <p:nvPr>
            <p:ph type="pic" sz="quarter" idx="18"/>
          </p:nvPr>
        </p:nvSpPr>
        <p:spPr>
          <a:xfrm>
            <a:off x="3895929" y="2332862"/>
            <a:ext cx="2818357" cy="3701439"/>
          </a:xfrm>
        </p:spPr>
        <p:txBody>
          <a:bodyPr/>
          <a:lstStyle/>
          <a:p>
            <a:endParaRPr lang="ko-KR" altLang="en-US"/>
          </a:p>
        </p:txBody>
      </p:sp>
      <p:sp>
        <p:nvSpPr>
          <p:cNvPr id="3" name="날짜 개체 틀 2"/>
          <p:cNvSpPr>
            <a:spLocks noGrp="1"/>
          </p:cNvSpPr>
          <p:nvPr>
            <p:ph type="dt" sz="half" idx="10"/>
          </p:nvPr>
        </p:nvSpPr>
        <p:spPr>
          <a:xfrm>
            <a:off x="838200" y="6356350"/>
            <a:ext cx="2743200" cy="365125"/>
          </a:xfrm>
          <a:prstGeom prst="rect">
            <a:avLst/>
          </a:prstGeom>
        </p:spPr>
        <p:txBody>
          <a:bodyPr/>
          <a:lstStyle/>
          <a:p>
            <a:fld id="{51341328-A946-448A-9E7C-EF6F634A2AA6}" type="datetimeFigureOut">
              <a:rPr lang="ko-KR" altLang="en-US" smtClean="0"/>
              <a:t>2024-10-24</a:t>
            </a:fld>
            <a:endParaRPr lang="ko-KR" altLang="en-US"/>
          </a:p>
        </p:txBody>
      </p:sp>
      <p:sp>
        <p:nvSpPr>
          <p:cNvPr id="4" name="바닥글 개체 틀 3"/>
          <p:cNvSpPr>
            <a:spLocks noGrp="1"/>
          </p:cNvSpPr>
          <p:nvPr>
            <p:ph type="ftr" sz="quarter" idx="11"/>
          </p:nvPr>
        </p:nvSpPr>
        <p:spPr>
          <a:xfrm>
            <a:off x="4038600" y="6356350"/>
            <a:ext cx="4114800" cy="365125"/>
          </a:xfrm>
          <a:prstGeom prst="rect">
            <a:avLst/>
          </a:prstGeom>
        </p:spPr>
        <p:txBody>
          <a:bodyPr/>
          <a:lstStyle/>
          <a:p>
            <a:endParaRPr lang="ko-KR" altLang="en-US"/>
          </a:p>
        </p:txBody>
      </p:sp>
      <p:sp>
        <p:nvSpPr>
          <p:cNvPr id="5" name="슬라이드 번호 개체 틀 4"/>
          <p:cNvSpPr>
            <a:spLocks noGrp="1"/>
          </p:cNvSpPr>
          <p:nvPr>
            <p:ph type="sldNum" sz="quarter" idx="12"/>
          </p:nvPr>
        </p:nvSpPr>
        <p:spPr/>
        <p:txBody>
          <a:bodyPr/>
          <a:lstStyle/>
          <a:p>
            <a:fld id="{BB5D696C-7C4B-4748-AD7A-B30C297BC295}" type="slidenum">
              <a:rPr lang="ko-KR" altLang="en-US" smtClean="0"/>
              <a:t>‹#›</a:t>
            </a:fld>
            <a:endParaRPr lang="ko-KR" altLang="en-US"/>
          </a:p>
        </p:txBody>
      </p:sp>
    </p:spTree>
    <p:extLst>
      <p:ext uri="{BB962C8B-B14F-4D97-AF65-F5344CB8AC3E}">
        <p14:creationId xmlns:p14="http://schemas.microsoft.com/office/powerpoint/2010/main" val="14783328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lower vertical pics">
    <p:spTree>
      <p:nvGrpSpPr>
        <p:cNvPr id="1" name=""/>
        <p:cNvGrpSpPr/>
        <p:nvPr/>
      </p:nvGrpSpPr>
      <p:grpSpPr>
        <a:xfrm>
          <a:off x="0" y="0"/>
          <a:ext cx="0" cy="0"/>
          <a:chOff x="0" y="0"/>
          <a:chExt cx="0" cy="0"/>
        </a:xfrm>
      </p:grpSpPr>
      <p:sp>
        <p:nvSpPr>
          <p:cNvPr id="11" name="그림 개체 틀 6"/>
          <p:cNvSpPr>
            <a:spLocks noGrp="1"/>
          </p:cNvSpPr>
          <p:nvPr>
            <p:ph type="pic" sz="quarter" idx="18"/>
          </p:nvPr>
        </p:nvSpPr>
        <p:spPr>
          <a:xfrm>
            <a:off x="1723915" y="3711389"/>
            <a:ext cx="2140772" cy="3146612"/>
          </a:xfrm>
        </p:spPr>
        <p:txBody>
          <a:bodyPr/>
          <a:lstStyle/>
          <a:p>
            <a:endParaRPr lang="ko-KR" altLang="en-US"/>
          </a:p>
        </p:txBody>
      </p:sp>
      <p:sp>
        <p:nvSpPr>
          <p:cNvPr id="12" name="그림 개체 틀 6"/>
          <p:cNvSpPr>
            <a:spLocks noGrp="1"/>
          </p:cNvSpPr>
          <p:nvPr>
            <p:ph type="pic" sz="quarter" idx="19"/>
          </p:nvPr>
        </p:nvSpPr>
        <p:spPr>
          <a:xfrm>
            <a:off x="3918176" y="3711388"/>
            <a:ext cx="2140772" cy="3146612"/>
          </a:xfrm>
        </p:spPr>
        <p:txBody>
          <a:bodyPr/>
          <a:lstStyle/>
          <a:p>
            <a:endParaRPr lang="ko-KR" altLang="en-US"/>
          </a:p>
        </p:txBody>
      </p:sp>
      <p:sp>
        <p:nvSpPr>
          <p:cNvPr id="13" name="그림 개체 틀 6"/>
          <p:cNvSpPr>
            <a:spLocks noGrp="1"/>
          </p:cNvSpPr>
          <p:nvPr>
            <p:ph type="pic" sz="quarter" idx="20"/>
          </p:nvPr>
        </p:nvSpPr>
        <p:spPr>
          <a:xfrm>
            <a:off x="6112437" y="3711388"/>
            <a:ext cx="2140772" cy="3146612"/>
          </a:xfrm>
        </p:spPr>
        <p:txBody>
          <a:bodyPr/>
          <a:lstStyle/>
          <a:p>
            <a:endParaRPr lang="ko-KR" altLang="en-US"/>
          </a:p>
        </p:txBody>
      </p:sp>
      <p:sp>
        <p:nvSpPr>
          <p:cNvPr id="14" name="그림 개체 틀 6"/>
          <p:cNvSpPr>
            <a:spLocks noGrp="1"/>
          </p:cNvSpPr>
          <p:nvPr>
            <p:ph type="pic" sz="quarter" idx="21"/>
          </p:nvPr>
        </p:nvSpPr>
        <p:spPr>
          <a:xfrm>
            <a:off x="8306699" y="3711388"/>
            <a:ext cx="2140772" cy="3146612"/>
          </a:xfrm>
        </p:spPr>
        <p:txBody>
          <a:bodyPr/>
          <a:lstStyle/>
          <a:p>
            <a:endParaRPr lang="ko-KR" altLang="en-US"/>
          </a:p>
        </p:txBody>
      </p:sp>
      <p:sp>
        <p:nvSpPr>
          <p:cNvPr id="3" name="날짜 개체 틀 2"/>
          <p:cNvSpPr>
            <a:spLocks noGrp="1"/>
          </p:cNvSpPr>
          <p:nvPr>
            <p:ph type="dt" sz="half" idx="10"/>
          </p:nvPr>
        </p:nvSpPr>
        <p:spPr>
          <a:xfrm>
            <a:off x="838200" y="6356350"/>
            <a:ext cx="2743200" cy="365125"/>
          </a:xfrm>
          <a:prstGeom prst="rect">
            <a:avLst/>
          </a:prstGeom>
        </p:spPr>
        <p:txBody>
          <a:bodyPr/>
          <a:lstStyle/>
          <a:p>
            <a:fld id="{51341328-A946-448A-9E7C-EF6F634A2AA6}" type="datetimeFigureOut">
              <a:rPr lang="ko-KR" altLang="en-US" smtClean="0"/>
              <a:t>2024-10-24</a:t>
            </a:fld>
            <a:endParaRPr lang="ko-KR" altLang="en-US"/>
          </a:p>
        </p:txBody>
      </p:sp>
      <p:sp>
        <p:nvSpPr>
          <p:cNvPr id="4" name="바닥글 개체 틀 3"/>
          <p:cNvSpPr>
            <a:spLocks noGrp="1"/>
          </p:cNvSpPr>
          <p:nvPr>
            <p:ph type="ftr" sz="quarter" idx="11"/>
          </p:nvPr>
        </p:nvSpPr>
        <p:spPr>
          <a:xfrm>
            <a:off x="4038600" y="6356350"/>
            <a:ext cx="4114800" cy="365125"/>
          </a:xfrm>
          <a:prstGeom prst="rect">
            <a:avLst/>
          </a:prstGeom>
        </p:spPr>
        <p:txBody>
          <a:bodyPr/>
          <a:lstStyle/>
          <a:p>
            <a:endParaRPr lang="ko-KR" altLang="en-US"/>
          </a:p>
        </p:txBody>
      </p:sp>
      <p:sp>
        <p:nvSpPr>
          <p:cNvPr id="5" name="슬라이드 번호 개체 틀 4"/>
          <p:cNvSpPr>
            <a:spLocks noGrp="1"/>
          </p:cNvSpPr>
          <p:nvPr>
            <p:ph type="sldNum" sz="quarter" idx="12"/>
          </p:nvPr>
        </p:nvSpPr>
        <p:spPr/>
        <p:txBody>
          <a:bodyPr/>
          <a:lstStyle/>
          <a:p>
            <a:fld id="{BB5D696C-7C4B-4748-AD7A-B30C297BC295}" type="slidenum">
              <a:rPr lang="ko-KR" altLang="en-US" smtClean="0"/>
              <a:t>‹#›</a:t>
            </a:fld>
            <a:endParaRPr lang="ko-KR" altLang="en-US"/>
          </a:p>
        </p:txBody>
      </p:sp>
    </p:spTree>
    <p:extLst>
      <p:ext uri="{BB962C8B-B14F-4D97-AF65-F5344CB8AC3E}">
        <p14:creationId xmlns:p14="http://schemas.microsoft.com/office/powerpoint/2010/main" val="959627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ight pic">
    <p:spTree>
      <p:nvGrpSpPr>
        <p:cNvPr id="1" name=""/>
        <p:cNvGrpSpPr/>
        <p:nvPr/>
      </p:nvGrpSpPr>
      <p:grpSpPr>
        <a:xfrm>
          <a:off x="0" y="0"/>
          <a:ext cx="0" cy="0"/>
          <a:chOff x="0" y="0"/>
          <a:chExt cx="0" cy="0"/>
        </a:xfrm>
      </p:grpSpPr>
      <p:sp>
        <p:nvSpPr>
          <p:cNvPr id="7" name="그림 개체 틀 6"/>
          <p:cNvSpPr>
            <a:spLocks noGrp="1"/>
          </p:cNvSpPr>
          <p:nvPr>
            <p:ph type="pic" sz="quarter" idx="13"/>
          </p:nvPr>
        </p:nvSpPr>
        <p:spPr>
          <a:xfrm>
            <a:off x="6209412" y="340242"/>
            <a:ext cx="5645888" cy="6113721"/>
          </a:xfrm>
        </p:spPr>
        <p:txBody>
          <a:bodyPr/>
          <a:lstStyle/>
          <a:p>
            <a:endParaRPr lang="ko-KR" altLang="en-US"/>
          </a:p>
        </p:txBody>
      </p:sp>
      <p:sp>
        <p:nvSpPr>
          <p:cNvPr id="3" name="날짜 개체 틀 2"/>
          <p:cNvSpPr>
            <a:spLocks noGrp="1"/>
          </p:cNvSpPr>
          <p:nvPr>
            <p:ph type="dt" sz="half" idx="10"/>
          </p:nvPr>
        </p:nvSpPr>
        <p:spPr>
          <a:xfrm>
            <a:off x="838200" y="6356350"/>
            <a:ext cx="2743200" cy="365125"/>
          </a:xfrm>
          <a:prstGeom prst="rect">
            <a:avLst/>
          </a:prstGeom>
        </p:spPr>
        <p:txBody>
          <a:bodyPr/>
          <a:lstStyle/>
          <a:p>
            <a:fld id="{51341328-A946-448A-9E7C-EF6F634A2AA6}" type="datetimeFigureOut">
              <a:rPr lang="ko-KR" altLang="en-US" smtClean="0"/>
              <a:t>2024-10-24</a:t>
            </a:fld>
            <a:endParaRPr lang="ko-KR" altLang="en-US"/>
          </a:p>
        </p:txBody>
      </p:sp>
      <p:sp>
        <p:nvSpPr>
          <p:cNvPr id="4" name="바닥글 개체 틀 3"/>
          <p:cNvSpPr>
            <a:spLocks noGrp="1"/>
          </p:cNvSpPr>
          <p:nvPr>
            <p:ph type="ftr" sz="quarter" idx="11"/>
          </p:nvPr>
        </p:nvSpPr>
        <p:spPr>
          <a:xfrm>
            <a:off x="4038600" y="6356350"/>
            <a:ext cx="4114800" cy="365125"/>
          </a:xfrm>
          <a:prstGeom prst="rect">
            <a:avLst/>
          </a:prstGeom>
        </p:spPr>
        <p:txBody>
          <a:bodyPr/>
          <a:lstStyle/>
          <a:p>
            <a:endParaRPr lang="ko-KR" altLang="en-US"/>
          </a:p>
        </p:txBody>
      </p:sp>
      <p:sp>
        <p:nvSpPr>
          <p:cNvPr id="5" name="슬라이드 번호 개체 틀 4"/>
          <p:cNvSpPr>
            <a:spLocks noGrp="1"/>
          </p:cNvSpPr>
          <p:nvPr>
            <p:ph type="sldNum" sz="quarter" idx="12"/>
          </p:nvPr>
        </p:nvSpPr>
        <p:spPr/>
        <p:txBody>
          <a:bodyPr/>
          <a:lstStyle/>
          <a:p>
            <a:fld id="{BB5D696C-7C4B-4748-AD7A-B30C297BC295}" type="slidenum">
              <a:rPr lang="ko-KR" altLang="en-US" smtClean="0"/>
              <a:t>‹#›</a:t>
            </a:fld>
            <a:endParaRPr lang="ko-KR" altLang="en-US"/>
          </a:p>
        </p:txBody>
      </p:sp>
    </p:spTree>
    <p:extLst>
      <p:ext uri="{BB962C8B-B14F-4D97-AF65-F5344CB8AC3E}">
        <p14:creationId xmlns:p14="http://schemas.microsoft.com/office/powerpoint/2010/main" val="19929915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ight side pic">
    <p:spTree>
      <p:nvGrpSpPr>
        <p:cNvPr id="1" name=""/>
        <p:cNvGrpSpPr/>
        <p:nvPr/>
      </p:nvGrpSpPr>
      <p:grpSpPr>
        <a:xfrm>
          <a:off x="0" y="0"/>
          <a:ext cx="0" cy="0"/>
          <a:chOff x="0" y="0"/>
          <a:chExt cx="0" cy="0"/>
        </a:xfrm>
      </p:grpSpPr>
      <p:sp>
        <p:nvSpPr>
          <p:cNvPr id="7" name="그림 개체 틀 6"/>
          <p:cNvSpPr>
            <a:spLocks noGrp="1"/>
          </p:cNvSpPr>
          <p:nvPr>
            <p:ph type="pic" sz="quarter" idx="17"/>
          </p:nvPr>
        </p:nvSpPr>
        <p:spPr>
          <a:xfrm>
            <a:off x="0" y="1"/>
            <a:ext cx="12192000" cy="3345628"/>
          </a:xfrm>
        </p:spPr>
        <p:txBody>
          <a:bodyPr/>
          <a:lstStyle/>
          <a:p>
            <a:endParaRPr lang="ko-KR" altLang="en-US"/>
          </a:p>
        </p:txBody>
      </p:sp>
      <p:sp>
        <p:nvSpPr>
          <p:cNvPr id="8" name="그림 개체 틀 6"/>
          <p:cNvSpPr>
            <a:spLocks noGrp="1"/>
          </p:cNvSpPr>
          <p:nvPr>
            <p:ph type="pic" sz="quarter" idx="18"/>
          </p:nvPr>
        </p:nvSpPr>
        <p:spPr>
          <a:xfrm>
            <a:off x="6660694" y="2915679"/>
            <a:ext cx="4276983" cy="3257550"/>
          </a:xfrm>
        </p:spPr>
        <p:txBody>
          <a:bodyPr/>
          <a:lstStyle/>
          <a:p>
            <a:endParaRPr lang="ko-KR" altLang="en-US"/>
          </a:p>
        </p:txBody>
      </p:sp>
      <p:sp>
        <p:nvSpPr>
          <p:cNvPr id="3" name="날짜 개체 틀 2"/>
          <p:cNvSpPr>
            <a:spLocks noGrp="1"/>
          </p:cNvSpPr>
          <p:nvPr>
            <p:ph type="dt" sz="half" idx="10"/>
          </p:nvPr>
        </p:nvSpPr>
        <p:spPr>
          <a:xfrm>
            <a:off x="838200" y="6356350"/>
            <a:ext cx="2743200" cy="365125"/>
          </a:xfrm>
          <a:prstGeom prst="rect">
            <a:avLst/>
          </a:prstGeom>
        </p:spPr>
        <p:txBody>
          <a:bodyPr/>
          <a:lstStyle/>
          <a:p>
            <a:fld id="{51341328-A946-448A-9E7C-EF6F634A2AA6}" type="datetimeFigureOut">
              <a:rPr lang="ko-KR" altLang="en-US" smtClean="0"/>
              <a:t>2024-10-24</a:t>
            </a:fld>
            <a:endParaRPr lang="ko-KR" altLang="en-US"/>
          </a:p>
        </p:txBody>
      </p:sp>
      <p:sp>
        <p:nvSpPr>
          <p:cNvPr id="4" name="바닥글 개체 틀 3"/>
          <p:cNvSpPr>
            <a:spLocks noGrp="1"/>
          </p:cNvSpPr>
          <p:nvPr>
            <p:ph type="ftr" sz="quarter" idx="11"/>
          </p:nvPr>
        </p:nvSpPr>
        <p:spPr>
          <a:xfrm>
            <a:off x="4038600" y="6356350"/>
            <a:ext cx="4114800" cy="365125"/>
          </a:xfrm>
          <a:prstGeom prst="rect">
            <a:avLst/>
          </a:prstGeom>
        </p:spPr>
        <p:txBody>
          <a:bodyPr/>
          <a:lstStyle/>
          <a:p>
            <a:endParaRPr lang="ko-KR" altLang="en-US"/>
          </a:p>
        </p:txBody>
      </p:sp>
      <p:sp>
        <p:nvSpPr>
          <p:cNvPr id="5" name="슬라이드 번호 개체 틀 4"/>
          <p:cNvSpPr>
            <a:spLocks noGrp="1"/>
          </p:cNvSpPr>
          <p:nvPr>
            <p:ph type="sldNum" sz="quarter" idx="12"/>
          </p:nvPr>
        </p:nvSpPr>
        <p:spPr/>
        <p:txBody>
          <a:bodyPr/>
          <a:lstStyle/>
          <a:p>
            <a:fld id="{BB5D696C-7C4B-4748-AD7A-B30C297BC295}" type="slidenum">
              <a:rPr lang="ko-KR" altLang="en-US" smtClean="0"/>
              <a:t>‹#›</a:t>
            </a:fld>
            <a:endParaRPr lang="ko-KR" altLang="en-US"/>
          </a:p>
        </p:txBody>
      </p:sp>
    </p:spTree>
    <p:extLst>
      <p:ext uri="{BB962C8B-B14F-4D97-AF65-F5344CB8AC3E}">
        <p14:creationId xmlns:p14="http://schemas.microsoft.com/office/powerpoint/2010/main" val="1384486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4 left pic">
    <p:spTree>
      <p:nvGrpSpPr>
        <p:cNvPr id="1" name=""/>
        <p:cNvGrpSpPr/>
        <p:nvPr/>
      </p:nvGrpSpPr>
      <p:grpSpPr>
        <a:xfrm>
          <a:off x="0" y="0"/>
          <a:ext cx="0" cy="0"/>
          <a:chOff x="0" y="0"/>
          <a:chExt cx="0" cy="0"/>
        </a:xfrm>
      </p:grpSpPr>
      <p:sp>
        <p:nvSpPr>
          <p:cNvPr id="7" name="그림 개체 틀 6"/>
          <p:cNvSpPr>
            <a:spLocks noGrp="1"/>
          </p:cNvSpPr>
          <p:nvPr>
            <p:ph type="pic" sz="quarter" idx="17"/>
          </p:nvPr>
        </p:nvSpPr>
        <p:spPr>
          <a:xfrm>
            <a:off x="0" y="0"/>
            <a:ext cx="8153400" cy="6857999"/>
          </a:xfrm>
        </p:spPr>
        <p:txBody>
          <a:bodyPr/>
          <a:lstStyle/>
          <a:p>
            <a:endParaRPr lang="ko-KR" altLang="en-US"/>
          </a:p>
        </p:txBody>
      </p:sp>
      <p:sp>
        <p:nvSpPr>
          <p:cNvPr id="3" name="날짜 개체 틀 2"/>
          <p:cNvSpPr>
            <a:spLocks noGrp="1"/>
          </p:cNvSpPr>
          <p:nvPr>
            <p:ph type="dt" sz="half" idx="10"/>
          </p:nvPr>
        </p:nvSpPr>
        <p:spPr>
          <a:xfrm>
            <a:off x="838200" y="6356350"/>
            <a:ext cx="2743200" cy="365125"/>
          </a:xfrm>
          <a:prstGeom prst="rect">
            <a:avLst/>
          </a:prstGeom>
        </p:spPr>
        <p:txBody>
          <a:bodyPr/>
          <a:lstStyle/>
          <a:p>
            <a:fld id="{51341328-A946-448A-9E7C-EF6F634A2AA6}" type="datetimeFigureOut">
              <a:rPr lang="ko-KR" altLang="en-US" smtClean="0"/>
              <a:t>2024-10-24</a:t>
            </a:fld>
            <a:endParaRPr lang="ko-KR" altLang="en-US"/>
          </a:p>
        </p:txBody>
      </p:sp>
      <p:sp>
        <p:nvSpPr>
          <p:cNvPr id="4" name="바닥글 개체 틀 3"/>
          <p:cNvSpPr>
            <a:spLocks noGrp="1"/>
          </p:cNvSpPr>
          <p:nvPr>
            <p:ph type="ftr" sz="quarter" idx="11"/>
          </p:nvPr>
        </p:nvSpPr>
        <p:spPr>
          <a:xfrm>
            <a:off x="4038600" y="6356350"/>
            <a:ext cx="4114800" cy="365125"/>
          </a:xfrm>
          <a:prstGeom prst="rect">
            <a:avLst/>
          </a:prstGeom>
        </p:spPr>
        <p:txBody>
          <a:bodyPr/>
          <a:lstStyle/>
          <a:p>
            <a:endParaRPr lang="ko-KR" altLang="en-US"/>
          </a:p>
        </p:txBody>
      </p:sp>
      <p:sp>
        <p:nvSpPr>
          <p:cNvPr id="5" name="슬라이드 번호 개체 틀 4"/>
          <p:cNvSpPr>
            <a:spLocks noGrp="1"/>
          </p:cNvSpPr>
          <p:nvPr>
            <p:ph type="sldNum" sz="quarter" idx="12"/>
          </p:nvPr>
        </p:nvSpPr>
        <p:spPr/>
        <p:txBody>
          <a:bodyPr/>
          <a:lstStyle/>
          <a:p>
            <a:fld id="{BB5D696C-7C4B-4748-AD7A-B30C297BC295}" type="slidenum">
              <a:rPr lang="ko-KR" altLang="en-US" smtClean="0"/>
              <a:t>‹#›</a:t>
            </a:fld>
            <a:endParaRPr lang="ko-KR" altLang="en-US"/>
          </a:p>
        </p:txBody>
      </p:sp>
    </p:spTree>
    <p:extLst>
      <p:ext uri="{BB962C8B-B14F-4D97-AF65-F5344CB8AC3E}">
        <p14:creationId xmlns:p14="http://schemas.microsoft.com/office/powerpoint/2010/main" val="684518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odd sized right pics">
    <p:spTree>
      <p:nvGrpSpPr>
        <p:cNvPr id="1" name=""/>
        <p:cNvGrpSpPr/>
        <p:nvPr/>
      </p:nvGrpSpPr>
      <p:grpSpPr>
        <a:xfrm>
          <a:off x="0" y="0"/>
          <a:ext cx="0" cy="0"/>
          <a:chOff x="0" y="0"/>
          <a:chExt cx="0" cy="0"/>
        </a:xfrm>
      </p:grpSpPr>
      <p:sp>
        <p:nvSpPr>
          <p:cNvPr id="8" name="그림 개체 틀 6"/>
          <p:cNvSpPr>
            <a:spLocks noGrp="1"/>
          </p:cNvSpPr>
          <p:nvPr>
            <p:ph type="pic" sz="quarter" idx="18"/>
          </p:nvPr>
        </p:nvSpPr>
        <p:spPr>
          <a:xfrm>
            <a:off x="5647764" y="2409713"/>
            <a:ext cx="3969571" cy="2463501"/>
          </a:xfrm>
        </p:spPr>
        <p:txBody>
          <a:bodyPr/>
          <a:lstStyle/>
          <a:p>
            <a:endParaRPr lang="ko-KR" altLang="en-US"/>
          </a:p>
        </p:txBody>
      </p:sp>
      <p:sp>
        <p:nvSpPr>
          <p:cNvPr id="9" name="그림 개체 틀 6"/>
          <p:cNvSpPr>
            <a:spLocks noGrp="1"/>
          </p:cNvSpPr>
          <p:nvPr>
            <p:ph type="pic" sz="quarter" idx="19"/>
          </p:nvPr>
        </p:nvSpPr>
        <p:spPr>
          <a:xfrm>
            <a:off x="9823525" y="2409713"/>
            <a:ext cx="2368476" cy="2463501"/>
          </a:xfrm>
        </p:spPr>
        <p:txBody>
          <a:bodyPr/>
          <a:lstStyle/>
          <a:p>
            <a:endParaRPr lang="ko-KR" altLang="en-US"/>
          </a:p>
        </p:txBody>
      </p:sp>
      <p:sp>
        <p:nvSpPr>
          <p:cNvPr id="3" name="날짜 개체 틀 2"/>
          <p:cNvSpPr>
            <a:spLocks noGrp="1"/>
          </p:cNvSpPr>
          <p:nvPr>
            <p:ph type="dt" sz="half" idx="10"/>
          </p:nvPr>
        </p:nvSpPr>
        <p:spPr>
          <a:xfrm>
            <a:off x="838200" y="6356350"/>
            <a:ext cx="2743200" cy="365125"/>
          </a:xfrm>
          <a:prstGeom prst="rect">
            <a:avLst/>
          </a:prstGeom>
        </p:spPr>
        <p:txBody>
          <a:bodyPr/>
          <a:lstStyle/>
          <a:p>
            <a:fld id="{51341328-A946-448A-9E7C-EF6F634A2AA6}" type="datetimeFigureOut">
              <a:rPr lang="ko-KR" altLang="en-US" smtClean="0"/>
              <a:t>2024-10-24</a:t>
            </a:fld>
            <a:endParaRPr lang="ko-KR" altLang="en-US"/>
          </a:p>
        </p:txBody>
      </p:sp>
      <p:sp>
        <p:nvSpPr>
          <p:cNvPr id="4" name="바닥글 개체 틀 3"/>
          <p:cNvSpPr>
            <a:spLocks noGrp="1"/>
          </p:cNvSpPr>
          <p:nvPr>
            <p:ph type="ftr" sz="quarter" idx="11"/>
          </p:nvPr>
        </p:nvSpPr>
        <p:spPr>
          <a:xfrm>
            <a:off x="4038600" y="6356350"/>
            <a:ext cx="4114800" cy="365125"/>
          </a:xfrm>
          <a:prstGeom prst="rect">
            <a:avLst/>
          </a:prstGeom>
        </p:spPr>
        <p:txBody>
          <a:bodyPr/>
          <a:lstStyle/>
          <a:p>
            <a:endParaRPr lang="ko-KR" altLang="en-US"/>
          </a:p>
        </p:txBody>
      </p:sp>
      <p:sp>
        <p:nvSpPr>
          <p:cNvPr id="5" name="슬라이드 번호 개체 틀 4"/>
          <p:cNvSpPr>
            <a:spLocks noGrp="1"/>
          </p:cNvSpPr>
          <p:nvPr>
            <p:ph type="sldNum" sz="quarter" idx="12"/>
          </p:nvPr>
        </p:nvSpPr>
        <p:spPr/>
        <p:txBody>
          <a:bodyPr/>
          <a:lstStyle/>
          <a:p>
            <a:fld id="{BB5D696C-7C4B-4748-AD7A-B30C297BC295}" type="slidenum">
              <a:rPr lang="ko-KR" altLang="en-US" smtClean="0"/>
              <a:t>‹#›</a:t>
            </a:fld>
            <a:endParaRPr lang="ko-KR" altLang="en-US"/>
          </a:p>
        </p:txBody>
      </p:sp>
    </p:spTree>
    <p:extLst>
      <p:ext uri="{BB962C8B-B14F-4D97-AF65-F5344CB8AC3E}">
        <p14:creationId xmlns:p14="http://schemas.microsoft.com/office/powerpoint/2010/main" val="22437790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30B2F3D-ED5F-4D61-8BC3-4E1B1BE0682A}"/>
              </a:ext>
            </a:extLst>
          </p:cNvPr>
          <p:cNvSpPr>
            <a:spLocks noGrp="1"/>
          </p:cNvSpPr>
          <p:nvPr>
            <p:ph type="title" hasCustomPrompt="1"/>
          </p:nvPr>
        </p:nvSpPr>
        <p:spPr>
          <a:xfrm>
            <a:off x="838200" y="447676"/>
            <a:ext cx="10515600" cy="933592"/>
          </a:xfrm>
          <a:prstGeom prst="rect">
            <a:avLst/>
          </a:prstGeom>
        </p:spPr>
        <p:txBody>
          <a:bodyPr>
            <a:noAutofit/>
          </a:bodyPr>
          <a:lstStyle>
            <a:lvl1pPr algn="ctr">
              <a:lnSpc>
                <a:spcPts val="8000"/>
              </a:lnSpc>
              <a:defRPr lang="ko-KR" altLang="en-US" sz="4400" kern="1200" dirty="0">
                <a:solidFill>
                  <a:schemeClr val="accent1"/>
                </a:solidFill>
                <a:latin typeface="+mj-lt"/>
                <a:ea typeface="+mn-ea"/>
                <a:cs typeface="+mn-cs"/>
              </a:defRPr>
            </a:lvl1pPr>
          </a:lstStyle>
          <a:p>
            <a:r>
              <a:rPr lang="en-US" altLang="ko-KR"/>
              <a:t>Insert title here</a:t>
            </a:r>
            <a:endParaRPr lang="ko-KR" altLang="en-US"/>
          </a:p>
        </p:txBody>
      </p:sp>
    </p:spTree>
    <p:extLst>
      <p:ext uri="{BB962C8B-B14F-4D97-AF65-F5344CB8AC3E}">
        <p14:creationId xmlns:p14="http://schemas.microsoft.com/office/powerpoint/2010/main" val="4793443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rge title only">
    <p:spTree>
      <p:nvGrpSpPr>
        <p:cNvPr id="1" name=""/>
        <p:cNvGrpSpPr/>
        <p:nvPr/>
      </p:nvGrpSpPr>
      <p:grpSpPr>
        <a:xfrm>
          <a:off x="0" y="0"/>
          <a:ext cx="0" cy="0"/>
          <a:chOff x="0" y="0"/>
          <a:chExt cx="0" cy="0"/>
        </a:xfrm>
      </p:grpSpPr>
      <p:sp>
        <p:nvSpPr>
          <p:cNvPr id="6" name="제목 4">
            <a:extLst>
              <a:ext uri="{FF2B5EF4-FFF2-40B4-BE49-F238E27FC236}">
                <a16:creationId xmlns:a16="http://schemas.microsoft.com/office/drawing/2014/main" id="{40D61E87-DD48-4879-B96E-6EFFEE6CCC48}"/>
              </a:ext>
            </a:extLst>
          </p:cNvPr>
          <p:cNvSpPr>
            <a:spLocks noGrp="1"/>
          </p:cNvSpPr>
          <p:nvPr>
            <p:ph type="title" hasCustomPrompt="1"/>
          </p:nvPr>
        </p:nvSpPr>
        <p:spPr>
          <a:xfrm>
            <a:off x="1445623" y="1123631"/>
            <a:ext cx="9765302" cy="2505394"/>
          </a:xfrm>
        </p:spPr>
        <p:txBody>
          <a:bodyPr vert="horz" lIns="91440" tIns="45720" rIns="91440" bIns="45720" rtlCol="0" anchor="t">
            <a:normAutofit/>
          </a:bodyPr>
          <a:lstStyle>
            <a:lvl1pPr algn="l">
              <a:lnSpc>
                <a:spcPct val="100000"/>
              </a:lnSpc>
              <a:defRPr lang="ko-KR" altLang="en-US" sz="4400" kern="1200" dirty="0">
                <a:solidFill>
                  <a:schemeClr val="accent1"/>
                </a:solidFill>
                <a:latin typeface="+mj-lt"/>
                <a:ea typeface="+mn-ea"/>
                <a:cs typeface="+mn-cs"/>
              </a:defRPr>
            </a:lvl1pPr>
          </a:lstStyle>
          <a:p>
            <a:pPr lvl="0" algn="ctr">
              <a:lnSpc>
                <a:spcPct val="100000"/>
              </a:lnSpc>
            </a:pPr>
            <a:r>
              <a:rPr lang="en-US" altLang="ko-KR"/>
              <a:t>INSERT</a:t>
            </a:r>
            <a:r>
              <a:rPr lang="ko-KR" altLang="en-US"/>
              <a:t> </a:t>
            </a:r>
            <a:r>
              <a:rPr lang="en-US" altLang="ko-KR"/>
              <a:t>TITLE</a:t>
            </a:r>
            <a:r>
              <a:rPr lang="ko-KR" altLang="en-US"/>
              <a:t> </a:t>
            </a:r>
            <a:r>
              <a:rPr lang="en-US" altLang="ko-KR"/>
              <a:t>HERE</a:t>
            </a:r>
            <a:endParaRPr lang="ko-KR" altLang="en-US"/>
          </a:p>
        </p:txBody>
      </p:sp>
    </p:spTree>
    <p:extLst>
      <p:ext uri="{BB962C8B-B14F-4D97-AF65-F5344CB8AC3E}">
        <p14:creationId xmlns:p14="http://schemas.microsoft.com/office/powerpoint/2010/main" val="37421099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ight hand title">
    <p:spTree>
      <p:nvGrpSpPr>
        <p:cNvPr id="1" name=""/>
        <p:cNvGrpSpPr/>
        <p:nvPr/>
      </p:nvGrpSpPr>
      <p:grpSpPr>
        <a:xfrm>
          <a:off x="0" y="0"/>
          <a:ext cx="0" cy="0"/>
          <a:chOff x="0" y="0"/>
          <a:chExt cx="0" cy="0"/>
        </a:xfrm>
      </p:grpSpPr>
      <p:sp>
        <p:nvSpPr>
          <p:cNvPr id="6" name="제목 4">
            <a:extLst>
              <a:ext uri="{FF2B5EF4-FFF2-40B4-BE49-F238E27FC236}">
                <a16:creationId xmlns:a16="http://schemas.microsoft.com/office/drawing/2014/main" id="{52A4C0CE-0E40-4FBC-A7F6-929ADAFA40AB}"/>
              </a:ext>
            </a:extLst>
          </p:cNvPr>
          <p:cNvSpPr>
            <a:spLocks noGrp="1"/>
          </p:cNvSpPr>
          <p:nvPr>
            <p:ph type="title" hasCustomPrompt="1"/>
          </p:nvPr>
        </p:nvSpPr>
        <p:spPr>
          <a:xfrm>
            <a:off x="6591300" y="1490503"/>
            <a:ext cx="5600700" cy="2505394"/>
          </a:xfrm>
        </p:spPr>
        <p:txBody>
          <a:bodyPr vert="horz" lIns="91440" tIns="45720" rIns="91440" bIns="45720" rtlCol="0" anchor="t">
            <a:normAutofit/>
          </a:bodyPr>
          <a:lstStyle>
            <a:lvl1pPr algn="l">
              <a:lnSpc>
                <a:spcPct val="100000"/>
              </a:lnSpc>
              <a:defRPr lang="ko-KR" altLang="en-US" sz="4400" kern="1200" dirty="0">
                <a:solidFill>
                  <a:schemeClr val="accent1"/>
                </a:solidFill>
                <a:latin typeface="+mj-lt"/>
                <a:ea typeface="+mn-ea"/>
                <a:cs typeface="+mn-cs"/>
              </a:defRPr>
            </a:lvl1pPr>
          </a:lstStyle>
          <a:p>
            <a:pPr lvl="0" algn="ctr">
              <a:lnSpc>
                <a:spcPct val="100000"/>
              </a:lnSpc>
            </a:pPr>
            <a:r>
              <a:rPr lang="en-US" altLang="ko-KR"/>
              <a:t>INSERT</a:t>
            </a:r>
            <a:r>
              <a:rPr lang="ko-KR" altLang="en-US"/>
              <a:t> </a:t>
            </a:r>
            <a:r>
              <a:rPr lang="en-US" altLang="ko-KR"/>
              <a:t>TITLE</a:t>
            </a:r>
            <a:r>
              <a:rPr lang="ko-KR" altLang="en-US"/>
              <a:t> </a:t>
            </a:r>
            <a:r>
              <a:rPr lang="en-US" altLang="ko-KR"/>
              <a:t>HERE</a:t>
            </a:r>
            <a:endParaRPr lang="ko-KR" altLang="en-US"/>
          </a:p>
        </p:txBody>
      </p:sp>
    </p:spTree>
    <p:extLst>
      <p:ext uri="{BB962C8B-B14F-4D97-AF65-F5344CB8AC3E}">
        <p14:creationId xmlns:p14="http://schemas.microsoft.com/office/powerpoint/2010/main" val="7798955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Lower left horizontal">
    <p:spTree>
      <p:nvGrpSpPr>
        <p:cNvPr id="1" name=""/>
        <p:cNvGrpSpPr/>
        <p:nvPr/>
      </p:nvGrpSpPr>
      <p:grpSpPr>
        <a:xfrm>
          <a:off x="0" y="0"/>
          <a:ext cx="0" cy="0"/>
          <a:chOff x="0" y="0"/>
          <a:chExt cx="0" cy="0"/>
        </a:xfrm>
      </p:grpSpPr>
      <p:sp>
        <p:nvSpPr>
          <p:cNvPr id="6" name="그림 개체 틀 7">
            <a:extLst>
              <a:ext uri="{FF2B5EF4-FFF2-40B4-BE49-F238E27FC236}">
                <a16:creationId xmlns:a16="http://schemas.microsoft.com/office/drawing/2014/main" id="{1A6381CE-8013-90D6-C654-D41BCDDA3DE9}"/>
              </a:ext>
            </a:extLst>
          </p:cNvPr>
          <p:cNvSpPr>
            <a:spLocks noGrp="1"/>
          </p:cNvSpPr>
          <p:nvPr>
            <p:ph type="pic" sz="quarter" idx="10"/>
          </p:nvPr>
        </p:nvSpPr>
        <p:spPr>
          <a:xfrm>
            <a:off x="0" y="2966484"/>
            <a:ext cx="7843284" cy="3891516"/>
          </a:xfrm>
        </p:spPr>
        <p:txBody>
          <a:bodyPr/>
          <a:lstStyle/>
          <a:p>
            <a:endParaRPr kumimoji="1" lang="ko-Kore-KR" altLang="en-US"/>
          </a:p>
        </p:txBody>
      </p:sp>
    </p:spTree>
    <p:extLst>
      <p:ext uri="{BB962C8B-B14F-4D97-AF65-F5344CB8AC3E}">
        <p14:creationId xmlns:p14="http://schemas.microsoft.com/office/powerpoint/2010/main" val="42188076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2 list text box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A071A3-93D9-4F1A-B47D-7E64AACC309F}"/>
              </a:ext>
            </a:extLst>
          </p:cNvPr>
          <p:cNvSpPr>
            <a:spLocks noGrp="1"/>
          </p:cNvSpPr>
          <p:nvPr>
            <p:ph type="sldNum" sz="quarter" idx="10"/>
          </p:nvPr>
        </p:nvSpPr>
        <p:spPr/>
        <p:txBody>
          <a:bodyPr/>
          <a:lstStyle/>
          <a:p>
            <a:fld id="{4FAB73BC-B049-4115-A692-8D63A059BFB8}" type="slidenum">
              <a:rPr lang="en-US" smtClean="0"/>
              <a:pPr/>
              <a:t>‹#›</a:t>
            </a:fld>
            <a:endParaRPr lang="en-US"/>
          </a:p>
        </p:txBody>
      </p:sp>
      <p:sp>
        <p:nvSpPr>
          <p:cNvPr id="5" name="Content Placeholder 4">
            <a:extLst>
              <a:ext uri="{FF2B5EF4-FFF2-40B4-BE49-F238E27FC236}">
                <a16:creationId xmlns:a16="http://schemas.microsoft.com/office/drawing/2014/main" id="{C1CA235C-4D67-400A-BDBE-F997A90F12CD}"/>
              </a:ext>
            </a:extLst>
          </p:cNvPr>
          <p:cNvSpPr>
            <a:spLocks noGrp="1"/>
          </p:cNvSpPr>
          <p:nvPr>
            <p:ph sz="quarter" idx="11"/>
          </p:nvPr>
        </p:nvSpPr>
        <p:spPr>
          <a:xfrm>
            <a:off x="1027114" y="1880558"/>
            <a:ext cx="5068886" cy="4286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5">
            <a:extLst>
              <a:ext uri="{FF2B5EF4-FFF2-40B4-BE49-F238E27FC236}">
                <a16:creationId xmlns:a16="http://schemas.microsoft.com/office/drawing/2014/main" id="{E69E27D2-782B-452B-B9E6-3EE4EBC3FA0E}"/>
              </a:ext>
            </a:extLst>
          </p:cNvPr>
          <p:cNvSpPr txBox="1">
            <a:spLocks/>
          </p:cNvSpPr>
          <p:nvPr userDrawn="1"/>
        </p:nvSpPr>
        <p:spPr>
          <a:xfrm>
            <a:off x="1027112" y="274639"/>
            <a:ext cx="10137774" cy="1453172"/>
          </a:xfrm>
          <a:prstGeom prst="rect">
            <a:avLst/>
          </a:prstGeom>
        </p:spPr>
        <p:txBody>
          <a:bodyPr>
            <a:normAutofit/>
          </a:bodyPr>
          <a:lstStyle>
            <a:lvl1pPr algn="l" defTabSz="914400" rtl="0" eaLnBrk="1" latinLnBrk="0" hangingPunct="1">
              <a:lnSpc>
                <a:spcPct val="90000"/>
              </a:lnSpc>
              <a:spcBef>
                <a:spcPct val="0"/>
              </a:spcBef>
              <a:buNone/>
              <a:defRPr sz="2400" b="1" kern="1200" spc="-60" baseline="0">
                <a:solidFill>
                  <a:schemeClr val="tx1">
                    <a:alpha val="63000"/>
                  </a:schemeClr>
                </a:solidFill>
                <a:latin typeface="+mj-lt"/>
                <a:ea typeface="+mj-ea"/>
                <a:cs typeface="+mj-cs"/>
              </a:defRPr>
            </a:lvl1pPr>
          </a:lstStyle>
          <a:p>
            <a:pPr algn="ctr">
              <a:lnSpc>
                <a:spcPct val="124000"/>
              </a:lnSpc>
            </a:pPr>
            <a:endParaRPr lang="en-US" sz="2600" b="0">
              <a:solidFill>
                <a:schemeClr val="tx1"/>
              </a:solidFill>
            </a:endParaRPr>
          </a:p>
        </p:txBody>
      </p:sp>
      <p:sp>
        <p:nvSpPr>
          <p:cNvPr id="10" name="Content Placeholder 4">
            <a:extLst>
              <a:ext uri="{FF2B5EF4-FFF2-40B4-BE49-F238E27FC236}">
                <a16:creationId xmlns:a16="http://schemas.microsoft.com/office/drawing/2014/main" id="{0056382D-CE71-40A0-A384-E15F745D1772}"/>
              </a:ext>
            </a:extLst>
          </p:cNvPr>
          <p:cNvSpPr>
            <a:spLocks noGrp="1"/>
          </p:cNvSpPr>
          <p:nvPr>
            <p:ph sz="quarter" idx="12"/>
          </p:nvPr>
        </p:nvSpPr>
        <p:spPr>
          <a:xfrm>
            <a:off x="6217342" y="1880558"/>
            <a:ext cx="5068886" cy="4286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30411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Vertical right pic">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2416674B-DB9B-294B-ADD9-40DCFDA2BC89}"/>
              </a:ext>
            </a:extLst>
          </p:cNvPr>
          <p:cNvSpPr>
            <a:spLocks noGrp="1"/>
          </p:cNvSpPr>
          <p:nvPr>
            <p:ph type="pic" sz="quarter" idx="13"/>
          </p:nvPr>
        </p:nvSpPr>
        <p:spPr>
          <a:xfrm>
            <a:off x="1268730" y="0"/>
            <a:ext cx="3794760" cy="4687415"/>
          </a:xfrm>
        </p:spPr>
        <p:txBody>
          <a:bodyPr/>
          <a:lstStyle/>
          <a:p>
            <a:endParaRPr kumimoji="1" lang="x-none" altLang="en-US"/>
          </a:p>
        </p:txBody>
      </p:sp>
    </p:spTree>
    <p:extLst>
      <p:ext uri="{BB962C8B-B14F-4D97-AF65-F5344CB8AC3E}">
        <p14:creationId xmlns:p14="http://schemas.microsoft.com/office/powerpoint/2010/main" val="7343829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A7C47-F240-CA22-4115-3809E80571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8FDA9B-0A45-A8F1-2D7D-505327AE0F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5226C0-D246-9713-2FA3-D8B423516FB8}"/>
              </a:ext>
            </a:extLst>
          </p:cNvPr>
          <p:cNvSpPr>
            <a:spLocks noGrp="1"/>
          </p:cNvSpPr>
          <p:nvPr>
            <p:ph type="dt" sz="half" idx="10"/>
          </p:nvPr>
        </p:nvSpPr>
        <p:spPr/>
        <p:txBody>
          <a:bodyPr/>
          <a:lstStyle/>
          <a:p>
            <a:fld id="{7D3EF70C-DC06-408E-A1EE-F64CFAA10D99}" type="datetimeFigureOut">
              <a:rPr lang="en-US" smtClean="0"/>
              <a:t>10/24/2024</a:t>
            </a:fld>
            <a:endParaRPr lang="en-US"/>
          </a:p>
        </p:txBody>
      </p:sp>
      <p:sp>
        <p:nvSpPr>
          <p:cNvPr id="5" name="Footer Placeholder 4">
            <a:extLst>
              <a:ext uri="{FF2B5EF4-FFF2-40B4-BE49-F238E27FC236}">
                <a16:creationId xmlns:a16="http://schemas.microsoft.com/office/drawing/2014/main" id="{D87C9BDD-B1D8-2F21-B691-CBA755ED35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809D90-4422-EEA7-1056-8EB7A50DAE0D}"/>
              </a:ext>
            </a:extLst>
          </p:cNvPr>
          <p:cNvSpPr>
            <a:spLocks noGrp="1"/>
          </p:cNvSpPr>
          <p:nvPr>
            <p:ph type="sldNum" sz="quarter" idx="12"/>
          </p:nvPr>
        </p:nvSpPr>
        <p:spPr/>
        <p:txBody>
          <a:bodyPr/>
          <a:lstStyle/>
          <a:p>
            <a:fld id="{8CE06A72-6200-4678-8B6E-EC76319A4F9B}" type="slidenum">
              <a:rPr lang="en-US" smtClean="0"/>
              <a:t>‹#›</a:t>
            </a:fld>
            <a:endParaRPr lang="en-US"/>
          </a:p>
        </p:txBody>
      </p:sp>
    </p:spTree>
    <p:extLst>
      <p:ext uri="{BB962C8B-B14F-4D97-AF65-F5344CB8AC3E}">
        <p14:creationId xmlns:p14="http://schemas.microsoft.com/office/powerpoint/2010/main" val="889420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mall left pic">
    <p:spTree>
      <p:nvGrpSpPr>
        <p:cNvPr id="1" name=""/>
        <p:cNvGrpSpPr/>
        <p:nvPr/>
      </p:nvGrpSpPr>
      <p:grpSpPr>
        <a:xfrm>
          <a:off x="0" y="0"/>
          <a:ext cx="0" cy="0"/>
          <a:chOff x="0" y="0"/>
          <a:chExt cx="0" cy="0"/>
        </a:xfrm>
      </p:grpSpPr>
      <p:sp>
        <p:nvSpPr>
          <p:cNvPr id="7" name="그림 개체 틀 6"/>
          <p:cNvSpPr>
            <a:spLocks noGrp="1"/>
          </p:cNvSpPr>
          <p:nvPr>
            <p:ph type="pic" sz="quarter" idx="13"/>
          </p:nvPr>
        </p:nvSpPr>
        <p:spPr>
          <a:xfrm>
            <a:off x="1362075" y="1913417"/>
            <a:ext cx="4267200" cy="3949898"/>
          </a:xfrm>
        </p:spPr>
        <p:txBody>
          <a:bodyPr/>
          <a:lstStyle/>
          <a:p>
            <a:endParaRPr lang="ko-KR" altLang="en-US"/>
          </a:p>
        </p:txBody>
      </p:sp>
      <p:sp>
        <p:nvSpPr>
          <p:cNvPr id="3" name="날짜 개체 틀 2"/>
          <p:cNvSpPr>
            <a:spLocks noGrp="1"/>
          </p:cNvSpPr>
          <p:nvPr>
            <p:ph type="dt" sz="half" idx="10"/>
          </p:nvPr>
        </p:nvSpPr>
        <p:spPr>
          <a:xfrm>
            <a:off x="838200" y="6356350"/>
            <a:ext cx="2743200" cy="365125"/>
          </a:xfrm>
          <a:prstGeom prst="rect">
            <a:avLst/>
          </a:prstGeom>
        </p:spPr>
        <p:txBody>
          <a:bodyPr/>
          <a:lstStyle/>
          <a:p>
            <a:fld id="{51341328-A946-448A-9E7C-EF6F634A2AA6}" type="datetimeFigureOut">
              <a:rPr lang="ko-KR" altLang="en-US" smtClean="0"/>
              <a:t>2024-10-24</a:t>
            </a:fld>
            <a:endParaRPr lang="ko-KR" altLang="en-US"/>
          </a:p>
        </p:txBody>
      </p:sp>
      <p:sp>
        <p:nvSpPr>
          <p:cNvPr id="4" name="바닥글 개체 틀 3"/>
          <p:cNvSpPr>
            <a:spLocks noGrp="1"/>
          </p:cNvSpPr>
          <p:nvPr>
            <p:ph type="ftr" sz="quarter" idx="11"/>
          </p:nvPr>
        </p:nvSpPr>
        <p:spPr>
          <a:xfrm>
            <a:off x="4038600" y="6356350"/>
            <a:ext cx="4114800" cy="365125"/>
          </a:xfrm>
          <a:prstGeom prst="rect">
            <a:avLst/>
          </a:prstGeom>
        </p:spPr>
        <p:txBody>
          <a:bodyPr/>
          <a:lstStyle/>
          <a:p>
            <a:endParaRPr lang="ko-KR" altLang="en-US"/>
          </a:p>
        </p:txBody>
      </p:sp>
      <p:sp>
        <p:nvSpPr>
          <p:cNvPr id="5" name="슬라이드 번호 개체 틀 4"/>
          <p:cNvSpPr>
            <a:spLocks noGrp="1"/>
          </p:cNvSpPr>
          <p:nvPr>
            <p:ph type="sldNum" sz="quarter" idx="12"/>
          </p:nvPr>
        </p:nvSpPr>
        <p:spPr/>
        <p:txBody>
          <a:bodyPr/>
          <a:lstStyle/>
          <a:p>
            <a:fld id="{BB5D696C-7C4B-4748-AD7A-B30C297BC295}" type="slidenum">
              <a:rPr lang="ko-KR" altLang="en-US" smtClean="0"/>
              <a:t>‹#›</a:t>
            </a:fld>
            <a:endParaRPr lang="ko-KR" altLang="en-US"/>
          </a:p>
        </p:txBody>
      </p:sp>
    </p:spTree>
    <p:extLst>
      <p:ext uri="{BB962C8B-B14F-4D97-AF65-F5344CB8AC3E}">
        <p14:creationId xmlns:p14="http://schemas.microsoft.com/office/powerpoint/2010/main" val="11381712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022C2-0D13-10E0-CAB8-05DAC8C40D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8B4BCB-A5F5-7873-E506-A2848E538B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D3991-E2C8-0DE0-CC7A-5F6B4D6A2544}"/>
              </a:ext>
            </a:extLst>
          </p:cNvPr>
          <p:cNvSpPr>
            <a:spLocks noGrp="1"/>
          </p:cNvSpPr>
          <p:nvPr>
            <p:ph type="dt" sz="half" idx="10"/>
          </p:nvPr>
        </p:nvSpPr>
        <p:spPr/>
        <p:txBody>
          <a:bodyPr/>
          <a:lstStyle/>
          <a:p>
            <a:fld id="{7D3EF70C-DC06-408E-A1EE-F64CFAA10D99}" type="datetimeFigureOut">
              <a:rPr lang="en-US" smtClean="0"/>
              <a:t>10/24/2024</a:t>
            </a:fld>
            <a:endParaRPr lang="en-US"/>
          </a:p>
        </p:txBody>
      </p:sp>
      <p:sp>
        <p:nvSpPr>
          <p:cNvPr id="5" name="Footer Placeholder 4">
            <a:extLst>
              <a:ext uri="{FF2B5EF4-FFF2-40B4-BE49-F238E27FC236}">
                <a16:creationId xmlns:a16="http://schemas.microsoft.com/office/drawing/2014/main" id="{89FE4580-3AA9-49A0-EF4D-79083BD3A6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300A0-28D3-FD9F-F908-C3C49115AABD}"/>
              </a:ext>
            </a:extLst>
          </p:cNvPr>
          <p:cNvSpPr>
            <a:spLocks noGrp="1"/>
          </p:cNvSpPr>
          <p:nvPr>
            <p:ph type="sldNum" sz="quarter" idx="12"/>
          </p:nvPr>
        </p:nvSpPr>
        <p:spPr/>
        <p:txBody>
          <a:bodyPr/>
          <a:lstStyle/>
          <a:p>
            <a:fld id="{8CE06A72-6200-4678-8B6E-EC76319A4F9B}" type="slidenum">
              <a:rPr lang="en-US" smtClean="0"/>
              <a:t>‹#›</a:t>
            </a:fld>
            <a:endParaRPr lang="en-US"/>
          </a:p>
        </p:txBody>
      </p:sp>
    </p:spTree>
    <p:extLst>
      <p:ext uri="{BB962C8B-B14F-4D97-AF65-F5344CB8AC3E}">
        <p14:creationId xmlns:p14="http://schemas.microsoft.com/office/powerpoint/2010/main" val="27697840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F03CF-5C3E-6EF8-7EF4-F884A51DE8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7CFDEF-E8C6-0CE6-04FB-23ABEBDC3A5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793F24-378B-1F65-EBBE-64E3AB71BF01}"/>
              </a:ext>
            </a:extLst>
          </p:cNvPr>
          <p:cNvSpPr>
            <a:spLocks noGrp="1"/>
          </p:cNvSpPr>
          <p:nvPr>
            <p:ph type="dt" sz="half" idx="10"/>
          </p:nvPr>
        </p:nvSpPr>
        <p:spPr/>
        <p:txBody>
          <a:bodyPr/>
          <a:lstStyle/>
          <a:p>
            <a:fld id="{7D3EF70C-DC06-408E-A1EE-F64CFAA10D99}" type="datetimeFigureOut">
              <a:rPr lang="en-US" smtClean="0"/>
              <a:t>10/24/2024</a:t>
            </a:fld>
            <a:endParaRPr lang="en-US"/>
          </a:p>
        </p:txBody>
      </p:sp>
      <p:sp>
        <p:nvSpPr>
          <p:cNvPr id="5" name="Footer Placeholder 4">
            <a:extLst>
              <a:ext uri="{FF2B5EF4-FFF2-40B4-BE49-F238E27FC236}">
                <a16:creationId xmlns:a16="http://schemas.microsoft.com/office/drawing/2014/main" id="{5B736023-3CD7-F6A3-C624-4321AC6BAF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1F7754-134A-8BCE-4A64-DC818BF25694}"/>
              </a:ext>
            </a:extLst>
          </p:cNvPr>
          <p:cNvSpPr>
            <a:spLocks noGrp="1"/>
          </p:cNvSpPr>
          <p:nvPr>
            <p:ph type="sldNum" sz="quarter" idx="12"/>
          </p:nvPr>
        </p:nvSpPr>
        <p:spPr/>
        <p:txBody>
          <a:bodyPr/>
          <a:lstStyle/>
          <a:p>
            <a:fld id="{8CE06A72-6200-4678-8B6E-EC76319A4F9B}" type="slidenum">
              <a:rPr lang="en-US" smtClean="0"/>
              <a:t>‹#›</a:t>
            </a:fld>
            <a:endParaRPr lang="en-US"/>
          </a:p>
        </p:txBody>
      </p:sp>
    </p:spTree>
    <p:extLst>
      <p:ext uri="{BB962C8B-B14F-4D97-AF65-F5344CB8AC3E}">
        <p14:creationId xmlns:p14="http://schemas.microsoft.com/office/powerpoint/2010/main" val="41758009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9AC61-C0C1-233A-6AF8-4534FCC928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12E469-C671-C404-2705-2FD2F22AE8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BD1844-B89B-72BF-594E-C691479F20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20B17C-B8A5-88DF-950E-291606BA1384}"/>
              </a:ext>
            </a:extLst>
          </p:cNvPr>
          <p:cNvSpPr>
            <a:spLocks noGrp="1"/>
          </p:cNvSpPr>
          <p:nvPr>
            <p:ph type="dt" sz="half" idx="10"/>
          </p:nvPr>
        </p:nvSpPr>
        <p:spPr/>
        <p:txBody>
          <a:bodyPr/>
          <a:lstStyle/>
          <a:p>
            <a:fld id="{7D3EF70C-DC06-408E-A1EE-F64CFAA10D99}" type="datetimeFigureOut">
              <a:rPr lang="en-US" smtClean="0"/>
              <a:t>10/24/2024</a:t>
            </a:fld>
            <a:endParaRPr lang="en-US"/>
          </a:p>
        </p:txBody>
      </p:sp>
      <p:sp>
        <p:nvSpPr>
          <p:cNvPr id="6" name="Footer Placeholder 5">
            <a:extLst>
              <a:ext uri="{FF2B5EF4-FFF2-40B4-BE49-F238E27FC236}">
                <a16:creationId xmlns:a16="http://schemas.microsoft.com/office/drawing/2014/main" id="{128F6525-69DF-AB7D-FF42-94AE9916F4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6AB263-2039-A84A-D6A6-906F215F1CE3}"/>
              </a:ext>
            </a:extLst>
          </p:cNvPr>
          <p:cNvSpPr>
            <a:spLocks noGrp="1"/>
          </p:cNvSpPr>
          <p:nvPr>
            <p:ph type="sldNum" sz="quarter" idx="12"/>
          </p:nvPr>
        </p:nvSpPr>
        <p:spPr/>
        <p:txBody>
          <a:bodyPr/>
          <a:lstStyle/>
          <a:p>
            <a:fld id="{8CE06A72-6200-4678-8B6E-EC76319A4F9B}" type="slidenum">
              <a:rPr lang="en-US" smtClean="0"/>
              <a:t>‹#›</a:t>
            </a:fld>
            <a:endParaRPr lang="en-US"/>
          </a:p>
        </p:txBody>
      </p:sp>
    </p:spTree>
    <p:extLst>
      <p:ext uri="{BB962C8B-B14F-4D97-AF65-F5344CB8AC3E}">
        <p14:creationId xmlns:p14="http://schemas.microsoft.com/office/powerpoint/2010/main" val="39496231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BFE37-8DFF-C004-71FF-E83CA2C773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486386-5F12-2CAE-EE7A-3D135676EF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BA9ABB-63FB-E9D7-B434-3F2D66515B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9D5298-EA5B-4B09-E3C5-F44FC11683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D2E7C2-D5AC-E075-E670-BAB8A2D453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E10F81-EDE4-64C0-4419-FA28E2C7758C}"/>
              </a:ext>
            </a:extLst>
          </p:cNvPr>
          <p:cNvSpPr>
            <a:spLocks noGrp="1"/>
          </p:cNvSpPr>
          <p:nvPr>
            <p:ph type="dt" sz="half" idx="10"/>
          </p:nvPr>
        </p:nvSpPr>
        <p:spPr/>
        <p:txBody>
          <a:bodyPr/>
          <a:lstStyle/>
          <a:p>
            <a:fld id="{7D3EF70C-DC06-408E-A1EE-F64CFAA10D99}" type="datetimeFigureOut">
              <a:rPr lang="en-US" smtClean="0"/>
              <a:t>10/24/2024</a:t>
            </a:fld>
            <a:endParaRPr lang="en-US"/>
          </a:p>
        </p:txBody>
      </p:sp>
      <p:sp>
        <p:nvSpPr>
          <p:cNvPr id="8" name="Footer Placeholder 7">
            <a:extLst>
              <a:ext uri="{FF2B5EF4-FFF2-40B4-BE49-F238E27FC236}">
                <a16:creationId xmlns:a16="http://schemas.microsoft.com/office/drawing/2014/main" id="{E2623EA8-60EB-454B-058C-FF1531A7C0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CF017D-2638-A741-3AD9-63997154EB03}"/>
              </a:ext>
            </a:extLst>
          </p:cNvPr>
          <p:cNvSpPr>
            <a:spLocks noGrp="1"/>
          </p:cNvSpPr>
          <p:nvPr>
            <p:ph type="sldNum" sz="quarter" idx="12"/>
          </p:nvPr>
        </p:nvSpPr>
        <p:spPr/>
        <p:txBody>
          <a:bodyPr/>
          <a:lstStyle/>
          <a:p>
            <a:fld id="{8CE06A72-6200-4678-8B6E-EC76319A4F9B}" type="slidenum">
              <a:rPr lang="en-US" smtClean="0"/>
              <a:t>‹#›</a:t>
            </a:fld>
            <a:endParaRPr lang="en-US"/>
          </a:p>
        </p:txBody>
      </p:sp>
    </p:spTree>
    <p:extLst>
      <p:ext uri="{BB962C8B-B14F-4D97-AF65-F5344CB8AC3E}">
        <p14:creationId xmlns:p14="http://schemas.microsoft.com/office/powerpoint/2010/main" val="8923565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A18C5-6A1A-0453-2F31-73BA8DE962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4B8011-034A-61C2-1DD1-F705CD8F5552}"/>
              </a:ext>
            </a:extLst>
          </p:cNvPr>
          <p:cNvSpPr>
            <a:spLocks noGrp="1"/>
          </p:cNvSpPr>
          <p:nvPr>
            <p:ph type="dt" sz="half" idx="10"/>
          </p:nvPr>
        </p:nvSpPr>
        <p:spPr/>
        <p:txBody>
          <a:bodyPr/>
          <a:lstStyle/>
          <a:p>
            <a:fld id="{7D3EF70C-DC06-408E-A1EE-F64CFAA10D99}" type="datetimeFigureOut">
              <a:rPr lang="en-US" smtClean="0"/>
              <a:t>10/24/2024</a:t>
            </a:fld>
            <a:endParaRPr lang="en-US"/>
          </a:p>
        </p:txBody>
      </p:sp>
      <p:sp>
        <p:nvSpPr>
          <p:cNvPr id="4" name="Footer Placeholder 3">
            <a:extLst>
              <a:ext uri="{FF2B5EF4-FFF2-40B4-BE49-F238E27FC236}">
                <a16:creationId xmlns:a16="http://schemas.microsoft.com/office/drawing/2014/main" id="{85EFC1E6-5143-2A3F-1863-76FFDF53C2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05EF28-FDA7-3BC3-A98D-5005E4E03CA8}"/>
              </a:ext>
            </a:extLst>
          </p:cNvPr>
          <p:cNvSpPr>
            <a:spLocks noGrp="1"/>
          </p:cNvSpPr>
          <p:nvPr>
            <p:ph type="sldNum" sz="quarter" idx="12"/>
          </p:nvPr>
        </p:nvSpPr>
        <p:spPr/>
        <p:txBody>
          <a:bodyPr/>
          <a:lstStyle/>
          <a:p>
            <a:fld id="{8CE06A72-6200-4678-8B6E-EC76319A4F9B}" type="slidenum">
              <a:rPr lang="en-US" smtClean="0"/>
              <a:t>‹#›</a:t>
            </a:fld>
            <a:endParaRPr lang="en-US"/>
          </a:p>
        </p:txBody>
      </p:sp>
    </p:spTree>
    <p:extLst>
      <p:ext uri="{BB962C8B-B14F-4D97-AF65-F5344CB8AC3E}">
        <p14:creationId xmlns:p14="http://schemas.microsoft.com/office/powerpoint/2010/main" val="29616788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7452B0-9500-627D-421A-221317F7228E}"/>
              </a:ext>
            </a:extLst>
          </p:cNvPr>
          <p:cNvSpPr>
            <a:spLocks noGrp="1"/>
          </p:cNvSpPr>
          <p:nvPr>
            <p:ph type="dt" sz="half" idx="10"/>
          </p:nvPr>
        </p:nvSpPr>
        <p:spPr/>
        <p:txBody>
          <a:bodyPr/>
          <a:lstStyle/>
          <a:p>
            <a:fld id="{7D3EF70C-DC06-408E-A1EE-F64CFAA10D99}" type="datetimeFigureOut">
              <a:rPr lang="en-US" smtClean="0"/>
              <a:t>10/24/2024</a:t>
            </a:fld>
            <a:endParaRPr lang="en-US"/>
          </a:p>
        </p:txBody>
      </p:sp>
      <p:sp>
        <p:nvSpPr>
          <p:cNvPr id="3" name="Footer Placeholder 2">
            <a:extLst>
              <a:ext uri="{FF2B5EF4-FFF2-40B4-BE49-F238E27FC236}">
                <a16:creationId xmlns:a16="http://schemas.microsoft.com/office/drawing/2014/main" id="{EABB9819-BF0C-3CF5-2D2F-7EEFE96B57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535991-8C74-EE2C-2548-C86425C992F5}"/>
              </a:ext>
            </a:extLst>
          </p:cNvPr>
          <p:cNvSpPr>
            <a:spLocks noGrp="1"/>
          </p:cNvSpPr>
          <p:nvPr>
            <p:ph type="sldNum" sz="quarter" idx="12"/>
          </p:nvPr>
        </p:nvSpPr>
        <p:spPr/>
        <p:txBody>
          <a:bodyPr/>
          <a:lstStyle/>
          <a:p>
            <a:fld id="{8CE06A72-6200-4678-8B6E-EC76319A4F9B}" type="slidenum">
              <a:rPr lang="en-US" smtClean="0"/>
              <a:t>‹#›</a:t>
            </a:fld>
            <a:endParaRPr lang="en-US"/>
          </a:p>
        </p:txBody>
      </p:sp>
    </p:spTree>
    <p:extLst>
      <p:ext uri="{BB962C8B-B14F-4D97-AF65-F5344CB8AC3E}">
        <p14:creationId xmlns:p14="http://schemas.microsoft.com/office/powerpoint/2010/main" val="10616783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CADE3-761D-AD7C-5DE4-974BA1DEF9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92BBCF-77F6-3972-5EE2-27DAE987C6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2E733C-9261-E322-CE54-1FBF8372ED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FDDFF1-669C-7673-8AD1-55B37A20561A}"/>
              </a:ext>
            </a:extLst>
          </p:cNvPr>
          <p:cNvSpPr>
            <a:spLocks noGrp="1"/>
          </p:cNvSpPr>
          <p:nvPr>
            <p:ph type="dt" sz="half" idx="10"/>
          </p:nvPr>
        </p:nvSpPr>
        <p:spPr/>
        <p:txBody>
          <a:bodyPr/>
          <a:lstStyle/>
          <a:p>
            <a:fld id="{7D3EF70C-DC06-408E-A1EE-F64CFAA10D99}" type="datetimeFigureOut">
              <a:rPr lang="en-US" smtClean="0"/>
              <a:t>10/24/2024</a:t>
            </a:fld>
            <a:endParaRPr lang="en-US"/>
          </a:p>
        </p:txBody>
      </p:sp>
      <p:sp>
        <p:nvSpPr>
          <p:cNvPr id="6" name="Footer Placeholder 5">
            <a:extLst>
              <a:ext uri="{FF2B5EF4-FFF2-40B4-BE49-F238E27FC236}">
                <a16:creationId xmlns:a16="http://schemas.microsoft.com/office/drawing/2014/main" id="{9DBDDE0A-C305-3E8D-16D4-407908E023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00A4B8-4A99-FBCC-3B45-D21739DD3891}"/>
              </a:ext>
            </a:extLst>
          </p:cNvPr>
          <p:cNvSpPr>
            <a:spLocks noGrp="1"/>
          </p:cNvSpPr>
          <p:nvPr>
            <p:ph type="sldNum" sz="quarter" idx="12"/>
          </p:nvPr>
        </p:nvSpPr>
        <p:spPr/>
        <p:txBody>
          <a:bodyPr/>
          <a:lstStyle/>
          <a:p>
            <a:fld id="{8CE06A72-6200-4678-8B6E-EC76319A4F9B}" type="slidenum">
              <a:rPr lang="en-US" smtClean="0"/>
              <a:t>‹#›</a:t>
            </a:fld>
            <a:endParaRPr lang="en-US"/>
          </a:p>
        </p:txBody>
      </p:sp>
    </p:spTree>
    <p:extLst>
      <p:ext uri="{BB962C8B-B14F-4D97-AF65-F5344CB8AC3E}">
        <p14:creationId xmlns:p14="http://schemas.microsoft.com/office/powerpoint/2010/main" val="775089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1F9AF-EAFB-6BBC-50C5-25B670C790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EE88CD-F3AD-ABAF-9132-585AC1EA6D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7E3212-51A1-3945-7620-64ED002DD6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55054E-AE5F-76E2-52F3-E66F6524A694}"/>
              </a:ext>
            </a:extLst>
          </p:cNvPr>
          <p:cNvSpPr>
            <a:spLocks noGrp="1"/>
          </p:cNvSpPr>
          <p:nvPr>
            <p:ph type="dt" sz="half" idx="10"/>
          </p:nvPr>
        </p:nvSpPr>
        <p:spPr/>
        <p:txBody>
          <a:bodyPr/>
          <a:lstStyle/>
          <a:p>
            <a:fld id="{7D3EF70C-DC06-408E-A1EE-F64CFAA10D99}" type="datetimeFigureOut">
              <a:rPr lang="en-US" smtClean="0"/>
              <a:t>10/24/2024</a:t>
            </a:fld>
            <a:endParaRPr lang="en-US"/>
          </a:p>
        </p:txBody>
      </p:sp>
      <p:sp>
        <p:nvSpPr>
          <p:cNvPr id="6" name="Footer Placeholder 5">
            <a:extLst>
              <a:ext uri="{FF2B5EF4-FFF2-40B4-BE49-F238E27FC236}">
                <a16:creationId xmlns:a16="http://schemas.microsoft.com/office/drawing/2014/main" id="{A0E47D87-FA5E-84D6-93F1-7C93475C06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4E6B2D-9E67-E087-8ACE-89062E5579AB}"/>
              </a:ext>
            </a:extLst>
          </p:cNvPr>
          <p:cNvSpPr>
            <a:spLocks noGrp="1"/>
          </p:cNvSpPr>
          <p:nvPr>
            <p:ph type="sldNum" sz="quarter" idx="12"/>
          </p:nvPr>
        </p:nvSpPr>
        <p:spPr/>
        <p:txBody>
          <a:bodyPr/>
          <a:lstStyle/>
          <a:p>
            <a:fld id="{8CE06A72-6200-4678-8B6E-EC76319A4F9B}" type="slidenum">
              <a:rPr lang="en-US" smtClean="0"/>
              <a:t>‹#›</a:t>
            </a:fld>
            <a:endParaRPr lang="en-US"/>
          </a:p>
        </p:txBody>
      </p:sp>
    </p:spTree>
    <p:extLst>
      <p:ext uri="{BB962C8B-B14F-4D97-AF65-F5344CB8AC3E}">
        <p14:creationId xmlns:p14="http://schemas.microsoft.com/office/powerpoint/2010/main" val="29686110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FA428-F4A1-D6AD-81E1-C8A57ADD4C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AFA409-E98B-1204-67C6-15FF922648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A8EFE1-E483-8CAB-07C6-979D34FCCDB1}"/>
              </a:ext>
            </a:extLst>
          </p:cNvPr>
          <p:cNvSpPr>
            <a:spLocks noGrp="1"/>
          </p:cNvSpPr>
          <p:nvPr>
            <p:ph type="dt" sz="half" idx="10"/>
          </p:nvPr>
        </p:nvSpPr>
        <p:spPr/>
        <p:txBody>
          <a:bodyPr/>
          <a:lstStyle/>
          <a:p>
            <a:fld id="{7D3EF70C-DC06-408E-A1EE-F64CFAA10D99}" type="datetimeFigureOut">
              <a:rPr lang="en-US" smtClean="0"/>
              <a:t>10/24/2024</a:t>
            </a:fld>
            <a:endParaRPr lang="en-US"/>
          </a:p>
        </p:txBody>
      </p:sp>
      <p:sp>
        <p:nvSpPr>
          <p:cNvPr id="5" name="Footer Placeholder 4">
            <a:extLst>
              <a:ext uri="{FF2B5EF4-FFF2-40B4-BE49-F238E27FC236}">
                <a16:creationId xmlns:a16="http://schemas.microsoft.com/office/drawing/2014/main" id="{C1410C6A-FE2C-3AF4-6A6A-77CEEAD2F4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D342-001F-3D71-BC12-BA16E3BAD1E6}"/>
              </a:ext>
            </a:extLst>
          </p:cNvPr>
          <p:cNvSpPr>
            <a:spLocks noGrp="1"/>
          </p:cNvSpPr>
          <p:nvPr>
            <p:ph type="sldNum" sz="quarter" idx="12"/>
          </p:nvPr>
        </p:nvSpPr>
        <p:spPr/>
        <p:txBody>
          <a:bodyPr/>
          <a:lstStyle/>
          <a:p>
            <a:fld id="{8CE06A72-6200-4678-8B6E-EC76319A4F9B}" type="slidenum">
              <a:rPr lang="en-US" smtClean="0"/>
              <a:t>‹#›</a:t>
            </a:fld>
            <a:endParaRPr lang="en-US"/>
          </a:p>
        </p:txBody>
      </p:sp>
    </p:spTree>
    <p:extLst>
      <p:ext uri="{BB962C8B-B14F-4D97-AF65-F5344CB8AC3E}">
        <p14:creationId xmlns:p14="http://schemas.microsoft.com/office/powerpoint/2010/main" val="8536667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29BD52-4F06-7FE3-CB83-C9A77E1349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CC7077-DDA4-42F7-7AAF-3BA408B43A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F5C143-2A5A-3F41-CCBD-6D78698D2089}"/>
              </a:ext>
            </a:extLst>
          </p:cNvPr>
          <p:cNvSpPr>
            <a:spLocks noGrp="1"/>
          </p:cNvSpPr>
          <p:nvPr>
            <p:ph type="dt" sz="half" idx="10"/>
          </p:nvPr>
        </p:nvSpPr>
        <p:spPr/>
        <p:txBody>
          <a:bodyPr/>
          <a:lstStyle/>
          <a:p>
            <a:fld id="{7D3EF70C-DC06-408E-A1EE-F64CFAA10D99}" type="datetimeFigureOut">
              <a:rPr lang="en-US" smtClean="0"/>
              <a:t>10/24/2024</a:t>
            </a:fld>
            <a:endParaRPr lang="en-US"/>
          </a:p>
        </p:txBody>
      </p:sp>
      <p:sp>
        <p:nvSpPr>
          <p:cNvPr id="5" name="Footer Placeholder 4">
            <a:extLst>
              <a:ext uri="{FF2B5EF4-FFF2-40B4-BE49-F238E27FC236}">
                <a16:creationId xmlns:a16="http://schemas.microsoft.com/office/drawing/2014/main" id="{8D170143-7723-DF44-E3B0-A9EF1C86F7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0EBBF-45E7-7DDA-CEEB-30CDBCEFF5B1}"/>
              </a:ext>
            </a:extLst>
          </p:cNvPr>
          <p:cNvSpPr>
            <a:spLocks noGrp="1"/>
          </p:cNvSpPr>
          <p:nvPr>
            <p:ph type="sldNum" sz="quarter" idx="12"/>
          </p:nvPr>
        </p:nvSpPr>
        <p:spPr/>
        <p:txBody>
          <a:bodyPr/>
          <a:lstStyle/>
          <a:p>
            <a:fld id="{8CE06A72-6200-4678-8B6E-EC76319A4F9B}" type="slidenum">
              <a:rPr lang="en-US" smtClean="0"/>
              <a:t>‹#›</a:t>
            </a:fld>
            <a:endParaRPr lang="en-US"/>
          </a:p>
        </p:txBody>
      </p:sp>
    </p:spTree>
    <p:extLst>
      <p:ext uri="{BB962C8B-B14F-4D97-AF65-F5344CB8AC3E}">
        <p14:creationId xmlns:p14="http://schemas.microsoft.com/office/powerpoint/2010/main" val="1688126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horizontal pics">
    <p:spTree>
      <p:nvGrpSpPr>
        <p:cNvPr id="1" name=""/>
        <p:cNvGrpSpPr/>
        <p:nvPr/>
      </p:nvGrpSpPr>
      <p:grpSpPr>
        <a:xfrm>
          <a:off x="0" y="0"/>
          <a:ext cx="0" cy="0"/>
          <a:chOff x="0" y="0"/>
          <a:chExt cx="0" cy="0"/>
        </a:xfrm>
      </p:grpSpPr>
      <p:sp>
        <p:nvSpPr>
          <p:cNvPr id="10" name="그림 개체 틀 6"/>
          <p:cNvSpPr>
            <a:spLocks noGrp="1"/>
          </p:cNvSpPr>
          <p:nvPr>
            <p:ph type="pic" sz="quarter" idx="13"/>
          </p:nvPr>
        </p:nvSpPr>
        <p:spPr>
          <a:xfrm>
            <a:off x="576355" y="1571626"/>
            <a:ext cx="2666999" cy="3162299"/>
          </a:xfrm>
        </p:spPr>
        <p:txBody>
          <a:bodyPr/>
          <a:lstStyle/>
          <a:p>
            <a:endParaRPr lang="ko-KR" altLang="en-US"/>
          </a:p>
        </p:txBody>
      </p:sp>
      <p:sp>
        <p:nvSpPr>
          <p:cNvPr id="12" name="그림 개체 틀 6"/>
          <p:cNvSpPr>
            <a:spLocks noGrp="1"/>
          </p:cNvSpPr>
          <p:nvPr>
            <p:ph type="pic" sz="quarter" idx="15"/>
          </p:nvPr>
        </p:nvSpPr>
        <p:spPr>
          <a:xfrm>
            <a:off x="6204868" y="1581152"/>
            <a:ext cx="2666999" cy="3162299"/>
          </a:xfrm>
        </p:spPr>
        <p:txBody>
          <a:bodyPr/>
          <a:lstStyle/>
          <a:p>
            <a:endParaRPr lang="ko-KR" altLang="en-US"/>
          </a:p>
        </p:txBody>
      </p:sp>
      <p:sp>
        <p:nvSpPr>
          <p:cNvPr id="13" name="그림 개체 틀 6"/>
          <p:cNvSpPr>
            <a:spLocks noGrp="1"/>
          </p:cNvSpPr>
          <p:nvPr>
            <p:ph type="pic" sz="quarter" idx="16"/>
          </p:nvPr>
        </p:nvSpPr>
        <p:spPr>
          <a:xfrm>
            <a:off x="9025140" y="1581152"/>
            <a:ext cx="2666999" cy="3162299"/>
          </a:xfrm>
        </p:spPr>
        <p:txBody>
          <a:bodyPr/>
          <a:lstStyle/>
          <a:p>
            <a:endParaRPr lang="ko-KR" altLang="en-US"/>
          </a:p>
        </p:txBody>
      </p:sp>
      <p:sp>
        <p:nvSpPr>
          <p:cNvPr id="14" name="그림 개체 틀 6"/>
          <p:cNvSpPr>
            <a:spLocks noGrp="1"/>
          </p:cNvSpPr>
          <p:nvPr>
            <p:ph type="pic" sz="quarter" idx="17"/>
          </p:nvPr>
        </p:nvSpPr>
        <p:spPr>
          <a:xfrm>
            <a:off x="3382824" y="1566862"/>
            <a:ext cx="2666999" cy="3162299"/>
          </a:xfrm>
        </p:spPr>
        <p:txBody>
          <a:bodyPr/>
          <a:lstStyle/>
          <a:p>
            <a:endParaRPr lang="ko-KR" altLang="en-US"/>
          </a:p>
        </p:txBody>
      </p:sp>
      <p:sp>
        <p:nvSpPr>
          <p:cNvPr id="3" name="날짜 개체 틀 2"/>
          <p:cNvSpPr>
            <a:spLocks noGrp="1"/>
          </p:cNvSpPr>
          <p:nvPr>
            <p:ph type="dt" sz="half" idx="10"/>
          </p:nvPr>
        </p:nvSpPr>
        <p:spPr>
          <a:xfrm>
            <a:off x="838200" y="6356350"/>
            <a:ext cx="2743200" cy="365125"/>
          </a:xfrm>
          <a:prstGeom prst="rect">
            <a:avLst/>
          </a:prstGeom>
        </p:spPr>
        <p:txBody>
          <a:bodyPr/>
          <a:lstStyle/>
          <a:p>
            <a:fld id="{51341328-A946-448A-9E7C-EF6F634A2AA6}" type="datetimeFigureOut">
              <a:rPr lang="ko-KR" altLang="en-US" smtClean="0"/>
              <a:t>2024-10-24</a:t>
            </a:fld>
            <a:endParaRPr lang="ko-KR" altLang="en-US"/>
          </a:p>
        </p:txBody>
      </p:sp>
      <p:sp>
        <p:nvSpPr>
          <p:cNvPr id="4" name="바닥글 개체 틀 3"/>
          <p:cNvSpPr>
            <a:spLocks noGrp="1"/>
          </p:cNvSpPr>
          <p:nvPr>
            <p:ph type="ftr" sz="quarter" idx="11"/>
          </p:nvPr>
        </p:nvSpPr>
        <p:spPr>
          <a:xfrm>
            <a:off x="4038600" y="6356350"/>
            <a:ext cx="4114800" cy="365125"/>
          </a:xfrm>
          <a:prstGeom prst="rect">
            <a:avLst/>
          </a:prstGeom>
        </p:spPr>
        <p:txBody>
          <a:bodyPr/>
          <a:lstStyle/>
          <a:p>
            <a:endParaRPr lang="ko-KR" altLang="en-US"/>
          </a:p>
        </p:txBody>
      </p:sp>
      <p:sp>
        <p:nvSpPr>
          <p:cNvPr id="5" name="슬라이드 번호 개체 틀 4"/>
          <p:cNvSpPr>
            <a:spLocks noGrp="1"/>
          </p:cNvSpPr>
          <p:nvPr>
            <p:ph type="sldNum" sz="quarter" idx="12"/>
          </p:nvPr>
        </p:nvSpPr>
        <p:spPr/>
        <p:txBody>
          <a:bodyPr/>
          <a:lstStyle/>
          <a:p>
            <a:fld id="{BB5D696C-7C4B-4748-AD7A-B30C297BC295}" type="slidenum">
              <a:rPr lang="ko-KR" altLang="en-US" smtClean="0"/>
              <a:t>‹#›</a:t>
            </a:fld>
            <a:endParaRPr lang="ko-KR" altLang="en-US"/>
          </a:p>
        </p:txBody>
      </p:sp>
    </p:spTree>
    <p:extLst>
      <p:ext uri="{BB962C8B-B14F-4D97-AF65-F5344CB8AC3E}">
        <p14:creationId xmlns:p14="http://schemas.microsoft.com/office/powerpoint/2010/main" val="2928831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corner pic">
    <p:spTree>
      <p:nvGrpSpPr>
        <p:cNvPr id="1" name=""/>
        <p:cNvGrpSpPr/>
        <p:nvPr/>
      </p:nvGrpSpPr>
      <p:grpSpPr>
        <a:xfrm>
          <a:off x="0" y="0"/>
          <a:ext cx="0" cy="0"/>
          <a:chOff x="0" y="0"/>
          <a:chExt cx="0" cy="0"/>
        </a:xfrm>
      </p:grpSpPr>
      <p:sp>
        <p:nvSpPr>
          <p:cNvPr id="7" name="그림 개체 틀 6"/>
          <p:cNvSpPr>
            <a:spLocks noGrp="1"/>
          </p:cNvSpPr>
          <p:nvPr>
            <p:ph type="pic" sz="quarter" idx="13"/>
          </p:nvPr>
        </p:nvSpPr>
        <p:spPr>
          <a:xfrm>
            <a:off x="-1" y="1780675"/>
            <a:ext cx="7062537" cy="5077326"/>
          </a:xfrm>
        </p:spPr>
        <p:txBody>
          <a:bodyPr/>
          <a:lstStyle/>
          <a:p>
            <a:endParaRPr lang="ko-KR" altLang="en-US"/>
          </a:p>
        </p:txBody>
      </p:sp>
      <p:sp>
        <p:nvSpPr>
          <p:cNvPr id="3" name="날짜 개체 틀 2"/>
          <p:cNvSpPr>
            <a:spLocks noGrp="1"/>
          </p:cNvSpPr>
          <p:nvPr>
            <p:ph type="dt" sz="half" idx="10"/>
          </p:nvPr>
        </p:nvSpPr>
        <p:spPr>
          <a:xfrm>
            <a:off x="838200" y="6356350"/>
            <a:ext cx="2743200" cy="365125"/>
          </a:xfrm>
          <a:prstGeom prst="rect">
            <a:avLst/>
          </a:prstGeom>
        </p:spPr>
        <p:txBody>
          <a:bodyPr/>
          <a:lstStyle/>
          <a:p>
            <a:fld id="{51341328-A946-448A-9E7C-EF6F634A2AA6}" type="datetimeFigureOut">
              <a:rPr lang="ko-KR" altLang="en-US" smtClean="0"/>
              <a:t>2024-10-24</a:t>
            </a:fld>
            <a:endParaRPr lang="ko-KR" altLang="en-US"/>
          </a:p>
        </p:txBody>
      </p:sp>
      <p:sp>
        <p:nvSpPr>
          <p:cNvPr id="4" name="바닥글 개체 틀 3"/>
          <p:cNvSpPr>
            <a:spLocks noGrp="1"/>
          </p:cNvSpPr>
          <p:nvPr>
            <p:ph type="ftr" sz="quarter" idx="11"/>
          </p:nvPr>
        </p:nvSpPr>
        <p:spPr>
          <a:xfrm>
            <a:off x="4038600" y="6356350"/>
            <a:ext cx="4114800" cy="365125"/>
          </a:xfrm>
          <a:prstGeom prst="rect">
            <a:avLst/>
          </a:prstGeom>
        </p:spPr>
        <p:txBody>
          <a:bodyPr/>
          <a:lstStyle/>
          <a:p>
            <a:endParaRPr lang="ko-KR" altLang="en-US"/>
          </a:p>
        </p:txBody>
      </p:sp>
      <p:sp>
        <p:nvSpPr>
          <p:cNvPr id="5" name="슬라이드 번호 개체 틀 4"/>
          <p:cNvSpPr>
            <a:spLocks noGrp="1"/>
          </p:cNvSpPr>
          <p:nvPr>
            <p:ph type="sldNum" sz="quarter" idx="12"/>
          </p:nvPr>
        </p:nvSpPr>
        <p:spPr/>
        <p:txBody>
          <a:bodyPr/>
          <a:lstStyle/>
          <a:p>
            <a:fld id="{BB5D696C-7C4B-4748-AD7A-B30C297BC295}" type="slidenum">
              <a:rPr lang="ko-KR" altLang="en-US" smtClean="0"/>
              <a:t>‹#›</a:t>
            </a:fld>
            <a:endParaRPr lang="ko-KR" altLang="en-US"/>
          </a:p>
        </p:txBody>
      </p:sp>
    </p:spTree>
    <p:extLst>
      <p:ext uri="{BB962C8B-B14F-4D97-AF65-F5344CB8AC3E}">
        <p14:creationId xmlns:p14="http://schemas.microsoft.com/office/powerpoint/2010/main" val="2393782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small pics">
    <p:spTree>
      <p:nvGrpSpPr>
        <p:cNvPr id="1" name=""/>
        <p:cNvGrpSpPr/>
        <p:nvPr/>
      </p:nvGrpSpPr>
      <p:grpSpPr>
        <a:xfrm>
          <a:off x="0" y="0"/>
          <a:ext cx="0" cy="0"/>
          <a:chOff x="0" y="0"/>
          <a:chExt cx="0" cy="0"/>
        </a:xfrm>
      </p:grpSpPr>
      <p:sp>
        <p:nvSpPr>
          <p:cNvPr id="8" name="그림 개체 틀 6"/>
          <p:cNvSpPr>
            <a:spLocks noGrp="1"/>
          </p:cNvSpPr>
          <p:nvPr>
            <p:ph type="pic" sz="quarter" idx="13"/>
          </p:nvPr>
        </p:nvSpPr>
        <p:spPr>
          <a:xfrm>
            <a:off x="1252107" y="866969"/>
            <a:ext cx="2355272" cy="2964873"/>
          </a:xfrm>
        </p:spPr>
        <p:txBody>
          <a:bodyPr/>
          <a:lstStyle/>
          <a:p>
            <a:endParaRPr lang="ko-KR" altLang="en-US"/>
          </a:p>
        </p:txBody>
      </p:sp>
      <p:sp>
        <p:nvSpPr>
          <p:cNvPr id="9" name="그림 개체 틀 6"/>
          <p:cNvSpPr>
            <a:spLocks noGrp="1"/>
          </p:cNvSpPr>
          <p:nvPr>
            <p:ph type="pic" sz="quarter" idx="14"/>
          </p:nvPr>
        </p:nvSpPr>
        <p:spPr>
          <a:xfrm>
            <a:off x="6339930" y="866969"/>
            <a:ext cx="2355272" cy="2964873"/>
          </a:xfrm>
        </p:spPr>
        <p:txBody>
          <a:bodyPr/>
          <a:lstStyle/>
          <a:p>
            <a:endParaRPr lang="ko-KR" altLang="en-US"/>
          </a:p>
        </p:txBody>
      </p:sp>
      <p:sp>
        <p:nvSpPr>
          <p:cNvPr id="3" name="날짜 개체 틀 2"/>
          <p:cNvSpPr>
            <a:spLocks noGrp="1"/>
          </p:cNvSpPr>
          <p:nvPr>
            <p:ph type="dt" sz="half" idx="10"/>
          </p:nvPr>
        </p:nvSpPr>
        <p:spPr>
          <a:xfrm>
            <a:off x="838200" y="6356350"/>
            <a:ext cx="2743200" cy="365125"/>
          </a:xfrm>
          <a:prstGeom prst="rect">
            <a:avLst/>
          </a:prstGeom>
        </p:spPr>
        <p:txBody>
          <a:bodyPr/>
          <a:lstStyle/>
          <a:p>
            <a:fld id="{51341328-A946-448A-9E7C-EF6F634A2AA6}" type="datetimeFigureOut">
              <a:rPr lang="ko-KR" altLang="en-US" smtClean="0"/>
              <a:t>2024-10-24</a:t>
            </a:fld>
            <a:endParaRPr lang="ko-KR" altLang="en-US"/>
          </a:p>
        </p:txBody>
      </p:sp>
      <p:sp>
        <p:nvSpPr>
          <p:cNvPr id="4" name="바닥글 개체 틀 3"/>
          <p:cNvSpPr>
            <a:spLocks noGrp="1"/>
          </p:cNvSpPr>
          <p:nvPr>
            <p:ph type="ftr" sz="quarter" idx="11"/>
          </p:nvPr>
        </p:nvSpPr>
        <p:spPr>
          <a:xfrm>
            <a:off x="4038600" y="6356350"/>
            <a:ext cx="4114800" cy="365125"/>
          </a:xfrm>
          <a:prstGeom prst="rect">
            <a:avLst/>
          </a:prstGeom>
        </p:spPr>
        <p:txBody>
          <a:bodyPr/>
          <a:lstStyle/>
          <a:p>
            <a:endParaRPr lang="ko-KR" altLang="en-US"/>
          </a:p>
        </p:txBody>
      </p:sp>
      <p:sp>
        <p:nvSpPr>
          <p:cNvPr id="5" name="슬라이드 번호 개체 틀 4"/>
          <p:cNvSpPr>
            <a:spLocks noGrp="1"/>
          </p:cNvSpPr>
          <p:nvPr>
            <p:ph type="sldNum" sz="quarter" idx="12"/>
          </p:nvPr>
        </p:nvSpPr>
        <p:spPr/>
        <p:txBody>
          <a:bodyPr/>
          <a:lstStyle/>
          <a:p>
            <a:fld id="{BB5D696C-7C4B-4748-AD7A-B30C297BC295}" type="slidenum">
              <a:rPr lang="ko-KR" altLang="en-US" smtClean="0"/>
              <a:t>‹#›</a:t>
            </a:fld>
            <a:endParaRPr lang="ko-KR" altLang="en-US"/>
          </a:p>
        </p:txBody>
      </p:sp>
    </p:spTree>
    <p:extLst>
      <p:ext uri="{BB962C8B-B14F-4D97-AF65-F5344CB8AC3E}">
        <p14:creationId xmlns:p14="http://schemas.microsoft.com/office/powerpoint/2010/main" val="4287468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rectangular pic">
    <p:spTree>
      <p:nvGrpSpPr>
        <p:cNvPr id="1" name=""/>
        <p:cNvGrpSpPr/>
        <p:nvPr/>
      </p:nvGrpSpPr>
      <p:grpSpPr>
        <a:xfrm>
          <a:off x="0" y="0"/>
          <a:ext cx="0" cy="0"/>
          <a:chOff x="0" y="0"/>
          <a:chExt cx="0" cy="0"/>
        </a:xfrm>
      </p:grpSpPr>
      <p:sp>
        <p:nvSpPr>
          <p:cNvPr id="7" name="그림 개체 틀 6"/>
          <p:cNvSpPr>
            <a:spLocks noGrp="1"/>
          </p:cNvSpPr>
          <p:nvPr>
            <p:ph type="pic" sz="quarter" idx="13"/>
          </p:nvPr>
        </p:nvSpPr>
        <p:spPr>
          <a:xfrm>
            <a:off x="5652655" y="4100945"/>
            <a:ext cx="6539345" cy="2216728"/>
          </a:xfrm>
        </p:spPr>
        <p:txBody>
          <a:bodyPr/>
          <a:lstStyle/>
          <a:p>
            <a:endParaRPr lang="ko-KR" altLang="en-US"/>
          </a:p>
        </p:txBody>
      </p:sp>
      <p:sp>
        <p:nvSpPr>
          <p:cNvPr id="3" name="날짜 개체 틀 2"/>
          <p:cNvSpPr>
            <a:spLocks noGrp="1"/>
          </p:cNvSpPr>
          <p:nvPr>
            <p:ph type="dt" sz="half" idx="10"/>
          </p:nvPr>
        </p:nvSpPr>
        <p:spPr>
          <a:xfrm>
            <a:off x="838200" y="6356350"/>
            <a:ext cx="2743200" cy="365125"/>
          </a:xfrm>
          <a:prstGeom prst="rect">
            <a:avLst/>
          </a:prstGeom>
        </p:spPr>
        <p:txBody>
          <a:bodyPr/>
          <a:lstStyle/>
          <a:p>
            <a:fld id="{51341328-A946-448A-9E7C-EF6F634A2AA6}" type="datetimeFigureOut">
              <a:rPr lang="ko-KR" altLang="en-US" smtClean="0"/>
              <a:t>2024-10-24</a:t>
            </a:fld>
            <a:endParaRPr lang="ko-KR" altLang="en-US"/>
          </a:p>
        </p:txBody>
      </p:sp>
      <p:sp>
        <p:nvSpPr>
          <p:cNvPr id="4" name="바닥글 개체 틀 3"/>
          <p:cNvSpPr>
            <a:spLocks noGrp="1"/>
          </p:cNvSpPr>
          <p:nvPr>
            <p:ph type="ftr" sz="quarter" idx="11"/>
          </p:nvPr>
        </p:nvSpPr>
        <p:spPr>
          <a:xfrm>
            <a:off x="4038600" y="6356350"/>
            <a:ext cx="4114800" cy="365125"/>
          </a:xfrm>
          <a:prstGeom prst="rect">
            <a:avLst/>
          </a:prstGeom>
        </p:spPr>
        <p:txBody>
          <a:bodyPr/>
          <a:lstStyle/>
          <a:p>
            <a:endParaRPr lang="ko-KR" altLang="en-US"/>
          </a:p>
        </p:txBody>
      </p:sp>
      <p:sp>
        <p:nvSpPr>
          <p:cNvPr id="5" name="슬라이드 번호 개체 틀 4"/>
          <p:cNvSpPr>
            <a:spLocks noGrp="1"/>
          </p:cNvSpPr>
          <p:nvPr>
            <p:ph type="sldNum" sz="quarter" idx="12"/>
          </p:nvPr>
        </p:nvSpPr>
        <p:spPr/>
        <p:txBody>
          <a:bodyPr/>
          <a:lstStyle/>
          <a:p>
            <a:fld id="{BB5D696C-7C4B-4748-AD7A-B30C297BC295}" type="slidenum">
              <a:rPr lang="ko-KR" altLang="en-US" smtClean="0"/>
              <a:t>‹#›</a:t>
            </a:fld>
            <a:endParaRPr lang="ko-KR" altLang="en-US"/>
          </a:p>
        </p:txBody>
      </p:sp>
    </p:spTree>
    <p:extLst>
      <p:ext uri="{BB962C8B-B14F-4D97-AF65-F5344CB8AC3E}">
        <p14:creationId xmlns:p14="http://schemas.microsoft.com/office/powerpoint/2010/main" val="1805059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ft rectangular pic">
    <p:spTree>
      <p:nvGrpSpPr>
        <p:cNvPr id="1" name=""/>
        <p:cNvGrpSpPr/>
        <p:nvPr/>
      </p:nvGrpSpPr>
      <p:grpSpPr>
        <a:xfrm>
          <a:off x="0" y="0"/>
          <a:ext cx="0" cy="0"/>
          <a:chOff x="0" y="0"/>
          <a:chExt cx="0" cy="0"/>
        </a:xfrm>
      </p:grpSpPr>
      <p:sp>
        <p:nvSpPr>
          <p:cNvPr id="7" name="그림 개체 틀 6"/>
          <p:cNvSpPr>
            <a:spLocks noGrp="1"/>
          </p:cNvSpPr>
          <p:nvPr>
            <p:ph type="pic" sz="quarter" idx="13"/>
          </p:nvPr>
        </p:nvSpPr>
        <p:spPr>
          <a:xfrm>
            <a:off x="803562" y="568036"/>
            <a:ext cx="5389419" cy="2764367"/>
          </a:xfrm>
        </p:spPr>
        <p:txBody>
          <a:bodyPr/>
          <a:lstStyle/>
          <a:p>
            <a:endParaRPr lang="ko-KR" altLang="en-US"/>
          </a:p>
        </p:txBody>
      </p:sp>
      <p:sp>
        <p:nvSpPr>
          <p:cNvPr id="3" name="날짜 개체 틀 2"/>
          <p:cNvSpPr>
            <a:spLocks noGrp="1"/>
          </p:cNvSpPr>
          <p:nvPr>
            <p:ph type="dt" sz="half" idx="10"/>
          </p:nvPr>
        </p:nvSpPr>
        <p:spPr>
          <a:xfrm>
            <a:off x="838200" y="6356350"/>
            <a:ext cx="2743200" cy="365125"/>
          </a:xfrm>
          <a:prstGeom prst="rect">
            <a:avLst/>
          </a:prstGeom>
        </p:spPr>
        <p:txBody>
          <a:bodyPr/>
          <a:lstStyle/>
          <a:p>
            <a:fld id="{51341328-A946-448A-9E7C-EF6F634A2AA6}" type="datetimeFigureOut">
              <a:rPr lang="ko-KR" altLang="en-US" smtClean="0"/>
              <a:t>2024-10-24</a:t>
            </a:fld>
            <a:endParaRPr lang="ko-KR" altLang="en-US"/>
          </a:p>
        </p:txBody>
      </p:sp>
      <p:sp>
        <p:nvSpPr>
          <p:cNvPr id="4" name="바닥글 개체 틀 3"/>
          <p:cNvSpPr>
            <a:spLocks noGrp="1"/>
          </p:cNvSpPr>
          <p:nvPr>
            <p:ph type="ftr" sz="quarter" idx="11"/>
          </p:nvPr>
        </p:nvSpPr>
        <p:spPr>
          <a:xfrm>
            <a:off x="4038600" y="6356350"/>
            <a:ext cx="4114800" cy="365125"/>
          </a:xfrm>
          <a:prstGeom prst="rect">
            <a:avLst/>
          </a:prstGeom>
        </p:spPr>
        <p:txBody>
          <a:bodyPr/>
          <a:lstStyle/>
          <a:p>
            <a:endParaRPr lang="ko-KR" altLang="en-US"/>
          </a:p>
        </p:txBody>
      </p:sp>
      <p:sp>
        <p:nvSpPr>
          <p:cNvPr id="5" name="슬라이드 번호 개체 틀 4"/>
          <p:cNvSpPr>
            <a:spLocks noGrp="1"/>
          </p:cNvSpPr>
          <p:nvPr>
            <p:ph type="sldNum" sz="quarter" idx="12"/>
          </p:nvPr>
        </p:nvSpPr>
        <p:spPr/>
        <p:txBody>
          <a:bodyPr/>
          <a:lstStyle/>
          <a:p>
            <a:fld id="{BB5D696C-7C4B-4748-AD7A-B30C297BC295}" type="slidenum">
              <a:rPr lang="ko-KR" altLang="en-US" smtClean="0"/>
              <a:t>‹#›</a:t>
            </a:fld>
            <a:endParaRPr lang="ko-KR" altLang="en-US"/>
          </a:p>
        </p:txBody>
      </p:sp>
    </p:spTree>
    <p:extLst>
      <p:ext uri="{BB962C8B-B14F-4D97-AF65-F5344CB8AC3E}">
        <p14:creationId xmlns:p14="http://schemas.microsoft.com/office/powerpoint/2010/main" val="2522691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ft square pic">
    <p:spTree>
      <p:nvGrpSpPr>
        <p:cNvPr id="1" name=""/>
        <p:cNvGrpSpPr/>
        <p:nvPr/>
      </p:nvGrpSpPr>
      <p:grpSpPr>
        <a:xfrm>
          <a:off x="0" y="0"/>
          <a:ext cx="0" cy="0"/>
          <a:chOff x="0" y="0"/>
          <a:chExt cx="0" cy="0"/>
        </a:xfrm>
      </p:grpSpPr>
      <p:sp>
        <p:nvSpPr>
          <p:cNvPr id="8" name="그림 개체 틀 6"/>
          <p:cNvSpPr>
            <a:spLocks noGrp="1"/>
          </p:cNvSpPr>
          <p:nvPr>
            <p:ph type="pic" sz="quarter" idx="13"/>
          </p:nvPr>
        </p:nvSpPr>
        <p:spPr>
          <a:xfrm>
            <a:off x="-1" y="692728"/>
            <a:ext cx="6165273" cy="5583382"/>
          </a:xfrm>
        </p:spPr>
        <p:txBody>
          <a:bodyPr/>
          <a:lstStyle/>
          <a:p>
            <a:endParaRPr lang="ko-KR" altLang="en-US"/>
          </a:p>
        </p:txBody>
      </p:sp>
      <p:sp>
        <p:nvSpPr>
          <p:cNvPr id="3" name="날짜 개체 틀 2"/>
          <p:cNvSpPr>
            <a:spLocks noGrp="1"/>
          </p:cNvSpPr>
          <p:nvPr>
            <p:ph type="dt" sz="half" idx="10"/>
          </p:nvPr>
        </p:nvSpPr>
        <p:spPr>
          <a:xfrm>
            <a:off x="838200" y="6356350"/>
            <a:ext cx="2743200" cy="365125"/>
          </a:xfrm>
          <a:prstGeom prst="rect">
            <a:avLst/>
          </a:prstGeom>
        </p:spPr>
        <p:txBody>
          <a:bodyPr/>
          <a:lstStyle/>
          <a:p>
            <a:fld id="{51341328-A946-448A-9E7C-EF6F634A2AA6}" type="datetimeFigureOut">
              <a:rPr lang="ko-KR" altLang="en-US" smtClean="0"/>
              <a:t>2024-10-24</a:t>
            </a:fld>
            <a:endParaRPr lang="ko-KR" altLang="en-US"/>
          </a:p>
        </p:txBody>
      </p:sp>
      <p:sp>
        <p:nvSpPr>
          <p:cNvPr id="4" name="바닥글 개체 틀 3"/>
          <p:cNvSpPr>
            <a:spLocks noGrp="1"/>
          </p:cNvSpPr>
          <p:nvPr>
            <p:ph type="ftr" sz="quarter" idx="11"/>
          </p:nvPr>
        </p:nvSpPr>
        <p:spPr>
          <a:xfrm>
            <a:off x="4038600" y="6356350"/>
            <a:ext cx="4114800" cy="365125"/>
          </a:xfrm>
          <a:prstGeom prst="rect">
            <a:avLst/>
          </a:prstGeom>
        </p:spPr>
        <p:txBody>
          <a:bodyPr/>
          <a:lstStyle/>
          <a:p>
            <a:endParaRPr lang="ko-KR" altLang="en-US"/>
          </a:p>
        </p:txBody>
      </p:sp>
      <p:sp>
        <p:nvSpPr>
          <p:cNvPr id="5" name="슬라이드 번호 개체 틀 4"/>
          <p:cNvSpPr>
            <a:spLocks noGrp="1"/>
          </p:cNvSpPr>
          <p:nvPr>
            <p:ph type="sldNum" sz="quarter" idx="12"/>
          </p:nvPr>
        </p:nvSpPr>
        <p:spPr/>
        <p:txBody>
          <a:bodyPr/>
          <a:lstStyle/>
          <a:p>
            <a:fld id="{BB5D696C-7C4B-4748-AD7A-B30C297BC295}" type="slidenum">
              <a:rPr lang="ko-KR" altLang="en-US" smtClean="0"/>
              <a:t>‹#›</a:t>
            </a:fld>
            <a:endParaRPr lang="ko-KR" altLang="en-US"/>
          </a:p>
        </p:txBody>
      </p:sp>
    </p:spTree>
    <p:extLst>
      <p:ext uri="{BB962C8B-B14F-4D97-AF65-F5344CB8AC3E}">
        <p14:creationId xmlns:p14="http://schemas.microsoft.com/office/powerpoint/2010/main" val="1057263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2.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ltLang="ko-KR"/>
              <a:t>Edit a master heading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ko-KR"/>
              <a:t>Edit the master text style
Second Level
Third Level
Fourth Level
Fifth Level</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5D696C-7C4B-4748-AD7A-B30C297BC295}" type="slidenum">
              <a:rPr lang="ko-KR" altLang="en-US" smtClean="0"/>
              <a:t>‹#›</a:t>
            </a:fld>
            <a:endParaRPr lang="ko-KR" altLang="en-US"/>
          </a:p>
        </p:txBody>
      </p:sp>
      <p:sp>
        <p:nvSpPr>
          <p:cNvPr id="7" name="TextBox 6">
            <a:extLst>
              <a:ext uri="{FF2B5EF4-FFF2-40B4-BE49-F238E27FC236}">
                <a16:creationId xmlns:a16="http://schemas.microsoft.com/office/drawing/2014/main" id="{146DD93B-1DA0-E9D9-CE29-6DD98F1DC0D0}"/>
              </a:ext>
            </a:extLst>
          </p:cNvPr>
          <p:cNvSpPr txBox="1"/>
          <p:nvPr userDrawn="1"/>
        </p:nvSpPr>
        <p:spPr>
          <a:xfrm>
            <a:off x="-6350000" y="-6350000"/>
            <a:ext cx="12700" cy="369332"/>
          </a:xfrm>
          <a:prstGeom prst="rect">
            <a:avLst/>
          </a:prstGeom>
          <a:noFill/>
        </p:spPr>
        <p:txBody>
          <a:bodyPr vert="horz" rtlCol="0">
            <a:spAutoFit/>
          </a:bodyPr>
          <a:lstStyle/>
          <a:p>
            <a:endParaRPr lang="en-US">
              <a:latin typeface="Calibri" panose="020F0502020204030204" pitchFamily="34" charset="0"/>
            </a:endParaRPr>
          </a:p>
        </p:txBody>
      </p:sp>
    </p:spTree>
    <p:extLst>
      <p:ext uri="{BB962C8B-B14F-4D97-AF65-F5344CB8AC3E}">
        <p14:creationId xmlns:p14="http://schemas.microsoft.com/office/powerpoint/2010/main" val="3367248394"/>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59"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 id="2147483852" r:id="rId16"/>
    <p:sldLayoutId id="2147483853" r:id="rId17"/>
    <p:sldLayoutId id="2147483854" r:id="rId18"/>
    <p:sldLayoutId id="2147483855" r:id="rId19"/>
    <p:sldLayoutId id="2147483856" r:id="rId20"/>
    <p:sldLayoutId id="2147483858" r:id="rId21"/>
    <p:sldLayoutId id="2147483857" r:id="rId22"/>
    <p:sldLayoutId id="2147483860" r:id="rId23"/>
    <p:sldLayoutId id="2147483861" r:id="rId24"/>
    <p:sldLayoutId id="2147483862" r:id="rId25"/>
    <p:sldLayoutId id="2147483878" r:id="rId26"/>
    <p:sldLayoutId id="2147483879" r:id="rId27"/>
    <p:sldLayoutId id="2147483880" r:id="rId28"/>
  </p:sldLayoutIdLst>
  <p:txStyles>
    <p:titleStyle>
      <a:lvl1pPr algn="l" defTabSz="914400" rtl="0" eaLnBrk="0" latinLnBrk="0" hangingPunct="0">
        <a:lnSpc>
          <a:spcPct val="109000"/>
        </a:lnSpc>
        <a:spcBef>
          <a:spcPts val="600"/>
        </a:spcBef>
        <a:buNone/>
        <a:defRPr sz="4400" kern="1200" baseline="0">
          <a:solidFill>
            <a:schemeClr val="tx1"/>
          </a:solidFill>
          <a:latin typeface="Franklin Gothic Demi" panose="020B0703020102020204" pitchFamily="34" charset="0"/>
          <a:ea typeface="Calibri" panose="020F0502020204030204" pitchFamily="34" charset="0"/>
          <a:cs typeface="+mj-cs"/>
        </a:defRPr>
      </a:lvl1pPr>
    </p:titleStyle>
    <p:bodyStyle>
      <a:lvl1pPr marL="457200" indent="-457200" algn="l" defTabSz="914400" rtl="0" eaLnBrk="0" latinLnBrk="0" hangingPunct="0">
        <a:lnSpc>
          <a:spcPct val="109000"/>
        </a:lnSpc>
        <a:spcBef>
          <a:spcPts val="600"/>
        </a:spcBef>
        <a:buClr>
          <a:schemeClr val="accent1"/>
        </a:buClr>
        <a:buFont typeface="Wingdings" panose="05000000000000000000" pitchFamily="2" charset="2"/>
        <a:buChar char="§"/>
        <a:defRPr sz="2800" kern="1200" baseline="0">
          <a:solidFill>
            <a:schemeClr val="tx1"/>
          </a:solidFill>
          <a:latin typeface="Calibri" panose="020F0502020204030204" pitchFamily="34" charset="0"/>
          <a:ea typeface="Calibri" panose="020F0502020204030204" pitchFamily="34" charset="0"/>
          <a:cs typeface="+mn-cs"/>
        </a:defRPr>
      </a:lvl1pPr>
      <a:lvl2pPr marL="685800" indent="-228600" algn="l" defTabSz="914400" rtl="0" eaLnBrk="1" latinLnBrk="1"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FE52AB-F2C8-3E20-D72A-695E4586D8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23549B-B5B5-52B2-585F-50223DEE9F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AD923C-6394-24EE-6C9A-9FB1EF02BC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D3EF70C-DC06-408E-A1EE-F64CFAA10D99}" type="datetimeFigureOut">
              <a:rPr lang="en-US" smtClean="0"/>
              <a:t>10/24/2024</a:t>
            </a:fld>
            <a:endParaRPr lang="en-US"/>
          </a:p>
        </p:txBody>
      </p:sp>
      <p:sp>
        <p:nvSpPr>
          <p:cNvPr id="5" name="Footer Placeholder 4">
            <a:extLst>
              <a:ext uri="{FF2B5EF4-FFF2-40B4-BE49-F238E27FC236}">
                <a16:creationId xmlns:a16="http://schemas.microsoft.com/office/drawing/2014/main" id="{FFDA1BE7-F4FB-233E-C0B7-6CF185BD81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40FBD94-0D27-FCF2-45D2-9DBD470E71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8CE06A72-6200-4678-8B6E-EC76319A4F9B}" type="slidenum">
              <a:rPr lang="en-US" smtClean="0"/>
              <a:pPr/>
              <a:t>‹#›</a:t>
            </a:fld>
            <a:endParaRPr lang="en-US"/>
          </a:p>
        </p:txBody>
      </p:sp>
    </p:spTree>
    <p:extLst>
      <p:ext uri="{BB962C8B-B14F-4D97-AF65-F5344CB8AC3E}">
        <p14:creationId xmlns:p14="http://schemas.microsoft.com/office/powerpoint/2010/main" val="1128830524"/>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l" defTabSz="914400" rtl="0" eaLnBrk="0" latinLnBrk="0" hangingPunct="0">
        <a:lnSpc>
          <a:spcPct val="90000"/>
        </a:lnSpc>
        <a:spcBef>
          <a:spcPct val="0"/>
        </a:spcBef>
        <a:buNone/>
        <a:defRPr sz="4400" kern="1200">
          <a:solidFill>
            <a:schemeClr val="tx1"/>
          </a:solidFill>
          <a:latin typeface="Franklin Gothic Demi" panose="020B0703020102020204" pitchFamily="34" charset="0"/>
          <a:ea typeface="+mj-ea"/>
          <a:cs typeface="+mj-cs"/>
        </a:defRPr>
      </a:lvl1pPr>
    </p:titleStyle>
    <p:bodyStyle>
      <a:lvl1pPr marL="457200" indent="-457200" algn="l" defTabSz="914400" rtl="0" eaLnBrk="0" latinLnBrk="0" hangingPunct="0">
        <a:lnSpc>
          <a:spcPct val="109000"/>
        </a:lnSpc>
        <a:spcBef>
          <a:spcPts val="600"/>
        </a:spcBef>
        <a:buClr>
          <a:schemeClr val="accent2"/>
        </a:buClr>
        <a:buFont typeface="Wingdings" panose="05000000000000000000" pitchFamily="2" charset="2"/>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800100" indent="-342900" algn="l" defTabSz="914400" rtl="0" eaLnBrk="0" latinLnBrk="0" hangingPunct="0">
        <a:lnSpc>
          <a:spcPct val="109000"/>
        </a:lnSpc>
        <a:spcBef>
          <a:spcPts val="600"/>
        </a:spcBef>
        <a:buClr>
          <a:schemeClr val="accent2"/>
        </a:buClr>
        <a:buFont typeface="Wingdings" panose="05000000000000000000" pitchFamily="2" charset="2"/>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257300" indent="-342900" algn="l" defTabSz="914400" rtl="0" eaLnBrk="0" latinLnBrk="0" hangingPunct="0">
        <a:lnSpc>
          <a:spcPct val="109000"/>
        </a:lnSpc>
        <a:spcBef>
          <a:spcPts val="600"/>
        </a:spcBef>
        <a:buClr>
          <a:schemeClr val="accent2"/>
        </a:buClr>
        <a:buFont typeface="Wingdings" panose="05000000000000000000" pitchFamily="2" charset="2"/>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57350" indent="-285750" algn="l" defTabSz="914400" rtl="0" eaLnBrk="0" latinLnBrk="0" hangingPunct="0">
        <a:lnSpc>
          <a:spcPct val="109000"/>
        </a:lnSpc>
        <a:spcBef>
          <a:spcPts val="600"/>
        </a:spcBef>
        <a:buClr>
          <a:schemeClr val="accent2"/>
        </a:buClr>
        <a:buFont typeface="Wingdings" panose="05000000000000000000" pitchFamily="2" charset="2"/>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114550" indent="-285750" algn="l" defTabSz="914400" rtl="0" eaLnBrk="0" latinLnBrk="0" hangingPunct="0">
        <a:lnSpc>
          <a:spcPct val="109000"/>
        </a:lnSpc>
        <a:spcBef>
          <a:spcPts val="600"/>
        </a:spcBef>
        <a:buClr>
          <a:schemeClr val="accent2"/>
        </a:buClr>
        <a:buFont typeface="Wingdings" panose="05000000000000000000" pitchFamily="2" charset="2"/>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15.sv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18.sv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21.sv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25.sv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직사각형 4"/>
          <p:cNvSpPr/>
          <p:nvPr/>
        </p:nvSpPr>
        <p:spPr bwMode="auto">
          <a:xfrm>
            <a:off x="-9525" y="0"/>
            <a:ext cx="12192000" cy="6858000"/>
          </a:xfrm>
          <a:prstGeom prst="rect">
            <a:avLst/>
          </a:prstGeom>
          <a:gradFill>
            <a:gsLst>
              <a:gs pos="62000">
                <a:schemeClr val="tx1">
                  <a:alpha val="80000"/>
                </a:schemeClr>
              </a:gs>
              <a:gs pos="95000">
                <a:schemeClr val="accent6">
                  <a:alpha val="20000"/>
                </a:schemeClr>
              </a:gs>
              <a:gs pos="100000">
                <a:schemeClr val="accent6">
                  <a:alpha val="0"/>
                </a:schemeClr>
              </a:gs>
            </a:gsLst>
            <a:lin ang="19800000" scaled="0"/>
          </a:gradFill>
          <a:ln>
            <a:noFill/>
          </a:ln>
        </p:spPr>
        <p:txBody>
          <a:bodyPr vert="horz" wrap="square" lIns="91440" tIns="45720" rIns="91440" bIns="45720" numCol="1" anchor="t" anchorCtr="0" compatLnSpc="1">
            <a:prstTxWarp prst="textNoShape">
              <a:avLst/>
            </a:prstTxWarp>
          </a:bodyPr>
          <a:lstStyle/>
          <a:p>
            <a:endParaRPr lang="ko-KR" altLang="en-US"/>
          </a:p>
        </p:txBody>
      </p:sp>
      <p:grpSp>
        <p:nvGrpSpPr>
          <p:cNvPr id="3" name="그룹 2"/>
          <p:cNvGrpSpPr/>
          <p:nvPr/>
        </p:nvGrpSpPr>
        <p:grpSpPr>
          <a:xfrm>
            <a:off x="587707" y="2018482"/>
            <a:ext cx="11276196" cy="3170100"/>
            <a:chOff x="1086578" y="2252107"/>
            <a:chExt cx="3366746" cy="2614428"/>
          </a:xfrm>
        </p:grpSpPr>
        <p:sp>
          <p:nvSpPr>
            <p:cNvPr id="290" name="TextBox 289"/>
            <p:cNvSpPr txBox="1"/>
            <p:nvPr/>
          </p:nvSpPr>
          <p:spPr>
            <a:xfrm>
              <a:off x="1086580" y="2252107"/>
              <a:ext cx="3345797" cy="2614428"/>
            </a:xfrm>
            <a:prstGeom prst="rect">
              <a:avLst/>
            </a:prstGeom>
            <a:noFill/>
          </p:spPr>
          <p:txBody>
            <a:bodyPr wrap="square" rtlCol="0">
              <a:spAutoFit/>
            </a:bodyPr>
            <a:lstStyle/>
            <a:p>
              <a:r>
                <a:rPr lang="en-US" altLang="ko-KR" sz="10000">
                  <a:solidFill>
                    <a:schemeClr val="bg1"/>
                  </a:solidFill>
                  <a:latin typeface="Franklin Gothic Demi" panose="020B0703020102020204" pitchFamily="34" charset="0"/>
                  <a:ea typeface="Calibri" panose="020F0502020204030204" pitchFamily="34" charset="0"/>
                </a:rPr>
                <a:t>REASONABLENESS</a:t>
              </a:r>
              <a:endParaRPr lang="ko-KR" altLang="en-US" sz="10000">
                <a:solidFill>
                  <a:schemeClr val="bg1"/>
                </a:solidFill>
                <a:latin typeface="Franklin Gothic Demi" panose="020B0703020102020204" pitchFamily="34" charset="0"/>
                <a:ea typeface="Calibri" panose="020F0502020204030204" pitchFamily="34" charset="0"/>
              </a:endParaRPr>
            </a:p>
          </p:txBody>
        </p:sp>
        <p:sp>
          <p:nvSpPr>
            <p:cNvPr id="291" name="TextBox 290"/>
            <p:cNvSpPr txBox="1"/>
            <p:nvPr/>
          </p:nvSpPr>
          <p:spPr>
            <a:xfrm>
              <a:off x="1086578" y="3438343"/>
              <a:ext cx="3366746" cy="1091458"/>
            </a:xfrm>
            <a:prstGeom prst="rect">
              <a:avLst/>
            </a:prstGeom>
            <a:noFill/>
          </p:spPr>
          <p:txBody>
            <a:bodyPr wrap="square" rtlCol="0">
              <a:spAutoFit/>
            </a:bodyPr>
            <a:lstStyle/>
            <a:p>
              <a:r>
                <a:rPr lang="en-US" altLang="ko-KR" sz="8000">
                  <a:solidFill>
                    <a:schemeClr val="bg2"/>
                  </a:solidFill>
                  <a:latin typeface="Franklin Gothic Demi" panose="020B0703020102020204" pitchFamily="34" charset="0"/>
                  <a:ea typeface="Calibri" panose="020F0502020204030204" pitchFamily="34" charset="0"/>
                </a:rPr>
                <a:t>DETERMINATIONS</a:t>
              </a:r>
              <a:endParaRPr lang="ko-KR" altLang="en-US" sz="8000">
                <a:solidFill>
                  <a:schemeClr val="bg2"/>
                </a:solidFill>
                <a:latin typeface="Franklin Gothic Demi" panose="020B0703020102020204" pitchFamily="34" charset="0"/>
                <a:ea typeface="Calibri" panose="020F0502020204030204" pitchFamily="34" charset="0"/>
              </a:endParaRPr>
            </a:p>
          </p:txBody>
        </p:sp>
      </p:grpSp>
      <p:sp>
        <p:nvSpPr>
          <p:cNvPr id="297" name="TextBox 296"/>
          <p:cNvSpPr txBox="1"/>
          <p:nvPr/>
        </p:nvSpPr>
        <p:spPr>
          <a:xfrm>
            <a:off x="667629" y="4953652"/>
            <a:ext cx="8108381" cy="475515"/>
          </a:xfrm>
          <a:prstGeom prst="rect">
            <a:avLst/>
          </a:prstGeom>
          <a:noFill/>
        </p:spPr>
        <p:txBody>
          <a:bodyPr wrap="square" rtlCol="0">
            <a:spAutoFit/>
          </a:bodyPr>
          <a:lstStyle/>
          <a:p>
            <a:pPr>
              <a:lnSpc>
                <a:spcPct val="109000"/>
              </a:lnSpc>
            </a:pPr>
            <a:r>
              <a:rPr lang="pt-BR" altLang="ko-KR" sz="2400" dirty="0">
                <a:solidFill>
                  <a:schemeClr val="bg2"/>
                </a:solidFill>
                <a:latin typeface="Calibri" panose="020F0502020204030204" pitchFamily="34" charset="0"/>
                <a:ea typeface="Calibri" panose="020F0502020204030204" pitchFamily="34" charset="0"/>
                <a:cs typeface="Calibri" panose="020F0502020204030204" pitchFamily="34" charset="0"/>
              </a:rPr>
              <a:t>Undue Hardship and Fundamental Alteration</a:t>
            </a:r>
            <a:endParaRPr lang="ko-KR" altLang="en-US" sz="2400" dirty="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grpSp>
        <p:nvGrpSpPr>
          <p:cNvPr id="298" name="그룹 297"/>
          <p:cNvGrpSpPr/>
          <p:nvPr/>
        </p:nvGrpSpPr>
        <p:grpSpPr>
          <a:xfrm>
            <a:off x="315988" y="875020"/>
            <a:ext cx="1521521" cy="1118879"/>
            <a:chOff x="9288420" y="5899754"/>
            <a:chExt cx="981717" cy="721924"/>
          </a:xfrm>
        </p:grpSpPr>
        <p:sp>
          <p:nvSpPr>
            <p:cNvPr id="299" name="직사각형 5"/>
            <p:cNvSpPr/>
            <p:nvPr/>
          </p:nvSpPr>
          <p:spPr bwMode="auto">
            <a:xfrm>
              <a:off x="9463738" y="5983421"/>
              <a:ext cx="806399" cy="638257"/>
            </a:xfrm>
            <a:custGeom>
              <a:avLst/>
              <a:gdLst>
                <a:gd name="connsiteX0" fmla="*/ 0 w 3009900"/>
                <a:gd name="connsiteY0" fmla="*/ 0 h 767443"/>
                <a:gd name="connsiteX1" fmla="*/ 3009900 w 3009900"/>
                <a:gd name="connsiteY1" fmla="*/ 0 h 767443"/>
                <a:gd name="connsiteX2" fmla="*/ 3009900 w 3009900"/>
                <a:gd name="connsiteY2" fmla="*/ 767443 h 767443"/>
                <a:gd name="connsiteX3" fmla="*/ 0 w 3009900"/>
                <a:gd name="connsiteY3" fmla="*/ 767443 h 767443"/>
                <a:gd name="connsiteX4" fmla="*/ 0 w 3009900"/>
                <a:gd name="connsiteY4" fmla="*/ 0 h 767443"/>
                <a:gd name="connsiteX0" fmla="*/ 0 w 3026228"/>
                <a:gd name="connsiteY0" fmla="*/ 898072 h 1665515"/>
                <a:gd name="connsiteX1" fmla="*/ 3026228 w 3026228"/>
                <a:gd name="connsiteY1" fmla="*/ 0 h 1665515"/>
                <a:gd name="connsiteX2" fmla="*/ 3009900 w 3026228"/>
                <a:gd name="connsiteY2" fmla="*/ 1665515 h 1665515"/>
                <a:gd name="connsiteX3" fmla="*/ 0 w 3026228"/>
                <a:gd name="connsiteY3" fmla="*/ 1665515 h 1665515"/>
                <a:gd name="connsiteX4" fmla="*/ 0 w 3026228"/>
                <a:gd name="connsiteY4" fmla="*/ 898072 h 1665515"/>
                <a:gd name="connsiteX0" fmla="*/ 0 w 3042557"/>
                <a:gd name="connsiteY0" fmla="*/ 898072 h 1665515"/>
                <a:gd name="connsiteX1" fmla="*/ 3026228 w 3042557"/>
                <a:gd name="connsiteY1" fmla="*/ 0 h 1665515"/>
                <a:gd name="connsiteX2" fmla="*/ 3042557 w 3042557"/>
                <a:gd name="connsiteY2" fmla="*/ 800101 h 1665515"/>
                <a:gd name="connsiteX3" fmla="*/ 0 w 3042557"/>
                <a:gd name="connsiteY3" fmla="*/ 1665515 h 1665515"/>
                <a:gd name="connsiteX4" fmla="*/ 0 w 3042557"/>
                <a:gd name="connsiteY4" fmla="*/ 898072 h 1665515"/>
                <a:gd name="connsiteX0" fmla="*/ 0 w 3042557"/>
                <a:gd name="connsiteY0" fmla="*/ 898072 h 1665515"/>
                <a:gd name="connsiteX1" fmla="*/ 3034774 w 3042557"/>
                <a:gd name="connsiteY1" fmla="*/ 0 h 1665515"/>
                <a:gd name="connsiteX2" fmla="*/ 3042557 w 3042557"/>
                <a:gd name="connsiteY2" fmla="*/ 800101 h 1665515"/>
                <a:gd name="connsiteX3" fmla="*/ 0 w 3042557"/>
                <a:gd name="connsiteY3" fmla="*/ 1665515 h 1665515"/>
                <a:gd name="connsiteX4" fmla="*/ 0 w 3042557"/>
                <a:gd name="connsiteY4" fmla="*/ 898072 h 1665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557" h="1665515">
                  <a:moveTo>
                    <a:pt x="0" y="898072"/>
                  </a:moveTo>
                  <a:lnTo>
                    <a:pt x="3034774" y="0"/>
                  </a:lnTo>
                  <a:cubicBezTo>
                    <a:pt x="3037368" y="266700"/>
                    <a:pt x="3039963" y="533401"/>
                    <a:pt x="3042557" y="800101"/>
                  </a:cubicBezTo>
                  <a:lnTo>
                    <a:pt x="0" y="1665515"/>
                  </a:lnTo>
                  <a:lnTo>
                    <a:pt x="0" y="898072"/>
                  </a:ln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300" name="직사각형 5"/>
            <p:cNvSpPr/>
            <p:nvPr/>
          </p:nvSpPr>
          <p:spPr bwMode="auto">
            <a:xfrm rot="10800000">
              <a:off x="9288420" y="5899754"/>
              <a:ext cx="806399" cy="638257"/>
            </a:xfrm>
            <a:custGeom>
              <a:avLst/>
              <a:gdLst>
                <a:gd name="connsiteX0" fmla="*/ 0 w 3009900"/>
                <a:gd name="connsiteY0" fmla="*/ 0 h 767443"/>
                <a:gd name="connsiteX1" fmla="*/ 3009900 w 3009900"/>
                <a:gd name="connsiteY1" fmla="*/ 0 h 767443"/>
                <a:gd name="connsiteX2" fmla="*/ 3009900 w 3009900"/>
                <a:gd name="connsiteY2" fmla="*/ 767443 h 767443"/>
                <a:gd name="connsiteX3" fmla="*/ 0 w 3009900"/>
                <a:gd name="connsiteY3" fmla="*/ 767443 h 767443"/>
                <a:gd name="connsiteX4" fmla="*/ 0 w 3009900"/>
                <a:gd name="connsiteY4" fmla="*/ 0 h 767443"/>
                <a:gd name="connsiteX0" fmla="*/ 0 w 3026228"/>
                <a:gd name="connsiteY0" fmla="*/ 898072 h 1665515"/>
                <a:gd name="connsiteX1" fmla="*/ 3026228 w 3026228"/>
                <a:gd name="connsiteY1" fmla="*/ 0 h 1665515"/>
                <a:gd name="connsiteX2" fmla="*/ 3009900 w 3026228"/>
                <a:gd name="connsiteY2" fmla="*/ 1665515 h 1665515"/>
                <a:gd name="connsiteX3" fmla="*/ 0 w 3026228"/>
                <a:gd name="connsiteY3" fmla="*/ 1665515 h 1665515"/>
                <a:gd name="connsiteX4" fmla="*/ 0 w 3026228"/>
                <a:gd name="connsiteY4" fmla="*/ 898072 h 1665515"/>
                <a:gd name="connsiteX0" fmla="*/ 0 w 3042557"/>
                <a:gd name="connsiteY0" fmla="*/ 898072 h 1665515"/>
                <a:gd name="connsiteX1" fmla="*/ 3026228 w 3042557"/>
                <a:gd name="connsiteY1" fmla="*/ 0 h 1665515"/>
                <a:gd name="connsiteX2" fmla="*/ 3042557 w 3042557"/>
                <a:gd name="connsiteY2" fmla="*/ 800101 h 1665515"/>
                <a:gd name="connsiteX3" fmla="*/ 0 w 3042557"/>
                <a:gd name="connsiteY3" fmla="*/ 1665515 h 1665515"/>
                <a:gd name="connsiteX4" fmla="*/ 0 w 3042557"/>
                <a:gd name="connsiteY4" fmla="*/ 898072 h 1665515"/>
                <a:gd name="connsiteX0" fmla="*/ 0 w 3042557"/>
                <a:gd name="connsiteY0" fmla="*/ 898072 h 1665515"/>
                <a:gd name="connsiteX1" fmla="*/ 3034774 w 3042557"/>
                <a:gd name="connsiteY1" fmla="*/ 0 h 1665515"/>
                <a:gd name="connsiteX2" fmla="*/ 3042557 w 3042557"/>
                <a:gd name="connsiteY2" fmla="*/ 800101 h 1665515"/>
                <a:gd name="connsiteX3" fmla="*/ 0 w 3042557"/>
                <a:gd name="connsiteY3" fmla="*/ 1665515 h 1665515"/>
                <a:gd name="connsiteX4" fmla="*/ 0 w 3042557"/>
                <a:gd name="connsiteY4" fmla="*/ 898072 h 1665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557" h="1665515">
                  <a:moveTo>
                    <a:pt x="0" y="898072"/>
                  </a:moveTo>
                  <a:lnTo>
                    <a:pt x="3034774" y="0"/>
                  </a:lnTo>
                  <a:cubicBezTo>
                    <a:pt x="3037368" y="266700"/>
                    <a:pt x="3039963" y="533401"/>
                    <a:pt x="3042557" y="800101"/>
                  </a:cubicBezTo>
                  <a:lnTo>
                    <a:pt x="0" y="1665515"/>
                  </a:lnTo>
                  <a:lnTo>
                    <a:pt x="0" y="898072"/>
                  </a:lnTo>
                  <a:close/>
                </a:path>
              </a:pathLst>
            </a:custGeom>
            <a:gradFill>
              <a:gsLst>
                <a:gs pos="0">
                  <a:schemeClr val="accent1">
                    <a:lumMod val="50000"/>
                    <a:alpha val="0"/>
                  </a:schemeClr>
                </a:gs>
                <a:gs pos="100000">
                  <a:schemeClr val="accent1">
                    <a:lumMod val="50000"/>
                  </a:schemeClr>
                </a:gs>
              </a:gsLst>
              <a:lin ang="10800000" scaled="0"/>
            </a:gra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grpSp>
      <p:grpSp>
        <p:nvGrpSpPr>
          <p:cNvPr id="301" name="그룹 300"/>
          <p:cNvGrpSpPr/>
          <p:nvPr/>
        </p:nvGrpSpPr>
        <p:grpSpPr>
          <a:xfrm>
            <a:off x="9435258" y="4014911"/>
            <a:ext cx="2766267" cy="2375381"/>
            <a:chOff x="5679341" y="1945738"/>
            <a:chExt cx="689784" cy="592314"/>
          </a:xfrm>
        </p:grpSpPr>
        <p:sp>
          <p:nvSpPr>
            <p:cNvPr id="302" name="직사각형 5"/>
            <p:cNvSpPr/>
            <p:nvPr/>
          </p:nvSpPr>
          <p:spPr bwMode="auto">
            <a:xfrm>
              <a:off x="5763529" y="1945738"/>
              <a:ext cx="605596" cy="479323"/>
            </a:xfrm>
            <a:custGeom>
              <a:avLst/>
              <a:gdLst>
                <a:gd name="connsiteX0" fmla="*/ 0 w 3009900"/>
                <a:gd name="connsiteY0" fmla="*/ 0 h 767443"/>
                <a:gd name="connsiteX1" fmla="*/ 3009900 w 3009900"/>
                <a:gd name="connsiteY1" fmla="*/ 0 h 767443"/>
                <a:gd name="connsiteX2" fmla="*/ 3009900 w 3009900"/>
                <a:gd name="connsiteY2" fmla="*/ 767443 h 767443"/>
                <a:gd name="connsiteX3" fmla="*/ 0 w 3009900"/>
                <a:gd name="connsiteY3" fmla="*/ 767443 h 767443"/>
                <a:gd name="connsiteX4" fmla="*/ 0 w 3009900"/>
                <a:gd name="connsiteY4" fmla="*/ 0 h 767443"/>
                <a:gd name="connsiteX0" fmla="*/ 0 w 3026228"/>
                <a:gd name="connsiteY0" fmla="*/ 898072 h 1665515"/>
                <a:gd name="connsiteX1" fmla="*/ 3026228 w 3026228"/>
                <a:gd name="connsiteY1" fmla="*/ 0 h 1665515"/>
                <a:gd name="connsiteX2" fmla="*/ 3009900 w 3026228"/>
                <a:gd name="connsiteY2" fmla="*/ 1665515 h 1665515"/>
                <a:gd name="connsiteX3" fmla="*/ 0 w 3026228"/>
                <a:gd name="connsiteY3" fmla="*/ 1665515 h 1665515"/>
                <a:gd name="connsiteX4" fmla="*/ 0 w 3026228"/>
                <a:gd name="connsiteY4" fmla="*/ 898072 h 1665515"/>
                <a:gd name="connsiteX0" fmla="*/ 0 w 3042557"/>
                <a:gd name="connsiteY0" fmla="*/ 898072 h 1665515"/>
                <a:gd name="connsiteX1" fmla="*/ 3026228 w 3042557"/>
                <a:gd name="connsiteY1" fmla="*/ 0 h 1665515"/>
                <a:gd name="connsiteX2" fmla="*/ 3042557 w 3042557"/>
                <a:gd name="connsiteY2" fmla="*/ 800101 h 1665515"/>
                <a:gd name="connsiteX3" fmla="*/ 0 w 3042557"/>
                <a:gd name="connsiteY3" fmla="*/ 1665515 h 1665515"/>
                <a:gd name="connsiteX4" fmla="*/ 0 w 3042557"/>
                <a:gd name="connsiteY4" fmla="*/ 898072 h 1665515"/>
                <a:gd name="connsiteX0" fmla="*/ 0 w 3042557"/>
                <a:gd name="connsiteY0" fmla="*/ 898072 h 1665515"/>
                <a:gd name="connsiteX1" fmla="*/ 3034774 w 3042557"/>
                <a:gd name="connsiteY1" fmla="*/ 0 h 1665515"/>
                <a:gd name="connsiteX2" fmla="*/ 3042557 w 3042557"/>
                <a:gd name="connsiteY2" fmla="*/ 800101 h 1665515"/>
                <a:gd name="connsiteX3" fmla="*/ 0 w 3042557"/>
                <a:gd name="connsiteY3" fmla="*/ 1665515 h 1665515"/>
                <a:gd name="connsiteX4" fmla="*/ 0 w 3042557"/>
                <a:gd name="connsiteY4" fmla="*/ 898072 h 1665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557" h="1665515">
                  <a:moveTo>
                    <a:pt x="0" y="898072"/>
                  </a:moveTo>
                  <a:lnTo>
                    <a:pt x="3034774" y="0"/>
                  </a:lnTo>
                  <a:cubicBezTo>
                    <a:pt x="3037368" y="266700"/>
                    <a:pt x="3039963" y="533401"/>
                    <a:pt x="3042557" y="800101"/>
                  </a:cubicBezTo>
                  <a:lnTo>
                    <a:pt x="0" y="1665515"/>
                  </a:lnTo>
                  <a:lnTo>
                    <a:pt x="0" y="898072"/>
                  </a:ln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303" name="직사각형 5"/>
            <p:cNvSpPr/>
            <p:nvPr/>
          </p:nvSpPr>
          <p:spPr bwMode="auto">
            <a:xfrm>
              <a:off x="5679341" y="2058729"/>
              <a:ext cx="605596" cy="479323"/>
            </a:xfrm>
            <a:custGeom>
              <a:avLst/>
              <a:gdLst>
                <a:gd name="connsiteX0" fmla="*/ 0 w 3009900"/>
                <a:gd name="connsiteY0" fmla="*/ 0 h 767443"/>
                <a:gd name="connsiteX1" fmla="*/ 3009900 w 3009900"/>
                <a:gd name="connsiteY1" fmla="*/ 0 h 767443"/>
                <a:gd name="connsiteX2" fmla="*/ 3009900 w 3009900"/>
                <a:gd name="connsiteY2" fmla="*/ 767443 h 767443"/>
                <a:gd name="connsiteX3" fmla="*/ 0 w 3009900"/>
                <a:gd name="connsiteY3" fmla="*/ 767443 h 767443"/>
                <a:gd name="connsiteX4" fmla="*/ 0 w 3009900"/>
                <a:gd name="connsiteY4" fmla="*/ 0 h 767443"/>
                <a:gd name="connsiteX0" fmla="*/ 0 w 3026228"/>
                <a:gd name="connsiteY0" fmla="*/ 898072 h 1665515"/>
                <a:gd name="connsiteX1" fmla="*/ 3026228 w 3026228"/>
                <a:gd name="connsiteY1" fmla="*/ 0 h 1665515"/>
                <a:gd name="connsiteX2" fmla="*/ 3009900 w 3026228"/>
                <a:gd name="connsiteY2" fmla="*/ 1665515 h 1665515"/>
                <a:gd name="connsiteX3" fmla="*/ 0 w 3026228"/>
                <a:gd name="connsiteY3" fmla="*/ 1665515 h 1665515"/>
                <a:gd name="connsiteX4" fmla="*/ 0 w 3026228"/>
                <a:gd name="connsiteY4" fmla="*/ 898072 h 1665515"/>
                <a:gd name="connsiteX0" fmla="*/ 0 w 3042557"/>
                <a:gd name="connsiteY0" fmla="*/ 898072 h 1665515"/>
                <a:gd name="connsiteX1" fmla="*/ 3026228 w 3042557"/>
                <a:gd name="connsiteY1" fmla="*/ 0 h 1665515"/>
                <a:gd name="connsiteX2" fmla="*/ 3042557 w 3042557"/>
                <a:gd name="connsiteY2" fmla="*/ 800101 h 1665515"/>
                <a:gd name="connsiteX3" fmla="*/ 0 w 3042557"/>
                <a:gd name="connsiteY3" fmla="*/ 1665515 h 1665515"/>
                <a:gd name="connsiteX4" fmla="*/ 0 w 3042557"/>
                <a:gd name="connsiteY4" fmla="*/ 898072 h 1665515"/>
                <a:gd name="connsiteX0" fmla="*/ 0 w 3042557"/>
                <a:gd name="connsiteY0" fmla="*/ 898072 h 1665515"/>
                <a:gd name="connsiteX1" fmla="*/ 3034774 w 3042557"/>
                <a:gd name="connsiteY1" fmla="*/ 0 h 1665515"/>
                <a:gd name="connsiteX2" fmla="*/ 3042557 w 3042557"/>
                <a:gd name="connsiteY2" fmla="*/ 800101 h 1665515"/>
                <a:gd name="connsiteX3" fmla="*/ 0 w 3042557"/>
                <a:gd name="connsiteY3" fmla="*/ 1665515 h 1665515"/>
                <a:gd name="connsiteX4" fmla="*/ 0 w 3042557"/>
                <a:gd name="connsiteY4" fmla="*/ 898072 h 1665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557" h="1665515">
                  <a:moveTo>
                    <a:pt x="0" y="898072"/>
                  </a:moveTo>
                  <a:lnTo>
                    <a:pt x="3034774" y="0"/>
                  </a:lnTo>
                  <a:cubicBezTo>
                    <a:pt x="3037368" y="266700"/>
                    <a:pt x="3039963" y="533401"/>
                    <a:pt x="3042557" y="800101"/>
                  </a:cubicBezTo>
                  <a:lnTo>
                    <a:pt x="0" y="1665515"/>
                  </a:lnTo>
                  <a:lnTo>
                    <a:pt x="0" y="898072"/>
                  </a:lnTo>
                  <a:close/>
                </a:path>
              </a:pathLst>
            </a:custGeom>
            <a:gradFill>
              <a:gsLst>
                <a:gs pos="0">
                  <a:schemeClr val="accent1">
                    <a:lumMod val="50000"/>
                    <a:alpha val="0"/>
                  </a:schemeClr>
                </a:gs>
                <a:gs pos="100000">
                  <a:schemeClr val="accent1">
                    <a:lumMod val="50000"/>
                  </a:schemeClr>
                </a:gs>
              </a:gsLst>
              <a:lin ang="10800000" scaled="0"/>
            </a:gra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grpSp>
    </p:spTree>
    <p:extLst>
      <p:ext uri="{BB962C8B-B14F-4D97-AF65-F5344CB8AC3E}">
        <p14:creationId xmlns:p14="http://schemas.microsoft.com/office/powerpoint/2010/main" val="1660802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891177" y="1499583"/>
            <a:ext cx="4945733" cy="769441"/>
          </a:xfrm>
          <a:prstGeom prst="rect">
            <a:avLst/>
          </a:prstGeom>
          <a:noFill/>
        </p:spPr>
        <p:txBody>
          <a:bodyPr wrap="square" rtlCol="0">
            <a:spAutoFit/>
          </a:bodyPr>
          <a:lstStyle/>
          <a:p>
            <a:pPr algn="ctr"/>
            <a:r>
              <a:rPr lang="en-US" altLang="ko-KR" sz="4400">
                <a:solidFill>
                  <a:schemeClr val="accent1"/>
                </a:solidFill>
                <a:latin typeface="Franklin Gothic Demi" panose="020B0703020102020204" pitchFamily="34" charset="0"/>
                <a:ea typeface="Calibri" panose="020F0502020204030204" pitchFamily="34" charset="0"/>
              </a:rPr>
              <a:t>REASONABLENESS</a:t>
            </a:r>
            <a:endParaRPr lang="ko-KR" altLang="en-US" sz="4400">
              <a:solidFill>
                <a:schemeClr val="accent1"/>
              </a:solidFill>
              <a:latin typeface="Franklin Gothic Demi" panose="020B0703020102020204" pitchFamily="34" charset="0"/>
              <a:ea typeface="Calibri" panose="020F0502020204030204" pitchFamily="34" charset="0"/>
            </a:endParaRPr>
          </a:p>
        </p:txBody>
      </p:sp>
      <p:grpSp>
        <p:nvGrpSpPr>
          <p:cNvPr id="2" name="Group 1">
            <a:extLst>
              <a:ext uri="{FF2B5EF4-FFF2-40B4-BE49-F238E27FC236}">
                <a16:creationId xmlns:a16="http://schemas.microsoft.com/office/drawing/2014/main" id="{D4F33B71-CF00-B6DF-25F7-D1E2E2EF4FE1}"/>
              </a:ext>
            </a:extLst>
          </p:cNvPr>
          <p:cNvGrpSpPr/>
          <p:nvPr/>
        </p:nvGrpSpPr>
        <p:grpSpPr>
          <a:xfrm>
            <a:off x="679611" y="2674870"/>
            <a:ext cx="5565946" cy="2850570"/>
            <a:chOff x="5972130" y="1028295"/>
            <a:chExt cx="2728745" cy="2850570"/>
          </a:xfrm>
        </p:grpSpPr>
        <p:sp>
          <p:nvSpPr>
            <p:cNvPr id="25" name="TextBox 24"/>
            <p:cNvSpPr txBox="1"/>
            <p:nvPr/>
          </p:nvSpPr>
          <p:spPr>
            <a:xfrm>
              <a:off x="5972130" y="3478755"/>
              <a:ext cx="2728745" cy="400110"/>
            </a:xfrm>
            <a:prstGeom prst="rect">
              <a:avLst/>
            </a:prstGeom>
            <a:noFill/>
          </p:spPr>
          <p:txBody>
            <a:bodyPr wrap="none" rtlCol="0">
              <a:spAutoFit/>
            </a:bodyPr>
            <a:lstStyle/>
            <a:p>
              <a:pPr algn="ctr"/>
              <a:r>
                <a:rPr lang="en-US" altLang="ko-KR" sz="2000">
                  <a:solidFill>
                    <a:schemeClr val="accent1"/>
                  </a:solidFill>
                  <a:latin typeface="Franklin Gothic Demi" panose="020B0703020102020204" pitchFamily="34" charset="0"/>
                </a:rPr>
                <a:t>UNDUE HARDSHIP/FUNDAMENTAL ALTERATION</a:t>
              </a:r>
              <a:endParaRPr lang="ko-KR" altLang="en-US" sz="2000">
                <a:solidFill>
                  <a:schemeClr val="accent1"/>
                </a:solidFill>
                <a:latin typeface="Franklin Gothic Demi" panose="020B0703020102020204" pitchFamily="34" charset="0"/>
              </a:endParaRPr>
            </a:p>
          </p:txBody>
        </p:sp>
        <p:sp>
          <p:nvSpPr>
            <p:cNvPr id="28" name="직사각형 27"/>
            <p:cNvSpPr/>
            <p:nvPr/>
          </p:nvSpPr>
          <p:spPr bwMode="auto">
            <a:xfrm>
              <a:off x="6092047" y="1028295"/>
              <a:ext cx="2408486" cy="2044614"/>
            </a:xfrm>
            <a:prstGeom prst="rect">
              <a:avLst/>
            </a:prstGeom>
            <a:solidFill>
              <a:schemeClr val="bg2"/>
            </a:solidFill>
            <a:ln>
              <a:solidFill>
                <a:schemeClr val="accent1"/>
              </a:solid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24" name="TextBox 23"/>
            <p:cNvSpPr txBox="1"/>
            <p:nvPr/>
          </p:nvSpPr>
          <p:spPr>
            <a:xfrm>
              <a:off x="6118243" y="1045992"/>
              <a:ext cx="2382290" cy="1631216"/>
            </a:xfrm>
            <a:prstGeom prst="rect">
              <a:avLst/>
            </a:prstGeom>
            <a:noFill/>
          </p:spPr>
          <p:txBody>
            <a:bodyPr wrap="square" rtlCol="0">
              <a:spAutoFit/>
            </a:bodyPr>
            <a:lstStyle/>
            <a:p>
              <a:pPr algn="ctr"/>
              <a:r>
                <a:rPr lang="en-US" altLang="ko-KR" sz="2000">
                  <a:latin typeface="Calibri" panose="020F0502020204030204" pitchFamily="34" charset="0"/>
                  <a:ea typeface="Calibri" panose="020F0502020204030204" pitchFamily="34" charset="0"/>
                  <a:cs typeface="Calibri" panose="020F0502020204030204" pitchFamily="34" charset="0"/>
                </a:rPr>
                <a:t>If Job Corps can prove that a </a:t>
              </a:r>
              <a:r>
                <a:rPr lang="en-US" altLang="ko-KR" sz="2000" b="1">
                  <a:latin typeface="Calibri" panose="020F0502020204030204" pitchFamily="34" charset="0"/>
                  <a:ea typeface="Calibri" panose="020F0502020204030204" pitchFamily="34" charset="0"/>
                  <a:cs typeface="Calibri" panose="020F0502020204030204" pitchFamily="34" charset="0"/>
                </a:rPr>
                <a:t>proposed accommodation</a:t>
              </a:r>
              <a:r>
                <a:rPr lang="en-US" altLang="ko-KR" sz="2000" b="1">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US" altLang="ko-KR" sz="2000">
                  <a:latin typeface="Calibri" panose="020F0502020204030204" pitchFamily="34" charset="0"/>
                  <a:ea typeface="Calibri" panose="020F0502020204030204" pitchFamily="34" charset="0"/>
                  <a:cs typeface="Calibri" panose="020F0502020204030204" pitchFamily="34" charset="0"/>
                </a:rPr>
                <a:t>would cause </a:t>
              </a:r>
              <a:r>
                <a:rPr lang="en-US" altLang="ko-KR" sz="2000" b="1">
                  <a:solidFill>
                    <a:schemeClr val="accent1"/>
                  </a:solidFill>
                  <a:latin typeface="Calibri" panose="020F0502020204030204" pitchFamily="34" charset="0"/>
                  <a:ea typeface="Calibri" panose="020F0502020204030204" pitchFamily="34" charset="0"/>
                  <a:cs typeface="Calibri" panose="020F0502020204030204" pitchFamily="34" charset="0"/>
                </a:rPr>
                <a:t>undue hardship</a:t>
              </a:r>
              <a:r>
                <a:rPr lang="en-US" altLang="ko-KR" sz="200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US" altLang="ko-KR" sz="2000">
                  <a:latin typeface="Calibri" panose="020F0502020204030204" pitchFamily="34" charset="0"/>
                  <a:ea typeface="Calibri" panose="020F0502020204030204" pitchFamily="34" charset="0"/>
                  <a:cs typeface="Calibri" panose="020F0502020204030204" pitchFamily="34" charset="0"/>
                </a:rPr>
                <a:t>or that a </a:t>
              </a:r>
              <a:r>
                <a:rPr lang="en-US" altLang="ko-KR" sz="2000" b="1">
                  <a:latin typeface="Calibri" panose="020F0502020204030204" pitchFamily="34" charset="0"/>
                  <a:ea typeface="Calibri" panose="020F0502020204030204" pitchFamily="34" charset="0"/>
                  <a:cs typeface="Calibri" panose="020F0502020204030204" pitchFamily="34" charset="0"/>
                </a:rPr>
                <a:t>proposed modification </a:t>
              </a:r>
              <a:r>
                <a:rPr lang="en-US" altLang="ko-KR" sz="2000">
                  <a:latin typeface="Calibri" panose="020F0502020204030204" pitchFamily="34" charset="0"/>
                  <a:ea typeface="Calibri" panose="020F0502020204030204" pitchFamily="34" charset="0"/>
                  <a:cs typeface="Calibri" panose="020F0502020204030204" pitchFamily="34" charset="0"/>
                </a:rPr>
                <a:t>would </a:t>
              </a:r>
              <a:r>
                <a:rPr lang="en-US" altLang="ko-KR" sz="2000" b="1">
                  <a:solidFill>
                    <a:schemeClr val="accent1"/>
                  </a:solidFill>
                  <a:latin typeface="Calibri" panose="020F0502020204030204" pitchFamily="34" charset="0"/>
                  <a:ea typeface="Calibri" panose="020F0502020204030204" pitchFamily="34" charset="0"/>
                  <a:cs typeface="Calibri" panose="020F0502020204030204" pitchFamily="34" charset="0"/>
                </a:rPr>
                <a:t>fundamentally alter the program</a:t>
              </a:r>
              <a:r>
                <a:rPr lang="en-US" altLang="ko-KR" sz="2000">
                  <a:latin typeface="Calibri" panose="020F0502020204030204" pitchFamily="34" charset="0"/>
                  <a:ea typeface="Calibri" panose="020F0502020204030204" pitchFamily="34" charset="0"/>
                  <a:cs typeface="Calibri" panose="020F0502020204030204" pitchFamily="34" charset="0"/>
                </a:rPr>
                <a:t>, Job Corps is not obligated to provide it. </a:t>
              </a:r>
            </a:p>
          </p:txBody>
        </p:sp>
        <p:cxnSp>
          <p:nvCxnSpPr>
            <p:cNvPr id="5" name="직선 화살표 연결선 4"/>
            <p:cNvCxnSpPr/>
            <p:nvPr/>
          </p:nvCxnSpPr>
          <p:spPr>
            <a:xfrm>
              <a:off x="7305005" y="2995008"/>
              <a:ext cx="0" cy="337997"/>
            </a:xfrm>
            <a:prstGeom prst="straightConnector1">
              <a:avLst/>
            </a:prstGeom>
            <a:ln>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E32EAE76-D68D-C5AB-E287-8BF0713FC2A5}"/>
              </a:ext>
            </a:extLst>
          </p:cNvPr>
          <p:cNvGrpSpPr/>
          <p:nvPr/>
        </p:nvGrpSpPr>
        <p:grpSpPr>
          <a:xfrm>
            <a:off x="7637678" y="1018628"/>
            <a:ext cx="2408486" cy="2366823"/>
            <a:chOff x="6092047" y="1028295"/>
            <a:chExt cx="2408486" cy="2366823"/>
          </a:xfrm>
        </p:grpSpPr>
        <p:sp>
          <p:nvSpPr>
            <p:cNvPr id="4" name="TextBox 3">
              <a:extLst>
                <a:ext uri="{FF2B5EF4-FFF2-40B4-BE49-F238E27FC236}">
                  <a16:creationId xmlns:a16="http://schemas.microsoft.com/office/drawing/2014/main" id="{4E75329B-DF0F-796E-95FE-1A3177B6548E}"/>
                </a:ext>
              </a:extLst>
            </p:cNvPr>
            <p:cNvSpPr txBox="1"/>
            <p:nvPr/>
          </p:nvSpPr>
          <p:spPr>
            <a:xfrm>
              <a:off x="6225912" y="2995008"/>
              <a:ext cx="2181687" cy="400110"/>
            </a:xfrm>
            <a:prstGeom prst="rect">
              <a:avLst/>
            </a:prstGeom>
            <a:noFill/>
          </p:spPr>
          <p:txBody>
            <a:bodyPr wrap="none" rtlCol="0">
              <a:spAutoFit/>
            </a:bodyPr>
            <a:lstStyle/>
            <a:p>
              <a:r>
                <a:rPr lang="en-US" altLang="ko-KR" sz="2000">
                  <a:solidFill>
                    <a:schemeClr val="accent1"/>
                  </a:solidFill>
                  <a:latin typeface="Franklin Gothic Demi" panose="020B0703020102020204" pitchFamily="34" charset="0"/>
                </a:rPr>
                <a:t>NO SPECIFIC LIST</a:t>
              </a:r>
              <a:endParaRPr lang="ko-KR" altLang="en-US" sz="2000">
                <a:solidFill>
                  <a:schemeClr val="accent1"/>
                </a:solidFill>
                <a:latin typeface="Franklin Gothic Demi" panose="020B0703020102020204" pitchFamily="34" charset="0"/>
              </a:endParaRPr>
            </a:p>
          </p:txBody>
        </p:sp>
        <p:sp>
          <p:nvSpPr>
            <p:cNvPr id="6" name="직사각형 27">
              <a:extLst>
                <a:ext uri="{FF2B5EF4-FFF2-40B4-BE49-F238E27FC236}">
                  <a16:creationId xmlns:a16="http://schemas.microsoft.com/office/drawing/2014/main" id="{4CA200B5-8411-53C6-00C1-48C154CF7808}"/>
                </a:ext>
              </a:extLst>
            </p:cNvPr>
            <p:cNvSpPr/>
            <p:nvPr/>
          </p:nvSpPr>
          <p:spPr bwMode="auto">
            <a:xfrm>
              <a:off x="6092047" y="1028295"/>
              <a:ext cx="2408486" cy="1692612"/>
            </a:xfrm>
            <a:prstGeom prst="rect">
              <a:avLst/>
            </a:prstGeom>
            <a:solidFill>
              <a:schemeClr val="bg2"/>
            </a:solidFill>
            <a:ln>
              <a:solidFill>
                <a:schemeClr val="accent1"/>
              </a:solid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7" name="TextBox 6">
              <a:extLst>
                <a:ext uri="{FF2B5EF4-FFF2-40B4-BE49-F238E27FC236}">
                  <a16:creationId xmlns:a16="http://schemas.microsoft.com/office/drawing/2014/main" id="{CDA9402F-C47E-DFA9-1B3C-B5CC8E1022F6}"/>
                </a:ext>
              </a:extLst>
            </p:cNvPr>
            <p:cNvSpPr txBox="1"/>
            <p:nvPr/>
          </p:nvSpPr>
          <p:spPr>
            <a:xfrm>
              <a:off x="6118243" y="1045992"/>
              <a:ext cx="2382290" cy="1323439"/>
            </a:xfrm>
            <a:prstGeom prst="rect">
              <a:avLst/>
            </a:prstGeom>
            <a:noFill/>
          </p:spPr>
          <p:txBody>
            <a:bodyPr wrap="square" rtlCol="0">
              <a:spAutoFit/>
            </a:bodyPr>
            <a:lstStyle/>
            <a:p>
              <a:pPr algn="ctr"/>
              <a:r>
                <a:rPr lang="en-US" altLang="ko-KR" sz="2000">
                  <a:latin typeface="Calibri" panose="020F0502020204030204" pitchFamily="34" charset="0"/>
                  <a:ea typeface="Calibri" panose="020F0502020204030204" pitchFamily="34" charset="0"/>
                  <a:cs typeface="Calibri" panose="020F0502020204030204" pitchFamily="34" charset="0"/>
                </a:rPr>
                <a:t>There is no specific list of RA/RM/AASs that will or will not be provided. </a:t>
              </a:r>
            </a:p>
          </p:txBody>
        </p:sp>
        <p:cxnSp>
          <p:nvCxnSpPr>
            <p:cNvPr id="8" name="직선 화살표 연결선 4">
              <a:extLst>
                <a:ext uri="{FF2B5EF4-FFF2-40B4-BE49-F238E27FC236}">
                  <a16:creationId xmlns:a16="http://schemas.microsoft.com/office/drawing/2014/main" id="{AF9F71C8-CA2F-8FAC-B8E0-24EC7F8799E4}"/>
                </a:ext>
              </a:extLst>
            </p:cNvPr>
            <p:cNvCxnSpPr/>
            <p:nvPr/>
          </p:nvCxnSpPr>
          <p:spPr>
            <a:xfrm>
              <a:off x="7316573" y="2667165"/>
              <a:ext cx="0" cy="337997"/>
            </a:xfrm>
            <a:prstGeom prst="straightConnector1">
              <a:avLst/>
            </a:prstGeom>
            <a:ln>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63595252-CD3A-0380-767D-FD3D94E6BBF3}"/>
              </a:ext>
            </a:extLst>
          </p:cNvPr>
          <p:cNvGrpSpPr/>
          <p:nvPr/>
        </p:nvGrpSpPr>
        <p:grpSpPr>
          <a:xfrm>
            <a:off x="7079279" y="3697177"/>
            <a:ext cx="3525283" cy="2366823"/>
            <a:chOff x="6092047" y="1028295"/>
            <a:chExt cx="2408486" cy="2366823"/>
          </a:xfrm>
        </p:grpSpPr>
        <p:sp>
          <p:nvSpPr>
            <p:cNvPr id="23" name="TextBox 22">
              <a:extLst>
                <a:ext uri="{FF2B5EF4-FFF2-40B4-BE49-F238E27FC236}">
                  <a16:creationId xmlns:a16="http://schemas.microsoft.com/office/drawing/2014/main" id="{F015BB58-1250-21A2-832B-6194BBFE7A1B}"/>
                </a:ext>
              </a:extLst>
            </p:cNvPr>
            <p:cNvSpPr txBox="1"/>
            <p:nvPr/>
          </p:nvSpPr>
          <p:spPr>
            <a:xfrm>
              <a:off x="6616816" y="2995008"/>
              <a:ext cx="1387327" cy="400110"/>
            </a:xfrm>
            <a:prstGeom prst="rect">
              <a:avLst/>
            </a:prstGeom>
            <a:noFill/>
          </p:spPr>
          <p:txBody>
            <a:bodyPr wrap="none" rtlCol="0">
              <a:spAutoFit/>
            </a:bodyPr>
            <a:lstStyle/>
            <a:p>
              <a:pPr algn="ctr"/>
              <a:r>
                <a:rPr lang="en-US" altLang="ko-KR" sz="2000">
                  <a:solidFill>
                    <a:schemeClr val="accent1"/>
                  </a:solidFill>
                  <a:latin typeface="Franklin Gothic Demi" panose="020B0703020102020204" pitchFamily="34" charset="0"/>
                </a:rPr>
                <a:t>INDIVIDUALIZED</a:t>
              </a:r>
              <a:endParaRPr lang="ko-KR" altLang="en-US" sz="2000">
                <a:solidFill>
                  <a:schemeClr val="accent1"/>
                </a:solidFill>
                <a:latin typeface="Franklin Gothic Demi" panose="020B0703020102020204" pitchFamily="34" charset="0"/>
              </a:endParaRPr>
            </a:p>
          </p:txBody>
        </p:sp>
        <p:sp>
          <p:nvSpPr>
            <p:cNvPr id="26" name="직사각형 27">
              <a:extLst>
                <a:ext uri="{FF2B5EF4-FFF2-40B4-BE49-F238E27FC236}">
                  <a16:creationId xmlns:a16="http://schemas.microsoft.com/office/drawing/2014/main" id="{98185E08-A1C1-6D57-F3E9-A2C97F5A90DF}"/>
                </a:ext>
              </a:extLst>
            </p:cNvPr>
            <p:cNvSpPr/>
            <p:nvPr/>
          </p:nvSpPr>
          <p:spPr bwMode="auto">
            <a:xfrm>
              <a:off x="6092047" y="1028295"/>
              <a:ext cx="2408486" cy="1692612"/>
            </a:xfrm>
            <a:prstGeom prst="rect">
              <a:avLst/>
            </a:prstGeom>
            <a:solidFill>
              <a:schemeClr val="bg2"/>
            </a:solidFill>
            <a:ln>
              <a:solidFill>
                <a:schemeClr val="accent1"/>
              </a:solid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27" name="TextBox 26">
              <a:extLst>
                <a:ext uri="{FF2B5EF4-FFF2-40B4-BE49-F238E27FC236}">
                  <a16:creationId xmlns:a16="http://schemas.microsoft.com/office/drawing/2014/main" id="{0CA00E9E-97BF-D568-FE24-863EF87477A9}"/>
                </a:ext>
              </a:extLst>
            </p:cNvPr>
            <p:cNvSpPr txBox="1"/>
            <p:nvPr/>
          </p:nvSpPr>
          <p:spPr>
            <a:xfrm>
              <a:off x="6118243" y="1045992"/>
              <a:ext cx="2382290" cy="1631216"/>
            </a:xfrm>
            <a:prstGeom prst="rect">
              <a:avLst/>
            </a:prstGeom>
            <a:noFill/>
          </p:spPr>
          <p:txBody>
            <a:bodyPr wrap="square" rtlCol="0">
              <a:spAutoFit/>
            </a:bodyPr>
            <a:lstStyle/>
            <a:p>
              <a:pPr algn="ctr"/>
              <a:r>
                <a:rPr lang="en-US" altLang="ko-KR" sz="2000">
                  <a:latin typeface="Calibri" panose="020F0502020204030204" pitchFamily="34" charset="0"/>
                  <a:ea typeface="Calibri" panose="020F0502020204030204" pitchFamily="34" charset="0"/>
                  <a:cs typeface="Calibri" panose="020F0502020204030204" pitchFamily="34" charset="0"/>
                </a:rPr>
                <a:t>Each request for RA/RM/AAS must be evaluated individually, and a determination made regarding whether it is reasonable.</a:t>
              </a:r>
            </a:p>
          </p:txBody>
        </p:sp>
        <p:cxnSp>
          <p:nvCxnSpPr>
            <p:cNvPr id="29" name="직선 화살표 연결선 4">
              <a:extLst>
                <a:ext uri="{FF2B5EF4-FFF2-40B4-BE49-F238E27FC236}">
                  <a16:creationId xmlns:a16="http://schemas.microsoft.com/office/drawing/2014/main" id="{13BC81EB-F7A6-6CBD-26B5-0BC134893540}"/>
                </a:ext>
              </a:extLst>
            </p:cNvPr>
            <p:cNvCxnSpPr/>
            <p:nvPr/>
          </p:nvCxnSpPr>
          <p:spPr>
            <a:xfrm>
              <a:off x="7316573" y="2667165"/>
              <a:ext cx="0" cy="337997"/>
            </a:xfrm>
            <a:prstGeom prst="straightConnector1">
              <a:avLst/>
            </a:prstGeom>
            <a:ln>
              <a:headEnd type="oval"/>
              <a:tailEnd type="oval"/>
            </a:ln>
          </p:spPr>
          <p:style>
            <a:lnRef idx="1">
              <a:schemeClr val="accent1"/>
            </a:lnRef>
            <a:fillRef idx="0">
              <a:schemeClr val="accent1"/>
            </a:fillRef>
            <a:effectRef idx="0">
              <a:schemeClr val="accent1"/>
            </a:effectRef>
            <a:fontRef idx="minor">
              <a:schemeClr val="tx1"/>
            </a:fontRef>
          </p:style>
        </p:cxnSp>
      </p:grpSp>
      <p:sp>
        <p:nvSpPr>
          <p:cNvPr id="9" name="Slide Number Placeholder 5">
            <a:extLst>
              <a:ext uri="{FF2B5EF4-FFF2-40B4-BE49-F238E27FC236}">
                <a16:creationId xmlns:a16="http://schemas.microsoft.com/office/drawing/2014/main" id="{6D1CE337-1BC3-4018-F3B0-C18E5DA75113}"/>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8CE06A72-6200-4678-8B6E-EC76319A4F9B}" type="slidenum">
              <a:rPr lang="en-US" smtClean="0"/>
              <a:pPr/>
              <a:t>10</a:t>
            </a:fld>
            <a:endParaRPr lang="en-US"/>
          </a:p>
        </p:txBody>
      </p:sp>
    </p:spTree>
    <p:extLst>
      <p:ext uri="{BB962C8B-B14F-4D97-AF65-F5344CB8AC3E}">
        <p14:creationId xmlns:p14="http://schemas.microsoft.com/office/powerpoint/2010/main" val="1671225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BE52D-3CE3-A38A-68EE-E0B151279888}"/>
            </a:ext>
          </a:extLst>
        </p:cNvPr>
        <p:cNvGrpSpPr/>
        <p:nvPr/>
      </p:nvGrpSpPr>
      <p:grpSpPr>
        <a:xfrm>
          <a:off x="0" y="0"/>
          <a:ext cx="0" cy="0"/>
          <a:chOff x="0" y="0"/>
          <a:chExt cx="0" cy="0"/>
        </a:xfrm>
      </p:grpSpPr>
      <p:pic>
        <p:nvPicPr>
          <p:cNvPr id="9" name="Picture Placeholder 8" descr="A group of people raising their hands&#10;&#10;Description automatically generated">
            <a:extLst>
              <a:ext uri="{FF2B5EF4-FFF2-40B4-BE49-F238E27FC236}">
                <a16:creationId xmlns:a16="http://schemas.microsoft.com/office/drawing/2014/main" id="{FE2B6CCE-93BA-648B-29CB-1F436BDB2ED2}"/>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7834" b="7834"/>
          <a:stretch>
            <a:fillRect/>
          </a:stretch>
        </p:blipFill>
        <p:spPr/>
      </p:pic>
      <p:sp>
        <p:nvSpPr>
          <p:cNvPr id="4" name="직사각형 3">
            <a:extLst>
              <a:ext uri="{FF2B5EF4-FFF2-40B4-BE49-F238E27FC236}">
                <a16:creationId xmlns:a16="http://schemas.microsoft.com/office/drawing/2014/main" id="{4F0A0C1D-4266-E7B0-AC3B-A44DE013CC6B}"/>
              </a:ext>
            </a:extLst>
          </p:cNvPr>
          <p:cNvSpPr/>
          <p:nvPr/>
        </p:nvSpPr>
        <p:spPr bwMode="auto">
          <a:xfrm>
            <a:off x="0" y="4608705"/>
            <a:ext cx="12192000" cy="2096895"/>
          </a:xfrm>
          <a:prstGeom prst="rect">
            <a:avLst/>
          </a:prstGeom>
          <a:gradFill>
            <a:gsLst>
              <a:gs pos="0">
                <a:schemeClr val="accent4">
                  <a:lumMod val="50000"/>
                  <a:alpha val="0"/>
                </a:schemeClr>
              </a:gs>
              <a:gs pos="100000">
                <a:schemeClr val="accent3"/>
              </a:gs>
            </a:gsLst>
            <a:lin ang="10800000" scaled="0"/>
          </a:gra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5" name="TextBox 4">
            <a:extLst>
              <a:ext uri="{FF2B5EF4-FFF2-40B4-BE49-F238E27FC236}">
                <a16:creationId xmlns:a16="http://schemas.microsoft.com/office/drawing/2014/main" id="{E7E54028-E864-81B0-08BD-3A394DC057B4}"/>
              </a:ext>
            </a:extLst>
          </p:cNvPr>
          <p:cNvSpPr txBox="1"/>
          <p:nvPr/>
        </p:nvSpPr>
        <p:spPr>
          <a:xfrm>
            <a:off x="966020" y="5463572"/>
            <a:ext cx="9587680" cy="630942"/>
          </a:xfrm>
          <a:prstGeom prst="rect">
            <a:avLst/>
          </a:prstGeom>
          <a:noFill/>
        </p:spPr>
        <p:txBody>
          <a:bodyPr wrap="square" rtlCol="0">
            <a:spAutoFit/>
          </a:bodyPr>
          <a:lstStyle/>
          <a:p>
            <a:pPr eaLnBrk="0" latinLnBrk="0" hangingPunct="0"/>
            <a:r>
              <a:rPr lang="en-US" altLang="ko-KR" sz="3500">
                <a:solidFill>
                  <a:schemeClr val="bg2"/>
                </a:solidFill>
                <a:latin typeface="Franklin Gothic Demi" panose="020B0703020102020204" pitchFamily="34" charset="0"/>
                <a:ea typeface="Calibri" panose="020F0502020204030204" pitchFamily="34" charset="0"/>
              </a:rPr>
              <a:t>Considerations/Review</a:t>
            </a:r>
            <a:endParaRPr lang="ko-KR" altLang="en-US" sz="3500">
              <a:solidFill>
                <a:schemeClr val="bg2"/>
              </a:solidFill>
              <a:latin typeface="Franklin Gothic Demi" panose="020B070302010202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4466BD00-1E67-1936-37C7-77505D1E65DD}"/>
              </a:ext>
            </a:extLst>
          </p:cNvPr>
          <p:cNvSpPr txBox="1"/>
          <p:nvPr/>
        </p:nvSpPr>
        <p:spPr>
          <a:xfrm>
            <a:off x="886692" y="3907564"/>
            <a:ext cx="7529754" cy="1631216"/>
          </a:xfrm>
          <a:prstGeom prst="rect">
            <a:avLst/>
          </a:prstGeom>
          <a:noFill/>
        </p:spPr>
        <p:txBody>
          <a:bodyPr wrap="none" rtlCol="0">
            <a:spAutoFit/>
          </a:bodyPr>
          <a:lstStyle/>
          <a:p>
            <a:pPr eaLnBrk="0" latinLnBrk="0" hangingPunct="0"/>
            <a:r>
              <a:rPr lang="en-US" altLang="ko-KR" sz="10000">
                <a:solidFill>
                  <a:schemeClr val="accent1"/>
                </a:solidFill>
                <a:latin typeface="Franklin Gothic Demi" panose="020B0703020102020204" pitchFamily="34" charset="0"/>
                <a:ea typeface="Calibri" panose="020F0502020204030204" pitchFamily="34" charset="0"/>
              </a:rPr>
              <a:t>DA PROCESS</a:t>
            </a:r>
            <a:endParaRPr lang="ko-KR" altLang="en-US" sz="10000">
              <a:solidFill>
                <a:schemeClr val="accent1"/>
              </a:solidFill>
              <a:latin typeface="Franklin Gothic Demi" panose="020B0703020102020204" pitchFamily="34" charset="0"/>
            </a:endParaRPr>
          </a:p>
        </p:txBody>
      </p:sp>
      <p:sp>
        <p:nvSpPr>
          <p:cNvPr id="2" name="Slide Number Placeholder 5">
            <a:extLst>
              <a:ext uri="{FF2B5EF4-FFF2-40B4-BE49-F238E27FC236}">
                <a16:creationId xmlns:a16="http://schemas.microsoft.com/office/drawing/2014/main" id="{535E8E0B-2F8B-D45F-D514-80F7F93B37AC}"/>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8CE06A72-6200-4678-8B6E-EC76319A4F9B}" type="slidenum">
              <a:rPr lang="en-US" smtClean="0"/>
              <a:pPr/>
              <a:t>11</a:t>
            </a:fld>
            <a:endParaRPr lang="en-US"/>
          </a:p>
        </p:txBody>
      </p:sp>
    </p:spTree>
    <p:extLst>
      <p:ext uri="{BB962C8B-B14F-4D97-AF65-F5344CB8AC3E}">
        <p14:creationId xmlns:p14="http://schemas.microsoft.com/office/powerpoint/2010/main" val="2881402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bwMode="auto">
          <a:xfrm>
            <a:off x="0" y="0"/>
            <a:ext cx="12192000" cy="6858000"/>
          </a:xfrm>
          <a:prstGeom prst="rect">
            <a:avLst/>
          </a:prstGeom>
          <a:solidFill>
            <a:schemeClr val="accent2">
              <a:lumMod val="20000"/>
              <a:lumOff val="80000"/>
            </a:schemeClr>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5" name="직사각형 4"/>
          <p:cNvSpPr/>
          <p:nvPr/>
        </p:nvSpPr>
        <p:spPr bwMode="auto">
          <a:xfrm>
            <a:off x="3607378" y="465816"/>
            <a:ext cx="2355272" cy="2964873"/>
          </a:xfrm>
          <a:prstGeom prst="rect">
            <a:avLst/>
          </a:prstGeom>
          <a:solidFill>
            <a:schemeClr val="bg2"/>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7" name="TextBox 6"/>
          <p:cNvSpPr txBox="1"/>
          <p:nvPr/>
        </p:nvSpPr>
        <p:spPr>
          <a:xfrm>
            <a:off x="3654849" y="690074"/>
            <a:ext cx="2251467" cy="2424510"/>
          </a:xfrm>
          <a:prstGeom prst="rect">
            <a:avLst/>
          </a:prstGeom>
          <a:noFill/>
        </p:spPr>
        <p:txBody>
          <a:bodyPr wrap="square" rtlCol="0">
            <a:spAutoFit/>
          </a:bodyPr>
          <a:lstStyle/>
          <a:p>
            <a:pPr algn="ctr" eaLnBrk="0" latinLnBrk="0" hangingPunct="0">
              <a:lnSpc>
                <a:spcPct val="109000"/>
              </a:lnSpc>
              <a:spcBef>
                <a:spcPts val="600"/>
              </a:spcBef>
            </a:pPr>
            <a:r>
              <a:rPr lang="pt-BR" altLang="ko-KR" sz="2000" b="1">
                <a:solidFill>
                  <a:schemeClr val="accent1"/>
                </a:solidFill>
                <a:latin typeface="Calibri" panose="020F0502020204030204" pitchFamily="34" charset="0"/>
                <a:ea typeface="Calibri" panose="020F0502020204030204" pitchFamily="34" charset="0"/>
              </a:rPr>
              <a:t>Did the applicant/student or someone on their behalf make a request for a disability accommodation?</a:t>
            </a:r>
            <a:endParaRPr lang="ko-KR" altLang="en-US" sz="2000">
              <a:solidFill>
                <a:schemeClr val="accent2"/>
              </a:solidFill>
              <a:latin typeface="Calibri" panose="020F0502020204030204" pitchFamily="34" charset="0"/>
              <a:ea typeface="Calibri" panose="020F0502020204030204" pitchFamily="34" charset="0"/>
            </a:endParaRPr>
          </a:p>
        </p:txBody>
      </p:sp>
      <p:sp>
        <p:nvSpPr>
          <p:cNvPr id="8" name="TextBox 7"/>
          <p:cNvSpPr txBox="1"/>
          <p:nvPr/>
        </p:nvSpPr>
        <p:spPr>
          <a:xfrm>
            <a:off x="592293" y="3955409"/>
            <a:ext cx="5776652" cy="1513684"/>
          </a:xfrm>
          <a:prstGeom prst="rect">
            <a:avLst/>
          </a:prstGeom>
          <a:noFill/>
        </p:spPr>
        <p:txBody>
          <a:bodyPr wrap="square" rtlCol="0">
            <a:spAutoFit/>
          </a:bodyPr>
          <a:lstStyle/>
          <a:p>
            <a:pPr eaLnBrk="0" latinLnBrk="0" hangingPunct="0">
              <a:lnSpc>
                <a:spcPct val="109000"/>
              </a:lnSpc>
              <a:spcBef>
                <a:spcPts val="600"/>
              </a:spcBef>
            </a:pPr>
            <a:r>
              <a:rPr lang="en-US" altLang="ko-KR" sz="4400">
                <a:solidFill>
                  <a:schemeClr val="accent1"/>
                </a:solidFill>
                <a:latin typeface="Franklin Gothic Demi" panose="020B0703020102020204" pitchFamily="34" charset="0"/>
                <a:ea typeface="Calibri" panose="020F0502020204030204" pitchFamily="34" charset="0"/>
              </a:rPr>
              <a:t>DISABILITY REQUESTS </a:t>
            </a:r>
            <a:r>
              <a:rPr lang="en-US" altLang="ko-KR" sz="4400">
                <a:latin typeface="Franklin Gothic Demi" panose="020B0703020102020204" pitchFamily="34" charset="0"/>
                <a:ea typeface="Calibri" panose="020F0502020204030204" pitchFamily="34" charset="0"/>
              </a:rPr>
              <a:t>AND DOCUMENTATION</a:t>
            </a:r>
            <a:endParaRPr lang="ko-KR" altLang="en-US" sz="4400">
              <a:latin typeface="Franklin Gothic Demi" panose="020B0703020102020204" pitchFamily="34" charset="0"/>
              <a:ea typeface="Calibri" panose="020F0502020204030204" pitchFamily="34" charset="0"/>
            </a:endParaRPr>
          </a:p>
        </p:txBody>
      </p:sp>
      <p:cxnSp>
        <p:nvCxnSpPr>
          <p:cNvPr id="9" name="직선 연결선 8"/>
          <p:cNvCxnSpPr/>
          <p:nvPr/>
        </p:nvCxnSpPr>
        <p:spPr>
          <a:xfrm>
            <a:off x="3812275" y="3227917"/>
            <a:ext cx="176212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1" name="직사각형 40"/>
          <p:cNvSpPr/>
          <p:nvPr/>
        </p:nvSpPr>
        <p:spPr bwMode="auto">
          <a:xfrm>
            <a:off x="8695203" y="465816"/>
            <a:ext cx="2355272" cy="2964873"/>
          </a:xfrm>
          <a:prstGeom prst="rect">
            <a:avLst/>
          </a:prstGeom>
          <a:solidFill>
            <a:schemeClr val="bg2"/>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42" name="TextBox 41"/>
          <p:cNvSpPr txBox="1"/>
          <p:nvPr/>
        </p:nvSpPr>
        <p:spPr>
          <a:xfrm>
            <a:off x="8895775" y="776666"/>
            <a:ext cx="1898285" cy="1082604"/>
          </a:xfrm>
          <a:prstGeom prst="rect">
            <a:avLst/>
          </a:prstGeom>
          <a:noFill/>
        </p:spPr>
        <p:txBody>
          <a:bodyPr wrap="square" rtlCol="0">
            <a:spAutoFit/>
          </a:bodyPr>
          <a:lstStyle/>
          <a:p>
            <a:pPr algn="ctr" eaLnBrk="0" latinLnBrk="0" hangingPunct="0">
              <a:lnSpc>
                <a:spcPct val="109000"/>
              </a:lnSpc>
              <a:spcBef>
                <a:spcPts val="600"/>
              </a:spcBef>
            </a:pPr>
            <a:r>
              <a:rPr lang="en-US" altLang="ko-KR" sz="2000" b="1">
                <a:solidFill>
                  <a:schemeClr val="accent1"/>
                </a:solidFill>
                <a:latin typeface="Calibri" panose="020F0502020204030204" pitchFamily="34" charset="0"/>
                <a:ea typeface="Calibri" panose="020F0502020204030204" pitchFamily="34" charset="0"/>
              </a:rPr>
              <a:t>Why is that important to know?</a:t>
            </a:r>
          </a:p>
        </p:txBody>
      </p:sp>
      <p:pic>
        <p:nvPicPr>
          <p:cNvPr id="39" name="Picture 38">
            <a:extLst>
              <a:ext uri="{FF2B5EF4-FFF2-40B4-BE49-F238E27FC236}">
                <a16:creationId xmlns:a16="http://schemas.microsoft.com/office/drawing/2014/main" id="{E78FD116-D2E4-69A8-49F5-8FFC1EC3C6D6}"/>
              </a:ext>
            </a:extLst>
          </p:cNvPr>
          <p:cNvPicPr>
            <a:picLocks noChangeAspect="1"/>
          </p:cNvPicPr>
          <p:nvPr/>
        </p:nvPicPr>
        <p:blipFill>
          <a:blip r:embed="rId3" cstate="print">
            <a:extLst>
              <a:ext uri="{28A0092B-C50C-407E-A947-70E740481C1C}">
                <a14:useLocalDpi xmlns:a14="http://schemas.microsoft.com/office/drawing/2010/main" val="0"/>
              </a:ext>
            </a:extLst>
          </a:blip>
          <a:srcRect r="40072"/>
          <a:stretch/>
        </p:blipFill>
        <p:spPr>
          <a:xfrm>
            <a:off x="6012104" y="465814"/>
            <a:ext cx="2683100" cy="2964874"/>
          </a:xfrm>
          <a:prstGeom prst="rect">
            <a:avLst/>
          </a:prstGeom>
        </p:spPr>
      </p:pic>
      <p:cxnSp>
        <p:nvCxnSpPr>
          <p:cNvPr id="43" name="직선 연결선 42"/>
          <p:cNvCxnSpPr/>
          <p:nvPr/>
        </p:nvCxnSpPr>
        <p:spPr>
          <a:xfrm>
            <a:off x="8923696" y="3133528"/>
            <a:ext cx="176212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6961238" y="3671447"/>
            <a:ext cx="4424517" cy="2424510"/>
          </a:xfrm>
          <a:prstGeom prst="rect">
            <a:avLst/>
          </a:prstGeom>
          <a:noFill/>
        </p:spPr>
        <p:txBody>
          <a:bodyPr wrap="square" rtlCol="0">
            <a:spAutoFit/>
          </a:bodyPr>
          <a:lstStyle/>
          <a:p>
            <a:pPr eaLnBrk="0" latinLnBrk="0" hangingPunct="0">
              <a:lnSpc>
                <a:spcPct val="109000"/>
              </a:lnSpc>
              <a:spcBef>
                <a:spcPts val="600"/>
              </a:spcBef>
            </a:pPr>
            <a:r>
              <a:rPr lang="pt-BR" altLang="ko-KR" sz="2000" b="1">
                <a:latin typeface="Calibri" panose="020F0502020204030204" pitchFamily="34" charset="0"/>
                <a:ea typeface="Calibri" panose="020F0502020204030204" pitchFamily="34" charset="0"/>
                <a:cs typeface="Calibri" panose="020F0502020204030204" pitchFamily="34" charset="0"/>
              </a:rPr>
              <a:t>The center </a:t>
            </a:r>
            <a:r>
              <a:rPr lang="pt-BR" altLang="ko-KR" sz="2000" b="1" u="sng">
                <a:solidFill>
                  <a:srgbClr val="EB5C21"/>
                </a:solidFill>
                <a:latin typeface="Calibri" panose="020F0502020204030204" pitchFamily="34" charset="0"/>
                <a:ea typeface="Calibri" panose="020F0502020204030204" pitchFamily="34" charset="0"/>
                <a:cs typeface="Calibri" panose="020F0502020204030204" pitchFamily="34" charset="0"/>
              </a:rPr>
              <a:t>MUST</a:t>
            </a:r>
            <a:r>
              <a:rPr lang="pt-BR" altLang="ko-KR" sz="2000" b="1">
                <a:solidFill>
                  <a:srgbClr val="EB5C21"/>
                </a:solidFill>
                <a:latin typeface="Calibri" panose="020F0502020204030204" pitchFamily="34" charset="0"/>
                <a:ea typeface="Calibri" panose="020F0502020204030204" pitchFamily="34" charset="0"/>
                <a:cs typeface="Calibri" panose="020F0502020204030204" pitchFamily="34" charset="0"/>
              </a:rPr>
              <a:t> </a:t>
            </a:r>
            <a:r>
              <a:rPr lang="pt-BR" altLang="ko-KR" sz="2000" b="1">
                <a:latin typeface="Calibri" panose="020F0502020204030204" pitchFamily="34" charset="0"/>
                <a:ea typeface="Calibri" panose="020F0502020204030204" pitchFamily="34" charset="0"/>
                <a:cs typeface="Calibri" panose="020F0502020204030204" pitchFamily="34" charset="0"/>
              </a:rPr>
              <a:t>consider disability accommodations requested not only by the applicant but also by anyone else on behalf of the individual with a disability as long as the individual agrees that they would like the requested accommodation.</a:t>
            </a:r>
            <a:endParaRPr lang="ko-KR" altLang="en-US" sz="2000" b="1">
              <a:latin typeface="Calibri" panose="020F0502020204030204" pitchFamily="34" charset="0"/>
              <a:ea typeface="Calibri" panose="020F0502020204030204" pitchFamily="34" charset="0"/>
              <a:cs typeface="Calibri" panose="020F0502020204030204" pitchFamily="34" charset="0"/>
            </a:endParaRPr>
          </a:p>
        </p:txBody>
      </p:sp>
      <p:cxnSp>
        <p:nvCxnSpPr>
          <p:cNvPr id="74" name="직선 연결선 73"/>
          <p:cNvCxnSpPr/>
          <p:nvPr/>
        </p:nvCxnSpPr>
        <p:spPr>
          <a:xfrm>
            <a:off x="1249479" y="6235959"/>
            <a:ext cx="980099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6F34D998-C3D9-1518-18CC-AB2DC4CE4230}"/>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l="19" r="125"/>
          <a:stretch/>
        </p:blipFill>
        <p:spPr>
          <a:xfrm>
            <a:off x="618420" y="465815"/>
            <a:ext cx="3012693" cy="2964873"/>
          </a:xfrm>
          <a:prstGeom prst="rect">
            <a:avLst/>
          </a:prstGeom>
        </p:spPr>
      </p:pic>
      <p:sp>
        <p:nvSpPr>
          <p:cNvPr id="2" name="Slide Number Placeholder 5">
            <a:extLst>
              <a:ext uri="{FF2B5EF4-FFF2-40B4-BE49-F238E27FC236}">
                <a16:creationId xmlns:a16="http://schemas.microsoft.com/office/drawing/2014/main" id="{10F34C52-FB50-4555-46C6-544C82874C4D}"/>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8CE06A72-6200-4678-8B6E-EC76319A4F9B}" type="slidenum">
              <a:rPr lang="en-US" smtClean="0"/>
              <a:pPr/>
              <a:t>12</a:t>
            </a:fld>
            <a:endParaRPr lang="en-US"/>
          </a:p>
        </p:txBody>
      </p:sp>
    </p:spTree>
    <p:extLst>
      <p:ext uri="{BB962C8B-B14F-4D97-AF65-F5344CB8AC3E}">
        <p14:creationId xmlns:p14="http://schemas.microsoft.com/office/powerpoint/2010/main" val="20769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BC771FF3-CA5A-5C23-05AD-B139D8BCB4DE}"/>
              </a:ext>
            </a:extLst>
          </p:cNvPr>
          <p:cNvSpPr/>
          <p:nvPr/>
        </p:nvSpPr>
        <p:spPr>
          <a:xfrm>
            <a:off x="6689071" y="946944"/>
            <a:ext cx="4575977" cy="2123658"/>
          </a:xfrm>
          <a:prstGeom prst="rect">
            <a:avLst/>
          </a:prstGeom>
        </p:spPr>
        <p:txBody>
          <a:bodyPr wrap="square">
            <a:spAutoFit/>
          </a:bodyPr>
          <a:lstStyle/>
          <a:p>
            <a:pPr lvl="0"/>
            <a:r>
              <a:rPr lang="en-US" altLang="ko-KR" sz="4400" b="1">
                <a:solidFill>
                  <a:srgbClr val="EB5C21"/>
                </a:solidFill>
                <a:latin typeface="Franklin Gothic Demi" panose="020B0703020102020204" pitchFamily="34" charset="0"/>
                <a:ea typeface="Calibri" panose="020F0502020204030204" pitchFamily="34" charset="0"/>
              </a:rPr>
              <a:t>RA/RM/AAS </a:t>
            </a:r>
          </a:p>
          <a:p>
            <a:pPr lvl="0"/>
            <a:r>
              <a:rPr lang="en-US" altLang="ko-KR" sz="4400" b="1">
                <a:solidFill>
                  <a:srgbClr val="EB5C21"/>
                </a:solidFill>
                <a:latin typeface="Franklin Gothic Demi" panose="020B0703020102020204" pitchFamily="34" charset="0"/>
                <a:ea typeface="Calibri" panose="020F0502020204030204" pitchFamily="34" charset="0"/>
              </a:rPr>
              <a:t>Request and </a:t>
            </a:r>
          </a:p>
          <a:p>
            <a:pPr lvl="0"/>
            <a:r>
              <a:rPr lang="en-US" altLang="ko-KR" sz="4400" b="1">
                <a:solidFill>
                  <a:srgbClr val="EB5C21"/>
                </a:solidFill>
                <a:latin typeface="Franklin Gothic Demi" panose="020B0703020102020204" pitchFamily="34" charset="0"/>
                <a:ea typeface="Calibri" panose="020F0502020204030204" pitchFamily="34" charset="0"/>
              </a:rPr>
              <a:t>DC Contact Form</a:t>
            </a:r>
          </a:p>
        </p:txBody>
      </p:sp>
      <p:pic>
        <p:nvPicPr>
          <p:cNvPr id="10" name="Picture 9">
            <a:extLst>
              <a:ext uri="{FF2B5EF4-FFF2-40B4-BE49-F238E27FC236}">
                <a16:creationId xmlns:a16="http://schemas.microsoft.com/office/drawing/2014/main" id="{344A1DF6-6934-177B-064E-77E219DE37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4358" y="353522"/>
            <a:ext cx="4962220" cy="5932036"/>
          </a:xfrm>
          <a:prstGeom prst="rect">
            <a:avLst/>
          </a:prstGeom>
          <a:ln>
            <a:solidFill>
              <a:srgbClr val="EB5C21"/>
            </a:solidFill>
          </a:ln>
        </p:spPr>
      </p:pic>
      <p:sp>
        <p:nvSpPr>
          <p:cNvPr id="3" name="TextBox 2">
            <a:extLst>
              <a:ext uri="{FF2B5EF4-FFF2-40B4-BE49-F238E27FC236}">
                <a16:creationId xmlns:a16="http://schemas.microsoft.com/office/drawing/2014/main" id="{39F5003B-1119-6851-ED35-BC481D143FFD}"/>
              </a:ext>
            </a:extLst>
          </p:cNvPr>
          <p:cNvSpPr txBox="1"/>
          <p:nvPr/>
        </p:nvSpPr>
        <p:spPr>
          <a:xfrm>
            <a:off x="6689071" y="3275619"/>
            <a:ext cx="4708483" cy="2418098"/>
          </a:xfrm>
          <a:prstGeom prst="rect">
            <a:avLst/>
          </a:prstGeom>
          <a:noFill/>
        </p:spPr>
        <p:txBody>
          <a:bodyPr wrap="square" rtlCol="0">
            <a:spAutoFit/>
          </a:bodyPr>
          <a:lstStyle/>
          <a:p>
            <a:pPr>
              <a:lnSpc>
                <a:spcPct val="109000"/>
              </a:lnSpc>
              <a:spcBef>
                <a:spcPts val="600"/>
              </a:spcBef>
            </a:pPr>
            <a:r>
              <a:rPr lang="en-US" altLang="ko-KR" sz="2800">
                <a:latin typeface="Calibri" panose="020F0502020204030204" pitchFamily="34" charset="0"/>
                <a:ea typeface="Calibri" panose="020F0502020204030204" pitchFamily="34" charset="0"/>
                <a:cs typeface="Calibri" panose="020F0502020204030204" pitchFamily="34" charset="0"/>
              </a:rPr>
              <a:t>Ensure that all disability accommodation requests are documented on the RA/RM/AAS Request and DC Contact Form.</a:t>
            </a:r>
            <a:endParaRPr lang="en-US" altLang="ko-KR" sz="2700">
              <a:latin typeface="Calibri" panose="020F0502020204030204" pitchFamily="34" charset="0"/>
              <a:ea typeface="Calibri" panose="020F0502020204030204" pitchFamily="34" charset="0"/>
              <a:cs typeface="Calibri" panose="020F0502020204030204" pitchFamily="34" charset="0"/>
            </a:endParaRPr>
          </a:p>
        </p:txBody>
      </p:sp>
      <p:sp>
        <p:nvSpPr>
          <p:cNvPr id="5" name="Slide Number Placeholder 5">
            <a:extLst>
              <a:ext uri="{FF2B5EF4-FFF2-40B4-BE49-F238E27FC236}">
                <a16:creationId xmlns:a16="http://schemas.microsoft.com/office/drawing/2014/main" id="{D96BB995-BD47-C9C6-878E-8099F4E29EBD}"/>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8CE06A72-6200-4678-8B6E-EC76319A4F9B}" type="slidenum">
              <a:rPr lang="en-US" smtClean="0"/>
              <a:pPr/>
              <a:t>13</a:t>
            </a:fld>
            <a:endParaRPr lang="en-US"/>
          </a:p>
        </p:txBody>
      </p:sp>
    </p:spTree>
    <p:extLst>
      <p:ext uri="{BB962C8B-B14F-4D97-AF65-F5344CB8AC3E}">
        <p14:creationId xmlns:p14="http://schemas.microsoft.com/office/powerpoint/2010/main" val="1812845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26898" y="657618"/>
            <a:ext cx="5782095" cy="1478738"/>
          </a:xfrm>
          <a:prstGeom prst="rect">
            <a:avLst/>
          </a:prstGeom>
          <a:noFill/>
        </p:spPr>
        <p:txBody>
          <a:bodyPr wrap="square" rtlCol="0">
            <a:spAutoFit/>
          </a:bodyPr>
          <a:lstStyle/>
          <a:p>
            <a:pPr>
              <a:lnSpc>
                <a:spcPct val="109000"/>
              </a:lnSpc>
              <a:spcBef>
                <a:spcPts val="600"/>
              </a:spcBef>
            </a:pPr>
            <a:r>
              <a:rPr lang="en-US" altLang="ko-KR" sz="2800">
                <a:latin typeface="Calibri" panose="020F0502020204030204" pitchFamily="34" charset="0"/>
                <a:ea typeface="Calibri" panose="020F0502020204030204" pitchFamily="34" charset="0"/>
                <a:cs typeface="Calibri" panose="020F0502020204030204" pitchFamily="34" charset="0"/>
              </a:rPr>
              <a:t>Is the disability obvious or has  documentation that supports the DA request been disclosed?</a:t>
            </a:r>
            <a:r>
              <a:rPr lang="en-US" altLang="ko-KR" sz="2700">
                <a:latin typeface="Calibri" panose="020F0502020204030204" pitchFamily="34" charset="0"/>
                <a:ea typeface="Calibri" panose="020F0502020204030204" pitchFamily="34" charset="0"/>
                <a:cs typeface="Calibri" panose="020F0502020204030204" pitchFamily="34" charset="0"/>
              </a:rPr>
              <a:t> </a:t>
            </a:r>
          </a:p>
        </p:txBody>
      </p:sp>
      <p:sp>
        <p:nvSpPr>
          <p:cNvPr id="6" name="직사각형 5"/>
          <p:cNvSpPr/>
          <p:nvPr/>
        </p:nvSpPr>
        <p:spPr bwMode="auto">
          <a:xfrm>
            <a:off x="765723" y="2471831"/>
            <a:ext cx="10598727" cy="2565382"/>
          </a:xfrm>
          <a:prstGeom prst="rect">
            <a:avLst/>
          </a:prstGeom>
          <a:solidFill>
            <a:schemeClr val="bg2"/>
          </a:solidFill>
          <a:ln>
            <a:solidFill>
              <a:schemeClr val="bg2">
                <a:lumMod val="75000"/>
              </a:schemeClr>
            </a:solidFill>
          </a:ln>
        </p:spPr>
        <p:txBody>
          <a:bodyPr vert="horz" wrap="square" lIns="91440" tIns="45720" rIns="91440" bIns="45720" numCol="1" rtlCol="0" anchor="t" anchorCtr="0" compatLnSpc="1">
            <a:prstTxWarp prst="textNoShape">
              <a:avLst/>
            </a:prstTxWarp>
          </a:bodyPr>
          <a:lstStyle/>
          <a:p>
            <a:pPr algn="ctr"/>
            <a:endParaRPr lang="ko-KR" altLang="en-US"/>
          </a:p>
        </p:txBody>
      </p:sp>
      <p:cxnSp>
        <p:nvCxnSpPr>
          <p:cNvPr id="8" name="직선 연결선 7"/>
          <p:cNvCxnSpPr/>
          <p:nvPr/>
        </p:nvCxnSpPr>
        <p:spPr>
          <a:xfrm>
            <a:off x="3798857" y="2818633"/>
            <a:ext cx="0" cy="2218579"/>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직선 연결선 8"/>
          <p:cNvCxnSpPr/>
          <p:nvPr/>
        </p:nvCxnSpPr>
        <p:spPr>
          <a:xfrm>
            <a:off x="7646110" y="2818632"/>
            <a:ext cx="0" cy="2218579"/>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911575" y="2877743"/>
            <a:ext cx="2788584" cy="1753557"/>
          </a:xfrm>
          <a:prstGeom prst="rect">
            <a:avLst/>
          </a:prstGeom>
          <a:noFill/>
        </p:spPr>
        <p:txBody>
          <a:bodyPr wrap="square" rtlCol="0">
            <a:spAutoFit/>
          </a:bodyPr>
          <a:lstStyle/>
          <a:p>
            <a:pPr eaLnBrk="0" latinLnBrk="0" hangingPunct="0">
              <a:lnSpc>
                <a:spcPct val="109000"/>
              </a:lnSpc>
              <a:spcBef>
                <a:spcPts val="600"/>
              </a:spcBef>
            </a:pPr>
            <a:r>
              <a:rPr lang="en-US" altLang="ko-KR" sz="2000" b="1">
                <a:latin typeface="Calibri" panose="020F0502020204030204" pitchFamily="34" charset="0"/>
                <a:ea typeface="Calibri" panose="020F0502020204030204" pitchFamily="34" charset="0"/>
                <a:cs typeface="Calibri" panose="020F0502020204030204" pitchFamily="34" charset="0"/>
              </a:rPr>
              <a:t>If the disability </a:t>
            </a:r>
            <a:r>
              <a:rPr lang="en-US" altLang="ko-KR" sz="2000" b="1" u="sng">
                <a:latin typeface="Calibri" panose="020F0502020204030204" pitchFamily="34" charset="0"/>
                <a:ea typeface="Calibri" panose="020F0502020204030204" pitchFamily="34" charset="0"/>
                <a:cs typeface="Calibri" panose="020F0502020204030204" pitchFamily="34" charset="0"/>
              </a:rPr>
              <a:t>is obvious</a:t>
            </a:r>
            <a:r>
              <a:rPr lang="en-US" altLang="ko-KR" sz="2000">
                <a:latin typeface="Calibri" panose="020F0502020204030204" pitchFamily="34" charset="0"/>
                <a:ea typeface="Calibri" panose="020F0502020204030204" pitchFamily="34" charset="0"/>
                <a:cs typeface="Calibri" panose="020F0502020204030204" pitchFamily="34" charset="0"/>
              </a:rPr>
              <a:t>, </a:t>
            </a:r>
            <a:r>
              <a:rPr lang="en-US" altLang="ko-KR" sz="2000" b="1">
                <a:solidFill>
                  <a:schemeClr val="accent1"/>
                </a:solidFill>
                <a:latin typeface="Calibri" panose="020F0502020204030204" pitchFamily="34" charset="0"/>
                <a:ea typeface="Calibri" panose="020F0502020204030204" pitchFamily="34" charset="0"/>
                <a:cs typeface="Calibri" panose="020F0502020204030204" pitchFamily="34" charset="0"/>
              </a:rPr>
              <a:t>no documentation of disability can be requested or required</a:t>
            </a:r>
            <a:r>
              <a:rPr lang="en-US" altLang="ko-KR" sz="2000">
                <a:solidFill>
                  <a:schemeClr val="accent2"/>
                </a:solidFill>
                <a:latin typeface="Calibri" panose="020F0502020204030204" pitchFamily="34" charset="0"/>
                <a:ea typeface="Calibri" panose="020F0502020204030204" pitchFamily="34" charset="0"/>
                <a:cs typeface="Calibri" panose="020F0502020204030204" pitchFamily="34" charset="0"/>
              </a:rPr>
              <a:t>.</a:t>
            </a:r>
          </a:p>
        </p:txBody>
      </p:sp>
      <p:cxnSp>
        <p:nvCxnSpPr>
          <p:cNvPr id="71" name="직선 연결선 70"/>
          <p:cNvCxnSpPr/>
          <p:nvPr/>
        </p:nvCxnSpPr>
        <p:spPr>
          <a:xfrm>
            <a:off x="752157" y="5037210"/>
            <a:ext cx="1062313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7DC9813-8EF6-DE49-6388-F8C0053D0ACD}"/>
              </a:ext>
            </a:extLst>
          </p:cNvPr>
          <p:cNvSpPr txBox="1"/>
          <p:nvPr/>
        </p:nvSpPr>
        <p:spPr>
          <a:xfrm>
            <a:off x="752157" y="613591"/>
            <a:ext cx="4508190" cy="1446550"/>
          </a:xfrm>
          <a:prstGeom prst="rect">
            <a:avLst/>
          </a:prstGeom>
          <a:noFill/>
        </p:spPr>
        <p:txBody>
          <a:bodyPr wrap="square" rtlCol="0">
            <a:spAutoFit/>
          </a:bodyPr>
          <a:lstStyle/>
          <a:p>
            <a:pPr eaLnBrk="0" latinLnBrk="0" hangingPunct="0"/>
            <a:r>
              <a:rPr lang="en-US" altLang="ko-KR" sz="4400">
                <a:solidFill>
                  <a:schemeClr val="accent1"/>
                </a:solidFill>
                <a:latin typeface="Franklin Gothic Demi" panose="020B0703020102020204" pitchFamily="34" charset="0"/>
                <a:ea typeface="Calibri" panose="020F0502020204030204" pitchFamily="34" charset="0"/>
              </a:rPr>
              <a:t>DOCUMENTATION </a:t>
            </a:r>
          </a:p>
          <a:p>
            <a:pPr eaLnBrk="0" latinLnBrk="0" hangingPunct="0"/>
            <a:r>
              <a:rPr lang="en-US" altLang="ko-KR" sz="4400">
                <a:latin typeface="Franklin Gothic Demi" panose="020B0703020102020204" pitchFamily="34" charset="0"/>
                <a:ea typeface="Calibri" panose="020F0502020204030204" pitchFamily="34" charset="0"/>
              </a:rPr>
              <a:t>OF DISABILITY</a:t>
            </a:r>
            <a:endParaRPr lang="ko-KR" altLang="en-US" sz="4400">
              <a:latin typeface="Franklin Gothic Demi" panose="020B070302010202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A733425A-EFC5-358B-2829-5DABB9ADE86C}"/>
              </a:ext>
            </a:extLst>
          </p:cNvPr>
          <p:cNvSpPr txBox="1"/>
          <p:nvPr/>
        </p:nvSpPr>
        <p:spPr>
          <a:xfrm>
            <a:off x="4165661" y="2877743"/>
            <a:ext cx="2967375" cy="1753557"/>
          </a:xfrm>
          <a:prstGeom prst="rect">
            <a:avLst/>
          </a:prstGeom>
          <a:noFill/>
        </p:spPr>
        <p:txBody>
          <a:bodyPr wrap="square" rtlCol="0">
            <a:spAutoFit/>
          </a:bodyPr>
          <a:lstStyle/>
          <a:p>
            <a:pPr eaLnBrk="0" latinLnBrk="0" hangingPunct="0">
              <a:lnSpc>
                <a:spcPct val="109000"/>
              </a:lnSpc>
              <a:spcBef>
                <a:spcPts val="600"/>
              </a:spcBef>
            </a:pPr>
            <a:r>
              <a:rPr lang="en-US" altLang="ko-KR" sz="2000" b="1">
                <a:latin typeface="Calibri" panose="020F0502020204030204" pitchFamily="34" charset="0"/>
                <a:ea typeface="Calibri" panose="020F0502020204030204" pitchFamily="34" charset="0"/>
                <a:cs typeface="Calibri" panose="020F0502020204030204" pitchFamily="34" charset="0"/>
              </a:rPr>
              <a:t>If disability documentation </a:t>
            </a:r>
            <a:r>
              <a:rPr lang="en-US" altLang="ko-KR" sz="2000" b="1" u="sng">
                <a:latin typeface="Calibri" panose="020F0502020204030204" pitchFamily="34" charset="0"/>
                <a:ea typeface="Calibri" panose="020F0502020204030204" pitchFamily="34" charset="0"/>
                <a:cs typeface="Calibri" panose="020F0502020204030204" pitchFamily="34" charset="0"/>
              </a:rPr>
              <a:t>has been provided</a:t>
            </a:r>
            <a:r>
              <a:rPr lang="en-US" altLang="ko-KR" sz="2000" b="1">
                <a:latin typeface="Calibri" panose="020F0502020204030204" pitchFamily="34" charset="0"/>
                <a:ea typeface="Calibri" panose="020F0502020204030204" pitchFamily="34" charset="0"/>
                <a:cs typeface="Calibri" panose="020F0502020204030204" pitchFamily="34" charset="0"/>
              </a:rPr>
              <a:t>, </a:t>
            </a:r>
            <a:r>
              <a:rPr lang="en-US" altLang="ko-KR" sz="2000" b="1">
                <a:solidFill>
                  <a:schemeClr val="accent1"/>
                </a:solidFill>
                <a:latin typeface="Calibri" panose="020F0502020204030204" pitchFamily="34" charset="0"/>
                <a:ea typeface="Calibri" panose="020F0502020204030204" pitchFamily="34" charset="0"/>
                <a:cs typeface="Calibri" panose="020F0502020204030204" pitchFamily="34" charset="0"/>
              </a:rPr>
              <a:t>continue with the interactive disability accommodation process</a:t>
            </a:r>
            <a:r>
              <a:rPr lang="en-US" altLang="ko-KR" sz="2000">
                <a:solidFill>
                  <a:schemeClr val="accent2"/>
                </a:solidFill>
                <a:latin typeface="Calibri" panose="020F0502020204030204" pitchFamily="34" charset="0"/>
                <a:ea typeface="Calibri" panose="020F0502020204030204" pitchFamily="34" charset="0"/>
                <a:cs typeface="Calibri" panose="020F0502020204030204" pitchFamily="34" charset="0"/>
              </a:rPr>
              <a:t>.</a:t>
            </a:r>
          </a:p>
        </p:txBody>
      </p:sp>
      <p:sp>
        <p:nvSpPr>
          <p:cNvPr id="63" name="TextBox 62">
            <a:extLst>
              <a:ext uri="{FF2B5EF4-FFF2-40B4-BE49-F238E27FC236}">
                <a16:creationId xmlns:a16="http://schemas.microsoft.com/office/drawing/2014/main" id="{AF058059-7FC4-87DA-98A7-FA55E3CFB52C}"/>
              </a:ext>
            </a:extLst>
          </p:cNvPr>
          <p:cNvSpPr txBox="1"/>
          <p:nvPr/>
        </p:nvSpPr>
        <p:spPr>
          <a:xfrm>
            <a:off x="8111613" y="2542266"/>
            <a:ext cx="2967376" cy="2424510"/>
          </a:xfrm>
          <a:prstGeom prst="rect">
            <a:avLst/>
          </a:prstGeom>
          <a:noFill/>
        </p:spPr>
        <p:txBody>
          <a:bodyPr wrap="square" rtlCol="0">
            <a:spAutoFit/>
          </a:bodyPr>
          <a:lstStyle/>
          <a:p>
            <a:pPr eaLnBrk="0" latinLnBrk="0" hangingPunct="0">
              <a:lnSpc>
                <a:spcPct val="109000"/>
              </a:lnSpc>
              <a:spcBef>
                <a:spcPts val="600"/>
              </a:spcBef>
            </a:pPr>
            <a:r>
              <a:rPr lang="en-US" altLang="ko-KR" sz="2000" b="1">
                <a:latin typeface="Calibri" panose="020F0502020204030204" pitchFamily="34" charset="0"/>
                <a:ea typeface="Calibri" panose="020F0502020204030204" pitchFamily="34" charset="0"/>
                <a:cs typeface="Calibri" panose="020F0502020204030204" pitchFamily="34" charset="0"/>
              </a:rPr>
              <a:t>If disability documentation </a:t>
            </a:r>
            <a:r>
              <a:rPr lang="en-US" altLang="ko-KR" sz="2000" b="1" u="sng">
                <a:latin typeface="Calibri" panose="020F0502020204030204" pitchFamily="34" charset="0"/>
                <a:ea typeface="Calibri" panose="020F0502020204030204" pitchFamily="34" charset="0"/>
                <a:cs typeface="Calibri" panose="020F0502020204030204" pitchFamily="34" charset="0"/>
              </a:rPr>
              <a:t>has not been provided</a:t>
            </a:r>
            <a:r>
              <a:rPr lang="en-US" altLang="ko-KR" sz="2000" b="1">
                <a:latin typeface="Calibri" panose="020F0502020204030204" pitchFamily="34" charset="0"/>
                <a:ea typeface="Calibri" panose="020F0502020204030204" pitchFamily="34" charset="0"/>
                <a:cs typeface="Calibri" panose="020F0502020204030204" pitchFamily="34" charset="0"/>
              </a:rPr>
              <a:t>, </a:t>
            </a:r>
            <a:r>
              <a:rPr lang="en-US" altLang="ko-KR" sz="2000" b="1">
                <a:solidFill>
                  <a:schemeClr val="accent1"/>
                </a:solidFill>
                <a:latin typeface="Calibri" panose="020F0502020204030204" pitchFamily="34" charset="0"/>
                <a:ea typeface="Calibri" panose="020F0502020204030204" pitchFamily="34" charset="0"/>
                <a:cs typeface="Calibri" panose="020F0502020204030204" pitchFamily="34" charset="0"/>
              </a:rPr>
              <a:t>offer the applicant/student an opportunity to provide documentation to support the request.</a:t>
            </a:r>
          </a:p>
        </p:txBody>
      </p:sp>
      <p:sp>
        <p:nvSpPr>
          <p:cNvPr id="2" name="Slide Number Placeholder 5">
            <a:extLst>
              <a:ext uri="{FF2B5EF4-FFF2-40B4-BE49-F238E27FC236}">
                <a16:creationId xmlns:a16="http://schemas.microsoft.com/office/drawing/2014/main" id="{FB850AE3-99B6-2D58-1F95-1FCDDC13FCCF}"/>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8CE06A72-6200-4678-8B6E-EC76319A4F9B}" type="slidenum">
              <a:rPr lang="en-US" smtClean="0"/>
              <a:pPr/>
              <a:t>14</a:t>
            </a:fld>
            <a:endParaRPr lang="en-US"/>
          </a:p>
        </p:txBody>
      </p:sp>
    </p:spTree>
    <p:extLst>
      <p:ext uri="{BB962C8B-B14F-4D97-AF65-F5344CB8AC3E}">
        <p14:creationId xmlns:p14="http://schemas.microsoft.com/office/powerpoint/2010/main" val="404945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 grpId="0"/>
      <p:bldP spid="6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8238" y="303765"/>
            <a:ext cx="5413149" cy="775662"/>
          </a:xfrm>
          <a:prstGeom prst="rect">
            <a:avLst/>
          </a:prstGeom>
          <a:noFill/>
        </p:spPr>
        <p:txBody>
          <a:bodyPr wrap="none" rtlCol="0">
            <a:spAutoFit/>
          </a:bodyPr>
          <a:lstStyle/>
          <a:p>
            <a:pPr algn="r" eaLnBrk="0" latinLnBrk="0" hangingPunct="0">
              <a:lnSpc>
                <a:spcPct val="109000"/>
              </a:lnSpc>
              <a:spcBef>
                <a:spcPts val="600"/>
              </a:spcBef>
            </a:pPr>
            <a:r>
              <a:rPr lang="en-US" altLang="ko-KR" sz="4400">
                <a:solidFill>
                  <a:schemeClr val="accent1"/>
                </a:solidFill>
                <a:latin typeface="Franklin Gothic Demi" panose="020B0703020102020204" pitchFamily="34" charset="0"/>
              </a:rPr>
              <a:t>DOCUMENTATION </a:t>
            </a:r>
            <a:r>
              <a:rPr lang="en-US" altLang="ko-KR">
                <a:solidFill>
                  <a:schemeClr val="accent1"/>
                </a:solidFill>
                <a:latin typeface="Franklin Gothic Demi" panose="020B0703020102020204" pitchFamily="34" charset="0"/>
              </a:rPr>
              <a:t>(CONT.)</a:t>
            </a:r>
            <a:endParaRPr lang="ko-KR" altLang="en-US">
              <a:solidFill>
                <a:schemeClr val="accent1"/>
              </a:solidFill>
              <a:latin typeface="Franklin Gothic Demi" panose="020B0703020102020204" pitchFamily="34" charset="0"/>
            </a:endParaRPr>
          </a:p>
        </p:txBody>
      </p:sp>
      <p:sp>
        <p:nvSpPr>
          <p:cNvPr id="4" name="TextBox 3"/>
          <p:cNvSpPr txBox="1"/>
          <p:nvPr/>
        </p:nvSpPr>
        <p:spPr>
          <a:xfrm>
            <a:off x="488238" y="4956918"/>
            <a:ext cx="5779875" cy="1280607"/>
          </a:xfrm>
          <a:prstGeom prst="rect">
            <a:avLst/>
          </a:prstGeom>
          <a:noFill/>
        </p:spPr>
        <p:txBody>
          <a:bodyPr wrap="square" rtlCol="0">
            <a:spAutoFit/>
          </a:bodyPr>
          <a:lstStyle/>
          <a:p>
            <a:pPr eaLnBrk="0" latinLnBrk="0" hangingPunct="0">
              <a:lnSpc>
                <a:spcPct val="109000"/>
              </a:lnSpc>
              <a:spcBef>
                <a:spcPts val="600"/>
              </a:spcBef>
            </a:pPr>
            <a:r>
              <a:rPr lang="en-US" altLang="ko-KR" sz="2400">
                <a:latin typeface="Calibri" panose="020F0502020204030204" pitchFamily="34" charset="0"/>
                <a:ea typeface="Calibri" panose="020F0502020204030204" pitchFamily="34" charset="0"/>
                <a:cs typeface="Calibri" panose="020F0502020204030204" pitchFamily="34" charset="0"/>
              </a:rPr>
              <a:t>Does the disability documentation reasonably support the functional limitations or reasons for the need for the DA?</a:t>
            </a:r>
          </a:p>
        </p:txBody>
      </p:sp>
      <p:sp>
        <p:nvSpPr>
          <p:cNvPr id="2" name="TextBox 1">
            <a:extLst>
              <a:ext uri="{FF2B5EF4-FFF2-40B4-BE49-F238E27FC236}">
                <a16:creationId xmlns:a16="http://schemas.microsoft.com/office/drawing/2014/main" id="{7C0C4F41-59F3-58B3-ADF8-3B1564233084}"/>
              </a:ext>
            </a:extLst>
          </p:cNvPr>
          <p:cNvSpPr txBox="1"/>
          <p:nvPr/>
        </p:nvSpPr>
        <p:spPr>
          <a:xfrm>
            <a:off x="6568980" y="1417646"/>
            <a:ext cx="4274033" cy="1082604"/>
          </a:xfrm>
          <a:prstGeom prst="rect">
            <a:avLst/>
          </a:prstGeom>
          <a:noFill/>
        </p:spPr>
        <p:txBody>
          <a:bodyPr wrap="square" rtlCol="0">
            <a:spAutoFit/>
          </a:bodyPr>
          <a:lstStyle/>
          <a:p>
            <a:pPr eaLnBrk="0" latinLnBrk="0" hangingPunct="0">
              <a:lnSpc>
                <a:spcPct val="109000"/>
              </a:lnSpc>
              <a:spcBef>
                <a:spcPts val="600"/>
              </a:spcBef>
            </a:pPr>
            <a:r>
              <a:rPr lang="en-US" altLang="ko-KR" sz="2000" b="1">
                <a:solidFill>
                  <a:srgbClr val="EB5C21"/>
                </a:solidFill>
                <a:latin typeface="Calibri" panose="020F0502020204030204" pitchFamily="34" charset="0"/>
                <a:ea typeface="Calibri" panose="020F0502020204030204" pitchFamily="34" charset="0"/>
                <a:cs typeface="Calibri" panose="020F0502020204030204" pitchFamily="34" charset="0"/>
              </a:rPr>
              <a:t>If not</a:t>
            </a:r>
            <a:r>
              <a:rPr lang="en-US" altLang="ko-KR" sz="2000">
                <a:latin typeface="Calibri" panose="020F0502020204030204" pitchFamily="34" charset="0"/>
                <a:ea typeface="Calibri" panose="020F0502020204030204" pitchFamily="34" charset="0"/>
                <a:cs typeface="Calibri" panose="020F0502020204030204" pitchFamily="34" charset="0"/>
              </a:rPr>
              <a:t>, provide opportunity for individual to obtain more specific documentation.</a:t>
            </a:r>
          </a:p>
        </p:txBody>
      </p:sp>
      <p:pic>
        <p:nvPicPr>
          <p:cNvPr id="34" name="Picture Placeholder 33">
            <a:extLst>
              <a:ext uri="{FF2B5EF4-FFF2-40B4-BE49-F238E27FC236}">
                <a16:creationId xmlns:a16="http://schemas.microsoft.com/office/drawing/2014/main" id="{16A72FBA-AF78-170E-A472-124227200DE3}"/>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7032" r="10582" b="7032"/>
          <a:stretch/>
        </p:blipFill>
        <p:spPr>
          <a:xfrm>
            <a:off x="601642" y="1260778"/>
            <a:ext cx="5646897" cy="3617988"/>
          </a:xfrm>
        </p:spPr>
      </p:pic>
      <p:sp>
        <p:nvSpPr>
          <p:cNvPr id="13" name="TextBox 12">
            <a:extLst>
              <a:ext uri="{FF2B5EF4-FFF2-40B4-BE49-F238E27FC236}">
                <a16:creationId xmlns:a16="http://schemas.microsoft.com/office/drawing/2014/main" id="{F427CC62-BE4E-CBFA-FF32-E1385012BFCB}"/>
              </a:ext>
            </a:extLst>
          </p:cNvPr>
          <p:cNvSpPr txBox="1"/>
          <p:nvPr/>
        </p:nvSpPr>
        <p:spPr>
          <a:xfrm>
            <a:off x="6568980" y="2500250"/>
            <a:ext cx="4274033" cy="2153795"/>
          </a:xfrm>
          <a:prstGeom prst="rect">
            <a:avLst/>
          </a:prstGeom>
          <a:noFill/>
        </p:spPr>
        <p:txBody>
          <a:bodyPr wrap="square" rtlCol="0">
            <a:spAutoFit/>
          </a:bodyPr>
          <a:lstStyle/>
          <a:p>
            <a:pPr eaLnBrk="0" latinLnBrk="0" hangingPunct="0">
              <a:lnSpc>
                <a:spcPct val="109000"/>
              </a:lnSpc>
              <a:spcBef>
                <a:spcPts val="600"/>
              </a:spcBef>
            </a:pPr>
            <a:r>
              <a:rPr lang="en-US" altLang="ko-KR" sz="2000" b="1">
                <a:solidFill>
                  <a:srgbClr val="EB5C21"/>
                </a:solidFill>
                <a:latin typeface="Calibri" panose="020F0502020204030204" pitchFamily="34" charset="0"/>
                <a:ea typeface="Calibri" panose="020F0502020204030204" pitchFamily="34" charset="0"/>
                <a:cs typeface="Calibri" panose="020F0502020204030204" pitchFamily="34" charset="0"/>
              </a:rPr>
              <a:t>If so, </a:t>
            </a:r>
            <a:r>
              <a:rPr lang="en-US" altLang="ko-KR" sz="2000">
                <a:latin typeface="Calibri" panose="020F0502020204030204" pitchFamily="34" charset="0"/>
                <a:ea typeface="Calibri" panose="020F0502020204030204" pitchFamily="34" charset="0"/>
                <a:cs typeface="Calibri" panose="020F0502020204030204" pitchFamily="34" charset="0"/>
              </a:rPr>
              <a:t>next steps may include:</a:t>
            </a:r>
          </a:p>
          <a:p>
            <a:pPr marL="285750" indent="-285750" eaLnBrk="0" latinLnBrk="0" hangingPunct="0">
              <a:lnSpc>
                <a:spcPct val="109000"/>
              </a:lnSpc>
              <a:spcBef>
                <a:spcPts val="600"/>
              </a:spcBef>
              <a:buClr>
                <a:schemeClr val="accent1"/>
              </a:buClr>
              <a:buFont typeface="Wingdings" panose="05000000000000000000" pitchFamily="2" charset="2"/>
              <a:buChar char="§"/>
            </a:pPr>
            <a:r>
              <a:rPr lang="en-US" altLang="ko-KR">
                <a:latin typeface="Calibri" panose="020F0502020204030204" pitchFamily="34" charset="0"/>
                <a:ea typeface="Calibri" panose="020F0502020204030204" pitchFamily="34" charset="0"/>
                <a:cs typeface="Calibri" panose="020F0502020204030204" pitchFamily="34" charset="0"/>
              </a:rPr>
              <a:t>Is the DA reasonable? </a:t>
            </a:r>
          </a:p>
          <a:p>
            <a:pPr marL="285750" indent="-285750" eaLnBrk="0" latinLnBrk="0" hangingPunct="0">
              <a:lnSpc>
                <a:spcPct val="109000"/>
              </a:lnSpc>
              <a:spcBef>
                <a:spcPts val="600"/>
              </a:spcBef>
              <a:buClr>
                <a:schemeClr val="accent1"/>
              </a:buClr>
              <a:buFont typeface="Wingdings" panose="05000000000000000000" pitchFamily="2" charset="2"/>
              <a:buChar char="§"/>
            </a:pPr>
            <a:r>
              <a:rPr lang="en-US" altLang="ko-KR">
                <a:latin typeface="Calibri" panose="020F0502020204030204" pitchFamily="34" charset="0"/>
                <a:ea typeface="Calibri" panose="020F0502020204030204" pitchFamily="34" charset="0"/>
                <a:cs typeface="Calibri" panose="020F0502020204030204" pitchFamily="34" charset="0"/>
              </a:rPr>
              <a:t>Are there reasonable alternative accommodations that may be offered?</a:t>
            </a:r>
          </a:p>
          <a:p>
            <a:pPr marL="285750" indent="-285750" eaLnBrk="0" latinLnBrk="0" hangingPunct="0">
              <a:lnSpc>
                <a:spcPct val="109000"/>
              </a:lnSpc>
              <a:spcBef>
                <a:spcPts val="600"/>
              </a:spcBef>
              <a:buClr>
                <a:schemeClr val="accent1"/>
              </a:buClr>
              <a:buFont typeface="Wingdings" panose="05000000000000000000" pitchFamily="2" charset="2"/>
              <a:buChar char="§"/>
            </a:pPr>
            <a:r>
              <a:rPr lang="en-US" altLang="ko-KR">
                <a:latin typeface="Calibri" panose="020F0502020204030204" pitchFamily="34" charset="0"/>
                <a:ea typeface="Calibri" panose="020F0502020204030204" pitchFamily="34" charset="0"/>
                <a:cs typeface="Calibri" panose="020F0502020204030204" pitchFamily="34" charset="0"/>
              </a:rPr>
              <a:t>Agree to requested DA and add to the individual’s accommodation plan (AP).</a:t>
            </a:r>
          </a:p>
        </p:txBody>
      </p:sp>
      <p:sp>
        <p:nvSpPr>
          <p:cNvPr id="43" name="Speech Bubble: Rectangle 42">
            <a:extLst>
              <a:ext uri="{FF2B5EF4-FFF2-40B4-BE49-F238E27FC236}">
                <a16:creationId xmlns:a16="http://schemas.microsoft.com/office/drawing/2014/main" id="{C06F48FB-DC90-B9E8-82B9-AB66A62ECE0A}"/>
              </a:ext>
            </a:extLst>
          </p:cNvPr>
          <p:cNvSpPr/>
          <p:nvPr/>
        </p:nvSpPr>
        <p:spPr>
          <a:xfrm>
            <a:off x="9180963" y="4961124"/>
            <a:ext cx="1447800" cy="1614357"/>
          </a:xfrm>
          <a:prstGeom prst="wedgeRectCallout">
            <a:avLst>
              <a:gd name="adj1" fmla="val -98371"/>
              <a:gd name="adj2" fmla="val -7053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0" latinLnBrk="0" hangingPunct="0"/>
            <a:r>
              <a:rPr lang="en-US">
                <a:latin typeface="Calibri" panose="020F0502020204030204" pitchFamily="34" charset="0"/>
                <a:ea typeface="Calibri" panose="020F0502020204030204" pitchFamily="34" charset="0"/>
              </a:rPr>
              <a:t>Contact your RDIC for assistance.</a:t>
            </a:r>
          </a:p>
        </p:txBody>
      </p:sp>
      <p:sp>
        <p:nvSpPr>
          <p:cNvPr id="3" name="Slide Number Placeholder 5">
            <a:extLst>
              <a:ext uri="{FF2B5EF4-FFF2-40B4-BE49-F238E27FC236}">
                <a16:creationId xmlns:a16="http://schemas.microsoft.com/office/drawing/2014/main" id="{8EF93857-BFCC-C867-3E3A-04BA64FEE60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8CE06A72-6200-4678-8B6E-EC76319A4F9B}" type="slidenum">
              <a:rPr lang="en-US" smtClean="0"/>
              <a:pPr/>
              <a:t>15</a:t>
            </a:fld>
            <a:endParaRPr lang="en-US"/>
          </a:p>
        </p:txBody>
      </p:sp>
    </p:spTree>
    <p:extLst>
      <p:ext uri="{BB962C8B-B14F-4D97-AF65-F5344CB8AC3E}">
        <p14:creationId xmlns:p14="http://schemas.microsoft.com/office/powerpoint/2010/main" val="300036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671650" y="5800328"/>
            <a:ext cx="8848700" cy="769441"/>
          </a:xfrm>
          <a:prstGeom prst="rect">
            <a:avLst/>
          </a:prstGeom>
          <a:noFill/>
        </p:spPr>
        <p:txBody>
          <a:bodyPr wrap="square" rtlCol="0">
            <a:spAutoFit/>
          </a:bodyPr>
          <a:lstStyle/>
          <a:p>
            <a:pPr eaLnBrk="0" latinLnBrk="0" hangingPunct="0"/>
            <a:r>
              <a:rPr lang="en-US" altLang="ko-KR" sz="4400">
                <a:solidFill>
                  <a:schemeClr val="accent1"/>
                </a:solidFill>
                <a:latin typeface="Franklin Gothic Demi" panose="020B0703020102020204" pitchFamily="34" charset="0"/>
                <a:ea typeface="Calibri" panose="020F0502020204030204" pitchFamily="34" charset="0"/>
              </a:rPr>
              <a:t>ALTERNATIVE  ACCOMMODATIONS</a:t>
            </a:r>
            <a:endParaRPr lang="ko-KR" altLang="en-US" sz="4400">
              <a:solidFill>
                <a:schemeClr val="accent1"/>
              </a:solidFill>
              <a:latin typeface="Franklin Gothic Demi" panose="020B070302010202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A95D02D4-DFB7-2618-D7BD-1217C6401BCD}"/>
              </a:ext>
            </a:extLst>
          </p:cNvPr>
          <p:cNvSpPr txBox="1"/>
          <p:nvPr/>
        </p:nvSpPr>
        <p:spPr>
          <a:xfrm>
            <a:off x="440008" y="4233516"/>
            <a:ext cx="6220364" cy="1418081"/>
          </a:xfrm>
          <a:prstGeom prst="rect">
            <a:avLst/>
          </a:prstGeom>
          <a:noFill/>
        </p:spPr>
        <p:txBody>
          <a:bodyPr wrap="square" rtlCol="0">
            <a:spAutoFit/>
          </a:bodyPr>
          <a:lstStyle/>
          <a:p>
            <a:pPr>
              <a:lnSpc>
                <a:spcPct val="109000"/>
              </a:lnSpc>
              <a:spcBef>
                <a:spcPts val="600"/>
              </a:spcBef>
            </a:pPr>
            <a:r>
              <a:rPr lang="en-US" altLang="ko-KR" sz="2000">
                <a:latin typeface="Calibri" panose="020F0502020204030204" pitchFamily="34" charset="0"/>
                <a:ea typeface="Calibri" panose="020F0502020204030204" pitchFamily="34" charset="0"/>
                <a:cs typeface="Calibri" panose="020F0502020204030204" pitchFamily="34" charset="0"/>
              </a:rPr>
              <a:t>If the center deems the accommodation request as potentially unreasonable, are there alternative, yet equally effective accommodations that could address that same need and be offered to the applicant? </a:t>
            </a:r>
          </a:p>
        </p:txBody>
      </p:sp>
      <p:pic>
        <p:nvPicPr>
          <p:cNvPr id="3" name="Picture Placeholder 2" descr="A person running on treadmills&#10;&#10;Description automatically generated">
            <a:extLst>
              <a:ext uri="{FF2B5EF4-FFF2-40B4-BE49-F238E27FC236}">
                <a16:creationId xmlns:a16="http://schemas.microsoft.com/office/drawing/2014/main" id="{CC5B234C-B064-94AE-9A5E-A580EE267E1F}"/>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5902" b="5902"/>
          <a:stretch>
            <a:fillRect/>
          </a:stretch>
        </p:blipFill>
        <p:spPr>
          <a:xfrm>
            <a:off x="557725" y="503857"/>
            <a:ext cx="6221412" cy="3662363"/>
          </a:xfrm>
        </p:spPr>
      </p:pic>
      <p:sp>
        <p:nvSpPr>
          <p:cNvPr id="13" name="Picture Placeholder 9">
            <a:extLst>
              <a:ext uri="{FF2B5EF4-FFF2-40B4-BE49-F238E27FC236}">
                <a16:creationId xmlns:a16="http://schemas.microsoft.com/office/drawing/2014/main" id="{C5534D22-DEA9-27FB-076E-B919B0DC9D50}"/>
              </a:ext>
            </a:extLst>
          </p:cNvPr>
          <p:cNvSpPr txBox="1">
            <a:spLocks/>
          </p:cNvSpPr>
          <p:nvPr/>
        </p:nvSpPr>
        <p:spPr>
          <a:xfrm>
            <a:off x="440008" y="158833"/>
            <a:ext cx="5693229" cy="3925952"/>
          </a:xfrm>
          <a:prstGeom prst="rect">
            <a:avLst/>
          </a:prstGeom>
        </p:spPr>
        <p:txBody>
          <a:bodyPr vert="horz" lIns="91440" tIns="45720" rIns="91440" bIns="45720" rtlCol="0">
            <a:normAutofit/>
          </a:bodyPr>
          <a:lstStyle>
            <a:lvl1pPr marL="228600" indent="-228600" algn="l" defTabSz="914400" rtl="0" eaLnBrk="0" latinLnBrk="0" hangingPunct="0">
              <a:lnSpc>
                <a:spcPct val="109000"/>
              </a:lnSpc>
              <a:spcBef>
                <a:spcPts val="600"/>
              </a:spcBef>
              <a:buClr>
                <a:schemeClr val="accent1"/>
              </a:buClr>
              <a:buFont typeface="Calibri" panose="020F050202020403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9pPr>
          </a:lstStyle>
          <a:p>
            <a:endParaRPr lang="en-US"/>
          </a:p>
        </p:txBody>
      </p:sp>
      <p:sp>
        <p:nvSpPr>
          <p:cNvPr id="16" name="TextBox 15">
            <a:extLst>
              <a:ext uri="{FF2B5EF4-FFF2-40B4-BE49-F238E27FC236}">
                <a16:creationId xmlns:a16="http://schemas.microsoft.com/office/drawing/2014/main" id="{8BF8D554-549E-ECCF-3F16-2F6671F30041}"/>
              </a:ext>
            </a:extLst>
          </p:cNvPr>
          <p:cNvSpPr txBox="1"/>
          <p:nvPr/>
        </p:nvSpPr>
        <p:spPr>
          <a:xfrm>
            <a:off x="7220811" y="489646"/>
            <a:ext cx="4312906" cy="4668201"/>
          </a:xfrm>
          <a:prstGeom prst="rect">
            <a:avLst/>
          </a:prstGeom>
          <a:noFill/>
        </p:spPr>
        <p:txBody>
          <a:bodyPr wrap="square" rtlCol="0">
            <a:spAutoFit/>
          </a:bodyPr>
          <a:lstStyle/>
          <a:p>
            <a:pPr>
              <a:lnSpc>
                <a:spcPct val="109000"/>
              </a:lnSpc>
              <a:spcBef>
                <a:spcPts val="600"/>
              </a:spcBef>
            </a:pPr>
            <a:r>
              <a:rPr lang="en-US" altLang="ko-KR" sz="2000">
                <a:latin typeface="Calibri" panose="020F0502020204030204" pitchFamily="34" charset="0"/>
                <a:ea typeface="Calibri" panose="020F0502020204030204" pitchFamily="34" charset="0"/>
                <a:cs typeface="Calibri" panose="020F0502020204030204" pitchFamily="34" charset="0"/>
              </a:rPr>
              <a:t>For example: Instead of allowing a student with a sleep disorder to nap during the day, the Disability Accommodation Committee (DAC) might consider/offer:</a:t>
            </a:r>
          </a:p>
          <a:p>
            <a:pPr marL="342900" indent="-342900">
              <a:lnSpc>
                <a:spcPct val="109000"/>
              </a:lnSpc>
              <a:spcBef>
                <a:spcPts val="600"/>
              </a:spcBef>
              <a:buClr>
                <a:srgbClr val="EB5C21"/>
              </a:buClr>
              <a:buFont typeface="Wingdings" panose="05000000000000000000" pitchFamily="2" charset="2"/>
              <a:buChar char="§"/>
            </a:pPr>
            <a:r>
              <a:rPr lang="en-US" altLang="ko-KR" sz="2000">
                <a:latin typeface="Calibri" panose="020F0502020204030204" pitchFamily="34" charset="0"/>
                <a:ea typeface="Calibri" panose="020F0502020204030204" pitchFamily="34" charset="0"/>
                <a:cs typeface="Calibri" panose="020F0502020204030204" pitchFamily="34" charset="0"/>
              </a:rPr>
              <a:t>1-2 regular breaks a day, </a:t>
            </a:r>
          </a:p>
          <a:p>
            <a:pPr marL="342900" indent="-342900">
              <a:lnSpc>
                <a:spcPct val="109000"/>
              </a:lnSpc>
              <a:spcBef>
                <a:spcPts val="600"/>
              </a:spcBef>
              <a:buClr>
                <a:srgbClr val="EB5C21"/>
              </a:buClr>
              <a:buFont typeface="Wingdings" panose="05000000000000000000" pitchFamily="2" charset="2"/>
              <a:buChar char="§"/>
            </a:pPr>
            <a:r>
              <a:rPr lang="en-US" altLang="ko-KR" sz="2000">
                <a:latin typeface="Calibri" panose="020F0502020204030204" pitchFamily="34" charset="0"/>
                <a:ea typeface="Calibri" panose="020F0502020204030204" pitchFamily="34" charset="0"/>
                <a:cs typeface="Calibri" panose="020F0502020204030204" pitchFamily="34" charset="0"/>
              </a:rPr>
              <a:t>more frequent movement opportunities, </a:t>
            </a:r>
          </a:p>
          <a:p>
            <a:pPr marL="342900" indent="-342900">
              <a:lnSpc>
                <a:spcPct val="109000"/>
              </a:lnSpc>
              <a:spcBef>
                <a:spcPts val="600"/>
              </a:spcBef>
              <a:buClr>
                <a:srgbClr val="EB5C21"/>
              </a:buClr>
              <a:buFont typeface="Wingdings" panose="05000000000000000000" pitchFamily="2" charset="2"/>
              <a:buChar char="§"/>
            </a:pPr>
            <a:r>
              <a:rPr lang="en-US" altLang="ko-KR" sz="2000">
                <a:latin typeface="Calibri" panose="020F0502020204030204" pitchFamily="34" charset="0"/>
                <a:ea typeface="Calibri" panose="020F0502020204030204" pitchFamily="34" charset="0"/>
                <a:cs typeface="Calibri" panose="020F0502020204030204" pitchFamily="34" charset="0"/>
              </a:rPr>
              <a:t>access to gym at lunch, alter schedule so certain activities, like those in career technical, are scheduled when the individual is typically the most alert, etc. </a:t>
            </a:r>
          </a:p>
        </p:txBody>
      </p:sp>
      <p:sp>
        <p:nvSpPr>
          <p:cNvPr id="2" name="Slide Number Placeholder 5">
            <a:extLst>
              <a:ext uri="{FF2B5EF4-FFF2-40B4-BE49-F238E27FC236}">
                <a16:creationId xmlns:a16="http://schemas.microsoft.com/office/drawing/2014/main" id="{E25B7ED8-EF32-50F2-578D-856825B00AC3}"/>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8CE06A72-6200-4678-8B6E-EC76319A4F9B}" type="slidenum">
              <a:rPr lang="en-US" smtClean="0"/>
              <a:pPr/>
              <a:t>16</a:t>
            </a:fld>
            <a:endParaRPr lang="en-US"/>
          </a:p>
        </p:txBody>
      </p:sp>
    </p:spTree>
    <p:extLst>
      <p:ext uri="{BB962C8B-B14F-4D97-AF65-F5344CB8AC3E}">
        <p14:creationId xmlns:p14="http://schemas.microsoft.com/office/powerpoint/2010/main" val="16127715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bwMode="auto">
          <a:xfrm>
            <a:off x="0" y="3112012"/>
            <a:ext cx="12192000" cy="3745988"/>
          </a:xfrm>
          <a:prstGeom prst="rect">
            <a:avLst/>
          </a:prstGeom>
          <a:solidFill>
            <a:schemeClr val="bg2">
              <a:lumMod val="95000"/>
            </a:schemeClr>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pic>
        <p:nvPicPr>
          <p:cNvPr id="21" name="Picture Placeholder 20" descr="A group of hands around a symbol&#10;&#10;Description automatically generated">
            <a:extLst>
              <a:ext uri="{FF2B5EF4-FFF2-40B4-BE49-F238E27FC236}">
                <a16:creationId xmlns:a16="http://schemas.microsoft.com/office/drawing/2014/main" id="{849ED454-B1B5-6C63-53CF-6B3E7CA8A95A}"/>
              </a:ext>
            </a:extLst>
          </p:cNvPr>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l="45" r="45"/>
          <a:stretch>
            <a:fillRect/>
          </a:stretch>
        </p:blipFill>
        <p:spPr>
          <a:xfrm>
            <a:off x="7127875" y="507549"/>
            <a:ext cx="5064125" cy="5411788"/>
          </a:xfrm>
        </p:spPr>
      </p:pic>
      <p:sp>
        <p:nvSpPr>
          <p:cNvPr id="82" name="직사각형 5"/>
          <p:cNvSpPr/>
          <p:nvPr/>
        </p:nvSpPr>
        <p:spPr bwMode="auto">
          <a:xfrm>
            <a:off x="7121072" y="5192485"/>
            <a:ext cx="2104277" cy="1665515"/>
          </a:xfrm>
          <a:custGeom>
            <a:avLst/>
            <a:gdLst>
              <a:gd name="connsiteX0" fmla="*/ 0 w 3009900"/>
              <a:gd name="connsiteY0" fmla="*/ 0 h 767443"/>
              <a:gd name="connsiteX1" fmla="*/ 3009900 w 3009900"/>
              <a:gd name="connsiteY1" fmla="*/ 0 h 767443"/>
              <a:gd name="connsiteX2" fmla="*/ 3009900 w 3009900"/>
              <a:gd name="connsiteY2" fmla="*/ 767443 h 767443"/>
              <a:gd name="connsiteX3" fmla="*/ 0 w 3009900"/>
              <a:gd name="connsiteY3" fmla="*/ 767443 h 767443"/>
              <a:gd name="connsiteX4" fmla="*/ 0 w 3009900"/>
              <a:gd name="connsiteY4" fmla="*/ 0 h 767443"/>
              <a:gd name="connsiteX0" fmla="*/ 0 w 3026228"/>
              <a:gd name="connsiteY0" fmla="*/ 898072 h 1665515"/>
              <a:gd name="connsiteX1" fmla="*/ 3026228 w 3026228"/>
              <a:gd name="connsiteY1" fmla="*/ 0 h 1665515"/>
              <a:gd name="connsiteX2" fmla="*/ 3009900 w 3026228"/>
              <a:gd name="connsiteY2" fmla="*/ 1665515 h 1665515"/>
              <a:gd name="connsiteX3" fmla="*/ 0 w 3026228"/>
              <a:gd name="connsiteY3" fmla="*/ 1665515 h 1665515"/>
              <a:gd name="connsiteX4" fmla="*/ 0 w 3026228"/>
              <a:gd name="connsiteY4" fmla="*/ 898072 h 1665515"/>
              <a:gd name="connsiteX0" fmla="*/ 0 w 3042557"/>
              <a:gd name="connsiteY0" fmla="*/ 898072 h 1665515"/>
              <a:gd name="connsiteX1" fmla="*/ 3026228 w 3042557"/>
              <a:gd name="connsiteY1" fmla="*/ 0 h 1665515"/>
              <a:gd name="connsiteX2" fmla="*/ 3042557 w 3042557"/>
              <a:gd name="connsiteY2" fmla="*/ 800101 h 1665515"/>
              <a:gd name="connsiteX3" fmla="*/ 0 w 3042557"/>
              <a:gd name="connsiteY3" fmla="*/ 1665515 h 1665515"/>
              <a:gd name="connsiteX4" fmla="*/ 0 w 3042557"/>
              <a:gd name="connsiteY4" fmla="*/ 898072 h 1665515"/>
              <a:gd name="connsiteX0" fmla="*/ 0 w 3042557"/>
              <a:gd name="connsiteY0" fmla="*/ 898072 h 1665515"/>
              <a:gd name="connsiteX1" fmla="*/ 3034774 w 3042557"/>
              <a:gd name="connsiteY1" fmla="*/ 0 h 1665515"/>
              <a:gd name="connsiteX2" fmla="*/ 3042557 w 3042557"/>
              <a:gd name="connsiteY2" fmla="*/ 800101 h 1665515"/>
              <a:gd name="connsiteX3" fmla="*/ 0 w 3042557"/>
              <a:gd name="connsiteY3" fmla="*/ 1665515 h 1665515"/>
              <a:gd name="connsiteX4" fmla="*/ 0 w 3042557"/>
              <a:gd name="connsiteY4" fmla="*/ 898072 h 1665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557" h="1665515">
                <a:moveTo>
                  <a:pt x="0" y="898072"/>
                </a:moveTo>
                <a:lnTo>
                  <a:pt x="3034774" y="0"/>
                </a:lnTo>
                <a:cubicBezTo>
                  <a:pt x="3037368" y="266700"/>
                  <a:pt x="3039963" y="533401"/>
                  <a:pt x="3042557" y="800101"/>
                </a:cubicBezTo>
                <a:lnTo>
                  <a:pt x="0" y="1665515"/>
                </a:lnTo>
                <a:lnTo>
                  <a:pt x="0" y="898072"/>
                </a:ln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83" name="직사각형 5"/>
          <p:cNvSpPr/>
          <p:nvPr/>
        </p:nvSpPr>
        <p:spPr bwMode="auto">
          <a:xfrm>
            <a:off x="6774432" y="4875185"/>
            <a:ext cx="2104277" cy="1665515"/>
          </a:xfrm>
          <a:custGeom>
            <a:avLst/>
            <a:gdLst>
              <a:gd name="connsiteX0" fmla="*/ 0 w 3009900"/>
              <a:gd name="connsiteY0" fmla="*/ 0 h 767443"/>
              <a:gd name="connsiteX1" fmla="*/ 3009900 w 3009900"/>
              <a:gd name="connsiteY1" fmla="*/ 0 h 767443"/>
              <a:gd name="connsiteX2" fmla="*/ 3009900 w 3009900"/>
              <a:gd name="connsiteY2" fmla="*/ 767443 h 767443"/>
              <a:gd name="connsiteX3" fmla="*/ 0 w 3009900"/>
              <a:gd name="connsiteY3" fmla="*/ 767443 h 767443"/>
              <a:gd name="connsiteX4" fmla="*/ 0 w 3009900"/>
              <a:gd name="connsiteY4" fmla="*/ 0 h 767443"/>
              <a:gd name="connsiteX0" fmla="*/ 0 w 3026228"/>
              <a:gd name="connsiteY0" fmla="*/ 898072 h 1665515"/>
              <a:gd name="connsiteX1" fmla="*/ 3026228 w 3026228"/>
              <a:gd name="connsiteY1" fmla="*/ 0 h 1665515"/>
              <a:gd name="connsiteX2" fmla="*/ 3009900 w 3026228"/>
              <a:gd name="connsiteY2" fmla="*/ 1665515 h 1665515"/>
              <a:gd name="connsiteX3" fmla="*/ 0 w 3026228"/>
              <a:gd name="connsiteY3" fmla="*/ 1665515 h 1665515"/>
              <a:gd name="connsiteX4" fmla="*/ 0 w 3026228"/>
              <a:gd name="connsiteY4" fmla="*/ 898072 h 1665515"/>
              <a:gd name="connsiteX0" fmla="*/ 0 w 3042557"/>
              <a:gd name="connsiteY0" fmla="*/ 898072 h 1665515"/>
              <a:gd name="connsiteX1" fmla="*/ 3026228 w 3042557"/>
              <a:gd name="connsiteY1" fmla="*/ 0 h 1665515"/>
              <a:gd name="connsiteX2" fmla="*/ 3042557 w 3042557"/>
              <a:gd name="connsiteY2" fmla="*/ 800101 h 1665515"/>
              <a:gd name="connsiteX3" fmla="*/ 0 w 3042557"/>
              <a:gd name="connsiteY3" fmla="*/ 1665515 h 1665515"/>
              <a:gd name="connsiteX4" fmla="*/ 0 w 3042557"/>
              <a:gd name="connsiteY4" fmla="*/ 898072 h 1665515"/>
              <a:gd name="connsiteX0" fmla="*/ 0 w 3042557"/>
              <a:gd name="connsiteY0" fmla="*/ 898072 h 1665515"/>
              <a:gd name="connsiteX1" fmla="*/ 3034774 w 3042557"/>
              <a:gd name="connsiteY1" fmla="*/ 0 h 1665515"/>
              <a:gd name="connsiteX2" fmla="*/ 3042557 w 3042557"/>
              <a:gd name="connsiteY2" fmla="*/ 800101 h 1665515"/>
              <a:gd name="connsiteX3" fmla="*/ 0 w 3042557"/>
              <a:gd name="connsiteY3" fmla="*/ 1665515 h 1665515"/>
              <a:gd name="connsiteX4" fmla="*/ 0 w 3042557"/>
              <a:gd name="connsiteY4" fmla="*/ 898072 h 1665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557" h="1665515">
                <a:moveTo>
                  <a:pt x="0" y="898072"/>
                </a:moveTo>
                <a:lnTo>
                  <a:pt x="3034774" y="0"/>
                </a:lnTo>
                <a:cubicBezTo>
                  <a:pt x="3037368" y="266700"/>
                  <a:pt x="3039963" y="533401"/>
                  <a:pt x="3042557" y="800101"/>
                </a:cubicBezTo>
                <a:lnTo>
                  <a:pt x="0" y="1665515"/>
                </a:lnTo>
                <a:lnTo>
                  <a:pt x="0" y="898072"/>
                </a:lnTo>
                <a:close/>
              </a:path>
            </a:pathLst>
          </a:custGeom>
          <a:gradFill>
            <a:gsLst>
              <a:gs pos="0">
                <a:schemeClr val="accent1">
                  <a:lumMod val="50000"/>
                  <a:alpha val="0"/>
                </a:schemeClr>
              </a:gs>
              <a:gs pos="100000">
                <a:schemeClr val="accent1">
                  <a:lumMod val="50000"/>
                </a:schemeClr>
              </a:gs>
            </a:gsLst>
            <a:lin ang="10800000" scaled="0"/>
          </a:gra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4" name="TextBox 3"/>
          <p:cNvSpPr txBox="1"/>
          <p:nvPr/>
        </p:nvSpPr>
        <p:spPr>
          <a:xfrm>
            <a:off x="1014875" y="3584284"/>
            <a:ext cx="4734303" cy="2123658"/>
          </a:xfrm>
          <a:prstGeom prst="rect">
            <a:avLst/>
          </a:prstGeom>
          <a:noFill/>
        </p:spPr>
        <p:txBody>
          <a:bodyPr wrap="square" rtlCol="0">
            <a:spAutoFit/>
          </a:bodyPr>
          <a:lstStyle/>
          <a:p>
            <a:pPr algn="ctr"/>
            <a:r>
              <a:rPr lang="da-DK" altLang="ko-KR" sz="4400">
                <a:solidFill>
                  <a:schemeClr val="accent1"/>
                </a:solidFill>
                <a:latin typeface="Franklin Gothic Demi" panose="020B0703020102020204" pitchFamily="34" charset="0"/>
                <a:ea typeface="Calibri" panose="020F0502020204030204" pitchFamily="34" charset="0"/>
              </a:rPr>
              <a:t>Alternative Accommodation Outcomes</a:t>
            </a:r>
            <a:endParaRPr lang="ko-KR" altLang="en-US" sz="4400">
              <a:solidFill>
                <a:schemeClr val="accent1"/>
              </a:solidFill>
              <a:latin typeface="Franklin Gothic Demi" panose="020B0703020102020204" pitchFamily="34" charset="0"/>
              <a:ea typeface="Calibri" panose="020F0502020204030204" pitchFamily="34" charset="0"/>
            </a:endParaRPr>
          </a:p>
        </p:txBody>
      </p:sp>
      <p:sp>
        <p:nvSpPr>
          <p:cNvPr id="6" name="사각형 설명선 5"/>
          <p:cNvSpPr/>
          <p:nvPr/>
        </p:nvSpPr>
        <p:spPr bwMode="auto">
          <a:xfrm>
            <a:off x="1102291" y="944132"/>
            <a:ext cx="2279736" cy="2051843"/>
          </a:xfrm>
          <a:prstGeom prst="wedgeRectCallout">
            <a:avLst/>
          </a:prstGeom>
          <a:solidFill>
            <a:schemeClr val="bg2"/>
          </a:solidFill>
          <a:ln w="19050">
            <a:solidFill>
              <a:schemeClr val="accent1"/>
            </a:solid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15" name="TextBox 14"/>
          <p:cNvSpPr txBox="1"/>
          <p:nvPr/>
        </p:nvSpPr>
        <p:spPr>
          <a:xfrm>
            <a:off x="1127919" y="975992"/>
            <a:ext cx="2231926" cy="2031325"/>
          </a:xfrm>
          <a:prstGeom prst="rect">
            <a:avLst/>
          </a:prstGeom>
          <a:noFill/>
        </p:spPr>
        <p:txBody>
          <a:bodyPr wrap="square" rtlCol="0">
            <a:spAutoFit/>
          </a:bodyPr>
          <a:lstStyle/>
          <a:p>
            <a:r>
              <a:rPr lang="en-US" altLang="ko-KR">
                <a:latin typeface="Calibri" panose="020F0502020204030204" pitchFamily="34" charset="0"/>
                <a:ea typeface="Calibri" panose="020F0502020204030204" pitchFamily="34" charset="0"/>
                <a:cs typeface="Calibri" panose="020F0502020204030204" pitchFamily="34" charset="0"/>
              </a:rPr>
              <a:t>If there </a:t>
            </a:r>
            <a:r>
              <a:rPr lang="en-US" altLang="ko-KR" b="1" u="sng">
                <a:solidFill>
                  <a:schemeClr val="accent1"/>
                </a:solidFill>
                <a:latin typeface="Calibri" panose="020F0502020204030204" pitchFamily="34" charset="0"/>
                <a:ea typeface="Calibri" panose="020F0502020204030204" pitchFamily="34" charset="0"/>
                <a:cs typeface="Calibri" panose="020F0502020204030204" pitchFamily="34" charset="0"/>
              </a:rPr>
              <a:t>are</a:t>
            </a:r>
            <a:r>
              <a:rPr lang="en-US" altLang="ko-KR">
                <a:latin typeface="Calibri" panose="020F0502020204030204" pitchFamily="34" charset="0"/>
                <a:ea typeface="Calibri" panose="020F0502020204030204" pitchFamily="34" charset="0"/>
                <a:cs typeface="Calibri" panose="020F0502020204030204" pitchFamily="34" charset="0"/>
              </a:rPr>
              <a:t> equally effective alternative DAs, does the individual with a disability accept or agree to the offered DA? </a:t>
            </a:r>
          </a:p>
        </p:txBody>
      </p:sp>
      <p:cxnSp>
        <p:nvCxnSpPr>
          <p:cNvPr id="76" name="직선 연결선 75"/>
          <p:cNvCxnSpPr/>
          <p:nvPr/>
        </p:nvCxnSpPr>
        <p:spPr>
          <a:xfrm>
            <a:off x="2158588" y="4986393"/>
            <a:ext cx="0" cy="524064"/>
          </a:xfrm>
          <a:prstGeom prst="line">
            <a:avLst/>
          </a:prstGeom>
          <a:ln>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7" name="직선 연결선 76"/>
          <p:cNvCxnSpPr/>
          <p:nvPr/>
        </p:nvCxnSpPr>
        <p:spPr>
          <a:xfrm>
            <a:off x="3603542" y="4986393"/>
            <a:ext cx="0" cy="524064"/>
          </a:xfrm>
          <a:prstGeom prst="line">
            <a:avLst/>
          </a:prstGeom>
          <a:ln>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8" name="직선 연결선 77"/>
          <p:cNvCxnSpPr/>
          <p:nvPr/>
        </p:nvCxnSpPr>
        <p:spPr>
          <a:xfrm>
            <a:off x="5048495" y="4986393"/>
            <a:ext cx="0" cy="524064"/>
          </a:xfrm>
          <a:prstGeom prst="line">
            <a:avLst/>
          </a:prstGeom>
          <a:ln>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사각형 설명선 5">
            <a:extLst>
              <a:ext uri="{FF2B5EF4-FFF2-40B4-BE49-F238E27FC236}">
                <a16:creationId xmlns:a16="http://schemas.microsoft.com/office/drawing/2014/main" id="{80FAF8A6-ACD8-11BA-5E82-360419BB1928}"/>
              </a:ext>
            </a:extLst>
          </p:cNvPr>
          <p:cNvSpPr/>
          <p:nvPr/>
        </p:nvSpPr>
        <p:spPr bwMode="auto">
          <a:xfrm>
            <a:off x="3816264" y="944132"/>
            <a:ext cx="2279736" cy="2051843"/>
          </a:xfrm>
          <a:prstGeom prst="wedgeRectCallout">
            <a:avLst/>
          </a:prstGeom>
          <a:solidFill>
            <a:schemeClr val="bg2"/>
          </a:solidFill>
          <a:ln w="19050">
            <a:solidFill>
              <a:schemeClr val="accent1"/>
            </a:solid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10" name="TextBox 9">
            <a:extLst>
              <a:ext uri="{FF2B5EF4-FFF2-40B4-BE49-F238E27FC236}">
                <a16:creationId xmlns:a16="http://schemas.microsoft.com/office/drawing/2014/main" id="{6806B4A0-FF12-63B1-0247-358FC8ADAB78}"/>
              </a:ext>
            </a:extLst>
          </p:cNvPr>
          <p:cNvSpPr txBox="1"/>
          <p:nvPr/>
        </p:nvSpPr>
        <p:spPr>
          <a:xfrm>
            <a:off x="3841892" y="975992"/>
            <a:ext cx="2231926" cy="1200329"/>
          </a:xfrm>
          <a:prstGeom prst="rect">
            <a:avLst/>
          </a:prstGeom>
          <a:noFill/>
        </p:spPr>
        <p:txBody>
          <a:bodyPr wrap="square" rtlCol="0">
            <a:spAutoFit/>
          </a:bodyPr>
          <a:lstStyle/>
          <a:p>
            <a:r>
              <a:rPr lang="en-US" altLang="ko-KR" b="1" u="sng">
                <a:solidFill>
                  <a:schemeClr val="accent1"/>
                </a:solidFill>
                <a:latin typeface="Calibri" panose="020F0502020204030204" pitchFamily="34" charset="0"/>
                <a:ea typeface="Calibri" panose="020F0502020204030204" pitchFamily="34" charset="0"/>
                <a:cs typeface="Calibri" panose="020F0502020204030204" pitchFamily="34" charset="0"/>
              </a:rPr>
              <a:t>If not</a:t>
            </a:r>
            <a:r>
              <a:rPr lang="en-US" altLang="ko-KR">
                <a:latin typeface="Calibri" panose="020F0502020204030204" pitchFamily="34" charset="0"/>
                <a:ea typeface="Calibri" panose="020F0502020204030204" pitchFamily="34" charset="0"/>
                <a:cs typeface="Calibri" panose="020F0502020204030204" pitchFamily="34" charset="0"/>
              </a:rPr>
              <a:t>, proceed with the completion of a reasonableness review.</a:t>
            </a:r>
          </a:p>
        </p:txBody>
      </p:sp>
      <p:sp>
        <p:nvSpPr>
          <p:cNvPr id="3" name="Slide Number Placeholder 5">
            <a:extLst>
              <a:ext uri="{FF2B5EF4-FFF2-40B4-BE49-F238E27FC236}">
                <a16:creationId xmlns:a16="http://schemas.microsoft.com/office/drawing/2014/main" id="{519A04BB-75B3-73D2-99C1-B778CE6EF69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8CE06A72-6200-4678-8B6E-EC76319A4F9B}" type="slidenum">
              <a:rPr lang="en-US" smtClean="0"/>
              <a:pPr/>
              <a:t>17</a:t>
            </a:fld>
            <a:endParaRPr lang="en-US"/>
          </a:p>
        </p:txBody>
      </p:sp>
    </p:spTree>
    <p:extLst>
      <p:ext uri="{BB962C8B-B14F-4D97-AF65-F5344CB8AC3E}">
        <p14:creationId xmlns:p14="http://schemas.microsoft.com/office/powerpoint/2010/main" val="3513497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bwMode="auto">
          <a:xfrm>
            <a:off x="5674422" y="2400107"/>
            <a:ext cx="5712981" cy="3493348"/>
          </a:xfrm>
          <a:prstGeom prst="rect">
            <a:avLst/>
          </a:prstGeom>
          <a:solidFill>
            <a:schemeClr val="accent6"/>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6" name="TextBox 5"/>
          <p:cNvSpPr txBox="1"/>
          <p:nvPr/>
        </p:nvSpPr>
        <p:spPr>
          <a:xfrm>
            <a:off x="7512031" y="2840755"/>
            <a:ext cx="3433425" cy="2488245"/>
          </a:xfrm>
          <a:prstGeom prst="rect">
            <a:avLst/>
          </a:prstGeom>
          <a:noFill/>
        </p:spPr>
        <p:txBody>
          <a:bodyPr wrap="square" rtlCol="0">
            <a:spAutoFit/>
          </a:bodyPr>
          <a:lstStyle/>
          <a:p>
            <a:pPr algn="ctr" eaLnBrk="0" latinLnBrk="0" hangingPunct="0">
              <a:lnSpc>
                <a:spcPct val="109000"/>
              </a:lnSpc>
              <a:spcBef>
                <a:spcPts val="600"/>
              </a:spcBef>
            </a:pPr>
            <a:r>
              <a:rPr lang="en-US" altLang="ko-KR" sz="2400">
                <a:solidFill>
                  <a:schemeClr val="bg2"/>
                </a:solidFill>
                <a:latin typeface="Calibri" panose="020F0502020204030204" pitchFamily="34" charset="0"/>
                <a:ea typeface="Calibri" panose="020F0502020204030204" pitchFamily="34" charset="0"/>
                <a:cs typeface="Calibri" panose="020F0502020204030204" pitchFamily="34" charset="0"/>
              </a:rPr>
              <a:t>The center </a:t>
            </a:r>
            <a:r>
              <a:rPr lang="en-US" altLang="ko-KR" sz="2400" b="1" u="sng">
                <a:solidFill>
                  <a:schemeClr val="accent1"/>
                </a:solidFill>
                <a:latin typeface="Calibri" panose="020F0502020204030204" pitchFamily="34" charset="0"/>
                <a:ea typeface="Calibri" panose="020F0502020204030204" pitchFamily="34" charset="0"/>
                <a:cs typeface="Calibri" panose="020F0502020204030204" pitchFamily="34" charset="0"/>
              </a:rPr>
              <a:t>must not </a:t>
            </a:r>
            <a:r>
              <a:rPr lang="en-US" altLang="ko-KR" sz="2400">
                <a:solidFill>
                  <a:schemeClr val="bg2"/>
                </a:solidFill>
                <a:latin typeface="Calibri" panose="020F0502020204030204" pitchFamily="34" charset="0"/>
                <a:ea typeface="Calibri" panose="020F0502020204030204" pitchFamily="34" charset="0"/>
                <a:cs typeface="Calibri" panose="020F0502020204030204" pitchFamily="34" charset="0"/>
              </a:rPr>
              <a:t>recommend disability accommodations and then attempt to determine that they are unreasonable. </a:t>
            </a:r>
          </a:p>
        </p:txBody>
      </p:sp>
      <p:pic>
        <p:nvPicPr>
          <p:cNvPr id="12" name="Picture Placeholder 11" descr="A person and person sitting at a table looking at a piece of paper&#10;&#10;Description automatically generated">
            <a:extLst>
              <a:ext uri="{FF2B5EF4-FFF2-40B4-BE49-F238E27FC236}">
                <a16:creationId xmlns:a16="http://schemas.microsoft.com/office/drawing/2014/main" id="{072A2C87-9A68-BB5C-9712-3CE0BB14E2F5}"/>
              </a:ext>
            </a:extLst>
          </p:cNvPr>
          <p:cNvPicPr>
            <a:picLocks noGrp="1" noChangeAspect="1"/>
          </p:cNvPicPr>
          <p:nvPr>
            <p:ph type="pic" sz="quarter" idx="13"/>
          </p:nvPr>
        </p:nvPicPr>
        <p:blipFill>
          <a:blip r:embed="rId3"/>
          <a:srcRect l="9" r="9"/>
          <a:stretch>
            <a:fillRect/>
          </a:stretch>
        </p:blipFill>
        <p:spPr/>
      </p:pic>
      <p:sp>
        <p:nvSpPr>
          <p:cNvPr id="7" name="TextBox 6"/>
          <p:cNvSpPr txBox="1"/>
          <p:nvPr/>
        </p:nvSpPr>
        <p:spPr>
          <a:xfrm>
            <a:off x="1719627" y="631853"/>
            <a:ext cx="8752746" cy="769441"/>
          </a:xfrm>
          <a:prstGeom prst="rect">
            <a:avLst/>
          </a:prstGeom>
          <a:noFill/>
        </p:spPr>
        <p:txBody>
          <a:bodyPr wrap="square" rtlCol="0">
            <a:spAutoFit/>
          </a:bodyPr>
          <a:lstStyle/>
          <a:p>
            <a:pPr algn="ctr"/>
            <a:r>
              <a:rPr lang="en-US" altLang="ko-KR" sz="4400">
                <a:solidFill>
                  <a:schemeClr val="accent1"/>
                </a:solidFill>
                <a:latin typeface="Franklin Gothic Demi" panose="020B0703020102020204" pitchFamily="34" charset="0"/>
                <a:ea typeface="Calibri" panose="020F0502020204030204" pitchFamily="34" charset="0"/>
              </a:rPr>
              <a:t>CRITICAL</a:t>
            </a:r>
            <a:r>
              <a:rPr lang="en-US" altLang="ko-KR" sz="4400">
                <a:solidFill>
                  <a:schemeClr val="accent6"/>
                </a:solidFill>
                <a:latin typeface="Franklin Gothic Demi" panose="020B0703020102020204" pitchFamily="34" charset="0"/>
                <a:ea typeface="Calibri" panose="020F0502020204030204" pitchFamily="34" charset="0"/>
              </a:rPr>
              <a:t> ALERTS!</a:t>
            </a:r>
            <a:endParaRPr lang="ko-KR" altLang="en-US" sz="4400">
              <a:solidFill>
                <a:schemeClr val="accent1"/>
              </a:solidFill>
              <a:latin typeface="Franklin Gothic Demi" panose="020B0703020102020204" pitchFamily="34" charset="0"/>
              <a:ea typeface="Calibri" panose="020F0502020204030204" pitchFamily="34" charset="0"/>
            </a:endParaRPr>
          </a:p>
        </p:txBody>
      </p:sp>
      <p:grpSp>
        <p:nvGrpSpPr>
          <p:cNvPr id="32" name="그룹 31"/>
          <p:cNvGrpSpPr/>
          <p:nvPr/>
        </p:nvGrpSpPr>
        <p:grpSpPr>
          <a:xfrm>
            <a:off x="5340108" y="4837188"/>
            <a:ext cx="2363766" cy="1919319"/>
            <a:chOff x="4637174" y="1520469"/>
            <a:chExt cx="2450917" cy="1990084"/>
          </a:xfrm>
        </p:grpSpPr>
        <p:sp>
          <p:nvSpPr>
            <p:cNvPr id="30" name="직사각형 5"/>
            <p:cNvSpPr/>
            <p:nvPr/>
          </p:nvSpPr>
          <p:spPr bwMode="auto">
            <a:xfrm>
              <a:off x="4983814" y="1845038"/>
              <a:ext cx="2104277" cy="1665515"/>
            </a:xfrm>
            <a:custGeom>
              <a:avLst/>
              <a:gdLst>
                <a:gd name="connsiteX0" fmla="*/ 0 w 3009900"/>
                <a:gd name="connsiteY0" fmla="*/ 0 h 767443"/>
                <a:gd name="connsiteX1" fmla="*/ 3009900 w 3009900"/>
                <a:gd name="connsiteY1" fmla="*/ 0 h 767443"/>
                <a:gd name="connsiteX2" fmla="*/ 3009900 w 3009900"/>
                <a:gd name="connsiteY2" fmla="*/ 767443 h 767443"/>
                <a:gd name="connsiteX3" fmla="*/ 0 w 3009900"/>
                <a:gd name="connsiteY3" fmla="*/ 767443 h 767443"/>
                <a:gd name="connsiteX4" fmla="*/ 0 w 3009900"/>
                <a:gd name="connsiteY4" fmla="*/ 0 h 767443"/>
                <a:gd name="connsiteX0" fmla="*/ 0 w 3026228"/>
                <a:gd name="connsiteY0" fmla="*/ 898072 h 1665515"/>
                <a:gd name="connsiteX1" fmla="*/ 3026228 w 3026228"/>
                <a:gd name="connsiteY1" fmla="*/ 0 h 1665515"/>
                <a:gd name="connsiteX2" fmla="*/ 3009900 w 3026228"/>
                <a:gd name="connsiteY2" fmla="*/ 1665515 h 1665515"/>
                <a:gd name="connsiteX3" fmla="*/ 0 w 3026228"/>
                <a:gd name="connsiteY3" fmla="*/ 1665515 h 1665515"/>
                <a:gd name="connsiteX4" fmla="*/ 0 w 3026228"/>
                <a:gd name="connsiteY4" fmla="*/ 898072 h 1665515"/>
                <a:gd name="connsiteX0" fmla="*/ 0 w 3042557"/>
                <a:gd name="connsiteY0" fmla="*/ 898072 h 1665515"/>
                <a:gd name="connsiteX1" fmla="*/ 3026228 w 3042557"/>
                <a:gd name="connsiteY1" fmla="*/ 0 h 1665515"/>
                <a:gd name="connsiteX2" fmla="*/ 3042557 w 3042557"/>
                <a:gd name="connsiteY2" fmla="*/ 800101 h 1665515"/>
                <a:gd name="connsiteX3" fmla="*/ 0 w 3042557"/>
                <a:gd name="connsiteY3" fmla="*/ 1665515 h 1665515"/>
                <a:gd name="connsiteX4" fmla="*/ 0 w 3042557"/>
                <a:gd name="connsiteY4" fmla="*/ 898072 h 1665515"/>
                <a:gd name="connsiteX0" fmla="*/ 0 w 3042557"/>
                <a:gd name="connsiteY0" fmla="*/ 898072 h 1665515"/>
                <a:gd name="connsiteX1" fmla="*/ 3034774 w 3042557"/>
                <a:gd name="connsiteY1" fmla="*/ 0 h 1665515"/>
                <a:gd name="connsiteX2" fmla="*/ 3042557 w 3042557"/>
                <a:gd name="connsiteY2" fmla="*/ 800101 h 1665515"/>
                <a:gd name="connsiteX3" fmla="*/ 0 w 3042557"/>
                <a:gd name="connsiteY3" fmla="*/ 1665515 h 1665515"/>
                <a:gd name="connsiteX4" fmla="*/ 0 w 3042557"/>
                <a:gd name="connsiteY4" fmla="*/ 898072 h 1665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557" h="1665515">
                  <a:moveTo>
                    <a:pt x="0" y="898072"/>
                  </a:moveTo>
                  <a:lnTo>
                    <a:pt x="3034774" y="0"/>
                  </a:lnTo>
                  <a:cubicBezTo>
                    <a:pt x="3037368" y="266700"/>
                    <a:pt x="3039963" y="533401"/>
                    <a:pt x="3042557" y="800101"/>
                  </a:cubicBezTo>
                  <a:lnTo>
                    <a:pt x="0" y="1665515"/>
                  </a:lnTo>
                  <a:lnTo>
                    <a:pt x="0" y="898072"/>
                  </a:ln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31" name="직사각형 5"/>
            <p:cNvSpPr/>
            <p:nvPr/>
          </p:nvSpPr>
          <p:spPr bwMode="auto">
            <a:xfrm>
              <a:off x="4637174" y="1520469"/>
              <a:ext cx="2104277" cy="1665515"/>
            </a:xfrm>
            <a:custGeom>
              <a:avLst/>
              <a:gdLst>
                <a:gd name="connsiteX0" fmla="*/ 0 w 3009900"/>
                <a:gd name="connsiteY0" fmla="*/ 0 h 767443"/>
                <a:gd name="connsiteX1" fmla="*/ 3009900 w 3009900"/>
                <a:gd name="connsiteY1" fmla="*/ 0 h 767443"/>
                <a:gd name="connsiteX2" fmla="*/ 3009900 w 3009900"/>
                <a:gd name="connsiteY2" fmla="*/ 767443 h 767443"/>
                <a:gd name="connsiteX3" fmla="*/ 0 w 3009900"/>
                <a:gd name="connsiteY3" fmla="*/ 767443 h 767443"/>
                <a:gd name="connsiteX4" fmla="*/ 0 w 3009900"/>
                <a:gd name="connsiteY4" fmla="*/ 0 h 767443"/>
                <a:gd name="connsiteX0" fmla="*/ 0 w 3026228"/>
                <a:gd name="connsiteY0" fmla="*/ 898072 h 1665515"/>
                <a:gd name="connsiteX1" fmla="*/ 3026228 w 3026228"/>
                <a:gd name="connsiteY1" fmla="*/ 0 h 1665515"/>
                <a:gd name="connsiteX2" fmla="*/ 3009900 w 3026228"/>
                <a:gd name="connsiteY2" fmla="*/ 1665515 h 1665515"/>
                <a:gd name="connsiteX3" fmla="*/ 0 w 3026228"/>
                <a:gd name="connsiteY3" fmla="*/ 1665515 h 1665515"/>
                <a:gd name="connsiteX4" fmla="*/ 0 w 3026228"/>
                <a:gd name="connsiteY4" fmla="*/ 898072 h 1665515"/>
                <a:gd name="connsiteX0" fmla="*/ 0 w 3042557"/>
                <a:gd name="connsiteY0" fmla="*/ 898072 h 1665515"/>
                <a:gd name="connsiteX1" fmla="*/ 3026228 w 3042557"/>
                <a:gd name="connsiteY1" fmla="*/ 0 h 1665515"/>
                <a:gd name="connsiteX2" fmla="*/ 3042557 w 3042557"/>
                <a:gd name="connsiteY2" fmla="*/ 800101 h 1665515"/>
                <a:gd name="connsiteX3" fmla="*/ 0 w 3042557"/>
                <a:gd name="connsiteY3" fmla="*/ 1665515 h 1665515"/>
                <a:gd name="connsiteX4" fmla="*/ 0 w 3042557"/>
                <a:gd name="connsiteY4" fmla="*/ 898072 h 1665515"/>
                <a:gd name="connsiteX0" fmla="*/ 0 w 3042557"/>
                <a:gd name="connsiteY0" fmla="*/ 898072 h 1665515"/>
                <a:gd name="connsiteX1" fmla="*/ 3034774 w 3042557"/>
                <a:gd name="connsiteY1" fmla="*/ 0 h 1665515"/>
                <a:gd name="connsiteX2" fmla="*/ 3042557 w 3042557"/>
                <a:gd name="connsiteY2" fmla="*/ 800101 h 1665515"/>
                <a:gd name="connsiteX3" fmla="*/ 0 w 3042557"/>
                <a:gd name="connsiteY3" fmla="*/ 1665515 h 1665515"/>
                <a:gd name="connsiteX4" fmla="*/ 0 w 3042557"/>
                <a:gd name="connsiteY4" fmla="*/ 898072 h 1665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557" h="1665515">
                  <a:moveTo>
                    <a:pt x="0" y="898072"/>
                  </a:moveTo>
                  <a:lnTo>
                    <a:pt x="3034774" y="0"/>
                  </a:lnTo>
                  <a:cubicBezTo>
                    <a:pt x="3037368" y="266700"/>
                    <a:pt x="3039963" y="533401"/>
                    <a:pt x="3042557" y="800101"/>
                  </a:cubicBezTo>
                  <a:lnTo>
                    <a:pt x="0" y="1665515"/>
                  </a:lnTo>
                  <a:lnTo>
                    <a:pt x="0" y="898072"/>
                  </a:lnTo>
                  <a:close/>
                </a:path>
              </a:pathLst>
            </a:custGeom>
            <a:gradFill>
              <a:gsLst>
                <a:gs pos="0">
                  <a:schemeClr val="accent1">
                    <a:lumMod val="50000"/>
                    <a:alpha val="0"/>
                  </a:schemeClr>
                </a:gs>
                <a:gs pos="100000">
                  <a:schemeClr val="accent1">
                    <a:lumMod val="50000"/>
                  </a:schemeClr>
                </a:gs>
              </a:gsLst>
              <a:lin ang="10800000" scaled="0"/>
            </a:gra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grpSp>
      <p:pic>
        <p:nvPicPr>
          <p:cNvPr id="14" name="Graphic 13" descr="Badge 1 with solid fill">
            <a:extLst>
              <a:ext uri="{FF2B5EF4-FFF2-40B4-BE49-F238E27FC236}">
                <a16:creationId xmlns:a16="http://schemas.microsoft.com/office/drawing/2014/main" id="{13A152F2-3E68-DF67-AE23-3915B66FCF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01431" y="1485707"/>
            <a:ext cx="914400" cy="914400"/>
          </a:xfrm>
          <a:prstGeom prst="rect">
            <a:avLst/>
          </a:prstGeom>
        </p:spPr>
      </p:pic>
      <p:sp>
        <p:nvSpPr>
          <p:cNvPr id="2" name="Slide Number Placeholder 5">
            <a:extLst>
              <a:ext uri="{FF2B5EF4-FFF2-40B4-BE49-F238E27FC236}">
                <a16:creationId xmlns:a16="http://schemas.microsoft.com/office/drawing/2014/main" id="{41095CC3-3A86-E794-495C-673252BDB5C9}"/>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8CE06A72-6200-4678-8B6E-EC76319A4F9B}" type="slidenum">
              <a:rPr lang="en-US" smtClean="0"/>
              <a:pPr/>
              <a:t>18</a:t>
            </a:fld>
            <a:endParaRPr lang="en-US"/>
          </a:p>
        </p:txBody>
      </p:sp>
    </p:spTree>
    <p:extLst>
      <p:ext uri="{BB962C8B-B14F-4D97-AF65-F5344CB8AC3E}">
        <p14:creationId xmlns:p14="http://schemas.microsoft.com/office/powerpoint/2010/main" val="4149446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F9F62-40CA-4B5F-DF21-DEE7C739318D}"/>
            </a:ext>
          </a:extLst>
        </p:cNvPr>
        <p:cNvGrpSpPr/>
        <p:nvPr/>
      </p:nvGrpSpPr>
      <p:grpSpPr>
        <a:xfrm>
          <a:off x="0" y="0"/>
          <a:ext cx="0" cy="0"/>
          <a:chOff x="0" y="0"/>
          <a:chExt cx="0" cy="0"/>
        </a:xfrm>
      </p:grpSpPr>
      <p:pic>
        <p:nvPicPr>
          <p:cNvPr id="10" name="Picture Placeholder 9" descr="A person holding a piece of paper&#10;&#10;Description automatically generated">
            <a:extLst>
              <a:ext uri="{FF2B5EF4-FFF2-40B4-BE49-F238E27FC236}">
                <a16:creationId xmlns:a16="http://schemas.microsoft.com/office/drawing/2014/main" id="{2175133C-364C-A422-1227-C8215EEB20F5}"/>
              </a:ext>
            </a:extLst>
          </p:cNvPr>
          <p:cNvPicPr>
            <a:picLocks noGrp="1" noChangeAspect="1"/>
          </p:cNvPicPr>
          <p:nvPr>
            <p:ph type="pic" sz="quarter" idx="13"/>
          </p:nvPr>
        </p:nvPicPr>
        <p:blipFill>
          <a:blip r:embed="rId3"/>
          <a:srcRect l="2" r="2"/>
          <a:stretch>
            <a:fillRect/>
          </a:stretch>
        </p:blipFill>
        <p:spPr/>
      </p:pic>
      <p:sp>
        <p:nvSpPr>
          <p:cNvPr id="5" name="직사각형 4">
            <a:extLst>
              <a:ext uri="{FF2B5EF4-FFF2-40B4-BE49-F238E27FC236}">
                <a16:creationId xmlns:a16="http://schemas.microsoft.com/office/drawing/2014/main" id="{E776B1B9-A05F-58AE-1650-CEAB4EA82528}"/>
              </a:ext>
            </a:extLst>
          </p:cNvPr>
          <p:cNvSpPr/>
          <p:nvPr/>
        </p:nvSpPr>
        <p:spPr bwMode="auto">
          <a:xfrm>
            <a:off x="5674422" y="2400107"/>
            <a:ext cx="5712981" cy="3493348"/>
          </a:xfrm>
          <a:prstGeom prst="rect">
            <a:avLst/>
          </a:prstGeom>
          <a:solidFill>
            <a:schemeClr val="accent6"/>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6" name="TextBox 5">
            <a:extLst>
              <a:ext uri="{FF2B5EF4-FFF2-40B4-BE49-F238E27FC236}">
                <a16:creationId xmlns:a16="http://schemas.microsoft.com/office/drawing/2014/main" id="{8B0174F9-BD9C-F921-F44C-788285C1EA46}"/>
              </a:ext>
            </a:extLst>
          </p:cNvPr>
          <p:cNvSpPr txBox="1"/>
          <p:nvPr/>
        </p:nvSpPr>
        <p:spPr>
          <a:xfrm>
            <a:off x="7512030" y="3157347"/>
            <a:ext cx="3433425" cy="1683153"/>
          </a:xfrm>
          <a:prstGeom prst="rect">
            <a:avLst/>
          </a:prstGeom>
          <a:noFill/>
        </p:spPr>
        <p:txBody>
          <a:bodyPr wrap="square" rtlCol="0">
            <a:spAutoFit/>
          </a:bodyPr>
          <a:lstStyle/>
          <a:p>
            <a:pPr algn="ctr" eaLnBrk="0" latinLnBrk="0" hangingPunct="0">
              <a:lnSpc>
                <a:spcPct val="109000"/>
              </a:lnSpc>
              <a:spcBef>
                <a:spcPts val="600"/>
              </a:spcBef>
            </a:pPr>
            <a:r>
              <a:rPr lang="en-US" altLang="ko-KR" sz="2400">
                <a:solidFill>
                  <a:schemeClr val="bg2"/>
                </a:solidFill>
                <a:latin typeface="Calibri" panose="020F0502020204030204" pitchFamily="34" charset="0"/>
                <a:ea typeface="Calibri" panose="020F0502020204030204" pitchFamily="34" charset="0"/>
                <a:cs typeface="Calibri" panose="020F0502020204030204" pitchFamily="34" charset="0"/>
              </a:rPr>
              <a:t>The center </a:t>
            </a:r>
            <a:r>
              <a:rPr lang="en-US" altLang="ko-KR" sz="2400" b="1" u="sng">
                <a:solidFill>
                  <a:schemeClr val="accent1"/>
                </a:solidFill>
                <a:latin typeface="Calibri" panose="020F0502020204030204" pitchFamily="34" charset="0"/>
                <a:ea typeface="Calibri" panose="020F0502020204030204" pitchFamily="34" charset="0"/>
                <a:cs typeface="Calibri" panose="020F0502020204030204" pitchFamily="34" charset="0"/>
              </a:rPr>
              <a:t>must not</a:t>
            </a:r>
            <a:r>
              <a:rPr lang="en-US" altLang="ko-KR" sz="2400" b="1">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altLang="ko-KR" sz="2400" b="1">
                <a:solidFill>
                  <a:schemeClr val="bg1"/>
                </a:solidFill>
                <a:latin typeface="Calibri" panose="020F0502020204030204" pitchFamily="34" charset="0"/>
                <a:ea typeface="Calibri" panose="020F0502020204030204" pitchFamily="34" charset="0"/>
                <a:cs typeface="Calibri" panose="020F0502020204030204" pitchFamily="34" charset="0"/>
              </a:rPr>
              <a:t>deny enrollment due to accommodation requests.</a:t>
            </a:r>
            <a:endParaRPr lang="en-US" altLang="ko-KR" sz="240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522776F-F9E4-0B8E-CCA9-C51E383A47BB}"/>
              </a:ext>
            </a:extLst>
          </p:cNvPr>
          <p:cNvSpPr txBox="1"/>
          <p:nvPr/>
        </p:nvSpPr>
        <p:spPr>
          <a:xfrm>
            <a:off x="1719627" y="631853"/>
            <a:ext cx="8752746" cy="769441"/>
          </a:xfrm>
          <a:prstGeom prst="rect">
            <a:avLst/>
          </a:prstGeom>
          <a:noFill/>
        </p:spPr>
        <p:txBody>
          <a:bodyPr wrap="square" rtlCol="0">
            <a:spAutoFit/>
          </a:bodyPr>
          <a:lstStyle/>
          <a:p>
            <a:pPr algn="ctr"/>
            <a:r>
              <a:rPr lang="en-US" altLang="ko-KR" sz="4400">
                <a:solidFill>
                  <a:schemeClr val="accent1"/>
                </a:solidFill>
                <a:latin typeface="Franklin Gothic Demi" panose="020B0703020102020204" pitchFamily="34" charset="0"/>
                <a:ea typeface="Calibri" panose="020F0502020204030204" pitchFamily="34" charset="0"/>
              </a:rPr>
              <a:t>CRITICAL</a:t>
            </a:r>
            <a:r>
              <a:rPr lang="en-US" altLang="ko-KR" sz="4400">
                <a:solidFill>
                  <a:schemeClr val="accent6"/>
                </a:solidFill>
                <a:latin typeface="Franklin Gothic Demi" panose="020B0703020102020204" pitchFamily="34" charset="0"/>
                <a:ea typeface="Calibri" panose="020F0502020204030204" pitchFamily="34" charset="0"/>
              </a:rPr>
              <a:t> ALERTS! </a:t>
            </a:r>
            <a:r>
              <a:rPr lang="en-US" altLang="ko-KR">
                <a:solidFill>
                  <a:schemeClr val="accent6"/>
                </a:solidFill>
                <a:latin typeface="Franklin Gothic Demi" panose="020B0703020102020204" pitchFamily="34" charset="0"/>
                <a:ea typeface="Calibri" panose="020F0502020204030204" pitchFamily="34" charset="0"/>
              </a:rPr>
              <a:t>(cont.)</a:t>
            </a:r>
            <a:endParaRPr lang="ko-KR" altLang="en-US">
              <a:solidFill>
                <a:schemeClr val="accent1"/>
              </a:solidFill>
              <a:latin typeface="Franklin Gothic Demi" panose="020B0703020102020204" pitchFamily="34" charset="0"/>
              <a:ea typeface="Calibri" panose="020F0502020204030204" pitchFamily="34" charset="0"/>
            </a:endParaRPr>
          </a:p>
        </p:txBody>
      </p:sp>
      <p:grpSp>
        <p:nvGrpSpPr>
          <p:cNvPr id="32" name="그룹 31">
            <a:extLst>
              <a:ext uri="{FF2B5EF4-FFF2-40B4-BE49-F238E27FC236}">
                <a16:creationId xmlns:a16="http://schemas.microsoft.com/office/drawing/2014/main" id="{5146537F-2169-544E-B2DC-5F68B6692749}"/>
              </a:ext>
            </a:extLst>
          </p:cNvPr>
          <p:cNvGrpSpPr/>
          <p:nvPr/>
        </p:nvGrpSpPr>
        <p:grpSpPr>
          <a:xfrm>
            <a:off x="5340108" y="4837188"/>
            <a:ext cx="2363766" cy="1919319"/>
            <a:chOff x="4637174" y="1520469"/>
            <a:chExt cx="2450917" cy="1990084"/>
          </a:xfrm>
        </p:grpSpPr>
        <p:sp>
          <p:nvSpPr>
            <p:cNvPr id="30" name="직사각형 5">
              <a:extLst>
                <a:ext uri="{FF2B5EF4-FFF2-40B4-BE49-F238E27FC236}">
                  <a16:creationId xmlns:a16="http://schemas.microsoft.com/office/drawing/2014/main" id="{09FF3348-6F8E-EA8A-5CF8-B41D29CD8DA1}"/>
                </a:ext>
              </a:extLst>
            </p:cNvPr>
            <p:cNvSpPr/>
            <p:nvPr/>
          </p:nvSpPr>
          <p:spPr bwMode="auto">
            <a:xfrm>
              <a:off x="4983814" y="1845038"/>
              <a:ext cx="2104277" cy="1665515"/>
            </a:xfrm>
            <a:custGeom>
              <a:avLst/>
              <a:gdLst>
                <a:gd name="connsiteX0" fmla="*/ 0 w 3009900"/>
                <a:gd name="connsiteY0" fmla="*/ 0 h 767443"/>
                <a:gd name="connsiteX1" fmla="*/ 3009900 w 3009900"/>
                <a:gd name="connsiteY1" fmla="*/ 0 h 767443"/>
                <a:gd name="connsiteX2" fmla="*/ 3009900 w 3009900"/>
                <a:gd name="connsiteY2" fmla="*/ 767443 h 767443"/>
                <a:gd name="connsiteX3" fmla="*/ 0 w 3009900"/>
                <a:gd name="connsiteY3" fmla="*/ 767443 h 767443"/>
                <a:gd name="connsiteX4" fmla="*/ 0 w 3009900"/>
                <a:gd name="connsiteY4" fmla="*/ 0 h 767443"/>
                <a:gd name="connsiteX0" fmla="*/ 0 w 3026228"/>
                <a:gd name="connsiteY0" fmla="*/ 898072 h 1665515"/>
                <a:gd name="connsiteX1" fmla="*/ 3026228 w 3026228"/>
                <a:gd name="connsiteY1" fmla="*/ 0 h 1665515"/>
                <a:gd name="connsiteX2" fmla="*/ 3009900 w 3026228"/>
                <a:gd name="connsiteY2" fmla="*/ 1665515 h 1665515"/>
                <a:gd name="connsiteX3" fmla="*/ 0 w 3026228"/>
                <a:gd name="connsiteY3" fmla="*/ 1665515 h 1665515"/>
                <a:gd name="connsiteX4" fmla="*/ 0 w 3026228"/>
                <a:gd name="connsiteY4" fmla="*/ 898072 h 1665515"/>
                <a:gd name="connsiteX0" fmla="*/ 0 w 3042557"/>
                <a:gd name="connsiteY0" fmla="*/ 898072 h 1665515"/>
                <a:gd name="connsiteX1" fmla="*/ 3026228 w 3042557"/>
                <a:gd name="connsiteY1" fmla="*/ 0 h 1665515"/>
                <a:gd name="connsiteX2" fmla="*/ 3042557 w 3042557"/>
                <a:gd name="connsiteY2" fmla="*/ 800101 h 1665515"/>
                <a:gd name="connsiteX3" fmla="*/ 0 w 3042557"/>
                <a:gd name="connsiteY3" fmla="*/ 1665515 h 1665515"/>
                <a:gd name="connsiteX4" fmla="*/ 0 w 3042557"/>
                <a:gd name="connsiteY4" fmla="*/ 898072 h 1665515"/>
                <a:gd name="connsiteX0" fmla="*/ 0 w 3042557"/>
                <a:gd name="connsiteY0" fmla="*/ 898072 h 1665515"/>
                <a:gd name="connsiteX1" fmla="*/ 3034774 w 3042557"/>
                <a:gd name="connsiteY1" fmla="*/ 0 h 1665515"/>
                <a:gd name="connsiteX2" fmla="*/ 3042557 w 3042557"/>
                <a:gd name="connsiteY2" fmla="*/ 800101 h 1665515"/>
                <a:gd name="connsiteX3" fmla="*/ 0 w 3042557"/>
                <a:gd name="connsiteY3" fmla="*/ 1665515 h 1665515"/>
                <a:gd name="connsiteX4" fmla="*/ 0 w 3042557"/>
                <a:gd name="connsiteY4" fmla="*/ 898072 h 1665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557" h="1665515">
                  <a:moveTo>
                    <a:pt x="0" y="898072"/>
                  </a:moveTo>
                  <a:lnTo>
                    <a:pt x="3034774" y="0"/>
                  </a:lnTo>
                  <a:cubicBezTo>
                    <a:pt x="3037368" y="266700"/>
                    <a:pt x="3039963" y="533401"/>
                    <a:pt x="3042557" y="800101"/>
                  </a:cubicBezTo>
                  <a:lnTo>
                    <a:pt x="0" y="1665515"/>
                  </a:lnTo>
                  <a:lnTo>
                    <a:pt x="0" y="898072"/>
                  </a:ln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31" name="직사각형 5">
              <a:extLst>
                <a:ext uri="{FF2B5EF4-FFF2-40B4-BE49-F238E27FC236}">
                  <a16:creationId xmlns:a16="http://schemas.microsoft.com/office/drawing/2014/main" id="{395F73BE-266F-5FC4-BC07-607E355C762C}"/>
                </a:ext>
              </a:extLst>
            </p:cNvPr>
            <p:cNvSpPr/>
            <p:nvPr/>
          </p:nvSpPr>
          <p:spPr bwMode="auto">
            <a:xfrm>
              <a:off x="4637174" y="1520469"/>
              <a:ext cx="2104277" cy="1665515"/>
            </a:xfrm>
            <a:custGeom>
              <a:avLst/>
              <a:gdLst>
                <a:gd name="connsiteX0" fmla="*/ 0 w 3009900"/>
                <a:gd name="connsiteY0" fmla="*/ 0 h 767443"/>
                <a:gd name="connsiteX1" fmla="*/ 3009900 w 3009900"/>
                <a:gd name="connsiteY1" fmla="*/ 0 h 767443"/>
                <a:gd name="connsiteX2" fmla="*/ 3009900 w 3009900"/>
                <a:gd name="connsiteY2" fmla="*/ 767443 h 767443"/>
                <a:gd name="connsiteX3" fmla="*/ 0 w 3009900"/>
                <a:gd name="connsiteY3" fmla="*/ 767443 h 767443"/>
                <a:gd name="connsiteX4" fmla="*/ 0 w 3009900"/>
                <a:gd name="connsiteY4" fmla="*/ 0 h 767443"/>
                <a:gd name="connsiteX0" fmla="*/ 0 w 3026228"/>
                <a:gd name="connsiteY0" fmla="*/ 898072 h 1665515"/>
                <a:gd name="connsiteX1" fmla="*/ 3026228 w 3026228"/>
                <a:gd name="connsiteY1" fmla="*/ 0 h 1665515"/>
                <a:gd name="connsiteX2" fmla="*/ 3009900 w 3026228"/>
                <a:gd name="connsiteY2" fmla="*/ 1665515 h 1665515"/>
                <a:gd name="connsiteX3" fmla="*/ 0 w 3026228"/>
                <a:gd name="connsiteY3" fmla="*/ 1665515 h 1665515"/>
                <a:gd name="connsiteX4" fmla="*/ 0 w 3026228"/>
                <a:gd name="connsiteY4" fmla="*/ 898072 h 1665515"/>
                <a:gd name="connsiteX0" fmla="*/ 0 w 3042557"/>
                <a:gd name="connsiteY0" fmla="*/ 898072 h 1665515"/>
                <a:gd name="connsiteX1" fmla="*/ 3026228 w 3042557"/>
                <a:gd name="connsiteY1" fmla="*/ 0 h 1665515"/>
                <a:gd name="connsiteX2" fmla="*/ 3042557 w 3042557"/>
                <a:gd name="connsiteY2" fmla="*/ 800101 h 1665515"/>
                <a:gd name="connsiteX3" fmla="*/ 0 w 3042557"/>
                <a:gd name="connsiteY3" fmla="*/ 1665515 h 1665515"/>
                <a:gd name="connsiteX4" fmla="*/ 0 w 3042557"/>
                <a:gd name="connsiteY4" fmla="*/ 898072 h 1665515"/>
                <a:gd name="connsiteX0" fmla="*/ 0 w 3042557"/>
                <a:gd name="connsiteY0" fmla="*/ 898072 h 1665515"/>
                <a:gd name="connsiteX1" fmla="*/ 3034774 w 3042557"/>
                <a:gd name="connsiteY1" fmla="*/ 0 h 1665515"/>
                <a:gd name="connsiteX2" fmla="*/ 3042557 w 3042557"/>
                <a:gd name="connsiteY2" fmla="*/ 800101 h 1665515"/>
                <a:gd name="connsiteX3" fmla="*/ 0 w 3042557"/>
                <a:gd name="connsiteY3" fmla="*/ 1665515 h 1665515"/>
                <a:gd name="connsiteX4" fmla="*/ 0 w 3042557"/>
                <a:gd name="connsiteY4" fmla="*/ 898072 h 1665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557" h="1665515">
                  <a:moveTo>
                    <a:pt x="0" y="898072"/>
                  </a:moveTo>
                  <a:lnTo>
                    <a:pt x="3034774" y="0"/>
                  </a:lnTo>
                  <a:cubicBezTo>
                    <a:pt x="3037368" y="266700"/>
                    <a:pt x="3039963" y="533401"/>
                    <a:pt x="3042557" y="800101"/>
                  </a:cubicBezTo>
                  <a:lnTo>
                    <a:pt x="0" y="1665515"/>
                  </a:lnTo>
                  <a:lnTo>
                    <a:pt x="0" y="898072"/>
                  </a:lnTo>
                  <a:close/>
                </a:path>
              </a:pathLst>
            </a:custGeom>
            <a:gradFill>
              <a:gsLst>
                <a:gs pos="0">
                  <a:schemeClr val="accent1">
                    <a:lumMod val="50000"/>
                    <a:alpha val="0"/>
                  </a:schemeClr>
                </a:gs>
                <a:gs pos="100000">
                  <a:schemeClr val="accent1">
                    <a:lumMod val="50000"/>
                  </a:schemeClr>
                </a:gs>
              </a:gsLst>
              <a:lin ang="10800000" scaled="0"/>
            </a:gra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grpSp>
      <p:pic>
        <p:nvPicPr>
          <p:cNvPr id="3" name="Graphic 2" descr="Badge with solid fill">
            <a:extLst>
              <a:ext uri="{FF2B5EF4-FFF2-40B4-BE49-F238E27FC236}">
                <a16:creationId xmlns:a16="http://schemas.microsoft.com/office/drawing/2014/main" id="{5E969FDC-858E-253F-0A85-645075E932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71543" y="1485707"/>
            <a:ext cx="914400" cy="914400"/>
          </a:xfrm>
          <a:prstGeom prst="rect">
            <a:avLst/>
          </a:prstGeom>
        </p:spPr>
      </p:pic>
      <p:sp>
        <p:nvSpPr>
          <p:cNvPr id="2" name="Slide Number Placeholder 5">
            <a:extLst>
              <a:ext uri="{FF2B5EF4-FFF2-40B4-BE49-F238E27FC236}">
                <a16:creationId xmlns:a16="http://schemas.microsoft.com/office/drawing/2014/main" id="{B649FEB4-549D-D9F3-171A-43FD245E55D7}"/>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8CE06A72-6200-4678-8B6E-EC76319A4F9B}" type="slidenum">
              <a:rPr lang="en-US" smtClean="0"/>
              <a:pPr/>
              <a:t>19</a:t>
            </a:fld>
            <a:endParaRPr lang="en-US"/>
          </a:p>
        </p:txBody>
      </p:sp>
    </p:spTree>
    <p:extLst>
      <p:ext uri="{BB962C8B-B14F-4D97-AF65-F5344CB8AC3E}">
        <p14:creationId xmlns:p14="http://schemas.microsoft.com/office/powerpoint/2010/main" val="512948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3229" y="617884"/>
            <a:ext cx="2598660" cy="707886"/>
          </a:xfrm>
          <a:prstGeom prst="rect">
            <a:avLst/>
          </a:prstGeom>
          <a:noFill/>
        </p:spPr>
        <p:txBody>
          <a:bodyPr wrap="none" rtlCol="0">
            <a:spAutoFit/>
          </a:bodyPr>
          <a:lstStyle/>
          <a:p>
            <a:r>
              <a:rPr lang="en-US" altLang="ko-KR" sz="4000">
                <a:latin typeface="Franklin Gothic Demi" panose="020B0703020102020204" pitchFamily="34" charset="0"/>
              </a:rPr>
              <a:t>CONTENTS</a:t>
            </a:r>
            <a:endParaRPr lang="ko-KR" altLang="en-US" sz="4000">
              <a:latin typeface="Franklin Gothic Demi" panose="020B0703020102020204" pitchFamily="34" charset="0"/>
            </a:endParaRPr>
          </a:p>
        </p:txBody>
      </p:sp>
      <p:grpSp>
        <p:nvGrpSpPr>
          <p:cNvPr id="5" name="그룹 4"/>
          <p:cNvGrpSpPr/>
          <p:nvPr/>
        </p:nvGrpSpPr>
        <p:grpSpPr>
          <a:xfrm>
            <a:off x="7292056" y="1349820"/>
            <a:ext cx="4320238" cy="400110"/>
            <a:chOff x="1595526" y="2572693"/>
            <a:chExt cx="3303517" cy="400110"/>
          </a:xfrm>
        </p:grpSpPr>
        <p:sp>
          <p:nvSpPr>
            <p:cNvPr id="3" name="TextBox 2"/>
            <p:cNvSpPr txBox="1"/>
            <p:nvPr/>
          </p:nvSpPr>
          <p:spPr>
            <a:xfrm>
              <a:off x="1680099" y="2572693"/>
              <a:ext cx="3218944" cy="400110"/>
            </a:xfrm>
            <a:prstGeom prst="rect">
              <a:avLst/>
            </a:prstGeom>
            <a:noFill/>
          </p:spPr>
          <p:txBody>
            <a:bodyPr wrap="square" rtlCol="0">
              <a:spAutoFit/>
            </a:bodyPr>
            <a:lstStyle/>
            <a:p>
              <a:pPr eaLnBrk="0" latinLnBrk="0" hangingPunct="0"/>
              <a:r>
                <a:rPr lang="en-US" altLang="ko-KR" sz="2000">
                  <a:solidFill>
                    <a:schemeClr val="accent1"/>
                  </a:solidFill>
                  <a:latin typeface="Franklin Gothic Demi" panose="020B0703020102020204" pitchFamily="34" charset="0"/>
                  <a:ea typeface="Calibri" panose="020F0502020204030204" pitchFamily="34" charset="0"/>
                </a:rPr>
                <a:t>Regulations and Policy</a:t>
              </a:r>
            </a:p>
          </p:txBody>
        </p:sp>
        <p:sp>
          <p:nvSpPr>
            <p:cNvPr id="6" name="타원 5"/>
            <p:cNvSpPr/>
            <p:nvPr/>
          </p:nvSpPr>
          <p:spPr bwMode="auto">
            <a:xfrm>
              <a:off x="1595526" y="2691988"/>
              <a:ext cx="84573" cy="84573"/>
            </a:xfrm>
            <a:prstGeom prst="ellipse">
              <a:avLst/>
            </a:prstGeom>
            <a:solidFill>
              <a:schemeClr val="accent1"/>
            </a:solidFill>
            <a:ln>
              <a:noFill/>
            </a:ln>
          </p:spPr>
          <p:txBody>
            <a:bodyPr vert="horz" wrap="square" lIns="91440" tIns="45720" rIns="91440" bIns="45720" numCol="1" rtlCol="0" anchor="t" anchorCtr="0" compatLnSpc="1">
              <a:prstTxWarp prst="textNoShape">
                <a:avLst/>
              </a:prstTxWarp>
            </a:bodyPr>
            <a:lstStyle/>
            <a:p>
              <a:pPr algn="ctr" eaLnBrk="0" latinLnBrk="0" hangingPunct="0"/>
              <a:endParaRPr lang="ko-KR" altLang="en-US">
                <a:latin typeface="Calibri" panose="020F0502020204030204" pitchFamily="34" charset="0"/>
              </a:endParaRPr>
            </a:p>
          </p:txBody>
        </p:sp>
      </p:grpSp>
      <p:cxnSp>
        <p:nvCxnSpPr>
          <p:cNvPr id="27" name="직선 연결선 26"/>
          <p:cNvCxnSpPr>
            <a:cxnSpLocks/>
          </p:cNvCxnSpPr>
          <p:nvPr/>
        </p:nvCxnSpPr>
        <p:spPr>
          <a:xfrm>
            <a:off x="1003229" y="1513084"/>
            <a:ext cx="3017520"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9" name="그룹 8"/>
          <p:cNvGrpSpPr/>
          <p:nvPr/>
        </p:nvGrpSpPr>
        <p:grpSpPr>
          <a:xfrm>
            <a:off x="-185193" y="5395168"/>
            <a:ext cx="1989591" cy="1457748"/>
            <a:chOff x="-185193" y="5395168"/>
            <a:chExt cx="1989591" cy="1457748"/>
          </a:xfrm>
        </p:grpSpPr>
        <p:sp>
          <p:nvSpPr>
            <p:cNvPr id="36" name="자유형 35"/>
            <p:cNvSpPr/>
            <p:nvPr/>
          </p:nvSpPr>
          <p:spPr bwMode="auto">
            <a:xfrm rot="20700000">
              <a:off x="-140585" y="5557677"/>
              <a:ext cx="1944983" cy="1295239"/>
            </a:xfrm>
            <a:custGeom>
              <a:avLst/>
              <a:gdLst>
                <a:gd name="connsiteX0" fmla="*/ 1939250 w 1944983"/>
                <a:gd name="connsiteY0" fmla="*/ 0 h 1295239"/>
                <a:gd name="connsiteX1" fmla="*/ 1944983 w 1944983"/>
                <a:gd name="connsiteY1" fmla="*/ 852144 h 1295239"/>
                <a:gd name="connsiteX2" fmla="*/ 867585 w 1944983"/>
                <a:gd name="connsiteY2" fmla="*/ 1295239 h 1295239"/>
                <a:gd name="connsiteX3" fmla="*/ 0 w 1944983"/>
                <a:gd name="connsiteY3" fmla="*/ 1062771 h 1295239"/>
                <a:gd name="connsiteX4" fmla="*/ 70519 w 1944983"/>
                <a:gd name="connsiteY4" fmla="*/ 799590 h 1295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4983" h="1295239">
                  <a:moveTo>
                    <a:pt x="1939250" y="0"/>
                  </a:moveTo>
                  <a:cubicBezTo>
                    <a:pt x="1941161" y="284048"/>
                    <a:pt x="1943072" y="568097"/>
                    <a:pt x="1944983" y="852144"/>
                  </a:cubicBezTo>
                  <a:lnTo>
                    <a:pt x="867585" y="1295239"/>
                  </a:lnTo>
                  <a:lnTo>
                    <a:pt x="0" y="1062771"/>
                  </a:lnTo>
                  <a:lnTo>
                    <a:pt x="70519" y="799590"/>
                  </a:lnTo>
                  <a:close/>
                </a:path>
              </a:pathLst>
            </a:custGeom>
            <a:solidFill>
              <a:schemeClr val="accent1"/>
            </a:solidFill>
            <a:ln>
              <a:noFill/>
            </a:ln>
          </p:spPr>
          <p:txBody>
            <a:bodyPr vert="horz" wrap="square" lIns="91440" tIns="45720" rIns="91440" bIns="45720" numCol="1" rtlCol="0" anchor="t" anchorCtr="0" compatLnSpc="1">
              <a:prstTxWarp prst="textNoShape">
                <a:avLst/>
              </a:prstTxWarp>
              <a:noAutofit/>
            </a:bodyPr>
            <a:lstStyle/>
            <a:p>
              <a:pPr algn="ctr"/>
              <a:endParaRPr lang="ko-KR" altLang="en-US"/>
            </a:p>
          </p:txBody>
        </p:sp>
        <p:sp>
          <p:nvSpPr>
            <p:cNvPr id="37" name="자유형 36"/>
            <p:cNvSpPr/>
            <p:nvPr/>
          </p:nvSpPr>
          <p:spPr bwMode="auto">
            <a:xfrm rot="9900000">
              <a:off x="-185193" y="5395168"/>
              <a:ext cx="1457737" cy="1351442"/>
            </a:xfrm>
            <a:custGeom>
              <a:avLst/>
              <a:gdLst>
                <a:gd name="connsiteX0" fmla="*/ 0 w 1457737"/>
                <a:gd name="connsiteY0" fmla="*/ 1351442 h 1351442"/>
                <a:gd name="connsiteX1" fmla="*/ 0 w 1457737"/>
                <a:gd name="connsiteY1" fmla="*/ 534080 h 1351442"/>
                <a:gd name="connsiteX2" fmla="*/ 1248205 w 1457737"/>
                <a:gd name="connsiteY2" fmla="*/ 0 h 1351442"/>
                <a:gd name="connsiteX3" fmla="*/ 1457737 w 1457737"/>
                <a:gd name="connsiteY3" fmla="*/ 56144 h 1351442"/>
                <a:gd name="connsiteX4" fmla="*/ 1248214 w 1457737"/>
                <a:gd name="connsiteY4" fmla="*/ 838096 h 1351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737" h="1351442">
                  <a:moveTo>
                    <a:pt x="0" y="1351442"/>
                  </a:moveTo>
                  <a:lnTo>
                    <a:pt x="0" y="534080"/>
                  </a:lnTo>
                  <a:lnTo>
                    <a:pt x="1248205" y="0"/>
                  </a:lnTo>
                  <a:lnTo>
                    <a:pt x="1457737" y="56144"/>
                  </a:lnTo>
                  <a:lnTo>
                    <a:pt x="1248214" y="838096"/>
                  </a:lnTo>
                  <a:close/>
                </a:path>
              </a:pathLst>
            </a:custGeom>
            <a:gradFill>
              <a:gsLst>
                <a:gs pos="0">
                  <a:schemeClr val="accent1">
                    <a:lumMod val="50000"/>
                    <a:alpha val="0"/>
                  </a:schemeClr>
                </a:gs>
                <a:gs pos="100000">
                  <a:schemeClr val="accent1">
                    <a:lumMod val="50000"/>
                  </a:schemeClr>
                </a:gs>
              </a:gsLst>
              <a:lin ang="10800000" scaled="0"/>
            </a:gradFill>
            <a:ln>
              <a:noFill/>
            </a:ln>
          </p:spPr>
          <p:txBody>
            <a:bodyPr vert="horz" wrap="square" lIns="91440" tIns="45720" rIns="91440" bIns="45720" numCol="1" rtlCol="0" anchor="t" anchorCtr="0" compatLnSpc="1">
              <a:prstTxWarp prst="textNoShape">
                <a:avLst/>
              </a:prstTxWarp>
              <a:noAutofit/>
            </a:bodyPr>
            <a:lstStyle/>
            <a:p>
              <a:pPr algn="ctr"/>
              <a:endParaRPr lang="ko-KR" altLang="en-US"/>
            </a:p>
          </p:txBody>
        </p:sp>
      </p:grpSp>
      <p:pic>
        <p:nvPicPr>
          <p:cNvPr id="40" name="Picture Placeholder 39" descr="A computer on a table&#10;&#10;Description automatically generated">
            <a:extLst>
              <a:ext uri="{FF2B5EF4-FFF2-40B4-BE49-F238E27FC236}">
                <a16:creationId xmlns:a16="http://schemas.microsoft.com/office/drawing/2014/main" id="{F35A22D8-757D-4CFB-938D-EC3F3210A1DC}"/>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9211" r="19211"/>
          <a:stretch>
            <a:fillRect/>
          </a:stretch>
        </p:blipFill>
        <p:spPr/>
      </p:pic>
      <p:sp>
        <p:nvSpPr>
          <p:cNvPr id="4" name="Slide Number Placeholder 5">
            <a:extLst>
              <a:ext uri="{FF2B5EF4-FFF2-40B4-BE49-F238E27FC236}">
                <a16:creationId xmlns:a16="http://schemas.microsoft.com/office/drawing/2014/main" id="{1B8C3D59-2125-9EDF-BAF7-27DA76AB8054}"/>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8CE06A72-6200-4678-8B6E-EC76319A4F9B}" type="slidenum">
              <a:rPr lang="en-US" smtClean="0"/>
              <a:pPr/>
              <a:t>2</a:t>
            </a:fld>
            <a:endParaRPr lang="en-US"/>
          </a:p>
        </p:txBody>
      </p:sp>
      <p:sp>
        <p:nvSpPr>
          <p:cNvPr id="16" name="TextBox 15">
            <a:extLst>
              <a:ext uri="{FF2B5EF4-FFF2-40B4-BE49-F238E27FC236}">
                <a16:creationId xmlns:a16="http://schemas.microsoft.com/office/drawing/2014/main" id="{31B72270-422C-D113-6319-BF2392EA47D6}"/>
              </a:ext>
            </a:extLst>
          </p:cNvPr>
          <p:cNvSpPr txBox="1"/>
          <p:nvPr/>
        </p:nvSpPr>
        <p:spPr>
          <a:xfrm>
            <a:off x="1003228" y="1749930"/>
            <a:ext cx="4963177" cy="3582263"/>
          </a:xfrm>
          <a:prstGeom prst="rect">
            <a:avLst/>
          </a:prstGeom>
          <a:noFill/>
        </p:spPr>
        <p:txBody>
          <a:bodyPr wrap="square" rtlCol="0">
            <a:spAutoFit/>
          </a:bodyPr>
          <a:lstStyle/>
          <a:p>
            <a:pPr marL="285750" indent="-285750" eaLnBrk="0" latinLnBrk="0" hangingPunct="0">
              <a:lnSpc>
                <a:spcPct val="109000"/>
              </a:lnSpc>
              <a:spcBef>
                <a:spcPts val="600"/>
              </a:spcBef>
              <a:buClr>
                <a:srgbClr val="EB5C21"/>
              </a:buClr>
              <a:buFont typeface="Wingdings" panose="05000000000000000000" pitchFamily="2" charset="2"/>
              <a:buChar char="§"/>
            </a:pPr>
            <a:r>
              <a:rPr lang="en-US" sz="2400">
                <a:latin typeface="Calibri" panose="020F0502020204030204" pitchFamily="34" charset="0"/>
                <a:ea typeface="Calibri" panose="020F0502020204030204" pitchFamily="34" charset="0"/>
              </a:rPr>
              <a:t>Defining Reasonableness</a:t>
            </a:r>
          </a:p>
          <a:p>
            <a:pPr marL="285750" indent="-285750" eaLnBrk="0" latinLnBrk="0" hangingPunct="0">
              <a:lnSpc>
                <a:spcPct val="109000"/>
              </a:lnSpc>
              <a:spcBef>
                <a:spcPts val="600"/>
              </a:spcBef>
              <a:buClr>
                <a:srgbClr val="EB5C21"/>
              </a:buClr>
              <a:buFont typeface="Wingdings" panose="05000000000000000000" pitchFamily="2" charset="2"/>
              <a:buChar char="§"/>
            </a:pPr>
            <a:r>
              <a:rPr lang="en-US" sz="2400">
                <a:latin typeface="Calibri" panose="020F0502020204030204" pitchFamily="34" charset="0"/>
                <a:ea typeface="Calibri" panose="020F0502020204030204" pitchFamily="34" charset="0"/>
              </a:rPr>
              <a:t>Disability Accommodation (DA) Process Review</a:t>
            </a:r>
          </a:p>
          <a:p>
            <a:pPr marL="285750" indent="-285750" eaLnBrk="0" latinLnBrk="0" hangingPunct="0">
              <a:lnSpc>
                <a:spcPct val="109000"/>
              </a:lnSpc>
              <a:spcBef>
                <a:spcPts val="600"/>
              </a:spcBef>
              <a:buClr>
                <a:srgbClr val="EB5C21"/>
              </a:buClr>
              <a:buFont typeface="Wingdings" panose="05000000000000000000" pitchFamily="2" charset="2"/>
              <a:buChar char="§"/>
            </a:pPr>
            <a:r>
              <a:rPr lang="en-US" sz="2400">
                <a:latin typeface="Calibri" panose="020F0502020204030204" pitchFamily="34" charset="0"/>
                <a:ea typeface="Calibri" panose="020F0502020204030204" pitchFamily="34" charset="0"/>
              </a:rPr>
              <a:t>Determining Reasonableness</a:t>
            </a:r>
          </a:p>
          <a:p>
            <a:pPr marL="285750" indent="-285750" eaLnBrk="0" latinLnBrk="0" hangingPunct="0">
              <a:lnSpc>
                <a:spcPct val="109000"/>
              </a:lnSpc>
              <a:spcBef>
                <a:spcPts val="600"/>
              </a:spcBef>
              <a:buClr>
                <a:srgbClr val="EB5C21"/>
              </a:buClr>
              <a:buFont typeface="Wingdings" panose="05000000000000000000" pitchFamily="2" charset="2"/>
              <a:buChar char="§"/>
            </a:pPr>
            <a:r>
              <a:rPr lang="en-US" sz="2400">
                <a:latin typeface="Calibri" panose="020F0502020204030204" pitchFamily="34" charset="0"/>
                <a:ea typeface="Calibri" panose="020F0502020204030204" pitchFamily="34" charset="0"/>
              </a:rPr>
              <a:t>Submitting a Reasonableness Review for National Office Review</a:t>
            </a:r>
          </a:p>
          <a:p>
            <a:pPr marL="285750" indent="-285750" eaLnBrk="0" latinLnBrk="0" hangingPunct="0">
              <a:lnSpc>
                <a:spcPct val="109000"/>
              </a:lnSpc>
              <a:spcBef>
                <a:spcPts val="600"/>
              </a:spcBef>
              <a:buClr>
                <a:srgbClr val="EB5C21"/>
              </a:buClr>
              <a:buFont typeface="Wingdings" panose="05000000000000000000" pitchFamily="2" charset="2"/>
              <a:buChar char="§"/>
            </a:pPr>
            <a:r>
              <a:rPr lang="en-US" sz="2400">
                <a:latin typeface="Calibri" panose="020F0502020204030204" pitchFamily="34" charset="0"/>
                <a:ea typeface="Calibri" panose="020F0502020204030204" pitchFamily="34" charset="0"/>
              </a:rPr>
              <a:t>Resources</a:t>
            </a:r>
          </a:p>
          <a:p>
            <a:pPr marL="285750" indent="-285750" eaLnBrk="0" latinLnBrk="0" hangingPunct="0">
              <a:lnSpc>
                <a:spcPct val="109000"/>
              </a:lnSpc>
              <a:spcBef>
                <a:spcPts val="600"/>
              </a:spcBef>
              <a:buClr>
                <a:srgbClr val="EB5C21"/>
              </a:buClr>
              <a:buFont typeface="Wingdings" panose="05000000000000000000" pitchFamily="2" charset="2"/>
              <a:buChar char="§"/>
            </a:pPr>
            <a:endParaRPr lang="en-US">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20356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9D333-2505-0A2F-71E2-CD717DAE3644}"/>
            </a:ext>
          </a:extLst>
        </p:cNvPr>
        <p:cNvGrpSpPr/>
        <p:nvPr/>
      </p:nvGrpSpPr>
      <p:grpSpPr>
        <a:xfrm>
          <a:off x="0" y="0"/>
          <a:ext cx="0" cy="0"/>
          <a:chOff x="0" y="0"/>
          <a:chExt cx="0" cy="0"/>
        </a:xfrm>
      </p:grpSpPr>
      <p:pic>
        <p:nvPicPr>
          <p:cNvPr id="10" name="Picture Placeholder 9" descr="A hand holding a cat's paw&#10;&#10;Description automatically generated">
            <a:extLst>
              <a:ext uri="{FF2B5EF4-FFF2-40B4-BE49-F238E27FC236}">
                <a16:creationId xmlns:a16="http://schemas.microsoft.com/office/drawing/2014/main" id="{508AE908-EC5C-B1D9-5F04-7DF5848FFED7}"/>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3627" r="3627"/>
          <a:stretch>
            <a:fillRect/>
          </a:stretch>
        </p:blipFill>
        <p:spPr/>
      </p:pic>
      <p:sp>
        <p:nvSpPr>
          <p:cNvPr id="5" name="직사각형 4">
            <a:extLst>
              <a:ext uri="{FF2B5EF4-FFF2-40B4-BE49-F238E27FC236}">
                <a16:creationId xmlns:a16="http://schemas.microsoft.com/office/drawing/2014/main" id="{6D29AB7D-6774-09CE-36F5-C49969B510FB}"/>
              </a:ext>
            </a:extLst>
          </p:cNvPr>
          <p:cNvSpPr/>
          <p:nvPr/>
        </p:nvSpPr>
        <p:spPr bwMode="auto">
          <a:xfrm>
            <a:off x="5674422" y="2400107"/>
            <a:ext cx="5712981" cy="3493348"/>
          </a:xfrm>
          <a:prstGeom prst="rect">
            <a:avLst/>
          </a:prstGeom>
          <a:solidFill>
            <a:schemeClr val="accent6"/>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6" name="TextBox 5">
            <a:extLst>
              <a:ext uri="{FF2B5EF4-FFF2-40B4-BE49-F238E27FC236}">
                <a16:creationId xmlns:a16="http://schemas.microsoft.com/office/drawing/2014/main" id="{31BC033C-45B2-C157-716E-CD55B28B7FFB}"/>
              </a:ext>
            </a:extLst>
          </p:cNvPr>
          <p:cNvSpPr txBox="1"/>
          <p:nvPr/>
        </p:nvSpPr>
        <p:spPr>
          <a:xfrm>
            <a:off x="7576924" y="3305204"/>
            <a:ext cx="3433425" cy="1683153"/>
          </a:xfrm>
          <a:prstGeom prst="rect">
            <a:avLst/>
          </a:prstGeom>
          <a:noFill/>
        </p:spPr>
        <p:txBody>
          <a:bodyPr wrap="square" rtlCol="0">
            <a:spAutoFit/>
          </a:bodyPr>
          <a:lstStyle/>
          <a:p>
            <a:pPr algn="ctr" eaLnBrk="0" latinLnBrk="0" hangingPunct="0">
              <a:lnSpc>
                <a:spcPct val="109000"/>
              </a:lnSpc>
              <a:spcBef>
                <a:spcPts val="600"/>
              </a:spcBef>
            </a:pPr>
            <a:r>
              <a:rPr lang="en-US" altLang="ko-KR" sz="2400" dirty="0">
                <a:solidFill>
                  <a:schemeClr val="bg2"/>
                </a:solidFill>
                <a:latin typeface="Calibri" panose="020F0502020204030204" pitchFamily="34" charset="0"/>
                <a:ea typeface="Calibri" panose="020F0502020204030204" pitchFamily="34" charset="0"/>
                <a:cs typeface="Calibri" panose="020F0502020204030204" pitchFamily="34" charset="0"/>
              </a:rPr>
              <a:t>The center </a:t>
            </a:r>
            <a:r>
              <a:rPr lang="en-US" altLang="ko-KR" sz="2400" b="1" u="sng" dirty="0">
                <a:solidFill>
                  <a:schemeClr val="accent1"/>
                </a:solidFill>
                <a:latin typeface="Calibri" panose="020F0502020204030204" pitchFamily="34" charset="0"/>
                <a:ea typeface="Calibri" panose="020F0502020204030204" pitchFamily="34" charset="0"/>
                <a:cs typeface="Calibri" panose="020F0502020204030204" pitchFamily="34" charset="0"/>
              </a:rPr>
              <a:t>must not</a:t>
            </a:r>
            <a:r>
              <a:rPr lang="en-US" altLang="ko-KR" sz="24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altLang="ko-KR" sz="2400" dirty="0">
                <a:solidFill>
                  <a:schemeClr val="bg2"/>
                </a:solidFill>
                <a:latin typeface="Calibri" panose="020F0502020204030204" pitchFamily="34" charset="0"/>
                <a:ea typeface="Calibri" panose="020F0502020204030204" pitchFamily="34" charset="0"/>
                <a:cs typeface="Calibri" panose="020F0502020204030204" pitchFamily="34" charset="0"/>
              </a:rPr>
              <a:t>and </a:t>
            </a:r>
            <a:r>
              <a:rPr lang="en-US" altLang="ko-KR" sz="2400" b="1" u="sng" dirty="0">
                <a:solidFill>
                  <a:srgbClr val="EB5C21"/>
                </a:solidFill>
                <a:latin typeface="Calibri" panose="020F0502020204030204" pitchFamily="34" charset="0"/>
                <a:ea typeface="Calibri" panose="020F0502020204030204" pitchFamily="34" charset="0"/>
                <a:cs typeface="Calibri" panose="020F0502020204030204" pitchFamily="34" charset="0"/>
              </a:rPr>
              <a:t>may not</a:t>
            </a:r>
            <a:r>
              <a:rPr lang="en-US" altLang="ko-KR" sz="2400" b="1" dirty="0">
                <a:solidFill>
                  <a:srgbClr val="EB5C21"/>
                </a:solidFill>
                <a:latin typeface="Calibri" panose="020F0502020204030204" pitchFamily="34" charset="0"/>
                <a:ea typeface="Calibri" panose="020F0502020204030204" pitchFamily="34" charset="0"/>
                <a:cs typeface="Calibri" panose="020F0502020204030204" pitchFamily="34" charset="0"/>
              </a:rPr>
              <a:t> </a:t>
            </a:r>
            <a:r>
              <a:rPr lang="en-US" altLang="ko-KR" sz="2400" dirty="0">
                <a:solidFill>
                  <a:schemeClr val="bg2"/>
                </a:solidFill>
                <a:latin typeface="Calibri" panose="020F0502020204030204" pitchFamily="34" charset="0"/>
                <a:ea typeface="Calibri" panose="020F0502020204030204" pitchFamily="34" charset="0"/>
                <a:cs typeface="Calibri" panose="020F0502020204030204" pitchFamily="34" charset="0"/>
              </a:rPr>
              <a:t>deny disability accommodations at the center level.</a:t>
            </a:r>
          </a:p>
        </p:txBody>
      </p:sp>
      <p:sp>
        <p:nvSpPr>
          <p:cNvPr id="7" name="TextBox 6">
            <a:extLst>
              <a:ext uri="{FF2B5EF4-FFF2-40B4-BE49-F238E27FC236}">
                <a16:creationId xmlns:a16="http://schemas.microsoft.com/office/drawing/2014/main" id="{287CD087-0433-4A57-6770-34B39B48CEA7}"/>
              </a:ext>
            </a:extLst>
          </p:cNvPr>
          <p:cNvSpPr txBox="1"/>
          <p:nvPr/>
        </p:nvSpPr>
        <p:spPr>
          <a:xfrm>
            <a:off x="1719627" y="631853"/>
            <a:ext cx="8752746" cy="769441"/>
          </a:xfrm>
          <a:prstGeom prst="rect">
            <a:avLst/>
          </a:prstGeom>
          <a:noFill/>
        </p:spPr>
        <p:txBody>
          <a:bodyPr wrap="square" rtlCol="0">
            <a:spAutoFit/>
          </a:bodyPr>
          <a:lstStyle/>
          <a:p>
            <a:pPr algn="ctr"/>
            <a:r>
              <a:rPr lang="en-US" altLang="ko-KR" sz="4400">
                <a:solidFill>
                  <a:schemeClr val="accent1"/>
                </a:solidFill>
                <a:latin typeface="Franklin Gothic Demi" panose="020B0703020102020204" pitchFamily="34" charset="0"/>
                <a:ea typeface="Calibri" panose="020F0502020204030204" pitchFamily="34" charset="0"/>
              </a:rPr>
              <a:t>CRITICAL</a:t>
            </a:r>
            <a:r>
              <a:rPr lang="en-US" altLang="ko-KR" sz="4400">
                <a:solidFill>
                  <a:schemeClr val="accent6"/>
                </a:solidFill>
                <a:latin typeface="Franklin Gothic Demi" panose="020B0703020102020204" pitchFamily="34" charset="0"/>
                <a:ea typeface="Calibri" panose="020F0502020204030204" pitchFamily="34" charset="0"/>
              </a:rPr>
              <a:t> ALERTS! </a:t>
            </a:r>
            <a:r>
              <a:rPr lang="en-US" altLang="ko-KR">
                <a:solidFill>
                  <a:schemeClr val="accent6"/>
                </a:solidFill>
                <a:latin typeface="Franklin Gothic Demi" panose="020B0703020102020204" pitchFamily="34" charset="0"/>
                <a:ea typeface="Calibri" panose="020F0502020204030204" pitchFamily="34" charset="0"/>
              </a:rPr>
              <a:t>(cont.)</a:t>
            </a:r>
            <a:endParaRPr lang="ko-KR" altLang="en-US">
              <a:solidFill>
                <a:schemeClr val="accent1"/>
              </a:solidFill>
              <a:latin typeface="Franklin Gothic Demi" panose="020B0703020102020204" pitchFamily="34" charset="0"/>
              <a:ea typeface="Calibri" panose="020F0502020204030204" pitchFamily="34" charset="0"/>
            </a:endParaRPr>
          </a:p>
        </p:txBody>
      </p:sp>
      <p:grpSp>
        <p:nvGrpSpPr>
          <p:cNvPr id="32" name="그룹 31">
            <a:extLst>
              <a:ext uri="{FF2B5EF4-FFF2-40B4-BE49-F238E27FC236}">
                <a16:creationId xmlns:a16="http://schemas.microsoft.com/office/drawing/2014/main" id="{ED7D2488-F9FB-E3E8-9851-A992ED82AD42}"/>
              </a:ext>
            </a:extLst>
          </p:cNvPr>
          <p:cNvGrpSpPr/>
          <p:nvPr/>
        </p:nvGrpSpPr>
        <p:grpSpPr>
          <a:xfrm>
            <a:off x="5340108" y="4837188"/>
            <a:ext cx="2363766" cy="1919319"/>
            <a:chOff x="4637174" y="1520469"/>
            <a:chExt cx="2450917" cy="1990084"/>
          </a:xfrm>
        </p:grpSpPr>
        <p:sp>
          <p:nvSpPr>
            <p:cNvPr id="30" name="직사각형 5">
              <a:extLst>
                <a:ext uri="{FF2B5EF4-FFF2-40B4-BE49-F238E27FC236}">
                  <a16:creationId xmlns:a16="http://schemas.microsoft.com/office/drawing/2014/main" id="{2C29037F-1591-AC5E-E174-A07FD42857E3}"/>
                </a:ext>
              </a:extLst>
            </p:cNvPr>
            <p:cNvSpPr/>
            <p:nvPr/>
          </p:nvSpPr>
          <p:spPr bwMode="auto">
            <a:xfrm>
              <a:off x="4983814" y="1845038"/>
              <a:ext cx="2104277" cy="1665515"/>
            </a:xfrm>
            <a:custGeom>
              <a:avLst/>
              <a:gdLst>
                <a:gd name="connsiteX0" fmla="*/ 0 w 3009900"/>
                <a:gd name="connsiteY0" fmla="*/ 0 h 767443"/>
                <a:gd name="connsiteX1" fmla="*/ 3009900 w 3009900"/>
                <a:gd name="connsiteY1" fmla="*/ 0 h 767443"/>
                <a:gd name="connsiteX2" fmla="*/ 3009900 w 3009900"/>
                <a:gd name="connsiteY2" fmla="*/ 767443 h 767443"/>
                <a:gd name="connsiteX3" fmla="*/ 0 w 3009900"/>
                <a:gd name="connsiteY3" fmla="*/ 767443 h 767443"/>
                <a:gd name="connsiteX4" fmla="*/ 0 w 3009900"/>
                <a:gd name="connsiteY4" fmla="*/ 0 h 767443"/>
                <a:gd name="connsiteX0" fmla="*/ 0 w 3026228"/>
                <a:gd name="connsiteY0" fmla="*/ 898072 h 1665515"/>
                <a:gd name="connsiteX1" fmla="*/ 3026228 w 3026228"/>
                <a:gd name="connsiteY1" fmla="*/ 0 h 1665515"/>
                <a:gd name="connsiteX2" fmla="*/ 3009900 w 3026228"/>
                <a:gd name="connsiteY2" fmla="*/ 1665515 h 1665515"/>
                <a:gd name="connsiteX3" fmla="*/ 0 w 3026228"/>
                <a:gd name="connsiteY3" fmla="*/ 1665515 h 1665515"/>
                <a:gd name="connsiteX4" fmla="*/ 0 w 3026228"/>
                <a:gd name="connsiteY4" fmla="*/ 898072 h 1665515"/>
                <a:gd name="connsiteX0" fmla="*/ 0 w 3042557"/>
                <a:gd name="connsiteY0" fmla="*/ 898072 h 1665515"/>
                <a:gd name="connsiteX1" fmla="*/ 3026228 w 3042557"/>
                <a:gd name="connsiteY1" fmla="*/ 0 h 1665515"/>
                <a:gd name="connsiteX2" fmla="*/ 3042557 w 3042557"/>
                <a:gd name="connsiteY2" fmla="*/ 800101 h 1665515"/>
                <a:gd name="connsiteX3" fmla="*/ 0 w 3042557"/>
                <a:gd name="connsiteY3" fmla="*/ 1665515 h 1665515"/>
                <a:gd name="connsiteX4" fmla="*/ 0 w 3042557"/>
                <a:gd name="connsiteY4" fmla="*/ 898072 h 1665515"/>
                <a:gd name="connsiteX0" fmla="*/ 0 w 3042557"/>
                <a:gd name="connsiteY0" fmla="*/ 898072 h 1665515"/>
                <a:gd name="connsiteX1" fmla="*/ 3034774 w 3042557"/>
                <a:gd name="connsiteY1" fmla="*/ 0 h 1665515"/>
                <a:gd name="connsiteX2" fmla="*/ 3042557 w 3042557"/>
                <a:gd name="connsiteY2" fmla="*/ 800101 h 1665515"/>
                <a:gd name="connsiteX3" fmla="*/ 0 w 3042557"/>
                <a:gd name="connsiteY3" fmla="*/ 1665515 h 1665515"/>
                <a:gd name="connsiteX4" fmla="*/ 0 w 3042557"/>
                <a:gd name="connsiteY4" fmla="*/ 898072 h 1665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557" h="1665515">
                  <a:moveTo>
                    <a:pt x="0" y="898072"/>
                  </a:moveTo>
                  <a:lnTo>
                    <a:pt x="3034774" y="0"/>
                  </a:lnTo>
                  <a:cubicBezTo>
                    <a:pt x="3037368" y="266700"/>
                    <a:pt x="3039963" y="533401"/>
                    <a:pt x="3042557" y="800101"/>
                  </a:cubicBezTo>
                  <a:lnTo>
                    <a:pt x="0" y="1665515"/>
                  </a:lnTo>
                  <a:lnTo>
                    <a:pt x="0" y="898072"/>
                  </a:ln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31" name="직사각형 5">
              <a:extLst>
                <a:ext uri="{FF2B5EF4-FFF2-40B4-BE49-F238E27FC236}">
                  <a16:creationId xmlns:a16="http://schemas.microsoft.com/office/drawing/2014/main" id="{1F7570D1-FF15-E3EC-0829-8012BF4CBF09}"/>
                </a:ext>
              </a:extLst>
            </p:cNvPr>
            <p:cNvSpPr/>
            <p:nvPr/>
          </p:nvSpPr>
          <p:spPr bwMode="auto">
            <a:xfrm>
              <a:off x="4637174" y="1520469"/>
              <a:ext cx="2104277" cy="1665515"/>
            </a:xfrm>
            <a:custGeom>
              <a:avLst/>
              <a:gdLst>
                <a:gd name="connsiteX0" fmla="*/ 0 w 3009900"/>
                <a:gd name="connsiteY0" fmla="*/ 0 h 767443"/>
                <a:gd name="connsiteX1" fmla="*/ 3009900 w 3009900"/>
                <a:gd name="connsiteY1" fmla="*/ 0 h 767443"/>
                <a:gd name="connsiteX2" fmla="*/ 3009900 w 3009900"/>
                <a:gd name="connsiteY2" fmla="*/ 767443 h 767443"/>
                <a:gd name="connsiteX3" fmla="*/ 0 w 3009900"/>
                <a:gd name="connsiteY3" fmla="*/ 767443 h 767443"/>
                <a:gd name="connsiteX4" fmla="*/ 0 w 3009900"/>
                <a:gd name="connsiteY4" fmla="*/ 0 h 767443"/>
                <a:gd name="connsiteX0" fmla="*/ 0 w 3026228"/>
                <a:gd name="connsiteY0" fmla="*/ 898072 h 1665515"/>
                <a:gd name="connsiteX1" fmla="*/ 3026228 w 3026228"/>
                <a:gd name="connsiteY1" fmla="*/ 0 h 1665515"/>
                <a:gd name="connsiteX2" fmla="*/ 3009900 w 3026228"/>
                <a:gd name="connsiteY2" fmla="*/ 1665515 h 1665515"/>
                <a:gd name="connsiteX3" fmla="*/ 0 w 3026228"/>
                <a:gd name="connsiteY3" fmla="*/ 1665515 h 1665515"/>
                <a:gd name="connsiteX4" fmla="*/ 0 w 3026228"/>
                <a:gd name="connsiteY4" fmla="*/ 898072 h 1665515"/>
                <a:gd name="connsiteX0" fmla="*/ 0 w 3042557"/>
                <a:gd name="connsiteY0" fmla="*/ 898072 h 1665515"/>
                <a:gd name="connsiteX1" fmla="*/ 3026228 w 3042557"/>
                <a:gd name="connsiteY1" fmla="*/ 0 h 1665515"/>
                <a:gd name="connsiteX2" fmla="*/ 3042557 w 3042557"/>
                <a:gd name="connsiteY2" fmla="*/ 800101 h 1665515"/>
                <a:gd name="connsiteX3" fmla="*/ 0 w 3042557"/>
                <a:gd name="connsiteY3" fmla="*/ 1665515 h 1665515"/>
                <a:gd name="connsiteX4" fmla="*/ 0 w 3042557"/>
                <a:gd name="connsiteY4" fmla="*/ 898072 h 1665515"/>
                <a:gd name="connsiteX0" fmla="*/ 0 w 3042557"/>
                <a:gd name="connsiteY0" fmla="*/ 898072 h 1665515"/>
                <a:gd name="connsiteX1" fmla="*/ 3034774 w 3042557"/>
                <a:gd name="connsiteY1" fmla="*/ 0 h 1665515"/>
                <a:gd name="connsiteX2" fmla="*/ 3042557 w 3042557"/>
                <a:gd name="connsiteY2" fmla="*/ 800101 h 1665515"/>
                <a:gd name="connsiteX3" fmla="*/ 0 w 3042557"/>
                <a:gd name="connsiteY3" fmla="*/ 1665515 h 1665515"/>
                <a:gd name="connsiteX4" fmla="*/ 0 w 3042557"/>
                <a:gd name="connsiteY4" fmla="*/ 898072 h 1665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557" h="1665515">
                  <a:moveTo>
                    <a:pt x="0" y="898072"/>
                  </a:moveTo>
                  <a:lnTo>
                    <a:pt x="3034774" y="0"/>
                  </a:lnTo>
                  <a:cubicBezTo>
                    <a:pt x="3037368" y="266700"/>
                    <a:pt x="3039963" y="533401"/>
                    <a:pt x="3042557" y="800101"/>
                  </a:cubicBezTo>
                  <a:lnTo>
                    <a:pt x="0" y="1665515"/>
                  </a:lnTo>
                  <a:lnTo>
                    <a:pt x="0" y="898072"/>
                  </a:lnTo>
                  <a:close/>
                </a:path>
              </a:pathLst>
            </a:custGeom>
            <a:gradFill>
              <a:gsLst>
                <a:gs pos="0">
                  <a:schemeClr val="accent1">
                    <a:lumMod val="50000"/>
                    <a:alpha val="0"/>
                  </a:schemeClr>
                </a:gs>
                <a:gs pos="100000">
                  <a:schemeClr val="accent1">
                    <a:lumMod val="50000"/>
                  </a:schemeClr>
                </a:gs>
              </a:gsLst>
              <a:lin ang="10800000" scaled="0"/>
            </a:gra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grpSp>
      <p:pic>
        <p:nvPicPr>
          <p:cNvPr id="13" name="Graphic 12" descr="Badge 3 with solid fill">
            <a:extLst>
              <a:ext uri="{FF2B5EF4-FFF2-40B4-BE49-F238E27FC236}">
                <a16:creationId xmlns:a16="http://schemas.microsoft.com/office/drawing/2014/main" id="{753C7474-2E8D-0546-D7DB-FB3F7958ED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36436" y="1396643"/>
            <a:ext cx="914400" cy="914400"/>
          </a:xfrm>
          <a:prstGeom prst="rect">
            <a:avLst/>
          </a:prstGeom>
        </p:spPr>
      </p:pic>
      <p:sp>
        <p:nvSpPr>
          <p:cNvPr id="2" name="Slide Number Placeholder 5">
            <a:extLst>
              <a:ext uri="{FF2B5EF4-FFF2-40B4-BE49-F238E27FC236}">
                <a16:creationId xmlns:a16="http://schemas.microsoft.com/office/drawing/2014/main" id="{947DC593-B092-E521-469E-78F8EAC949A9}"/>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8CE06A72-6200-4678-8B6E-EC76319A4F9B}" type="slidenum">
              <a:rPr lang="en-US" smtClean="0"/>
              <a:pPr/>
              <a:t>20</a:t>
            </a:fld>
            <a:endParaRPr lang="en-US"/>
          </a:p>
        </p:txBody>
      </p:sp>
    </p:spTree>
    <p:extLst>
      <p:ext uri="{BB962C8B-B14F-4D97-AF65-F5344CB8AC3E}">
        <p14:creationId xmlns:p14="http://schemas.microsoft.com/office/powerpoint/2010/main" val="1698869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A wooden folding screen with a white wall&#10;&#10;Description automatically generated">
            <a:extLst>
              <a:ext uri="{FF2B5EF4-FFF2-40B4-BE49-F238E27FC236}">
                <a16:creationId xmlns:a16="http://schemas.microsoft.com/office/drawing/2014/main" id="{60BC90B0-13C4-9076-741F-95BA48796A0F}"/>
              </a:ext>
            </a:extLst>
          </p:cNvPr>
          <p:cNvPicPr>
            <a:picLocks noGrp="1" noChangeAspect="1"/>
          </p:cNvPicPr>
          <p:nvPr>
            <p:ph type="pic" sz="quarter" idx="17"/>
          </p:nvPr>
        </p:nvPicPr>
        <p:blipFill>
          <a:blip r:embed="rId3"/>
          <a:srcRect l="17" r="17"/>
          <a:stretch>
            <a:fillRect/>
          </a:stretch>
        </p:blipFill>
        <p:spPr/>
      </p:pic>
      <p:sp>
        <p:nvSpPr>
          <p:cNvPr id="267" name="직사각형 266"/>
          <p:cNvSpPr/>
          <p:nvPr/>
        </p:nvSpPr>
        <p:spPr bwMode="auto">
          <a:xfrm>
            <a:off x="7228644" y="3916134"/>
            <a:ext cx="4320321" cy="2313586"/>
          </a:xfrm>
          <a:prstGeom prst="rect">
            <a:avLst/>
          </a:prstGeom>
          <a:solidFill>
            <a:schemeClr val="accent1"/>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4" name="직사각형 3"/>
          <p:cNvSpPr/>
          <p:nvPr/>
        </p:nvSpPr>
        <p:spPr bwMode="auto">
          <a:xfrm>
            <a:off x="5920522" y="690574"/>
            <a:ext cx="5628443" cy="1513866"/>
          </a:xfrm>
          <a:prstGeom prst="rect">
            <a:avLst/>
          </a:prstGeom>
          <a:solidFill>
            <a:schemeClr val="bg2"/>
          </a:solidFill>
          <a:ln>
            <a:noFill/>
          </a:ln>
          <a:effectLst>
            <a:outerShdw blurRad="177800" dist="127000" dir="2760000" algn="ctr" rotWithShape="0">
              <a:schemeClr val="tx2">
                <a:alpha val="30000"/>
              </a:schemeClr>
            </a:outerShdw>
          </a:effectLst>
        </p:spPr>
        <p:txBody>
          <a:bodyPr vert="horz" wrap="square" lIns="91440" tIns="45720" rIns="91440" bIns="45720" numCol="1" rtlCol="0" anchor="t" anchorCtr="0" compatLnSpc="1">
            <a:prstTxWarp prst="textNoShape">
              <a:avLst/>
            </a:prstTxWarp>
          </a:bodyPr>
          <a:lstStyle/>
          <a:p>
            <a:pPr algn="ctr"/>
            <a:endParaRPr lang="ko-KR" altLang="en-US"/>
          </a:p>
        </p:txBody>
      </p:sp>
      <p:cxnSp>
        <p:nvCxnSpPr>
          <p:cNvPr id="9" name="직선 연결선 8"/>
          <p:cNvCxnSpPr/>
          <p:nvPr/>
        </p:nvCxnSpPr>
        <p:spPr>
          <a:xfrm>
            <a:off x="5925342" y="688160"/>
            <a:ext cx="0" cy="1522256"/>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030347" y="906205"/>
            <a:ext cx="5320012" cy="1082604"/>
          </a:xfrm>
          <a:prstGeom prst="rect">
            <a:avLst/>
          </a:prstGeom>
          <a:noFill/>
        </p:spPr>
        <p:txBody>
          <a:bodyPr wrap="square" rtlCol="0">
            <a:spAutoFit/>
          </a:bodyPr>
          <a:lstStyle/>
          <a:p>
            <a:pPr eaLnBrk="0" latinLnBrk="0" hangingPunct="0">
              <a:lnSpc>
                <a:spcPct val="109000"/>
              </a:lnSpc>
              <a:spcBef>
                <a:spcPts val="600"/>
              </a:spcBef>
            </a:pPr>
            <a:r>
              <a:rPr lang="en-US" altLang="ko-KR" sz="2000">
                <a:solidFill>
                  <a:schemeClr val="accent1"/>
                </a:solidFill>
                <a:latin typeface="Calibri" panose="020F0502020204030204" pitchFamily="34" charset="0"/>
                <a:ea typeface="Calibri" panose="020F0502020204030204" pitchFamily="34" charset="0"/>
                <a:cs typeface="Calibri" panose="020F0502020204030204" pitchFamily="34" charset="0"/>
              </a:rPr>
              <a:t>If an individual with a disability requests a private room, the center </a:t>
            </a:r>
            <a:r>
              <a:rPr lang="en-US" altLang="ko-KR" sz="2000" b="1" u="sng">
                <a:solidFill>
                  <a:schemeClr val="accent1"/>
                </a:solidFill>
                <a:latin typeface="Calibri" panose="020F0502020204030204" pitchFamily="34" charset="0"/>
                <a:ea typeface="Calibri" panose="020F0502020204030204" pitchFamily="34" charset="0"/>
                <a:cs typeface="Calibri" panose="020F0502020204030204" pitchFamily="34" charset="0"/>
              </a:rPr>
              <a:t>cannot</a:t>
            </a:r>
            <a:r>
              <a:rPr lang="en-US" altLang="ko-KR" sz="2000">
                <a:solidFill>
                  <a:schemeClr val="accent1"/>
                </a:solidFill>
                <a:latin typeface="Calibri" panose="020F0502020204030204" pitchFamily="34" charset="0"/>
                <a:ea typeface="Calibri" panose="020F0502020204030204" pitchFamily="34" charset="0"/>
                <a:cs typeface="Calibri" panose="020F0502020204030204" pitchFamily="34" charset="0"/>
              </a:rPr>
              <a:t> tell the individual that Job Corps does not provide private rooms.</a:t>
            </a:r>
          </a:p>
        </p:txBody>
      </p:sp>
      <p:sp>
        <p:nvSpPr>
          <p:cNvPr id="7" name="TextBox 6"/>
          <p:cNvSpPr txBox="1"/>
          <p:nvPr/>
        </p:nvSpPr>
        <p:spPr>
          <a:xfrm>
            <a:off x="643030" y="3387456"/>
            <a:ext cx="4508986" cy="1446550"/>
          </a:xfrm>
          <a:prstGeom prst="rect">
            <a:avLst/>
          </a:prstGeom>
          <a:noFill/>
        </p:spPr>
        <p:txBody>
          <a:bodyPr wrap="square" rtlCol="0">
            <a:spAutoFit/>
          </a:bodyPr>
          <a:lstStyle/>
          <a:p>
            <a:r>
              <a:rPr lang="da-DK" altLang="ko-KR" sz="4400">
                <a:solidFill>
                  <a:schemeClr val="bg2"/>
                </a:solidFill>
                <a:latin typeface="Franklin Gothic Demi" panose="020B0703020102020204" pitchFamily="34" charset="0"/>
                <a:ea typeface="Calibri" panose="020F0502020204030204" pitchFamily="34" charset="0"/>
              </a:rPr>
              <a:t>PRIVATE ROOM REQUEST</a:t>
            </a:r>
            <a:endParaRPr lang="ko-KR" altLang="en-US" sz="4400">
              <a:solidFill>
                <a:schemeClr val="bg2"/>
              </a:solidFill>
              <a:latin typeface="Franklin Gothic Demi" panose="020B0703020102020204" pitchFamily="34" charset="0"/>
              <a:ea typeface="Calibri" panose="020F0502020204030204" pitchFamily="34" charset="0"/>
            </a:endParaRPr>
          </a:p>
        </p:txBody>
      </p:sp>
      <p:sp>
        <p:nvSpPr>
          <p:cNvPr id="2" name="직사각형 3">
            <a:extLst>
              <a:ext uri="{FF2B5EF4-FFF2-40B4-BE49-F238E27FC236}">
                <a16:creationId xmlns:a16="http://schemas.microsoft.com/office/drawing/2014/main" id="{AF419443-BA1E-6547-3C8E-B9B25342C26A}"/>
              </a:ext>
            </a:extLst>
          </p:cNvPr>
          <p:cNvSpPr/>
          <p:nvPr/>
        </p:nvSpPr>
        <p:spPr bwMode="auto">
          <a:xfrm>
            <a:off x="6427866" y="2310499"/>
            <a:ext cx="5121099" cy="1513866"/>
          </a:xfrm>
          <a:prstGeom prst="rect">
            <a:avLst/>
          </a:prstGeom>
          <a:solidFill>
            <a:schemeClr val="bg2"/>
          </a:solidFill>
          <a:ln>
            <a:noFill/>
          </a:ln>
          <a:effectLst>
            <a:outerShdw blurRad="177800" dist="127000" dir="2760000" algn="ctr" rotWithShape="0">
              <a:schemeClr val="tx2">
                <a:alpha val="30000"/>
              </a:schemeClr>
            </a:outerShdw>
          </a:effectLst>
        </p:spPr>
        <p:txBody>
          <a:bodyPr vert="horz" wrap="square" lIns="91440" tIns="45720" rIns="91440" bIns="45720" numCol="1" rtlCol="0" anchor="t" anchorCtr="0" compatLnSpc="1">
            <a:prstTxWarp prst="textNoShape">
              <a:avLst/>
            </a:prstTxWarp>
          </a:bodyPr>
          <a:lstStyle/>
          <a:p>
            <a:pPr algn="ctr"/>
            <a:endParaRPr lang="ko-KR" altLang="en-US"/>
          </a:p>
        </p:txBody>
      </p:sp>
      <p:cxnSp>
        <p:nvCxnSpPr>
          <p:cNvPr id="3" name="직선 연결선 8">
            <a:extLst>
              <a:ext uri="{FF2B5EF4-FFF2-40B4-BE49-F238E27FC236}">
                <a16:creationId xmlns:a16="http://schemas.microsoft.com/office/drawing/2014/main" id="{CFC7C01D-FE33-FEDC-68CB-9926ADD2D5AF}"/>
              </a:ext>
            </a:extLst>
          </p:cNvPr>
          <p:cNvCxnSpPr/>
          <p:nvPr/>
        </p:nvCxnSpPr>
        <p:spPr>
          <a:xfrm>
            <a:off x="6432687" y="2308085"/>
            <a:ext cx="0" cy="1522256"/>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1C02132-3831-3E04-069D-8674CCCF295D}"/>
              </a:ext>
            </a:extLst>
          </p:cNvPr>
          <p:cNvSpPr txBox="1"/>
          <p:nvPr/>
        </p:nvSpPr>
        <p:spPr>
          <a:xfrm>
            <a:off x="6531791" y="2417559"/>
            <a:ext cx="4907053" cy="1285545"/>
          </a:xfrm>
          <a:prstGeom prst="rect">
            <a:avLst/>
          </a:prstGeom>
          <a:noFill/>
        </p:spPr>
        <p:txBody>
          <a:bodyPr wrap="square" rtlCol="0">
            <a:spAutoFit/>
          </a:bodyPr>
          <a:lstStyle/>
          <a:p>
            <a:pPr eaLnBrk="0" latinLnBrk="0" hangingPunct="0">
              <a:lnSpc>
                <a:spcPct val="109000"/>
              </a:lnSpc>
              <a:spcBef>
                <a:spcPts val="600"/>
              </a:spcBef>
            </a:pPr>
            <a:r>
              <a:rPr lang="en-US" altLang="ko-KR">
                <a:latin typeface="Calibri" panose="020F0502020204030204" pitchFamily="34" charset="0"/>
                <a:ea typeface="Calibri" panose="020F0502020204030204" pitchFamily="34" charset="0"/>
                <a:cs typeface="Calibri" panose="020F0502020204030204" pitchFamily="34" charset="0"/>
              </a:rPr>
              <a:t>Instead, the center </a:t>
            </a:r>
            <a:r>
              <a:rPr lang="en-US" altLang="ko-KR" b="1">
                <a:latin typeface="Calibri" panose="020F0502020204030204" pitchFamily="34" charset="0"/>
                <a:ea typeface="Calibri" panose="020F0502020204030204" pitchFamily="34" charset="0"/>
                <a:cs typeface="Calibri" panose="020F0502020204030204" pitchFamily="34" charset="0"/>
              </a:rPr>
              <a:t>must offer reasonable alternative DA, if possible</a:t>
            </a:r>
            <a:r>
              <a:rPr lang="en-US" altLang="ko-KR">
                <a:latin typeface="Calibri" panose="020F0502020204030204" pitchFamily="34" charset="0"/>
                <a:ea typeface="Calibri" panose="020F0502020204030204" pitchFamily="34" charset="0"/>
                <a:cs typeface="Calibri" panose="020F0502020204030204" pitchFamily="34" charset="0"/>
              </a:rPr>
              <a:t>. If the applicant rejects those, then the center must continue the disability accommodation process.</a:t>
            </a:r>
          </a:p>
        </p:txBody>
      </p:sp>
      <p:sp>
        <p:nvSpPr>
          <p:cNvPr id="6" name="TextBox 5">
            <a:extLst>
              <a:ext uri="{FF2B5EF4-FFF2-40B4-BE49-F238E27FC236}">
                <a16:creationId xmlns:a16="http://schemas.microsoft.com/office/drawing/2014/main" id="{F3DCD97F-ACD9-93C7-7CC5-C06D66945A28}"/>
              </a:ext>
            </a:extLst>
          </p:cNvPr>
          <p:cNvSpPr txBox="1"/>
          <p:nvPr/>
        </p:nvSpPr>
        <p:spPr>
          <a:xfrm>
            <a:off x="7436118" y="4116281"/>
            <a:ext cx="3905372" cy="1889428"/>
          </a:xfrm>
          <a:prstGeom prst="rect">
            <a:avLst/>
          </a:prstGeom>
          <a:noFill/>
        </p:spPr>
        <p:txBody>
          <a:bodyPr wrap="square" rtlCol="0">
            <a:spAutoFit/>
          </a:bodyPr>
          <a:lstStyle/>
          <a:p>
            <a:pPr eaLnBrk="0" latinLnBrk="0" hangingPunct="0">
              <a:lnSpc>
                <a:spcPct val="109000"/>
              </a:lnSpc>
              <a:spcBef>
                <a:spcPts val="600"/>
              </a:spcBef>
            </a:pPr>
            <a:r>
              <a:rPr lang="en-US" altLang="ko-KR">
                <a:solidFill>
                  <a:schemeClr val="bg1"/>
                </a:solidFill>
                <a:latin typeface="Calibri" panose="020F0502020204030204" pitchFamily="34" charset="0"/>
                <a:ea typeface="Calibri" panose="020F0502020204030204" pitchFamily="34" charset="0"/>
                <a:cs typeface="Calibri" panose="020F0502020204030204" pitchFamily="34" charset="0"/>
              </a:rPr>
              <a:t>The Center Director/DCs determine whether the request is reasonable. If determined unreasonable, the center must complete the </a:t>
            </a:r>
            <a:r>
              <a:rPr lang="en-US" altLang="ko-KR" i="1">
                <a:solidFill>
                  <a:schemeClr val="bg1"/>
                </a:solidFill>
                <a:latin typeface="Calibri" panose="020F0502020204030204" pitchFamily="34" charset="0"/>
                <a:ea typeface="Calibri" panose="020F0502020204030204" pitchFamily="34" charset="0"/>
                <a:cs typeface="Calibri" panose="020F0502020204030204" pitchFamily="34" charset="0"/>
              </a:rPr>
              <a:t>Reasonableness Review</a:t>
            </a:r>
            <a:r>
              <a:rPr lang="en-US" altLang="ko-KR">
                <a:solidFill>
                  <a:schemeClr val="bg1"/>
                </a:solidFill>
                <a:latin typeface="Calibri" panose="020F0502020204030204" pitchFamily="34" charset="0"/>
                <a:ea typeface="Calibri" panose="020F0502020204030204" pitchFamily="34" charset="0"/>
                <a:cs typeface="Calibri" panose="020F0502020204030204" pitchFamily="34" charset="0"/>
              </a:rPr>
              <a:t> form (Form 2-03) but the </a:t>
            </a:r>
            <a:r>
              <a:rPr lang="en-US" altLang="ko-KR" b="1" u="sng">
                <a:solidFill>
                  <a:schemeClr val="bg1"/>
                </a:solidFill>
                <a:latin typeface="Calibri" panose="020F0502020204030204" pitchFamily="34" charset="0"/>
                <a:ea typeface="Calibri" panose="020F0502020204030204" pitchFamily="34" charset="0"/>
                <a:cs typeface="Calibri" panose="020F0502020204030204" pitchFamily="34" charset="0"/>
              </a:rPr>
              <a:t>final decision rests with the National Office</a:t>
            </a:r>
            <a:r>
              <a:rPr lang="en-US" altLang="ko-KR">
                <a:solidFill>
                  <a:schemeClr val="bg1"/>
                </a:solidFill>
                <a:latin typeface="Calibri" panose="020F0502020204030204" pitchFamily="34" charset="0"/>
                <a:ea typeface="Calibri" panose="020F0502020204030204" pitchFamily="34" charset="0"/>
                <a:cs typeface="Calibri" panose="020F0502020204030204" pitchFamily="34" charset="0"/>
              </a:rPr>
              <a:t>.</a:t>
            </a:r>
          </a:p>
        </p:txBody>
      </p:sp>
      <p:sp>
        <p:nvSpPr>
          <p:cNvPr id="8" name="Slide Number Placeholder 5">
            <a:extLst>
              <a:ext uri="{FF2B5EF4-FFF2-40B4-BE49-F238E27FC236}">
                <a16:creationId xmlns:a16="http://schemas.microsoft.com/office/drawing/2014/main" id="{E8BE94FF-073E-1351-F2FB-A8E151EAFAE2}"/>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8CE06A72-6200-4678-8B6E-EC76319A4F9B}" type="slidenum">
              <a:rPr lang="en-US" smtClean="0"/>
              <a:pPr/>
              <a:t>21</a:t>
            </a:fld>
            <a:endParaRPr lang="en-US"/>
          </a:p>
        </p:txBody>
      </p:sp>
    </p:spTree>
    <p:extLst>
      <p:ext uri="{BB962C8B-B14F-4D97-AF65-F5344CB8AC3E}">
        <p14:creationId xmlns:p14="http://schemas.microsoft.com/office/powerpoint/2010/main" val="3771303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5597A-43AD-995C-7C04-345413144B65}"/>
            </a:ext>
          </a:extLst>
        </p:cNvPr>
        <p:cNvGrpSpPr/>
        <p:nvPr/>
      </p:nvGrpSpPr>
      <p:grpSpPr>
        <a:xfrm>
          <a:off x="0" y="0"/>
          <a:ext cx="0" cy="0"/>
          <a:chOff x="0" y="0"/>
          <a:chExt cx="0" cy="0"/>
        </a:xfrm>
      </p:grpSpPr>
      <p:pic>
        <p:nvPicPr>
          <p:cNvPr id="16" name="Picture Placeholder 15" descr="A room with a bed and a table&#10;&#10;Description automatically generated">
            <a:extLst>
              <a:ext uri="{FF2B5EF4-FFF2-40B4-BE49-F238E27FC236}">
                <a16:creationId xmlns:a16="http://schemas.microsoft.com/office/drawing/2014/main" id="{C3C68A9C-8934-50C8-8F27-7087ED35636F}"/>
              </a:ext>
            </a:extLst>
          </p:cNvPr>
          <p:cNvPicPr>
            <a:picLocks noGrp="1" noChangeAspect="1"/>
          </p:cNvPicPr>
          <p:nvPr>
            <p:ph type="pic" sz="quarter" idx="13"/>
          </p:nvPr>
        </p:nvPicPr>
        <p:blipFill>
          <a:blip r:embed="rId3"/>
          <a:srcRect l="33" r="33"/>
          <a:stretch>
            <a:fillRect/>
          </a:stretch>
        </p:blipFill>
        <p:spPr/>
      </p:pic>
      <p:sp>
        <p:nvSpPr>
          <p:cNvPr id="5" name="직사각형 4">
            <a:extLst>
              <a:ext uri="{FF2B5EF4-FFF2-40B4-BE49-F238E27FC236}">
                <a16:creationId xmlns:a16="http://schemas.microsoft.com/office/drawing/2014/main" id="{4BDA8C2B-CC69-ADE1-BA6D-2C4C747C7B3A}"/>
              </a:ext>
            </a:extLst>
          </p:cNvPr>
          <p:cNvSpPr/>
          <p:nvPr/>
        </p:nvSpPr>
        <p:spPr bwMode="auto">
          <a:xfrm>
            <a:off x="5674422" y="2117868"/>
            <a:ext cx="5712981" cy="4108279"/>
          </a:xfrm>
          <a:prstGeom prst="rect">
            <a:avLst/>
          </a:prstGeom>
          <a:solidFill>
            <a:schemeClr val="accent6"/>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6" name="TextBox 5">
            <a:extLst>
              <a:ext uri="{FF2B5EF4-FFF2-40B4-BE49-F238E27FC236}">
                <a16:creationId xmlns:a16="http://schemas.microsoft.com/office/drawing/2014/main" id="{A02D4CD9-60F9-0A2D-10B2-D22525817303}"/>
              </a:ext>
            </a:extLst>
          </p:cNvPr>
          <p:cNvSpPr txBox="1"/>
          <p:nvPr/>
        </p:nvSpPr>
        <p:spPr>
          <a:xfrm>
            <a:off x="7223242" y="2173256"/>
            <a:ext cx="4062224" cy="3908121"/>
          </a:xfrm>
          <a:prstGeom prst="rect">
            <a:avLst/>
          </a:prstGeom>
          <a:noFill/>
        </p:spPr>
        <p:txBody>
          <a:bodyPr wrap="square" rtlCol="0">
            <a:spAutoFit/>
          </a:bodyPr>
          <a:lstStyle/>
          <a:p>
            <a:pPr algn="ctr" eaLnBrk="0" latinLnBrk="0" hangingPunct="0">
              <a:lnSpc>
                <a:spcPct val="109000"/>
              </a:lnSpc>
              <a:spcBef>
                <a:spcPts val="600"/>
              </a:spcBef>
            </a:pPr>
            <a:r>
              <a:rPr lang="en-US" altLang="ko-KR" sz="2400">
                <a:solidFill>
                  <a:schemeClr val="bg2"/>
                </a:solidFill>
                <a:latin typeface="Calibri" panose="020F0502020204030204" pitchFamily="34" charset="0"/>
                <a:ea typeface="Calibri" panose="020F0502020204030204" pitchFamily="34" charset="0"/>
                <a:cs typeface="Calibri" panose="020F0502020204030204" pitchFamily="34" charset="0"/>
              </a:rPr>
              <a:t>DA </a:t>
            </a:r>
            <a:r>
              <a:rPr lang="en-US" altLang="ko-KR" sz="2400" b="1" u="sng">
                <a:solidFill>
                  <a:schemeClr val="bg2"/>
                </a:solidFill>
                <a:latin typeface="Calibri" panose="020F0502020204030204" pitchFamily="34" charset="0"/>
                <a:ea typeface="Calibri" panose="020F0502020204030204" pitchFamily="34" charset="0"/>
                <a:cs typeface="Calibri" panose="020F0502020204030204" pitchFamily="34" charset="0"/>
              </a:rPr>
              <a:t>must not</a:t>
            </a:r>
            <a:r>
              <a:rPr lang="en-US" altLang="ko-KR" sz="2400" b="1">
                <a:solidFill>
                  <a:schemeClr val="bg2"/>
                </a:solidFill>
                <a:latin typeface="Calibri" panose="020F0502020204030204" pitchFamily="34" charset="0"/>
                <a:ea typeface="Calibri" panose="020F0502020204030204" pitchFamily="34" charset="0"/>
                <a:cs typeface="Calibri" panose="020F0502020204030204" pitchFamily="34" charset="0"/>
              </a:rPr>
              <a:t> be made conditional</a:t>
            </a:r>
            <a:r>
              <a:rPr lang="en-US" altLang="ko-KR" sz="2400">
                <a:solidFill>
                  <a:schemeClr val="bg2"/>
                </a:solidFill>
                <a:latin typeface="Calibri" panose="020F0502020204030204" pitchFamily="34" charset="0"/>
                <a:ea typeface="Calibri" panose="020F0502020204030204" pitchFamily="34" charset="0"/>
                <a:cs typeface="Calibri" panose="020F0502020204030204" pitchFamily="34" charset="0"/>
              </a:rPr>
              <a:t>. For example,</a:t>
            </a:r>
          </a:p>
          <a:p>
            <a:pPr marL="285750" indent="-285750" eaLnBrk="0" latinLnBrk="0" hangingPunct="0">
              <a:lnSpc>
                <a:spcPct val="109000"/>
              </a:lnSpc>
              <a:spcBef>
                <a:spcPts val="600"/>
              </a:spcBef>
              <a:buFont typeface="Wingdings" panose="05000000000000000000" pitchFamily="2" charset="2"/>
              <a:buChar char="§"/>
            </a:pPr>
            <a:r>
              <a:rPr lang="en-US" altLang="ko-KR">
                <a:solidFill>
                  <a:schemeClr val="bg2"/>
                </a:solidFill>
                <a:latin typeface="Calibri" panose="020F0502020204030204" pitchFamily="34" charset="0"/>
                <a:ea typeface="Calibri" panose="020F0502020204030204" pitchFamily="34" charset="0"/>
                <a:cs typeface="Calibri" panose="020F0502020204030204" pitchFamily="34" charset="0"/>
              </a:rPr>
              <a:t>The individual with a disability may have a private room if:</a:t>
            </a:r>
          </a:p>
          <a:p>
            <a:pPr marL="742950" lvl="1" indent="-285750" eaLnBrk="0" latinLnBrk="0" hangingPunct="0">
              <a:lnSpc>
                <a:spcPct val="109000"/>
              </a:lnSpc>
              <a:spcBef>
                <a:spcPts val="600"/>
              </a:spcBef>
              <a:buFont typeface="Wingdings" panose="05000000000000000000" pitchFamily="2" charset="2"/>
              <a:buChar char="§"/>
            </a:pPr>
            <a:r>
              <a:rPr lang="en-US" altLang="ko-KR">
                <a:solidFill>
                  <a:schemeClr val="bg2"/>
                </a:solidFill>
                <a:latin typeface="Calibri" panose="020F0502020204030204" pitchFamily="34" charset="0"/>
                <a:ea typeface="Calibri" panose="020F0502020204030204" pitchFamily="34" charset="0"/>
                <a:cs typeface="Calibri" panose="020F0502020204030204" pitchFamily="34" charset="0"/>
              </a:rPr>
              <a:t>they are compliant with other miscellaneous requirements.</a:t>
            </a:r>
          </a:p>
          <a:p>
            <a:pPr marL="742950" lvl="1" indent="-285750" eaLnBrk="0" latinLnBrk="0" hangingPunct="0">
              <a:lnSpc>
                <a:spcPct val="109000"/>
              </a:lnSpc>
              <a:spcBef>
                <a:spcPts val="600"/>
              </a:spcBef>
              <a:buFont typeface="Wingdings" panose="05000000000000000000" pitchFamily="2" charset="2"/>
              <a:buChar char="§"/>
            </a:pPr>
            <a:r>
              <a:rPr lang="en-US" altLang="ko-KR">
                <a:solidFill>
                  <a:schemeClr val="bg2"/>
                </a:solidFill>
                <a:latin typeface="Calibri" panose="020F0502020204030204" pitchFamily="34" charset="0"/>
                <a:ea typeface="Calibri" panose="020F0502020204030204" pitchFamily="34" charset="0"/>
                <a:cs typeface="Calibri" panose="020F0502020204030204" pitchFamily="34" charset="0"/>
              </a:rPr>
              <a:t>they can try having roommates first.</a:t>
            </a:r>
          </a:p>
          <a:p>
            <a:pPr marL="742950" lvl="1" indent="-285750" eaLnBrk="0" latinLnBrk="0" hangingPunct="0">
              <a:lnSpc>
                <a:spcPct val="109000"/>
              </a:lnSpc>
              <a:spcBef>
                <a:spcPts val="600"/>
              </a:spcBef>
              <a:buFont typeface="Wingdings" panose="05000000000000000000" pitchFamily="2" charset="2"/>
              <a:buChar char="§"/>
            </a:pPr>
            <a:r>
              <a:rPr lang="en-US" altLang="ko-KR">
                <a:solidFill>
                  <a:schemeClr val="bg2"/>
                </a:solidFill>
                <a:latin typeface="Calibri" panose="020F0502020204030204" pitchFamily="34" charset="0"/>
                <a:ea typeface="Calibri" panose="020F0502020204030204" pitchFamily="34" charset="0"/>
                <a:cs typeface="Calibri" panose="020F0502020204030204" pitchFamily="34" charset="0"/>
              </a:rPr>
              <a:t>they agree they may not have a private room the entire time they are enrolled. </a:t>
            </a:r>
            <a:endParaRPr lang="en-US" altLang="ko-KR" sz="240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0725DF3F-9721-B4C1-B00B-FE79726528E1}"/>
              </a:ext>
            </a:extLst>
          </p:cNvPr>
          <p:cNvSpPr txBox="1"/>
          <p:nvPr/>
        </p:nvSpPr>
        <p:spPr>
          <a:xfrm>
            <a:off x="1719627" y="631853"/>
            <a:ext cx="8752746" cy="769441"/>
          </a:xfrm>
          <a:prstGeom prst="rect">
            <a:avLst/>
          </a:prstGeom>
          <a:noFill/>
        </p:spPr>
        <p:txBody>
          <a:bodyPr wrap="square" rtlCol="0">
            <a:spAutoFit/>
          </a:bodyPr>
          <a:lstStyle/>
          <a:p>
            <a:pPr algn="ctr"/>
            <a:r>
              <a:rPr lang="en-US" altLang="ko-KR" sz="4400">
                <a:solidFill>
                  <a:schemeClr val="accent1"/>
                </a:solidFill>
                <a:latin typeface="Franklin Gothic Demi" panose="020B0703020102020204" pitchFamily="34" charset="0"/>
                <a:ea typeface="Calibri" panose="020F0502020204030204" pitchFamily="34" charset="0"/>
              </a:rPr>
              <a:t>CRITICAL</a:t>
            </a:r>
            <a:r>
              <a:rPr lang="en-US" altLang="ko-KR" sz="4400">
                <a:solidFill>
                  <a:schemeClr val="accent6"/>
                </a:solidFill>
                <a:latin typeface="Franklin Gothic Demi" panose="020B0703020102020204" pitchFamily="34" charset="0"/>
                <a:ea typeface="Calibri" panose="020F0502020204030204" pitchFamily="34" charset="0"/>
              </a:rPr>
              <a:t> ALERTS! </a:t>
            </a:r>
            <a:r>
              <a:rPr lang="en-US" altLang="ko-KR">
                <a:solidFill>
                  <a:schemeClr val="accent6"/>
                </a:solidFill>
                <a:latin typeface="Franklin Gothic Demi" panose="020B0703020102020204" pitchFamily="34" charset="0"/>
                <a:ea typeface="Calibri" panose="020F0502020204030204" pitchFamily="34" charset="0"/>
              </a:rPr>
              <a:t>(cont.)</a:t>
            </a:r>
            <a:endParaRPr lang="ko-KR" altLang="en-US">
              <a:solidFill>
                <a:schemeClr val="accent1"/>
              </a:solidFill>
              <a:latin typeface="Franklin Gothic Demi" panose="020B0703020102020204" pitchFamily="34" charset="0"/>
              <a:ea typeface="Calibri" panose="020F0502020204030204" pitchFamily="34" charset="0"/>
            </a:endParaRPr>
          </a:p>
        </p:txBody>
      </p:sp>
      <p:grpSp>
        <p:nvGrpSpPr>
          <p:cNvPr id="32" name="그룹 31">
            <a:extLst>
              <a:ext uri="{FF2B5EF4-FFF2-40B4-BE49-F238E27FC236}">
                <a16:creationId xmlns:a16="http://schemas.microsoft.com/office/drawing/2014/main" id="{AA16B90D-57F1-7F56-06AA-A35C9A646DC7}"/>
              </a:ext>
            </a:extLst>
          </p:cNvPr>
          <p:cNvGrpSpPr/>
          <p:nvPr/>
        </p:nvGrpSpPr>
        <p:grpSpPr>
          <a:xfrm>
            <a:off x="5340108" y="4837188"/>
            <a:ext cx="2363766" cy="1919319"/>
            <a:chOff x="4637174" y="1520469"/>
            <a:chExt cx="2450917" cy="1990084"/>
          </a:xfrm>
        </p:grpSpPr>
        <p:sp>
          <p:nvSpPr>
            <p:cNvPr id="30" name="직사각형 5">
              <a:extLst>
                <a:ext uri="{FF2B5EF4-FFF2-40B4-BE49-F238E27FC236}">
                  <a16:creationId xmlns:a16="http://schemas.microsoft.com/office/drawing/2014/main" id="{765C628B-8FB5-6AC0-29CB-307B4C8D15D5}"/>
                </a:ext>
              </a:extLst>
            </p:cNvPr>
            <p:cNvSpPr/>
            <p:nvPr/>
          </p:nvSpPr>
          <p:spPr bwMode="auto">
            <a:xfrm>
              <a:off x="4983814" y="1845038"/>
              <a:ext cx="2104277" cy="1665515"/>
            </a:xfrm>
            <a:custGeom>
              <a:avLst/>
              <a:gdLst>
                <a:gd name="connsiteX0" fmla="*/ 0 w 3009900"/>
                <a:gd name="connsiteY0" fmla="*/ 0 h 767443"/>
                <a:gd name="connsiteX1" fmla="*/ 3009900 w 3009900"/>
                <a:gd name="connsiteY1" fmla="*/ 0 h 767443"/>
                <a:gd name="connsiteX2" fmla="*/ 3009900 w 3009900"/>
                <a:gd name="connsiteY2" fmla="*/ 767443 h 767443"/>
                <a:gd name="connsiteX3" fmla="*/ 0 w 3009900"/>
                <a:gd name="connsiteY3" fmla="*/ 767443 h 767443"/>
                <a:gd name="connsiteX4" fmla="*/ 0 w 3009900"/>
                <a:gd name="connsiteY4" fmla="*/ 0 h 767443"/>
                <a:gd name="connsiteX0" fmla="*/ 0 w 3026228"/>
                <a:gd name="connsiteY0" fmla="*/ 898072 h 1665515"/>
                <a:gd name="connsiteX1" fmla="*/ 3026228 w 3026228"/>
                <a:gd name="connsiteY1" fmla="*/ 0 h 1665515"/>
                <a:gd name="connsiteX2" fmla="*/ 3009900 w 3026228"/>
                <a:gd name="connsiteY2" fmla="*/ 1665515 h 1665515"/>
                <a:gd name="connsiteX3" fmla="*/ 0 w 3026228"/>
                <a:gd name="connsiteY3" fmla="*/ 1665515 h 1665515"/>
                <a:gd name="connsiteX4" fmla="*/ 0 w 3026228"/>
                <a:gd name="connsiteY4" fmla="*/ 898072 h 1665515"/>
                <a:gd name="connsiteX0" fmla="*/ 0 w 3042557"/>
                <a:gd name="connsiteY0" fmla="*/ 898072 h 1665515"/>
                <a:gd name="connsiteX1" fmla="*/ 3026228 w 3042557"/>
                <a:gd name="connsiteY1" fmla="*/ 0 h 1665515"/>
                <a:gd name="connsiteX2" fmla="*/ 3042557 w 3042557"/>
                <a:gd name="connsiteY2" fmla="*/ 800101 h 1665515"/>
                <a:gd name="connsiteX3" fmla="*/ 0 w 3042557"/>
                <a:gd name="connsiteY3" fmla="*/ 1665515 h 1665515"/>
                <a:gd name="connsiteX4" fmla="*/ 0 w 3042557"/>
                <a:gd name="connsiteY4" fmla="*/ 898072 h 1665515"/>
                <a:gd name="connsiteX0" fmla="*/ 0 w 3042557"/>
                <a:gd name="connsiteY0" fmla="*/ 898072 h 1665515"/>
                <a:gd name="connsiteX1" fmla="*/ 3034774 w 3042557"/>
                <a:gd name="connsiteY1" fmla="*/ 0 h 1665515"/>
                <a:gd name="connsiteX2" fmla="*/ 3042557 w 3042557"/>
                <a:gd name="connsiteY2" fmla="*/ 800101 h 1665515"/>
                <a:gd name="connsiteX3" fmla="*/ 0 w 3042557"/>
                <a:gd name="connsiteY3" fmla="*/ 1665515 h 1665515"/>
                <a:gd name="connsiteX4" fmla="*/ 0 w 3042557"/>
                <a:gd name="connsiteY4" fmla="*/ 898072 h 1665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557" h="1665515">
                  <a:moveTo>
                    <a:pt x="0" y="898072"/>
                  </a:moveTo>
                  <a:lnTo>
                    <a:pt x="3034774" y="0"/>
                  </a:lnTo>
                  <a:cubicBezTo>
                    <a:pt x="3037368" y="266700"/>
                    <a:pt x="3039963" y="533401"/>
                    <a:pt x="3042557" y="800101"/>
                  </a:cubicBezTo>
                  <a:lnTo>
                    <a:pt x="0" y="1665515"/>
                  </a:lnTo>
                  <a:lnTo>
                    <a:pt x="0" y="898072"/>
                  </a:ln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31" name="직사각형 5">
              <a:extLst>
                <a:ext uri="{FF2B5EF4-FFF2-40B4-BE49-F238E27FC236}">
                  <a16:creationId xmlns:a16="http://schemas.microsoft.com/office/drawing/2014/main" id="{354B21EF-1778-F862-82DC-3E0A6CF3F189}"/>
                </a:ext>
              </a:extLst>
            </p:cNvPr>
            <p:cNvSpPr/>
            <p:nvPr/>
          </p:nvSpPr>
          <p:spPr bwMode="auto">
            <a:xfrm>
              <a:off x="4637174" y="1520469"/>
              <a:ext cx="2104277" cy="1665515"/>
            </a:xfrm>
            <a:custGeom>
              <a:avLst/>
              <a:gdLst>
                <a:gd name="connsiteX0" fmla="*/ 0 w 3009900"/>
                <a:gd name="connsiteY0" fmla="*/ 0 h 767443"/>
                <a:gd name="connsiteX1" fmla="*/ 3009900 w 3009900"/>
                <a:gd name="connsiteY1" fmla="*/ 0 h 767443"/>
                <a:gd name="connsiteX2" fmla="*/ 3009900 w 3009900"/>
                <a:gd name="connsiteY2" fmla="*/ 767443 h 767443"/>
                <a:gd name="connsiteX3" fmla="*/ 0 w 3009900"/>
                <a:gd name="connsiteY3" fmla="*/ 767443 h 767443"/>
                <a:gd name="connsiteX4" fmla="*/ 0 w 3009900"/>
                <a:gd name="connsiteY4" fmla="*/ 0 h 767443"/>
                <a:gd name="connsiteX0" fmla="*/ 0 w 3026228"/>
                <a:gd name="connsiteY0" fmla="*/ 898072 h 1665515"/>
                <a:gd name="connsiteX1" fmla="*/ 3026228 w 3026228"/>
                <a:gd name="connsiteY1" fmla="*/ 0 h 1665515"/>
                <a:gd name="connsiteX2" fmla="*/ 3009900 w 3026228"/>
                <a:gd name="connsiteY2" fmla="*/ 1665515 h 1665515"/>
                <a:gd name="connsiteX3" fmla="*/ 0 w 3026228"/>
                <a:gd name="connsiteY3" fmla="*/ 1665515 h 1665515"/>
                <a:gd name="connsiteX4" fmla="*/ 0 w 3026228"/>
                <a:gd name="connsiteY4" fmla="*/ 898072 h 1665515"/>
                <a:gd name="connsiteX0" fmla="*/ 0 w 3042557"/>
                <a:gd name="connsiteY0" fmla="*/ 898072 h 1665515"/>
                <a:gd name="connsiteX1" fmla="*/ 3026228 w 3042557"/>
                <a:gd name="connsiteY1" fmla="*/ 0 h 1665515"/>
                <a:gd name="connsiteX2" fmla="*/ 3042557 w 3042557"/>
                <a:gd name="connsiteY2" fmla="*/ 800101 h 1665515"/>
                <a:gd name="connsiteX3" fmla="*/ 0 w 3042557"/>
                <a:gd name="connsiteY3" fmla="*/ 1665515 h 1665515"/>
                <a:gd name="connsiteX4" fmla="*/ 0 w 3042557"/>
                <a:gd name="connsiteY4" fmla="*/ 898072 h 1665515"/>
                <a:gd name="connsiteX0" fmla="*/ 0 w 3042557"/>
                <a:gd name="connsiteY0" fmla="*/ 898072 h 1665515"/>
                <a:gd name="connsiteX1" fmla="*/ 3034774 w 3042557"/>
                <a:gd name="connsiteY1" fmla="*/ 0 h 1665515"/>
                <a:gd name="connsiteX2" fmla="*/ 3042557 w 3042557"/>
                <a:gd name="connsiteY2" fmla="*/ 800101 h 1665515"/>
                <a:gd name="connsiteX3" fmla="*/ 0 w 3042557"/>
                <a:gd name="connsiteY3" fmla="*/ 1665515 h 1665515"/>
                <a:gd name="connsiteX4" fmla="*/ 0 w 3042557"/>
                <a:gd name="connsiteY4" fmla="*/ 898072 h 1665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557" h="1665515">
                  <a:moveTo>
                    <a:pt x="0" y="898072"/>
                  </a:moveTo>
                  <a:lnTo>
                    <a:pt x="3034774" y="0"/>
                  </a:lnTo>
                  <a:cubicBezTo>
                    <a:pt x="3037368" y="266700"/>
                    <a:pt x="3039963" y="533401"/>
                    <a:pt x="3042557" y="800101"/>
                  </a:cubicBezTo>
                  <a:lnTo>
                    <a:pt x="0" y="1665515"/>
                  </a:lnTo>
                  <a:lnTo>
                    <a:pt x="0" y="898072"/>
                  </a:lnTo>
                  <a:close/>
                </a:path>
              </a:pathLst>
            </a:custGeom>
            <a:gradFill>
              <a:gsLst>
                <a:gs pos="0">
                  <a:schemeClr val="accent1">
                    <a:lumMod val="50000"/>
                    <a:alpha val="0"/>
                  </a:schemeClr>
                </a:gs>
                <a:gs pos="100000">
                  <a:schemeClr val="accent1">
                    <a:lumMod val="50000"/>
                  </a:schemeClr>
                </a:gs>
              </a:gsLst>
              <a:lin ang="10800000" scaled="0"/>
            </a:gra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grpSp>
      <p:pic>
        <p:nvPicPr>
          <p:cNvPr id="18" name="Graphic 17" descr="Badge 4 with solid fill">
            <a:extLst>
              <a:ext uri="{FF2B5EF4-FFF2-40B4-BE49-F238E27FC236}">
                <a16:creationId xmlns:a16="http://schemas.microsoft.com/office/drawing/2014/main" id="{0F371C21-2A41-23FA-C0E1-F71ABCA7A9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3712" y="1231162"/>
            <a:ext cx="914400" cy="914400"/>
          </a:xfrm>
          <a:prstGeom prst="rect">
            <a:avLst/>
          </a:prstGeom>
        </p:spPr>
      </p:pic>
      <p:sp>
        <p:nvSpPr>
          <p:cNvPr id="2" name="Slide Number Placeholder 5">
            <a:extLst>
              <a:ext uri="{FF2B5EF4-FFF2-40B4-BE49-F238E27FC236}">
                <a16:creationId xmlns:a16="http://schemas.microsoft.com/office/drawing/2014/main" id="{DE618E58-538D-E243-7267-19AC74DA953E}"/>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8CE06A72-6200-4678-8B6E-EC76319A4F9B}" type="slidenum">
              <a:rPr lang="en-US" smtClean="0"/>
              <a:pPr/>
              <a:t>22</a:t>
            </a:fld>
            <a:endParaRPr lang="en-US"/>
          </a:p>
        </p:txBody>
      </p:sp>
    </p:spTree>
    <p:extLst>
      <p:ext uri="{BB962C8B-B14F-4D97-AF65-F5344CB8AC3E}">
        <p14:creationId xmlns:p14="http://schemas.microsoft.com/office/powerpoint/2010/main" val="4091603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48A3F913-3F47-C9E8-A464-203F7F3CA6DB}"/>
              </a:ext>
            </a:extLst>
          </p:cNvPr>
          <p:cNvPicPr>
            <a:picLocks noGrp="1" noChangeAspect="1"/>
          </p:cNvPicPr>
          <p:nvPr>
            <p:ph type="pic" sz="quarter" idx="13"/>
          </p:nvPr>
        </p:nvPicPr>
        <p:blipFill>
          <a:blip r:embed="rId3"/>
          <a:srcRect t="20" b="20"/>
          <a:stretch>
            <a:fillRect/>
          </a:stretch>
        </p:blipFill>
        <p:spPr/>
      </p:pic>
      <p:sp>
        <p:nvSpPr>
          <p:cNvPr id="4" name="직사각형 3"/>
          <p:cNvSpPr/>
          <p:nvPr/>
        </p:nvSpPr>
        <p:spPr bwMode="auto">
          <a:xfrm>
            <a:off x="0" y="4608705"/>
            <a:ext cx="12192000" cy="2096895"/>
          </a:xfrm>
          <a:prstGeom prst="rect">
            <a:avLst/>
          </a:prstGeom>
          <a:gradFill>
            <a:gsLst>
              <a:gs pos="0">
                <a:schemeClr val="accent4">
                  <a:lumMod val="50000"/>
                  <a:alpha val="0"/>
                </a:schemeClr>
              </a:gs>
              <a:gs pos="100000">
                <a:schemeClr val="accent3"/>
              </a:gs>
            </a:gsLst>
            <a:lin ang="10800000" scaled="0"/>
          </a:gra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5" name="TextBox 4"/>
          <p:cNvSpPr txBox="1"/>
          <p:nvPr/>
        </p:nvSpPr>
        <p:spPr>
          <a:xfrm>
            <a:off x="966020" y="5463572"/>
            <a:ext cx="9587680" cy="630942"/>
          </a:xfrm>
          <a:prstGeom prst="rect">
            <a:avLst/>
          </a:prstGeom>
          <a:noFill/>
        </p:spPr>
        <p:txBody>
          <a:bodyPr wrap="square" rtlCol="0">
            <a:spAutoFit/>
          </a:bodyPr>
          <a:lstStyle/>
          <a:p>
            <a:pPr eaLnBrk="0" latinLnBrk="0" hangingPunct="0"/>
            <a:r>
              <a:rPr lang="en-US" altLang="ko-KR" sz="3500">
                <a:solidFill>
                  <a:schemeClr val="bg2"/>
                </a:solidFill>
                <a:latin typeface="Franklin Gothic Demi" panose="020B0703020102020204" pitchFamily="34" charset="0"/>
                <a:ea typeface="Calibri" panose="020F0502020204030204" pitchFamily="34" charset="0"/>
              </a:rPr>
              <a:t>REASONABLENESS</a:t>
            </a:r>
            <a:endParaRPr lang="ko-KR" altLang="en-US" sz="3500">
              <a:solidFill>
                <a:schemeClr val="bg2"/>
              </a:solidFill>
              <a:latin typeface="Franklin Gothic Demi" panose="020B0703020102020204" pitchFamily="34" charset="0"/>
              <a:ea typeface="Calibri" panose="020F0502020204030204" pitchFamily="34" charset="0"/>
            </a:endParaRPr>
          </a:p>
        </p:txBody>
      </p:sp>
      <p:sp>
        <p:nvSpPr>
          <p:cNvPr id="6" name="TextBox 5"/>
          <p:cNvSpPr txBox="1"/>
          <p:nvPr/>
        </p:nvSpPr>
        <p:spPr>
          <a:xfrm>
            <a:off x="886692" y="3907564"/>
            <a:ext cx="8276625" cy="1631216"/>
          </a:xfrm>
          <a:prstGeom prst="rect">
            <a:avLst/>
          </a:prstGeom>
          <a:noFill/>
        </p:spPr>
        <p:txBody>
          <a:bodyPr wrap="none" rtlCol="0">
            <a:spAutoFit/>
          </a:bodyPr>
          <a:lstStyle/>
          <a:p>
            <a:pPr eaLnBrk="0" latinLnBrk="0" hangingPunct="0"/>
            <a:r>
              <a:rPr lang="en-US" altLang="ko-KR" sz="10000">
                <a:solidFill>
                  <a:schemeClr val="accent1"/>
                </a:solidFill>
                <a:latin typeface="Franklin Gothic Demi" panose="020B0703020102020204" pitchFamily="34" charset="0"/>
                <a:ea typeface="Calibri" panose="020F0502020204030204" pitchFamily="34" charset="0"/>
              </a:rPr>
              <a:t>DETERMINING</a:t>
            </a:r>
            <a:endParaRPr lang="ko-KR" altLang="en-US" sz="10000">
              <a:solidFill>
                <a:schemeClr val="accent1"/>
              </a:solidFill>
              <a:latin typeface="Franklin Gothic Demi" panose="020B0703020102020204" pitchFamily="34" charset="0"/>
            </a:endParaRPr>
          </a:p>
        </p:txBody>
      </p:sp>
      <p:sp>
        <p:nvSpPr>
          <p:cNvPr id="2" name="Slide Number Placeholder 5">
            <a:extLst>
              <a:ext uri="{FF2B5EF4-FFF2-40B4-BE49-F238E27FC236}">
                <a16:creationId xmlns:a16="http://schemas.microsoft.com/office/drawing/2014/main" id="{50053F86-DF3A-FD9E-FEB6-40F63F128C5D}"/>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8CE06A72-6200-4678-8B6E-EC76319A4F9B}" type="slidenum">
              <a:rPr lang="en-US" smtClean="0"/>
              <a:pPr/>
              <a:t>23</a:t>
            </a:fld>
            <a:endParaRPr lang="en-US"/>
          </a:p>
        </p:txBody>
      </p:sp>
    </p:spTree>
    <p:extLst>
      <p:ext uri="{BB962C8B-B14F-4D97-AF65-F5344CB8AC3E}">
        <p14:creationId xmlns:p14="http://schemas.microsoft.com/office/powerpoint/2010/main" val="1214113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674C93-5C3B-6D33-1CB6-5B1F2479450F}"/>
              </a:ext>
            </a:extLst>
          </p:cNvPr>
          <p:cNvPicPr>
            <a:picLocks noChangeAspect="1"/>
          </p:cNvPicPr>
          <p:nvPr/>
        </p:nvPicPr>
        <p:blipFill>
          <a:blip r:embed="rId3"/>
          <a:stretch>
            <a:fillRect/>
          </a:stretch>
        </p:blipFill>
        <p:spPr>
          <a:xfrm>
            <a:off x="852194" y="109391"/>
            <a:ext cx="4899677" cy="6344572"/>
          </a:xfrm>
          <a:prstGeom prst="rect">
            <a:avLst/>
          </a:prstGeom>
          <a:ln>
            <a:solidFill>
              <a:srgbClr val="EB5C21"/>
            </a:solidFill>
          </a:ln>
        </p:spPr>
      </p:pic>
      <p:sp>
        <p:nvSpPr>
          <p:cNvPr id="5" name="TextBox 4">
            <a:extLst>
              <a:ext uri="{FF2B5EF4-FFF2-40B4-BE49-F238E27FC236}">
                <a16:creationId xmlns:a16="http://schemas.microsoft.com/office/drawing/2014/main" id="{A858F8BC-18DA-26C0-5EE5-FAC2CD219228}"/>
              </a:ext>
            </a:extLst>
          </p:cNvPr>
          <p:cNvSpPr txBox="1"/>
          <p:nvPr/>
        </p:nvSpPr>
        <p:spPr>
          <a:xfrm>
            <a:off x="6256003" y="1490007"/>
            <a:ext cx="4959392" cy="3877985"/>
          </a:xfrm>
          <a:prstGeom prst="rect">
            <a:avLst/>
          </a:prstGeom>
          <a:noFill/>
        </p:spPr>
        <p:txBody>
          <a:bodyPr wrap="square" rtlCol="0">
            <a:spAutoFit/>
          </a:bodyPr>
          <a:lstStyle/>
          <a:p>
            <a:pPr algn="ctr" eaLnBrk="0" latinLnBrk="0" hangingPunct="0"/>
            <a:r>
              <a:rPr lang="en-US" altLang="ko-KR" sz="4400">
                <a:solidFill>
                  <a:schemeClr val="accent1"/>
                </a:solidFill>
                <a:latin typeface="Franklin Gothic Demi" panose="020B0703020102020204" pitchFamily="34" charset="0"/>
                <a:ea typeface="Calibri" panose="020F0502020204030204" pitchFamily="34" charset="0"/>
              </a:rPr>
              <a:t>REASONABLENESS REVIEW FORM</a:t>
            </a:r>
          </a:p>
          <a:p>
            <a:pPr algn="ctr" eaLnBrk="0" latinLnBrk="0" hangingPunct="0"/>
            <a:endParaRPr lang="en-US" altLang="ko-KR" sz="4400">
              <a:solidFill>
                <a:schemeClr val="accent1"/>
              </a:solidFill>
              <a:latin typeface="Franklin Gothic Demi" panose="020B0703020102020204" pitchFamily="34" charset="0"/>
              <a:ea typeface="Calibri" panose="020F0502020204030204" pitchFamily="34" charset="0"/>
            </a:endParaRPr>
          </a:p>
          <a:p>
            <a:pPr algn="ctr" eaLnBrk="0" latinLnBrk="0" hangingPunct="0"/>
            <a:r>
              <a:rPr lang="en-US" altLang="ko-KR" sz="2400" b="1">
                <a:latin typeface="Calibri" panose="020F0502020204030204" pitchFamily="34" charset="0"/>
                <a:ea typeface="Calibri" panose="020F0502020204030204" pitchFamily="34" charset="0"/>
                <a:cs typeface="Calibri" panose="020F0502020204030204" pitchFamily="34" charset="0"/>
              </a:rPr>
              <a:t>Form 2-03 </a:t>
            </a:r>
          </a:p>
          <a:p>
            <a:pPr algn="ctr" eaLnBrk="0" latinLnBrk="0" hangingPunct="0"/>
            <a:r>
              <a:rPr lang="en-US" altLang="ko-KR">
                <a:latin typeface="Calibri" panose="020F0502020204030204" pitchFamily="34" charset="0"/>
                <a:ea typeface="Calibri" panose="020F0502020204030204" pitchFamily="34" charset="0"/>
                <a:cs typeface="Calibri" panose="020F0502020204030204" pitchFamily="34" charset="0"/>
              </a:rPr>
              <a:t>Procedures For Providing Reasonable Accommodation, Reasonable Modifications In Policies, Practices, Or Procedures, And Auxiliary Aids And Services For Participation In The Job Corps Program</a:t>
            </a:r>
            <a:endParaRPr lang="ko-KR" altLang="en-US">
              <a:latin typeface="Calibri" panose="020F0502020204030204" pitchFamily="34" charset="0"/>
              <a:ea typeface="Calibri" panose="020F0502020204030204" pitchFamily="34" charset="0"/>
              <a:cs typeface="Calibri" panose="020F0502020204030204" pitchFamily="34" charset="0"/>
            </a:endParaRPr>
          </a:p>
        </p:txBody>
      </p:sp>
      <p:sp>
        <p:nvSpPr>
          <p:cNvPr id="2" name="Slide Number Placeholder 5">
            <a:extLst>
              <a:ext uri="{FF2B5EF4-FFF2-40B4-BE49-F238E27FC236}">
                <a16:creationId xmlns:a16="http://schemas.microsoft.com/office/drawing/2014/main" id="{E60EA97E-B251-A9EE-A329-C2CFED1F238B}"/>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8CE06A72-6200-4678-8B6E-EC76319A4F9B}" type="slidenum">
              <a:rPr lang="en-US" smtClean="0"/>
              <a:pPr/>
              <a:t>24</a:t>
            </a:fld>
            <a:endParaRPr lang="en-US"/>
          </a:p>
        </p:txBody>
      </p:sp>
    </p:spTree>
    <p:extLst>
      <p:ext uri="{BB962C8B-B14F-4D97-AF65-F5344CB8AC3E}">
        <p14:creationId xmlns:p14="http://schemas.microsoft.com/office/powerpoint/2010/main" val="30734173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73E6A-6BC0-90DE-83E3-B0831B6FDA6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77D580C-6A36-31BA-701C-EEAAA9944B51}"/>
              </a:ext>
            </a:extLst>
          </p:cNvPr>
          <p:cNvSpPr txBox="1"/>
          <p:nvPr/>
        </p:nvSpPr>
        <p:spPr>
          <a:xfrm>
            <a:off x="1086504" y="487116"/>
            <a:ext cx="9455643" cy="1138773"/>
          </a:xfrm>
          <a:prstGeom prst="rect">
            <a:avLst/>
          </a:prstGeom>
          <a:noFill/>
        </p:spPr>
        <p:txBody>
          <a:bodyPr wrap="square" rtlCol="0">
            <a:spAutoFit/>
          </a:bodyPr>
          <a:lstStyle/>
          <a:p>
            <a:pPr algn="ctr" eaLnBrk="0" latinLnBrk="0" hangingPunct="0"/>
            <a:r>
              <a:rPr lang="en-US" altLang="ko-KR" sz="4400">
                <a:solidFill>
                  <a:schemeClr val="accent1"/>
                </a:solidFill>
                <a:latin typeface="Franklin Gothic Demi" panose="020B0703020102020204" pitchFamily="34" charset="0"/>
                <a:ea typeface="Calibri" panose="020F0502020204030204" pitchFamily="34" charset="0"/>
              </a:rPr>
              <a:t>REASONABLENESS REVIEW FORM</a:t>
            </a:r>
          </a:p>
          <a:p>
            <a:pPr algn="ctr" eaLnBrk="0" latinLnBrk="0" hangingPunct="0"/>
            <a:r>
              <a:rPr lang="en-US" altLang="ko-KR" sz="2400">
                <a:latin typeface="Franklin Gothic Demi" panose="020B0703020102020204" pitchFamily="34" charset="0"/>
                <a:ea typeface="Calibri" panose="020F0502020204030204" pitchFamily="34" charset="0"/>
              </a:rPr>
              <a:t>Background</a:t>
            </a:r>
          </a:p>
        </p:txBody>
      </p:sp>
      <p:pic>
        <p:nvPicPr>
          <p:cNvPr id="4" name="Picture 3">
            <a:extLst>
              <a:ext uri="{FF2B5EF4-FFF2-40B4-BE49-F238E27FC236}">
                <a16:creationId xmlns:a16="http://schemas.microsoft.com/office/drawing/2014/main" id="{2E2B2BB3-784F-60B3-E63D-230A7546938D}"/>
              </a:ext>
            </a:extLst>
          </p:cNvPr>
          <p:cNvPicPr>
            <a:picLocks noChangeAspect="1"/>
          </p:cNvPicPr>
          <p:nvPr/>
        </p:nvPicPr>
        <p:blipFill>
          <a:blip r:embed="rId3"/>
          <a:stretch>
            <a:fillRect/>
          </a:stretch>
        </p:blipFill>
        <p:spPr>
          <a:xfrm>
            <a:off x="1744937" y="1625889"/>
            <a:ext cx="8138776" cy="4862126"/>
          </a:xfrm>
          <a:prstGeom prst="rect">
            <a:avLst/>
          </a:prstGeom>
        </p:spPr>
      </p:pic>
      <p:sp>
        <p:nvSpPr>
          <p:cNvPr id="6" name="Slide Number Placeholder 5">
            <a:extLst>
              <a:ext uri="{FF2B5EF4-FFF2-40B4-BE49-F238E27FC236}">
                <a16:creationId xmlns:a16="http://schemas.microsoft.com/office/drawing/2014/main" id="{1F44CD74-2186-57D0-D8E7-C01E9F66F74E}"/>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8CE06A72-6200-4678-8B6E-EC76319A4F9B}" type="slidenum">
              <a:rPr lang="en-US" smtClean="0"/>
              <a:pPr/>
              <a:t>25</a:t>
            </a:fld>
            <a:endParaRPr lang="en-US"/>
          </a:p>
        </p:txBody>
      </p:sp>
    </p:spTree>
    <p:extLst>
      <p:ext uri="{BB962C8B-B14F-4D97-AF65-F5344CB8AC3E}">
        <p14:creationId xmlns:p14="http://schemas.microsoft.com/office/powerpoint/2010/main" val="2075348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6893C-2CDA-D37E-D7D3-9891718A8FB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86295E2-32C7-A56A-268F-8D074210822B}"/>
              </a:ext>
            </a:extLst>
          </p:cNvPr>
          <p:cNvSpPr txBox="1"/>
          <p:nvPr/>
        </p:nvSpPr>
        <p:spPr>
          <a:xfrm>
            <a:off x="1086504" y="487116"/>
            <a:ext cx="9455643" cy="1138773"/>
          </a:xfrm>
          <a:prstGeom prst="rect">
            <a:avLst/>
          </a:prstGeom>
          <a:noFill/>
        </p:spPr>
        <p:txBody>
          <a:bodyPr wrap="square" rtlCol="0">
            <a:spAutoFit/>
          </a:bodyPr>
          <a:lstStyle/>
          <a:p>
            <a:pPr algn="ctr" eaLnBrk="0" latinLnBrk="0" hangingPunct="0"/>
            <a:r>
              <a:rPr lang="en-US" altLang="ko-KR" sz="4400">
                <a:solidFill>
                  <a:schemeClr val="accent1"/>
                </a:solidFill>
                <a:latin typeface="Franklin Gothic Demi" panose="020B0703020102020204" pitchFamily="34" charset="0"/>
                <a:ea typeface="Calibri" panose="020F0502020204030204" pitchFamily="34" charset="0"/>
              </a:rPr>
              <a:t>REASONABLENESS REVIEW FORM</a:t>
            </a:r>
          </a:p>
          <a:p>
            <a:pPr algn="ctr" eaLnBrk="0" latinLnBrk="0" hangingPunct="0"/>
            <a:r>
              <a:rPr lang="en-US" altLang="ko-KR" sz="2400">
                <a:latin typeface="Franklin Gothic Demi" panose="020B0703020102020204" pitchFamily="34" charset="0"/>
                <a:ea typeface="Calibri" panose="020F0502020204030204" pitchFamily="34" charset="0"/>
              </a:rPr>
              <a:t>Background (cont.)</a:t>
            </a:r>
          </a:p>
        </p:txBody>
      </p:sp>
      <p:pic>
        <p:nvPicPr>
          <p:cNvPr id="3" name="Picture 2">
            <a:extLst>
              <a:ext uri="{FF2B5EF4-FFF2-40B4-BE49-F238E27FC236}">
                <a16:creationId xmlns:a16="http://schemas.microsoft.com/office/drawing/2014/main" id="{535A484C-7D11-2459-EA23-D086132AC0D4}"/>
              </a:ext>
            </a:extLst>
          </p:cNvPr>
          <p:cNvPicPr>
            <a:picLocks noChangeAspect="1"/>
          </p:cNvPicPr>
          <p:nvPr/>
        </p:nvPicPr>
        <p:blipFill>
          <a:blip r:embed="rId3"/>
          <a:stretch>
            <a:fillRect/>
          </a:stretch>
        </p:blipFill>
        <p:spPr>
          <a:xfrm>
            <a:off x="1568326" y="2160510"/>
            <a:ext cx="9055348" cy="2536979"/>
          </a:xfrm>
          <a:prstGeom prst="rect">
            <a:avLst/>
          </a:prstGeom>
        </p:spPr>
      </p:pic>
      <p:sp>
        <p:nvSpPr>
          <p:cNvPr id="2" name="Slide Number Placeholder 5">
            <a:extLst>
              <a:ext uri="{FF2B5EF4-FFF2-40B4-BE49-F238E27FC236}">
                <a16:creationId xmlns:a16="http://schemas.microsoft.com/office/drawing/2014/main" id="{CA2C04E5-6FC4-4F49-AED3-E3E074805A5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8CE06A72-6200-4678-8B6E-EC76319A4F9B}" type="slidenum">
              <a:rPr lang="en-US" smtClean="0"/>
              <a:pPr/>
              <a:t>26</a:t>
            </a:fld>
            <a:endParaRPr lang="en-US"/>
          </a:p>
        </p:txBody>
      </p:sp>
    </p:spTree>
    <p:extLst>
      <p:ext uri="{BB962C8B-B14F-4D97-AF65-F5344CB8AC3E}">
        <p14:creationId xmlns:p14="http://schemas.microsoft.com/office/powerpoint/2010/main" val="21323453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653A5-B31C-7C7B-7B2C-C8B8CBB0A55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61ADEFB-81E7-C92D-EB54-364892CC02A9}"/>
              </a:ext>
            </a:extLst>
          </p:cNvPr>
          <p:cNvSpPr txBox="1"/>
          <p:nvPr/>
        </p:nvSpPr>
        <p:spPr>
          <a:xfrm>
            <a:off x="1086504" y="487116"/>
            <a:ext cx="9455643" cy="1138773"/>
          </a:xfrm>
          <a:prstGeom prst="rect">
            <a:avLst/>
          </a:prstGeom>
          <a:noFill/>
        </p:spPr>
        <p:txBody>
          <a:bodyPr wrap="square" rtlCol="0">
            <a:spAutoFit/>
          </a:bodyPr>
          <a:lstStyle/>
          <a:p>
            <a:pPr algn="ctr" eaLnBrk="0" latinLnBrk="0" hangingPunct="0"/>
            <a:r>
              <a:rPr lang="en-US" altLang="ko-KR" sz="4400">
                <a:solidFill>
                  <a:schemeClr val="accent1"/>
                </a:solidFill>
                <a:latin typeface="Franklin Gothic Demi" panose="020B0703020102020204" pitchFamily="34" charset="0"/>
                <a:ea typeface="Calibri" panose="020F0502020204030204" pitchFamily="34" charset="0"/>
              </a:rPr>
              <a:t>REASONABLENESS REVIEW FORM</a:t>
            </a:r>
          </a:p>
          <a:p>
            <a:pPr algn="ctr" eaLnBrk="0" latinLnBrk="0" hangingPunct="0"/>
            <a:r>
              <a:rPr lang="en-US" altLang="ko-KR" sz="2400">
                <a:latin typeface="Franklin Gothic Demi" panose="020B0703020102020204" pitchFamily="34" charset="0"/>
                <a:ea typeface="Calibri" panose="020F0502020204030204" pitchFamily="34" charset="0"/>
              </a:rPr>
              <a:t>Background (cont.)</a:t>
            </a:r>
          </a:p>
        </p:txBody>
      </p:sp>
      <p:pic>
        <p:nvPicPr>
          <p:cNvPr id="4" name="Picture 3">
            <a:extLst>
              <a:ext uri="{FF2B5EF4-FFF2-40B4-BE49-F238E27FC236}">
                <a16:creationId xmlns:a16="http://schemas.microsoft.com/office/drawing/2014/main" id="{4FC5487A-58E2-E734-F517-D70EF1C282CD}"/>
              </a:ext>
            </a:extLst>
          </p:cNvPr>
          <p:cNvPicPr>
            <a:picLocks noChangeAspect="1"/>
          </p:cNvPicPr>
          <p:nvPr/>
        </p:nvPicPr>
        <p:blipFill>
          <a:blip r:embed="rId3"/>
          <a:stretch>
            <a:fillRect/>
          </a:stretch>
        </p:blipFill>
        <p:spPr>
          <a:xfrm>
            <a:off x="1007668" y="2069855"/>
            <a:ext cx="10176664" cy="1964149"/>
          </a:xfrm>
          <a:prstGeom prst="rect">
            <a:avLst/>
          </a:prstGeom>
        </p:spPr>
      </p:pic>
      <p:sp>
        <p:nvSpPr>
          <p:cNvPr id="6" name="Slide Number Placeholder 5">
            <a:extLst>
              <a:ext uri="{FF2B5EF4-FFF2-40B4-BE49-F238E27FC236}">
                <a16:creationId xmlns:a16="http://schemas.microsoft.com/office/drawing/2014/main" id="{5EEE5CDA-39F4-AD03-7FAC-B036C0DC13DC}"/>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8CE06A72-6200-4678-8B6E-EC76319A4F9B}" type="slidenum">
              <a:rPr lang="en-US" smtClean="0"/>
              <a:pPr/>
              <a:t>27</a:t>
            </a:fld>
            <a:endParaRPr lang="en-US"/>
          </a:p>
        </p:txBody>
      </p:sp>
    </p:spTree>
    <p:extLst>
      <p:ext uri="{BB962C8B-B14F-4D97-AF65-F5344CB8AC3E}">
        <p14:creationId xmlns:p14="http://schemas.microsoft.com/office/powerpoint/2010/main" val="2414263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6A8A4-ACE1-D875-DE2F-AA3F831F86B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12F0C04-4FAC-B0D8-1B44-E0D4B6D019FA}"/>
              </a:ext>
            </a:extLst>
          </p:cNvPr>
          <p:cNvSpPr txBox="1"/>
          <p:nvPr/>
        </p:nvSpPr>
        <p:spPr>
          <a:xfrm>
            <a:off x="1086504" y="487116"/>
            <a:ext cx="9455643" cy="1138773"/>
          </a:xfrm>
          <a:prstGeom prst="rect">
            <a:avLst/>
          </a:prstGeom>
          <a:noFill/>
        </p:spPr>
        <p:txBody>
          <a:bodyPr wrap="square" rtlCol="0">
            <a:spAutoFit/>
          </a:bodyPr>
          <a:lstStyle/>
          <a:p>
            <a:pPr algn="ctr" eaLnBrk="0" latinLnBrk="0" hangingPunct="0"/>
            <a:r>
              <a:rPr lang="en-US" altLang="ko-KR" sz="4400">
                <a:solidFill>
                  <a:schemeClr val="accent1"/>
                </a:solidFill>
                <a:latin typeface="Franklin Gothic Demi" panose="020B0703020102020204" pitchFamily="34" charset="0"/>
                <a:ea typeface="Calibri" panose="020F0502020204030204" pitchFamily="34" charset="0"/>
              </a:rPr>
              <a:t>REASONABLENESS REVIEW FORM</a:t>
            </a:r>
          </a:p>
          <a:p>
            <a:pPr algn="ctr" eaLnBrk="0" latinLnBrk="0" hangingPunct="0"/>
            <a:r>
              <a:rPr lang="en-US" altLang="ko-KR" sz="2400">
                <a:latin typeface="Franklin Gothic Demi" panose="020B0703020102020204" pitchFamily="34" charset="0"/>
                <a:ea typeface="Calibri" panose="020F0502020204030204" pitchFamily="34" charset="0"/>
              </a:rPr>
              <a:t>Background (cont.)</a:t>
            </a:r>
          </a:p>
        </p:txBody>
      </p:sp>
      <p:pic>
        <p:nvPicPr>
          <p:cNvPr id="4" name="Picture 3">
            <a:extLst>
              <a:ext uri="{FF2B5EF4-FFF2-40B4-BE49-F238E27FC236}">
                <a16:creationId xmlns:a16="http://schemas.microsoft.com/office/drawing/2014/main" id="{9F450430-BE84-4CAE-F9E8-EEACE85EACEC}"/>
              </a:ext>
            </a:extLst>
          </p:cNvPr>
          <p:cNvPicPr>
            <a:picLocks noChangeAspect="1"/>
          </p:cNvPicPr>
          <p:nvPr/>
        </p:nvPicPr>
        <p:blipFill>
          <a:blip r:embed="rId3"/>
          <a:stretch>
            <a:fillRect/>
          </a:stretch>
        </p:blipFill>
        <p:spPr>
          <a:xfrm>
            <a:off x="1204916" y="1822222"/>
            <a:ext cx="9553319" cy="3862236"/>
          </a:xfrm>
          <a:prstGeom prst="rect">
            <a:avLst/>
          </a:prstGeom>
        </p:spPr>
      </p:pic>
      <p:sp>
        <p:nvSpPr>
          <p:cNvPr id="6" name="Slide Number Placeholder 5">
            <a:extLst>
              <a:ext uri="{FF2B5EF4-FFF2-40B4-BE49-F238E27FC236}">
                <a16:creationId xmlns:a16="http://schemas.microsoft.com/office/drawing/2014/main" id="{3DDCD169-1C9D-83BD-970D-92CF0FA579A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8CE06A72-6200-4678-8B6E-EC76319A4F9B}" type="slidenum">
              <a:rPr lang="en-US" smtClean="0"/>
              <a:pPr/>
              <a:t>28</a:t>
            </a:fld>
            <a:endParaRPr lang="en-US"/>
          </a:p>
        </p:txBody>
      </p:sp>
    </p:spTree>
    <p:extLst>
      <p:ext uri="{BB962C8B-B14F-4D97-AF65-F5344CB8AC3E}">
        <p14:creationId xmlns:p14="http://schemas.microsoft.com/office/powerpoint/2010/main" val="35366519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42121-6C67-F267-E771-1EA90E02716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3BEE60A-0547-4B0C-8B74-47D892BE5D00}"/>
              </a:ext>
            </a:extLst>
          </p:cNvPr>
          <p:cNvSpPr txBox="1"/>
          <p:nvPr/>
        </p:nvSpPr>
        <p:spPr>
          <a:xfrm>
            <a:off x="1086504" y="487116"/>
            <a:ext cx="9455643" cy="1138773"/>
          </a:xfrm>
          <a:prstGeom prst="rect">
            <a:avLst/>
          </a:prstGeom>
          <a:noFill/>
        </p:spPr>
        <p:txBody>
          <a:bodyPr wrap="square" rtlCol="0">
            <a:spAutoFit/>
          </a:bodyPr>
          <a:lstStyle/>
          <a:p>
            <a:pPr algn="ctr" eaLnBrk="0" latinLnBrk="0" hangingPunct="0"/>
            <a:r>
              <a:rPr lang="en-US" altLang="ko-KR" sz="4400">
                <a:solidFill>
                  <a:schemeClr val="accent1"/>
                </a:solidFill>
                <a:latin typeface="Franklin Gothic Demi" panose="020B0703020102020204" pitchFamily="34" charset="0"/>
                <a:ea typeface="Calibri" panose="020F0502020204030204" pitchFamily="34" charset="0"/>
              </a:rPr>
              <a:t>REASONABLENESS REVIEW FORM</a:t>
            </a:r>
          </a:p>
          <a:p>
            <a:pPr algn="ctr" eaLnBrk="0" latinLnBrk="0" hangingPunct="0"/>
            <a:r>
              <a:rPr lang="en-US" altLang="ko-KR" sz="2400">
                <a:latin typeface="Franklin Gothic Demi" panose="020B0703020102020204" pitchFamily="34" charset="0"/>
                <a:ea typeface="Calibri" panose="020F0502020204030204" pitchFamily="34" charset="0"/>
              </a:rPr>
              <a:t>Center Analysis</a:t>
            </a:r>
          </a:p>
        </p:txBody>
      </p:sp>
      <p:pic>
        <p:nvPicPr>
          <p:cNvPr id="3" name="Picture 2">
            <a:extLst>
              <a:ext uri="{FF2B5EF4-FFF2-40B4-BE49-F238E27FC236}">
                <a16:creationId xmlns:a16="http://schemas.microsoft.com/office/drawing/2014/main" id="{11EA6A8E-3AE0-CAB7-CDFF-D47209D13EB2}"/>
              </a:ext>
            </a:extLst>
          </p:cNvPr>
          <p:cNvPicPr>
            <a:picLocks noChangeAspect="1"/>
          </p:cNvPicPr>
          <p:nvPr/>
        </p:nvPicPr>
        <p:blipFill>
          <a:blip r:embed="rId3"/>
          <a:srcRect t="8592"/>
          <a:stretch/>
        </p:blipFill>
        <p:spPr>
          <a:xfrm>
            <a:off x="1368178" y="1625889"/>
            <a:ext cx="9455643" cy="4678011"/>
          </a:xfrm>
          <a:prstGeom prst="rect">
            <a:avLst/>
          </a:prstGeom>
        </p:spPr>
      </p:pic>
      <p:sp>
        <p:nvSpPr>
          <p:cNvPr id="6" name="Slide Number Placeholder 5">
            <a:extLst>
              <a:ext uri="{FF2B5EF4-FFF2-40B4-BE49-F238E27FC236}">
                <a16:creationId xmlns:a16="http://schemas.microsoft.com/office/drawing/2014/main" id="{6B1937FD-0783-8825-2D23-9C4793FC6E8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8CE06A72-6200-4678-8B6E-EC76319A4F9B}" type="slidenum">
              <a:rPr lang="en-US" smtClean="0"/>
              <a:pPr/>
              <a:t>29</a:t>
            </a:fld>
            <a:endParaRPr lang="en-US"/>
          </a:p>
        </p:txBody>
      </p:sp>
    </p:spTree>
    <p:extLst>
      <p:ext uri="{BB962C8B-B14F-4D97-AF65-F5344CB8AC3E}">
        <p14:creationId xmlns:p14="http://schemas.microsoft.com/office/powerpoint/2010/main" val="2420199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3" name="Picture Placeholder 72" descr="A person typing on a computer&#10;&#10;Description automatically generated">
            <a:extLst>
              <a:ext uri="{FF2B5EF4-FFF2-40B4-BE49-F238E27FC236}">
                <a16:creationId xmlns:a16="http://schemas.microsoft.com/office/drawing/2014/main" id="{79C9ADB8-41FD-8887-8AE0-BFA4C6884EB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53" r="53"/>
          <a:stretch>
            <a:fillRect/>
          </a:stretch>
        </p:blipFill>
        <p:spPr/>
      </p:pic>
      <p:sp>
        <p:nvSpPr>
          <p:cNvPr id="4" name="직사각형 3"/>
          <p:cNvSpPr/>
          <p:nvPr/>
        </p:nvSpPr>
        <p:spPr bwMode="auto">
          <a:xfrm>
            <a:off x="0" y="4608705"/>
            <a:ext cx="12192000" cy="2096895"/>
          </a:xfrm>
          <a:prstGeom prst="rect">
            <a:avLst/>
          </a:prstGeom>
          <a:gradFill>
            <a:gsLst>
              <a:gs pos="0">
                <a:schemeClr val="accent4">
                  <a:lumMod val="50000"/>
                  <a:alpha val="0"/>
                </a:schemeClr>
              </a:gs>
              <a:gs pos="100000">
                <a:schemeClr val="accent3"/>
              </a:gs>
            </a:gsLst>
            <a:lin ang="10800000" scaled="0"/>
          </a:gra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5" name="TextBox 4"/>
          <p:cNvSpPr txBox="1"/>
          <p:nvPr/>
        </p:nvSpPr>
        <p:spPr>
          <a:xfrm>
            <a:off x="966020" y="5463572"/>
            <a:ext cx="9587680" cy="1169551"/>
          </a:xfrm>
          <a:prstGeom prst="rect">
            <a:avLst/>
          </a:prstGeom>
          <a:noFill/>
        </p:spPr>
        <p:txBody>
          <a:bodyPr wrap="square" rtlCol="0">
            <a:spAutoFit/>
          </a:bodyPr>
          <a:lstStyle/>
          <a:p>
            <a:pPr eaLnBrk="0" latinLnBrk="0" hangingPunct="0"/>
            <a:r>
              <a:rPr lang="en-US" altLang="ko-KR" sz="3500">
                <a:solidFill>
                  <a:schemeClr val="bg2"/>
                </a:solidFill>
                <a:latin typeface="Franklin Gothic Demi" panose="020B0703020102020204" pitchFamily="34" charset="0"/>
                <a:ea typeface="Calibri" panose="020F0502020204030204" pitchFamily="34" charset="0"/>
              </a:rPr>
              <a:t>DISABILITY ACCOMMODATIONS (DA) AND REASONABLENESS</a:t>
            </a:r>
            <a:endParaRPr lang="ko-KR" altLang="en-US" sz="3500">
              <a:solidFill>
                <a:schemeClr val="bg2"/>
              </a:solidFill>
              <a:latin typeface="Franklin Gothic Demi" panose="020B0703020102020204" pitchFamily="34" charset="0"/>
              <a:ea typeface="Calibri" panose="020F0502020204030204" pitchFamily="34" charset="0"/>
            </a:endParaRPr>
          </a:p>
        </p:txBody>
      </p:sp>
      <p:sp>
        <p:nvSpPr>
          <p:cNvPr id="6" name="TextBox 5"/>
          <p:cNvSpPr txBox="1"/>
          <p:nvPr/>
        </p:nvSpPr>
        <p:spPr>
          <a:xfrm>
            <a:off x="886692" y="3907564"/>
            <a:ext cx="4269117" cy="1631216"/>
          </a:xfrm>
          <a:prstGeom prst="rect">
            <a:avLst/>
          </a:prstGeom>
          <a:noFill/>
        </p:spPr>
        <p:txBody>
          <a:bodyPr wrap="none" rtlCol="0">
            <a:spAutoFit/>
          </a:bodyPr>
          <a:lstStyle/>
          <a:p>
            <a:pPr eaLnBrk="0" latinLnBrk="0" hangingPunct="0"/>
            <a:r>
              <a:rPr lang="en-US" altLang="ko-KR" sz="10000">
                <a:solidFill>
                  <a:schemeClr val="accent1"/>
                </a:solidFill>
                <a:latin typeface="Franklin Gothic Demi" panose="020B0703020102020204" pitchFamily="34" charset="0"/>
                <a:ea typeface="Calibri" panose="020F0502020204030204" pitchFamily="34" charset="0"/>
              </a:rPr>
              <a:t>POLICY</a:t>
            </a:r>
            <a:endParaRPr lang="ko-KR" altLang="en-US" sz="10000">
              <a:solidFill>
                <a:schemeClr val="accent1"/>
              </a:solidFill>
              <a:latin typeface="Franklin Gothic Demi" panose="020B0703020102020204" pitchFamily="34" charset="0"/>
            </a:endParaRPr>
          </a:p>
        </p:txBody>
      </p:sp>
      <p:sp>
        <p:nvSpPr>
          <p:cNvPr id="2" name="Slide Number Placeholder 5">
            <a:extLst>
              <a:ext uri="{FF2B5EF4-FFF2-40B4-BE49-F238E27FC236}">
                <a16:creationId xmlns:a16="http://schemas.microsoft.com/office/drawing/2014/main" id="{D1FE5D43-1F60-863B-1464-97EC8D705192}"/>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8CE06A72-6200-4678-8B6E-EC76319A4F9B}" type="slidenum">
              <a:rPr lang="en-US" smtClean="0"/>
              <a:pPr/>
              <a:t>3</a:t>
            </a:fld>
            <a:endParaRPr lang="en-US"/>
          </a:p>
        </p:txBody>
      </p:sp>
    </p:spTree>
    <p:extLst>
      <p:ext uri="{BB962C8B-B14F-4D97-AF65-F5344CB8AC3E}">
        <p14:creationId xmlns:p14="http://schemas.microsoft.com/office/powerpoint/2010/main" val="40146875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60CBD-B04D-0B30-40A7-7A97C8E161F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6C333F0-029A-F1C3-8ADB-F3087E67DDB1}"/>
              </a:ext>
            </a:extLst>
          </p:cNvPr>
          <p:cNvSpPr txBox="1"/>
          <p:nvPr/>
        </p:nvSpPr>
        <p:spPr>
          <a:xfrm>
            <a:off x="1086504" y="487116"/>
            <a:ext cx="9455643" cy="1138773"/>
          </a:xfrm>
          <a:prstGeom prst="rect">
            <a:avLst/>
          </a:prstGeom>
          <a:noFill/>
        </p:spPr>
        <p:txBody>
          <a:bodyPr wrap="square" rtlCol="0">
            <a:spAutoFit/>
          </a:bodyPr>
          <a:lstStyle/>
          <a:p>
            <a:pPr algn="ctr" eaLnBrk="0" latinLnBrk="0" hangingPunct="0"/>
            <a:r>
              <a:rPr lang="en-US" altLang="ko-KR" sz="4400">
                <a:solidFill>
                  <a:schemeClr val="accent1"/>
                </a:solidFill>
                <a:latin typeface="Franklin Gothic Demi" panose="020B0703020102020204" pitchFamily="34" charset="0"/>
                <a:ea typeface="Calibri" panose="020F0502020204030204" pitchFamily="34" charset="0"/>
              </a:rPr>
              <a:t>REASONABLENESS REVIEW FORM</a:t>
            </a:r>
          </a:p>
          <a:p>
            <a:pPr algn="ctr" eaLnBrk="0" latinLnBrk="0" hangingPunct="0"/>
            <a:r>
              <a:rPr lang="en-US" altLang="ko-KR" sz="2400">
                <a:latin typeface="Franklin Gothic Demi" panose="020B0703020102020204" pitchFamily="34" charset="0"/>
                <a:ea typeface="Calibri" panose="020F0502020204030204" pitchFamily="34" charset="0"/>
              </a:rPr>
              <a:t>Center Analysis (cont.)</a:t>
            </a:r>
          </a:p>
        </p:txBody>
      </p:sp>
      <p:pic>
        <p:nvPicPr>
          <p:cNvPr id="6" name="Picture 5">
            <a:extLst>
              <a:ext uri="{FF2B5EF4-FFF2-40B4-BE49-F238E27FC236}">
                <a16:creationId xmlns:a16="http://schemas.microsoft.com/office/drawing/2014/main" id="{11CD1772-6B1F-5054-6710-1CF937E94023}"/>
              </a:ext>
            </a:extLst>
          </p:cNvPr>
          <p:cNvPicPr>
            <a:picLocks noChangeAspect="1"/>
          </p:cNvPicPr>
          <p:nvPr/>
        </p:nvPicPr>
        <p:blipFill>
          <a:blip r:embed="rId3"/>
          <a:stretch>
            <a:fillRect/>
          </a:stretch>
        </p:blipFill>
        <p:spPr>
          <a:xfrm>
            <a:off x="947583" y="1919929"/>
            <a:ext cx="10296834" cy="3881114"/>
          </a:xfrm>
          <a:prstGeom prst="rect">
            <a:avLst/>
          </a:prstGeom>
        </p:spPr>
      </p:pic>
      <p:sp>
        <p:nvSpPr>
          <p:cNvPr id="8" name="Slide Number Placeholder 5">
            <a:extLst>
              <a:ext uri="{FF2B5EF4-FFF2-40B4-BE49-F238E27FC236}">
                <a16:creationId xmlns:a16="http://schemas.microsoft.com/office/drawing/2014/main" id="{B3958EDA-5374-F7C3-86B2-238550DD56D1}"/>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8CE06A72-6200-4678-8B6E-EC76319A4F9B}" type="slidenum">
              <a:rPr lang="en-US" smtClean="0"/>
              <a:pPr/>
              <a:t>30</a:t>
            </a:fld>
            <a:endParaRPr lang="en-US"/>
          </a:p>
        </p:txBody>
      </p:sp>
    </p:spTree>
    <p:extLst>
      <p:ext uri="{BB962C8B-B14F-4D97-AF65-F5344CB8AC3E}">
        <p14:creationId xmlns:p14="http://schemas.microsoft.com/office/powerpoint/2010/main" val="5338946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609726" y="640818"/>
            <a:ext cx="4084309" cy="775662"/>
          </a:xfrm>
          <a:prstGeom prst="rect">
            <a:avLst/>
          </a:prstGeom>
          <a:noFill/>
        </p:spPr>
        <p:txBody>
          <a:bodyPr wrap="square" rtlCol="0">
            <a:spAutoFit/>
          </a:bodyPr>
          <a:lstStyle/>
          <a:p>
            <a:pPr eaLnBrk="0" latinLnBrk="0" hangingPunct="0">
              <a:lnSpc>
                <a:spcPct val="109000"/>
              </a:lnSpc>
              <a:spcBef>
                <a:spcPts val="600"/>
              </a:spcBef>
            </a:pPr>
            <a:r>
              <a:rPr lang="en-US" altLang="ko-KR" sz="4400" b="1">
                <a:solidFill>
                  <a:srgbClr val="EB5C21"/>
                </a:solidFill>
                <a:latin typeface="Franklin Gothic Demi" panose="020B0703020102020204" pitchFamily="34" charset="0"/>
                <a:ea typeface="Calibri" panose="020F0502020204030204" pitchFamily="34" charset="0"/>
              </a:rPr>
              <a:t>PCA Requests </a:t>
            </a:r>
            <a:endParaRPr lang="ko-KR" altLang="en-US" sz="4400" b="1">
              <a:solidFill>
                <a:srgbClr val="EB5C21"/>
              </a:solidFill>
              <a:latin typeface="Franklin Gothic Demi" panose="020B0703020102020204" pitchFamily="34" charset="0"/>
              <a:ea typeface="Calibri" panose="020F0502020204030204" pitchFamily="34" charset="0"/>
            </a:endParaRPr>
          </a:p>
        </p:txBody>
      </p:sp>
      <p:sp>
        <p:nvSpPr>
          <p:cNvPr id="10" name="TextBox 9"/>
          <p:cNvSpPr txBox="1"/>
          <p:nvPr/>
        </p:nvSpPr>
        <p:spPr>
          <a:xfrm>
            <a:off x="6609726" y="1599989"/>
            <a:ext cx="4319173" cy="2085699"/>
          </a:xfrm>
          <a:prstGeom prst="rect">
            <a:avLst/>
          </a:prstGeom>
          <a:noFill/>
        </p:spPr>
        <p:txBody>
          <a:bodyPr wrap="square" rtlCol="0">
            <a:spAutoFit/>
          </a:bodyPr>
          <a:lstStyle/>
          <a:p>
            <a:pPr eaLnBrk="0" latinLnBrk="0" hangingPunct="0">
              <a:lnSpc>
                <a:spcPct val="109000"/>
              </a:lnSpc>
              <a:spcBef>
                <a:spcPts val="600"/>
              </a:spcBef>
            </a:pPr>
            <a:r>
              <a:rPr lang="pt-BR" altLang="ko-KR" sz="2400">
                <a:latin typeface="Calibri" panose="020F0502020204030204" pitchFamily="34" charset="0"/>
                <a:ea typeface="Calibri" panose="020F0502020204030204" pitchFamily="34" charset="0"/>
              </a:rPr>
              <a:t>If someone requests a PCA, </a:t>
            </a:r>
            <a:r>
              <a:rPr lang="pt-BR" altLang="ko-KR" sz="2400" b="1" u="sng">
                <a:latin typeface="Calibri" panose="020F0502020204030204" pitchFamily="34" charset="0"/>
                <a:ea typeface="Calibri" panose="020F0502020204030204" pitchFamily="34" charset="0"/>
              </a:rPr>
              <a:t>contact your Regional Disability Coordinator</a:t>
            </a:r>
            <a:r>
              <a:rPr lang="pt-BR" altLang="ko-KR" sz="2400" b="1">
                <a:latin typeface="Calibri" panose="020F0502020204030204" pitchFamily="34" charset="0"/>
                <a:ea typeface="Calibri" panose="020F0502020204030204" pitchFamily="34" charset="0"/>
              </a:rPr>
              <a:t> (RDIC) </a:t>
            </a:r>
            <a:r>
              <a:rPr lang="pt-BR" altLang="ko-KR" sz="2400">
                <a:latin typeface="Calibri" panose="020F0502020204030204" pitchFamily="34" charset="0"/>
                <a:ea typeface="Calibri" panose="020F0502020204030204" pitchFamily="34" charset="0"/>
              </a:rPr>
              <a:t>to assist you in completing the Disability Accommodation Process. </a:t>
            </a:r>
            <a:endParaRPr lang="ko-KR" altLang="en-US" sz="2400">
              <a:latin typeface="Calibri" panose="020F0502020204030204" pitchFamily="34" charset="0"/>
              <a:ea typeface="Calibri" panose="020F0502020204030204" pitchFamily="34" charset="0"/>
            </a:endParaRPr>
          </a:p>
        </p:txBody>
      </p:sp>
      <p:cxnSp>
        <p:nvCxnSpPr>
          <p:cNvPr id="12" name="직선 연결선 11"/>
          <p:cNvCxnSpPr/>
          <p:nvPr/>
        </p:nvCxnSpPr>
        <p:spPr>
          <a:xfrm>
            <a:off x="6715685" y="3829880"/>
            <a:ext cx="387632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609726" y="4052707"/>
            <a:ext cx="4319172" cy="2085699"/>
          </a:xfrm>
          <a:prstGeom prst="rect">
            <a:avLst/>
          </a:prstGeom>
          <a:noFill/>
        </p:spPr>
        <p:txBody>
          <a:bodyPr wrap="square" rtlCol="0">
            <a:spAutoFit/>
          </a:bodyPr>
          <a:lstStyle/>
          <a:p>
            <a:pPr eaLnBrk="0" latinLnBrk="0" hangingPunct="0">
              <a:lnSpc>
                <a:spcPct val="109000"/>
              </a:lnSpc>
              <a:spcBef>
                <a:spcPts val="600"/>
              </a:spcBef>
            </a:pPr>
            <a:r>
              <a:rPr lang="en-US" altLang="ko-KR" sz="2400">
                <a:solidFill>
                  <a:schemeClr val="accent1"/>
                </a:solidFill>
                <a:latin typeface="Calibri" panose="020F0502020204030204" pitchFamily="34" charset="0"/>
                <a:ea typeface="Calibri" panose="020F0502020204030204" pitchFamily="34" charset="0"/>
              </a:rPr>
              <a:t>Do not tell an applicant that Job Corps does not provide PCA services without talking to your RDIC first. There are required steps to be completed.</a:t>
            </a:r>
            <a:endParaRPr lang="ko-KR" altLang="en-US" sz="2400">
              <a:solidFill>
                <a:schemeClr val="accent1"/>
              </a:solidFill>
              <a:latin typeface="Calibri" panose="020F0502020204030204" pitchFamily="34" charset="0"/>
              <a:ea typeface="Calibri" panose="020F0502020204030204" pitchFamily="34" charset="0"/>
            </a:endParaRPr>
          </a:p>
        </p:txBody>
      </p:sp>
      <p:pic>
        <p:nvPicPr>
          <p:cNvPr id="16" name="Picture Placeholder 15" descr="A person in a wheelchair&#10;&#10;Description automatically generated">
            <a:extLst>
              <a:ext uri="{FF2B5EF4-FFF2-40B4-BE49-F238E27FC236}">
                <a16:creationId xmlns:a16="http://schemas.microsoft.com/office/drawing/2014/main" id="{5665359C-1606-4EC9-9CC1-C402D5EF0331}"/>
              </a:ext>
            </a:extLst>
          </p:cNvPr>
          <p:cNvPicPr>
            <a:picLocks noGrp="1" noChangeAspect="1"/>
          </p:cNvPicPr>
          <p:nvPr>
            <p:ph type="pic" sz="quarter" idx="16"/>
          </p:nvPr>
        </p:nvPicPr>
        <p:blipFill>
          <a:blip r:embed="rId3"/>
          <a:srcRect l="19" r="19"/>
          <a:stretch>
            <a:fillRect/>
          </a:stretch>
        </p:blipFill>
        <p:spPr>
          <a:xfrm>
            <a:off x="620713" y="1084263"/>
            <a:ext cx="4960937" cy="4784725"/>
          </a:xfrm>
        </p:spPr>
      </p:pic>
      <p:sp>
        <p:nvSpPr>
          <p:cNvPr id="2" name="Slide Number Placeholder 5">
            <a:extLst>
              <a:ext uri="{FF2B5EF4-FFF2-40B4-BE49-F238E27FC236}">
                <a16:creationId xmlns:a16="http://schemas.microsoft.com/office/drawing/2014/main" id="{3DFD5B43-C2FA-DE8D-829C-83B4040E99F4}"/>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8CE06A72-6200-4678-8B6E-EC76319A4F9B}" type="slidenum">
              <a:rPr lang="en-US" smtClean="0"/>
              <a:pPr/>
              <a:t>31</a:t>
            </a:fld>
            <a:endParaRPr lang="en-US"/>
          </a:p>
        </p:txBody>
      </p:sp>
    </p:spTree>
    <p:extLst>
      <p:ext uri="{BB962C8B-B14F-4D97-AF65-F5344CB8AC3E}">
        <p14:creationId xmlns:p14="http://schemas.microsoft.com/office/powerpoint/2010/main" val="28878244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8CC6881-A7AE-52AA-3D32-9838277EFD72}"/>
              </a:ext>
            </a:extLst>
          </p:cNvPr>
          <p:cNvPicPr>
            <a:picLocks noGrp="1" noChangeAspect="1"/>
          </p:cNvPicPr>
          <p:nvPr>
            <p:ph type="pic" sz="quarter" idx="13"/>
          </p:nvPr>
        </p:nvPicPr>
        <p:blipFill>
          <a:blip r:embed="rId3"/>
          <a:srcRect t="12" b="12"/>
          <a:stretch>
            <a:fillRect/>
          </a:stretch>
        </p:blipFill>
        <p:spPr/>
      </p:pic>
      <p:sp>
        <p:nvSpPr>
          <p:cNvPr id="4" name="직사각형 3"/>
          <p:cNvSpPr/>
          <p:nvPr/>
        </p:nvSpPr>
        <p:spPr bwMode="auto">
          <a:xfrm>
            <a:off x="0" y="4608705"/>
            <a:ext cx="12192000" cy="2096895"/>
          </a:xfrm>
          <a:prstGeom prst="rect">
            <a:avLst/>
          </a:prstGeom>
          <a:gradFill>
            <a:gsLst>
              <a:gs pos="0">
                <a:schemeClr val="accent4">
                  <a:lumMod val="50000"/>
                  <a:alpha val="0"/>
                </a:schemeClr>
              </a:gs>
              <a:gs pos="100000">
                <a:schemeClr val="accent3"/>
              </a:gs>
            </a:gsLst>
            <a:lin ang="10800000" scaled="0"/>
          </a:gra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5" name="TextBox 4"/>
          <p:cNvSpPr txBox="1"/>
          <p:nvPr/>
        </p:nvSpPr>
        <p:spPr>
          <a:xfrm>
            <a:off x="966020" y="5339686"/>
            <a:ext cx="9587680" cy="1169551"/>
          </a:xfrm>
          <a:prstGeom prst="rect">
            <a:avLst/>
          </a:prstGeom>
          <a:noFill/>
        </p:spPr>
        <p:txBody>
          <a:bodyPr wrap="square" rtlCol="0">
            <a:spAutoFit/>
          </a:bodyPr>
          <a:lstStyle/>
          <a:p>
            <a:pPr eaLnBrk="0" latinLnBrk="0" hangingPunct="0"/>
            <a:r>
              <a:rPr lang="en-US" altLang="ko-KR" sz="3500">
                <a:solidFill>
                  <a:schemeClr val="bg2"/>
                </a:solidFill>
                <a:latin typeface="Franklin Gothic Demi" panose="020B0703020102020204" pitchFamily="34" charset="0"/>
                <a:ea typeface="Calibri" panose="020F0502020204030204" pitchFamily="34" charset="0"/>
              </a:rPr>
              <a:t>A Reasonableness Determination for National Office Review</a:t>
            </a:r>
            <a:endParaRPr lang="ko-KR" altLang="en-US" sz="3500">
              <a:solidFill>
                <a:schemeClr val="bg2"/>
              </a:solidFill>
              <a:latin typeface="Franklin Gothic Demi" panose="020B0703020102020204" pitchFamily="34" charset="0"/>
              <a:ea typeface="Calibri" panose="020F0502020204030204" pitchFamily="34" charset="0"/>
            </a:endParaRPr>
          </a:p>
        </p:txBody>
      </p:sp>
      <p:sp>
        <p:nvSpPr>
          <p:cNvPr id="6" name="TextBox 5"/>
          <p:cNvSpPr txBox="1"/>
          <p:nvPr/>
        </p:nvSpPr>
        <p:spPr>
          <a:xfrm>
            <a:off x="886692" y="3907564"/>
            <a:ext cx="7350089" cy="1631216"/>
          </a:xfrm>
          <a:prstGeom prst="rect">
            <a:avLst/>
          </a:prstGeom>
          <a:noFill/>
        </p:spPr>
        <p:txBody>
          <a:bodyPr wrap="none" rtlCol="0">
            <a:spAutoFit/>
          </a:bodyPr>
          <a:lstStyle/>
          <a:p>
            <a:pPr eaLnBrk="0" latinLnBrk="0" hangingPunct="0"/>
            <a:r>
              <a:rPr lang="en-US" altLang="ko-KR" sz="10000">
                <a:solidFill>
                  <a:schemeClr val="accent1"/>
                </a:solidFill>
                <a:latin typeface="Franklin Gothic Demi" panose="020B0703020102020204" pitchFamily="34" charset="0"/>
                <a:ea typeface="Calibri" panose="020F0502020204030204" pitchFamily="34" charset="0"/>
              </a:rPr>
              <a:t>SUBMITTING</a:t>
            </a:r>
            <a:endParaRPr lang="ko-KR" altLang="en-US" sz="10000">
              <a:solidFill>
                <a:schemeClr val="accent1"/>
              </a:solidFill>
              <a:latin typeface="Franklin Gothic Demi" panose="020B0703020102020204" pitchFamily="34" charset="0"/>
            </a:endParaRPr>
          </a:p>
        </p:txBody>
      </p:sp>
      <p:sp>
        <p:nvSpPr>
          <p:cNvPr id="2" name="Slide Number Placeholder 5">
            <a:extLst>
              <a:ext uri="{FF2B5EF4-FFF2-40B4-BE49-F238E27FC236}">
                <a16:creationId xmlns:a16="http://schemas.microsoft.com/office/drawing/2014/main" id="{ED68DBE1-C7D1-F9C5-8018-581B0E4109C7}"/>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8CE06A72-6200-4678-8B6E-EC76319A4F9B}" type="slidenum">
              <a:rPr lang="en-US" smtClean="0"/>
              <a:pPr/>
              <a:t>32</a:t>
            </a:fld>
            <a:endParaRPr lang="en-US"/>
          </a:p>
        </p:txBody>
      </p:sp>
    </p:spTree>
    <p:extLst>
      <p:ext uri="{BB962C8B-B14F-4D97-AF65-F5344CB8AC3E}">
        <p14:creationId xmlns:p14="http://schemas.microsoft.com/office/powerpoint/2010/main" val="40859264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타원 2"/>
          <p:cNvSpPr/>
          <p:nvPr/>
        </p:nvSpPr>
        <p:spPr bwMode="auto">
          <a:xfrm>
            <a:off x="1977814" y="806060"/>
            <a:ext cx="3775318" cy="3796952"/>
          </a:xfrm>
          <a:prstGeom prst="ellipse">
            <a:avLst/>
          </a:prstGeom>
          <a:noFill/>
          <a:ln w="19050">
            <a:solidFill>
              <a:schemeClr val="accent1"/>
            </a:solidFill>
            <a:prstDash val="sysDot"/>
          </a:ln>
        </p:spPr>
        <p:txBody>
          <a:bodyPr vert="horz" wrap="square" lIns="91440" tIns="45720" rIns="91440" bIns="45720" numCol="1" rtlCol="0" anchor="t" anchorCtr="0" compatLnSpc="1">
            <a:prstTxWarp prst="textNoShape">
              <a:avLst/>
            </a:prstTxWarp>
          </a:bodyPr>
          <a:lstStyle/>
          <a:p>
            <a:pPr algn="ctr" eaLnBrk="0" latinLnBrk="0" hangingPunct="0">
              <a:lnSpc>
                <a:spcPct val="109000"/>
              </a:lnSpc>
              <a:spcBef>
                <a:spcPts val="600"/>
              </a:spcBef>
            </a:pPr>
            <a:endParaRPr lang="ko-KR" altLang="en-US">
              <a:latin typeface="Calibri" panose="020F0502020204030204" pitchFamily="34" charset="0"/>
            </a:endParaRPr>
          </a:p>
        </p:txBody>
      </p:sp>
      <p:sp>
        <p:nvSpPr>
          <p:cNvPr id="4" name="타원 3"/>
          <p:cNvSpPr/>
          <p:nvPr/>
        </p:nvSpPr>
        <p:spPr bwMode="auto">
          <a:xfrm>
            <a:off x="6438870" y="806060"/>
            <a:ext cx="3870143" cy="3796952"/>
          </a:xfrm>
          <a:prstGeom prst="ellipse">
            <a:avLst/>
          </a:prstGeom>
          <a:solidFill>
            <a:schemeClr val="accent1"/>
          </a:solidFill>
          <a:ln>
            <a:noFill/>
          </a:ln>
        </p:spPr>
        <p:txBody>
          <a:bodyPr vert="horz" wrap="square" lIns="91440" tIns="45720" rIns="91440" bIns="45720" numCol="1" rtlCol="0" anchor="t" anchorCtr="0" compatLnSpc="1">
            <a:prstTxWarp prst="textNoShape">
              <a:avLst/>
            </a:prstTxWarp>
          </a:bodyPr>
          <a:lstStyle/>
          <a:p>
            <a:pPr algn="ctr" eaLnBrk="0" latinLnBrk="0" hangingPunct="0">
              <a:lnSpc>
                <a:spcPct val="109000"/>
              </a:lnSpc>
              <a:spcBef>
                <a:spcPts val="600"/>
              </a:spcBef>
            </a:pPr>
            <a:endParaRPr lang="ko-KR" altLang="en-US">
              <a:latin typeface="Calibri" panose="020F0502020204030204" pitchFamily="34" charset="0"/>
            </a:endParaRPr>
          </a:p>
        </p:txBody>
      </p:sp>
      <p:sp>
        <p:nvSpPr>
          <p:cNvPr id="16" name="TextBox 15"/>
          <p:cNvSpPr txBox="1"/>
          <p:nvPr/>
        </p:nvSpPr>
        <p:spPr>
          <a:xfrm>
            <a:off x="2374054" y="1324543"/>
            <a:ext cx="2982837" cy="2759986"/>
          </a:xfrm>
          <a:prstGeom prst="rect">
            <a:avLst/>
          </a:prstGeom>
          <a:noFill/>
        </p:spPr>
        <p:txBody>
          <a:bodyPr wrap="square" rtlCol="0">
            <a:spAutoFit/>
          </a:bodyPr>
          <a:lstStyle/>
          <a:p>
            <a:pPr algn="ctr" eaLnBrk="0" latinLnBrk="0" hangingPunct="0">
              <a:lnSpc>
                <a:spcPct val="109000"/>
              </a:lnSpc>
              <a:spcBef>
                <a:spcPts val="600"/>
              </a:spcBef>
            </a:pPr>
            <a:r>
              <a:rPr lang="en-US" altLang="ko-KR" sz="2000" b="1">
                <a:solidFill>
                  <a:srgbClr val="EB5C21"/>
                </a:solidFill>
                <a:latin typeface="Calibri" panose="020F0502020204030204" pitchFamily="34" charset="0"/>
                <a:ea typeface="Calibri" panose="020F0502020204030204" pitchFamily="34" charset="0"/>
              </a:rPr>
              <a:t>FIRST</a:t>
            </a:r>
            <a:r>
              <a:rPr lang="en-US" altLang="ko-KR" sz="2000">
                <a:latin typeface="Calibri" panose="020F0502020204030204" pitchFamily="34" charset="0"/>
                <a:ea typeface="Calibri" panose="020F0502020204030204" pitchFamily="34" charset="0"/>
              </a:rPr>
              <a:t>, upload the signed Reasonableness Review Form and all supporting documentation to the Wellness and Accommodation E-Folders (e.g., health/disability) in CIS. </a:t>
            </a:r>
            <a:endParaRPr lang="ko-KR" altLang="en-US" sz="2000">
              <a:latin typeface="Calibri" panose="020F0502020204030204" pitchFamily="34" charset="0"/>
            </a:endParaRPr>
          </a:p>
        </p:txBody>
      </p:sp>
      <p:sp>
        <p:nvSpPr>
          <p:cNvPr id="26" name="TextBox 25"/>
          <p:cNvSpPr txBox="1"/>
          <p:nvPr/>
        </p:nvSpPr>
        <p:spPr>
          <a:xfrm>
            <a:off x="1997787" y="4849037"/>
            <a:ext cx="8196424" cy="1513684"/>
          </a:xfrm>
          <a:prstGeom prst="rect">
            <a:avLst/>
          </a:prstGeom>
          <a:noFill/>
        </p:spPr>
        <p:txBody>
          <a:bodyPr wrap="square" rtlCol="0">
            <a:spAutoFit/>
          </a:bodyPr>
          <a:lstStyle/>
          <a:p>
            <a:pPr algn="ctr" eaLnBrk="0" latinLnBrk="0" hangingPunct="0">
              <a:lnSpc>
                <a:spcPct val="109000"/>
              </a:lnSpc>
              <a:spcBef>
                <a:spcPts val="600"/>
              </a:spcBef>
            </a:pPr>
            <a:r>
              <a:rPr lang="en-US" altLang="ko-KR" sz="4400">
                <a:solidFill>
                  <a:schemeClr val="accent1"/>
                </a:solidFill>
                <a:latin typeface="Franklin Gothic Demi" panose="020B0703020102020204" pitchFamily="34" charset="0"/>
                <a:ea typeface="Calibri" panose="020F0502020204030204" pitchFamily="34" charset="0"/>
              </a:rPr>
              <a:t>SUBMITTING REASONABLENESS DETERMINATIONS FOR REVIEW</a:t>
            </a:r>
            <a:endParaRPr lang="ko-KR" altLang="en-US" sz="4400">
              <a:solidFill>
                <a:schemeClr val="accent1"/>
              </a:solidFill>
              <a:latin typeface="Franklin Gothic Demi" panose="020B0703020102020204" pitchFamily="34" charset="0"/>
            </a:endParaRPr>
          </a:p>
        </p:txBody>
      </p:sp>
      <p:cxnSp>
        <p:nvCxnSpPr>
          <p:cNvPr id="43" name="직선 연결선 42"/>
          <p:cNvCxnSpPr/>
          <p:nvPr/>
        </p:nvCxnSpPr>
        <p:spPr>
          <a:xfrm>
            <a:off x="4243008" y="6362721"/>
            <a:ext cx="3705983"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6D2683F-ED30-E41C-9DAD-438BE087870E}"/>
              </a:ext>
            </a:extLst>
          </p:cNvPr>
          <p:cNvSpPr txBox="1"/>
          <p:nvPr/>
        </p:nvSpPr>
        <p:spPr>
          <a:xfrm>
            <a:off x="6882522" y="1995496"/>
            <a:ext cx="2982837" cy="1418081"/>
          </a:xfrm>
          <a:prstGeom prst="rect">
            <a:avLst/>
          </a:prstGeom>
          <a:noFill/>
        </p:spPr>
        <p:txBody>
          <a:bodyPr wrap="square" rtlCol="0">
            <a:spAutoFit/>
          </a:bodyPr>
          <a:lstStyle/>
          <a:p>
            <a:pPr algn="ctr" eaLnBrk="0" latinLnBrk="0" hangingPunct="0">
              <a:lnSpc>
                <a:spcPct val="109000"/>
              </a:lnSpc>
              <a:spcBef>
                <a:spcPts val="600"/>
              </a:spcBef>
            </a:pPr>
            <a:r>
              <a:rPr lang="en-US" altLang="ko-KR" sz="2000" b="1">
                <a:solidFill>
                  <a:schemeClr val="bg1"/>
                </a:solidFill>
                <a:latin typeface="Calibri" panose="020F0502020204030204" pitchFamily="34" charset="0"/>
                <a:ea typeface="Calibri" panose="020F0502020204030204" pitchFamily="34" charset="0"/>
              </a:rPr>
              <a:t>NEXT</a:t>
            </a:r>
            <a:r>
              <a:rPr lang="en-US" altLang="ko-KR" sz="2000">
                <a:solidFill>
                  <a:schemeClr val="bg1"/>
                </a:solidFill>
                <a:latin typeface="Calibri" panose="020F0502020204030204" pitchFamily="34" charset="0"/>
                <a:ea typeface="Calibri" panose="020F0502020204030204" pitchFamily="34" charset="0"/>
              </a:rPr>
              <a:t>, email your RDIC that a Reasonableness Review has been uploaded for review. </a:t>
            </a:r>
            <a:endParaRPr lang="ko-KR" altLang="en-US" sz="2000">
              <a:solidFill>
                <a:schemeClr val="bg1"/>
              </a:solidFill>
              <a:latin typeface="Calibri" panose="020F0502020204030204" pitchFamily="34" charset="0"/>
            </a:endParaRPr>
          </a:p>
        </p:txBody>
      </p:sp>
      <p:sp>
        <p:nvSpPr>
          <p:cNvPr id="5" name="Slide Number Placeholder 5">
            <a:extLst>
              <a:ext uri="{FF2B5EF4-FFF2-40B4-BE49-F238E27FC236}">
                <a16:creationId xmlns:a16="http://schemas.microsoft.com/office/drawing/2014/main" id="{C3FCE0C0-1001-1055-BC5C-3DA21DC5598D}"/>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8CE06A72-6200-4678-8B6E-EC76319A4F9B}" type="slidenum">
              <a:rPr lang="en-US" smtClean="0"/>
              <a:pPr/>
              <a:t>33</a:t>
            </a:fld>
            <a:endParaRPr lang="en-US"/>
          </a:p>
        </p:txBody>
      </p:sp>
    </p:spTree>
    <p:extLst>
      <p:ext uri="{BB962C8B-B14F-4D97-AF65-F5344CB8AC3E}">
        <p14:creationId xmlns:p14="http://schemas.microsoft.com/office/powerpoint/2010/main" val="2186460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2F33F051-C317-2678-CDEC-5EAE22014057}"/>
            </a:ext>
          </a:extLst>
        </p:cNvPr>
        <p:cNvGrpSpPr/>
        <p:nvPr/>
      </p:nvGrpSpPr>
      <p:grpSpPr>
        <a:xfrm>
          <a:off x="0" y="0"/>
          <a:ext cx="0" cy="0"/>
          <a:chOff x="0" y="0"/>
          <a:chExt cx="0" cy="0"/>
        </a:xfrm>
      </p:grpSpPr>
      <p:pic>
        <p:nvPicPr>
          <p:cNvPr id="15" name="Picture Placeholder 14" descr="A group of people sitting around a table&#10;&#10;Description automatically generated">
            <a:extLst>
              <a:ext uri="{FF2B5EF4-FFF2-40B4-BE49-F238E27FC236}">
                <a16:creationId xmlns:a16="http://schemas.microsoft.com/office/drawing/2014/main" id="{AFB445B8-7732-CD84-5851-DCCEF62B40E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11" b="111"/>
          <a:stretch>
            <a:fillRect/>
          </a:stretch>
        </p:blipFill>
        <p:spPr/>
      </p:pic>
      <p:sp>
        <p:nvSpPr>
          <p:cNvPr id="4" name="직사각형 3">
            <a:extLst>
              <a:ext uri="{FF2B5EF4-FFF2-40B4-BE49-F238E27FC236}">
                <a16:creationId xmlns:a16="http://schemas.microsoft.com/office/drawing/2014/main" id="{96575317-116B-D8FE-5F7D-B26DF7E61B67}"/>
              </a:ext>
            </a:extLst>
          </p:cNvPr>
          <p:cNvSpPr/>
          <p:nvPr/>
        </p:nvSpPr>
        <p:spPr bwMode="auto">
          <a:xfrm>
            <a:off x="0" y="4608705"/>
            <a:ext cx="12192000" cy="2096895"/>
          </a:xfrm>
          <a:prstGeom prst="rect">
            <a:avLst/>
          </a:prstGeom>
          <a:gradFill>
            <a:gsLst>
              <a:gs pos="0">
                <a:schemeClr val="accent4">
                  <a:lumMod val="50000"/>
                  <a:alpha val="0"/>
                </a:schemeClr>
              </a:gs>
              <a:gs pos="100000">
                <a:schemeClr val="accent3"/>
              </a:gs>
            </a:gsLst>
            <a:lin ang="10800000" scaled="0"/>
          </a:gra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5" name="TextBox 4">
            <a:extLst>
              <a:ext uri="{FF2B5EF4-FFF2-40B4-BE49-F238E27FC236}">
                <a16:creationId xmlns:a16="http://schemas.microsoft.com/office/drawing/2014/main" id="{C0263141-EA49-593D-7CCD-9C91DA12519E}"/>
              </a:ext>
            </a:extLst>
          </p:cNvPr>
          <p:cNvSpPr txBox="1"/>
          <p:nvPr/>
        </p:nvSpPr>
        <p:spPr>
          <a:xfrm>
            <a:off x="966020" y="5339686"/>
            <a:ext cx="9587680" cy="630942"/>
          </a:xfrm>
          <a:prstGeom prst="rect">
            <a:avLst/>
          </a:prstGeom>
          <a:noFill/>
        </p:spPr>
        <p:txBody>
          <a:bodyPr wrap="square" rtlCol="0">
            <a:spAutoFit/>
          </a:bodyPr>
          <a:lstStyle/>
          <a:p>
            <a:pPr eaLnBrk="0" latinLnBrk="0" hangingPunct="0"/>
            <a:r>
              <a:rPr lang="en-US" altLang="ko-KR" sz="3500">
                <a:solidFill>
                  <a:schemeClr val="bg2"/>
                </a:solidFill>
                <a:latin typeface="Franklin Gothic Demi" panose="020B0703020102020204" pitchFamily="34" charset="0"/>
                <a:ea typeface="Calibri" panose="020F0502020204030204" pitchFamily="34" charset="0"/>
              </a:rPr>
              <a:t>RDICs and Job Corps Disability Website</a:t>
            </a:r>
            <a:endParaRPr lang="ko-KR" altLang="en-US" sz="3500">
              <a:solidFill>
                <a:schemeClr val="bg2"/>
              </a:solidFill>
              <a:latin typeface="Franklin Gothic Demi" panose="020B070302010202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5A53564C-F230-C09A-0F7F-AB1094B3B6D5}"/>
              </a:ext>
            </a:extLst>
          </p:cNvPr>
          <p:cNvSpPr txBox="1"/>
          <p:nvPr/>
        </p:nvSpPr>
        <p:spPr>
          <a:xfrm>
            <a:off x="886692" y="3907564"/>
            <a:ext cx="7261027" cy="1631216"/>
          </a:xfrm>
          <a:prstGeom prst="rect">
            <a:avLst/>
          </a:prstGeom>
          <a:noFill/>
        </p:spPr>
        <p:txBody>
          <a:bodyPr wrap="none" rtlCol="0">
            <a:spAutoFit/>
          </a:bodyPr>
          <a:lstStyle/>
          <a:p>
            <a:pPr eaLnBrk="0" latinLnBrk="0" hangingPunct="0"/>
            <a:r>
              <a:rPr lang="en-US" altLang="ko-KR" sz="10000">
                <a:solidFill>
                  <a:schemeClr val="accent1"/>
                </a:solidFill>
                <a:latin typeface="Franklin Gothic Demi" panose="020B0703020102020204" pitchFamily="34" charset="0"/>
                <a:ea typeface="Calibri" panose="020F0502020204030204" pitchFamily="34" charset="0"/>
              </a:rPr>
              <a:t>RESOURCES</a:t>
            </a:r>
            <a:endParaRPr lang="ko-KR" altLang="en-US" sz="10000">
              <a:solidFill>
                <a:schemeClr val="accent1"/>
              </a:solidFill>
              <a:latin typeface="Franklin Gothic Demi" panose="020B0703020102020204" pitchFamily="34" charset="0"/>
            </a:endParaRPr>
          </a:p>
        </p:txBody>
      </p:sp>
      <p:sp>
        <p:nvSpPr>
          <p:cNvPr id="2" name="Slide Number Placeholder 5">
            <a:extLst>
              <a:ext uri="{FF2B5EF4-FFF2-40B4-BE49-F238E27FC236}">
                <a16:creationId xmlns:a16="http://schemas.microsoft.com/office/drawing/2014/main" id="{D0B3D3DA-B2A7-68E1-B648-97493BC9996F}"/>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8CE06A72-6200-4678-8B6E-EC76319A4F9B}" type="slidenum">
              <a:rPr lang="en-US" smtClean="0"/>
              <a:pPr/>
              <a:t>34</a:t>
            </a:fld>
            <a:endParaRPr lang="en-US"/>
          </a:p>
        </p:txBody>
      </p:sp>
    </p:spTree>
    <p:extLst>
      <p:ext uri="{BB962C8B-B14F-4D97-AF65-F5344CB8AC3E}">
        <p14:creationId xmlns:p14="http://schemas.microsoft.com/office/powerpoint/2010/main" val="10189516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DEE03E-F27F-4C03-85F7-DAE68133502F}"/>
              </a:ext>
            </a:extLst>
          </p:cNvPr>
          <p:cNvSpPr>
            <a:spLocks noGrp="1"/>
          </p:cNvSpPr>
          <p:nvPr>
            <p:ph sz="quarter" idx="11"/>
          </p:nvPr>
        </p:nvSpPr>
        <p:spPr>
          <a:xfrm>
            <a:off x="1849366" y="1859847"/>
            <a:ext cx="4246635" cy="4286880"/>
          </a:xfrm>
        </p:spPr>
        <p:txBody>
          <a:bodyPr>
            <a:normAutofit fontScale="92500" lnSpcReduction="20000"/>
          </a:bodyPr>
          <a:lstStyle/>
          <a:p>
            <a:pPr marL="0" indent="0">
              <a:lnSpc>
                <a:spcPct val="134000"/>
              </a:lnSpc>
              <a:spcBef>
                <a:spcPts val="600"/>
              </a:spcBef>
              <a:buClr>
                <a:srgbClr val="0070C0"/>
              </a:buClr>
              <a:buNone/>
              <a:defRPr/>
            </a:pPr>
            <a:r>
              <a:rPr lang="en-US" sz="1800" b="1"/>
              <a:t>Boston </a:t>
            </a:r>
          </a:p>
          <a:p>
            <a:pPr marL="0" lvl="1" indent="0">
              <a:lnSpc>
                <a:spcPct val="134000"/>
              </a:lnSpc>
              <a:spcBef>
                <a:spcPts val="600"/>
              </a:spcBef>
              <a:buClr>
                <a:srgbClr val="0070C0"/>
              </a:buClr>
              <a:buNone/>
              <a:defRPr/>
            </a:pPr>
            <a:r>
              <a:rPr lang="en-US" sz="1800">
                <a:solidFill>
                  <a:prstClr val="black"/>
                </a:solidFill>
                <a:latin typeface="Calibri" panose="020F0502020204030204" pitchFamily="34" charset="0"/>
                <a:cs typeface="Calibri" panose="020F0502020204030204" pitchFamily="34" charset="0"/>
              </a:rPr>
              <a:t>Kristen Philbrook</a:t>
            </a:r>
          </a:p>
          <a:p>
            <a:pPr marL="0" lvl="1" indent="0">
              <a:lnSpc>
                <a:spcPct val="134000"/>
              </a:lnSpc>
              <a:spcBef>
                <a:spcPts val="600"/>
              </a:spcBef>
              <a:buClr>
                <a:srgbClr val="0070C0"/>
              </a:buClr>
              <a:buNone/>
              <a:defRPr/>
            </a:pPr>
            <a:r>
              <a:rPr lang="en-US" sz="1800" b="1">
                <a:solidFill>
                  <a:srgbClr val="002060"/>
                </a:solidFill>
                <a:latin typeface="Calibri" panose="020F0502020204030204" pitchFamily="34" charset="0"/>
                <a:cs typeface="Calibri" panose="020F0502020204030204" pitchFamily="34" charset="0"/>
              </a:rPr>
              <a:t>Philbrook.Kristen@jobcorps.org</a:t>
            </a:r>
          </a:p>
          <a:p>
            <a:pPr marL="0" indent="0">
              <a:lnSpc>
                <a:spcPct val="134000"/>
              </a:lnSpc>
              <a:spcBef>
                <a:spcPts val="600"/>
              </a:spcBef>
              <a:buClr>
                <a:srgbClr val="0070C0"/>
              </a:buClr>
              <a:buNone/>
              <a:defRPr/>
            </a:pPr>
            <a:endParaRPr lang="en-US" sz="1800" b="1">
              <a:solidFill>
                <a:prstClr val="black"/>
              </a:solidFill>
            </a:endParaRPr>
          </a:p>
          <a:p>
            <a:pPr marL="0" indent="0">
              <a:lnSpc>
                <a:spcPct val="134000"/>
              </a:lnSpc>
              <a:spcBef>
                <a:spcPts val="600"/>
              </a:spcBef>
              <a:buClr>
                <a:srgbClr val="0070C0"/>
              </a:buClr>
              <a:buNone/>
              <a:defRPr/>
            </a:pPr>
            <a:r>
              <a:rPr lang="en-US" sz="1800" b="1"/>
              <a:t>Philadelphia</a:t>
            </a:r>
          </a:p>
          <a:p>
            <a:pPr marL="0" indent="0">
              <a:lnSpc>
                <a:spcPct val="134000"/>
              </a:lnSpc>
              <a:spcBef>
                <a:spcPts val="600"/>
              </a:spcBef>
              <a:buClr>
                <a:srgbClr val="0070C0"/>
              </a:buClr>
              <a:buNone/>
              <a:defRPr/>
            </a:pPr>
            <a:r>
              <a:rPr lang="en-US" sz="1800">
                <a:solidFill>
                  <a:prstClr val="black"/>
                </a:solidFill>
              </a:rPr>
              <a:t>Angela Jenkins</a:t>
            </a:r>
          </a:p>
          <a:p>
            <a:pPr marL="0" lvl="1" indent="0">
              <a:lnSpc>
                <a:spcPct val="134000"/>
              </a:lnSpc>
              <a:spcBef>
                <a:spcPts val="600"/>
              </a:spcBef>
              <a:buClr>
                <a:srgbClr val="0070C0"/>
              </a:buClr>
              <a:buNone/>
              <a:defRPr/>
            </a:pPr>
            <a:r>
              <a:rPr lang="en-US" sz="1800" b="1">
                <a:solidFill>
                  <a:srgbClr val="002060"/>
                </a:solidFill>
                <a:latin typeface="Calibri" panose="020F0502020204030204" pitchFamily="34" charset="0"/>
                <a:cs typeface="Calibri" panose="020F0502020204030204" pitchFamily="34" charset="0"/>
              </a:rPr>
              <a:t>Jenkins.AngelaK@jobcorps.org</a:t>
            </a:r>
          </a:p>
          <a:p>
            <a:pPr marL="0" indent="0">
              <a:lnSpc>
                <a:spcPct val="134000"/>
              </a:lnSpc>
              <a:spcBef>
                <a:spcPts val="600"/>
              </a:spcBef>
              <a:buClr>
                <a:srgbClr val="0070C0"/>
              </a:buClr>
              <a:buNone/>
              <a:defRPr/>
            </a:pPr>
            <a:endParaRPr lang="en-US" sz="1800" b="1">
              <a:solidFill>
                <a:prstClr val="black"/>
              </a:solidFill>
            </a:endParaRPr>
          </a:p>
          <a:p>
            <a:pPr marL="0" indent="0">
              <a:lnSpc>
                <a:spcPct val="134000"/>
              </a:lnSpc>
              <a:spcBef>
                <a:spcPts val="600"/>
              </a:spcBef>
              <a:buClr>
                <a:srgbClr val="0070C0"/>
              </a:buClr>
              <a:buNone/>
              <a:defRPr/>
            </a:pPr>
            <a:r>
              <a:rPr lang="en-US" sz="1800" b="1"/>
              <a:t>Atlanta and San Francisco</a:t>
            </a:r>
          </a:p>
          <a:p>
            <a:pPr marL="0" indent="0">
              <a:lnSpc>
                <a:spcPct val="134000"/>
              </a:lnSpc>
              <a:spcBef>
                <a:spcPts val="600"/>
              </a:spcBef>
              <a:buClr>
                <a:srgbClr val="0070C0"/>
              </a:buClr>
              <a:buNone/>
              <a:defRPr/>
            </a:pPr>
            <a:r>
              <a:rPr lang="en-US" sz="1800">
                <a:solidFill>
                  <a:prstClr val="black"/>
                </a:solidFill>
              </a:rPr>
              <a:t>Stephanie Karras</a:t>
            </a:r>
          </a:p>
          <a:p>
            <a:pPr marL="0" indent="0">
              <a:lnSpc>
                <a:spcPct val="134000"/>
              </a:lnSpc>
              <a:spcBef>
                <a:spcPts val="600"/>
              </a:spcBef>
              <a:buClr>
                <a:srgbClr val="0070C0"/>
              </a:buClr>
              <a:buNone/>
              <a:defRPr/>
            </a:pPr>
            <a:r>
              <a:rPr lang="en-US" sz="1800" b="1">
                <a:solidFill>
                  <a:srgbClr val="002060"/>
                </a:solidFill>
              </a:rPr>
              <a:t>Karras.Stephanie@jobcorps.org</a:t>
            </a:r>
          </a:p>
          <a:p>
            <a:endParaRPr lang="en-US"/>
          </a:p>
        </p:txBody>
      </p:sp>
      <p:sp>
        <p:nvSpPr>
          <p:cNvPr id="3" name="Content Placeholder 2">
            <a:extLst>
              <a:ext uri="{FF2B5EF4-FFF2-40B4-BE49-F238E27FC236}">
                <a16:creationId xmlns:a16="http://schemas.microsoft.com/office/drawing/2014/main" id="{6CBDBE01-30B8-494E-BFA5-4EAB52A38DC9}"/>
              </a:ext>
            </a:extLst>
          </p:cNvPr>
          <p:cNvSpPr>
            <a:spLocks noGrp="1"/>
          </p:cNvSpPr>
          <p:nvPr>
            <p:ph sz="quarter" idx="12"/>
          </p:nvPr>
        </p:nvSpPr>
        <p:spPr>
          <a:xfrm>
            <a:off x="6685174" y="1859847"/>
            <a:ext cx="4712928" cy="4286880"/>
          </a:xfrm>
        </p:spPr>
        <p:txBody>
          <a:bodyPr/>
          <a:lstStyle/>
          <a:p>
            <a:pPr marL="0" indent="0">
              <a:lnSpc>
                <a:spcPct val="134000"/>
              </a:lnSpc>
              <a:spcBef>
                <a:spcPts val="600"/>
              </a:spcBef>
              <a:buNone/>
              <a:defRPr/>
            </a:pPr>
            <a:r>
              <a:rPr lang="en-US" sz="1800" b="1"/>
              <a:t>Dallas</a:t>
            </a:r>
          </a:p>
          <a:p>
            <a:pPr marL="0" lvl="1" indent="0">
              <a:spcBef>
                <a:spcPts val="600"/>
              </a:spcBef>
              <a:buNone/>
              <a:defRPr/>
            </a:pPr>
            <a:r>
              <a:rPr lang="es-ES" sz="1800">
                <a:latin typeface="Calibri" panose="020F0502020204030204" pitchFamily="34" charset="0"/>
                <a:cs typeface="Calibri" panose="020F0502020204030204" pitchFamily="34" charset="0"/>
              </a:rPr>
              <a:t>Alyssa Purificacion Olivas</a:t>
            </a:r>
          </a:p>
          <a:p>
            <a:pPr marL="0" lvl="1" indent="0">
              <a:spcBef>
                <a:spcPts val="600"/>
              </a:spcBef>
              <a:buNone/>
              <a:defRPr/>
            </a:pPr>
            <a:r>
              <a:rPr lang="es-ES" sz="1800" b="1">
                <a:solidFill>
                  <a:srgbClr val="002060"/>
                </a:solidFill>
                <a:latin typeface="Calibri" panose="020F0502020204030204" pitchFamily="34" charset="0"/>
                <a:cs typeface="Calibri" panose="020F0502020204030204" pitchFamily="34" charset="0"/>
              </a:rPr>
              <a:t>Purificacion.Alyssa@jobcorps.org</a:t>
            </a:r>
          </a:p>
          <a:p>
            <a:pPr marL="457212" lvl="1" indent="0">
              <a:lnSpc>
                <a:spcPct val="134000"/>
              </a:lnSpc>
              <a:spcBef>
                <a:spcPts val="600"/>
              </a:spcBef>
              <a:buNone/>
              <a:defRPr/>
            </a:pPr>
            <a:endParaRPr lang="en-US" sz="1800">
              <a:latin typeface="Calibri" panose="020F0502020204030204" pitchFamily="34" charset="0"/>
              <a:cs typeface="Calibri" panose="020F0502020204030204" pitchFamily="34" charset="0"/>
            </a:endParaRPr>
          </a:p>
          <a:p>
            <a:pPr marL="0" indent="0">
              <a:lnSpc>
                <a:spcPct val="134000"/>
              </a:lnSpc>
              <a:spcBef>
                <a:spcPts val="600"/>
              </a:spcBef>
              <a:buNone/>
              <a:defRPr/>
            </a:pPr>
            <a:r>
              <a:rPr lang="en-US" sz="1800" b="1"/>
              <a:t>Chicago</a:t>
            </a:r>
          </a:p>
          <a:p>
            <a:pPr marL="0" lvl="1" indent="0">
              <a:spcBef>
                <a:spcPts val="600"/>
              </a:spcBef>
              <a:buNone/>
              <a:defRPr/>
            </a:pPr>
            <a:r>
              <a:rPr lang="en-US" sz="1800">
                <a:latin typeface="Calibri" panose="020F0502020204030204" pitchFamily="34" charset="0"/>
                <a:cs typeface="Calibri" panose="020F0502020204030204" pitchFamily="34" charset="0"/>
              </a:rPr>
              <a:t>Sharon Hong</a:t>
            </a:r>
          </a:p>
          <a:p>
            <a:pPr marL="0" lvl="1" indent="0">
              <a:spcBef>
                <a:spcPts val="600"/>
              </a:spcBef>
              <a:buNone/>
              <a:defRPr/>
            </a:pPr>
            <a:r>
              <a:rPr lang="en-US" sz="1800" b="1">
                <a:solidFill>
                  <a:srgbClr val="002060"/>
                </a:solidFill>
                <a:latin typeface="Calibri" panose="020F0502020204030204" pitchFamily="34" charset="0"/>
                <a:cs typeface="Calibri" panose="020F0502020204030204" pitchFamily="34" charset="0"/>
              </a:rPr>
              <a:t>Hong.Sharon@jobcorps.org</a:t>
            </a:r>
          </a:p>
          <a:p>
            <a:pPr marL="0" indent="0">
              <a:buNone/>
            </a:pPr>
            <a:endParaRPr lang="en-US"/>
          </a:p>
        </p:txBody>
      </p:sp>
      <p:sp>
        <p:nvSpPr>
          <p:cNvPr id="4" name="Title 5">
            <a:extLst>
              <a:ext uri="{FF2B5EF4-FFF2-40B4-BE49-F238E27FC236}">
                <a16:creationId xmlns:a16="http://schemas.microsoft.com/office/drawing/2014/main" id="{CFF5D407-8FAC-44A4-B61B-BD7CCED1B846}"/>
              </a:ext>
            </a:extLst>
          </p:cNvPr>
          <p:cNvSpPr txBox="1">
            <a:spLocks/>
          </p:cNvSpPr>
          <p:nvPr/>
        </p:nvSpPr>
        <p:spPr>
          <a:xfrm>
            <a:off x="1186831" y="648120"/>
            <a:ext cx="9818338" cy="1013791"/>
          </a:xfrm>
          <a:prstGeom prst="rect">
            <a:avLst/>
          </a:prstGeom>
        </p:spPr>
        <p:txBody>
          <a:bodyPr>
            <a:normAutofit/>
          </a:bodyPr>
          <a:lstStyle>
            <a:lvl1pPr algn="l" defTabSz="914400" rtl="0" eaLnBrk="1" latinLnBrk="0" hangingPunct="1">
              <a:lnSpc>
                <a:spcPct val="90000"/>
              </a:lnSpc>
              <a:spcBef>
                <a:spcPct val="0"/>
              </a:spcBef>
              <a:buNone/>
              <a:defRPr sz="2400" b="1" kern="1200" spc="-60" baseline="0">
                <a:solidFill>
                  <a:schemeClr val="tx1">
                    <a:alpha val="63000"/>
                  </a:schemeClr>
                </a:solidFill>
                <a:latin typeface="+mj-lt"/>
                <a:ea typeface="+mj-ea"/>
                <a:cs typeface="+mj-cs"/>
              </a:defRPr>
            </a:lvl1pPr>
          </a:lstStyle>
          <a:p>
            <a:pPr algn="ctr" defTabSz="914446">
              <a:lnSpc>
                <a:spcPct val="124000"/>
              </a:lnSpc>
              <a:defRPr/>
            </a:pPr>
            <a:r>
              <a:rPr lang="en-US" sz="4400" b="0">
                <a:solidFill>
                  <a:srgbClr val="EB5C21"/>
                </a:solidFill>
                <a:latin typeface="Franklin Gothic Demi" panose="020B0703020102020204" pitchFamily="34" charset="0"/>
              </a:rPr>
              <a:t>REGIONAL DISABILITY COORDINATORS</a:t>
            </a:r>
          </a:p>
        </p:txBody>
      </p:sp>
      <p:sp>
        <p:nvSpPr>
          <p:cNvPr id="7" name="Slide Number Placeholder 5">
            <a:extLst>
              <a:ext uri="{FF2B5EF4-FFF2-40B4-BE49-F238E27FC236}">
                <a16:creationId xmlns:a16="http://schemas.microsoft.com/office/drawing/2014/main" id="{E62D83AE-2E51-1D95-E8C0-959E8EF3A2D5}"/>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8CE06A72-6200-4678-8B6E-EC76319A4F9B}" type="slidenum">
              <a:rPr lang="en-US" smtClean="0"/>
              <a:pPr/>
              <a:t>35</a:t>
            </a:fld>
            <a:endParaRPr lang="en-US"/>
          </a:p>
        </p:txBody>
      </p:sp>
    </p:spTree>
    <p:extLst>
      <p:ext uri="{BB962C8B-B14F-4D97-AF65-F5344CB8AC3E}">
        <p14:creationId xmlns:p14="http://schemas.microsoft.com/office/powerpoint/2010/main" val="1237600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8009949-B2F5-70DB-478A-D4D7D2C69C42}"/>
              </a:ext>
            </a:extLst>
          </p:cNvPr>
          <p:cNvSpPr>
            <a:spLocks noGrp="1"/>
          </p:cNvSpPr>
          <p:nvPr>
            <p:ph type="title" idx="4294967295"/>
          </p:nvPr>
        </p:nvSpPr>
        <p:spPr>
          <a:xfrm>
            <a:off x="838200" y="625320"/>
            <a:ext cx="10515600" cy="1325563"/>
          </a:xfrm>
          <a:prstGeom prst="rect">
            <a:avLst/>
          </a:prstGeom>
        </p:spPr>
        <p:txBody>
          <a:bodyPr>
            <a:normAutofit/>
          </a:bodyPr>
          <a:lstStyle/>
          <a:p>
            <a:pPr algn="ctr"/>
            <a:r>
              <a:rPr lang="en-US" b="0">
                <a:solidFill>
                  <a:srgbClr val="EB5C21"/>
                </a:solidFill>
              </a:rPr>
              <a:t>JOB CORPS DISABILITY WEBSITE</a:t>
            </a:r>
            <a:br>
              <a:rPr lang="en-US" sz="3200" b="0"/>
            </a:br>
            <a:r>
              <a:rPr lang="en-US" sz="2000" b="0">
                <a:latin typeface="Calibri" panose="020F0502020204030204" pitchFamily="34" charset="0"/>
                <a:ea typeface="Calibri" panose="020F0502020204030204" pitchFamily="34" charset="0"/>
                <a:cs typeface="Calibri" panose="020F0502020204030204" pitchFamily="34" charset="0"/>
              </a:rPr>
              <a:t>https://supportservices.jobcorps.gov/disability/Pages/default.aspx</a:t>
            </a:r>
            <a:endParaRPr lang="en-US" sz="2000"/>
          </a:p>
        </p:txBody>
      </p:sp>
      <p:pic>
        <p:nvPicPr>
          <p:cNvPr id="10" name="Picture 9">
            <a:extLst>
              <a:ext uri="{FF2B5EF4-FFF2-40B4-BE49-F238E27FC236}">
                <a16:creationId xmlns:a16="http://schemas.microsoft.com/office/drawing/2014/main" id="{FC67DA6E-C5B9-7BA1-10D6-88B307D710F1}"/>
              </a:ext>
            </a:extLst>
          </p:cNvPr>
          <p:cNvPicPr>
            <a:picLocks noChangeAspect="1"/>
          </p:cNvPicPr>
          <p:nvPr/>
        </p:nvPicPr>
        <p:blipFill>
          <a:blip r:embed="rId3"/>
          <a:stretch>
            <a:fillRect/>
          </a:stretch>
        </p:blipFill>
        <p:spPr>
          <a:xfrm>
            <a:off x="399353" y="2070156"/>
            <a:ext cx="11503611" cy="3694768"/>
          </a:xfrm>
          <a:prstGeom prst="rect">
            <a:avLst/>
          </a:prstGeom>
          <a:ln>
            <a:solidFill>
              <a:schemeClr val="tx1"/>
            </a:solidFill>
          </a:ln>
        </p:spPr>
      </p:pic>
      <p:sp>
        <p:nvSpPr>
          <p:cNvPr id="2" name="Slide Number Placeholder 5">
            <a:extLst>
              <a:ext uri="{FF2B5EF4-FFF2-40B4-BE49-F238E27FC236}">
                <a16:creationId xmlns:a16="http://schemas.microsoft.com/office/drawing/2014/main" id="{BE5202D0-EEF4-2642-A0DD-30F65B38EA29}"/>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8CE06A72-6200-4678-8B6E-EC76319A4F9B}" type="slidenum">
              <a:rPr lang="en-US" smtClean="0"/>
              <a:pPr/>
              <a:t>36</a:t>
            </a:fld>
            <a:endParaRPr lang="en-US"/>
          </a:p>
        </p:txBody>
      </p:sp>
    </p:spTree>
    <p:extLst>
      <p:ext uri="{BB962C8B-B14F-4D97-AF65-F5344CB8AC3E}">
        <p14:creationId xmlns:p14="http://schemas.microsoft.com/office/powerpoint/2010/main" val="4171250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a:extLst>
              <a:ext uri="{FF2B5EF4-FFF2-40B4-BE49-F238E27FC236}">
                <a16:creationId xmlns:a16="http://schemas.microsoft.com/office/drawing/2014/main" id="{A1148020-099F-4A44-AE6B-2AA6B69883E7}"/>
              </a:ext>
            </a:extLst>
          </p:cNvPr>
          <p:cNvSpPr>
            <a:spLocks noGrp="1"/>
          </p:cNvSpPr>
          <p:nvPr>
            <p:ph type="title"/>
          </p:nvPr>
        </p:nvSpPr>
        <p:spPr>
          <a:xfrm>
            <a:off x="838200" y="320052"/>
            <a:ext cx="10515600" cy="1225537"/>
          </a:xfrm>
        </p:spPr>
        <p:txBody>
          <a:bodyPr/>
          <a:lstStyle/>
          <a:p>
            <a:pPr eaLnBrk="0" latinLnBrk="0" hangingPunct="0">
              <a:lnSpc>
                <a:spcPct val="109000"/>
              </a:lnSpc>
            </a:pPr>
            <a:r>
              <a:rPr lang="en-US" altLang="ko-KR" sz="3600">
                <a:solidFill>
                  <a:schemeClr val="tx1"/>
                </a:solidFill>
                <a:latin typeface="Franklin Gothic Demi" panose="020B0703020102020204" pitchFamily="34" charset="0"/>
                <a:ea typeface="Calibri" panose="020F0502020204030204" pitchFamily="34" charset="0"/>
              </a:rPr>
              <a:t>OBLIGATIONS TO PROVIDE </a:t>
            </a:r>
            <a:br>
              <a:rPr lang="en-US" altLang="ko-KR">
                <a:latin typeface="Franklin Gothic Demi" panose="020B0703020102020204" pitchFamily="34" charset="0"/>
                <a:ea typeface="Calibri" panose="020F0502020204030204" pitchFamily="34" charset="0"/>
              </a:rPr>
            </a:br>
            <a:r>
              <a:rPr lang="en-US" altLang="ko-KR" sz="3200">
                <a:latin typeface="Franklin Gothic Demi" panose="020B0703020102020204" pitchFamily="34" charset="0"/>
                <a:ea typeface="Calibri" panose="020F0502020204030204" pitchFamily="34" charset="0"/>
              </a:rPr>
              <a:t>REASONABLE ACCOMMODATIONS/MODIFICATIONS</a:t>
            </a:r>
            <a:endParaRPr lang="ko-KR" altLang="en-US" sz="3200">
              <a:latin typeface="Franklin Gothic Demi" panose="020B0703020102020204" pitchFamily="34" charset="0"/>
            </a:endParaRPr>
          </a:p>
        </p:txBody>
      </p:sp>
      <p:sp>
        <p:nvSpPr>
          <p:cNvPr id="24" name="모서리가 둥근 직사각형 1">
            <a:extLst>
              <a:ext uri="{FF2B5EF4-FFF2-40B4-BE49-F238E27FC236}">
                <a16:creationId xmlns:a16="http://schemas.microsoft.com/office/drawing/2014/main" id="{1EEBEA6A-EDC9-439D-BF8C-8764F32F6744}"/>
              </a:ext>
            </a:extLst>
          </p:cNvPr>
          <p:cNvSpPr/>
          <p:nvPr/>
        </p:nvSpPr>
        <p:spPr>
          <a:xfrm rot="2700000">
            <a:off x="5983856" y="1943097"/>
            <a:ext cx="1508908" cy="1638839"/>
          </a:xfrm>
          <a:custGeom>
            <a:avLst/>
            <a:gdLst/>
            <a:ahLst/>
            <a:cxnLst/>
            <a:rect l="l" t="t" r="r" b="b"/>
            <a:pathLst>
              <a:path w="1425758" h="1548528">
                <a:moveTo>
                  <a:pt x="290960" y="317154"/>
                </a:moveTo>
                <a:cubicBezTo>
                  <a:pt x="64515" y="543599"/>
                  <a:pt x="64515" y="910739"/>
                  <a:pt x="290960" y="1137185"/>
                </a:cubicBezTo>
                <a:cubicBezTo>
                  <a:pt x="517405" y="1363630"/>
                  <a:pt x="884545" y="1363630"/>
                  <a:pt x="1110991" y="1137185"/>
                </a:cubicBezTo>
                <a:cubicBezTo>
                  <a:pt x="1337436" y="910739"/>
                  <a:pt x="1337436" y="543599"/>
                  <a:pt x="1110991" y="317154"/>
                </a:cubicBezTo>
                <a:cubicBezTo>
                  <a:pt x="884545" y="90709"/>
                  <a:pt x="517406" y="90709"/>
                  <a:pt x="290960" y="317154"/>
                </a:cubicBezTo>
                <a:close/>
                <a:moveTo>
                  <a:pt x="208797" y="208798"/>
                </a:moveTo>
                <a:cubicBezTo>
                  <a:pt x="337803" y="79792"/>
                  <a:pt x="516023" y="0"/>
                  <a:pt x="712879" y="0"/>
                </a:cubicBezTo>
                <a:cubicBezTo>
                  <a:pt x="1106591" y="0"/>
                  <a:pt x="1425758" y="319167"/>
                  <a:pt x="1425758" y="712879"/>
                </a:cubicBezTo>
                <a:lnTo>
                  <a:pt x="1425758" y="1548528"/>
                </a:lnTo>
                <a:lnTo>
                  <a:pt x="0" y="1548528"/>
                </a:lnTo>
                <a:lnTo>
                  <a:pt x="0" y="712879"/>
                </a:lnTo>
                <a:cubicBezTo>
                  <a:pt x="-2" y="516023"/>
                  <a:pt x="79792" y="337804"/>
                  <a:pt x="208797" y="208798"/>
                </a:cubicBezTo>
                <a:close/>
              </a:path>
            </a:pathLst>
          </a:custGeom>
          <a:solidFill>
            <a:schemeClr val="accent6"/>
          </a:solidFill>
          <a:ln>
            <a:noFill/>
          </a:ln>
        </p:spPr>
        <p:txBody>
          <a:bodyPr vert="horz" wrap="square" lIns="91440" tIns="45720" rIns="91440" bIns="45720" numCol="1" rtlCol="0" anchor="t" anchorCtr="0" compatLnSpc="1">
            <a:prstTxWarp prst="textNoShape">
              <a:avLst/>
            </a:prstTxWarp>
          </a:bodyPr>
          <a:lstStyle/>
          <a:p>
            <a:pPr algn="ctr"/>
            <a:endParaRPr lang="ko-KR" altLang="en-US">
              <a:solidFill>
                <a:schemeClr val="tx1"/>
              </a:solidFill>
            </a:endParaRPr>
          </a:p>
        </p:txBody>
      </p:sp>
      <p:sp>
        <p:nvSpPr>
          <p:cNvPr id="29" name="모서리가 둥근 직사각형 25">
            <a:extLst>
              <a:ext uri="{FF2B5EF4-FFF2-40B4-BE49-F238E27FC236}">
                <a16:creationId xmlns:a16="http://schemas.microsoft.com/office/drawing/2014/main" id="{7216760B-7044-46EA-B524-E9954A81B33B}"/>
              </a:ext>
            </a:extLst>
          </p:cNvPr>
          <p:cNvSpPr/>
          <p:nvPr/>
        </p:nvSpPr>
        <p:spPr>
          <a:xfrm rot="18900000" flipH="1">
            <a:off x="3758063" y="1943100"/>
            <a:ext cx="1508909" cy="1638837"/>
          </a:xfrm>
          <a:custGeom>
            <a:avLst/>
            <a:gdLst/>
            <a:ahLst/>
            <a:cxnLst/>
            <a:rect l="l" t="t" r="r" b="b"/>
            <a:pathLst>
              <a:path w="1425758" h="1548527">
                <a:moveTo>
                  <a:pt x="296146" y="311968"/>
                </a:moveTo>
                <a:cubicBezTo>
                  <a:pt x="522591" y="85522"/>
                  <a:pt x="889731" y="85522"/>
                  <a:pt x="1116176" y="311968"/>
                </a:cubicBezTo>
                <a:cubicBezTo>
                  <a:pt x="1342622" y="538413"/>
                  <a:pt x="1342622" y="905553"/>
                  <a:pt x="1116176" y="1131998"/>
                </a:cubicBezTo>
                <a:cubicBezTo>
                  <a:pt x="889731" y="1358443"/>
                  <a:pt x="522591" y="1358443"/>
                  <a:pt x="296146" y="1131998"/>
                </a:cubicBezTo>
                <a:cubicBezTo>
                  <a:pt x="69701" y="905553"/>
                  <a:pt x="69701" y="538413"/>
                  <a:pt x="296146" y="311968"/>
                </a:cubicBezTo>
                <a:close/>
                <a:moveTo>
                  <a:pt x="208798" y="208798"/>
                </a:moveTo>
                <a:cubicBezTo>
                  <a:pt x="79792" y="337803"/>
                  <a:pt x="0" y="516023"/>
                  <a:pt x="0" y="712879"/>
                </a:cubicBezTo>
                <a:lnTo>
                  <a:pt x="0" y="1548527"/>
                </a:lnTo>
                <a:lnTo>
                  <a:pt x="1425758" y="1548527"/>
                </a:lnTo>
                <a:lnTo>
                  <a:pt x="1425758" y="712879"/>
                </a:lnTo>
                <a:cubicBezTo>
                  <a:pt x="1425758" y="319167"/>
                  <a:pt x="1106591" y="0"/>
                  <a:pt x="712879" y="0"/>
                </a:cubicBezTo>
                <a:cubicBezTo>
                  <a:pt x="516023" y="0"/>
                  <a:pt x="337803" y="79792"/>
                  <a:pt x="208798" y="20879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b="1">
              <a:solidFill>
                <a:schemeClr val="bg1"/>
              </a:solidFill>
              <a:ea typeface="Calibri" panose="020F0502020204030204" pitchFamily="34" charset="0"/>
            </a:endParaRPr>
          </a:p>
        </p:txBody>
      </p:sp>
      <p:grpSp>
        <p:nvGrpSpPr>
          <p:cNvPr id="42" name="그룹 41">
            <a:extLst>
              <a:ext uri="{FF2B5EF4-FFF2-40B4-BE49-F238E27FC236}">
                <a16:creationId xmlns:a16="http://schemas.microsoft.com/office/drawing/2014/main" id="{494742E3-1EC9-484A-AD34-6C5CB3896EBF}"/>
              </a:ext>
            </a:extLst>
          </p:cNvPr>
          <p:cNvGrpSpPr/>
          <p:nvPr/>
        </p:nvGrpSpPr>
        <p:grpSpPr>
          <a:xfrm>
            <a:off x="3693097" y="2494374"/>
            <a:ext cx="3799666" cy="3313356"/>
            <a:chOff x="4106534" y="2424953"/>
            <a:chExt cx="3912045" cy="3411352"/>
          </a:xfrm>
        </p:grpSpPr>
        <p:sp>
          <p:nvSpPr>
            <p:cNvPr id="22" name="모서리가 둥근 직사각형 25">
              <a:extLst>
                <a:ext uri="{FF2B5EF4-FFF2-40B4-BE49-F238E27FC236}">
                  <a16:creationId xmlns:a16="http://schemas.microsoft.com/office/drawing/2014/main" id="{7C7AA560-B9D8-4BF3-A9D5-3BB029267E81}"/>
                </a:ext>
              </a:extLst>
            </p:cNvPr>
            <p:cNvSpPr/>
            <p:nvPr/>
          </p:nvSpPr>
          <p:spPr>
            <a:xfrm rot="18900000" flipH="1">
              <a:off x="6465044" y="4148996"/>
              <a:ext cx="1553535" cy="1687309"/>
            </a:xfrm>
            <a:custGeom>
              <a:avLst/>
              <a:gdLst/>
              <a:ahLst/>
              <a:cxnLst/>
              <a:rect l="l" t="t" r="r" b="b"/>
              <a:pathLst>
                <a:path w="1425758" h="1548528">
                  <a:moveTo>
                    <a:pt x="305682" y="402258"/>
                  </a:moveTo>
                  <a:cubicBezTo>
                    <a:pt x="532127" y="175813"/>
                    <a:pt x="899267" y="175813"/>
                    <a:pt x="1125712" y="402258"/>
                  </a:cubicBezTo>
                  <a:cubicBezTo>
                    <a:pt x="1352157" y="628703"/>
                    <a:pt x="1352157" y="995843"/>
                    <a:pt x="1125712" y="1222288"/>
                  </a:cubicBezTo>
                  <a:cubicBezTo>
                    <a:pt x="899267" y="1448734"/>
                    <a:pt x="532127" y="1448734"/>
                    <a:pt x="305682" y="1222288"/>
                  </a:cubicBezTo>
                  <a:cubicBezTo>
                    <a:pt x="79236" y="995843"/>
                    <a:pt x="79236" y="628703"/>
                    <a:pt x="305682" y="402258"/>
                  </a:cubicBezTo>
                  <a:close/>
                  <a:moveTo>
                    <a:pt x="0" y="0"/>
                  </a:moveTo>
                  <a:lnTo>
                    <a:pt x="0" y="835649"/>
                  </a:lnTo>
                  <a:cubicBezTo>
                    <a:pt x="0" y="1229361"/>
                    <a:pt x="319167" y="1548528"/>
                    <a:pt x="712879" y="1548528"/>
                  </a:cubicBezTo>
                  <a:cubicBezTo>
                    <a:pt x="1106591" y="1548528"/>
                    <a:pt x="1425758" y="1229361"/>
                    <a:pt x="1425758" y="835649"/>
                  </a:cubicBezTo>
                  <a:lnTo>
                    <a:pt x="1425758" y="0"/>
                  </a:lnTo>
                  <a:close/>
                </a:path>
              </a:pathLst>
            </a:custGeom>
            <a:solidFill>
              <a:schemeClr val="accent4"/>
            </a:solidFill>
            <a:ln>
              <a:noFill/>
            </a:ln>
          </p:spPr>
          <p:txBody>
            <a:bodyPr vert="horz" wrap="square" lIns="91440" tIns="45720" rIns="91440" bIns="45720" numCol="1" rtlCol="0" anchor="t" anchorCtr="0" compatLnSpc="1">
              <a:prstTxWarp prst="textNoShape">
                <a:avLst/>
              </a:prstTxWarp>
            </a:bodyPr>
            <a:lstStyle/>
            <a:p>
              <a:pPr algn="ctr"/>
              <a:endParaRPr lang="ko-KR" altLang="en-US">
                <a:solidFill>
                  <a:schemeClr val="tx1"/>
                </a:solidFill>
              </a:endParaRPr>
            </a:p>
          </p:txBody>
        </p:sp>
        <p:sp>
          <p:nvSpPr>
            <p:cNvPr id="23" name="모서리가 둥근 직사각형 1">
              <a:extLst>
                <a:ext uri="{FF2B5EF4-FFF2-40B4-BE49-F238E27FC236}">
                  <a16:creationId xmlns:a16="http://schemas.microsoft.com/office/drawing/2014/main" id="{D0A6406F-D5DA-42DB-A6E4-0AAF591C6E2D}"/>
                </a:ext>
              </a:extLst>
            </p:cNvPr>
            <p:cNvSpPr/>
            <p:nvPr/>
          </p:nvSpPr>
          <p:spPr>
            <a:xfrm rot="2700000">
              <a:off x="4173420" y="4148998"/>
              <a:ext cx="1553535" cy="1687307"/>
            </a:xfrm>
            <a:custGeom>
              <a:avLst/>
              <a:gdLst/>
              <a:ahLst/>
              <a:cxnLst/>
              <a:rect l="l" t="t" r="r" b="b"/>
              <a:pathLst>
                <a:path w="1425758" h="1548527">
                  <a:moveTo>
                    <a:pt x="300496" y="407441"/>
                  </a:moveTo>
                  <a:cubicBezTo>
                    <a:pt x="74050" y="633887"/>
                    <a:pt x="74050" y="1001027"/>
                    <a:pt x="300496" y="1227472"/>
                  </a:cubicBezTo>
                  <a:cubicBezTo>
                    <a:pt x="526941" y="1453917"/>
                    <a:pt x="894081" y="1453917"/>
                    <a:pt x="1120526" y="1227472"/>
                  </a:cubicBezTo>
                  <a:cubicBezTo>
                    <a:pt x="1346971" y="1001027"/>
                    <a:pt x="1346971" y="633887"/>
                    <a:pt x="1120526" y="407442"/>
                  </a:cubicBezTo>
                  <a:cubicBezTo>
                    <a:pt x="894081" y="180996"/>
                    <a:pt x="526941" y="180996"/>
                    <a:pt x="300496" y="407441"/>
                  </a:cubicBezTo>
                  <a:close/>
                  <a:moveTo>
                    <a:pt x="0" y="0"/>
                  </a:moveTo>
                  <a:lnTo>
                    <a:pt x="1425758" y="0"/>
                  </a:lnTo>
                  <a:lnTo>
                    <a:pt x="1425758" y="835648"/>
                  </a:lnTo>
                  <a:cubicBezTo>
                    <a:pt x="1425758" y="1229360"/>
                    <a:pt x="1106591" y="1548527"/>
                    <a:pt x="712879" y="1548527"/>
                  </a:cubicBezTo>
                  <a:cubicBezTo>
                    <a:pt x="319167" y="1548527"/>
                    <a:pt x="1" y="1229360"/>
                    <a:pt x="0" y="835648"/>
                  </a:cubicBezTo>
                  <a:close/>
                </a:path>
              </a:pathLst>
            </a:custGeom>
            <a:solidFill>
              <a:schemeClr val="accent2"/>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grpSp>
          <p:nvGrpSpPr>
            <p:cNvPr id="26" name="그룹 25">
              <a:extLst>
                <a:ext uri="{FF2B5EF4-FFF2-40B4-BE49-F238E27FC236}">
                  <a16:creationId xmlns:a16="http://schemas.microsoft.com/office/drawing/2014/main" id="{7834B0E6-E9F3-4641-A8E7-01EFFB33244B}"/>
                </a:ext>
              </a:extLst>
            </p:cNvPr>
            <p:cNvGrpSpPr/>
            <p:nvPr/>
          </p:nvGrpSpPr>
          <p:grpSpPr>
            <a:xfrm>
              <a:off x="7036024" y="2424953"/>
              <a:ext cx="465804" cy="461235"/>
              <a:chOff x="4082306" y="3638848"/>
              <a:chExt cx="323850" cy="320675"/>
            </a:xfrm>
            <a:solidFill>
              <a:schemeClr val="accent6"/>
            </a:solidFill>
          </p:grpSpPr>
          <p:sp>
            <p:nvSpPr>
              <p:cNvPr id="40" name="Freeform 97">
                <a:extLst>
                  <a:ext uri="{FF2B5EF4-FFF2-40B4-BE49-F238E27FC236}">
                    <a16:creationId xmlns:a16="http://schemas.microsoft.com/office/drawing/2014/main" id="{124BA8F4-0F85-49E3-B7D9-A72B7DF9A9BA}"/>
                  </a:ext>
                </a:extLst>
              </p:cNvPr>
              <p:cNvSpPr>
                <a:spLocks noEditPoints="1"/>
              </p:cNvSpPr>
              <p:nvPr/>
            </p:nvSpPr>
            <p:spPr bwMode="auto">
              <a:xfrm>
                <a:off x="4126756" y="3683298"/>
                <a:ext cx="174625" cy="171450"/>
              </a:xfrm>
              <a:custGeom>
                <a:avLst/>
                <a:gdLst/>
                <a:ahLst/>
                <a:cxnLst>
                  <a:cxn ang="0">
                    <a:pos x="54" y="108"/>
                  </a:cxn>
                  <a:cxn ang="0">
                    <a:pos x="76" y="104"/>
                  </a:cxn>
                  <a:cxn ang="0">
                    <a:pos x="94" y="92"/>
                  </a:cxn>
                  <a:cxn ang="0">
                    <a:pos x="104" y="76"/>
                  </a:cxn>
                  <a:cxn ang="0">
                    <a:pos x="110" y="54"/>
                  </a:cxn>
                  <a:cxn ang="0">
                    <a:pos x="108" y="44"/>
                  </a:cxn>
                  <a:cxn ang="0">
                    <a:pos x="100" y="24"/>
                  </a:cxn>
                  <a:cxn ang="0">
                    <a:pos x="84" y="8"/>
                  </a:cxn>
                  <a:cxn ang="0">
                    <a:pos x="66" y="0"/>
                  </a:cxn>
                  <a:cxn ang="0">
                    <a:pos x="54" y="0"/>
                  </a:cxn>
                  <a:cxn ang="0">
                    <a:pos x="34" y="4"/>
                  </a:cxn>
                  <a:cxn ang="0">
                    <a:pos x="16" y="16"/>
                  </a:cxn>
                  <a:cxn ang="0">
                    <a:pos x="4" y="32"/>
                  </a:cxn>
                  <a:cxn ang="0">
                    <a:pos x="0" y="54"/>
                  </a:cxn>
                  <a:cxn ang="0">
                    <a:pos x="2" y="66"/>
                  </a:cxn>
                  <a:cxn ang="0">
                    <a:pos x="10" y="84"/>
                  </a:cxn>
                  <a:cxn ang="0">
                    <a:pos x="24" y="100"/>
                  </a:cxn>
                  <a:cxn ang="0">
                    <a:pos x="44" y="108"/>
                  </a:cxn>
                  <a:cxn ang="0">
                    <a:pos x="54" y="108"/>
                  </a:cxn>
                  <a:cxn ang="0">
                    <a:pos x="54" y="12"/>
                  </a:cxn>
                  <a:cxn ang="0">
                    <a:pos x="70" y="16"/>
                  </a:cxn>
                  <a:cxn ang="0">
                    <a:pos x="84" y="24"/>
                  </a:cxn>
                  <a:cxn ang="0">
                    <a:pos x="94" y="38"/>
                  </a:cxn>
                  <a:cxn ang="0">
                    <a:pos x="96" y="54"/>
                  </a:cxn>
                  <a:cxn ang="0">
                    <a:pos x="96" y="62"/>
                  </a:cxn>
                  <a:cxn ang="0">
                    <a:pos x="90" y="78"/>
                  </a:cxn>
                  <a:cxn ang="0">
                    <a:pos x="78" y="90"/>
                  </a:cxn>
                  <a:cxn ang="0">
                    <a:pos x="64" y="96"/>
                  </a:cxn>
                  <a:cxn ang="0">
                    <a:pos x="54" y="96"/>
                  </a:cxn>
                  <a:cxn ang="0">
                    <a:pos x="38" y="94"/>
                  </a:cxn>
                  <a:cxn ang="0">
                    <a:pos x="24" y="84"/>
                  </a:cxn>
                  <a:cxn ang="0">
                    <a:pos x="16" y="70"/>
                  </a:cxn>
                  <a:cxn ang="0">
                    <a:pos x="12" y="54"/>
                  </a:cxn>
                  <a:cxn ang="0">
                    <a:pos x="12" y="46"/>
                  </a:cxn>
                  <a:cxn ang="0">
                    <a:pos x="20" y="30"/>
                  </a:cxn>
                  <a:cxn ang="0">
                    <a:pos x="30" y="18"/>
                  </a:cxn>
                  <a:cxn ang="0">
                    <a:pos x="46" y="12"/>
                  </a:cxn>
                  <a:cxn ang="0">
                    <a:pos x="54" y="12"/>
                  </a:cxn>
                </a:cxnLst>
                <a:rect l="0" t="0" r="r" b="b"/>
                <a:pathLst>
                  <a:path w="110" h="108">
                    <a:moveTo>
                      <a:pt x="54" y="108"/>
                    </a:moveTo>
                    <a:lnTo>
                      <a:pt x="54" y="108"/>
                    </a:lnTo>
                    <a:lnTo>
                      <a:pt x="66" y="108"/>
                    </a:lnTo>
                    <a:lnTo>
                      <a:pt x="76" y="104"/>
                    </a:lnTo>
                    <a:lnTo>
                      <a:pt x="84" y="100"/>
                    </a:lnTo>
                    <a:lnTo>
                      <a:pt x="94" y="92"/>
                    </a:lnTo>
                    <a:lnTo>
                      <a:pt x="100" y="84"/>
                    </a:lnTo>
                    <a:lnTo>
                      <a:pt x="104" y="76"/>
                    </a:lnTo>
                    <a:lnTo>
                      <a:pt x="108" y="66"/>
                    </a:lnTo>
                    <a:lnTo>
                      <a:pt x="110" y="54"/>
                    </a:lnTo>
                    <a:lnTo>
                      <a:pt x="110" y="54"/>
                    </a:lnTo>
                    <a:lnTo>
                      <a:pt x="108" y="44"/>
                    </a:lnTo>
                    <a:lnTo>
                      <a:pt x="104" y="32"/>
                    </a:lnTo>
                    <a:lnTo>
                      <a:pt x="100" y="24"/>
                    </a:lnTo>
                    <a:lnTo>
                      <a:pt x="94" y="16"/>
                    </a:lnTo>
                    <a:lnTo>
                      <a:pt x="84" y="8"/>
                    </a:lnTo>
                    <a:lnTo>
                      <a:pt x="76" y="4"/>
                    </a:lnTo>
                    <a:lnTo>
                      <a:pt x="66" y="0"/>
                    </a:lnTo>
                    <a:lnTo>
                      <a:pt x="54" y="0"/>
                    </a:lnTo>
                    <a:lnTo>
                      <a:pt x="54" y="0"/>
                    </a:lnTo>
                    <a:lnTo>
                      <a:pt x="44" y="0"/>
                    </a:lnTo>
                    <a:lnTo>
                      <a:pt x="34" y="4"/>
                    </a:lnTo>
                    <a:lnTo>
                      <a:pt x="24" y="8"/>
                    </a:lnTo>
                    <a:lnTo>
                      <a:pt x="16" y="16"/>
                    </a:lnTo>
                    <a:lnTo>
                      <a:pt x="10" y="24"/>
                    </a:lnTo>
                    <a:lnTo>
                      <a:pt x="4" y="32"/>
                    </a:lnTo>
                    <a:lnTo>
                      <a:pt x="2" y="44"/>
                    </a:lnTo>
                    <a:lnTo>
                      <a:pt x="0" y="54"/>
                    </a:lnTo>
                    <a:lnTo>
                      <a:pt x="0" y="54"/>
                    </a:lnTo>
                    <a:lnTo>
                      <a:pt x="2" y="66"/>
                    </a:lnTo>
                    <a:lnTo>
                      <a:pt x="4" y="76"/>
                    </a:lnTo>
                    <a:lnTo>
                      <a:pt x="10" y="84"/>
                    </a:lnTo>
                    <a:lnTo>
                      <a:pt x="16" y="92"/>
                    </a:lnTo>
                    <a:lnTo>
                      <a:pt x="24" y="100"/>
                    </a:lnTo>
                    <a:lnTo>
                      <a:pt x="34" y="104"/>
                    </a:lnTo>
                    <a:lnTo>
                      <a:pt x="44" y="108"/>
                    </a:lnTo>
                    <a:lnTo>
                      <a:pt x="54" y="108"/>
                    </a:lnTo>
                    <a:lnTo>
                      <a:pt x="54" y="108"/>
                    </a:lnTo>
                    <a:close/>
                    <a:moveTo>
                      <a:pt x="54" y="12"/>
                    </a:moveTo>
                    <a:lnTo>
                      <a:pt x="54" y="12"/>
                    </a:lnTo>
                    <a:lnTo>
                      <a:pt x="64" y="12"/>
                    </a:lnTo>
                    <a:lnTo>
                      <a:pt x="70" y="16"/>
                    </a:lnTo>
                    <a:lnTo>
                      <a:pt x="78" y="18"/>
                    </a:lnTo>
                    <a:lnTo>
                      <a:pt x="84" y="24"/>
                    </a:lnTo>
                    <a:lnTo>
                      <a:pt x="90" y="30"/>
                    </a:lnTo>
                    <a:lnTo>
                      <a:pt x="94" y="38"/>
                    </a:lnTo>
                    <a:lnTo>
                      <a:pt x="96" y="46"/>
                    </a:lnTo>
                    <a:lnTo>
                      <a:pt x="96" y="54"/>
                    </a:lnTo>
                    <a:lnTo>
                      <a:pt x="96" y="54"/>
                    </a:lnTo>
                    <a:lnTo>
                      <a:pt x="96" y="62"/>
                    </a:lnTo>
                    <a:lnTo>
                      <a:pt x="94" y="70"/>
                    </a:lnTo>
                    <a:lnTo>
                      <a:pt x="90" y="78"/>
                    </a:lnTo>
                    <a:lnTo>
                      <a:pt x="84" y="84"/>
                    </a:lnTo>
                    <a:lnTo>
                      <a:pt x="78" y="90"/>
                    </a:lnTo>
                    <a:lnTo>
                      <a:pt x="70" y="94"/>
                    </a:lnTo>
                    <a:lnTo>
                      <a:pt x="64" y="96"/>
                    </a:lnTo>
                    <a:lnTo>
                      <a:pt x="54" y="96"/>
                    </a:lnTo>
                    <a:lnTo>
                      <a:pt x="54" y="96"/>
                    </a:lnTo>
                    <a:lnTo>
                      <a:pt x="46" y="96"/>
                    </a:lnTo>
                    <a:lnTo>
                      <a:pt x="38" y="94"/>
                    </a:lnTo>
                    <a:lnTo>
                      <a:pt x="30" y="90"/>
                    </a:lnTo>
                    <a:lnTo>
                      <a:pt x="24" y="84"/>
                    </a:lnTo>
                    <a:lnTo>
                      <a:pt x="20" y="78"/>
                    </a:lnTo>
                    <a:lnTo>
                      <a:pt x="16" y="70"/>
                    </a:lnTo>
                    <a:lnTo>
                      <a:pt x="12" y="62"/>
                    </a:lnTo>
                    <a:lnTo>
                      <a:pt x="12" y="54"/>
                    </a:lnTo>
                    <a:lnTo>
                      <a:pt x="12" y="54"/>
                    </a:lnTo>
                    <a:lnTo>
                      <a:pt x="12" y="46"/>
                    </a:lnTo>
                    <a:lnTo>
                      <a:pt x="16" y="38"/>
                    </a:lnTo>
                    <a:lnTo>
                      <a:pt x="20" y="30"/>
                    </a:lnTo>
                    <a:lnTo>
                      <a:pt x="24" y="24"/>
                    </a:lnTo>
                    <a:lnTo>
                      <a:pt x="30" y="18"/>
                    </a:lnTo>
                    <a:lnTo>
                      <a:pt x="38" y="16"/>
                    </a:lnTo>
                    <a:lnTo>
                      <a:pt x="46" y="12"/>
                    </a:lnTo>
                    <a:lnTo>
                      <a:pt x="54" y="12"/>
                    </a:lnTo>
                    <a:lnTo>
                      <a:pt x="54" y="12"/>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b="1">
                  <a:solidFill>
                    <a:schemeClr val="bg1"/>
                  </a:solidFill>
                  <a:ea typeface="Calibri" panose="020F0502020204030204" pitchFamily="34" charset="0"/>
                </a:endParaRPr>
              </a:p>
            </p:txBody>
          </p:sp>
          <p:sp>
            <p:nvSpPr>
              <p:cNvPr id="41" name="Freeform 98">
                <a:extLst>
                  <a:ext uri="{FF2B5EF4-FFF2-40B4-BE49-F238E27FC236}">
                    <a16:creationId xmlns:a16="http://schemas.microsoft.com/office/drawing/2014/main" id="{6660EF0B-C1D0-4EB0-9B23-94C12160BD59}"/>
                  </a:ext>
                </a:extLst>
              </p:cNvPr>
              <p:cNvSpPr>
                <a:spLocks noEditPoints="1"/>
              </p:cNvSpPr>
              <p:nvPr/>
            </p:nvSpPr>
            <p:spPr bwMode="auto">
              <a:xfrm>
                <a:off x="4082306" y="3638848"/>
                <a:ext cx="323850" cy="320675"/>
              </a:xfrm>
              <a:custGeom>
                <a:avLst/>
                <a:gdLst/>
                <a:ahLst/>
                <a:cxnLst>
                  <a:cxn ang="0">
                    <a:pos x="82" y="166"/>
                  </a:cxn>
                  <a:cxn ang="0">
                    <a:pos x="104" y="162"/>
                  </a:cxn>
                  <a:cxn ang="0">
                    <a:pos x="124" y="154"/>
                  </a:cxn>
                  <a:cxn ang="0">
                    <a:pos x="168" y="196"/>
                  </a:cxn>
                  <a:cxn ang="0">
                    <a:pos x="182" y="202"/>
                  </a:cxn>
                  <a:cxn ang="0">
                    <a:pos x="190" y="202"/>
                  </a:cxn>
                  <a:cxn ang="0">
                    <a:pos x="198" y="196"/>
                  </a:cxn>
                  <a:cxn ang="0">
                    <a:pos x="204" y="182"/>
                  </a:cxn>
                  <a:cxn ang="0">
                    <a:pos x="198" y="166"/>
                  </a:cxn>
                  <a:cxn ang="0">
                    <a:pos x="154" y="124"/>
                  </a:cxn>
                  <a:cxn ang="0">
                    <a:pos x="162" y="104"/>
                  </a:cxn>
                  <a:cxn ang="0">
                    <a:pos x="166" y="82"/>
                  </a:cxn>
                  <a:cxn ang="0">
                    <a:pos x="164" y="66"/>
                  </a:cxn>
                  <a:cxn ang="0">
                    <a:pos x="152" y="36"/>
                  </a:cxn>
                  <a:cxn ang="0">
                    <a:pos x="128" y="14"/>
                  </a:cxn>
                  <a:cxn ang="0">
                    <a:pos x="100" y="0"/>
                  </a:cxn>
                  <a:cxn ang="0">
                    <a:pos x="82" y="0"/>
                  </a:cxn>
                  <a:cxn ang="0">
                    <a:pos x="50" y="6"/>
                  </a:cxn>
                  <a:cxn ang="0">
                    <a:pos x="24" y="24"/>
                  </a:cxn>
                  <a:cxn ang="0">
                    <a:pos x="6" y="50"/>
                  </a:cxn>
                  <a:cxn ang="0">
                    <a:pos x="0" y="82"/>
                  </a:cxn>
                  <a:cxn ang="0">
                    <a:pos x="2" y="98"/>
                  </a:cxn>
                  <a:cxn ang="0">
                    <a:pos x="14" y="128"/>
                  </a:cxn>
                  <a:cxn ang="0">
                    <a:pos x="36" y="150"/>
                  </a:cxn>
                  <a:cxn ang="0">
                    <a:pos x="66" y="164"/>
                  </a:cxn>
                  <a:cxn ang="0">
                    <a:pos x="82" y="166"/>
                  </a:cxn>
                  <a:cxn ang="0">
                    <a:pos x="82" y="14"/>
                  </a:cxn>
                  <a:cxn ang="0">
                    <a:pos x="110" y="18"/>
                  </a:cxn>
                  <a:cxn ang="0">
                    <a:pos x="132" y="34"/>
                  </a:cxn>
                  <a:cxn ang="0">
                    <a:pos x="146" y="56"/>
                  </a:cxn>
                  <a:cxn ang="0">
                    <a:pos x="152" y="82"/>
                  </a:cxn>
                  <a:cxn ang="0">
                    <a:pos x="150" y="92"/>
                  </a:cxn>
                  <a:cxn ang="0">
                    <a:pos x="144" y="112"/>
                  </a:cxn>
                  <a:cxn ang="0">
                    <a:pos x="136" y="126"/>
                  </a:cxn>
                  <a:cxn ang="0">
                    <a:pos x="188" y="176"/>
                  </a:cxn>
                  <a:cxn ang="0">
                    <a:pos x="190" y="182"/>
                  </a:cxn>
                  <a:cxn ang="0">
                    <a:pos x="188" y="186"/>
                  </a:cxn>
                  <a:cxn ang="0">
                    <a:pos x="182" y="188"/>
                  </a:cxn>
                  <a:cxn ang="0">
                    <a:pos x="178" y="186"/>
                  </a:cxn>
                  <a:cxn ang="0">
                    <a:pos x="126" y="136"/>
                  </a:cxn>
                  <a:cxn ang="0">
                    <a:pos x="122" y="138"/>
                  </a:cxn>
                  <a:cxn ang="0">
                    <a:pos x="102" y="148"/>
                  </a:cxn>
                  <a:cxn ang="0">
                    <a:pos x="82" y="150"/>
                  </a:cxn>
                  <a:cxn ang="0">
                    <a:pos x="68" y="150"/>
                  </a:cxn>
                  <a:cxn ang="0">
                    <a:pos x="44" y="140"/>
                  </a:cxn>
                  <a:cxn ang="0">
                    <a:pos x="26" y="120"/>
                  </a:cxn>
                  <a:cxn ang="0">
                    <a:pos x="16" y="96"/>
                  </a:cxn>
                  <a:cxn ang="0">
                    <a:pos x="14" y="82"/>
                  </a:cxn>
                  <a:cxn ang="0">
                    <a:pos x="20" y="56"/>
                  </a:cxn>
                  <a:cxn ang="0">
                    <a:pos x="34" y="34"/>
                  </a:cxn>
                  <a:cxn ang="0">
                    <a:pos x="56" y="18"/>
                  </a:cxn>
                  <a:cxn ang="0">
                    <a:pos x="82" y="14"/>
                  </a:cxn>
                </a:cxnLst>
                <a:rect l="0" t="0" r="r" b="b"/>
                <a:pathLst>
                  <a:path w="204" h="202">
                    <a:moveTo>
                      <a:pt x="82" y="166"/>
                    </a:moveTo>
                    <a:lnTo>
                      <a:pt x="82" y="166"/>
                    </a:lnTo>
                    <a:lnTo>
                      <a:pt x="94" y="164"/>
                    </a:lnTo>
                    <a:lnTo>
                      <a:pt x="104" y="162"/>
                    </a:lnTo>
                    <a:lnTo>
                      <a:pt x="114" y="158"/>
                    </a:lnTo>
                    <a:lnTo>
                      <a:pt x="124" y="154"/>
                    </a:lnTo>
                    <a:lnTo>
                      <a:pt x="168" y="196"/>
                    </a:lnTo>
                    <a:lnTo>
                      <a:pt x="168" y="196"/>
                    </a:lnTo>
                    <a:lnTo>
                      <a:pt x="174" y="202"/>
                    </a:lnTo>
                    <a:lnTo>
                      <a:pt x="182" y="202"/>
                    </a:lnTo>
                    <a:lnTo>
                      <a:pt x="182" y="202"/>
                    </a:lnTo>
                    <a:lnTo>
                      <a:pt x="190" y="202"/>
                    </a:lnTo>
                    <a:lnTo>
                      <a:pt x="198" y="196"/>
                    </a:lnTo>
                    <a:lnTo>
                      <a:pt x="198" y="196"/>
                    </a:lnTo>
                    <a:lnTo>
                      <a:pt x="202" y="190"/>
                    </a:lnTo>
                    <a:lnTo>
                      <a:pt x="204" y="182"/>
                    </a:lnTo>
                    <a:lnTo>
                      <a:pt x="202" y="174"/>
                    </a:lnTo>
                    <a:lnTo>
                      <a:pt x="198" y="166"/>
                    </a:lnTo>
                    <a:lnTo>
                      <a:pt x="154" y="124"/>
                    </a:lnTo>
                    <a:lnTo>
                      <a:pt x="154" y="124"/>
                    </a:lnTo>
                    <a:lnTo>
                      <a:pt x="158" y="114"/>
                    </a:lnTo>
                    <a:lnTo>
                      <a:pt x="162" y="104"/>
                    </a:lnTo>
                    <a:lnTo>
                      <a:pt x="164" y="92"/>
                    </a:lnTo>
                    <a:lnTo>
                      <a:pt x="166" y="82"/>
                    </a:lnTo>
                    <a:lnTo>
                      <a:pt x="166" y="82"/>
                    </a:lnTo>
                    <a:lnTo>
                      <a:pt x="164" y="66"/>
                    </a:lnTo>
                    <a:lnTo>
                      <a:pt x="158" y="50"/>
                    </a:lnTo>
                    <a:lnTo>
                      <a:pt x="152" y="36"/>
                    </a:lnTo>
                    <a:lnTo>
                      <a:pt x="142" y="24"/>
                    </a:lnTo>
                    <a:lnTo>
                      <a:pt x="128" y="14"/>
                    </a:lnTo>
                    <a:lnTo>
                      <a:pt x="114" y="6"/>
                    </a:lnTo>
                    <a:lnTo>
                      <a:pt x="100" y="0"/>
                    </a:lnTo>
                    <a:lnTo>
                      <a:pt x="82" y="0"/>
                    </a:lnTo>
                    <a:lnTo>
                      <a:pt x="82" y="0"/>
                    </a:lnTo>
                    <a:lnTo>
                      <a:pt x="66" y="0"/>
                    </a:lnTo>
                    <a:lnTo>
                      <a:pt x="50" y="6"/>
                    </a:lnTo>
                    <a:lnTo>
                      <a:pt x="36" y="14"/>
                    </a:lnTo>
                    <a:lnTo>
                      <a:pt x="24" y="24"/>
                    </a:lnTo>
                    <a:lnTo>
                      <a:pt x="14" y="36"/>
                    </a:lnTo>
                    <a:lnTo>
                      <a:pt x="6" y="50"/>
                    </a:lnTo>
                    <a:lnTo>
                      <a:pt x="2" y="66"/>
                    </a:lnTo>
                    <a:lnTo>
                      <a:pt x="0" y="82"/>
                    </a:lnTo>
                    <a:lnTo>
                      <a:pt x="0" y="82"/>
                    </a:lnTo>
                    <a:lnTo>
                      <a:pt x="2" y="98"/>
                    </a:lnTo>
                    <a:lnTo>
                      <a:pt x="6" y="114"/>
                    </a:lnTo>
                    <a:lnTo>
                      <a:pt x="14" y="128"/>
                    </a:lnTo>
                    <a:lnTo>
                      <a:pt x="24" y="140"/>
                    </a:lnTo>
                    <a:lnTo>
                      <a:pt x="36" y="150"/>
                    </a:lnTo>
                    <a:lnTo>
                      <a:pt x="50" y="158"/>
                    </a:lnTo>
                    <a:lnTo>
                      <a:pt x="66" y="164"/>
                    </a:lnTo>
                    <a:lnTo>
                      <a:pt x="82" y="166"/>
                    </a:lnTo>
                    <a:lnTo>
                      <a:pt x="82" y="166"/>
                    </a:lnTo>
                    <a:close/>
                    <a:moveTo>
                      <a:pt x="82" y="14"/>
                    </a:moveTo>
                    <a:lnTo>
                      <a:pt x="82" y="14"/>
                    </a:lnTo>
                    <a:lnTo>
                      <a:pt x="96" y="14"/>
                    </a:lnTo>
                    <a:lnTo>
                      <a:pt x="110" y="18"/>
                    </a:lnTo>
                    <a:lnTo>
                      <a:pt x="120" y="26"/>
                    </a:lnTo>
                    <a:lnTo>
                      <a:pt x="132" y="34"/>
                    </a:lnTo>
                    <a:lnTo>
                      <a:pt x="140" y="44"/>
                    </a:lnTo>
                    <a:lnTo>
                      <a:pt x="146" y="56"/>
                    </a:lnTo>
                    <a:lnTo>
                      <a:pt x="150" y="68"/>
                    </a:lnTo>
                    <a:lnTo>
                      <a:pt x="152" y="82"/>
                    </a:lnTo>
                    <a:lnTo>
                      <a:pt x="152" y="82"/>
                    </a:lnTo>
                    <a:lnTo>
                      <a:pt x="150" y="92"/>
                    </a:lnTo>
                    <a:lnTo>
                      <a:pt x="148" y="102"/>
                    </a:lnTo>
                    <a:lnTo>
                      <a:pt x="144" y="112"/>
                    </a:lnTo>
                    <a:lnTo>
                      <a:pt x="140" y="120"/>
                    </a:lnTo>
                    <a:lnTo>
                      <a:pt x="136" y="126"/>
                    </a:lnTo>
                    <a:lnTo>
                      <a:pt x="140" y="130"/>
                    </a:lnTo>
                    <a:lnTo>
                      <a:pt x="188" y="176"/>
                    </a:lnTo>
                    <a:lnTo>
                      <a:pt x="188" y="176"/>
                    </a:lnTo>
                    <a:lnTo>
                      <a:pt x="190" y="182"/>
                    </a:lnTo>
                    <a:lnTo>
                      <a:pt x="188" y="186"/>
                    </a:lnTo>
                    <a:lnTo>
                      <a:pt x="188" y="186"/>
                    </a:lnTo>
                    <a:lnTo>
                      <a:pt x="182" y="188"/>
                    </a:lnTo>
                    <a:lnTo>
                      <a:pt x="182" y="188"/>
                    </a:lnTo>
                    <a:lnTo>
                      <a:pt x="178" y="186"/>
                    </a:lnTo>
                    <a:lnTo>
                      <a:pt x="178" y="186"/>
                    </a:lnTo>
                    <a:lnTo>
                      <a:pt x="130" y="140"/>
                    </a:lnTo>
                    <a:lnTo>
                      <a:pt x="126" y="136"/>
                    </a:lnTo>
                    <a:lnTo>
                      <a:pt x="122" y="138"/>
                    </a:lnTo>
                    <a:lnTo>
                      <a:pt x="122" y="138"/>
                    </a:lnTo>
                    <a:lnTo>
                      <a:pt x="112" y="144"/>
                    </a:lnTo>
                    <a:lnTo>
                      <a:pt x="102" y="148"/>
                    </a:lnTo>
                    <a:lnTo>
                      <a:pt x="92" y="150"/>
                    </a:lnTo>
                    <a:lnTo>
                      <a:pt x="82" y="150"/>
                    </a:lnTo>
                    <a:lnTo>
                      <a:pt x="82" y="150"/>
                    </a:lnTo>
                    <a:lnTo>
                      <a:pt x="68" y="150"/>
                    </a:lnTo>
                    <a:lnTo>
                      <a:pt x="56" y="146"/>
                    </a:lnTo>
                    <a:lnTo>
                      <a:pt x="44" y="140"/>
                    </a:lnTo>
                    <a:lnTo>
                      <a:pt x="34" y="130"/>
                    </a:lnTo>
                    <a:lnTo>
                      <a:pt x="26" y="120"/>
                    </a:lnTo>
                    <a:lnTo>
                      <a:pt x="20" y="108"/>
                    </a:lnTo>
                    <a:lnTo>
                      <a:pt x="16" y="96"/>
                    </a:lnTo>
                    <a:lnTo>
                      <a:pt x="14" y="82"/>
                    </a:lnTo>
                    <a:lnTo>
                      <a:pt x="14" y="82"/>
                    </a:lnTo>
                    <a:lnTo>
                      <a:pt x="16" y="68"/>
                    </a:lnTo>
                    <a:lnTo>
                      <a:pt x="20" y="56"/>
                    </a:lnTo>
                    <a:lnTo>
                      <a:pt x="26" y="44"/>
                    </a:lnTo>
                    <a:lnTo>
                      <a:pt x="34" y="34"/>
                    </a:lnTo>
                    <a:lnTo>
                      <a:pt x="44" y="26"/>
                    </a:lnTo>
                    <a:lnTo>
                      <a:pt x="56" y="18"/>
                    </a:lnTo>
                    <a:lnTo>
                      <a:pt x="68" y="14"/>
                    </a:lnTo>
                    <a:lnTo>
                      <a:pt x="82" y="14"/>
                    </a:lnTo>
                    <a:lnTo>
                      <a:pt x="82" y="14"/>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b="1">
                  <a:solidFill>
                    <a:schemeClr val="bg1"/>
                  </a:solidFill>
                  <a:ea typeface="Calibri" panose="020F0502020204030204" pitchFamily="34" charset="0"/>
                </a:endParaRPr>
              </a:p>
            </p:txBody>
          </p:sp>
        </p:grpSp>
        <p:grpSp>
          <p:nvGrpSpPr>
            <p:cNvPr id="27" name="그룹 26">
              <a:extLst>
                <a:ext uri="{FF2B5EF4-FFF2-40B4-BE49-F238E27FC236}">
                  <a16:creationId xmlns:a16="http://schemas.microsoft.com/office/drawing/2014/main" id="{4D1A7DBA-F506-44EC-A972-5E7D30E91A15}"/>
                </a:ext>
              </a:extLst>
            </p:cNvPr>
            <p:cNvGrpSpPr/>
            <p:nvPr/>
          </p:nvGrpSpPr>
          <p:grpSpPr>
            <a:xfrm>
              <a:off x="7036024" y="4793490"/>
              <a:ext cx="465804" cy="461235"/>
              <a:chOff x="4832176" y="4417913"/>
              <a:chExt cx="323850" cy="320675"/>
            </a:xfrm>
            <a:solidFill>
              <a:schemeClr val="accent4"/>
            </a:solidFill>
          </p:grpSpPr>
          <p:sp>
            <p:nvSpPr>
              <p:cNvPr id="37" name="Freeform 109">
                <a:extLst>
                  <a:ext uri="{FF2B5EF4-FFF2-40B4-BE49-F238E27FC236}">
                    <a16:creationId xmlns:a16="http://schemas.microsoft.com/office/drawing/2014/main" id="{72CD000E-6839-4940-985B-1EAED35D51BA}"/>
                  </a:ext>
                </a:extLst>
              </p:cNvPr>
              <p:cNvSpPr>
                <a:spLocks noEditPoints="1"/>
              </p:cNvSpPr>
              <p:nvPr/>
            </p:nvSpPr>
            <p:spPr bwMode="auto">
              <a:xfrm>
                <a:off x="4876626" y="4462363"/>
                <a:ext cx="174625" cy="171450"/>
              </a:xfrm>
              <a:custGeom>
                <a:avLst/>
                <a:gdLst/>
                <a:ahLst/>
                <a:cxnLst>
                  <a:cxn ang="0">
                    <a:pos x="54" y="108"/>
                  </a:cxn>
                  <a:cxn ang="0">
                    <a:pos x="76" y="104"/>
                  </a:cxn>
                  <a:cxn ang="0">
                    <a:pos x="94" y="92"/>
                  </a:cxn>
                  <a:cxn ang="0">
                    <a:pos x="104" y="76"/>
                  </a:cxn>
                  <a:cxn ang="0">
                    <a:pos x="110" y="54"/>
                  </a:cxn>
                  <a:cxn ang="0">
                    <a:pos x="108" y="44"/>
                  </a:cxn>
                  <a:cxn ang="0">
                    <a:pos x="100" y="24"/>
                  </a:cxn>
                  <a:cxn ang="0">
                    <a:pos x="86" y="8"/>
                  </a:cxn>
                  <a:cxn ang="0">
                    <a:pos x="66" y="0"/>
                  </a:cxn>
                  <a:cxn ang="0">
                    <a:pos x="54" y="0"/>
                  </a:cxn>
                  <a:cxn ang="0">
                    <a:pos x="34" y="4"/>
                  </a:cxn>
                  <a:cxn ang="0">
                    <a:pos x="16" y="16"/>
                  </a:cxn>
                  <a:cxn ang="0">
                    <a:pos x="4" y="32"/>
                  </a:cxn>
                  <a:cxn ang="0">
                    <a:pos x="0" y="54"/>
                  </a:cxn>
                  <a:cxn ang="0">
                    <a:pos x="2" y="66"/>
                  </a:cxn>
                  <a:cxn ang="0">
                    <a:pos x="10" y="84"/>
                  </a:cxn>
                  <a:cxn ang="0">
                    <a:pos x="24" y="100"/>
                  </a:cxn>
                  <a:cxn ang="0">
                    <a:pos x="44" y="108"/>
                  </a:cxn>
                  <a:cxn ang="0">
                    <a:pos x="54" y="108"/>
                  </a:cxn>
                  <a:cxn ang="0">
                    <a:pos x="54" y="12"/>
                  </a:cxn>
                  <a:cxn ang="0">
                    <a:pos x="72" y="16"/>
                  </a:cxn>
                  <a:cxn ang="0">
                    <a:pos x="84" y="24"/>
                  </a:cxn>
                  <a:cxn ang="0">
                    <a:pos x="94" y="38"/>
                  </a:cxn>
                  <a:cxn ang="0">
                    <a:pos x="98" y="54"/>
                  </a:cxn>
                  <a:cxn ang="0">
                    <a:pos x="96" y="62"/>
                  </a:cxn>
                  <a:cxn ang="0">
                    <a:pos x="90" y="78"/>
                  </a:cxn>
                  <a:cxn ang="0">
                    <a:pos x="78" y="90"/>
                  </a:cxn>
                  <a:cxn ang="0">
                    <a:pos x="64" y="96"/>
                  </a:cxn>
                  <a:cxn ang="0">
                    <a:pos x="54" y="96"/>
                  </a:cxn>
                  <a:cxn ang="0">
                    <a:pos x="38" y="94"/>
                  </a:cxn>
                  <a:cxn ang="0">
                    <a:pos x="24" y="84"/>
                  </a:cxn>
                  <a:cxn ang="0">
                    <a:pos x="16" y="70"/>
                  </a:cxn>
                  <a:cxn ang="0">
                    <a:pos x="12" y="54"/>
                  </a:cxn>
                  <a:cxn ang="0">
                    <a:pos x="14" y="46"/>
                  </a:cxn>
                  <a:cxn ang="0">
                    <a:pos x="20" y="30"/>
                  </a:cxn>
                  <a:cxn ang="0">
                    <a:pos x="30" y="18"/>
                  </a:cxn>
                  <a:cxn ang="0">
                    <a:pos x="46" y="12"/>
                  </a:cxn>
                  <a:cxn ang="0">
                    <a:pos x="54" y="12"/>
                  </a:cxn>
                </a:cxnLst>
                <a:rect l="0" t="0" r="r" b="b"/>
                <a:pathLst>
                  <a:path w="110" h="108">
                    <a:moveTo>
                      <a:pt x="54" y="108"/>
                    </a:moveTo>
                    <a:lnTo>
                      <a:pt x="54" y="108"/>
                    </a:lnTo>
                    <a:lnTo>
                      <a:pt x="66" y="108"/>
                    </a:lnTo>
                    <a:lnTo>
                      <a:pt x="76" y="104"/>
                    </a:lnTo>
                    <a:lnTo>
                      <a:pt x="86" y="100"/>
                    </a:lnTo>
                    <a:lnTo>
                      <a:pt x="94" y="92"/>
                    </a:lnTo>
                    <a:lnTo>
                      <a:pt x="100" y="84"/>
                    </a:lnTo>
                    <a:lnTo>
                      <a:pt x="104" y="76"/>
                    </a:lnTo>
                    <a:lnTo>
                      <a:pt x="108" y="66"/>
                    </a:lnTo>
                    <a:lnTo>
                      <a:pt x="110" y="54"/>
                    </a:lnTo>
                    <a:lnTo>
                      <a:pt x="110" y="54"/>
                    </a:lnTo>
                    <a:lnTo>
                      <a:pt x="108" y="44"/>
                    </a:lnTo>
                    <a:lnTo>
                      <a:pt x="104" y="32"/>
                    </a:lnTo>
                    <a:lnTo>
                      <a:pt x="100" y="24"/>
                    </a:lnTo>
                    <a:lnTo>
                      <a:pt x="94" y="16"/>
                    </a:lnTo>
                    <a:lnTo>
                      <a:pt x="86" y="8"/>
                    </a:lnTo>
                    <a:lnTo>
                      <a:pt x="76" y="4"/>
                    </a:lnTo>
                    <a:lnTo>
                      <a:pt x="66" y="0"/>
                    </a:lnTo>
                    <a:lnTo>
                      <a:pt x="54" y="0"/>
                    </a:lnTo>
                    <a:lnTo>
                      <a:pt x="54" y="0"/>
                    </a:lnTo>
                    <a:lnTo>
                      <a:pt x="44" y="0"/>
                    </a:lnTo>
                    <a:lnTo>
                      <a:pt x="34" y="4"/>
                    </a:lnTo>
                    <a:lnTo>
                      <a:pt x="24" y="8"/>
                    </a:lnTo>
                    <a:lnTo>
                      <a:pt x="16" y="16"/>
                    </a:lnTo>
                    <a:lnTo>
                      <a:pt x="10" y="24"/>
                    </a:lnTo>
                    <a:lnTo>
                      <a:pt x="4" y="32"/>
                    </a:lnTo>
                    <a:lnTo>
                      <a:pt x="2" y="44"/>
                    </a:lnTo>
                    <a:lnTo>
                      <a:pt x="0" y="54"/>
                    </a:lnTo>
                    <a:lnTo>
                      <a:pt x="0" y="54"/>
                    </a:lnTo>
                    <a:lnTo>
                      <a:pt x="2" y="66"/>
                    </a:lnTo>
                    <a:lnTo>
                      <a:pt x="4" y="76"/>
                    </a:lnTo>
                    <a:lnTo>
                      <a:pt x="10" y="84"/>
                    </a:lnTo>
                    <a:lnTo>
                      <a:pt x="16" y="92"/>
                    </a:lnTo>
                    <a:lnTo>
                      <a:pt x="24" y="100"/>
                    </a:lnTo>
                    <a:lnTo>
                      <a:pt x="34" y="104"/>
                    </a:lnTo>
                    <a:lnTo>
                      <a:pt x="44" y="108"/>
                    </a:lnTo>
                    <a:lnTo>
                      <a:pt x="54" y="108"/>
                    </a:lnTo>
                    <a:lnTo>
                      <a:pt x="54" y="108"/>
                    </a:lnTo>
                    <a:close/>
                    <a:moveTo>
                      <a:pt x="54" y="12"/>
                    </a:moveTo>
                    <a:lnTo>
                      <a:pt x="54" y="12"/>
                    </a:lnTo>
                    <a:lnTo>
                      <a:pt x="64" y="12"/>
                    </a:lnTo>
                    <a:lnTo>
                      <a:pt x="72" y="16"/>
                    </a:lnTo>
                    <a:lnTo>
                      <a:pt x="78" y="18"/>
                    </a:lnTo>
                    <a:lnTo>
                      <a:pt x="84" y="24"/>
                    </a:lnTo>
                    <a:lnTo>
                      <a:pt x="90" y="30"/>
                    </a:lnTo>
                    <a:lnTo>
                      <a:pt x="94" y="38"/>
                    </a:lnTo>
                    <a:lnTo>
                      <a:pt x="96" y="46"/>
                    </a:lnTo>
                    <a:lnTo>
                      <a:pt x="98" y="54"/>
                    </a:lnTo>
                    <a:lnTo>
                      <a:pt x="98" y="54"/>
                    </a:lnTo>
                    <a:lnTo>
                      <a:pt x="96" y="62"/>
                    </a:lnTo>
                    <a:lnTo>
                      <a:pt x="94" y="70"/>
                    </a:lnTo>
                    <a:lnTo>
                      <a:pt x="90" y="78"/>
                    </a:lnTo>
                    <a:lnTo>
                      <a:pt x="84" y="84"/>
                    </a:lnTo>
                    <a:lnTo>
                      <a:pt x="78" y="90"/>
                    </a:lnTo>
                    <a:lnTo>
                      <a:pt x="72" y="94"/>
                    </a:lnTo>
                    <a:lnTo>
                      <a:pt x="64" y="96"/>
                    </a:lnTo>
                    <a:lnTo>
                      <a:pt x="54" y="96"/>
                    </a:lnTo>
                    <a:lnTo>
                      <a:pt x="54" y="96"/>
                    </a:lnTo>
                    <a:lnTo>
                      <a:pt x="46" y="96"/>
                    </a:lnTo>
                    <a:lnTo>
                      <a:pt x="38" y="94"/>
                    </a:lnTo>
                    <a:lnTo>
                      <a:pt x="30" y="90"/>
                    </a:lnTo>
                    <a:lnTo>
                      <a:pt x="24" y="84"/>
                    </a:lnTo>
                    <a:lnTo>
                      <a:pt x="20" y="78"/>
                    </a:lnTo>
                    <a:lnTo>
                      <a:pt x="16" y="70"/>
                    </a:lnTo>
                    <a:lnTo>
                      <a:pt x="14" y="62"/>
                    </a:lnTo>
                    <a:lnTo>
                      <a:pt x="12" y="54"/>
                    </a:lnTo>
                    <a:lnTo>
                      <a:pt x="12" y="54"/>
                    </a:lnTo>
                    <a:lnTo>
                      <a:pt x="14" y="46"/>
                    </a:lnTo>
                    <a:lnTo>
                      <a:pt x="16" y="38"/>
                    </a:lnTo>
                    <a:lnTo>
                      <a:pt x="20" y="30"/>
                    </a:lnTo>
                    <a:lnTo>
                      <a:pt x="24" y="24"/>
                    </a:lnTo>
                    <a:lnTo>
                      <a:pt x="30" y="18"/>
                    </a:lnTo>
                    <a:lnTo>
                      <a:pt x="38" y="16"/>
                    </a:lnTo>
                    <a:lnTo>
                      <a:pt x="46" y="12"/>
                    </a:lnTo>
                    <a:lnTo>
                      <a:pt x="54" y="12"/>
                    </a:lnTo>
                    <a:lnTo>
                      <a:pt x="54" y="12"/>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b="1">
                  <a:solidFill>
                    <a:schemeClr val="bg1"/>
                  </a:solidFill>
                  <a:ea typeface="Calibri" panose="020F0502020204030204" pitchFamily="34" charset="0"/>
                </a:endParaRPr>
              </a:p>
            </p:txBody>
          </p:sp>
          <p:sp>
            <p:nvSpPr>
              <p:cNvPr id="38" name="Freeform 110">
                <a:extLst>
                  <a:ext uri="{FF2B5EF4-FFF2-40B4-BE49-F238E27FC236}">
                    <a16:creationId xmlns:a16="http://schemas.microsoft.com/office/drawing/2014/main" id="{3AFAD9E6-D7A6-45B2-BFDD-167423116CBF}"/>
                  </a:ext>
                </a:extLst>
              </p:cNvPr>
              <p:cNvSpPr>
                <a:spLocks noEditPoints="1"/>
              </p:cNvSpPr>
              <p:nvPr/>
            </p:nvSpPr>
            <p:spPr bwMode="auto">
              <a:xfrm>
                <a:off x="4832176" y="4417913"/>
                <a:ext cx="323850" cy="320675"/>
              </a:xfrm>
              <a:custGeom>
                <a:avLst/>
                <a:gdLst/>
                <a:ahLst/>
                <a:cxnLst>
                  <a:cxn ang="0">
                    <a:pos x="82" y="166"/>
                  </a:cxn>
                  <a:cxn ang="0">
                    <a:pos x="104" y="162"/>
                  </a:cxn>
                  <a:cxn ang="0">
                    <a:pos x="124" y="154"/>
                  </a:cxn>
                  <a:cxn ang="0">
                    <a:pos x="168" y="196"/>
                  </a:cxn>
                  <a:cxn ang="0">
                    <a:pos x="182" y="202"/>
                  </a:cxn>
                  <a:cxn ang="0">
                    <a:pos x="192" y="202"/>
                  </a:cxn>
                  <a:cxn ang="0">
                    <a:pos x="198" y="196"/>
                  </a:cxn>
                  <a:cxn ang="0">
                    <a:pos x="204" y="182"/>
                  </a:cxn>
                  <a:cxn ang="0">
                    <a:pos x="198" y="166"/>
                  </a:cxn>
                  <a:cxn ang="0">
                    <a:pos x="154" y="124"/>
                  </a:cxn>
                  <a:cxn ang="0">
                    <a:pos x="162" y="104"/>
                  </a:cxn>
                  <a:cxn ang="0">
                    <a:pos x="166" y="82"/>
                  </a:cxn>
                  <a:cxn ang="0">
                    <a:pos x="164" y="66"/>
                  </a:cxn>
                  <a:cxn ang="0">
                    <a:pos x="152" y="36"/>
                  </a:cxn>
                  <a:cxn ang="0">
                    <a:pos x="128" y="14"/>
                  </a:cxn>
                  <a:cxn ang="0">
                    <a:pos x="100" y="0"/>
                  </a:cxn>
                  <a:cxn ang="0">
                    <a:pos x="82" y="0"/>
                  </a:cxn>
                  <a:cxn ang="0">
                    <a:pos x="50" y="6"/>
                  </a:cxn>
                  <a:cxn ang="0">
                    <a:pos x="24" y="24"/>
                  </a:cxn>
                  <a:cxn ang="0">
                    <a:pos x="6" y="50"/>
                  </a:cxn>
                  <a:cxn ang="0">
                    <a:pos x="0" y="82"/>
                  </a:cxn>
                  <a:cxn ang="0">
                    <a:pos x="2" y="98"/>
                  </a:cxn>
                  <a:cxn ang="0">
                    <a:pos x="14" y="128"/>
                  </a:cxn>
                  <a:cxn ang="0">
                    <a:pos x="36" y="150"/>
                  </a:cxn>
                  <a:cxn ang="0">
                    <a:pos x="66" y="164"/>
                  </a:cxn>
                  <a:cxn ang="0">
                    <a:pos x="82" y="166"/>
                  </a:cxn>
                  <a:cxn ang="0">
                    <a:pos x="82" y="14"/>
                  </a:cxn>
                  <a:cxn ang="0">
                    <a:pos x="110" y="18"/>
                  </a:cxn>
                  <a:cxn ang="0">
                    <a:pos x="132" y="34"/>
                  </a:cxn>
                  <a:cxn ang="0">
                    <a:pos x="146" y="56"/>
                  </a:cxn>
                  <a:cxn ang="0">
                    <a:pos x="152" y="82"/>
                  </a:cxn>
                  <a:cxn ang="0">
                    <a:pos x="150" y="92"/>
                  </a:cxn>
                  <a:cxn ang="0">
                    <a:pos x="144" y="112"/>
                  </a:cxn>
                  <a:cxn ang="0">
                    <a:pos x="136" y="126"/>
                  </a:cxn>
                  <a:cxn ang="0">
                    <a:pos x="188" y="176"/>
                  </a:cxn>
                  <a:cxn ang="0">
                    <a:pos x="190" y="182"/>
                  </a:cxn>
                  <a:cxn ang="0">
                    <a:pos x="188" y="186"/>
                  </a:cxn>
                  <a:cxn ang="0">
                    <a:pos x="182" y="188"/>
                  </a:cxn>
                  <a:cxn ang="0">
                    <a:pos x="178" y="186"/>
                  </a:cxn>
                  <a:cxn ang="0">
                    <a:pos x="126" y="136"/>
                  </a:cxn>
                  <a:cxn ang="0">
                    <a:pos x="122" y="138"/>
                  </a:cxn>
                  <a:cxn ang="0">
                    <a:pos x="104" y="148"/>
                  </a:cxn>
                  <a:cxn ang="0">
                    <a:pos x="82" y="150"/>
                  </a:cxn>
                  <a:cxn ang="0">
                    <a:pos x="68" y="150"/>
                  </a:cxn>
                  <a:cxn ang="0">
                    <a:pos x="44" y="140"/>
                  </a:cxn>
                  <a:cxn ang="0">
                    <a:pos x="26" y="120"/>
                  </a:cxn>
                  <a:cxn ang="0">
                    <a:pos x="16" y="96"/>
                  </a:cxn>
                  <a:cxn ang="0">
                    <a:pos x="14" y="82"/>
                  </a:cxn>
                  <a:cxn ang="0">
                    <a:pos x="20" y="56"/>
                  </a:cxn>
                  <a:cxn ang="0">
                    <a:pos x="34" y="34"/>
                  </a:cxn>
                  <a:cxn ang="0">
                    <a:pos x="56" y="18"/>
                  </a:cxn>
                  <a:cxn ang="0">
                    <a:pos x="82" y="14"/>
                  </a:cxn>
                </a:cxnLst>
                <a:rect l="0" t="0" r="r" b="b"/>
                <a:pathLst>
                  <a:path w="204" h="202">
                    <a:moveTo>
                      <a:pt x="82" y="166"/>
                    </a:moveTo>
                    <a:lnTo>
                      <a:pt x="82" y="166"/>
                    </a:lnTo>
                    <a:lnTo>
                      <a:pt x="94" y="164"/>
                    </a:lnTo>
                    <a:lnTo>
                      <a:pt x="104" y="162"/>
                    </a:lnTo>
                    <a:lnTo>
                      <a:pt x="114" y="158"/>
                    </a:lnTo>
                    <a:lnTo>
                      <a:pt x="124" y="154"/>
                    </a:lnTo>
                    <a:lnTo>
                      <a:pt x="168" y="196"/>
                    </a:lnTo>
                    <a:lnTo>
                      <a:pt x="168" y="196"/>
                    </a:lnTo>
                    <a:lnTo>
                      <a:pt x="174" y="202"/>
                    </a:lnTo>
                    <a:lnTo>
                      <a:pt x="182" y="202"/>
                    </a:lnTo>
                    <a:lnTo>
                      <a:pt x="182" y="202"/>
                    </a:lnTo>
                    <a:lnTo>
                      <a:pt x="192" y="202"/>
                    </a:lnTo>
                    <a:lnTo>
                      <a:pt x="198" y="196"/>
                    </a:lnTo>
                    <a:lnTo>
                      <a:pt x="198" y="196"/>
                    </a:lnTo>
                    <a:lnTo>
                      <a:pt x="202" y="190"/>
                    </a:lnTo>
                    <a:lnTo>
                      <a:pt x="204" y="182"/>
                    </a:lnTo>
                    <a:lnTo>
                      <a:pt x="202" y="174"/>
                    </a:lnTo>
                    <a:lnTo>
                      <a:pt x="198" y="166"/>
                    </a:lnTo>
                    <a:lnTo>
                      <a:pt x="154" y="124"/>
                    </a:lnTo>
                    <a:lnTo>
                      <a:pt x="154" y="124"/>
                    </a:lnTo>
                    <a:lnTo>
                      <a:pt x="160" y="114"/>
                    </a:lnTo>
                    <a:lnTo>
                      <a:pt x="162" y="104"/>
                    </a:lnTo>
                    <a:lnTo>
                      <a:pt x="164" y="92"/>
                    </a:lnTo>
                    <a:lnTo>
                      <a:pt x="166" y="82"/>
                    </a:lnTo>
                    <a:lnTo>
                      <a:pt x="166" y="82"/>
                    </a:lnTo>
                    <a:lnTo>
                      <a:pt x="164" y="66"/>
                    </a:lnTo>
                    <a:lnTo>
                      <a:pt x="158" y="50"/>
                    </a:lnTo>
                    <a:lnTo>
                      <a:pt x="152" y="36"/>
                    </a:lnTo>
                    <a:lnTo>
                      <a:pt x="142" y="24"/>
                    </a:lnTo>
                    <a:lnTo>
                      <a:pt x="128" y="14"/>
                    </a:lnTo>
                    <a:lnTo>
                      <a:pt x="114" y="6"/>
                    </a:lnTo>
                    <a:lnTo>
                      <a:pt x="100" y="0"/>
                    </a:lnTo>
                    <a:lnTo>
                      <a:pt x="82" y="0"/>
                    </a:lnTo>
                    <a:lnTo>
                      <a:pt x="82" y="0"/>
                    </a:lnTo>
                    <a:lnTo>
                      <a:pt x="66" y="0"/>
                    </a:lnTo>
                    <a:lnTo>
                      <a:pt x="50" y="6"/>
                    </a:lnTo>
                    <a:lnTo>
                      <a:pt x="36" y="14"/>
                    </a:lnTo>
                    <a:lnTo>
                      <a:pt x="24" y="24"/>
                    </a:lnTo>
                    <a:lnTo>
                      <a:pt x="14" y="36"/>
                    </a:lnTo>
                    <a:lnTo>
                      <a:pt x="6" y="50"/>
                    </a:lnTo>
                    <a:lnTo>
                      <a:pt x="2" y="66"/>
                    </a:lnTo>
                    <a:lnTo>
                      <a:pt x="0" y="82"/>
                    </a:lnTo>
                    <a:lnTo>
                      <a:pt x="0" y="82"/>
                    </a:lnTo>
                    <a:lnTo>
                      <a:pt x="2" y="98"/>
                    </a:lnTo>
                    <a:lnTo>
                      <a:pt x="6" y="114"/>
                    </a:lnTo>
                    <a:lnTo>
                      <a:pt x="14" y="128"/>
                    </a:lnTo>
                    <a:lnTo>
                      <a:pt x="24" y="140"/>
                    </a:lnTo>
                    <a:lnTo>
                      <a:pt x="36" y="150"/>
                    </a:lnTo>
                    <a:lnTo>
                      <a:pt x="50" y="158"/>
                    </a:lnTo>
                    <a:lnTo>
                      <a:pt x="66" y="164"/>
                    </a:lnTo>
                    <a:lnTo>
                      <a:pt x="82" y="166"/>
                    </a:lnTo>
                    <a:lnTo>
                      <a:pt x="82" y="166"/>
                    </a:lnTo>
                    <a:close/>
                    <a:moveTo>
                      <a:pt x="82" y="14"/>
                    </a:moveTo>
                    <a:lnTo>
                      <a:pt x="82" y="14"/>
                    </a:lnTo>
                    <a:lnTo>
                      <a:pt x="96" y="14"/>
                    </a:lnTo>
                    <a:lnTo>
                      <a:pt x="110" y="18"/>
                    </a:lnTo>
                    <a:lnTo>
                      <a:pt x="122" y="26"/>
                    </a:lnTo>
                    <a:lnTo>
                      <a:pt x="132" y="34"/>
                    </a:lnTo>
                    <a:lnTo>
                      <a:pt x="140" y="44"/>
                    </a:lnTo>
                    <a:lnTo>
                      <a:pt x="146" y="56"/>
                    </a:lnTo>
                    <a:lnTo>
                      <a:pt x="150" y="68"/>
                    </a:lnTo>
                    <a:lnTo>
                      <a:pt x="152" y="82"/>
                    </a:lnTo>
                    <a:lnTo>
                      <a:pt x="152" y="82"/>
                    </a:lnTo>
                    <a:lnTo>
                      <a:pt x="150" y="92"/>
                    </a:lnTo>
                    <a:lnTo>
                      <a:pt x="148" y="102"/>
                    </a:lnTo>
                    <a:lnTo>
                      <a:pt x="144" y="112"/>
                    </a:lnTo>
                    <a:lnTo>
                      <a:pt x="140" y="120"/>
                    </a:lnTo>
                    <a:lnTo>
                      <a:pt x="136" y="126"/>
                    </a:lnTo>
                    <a:lnTo>
                      <a:pt x="140" y="130"/>
                    </a:lnTo>
                    <a:lnTo>
                      <a:pt x="188" y="176"/>
                    </a:lnTo>
                    <a:lnTo>
                      <a:pt x="188" y="176"/>
                    </a:lnTo>
                    <a:lnTo>
                      <a:pt x="190" y="182"/>
                    </a:lnTo>
                    <a:lnTo>
                      <a:pt x="188" y="186"/>
                    </a:lnTo>
                    <a:lnTo>
                      <a:pt x="188" y="186"/>
                    </a:lnTo>
                    <a:lnTo>
                      <a:pt x="182" y="188"/>
                    </a:lnTo>
                    <a:lnTo>
                      <a:pt x="182" y="188"/>
                    </a:lnTo>
                    <a:lnTo>
                      <a:pt x="178" y="186"/>
                    </a:lnTo>
                    <a:lnTo>
                      <a:pt x="178" y="186"/>
                    </a:lnTo>
                    <a:lnTo>
                      <a:pt x="130" y="140"/>
                    </a:lnTo>
                    <a:lnTo>
                      <a:pt x="126" y="136"/>
                    </a:lnTo>
                    <a:lnTo>
                      <a:pt x="122" y="138"/>
                    </a:lnTo>
                    <a:lnTo>
                      <a:pt x="122" y="138"/>
                    </a:lnTo>
                    <a:lnTo>
                      <a:pt x="112" y="144"/>
                    </a:lnTo>
                    <a:lnTo>
                      <a:pt x="104" y="148"/>
                    </a:lnTo>
                    <a:lnTo>
                      <a:pt x="92" y="150"/>
                    </a:lnTo>
                    <a:lnTo>
                      <a:pt x="82" y="150"/>
                    </a:lnTo>
                    <a:lnTo>
                      <a:pt x="82" y="150"/>
                    </a:lnTo>
                    <a:lnTo>
                      <a:pt x="68" y="150"/>
                    </a:lnTo>
                    <a:lnTo>
                      <a:pt x="56" y="146"/>
                    </a:lnTo>
                    <a:lnTo>
                      <a:pt x="44" y="140"/>
                    </a:lnTo>
                    <a:lnTo>
                      <a:pt x="34" y="130"/>
                    </a:lnTo>
                    <a:lnTo>
                      <a:pt x="26" y="120"/>
                    </a:lnTo>
                    <a:lnTo>
                      <a:pt x="20" y="108"/>
                    </a:lnTo>
                    <a:lnTo>
                      <a:pt x="16" y="96"/>
                    </a:lnTo>
                    <a:lnTo>
                      <a:pt x="14" y="82"/>
                    </a:lnTo>
                    <a:lnTo>
                      <a:pt x="14" y="82"/>
                    </a:lnTo>
                    <a:lnTo>
                      <a:pt x="16" y="68"/>
                    </a:lnTo>
                    <a:lnTo>
                      <a:pt x="20" y="56"/>
                    </a:lnTo>
                    <a:lnTo>
                      <a:pt x="26" y="44"/>
                    </a:lnTo>
                    <a:lnTo>
                      <a:pt x="34" y="34"/>
                    </a:lnTo>
                    <a:lnTo>
                      <a:pt x="44" y="26"/>
                    </a:lnTo>
                    <a:lnTo>
                      <a:pt x="56" y="18"/>
                    </a:lnTo>
                    <a:lnTo>
                      <a:pt x="68" y="14"/>
                    </a:lnTo>
                    <a:lnTo>
                      <a:pt x="82" y="14"/>
                    </a:lnTo>
                    <a:lnTo>
                      <a:pt x="82" y="14"/>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b="1">
                  <a:solidFill>
                    <a:schemeClr val="bg1"/>
                  </a:solidFill>
                  <a:ea typeface="Calibri" panose="020F0502020204030204" pitchFamily="34" charset="0"/>
                </a:endParaRPr>
              </a:p>
            </p:txBody>
          </p:sp>
          <p:sp>
            <p:nvSpPr>
              <p:cNvPr id="39" name="Freeform 111">
                <a:extLst>
                  <a:ext uri="{FF2B5EF4-FFF2-40B4-BE49-F238E27FC236}">
                    <a16:creationId xmlns:a16="http://schemas.microsoft.com/office/drawing/2014/main" id="{ADCF550B-E4A0-4C9D-8584-2F6AEE55D3FE}"/>
                  </a:ext>
                </a:extLst>
              </p:cNvPr>
              <p:cNvSpPr>
                <a:spLocks/>
              </p:cNvSpPr>
              <p:nvPr/>
            </p:nvSpPr>
            <p:spPr bwMode="auto">
              <a:xfrm>
                <a:off x="4914726" y="4500463"/>
                <a:ext cx="95250" cy="95250"/>
              </a:xfrm>
              <a:custGeom>
                <a:avLst/>
                <a:gdLst/>
                <a:ahLst/>
                <a:cxnLst>
                  <a:cxn ang="0">
                    <a:pos x="4" y="38"/>
                  </a:cxn>
                  <a:cxn ang="0">
                    <a:pos x="24" y="38"/>
                  </a:cxn>
                  <a:cxn ang="0">
                    <a:pos x="24" y="56"/>
                  </a:cxn>
                  <a:cxn ang="0">
                    <a:pos x="24" y="56"/>
                  </a:cxn>
                  <a:cxn ang="0">
                    <a:pos x="24" y="60"/>
                  </a:cxn>
                  <a:cxn ang="0">
                    <a:pos x="28" y="60"/>
                  </a:cxn>
                  <a:cxn ang="0">
                    <a:pos x="34" y="60"/>
                  </a:cxn>
                  <a:cxn ang="0">
                    <a:pos x="34" y="60"/>
                  </a:cxn>
                  <a:cxn ang="0">
                    <a:pos x="36" y="60"/>
                  </a:cxn>
                  <a:cxn ang="0">
                    <a:pos x="38" y="56"/>
                  </a:cxn>
                  <a:cxn ang="0">
                    <a:pos x="38" y="38"/>
                  </a:cxn>
                  <a:cxn ang="0">
                    <a:pos x="58" y="38"/>
                  </a:cxn>
                  <a:cxn ang="0">
                    <a:pos x="58" y="38"/>
                  </a:cxn>
                  <a:cxn ang="0">
                    <a:pos x="60" y="36"/>
                  </a:cxn>
                  <a:cxn ang="0">
                    <a:pos x="60" y="34"/>
                  </a:cxn>
                  <a:cxn ang="0">
                    <a:pos x="60" y="26"/>
                  </a:cxn>
                  <a:cxn ang="0">
                    <a:pos x="60" y="26"/>
                  </a:cxn>
                  <a:cxn ang="0">
                    <a:pos x="60" y="24"/>
                  </a:cxn>
                  <a:cxn ang="0">
                    <a:pos x="58" y="22"/>
                  </a:cxn>
                  <a:cxn ang="0">
                    <a:pos x="38" y="22"/>
                  </a:cxn>
                  <a:cxn ang="0">
                    <a:pos x="38" y="4"/>
                  </a:cxn>
                  <a:cxn ang="0">
                    <a:pos x="38" y="4"/>
                  </a:cxn>
                  <a:cxn ang="0">
                    <a:pos x="36" y="0"/>
                  </a:cxn>
                  <a:cxn ang="0">
                    <a:pos x="34" y="0"/>
                  </a:cxn>
                  <a:cxn ang="0">
                    <a:pos x="28" y="0"/>
                  </a:cxn>
                  <a:cxn ang="0">
                    <a:pos x="28" y="0"/>
                  </a:cxn>
                  <a:cxn ang="0">
                    <a:pos x="24" y="0"/>
                  </a:cxn>
                  <a:cxn ang="0">
                    <a:pos x="24" y="4"/>
                  </a:cxn>
                  <a:cxn ang="0">
                    <a:pos x="24" y="22"/>
                  </a:cxn>
                  <a:cxn ang="0">
                    <a:pos x="4" y="22"/>
                  </a:cxn>
                  <a:cxn ang="0">
                    <a:pos x="4" y="22"/>
                  </a:cxn>
                  <a:cxn ang="0">
                    <a:pos x="2" y="24"/>
                  </a:cxn>
                  <a:cxn ang="0">
                    <a:pos x="0" y="26"/>
                  </a:cxn>
                  <a:cxn ang="0">
                    <a:pos x="0" y="34"/>
                  </a:cxn>
                  <a:cxn ang="0">
                    <a:pos x="0" y="34"/>
                  </a:cxn>
                  <a:cxn ang="0">
                    <a:pos x="2" y="36"/>
                  </a:cxn>
                  <a:cxn ang="0">
                    <a:pos x="4" y="38"/>
                  </a:cxn>
                  <a:cxn ang="0">
                    <a:pos x="4" y="38"/>
                  </a:cxn>
                </a:cxnLst>
                <a:rect l="0" t="0" r="r" b="b"/>
                <a:pathLst>
                  <a:path w="60" h="60">
                    <a:moveTo>
                      <a:pt x="4" y="38"/>
                    </a:moveTo>
                    <a:lnTo>
                      <a:pt x="24" y="38"/>
                    </a:lnTo>
                    <a:lnTo>
                      <a:pt x="24" y="56"/>
                    </a:lnTo>
                    <a:lnTo>
                      <a:pt x="24" y="56"/>
                    </a:lnTo>
                    <a:lnTo>
                      <a:pt x="24" y="60"/>
                    </a:lnTo>
                    <a:lnTo>
                      <a:pt x="28" y="60"/>
                    </a:lnTo>
                    <a:lnTo>
                      <a:pt x="34" y="60"/>
                    </a:lnTo>
                    <a:lnTo>
                      <a:pt x="34" y="60"/>
                    </a:lnTo>
                    <a:lnTo>
                      <a:pt x="36" y="60"/>
                    </a:lnTo>
                    <a:lnTo>
                      <a:pt x="38" y="56"/>
                    </a:lnTo>
                    <a:lnTo>
                      <a:pt x="38" y="38"/>
                    </a:lnTo>
                    <a:lnTo>
                      <a:pt x="58" y="38"/>
                    </a:lnTo>
                    <a:lnTo>
                      <a:pt x="58" y="38"/>
                    </a:lnTo>
                    <a:lnTo>
                      <a:pt x="60" y="36"/>
                    </a:lnTo>
                    <a:lnTo>
                      <a:pt x="60" y="34"/>
                    </a:lnTo>
                    <a:lnTo>
                      <a:pt x="60" y="26"/>
                    </a:lnTo>
                    <a:lnTo>
                      <a:pt x="60" y="26"/>
                    </a:lnTo>
                    <a:lnTo>
                      <a:pt x="60" y="24"/>
                    </a:lnTo>
                    <a:lnTo>
                      <a:pt x="58" y="22"/>
                    </a:lnTo>
                    <a:lnTo>
                      <a:pt x="38" y="22"/>
                    </a:lnTo>
                    <a:lnTo>
                      <a:pt x="38" y="4"/>
                    </a:lnTo>
                    <a:lnTo>
                      <a:pt x="38" y="4"/>
                    </a:lnTo>
                    <a:lnTo>
                      <a:pt x="36" y="0"/>
                    </a:lnTo>
                    <a:lnTo>
                      <a:pt x="34" y="0"/>
                    </a:lnTo>
                    <a:lnTo>
                      <a:pt x="28" y="0"/>
                    </a:lnTo>
                    <a:lnTo>
                      <a:pt x="28" y="0"/>
                    </a:lnTo>
                    <a:lnTo>
                      <a:pt x="24" y="0"/>
                    </a:lnTo>
                    <a:lnTo>
                      <a:pt x="24" y="4"/>
                    </a:lnTo>
                    <a:lnTo>
                      <a:pt x="24" y="22"/>
                    </a:lnTo>
                    <a:lnTo>
                      <a:pt x="4" y="22"/>
                    </a:lnTo>
                    <a:lnTo>
                      <a:pt x="4" y="22"/>
                    </a:lnTo>
                    <a:lnTo>
                      <a:pt x="2" y="24"/>
                    </a:lnTo>
                    <a:lnTo>
                      <a:pt x="0" y="26"/>
                    </a:lnTo>
                    <a:lnTo>
                      <a:pt x="0" y="34"/>
                    </a:lnTo>
                    <a:lnTo>
                      <a:pt x="0" y="34"/>
                    </a:lnTo>
                    <a:lnTo>
                      <a:pt x="2" y="36"/>
                    </a:lnTo>
                    <a:lnTo>
                      <a:pt x="4" y="38"/>
                    </a:lnTo>
                    <a:lnTo>
                      <a:pt x="4" y="38"/>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b="1">
                  <a:solidFill>
                    <a:schemeClr val="bg1"/>
                  </a:solidFill>
                  <a:ea typeface="Calibri" panose="020F0502020204030204" pitchFamily="34" charset="0"/>
                </a:endParaRPr>
              </a:p>
            </p:txBody>
          </p:sp>
        </p:grpSp>
        <p:grpSp>
          <p:nvGrpSpPr>
            <p:cNvPr id="28" name="그룹 27">
              <a:extLst>
                <a:ext uri="{FF2B5EF4-FFF2-40B4-BE49-F238E27FC236}">
                  <a16:creationId xmlns:a16="http://schemas.microsoft.com/office/drawing/2014/main" id="{CB2AFB88-AB43-414D-869D-DA954C260C8B}"/>
                </a:ext>
              </a:extLst>
            </p:cNvPr>
            <p:cNvGrpSpPr/>
            <p:nvPr/>
          </p:nvGrpSpPr>
          <p:grpSpPr>
            <a:xfrm>
              <a:off x="4684535" y="4793558"/>
              <a:ext cx="461098" cy="461098"/>
              <a:chOff x="6400626" y="4417913"/>
              <a:chExt cx="327025" cy="327025"/>
            </a:xfrm>
            <a:solidFill>
              <a:schemeClr val="accent2"/>
            </a:solidFill>
          </p:grpSpPr>
          <p:sp>
            <p:nvSpPr>
              <p:cNvPr id="35" name="Freeform 390">
                <a:extLst>
                  <a:ext uri="{FF2B5EF4-FFF2-40B4-BE49-F238E27FC236}">
                    <a16:creationId xmlns:a16="http://schemas.microsoft.com/office/drawing/2014/main" id="{DACBE3A8-95B9-45B7-920D-FDDB4496B337}"/>
                  </a:ext>
                </a:extLst>
              </p:cNvPr>
              <p:cNvSpPr>
                <a:spLocks/>
              </p:cNvSpPr>
              <p:nvPr/>
            </p:nvSpPr>
            <p:spPr bwMode="auto">
              <a:xfrm>
                <a:off x="6464126" y="4481413"/>
                <a:ext cx="92075" cy="92075"/>
              </a:xfrm>
              <a:custGeom>
                <a:avLst/>
                <a:gdLst/>
                <a:ahLst/>
                <a:cxnLst>
                  <a:cxn ang="0">
                    <a:pos x="36" y="0"/>
                  </a:cxn>
                  <a:cxn ang="0">
                    <a:pos x="22" y="0"/>
                  </a:cxn>
                  <a:cxn ang="0">
                    <a:pos x="22" y="22"/>
                  </a:cxn>
                  <a:cxn ang="0">
                    <a:pos x="0" y="22"/>
                  </a:cxn>
                  <a:cxn ang="0">
                    <a:pos x="0" y="36"/>
                  </a:cxn>
                  <a:cxn ang="0">
                    <a:pos x="22" y="36"/>
                  </a:cxn>
                  <a:cxn ang="0">
                    <a:pos x="22" y="58"/>
                  </a:cxn>
                  <a:cxn ang="0">
                    <a:pos x="36" y="58"/>
                  </a:cxn>
                  <a:cxn ang="0">
                    <a:pos x="36" y="36"/>
                  </a:cxn>
                  <a:cxn ang="0">
                    <a:pos x="58" y="36"/>
                  </a:cxn>
                  <a:cxn ang="0">
                    <a:pos x="58" y="22"/>
                  </a:cxn>
                  <a:cxn ang="0">
                    <a:pos x="36" y="22"/>
                  </a:cxn>
                  <a:cxn ang="0">
                    <a:pos x="36" y="0"/>
                  </a:cxn>
                </a:cxnLst>
                <a:rect l="0" t="0" r="r" b="b"/>
                <a:pathLst>
                  <a:path w="58" h="58">
                    <a:moveTo>
                      <a:pt x="36" y="0"/>
                    </a:moveTo>
                    <a:lnTo>
                      <a:pt x="22" y="0"/>
                    </a:lnTo>
                    <a:lnTo>
                      <a:pt x="22" y="22"/>
                    </a:lnTo>
                    <a:lnTo>
                      <a:pt x="0" y="22"/>
                    </a:lnTo>
                    <a:lnTo>
                      <a:pt x="0" y="36"/>
                    </a:lnTo>
                    <a:lnTo>
                      <a:pt x="22" y="36"/>
                    </a:lnTo>
                    <a:lnTo>
                      <a:pt x="22" y="58"/>
                    </a:lnTo>
                    <a:lnTo>
                      <a:pt x="36" y="58"/>
                    </a:lnTo>
                    <a:lnTo>
                      <a:pt x="36" y="36"/>
                    </a:lnTo>
                    <a:lnTo>
                      <a:pt x="58" y="36"/>
                    </a:lnTo>
                    <a:lnTo>
                      <a:pt x="58" y="22"/>
                    </a:lnTo>
                    <a:lnTo>
                      <a:pt x="36" y="22"/>
                    </a:lnTo>
                    <a:lnTo>
                      <a:pt x="36" y="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b="1">
                  <a:solidFill>
                    <a:schemeClr val="bg1"/>
                  </a:solidFill>
                  <a:ea typeface="Calibri" panose="020F0502020204030204" pitchFamily="34" charset="0"/>
                </a:endParaRPr>
              </a:p>
            </p:txBody>
          </p:sp>
          <p:sp>
            <p:nvSpPr>
              <p:cNvPr id="36" name="Freeform 391">
                <a:extLst>
                  <a:ext uri="{FF2B5EF4-FFF2-40B4-BE49-F238E27FC236}">
                    <a16:creationId xmlns:a16="http://schemas.microsoft.com/office/drawing/2014/main" id="{8F85A78E-CADE-4351-9AAA-84D96FF012C3}"/>
                  </a:ext>
                </a:extLst>
              </p:cNvPr>
              <p:cNvSpPr>
                <a:spLocks noEditPoints="1"/>
              </p:cNvSpPr>
              <p:nvPr/>
            </p:nvSpPr>
            <p:spPr bwMode="auto">
              <a:xfrm>
                <a:off x="6400626" y="4417913"/>
                <a:ext cx="327025" cy="327025"/>
              </a:xfrm>
              <a:custGeom>
                <a:avLst/>
                <a:gdLst/>
                <a:ahLst/>
                <a:cxnLst>
                  <a:cxn ang="0">
                    <a:pos x="150" y="124"/>
                  </a:cxn>
                  <a:cxn ang="0">
                    <a:pos x="146" y="122"/>
                  </a:cxn>
                  <a:cxn ang="0">
                    <a:pos x="136" y="120"/>
                  </a:cxn>
                  <a:cxn ang="0">
                    <a:pos x="122" y="110"/>
                  </a:cxn>
                  <a:cxn ang="0">
                    <a:pos x="128" y="102"/>
                  </a:cxn>
                  <a:cxn ang="0">
                    <a:pos x="136" y="80"/>
                  </a:cxn>
                  <a:cxn ang="0">
                    <a:pos x="136" y="68"/>
                  </a:cxn>
                  <a:cxn ang="0">
                    <a:pos x="132" y="42"/>
                  </a:cxn>
                  <a:cxn ang="0">
                    <a:pos x="116" y="20"/>
                  </a:cxn>
                  <a:cxn ang="0">
                    <a:pos x="106" y="12"/>
                  </a:cxn>
                  <a:cxn ang="0">
                    <a:pos x="82" y="2"/>
                  </a:cxn>
                  <a:cxn ang="0">
                    <a:pos x="68" y="0"/>
                  </a:cxn>
                  <a:cxn ang="0">
                    <a:pos x="42" y="6"/>
                  </a:cxn>
                  <a:cxn ang="0">
                    <a:pos x="20" y="20"/>
                  </a:cxn>
                  <a:cxn ang="0">
                    <a:pos x="12" y="30"/>
                  </a:cxn>
                  <a:cxn ang="0">
                    <a:pos x="2" y="56"/>
                  </a:cxn>
                  <a:cxn ang="0">
                    <a:pos x="0" y="68"/>
                  </a:cxn>
                  <a:cxn ang="0">
                    <a:pos x="6" y="94"/>
                  </a:cxn>
                  <a:cxn ang="0">
                    <a:pos x="20" y="116"/>
                  </a:cxn>
                  <a:cxn ang="0">
                    <a:pos x="30" y="126"/>
                  </a:cxn>
                  <a:cxn ang="0">
                    <a:pos x="56" y="136"/>
                  </a:cxn>
                  <a:cxn ang="0">
                    <a:pos x="68" y="136"/>
                  </a:cxn>
                  <a:cxn ang="0">
                    <a:pos x="90" y="134"/>
                  </a:cxn>
                  <a:cxn ang="0">
                    <a:pos x="110" y="122"/>
                  </a:cxn>
                  <a:cxn ang="0">
                    <a:pos x="120" y="132"/>
                  </a:cxn>
                  <a:cxn ang="0">
                    <a:pos x="120" y="142"/>
                  </a:cxn>
                  <a:cxn ang="0">
                    <a:pos x="124" y="150"/>
                  </a:cxn>
                  <a:cxn ang="0">
                    <a:pos x="178" y="202"/>
                  </a:cxn>
                  <a:cxn ang="0">
                    <a:pos x="190" y="206"/>
                  </a:cxn>
                  <a:cxn ang="0">
                    <a:pos x="202" y="202"/>
                  </a:cxn>
                  <a:cxn ang="0">
                    <a:pos x="206" y="196"/>
                  </a:cxn>
                  <a:cxn ang="0">
                    <a:pos x="206" y="182"/>
                  </a:cxn>
                  <a:cxn ang="0">
                    <a:pos x="202" y="178"/>
                  </a:cxn>
                  <a:cxn ang="0">
                    <a:pos x="32" y="106"/>
                  </a:cxn>
                  <a:cxn ang="0">
                    <a:pos x="20" y="88"/>
                  </a:cxn>
                  <a:cxn ang="0">
                    <a:pos x="16" y="68"/>
                  </a:cxn>
                  <a:cxn ang="0">
                    <a:pos x="18" y="58"/>
                  </a:cxn>
                  <a:cxn ang="0">
                    <a:pos x="24" y="40"/>
                  </a:cxn>
                  <a:cxn ang="0">
                    <a:pos x="32" y="32"/>
                  </a:cxn>
                  <a:cxn ang="0">
                    <a:pos x="48" y="20"/>
                  </a:cxn>
                  <a:cxn ang="0">
                    <a:pos x="68" y="16"/>
                  </a:cxn>
                  <a:cxn ang="0">
                    <a:pos x="78" y="16"/>
                  </a:cxn>
                  <a:cxn ang="0">
                    <a:pos x="98" y="24"/>
                  </a:cxn>
                  <a:cxn ang="0">
                    <a:pos x="106" y="32"/>
                  </a:cxn>
                  <a:cxn ang="0">
                    <a:pos x="118" y="48"/>
                  </a:cxn>
                  <a:cxn ang="0">
                    <a:pos x="122" y="68"/>
                  </a:cxn>
                  <a:cxn ang="0">
                    <a:pos x="120" y="78"/>
                  </a:cxn>
                  <a:cxn ang="0">
                    <a:pos x="112" y="98"/>
                  </a:cxn>
                  <a:cxn ang="0">
                    <a:pos x="106" y="106"/>
                  </a:cxn>
                  <a:cxn ang="0">
                    <a:pos x="88" y="118"/>
                  </a:cxn>
                  <a:cxn ang="0">
                    <a:pos x="68" y="122"/>
                  </a:cxn>
                  <a:cxn ang="0">
                    <a:pos x="58" y="120"/>
                  </a:cxn>
                  <a:cxn ang="0">
                    <a:pos x="40" y="112"/>
                  </a:cxn>
                  <a:cxn ang="0">
                    <a:pos x="32" y="106"/>
                  </a:cxn>
                </a:cxnLst>
                <a:rect l="0" t="0" r="r" b="b"/>
                <a:pathLst>
                  <a:path w="206" h="206">
                    <a:moveTo>
                      <a:pt x="202" y="178"/>
                    </a:moveTo>
                    <a:lnTo>
                      <a:pt x="150" y="124"/>
                    </a:lnTo>
                    <a:lnTo>
                      <a:pt x="150" y="124"/>
                    </a:lnTo>
                    <a:lnTo>
                      <a:pt x="146" y="122"/>
                    </a:lnTo>
                    <a:lnTo>
                      <a:pt x="142" y="120"/>
                    </a:lnTo>
                    <a:lnTo>
                      <a:pt x="136" y="120"/>
                    </a:lnTo>
                    <a:lnTo>
                      <a:pt x="132" y="120"/>
                    </a:lnTo>
                    <a:lnTo>
                      <a:pt x="122" y="110"/>
                    </a:lnTo>
                    <a:lnTo>
                      <a:pt x="122" y="110"/>
                    </a:lnTo>
                    <a:lnTo>
                      <a:pt x="128" y="102"/>
                    </a:lnTo>
                    <a:lnTo>
                      <a:pt x="134" y="90"/>
                    </a:lnTo>
                    <a:lnTo>
                      <a:pt x="136" y="80"/>
                    </a:lnTo>
                    <a:lnTo>
                      <a:pt x="136" y="68"/>
                    </a:lnTo>
                    <a:lnTo>
                      <a:pt x="136" y="68"/>
                    </a:lnTo>
                    <a:lnTo>
                      <a:pt x="136" y="56"/>
                    </a:lnTo>
                    <a:lnTo>
                      <a:pt x="132" y="42"/>
                    </a:lnTo>
                    <a:lnTo>
                      <a:pt x="126" y="30"/>
                    </a:lnTo>
                    <a:lnTo>
                      <a:pt x="116" y="20"/>
                    </a:lnTo>
                    <a:lnTo>
                      <a:pt x="116" y="20"/>
                    </a:lnTo>
                    <a:lnTo>
                      <a:pt x="106" y="12"/>
                    </a:lnTo>
                    <a:lnTo>
                      <a:pt x="94" y="6"/>
                    </a:lnTo>
                    <a:lnTo>
                      <a:pt x="82" y="2"/>
                    </a:lnTo>
                    <a:lnTo>
                      <a:pt x="68" y="0"/>
                    </a:lnTo>
                    <a:lnTo>
                      <a:pt x="68" y="0"/>
                    </a:lnTo>
                    <a:lnTo>
                      <a:pt x="56" y="2"/>
                    </a:lnTo>
                    <a:lnTo>
                      <a:pt x="42" y="6"/>
                    </a:lnTo>
                    <a:lnTo>
                      <a:pt x="30" y="12"/>
                    </a:lnTo>
                    <a:lnTo>
                      <a:pt x="20" y="20"/>
                    </a:lnTo>
                    <a:lnTo>
                      <a:pt x="20" y="20"/>
                    </a:lnTo>
                    <a:lnTo>
                      <a:pt x="12" y="30"/>
                    </a:lnTo>
                    <a:lnTo>
                      <a:pt x="6" y="42"/>
                    </a:lnTo>
                    <a:lnTo>
                      <a:pt x="2" y="56"/>
                    </a:lnTo>
                    <a:lnTo>
                      <a:pt x="0" y="68"/>
                    </a:lnTo>
                    <a:lnTo>
                      <a:pt x="0" y="68"/>
                    </a:lnTo>
                    <a:lnTo>
                      <a:pt x="2" y="82"/>
                    </a:lnTo>
                    <a:lnTo>
                      <a:pt x="6" y="94"/>
                    </a:lnTo>
                    <a:lnTo>
                      <a:pt x="12" y="106"/>
                    </a:lnTo>
                    <a:lnTo>
                      <a:pt x="20" y="116"/>
                    </a:lnTo>
                    <a:lnTo>
                      <a:pt x="20" y="116"/>
                    </a:lnTo>
                    <a:lnTo>
                      <a:pt x="30" y="126"/>
                    </a:lnTo>
                    <a:lnTo>
                      <a:pt x="42" y="132"/>
                    </a:lnTo>
                    <a:lnTo>
                      <a:pt x="56" y="136"/>
                    </a:lnTo>
                    <a:lnTo>
                      <a:pt x="68" y="136"/>
                    </a:lnTo>
                    <a:lnTo>
                      <a:pt x="68" y="136"/>
                    </a:lnTo>
                    <a:lnTo>
                      <a:pt x="80" y="136"/>
                    </a:lnTo>
                    <a:lnTo>
                      <a:pt x="90" y="134"/>
                    </a:lnTo>
                    <a:lnTo>
                      <a:pt x="102" y="128"/>
                    </a:lnTo>
                    <a:lnTo>
                      <a:pt x="110" y="122"/>
                    </a:lnTo>
                    <a:lnTo>
                      <a:pt x="120" y="132"/>
                    </a:lnTo>
                    <a:lnTo>
                      <a:pt x="120" y="132"/>
                    </a:lnTo>
                    <a:lnTo>
                      <a:pt x="120" y="136"/>
                    </a:lnTo>
                    <a:lnTo>
                      <a:pt x="120" y="142"/>
                    </a:lnTo>
                    <a:lnTo>
                      <a:pt x="122" y="146"/>
                    </a:lnTo>
                    <a:lnTo>
                      <a:pt x="124" y="150"/>
                    </a:lnTo>
                    <a:lnTo>
                      <a:pt x="178" y="202"/>
                    </a:lnTo>
                    <a:lnTo>
                      <a:pt x="178" y="202"/>
                    </a:lnTo>
                    <a:lnTo>
                      <a:pt x="182" y="206"/>
                    </a:lnTo>
                    <a:lnTo>
                      <a:pt x="190" y="206"/>
                    </a:lnTo>
                    <a:lnTo>
                      <a:pt x="196" y="206"/>
                    </a:lnTo>
                    <a:lnTo>
                      <a:pt x="202" y="202"/>
                    </a:lnTo>
                    <a:lnTo>
                      <a:pt x="202" y="202"/>
                    </a:lnTo>
                    <a:lnTo>
                      <a:pt x="206" y="196"/>
                    </a:lnTo>
                    <a:lnTo>
                      <a:pt x="206" y="190"/>
                    </a:lnTo>
                    <a:lnTo>
                      <a:pt x="206" y="182"/>
                    </a:lnTo>
                    <a:lnTo>
                      <a:pt x="202" y="178"/>
                    </a:lnTo>
                    <a:lnTo>
                      <a:pt x="202" y="178"/>
                    </a:lnTo>
                    <a:close/>
                    <a:moveTo>
                      <a:pt x="32" y="106"/>
                    </a:moveTo>
                    <a:lnTo>
                      <a:pt x="32" y="106"/>
                    </a:lnTo>
                    <a:lnTo>
                      <a:pt x="24" y="98"/>
                    </a:lnTo>
                    <a:lnTo>
                      <a:pt x="20" y="88"/>
                    </a:lnTo>
                    <a:lnTo>
                      <a:pt x="18" y="78"/>
                    </a:lnTo>
                    <a:lnTo>
                      <a:pt x="16" y="68"/>
                    </a:lnTo>
                    <a:lnTo>
                      <a:pt x="16" y="68"/>
                    </a:lnTo>
                    <a:lnTo>
                      <a:pt x="18" y="58"/>
                    </a:lnTo>
                    <a:lnTo>
                      <a:pt x="20" y="48"/>
                    </a:lnTo>
                    <a:lnTo>
                      <a:pt x="24" y="40"/>
                    </a:lnTo>
                    <a:lnTo>
                      <a:pt x="32" y="32"/>
                    </a:lnTo>
                    <a:lnTo>
                      <a:pt x="32" y="32"/>
                    </a:lnTo>
                    <a:lnTo>
                      <a:pt x="40" y="24"/>
                    </a:lnTo>
                    <a:lnTo>
                      <a:pt x="48" y="20"/>
                    </a:lnTo>
                    <a:lnTo>
                      <a:pt x="58" y="16"/>
                    </a:lnTo>
                    <a:lnTo>
                      <a:pt x="68" y="16"/>
                    </a:lnTo>
                    <a:lnTo>
                      <a:pt x="68" y="16"/>
                    </a:lnTo>
                    <a:lnTo>
                      <a:pt x="78" y="16"/>
                    </a:lnTo>
                    <a:lnTo>
                      <a:pt x="88" y="20"/>
                    </a:lnTo>
                    <a:lnTo>
                      <a:pt x="98" y="24"/>
                    </a:lnTo>
                    <a:lnTo>
                      <a:pt x="106" y="32"/>
                    </a:lnTo>
                    <a:lnTo>
                      <a:pt x="106" y="32"/>
                    </a:lnTo>
                    <a:lnTo>
                      <a:pt x="112" y="40"/>
                    </a:lnTo>
                    <a:lnTo>
                      <a:pt x="118" y="48"/>
                    </a:lnTo>
                    <a:lnTo>
                      <a:pt x="120" y="58"/>
                    </a:lnTo>
                    <a:lnTo>
                      <a:pt x="122" y="68"/>
                    </a:lnTo>
                    <a:lnTo>
                      <a:pt x="122" y="68"/>
                    </a:lnTo>
                    <a:lnTo>
                      <a:pt x="120" y="78"/>
                    </a:lnTo>
                    <a:lnTo>
                      <a:pt x="118" y="88"/>
                    </a:lnTo>
                    <a:lnTo>
                      <a:pt x="112" y="98"/>
                    </a:lnTo>
                    <a:lnTo>
                      <a:pt x="106" y="106"/>
                    </a:lnTo>
                    <a:lnTo>
                      <a:pt x="106" y="106"/>
                    </a:lnTo>
                    <a:lnTo>
                      <a:pt x="98" y="112"/>
                    </a:lnTo>
                    <a:lnTo>
                      <a:pt x="88" y="118"/>
                    </a:lnTo>
                    <a:lnTo>
                      <a:pt x="78" y="120"/>
                    </a:lnTo>
                    <a:lnTo>
                      <a:pt x="68" y="122"/>
                    </a:lnTo>
                    <a:lnTo>
                      <a:pt x="68" y="122"/>
                    </a:lnTo>
                    <a:lnTo>
                      <a:pt x="58" y="120"/>
                    </a:lnTo>
                    <a:lnTo>
                      <a:pt x="48" y="118"/>
                    </a:lnTo>
                    <a:lnTo>
                      <a:pt x="40" y="112"/>
                    </a:lnTo>
                    <a:lnTo>
                      <a:pt x="32" y="106"/>
                    </a:lnTo>
                    <a:lnTo>
                      <a:pt x="32" y="106"/>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b="1">
                  <a:solidFill>
                    <a:schemeClr val="bg1"/>
                  </a:solidFill>
                  <a:ea typeface="Calibri" panose="020F0502020204030204" pitchFamily="34" charset="0"/>
                </a:endParaRPr>
              </a:p>
            </p:txBody>
          </p:sp>
        </p:grpSp>
        <p:grpSp>
          <p:nvGrpSpPr>
            <p:cNvPr id="30" name="그룹 29">
              <a:extLst>
                <a:ext uri="{FF2B5EF4-FFF2-40B4-BE49-F238E27FC236}">
                  <a16:creationId xmlns:a16="http://schemas.microsoft.com/office/drawing/2014/main" id="{7EA4FE72-AC39-4684-A0E9-75E3693E0771}"/>
                </a:ext>
              </a:extLst>
            </p:cNvPr>
            <p:cNvGrpSpPr/>
            <p:nvPr/>
          </p:nvGrpSpPr>
          <p:grpSpPr>
            <a:xfrm>
              <a:off x="4682182" y="2424953"/>
              <a:ext cx="465804" cy="461235"/>
              <a:chOff x="5629101" y="4417913"/>
              <a:chExt cx="323850" cy="320675"/>
            </a:xfrm>
            <a:solidFill>
              <a:schemeClr val="accent1"/>
            </a:solidFill>
          </p:grpSpPr>
          <p:sp>
            <p:nvSpPr>
              <p:cNvPr id="32" name="Freeform 112">
                <a:extLst>
                  <a:ext uri="{FF2B5EF4-FFF2-40B4-BE49-F238E27FC236}">
                    <a16:creationId xmlns:a16="http://schemas.microsoft.com/office/drawing/2014/main" id="{5076FD20-A91A-4215-BEAE-3D60C4018876}"/>
                  </a:ext>
                </a:extLst>
              </p:cNvPr>
              <p:cNvSpPr>
                <a:spLocks noEditPoints="1"/>
              </p:cNvSpPr>
              <p:nvPr/>
            </p:nvSpPr>
            <p:spPr bwMode="auto">
              <a:xfrm>
                <a:off x="5673551" y="4462363"/>
                <a:ext cx="174625" cy="171450"/>
              </a:xfrm>
              <a:custGeom>
                <a:avLst/>
                <a:gdLst/>
                <a:ahLst/>
                <a:cxnLst>
                  <a:cxn ang="0">
                    <a:pos x="56" y="108"/>
                  </a:cxn>
                  <a:cxn ang="0">
                    <a:pos x="76" y="104"/>
                  </a:cxn>
                  <a:cxn ang="0">
                    <a:pos x="94" y="92"/>
                  </a:cxn>
                  <a:cxn ang="0">
                    <a:pos x="106" y="76"/>
                  </a:cxn>
                  <a:cxn ang="0">
                    <a:pos x="110" y="54"/>
                  </a:cxn>
                  <a:cxn ang="0">
                    <a:pos x="108" y="44"/>
                  </a:cxn>
                  <a:cxn ang="0">
                    <a:pos x="100" y="24"/>
                  </a:cxn>
                  <a:cxn ang="0">
                    <a:pos x="86" y="8"/>
                  </a:cxn>
                  <a:cxn ang="0">
                    <a:pos x="66" y="0"/>
                  </a:cxn>
                  <a:cxn ang="0">
                    <a:pos x="56" y="0"/>
                  </a:cxn>
                  <a:cxn ang="0">
                    <a:pos x="34" y="4"/>
                  </a:cxn>
                  <a:cxn ang="0">
                    <a:pos x="16" y="16"/>
                  </a:cxn>
                  <a:cxn ang="0">
                    <a:pos x="4" y="32"/>
                  </a:cxn>
                  <a:cxn ang="0">
                    <a:pos x="0" y="54"/>
                  </a:cxn>
                  <a:cxn ang="0">
                    <a:pos x="2" y="66"/>
                  </a:cxn>
                  <a:cxn ang="0">
                    <a:pos x="10" y="84"/>
                  </a:cxn>
                  <a:cxn ang="0">
                    <a:pos x="24" y="100"/>
                  </a:cxn>
                  <a:cxn ang="0">
                    <a:pos x="44" y="108"/>
                  </a:cxn>
                  <a:cxn ang="0">
                    <a:pos x="56" y="108"/>
                  </a:cxn>
                  <a:cxn ang="0">
                    <a:pos x="56" y="12"/>
                  </a:cxn>
                  <a:cxn ang="0">
                    <a:pos x="72" y="16"/>
                  </a:cxn>
                  <a:cxn ang="0">
                    <a:pos x="86" y="24"/>
                  </a:cxn>
                  <a:cxn ang="0">
                    <a:pos x="94" y="38"/>
                  </a:cxn>
                  <a:cxn ang="0">
                    <a:pos x="98" y="54"/>
                  </a:cxn>
                  <a:cxn ang="0">
                    <a:pos x="96" y="62"/>
                  </a:cxn>
                  <a:cxn ang="0">
                    <a:pos x="90" y="78"/>
                  </a:cxn>
                  <a:cxn ang="0">
                    <a:pos x="78" y="90"/>
                  </a:cxn>
                  <a:cxn ang="0">
                    <a:pos x="64" y="96"/>
                  </a:cxn>
                  <a:cxn ang="0">
                    <a:pos x="56" y="96"/>
                  </a:cxn>
                  <a:cxn ang="0">
                    <a:pos x="38" y="94"/>
                  </a:cxn>
                  <a:cxn ang="0">
                    <a:pos x="26" y="84"/>
                  </a:cxn>
                  <a:cxn ang="0">
                    <a:pos x="16" y="70"/>
                  </a:cxn>
                  <a:cxn ang="0">
                    <a:pos x="12" y="54"/>
                  </a:cxn>
                  <a:cxn ang="0">
                    <a:pos x="14" y="46"/>
                  </a:cxn>
                  <a:cxn ang="0">
                    <a:pos x="20" y="30"/>
                  </a:cxn>
                  <a:cxn ang="0">
                    <a:pos x="32" y="18"/>
                  </a:cxn>
                  <a:cxn ang="0">
                    <a:pos x="46" y="12"/>
                  </a:cxn>
                  <a:cxn ang="0">
                    <a:pos x="56" y="12"/>
                  </a:cxn>
                </a:cxnLst>
                <a:rect l="0" t="0" r="r" b="b"/>
                <a:pathLst>
                  <a:path w="110" h="108">
                    <a:moveTo>
                      <a:pt x="56" y="108"/>
                    </a:moveTo>
                    <a:lnTo>
                      <a:pt x="56" y="108"/>
                    </a:lnTo>
                    <a:lnTo>
                      <a:pt x="66" y="108"/>
                    </a:lnTo>
                    <a:lnTo>
                      <a:pt x="76" y="104"/>
                    </a:lnTo>
                    <a:lnTo>
                      <a:pt x="86" y="100"/>
                    </a:lnTo>
                    <a:lnTo>
                      <a:pt x="94" y="92"/>
                    </a:lnTo>
                    <a:lnTo>
                      <a:pt x="100" y="84"/>
                    </a:lnTo>
                    <a:lnTo>
                      <a:pt x="106" y="76"/>
                    </a:lnTo>
                    <a:lnTo>
                      <a:pt x="108" y="66"/>
                    </a:lnTo>
                    <a:lnTo>
                      <a:pt x="110" y="54"/>
                    </a:lnTo>
                    <a:lnTo>
                      <a:pt x="110" y="54"/>
                    </a:lnTo>
                    <a:lnTo>
                      <a:pt x="108" y="44"/>
                    </a:lnTo>
                    <a:lnTo>
                      <a:pt x="106" y="32"/>
                    </a:lnTo>
                    <a:lnTo>
                      <a:pt x="100" y="24"/>
                    </a:lnTo>
                    <a:lnTo>
                      <a:pt x="94" y="16"/>
                    </a:lnTo>
                    <a:lnTo>
                      <a:pt x="86" y="8"/>
                    </a:lnTo>
                    <a:lnTo>
                      <a:pt x="76" y="4"/>
                    </a:lnTo>
                    <a:lnTo>
                      <a:pt x="66" y="0"/>
                    </a:lnTo>
                    <a:lnTo>
                      <a:pt x="56" y="0"/>
                    </a:lnTo>
                    <a:lnTo>
                      <a:pt x="56" y="0"/>
                    </a:lnTo>
                    <a:lnTo>
                      <a:pt x="44" y="0"/>
                    </a:lnTo>
                    <a:lnTo>
                      <a:pt x="34" y="4"/>
                    </a:lnTo>
                    <a:lnTo>
                      <a:pt x="24" y="8"/>
                    </a:lnTo>
                    <a:lnTo>
                      <a:pt x="16" y="16"/>
                    </a:lnTo>
                    <a:lnTo>
                      <a:pt x="10" y="24"/>
                    </a:lnTo>
                    <a:lnTo>
                      <a:pt x="4" y="32"/>
                    </a:lnTo>
                    <a:lnTo>
                      <a:pt x="2" y="44"/>
                    </a:lnTo>
                    <a:lnTo>
                      <a:pt x="0" y="54"/>
                    </a:lnTo>
                    <a:lnTo>
                      <a:pt x="0" y="54"/>
                    </a:lnTo>
                    <a:lnTo>
                      <a:pt x="2" y="66"/>
                    </a:lnTo>
                    <a:lnTo>
                      <a:pt x="4" y="76"/>
                    </a:lnTo>
                    <a:lnTo>
                      <a:pt x="10" y="84"/>
                    </a:lnTo>
                    <a:lnTo>
                      <a:pt x="16" y="92"/>
                    </a:lnTo>
                    <a:lnTo>
                      <a:pt x="24" y="100"/>
                    </a:lnTo>
                    <a:lnTo>
                      <a:pt x="34" y="104"/>
                    </a:lnTo>
                    <a:lnTo>
                      <a:pt x="44" y="108"/>
                    </a:lnTo>
                    <a:lnTo>
                      <a:pt x="56" y="108"/>
                    </a:lnTo>
                    <a:lnTo>
                      <a:pt x="56" y="108"/>
                    </a:lnTo>
                    <a:close/>
                    <a:moveTo>
                      <a:pt x="56" y="12"/>
                    </a:moveTo>
                    <a:lnTo>
                      <a:pt x="56" y="12"/>
                    </a:lnTo>
                    <a:lnTo>
                      <a:pt x="64" y="12"/>
                    </a:lnTo>
                    <a:lnTo>
                      <a:pt x="72" y="16"/>
                    </a:lnTo>
                    <a:lnTo>
                      <a:pt x="78" y="18"/>
                    </a:lnTo>
                    <a:lnTo>
                      <a:pt x="86" y="24"/>
                    </a:lnTo>
                    <a:lnTo>
                      <a:pt x="90" y="30"/>
                    </a:lnTo>
                    <a:lnTo>
                      <a:pt x="94" y="38"/>
                    </a:lnTo>
                    <a:lnTo>
                      <a:pt x="96" y="46"/>
                    </a:lnTo>
                    <a:lnTo>
                      <a:pt x="98" y="54"/>
                    </a:lnTo>
                    <a:lnTo>
                      <a:pt x="98" y="54"/>
                    </a:lnTo>
                    <a:lnTo>
                      <a:pt x="96" y="62"/>
                    </a:lnTo>
                    <a:lnTo>
                      <a:pt x="94" y="70"/>
                    </a:lnTo>
                    <a:lnTo>
                      <a:pt x="90" y="78"/>
                    </a:lnTo>
                    <a:lnTo>
                      <a:pt x="86" y="84"/>
                    </a:lnTo>
                    <a:lnTo>
                      <a:pt x="78" y="90"/>
                    </a:lnTo>
                    <a:lnTo>
                      <a:pt x="72" y="94"/>
                    </a:lnTo>
                    <a:lnTo>
                      <a:pt x="64" y="96"/>
                    </a:lnTo>
                    <a:lnTo>
                      <a:pt x="56" y="96"/>
                    </a:lnTo>
                    <a:lnTo>
                      <a:pt x="56" y="96"/>
                    </a:lnTo>
                    <a:lnTo>
                      <a:pt x="46" y="96"/>
                    </a:lnTo>
                    <a:lnTo>
                      <a:pt x="38" y="94"/>
                    </a:lnTo>
                    <a:lnTo>
                      <a:pt x="32" y="90"/>
                    </a:lnTo>
                    <a:lnTo>
                      <a:pt x="26" y="84"/>
                    </a:lnTo>
                    <a:lnTo>
                      <a:pt x="20" y="78"/>
                    </a:lnTo>
                    <a:lnTo>
                      <a:pt x="16" y="70"/>
                    </a:lnTo>
                    <a:lnTo>
                      <a:pt x="14" y="62"/>
                    </a:lnTo>
                    <a:lnTo>
                      <a:pt x="12" y="54"/>
                    </a:lnTo>
                    <a:lnTo>
                      <a:pt x="12" y="54"/>
                    </a:lnTo>
                    <a:lnTo>
                      <a:pt x="14" y="46"/>
                    </a:lnTo>
                    <a:lnTo>
                      <a:pt x="16" y="38"/>
                    </a:lnTo>
                    <a:lnTo>
                      <a:pt x="20" y="30"/>
                    </a:lnTo>
                    <a:lnTo>
                      <a:pt x="26" y="24"/>
                    </a:lnTo>
                    <a:lnTo>
                      <a:pt x="32" y="18"/>
                    </a:lnTo>
                    <a:lnTo>
                      <a:pt x="38" y="16"/>
                    </a:lnTo>
                    <a:lnTo>
                      <a:pt x="46" y="12"/>
                    </a:lnTo>
                    <a:lnTo>
                      <a:pt x="56" y="12"/>
                    </a:lnTo>
                    <a:lnTo>
                      <a:pt x="56" y="12"/>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b="1">
                  <a:solidFill>
                    <a:schemeClr val="bg1"/>
                  </a:solidFill>
                  <a:ea typeface="Calibri" panose="020F0502020204030204" pitchFamily="34" charset="0"/>
                </a:endParaRPr>
              </a:p>
            </p:txBody>
          </p:sp>
          <p:sp>
            <p:nvSpPr>
              <p:cNvPr id="33" name="Freeform 113">
                <a:extLst>
                  <a:ext uri="{FF2B5EF4-FFF2-40B4-BE49-F238E27FC236}">
                    <a16:creationId xmlns:a16="http://schemas.microsoft.com/office/drawing/2014/main" id="{F71630A6-5F03-47CF-80BB-C48B0A50E19A}"/>
                  </a:ext>
                </a:extLst>
              </p:cNvPr>
              <p:cNvSpPr>
                <a:spLocks noEditPoints="1"/>
              </p:cNvSpPr>
              <p:nvPr/>
            </p:nvSpPr>
            <p:spPr bwMode="auto">
              <a:xfrm>
                <a:off x="5629101" y="4417913"/>
                <a:ext cx="323850" cy="320675"/>
              </a:xfrm>
              <a:custGeom>
                <a:avLst/>
                <a:gdLst/>
                <a:ahLst/>
                <a:cxnLst>
                  <a:cxn ang="0">
                    <a:pos x="84" y="166"/>
                  </a:cxn>
                  <a:cxn ang="0">
                    <a:pos x="104" y="162"/>
                  </a:cxn>
                  <a:cxn ang="0">
                    <a:pos x="126" y="154"/>
                  </a:cxn>
                  <a:cxn ang="0">
                    <a:pos x="168" y="196"/>
                  </a:cxn>
                  <a:cxn ang="0">
                    <a:pos x="184" y="202"/>
                  </a:cxn>
                  <a:cxn ang="0">
                    <a:pos x="192" y="202"/>
                  </a:cxn>
                  <a:cxn ang="0">
                    <a:pos x="198" y="196"/>
                  </a:cxn>
                  <a:cxn ang="0">
                    <a:pos x="204" y="182"/>
                  </a:cxn>
                  <a:cxn ang="0">
                    <a:pos x="198" y="166"/>
                  </a:cxn>
                  <a:cxn ang="0">
                    <a:pos x="154" y="124"/>
                  </a:cxn>
                  <a:cxn ang="0">
                    <a:pos x="164" y="104"/>
                  </a:cxn>
                  <a:cxn ang="0">
                    <a:pos x="166" y="82"/>
                  </a:cxn>
                  <a:cxn ang="0">
                    <a:pos x="164" y="66"/>
                  </a:cxn>
                  <a:cxn ang="0">
                    <a:pos x="152" y="36"/>
                  </a:cxn>
                  <a:cxn ang="0">
                    <a:pos x="130" y="14"/>
                  </a:cxn>
                  <a:cxn ang="0">
                    <a:pos x="100" y="0"/>
                  </a:cxn>
                  <a:cxn ang="0">
                    <a:pos x="84" y="0"/>
                  </a:cxn>
                  <a:cxn ang="0">
                    <a:pos x="52" y="6"/>
                  </a:cxn>
                  <a:cxn ang="0">
                    <a:pos x="24" y="24"/>
                  </a:cxn>
                  <a:cxn ang="0">
                    <a:pos x="6" y="50"/>
                  </a:cxn>
                  <a:cxn ang="0">
                    <a:pos x="0" y="82"/>
                  </a:cxn>
                  <a:cxn ang="0">
                    <a:pos x="2" y="98"/>
                  </a:cxn>
                  <a:cxn ang="0">
                    <a:pos x="14" y="128"/>
                  </a:cxn>
                  <a:cxn ang="0">
                    <a:pos x="36" y="150"/>
                  </a:cxn>
                  <a:cxn ang="0">
                    <a:pos x="66" y="164"/>
                  </a:cxn>
                  <a:cxn ang="0">
                    <a:pos x="84" y="166"/>
                  </a:cxn>
                  <a:cxn ang="0">
                    <a:pos x="84" y="14"/>
                  </a:cxn>
                  <a:cxn ang="0">
                    <a:pos x="110" y="18"/>
                  </a:cxn>
                  <a:cxn ang="0">
                    <a:pos x="132" y="34"/>
                  </a:cxn>
                  <a:cxn ang="0">
                    <a:pos x="146" y="56"/>
                  </a:cxn>
                  <a:cxn ang="0">
                    <a:pos x="152" y="82"/>
                  </a:cxn>
                  <a:cxn ang="0">
                    <a:pos x="152" y="92"/>
                  </a:cxn>
                  <a:cxn ang="0">
                    <a:pos x="146" y="112"/>
                  </a:cxn>
                  <a:cxn ang="0">
                    <a:pos x="138" y="126"/>
                  </a:cxn>
                  <a:cxn ang="0">
                    <a:pos x="188" y="176"/>
                  </a:cxn>
                  <a:cxn ang="0">
                    <a:pos x="190" y="182"/>
                  </a:cxn>
                  <a:cxn ang="0">
                    <a:pos x="188" y="186"/>
                  </a:cxn>
                  <a:cxn ang="0">
                    <a:pos x="184" y="188"/>
                  </a:cxn>
                  <a:cxn ang="0">
                    <a:pos x="178" y="186"/>
                  </a:cxn>
                  <a:cxn ang="0">
                    <a:pos x="128" y="136"/>
                  </a:cxn>
                  <a:cxn ang="0">
                    <a:pos x="122" y="138"/>
                  </a:cxn>
                  <a:cxn ang="0">
                    <a:pos x="104" y="148"/>
                  </a:cxn>
                  <a:cxn ang="0">
                    <a:pos x="84" y="150"/>
                  </a:cxn>
                  <a:cxn ang="0">
                    <a:pos x="70" y="150"/>
                  </a:cxn>
                  <a:cxn ang="0">
                    <a:pos x="44" y="140"/>
                  </a:cxn>
                  <a:cxn ang="0">
                    <a:pos x="26" y="120"/>
                  </a:cxn>
                  <a:cxn ang="0">
                    <a:pos x="16" y="96"/>
                  </a:cxn>
                  <a:cxn ang="0">
                    <a:pos x="14" y="82"/>
                  </a:cxn>
                  <a:cxn ang="0">
                    <a:pos x="20" y="56"/>
                  </a:cxn>
                  <a:cxn ang="0">
                    <a:pos x="34" y="34"/>
                  </a:cxn>
                  <a:cxn ang="0">
                    <a:pos x="56" y="18"/>
                  </a:cxn>
                  <a:cxn ang="0">
                    <a:pos x="84" y="14"/>
                  </a:cxn>
                </a:cxnLst>
                <a:rect l="0" t="0" r="r" b="b"/>
                <a:pathLst>
                  <a:path w="204" h="202">
                    <a:moveTo>
                      <a:pt x="84" y="166"/>
                    </a:moveTo>
                    <a:lnTo>
                      <a:pt x="84" y="166"/>
                    </a:lnTo>
                    <a:lnTo>
                      <a:pt x="94" y="164"/>
                    </a:lnTo>
                    <a:lnTo>
                      <a:pt x="104" y="162"/>
                    </a:lnTo>
                    <a:lnTo>
                      <a:pt x="116" y="158"/>
                    </a:lnTo>
                    <a:lnTo>
                      <a:pt x="126" y="154"/>
                    </a:lnTo>
                    <a:lnTo>
                      <a:pt x="168" y="196"/>
                    </a:lnTo>
                    <a:lnTo>
                      <a:pt x="168" y="196"/>
                    </a:lnTo>
                    <a:lnTo>
                      <a:pt x="176" y="202"/>
                    </a:lnTo>
                    <a:lnTo>
                      <a:pt x="184" y="202"/>
                    </a:lnTo>
                    <a:lnTo>
                      <a:pt x="184" y="202"/>
                    </a:lnTo>
                    <a:lnTo>
                      <a:pt x="192" y="202"/>
                    </a:lnTo>
                    <a:lnTo>
                      <a:pt x="198" y="196"/>
                    </a:lnTo>
                    <a:lnTo>
                      <a:pt x="198" y="196"/>
                    </a:lnTo>
                    <a:lnTo>
                      <a:pt x="204" y="190"/>
                    </a:lnTo>
                    <a:lnTo>
                      <a:pt x="204" y="182"/>
                    </a:lnTo>
                    <a:lnTo>
                      <a:pt x="204" y="174"/>
                    </a:lnTo>
                    <a:lnTo>
                      <a:pt x="198" y="166"/>
                    </a:lnTo>
                    <a:lnTo>
                      <a:pt x="154" y="124"/>
                    </a:lnTo>
                    <a:lnTo>
                      <a:pt x="154" y="124"/>
                    </a:lnTo>
                    <a:lnTo>
                      <a:pt x="160" y="114"/>
                    </a:lnTo>
                    <a:lnTo>
                      <a:pt x="164" y="104"/>
                    </a:lnTo>
                    <a:lnTo>
                      <a:pt x="166" y="92"/>
                    </a:lnTo>
                    <a:lnTo>
                      <a:pt x="166" y="82"/>
                    </a:lnTo>
                    <a:lnTo>
                      <a:pt x="166" y="82"/>
                    </a:lnTo>
                    <a:lnTo>
                      <a:pt x="164" y="66"/>
                    </a:lnTo>
                    <a:lnTo>
                      <a:pt x="160" y="50"/>
                    </a:lnTo>
                    <a:lnTo>
                      <a:pt x="152" y="36"/>
                    </a:lnTo>
                    <a:lnTo>
                      <a:pt x="142" y="24"/>
                    </a:lnTo>
                    <a:lnTo>
                      <a:pt x="130" y="14"/>
                    </a:lnTo>
                    <a:lnTo>
                      <a:pt x="116" y="6"/>
                    </a:lnTo>
                    <a:lnTo>
                      <a:pt x="100" y="0"/>
                    </a:lnTo>
                    <a:lnTo>
                      <a:pt x="84" y="0"/>
                    </a:lnTo>
                    <a:lnTo>
                      <a:pt x="84" y="0"/>
                    </a:lnTo>
                    <a:lnTo>
                      <a:pt x="66" y="0"/>
                    </a:lnTo>
                    <a:lnTo>
                      <a:pt x="52" y="6"/>
                    </a:lnTo>
                    <a:lnTo>
                      <a:pt x="36" y="14"/>
                    </a:lnTo>
                    <a:lnTo>
                      <a:pt x="24" y="24"/>
                    </a:lnTo>
                    <a:lnTo>
                      <a:pt x="14" y="36"/>
                    </a:lnTo>
                    <a:lnTo>
                      <a:pt x="6" y="50"/>
                    </a:lnTo>
                    <a:lnTo>
                      <a:pt x="2" y="66"/>
                    </a:lnTo>
                    <a:lnTo>
                      <a:pt x="0" y="82"/>
                    </a:lnTo>
                    <a:lnTo>
                      <a:pt x="0" y="82"/>
                    </a:lnTo>
                    <a:lnTo>
                      <a:pt x="2" y="98"/>
                    </a:lnTo>
                    <a:lnTo>
                      <a:pt x="6" y="114"/>
                    </a:lnTo>
                    <a:lnTo>
                      <a:pt x="14" y="128"/>
                    </a:lnTo>
                    <a:lnTo>
                      <a:pt x="24" y="140"/>
                    </a:lnTo>
                    <a:lnTo>
                      <a:pt x="36" y="150"/>
                    </a:lnTo>
                    <a:lnTo>
                      <a:pt x="52" y="158"/>
                    </a:lnTo>
                    <a:lnTo>
                      <a:pt x="66" y="164"/>
                    </a:lnTo>
                    <a:lnTo>
                      <a:pt x="84" y="166"/>
                    </a:lnTo>
                    <a:lnTo>
                      <a:pt x="84" y="166"/>
                    </a:lnTo>
                    <a:close/>
                    <a:moveTo>
                      <a:pt x="84" y="14"/>
                    </a:moveTo>
                    <a:lnTo>
                      <a:pt x="84" y="14"/>
                    </a:lnTo>
                    <a:lnTo>
                      <a:pt x="98" y="14"/>
                    </a:lnTo>
                    <a:lnTo>
                      <a:pt x="110" y="18"/>
                    </a:lnTo>
                    <a:lnTo>
                      <a:pt x="122" y="26"/>
                    </a:lnTo>
                    <a:lnTo>
                      <a:pt x="132" y="34"/>
                    </a:lnTo>
                    <a:lnTo>
                      <a:pt x="140" y="44"/>
                    </a:lnTo>
                    <a:lnTo>
                      <a:pt x="146" y="56"/>
                    </a:lnTo>
                    <a:lnTo>
                      <a:pt x="150" y="68"/>
                    </a:lnTo>
                    <a:lnTo>
                      <a:pt x="152" y="82"/>
                    </a:lnTo>
                    <a:lnTo>
                      <a:pt x="152" y="82"/>
                    </a:lnTo>
                    <a:lnTo>
                      <a:pt x="152" y="92"/>
                    </a:lnTo>
                    <a:lnTo>
                      <a:pt x="150" y="102"/>
                    </a:lnTo>
                    <a:lnTo>
                      <a:pt x="146" y="112"/>
                    </a:lnTo>
                    <a:lnTo>
                      <a:pt x="140" y="120"/>
                    </a:lnTo>
                    <a:lnTo>
                      <a:pt x="138" y="126"/>
                    </a:lnTo>
                    <a:lnTo>
                      <a:pt x="142" y="130"/>
                    </a:lnTo>
                    <a:lnTo>
                      <a:pt x="188" y="176"/>
                    </a:lnTo>
                    <a:lnTo>
                      <a:pt x="188" y="176"/>
                    </a:lnTo>
                    <a:lnTo>
                      <a:pt x="190" y="182"/>
                    </a:lnTo>
                    <a:lnTo>
                      <a:pt x="188" y="186"/>
                    </a:lnTo>
                    <a:lnTo>
                      <a:pt x="188" y="186"/>
                    </a:lnTo>
                    <a:lnTo>
                      <a:pt x="184" y="188"/>
                    </a:lnTo>
                    <a:lnTo>
                      <a:pt x="184" y="188"/>
                    </a:lnTo>
                    <a:lnTo>
                      <a:pt x="178" y="186"/>
                    </a:lnTo>
                    <a:lnTo>
                      <a:pt x="178" y="186"/>
                    </a:lnTo>
                    <a:lnTo>
                      <a:pt x="132" y="140"/>
                    </a:lnTo>
                    <a:lnTo>
                      <a:pt x="128" y="136"/>
                    </a:lnTo>
                    <a:lnTo>
                      <a:pt x="122" y="138"/>
                    </a:lnTo>
                    <a:lnTo>
                      <a:pt x="122" y="138"/>
                    </a:lnTo>
                    <a:lnTo>
                      <a:pt x="114" y="144"/>
                    </a:lnTo>
                    <a:lnTo>
                      <a:pt x="104" y="148"/>
                    </a:lnTo>
                    <a:lnTo>
                      <a:pt x="94" y="150"/>
                    </a:lnTo>
                    <a:lnTo>
                      <a:pt x="84" y="150"/>
                    </a:lnTo>
                    <a:lnTo>
                      <a:pt x="84" y="150"/>
                    </a:lnTo>
                    <a:lnTo>
                      <a:pt x="70" y="150"/>
                    </a:lnTo>
                    <a:lnTo>
                      <a:pt x="56" y="146"/>
                    </a:lnTo>
                    <a:lnTo>
                      <a:pt x="44" y="140"/>
                    </a:lnTo>
                    <a:lnTo>
                      <a:pt x="34" y="130"/>
                    </a:lnTo>
                    <a:lnTo>
                      <a:pt x="26" y="120"/>
                    </a:lnTo>
                    <a:lnTo>
                      <a:pt x="20" y="108"/>
                    </a:lnTo>
                    <a:lnTo>
                      <a:pt x="16" y="96"/>
                    </a:lnTo>
                    <a:lnTo>
                      <a:pt x="14" y="82"/>
                    </a:lnTo>
                    <a:lnTo>
                      <a:pt x="14" y="82"/>
                    </a:lnTo>
                    <a:lnTo>
                      <a:pt x="16" y="68"/>
                    </a:lnTo>
                    <a:lnTo>
                      <a:pt x="20" y="56"/>
                    </a:lnTo>
                    <a:lnTo>
                      <a:pt x="26" y="44"/>
                    </a:lnTo>
                    <a:lnTo>
                      <a:pt x="34" y="34"/>
                    </a:lnTo>
                    <a:lnTo>
                      <a:pt x="44" y="26"/>
                    </a:lnTo>
                    <a:lnTo>
                      <a:pt x="56" y="18"/>
                    </a:lnTo>
                    <a:lnTo>
                      <a:pt x="70" y="14"/>
                    </a:lnTo>
                    <a:lnTo>
                      <a:pt x="84" y="14"/>
                    </a:lnTo>
                    <a:lnTo>
                      <a:pt x="84" y="14"/>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b="1">
                  <a:solidFill>
                    <a:schemeClr val="bg1"/>
                  </a:solidFill>
                  <a:ea typeface="Calibri" panose="020F0502020204030204" pitchFamily="34" charset="0"/>
                </a:endParaRPr>
              </a:p>
            </p:txBody>
          </p:sp>
          <p:sp>
            <p:nvSpPr>
              <p:cNvPr id="34" name="Freeform 114">
                <a:extLst>
                  <a:ext uri="{FF2B5EF4-FFF2-40B4-BE49-F238E27FC236}">
                    <a16:creationId xmlns:a16="http://schemas.microsoft.com/office/drawing/2014/main" id="{117E415D-6C8E-41A1-A8EE-FAC3F746F873}"/>
                  </a:ext>
                </a:extLst>
              </p:cNvPr>
              <p:cNvSpPr>
                <a:spLocks/>
              </p:cNvSpPr>
              <p:nvPr/>
            </p:nvSpPr>
            <p:spPr bwMode="auto">
              <a:xfrm>
                <a:off x="5714826" y="4535388"/>
                <a:ext cx="95250" cy="25400"/>
              </a:xfrm>
              <a:custGeom>
                <a:avLst/>
                <a:gdLst/>
                <a:ahLst/>
                <a:cxnLst>
                  <a:cxn ang="0">
                    <a:pos x="2" y="16"/>
                  </a:cxn>
                  <a:cxn ang="0">
                    <a:pos x="56" y="16"/>
                  </a:cxn>
                  <a:cxn ang="0">
                    <a:pos x="56" y="16"/>
                  </a:cxn>
                  <a:cxn ang="0">
                    <a:pos x="58" y="14"/>
                  </a:cxn>
                  <a:cxn ang="0">
                    <a:pos x="60" y="12"/>
                  </a:cxn>
                  <a:cxn ang="0">
                    <a:pos x="60" y="4"/>
                  </a:cxn>
                  <a:cxn ang="0">
                    <a:pos x="60" y="4"/>
                  </a:cxn>
                  <a:cxn ang="0">
                    <a:pos x="58" y="2"/>
                  </a:cxn>
                  <a:cxn ang="0">
                    <a:pos x="56" y="0"/>
                  </a:cxn>
                  <a:cxn ang="0">
                    <a:pos x="2" y="0"/>
                  </a:cxn>
                  <a:cxn ang="0">
                    <a:pos x="2" y="0"/>
                  </a:cxn>
                  <a:cxn ang="0">
                    <a:pos x="0" y="2"/>
                  </a:cxn>
                  <a:cxn ang="0">
                    <a:pos x="0" y="4"/>
                  </a:cxn>
                  <a:cxn ang="0">
                    <a:pos x="0" y="12"/>
                  </a:cxn>
                  <a:cxn ang="0">
                    <a:pos x="0" y="12"/>
                  </a:cxn>
                  <a:cxn ang="0">
                    <a:pos x="0" y="14"/>
                  </a:cxn>
                  <a:cxn ang="0">
                    <a:pos x="2" y="16"/>
                  </a:cxn>
                  <a:cxn ang="0">
                    <a:pos x="2" y="16"/>
                  </a:cxn>
                </a:cxnLst>
                <a:rect l="0" t="0" r="r" b="b"/>
                <a:pathLst>
                  <a:path w="60" h="16">
                    <a:moveTo>
                      <a:pt x="2" y="16"/>
                    </a:moveTo>
                    <a:lnTo>
                      <a:pt x="56" y="16"/>
                    </a:lnTo>
                    <a:lnTo>
                      <a:pt x="56" y="16"/>
                    </a:lnTo>
                    <a:lnTo>
                      <a:pt x="58" y="14"/>
                    </a:lnTo>
                    <a:lnTo>
                      <a:pt x="60" y="12"/>
                    </a:lnTo>
                    <a:lnTo>
                      <a:pt x="60" y="4"/>
                    </a:lnTo>
                    <a:lnTo>
                      <a:pt x="60" y="4"/>
                    </a:lnTo>
                    <a:lnTo>
                      <a:pt x="58" y="2"/>
                    </a:lnTo>
                    <a:lnTo>
                      <a:pt x="56" y="0"/>
                    </a:lnTo>
                    <a:lnTo>
                      <a:pt x="2" y="0"/>
                    </a:lnTo>
                    <a:lnTo>
                      <a:pt x="2" y="0"/>
                    </a:lnTo>
                    <a:lnTo>
                      <a:pt x="0" y="2"/>
                    </a:lnTo>
                    <a:lnTo>
                      <a:pt x="0" y="4"/>
                    </a:lnTo>
                    <a:lnTo>
                      <a:pt x="0" y="12"/>
                    </a:lnTo>
                    <a:lnTo>
                      <a:pt x="0" y="12"/>
                    </a:lnTo>
                    <a:lnTo>
                      <a:pt x="0" y="14"/>
                    </a:lnTo>
                    <a:lnTo>
                      <a:pt x="2" y="16"/>
                    </a:lnTo>
                    <a:lnTo>
                      <a:pt x="2" y="16"/>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b="1">
                  <a:solidFill>
                    <a:schemeClr val="bg1"/>
                  </a:solidFill>
                  <a:ea typeface="Calibri" panose="020F0502020204030204" pitchFamily="34" charset="0"/>
                </a:endParaRPr>
              </a:p>
            </p:txBody>
          </p:sp>
        </p:grpSp>
        <p:sp>
          <p:nvSpPr>
            <p:cNvPr id="31" name="모서리가 둥근 직사각형 25">
              <a:extLst>
                <a:ext uri="{FF2B5EF4-FFF2-40B4-BE49-F238E27FC236}">
                  <a16:creationId xmlns:a16="http://schemas.microsoft.com/office/drawing/2014/main" id="{CBCC9C36-DDA7-452C-AAD7-DEC03E3BAB49}"/>
                </a:ext>
              </a:extLst>
            </p:cNvPr>
            <p:cNvSpPr/>
            <p:nvPr/>
          </p:nvSpPr>
          <p:spPr>
            <a:xfrm rot="18900000" flipH="1">
              <a:off x="5319232" y="3070071"/>
              <a:ext cx="1553536" cy="1553536"/>
            </a:xfrm>
            <a:custGeom>
              <a:avLst/>
              <a:gdLst/>
              <a:ahLst/>
              <a:cxnLst/>
              <a:rect l="l" t="t" r="r" b="b"/>
              <a:pathLst>
                <a:path w="1425758" h="1425758">
                  <a:moveTo>
                    <a:pt x="0" y="0"/>
                  </a:moveTo>
                  <a:lnTo>
                    <a:pt x="0" y="1425758"/>
                  </a:lnTo>
                  <a:lnTo>
                    <a:pt x="1425758" y="1425758"/>
                  </a:lnTo>
                  <a:lnTo>
                    <a:pt x="1425758" y="0"/>
                  </a:lnTo>
                  <a:close/>
                </a:path>
              </a:pathLst>
            </a:custGeom>
            <a:solidFill>
              <a:schemeClr val="bg1">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b="1">
                <a:solidFill>
                  <a:schemeClr val="bg1"/>
                </a:solidFill>
                <a:ea typeface="Calibri" panose="020F0502020204030204" pitchFamily="34" charset="0"/>
              </a:endParaRPr>
            </a:p>
          </p:txBody>
        </p:sp>
      </p:grpSp>
      <p:sp>
        <p:nvSpPr>
          <p:cNvPr id="52" name="TextBox 51">
            <a:extLst>
              <a:ext uri="{FF2B5EF4-FFF2-40B4-BE49-F238E27FC236}">
                <a16:creationId xmlns:a16="http://schemas.microsoft.com/office/drawing/2014/main" id="{AB162F4D-2C4B-47BC-BAFE-6958DB2CD2A8}"/>
              </a:ext>
            </a:extLst>
          </p:cNvPr>
          <p:cNvSpPr txBox="1"/>
          <p:nvPr/>
        </p:nvSpPr>
        <p:spPr>
          <a:xfrm>
            <a:off x="962091" y="2145994"/>
            <a:ext cx="2492911" cy="3399136"/>
          </a:xfrm>
          <a:prstGeom prst="rect">
            <a:avLst/>
          </a:prstGeom>
          <a:noFill/>
        </p:spPr>
        <p:txBody>
          <a:bodyPr wrap="square" rtlCol="0">
            <a:spAutoFit/>
          </a:bodyPr>
          <a:lstStyle/>
          <a:p>
            <a:pPr eaLnBrk="0" latinLnBrk="0" hangingPunct="0">
              <a:lnSpc>
                <a:spcPct val="109000"/>
              </a:lnSpc>
              <a:spcBef>
                <a:spcPts val="600"/>
              </a:spcBef>
            </a:pPr>
            <a:r>
              <a:rPr lang="en-US" altLang="ko-KR">
                <a:solidFill>
                  <a:schemeClr val="accent6"/>
                </a:solidFill>
                <a:latin typeface="Calibri" panose="020F0502020204030204" pitchFamily="34" charset="0"/>
                <a:ea typeface="Calibri" panose="020F0502020204030204" pitchFamily="34" charset="0"/>
                <a:cs typeface="Calibri" panose="020F0502020204030204" pitchFamily="34" charset="0"/>
              </a:rPr>
              <a:t>Modifications or adjustments that enable a qualified individual with a disability to </a:t>
            </a:r>
            <a:r>
              <a:rPr lang="en-US" altLang="ko-KR" b="1">
                <a:solidFill>
                  <a:schemeClr val="accent6"/>
                </a:solidFill>
                <a:latin typeface="Calibri" panose="020F0502020204030204" pitchFamily="34" charset="0"/>
                <a:ea typeface="Calibri" panose="020F0502020204030204" pitchFamily="34" charset="0"/>
                <a:cs typeface="Calibri" panose="020F0502020204030204" pitchFamily="34" charset="0"/>
              </a:rPr>
              <a:t>perform the essential functions of a job</a:t>
            </a:r>
            <a:r>
              <a:rPr lang="en-US" altLang="ko-KR">
                <a:solidFill>
                  <a:schemeClr val="accent6"/>
                </a:solidFill>
                <a:latin typeface="Calibri" panose="020F0502020204030204" pitchFamily="34" charset="0"/>
                <a:ea typeface="Calibri" panose="020F0502020204030204" pitchFamily="34" charset="0"/>
                <a:cs typeface="Calibri" panose="020F0502020204030204" pitchFamily="34" charset="0"/>
              </a:rPr>
              <a:t>, or to </a:t>
            </a:r>
            <a:r>
              <a:rPr lang="en-US" altLang="ko-KR" b="1">
                <a:solidFill>
                  <a:schemeClr val="accent6"/>
                </a:solidFill>
                <a:latin typeface="Calibri" panose="020F0502020204030204" pitchFamily="34" charset="0"/>
                <a:ea typeface="Calibri" panose="020F0502020204030204" pitchFamily="34" charset="0"/>
                <a:cs typeface="Calibri" panose="020F0502020204030204" pitchFamily="34" charset="0"/>
              </a:rPr>
              <a:t>receive aid</a:t>
            </a:r>
            <a:r>
              <a:rPr lang="en-US" altLang="ko-KR">
                <a:solidFill>
                  <a:schemeClr val="accent6"/>
                </a:solidFill>
                <a:latin typeface="Calibri" panose="020F0502020204030204" pitchFamily="34" charset="0"/>
                <a:ea typeface="Calibri" panose="020F0502020204030204" pitchFamily="34" charset="0"/>
                <a:cs typeface="Calibri" panose="020F0502020204030204" pitchFamily="34" charset="0"/>
              </a:rPr>
              <a:t>, </a:t>
            </a:r>
            <a:r>
              <a:rPr lang="en-US" altLang="ko-KR" b="1">
                <a:solidFill>
                  <a:schemeClr val="accent6"/>
                </a:solidFill>
                <a:latin typeface="Calibri" panose="020F0502020204030204" pitchFamily="34" charset="0"/>
                <a:ea typeface="Calibri" panose="020F0502020204030204" pitchFamily="34" charset="0"/>
                <a:cs typeface="Calibri" panose="020F0502020204030204" pitchFamily="34" charset="0"/>
              </a:rPr>
              <a:t>benefits, services, or training </a:t>
            </a:r>
            <a:r>
              <a:rPr lang="en-US" altLang="ko-KR" b="1" u="sng">
                <a:solidFill>
                  <a:schemeClr val="accent1"/>
                </a:solidFill>
                <a:latin typeface="Calibri" panose="020F0502020204030204" pitchFamily="34" charset="0"/>
                <a:ea typeface="Calibri" panose="020F0502020204030204" pitchFamily="34" charset="0"/>
                <a:cs typeface="Calibri" panose="020F0502020204030204" pitchFamily="34" charset="0"/>
              </a:rPr>
              <a:t>equal</a:t>
            </a:r>
            <a:r>
              <a:rPr lang="en-US" altLang="ko-KR">
                <a:solidFill>
                  <a:schemeClr val="accent6"/>
                </a:solidFill>
                <a:latin typeface="Calibri" panose="020F0502020204030204" pitchFamily="34" charset="0"/>
                <a:ea typeface="Calibri" panose="020F0502020204030204" pitchFamily="34" charset="0"/>
                <a:cs typeface="Calibri" panose="020F0502020204030204" pitchFamily="34" charset="0"/>
              </a:rPr>
              <a:t> to that provided to qualified individuals without disabilities. </a:t>
            </a:r>
            <a:endParaRPr lang="ko-KR" altLang="en-US">
              <a:solidFill>
                <a:schemeClr val="accent6"/>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1EBD8D27-A64A-C3B8-F800-EDDD0D7E5933}"/>
              </a:ext>
            </a:extLst>
          </p:cNvPr>
          <p:cNvSpPr txBox="1"/>
          <p:nvPr/>
        </p:nvSpPr>
        <p:spPr>
          <a:xfrm>
            <a:off x="3459847" y="5977645"/>
            <a:ext cx="4331129" cy="369332"/>
          </a:xfrm>
          <a:prstGeom prst="rect">
            <a:avLst/>
          </a:prstGeom>
          <a:noFill/>
        </p:spPr>
        <p:txBody>
          <a:bodyPr wrap="square">
            <a:spAutoFit/>
          </a:bodyPr>
          <a:lstStyle/>
          <a:p>
            <a:pPr algn="ctr" eaLnBrk="0" latinLnBrk="0" hangingPunct="0"/>
            <a:r>
              <a:rPr lang="en-US" sz="1800" b="0" i="0" u="none" strike="noStrike" baseline="0">
                <a:solidFill>
                  <a:srgbClr val="000000"/>
                </a:solidFill>
                <a:latin typeface="Calibri" panose="020F0502020204030204" pitchFamily="34" charset="0"/>
                <a:ea typeface="Calibri" panose="020F0502020204030204" pitchFamily="34" charset="0"/>
                <a:cs typeface="Calibri" panose="020F0502020204030204" pitchFamily="34" charset="0"/>
              </a:rPr>
              <a:t>As defined in 29 CFR § 38.4(</a:t>
            </a:r>
            <a:r>
              <a:rPr lang="en-US" sz="1800" b="0" i="0" u="none" strike="noStrike" baseline="0" err="1">
                <a:solidFill>
                  <a:srgbClr val="000000"/>
                </a:solidFill>
                <a:latin typeface="Calibri" panose="020F0502020204030204" pitchFamily="34" charset="0"/>
                <a:ea typeface="Calibri" panose="020F0502020204030204" pitchFamily="34" charset="0"/>
                <a:cs typeface="Calibri" panose="020F0502020204030204" pitchFamily="34" charset="0"/>
              </a:rPr>
              <a:t>yy</a:t>
            </a:r>
            <a:r>
              <a:rPr lang="en-US" sz="1800" b="0" i="0" u="none" strike="noStrike" baseline="0">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9F58FCBB-4EBC-0C3B-4B42-C8884FE81E57}"/>
              </a:ext>
            </a:extLst>
          </p:cNvPr>
          <p:cNvSpPr txBox="1"/>
          <p:nvPr/>
        </p:nvSpPr>
        <p:spPr>
          <a:xfrm>
            <a:off x="7844203" y="1727551"/>
            <a:ext cx="3629364" cy="4671792"/>
          </a:xfrm>
          <a:prstGeom prst="rect">
            <a:avLst/>
          </a:prstGeom>
          <a:noFill/>
        </p:spPr>
        <p:txBody>
          <a:bodyPr wrap="square" rtlCol="0">
            <a:spAutoFit/>
          </a:bodyPr>
          <a:lstStyle/>
          <a:p>
            <a:pPr eaLnBrk="0" latinLnBrk="0" hangingPunct="0">
              <a:lnSpc>
                <a:spcPct val="109000"/>
              </a:lnSpc>
              <a:spcBef>
                <a:spcPts val="600"/>
              </a:spcBef>
            </a:pPr>
            <a:r>
              <a:rPr lang="en-US" altLang="ko-KR">
                <a:solidFill>
                  <a:schemeClr val="accent6"/>
                </a:solidFill>
                <a:latin typeface="Calibri" panose="020F0502020204030204" pitchFamily="34" charset="0"/>
                <a:ea typeface="Calibri" panose="020F0502020204030204" pitchFamily="34" charset="0"/>
                <a:cs typeface="Calibri" panose="020F0502020204030204" pitchFamily="34" charset="0"/>
              </a:rPr>
              <a:t>Modifications or adjustments may be made to:</a:t>
            </a:r>
          </a:p>
          <a:p>
            <a:pPr marL="285750" indent="-285750" eaLnBrk="0" latinLnBrk="0" hangingPunct="0">
              <a:lnSpc>
                <a:spcPct val="109000"/>
              </a:lnSpc>
              <a:spcBef>
                <a:spcPts val="600"/>
              </a:spcBef>
              <a:buClr>
                <a:schemeClr val="accent1"/>
              </a:buClr>
              <a:buFont typeface="Wingdings" panose="05000000000000000000" pitchFamily="2" charset="2"/>
              <a:buChar char="§"/>
            </a:pPr>
            <a:r>
              <a:rPr lang="en-US" altLang="ko-KR" sz="1600">
                <a:solidFill>
                  <a:schemeClr val="accent6"/>
                </a:solidFill>
                <a:latin typeface="Calibri" panose="020F0502020204030204" pitchFamily="34" charset="0"/>
                <a:ea typeface="Calibri" panose="020F0502020204030204" pitchFamily="34" charset="0"/>
                <a:cs typeface="Calibri" panose="020F0502020204030204" pitchFamily="34" charset="0"/>
              </a:rPr>
              <a:t>The </a:t>
            </a:r>
            <a:r>
              <a:rPr lang="en-US" altLang="ko-KR" sz="1600" b="1">
                <a:solidFill>
                  <a:schemeClr val="accent1"/>
                </a:solidFill>
                <a:latin typeface="Calibri" panose="020F0502020204030204" pitchFamily="34" charset="0"/>
                <a:ea typeface="Calibri" panose="020F0502020204030204" pitchFamily="34" charset="0"/>
                <a:cs typeface="Calibri" panose="020F0502020204030204" pitchFamily="34" charset="0"/>
              </a:rPr>
              <a:t>environment</a:t>
            </a:r>
            <a:r>
              <a:rPr lang="en-US" altLang="ko-KR" sz="1600">
                <a:solidFill>
                  <a:schemeClr val="accent6"/>
                </a:solidFill>
                <a:latin typeface="Calibri" panose="020F0502020204030204" pitchFamily="34" charset="0"/>
                <a:ea typeface="Calibri" panose="020F0502020204030204" pitchFamily="34" charset="0"/>
                <a:cs typeface="Calibri" panose="020F0502020204030204" pitchFamily="34" charset="0"/>
              </a:rPr>
              <a:t> where work is performed or aid, benefits, services, or training are given.</a:t>
            </a:r>
          </a:p>
          <a:p>
            <a:pPr marL="285750" indent="-285750" eaLnBrk="0" latinLnBrk="0" hangingPunct="0">
              <a:lnSpc>
                <a:spcPct val="109000"/>
              </a:lnSpc>
              <a:spcBef>
                <a:spcPts val="600"/>
              </a:spcBef>
              <a:buClr>
                <a:schemeClr val="accent1"/>
              </a:buClr>
              <a:buFont typeface="Wingdings" panose="05000000000000000000" pitchFamily="2" charset="2"/>
              <a:buChar char="§"/>
            </a:pPr>
            <a:r>
              <a:rPr lang="en-US" altLang="ko-KR" sz="1600">
                <a:solidFill>
                  <a:schemeClr val="accent6"/>
                </a:solidFill>
                <a:latin typeface="Calibri" panose="020F0502020204030204" pitchFamily="34" charset="0"/>
                <a:ea typeface="Calibri" panose="020F0502020204030204" pitchFamily="34" charset="0"/>
                <a:cs typeface="Calibri" panose="020F0502020204030204" pitchFamily="34" charset="0"/>
              </a:rPr>
              <a:t>The </a:t>
            </a:r>
            <a:r>
              <a:rPr lang="en-US" altLang="ko-KR" sz="1600" b="1">
                <a:solidFill>
                  <a:schemeClr val="accent1"/>
                </a:solidFill>
                <a:latin typeface="Calibri" panose="020F0502020204030204" pitchFamily="34" charset="0"/>
                <a:ea typeface="Calibri" panose="020F0502020204030204" pitchFamily="34" charset="0"/>
                <a:cs typeface="Calibri" panose="020F0502020204030204" pitchFamily="34" charset="0"/>
              </a:rPr>
              <a:t>customary manner </a:t>
            </a:r>
            <a:r>
              <a:rPr lang="en-US" altLang="ko-KR" sz="1600">
                <a:solidFill>
                  <a:schemeClr val="accent6"/>
                </a:solidFill>
                <a:latin typeface="Calibri" panose="020F0502020204030204" pitchFamily="34" charset="0"/>
                <a:ea typeface="Calibri" panose="020F0502020204030204" pitchFamily="34" charset="0"/>
                <a:cs typeface="Calibri" panose="020F0502020204030204" pitchFamily="34" charset="0"/>
              </a:rPr>
              <a:t>in which, or circumstances under which, a job is performed, or aid, benefits, services, or training are given.</a:t>
            </a:r>
          </a:p>
          <a:p>
            <a:pPr marL="285750" indent="-285750" eaLnBrk="0" latinLnBrk="0" hangingPunct="0">
              <a:lnSpc>
                <a:spcPct val="109000"/>
              </a:lnSpc>
              <a:spcBef>
                <a:spcPts val="600"/>
              </a:spcBef>
              <a:buClr>
                <a:schemeClr val="accent1"/>
              </a:buClr>
              <a:buFont typeface="Wingdings" panose="05000000000000000000" pitchFamily="2" charset="2"/>
              <a:buChar char="§"/>
            </a:pPr>
            <a:r>
              <a:rPr lang="en-US" altLang="ko-KR" sz="1600">
                <a:solidFill>
                  <a:schemeClr val="accent6"/>
                </a:solidFill>
                <a:latin typeface="Calibri" panose="020F0502020204030204" pitchFamily="34" charset="0"/>
                <a:ea typeface="Calibri" panose="020F0502020204030204" pitchFamily="34" charset="0"/>
                <a:cs typeface="Calibri" panose="020F0502020204030204" pitchFamily="34" charset="0"/>
              </a:rPr>
              <a:t>Enable a qualified individual with a disability to </a:t>
            </a:r>
            <a:r>
              <a:rPr lang="en-US" altLang="ko-KR" sz="1600" b="1">
                <a:solidFill>
                  <a:schemeClr val="accent1"/>
                </a:solidFill>
                <a:latin typeface="Calibri" panose="020F0502020204030204" pitchFamily="34" charset="0"/>
                <a:ea typeface="Calibri" panose="020F0502020204030204" pitchFamily="34" charset="0"/>
                <a:cs typeface="Calibri" panose="020F0502020204030204" pitchFamily="34" charset="0"/>
              </a:rPr>
              <a:t>enjoy the same benefits and privileges</a:t>
            </a:r>
            <a:r>
              <a:rPr lang="en-US" altLang="ko-KR" sz="1600">
                <a:solidFill>
                  <a:schemeClr val="accent6"/>
                </a:solidFill>
                <a:latin typeface="Calibri" panose="020F0502020204030204" pitchFamily="34" charset="0"/>
                <a:ea typeface="Calibri" panose="020F0502020204030204" pitchFamily="34" charset="0"/>
                <a:cs typeface="Calibri" panose="020F0502020204030204" pitchFamily="34" charset="0"/>
              </a:rPr>
              <a:t> of the aid, benefits, services, training, or employment as are enjoyed by other similarly situated individuals without disabilities. </a:t>
            </a:r>
            <a:endParaRPr lang="ko-KR" altLang="en-US" sz="1600">
              <a:solidFill>
                <a:schemeClr val="accent6"/>
              </a:solidFill>
              <a:latin typeface="Calibri" panose="020F0502020204030204" pitchFamily="34" charset="0"/>
              <a:ea typeface="Calibri" panose="020F0502020204030204" pitchFamily="34" charset="0"/>
              <a:cs typeface="Calibri" panose="020F0502020204030204" pitchFamily="34" charset="0"/>
            </a:endParaRPr>
          </a:p>
        </p:txBody>
      </p:sp>
      <p:sp>
        <p:nvSpPr>
          <p:cNvPr id="5" name="Slide Number Placeholder 5">
            <a:extLst>
              <a:ext uri="{FF2B5EF4-FFF2-40B4-BE49-F238E27FC236}">
                <a16:creationId xmlns:a16="http://schemas.microsoft.com/office/drawing/2014/main" id="{D3BBC672-9BEB-1540-ABCC-849B4DBB4FAF}"/>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8CE06A72-6200-4678-8B6E-EC76319A4F9B}" type="slidenum">
              <a:rPr lang="en-US" smtClean="0"/>
              <a:pPr/>
              <a:t>4</a:t>
            </a:fld>
            <a:endParaRPr lang="en-US"/>
          </a:p>
        </p:txBody>
      </p:sp>
    </p:spTree>
    <p:extLst>
      <p:ext uri="{BB962C8B-B14F-4D97-AF65-F5344CB8AC3E}">
        <p14:creationId xmlns:p14="http://schemas.microsoft.com/office/powerpoint/2010/main" val="112310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bwMode="auto">
          <a:xfrm>
            <a:off x="-141" y="0"/>
            <a:ext cx="12192000" cy="6858000"/>
          </a:xfrm>
          <a:prstGeom prst="rect">
            <a:avLst/>
          </a:prstGeom>
          <a:solidFill>
            <a:schemeClr val="accent6">
              <a:lumMod val="75000"/>
            </a:schemeClr>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5" name="TextBox 4"/>
          <p:cNvSpPr txBox="1"/>
          <p:nvPr/>
        </p:nvSpPr>
        <p:spPr>
          <a:xfrm>
            <a:off x="1051956" y="691151"/>
            <a:ext cx="11140044" cy="930960"/>
          </a:xfrm>
          <a:prstGeom prst="rect">
            <a:avLst/>
          </a:prstGeom>
          <a:noFill/>
        </p:spPr>
        <p:txBody>
          <a:bodyPr wrap="square" rtlCol="0">
            <a:spAutoFit/>
          </a:bodyPr>
          <a:lstStyle/>
          <a:p>
            <a:pPr eaLnBrk="0" latinLnBrk="0" hangingPunct="0">
              <a:lnSpc>
                <a:spcPct val="109000"/>
              </a:lnSpc>
              <a:spcBef>
                <a:spcPts val="600"/>
              </a:spcBef>
            </a:pPr>
            <a:r>
              <a:rPr lang="en-US" altLang="ko-KR" sz="5400">
                <a:solidFill>
                  <a:schemeClr val="bg2"/>
                </a:solidFill>
                <a:latin typeface="Franklin Gothic Demi" panose="020B0703020102020204" pitchFamily="34" charset="0"/>
              </a:rPr>
              <a:t>REASONABLE </a:t>
            </a:r>
            <a:r>
              <a:rPr lang="en-US" altLang="ko-KR" sz="5400">
                <a:solidFill>
                  <a:srgbClr val="EB5C21"/>
                </a:solidFill>
                <a:latin typeface="Franklin Gothic Demi" panose="020B0703020102020204" pitchFamily="34" charset="0"/>
              </a:rPr>
              <a:t>ACCOMMODATION</a:t>
            </a:r>
            <a:endParaRPr lang="ko-KR" altLang="en-US" sz="5400">
              <a:solidFill>
                <a:srgbClr val="EB5C21"/>
              </a:solidFill>
              <a:latin typeface="Franklin Gothic Demi" panose="020B0703020102020204" pitchFamily="34" charset="0"/>
            </a:endParaRPr>
          </a:p>
        </p:txBody>
      </p:sp>
      <p:sp>
        <p:nvSpPr>
          <p:cNvPr id="7" name="TextBox 6"/>
          <p:cNvSpPr txBox="1"/>
          <p:nvPr/>
        </p:nvSpPr>
        <p:spPr>
          <a:xfrm>
            <a:off x="5641350" y="1717822"/>
            <a:ext cx="5819353" cy="4555414"/>
          </a:xfrm>
          <a:prstGeom prst="rect">
            <a:avLst/>
          </a:prstGeom>
          <a:noFill/>
        </p:spPr>
        <p:txBody>
          <a:bodyPr wrap="square" rtlCol="0">
            <a:spAutoFit/>
          </a:bodyPr>
          <a:lstStyle/>
          <a:p>
            <a:pPr eaLnBrk="0" latinLnBrk="0" hangingPunct="0">
              <a:lnSpc>
                <a:spcPct val="109000"/>
              </a:lnSpc>
              <a:spcBef>
                <a:spcPts val="600"/>
              </a:spcBef>
            </a:pPr>
            <a:r>
              <a:rPr lang="en-US" altLang="ko-KR" sz="2000" b="1">
                <a:solidFill>
                  <a:schemeClr val="bg2"/>
                </a:solidFill>
                <a:latin typeface="Calibri" panose="020F0502020204030204" pitchFamily="34" charset="0"/>
                <a:ea typeface="Calibri" panose="020F0502020204030204" pitchFamily="34" charset="0"/>
                <a:cs typeface="Calibri" panose="020F0502020204030204" pitchFamily="34" charset="0"/>
              </a:rPr>
              <a:t>Includes: </a:t>
            </a:r>
          </a:p>
          <a:p>
            <a:pPr eaLnBrk="0" latinLnBrk="0" hangingPunct="0">
              <a:lnSpc>
                <a:spcPct val="109000"/>
              </a:lnSpc>
              <a:spcBef>
                <a:spcPts val="600"/>
              </a:spcBef>
            </a:pPr>
            <a:r>
              <a:rPr lang="en-US" altLang="ko-KR" sz="2000">
                <a:solidFill>
                  <a:schemeClr val="bg2"/>
                </a:solidFill>
                <a:latin typeface="Calibri" panose="020F0502020204030204" pitchFamily="34" charset="0"/>
                <a:ea typeface="Calibri" panose="020F0502020204030204" pitchFamily="34" charset="0"/>
                <a:cs typeface="Calibri" panose="020F0502020204030204" pitchFamily="34" charset="0"/>
              </a:rPr>
              <a:t>Making existing facilities used by applicants, students, applicants for employment, and employees </a:t>
            </a:r>
            <a:r>
              <a:rPr lang="en-US" altLang="ko-KR" sz="2000" b="1">
                <a:solidFill>
                  <a:schemeClr val="accent1"/>
                </a:solidFill>
                <a:latin typeface="Calibri" panose="020F0502020204030204" pitchFamily="34" charset="0"/>
                <a:ea typeface="Calibri" panose="020F0502020204030204" pitchFamily="34" charset="0"/>
                <a:cs typeface="Calibri" panose="020F0502020204030204" pitchFamily="34" charset="0"/>
              </a:rPr>
              <a:t>readily accessible to and usable by </a:t>
            </a:r>
            <a:r>
              <a:rPr lang="en-US" altLang="ko-KR" sz="2000">
                <a:solidFill>
                  <a:schemeClr val="bg2"/>
                </a:solidFill>
                <a:latin typeface="Calibri" panose="020F0502020204030204" pitchFamily="34" charset="0"/>
                <a:ea typeface="Calibri" panose="020F0502020204030204" pitchFamily="34" charset="0"/>
                <a:cs typeface="Calibri" panose="020F0502020204030204" pitchFamily="34" charset="0"/>
              </a:rPr>
              <a:t>individuals with disabilities; and </a:t>
            </a:r>
          </a:p>
          <a:p>
            <a:pPr marL="285750" indent="-285750" eaLnBrk="0" latinLnBrk="0" hangingPunct="0">
              <a:lnSpc>
                <a:spcPct val="109000"/>
              </a:lnSpc>
              <a:spcBef>
                <a:spcPts val="600"/>
              </a:spcBef>
              <a:buClr>
                <a:schemeClr val="bg1"/>
              </a:buClr>
              <a:buFont typeface="Wingdings" panose="05000000000000000000" pitchFamily="2" charset="2"/>
              <a:buChar char="§"/>
            </a:pPr>
            <a:r>
              <a:rPr lang="en-US" altLang="ko-KR" b="1">
                <a:solidFill>
                  <a:schemeClr val="accent1"/>
                </a:solidFill>
                <a:latin typeface="Calibri" panose="020F0502020204030204" pitchFamily="34" charset="0"/>
                <a:ea typeface="Calibri" panose="020F0502020204030204" pitchFamily="34" charset="0"/>
                <a:cs typeface="Calibri" panose="020F0502020204030204" pitchFamily="34" charset="0"/>
              </a:rPr>
              <a:t>Restructuring of a job or a service</a:t>
            </a:r>
            <a:r>
              <a:rPr lang="en-US" altLang="ko-KR">
                <a:solidFill>
                  <a:schemeClr val="bg2"/>
                </a:solidFill>
                <a:latin typeface="Calibri" panose="020F0502020204030204" pitchFamily="34" charset="0"/>
                <a:ea typeface="Calibri" panose="020F0502020204030204" pitchFamily="34" charset="0"/>
                <a:cs typeface="Calibri" panose="020F0502020204030204" pitchFamily="34" charset="0"/>
              </a:rPr>
              <a:t>, or of the way in which aid, benefits, services, or training is/are provided; part-time or modified work or training schedules</a:t>
            </a:r>
          </a:p>
          <a:p>
            <a:pPr marL="285750" indent="-285750" eaLnBrk="0" latinLnBrk="0" hangingPunct="0">
              <a:lnSpc>
                <a:spcPct val="109000"/>
              </a:lnSpc>
              <a:spcBef>
                <a:spcPts val="600"/>
              </a:spcBef>
              <a:buClr>
                <a:schemeClr val="bg1"/>
              </a:buClr>
              <a:buFont typeface="Wingdings" panose="05000000000000000000" pitchFamily="2" charset="2"/>
              <a:buChar char="§"/>
            </a:pPr>
            <a:r>
              <a:rPr lang="en-US" altLang="ko-KR" b="1">
                <a:solidFill>
                  <a:schemeClr val="accent1"/>
                </a:solidFill>
                <a:latin typeface="Calibri" panose="020F0502020204030204" pitchFamily="34" charset="0"/>
                <a:ea typeface="Calibri" panose="020F0502020204030204" pitchFamily="34" charset="0"/>
                <a:cs typeface="Calibri" panose="020F0502020204030204" pitchFamily="34" charset="0"/>
              </a:rPr>
              <a:t>Acquisition or modification of equipment or devices</a:t>
            </a:r>
            <a:r>
              <a:rPr lang="en-US" altLang="ko-KR">
                <a:solidFill>
                  <a:schemeClr val="bg2"/>
                </a:solidFill>
                <a:latin typeface="Calibri" panose="020F0502020204030204" pitchFamily="34" charset="0"/>
                <a:ea typeface="Calibri" panose="020F0502020204030204" pitchFamily="34" charset="0"/>
                <a:cs typeface="Calibri" panose="020F0502020204030204" pitchFamily="34" charset="0"/>
              </a:rPr>
              <a:t>;</a:t>
            </a:r>
          </a:p>
          <a:p>
            <a:pPr marL="285750" indent="-285750" eaLnBrk="0" latinLnBrk="0" hangingPunct="0">
              <a:lnSpc>
                <a:spcPct val="109000"/>
              </a:lnSpc>
              <a:spcBef>
                <a:spcPts val="600"/>
              </a:spcBef>
              <a:buClr>
                <a:schemeClr val="bg1"/>
              </a:buClr>
              <a:buFont typeface="Wingdings" panose="05000000000000000000" pitchFamily="2" charset="2"/>
              <a:buChar char="§"/>
            </a:pPr>
            <a:r>
              <a:rPr lang="en-US" altLang="ko-KR">
                <a:solidFill>
                  <a:schemeClr val="bg2"/>
                </a:solidFill>
                <a:latin typeface="Calibri" panose="020F0502020204030204" pitchFamily="34" charset="0"/>
                <a:ea typeface="Calibri" panose="020F0502020204030204" pitchFamily="34" charset="0"/>
                <a:cs typeface="Calibri" panose="020F0502020204030204" pitchFamily="34" charset="0"/>
              </a:rPr>
              <a:t>Appropriate </a:t>
            </a:r>
            <a:r>
              <a:rPr lang="en-US" altLang="ko-KR" b="1">
                <a:solidFill>
                  <a:schemeClr val="accent1"/>
                </a:solidFill>
                <a:latin typeface="Calibri" panose="020F0502020204030204" pitchFamily="34" charset="0"/>
                <a:ea typeface="Calibri" panose="020F0502020204030204" pitchFamily="34" charset="0"/>
                <a:cs typeface="Calibri" panose="020F0502020204030204" pitchFamily="34" charset="0"/>
              </a:rPr>
              <a:t>adjustment or modifications of examinations, training materials, or policies</a:t>
            </a:r>
            <a:r>
              <a:rPr lang="en-US" altLang="ko-KR">
                <a:solidFill>
                  <a:schemeClr val="bg2"/>
                </a:solidFill>
                <a:latin typeface="Calibri" panose="020F0502020204030204" pitchFamily="34" charset="0"/>
                <a:ea typeface="Calibri" panose="020F0502020204030204" pitchFamily="34" charset="0"/>
                <a:cs typeface="Calibri" panose="020F0502020204030204" pitchFamily="34" charset="0"/>
              </a:rPr>
              <a:t>; </a:t>
            </a:r>
          </a:p>
          <a:p>
            <a:pPr marL="285750" indent="-285750" eaLnBrk="0" latinLnBrk="0" hangingPunct="0">
              <a:lnSpc>
                <a:spcPct val="109000"/>
              </a:lnSpc>
              <a:spcBef>
                <a:spcPts val="600"/>
              </a:spcBef>
              <a:buClr>
                <a:schemeClr val="bg1"/>
              </a:buClr>
              <a:buFont typeface="Wingdings" panose="05000000000000000000" pitchFamily="2" charset="2"/>
              <a:buChar char="§"/>
            </a:pPr>
            <a:r>
              <a:rPr lang="en-US" altLang="ko-KR">
                <a:solidFill>
                  <a:schemeClr val="bg2"/>
                </a:solidFill>
                <a:latin typeface="Calibri" panose="020F0502020204030204" pitchFamily="34" charset="0"/>
                <a:ea typeface="Calibri" panose="020F0502020204030204" pitchFamily="34" charset="0"/>
                <a:cs typeface="Calibri" panose="020F0502020204030204" pitchFamily="34" charset="0"/>
              </a:rPr>
              <a:t>The </a:t>
            </a:r>
            <a:r>
              <a:rPr lang="en-US" altLang="ko-KR" b="1">
                <a:solidFill>
                  <a:schemeClr val="accent1"/>
                </a:solidFill>
                <a:latin typeface="Calibri" panose="020F0502020204030204" pitchFamily="34" charset="0"/>
                <a:ea typeface="Calibri" panose="020F0502020204030204" pitchFamily="34" charset="0"/>
                <a:cs typeface="Calibri" panose="020F0502020204030204" pitchFamily="34" charset="0"/>
              </a:rPr>
              <a:t>provision of readers or interpreters</a:t>
            </a:r>
            <a:r>
              <a:rPr lang="en-US" altLang="ko-KR">
                <a:solidFill>
                  <a:schemeClr val="bg2"/>
                </a:solidFill>
                <a:latin typeface="Calibri" panose="020F0502020204030204" pitchFamily="34" charset="0"/>
                <a:ea typeface="Calibri" panose="020F0502020204030204" pitchFamily="34" charset="0"/>
                <a:cs typeface="Calibri" panose="020F0502020204030204" pitchFamily="34" charset="0"/>
              </a:rPr>
              <a:t>; and other similar accommodations for individuals with disabilities. </a:t>
            </a:r>
          </a:p>
        </p:txBody>
      </p:sp>
      <p:pic>
        <p:nvPicPr>
          <p:cNvPr id="25" name="Picture Placeholder 24" descr="A person in a wheelchair holding a pipe&#10;&#10;Description automatically generated">
            <a:extLst>
              <a:ext uri="{FF2B5EF4-FFF2-40B4-BE49-F238E27FC236}">
                <a16:creationId xmlns:a16="http://schemas.microsoft.com/office/drawing/2014/main" id="{DAF6F7D1-B8D2-A293-51BD-E3EFA24951D2}"/>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94" b="94"/>
          <a:stretch>
            <a:fillRect/>
          </a:stretch>
        </p:blipFill>
        <p:spPr>
          <a:xfrm>
            <a:off x="908050" y="1912938"/>
            <a:ext cx="4267200" cy="3949700"/>
          </a:xfrm>
        </p:spPr>
      </p:pic>
      <p:cxnSp>
        <p:nvCxnSpPr>
          <p:cNvPr id="9" name="직선 연결선 8"/>
          <p:cNvCxnSpPr>
            <a:cxnSpLocks/>
          </p:cNvCxnSpPr>
          <p:nvPr/>
        </p:nvCxnSpPr>
        <p:spPr>
          <a:xfrm>
            <a:off x="11019995" y="1204486"/>
            <a:ext cx="1172005"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2" name="그룹 1"/>
          <p:cNvGrpSpPr/>
          <p:nvPr/>
        </p:nvGrpSpPr>
        <p:grpSpPr>
          <a:xfrm>
            <a:off x="2098373" y="3680644"/>
            <a:ext cx="3295562" cy="2675914"/>
            <a:chOff x="-346640" y="4867916"/>
            <a:chExt cx="2450917" cy="1990084"/>
          </a:xfrm>
        </p:grpSpPr>
        <p:sp>
          <p:nvSpPr>
            <p:cNvPr id="20" name="직사각형 5"/>
            <p:cNvSpPr/>
            <p:nvPr/>
          </p:nvSpPr>
          <p:spPr bwMode="auto">
            <a:xfrm>
              <a:off x="0" y="5192485"/>
              <a:ext cx="2104277" cy="1665515"/>
            </a:xfrm>
            <a:custGeom>
              <a:avLst/>
              <a:gdLst>
                <a:gd name="connsiteX0" fmla="*/ 0 w 3009900"/>
                <a:gd name="connsiteY0" fmla="*/ 0 h 767443"/>
                <a:gd name="connsiteX1" fmla="*/ 3009900 w 3009900"/>
                <a:gd name="connsiteY1" fmla="*/ 0 h 767443"/>
                <a:gd name="connsiteX2" fmla="*/ 3009900 w 3009900"/>
                <a:gd name="connsiteY2" fmla="*/ 767443 h 767443"/>
                <a:gd name="connsiteX3" fmla="*/ 0 w 3009900"/>
                <a:gd name="connsiteY3" fmla="*/ 767443 h 767443"/>
                <a:gd name="connsiteX4" fmla="*/ 0 w 3009900"/>
                <a:gd name="connsiteY4" fmla="*/ 0 h 767443"/>
                <a:gd name="connsiteX0" fmla="*/ 0 w 3026228"/>
                <a:gd name="connsiteY0" fmla="*/ 898072 h 1665515"/>
                <a:gd name="connsiteX1" fmla="*/ 3026228 w 3026228"/>
                <a:gd name="connsiteY1" fmla="*/ 0 h 1665515"/>
                <a:gd name="connsiteX2" fmla="*/ 3009900 w 3026228"/>
                <a:gd name="connsiteY2" fmla="*/ 1665515 h 1665515"/>
                <a:gd name="connsiteX3" fmla="*/ 0 w 3026228"/>
                <a:gd name="connsiteY3" fmla="*/ 1665515 h 1665515"/>
                <a:gd name="connsiteX4" fmla="*/ 0 w 3026228"/>
                <a:gd name="connsiteY4" fmla="*/ 898072 h 1665515"/>
                <a:gd name="connsiteX0" fmla="*/ 0 w 3042557"/>
                <a:gd name="connsiteY0" fmla="*/ 898072 h 1665515"/>
                <a:gd name="connsiteX1" fmla="*/ 3026228 w 3042557"/>
                <a:gd name="connsiteY1" fmla="*/ 0 h 1665515"/>
                <a:gd name="connsiteX2" fmla="*/ 3042557 w 3042557"/>
                <a:gd name="connsiteY2" fmla="*/ 800101 h 1665515"/>
                <a:gd name="connsiteX3" fmla="*/ 0 w 3042557"/>
                <a:gd name="connsiteY3" fmla="*/ 1665515 h 1665515"/>
                <a:gd name="connsiteX4" fmla="*/ 0 w 3042557"/>
                <a:gd name="connsiteY4" fmla="*/ 898072 h 1665515"/>
                <a:gd name="connsiteX0" fmla="*/ 0 w 3042557"/>
                <a:gd name="connsiteY0" fmla="*/ 898072 h 1665515"/>
                <a:gd name="connsiteX1" fmla="*/ 3034774 w 3042557"/>
                <a:gd name="connsiteY1" fmla="*/ 0 h 1665515"/>
                <a:gd name="connsiteX2" fmla="*/ 3042557 w 3042557"/>
                <a:gd name="connsiteY2" fmla="*/ 800101 h 1665515"/>
                <a:gd name="connsiteX3" fmla="*/ 0 w 3042557"/>
                <a:gd name="connsiteY3" fmla="*/ 1665515 h 1665515"/>
                <a:gd name="connsiteX4" fmla="*/ 0 w 3042557"/>
                <a:gd name="connsiteY4" fmla="*/ 898072 h 1665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557" h="1665515">
                  <a:moveTo>
                    <a:pt x="0" y="898072"/>
                  </a:moveTo>
                  <a:lnTo>
                    <a:pt x="3034774" y="0"/>
                  </a:lnTo>
                  <a:cubicBezTo>
                    <a:pt x="3037368" y="266700"/>
                    <a:pt x="3039963" y="533401"/>
                    <a:pt x="3042557" y="800101"/>
                  </a:cubicBezTo>
                  <a:lnTo>
                    <a:pt x="0" y="1665515"/>
                  </a:lnTo>
                  <a:lnTo>
                    <a:pt x="0" y="898072"/>
                  </a:ln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21" name="직사각형 5"/>
            <p:cNvSpPr/>
            <p:nvPr/>
          </p:nvSpPr>
          <p:spPr bwMode="auto">
            <a:xfrm>
              <a:off x="-346640" y="4867916"/>
              <a:ext cx="2104277" cy="1665515"/>
            </a:xfrm>
            <a:custGeom>
              <a:avLst/>
              <a:gdLst>
                <a:gd name="connsiteX0" fmla="*/ 0 w 3009900"/>
                <a:gd name="connsiteY0" fmla="*/ 0 h 767443"/>
                <a:gd name="connsiteX1" fmla="*/ 3009900 w 3009900"/>
                <a:gd name="connsiteY1" fmla="*/ 0 h 767443"/>
                <a:gd name="connsiteX2" fmla="*/ 3009900 w 3009900"/>
                <a:gd name="connsiteY2" fmla="*/ 767443 h 767443"/>
                <a:gd name="connsiteX3" fmla="*/ 0 w 3009900"/>
                <a:gd name="connsiteY3" fmla="*/ 767443 h 767443"/>
                <a:gd name="connsiteX4" fmla="*/ 0 w 3009900"/>
                <a:gd name="connsiteY4" fmla="*/ 0 h 767443"/>
                <a:gd name="connsiteX0" fmla="*/ 0 w 3026228"/>
                <a:gd name="connsiteY0" fmla="*/ 898072 h 1665515"/>
                <a:gd name="connsiteX1" fmla="*/ 3026228 w 3026228"/>
                <a:gd name="connsiteY1" fmla="*/ 0 h 1665515"/>
                <a:gd name="connsiteX2" fmla="*/ 3009900 w 3026228"/>
                <a:gd name="connsiteY2" fmla="*/ 1665515 h 1665515"/>
                <a:gd name="connsiteX3" fmla="*/ 0 w 3026228"/>
                <a:gd name="connsiteY3" fmla="*/ 1665515 h 1665515"/>
                <a:gd name="connsiteX4" fmla="*/ 0 w 3026228"/>
                <a:gd name="connsiteY4" fmla="*/ 898072 h 1665515"/>
                <a:gd name="connsiteX0" fmla="*/ 0 w 3042557"/>
                <a:gd name="connsiteY0" fmla="*/ 898072 h 1665515"/>
                <a:gd name="connsiteX1" fmla="*/ 3026228 w 3042557"/>
                <a:gd name="connsiteY1" fmla="*/ 0 h 1665515"/>
                <a:gd name="connsiteX2" fmla="*/ 3042557 w 3042557"/>
                <a:gd name="connsiteY2" fmla="*/ 800101 h 1665515"/>
                <a:gd name="connsiteX3" fmla="*/ 0 w 3042557"/>
                <a:gd name="connsiteY3" fmla="*/ 1665515 h 1665515"/>
                <a:gd name="connsiteX4" fmla="*/ 0 w 3042557"/>
                <a:gd name="connsiteY4" fmla="*/ 898072 h 1665515"/>
                <a:gd name="connsiteX0" fmla="*/ 0 w 3042557"/>
                <a:gd name="connsiteY0" fmla="*/ 898072 h 1665515"/>
                <a:gd name="connsiteX1" fmla="*/ 3034774 w 3042557"/>
                <a:gd name="connsiteY1" fmla="*/ 0 h 1665515"/>
                <a:gd name="connsiteX2" fmla="*/ 3042557 w 3042557"/>
                <a:gd name="connsiteY2" fmla="*/ 800101 h 1665515"/>
                <a:gd name="connsiteX3" fmla="*/ 0 w 3042557"/>
                <a:gd name="connsiteY3" fmla="*/ 1665515 h 1665515"/>
                <a:gd name="connsiteX4" fmla="*/ 0 w 3042557"/>
                <a:gd name="connsiteY4" fmla="*/ 898072 h 1665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557" h="1665515">
                  <a:moveTo>
                    <a:pt x="0" y="898072"/>
                  </a:moveTo>
                  <a:lnTo>
                    <a:pt x="3034774" y="0"/>
                  </a:lnTo>
                  <a:cubicBezTo>
                    <a:pt x="3037368" y="266700"/>
                    <a:pt x="3039963" y="533401"/>
                    <a:pt x="3042557" y="800101"/>
                  </a:cubicBezTo>
                  <a:lnTo>
                    <a:pt x="0" y="1665515"/>
                  </a:lnTo>
                  <a:lnTo>
                    <a:pt x="0" y="898072"/>
                  </a:lnTo>
                  <a:close/>
                </a:path>
              </a:pathLst>
            </a:custGeom>
            <a:gradFill>
              <a:gsLst>
                <a:gs pos="0">
                  <a:schemeClr val="accent1">
                    <a:lumMod val="50000"/>
                    <a:alpha val="0"/>
                  </a:schemeClr>
                </a:gs>
                <a:gs pos="100000">
                  <a:schemeClr val="accent1">
                    <a:lumMod val="50000"/>
                  </a:schemeClr>
                </a:gs>
              </a:gsLst>
              <a:lin ang="10800000" scaled="0"/>
            </a:gra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grpSp>
      <p:sp>
        <p:nvSpPr>
          <p:cNvPr id="4" name="Slide Number Placeholder 5">
            <a:extLst>
              <a:ext uri="{FF2B5EF4-FFF2-40B4-BE49-F238E27FC236}">
                <a16:creationId xmlns:a16="http://schemas.microsoft.com/office/drawing/2014/main" id="{4962A1E1-B874-0B8C-F733-517F91490655}"/>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8CE06A72-6200-4678-8B6E-EC76319A4F9B}" type="slidenum">
              <a:rPr lang="en-US" smtClean="0">
                <a:solidFill>
                  <a:schemeClr val="bg1"/>
                </a:solidFill>
              </a:rPr>
              <a:pPr/>
              <a:t>5</a:t>
            </a:fld>
            <a:endParaRPr lang="en-US">
              <a:solidFill>
                <a:schemeClr val="bg1"/>
              </a:solidFill>
            </a:endParaRPr>
          </a:p>
        </p:txBody>
      </p:sp>
    </p:spTree>
    <p:extLst>
      <p:ext uri="{BB962C8B-B14F-4D97-AF65-F5344CB8AC3E}">
        <p14:creationId xmlns:p14="http://schemas.microsoft.com/office/powerpoint/2010/main" val="296142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788FA0-3027-08AB-A059-E5411C022DA7}"/>
              </a:ext>
            </a:extLst>
          </p:cNvPr>
          <p:cNvSpPr>
            <a:spLocks noGrp="1"/>
          </p:cNvSpPr>
          <p:nvPr>
            <p:ph type="title"/>
          </p:nvPr>
        </p:nvSpPr>
        <p:spPr>
          <a:xfrm>
            <a:off x="838200" y="123253"/>
            <a:ext cx="10515600" cy="1325563"/>
          </a:xfrm>
        </p:spPr>
        <p:txBody>
          <a:bodyPr/>
          <a:lstStyle/>
          <a:p>
            <a:r>
              <a:rPr lang="en-US"/>
              <a:t>What Does This Mean?</a:t>
            </a:r>
          </a:p>
        </p:txBody>
      </p:sp>
      <p:sp>
        <p:nvSpPr>
          <p:cNvPr id="4" name="Content Placeholder 3">
            <a:extLst>
              <a:ext uri="{FF2B5EF4-FFF2-40B4-BE49-F238E27FC236}">
                <a16:creationId xmlns:a16="http://schemas.microsoft.com/office/drawing/2014/main" id="{3E8635A8-F12E-754F-1860-0015D162B290}"/>
              </a:ext>
            </a:extLst>
          </p:cNvPr>
          <p:cNvSpPr>
            <a:spLocks noGrp="1"/>
          </p:cNvSpPr>
          <p:nvPr>
            <p:ph idx="1"/>
          </p:nvPr>
        </p:nvSpPr>
        <p:spPr>
          <a:xfrm>
            <a:off x="838199" y="1282884"/>
            <a:ext cx="10854321" cy="5288999"/>
          </a:xfrm>
        </p:spPr>
        <p:txBody>
          <a:bodyPr>
            <a:normAutofit fontScale="85000" lnSpcReduction="10000"/>
          </a:bodyPr>
          <a:lstStyle/>
          <a:p>
            <a:pPr marL="0" indent="0">
              <a:lnSpc>
                <a:spcPct val="119000"/>
              </a:lnSpc>
              <a:spcBef>
                <a:spcPts val="600"/>
              </a:spcBef>
              <a:buNone/>
            </a:pPr>
            <a:r>
              <a:rPr lang="en-US"/>
              <a:t>The Job Corps program must:</a:t>
            </a:r>
          </a:p>
          <a:p>
            <a:pPr marL="282575" indent="-282575">
              <a:lnSpc>
                <a:spcPct val="119000"/>
              </a:lnSpc>
              <a:spcBef>
                <a:spcPts val="600"/>
              </a:spcBef>
            </a:pPr>
            <a:r>
              <a:rPr lang="en-US" sz="2400" b="1"/>
              <a:t>Consider adjustments to policy</a:t>
            </a:r>
          </a:p>
          <a:p>
            <a:pPr marL="739775" lvl="2" indent="-282575">
              <a:lnSpc>
                <a:spcPct val="119000"/>
              </a:lnSpc>
              <a:spcBef>
                <a:spcPts val="600"/>
              </a:spcBef>
            </a:pPr>
            <a:r>
              <a:rPr lang="en-US" sz="2100"/>
              <a:t>For example, if the use of headphones or cell phones are prohibited by center policy, they </a:t>
            </a:r>
            <a:r>
              <a:rPr lang="en-US" sz="2100" b="1">
                <a:solidFill>
                  <a:schemeClr val="accent2"/>
                </a:solidFill>
              </a:rPr>
              <a:t>must be considered </a:t>
            </a:r>
            <a:r>
              <a:rPr lang="en-US" sz="2100"/>
              <a:t>as disability accommodations if needed to access/participate in the Job Corps Program. Some exceptions “may” exist for safety reasons such as adhering to OSHA regulations, etc.</a:t>
            </a:r>
          </a:p>
          <a:p>
            <a:pPr marL="282575" indent="-282575">
              <a:lnSpc>
                <a:spcPct val="119000"/>
              </a:lnSpc>
              <a:spcBef>
                <a:spcPts val="600"/>
              </a:spcBef>
            </a:pPr>
            <a:r>
              <a:rPr lang="en-US" sz="2400" b="1"/>
              <a:t>Ensure physical and programmatic access when it is reasonable to do so</a:t>
            </a:r>
          </a:p>
          <a:p>
            <a:pPr marL="739775" lvl="2" indent="-282575">
              <a:lnSpc>
                <a:spcPct val="119000"/>
              </a:lnSpc>
              <a:spcBef>
                <a:spcPts val="600"/>
              </a:spcBef>
            </a:pPr>
            <a:r>
              <a:rPr lang="en-US" sz="2100"/>
              <a:t>For example, ensuring that a person in a wheelchair </a:t>
            </a:r>
            <a:r>
              <a:rPr lang="en-US" sz="2100" b="1">
                <a:solidFill>
                  <a:schemeClr val="accent2"/>
                </a:solidFill>
              </a:rPr>
              <a:t>can open doors and/or has access to needed areas</a:t>
            </a:r>
            <a:r>
              <a:rPr lang="en-US" sz="2100"/>
              <a:t>. </a:t>
            </a:r>
          </a:p>
          <a:p>
            <a:pPr marL="739775" lvl="2" indent="-282575">
              <a:lnSpc>
                <a:spcPct val="119000"/>
              </a:lnSpc>
              <a:spcBef>
                <a:spcPts val="600"/>
              </a:spcBef>
            </a:pPr>
            <a:r>
              <a:rPr lang="en-US" sz="2100"/>
              <a:t>For example, ensuring </a:t>
            </a:r>
            <a:r>
              <a:rPr lang="en-US" sz="2100" b="1">
                <a:solidFill>
                  <a:schemeClr val="accent2"/>
                </a:solidFill>
              </a:rPr>
              <a:t>access to written content </a:t>
            </a:r>
            <a:r>
              <a:rPr lang="en-US" sz="2100"/>
              <a:t>if the individual cannot read due to a disability.</a:t>
            </a:r>
          </a:p>
          <a:p>
            <a:pPr marL="282575" indent="-282575">
              <a:lnSpc>
                <a:spcPct val="119000"/>
              </a:lnSpc>
              <a:spcBef>
                <a:spcPts val="600"/>
              </a:spcBef>
            </a:pPr>
            <a:r>
              <a:rPr lang="en-US" sz="2400" b="1"/>
              <a:t>Restructure the “job” or “service”</a:t>
            </a:r>
          </a:p>
          <a:p>
            <a:pPr marL="739775" lvl="1" indent="-282575">
              <a:lnSpc>
                <a:spcPct val="119000"/>
              </a:lnSpc>
              <a:spcBef>
                <a:spcPts val="600"/>
              </a:spcBef>
            </a:pPr>
            <a:r>
              <a:rPr lang="en-US" sz="2100"/>
              <a:t>For example, if all students attend trade one week on and one week off, </a:t>
            </a:r>
            <a:r>
              <a:rPr lang="en-US" sz="2100" b="1">
                <a:solidFill>
                  <a:schemeClr val="accent2"/>
                </a:solidFill>
              </a:rPr>
              <a:t>adjust the schedule </a:t>
            </a:r>
            <a:r>
              <a:rPr lang="en-US" sz="2100"/>
              <a:t>to allow an individual to attend trade every morning or afternoon if needed to assist in and to maintain progress.</a:t>
            </a:r>
          </a:p>
          <a:p>
            <a:pPr marL="282575" indent="-282575">
              <a:lnSpc>
                <a:spcPct val="119000"/>
              </a:lnSpc>
              <a:spcBef>
                <a:spcPts val="600"/>
              </a:spcBef>
            </a:pPr>
            <a:r>
              <a:rPr lang="en-US" sz="2400" b="1"/>
              <a:t>Acquire or modify equipment or devices</a:t>
            </a:r>
          </a:p>
          <a:p>
            <a:pPr marL="739775" lvl="1" indent="-282575">
              <a:lnSpc>
                <a:spcPct val="119000"/>
              </a:lnSpc>
              <a:spcBef>
                <a:spcPts val="600"/>
              </a:spcBef>
            </a:pPr>
            <a:r>
              <a:rPr lang="en-US" sz="2100"/>
              <a:t>For example, a student who is an amputee of one arm may need a </a:t>
            </a:r>
            <a:r>
              <a:rPr lang="en-US" sz="2100" b="1">
                <a:solidFill>
                  <a:schemeClr val="accent2"/>
                </a:solidFill>
              </a:rPr>
              <a:t>one-handed keyboard or other modified equipment</a:t>
            </a:r>
            <a:r>
              <a:rPr lang="en-US" sz="2100"/>
              <a:t>.</a:t>
            </a:r>
          </a:p>
          <a:p>
            <a:endParaRPr lang="en-US"/>
          </a:p>
        </p:txBody>
      </p:sp>
      <p:sp>
        <p:nvSpPr>
          <p:cNvPr id="2" name="Slide Number Placeholder 5">
            <a:extLst>
              <a:ext uri="{FF2B5EF4-FFF2-40B4-BE49-F238E27FC236}">
                <a16:creationId xmlns:a16="http://schemas.microsoft.com/office/drawing/2014/main" id="{9CE94A02-3123-43BF-74B6-9DC5AB1D724E}"/>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8CE06A72-6200-4678-8B6E-EC76319A4F9B}" type="slidenum">
              <a:rPr lang="en-US" smtClean="0"/>
              <a:pPr/>
              <a:t>6</a:t>
            </a:fld>
            <a:endParaRPr lang="en-US"/>
          </a:p>
        </p:txBody>
      </p:sp>
    </p:spTree>
    <p:extLst>
      <p:ext uri="{BB962C8B-B14F-4D97-AF65-F5344CB8AC3E}">
        <p14:creationId xmlns:p14="http://schemas.microsoft.com/office/powerpoint/2010/main" val="168214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D83C7E39-8935-108C-F978-EAA6241CD26B}"/>
              </a:ext>
            </a:extLst>
          </p:cNvPr>
          <p:cNvPicPr>
            <a:picLocks noGrp="1" noChangeAspect="1"/>
          </p:cNvPicPr>
          <p:nvPr>
            <p:ph type="pic" sz="quarter" idx="13"/>
          </p:nvPr>
        </p:nvPicPr>
        <p:blipFill>
          <a:blip r:embed="rId3"/>
          <a:srcRect t="20" b="32"/>
          <a:stretch/>
        </p:blipFill>
        <p:spPr>
          <a:xfrm>
            <a:off x="0" y="0"/>
            <a:ext cx="12192000" cy="4828622"/>
          </a:xfrm>
        </p:spPr>
      </p:pic>
      <p:sp>
        <p:nvSpPr>
          <p:cNvPr id="4" name="직사각형 3"/>
          <p:cNvSpPr/>
          <p:nvPr/>
        </p:nvSpPr>
        <p:spPr bwMode="auto">
          <a:xfrm>
            <a:off x="0" y="4608705"/>
            <a:ext cx="12192000" cy="2096895"/>
          </a:xfrm>
          <a:prstGeom prst="rect">
            <a:avLst/>
          </a:prstGeom>
          <a:gradFill>
            <a:gsLst>
              <a:gs pos="0">
                <a:schemeClr val="accent4">
                  <a:lumMod val="50000"/>
                  <a:alpha val="0"/>
                </a:schemeClr>
              </a:gs>
              <a:gs pos="100000">
                <a:schemeClr val="accent3"/>
              </a:gs>
            </a:gsLst>
            <a:lin ang="10800000" scaled="0"/>
          </a:gra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5" name="TextBox 4"/>
          <p:cNvSpPr txBox="1"/>
          <p:nvPr/>
        </p:nvSpPr>
        <p:spPr>
          <a:xfrm>
            <a:off x="966020" y="5463572"/>
            <a:ext cx="9587680" cy="630942"/>
          </a:xfrm>
          <a:prstGeom prst="rect">
            <a:avLst/>
          </a:prstGeom>
          <a:noFill/>
        </p:spPr>
        <p:txBody>
          <a:bodyPr wrap="square" rtlCol="0">
            <a:spAutoFit/>
          </a:bodyPr>
          <a:lstStyle/>
          <a:p>
            <a:pPr eaLnBrk="0" latinLnBrk="0" hangingPunct="0"/>
            <a:r>
              <a:rPr lang="en-US" altLang="ko-KR" sz="3500">
                <a:solidFill>
                  <a:schemeClr val="bg2"/>
                </a:solidFill>
                <a:latin typeface="Franklin Gothic Demi" panose="020B0703020102020204" pitchFamily="34" charset="0"/>
                <a:ea typeface="Calibri" panose="020F0502020204030204" pitchFamily="34" charset="0"/>
              </a:rPr>
              <a:t>REASONABLENESS (Form 2-03)</a:t>
            </a:r>
            <a:endParaRPr lang="ko-KR" altLang="en-US" sz="3500">
              <a:solidFill>
                <a:schemeClr val="bg2"/>
              </a:solidFill>
              <a:latin typeface="Franklin Gothic Demi" panose="020B0703020102020204" pitchFamily="34" charset="0"/>
              <a:ea typeface="Calibri" panose="020F0502020204030204" pitchFamily="34" charset="0"/>
            </a:endParaRPr>
          </a:p>
        </p:txBody>
      </p:sp>
      <p:sp>
        <p:nvSpPr>
          <p:cNvPr id="6" name="TextBox 5"/>
          <p:cNvSpPr txBox="1"/>
          <p:nvPr/>
        </p:nvSpPr>
        <p:spPr>
          <a:xfrm>
            <a:off x="886692" y="3907564"/>
            <a:ext cx="5682966" cy="1631216"/>
          </a:xfrm>
          <a:prstGeom prst="rect">
            <a:avLst/>
          </a:prstGeom>
          <a:noFill/>
        </p:spPr>
        <p:txBody>
          <a:bodyPr wrap="none" rtlCol="0">
            <a:spAutoFit/>
          </a:bodyPr>
          <a:lstStyle/>
          <a:p>
            <a:pPr eaLnBrk="0" latinLnBrk="0" hangingPunct="0"/>
            <a:r>
              <a:rPr lang="en-US" altLang="ko-KR" sz="10000">
                <a:solidFill>
                  <a:schemeClr val="accent1"/>
                </a:solidFill>
                <a:latin typeface="Franklin Gothic Demi" panose="020B0703020102020204" pitchFamily="34" charset="0"/>
                <a:ea typeface="Calibri" panose="020F0502020204030204" pitchFamily="34" charset="0"/>
              </a:rPr>
              <a:t>DEFINING</a:t>
            </a:r>
            <a:endParaRPr lang="ko-KR" altLang="en-US" sz="10000">
              <a:solidFill>
                <a:schemeClr val="accent1"/>
              </a:solidFill>
              <a:latin typeface="Franklin Gothic Demi" panose="020B0703020102020204" pitchFamily="34" charset="0"/>
            </a:endParaRPr>
          </a:p>
        </p:txBody>
      </p:sp>
      <p:sp>
        <p:nvSpPr>
          <p:cNvPr id="2" name="Slide Number Placeholder 5">
            <a:extLst>
              <a:ext uri="{FF2B5EF4-FFF2-40B4-BE49-F238E27FC236}">
                <a16:creationId xmlns:a16="http://schemas.microsoft.com/office/drawing/2014/main" id="{1661A297-D357-33CF-8990-678BEBC1AB33}"/>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8CE06A72-6200-4678-8B6E-EC76319A4F9B}" type="slidenum">
              <a:rPr lang="en-US" smtClean="0"/>
              <a:pPr/>
              <a:t>7</a:t>
            </a:fld>
            <a:endParaRPr lang="en-US"/>
          </a:p>
        </p:txBody>
      </p:sp>
    </p:spTree>
    <p:extLst>
      <p:ext uri="{BB962C8B-B14F-4D97-AF65-F5344CB8AC3E}">
        <p14:creationId xmlns:p14="http://schemas.microsoft.com/office/powerpoint/2010/main" val="3176762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447313" y="523684"/>
            <a:ext cx="11297373" cy="1446550"/>
          </a:xfrm>
          <a:prstGeom prst="rect">
            <a:avLst/>
          </a:prstGeom>
          <a:noFill/>
        </p:spPr>
        <p:txBody>
          <a:bodyPr wrap="square" rtlCol="0">
            <a:spAutoFit/>
          </a:bodyPr>
          <a:lstStyle/>
          <a:p>
            <a:r>
              <a:rPr lang="en-US" altLang="ko-KR" sz="4400">
                <a:solidFill>
                  <a:schemeClr val="accent1"/>
                </a:solidFill>
                <a:latin typeface="Franklin Gothic Demi" panose="020B0703020102020204" pitchFamily="34" charset="0"/>
                <a:ea typeface="Calibri" panose="020F0502020204030204" pitchFamily="34" charset="0"/>
              </a:rPr>
              <a:t>UNDUE </a:t>
            </a:r>
            <a:r>
              <a:rPr lang="en-US" altLang="ko-KR" sz="4400">
                <a:solidFill>
                  <a:schemeClr val="bg1"/>
                </a:solidFill>
                <a:latin typeface="Franklin Gothic Demi" panose="020B0703020102020204" pitchFamily="34" charset="0"/>
                <a:ea typeface="Calibri" panose="020F0502020204030204" pitchFamily="34" charset="0"/>
              </a:rPr>
              <a:t>HARDSHIP</a:t>
            </a:r>
            <a:r>
              <a:rPr lang="en-US" altLang="ko-KR" sz="4400">
                <a:solidFill>
                  <a:schemeClr val="accent1"/>
                </a:solidFill>
                <a:latin typeface="Franklin Gothic Demi" panose="020B0703020102020204" pitchFamily="34" charset="0"/>
                <a:ea typeface="Calibri" panose="020F0502020204030204" pitchFamily="34" charset="0"/>
              </a:rPr>
              <a:t>/ FUNDAMENTAL </a:t>
            </a:r>
            <a:r>
              <a:rPr lang="en-US" altLang="ko-KR" sz="4400">
                <a:solidFill>
                  <a:schemeClr val="bg2"/>
                </a:solidFill>
                <a:latin typeface="Franklin Gothic Demi" panose="020B0703020102020204" pitchFamily="34" charset="0"/>
                <a:ea typeface="Calibri" panose="020F0502020204030204" pitchFamily="34" charset="0"/>
              </a:rPr>
              <a:t>ALTERATION</a:t>
            </a:r>
            <a:endParaRPr lang="ko-KR" altLang="en-US" sz="4400">
              <a:solidFill>
                <a:schemeClr val="bg2"/>
              </a:solidFill>
              <a:latin typeface="Franklin Gothic Demi" panose="020B0703020102020204" pitchFamily="34" charset="0"/>
              <a:ea typeface="Calibri" panose="020F0502020204030204" pitchFamily="34" charset="0"/>
            </a:endParaRPr>
          </a:p>
        </p:txBody>
      </p:sp>
      <p:cxnSp>
        <p:nvCxnSpPr>
          <p:cNvPr id="13" name="직선 연결선 12"/>
          <p:cNvCxnSpPr/>
          <p:nvPr/>
        </p:nvCxnSpPr>
        <p:spPr>
          <a:xfrm>
            <a:off x="573640" y="1960395"/>
            <a:ext cx="10900881"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73640" y="2164720"/>
            <a:ext cx="5949079" cy="4214872"/>
          </a:xfrm>
          <a:prstGeom prst="rect">
            <a:avLst/>
          </a:prstGeom>
          <a:noFill/>
        </p:spPr>
        <p:txBody>
          <a:bodyPr wrap="square" rtlCol="0">
            <a:spAutoFit/>
          </a:bodyPr>
          <a:lstStyle/>
          <a:p>
            <a:pPr eaLnBrk="0" latinLnBrk="0" hangingPunct="0">
              <a:lnSpc>
                <a:spcPct val="109000"/>
              </a:lnSpc>
              <a:spcBef>
                <a:spcPts val="600"/>
              </a:spcBef>
            </a:pPr>
            <a:r>
              <a:rPr lang="en-US" altLang="ko-KR" sz="2800" b="1" u="sng">
                <a:solidFill>
                  <a:schemeClr val="bg2"/>
                </a:solidFill>
                <a:latin typeface="Calibri" panose="020F0502020204030204" pitchFamily="34" charset="0"/>
                <a:ea typeface="Calibri" panose="020F0502020204030204" pitchFamily="34" charset="0"/>
              </a:rPr>
              <a:t>Undue Hardship</a:t>
            </a:r>
          </a:p>
          <a:p>
            <a:pPr marL="342900" indent="-342900" eaLnBrk="0" latinLnBrk="0" hangingPunct="0">
              <a:lnSpc>
                <a:spcPct val="109000"/>
              </a:lnSpc>
              <a:spcBef>
                <a:spcPts val="600"/>
              </a:spcBef>
              <a:buFont typeface="Wingdings" panose="05000000000000000000" pitchFamily="2" charset="2"/>
              <a:buChar char="§"/>
            </a:pPr>
            <a:r>
              <a:rPr lang="en-US" altLang="ko-KR" sz="2400">
                <a:solidFill>
                  <a:schemeClr val="bg2"/>
                </a:solidFill>
                <a:latin typeface="Calibri" panose="020F0502020204030204" pitchFamily="34" charset="0"/>
                <a:ea typeface="Calibri" panose="020F0502020204030204" pitchFamily="34" charset="0"/>
              </a:rPr>
              <a:t>Means a </a:t>
            </a:r>
            <a:r>
              <a:rPr lang="en-US" altLang="ko-KR" sz="2400" b="1">
                <a:solidFill>
                  <a:srgbClr val="EB5C21"/>
                </a:solidFill>
                <a:latin typeface="Calibri" panose="020F0502020204030204" pitchFamily="34" charset="0"/>
                <a:ea typeface="Calibri" panose="020F0502020204030204" pitchFamily="34" charset="0"/>
              </a:rPr>
              <a:t>significant difficulty or expense incurred by JC program</a:t>
            </a:r>
          </a:p>
          <a:p>
            <a:pPr marL="342900" indent="-342900" eaLnBrk="0" latinLnBrk="0" hangingPunct="0">
              <a:lnSpc>
                <a:spcPct val="109000"/>
              </a:lnSpc>
              <a:spcBef>
                <a:spcPts val="600"/>
              </a:spcBef>
              <a:buFont typeface="Wingdings" panose="05000000000000000000" pitchFamily="2" charset="2"/>
              <a:buChar char="§"/>
            </a:pPr>
            <a:r>
              <a:rPr lang="en-US" altLang="ko-KR" sz="2400">
                <a:solidFill>
                  <a:schemeClr val="bg2"/>
                </a:solidFill>
                <a:latin typeface="Calibri" panose="020F0502020204030204" pitchFamily="34" charset="0"/>
                <a:ea typeface="Calibri" panose="020F0502020204030204" pitchFamily="34" charset="0"/>
              </a:rPr>
              <a:t>Applies to reasonable accommodation</a:t>
            </a:r>
          </a:p>
          <a:p>
            <a:pPr eaLnBrk="0" latinLnBrk="0" hangingPunct="0">
              <a:lnSpc>
                <a:spcPct val="109000"/>
              </a:lnSpc>
              <a:spcBef>
                <a:spcPts val="600"/>
              </a:spcBef>
            </a:pPr>
            <a:r>
              <a:rPr lang="en-US" altLang="ko-KR" sz="2800" b="1" u="sng">
                <a:solidFill>
                  <a:schemeClr val="bg2"/>
                </a:solidFill>
                <a:latin typeface="Calibri" panose="020F0502020204030204" pitchFamily="34" charset="0"/>
                <a:ea typeface="Calibri" panose="020F0502020204030204" pitchFamily="34" charset="0"/>
              </a:rPr>
              <a:t>Fundamental Alteration</a:t>
            </a:r>
          </a:p>
          <a:p>
            <a:pPr marL="342900" indent="-342900" eaLnBrk="0" latinLnBrk="0" hangingPunct="0">
              <a:lnSpc>
                <a:spcPct val="109000"/>
              </a:lnSpc>
              <a:spcBef>
                <a:spcPts val="600"/>
              </a:spcBef>
              <a:buFont typeface="Wingdings" panose="05000000000000000000" pitchFamily="2" charset="2"/>
              <a:buChar char="§"/>
            </a:pPr>
            <a:r>
              <a:rPr lang="en-US" altLang="ko-KR" sz="2400">
                <a:solidFill>
                  <a:schemeClr val="bg2"/>
                </a:solidFill>
                <a:latin typeface="Calibri" panose="020F0502020204030204" pitchFamily="34" charset="0"/>
                <a:ea typeface="Calibri" panose="020F0502020204030204" pitchFamily="34" charset="0"/>
              </a:rPr>
              <a:t>Means a </a:t>
            </a:r>
            <a:r>
              <a:rPr lang="en-US" altLang="ko-KR" sz="2400" b="1">
                <a:solidFill>
                  <a:srgbClr val="EB5C21"/>
                </a:solidFill>
                <a:latin typeface="Calibri" panose="020F0502020204030204" pitchFamily="34" charset="0"/>
                <a:ea typeface="Calibri" panose="020F0502020204030204" pitchFamily="34" charset="0"/>
              </a:rPr>
              <a:t>change in the  essential nature of JC program or a cost </a:t>
            </a:r>
            <a:r>
              <a:rPr lang="en-US" altLang="ko-KR" sz="2400" b="1">
                <a:solidFill>
                  <a:schemeClr val="accent1"/>
                </a:solidFill>
                <a:latin typeface="Calibri" panose="020F0502020204030204" pitchFamily="34" charset="0"/>
                <a:ea typeface="Calibri" panose="020F0502020204030204" pitchFamily="34" charset="0"/>
              </a:rPr>
              <a:t>that JC can demonstrate is undue burden</a:t>
            </a:r>
          </a:p>
          <a:p>
            <a:pPr marL="342900" indent="-342900" eaLnBrk="0" latinLnBrk="0" hangingPunct="0">
              <a:lnSpc>
                <a:spcPct val="109000"/>
              </a:lnSpc>
              <a:spcBef>
                <a:spcPts val="600"/>
              </a:spcBef>
              <a:buFont typeface="Wingdings" panose="05000000000000000000" pitchFamily="2" charset="2"/>
              <a:buChar char="§"/>
            </a:pPr>
            <a:r>
              <a:rPr lang="en-US" altLang="ko-KR" sz="2400">
                <a:solidFill>
                  <a:schemeClr val="bg2"/>
                </a:solidFill>
                <a:latin typeface="Calibri" panose="020F0502020204030204" pitchFamily="34" charset="0"/>
                <a:ea typeface="Calibri" panose="020F0502020204030204" pitchFamily="34" charset="0"/>
              </a:rPr>
              <a:t>Applies to reasonable modification</a:t>
            </a:r>
          </a:p>
        </p:txBody>
      </p:sp>
      <p:sp>
        <p:nvSpPr>
          <p:cNvPr id="3" name="Slide Number Placeholder 5">
            <a:extLst>
              <a:ext uri="{FF2B5EF4-FFF2-40B4-BE49-F238E27FC236}">
                <a16:creationId xmlns:a16="http://schemas.microsoft.com/office/drawing/2014/main" id="{4FEB59C7-2638-0D4B-04F1-98E8F0F5D85A}"/>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8CE06A72-6200-4678-8B6E-EC76319A4F9B}" type="slidenum">
              <a:rPr lang="en-US" smtClean="0">
                <a:solidFill>
                  <a:schemeClr val="bg1"/>
                </a:solidFill>
              </a:rPr>
              <a:pPr/>
              <a:t>8</a:t>
            </a:fld>
            <a:endParaRPr lang="en-US">
              <a:solidFill>
                <a:schemeClr val="bg1"/>
              </a:solidFill>
            </a:endParaRPr>
          </a:p>
        </p:txBody>
      </p:sp>
      <p:pic>
        <p:nvPicPr>
          <p:cNvPr id="12" name="Picture 11" descr="A person holding a piece of paper&#10;&#10;Description automatically generated">
            <a:extLst>
              <a:ext uri="{FF2B5EF4-FFF2-40B4-BE49-F238E27FC236}">
                <a16:creationId xmlns:a16="http://schemas.microsoft.com/office/drawing/2014/main" id="{3A6129D9-F156-7CCB-69B3-AC708257B5B3}"/>
              </a:ext>
            </a:extLst>
          </p:cNvPr>
          <p:cNvPicPr>
            <a:picLocks noChangeAspect="1"/>
          </p:cNvPicPr>
          <p:nvPr/>
        </p:nvPicPr>
        <p:blipFill>
          <a:blip r:embed="rId3" cstate="print">
            <a:extLst>
              <a:ext uri="{28A0092B-C50C-407E-A947-70E740481C1C}">
                <a14:useLocalDpi xmlns:a14="http://schemas.microsoft.com/office/drawing/2010/main" val="0"/>
              </a:ext>
            </a:extLst>
          </a:blip>
          <a:srcRect l="28593" r="5662"/>
          <a:stretch/>
        </p:blipFill>
        <p:spPr>
          <a:xfrm>
            <a:off x="6997537" y="2297970"/>
            <a:ext cx="3978611" cy="4036346"/>
          </a:xfrm>
          <a:prstGeom prst="rect">
            <a:avLst/>
          </a:prstGeom>
        </p:spPr>
      </p:pic>
    </p:spTree>
    <p:extLst>
      <p:ext uri="{BB962C8B-B14F-4D97-AF65-F5344CB8AC3E}">
        <p14:creationId xmlns:p14="http://schemas.microsoft.com/office/powerpoint/2010/main" val="2319688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5E20622-E1EA-C94D-2D87-49DC21B3B17C}"/>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70CD13F6-085B-4413-06EE-D9AB69F0BD3D}"/>
              </a:ext>
            </a:extLst>
          </p:cNvPr>
          <p:cNvSpPr txBox="1"/>
          <p:nvPr/>
        </p:nvSpPr>
        <p:spPr>
          <a:xfrm>
            <a:off x="447313" y="523684"/>
            <a:ext cx="11297373" cy="769441"/>
          </a:xfrm>
          <a:prstGeom prst="rect">
            <a:avLst/>
          </a:prstGeom>
          <a:noFill/>
        </p:spPr>
        <p:txBody>
          <a:bodyPr wrap="square" rtlCol="0">
            <a:spAutoFit/>
          </a:bodyPr>
          <a:lstStyle/>
          <a:p>
            <a:r>
              <a:rPr lang="en-US" altLang="ko-KR" sz="4400">
                <a:solidFill>
                  <a:schemeClr val="accent1"/>
                </a:solidFill>
                <a:latin typeface="Franklin Gothic Demi" panose="020B0703020102020204" pitchFamily="34" charset="0"/>
                <a:ea typeface="Calibri" panose="020F0502020204030204" pitchFamily="34" charset="0"/>
              </a:rPr>
              <a:t>ANALYSIS AND FACTORS TO CONSIDER</a:t>
            </a:r>
            <a:endParaRPr lang="ko-KR" altLang="en-US" sz="4400">
              <a:solidFill>
                <a:schemeClr val="bg2"/>
              </a:solidFill>
              <a:latin typeface="Franklin Gothic Demi" panose="020B0703020102020204" pitchFamily="34" charset="0"/>
              <a:ea typeface="Calibri" panose="020F0502020204030204" pitchFamily="34" charset="0"/>
            </a:endParaRPr>
          </a:p>
        </p:txBody>
      </p:sp>
      <p:cxnSp>
        <p:nvCxnSpPr>
          <p:cNvPr id="13" name="직선 연결선 12">
            <a:extLst>
              <a:ext uri="{FF2B5EF4-FFF2-40B4-BE49-F238E27FC236}">
                <a16:creationId xmlns:a16="http://schemas.microsoft.com/office/drawing/2014/main" id="{55339246-C407-0D3A-D9C4-6A43FED80773}"/>
              </a:ext>
            </a:extLst>
          </p:cNvPr>
          <p:cNvCxnSpPr/>
          <p:nvPr/>
        </p:nvCxnSpPr>
        <p:spPr>
          <a:xfrm>
            <a:off x="560790" y="1348991"/>
            <a:ext cx="10900881"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F1E4C496-733E-BEEC-BACF-B7B73679C539}"/>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8CE06A72-6200-4678-8B6E-EC76319A4F9B}" type="slidenum">
              <a:rPr lang="en-US" smtClean="0">
                <a:solidFill>
                  <a:schemeClr val="bg1"/>
                </a:solidFill>
              </a:rPr>
              <a:pPr/>
              <a:t>9</a:t>
            </a:fld>
            <a:endParaRPr lang="en-US">
              <a:solidFill>
                <a:schemeClr val="bg1"/>
              </a:solidFill>
            </a:endParaRPr>
          </a:p>
        </p:txBody>
      </p:sp>
      <p:sp>
        <p:nvSpPr>
          <p:cNvPr id="6" name="TextBox 5">
            <a:extLst>
              <a:ext uri="{FF2B5EF4-FFF2-40B4-BE49-F238E27FC236}">
                <a16:creationId xmlns:a16="http://schemas.microsoft.com/office/drawing/2014/main" id="{E50452DD-BE68-B5DB-4DCA-11DF646B5513}"/>
              </a:ext>
            </a:extLst>
          </p:cNvPr>
          <p:cNvSpPr txBox="1"/>
          <p:nvPr/>
        </p:nvSpPr>
        <p:spPr>
          <a:xfrm>
            <a:off x="447313" y="1763870"/>
            <a:ext cx="5463289" cy="4252318"/>
          </a:xfrm>
          <a:prstGeom prst="rect">
            <a:avLst/>
          </a:prstGeom>
          <a:noFill/>
        </p:spPr>
        <p:txBody>
          <a:bodyPr wrap="square" rtlCol="0">
            <a:spAutoFit/>
          </a:bodyPr>
          <a:lstStyle/>
          <a:p>
            <a:pPr marL="342900" indent="-342900" eaLnBrk="0" latinLnBrk="0" hangingPunct="0">
              <a:lnSpc>
                <a:spcPct val="109000"/>
              </a:lnSpc>
              <a:spcBef>
                <a:spcPts val="600"/>
              </a:spcBef>
              <a:buFont typeface="Wingdings" panose="05000000000000000000" pitchFamily="2" charset="2"/>
              <a:buChar char="§"/>
            </a:pPr>
            <a:r>
              <a:rPr lang="en-US" sz="2400">
                <a:solidFill>
                  <a:schemeClr val="bg1"/>
                </a:solidFill>
              </a:rPr>
              <a:t>The </a:t>
            </a:r>
            <a:r>
              <a:rPr lang="en-US" sz="2400" b="1">
                <a:solidFill>
                  <a:srgbClr val="EB5C21"/>
                </a:solidFill>
              </a:rPr>
              <a:t>analysis and the factors to consider </a:t>
            </a:r>
            <a:r>
              <a:rPr lang="en-US" sz="2400">
                <a:solidFill>
                  <a:schemeClr val="bg1"/>
                </a:solidFill>
              </a:rPr>
              <a:t>for determining undue hardship and fundamental alteration are </a:t>
            </a:r>
            <a:r>
              <a:rPr lang="en-US" sz="2400" b="1">
                <a:solidFill>
                  <a:srgbClr val="EB5C21"/>
                </a:solidFill>
              </a:rPr>
              <a:t>essentially the same</a:t>
            </a:r>
            <a:r>
              <a:rPr lang="en-US" sz="2400">
                <a:solidFill>
                  <a:schemeClr val="bg1"/>
                </a:solidFill>
              </a:rPr>
              <a:t>.</a:t>
            </a:r>
          </a:p>
          <a:p>
            <a:pPr marL="342900" indent="-342900" eaLnBrk="0" latinLnBrk="0" hangingPunct="0">
              <a:lnSpc>
                <a:spcPct val="109000"/>
              </a:lnSpc>
              <a:spcBef>
                <a:spcPts val="600"/>
              </a:spcBef>
              <a:buFont typeface="Wingdings" panose="05000000000000000000" pitchFamily="2" charset="2"/>
              <a:buChar char="§"/>
            </a:pPr>
            <a:r>
              <a:rPr lang="en-US" sz="2400">
                <a:solidFill>
                  <a:schemeClr val="bg1"/>
                </a:solidFill>
              </a:rPr>
              <a:t>The factors to consider can be found in </a:t>
            </a:r>
            <a:r>
              <a:rPr lang="en-US" sz="2400" b="1" i="1">
                <a:solidFill>
                  <a:schemeClr val="bg1"/>
                </a:solidFill>
              </a:rPr>
              <a:t>Form 2-03 </a:t>
            </a:r>
            <a:r>
              <a:rPr lang="en-US" sz="2400">
                <a:solidFill>
                  <a:schemeClr val="bg1"/>
                </a:solidFill>
              </a:rPr>
              <a:t>of the PRH. </a:t>
            </a:r>
          </a:p>
          <a:p>
            <a:pPr marL="342900" indent="-342900" eaLnBrk="0" latinLnBrk="0" hangingPunct="0">
              <a:lnSpc>
                <a:spcPct val="109000"/>
              </a:lnSpc>
              <a:spcBef>
                <a:spcPts val="600"/>
              </a:spcBef>
              <a:buFont typeface="Wingdings" panose="05000000000000000000" pitchFamily="2" charset="2"/>
              <a:buChar char="§"/>
            </a:pPr>
            <a:r>
              <a:rPr lang="en-US" sz="2400">
                <a:solidFill>
                  <a:schemeClr val="bg1"/>
                </a:solidFill>
              </a:rPr>
              <a:t>JC uses the </a:t>
            </a:r>
            <a:r>
              <a:rPr lang="en-US" sz="2400" b="1" i="1">
                <a:solidFill>
                  <a:schemeClr val="bg1"/>
                </a:solidFill>
              </a:rPr>
              <a:t>Reasonableness Form </a:t>
            </a:r>
            <a:r>
              <a:rPr lang="en-US" sz="2400">
                <a:solidFill>
                  <a:schemeClr val="bg1"/>
                </a:solidFill>
              </a:rPr>
              <a:t>to document undue hardship/ fundamental alteration considerations/ analysis.</a:t>
            </a:r>
            <a:endParaRPr lang="en-US" sz="2400"/>
          </a:p>
        </p:txBody>
      </p:sp>
      <p:sp>
        <p:nvSpPr>
          <p:cNvPr id="4" name="TextBox 3">
            <a:extLst>
              <a:ext uri="{FF2B5EF4-FFF2-40B4-BE49-F238E27FC236}">
                <a16:creationId xmlns:a16="http://schemas.microsoft.com/office/drawing/2014/main" id="{9EA91B79-E517-6659-20B5-5314F391A13D}"/>
              </a:ext>
            </a:extLst>
          </p:cNvPr>
          <p:cNvSpPr txBox="1"/>
          <p:nvPr/>
        </p:nvSpPr>
        <p:spPr>
          <a:xfrm>
            <a:off x="6849885" y="2132820"/>
            <a:ext cx="4043108" cy="3174139"/>
          </a:xfrm>
          <a:prstGeom prst="rect">
            <a:avLst/>
          </a:prstGeom>
          <a:noFill/>
        </p:spPr>
        <p:txBody>
          <a:bodyPr wrap="square">
            <a:spAutoFit/>
          </a:bodyPr>
          <a:lstStyle/>
          <a:p>
            <a:pPr eaLnBrk="0" latinLnBrk="0" hangingPunct="0">
              <a:lnSpc>
                <a:spcPct val="109000"/>
              </a:lnSpc>
              <a:spcBef>
                <a:spcPts val="600"/>
              </a:spcBef>
            </a:pPr>
            <a:r>
              <a:rPr lang="en-US" altLang="ko-KR" sz="1800" b="1">
                <a:solidFill>
                  <a:srgbClr val="EB5C21"/>
                </a:solidFill>
                <a:latin typeface="Calibri" panose="020F0502020204030204" pitchFamily="34" charset="0"/>
                <a:ea typeface="Calibri" panose="020F0502020204030204" pitchFamily="34" charset="0"/>
              </a:rPr>
              <a:t>Example of Fundamental Alteration</a:t>
            </a:r>
          </a:p>
          <a:p>
            <a:pPr eaLnBrk="0" latinLnBrk="0" hangingPunct="0">
              <a:lnSpc>
                <a:spcPct val="109000"/>
              </a:lnSpc>
              <a:spcBef>
                <a:spcPts val="600"/>
              </a:spcBef>
            </a:pPr>
            <a:r>
              <a:rPr lang="en-US" altLang="ko-KR" sz="1800">
                <a:solidFill>
                  <a:schemeClr val="bg2"/>
                </a:solidFill>
                <a:latin typeface="Calibri" panose="020F0502020204030204" pitchFamily="34" charset="0"/>
                <a:ea typeface="Calibri" panose="020F0502020204030204" pitchFamily="34" charset="0"/>
              </a:rPr>
              <a:t>If a student with a disability requests that major pieces of equipment in a career technical trade be modified for their use such that the other students do not get the benefit of using or learning how to operate the machinery to industry standards, the request “might” result in a fundamental alteration to the Job Corps program.</a:t>
            </a:r>
          </a:p>
        </p:txBody>
      </p:sp>
    </p:spTree>
    <p:extLst>
      <p:ext uri="{BB962C8B-B14F-4D97-AF65-F5344CB8AC3E}">
        <p14:creationId xmlns:p14="http://schemas.microsoft.com/office/powerpoint/2010/main" val="257969527"/>
      </p:ext>
    </p:extLst>
  </p:cSld>
  <p:clrMapOvr>
    <a:masterClrMapping/>
  </p:clrMapOvr>
</p:sld>
</file>

<file path=ppt/theme/theme1.xml><?xml version="1.0" encoding="utf-8"?>
<a:theme xmlns:a="http://schemas.openxmlformats.org/drawingml/2006/main" name="Office Theme">
  <a:themeElements>
    <a:clrScheme name="사용자 지정 1">
      <a:dk1>
        <a:srgbClr val="000000"/>
      </a:dk1>
      <a:lt1>
        <a:sysClr val="window" lastClr="FFFFFF"/>
      </a:lt1>
      <a:dk2>
        <a:srgbClr val="000000"/>
      </a:dk2>
      <a:lt2>
        <a:srgbClr val="FFFFFF"/>
      </a:lt2>
      <a:accent1>
        <a:srgbClr val="EB5C21"/>
      </a:accent1>
      <a:accent2>
        <a:srgbClr val="5E5551"/>
      </a:accent2>
      <a:accent3>
        <a:srgbClr val="080F40"/>
      </a:accent3>
      <a:accent4>
        <a:srgbClr val="7AA7B2"/>
      </a:accent4>
      <a:accent5>
        <a:srgbClr val="B7CBD0"/>
      </a:accent5>
      <a:accent6>
        <a:srgbClr val="13232A"/>
      </a:accent6>
      <a:hlink>
        <a:srgbClr val="00B0F0"/>
      </a:hlink>
      <a:folHlink>
        <a:srgbClr val="7F7F7F"/>
      </a:folHlink>
    </a:clrScheme>
    <a:fontScheme name="사용자 지정 64">
      <a:majorFont>
        <a:latin typeface="Bebas"/>
        <a:ea typeface="Calibri"/>
        <a:cs typeface=""/>
      </a:majorFont>
      <a:minorFont>
        <a:latin typeface="Calibri"/>
        <a:ea typeface="Calibri"/>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4">
            <a:lumMod val="40000"/>
            <a:lumOff val="60000"/>
          </a:schemeClr>
        </a:solidFill>
        <a:ln>
          <a:noFill/>
        </a:ln>
      </a:spPr>
      <a:bodyPr vert="horz" wrap="square" lIns="91440" tIns="45720" rIns="91440" bIns="45720" numCol="1" anchor="t" anchorCtr="0" compatLnSpc="1">
        <a:prstTxWarp prst="textNoShape">
          <a:avLst/>
        </a:prstTxWarp>
      </a:bodyPr>
      <a:lstStyle>
        <a:defPPr>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pproval_x0020_Status xmlns="f65701bd-703e-4e7a-b356-d9aef005502d">Approved</Approval_x0020_Status>
    <_dlc_DocId xmlns="b22f8f74-215c-4154-9939-bd29e4e8980e">XRUYQT3274NZ-880339284-202</_dlc_DocId>
    <_dlc_DocIdUrl xmlns="b22f8f74-215c-4154-9939-bd29e4e8980e">
      <Url>https://supportservices.jobcorps.gov/disability/_layouts/15/DocIdRedir.aspx?ID=XRUYQT3274NZ-880339284-202</Url>
      <Description>XRUYQT3274NZ-880339284-202</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4F356BCA1D5C24DA72D14296F0DB2AF" ma:contentTypeVersion="5" ma:contentTypeDescription="Create a new document." ma:contentTypeScope="" ma:versionID="ccb1c8995c93ee4852b0cedb1abc0b01">
  <xsd:schema xmlns:xsd="http://www.w3.org/2001/XMLSchema" xmlns:xs="http://www.w3.org/2001/XMLSchema" xmlns:p="http://schemas.microsoft.com/office/2006/metadata/properties" xmlns:ns2="f65701bd-703e-4e7a-b356-d9aef005502d" xmlns:ns3="b22f8f74-215c-4154-9939-bd29e4e8980e" targetNamespace="http://schemas.microsoft.com/office/2006/metadata/properties" ma:root="true" ma:fieldsID="4e83ca1d99dfc80217f25b9eff7e3a40" ns2:_="" ns3:_="">
    <xsd:import namespace="f65701bd-703e-4e7a-b356-d9aef005502d"/>
    <xsd:import namespace="b22f8f74-215c-4154-9939-bd29e4e8980e"/>
    <xsd:element name="properties">
      <xsd:complexType>
        <xsd:sequence>
          <xsd:element name="documentManagement">
            <xsd:complexType>
              <xsd:all>
                <xsd:element ref="ns2:Approval_x0020_Status"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5701bd-703e-4e7a-b356-d9aef005502d" elementFormDefault="qualified">
    <xsd:import namespace="http://schemas.microsoft.com/office/2006/documentManagement/types"/>
    <xsd:import namespace="http://schemas.microsoft.com/office/infopath/2007/PartnerControls"/>
    <xsd:element name="Approval_x0020_Status" ma:index="4" nillable="true" ma:displayName="Approval Status" ma:internalName="Approval_x0020_Status"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22f8f74-215c-4154-9939-bd29e4e8980e" elementFormDefault="qualified">
    <xsd:import namespace="http://schemas.microsoft.com/office/2006/documentManagement/types"/>
    <xsd:import namespace="http://schemas.microsoft.com/office/infopath/2007/PartnerControls"/>
    <xsd:element name="_dlc_DocId" ma:index="9" nillable="true" ma:displayName="Document ID Value" ma:description="The value of the document ID assigned to this item."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40F10868-663F-4511-931D-A57A7A95233D}">
  <ds:schemaRefs>
    <ds:schemaRef ds:uri="http://schemas.microsoft.com/sharepoint/v3/contenttype/forms"/>
  </ds:schemaRefs>
</ds:datastoreItem>
</file>

<file path=customXml/itemProps2.xml><?xml version="1.0" encoding="utf-8"?>
<ds:datastoreItem xmlns:ds="http://schemas.openxmlformats.org/officeDocument/2006/customXml" ds:itemID="{DD5CEDB2-BE19-4788-BA48-F23C642C26D6}">
  <ds:schemaRefs>
    <ds:schemaRef ds:uri="http://schemas.openxmlformats.org/package/2006/metadata/core-properties"/>
    <ds:schemaRef ds:uri="http://purl.org/dc/elements/1.1/"/>
    <ds:schemaRef ds:uri="http://schemas.microsoft.com/office/2006/documentManagement/types"/>
    <ds:schemaRef ds:uri="http://schemas.microsoft.com/office/2006/metadata/properties"/>
    <ds:schemaRef ds:uri="http://www.w3.org/XML/1998/namespace"/>
    <ds:schemaRef ds:uri="http://purl.org/dc/terms/"/>
    <ds:schemaRef ds:uri="http://purl.org/dc/dcmitype/"/>
    <ds:schemaRef ds:uri="http://schemas.microsoft.com/office/infopath/2007/PartnerControls"/>
    <ds:schemaRef ds:uri="721a4254-37aa-4b5c-aa84-ee537e0c3488"/>
    <ds:schemaRef ds:uri="1cf800eb-8661-4bd0-a948-96119a7a8684"/>
  </ds:schemaRefs>
</ds:datastoreItem>
</file>

<file path=customXml/itemProps3.xml><?xml version="1.0" encoding="utf-8"?>
<ds:datastoreItem xmlns:ds="http://schemas.openxmlformats.org/officeDocument/2006/customXml" ds:itemID="{A0EE61B6-4A16-4244-93A4-12FF8A833785}"/>
</file>

<file path=customXml/itemProps4.xml><?xml version="1.0" encoding="utf-8"?>
<ds:datastoreItem xmlns:ds="http://schemas.openxmlformats.org/officeDocument/2006/customXml" ds:itemID="{8C702822-FCAD-48CD-B7B4-28FE3EE99044}"/>
</file>

<file path=docProps/app.xml><?xml version="1.0" encoding="utf-8"?>
<Properties xmlns="http://schemas.openxmlformats.org/officeDocument/2006/extended-properties" xmlns:vt="http://schemas.openxmlformats.org/officeDocument/2006/docPropsVTypes">
  <Template/>
  <TotalTime>195</TotalTime>
  <Words>5020</Words>
  <Application>Microsoft Office PowerPoint</Application>
  <PresentationFormat>Widescreen</PresentationFormat>
  <Paragraphs>472</Paragraphs>
  <Slides>36</Slides>
  <Notes>36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36</vt:i4>
      </vt:variant>
    </vt:vector>
  </HeadingPairs>
  <TitlesOfParts>
    <vt:vector size="43" baseType="lpstr">
      <vt:lpstr>Franklin Gothic Demi</vt:lpstr>
      <vt:lpstr>Wingdings</vt:lpstr>
      <vt:lpstr>Calibri</vt:lpstr>
      <vt:lpstr>Segoe UI</vt:lpstr>
      <vt:lpstr>Arial</vt:lpstr>
      <vt:lpstr>Office Theme</vt:lpstr>
      <vt:lpstr>Custom Design</vt:lpstr>
      <vt:lpstr>PowerPoint Presentation</vt:lpstr>
      <vt:lpstr>PowerPoint Presentation</vt:lpstr>
      <vt:lpstr>PowerPoint Presentation</vt:lpstr>
      <vt:lpstr>OBLIGATIONS TO PROVIDE  REASONABLE ACCOMMODATIONS/MODIFICATIONS</vt:lpstr>
      <vt:lpstr>PowerPoint Presentation</vt:lpstr>
      <vt:lpstr>What Does This Mean?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JOB CORPS DISABILITY WEBSITE https://supportservices.jobcorps.gov/disability/Pages/default.aspx</vt:lpstr>
    </vt:vector>
  </TitlesOfParts>
  <Manager>Slide Members</Manager>
  <Company>YESFORM Co.,Ltd.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Members</dc:title>
  <dc:subject>Powerpoint Templates , Diagram, Chart, Google slides, Keynote</dc:subject>
  <dc:creator>Slide Members by EJ.LEE</dc:creator>
  <cp:keywords>SlideMembers, ppt, PPT Templates, Presentation, Diagram, Chart, Yesform, Google slides, Keynote, Free Slides</cp:keywords>
  <dc:description>The copyright of this document is at Slide Members. Unauthorized copying may result in legal sanctions.</dc:description>
  <cp:lastModifiedBy>Debbie M. Marrs</cp:lastModifiedBy>
  <cp:revision>4</cp:revision>
  <dcterms:created xsi:type="dcterms:W3CDTF">2019-01-07T08:59:06Z</dcterms:created>
  <dcterms:modified xsi:type="dcterms:W3CDTF">2024-10-24T18:09:00Z</dcterms:modified>
  <cp:category>www.slidemembers.com</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18516290</vt:lpwstr>
  </property>
  <property fmtid="{D5CDD505-2E9C-101B-9397-08002B2CF9AE}" pid="3" name="NXPowerLiteSettings">
    <vt:lpwstr>7780073804F000</vt:lpwstr>
  </property>
  <property fmtid="{D5CDD505-2E9C-101B-9397-08002B2CF9AE}" pid="4" name="NXPowerLiteVersion">
    <vt:lpwstr>D10.2.1</vt:lpwstr>
  </property>
  <property fmtid="{D5CDD505-2E9C-101B-9397-08002B2CF9AE}" pid="5" name="ContentTypeId">
    <vt:lpwstr>0x01010024F356BCA1D5C24DA72D14296F0DB2AF</vt:lpwstr>
  </property>
  <property fmtid="{D5CDD505-2E9C-101B-9397-08002B2CF9AE}" pid="6" name="_dlc_DocIdItemGuid">
    <vt:lpwstr>7acc2ac2-de21-4e71-9bd0-72ae2b87f5ab</vt:lpwstr>
  </property>
</Properties>
</file>