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Layouts/slideLayout15.xml" ContentType="application/vnd.openxmlformats-officedocument.presentationml.slideLayout+xml"/>
  <Override PartName="/ppt/notesSlides/notesSlide46.xml" ContentType="application/vnd.openxmlformats-officedocument.presentationml.notesSlide+xml"/>
  <Override PartName="/ppt/notesSlides/notesSlide45.xml" ContentType="application/vnd.openxmlformats-officedocument.presentationml.notesSlide+xml"/>
  <Override PartName="/ppt/notesSlides/notesSlide44.xml" ContentType="application/vnd.openxmlformats-officedocument.presentationml.notesSlide+xml"/>
  <Override PartName="/ppt/notesSlides/notesSlide40.xml" ContentType="application/vnd.openxmlformats-officedocument.presentationml.notesSlide+xml"/>
  <Override PartName="/ppt/notesSlides/notesSlide43.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21.xml" ContentType="application/vnd.openxmlformats-officedocument.presentationml.notesSlide+xml"/>
  <Override PartName="/ppt/notesSlides/notesSlide31.xml" ContentType="application/vnd.openxmlformats-officedocument.presentationml.notesSlide+xml"/>
  <Override PartName="/ppt/notesSlides/notesSlide42.xml" ContentType="application/vnd.openxmlformats-officedocument.presentationml.notesSlide+xml"/>
  <Override PartName="/ppt/notesSlides/notesSlide2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notesSlides/notesSlide38.xml" ContentType="application/vnd.openxmlformats-officedocument.presentationml.notesSlide+xml"/>
  <Override PartName="/ppt/notesSlides/notesSlide23.xml" ContentType="application/vnd.openxmlformats-officedocument.presentationml.notesSlide+xml"/>
  <Override PartName="/ppt/notesSlides/notesSlide1.xml" ContentType="application/vnd.openxmlformats-officedocument.presentationml.notesSlide+xml"/>
  <Override PartName="/ppt/notesSlides/notesSlide3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35.xml" ContentType="application/vnd.openxmlformats-officedocument.presentationml.notesSlide+xml"/>
  <Override PartName="/ppt/notesSlides/notesSlide24.xml" ContentType="application/vnd.openxmlformats-officedocument.presentationml.notesSlide+xml"/>
  <Override PartName="/ppt/notesSlides/notesSlide4.xml" ContentType="application/vnd.openxmlformats-officedocument.presentationml.notesSlide+xml"/>
  <Override PartName="/ppt/notesSlides/notesSlide52.xml" ContentType="application/vnd.openxmlformats-officedocument.presentationml.notesSlide+xml"/>
  <Override PartName="/ppt/notesSlides/notesSlide5.xml" ContentType="application/vnd.openxmlformats-officedocument.presentationml.notesSlide+xml"/>
  <Override PartName="/ppt/notesSlides/notesSlide25.xml" ContentType="application/vnd.openxmlformats-officedocument.presentationml.notesSlide+xml"/>
  <Override PartName="/ppt/notesSlides/notesSlide6.xml" ContentType="application/vnd.openxmlformats-officedocument.presentationml.notesSlide+xml"/>
  <Override PartName="/ppt/notesSlides/notesSlide3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26.xml" ContentType="application/vnd.openxmlformats-officedocument.presentationml.notesSlide+xml"/>
  <Override PartName="/ppt/notesSlides/notesSlide10.xml" ContentType="application/vnd.openxmlformats-officedocument.presentationml.notesSlide+xml"/>
  <Override PartName="/ppt/notesSlides/notesSlide41.xml" ContentType="application/vnd.openxmlformats-officedocument.presentationml.notesSlide+xml"/>
  <Override PartName="/ppt/notesSlides/notesSlide11.xml" ContentType="application/vnd.openxmlformats-officedocument.presentationml.notesSlide+xml"/>
  <Override PartName="/ppt/notesSlides/notesSlide27.xml" ContentType="application/vnd.openxmlformats-officedocument.presentationml.notesSlide+xml"/>
  <Override PartName="/ppt/notesSlides/notesSlide12.xml" ContentType="application/vnd.openxmlformats-officedocument.presentationml.notesSlide+xml"/>
  <Override PartName="/ppt/notesSlides/notesSlide3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8.xml" ContentType="application/vnd.openxmlformats-officedocument.presentationml.notesSlide+xml"/>
  <Override PartName="/ppt/notesSlides/notesSlide16.xml" ContentType="application/vnd.openxmlformats-officedocument.presentationml.notesSlide+xml"/>
  <Override PartName="/ppt/notesSlides/notesSlide29.xml" ContentType="application/vnd.openxmlformats-officedocument.presentationml.notesSlide+xml"/>
  <Override PartName="/ppt/notesSlides/notesSlide17.xml" ContentType="application/vnd.openxmlformats-officedocument.presentationml.notesSlide+xml"/>
  <Override PartName="/ppt/notesSlides/notesSlide37.xml" ContentType="application/vnd.openxmlformats-officedocument.presentationml.notesSlide+xml"/>
  <Override PartName="/ppt/notesSlides/notesSlide19.xml" ContentType="application/vnd.openxmlformats-officedocument.presentationml.notesSlide+xml"/>
  <Override PartName="/ppt/notesSlides/notesSlide30.xml" ContentType="application/vnd.openxmlformats-officedocument.presentationml.notesSlide+xml"/>
  <Override PartName="/ppt/notesSlides/notesSlide20.xml" ContentType="application/vnd.openxmlformats-officedocument.presentationml.notesSlide+xml"/>
  <Override PartName="/ppt/notesSlides/notesSlide33.xml" ContentType="application/vnd.openxmlformats-officedocument.presentationml.notesSlide+xml"/>
  <Override PartName="/ppt/notesSlides/notesSlide39.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18.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ustom.xml" ContentType="application/vnd.openxmlformats-officedocument.custom-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p:sldMasterIdLst>
    <p:sldMasterId id="2147483840" r:id="rId4"/>
    <p:sldMasterId id="2147483853" r:id="rId5"/>
  </p:sldMasterIdLst>
  <p:notesMasterIdLst>
    <p:notesMasterId r:id="rId66"/>
  </p:notesMasterIdLst>
  <p:sldIdLst>
    <p:sldId id="257" r:id="rId6"/>
    <p:sldId id="308" r:id="rId7"/>
    <p:sldId id="309" r:id="rId8"/>
    <p:sldId id="261" r:id="rId9"/>
    <p:sldId id="258" r:id="rId10"/>
    <p:sldId id="259" r:id="rId11"/>
    <p:sldId id="1075" r:id="rId12"/>
    <p:sldId id="1074" r:id="rId13"/>
    <p:sldId id="1076" r:id="rId14"/>
    <p:sldId id="1077" r:id="rId15"/>
    <p:sldId id="1102" r:id="rId16"/>
    <p:sldId id="1078" r:id="rId17"/>
    <p:sldId id="1073" r:id="rId18"/>
    <p:sldId id="1067" r:id="rId19"/>
    <p:sldId id="1068" r:id="rId20"/>
    <p:sldId id="316" r:id="rId21"/>
    <p:sldId id="317" r:id="rId22"/>
    <p:sldId id="1094" r:id="rId23"/>
    <p:sldId id="313" r:id="rId24"/>
    <p:sldId id="327" r:id="rId25"/>
    <p:sldId id="326" r:id="rId26"/>
    <p:sldId id="325" r:id="rId27"/>
    <p:sldId id="1069" r:id="rId28"/>
    <p:sldId id="1070" r:id="rId29"/>
    <p:sldId id="1071" r:id="rId30"/>
    <p:sldId id="322" r:id="rId31"/>
    <p:sldId id="285" r:id="rId32"/>
    <p:sldId id="262" r:id="rId33"/>
    <p:sldId id="346" r:id="rId34"/>
    <p:sldId id="347" r:id="rId35"/>
    <p:sldId id="1081" r:id="rId36"/>
    <p:sldId id="348" r:id="rId37"/>
    <p:sldId id="349" r:id="rId38"/>
    <p:sldId id="1080" r:id="rId39"/>
    <p:sldId id="1082" r:id="rId40"/>
    <p:sldId id="1083" r:id="rId41"/>
    <p:sldId id="256" r:id="rId42"/>
    <p:sldId id="1084" r:id="rId43"/>
    <p:sldId id="1095" r:id="rId44"/>
    <p:sldId id="1087" r:id="rId45"/>
    <p:sldId id="1096" r:id="rId46"/>
    <p:sldId id="1089" r:id="rId47"/>
    <p:sldId id="1097" r:id="rId48"/>
    <p:sldId id="1098" r:id="rId49"/>
    <p:sldId id="1101" r:id="rId50"/>
    <p:sldId id="1093" r:id="rId51"/>
    <p:sldId id="356" r:id="rId52"/>
    <p:sldId id="357" r:id="rId53"/>
    <p:sldId id="358" r:id="rId54"/>
    <p:sldId id="1100" r:id="rId55"/>
    <p:sldId id="1104" r:id="rId56"/>
    <p:sldId id="1103" r:id="rId57"/>
    <p:sldId id="319" r:id="rId58"/>
    <p:sldId id="318" r:id="rId59"/>
    <p:sldId id="266" r:id="rId60"/>
    <p:sldId id="323" r:id="rId61"/>
    <p:sldId id="330" r:id="rId62"/>
    <p:sldId id="335" r:id="rId63"/>
    <p:sldId id="337" r:id="rId64"/>
    <p:sldId id="1072" r:id="rId6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4D4F87"/>
    <a:srgbClr val="FFCC66"/>
  </p:clrMru>
  <p:extLst>
    <p:ext uri="{E76CE94A-603C-4142-B9EB-6D1370010A27}">
      <p14:discardImageEditData xmlns:p14="http://schemas.microsoft.com/office/powerpoint/2010/main" val="1"/>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CA8645-B39F-4FEE-8B54-A7B80158EB0D}" v="4" dt="2024-01-22T15:30:52.3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15" autoAdjust="0"/>
    <p:restoredTop sz="82661" autoAdjust="0"/>
  </p:normalViewPr>
  <p:slideViewPr>
    <p:cSldViewPr snapToGrid="0">
      <p:cViewPr>
        <p:scale>
          <a:sx n="80" d="100"/>
          <a:sy n="80" d="100"/>
        </p:scale>
        <p:origin x="3368" y="1068"/>
      </p:cViewPr>
      <p:guideLst/>
    </p:cSldViewPr>
  </p:slideViewPr>
  <p:outlineViewPr>
    <p:cViewPr>
      <p:scale>
        <a:sx n="33" d="100"/>
        <a:sy n="33" d="100"/>
      </p:scale>
      <p:origin x="0" y="-4176"/>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5" d="100"/>
          <a:sy n="65" d="100"/>
        </p:scale>
        <p:origin x="3082" y="4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customXml" Target="../customXml/item4.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454B33-17DF-4FFD-8D21-E3564E6A13FB}" type="datetimeFigureOut">
              <a:rPr lang="en-US" smtClean="0"/>
              <a:t>1/25/2024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B5DB21-BA3D-40C9-8C71-B4C00EC0147E}" type="slidenum">
              <a:rPr lang="en-US" smtClean="0"/>
              <a:t>‹#›</a:t>
            </a:fld>
            <a:endParaRPr lang="en-US"/>
          </a:p>
        </p:txBody>
      </p:sp>
    </p:spTree>
    <p:extLst>
      <p:ext uri="{BB962C8B-B14F-4D97-AF65-F5344CB8AC3E}">
        <p14:creationId xmlns:p14="http://schemas.microsoft.com/office/powerpoint/2010/main" val="3205808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youtube.com/watch?v=ycxFbFemibE"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youtube.com/watch?v=2Ijj4Q9TIN8"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youtube.com/watch?v=iXm0hinvs7U"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5DB21-BA3D-40C9-8C71-B4C00EC0147E}" type="slidenum">
              <a:rPr lang="en-US" smtClean="0"/>
              <a:t>1</a:t>
            </a:fld>
            <a:endParaRPr lang="en-US"/>
          </a:p>
        </p:txBody>
      </p:sp>
    </p:spTree>
    <p:extLst>
      <p:ext uri="{BB962C8B-B14F-4D97-AF65-F5344CB8AC3E}">
        <p14:creationId xmlns:p14="http://schemas.microsoft.com/office/powerpoint/2010/main" val="3055435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5DB21-BA3D-40C9-8C71-B4C00EC0147E}" type="slidenum">
              <a:rPr lang="en-US" smtClean="0"/>
              <a:t>14</a:t>
            </a:fld>
            <a:endParaRPr lang="en-US"/>
          </a:p>
        </p:txBody>
      </p:sp>
    </p:spTree>
    <p:extLst>
      <p:ext uri="{BB962C8B-B14F-4D97-AF65-F5344CB8AC3E}">
        <p14:creationId xmlns:p14="http://schemas.microsoft.com/office/powerpoint/2010/main" val="1380778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B5DB21-BA3D-40C9-8C71-B4C00EC0147E}" type="slidenum">
              <a:rPr lang="en-US" smtClean="0"/>
              <a:t>15</a:t>
            </a:fld>
            <a:endParaRPr lang="en-US"/>
          </a:p>
        </p:txBody>
      </p:sp>
    </p:spTree>
    <p:extLst>
      <p:ext uri="{BB962C8B-B14F-4D97-AF65-F5344CB8AC3E}">
        <p14:creationId xmlns:p14="http://schemas.microsoft.com/office/powerpoint/2010/main" val="303582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5DB21-BA3D-40C9-8C71-B4C00EC0147E}" type="slidenum">
              <a:rPr lang="en-US" smtClean="0"/>
              <a:t>16</a:t>
            </a:fld>
            <a:endParaRPr lang="en-US"/>
          </a:p>
        </p:txBody>
      </p:sp>
    </p:spTree>
    <p:extLst>
      <p:ext uri="{BB962C8B-B14F-4D97-AF65-F5344CB8AC3E}">
        <p14:creationId xmlns:p14="http://schemas.microsoft.com/office/powerpoint/2010/main" val="2843255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9B5DB21-BA3D-40C9-8C71-B4C00EC0147E}" type="slidenum">
              <a:rPr lang="en-US" smtClean="0"/>
              <a:t>17</a:t>
            </a:fld>
            <a:endParaRPr lang="en-US"/>
          </a:p>
        </p:txBody>
      </p:sp>
    </p:spTree>
    <p:extLst>
      <p:ext uri="{BB962C8B-B14F-4D97-AF65-F5344CB8AC3E}">
        <p14:creationId xmlns:p14="http://schemas.microsoft.com/office/powerpoint/2010/main" val="1525871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center cannot require documentation, such as proof that the animal has been certified, trained, or licensed as a service animal.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Generally, a center may not make these inquiries about a service animal when it is readily apparent that an animal is trained to do work or perform tasks for an individual with a disability (</a:t>
            </a:r>
            <a:r>
              <a:rPr lang="en-US" i="1" dirty="0"/>
              <a:t>e.g., </a:t>
            </a:r>
            <a:r>
              <a:rPr lang="en-US" dirty="0"/>
              <a:t>the dog is observed guiding an individual who is blind or has low vision, pulling a person’s wheelchair, or providing assistance with stability or balance to an individual with an observable mobility disability).</a:t>
            </a:r>
          </a:p>
          <a:p>
            <a:endParaRPr lang="en-US" dirty="0"/>
          </a:p>
        </p:txBody>
      </p:sp>
      <p:sp>
        <p:nvSpPr>
          <p:cNvPr id="4" name="Slide Number Placeholder 3"/>
          <p:cNvSpPr>
            <a:spLocks noGrp="1"/>
          </p:cNvSpPr>
          <p:nvPr>
            <p:ph type="sldNum" sz="quarter" idx="10"/>
          </p:nvPr>
        </p:nvSpPr>
        <p:spPr/>
        <p:txBody>
          <a:bodyPr/>
          <a:lstStyle/>
          <a:p>
            <a:fld id="{59B5DB21-BA3D-40C9-8C71-B4C00EC0147E}" type="slidenum">
              <a:rPr lang="en-US" smtClean="0"/>
              <a:t>18</a:t>
            </a:fld>
            <a:endParaRPr lang="en-US"/>
          </a:p>
        </p:txBody>
      </p:sp>
    </p:spTree>
    <p:extLst>
      <p:ext uri="{BB962C8B-B14F-4D97-AF65-F5344CB8AC3E}">
        <p14:creationId xmlns:p14="http://schemas.microsoft.com/office/powerpoint/2010/main" val="22368358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5DB21-BA3D-40C9-8C71-B4C00EC0147E}" type="slidenum">
              <a:rPr lang="en-US" smtClean="0"/>
              <a:t>19</a:t>
            </a:fld>
            <a:endParaRPr lang="en-US"/>
          </a:p>
        </p:txBody>
      </p:sp>
    </p:spTree>
    <p:extLst>
      <p:ext uri="{BB962C8B-B14F-4D97-AF65-F5344CB8AC3E}">
        <p14:creationId xmlns:p14="http://schemas.microsoft.com/office/powerpoint/2010/main" val="29804346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tasks that a service animal may perform include, but are not limited to: (slide)</a:t>
            </a:r>
          </a:p>
        </p:txBody>
      </p:sp>
      <p:sp>
        <p:nvSpPr>
          <p:cNvPr id="4" name="Slide Number Placeholder 3"/>
          <p:cNvSpPr>
            <a:spLocks noGrp="1"/>
          </p:cNvSpPr>
          <p:nvPr>
            <p:ph type="sldNum" sz="quarter" idx="10"/>
          </p:nvPr>
        </p:nvSpPr>
        <p:spPr/>
        <p:txBody>
          <a:bodyPr/>
          <a:lstStyle/>
          <a:p>
            <a:fld id="{59B5DB21-BA3D-40C9-8C71-B4C00EC0147E}" type="slidenum">
              <a:rPr lang="en-US" smtClean="0"/>
              <a:t>20</a:t>
            </a:fld>
            <a:endParaRPr lang="en-US"/>
          </a:p>
        </p:txBody>
      </p:sp>
    </p:spTree>
    <p:extLst>
      <p:ext uri="{BB962C8B-B14F-4D97-AF65-F5344CB8AC3E}">
        <p14:creationId xmlns:p14="http://schemas.microsoft.com/office/powerpoint/2010/main" val="29229496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B5DB21-BA3D-40C9-8C71-B4C00EC0147E}" type="slidenum">
              <a:rPr lang="en-US" smtClean="0"/>
              <a:t>21</a:t>
            </a:fld>
            <a:endParaRPr lang="en-US"/>
          </a:p>
        </p:txBody>
      </p:sp>
    </p:spTree>
    <p:extLst>
      <p:ext uri="{BB962C8B-B14F-4D97-AF65-F5344CB8AC3E}">
        <p14:creationId xmlns:p14="http://schemas.microsoft.com/office/powerpoint/2010/main" val="39797107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B5DB21-BA3D-40C9-8C71-B4C00EC0147E}" type="slidenum">
              <a:rPr lang="en-US" smtClean="0"/>
              <a:t>22</a:t>
            </a:fld>
            <a:endParaRPr lang="en-US"/>
          </a:p>
        </p:txBody>
      </p:sp>
    </p:spTree>
    <p:extLst>
      <p:ext uri="{BB962C8B-B14F-4D97-AF65-F5344CB8AC3E}">
        <p14:creationId xmlns:p14="http://schemas.microsoft.com/office/powerpoint/2010/main" val="29421368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https://www.youtube.com/watch?v=ycxFbFemibE</a:t>
            </a:r>
            <a:endParaRPr lang="en-US" dirty="0"/>
          </a:p>
          <a:p>
            <a:r>
              <a:rPr lang="en-US" dirty="0"/>
              <a:t>00</a:t>
            </a:r>
            <a:r>
              <a:rPr lang="en-US" dirty="0">
                <a:sym typeface="Wingdings" panose="05000000000000000000" pitchFamily="2" charset="2"/>
              </a:rPr>
              <a:t>:00 – 03:32 and stop</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9B5DB21-BA3D-40C9-8C71-B4C00EC0147E}" type="slidenum">
              <a:rPr lang="en-US" smtClean="0"/>
              <a:t>23</a:t>
            </a:fld>
            <a:endParaRPr lang="en-US"/>
          </a:p>
        </p:txBody>
      </p:sp>
    </p:spTree>
    <p:extLst>
      <p:ext uri="{BB962C8B-B14F-4D97-AF65-F5344CB8AC3E}">
        <p14:creationId xmlns:p14="http://schemas.microsoft.com/office/powerpoint/2010/main" val="2619989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07AC0-C2C6-4FDF-AC38-AC921EE935DF}" type="slidenum">
              <a:rPr lang="en-US" smtClean="0"/>
              <a:t>2</a:t>
            </a:fld>
            <a:endParaRPr lang="en-US"/>
          </a:p>
        </p:txBody>
      </p:sp>
    </p:spTree>
    <p:extLst>
      <p:ext uri="{BB962C8B-B14F-4D97-AF65-F5344CB8AC3E}">
        <p14:creationId xmlns:p14="http://schemas.microsoft.com/office/powerpoint/2010/main" val="16791255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https://www.youtube.com/watch?v=2Ijj4Q9TIN8</a:t>
            </a:r>
            <a:endParaRPr lang="en-US" dirty="0"/>
          </a:p>
          <a:p>
            <a:r>
              <a:rPr lang="en-US" sz="1200" b="1" dirty="0"/>
              <a:t>00:00 - 03:45 and stop</a:t>
            </a:r>
          </a:p>
        </p:txBody>
      </p:sp>
      <p:sp>
        <p:nvSpPr>
          <p:cNvPr id="4" name="Slide Number Placeholder 3"/>
          <p:cNvSpPr>
            <a:spLocks noGrp="1"/>
          </p:cNvSpPr>
          <p:nvPr>
            <p:ph type="sldNum" sz="quarter" idx="5"/>
          </p:nvPr>
        </p:nvSpPr>
        <p:spPr/>
        <p:txBody>
          <a:bodyPr/>
          <a:lstStyle/>
          <a:p>
            <a:fld id="{59B5DB21-BA3D-40C9-8C71-B4C00EC0147E}" type="slidenum">
              <a:rPr lang="en-US" smtClean="0"/>
              <a:t>24</a:t>
            </a:fld>
            <a:endParaRPr lang="en-US"/>
          </a:p>
        </p:txBody>
      </p:sp>
    </p:spTree>
    <p:extLst>
      <p:ext uri="{BB962C8B-B14F-4D97-AF65-F5344CB8AC3E}">
        <p14:creationId xmlns:p14="http://schemas.microsoft.com/office/powerpoint/2010/main" val="13903069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https://www.youtube.com/watch?v=iXm0hinvs7U</a:t>
            </a:r>
            <a:endParaRPr lang="en-US" dirty="0"/>
          </a:p>
          <a:p>
            <a:r>
              <a:rPr lang="en-US" sz="1200" b="1" dirty="0"/>
              <a:t>00:00 – 01:10 and stop</a:t>
            </a:r>
          </a:p>
        </p:txBody>
      </p:sp>
      <p:sp>
        <p:nvSpPr>
          <p:cNvPr id="4" name="Slide Number Placeholder 3"/>
          <p:cNvSpPr>
            <a:spLocks noGrp="1"/>
          </p:cNvSpPr>
          <p:nvPr>
            <p:ph type="sldNum" sz="quarter" idx="5"/>
          </p:nvPr>
        </p:nvSpPr>
        <p:spPr/>
        <p:txBody>
          <a:bodyPr/>
          <a:lstStyle/>
          <a:p>
            <a:fld id="{59B5DB21-BA3D-40C9-8C71-B4C00EC0147E}" type="slidenum">
              <a:rPr lang="en-US" smtClean="0"/>
              <a:t>25</a:t>
            </a:fld>
            <a:endParaRPr lang="en-US"/>
          </a:p>
        </p:txBody>
      </p:sp>
    </p:spTree>
    <p:extLst>
      <p:ext uri="{BB962C8B-B14F-4D97-AF65-F5344CB8AC3E}">
        <p14:creationId xmlns:p14="http://schemas.microsoft.com/office/powerpoint/2010/main" val="30133959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5DB21-BA3D-40C9-8C71-B4C00EC0147E}" type="slidenum">
              <a:rPr lang="en-US" smtClean="0"/>
              <a:t>26</a:t>
            </a:fld>
            <a:endParaRPr lang="en-US"/>
          </a:p>
        </p:txBody>
      </p:sp>
    </p:spTree>
    <p:extLst>
      <p:ext uri="{BB962C8B-B14F-4D97-AF65-F5344CB8AC3E}">
        <p14:creationId xmlns:p14="http://schemas.microsoft.com/office/powerpoint/2010/main" val="35652992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student who needs to use a service animal in a food preparation area must be allowed to do so unless it is determined that the presence of the service animal presents a direct threat to health or safety that cannot be eliminated or reduced by a reasonable accommodation to the student. </a:t>
            </a:r>
          </a:p>
          <a:p>
            <a:endParaRPr lang="en-US" dirty="0"/>
          </a:p>
        </p:txBody>
      </p:sp>
      <p:sp>
        <p:nvSpPr>
          <p:cNvPr id="4" name="Slide Number Placeholder 3"/>
          <p:cNvSpPr>
            <a:spLocks noGrp="1"/>
          </p:cNvSpPr>
          <p:nvPr>
            <p:ph type="sldNum" sz="quarter" idx="10"/>
          </p:nvPr>
        </p:nvSpPr>
        <p:spPr/>
        <p:txBody>
          <a:bodyPr/>
          <a:lstStyle/>
          <a:p>
            <a:fld id="{59B5DB21-BA3D-40C9-8C71-B4C00EC0147E}" type="slidenum">
              <a:rPr lang="en-US" smtClean="0"/>
              <a:t>27</a:t>
            </a:fld>
            <a:endParaRPr lang="en-US"/>
          </a:p>
        </p:txBody>
      </p:sp>
    </p:spTree>
    <p:extLst>
      <p:ext uri="{BB962C8B-B14F-4D97-AF65-F5344CB8AC3E}">
        <p14:creationId xmlns:p14="http://schemas.microsoft.com/office/powerpoint/2010/main" val="42432641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5DB21-BA3D-40C9-8C71-B4C00EC0147E}" type="slidenum">
              <a:rPr lang="en-US" smtClean="0"/>
              <a:t>28</a:t>
            </a:fld>
            <a:endParaRPr lang="en-US"/>
          </a:p>
        </p:txBody>
      </p:sp>
    </p:spTree>
    <p:extLst>
      <p:ext uri="{BB962C8B-B14F-4D97-AF65-F5344CB8AC3E}">
        <p14:creationId xmlns:p14="http://schemas.microsoft.com/office/powerpoint/2010/main" val="33614286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5DB21-BA3D-40C9-8C71-B4C00EC0147E}" type="slidenum">
              <a:rPr lang="en-US" smtClean="0"/>
              <a:t>29</a:t>
            </a:fld>
            <a:endParaRPr lang="en-US"/>
          </a:p>
        </p:txBody>
      </p:sp>
    </p:spTree>
    <p:extLst>
      <p:ext uri="{BB962C8B-B14F-4D97-AF65-F5344CB8AC3E}">
        <p14:creationId xmlns:p14="http://schemas.microsoft.com/office/powerpoint/2010/main" val="21203341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B5DB21-BA3D-40C9-8C71-B4C00EC0147E}" type="slidenum">
              <a:rPr lang="en-US" smtClean="0"/>
              <a:t>30</a:t>
            </a:fld>
            <a:endParaRPr lang="en-US"/>
          </a:p>
        </p:txBody>
      </p:sp>
    </p:spTree>
    <p:extLst>
      <p:ext uri="{BB962C8B-B14F-4D97-AF65-F5344CB8AC3E}">
        <p14:creationId xmlns:p14="http://schemas.microsoft.com/office/powerpoint/2010/main" val="24992665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5DB21-BA3D-40C9-8C71-B4C00EC0147E}" type="slidenum">
              <a:rPr lang="en-US" smtClean="0"/>
              <a:t>32</a:t>
            </a:fld>
            <a:endParaRPr lang="en-US"/>
          </a:p>
        </p:txBody>
      </p:sp>
    </p:spTree>
    <p:extLst>
      <p:ext uri="{BB962C8B-B14F-4D97-AF65-F5344CB8AC3E}">
        <p14:creationId xmlns:p14="http://schemas.microsoft.com/office/powerpoint/2010/main" val="23110288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Center staff who need guidance should contact their Regional Disability Coordinator. </a:t>
            </a:r>
            <a:endParaRPr lang="en-US" dirty="0"/>
          </a:p>
        </p:txBody>
      </p:sp>
      <p:sp>
        <p:nvSpPr>
          <p:cNvPr id="4" name="Slide Number Placeholder 3"/>
          <p:cNvSpPr>
            <a:spLocks noGrp="1"/>
          </p:cNvSpPr>
          <p:nvPr>
            <p:ph type="sldNum" sz="quarter" idx="10"/>
          </p:nvPr>
        </p:nvSpPr>
        <p:spPr/>
        <p:txBody>
          <a:bodyPr/>
          <a:lstStyle/>
          <a:p>
            <a:fld id="{59B5DB21-BA3D-40C9-8C71-B4C00EC0147E}" type="slidenum">
              <a:rPr lang="en-US" smtClean="0"/>
              <a:t>33</a:t>
            </a:fld>
            <a:endParaRPr lang="en-US"/>
          </a:p>
        </p:txBody>
      </p:sp>
    </p:spTree>
    <p:extLst>
      <p:ext uri="{BB962C8B-B14F-4D97-AF65-F5344CB8AC3E}">
        <p14:creationId xmlns:p14="http://schemas.microsoft.com/office/powerpoint/2010/main" val="17190310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B5DB21-BA3D-40C9-8C71-B4C00EC0147E}" type="slidenum">
              <a:rPr lang="en-US" smtClean="0"/>
              <a:t>34</a:t>
            </a:fld>
            <a:endParaRPr lang="en-US"/>
          </a:p>
        </p:txBody>
      </p:sp>
    </p:spTree>
    <p:extLst>
      <p:ext uri="{BB962C8B-B14F-4D97-AF65-F5344CB8AC3E}">
        <p14:creationId xmlns:p14="http://schemas.microsoft.com/office/powerpoint/2010/main" val="2586274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For those of you who answered “yes,” what kind of animal?  (Type in the chat box)</a:t>
            </a:r>
          </a:p>
        </p:txBody>
      </p:sp>
      <p:sp>
        <p:nvSpPr>
          <p:cNvPr id="4" name="Slide Number Placeholder 3"/>
          <p:cNvSpPr>
            <a:spLocks noGrp="1"/>
          </p:cNvSpPr>
          <p:nvPr>
            <p:ph type="sldNum" sz="quarter" idx="10"/>
          </p:nvPr>
        </p:nvSpPr>
        <p:spPr/>
        <p:txBody>
          <a:bodyPr/>
          <a:lstStyle/>
          <a:p>
            <a:fld id="{E3B07AC0-C2C6-4FDF-AC38-AC921EE935DF}" type="slidenum">
              <a:rPr lang="en-US" smtClean="0"/>
              <a:t>3</a:t>
            </a:fld>
            <a:endParaRPr lang="en-US"/>
          </a:p>
        </p:txBody>
      </p:sp>
    </p:spTree>
    <p:extLst>
      <p:ext uri="{BB962C8B-B14F-4D97-AF65-F5344CB8AC3E}">
        <p14:creationId xmlns:p14="http://schemas.microsoft.com/office/powerpoint/2010/main" val="41162539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B5DB21-BA3D-40C9-8C71-B4C00EC0147E}" type="slidenum">
              <a:rPr lang="en-US" smtClean="0"/>
              <a:t>35</a:t>
            </a:fld>
            <a:endParaRPr lang="en-US"/>
          </a:p>
        </p:txBody>
      </p:sp>
    </p:spTree>
    <p:extLst>
      <p:ext uri="{BB962C8B-B14F-4D97-AF65-F5344CB8AC3E}">
        <p14:creationId xmlns:p14="http://schemas.microsoft.com/office/powerpoint/2010/main" val="17365792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B5DB21-BA3D-40C9-8C71-B4C00EC0147E}" type="slidenum">
              <a:rPr lang="en-US" smtClean="0"/>
              <a:t>36</a:t>
            </a:fld>
            <a:endParaRPr lang="en-US"/>
          </a:p>
        </p:txBody>
      </p:sp>
    </p:spTree>
    <p:extLst>
      <p:ext uri="{BB962C8B-B14F-4D97-AF65-F5344CB8AC3E}">
        <p14:creationId xmlns:p14="http://schemas.microsoft.com/office/powerpoint/2010/main" val="17942857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B5DB21-BA3D-40C9-8C71-B4C00EC0147E}" type="slidenum">
              <a:rPr lang="en-US" smtClean="0"/>
              <a:t>38</a:t>
            </a:fld>
            <a:endParaRPr lang="en-US"/>
          </a:p>
        </p:txBody>
      </p:sp>
    </p:spTree>
    <p:extLst>
      <p:ext uri="{BB962C8B-B14F-4D97-AF65-F5344CB8AC3E}">
        <p14:creationId xmlns:p14="http://schemas.microsoft.com/office/powerpoint/2010/main" val="4517834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B5DB21-BA3D-40C9-8C71-B4C00EC0147E}" type="slidenum">
              <a:rPr lang="en-US" smtClean="0"/>
              <a:t>40</a:t>
            </a:fld>
            <a:endParaRPr lang="en-US"/>
          </a:p>
        </p:txBody>
      </p:sp>
    </p:spTree>
    <p:extLst>
      <p:ext uri="{BB962C8B-B14F-4D97-AF65-F5344CB8AC3E}">
        <p14:creationId xmlns:p14="http://schemas.microsoft.com/office/powerpoint/2010/main" val="10927425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4000"/>
              </a:lnSpc>
              <a:buFont typeface="Wingdings" panose="05000000000000000000" pitchFamily="2" charset="2"/>
              <a:buNone/>
            </a:pPr>
            <a:r>
              <a:rPr lang="en-US" sz="2800" dirty="0"/>
              <a:t>If the disability is not obvious and/or the reason the animal is needed is not clear, then documentation may be required to </a:t>
            </a:r>
          </a:p>
          <a:p>
            <a:pPr marL="914400" lvl="1" indent="-452438">
              <a:lnSpc>
                <a:spcPct val="114000"/>
              </a:lnSpc>
              <a:buFont typeface="Wingdings" panose="05000000000000000000" pitchFamily="2" charset="2"/>
              <a:buChar char="§"/>
            </a:pPr>
            <a:r>
              <a:rPr lang="en-US" dirty="0"/>
              <a:t>establish the existence of a disability</a:t>
            </a:r>
          </a:p>
          <a:p>
            <a:pPr marL="914400" lvl="1" indent="-452438">
              <a:lnSpc>
                <a:spcPct val="114000"/>
              </a:lnSpc>
              <a:buFont typeface="Wingdings" panose="05000000000000000000" pitchFamily="2" charset="2"/>
              <a:buChar char="§"/>
            </a:pPr>
            <a:r>
              <a:rPr lang="en-US" dirty="0"/>
              <a:t>the manner in which the animal alleviates one or more symptoms or effects of the disability</a:t>
            </a:r>
          </a:p>
          <a:p>
            <a:pPr marL="914400" lvl="1" indent="-452438">
              <a:lnSpc>
                <a:spcPct val="114000"/>
              </a:lnSpc>
              <a:buFont typeface="Wingdings" panose="05000000000000000000" pitchFamily="2" charset="2"/>
              <a:buChar char="§"/>
            </a:pPr>
            <a:r>
              <a:rPr lang="en-US" dirty="0"/>
              <a:t>the necessity of the animal in order for the student to participate in Job Corps</a:t>
            </a:r>
          </a:p>
          <a:p>
            <a:endParaRPr lang="en-US" dirty="0"/>
          </a:p>
        </p:txBody>
      </p:sp>
      <p:sp>
        <p:nvSpPr>
          <p:cNvPr id="4" name="Slide Number Placeholder 3"/>
          <p:cNvSpPr>
            <a:spLocks noGrp="1"/>
          </p:cNvSpPr>
          <p:nvPr>
            <p:ph type="sldNum" sz="quarter" idx="5"/>
          </p:nvPr>
        </p:nvSpPr>
        <p:spPr/>
        <p:txBody>
          <a:bodyPr/>
          <a:lstStyle/>
          <a:p>
            <a:fld id="{59B5DB21-BA3D-40C9-8C71-B4C00EC0147E}" type="slidenum">
              <a:rPr lang="en-US" smtClean="0"/>
              <a:t>41</a:t>
            </a:fld>
            <a:endParaRPr lang="en-US"/>
          </a:p>
        </p:txBody>
      </p:sp>
    </p:spTree>
    <p:extLst>
      <p:ext uri="{BB962C8B-B14F-4D97-AF65-F5344CB8AC3E}">
        <p14:creationId xmlns:p14="http://schemas.microsoft.com/office/powerpoint/2010/main" val="1804223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4000"/>
              </a:lnSpc>
              <a:buFont typeface="Wingdings" panose="05000000000000000000" pitchFamily="2" charset="2"/>
              <a:buNone/>
            </a:pPr>
            <a:r>
              <a:rPr lang="en-US" sz="2800" dirty="0"/>
              <a:t>The center can expect that the assistance animal:</a:t>
            </a:r>
          </a:p>
          <a:p>
            <a:pPr marL="914400" lvl="1" indent="-452438">
              <a:lnSpc>
                <a:spcPct val="114000"/>
              </a:lnSpc>
              <a:buFont typeface="Wingdings" panose="05000000000000000000" pitchFamily="2" charset="2"/>
              <a:buChar char="§"/>
            </a:pPr>
            <a:r>
              <a:rPr lang="en-US" sz="2800" dirty="0"/>
              <a:t>is currently vaccinated against rabies, when appropriate</a:t>
            </a:r>
          </a:p>
          <a:p>
            <a:pPr marL="914400" lvl="1" indent="-452438">
              <a:lnSpc>
                <a:spcPct val="114000"/>
              </a:lnSpc>
              <a:buFont typeface="Wingdings" panose="05000000000000000000" pitchFamily="2" charset="2"/>
              <a:buChar char="§"/>
            </a:pPr>
            <a:r>
              <a:rPr lang="en-US" sz="2800" dirty="0"/>
              <a:t>is within the student’s control at all times (e.g., harness, leash, carrier) and that the animal’s behavior is appropriate</a:t>
            </a:r>
          </a:p>
          <a:p>
            <a:pPr marL="914400" lvl="1" indent="-452438">
              <a:lnSpc>
                <a:spcPct val="114000"/>
              </a:lnSpc>
              <a:buFont typeface="Wingdings" panose="05000000000000000000" pitchFamily="2" charset="2"/>
              <a:buChar char="§"/>
            </a:pPr>
            <a:r>
              <a:rPr lang="en-US" sz="2800" dirty="0"/>
              <a:t>is housebroken</a:t>
            </a:r>
          </a:p>
          <a:p>
            <a:endParaRPr lang="en-US" dirty="0"/>
          </a:p>
        </p:txBody>
      </p:sp>
      <p:sp>
        <p:nvSpPr>
          <p:cNvPr id="4" name="Slide Number Placeholder 3"/>
          <p:cNvSpPr>
            <a:spLocks noGrp="1"/>
          </p:cNvSpPr>
          <p:nvPr>
            <p:ph type="sldNum" sz="quarter" idx="5"/>
          </p:nvPr>
        </p:nvSpPr>
        <p:spPr/>
        <p:txBody>
          <a:bodyPr/>
          <a:lstStyle/>
          <a:p>
            <a:fld id="{59B5DB21-BA3D-40C9-8C71-B4C00EC0147E}" type="slidenum">
              <a:rPr lang="en-US" smtClean="0"/>
              <a:t>42</a:t>
            </a:fld>
            <a:endParaRPr lang="en-US"/>
          </a:p>
        </p:txBody>
      </p:sp>
    </p:spTree>
    <p:extLst>
      <p:ext uri="{BB962C8B-B14F-4D97-AF65-F5344CB8AC3E}">
        <p14:creationId xmlns:p14="http://schemas.microsoft.com/office/powerpoint/2010/main" val="13285992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lnSpc>
                <a:spcPct val="114000"/>
              </a:lnSpc>
              <a:buFont typeface="Wingdings" panose="05000000000000000000" pitchFamily="2" charset="2"/>
              <a:buChar char="§"/>
            </a:pPr>
            <a:r>
              <a:rPr lang="en-US" sz="1200" dirty="0"/>
              <a:t>Each request should be evaluated on a </a:t>
            </a:r>
            <a:r>
              <a:rPr lang="en-US" sz="1200" b="1" dirty="0">
                <a:solidFill>
                  <a:srgbClr val="00B050"/>
                </a:solidFill>
              </a:rPr>
              <a:t>case-by-case </a:t>
            </a:r>
            <a:r>
              <a:rPr lang="en-US" sz="1200" dirty="0"/>
              <a:t>basis.  </a:t>
            </a:r>
          </a:p>
          <a:p>
            <a:pPr marL="457200" indent="-457200">
              <a:lnSpc>
                <a:spcPct val="114000"/>
              </a:lnSpc>
              <a:buFont typeface="Wingdings" panose="05000000000000000000" pitchFamily="2" charset="2"/>
              <a:buChar char="§"/>
            </a:pPr>
            <a:r>
              <a:rPr lang="en-US" sz="1200" dirty="0"/>
              <a:t>The process for completing a reasonableness review is outlined in </a:t>
            </a:r>
            <a:r>
              <a:rPr lang="en-US" sz="1200" b="1" dirty="0">
                <a:solidFill>
                  <a:schemeClr val="accent1"/>
                </a:solidFill>
              </a:rPr>
              <a:t>Form 2-03</a:t>
            </a:r>
            <a:r>
              <a:rPr lang="en-US" sz="1200" dirty="0"/>
              <a:t>.</a:t>
            </a:r>
          </a:p>
          <a:p>
            <a:pPr marL="457200" indent="-457200">
              <a:lnSpc>
                <a:spcPct val="114000"/>
              </a:lnSpc>
              <a:buFont typeface="Wingdings" panose="05000000000000000000" pitchFamily="2" charset="2"/>
              <a:buChar char="§"/>
            </a:pPr>
            <a:r>
              <a:rPr lang="en-US" sz="1200" dirty="0"/>
              <a:t>The DCs </a:t>
            </a:r>
            <a:r>
              <a:rPr lang="en-US" sz="1200" b="1" dirty="0"/>
              <a:t>should contact their Regional Disability Coordinator </a:t>
            </a:r>
            <a:r>
              <a:rPr lang="en-US" sz="1200" dirty="0"/>
              <a:t>if considering recommending the denial of a request for an assistance animal.</a:t>
            </a:r>
          </a:p>
          <a:p>
            <a:endParaRPr lang="en-US" dirty="0"/>
          </a:p>
        </p:txBody>
      </p:sp>
      <p:sp>
        <p:nvSpPr>
          <p:cNvPr id="4" name="Slide Number Placeholder 3"/>
          <p:cNvSpPr>
            <a:spLocks noGrp="1"/>
          </p:cNvSpPr>
          <p:nvPr>
            <p:ph type="sldNum" sz="quarter" idx="5"/>
          </p:nvPr>
        </p:nvSpPr>
        <p:spPr/>
        <p:txBody>
          <a:bodyPr/>
          <a:lstStyle/>
          <a:p>
            <a:fld id="{59B5DB21-BA3D-40C9-8C71-B4C00EC0147E}" type="slidenum">
              <a:rPr lang="en-US" smtClean="0"/>
              <a:t>44</a:t>
            </a:fld>
            <a:endParaRPr lang="en-US"/>
          </a:p>
        </p:txBody>
      </p:sp>
    </p:spTree>
    <p:extLst>
      <p:ext uri="{BB962C8B-B14F-4D97-AF65-F5344CB8AC3E}">
        <p14:creationId xmlns:p14="http://schemas.microsoft.com/office/powerpoint/2010/main" val="29288988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B5DB21-BA3D-40C9-8C71-B4C00EC0147E}" type="slidenum">
              <a:rPr lang="en-US" smtClean="0"/>
              <a:t>45</a:t>
            </a:fld>
            <a:endParaRPr lang="en-US"/>
          </a:p>
        </p:txBody>
      </p:sp>
    </p:spTree>
    <p:extLst>
      <p:ext uri="{BB962C8B-B14F-4D97-AF65-F5344CB8AC3E}">
        <p14:creationId xmlns:p14="http://schemas.microsoft.com/office/powerpoint/2010/main" val="19590824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B5DB21-BA3D-40C9-8C71-B4C00EC0147E}" type="slidenum">
              <a:rPr lang="en-US" smtClean="0"/>
              <a:t>46</a:t>
            </a:fld>
            <a:endParaRPr lang="en-US"/>
          </a:p>
        </p:txBody>
      </p:sp>
    </p:spTree>
    <p:extLst>
      <p:ext uri="{BB962C8B-B14F-4D97-AF65-F5344CB8AC3E}">
        <p14:creationId xmlns:p14="http://schemas.microsoft.com/office/powerpoint/2010/main" val="1068997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5DB21-BA3D-40C9-8C71-B4C00EC0147E}" type="slidenum">
              <a:rPr lang="en-US" smtClean="0"/>
              <a:t>47</a:t>
            </a:fld>
            <a:endParaRPr lang="en-US"/>
          </a:p>
        </p:txBody>
      </p:sp>
    </p:spTree>
    <p:extLst>
      <p:ext uri="{BB962C8B-B14F-4D97-AF65-F5344CB8AC3E}">
        <p14:creationId xmlns:p14="http://schemas.microsoft.com/office/powerpoint/2010/main" val="1180258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5DB21-BA3D-40C9-8C71-B4C00EC0147E}" type="slidenum">
              <a:rPr lang="en-US" smtClean="0"/>
              <a:t>4</a:t>
            </a:fld>
            <a:endParaRPr lang="en-US"/>
          </a:p>
        </p:txBody>
      </p:sp>
    </p:spTree>
    <p:extLst>
      <p:ext uri="{BB962C8B-B14F-4D97-AF65-F5344CB8AC3E}">
        <p14:creationId xmlns:p14="http://schemas.microsoft.com/office/powerpoint/2010/main" val="2733879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During the DAC it is important to discuss behavior expectations, the details of how the assistance animal will be cared for and monitored and any accommodations that will be needed to allow the student to attend to these necessary tasks.  Other specific accommodations that are needed by the student should also be discussed.  This meeting should be documented, and an accommodation plan should be created for the student.  </a:t>
            </a:r>
          </a:p>
        </p:txBody>
      </p:sp>
      <p:sp>
        <p:nvSpPr>
          <p:cNvPr id="4" name="Slide Number Placeholder 3"/>
          <p:cNvSpPr>
            <a:spLocks noGrp="1"/>
          </p:cNvSpPr>
          <p:nvPr>
            <p:ph type="sldNum" sz="quarter" idx="10"/>
          </p:nvPr>
        </p:nvSpPr>
        <p:spPr/>
        <p:txBody>
          <a:bodyPr/>
          <a:lstStyle/>
          <a:p>
            <a:fld id="{59B5DB21-BA3D-40C9-8C71-B4C00EC0147E}" type="slidenum">
              <a:rPr lang="en-US" smtClean="0"/>
              <a:t>48</a:t>
            </a:fld>
            <a:endParaRPr lang="en-US"/>
          </a:p>
        </p:txBody>
      </p:sp>
    </p:spTree>
    <p:extLst>
      <p:ext uri="{BB962C8B-B14F-4D97-AF65-F5344CB8AC3E}">
        <p14:creationId xmlns:p14="http://schemas.microsoft.com/office/powerpoint/2010/main" val="8531069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center may want to consider developing a plan of what was agreed to as far as care, behavior, and monitoring related to the animal.  This will help ensure center staff and the student are clear about the expectations and responsibilities of everyone and allow for focused discussion should any issues arise.</a:t>
            </a:r>
          </a:p>
          <a:p>
            <a:endParaRPr lang="en-US" dirty="0"/>
          </a:p>
        </p:txBody>
      </p:sp>
      <p:sp>
        <p:nvSpPr>
          <p:cNvPr id="4" name="Slide Number Placeholder 3"/>
          <p:cNvSpPr>
            <a:spLocks noGrp="1"/>
          </p:cNvSpPr>
          <p:nvPr>
            <p:ph type="sldNum" sz="quarter" idx="10"/>
          </p:nvPr>
        </p:nvSpPr>
        <p:spPr/>
        <p:txBody>
          <a:bodyPr/>
          <a:lstStyle/>
          <a:p>
            <a:fld id="{59B5DB21-BA3D-40C9-8C71-B4C00EC0147E}" type="slidenum">
              <a:rPr lang="en-US" smtClean="0"/>
              <a:t>49</a:t>
            </a:fld>
            <a:endParaRPr lang="en-US"/>
          </a:p>
        </p:txBody>
      </p:sp>
    </p:spTree>
    <p:extLst>
      <p:ext uri="{BB962C8B-B14F-4D97-AF65-F5344CB8AC3E}">
        <p14:creationId xmlns:p14="http://schemas.microsoft.com/office/powerpoint/2010/main" val="4878005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B5DB21-BA3D-40C9-8C71-B4C00EC0147E}" type="slidenum">
              <a:rPr lang="en-US" smtClean="0"/>
              <a:t>50</a:t>
            </a:fld>
            <a:endParaRPr lang="en-US"/>
          </a:p>
        </p:txBody>
      </p:sp>
    </p:spTree>
    <p:extLst>
      <p:ext uri="{BB962C8B-B14F-4D97-AF65-F5344CB8AC3E}">
        <p14:creationId xmlns:p14="http://schemas.microsoft.com/office/powerpoint/2010/main" val="3914233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5DB21-BA3D-40C9-8C71-B4C00EC0147E}" type="slidenum">
              <a:rPr lang="en-US" smtClean="0"/>
              <a:t>51</a:t>
            </a:fld>
            <a:endParaRPr lang="en-US"/>
          </a:p>
        </p:txBody>
      </p:sp>
    </p:spTree>
    <p:extLst>
      <p:ext uri="{BB962C8B-B14F-4D97-AF65-F5344CB8AC3E}">
        <p14:creationId xmlns:p14="http://schemas.microsoft.com/office/powerpoint/2010/main" val="18775123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During the DAC it is important to discuss behavior expectations, the details of how the assistance animal will be cared for and monitored and any accommodations that will be needed to allow the student to attend to these necessary tasks.  Other specific accommodations that are needed by the student should also be discussed.  This meeting should be documented, and an accommodation plan should be created for the student.  </a:t>
            </a:r>
          </a:p>
        </p:txBody>
      </p:sp>
      <p:sp>
        <p:nvSpPr>
          <p:cNvPr id="4" name="Slide Number Placeholder 3"/>
          <p:cNvSpPr>
            <a:spLocks noGrp="1"/>
          </p:cNvSpPr>
          <p:nvPr>
            <p:ph type="sldNum" sz="quarter" idx="10"/>
          </p:nvPr>
        </p:nvSpPr>
        <p:spPr/>
        <p:txBody>
          <a:bodyPr/>
          <a:lstStyle/>
          <a:p>
            <a:fld id="{59B5DB21-BA3D-40C9-8C71-B4C00EC0147E}" type="slidenum">
              <a:rPr lang="en-US" smtClean="0"/>
              <a:t>52</a:t>
            </a:fld>
            <a:endParaRPr lang="en-US"/>
          </a:p>
        </p:txBody>
      </p:sp>
    </p:spTree>
    <p:extLst>
      <p:ext uri="{BB962C8B-B14F-4D97-AF65-F5344CB8AC3E}">
        <p14:creationId xmlns:p14="http://schemas.microsoft.com/office/powerpoint/2010/main" val="42857836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5DB21-BA3D-40C9-8C71-B4C00EC0147E}" type="slidenum">
              <a:rPr lang="en-US" smtClean="0"/>
              <a:t>53</a:t>
            </a:fld>
            <a:endParaRPr lang="en-US"/>
          </a:p>
        </p:txBody>
      </p:sp>
    </p:spTree>
    <p:extLst>
      <p:ext uri="{BB962C8B-B14F-4D97-AF65-F5344CB8AC3E}">
        <p14:creationId xmlns:p14="http://schemas.microsoft.com/office/powerpoint/2010/main" val="16618725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B5DB21-BA3D-40C9-8C71-B4C00EC0147E}" type="slidenum">
              <a:rPr lang="en-US" smtClean="0"/>
              <a:t>54</a:t>
            </a:fld>
            <a:endParaRPr lang="en-US"/>
          </a:p>
        </p:txBody>
      </p:sp>
    </p:spTree>
    <p:extLst>
      <p:ext uri="{BB962C8B-B14F-4D97-AF65-F5344CB8AC3E}">
        <p14:creationId xmlns:p14="http://schemas.microsoft.com/office/powerpoint/2010/main" val="21464503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5DB21-BA3D-40C9-8C71-B4C00EC0147E}" type="slidenum">
              <a:rPr lang="en-US" smtClean="0"/>
              <a:t>55</a:t>
            </a:fld>
            <a:endParaRPr lang="en-US"/>
          </a:p>
        </p:txBody>
      </p:sp>
    </p:spTree>
    <p:extLst>
      <p:ext uri="{BB962C8B-B14F-4D97-AF65-F5344CB8AC3E}">
        <p14:creationId xmlns:p14="http://schemas.microsoft.com/office/powerpoint/2010/main" val="27488021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B5DB21-BA3D-40C9-8C71-B4C00EC0147E}" type="slidenum">
              <a:rPr lang="en-US" smtClean="0"/>
              <a:t>56</a:t>
            </a:fld>
            <a:endParaRPr lang="en-US"/>
          </a:p>
        </p:txBody>
      </p:sp>
    </p:spTree>
    <p:extLst>
      <p:ext uri="{BB962C8B-B14F-4D97-AF65-F5344CB8AC3E}">
        <p14:creationId xmlns:p14="http://schemas.microsoft.com/office/powerpoint/2010/main" val="38949810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Ask the student if s/he is willing to use dander care products on the animal and bathe it regularly</a:t>
            </a:r>
          </a:p>
          <a:p>
            <a:pPr marL="342900" lvl="0" indent="-342900">
              <a:buFont typeface="Arial" panose="020B0604020202020204" pitchFamily="34" charset="0"/>
              <a:buChar char="•"/>
            </a:pPr>
            <a:r>
              <a:rPr lang="en-US" dirty="0"/>
              <a:t>Ask the student/employee who is allergic to the animal if s/he wants to, and would benefit from, wearing an allergen/nuisance mask</a:t>
            </a:r>
          </a:p>
          <a:p>
            <a:pPr marL="342900" lvl="0" indent="-342900">
              <a:buFont typeface="Arial" panose="020B0604020202020204" pitchFamily="34" charset="0"/>
              <a:buChar char="•"/>
            </a:pPr>
            <a:r>
              <a:rPr lang="en-US" dirty="0"/>
              <a:t>Have areas where the animal is present - including carpets, walls, and window treatments - cleaned, dusted, and vacuumed regularly</a:t>
            </a:r>
          </a:p>
          <a:p>
            <a:endParaRPr lang="en-US" dirty="0"/>
          </a:p>
        </p:txBody>
      </p:sp>
      <p:sp>
        <p:nvSpPr>
          <p:cNvPr id="4" name="Slide Number Placeholder 3"/>
          <p:cNvSpPr>
            <a:spLocks noGrp="1"/>
          </p:cNvSpPr>
          <p:nvPr>
            <p:ph type="sldNum" sz="quarter" idx="10"/>
          </p:nvPr>
        </p:nvSpPr>
        <p:spPr/>
        <p:txBody>
          <a:bodyPr/>
          <a:lstStyle/>
          <a:p>
            <a:fld id="{59B5DB21-BA3D-40C9-8C71-B4C00EC0147E}" type="slidenum">
              <a:rPr lang="en-US" smtClean="0"/>
              <a:t>57</a:t>
            </a:fld>
            <a:endParaRPr lang="en-US"/>
          </a:p>
        </p:txBody>
      </p:sp>
    </p:spTree>
    <p:extLst>
      <p:ext uri="{BB962C8B-B14F-4D97-AF65-F5344CB8AC3E}">
        <p14:creationId xmlns:p14="http://schemas.microsoft.com/office/powerpoint/2010/main" val="2467677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5DB21-BA3D-40C9-8C71-B4C00EC0147E}" type="slidenum">
              <a:rPr lang="en-US" smtClean="0"/>
              <a:t>5</a:t>
            </a:fld>
            <a:endParaRPr lang="en-US"/>
          </a:p>
        </p:txBody>
      </p:sp>
    </p:spTree>
    <p:extLst>
      <p:ext uri="{BB962C8B-B14F-4D97-AF65-F5344CB8AC3E}">
        <p14:creationId xmlns:p14="http://schemas.microsoft.com/office/powerpoint/2010/main" val="86177081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B5DB21-BA3D-40C9-8C71-B4C00EC0147E}" type="slidenum">
              <a:rPr lang="en-US" smtClean="0"/>
              <a:t>58</a:t>
            </a:fld>
            <a:endParaRPr lang="en-US"/>
          </a:p>
        </p:txBody>
      </p:sp>
    </p:spTree>
    <p:extLst>
      <p:ext uri="{BB962C8B-B14F-4D97-AF65-F5344CB8AC3E}">
        <p14:creationId xmlns:p14="http://schemas.microsoft.com/office/powerpoint/2010/main" val="7123213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The Job Corps Information Notice 17-05 was released to centers in August 2017.  It announced the availability of a guide on Service Animals and Assistance Animals in the Job Corps Program.  The guide provides information on ensuring access for service animals and considering requests for assistance animals through the RA process.  The original guide was released in 2014.  Since then more specifics from WIOA were released.  The guide reflects those specifics.   </a:t>
            </a:r>
          </a:p>
        </p:txBody>
      </p:sp>
      <p:sp>
        <p:nvSpPr>
          <p:cNvPr id="4" name="Slide Number Placeholder 3"/>
          <p:cNvSpPr>
            <a:spLocks noGrp="1"/>
          </p:cNvSpPr>
          <p:nvPr>
            <p:ph type="sldNum" sz="quarter" idx="10"/>
          </p:nvPr>
        </p:nvSpPr>
        <p:spPr/>
        <p:txBody>
          <a:bodyPr/>
          <a:lstStyle/>
          <a:p>
            <a:fld id="{E3B07AC0-C2C6-4FDF-AC38-AC921EE935DF}" type="slidenum">
              <a:rPr lang="en-US" smtClean="0"/>
              <a:t>59</a:t>
            </a:fld>
            <a:endParaRPr lang="en-US"/>
          </a:p>
        </p:txBody>
      </p:sp>
    </p:spTree>
    <p:extLst>
      <p:ext uri="{BB962C8B-B14F-4D97-AF65-F5344CB8AC3E}">
        <p14:creationId xmlns:p14="http://schemas.microsoft.com/office/powerpoint/2010/main" val="5506116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B5DB21-BA3D-40C9-8C71-B4C00EC0147E}" type="slidenum">
              <a:rPr lang="en-US" smtClean="0"/>
              <a:t>60</a:t>
            </a:fld>
            <a:endParaRPr lang="en-US"/>
          </a:p>
        </p:txBody>
      </p:sp>
    </p:spTree>
    <p:extLst>
      <p:ext uri="{BB962C8B-B14F-4D97-AF65-F5344CB8AC3E}">
        <p14:creationId xmlns:p14="http://schemas.microsoft.com/office/powerpoint/2010/main" val="4094991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species of animals, whether wild or domestic, trained or untrained, are not service animals.  </a:t>
            </a:r>
          </a:p>
          <a:p>
            <a:endParaRPr lang="en-US" dirty="0"/>
          </a:p>
          <a:p>
            <a:r>
              <a:rPr lang="en-US" dirty="0"/>
              <a:t>The work or tasks performed by a service animal must be directly related to the person’s disability. </a:t>
            </a:r>
          </a:p>
          <a:p>
            <a:endParaRPr lang="en-US" dirty="0"/>
          </a:p>
          <a:p>
            <a:r>
              <a:rPr lang="en-US" dirty="0"/>
              <a:t> The crime deterrent effects of an animal’s presence and the provision of emotional support, well-being, comfort, or companionship, without more, do not constitute work or tasks. </a:t>
            </a:r>
          </a:p>
        </p:txBody>
      </p:sp>
      <p:sp>
        <p:nvSpPr>
          <p:cNvPr id="4" name="Slide Number Placeholder 3"/>
          <p:cNvSpPr>
            <a:spLocks noGrp="1"/>
          </p:cNvSpPr>
          <p:nvPr>
            <p:ph type="sldNum" sz="quarter" idx="10"/>
          </p:nvPr>
        </p:nvSpPr>
        <p:spPr/>
        <p:txBody>
          <a:bodyPr/>
          <a:lstStyle/>
          <a:p>
            <a:fld id="{59B5DB21-BA3D-40C9-8C71-B4C00EC0147E}" type="slidenum">
              <a:rPr lang="en-US" smtClean="0"/>
              <a:t>6</a:t>
            </a:fld>
            <a:endParaRPr lang="en-US"/>
          </a:p>
        </p:txBody>
      </p:sp>
    </p:spTree>
    <p:extLst>
      <p:ext uri="{BB962C8B-B14F-4D97-AF65-F5344CB8AC3E}">
        <p14:creationId xmlns:p14="http://schemas.microsoft.com/office/powerpoint/2010/main" val="3443593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dirty="0"/>
              <a:t>If there is disclosure that this is a person with a disability, the individual will need to be engaged in the interactive disability accommodation process even if it is determined that the animal in question is not a service animal. In working through the interactive reasonable accommodation process, it “may” be determined that the animal is actually an assistance animal and therefore an accommodation request that must be processed in the same manner as all other accommodation requests. If there are questions related to this process, please contact your RDIC for assistance.</a:t>
            </a:r>
            <a:endParaRPr lang="ko-KR" altLang="en-US" dirty="0"/>
          </a:p>
          <a:p>
            <a:endParaRPr lang="en-US" dirty="0"/>
          </a:p>
        </p:txBody>
      </p:sp>
      <p:sp>
        <p:nvSpPr>
          <p:cNvPr id="4" name="Slide Number Placeholder 3"/>
          <p:cNvSpPr>
            <a:spLocks noGrp="1"/>
          </p:cNvSpPr>
          <p:nvPr>
            <p:ph type="sldNum" sz="quarter" idx="5"/>
          </p:nvPr>
        </p:nvSpPr>
        <p:spPr/>
        <p:txBody>
          <a:bodyPr/>
          <a:lstStyle/>
          <a:p>
            <a:fld id="{59B5DB21-BA3D-40C9-8C71-B4C00EC0147E}" type="slidenum">
              <a:rPr lang="en-US" smtClean="0"/>
              <a:t>11</a:t>
            </a:fld>
            <a:endParaRPr lang="en-US"/>
          </a:p>
        </p:txBody>
      </p:sp>
    </p:spTree>
    <p:extLst>
      <p:ext uri="{BB962C8B-B14F-4D97-AF65-F5344CB8AC3E}">
        <p14:creationId xmlns:p14="http://schemas.microsoft.com/office/powerpoint/2010/main" val="3819751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50000"/>
                    <a:lumOff val="50000"/>
                  </a:schemeClr>
                </a:solidFill>
              </a:rPr>
              <a:t>Regarding “within the student’s control: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lumMod val="50000"/>
                  <a:lumOff val="50000"/>
                </a:schemeClr>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lumMod val="50000"/>
                    <a:lumOff val="50000"/>
                  </a:schemeClr>
                </a:solidFill>
              </a:rPr>
              <a:t>Unless either the handler is unable because of a disability to use a harness, leash, or other tether, or the use of a harness, leash, or other tether would interfere with the service animal’s safe, effective performance of work or tasks, in which case the service animal must be otherwise under the handler’s control (</a:t>
            </a:r>
            <a:r>
              <a:rPr lang="en-US" sz="1200" i="1" dirty="0">
                <a:solidFill>
                  <a:schemeClr val="tx1">
                    <a:lumMod val="50000"/>
                    <a:lumOff val="50000"/>
                  </a:schemeClr>
                </a:solidFill>
              </a:rPr>
              <a:t>e.g., </a:t>
            </a:r>
            <a:r>
              <a:rPr lang="en-US" sz="1200" dirty="0">
                <a:solidFill>
                  <a:schemeClr val="tx1">
                    <a:lumMod val="50000"/>
                    <a:lumOff val="50000"/>
                  </a:schemeClr>
                </a:solidFill>
              </a:rPr>
              <a:t>voice control, signals, or other effective means)</a:t>
            </a:r>
          </a:p>
          <a:p>
            <a:pPr marR="0" lvl="0" algn="l" defTabSz="914400" rtl="0" eaLnBrk="1" fontAlgn="auto" latinLnBrk="0" hangingPunct="1">
              <a:lnSpc>
                <a:spcPct val="100000"/>
              </a:lnSpc>
              <a:spcBef>
                <a:spcPts val="0"/>
              </a:spcBef>
              <a:spcAft>
                <a:spcPts val="0"/>
              </a:spcAft>
              <a:buClrTx/>
              <a:buSzTx/>
              <a:tabLst/>
              <a:defRPr/>
            </a:pPr>
            <a:endParaRPr lang="en-US" sz="1200" dirty="0">
              <a:solidFill>
                <a:schemeClr val="tx1">
                  <a:lumMod val="50000"/>
                  <a:lumOff val="50000"/>
                </a:schemeClr>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lumMod val="50000"/>
                    <a:lumOff val="50000"/>
                  </a:schemeClr>
                </a:solidFill>
              </a:rPr>
              <a:t>If the service animal acts aggressively, it must be removed from center</a:t>
            </a:r>
          </a:p>
          <a:p>
            <a:endParaRPr lang="en-US" dirty="0"/>
          </a:p>
        </p:txBody>
      </p:sp>
      <p:sp>
        <p:nvSpPr>
          <p:cNvPr id="4" name="Slide Number Placeholder 3"/>
          <p:cNvSpPr>
            <a:spLocks noGrp="1"/>
          </p:cNvSpPr>
          <p:nvPr>
            <p:ph type="sldNum" sz="quarter" idx="5"/>
          </p:nvPr>
        </p:nvSpPr>
        <p:spPr/>
        <p:txBody>
          <a:bodyPr/>
          <a:lstStyle/>
          <a:p>
            <a:fld id="{59B5DB21-BA3D-40C9-8C71-B4C00EC0147E}" type="slidenum">
              <a:rPr lang="en-US" smtClean="0"/>
              <a:t>12</a:t>
            </a:fld>
            <a:endParaRPr lang="en-US"/>
          </a:p>
        </p:txBody>
      </p:sp>
    </p:spTree>
    <p:extLst>
      <p:ext uri="{BB962C8B-B14F-4D97-AF65-F5344CB8AC3E}">
        <p14:creationId xmlns:p14="http://schemas.microsoft.com/office/powerpoint/2010/main" val="1922160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B5DB21-BA3D-40C9-8C71-B4C00EC0147E}" type="slidenum">
              <a:rPr lang="en-US" smtClean="0"/>
              <a:t>13</a:t>
            </a:fld>
            <a:endParaRPr lang="en-US"/>
          </a:p>
        </p:txBody>
      </p:sp>
    </p:spTree>
    <p:extLst>
      <p:ext uri="{BB962C8B-B14F-4D97-AF65-F5344CB8AC3E}">
        <p14:creationId xmlns:p14="http://schemas.microsoft.com/office/powerpoint/2010/main" val="4242988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3"/>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5" y="762003"/>
            <a:ext cx="2925319"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189" indent="0" algn="ctr">
              <a:buNone/>
              <a:defRPr sz="2200"/>
            </a:lvl2pPr>
            <a:lvl3pPr marL="914377" indent="0" algn="ctr">
              <a:buNone/>
              <a:defRPr sz="2200"/>
            </a:lvl3pPr>
            <a:lvl4pPr marL="1371566" indent="0" algn="ctr">
              <a:buNone/>
              <a:defRPr sz="2000"/>
            </a:lvl4pPr>
            <a:lvl5pPr marL="1828754" indent="0" algn="ctr">
              <a:buNone/>
              <a:defRPr sz="2000"/>
            </a:lvl5pPr>
            <a:lvl6pPr marL="2285943" indent="0" algn="ctr">
              <a:buNone/>
              <a:defRPr sz="2000"/>
            </a:lvl6pPr>
            <a:lvl7pPr marL="2743131" indent="0" algn="ctr">
              <a:buNone/>
              <a:defRPr sz="2000"/>
            </a:lvl7pPr>
            <a:lvl8pPr marL="3200320" indent="0" algn="ctr">
              <a:buNone/>
              <a:defRPr sz="2000"/>
            </a:lvl8pPr>
            <a:lvl9pPr marL="3657509" indent="0" algn="ctr">
              <a:buNone/>
              <a:defRPr sz="2000"/>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262465" y="6356354"/>
            <a:ext cx="2743200" cy="365125"/>
          </a:xfrm>
          <a:prstGeom prst="rect">
            <a:avLst/>
          </a:prstGeom>
        </p:spPr>
        <p:txBody>
          <a:bodyPr/>
          <a:lstStyle/>
          <a:p>
            <a:fld id="{F49928FD-6ED7-4870-9D17-69FC906D396A}" type="datetime1">
              <a:rPr lang="en-US" smtClean="0"/>
              <a:t>1/25/2024</a:t>
            </a:fld>
            <a:endParaRPr lang="en-US" dirty="0"/>
          </a:p>
        </p:txBody>
      </p:sp>
      <p:sp>
        <p:nvSpPr>
          <p:cNvPr id="8" name="Footer Placeholder 7"/>
          <p:cNvSpPr>
            <a:spLocks noGrp="1"/>
          </p:cNvSpPr>
          <p:nvPr>
            <p:ph type="ftr" sz="quarter" idx="11"/>
          </p:nvPr>
        </p:nvSpPr>
        <p:spPr>
          <a:xfrm>
            <a:off x="3869268" y="6356354"/>
            <a:ext cx="5911517"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262465" y="6356354"/>
            <a:ext cx="2743200" cy="365125"/>
          </a:xfrm>
          <a:prstGeom prst="rect">
            <a:avLst/>
          </a:prstGeom>
        </p:spPr>
        <p:txBody>
          <a:bodyPr/>
          <a:lstStyle/>
          <a:p>
            <a:fld id="{77732B27-B092-47A3-AD64-452882DE0737}" type="datetime1">
              <a:rPr lang="en-US" smtClean="0"/>
              <a:t>1/25/2024</a:t>
            </a:fld>
            <a:endParaRPr lang="en-US" dirty="0"/>
          </a:p>
        </p:txBody>
      </p:sp>
      <p:sp>
        <p:nvSpPr>
          <p:cNvPr id="8" name="Footer Placeholder 7"/>
          <p:cNvSpPr>
            <a:spLocks noGrp="1"/>
          </p:cNvSpPr>
          <p:nvPr>
            <p:ph type="ftr" sz="quarter" idx="11"/>
          </p:nvPr>
        </p:nvSpPr>
        <p:spPr>
          <a:xfrm>
            <a:off x="3869268" y="6356354"/>
            <a:ext cx="5911517"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0A071A3-93D9-4F1A-B47D-7E64AACC309F}"/>
              </a:ext>
            </a:extLst>
          </p:cNvPr>
          <p:cNvSpPr>
            <a:spLocks noGrp="1"/>
          </p:cNvSpPr>
          <p:nvPr>
            <p:ph type="sldNum" sz="quarter" idx="10"/>
          </p:nvPr>
        </p:nvSpPr>
        <p:spPr/>
        <p:txBody>
          <a:bodyPr/>
          <a:lstStyle/>
          <a:p>
            <a:fld id="{4FAB73BC-B049-4115-A692-8D63A059BFB8}" type="slidenum">
              <a:rPr lang="en-US" smtClean="0"/>
              <a:pPr/>
              <a:t>‹#›</a:t>
            </a:fld>
            <a:endParaRPr lang="en-US" dirty="0"/>
          </a:p>
        </p:txBody>
      </p:sp>
      <p:sp>
        <p:nvSpPr>
          <p:cNvPr id="5" name="Content Placeholder 4">
            <a:extLst>
              <a:ext uri="{FF2B5EF4-FFF2-40B4-BE49-F238E27FC236}">
                <a16:creationId xmlns:a16="http://schemas.microsoft.com/office/drawing/2014/main" id="{C1CA235C-4D67-400A-BDBE-F997A90F12CD}"/>
              </a:ext>
            </a:extLst>
          </p:cNvPr>
          <p:cNvSpPr>
            <a:spLocks noGrp="1"/>
          </p:cNvSpPr>
          <p:nvPr>
            <p:ph sz="quarter" idx="11"/>
          </p:nvPr>
        </p:nvSpPr>
        <p:spPr>
          <a:xfrm>
            <a:off x="1027114" y="1880558"/>
            <a:ext cx="5068886" cy="42868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5">
            <a:extLst>
              <a:ext uri="{FF2B5EF4-FFF2-40B4-BE49-F238E27FC236}">
                <a16:creationId xmlns:a16="http://schemas.microsoft.com/office/drawing/2014/main" id="{E69E27D2-782B-452B-B9E6-3EE4EBC3FA0E}"/>
              </a:ext>
            </a:extLst>
          </p:cNvPr>
          <p:cNvSpPr txBox="1">
            <a:spLocks/>
          </p:cNvSpPr>
          <p:nvPr userDrawn="1"/>
        </p:nvSpPr>
        <p:spPr>
          <a:xfrm>
            <a:off x="1027112" y="274639"/>
            <a:ext cx="10137774" cy="1453172"/>
          </a:xfrm>
          <a:prstGeom prst="rect">
            <a:avLst/>
          </a:prstGeom>
        </p:spPr>
        <p:txBody>
          <a:bodyPr>
            <a:normAutofit/>
          </a:bodyPr>
          <a:lstStyle>
            <a:lvl1pPr algn="l" defTabSz="914400" rtl="0" eaLnBrk="1" latinLnBrk="0" hangingPunct="1">
              <a:lnSpc>
                <a:spcPct val="90000"/>
              </a:lnSpc>
              <a:spcBef>
                <a:spcPct val="0"/>
              </a:spcBef>
              <a:buNone/>
              <a:defRPr sz="2400" b="1" kern="1200" spc="-60" baseline="0">
                <a:solidFill>
                  <a:schemeClr val="tx1">
                    <a:alpha val="63000"/>
                  </a:schemeClr>
                </a:solidFill>
                <a:latin typeface="+mj-lt"/>
                <a:ea typeface="+mj-ea"/>
                <a:cs typeface="+mj-cs"/>
              </a:defRPr>
            </a:lvl1pPr>
          </a:lstStyle>
          <a:p>
            <a:pPr algn="ctr">
              <a:lnSpc>
                <a:spcPct val="124000"/>
              </a:lnSpc>
            </a:pPr>
            <a:endParaRPr lang="en-US" sz="2600" b="0" dirty="0">
              <a:solidFill>
                <a:schemeClr val="tx1"/>
              </a:solidFill>
            </a:endParaRPr>
          </a:p>
        </p:txBody>
      </p:sp>
      <p:sp>
        <p:nvSpPr>
          <p:cNvPr id="10" name="Content Placeholder 4">
            <a:extLst>
              <a:ext uri="{FF2B5EF4-FFF2-40B4-BE49-F238E27FC236}">
                <a16:creationId xmlns:a16="http://schemas.microsoft.com/office/drawing/2014/main" id="{0056382D-CE71-40A0-A384-E15F745D1772}"/>
              </a:ext>
            </a:extLst>
          </p:cNvPr>
          <p:cNvSpPr>
            <a:spLocks noGrp="1"/>
          </p:cNvSpPr>
          <p:nvPr>
            <p:ph sz="quarter" idx="12"/>
          </p:nvPr>
        </p:nvSpPr>
        <p:spPr>
          <a:xfrm>
            <a:off x="6217341" y="1880558"/>
            <a:ext cx="5068886" cy="42868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25359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11C45-EE0F-496C-A173-45CFF95B26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35B38A-2135-4F6B-839A-9F7CD41C24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CA999E7-DDE3-4F38-A6BA-98AD368388FB}"/>
              </a:ext>
            </a:extLst>
          </p:cNvPr>
          <p:cNvSpPr>
            <a:spLocks noGrp="1"/>
          </p:cNvSpPr>
          <p:nvPr>
            <p:ph type="dt" sz="half" idx="10"/>
          </p:nvPr>
        </p:nvSpPr>
        <p:spPr/>
        <p:txBody>
          <a:bodyPr/>
          <a:lstStyle/>
          <a:p>
            <a:fld id="{FB3FE297-9DD8-407C-B86A-0A38DD2BB095}" type="datetimeFigureOut">
              <a:rPr lang="en-US" smtClean="0"/>
              <a:t>1/25/2024</a:t>
            </a:fld>
            <a:endParaRPr lang="en-US"/>
          </a:p>
        </p:txBody>
      </p:sp>
      <p:sp>
        <p:nvSpPr>
          <p:cNvPr id="5" name="Footer Placeholder 4">
            <a:extLst>
              <a:ext uri="{FF2B5EF4-FFF2-40B4-BE49-F238E27FC236}">
                <a16:creationId xmlns:a16="http://schemas.microsoft.com/office/drawing/2014/main" id="{CADC8912-77A2-4F5F-85CE-639394F42E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5569EC-662C-4F29-BA58-877ED69A70B1}"/>
              </a:ext>
            </a:extLst>
          </p:cNvPr>
          <p:cNvSpPr>
            <a:spLocks noGrp="1"/>
          </p:cNvSpPr>
          <p:nvPr>
            <p:ph type="sldNum" sz="quarter" idx="12"/>
          </p:nvPr>
        </p:nvSpPr>
        <p:spPr/>
        <p:txBody>
          <a:bodyPr/>
          <a:lstStyle/>
          <a:p>
            <a:fld id="{D66F04FF-C270-4EEA-871D-77A829F78E8D}" type="slidenum">
              <a:rPr lang="en-US" smtClean="0"/>
              <a:t>‹#›</a:t>
            </a:fld>
            <a:endParaRPr lang="en-US"/>
          </a:p>
        </p:txBody>
      </p:sp>
    </p:spTree>
    <p:extLst>
      <p:ext uri="{BB962C8B-B14F-4D97-AF65-F5344CB8AC3E}">
        <p14:creationId xmlns:p14="http://schemas.microsoft.com/office/powerpoint/2010/main" val="1408776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3D345-5D76-4AC5-A901-EA7343FD04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71735D-3011-4237-BF68-E873A128F0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3DC23F-D2EC-48A6-A902-85CE946AEEC4}"/>
              </a:ext>
            </a:extLst>
          </p:cNvPr>
          <p:cNvSpPr>
            <a:spLocks noGrp="1"/>
          </p:cNvSpPr>
          <p:nvPr>
            <p:ph type="dt" sz="half" idx="10"/>
          </p:nvPr>
        </p:nvSpPr>
        <p:spPr/>
        <p:txBody>
          <a:bodyPr/>
          <a:lstStyle/>
          <a:p>
            <a:fld id="{FB3FE297-9DD8-407C-B86A-0A38DD2BB095}" type="datetimeFigureOut">
              <a:rPr lang="en-US" smtClean="0"/>
              <a:t>1/25/2024</a:t>
            </a:fld>
            <a:endParaRPr lang="en-US"/>
          </a:p>
        </p:txBody>
      </p:sp>
      <p:sp>
        <p:nvSpPr>
          <p:cNvPr id="5" name="Footer Placeholder 4">
            <a:extLst>
              <a:ext uri="{FF2B5EF4-FFF2-40B4-BE49-F238E27FC236}">
                <a16:creationId xmlns:a16="http://schemas.microsoft.com/office/drawing/2014/main" id="{AAAB9E1F-B455-4665-B8D7-C4BDE8DC2B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0AD261-1A9E-44D3-A242-2B6CD5ADEB59}"/>
              </a:ext>
            </a:extLst>
          </p:cNvPr>
          <p:cNvSpPr>
            <a:spLocks noGrp="1"/>
          </p:cNvSpPr>
          <p:nvPr>
            <p:ph type="sldNum" sz="quarter" idx="12"/>
          </p:nvPr>
        </p:nvSpPr>
        <p:spPr/>
        <p:txBody>
          <a:bodyPr/>
          <a:lstStyle/>
          <a:p>
            <a:fld id="{D66F04FF-C270-4EEA-871D-77A829F78E8D}" type="slidenum">
              <a:rPr lang="en-US" smtClean="0"/>
              <a:t>‹#›</a:t>
            </a:fld>
            <a:endParaRPr lang="en-US"/>
          </a:p>
        </p:txBody>
      </p:sp>
    </p:spTree>
    <p:extLst>
      <p:ext uri="{BB962C8B-B14F-4D97-AF65-F5344CB8AC3E}">
        <p14:creationId xmlns:p14="http://schemas.microsoft.com/office/powerpoint/2010/main" val="39928392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E7D4F-339B-4226-A5CC-955CA3B130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9AD0E3-32AD-4ACA-9860-83B3B09A7B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BD497D-A5F8-4D63-9632-ABC4037BDCA4}"/>
              </a:ext>
            </a:extLst>
          </p:cNvPr>
          <p:cNvSpPr>
            <a:spLocks noGrp="1"/>
          </p:cNvSpPr>
          <p:nvPr>
            <p:ph type="dt" sz="half" idx="10"/>
          </p:nvPr>
        </p:nvSpPr>
        <p:spPr/>
        <p:txBody>
          <a:bodyPr/>
          <a:lstStyle/>
          <a:p>
            <a:fld id="{FB3FE297-9DD8-407C-B86A-0A38DD2BB095}" type="datetimeFigureOut">
              <a:rPr lang="en-US" smtClean="0"/>
              <a:t>1/25/2024</a:t>
            </a:fld>
            <a:endParaRPr lang="en-US"/>
          </a:p>
        </p:txBody>
      </p:sp>
      <p:sp>
        <p:nvSpPr>
          <p:cNvPr id="5" name="Footer Placeholder 4">
            <a:extLst>
              <a:ext uri="{FF2B5EF4-FFF2-40B4-BE49-F238E27FC236}">
                <a16:creationId xmlns:a16="http://schemas.microsoft.com/office/drawing/2014/main" id="{07D4759E-0620-4BDA-A77F-3498E01716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6FD109-02BB-4D13-8177-F12F46A61C65}"/>
              </a:ext>
            </a:extLst>
          </p:cNvPr>
          <p:cNvSpPr>
            <a:spLocks noGrp="1"/>
          </p:cNvSpPr>
          <p:nvPr>
            <p:ph type="sldNum" sz="quarter" idx="12"/>
          </p:nvPr>
        </p:nvSpPr>
        <p:spPr/>
        <p:txBody>
          <a:bodyPr/>
          <a:lstStyle/>
          <a:p>
            <a:fld id="{D66F04FF-C270-4EEA-871D-77A829F78E8D}" type="slidenum">
              <a:rPr lang="en-US" smtClean="0"/>
              <a:t>‹#›</a:t>
            </a:fld>
            <a:endParaRPr lang="en-US"/>
          </a:p>
        </p:txBody>
      </p:sp>
    </p:spTree>
    <p:extLst>
      <p:ext uri="{BB962C8B-B14F-4D97-AF65-F5344CB8AC3E}">
        <p14:creationId xmlns:p14="http://schemas.microsoft.com/office/powerpoint/2010/main" val="1510805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1EF76-58C1-4FD4-BFF9-3E516AD802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874D94-DC0E-4B93-8637-F4A5CC02317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A673AB-845A-42C5-B75D-EA1875A0255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6115AE-3FEB-44BD-BA1E-8680A5549097}"/>
              </a:ext>
            </a:extLst>
          </p:cNvPr>
          <p:cNvSpPr>
            <a:spLocks noGrp="1"/>
          </p:cNvSpPr>
          <p:nvPr>
            <p:ph type="dt" sz="half" idx="10"/>
          </p:nvPr>
        </p:nvSpPr>
        <p:spPr/>
        <p:txBody>
          <a:bodyPr/>
          <a:lstStyle/>
          <a:p>
            <a:fld id="{FB3FE297-9DD8-407C-B86A-0A38DD2BB095}" type="datetimeFigureOut">
              <a:rPr lang="en-US" smtClean="0"/>
              <a:t>1/25/2024</a:t>
            </a:fld>
            <a:endParaRPr lang="en-US"/>
          </a:p>
        </p:txBody>
      </p:sp>
      <p:sp>
        <p:nvSpPr>
          <p:cNvPr id="6" name="Footer Placeholder 5">
            <a:extLst>
              <a:ext uri="{FF2B5EF4-FFF2-40B4-BE49-F238E27FC236}">
                <a16:creationId xmlns:a16="http://schemas.microsoft.com/office/drawing/2014/main" id="{EB2F1C55-EEEB-4C9E-BF5A-E30DCC29DA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6019CB-1097-42D9-A903-F6FA3D4DD5BA}"/>
              </a:ext>
            </a:extLst>
          </p:cNvPr>
          <p:cNvSpPr>
            <a:spLocks noGrp="1"/>
          </p:cNvSpPr>
          <p:nvPr>
            <p:ph type="sldNum" sz="quarter" idx="12"/>
          </p:nvPr>
        </p:nvSpPr>
        <p:spPr/>
        <p:txBody>
          <a:bodyPr/>
          <a:lstStyle/>
          <a:p>
            <a:fld id="{D66F04FF-C270-4EEA-871D-77A829F78E8D}" type="slidenum">
              <a:rPr lang="en-US" smtClean="0"/>
              <a:t>‹#›</a:t>
            </a:fld>
            <a:endParaRPr lang="en-US"/>
          </a:p>
        </p:txBody>
      </p:sp>
    </p:spTree>
    <p:extLst>
      <p:ext uri="{BB962C8B-B14F-4D97-AF65-F5344CB8AC3E}">
        <p14:creationId xmlns:p14="http://schemas.microsoft.com/office/powerpoint/2010/main" val="33195257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01BD1-334A-4424-8414-20E5A9EBD57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FADFD6-401E-4EFF-990F-08A54CE351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8B149D-A2FB-40A2-B99B-CD4053C010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4D6BD-6DB4-4B61-BC23-F058E8B4AA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8D740C-EF6F-46FA-B657-711EB39223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0B3B87-8AD5-4666-9027-E3D7B5F2204F}"/>
              </a:ext>
            </a:extLst>
          </p:cNvPr>
          <p:cNvSpPr>
            <a:spLocks noGrp="1"/>
          </p:cNvSpPr>
          <p:nvPr>
            <p:ph type="dt" sz="half" idx="10"/>
          </p:nvPr>
        </p:nvSpPr>
        <p:spPr/>
        <p:txBody>
          <a:bodyPr/>
          <a:lstStyle/>
          <a:p>
            <a:fld id="{FB3FE297-9DD8-407C-B86A-0A38DD2BB095}" type="datetimeFigureOut">
              <a:rPr lang="en-US" smtClean="0"/>
              <a:t>1/25/2024</a:t>
            </a:fld>
            <a:endParaRPr lang="en-US"/>
          </a:p>
        </p:txBody>
      </p:sp>
      <p:sp>
        <p:nvSpPr>
          <p:cNvPr id="8" name="Footer Placeholder 7">
            <a:extLst>
              <a:ext uri="{FF2B5EF4-FFF2-40B4-BE49-F238E27FC236}">
                <a16:creationId xmlns:a16="http://schemas.microsoft.com/office/drawing/2014/main" id="{CA008F72-C26E-4160-A930-994E7E248A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EFED20B-0BB6-442F-9DF8-CD91B32D255B}"/>
              </a:ext>
            </a:extLst>
          </p:cNvPr>
          <p:cNvSpPr>
            <a:spLocks noGrp="1"/>
          </p:cNvSpPr>
          <p:nvPr>
            <p:ph type="sldNum" sz="quarter" idx="12"/>
          </p:nvPr>
        </p:nvSpPr>
        <p:spPr/>
        <p:txBody>
          <a:bodyPr/>
          <a:lstStyle/>
          <a:p>
            <a:fld id="{D66F04FF-C270-4EEA-871D-77A829F78E8D}" type="slidenum">
              <a:rPr lang="en-US" smtClean="0"/>
              <a:t>‹#›</a:t>
            </a:fld>
            <a:endParaRPr lang="en-US"/>
          </a:p>
        </p:txBody>
      </p:sp>
    </p:spTree>
    <p:extLst>
      <p:ext uri="{BB962C8B-B14F-4D97-AF65-F5344CB8AC3E}">
        <p14:creationId xmlns:p14="http://schemas.microsoft.com/office/powerpoint/2010/main" val="8875801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65681-C637-4DE6-98F5-1F2D37B651F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952FAE4-E0C6-4217-882A-EDC4CB863B19}"/>
              </a:ext>
            </a:extLst>
          </p:cNvPr>
          <p:cNvSpPr>
            <a:spLocks noGrp="1"/>
          </p:cNvSpPr>
          <p:nvPr>
            <p:ph type="dt" sz="half" idx="10"/>
          </p:nvPr>
        </p:nvSpPr>
        <p:spPr/>
        <p:txBody>
          <a:bodyPr/>
          <a:lstStyle/>
          <a:p>
            <a:fld id="{FB3FE297-9DD8-407C-B86A-0A38DD2BB095}" type="datetimeFigureOut">
              <a:rPr lang="en-US" smtClean="0"/>
              <a:t>1/25/2024</a:t>
            </a:fld>
            <a:endParaRPr lang="en-US"/>
          </a:p>
        </p:txBody>
      </p:sp>
      <p:sp>
        <p:nvSpPr>
          <p:cNvPr id="4" name="Footer Placeholder 3">
            <a:extLst>
              <a:ext uri="{FF2B5EF4-FFF2-40B4-BE49-F238E27FC236}">
                <a16:creationId xmlns:a16="http://schemas.microsoft.com/office/drawing/2014/main" id="{BEF173CB-7FD4-4806-8298-86D411BBD1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4AAD081-F40C-481A-A4B6-8BA8B6523879}"/>
              </a:ext>
            </a:extLst>
          </p:cNvPr>
          <p:cNvSpPr>
            <a:spLocks noGrp="1"/>
          </p:cNvSpPr>
          <p:nvPr>
            <p:ph type="sldNum" sz="quarter" idx="12"/>
          </p:nvPr>
        </p:nvSpPr>
        <p:spPr/>
        <p:txBody>
          <a:bodyPr/>
          <a:lstStyle/>
          <a:p>
            <a:fld id="{D66F04FF-C270-4EEA-871D-77A829F78E8D}" type="slidenum">
              <a:rPr lang="en-US" smtClean="0"/>
              <a:t>‹#›</a:t>
            </a:fld>
            <a:endParaRPr lang="en-US"/>
          </a:p>
        </p:txBody>
      </p:sp>
    </p:spTree>
    <p:extLst>
      <p:ext uri="{BB962C8B-B14F-4D97-AF65-F5344CB8AC3E}">
        <p14:creationId xmlns:p14="http://schemas.microsoft.com/office/powerpoint/2010/main" val="9663233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8F92FE-9FBA-4E50-88F8-C466CA71431F}"/>
              </a:ext>
            </a:extLst>
          </p:cNvPr>
          <p:cNvSpPr>
            <a:spLocks noGrp="1"/>
          </p:cNvSpPr>
          <p:nvPr>
            <p:ph type="dt" sz="half" idx="10"/>
          </p:nvPr>
        </p:nvSpPr>
        <p:spPr/>
        <p:txBody>
          <a:bodyPr/>
          <a:lstStyle/>
          <a:p>
            <a:fld id="{FB3FE297-9DD8-407C-B86A-0A38DD2BB095}" type="datetimeFigureOut">
              <a:rPr lang="en-US" smtClean="0"/>
              <a:t>1/25/2024</a:t>
            </a:fld>
            <a:endParaRPr lang="en-US"/>
          </a:p>
        </p:txBody>
      </p:sp>
      <p:sp>
        <p:nvSpPr>
          <p:cNvPr id="3" name="Footer Placeholder 2">
            <a:extLst>
              <a:ext uri="{FF2B5EF4-FFF2-40B4-BE49-F238E27FC236}">
                <a16:creationId xmlns:a16="http://schemas.microsoft.com/office/drawing/2014/main" id="{BD9A3C90-8465-4228-9E67-DC2F89B3508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C2C97C2-76AE-46B1-B668-49BEB1CB00A6}"/>
              </a:ext>
            </a:extLst>
          </p:cNvPr>
          <p:cNvSpPr>
            <a:spLocks noGrp="1"/>
          </p:cNvSpPr>
          <p:nvPr>
            <p:ph type="sldNum" sz="quarter" idx="12"/>
          </p:nvPr>
        </p:nvSpPr>
        <p:spPr/>
        <p:txBody>
          <a:bodyPr/>
          <a:lstStyle/>
          <a:p>
            <a:fld id="{D66F04FF-C270-4EEA-871D-77A829F78E8D}" type="slidenum">
              <a:rPr lang="en-US" smtClean="0"/>
              <a:t>‹#›</a:t>
            </a:fld>
            <a:endParaRPr lang="en-US"/>
          </a:p>
        </p:txBody>
      </p:sp>
    </p:spTree>
    <p:extLst>
      <p:ext uri="{BB962C8B-B14F-4D97-AF65-F5344CB8AC3E}">
        <p14:creationId xmlns:p14="http://schemas.microsoft.com/office/powerpoint/2010/main" val="3898178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Content Placeholder 2"/>
          <p:cNvSpPr>
            <a:spLocks noGrp="1"/>
          </p:cNvSpPr>
          <p:nvPr>
            <p:ph idx="1"/>
          </p:nvPr>
        </p:nvSpPr>
        <p:spPr/>
        <p:txBody>
          <a:bodyPr anchor="t"/>
          <a:lstStyle>
            <a:lvl1pPr marL="465138" indent="-465138">
              <a:lnSpc>
                <a:spcPct val="114000"/>
              </a:lnSpc>
              <a:buFont typeface="Wingdings" panose="05000000000000000000" pitchFamily="2" charset="2"/>
              <a:buChar char="§"/>
              <a:defRPr sz="2800"/>
            </a:lvl1pPr>
            <a:lvl2pPr marL="914400" indent="-449263">
              <a:lnSpc>
                <a:spcPct val="114000"/>
              </a:lnSpc>
              <a:buFont typeface="Wingdings" panose="05000000000000000000" pitchFamily="2" charset="2"/>
              <a:buChar char="§"/>
              <a:defRPr sz="2400"/>
            </a:lvl2pPr>
            <a:lvl3pPr marL="1379538" indent="-465138">
              <a:lnSpc>
                <a:spcPct val="114000"/>
              </a:lnSpc>
              <a:buFont typeface="Wingdings" panose="05000000000000000000" pitchFamily="2" charset="2"/>
              <a:buChar char="§"/>
              <a:defRPr sz="2000"/>
            </a:lvl3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F55C3-D85E-4D5B-B299-2C230CA9E2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279D806-6EBD-4872-95D9-5062931CA5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6A5F97A-2797-44D3-A0AB-185ADFEE9A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528F9F-F9EA-4201-9120-942EF62A3E8C}"/>
              </a:ext>
            </a:extLst>
          </p:cNvPr>
          <p:cNvSpPr>
            <a:spLocks noGrp="1"/>
          </p:cNvSpPr>
          <p:nvPr>
            <p:ph type="dt" sz="half" idx="10"/>
          </p:nvPr>
        </p:nvSpPr>
        <p:spPr/>
        <p:txBody>
          <a:bodyPr/>
          <a:lstStyle/>
          <a:p>
            <a:fld id="{FB3FE297-9DD8-407C-B86A-0A38DD2BB095}" type="datetimeFigureOut">
              <a:rPr lang="en-US" smtClean="0"/>
              <a:t>1/25/2024</a:t>
            </a:fld>
            <a:endParaRPr lang="en-US"/>
          </a:p>
        </p:txBody>
      </p:sp>
      <p:sp>
        <p:nvSpPr>
          <p:cNvPr id="6" name="Footer Placeholder 5">
            <a:extLst>
              <a:ext uri="{FF2B5EF4-FFF2-40B4-BE49-F238E27FC236}">
                <a16:creationId xmlns:a16="http://schemas.microsoft.com/office/drawing/2014/main" id="{A1A7C734-0A44-4035-AB00-55B81CF260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6AA8F6-68B8-4A9E-ABAF-51608189755A}"/>
              </a:ext>
            </a:extLst>
          </p:cNvPr>
          <p:cNvSpPr>
            <a:spLocks noGrp="1"/>
          </p:cNvSpPr>
          <p:nvPr>
            <p:ph type="sldNum" sz="quarter" idx="12"/>
          </p:nvPr>
        </p:nvSpPr>
        <p:spPr/>
        <p:txBody>
          <a:bodyPr/>
          <a:lstStyle/>
          <a:p>
            <a:fld id="{D66F04FF-C270-4EEA-871D-77A829F78E8D}" type="slidenum">
              <a:rPr lang="en-US" smtClean="0"/>
              <a:t>‹#›</a:t>
            </a:fld>
            <a:endParaRPr lang="en-US"/>
          </a:p>
        </p:txBody>
      </p:sp>
    </p:spTree>
    <p:extLst>
      <p:ext uri="{BB962C8B-B14F-4D97-AF65-F5344CB8AC3E}">
        <p14:creationId xmlns:p14="http://schemas.microsoft.com/office/powerpoint/2010/main" val="6428293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68DB-954E-49BE-AF79-81BFA5B639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0A217A2-43E2-414E-8FBB-690B9FA515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396709-6847-44C1-BBF2-4FEBA58D80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88CF51-A815-4821-8E33-57EF826263A0}"/>
              </a:ext>
            </a:extLst>
          </p:cNvPr>
          <p:cNvSpPr>
            <a:spLocks noGrp="1"/>
          </p:cNvSpPr>
          <p:nvPr>
            <p:ph type="dt" sz="half" idx="10"/>
          </p:nvPr>
        </p:nvSpPr>
        <p:spPr/>
        <p:txBody>
          <a:bodyPr/>
          <a:lstStyle/>
          <a:p>
            <a:fld id="{FB3FE297-9DD8-407C-B86A-0A38DD2BB095}" type="datetimeFigureOut">
              <a:rPr lang="en-US" smtClean="0"/>
              <a:t>1/25/2024</a:t>
            </a:fld>
            <a:endParaRPr lang="en-US"/>
          </a:p>
        </p:txBody>
      </p:sp>
      <p:sp>
        <p:nvSpPr>
          <p:cNvPr id="6" name="Footer Placeholder 5">
            <a:extLst>
              <a:ext uri="{FF2B5EF4-FFF2-40B4-BE49-F238E27FC236}">
                <a16:creationId xmlns:a16="http://schemas.microsoft.com/office/drawing/2014/main" id="{F4C604AF-712A-49A6-A1D3-6F857A3E92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347530-F7BE-402D-9296-FBB9575EBC7C}"/>
              </a:ext>
            </a:extLst>
          </p:cNvPr>
          <p:cNvSpPr>
            <a:spLocks noGrp="1"/>
          </p:cNvSpPr>
          <p:nvPr>
            <p:ph type="sldNum" sz="quarter" idx="12"/>
          </p:nvPr>
        </p:nvSpPr>
        <p:spPr/>
        <p:txBody>
          <a:bodyPr/>
          <a:lstStyle/>
          <a:p>
            <a:fld id="{D66F04FF-C270-4EEA-871D-77A829F78E8D}" type="slidenum">
              <a:rPr lang="en-US" smtClean="0"/>
              <a:t>‹#›</a:t>
            </a:fld>
            <a:endParaRPr lang="en-US"/>
          </a:p>
        </p:txBody>
      </p:sp>
    </p:spTree>
    <p:extLst>
      <p:ext uri="{BB962C8B-B14F-4D97-AF65-F5344CB8AC3E}">
        <p14:creationId xmlns:p14="http://schemas.microsoft.com/office/powerpoint/2010/main" val="18979163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85FBC-720F-4B23-BC34-84113425DE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30A1274-7756-4323-9FF0-67A62F70BE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8CA50C-A14F-43EC-B3C6-810F5831B6BD}"/>
              </a:ext>
            </a:extLst>
          </p:cNvPr>
          <p:cNvSpPr>
            <a:spLocks noGrp="1"/>
          </p:cNvSpPr>
          <p:nvPr>
            <p:ph type="dt" sz="half" idx="10"/>
          </p:nvPr>
        </p:nvSpPr>
        <p:spPr/>
        <p:txBody>
          <a:bodyPr/>
          <a:lstStyle/>
          <a:p>
            <a:fld id="{FB3FE297-9DD8-407C-B86A-0A38DD2BB095}" type="datetimeFigureOut">
              <a:rPr lang="en-US" smtClean="0"/>
              <a:t>1/25/2024</a:t>
            </a:fld>
            <a:endParaRPr lang="en-US"/>
          </a:p>
        </p:txBody>
      </p:sp>
      <p:sp>
        <p:nvSpPr>
          <p:cNvPr id="5" name="Footer Placeholder 4">
            <a:extLst>
              <a:ext uri="{FF2B5EF4-FFF2-40B4-BE49-F238E27FC236}">
                <a16:creationId xmlns:a16="http://schemas.microsoft.com/office/drawing/2014/main" id="{BA3BD420-55D2-427F-8C8D-6C1DAD28C1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51177C-7AED-4F50-AA1D-C941C9F95020}"/>
              </a:ext>
            </a:extLst>
          </p:cNvPr>
          <p:cNvSpPr>
            <a:spLocks noGrp="1"/>
          </p:cNvSpPr>
          <p:nvPr>
            <p:ph type="sldNum" sz="quarter" idx="12"/>
          </p:nvPr>
        </p:nvSpPr>
        <p:spPr/>
        <p:txBody>
          <a:bodyPr/>
          <a:lstStyle/>
          <a:p>
            <a:fld id="{D66F04FF-C270-4EEA-871D-77A829F78E8D}" type="slidenum">
              <a:rPr lang="en-US" smtClean="0"/>
              <a:t>‹#›</a:t>
            </a:fld>
            <a:endParaRPr lang="en-US"/>
          </a:p>
        </p:txBody>
      </p:sp>
    </p:spTree>
    <p:extLst>
      <p:ext uri="{BB962C8B-B14F-4D97-AF65-F5344CB8AC3E}">
        <p14:creationId xmlns:p14="http://schemas.microsoft.com/office/powerpoint/2010/main" val="7341764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32B5A9-D30A-4C22-9625-D9F9648B5E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C669FC5-3671-4F57-8781-FEA40697DB1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8342C8-BF8D-4590-9DE2-1E59E5946904}"/>
              </a:ext>
            </a:extLst>
          </p:cNvPr>
          <p:cNvSpPr>
            <a:spLocks noGrp="1"/>
          </p:cNvSpPr>
          <p:nvPr>
            <p:ph type="dt" sz="half" idx="10"/>
          </p:nvPr>
        </p:nvSpPr>
        <p:spPr/>
        <p:txBody>
          <a:bodyPr/>
          <a:lstStyle/>
          <a:p>
            <a:fld id="{FB3FE297-9DD8-407C-B86A-0A38DD2BB095}" type="datetimeFigureOut">
              <a:rPr lang="en-US" smtClean="0"/>
              <a:t>1/25/2024</a:t>
            </a:fld>
            <a:endParaRPr lang="en-US"/>
          </a:p>
        </p:txBody>
      </p:sp>
      <p:sp>
        <p:nvSpPr>
          <p:cNvPr id="5" name="Footer Placeholder 4">
            <a:extLst>
              <a:ext uri="{FF2B5EF4-FFF2-40B4-BE49-F238E27FC236}">
                <a16:creationId xmlns:a16="http://schemas.microsoft.com/office/drawing/2014/main" id="{FE35FE73-842E-4F45-B7C9-88358B28BE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DC619D-7B7B-417B-890E-274C6FCD1CA4}"/>
              </a:ext>
            </a:extLst>
          </p:cNvPr>
          <p:cNvSpPr>
            <a:spLocks noGrp="1"/>
          </p:cNvSpPr>
          <p:nvPr>
            <p:ph type="sldNum" sz="quarter" idx="12"/>
          </p:nvPr>
        </p:nvSpPr>
        <p:spPr/>
        <p:txBody>
          <a:bodyPr/>
          <a:lstStyle/>
          <a:p>
            <a:fld id="{D66F04FF-C270-4EEA-871D-77A829F78E8D}" type="slidenum">
              <a:rPr lang="en-US" smtClean="0"/>
              <a:t>‹#›</a:t>
            </a:fld>
            <a:endParaRPr lang="en-US"/>
          </a:p>
        </p:txBody>
      </p:sp>
    </p:spTree>
    <p:extLst>
      <p:ext uri="{BB962C8B-B14F-4D97-AF65-F5344CB8AC3E}">
        <p14:creationId xmlns:p14="http://schemas.microsoft.com/office/powerpoint/2010/main" val="894814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lgn="l">
              <a:defRPr sz="48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400"/>
            </a:lvl1pPr>
            <a:lvl2pPr>
              <a:defRPr sz="20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7818120" y="868680"/>
            <a:ext cx="3474720" cy="5120640"/>
          </a:xfrm>
        </p:spPr>
        <p:txBody>
          <a:bodyPr/>
          <a:lstStyle>
            <a:lvl1pPr>
              <a:defRPr sz="2400"/>
            </a:lvl1pPr>
            <a:lvl2pPr>
              <a:defRPr sz="20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lgn="ctr">
              <a:spcBef>
                <a:spcPts val="0"/>
              </a:spcBef>
              <a:buNone/>
              <a:defRPr sz="2000" b="1">
                <a:solidFill>
                  <a:schemeClr val="tx1">
                    <a:lumMod val="65000"/>
                    <a:lumOff val="35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400"/>
            </a:lvl1pPr>
            <a:lvl2pPr>
              <a:defRPr sz="20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p:txBody>
      </p:sp>
      <p:sp>
        <p:nvSpPr>
          <p:cNvPr id="5" name="Text Placeholder 4"/>
          <p:cNvSpPr>
            <a:spLocks noGrp="1"/>
          </p:cNvSpPr>
          <p:nvPr>
            <p:ph type="body" sz="quarter" idx="3"/>
          </p:nvPr>
        </p:nvSpPr>
        <p:spPr>
          <a:xfrm>
            <a:off x="7818463" y="1023590"/>
            <a:ext cx="3474720" cy="813171"/>
          </a:xfrm>
        </p:spPr>
        <p:txBody>
          <a:bodyPr anchor="b">
            <a:normAutofit/>
          </a:bodyPr>
          <a:lstStyle>
            <a:lvl1pPr marL="0" indent="0" algn="ctr">
              <a:spcBef>
                <a:spcPts val="0"/>
              </a:spcBef>
              <a:buNone/>
              <a:defRPr sz="2000" b="1">
                <a:solidFill>
                  <a:schemeClr val="tx1">
                    <a:lumMod val="65000"/>
                    <a:lumOff val="35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400"/>
            </a:lvl1pPr>
            <a:lvl2pPr>
              <a:defRPr sz="20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lvl1pPr algn="ctr">
              <a:defRPr>
                <a:solidFill>
                  <a:schemeClr val="tx1"/>
                </a:solidFill>
              </a:defRPr>
            </a:lvl1pPr>
          </a:lstStyle>
          <a:p>
            <a:fld id="{4FAB73BC-B049-4115-A692-8D63A059BFB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8" name="Date Placeholder 7"/>
          <p:cNvSpPr>
            <a:spLocks noGrp="1"/>
          </p:cNvSpPr>
          <p:nvPr>
            <p:ph type="dt" sz="half" idx="10"/>
          </p:nvPr>
        </p:nvSpPr>
        <p:spPr>
          <a:xfrm>
            <a:off x="262465" y="6356354"/>
            <a:ext cx="2743200" cy="365125"/>
          </a:xfrm>
          <a:prstGeom prst="rect">
            <a:avLst/>
          </a:prstGeom>
        </p:spPr>
        <p:txBody>
          <a:bodyPr/>
          <a:lstStyle/>
          <a:p>
            <a:fld id="{569FDF87-0D46-4177-A3F4-F32D72020F6E}" type="datetime1">
              <a:rPr lang="en-US" smtClean="0"/>
              <a:t>1/25/2024</a:t>
            </a:fld>
            <a:endParaRPr lang="en-US" dirty="0"/>
          </a:p>
        </p:txBody>
      </p:sp>
      <p:sp>
        <p:nvSpPr>
          <p:cNvPr id="9" name="Footer Placeholder 8"/>
          <p:cNvSpPr>
            <a:spLocks noGrp="1"/>
          </p:cNvSpPr>
          <p:nvPr>
            <p:ph type="ftr" sz="quarter" idx="11"/>
          </p:nvPr>
        </p:nvSpPr>
        <p:spPr>
          <a:xfrm>
            <a:off x="3869268" y="6356354"/>
            <a:ext cx="5911517" cy="365125"/>
          </a:xfrm>
          <a:prstGeom prst="rect">
            <a:avLst/>
          </a:prstGeo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6" y="767419"/>
            <a:ext cx="8115231" cy="5330952"/>
          </a:xfrm>
          <a:solidFill>
            <a:schemeClr val="bg1">
              <a:lumMod val="75000"/>
            </a:schemeClr>
          </a:solidFill>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8" name="Date Placeholder 7"/>
          <p:cNvSpPr>
            <a:spLocks noGrp="1"/>
          </p:cNvSpPr>
          <p:nvPr>
            <p:ph type="dt" sz="half" idx="10"/>
          </p:nvPr>
        </p:nvSpPr>
        <p:spPr>
          <a:xfrm>
            <a:off x="262465" y="6356354"/>
            <a:ext cx="2743200" cy="365125"/>
          </a:xfrm>
          <a:prstGeom prst="rect">
            <a:avLst/>
          </a:prstGeom>
        </p:spPr>
        <p:txBody>
          <a:bodyPr/>
          <a:lstStyle/>
          <a:p>
            <a:fld id="{1D0B64E4-C868-4BF4-A737-18F6141A6E60}" type="datetime1">
              <a:rPr lang="en-US" smtClean="0"/>
              <a:t>1/25/2024</a:t>
            </a:fld>
            <a:endParaRPr lang="en-US" dirty="0"/>
          </a:p>
        </p:txBody>
      </p:sp>
      <p:sp>
        <p:nvSpPr>
          <p:cNvPr id="9" name="Footer Placeholder 8"/>
          <p:cNvSpPr>
            <a:spLocks noGrp="1"/>
          </p:cNvSpPr>
          <p:nvPr>
            <p:ph type="ftr" sz="quarter" idx="11"/>
          </p:nvPr>
        </p:nvSpPr>
        <p:spPr>
          <a:xfrm>
            <a:off x="3499103" y="6356354"/>
            <a:ext cx="5911517" cy="365125"/>
          </a:xfrm>
          <a:prstGeom prst="rect">
            <a:avLst/>
          </a:prstGeo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 y="758952"/>
            <a:ext cx="3443591"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20" y="1123841"/>
            <a:ext cx="2947483"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t">
            <a:normAutofit/>
          </a:bodyPr>
          <a:lstStyle/>
          <a:p>
            <a:pPr lvl="0"/>
            <a:r>
              <a:rPr lang="en-US" dirty="0"/>
              <a:t>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10634138" y="6356354"/>
            <a:ext cx="1530927" cy="365125"/>
          </a:xfrm>
          <a:prstGeom prst="rect">
            <a:avLst/>
          </a:prstGeom>
        </p:spPr>
        <p:txBody>
          <a:bodyPr vert="horz" lIns="91440" tIns="45720" rIns="91440" bIns="45720" rtlCol="0" anchor="ctr"/>
          <a:lstStyle>
            <a:lvl1pPr algn="ctr">
              <a:defRPr sz="1200" b="0">
                <a:solidFill>
                  <a:schemeClr val="tx1"/>
                </a:solidFill>
                <a:latin typeface="Calibri" panose="020F0502020204030204" pitchFamily="34" charset="0"/>
                <a:cs typeface="Calibri" panose="020F0502020204030204" pitchFamily="34" charset="0"/>
              </a:defRPr>
            </a:lvl1pPr>
          </a:lstStyle>
          <a:p>
            <a:fld id="{4FAB73BC-B049-4115-A692-8D63A059BFB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Lst>
  <p:hf hdr="0" ftr="0" dt="0"/>
  <p:txStyles>
    <p:titleStyle>
      <a:lvl1pPr algn="ctr" defTabSz="914377" rtl="0" eaLnBrk="1" latinLnBrk="0" hangingPunct="1">
        <a:lnSpc>
          <a:spcPct val="90000"/>
        </a:lnSpc>
        <a:spcBef>
          <a:spcPct val="0"/>
        </a:spcBef>
        <a:buNone/>
        <a:defRPr sz="3600" kern="1200" spc="-60" baseline="0">
          <a:solidFill>
            <a:srgbClr val="FFFFFF"/>
          </a:solidFill>
          <a:latin typeface="Calibri" panose="020F0502020204030204" pitchFamily="34" charset="0"/>
          <a:ea typeface="+mj-ea"/>
          <a:cs typeface="Calibri" panose="020F0502020204030204" pitchFamily="34" charset="0"/>
        </a:defRPr>
      </a:lvl1pPr>
    </p:titleStyle>
    <p:bodyStyle>
      <a:lvl1pPr marL="182875" indent="-182875" algn="l" defTabSz="914377" rtl="0" eaLnBrk="1" latinLnBrk="0" hangingPunct="1">
        <a:lnSpc>
          <a:spcPct val="114000"/>
        </a:lnSpc>
        <a:spcBef>
          <a:spcPts val="1200"/>
        </a:spcBef>
        <a:spcAft>
          <a:spcPts val="0"/>
        </a:spcAft>
        <a:buClr>
          <a:schemeClr val="accent1"/>
        </a:buClr>
        <a:buFont typeface="Wingdings" panose="05000000000000000000" pitchFamily="2" charset="2"/>
        <a:buChar char="§"/>
        <a:defRPr sz="2800" kern="1200">
          <a:solidFill>
            <a:schemeClr val="tx1">
              <a:lumMod val="65000"/>
              <a:lumOff val="35000"/>
            </a:schemeClr>
          </a:solidFill>
          <a:latin typeface="Calibri" panose="020F0502020204030204" pitchFamily="34" charset="0"/>
          <a:ea typeface="+mn-ea"/>
          <a:cs typeface="Calibri" panose="020F0502020204030204" pitchFamily="34" charset="0"/>
        </a:defRPr>
      </a:lvl1pPr>
      <a:lvl2pPr marL="685783" indent="-182875" algn="l" defTabSz="914377" rtl="0" eaLnBrk="1" latinLnBrk="0" hangingPunct="1">
        <a:lnSpc>
          <a:spcPct val="114000"/>
        </a:lnSpc>
        <a:spcBef>
          <a:spcPts val="1200"/>
        </a:spcBef>
        <a:spcAft>
          <a:spcPts val="0"/>
        </a:spcAft>
        <a:buClr>
          <a:schemeClr val="accent1"/>
        </a:buClr>
        <a:buFont typeface="Wingdings" panose="05000000000000000000" pitchFamily="2" charset="2"/>
        <a:buChar char="§"/>
        <a:defRPr sz="2400" kern="1200">
          <a:solidFill>
            <a:schemeClr val="tx1">
              <a:lumMod val="65000"/>
              <a:lumOff val="35000"/>
            </a:schemeClr>
          </a:solidFill>
          <a:latin typeface="Calibri" panose="020F0502020204030204" pitchFamily="34" charset="0"/>
          <a:ea typeface="+mn-ea"/>
          <a:cs typeface="Calibri" panose="020F0502020204030204" pitchFamily="34" charset="0"/>
        </a:defRPr>
      </a:lvl2pPr>
      <a:lvl3pPr marL="1142971" indent="-182875" algn="l" defTabSz="914377" rtl="0" eaLnBrk="1" latinLnBrk="0" hangingPunct="1">
        <a:lnSpc>
          <a:spcPct val="114000"/>
        </a:lnSpc>
        <a:spcBef>
          <a:spcPts val="1200"/>
        </a:spcBef>
        <a:spcAft>
          <a:spcPts val="0"/>
        </a:spcAft>
        <a:buClr>
          <a:schemeClr val="accent1"/>
        </a:buClr>
        <a:buFont typeface="Wingdings" panose="05000000000000000000" pitchFamily="2" charset="2"/>
        <a:buChar char="§"/>
        <a:defRPr sz="2000" kern="1200">
          <a:solidFill>
            <a:schemeClr val="tx1">
              <a:lumMod val="65000"/>
              <a:lumOff val="35000"/>
            </a:schemeClr>
          </a:solidFill>
          <a:latin typeface="Calibri" panose="020F0502020204030204" pitchFamily="34" charset="0"/>
          <a:ea typeface="+mn-ea"/>
          <a:cs typeface="Calibri" panose="020F0502020204030204" pitchFamily="34" charset="0"/>
        </a:defRPr>
      </a:lvl3pPr>
      <a:lvl4pPr marL="1600160" indent="-182875" algn="l" defTabSz="914377"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349" indent="-182875" algn="l" defTabSz="914377"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537" indent="-228594" algn="l" defTabSz="914377"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726" indent="-228594" algn="l" defTabSz="914377"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8914" indent="-228594" algn="l" defTabSz="914377"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103" indent="-228594" algn="l" defTabSz="914377"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5CA39A-2F32-4D7A-9A5C-16B025C485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EBA13D-4928-42E8-8F86-86A194EDE3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1B2464-D782-49FB-8FF2-6EE3377D22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3FE297-9DD8-407C-B86A-0A38DD2BB095}" type="datetimeFigureOut">
              <a:rPr lang="en-US" smtClean="0"/>
              <a:t>1/25/2024</a:t>
            </a:fld>
            <a:endParaRPr lang="en-US"/>
          </a:p>
        </p:txBody>
      </p:sp>
      <p:sp>
        <p:nvSpPr>
          <p:cNvPr id="5" name="Footer Placeholder 4">
            <a:extLst>
              <a:ext uri="{FF2B5EF4-FFF2-40B4-BE49-F238E27FC236}">
                <a16:creationId xmlns:a16="http://schemas.microsoft.com/office/drawing/2014/main" id="{7548CEF5-33B0-4030-B290-8F2DC83DAD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0CFDFC5-13EA-4D30-949C-2FA66481E4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6F04FF-C270-4EEA-871D-77A829F78E8D}" type="slidenum">
              <a:rPr lang="en-US" smtClean="0"/>
              <a:t>‹#›</a:t>
            </a:fld>
            <a:endParaRPr lang="en-US"/>
          </a:p>
        </p:txBody>
      </p:sp>
    </p:spTree>
    <p:extLst>
      <p:ext uri="{BB962C8B-B14F-4D97-AF65-F5344CB8AC3E}">
        <p14:creationId xmlns:p14="http://schemas.microsoft.com/office/powerpoint/2010/main" val="1840668457"/>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9.svg"/><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9.svg"/><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9.svg"/><Relationship Id="rId4" Type="http://schemas.openxmlformats.org/officeDocument/2006/relationships/image" Target="../media/image28.png"/></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00891" y="4684420"/>
            <a:ext cx="8801283" cy="1411583"/>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11873" y="762003"/>
            <a:ext cx="8790301" cy="3810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1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2001"/>
            <a:ext cx="3289875"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282ECC9-72B7-406F-B47C-FD5CB769A168}"/>
              </a:ext>
            </a:extLst>
          </p:cNvPr>
          <p:cNvSpPr>
            <a:spLocks noGrp="1"/>
          </p:cNvSpPr>
          <p:nvPr>
            <p:ph type="ctrTitle"/>
          </p:nvPr>
        </p:nvSpPr>
        <p:spPr>
          <a:xfrm>
            <a:off x="4147173" y="1464011"/>
            <a:ext cx="7187529" cy="2458412"/>
          </a:xfrm>
        </p:spPr>
        <p:txBody>
          <a:bodyPr anchor="ctr">
            <a:normAutofit/>
          </a:bodyPr>
          <a:lstStyle/>
          <a:p>
            <a:pPr algn="ctr"/>
            <a:r>
              <a:rPr lang="en-US" sz="5400" dirty="0">
                <a:solidFill>
                  <a:schemeClr val="bg1"/>
                </a:solidFill>
              </a:rPr>
              <a:t>Lions, Tigers, and Bears – OH MY!</a:t>
            </a:r>
          </a:p>
        </p:txBody>
      </p:sp>
      <p:sp>
        <p:nvSpPr>
          <p:cNvPr id="5" name="Subtitle 4">
            <a:extLst>
              <a:ext uri="{FF2B5EF4-FFF2-40B4-BE49-F238E27FC236}">
                <a16:creationId xmlns:a16="http://schemas.microsoft.com/office/drawing/2014/main" id="{70A233EC-9F8A-442C-9D93-D1BA0CE9EE79}"/>
              </a:ext>
            </a:extLst>
          </p:cNvPr>
          <p:cNvSpPr>
            <a:spLocks noGrp="1"/>
          </p:cNvSpPr>
          <p:nvPr>
            <p:ph type="subTitle" idx="1"/>
          </p:nvPr>
        </p:nvSpPr>
        <p:spPr>
          <a:xfrm>
            <a:off x="3722626" y="5006151"/>
            <a:ext cx="8226919" cy="768116"/>
          </a:xfrm>
        </p:spPr>
        <p:txBody>
          <a:bodyPr anchor="t">
            <a:normAutofit/>
          </a:bodyPr>
          <a:lstStyle/>
          <a:p>
            <a:pPr algn="ctr"/>
            <a:r>
              <a:rPr lang="en-US" sz="2400" dirty="0">
                <a:solidFill>
                  <a:schemeClr val="bg1"/>
                </a:solidFill>
              </a:rPr>
              <a:t>Service and Assistance Animals in the Job Corps Program</a:t>
            </a:r>
          </a:p>
        </p:txBody>
      </p:sp>
      <p:pic>
        <p:nvPicPr>
          <p:cNvPr id="11" name="Picture 10" descr="A large brown dog lying on the grass&#10;&#10;Description generated with high confidence">
            <a:extLst>
              <a:ext uri="{FF2B5EF4-FFF2-40B4-BE49-F238E27FC236}">
                <a16:creationId xmlns:a16="http://schemas.microsoft.com/office/drawing/2014/main" id="{2B6A8B96-08B0-4E89-83B4-E54CF253DD4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225507" y="2151513"/>
            <a:ext cx="2838860" cy="2554975"/>
          </a:xfrm>
          <a:prstGeom prst="rect">
            <a:avLst/>
          </a:prstGeom>
        </p:spPr>
      </p:pic>
    </p:spTree>
    <p:extLst>
      <p:ext uri="{BB962C8B-B14F-4D97-AF65-F5344CB8AC3E}">
        <p14:creationId xmlns:p14="http://schemas.microsoft.com/office/powerpoint/2010/main" val="2668130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0FE9E7-7B8A-4667-9517-231F428597B2}"/>
              </a:ext>
            </a:extLst>
          </p:cNvPr>
          <p:cNvSpPr>
            <a:spLocks noGrp="1"/>
          </p:cNvSpPr>
          <p:nvPr>
            <p:ph type="sldNum" sz="quarter" idx="12"/>
          </p:nvPr>
        </p:nvSpPr>
        <p:spPr/>
        <p:txBody>
          <a:bodyPr/>
          <a:lstStyle/>
          <a:p>
            <a:fld id="{4FAB73BC-B049-4115-A692-8D63A059BFB8}" type="slidenum">
              <a:rPr lang="en-US" smtClean="0"/>
              <a:pPr/>
              <a:t>10</a:t>
            </a:fld>
            <a:endParaRPr lang="en-US" dirty="0"/>
          </a:p>
        </p:txBody>
      </p:sp>
      <p:sp>
        <p:nvSpPr>
          <p:cNvPr id="15" name="Rectangle 14">
            <a:extLst>
              <a:ext uri="{FF2B5EF4-FFF2-40B4-BE49-F238E27FC236}">
                <a16:creationId xmlns:a16="http://schemas.microsoft.com/office/drawing/2014/main" id="{A2F35228-0C7F-41F7-A6EE-369DFA02BCAF}"/>
              </a:ext>
            </a:extLst>
          </p:cNvPr>
          <p:cNvSpPr/>
          <p:nvPr/>
        </p:nvSpPr>
        <p:spPr>
          <a:xfrm>
            <a:off x="8059480" y="754912"/>
            <a:ext cx="3742661" cy="533754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직사각형 22">
            <a:extLst>
              <a:ext uri="{FF2B5EF4-FFF2-40B4-BE49-F238E27FC236}">
                <a16:creationId xmlns:a16="http://schemas.microsoft.com/office/drawing/2014/main" id="{B7635054-3C1B-4055-B27A-8B5911A8B3A1}"/>
              </a:ext>
            </a:extLst>
          </p:cNvPr>
          <p:cNvSpPr>
            <a:spLocks noChangeArrowheads="1"/>
          </p:cNvSpPr>
          <p:nvPr/>
        </p:nvSpPr>
        <p:spPr bwMode="auto">
          <a:xfrm>
            <a:off x="8282763" y="1826762"/>
            <a:ext cx="3232297" cy="2982098"/>
          </a:xfrm>
          <a:prstGeom prst="rect">
            <a:avLst/>
          </a:prstGeom>
          <a:noFill/>
        </p:spPr>
        <p:txBody>
          <a:bodyPr wrap="square" rtlCol="0" anchor="ctr">
            <a:spAutoFit/>
          </a:bodyPr>
          <a:lstStyle/>
          <a:p>
            <a:pPr marL="404813" indent="-404813" defTabSz="914400">
              <a:lnSpc>
                <a:spcPct val="114000"/>
              </a:lnSpc>
              <a:spcBef>
                <a:spcPts val="1200"/>
              </a:spcBef>
              <a:buFont typeface="Wingdings" panose="05000000000000000000" pitchFamily="2" charset="2"/>
              <a:buChar char="§"/>
            </a:pPr>
            <a:r>
              <a:rPr lang="en-US" altLang="ko-KR" sz="2800" dirty="0">
                <a:solidFill>
                  <a:schemeClr val="bg1"/>
                </a:solidFill>
                <a:latin typeface="Calibri" panose="020F0502020204030204" pitchFamily="34" charset="0"/>
                <a:cs typeface="Calibri" panose="020F0502020204030204" pitchFamily="34" charset="0"/>
              </a:rPr>
              <a:t>No?</a:t>
            </a:r>
          </a:p>
          <a:p>
            <a:pPr marL="744538" lvl="1" indent="-287338" defTabSz="914400">
              <a:lnSpc>
                <a:spcPct val="114000"/>
              </a:lnSpc>
              <a:spcBef>
                <a:spcPts val="1200"/>
              </a:spcBef>
              <a:buFont typeface="Wingdings" panose="05000000000000000000" pitchFamily="2" charset="2"/>
              <a:buChar char=""/>
            </a:pPr>
            <a:r>
              <a:rPr lang="en-US" altLang="ko-KR" sz="2800" dirty="0">
                <a:solidFill>
                  <a:schemeClr val="bg1"/>
                </a:solidFill>
                <a:latin typeface="Calibri" panose="020F0502020204030204" pitchFamily="34" charset="0"/>
                <a:cs typeface="Calibri" panose="020F0502020204030204" pitchFamily="34" charset="0"/>
              </a:rPr>
              <a:t>Process stops.</a:t>
            </a:r>
          </a:p>
          <a:p>
            <a:pPr marL="404813" indent="-404813" defTabSz="914400">
              <a:lnSpc>
                <a:spcPct val="114000"/>
              </a:lnSpc>
              <a:spcBef>
                <a:spcPts val="1200"/>
              </a:spcBef>
              <a:buFont typeface="Wingdings" panose="05000000000000000000" pitchFamily="2" charset="2"/>
              <a:buChar char="§"/>
            </a:pPr>
            <a:r>
              <a:rPr lang="en-US" altLang="ko-KR" sz="2800" dirty="0">
                <a:solidFill>
                  <a:schemeClr val="bg1"/>
                </a:solidFill>
                <a:latin typeface="Calibri" panose="020F0502020204030204" pitchFamily="34" charset="0"/>
                <a:cs typeface="Calibri" panose="020F0502020204030204" pitchFamily="34" charset="0"/>
              </a:rPr>
              <a:t>Yes?</a:t>
            </a:r>
          </a:p>
          <a:p>
            <a:pPr marL="744538" lvl="1" indent="-287338" defTabSz="914400">
              <a:lnSpc>
                <a:spcPct val="114000"/>
              </a:lnSpc>
              <a:spcBef>
                <a:spcPts val="1200"/>
              </a:spcBef>
              <a:buFont typeface="Wingdings" panose="05000000000000000000" pitchFamily="2" charset="2"/>
              <a:buChar char=" "/>
            </a:pPr>
            <a:r>
              <a:rPr lang="en-US" altLang="ko-KR" sz="2800" dirty="0">
                <a:solidFill>
                  <a:schemeClr val="bg1"/>
                </a:solidFill>
                <a:latin typeface="Calibri" panose="020F0502020204030204" pitchFamily="34" charset="0"/>
                <a:cs typeface="Calibri" panose="020F0502020204030204" pitchFamily="34" charset="0"/>
              </a:rPr>
              <a:t>Proceed to Step 4.</a:t>
            </a:r>
          </a:p>
        </p:txBody>
      </p:sp>
      <p:sp>
        <p:nvSpPr>
          <p:cNvPr id="19" name="Title 18">
            <a:extLst>
              <a:ext uri="{FF2B5EF4-FFF2-40B4-BE49-F238E27FC236}">
                <a16:creationId xmlns:a16="http://schemas.microsoft.com/office/drawing/2014/main" id="{D4747E8D-6789-400F-8B90-E5FA46F28ABB}"/>
              </a:ext>
            </a:extLst>
          </p:cNvPr>
          <p:cNvSpPr>
            <a:spLocks noGrp="1"/>
          </p:cNvSpPr>
          <p:nvPr>
            <p:ph type="title"/>
          </p:nvPr>
        </p:nvSpPr>
        <p:spPr>
          <a:xfrm>
            <a:off x="238104" y="1615031"/>
            <a:ext cx="2451934" cy="3617304"/>
          </a:xfrm>
        </p:spPr>
        <p:txBody>
          <a:bodyPr>
            <a:noAutofit/>
          </a:bodyPr>
          <a:lstStyle/>
          <a:p>
            <a:r>
              <a:rPr lang="en-US" sz="4800" dirty="0"/>
              <a:t>Service Animals</a:t>
            </a:r>
            <a:br>
              <a:rPr lang="en-US" sz="4800" dirty="0"/>
            </a:br>
            <a:br>
              <a:rPr lang="en-US" sz="4800" dirty="0"/>
            </a:br>
            <a:r>
              <a:rPr lang="en-US" dirty="0">
                <a:solidFill>
                  <a:srgbClr val="FFFF99"/>
                </a:solidFill>
              </a:rPr>
              <a:t>Step 3</a:t>
            </a:r>
          </a:p>
        </p:txBody>
      </p:sp>
      <p:sp>
        <p:nvSpPr>
          <p:cNvPr id="4" name="Content Placeholder 3">
            <a:extLst>
              <a:ext uri="{FF2B5EF4-FFF2-40B4-BE49-F238E27FC236}">
                <a16:creationId xmlns:a16="http://schemas.microsoft.com/office/drawing/2014/main" id="{BD8EAE9F-F2DA-4C15-A67F-3B7350FB329A}"/>
              </a:ext>
            </a:extLst>
          </p:cNvPr>
          <p:cNvSpPr>
            <a:spLocks noGrp="1"/>
          </p:cNvSpPr>
          <p:nvPr>
            <p:ph sz="half" idx="1"/>
          </p:nvPr>
        </p:nvSpPr>
        <p:spPr>
          <a:xfrm>
            <a:off x="3963728" y="1615031"/>
            <a:ext cx="3474720" cy="3617304"/>
          </a:xfrm>
        </p:spPr>
        <p:txBody>
          <a:bodyPr>
            <a:normAutofit fontScale="92500"/>
          </a:bodyPr>
          <a:lstStyle/>
          <a:p>
            <a:pPr marL="0" indent="0">
              <a:buNone/>
            </a:pPr>
            <a:r>
              <a:rPr lang="en-US" sz="2800" dirty="0"/>
              <a:t>The individual </a:t>
            </a:r>
            <a:r>
              <a:rPr lang="en-US" sz="2800" b="1" dirty="0">
                <a:solidFill>
                  <a:schemeClr val="tx1"/>
                </a:solidFill>
              </a:rPr>
              <a:t>confirms</a:t>
            </a:r>
            <a:r>
              <a:rPr lang="en-US" sz="2800" dirty="0">
                <a:solidFill>
                  <a:schemeClr val="tx1"/>
                </a:solidFill>
              </a:rPr>
              <a:t> that the animal is:</a:t>
            </a:r>
          </a:p>
          <a:p>
            <a:r>
              <a:rPr lang="en-US" sz="2800" b="1" dirty="0">
                <a:solidFill>
                  <a:srgbClr val="00B050"/>
                </a:solidFill>
              </a:rPr>
              <a:t> required because of a disability</a:t>
            </a:r>
            <a:r>
              <a:rPr lang="en-US" sz="2800" dirty="0"/>
              <a:t> and </a:t>
            </a:r>
          </a:p>
          <a:p>
            <a:r>
              <a:rPr lang="en-US" sz="2800" b="1" dirty="0"/>
              <a:t>indicates </a:t>
            </a:r>
            <a:r>
              <a:rPr lang="en-US" sz="2800" b="1" dirty="0">
                <a:solidFill>
                  <a:srgbClr val="00B050"/>
                </a:solidFill>
              </a:rPr>
              <a:t>work or task the animal has been trained </a:t>
            </a:r>
            <a:r>
              <a:rPr lang="en-US" sz="2800" dirty="0"/>
              <a:t>to perform?</a:t>
            </a:r>
          </a:p>
        </p:txBody>
      </p:sp>
    </p:spTree>
    <p:extLst>
      <p:ext uri="{BB962C8B-B14F-4D97-AF65-F5344CB8AC3E}">
        <p14:creationId xmlns:p14="http://schemas.microsoft.com/office/powerpoint/2010/main" val="4007698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0FE9E7-7B8A-4667-9517-231F428597B2}"/>
              </a:ext>
            </a:extLst>
          </p:cNvPr>
          <p:cNvSpPr>
            <a:spLocks noGrp="1"/>
          </p:cNvSpPr>
          <p:nvPr>
            <p:ph type="sldNum" sz="quarter" idx="12"/>
          </p:nvPr>
        </p:nvSpPr>
        <p:spPr/>
        <p:txBody>
          <a:bodyPr/>
          <a:lstStyle/>
          <a:p>
            <a:fld id="{4FAB73BC-B049-4115-A692-8D63A059BFB8}" type="slidenum">
              <a:rPr lang="en-US" smtClean="0"/>
              <a:pPr/>
              <a:t>11</a:t>
            </a:fld>
            <a:endParaRPr lang="en-US" dirty="0"/>
          </a:p>
        </p:txBody>
      </p:sp>
      <p:sp>
        <p:nvSpPr>
          <p:cNvPr id="15" name="Rectangle 14">
            <a:extLst>
              <a:ext uri="{FF2B5EF4-FFF2-40B4-BE49-F238E27FC236}">
                <a16:creationId xmlns:a16="http://schemas.microsoft.com/office/drawing/2014/main" id="{A2F35228-0C7F-41F7-A6EE-369DFA02BCAF}"/>
              </a:ext>
            </a:extLst>
          </p:cNvPr>
          <p:cNvSpPr/>
          <p:nvPr/>
        </p:nvSpPr>
        <p:spPr>
          <a:xfrm>
            <a:off x="8059480" y="754912"/>
            <a:ext cx="3742661" cy="533754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직사각형 22">
            <a:extLst>
              <a:ext uri="{FF2B5EF4-FFF2-40B4-BE49-F238E27FC236}">
                <a16:creationId xmlns:a16="http://schemas.microsoft.com/office/drawing/2014/main" id="{B7635054-3C1B-4055-B27A-8B5911A8B3A1}"/>
              </a:ext>
            </a:extLst>
          </p:cNvPr>
          <p:cNvSpPr>
            <a:spLocks noChangeArrowheads="1"/>
          </p:cNvSpPr>
          <p:nvPr/>
        </p:nvSpPr>
        <p:spPr bwMode="auto">
          <a:xfrm>
            <a:off x="8314661" y="1284443"/>
            <a:ext cx="3232297" cy="4278479"/>
          </a:xfrm>
          <a:prstGeom prst="rect">
            <a:avLst/>
          </a:prstGeom>
          <a:noFill/>
        </p:spPr>
        <p:txBody>
          <a:bodyPr wrap="square" rtlCol="0" anchor="ctr">
            <a:spAutoFit/>
          </a:bodyPr>
          <a:lstStyle/>
          <a:p>
            <a:pPr defTabSz="914400">
              <a:lnSpc>
                <a:spcPct val="114000"/>
              </a:lnSpc>
              <a:spcBef>
                <a:spcPts val="1200"/>
              </a:spcBef>
            </a:pPr>
            <a:r>
              <a:rPr lang="en-US" altLang="ko-KR" sz="2400" dirty="0">
                <a:solidFill>
                  <a:schemeClr val="bg1"/>
                </a:solidFill>
                <a:latin typeface="Calibri" panose="020F0502020204030204" pitchFamily="34" charset="0"/>
                <a:cs typeface="Calibri" panose="020F0502020204030204" pitchFamily="34" charset="0"/>
              </a:rPr>
              <a:t>Since the ACCESS issue has been resolved AND because the individual confirmed that they are an individual with a disability, engage the individual in the interactive disability accommodation (DA) process.</a:t>
            </a:r>
          </a:p>
        </p:txBody>
      </p:sp>
      <p:sp>
        <p:nvSpPr>
          <p:cNvPr id="19" name="Title 18">
            <a:extLst>
              <a:ext uri="{FF2B5EF4-FFF2-40B4-BE49-F238E27FC236}">
                <a16:creationId xmlns:a16="http://schemas.microsoft.com/office/drawing/2014/main" id="{D4747E8D-6789-400F-8B90-E5FA46F28ABB}"/>
              </a:ext>
            </a:extLst>
          </p:cNvPr>
          <p:cNvSpPr>
            <a:spLocks noGrp="1"/>
          </p:cNvSpPr>
          <p:nvPr>
            <p:ph type="title"/>
          </p:nvPr>
        </p:nvSpPr>
        <p:spPr>
          <a:xfrm>
            <a:off x="238104" y="1615031"/>
            <a:ext cx="2451934" cy="3617304"/>
          </a:xfrm>
        </p:spPr>
        <p:txBody>
          <a:bodyPr>
            <a:noAutofit/>
          </a:bodyPr>
          <a:lstStyle/>
          <a:p>
            <a:r>
              <a:rPr lang="en-US" sz="4800" dirty="0"/>
              <a:t>Service Animals</a:t>
            </a:r>
            <a:br>
              <a:rPr lang="en-US" sz="4800" dirty="0"/>
            </a:br>
            <a:br>
              <a:rPr lang="en-US" sz="4800" dirty="0"/>
            </a:br>
            <a:r>
              <a:rPr lang="en-US" dirty="0">
                <a:solidFill>
                  <a:srgbClr val="FFFF99"/>
                </a:solidFill>
              </a:rPr>
              <a:t>Step 3 </a:t>
            </a:r>
            <a:r>
              <a:rPr lang="en-US" sz="2400" dirty="0">
                <a:solidFill>
                  <a:srgbClr val="FFFF99"/>
                </a:solidFill>
              </a:rPr>
              <a:t>(cont.)</a:t>
            </a:r>
          </a:p>
        </p:txBody>
      </p:sp>
      <p:sp>
        <p:nvSpPr>
          <p:cNvPr id="4" name="Content Placeholder 3">
            <a:extLst>
              <a:ext uri="{FF2B5EF4-FFF2-40B4-BE49-F238E27FC236}">
                <a16:creationId xmlns:a16="http://schemas.microsoft.com/office/drawing/2014/main" id="{BD8EAE9F-F2DA-4C15-A67F-3B7350FB329A}"/>
              </a:ext>
            </a:extLst>
          </p:cNvPr>
          <p:cNvSpPr>
            <a:spLocks noGrp="1"/>
          </p:cNvSpPr>
          <p:nvPr>
            <p:ph sz="half" idx="1"/>
          </p:nvPr>
        </p:nvSpPr>
        <p:spPr>
          <a:xfrm>
            <a:off x="3984870" y="1615031"/>
            <a:ext cx="3474720" cy="3617304"/>
          </a:xfrm>
        </p:spPr>
        <p:txBody>
          <a:bodyPr>
            <a:normAutofit fontScale="92500" lnSpcReduction="20000"/>
          </a:bodyPr>
          <a:lstStyle/>
          <a:p>
            <a:pPr marL="0" indent="0">
              <a:buNone/>
            </a:pPr>
            <a:r>
              <a:rPr lang="en-US" sz="2800" dirty="0"/>
              <a:t>The individual </a:t>
            </a:r>
            <a:r>
              <a:rPr lang="en-US" sz="2800" b="1" dirty="0">
                <a:solidFill>
                  <a:schemeClr val="tx1"/>
                </a:solidFill>
              </a:rPr>
              <a:t>confirms</a:t>
            </a:r>
            <a:r>
              <a:rPr lang="en-US" sz="2800" dirty="0">
                <a:solidFill>
                  <a:schemeClr val="tx1"/>
                </a:solidFill>
              </a:rPr>
              <a:t> that the animal is:</a:t>
            </a:r>
          </a:p>
          <a:p>
            <a:r>
              <a:rPr lang="en-US" sz="2800" b="1" dirty="0">
                <a:solidFill>
                  <a:srgbClr val="00B050"/>
                </a:solidFill>
              </a:rPr>
              <a:t> required because of a disability</a:t>
            </a:r>
            <a:endParaRPr lang="en-US" sz="2800" dirty="0"/>
          </a:p>
          <a:p>
            <a:r>
              <a:rPr lang="en-US" sz="2800" b="1" dirty="0"/>
              <a:t>BUT </a:t>
            </a:r>
            <a:r>
              <a:rPr lang="en-US" sz="2800" b="1" dirty="0">
                <a:solidFill>
                  <a:srgbClr val="C00000"/>
                </a:solidFill>
              </a:rPr>
              <a:t>cannot</a:t>
            </a:r>
            <a:r>
              <a:rPr lang="en-US" sz="2800" b="1" dirty="0"/>
              <a:t> indicate </a:t>
            </a:r>
            <a:r>
              <a:rPr lang="en-US" sz="2800" b="1" dirty="0">
                <a:solidFill>
                  <a:srgbClr val="00B050"/>
                </a:solidFill>
              </a:rPr>
              <a:t>work or task the animal has been trained </a:t>
            </a:r>
            <a:r>
              <a:rPr lang="en-US" sz="2800" dirty="0"/>
              <a:t>to perform?</a:t>
            </a:r>
          </a:p>
        </p:txBody>
      </p:sp>
    </p:spTree>
    <p:extLst>
      <p:ext uri="{BB962C8B-B14F-4D97-AF65-F5344CB8AC3E}">
        <p14:creationId xmlns:p14="http://schemas.microsoft.com/office/powerpoint/2010/main" val="4277286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0FE9E7-7B8A-4667-9517-231F428597B2}"/>
              </a:ext>
            </a:extLst>
          </p:cNvPr>
          <p:cNvSpPr>
            <a:spLocks noGrp="1"/>
          </p:cNvSpPr>
          <p:nvPr>
            <p:ph type="sldNum" sz="quarter" idx="12"/>
          </p:nvPr>
        </p:nvSpPr>
        <p:spPr/>
        <p:txBody>
          <a:bodyPr/>
          <a:lstStyle/>
          <a:p>
            <a:fld id="{4FAB73BC-B049-4115-A692-8D63A059BFB8}" type="slidenum">
              <a:rPr lang="en-US" smtClean="0"/>
              <a:pPr/>
              <a:t>12</a:t>
            </a:fld>
            <a:endParaRPr lang="en-US" dirty="0"/>
          </a:p>
        </p:txBody>
      </p:sp>
      <p:sp>
        <p:nvSpPr>
          <p:cNvPr id="15" name="Rectangle 14">
            <a:extLst>
              <a:ext uri="{FF2B5EF4-FFF2-40B4-BE49-F238E27FC236}">
                <a16:creationId xmlns:a16="http://schemas.microsoft.com/office/drawing/2014/main" id="{A2F35228-0C7F-41F7-A6EE-369DFA02BCAF}"/>
              </a:ext>
            </a:extLst>
          </p:cNvPr>
          <p:cNvSpPr/>
          <p:nvPr/>
        </p:nvSpPr>
        <p:spPr>
          <a:xfrm>
            <a:off x="8059480" y="754912"/>
            <a:ext cx="3742661" cy="533754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직사각형 22">
            <a:extLst>
              <a:ext uri="{FF2B5EF4-FFF2-40B4-BE49-F238E27FC236}">
                <a16:creationId xmlns:a16="http://schemas.microsoft.com/office/drawing/2014/main" id="{B7635054-3C1B-4055-B27A-8B5911A8B3A1}"/>
              </a:ext>
            </a:extLst>
          </p:cNvPr>
          <p:cNvSpPr>
            <a:spLocks noChangeArrowheads="1"/>
          </p:cNvSpPr>
          <p:nvPr/>
        </p:nvSpPr>
        <p:spPr bwMode="auto">
          <a:xfrm>
            <a:off x="8314661" y="1181017"/>
            <a:ext cx="3232297" cy="4485330"/>
          </a:xfrm>
          <a:prstGeom prst="rect">
            <a:avLst/>
          </a:prstGeom>
          <a:noFill/>
        </p:spPr>
        <p:txBody>
          <a:bodyPr wrap="square" rtlCol="0" anchor="ctr">
            <a:spAutoFit/>
          </a:bodyPr>
          <a:lstStyle/>
          <a:p>
            <a:pPr marL="404813" indent="-404813" defTabSz="914400">
              <a:lnSpc>
                <a:spcPct val="114000"/>
              </a:lnSpc>
              <a:buFont typeface="Wingdings" panose="05000000000000000000" pitchFamily="2" charset="2"/>
              <a:buChar char="§"/>
            </a:pPr>
            <a:r>
              <a:rPr lang="en-US" altLang="ko-KR" sz="2800" dirty="0">
                <a:solidFill>
                  <a:schemeClr val="bg1"/>
                </a:solidFill>
                <a:latin typeface="Calibri" panose="020F0502020204030204" pitchFamily="34" charset="0"/>
                <a:cs typeface="Calibri" panose="020F0502020204030204" pitchFamily="34" charset="0"/>
              </a:rPr>
              <a:t>No?</a:t>
            </a:r>
          </a:p>
          <a:p>
            <a:pPr marL="796925" lvl="1" indent="-339725" defTabSz="914400">
              <a:lnSpc>
                <a:spcPct val="114000"/>
              </a:lnSpc>
              <a:buFont typeface="Wingdings" panose="05000000000000000000" pitchFamily="2" charset="2"/>
              <a:buChar char=""/>
            </a:pPr>
            <a:r>
              <a:rPr lang="en-US" altLang="ko-KR" sz="2800" dirty="0">
                <a:solidFill>
                  <a:schemeClr val="bg1"/>
                </a:solidFill>
                <a:latin typeface="Calibri" panose="020F0502020204030204" pitchFamily="34" charset="0"/>
                <a:cs typeface="Calibri" panose="020F0502020204030204" pitchFamily="34" charset="0"/>
              </a:rPr>
              <a:t>The animal </a:t>
            </a:r>
            <a:r>
              <a:rPr lang="en-US" altLang="ko-KR" sz="2800" b="1" u="sng" dirty="0">
                <a:solidFill>
                  <a:schemeClr val="bg1"/>
                </a:solidFill>
                <a:latin typeface="Calibri" panose="020F0502020204030204" pitchFamily="34" charset="0"/>
                <a:cs typeface="Calibri" panose="020F0502020204030204" pitchFamily="34" charset="0"/>
              </a:rPr>
              <a:t>will not</a:t>
            </a:r>
            <a:r>
              <a:rPr lang="en-US" altLang="ko-KR" sz="2800" b="1" dirty="0">
                <a:solidFill>
                  <a:schemeClr val="bg1"/>
                </a:solidFill>
                <a:latin typeface="Calibri" panose="020F0502020204030204" pitchFamily="34" charset="0"/>
                <a:cs typeface="Calibri" panose="020F0502020204030204" pitchFamily="34" charset="0"/>
              </a:rPr>
              <a:t> be able</a:t>
            </a:r>
            <a:r>
              <a:rPr lang="en-US" altLang="ko-KR" sz="2800" dirty="0">
                <a:solidFill>
                  <a:schemeClr val="bg1"/>
                </a:solidFill>
                <a:latin typeface="Calibri" panose="020F0502020204030204" pitchFamily="34" charset="0"/>
                <a:cs typeface="Calibri" panose="020F0502020204030204" pitchFamily="34" charset="0"/>
              </a:rPr>
              <a:t> to accompany the individual.*</a:t>
            </a:r>
          </a:p>
          <a:p>
            <a:pPr marL="404813" indent="-404813" defTabSz="914400">
              <a:lnSpc>
                <a:spcPct val="114000"/>
              </a:lnSpc>
              <a:buFont typeface="Wingdings" panose="05000000000000000000" pitchFamily="2" charset="2"/>
              <a:buChar char="§"/>
            </a:pPr>
            <a:r>
              <a:rPr lang="en-US" altLang="ko-KR" sz="2800" dirty="0">
                <a:solidFill>
                  <a:schemeClr val="bg1"/>
                </a:solidFill>
                <a:latin typeface="Calibri" panose="020F0502020204030204" pitchFamily="34" charset="0"/>
                <a:cs typeface="Calibri" panose="020F0502020204030204" pitchFamily="34" charset="0"/>
              </a:rPr>
              <a:t>Yes?</a:t>
            </a:r>
          </a:p>
          <a:p>
            <a:pPr marL="796925" lvl="1" indent="-339725" defTabSz="914400">
              <a:lnSpc>
                <a:spcPct val="114000"/>
              </a:lnSpc>
              <a:buFont typeface="Wingdings" panose="05000000000000000000" pitchFamily="2" charset="2"/>
              <a:buChar char=" "/>
            </a:pPr>
            <a:r>
              <a:rPr lang="en-US" altLang="ko-KR" sz="2800" b="1" dirty="0">
                <a:solidFill>
                  <a:schemeClr val="bg1"/>
                </a:solidFill>
                <a:latin typeface="Calibri" panose="020F0502020204030204" pitchFamily="34" charset="0"/>
                <a:cs typeface="Calibri" panose="020F0502020204030204" pitchFamily="34" charset="0"/>
              </a:rPr>
              <a:t>Prepare for arrival </a:t>
            </a:r>
            <a:r>
              <a:rPr lang="en-US" altLang="ko-KR" sz="2800" dirty="0">
                <a:solidFill>
                  <a:schemeClr val="bg1"/>
                </a:solidFill>
                <a:latin typeface="Calibri" panose="020F0502020204030204" pitchFamily="34" charset="0"/>
                <a:cs typeface="Calibri" panose="020F0502020204030204" pitchFamily="34" charset="0"/>
              </a:rPr>
              <a:t>of the service animal!</a:t>
            </a:r>
          </a:p>
        </p:txBody>
      </p:sp>
      <p:sp>
        <p:nvSpPr>
          <p:cNvPr id="19" name="Title 18">
            <a:extLst>
              <a:ext uri="{FF2B5EF4-FFF2-40B4-BE49-F238E27FC236}">
                <a16:creationId xmlns:a16="http://schemas.microsoft.com/office/drawing/2014/main" id="{D4747E8D-6789-400F-8B90-E5FA46F28ABB}"/>
              </a:ext>
            </a:extLst>
          </p:cNvPr>
          <p:cNvSpPr>
            <a:spLocks noGrp="1"/>
          </p:cNvSpPr>
          <p:nvPr>
            <p:ph type="title"/>
          </p:nvPr>
        </p:nvSpPr>
        <p:spPr>
          <a:xfrm>
            <a:off x="238104" y="1615031"/>
            <a:ext cx="2451934" cy="3617304"/>
          </a:xfrm>
        </p:spPr>
        <p:txBody>
          <a:bodyPr>
            <a:noAutofit/>
          </a:bodyPr>
          <a:lstStyle/>
          <a:p>
            <a:r>
              <a:rPr lang="en-US" sz="4800" dirty="0"/>
              <a:t>Service Animals</a:t>
            </a:r>
            <a:br>
              <a:rPr lang="en-US" sz="4800" dirty="0"/>
            </a:br>
            <a:br>
              <a:rPr lang="en-US" sz="4800" dirty="0"/>
            </a:br>
            <a:r>
              <a:rPr lang="en-US" dirty="0">
                <a:solidFill>
                  <a:srgbClr val="FFFF99"/>
                </a:solidFill>
              </a:rPr>
              <a:t>Step 4</a:t>
            </a:r>
          </a:p>
        </p:txBody>
      </p:sp>
      <p:sp>
        <p:nvSpPr>
          <p:cNvPr id="4" name="Content Placeholder 3">
            <a:extLst>
              <a:ext uri="{FF2B5EF4-FFF2-40B4-BE49-F238E27FC236}">
                <a16:creationId xmlns:a16="http://schemas.microsoft.com/office/drawing/2014/main" id="{BD8EAE9F-F2DA-4C15-A67F-3B7350FB329A}"/>
              </a:ext>
            </a:extLst>
          </p:cNvPr>
          <p:cNvSpPr>
            <a:spLocks noGrp="1"/>
          </p:cNvSpPr>
          <p:nvPr>
            <p:ph sz="half" idx="1"/>
          </p:nvPr>
        </p:nvSpPr>
        <p:spPr>
          <a:xfrm>
            <a:off x="3984870" y="1615031"/>
            <a:ext cx="3474720" cy="3617304"/>
          </a:xfrm>
        </p:spPr>
        <p:txBody>
          <a:bodyPr>
            <a:normAutofit/>
          </a:bodyPr>
          <a:lstStyle/>
          <a:p>
            <a:pPr marL="0" indent="0" algn="ctr">
              <a:buNone/>
            </a:pPr>
            <a:r>
              <a:rPr lang="en-US" sz="2800" dirty="0"/>
              <a:t>The center DC verifies the animal is </a:t>
            </a:r>
            <a:r>
              <a:rPr lang="en-US" sz="2800" b="1" dirty="0">
                <a:solidFill>
                  <a:srgbClr val="00B050"/>
                </a:solidFill>
              </a:rPr>
              <a:t>housebroken</a:t>
            </a:r>
            <a:r>
              <a:rPr lang="en-US" sz="2800" dirty="0"/>
              <a:t> and that the individual </a:t>
            </a:r>
            <a:r>
              <a:rPr lang="en-US" sz="2800" b="1" dirty="0">
                <a:solidFill>
                  <a:srgbClr val="00B050"/>
                </a:solidFill>
              </a:rPr>
              <a:t>can maintain control </a:t>
            </a:r>
            <a:r>
              <a:rPr lang="en-US" sz="2800" dirty="0"/>
              <a:t>of the animal?</a:t>
            </a:r>
          </a:p>
        </p:txBody>
      </p:sp>
      <p:sp>
        <p:nvSpPr>
          <p:cNvPr id="7" name="TextBox 6">
            <a:extLst>
              <a:ext uri="{FF2B5EF4-FFF2-40B4-BE49-F238E27FC236}">
                <a16:creationId xmlns:a16="http://schemas.microsoft.com/office/drawing/2014/main" id="{4A20AFFC-EE37-4941-B480-735A2AC56492}"/>
              </a:ext>
            </a:extLst>
          </p:cNvPr>
          <p:cNvSpPr txBox="1"/>
          <p:nvPr/>
        </p:nvSpPr>
        <p:spPr>
          <a:xfrm>
            <a:off x="3561908" y="5156025"/>
            <a:ext cx="4327450" cy="1477328"/>
          </a:xfrm>
          <a:prstGeom prst="rect">
            <a:avLst/>
          </a:prstGeom>
          <a:noFill/>
          <a:ln>
            <a:solidFill>
              <a:srgbClr val="C00000"/>
            </a:solidFill>
          </a:ln>
        </p:spPr>
        <p:txBody>
          <a:bodyPr wrap="square" rtlCol="0">
            <a:spAutoFit/>
          </a:bodyPr>
          <a:lstStyle/>
          <a:p>
            <a:r>
              <a:rPr lang="en-US" dirty="0">
                <a:latin typeface="Calibri" panose="020F0502020204030204" pitchFamily="34" charset="0"/>
                <a:cs typeface="Calibri" panose="020F0502020204030204" pitchFamily="34" charset="0"/>
              </a:rPr>
              <a:t>*Since the </a:t>
            </a:r>
            <a:r>
              <a:rPr lang="en-US" b="1" dirty="0">
                <a:latin typeface="Calibri" panose="020F0502020204030204" pitchFamily="34" charset="0"/>
                <a:cs typeface="Calibri" panose="020F0502020204030204" pitchFamily="34" charset="0"/>
              </a:rPr>
              <a:t>ACCESS</a:t>
            </a:r>
            <a:r>
              <a:rPr lang="en-US" dirty="0">
                <a:latin typeface="Calibri" panose="020F0502020204030204" pitchFamily="34" charset="0"/>
                <a:cs typeface="Calibri" panose="020F0502020204030204" pitchFamily="34" charset="0"/>
              </a:rPr>
              <a:t> issue has been resolved AND because the individual confirmed that they are an individual with a disability, </a:t>
            </a:r>
            <a:r>
              <a:rPr lang="en-US" b="1" dirty="0">
                <a:latin typeface="Calibri" panose="020F0502020204030204" pitchFamily="34" charset="0"/>
                <a:cs typeface="Calibri" panose="020F0502020204030204" pitchFamily="34" charset="0"/>
              </a:rPr>
              <a:t>engage the individual in the interactive disability accommodation (DA) process.</a:t>
            </a:r>
          </a:p>
        </p:txBody>
      </p:sp>
      <p:cxnSp>
        <p:nvCxnSpPr>
          <p:cNvPr id="5" name="Straight Arrow Connector 4">
            <a:extLst>
              <a:ext uri="{FF2B5EF4-FFF2-40B4-BE49-F238E27FC236}">
                <a16:creationId xmlns:a16="http://schemas.microsoft.com/office/drawing/2014/main" id="{5487FEA6-403F-417F-81E3-6E17A2686D53}"/>
              </a:ext>
            </a:extLst>
          </p:cNvPr>
          <p:cNvCxnSpPr>
            <a:cxnSpLocks/>
            <a:stCxn id="7" idx="0"/>
          </p:cNvCxnSpPr>
          <p:nvPr/>
        </p:nvCxnSpPr>
        <p:spPr>
          <a:xfrm flipV="1">
            <a:off x="5725633" y="3429000"/>
            <a:ext cx="3458557" cy="172702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123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EDC9147-3CF2-44E0-BE89-76710FB7C557}"/>
              </a:ext>
            </a:extLst>
          </p:cNvPr>
          <p:cNvSpPr>
            <a:spLocks noGrp="1"/>
          </p:cNvSpPr>
          <p:nvPr>
            <p:ph type="sldNum" sz="quarter" idx="12"/>
          </p:nvPr>
        </p:nvSpPr>
        <p:spPr/>
        <p:txBody>
          <a:bodyPr/>
          <a:lstStyle/>
          <a:p>
            <a:fld id="{4FAB73BC-B049-4115-A692-8D63A059BFB8}" type="slidenum">
              <a:rPr lang="en-US" smtClean="0"/>
              <a:pPr/>
              <a:t>13</a:t>
            </a:fld>
            <a:endParaRPr lang="en-US" dirty="0"/>
          </a:p>
        </p:txBody>
      </p:sp>
      <p:sp>
        <p:nvSpPr>
          <p:cNvPr id="12" name="Slide Number Placeholder 1">
            <a:extLst>
              <a:ext uri="{FF2B5EF4-FFF2-40B4-BE49-F238E27FC236}">
                <a16:creationId xmlns:a16="http://schemas.microsoft.com/office/drawing/2014/main" id="{CF12FF13-A6E8-4B00-91F2-2FB90739AED1}"/>
              </a:ext>
            </a:extLst>
          </p:cNvPr>
          <p:cNvSpPr txBox="1">
            <a:spLocks/>
          </p:cNvSpPr>
          <p:nvPr/>
        </p:nvSpPr>
        <p:spPr>
          <a:xfrm>
            <a:off x="10637676" y="6370525"/>
            <a:ext cx="1530927" cy="365125"/>
          </a:xfrm>
          <a:prstGeom prst="rect">
            <a:avLst/>
          </a:prstGeom>
        </p:spPr>
        <p:txBody>
          <a:bodyPr vert="horz" lIns="91440" tIns="45720" rIns="91440" bIns="45720" rtlCol="0" anchor="ctr"/>
          <a:lstStyle>
            <a:defPPr>
              <a:defRPr lang="en-US"/>
            </a:defPPr>
            <a:lvl1pPr marL="0" algn="ctr" defTabSz="457200" rtl="0" eaLnBrk="1" latinLnBrk="0" hangingPunct="1">
              <a:defRPr sz="1200" b="0" kern="1200">
                <a:solidFill>
                  <a:schemeClr val="tx1"/>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AB73BC-B049-4115-A692-8D63A059BFB8}" type="slidenum">
              <a:rPr lang="en-US" smtClean="0"/>
              <a:pPr/>
              <a:t>13</a:t>
            </a:fld>
            <a:endParaRPr lang="en-US" dirty="0"/>
          </a:p>
        </p:txBody>
      </p:sp>
      <p:pic>
        <p:nvPicPr>
          <p:cNvPr id="38" name="Picture 37">
            <a:extLst>
              <a:ext uri="{FF2B5EF4-FFF2-40B4-BE49-F238E27FC236}">
                <a16:creationId xmlns:a16="http://schemas.microsoft.com/office/drawing/2014/main" id="{81516F2D-E3A3-1FF1-F344-2C4C1E98C70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80099" y="314448"/>
            <a:ext cx="10589142" cy="6056077"/>
          </a:xfrm>
          <a:prstGeom prst="rect">
            <a:avLst/>
          </a:prstGeom>
        </p:spPr>
      </p:pic>
    </p:spTree>
    <p:extLst>
      <p:ext uri="{BB962C8B-B14F-4D97-AF65-F5344CB8AC3E}">
        <p14:creationId xmlns:p14="http://schemas.microsoft.com/office/powerpoint/2010/main" val="3869593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Q">
            <a:extLst>
              <a:ext uri="{FF2B5EF4-FFF2-40B4-BE49-F238E27FC236}">
                <a16:creationId xmlns:a16="http://schemas.microsoft.com/office/drawing/2014/main" id="{0CE5DD90-E76F-4DB4-B5B2-AA6BB54BF856}"/>
              </a:ext>
            </a:extLst>
          </p:cNvPr>
          <p:cNvSpPr txBox="1"/>
          <p:nvPr/>
        </p:nvSpPr>
        <p:spPr>
          <a:xfrm rot="16200000">
            <a:off x="-1708758" y="2211261"/>
            <a:ext cx="4694549" cy="1327286"/>
          </a:xfrm>
          <a:prstGeom prst="rect">
            <a:avLst/>
          </a:prstGeom>
          <a:noFill/>
        </p:spPr>
        <p:txBody>
          <a:bodyPr wrap="square" lIns="0" tIns="0" rIns="0" bIns="0" rtlCol="0" anchor="ctr">
            <a:spAutoFit/>
          </a:bodyPr>
          <a:lstStyle/>
          <a:p>
            <a:pPr algn="ctr"/>
            <a:r>
              <a:rPr lang="en-US" sz="8625" dirty="0">
                <a:solidFill>
                  <a:schemeClr val="bg1">
                    <a:lumMod val="50000"/>
                  </a:schemeClr>
                </a:solidFill>
                <a:latin typeface="Corbel" panose="020B0503020204020204" pitchFamily="34" charset="0"/>
                <a:cs typeface="Arial" panose="020B0604020202020204" pitchFamily="34" charset="0"/>
              </a:rPr>
              <a:t>Question</a:t>
            </a:r>
          </a:p>
        </p:txBody>
      </p:sp>
      <p:sp>
        <p:nvSpPr>
          <p:cNvPr id="6" name="Question">
            <a:extLst>
              <a:ext uri="{FF2B5EF4-FFF2-40B4-BE49-F238E27FC236}">
                <a16:creationId xmlns:a16="http://schemas.microsoft.com/office/drawing/2014/main" id="{07D04D76-1EE2-4C28-9B9F-4E3791009686}"/>
              </a:ext>
            </a:extLst>
          </p:cNvPr>
          <p:cNvSpPr txBox="1">
            <a:spLocks/>
          </p:cNvSpPr>
          <p:nvPr/>
        </p:nvSpPr>
        <p:spPr>
          <a:xfrm>
            <a:off x="2036852" y="1537375"/>
            <a:ext cx="4898871" cy="2675056"/>
          </a:xfrm>
          <a:prstGeom prst="rect">
            <a:avLst/>
          </a:prstGeom>
        </p:spPr>
        <p:txBody>
          <a:bodyPr anchor="ctr">
            <a:noAutofit/>
          </a:bodyPr>
          <a:lstStyle>
            <a:lvl1pPr marL="0" indent="0" algn="l" defTabSz="914400" rtl="0" eaLnBrk="1" latinLnBrk="0" hangingPunct="1">
              <a:lnSpc>
                <a:spcPct val="90000"/>
              </a:lnSpc>
              <a:spcBef>
                <a:spcPts val="0"/>
              </a:spcBef>
              <a:buClr>
                <a:schemeClr val="accent1"/>
              </a:buClr>
              <a:buFont typeface="Wingdings 2" pitchFamily="18" charset="2"/>
              <a:buNone/>
              <a:defRPr sz="2400" kern="1200" baseline="0">
                <a:solidFill>
                  <a:schemeClr val="tx1">
                    <a:lumMod val="65000"/>
                    <a:lumOff val="35000"/>
                  </a:schemeClr>
                </a:solidFill>
                <a:latin typeface="+mn-lt"/>
                <a:ea typeface="+mn-ea"/>
                <a:cs typeface="+mn-cs"/>
              </a:defRPr>
            </a:lvl1pPr>
            <a:lvl2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3pPr>
            <a:lvl4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4pPr>
            <a:lvl5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5pPr>
            <a:lvl6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6pPr>
            <a:lvl7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7pPr>
            <a:lvl8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8pPr>
            <a:lvl9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9pPr>
          </a:lstStyle>
          <a:p>
            <a:pPr algn="ctr"/>
            <a:r>
              <a:rPr lang="en-US" sz="4000" dirty="0">
                <a:solidFill>
                  <a:srgbClr val="00B050"/>
                </a:solidFill>
              </a:rPr>
              <a:t>Can a service animal be denied access to the center?</a:t>
            </a:r>
          </a:p>
        </p:txBody>
      </p:sp>
      <p:sp>
        <p:nvSpPr>
          <p:cNvPr id="7" name="Rectangle 6">
            <a:extLst>
              <a:ext uri="{FF2B5EF4-FFF2-40B4-BE49-F238E27FC236}">
                <a16:creationId xmlns:a16="http://schemas.microsoft.com/office/drawing/2014/main" id="{139FA49D-F4E7-49D5-8B73-DBE0F0DE6C84}"/>
              </a:ext>
            </a:extLst>
          </p:cNvPr>
          <p:cNvSpPr/>
          <p:nvPr/>
        </p:nvSpPr>
        <p:spPr bwMode="invGray">
          <a:xfrm>
            <a:off x="0" y="5749807"/>
            <a:ext cx="12192000" cy="11081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8" name="Picture 7">
            <a:extLst>
              <a:ext uri="{FF2B5EF4-FFF2-40B4-BE49-F238E27FC236}">
                <a16:creationId xmlns:a16="http://schemas.microsoft.com/office/drawing/2014/main" id="{BF112D1A-4A83-4218-ADDC-0BA388F02D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63122">
            <a:off x="7822444" y="1689403"/>
            <a:ext cx="2031257" cy="203125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Slide Number Placeholder 1">
            <a:extLst>
              <a:ext uri="{FF2B5EF4-FFF2-40B4-BE49-F238E27FC236}">
                <a16:creationId xmlns:a16="http://schemas.microsoft.com/office/drawing/2014/main" id="{F2974DDE-6F1B-4C67-B0F8-F326441112CC}"/>
              </a:ext>
            </a:extLst>
          </p:cNvPr>
          <p:cNvSpPr>
            <a:spLocks noGrp="1"/>
          </p:cNvSpPr>
          <p:nvPr>
            <p:ph type="sldNum" sz="quarter" idx="12"/>
          </p:nvPr>
        </p:nvSpPr>
        <p:spPr/>
        <p:txBody>
          <a:bodyPr/>
          <a:lstStyle/>
          <a:p>
            <a:fld id="{4FAB73BC-B049-4115-A692-8D63A059BFB8}" type="slidenum">
              <a:rPr lang="en-US" smtClean="0"/>
              <a:pPr/>
              <a:t>14</a:t>
            </a:fld>
            <a:endParaRPr lang="en-US" dirty="0"/>
          </a:p>
        </p:txBody>
      </p:sp>
    </p:spTree>
    <p:extLst>
      <p:ext uri="{BB962C8B-B14F-4D97-AF65-F5344CB8AC3E}">
        <p14:creationId xmlns:p14="http://schemas.microsoft.com/office/powerpoint/2010/main" val="3703803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
            <a:extLst>
              <a:ext uri="{FF2B5EF4-FFF2-40B4-BE49-F238E27FC236}">
                <a16:creationId xmlns:a16="http://schemas.microsoft.com/office/drawing/2014/main" id="{F8C93B54-AF3F-4374-B6AC-282174C0EB37}"/>
              </a:ext>
            </a:extLst>
          </p:cNvPr>
          <p:cNvSpPr txBox="1"/>
          <p:nvPr/>
        </p:nvSpPr>
        <p:spPr>
          <a:xfrm rot="16200000">
            <a:off x="-1256439" y="2211261"/>
            <a:ext cx="3840164" cy="1327286"/>
          </a:xfrm>
          <a:prstGeom prst="rect">
            <a:avLst/>
          </a:prstGeom>
          <a:noFill/>
        </p:spPr>
        <p:txBody>
          <a:bodyPr wrap="square" lIns="0" tIns="0" rIns="0" bIns="0" rtlCol="0" anchor="ctr">
            <a:spAutoFit/>
          </a:bodyPr>
          <a:lstStyle/>
          <a:p>
            <a:pPr algn="just"/>
            <a:r>
              <a:rPr lang="en-US" sz="8625" dirty="0">
                <a:solidFill>
                  <a:schemeClr val="bg1">
                    <a:lumMod val="50000"/>
                  </a:schemeClr>
                </a:solidFill>
                <a:latin typeface="Corbel" panose="020B0503020204020204" pitchFamily="34" charset="0"/>
                <a:cs typeface="Arial" panose="020B0604020202020204" pitchFamily="34" charset="0"/>
              </a:rPr>
              <a:t>Answer</a:t>
            </a:r>
          </a:p>
        </p:txBody>
      </p:sp>
      <p:sp>
        <p:nvSpPr>
          <p:cNvPr id="3" name="Question">
            <a:extLst>
              <a:ext uri="{FF2B5EF4-FFF2-40B4-BE49-F238E27FC236}">
                <a16:creationId xmlns:a16="http://schemas.microsoft.com/office/drawing/2014/main" id="{E8BB55CB-D0ED-4E0E-B924-F532C0AF7344}"/>
              </a:ext>
            </a:extLst>
          </p:cNvPr>
          <p:cNvSpPr txBox="1">
            <a:spLocks/>
          </p:cNvSpPr>
          <p:nvPr/>
        </p:nvSpPr>
        <p:spPr>
          <a:xfrm>
            <a:off x="2119221" y="1274619"/>
            <a:ext cx="3993712" cy="3734542"/>
          </a:xfrm>
          <a:prstGeom prst="rect">
            <a:avLst/>
          </a:prstGeom>
        </p:spPr>
        <p:txBody>
          <a:bodyPr anchor="ctr">
            <a:noAutofit/>
          </a:bodyPr>
          <a:lstStyle>
            <a:lvl1pPr marL="0" indent="0" algn="l" defTabSz="914400" rtl="0" eaLnBrk="1" latinLnBrk="0" hangingPunct="1">
              <a:lnSpc>
                <a:spcPct val="90000"/>
              </a:lnSpc>
              <a:spcBef>
                <a:spcPts val="0"/>
              </a:spcBef>
              <a:buClr>
                <a:schemeClr val="accent1"/>
              </a:buClr>
              <a:buFont typeface="Wingdings 2" pitchFamily="18" charset="2"/>
              <a:buNone/>
              <a:defRPr sz="2400" kern="1200" baseline="0">
                <a:solidFill>
                  <a:schemeClr val="tx1">
                    <a:lumMod val="65000"/>
                    <a:lumOff val="35000"/>
                  </a:schemeClr>
                </a:solidFill>
                <a:latin typeface="+mn-lt"/>
                <a:ea typeface="+mn-ea"/>
                <a:cs typeface="+mn-cs"/>
              </a:defRPr>
            </a:lvl1pPr>
            <a:lvl2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3pPr>
            <a:lvl4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4pPr>
            <a:lvl5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5pPr>
            <a:lvl6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6pPr>
            <a:lvl7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7pPr>
            <a:lvl8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8pPr>
            <a:lvl9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9pPr>
          </a:lstStyle>
          <a:p>
            <a:pPr>
              <a:lnSpc>
                <a:spcPct val="113000"/>
              </a:lnSpc>
            </a:pPr>
            <a:r>
              <a:rPr lang="en-US" sz="2800" dirty="0"/>
              <a:t>A center </a:t>
            </a:r>
            <a:r>
              <a:rPr lang="en-US" sz="2800" b="1" u="sng" dirty="0">
                <a:solidFill>
                  <a:srgbClr val="C00000"/>
                </a:solidFill>
              </a:rPr>
              <a:t>cannot</a:t>
            </a:r>
            <a:r>
              <a:rPr lang="en-US" sz="2800" b="1" dirty="0">
                <a:solidFill>
                  <a:srgbClr val="00B050"/>
                </a:solidFill>
              </a:rPr>
              <a:t> </a:t>
            </a:r>
            <a:r>
              <a:rPr lang="en-US" sz="2800" dirty="0"/>
              <a:t>deny an individual with a service animal access to the center.  </a:t>
            </a:r>
            <a:r>
              <a:rPr lang="en-US" sz="2800" b="1" dirty="0">
                <a:solidFill>
                  <a:srgbClr val="00B050"/>
                </a:solidFill>
              </a:rPr>
              <a:t>Such access is legally mandated. </a:t>
            </a:r>
          </a:p>
        </p:txBody>
      </p:sp>
      <p:sp>
        <p:nvSpPr>
          <p:cNvPr id="4" name="Rectangle 3">
            <a:extLst>
              <a:ext uri="{FF2B5EF4-FFF2-40B4-BE49-F238E27FC236}">
                <a16:creationId xmlns:a16="http://schemas.microsoft.com/office/drawing/2014/main" id="{E55FC140-013E-41EF-8672-FEA432BF77F0}"/>
              </a:ext>
            </a:extLst>
          </p:cNvPr>
          <p:cNvSpPr/>
          <p:nvPr/>
        </p:nvSpPr>
        <p:spPr bwMode="invGray">
          <a:xfrm>
            <a:off x="0" y="5749807"/>
            <a:ext cx="12192000" cy="11081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6" name="Title 5">
            <a:extLst>
              <a:ext uri="{FF2B5EF4-FFF2-40B4-BE49-F238E27FC236}">
                <a16:creationId xmlns:a16="http://schemas.microsoft.com/office/drawing/2014/main" id="{5AEE0582-7E8F-436C-8F79-19F52DC0F8A0}"/>
              </a:ext>
            </a:extLst>
          </p:cNvPr>
          <p:cNvSpPr txBox="1">
            <a:spLocks/>
          </p:cNvSpPr>
          <p:nvPr/>
        </p:nvSpPr>
        <p:spPr>
          <a:xfrm>
            <a:off x="1311480" y="274639"/>
            <a:ext cx="9818338" cy="1110816"/>
          </a:xfrm>
          <a:prstGeom prst="rect">
            <a:avLst/>
          </a:prstGeom>
        </p:spPr>
        <p:txBody>
          <a:bodyPr anchor="ctr">
            <a:normAutofit/>
          </a:bodyPr>
          <a:lstStyle>
            <a:lvl1pPr algn="l" defTabSz="914400" rtl="0" eaLnBrk="1" latinLnBrk="0" hangingPunct="1">
              <a:lnSpc>
                <a:spcPct val="90000"/>
              </a:lnSpc>
              <a:spcBef>
                <a:spcPct val="0"/>
              </a:spcBef>
              <a:buNone/>
              <a:defRPr sz="2400" b="1" kern="1200" spc="-60" baseline="0">
                <a:solidFill>
                  <a:schemeClr val="tx1">
                    <a:alpha val="63000"/>
                  </a:schemeClr>
                </a:solidFill>
                <a:latin typeface="+mj-lt"/>
                <a:ea typeface="+mj-ea"/>
                <a:cs typeface="+mj-cs"/>
              </a:defRPr>
            </a:lvl1pPr>
          </a:lstStyle>
          <a:p>
            <a:pPr algn="ctr"/>
            <a:r>
              <a:rPr lang="en-US" sz="4000" dirty="0">
                <a:solidFill>
                  <a:srgbClr val="0070C0"/>
                </a:solidFill>
              </a:rPr>
              <a:t>Service Animals Access to Job Corps</a:t>
            </a:r>
          </a:p>
        </p:txBody>
      </p:sp>
      <p:sp>
        <p:nvSpPr>
          <p:cNvPr id="5" name="Slide Number Placeholder 4">
            <a:extLst>
              <a:ext uri="{FF2B5EF4-FFF2-40B4-BE49-F238E27FC236}">
                <a16:creationId xmlns:a16="http://schemas.microsoft.com/office/drawing/2014/main" id="{71AA4DF7-D931-4869-9555-9F8CED57BAE7}"/>
              </a:ext>
            </a:extLst>
          </p:cNvPr>
          <p:cNvSpPr>
            <a:spLocks noGrp="1"/>
          </p:cNvSpPr>
          <p:nvPr>
            <p:ph type="sldNum" sz="quarter" idx="12"/>
          </p:nvPr>
        </p:nvSpPr>
        <p:spPr/>
        <p:txBody>
          <a:bodyPr/>
          <a:lstStyle/>
          <a:p>
            <a:fld id="{4FAB73BC-B049-4115-A692-8D63A059BFB8}" type="slidenum">
              <a:rPr lang="en-US" smtClean="0"/>
              <a:pPr/>
              <a:t>15</a:t>
            </a:fld>
            <a:endParaRPr lang="en-US" dirty="0"/>
          </a:p>
        </p:txBody>
      </p:sp>
      <p:pic>
        <p:nvPicPr>
          <p:cNvPr id="7" name="Picture 6">
            <a:extLst>
              <a:ext uri="{FF2B5EF4-FFF2-40B4-BE49-F238E27FC236}">
                <a16:creationId xmlns:a16="http://schemas.microsoft.com/office/drawing/2014/main" id="{8BF0AF13-E574-49EE-AB9C-532C81CD415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99623" y="1752685"/>
            <a:ext cx="3608953" cy="2244437"/>
          </a:xfrm>
          <a:prstGeom prst="rect">
            <a:avLst/>
          </a:prstGeom>
        </p:spPr>
      </p:pic>
    </p:spTree>
    <p:extLst>
      <p:ext uri="{BB962C8B-B14F-4D97-AF65-F5344CB8AC3E}">
        <p14:creationId xmlns:p14="http://schemas.microsoft.com/office/powerpoint/2010/main" val="1187544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Q">
            <a:extLst>
              <a:ext uri="{FF2B5EF4-FFF2-40B4-BE49-F238E27FC236}">
                <a16:creationId xmlns:a16="http://schemas.microsoft.com/office/drawing/2014/main" id="{0CE5DD90-E76F-4DB4-B5B2-AA6BB54BF856}"/>
              </a:ext>
            </a:extLst>
          </p:cNvPr>
          <p:cNvSpPr txBox="1"/>
          <p:nvPr/>
        </p:nvSpPr>
        <p:spPr>
          <a:xfrm rot="16200000">
            <a:off x="-1708758" y="2211261"/>
            <a:ext cx="4694549" cy="1327286"/>
          </a:xfrm>
          <a:prstGeom prst="rect">
            <a:avLst/>
          </a:prstGeom>
          <a:noFill/>
        </p:spPr>
        <p:txBody>
          <a:bodyPr wrap="square" lIns="0" tIns="0" rIns="0" bIns="0" rtlCol="0" anchor="ctr">
            <a:spAutoFit/>
          </a:bodyPr>
          <a:lstStyle/>
          <a:p>
            <a:pPr algn="ctr"/>
            <a:r>
              <a:rPr lang="en-US" sz="8625" dirty="0">
                <a:solidFill>
                  <a:schemeClr val="bg1">
                    <a:lumMod val="50000"/>
                  </a:schemeClr>
                </a:solidFill>
                <a:latin typeface="Corbel" panose="020B0503020204020204" pitchFamily="34" charset="0"/>
                <a:cs typeface="Arial" panose="020B0604020202020204" pitchFamily="34" charset="0"/>
              </a:rPr>
              <a:t>Question</a:t>
            </a:r>
          </a:p>
        </p:txBody>
      </p:sp>
      <p:sp>
        <p:nvSpPr>
          <p:cNvPr id="6" name="Question">
            <a:extLst>
              <a:ext uri="{FF2B5EF4-FFF2-40B4-BE49-F238E27FC236}">
                <a16:creationId xmlns:a16="http://schemas.microsoft.com/office/drawing/2014/main" id="{07D04D76-1EE2-4C28-9B9F-4E3791009686}"/>
              </a:ext>
            </a:extLst>
          </p:cNvPr>
          <p:cNvSpPr txBox="1">
            <a:spLocks/>
          </p:cNvSpPr>
          <p:nvPr/>
        </p:nvSpPr>
        <p:spPr>
          <a:xfrm>
            <a:off x="1935831" y="897081"/>
            <a:ext cx="4254635" cy="3969327"/>
          </a:xfrm>
          <a:prstGeom prst="rect">
            <a:avLst/>
          </a:prstGeom>
        </p:spPr>
        <p:txBody>
          <a:bodyPr anchor="ctr">
            <a:noAutofit/>
          </a:bodyPr>
          <a:lstStyle>
            <a:lvl1pPr marL="0" indent="0" algn="l" defTabSz="914400" rtl="0" eaLnBrk="1" latinLnBrk="0" hangingPunct="1">
              <a:lnSpc>
                <a:spcPct val="90000"/>
              </a:lnSpc>
              <a:spcBef>
                <a:spcPts val="0"/>
              </a:spcBef>
              <a:buClr>
                <a:schemeClr val="accent1"/>
              </a:buClr>
              <a:buFont typeface="Wingdings 2" pitchFamily="18" charset="2"/>
              <a:buNone/>
              <a:defRPr sz="2400" kern="1200" baseline="0">
                <a:solidFill>
                  <a:schemeClr val="tx1">
                    <a:lumMod val="65000"/>
                    <a:lumOff val="35000"/>
                  </a:schemeClr>
                </a:solidFill>
                <a:latin typeface="+mn-lt"/>
                <a:ea typeface="+mn-ea"/>
                <a:cs typeface="+mn-cs"/>
              </a:defRPr>
            </a:lvl1pPr>
            <a:lvl2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3pPr>
            <a:lvl4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4pPr>
            <a:lvl5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5pPr>
            <a:lvl6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6pPr>
            <a:lvl7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7pPr>
            <a:lvl8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8pPr>
            <a:lvl9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9pPr>
          </a:lstStyle>
          <a:p>
            <a:pPr algn="ctr"/>
            <a:r>
              <a:rPr lang="en-US" sz="4000" dirty="0">
                <a:solidFill>
                  <a:srgbClr val="00B050"/>
                </a:solidFill>
              </a:rPr>
              <a:t>What documentation can be requested related to a service animal?</a:t>
            </a:r>
          </a:p>
        </p:txBody>
      </p:sp>
      <p:sp>
        <p:nvSpPr>
          <p:cNvPr id="7" name="Rectangle 6">
            <a:extLst>
              <a:ext uri="{FF2B5EF4-FFF2-40B4-BE49-F238E27FC236}">
                <a16:creationId xmlns:a16="http://schemas.microsoft.com/office/drawing/2014/main" id="{139FA49D-F4E7-49D5-8B73-DBE0F0DE6C84}"/>
              </a:ext>
            </a:extLst>
          </p:cNvPr>
          <p:cNvSpPr/>
          <p:nvPr/>
        </p:nvSpPr>
        <p:spPr bwMode="invGray">
          <a:xfrm>
            <a:off x="0" y="5749807"/>
            <a:ext cx="12192000" cy="11081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Slide Number Placeholder 1">
            <a:extLst>
              <a:ext uri="{FF2B5EF4-FFF2-40B4-BE49-F238E27FC236}">
                <a16:creationId xmlns:a16="http://schemas.microsoft.com/office/drawing/2014/main" id="{3D691F78-261F-492E-8FEC-09C18BEE6CC2}"/>
              </a:ext>
            </a:extLst>
          </p:cNvPr>
          <p:cNvSpPr>
            <a:spLocks noGrp="1"/>
          </p:cNvSpPr>
          <p:nvPr>
            <p:ph type="sldNum" sz="quarter" idx="12"/>
          </p:nvPr>
        </p:nvSpPr>
        <p:spPr/>
        <p:txBody>
          <a:bodyPr/>
          <a:lstStyle/>
          <a:p>
            <a:fld id="{4FAB73BC-B049-4115-A692-8D63A059BFB8}" type="slidenum">
              <a:rPr lang="en-US" smtClean="0"/>
              <a:pPr/>
              <a:t>16</a:t>
            </a:fld>
            <a:endParaRPr lang="en-US" dirty="0"/>
          </a:p>
        </p:txBody>
      </p:sp>
      <p:pic>
        <p:nvPicPr>
          <p:cNvPr id="4" name="Picture 3" descr="A close up of a keyboard&#10;&#10;Description generated with very high confidence">
            <a:extLst>
              <a:ext uri="{FF2B5EF4-FFF2-40B4-BE49-F238E27FC236}">
                <a16:creationId xmlns:a16="http://schemas.microsoft.com/office/drawing/2014/main" id="{2121EA90-09F2-4146-A527-EC366B55684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24138" y="976745"/>
            <a:ext cx="3810000" cy="3810000"/>
          </a:xfrm>
          <a:prstGeom prst="rect">
            <a:avLst/>
          </a:prstGeom>
        </p:spPr>
      </p:pic>
    </p:spTree>
    <p:extLst>
      <p:ext uri="{BB962C8B-B14F-4D97-AF65-F5344CB8AC3E}">
        <p14:creationId xmlns:p14="http://schemas.microsoft.com/office/powerpoint/2010/main" val="2174896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
            <a:extLst>
              <a:ext uri="{FF2B5EF4-FFF2-40B4-BE49-F238E27FC236}">
                <a16:creationId xmlns:a16="http://schemas.microsoft.com/office/drawing/2014/main" id="{F8C93B54-AF3F-4374-B6AC-282174C0EB37}"/>
              </a:ext>
            </a:extLst>
          </p:cNvPr>
          <p:cNvSpPr txBox="1"/>
          <p:nvPr/>
        </p:nvSpPr>
        <p:spPr>
          <a:xfrm rot="16200000">
            <a:off x="-1256439" y="2211261"/>
            <a:ext cx="3840164" cy="1327286"/>
          </a:xfrm>
          <a:prstGeom prst="rect">
            <a:avLst/>
          </a:prstGeom>
          <a:noFill/>
        </p:spPr>
        <p:txBody>
          <a:bodyPr wrap="square" lIns="0" tIns="0" rIns="0" bIns="0" rtlCol="0" anchor="ctr">
            <a:spAutoFit/>
          </a:bodyPr>
          <a:lstStyle/>
          <a:p>
            <a:pPr algn="just"/>
            <a:r>
              <a:rPr lang="en-US" sz="8625" dirty="0">
                <a:solidFill>
                  <a:schemeClr val="bg1">
                    <a:lumMod val="50000"/>
                  </a:schemeClr>
                </a:solidFill>
                <a:latin typeface="Corbel" panose="020B0503020204020204" pitchFamily="34" charset="0"/>
                <a:cs typeface="Arial" panose="020B0604020202020204" pitchFamily="34" charset="0"/>
              </a:rPr>
              <a:t>Answer</a:t>
            </a:r>
          </a:p>
        </p:txBody>
      </p:sp>
      <p:sp>
        <p:nvSpPr>
          <p:cNvPr id="3" name="Question">
            <a:extLst>
              <a:ext uri="{FF2B5EF4-FFF2-40B4-BE49-F238E27FC236}">
                <a16:creationId xmlns:a16="http://schemas.microsoft.com/office/drawing/2014/main" id="{E8BB55CB-D0ED-4E0E-B924-F532C0AF7344}"/>
              </a:ext>
            </a:extLst>
          </p:cNvPr>
          <p:cNvSpPr txBox="1">
            <a:spLocks/>
          </p:cNvSpPr>
          <p:nvPr/>
        </p:nvSpPr>
        <p:spPr>
          <a:xfrm>
            <a:off x="1778103" y="1527542"/>
            <a:ext cx="9460511" cy="3267444"/>
          </a:xfrm>
          <a:prstGeom prst="rect">
            <a:avLst/>
          </a:prstGeom>
        </p:spPr>
        <p:txBody>
          <a:bodyPr anchor="ctr">
            <a:noAutofit/>
          </a:bodyPr>
          <a:lstStyle>
            <a:lvl1pPr marL="0" indent="0" algn="l" defTabSz="914400" rtl="0" eaLnBrk="1" latinLnBrk="0" hangingPunct="1">
              <a:lnSpc>
                <a:spcPct val="90000"/>
              </a:lnSpc>
              <a:spcBef>
                <a:spcPts val="0"/>
              </a:spcBef>
              <a:buClr>
                <a:schemeClr val="accent1"/>
              </a:buClr>
              <a:buFont typeface="Wingdings 2" pitchFamily="18" charset="2"/>
              <a:buNone/>
              <a:defRPr sz="2400" kern="1200" baseline="0">
                <a:solidFill>
                  <a:schemeClr val="tx1">
                    <a:lumMod val="65000"/>
                    <a:lumOff val="35000"/>
                  </a:schemeClr>
                </a:solidFill>
                <a:latin typeface="+mn-lt"/>
                <a:ea typeface="+mn-ea"/>
                <a:cs typeface="+mn-cs"/>
              </a:defRPr>
            </a:lvl1pPr>
            <a:lvl2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3pPr>
            <a:lvl4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4pPr>
            <a:lvl5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5pPr>
            <a:lvl6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6pPr>
            <a:lvl7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7pPr>
            <a:lvl8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8pPr>
            <a:lvl9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9pPr>
          </a:lstStyle>
          <a:p>
            <a:pPr marL="457200" indent="-457200">
              <a:lnSpc>
                <a:spcPct val="114000"/>
              </a:lnSpc>
              <a:spcBef>
                <a:spcPts val="600"/>
              </a:spcBef>
              <a:buFont typeface="Wingdings" panose="05000000000000000000" pitchFamily="2" charset="2"/>
              <a:buChar char="§"/>
            </a:pPr>
            <a:r>
              <a:rPr lang="en-US" sz="2800" dirty="0"/>
              <a:t>The center must </a:t>
            </a:r>
            <a:r>
              <a:rPr lang="en-US" sz="2800" b="1" u="sng" dirty="0">
                <a:solidFill>
                  <a:srgbClr val="C00000"/>
                </a:solidFill>
              </a:rPr>
              <a:t>NOT</a:t>
            </a:r>
            <a:r>
              <a:rPr lang="en-US" sz="2800" dirty="0"/>
              <a:t> ask about the nature or extent of a person’s disability </a:t>
            </a:r>
            <a:r>
              <a:rPr lang="en-US" dirty="0"/>
              <a:t> </a:t>
            </a:r>
            <a:r>
              <a:rPr lang="en-US" sz="2800" dirty="0"/>
              <a:t>but may make</a:t>
            </a:r>
            <a:r>
              <a:rPr lang="en-US" sz="2800" dirty="0">
                <a:solidFill>
                  <a:schemeClr val="tx1"/>
                </a:solidFill>
              </a:rPr>
              <a:t> </a:t>
            </a:r>
            <a:r>
              <a:rPr lang="en-US" sz="2800" b="1" dirty="0">
                <a:solidFill>
                  <a:srgbClr val="00B050"/>
                </a:solidFill>
              </a:rPr>
              <a:t>two inquiries</a:t>
            </a:r>
            <a:r>
              <a:rPr lang="en-US" sz="2800" dirty="0">
                <a:solidFill>
                  <a:schemeClr val="tx1"/>
                </a:solidFill>
              </a:rPr>
              <a:t> </a:t>
            </a:r>
            <a:r>
              <a:rPr lang="en-US" sz="2800" dirty="0"/>
              <a:t>(i.e., </a:t>
            </a:r>
            <a:r>
              <a:rPr lang="en-US" sz="2800" dirty="0">
                <a:solidFill>
                  <a:srgbClr val="00B050"/>
                </a:solidFill>
              </a:rPr>
              <a:t>(1)</a:t>
            </a:r>
            <a:r>
              <a:rPr lang="en-US" sz="2800" dirty="0"/>
              <a:t> required because of a disability; and </a:t>
            </a:r>
            <a:r>
              <a:rPr lang="en-US" sz="2800" dirty="0">
                <a:solidFill>
                  <a:srgbClr val="00B050"/>
                </a:solidFill>
              </a:rPr>
              <a:t>(2)</a:t>
            </a:r>
            <a:r>
              <a:rPr lang="en-US" sz="2800" dirty="0"/>
              <a:t> indicate work or task the animal has been trained to perform) to determine whether an animal qualifies as a service animal? </a:t>
            </a:r>
          </a:p>
        </p:txBody>
      </p:sp>
      <p:sp>
        <p:nvSpPr>
          <p:cNvPr id="4" name="Rectangle 3">
            <a:extLst>
              <a:ext uri="{FF2B5EF4-FFF2-40B4-BE49-F238E27FC236}">
                <a16:creationId xmlns:a16="http://schemas.microsoft.com/office/drawing/2014/main" id="{E55FC140-013E-41EF-8672-FEA432BF77F0}"/>
              </a:ext>
            </a:extLst>
          </p:cNvPr>
          <p:cNvSpPr/>
          <p:nvPr/>
        </p:nvSpPr>
        <p:spPr bwMode="invGray">
          <a:xfrm>
            <a:off x="0" y="5749807"/>
            <a:ext cx="12192000" cy="11081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6" name="Title 5">
            <a:extLst>
              <a:ext uri="{FF2B5EF4-FFF2-40B4-BE49-F238E27FC236}">
                <a16:creationId xmlns:a16="http://schemas.microsoft.com/office/drawing/2014/main" id="{5AEE0582-7E8F-436C-8F79-19F52DC0F8A0}"/>
              </a:ext>
            </a:extLst>
          </p:cNvPr>
          <p:cNvSpPr txBox="1">
            <a:spLocks/>
          </p:cNvSpPr>
          <p:nvPr/>
        </p:nvSpPr>
        <p:spPr>
          <a:xfrm>
            <a:off x="1311480" y="274639"/>
            <a:ext cx="9818338" cy="1110816"/>
          </a:xfrm>
          <a:prstGeom prst="rect">
            <a:avLst/>
          </a:prstGeom>
        </p:spPr>
        <p:txBody>
          <a:bodyPr anchor="ctr">
            <a:normAutofit/>
          </a:bodyPr>
          <a:lstStyle>
            <a:lvl1pPr algn="l" defTabSz="914400" rtl="0" eaLnBrk="1" latinLnBrk="0" hangingPunct="1">
              <a:lnSpc>
                <a:spcPct val="90000"/>
              </a:lnSpc>
              <a:spcBef>
                <a:spcPct val="0"/>
              </a:spcBef>
              <a:buNone/>
              <a:defRPr sz="2400" b="1" kern="1200" spc="-60" baseline="0">
                <a:solidFill>
                  <a:schemeClr val="tx1">
                    <a:alpha val="63000"/>
                  </a:schemeClr>
                </a:solidFill>
                <a:latin typeface="+mj-lt"/>
                <a:ea typeface="+mj-ea"/>
                <a:cs typeface="+mj-cs"/>
              </a:defRPr>
            </a:lvl1pPr>
          </a:lstStyle>
          <a:p>
            <a:pPr algn="ctr"/>
            <a:r>
              <a:rPr lang="en-US" sz="4000" dirty="0">
                <a:solidFill>
                  <a:srgbClr val="0070C0"/>
                </a:solidFill>
              </a:rPr>
              <a:t>Service Animal Documentation</a:t>
            </a:r>
          </a:p>
        </p:txBody>
      </p:sp>
      <p:sp>
        <p:nvSpPr>
          <p:cNvPr id="5" name="Slide Number Placeholder 4">
            <a:extLst>
              <a:ext uri="{FF2B5EF4-FFF2-40B4-BE49-F238E27FC236}">
                <a16:creationId xmlns:a16="http://schemas.microsoft.com/office/drawing/2014/main" id="{9ACE64D0-15A2-42DC-BF4A-70560466E29B}"/>
              </a:ext>
            </a:extLst>
          </p:cNvPr>
          <p:cNvSpPr>
            <a:spLocks noGrp="1"/>
          </p:cNvSpPr>
          <p:nvPr>
            <p:ph type="sldNum" sz="quarter" idx="12"/>
          </p:nvPr>
        </p:nvSpPr>
        <p:spPr/>
        <p:txBody>
          <a:bodyPr/>
          <a:lstStyle/>
          <a:p>
            <a:fld id="{4FAB73BC-B049-4115-A692-8D63A059BFB8}" type="slidenum">
              <a:rPr lang="en-US" smtClean="0"/>
              <a:pPr/>
              <a:t>17</a:t>
            </a:fld>
            <a:endParaRPr lang="en-US" dirty="0"/>
          </a:p>
        </p:txBody>
      </p:sp>
      <p:sp>
        <p:nvSpPr>
          <p:cNvPr id="8" name="Speech Bubble: Rectangle 7">
            <a:extLst>
              <a:ext uri="{FF2B5EF4-FFF2-40B4-BE49-F238E27FC236}">
                <a16:creationId xmlns:a16="http://schemas.microsoft.com/office/drawing/2014/main" id="{8E2B6CE6-B47F-DF63-597F-C8F3B0CD035B}"/>
              </a:ext>
            </a:extLst>
          </p:cNvPr>
          <p:cNvSpPr/>
          <p:nvPr/>
        </p:nvSpPr>
        <p:spPr>
          <a:xfrm rot="892195">
            <a:off x="9688413" y="512697"/>
            <a:ext cx="2008508" cy="1395385"/>
          </a:xfrm>
          <a:prstGeom prst="wedge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You may not request documentation of disability in this instance.</a:t>
            </a:r>
          </a:p>
        </p:txBody>
      </p:sp>
    </p:spTree>
    <p:extLst>
      <p:ext uri="{BB962C8B-B14F-4D97-AF65-F5344CB8AC3E}">
        <p14:creationId xmlns:p14="http://schemas.microsoft.com/office/powerpoint/2010/main" val="3490532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
            <a:extLst>
              <a:ext uri="{FF2B5EF4-FFF2-40B4-BE49-F238E27FC236}">
                <a16:creationId xmlns:a16="http://schemas.microsoft.com/office/drawing/2014/main" id="{F8C93B54-AF3F-4374-B6AC-282174C0EB37}"/>
              </a:ext>
            </a:extLst>
          </p:cNvPr>
          <p:cNvSpPr txBox="1"/>
          <p:nvPr/>
        </p:nvSpPr>
        <p:spPr>
          <a:xfrm rot="16200000">
            <a:off x="-1256439" y="2211261"/>
            <a:ext cx="3840164" cy="1327286"/>
          </a:xfrm>
          <a:prstGeom prst="rect">
            <a:avLst/>
          </a:prstGeom>
          <a:noFill/>
        </p:spPr>
        <p:txBody>
          <a:bodyPr wrap="square" lIns="0" tIns="0" rIns="0" bIns="0" rtlCol="0" anchor="ctr">
            <a:spAutoFit/>
          </a:bodyPr>
          <a:lstStyle/>
          <a:p>
            <a:pPr algn="just"/>
            <a:r>
              <a:rPr lang="en-US" sz="8625" dirty="0">
                <a:solidFill>
                  <a:schemeClr val="bg1">
                    <a:lumMod val="50000"/>
                  </a:schemeClr>
                </a:solidFill>
                <a:latin typeface="Corbel" panose="020B0503020204020204" pitchFamily="34" charset="0"/>
                <a:cs typeface="Arial" panose="020B0604020202020204" pitchFamily="34" charset="0"/>
              </a:rPr>
              <a:t>Answer</a:t>
            </a:r>
          </a:p>
        </p:txBody>
      </p:sp>
      <p:sp>
        <p:nvSpPr>
          <p:cNvPr id="3" name="Question">
            <a:extLst>
              <a:ext uri="{FF2B5EF4-FFF2-40B4-BE49-F238E27FC236}">
                <a16:creationId xmlns:a16="http://schemas.microsoft.com/office/drawing/2014/main" id="{E8BB55CB-D0ED-4E0E-B924-F532C0AF7344}"/>
              </a:ext>
            </a:extLst>
          </p:cNvPr>
          <p:cNvSpPr txBox="1">
            <a:spLocks/>
          </p:cNvSpPr>
          <p:nvPr/>
        </p:nvSpPr>
        <p:spPr>
          <a:xfrm>
            <a:off x="1787236" y="1332598"/>
            <a:ext cx="9600233" cy="4146724"/>
          </a:xfrm>
          <a:prstGeom prst="rect">
            <a:avLst/>
          </a:prstGeom>
        </p:spPr>
        <p:txBody>
          <a:bodyPr anchor="ctr">
            <a:noAutofit/>
          </a:bodyPr>
          <a:lstStyle>
            <a:lvl1pPr marL="0" indent="0" algn="l" defTabSz="914400" rtl="0" eaLnBrk="1" latinLnBrk="0" hangingPunct="1">
              <a:lnSpc>
                <a:spcPct val="90000"/>
              </a:lnSpc>
              <a:spcBef>
                <a:spcPts val="0"/>
              </a:spcBef>
              <a:buClr>
                <a:schemeClr val="accent1"/>
              </a:buClr>
              <a:buFont typeface="Wingdings 2" pitchFamily="18" charset="2"/>
              <a:buNone/>
              <a:defRPr sz="2400" kern="1200" baseline="0">
                <a:solidFill>
                  <a:schemeClr val="tx1">
                    <a:lumMod val="65000"/>
                    <a:lumOff val="35000"/>
                  </a:schemeClr>
                </a:solidFill>
                <a:latin typeface="+mn-lt"/>
                <a:ea typeface="+mn-ea"/>
                <a:cs typeface="+mn-cs"/>
              </a:defRPr>
            </a:lvl1pPr>
            <a:lvl2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3pPr>
            <a:lvl4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4pPr>
            <a:lvl5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5pPr>
            <a:lvl6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6pPr>
            <a:lvl7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7pPr>
            <a:lvl8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8pPr>
            <a:lvl9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9pPr>
          </a:lstStyle>
          <a:p>
            <a:pPr marL="914400" lvl="2" indent="-447675">
              <a:lnSpc>
                <a:spcPct val="114000"/>
              </a:lnSpc>
              <a:spcBef>
                <a:spcPts val="1200"/>
              </a:spcBef>
              <a:spcAft>
                <a:spcPts val="0"/>
              </a:spcAft>
              <a:buFont typeface="Wingdings" panose="05000000000000000000" pitchFamily="2" charset="2"/>
              <a:buChar char="§"/>
            </a:pPr>
            <a:r>
              <a:rPr lang="en-US" dirty="0"/>
              <a:t>The center </a:t>
            </a:r>
            <a:r>
              <a:rPr lang="en-US" b="1" u="sng" dirty="0">
                <a:solidFill>
                  <a:srgbClr val="C00000"/>
                </a:solidFill>
              </a:rPr>
              <a:t>may not</a:t>
            </a:r>
            <a:r>
              <a:rPr lang="en-US" b="1" dirty="0">
                <a:solidFill>
                  <a:srgbClr val="C00000"/>
                </a:solidFill>
              </a:rPr>
              <a:t> </a:t>
            </a:r>
            <a:r>
              <a:rPr lang="en-US" b="1" dirty="0">
                <a:solidFill>
                  <a:srgbClr val="00B050"/>
                </a:solidFill>
              </a:rPr>
              <a:t>ask for documentation of training </a:t>
            </a:r>
            <a:r>
              <a:rPr lang="en-US" dirty="0"/>
              <a:t>of the animal or any </a:t>
            </a:r>
            <a:r>
              <a:rPr lang="en-US" b="1" dirty="0">
                <a:solidFill>
                  <a:srgbClr val="00B050"/>
                </a:solidFill>
              </a:rPr>
              <a:t>certification documents </a:t>
            </a:r>
            <a:r>
              <a:rPr lang="en-US" dirty="0"/>
              <a:t>of the animal.</a:t>
            </a:r>
          </a:p>
          <a:p>
            <a:pPr marL="914400" lvl="2" indent="-447675">
              <a:lnSpc>
                <a:spcPct val="114000"/>
              </a:lnSpc>
              <a:spcBef>
                <a:spcPts val="1200"/>
              </a:spcBef>
              <a:spcAft>
                <a:spcPts val="0"/>
              </a:spcAft>
              <a:buFont typeface="Wingdings" panose="05000000000000000000" pitchFamily="2" charset="2"/>
              <a:buChar char="§"/>
            </a:pPr>
            <a:r>
              <a:rPr lang="en-US" dirty="0"/>
              <a:t>Generally, a center </a:t>
            </a:r>
            <a:r>
              <a:rPr lang="en-US" b="1" u="sng" dirty="0">
                <a:solidFill>
                  <a:srgbClr val="C00000"/>
                </a:solidFill>
              </a:rPr>
              <a:t>may not</a:t>
            </a:r>
            <a:r>
              <a:rPr lang="en-US" b="1" dirty="0">
                <a:solidFill>
                  <a:srgbClr val="C00000"/>
                </a:solidFill>
              </a:rPr>
              <a:t> </a:t>
            </a:r>
            <a:r>
              <a:rPr lang="en-US" dirty="0"/>
              <a:t>make these inquiries about a service animal </a:t>
            </a:r>
            <a:r>
              <a:rPr lang="en-US" b="1" dirty="0">
                <a:solidFill>
                  <a:srgbClr val="00B050"/>
                </a:solidFill>
              </a:rPr>
              <a:t>when it is readily apparent </a:t>
            </a:r>
            <a:r>
              <a:rPr lang="en-US" dirty="0"/>
              <a:t>that an animal is trained to do work or perform tasks for an individual with a disability.</a:t>
            </a:r>
          </a:p>
          <a:p>
            <a:pPr marL="1371600" lvl="8" indent="-457200">
              <a:lnSpc>
                <a:spcPct val="114000"/>
              </a:lnSpc>
              <a:spcBef>
                <a:spcPts val="1200"/>
              </a:spcBef>
              <a:spcAft>
                <a:spcPts val="0"/>
              </a:spcAft>
              <a:buFont typeface="Wingdings" panose="05000000000000000000" pitchFamily="2" charset="2"/>
              <a:buChar char="§"/>
            </a:pPr>
            <a:r>
              <a:rPr lang="en-US" dirty="0"/>
              <a:t>For example, the dog is observed guiding an individual who is blind or has low vision, pulling a person’s wheelchair, or aiding with stability or balance to an individual with an observable mobility disability.</a:t>
            </a:r>
          </a:p>
        </p:txBody>
      </p:sp>
      <p:sp>
        <p:nvSpPr>
          <p:cNvPr id="4" name="Rectangle 3">
            <a:extLst>
              <a:ext uri="{FF2B5EF4-FFF2-40B4-BE49-F238E27FC236}">
                <a16:creationId xmlns:a16="http://schemas.microsoft.com/office/drawing/2014/main" id="{E55FC140-013E-41EF-8672-FEA432BF77F0}"/>
              </a:ext>
            </a:extLst>
          </p:cNvPr>
          <p:cNvSpPr/>
          <p:nvPr/>
        </p:nvSpPr>
        <p:spPr bwMode="invGray">
          <a:xfrm>
            <a:off x="0" y="5749807"/>
            <a:ext cx="12192000" cy="11081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6" name="Title 5">
            <a:extLst>
              <a:ext uri="{FF2B5EF4-FFF2-40B4-BE49-F238E27FC236}">
                <a16:creationId xmlns:a16="http://schemas.microsoft.com/office/drawing/2014/main" id="{5AEE0582-7E8F-436C-8F79-19F52DC0F8A0}"/>
              </a:ext>
            </a:extLst>
          </p:cNvPr>
          <p:cNvSpPr txBox="1">
            <a:spLocks/>
          </p:cNvSpPr>
          <p:nvPr/>
        </p:nvSpPr>
        <p:spPr>
          <a:xfrm>
            <a:off x="1311480" y="274639"/>
            <a:ext cx="9818338" cy="1110816"/>
          </a:xfrm>
          <a:prstGeom prst="rect">
            <a:avLst/>
          </a:prstGeom>
        </p:spPr>
        <p:txBody>
          <a:bodyPr anchor="ctr">
            <a:normAutofit/>
          </a:bodyPr>
          <a:lstStyle>
            <a:lvl1pPr algn="l" defTabSz="914400" rtl="0" eaLnBrk="1" latinLnBrk="0" hangingPunct="1">
              <a:lnSpc>
                <a:spcPct val="90000"/>
              </a:lnSpc>
              <a:spcBef>
                <a:spcPct val="0"/>
              </a:spcBef>
              <a:buNone/>
              <a:defRPr sz="2400" b="1" kern="1200" spc="-60" baseline="0">
                <a:solidFill>
                  <a:schemeClr val="tx1">
                    <a:alpha val="63000"/>
                  </a:schemeClr>
                </a:solidFill>
                <a:latin typeface="+mj-lt"/>
                <a:ea typeface="+mj-ea"/>
                <a:cs typeface="+mj-cs"/>
              </a:defRPr>
            </a:lvl1pPr>
          </a:lstStyle>
          <a:p>
            <a:pPr algn="ctr"/>
            <a:r>
              <a:rPr lang="en-US" sz="4000" dirty="0">
                <a:solidFill>
                  <a:srgbClr val="0070C0"/>
                </a:solidFill>
              </a:rPr>
              <a:t>Service Animal Documentation</a:t>
            </a:r>
          </a:p>
        </p:txBody>
      </p:sp>
      <p:sp>
        <p:nvSpPr>
          <p:cNvPr id="5" name="Slide Number Placeholder 4">
            <a:extLst>
              <a:ext uri="{FF2B5EF4-FFF2-40B4-BE49-F238E27FC236}">
                <a16:creationId xmlns:a16="http://schemas.microsoft.com/office/drawing/2014/main" id="{9ACE64D0-15A2-42DC-BF4A-70560466E29B}"/>
              </a:ext>
            </a:extLst>
          </p:cNvPr>
          <p:cNvSpPr>
            <a:spLocks noGrp="1"/>
          </p:cNvSpPr>
          <p:nvPr>
            <p:ph type="sldNum" sz="quarter" idx="12"/>
          </p:nvPr>
        </p:nvSpPr>
        <p:spPr/>
        <p:txBody>
          <a:bodyPr/>
          <a:lstStyle/>
          <a:p>
            <a:fld id="{4FAB73BC-B049-4115-A692-8D63A059BFB8}" type="slidenum">
              <a:rPr lang="en-US" smtClean="0"/>
              <a:pPr/>
              <a:t>18</a:t>
            </a:fld>
            <a:endParaRPr lang="en-US" dirty="0"/>
          </a:p>
        </p:txBody>
      </p:sp>
    </p:spTree>
    <p:extLst>
      <p:ext uri="{BB962C8B-B14F-4D97-AF65-F5344CB8AC3E}">
        <p14:creationId xmlns:p14="http://schemas.microsoft.com/office/powerpoint/2010/main" val="3754976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Q">
            <a:extLst>
              <a:ext uri="{FF2B5EF4-FFF2-40B4-BE49-F238E27FC236}">
                <a16:creationId xmlns:a16="http://schemas.microsoft.com/office/drawing/2014/main" id="{0CE5DD90-E76F-4DB4-B5B2-AA6BB54BF856}"/>
              </a:ext>
            </a:extLst>
          </p:cNvPr>
          <p:cNvSpPr txBox="1"/>
          <p:nvPr/>
        </p:nvSpPr>
        <p:spPr>
          <a:xfrm rot="16200000">
            <a:off x="-1708758" y="2211261"/>
            <a:ext cx="4694549" cy="1327286"/>
          </a:xfrm>
          <a:prstGeom prst="rect">
            <a:avLst/>
          </a:prstGeom>
          <a:noFill/>
        </p:spPr>
        <p:txBody>
          <a:bodyPr wrap="square" lIns="0" tIns="0" rIns="0" bIns="0" rtlCol="0" anchor="ctr">
            <a:spAutoFit/>
          </a:bodyPr>
          <a:lstStyle/>
          <a:p>
            <a:pPr algn="ctr"/>
            <a:r>
              <a:rPr lang="en-US" sz="8625" dirty="0">
                <a:solidFill>
                  <a:schemeClr val="bg1">
                    <a:lumMod val="50000"/>
                  </a:schemeClr>
                </a:solidFill>
                <a:latin typeface="Corbel" panose="020B0503020204020204" pitchFamily="34" charset="0"/>
                <a:cs typeface="Arial" panose="020B0604020202020204" pitchFamily="34" charset="0"/>
              </a:rPr>
              <a:t>Question</a:t>
            </a:r>
          </a:p>
        </p:txBody>
      </p:sp>
      <p:sp>
        <p:nvSpPr>
          <p:cNvPr id="6" name="Question">
            <a:extLst>
              <a:ext uri="{FF2B5EF4-FFF2-40B4-BE49-F238E27FC236}">
                <a16:creationId xmlns:a16="http://schemas.microsoft.com/office/drawing/2014/main" id="{07D04D76-1EE2-4C28-9B9F-4E3791009686}"/>
              </a:ext>
            </a:extLst>
          </p:cNvPr>
          <p:cNvSpPr txBox="1">
            <a:spLocks/>
          </p:cNvSpPr>
          <p:nvPr/>
        </p:nvSpPr>
        <p:spPr>
          <a:xfrm>
            <a:off x="1585056" y="976745"/>
            <a:ext cx="5461203" cy="3969327"/>
          </a:xfrm>
          <a:prstGeom prst="rect">
            <a:avLst/>
          </a:prstGeom>
        </p:spPr>
        <p:txBody>
          <a:bodyPr anchor="ctr">
            <a:noAutofit/>
          </a:bodyPr>
          <a:lstStyle>
            <a:lvl1pPr marL="0" indent="0" algn="l" defTabSz="914400" rtl="0" eaLnBrk="1" latinLnBrk="0" hangingPunct="1">
              <a:lnSpc>
                <a:spcPct val="90000"/>
              </a:lnSpc>
              <a:spcBef>
                <a:spcPts val="0"/>
              </a:spcBef>
              <a:buClr>
                <a:schemeClr val="accent1"/>
              </a:buClr>
              <a:buFont typeface="Wingdings 2" pitchFamily="18" charset="2"/>
              <a:buNone/>
              <a:defRPr sz="2400" kern="1200" baseline="0">
                <a:solidFill>
                  <a:schemeClr val="tx1">
                    <a:lumMod val="65000"/>
                    <a:lumOff val="35000"/>
                  </a:schemeClr>
                </a:solidFill>
                <a:latin typeface="+mn-lt"/>
                <a:ea typeface="+mn-ea"/>
                <a:cs typeface="+mn-cs"/>
              </a:defRPr>
            </a:lvl1pPr>
            <a:lvl2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3pPr>
            <a:lvl4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4pPr>
            <a:lvl5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5pPr>
            <a:lvl6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6pPr>
            <a:lvl7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7pPr>
            <a:lvl8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8pPr>
            <a:lvl9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9pPr>
          </a:lstStyle>
          <a:p>
            <a:pPr algn="ctr"/>
            <a:r>
              <a:rPr lang="en-US" sz="4000" dirty="0">
                <a:solidFill>
                  <a:srgbClr val="00B050"/>
                </a:solidFill>
              </a:rPr>
              <a:t>What are some tasks that a service animal may perform for a person with a disability?</a:t>
            </a:r>
          </a:p>
        </p:txBody>
      </p:sp>
      <p:sp>
        <p:nvSpPr>
          <p:cNvPr id="7" name="Rectangle 6">
            <a:extLst>
              <a:ext uri="{FF2B5EF4-FFF2-40B4-BE49-F238E27FC236}">
                <a16:creationId xmlns:a16="http://schemas.microsoft.com/office/drawing/2014/main" id="{139FA49D-F4E7-49D5-8B73-DBE0F0DE6C84}"/>
              </a:ext>
            </a:extLst>
          </p:cNvPr>
          <p:cNvSpPr/>
          <p:nvPr/>
        </p:nvSpPr>
        <p:spPr bwMode="invGray">
          <a:xfrm>
            <a:off x="0" y="5749807"/>
            <a:ext cx="12192000" cy="11081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Slide Number Placeholder 1">
            <a:extLst>
              <a:ext uri="{FF2B5EF4-FFF2-40B4-BE49-F238E27FC236}">
                <a16:creationId xmlns:a16="http://schemas.microsoft.com/office/drawing/2014/main" id="{3D691F78-261F-492E-8FEC-09C18BEE6CC2}"/>
              </a:ext>
            </a:extLst>
          </p:cNvPr>
          <p:cNvSpPr>
            <a:spLocks noGrp="1"/>
          </p:cNvSpPr>
          <p:nvPr>
            <p:ph type="sldNum" sz="quarter" idx="12"/>
          </p:nvPr>
        </p:nvSpPr>
        <p:spPr/>
        <p:txBody>
          <a:bodyPr/>
          <a:lstStyle/>
          <a:p>
            <a:fld id="{4FAB73BC-B049-4115-A692-8D63A059BFB8}" type="slidenum">
              <a:rPr lang="en-US" smtClean="0"/>
              <a:pPr/>
              <a:t>19</a:t>
            </a:fld>
            <a:endParaRPr lang="en-US" dirty="0"/>
          </a:p>
        </p:txBody>
      </p:sp>
      <p:pic>
        <p:nvPicPr>
          <p:cNvPr id="4" name="Picture 3" descr="A drawing of a person&#10;&#10;Description generated with high confidence">
            <a:extLst>
              <a:ext uri="{FF2B5EF4-FFF2-40B4-BE49-F238E27FC236}">
                <a16:creationId xmlns:a16="http://schemas.microsoft.com/office/drawing/2014/main" id="{B238C53A-84BE-4405-8200-7FC33816651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1765" b="20523"/>
          <a:stretch/>
        </p:blipFill>
        <p:spPr>
          <a:xfrm>
            <a:off x="7563166" y="1315045"/>
            <a:ext cx="3070972" cy="3119718"/>
          </a:xfrm>
          <a:prstGeom prst="rect">
            <a:avLst/>
          </a:prstGeom>
        </p:spPr>
      </p:pic>
    </p:spTree>
    <p:extLst>
      <p:ext uri="{BB962C8B-B14F-4D97-AF65-F5344CB8AC3E}">
        <p14:creationId xmlns:p14="http://schemas.microsoft.com/office/powerpoint/2010/main" val="2346215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E522F-975F-4F70-81A3-824CD24AE0E1}"/>
              </a:ext>
            </a:extLst>
          </p:cNvPr>
          <p:cNvSpPr>
            <a:spLocks noGrp="1"/>
          </p:cNvSpPr>
          <p:nvPr>
            <p:ph type="title"/>
          </p:nvPr>
        </p:nvSpPr>
        <p:spPr/>
        <p:txBody>
          <a:bodyPr>
            <a:normAutofit/>
          </a:bodyPr>
          <a:lstStyle/>
          <a:p>
            <a:r>
              <a:rPr lang="en-US" sz="4400" dirty="0"/>
              <a:t>Objectives</a:t>
            </a:r>
          </a:p>
        </p:txBody>
      </p:sp>
      <p:sp>
        <p:nvSpPr>
          <p:cNvPr id="3" name="Content Placeholder 2">
            <a:extLst>
              <a:ext uri="{FF2B5EF4-FFF2-40B4-BE49-F238E27FC236}">
                <a16:creationId xmlns:a16="http://schemas.microsoft.com/office/drawing/2014/main" id="{2B8D279A-F052-45EC-ADF6-7CCF6F9BA7D4}"/>
              </a:ext>
            </a:extLst>
          </p:cNvPr>
          <p:cNvSpPr>
            <a:spLocks noGrp="1"/>
          </p:cNvSpPr>
          <p:nvPr>
            <p:ph idx="1"/>
          </p:nvPr>
        </p:nvSpPr>
        <p:spPr>
          <a:xfrm>
            <a:off x="3869267" y="864108"/>
            <a:ext cx="7685423" cy="5120640"/>
          </a:xfrm>
        </p:spPr>
        <p:txBody>
          <a:bodyPr>
            <a:normAutofit/>
          </a:bodyPr>
          <a:lstStyle/>
          <a:p>
            <a:r>
              <a:rPr lang="en-US" sz="2400" b="1" dirty="0">
                <a:latin typeface="Corbel" panose="020B0503020204020204" pitchFamily="34" charset="0"/>
              </a:rPr>
              <a:t>Identify</a:t>
            </a:r>
            <a:r>
              <a:rPr lang="en-US" sz="2400" dirty="0">
                <a:latin typeface="Corbel" panose="020B0503020204020204" pitchFamily="34" charset="0"/>
              </a:rPr>
              <a:t> the differences between a “service” animal and an “assistance” animal</a:t>
            </a:r>
          </a:p>
          <a:p>
            <a:r>
              <a:rPr lang="en-US" sz="2400" b="1" dirty="0">
                <a:latin typeface="Corbel" panose="020B0503020204020204" pitchFamily="34" charset="0"/>
              </a:rPr>
              <a:t>Articulate</a:t>
            </a:r>
            <a:r>
              <a:rPr lang="en-US" sz="2400" dirty="0">
                <a:latin typeface="Corbel" panose="020B0503020204020204" pitchFamily="34" charset="0"/>
              </a:rPr>
              <a:t> the 2 inquiries that can be made to determine if an animal qualifies as a “service” animal</a:t>
            </a:r>
          </a:p>
          <a:p>
            <a:r>
              <a:rPr lang="en-US" sz="2400" b="1" dirty="0">
                <a:latin typeface="Corbel" panose="020B0503020204020204" pitchFamily="34" charset="0"/>
              </a:rPr>
              <a:t>List </a:t>
            </a:r>
            <a:r>
              <a:rPr lang="en-US" sz="2400" dirty="0">
                <a:latin typeface="Corbel" panose="020B0503020204020204" pitchFamily="34" charset="0"/>
              </a:rPr>
              <a:t>several tasks that a service animal may perform for a person with a disability</a:t>
            </a:r>
          </a:p>
          <a:p>
            <a:r>
              <a:rPr lang="en-US" sz="2400" b="1" dirty="0">
                <a:latin typeface="Corbel" panose="020B0503020204020204" pitchFamily="34" charset="0"/>
              </a:rPr>
              <a:t>Identify</a:t>
            </a:r>
            <a:r>
              <a:rPr lang="en-US" sz="2400" dirty="0">
                <a:latin typeface="Corbel" panose="020B0503020204020204" pitchFamily="34" charset="0"/>
              </a:rPr>
              <a:t> the related policy resources for completing the interactive disability accommodation process</a:t>
            </a:r>
          </a:p>
          <a:p>
            <a:r>
              <a:rPr lang="en-US" sz="2400" b="1" dirty="0">
                <a:latin typeface="Corbel" panose="020B0503020204020204" pitchFamily="34" charset="0"/>
              </a:rPr>
              <a:t>Describe</a:t>
            </a:r>
            <a:r>
              <a:rPr lang="en-US" sz="2400" dirty="0">
                <a:latin typeface="Corbel" panose="020B0503020204020204" pitchFamily="34" charset="0"/>
              </a:rPr>
              <a:t> how center staff can prepare for the arrival of a service/assistance animal</a:t>
            </a:r>
          </a:p>
        </p:txBody>
      </p:sp>
      <p:sp>
        <p:nvSpPr>
          <p:cNvPr id="4" name="Slide Number Placeholder 3">
            <a:extLst>
              <a:ext uri="{FF2B5EF4-FFF2-40B4-BE49-F238E27FC236}">
                <a16:creationId xmlns:a16="http://schemas.microsoft.com/office/drawing/2014/main" id="{1F47DB6C-4CBE-4ADE-8D31-46D8B2CF70D1}"/>
              </a:ext>
            </a:extLst>
          </p:cNvPr>
          <p:cNvSpPr>
            <a:spLocks noGrp="1"/>
          </p:cNvSpPr>
          <p:nvPr>
            <p:ph type="sldNum" sz="quarter" idx="12"/>
          </p:nvPr>
        </p:nvSpPr>
        <p:spPr/>
        <p:txBody>
          <a:bodyPr/>
          <a:lstStyle/>
          <a:p>
            <a:pPr algn="ctr"/>
            <a:fld id="{4FAB73BC-B049-4115-A692-8D63A059BFB8}" type="slidenum">
              <a:rPr lang="en-US" smtClean="0"/>
              <a:pPr algn="ctr"/>
              <a:t>2</a:t>
            </a:fld>
            <a:endParaRPr lang="en-US" dirty="0"/>
          </a:p>
        </p:txBody>
      </p:sp>
    </p:spTree>
    <p:extLst>
      <p:ext uri="{BB962C8B-B14F-4D97-AF65-F5344CB8AC3E}">
        <p14:creationId xmlns:p14="http://schemas.microsoft.com/office/powerpoint/2010/main" val="2241718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
            <a:extLst>
              <a:ext uri="{FF2B5EF4-FFF2-40B4-BE49-F238E27FC236}">
                <a16:creationId xmlns:a16="http://schemas.microsoft.com/office/drawing/2014/main" id="{F8C93B54-AF3F-4374-B6AC-282174C0EB37}"/>
              </a:ext>
            </a:extLst>
          </p:cNvPr>
          <p:cNvSpPr txBox="1"/>
          <p:nvPr/>
        </p:nvSpPr>
        <p:spPr>
          <a:xfrm rot="16200000">
            <a:off x="-1256439" y="2211261"/>
            <a:ext cx="3840164" cy="1327286"/>
          </a:xfrm>
          <a:prstGeom prst="rect">
            <a:avLst/>
          </a:prstGeom>
          <a:noFill/>
        </p:spPr>
        <p:txBody>
          <a:bodyPr wrap="square" lIns="0" tIns="0" rIns="0" bIns="0" rtlCol="0" anchor="ctr">
            <a:spAutoFit/>
          </a:bodyPr>
          <a:lstStyle/>
          <a:p>
            <a:pPr algn="just"/>
            <a:r>
              <a:rPr lang="en-US" sz="8625" dirty="0">
                <a:solidFill>
                  <a:schemeClr val="bg1">
                    <a:lumMod val="50000"/>
                  </a:schemeClr>
                </a:solidFill>
                <a:latin typeface="Corbel" panose="020B0503020204020204" pitchFamily="34" charset="0"/>
                <a:cs typeface="Arial" panose="020B0604020202020204" pitchFamily="34" charset="0"/>
              </a:rPr>
              <a:t>Answer</a:t>
            </a:r>
          </a:p>
        </p:txBody>
      </p:sp>
      <p:sp>
        <p:nvSpPr>
          <p:cNvPr id="4" name="Rectangle 3">
            <a:extLst>
              <a:ext uri="{FF2B5EF4-FFF2-40B4-BE49-F238E27FC236}">
                <a16:creationId xmlns:a16="http://schemas.microsoft.com/office/drawing/2014/main" id="{E55FC140-013E-41EF-8672-FEA432BF77F0}"/>
              </a:ext>
            </a:extLst>
          </p:cNvPr>
          <p:cNvSpPr/>
          <p:nvPr/>
        </p:nvSpPr>
        <p:spPr bwMode="invGray">
          <a:xfrm>
            <a:off x="0" y="5749807"/>
            <a:ext cx="12192000" cy="11081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6" name="Title 5">
            <a:extLst>
              <a:ext uri="{FF2B5EF4-FFF2-40B4-BE49-F238E27FC236}">
                <a16:creationId xmlns:a16="http://schemas.microsoft.com/office/drawing/2014/main" id="{5AEE0582-7E8F-436C-8F79-19F52DC0F8A0}"/>
              </a:ext>
            </a:extLst>
          </p:cNvPr>
          <p:cNvSpPr txBox="1">
            <a:spLocks/>
          </p:cNvSpPr>
          <p:nvPr/>
        </p:nvSpPr>
        <p:spPr>
          <a:xfrm>
            <a:off x="1311480" y="274639"/>
            <a:ext cx="9818338" cy="1110816"/>
          </a:xfrm>
          <a:prstGeom prst="rect">
            <a:avLst/>
          </a:prstGeom>
        </p:spPr>
        <p:txBody>
          <a:bodyPr anchor="ctr">
            <a:normAutofit/>
          </a:bodyPr>
          <a:lstStyle>
            <a:lvl1pPr algn="l" defTabSz="914400" rtl="0" eaLnBrk="1" latinLnBrk="0" hangingPunct="1">
              <a:lnSpc>
                <a:spcPct val="90000"/>
              </a:lnSpc>
              <a:spcBef>
                <a:spcPct val="0"/>
              </a:spcBef>
              <a:buNone/>
              <a:defRPr sz="2400" b="1" kern="1200" spc="-60" baseline="0">
                <a:solidFill>
                  <a:schemeClr val="tx1">
                    <a:alpha val="63000"/>
                  </a:schemeClr>
                </a:solidFill>
                <a:latin typeface="+mj-lt"/>
                <a:ea typeface="+mj-ea"/>
                <a:cs typeface="+mj-cs"/>
              </a:defRPr>
            </a:lvl1pPr>
          </a:lstStyle>
          <a:p>
            <a:pPr algn="ctr"/>
            <a:r>
              <a:rPr lang="en-US" sz="4000" dirty="0">
                <a:solidFill>
                  <a:srgbClr val="0070C0"/>
                </a:solidFill>
              </a:rPr>
              <a:t>Service Animals Examples of Tasks - Assisting</a:t>
            </a:r>
          </a:p>
        </p:txBody>
      </p:sp>
      <p:sp>
        <p:nvSpPr>
          <p:cNvPr id="5" name="Slide Number Placeholder 4">
            <a:extLst>
              <a:ext uri="{FF2B5EF4-FFF2-40B4-BE49-F238E27FC236}">
                <a16:creationId xmlns:a16="http://schemas.microsoft.com/office/drawing/2014/main" id="{FE947DC0-1487-4E7E-AAC4-41C820ADA7B7}"/>
              </a:ext>
            </a:extLst>
          </p:cNvPr>
          <p:cNvSpPr>
            <a:spLocks noGrp="1"/>
          </p:cNvSpPr>
          <p:nvPr>
            <p:ph type="sldNum" sz="quarter" idx="12"/>
          </p:nvPr>
        </p:nvSpPr>
        <p:spPr/>
        <p:txBody>
          <a:bodyPr/>
          <a:lstStyle/>
          <a:p>
            <a:fld id="{4FAB73BC-B049-4115-A692-8D63A059BFB8}" type="slidenum">
              <a:rPr lang="en-US" smtClean="0"/>
              <a:pPr/>
              <a:t>20</a:t>
            </a:fld>
            <a:endParaRPr lang="en-US" dirty="0"/>
          </a:p>
        </p:txBody>
      </p:sp>
      <p:grpSp>
        <p:nvGrpSpPr>
          <p:cNvPr id="3" name="Group 2">
            <a:extLst>
              <a:ext uri="{FF2B5EF4-FFF2-40B4-BE49-F238E27FC236}">
                <a16:creationId xmlns:a16="http://schemas.microsoft.com/office/drawing/2014/main" id="{8904F278-ECCC-45F6-BBEC-ADCE34F22EBE}"/>
              </a:ext>
            </a:extLst>
          </p:cNvPr>
          <p:cNvGrpSpPr/>
          <p:nvPr/>
        </p:nvGrpSpPr>
        <p:grpSpPr>
          <a:xfrm>
            <a:off x="1395367" y="1487053"/>
            <a:ext cx="2514207" cy="1416486"/>
            <a:chOff x="1516895" y="1385455"/>
            <a:chExt cx="2223247" cy="1416486"/>
          </a:xfrm>
        </p:grpSpPr>
        <p:sp>
          <p:nvSpPr>
            <p:cNvPr id="9" name="TextBox 8">
              <a:extLst>
                <a:ext uri="{FF2B5EF4-FFF2-40B4-BE49-F238E27FC236}">
                  <a16:creationId xmlns:a16="http://schemas.microsoft.com/office/drawing/2014/main" id="{CB2053BF-8D00-43FC-AF97-D73661E2B427}"/>
                </a:ext>
              </a:extLst>
            </p:cNvPr>
            <p:cNvSpPr txBox="1"/>
            <p:nvPr/>
          </p:nvSpPr>
          <p:spPr>
            <a:xfrm>
              <a:off x="1524900" y="1385455"/>
              <a:ext cx="2207236" cy="461665"/>
            </a:xfrm>
            <a:prstGeom prst="rect">
              <a:avLst/>
            </a:prstGeom>
            <a:solidFill>
              <a:srgbClr val="00B050"/>
            </a:solidFill>
          </p:spPr>
          <p:txBody>
            <a:bodyPr wrap="square" rtlCol="0">
              <a:spAutoFit/>
            </a:bodyPr>
            <a:lstStyle/>
            <a:p>
              <a:pPr algn="ctr"/>
              <a:r>
                <a:rPr lang="en-US" sz="2400" b="1" dirty="0">
                  <a:solidFill>
                    <a:schemeClr val="bg1"/>
                  </a:solidFill>
                </a:rPr>
                <a:t>Pulling</a:t>
              </a:r>
            </a:p>
          </p:txBody>
        </p:sp>
        <p:sp>
          <p:nvSpPr>
            <p:cNvPr id="13" name="TextBox 12">
              <a:extLst>
                <a:ext uri="{FF2B5EF4-FFF2-40B4-BE49-F238E27FC236}">
                  <a16:creationId xmlns:a16="http://schemas.microsoft.com/office/drawing/2014/main" id="{D938D690-80BF-4FE3-A890-A33BCE499E95}"/>
                </a:ext>
              </a:extLst>
            </p:cNvPr>
            <p:cNvSpPr txBox="1"/>
            <p:nvPr/>
          </p:nvSpPr>
          <p:spPr>
            <a:xfrm>
              <a:off x="1516895" y="2094055"/>
              <a:ext cx="2223247" cy="707886"/>
            </a:xfrm>
            <a:prstGeom prst="rect">
              <a:avLst/>
            </a:prstGeom>
            <a:solidFill>
              <a:schemeClr val="accent4">
                <a:lumMod val="20000"/>
                <a:lumOff val="80000"/>
              </a:schemeClr>
            </a:solidFill>
          </p:spPr>
          <p:txBody>
            <a:bodyPr wrap="square" rtlCol="0">
              <a:spAutoFit/>
            </a:bodyPr>
            <a:lstStyle/>
            <a:p>
              <a:pPr marL="342900" indent="-342900">
                <a:buFont typeface="Arial" panose="020B0604020202020204" pitchFamily="34" charset="0"/>
                <a:buChar char="•"/>
              </a:pPr>
              <a:r>
                <a:rPr lang="en-US" sz="2000" dirty="0"/>
                <a:t>a person’s wheelchair</a:t>
              </a:r>
            </a:p>
          </p:txBody>
        </p:sp>
      </p:grpSp>
      <p:grpSp>
        <p:nvGrpSpPr>
          <p:cNvPr id="7" name="Group 6">
            <a:extLst>
              <a:ext uri="{FF2B5EF4-FFF2-40B4-BE49-F238E27FC236}">
                <a16:creationId xmlns:a16="http://schemas.microsoft.com/office/drawing/2014/main" id="{483D3625-72F9-470F-B4AF-7786C3D7ABCC}"/>
              </a:ext>
            </a:extLst>
          </p:cNvPr>
          <p:cNvGrpSpPr/>
          <p:nvPr/>
        </p:nvGrpSpPr>
        <p:grpSpPr>
          <a:xfrm>
            <a:off x="1404420" y="3424979"/>
            <a:ext cx="2514207" cy="1395370"/>
            <a:chOff x="3929751" y="1376513"/>
            <a:chExt cx="2514207" cy="1395370"/>
          </a:xfrm>
        </p:grpSpPr>
        <p:sp>
          <p:nvSpPr>
            <p:cNvPr id="10" name="TextBox 9">
              <a:extLst>
                <a:ext uri="{FF2B5EF4-FFF2-40B4-BE49-F238E27FC236}">
                  <a16:creationId xmlns:a16="http://schemas.microsoft.com/office/drawing/2014/main" id="{67D61096-8D56-48B5-88B5-611C7B9C5AAE}"/>
                </a:ext>
              </a:extLst>
            </p:cNvPr>
            <p:cNvSpPr txBox="1"/>
            <p:nvPr/>
          </p:nvSpPr>
          <p:spPr>
            <a:xfrm>
              <a:off x="3929751" y="1376513"/>
              <a:ext cx="2503071" cy="461665"/>
            </a:xfrm>
            <a:prstGeom prst="rect">
              <a:avLst/>
            </a:prstGeom>
            <a:solidFill>
              <a:srgbClr val="00B050"/>
            </a:solidFill>
          </p:spPr>
          <p:txBody>
            <a:bodyPr wrap="square" rtlCol="0">
              <a:spAutoFit/>
            </a:bodyPr>
            <a:lstStyle/>
            <a:p>
              <a:pPr algn="ctr"/>
              <a:r>
                <a:rPr lang="en-US" sz="2400" b="1" dirty="0">
                  <a:solidFill>
                    <a:schemeClr val="bg1"/>
                  </a:solidFill>
                </a:rPr>
                <a:t>Fetching</a:t>
              </a:r>
            </a:p>
          </p:txBody>
        </p:sp>
        <p:sp>
          <p:nvSpPr>
            <p:cNvPr id="14" name="TextBox 13">
              <a:extLst>
                <a:ext uri="{FF2B5EF4-FFF2-40B4-BE49-F238E27FC236}">
                  <a16:creationId xmlns:a16="http://schemas.microsoft.com/office/drawing/2014/main" id="{95BBA0E3-B145-4466-9840-08CD9AD48E31}"/>
                </a:ext>
              </a:extLst>
            </p:cNvPr>
            <p:cNvSpPr txBox="1"/>
            <p:nvPr/>
          </p:nvSpPr>
          <p:spPr>
            <a:xfrm>
              <a:off x="3940887" y="2063997"/>
              <a:ext cx="2503071" cy="707886"/>
            </a:xfrm>
            <a:prstGeom prst="rect">
              <a:avLst/>
            </a:prstGeom>
            <a:solidFill>
              <a:schemeClr val="accent4">
                <a:lumMod val="20000"/>
                <a:lumOff val="80000"/>
              </a:schemeClr>
            </a:solidFill>
          </p:spPr>
          <p:txBody>
            <a:bodyPr wrap="square" rtlCol="0">
              <a:spAutoFit/>
            </a:bodyPr>
            <a:lstStyle/>
            <a:p>
              <a:pPr marL="342900" indent="-342900">
                <a:buFont typeface="Arial" panose="020B0604020202020204" pitchFamily="34" charset="0"/>
                <a:buChar char="•"/>
              </a:pPr>
              <a:r>
                <a:rPr lang="en-US" sz="2000" dirty="0"/>
                <a:t>or picking up an item for a person</a:t>
              </a:r>
            </a:p>
          </p:txBody>
        </p:sp>
      </p:grpSp>
      <p:grpSp>
        <p:nvGrpSpPr>
          <p:cNvPr id="8" name="Group 7">
            <a:extLst>
              <a:ext uri="{FF2B5EF4-FFF2-40B4-BE49-F238E27FC236}">
                <a16:creationId xmlns:a16="http://schemas.microsoft.com/office/drawing/2014/main" id="{C96B07C8-5E8F-46B1-BC37-31D9AA8CF3EF}"/>
              </a:ext>
            </a:extLst>
          </p:cNvPr>
          <p:cNvGrpSpPr/>
          <p:nvPr/>
        </p:nvGrpSpPr>
        <p:grpSpPr>
          <a:xfrm>
            <a:off x="4186923" y="1487053"/>
            <a:ext cx="3434085" cy="3310032"/>
            <a:chOff x="6648482" y="1385455"/>
            <a:chExt cx="2240668" cy="3310032"/>
          </a:xfrm>
        </p:grpSpPr>
        <p:sp>
          <p:nvSpPr>
            <p:cNvPr id="11" name="TextBox 10">
              <a:extLst>
                <a:ext uri="{FF2B5EF4-FFF2-40B4-BE49-F238E27FC236}">
                  <a16:creationId xmlns:a16="http://schemas.microsoft.com/office/drawing/2014/main" id="{B3F33B1C-A005-4E07-93F0-8E57F767655E}"/>
                </a:ext>
              </a:extLst>
            </p:cNvPr>
            <p:cNvSpPr txBox="1"/>
            <p:nvPr/>
          </p:nvSpPr>
          <p:spPr>
            <a:xfrm>
              <a:off x="6648482" y="1385455"/>
              <a:ext cx="2240668" cy="461665"/>
            </a:xfrm>
            <a:prstGeom prst="rect">
              <a:avLst/>
            </a:prstGeom>
            <a:solidFill>
              <a:srgbClr val="00B050"/>
            </a:solidFill>
          </p:spPr>
          <p:txBody>
            <a:bodyPr wrap="square" rtlCol="0">
              <a:spAutoFit/>
            </a:bodyPr>
            <a:lstStyle/>
            <a:p>
              <a:pPr algn="ctr"/>
              <a:r>
                <a:rPr lang="en-US" sz="2400" b="1" dirty="0">
                  <a:solidFill>
                    <a:schemeClr val="bg1"/>
                  </a:solidFill>
                </a:rPr>
                <a:t>Assisting</a:t>
              </a:r>
            </a:p>
          </p:txBody>
        </p:sp>
        <p:sp>
          <p:nvSpPr>
            <p:cNvPr id="15" name="TextBox 14">
              <a:extLst>
                <a:ext uri="{FF2B5EF4-FFF2-40B4-BE49-F238E27FC236}">
                  <a16:creationId xmlns:a16="http://schemas.microsoft.com/office/drawing/2014/main" id="{CA2AE2A8-D4DA-4C46-A272-D944306D4EAF}"/>
                </a:ext>
              </a:extLst>
            </p:cNvPr>
            <p:cNvSpPr txBox="1"/>
            <p:nvPr/>
          </p:nvSpPr>
          <p:spPr>
            <a:xfrm>
              <a:off x="6648482" y="2063997"/>
              <a:ext cx="2240667" cy="2631490"/>
            </a:xfrm>
            <a:prstGeom prst="rect">
              <a:avLst/>
            </a:prstGeom>
            <a:solidFill>
              <a:schemeClr val="accent4">
                <a:lumMod val="20000"/>
                <a:lumOff val="80000"/>
              </a:schemeClr>
            </a:solidFill>
          </p:spPr>
          <p:txBody>
            <a:bodyPr wrap="square" rtlCol="0">
              <a:spAutoFit/>
            </a:bodyPr>
            <a:lstStyle/>
            <a:p>
              <a:pPr marL="342900" indent="-342900">
                <a:spcAft>
                  <a:spcPts val="600"/>
                </a:spcAft>
                <a:buFont typeface="Arial" panose="020B0604020202020204" pitchFamily="34" charset="0"/>
                <a:buChar char="•"/>
              </a:pPr>
              <a:r>
                <a:rPr lang="en-US" sz="2000" dirty="0"/>
                <a:t>a person who is blind or has low vision with navigation and other tasks</a:t>
              </a:r>
            </a:p>
            <a:p>
              <a:pPr marL="342900" indent="-342900">
                <a:spcAft>
                  <a:spcPts val="600"/>
                </a:spcAft>
                <a:buFont typeface="Arial" panose="020B0604020202020204" pitchFamily="34" charset="0"/>
                <a:buChar char="•"/>
              </a:pPr>
              <a:r>
                <a:rPr lang="en-US" sz="2000" dirty="0"/>
                <a:t>by providing physical support and assistance with balance and stability to a person with a mobility disability</a:t>
              </a:r>
            </a:p>
          </p:txBody>
        </p:sp>
      </p:grpSp>
      <p:pic>
        <p:nvPicPr>
          <p:cNvPr id="18" name="Picture 17" descr="A person standing next to a brick wall&#10;&#10;Description generated with high confidence">
            <a:extLst>
              <a:ext uri="{FF2B5EF4-FFF2-40B4-BE49-F238E27FC236}">
                <a16:creationId xmlns:a16="http://schemas.microsoft.com/office/drawing/2014/main" id="{E0B540A0-F408-4DB6-879B-344AFD26B76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80046" y="1487053"/>
            <a:ext cx="3504616" cy="3150686"/>
          </a:xfrm>
          <a:prstGeom prst="rect">
            <a:avLst/>
          </a:prstGeom>
        </p:spPr>
      </p:pic>
    </p:spTree>
    <p:extLst>
      <p:ext uri="{BB962C8B-B14F-4D97-AF65-F5344CB8AC3E}">
        <p14:creationId xmlns:p14="http://schemas.microsoft.com/office/powerpoint/2010/main" val="23528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
            <a:extLst>
              <a:ext uri="{FF2B5EF4-FFF2-40B4-BE49-F238E27FC236}">
                <a16:creationId xmlns:a16="http://schemas.microsoft.com/office/drawing/2014/main" id="{F8C93B54-AF3F-4374-B6AC-282174C0EB37}"/>
              </a:ext>
            </a:extLst>
          </p:cNvPr>
          <p:cNvSpPr txBox="1"/>
          <p:nvPr/>
        </p:nvSpPr>
        <p:spPr>
          <a:xfrm rot="16200000">
            <a:off x="-1256439" y="2211261"/>
            <a:ext cx="3840164" cy="1327286"/>
          </a:xfrm>
          <a:prstGeom prst="rect">
            <a:avLst/>
          </a:prstGeom>
          <a:noFill/>
        </p:spPr>
        <p:txBody>
          <a:bodyPr wrap="square" lIns="0" tIns="0" rIns="0" bIns="0" rtlCol="0" anchor="ctr">
            <a:spAutoFit/>
          </a:bodyPr>
          <a:lstStyle/>
          <a:p>
            <a:pPr algn="just"/>
            <a:r>
              <a:rPr lang="en-US" sz="8625" dirty="0">
                <a:solidFill>
                  <a:schemeClr val="bg1">
                    <a:lumMod val="50000"/>
                  </a:schemeClr>
                </a:solidFill>
                <a:latin typeface="Corbel" panose="020B0503020204020204" pitchFamily="34" charset="0"/>
                <a:cs typeface="Arial" panose="020B0604020202020204" pitchFamily="34" charset="0"/>
              </a:rPr>
              <a:t>Answer</a:t>
            </a:r>
          </a:p>
        </p:txBody>
      </p:sp>
      <p:sp>
        <p:nvSpPr>
          <p:cNvPr id="4" name="Rectangle 3">
            <a:extLst>
              <a:ext uri="{FF2B5EF4-FFF2-40B4-BE49-F238E27FC236}">
                <a16:creationId xmlns:a16="http://schemas.microsoft.com/office/drawing/2014/main" id="{E55FC140-013E-41EF-8672-FEA432BF77F0}"/>
              </a:ext>
            </a:extLst>
          </p:cNvPr>
          <p:cNvSpPr/>
          <p:nvPr/>
        </p:nvSpPr>
        <p:spPr bwMode="invGray">
          <a:xfrm>
            <a:off x="0" y="5749807"/>
            <a:ext cx="12192000" cy="11081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6" name="Title 5">
            <a:extLst>
              <a:ext uri="{FF2B5EF4-FFF2-40B4-BE49-F238E27FC236}">
                <a16:creationId xmlns:a16="http://schemas.microsoft.com/office/drawing/2014/main" id="{5AEE0582-7E8F-436C-8F79-19F52DC0F8A0}"/>
              </a:ext>
            </a:extLst>
          </p:cNvPr>
          <p:cNvSpPr txBox="1">
            <a:spLocks/>
          </p:cNvSpPr>
          <p:nvPr/>
        </p:nvSpPr>
        <p:spPr>
          <a:xfrm>
            <a:off x="1311480" y="274639"/>
            <a:ext cx="9818338" cy="1110816"/>
          </a:xfrm>
          <a:prstGeom prst="rect">
            <a:avLst/>
          </a:prstGeom>
        </p:spPr>
        <p:txBody>
          <a:bodyPr anchor="ctr">
            <a:normAutofit/>
          </a:bodyPr>
          <a:lstStyle>
            <a:lvl1pPr algn="l" defTabSz="914400" rtl="0" eaLnBrk="1" latinLnBrk="0" hangingPunct="1">
              <a:lnSpc>
                <a:spcPct val="90000"/>
              </a:lnSpc>
              <a:spcBef>
                <a:spcPct val="0"/>
              </a:spcBef>
              <a:buNone/>
              <a:defRPr sz="2400" b="1" kern="1200" spc="-60" baseline="0">
                <a:solidFill>
                  <a:schemeClr val="tx1">
                    <a:alpha val="63000"/>
                  </a:schemeClr>
                </a:solidFill>
                <a:latin typeface="+mj-lt"/>
                <a:ea typeface="+mj-ea"/>
                <a:cs typeface="+mj-cs"/>
              </a:defRPr>
            </a:lvl1pPr>
          </a:lstStyle>
          <a:p>
            <a:pPr algn="ctr"/>
            <a:r>
              <a:rPr lang="en-US" sz="4000" dirty="0">
                <a:solidFill>
                  <a:srgbClr val="0070C0"/>
                </a:solidFill>
              </a:rPr>
              <a:t>Service Animals Examples of Tasks - Alerting</a:t>
            </a:r>
          </a:p>
        </p:txBody>
      </p:sp>
      <p:sp>
        <p:nvSpPr>
          <p:cNvPr id="5" name="Slide Number Placeholder 4">
            <a:extLst>
              <a:ext uri="{FF2B5EF4-FFF2-40B4-BE49-F238E27FC236}">
                <a16:creationId xmlns:a16="http://schemas.microsoft.com/office/drawing/2014/main" id="{FE947DC0-1487-4E7E-AAC4-41C820ADA7B7}"/>
              </a:ext>
            </a:extLst>
          </p:cNvPr>
          <p:cNvSpPr>
            <a:spLocks noGrp="1"/>
          </p:cNvSpPr>
          <p:nvPr>
            <p:ph type="sldNum" sz="quarter" idx="12"/>
          </p:nvPr>
        </p:nvSpPr>
        <p:spPr/>
        <p:txBody>
          <a:bodyPr/>
          <a:lstStyle/>
          <a:p>
            <a:fld id="{4FAB73BC-B049-4115-A692-8D63A059BFB8}" type="slidenum">
              <a:rPr lang="en-US" smtClean="0"/>
              <a:pPr/>
              <a:t>21</a:t>
            </a:fld>
            <a:endParaRPr lang="en-US" dirty="0"/>
          </a:p>
        </p:txBody>
      </p:sp>
      <p:sp>
        <p:nvSpPr>
          <p:cNvPr id="16" name="TextBox 15">
            <a:extLst>
              <a:ext uri="{FF2B5EF4-FFF2-40B4-BE49-F238E27FC236}">
                <a16:creationId xmlns:a16="http://schemas.microsoft.com/office/drawing/2014/main" id="{DE731358-7F6E-4082-BD0D-9FA8700E0BB2}"/>
              </a:ext>
            </a:extLst>
          </p:cNvPr>
          <p:cNvSpPr txBox="1"/>
          <p:nvPr/>
        </p:nvSpPr>
        <p:spPr>
          <a:xfrm>
            <a:off x="1487051" y="1341161"/>
            <a:ext cx="2599764" cy="461665"/>
          </a:xfrm>
          <a:prstGeom prst="rect">
            <a:avLst/>
          </a:prstGeom>
          <a:solidFill>
            <a:srgbClr val="00B050"/>
          </a:solidFill>
        </p:spPr>
        <p:txBody>
          <a:bodyPr wrap="square" rtlCol="0">
            <a:spAutoFit/>
          </a:bodyPr>
          <a:lstStyle/>
          <a:p>
            <a:pPr algn="ctr"/>
            <a:r>
              <a:rPr lang="en-US" sz="2400" b="1" dirty="0">
                <a:solidFill>
                  <a:schemeClr val="bg1"/>
                </a:solidFill>
              </a:rPr>
              <a:t>Alerting</a:t>
            </a:r>
          </a:p>
        </p:txBody>
      </p:sp>
      <p:sp>
        <p:nvSpPr>
          <p:cNvPr id="17" name="TextBox 16">
            <a:extLst>
              <a:ext uri="{FF2B5EF4-FFF2-40B4-BE49-F238E27FC236}">
                <a16:creationId xmlns:a16="http://schemas.microsoft.com/office/drawing/2014/main" id="{DDF14B0D-91B0-4498-B5ED-20704E030F58}"/>
              </a:ext>
            </a:extLst>
          </p:cNvPr>
          <p:cNvSpPr txBox="1"/>
          <p:nvPr/>
        </p:nvSpPr>
        <p:spPr>
          <a:xfrm>
            <a:off x="1487051" y="1943120"/>
            <a:ext cx="2599763" cy="2246769"/>
          </a:xfrm>
          <a:prstGeom prst="rect">
            <a:avLst/>
          </a:prstGeom>
          <a:solidFill>
            <a:schemeClr val="accent4">
              <a:lumMod val="20000"/>
              <a:lumOff val="80000"/>
            </a:schemeClr>
          </a:solidFill>
        </p:spPr>
        <p:txBody>
          <a:bodyPr wrap="square" rtlCol="0">
            <a:spAutoFit/>
          </a:bodyPr>
          <a:lstStyle/>
          <a:p>
            <a:pPr marL="341313" indent="-341313">
              <a:buFont typeface="Arial" panose="020B0604020202020204" pitchFamily="34" charset="0"/>
              <a:buChar char="•"/>
            </a:pPr>
            <a:r>
              <a:rPr lang="en-US" sz="2000" dirty="0"/>
              <a:t>a person who is deaf or hard of hearing to the presence of people or sounds (e.g., when there is a knock at the door)</a:t>
            </a:r>
          </a:p>
        </p:txBody>
      </p:sp>
      <p:grpSp>
        <p:nvGrpSpPr>
          <p:cNvPr id="3" name="Group 2">
            <a:extLst>
              <a:ext uri="{FF2B5EF4-FFF2-40B4-BE49-F238E27FC236}">
                <a16:creationId xmlns:a16="http://schemas.microsoft.com/office/drawing/2014/main" id="{1BF86496-C0FF-4B77-B179-D881348D5F3B}"/>
              </a:ext>
            </a:extLst>
          </p:cNvPr>
          <p:cNvGrpSpPr/>
          <p:nvPr/>
        </p:nvGrpSpPr>
        <p:grpSpPr>
          <a:xfrm>
            <a:off x="4466708" y="1341161"/>
            <a:ext cx="2882750" cy="3772058"/>
            <a:chOff x="4466708" y="1341161"/>
            <a:chExt cx="2882750" cy="3772058"/>
          </a:xfrm>
        </p:grpSpPr>
        <p:sp>
          <p:nvSpPr>
            <p:cNvPr id="20" name="TextBox 19">
              <a:extLst>
                <a:ext uri="{FF2B5EF4-FFF2-40B4-BE49-F238E27FC236}">
                  <a16:creationId xmlns:a16="http://schemas.microsoft.com/office/drawing/2014/main" id="{572DD575-EE06-48AC-98A4-2FFA45437824}"/>
                </a:ext>
              </a:extLst>
            </p:cNvPr>
            <p:cNvSpPr txBox="1"/>
            <p:nvPr/>
          </p:nvSpPr>
          <p:spPr>
            <a:xfrm>
              <a:off x="4466708" y="1341161"/>
              <a:ext cx="2882750" cy="461665"/>
            </a:xfrm>
            <a:prstGeom prst="rect">
              <a:avLst/>
            </a:prstGeom>
            <a:solidFill>
              <a:srgbClr val="00B050"/>
            </a:solidFill>
          </p:spPr>
          <p:txBody>
            <a:bodyPr wrap="square" rtlCol="0" anchor="t" anchorCtr="0">
              <a:spAutoFit/>
            </a:bodyPr>
            <a:lstStyle/>
            <a:p>
              <a:pPr algn="ctr"/>
              <a:r>
                <a:rPr lang="en-US" sz="2400" b="1" dirty="0">
                  <a:solidFill>
                    <a:schemeClr val="bg1"/>
                  </a:solidFill>
                </a:rPr>
                <a:t>Alerting</a:t>
              </a:r>
            </a:p>
          </p:txBody>
        </p:sp>
        <p:sp>
          <p:nvSpPr>
            <p:cNvPr id="21" name="TextBox 20">
              <a:extLst>
                <a:ext uri="{FF2B5EF4-FFF2-40B4-BE49-F238E27FC236}">
                  <a16:creationId xmlns:a16="http://schemas.microsoft.com/office/drawing/2014/main" id="{CD26A44E-F71C-4F63-B69A-AEADDC338829}"/>
                </a:ext>
              </a:extLst>
            </p:cNvPr>
            <p:cNvSpPr txBox="1"/>
            <p:nvPr/>
          </p:nvSpPr>
          <p:spPr>
            <a:xfrm>
              <a:off x="4466708" y="1943120"/>
              <a:ext cx="2882749" cy="3170099"/>
            </a:xfrm>
            <a:prstGeom prst="rect">
              <a:avLst/>
            </a:prstGeom>
            <a:solidFill>
              <a:schemeClr val="accent4">
                <a:lumMod val="20000"/>
                <a:lumOff val="80000"/>
              </a:schemeClr>
            </a:solidFill>
          </p:spPr>
          <p:txBody>
            <a:bodyPr wrap="square" rtlCol="0">
              <a:spAutoFit/>
            </a:bodyPr>
            <a:lstStyle/>
            <a:p>
              <a:pPr marL="341313" indent="-341313">
                <a:buFont typeface="Arial" panose="020B0604020202020204" pitchFamily="34" charset="0"/>
                <a:buChar char="•"/>
              </a:pPr>
              <a:r>
                <a:rPr lang="en-US" sz="2000" dirty="0"/>
                <a:t>a person during a seizure (e.g., standing guard over the person during a seizure, going for help, or predicting a seizure and warning the person in advance to sit down or move to a safe place)</a:t>
              </a:r>
            </a:p>
          </p:txBody>
        </p:sp>
      </p:grpSp>
      <p:pic>
        <p:nvPicPr>
          <p:cNvPr id="23" name="Picture 22">
            <a:extLst>
              <a:ext uri="{FF2B5EF4-FFF2-40B4-BE49-F238E27FC236}">
                <a16:creationId xmlns:a16="http://schemas.microsoft.com/office/drawing/2014/main" id="{C1BBFEF8-725D-49BA-9952-9D9CC6BB520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544895" y="1388388"/>
            <a:ext cx="3744686" cy="2256902"/>
          </a:xfrm>
          <a:prstGeom prst="rect">
            <a:avLst/>
          </a:prstGeom>
        </p:spPr>
      </p:pic>
    </p:spTree>
    <p:extLst>
      <p:ext uri="{BB962C8B-B14F-4D97-AF65-F5344CB8AC3E}">
        <p14:creationId xmlns:p14="http://schemas.microsoft.com/office/powerpoint/2010/main" val="845240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
            <a:extLst>
              <a:ext uri="{FF2B5EF4-FFF2-40B4-BE49-F238E27FC236}">
                <a16:creationId xmlns:a16="http://schemas.microsoft.com/office/drawing/2014/main" id="{F8C93B54-AF3F-4374-B6AC-282174C0EB37}"/>
              </a:ext>
            </a:extLst>
          </p:cNvPr>
          <p:cNvSpPr txBox="1"/>
          <p:nvPr/>
        </p:nvSpPr>
        <p:spPr>
          <a:xfrm rot="16200000">
            <a:off x="-1256439" y="2211261"/>
            <a:ext cx="3840164" cy="1327286"/>
          </a:xfrm>
          <a:prstGeom prst="rect">
            <a:avLst/>
          </a:prstGeom>
          <a:noFill/>
        </p:spPr>
        <p:txBody>
          <a:bodyPr wrap="square" lIns="0" tIns="0" rIns="0" bIns="0" rtlCol="0" anchor="ctr">
            <a:spAutoFit/>
          </a:bodyPr>
          <a:lstStyle/>
          <a:p>
            <a:pPr algn="just"/>
            <a:r>
              <a:rPr lang="en-US" sz="8625" dirty="0">
                <a:solidFill>
                  <a:schemeClr val="bg1">
                    <a:lumMod val="50000"/>
                  </a:schemeClr>
                </a:solidFill>
                <a:latin typeface="Corbel" panose="020B0503020204020204" pitchFamily="34" charset="0"/>
                <a:cs typeface="Arial" panose="020B0604020202020204" pitchFamily="34" charset="0"/>
              </a:rPr>
              <a:t>Answer</a:t>
            </a:r>
          </a:p>
        </p:txBody>
      </p:sp>
      <p:sp>
        <p:nvSpPr>
          <p:cNvPr id="4" name="Rectangle 3">
            <a:extLst>
              <a:ext uri="{FF2B5EF4-FFF2-40B4-BE49-F238E27FC236}">
                <a16:creationId xmlns:a16="http://schemas.microsoft.com/office/drawing/2014/main" id="{E55FC140-013E-41EF-8672-FEA432BF77F0}"/>
              </a:ext>
            </a:extLst>
          </p:cNvPr>
          <p:cNvSpPr/>
          <p:nvPr/>
        </p:nvSpPr>
        <p:spPr bwMode="invGray">
          <a:xfrm>
            <a:off x="0" y="5749807"/>
            <a:ext cx="12192000" cy="11081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6" name="Title 5">
            <a:extLst>
              <a:ext uri="{FF2B5EF4-FFF2-40B4-BE49-F238E27FC236}">
                <a16:creationId xmlns:a16="http://schemas.microsoft.com/office/drawing/2014/main" id="{5AEE0582-7E8F-436C-8F79-19F52DC0F8A0}"/>
              </a:ext>
            </a:extLst>
          </p:cNvPr>
          <p:cNvSpPr txBox="1">
            <a:spLocks/>
          </p:cNvSpPr>
          <p:nvPr/>
        </p:nvSpPr>
        <p:spPr>
          <a:xfrm>
            <a:off x="1311480" y="274639"/>
            <a:ext cx="9818338" cy="1110816"/>
          </a:xfrm>
          <a:prstGeom prst="rect">
            <a:avLst/>
          </a:prstGeom>
        </p:spPr>
        <p:txBody>
          <a:bodyPr anchor="ctr">
            <a:normAutofit/>
          </a:bodyPr>
          <a:lstStyle>
            <a:lvl1pPr algn="l" defTabSz="914400" rtl="0" eaLnBrk="1" latinLnBrk="0" hangingPunct="1">
              <a:lnSpc>
                <a:spcPct val="90000"/>
              </a:lnSpc>
              <a:spcBef>
                <a:spcPct val="0"/>
              </a:spcBef>
              <a:buNone/>
              <a:defRPr sz="2400" b="1" kern="1200" spc="-60" baseline="0">
                <a:solidFill>
                  <a:schemeClr val="tx1">
                    <a:alpha val="63000"/>
                  </a:schemeClr>
                </a:solidFill>
                <a:latin typeface="+mj-lt"/>
                <a:ea typeface="+mj-ea"/>
                <a:cs typeface="+mj-cs"/>
              </a:defRPr>
            </a:lvl1pPr>
          </a:lstStyle>
          <a:p>
            <a:pPr algn="ctr"/>
            <a:r>
              <a:rPr lang="en-US" sz="4000" dirty="0">
                <a:solidFill>
                  <a:srgbClr val="0070C0"/>
                </a:solidFill>
              </a:rPr>
              <a:t>Service Animal Examples of Tasks - Other</a:t>
            </a:r>
          </a:p>
        </p:txBody>
      </p:sp>
      <p:sp>
        <p:nvSpPr>
          <p:cNvPr id="5" name="Slide Number Placeholder 4">
            <a:extLst>
              <a:ext uri="{FF2B5EF4-FFF2-40B4-BE49-F238E27FC236}">
                <a16:creationId xmlns:a16="http://schemas.microsoft.com/office/drawing/2014/main" id="{FE947DC0-1487-4E7E-AAC4-41C820ADA7B7}"/>
              </a:ext>
            </a:extLst>
          </p:cNvPr>
          <p:cNvSpPr>
            <a:spLocks noGrp="1"/>
          </p:cNvSpPr>
          <p:nvPr>
            <p:ph type="sldNum" sz="quarter" idx="12"/>
          </p:nvPr>
        </p:nvSpPr>
        <p:spPr/>
        <p:txBody>
          <a:bodyPr/>
          <a:lstStyle/>
          <a:p>
            <a:fld id="{4FAB73BC-B049-4115-A692-8D63A059BFB8}" type="slidenum">
              <a:rPr lang="en-US" smtClean="0"/>
              <a:pPr/>
              <a:t>22</a:t>
            </a:fld>
            <a:endParaRPr lang="en-US" dirty="0"/>
          </a:p>
        </p:txBody>
      </p:sp>
      <p:grpSp>
        <p:nvGrpSpPr>
          <p:cNvPr id="3" name="Group 2">
            <a:extLst>
              <a:ext uri="{FF2B5EF4-FFF2-40B4-BE49-F238E27FC236}">
                <a16:creationId xmlns:a16="http://schemas.microsoft.com/office/drawing/2014/main" id="{8904F278-ECCC-45F6-BBEC-ADCE34F22EBE}"/>
              </a:ext>
            </a:extLst>
          </p:cNvPr>
          <p:cNvGrpSpPr/>
          <p:nvPr/>
        </p:nvGrpSpPr>
        <p:grpSpPr>
          <a:xfrm>
            <a:off x="1883435" y="1385455"/>
            <a:ext cx="2514207" cy="3938715"/>
            <a:chOff x="1516895" y="1385455"/>
            <a:chExt cx="2223247" cy="3938715"/>
          </a:xfrm>
        </p:grpSpPr>
        <p:sp>
          <p:nvSpPr>
            <p:cNvPr id="9" name="TextBox 8">
              <a:extLst>
                <a:ext uri="{FF2B5EF4-FFF2-40B4-BE49-F238E27FC236}">
                  <a16:creationId xmlns:a16="http://schemas.microsoft.com/office/drawing/2014/main" id="{CB2053BF-8D00-43FC-AF97-D73661E2B427}"/>
                </a:ext>
              </a:extLst>
            </p:cNvPr>
            <p:cNvSpPr txBox="1"/>
            <p:nvPr/>
          </p:nvSpPr>
          <p:spPr>
            <a:xfrm>
              <a:off x="1524900" y="1385455"/>
              <a:ext cx="2207236" cy="461665"/>
            </a:xfrm>
            <a:prstGeom prst="rect">
              <a:avLst/>
            </a:prstGeom>
            <a:solidFill>
              <a:srgbClr val="00B050"/>
            </a:solidFill>
          </p:spPr>
          <p:txBody>
            <a:bodyPr wrap="square" rtlCol="0">
              <a:spAutoFit/>
            </a:bodyPr>
            <a:lstStyle/>
            <a:p>
              <a:pPr algn="ctr"/>
              <a:r>
                <a:rPr lang="en-US" sz="2400" b="1" dirty="0">
                  <a:solidFill>
                    <a:schemeClr val="bg1"/>
                  </a:solidFill>
                </a:rPr>
                <a:t>Interrupting</a:t>
              </a:r>
            </a:p>
          </p:txBody>
        </p:sp>
        <p:sp>
          <p:nvSpPr>
            <p:cNvPr id="13" name="TextBox 12">
              <a:extLst>
                <a:ext uri="{FF2B5EF4-FFF2-40B4-BE49-F238E27FC236}">
                  <a16:creationId xmlns:a16="http://schemas.microsoft.com/office/drawing/2014/main" id="{D938D690-80BF-4FE3-A890-A33BCE499E95}"/>
                </a:ext>
              </a:extLst>
            </p:cNvPr>
            <p:cNvSpPr txBox="1"/>
            <p:nvPr/>
          </p:nvSpPr>
          <p:spPr>
            <a:xfrm>
              <a:off x="1516895" y="2094055"/>
              <a:ext cx="2223247" cy="3230115"/>
            </a:xfrm>
            <a:prstGeom prst="rect">
              <a:avLst/>
            </a:prstGeom>
            <a:solidFill>
              <a:schemeClr val="accent4">
                <a:lumMod val="20000"/>
                <a:lumOff val="80000"/>
              </a:schemeClr>
            </a:solidFill>
          </p:spPr>
          <p:txBody>
            <a:bodyPr wrap="square" rtlCol="0">
              <a:spAutoFit/>
            </a:bodyPr>
            <a:lstStyle/>
            <a:p>
              <a:pPr marL="342900" indent="-342900">
                <a:lnSpc>
                  <a:spcPct val="114000"/>
                </a:lnSpc>
                <a:buFont typeface="Arial" panose="020B0604020202020204" pitchFamily="34" charset="0"/>
                <a:buChar char="•"/>
              </a:pPr>
              <a:r>
                <a:rPr lang="en-US" sz="2000" dirty="0"/>
                <a:t>for a person with psychiatric or neurological disorders (e.g., interrupting self-mutilation for people with dissociative identity disorders)</a:t>
              </a:r>
            </a:p>
          </p:txBody>
        </p:sp>
      </p:grpSp>
      <p:grpSp>
        <p:nvGrpSpPr>
          <p:cNvPr id="8" name="Group 7">
            <a:extLst>
              <a:ext uri="{FF2B5EF4-FFF2-40B4-BE49-F238E27FC236}">
                <a16:creationId xmlns:a16="http://schemas.microsoft.com/office/drawing/2014/main" id="{C96B07C8-5E8F-46B1-BC37-31D9AA8CF3EF}"/>
              </a:ext>
            </a:extLst>
          </p:cNvPr>
          <p:cNvGrpSpPr/>
          <p:nvPr/>
        </p:nvGrpSpPr>
        <p:grpSpPr>
          <a:xfrm>
            <a:off x="5246982" y="1385455"/>
            <a:ext cx="2240668" cy="2617534"/>
            <a:chOff x="6648482" y="1385455"/>
            <a:chExt cx="2240668" cy="2617534"/>
          </a:xfrm>
        </p:grpSpPr>
        <p:sp>
          <p:nvSpPr>
            <p:cNvPr id="11" name="TextBox 10">
              <a:extLst>
                <a:ext uri="{FF2B5EF4-FFF2-40B4-BE49-F238E27FC236}">
                  <a16:creationId xmlns:a16="http://schemas.microsoft.com/office/drawing/2014/main" id="{B3F33B1C-A005-4E07-93F0-8E57F767655E}"/>
                </a:ext>
              </a:extLst>
            </p:cNvPr>
            <p:cNvSpPr txBox="1"/>
            <p:nvPr/>
          </p:nvSpPr>
          <p:spPr>
            <a:xfrm>
              <a:off x="6648482" y="1385455"/>
              <a:ext cx="2240668" cy="461665"/>
            </a:xfrm>
            <a:prstGeom prst="rect">
              <a:avLst/>
            </a:prstGeom>
            <a:solidFill>
              <a:srgbClr val="00B050"/>
            </a:solidFill>
          </p:spPr>
          <p:txBody>
            <a:bodyPr wrap="square" rtlCol="0">
              <a:spAutoFit/>
            </a:bodyPr>
            <a:lstStyle/>
            <a:p>
              <a:pPr algn="ctr"/>
              <a:r>
                <a:rPr lang="en-US" sz="2400" b="1" dirty="0">
                  <a:solidFill>
                    <a:schemeClr val="bg1"/>
                  </a:solidFill>
                </a:rPr>
                <a:t>Reminding</a:t>
              </a:r>
            </a:p>
          </p:txBody>
        </p:sp>
        <p:sp>
          <p:nvSpPr>
            <p:cNvPr id="15" name="TextBox 14">
              <a:extLst>
                <a:ext uri="{FF2B5EF4-FFF2-40B4-BE49-F238E27FC236}">
                  <a16:creationId xmlns:a16="http://schemas.microsoft.com/office/drawing/2014/main" id="{CA2AE2A8-D4DA-4C46-A272-D944306D4EAF}"/>
                </a:ext>
              </a:extLst>
            </p:cNvPr>
            <p:cNvSpPr txBox="1"/>
            <p:nvPr/>
          </p:nvSpPr>
          <p:spPr>
            <a:xfrm>
              <a:off x="6648482" y="2063997"/>
              <a:ext cx="2240667" cy="1938992"/>
            </a:xfrm>
            <a:prstGeom prst="rect">
              <a:avLst/>
            </a:prstGeom>
            <a:solidFill>
              <a:schemeClr val="accent4">
                <a:lumMod val="20000"/>
                <a:lumOff val="80000"/>
              </a:schemeClr>
            </a:solidFill>
          </p:spPr>
          <p:txBody>
            <a:bodyPr wrap="square" rtlCol="0">
              <a:spAutoFit/>
            </a:bodyPr>
            <a:lstStyle/>
            <a:p>
              <a:pPr marL="342900" indent="-342900">
                <a:buFont typeface="Arial" panose="020B0604020202020204" pitchFamily="34" charset="0"/>
                <a:buChar char="•"/>
              </a:pPr>
              <a:r>
                <a:rPr lang="en-US" sz="2000" dirty="0"/>
                <a:t>a person with a psychiatric disability to take medicine or retrieving medicine</a:t>
              </a:r>
            </a:p>
          </p:txBody>
        </p:sp>
      </p:grpSp>
      <p:grpSp>
        <p:nvGrpSpPr>
          <p:cNvPr id="12" name="Group 11">
            <a:extLst>
              <a:ext uri="{FF2B5EF4-FFF2-40B4-BE49-F238E27FC236}">
                <a16:creationId xmlns:a16="http://schemas.microsoft.com/office/drawing/2014/main" id="{41D2C524-1959-4314-944C-29B60A159EBB}"/>
              </a:ext>
            </a:extLst>
          </p:cNvPr>
          <p:cNvGrpSpPr/>
          <p:nvPr/>
        </p:nvGrpSpPr>
        <p:grpSpPr>
          <a:xfrm>
            <a:off x="8346044" y="1385455"/>
            <a:ext cx="2240668" cy="3242029"/>
            <a:chOff x="9057560" y="1376513"/>
            <a:chExt cx="2240668" cy="3242029"/>
          </a:xfrm>
        </p:grpSpPr>
        <p:sp>
          <p:nvSpPr>
            <p:cNvPr id="16" name="TextBox 15">
              <a:extLst>
                <a:ext uri="{FF2B5EF4-FFF2-40B4-BE49-F238E27FC236}">
                  <a16:creationId xmlns:a16="http://schemas.microsoft.com/office/drawing/2014/main" id="{DE731358-7F6E-4082-BD0D-9FA8700E0BB2}"/>
                </a:ext>
              </a:extLst>
            </p:cNvPr>
            <p:cNvSpPr txBox="1"/>
            <p:nvPr/>
          </p:nvSpPr>
          <p:spPr>
            <a:xfrm>
              <a:off x="9057560" y="1376513"/>
              <a:ext cx="2240668" cy="461665"/>
            </a:xfrm>
            <a:prstGeom prst="rect">
              <a:avLst/>
            </a:prstGeom>
            <a:solidFill>
              <a:srgbClr val="00B050"/>
            </a:solidFill>
          </p:spPr>
          <p:txBody>
            <a:bodyPr wrap="square" rtlCol="0">
              <a:spAutoFit/>
            </a:bodyPr>
            <a:lstStyle/>
            <a:p>
              <a:pPr algn="ctr"/>
              <a:r>
                <a:rPr lang="en-US" sz="2400" b="1" dirty="0">
                  <a:solidFill>
                    <a:schemeClr val="bg1"/>
                  </a:solidFill>
                </a:rPr>
                <a:t>Providing</a:t>
              </a:r>
            </a:p>
          </p:txBody>
        </p:sp>
        <p:sp>
          <p:nvSpPr>
            <p:cNvPr id="17" name="TextBox 16">
              <a:extLst>
                <a:ext uri="{FF2B5EF4-FFF2-40B4-BE49-F238E27FC236}">
                  <a16:creationId xmlns:a16="http://schemas.microsoft.com/office/drawing/2014/main" id="{DDF14B0D-91B0-4498-B5ED-20704E030F58}"/>
                </a:ext>
              </a:extLst>
            </p:cNvPr>
            <p:cNvSpPr txBox="1"/>
            <p:nvPr/>
          </p:nvSpPr>
          <p:spPr>
            <a:xfrm>
              <a:off x="9057560" y="2063997"/>
              <a:ext cx="2240667" cy="2554545"/>
            </a:xfrm>
            <a:prstGeom prst="rect">
              <a:avLst/>
            </a:prstGeom>
            <a:solidFill>
              <a:schemeClr val="accent4">
                <a:lumMod val="20000"/>
                <a:lumOff val="80000"/>
              </a:schemeClr>
            </a:solidFill>
          </p:spPr>
          <p:txBody>
            <a:bodyPr wrap="square" rtlCol="0">
              <a:spAutoFit/>
            </a:bodyPr>
            <a:lstStyle/>
            <a:p>
              <a:pPr marL="342900" indent="-342900">
                <a:buFont typeface="Arial" panose="020B0604020202020204" pitchFamily="34" charset="0"/>
                <a:buChar char="•"/>
              </a:pPr>
              <a:r>
                <a:rPr lang="en-US" sz="2000" dirty="0"/>
                <a:t>safety checks, or room searches, or turning on lights for a person with post-traumatic stress disorder</a:t>
              </a:r>
            </a:p>
          </p:txBody>
        </p:sp>
      </p:grpSp>
    </p:spTree>
    <p:extLst>
      <p:ext uri="{BB962C8B-B14F-4D97-AF65-F5344CB8AC3E}">
        <p14:creationId xmlns:p14="http://schemas.microsoft.com/office/powerpoint/2010/main" val="616288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B9815-2EC9-4AA1-9AA2-23F7DBA83BE8}"/>
              </a:ext>
            </a:extLst>
          </p:cNvPr>
          <p:cNvSpPr>
            <a:spLocks noGrp="1"/>
          </p:cNvSpPr>
          <p:nvPr>
            <p:ph type="title"/>
          </p:nvPr>
        </p:nvSpPr>
        <p:spPr/>
        <p:txBody>
          <a:bodyPr>
            <a:normAutofit/>
          </a:bodyPr>
          <a:lstStyle/>
          <a:p>
            <a:r>
              <a:rPr lang="en-US" sz="4000" dirty="0"/>
              <a:t>Service Dog</a:t>
            </a:r>
          </a:p>
        </p:txBody>
      </p:sp>
      <p:sp>
        <p:nvSpPr>
          <p:cNvPr id="4" name="Text Placeholder 3">
            <a:extLst>
              <a:ext uri="{FF2B5EF4-FFF2-40B4-BE49-F238E27FC236}">
                <a16:creationId xmlns:a16="http://schemas.microsoft.com/office/drawing/2014/main" id="{49833BEA-B6EE-4CC2-B9E2-368CDA93A2AE}"/>
              </a:ext>
            </a:extLst>
          </p:cNvPr>
          <p:cNvSpPr>
            <a:spLocks noGrp="1"/>
          </p:cNvSpPr>
          <p:nvPr>
            <p:ph type="body" sz="half" idx="2"/>
          </p:nvPr>
        </p:nvSpPr>
        <p:spPr/>
        <p:txBody>
          <a:bodyPr>
            <a:normAutofit/>
          </a:bodyPr>
          <a:lstStyle/>
          <a:p>
            <a:pPr algn="ctr"/>
            <a:r>
              <a:rPr lang="en-US" sz="2400" dirty="0">
                <a:solidFill>
                  <a:schemeClr val="bg1"/>
                </a:solidFill>
              </a:rPr>
              <a:t>Diabetes</a:t>
            </a:r>
          </a:p>
        </p:txBody>
      </p:sp>
      <p:sp>
        <p:nvSpPr>
          <p:cNvPr id="5" name="Slide Number Placeholder 4">
            <a:extLst>
              <a:ext uri="{FF2B5EF4-FFF2-40B4-BE49-F238E27FC236}">
                <a16:creationId xmlns:a16="http://schemas.microsoft.com/office/drawing/2014/main" id="{3E348D7D-7C4D-489F-98B0-15F96F230D75}"/>
              </a:ext>
            </a:extLst>
          </p:cNvPr>
          <p:cNvSpPr>
            <a:spLocks noGrp="1"/>
          </p:cNvSpPr>
          <p:nvPr>
            <p:ph type="sldNum" sz="quarter" idx="12"/>
          </p:nvPr>
        </p:nvSpPr>
        <p:spPr/>
        <p:txBody>
          <a:bodyPr/>
          <a:lstStyle/>
          <a:p>
            <a:fld id="{4FAB73BC-B049-4115-A692-8D63A059BFB8}" type="slidenum">
              <a:rPr lang="en-US" smtClean="0"/>
              <a:pPr/>
              <a:t>23</a:t>
            </a:fld>
            <a:endParaRPr lang="en-US" dirty="0"/>
          </a:p>
        </p:txBody>
      </p:sp>
      <p:pic>
        <p:nvPicPr>
          <p:cNvPr id="6" name="Picture 5">
            <a:extLst>
              <a:ext uri="{FF2B5EF4-FFF2-40B4-BE49-F238E27FC236}">
                <a16:creationId xmlns:a16="http://schemas.microsoft.com/office/drawing/2014/main" id="{67DABDD4-BE38-426D-8280-673F9CA4043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66759" y="753766"/>
            <a:ext cx="6885388" cy="5324915"/>
          </a:xfrm>
          <a:prstGeom prst="rect">
            <a:avLst/>
          </a:prstGeom>
        </p:spPr>
      </p:pic>
    </p:spTree>
    <p:extLst>
      <p:ext uri="{BB962C8B-B14F-4D97-AF65-F5344CB8AC3E}">
        <p14:creationId xmlns:p14="http://schemas.microsoft.com/office/powerpoint/2010/main" val="4389501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B9815-2EC9-4AA1-9AA2-23F7DBA83BE8}"/>
              </a:ext>
            </a:extLst>
          </p:cNvPr>
          <p:cNvSpPr>
            <a:spLocks noGrp="1"/>
          </p:cNvSpPr>
          <p:nvPr>
            <p:ph type="title"/>
          </p:nvPr>
        </p:nvSpPr>
        <p:spPr/>
        <p:txBody>
          <a:bodyPr>
            <a:normAutofit/>
          </a:bodyPr>
          <a:lstStyle/>
          <a:p>
            <a:r>
              <a:rPr lang="en-US" sz="4000" dirty="0"/>
              <a:t>Service Dog</a:t>
            </a:r>
          </a:p>
        </p:txBody>
      </p:sp>
      <p:sp>
        <p:nvSpPr>
          <p:cNvPr id="4" name="Text Placeholder 3">
            <a:extLst>
              <a:ext uri="{FF2B5EF4-FFF2-40B4-BE49-F238E27FC236}">
                <a16:creationId xmlns:a16="http://schemas.microsoft.com/office/drawing/2014/main" id="{49833BEA-B6EE-4CC2-B9E2-368CDA93A2AE}"/>
              </a:ext>
            </a:extLst>
          </p:cNvPr>
          <p:cNvSpPr>
            <a:spLocks noGrp="1"/>
          </p:cNvSpPr>
          <p:nvPr>
            <p:ph type="body" sz="half" idx="2"/>
          </p:nvPr>
        </p:nvSpPr>
        <p:spPr/>
        <p:txBody>
          <a:bodyPr>
            <a:normAutofit/>
          </a:bodyPr>
          <a:lstStyle/>
          <a:p>
            <a:pPr algn="ctr"/>
            <a:r>
              <a:rPr lang="en-US" sz="2800" dirty="0">
                <a:solidFill>
                  <a:schemeClr val="bg1"/>
                </a:solidFill>
              </a:rPr>
              <a:t>Seizure Disorder and MORE</a:t>
            </a:r>
          </a:p>
        </p:txBody>
      </p:sp>
      <p:sp>
        <p:nvSpPr>
          <p:cNvPr id="5" name="Slide Number Placeholder 4">
            <a:extLst>
              <a:ext uri="{FF2B5EF4-FFF2-40B4-BE49-F238E27FC236}">
                <a16:creationId xmlns:a16="http://schemas.microsoft.com/office/drawing/2014/main" id="{3E348D7D-7C4D-489F-98B0-15F96F230D75}"/>
              </a:ext>
            </a:extLst>
          </p:cNvPr>
          <p:cNvSpPr>
            <a:spLocks noGrp="1"/>
          </p:cNvSpPr>
          <p:nvPr>
            <p:ph type="sldNum" sz="quarter" idx="12"/>
          </p:nvPr>
        </p:nvSpPr>
        <p:spPr/>
        <p:txBody>
          <a:bodyPr/>
          <a:lstStyle/>
          <a:p>
            <a:fld id="{4FAB73BC-B049-4115-A692-8D63A059BFB8}" type="slidenum">
              <a:rPr lang="en-US" smtClean="0"/>
              <a:pPr/>
              <a:t>24</a:t>
            </a:fld>
            <a:endParaRPr lang="en-US" dirty="0"/>
          </a:p>
        </p:txBody>
      </p:sp>
      <p:pic>
        <p:nvPicPr>
          <p:cNvPr id="6" name="Picture 5">
            <a:extLst>
              <a:ext uri="{FF2B5EF4-FFF2-40B4-BE49-F238E27FC236}">
                <a16:creationId xmlns:a16="http://schemas.microsoft.com/office/drawing/2014/main" id="{E2E2F082-FEC5-4992-8EF8-D25B0690183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48750" y="780391"/>
            <a:ext cx="6875444" cy="5297217"/>
          </a:xfrm>
          <a:prstGeom prst="rect">
            <a:avLst/>
          </a:prstGeom>
        </p:spPr>
      </p:pic>
    </p:spTree>
    <p:extLst>
      <p:ext uri="{BB962C8B-B14F-4D97-AF65-F5344CB8AC3E}">
        <p14:creationId xmlns:p14="http://schemas.microsoft.com/office/powerpoint/2010/main" val="14489136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B9815-2EC9-4AA1-9AA2-23F7DBA83BE8}"/>
              </a:ext>
            </a:extLst>
          </p:cNvPr>
          <p:cNvSpPr>
            <a:spLocks noGrp="1"/>
          </p:cNvSpPr>
          <p:nvPr>
            <p:ph type="title"/>
          </p:nvPr>
        </p:nvSpPr>
        <p:spPr/>
        <p:txBody>
          <a:bodyPr>
            <a:normAutofit/>
          </a:bodyPr>
          <a:lstStyle/>
          <a:p>
            <a:r>
              <a:rPr lang="en-US" sz="4000" dirty="0"/>
              <a:t>Service Dog </a:t>
            </a:r>
          </a:p>
        </p:txBody>
      </p:sp>
      <p:sp>
        <p:nvSpPr>
          <p:cNvPr id="4" name="Text Placeholder 3">
            <a:extLst>
              <a:ext uri="{FF2B5EF4-FFF2-40B4-BE49-F238E27FC236}">
                <a16:creationId xmlns:a16="http://schemas.microsoft.com/office/drawing/2014/main" id="{49833BEA-B6EE-4CC2-B9E2-368CDA93A2AE}"/>
              </a:ext>
            </a:extLst>
          </p:cNvPr>
          <p:cNvSpPr>
            <a:spLocks noGrp="1"/>
          </p:cNvSpPr>
          <p:nvPr>
            <p:ph type="body" sz="half" idx="2"/>
          </p:nvPr>
        </p:nvSpPr>
        <p:spPr/>
        <p:txBody>
          <a:bodyPr>
            <a:normAutofit/>
          </a:bodyPr>
          <a:lstStyle/>
          <a:p>
            <a:pPr algn="ctr"/>
            <a:r>
              <a:rPr lang="en-US" sz="2800" dirty="0">
                <a:solidFill>
                  <a:schemeClr val="bg1"/>
                </a:solidFill>
              </a:rPr>
              <a:t>PTSD</a:t>
            </a:r>
          </a:p>
        </p:txBody>
      </p:sp>
      <p:sp>
        <p:nvSpPr>
          <p:cNvPr id="5" name="Slide Number Placeholder 4">
            <a:extLst>
              <a:ext uri="{FF2B5EF4-FFF2-40B4-BE49-F238E27FC236}">
                <a16:creationId xmlns:a16="http://schemas.microsoft.com/office/drawing/2014/main" id="{3E348D7D-7C4D-489F-98B0-15F96F230D75}"/>
              </a:ext>
            </a:extLst>
          </p:cNvPr>
          <p:cNvSpPr>
            <a:spLocks noGrp="1"/>
          </p:cNvSpPr>
          <p:nvPr>
            <p:ph type="sldNum" sz="quarter" idx="12"/>
          </p:nvPr>
        </p:nvSpPr>
        <p:spPr/>
        <p:txBody>
          <a:bodyPr/>
          <a:lstStyle/>
          <a:p>
            <a:fld id="{4FAB73BC-B049-4115-A692-8D63A059BFB8}" type="slidenum">
              <a:rPr lang="en-US" smtClean="0"/>
              <a:pPr/>
              <a:t>25</a:t>
            </a:fld>
            <a:endParaRPr lang="en-US" dirty="0"/>
          </a:p>
        </p:txBody>
      </p:sp>
      <p:pic>
        <p:nvPicPr>
          <p:cNvPr id="3" name="Picture 2">
            <a:extLst>
              <a:ext uri="{FF2B5EF4-FFF2-40B4-BE49-F238E27FC236}">
                <a16:creationId xmlns:a16="http://schemas.microsoft.com/office/drawing/2014/main" id="{0DC4215C-E20B-4DB3-9157-7ADADE74B0A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25668" y="1334812"/>
            <a:ext cx="8184813" cy="4188376"/>
          </a:xfrm>
          <a:prstGeom prst="rect">
            <a:avLst/>
          </a:prstGeom>
        </p:spPr>
      </p:pic>
    </p:spTree>
    <p:extLst>
      <p:ext uri="{BB962C8B-B14F-4D97-AF65-F5344CB8AC3E}">
        <p14:creationId xmlns:p14="http://schemas.microsoft.com/office/powerpoint/2010/main" val="5735369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Q">
            <a:extLst>
              <a:ext uri="{FF2B5EF4-FFF2-40B4-BE49-F238E27FC236}">
                <a16:creationId xmlns:a16="http://schemas.microsoft.com/office/drawing/2014/main" id="{0CE5DD90-E76F-4DB4-B5B2-AA6BB54BF856}"/>
              </a:ext>
            </a:extLst>
          </p:cNvPr>
          <p:cNvSpPr txBox="1"/>
          <p:nvPr/>
        </p:nvSpPr>
        <p:spPr>
          <a:xfrm rot="16200000">
            <a:off x="-1708758" y="2211261"/>
            <a:ext cx="4694549" cy="1327286"/>
          </a:xfrm>
          <a:prstGeom prst="rect">
            <a:avLst/>
          </a:prstGeom>
          <a:noFill/>
        </p:spPr>
        <p:txBody>
          <a:bodyPr wrap="square" lIns="0" tIns="0" rIns="0" bIns="0" rtlCol="0" anchor="ctr">
            <a:spAutoFit/>
          </a:bodyPr>
          <a:lstStyle/>
          <a:p>
            <a:pPr algn="ctr"/>
            <a:r>
              <a:rPr lang="en-US" sz="8625" dirty="0">
                <a:solidFill>
                  <a:schemeClr val="bg1">
                    <a:lumMod val="50000"/>
                  </a:schemeClr>
                </a:solidFill>
                <a:latin typeface="Corbel" panose="020B0503020204020204" pitchFamily="34" charset="0"/>
                <a:cs typeface="Arial" panose="020B0604020202020204" pitchFamily="34" charset="0"/>
              </a:rPr>
              <a:t>Question</a:t>
            </a:r>
          </a:p>
        </p:txBody>
      </p:sp>
      <p:sp>
        <p:nvSpPr>
          <p:cNvPr id="6" name="Question">
            <a:extLst>
              <a:ext uri="{FF2B5EF4-FFF2-40B4-BE49-F238E27FC236}">
                <a16:creationId xmlns:a16="http://schemas.microsoft.com/office/drawing/2014/main" id="{07D04D76-1EE2-4C28-9B9F-4E3791009686}"/>
              </a:ext>
            </a:extLst>
          </p:cNvPr>
          <p:cNvSpPr txBox="1">
            <a:spLocks/>
          </p:cNvSpPr>
          <p:nvPr/>
        </p:nvSpPr>
        <p:spPr>
          <a:xfrm>
            <a:off x="1585056" y="976745"/>
            <a:ext cx="4254635" cy="3969327"/>
          </a:xfrm>
          <a:prstGeom prst="rect">
            <a:avLst/>
          </a:prstGeom>
        </p:spPr>
        <p:txBody>
          <a:bodyPr anchor="ctr">
            <a:noAutofit/>
          </a:bodyPr>
          <a:lstStyle>
            <a:lvl1pPr marL="0" indent="0" algn="l" defTabSz="914400" rtl="0" eaLnBrk="1" latinLnBrk="0" hangingPunct="1">
              <a:lnSpc>
                <a:spcPct val="90000"/>
              </a:lnSpc>
              <a:spcBef>
                <a:spcPts val="0"/>
              </a:spcBef>
              <a:buClr>
                <a:schemeClr val="accent1"/>
              </a:buClr>
              <a:buFont typeface="Wingdings 2" pitchFamily="18" charset="2"/>
              <a:buNone/>
              <a:defRPr sz="2400" kern="1200" baseline="0">
                <a:solidFill>
                  <a:schemeClr val="tx1">
                    <a:lumMod val="65000"/>
                    <a:lumOff val="35000"/>
                  </a:schemeClr>
                </a:solidFill>
                <a:latin typeface="+mn-lt"/>
                <a:ea typeface="+mn-ea"/>
                <a:cs typeface="+mn-cs"/>
              </a:defRPr>
            </a:lvl1pPr>
            <a:lvl2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3pPr>
            <a:lvl4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4pPr>
            <a:lvl5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5pPr>
            <a:lvl6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6pPr>
            <a:lvl7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7pPr>
            <a:lvl8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8pPr>
            <a:lvl9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9pPr>
          </a:lstStyle>
          <a:p>
            <a:pPr algn="ctr"/>
            <a:r>
              <a:rPr lang="en-US" sz="4000" dirty="0">
                <a:solidFill>
                  <a:srgbClr val="00B050"/>
                </a:solidFill>
              </a:rPr>
              <a:t>Can a student’s service animal accompany the student in all areas of the center?</a:t>
            </a:r>
          </a:p>
        </p:txBody>
      </p:sp>
      <p:sp>
        <p:nvSpPr>
          <p:cNvPr id="7" name="Rectangle 6">
            <a:extLst>
              <a:ext uri="{FF2B5EF4-FFF2-40B4-BE49-F238E27FC236}">
                <a16:creationId xmlns:a16="http://schemas.microsoft.com/office/drawing/2014/main" id="{139FA49D-F4E7-49D5-8B73-DBE0F0DE6C84}"/>
              </a:ext>
            </a:extLst>
          </p:cNvPr>
          <p:cNvSpPr/>
          <p:nvPr/>
        </p:nvSpPr>
        <p:spPr bwMode="invGray">
          <a:xfrm>
            <a:off x="0" y="5749807"/>
            <a:ext cx="12192000" cy="11081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Slide Number Placeholder 1">
            <a:extLst>
              <a:ext uri="{FF2B5EF4-FFF2-40B4-BE49-F238E27FC236}">
                <a16:creationId xmlns:a16="http://schemas.microsoft.com/office/drawing/2014/main" id="{3D691F78-261F-492E-8FEC-09C18BEE6CC2}"/>
              </a:ext>
            </a:extLst>
          </p:cNvPr>
          <p:cNvSpPr>
            <a:spLocks noGrp="1"/>
          </p:cNvSpPr>
          <p:nvPr>
            <p:ph type="sldNum" sz="quarter" idx="12"/>
          </p:nvPr>
        </p:nvSpPr>
        <p:spPr/>
        <p:txBody>
          <a:bodyPr/>
          <a:lstStyle/>
          <a:p>
            <a:fld id="{4FAB73BC-B049-4115-A692-8D63A059BFB8}" type="slidenum">
              <a:rPr lang="en-US" smtClean="0"/>
              <a:pPr/>
              <a:t>26</a:t>
            </a:fld>
            <a:endParaRPr lang="en-US" dirty="0"/>
          </a:p>
        </p:txBody>
      </p:sp>
      <p:pic>
        <p:nvPicPr>
          <p:cNvPr id="4" name="Picture 3" descr="A close up of a sign&#10;&#10;Description generated with very high confidence">
            <a:extLst>
              <a:ext uri="{FF2B5EF4-FFF2-40B4-BE49-F238E27FC236}">
                <a16:creationId xmlns:a16="http://schemas.microsoft.com/office/drawing/2014/main" id="{10268FED-2067-4536-98F6-6ECD3A5E63D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6000" y="1843808"/>
            <a:ext cx="4437532" cy="2235200"/>
          </a:xfrm>
          <a:prstGeom prst="rect">
            <a:avLst/>
          </a:prstGeom>
        </p:spPr>
      </p:pic>
    </p:spTree>
    <p:extLst>
      <p:ext uri="{BB962C8B-B14F-4D97-AF65-F5344CB8AC3E}">
        <p14:creationId xmlns:p14="http://schemas.microsoft.com/office/powerpoint/2010/main" val="20443563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
            <a:extLst>
              <a:ext uri="{FF2B5EF4-FFF2-40B4-BE49-F238E27FC236}">
                <a16:creationId xmlns:a16="http://schemas.microsoft.com/office/drawing/2014/main" id="{F8C93B54-AF3F-4374-B6AC-282174C0EB37}"/>
              </a:ext>
            </a:extLst>
          </p:cNvPr>
          <p:cNvSpPr txBox="1"/>
          <p:nvPr/>
        </p:nvSpPr>
        <p:spPr>
          <a:xfrm rot="16200000">
            <a:off x="-1256439" y="2211261"/>
            <a:ext cx="3840164" cy="1327286"/>
          </a:xfrm>
          <a:prstGeom prst="rect">
            <a:avLst/>
          </a:prstGeom>
          <a:noFill/>
        </p:spPr>
        <p:txBody>
          <a:bodyPr wrap="square" lIns="0" tIns="0" rIns="0" bIns="0" rtlCol="0" anchor="ctr">
            <a:spAutoFit/>
          </a:bodyPr>
          <a:lstStyle/>
          <a:p>
            <a:pPr algn="just"/>
            <a:r>
              <a:rPr lang="en-US" sz="8625" dirty="0">
                <a:solidFill>
                  <a:schemeClr val="bg1">
                    <a:lumMod val="50000"/>
                  </a:schemeClr>
                </a:solidFill>
                <a:latin typeface="Corbel" panose="020B0503020204020204" pitchFamily="34" charset="0"/>
                <a:cs typeface="Arial" panose="020B0604020202020204" pitchFamily="34" charset="0"/>
              </a:rPr>
              <a:t>Answer</a:t>
            </a:r>
          </a:p>
        </p:txBody>
      </p:sp>
      <p:sp>
        <p:nvSpPr>
          <p:cNvPr id="3" name="Question">
            <a:extLst>
              <a:ext uri="{FF2B5EF4-FFF2-40B4-BE49-F238E27FC236}">
                <a16:creationId xmlns:a16="http://schemas.microsoft.com/office/drawing/2014/main" id="{E8BB55CB-D0ED-4E0E-B924-F532C0AF7344}"/>
              </a:ext>
            </a:extLst>
          </p:cNvPr>
          <p:cNvSpPr txBox="1">
            <a:spLocks/>
          </p:cNvSpPr>
          <p:nvPr/>
        </p:nvSpPr>
        <p:spPr>
          <a:xfrm>
            <a:off x="7044266" y="1355934"/>
            <a:ext cx="3928538" cy="3527775"/>
          </a:xfrm>
          <a:prstGeom prst="rect">
            <a:avLst/>
          </a:prstGeom>
        </p:spPr>
        <p:txBody>
          <a:bodyPr anchor="ctr">
            <a:noAutofit/>
          </a:bodyPr>
          <a:lstStyle>
            <a:lvl1pPr marL="0" indent="0" algn="l" defTabSz="914400" rtl="0" eaLnBrk="1" latinLnBrk="0" hangingPunct="1">
              <a:lnSpc>
                <a:spcPct val="90000"/>
              </a:lnSpc>
              <a:spcBef>
                <a:spcPts val="0"/>
              </a:spcBef>
              <a:buClr>
                <a:schemeClr val="accent1"/>
              </a:buClr>
              <a:buFont typeface="Wingdings 2" pitchFamily="18" charset="2"/>
              <a:buNone/>
              <a:defRPr sz="2400" kern="1200" baseline="0">
                <a:solidFill>
                  <a:schemeClr val="tx1">
                    <a:lumMod val="65000"/>
                    <a:lumOff val="35000"/>
                  </a:schemeClr>
                </a:solidFill>
                <a:latin typeface="+mn-lt"/>
                <a:ea typeface="+mn-ea"/>
                <a:cs typeface="+mn-cs"/>
              </a:defRPr>
            </a:lvl1pPr>
            <a:lvl2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3pPr>
            <a:lvl4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4pPr>
            <a:lvl5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5pPr>
            <a:lvl6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6pPr>
            <a:lvl7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7pPr>
            <a:lvl8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8pPr>
            <a:lvl9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9pPr>
          </a:lstStyle>
          <a:p>
            <a:pPr>
              <a:lnSpc>
                <a:spcPct val="113000"/>
              </a:lnSpc>
            </a:pPr>
            <a:r>
              <a:rPr lang="en-US" sz="2800" dirty="0">
                <a:cs typeface="Calibri" panose="020F0502020204030204" pitchFamily="34" charset="0"/>
              </a:rPr>
              <a:t>A student</a:t>
            </a:r>
            <a:r>
              <a:rPr lang="en-US" sz="2800" i="1" dirty="0">
                <a:cs typeface="Calibri" panose="020F0502020204030204" pitchFamily="34" charset="0"/>
              </a:rPr>
              <a:t> </a:t>
            </a:r>
            <a:r>
              <a:rPr lang="en-US" sz="2800" dirty="0">
                <a:cs typeface="Calibri" panose="020F0502020204030204" pitchFamily="34" charset="0"/>
              </a:rPr>
              <a:t>with a service animal </a:t>
            </a:r>
            <a:r>
              <a:rPr lang="en-US" sz="2800" b="1" u="sng" dirty="0">
                <a:solidFill>
                  <a:srgbClr val="C00000"/>
                </a:solidFill>
                <a:cs typeface="Calibri" panose="020F0502020204030204" pitchFamily="34" charset="0"/>
              </a:rPr>
              <a:t>must be permitted</a:t>
            </a:r>
            <a:r>
              <a:rPr lang="en-US" sz="2800" b="1" dirty="0">
                <a:solidFill>
                  <a:srgbClr val="C00000"/>
                </a:solidFill>
                <a:cs typeface="Calibri" panose="020F0502020204030204" pitchFamily="34" charset="0"/>
              </a:rPr>
              <a:t> </a:t>
            </a:r>
            <a:r>
              <a:rPr lang="en-US" sz="2800" dirty="0">
                <a:cs typeface="Calibri" panose="020F0502020204030204" pitchFamily="34" charset="0"/>
              </a:rPr>
              <a:t>to be accompanied by their service animal in all areas of the center where students are allowed to go.  </a:t>
            </a:r>
          </a:p>
        </p:txBody>
      </p:sp>
      <p:sp>
        <p:nvSpPr>
          <p:cNvPr id="4" name="Rectangle 3">
            <a:extLst>
              <a:ext uri="{FF2B5EF4-FFF2-40B4-BE49-F238E27FC236}">
                <a16:creationId xmlns:a16="http://schemas.microsoft.com/office/drawing/2014/main" id="{E55FC140-013E-41EF-8672-FEA432BF77F0}"/>
              </a:ext>
            </a:extLst>
          </p:cNvPr>
          <p:cNvSpPr/>
          <p:nvPr/>
        </p:nvSpPr>
        <p:spPr bwMode="invGray">
          <a:xfrm>
            <a:off x="0" y="5749807"/>
            <a:ext cx="12192000" cy="11081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6" name="Title 5">
            <a:extLst>
              <a:ext uri="{FF2B5EF4-FFF2-40B4-BE49-F238E27FC236}">
                <a16:creationId xmlns:a16="http://schemas.microsoft.com/office/drawing/2014/main" id="{5AEE0582-7E8F-436C-8F79-19F52DC0F8A0}"/>
              </a:ext>
            </a:extLst>
          </p:cNvPr>
          <p:cNvSpPr txBox="1">
            <a:spLocks/>
          </p:cNvSpPr>
          <p:nvPr/>
        </p:nvSpPr>
        <p:spPr>
          <a:xfrm>
            <a:off x="1327286" y="430633"/>
            <a:ext cx="9818338" cy="680183"/>
          </a:xfrm>
          <a:prstGeom prst="rect">
            <a:avLst/>
          </a:prstGeom>
        </p:spPr>
        <p:txBody>
          <a:bodyPr>
            <a:normAutofit/>
          </a:bodyPr>
          <a:lstStyle>
            <a:lvl1pPr algn="l" defTabSz="914400" rtl="0" eaLnBrk="1" latinLnBrk="0" hangingPunct="1">
              <a:lnSpc>
                <a:spcPct val="90000"/>
              </a:lnSpc>
              <a:spcBef>
                <a:spcPct val="0"/>
              </a:spcBef>
              <a:buNone/>
              <a:defRPr sz="2400" b="1" kern="1200" spc="-60" baseline="0">
                <a:solidFill>
                  <a:schemeClr val="tx1">
                    <a:alpha val="63000"/>
                  </a:schemeClr>
                </a:solidFill>
                <a:latin typeface="+mj-lt"/>
                <a:ea typeface="+mj-ea"/>
                <a:cs typeface="+mj-cs"/>
              </a:defRPr>
            </a:lvl1pPr>
          </a:lstStyle>
          <a:p>
            <a:pPr algn="ctr"/>
            <a:r>
              <a:rPr lang="en-US" sz="4000" dirty="0">
                <a:solidFill>
                  <a:srgbClr val="0070C0"/>
                </a:solidFill>
              </a:rPr>
              <a:t>Service Animals Access to Center Facilities </a:t>
            </a:r>
          </a:p>
        </p:txBody>
      </p:sp>
      <p:sp>
        <p:nvSpPr>
          <p:cNvPr id="5" name="Slide Number Placeholder 4">
            <a:extLst>
              <a:ext uri="{FF2B5EF4-FFF2-40B4-BE49-F238E27FC236}">
                <a16:creationId xmlns:a16="http://schemas.microsoft.com/office/drawing/2014/main" id="{73AB9931-14BB-48E1-A426-EE2717EBFABA}"/>
              </a:ext>
            </a:extLst>
          </p:cNvPr>
          <p:cNvSpPr>
            <a:spLocks noGrp="1"/>
          </p:cNvSpPr>
          <p:nvPr>
            <p:ph type="sldNum" sz="quarter" idx="12"/>
          </p:nvPr>
        </p:nvSpPr>
        <p:spPr/>
        <p:txBody>
          <a:bodyPr/>
          <a:lstStyle/>
          <a:p>
            <a:fld id="{4FAB73BC-B049-4115-A692-8D63A059BFB8}" type="slidenum">
              <a:rPr lang="en-US" smtClean="0"/>
              <a:pPr/>
              <a:t>27</a:t>
            </a:fld>
            <a:endParaRPr lang="en-US" dirty="0"/>
          </a:p>
        </p:txBody>
      </p:sp>
      <p:pic>
        <p:nvPicPr>
          <p:cNvPr id="7" name="Picture 6">
            <a:extLst>
              <a:ext uri="{FF2B5EF4-FFF2-40B4-BE49-F238E27FC236}">
                <a16:creationId xmlns:a16="http://schemas.microsoft.com/office/drawing/2014/main" id="{5C769835-FD55-43E7-B868-E1F7A42BAAF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44846" y="2091576"/>
            <a:ext cx="2440037" cy="1997288"/>
          </a:xfrm>
          <a:prstGeom prst="rect">
            <a:avLst/>
          </a:prstGeom>
          <a:ln>
            <a:noFill/>
          </a:ln>
          <a:effectLst>
            <a:softEdge rad="112500"/>
          </a:effectLst>
        </p:spPr>
      </p:pic>
      <p:pic>
        <p:nvPicPr>
          <p:cNvPr id="8" name="Picture 7">
            <a:extLst>
              <a:ext uri="{FF2B5EF4-FFF2-40B4-BE49-F238E27FC236}">
                <a16:creationId xmlns:a16="http://schemas.microsoft.com/office/drawing/2014/main" id="{C781FD03-4708-48EC-B0A5-477E9C3D56C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265534" y="1385536"/>
            <a:ext cx="2598080" cy="3468572"/>
          </a:xfrm>
          <a:prstGeom prst="rect">
            <a:avLst/>
          </a:prstGeom>
          <a:ln>
            <a:noFill/>
          </a:ln>
          <a:effectLst>
            <a:softEdge rad="112500"/>
          </a:effectLst>
        </p:spPr>
      </p:pic>
    </p:spTree>
    <p:extLst>
      <p:ext uri="{BB962C8B-B14F-4D97-AF65-F5344CB8AC3E}">
        <p14:creationId xmlns:p14="http://schemas.microsoft.com/office/powerpoint/2010/main" val="27404791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1FD6AA-8FE1-4E73-88FA-0E18977DE136}"/>
              </a:ext>
            </a:extLst>
          </p:cNvPr>
          <p:cNvSpPr>
            <a:spLocks noGrp="1"/>
          </p:cNvSpPr>
          <p:nvPr>
            <p:ph type="title"/>
          </p:nvPr>
        </p:nvSpPr>
        <p:spPr>
          <a:xfrm>
            <a:off x="239990" y="2244175"/>
            <a:ext cx="2834640" cy="2377440"/>
          </a:xfrm>
        </p:spPr>
        <p:txBody>
          <a:bodyPr anchor="ctr">
            <a:normAutofit/>
          </a:bodyPr>
          <a:lstStyle/>
          <a:p>
            <a:r>
              <a:rPr lang="en-US" sz="4000" dirty="0"/>
              <a:t>Assistance Animals</a:t>
            </a:r>
          </a:p>
        </p:txBody>
      </p:sp>
      <p:pic>
        <p:nvPicPr>
          <p:cNvPr id="12" name="Picture Placeholder 11" descr="A person holding a cat&#10;&#10;Description generated with very high confidence">
            <a:extLst>
              <a:ext uri="{FF2B5EF4-FFF2-40B4-BE49-F238E27FC236}">
                <a16:creationId xmlns:a16="http://schemas.microsoft.com/office/drawing/2014/main" id="{59E3697D-0F60-4275-A6A4-F64C115A3857}"/>
              </a:ext>
            </a:extLst>
          </p:cNvPr>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p:pic>
      <p:sp>
        <p:nvSpPr>
          <p:cNvPr id="2" name="Slide Number Placeholder 1">
            <a:extLst>
              <a:ext uri="{FF2B5EF4-FFF2-40B4-BE49-F238E27FC236}">
                <a16:creationId xmlns:a16="http://schemas.microsoft.com/office/drawing/2014/main" id="{E971B1E8-C437-4A4B-9808-859CA8390C96}"/>
              </a:ext>
            </a:extLst>
          </p:cNvPr>
          <p:cNvSpPr>
            <a:spLocks noGrp="1"/>
          </p:cNvSpPr>
          <p:nvPr>
            <p:ph type="sldNum" sz="quarter" idx="12"/>
          </p:nvPr>
        </p:nvSpPr>
        <p:spPr/>
        <p:txBody>
          <a:bodyPr/>
          <a:lstStyle/>
          <a:p>
            <a:fld id="{4FAB73BC-B049-4115-A692-8D63A059BFB8}" type="slidenum">
              <a:rPr lang="en-US" smtClean="0"/>
              <a:pPr/>
              <a:t>28</a:t>
            </a:fld>
            <a:endParaRPr lang="en-US" dirty="0"/>
          </a:p>
        </p:txBody>
      </p:sp>
    </p:spTree>
    <p:extLst>
      <p:ext uri="{BB962C8B-B14F-4D97-AF65-F5344CB8AC3E}">
        <p14:creationId xmlns:p14="http://schemas.microsoft.com/office/powerpoint/2010/main" val="22414187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Q">
            <a:extLst>
              <a:ext uri="{FF2B5EF4-FFF2-40B4-BE49-F238E27FC236}">
                <a16:creationId xmlns:a16="http://schemas.microsoft.com/office/drawing/2014/main" id="{0CE5DD90-E76F-4DB4-B5B2-AA6BB54BF856}"/>
              </a:ext>
            </a:extLst>
          </p:cNvPr>
          <p:cNvSpPr txBox="1"/>
          <p:nvPr/>
        </p:nvSpPr>
        <p:spPr>
          <a:xfrm rot="16200000">
            <a:off x="-1708758" y="2211261"/>
            <a:ext cx="4694549" cy="1327286"/>
          </a:xfrm>
          <a:prstGeom prst="rect">
            <a:avLst/>
          </a:prstGeom>
          <a:noFill/>
        </p:spPr>
        <p:txBody>
          <a:bodyPr wrap="square" lIns="0" tIns="0" rIns="0" bIns="0" rtlCol="0" anchor="ctr">
            <a:spAutoFit/>
          </a:bodyPr>
          <a:lstStyle/>
          <a:p>
            <a:pPr algn="ctr"/>
            <a:r>
              <a:rPr lang="en-US" sz="8625" dirty="0">
                <a:solidFill>
                  <a:schemeClr val="bg1">
                    <a:lumMod val="50000"/>
                  </a:schemeClr>
                </a:solidFill>
                <a:latin typeface="Corbel" panose="020B0503020204020204" pitchFamily="34" charset="0"/>
                <a:cs typeface="Arial" panose="020B0604020202020204" pitchFamily="34" charset="0"/>
              </a:rPr>
              <a:t>Question</a:t>
            </a:r>
          </a:p>
        </p:txBody>
      </p:sp>
      <p:sp>
        <p:nvSpPr>
          <p:cNvPr id="6" name="Question">
            <a:extLst>
              <a:ext uri="{FF2B5EF4-FFF2-40B4-BE49-F238E27FC236}">
                <a16:creationId xmlns:a16="http://schemas.microsoft.com/office/drawing/2014/main" id="{07D04D76-1EE2-4C28-9B9F-4E3791009686}"/>
              </a:ext>
            </a:extLst>
          </p:cNvPr>
          <p:cNvSpPr txBox="1">
            <a:spLocks/>
          </p:cNvSpPr>
          <p:nvPr/>
        </p:nvSpPr>
        <p:spPr>
          <a:xfrm>
            <a:off x="1585056" y="976745"/>
            <a:ext cx="4254635" cy="3969327"/>
          </a:xfrm>
          <a:prstGeom prst="rect">
            <a:avLst/>
          </a:prstGeom>
        </p:spPr>
        <p:txBody>
          <a:bodyPr anchor="ctr">
            <a:noAutofit/>
          </a:bodyPr>
          <a:lstStyle>
            <a:lvl1pPr marL="0" indent="0" algn="l" defTabSz="914400" rtl="0" eaLnBrk="1" latinLnBrk="0" hangingPunct="1">
              <a:lnSpc>
                <a:spcPct val="90000"/>
              </a:lnSpc>
              <a:spcBef>
                <a:spcPts val="0"/>
              </a:spcBef>
              <a:buClr>
                <a:schemeClr val="accent1"/>
              </a:buClr>
              <a:buFont typeface="Wingdings 2" pitchFamily="18" charset="2"/>
              <a:buNone/>
              <a:defRPr sz="2400" kern="1200" baseline="0">
                <a:solidFill>
                  <a:schemeClr val="tx1">
                    <a:lumMod val="65000"/>
                    <a:lumOff val="35000"/>
                  </a:schemeClr>
                </a:solidFill>
                <a:latin typeface="+mn-lt"/>
                <a:ea typeface="+mn-ea"/>
                <a:cs typeface="+mn-cs"/>
              </a:defRPr>
            </a:lvl1pPr>
            <a:lvl2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3pPr>
            <a:lvl4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4pPr>
            <a:lvl5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5pPr>
            <a:lvl6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6pPr>
            <a:lvl7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7pPr>
            <a:lvl8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8pPr>
            <a:lvl9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9pPr>
          </a:lstStyle>
          <a:p>
            <a:pPr algn="ctr"/>
            <a:r>
              <a:rPr lang="en-US" sz="4000" dirty="0">
                <a:solidFill>
                  <a:srgbClr val="00B050"/>
                </a:solidFill>
              </a:rPr>
              <a:t>What are assistance animals?</a:t>
            </a:r>
          </a:p>
        </p:txBody>
      </p:sp>
      <p:sp>
        <p:nvSpPr>
          <p:cNvPr id="7" name="Rectangle 6">
            <a:extLst>
              <a:ext uri="{FF2B5EF4-FFF2-40B4-BE49-F238E27FC236}">
                <a16:creationId xmlns:a16="http://schemas.microsoft.com/office/drawing/2014/main" id="{139FA49D-F4E7-49D5-8B73-DBE0F0DE6C84}"/>
              </a:ext>
            </a:extLst>
          </p:cNvPr>
          <p:cNvSpPr/>
          <p:nvPr/>
        </p:nvSpPr>
        <p:spPr bwMode="invGray">
          <a:xfrm>
            <a:off x="0" y="5749807"/>
            <a:ext cx="12192000" cy="11081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Slide Number Placeholder 1">
            <a:extLst>
              <a:ext uri="{FF2B5EF4-FFF2-40B4-BE49-F238E27FC236}">
                <a16:creationId xmlns:a16="http://schemas.microsoft.com/office/drawing/2014/main" id="{3D691F78-261F-492E-8FEC-09C18BEE6CC2}"/>
              </a:ext>
            </a:extLst>
          </p:cNvPr>
          <p:cNvSpPr>
            <a:spLocks noGrp="1"/>
          </p:cNvSpPr>
          <p:nvPr>
            <p:ph type="sldNum" sz="quarter" idx="12"/>
          </p:nvPr>
        </p:nvSpPr>
        <p:spPr/>
        <p:txBody>
          <a:bodyPr/>
          <a:lstStyle/>
          <a:p>
            <a:fld id="{4FAB73BC-B049-4115-A692-8D63A059BFB8}" type="slidenum">
              <a:rPr lang="en-US" smtClean="0"/>
              <a:pPr/>
              <a:t>29</a:t>
            </a:fld>
            <a:endParaRPr lang="en-US" dirty="0"/>
          </a:p>
        </p:txBody>
      </p:sp>
      <p:pic>
        <p:nvPicPr>
          <p:cNvPr id="4" name="Picture 3" descr="A dog sitting on a table&#10;&#10;Description generated with high confidence">
            <a:extLst>
              <a:ext uri="{FF2B5EF4-FFF2-40B4-BE49-F238E27FC236}">
                <a16:creationId xmlns:a16="http://schemas.microsoft.com/office/drawing/2014/main" id="{51FBACD6-652A-47A6-8BCA-1E0802DB344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88725" y="1256878"/>
            <a:ext cx="4545413" cy="3409060"/>
          </a:xfrm>
          <a:prstGeom prst="rect">
            <a:avLst/>
          </a:prstGeom>
        </p:spPr>
      </p:pic>
    </p:spTree>
    <p:extLst>
      <p:ext uri="{BB962C8B-B14F-4D97-AF65-F5344CB8AC3E}">
        <p14:creationId xmlns:p14="http://schemas.microsoft.com/office/powerpoint/2010/main" val="134147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626082C8-DA4F-4733-91B2-290ABEA3ED53}"/>
              </a:ext>
            </a:extLst>
          </p:cNvPr>
          <p:cNvSpPr>
            <a:spLocks noGrp="1"/>
          </p:cNvSpPr>
          <p:nvPr>
            <p:ph type="sldNum" sz="quarter" idx="12"/>
          </p:nvPr>
        </p:nvSpPr>
        <p:spPr/>
        <p:txBody>
          <a:bodyPr/>
          <a:lstStyle/>
          <a:p>
            <a:fld id="{4FAB73BC-B049-4115-A692-8D63A059BFB8}" type="slidenum">
              <a:rPr lang="en-US" smtClean="0">
                <a:solidFill>
                  <a:schemeClr val="tx1"/>
                </a:solidFill>
              </a:rPr>
              <a:pPr/>
              <a:t>3</a:t>
            </a:fld>
            <a:endParaRPr lang="en-US" dirty="0">
              <a:solidFill>
                <a:schemeClr val="tx1"/>
              </a:solidFill>
            </a:endParaRPr>
          </a:p>
        </p:txBody>
      </p:sp>
      <p:sp>
        <p:nvSpPr>
          <p:cNvPr id="3" name="Content Placeholder 2">
            <a:extLst>
              <a:ext uri="{FF2B5EF4-FFF2-40B4-BE49-F238E27FC236}">
                <a16:creationId xmlns:a16="http://schemas.microsoft.com/office/drawing/2014/main" id="{519D9725-2D30-4C1B-BEFD-60B77F4BFEC5}"/>
              </a:ext>
            </a:extLst>
          </p:cNvPr>
          <p:cNvSpPr>
            <a:spLocks noGrp="1"/>
          </p:cNvSpPr>
          <p:nvPr>
            <p:ph idx="4294967295"/>
          </p:nvPr>
        </p:nvSpPr>
        <p:spPr>
          <a:xfrm>
            <a:off x="4260273" y="962634"/>
            <a:ext cx="6839516" cy="2678218"/>
          </a:xfrm>
        </p:spPr>
        <p:txBody>
          <a:bodyPr>
            <a:normAutofit/>
          </a:bodyPr>
          <a:lstStyle/>
          <a:p>
            <a:pPr marL="0" indent="0" algn="ctr">
              <a:buNone/>
            </a:pPr>
            <a:r>
              <a:rPr lang="en-US" sz="3200" dirty="0"/>
              <a:t>Has your center ever had a service and/or assistance animal?</a:t>
            </a:r>
          </a:p>
          <a:p>
            <a:pPr marL="0" indent="0" algn="ctr">
              <a:buNone/>
            </a:pPr>
            <a:r>
              <a:rPr lang="en-US" sz="3200" dirty="0">
                <a:solidFill>
                  <a:srgbClr val="0070C0"/>
                </a:solidFill>
              </a:rPr>
              <a:t>Yes or No?</a:t>
            </a:r>
          </a:p>
        </p:txBody>
      </p:sp>
      <p:pic>
        <p:nvPicPr>
          <p:cNvPr id="8" name="Picture 7">
            <a:extLst>
              <a:ext uri="{FF2B5EF4-FFF2-40B4-BE49-F238E27FC236}">
                <a16:creationId xmlns:a16="http://schemas.microsoft.com/office/drawing/2014/main" id="{BEB17C2C-5DB6-4AF8-AD4B-2AD2ED98445A}"/>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498911" y="3323030"/>
            <a:ext cx="2362240" cy="2362240"/>
          </a:xfrm>
          <a:prstGeom prst="rect">
            <a:avLst/>
          </a:prstGeom>
        </p:spPr>
      </p:pic>
      <p:pic>
        <p:nvPicPr>
          <p:cNvPr id="9" name="Picture 8">
            <a:extLst>
              <a:ext uri="{FF2B5EF4-FFF2-40B4-BE49-F238E27FC236}">
                <a16:creationId xmlns:a16="http://schemas.microsoft.com/office/drawing/2014/main" id="{938E4698-F0F4-4749-8A9F-8949DB93C9B7}"/>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397154" y="1709293"/>
            <a:ext cx="3863119" cy="3863119"/>
          </a:xfrm>
          <a:prstGeom prst="rect">
            <a:avLst/>
          </a:prstGeom>
        </p:spPr>
      </p:pic>
    </p:spTree>
    <p:extLst>
      <p:ext uri="{BB962C8B-B14F-4D97-AF65-F5344CB8AC3E}">
        <p14:creationId xmlns:p14="http://schemas.microsoft.com/office/powerpoint/2010/main" val="36678485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
            <a:extLst>
              <a:ext uri="{FF2B5EF4-FFF2-40B4-BE49-F238E27FC236}">
                <a16:creationId xmlns:a16="http://schemas.microsoft.com/office/drawing/2014/main" id="{F8C93B54-AF3F-4374-B6AC-282174C0EB37}"/>
              </a:ext>
            </a:extLst>
          </p:cNvPr>
          <p:cNvSpPr txBox="1"/>
          <p:nvPr/>
        </p:nvSpPr>
        <p:spPr>
          <a:xfrm rot="16200000">
            <a:off x="-1256439" y="2211261"/>
            <a:ext cx="3840164" cy="1327286"/>
          </a:xfrm>
          <a:prstGeom prst="rect">
            <a:avLst/>
          </a:prstGeom>
          <a:noFill/>
        </p:spPr>
        <p:txBody>
          <a:bodyPr wrap="square" lIns="0" tIns="0" rIns="0" bIns="0" rtlCol="0" anchor="ctr">
            <a:spAutoFit/>
          </a:bodyPr>
          <a:lstStyle/>
          <a:p>
            <a:pPr algn="just"/>
            <a:r>
              <a:rPr lang="en-US" sz="8625" dirty="0">
                <a:solidFill>
                  <a:schemeClr val="bg1">
                    <a:lumMod val="50000"/>
                  </a:schemeClr>
                </a:solidFill>
                <a:latin typeface="Corbel" panose="020B0503020204020204" pitchFamily="34" charset="0"/>
                <a:cs typeface="Arial" panose="020B0604020202020204" pitchFamily="34" charset="0"/>
              </a:rPr>
              <a:t>Answer</a:t>
            </a:r>
          </a:p>
        </p:txBody>
      </p:sp>
      <p:sp>
        <p:nvSpPr>
          <p:cNvPr id="3" name="Question">
            <a:extLst>
              <a:ext uri="{FF2B5EF4-FFF2-40B4-BE49-F238E27FC236}">
                <a16:creationId xmlns:a16="http://schemas.microsoft.com/office/drawing/2014/main" id="{E8BB55CB-D0ED-4E0E-B924-F532C0AF7344}"/>
              </a:ext>
            </a:extLst>
          </p:cNvPr>
          <p:cNvSpPr txBox="1">
            <a:spLocks/>
          </p:cNvSpPr>
          <p:nvPr/>
        </p:nvSpPr>
        <p:spPr>
          <a:xfrm>
            <a:off x="1735664" y="1186601"/>
            <a:ext cx="8720671" cy="4257350"/>
          </a:xfrm>
          <a:prstGeom prst="rect">
            <a:avLst/>
          </a:prstGeom>
        </p:spPr>
        <p:txBody>
          <a:bodyPr anchor="ctr">
            <a:noAutofit/>
          </a:bodyPr>
          <a:lstStyle>
            <a:lvl1pPr marL="0" indent="0" algn="l" defTabSz="914400" rtl="0" eaLnBrk="1" latinLnBrk="0" hangingPunct="1">
              <a:lnSpc>
                <a:spcPct val="90000"/>
              </a:lnSpc>
              <a:spcBef>
                <a:spcPts val="0"/>
              </a:spcBef>
              <a:buClr>
                <a:schemeClr val="accent1"/>
              </a:buClr>
              <a:buFont typeface="Wingdings 2" pitchFamily="18" charset="2"/>
              <a:buNone/>
              <a:defRPr sz="2400" kern="1200" baseline="0">
                <a:solidFill>
                  <a:schemeClr val="tx1">
                    <a:lumMod val="65000"/>
                    <a:lumOff val="35000"/>
                  </a:schemeClr>
                </a:solidFill>
                <a:latin typeface="+mn-lt"/>
                <a:ea typeface="+mn-ea"/>
                <a:cs typeface="+mn-cs"/>
              </a:defRPr>
            </a:lvl1pPr>
            <a:lvl2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3pPr>
            <a:lvl4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4pPr>
            <a:lvl5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5pPr>
            <a:lvl6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6pPr>
            <a:lvl7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7pPr>
            <a:lvl8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8pPr>
            <a:lvl9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9pPr>
          </a:lstStyle>
          <a:p>
            <a:pPr marL="457200" indent="-457200">
              <a:lnSpc>
                <a:spcPct val="114000"/>
              </a:lnSpc>
              <a:spcBef>
                <a:spcPts val="1200"/>
              </a:spcBef>
              <a:buFont typeface="Wingdings" panose="05000000000000000000" pitchFamily="2" charset="2"/>
              <a:buChar char="§"/>
            </a:pPr>
            <a:r>
              <a:rPr lang="en-US" sz="2800" dirty="0"/>
              <a:t>Assistance animals provide companionship, relieve loneliness, and sometimes help with depression and certain phobias, but </a:t>
            </a:r>
            <a:r>
              <a:rPr lang="en-US" sz="2800" b="1" u="sng" dirty="0">
                <a:solidFill>
                  <a:srgbClr val="00B050"/>
                </a:solidFill>
              </a:rPr>
              <a:t>do not</a:t>
            </a:r>
            <a:r>
              <a:rPr lang="en-US" sz="2800" b="1" dirty="0">
                <a:solidFill>
                  <a:srgbClr val="00B050"/>
                </a:solidFill>
              </a:rPr>
              <a:t> </a:t>
            </a:r>
            <a:r>
              <a:rPr lang="en-US" sz="2800" dirty="0"/>
              <a:t>have training to perform specific tasks that assist people with disabilities.</a:t>
            </a:r>
          </a:p>
          <a:p>
            <a:pPr marL="457200" indent="-457200">
              <a:lnSpc>
                <a:spcPct val="114000"/>
              </a:lnSpc>
              <a:spcBef>
                <a:spcPts val="1200"/>
              </a:spcBef>
              <a:buFont typeface="Wingdings" panose="05000000000000000000" pitchFamily="2" charset="2"/>
              <a:buChar char="§"/>
            </a:pPr>
            <a:r>
              <a:rPr lang="en-US" sz="2800" dirty="0"/>
              <a:t>Consequently, these animals </a:t>
            </a:r>
            <a:r>
              <a:rPr lang="en-US" sz="2800" b="1" dirty="0">
                <a:solidFill>
                  <a:srgbClr val="00B050"/>
                </a:solidFill>
              </a:rPr>
              <a:t>do not </a:t>
            </a:r>
            <a:r>
              <a:rPr lang="en-US" sz="2800" dirty="0"/>
              <a:t>meet the definition of service animal.  </a:t>
            </a:r>
          </a:p>
          <a:p>
            <a:pPr marL="457200" indent="-457200">
              <a:lnSpc>
                <a:spcPct val="114000"/>
              </a:lnSpc>
              <a:buFont typeface="Wingdings" panose="05000000000000000000" pitchFamily="2" charset="2"/>
              <a:buChar char="§"/>
            </a:pPr>
            <a:endParaRPr lang="en-US" sz="2800" dirty="0"/>
          </a:p>
          <a:p>
            <a:pPr algn="ctr">
              <a:lnSpc>
                <a:spcPct val="114000"/>
              </a:lnSpc>
            </a:pPr>
            <a:r>
              <a:rPr lang="en-US" sz="1800" dirty="0"/>
              <a:t>“Assistance animals” is a term that includes “emotional support” or “comfort” animals.</a:t>
            </a:r>
          </a:p>
        </p:txBody>
      </p:sp>
      <p:sp>
        <p:nvSpPr>
          <p:cNvPr id="4" name="Rectangle 3">
            <a:extLst>
              <a:ext uri="{FF2B5EF4-FFF2-40B4-BE49-F238E27FC236}">
                <a16:creationId xmlns:a16="http://schemas.microsoft.com/office/drawing/2014/main" id="{E55FC140-013E-41EF-8672-FEA432BF77F0}"/>
              </a:ext>
            </a:extLst>
          </p:cNvPr>
          <p:cNvSpPr/>
          <p:nvPr/>
        </p:nvSpPr>
        <p:spPr bwMode="invGray">
          <a:xfrm>
            <a:off x="0" y="5749807"/>
            <a:ext cx="12192000" cy="11081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6" name="Title 5">
            <a:extLst>
              <a:ext uri="{FF2B5EF4-FFF2-40B4-BE49-F238E27FC236}">
                <a16:creationId xmlns:a16="http://schemas.microsoft.com/office/drawing/2014/main" id="{5AEE0582-7E8F-436C-8F79-19F52DC0F8A0}"/>
              </a:ext>
            </a:extLst>
          </p:cNvPr>
          <p:cNvSpPr txBox="1">
            <a:spLocks/>
          </p:cNvSpPr>
          <p:nvPr/>
        </p:nvSpPr>
        <p:spPr>
          <a:xfrm>
            <a:off x="1311480" y="274639"/>
            <a:ext cx="9818338" cy="1110816"/>
          </a:xfrm>
          <a:prstGeom prst="rect">
            <a:avLst/>
          </a:prstGeom>
        </p:spPr>
        <p:txBody>
          <a:bodyPr>
            <a:normAutofit/>
          </a:bodyPr>
          <a:lstStyle>
            <a:lvl1pPr algn="l" defTabSz="914400" rtl="0" eaLnBrk="1" latinLnBrk="0" hangingPunct="1">
              <a:lnSpc>
                <a:spcPct val="90000"/>
              </a:lnSpc>
              <a:spcBef>
                <a:spcPct val="0"/>
              </a:spcBef>
              <a:buNone/>
              <a:defRPr sz="2400" b="1" kern="1200" spc="-60" baseline="0">
                <a:solidFill>
                  <a:schemeClr val="tx1">
                    <a:alpha val="63000"/>
                  </a:schemeClr>
                </a:solidFill>
                <a:latin typeface="+mj-lt"/>
                <a:ea typeface="+mj-ea"/>
                <a:cs typeface="+mj-cs"/>
              </a:defRPr>
            </a:lvl1pPr>
          </a:lstStyle>
          <a:p>
            <a:pPr algn="ctr"/>
            <a:r>
              <a:rPr lang="en-US" sz="4000" dirty="0">
                <a:solidFill>
                  <a:srgbClr val="0070C0"/>
                </a:solidFill>
              </a:rPr>
              <a:t>Assistance Animals Defined</a:t>
            </a:r>
          </a:p>
        </p:txBody>
      </p:sp>
      <p:sp>
        <p:nvSpPr>
          <p:cNvPr id="5" name="Slide Number Placeholder 4">
            <a:extLst>
              <a:ext uri="{FF2B5EF4-FFF2-40B4-BE49-F238E27FC236}">
                <a16:creationId xmlns:a16="http://schemas.microsoft.com/office/drawing/2014/main" id="{73AB9931-14BB-48E1-A426-EE2717EBFABA}"/>
              </a:ext>
            </a:extLst>
          </p:cNvPr>
          <p:cNvSpPr>
            <a:spLocks noGrp="1"/>
          </p:cNvSpPr>
          <p:nvPr>
            <p:ph type="sldNum" sz="quarter" idx="12"/>
          </p:nvPr>
        </p:nvSpPr>
        <p:spPr/>
        <p:txBody>
          <a:bodyPr/>
          <a:lstStyle/>
          <a:p>
            <a:fld id="{4FAB73BC-B049-4115-A692-8D63A059BFB8}" type="slidenum">
              <a:rPr lang="en-US" smtClean="0"/>
              <a:pPr/>
              <a:t>30</a:t>
            </a:fld>
            <a:endParaRPr lang="en-US" dirty="0"/>
          </a:p>
        </p:txBody>
      </p:sp>
    </p:spTree>
    <p:extLst>
      <p:ext uri="{BB962C8B-B14F-4D97-AF65-F5344CB8AC3E}">
        <p14:creationId xmlns:p14="http://schemas.microsoft.com/office/powerpoint/2010/main" val="23472719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B9AE9DD-AF13-45B4-98C5-E191DB1416FD}"/>
              </a:ext>
            </a:extLst>
          </p:cNvPr>
          <p:cNvSpPr>
            <a:spLocks noGrp="1"/>
          </p:cNvSpPr>
          <p:nvPr>
            <p:ph type="sldNum" sz="quarter" idx="12"/>
          </p:nvPr>
        </p:nvSpPr>
        <p:spPr/>
        <p:txBody>
          <a:bodyPr/>
          <a:lstStyle/>
          <a:p>
            <a:fld id="{4FAB73BC-B049-4115-A692-8D63A059BFB8}" type="slidenum">
              <a:rPr lang="en-US" smtClean="0"/>
              <a:pPr/>
              <a:t>31</a:t>
            </a:fld>
            <a:endParaRPr lang="en-US" dirty="0"/>
          </a:p>
        </p:txBody>
      </p:sp>
      <p:sp>
        <p:nvSpPr>
          <p:cNvPr id="3" name="TextBox 2">
            <a:extLst>
              <a:ext uri="{FF2B5EF4-FFF2-40B4-BE49-F238E27FC236}">
                <a16:creationId xmlns:a16="http://schemas.microsoft.com/office/drawing/2014/main" id="{7D2D9F29-3F8B-4ACD-9444-895272098406}"/>
              </a:ext>
            </a:extLst>
          </p:cNvPr>
          <p:cNvSpPr txBox="1"/>
          <p:nvPr/>
        </p:nvSpPr>
        <p:spPr>
          <a:xfrm>
            <a:off x="1811079" y="1535886"/>
            <a:ext cx="8569842" cy="1592103"/>
          </a:xfrm>
          <a:prstGeom prst="rect">
            <a:avLst/>
          </a:prstGeom>
          <a:noFill/>
        </p:spPr>
        <p:txBody>
          <a:bodyPr wrap="square" rtlCol="0">
            <a:spAutoFit/>
          </a:bodyPr>
          <a:lstStyle/>
          <a:p>
            <a:pPr algn="ctr">
              <a:lnSpc>
                <a:spcPct val="114000"/>
              </a:lnSpc>
            </a:pPr>
            <a:r>
              <a:rPr lang="en-US" sz="4400" dirty="0">
                <a:solidFill>
                  <a:schemeClr val="bg1"/>
                </a:solidFill>
              </a:rPr>
              <a:t>An Assistance Animal </a:t>
            </a:r>
            <a:r>
              <a:rPr lang="en-US" sz="4400" b="1" u="sng" dirty="0">
                <a:solidFill>
                  <a:schemeClr val="bg1"/>
                </a:solidFill>
              </a:rPr>
              <a:t>is</a:t>
            </a:r>
            <a:r>
              <a:rPr lang="en-US" sz="4400" dirty="0">
                <a:solidFill>
                  <a:schemeClr val="bg1"/>
                </a:solidFill>
              </a:rPr>
              <a:t> </a:t>
            </a:r>
          </a:p>
          <a:p>
            <a:pPr algn="ctr">
              <a:lnSpc>
                <a:spcPct val="114000"/>
              </a:lnSpc>
            </a:pPr>
            <a:r>
              <a:rPr lang="en-US" sz="4400" dirty="0">
                <a:solidFill>
                  <a:schemeClr val="bg1"/>
                </a:solidFill>
              </a:rPr>
              <a:t>an </a:t>
            </a:r>
            <a:r>
              <a:rPr lang="en-US" sz="4400" b="1" dirty="0">
                <a:solidFill>
                  <a:schemeClr val="bg1"/>
                </a:solidFill>
              </a:rPr>
              <a:t>accommodation.</a:t>
            </a:r>
          </a:p>
        </p:txBody>
      </p:sp>
      <p:sp>
        <p:nvSpPr>
          <p:cNvPr id="4" name="Content Placeholder 4">
            <a:extLst>
              <a:ext uri="{FF2B5EF4-FFF2-40B4-BE49-F238E27FC236}">
                <a16:creationId xmlns:a16="http://schemas.microsoft.com/office/drawing/2014/main" id="{0E844DCB-47DA-4246-9C90-E3F87ADD3F11}"/>
              </a:ext>
            </a:extLst>
          </p:cNvPr>
          <p:cNvSpPr txBox="1">
            <a:spLocks/>
          </p:cNvSpPr>
          <p:nvPr/>
        </p:nvSpPr>
        <p:spPr>
          <a:xfrm>
            <a:off x="1811079" y="3730012"/>
            <a:ext cx="9009006" cy="1765006"/>
          </a:xfrm>
          <a:prstGeom prst="rect">
            <a:avLst/>
          </a:prstGeom>
        </p:spPr>
        <p:txBody>
          <a:bodyPr>
            <a:normAutofit/>
          </a:bodyPr>
          <a:lstStyle>
            <a:lvl1pPr marL="182875" indent="-182875" algn="l" defTabSz="914377" rtl="0" eaLnBrk="1" latinLnBrk="0" hangingPunct="1">
              <a:lnSpc>
                <a:spcPct val="114000"/>
              </a:lnSpc>
              <a:spcBef>
                <a:spcPts val="1200"/>
              </a:spcBef>
              <a:buClr>
                <a:schemeClr val="accent1"/>
              </a:buClr>
              <a:buFont typeface="Wingdings" panose="05000000000000000000" pitchFamily="2" charset="2"/>
              <a:buChar char="§"/>
              <a:defRPr sz="2800" kern="1200">
                <a:solidFill>
                  <a:schemeClr val="tx1">
                    <a:lumMod val="65000"/>
                    <a:lumOff val="35000"/>
                  </a:schemeClr>
                </a:solidFill>
                <a:latin typeface="Calibri" panose="020F0502020204030204" pitchFamily="34" charset="0"/>
                <a:ea typeface="+mn-ea"/>
                <a:cs typeface="Calibri" panose="020F0502020204030204" pitchFamily="34" charset="0"/>
              </a:defRPr>
            </a:lvl1pPr>
            <a:lvl2pPr marL="685783" indent="-182875" algn="l" defTabSz="914377" rtl="0" eaLnBrk="1" latinLnBrk="0" hangingPunct="1">
              <a:lnSpc>
                <a:spcPct val="114000"/>
              </a:lnSpc>
              <a:spcBef>
                <a:spcPts val="251"/>
              </a:spcBef>
              <a:spcAft>
                <a:spcPts val="251"/>
              </a:spcAft>
              <a:buClr>
                <a:schemeClr val="accent1"/>
              </a:buClr>
              <a:buFont typeface="Wingdings" panose="05000000000000000000" pitchFamily="2" charset="2"/>
              <a:buChar char="§"/>
              <a:defRPr sz="2400" kern="1200">
                <a:solidFill>
                  <a:schemeClr val="tx1">
                    <a:lumMod val="65000"/>
                    <a:lumOff val="35000"/>
                  </a:schemeClr>
                </a:solidFill>
                <a:latin typeface="Calibri" panose="020F0502020204030204" pitchFamily="34" charset="0"/>
                <a:ea typeface="+mn-ea"/>
                <a:cs typeface="Calibri" panose="020F0502020204030204" pitchFamily="34" charset="0"/>
              </a:defRPr>
            </a:lvl2pPr>
            <a:lvl3pPr marL="1142971" indent="-182875" algn="l" defTabSz="914377" rtl="0" eaLnBrk="1" latinLnBrk="0" hangingPunct="1">
              <a:lnSpc>
                <a:spcPct val="114000"/>
              </a:lnSpc>
              <a:spcBef>
                <a:spcPts val="251"/>
              </a:spcBef>
              <a:spcAft>
                <a:spcPts val="251"/>
              </a:spcAft>
              <a:buClr>
                <a:schemeClr val="accent1"/>
              </a:buClr>
              <a:buFont typeface="Wingdings" panose="05000000000000000000" pitchFamily="2" charset="2"/>
              <a:buChar char="§"/>
              <a:defRPr sz="2000" kern="1200">
                <a:solidFill>
                  <a:schemeClr val="tx1">
                    <a:lumMod val="65000"/>
                    <a:lumOff val="35000"/>
                  </a:schemeClr>
                </a:solidFill>
                <a:latin typeface="Calibri" panose="020F0502020204030204" pitchFamily="34" charset="0"/>
                <a:ea typeface="+mn-ea"/>
                <a:cs typeface="Calibri" panose="020F0502020204030204" pitchFamily="34" charset="0"/>
              </a:defRPr>
            </a:lvl3pPr>
            <a:lvl4pPr marL="1600160" indent="-182875" algn="l" defTabSz="914377"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349" indent="-182875" algn="l" defTabSz="914377"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537" indent="-228594" algn="l" defTabSz="914377"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726" indent="-228594" algn="l" defTabSz="914377"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8914" indent="-228594" algn="l" defTabSz="914377"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103" indent="-228594" algn="l" defTabSz="914377"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ctr">
              <a:buFont typeface="Wingdings" panose="05000000000000000000" pitchFamily="2" charset="2"/>
              <a:buNone/>
            </a:pPr>
            <a:r>
              <a:rPr lang="en-US" sz="3200" dirty="0">
                <a:solidFill>
                  <a:schemeClr val="bg1"/>
                </a:solidFill>
              </a:rPr>
              <a:t>The center should process the assistance animal accommodation request like any other accommodation request.</a:t>
            </a:r>
          </a:p>
        </p:txBody>
      </p:sp>
    </p:spTree>
    <p:extLst>
      <p:ext uri="{BB962C8B-B14F-4D97-AF65-F5344CB8AC3E}">
        <p14:creationId xmlns:p14="http://schemas.microsoft.com/office/powerpoint/2010/main" val="36180944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Q">
            <a:extLst>
              <a:ext uri="{FF2B5EF4-FFF2-40B4-BE49-F238E27FC236}">
                <a16:creationId xmlns:a16="http://schemas.microsoft.com/office/drawing/2014/main" id="{0CE5DD90-E76F-4DB4-B5B2-AA6BB54BF856}"/>
              </a:ext>
            </a:extLst>
          </p:cNvPr>
          <p:cNvSpPr txBox="1"/>
          <p:nvPr/>
        </p:nvSpPr>
        <p:spPr>
          <a:xfrm rot="16200000">
            <a:off x="-1708758" y="2211261"/>
            <a:ext cx="4694549" cy="1327286"/>
          </a:xfrm>
          <a:prstGeom prst="rect">
            <a:avLst/>
          </a:prstGeom>
          <a:noFill/>
        </p:spPr>
        <p:txBody>
          <a:bodyPr wrap="square" lIns="0" tIns="0" rIns="0" bIns="0" rtlCol="0" anchor="ctr">
            <a:spAutoFit/>
          </a:bodyPr>
          <a:lstStyle/>
          <a:p>
            <a:pPr algn="ctr"/>
            <a:r>
              <a:rPr lang="en-US" sz="8625" dirty="0">
                <a:solidFill>
                  <a:schemeClr val="bg1">
                    <a:lumMod val="50000"/>
                  </a:schemeClr>
                </a:solidFill>
                <a:latin typeface="Corbel" panose="020B0503020204020204" pitchFamily="34" charset="0"/>
                <a:cs typeface="Arial" panose="020B0604020202020204" pitchFamily="34" charset="0"/>
              </a:rPr>
              <a:t>Question</a:t>
            </a:r>
          </a:p>
        </p:txBody>
      </p:sp>
      <p:sp>
        <p:nvSpPr>
          <p:cNvPr id="6" name="Question">
            <a:extLst>
              <a:ext uri="{FF2B5EF4-FFF2-40B4-BE49-F238E27FC236}">
                <a16:creationId xmlns:a16="http://schemas.microsoft.com/office/drawing/2014/main" id="{07D04D76-1EE2-4C28-9B9F-4E3791009686}"/>
              </a:ext>
            </a:extLst>
          </p:cNvPr>
          <p:cNvSpPr txBox="1">
            <a:spLocks/>
          </p:cNvSpPr>
          <p:nvPr/>
        </p:nvSpPr>
        <p:spPr>
          <a:xfrm>
            <a:off x="1376144" y="976743"/>
            <a:ext cx="4254635" cy="3969327"/>
          </a:xfrm>
          <a:prstGeom prst="rect">
            <a:avLst/>
          </a:prstGeom>
        </p:spPr>
        <p:txBody>
          <a:bodyPr anchor="ctr">
            <a:noAutofit/>
          </a:bodyPr>
          <a:lstStyle>
            <a:lvl1pPr marL="0" indent="0" algn="l" defTabSz="914400" rtl="0" eaLnBrk="1" latinLnBrk="0" hangingPunct="1">
              <a:lnSpc>
                <a:spcPct val="90000"/>
              </a:lnSpc>
              <a:spcBef>
                <a:spcPts val="0"/>
              </a:spcBef>
              <a:buClr>
                <a:schemeClr val="accent1"/>
              </a:buClr>
              <a:buFont typeface="Wingdings 2" pitchFamily="18" charset="2"/>
              <a:buNone/>
              <a:defRPr sz="2400" kern="1200" baseline="0">
                <a:solidFill>
                  <a:schemeClr val="tx1">
                    <a:lumMod val="65000"/>
                    <a:lumOff val="35000"/>
                  </a:schemeClr>
                </a:solidFill>
                <a:latin typeface="+mn-lt"/>
                <a:ea typeface="+mn-ea"/>
                <a:cs typeface="+mn-cs"/>
              </a:defRPr>
            </a:lvl1pPr>
            <a:lvl2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3pPr>
            <a:lvl4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4pPr>
            <a:lvl5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5pPr>
            <a:lvl6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6pPr>
            <a:lvl7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7pPr>
            <a:lvl8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8pPr>
            <a:lvl9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9pPr>
          </a:lstStyle>
          <a:p>
            <a:pPr algn="ctr"/>
            <a:r>
              <a:rPr lang="en-US" sz="4000" dirty="0">
                <a:solidFill>
                  <a:srgbClr val="00B050"/>
                </a:solidFill>
              </a:rPr>
              <a:t>Does Job Corps allow assistance animals?</a:t>
            </a:r>
          </a:p>
        </p:txBody>
      </p:sp>
      <p:sp>
        <p:nvSpPr>
          <p:cNvPr id="7" name="Rectangle 6">
            <a:extLst>
              <a:ext uri="{FF2B5EF4-FFF2-40B4-BE49-F238E27FC236}">
                <a16:creationId xmlns:a16="http://schemas.microsoft.com/office/drawing/2014/main" id="{139FA49D-F4E7-49D5-8B73-DBE0F0DE6C84}"/>
              </a:ext>
            </a:extLst>
          </p:cNvPr>
          <p:cNvSpPr/>
          <p:nvPr/>
        </p:nvSpPr>
        <p:spPr bwMode="invGray">
          <a:xfrm>
            <a:off x="0" y="5749807"/>
            <a:ext cx="12192000" cy="11081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Slide Number Placeholder 1">
            <a:extLst>
              <a:ext uri="{FF2B5EF4-FFF2-40B4-BE49-F238E27FC236}">
                <a16:creationId xmlns:a16="http://schemas.microsoft.com/office/drawing/2014/main" id="{3D691F78-261F-492E-8FEC-09C18BEE6CC2}"/>
              </a:ext>
            </a:extLst>
          </p:cNvPr>
          <p:cNvSpPr>
            <a:spLocks noGrp="1"/>
          </p:cNvSpPr>
          <p:nvPr>
            <p:ph type="sldNum" sz="quarter" idx="12"/>
          </p:nvPr>
        </p:nvSpPr>
        <p:spPr/>
        <p:txBody>
          <a:bodyPr/>
          <a:lstStyle/>
          <a:p>
            <a:fld id="{4FAB73BC-B049-4115-A692-8D63A059BFB8}" type="slidenum">
              <a:rPr lang="en-US" smtClean="0"/>
              <a:pPr/>
              <a:t>32</a:t>
            </a:fld>
            <a:endParaRPr lang="en-US" dirty="0"/>
          </a:p>
        </p:txBody>
      </p:sp>
      <p:pic>
        <p:nvPicPr>
          <p:cNvPr id="8" name="Picture 7">
            <a:extLst>
              <a:ext uri="{FF2B5EF4-FFF2-40B4-BE49-F238E27FC236}">
                <a16:creationId xmlns:a16="http://schemas.microsoft.com/office/drawing/2014/main" id="{71CDBAAD-656E-1608-9C2C-1F2AECCF58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30779" y="2077528"/>
            <a:ext cx="5966977" cy="1341236"/>
          </a:xfrm>
          <a:prstGeom prst="rect">
            <a:avLst/>
          </a:prstGeom>
        </p:spPr>
      </p:pic>
    </p:spTree>
    <p:extLst>
      <p:ext uri="{BB962C8B-B14F-4D97-AF65-F5344CB8AC3E}">
        <p14:creationId xmlns:p14="http://schemas.microsoft.com/office/powerpoint/2010/main" val="33977562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
            <a:extLst>
              <a:ext uri="{FF2B5EF4-FFF2-40B4-BE49-F238E27FC236}">
                <a16:creationId xmlns:a16="http://schemas.microsoft.com/office/drawing/2014/main" id="{F8C93B54-AF3F-4374-B6AC-282174C0EB37}"/>
              </a:ext>
            </a:extLst>
          </p:cNvPr>
          <p:cNvSpPr txBox="1"/>
          <p:nvPr/>
        </p:nvSpPr>
        <p:spPr>
          <a:xfrm rot="16200000">
            <a:off x="-1256439" y="2211261"/>
            <a:ext cx="3840164" cy="1327286"/>
          </a:xfrm>
          <a:prstGeom prst="rect">
            <a:avLst/>
          </a:prstGeom>
          <a:noFill/>
        </p:spPr>
        <p:txBody>
          <a:bodyPr wrap="square" lIns="0" tIns="0" rIns="0" bIns="0" rtlCol="0" anchor="ctr">
            <a:spAutoFit/>
          </a:bodyPr>
          <a:lstStyle/>
          <a:p>
            <a:pPr algn="just"/>
            <a:r>
              <a:rPr lang="en-US" sz="8625" dirty="0">
                <a:solidFill>
                  <a:schemeClr val="bg1">
                    <a:lumMod val="50000"/>
                  </a:schemeClr>
                </a:solidFill>
                <a:latin typeface="Corbel" panose="020B0503020204020204" pitchFamily="34" charset="0"/>
                <a:cs typeface="Arial" panose="020B0604020202020204" pitchFamily="34" charset="0"/>
              </a:rPr>
              <a:t>Answer</a:t>
            </a:r>
          </a:p>
        </p:txBody>
      </p:sp>
      <p:sp>
        <p:nvSpPr>
          <p:cNvPr id="3" name="Question">
            <a:extLst>
              <a:ext uri="{FF2B5EF4-FFF2-40B4-BE49-F238E27FC236}">
                <a16:creationId xmlns:a16="http://schemas.microsoft.com/office/drawing/2014/main" id="{E8BB55CB-D0ED-4E0E-B924-F532C0AF7344}"/>
              </a:ext>
            </a:extLst>
          </p:cNvPr>
          <p:cNvSpPr txBox="1">
            <a:spLocks/>
          </p:cNvSpPr>
          <p:nvPr/>
        </p:nvSpPr>
        <p:spPr>
          <a:xfrm>
            <a:off x="1735664" y="1186601"/>
            <a:ext cx="8720671" cy="4257350"/>
          </a:xfrm>
          <a:prstGeom prst="rect">
            <a:avLst/>
          </a:prstGeom>
        </p:spPr>
        <p:txBody>
          <a:bodyPr anchor="ctr">
            <a:noAutofit/>
          </a:bodyPr>
          <a:lstStyle>
            <a:lvl1pPr marL="0" indent="0" algn="l" defTabSz="914400" rtl="0" eaLnBrk="1" latinLnBrk="0" hangingPunct="1">
              <a:lnSpc>
                <a:spcPct val="90000"/>
              </a:lnSpc>
              <a:spcBef>
                <a:spcPts val="0"/>
              </a:spcBef>
              <a:buClr>
                <a:schemeClr val="accent1"/>
              </a:buClr>
              <a:buFont typeface="Wingdings 2" pitchFamily="18" charset="2"/>
              <a:buNone/>
              <a:defRPr sz="2400" kern="1200" baseline="0">
                <a:solidFill>
                  <a:schemeClr val="tx1">
                    <a:lumMod val="65000"/>
                    <a:lumOff val="35000"/>
                  </a:schemeClr>
                </a:solidFill>
                <a:latin typeface="+mn-lt"/>
                <a:ea typeface="+mn-ea"/>
                <a:cs typeface="+mn-cs"/>
              </a:defRPr>
            </a:lvl1pPr>
            <a:lvl2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3pPr>
            <a:lvl4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4pPr>
            <a:lvl5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5pPr>
            <a:lvl6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6pPr>
            <a:lvl7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7pPr>
            <a:lvl8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8pPr>
            <a:lvl9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9pPr>
          </a:lstStyle>
          <a:p>
            <a:pPr marL="457200" indent="-457200">
              <a:lnSpc>
                <a:spcPct val="114000"/>
              </a:lnSpc>
              <a:buFont typeface="Wingdings" panose="05000000000000000000" pitchFamily="2" charset="2"/>
              <a:buChar char="§"/>
            </a:pPr>
            <a:r>
              <a:rPr lang="en-US" sz="2800" dirty="0"/>
              <a:t>Job Corps will consider assistance animals as a disability accommodation on a </a:t>
            </a:r>
            <a:r>
              <a:rPr lang="en-US" sz="2800" b="1" dirty="0">
                <a:solidFill>
                  <a:srgbClr val="00B050"/>
                </a:solidFill>
              </a:rPr>
              <a:t>case-by-case basis </a:t>
            </a:r>
            <a:r>
              <a:rPr lang="en-US" sz="2800" dirty="0"/>
              <a:t>(see Form 2-03).</a:t>
            </a:r>
          </a:p>
          <a:p>
            <a:pPr marL="457200" indent="-457200">
              <a:lnSpc>
                <a:spcPct val="114000"/>
              </a:lnSpc>
              <a:buFont typeface="Wingdings" panose="05000000000000000000" pitchFamily="2" charset="2"/>
              <a:buChar char="§"/>
            </a:pPr>
            <a:r>
              <a:rPr lang="en-US" sz="2800" dirty="0"/>
              <a:t>Consideration will be given to the </a:t>
            </a:r>
          </a:p>
          <a:p>
            <a:pPr marL="914400" lvl="1" indent="-452438">
              <a:lnSpc>
                <a:spcPct val="114000"/>
              </a:lnSpc>
              <a:buFont typeface="Wingdings" panose="05000000000000000000" pitchFamily="2" charset="2"/>
              <a:buChar char="§"/>
            </a:pPr>
            <a:r>
              <a:rPr lang="en-US" sz="2800" dirty="0"/>
              <a:t>specific needs and request of the individual with the disability</a:t>
            </a:r>
          </a:p>
          <a:p>
            <a:pPr marL="914400" lvl="1" indent="-452438">
              <a:lnSpc>
                <a:spcPct val="114000"/>
              </a:lnSpc>
              <a:buFont typeface="Wingdings" panose="05000000000000000000" pitchFamily="2" charset="2"/>
              <a:buChar char="§"/>
            </a:pPr>
            <a:r>
              <a:rPr lang="en-US" sz="2800" dirty="0"/>
              <a:t>the type of assistance it provides </a:t>
            </a:r>
          </a:p>
          <a:p>
            <a:pPr marL="914400" lvl="1" indent="-452438">
              <a:lnSpc>
                <a:spcPct val="114000"/>
              </a:lnSpc>
              <a:buFont typeface="Wingdings" panose="05000000000000000000" pitchFamily="2" charset="2"/>
              <a:buChar char="§"/>
            </a:pPr>
            <a:r>
              <a:rPr lang="en-US" sz="2800" dirty="0"/>
              <a:t>the type of animal</a:t>
            </a:r>
          </a:p>
        </p:txBody>
      </p:sp>
      <p:sp>
        <p:nvSpPr>
          <p:cNvPr id="4" name="Rectangle 3">
            <a:extLst>
              <a:ext uri="{FF2B5EF4-FFF2-40B4-BE49-F238E27FC236}">
                <a16:creationId xmlns:a16="http://schemas.microsoft.com/office/drawing/2014/main" id="{E55FC140-013E-41EF-8672-FEA432BF77F0}"/>
              </a:ext>
            </a:extLst>
          </p:cNvPr>
          <p:cNvSpPr/>
          <p:nvPr/>
        </p:nvSpPr>
        <p:spPr bwMode="invGray">
          <a:xfrm>
            <a:off x="0" y="5749807"/>
            <a:ext cx="12192000" cy="11081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6" name="Title 5">
            <a:extLst>
              <a:ext uri="{FF2B5EF4-FFF2-40B4-BE49-F238E27FC236}">
                <a16:creationId xmlns:a16="http://schemas.microsoft.com/office/drawing/2014/main" id="{5AEE0582-7E8F-436C-8F79-19F52DC0F8A0}"/>
              </a:ext>
            </a:extLst>
          </p:cNvPr>
          <p:cNvSpPr txBox="1">
            <a:spLocks/>
          </p:cNvSpPr>
          <p:nvPr/>
        </p:nvSpPr>
        <p:spPr>
          <a:xfrm>
            <a:off x="1327286" y="498841"/>
            <a:ext cx="9818338" cy="606106"/>
          </a:xfrm>
          <a:prstGeom prst="rect">
            <a:avLst/>
          </a:prstGeom>
        </p:spPr>
        <p:txBody>
          <a:bodyPr>
            <a:normAutofit lnSpcReduction="10000"/>
          </a:bodyPr>
          <a:lstStyle>
            <a:lvl1pPr algn="l" defTabSz="914400" rtl="0" eaLnBrk="1" latinLnBrk="0" hangingPunct="1">
              <a:lnSpc>
                <a:spcPct val="90000"/>
              </a:lnSpc>
              <a:spcBef>
                <a:spcPct val="0"/>
              </a:spcBef>
              <a:buNone/>
              <a:defRPr sz="2400" b="1" kern="1200" spc="-60" baseline="0">
                <a:solidFill>
                  <a:schemeClr val="tx1">
                    <a:alpha val="63000"/>
                  </a:schemeClr>
                </a:solidFill>
                <a:latin typeface="+mj-lt"/>
                <a:ea typeface="+mj-ea"/>
                <a:cs typeface="+mj-cs"/>
              </a:defRPr>
            </a:lvl1pPr>
          </a:lstStyle>
          <a:p>
            <a:pPr algn="ctr"/>
            <a:r>
              <a:rPr lang="en-US" sz="4000" dirty="0">
                <a:solidFill>
                  <a:srgbClr val="0070C0"/>
                </a:solidFill>
              </a:rPr>
              <a:t>Are Assistance Animals Allowed in Job Corps?</a:t>
            </a:r>
          </a:p>
        </p:txBody>
      </p:sp>
      <p:sp>
        <p:nvSpPr>
          <p:cNvPr id="5" name="Slide Number Placeholder 4">
            <a:extLst>
              <a:ext uri="{FF2B5EF4-FFF2-40B4-BE49-F238E27FC236}">
                <a16:creationId xmlns:a16="http://schemas.microsoft.com/office/drawing/2014/main" id="{73AB9931-14BB-48E1-A426-EE2717EBFABA}"/>
              </a:ext>
            </a:extLst>
          </p:cNvPr>
          <p:cNvSpPr>
            <a:spLocks noGrp="1"/>
          </p:cNvSpPr>
          <p:nvPr>
            <p:ph type="sldNum" sz="quarter" idx="12"/>
          </p:nvPr>
        </p:nvSpPr>
        <p:spPr/>
        <p:txBody>
          <a:bodyPr/>
          <a:lstStyle/>
          <a:p>
            <a:fld id="{4FAB73BC-B049-4115-A692-8D63A059BFB8}" type="slidenum">
              <a:rPr lang="en-US" smtClean="0"/>
              <a:pPr/>
              <a:t>33</a:t>
            </a:fld>
            <a:endParaRPr lang="en-US" dirty="0"/>
          </a:p>
        </p:txBody>
      </p:sp>
    </p:spTree>
    <p:extLst>
      <p:ext uri="{BB962C8B-B14F-4D97-AF65-F5344CB8AC3E}">
        <p14:creationId xmlns:p14="http://schemas.microsoft.com/office/powerpoint/2010/main" val="3921694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0FE9E7-7B8A-4667-9517-231F428597B2}"/>
              </a:ext>
            </a:extLst>
          </p:cNvPr>
          <p:cNvSpPr>
            <a:spLocks noGrp="1"/>
          </p:cNvSpPr>
          <p:nvPr>
            <p:ph type="sldNum" sz="quarter" idx="12"/>
          </p:nvPr>
        </p:nvSpPr>
        <p:spPr/>
        <p:txBody>
          <a:bodyPr/>
          <a:lstStyle/>
          <a:p>
            <a:fld id="{4FAB73BC-B049-4115-A692-8D63A059BFB8}" type="slidenum">
              <a:rPr lang="en-US" smtClean="0"/>
              <a:pPr/>
              <a:t>34</a:t>
            </a:fld>
            <a:endParaRPr lang="en-US" dirty="0"/>
          </a:p>
        </p:txBody>
      </p:sp>
      <p:pic>
        <p:nvPicPr>
          <p:cNvPr id="10" name="Content Placeholder 9" descr="A picture containing blue&#10;&#10;Description automatically generated">
            <a:extLst>
              <a:ext uri="{FF2B5EF4-FFF2-40B4-BE49-F238E27FC236}">
                <a16:creationId xmlns:a16="http://schemas.microsoft.com/office/drawing/2014/main" id="{ED933684-5D13-4BF1-A2E0-D44C14ADD69E}"/>
              </a:ext>
            </a:extLst>
          </p:cNvPr>
          <p:cNvPicPr>
            <a:picLocks noGrp="1" noChangeAspect="1"/>
          </p:cNvPicPr>
          <p:nvPr>
            <p:ph sz="half" idx="1"/>
          </p:nvPr>
        </p:nvPicPr>
        <p:blipFill rotWithShape="1">
          <a:blip r:embed="rId3" cstate="email">
            <a:grayscl/>
            <a:extLst>
              <a:ext uri="{28A0092B-C50C-407E-A947-70E740481C1C}">
                <a14:useLocalDpi xmlns:a14="http://schemas.microsoft.com/office/drawing/2010/main"/>
              </a:ext>
            </a:extLst>
          </a:blip>
          <a:srcRect/>
          <a:stretch/>
        </p:blipFill>
        <p:spPr>
          <a:xfrm>
            <a:off x="3336287" y="754910"/>
            <a:ext cx="5082363" cy="5337542"/>
          </a:xfrm>
        </p:spPr>
      </p:pic>
      <p:grpSp>
        <p:nvGrpSpPr>
          <p:cNvPr id="17" name="Group 16">
            <a:extLst>
              <a:ext uri="{FF2B5EF4-FFF2-40B4-BE49-F238E27FC236}">
                <a16:creationId xmlns:a16="http://schemas.microsoft.com/office/drawing/2014/main" id="{2908FFF2-5E48-488A-A6CA-50534523AB55}"/>
              </a:ext>
            </a:extLst>
          </p:cNvPr>
          <p:cNvGrpSpPr/>
          <p:nvPr/>
        </p:nvGrpSpPr>
        <p:grpSpPr>
          <a:xfrm>
            <a:off x="8059480" y="754912"/>
            <a:ext cx="3742661" cy="5337542"/>
            <a:chOff x="7453423" y="329796"/>
            <a:chExt cx="3742661" cy="5252486"/>
          </a:xfrm>
        </p:grpSpPr>
        <p:sp>
          <p:nvSpPr>
            <p:cNvPr id="15" name="Rectangle 14">
              <a:extLst>
                <a:ext uri="{FF2B5EF4-FFF2-40B4-BE49-F238E27FC236}">
                  <a16:creationId xmlns:a16="http://schemas.microsoft.com/office/drawing/2014/main" id="{A2F35228-0C7F-41F7-A6EE-369DFA02BCAF}"/>
                </a:ext>
              </a:extLst>
            </p:cNvPr>
            <p:cNvSpPr/>
            <p:nvPr/>
          </p:nvSpPr>
          <p:spPr>
            <a:xfrm>
              <a:off x="7453423" y="329796"/>
              <a:ext cx="3742661" cy="52524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직사각형 22">
              <a:extLst>
                <a:ext uri="{FF2B5EF4-FFF2-40B4-BE49-F238E27FC236}">
                  <a16:creationId xmlns:a16="http://schemas.microsoft.com/office/drawing/2014/main" id="{B7635054-3C1B-4055-B27A-8B5911A8B3A1}"/>
                </a:ext>
              </a:extLst>
            </p:cNvPr>
            <p:cNvSpPr>
              <a:spLocks noChangeArrowheads="1"/>
            </p:cNvSpPr>
            <p:nvPr/>
          </p:nvSpPr>
          <p:spPr bwMode="auto">
            <a:xfrm>
              <a:off x="7812593" y="1746369"/>
              <a:ext cx="3024319" cy="2210966"/>
            </a:xfrm>
            <a:prstGeom prst="rect">
              <a:avLst/>
            </a:prstGeom>
            <a:noFill/>
          </p:spPr>
          <p:txBody>
            <a:bodyPr wrap="square" rtlCol="0" anchor="ctr">
              <a:spAutoFit/>
            </a:bodyPr>
            <a:lstStyle/>
            <a:p>
              <a:pPr algn="ctr" defTabSz="914400">
                <a:spcAft>
                  <a:spcPts val="200"/>
                </a:spcAft>
              </a:pPr>
              <a:r>
                <a:rPr lang="en-US" altLang="ko-KR" sz="2800" dirty="0">
                  <a:solidFill>
                    <a:schemeClr val="bg1"/>
                  </a:solidFill>
                  <a:latin typeface="Calibri" panose="020F0502020204030204" pitchFamily="34" charset="0"/>
                  <a:cs typeface="Calibri" panose="020F0502020204030204" pitchFamily="34" charset="0"/>
                </a:rPr>
                <a:t>Applicant or student </a:t>
              </a:r>
              <a:r>
                <a:rPr lang="en-US" altLang="ko-KR" sz="2800" b="1" dirty="0">
                  <a:solidFill>
                    <a:schemeClr val="bg1"/>
                  </a:solidFill>
                  <a:latin typeface="Calibri" panose="020F0502020204030204" pitchFamily="34" charset="0"/>
                  <a:cs typeface="Calibri" panose="020F0502020204030204" pitchFamily="34" charset="0"/>
                </a:rPr>
                <a:t>requests </a:t>
              </a:r>
              <a:r>
                <a:rPr lang="en-US" altLang="ko-KR" sz="2800" dirty="0">
                  <a:solidFill>
                    <a:schemeClr val="bg1"/>
                  </a:solidFill>
                  <a:latin typeface="Calibri" panose="020F0502020204030204" pitchFamily="34" charset="0"/>
                  <a:cs typeface="Calibri" panose="020F0502020204030204" pitchFamily="34" charset="0"/>
                </a:rPr>
                <a:t>accommodation/ modification to use assistance animal.</a:t>
              </a:r>
            </a:p>
          </p:txBody>
        </p:sp>
      </p:grpSp>
      <p:sp>
        <p:nvSpPr>
          <p:cNvPr id="19" name="Title 18">
            <a:extLst>
              <a:ext uri="{FF2B5EF4-FFF2-40B4-BE49-F238E27FC236}">
                <a16:creationId xmlns:a16="http://schemas.microsoft.com/office/drawing/2014/main" id="{D4747E8D-6789-400F-8B90-E5FA46F28ABB}"/>
              </a:ext>
            </a:extLst>
          </p:cNvPr>
          <p:cNvSpPr>
            <a:spLocks noGrp="1"/>
          </p:cNvSpPr>
          <p:nvPr>
            <p:ph type="title"/>
          </p:nvPr>
        </p:nvSpPr>
        <p:spPr>
          <a:xfrm>
            <a:off x="287360" y="754911"/>
            <a:ext cx="2863704" cy="5337541"/>
          </a:xfrm>
        </p:spPr>
        <p:txBody>
          <a:bodyPr>
            <a:noAutofit/>
          </a:bodyPr>
          <a:lstStyle/>
          <a:p>
            <a:pPr>
              <a:lnSpc>
                <a:spcPct val="100000"/>
              </a:lnSpc>
              <a:spcBef>
                <a:spcPts val="0"/>
              </a:spcBef>
            </a:pPr>
            <a:r>
              <a:rPr lang="en-US" sz="3200" dirty="0"/>
              <a:t>Assistance Animals Modification/ Accommodation Request</a:t>
            </a:r>
            <a:br>
              <a:rPr lang="en-US" sz="3200" dirty="0"/>
            </a:br>
            <a:br>
              <a:rPr lang="en-US" sz="3200" dirty="0"/>
            </a:br>
            <a:r>
              <a:rPr lang="en-US" dirty="0">
                <a:solidFill>
                  <a:srgbClr val="FFFF99"/>
                </a:solidFill>
              </a:rPr>
              <a:t>Step 1</a:t>
            </a:r>
            <a:br>
              <a:rPr lang="en-US" sz="4000" dirty="0">
                <a:solidFill>
                  <a:srgbClr val="FFFF99"/>
                </a:solidFill>
              </a:rPr>
            </a:br>
            <a:r>
              <a:rPr lang="en-US" sz="4000" b="1" dirty="0">
                <a:solidFill>
                  <a:schemeClr val="bg1"/>
                </a:solidFill>
              </a:rPr>
              <a:t>Request</a:t>
            </a:r>
          </a:p>
        </p:txBody>
      </p:sp>
    </p:spTree>
    <p:extLst>
      <p:ext uri="{BB962C8B-B14F-4D97-AF65-F5344CB8AC3E}">
        <p14:creationId xmlns:p14="http://schemas.microsoft.com/office/powerpoint/2010/main" val="4831325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0FE9E7-7B8A-4667-9517-231F428597B2}"/>
              </a:ext>
            </a:extLst>
          </p:cNvPr>
          <p:cNvSpPr>
            <a:spLocks noGrp="1"/>
          </p:cNvSpPr>
          <p:nvPr>
            <p:ph type="sldNum" sz="quarter" idx="12"/>
          </p:nvPr>
        </p:nvSpPr>
        <p:spPr/>
        <p:txBody>
          <a:bodyPr/>
          <a:lstStyle/>
          <a:p>
            <a:fld id="{4FAB73BC-B049-4115-A692-8D63A059BFB8}" type="slidenum">
              <a:rPr lang="en-US" smtClean="0"/>
              <a:pPr/>
              <a:t>35</a:t>
            </a:fld>
            <a:endParaRPr lang="en-US" dirty="0"/>
          </a:p>
        </p:txBody>
      </p:sp>
      <p:grpSp>
        <p:nvGrpSpPr>
          <p:cNvPr id="17" name="Group 16">
            <a:extLst>
              <a:ext uri="{FF2B5EF4-FFF2-40B4-BE49-F238E27FC236}">
                <a16:creationId xmlns:a16="http://schemas.microsoft.com/office/drawing/2014/main" id="{2908FFF2-5E48-488A-A6CA-50534523AB55}"/>
              </a:ext>
            </a:extLst>
          </p:cNvPr>
          <p:cNvGrpSpPr/>
          <p:nvPr/>
        </p:nvGrpSpPr>
        <p:grpSpPr>
          <a:xfrm>
            <a:off x="8059480" y="754912"/>
            <a:ext cx="3742661" cy="5337542"/>
            <a:chOff x="7453423" y="329796"/>
            <a:chExt cx="3742661" cy="5252486"/>
          </a:xfrm>
        </p:grpSpPr>
        <p:sp>
          <p:nvSpPr>
            <p:cNvPr id="15" name="Rectangle 14">
              <a:extLst>
                <a:ext uri="{FF2B5EF4-FFF2-40B4-BE49-F238E27FC236}">
                  <a16:creationId xmlns:a16="http://schemas.microsoft.com/office/drawing/2014/main" id="{A2F35228-0C7F-41F7-A6EE-369DFA02BCAF}"/>
                </a:ext>
              </a:extLst>
            </p:cNvPr>
            <p:cNvSpPr/>
            <p:nvPr/>
          </p:nvSpPr>
          <p:spPr>
            <a:xfrm>
              <a:off x="7453423" y="329796"/>
              <a:ext cx="3742661" cy="52524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직사각형 22">
              <a:extLst>
                <a:ext uri="{FF2B5EF4-FFF2-40B4-BE49-F238E27FC236}">
                  <a16:creationId xmlns:a16="http://schemas.microsoft.com/office/drawing/2014/main" id="{B7635054-3C1B-4055-B27A-8B5911A8B3A1}"/>
                </a:ext>
              </a:extLst>
            </p:cNvPr>
            <p:cNvSpPr>
              <a:spLocks noChangeArrowheads="1"/>
            </p:cNvSpPr>
            <p:nvPr/>
          </p:nvSpPr>
          <p:spPr bwMode="auto">
            <a:xfrm>
              <a:off x="7812593" y="1746371"/>
              <a:ext cx="3024319" cy="2210966"/>
            </a:xfrm>
            <a:prstGeom prst="rect">
              <a:avLst/>
            </a:prstGeom>
            <a:noFill/>
          </p:spPr>
          <p:txBody>
            <a:bodyPr wrap="square" rtlCol="0" anchor="ctr">
              <a:spAutoFit/>
            </a:bodyPr>
            <a:lstStyle/>
            <a:p>
              <a:pPr algn="ctr" defTabSz="914400">
                <a:spcAft>
                  <a:spcPts val="200"/>
                </a:spcAft>
              </a:pPr>
              <a:r>
                <a:rPr lang="en-US" altLang="ko-KR" sz="2800" dirty="0">
                  <a:solidFill>
                    <a:schemeClr val="bg1"/>
                  </a:solidFill>
                  <a:latin typeface="Calibri" panose="020F0502020204030204" pitchFamily="34" charset="0"/>
                  <a:cs typeface="Calibri" panose="020F0502020204030204" pitchFamily="34" charset="0"/>
                </a:rPr>
                <a:t>Document the request on the RA/RM/AAS Request Form found in Form 2-03.</a:t>
              </a:r>
            </a:p>
          </p:txBody>
        </p:sp>
      </p:grpSp>
      <p:sp>
        <p:nvSpPr>
          <p:cNvPr id="19" name="Title 18">
            <a:extLst>
              <a:ext uri="{FF2B5EF4-FFF2-40B4-BE49-F238E27FC236}">
                <a16:creationId xmlns:a16="http://schemas.microsoft.com/office/drawing/2014/main" id="{D4747E8D-6789-400F-8B90-E5FA46F28ABB}"/>
              </a:ext>
            </a:extLst>
          </p:cNvPr>
          <p:cNvSpPr>
            <a:spLocks noGrp="1"/>
          </p:cNvSpPr>
          <p:nvPr>
            <p:ph type="title"/>
          </p:nvPr>
        </p:nvSpPr>
        <p:spPr>
          <a:xfrm>
            <a:off x="234198" y="752997"/>
            <a:ext cx="2863704" cy="5339458"/>
          </a:xfrm>
        </p:spPr>
        <p:txBody>
          <a:bodyPr>
            <a:noAutofit/>
          </a:bodyPr>
          <a:lstStyle/>
          <a:p>
            <a:pPr>
              <a:lnSpc>
                <a:spcPct val="100000"/>
              </a:lnSpc>
              <a:spcBef>
                <a:spcPts val="0"/>
              </a:spcBef>
            </a:pPr>
            <a:r>
              <a:rPr lang="en-US" sz="3200" dirty="0"/>
              <a:t>Assistance Animals Modification/ Accommodation Request</a:t>
            </a:r>
            <a:br>
              <a:rPr lang="en-US" sz="3200" dirty="0"/>
            </a:br>
            <a:br>
              <a:rPr lang="en-US" sz="3200" dirty="0"/>
            </a:br>
            <a:r>
              <a:rPr lang="en-US" dirty="0">
                <a:solidFill>
                  <a:srgbClr val="FFFF99"/>
                </a:solidFill>
              </a:rPr>
              <a:t>Step 2</a:t>
            </a:r>
            <a:br>
              <a:rPr lang="en-US" sz="4000" dirty="0">
                <a:solidFill>
                  <a:srgbClr val="FFFF99"/>
                </a:solidFill>
              </a:rPr>
            </a:br>
            <a:r>
              <a:rPr lang="en-US" sz="4000" b="1" dirty="0">
                <a:solidFill>
                  <a:schemeClr val="bg1"/>
                </a:solidFill>
              </a:rPr>
              <a:t>Document Request</a:t>
            </a:r>
          </a:p>
        </p:txBody>
      </p:sp>
      <p:pic>
        <p:nvPicPr>
          <p:cNvPr id="4" name="Picture 3">
            <a:extLst>
              <a:ext uri="{FF2B5EF4-FFF2-40B4-BE49-F238E27FC236}">
                <a16:creationId xmlns:a16="http://schemas.microsoft.com/office/drawing/2014/main" id="{6EA0BE00-9389-0B2A-878C-5B1CE7F41D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70909" y="752997"/>
            <a:ext cx="4488569" cy="5281118"/>
          </a:xfrm>
          <a:prstGeom prst="rect">
            <a:avLst/>
          </a:prstGeom>
        </p:spPr>
      </p:pic>
    </p:spTree>
    <p:extLst>
      <p:ext uri="{BB962C8B-B14F-4D97-AF65-F5344CB8AC3E}">
        <p14:creationId xmlns:p14="http://schemas.microsoft.com/office/powerpoint/2010/main" val="11580363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0FE9E7-7B8A-4667-9517-231F428597B2}"/>
              </a:ext>
            </a:extLst>
          </p:cNvPr>
          <p:cNvSpPr>
            <a:spLocks noGrp="1"/>
          </p:cNvSpPr>
          <p:nvPr>
            <p:ph type="sldNum" sz="quarter" idx="12"/>
          </p:nvPr>
        </p:nvSpPr>
        <p:spPr/>
        <p:txBody>
          <a:bodyPr/>
          <a:lstStyle/>
          <a:p>
            <a:fld id="{4FAB73BC-B049-4115-A692-8D63A059BFB8}" type="slidenum">
              <a:rPr lang="en-US" smtClean="0"/>
              <a:pPr/>
              <a:t>36</a:t>
            </a:fld>
            <a:endParaRPr lang="en-US" dirty="0"/>
          </a:p>
        </p:txBody>
      </p:sp>
      <p:grpSp>
        <p:nvGrpSpPr>
          <p:cNvPr id="17" name="Group 16">
            <a:extLst>
              <a:ext uri="{FF2B5EF4-FFF2-40B4-BE49-F238E27FC236}">
                <a16:creationId xmlns:a16="http://schemas.microsoft.com/office/drawing/2014/main" id="{2908FFF2-5E48-488A-A6CA-50534523AB55}"/>
              </a:ext>
            </a:extLst>
          </p:cNvPr>
          <p:cNvGrpSpPr/>
          <p:nvPr/>
        </p:nvGrpSpPr>
        <p:grpSpPr>
          <a:xfrm>
            <a:off x="8059480" y="754912"/>
            <a:ext cx="3742661" cy="5337542"/>
            <a:chOff x="7453423" y="329796"/>
            <a:chExt cx="3742661" cy="5252486"/>
          </a:xfrm>
        </p:grpSpPr>
        <p:sp>
          <p:nvSpPr>
            <p:cNvPr id="15" name="Rectangle 14">
              <a:extLst>
                <a:ext uri="{FF2B5EF4-FFF2-40B4-BE49-F238E27FC236}">
                  <a16:creationId xmlns:a16="http://schemas.microsoft.com/office/drawing/2014/main" id="{A2F35228-0C7F-41F7-A6EE-369DFA02BCAF}"/>
                </a:ext>
              </a:extLst>
            </p:cNvPr>
            <p:cNvSpPr/>
            <p:nvPr/>
          </p:nvSpPr>
          <p:spPr>
            <a:xfrm>
              <a:off x="7453423" y="329796"/>
              <a:ext cx="3742661" cy="52524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직사각형 22">
              <a:extLst>
                <a:ext uri="{FF2B5EF4-FFF2-40B4-BE49-F238E27FC236}">
                  <a16:creationId xmlns:a16="http://schemas.microsoft.com/office/drawing/2014/main" id="{B7635054-3C1B-4055-B27A-8B5911A8B3A1}"/>
                </a:ext>
              </a:extLst>
            </p:cNvPr>
            <p:cNvSpPr>
              <a:spLocks noChangeArrowheads="1"/>
            </p:cNvSpPr>
            <p:nvPr/>
          </p:nvSpPr>
          <p:spPr bwMode="auto">
            <a:xfrm>
              <a:off x="7812593" y="1534362"/>
              <a:ext cx="3024319" cy="2634986"/>
            </a:xfrm>
            <a:prstGeom prst="rect">
              <a:avLst/>
            </a:prstGeom>
            <a:noFill/>
          </p:spPr>
          <p:txBody>
            <a:bodyPr wrap="square" rtlCol="0" anchor="ctr">
              <a:spAutoFit/>
            </a:bodyPr>
            <a:lstStyle/>
            <a:p>
              <a:pPr algn="ctr" defTabSz="914400">
                <a:spcAft>
                  <a:spcPts val="200"/>
                </a:spcAft>
              </a:pPr>
              <a:r>
                <a:rPr lang="en-US" altLang="ko-KR" sz="2800" dirty="0">
                  <a:solidFill>
                    <a:schemeClr val="bg1"/>
                  </a:solidFill>
                  <a:latin typeface="Calibri" panose="020F0502020204030204" pitchFamily="34" charset="0"/>
                  <a:cs typeface="Calibri" panose="020F0502020204030204" pitchFamily="34" charset="0"/>
                </a:rPr>
                <a:t>Ensure that documentation of the disability was received (if the disability is not obvious).</a:t>
              </a:r>
            </a:p>
          </p:txBody>
        </p:sp>
      </p:grpSp>
      <p:sp>
        <p:nvSpPr>
          <p:cNvPr id="19" name="Title 18">
            <a:extLst>
              <a:ext uri="{FF2B5EF4-FFF2-40B4-BE49-F238E27FC236}">
                <a16:creationId xmlns:a16="http://schemas.microsoft.com/office/drawing/2014/main" id="{D4747E8D-6789-400F-8B90-E5FA46F28ABB}"/>
              </a:ext>
            </a:extLst>
          </p:cNvPr>
          <p:cNvSpPr>
            <a:spLocks noGrp="1"/>
          </p:cNvSpPr>
          <p:nvPr>
            <p:ph type="title"/>
          </p:nvPr>
        </p:nvSpPr>
        <p:spPr>
          <a:xfrm>
            <a:off x="234198" y="754913"/>
            <a:ext cx="2863704" cy="5337542"/>
          </a:xfrm>
        </p:spPr>
        <p:txBody>
          <a:bodyPr>
            <a:noAutofit/>
          </a:bodyPr>
          <a:lstStyle/>
          <a:p>
            <a:pPr>
              <a:lnSpc>
                <a:spcPct val="100000"/>
              </a:lnSpc>
            </a:pPr>
            <a:r>
              <a:rPr lang="en-US" sz="3200" dirty="0"/>
              <a:t>Assistance Animals Modification/ Accommodation Request</a:t>
            </a:r>
            <a:br>
              <a:rPr lang="en-US" sz="3200" dirty="0"/>
            </a:br>
            <a:br>
              <a:rPr lang="en-US" sz="3200" dirty="0"/>
            </a:br>
            <a:r>
              <a:rPr lang="en-US" dirty="0">
                <a:solidFill>
                  <a:srgbClr val="FFFF99"/>
                </a:solidFill>
              </a:rPr>
              <a:t>Step 3</a:t>
            </a:r>
            <a:br>
              <a:rPr lang="en-US" sz="4000" dirty="0">
                <a:solidFill>
                  <a:srgbClr val="FFFF99"/>
                </a:solidFill>
              </a:rPr>
            </a:br>
            <a:r>
              <a:rPr lang="en-US" sz="4000" b="1" dirty="0">
                <a:solidFill>
                  <a:schemeClr val="bg1"/>
                </a:solidFill>
              </a:rPr>
              <a:t>Disability Status</a:t>
            </a:r>
          </a:p>
        </p:txBody>
      </p:sp>
      <p:pic>
        <p:nvPicPr>
          <p:cNvPr id="9" name="Content Placeholder 8" descr="A screen shot of a calculator&#10;&#10;Description automatically generated with low confidence">
            <a:extLst>
              <a:ext uri="{FF2B5EF4-FFF2-40B4-BE49-F238E27FC236}">
                <a16:creationId xmlns:a16="http://schemas.microsoft.com/office/drawing/2014/main" id="{D8174A7E-B741-4E6F-B1CE-3E0724CD06C5}"/>
              </a:ext>
            </a:extLst>
          </p:cNvPr>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4103703" y="1718757"/>
            <a:ext cx="3420485" cy="3420485"/>
          </a:xfrm>
        </p:spPr>
      </p:pic>
    </p:spTree>
    <p:extLst>
      <p:ext uri="{BB962C8B-B14F-4D97-AF65-F5344CB8AC3E}">
        <p14:creationId xmlns:p14="http://schemas.microsoft.com/office/powerpoint/2010/main" val="33567698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B0B55BA1-D5B2-4062-9262-C9D37A73AA0F}"/>
              </a:ext>
            </a:extLst>
          </p:cNvPr>
          <p:cNvSpPr/>
          <p:nvPr/>
        </p:nvSpPr>
        <p:spPr>
          <a:xfrm>
            <a:off x="1" y="0"/>
            <a:ext cx="2209800" cy="6858000"/>
          </a:xfrm>
          <a:prstGeom prst="rect">
            <a:avLst/>
          </a:prstGeom>
          <a:solidFill>
            <a:srgbClr val="F2F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직사각형 3"/>
          <p:cNvSpPr/>
          <p:nvPr/>
        </p:nvSpPr>
        <p:spPr>
          <a:xfrm>
            <a:off x="0" y="1267691"/>
            <a:ext cx="5818909" cy="4322618"/>
          </a:xfrm>
          <a:prstGeom prst="rect">
            <a:avLst/>
          </a:prstGeom>
          <a:gradFill flip="none" rotWithShape="1">
            <a:gsLst>
              <a:gs pos="0">
                <a:schemeClr val="accent6">
                  <a:lumMod val="60000"/>
                  <a:lumOff val="40000"/>
                </a:schemeClr>
              </a:gs>
              <a:gs pos="22000">
                <a:schemeClr val="accent6">
                  <a:lumMod val="60000"/>
                  <a:lumOff val="40000"/>
                </a:schemeClr>
              </a:gs>
              <a:gs pos="100000">
                <a:schemeClr val="accent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 name="TextBox 4"/>
          <p:cNvSpPr txBox="1"/>
          <p:nvPr/>
        </p:nvSpPr>
        <p:spPr>
          <a:xfrm>
            <a:off x="1246793" y="2513440"/>
            <a:ext cx="3574473" cy="1569660"/>
          </a:xfrm>
          <a:prstGeom prst="rect">
            <a:avLst/>
          </a:prstGeom>
          <a:noFill/>
        </p:spPr>
        <p:txBody>
          <a:bodyPr wrap="square" rtlCol="0" anchor="ctr">
            <a:spAutoFit/>
          </a:bodyPr>
          <a:lstStyle/>
          <a:p>
            <a:pPr algn="r"/>
            <a:r>
              <a:rPr lang="en-US" altLang="ko-KR" sz="4800" dirty="0">
                <a:solidFill>
                  <a:schemeClr val="bg1"/>
                </a:solidFill>
                <a:latin typeface="+mj-lt"/>
              </a:rPr>
              <a:t>Person with a disability?</a:t>
            </a:r>
            <a:endParaRPr lang="ko-KR" altLang="en-US" sz="4800" dirty="0">
              <a:solidFill>
                <a:schemeClr val="bg1"/>
              </a:solidFill>
              <a:latin typeface="+mj-lt"/>
            </a:endParaRPr>
          </a:p>
        </p:txBody>
      </p:sp>
      <p:sp>
        <p:nvSpPr>
          <p:cNvPr id="11" name="TextBox 10"/>
          <p:cNvSpPr txBox="1"/>
          <p:nvPr/>
        </p:nvSpPr>
        <p:spPr>
          <a:xfrm>
            <a:off x="7747000" y="1464706"/>
            <a:ext cx="2787650" cy="523220"/>
          </a:xfrm>
          <a:prstGeom prst="rect">
            <a:avLst/>
          </a:prstGeom>
          <a:noFill/>
        </p:spPr>
        <p:txBody>
          <a:bodyPr wrap="square" rtlCol="0">
            <a:spAutoFit/>
          </a:bodyPr>
          <a:lstStyle/>
          <a:p>
            <a:r>
              <a:rPr lang="en-US" altLang="ko-KR" sz="2800" b="1" dirty="0">
                <a:solidFill>
                  <a:srgbClr val="619FCF"/>
                </a:solidFill>
                <a:latin typeface="+mj-lt"/>
                <a:cs typeface="Calibri" panose="020F0502020204030204" pitchFamily="34" charset="0"/>
              </a:rPr>
              <a:t>Yes?</a:t>
            </a:r>
            <a:endParaRPr lang="ko-KR" altLang="en-US" sz="2800" b="1" dirty="0">
              <a:solidFill>
                <a:srgbClr val="619FCF"/>
              </a:solidFill>
              <a:latin typeface="+mj-lt"/>
              <a:cs typeface="Calibri" panose="020F0502020204030204" pitchFamily="34" charset="0"/>
            </a:endParaRPr>
          </a:p>
        </p:txBody>
      </p:sp>
      <p:sp>
        <p:nvSpPr>
          <p:cNvPr id="12" name="TextBox 11"/>
          <p:cNvSpPr txBox="1"/>
          <p:nvPr/>
        </p:nvSpPr>
        <p:spPr>
          <a:xfrm>
            <a:off x="7747000" y="2101177"/>
            <a:ext cx="3652610" cy="506292"/>
          </a:xfrm>
          <a:prstGeom prst="rect">
            <a:avLst/>
          </a:prstGeom>
          <a:noFill/>
        </p:spPr>
        <p:txBody>
          <a:bodyPr wrap="square" rtlCol="0">
            <a:spAutoFit/>
          </a:bodyPr>
          <a:lstStyle/>
          <a:p>
            <a:pPr>
              <a:lnSpc>
                <a:spcPct val="150000"/>
              </a:lnSpc>
            </a:pPr>
            <a:r>
              <a:rPr lang="en-US" altLang="ko-KR" sz="2000" dirty="0">
                <a:solidFill>
                  <a:schemeClr val="tx1">
                    <a:lumMod val="50000"/>
                    <a:lumOff val="50000"/>
                  </a:schemeClr>
                </a:solidFill>
                <a:cs typeface="Calibri" panose="020F0502020204030204" pitchFamily="34" charset="0"/>
              </a:rPr>
              <a:t>Proceed to the next step!</a:t>
            </a:r>
            <a:endParaRPr lang="ko-KR" altLang="en-US" sz="2000" dirty="0">
              <a:solidFill>
                <a:schemeClr val="tx1">
                  <a:lumMod val="50000"/>
                  <a:lumOff val="50000"/>
                </a:schemeClr>
              </a:solidFill>
              <a:cs typeface="Calibri" panose="020F0502020204030204" pitchFamily="34" charset="0"/>
            </a:endParaRPr>
          </a:p>
        </p:txBody>
      </p:sp>
      <p:sp>
        <p:nvSpPr>
          <p:cNvPr id="16" name="TextBox 15"/>
          <p:cNvSpPr txBox="1"/>
          <p:nvPr/>
        </p:nvSpPr>
        <p:spPr>
          <a:xfrm>
            <a:off x="7747000" y="3345719"/>
            <a:ext cx="2787650" cy="523220"/>
          </a:xfrm>
          <a:prstGeom prst="rect">
            <a:avLst/>
          </a:prstGeom>
          <a:noFill/>
        </p:spPr>
        <p:txBody>
          <a:bodyPr wrap="square" rtlCol="0">
            <a:spAutoFit/>
          </a:bodyPr>
          <a:lstStyle/>
          <a:p>
            <a:r>
              <a:rPr lang="en-US" altLang="ko-KR" sz="2800" b="1" dirty="0">
                <a:solidFill>
                  <a:srgbClr val="619FCF"/>
                </a:solidFill>
                <a:latin typeface="+mj-lt"/>
                <a:cs typeface="Calibri" panose="020F0502020204030204" pitchFamily="34" charset="0"/>
              </a:rPr>
              <a:t>No?</a:t>
            </a:r>
            <a:endParaRPr lang="ko-KR" altLang="en-US" sz="2800" b="1" dirty="0">
              <a:solidFill>
                <a:srgbClr val="619FCF"/>
              </a:solidFill>
              <a:latin typeface="+mj-lt"/>
              <a:cs typeface="Calibri" panose="020F0502020204030204" pitchFamily="34" charset="0"/>
            </a:endParaRPr>
          </a:p>
        </p:txBody>
      </p:sp>
      <p:sp>
        <p:nvSpPr>
          <p:cNvPr id="17" name="TextBox 16"/>
          <p:cNvSpPr txBox="1"/>
          <p:nvPr/>
        </p:nvSpPr>
        <p:spPr>
          <a:xfrm>
            <a:off x="7747000" y="3957503"/>
            <a:ext cx="3652610" cy="1475789"/>
          </a:xfrm>
          <a:prstGeom prst="rect">
            <a:avLst/>
          </a:prstGeom>
          <a:noFill/>
        </p:spPr>
        <p:txBody>
          <a:bodyPr wrap="square" rtlCol="0">
            <a:spAutoFit/>
          </a:bodyPr>
          <a:lstStyle/>
          <a:p>
            <a:pPr>
              <a:lnSpc>
                <a:spcPct val="114000"/>
              </a:lnSpc>
            </a:pPr>
            <a:r>
              <a:rPr lang="en-US" altLang="ko-KR" sz="2000" dirty="0">
                <a:solidFill>
                  <a:schemeClr val="tx1">
                    <a:lumMod val="50000"/>
                    <a:lumOff val="50000"/>
                  </a:schemeClr>
                </a:solidFill>
                <a:cs typeface="Calibri" panose="020F0502020204030204" pitchFamily="34" charset="0"/>
              </a:rPr>
              <a:t>Give the individual an opportunity to secure documentation. If unable to secure, the process ends.</a:t>
            </a:r>
          </a:p>
        </p:txBody>
      </p:sp>
      <p:pic>
        <p:nvPicPr>
          <p:cNvPr id="6" name="Graphic 5" descr="Badge Tick1 with solid fill">
            <a:extLst>
              <a:ext uri="{FF2B5EF4-FFF2-40B4-BE49-F238E27FC236}">
                <a16:creationId xmlns:a16="http://schemas.microsoft.com/office/drawing/2014/main" id="{2758737F-F098-4D3F-ACFE-FDD18BF813F0}"/>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667441" y="1648442"/>
            <a:ext cx="914400" cy="914400"/>
          </a:xfrm>
          <a:prstGeom prst="rect">
            <a:avLst/>
          </a:prstGeom>
        </p:spPr>
      </p:pic>
      <p:pic>
        <p:nvPicPr>
          <p:cNvPr id="8" name="Graphic 7" descr="Badge Cross with solid fill">
            <a:extLst>
              <a:ext uri="{FF2B5EF4-FFF2-40B4-BE49-F238E27FC236}">
                <a16:creationId xmlns:a16="http://schemas.microsoft.com/office/drawing/2014/main" id="{E90D29CE-6D17-4A92-AECA-9ADB890FC4E8}"/>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734781" y="3540246"/>
            <a:ext cx="914400" cy="914400"/>
          </a:xfrm>
          <a:prstGeom prst="rect">
            <a:avLst/>
          </a:prstGeom>
        </p:spPr>
      </p:pic>
      <p:sp>
        <p:nvSpPr>
          <p:cNvPr id="43" name="Slide Number Placeholder 1">
            <a:extLst>
              <a:ext uri="{FF2B5EF4-FFF2-40B4-BE49-F238E27FC236}">
                <a16:creationId xmlns:a16="http://schemas.microsoft.com/office/drawing/2014/main" id="{6E97ED0D-AD35-4972-B4D2-A23A57BEB0E9}"/>
              </a:ext>
            </a:extLst>
          </p:cNvPr>
          <p:cNvSpPr>
            <a:spLocks noGrp="1"/>
          </p:cNvSpPr>
          <p:nvPr>
            <p:ph type="sldNum" sz="quarter" idx="12"/>
          </p:nvPr>
        </p:nvSpPr>
        <p:spPr>
          <a:xfrm>
            <a:off x="10634138" y="6356354"/>
            <a:ext cx="1530927" cy="365125"/>
          </a:xfrm>
        </p:spPr>
        <p:txBody>
          <a:bodyPr/>
          <a:lstStyle/>
          <a:p>
            <a:fld id="{4FAB73BC-B049-4115-A692-8D63A059BFB8}" type="slidenum">
              <a:rPr lang="en-US" smtClean="0"/>
              <a:pPr/>
              <a:t>37</a:t>
            </a:fld>
            <a:endParaRPr lang="en-US" dirty="0"/>
          </a:p>
        </p:txBody>
      </p:sp>
    </p:spTree>
    <p:extLst>
      <p:ext uri="{BB962C8B-B14F-4D97-AF65-F5344CB8AC3E}">
        <p14:creationId xmlns:p14="http://schemas.microsoft.com/office/powerpoint/2010/main" val="26974765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0FE9E7-7B8A-4667-9517-231F428597B2}"/>
              </a:ext>
            </a:extLst>
          </p:cNvPr>
          <p:cNvSpPr>
            <a:spLocks noGrp="1"/>
          </p:cNvSpPr>
          <p:nvPr>
            <p:ph type="sldNum" sz="quarter" idx="12"/>
          </p:nvPr>
        </p:nvSpPr>
        <p:spPr/>
        <p:txBody>
          <a:bodyPr/>
          <a:lstStyle/>
          <a:p>
            <a:fld id="{4FAB73BC-B049-4115-A692-8D63A059BFB8}" type="slidenum">
              <a:rPr lang="en-US" smtClean="0"/>
              <a:pPr/>
              <a:t>38</a:t>
            </a:fld>
            <a:endParaRPr lang="en-US" dirty="0"/>
          </a:p>
        </p:txBody>
      </p:sp>
      <p:grpSp>
        <p:nvGrpSpPr>
          <p:cNvPr id="17" name="Group 16">
            <a:extLst>
              <a:ext uri="{FF2B5EF4-FFF2-40B4-BE49-F238E27FC236}">
                <a16:creationId xmlns:a16="http://schemas.microsoft.com/office/drawing/2014/main" id="{2908FFF2-5E48-488A-A6CA-50534523AB55}"/>
              </a:ext>
            </a:extLst>
          </p:cNvPr>
          <p:cNvGrpSpPr/>
          <p:nvPr/>
        </p:nvGrpSpPr>
        <p:grpSpPr>
          <a:xfrm>
            <a:off x="8059480" y="754912"/>
            <a:ext cx="3742661" cy="5337542"/>
            <a:chOff x="7453423" y="329796"/>
            <a:chExt cx="3742661" cy="5252486"/>
          </a:xfrm>
        </p:grpSpPr>
        <p:sp>
          <p:nvSpPr>
            <p:cNvPr id="15" name="Rectangle 14">
              <a:extLst>
                <a:ext uri="{FF2B5EF4-FFF2-40B4-BE49-F238E27FC236}">
                  <a16:creationId xmlns:a16="http://schemas.microsoft.com/office/drawing/2014/main" id="{A2F35228-0C7F-41F7-A6EE-369DFA02BCAF}"/>
                </a:ext>
              </a:extLst>
            </p:cNvPr>
            <p:cNvSpPr/>
            <p:nvPr/>
          </p:nvSpPr>
          <p:spPr>
            <a:xfrm>
              <a:off x="7453423" y="329796"/>
              <a:ext cx="3742661" cy="52524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직사각형 22">
              <a:extLst>
                <a:ext uri="{FF2B5EF4-FFF2-40B4-BE49-F238E27FC236}">
                  <a16:creationId xmlns:a16="http://schemas.microsoft.com/office/drawing/2014/main" id="{B7635054-3C1B-4055-B27A-8B5911A8B3A1}"/>
                </a:ext>
              </a:extLst>
            </p:cNvPr>
            <p:cNvSpPr>
              <a:spLocks noChangeArrowheads="1"/>
            </p:cNvSpPr>
            <p:nvPr/>
          </p:nvSpPr>
          <p:spPr bwMode="auto">
            <a:xfrm>
              <a:off x="7812593" y="1746373"/>
              <a:ext cx="3024319" cy="2210966"/>
            </a:xfrm>
            <a:prstGeom prst="rect">
              <a:avLst/>
            </a:prstGeom>
            <a:noFill/>
          </p:spPr>
          <p:txBody>
            <a:bodyPr wrap="square" rtlCol="0" anchor="ctr">
              <a:spAutoFit/>
            </a:bodyPr>
            <a:lstStyle/>
            <a:p>
              <a:pPr algn="ctr" defTabSz="914400">
                <a:spcAft>
                  <a:spcPts val="200"/>
                </a:spcAft>
              </a:pPr>
              <a:r>
                <a:rPr lang="en-US" altLang="ko-KR" sz="2800" dirty="0">
                  <a:solidFill>
                    <a:schemeClr val="bg1"/>
                  </a:solidFill>
                  <a:latin typeface="Calibri" panose="020F0502020204030204" pitchFamily="34" charset="0"/>
                  <a:cs typeface="Calibri" panose="020F0502020204030204" pitchFamily="34" charset="0"/>
                </a:rPr>
                <a:t>Ensure that documentation for the need of the animal was received.</a:t>
              </a:r>
            </a:p>
          </p:txBody>
        </p:sp>
      </p:grpSp>
      <p:sp>
        <p:nvSpPr>
          <p:cNvPr id="19" name="Title 18">
            <a:extLst>
              <a:ext uri="{FF2B5EF4-FFF2-40B4-BE49-F238E27FC236}">
                <a16:creationId xmlns:a16="http://schemas.microsoft.com/office/drawing/2014/main" id="{D4747E8D-6789-400F-8B90-E5FA46F28ABB}"/>
              </a:ext>
            </a:extLst>
          </p:cNvPr>
          <p:cNvSpPr>
            <a:spLocks noGrp="1"/>
          </p:cNvSpPr>
          <p:nvPr>
            <p:ph type="title"/>
          </p:nvPr>
        </p:nvSpPr>
        <p:spPr>
          <a:xfrm>
            <a:off x="234198" y="1267373"/>
            <a:ext cx="2863704" cy="4312619"/>
          </a:xfrm>
        </p:spPr>
        <p:txBody>
          <a:bodyPr>
            <a:noAutofit/>
          </a:bodyPr>
          <a:lstStyle/>
          <a:p>
            <a:r>
              <a:rPr lang="en-US" sz="3200" dirty="0"/>
              <a:t>Assistance Animals Modification/ Accommodation Request</a:t>
            </a:r>
            <a:br>
              <a:rPr lang="en-US" sz="3200" dirty="0"/>
            </a:br>
            <a:br>
              <a:rPr lang="en-US" sz="3200" dirty="0"/>
            </a:br>
            <a:r>
              <a:rPr lang="en-US" dirty="0">
                <a:solidFill>
                  <a:srgbClr val="FFFF99"/>
                </a:solidFill>
              </a:rPr>
              <a:t>Step 4</a:t>
            </a:r>
            <a:br>
              <a:rPr lang="en-US" sz="4000" dirty="0">
                <a:solidFill>
                  <a:srgbClr val="FFFF99"/>
                </a:solidFill>
              </a:rPr>
            </a:br>
            <a:r>
              <a:rPr lang="en-US" sz="4000" b="1" dirty="0">
                <a:solidFill>
                  <a:schemeClr val="bg1"/>
                </a:solidFill>
              </a:rPr>
              <a:t>Need for Animal</a:t>
            </a:r>
          </a:p>
        </p:txBody>
      </p:sp>
      <p:pic>
        <p:nvPicPr>
          <p:cNvPr id="5" name="Content Placeholder 4" descr="Text&#10;&#10;Description automatically generated">
            <a:extLst>
              <a:ext uri="{FF2B5EF4-FFF2-40B4-BE49-F238E27FC236}">
                <a16:creationId xmlns:a16="http://schemas.microsoft.com/office/drawing/2014/main" id="{D211D175-7F0F-4674-B4F4-39584FAA19E1}"/>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3604437" y="1267373"/>
            <a:ext cx="4302181" cy="4302181"/>
          </a:xfrm>
        </p:spPr>
      </p:pic>
    </p:spTree>
    <p:extLst>
      <p:ext uri="{BB962C8B-B14F-4D97-AF65-F5344CB8AC3E}">
        <p14:creationId xmlns:p14="http://schemas.microsoft.com/office/powerpoint/2010/main" val="621659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B0B55BA1-D5B2-4062-9262-C9D37A73AA0F}"/>
              </a:ext>
            </a:extLst>
          </p:cNvPr>
          <p:cNvSpPr/>
          <p:nvPr/>
        </p:nvSpPr>
        <p:spPr>
          <a:xfrm>
            <a:off x="1" y="0"/>
            <a:ext cx="2209800" cy="6858000"/>
          </a:xfrm>
          <a:prstGeom prst="rect">
            <a:avLst/>
          </a:prstGeom>
          <a:solidFill>
            <a:srgbClr val="F2F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직사각형 3"/>
          <p:cNvSpPr/>
          <p:nvPr/>
        </p:nvSpPr>
        <p:spPr>
          <a:xfrm>
            <a:off x="0" y="1267691"/>
            <a:ext cx="5818909" cy="4322618"/>
          </a:xfrm>
          <a:prstGeom prst="rect">
            <a:avLst/>
          </a:prstGeom>
          <a:gradFill flip="none" rotWithShape="1">
            <a:gsLst>
              <a:gs pos="0">
                <a:schemeClr val="accent6">
                  <a:lumMod val="60000"/>
                  <a:lumOff val="40000"/>
                </a:schemeClr>
              </a:gs>
              <a:gs pos="22000">
                <a:schemeClr val="accent6">
                  <a:lumMod val="60000"/>
                  <a:lumOff val="40000"/>
                </a:schemeClr>
              </a:gs>
              <a:gs pos="100000">
                <a:schemeClr val="accent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TextBox 4"/>
          <p:cNvSpPr txBox="1"/>
          <p:nvPr/>
        </p:nvSpPr>
        <p:spPr>
          <a:xfrm>
            <a:off x="648587" y="2144108"/>
            <a:ext cx="4172680" cy="2308324"/>
          </a:xfrm>
          <a:prstGeom prst="rect">
            <a:avLst/>
          </a:prstGeom>
          <a:noFill/>
        </p:spPr>
        <p:txBody>
          <a:bodyPr wrap="square" rtlCol="0" anchor="ctr">
            <a:spAutoFit/>
          </a:bodyPr>
          <a:lstStyle/>
          <a:p>
            <a:pPr algn="r"/>
            <a:r>
              <a:rPr lang="en-US" altLang="ko-KR" sz="4800" dirty="0">
                <a:solidFill>
                  <a:schemeClr val="bg1"/>
                </a:solidFill>
                <a:latin typeface="+mj-lt"/>
              </a:rPr>
              <a:t>Was documentation provided?</a:t>
            </a:r>
            <a:endParaRPr lang="ko-KR" altLang="en-US" sz="4800" dirty="0">
              <a:solidFill>
                <a:schemeClr val="bg1"/>
              </a:solidFill>
              <a:latin typeface="+mj-lt"/>
            </a:endParaRPr>
          </a:p>
        </p:txBody>
      </p:sp>
      <p:sp>
        <p:nvSpPr>
          <p:cNvPr id="11" name="TextBox 10"/>
          <p:cNvSpPr txBox="1"/>
          <p:nvPr/>
        </p:nvSpPr>
        <p:spPr>
          <a:xfrm>
            <a:off x="7747000" y="1464706"/>
            <a:ext cx="2787650" cy="523220"/>
          </a:xfrm>
          <a:prstGeom prst="rect">
            <a:avLst/>
          </a:prstGeom>
          <a:noFill/>
        </p:spPr>
        <p:txBody>
          <a:bodyPr wrap="square" rtlCol="0">
            <a:spAutoFit/>
          </a:bodyPr>
          <a:lstStyle/>
          <a:p>
            <a:r>
              <a:rPr lang="en-US" altLang="ko-KR" sz="2800" b="1" dirty="0">
                <a:solidFill>
                  <a:srgbClr val="619FCF"/>
                </a:solidFill>
                <a:latin typeface="+mj-lt"/>
                <a:cs typeface="Calibri" panose="020F0502020204030204" pitchFamily="34" charset="0"/>
              </a:rPr>
              <a:t>Yes?</a:t>
            </a:r>
            <a:endParaRPr lang="ko-KR" altLang="en-US" sz="2800" b="1" dirty="0">
              <a:solidFill>
                <a:srgbClr val="619FCF"/>
              </a:solidFill>
              <a:latin typeface="+mj-lt"/>
              <a:cs typeface="Calibri" panose="020F0502020204030204" pitchFamily="34" charset="0"/>
            </a:endParaRPr>
          </a:p>
        </p:txBody>
      </p:sp>
      <p:sp>
        <p:nvSpPr>
          <p:cNvPr id="12" name="TextBox 11"/>
          <p:cNvSpPr txBox="1"/>
          <p:nvPr/>
        </p:nvSpPr>
        <p:spPr>
          <a:xfrm>
            <a:off x="7747000" y="2101177"/>
            <a:ext cx="3652610" cy="506292"/>
          </a:xfrm>
          <a:prstGeom prst="rect">
            <a:avLst/>
          </a:prstGeom>
          <a:noFill/>
        </p:spPr>
        <p:txBody>
          <a:bodyPr wrap="square" rtlCol="0">
            <a:spAutoFit/>
          </a:bodyPr>
          <a:lstStyle/>
          <a:p>
            <a:pPr>
              <a:lnSpc>
                <a:spcPct val="150000"/>
              </a:lnSpc>
            </a:pPr>
            <a:r>
              <a:rPr lang="en-US" altLang="ko-KR" sz="2000" dirty="0">
                <a:solidFill>
                  <a:schemeClr val="tx1">
                    <a:lumMod val="50000"/>
                    <a:lumOff val="50000"/>
                  </a:schemeClr>
                </a:solidFill>
                <a:cs typeface="Calibri" panose="020F0502020204030204" pitchFamily="34" charset="0"/>
              </a:rPr>
              <a:t>Proceed to the next step!</a:t>
            </a:r>
            <a:endParaRPr lang="ko-KR" altLang="en-US" sz="2000" dirty="0">
              <a:solidFill>
                <a:schemeClr val="tx1">
                  <a:lumMod val="50000"/>
                  <a:lumOff val="50000"/>
                </a:schemeClr>
              </a:solidFill>
              <a:cs typeface="Calibri" panose="020F0502020204030204" pitchFamily="34" charset="0"/>
            </a:endParaRPr>
          </a:p>
        </p:txBody>
      </p:sp>
      <p:sp>
        <p:nvSpPr>
          <p:cNvPr id="16" name="TextBox 15"/>
          <p:cNvSpPr txBox="1"/>
          <p:nvPr/>
        </p:nvSpPr>
        <p:spPr>
          <a:xfrm>
            <a:off x="7747000" y="3345719"/>
            <a:ext cx="2787650" cy="523220"/>
          </a:xfrm>
          <a:prstGeom prst="rect">
            <a:avLst/>
          </a:prstGeom>
          <a:noFill/>
        </p:spPr>
        <p:txBody>
          <a:bodyPr wrap="square" rtlCol="0">
            <a:spAutoFit/>
          </a:bodyPr>
          <a:lstStyle/>
          <a:p>
            <a:r>
              <a:rPr lang="en-US" altLang="ko-KR" sz="2800" b="1" dirty="0">
                <a:solidFill>
                  <a:srgbClr val="619FCF"/>
                </a:solidFill>
                <a:latin typeface="+mj-lt"/>
                <a:cs typeface="Calibri" panose="020F0502020204030204" pitchFamily="34" charset="0"/>
              </a:rPr>
              <a:t>No?</a:t>
            </a:r>
            <a:endParaRPr lang="ko-KR" altLang="en-US" sz="2800" b="1" dirty="0">
              <a:solidFill>
                <a:srgbClr val="619FCF"/>
              </a:solidFill>
              <a:latin typeface="+mj-lt"/>
              <a:cs typeface="Calibri" panose="020F0502020204030204" pitchFamily="34" charset="0"/>
            </a:endParaRPr>
          </a:p>
        </p:txBody>
      </p:sp>
      <p:sp>
        <p:nvSpPr>
          <p:cNvPr id="17" name="TextBox 16"/>
          <p:cNvSpPr txBox="1"/>
          <p:nvPr/>
        </p:nvSpPr>
        <p:spPr>
          <a:xfrm>
            <a:off x="7747000" y="3957503"/>
            <a:ext cx="3652610" cy="1475789"/>
          </a:xfrm>
          <a:prstGeom prst="rect">
            <a:avLst/>
          </a:prstGeom>
          <a:noFill/>
        </p:spPr>
        <p:txBody>
          <a:bodyPr wrap="square" rtlCol="0">
            <a:spAutoFit/>
          </a:bodyPr>
          <a:lstStyle/>
          <a:p>
            <a:pPr>
              <a:lnSpc>
                <a:spcPct val="114000"/>
              </a:lnSpc>
            </a:pPr>
            <a:r>
              <a:rPr lang="en-US" altLang="ko-KR" sz="2000" dirty="0">
                <a:solidFill>
                  <a:schemeClr val="tx1">
                    <a:lumMod val="50000"/>
                    <a:lumOff val="50000"/>
                  </a:schemeClr>
                </a:solidFill>
                <a:cs typeface="Calibri" panose="020F0502020204030204" pitchFamily="34" charset="0"/>
              </a:rPr>
              <a:t>Give the individual an opportunity to secure documentation. If unable to secure, the process ends.</a:t>
            </a:r>
          </a:p>
        </p:txBody>
      </p:sp>
      <p:pic>
        <p:nvPicPr>
          <p:cNvPr id="6" name="Graphic 5" descr="Badge Tick1 with solid fill">
            <a:extLst>
              <a:ext uri="{FF2B5EF4-FFF2-40B4-BE49-F238E27FC236}">
                <a16:creationId xmlns:a16="http://schemas.microsoft.com/office/drawing/2014/main" id="{2758737F-F098-4D3F-ACFE-FDD18BF813F0}"/>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667441" y="1648442"/>
            <a:ext cx="914400" cy="914400"/>
          </a:xfrm>
          <a:prstGeom prst="rect">
            <a:avLst/>
          </a:prstGeom>
        </p:spPr>
      </p:pic>
      <p:pic>
        <p:nvPicPr>
          <p:cNvPr id="8" name="Graphic 7" descr="Badge Cross with solid fill">
            <a:extLst>
              <a:ext uri="{FF2B5EF4-FFF2-40B4-BE49-F238E27FC236}">
                <a16:creationId xmlns:a16="http://schemas.microsoft.com/office/drawing/2014/main" id="{E90D29CE-6D17-4A92-AECA-9ADB890FC4E8}"/>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734781" y="3540246"/>
            <a:ext cx="914400" cy="914400"/>
          </a:xfrm>
          <a:prstGeom prst="rect">
            <a:avLst/>
          </a:prstGeom>
        </p:spPr>
      </p:pic>
      <p:sp>
        <p:nvSpPr>
          <p:cNvPr id="43" name="Slide Number Placeholder 1">
            <a:extLst>
              <a:ext uri="{FF2B5EF4-FFF2-40B4-BE49-F238E27FC236}">
                <a16:creationId xmlns:a16="http://schemas.microsoft.com/office/drawing/2014/main" id="{6E97ED0D-AD35-4972-B4D2-A23A57BEB0E9}"/>
              </a:ext>
            </a:extLst>
          </p:cNvPr>
          <p:cNvSpPr>
            <a:spLocks noGrp="1"/>
          </p:cNvSpPr>
          <p:nvPr>
            <p:ph type="sldNum" sz="quarter" idx="12"/>
          </p:nvPr>
        </p:nvSpPr>
        <p:spPr>
          <a:xfrm>
            <a:off x="10634138" y="6356354"/>
            <a:ext cx="1530927" cy="365125"/>
          </a:xfrm>
        </p:spPr>
        <p:txBody>
          <a:bodyPr/>
          <a:lstStyle/>
          <a:p>
            <a:fld id="{4FAB73BC-B049-4115-A692-8D63A059BFB8}" type="slidenum">
              <a:rPr lang="en-US" smtClean="0"/>
              <a:pPr/>
              <a:t>39</a:t>
            </a:fld>
            <a:endParaRPr lang="en-US" dirty="0"/>
          </a:p>
        </p:txBody>
      </p:sp>
    </p:spTree>
    <p:extLst>
      <p:ext uri="{BB962C8B-B14F-4D97-AF65-F5344CB8AC3E}">
        <p14:creationId xmlns:p14="http://schemas.microsoft.com/office/powerpoint/2010/main" val="4276090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1FD6AA-8FE1-4E73-88FA-0E18977DE136}"/>
              </a:ext>
            </a:extLst>
          </p:cNvPr>
          <p:cNvSpPr>
            <a:spLocks noGrp="1"/>
          </p:cNvSpPr>
          <p:nvPr>
            <p:ph type="title"/>
          </p:nvPr>
        </p:nvSpPr>
        <p:spPr>
          <a:xfrm>
            <a:off x="223948" y="2244175"/>
            <a:ext cx="2834640" cy="2377440"/>
          </a:xfrm>
        </p:spPr>
        <p:txBody>
          <a:bodyPr anchor="ctr">
            <a:normAutofit/>
          </a:bodyPr>
          <a:lstStyle/>
          <a:p>
            <a:r>
              <a:rPr lang="en-US" sz="4000" dirty="0"/>
              <a:t>Service </a:t>
            </a:r>
            <a:br>
              <a:rPr lang="en-US" sz="4000" dirty="0"/>
            </a:br>
            <a:r>
              <a:rPr lang="en-US" sz="4000" dirty="0"/>
              <a:t>Animals</a:t>
            </a:r>
          </a:p>
        </p:txBody>
      </p:sp>
      <p:pic>
        <p:nvPicPr>
          <p:cNvPr id="8" name="Picture Placeholder 7" descr="A dog that is standing in front of a building&#10;&#10;Description generated with very high confidence">
            <a:extLst>
              <a:ext uri="{FF2B5EF4-FFF2-40B4-BE49-F238E27FC236}">
                <a16:creationId xmlns:a16="http://schemas.microsoft.com/office/drawing/2014/main" id="{18514419-AE0A-4501-A984-D56E243F3489}"/>
              </a:ext>
            </a:extLst>
          </p:cNvPr>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p:pic>
      <p:sp>
        <p:nvSpPr>
          <p:cNvPr id="2" name="Slide Number Placeholder 1">
            <a:extLst>
              <a:ext uri="{FF2B5EF4-FFF2-40B4-BE49-F238E27FC236}">
                <a16:creationId xmlns:a16="http://schemas.microsoft.com/office/drawing/2014/main" id="{24E516DD-5B99-4E8C-8A04-D6DD55751D1C}"/>
              </a:ext>
            </a:extLst>
          </p:cNvPr>
          <p:cNvSpPr>
            <a:spLocks noGrp="1"/>
          </p:cNvSpPr>
          <p:nvPr>
            <p:ph type="sldNum" sz="quarter" idx="12"/>
          </p:nvPr>
        </p:nvSpPr>
        <p:spPr/>
        <p:txBody>
          <a:bodyPr/>
          <a:lstStyle/>
          <a:p>
            <a:fld id="{4FAB73BC-B049-4115-A692-8D63A059BFB8}" type="slidenum">
              <a:rPr lang="en-US" smtClean="0"/>
              <a:pPr/>
              <a:t>4</a:t>
            </a:fld>
            <a:endParaRPr lang="en-US" dirty="0"/>
          </a:p>
        </p:txBody>
      </p:sp>
    </p:spTree>
    <p:extLst>
      <p:ext uri="{BB962C8B-B14F-4D97-AF65-F5344CB8AC3E}">
        <p14:creationId xmlns:p14="http://schemas.microsoft.com/office/powerpoint/2010/main" val="13286104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0FE9E7-7B8A-4667-9517-231F428597B2}"/>
              </a:ext>
            </a:extLst>
          </p:cNvPr>
          <p:cNvSpPr>
            <a:spLocks noGrp="1"/>
          </p:cNvSpPr>
          <p:nvPr>
            <p:ph type="sldNum" sz="quarter" idx="12"/>
          </p:nvPr>
        </p:nvSpPr>
        <p:spPr/>
        <p:txBody>
          <a:bodyPr/>
          <a:lstStyle/>
          <a:p>
            <a:fld id="{4FAB73BC-B049-4115-A692-8D63A059BFB8}" type="slidenum">
              <a:rPr lang="en-US" smtClean="0"/>
              <a:pPr/>
              <a:t>40</a:t>
            </a:fld>
            <a:endParaRPr lang="en-US" dirty="0"/>
          </a:p>
        </p:txBody>
      </p:sp>
      <p:grpSp>
        <p:nvGrpSpPr>
          <p:cNvPr id="17" name="Group 16">
            <a:extLst>
              <a:ext uri="{FF2B5EF4-FFF2-40B4-BE49-F238E27FC236}">
                <a16:creationId xmlns:a16="http://schemas.microsoft.com/office/drawing/2014/main" id="{2908FFF2-5E48-488A-A6CA-50534523AB55}"/>
              </a:ext>
            </a:extLst>
          </p:cNvPr>
          <p:cNvGrpSpPr/>
          <p:nvPr/>
        </p:nvGrpSpPr>
        <p:grpSpPr>
          <a:xfrm>
            <a:off x="8059480" y="754912"/>
            <a:ext cx="3742661" cy="5337542"/>
            <a:chOff x="7453423" y="329796"/>
            <a:chExt cx="3742661" cy="5252486"/>
          </a:xfrm>
        </p:grpSpPr>
        <p:sp>
          <p:nvSpPr>
            <p:cNvPr id="15" name="Rectangle 14">
              <a:extLst>
                <a:ext uri="{FF2B5EF4-FFF2-40B4-BE49-F238E27FC236}">
                  <a16:creationId xmlns:a16="http://schemas.microsoft.com/office/drawing/2014/main" id="{A2F35228-0C7F-41F7-A6EE-369DFA02BCAF}"/>
                </a:ext>
              </a:extLst>
            </p:cNvPr>
            <p:cNvSpPr/>
            <p:nvPr/>
          </p:nvSpPr>
          <p:spPr>
            <a:xfrm>
              <a:off x="7453423" y="329796"/>
              <a:ext cx="3742661" cy="52524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직사각형 22">
              <a:extLst>
                <a:ext uri="{FF2B5EF4-FFF2-40B4-BE49-F238E27FC236}">
                  <a16:creationId xmlns:a16="http://schemas.microsoft.com/office/drawing/2014/main" id="{B7635054-3C1B-4055-B27A-8B5911A8B3A1}"/>
                </a:ext>
              </a:extLst>
            </p:cNvPr>
            <p:cNvSpPr>
              <a:spLocks noChangeArrowheads="1"/>
            </p:cNvSpPr>
            <p:nvPr/>
          </p:nvSpPr>
          <p:spPr bwMode="auto">
            <a:xfrm>
              <a:off x="7538483" y="1534365"/>
              <a:ext cx="3561907" cy="2634986"/>
            </a:xfrm>
            <a:prstGeom prst="rect">
              <a:avLst/>
            </a:prstGeom>
            <a:noFill/>
          </p:spPr>
          <p:txBody>
            <a:bodyPr wrap="square" rtlCol="0" anchor="ctr">
              <a:spAutoFit/>
            </a:bodyPr>
            <a:lstStyle/>
            <a:p>
              <a:pPr algn="ctr" defTabSz="914400">
                <a:spcAft>
                  <a:spcPts val="200"/>
                </a:spcAft>
              </a:pPr>
              <a:r>
                <a:rPr lang="en-US" altLang="ko-KR" sz="2800" b="1" dirty="0">
                  <a:solidFill>
                    <a:schemeClr val="bg1"/>
                  </a:solidFill>
                  <a:latin typeface="Calibri" panose="020F0502020204030204" pitchFamily="34" charset="0"/>
                  <a:cs typeface="Calibri" panose="020F0502020204030204" pitchFamily="34" charset="0"/>
                </a:rPr>
                <a:t>Documentation: </a:t>
              </a:r>
              <a:r>
                <a:rPr lang="en-US" altLang="ko-KR" sz="2800" dirty="0">
                  <a:solidFill>
                    <a:schemeClr val="bg1"/>
                  </a:solidFill>
                  <a:latin typeface="Calibri" panose="020F0502020204030204" pitchFamily="34" charset="0"/>
                  <a:cs typeface="Calibri" panose="020F0502020204030204" pitchFamily="34" charset="0"/>
                </a:rPr>
                <a:t>Review the </a:t>
              </a:r>
              <a:r>
                <a:rPr lang="en-US" altLang="ko-KR" sz="2800" b="1" dirty="0">
                  <a:solidFill>
                    <a:srgbClr val="FFFF99"/>
                  </a:solidFill>
                  <a:latin typeface="Calibri" panose="020F0502020204030204" pitchFamily="34" charset="0"/>
                  <a:cs typeface="Calibri" panose="020F0502020204030204" pitchFamily="34" charset="0"/>
                </a:rPr>
                <a:t>specific functional limitations </a:t>
              </a:r>
              <a:r>
                <a:rPr lang="en-US" altLang="ko-KR" sz="2800" dirty="0">
                  <a:solidFill>
                    <a:schemeClr val="bg1"/>
                  </a:solidFill>
                  <a:latin typeface="Calibri" panose="020F0502020204030204" pitchFamily="34" charset="0"/>
                  <a:cs typeface="Calibri" panose="020F0502020204030204" pitchFamily="34" charset="0"/>
                </a:rPr>
                <a:t>and/or </a:t>
              </a:r>
              <a:r>
                <a:rPr lang="en-US" altLang="ko-KR" sz="2800" b="1" dirty="0">
                  <a:solidFill>
                    <a:srgbClr val="FFFF99"/>
                  </a:solidFill>
                  <a:latin typeface="Calibri" panose="020F0502020204030204" pitchFamily="34" charset="0"/>
                  <a:cs typeface="Calibri" panose="020F0502020204030204" pitchFamily="34" charset="0"/>
                </a:rPr>
                <a:t>reasons</a:t>
              </a:r>
              <a:r>
                <a:rPr lang="en-US" altLang="ko-KR" sz="2800" dirty="0">
                  <a:solidFill>
                    <a:schemeClr val="bg1"/>
                  </a:solidFill>
                  <a:latin typeface="Calibri" panose="020F0502020204030204" pitchFamily="34" charset="0"/>
                  <a:cs typeface="Calibri" panose="020F0502020204030204" pitchFamily="34" charset="0"/>
                </a:rPr>
                <a:t> the accommodation/ modification is needed.</a:t>
              </a:r>
            </a:p>
          </p:txBody>
        </p:sp>
      </p:grpSp>
      <p:sp>
        <p:nvSpPr>
          <p:cNvPr id="19" name="Title 18">
            <a:extLst>
              <a:ext uri="{FF2B5EF4-FFF2-40B4-BE49-F238E27FC236}">
                <a16:creationId xmlns:a16="http://schemas.microsoft.com/office/drawing/2014/main" id="{D4747E8D-6789-400F-8B90-E5FA46F28ABB}"/>
              </a:ext>
            </a:extLst>
          </p:cNvPr>
          <p:cNvSpPr>
            <a:spLocks noGrp="1"/>
          </p:cNvSpPr>
          <p:nvPr>
            <p:ph type="title"/>
          </p:nvPr>
        </p:nvSpPr>
        <p:spPr>
          <a:xfrm>
            <a:off x="234198" y="1267373"/>
            <a:ext cx="2863704" cy="4312619"/>
          </a:xfrm>
        </p:spPr>
        <p:txBody>
          <a:bodyPr>
            <a:noAutofit/>
          </a:bodyPr>
          <a:lstStyle/>
          <a:p>
            <a:r>
              <a:rPr lang="en-US" sz="3200" dirty="0"/>
              <a:t>Assistance Animals Modification/ Accommodation Request</a:t>
            </a:r>
            <a:br>
              <a:rPr lang="en-US" sz="3200" dirty="0"/>
            </a:br>
            <a:br>
              <a:rPr lang="en-US" sz="3200" dirty="0"/>
            </a:br>
            <a:r>
              <a:rPr lang="en-US" dirty="0">
                <a:solidFill>
                  <a:srgbClr val="FFFF99"/>
                </a:solidFill>
              </a:rPr>
              <a:t>Step 5</a:t>
            </a:r>
            <a:br>
              <a:rPr lang="en-US" sz="4000" dirty="0">
                <a:solidFill>
                  <a:srgbClr val="FFFF99"/>
                </a:solidFill>
              </a:rPr>
            </a:br>
            <a:r>
              <a:rPr lang="en-US" sz="4000" b="1" dirty="0">
                <a:solidFill>
                  <a:schemeClr val="bg1"/>
                </a:solidFill>
              </a:rPr>
              <a:t>DAC (Part 1)</a:t>
            </a:r>
          </a:p>
        </p:txBody>
      </p:sp>
      <p:pic>
        <p:nvPicPr>
          <p:cNvPr id="11" name="Content Placeholder 10" descr="A picture containing text, person, person, child&#10;&#10;Description automatically generated">
            <a:extLst>
              <a:ext uri="{FF2B5EF4-FFF2-40B4-BE49-F238E27FC236}">
                <a16:creationId xmlns:a16="http://schemas.microsoft.com/office/drawing/2014/main" id="{5404D18B-AF03-4661-95AF-5F98A8B94EC8}"/>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3542136" y="2132577"/>
            <a:ext cx="4432430" cy="2954953"/>
          </a:xfrm>
        </p:spPr>
      </p:pic>
    </p:spTree>
    <p:extLst>
      <p:ext uri="{BB962C8B-B14F-4D97-AF65-F5344CB8AC3E}">
        <p14:creationId xmlns:p14="http://schemas.microsoft.com/office/powerpoint/2010/main" val="32436913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B0B55BA1-D5B2-4062-9262-C9D37A73AA0F}"/>
              </a:ext>
            </a:extLst>
          </p:cNvPr>
          <p:cNvSpPr/>
          <p:nvPr/>
        </p:nvSpPr>
        <p:spPr>
          <a:xfrm>
            <a:off x="1" y="0"/>
            <a:ext cx="2209800" cy="6858000"/>
          </a:xfrm>
          <a:prstGeom prst="rect">
            <a:avLst/>
          </a:prstGeom>
          <a:solidFill>
            <a:srgbClr val="F2F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직사각형 3"/>
          <p:cNvSpPr/>
          <p:nvPr/>
        </p:nvSpPr>
        <p:spPr>
          <a:xfrm>
            <a:off x="0" y="1267691"/>
            <a:ext cx="5818909" cy="4322618"/>
          </a:xfrm>
          <a:prstGeom prst="rect">
            <a:avLst/>
          </a:prstGeom>
          <a:gradFill flip="none" rotWithShape="1">
            <a:gsLst>
              <a:gs pos="0">
                <a:schemeClr val="accent6">
                  <a:lumMod val="60000"/>
                  <a:lumOff val="40000"/>
                </a:schemeClr>
              </a:gs>
              <a:gs pos="22000">
                <a:schemeClr val="accent6">
                  <a:lumMod val="60000"/>
                  <a:lumOff val="40000"/>
                </a:schemeClr>
              </a:gs>
              <a:gs pos="100000">
                <a:schemeClr val="accent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TextBox 4"/>
          <p:cNvSpPr txBox="1"/>
          <p:nvPr/>
        </p:nvSpPr>
        <p:spPr>
          <a:xfrm>
            <a:off x="648587" y="1774776"/>
            <a:ext cx="4172680" cy="3046988"/>
          </a:xfrm>
          <a:prstGeom prst="rect">
            <a:avLst/>
          </a:prstGeom>
          <a:noFill/>
        </p:spPr>
        <p:txBody>
          <a:bodyPr wrap="square" rtlCol="0" anchor="ctr">
            <a:spAutoFit/>
          </a:bodyPr>
          <a:lstStyle/>
          <a:p>
            <a:pPr algn="r"/>
            <a:r>
              <a:rPr lang="en-US" altLang="ko-KR" sz="4800" dirty="0">
                <a:solidFill>
                  <a:schemeClr val="bg1"/>
                </a:solidFill>
                <a:latin typeface="+mj-lt"/>
              </a:rPr>
              <a:t>Does the documentation support the need for the AA?</a:t>
            </a:r>
            <a:endParaRPr lang="ko-KR" altLang="en-US" sz="4800" dirty="0">
              <a:solidFill>
                <a:schemeClr val="bg1"/>
              </a:solidFill>
              <a:latin typeface="+mj-lt"/>
            </a:endParaRPr>
          </a:p>
        </p:txBody>
      </p:sp>
      <p:sp>
        <p:nvSpPr>
          <p:cNvPr id="11" name="TextBox 10"/>
          <p:cNvSpPr txBox="1"/>
          <p:nvPr/>
        </p:nvSpPr>
        <p:spPr>
          <a:xfrm>
            <a:off x="7747000" y="1858110"/>
            <a:ext cx="2787650" cy="523220"/>
          </a:xfrm>
          <a:prstGeom prst="rect">
            <a:avLst/>
          </a:prstGeom>
          <a:noFill/>
        </p:spPr>
        <p:txBody>
          <a:bodyPr wrap="square" rtlCol="0">
            <a:spAutoFit/>
          </a:bodyPr>
          <a:lstStyle/>
          <a:p>
            <a:r>
              <a:rPr lang="en-US" altLang="ko-KR" sz="2800" b="1" dirty="0">
                <a:solidFill>
                  <a:srgbClr val="619FCF"/>
                </a:solidFill>
                <a:latin typeface="+mj-lt"/>
                <a:cs typeface="Calibri" panose="020F0502020204030204" pitchFamily="34" charset="0"/>
              </a:rPr>
              <a:t>Yes?</a:t>
            </a:r>
            <a:endParaRPr lang="ko-KR" altLang="en-US" sz="2800" b="1" dirty="0">
              <a:solidFill>
                <a:srgbClr val="619FCF"/>
              </a:solidFill>
              <a:latin typeface="+mj-lt"/>
              <a:cs typeface="Calibri" panose="020F0502020204030204" pitchFamily="34" charset="0"/>
            </a:endParaRPr>
          </a:p>
        </p:txBody>
      </p:sp>
      <p:sp>
        <p:nvSpPr>
          <p:cNvPr id="12" name="TextBox 11"/>
          <p:cNvSpPr txBox="1"/>
          <p:nvPr/>
        </p:nvSpPr>
        <p:spPr>
          <a:xfrm>
            <a:off x="7747000" y="2494581"/>
            <a:ext cx="3652610" cy="506292"/>
          </a:xfrm>
          <a:prstGeom prst="rect">
            <a:avLst/>
          </a:prstGeom>
          <a:noFill/>
        </p:spPr>
        <p:txBody>
          <a:bodyPr wrap="square" rtlCol="0">
            <a:spAutoFit/>
          </a:bodyPr>
          <a:lstStyle/>
          <a:p>
            <a:pPr>
              <a:lnSpc>
                <a:spcPct val="150000"/>
              </a:lnSpc>
            </a:pPr>
            <a:r>
              <a:rPr lang="en-US" altLang="ko-KR" sz="2000" dirty="0">
                <a:solidFill>
                  <a:schemeClr val="tx1">
                    <a:lumMod val="50000"/>
                    <a:lumOff val="50000"/>
                  </a:schemeClr>
                </a:solidFill>
                <a:cs typeface="Calibri" panose="020F0502020204030204" pitchFamily="34" charset="0"/>
              </a:rPr>
              <a:t>Proceed to Step 6!</a:t>
            </a:r>
            <a:endParaRPr lang="ko-KR" altLang="en-US" sz="2000" dirty="0">
              <a:solidFill>
                <a:schemeClr val="tx1">
                  <a:lumMod val="50000"/>
                  <a:lumOff val="50000"/>
                </a:schemeClr>
              </a:solidFill>
              <a:cs typeface="Calibri" panose="020F0502020204030204" pitchFamily="34" charset="0"/>
            </a:endParaRPr>
          </a:p>
        </p:txBody>
      </p:sp>
      <p:sp>
        <p:nvSpPr>
          <p:cNvPr id="16" name="TextBox 15"/>
          <p:cNvSpPr txBox="1"/>
          <p:nvPr/>
        </p:nvSpPr>
        <p:spPr>
          <a:xfrm>
            <a:off x="7747000" y="3579628"/>
            <a:ext cx="2787650" cy="523220"/>
          </a:xfrm>
          <a:prstGeom prst="rect">
            <a:avLst/>
          </a:prstGeom>
          <a:noFill/>
        </p:spPr>
        <p:txBody>
          <a:bodyPr wrap="square" rtlCol="0">
            <a:spAutoFit/>
          </a:bodyPr>
          <a:lstStyle/>
          <a:p>
            <a:r>
              <a:rPr lang="en-US" altLang="ko-KR" sz="2800" b="1" dirty="0">
                <a:solidFill>
                  <a:srgbClr val="619FCF"/>
                </a:solidFill>
                <a:latin typeface="+mj-lt"/>
                <a:cs typeface="Calibri" panose="020F0502020204030204" pitchFamily="34" charset="0"/>
              </a:rPr>
              <a:t>No?</a:t>
            </a:r>
            <a:endParaRPr lang="ko-KR" altLang="en-US" sz="2800" b="1" dirty="0">
              <a:solidFill>
                <a:srgbClr val="619FCF"/>
              </a:solidFill>
              <a:latin typeface="+mj-lt"/>
              <a:cs typeface="Calibri" panose="020F0502020204030204" pitchFamily="34" charset="0"/>
            </a:endParaRPr>
          </a:p>
        </p:txBody>
      </p:sp>
      <p:sp>
        <p:nvSpPr>
          <p:cNvPr id="17" name="TextBox 16"/>
          <p:cNvSpPr txBox="1"/>
          <p:nvPr/>
        </p:nvSpPr>
        <p:spPr>
          <a:xfrm>
            <a:off x="7747000" y="4191412"/>
            <a:ext cx="3652610" cy="1475789"/>
          </a:xfrm>
          <a:prstGeom prst="rect">
            <a:avLst/>
          </a:prstGeom>
          <a:noFill/>
        </p:spPr>
        <p:txBody>
          <a:bodyPr wrap="square" rtlCol="0">
            <a:spAutoFit/>
          </a:bodyPr>
          <a:lstStyle/>
          <a:p>
            <a:pPr>
              <a:lnSpc>
                <a:spcPct val="114000"/>
              </a:lnSpc>
            </a:pPr>
            <a:r>
              <a:rPr lang="en-US" altLang="ko-KR" sz="2000" dirty="0">
                <a:solidFill>
                  <a:schemeClr val="tx1">
                    <a:lumMod val="50000"/>
                    <a:lumOff val="50000"/>
                  </a:schemeClr>
                </a:solidFill>
                <a:cs typeface="Calibri" panose="020F0502020204030204" pitchFamily="34" charset="0"/>
              </a:rPr>
              <a:t>Give the individual an opportunity to secure documentation. If unable to secure, the process ends.</a:t>
            </a:r>
          </a:p>
        </p:txBody>
      </p:sp>
      <p:pic>
        <p:nvPicPr>
          <p:cNvPr id="6" name="Graphic 5" descr="Badge Tick1 with solid fill">
            <a:extLst>
              <a:ext uri="{FF2B5EF4-FFF2-40B4-BE49-F238E27FC236}">
                <a16:creationId xmlns:a16="http://schemas.microsoft.com/office/drawing/2014/main" id="{2758737F-F098-4D3F-ACFE-FDD18BF813F0}"/>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667441" y="2041846"/>
            <a:ext cx="914400" cy="914400"/>
          </a:xfrm>
          <a:prstGeom prst="rect">
            <a:avLst/>
          </a:prstGeom>
        </p:spPr>
      </p:pic>
      <p:pic>
        <p:nvPicPr>
          <p:cNvPr id="8" name="Graphic 7" descr="Badge Cross with solid fill">
            <a:extLst>
              <a:ext uri="{FF2B5EF4-FFF2-40B4-BE49-F238E27FC236}">
                <a16:creationId xmlns:a16="http://schemas.microsoft.com/office/drawing/2014/main" id="{E90D29CE-6D17-4A92-AECA-9ADB890FC4E8}"/>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734781" y="3774155"/>
            <a:ext cx="914400" cy="914400"/>
          </a:xfrm>
          <a:prstGeom prst="rect">
            <a:avLst/>
          </a:prstGeom>
        </p:spPr>
      </p:pic>
      <p:sp>
        <p:nvSpPr>
          <p:cNvPr id="43" name="Slide Number Placeholder 1">
            <a:extLst>
              <a:ext uri="{FF2B5EF4-FFF2-40B4-BE49-F238E27FC236}">
                <a16:creationId xmlns:a16="http://schemas.microsoft.com/office/drawing/2014/main" id="{6E97ED0D-AD35-4972-B4D2-A23A57BEB0E9}"/>
              </a:ext>
            </a:extLst>
          </p:cNvPr>
          <p:cNvSpPr>
            <a:spLocks noGrp="1"/>
          </p:cNvSpPr>
          <p:nvPr>
            <p:ph type="sldNum" sz="quarter" idx="12"/>
          </p:nvPr>
        </p:nvSpPr>
        <p:spPr>
          <a:xfrm>
            <a:off x="10634138" y="6356354"/>
            <a:ext cx="1530927" cy="365125"/>
          </a:xfrm>
        </p:spPr>
        <p:txBody>
          <a:bodyPr/>
          <a:lstStyle/>
          <a:p>
            <a:fld id="{4FAB73BC-B049-4115-A692-8D63A059BFB8}" type="slidenum">
              <a:rPr lang="en-US" smtClean="0"/>
              <a:pPr/>
              <a:t>41</a:t>
            </a:fld>
            <a:endParaRPr lang="en-US" dirty="0"/>
          </a:p>
        </p:txBody>
      </p:sp>
      <p:sp>
        <p:nvSpPr>
          <p:cNvPr id="13" name="TextBox 12">
            <a:extLst>
              <a:ext uri="{FF2B5EF4-FFF2-40B4-BE49-F238E27FC236}">
                <a16:creationId xmlns:a16="http://schemas.microsoft.com/office/drawing/2014/main" id="{7923B066-D46A-4D61-91BE-C1D7266E9784}"/>
              </a:ext>
            </a:extLst>
          </p:cNvPr>
          <p:cNvSpPr txBox="1"/>
          <p:nvPr/>
        </p:nvSpPr>
        <p:spPr>
          <a:xfrm>
            <a:off x="3598176" y="252021"/>
            <a:ext cx="4664830" cy="1415772"/>
          </a:xfrm>
          <a:prstGeom prst="wedgeRectCallout">
            <a:avLst>
              <a:gd name="adj1" fmla="val 40025"/>
              <a:gd name="adj2" fmla="val 73765"/>
            </a:avLst>
          </a:prstGeom>
          <a:solidFill>
            <a:srgbClr val="00B050"/>
          </a:solidFill>
        </p:spPr>
        <p:txBody>
          <a:bodyPr wrap="square" lIns="182880" tIns="91440" rIns="182880" bIns="91440" rtlCol="0">
            <a:spAutoFit/>
          </a:bodyPr>
          <a:lstStyle/>
          <a:p>
            <a:pPr algn="ctr"/>
            <a:r>
              <a:rPr lang="en-US" sz="2000" dirty="0">
                <a:solidFill>
                  <a:schemeClr val="bg1"/>
                </a:solidFill>
              </a:rPr>
              <a:t>It will </a:t>
            </a:r>
            <a:r>
              <a:rPr lang="en-US" sz="2000" b="1" u="sng" dirty="0">
                <a:solidFill>
                  <a:schemeClr val="bg1"/>
                </a:solidFill>
              </a:rPr>
              <a:t>not</a:t>
            </a:r>
            <a:r>
              <a:rPr lang="en-US" sz="2000" dirty="0">
                <a:solidFill>
                  <a:schemeClr val="bg1"/>
                </a:solidFill>
              </a:rPr>
              <a:t> be enough for the student to present a prescription or a letter from their doctor summarily stating that they require the animal while in Job Corps.  </a:t>
            </a:r>
          </a:p>
        </p:txBody>
      </p:sp>
    </p:spTree>
    <p:extLst>
      <p:ext uri="{BB962C8B-B14F-4D97-AF65-F5344CB8AC3E}">
        <p14:creationId xmlns:p14="http://schemas.microsoft.com/office/powerpoint/2010/main" val="4203984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0FE9E7-7B8A-4667-9517-231F428597B2}"/>
              </a:ext>
            </a:extLst>
          </p:cNvPr>
          <p:cNvSpPr>
            <a:spLocks noGrp="1"/>
          </p:cNvSpPr>
          <p:nvPr>
            <p:ph type="sldNum" sz="quarter" idx="12"/>
          </p:nvPr>
        </p:nvSpPr>
        <p:spPr/>
        <p:txBody>
          <a:bodyPr/>
          <a:lstStyle/>
          <a:p>
            <a:fld id="{4FAB73BC-B049-4115-A692-8D63A059BFB8}" type="slidenum">
              <a:rPr lang="en-US" smtClean="0"/>
              <a:pPr/>
              <a:t>42</a:t>
            </a:fld>
            <a:endParaRPr lang="en-US" dirty="0"/>
          </a:p>
        </p:txBody>
      </p:sp>
      <p:grpSp>
        <p:nvGrpSpPr>
          <p:cNvPr id="17" name="Group 16">
            <a:extLst>
              <a:ext uri="{FF2B5EF4-FFF2-40B4-BE49-F238E27FC236}">
                <a16:creationId xmlns:a16="http://schemas.microsoft.com/office/drawing/2014/main" id="{2908FFF2-5E48-488A-A6CA-50534523AB55}"/>
              </a:ext>
            </a:extLst>
          </p:cNvPr>
          <p:cNvGrpSpPr/>
          <p:nvPr/>
        </p:nvGrpSpPr>
        <p:grpSpPr>
          <a:xfrm>
            <a:off x="8059480" y="754912"/>
            <a:ext cx="3742661" cy="5337542"/>
            <a:chOff x="7453423" y="329796"/>
            <a:chExt cx="3742661" cy="5252486"/>
          </a:xfrm>
        </p:grpSpPr>
        <p:sp>
          <p:nvSpPr>
            <p:cNvPr id="15" name="Rectangle 14">
              <a:extLst>
                <a:ext uri="{FF2B5EF4-FFF2-40B4-BE49-F238E27FC236}">
                  <a16:creationId xmlns:a16="http://schemas.microsoft.com/office/drawing/2014/main" id="{A2F35228-0C7F-41F7-A6EE-369DFA02BCAF}"/>
                </a:ext>
              </a:extLst>
            </p:cNvPr>
            <p:cNvSpPr/>
            <p:nvPr/>
          </p:nvSpPr>
          <p:spPr>
            <a:xfrm>
              <a:off x="7453423" y="329796"/>
              <a:ext cx="3742661" cy="52524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직사각형 22">
              <a:extLst>
                <a:ext uri="{FF2B5EF4-FFF2-40B4-BE49-F238E27FC236}">
                  <a16:creationId xmlns:a16="http://schemas.microsoft.com/office/drawing/2014/main" id="{B7635054-3C1B-4055-B27A-8B5911A8B3A1}"/>
                </a:ext>
              </a:extLst>
            </p:cNvPr>
            <p:cNvSpPr>
              <a:spLocks noChangeArrowheads="1"/>
            </p:cNvSpPr>
            <p:nvPr/>
          </p:nvSpPr>
          <p:spPr bwMode="auto">
            <a:xfrm>
              <a:off x="7684997" y="673704"/>
              <a:ext cx="3287797" cy="4356309"/>
            </a:xfrm>
            <a:prstGeom prst="rect">
              <a:avLst/>
            </a:prstGeom>
            <a:noFill/>
          </p:spPr>
          <p:txBody>
            <a:bodyPr wrap="square" rtlCol="0" anchor="ctr">
              <a:normAutofit/>
            </a:bodyPr>
            <a:lstStyle/>
            <a:p>
              <a:pPr algn="ctr" defTabSz="914400" eaLnBrk="0" hangingPunct="0">
                <a:spcAft>
                  <a:spcPts val="200"/>
                </a:spcAft>
              </a:pPr>
              <a:r>
                <a:rPr lang="en-US" altLang="ko-KR" sz="2800" b="1" dirty="0">
                  <a:solidFill>
                    <a:schemeClr val="bg1"/>
                  </a:solidFill>
                  <a:latin typeface="Calibri" panose="020F0502020204030204" pitchFamily="34" charset="0"/>
                  <a:cs typeface="Calibri" panose="020F0502020204030204" pitchFamily="34" charset="0"/>
                </a:rPr>
                <a:t>Reasonableness:</a:t>
              </a:r>
            </a:p>
            <a:p>
              <a:pPr algn="ctr" defTabSz="914400" eaLnBrk="0" hangingPunct="0">
                <a:spcAft>
                  <a:spcPts val="200"/>
                </a:spcAft>
              </a:pPr>
              <a:r>
                <a:rPr lang="en-US" altLang="ko-KR" sz="2800" dirty="0">
                  <a:solidFill>
                    <a:schemeClr val="bg1"/>
                  </a:solidFill>
                  <a:latin typeface="Calibri" panose="020F0502020204030204" pitchFamily="34" charset="0"/>
                  <a:cs typeface="Calibri" panose="020F0502020204030204" pitchFamily="34" charset="0"/>
                </a:rPr>
                <a:t>Complete a </a:t>
              </a:r>
              <a:r>
                <a:rPr lang="en-US" altLang="ko-KR" sz="2800" b="1" dirty="0">
                  <a:solidFill>
                    <a:srgbClr val="FFFF99"/>
                  </a:solidFill>
                  <a:latin typeface="Calibri" panose="020F0502020204030204" pitchFamily="34" charset="0"/>
                  <a:cs typeface="Calibri" panose="020F0502020204030204" pitchFamily="34" charset="0"/>
                </a:rPr>
                <a:t>reasonableness review </a:t>
              </a:r>
              <a:r>
                <a:rPr lang="en-US" altLang="ko-KR" sz="2800" dirty="0">
                  <a:solidFill>
                    <a:schemeClr val="bg1"/>
                  </a:solidFill>
                  <a:latin typeface="Calibri" panose="020F0502020204030204" pitchFamily="34" charset="0"/>
                  <a:cs typeface="Calibri" panose="020F0502020204030204" pitchFamily="34" charset="0"/>
                </a:rPr>
                <a:t>(including behavior expectations (housebroken, under control) and discuss care and monitoring. </a:t>
              </a:r>
            </a:p>
          </p:txBody>
        </p:sp>
      </p:grpSp>
      <p:sp>
        <p:nvSpPr>
          <p:cNvPr id="19" name="Title 18">
            <a:extLst>
              <a:ext uri="{FF2B5EF4-FFF2-40B4-BE49-F238E27FC236}">
                <a16:creationId xmlns:a16="http://schemas.microsoft.com/office/drawing/2014/main" id="{D4747E8D-6789-400F-8B90-E5FA46F28ABB}"/>
              </a:ext>
            </a:extLst>
          </p:cNvPr>
          <p:cNvSpPr>
            <a:spLocks noGrp="1"/>
          </p:cNvSpPr>
          <p:nvPr>
            <p:ph type="title"/>
          </p:nvPr>
        </p:nvSpPr>
        <p:spPr>
          <a:xfrm>
            <a:off x="234198" y="1267373"/>
            <a:ext cx="2863704" cy="4312619"/>
          </a:xfrm>
        </p:spPr>
        <p:txBody>
          <a:bodyPr>
            <a:noAutofit/>
          </a:bodyPr>
          <a:lstStyle/>
          <a:p>
            <a:r>
              <a:rPr lang="en-US" sz="3200" dirty="0"/>
              <a:t>Assistance Animals Modification/ Accommodation Request</a:t>
            </a:r>
            <a:br>
              <a:rPr lang="en-US" sz="3200" dirty="0"/>
            </a:br>
            <a:br>
              <a:rPr lang="en-US" sz="3200" dirty="0"/>
            </a:br>
            <a:r>
              <a:rPr lang="en-US" dirty="0">
                <a:solidFill>
                  <a:srgbClr val="FFFF99"/>
                </a:solidFill>
              </a:rPr>
              <a:t>Step 6</a:t>
            </a:r>
            <a:br>
              <a:rPr lang="en-US" sz="4000" dirty="0">
                <a:solidFill>
                  <a:srgbClr val="FFFF99"/>
                </a:solidFill>
              </a:rPr>
            </a:br>
            <a:r>
              <a:rPr lang="en-US" sz="4000" b="1" dirty="0">
                <a:solidFill>
                  <a:schemeClr val="bg1"/>
                </a:solidFill>
              </a:rPr>
              <a:t>DAC (Part 2)</a:t>
            </a:r>
          </a:p>
        </p:txBody>
      </p:sp>
      <p:pic>
        <p:nvPicPr>
          <p:cNvPr id="4" name="Picture 3">
            <a:extLst>
              <a:ext uri="{FF2B5EF4-FFF2-40B4-BE49-F238E27FC236}">
                <a16:creationId xmlns:a16="http://schemas.microsoft.com/office/drawing/2014/main" id="{E3055FCC-B64E-CD64-7EFF-3CF2C3237B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64222" y="642141"/>
            <a:ext cx="4595258" cy="5563082"/>
          </a:xfrm>
          <a:prstGeom prst="rect">
            <a:avLst/>
          </a:prstGeom>
        </p:spPr>
      </p:pic>
    </p:spTree>
    <p:extLst>
      <p:ext uri="{BB962C8B-B14F-4D97-AF65-F5344CB8AC3E}">
        <p14:creationId xmlns:p14="http://schemas.microsoft.com/office/powerpoint/2010/main" val="33480143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B0B55BA1-D5B2-4062-9262-C9D37A73AA0F}"/>
              </a:ext>
            </a:extLst>
          </p:cNvPr>
          <p:cNvSpPr/>
          <p:nvPr/>
        </p:nvSpPr>
        <p:spPr>
          <a:xfrm>
            <a:off x="1" y="0"/>
            <a:ext cx="2209800" cy="6858000"/>
          </a:xfrm>
          <a:prstGeom prst="rect">
            <a:avLst/>
          </a:prstGeom>
          <a:solidFill>
            <a:srgbClr val="F2F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직사각형 3"/>
          <p:cNvSpPr/>
          <p:nvPr/>
        </p:nvSpPr>
        <p:spPr>
          <a:xfrm>
            <a:off x="0" y="1267691"/>
            <a:ext cx="5818909" cy="4322618"/>
          </a:xfrm>
          <a:prstGeom prst="rect">
            <a:avLst/>
          </a:prstGeom>
          <a:gradFill flip="none" rotWithShape="1">
            <a:gsLst>
              <a:gs pos="0">
                <a:schemeClr val="accent6">
                  <a:lumMod val="60000"/>
                  <a:lumOff val="40000"/>
                </a:schemeClr>
              </a:gs>
              <a:gs pos="22000">
                <a:schemeClr val="accent6">
                  <a:lumMod val="60000"/>
                  <a:lumOff val="40000"/>
                </a:schemeClr>
              </a:gs>
              <a:gs pos="100000">
                <a:schemeClr val="accent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TextBox 4"/>
          <p:cNvSpPr txBox="1"/>
          <p:nvPr/>
        </p:nvSpPr>
        <p:spPr>
          <a:xfrm>
            <a:off x="361507" y="1313111"/>
            <a:ext cx="4459760" cy="3970318"/>
          </a:xfrm>
          <a:prstGeom prst="rect">
            <a:avLst/>
          </a:prstGeom>
          <a:noFill/>
        </p:spPr>
        <p:txBody>
          <a:bodyPr wrap="square" rtlCol="0" anchor="ctr">
            <a:spAutoFit/>
          </a:bodyPr>
          <a:lstStyle/>
          <a:p>
            <a:pPr algn="r"/>
            <a:r>
              <a:rPr lang="en-US" altLang="ko-KR" sz="3600" dirty="0">
                <a:solidFill>
                  <a:schemeClr val="bg1"/>
                </a:solidFill>
                <a:latin typeface="+mj-lt"/>
              </a:rPr>
              <a:t>Does the accommodation/ modification potentially pose an undue hardship/fundamental alteration?</a:t>
            </a:r>
          </a:p>
        </p:txBody>
      </p:sp>
      <p:sp>
        <p:nvSpPr>
          <p:cNvPr id="11" name="TextBox 10"/>
          <p:cNvSpPr txBox="1"/>
          <p:nvPr/>
        </p:nvSpPr>
        <p:spPr>
          <a:xfrm>
            <a:off x="7747000" y="996874"/>
            <a:ext cx="2787650" cy="523220"/>
          </a:xfrm>
          <a:prstGeom prst="rect">
            <a:avLst/>
          </a:prstGeom>
          <a:noFill/>
        </p:spPr>
        <p:txBody>
          <a:bodyPr wrap="square" rtlCol="0">
            <a:spAutoFit/>
          </a:bodyPr>
          <a:lstStyle/>
          <a:p>
            <a:r>
              <a:rPr lang="en-US" altLang="ko-KR" sz="2800" b="1" dirty="0">
                <a:solidFill>
                  <a:srgbClr val="619FCF"/>
                </a:solidFill>
                <a:latin typeface="+mj-lt"/>
                <a:cs typeface="Calibri" panose="020F0502020204030204" pitchFamily="34" charset="0"/>
              </a:rPr>
              <a:t>Yes?</a:t>
            </a:r>
            <a:endParaRPr lang="ko-KR" altLang="en-US" sz="2800" b="1" dirty="0">
              <a:solidFill>
                <a:srgbClr val="619FCF"/>
              </a:solidFill>
              <a:latin typeface="+mj-lt"/>
              <a:cs typeface="Calibri" panose="020F0502020204030204" pitchFamily="34" charset="0"/>
            </a:endParaRPr>
          </a:p>
        </p:txBody>
      </p:sp>
      <p:sp>
        <p:nvSpPr>
          <p:cNvPr id="12" name="TextBox 11"/>
          <p:cNvSpPr txBox="1"/>
          <p:nvPr/>
        </p:nvSpPr>
        <p:spPr>
          <a:xfrm>
            <a:off x="7747000" y="1633345"/>
            <a:ext cx="3980712" cy="2177519"/>
          </a:xfrm>
          <a:prstGeom prst="rect">
            <a:avLst/>
          </a:prstGeom>
          <a:noFill/>
        </p:spPr>
        <p:txBody>
          <a:bodyPr wrap="square" rtlCol="0">
            <a:spAutoFit/>
          </a:bodyPr>
          <a:lstStyle/>
          <a:p>
            <a:pPr>
              <a:lnSpc>
                <a:spcPct val="114000"/>
              </a:lnSpc>
            </a:pPr>
            <a:r>
              <a:rPr lang="en-US" altLang="ko-KR" sz="2000" dirty="0">
                <a:solidFill>
                  <a:schemeClr val="tx1">
                    <a:lumMod val="50000"/>
                    <a:lumOff val="50000"/>
                  </a:schemeClr>
                </a:solidFill>
                <a:cs typeface="Calibri" panose="020F0502020204030204" pitchFamily="34" charset="0"/>
              </a:rPr>
              <a:t> First, offer alternative accommodations/ modifications that are reasonably considered/ determined to be equally effective (if any) and do not cause an undue hardship/fundamental alteration.*</a:t>
            </a:r>
            <a:endParaRPr lang="ko-KR" altLang="en-US" sz="2000" dirty="0">
              <a:solidFill>
                <a:schemeClr val="tx1">
                  <a:lumMod val="50000"/>
                  <a:lumOff val="50000"/>
                </a:schemeClr>
              </a:solidFill>
              <a:cs typeface="Calibri" panose="020F0502020204030204" pitchFamily="34" charset="0"/>
            </a:endParaRPr>
          </a:p>
        </p:txBody>
      </p:sp>
      <p:sp>
        <p:nvSpPr>
          <p:cNvPr id="16" name="TextBox 15"/>
          <p:cNvSpPr txBox="1"/>
          <p:nvPr/>
        </p:nvSpPr>
        <p:spPr>
          <a:xfrm>
            <a:off x="7747000" y="4004945"/>
            <a:ext cx="2787650" cy="523220"/>
          </a:xfrm>
          <a:prstGeom prst="rect">
            <a:avLst/>
          </a:prstGeom>
          <a:noFill/>
        </p:spPr>
        <p:txBody>
          <a:bodyPr wrap="square" rtlCol="0">
            <a:spAutoFit/>
          </a:bodyPr>
          <a:lstStyle/>
          <a:p>
            <a:r>
              <a:rPr lang="en-US" altLang="ko-KR" sz="2800" b="1" dirty="0">
                <a:solidFill>
                  <a:srgbClr val="619FCF"/>
                </a:solidFill>
                <a:latin typeface="+mj-lt"/>
                <a:cs typeface="Calibri" panose="020F0502020204030204" pitchFamily="34" charset="0"/>
              </a:rPr>
              <a:t>No?</a:t>
            </a:r>
            <a:endParaRPr lang="ko-KR" altLang="en-US" sz="2800" b="1" dirty="0">
              <a:solidFill>
                <a:srgbClr val="619FCF"/>
              </a:solidFill>
              <a:latin typeface="+mj-lt"/>
              <a:cs typeface="Calibri" panose="020F0502020204030204" pitchFamily="34" charset="0"/>
            </a:endParaRPr>
          </a:p>
        </p:txBody>
      </p:sp>
      <p:sp>
        <p:nvSpPr>
          <p:cNvPr id="17" name="TextBox 16"/>
          <p:cNvSpPr txBox="1"/>
          <p:nvPr/>
        </p:nvSpPr>
        <p:spPr>
          <a:xfrm>
            <a:off x="7747000" y="4616729"/>
            <a:ext cx="3652610" cy="1475789"/>
          </a:xfrm>
          <a:prstGeom prst="rect">
            <a:avLst/>
          </a:prstGeom>
          <a:noFill/>
        </p:spPr>
        <p:txBody>
          <a:bodyPr wrap="square" rtlCol="0">
            <a:spAutoFit/>
          </a:bodyPr>
          <a:lstStyle/>
          <a:p>
            <a:pPr>
              <a:lnSpc>
                <a:spcPct val="114000"/>
              </a:lnSpc>
            </a:pPr>
            <a:r>
              <a:rPr lang="en-US" altLang="ko-KR" sz="2000" dirty="0">
                <a:solidFill>
                  <a:schemeClr val="tx1">
                    <a:lumMod val="50000"/>
                    <a:lumOff val="50000"/>
                  </a:schemeClr>
                </a:solidFill>
                <a:cs typeface="Calibri" panose="020F0502020204030204" pitchFamily="34" charset="0"/>
              </a:rPr>
              <a:t>Enter accommodations/ modifications into </a:t>
            </a:r>
          </a:p>
          <a:p>
            <a:pPr>
              <a:lnSpc>
                <a:spcPct val="114000"/>
              </a:lnSpc>
            </a:pPr>
            <a:r>
              <a:rPr lang="en-US" altLang="ko-KR" sz="2000" dirty="0">
                <a:solidFill>
                  <a:schemeClr val="tx1">
                    <a:lumMod val="50000"/>
                    <a:lumOff val="50000"/>
                  </a:schemeClr>
                </a:solidFill>
                <a:cs typeface="Calibri" panose="020F0502020204030204" pitchFamily="34" charset="0"/>
              </a:rPr>
              <a:t>accommodation plan and implement. Process ends.</a:t>
            </a:r>
          </a:p>
        </p:txBody>
      </p:sp>
      <p:pic>
        <p:nvPicPr>
          <p:cNvPr id="6" name="Graphic 5" descr="Badge Tick1 with solid fill">
            <a:extLst>
              <a:ext uri="{FF2B5EF4-FFF2-40B4-BE49-F238E27FC236}">
                <a16:creationId xmlns:a16="http://schemas.microsoft.com/office/drawing/2014/main" id="{2758737F-F098-4D3F-ACFE-FDD18BF813F0}"/>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667441" y="1180610"/>
            <a:ext cx="914400" cy="914400"/>
          </a:xfrm>
          <a:prstGeom prst="rect">
            <a:avLst/>
          </a:prstGeom>
        </p:spPr>
      </p:pic>
      <p:pic>
        <p:nvPicPr>
          <p:cNvPr id="8" name="Graphic 7" descr="Badge Cross with solid fill">
            <a:extLst>
              <a:ext uri="{FF2B5EF4-FFF2-40B4-BE49-F238E27FC236}">
                <a16:creationId xmlns:a16="http://schemas.microsoft.com/office/drawing/2014/main" id="{E90D29CE-6D17-4A92-AECA-9ADB890FC4E8}"/>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734781" y="4199472"/>
            <a:ext cx="914400" cy="914400"/>
          </a:xfrm>
          <a:prstGeom prst="rect">
            <a:avLst/>
          </a:prstGeom>
        </p:spPr>
      </p:pic>
      <p:sp>
        <p:nvSpPr>
          <p:cNvPr id="43" name="Slide Number Placeholder 1">
            <a:extLst>
              <a:ext uri="{FF2B5EF4-FFF2-40B4-BE49-F238E27FC236}">
                <a16:creationId xmlns:a16="http://schemas.microsoft.com/office/drawing/2014/main" id="{6E97ED0D-AD35-4972-B4D2-A23A57BEB0E9}"/>
              </a:ext>
            </a:extLst>
          </p:cNvPr>
          <p:cNvSpPr>
            <a:spLocks noGrp="1"/>
          </p:cNvSpPr>
          <p:nvPr>
            <p:ph type="sldNum" sz="quarter" idx="12"/>
          </p:nvPr>
        </p:nvSpPr>
        <p:spPr>
          <a:xfrm>
            <a:off x="10634138" y="6356354"/>
            <a:ext cx="1530927" cy="365125"/>
          </a:xfrm>
        </p:spPr>
        <p:txBody>
          <a:bodyPr/>
          <a:lstStyle/>
          <a:p>
            <a:fld id="{4FAB73BC-B049-4115-A692-8D63A059BFB8}" type="slidenum">
              <a:rPr lang="en-US" smtClean="0"/>
              <a:pPr/>
              <a:t>43</a:t>
            </a:fld>
            <a:endParaRPr lang="en-US" dirty="0"/>
          </a:p>
        </p:txBody>
      </p:sp>
      <p:sp>
        <p:nvSpPr>
          <p:cNvPr id="13" name="TextBox 12">
            <a:extLst>
              <a:ext uri="{FF2B5EF4-FFF2-40B4-BE49-F238E27FC236}">
                <a16:creationId xmlns:a16="http://schemas.microsoft.com/office/drawing/2014/main" id="{0C03023D-53C0-4BC9-A947-226D2AB7AB87}"/>
              </a:ext>
            </a:extLst>
          </p:cNvPr>
          <p:cNvSpPr txBox="1"/>
          <p:nvPr/>
        </p:nvSpPr>
        <p:spPr>
          <a:xfrm>
            <a:off x="324197" y="5762489"/>
            <a:ext cx="6097772" cy="923330"/>
          </a:xfrm>
          <a:prstGeom prst="rect">
            <a:avLst/>
          </a:prstGeom>
          <a:noFill/>
        </p:spPr>
        <p:txBody>
          <a:bodyPr wrap="square">
            <a:spAutoFit/>
          </a:bodyPr>
          <a:lstStyle/>
          <a:p>
            <a:pPr latinLnBrk="0"/>
            <a:r>
              <a:rPr lang="en-US" sz="1800" dirty="0">
                <a:solidFill>
                  <a:schemeClr val="tx1">
                    <a:lumMod val="65000"/>
                    <a:lumOff val="35000"/>
                  </a:schemeClr>
                </a:solidFill>
              </a:rPr>
              <a:t>*</a:t>
            </a:r>
            <a:r>
              <a:rPr lang="en-US" sz="1800" i="1" dirty="0">
                <a:solidFill>
                  <a:schemeClr val="tx1">
                    <a:lumMod val="65000"/>
                    <a:lumOff val="35000"/>
                  </a:schemeClr>
                </a:solidFill>
              </a:rPr>
              <a:t>Contact your RDIC for assistance with  reasonableness process/determination including the offer of alternative accommodations.</a:t>
            </a:r>
          </a:p>
        </p:txBody>
      </p:sp>
    </p:spTree>
    <p:extLst>
      <p:ext uri="{BB962C8B-B14F-4D97-AF65-F5344CB8AC3E}">
        <p14:creationId xmlns:p14="http://schemas.microsoft.com/office/powerpoint/2010/main" val="5094181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B0B55BA1-D5B2-4062-9262-C9D37A73AA0F}"/>
              </a:ext>
            </a:extLst>
          </p:cNvPr>
          <p:cNvSpPr/>
          <p:nvPr/>
        </p:nvSpPr>
        <p:spPr>
          <a:xfrm>
            <a:off x="1" y="0"/>
            <a:ext cx="2209800" cy="6858000"/>
          </a:xfrm>
          <a:prstGeom prst="rect">
            <a:avLst/>
          </a:prstGeom>
          <a:solidFill>
            <a:srgbClr val="F2F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직사각형 3"/>
          <p:cNvSpPr/>
          <p:nvPr/>
        </p:nvSpPr>
        <p:spPr>
          <a:xfrm>
            <a:off x="0" y="1267691"/>
            <a:ext cx="5818909" cy="4322618"/>
          </a:xfrm>
          <a:prstGeom prst="rect">
            <a:avLst/>
          </a:prstGeom>
          <a:gradFill flip="none" rotWithShape="1">
            <a:gsLst>
              <a:gs pos="0">
                <a:schemeClr val="accent6">
                  <a:lumMod val="60000"/>
                  <a:lumOff val="40000"/>
                </a:schemeClr>
              </a:gs>
              <a:gs pos="22000">
                <a:schemeClr val="accent6">
                  <a:lumMod val="60000"/>
                  <a:lumOff val="40000"/>
                </a:schemeClr>
              </a:gs>
              <a:gs pos="100000">
                <a:schemeClr val="accent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TextBox 4"/>
          <p:cNvSpPr txBox="1"/>
          <p:nvPr/>
        </p:nvSpPr>
        <p:spPr>
          <a:xfrm>
            <a:off x="361507" y="2144108"/>
            <a:ext cx="4459760" cy="2308324"/>
          </a:xfrm>
          <a:prstGeom prst="rect">
            <a:avLst/>
          </a:prstGeom>
          <a:noFill/>
        </p:spPr>
        <p:txBody>
          <a:bodyPr wrap="square" rtlCol="0" anchor="ctr">
            <a:spAutoFit/>
          </a:bodyPr>
          <a:lstStyle/>
          <a:p>
            <a:pPr algn="r"/>
            <a:r>
              <a:rPr lang="fr-FR" altLang="ko-KR" sz="3600" dirty="0">
                <a:solidFill>
                  <a:schemeClr val="bg1"/>
                </a:solidFill>
                <a:latin typeface="+mj-lt"/>
              </a:rPr>
              <a:t>Applicant accepts alternative accommodations/ modifications?</a:t>
            </a:r>
          </a:p>
        </p:txBody>
      </p:sp>
      <p:sp>
        <p:nvSpPr>
          <p:cNvPr id="11" name="TextBox 10"/>
          <p:cNvSpPr txBox="1"/>
          <p:nvPr/>
        </p:nvSpPr>
        <p:spPr>
          <a:xfrm>
            <a:off x="7747000" y="497139"/>
            <a:ext cx="2787650" cy="523220"/>
          </a:xfrm>
          <a:prstGeom prst="rect">
            <a:avLst/>
          </a:prstGeom>
          <a:noFill/>
        </p:spPr>
        <p:txBody>
          <a:bodyPr wrap="square" rtlCol="0">
            <a:spAutoFit/>
          </a:bodyPr>
          <a:lstStyle/>
          <a:p>
            <a:r>
              <a:rPr lang="en-US" altLang="ko-KR" sz="2800" b="1" dirty="0">
                <a:solidFill>
                  <a:srgbClr val="619FCF"/>
                </a:solidFill>
                <a:latin typeface="+mj-lt"/>
                <a:cs typeface="Calibri" panose="020F0502020204030204" pitchFamily="34" charset="0"/>
              </a:rPr>
              <a:t>Yes?</a:t>
            </a:r>
            <a:endParaRPr lang="ko-KR" altLang="en-US" sz="2800" b="1" dirty="0">
              <a:solidFill>
                <a:srgbClr val="619FCF"/>
              </a:solidFill>
              <a:latin typeface="+mj-lt"/>
              <a:cs typeface="Calibri" panose="020F0502020204030204" pitchFamily="34" charset="0"/>
            </a:endParaRPr>
          </a:p>
        </p:txBody>
      </p:sp>
      <p:sp>
        <p:nvSpPr>
          <p:cNvPr id="12" name="TextBox 11"/>
          <p:cNvSpPr txBox="1"/>
          <p:nvPr/>
        </p:nvSpPr>
        <p:spPr>
          <a:xfrm>
            <a:off x="7747000" y="1133610"/>
            <a:ext cx="3980712" cy="1124923"/>
          </a:xfrm>
          <a:prstGeom prst="rect">
            <a:avLst/>
          </a:prstGeom>
          <a:noFill/>
        </p:spPr>
        <p:txBody>
          <a:bodyPr wrap="square" rtlCol="0">
            <a:spAutoFit/>
          </a:bodyPr>
          <a:lstStyle/>
          <a:p>
            <a:pPr>
              <a:lnSpc>
                <a:spcPct val="114000"/>
              </a:lnSpc>
            </a:pPr>
            <a:r>
              <a:rPr lang="en-US" altLang="ko-KR" sz="2000" dirty="0">
                <a:solidFill>
                  <a:schemeClr val="tx1">
                    <a:lumMod val="50000"/>
                    <a:lumOff val="50000"/>
                  </a:schemeClr>
                </a:solidFill>
                <a:cs typeface="Calibri" panose="020F0502020204030204" pitchFamily="34" charset="0"/>
              </a:rPr>
              <a:t> Enter accommodations/ modifications into accommodation plan and implement. Process ends.</a:t>
            </a:r>
          </a:p>
        </p:txBody>
      </p:sp>
      <p:sp>
        <p:nvSpPr>
          <p:cNvPr id="16" name="TextBox 15"/>
          <p:cNvSpPr txBox="1"/>
          <p:nvPr/>
        </p:nvSpPr>
        <p:spPr>
          <a:xfrm>
            <a:off x="7747000" y="2367526"/>
            <a:ext cx="2787650" cy="523220"/>
          </a:xfrm>
          <a:prstGeom prst="rect">
            <a:avLst/>
          </a:prstGeom>
          <a:noFill/>
        </p:spPr>
        <p:txBody>
          <a:bodyPr wrap="square" rtlCol="0">
            <a:spAutoFit/>
          </a:bodyPr>
          <a:lstStyle/>
          <a:p>
            <a:r>
              <a:rPr lang="en-US" altLang="ko-KR" sz="2800" b="1" dirty="0">
                <a:solidFill>
                  <a:srgbClr val="619FCF"/>
                </a:solidFill>
                <a:latin typeface="+mj-lt"/>
                <a:cs typeface="Calibri" panose="020F0502020204030204" pitchFamily="34" charset="0"/>
              </a:rPr>
              <a:t>No?</a:t>
            </a:r>
            <a:endParaRPr lang="ko-KR" altLang="en-US" sz="2800" b="1" dirty="0">
              <a:solidFill>
                <a:srgbClr val="619FCF"/>
              </a:solidFill>
              <a:latin typeface="+mj-lt"/>
              <a:cs typeface="Calibri" panose="020F0502020204030204" pitchFamily="34" charset="0"/>
            </a:endParaRPr>
          </a:p>
        </p:txBody>
      </p:sp>
      <p:sp>
        <p:nvSpPr>
          <p:cNvPr id="17" name="TextBox 16"/>
          <p:cNvSpPr txBox="1"/>
          <p:nvPr/>
        </p:nvSpPr>
        <p:spPr>
          <a:xfrm>
            <a:off x="7747000" y="2979310"/>
            <a:ext cx="3652610" cy="2879250"/>
          </a:xfrm>
          <a:prstGeom prst="rect">
            <a:avLst/>
          </a:prstGeom>
          <a:noFill/>
        </p:spPr>
        <p:txBody>
          <a:bodyPr wrap="square" rtlCol="0">
            <a:spAutoFit/>
          </a:bodyPr>
          <a:lstStyle/>
          <a:p>
            <a:pPr>
              <a:lnSpc>
                <a:spcPct val="114000"/>
              </a:lnSpc>
            </a:pPr>
            <a:r>
              <a:rPr lang="en-US" altLang="ko-KR" sz="2000" dirty="0">
                <a:solidFill>
                  <a:schemeClr val="tx1">
                    <a:lumMod val="50000"/>
                    <a:lumOff val="50000"/>
                  </a:schemeClr>
                </a:solidFill>
                <a:cs typeface="Calibri" panose="020F0502020204030204" pitchFamily="34" charset="0"/>
              </a:rPr>
              <a:t>Complete the Reasonableness Review Form found in Form 2-03 which will include a detailed center reasonableness analysis. If an undue burden, submit Reasonableness Review Form to RDIC for review and submission to the National Office.</a:t>
            </a:r>
          </a:p>
        </p:txBody>
      </p:sp>
      <p:pic>
        <p:nvPicPr>
          <p:cNvPr id="6" name="Graphic 5" descr="Badge Tick1 with solid fill">
            <a:extLst>
              <a:ext uri="{FF2B5EF4-FFF2-40B4-BE49-F238E27FC236}">
                <a16:creationId xmlns:a16="http://schemas.microsoft.com/office/drawing/2014/main" id="{2758737F-F098-4D3F-ACFE-FDD18BF813F0}"/>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667441" y="680875"/>
            <a:ext cx="914400" cy="914400"/>
          </a:xfrm>
          <a:prstGeom prst="rect">
            <a:avLst/>
          </a:prstGeom>
        </p:spPr>
      </p:pic>
      <p:pic>
        <p:nvPicPr>
          <p:cNvPr id="8" name="Graphic 7" descr="Badge Cross with solid fill">
            <a:extLst>
              <a:ext uri="{FF2B5EF4-FFF2-40B4-BE49-F238E27FC236}">
                <a16:creationId xmlns:a16="http://schemas.microsoft.com/office/drawing/2014/main" id="{E90D29CE-6D17-4A92-AECA-9ADB890FC4E8}"/>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734781" y="2562053"/>
            <a:ext cx="914400" cy="914400"/>
          </a:xfrm>
          <a:prstGeom prst="rect">
            <a:avLst/>
          </a:prstGeom>
        </p:spPr>
      </p:pic>
      <p:sp>
        <p:nvSpPr>
          <p:cNvPr id="43" name="Slide Number Placeholder 1">
            <a:extLst>
              <a:ext uri="{FF2B5EF4-FFF2-40B4-BE49-F238E27FC236}">
                <a16:creationId xmlns:a16="http://schemas.microsoft.com/office/drawing/2014/main" id="{6E97ED0D-AD35-4972-B4D2-A23A57BEB0E9}"/>
              </a:ext>
            </a:extLst>
          </p:cNvPr>
          <p:cNvSpPr>
            <a:spLocks noGrp="1"/>
          </p:cNvSpPr>
          <p:nvPr>
            <p:ph type="sldNum" sz="quarter" idx="12"/>
          </p:nvPr>
        </p:nvSpPr>
        <p:spPr>
          <a:xfrm>
            <a:off x="10634138" y="6356354"/>
            <a:ext cx="1530927" cy="365125"/>
          </a:xfrm>
        </p:spPr>
        <p:txBody>
          <a:bodyPr/>
          <a:lstStyle/>
          <a:p>
            <a:fld id="{4FAB73BC-B049-4115-A692-8D63A059BFB8}" type="slidenum">
              <a:rPr lang="en-US" smtClean="0"/>
              <a:pPr/>
              <a:t>44</a:t>
            </a:fld>
            <a:endParaRPr lang="en-US" dirty="0"/>
          </a:p>
        </p:txBody>
      </p:sp>
    </p:spTree>
    <p:extLst>
      <p:ext uri="{BB962C8B-B14F-4D97-AF65-F5344CB8AC3E}">
        <p14:creationId xmlns:p14="http://schemas.microsoft.com/office/powerpoint/2010/main" val="30520066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DCFCD-4058-40AE-BD30-E6BE94CCB6A4}"/>
              </a:ext>
            </a:extLst>
          </p:cNvPr>
          <p:cNvSpPr>
            <a:spLocks noGrp="1"/>
          </p:cNvSpPr>
          <p:nvPr>
            <p:ph type="title"/>
          </p:nvPr>
        </p:nvSpPr>
        <p:spPr>
          <a:xfrm>
            <a:off x="199755" y="1123841"/>
            <a:ext cx="3053806" cy="4601183"/>
          </a:xfrm>
        </p:spPr>
        <p:txBody>
          <a:bodyPr/>
          <a:lstStyle/>
          <a:p>
            <a:r>
              <a:rPr lang="en-US" dirty="0"/>
              <a:t>Reasonableness Decision</a:t>
            </a:r>
          </a:p>
        </p:txBody>
      </p:sp>
      <p:sp>
        <p:nvSpPr>
          <p:cNvPr id="4" name="Slide Number Placeholder 3">
            <a:extLst>
              <a:ext uri="{FF2B5EF4-FFF2-40B4-BE49-F238E27FC236}">
                <a16:creationId xmlns:a16="http://schemas.microsoft.com/office/drawing/2014/main" id="{9DEF8451-3668-4CD8-87A3-63B6B2DE8154}"/>
              </a:ext>
            </a:extLst>
          </p:cNvPr>
          <p:cNvSpPr>
            <a:spLocks noGrp="1"/>
          </p:cNvSpPr>
          <p:nvPr>
            <p:ph type="sldNum" sz="quarter" idx="12"/>
          </p:nvPr>
        </p:nvSpPr>
        <p:spPr/>
        <p:txBody>
          <a:bodyPr/>
          <a:lstStyle/>
          <a:p>
            <a:fld id="{4FAB73BC-B049-4115-A692-8D63A059BFB8}" type="slidenum">
              <a:rPr lang="en-US" smtClean="0"/>
              <a:pPr/>
              <a:t>45</a:t>
            </a:fld>
            <a:endParaRPr lang="en-US" dirty="0"/>
          </a:p>
        </p:txBody>
      </p:sp>
      <p:sp>
        <p:nvSpPr>
          <p:cNvPr id="7" name="Freeform: Shape 6">
            <a:extLst>
              <a:ext uri="{FF2B5EF4-FFF2-40B4-BE49-F238E27FC236}">
                <a16:creationId xmlns:a16="http://schemas.microsoft.com/office/drawing/2014/main" id="{3CE092E2-85F9-450F-997E-743659B9523A}"/>
              </a:ext>
            </a:extLst>
          </p:cNvPr>
          <p:cNvSpPr/>
          <p:nvPr/>
        </p:nvSpPr>
        <p:spPr>
          <a:xfrm>
            <a:off x="4869710" y="721332"/>
            <a:ext cx="5151313" cy="2596026"/>
          </a:xfrm>
          <a:custGeom>
            <a:avLst/>
            <a:gdLst>
              <a:gd name="connsiteX0" fmla="*/ 0 w 5151313"/>
              <a:gd name="connsiteY0" fmla="*/ 0 h 3090788"/>
              <a:gd name="connsiteX1" fmla="*/ 5151313 w 5151313"/>
              <a:gd name="connsiteY1" fmla="*/ 0 h 3090788"/>
              <a:gd name="connsiteX2" fmla="*/ 5151313 w 5151313"/>
              <a:gd name="connsiteY2" fmla="*/ 3090788 h 3090788"/>
              <a:gd name="connsiteX3" fmla="*/ 0 w 5151313"/>
              <a:gd name="connsiteY3" fmla="*/ 3090788 h 3090788"/>
              <a:gd name="connsiteX4" fmla="*/ 0 w 5151313"/>
              <a:gd name="connsiteY4" fmla="*/ 0 h 3090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1313" h="3090788">
                <a:moveTo>
                  <a:pt x="0" y="0"/>
                </a:moveTo>
                <a:lnTo>
                  <a:pt x="5151313" y="0"/>
                </a:lnTo>
                <a:lnTo>
                  <a:pt x="5151313" y="3090788"/>
                </a:lnTo>
                <a:lnTo>
                  <a:pt x="0" y="3090788"/>
                </a:lnTo>
                <a:lnTo>
                  <a:pt x="0" y="0"/>
                </a:lnTo>
                <a:close/>
              </a:path>
            </a:pathLst>
          </a:custGeom>
          <a:solidFill>
            <a:schemeClr val="tx1">
              <a:lumMod val="65000"/>
              <a:lumOff val="35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3200" kern="1200" dirty="0"/>
              <a:t>National Office </a:t>
            </a:r>
          </a:p>
          <a:p>
            <a:pPr marL="0" lvl="0" indent="0" algn="ctr" defTabSz="2133600">
              <a:lnSpc>
                <a:spcPct val="90000"/>
              </a:lnSpc>
              <a:spcBef>
                <a:spcPct val="0"/>
              </a:spcBef>
              <a:spcAft>
                <a:spcPct val="35000"/>
              </a:spcAft>
              <a:buNone/>
            </a:pPr>
            <a:r>
              <a:rPr lang="en-US" sz="3200" kern="1200" dirty="0"/>
              <a:t>issues a decision. </a:t>
            </a:r>
          </a:p>
        </p:txBody>
      </p:sp>
      <p:sp>
        <p:nvSpPr>
          <p:cNvPr id="8" name="Freeform: Shape 7">
            <a:extLst>
              <a:ext uri="{FF2B5EF4-FFF2-40B4-BE49-F238E27FC236}">
                <a16:creationId xmlns:a16="http://schemas.microsoft.com/office/drawing/2014/main" id="{DFBAD074-92BB-4CA3-907F-B86621033E12}"/>
              </a:ext>
            </a:extLst>
          </p:cNvPr>
          <p:cNvSpPr/>
          <p:nvPr/>
        </p:nvSpPr>
        <p:spPr>
          <a:xfrm>
            <a:off x="4869710" y="3414548"/>
            <a:ext cx="5151313" cy="2596026"/>
          </a:xfrm>
          <a:custGeom>
            <a:avLst/>
            <a:gdLst>
              <a:gd name="connsiteX0" fmla="*/ 0 w 5151313"/>
              <a:gd name="connsiteY0" fmla="*/ 0 h 3090788"/>
              <a:gd name="connsiteX1" fmla="*/ 5151313 w 5151313"/>
              <a:gd name="connsiteY1" fmla="*/ 0 h 3090788"/>
              <a:gd name="connsiteX2" fmla="*/ 5151313 w 5151313"/>
              <a:gd name="connsiteY2" fmla="*/ 3090788 h 3090788"/>
              <a:gd name="connsiteX3" fmla="*/ 0 w 5151313"/>
              <a:gd name="connsiteY3" fmla="*/ 3090788 h 3090788"/>
              <a:gd name="connsiteX4" fmla="*/ 0 w 5151313"/>
              <a:gd name="connsiteY4" fmla="*/ 0 h 3090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1313" h="3090788">
                <a:moveTo>
                  <a:pt x="0" y="0"/>
                </a:moveTo>
                <a:lnTo>
                  <a:pt x="5151313" y="0"/>
                </a:lnTo>
                <a:lnTo>
                  <a:pt x="5151313" y="3090788"/>
                </a:lnTo>
                <a:lnTo>
                  <a:pt x="0" y="3090788"/>
                </a:lnTo>
                <a:lnTo>
                  <a:pt x="0" y="0"/>
                </a:lnTo>
                <a:close/>
              </a:path>
            </a:pathLst>
          </a:custGeom>
          <a:solidFill>
            <a:srgbClr val="00B050"/>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82880" tIns="182880" rIns="182880" bIns="182880" numCol="1" spcCol="1270" anchor="ctr" anchorCtr="0">
            <a:noAutofit/>
          </a:bodyPr>
          <a:lstStyle/>
          <a:p>
            <a:pPr marL="0" lvl="0" indent="0" algn="ctr" defTabSz="2133600">
              <a:lnSpc>
                <a:spcPct val="114000"/>
              </a:lnSpc>
              <a:spcBef>
                <a:spcPct val="0"/>
              </a:spcBef>
              <a:buNone/>
            </a:pPr>
            <a:r>
              <a:rPr lang="en-US" sz="3200" kern="1200" dirty="0"/>
              <a:t>The center </a:t>
            </a:r>
          </a:p>
          <a:p>
            <a:pPr marL="0" lvl="0" indent="0" algn="ctr" defTabSz="2133600">
              <a:lnSpc>
                <a:spcPct val="114000"/>
              </a:lnSpc>
              <a:spcBef>
                <a:spcPct val="0"/>
              </a:spcBef>
              <a:buNone/>
            </a:pPr>
            <a:r>
              <a:rPr lang="en-US" sz="3200" kern="1200" dirty="0"/>
              <a:t>will be notified </a:t>
            </a:r>
          </a:p>
          <a:p>
            <a:pPr marL="0" lvl="0" indent="0" algn="ctr" defTabSz="2133600">
              <a:lnSpc>
                <a:spcPct val="114000"/>
              </a:lnSpc>
              <a:spcBef>
                <a:spcPct val="0"/>
              </a:spcBef>
              <a:buNone/>
            </a:pPr>
            <a:r>
              <a:rPr lang="en-US" sz="3200" kern="1200" dirty="0"/>
              <a:t>of the </a:t>
            </a:r>
          </a:p>
          <a:p>
            <a:pPr marL="0" lvl="0" indent="0" algn="ctr" defTabSz="2133600">
              <a:lnSpc>
                <a:spcPct val="114000"/>
              </a:lnSpc>
              <a:spcBef>
                <a:spcPct val="0"/>
              </a:spcBef>
              <a:buNone/>
            </a:pPr>
            <a:r>
              <a:rPr lang="en-US" sz="3200" kern="1200" dirty="0"/>
              <a:t>National Office’s decision</a:t>
            </a:r>
          </a:p>
        </p:txBody>
      </p:sp>
    </p:spTree>
    <p:extLst>
      <p:ext uri="{BB962C8B-B14F-4D97-AF65-F5344CB8AC3E}">
        <p14:creationId xmlns:p14="http://schemas.microsoft.com/office/powerpoint/2010/main" val="12983539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2210570-1984-4DD8-B995-3521D1F533D5}"/>
              </a:ext>
            </a:extLst>
          </p:cNvPr>
          <p:cNvSpPr>
            <a:spLocks noGrp="1"/>
          </p:cNvSpPr>
          <p:nvPr>
            <p:ph type="sldNum" sz="quarter" idx="12"/>
          </p:nvPr>
        </p:nvSpPr>
        <p:spPr/>
        <p:txBody>
          <a:bodyPr/>
          <a:lstStyle/>
          <a:p>
            <a:fld id="{4FAB73BC-B049-4115-A692-8D63A059BFB8}" type="slidenum">
              <a:rPr lang="en-US" smtClean="0"/>
              <a:pPr/>
              <a:t>46</a:t>
            </a:fld>
            <a:endParaRPr lang="en-US" dirty="0"/>
          </a:p>
        </p:txBody>
      </p:sp>
      <p:pic>
        <p:nvPicPr>
          <p:cNvPr id="3" name="Picture 2">
            <a:extLst>
              <a:ext uri="{FF2B5EF4-FFF2-40B4-BE49-F238E27FC236}">
                <a16:creationId xmlns:a16="http://schemas.microsoft.com/office/drawing/2014/main" id="{3BD11A44-6787-B0DF-F987-B1C28511B6B2}"/>
              </a:ext>
            </a:extLst>
          </p:cNvPr>
          <p:cNvPicPr>
            <a:picLocks noChangeAspect="1"/>
          </p:cNvPicPr>
          <p:nvPr/>
        </p:nvPicPr>
        <p:blipFill>
          <a:blip r:embed="rId3"/>
          <a:stretch>
            <a:fillRect/>
          </a:stretch>
        </p:blipFill>
        <p:spPr>
          <a:xfrm>
            <a:off x="683613" y="224838"/>
            <a:ext cx="10824774" cy="6097956"/>
          </a:xfrm>
          <a:prstGeom prst="rect">
            <a:avLst/>
          </a:prstGeom>
        </p:spPr>
      </p:pic>
      <p:sp>
        <p:nvSpPr>
          <p:cNvPr id="4" name="Rectangle 3">
            <a:extLst>
              <a:ext uri="{FF2B5EF4-FFF2-40B4-BE49-F238E27FC236}">
                <a16:creationId xmlns:a16="http://schemas.microsoft.com/office/drawing/2014/main" id="{7A245AB3-2D8E-1FF9-2878-31CB2B2370D9}"/>
              </a:ext>
            </a:extLst>
          </p:cNvPr>
          <p:cNvSpPr/>
          <p:nvPr/>
        </p:nvSpPr>
        <p:spPr>
          <a:xfrm>
            <a:off x="951399" y="4307723"/>
            <a:ext cx="3224185" cy="173366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8B8E839-F5BB-6B81-A250-48B185B6728E}"/>
              </a:ext>
            </a:extLst>
          </p:cNvPr>
          <p:cNvSpPr/>
          <p:nvPr/>
        </p:nvSpPr>
        <p:spPr>
          <a:xfrm>
            <a:off x="4327984" y="3677862"/>
            <a:ext cx="3224185" cy="1290554"/>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1930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Q">
            <a:extLst>
              <a:ext uri="{FF2B5EF4-FFF2-40B4-BE49-F238E27FC236}">
                <a16:creationId xmlns:a16="http://schemas.microsoft.com/office/drawing/2014/main" id="{0CE5DD90-E76F-4DB4-B5B2-AA6BB54BF856}"/>
              </a:ext>
            </a:extLst>
          </p:cNvPr>
          <p:cNvSpPr txBox="1"/>
          <p:nvPr/>
        </p:nvSpPr>
        <p:spPr>
          <a:xfrm rot="16200000">
            <a:off x="-1708758" y="2211261"/>
            <a:ext cx="4694549" cy="1327286"/>
          </a:xfrm>
          <a:prstGeom prst="rect">
            <a:avLst/>
          </a:prstGeom>
          <a:noFill/>
        </p:spPr>
        <p:txBody>
          <a:bodyPr wrap="square" lIns="0" tIns="0" rIns="0" bIns="0" rtlCol="0" anchor="ctr">
            <a:spAutoFit/>
          </a:bodyPr>
          <a:lstStyle/>
          <a:p>
            <a:pPr algn="ctr"/>
            <a:r>
              <a:rPr lang="en-US" sz="8625" dirty="0">
                <a:solidFill>
                  <a:schemeClr val="bg1">
                    <a:lumMod val="50000"/>
                  </a:schemeClr>
                </a:solidFill>
                <a:latin typeface="Corbel" panose="020B0503020204020204" pitchFamily="34" charset="0"/>
                <a:cs typeface="Arial" panose="020B0604020202020204" pitchFamily="34" charset="0"/>
              </a:rPr>
              <a:t>Question</a:t>
            </a:r>
          </a:p>
        </p:txBody>
      </p:sp>
      <p:sp>
        <p:nvSpPr>
          <p:cNvPr id="6" name="Question">
            <a:extLst>
              <a:ext uri="{FF2B5EF4-FFF2-40B4-BE49-F238E27FC236}">
                <a16:creationId xmlns:a16="http://schemas.microsoft.com/office/drawing/2014/main" id="{07D04D76-1EE2-4C28-9B9F-4E3791009686}"/>
              </a:ext>
            </a:extLst>
          </p:cNvPr>
          <p:cNvSpPr txBox="1">
            <a:spLocks/>
          </p:cNvSpPr>
          <p:nvPr/>
        </p:nvSpPr>
        <p:spPr>
          <a:xfrm>
            <a:off x="1595859" y="700313"/>
            <a:ext cx="4254635" cy="4521866"/>
          </a:xfrm>
          <a:prstGeom prst="rect">
            <a:avLst/>
          </a:prstGeom>
        </p:spPr>
        <p:txBody>
          <a:bodyPr anchor="ctr">
            <a:noAutofit/>
          </a:bodyPr>
          <a:lstStyle>
            <a:lvl1pPr marL="0" indent="0" algn="l" defTabSz="914400" rtl="0" eaLnBrk="1" latinLnBrk="0" hangingPunct="1">
              <a:lnSpc>
                <a:spcPct val="90000"/>
              </a:lnSpc>
              <a:spcBef>
                <a:spcPts val="0"/>
              </a:spcBef>
              <a:buClr>
                <a:schemeClr val="accent1"/>
              </a:buClr>
              <a:buFont typeface="Wingdings 2" pitchFamily="18" charset="2"/>
              <a:buNone/>
              <a:defRPr sz="2400" kern="1200" baseline="0">
                <a:solidFill>
                  <a:schemeClr val="tx1">
                    <a:lumMod val="65000"/>
                    <a:lumOff val="35000"/>
                  </a:schemeClr>
                </a:solidFill>
                <a:latin typeface="+mn-lt"/>
                <a:ea typeface="+mn-ea"/>
                <a:cs typeface="+mn-cs"/>
              </a:defRPr>
            </a:lvl1pPr>
            <a:lvl2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3pPr>
            <a:lvl4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4pPr>
            <a:lvl5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5pPr>
            <a:lvl6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6pPr>
            <a:lvl7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7pPr>
            <a:lvl8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8pPr>
            <a:lvl9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9pPr>
          </a:lstStyle>
          <a:p>
            <a:pPr algn="ctr"/>
            <a:r>
              <a:rPr lang="en-US" sz="4000" dirty="0">
                <a:solidFill>
                  <a:srgbClr val="00B050"/>
                </a:solidFill>
              </a:rPr>
              <a:t>What should the Disability Accommodation Committee (DAC) consider when reviewing a request for an assistance animal?</a:t>
            </a:r>
          </a:p>
        </p:txBody>
      </p:sp>
      <p:sp>
        <p:nvSpPr>
          <p:cNvPr id="7" name="Rectangle 6">
            <a:extLst>
              <a:ext uri="{FF2B5EF4-FFF2-40B4-BE49-F238E27FC236}">
                <a16:creationId xmlns:a16="http://schemas.microsoft.com/office/drawing/2014/main" id="{139FA49D-F4E7-49D5-8B73-DBE0F0DE6C84}"/>
              </a:ext>
            </a:extLst>
          </p:cNvPr>
          <p:cNvSpPr/>
          <p:nvPr/>
        </p:nvSpPr>
        <p:spPr bwMode="invGray">
          <a:xfrm>
            <a:off x="0" y="5749807"/>
            <a:ext cx="12192000" cy="11081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Slide Number Placeholder 1">
            <a:extLst>
              <a:ext uri="{FF2B5EF4-FFF2-40B4-BE49-F238E27FC236}">
                <a16:creationId xmlns:a16="http://schemas.microsoft.com/office/drawing/2014/main" id="{3D691F78-261F-492E-8FEC-09C18BEE6CC2}"/>
              </a:ext>
            </a:extLst>
          </p:cNvPr>
          <p:cNvSpPr>
            <a:spLocks noGrp="1"/>
          </p:cNvSpPr>
          <p:nvPr>
            <p:ph type="sldNum" sz="quarter" idx="12"/>
          </p:nvPr>
        </p:nvSpPr>
        <p:spPr/>
        <p:txBody>
          <a:bodyPr/>
          <a:lstStyle/>
          <a:p>
            <a:fld id="{4FAB73BC-B049-4115-A692-8D63A059BFB8}" type="slidenum">
              <a:rPr lang="en-US" smtClean="0"/>
              <a:pPr/>
              <a:t>47</a:t>
            </a:fld>
            <a:endParaRPr lang="en-US" dirty="0"/>
          </a:p>
        </p:txBody>
      </p:sp>
      <p:pic>
        <p:nvPicPr>
          <p:cNvPr id="4" name="Picture 3" descr="A picture containing wall, indoor, aircraft&#10;&#10;Description generated with high confidence">
            <a:extLst>
              <a:ext uri="{FF2B5EF4-FFF2-40B4-BE49-F238E27FC236}">
                <a16:creationId xmlns:a16="http://schemas.microsoft.com/office/drawing/2014/main" id="{E5CA12B4-5EEB-40B1-8FA3-8B970C2C8B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50494" y="1082198"/>
            <a:ext cx="4783644" cy="3585411"/>
          </a:xfrm>
          <a:prstGeom prst="rect">
            <a:avLst/>
          </a:prstGeom>
        </p:spPr>
      </p:pic>
    </p:spTree>
    <p:extLst>
      <p:ext uri="{BB962C8B-B14F-4D97-AF65-F5344CB8AC3E}">
        <p14:creationId xmlns:p14="http://schemas.microsoft.com/office/powerpoint/2010/main" val="12568517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
            <a:extLst>
              <a:ext uri="{FF2B5EF4-FFF2-40B4-BE49-F238E27FC236}">
                <a16:creationId xmlns:a16="http://schemas.microsoft.com/office/drawing/2014/main" id="{F8C93B54-AF3F-4374-B6AC-282174C0EB37}"/>
              </a:ext>
            </a:extLst>
          </p:cNvPr>
          <p:cNvSpPr txBox="1"/>
          <p:nvPr/>
        </p:nvSpPr>
        <p:spPr>
          <a:xfrm rot="16200000">
            <a:off x="-1256439" y="2211261"/>
            <a:ext cx="3840164" cy="1327286"/>
          </a:xfrm>
          <a:prstGeom prst="rect">
            <a:avLst/>
          </a:prstGeom>
          <a:noFill/>
        </p:spPr>
        <p:txBody>
          <a:bodyPr wrap="square" lIns="0" tIns="0" rIns="0" bIns="0" rtlCol="0" anchor="ctr">
            <a:spAutoFit/>
          </a:bodyPr>
          <a:lstStyle/>
          <a:p>
            <a:pPr algn="just"/>
            <a:r>
              <a:rPr lang="en-US" sz="8625" dirty="0">
                <a:solidFill>
                  <a:schemeClr val="bg1">
                    <a:lumMod val="50000"/>
                  </a:schemeClr>
                </a:solidFill>
                <a:latin typeface="Corbel" panose="020B0503020204020204" pitchFamily="34" charset="0"/>
                <a:cs typeface="Arial" panose="020B0604020202020204" pitchFamily="34" charset="0"/>
              </a:rPr>
              <a:t>Answer</a:t>
            </a:r>
          </a:p>
        </p:txBody>
      </p:sp>
      <p:sp>
        <p:nvSpPr>
          <p:cNvPr id="3" name="Question">
            <a:extLst>
              <a:ext uri="{FF2B5EF4-FFF2-40B4-BE49-F238E27FC236}">
                <a16:creationId xmlns:a16="http://schemas.microsoft.com/office/drawing/2014/main" id="{E8BB55CB-D0ED-4E0E-B924-F532C0AF7344}"/>
              </a:ext>
            </a:extLst>
          </p:cNvPr>
          <p:cNvSpPr txBox="1">
            <a:spLocks/>
          </p:cNvSpPr>
          <p:nvPr/>
        </p:nvSpPr>
        <p:spPr>
          <a:xfrm>
            <a:off x="1735664" y="1186601"/>
            <a:ext cx="8720671" cy="4257350"/>
          </a:xfrm>
          <a:prstGeom prst="rect">
            <a:avLst/>
          </a:prstGeom>
        </p:spPr>
        <p:txBody>
          <a:bodyPr anchor="ctr">
            <a:noAutofit/>
          </a:bodyPr>
          <a:lstStyle>
            <a:lvl1pPr marL="0" indent="0" algn="l" defTabSz="914400" rtl="0" eaLnBrk="1" latinLnBrk="0" hangingPunct="1">
              <a:lnSpc>
                <a:spcPct val="90000"/>
              </a:lnSpc>
              <a:spcBef>
                <a:spcPts val="0"/>
              </a:spcBef>
              <a:buClr>
                <a:schemeClr val="accent1"/>
              </a:buClr>
              <a:buFont typeface="Wingdings 2" pitchFamily="18" charset="2"/>
              <a:buNone/>
              <a:defRPr sz="2400" kern="1200" baseline="0">
                <a:solidFill>
                  <a:schemeClr val="tx1">
                    <a:lumMod val="65000"/>
                    <a:lumOff val="35000"/>
                  </a:schemeClr>
                </a:solidFill>
                <a:latin typeface="+mn-lt"/>
                <a:ea typeface="+mn-ea"/>
                <a:cs typeface="+mn-cs"/>
              </a:defRPr>
            </a:lvl1pPr>
            <a:lvl2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3pPr>
            <a:lvl4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4pPr>
            <a:lvl5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5pPr>
            <a:lvl6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6pPr>
            <a:lvl7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7pPr>
            <a:lvl8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8pPr>
            <a:lvl9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9pPr>
          </a:lstStyle>
          <a:p>
            <a:pPr marL="457200" indent="-457200">
              <a:lnSpc>
                <a:spcPct val="114000"/>
              </a:lnSpc>
              <a:buFont typeface="Wingdings" panose="05000000000000000000" pitchFamily="2" charset="2"/>
              <a:buChar char="§"/>
            </a:pPr>
            <a:r>
              <a:rPr lang="en-US" sz="2800" dirty="0"/>
              <a:t>During the DAC, discuss:</a:t>
            </a:r>
          </a:p>
          <a:p>
            <a:pPr marL="914400" lvl="1" indent="-452438">
              <a:lnSpc>
                <a:spcPct val="114000"/>
              </a:lnSpc>
              <a:buFont typeface="Wingdings" panose="05000000000000000000" pitchFamily="2" charset="2"/>
              <a:buChar char="§"/>
            </a:pPr>
            <a:r>
              <a:rPr lang="en-US" dirty="0"/>
              <a:t>behavior expectations</a:t>
            </a:r>
          </a:p>
          <a:p>
            <a:pPr marL="914400" lvl="1" indent="-452438">
              <a:lnSpc>
                <a:spcPct val="114000"/>
              </a:lnSpc>
              <a:buFont typeface="Wingdings" panose="05000000000000000000" pitchFamily="2" charset="2"/>
              <a:buChar char="§"/>
            </a:pPr>
            <a:r>
              <a:rPr lang="en-US" dirty="0"/>
              <a:t>the details of how the assistance animal will be cared for and monitored </a:t>
            </a:r>
          </a:p>
          <a:p>
            <a:pPr marL="914400" lvl="1" indent="-452438">
              <a:lnSpc>
                <a:spcPct val="114000"/>
              </a:lnSpc>
              <a:buFont typeface="Wingdings" panose="05000000000000000000" pitchFamily="2" charset="2"/>
              <a:buChar char="§"/>
            </a:pPr>
            <a:r>
              <a:rPr lang="en-US" dirty="0"/>
              <a:t>any accommodations that will be needed to allow the student to attend to these necessary tasks</a:t>
            </a:r>
          </a:p>
          <a:p>
            <a:pPr marL="914400" lvl="1" indent="-452438">
              <a:lnSpc>
                <a:spcPct val="114000"/>
              </a:lnSpc>
              <a:buFont typeface="Wingdings" panose="05000000000000000000" pitchFamily="2" charset="2"/>
              <a:buChar char="§"/>
            </a:pPr>
            <a:r>
              <a:rPr lang="en-US" dirty="0"/>
              <a:t>other specific accommodations needed by the student</a:t>
            </a:r>
          </a:p>
          <a:p>
            <a:pPr marL="1379538" indent="-457200">
              <a:lnSpc>
                <a:spcPct val="114000"/>
              </a:lnSpc>
              <a:buFont typeface="Wingdings" panose="05000000000000000000" pitchFamily="2" charset="2"/>
              <a:buChar char="§"/>
            </a:pPr>
            <a:endParaRPr lang="en-US" sz="2800" dirty="0"/>
          </a:p>
        </p:txBody>
      </p:sp>
      <p:sp>
        <p:nvSpPr>
          <p:cNvPr id="4" name="Rectangle 3">
            <a:extLst>
              <a:ext uri="{FF2B5EF4-FFF2-40B4-BE49-F238E27FC236}">
                <a16:creationId xmlns:a16="http://schemas.microsoft.com/office/drawing/2014/main" id="{E55FC140-013E-41EF-8672-FEA432BF77F0}"/>
              </a:ext>
            </a:extLst>
          </p:cNvPr>
          <p:cNvSpPr/>
          <p:nvPr/>
        </p:nvSpPr>
        <p:spPr bwMode="invGray">
          <a:xfrm>
            <a:off x="0" y="5749807"/>
            <a:ext cx="12192000" cy="11081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6" name="Title 5">
            <a:extLst>
              <a:ext uri="{FF2B5EF4-FFF2-40B4-BE49-F238E27FC236}">
                <a16:creationId xmlns:a16="http://schemas.microsoft.com/office/drawing/2014/main" id="{5AEE0582-7E8F-436C-8F79-19F52DC0F8A0}"/>
              </a:ext>
            </a:extLst>
          </p:cNvPr>
          <p:cNvSpPr txBox="1">
            <a:spLocks/>
          </p:cNvSpPr>
          <p:nvPr/>
        </p:nvSpPr>
        <p:spPr>
          <a:xfrm>
            <a:off x="663642" y="567102"/>
            <a:ext cx="11281144" cy="775440"/>
          </a:xfrm>
          <a:prstGeom prst="rect">
            <a:avLst/>
          </a:prstGeom>
        </p:spPr>
        <p:txBody>
          <a:bodyPr>
            <a:noAutofit/>
          </a:bodyPr>
          <a:lstStyle>
            <a:lvl1pPr algn="l" defTabSz="914400" rtl="0" eaLnBrk="1" latinLnBrk="0" hangingPunct="1">
              <a:lnSpc>
                <a:spcPct val="90000"/>
              </a:lnSpc>
              <a:spcBef>
                <a:spcPct val="0"/>
              </a:spcBef>
              <a:buNone/>
              <a:defRPr sz="2400" b="1" kern="1200" spc="-60" baseline="0">
                <a:solidFill>
                  <a:schemeClr val="tx1">
                    <a:alpha val="63000"/>
                  </a:schemeClr>
                </a:solidFill>
                <a:latin typeface="+mj-lt"/>
                <a:ea typeface="+mj-ea"/>
                <a:cs typeface="+mj-cs"/>
              </a:defRPr>
            </a:lvl1pPr>
          </a:lstStyle>
          <a:p>
            <a:pPr algn="ctr">
              <a:lnSpc>
                <a:spcPct val="100000"/>
              </a:lnSpc>
            </a:pPr>
            <a:r>
              <a:rPr lang="en-US" sz="4000" dirty="0">
                <a:solidFill>
                  <a:srgbClr val="0070C0"/>
                </a:solidFill>
              </a:rPr>
              <a:t>Reviewing a Request for an Assistance Animal</a:t>
            </a:r>
          </a:p>
        </p:txBody>
      </p:sp>
      <p:sp>
        <p:nvSpPr>
          <p:cNvPr id="5" name="Slide Number Placeholder 4">
            <a:extLst>
              <a:ext uri="{FF2B5EF4-FFF2-40B4-BE49-F238E27FC236}">
                <a16:creationId xmlns:a16="http://schemas.microsoft.com/office/drawing/2014/main" id="{73AB9931-14BB-48E1-A426-EE2717EBFABA}"/>
              </a:ext>
            </a:extLst>
          </p:cNvPr>
          <p:cNvSpPr>
            <a:spLocks noGrp="1"/>
          </p:cNvSpPr>
          <p:nvPr>
            <p:ph type="sldNum" sz="quarter" idx="12"/>
          </p:nvPr>
        </p:nvSpPr>
        <p:spPr/>
        <p:txBody>
          <a:bodyPr/>
          <a:lstStyle/>
          <a:p>
            <a:fld id="{4FAB73BC-B049-4115-A692-8D63A059BFB8}" type="slidenum">
              <a:rPr lang="en-US" smtClean="0"/>
              <a:pPr/>
              <a:t>48</a:t>
            </a:fld>
            <a:endParaRPr lang="en-US" dirty="0"/>
          </a:p>
        </p:txBody>
      </p:sp>
    </p:spTree>
    <p:extLst>
      <p:ext uri="{BB962C8B-B14F-4D97-AF65-F5344CB8AC3E}">
        <p14:creationId xmlns:p14="http://schemas.microsoft.com/office/powerpoint/2010/main" val="13591323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
            <a:extLst>
              <a:ext uri="{FF2B5EF4-FFF2-40B4-BE49-F238E27FC236}">
                <a16:creationId xmlns:a16="http://schemas.microsoft.com/office/drawing/2014/main" id="{F8C93B54-AF3F-4374-B6AC-282174C0EB37}"/>
              </a:ext>
            </a:extLst>
          </p:cNvPr>
          <p:cNvSpPr txBox="1"/>
          <p:nvPr/>
        </p:nvSpPr>
        <p:spPr>
          <a:xfrm rot="16200000">
            <a:off x="-1256439" y="2211261"/>
            <a:ext cx="3840164" cy="1327286"/>
          </a:xfrm>
          <a:prstGeom prst="rect">
            <a:avLst/>
          </a:prstGeom>
          <a:noFill/>
        </p:spPr>
        <p:txBody>
          <a:bodyPr wrap="square" lIns="0" tIns="0" rIns="0" bIns="0" rtlCol="0" anchor="ctr">
            <a:spAutoFit/>
          </a:bodyPr>
          <a:lstStyle/>
          <a:p>
            <a:pPr algn="just"/>
            <a:r>
              <a:rPr lang="en-US" sz="8625" dirty="0">
                <a:solidFill>
                  <a:schemeClr val="bg1">
                    <a:lumMod val="50000"/>
                  </a:schemeClr>
                </a:solidFill>
                <a:latin typeface="Corbel" panose="020B0503020204020204" pitchFamily="34" charset="0"/>
                <a:cs typeface="Arial" panose="020B0604020202020204" pitchFamily="34" charset="0"/>
              </a:rPr>
              <a:t>Answer</a:t>
            </a:r>
          </a:p>
        </p:txBody>
      </p:sp>
      <p:sp>
        <p:nvSpPr>
          <p:cNvPr id="3" name="Question">
            <a:extLst>
              <a:ext uri="{FF2B5EF4-FFF2-40B4-BE49-F238E27FC236}">
                <a16:creationId xmlns:a16="http://schemas.microsoft.com/office/drawing/2014/main" id="{E8BB55CB-D0ED-4E0E-B924-F532C0AF7344}"/>
              </a:ext>
            </a:extLst>
          </p:cNvPr>
          <p:cNvSpPr txBox="1">
            <a:spLocks/>
          </p:cNvSpPr>
          <p:nvPr/>
        </p:nvSpPr>
        <p:spPr>
          <a:xfrm>
            <a:off x="5518484" y="1385455"/>
            <a:ext cx="4937851" cy="4058496"/>
          </a:xfrm>
          <a:prstGeom prst="rect">
            <a:avLst/>
          </a:prstGeom>
        </p:spPr>
        <p:txBody>
          <a:bodyPr anchor="t">
            <a:noAutofit/>
          </a:bodyPr>
          <a:lstStyle>
            <a:lvl1pPr marL="0" indent="0" algn="l" defTabSz="914400" rtl="0" eaLnBrk="1" latinLnBrk="0" hangingPunct="1">
              <a:lnSpc>
                <a:spcPct val="90000"/>
              </a:lnSpc>
              <a:spcBef>
                <a:spcPts val="0"/>
              </a:spcBef>
              <a:buClr>
                <a:schemeClr val="accent1"/>
              </a:buClr>
              <a:buFont typeface="Wingdings 2" pitchFamily="18" charset="2"/>
              <a:buNone/>
              <a:defRPr sz="2400" kern="1200" baseline="0">
                <a:solidFill>
                  <a:schemeClr val="tx1">
                    <a:lumMod val="65000"/>
                    <a:lumOff val="35000"/>
                  </a:schemeClr>
                </a:solidFill>
                <a:latin typeface="+mn-lt"/>
                <a:ea typeface="+mn-ea"/>
                <a:cs typeface="+mn-cs"/>
              </a:defRPr>
            </a:lvl1pPr>
            <a:lvl2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3pPr>
            <a:lvl4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4pPr>
            <a:lvl5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5pPr>
            <a:lvl6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6pPr>
            <a:lvl7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7pPr>
            <a:lvl8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8pPr>
            <a:lvl9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9pPr>
          </a:lstStyle>
          <a:p>
            <a:pPr marL="457200" indent="-457200">
              <a:lnSpc>
                <a:spcPct val="114000"/>
              </a:lnSpc>
              <a:buFont typeface="Wingdings" panose="05000000000000000000" pitchFamily="2" charset="2"/>
              <a:buChar char="§"/>
            </a:pPr>
            <a:r>
              <a:rPr lang="en-US" sz="2800" dirty="0"/>
              <a:t>Document the DAC meeting</a:t>
            </a:r>
          </a:p>
          <a:p>
            <a:pPr marL="457200" indent="-457200">
              <a:lnSpc>
                <a:spcPct val="114000"/>
              </a:lnSpc>
              <a:buFont typeface="Wingdings" panose="05000000000000000000" pitchFamily="2" charset="2"/>
              <a:buChar char="§"/>
            </a:pPr>
            <a:r>
              <a:rPr lang="en-US" sz="2800" dirty="0"/>
              <a:t>Create an accommodation plan for the student</a:t>
            </a:r>
          </a:p>
          <a:p>
            <a:pPr marL="914400" lvl="2" indent="-452438">
              <a:lnSpc>
                <a:spcPct val="114000"/>
              </a:lnSpc>
              <a:buFont typeface="Wingdings" panose="05000000000000000000" pitchFamily="2" charset="2"/>
              <a:buChar char="§"/>
            </a:pPr>
            <a:r>
              <a:rPr lang="en-US" dirty="0"/>
              <a:t>Consider developing a plan of what was agreed to as far as care, behavior, and monitoring related to the animal</a:t>
            </a:r>
          </a:p>
        </p:txBody>
      </p:sp>
      <p:sp>
        <p:nvSpPr>
          <p:cNvPr id="4" name="Rectangle 3">
            <a:extLst>
              <a:ext uri="{FF2B5EF4-FFF2-40B4-BE49-F238E27FC236}">
                <a16:creationId xmlns:a16="http://schemas.microsoft.com/office/drawing/2014/main" id="{E55FC140-013E-41EF-8672-FEA432BF77F0}"/>
              </a:ext>
            </a:extLst>
          </p:cNvPr>
          <p:cNvSpPr/>
          <p:nvPr/>
        </p:nvSpPr>
        <p:spPr bwMode="invGray">
          <a:xfrm>
            <a:off x="0" y="5749807"/>
            <a:ext cx="12192000" cy="11081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6" name="Title 5">
            <a:extLst>
              <a:ext uri="{FF2B5EF4-FFF2-40B4-BE49-F238E27FC236}">
                <a16:creationId xmlns:a16="http://schemas.microsoft.com/office/drawing/2014/main" id="{5AEE0582-7E8F-436C-8F79-19F52DC0F8A0}"/>
              </a:ext>
            </a:extLst>
          </p:cNvPr>
          <p:cNvSpPr txBox="1">
            <a:spLocks/>
          </p:cNvSpPr>
          <p:nvPr/>
        </p:nvSpPr>
        <p:spPr>
          <a:xfrm>
            <a:off x="1311480" y="492537"/>
            <a:ext cx="9818338" cy="587062"/>
          </a:xfrm>
          <a:prstGeom prst="rect">
            <a:avLst/>
          </a:prstGeom>
        </p:spPr>
        <p:txBody>
          <a:bodyPr>
            <a:noAutofit/>
          </a:bodyPr>
          <a:lstStyle>
            <a:lvl1pPr algn="l" defTabSz="914400" rtl="0" eaLnBrk="1" latinLnBrk="0" hangingPunct="1">
              <a:lnSpc>
                <a:spcPct val="90000"/>
              </a:lnSpc>
              <a:spcBef>
                <a:spcPct val="0"/>
              </a:spcBef>
              <a:buNone/>
              <a:defRPr sz="2400" b="1" kern="1200" spc="-60" baseline="0">
                <a:solidFill>
                  <a:schemeClr val="tx1">
                    <a:alpha val="63000"/>
                  </a:schemeClr>
                </a:solidFill>
                <a:latin typeface="+mj-lt"/>
                <a:ea typeface="+mj-ea"/>
                <a:cs typeface="+mj-cs"/>
              </a:defRPr>
            </a:lvl1pPr>
          </a:lstStyle>
          <a:p>
            <a:pPr algn="ctr"/>
            <a:r>
              <a:rPr lang="en-US" sz="4000" dirty="0">
                <a:solidFill>
                  <a:srgbClr val="0070C0"/>
                </a:solidFill>
              </a:rPr>
              <a:t>Documenting the RA Process</a:t>
            </a:r>
          </a:p>
        </p:txBody>
      </p:sp>
      <p:sp>
        <p:nvSpPr>
          <p:cNvPr id="5" name="Slide Number Placeholder 4">
            <a:extLst>
              <a:ext uri="{FF2B5EF4-FFF2-40B4-BE49-F238E27FC236}">
                <a16:creationId xmlns:a16="http://schemas.microsoft.com/office/drawing/2014/main" id="{73AB9931-14BB-48E1-A426-EE2717EBFABA}"/>
              </a:ext>
            </a:extLst>
          </p:cNvPr>
          <p:cNvSpPr>
            <a:spLocks noGrp="1"/>
          </p:cNvSpPr>
          <p:nvPr>
            <p:ph type="sldNum" sz="quarter" idx="12"/>
          </p:nvPr>
        </p:nvSpPr>
        <p:spPr/>
        <p:txBody>
          <a:bodyPr/>
          <a:lstStyle/>
          <a:p>
            <a:fld id="{4FAB73BC-B049-4115-A692-8D63A059BFB8}" type="slidenum">
              <a:rPr lang="en-US" smtClean="0"/>
              <a:pPr/>
              <a:t>49</a:t>
            </a:fld>
            <a:endParaRPr lang="en-US" dirty="0"/>
          </a:p>
        </p:txBody>
      </p:sp>
      <p:pic>
        <p:nvPicPr>
          <p:cNvPr id="8" name="Picture 7" descr="A group of women sitting at a table&#10;&#10;Description automatically generated with medium confidence">
            <a:extLst>
              <a:ext uri="{FF2B5EF4-FFF2-40B4-BE49-F238E27FC236}">
                <a16:creationId xmlns:a16="http://schemas.microsoft.com/office/drawing/2014/main" id="{4FE0B12E-F535-C043-66DE-7A114C0229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80021" y="1911514"/>
            <a:ext cx="3685728" cy="2456910"/>
          </a:xfrm>
          <a:prstGeom prst="rect">
            <a:avLst/>
          </a:prstGeom>
        </p:spPr>
      </p:pic>
    </p:spTree>
    <p:extLst>
      <p:ext uri="{BB962C8B-B14F-4D97-AF65-F5344CB8AC3E}">
        <p14:creationId xmlns:p14="http://schemas.microsoft.com/office/powerpoint/2010/main" val="1883148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Q">
            <a:extLst>
              <a:ext uri="{FF2B5EF4-FFF2-40B4-BE49-F238E27FC236}">
                <a16:creationId xmlns:a16="http://schemas.microsoft.com/office/drawing/2014/main" id="{0CE5DD90-E76F-4DB4-B5B2-AA6BB54BF856}"/>
              </a:ext>
            </a:extLst>
          </p:cNvPr>
          <p:cNvSpPr txBox="1"/>
          <p:nvPr/>
        </p:nvSpPr>
        <p:spPr>
          <a:xfrm rot="16200000">
            <a:off x="-1708758" y="2211261"/>
            <a:ext cx="4694549" cy="1327286"/>
          </a:xfrm>
          <a:prstGeom prst="rect">
            <a:avLst/>
          </a:prstGeom>
          <a:noFill/>
        </p:spPr>
        <p:txBody>
          <a:bodyPr wrap="square" lIns="0" tIns="0" rIns="0" bIns="0" rtlCol="0" anchor="ctr">
            <a:spAutoFit/>
          </a:bodyPr>
          <a:lstStyle/>
          <a:p>
            <a:pPr algn="ctr"/>
            <a:r>
              <a:rPr lang="en-US" sz="8625" dirty="0">
                <a:solidFill>
                  <a:schemeClr val="bg1">
                    <a:lumMod val="50000"/>
                  </a:schemeClr>
                </a:solidFill>
                <a:latin typeface="Corbel" panose="020B0503020204020204" pitchFamily="34" charset="0"/>
                <a:cs typeface="Arial" panose="020B0604020202020204" pitchFamily="34" charset="0"/>
              </a:rPr>
              <a:t>Question</a:t>
            </a:r>
          </a:p>
        </p:txBody>
      </p:sp>
      <p:sp>
        <p:nvSpPr>
          <p:cNvPr id="6" name="Question">
            <a:extLst>
              <a:ext uri="{FF2B5EF4-FFF2-40B4-BE49-F238E27FC236}">
                <a16:creationId xmlns:a16="http://schemas.microsoft.com/office/drawing/2014/main" id="{07D04D76-1EE2-4C28-9B9F-4E3791009686}"/>
              </a:ext>
            </a:extLst>
          </p:cNvPr>
          <p:cNvSpPr txBox="1">
            <a:spLocks/>
          </p:cNvSpPr>
          <p:nvPr/>
        </p:nvSpPr>
        <p:spPr>
          <a:xfrm>
            <a:off x="1441621" y="1537375"/>
            <a:ext cx="5268923" cy="2675056"/>
          </a:xfrm>
          <a:prstGeom prst="rect">
            <a:avLst/>
          </a:prstGeom>
        </p:spPr>
        <p:txBody>
          <a:bodyPr anchor="ctr">
            <a:noAutofit/>
          </a:bodyPr>
          <a:lstStyle>
            <a:lvl1pPr marL="0" indent="0" algn="l" defTabSz="914400" rtl="0" eaLnBrk="1" latinLnBrk="0" hangingPunct="1">
              <a:lnSpc>
                <a:spcPct val="90000"/>
              </a:lnSpc>
              <a:spcBef>
                <a:spcPts val="0"/>
              </a:spcBef>
              <a:buClr>
                <a:schemeClr val="accent1"/>
              </a:buClr>
              <a:buFont typeface="Wingdings 2" pitchFamily="18" charset="2"/>
              <a:buNone/>
              <a:defRPr sz="2400" kern="1200" baseline="0">
                <a:solidFill>
                  <a:schemeClr val="tx1">
                    <a:lumMod val="65000"/>
                    <a:lumOff val="35000"/>
                  </a:schemeClr>
                </a:solidFill>
                <a:latin typeface="+mn-lt"/>
                <a:ea typeface="+mn-ea"/>
                <a:cs typeface="+mn-cs"/>
              </a:defRPr>
            </a:lvl1pPr>
            <a:lvl2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3pPr>
            <a:lvl4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4pPr>
            <a:lvl5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5pPr>
            <a:lvl6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6pPr>
            <a:lvl7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7pPr>
            <a:lvl8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8pPr>
            <a:lvl9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9pPr>
          </a:lstStyle>
          <a:p>
            <a:pPr algn="ctr"/>
            <a:r>
              <a:rPr lang="en-US" sz="4000" dirty="0">
                <a:solidFill>
                  <a:srgbClr val="00B050"/>
                </a:solidFill>
              </a:rPr>
              <a:t>What are service animals?</a:t>
            </a:r>
          </a:p>
        </p:txBody>
      </p:sp>
      <p:sp>
        <p:nvSpPr>
          <p:cNvPr id="7" name="Rectangle 6">
            <a:extLst>
              <a:ext uri="{FF2B5EF4-FFF2-40B4-BE49-F238E27FC236}">
                <a16:creationId xmlns:a16="http://schemas.microsoft.com/office/drawing/2014/main" id="{139FA49D-F4E7-49D5-8B73-DBE0F0DE6C84}"/>
              </a:ext>
            </a:extLst>
          </p:cNvPr>
          <p:cNvSpPr/>
          <p:nvPr/>
        </p:nvSpPr>
        <p:spPr bwMode="invGray">
          <a:xfrm>
            <a:off x="0" y="5749807"/>
            <a:ext cx="12192000" cy="11081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2" name="Slide Number Placeholder 11">
            <a:extLst>
              <a:ext uri="{FF2B5EF4-FFF2-40B4-BE49-F238E27FC236}">
                <a16:creationId xmlns:a16="http://schemas.microsoft.com/office/drawing/2014/main" id="{645D7937-801F-471D-AA78-5C5DF1DBA9A2}"/>
              </a:ext>
            </a:extLst>
          </p:cNvPr>
          <p:cNvSpPr>
            <a:spLocks noGrp="1"/>
          </p:cNvSpPr>
          <p:nvPr>
            <p:ph type="sldNum" sz="quarter" idx="12"/>
          </p:nvPr>
        </p:nvSpPr>
        <p:spPr/>
        <p:txBody>
          <a:bodyPr/>
          <a:lstStyle/>
          <a:p>
            <a:fld id="{4FAB73BC-B049-4115-A692-8D63A059BFB8}" type="slidenum">
              <a:rPr lang="en-US" smtClean="0"/>
              <a:pPr/>
              <a:t>5</a:t>
            </a:fld>
            <a:endParaRPr lang="en-US" dirty="0"/>
          </a:p>
        </p:txBody>
      </p:sp>
      <p:pic>
        <p:nvPicPr>
          <p:cNvPr id="13" name="Picture 12" descr="A close up of text on a white background&#10;&#10;Description generated with high confidence">
            <a:extLst>
              <a:ext uri="{FF2B5EF4-FFF2-40B4-BE49-F238E27FC236}">
                <a16:creationId xmlns:a16="http://schemas.microsoft.com/office/drawing/2014/main" id="{E83FE612-51E0-4481-B198-A7B746D3218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50119" y="712788"/>
            <a:ext cx="4324231" cy="4324231"/>
          </a:xfrm>
          <a:prstGeom prst="rect">
            <a:avLst/>
          </a:prstGeom>
        </p:spPr>
      </p:pic>
    </p:spTree>
    <p:extLst>
      <p:ext uri="{BB962C8B-B14F-4D97-AF65-F5344CB8AC3E}">
        <p14:creationId xmlns:p14="http://schemas.microsoft.com/office/powerpoint/2010/main" val="16175215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1FD6AA-8FE1-4E73-88FA-0E18977DE136}"/>
              </a:ext>
            </a:extLst>
          </p:cNvPr>
          <p:cNvSpPr>
            <a:spLocks noGrp="1"/>
          </p:cNvSpPr>
          <p:nvPr>
            <p:ph type="title"/>
          </p:nvPr>
        </p:nvSpPr>
        <p:spPr>
          <a:xfrm>
            <a:off x="160152" y="2240280"/>
            <a:ext cx="3157205" cy="2377440"/>
          </a:xfrm>
        </p:spPr>
        <p:txBody>
          <a:bodyPr anchor="ctr">
            <a:normAutofit/>
          </a:bodyPr>
          <a:lstStyle/>
          <a:p>
            <a:r>
              <a:rPr lang="en-US" sz="4000" dirty="0"/>
              <a:t>Other Considerations</a:t>
            </a:r>
          </a:p>
        </p:txBody>
      </p:sp>
      <p:sp>
        <p:nvSpPr>
          <p:cNvPr id="2" name="Slide Number Placeholder 1">
            <a:extLst>
              <a:ext uri="{FF2B5EF4-FFF2-40B4-BE49-F238E27FC236}">
                <a16:creationId xmlns:a16="http://schemas.microsoft.com/office/drawing/2014/main" id="{24E516DD-5B99-4E8C-8A04-D6DD55751D1C}"/>
              </a:ext>
            </a:extLst>
          </p:cNvPr>
          <p:cNvSpPr>
            <a:spLocks noGrp="1"/>
          </p:cNvSpPr>
          <p:nvPr>
            <p:ph type="sldNum" sz="quarter" idx="12"/>
          </p:nvPr>
        </p:nvSpPr>
        <p:spPr/>
        <p:txBody>
          <a:bodyPr/>
          <a:lstStyle/>
          <a:p>
            <a:fld id="{4FAB73BC-B049-4115-A692-8D63A059BFB8}" type="slidenum">
              <a:rPr lang="en-US" smtClean="0"/>
              <a:pPr/>
              <a:t>50</a:t>
            </a:fld>
            <a:endParaRPr lang="en-US" dirty="0"/>
          </a:p>
        </p:txBody>
      </p:sp>
      <p:pic>
        <p:nvPicPr>
          <p:cNvPr id="14" name="Picture Placeholder 13" descr="A person in a wheelchair with a dog&#10;&#10;Description automatically generated with medium confidence">
            <a:extLst>
              <a:ext uri="{FF2B5EF4-FFF2-40B4-BE49-F238E27FC236}">
                <a16:creationId xmlns:a16="http://schemas.microsoft.com/office/drawing/2014/main" id="{B553FD60-C1DC-4E65-A35A-6089F71FE2E9}"/>
              </a:ext>
            </a:extLst>
          </p:cNvPr>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0323585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Q">
            <a:extLst>
              <a:ext uri="{FF2B5EF4-FFF2-40B4-BE49-F238E27FC236}">
                <a16:creationId xmlns:a16="http://schemas.microsoft.com/office/drawing/2014/main" id="{0CE5DD90-E76F-4DB4-B5B2-AA6BB54BF856}"/>
              </a:ext>
            </a:extLst>
          </p:cNvPr>
          <p:cNvSpPr txBox="1"/>
          <p:nvPr/>
        </p:nvSpPr>
        <p:spPr>
          <a:xfrm rot="16200000">
            <a:off x="-1708758" y="2211261"/>
            <a:ext cx="4694549" cy="1327286"/>
          </a:xfrm>
          <a:prstGeom prst="rect">
            <a:avLst/>
          </a:prstGeom>
          <a:noFill/>
        </p:spPr>
        <p:txBody>
          <a:bodyPr wrap="square" lIns="0" tIns="0" rIns="0" bIns="0" rtlCol="0" anchor="ctr">
            <a:spAutoFit/>
          </a:bodyPr>
          <a:lstStyle/>
          <a:p>
            <a:pPr algn="ctr"/>
            <a:r>
              <a:rPr lang="en-US" sz="8625" dirty="0">
                <a:solidFill>
                  <a:schemeClr val="bg1">
                    <a:lumMod val="50000"/>
                  </a:schemeClr>
                </a:solidFill>
                <a:latin typeface="Corbel" panose="020B0503020204020204" pitchFamily="34" charset="0"/>
                <a:cs typeface="Arial" panose="020B0604020202020204" pitchFamily="34" charset="0"/>
              </a:rPr>
              <a:t>Question</a:t>
            </a:r>
          </a:p>
        </p:txBody>
      </p:sp>
      <p:sp>
        <p:nvSpPr>
          <p:cNvPr id="6" name="Question">
            <a:extLst>
              <a:ext uri="{FF2B5EF4-FFF2-40B4-BE49-F238E27FC236}">
                <a16:creationId xmlns:a16="http://schemas.microsoft.com/office/drawing/2014/main" id="{07D04D76-1EE2-4C28-9B9F-4E3791009686}"/>
              </a:ext>
            </a:extLst>
          </p:cNvPr>
          <p:cNvSpPr txBox="1">
            <a:spLocks/>
          </p:cNvSpPr>
          <p:nvPr/>
        </p:nvSpPr>
        <p:spPr>
          <a:xfrm>
            <a:off x="2109990" y="890240"/>
            <a:ext cx="4254635" cy="3969327"/>
          </a:xfrm>
          <a:prstGeom prst="rect">
            <a:avLst/>
          </a:prstGeom>
        </p:spPr>
        <p:txBody>
          <a:bodyPr lIns="91440" tIns="45720" rIns="91440" bIns="45720" anchor="ctr">
            <a:noAutofit/>
          </a:bodyPr>
          <a:lstStyle>
            <a:lvl1pPr marL="0" indent="0" algn="l" defTabSz="914400" rtl="0" eaLnBrk="1" latinLnBrk="0" hangingPunct="1">
              <a:lnSpc>
                <a:spcPct val="90000"/>
              </a:lnSpc>
              <a:spcBef>
                <a:spcPts val="0"/>
              </a:spcBef>
              <a:buClr>
                <a:schemeClr val="accent1"/>
              </a:buClr>
              <a:buFont typeface="Wingdings 2" pitchFamily="18" charset="2"/>
              <a:buNone/>
              <a:defRPr sz="2400" kern="1200" baseline="0">
                <a:solidFill>
                  <a:schemeClr val="tx1">
                    <a:lumMod val="65000"/>
                    <a:lumOff val="35000"/>
                  </a:schemeClr>
                </a:solidFill>
                <a:latin typeface="+mn-lt"/>
                <a:ea typeface="+mn-ea"/>
                <a:cs typeface="+mn-cs"/>
              </a:defRPr>
            </a:lvl1pPr>
            <a:lvl2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3pPr>
            <a:lvl4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4pPr>
            <a:lvl5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5pPr>
            <a:lvl6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6pPr>
            <a:lvl7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7pPr>
            <a:lvl8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8pPr>
            <a:lvl9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9pPr>
          </a:lstStyle>
          <a:p>
            <a:pPr algn="ctr"/>
            <a:r>
              <a:rPr lang="en-US" sz="4000" dirty="0">
                <a:solidFill>
                  <a:srgbClr val="00B050"/>
                </a:solidFill>
              </a:rPr>
              <a:t>Where is an assistance animal generally maintained during the training day?</a:t>
            </a:r>
          </a:p>
        </p:txBody>
      </p:sp>
      <p:sp>
        <p:nvSpPr>
          <p:cNvPr id="7" name="Rectangle 6">
            <a:extLst>
              <a:ext uri="{FF2B5EF4-FFF2-40B4-BE49-F238E27FC236}">
                <a16:creationId xmlns:a16="http://schemas.microsoft.com/office/drawing/2014/main" id="{139FA49D-F4E7-49D5-8B73-DBE0F0DE6C84}"/>
              </a:ext>
            </a:extLst>
          </p:cNvPr>
          <p:cNvSpPr/>
          <p:nvPr/>
        </p:nvSpPr>
        <p:spPr bwMode="invGray">
          <a:xfrm>
            <a:off x="0" y="5749807"/>
            <a:ext cx="12192000" cy="11081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Slide Number Placeholder 1">
            <a:extLst>
              <a:ext uri="{FF2B5EF4-FFF2-40B4-BE49-F238E27FC236}">
                <a16:creationId xmlns:a16="http://schemas.microsoft.com/office/drawing/2014/main" id="{3D691F78-261F-492E-8FEC-09C18BEE6CC2}"/>
              </a:ext>
            </a:extLst>
          </p:cNvPr>
          <p:cNvSpPr>
            <a:spLocks noGrp="1"/>
          </p:cNvSpPr>
          <p:nvPr>
            <p:ph type="sldNum" sz="quarter" idx="12"/>
          </p:nvPr>
        </p:nvSpPr>
        <p:spPr/>
        <p:txBody>
          <a:bodyPr/>
          <a:lstStyle/>
          <a:p>
            <a:fld id="{4FAB73BC-B049-4115-A692-8D63A059BFB8}" type="slidenum">
              <a:rPr lang="en-US" smtClean="0"/>
              <a:pPr/>
              <a:t>51</a:t>
            </a:fld>
            <a:endParaRPr lang="en-US" dirty="0"/>
          </a:p>
        </p:txBody>
      </p:sp>
      <p:pic>
        <p:nvPicPr>
          <p:cNvPr id="4" name="Picture 3" descr="A cat lying on a bed with a stuffed animal&#10;&#10;Description automatically generated">
            <a:extLst>
              <a:ext uri="{FF2B5EF4-FFF2-40B4-BE49-F238E27FC236}">
                <a16:creationId xmlns:a16="http://schemas.microsoft.com/office/drawing/2014/main" id="{7A55CED0-4A09-29AC-8BDF-49759A878D4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084556" y="3206800"/>
            <a:ext cx="3315045" cy="2211109"/>
          </a:xfrm>
          <a:prstGeom prst="rect">
            <a:avLst/>
          </a:prstGeom>
        </p:spPr>
      </p:pic>
      <p:pic>
        <p:nvPicPr>
          <p:cNvPr id="10" name="Picture 9" descr="A dog in a cage&#10;&#10;Description automatically generated">
            <a:extLst>
              <a:ext uri="{FF2B5EF4-FFF2-40B4-BE49-F238E27FC236}">
                <a16:creationId xmlns:a16="http://schemas.microsoft.com/office/drawing/2014/main" id="{056D5FFD-7A04-69BA-DD65-DFACD5A0065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813072" y="890240"/>
            <a:ext cx="3317029" cy="2211109"/>
          </a:xfrm>
          <a:prstGeom prst="rect">
            <a:avLst/>
          </a:prstGeom>
        </p:spPr>
      </p:pic>
    </p:spTree>
    <p:extLst>
      <p:ext uri="{BB962C8B-B14F-4D97-AF65-F5344CB8AC3E}">
        <p14:creationId xmlns:p14="http://schemas.microsoft.com/office/powerpoint/2010/main" val="25672689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
            <a:extLst>
              <a:ext uri="{FF2B5EF4-FFF2-40B4-BE49-F238E27FC236}">
                <a16:creationId xmlns:a16="http://schemas.microsoft.com/office/drawing/2014/main" id="{F8C93B54-AF3F-4374-B6AC-282174C0EB37}"/>
              </a:ext>
            </a:extLst>
          </p:cNvPr>
          <p:cNvSpPr txBox="1"/>
          <p:nvPr/>
        </p:nvSpPr>
        <p:spPr>
          <a:xfrm rot="16200000">
            <a:off x="-1256439" y="2211261"/>
            <a:ext cx="3840164" cy="1327286"/>
          </a:xfrm>
          <a:prstGeom prst="rect">
            <a:avLst/>
          </a:prstGeom>
          <a:noFill/>
        </p:spPr>
        <p:txBody>
          <a:bodyPr wrap="square" lIns="0" tIns="0" rIns="0" bIns="0" rtlCol="0" anchor="ctr">
            <a:spAutoFit/>
          </a:bodyPr>
          <a:lstStyle/>
          <a:p>
            <a:pPr algn="just"/>
            <a:r>
              <a:rPr lang="en-US" sz="8625" dirty="0">
                <a:solidFill>
                  <a:schemeClr val="bg1">
                    <a:lumMod val="50000"/>
                  </a:schemeClr>
                </a:solidFill>
                <a:latin typeface="Corbel" panose="020B0503020204020204" pitchFamily="34" charset="0"/>
                <a:cs typeface="Arial" panose="020B0604020202020204" pitchFamily="34" charset="0"/>
              </a:rPr>
              <a:t>Answer</a:t>
            </a:r>
          </a:p>
        </p:txBody>
      </p:sp>
      <p:sp>
        <p:nvSpPr>
          <p:cNvPr id="3" name="Question">
            <a:extLst>
              <a:ext uri="{FF2B5EF4-FFF2-40B4-BE49-F238E27FC236}">
                <a16:creationId xmlns:a16="http://schemas.microsoft.com/office/drawing/2014/main" id="{E8BB55CB-D0ED-4E0E-B924-F532C0AF7344}"/>
              </a:ext>
            </a:extLst>
          </p:cNvPr>
          <p:cNvSpPr txBox="1">
            <a:spLocks/>
          </p:cNvSpPr>
          <p:nvPr/>
        </p:nvSpPr>
        <p:spPr>
          <a:xfrm>
            <a:off x="1735664" y="1392737"/>
            <a:ext cx="9395702" cy="3898098"/>
          </a:xfrm>
          <a:prstGeom prst="rect">
            <a:avLst/>
          </a:prstGeom>
        </p:spPr>
        <p:txBody>
          <a:bodyPr lIns="91440" tIns="45720" rIns="91440" bIns="45720" anchor="ctr">
            <a:noAutofit/>
          </a:bodyPr>
          <a:lstStyle>
            <a:lvl1pPr marL="0" indent="0" algn="l" defTabSz="914400" rtl="0" eaLnBrk="1" latinLnBrk="0" hangingPunct="1">
              <a:lnSpc>
                <a:spcPct val="90000"/>
              </a:lnSpc>
              <a:spcBef>
                <a:spcPts val="0"/>
              </a:spcBef>
              <a:buClr>
                <a:schemeClr val="accent1"/>
              </a:buClr>
              <a:buFont typeface="Wingdings 2" pitchFamily="18" charset="2"/>
              <a:buNone/>
              <a:defRPr sz="2400" kern="1200" baseline="0">
                <a:solidFill>
                  <a:schemeClr val="tx1">
                    <a:lumMod val="65000"/>
                    <a:lumOff val="35000"/>
                  </a:schemeClr>
                </a:solidFill>
                <a:latin typeface="+mn-lt"/>
                <a:ea typeface="+mn-ea"/>
                <a:cs typeface="+mn-cs"/>
              </a:defRPr>
            </a:lvl1pPr>
            <a:lvl2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3pPr>
            <a:lvl4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4pPr>
            <a:lvl5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5pPr>
            <a:lvl6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6pPr>
            <a:lvl7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7pPr>
            <a:lvl8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8pPr>
            <a:lvl9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9pPr>
          </a:lstStyle>
          <a:p>
            <a:pPr marL="457200" indent="-457200">
              <a:lnSpc>
                <a:spcPct val="114000"/>
              </a:lnSpc>
              <a:buFont typeface="Wingdings" panose="05000000000000000000" pitchFamily="2" charset="2"/>
              <a:buChar char="§"/>
            </a:pPr>
            <a:r>
              <a:rPr lang="en-US" sz="2800" dirty="0"/>
              <a:t>Unlike a service animal who is “working” for the individual with a disability and accompanies the individual throughout the training day, assistance animals generally are maintained in the dorm during the training day.</a:t>
            </a:r>
          </a:p>
          <a:p>
            <a:pPr marL="457200" lvl="5" indent="-457200">
              <a:lnSpc>
                <a:spcPct val="114000"/>
              </a:lnSpc>
              <a:buFont typeface="Wingdings" panose="05000000000000000000" pitchFamily="2" charset="2"/>
              <a:buChar char="§"/>
            </a:pPr>
            <a:r>
              <a:rPr lang="en-US" sz="2800" dirty="0"/>
              <a:t>Remember, accommodations may be needed to allow the individual with a disability to provide care to the animal during the training day.</a:t>
            </a:r>
          </a:p>
        </p:txBody>
      </p:sp>
      <p:sp>
        <p:nvSpPr>
          <p:cNvPr id="4" name="Rectangle 3">
            <a:extLst>
              <a:ext uri="{FF2B5EF4-FFF2-40B4-BE49-F238E27FC236}">
                <a16:creationId xmlns:a16="http://schemas.microsoft.com/office/drawing/2014/main" id="{E55FC140-013E-41EF-8672-FEA432BF77F0}"/>
              </a:ext>
            </a:extLst>
          </p:cNvPr>
          <p:cNvSpPr/>
          <p:nvPr/>
        </p:nvSpPr>
        <p:spPr bwMode="invGray">
          <a:xfrm>
            <a:off x="0" y="5749807"/>
            <a:ext cx="12192000" cy="11081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6" name="Title 5">
            <a:extLst>
              <a:ext uri="{FF2B5EF4-FFF2-40B4-BE49-F238E27FC236}">
                <a16:creationId xmlns:a16="http://schemas.microsoft.com/office/drawing/2014/main" id="{5AEE0582-7E8F-436C-8F79-19F52DC0F8A0}"/>
              </a:ext>
            </a:extLst>
          </p:cNvPr>
          <p:cNvSpPr txBox="1">
            <a:spLocks/>
          </p:cNvSpPr>
          <p:nvPr/>
        </p:nvSpPr>
        <p:spPr>
          <a:xfrm>
            <a:off x="663642" y="567102"/>
            <a:ext cx="11281144" cy="775440"/>
          </a:xfrm>
          <a:prstGeom prst="rect">
            <a:avLst/>
          </a:prstGeom>
        </p:spPr>
        <p:txBody>
          <a:bodyPr>
            <a:noAutofit/>
          </a:bodyPr>
          <a:lstStyle>
            <a:lvl1pPr algn="l" defTabSz="914400" rtl="0" eaLnBrk="1" latinLnBrk="0" hangingPunct="1">
              <a:lnSpc>
                <a:spcPct val="90000"/>
              </a:lnSpc>
              <a:spcBef>
                <a:spcPct val="0"/>
              </a:spcBef>
              <a:buNone/>
              <a:defRPr sz="2400" b="1" kern="1200" spc="-60" baseline="0">
                <a:solidFill>
                  <a:schemeClr val="tx1">
                    <a:alpha val="63000"/>
                  </a:schemeClr>
                </a:solidFill>
                <a:latin typeface="+mj-lt"/>
                <a:ea typeface="+mj-ea"/>
                <a:cs typeface="+mj-cs"/>
              </a:defRPr>
            </a:lvl1pPr>
          </a:lstStyle>
          <a:p>
            <a:pPr algn="ctr">
              <a:lnSpc>
                <a:spcPct val="100000"/>
              </a:lnSpc>
            </a:pPr>
            <a:r>
              <a:rPr lang="en-US" sz="4000" dirty="0">
                <a:solidFill>
                  <a:srgbClr val="0070C0"/>
                </a:solidFill>
              </a:rPr>
              <a:t>Where Assistance Animal is Maintained</a:t>
            </a:r>
          </a:p>
        </p:txBody>
      </p:sp>
      <p:sp>
        <p:nvSpPr>
          <p:cNvPr id="5" name="Slide Number Placeholder 4">
            <a:extLst>
              <a:ext uri="{FF2B5EF4-FFF2-40B4-BE49-F238E27FC236}">
                <a16:creationId xmlns:a16="http://schemas.microsoft.com/office/drawing/2014/main" id="{73AB9931-14BB-48E1-A426-EE2717EBFABA}"/>
              </a:ext>
            </a:extLst>
          </p:cNvPr>
          <p:cNvSpPr>
            <a:spLocks noGrp="1"/>
          </p:cNvSpPr>
          <p:nvPr>
            <p:ph type="sldNum" sz="quarter" idx="12"/>
          </p:nvPr>
        </p:nvSpPr>
        <p:spPr/>
        <p:txBody>
          <a:bodyPr/>
          <a:lstStyle/>
          <a:p>
            <a:fld id="{4FAB73BC-B049-4115-A692-8D63A059BFB8}" type="slidenum">
              <a:rPr lang="en-US" smtClean="0"/>
              <a:pPr/>
              <a:t>52</a:t>
            </a:fld>
            <a:endParaRPr lang="en-US" dirty="0"/>
          </a:p>
        </p:txBody>
      </p:sp>
    </p:spTree>
    <p:extLst>
      <p:ext uri="{BB962C8B-B14F-4D97-AF65-F5344CB8AC3E}">
        <p14:creationId xmlns:p14="http://schemas.microsoft.com/office/powerpoint/2010/main" val="11982102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Q">
            <a:extLst>
              <a:ext uri="{FF2B5EF4-FFF2-40B4-BE49-F238E27FC236}">
                <a16:creationId xmlns:a16="http://schemas.microsoft.com/office/drawing/2014/main" id="{0CE5DD90-E76F-4DB4-B5B2-AA6BB54BF856}"/>
              </a:ext>
            </a:extLst>
          </p:cNvPr>
          <p:cNvSpPr txBox="1"/>
          <p:nvPr/>
        </p:nvSpPr>
        <p:spPr>
          <a:xfrm rot="16200000">
            <a:off x="-1708758" y="2211261"/>
            <a:ext cx="4694549" cy="1327286"/>
          </a:xfrm>
          <a:prstGeom prst="rect">
            <a:avLst/>
          </a:prstGeom>
          <a:noFill/>
        </p:spPr>
        <p:txBody>
          <a:bodyPr wrap="square" lIns="0" tIns="0" rIns="0" bIns="0" rtlCol="0" anchor="ctr">
            <a:spAutoFit/>
          </a:bodyPr>
          <a:lstStyle/>
          <a:p>
            <a:pPr algn="ctr"/>
            <a:r>
              <a:rPr lang="en-US" sz="8625" dirty="0">
                <a:solidFill>
                  <a:schemeClr val="bg1">
                    <a:lumMod val="50000"/>
                  </a:schemeClr>
                </a:solidFill>
                <a:latin typeface="Corbel" panose="020B0503020204020204" pitchFamily="34" charset="0"/>
                <a:cs typeface="Arial" panose="020B0604020202020204" pitchFamily="34" charset="0"/>
              </a:rPr>
              <a:t>Question</a:t>
            </a:r>
          </a:p>
        </p:txBody>
      </p:sp>
      <p:sp>
        <p:nvSpPr>
          <p:cNvPr id="6" name="Question">
            <a:extLst>
              <a:ext uri="{FF2B5EF4-FFF2-40B4-BE49-F238E27FC236}">
                <a16:creationId xmlns:a16="http://schemas.microsoft.com/office/drawing/2014/main" id="{07D04D76-1EE2-4C28-9B9F-4E3791009686}"/>
              </a:ext>
            </a:extLst>
          </p:cNvPr>
          <p:cNvSpPr txBox="1">
            <a:spLocks/>
          </p:cNvSpPr>
          <p:nvPr/>
        </p:nvSpPr>
        <p:spPr>
          <a:xfrm>
            <a:off x="2109990" y="890240"/>
            <a:ext cx="4254635" cy="3969327"/>
          </a:xfrm>
          <a:prstGeom prst="rect">
            <a:avLst/>
          </a:prstGeom>
        </p:spPr>
        <p:txBody>
          <a:bodyPr anchor="ctr">
            <a:noAutofit/>
          </a:bodyPr>
          <a:lstStyle>
            <a:lvl1pPr marL="0" indent="0" algn="l" defTabSz="914400" rtl="0" eaLnBrk="1" latinLnBrk="0" hangingPunct="1">
              <a:lnSpc>
                <a:spcPct val="90000"/>
              </a:lnSpc>
              <a:spcBef>
                <a:spcPts val="0"/>
              </a:spcBef>
              <a:buClr>
                <a:schemeClr val="accent1"/>
              </a:buClr>
              <a:buFont typeface="Wingdings 2" pitchFamily="18" charset="2"/>
              <a:buNone/>
              <a:defRPr sz="2400" kern="1200" baseline="0">
                <a:solidFill>
                  <a:schemeClr val="tx1">
                    <a:lumMod val="65000"/>
                    <a:lumOff val="35000"/>
                  </a:schemeClr>
                </a:solidFill>
                <a:latin typeface="+mn-lt"/>
                <a:ea typeface="+mn-ea"/>
                <a:cs typeface="+mn-cs"/>
              </a:defRPr>
            </a:lvl1pPr>
            <a:lvl2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3pPr>
            <a:lvl4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4pPr>
            <a:lvl5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5pPr>
            <a:lvl6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6pPr>
            <a:lvl7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7pPr>
            <a:lvl8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8pPr>
            <a:lvl9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9pPr>
          </a:lstStyle>
          <a:p>
            <a:pPr algn="ctr"/>
            <a:r>
              <a:rPr lang="en-US" sz="4000" dirty="0">
                <a:solidFill>
                  <a:srgbClr val="00B050"/>
                </a:solidFill>
              </a:rPr>
              <a:t>Who is responsible for the care and supervision of the service  or assistance animal?</a:t>
            </a:r>
          </a:p>
        </p:txBody>
      </p:sp>
      <p:sp>
        <p:nvSpPr>
          <p:cNvPr id="7" name="Rectangle 6">
            <a:extLst>
              <a:ext uri="{FF2B5EF4-FFF2-40B4-BE49-F238E27FC236}">
                <a16:creationId xmlns:a16="http://schemas.microsoft.com/office/drawing/2014/main" id="{139FA49D-F4E7-49D5-8B73-DBE0F0DE6C84}"/>
              </a:ext>
            </a:extLst>
          </p:cNvPr>
          <p:cNvSpPr/>
          <p:nvPr/>
        </p:nvSpPr>
        <p:spPr bwMode="invGray">
          <a:xfrm>
            <a:off x="0" y="5749807"/>
            <a:ext cx="12192000" cy="11081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Slide Number Placeholder 1">
            <a:extLst>
              <a:ext uri="{FF2B5EF4-FFF2-40B4-BE49-F238E27FC236}">
                <a16:creationId xmlns:a16="http://schemas.microsoft.com/office/drawing/2014/main" id="{3D691F78-261F-492E-8FEC-09C18BEE6CC2}"/>
              </a:ext>
            </a:extLst>
          </p:cNvPr>
          <p:cNvSpPr>
            <a:spLocks noGrp="1"/>
          </p:cNvSpPr>
          <p:nvPr>
            <p:ph type="sldNum" sz="quarter" idx="12"/>
          </p:nvPr>
        </p:nvSpPr>
        <p:spPr/>
        <p:txBody>
          <a:bodyPr/>
          <a:lstStyle/>
          <a:p>
            <a:fld id="{4FAB73BC-B049-4115-A692-8D63A059BFB8}" type="slidenum">
              <a:rPr lang="en-US" smtClean="0"/>
              <a:pPr/>
              <a:t>53</a:t>
            </a:fld>
            <a:endParaRPr lang="en-US" dirty="0"/>
          </a:p>
        </p:txBody>
      </p:sp>
      <p:pic>
        <p:nvPicPr>
          <p:cNvPr id="9" name="Picture 8" descr="A picture containing cow, standing, animal, dog&#10;&#10;Description generated with very high confidence">
            <a:extLst>
              <a:ext uri="{FF2B5EF4-FFF2-40B4-BE49-F238E27FC236}">
                <a16:creationId xmlns:a16="http://schemas.microsoft.com/office/drawing/2014/main" id="{A4EFDA11-4409-4E83-A141-060C3CF42B3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64625" y="1210629"/>
            <a:ext cx="2731771" cy="1837371"/>
          </a:xfrm>
          <a:prstGeom prst="rect">
            <a:avLst/>
          </a:prstGeom>
        </p:spPr>
      </p:pic>
      <p:pic>
        <p:nvPicPr>
          <p:cNvPr id="11" name="Picture 10" descr="A brown and white dog looking at the camera&#10;&#10;Description generated with high confidence">
            <a:extLst>
              <a:ext uri="{FF2B5EF4-FFF2-40B4-BE49-F238E27FC236}">
                <a16:creationId xmlns:a16="http://schemas.microsoft.com/office/drawing/2014/main" id="{257995ED-CDE3-42E0-9D96-78C1D75BF07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74117" y="3223746"/>
            <a:ext cx="2997650" cy="1998433"/>
          </a:xfrm>
          <a:prstGeom prst="rect">
            <a:avLst/>
          </a:prstGeom>
        </p:spPr>
      </p:pic>
    </p:spTree>
    <p:extLst>
      <p:ext uri="{BB962C8B-B14F-4D97-AF65-F5344CB8AC3E}">
        <p14:creationId xmlns:p14="http://schemas.microsoft.com/office/powerpoint/2010/main" val="24981571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
            <a:extLst>
              <a:ext uri="{FF2B5EF4-FFF2-40B4-BE49-F238E27FC236}">
                <a16:creationId xmlns:a16="http://schemas.microsoft.com/office/drawing/2014/main" id="{F8C93B54-AF3F-4374-B6AC-282174C0EB37}"/>
              </a:ext>
            </a:extLst>
          </p:cNvPr>
          <p:cNvSpPr txBox="1"/>
          <p:nvPr/>
        </p:nvSpPr>
        <p:spPr>
          <a:xfrm rot="16200000">
            <a:off x="-1256439" y="2211261"/>
            <a:ext cx="3840164" cy="1327286"/>
          </a:xfrm>
          <a:prstGeom prst="rect">
            <a:avLst/>
          </a:prstGeom>
          <a:noFill/>
        </p:spPr>
        <p:txBody>
          <a:bodyPr wrap="square" lIns="0" tIns="0" rIns="0" bIns="0" rtlCol="0" anchor="ctr">
            <a:spAutoFit/>
          </a:bodyPr>
          <a:lstStyle/>
          <a:p>
            <a:pPr algn="just"/>
            <a:r>
              <a:rPr lang="en-US" sz="8625" dirty="0">
                <a:solidFill>
                  <a:schemeClr val="bg1">
                    <a:lumMod val="50000"/>
                  </a:schemeClr>
                </a:solidFill>
                <a:latin typeface="Corbel" panose="020B0503020204020204" pitchFamily="34" charset="0"/>
                <a:cs typeface="Arial" panose="020B0604020202020204" pitchFamily="34" charset="0"/>
              </a:rPr>
              <a:t>Answer</a:t>
            </a:r>
          </a:p>
        </p:txBody>
      </p:sp>
      <p:sp>
        <p:nvSpPr>
          <p:cNvPr id="3" name="Question">
            <a:extLst>
              <a:ext uri="{FF2B5EF4-FFF2-40B4-BE49-F238E27FC236}">
                <a16:creationId xmlns:a16="http://schemas.microsoft.com/office/drawing/2014/main" id="{E8BB55CB-D0ED-4E0E-B924-F532C0AF7344}"/>
              </a:ext>
            </a:extLst>
          </p:cNvPr>
          <p:cNvSpPr txBox="1">
            <a:spLocks/>
          </p:cNvSpPr>
          <p:nvPr/>
        </p:nvSpPr>
        <p:spPr>
          <a:xfrm>
            <a:off x="6423854" y="1587436"/>
            <a:ext cx="3564061" cy="3181552"/>
          </a:xfrm>
          <a:prstGeom prst="rect">
            <a:avLst/>
          </a:prstGeom>
        </p:spPr>
        <p:txBody>
          <a:bodyPr anchor="ctr">
            <a:noAutofit/>
          </a:bodyPr>
          <a:lstStyle>
            <a:lvl1pPr marL="0" indent="0" algn="l" defTabSz="914400" rtl="0" eaLnBrk="1" latinLnBrk="0" hangingPunct="1">
              <a:lnSpc>
                <a:spcPct val="90000"/>
              </a:lnSpc>
              <a:spcBef>
                <a:spcPts val="0"/>
              </a:spcBef>
              <a:buClr>
                <a:schemeClr val="accent1"/>
              </a:buClr>
              <a:buFont typeface="Wingdings 2" pitchFamily="18" charset="2"/>
              <a:buNone/>
              <a:defRPr sz="2400" kern="1200" baseline="0">
                <a:solidFill>
                  <a:schemeClr val="tx1">
                    <a:lumMod val="65000"/>
                    <a:lumOff val="35000"/>
                  </a:schemeClr>
                </a:solidFill>
                <a:latin typeface="+mn-lt"/>
                <a:ea typeface="+mn-ea"/>
                <a:cs typeface="+mn-cs"/>
              </a:defRPr>
            </a:lvl1pPr>
            <a:lvl2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3pPr>
            <a:lvl4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4pPr>
            <a:lvl5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5pPr>
            <a:lvl6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6pPr>
            <a:lvl7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7pPr>
            <a:lvl8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8pPr>
            <a:lvl9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9pPr>
          </a:lstStyle>
          <a:p>
            <a:pPr>
              <a:lnSpc>
                <a:spcPct val="114000"/>
              </a:lnSpc>
            </a:pPr>
            <a:r>
              <a:rPr lang="en-US" sz="2800" dirty="0">
                <a:solidFill>
                  <a:schemeClr val="tx1">
                    <a:lumMod val="75000"/>
                    <a:lumOff val="25000"/>
                  </a:schemeClr>
                </a:solidFill>
                <a:latin typeface="Calibri" panose="020F0502020204030204" pitchFamily="34" charset="0"/>
                <a:cs typeface="Calibri" panose="020F0502020204030204" pitchFamily="34" charset="0"/>
              </a:rPr>
              <a:t>The student is responsible for the care or supervision of the animal.</a:t>
            </a:r>
          </a:p>
        </p:txBody>
      </p:sp>
      <p:sp>
        <p:nvSpPr>
          <p:cNvPr id="4" name="Rectangle 3">
            <a:extLst>
              <a:ext uri="{FF2B5EF4-FFF2-40B4-BE49-F238E27FC236}">
                <a16:creationId xmlns:a16="http://schemas.microsoft.com/office/drawing/2014/main" id="{E55FC140-013E-41EF-8672-FEA432BF77F0}"/>
              </a:ext>
            </a:extLst>
          </p:cNvPr>
          <p:cNvSpPr/>
          <p:nvPr/>
        </p:nvSpPr>
        <p:spPr bwMode="invGray">
          <a:xfrm>
            <a:off x="0" y="5749807"/>
            <a:ext cx="12192000" cy="11081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6" name="Title 5">
            <a:extLst>
              <a:ext uri="{FF2B5EF4-FFF2-40B4-BE49-F238E27FC236}">
                <a16:creationId xmlns:a16="http://schemas.microsoft.com/office/drawing/2014/main" id="{5AEE0582-7E8F-436C-8F79-19F52DC0F8A0}"/>
              </a:ext>
            </a:extLst>
          </p:cNvPr>
          <p:cNvSpPr txBox="1">
            <a:spLocks/>
          </p:cNvSpPr>
          <p:nvPr/>
        </p:nvSpPr>
        <p:spPr>
          <a:xfrm>
            <a:off x="1311480" y="274639"/>
            <a:ext cx="9818338" cy="1110816"/>
          </a:xfrm>
          <a:prstGeom prst="rect">
            <a:avLst/>
          </a:prstGeom>
        </p:spPr>
        <p:txBody>
          <a:bodyPr anchor="ctr">
            <a:normAutofit/>
          </a:bodyPr>
          <a:lstStyle>
            <a:lvl1pPr algn="l" defTabSz="914400" rtl="0" eaLnBrk="1" latinLnBrk="0" hangingPunct="1">
              <a:lnSpc>
                <a:spcPct val="90000"/>
              </a:lnSpc>
              <a:spcBef>
                <a:spcPct val="0"/>
              </a:spcBef>
              <a:buNone/>
              <a:defRPr sz="2400" b="1" kern="1200" spc="-60" baseline="0">
                <a:solidFill>
                  <a:schemeClr val="tx1">
                    <a:alpha val="63000"/>
                  </a:schemeClr>
                </a:solidFill>
                <a:latin typeface="+mj-lt"/>
                <a:ea typeface="+mj-ea"/>
                <a:cs typeface="+mj-cs"/>
              </a:defRPr>
            </a:lvl1pPr>
          </a:lstStyle>
          <a:p>
            <a:pPr algn="ctr"/>
            <a:r>
              <a:rPr lang="en-US" sz="4000" dirty="0">
                <a:solidFill>
                  <a:srgbClr val="0070C0"/>
                </a:solidFill>
              </a:rPr>
              <a:t>Animal Care Responsibility</a:t>
            </a:r>
          </a:p>
        </p:txBody>
      </p:sp>
      <p:sp>
        <p:nvSpPr>
          <p:cNvPr id="5" name="Slide Number Placeholder 4">
            <a:extLst>
              <a:ext uri="{FF2B5EF4-FFF2-40B4-BE49-F238E27FC236}">
                <a16:creationId xmlns:a16="http://schemas.microsoft.com/office/drawing/2014/main" id="{9ACE64D0-15A2-42DC-BF4A-70560466E29B}"/>
              </a:ext>
            </a:extLst>
          </p:cNvPr>
          <p:cNvSpPr>
            <a:spLocks noGrp="1"/>
          </p:cNvSpPr>
          <p:nvPr>
            <p:ph type="sldNum" sz="quarter" idx="12"/>
          </p:nvPr>
        </p:nvSpPr>
        <p:spPr/>
        <p:txBody>
          <a:bodyPr/>
          <a:lstStyle/>
          <a:p>
            <a:fld id="{4FAB73BC-B049-4115-A692-8D63A059BFB8}" type="slidenum">
              <a:rPr lang="en-US" smtClean="0"/>
              <a:pPr/>
              <a:t>54</a:t>
            </a:fld>
            <a:endParaRPr lang="en-US" dirty="0"/>
          </a:p>
        </p:txBody>
      </p:sp>
      <p:pic>
        <p:nvPicPr>
          <p:cNvPr id="8" name="Picture 7" descr="A close up of a womans face&#10;&#10;Description generated with high confidence">
            <a:extLst>
              <a:ext uri="{FF2B5EF4-FFF2-40B4-BE49-F238E27FC236}">
                <a16:creationId xmlns:a16="http://schemas.microsoft.com/office/drawing/2014/main" id="{EA80D9D0-F922-4DC3-AABC-10CA0DE314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14707" y="1810326"/>
            <a:ext cx="3167474" cy="3081867"/>
          </a:xfrm>
          <a:prstGeom prst="rect">
            <a:avLst/>
          </a:prstGeom>
        </p:spPr>
      </p:pic>
    </p:spTree>
    <p:extLst>
      <p:ext uri="{BB962C8B-B14F-4D97-AF65-F5344CB8AC3E}">
        <p14:creationId xmlns:p14="http://schemas.microsoft.com/office/powerpoint/2010/main" val="35542683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Q">
            <a:extLst>
              <a:ext uri="{FF2B5EF4-FFF2-40B4-BE49-F238E27FC236}">
                <a16:creationId xmlns:a16="http://schemas.microsoft.com/office/drawing/2014/main" id="{0CE5DD90-E76F-4DB4-B5B2-AA6BB54BF856}"/>
              </a:ext>
            </a:extLst>
          </p:cNvPr>
          <p:cNvSpPr txBox="1"/>
          <p:nvPr/>
        </p:nvSpPr>
        <p:spPr>
          <a:xfrm rot="16200000">
            <a:off x="-1708758" y="2211261"/>
            <a:ext cx="4694549" cy="1327286"/>
          </a:xfrm>
          <a:prstGeom prst="rect">
            <a:avLst/>
          </a:prstGeom>
          <a:noFill/>
        </p:spPr>
        <p:txBody>
          <a:bodyPr wrap="square" lIns="0" tIns="0" rIns="0" bIns="0" rtlCol="0" anchor="ctr">
            <a:spAutoFit/>
          </a:bodyPr>
          <a:lstStyle/>
          <a:p>
            <a:pPr algn="ctr"/>
            <a:r>
              <a:rPr lang="en-US" sz="8625" dirty="0">
                <a:solidFill>
                  <a:schemeClr val="bg1">
                    <a:lumMod val="50000"/>
                  </a:schemeClr>
                </a:solidFill>
                <a:latin typeface="Corbel" panose="020B0503020204020204" pitchFamily="34" charset="0"/>
                <a:cs typeface="Arial" panose="020B0604020202020204" pitchFamily="34" charset="0"/>
              </a:rPr>
              <a:t>Question</a:t>
            </a:r>
          </a:p>
        </p:txBody>
      </p:sp>
      <p:sp>
        <p:nvSpPr>
          <p:cNvPr id="6" name="Question">
            <a:extLst>
              <a:ext uri="{FF2B5EF4-FFF2-40B4-BE49-F238E27FC236}">
                <a16:creationId xmlns:a16="http://schemas.microsoft.com/office/drawing/2014/main" id="{07D04D76-1EE2-4C28-9B9F-4E3791009686}"/>
              </a:ext>
            </a:extLst>
          </p:cNvPr>
          <p:cNvSpPr txBox="1">
            <a:spLocks/>
          </p:cNvSpPr>
          <p:nvPr/>
        </p:nvSpPr>
        <p:spPr>
          <a:xfrm>
            <a:off x="2392634" y="1546579"/>
            <a:ext cx="4765541" cy="2656650"/>
          </a:xfrm>
          <a:prstGeom prst="rect">
            <a:avLst/>
          </a:prstGeom>
        </p:spPr>
        <p:txBody>
          <a:bodyPr anchor="ctr">
            <a:noAutofit/>
          </a:bodyPr>
          <a:lstStyle>
            <a:lvl1pPr marL="0" indent="0" algn="l" defTabSz="914400" rtl="0" eaLnBrk="1" latinLnBrk="0" hangingPunct="1">
              <a:lnSpc>
                <a:spcPct val="90000"/>
              </a:lnSpc>
              <a:spcBef>
                <a:spcPts val="0"/>
              </a:spcBef>
              <a:buClr>
                <a:schemeClr val="accent1"/>
              </a:buClr>
              <a:buFont typeface="Wingdings 2" pitchFamily="18" charset="2"/>
              <a:buNone/>
              <a:defRPr sz="2400" kern="1200" baseline="0">
                <a:solidFill>
                  <a:schemeClr val="tx1">
                    <a:lumMod val="65000"/>
                    <a:lumOff val="35000"/>
                  </a:schemeClr>
                </a:solidFill>
                <a:latin typeface="+mn-lt"/>
                <a:ea typeface="+mn-ea"/>
                <a:cs typeface="+mn-cs"/>
              </a:defRPr>
            </a:lvl1pPr>
            <a:lvl2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3pPr>
            <a:lvl4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4pPr>
            <a:lvl5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5pPr>
            <a:lvl6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6pPr>
            <a:lvl7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7pPr>
            <a:lvl8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8pPr>
            <a:lvl9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9pPr>
          </a:lstStyle>
          <a:p>
            <a:pPr algn="ctr"/>
            <a:r>
              <a:rPr lang="en-US" sz="4000" dirty="0">
                <a:solidFill>
                  <a:srgbClr val="00B050"/>
                </a:solidFill>
              </a:rPr>
              <a:t>What if other students or center staff are allergic to or fearful of the service or assistance animal?</a:t>
            </a:r>
          </a:p>
        </p:txBody>
      </p:sp>
      <p:sp>
        <p:nvSpPr>
          <p:cNvPr id="7" name="Rectangle 6">
            <a:extLst>
              <a:ext uri="{FF2B5EF4-FFF2-40B4-BE49-F238E27FC236}">
                <a16:creationId xmlns:a16="http://schemas.microsoft.com/office/drawing/2014/main" id="{139FA49D-F4E7-49D5-8B73-DBE0F0DE6C84}"/>
              </a:ext>
            </a:extLst>
          </p:cNvPr>
          <p:cNvSpPr/>
          <p:nvPr/>
        </p:nvSpPr>
        <p:spPr bwMode="invGray">
          <a:xfrm>
            <a:off x="0" y="5749807"/>
            <a:ext cx="12192000" cy="11081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Slide Number Placeholder 1">
            <a:extLst>
              <a:ext uri="{FF2B5EF4-FFF2-40B4-BE49-F238E27FC236}">
                <a16:creationId xmlns:a16="http://schemas.microsoft.com/office/drawing/2014/main" id="{1A75AF46-669E-4E3E-807D-55C25CFB2FE1}"/>
              </a:ext>
            </a:extLst>
          </p:cNvPr>
          <p:cNvSpPr>
            <a:spLocks noGrp="1"/>
          </p:cNvSpPr>
          <p:nvPr>
            <p:ph type="sldNum" sz="quarter" idx="12"/>
          </p:nvPr>
        </p:nvSpPr>
        <p:spPr/>
        <p:txBody>
          <a:bodyPr/>
          <a:lstStyle/>
          <a:p>
            <a:fld id="{4FAB73BC-B049-4115-A692-8D63A059BFB8}" type="slidenum">
              <a:rPr lang="en-US" smtClean="0"/>
              <a:pPr/>
              <a:t>55</a:t>
            </a:fld>
            <a:endParaRPr lang="en-US" dirty="0"/>
          </a:p>
        </p:txBody>
      </p:sp>
      <p:pic>
        <p:nvPicPr>
          <p:cNvPr id="4" name="Picture 3" descr="A little dog looking at the camera&#10;&#10;Description generated with high confidence">
            <a:extLst>
              <a:ext uri="{FF2B5EF4-FFF2-40B4-BE49-F238E27FC236}">
                <a16:creationId xmlns:a16="http://schemas.microsoft.com/office/drawing/2014/main" id="{CA76951B-5042-442F-BC73-D5C0BA04D36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248650" y="3054232"/>
            <a:ext cx="3943350" cy="2695575"/>
          </a:xfrm>
          <a:prstGeom prst="rect">
            <a:avLst/>
          </a:prstGeom>
        </p:spPr>
      </p:pic>
    </p:spTree>
    <p:extLst>
      <p:ext uri="{BB962C8B-B14F-4D97-AF65-F5344CB8AC3E}">
        <p14:creationId xmlns:p14="http://schemas.microsoft.com/office/powerpoint/2010/main" val="33703413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
            <a:extLst>
              <a:ext uri="{FF2B5EF4-FFF2-40B4-BE49-F238E27FC236}">
                <a16:creationId xmlns:a16="http://schemas.microsoft.com/office/drawing/2014/main" id="{F8C93B54-AF3F-4374-B6AC-282174C0EB37}"/>
              </a:ext>
            </a:extLst>
          </p:cNvPr>
          <p:cNvSpPr txBox="1"/>
          <p:nvPr/>
        </p:nvSpPr>
        <p:spPr>
          <a:xfrm rot="16200000">
            <a:off x="-1256439" y="2211261"/>
            <a:ext cx="3840164" cy="1327286"/>
          </a:xfrm>
          <a:prstGeom prst="rect">
            <a:avLst/>
          </a:prstGeom>
          <a:noFill/>
        </p:spPr>
        <p:txBody>
          <a:bodyPr wrap="square" lIns="0" tIns="0" rIns="0" bIns="0" rtlCol="0" anchor="ctr">
            <a:spAutoFit/>
          </a:bodyPr>
          <a:lstStyle/>
          <a:p>
            <a:pPr algn="just"/>
            <a:r>
              <a:rPr lang="en-US" sz="8625" dirty="0">
                <a:solidFill>
                  <a:schemeClr val="bg1">
                    <a:lumMod val="50000"/>
                  </a:schemeClr>
                </a:solidFill>
                <a:latin typeface="Corbel" panose="020B0503020204020204" pitchFamily="34" charset="0"/>
                <a:cs typeface="Arial" panose="020B0604020202020204" pitchFamily="34" charset="0"/>
              </a:rPr>
              <a:t>Answer</a:t>
            </a:r>
          </a:p>
        </p:txBody>
      </p:sp>
      <p:sp>
        <p:nvSpPr>
          <p:cNvPr id="3" name="Question">
            <a:extLst>
              <a:ext uri="{FF2B5EF4-FFF2-40B4-BE49-F238E27FC236}">
                <a16:creationId xmlns:a16="http://schemas.microsoft.com/office/drawing/2014/main" id="{E8BB55CB-D0ED-4E0E-B924-F532C0AF7344}"/>
              </a:ext>
            </a:extLst>
          </p:cNvPr>
          <p:cNvSpPr txBox="1">
            <a:spLocks/>
          </p:cNvSpPr>
          <p:nvPr/>
        </p:nvSpPr>
        <p:spPr>
          <a:xfrm>
            <a:off x="6274676" y="1271154"/>
            <a:ext cx="5097517" cy="4146724"/>
          </a:xfrm>
          <a:prstGeom prst="rect">
            <a:avLst/>
          </a:prstGeom>
        </p:spPr>
        <p:txBody>
          <a:bodyPr anchor="ctr">
            <a:noAutofit/>
          </a:bodyPr>
          <a:lstStyle>
            <a:lvl1pPr marL="0" indent="0" algn="l" defTabSz="914400" rtl="0" eaLnBrk="1" latinLnBrk="0" hangingPunct="1">
              <a:lnSpc>
                <a:spcPct val="90000"/>
              </a:lnSpc>
              <a:spcBef>
                <a:spcPts val="0"/>
              </a:spcBef>
              <a:buClr>
                <a:schemeClr val="accent1"/>
              </a:buClr>
              <a:buFont typeface="Wingdings 2" pitchFamily="18" charset="2"/>
              <a:buNone/>
              <a:defRPr sz="2400" kern="1200" baseline="0">
                <a:solidFill>
                  <a:schemeClr val="tx1">
                    <a:lumMod val="65000"/>
                    <a:lumOff val="35000"/>
                  </a:schemeClr>
                </a:solidFill>
                <a:latin typeface="+mn-lt"/>
                <a:ea typeface="+mn-ea"/>
                <a:cs typeface="+mn-cs"/>
              </a:defRPr>
            </a:lvl1pPr>
            <a:lvl2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3pPr>
            <a:lvl4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4pPr>
            <a:lvl5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5pPr>
            <a:lvl6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6pPr>
            <a:lvl7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7pPr>
            <a:lvl8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8pPr>
            <a:lvl9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9pPr>
          </a:lstStyle>
          <a:p>
            <a:pPr>
              <a:lnSpc>
                <a:spcPct val="113000"/>
              </a:lnSpc>
            </a:pPr>
            <a:r>
              <a:rPr lang="en-US" sz="2800" dirty="0">
                <a:cs typeface="Calibri" panose="020F0502020204030204" pitchFamily="34" charset="0"/>
              </a:rPr>
              <a:t>Allergies and fear of animals are not valid reasons for denying access/determining the accommodation is unreasonable  to a student using either a service animal or an assistance animal.  </a:t>
            </a:r>
          </a:p>
        </p:txBody>
      </p:sp>
      <p:sp>
        <p:nvSpPr>
          <p:cNvPr id="4" name="Rectangle 3">
            <a:extLst>
              <a:ext uri="{FF2B5EF4-FFF2-40B4-BE49-F238E27FC236}">
                <a16:creationId xmlns:a16="http://schemas.microsoft.com/office/drawing/2014/main" id="{E55FC140-013E-41EF-8672-FEA432BF77F0}"/>
              </a:ext>
            </a:extLst>
          </p:cNvPr>
          <p:cNvSpPr/>
          <p:nvPr/>
        </p:nvSpPr>
        <p:spPr bwMode="invGray">
          <a:xfrm>
            <a:off x="0" y="5749807"/>
            <a:ext cx="12192000" cy="11081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6" name="Title 5">
            <a:extLst>
              <a:ext uri="{FF2B5EF4-FFF2-40B4-BE49-F238E27FC236}">
                <a16:creationId xmlns:a16="http://schemas.microsoft.com/office/drawing/2014/main" id="{5AEE0582-7E8F-436C-8F79-19F52DC0F8A0}"/>
              </a:ext>
            </a:extLst>
          </p:cNvPr>
          <p:cNvSpPr txBox="1">
            <a:spLocks/>
          </p:cNvSpPr>
          <p:nvPr/>
        </p:nvSpPr>
        <p:spPr>
          <a:xfrm>
            <a:off x="1311480" y="274639"/>
            <a:ext cx="9818338" cy="1110816"/>
          </a:xfrm>
          <a:prstGeom prst="rect">
            <a:avLst/>
          </a:prstGeom>
        </p:spPr>
        <p:txBody>
          <a:bodyPr anchor="ctr">
            <a:normAutofit/>
          </a:bodyPr>
          <a:lstStyle>
            <a:lvl1pPr algn="l" defTabSz="914400" rtl="0" eaLnBrk="1" latinLnBrk="0" hangingPunct="1">
              <a:lnSpc>
                <a:spcPct val="90000"/>
              </a:lnSpc>
              <a:spcBef>
                <a:spcPct val="0"/>
              </a:spcBef>
              <a:buNone/>
              <a:defRPr sz="2400" b="1" kern="1200" spc="-60" baseline="0">
                <a:solidFill>
                  <a:schemeClr val="tx1">
                    <a:alpha val="63000"/>
                  </a:schemeClr>
                </a:solidFill>
                <a:latin typeface="+mj-lt"/>
                <a:ea typeface="+mj-ea"/>
                <a:cs typeface="+mj-cs"/>
              </a:defRPr>
            </a:lvl1pPr>
          </a:lstStyle>
          <a:p>
            <a:pPr algn="ctr"/>
            <a:r>
              <a:rPr lang="en-US" sz="4000" dirty="0">
                <a:solidFill>
                  <a:srgbClr val="0070C0"/>
                </a:solidFill>
              </a:rPr>
              <a:t>Allergies to Animal</a:t>
            </a:r>
          </a:p>
        </p:txBody>
      </p:sp>
      <p:sp>
        <p:nvSpPr>
          <p:cNvPr id="5" name="Slide Number Placeholder 4">
            <a:extLst>
              <a:ext uri="{FF2B5EF4-FFF2-40B4-BE49-F238E27FC236}">
                <a16:creationId xmlns:a16="http://schemas.microsoft.com/office/drawing/2014/main" id="{9ACE64D0-15A2-42DC-BF4A-70560466E29B}"/>
              </a:ext>
            </a:extLst>
          </p:cNvPr>
          <p:cNvSpPr>
            <a:spLocks noGrp="1"/>
          </p:cNvSpPr>
          <p:nvPr>
            <p:ph type="sldNum" sz="quarter" idx="12"/>
          </p:nvPr>
        </p:nvSpPr>
        <p:spPr/>
        <p:txBody>
          <a:bodyPr/>
          <a:lstStyle/>
          <a:p>
            <a:fld id="{4FAB73BC-B049-4115-A692-8D63A059BFB8}" type="slidenum">
              <a:rPr lang="en-US" smtClean="0"/>
              <a:pPr/>
              <a:t>56</a:t>
            </a:fld>
            <a:endParaRPr lang="en-US" dirty="0"/>
          </a:p>
        </p:txBody>
      </p:sp>
      <p:grpSp>
        <p:nvGrpSpPr>
          <p:cNvPr id="10" name="Group 9">
            <a:extLst>
              <a:ext uri="{FF2B5EF4-FFF2-40B4-BE49-F238E27FC236}">
                <a16:creationId xmlns:a16="http://schemas.microsoft.com/office/drawing/2014/main" id="{39CA1ADF-06F3-40EA-8B2C-0A47EE01FCAC}"/>
              </a:ext>
            </a:extLst>
          </p:cNvPr>
          <p:cNvGrpSpPr/>
          <p:nvPr/>
        </p:nvGrpSpPr>
        <p:grpSpPr>
          <a:xfrm>
            <a:off x="2259486" y="1481850"/>
            <a:ext cx="3953933" cy="3953933"/>
            <a:chOff x="2459180" y="1481850"/>
            <a:chExt cx="3953933" cy="3953933"/>
          </a:xfrm>
        </p:grpSpPr>
        <p:pic>
          <p:nvPicPr>
            <p:cNvPr id="8" name="Picture 7" descr="A picture containing sitting, black, indoor, table&#10;&#10;Description generated with high confidence">
              <a:extLst>
                <a:ext uri="{FF2B5EF4-FFF2-40B4-BE49-F238E27FC236}">
                  <a16:creationId xmlns:a16="http://schemas.microsoft.com/office/drawing/2014/main" id="{55337800-7B1F-4A0E-918F-C376BEF69D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59180" y="1481850"/>
              <a:ext cx="3953933" cy="3953933"/>
            </a:xfrm>
            <a:prstGeom prst="rect">
              <a:avLst/>
            </a:prstGeom>
          </p:spPr>
        </p:pic>
        <p:sp>
          <p:nvSpPr>
            <p:cNvPr id="9" name="Rectangle 8">
              <a:extLst>
                <a:ext uri="{FF2B5EF4-FFF2-40B4-BE49-F238E27FC236}">
                  <a16:creationId xmlns:a16="http://schemas.microsoft.com/office/drawing/2014/main" id="{7BD3F256-C63F-458E-9132-86CC3B917FA7}"/>
                </a:ext>
              </a:extLst>
            </p:cNvPr>
            <p:cNvSpPr/>
            <p:nvPr/>
          </p:nvSpPr>
          <p:spPr>
            <a:xfrm>
              <a:off x="3386667" y="1930400"/>
              <a:ext cx="914400" cy="16933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2987429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1A1E6B-DD98-475E-98A3-C05BA99951E3}"/>
              </a:ext>
            </a:extLst>
          </p:cNvPr>
          <p:cNvSpPr>
            <a:spLocks noGrp="1"/>
          </p:cNvSpPr>
          <p:nvPr>
            <p:ph type="title"/>
          </p:nvPr>
        </p:nvSpPr>
        <p:spPr/>
        <p:txBody>
          <a:bodyPr/>
          <a:lstStyle/>
          <a:p>
            <a:r>
              <a:rPr lang="en-US" dirty="0"/>
              <a:t>Allergies (cont.)</a:t>
            </a:r>
          </a:p>
        </p:txBody>
      </p:sp>
      <p:sp>
        <p:nvSpPr>
          <p:cNvPr id="2" name="Slide Number Placeholder 1">
            <a:extLst>
              <a:ext uri="{FF2B5EF4-FFF2-40B4-BE49-F238E27FC236}">
                <a16:creationId xmlns:a16="http://schemas.microsoft.com/office/drawing/2014/main" id="{2DE8BAE1-4DF5-4124-A5E7-79355F67C008}"/>
              </a:ext>
            </a:extLst>
          </p:cNvPr>
          <p:cNvSpPr>
            <a:spLocks noGrp="1"/>
          </p:cNvSpPr>
          <p:nvPr>
            <p:ph type="sldNum" sz="quarter" idx="12"/>
          </p:nvPr>
        </p:nvSpPr>
        <p:spPr/>
        <p:txBody>
          <a:bodyPr/>
          <a:lstStyle/>
          <a:p>
            <a:fld id="{4FAB73BC-B049-4115-A692-8D63A059BFB8}" type="slidenum">
              <a:rPr lang="en-US" smtClean="0"/>
              <a:pPr/>
              <a:t>57</a:t>
            </a:fld>
            <a:endParaRPr lang="en-US" dirty="0"/>
          </a:p>
        </p:txBody>
      </p:sp>
      <p:sp>
        <p:nvSpPr>
          <p:cNvPr id="6" name="TextBox 5">
            <a:extLst>
              <a:ext uri="{FF2B5EF4-FFF2-40B4-BE49-F238E27FC236}">
                <a16:creationId xmlns:a16="http://schemas.microsoft.com/office/drawing/2014/main" id="{C8DCE384-8F5A-46DA-809A-D5D2012B2235}"/>
              </a:ext>
            </a:extLst>
          </p:cNvPr>
          <p:cNvSpPr txBox="1"/>
          <p:nvPr/>
        </p:nvSpPr>
        <p:spPr>
          <a:xfrm>
            <a:off x="3572934" y="558209"/>
            <a:ext cx="7332133" cy="5982920"/>
          </a:xfrm>
          <a:prstGeom prst="rect">
            <a:avLst/>
          </a:prstGeom>
          <a:noFill/>
        </p:spPr>
        <p:txBody>
          <a:bodyPr wrap="square" rtlCol="0">
            <a:spAutoFit/>
          </a:bodyPr>
          <a:lstStyle/>
          <a:p>
            <a:pPr marL="457200" indent="-457200">
              <a:lnSpc>
                <a:spcPct val="114000"/>
              </a:lnSpc>
              <a:buClr>
                <a:srgbClr val="0070C0"/>
              </a:buClr>
              <a:buFont typeface="Wingdings" panose="05000000000000000000" pitchFamily="2" charset="2"/>
              <a:buChar char="§"/>
            </a:pPr>
            <a:r>
              <a:rPr lang="en-US" sz="2800" dirty="0">
                <a:solidFill>
                  <a:schemeClr val="tx1">
                    <a:lumMod val="65000"/>
                    <a:lumOff val="35000"/>
                  </a:schemeClr>
                </a:solidFill>
              </a:rPr>
              <a:t>Suggestions for addressing issues related to allergies include:</a:t>
            </a:r>
          </a:p>
          <a:p>
            <a:pPr marL="914400" lvl="1" indent="-457200">
              <a:lnSpc>
                <a:spcPct val="114000"/>
              </a:lnSpc>
              <a:buClr>
                <a:srgbClr val="0070C0"/>
              </a:buClr>
              <a:buFont typeface="Wingdings" panose="05000000000000000000" pitchFamily="2" charset="2"/>
              <a:buChar char="§"/>
            </a:pPr>
            <a:r>
              <a:rPr lang="en-US" sz="2400" dirty="0">
                <a:solidFill>
                  <a:schemeClr val="tx1">
                    <a:lumMod val="65000"/>
                    <a:lumOff val="35000"/>
                  </a:schemeClr>
                </a:solidFill>
              </a:rPr>
              <a:t>Try to keep the animal and staff/students who are allergic in different areas of the center and establish different paths of travel for each student</a:t>
            </a:r>
          </a:p>
          <a:p>
            <a:pPr marL="914400" lvl="1" indent="-457200">
              <a:lnSpc>
                <a:spcPct val="114000"/>
              </a:lnSpc>
              <a:buClr>
                <a:srgbClr val="0070C0"/>
              </a:buClr>
              <a:buFont typeface="Wingdings" panose="05000000000000000000" pitchFamily="2" charset="2"/>
              <a:buChar char="§"/>
            </a:pPr>
            <a:r>
              <a:rPr lang="en-US" sz="2400" dirty="0">
                <a:solidFill>
                  <a:schemeClr val="tx1">
                    <a:lumMod val="65000"/>
                    <a:lumOff val="35000"/>
                  </a:schemeClr>
                </a:solidFill>
              </a:rPr>
              <a:t>Provide the student with a private room</a:t>
            </a:r>
          </a:p>
          <a:p>
            <a:pPr marL="914400" lvl="1" indent="-457200">
              <a:lnSpc>
                <a:spcPct val="114000"/>
              </a:lnSpc>
              <a:buClr>
                <a:srgbClr val="0070C0"/>
              </a:buClr>
              <a:buFont typeface="Wingdings" panose="05000000000000000000" pitchFamily="2" charset="2"/>
              <a:buChar char="§"/>
            </a:pPr>
            <a:r>
              <a:rPr lang="en-US" sz="2400" dirty="0">
                <a:solidFill>
                  <a:schemeClr val="tx1">
                    <a:lumMod val="65000"/>
                    <a:lumOff val="35000"/>
                  </a:schemeClr>
                </a:solidFill>
              </a:rPr>
              <a:t>Use a portable air purifier and add HEPA filters to existing ventilation system</a:t>
            </a:r>
          </a:p>
          <a:p>
            <a:pPr marL="914400" lvl="1" indent="-457200">
              <a:lnSpc>
                <a:spcPct val="114000"/>
              </a:lnSpc>
              <a:buClr>
                <a:srgbClr val="0070C0"/>
              </a:buClr>
              <a:buFont typeface="Wingdings" panose="05000000000000000000" pitchFamily="2" charset="2"/>
              <a:buChar char="§"/>
            </a:pPr>
            <a:r>
              <a:rPr lang="en-US" sz="2400" dirty="0">
                <a:solidFill>
                  <a:schemeClr val="tx1">
                    <a:lumMod val="65000"/>
                    <a:lumOff val="35000"/>
                  </a:schemeClr>
                </a:solidFill>
              </a:rPr>
              <a:t>Avoid use of common areas at the same time</a:t>
            </a:r>
          </a:p>
          <a:p>
            <a:pPr marL="914400" lvl="1" indent="-457200">
              <a:lnSpc>
                <a:spcPct val="114000"/>
              </a:lnSpc>
              <a:buClr>
                <a:srgbClr val="0070C0"/>
              </a:buClr>
              <a:buFont typeface="Wingdings" panose="05000000000000000000" pitchFamily="2" charset="2"/>
              <a:buChar char="§"/>
            </a:pPr>
            <a:r>
              <a:rPr lang="en-US" sz="2400" dirty="0">
                <a:solidFill>
                  <a:schemeClr val="tx1">
                    <a:lumMod val="65000"/>
                    <a:lumOff val="35000"/>
                  </a:schemeClr>
                </a:solidFill>
              </a:rPr>
              <a:t>Allow student to change to career technical uniform in the specific training area</a:t>
            </a:r>
          </a:p>
          <a:p>
            <a:pPr marL="914400" lvl="1" indent="-457200">
              <a:lnSpc>
                <a:spcPct val="114000"/>
              </a:lnSpc>
              <a:buClr>
                <a:srgbClr val="0070C0"/>
              </a:buClr>
              <a:buFont typeface="Wingdings" panose="05000000000000000000" pitchFamily="2" charset="2"/>
              <a:buChar char="§"/>
            </a:pPr>
            <a:r>
              <a:rPr lang="en-US" sz="2400" dirty="0">
                <a:solidFill>
                  <a:schemeClr val="tx1">
                    <a:lumMod val="65000"/>
                    <a:lumOff val="35000"/>
                  </a:schemeClr>
                </a:solidFill>
              </a:rPr>
              <a:t>Check with Wellness for OTC allergy medications</a:t>
            </a:r>
          </a:p>
          <a:p>
            <a:endParaRPr lang="en-US" dirty="0"/>
          </a:p>
        </p:txBody>
      </p:sp>
    </p:spTree>
    <p:extLst>
      <p:ext uri="{BB962C8B-B14F-4D97-AF65-F5344CB8AC3E}">
        <p14:creationId xmlns:p14="http://schemas.microsoft.com/office/powerpoint/2010/main" val="36188533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74E389A-EE91-404F-BADB-EB31E0F75B24}"/>
              </a:ext>
            </a:extLst>
          </p:cNvPr>
          <p:cNvSpPr/>
          <p:nvPr/>
        </p:nvSpPr>
        <p:spPr>
          <a:xfrm>
            <a:off x="3586163" y="754856"/>
            <a:ext cx="8097837" cy="535257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73ABAC-5FA9-46CB-B8C3-1E0DC182EFFC}"/>
              </a:ext>
            </a:extLst>
          </p:cNvPr>
          <p:cNvSpPr>
            <a:spLocks noGrp="1"/>
          </p:cNvSpPr>
          <p:nvPr>
            <p:ph type="title"/>
          </p:nvPr>
        </p:nvSpPr>
        <p:spPr/>
        <p:txBody>
          <a:bodyPr>
            <a:normAutofit/>
          </a:bodyPr>
          <a:lstStyle/>
          <a:p>
            <a:r>
              <a:rPr lang="en-US" sz="4800" dirty="0"/>
              <a:t>Resources</a:t>
            </a:r>
          </a:p>
        </p:txBody>
      </p:sp>
      <p:pic>
        <p:nvPicPr>
          <p:cNvPr id="6" name="Content Placeholder 5">
            <a:extLst>
              <a:ext uri="{FF2B5EF4-FFF2-40B4-BE49-F238E27FC236}">
                <a16:creationId xmlns:a16="http://schemas.microsoft.com/office/drawing/2014/main" id="{11F8E6E5-76E4-407D-8909-8F7AAC83DD07}"/>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4686834" y="754856"/>
            <a:ext cx="5947304" cy="5352574"/>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A079FC20-2295-40AE-AB4F-7534080EF5F1}"/>
              </a:ext>
            </a:extLst>
          </p:cNvPr>
          <p:cNvSpPr>
            <a:spLocks noGrp="1"/>
          </p:cNvSpPr>
          <p:nvPr>
            <p:ph type="sldNum" sz="quarter" idx="12"/>
          </p:nvPr>
        </p:nvSpPr>
        <p:spPr/>
        <p:txBody>
          <a:bodyPr/>
          <a:lstStyle/>
          <a:p>
            <a:fld id="{4FAB73BC-B049-4115-A692-8D63A059BFB8}" type="slidenum">
              <a:rPr lang="en-US" smtClean="0"/>
              <a:pPr/>
              <a:t>58</a:t>
            </a:fld>
            <a:endParaRPr lang="en-US" dirty="0"/>
          </a:p>
        </p:txBody>
      </p:sp>
    </p:spTree>
    <p:extLst>
      <p:ext uri="{BB962C8B-B14F-4D97-AF65-F5344CB8AC3E}">
        <p14:creationId xmlns:p14="http://schemas.microsoft.com/office/powerpoint/2010/main" val="449978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AEE0582-7E8F-436C-8F79-19F52DC0F8A0}"/>
              </a:ext>
            </a:extLst>
          </p:cNvPr>
          <p:cNvSpPr txBox="1">
            <a:spLocks/>
          </p:cNvSpPr>
          <p:nvPr/>
        </p:nvSpPr>
        <p:spPr>
          <a:xfrm>
            <a:off x="1311480" y="274638"/>
            <a:ext cx="9818338" cy="1808161"/>
          </a:xfrm>
          <a:prstGeom prst="rect">
            <a:avLst/>
          </a:prstGeom>
        </p:spPr>
        <p:txBody>
          <a:bodyPr>
            <a:normAutofit fontScale="55000" lnSpcReduction="20000"/>
          </a:bodyPr>
          <a:lstStyle>
            <a:lvl1pPr algn="l" defTabSz="914400" rtl="0" eaLnBrk="1" latinLnBrk="0" hangingPunct="1">
              <a:lnSpc>
                <a:spcPct val="90000"/>
              </a:lnSpc>
              <a:spcBef>
                <a:spcPct val="0"/>
              </a:spcBef>
              <a:buNone/>
              <a:defRPr sz="2400" b="1" kern="1200" spc="-60" baseline="0">
                <a:solidFill>
                  <a:schemeClr val="tx1">
                    <a:alpha val="63000"/>
                  </a:schemeClr>
                </a:solidFill>
                <a:latin typeface="+mj-lt"/>
                <a:ea typeface="+mj-ea"/>
                <a:cs typeface="+mj-cs"/>
              </a:defRPr>
            </a:lvl1pPr>
          </a:lstStyle>
          <a:p>
            <a:pPr algn="ctr">
              <a:lnSpc>
                <a:spcPct val="134000"/>
              </a:lnSpc>
            </a:pPr>
            <a:r>
              <a:rPr lang="en-US" sz="6500" b="0" dirty="0">
                <a:solidFill>
                  <a:srgbClr val="0070C0"/>
                </a:solidFill>
              </a:rPr>
              <a:t>Information Notice 17-05:</a:t>
            </a:r>
          </a:p>
          <a:p>
            <a:pPr algn="ctr">
              <a:lnSpc>
                <a:spcPct val="134000"/>
              </a:lnSpc>
            </a:pPr>
            <a:r>
              <a:rPr lang="en-US" sz="6500" b="0" dirty="0">
                <a:solidFill>
                  <a:srgbClr val="0070C0"/>
                </a:solidFill>
              </a:rPr>
              <a:t>Service Animals and Assistance Animals</a:t>
            </a:r>
          </a:p>
          <a:p>
            <a:pPr algn="ctr">
              <a:lnSpc>
                <a:spcPct val="134000"/>
              </a:lnSpc>
            </a:pPr>
            <a:r>
              <a:rPr lang="en-US" sz="4400" b="0" kern="0" dirty="0">
                <a:solidFill>
                  <a:schemeClr val="tx1"/>
                </a:solidFill>
              </a:rPr>
              <a:t>https://supportservices.jobcorps.gov/disability/Pages/default.aspx</a:t>
            </a:r>
          </a:p>
          <a:p>
            <a:pPr algn="ctr"/>
            <a:endParaRPr lang="en-US" sz="4400" b="0" dirty="0">
              <a:solidFill>
                <a:srgbClr val="0070C0"/>
              </a:solidFill>
            </a:endParaRPr>
          </a:p>
        </p:txBody>
      </p:sp>
      <p:sp>
        <p:nvSpPr>
          <p:cNvPr id="7" name="Slide Number Placeholder 6">
            <a:extLst>
              <a:ext uri="{FF2B5EF4-FFF2-40B4-BE49-F238E27FC236}">
                <a16:creationId xmlns:a16="http://schemas.microsoft.com/office/drawing/2014/main" id="{A9090D5E-DB4D-4C66-AF65-58A21374443C}"/>
              </a:ext>
            </a:extLst>
          </p:cNvPr>
          <p:cNvSpPr>
            <a:spLocks noGrp="1"/>
          </p:cNvSpPr>
          <p:nvPr>
            <p:ph type="sldNum" sz="quarter" idx="12"/>
          </p:nvPr>
        </p:nvSpPr>
        <p:spPr/>
        <p:txBody>
          <a:bodyPr/>
          <a:lstStyle/>
          <a:p>
            <a:fld id="{4FAB73BC-B049-4115-A692-8D63A059BFB8}" type="slidenum">
              <a:rPr lang="en-US" smtClean="0">
                <a:solidFill>
                  <a:schemeClr val="tx1"/>
                </a:solidFill>
              </a:rPr>
              <a:pPr/>
              <a:t>59</a:t>
            </a:fld>
            <a:endParaRPr lang="en-US" dirty="0">
              <a:solidFill>
                <a:schemeClr val="tx1"/>
              </a:solidFill>
            </a:endParaRPr>
          </a:p>
        </p:txBody>
      </p:sp>
      <p:pic>
        <p:nvPicPr>
          <p:cNvPr id="8" name="Picture 7">
            <a:extLst>
              <a:ext uri="{FF2B5EF4-FFF2-40B4-BE49-F238E27FC236}">
                <a16:creationId xmlns:a16="http://schemas.microsoft.com/office/drawing/2014/main" id="{0D1015B0-3A1A-4347-A2CA-F59128641C1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69007" y="2207687"/>
            <a:ext cx="4351642" cy="4148667"/>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33B1690D-A8A3-482A-A90E-FA6424E4BF2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938298" y="2207687"/>
            <a:ext cx="3424908" cy="41692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2199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
            <a:extLst>
              <a:ext uri="{FF2B5EF4-FFF2-40B4-BE49-F238E27FC236}">
                <a16:creationId xmlns:a16="http://schemas.microsoft.com/office/drawing/2014/main" id="{F8C93B54-AF3F-4374-B6AC-282174C0EB37}"/>
              </a:ext>
            </a:extLst>
          </p:cNvPr>
          <p:cNvSpPr txBox="1"/>
          <p:nvPr/>
        </p:nvSpPr>
        <p:spPr>
          <a:xfrm rot="16200000">
            <a:off x="-1256439" y="2211261"/>
            <a:ext cx="3840164" cy="1327286"/>
          </a:xfrm>
          <a:prstGeom prst="rect">
            <a:avLst/>
          </a:prstGeom>
          <a:noFill/>
        </p:spPr>
        <p:txBody>
          <a:bodyPr wrap="square" lIns="0" tIns="0" rIns="0" bIns="0" rtlCol="0" anchor="ctr">
            <a:spAutoFit/>
          </a:bodyPr>
          <a:lstStyle/>
          <a:p>
            <a:pPr algn="just"/>
            <a:r>
              <a:rPr lang="en-US" sz="8625" dirty="0">
                <a:solidFill>
                  <a:schemeClr val="bg1">
                    <a:lumMod val="50000"/>
                  </a:schemeClr>
                </a:solidFill>
                <a:latin typeface="Corbel" panose="020B0503020204020204" pitchFamily="34" charset="0"/>
                <a:cs typeface="Arial" panose="020B0604020202020204" pitchFamily="34" charset="0"/>
              </a:rPr>
              <a:t>Answer</a:t>
            </a:r>
          </a:p>
        </p:txBody>
      </p:sp>
      <p:sp>
        <p:nvSpPr>
          <p:cNvPr id="3" name="Question">
            <a:extLst>
              <a:ext uri="{FF2B5EF4-FFF2-40B4-BE49-F238E27FC236}">
                <a16:creationId xmlns:a16="http://schemas.microsoft.com/office/drawing/2014/main" id="{E8BB55CB-D0ED-4E0E-B924-F532C0AF7344}"/>
              </a:ext>
            </a:extLst>
          </p:cNvPr>
          <p:cNvSpPr txBox="1">
            <a:spLocks/>
          </p:cNvSpPr>
          <p:nvPr/>
        </p:nvSpPr>
        <p:spPr>
          <a:xfrm>
            <a:off x="2119221" y="1274619"/>
            <a:ext cx="8642450" cy="3734542"/>
          </a:xfrm>
          <a:prstGeom prst="rect">
            <a:avLst/>
          </a:prstGeom>
        </p:spPr>
        <p:txBody>
          <a:bodyPr anchor="ctr">
            <a:noAutofit/>
          </a:bodyPr>
          <a:lstStyle>
            <a:lvl1pPr marL="0" indent="0" algn="l" defTabSz="914400" rtl="0" eaLnBrk="1" latinLnBrk="0" hangingPunct="1">
              <a:lnSpc>
                <a:spcPct val="90000"/>
              </a:lnSpc>
              <a:spcBef>
                <a:spcPts val="0"/>
              </a:spcBef>
              <a:buClr>
                <a:schemeClr val="accent1"/>
              </a:buClr>
              <a:buFont typeface="Wingdings 2" pitchFamily="18" charset="2"/>
              <a:buNone/>
              <a:defRPr sz="2400" kern="1200" baseline="0">
                <a:solidFill>
                  <a:schemeClr val="tx1">
                    <a:lumMod val="65000"/>
                    <a:lumOff val="35000"/>
                  </a:schemeClr>
                </a:solidFill>
                <a:latin typeface="+mn-lt"/>
                <a:ea typeface="+mn-ea"/>
                <a:cs typeface="+mn-cs"/>
              </a:defRPr>
            </a:lvl1pPr>
            <a:lvl2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3pPr>
            <a:lvl4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4pPr>
            <a:lvl5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5pPr>
            <a:lvl6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6pPr>
            <a:lvl7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7pPr>
            <a:lvl8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8pPr>
            <a:lvl9pPr marL="0" indent="0" algn="l" defTabSz="914400" rtl="0" eaLnBrk="1" latinLnBrk="0" hangingPunct="1">
              <a:lnSpc>
                <a:spcPct val="90000"/>
              </a:lnSpc>
              <a:spcBef>
                <a:spcPts val="0"/>
              </a:spcBef>
              <a:spcAft>
                <a:spcPts val="250"/>
              </a:spcAft>
              <a:buClr>
                <a:schemeClr val="accent1"/>
              </a:buClr>
              <a:buFont typeface="Wingdings 2" pitchFamily="18" charset="2"/>
              <a:buNone/>
              <a:defRPr sz="2400" kern="1200">
                <a:solidFill>
                  <a:schemeClr val="tx1">
                    <a:lumMod val="65000"/>
                    <a:lumOff val="35000"/>
                  </a:schemeClr>
                </a:solidFill>
                <a:latin typeface="+mn-lt"/>
                <a:ea typeface="+mn-ea"/>
                <a:cs typeface="+mn-cs"/>
              </a:defRPr>
            </a:lvl9pPr>
          </a:lstStyle>
          <a:p>
            <a:pPr marL="457200" indent="-457200">
              <a:lnSpc>
                <a:spcPct val="114000"/>
              </a:lnSpc>
              <a:spcBef>
                <a:spcPts val="1200"/>
              </a:spcBef>
              <a:buFont typeface="Wingdings" panose="05000000000000000000" pitchFamily="2" charset="2"/>
              <a:buChar char="§"/>
            </a:pPr>
            <a:r>
              <a:rPr lang="en-US" sz="2800" dirty="0"/>
              <a:t>A service animal is any </a:t>
            </a:r>
            <a:r>
              <a:rPr lang="en-US" sz="2800" b="1" u="sng" dirty="0">
                <a:solidFill>
                  <a:srgbClr val="00B050"/>
                </a:solidFill>
              </a:rPr>
              <a:t>dog</a:t>
            </a:r>
            <a:r>
              <a:rPr lang="en-US" sz="2800" b="1" dirty="0"/>
              <a:t> </a:t>
            </a:r>
            <a:r>
              <a:rPr lang="en-US" sz="2800" dirty="0"/>
              <a:t>that is individually trained to do work or perform tasks for the benefit of an</a:t>
            </a:r>
            <a:r>
              <a:rPr lang="en-US" sz="2800" b="1" dirty="0"/>
              <a:t> </a:t>
            </a:r>
            <a:r>
              <a:rPr lang="en-US" sz="2800" dirty="0"/>
              <a:t>individual with a disability, including a physical, sensory, psychiatric,</a:t>
            </a:r>
            <a:r>
              <a:rPr lang="en-US" sz="2800" b="1" dirty="0"/>
              <a:t> </a:t>
            </a:r>
            <a:r>
              <a:rPr lang="en-US" sz="2800" dirty="0"/>
              <a:t>intellectual, or other mental disability.  </a:t>
            </a:r>
          </a:p>
          <a:p>
            <a:pPr marL="457200" lvl="5" indent="-457200">
              <a:lnSpc>
                <a:spcPct val="114000"/>
              </a:lnSpc>
              <a:spcBef>
                <a:spcPts val="1200"/>
              </a:spcBef>
              <a:spcAft>
                <a:spcPts val="0"/>
              </a:spcAft>
              <a:buFont typeface="Wingdings" panose="05000000000000000000" pitchFamily="2" charset="2"/>
              <a:buChar char="§"/>
            </a:pPr>
            <a:r>
              <a:rPr lang="en-US" sz="2800" dirty="0"/>
              <a:t>Other species of animals, whether wild or domestic, trained or untrained, are </a:t>
            </a:r>
            <a:r>
              <a:rPr lang="en-US" sz="2800" b="1" u="sng" dirty="0">
                <a:solidFill>
                  <a:srgbClr val="C00000"/>
                </a:solidFill>
              </a:rPr>
              <a:t>not</a:t>
            </a:r>
            <a:r>
              <a:rPr lang="en-US" sz="2800" dirty="0"/>
              <a:t> service animals.  </a:t>
            </a:r>
          </a:p>
        </p:txBody>
      </p:sp>
      <p:sp>
        <p:nvSpPr>
          <p:cNvPr id="4" name="Rectangle 3">
            <a:extLst>
              <a:ext uri="{FF2B5EF4-FFF2-40B4-BE49-F238E27FC236}">
                <a16:creationId xmlns:a16="http://schemas.microsoft.com/office/drawing/2014/main" id="{E55FC140-013E-41EF-8672-FEA432BF77F0}"/>
              </a:ext>
            </a:extLst>
          </p:cNvPr>
          <p:cNvSpPr/>
          <p:nvPr/>
        </p:nvSpPr>
        <p:spPr bwMode="invGray">
          <a:xfrm>
            <a:off x="0" y="5749807"/>
            <a:ext cx="12192000" cy="11081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6" name="Title 5">
            <a:extLst>
              <a:ext uri="{FF2B5EF4-FFF2-40B4-BE49-F238E27FC236}">
                <a16:creationId xmlns:a16="http://schemas.microsoft.com/office/drawing/2014/main" id="{5AEE0582-7E8F-436C-8F79-19F52DC0F8A0}"/>
              </a:ext>
            </a:extLst>
          </p:cNvPr>
          <p:cNvSpPr txBox="1">
            <a:spLocks/>
          </p:cNvSpPr>
          <p:nvPr/>
        </p:nvSpPr>
        <p:spPr>
          <a:xfrm>
            <a:off x="1311480" y="274639"/>
            <a:ext cx="9818338" cy="1110816"/>
          </a:xfrm>
          <a:prstGeom prst="rect">
            <a:avLst/>
          </a:prstGeom>
        </p:spPr>
        <p:txBody>
          <a:bodyPr anchor="ctr">
            <a:normAutofit/>
          </a:bodyPr>
          <a:lstStyle>
            <a:lvl1pPr algn="l" defTabSz="914400" rtl="0" eaLnBrk="1" latinLnBrk="0" hangingPunct="1">
              <a:lnSpc>
                <a:spcPct val="90000"/>
              </a:lnSpc>
              <a:spcBef>
                <a:spcPct val="0"/>
              </a:spcBef>
              <a:buNone/>
              <a:defRPr sz="2400" b="1" kern="1200" spc="-60" baseline="0">
                <a:solidFill>
                  <a:schemeClr val="tx1">
                    <a:alpha val="63000"/>
                  </a:schemeClr>
                </a:solidFill>
                <a:latin typeface="+mj-lt"/>
                <a:ea typeface="+mj-ea"/>
                <a:cs typeface="+mj-cs"/>
              </a:defRPr>
            </a:lvl1pPr>
          </a:lstStyle>
          <a:p>
            <a:pPr algn="ctr"/>
            <a:r>
              <a:rPr lang="en-US" sz="4000" dirty="0">
                <a:solidFill>
                  <a:srgbClr val="0070C0"/>
                </a:solidFill>
              </a:rPr>
              <a:t>Service Animals Defined</a:t>
            </a:r>
          </a:p>
        </p:txBody>
      </p:sp>
      <p:sp>
        <p:nvSpPr>
          <p:cNvPr id="5" name="Slide Number Placeholder 4">
            <a:extLst>
              <a:ext uri="{FF2B5EF4-FFF2-40B4-BE49-F238E27FC236}">
                <a16:creationId xmlns:a16="http://schemas.microsoft.com/office/drawing/2014/main" id="{0B85355B-EAF9-4FBB-B444-44C328643625}"/>
              </a:ext>
            </a:extLst>
          </p:cNvPr>
          <p:cNvSpPr>
            <a:spLocks noGrp="1"/>
          </p:cNvSpPr>
          <p:nvPr>
            <p:ph type="sldNum" sz="quarter" idx="12"/>
          </p:nvPr>
        </p:nvSpPr>
        <p:spPr/>
        <p:txBody>
          <a:bodyPr/>
          <a:lstStyle/>
          <a:p>
            <a:fld id="{4FAB73BC-B049-4115-A692-8D63A059BFB8}" type="slidenum">
              <a:rPr lang="en-US" smtClean="0"/>
              <a:pPr/>
              <a:t>6</a:t>
            </a:fld>
            <a:endParaRPr lang="en-US" dirty="0"/>
          </a:p>
        </p:txBody>
      </p:sp>
    </p:spTree>
    <p:extLst>
      <p:ext uri="{BB962C8B-B14F-4D97-AF65-F5344CB8AC3E}">
        <p14:creationId xmlns:p14="http://schemas.microsoft.com/office/powerpoint/2010/main" val="9685952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AEE0582-7E8F-436C-8F79-19F52DC0F8A0}"/>
              </a:ext>
            </a:extLst>
          </p:cNvPr>
          <p:cNvSpPr txBox="1">
            <a:spLocks/>
          </p:cNvSpPr>
          <p:nvPr/>
        </p:nvSpPr>
        <p:spPr>
          <a:xfrm>
            <a:off x="1311479" y="274639"/>
            <a:ext cx="9818338" cy="1453172"/>
          </a:xfrm>
          <a:prstGeom prst="rect">
            <a:avLst/>
          </a:prstGeom>
        </p:spPr>
        <p:txBody>
          <a:bodyPr>
            <a:normAutofit/>
          </a:bodyPr>
          <a:lstStyle>
            <a:lvl1pPr algn="l" defTabSz="914400" rtl="0" eaLnBrk="1" latinLnBrk="0" hangingPunct="1">
              <a:lnSpc>
                <a:spcPct val="90000"/>
              </a:lnSpc>
              <a:spcBef>
                <a:spcPct val="0"/>
              </a:spcBef>
              <a:buNone/>
              <a:defRPr sz="2400" b="1" kern="1200" spc="-60" baseline="0">
                <a:solidFill>
                  <a:schemeClr val="tx1">
                    <a:alpha val="63000"/>
                  </a:schemeClr>
                </a:solidFill>
                <a:latin typeface="+mj-lt"/>
                <a:ea typeface="+mj-ea"/>
                <a:cs typeface="+mj-cs"/>
              </a:defRPr>
            </a:lvl1pPr>
          </a:lstStyle>
          <a:p>
            <a:pPr algn="ctr">
              <a:lnSpc>
                <a:spcPct val="124000"/>
              </a:lnSpc>
            </a:pPr>
            <a:r>
              <a:rPr lang="en-US" sz="3900" b="0" dirty="0">
                <a:solidFill>
                  <a:srgbClr val="0070C0"/>
                </a:solidFill>
              </a:rPr>
              <a:t>Job Corps Disability Website</a:t>
            </a:r>
            <a:br>
              <a:rPr lang="en-US" sz="3900" b="0" dirty="0">
                <a:solidFill>
                  <a:srgbClr val="0070C0"/>
                </a:solidFill>
              </a:rPr>
            </a:br>
            <a:r>
              <a:rPr lang="en-US" sz="2600" b="0" dirty="0">
                <a:solidFill>
                  <a:schemeClr val="tx1"/>
                </a:solidFill>
              </a:rPr>
              <a:t>https://supportservices.jobcorps.gov/disability/Pages/default.aspx</a:t>
            </a:r>
          </a:p>
        </p:txBody>
      </p:sp>
      <p:sp>
        <p:nvSpPr>
          <p:cNvPr id="7" name="Slide Number Placeholder 6">
            <a:extLst>
              <a:ext uri="{FF2B5EF4-FFF2-40B4-BE49-F238E27FC236}">
                <a16:creationId xmlns:a16="http://schemas.microsoft.com/office/drawing/2014/main" id="{0D006893-3C85-4187-BBB9-3AEE6C4D54F6}"/>
              </a:ext>
            </a:extLst>
          </p:cNvPr>
          <p:cNvSpPr>
            <a:spLocks noGrp="1"/>
          </p:cNvSpPr>
          <p:nvPr>
            <p:ph type="sldNum" sz="quarter" idx="12"/>
          </p:nvPr>
        </p:nvSpPr>
        <p:spPr/>
        <p:txBody>
          <a:bodyPr/>
          <a:lstStyle/>
          <a:p>
            <a:fld id="{4FAB73BC-B049-4115-A692-8D63A059BFB8}" type="slidenum">
              <a:rPr lang="en-US" smtClean="0">
                <a:solidFill>
                  <a:schemeClr val="tx1"/>
                </a:solidFill>
              </a:rPr>
              <a:pPr/>
              <a:t>60</a:t>
            </a:fld>
            <a:endParaRPr lang="en-US" dirty="0">
              <a:solidFill>
                <a:schemeClr val="tx1"/>
              </a:solidFill>
            </a:endParaRPr>
          </a:p>
        </p:txBody>
      </p:sp>
      <p:pic>
        <p:nvPicPr>
          <p:cNvPr id="3" name="Picture 2">
            <a:extLst>
              <a:ext uri="{FF2B5EF4-FFF2-40B4-BE49-F238E27FC236}">
                <a16:creationId xmlns:a16="http://schemas.microsoft.com/office/drawing/2014/main" id="{4C4A2104-7ACA-7DE3-7273-E496E8DA2C72}"/>
              </a:ext>
            </a:extLst>
          </p:cNvPr>
          <p:cNvPicPr>
            <a:picLocks noChangeAspect="1"/>
          </p:cNvPicPr>
          <p:nvPr/>
        </p:nvPicPr>
        <p:blipFill rotWithShape="1">
          <a:blip r:embed="rId3"/>
          <a:srcRect t="-1" b="-1091"/>
          <a:stretch/>
        </p:blipFill>
        <p:spPr>
          <a:xfrm>
            <a:off x="1311479" y="1727811"/>
            <a:ext cx="9207826" cy="3627551"/>
          </a:xfrm>
          <a:prstGeom prst="rect">
            <a:avLst/>
          </a:prstGeom>
        </p:spPr>
      </p:pic>
    </p:spTree>
    <p:extLst>
      <p:ext uri="{BB962C8B-B14F-4D97-AF65-F5344CB8AC3E}">
        <p14:creationId xmlns:p14="http://schemas.microsoft.com/office/powerpoint/2010/main" val="901970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B9AE9DD-AF13-45B4-98C5-E191DB1416FD}"/>
              </a:ext>
            </a:extLst>
          </p:cNvPr>
          <p:cNvSpPr>
            <a:spLocks noGrp="1"/>
          </p:cNvSpPr>
          <p:nvPr>
            <p:ph type="sldNum" sz="quarter" idx="12"/>
          </p:nvPr>
        </p:nvSpPr>
        <p:spPr/>
        <p:txBody>
          <a:bodyPr/>
          <a:lstStyle/>
          <a:p>
            <a:fld id="{4FAB73BC-B049-4115-A692-8D63A059BFB8}" type="slidenum">
              <a:rPr lang="en-US" smtClean="0"/>
              <a:pPr/>
              <a:t>7</a:t>
            </a:fld>
            <a:endParaRPr lang="en-US" dirty="0"/>
          </a:p>
        </p:txBody>
      </p:sp>
      <p:sp>
        <p:nvSpPr>
          <p:cNvPr id="3" name="TextBox 2">
            <a:extLst>
              <a:ext uri="{FF2B5EF4-FFF2-40B4-BE49-F238E27FC236}">
                <a16:creationId xmlns:a16="http://schemas.microsoft.com/office/drawing/2014/main" id="{7D2D9F29-3F8B-4ACD-9444-895272098406}"/>
              </a:ext>
            </a:extLst>
          </p:cNvPr>
          <p:cNvSpPr txBox="1"/>
          <p:nvPr/>
        </p:nvSpPr>
        <p:spPr>
          <a:xfrm>
            <a:off x="1811079" y="871869"/>
            <a:ext cx="8569842" cy="2363980"/>
          </a:xfrm>
          <a:prstGeom prst="rect">
            <a:avLst/>
          </a:prstGeom>
          <a:noFill/>
        </p:spPr>
        <p:txBody>
          <a:bodyPr wrap="square" rtlCol="0">
            <a:spAutoFit/>
          </a:bodyPr>
          <a:lstStyle/>
          <a:p>
            <a:pPr algn="ctr">
              <a:lnSpc>
                <a:spcPct val="114000"/>
              </a:lnSpc>
            </a:pPr>
            <a:r>
              <a:rPr lang="en-US" sz="4400" dirty="0">
                <a:solidFill>
                  <a:schemeClr val="bg1"/>
                </a:solidFill>
              </a:rPr>
              <a:t>A Service Animal is </a:t>
            </a:r>
          </a:p>
          <a:p>
            <a:pPr algn="ctr">
              <a:lnSpc>
                <a:spcPct val="114000"/>
              </a:lnSpc>
            </a:pPr>
            <a:r>
              <a:rPr lang="en-US" sz="4400" b="1" u="sng" dirty="0">
                <a:solidFill>
                  <a:schemeClr val="bg1"/>
                </a:solidFill>
              </a:rPr>
              <a:t>NOT</a:t>
            </a:r>
            <a:r>
              <a:rPr lang="en-US" sz="4400" dirty="0">
                <a:solidFill>
                  <a:schemeClr val="bg1"/>
                </a:solidFill>
              </a:rPr>
              <a:t> </a:t>
            </a:r>
          </a:p>
          <a:p>
            <a:pPr algn="ctr">
              <a:lnSpc>
                <a:spcPct val="114000"/>
              </a:lnSpc>
            </a:pPr>
            <a:r>
              <a:rPr lang="en-US" sz="4400" dirty="0">
                <a:solidFill>
                  <a:schemeClr val="bg1"/>
                </a:solidFill>
              </a:rPr>
              <a:t>an accommodation.</a:t>
            </a:r>
          </a:p>
        </p:txBody>
      </p:sp>
      <p:sp>
        <p:nvSpPr>
          <p:cNvPr id="4" name="Content Placeholder 4">
            <a:extLst>
              <a:ext uri="{FF2B5EF4-FFF2-40B4-BE49-F238E27FC236}">
                <a16:creationId xmlns:a16="http://schemas.microsoft.com/office/drawing/2014/main" id="{0E844DCB-47DA-4246-9C90-E3F87ADD3F11}"/>
              </a:ext>
            </a:extLst>
          </p:cNvPr>
          <p:cNvSpPr txBox="1">
            <a:spLocks/>
          </p:cNvSpPr>
          <p:nvPr/>
        </p:nvSpPr>
        <p:spPr>
          <a:xfrm>
            <a:off x="1811079" y="4019106"/>
            <a:ext cx="9009006" cy="1446131"/>
          </a:xfrm>
          <a:prstGeom prst="rect">
            <a:avLst/>
          </a:prstGeom>
        </p:spPr>
        <p:txBody>
          <a:bodyPr>
            <a:normAutofit/>
          </a:bodyPr>
          <a:lstStyle>
            <a:lvl1pPr marL="182875" indent="-182875" algn="l" defTabSz="914377" rtl="0" eaLnBrk="1" latinLnBrk="0" hangingPunct="1">
              <a:lnSpc>
                <a:spcPct val="114000"/>
              </a:lnSpc>
              <a:spcBef>
                <a:spcPts val="1200"/>
              </a:spcBef>
              <a:buClr>
                <a:schemeClr val="accent1"/>
              </a:buClr>
              <a:buFont typeface="Wingdings" panose="05000000000000000000" pitchFamily="2" charset="2"/>
              <a:buChar char="§"/>
              <a:defRPr sz="2800" kern="1200">
                <a:solidFill>
                  <a:schemeClr val="tx1">
                    <a:lumMod val="65000"/>
                    <a:lumOff val="35000"/>
                  </a:schemeClr>
                </a:solidFill>
                <a:latin typeface="Calibri" panose="020F0502020204030204" pitchFamily="34" charset="0"/>
                <a:ea typeface="+mn-ea"/>
                <a:cs typeface="Calibri" panose="020F0502020204030204" pitchFamily="34" charset="0"/>
              </a:defRPr>
            </a:lvl1pPr>
            <a:lvl2pPr marL="685783" indent="-182875" algn="l" defTabSz="914377" rtl="0" eaLnBrk="1" latinLnBrk="0" hangingPunct="1">
              <a:lnSpc>
                <a:spcPct val="114000"/>
              </a:lnSpc>
              <a:spcBef>
                <a:spcPts val="251"/>
              </a:spcBef>
              <a:spcAft>
                <a:spcPts val="251"/>
              </a:spcAft>
              <a:buClr>
                <a:schemeClr val="accent1"/>
              </a:buClr>
              <a:buFont typeface="Wingdings" panose="05000000000000000000" pitchFamily="2" charset="2"/>
              <a:buChar char="§"/>
              <a:defRPr sz="2400" kern="1200">
                <a:solidFill>
                  <a:schemeClr val="tx1">
                    <a:lumMod val="65000"/>
                    <a:lumOff val="35000"/>
                  </a:schemeClr>
                </a:solidFill>
                <a:latin typeface="Calibri" panose="020F0502020204030204" pitchFamily="34" charset="0"/>
                <a:ea typeface="+mn-ea"/>
                <a:cs typeface="Calibri" panose="020F0502020204030204" pitchFamily="34" charset="0"/>
              </a:defRPr>
            </a:lvl2pPr>
            <a:lvl3pPr marL="1142971" indent="-182875" algn="l" defTabSz="914377" rtl="0" eaLnBrk="1" latinLnBrk="0" hangingPunct="1">
              <a:lnSpc>
                <a:spcPct val="114000"/>
              </a:lnSpc>
              <a:spcBef>
                <a:spcPts val="251"/>
              </a:spcBef>
              <a:spcAft>
                <a:spcPts val="251"/>
              </a:spcAft>
              <a:buClr>
                <a:schemeClr val="accent1"/>
              </a:buClr>
              <a:buFont typeface="Wingdings" panose="05000000000000000000" pitchFamily="2" charset="2"/>
              <a:buChar char="§"/>
              <a:defRPr sz="2000" kern="1200">
                <a:solidFill>
                  <a:schemeClr val="tx1">
                    <a:lumMod val="65000"/>
                    <a:lumOff val="35000"/>
                  </a:schemeClr>
                </a:solidFill>
                <a:latin typeface="Calibri" panose="020F0502020204030204" pitchFamily="34" charset="0"/>
                <a:ea typeface="+mn-ea"/>
                <a:cs typeface="Calibri" panose="020F0502020204030204" pitchFamily="34" charset="0"/>
              </a:defRPr>
            </a:lvl3pPr>
            <a:lvl4pPr marL="1600160" indent="-182875" algn="l" defTabSz="914377"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349" indent="-182875" algn="l" defTabSz="914377"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537" indent="-228594" algn="l" defTabSz="914377"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726" indent="-228594" algn="l" defTabSz="914377"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8914" indent="-228594" algn="l" defTabSz="914377"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103" indent="-228594" algn="l" defTabSz="914377" rtl="0" eaLnBrk="1" latinLnBrk="0" hangingPunct="1">
              <a:lnSpc>
                <a:spcPct val="90000"/>
              </a:lnSpc>
              <a:spcBef>
                <a:spcPts val="251"/>
              </a:spcBef>
              <a:spcAft>
                <a:spcPts val="251"/>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ctr">
              <a:buFont typeface="Wingdings" panose="05000000000000000000" pitchFamily="2" charset="2"/>
              <a:buNone/>
            </a:pPr>
            <a:r>
              <a:rPr lang="en-US" sz="3200" dirty="0">
                <a:solidFill>
                  <a:schemeClr val="bg1"/>
                </a:solidFill>
              </a:rPr>
              <a:t>Notification about a service animal is about </a:t>
            </a:r>
            <a:r>
              <a:rPr lang="en-US" sz="3200" dirty="0">
                <a:solidFill>
                  <a:srgbClr val="FFFF99"/>
                </a:solidFill>
              </a:rPr>
              <a:t>“access” </a:t>
            </a:r>
            <a:r>
              <a:rPr lang="en-US" sz="3200" dirty="0">
                <a:solidFill>
                  <a:schemeClr val="bg1"/>
                </a:solidFill>
              </a:rPr>
              <a:t>and is not an accommodation request</a:t>
            </a:r>
          </a:p>
        </p:txBody>
      </p:sp>
    </p:spTree>
    <p:extLst>
      <p:ext uri="{BB962C8B-B14F-4D97-AF65-F5344CB8AC3E}">
        <p14:creationId xmlns:p14="http://schemas.microsoft.com/office/powerpoint/2010/main" val="1054795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Content Placeholder 22" descr="A person walking a dog&#10;&#10;Description automatically generated with medium confidence">
            <a:extLst>
              <a:ext uri="{FF2B5EF4-FFF2-40B4-BE49-F238E27FC236}">
                <a16:creationId xmlns:a16="http://schemas.microsoft.com/office/drawing/2014/main" id="{28823CDF-8E5C-42BC-B43B-EB44897051F2}"/>
              </a:ext>
            </a:extLst>
          </p:cNvPr>
          <p:cNvPicPr>
            <a:picLocks noGrp="1" noChangeAspect="1"/>
          </p:cNvPicPr>
          <p:nvPr>
            <p:ph sz="half" idx="1"/>
          </p:nvPr>
        </p:nvPicPr>
        <p:blipFill rotWithShape="1">
          <a:blip r:embed="rId2" cstate="email">
            <a:extLst>
              <a:ext uri="{28A0092B-C50C-407E-A947-70E740481C1C}">
                <a14:useLocalDpi xmlns:a14="http://schemas.microsoft.com/office/drawing/2010/main"/>
              </a:ext>
            </a:extLst>
          </a:blip>
          <a:srcRect/>
          <a:stretch/>
        </p:blipFill>
        <p:spPr>
          <a:xfrm>
            <a:off x="2947427" y="754912"/>
            <a:ext cx="5112051" cy="5337542"/>
          </a:xfrm>
        </p:spPr>
      </p:pic>
      <p:sp>
        <p:nvSpPr>
          <p:cNvPr id="2" name="Slide Number Placeholder 1">
            <a:extLst>
              <a:ext uri="{FF2B5EF4-FFF2-40B4-BE49-F238E27FC236}">
                <a16:creationId xmlns:a16="http://schemas.microsoft.com/office/drawing/2014/main" id="{380FE9E7-7B8A-4667-9517-231F428597B2}"/>
              </a:ext>
            </a:extLst>
          </p:cNvPr>
          <p:cNvSpPr>
            <a:spLocks noGrp="1"/>
          </p:cNvSpPr>
          <p:nvPr>
            <p:ph type="sldNum" sz="quarter" idx="12"/>
          </p:nvPr>
        </p:nvSpPr>
        <p:spPr/>
        <p:txBody>
          <a:bodyPr/>
          <a:lstStyle/>
          <a:p>
            <a:fld id="{4FAB73BC-B049-4115-A692-8D63A059BFB8}" type="slidenum">
              <a:rPr lang="en-US" smtClean="0"/>
              <a:pPr/>
              <a:t>8</a:t>
            </a:fld>
            <a:endParaRPr lang="en-US" dirty="0"/>
          </a:p>
        </p:txBody>
      </p:sp>
      <p:grpSp>
        <p:nvGrpSpPr>
          <p:cNvPr id="17" name="Group 16">
            <a:extLst>
              <a:ext uri="{FF2B5EF4-FFF2-40B4-BE49-F238E27FC236}">
                <a16:creationId xmlns:a16="http://schemas.microsoft.com/office/drawing/2014/main" id="{2908FFF2-5E48-488A-A6CA-50534523AB55}"/>
              </a:ext>
            </a:extLst>
          </p:cNvPr>
          <p:cNvGrpSpPr/>
          <p:nvPr/>
        </p:nvGrpSpPr>
        <p:grpSpPr>
          <a:xfrm>
            <a:off x="8059480" y="754912"/>
            <a:ext cx="3742661" cy="5337542"/>
            <a:chOff x="7453423" y="329796"/>
            <a:chExt cx="3742661" cy="5252486"/>
          </a:xfrm>
        </p:grpSpPr>
        <p:sp>
          <p:nvSpPr>
            <p:cNvPr id="15" name="Rectangle 14">
              <a:extLst>
                <a:ext uri="{FF2B5EF4-FFF2-40B4-BE49-F238E27FC236}">
                  <a16:creationId xmlns:a16="http://schemas.microsoft.com/office/drawing/2014/main" id="{A2F35228-0C7F-41F7-A6EE-369DFA02BCAF}"/>
                </a:ext>
              </a:extLst>
            </p:cNvPr>
            <p:cNvSpPr/>
            <p:nvPr/>
          </p:nvSpPr>
          <p:spPr>
            <a:xfrm>
              <a:off x="7453423" y="329796"/>
              <a:ext cx="3742661" cy="52524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직사각형 22">
              <a:extLst>
                <a:ext uri="{FF2B5EF4-FFF2-40B4-BE49-F238E27FC236}">
                  <a16:creationId xmlns:a16="http://schemas.microsoft.com/office/drawing/2014/main" id="{B7635054-3C1B-4055-B27A-8B5911A8B3A1}"/>
                </a:ext>
              </a:extLst>
            </p:cNvPr>
            <p:cNvSpPr>
              <a:spLocks noChangeArrowheads="1"/>
            </p:cNvSpPr>
            <p:nvPr/>
          </p:nvSpPr>
          <p:spPr bwMode="auto">
            <a:xfrm>
              <a:off x="7812593" y="1443498"/>
              <a:ext cx="3024319" cy="2816710"/>
            </a:xfrm>
            <a:prstGeom prst="rect">
              <a:avLst/>
            </a:prstGeom>
            <a:noFill/>
          </p:spPr>
          <p:txBody>
            <a:bodyPr wrap="square" rtlCol="0" anchor="ctr">
              <a:spAutoFit/>
            </a:bodyPr>
            <a:lstStyle/>
            <a:p>
              <a:pPr algn="ctr" defTabSz="914400">
                <a:spcAft>
                  <a:spcPts val="200"/>
                </a:spcAft>
              </a:pPr>
              <a:r>
                <a:rPr lang="en-US" altLang="ko-KR" sz="3600" dirty="0">
                  <a:solidFill>
                    <a:schemeClr val="bg1"/>
                  </a:solidFill>
                  <a:latin typeface="Calibri" panose="020F0502020204030204" pitchFamily="34" charset="0"/>
                  <a:cs typeface="Calibri" panose="020F0502020204030204" pitchFamily="34" charset="0"/>
                </a:rPr>
                <a:t>Individual </a:t>
              </a:r>
              <a:r>
                <a:rPr lang="en-US" altLang="ko-KR" sz="3600" b="1" u="sng" dirty="0">
                  <a:solidFill>
                    <a:schemeClr val="bg1"/>
                  </a:solidFill>
                  <a:latin typeface="Calibri" panose="020F0502020204030204" pitchFamily="34" charset="0"/>
                  <a:cs typeface="Calibri" panose="020F0502020204030204" pitchFamily="34" charset="0"/>
                </a:rPr>
                <a:t>informs</a:t>
              </a:r>
              <a:r>
                <a:rPr lang="en-US" altLang="ko-KR" sz="3600" b="1" dirty="0">
                  <a:solidFill>
                    <a:schemeClr val="bg1"/>
                  </a:solidFill>
                  <a:latin typeface="Calibri" panose="020F0502020204030204" pitchFamily="34" charset="0"/>
                  <a:cs typeface="Calibri" panose="020F0502020204030204" pitchFamily="34" charset="0"/>
                </a:rPr>
                <a:t> </a:t>
              </a:r>
              <a:r>
                <a:rPr lang="en-US" altLang="ko-KR" sz="3600" dirty="0">
                  <a:solidFill>
                    <a:schemeClr val="bg1"/>
                  </a:solidFill>
                  <a:latin typeface="Calibri" panose="020F0502020204030204" pitchFamily="34" charset="0"/>
                  <a:cs typeface="Calibri" panose="020F0502020204030204" pitchFamily="34" charset="0"/>
                </a:rPr>
                <a:t>or</a:t>
              </a:r>
              <a:r>
                <a:rPr lang="en-US" altLang="ko-KR" sz="3600" b="1" dirty="0">
                  <a:solidFill>
                    <a:schemeClr val="bg1"/>
                  </a:solidFill>
                  <a:latin typeface="Calibri" panose="020F0502020204030204" pitchFamily="34" charset="0"/>
                  <a:cs typeface="Calibri" panose="020F0502020204030204" pitchFamily="34" charset="0"/>
                </a:rPr>
                <a:t> </a:t>
              </a:r>
              <a:r>
                <a:rPr lang="en-US" altLang="ko-KR" sz="3600" b="1" u="sng" dirty="0">
                  <a:solidFill>
                    <a:schemeClr val="bg1"/>
                  </a:solidFill>
                  <a:latin typeface="Calibri" panose="020F0502020204030204" pitchFamily="34" charset="0"/>
                  <a:cs typeface="Calibri" panose="020F0502020204030204" pitchFamily="34" charset="0"/>
                </a:rPr>
                <a:t>discloses</a:t>
              </a:r>
              <a:r>
                <a:rPr lang="en-US" altLang="ko-KR" sz="3600" u="sng" dirty="0">
                  <a:solidFill>
                    <a:schemeClr val="bg1"/>
                  </a:solidFill>
                  <a:latin typeface="Calibri" panose="020F0502020204030204" pitchFamily="34" charset="0"/>
                  <a:cs typeface="Calibri" panose="020F0502020204030204" pitchFamily="34" charset="0"/>
                </a:rPr>
                <a:t> </a:t>
              </a:r>
              <a:r>
                <a:rPr lang="en-US" altLang="ko-KR" sz="3600" b="1" u="sng" dirty="0">
                  <a:solidFill>
                    <a:schemeClr val="bg1"/>
                  </a:solidFill>
                  <a:latin typeface="Calibri" panose="020F0502020204030204" pitchFamily="34" charset="0"/>
                  <a:cs typeface="Calibri" panose="020F0502020204030204" pitchFamily="34" charset="0"/>
                </a:rPr>
                <a:t>use of</a:t>
              </a:r>
              <a:r>
                <a:rPr lang="en-US" altLang="ko-KR" sz="3600" dirty="0">
                  <a:solidFill>
                    <a:schemeClr val="bg1"/>
                  </a:solidFill>
                  <a:latin typeface="Calibri" panose="020F0502020204030204" pitchFamily="34" charset="0"/>
                  <a:cs typeface="Calibri" panose="020F0502020204030204" pitchFamily="34" charset="0"/>
                </a:rPr>
                <a:t> a service animal.</a:t>
              </a:r>
              <a:endParaRPr lang="en-US" altLang="ko-KR" sz="3600" b="1" dirty="0">
                <a:solidFill>
                  <a:schemeClr val="bg1"/>
                </a:solidFill>
                <a:latin typeface="Calibri" panose="020F0502020204030204" pitchFamily="34" charset="0"/>
                <a:cs typeface="Calibri" panose="020F0502020204030204" pitchFamily="34" charset="0"/>
              </a:endParaRPr>
            </a:p>
          </p:txBody>
        </p:sp>
      </p:grpSp>
      <p:sp>
        <p:nvSpPr>
          <p:cNvPr id="19" name="Title 18">
            <a:extLst>
              <a:ext uri="{FF2B5EF4-FFF2-40B4-BE49-F238E27FC236}">
                <a16:creationId xmlns:a16="http://schemas.microsoft.com/office/drawing/2014/main" id="{D4747E8D-6789-400F-8B90-E5FA46F28ABB}"/>
              </a:ext>
            </a:extLst>
          </p:cNvPr>
          <p:cNvSpPr>
            <a:spLocks noGrp="1"/>
          </p:cNvSpPr>
          <p:nvPr>
            <p:ph type="title"/>
          </p:nvPr>
        </p:nvSpPr>
        <p:spPr>
          <a:xfrm>
            <a:off x="238104" y="1615031"/>
            <a:ext cx="2451934" cy="3617304"/>
          </a:xfrm>
        </p:spPr>
        <p:txBody>
          <a:bodyPr>
            <a:noAutofit/>
          </a:bodyPr>
          <a:lstStyle/>
          <a:p>
            <a:r>
              <a:rPr lang="en-US" sz="4800" dirty="0"/>
              <a:t>Service Animals</a:t>
            </a:r>
            <a:br>
              <a:rPr lang="en-US" sz="4800" dirty="0"/>
            </a:br>
            <a:br>
              <a:rPr lang="en-US" sz="4800" dirty="0"/>
            </a:br>
            <a:r>
              <a:rPr lang="en-US" dirty="0">
                <a:solidFill>
                  <a:srgbClr val="FFFF99"/>
                </a:solidFill>
              </a:rPr>
              <a:t>Step 1</a:t>
            </a:r>
          </a:p>
        </p:txBody>
      </p:sp>
    </p:spTree>
    <p:extLst>
      <p:ext uri="{BB962C8B-B14F-4D97-AF65-F5344CB8AC3E}">
        <p14:creationId xmlns:p14="http://schemas.microsoft.com/office/powerpoint/2010/main" val="435267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0FE9E7-7B8A-4667-9517-231F428597B2}"/>
              </a:ext>
            </a:extLst>
          </p:cNvPr>
          <p:cNvSpPr>
            <a:spLocks noGrp="1"/>
          </p:cNvSpPr>
          <p:nvPr>
            <p:ph type="sldNum" sz="quarter" idx="12"/>
          </p:nvPr>
        </p:nvSpPr>
        <p:spPr/>
        <p:txBody>
          <a:bodyPr/>
          <a:lstStyle/>
          <a:p>
            <a:fld id="{4FAB73BC-B049-4115-A692-8D63A059BFB8}" type="slidenum">
              <a:rPr lang="en-US" smtClean="0"/>
              <a:pPr/>
              <a:t>9</a:t>
            </a:fld>
            <a:endParaRPr lang="en-US" dirty="0"/>
          </a:p>
        </p:txBody>
      </p:sp>
      <p:grpSp>
        <p:nvGrpSpPr>
          <p:cNvPr id="17" name="Group 16">
            <a:extLst>
              <a:ext uri="{FF2B5EF4-FFF2-40B4-BE49-F238E27FC236}">
                <a16:creationId xmlns:a16="http://schemas.microsoft.com/office/drawing/2014/main" id="{2908FFF2-5E48-488A-A6CA-50534523AB55}"/>
              </a:ext>
            </a:extLst>
          </p:cNvPr>
          <p:cNvGrpSpPr/>
          <p:nvPr/>
        </p:nvGrpSpPr>
        <p:grpSpPr>
          <a:xfrm>
            <a:off x="8059480" y="754912"/>
            <a:ext cx="3742661" cy="5337542"/>
            <a:chOff x="7453423" y="329796"/>
            <a:chExt cx="3742661" cy="5252486"/>
          </a:xfrm>
        </p:grpSpPr>
        <p:sp>
          <p:nvSpPr>
            <p:cNvPr id="15" name="Rectangle 14">
              <a:extLst>
                <a:ext uri="{FF2B5EF4-FFF2-40B4-BE49-F238E27FC236}">
                  <a16:creationId xmlns:a16="http://schemas.microsoft.com/office/drawing/2014/main" id="{A2F35228-0C7F-41F7-A6EE-369DFA02BCAF}"/>
                </a:ext>
              </a:extLst>
            </p:cNvPr>
            <p:cNvSpPr/>
            <p:nvPr/>
          </p:nvSpPr>
          <p:spPr>
            <a:xfrm>
              <a:off x="7453423" y="329796"/>
              <a:ext cx="3742661" cy="52524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직사각형 22">
              <a:extLst>
                <a:ext uri="{FF2B5EF4-FFF2-40B4-BE49-F238E27FC236}">
                  <a16:creationId xmlns:a16="http://schemas.microsoft.com/office/drawing/2014/main" id="{B7635054-3C1B-4055-B27A-8B5911A8B3A1}"/>
                </a:ext>
              </a:extLst>
            </p:cNvPr>
            <p:cNvSpPr>
              <a:spLocks noChangeArrowheads="1"/>
            </p:cNvSpPr>
            <p:nvPr/>
          </p:nvSpPr>
          <p:spPr bwMode="auto">
            <a:xfrm>
              <a:off x="7559748" y="1052604"/>
              <a:ext cx="3498111" cy="3598498"/>
            </a:xfrm>
            <a:prstGeom prst="rect">
              <a:avLst/>
            </a:prstGeom>
            <a:noFill/>
          </p:spPr>
          <p:txBody>
            <a:bodyPr wrap="square" rtlCol="0" anchor="ctr">
              <a:spAutoFit/>
            </a:bodyPr>
            <a:lstStyle/>
            <a:p>
              <a:pPr marL="514350" indent="-514350" defTabSz="914400">
                <a:lnSpc>
                  <a:spcPct val="114000"/>
                </a:lnSpc>
                <a:spcBef>
                  <a:spcPts val="1200"/>
                </a:spcBef>
                <a:buFont typeface="+mj-lt"/>
                <a:buAutoNum type="arabicPeriod"/>
              </a:pPr>
              <a:r>
                <a:rPr lang="en-US" altLang="ko-KR" sz="2800" dirty="0">
                  <a:solidFill>
                    <a:schemeClr val="bg1"/>
                  </a:solidFill>
                  <a:latin typeface="Calibri" panose="020F0502020204030204" pitchFamily="34" charset="0"/>
                  <a:cs typeface="Calibri" panose="020F0502020204030204" pitchFamily="34" charset="0"/>
                </a:rPr>
                <a:t>Is the animal required because of a disability? </a:t>
              </a:r>
            </a:p>
            <a:p>
              <a:pPr marL="514350" indent="-514350" defTabSz="914400">
                <a:lnSpc>
                  <a:spcPct val="114000"/>
                </a:lnSpc>
                <a:spcBef>
                  <a:spcPts val="1200"/>
                </a:spcBef>
                <a:buFont typeface="+mj-lt"/>
                <a:buAutoNum type="arabicPeriod"/>
              </a:pPr>
              <a:r>
                <a:rPr lang="en-US" altLang="ko-KR" sz="2800" dirty="0">
                  <a:solidFill>
                    <a:schemeClr val="bg1"/>
                  </a:solidFill>
                  <a:latin typeface="Calibri" panose="020F0502020204030204" pitchFamily="34" charset="0"/>
                  <a:cs typeface="Calibri" panose="020F0502020204030204" pitchFamily="34" charset="0"/>
                </a:rPr>
                <a:t>What work or task has the animal been trained to perform?</a:t>
              </a:r>
            </a:p>
          </p:txBody>
        </p:sp>
      </p:grpSp>
      <p:sp>
        <p:nvSpPr>
          <p:cNvPr id="19" name="Title 18">
            <a:extLst>
              <a:ext uri="{FF2B5EF4-FFF2-40B4-BE49-F238E27FC236}">
                <a16:creationId xmlns:a16="http://schemas.microsoft.com/office/drawing/2014/main" id="{D4747E8D-6789-400F-8B90-E5FA46F28ABB}"/>
              </a:ext>
            </a:extLst>
          </p:cNvPr>
          <p:cNvSpPr>
            <a:spLocks noGrp="1"/>
          </p:cNvSpPr>
          <p:nvPr>
            <p:ph type="title"/>
          </p:nvPr>
        </p:nvSpPr>
        <p:spPr>
          <a:xfrm>
            <a:off x="238104" y="1615031"/>
            <a:ext cx="2451934" cy="3617304"/>
          </a:xfrm>
        </p:spPr>
        <p:txBody>
          <a:bodyPr>
            <a:noAutofit/>
          </a:bodyPr>
          <a:lstStyle/>
          <a:p>
            <a:r>
              <a:rPr lang="en-US" sz="4800" dirty="0"/>
              <a:t>Service Animals</a:t>
            </a:r>
            <a:br>
              <a:rPr lang="en-US" sz="4800" dirty="0"/>
            </a:br>
            <a:br>
              <a:rPr lang="en-US" sz="4800" dirty="0"/>
            </a:br>
            <a:r>
              <a:rPr lang="en-US" dirty="0">
                <a:solidFill>
                  <a:srgbClr val="FFFF99"/>
                </a:solidFill>
              </a:rPr>
              <a:t>Step 2</a:t>
            </a:r>
          </a:p>
        </p:txBody>
      </p:sp>
      <p:sp>
        <p:nvSpPr>
          <p:cNvPr id="4" name="Content Placeholder 3">
            <a:extLst>
              <a:ext uri="{FF2B5EF4-FFF2-40B4-BE49-F238E27FC236}">
                <a16:creationId xmlns:a16="http://schemas.microsoft.com/office/drawing/2014/main" id="{BD8EAE9F-F2DA-4C15-A67F-3B7350FB329A}"/>
              </a:ext>
            </a:extLst>
          </p:cNvPr>
          <p:cNvSpPr>
            <a:spLocks noGrp="1"/>
          </p:cNvSpPr>
          <p:nvPr>
            <p:ph sz="half" idx="1"/>
          </p:nvPr>
        </p:nvSpPr>
        <p:spPr>
          <a:xfrm>
            <a:off x="3984870" y="1615031"/>
            <a:ext cx="3474720" cy="3617304"/>
          </a:xfrm>
        </p:spPr>
        <p:txBody>
          <a:bodyPr/>
          <a:lstStyle/>
          <a:p>
            <a:pPr marL="0" indent="0" algn="ctr">
              <a:buNone/>
            </a:pPr>
            <a:r>
              <a:rPr lang="en-US" sz="2800" dirty="0"/>
              <a:t>If an animal’s service tasks </a:t>
            </a:r>
            <a:r>
              <a:rPr lang="en-US" sz="2800" b="1" dirty="0">
                <a:solidFill>
                  <a:srgbClr val="00B050"/>
                </a:solidFill>
              </a:rPr>
              <a:t>are not obvious</a:t>
            </a:r>
            <a:r>
              <a:rPr lang="en-US" sz="2800" dirty="0"/>
              <a:t>, the center DC makes </a:t>
            </a:r>
            <a:r>
              <a:rPr lang="en-US" sz="2800" b="1" dirty="0">
                <a:solidFill>
                  <a:srgbClr val="C00000"/>
                </a:solidFill>
              </a:rPr>
              <a:t>two inquiries </a:t>
            </a:r>
            <a:r>
              <a:rPr lang="en-US" sz="2800" dirty="0"/>
              <a:t>to determine whether it qualifies as a service animal.</a:t>
            </a:r>
          </a:p>
          <a:p>
            <a:endParaRPr lang="en-US" dirty="0"/>
          </a:p>
        </p:txBody>
      </p:sp>
    </p:spTree>
    <p:extLst>
      <p:ext uri="{BB962C8B-B14F-4D97-AF65-F5344CB8AC3E}">
        <p14:creationId xmlns:p14="http://schemas.microsoft.com/office/powerpoint/2010/main" val="2891305769"/>
      </p:ext>
    </p:extLst>
  </p:cSld>
  <p:clrMapOvr>
    <a:masterClrMapping/>
  </p:clrMapOvr>
</p:sld>
</file>

<file path=ppt/theme/theme1.xml><?xml version="1.0" encoding="utf-8"?>
<a:theme xmlns:a="http://schemas.openxmlformats.org/drawingml/2006/main" name="Fra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Service Animals 2017" id="{E9CAEA21-F682-43CE-A823-73DF8F2433D8}" vid="{5AD4AF16-4957-4E3F-8013-0D1CC1515C43}"/>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pproval_x0020_Status xmlns="f65701bd-703e-4e7a-b356-d9aef005502d">Approved</Approval_x0020_Status>
    <_dlc_DocId xmlns="b22f8f74-215c-4154-9939-bd29e4e8980e">XRUYQT3274NZ-880339284-168</_dlc_DocId>
    <_dlc_DocIdUrl xmlns="b22f8f74-215c-4154-9939-bd29e4e8980e">
      <Url>https://supportservices.jobcorps.gov/disability/_layouts/15/DocIdRedir.aspx?ID=XRUYQT3274NZ-880339284-168</Url>
      <Description>XRUYQT3274NZ-880339284-168</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4F356BCA1D5C24DA72D14296F0DB2AF" ma:contentTypeVersion="5" ma:contentTypeDescription="Create a new document." ma:contentTypeScope="" ma:versionID="ccb1c8995c93ee4852b0cedb1abc0b01">
  <xsd:schema xmlns:xsd="http://www.w3.org/2001/XMLSchema" xmlns:xs="http://www.w3.org/2001/XMLSchema" xmlns:p="http://schemas.microsoft.com/office/2006/metadata/properties" xmlns:ns2="f65701bd-703e-4e7a-b356-d9aef005502d" xmlns:ns3="b22f8f74-215c-4154-9939-bd29e4e8980e" targetNamespace="http://schemas.microsoft.com/office/2006/metadata/properties" ma:root="true" ma:fieldsID="4e83ca1d99dfc80217f25b9eff7e3a40" ns2:_="" ns3:_="">
    <xsd:import namespace="f65701bd-703e-4e7a-b356-d9aef005502d"/>
    <xsd:import namespace="b22f8f74-215c-4154-9939-bd29e4e8980e"/>
    <xsd:element name="properties">
      <xsd:complexType>
        <xsd:sequence>
          <xsd:element name="documentManagement">
            <xsd:complexType>
              <xsd:all>
                <xsd:element ref="ns2:Approval_x0020_Statu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5701bd-703e-4e7a-b356-d9aef005502d" elementFormDefault="qualified">
    <xsd:import namespace="http://schemas.microsoft.com/office/2006/documentManagement/types"/>
    <xsd:import namespace="http://schemas.microsoft.com/office/infopath/2007/PartnerControls"/>
    <xsd:element name="Approval_x0020_Status" ma:index="4" nillable="true" ma:displayName="Approval Status" ma:internalName="Approval_x0020_Status"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48AC31D-0928-4E4B-9BBE-0C2E75B9642E}">
  <ds:schemaRefs>
    <ds:schemaRef ds:uri="http://purl.org/dc/dcmitype/"/>
    <ds:schemaRef ds:uri="http://schemas.microsoft.com/office/2006/metadata/properties"/>
    <ds:schemaRef ds:uri="http://schemas.microsoft.com/office/2006/documentManagement/types"/>
    <ds:schemaRef ds:uri="1f6b80f2-c20c-4272-b239-f55f7a1281f0"/>
    <ds:schemaRef ds:uri="http://purl.org/dc/terms/"/>
    <ds:schemaRef ds:uri="http://purl.org/dc/elements/1.1/"/>
    <ds:schemaRef ds:uri="http://www.w3.org/XML/1998/namespace"/>
    <ds:schemaRef ds:uri="http://schemas.microsoft.com/office/infopath/2007/PartnerControls"/>
    <ds:schemaRef ds:uri="http://schemas.openxmlformats.org/package/2006/metadata/core-properties"/>
    <ds:schemaRef ds:uri="721a4254-37aa-4b5c-aa84-ee537e0c3488"/>
  </ds:schemaRefs>
</ds:datastoreItem>
</file>

<file path=customXml/itemProps2.xml><?xml version="1.0" encoding="utf-8"?>
<ds:datastoreItem xmlns:ds="http://schemas.openxmlformats.org/officeDocument/2006/customXml" ds:itemID="{C35FBB22-425B-4D53-9F20-2BAE8343310E}"/>
</file>

<file path=customXml/itemProps3.xml><?xml version="1.0" encoding="utf-8"?>
<ds:datastoreItem xmlns:ds="http://schemas.openxmlformats.org/officeDocument/2006/customXml" ds:itemID="{E89397CD-380D-41B5-BB68-274B2A43FF74}">
  <ds:schemaRefs>
    <ds:schemaRef ds:uri="http://schemas.microsoft.com/sharepoint/v3/contenttype/forms"/>
  </ds:schemaRefs>
</ds:datastoreItem>
</file>

<file path=customXml/itemProps4.xml><?xml version="1.0" encoding="utf-8"?>
<ds:datastoreItem xmlns:ds="http://schemas.openxmlformats.org/officeDocument/2006/customXml" ds:itemID="{47E2AD22-15AC-42EE-92A6-DD9455F78CFF}"/>
</file>

<file path=docProps/app.xml><?xml version="1.0" encoding="utf-8"?>
<Properties xmlns="http://schemas.openxmlformats.org/officeDocument/2006/extended-properties" xmlns:vt="http://schemas.openxmlformats.org/officeDocument/2006/docPropsVTypes">
  <Template>Service Animals 2017</Template>
  <TotalTime>0</TotalTime>
  <Words>3177</Words>
  <Application>Microsoft Office PowerPoint</Application>
  <PresentationFormat>Widescreen</PresentationFormat>
  <Paragraphs>366</Paragraphs>
  <Slides>60</Slides>
  <Notes>52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60</vt:i4>
      </vt:variant>
    </vt:vector>
  </HeadingPairs>
  <TitlesOfParts>
    <vt:vector size="68" baseType="lpstr">
      <vt:lpstr>Arial</vt:lpstr>
      <vt:lpstr>Calibri</vt:lpstr>
      <vt:lpstr>Calibri Light</vt:lpstr>
      <vt:lpstr>Corbel</vt:lpstr>
      <vt:lpstr>Wingdings</vt:lpstr>
      <vt:lpstr>Wingdings 2</vt:lpstr>
      <vt:lpstr>Frame</vt:lpstr>
      <vt:lpstr>Custom Design</vt:lpstr>
      <vt:lpstr>Lions, Tigers, and Bears – OH MY!</vt:lpstr>
      <vt:lpstr>Objectives</vt:lpstr>
      <vt:lpstr>PowerPoint Presentation</vt:lpstr>
      <vt:lpstr>Service  Animals</vt:lpstr>
      <vt:lpstr>PowerPoint Presentation</vt:lpstr>
      <vt:lpstr>PowerPoint Presentation</vt:lpstr>
      <vt:lpstr>PowerPoint Presentation</vt:lpstr>
      <vt:lpstr>Service Animals  Step 1</vt:lpstr>
      <vt:lpstr>Service Animals  Step 2</vt:lpstr>
      <vt:lpstr>Service Animals  Step 3</vt:lpstr>
      <vt:lpstr>Service Animals  Step 3 (cont.)</vt:lpstr>
      <vt:lpstr>Service Animals  Step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Service Dog</vt:lpstr>
      <vt:lpstr>Service Dog</vt:lpstr>
      <vt:lpstr>Service Dog </vt:lpstr>
      <vt:lpstr>PowerPoint Presentation</vt:lpstr>
      <vt:lpstr>PowerPoint Presentation</vt:lpstr>
      <vt:lpstr>Assistance Animals</vt:lpstr>
      <vt:lpstr>PowerPoint Presentation</vt:lpstr>
      <vt:lpstr>PowerPoint Presentation</vt:lpstr>
      <vt:lpstr>PowerPoint Presentation</vt:lpstr>
      <vt:lpstr>PowerPoint Presentation</vt:lpstr>
      <vt:lpstr>PowerPoint Presentation</vt:lpstr>
      <vt:lpstr>Assistance Animals Modification/ Accommodation Request  Step 1 Request</vt:lpstr>
      <vt:lpstr>Assistance Animals Modification/ Accommodation Request  Step 2 Document Request</vt:lpstr>
      <vt:lpstr>Assistance Animals Modification/ Accommodation Request  Step 3 Disability Status</vt:lpstr>
      <vt:lpstr>PowerPoint Presentation</vt:lpstr>
      <vt:lpstr>Assistance Animals Modification/ Accommodation Request  Step 4 Need for Animal</vt:lpstr>
      <vt:lpstr>PowerPoint Presentation</vt:lpstr>
      <vt:lpstr>Assistance Animals Modification/ Accommodation Request  Step 5 DAC (Part 1)</vt:lpstr>
      <vt:lpstr>PowerPoint Presentation</vt:lpstr>
      <vt:lpstr>Assistance Animals Modification/ Accommodation Request  Step 6 DAC (Part 2)</vt:lpstr>
      <vt:lpstr>PowerPoint Presentation</vt:lpstr>
      <vt:lpstr>PowerPoint Presentation</vt:lpstr>
      <vt:lpstr>Reasonableness Decision</vt:lpstr>
      <vt:lpstr>PowerPoint Presentation</vt:lpstr>
      <vt:lpstr>PowerPoint Presentation</vt:lpstr>
      <vt:lpstr>PowerPoint Presentation</vt:lpstr>
      <vt:lpstr>PowerPoint Presentation</vt:lpstr>
      <vt:lpstr>Other Considerations</vt:lpstr>
      <vt:lpstr>PowerPoint Presentation</vt:lpstr>
      <vt:lpstr>PowerPoint Presentation</vt:lpstr>
      <vt:lpstr>PowerPoint Presentation</vt:lpstr>
      <vt:lpstr>PowerPoint Presentation</vt:lpstr>
      <vt:lpstr>PowerPoint Presentation</vt:lpstr>
      <vt:lpstr>PowerPoint Presentation</vt:lpstr>
      <vt:lpstr>Allergies (cont.)</vt:lpstr>
      <vt:lpstr>Resources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Service Animals and Assistance Animals final</dc:title>
  <dc:creator/>
  <cp:lastModifiedBy/>
  <cp:revision>10</cp:revision>
  <dcterms:created xsi:type="dcterms:W3CDTF">2018-03-19T15:25:03Z</dcterms:created>
  <dcterms:modified xsi:type="dcterms:W3CDTF">2024-01-25T21:32:07Z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0x01010024F356BCA1D5C24DA72D14296F0DB2AF</vt:lpwstr>
  </property>
  <property fmtid="{D5CDD505-2E9C-101B-9397-08002B2CF9AE}" pid="3" name="_dlc_DocIdItemGuid">
    <vt:lpwstr>40be9176-4bff-4709-bd39-d40b38b02f52</vt:lpwstr>
  </property>
</Properties>
</file>