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6.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theme/theme7.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5" r:id="rId3"/>
    <p:sldMasterId id="2147483677" r:id="rId4"/>
    <p:sldMasterId id="2147483679" r:id="rId5"/>
    <p:sldMasterId id="2147483681" r:id="rId6"/>
  </p:sldMasterIdLst>
  <p:notesMasterIdLst>
    <p:notesMasterId r:id="rId39"/>
  </p:notesMasterIdLst>
  <p:sldIdLst>
    <p:sldId id="261" r:id="rId7"/>
    <p:sldId id="291" r:id="rId8"/>
    <p:sldId id="283" r:id="rId9"/>
    <p:sldId id="285" r:id="rId10"/>
    <p:sldId id="284" r:id="rId11"/>
    <p:sldId id="292" r:id="rId12"/>
    <p:sldId id="286" r:id="rId13"/>
    <p:sldId id="293" r:id="rId14"/>
    <p:sldId id="290" r:id="rId15"/>
    <p:sldId id="294" r:id="rId16"/>
    <p:sldId id="287" r:id="rId17"/>
    <p:sldId id="256" r:id="rId18"/>
    <p:sldId id="329" r:id="rId19"/>
    <p:sldId id="332" r:id="rId20"/>
    <p:sldId id="342" r:id="rId21"/>
    <p:sldId id="335" r:id="rId22"/>
    <p:sldId id="341" r:id="rId23"/>
    <p:sldId id="334" r:id="rId24"/>
    <p:sldId id="338" r:id="rId25"/>
    <p:sldId id="339" r:id="rId26"/>
    <p:sldId id="340" r:id="rId27"/>
    <p:sldId id="337" r:id="rId28"/>
    <p:sldId id="336" r:id="rId29"/>
    <p:sldId id="282" r:id="rId30"/>
    <p:sldId id="289" r:id="rId31"/>
    <p:sldId id="295" r:id="rId32"/>
    <p:sldId id="299" r:id="rId33"/>
    <p:sldId id="296" r:id="rId34"/>
    <p:sldId id="297" r:id="rId35"/>
    <p:sldId id="281" r:id="rId36"/>
    <p:sldId id="280" r:id="rId37"/>
    <p:sldId id="27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1499C2-C762-44F6-ABD4-DAA0B44E2C7A}">
          <p14:sldIdLst>
            <p14:sldId id="261"/>
            <p14:sldId id="291"/>
            <p14:sldId id="283"/>
            <p14:sldId id="285"/>
            <p14:sldId id="284"/>
            <p14:sldId id="292"/>
            <p14:sldId id="286"/>
            <p14:sldId id="293"/>
            <p14:sldId id="290"/>
            <p14:sldId id="294"/>
            <p14:sldId id="287"/>
            <p14:sldId id="256"/>
            <p14:sldId id="329"/>
            <p14:sldId id="332"/>
            <p14:sldId id="342"/>
            <p14:sldId id="335"/>
            <p14:sldId id="341"/>
            <p14:sldId id="334"/>
            <p14:sldId id="338"/>
            <p14:sldId id="339"/>
            <p14:sldId id="340"/>
            <p14:sldId id="337"/>
            <p14:sldId id="336"/>
            <p14:sldId id="282"/>
            <p14:sldId id="289"/>
            <p14:sldId id="295"/>
            <p14:sldId id="299"/>
            <p14:sldId id="296"/>
            <p14:sldId id="297"/>
            <p14:sldId id="281"/>
            <p14:sldId id="280"/>
            <p14:sldId id="27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198636-F2C7-7B70-F254-6EC543F002AA}" name="Julie Luht" initials="JL" userId="S::jluht@humanitas.com::eac1ece3-a076-4aef-9b22-77d15757e7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163" autoAdjust="0"/>
    <p:restoredTop sz="94607" autoAdjust="0"/>
  </p:normalViewPr>
  <p:slideViewPr>
    <p:cSldViewPr snapToGrid="0">
      <p:cViewPr varScale="1">
        <p:scale>
          <a:sx n="108" d="100"/>
          <a:sy n="108" d="100"/>
        </p:scale>
        <p:origin x="414"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47" Type="http://schemas.openxmlformats.org/officeDocument/2006/relationships/customXml" Target="../customXml/item3.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48" Type="http://schemas.openxmlformats.org/officeDocument/2006/relationships/customXml" Target="../customXml/item4.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ustomXml" Target="../customXml/item2.xml"/><Relationship Id="rId20" Type="http://schemas.openxmlformats.org/officeDocument/2006/relationships/slide" Target="slides/slide14.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04F54-F98E-43EC-8676-41DB66235A40}" type="datetimeFigureOut">
              <a:rPr lang="en-US" smtClean="0"/>
              <a:t>2/28/2024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D3DB7-ABF3-401D-AF1F-9727A735F494}" type="slidenum">
              <a:rPr lang="en-US" smtClean="0"/>
              <a:t>‹#›</a:t>
            </a:fld>
            <a:endParaRPr lang="en-US" dirty="0"/>
          </a:p>
        </p:txBody>
      </p:sp>
    </p:spTree>
    <p:extLst>
      <p:ext uri="{BB962C8B-B14F-4D97-AF65-F5344CB8AC3E}">
        <p14:creationId xmlns:p14="http://schemas.microsoft.com/office/powerpoint/2010/main" val="122879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mergency.cdc.gov/newsletters/coca/2024/012524.html#:~:text=Between%20December%201%2C%202023%20and%20January%2023%2C%202024%2C,two%20outbreaks%20with%20more%20than%20five%20cases%20each."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31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7205B-A5BD-ACD0-93BF-85FDC67E43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B6532A-00EB-26F3-A18C-061A10C3B0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ACB3A8-74BD-78B4-D373-5C58F6B20941}"/>
              </a:ext>
            </a:extLst>
          </p:cNvPr>
          <p:cNvSpPr>
            <a:spLocks noGrp="1"/>
          </p:cNvSpPr>
          <p:nvPr>
            <p:ph type="body" idx="1"/>
          </p:nvPr>
        </p:nvSpPr>
        <p:spPr/>
        <p:txBody>
          <a:bodyPr/>
          <a:lstStyle/>
          <a:p>
            <a:pPr defTabSz="914266">
              <a:defRPr/>
            </a:pPr>
            <a:endParaRPr lang="en-US" dirty="0"/>
          </a:p>
        </p:txBody>
      </p:sp>
      <p:sp>
        <p:nvSpPr>
          <p:cNvPr id="4" name="Slide Number Placeholder 3">
            <a:extLst>
              <a:ext uri="{FF2B5EF4-FFF2-40B4-BE49-F238E27FC236}">
                <a16:creationId xmlns:a16="http://schemas.microsoft.com/office/drawing/2014/main" id="{212766CA-310C-C5AD-03F9-84FF0C30897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0882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7BB1F-4F96-D8F6-B981-0F143F59F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F80F45-C8DC-DD08-3777-5A8C2B53E6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95C246-3213-E8CF-7DFF-89230BC2F1F0}"/>
              </a:ext>
            </a:extLst>
          </p:cNvPr>
          <p:cNvSpPr>
            <a:spLocks noGrp="1"/>
          </p:cNvSpPr>
          <p:nvPr>
            <p:ph type="body" idx="1"/>
          </p:nvPr>
        </p:nvSpPr>
        <p:spPr/>
        <p:txBody>
          <a:bodyPr/>
          <a:lstStyle/>
          <a:p>
            <a:r>
              <a:rPr lang="en-US" dirty="0">
                <a:hlinkClick r:id="rId3"/>
              </a:rPr>
              <a:t>https://emergency.cdc.gov/newsletters/coca/2024/012524.html</a:t>
            </a:r>
            <a:endParaRPr lang="en-US" dirty="0"/>
          </a:p>
        </p:txBody>
      </p:sp>
      <p:sp>
        <p:nvSpPr>
          <p:cNvPr id="4" name="Slide Number Placeholder 3">
            <a:extLst>
              <a:ext uri="{FF2B5EF4-FFF2-40B4-BE49-F238E27FC236}">
                <a16:creationId xmlns:a16="http://schemas.microsoft.com/office/drawing/2014/main" id="{4176A32C-B29E-E98B-7A50-1E3B5980BF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305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49BBE-9E37-B3D7-E344-C48676E4FB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CC6287-E0A2-72EC-F387-E145397491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BEF254-EC6C-712C-8E67-2E1BE554B141}"/>
              </a:ext>
            </a:extLst>
          </p:cNvPr>
          <p:cNvSpPr>
            <a:spLocks noGrp="1"/>
          </p:cNvSpPr>
          <p:nvPr>
            <p:ph type="body" idx="1"/>
          </p:nvPr>
        </p:nvSpPr>
        <p:spPr/>
        <p:txBody>
          <a:bodyPr/>
          <a:lstStyle/>
          <a:p>
            <a:r>
              <a:rPr lang="en-US" dirty="0">
                <a:hlinkClick r:id="rId3"/>
              </a:rPr>
              <a:t>https://emergency.cdc.gov/newsletters/coca/2024/012524.html</a:t>
            </a:r>
            <a:endParaRPr lang="en-US" dirty="0"/>
          </a:p>
        </p:txBody>
      </p:sp>
      <p:sp>
        <p:nvSpPr>
          <p:cNvPr id="4" name="Slide Number Placeholder 3">
            <a:extLst>
              <a:ext uri="{FF2B5EF4-FFF2-40B4-BE49-F238E27FC236}">
                <a16:creationId xmlns:a16="http://schemas.microsoft.com/office/drawing/2014/main" id="{F42F5D3D-F5F3-3A4E-8811-CD7859CF84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2227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E5FA2-D056-0872-CADE-9E64B7C79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AF716-AE7A-87BC-C2A8-C62B50546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7E7E08-E14A-C3F1-4876-C93C3073FD43}"/>
              </a:ext>
            </a:extLst>
          </p:cNvPr>
          <p:cNvSpPr>
            <a:spLocks noGrp="1"/>
          </p:cNvSpPr>
          <p:nvPr>
            <p:ph type="body" idx="1"/>
          </p:nvPr>
        </p:nvSpPr>
        <p:spPr/>
        <p:txBody>
          <a:bodyPr/>
          <a:lstStyle/>
          <a:p>
            <a:r>
              <a:rPr lang="en-US" dirty="0"/>
              <a:t>PRH states optional but continue screening on entry if significant prevalence in center population</a:t>
            </a:r>
          </a:p>
        </p:txBody>
      </p:sp>
      <p:sp>
        <p:nvSpPr>
          <p:cNvPr id="4" name="Slide Number Placeholder 3">
            <a:extLst>
              <a:ext uri="{FF2B5EF4-FFF2-40B4-BE49-F238E27FC236}">
                <a16:creationId xmlns:a16="http://schemas.microsoft.com/office/drawing/2014/main" id="{B3D5017F-0AF0-DC9D-DB16-5A5D4291F9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8726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28</a:t>
            </a:fld>
            <a:endParaRPr lang="en-US" dirty="0"/>
          </a:p>
        </p:txBody>
      </p:sp>
    </p:spTree>
    <p:extLst>
      <p:ext uri="{BB962C8B-B14F-4D97-AF65-F5344CB8AC3E}">
        <p14:creationId xmlns:p14="http://schemas.microsoft.com/office/powerpoint/2010/main" val="161761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86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D123054E-7245-4C0F-A7DE-0CAAD8076BF3}" type="datetime1">
              <a:rPr kumimoji="0" lang="en-US" sz="1200" b="0" i="0" u="none" strike="noStrike" kern="0" cap="none" spc="0" normalizeH="0" baseline="0" noProof="0" smtClean="0">
                <a:ln>
                  <a:noFill/>
                </a:ln>
                <a:solidFill>
                  <a:srgbClr val="888888"/>
                </a:solidFill>
                <a:effectLst/>
                <a:uLnTx/>
                <a:uFillTx/>
                <a:latin typeface="Calibri"/>
                <a:cs typeface="Calibri"/>
                <a:sym typeface="Calibri"/>
              </a:rPr>
              <a:t>2/28/2024</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888888"/>
                </a:solidFill>
                <a:effectLst/>
                <a:uLnTx/>
                <a:uFillTx/>
                <a:latin typeface="Calibri"/>
                <a:cs typeface="Calibri"/>
                <a:sym typeface="Calibri"/>
              </a:rPr>
              <a:t>9/21/2021</a:t>
            </a: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119468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7B9DEF6-7978-E042-A0A1-33F25AC493C0}"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2F4E8-48B0-FE42-82AF-298EC18CB6D7}" type="slidenum">
              <a:rPr lang="en-US" smtClean="0"/>
              <a:t>‹#›</a:t>
            </a:fld>
            <a:endParaRPr lang="en-US"/>
          </a:p>
        </p:txBody>
      </p:sp>
    </p:spTree>
    <p:extLst>
      <p:ext uri="{BB962C8B-B14F-4D97-AF65-F5344CB8AC3E}">
        <p14:creationId xmlns:p14="http://schemas.microsoft.com/office/powerpoint/2010/main" val="340315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6479AB-C233-411B-A5E3-7BC4966E8A5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88CBA6-6A9E-4C95-8616-2E467D3051D0}" type="slidenum">
              <a:rPr lang="en-US" smtClean="0">
                <a:solidFill>
                  <a:prstClr val="black">
                    <a:tint val="75000"/>
                  </a:prstClr>
                </a:solidFill>
              </a:rPr>
              <a:pPr/>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527C2415-E118-FE4B-B334-792B5D547A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80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C49BDE-E7B2-274B-981F-3ECE8D7E15AA}"/>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fld id="{D488CBA6-6A9E-4C95-8616-2E467D3051D0}" type="slidenum">
              <a:rPr lang="en-US" smtClean="0">
                <a:solidFill>
                  <a:prstClr val="black">
                    <a:tint val="75000"/>
                  </a:prstClr>
                </a:solidFill>
              </a:rPr>
              <a:pPr/>
              <a:t>‹#›</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3" name="Date Placeholder 2"/>
          <p:cNvSpPr>
            <a:spLocks noGrp="1"/>
          </p:cNvSpPr>
          <p:nvPr>
            <p:ph type="dt" sz="half" idx="10"/>
          </p:nvPr>
        </p:nvSpPr>
        <p:spPr/>
        <p:txBody>
          <a:bodyPr/>
          <a:lstStyle/>
          <a:p>
            <a:fld id="{DE6479AB-C233-411B-A5E3-7BC4966E8A5C}" type="datetimeFigureOut">
              <a:rPr lang="en-US" smtClean="0">
                <a:solidFill>
                  <a:prstClr val="black">
                    <a:tint val="75000"/>
                  </a:prstClr>
                </a:solidFill>
              </a:rPr>
              <a:pPr/>
              <a:t>2/28/2024</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Click to edit Master title style</a:t>
            </a:r>
          </a:p>
        </p:txBody>
      </p:sp>
      <p:pic>
        <p:nvPicPr>
          <p:cNvPr id="9" name="Picture 8">
            <a:extLst>
              <a:ext uri="{FF2B5EF4-FFF2-40B4-BE49-F238E27FC236}">
                <a16:creationId xmlns:a16="http://schemas.microsoft.com/office/drawing/2014/main" id="{D0D7006E-2A4A-3745-8EAC-D216C9C294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440198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B501AA-11D1-144C-B772-E97D15A34E57}"/>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Date Placeholder 1"/>
          <p:cNvSpPr>
            <a:spLocks noGrp="1"/>
          </p:cNvSpPr>
          <p:nvPr>
            <p:ph type="dt" sz="half" idx="10"/>
          </p:nvPr>
        </p:nvSpPr>
        <p:spPr/>
        <p:txBody>
          <a:bodyPr/>
          <a:lstStyle/>
          <a:p>
            <a:fld id="{DE6479AB-C233-411B-A5E3-7BC4966E8A5C}"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88CBA6-6A9E-4C95-8616-2E467D3051D0}" type="slidenum">
              <a:rPr lang="en-US" smtClean="0">
                <a:solidFill>
                  <a:prstClr val="black">
                    <a:tint val="75000"/>
                  </a:prstClr>
                </a:solidFill>
              </a:rPr>
              <a:pPr/>
              <a:t>‹#›</a:t>
            </a:fld>
            <a:endParaRPr lang="en-US">
              <a:solidFill>
                <a:prstClr val="black">
                  <a:tint val="75000"/>
                </a:prstClr>
              </a:solidFill>
            </a:endParaRPr>
          </a:p>
        </p:txBody>
      </p:sp>
      <p:pic>
        <p:nvPicPr>
          <p:cNvPr id="6" name="Picture 5">
            <a:extLst>
              <a:ext uri="{FF2B5EF4-FFF2-40B4-BE49-F238E27FC236}">
                <a16:creationId xmlns:a16="http://schemas.microsoft.com/office/drawing/2014/main" id="{1E27CEA9-5323-2E41-B399-5BAAD73A2C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33052051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C59EA794-B7BB-4416-B3BA-38E42D8F09AA}" type="datetime1">
              <a:rPr lang="en-US" smtClean="0"/>
              <a:t>2/28/2024</a:t>
            </a:fld>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9/21/2021</a:t>
            </a:r>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89679805"/>
      </p:ext>
    </p:extLst>
  </p:cSld>
  <p:clrMap bg1="lt1" tx1="dk1" bg2="dk2" tx2="lt2" accent1="accent1" accent2="accent2" accent3="accent3" accent4="accent4" accent5="accent5" accent6="accent6" hlink="hlink" folHlink="folHlink"/>
  <p:sldLayoutIdLst>
    <p:sldLayoutId id="2147483665" r:id="rId1"/>
    <p:sldLayoutId id="214748368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96632583"/>
      </p:ext>
    </p:extLst>
  </p:cSld>
  <p:clrMap bg1="lt1" tx1="dk1" bg2="lt2" tx2="dk2" accent1="accent1" accent2="accent2" accent3="accent3" accent4="accent4" accent5="accent5" accent6="accent6" hlink="hlink" folHlink="folHlink"/>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2127578950"/>
      </p:ext>
    </p:extLst>
  </p:cSld>
  <p:clrMap bg1="lt1" tx1="dk1" bg2="lt2" tx2="dk2" accent1="accent1" accent2="accent2" accent3="accent3" accent4="accent4" accent5="accent5" accent6="accent6" hlink="hlink" folHlink="folHlink"/>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726914903"/>
      </p:ext>
    </p:extLst>
  </p:cSld>
  <p:clrMap bg1="lt1" tx1="dk1" bg2="lt2" tx2="dk2" accent1="accent1" accent2="accent2" accent3="accent3" accent4="accent4" accent5="accent5" accent6="accent6" hlink="hlink" folHlink="folHlink"/>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E1C8A-8983-DB8F-4E09-F6A131A5DC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04DCEF-F150-6284-E2B4-9DC6D6CA36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E2776-3708-2689-E4BD-6694B666BD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BF9A1-80A2-4677-851A-406D417D4EFD}" type="datetimeFigureOut">
              <a:rPr lang="en-US" smtClean="0"/>
              <a:t>2/28/2024</a:t>
            </a:fld>
            <a:endParaRPr lang="en-US"/>
          </a:p>
        </p:txBody>
      </p:sp>
      <p:sp>
        <p:nvSpPr>
          <p:cNvPr id="5" name="Footer Placeholder 4">
            <a:extLst>
              <a:ext uri="{FF2B5EF4-FFF2-40B4-BE49-F238E27FC236}">
                <a16:creationId xmlns:a16="http://schemas.microsoft.com/office/drawing/2014/main" id="{B8ACBB8E-1453-6BB7-5F6F-753DFAF6E7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7B7C3F-C8AE-D42B-5D28-BB610DE6B6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38D7A-3553-4846-B6D4-7B657C743BBF}" type="slidenum">
              <a:rPr lang="en-US" smtClean="0"/>
              <a:t>‹#›</a:t>
            </a:fld>
            <a:endParaRPr lang="en-US"/>
          </a:p>
        </p:txBody>
      </p:sp>
    </p:spTree>
    <p:extLst>
      <p:ext uri="{BB962C8B-B14F-4D97-AF65-F5344CB8AC3E}">
        <p14:creationId xmlns:p14="http://schemas.microsoft.com/office/powerpoint/2010/main" val="412742599"/>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479AB-C233-411B-A5E3-7BC4966E8A5C}" type="datetimeFigureOut">
              <a:rPr lang="en-US" smtClean="0"/>
              <a:pPr/>
              <a:t>2/28/2024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8CBA6-6A9E-4C95-8616-2E467D3051D0}" type="slidenum">
              <a:rPr lang="en-US" smtClean="0"/>
              <a:pPr/>
              <a:t>‹#›</a:t>
            </a:fld>
            <a:endParaRPr lang="en-US"/>
          </a:p>
        </p:txBody>
      </p:sp>
    </p:spTree>
    <p:extLst>
      <p:ext uri="{BB962C8B-B14F-4D97-AF65-F5344CB8AC3E}">
        <p14:creationId xmlns:p14="http://schemas.microsoft.com/office/powerpoint/2010/main" val="25296583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4400" b="0" i="0" kern="1200">
          <a:solidFill>
            <a:schemeClr val="bg1"/>
          </a:solidFill>
          <a:latin typeface="Avenir Medium" charset="0"/>
          <a:ea typeface="Avenir Medium" charset="0"/>
          <a:cs typeface="Avenir Medium"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dc.gov/std/statistics/2022/overview.htm#Syphilis"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about:blank"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jobcorps.webex.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https://www.surveymonkey.com/r/" TargetMode="External"/><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460130" y="517586"/>
            <a:ext cx="11271739" cy="186330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b="1" dirty="0">
                <a:solidFill>
                  <a:srgbClr val="C00000"/>
                </a:solidFill>
                <a:latin typeface="Calibri"/>
                <a:ea typeface="Calibri"/>
                <a:cs typeface="Calibri"/>
                <a:sym typeface="Calibri"/>
              </a:rPr>
              <a:t>Job Corps Center Physician</a:t>
            </a:r>
            <a:br>
              <a:rPr lang="en-US" b="1" dirty="0">
                <a:solidFill>
                  <a:srgbClr val="C00000"/>
                </a:solidFill>
                <a:latin typeface="Calibri"/>
                <a:ea typeface="Calibri"/>
                <a:cs typeface="Calibri"/>
                <a:sym typeface="Calibri"/>
              </a:rPr>
            </a:br>
            <a:r>
              <a:rPr lang="en-US" b="1" dirty="0">
                <a:solidFill>
                  <a:srgbClr val="C00000"/>
                </a:solidFill>
                <a:latin typeface="Calibri"/>
                <a:ea typeface="Calibri"/>
                <a:cs typeface="Calibri"/>
                <a:sym typeface="Calibri"/>
              </a:rPr>
              <a:t>Monthly Teleconference</a:t>
            </a:r>
            <a:endParaRPr lang="en-US" dirty="0">
              <a:solidFill>
                <a:srgbClr val="C00000"/>
              </a:solidFill>
            </a:endParaRPr>
          </a:p>
        </p:txBody>
      </p:sp>
      <p:sp>
        <p:nvSpPr>
          <p:cNvPr id="89" name="Google Shape;89;p13"/>
          <p:cNvSpPr txBox="1">
            <a:spLocks noGrp="1"/>
          </p:cNvSpPr>
          <p:nvPr>
            <p:ph type="subTitle" idx="1"/>
          </p:nvPr>
        </p:nvSpPr>
        <p:spPr>
          <a:xfrm>
            <a:off x="1276709" y="2518913"/>
            <a:ext cx="8964571" cy="4048142"/>
          </a:xfrm>
          <a:prstGeom prst="rect">
            <a:avLst/>
          </a:prstGeom>
          <a:noFill/>
          <a:ln>
            <a:noFill/>
          </a:ln>
        </p:spPr>
        <p:txBody>
          <a:bodyPr spcFirstLastPara="1" wrap="square" lIns="91425" tIns="45700" rIns="91425" bIns="45700" anchor="t" anchorCtr="0">
            <a:noAutofit/>
          </a:bodyPr>
          <a:lstStyle/>
          <a:p>
            <a:pPr marL="457200" lvl="1" indent="0" algn="l">
              <a:spcBef>
                <a:spcPts val="0"/>
              </a:spcBef>
              <a:buSzPts val="3700"/>
            </a:pPr>
            <a:r>
              <a:rPr lang="en-US" sz="2400" b="1" dirty="0"/>
              <a:t>John Kulig MD MPH      Region 1 Boston &amp; Region 2 Philadelphia</a:t>
            </a:r>
            <a:endParaRPr lang="en-US" sz="2400" b="1" i="0" spc="-10" dirty="0">
              <a:solidFill>
                <a:srgbClr val="0000FF"/>
              </a:solidFill>
              <a:effectLst/>
              <a:latin typeface="Calibri" panose="020F0502020204030204" pitchFamily="34" charset="0"/>
              <a:cs typeface="Calibri" panose="020F0502020204030204" pitchFamily="34" charset="0"/>
            </a:endParaRPr>
          </a:p>
          <a:p>
            <a:pPr marL="457200" lvl="1" indent="0" algn="l">
              <a:spcBef>
                <a:spcPts val="0"/>
              </a:spcBef>
              <a:buSzPts val="3700"/>
            </a:pPr>
            <a:r>
              <a:rPr lang="en-US" sz="2400" b="1" dirty="0"/>
              <a:t>	</a:t>
            </a:r>
          </a:p>
          <a:p>
            <a:pPr marL="457200" lvl="1" indent="0" algn="l">
              <a:spcBef>
                <a:spcPts val="0"/>
              </a:spcBef>
              <a:buSzPts val="3700"/>
            </a:pPr>
            <a:r>
              <a:rPr lang="en-US" sz="2400" b="1" dirty="0">
                <a:solidFill>
                  <a:schemeClr val="tx1"/>
                </a:solidFill>
              </a:rPr>
              <a:t>Sara Mackenzie MD MPH	    Region 6 San Francisco</a:t>
            </a:r>
            <a:endParaRPr lang="en-US" sz="2400" b="1" i="0" u="sng" spc="-10" dirty="0">
              <a:solidFill>
                <a:srgbClr val="3333FF"/>
              </a:solidFill>
              <a:effectLst/>
              <a:latin typeface="Calibri" panose="020F0502020204030204" pitchFamily="34" charset="0"/>
              <a:cs typeface="Calibri" panose="020F0502020204030204" pitchFamily="34" charset="0"/>
            </a:endParaRPr>
          </a:p>
          <a:p>
            <a:pPr marL="457200" lvl="1" indent="0" algn="l">
              <a:spcBef>
                <a:spcPts val="0"/>
              </a:spcBef>
              <a:buSzPts val="3700"/>
            </a:pPr>
            <a:endParaRPr lang="en-US" sz="2400" b="1" i="0" u="sng" spc="-10" dirty="0">
              <a:solidFill>
                <a:srgbClr val="3333FF"/>
              </a:solidFill>
              <a:effectLst/>
              <a:latin typeface="Tahoma" panose="020B0604030504040204" pitchFamily="34" charset="0"/>
            </a:endParaRPr>
          </a:p>
          <a:p>
            <a:pPr marL="457200" lvl="1" indent="0" algn="l">
              <a:spcBef>
                <a:spcPts val="0"/>
              </a:spcBef>
              <a:buSzPts val="3700"/>
            </a:pPr>
            <a:r>
              <a:rPr lang="en-US" sz="2400" b="1" dirty="0"/>
              <a:t>Drew Alexander MD     Region 4 Dallas</a:t>
            </a:r>
            <a:endParaRPr lang="en-US" sz="2400" b="1" i="0" u="sng" spc="-10" dirty="0">
              <a:solidFill>
                <a:srgbClr val="0000FF"/>
              </a:solidFill>
              <a:effectLst/>
              <a:latin typeface="Calibri" panose="020F0502020204030204" pitchFamily="34" charset="0"/>
              <a:cs typeface="Calibri" panose="020F0502020204030204" pitchFamily="34" charset="0"/>
            </a:endParaRPr>
          </a:p>
          <a:p>
            <a:pPr marL="457200" lvl="1" indent="0" algn="l">
              <a:spcBef>
                <a:spcPts val="0"/>
              </a:spcBef>
              <a:buSzPts val="3700"/>
            </a:pPr>
            <a:endParaRPr lang="en-US" sz="2400" b="1" i="0" u="sng" spc="-10" dirty="0">
              <a:solidFill>
                <a:srgbClr val="0000FF"/>
              </a:solidFill>
              <a:effectLst/>
              <a:latin typeface="Calibri" panose="020F0502020204030204" pitchFamily="34" charset="0"/>
              <a:cs typeface="Calibri" panose="020F0502020204030204" pitchFamily="34" charset="0"/>
            </a:endParaRPr>
          </a:p>
          <a:p>
            <a:pPr marL="457200" lvl="1" indent="0" algn="l">
              <a:spcBef>
                <a:spcPts val="0"/>
              </a:spcBef>
              <a:buSzPts val="3700"/>
            </a:pPr>
            <a:r>
              <a:rPr lang="en-US" sz="2400" b="1" dirty="0">
                <a:solidFill>
                  <a:schemeClr val="tx1"/>
                </a:solidFill>
              </a:rPr>
              <a:t>Gary </a:t>
            </a:r>
            <a:r>
              <a:rPr lang="en-US" sz="2400" b="1" dirty="0" err="1">
                <a:solidFill>
                  <a:schemeClr val="tx1"/>
                </a:solidFill>
              </a:rPr>
              <a:t>Strokosch</a:t>
            </a:r>
            <a:r>
              <a:rPr lang="en-US" sz="2400" b="1" dirty="0">
                <a:solidFill>
                  <a:schemeClr val="tx1"/>
                </a:solidFill>
              </a:rPr>
              <a:t> MD       Region 3 Atlanta &amp; Region 5 Chicago</a:t>
            </a:r>
          </a:p>
          <a:p>
            <a:pPr marL="457200" lvl="1" indent="0" algn="l">
              <a:spcBef>
                <a:spcPts val="0"/>
              </a:spcBef>
              <a:buSzPts val="3700"/>
            </a:pPr>
            <a:r>
              <a:rPr lang="en-US" sz="2400" b="1" dirty="0">
                <a:solidFill>
                  <a:srgbClr val="0000FF"/>
                </a:solidFill>
              </a:rPr>
              <a:t> </a:t>
            </a:r>
          </a:p>
          <a:p>
            <a:pPr marL="457200" lvl="1" indent="0" algn="l">
              <a:spcBef>
                <a:spcPts val="0"/>
              </a:spcBef>
              <a:buSzPts val="3700"/>
            </a:pPr>
            <a:r>
              <a:rPr lang="en-US" sz="2400" b="1" dirty="0">
                <a:solidFill>
                  <a:srgbClr val="C00000"/>
                </a:solidFill>
              </a:rPr>
              <a:t>HIPAA compliant messages       use </a:t>
            </a:r>
            <a:r>
              <a:rPr lang="en-US" sz="2400" b="1" dirty="0">
                <a:solidFill>
                  <a:srgbClr val="3333FF"/>
                </a:solidFill>
                <a:hlinkClick r:id="rId3">
                  <a:extLst>
                    <a:ext uri="{A12FA001-AC4F-418D-AE19-62706E023703}">
                      <ahyp:hlinkClr xmlns:ahyp="http://schemas.microsoft.com/office/drawing/2018/hyperlinkcolor" val="tx"/>
                    </a:ext>
                  </a:extLst>
                </a:hlinkClick>
              </a:rPr>
              <a:t>@jobcorps.org</a:t>
            </a:r>
            <a:r>
              <a:rPr lang="en-US" sz="2400" b="1" dirty="0">
                <a:solidFill>
                  <a:srgbClr val="3333FF"/>
                </a:solidFill>
              </a:rPr>
              <a:t> </a:t>
            </a:r>
            <a:r>
              <a:rPr lang="en-US" sz="2400" b="1" dirty="0">
                <a:solidFill>
                  <a:srgbClr val="C00000"/>
                </a:solidFill>
              </a:rPr>
              <a:t>email address  </a:t>
            </a:r>
          </a:p>
          <a:p>
            <a:pPr marL="0" indent="0" algn="l">
              <a:spcBef>
                <a:spcPts val="0"/>
              </a:spcBef>
              <a:buSzPts val="3700"/>
            </a:pPr>
            <a:r>
              <a:rPr lang="en-US" b="1" dirty="0">
                <a:solidFill>
                  <a:srgbClr val="3333FF"/>
                </a:solidFill>
              </a:rPr>
              <a:t>	</a:t>
            </a:r>
            <a:endParaRPr lang="en-US" dirty="0">
              <a:solidFill>
                <a:srgbClr val="3333FF"/>
              </a:solidFill>
            </a:endParaRPr>
          </a:p>
          <a:p>
            <a:pPr marL="0" indent="0" algn="l">
              <a:spcBef>
                <a:spcPts val="0"/>
              </a:spcBef>
              <a:buSzPts val="3700"/>
            </a:pPr>
            <a:r>
              <a:rPr lang="en-US" sz="4400" b="1" dirty="0">
                <a:solidFill>
                  <a:srgbClr val="0000FF"/>
                </a:solidFill>
              </a:rPr>
              <a:t>        </a:t>
            </a:r>
            <a:r>
              <a:rPr lang="en-US" sz="4400" b="1" dirty="0"/>
              <a:t>Wednesday, February 28</a:t>
            </a:r>
            <a:r>
              <a:rPr lang="en-US" sz="4400" b="1" baseline="30000" dirty="0"/>
              <a:t>th</a:t>
            </a:r>
            <a:r>
              <a:rPr lang="en-US" sz="4400" b="1" dirty="0"/>
              <a:t>, 2024</a:t>
            </a:r>
            <a:endParaRPr lang="en-US" sz="4400" dirty="0">
              <a:solidFill>
                <a:schemeClr val="tx1"/>
              </a:solidFill>
            </a:endParaRPr>
          </a:p>
        </p:txBody>
      </p:sp>
    </p:spTree>
    <p:extLst>
      <p:ext uri="{BB962C8B-B14F-4D97-AF65-F5344CB8AC3E}">
        <p14:creationId xmlns:p14="http://schemas.microsoft.com/office/powerpoint/2010/main" val="290788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15F92-66F6-423B-F7DD-EAB932D83B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D3CF62-51A2-4831-12AB-3FF4A370BF9D}"/>
              </a:ext>
            </a:extLst>
          </p:cNvPr>
          <p:cNvSpPr>
            <a:spLocks noGrp="1"/>
          </p:cNvSpPr>
          <p:nvPr>
            <p:ph type="title"/>
          </p:nvPr>
        </p:nvSpPr>
        <p:spPr/>
        <p:txBody>
          <a:bodyPr/>
          <a:lstStyle/>
          <a:p>
            <a:r>
              <a:rPr lang="en-US" dirty="0">
                <a:solidFill>
                  <a:srgbClr val="C00000"/>
                </a:solidFill>
              </a:rPr>
              <a:t>Norovirus annual burden of illness in US</a:t>
            </a:r>
          </a:p>
        </p:txBody>
      </p:sp>
      <p:pic>
        <p:nvPicPr>
          <p:cNvPr id="5" name="Content Placeholder 4">
            <a:extLst>
              <a:ext uri="{FF2B5EF4-FFF2-40B4-BE49-F238E27FC236}">
                <a16:creationId xmlns:a16="http://schemas.microsoft.com/office/drawing/2014/main" id="{546CCAB3-9D50-3685-116D-77383C6E0457}"/>
              </a:ext>
            </a:extLst>
          </p:cNvPr>
          <p:cNvPicPr>
            <a:picLocks noGrp="1" noChangeAspect="1"/>
          </p:cNvPicPr>
          <p:nvPr>
            <p:ph idx="1"/>
          </p:nvPr>
        </p:nvPicPr>
        <p:blipFill>
          <a:blip r:embed="rId2"/>
          <a:stretch>
            <a:fillRect/>
          </a:stretch>
        </p:blipFill>
        <p:spPr>
          <a:xfrm>
            <a:off x="2879387" y="1825625"/>
            <a:ext cx="6115127" cy="4590108"/>
          </a:xfrm>
        </p:spPr>
      </p:pic>
      <p:sp>
        <p:nvSpPr>
          <p:cNvPr id="6" name="TextBox 5">
            <a:extLst>
              <a:ext uri="{FF2B5EF4-FFF2-40B4-BE49-F238E27FC236}">
                <a16:creationId xmlns:a16="http://schemas.microsoft.com/office/drawing/2014/main" id="{4141382B-8456-C857-47CA-5E32006FCE7B}"/>
              </a:ext>
            </a:extLst>
          </p:cNvPr>
          <p:cNvSpPr txBox="1"/>
          <p:nvPr/>
        </p:nvSpPr>
        <p:spPr>
          <a:xfrm>
            <a:off x="10447507" y="6123543"/>
            <a:ext cx="1040860" cy="461665"/>
          </a:xfrm>
          <a:prstGeom prst="rect">
            <a:avLst/>
          </a:prstGeom>
          <a:noFill/>
        </p:spPr>
        <p:txBody>
          <a:bodyPr wrap="square" rtlCol="0">
            <a:spAutoFit/>
          </a:bodyPr>
          <a:lstStyle/>
          <a:p>
            <a:r>
              <a:rPr lang="en-US" sz="2400" b="1" dirty="0">
                <a:solidFill>
                  <a:srgbClr val="C00000"/>
                </a:solidFill>
              </a:rPr>
              <a:t>CDC</a:t>
            </a:r>
          </a:p>
        </p:txBody>
      </p:sp>
    </p:spTree>
    <p:extLst>
      <p:ext uri="{BB962C8B-B14F-4D97-AF65-F5344CB8AC3E}">
        <p14:creationId xmlns:p14="http://schemas.microsoft.com/office/powerpoint/2010/main" val="265300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D9D86-F26E-B132-D167-DC0A27853FF8}"/>
            </a:ext>
          </a:extLst>
        </p:cNvPr>
        <p:cNvGrpSpPr/>
        <p:nvPr/>
      </p:nvGrpSpPr>
      <p:grpSpPr>
        <a:xfrm>
          <a:off x="0" y="0"/>
          <a:ext cx="0" cy="0"/>
          <a:chOff x="0" y="0"/>
          <a:chExt cx="0" cy="0"/>
        </a:xfrm>
      </p:grpSpPr>
      <p:sp>
        <p:nvSpPr>
          <p:cNvPr id="4" name="AutoShape 6">
            <a:extLst>
              <a:ext uri="{FF2B5EF4-FFF2-40B4-BE49-F238E27FC236}">
                <a16:creationId xmlns:a16="http://schemas.microsoft.com/office/drawing/2014/main" id="{AAF7C102-94F3-3235-FA51-84DDE964B11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a:extLst>
              <a:ext uri="{FF2B5EF4-FFF2-40B4-BE49-F238E27FC236}">
                <a16:creationId xmlns:a16="http://schemas.microsoft.com/office/drawing/2014/main" id="{296B55EC-A4AC-EAE6-6103-6BDCF859A5B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68951C41-9F29-27DB-6298-099768AE728C}"/>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3398133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91534B7-19DD-1657-D5CE-4DF77262EA5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03080AD-DC8F-E281-D243-E9941FCD5EE2}"/>
              </a:ext>
            </a:extLst>
          </p:cNvPr>
          <p:cNvSpPr>
            <a:spLocks noGrp="1"/>
          </p:cNvSpPr>
          <p:nvPr>
            <p:ph type="subTitle" idx="1"/>
          </p:nvPr>
        </p:nvSpPr>
        <p:spPr>
          <a:xfrm>
            <a:off x="2319595" y="2380923"/>
            <a:ext cx="6425012" cy="1855559"/>
          </a:xfrm>
        </p:spPr>
        <p:txBody>
          <a:bodyPr>
            <a:normAutofit/>
          </a:bodyPr>
          <a:lstStyle/>
          <a:p>
            <a:pPr algn="l">
              <a:lnSpc>
                <a:spcPct val="100000"/>
              </a:lnSpc>
              <a:spcBef>
                <a:spcPts val="0"/>
              </a:spcBef>
            </a:pPr>
            <a:r>
              <a:rPr lang="en-US" sz="4000" b="1" cap="small" spc="50" dirty="0"/>
              <a:t>Sara Mackenzie, MD, MPH</a:t>
            </a:r>
          </a:p>
          <a:p>
            <a:pPr algn="l">
              <a:lnSpc>
                <a:spcPct val="100000"/>
              </a:lnSpc>
              <a:spcBef>
                <a:spcPts val="0"/>
              </a:spcBef>
            </a:pPr>
            <a:r>
              <a:rPr lang="en-US" sz="4000" b="1" cap="small" spc="50" dirty="0"/>
              <a:t>February 28, 2024</a:t>
            </a:r>
          </a:p>
        </p:txBody>
      </p:sp>
    </p:spTree>
    <p:extLst>
      <p:ext uri="{BB962C8B-B14F-4D97-AF65-F5344CB8AC3E}">
        <p14:creationId xmlns:p14="http://schemas.microsoft.com/office/powerpoint/2010/main" val="291667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AB50C0-5F13-7825-1180-AC37C4563B5C}"/>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3E5F02CA-7F75-A65C-0B85-37A826686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B1A6ED97-A494-93DB-0BD9-403935ED51FE}"/>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a:latin typeface="+mj-lt"/>
                <a:ea typeface="+mj-ea"/>
                <a:cs typeface="+mj-cs"/>
              </a:rPr>
              <a:t>Antibiotic stewardship:</a:t>
            </a:r>
          </a:p>
        </p:txBody>
      </p:sp>
      <p:sp>
        <p:nvSpPr>
          <p:cNvPr id="4" name="TextBox 3">
            <a:extLst>
              <a:ext uri="{FF2B5EF4-FFF2-40B4-BE49-F238E27FC236}">
                <a16:creationId xmlns:a16="http://schemas.microsoft.com/office/drawing/2014/main" id="{5482751B-8138-1DFB-28FE-CC1B8F78FA93}"/>
              </a:ext>
            </a:extLst>
          </p:cNvPr>
          <p:cNvSpPr txBox="1"/>
          <p:nvPr/>
        </p:nvSpPr>
        <p:spPr>
          <a:xfrm>
            <a:off x="2221660" y="1805042"/>
            <a:ext cx="7911081" cy="4832092"/>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prstClr val="white"/>
                </a:solidFill>
                <a:latin typeface="Calibri"/>
              </a:rPr>
              <a:t>An effort to measure and improve antibiotic prescribing and minimize inappropriate use</a:t>
            </a:r>
          </a:p>
          <a:p>
            <a:pPr marL="342900" indent="-342900">
              <a:buFont typeface="Arial" panose="020B0604020202020204" pitchFamily="34" charset="0"/>
              <a:buChar char="•"/>
            </a:pPr>
            <a:r>
              <a:rPr lang="en-US" sz="2800" dirty="0">
                <a:solidFill>
                  <a:prstClr val="white"/>
                </a:solidFill>
                <a:latin typeface="Calibri"/>
              </a:rPr>
              <a:t>Antibiotic resistance a major public health threat</a:t>
            </a:r>
          </a:p>
          <a:p>
            <a:pPr marL="800100" lvl="1" indent="-342900">
              <a:buFont typeface="Arial" panose="020B0604020202020204" pitchFamily="34" charset="0"/>
              <a:buChar char="•"/>
            </a:pPr>
            <a:r>
              <a:rPr lang="en-US" sz="2800" dirty="0">
                <a:solidFill>
                  <a:prstClr val="white"/>
                </a:solidFill>
                <a:latin typeface="Calibri"/>
              </a:rPr>
              <a:t>~2.8 million resistant infections per year</a:t>
            </a:r>
          </a:p>
          <a:p>
            <a:pPr marL="800100" lvl="1" indent="-342900">
              <a:buFont typeface="Arial" panose="020B0604020202020204" pitchFamily="34" charset="0"/>
              <a:buChar char="•"/>
            </a:pPr>
            <a:r>
              <a:rPr lang="en-US" sz="2800" dirty="0">
                <a:solidFill>
                  <a:prstClr val="white"/>
                </a:solidFill>
                <a:latin typeface="Calibri"/>
              </a:rPr>
              <a:t>~35,000 deaths d/t resistance per year</a:t>
            </a:r>
          </a:p>
          <a:p>
            <a:pPr marL="342900" indent="-342900">
              <a:buFont typeface="Arial" panose="020B0604020202020204" pitchFamily="34" charset="0"/>
              <a:buChar char="•"/>
            </a:pPr>
            <a:r>
              <a:rPr lang="en-US" sz="2800" dirty="0">
                <a:solidFill>
                  <a:prstClr val="white"/>
                </a:solidFill>
                <a:latin typeface="Calibri"/>
              </a:rPr>
              <a:t>Primary care clinics prescribe approximately half of all antibiotics in the U.S.</a:t>
            </a:r>
          </a:p>
          <a:p>
            <a:pPr marL="800100" lvl="1" indent="-342900">
              <a:buFont typeface="Arial" panose="020B0604020202020204" pitchFamily="34" charset="0"/>
              <a:buChar char="•"/>
            </a:pPr>
            <a:r>
              <a:rPr lang="en-US" sz="2800" dirty="0">
                <a:solidFill>
                  <a:prstClr val="white"/>
                </a:solidFill>
                <a:latin typeface="Calibri"/>
              </a:rPr>
              <a:t>~half might be inappropriate (dosing, duration, maybe unnecessary)</a:t>
            </a:r>
          </a:p>
          <a:p>
            <a:pPr marL="800100" lvl="1" indent="-342900">
              <a:buFont typeface="Arial" panose="020B0604020202020204" pitchFamily="34" charset="0"/>
              <a:buChar char="•"/>
            </a:pPr>
            <a:r>
              <a:rPr lang="en-US" sz="2800" dirty="0">
                <a:solidFill>
                  <a:prstClr val="white"/>
                </a:solidFill>
                <a:latin typeface="Calibri"/>
              </a:rPr>
              <a:t>~30 percent unnecessary</a:t>
            </a:r>
          </a:p>
          <a:p>
            <a:pPr marL="342900" indent="-342900">
              <a:buFont typeface="Arial" panose="020B0604020202020204" pitchFamily="34" charset="0"/>
              <a:buChar char="•"/>
            </a:pPr>
            <a:endParaRPr lang="en-US" sz="2800" dirty="0">
              <a:solidFill>
                <a:prstClr val="white"/>
              </a:solidFill>
              <a:latin typeface="Calibri"/>
            </a:endParaRPr>
          </a:p>
        </p:txBody>
      </p:sp>
    </p:spTree>
    <p:extLst>
      <p:ext uri="{BB962C8B-B14F-4D97-AF65-F5344CB8AC3E}">
        <p14:creationId xmlns:p14="http://schemas.microsoft.com/office/powerpoint/2010/main" val="3926480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38B410-304A-B2EE-BBDA-4515F39812B4}"/>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148BB9F5-7749-07B2-5CE3-48B2D279E5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250FD94A-AF32-2DB9-50A6-A66F1407FAE5}"/>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a:latin typeface="+mj-lt"/>
                <a:ea typeface="+mj-ea"/>
                <a:cs typeface="+mj-cs"/>
              </a:rPr>
              <a:t>Clinical Impact Areas:</a:t>
            </a:r>
          </a:p>
        </p:txBody>
      </p:sp>
      <p:sp>
        <p:nvSpPr>
          <p:cNvPr id="4" name="TextBox 3">
            <a:extLst>
              <a:ext uri="{FF2B5EF4-FFF2-40B4-BE49-F238E27FC236}">
                <a16:creationId xmlns:a16="http://schemas.microsoft.com/office/drawing/2014/main" id="{AFBFAF88-E629-B447-0D16-E7533F97C12B}"/>
              </a:ext>
            </a:extLst>
          </p:cNvPr>
          <p:cNvSpPr txBox="1"/>
          <p:nvPr/>
        </p:nvSpPr>
        <p:spPr>
          <a:xfrm>
            <a:off x="2221660" y="1905506"/>
            <a:ext cx="7847670" cy="3046988"/>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prstClr val="white"/>
                </a:solidFill>
                <a:latin typeface="Calibri"/>
              </a:rPr>
              <a:t>Gonorrhea resistance</a:t>
            </a:r>
          </a:p>
          <a:p>
            <a:pPr marL="800100" lvl="1" indent="-342900">
              <a:buFont typeface="Arial" panose="020B0604020202020204" pitchFamily="34" charset="0"/>
              <a:buChar char="•"/>
            </a:pPr>
            <a:r>
              <a:rPr lang="en-US" sz="3200" dirty="0">
                <a:solidFill>
                  <a:prstClr val="white"/>
                </a:solidFill>
                <a:latin typeface="Calibri"/>
              </a:rPr>
              <a:t>Ceftriaxone IM as the first line treatment</a:t>
            </a:r>
          </a:p>
          <a:p>
            <a:pPr marL="800100" lvl="1" indent="-342900">
              <a:buFont typeface="Arial" panose="020B0604020202020204" pitchFamily="34" charset="0"/>
              <a:buChar char="•"/>
            </a:pPr>
            <a:r>
              <a:rPr lang="en-US" sz="3200" dirty="0">
                <a:solidFill>
                  <a:prstClr val="white"/>
                </a:solidFill>
                <a:latin typeface="Calibri"/>
              </a:rPr>
              <a:t>Centers should have access to ceftriaxone </a:t>
            </a:r>
          </a:p>
          <a:p>
            <a:pPr marL="342900" indent="-342900">
              <a:buFont typeface="Arial" panose="020B0604020202020204" pitchFamily="34" charset="0"/>
              <a:buChar char="•"/>
            </a:pPr>
            <a:r>
              <a:rPr lang="en-US" sz="3200" dirty="0">
                <a:solidFill>
                  <a:prstClr val="white"/>
                </a:solidFill>
                <a:latin typeface="Calibri"/>
              </a:rPr>
              <a:t>URIs and Sore Throats </a:t>
            </a:r>
          </a:p>
          <a:p>
            <a:pPr marL="800100" lvl="1" indent="-342900">
              <a:buFont typeface="Arial" panose="020B0604020202020204" pitchFamily="34" charset="0"/>
              <a:buChar char="•"/>
            </a:pPr>
            <a:r>
              <a:rPr lang="en-US" sz="3200" dirty="0">
                <a:solidFill>
                  <a:prstClr val="white"/>
                </a:solidFill>
                <a:latin typeface="Calibri"/>
              </a:rPr>
              <a:t>Commonly viral</a:t>
            </a:r>
          </a:p>
        </p:txBody>
      </p:sp>
    </p:spTree>
    <p:extLst>
      <p:ext uri="{BB962C8B-B14F-4D97-AF65-F5344CB8AC3E}">
        <p14:creationId xmlns:p14="http://schemas.microsoft.com/office/powerpoint/2010/main" val="1251887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B713F5-1E15-B52A-DBDE-3402C5EF6B7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43F5FAD-1E61-0CBD-03CF-E33343E5B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28D337E5-9D92-66F1-BC3D-3D24E4471551}"/>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a:latin typeface="+mj-lt"/>
                <a:ea typeface="+mj-ea"/>
                <a:cs typeface="+mj-cs"/>
              </a:rPr>
              <a:t>Clinical Impact Areas:</a:t>
            </a:r>
          </a:p>
        </p:txBody>
      </p:sp>
      <p:sp>
        <p:nvSpPr>
          <p:cNvPr id="4" name="TextBox 3">
            <a:extLst>
              <a:ext uri="{FF2B5EF4-FFF2-40B4-BE49-F238E27FC236}">
                <a16:creationId xmlns:a16="http://schemas.microsoft.com/office/drawing/2014/main" id="{8F2B0B8C-A054-30B4-3FD7-4A60FDB2CE70}"/>
              </a:ext>
            </a:extLst>
          </p:cNvPr>
          <p:cNvSpPr txBox="1"/>
          <p:nvPr/>
        </p:nvSpPr>
        <p:spPr>
          <a:xfrm>
            <a:off x="1816720" y="1597311"/>
            <a:ext cx="8717465" cy="4401205"/>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prstClr val="white"/>
                </a:solidFill>
                <a:latin typeface="Calibri"/>
              </a:rPr>
              <a:t>Acute uncomplicated UTIs</a:t>
            </a:r>
          </a:p>
          <a:p>
            <a:pPr marL="800100" lvl="1" indent="-342900">
              <a:buFont typeface="Arial" panose="020B0604020202020204" pitchFamily="34" charset="0"/>
              <a:buChar char="•"/>
            </a:pPr>
            <a:r>
              <a:rPr lang="en-US" sz="2800" dirty="0">
                <a:solidFill>
                  <a:prstClr val="white"/>
                </a:solidFill>
                <a:latin typeface="Calibri"/>
              </a:rPr>
              <a:t>Self-diagnosis is accurate with typical symptoms (frequency, urgency, dysuria, nocturia, suprapubic pain) &amp; no vaginal discharge </a:t>
            </a:r>
          </a:p>
          <a:p>
            <a:pPr marL="800100" lvl="1" indent="-342900">
              <a:buFont typeface="Arial" panose="020B0604020202020204" pitchFamily="34" charset="0"/>
              <a:buChar char="•"/>
            </a:pPr>
            <a:r>
              <a:rPr lang="en-US" sz="2800" dirty="0">
                <a:solidFill>
                  <a:prstClr val="white"/>
                </a:solidFill>
                <a:latin typeface="Calibri"/>
              </a:rPr>
              <a:t>Urine culture and susceptibility if recurrent infection (&gt;2 in 6 months or &gt;3 in 1 year) or treatment failure</a:t>
            </a:r>
          </a:p>
          <a:p>
            <a:pPr marL="800100" lvl="1" indent="-342900">
              <a:buFont typeface="Arial" panose="020B0604020202020204" pitchFamily="34" charset="0"/>
              <a:buChar char="•"/>
            </a:pPr>
            <a:r>
              <a:rPr lang="en-US" sz="2800" dirty="0">
                <a:solidFill>
                  <a:prstClr val="white"/>
                </a:solidFill>
                <a:latin typeface="Calibri"/>
              </a:rPr>
              <a:t>To treat or not to treat </a:t>
            </a:r>
          </a:p>
          <a:p>
            <a:pPr marL="1257300" lvl="2" indent="-342900">
              <a:buFont typeface="Arial" panose="020B0604020202020204" pitchFamily="34" charset="0"/>
              <a:buChar char="•"/>
            </a:pPr>
            <a:r>
              <a:rPr lang="en-US" sz="2800" dirty="0">
                <a:solidFill>
                  <a:prstClr val="white"/>
                </a:solidFill>
                <a:latin typeface="Calibri"/>
              </a:rPr>
              <a:t>Health Care Guideline (Know local resistance patterns)</a:t>
            </a:r>
          </a:p>
          <a:p>
            <a:pPr marL="1257300" lvl="2" indent="-342900">
              <a:buFont typeface="Arial" panose="020B0604020202020204" pitchFamily="34" charset="0"/>
              <a:buChar char="•"/>
            </a:pPr>
            <a:r>
              <a:rPr lang="en-US" sz="2800" dirty="0">
                <a:solidFill>
                  <a:prstClr val="white"/>
                </a:solidFill>
                <a:latin typeface="Calibri"/>
              </a:rPr>
              <a:t>NSAID and delayed antibiotics?</a:t>
            </a:r>
          </a:p>
        </p:txBody>
      </p:sp>
      <p:sp>
        <p:nvSpPr>
          <p:cNvPr id="5" name="TextBox 4">
            <a:extLst>
              <a:ext uri="{FF2B5EF4-FFF2-40B4-BE49-F238E27FC236}">
                <a16:creationId xmlns:a16="http://schemas.microsoft.com/office/drawing/2014/main" id="{48C5E385-F799-C6E2-15F3-7ECC882C9BAD}"/>
              </a:ext>
            </a:extLst>
          </p:cNvPr>
          <p:cNvSpPr txBox="1"/>
          <p:nvPr/>
        </p:nvSpPr>
        <p:spPr>
          <a:xfrm>
            <a:off x="1816720" y="6475682"/>
            <a:ext cx="6899817" cy="367771"/>
          </a:xfrm>
          <a:prstGeom prst="rect">
            <a:avLst/>
          </a:prstGeom>
          <a:noFill/>
        </p:spPr>
        <p:txBody>
          <a:bodyPr wrap="square">
            <a:spAutoFit/>
          </a:bodyPr>
          <a:lstStyle/>
          <a:p>
            <a:r>
              <a:rPr lang="en-US" dirty="0">
                <a:solidFill>
                  <a:prstClr val="white"/>
                </a:solidFill>
                <a:latin typeface="Calibri"/>
                <a:hlinkClick r:id="rId2">
                  <a:extLst>
                    <a:ext uri="{A12FA001-AC4F-418D-AE19-62706E023703}">
                      <ahyp:hlinkClr xmlns:ahyp="http://schemas.microsoft.com/office/drawing/2018/hyperlinkcolor" val="tx"/>
                    </a:ext>
                  </a:extLst>
                </a:hlinkClick>
              </a:rPr>
              <a:t>Acute Uncomplicated UTIs in Adults: Rapid Evidence Review | AAFP</a:t>
            </a:r>
            <a:endParaRPr lang="en-US" dirty="0">
              <a:solidFill>
                <a:prstClr val="white"/>
              </a:solidFill>
              <a:latin typeface="Calibri"/>
            </a:endParaRPr>
          </a:p>
        </p:txBody>
      </p:sp>
    </p:spTree>
    <p:extLst>
      <p:ext uri="{BB962C8B-B14F-4D97-AF65-F5344CB8AC3E}">
        <p14:creationId xmlns:p14="http://schemas.microsoft.com/office/powerpoint/2010/main" val="4054709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C94A03-163E-B9D1-8433-DB2A5DC28F1E}"/>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926A5F3C-3AD4-8646-DBF3-5B5085411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8B8F2947-A01C-E3AC-CD20-9B6435653716}"/>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a:latin typeface="+mj-lt"/>
                <a:ea typeface="+mj-ea"/>
                <a:cs typeface="+mj-cs"/>
              </a:rPr>
              <a:t>Center potential actions:</a:t>
            </a:r>
          </a:p>
        </p:txBody>
      </p:sp>
      <p:sp>
        <p:nvSpPr>
          <p:cNvPr id="4" name="TextBox 3">
            <a:extLst>
              <a:ext uri="{FF2B5EF4-FFF2-40B4-BE49-F238E27FC236}">
                <a16:creationId xmlns:a16="http://schemas.microsoft.com/office/drawing/2014/main" id="{DE0536F4-4E2D-DCC8-D645-7ECB007537F1}"/>
              </a:ext>
            </a:extLst>
          </p:cNvPr>
          <p:cNvSpPr txBox="1"/>
          <p:nvPr/>
        </p:nvSpPr>
        <p:spPr>
          <a:xfrm>
            <a:off x="2221660" y="1805042"/>
            <a:ext cx="7911081" cy="3539430"/>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prstClr val="white"/>
                </a:solidFill>
                <a:latin typeface="Calibri"/>
              </a:rPr>
              <a:t>Education to wellness staff and students </a:t>
            </a:r>
          </a:p>
          <a:p>
            <a:pPr marL="800100" lvl="1" indent="-342900">
              <a:buFont typeface="Arial" panose="020B0604020202020204" pitchFamily="34" charset="0"/>
              <a:buChar char="•"/>
            </a:pPr>
            <a:r>
              <a:rPr lang="en-US" sz="3200">
                <a:solidFill>
                  <a:prstClr val="white"/>
                </a:solidFill>
                <a:latin typeface="Calibri"/>
              </a:rPr>
              <a:t>Healthcare Guidelines</a:t>
            </a:r>
          </a:p>
          <a:p>
            <a:pPr marL="800100" lvl="1" indent="-342900">
              <a:buFont typeface="Arial" panose="020B0604020202020204" pitchFamily="34" charset="0"/>
              <a:buChar char="•"/>
            </a:pPr>
            <a:r>
              <a:rPr lang="en-US" sz="3200" dirty="0">
                <a:solidFill>
                  <a:prstClr val="white"/>
                </a:solidFill>
                <a:latin typeface="Calibri"/>
              </a:rPr>
              <a:t>CDC handouts/posters</a:t>
            </a:r>
          </a:p>
          <a:p>
            <a:pPr marL="342900" indent="-342900">
              <a:buFont typeface="Arial" panose="020B0604020202020204" pitchFamily="34" charset="0"/>
              <a:buChar char="•"/>
            </a:pPr>
            <a:r>
              <a:rPr lang="en-US" sz="3200" dirty="0">
                <a:solidFill>
                  <a:prstClr val="white"/>
                </a:solidFill>
                <a:latin typeface="Calibri"/>
              </a:rPr>
              <a:t>Shared Decision-Making</a:t>
            </a:r>
          </a:p>
          <a:p>
            <a:pPr marL="342900" indent="-342900">
              <a:buFont typeface="Arial" panose="020B0604020202020204" pitchFamily="34" charset="0"/>
              <a:buChar char="•"/>
            </a:pPr>
            <a:r>
              <a:rPr lang="en-US" sz="3200" dirty="0">
                <a:solidFill>
                  <a:prstClr val="white"/>
                </a:solidFill>
                <a:latin typeface="Calibri"/>
              </a:rPr>
              <a:t>Importance of taking antibiotics correctly and completing prescription if required</a:t>
            </a:r>
          </a:p>
          <a:p>
            <a:pPr marL="342900" indent="-342900">
              <a:buFont typeface="Arial" panose="020B0604020202020204" pitchFamily="34" charset="0"/>
              <a:buChar char="•"/>
            </a:pPr>
            <a:endParaRPr lang="en-US" sz="3200" dirty="0">
              <a:solidFill>
                <a:prstClr val="white"/>
              </a:solidFill>
              <a:latin typeface="Calibri"/>
            </a:endParaRPr>
          </a:p>
        </p:txBody>
      </p:sp>
    </p:spTree>
    <p:extLst>
      <p:ext uri="{BB962C8B-B14F-4D97-AF65-F5344CB8AC3E}">
        <p14:creationId xmlns:p14="http://schemas.microsoft.com/office/powerpoint/2010/main" val="2191478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BA518-6AD6-81BB-0011-2B311203C3A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FA1002D-C167-29B6-D49D-D1D8D7E50E80}"/>
              </a:ext>
            </a:extLst>
          </p:cNvPr>
          <p:cNvPicPr>
            <a:picLocks noChangeAspect="1"/>
          </p:cNvPicPr>
          <p:nvPr/>
        </p:nvPicPr>
        <p:blipFill>
          <a:blip r:embed="rId2"/>
          <a:stretch>
            <a:fillRect/>
          </a:stretch>
        </p:blipFill>
        <p:spPr>
          <a:xfrm>
            <a:off x="6678477" y="409426"/>
            <a:ext cx="3610382" cy="4717081"/>
          </a:xfrm>
          <a:prstGeom prst="rect">
            <a:avLst/>
          </a:prstGeom>
        </p:spPr>
      </p:pic>
      <p:sp>
        <p:nvSpPr>
          <p:cNvPr id="5" name="TextBox 4">
            <a:extLst>
              <a:ext uri="{FF2B5EF4-FFF2-40B4-BE49-F238E27FC236}">
                <a16:creationId xmlns:a16="http://schemas.microsoft.com/office/drawing/2014/main" id="{C19E3611-25DD-4CDE-608A-FB41DD17E32C}"/>
              </a:ext>
            </a:extLst>
          </p:cNvPr>
          <p:cNvSpPr txBox="1"/>
          <p:nvPr/>
        </p:nvSpPr>
        <p:spPr>
          <a:xfrm>
            <a:off x="2106651" y="5802244"/>
            <a:ext cx="6286500" cy="369332"/>
          </a:xfrm>
          <a:prstGeom prst="rect">
            <a:avLst/>
          </a:prstGeom>
          <a:noFill/>
        </p:spPr>
        <p:txBody>
          <a:bodyPr wrap="square">
            <a:spAutoFit/>
          </a:bodyPr>
          <a:lstStyle/>
          <a:p>
            <a:r>
              <a:rPr lang="en-US" dirty="0">
                <a:solidFill>
                  <a:prstClr val="white"/>
                </a:solidFill>
                <a:latin typeface="Calibri"/>
                <a:hlinkClick r:id="rId3">
                  <a:extLst>
                    <a:ext uri="{A12FA001-AC4F-418D-AE19-62706E023703}">
                      <ahyp:hlinkClr xmlns:ahyp="http://schemas.microsoft.com/office/drawing/2018/hyperlinkcolor" val="tx"/>
                    </a:ext>
                  </a:extLst>
                </a:hlinkClick>
              </a:rPr>
              <a:t>About Antibiotic Resistance | CDC</a:t>
            </a:r>
            <a:endParaRPr lang="en-US" dirty="0">
              <a:solidFill>
                <a:prstClr val="white"/>
              </a:solidFill>
              <a:latin typeface="Calibri"/>
            </a:endParaRPr>
          </a:p>
        </p:txBody>
      </p:sp>
      <p:pic>
        <p:nvPicPr>
          <p:cNvPr id="8" name="Picture 7">
            <a:extLst>
              <a:ext uri="{FF2B5EF4-FFF2-40B4-BE49-F238E27FC236}">
                <a16:creationId xmlns:a16="http://schemas.microsoft.com/office/drawing/2014/main" id="{71DE0B5A-3BCA-7622-4760-5427ABBF2FB2}"/>
              </a:ext>
            </a:extLst>
          </p:cNvPr>
          <p:cNvPicPr>
            <a:picLocks noChangeAspect="1"/>
          </p:cNvPicPr>
          <p:nvPr/>
        </p:nvPicPr>
        <p:blipFill>
          <a:blip r:embed="rId4"/>
          <a:stretch>
            <a:fillRect/>
          </a:stretch>
        </p:blipFill>
        <p:spPr>
          <a:xfrm>
            <a:off x="2240466" y="409426"/>
            <a:ext cx="3610382" cy="4772859"/>
          </a:xfrm>
          <a:prstGeom prst="rect">
            <a:avLst/>
          </a:prstGeom>
        </p:spPr>
      </p:pic>
    </p:spTree>
    <p:extLst>
      <p:ext uri="{BB962C8B-B14F-4D97-AF65-F5344CB8AC3E}">
        <p14:creationId xmlns:p14="http://schemas.microsoft.com/office/powerpoint/2010/main" val="523619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CAE30C-0DDD-4060-D235-34C90146E4C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AAB7B415-B59F-94AC-3030-79A45BE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CB776BE3-4ABE-2D07-6B9D-B5E308E6A9C6}"/>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a:latin typeface="+mj-lt"/>
                <a:ea typeface="+mj-ea"/>
                <a:cs typeface="+mj-cs"/>
              </a:rPr>
              <a:t>Syphilis:</a:t>
            </a:r>
          </a:p>
        </p:txBody>
      </p:sp>
      <p:sp>
        <p:nvSpPr>
          <p:cNvPr id="4" name="TextBox 3">
            <a:extLst>
              <a:ext uri="{FF2B5EF4-FFF2-40B4-BE49-F238E27FC236}">
                <a16:creationId xmlns:a16="http://schemas.microsoft.com/office/drawing/2014/main" id="{85D2B5DA-EFE3-5FEB-38AC-8D35591F4D8B}"/>
              </a:ext>
            </a:extLst>
          </p:cNvPr>
          <p:cNvSpPr txBox="1"/>
          <p:nvPr/>
        </p:nvSpPr>
        <p:spPr>
          <a:xfrm>
            <a:off x="2221660" y="1805044"/>
            <a:ext cx="7847670" cy="2554545"/>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prstClr val="white"/>
                </a:solidFill>
                <a:latin typeface="Calibri"/>
              </a:rPr>
              <a:t>Rising rates across the country</a:t>
            </a:r>
          </a:p>
          <a:p>
            <a:pPr marL="342900" indent="-342900">
              <a:buFont typeface="Arial" panose="020B0604020202020204" pitchFamily="34" charset="0"/>
              <a:buChar char="•"/>
            </a:pPr>
            <a:r>
              <a:rPr lang="en-US" sz="3200" dirty="0">
                <a:solidFill>
                  <a:prstClr val="white"/>
                </a:solidFill>
                <a:latin typeface="Calibri"/>
              </a:rPr>
              <a:t>Shifting pattern of infection</a:t>
            </a:r>
          </a:p>
          <a:p>
            <a:pPr marL="342900" indent="-342900">
              <a:buFont typeface="Arial" panose="020B0604020202020204" pitchFamily="34" charset="0"/>
              <a:buChar char="•"/>
            </a:pPr>
            <a:r>
              <a:rPr lang="en-US" sz="3200" dirty="0">
                <a:solidFill>
                  <a:prstClr val="white"/>
                </a:solidFill>
                <a:latin typeface="Calibri"/>
              </a:rPr>
              <a:t>Increase in heterosexual community</a:t>
            </a:r>
          </a:p>
          <a:p>
            <a:pPr marL="342900" indent="-342900">
              <a:buFont typeface="Arial" panose="020B0604020202020204" pitchFamily="34" charset="0"/>
              <a:buChar char="•"/>
            </a:pPr>
            <a:r>
              <a:rPr lang="en-US" sz="3200" dirty="0">
                <a:solidFill>
                  <a:prstClr val="white"/>
                </a:solidFill>
                <a:latin typeface="Calibri"/>
              </a:rPr>
              <a:t>Increase in congenital syphilis</a:t>
            </a:r>
          </a:p>
          <a:p>
            <a:pPr marL="800100" lvl="1" indent="-342900">
              <a:buFont typeface="Arial" panose="020B0604020202020204" pitchFamily="34" charset="0"/>
              <a:buChar char="•"/>
            </a:pPr>
            <a:endParaRPr lang="en-US" sz="3200" dirty="0">
              <a:solidFill>
                <a:prstClr val="white"/>
              </a:solidFill>
              <a:latin typeface="Calibri"/>
            </a:endParaRPr>
          </a:p>
        </p:txBody>
      </p:sp>
    </p:spTree>
    <p:extLst>
      <p:ext uri="{BB962C8B-B14F-4D97-AF65-F5344CB8AC3E}">
        <p14:creationId xmlns:p14="http://schemas.microsoft.com/office/powerpoint/2010/main" val="1802006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4209FC-276A-54ED-644A-E63F09129149}"/>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70B88916-9C79-67F3-2F91-32C7AEE83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C5F75339-B9EA-19E7-C894-B410F8E21547}"/>
              </a:ext>
            </a:extLst>
          </p:cNvPr>
          <p:cNvSpPr>
            <a:spLocks noGrp="1"/>
          </p:cNvSpPr>
          <p:nvPr>
            <p:ph type="title"/>
          </p:nvPr>
        </p:nvSpPr>
        <p:spPr>
          <a:xfrm>
            <a:off x="1941400" y="643467"/>
            <a:ext cx="8408193" cy="744836"/>
          </a:xfrm>
        </p:spPr>
        <p:txBody>
          <a:bodyPr vert="horz" lIns="91440" tIns="45720" rIns="91440" bIns="45720" rtlCol="0" anchor="ctr">
            <a:normAutofit fontScale="90000"/>
          </a:bodyPr>
          <a:lstStyle/>
          <a:p>
            <a:pPr algn="ctr"/>
            <a:r>
              <a:rPr lang="en-US" sz="2800" dirty="0">
                <a:latin typeface="+mj-lt"/>
                <a:ea typeface="+mj-ea"/>
                <a:cs typeface="+mj-cs"/>
              </a:rPr>
              <a:t>Primary and Secondary Syphilis: reported cases by sex and sex of sex partners, U.S. 2013-2022</a:t>
            </a:r>
          </a:p>
        </p:txBody>
      </p:sp>
      <p:pic>
        <p:nvPicPr>
          <p:cNvPr id="1026" name="Picture 2" descr="Ribbon plot showing reported cases of primary and secondary syphilis by sex and sex of sex partners during 2013  to 2022.">
            <a:extLst>
              <a:ext uri="{FF2B5EF4-FFF2-40B4-BE49-F238E27FC236}">
                <a16:creationId xmlns:a16="http://schemas.microsoft.com/office/drawing/2014/main" id="{83B97156-1D8A-C50E-1B90-3C648009FB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807" y="1733256"/>
            <a:ext cx="7984273" cy="42790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43C5D9D-9CFE-009B-68A3-D2607B819CA0}"/>
              </a:ext>
            </a:extLst>
          </p:cNvPr>
          <p:cNvSpPr txBox="1"/>
          <p:nvPr/>
        </p:nvSpPr>
        <p:spPr>
          <a:xfrm>
            <a:off x="1941399" y="6357281"/>
            <a:ext cx="4577574" cy="369332"/>
          </a:xfrm>
          <a:prstGeom prst="rect">
            <a:avLst/>
          </a:prstGeom>
          <a:noFill/>
        </p:spPr>
        <p:txBody>
          <a:bodyPr wrap="square">
            <a:spAutoFit/>
          </a:bodyPr>
          <a:lstStyle/>
          <a:p>
            <a:r>
              <a:rPr lang="en-US" dirty="0">
                <a:solidFill>
                  <a:prstClr val="white"/>
                </a:solidFill>
                <a:latin typeface="Calibri"/>
                <a:hlinkClick r:id="rId3">
                  <a:extLst>
                    <a:ext uri="{A12FA001-AC4F-418D-AE19-62706E023703}">
                      <ahyp:hlinkClr xmlns:ahyp="http://schemas.microsoft.com/office/drawing/2018/hyperlinkcolor" val="tx"/>
                    </a:ext>
                  </a:extLst>
                </a:hlinkClick>
              </a:rPr>
              <a:t>National Overview of STIs, 2022 (cdc.gov)</a:t>
            </a:r>
            <a:endParaRPr lang="en-US" dirty="0">
              <a:solidFill>
                <a:prstClr val="white"/>
              </a:solidFill>
              <a:latin typeface="Calibri"/>
            </a:endParaRPr>
          </a:p>
        </p:txBody>
      </p:sp>
    </p:spTree>
    <p:extLst>
      <p:ext uri="{BB962C8B-B14F-4D97-AF65-F5344CB8AC3E}">
        <p14:creationId xmlns:p14="http://schemas.microsoft.com/office/powerpoint/2010/main" val="1410945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52E2A-FF73-A598-773A-43543A047D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74A969-D931-8575-8A1B-A3F5D1BCBA7B}"/>
              </a:ext>
            </a:extLst>
          </p:cNvPr>
          <p:cNvSpPr>
            <a:spLocks noGrp="1"/>
          </p:cNvSpPr>
          <p:nvPr>
            <p:ph type="title"/>
          </p:nvPr>
        </p:nvSpPr>
        <p:spPr/>
        <p:txBody>
          <a:bodyPr/>
          <a:lstStyle/>
          <a:p>
            <a:r>
              <a:rPr lang="en-US" dirty="0">
                <a:solidFill>
                  <a:srgbClr val="C00000"/>
                </a:solidFill>
              </a:rPr>
              <a:t>Webinar tomorrow</a:t>
            </a:r>
          </a:p>
        </p:txBody>
      </p:sp>
      <p:sp>
        <p:nvSpPr>
          <p:cNvPr id="3" name="Content Placeholder 2">
            <a:extLst>
              <a:ext uri="{FF2B5EF4-FFF2-40B4-BE49-F238E27FC236}">
                <a16:creationId xmlns:a16="http://schemas.microsoft.com/office/drawing/2014/main" id="{4BEFCD7E-448F-83CE-942A-56D68C0A9FB3}"/>
              </a:ext>
            </a:extLst>
          </p:cNvPr>
          <p:cNvSpPr>
            <a:spLocks noGrp="1"/>
          </p:cNvSpPr>
          <p:nvPr>
            <p:ph idx="1"/>
          </p:nvPr>
        </p:nvSpPr>
        <p:spPr/>
        <p:txBody>
          <a:bodyPr/>
          <a:lstStyle/>
          <a:p>
            <a:pPr marL="0" marR="0" algn="l">
              <a:spcBef>
                <a:spcPts val="0"/>
              </a:spcBef>
              <a:spcAft>
                <a:spcPts val="0"/>
              </a:spcAft>
            </a:pPr>
            <a:r>
              <a:rPr lang="en-US" sz="2400" b="1" i="0" dirty="0">
                <a:solidFill>
                  <a:srgbClr val="000000"/>
                </a:solidFill>
                <a:effectLst/>
                <a:latin typeface="+mn-lt"/>
              </a:rPr>
              <a:t>New Drug Zero Tolerance Policy Nuts and Bolts on Thursday,</a:t>
            </a:r>
          </a:p>
          <a:p>
            <a:pPr marL="0" marR="0" indent="0" algn="l">
              <a:spcBef>
                <a:spcPts val="0"/>
              </a:spcBef>
              <a:spcAft>
                <a:spcPts val="0"/>
              </a:spcAft>
              <a:buNone/>
            </a:pPr>
            <a:r>
              <a:rPr lang="en-US" sz="2400" b="1" dirty="0">
                <a:solidFill>
                  <a:srgbClr val="000000"/>
                </a:solidFill>
                <a:latin typeface="+mn-lt"/>
              </a:rPr>
              <a:t>    </a:t>
            </a:r>
            <a:r>
              <a:rPr lang="en-US" sz="2400" b="1" i="0" dirty="0">
                <a:solidFill>
                  <a:srgbClr val="000000"/>
                </a:solidFill>
                <a:effectLst/>
                <a:latin typeface="+mn-lt"/>
              </a:rPr>
              <a:t> February 29</a:t>
            </a:r>
            <a:r>
              <a:rPr lang="en-US" sz="2400" b="1" i="0" baseline="30000" dirty="0">
                <a:solidFill>
                  <a:srgbClr val="000000"/>
                </a:solidFill>
                <a:effectLst/>
                <a:latin typeface="+mn-lt"/>
              </a:rPr>
              <a:t>th</a:t>
            </a:r>
            <a:r>
              <a:rPr lang="en-US" sz="2400" b="1" i="0" dirty="0">
                <a:solidFill>
                  <a:srgbClr val="000000"/>
                </a:solidFill>
                <a:effectLst/>
                <a:latin typeface="+mn-lt"/>
              </a:rPr>
              <a:t> at 11 am (ET), 10 am (CT), 9 am (MT), and 8 am (PT). </a:t>
            </a:r>
            <a:endParaRPr lang="en-US" sz="2400" b="0" i="0" dirty="0">
              <a:solidFill>
                <a:srgbClr val="242424"/>
              </a:solidFill>
              <a:effectLst/>
              <a:latin typeface="+mn-lt"/>
            </a:endParaRPr>
          </a:p>
          <a:p>
            <a:pPr marL="0" marR="0" indent="0" algn="l">
              <a:spcBef>
                <a:spcPts val="0"/>
              </a:spcBef>
              <a:spcAft>
                <a:spcPts val="0"/>
              </a:spcAft>
              <a:buNone/>
            </a:pPr>
            <a:endParaRPr lang="en-US" sz="2400" b="0" i="0" dirty="0">
              <a:solidFill>
                <a:srgbClr val="242424"/>
              </a:solidFill>
              <a:effectLst/>
              <a:latin typeface="+mn-lt"/>
            </a:endParaRPr>
          </a:p>
          <a:p>
            <a:pPr marL="0" marR="0" algn="l">
              <a:spcBef>
                <a:spcPts val="0"/>
              </a:spcBef>
              <a:spcAft>
                <a:spcPts val="0"/>
              </a:spcAft>
            </a:pPr>
            <a:r>
              <a:rPr lang="en-US" sz="2400" b="1" i="0" dirty="0">
                <a:solidFill>
                  <a:srgbClr val="000000"/>
                </a:solidFill>
                <a:effectLst/>
                <a:latin typeface="+mn-lt"/>
              </a:rPr>
              <a:t>The webinar is listed in the Upcoming Sessions tab on </a:t>
            </a:r>
            <a:r>
              <a:rPr lang="en-US" sz="2400" b="1" i="0" dirty="0" err="1">
                <a:solidFill>
                  <a:srgbClr val="000000"/>
                </a:solidFill>
                <a:effectLst/>
                <a:latin typeface="+mn-lt"/>
              </a:rPr>
              <a:t>WebEx</a:t>
            </a:r>
            <a:endParaRPr lang="en-US" sz="2400" b="1" i="0" dirty="0">
              <a:solidFill>
                <a:srgbClr val="000000"/>
              </a:solidFill>
              <a:effectLst/>
              <a:latin typeface="+mn-lt"/>
            </a:endParaRPr>
          </a:p>
          <a:p>
            <a:pPr marL="0" marR="0" indent="0" algn="l">
              <a:spcBef>
                <a:spcPts val="0"/>
              </a:spcBef>
              <a:spcAft>
                <a:spcPts val="0"/>
              </a:spcAft>
              <a:buNone/>
            </a:pPr>
            <a:r>
              <a:rPr lang="en-US" sz="2400" b="1" dirty="0">
                <a:solidFill>
                  <a:srgbClr val="000000"/>
                </a:solidFill>
                <a:latin typeface="+mn-lt"/>
              </a:rPr>
              <a:t>    </a:t>
            </a:r>
            <a:r>
              <a:rPr lang="en-US" sz="2400" b="1" i="0" dirty="0">
                <a:solidFill>
                  <a:srgbClr val="000000"/>
                </a:solidFill>
                <a:effectLst/>
                <a:latin typeface="+mn-lt"/>
              </a:rPr>
              <a:t> at </a:t>
            </a:r>
            <a:r>
              <a:rPr lang="en-US" sz="2400" b="1" i="0" dirty="0">
                <a:solidFill>
                  <a:srgbClr val="467886"/>
                </a:solidFill>
                <a:effectLst/>
                <a:latin typeface="+mn-lt"/>
                <a:hlinkClick r:id="rId2" tooltip="https://jobcorps.webex.com/"/>
              </a:rPr>
              <a:t>https://jobcorps.webex.com</a:t>
            </a:r>
            <a:r>
              <a:rPr lang="en-US" sz="2400" b="1" i="0" dirty="0">
                <a:solidFill>
                  <a:srgbClr val="212121"/>
                </a:solidFill>
                <a:effectLst/>
                <a:latin typeface="+mn-lt"/>
              </a:rPr>
              <a:t> </a:t>
            </a:r>
            <a:r>
              <a:rPr lang="en-US" sz="2400" b="1" i="0" dirty="0">
                <a:solidFill>
                  <a:srgbClr val="000000"/>
                </a:solidFill>
                <a:effectLst/>
                <a:latin typeface="+mn-lt"/>
              </a:rPr>
              <a:t>and is open for registration. </a:t>
            </a:r>
          </a:p>
          <a:p>
            <a:pPr marL="0" marR="0" indent="0" algn="l">
              <a:spcBef>
                <a:spcPts val="0"/>
              </a:spcBef>
              <a:spcAft>
                <a:spcPts val="0"/>
              </a:spcAft>
              <a:buNone/>
            </a:pPr>
            <a:endParaRPr lang="en-US" sz="2400" b="1" dirty="0">
              <a:solidFill>
                <a:srgbClr val="000000"/>
              </a:solidFill>
              <a:latin typeface="+mn-lt"/>
            </a:endParaRPr>
          </a:p>
          <a:p>
            <a:pPr marL="342900" marR="0" indent="-342900" algn="l">
              <a:spcBef>
                <a:spcPts val="0"/>
              </a:spcBef>
              <a:spcAft>
                <a:spcPts val="0"/>
              </a:spcAft>
              <a:buFont typeface="Arial" panose="020B0604020202020204" pitchFamily="34" charset="0"/>
              <a:buChar char="•"/>
            </a:pPr>
            <a:r>
              <a:rPr lang="en-US" sz="2400" b="1" i="0">
                <a:solidFill>
                  <a:srgbClr val="000000"/>
                </a:solidFill>
                <a:effectLst/>
                <a:latin typeface="+mn-lt"/>
              </a:rPr>
              <a:t> All </a:t>
            </a:r>
            <a:r>
              <a:rPr lang="en-US" sz="2400" b="1" i="0" dirty="0">
                <a:solidFill>
                  <a:srgbClr val="000000"/>
                </a:solidFill>
                <a:effectLst/>
                <a:latin typeface="+mn-lt"/>
              </a:rPr>
              <a:t>center clinicians are encouraged </a:t>
            </a:r>
            <a:r>
              <a:rPr lang="en-US" sz="2400" b="1" i="0">
                <a:solidFill>
                  <a:srgbClr val="000000"/>
                </a:solidFill>
                <a:effectLst/>
                <a:latin typeface="+mn-lt"/>
              </a:rPr>
              <a:t>to attend.</a:t>
            </a:r>
            <a:endParaRPr lang="en-US" sz="2400" b="1" i="0" dirty="0">
              <a:solidFill>
                <a:srgbClr val="242424"/>
              </a:solidFill>
              <a:effectLst/>
              <a:latin typeface="+mn-lt"/>
            </a:endParaRPr>
          </a:p>
          <a:p>
            <a:pPr marL="50800" indent="0">
              <a:buNone/>
            </a:pPr>
            <a:endParaRPr lang="en-US" dirty="0"/>
          </a:p>
        </p:txBody>
      </p:sp>
      <p:pic>
        <p:nvPicPr>
          <p:cNvPr id="7170" name="Picture 2" descr="Warning Sign PNG, Attention, Caution Sign Icon - Free Transparent PNG Logos">
            <a:extLst>
              <a:ext uri="{FF2B5EF4-FFF2-40B4-BE49-F238E27FC236}">
                <a16:creationId xmlns:a16="http://schemas.microsoft.com/office/drawing/2014/main" id="{B0472422-56B2-167E-CDB3-321EC3A17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635" y="4464050"/>
            <a:ext cx="22479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4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B62BA2-8B9E-1AFE-614B-2641E6C12CCA}"/>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1EFE00E3-D1D0-A067-D591-A23F3E3E3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0D6DF9EF-9675-D0AD-4B45-4E803CD5B958}"/>
              </a:ext>
            </a:extLst>
          </p:cNvPr>
          <p:cNvSpPr>
            <a:spLocks noGrp="1"/>
          </p:cNvSpPr>
          <p:nvPr>
            <p:ph type="title"/>
          </p:nvPr>
        </p:nvSpPr>
        <p:spPr>
          <a:xfrm>
            <a:off x="1941400" y="643467"/>
            <a:ext cx="8408193" cy="744836"/>
          </a:xfrm>
        </p:spPr>
        <p:txBody>
          <a:bodyPr vert="horz" lIns="91440" tIns="45720" rIns="91440" bIns="45720" rtlCol="0" anchor="ctr">
            <a:normAutofit fontScale="90000"/>
          </a:bodyPr>
          <a:lstStyle/>
          <a:p>
            <a:pPr algn="ctr"/>
            <a:r>
              <a:rPr lang="en-US" sz="2800" dirty="0">
                <a:latin typeface="+mj-lt"/>
                <a:ea typeface="+mj-ea"/>
                <a:cs typeface="+mj-cs"/>
              </a:rPr>
              <a:t>Primary and Secondary Syphilis: Rates of reported cases by Race/Ethnicity, U.S. 2018-2022</a:t>
            </a:r>
          </a:p>
        </p:txBody>
      </p:sp>
      <p:sp>
        <p:nvSpPr>
          <p:cNvPr id="5" name="TextBox 4">
            <a:extLst>
              <a:ext uri="{FF2B5EF4-FFF2-40B4-BE49-F238E27FC236}">
                <a16:creationId xmlns:a16="http://schemas.microsoft.com/office/drawing/2014/main" id="{C34C9A2E-1ABA-2E7D-65D4-5B85A83717B8}"/>
              </a:ext>
            </a:extLst>
          </p:cNvPr>
          <p:cNvSpPr txBox="1"/>
          <p:nvPr/>
        </p:nvSpPr>
        <p:spPr>
          <a:xfrm>
            <a:off x="1941399" y="6357281"/>
            <a:ext cx="4577574" cy="369332"/>
          </a:xfrm>
          <a:prstGeom prst="rect">
            <a:avLst/>
          </a:prstGeom>
          <a:noFill/>
        </p:spPr>
        <p:txBody>
          <a:bodyPr wrap="square">
            <a:spAutoFit/>
          </a:bodyPr>
          <a:lstStyle/>
          <a:p>
            <a:r>
              <a:rPr lang="en-US" dirty="0">
                <a:solidFill>
                  <a:prstClr val="white"/>
                </a:solidFill>
                <a:latin typeface="Calibri"/>
                <a:hlinkClick r:id="rId2">
                  <a:extLst>
                    <a:ext uri="{A12FA001-AC4F-418D-AE19-62706E023703}">
                      <ahyp:hlinkClr xmlns:ahyp="http://schemas.microsoft.com/office/drawing/2018/hyperlinkcolor" val="tx"/>
                    </a:ext>
                  </a:extLst>
                </a:hlinkClick>
              </a:rPr>
              <a:t>National Overview of STIs, 2022 (cdc.gov)</a:t>
            </a:r>
            <a:endParaRPr lang="en-US" dirty="0">
              <a:solidFill>
                <a:prstClr val="white"/>
              </a:solidFill>
              <a:latin typeface="Calibri"/>
            </a:endParaRPr>
          </a:p>
        </p:txBody>
      </p:sp>
      <p:pic>
        <p:nvPicPr>
          <p:cNvPr id="2050" name="Picture 2" descr="Line graph showing rates of reported primary and secondary syphilis cases by race/Hispanic ethnicity in the United States from 2018 to 2022.">
            <a:extLst>
              <a:ext uri="{FF2B5EF4-FFF2-40B4-BE49-F238E27FC236}">
                <a16:creationId xmlns:a16="http://schemas.microsoft.com/office/drawing/2014/main" id="{2B898E53-BD26-A4B1-E213-C97E1B8FA9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3075" y="1758149"/>
            <a:ext cx="7794702" cy="4176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964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0C94AC-326A-54B1-543E-043B18725EEE}"/>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73236797-E800-2FD4-58B0-DB52B1EE2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17EE256A-4D48-97FE-FFBA-8FFFF093B724}"/>
              </a:ext>
            </a:extLst>
          </p:cNvPr>
          <p:cNvSpPr>
            <a:spLocks noGrp="1"/>
          </p:cNvSpPr>
          <p:nvPr>
            <p:ph type="title"/>
          </p:nvPr>
        </p:nvSpPr>
        <p:spPr>
          <a:xfrm>
            <a:off x="1941400" y="643467"/>
            <a:ext cx="8408193" cy="744836"/>
          </a:xfrm>
        </p:spPr>
        <p:txBody>
          <a:bodyPr vert="horz" lIns="91440" tIns="45720" rIns="91440" bIns="45720" rtlCol="0" anchor="ctr">
            <a:normAutofit fontScale="90000"/>
          </a:bodyPr>
          <a:lstStyle/>
          <a:p>
            <a:pPr algn="ctr"/>
            <a:r>
              <a:rPr lang="en-US" sz="2800" dirty="0">
                <a:latin typeface="+mj-lt"/>
                <a:ea typeface="+mj-ea"/>
                <a:cs typeface="+mj-cs"/>
              </a:rPr>
              <a:t>Congenital Syphilis: Rates of reported cases by year of birth &amp; rates of P &amp; S among women 15-44, U.S. 2013-2022</a:t>
            </a:r>
          </a:p>
        </p:txBody>
      </p:sp>
      <p:sp>
        <p:nvSpPr>
          <p:cNvPr id="5" name="TextBox 4">
            <a:extLst>
              <a:ext uri="{FF2B5EF4-FFF2-40B4-BE49-F238E27FC236}">
                <a16:creationId xmlns:a16="http://schemas.microsoft.com/office/drawing/2014/main" id="{6C5BE62E-6396-30DC-3E1E-FBF7D6D6EB1D}"/>
              </a:ext>
            </a:extLst>
          </p:cNvPr>
          <p:cNvSpPr txBox="1"/>
          <p:nvPr/>
        </p:nvSpPr>
        <p:spPr>
          <a:xfrm>
            <a:off x="1941399" y="6357281"/>
            <a:ext cx="4577574" cy="369332"/>
          </a:xfrm>
          <a:prstGeom prst="rect">
            <a:avLst/>
          </a:prstGeom>
          <a:noFill/>
        </p:spPr>
        <p:txBody>
          <a:bodyPr wrap="square">
            <a:spAutoFit/>
          </a:bodyPr>
          <a:lstStyle/>
          <a:p>
            <a:r>
              <a:rPr lang="en-US" dirty="0">
                <a:solidFill>
                  <a:prstClr val="white"/>
                </a:solidFill>
                <a:latin typeface="Calibri"/>
                <a:hlinkClick r:id="rId2">
                  <a:extLst>
                    <a:ext uri="{A12FA001-AC4F-418D-AE19-62706E023703}">
                      <ahyp:hlinkClr xmlns:ahyp="http://schemas.microsoft.com/office/drawing/2018/hyperlinkcolor" val="tx"/>
                    </a:ext>
                  </a:extLst>
                </a:hlinkClick>
              </a:rPr>
              <a:t>National Overview of STIs, 2022 (cdc.gov)</a:t>
            </a:r>
            <a:endParaRPr lang="en-US" dirty="0">
              <a:solidFill>
                <a:prstClr val="white"/>
              </a:solidFill>
              <a:latin typeface="Calibri"/>
            </a:endParaRPr>
          </a:p>
        </p:txBody>
      </p:sp>
      <p:pic>
        <p:nvPicPr>
          <p:cNvPr id="3074" name="Picture 2" descr="Bar graph showing reported cases of congenital syphilis by year of birth and rates of reported cases of primary and secondary syphilis among women aged 15 to 44 years in the United States from 2013 to 2022.">
            <a:extLst>
              <a:ext uri="{FF2B5EF4-FFF2-40B4-BE49-F238E27FC236}">
                <a16:creationId xmlns:a16="http://schemas.microsoft.com/office/drawing/2014/main" id="{572E0B07-6FF0-C939-6EC0-B34B9BC17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429" y="1683111"/>
            <a:ext cx="7828156" cy="4195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997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83379F-8B83-5B14-FA68-C99FD097B71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6114BBFE-2EB7-72B6-C031-C4B9AFB18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ABD5D6C5-A9FD-1794-29DF-8DEFEC5626F3}"/>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a:latin typeface="+mj-lt"/>
                <a:ea typeface="+mj-ea"/>
                <a:cs typeface="+mj-cs"/>
              </a:rPr>
              <a:t>Syphilis Screening: </a:t>
            </a:r>
          </a:p>
        </p:txBody>
      </p:sp>
      <p:sp>
        <p:nvSpPr>
          <p:cNvPr id="4" name="TextBox 3">
            <a:extLst>
              <a:ext uri="{FF2B5EF4-FFF2-40B4-BE49-F238E27FC236}">
                <a16:creationId xmlns:a16="http://schemas.microsoft.com/office/drawing/2014/main" id="{672508F9-1C29-EF6C-5A7A-E77D6D268EF1}"/>
              </a:ext>
            </a:extLst>
          </p:cNvPr>
          <p:cNvSpPr txBox="1"/>
          <p:nvPr/>
        </p:nvSpPr>
        <p:spPr>
          <a:xfrm>
            <a:off x="2221660" y="1805043"/>
            <a:ext cx="7847670" cy="5016758"/>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prstClr val="white"/>
                </a:solidFill>
                <a:latin typeface="Calibri"/>
              </a:rPr>
              <a:t>MSM – at least annually (q3-6 months if increased risk)</a:t>
            </a:r>
          </a:p>
          <a:p>
            <a:pPr marL="342900" indent="-342900">
              <a:buFont typeface="Arial" panose="020B0604020202020204" pitchFamily="34" charset="0"/>
              <a:buChar char="•"/>
            </a:pPr>
            <a:r>
              <a:rPr lang="en-US" sz="3200" dirty="0">
                <a:solidFill>
                  <a:prstClr val="white"/>
                </a:solidFill>
                <a:latin typeface="Calibri"/>
              </a:rPr>
              <a:t>MSW – if increased risk (male &lt;29, history incarceration, transactional sex work, geography, race/ethnicity)</a:t>
            </a:r>
          </a:p>
          <a:p>
            <a:pPr marL="342900" indent="-342900">
              <a:buFont typeface="Arial" panose="020B0604020202020204" pitchFamily="34" charset="0"/>
              <a:buChar char="•"/>
            </a:pPr>
            <a:r>
              <a:rPr lang="en-US" sz="3200" dirty="0">
                <a:solidFill>
                  <a:prstClr val="white"/>
                </a:solidFill>
                <a:latin typeface="Calibri"/>
              </a:rPr>
              <a:t>Women – increased risk (history incarceration, transactional sex work, geography, race/ethnicity)</a:t>
            </a:r>
          </a:p>
          <a:p>
            <a:pPr marL="342900" indent="-342900">
              <a:buFont typeface="Arial" panose="020B0604020202020204" pitchFamily="34" charset="0"/>
              <a:buChar char="•"/>
            </a:pPr>
            <a:r>
              <a:rPr lang="en-US" sz="3200" dirty="0">
                <a:solidFill>
                  <a:prstClr val="white"/>
                </a:solidFill>
                <a:latin typeface="Calibri"/>
              </a:rPr>
              <a:t>ALL pregnant people</a:t>
            </a:r>
          </a:p>
          <a:p>
            <a:pPr lvl="1"/>
            <a:endParaRPr lang="en-US" sz="3200" dirty="0">
              <a:solidFill>
                <a:prstClr val="white"/>
              </a:solidFill>
              <a:latin typeface="Calibri"/>
            </a:endParaRPr>
          </a:p>
        </p:txBody>
      </p:sp>
      <p:sp>
        <p:nvSpPr>
          <p:cNvPr id="5" name="TextBox 4">
            <a:extLst>
              <a:ext uri="{FF2B5EF4-FFF2-40B4-BE49-F238E27FC236}">
                <a16:creationId xmlns:a16="http://schemas.microsoft.com/office/drawing/2014/main" id="{268A25D7-707D-65D0-5B6E-D11E1F1C291A}"/>
              </a:ext>
            </a:extLst>
          </p:cNvPr>
          <p:cNvSpPr txBox="1"/>
          <p:nvPr/>
        </p:nvSpPr>
        <p:spPr>
          <a:xfrm>
            <a:off x="2073198" y="6206248"/>
            <a:ext cx="4577574" cy="369332"/>
          </a:xfrm>
          <a:prstGeom prst="rect">
            <a:avLst/>
          </a:prstGeom>
          <a:noFill/>
        </p:spPr>
        <p:txBody>
          <a:bodyPr wrap="square">
            <a:spAutoFit/>
          </a:bodyPr>
          <a:lstStyle/>
          <a:p>
            <a:r>
              <a:rPr lang="en-US" dirty="0">
                <a:solidFill>
                  <a:prstClr val="white"/>
                </a:solidFill>
                <a:latin typeface="Calibri"/>
                <a:hlinkClick r:id="rId3">
                  <a:extLst>
                    <a:ext uri="{A12FA001-AC4F-418D-AE19-62706E023703}">
                      <ahyp:hlinkClr xmlns:ahyp="http://schemas.microsoft.com/office/drawing/2018/hyperlinkcolor" val="tx"/>
                    </a:ext>
                  </a:extLst>
                </a:hlinkClick>
              </a:rPr>
              <a:t>STI Screening Recommendations (cdc.gov)</a:t>
            </a:r>
            <a:endParaRPr lang="en-US" dirty="0">
              <a:solidFill>
                <a:prstClr val="white"/>
              </a:solidFill>
              <a:latin typeface="Calibri"/>
            </a:endParaRPr>
          </a:p>
        </p:txBody>
      </p:sp>
    </p:spTree>
    <p:extLst>
      <p:ext uri="{BB962C8B-B14F-4D97-AF65-F5344CB8AC3E}">
        <p14:creationId xmlns:p14="http://schemas.microsoft.com/office/powerpoint/2010/main" val="1350611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40311B-9CC4-C987-AA50-8BAAF3F07A59}"/>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C1AD3EB3-791F-C3FD-07D6-172E1DDFFF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AD990D4E-5B89-4B6C-6198-884822E934CE}"/>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a:latin typeface="+mj-lt"/>
                <a:ea typeface="+mj-ea"/>
                <a:cs typeface="+mj-cs"/>
              </a:rPr>
              <a:t>Syphilis Treatment:</a:t>
            </a:r>
          </a:p>
        </p:txBody>
      </p:sp>
      <p:sp>
        <p:nvSpPr>
          <p:cNvPr id="4" name="TextBox 3">
            <a:extLst>
              <a:ext uri="{FF2B5EF4-FFF2-40B4-BE49-F238E27FC236}">
                <a16:creationId xmlns:a16="http://schemas.microsoft.com/office/drawing/2014/main" id="{16B5ABFF-F4C8-C004-81EE-FE98CCDA66C7}"/>
              </a:ext>
            </a:extLst>
          </p:cNvPr>
          <p:cNvSpPr txBox="1"/>
          <p:nvPr/>
        </p:nvSpPr>
        <p:spPr>
          <a:xfrm>
            <a:off x="2172165" y="1570868"/>
            <a:ext cx="7847670" cy="6494085"/>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prstClr val="white"/>
                </a:solidFill>
                <a:latin typeface="Calibri"/>
              </a:rPr>
              <a:t>Coordinate with local public health</a:t>
            </a:r>
          </a:p>
          <a:p>
            <a:pPr marL="342900" indent="-342900">
              <a:buFont typeface="Arial" panose="020B0604020202020204" pitchFamily="34" charset="0"/>
              <a:buChar char="•"/>
            </a:pPr>
            <a:r>
              <a:rPr lang="en-US" sz="3200" dirty="0">
                <a:solidFill>
                  <a:prstClr val="white"/>
                </a:solidFill>
                <a:latin typeface="Calibri"/>
              </a:rPr>
              <a:t>Benzathine penicillin </a:t>
            </a:r>
          </a:p>
          <a:p>
            <a:pPr marL="800100" lvl="1" indent="-342900">
              <a:buFont typeface="Arial" panose="020B0604020202020204" pitchFamily="34" charset="0"/>
              <a:buChar char="•"/>
            </a:pPr>
            <a:r>
              <a:rPr lang="en-US" sz="3200" dirty="0">
                <a:solidFill>
                  <a:prstClr val="white"/>
                </a:solidFill>
                <a:latin typeface="Calibri"/>
              </a:rPr>
              <a:t>Confusion regarding benzathine-procaine products</a:t>
            </a:r>
          </a:p>
          <a:p>
            <a:pPr marL="800100" lvl="1" indent="-342900">
              <a:buFont typeface="Arial" panose="020B0604020202020204" pitchFamily="34" charset="0"/>
              <a:buChar char="•"/>
            </a:pPr>
            <a:r>
              <a:rPr lang="en-US" sz="3200" dirty="0" err="1">
                <a:solidFill>
                  <a:prstClr val="white"/>
                </a:solidFill>
                <a:latin typeface="Calibri"/>
              </a:rPr>
              <a:t>Bicillin</a:t>
            </a:r>
            <a:r>
              <a:rPr lang="en-US" sz="3200" dirty="0">
                <a:solidFill>
                  <a:prstClr val="white"/>
                </a:solidFill>
                <a:latin typeface="Calibri"/>
              </a:rPr>
              <a:t> L-A is recommended (shortage)</a:t>
            </a:r>
          </a:p>
          <a:p>
            <a:pPr marL="342900" indent="-342900">
              <a:buFont typeface="Arial" panose="020B0604020202020204" pitchFamily="34" charset="0"/>
              <a:buChar char="•"/>
            </a:pPr>
            <a:r>
              <a:rPr lang="en-US" sz="3200" dirty="0">
                <a:solidFill>
                  <a:prstClr val="white"/>
                </a:solidFill>
                <a:latin typeface="Calibri"/>
              </a:rPr>
              <a:t>Partner identification and treatment</a:t>
            </a:r>
          </a:p>
          <a:p>
            <a:pPr marL="800100" lvl="1" indent="-342900">
              <a:buFont typeface="Arial" panose="020B0604020202020204" pitchFamily="34" charset="0"/>
              <a:buChar char="•"/>
            </a:pPr>
            <a:r>
              <a:rPr lang="en-US" sz="3200" dirty="0">
                <a:solidFill>
                  <a:prstClr val="white"/>
                </a:solidFill>
                <a:latin typeface="Calibri"/>
              </a:rPr>
              <a:t>If diagnosis of primary, secondary or early latent, sexual partners in the 90 days prior to diagnosis should be treated even if serology negative</a:t>
            </a:r>
          </a:p>
          <a:p>
            <a:pPr marL="800100" lvl="1" indent="-342900">
              <a:buFont typeface="Arial" panose="020B0604020202020204" pitchFamily="34" charset="0"/>
              <a:buChar char="•"/>
            </a:pPr>
            <a:endParaRPr lang="en-US" sz="3200" dirty="0">
              <a:solidFill>
                <a:prstClr val="white"/>
              </a:solidFill>
              <a:latin typeface="Calibri"/>
            </a:endParaRPr>
          </a:p>
          <a:p>
            <a:pPr lvl="1"/>
            <a:endParaRPr lang="en-US" sz="3200" dirty="0">
              <a:solidFill>
                <a:prstClr val="white"/>
              </a:solidFill>
              <a:latin typeface="Calibri"/>
            </a:endParaRPr>
          </a:p>
          <a:p>
            <a:pPr marL="800100" lvl="1" indent="-342900">
              <a:buFont typeface="Arial" panose="020B0604020202020204" pitchFamily="34" charset="0"/>
              <a:buChar char="•"/>
            </a:pPr>
            <a:endParaRPr lang="en-US" sz="3200" dirty="0">
              <a:solidFill>
                <a:prstClr val="white"/>
              </a:solidFill>
              <a:latin typeface="Calibri"/>
            </a:endParaRPr>
          </a:p>
        </p:txBody>
      </p:sp>
    </p:spTree>
    <p:extLst>
      <p:ext uri="{BB962C8B-B14F-4D97-AF65-F5344CB8AC3E}">
        <p14:creationId xmlns:p14="http://schemas.microsoft.com/office/powerpoint/2010/main" val="1243066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9BE44-DEE1-739D-2274-FADB6218E1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01756D-1831-BD96-5B4A-B4C57E292C32}"/>
              </a:ext>
            </a:extLst>
          </p:cNvPr>
          <p:cNvSpPr>
            <a:spLocks noGrp="1"/>
          </p:cNvSpPr>
          <p:nvPr>
            <p:ph type="title"/>
          </p:nvPr>
        </p:nvSpPr>
        <p:spPr/>
        <p:txBody>
          <a:bodyPr/>
          <a:lstStyle/>
          <a:p>
            <a:r>
              <a:rPr lang="en-US" dirty="0">
                <a:solidFill>
                  <a:srgbClr val="C00000"/>
                </a:solidFill>
              </a:rPr>
              <a:t>Wilson’s disease</a:t>
            </a:r>
          </a:p>
        </p:txBody>
      </p:sp>
      <p:sp>
        <p:nvSpPr>
          <p:cNvPr id="3" name="Content Placeholder 2">
            <a:extLst>
              <a:ext uri="{FF2B5EF4-FFF2-40B4-BE49-F238E27FC236}">
                <a16:creationId xmlns:a16="http://schemas.microsoft.com/office/drawing/2014/main" id="{00E70272-97E7-E61E-4917-18FCB897DEBC}"/>
              </a:ext>
            </a:extLst>
          </p:cNvPr>
          <p:cNvSpPr>
            <a:spLocks noGrp="1"/>
          </p:cNvSpPr>
          <p:nvPr>
            <p:ph idx="1"/>
          </p:nvPr>
        </p:nvSpPr>
        <p:spPr>
          <a:xfrm>
            <a:off x="838199" y="1825625"/>
            <a:ext cx="10832869" cy="4857808"/>
          </a:xfrm>
        </p:spPr>
        <p:txBody>
          <a:bodyPr/>
          <a:lstStyle/>
          <a:p>
            <a:r>
              <a:rPr lang="en-US" sz="2400" b="0" i="0" dirty="0">
                <a:solidFill>
                  <a:srgbClr val="111111"/>
                </a:solidFill>
                <a:effectLst/>
                <a:latin typeface="+mn-lt"/>
              </a:rPr>
              <a:t>rare recessive genetic disorder characterized by excessive copper accumulation in the liver, brain, eyes, and other organs</a:t>
            </a:r>
          </a:p>
          <a:p>
            <a:r>
              <a:rPr lang="en-US" sz="2400" b="0" i="0" dirty="0">
                <a:solidFill>
                  <a:srgbClr val="212121"/>
                </a:solidFill>
                <a:effectLst/>
                <a:latin typeface="+mn-lt"/>
              </a:rPr>
              <a:t>results from a mutation in the copper-transporting gene ATP7B</a:t>
            </a:r>
            <a:endParaRPr lang="en-US" sz="2400" b="0" i="0" dirty="0">
              <a:solidFill>
                <a:srgbClr val="111111"/>
              </a:solidFill>
              <a:effectLst/>
              <a:latin typeface="+mn-lt"/>
            </a:endParaRPr>
          </a:p>
          <a:p>
            <a:r>
              <a:rPr lang="en-US" sz="2400" b="0" i="0" dirty="0">
                <a:solidFill>
                  <a:schemeClr val="tx1"/>
                </a:solidFill>
                <a:effectLst/>
                <a:latin typeface="+mn-lt"/>
              </a:rPr>
              <a:t>also known as hepatolenticular degeneration</a:t>
            </a:r>
          </a:p>
          <a:p>
            <a:r>
              <a:rPr lang="en-US" sz="2400" b="0" dirty="0">
                <a:solidFill>
                  <a:schemeClr val="tx1"/>
                </a:solidFill>
                <a:effectLst/>
                <a:latin typeface="Arial" panose="020B0604020202020204" pitchFamily="34" charset="0"/>
                <a:cs typeface="Arial" panose="020B0604020202020204" pitchFamily="34" charset="0"/>
              </a:rPr>
              <a:t>with proper medical management, including lifelong medication and dietary modifications, many individuals with Wilson's disease can lead relatively normal lives</a:t>
            </a:r>
          </a:p>
          <a:p>
            <a:r>
              <a:rPr lang="en-US" sz="2400" b="0" dirty="0">
                <a:solidFill>
                  <a:schemeClr val="tx1"/>
                </a:solidFill>
                <a:effectLst/>
                <a:latin typeface="Arial" panose="020B0604020202020204" pitchFamily="34" charset="0"/>
                <a:cs typeface="Arial" panose="020B0604020202020204" pitchFamily="34" charset="0"/>
              </a:rPr>
              <a:t>if left untreated or poorly managed, the disease can progress and cause severe liver and neurological damage, potentially reducing life expectancy</a:t>
            </a:r>
          </a:p>
          <a:p>
            <a:r>
              <a:rPr lang="en-US" sz="2400" b="0" dirty="0">
                <a:solidFill>
                  <a:schemeClr val="tx1"/>
                </a:solidFill>
                <a:effectLst/>
                <a:latin typeface="Arial" panose="020B0604020202020204" pitchFamily="34" charset="0"/>
                <a:cs typeface="Arial" panose="020B0604020202020204" pitchFamily="34" charset="0"/>
              </a:rPr>
              <a:t>early detection, regular monitoring, and consistent treatment are crucial for optimizing the prognosis and extending the lifespan of individuals with Wilson's disease</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0207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D5375-B40C-CD56-94CD-A9294990924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2C20BFD-B20B-B4DF-9ACB-A17415635BB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57331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6896F-B0F8-D0D2-0AD9-B5FEDDCFC9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A7A80-6DC3-3793-6546-68F8FDB4D627}"/>
              </a:ext>
            </a:extLst>
          </p:cNvPr>
          <p:cNvSpPr>
            <a:spLocks noGrp="1"/>
          </p:cNvSpPr>
          <p:nvPr>
            <p:ph type="title"/>
          </p:nvPr>
        </p:nvSpPr>
        <p:spPr/>
        <p:txBody>
          <a:bodyPr/>
          <a:lstStyle/>
          <a:p>
            <a:r>
              <a:rPr lang="en-US" dirty="0">
                <a:solidFill>
                  <a:srgbClr val="C00000"/>
                </a:solidFill>
              </a:rPr>
              <a:t>Wilson’s disease: Clinical presentation</a:t>
            </a:r>
          </a:p>
        </p:txBody>
      </p:sp>
      <p:sp>
        <p:nvSpPr>
          <p:cNvPr id="3" name="Content Placeholder 2">
            <a:extLst>
              <a:ext uri="{FF2B5EF4-FFF2-40B4-BE49-F238E27FC236}">
                <a16:creationId xmlns:a16="http://schemas.microsoft.com/office/drawing/2014/main" id="{5D0006DB-2B4B-1275-81C3-9B90F6ACAFA4}"/>
              </a:ext>
            </a:extLst>
          </p:cNvPr>
          <p:cNvSpPr>
            <a:spLocks noGrp="1"/>
          </p:cNvSpPr>
          <p:nvPr>
            <p:ph idx="1"/>
          </p:nvPr>
        </p:nvSpPr>
        <p:spPr>
          <a:xfrm>
            <a:off x="838200" y="1825625"/>
            <a:ext cx="10515600" cy="4667250"/>
          </a:xfrm>
        </p:spPr>
        <p:txBody>
          <a:bodyPr/>
          <a:lstStyle/>
          <a:p>
            <a:pPr algn="l">
              <a:buFont typeface="Arial" panose="020B0604020202020204" pitchFamily="34" charset="0"/>
              <a:buChar char="•"/>
            </a:pPr>
            <a:r>
              <a:rPr lang="en-US" sz="2400" b="0" i="0" dirty="0">
                <a:solidFill>
                  <a:srgbClr val="111111"/>
                </a:solidFill>
                <a:effectLst/>
                <a:latin typeface="+mn-lt"/>
              </a:rPr>
              <a:t>Chronic liver disease - 42% of cases</a:t>
            </a:r>
          </a:p>
          <a:p>
            <a:pPr algn="l">
              <a:buFont typeface="Arial" panose="020B0604020202020204" pitchFamily="34" charset="0"/>
              <a:buChar char="•"/>
            </a:pPr>
            <a:r>
              <a:rPr lang="en-US" sz="2400" b="0" i="0" dirty="0">
                <a:solidFill>
                  <a:srgbClr val="111111"/>
                </a:solidFill>
                <a:effectLst/>
                <a:latin typeface="+mn-lt"/>
              </a:rPr>
              <a:t>Neurological disease - 34% of cases</a:t>
            </a:r>
          </a:p>
          <a:p>
            <a:pPr algn="l">
              <a:buFont typeface="Arial" panose="020B0604020202020204" pitchFamily="34" charset="0"/>
              <a:buChar char="•"/>
            </a:pPr>
            <a:r>
              <a:rPr lang="en-US" sz="2400" b="0" i="0" dirty="0">
                <a:solidFill>
                  <a:srgbClr val="111111"/>
                </a:solidFill>
                <a:effectLst/>
                <a:latin typeface="+mn-lt"/>
              </a:rPr>
              <a:t>Psychiatric disorders</a:t>
            </a:r>
          </a:p>
          <a:p>
            <a:pPr algn="l">
              <a:buFont typeface="Arial" panose="020B0604020202020204" pitchFamily="34" charset="0"/>
              <a:buChar char="•"/>
            </a:pPr>
            <a:r>
              <a:rPr lang="en-US" sz="2400" b="0" i="0" dirty="0">
                <a:solidFill>
                  <a:srgbClr val="111111"/>
                </a:solidFill>
                <a:effectLst/>
                <a:latin typeface="+mn-lt"/>
              </a:rPr>
              <a:t>Hemolytic anemia</a:t>
            </a:r>
          </a:p>
          <a:p>
            <a:pPr algn="l">
              <a:buFont typeface="Arial" panose="020B0604020202020204" pitchFamily="34" charset="0"/>
              <a:buChar char="•"/>
            </a:pPr>
            <a:r>
              <a:rPr lang="en-US" sz="2400" b="0" i="0" dirty="0">
                <a:solidFill>
                  <a:srgbClr val="111111"/>
                </a:solidFill>
                <a:effectLst/>
                <a:latin typeface="+mn-lt"/>
              </a:rPr>
              <a:t>Renal tubular lesions</a:t>
            </a:r>
          </a:p>
          <a:p>
            <a:r>
              <a:rPr lang="en-US" sz="2400" dirty="0">
                <a:solidFill>
                  <a:schemeClr val="tx1"/>
                </a:solidFill>
                <a:latin typeface="Arial" panose="020B0604020202020204" pitchFamily="34" charset="0"/>
                <a:cs typeface="Arial" panose="020B0604020202020204" pitchFamily="34" charset="0"/>
              </a:rPr>
              <a:t>Common neurological features include dysarthria, dystonia, tremor, parkinsonism, choreoathetosis, ataxia, and gait anomalies</a:t>
            </a:r>
          </a:p>
          <a:p>
            <a:r>
              <a:rPr lang="en-US" sz="2400" dirty="0">
                <a:solidFill>
                  <a:schemeClr val="tx1"/>
                </a:solidFill>
                <a:latin typeface="Arial" panose="020B0604020202020204" pitchFamily="34" charset="0"/>
                <a:cs typeface="Arial" panose="020B0604020202020204" pitchFamily="34" charset="0"/>
              </a:rPr>
              <a:t>Kayser-Fleischer rings are seen in nearly all patients with neurological manifestations  of Wilson’s disease</a:t>
            </a:r>
          </a:p>
        </p:txBody>
      </p:sp>
    </p:spTree>
    <p:extLst>
      <p:ext uri="{BB962C8B-B14F-4D97-AF65-F5344CB8AC3E}">
        <p14:creationId xmlns:p14="http://schemas.microsoft.com/office/powerpoint/2010/main" val="3725725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EA903-F782-2785-4132-DD94FFC90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493AA1-1D13-503E-41F5-E2397423A25D}"/>
              </a:ext>
            </a:extLst>
          </p:cNvPr>
          <p:cNvSpPr>
            <a:spLocks noGrp="1"/>
          </p:cNvSpPr>
          <p:nvPr>
            <p:ph type="title"/>
          </p:nvPr>
        </p:nvSpPr>
        <p:spPr/>
        <p:txBody>
          <a:bodyPr/>
          <a:lstStyle/>
          <a:p>
            <a:r>
              <a:rPr lang="en-US" dirty="0">
                <a:solidFill>
                  <a:srgbClr val="C00000"/>
                </a:solidFill>
              </a:rPr>
              <a:t>Wilson’s disease: </a:t>
            </a:r>
            <a:r>
              <a:rPr lang="en-US" sz="4400" dirty="0">
                <a:solidFill>
                  <a:srgbClr val="C00000"/>
                </a:solidFill>
                <a:latin typeface="Calibri" panose="020F0502020204030204" pitchFamily="34" charset="0"/>
                <a:cs typeface="Calibri" panose="020F0502020204030204" pitchFamily="34" charset="0"/>
              </a:rPr>
              <a:t>Kayser-Fleischer rings </a:t>
            </a:r>
            <a:endParaRPr lang="en-US" dirty="0">
              <a:solidFill>
                <a:srgbClr val="C00000"/>
              </a:solidFill>
              <a:latin typeface="Calibri" panose="020F0502020204030204" pitchFamily="34" charset="0"/>
              <a:cs typeface="Calibri" panose="020F0502020204030204" pitchFamily="34" charset="0"/>
            </a:endParaRPr>
          </a:p>
        </p:txBody>
      </p:sp>
      <p:pic>
        <p:nvPicPr>
          <p:cNvPr id="2054" name="Picture 6" descr="Image result for Wilson's Disease Kayser-Fleischer Ring">
            <a:extLst>
              <a:ext uri="{FF2B5EF4-FFF2-40B4-BE49-F238E27FC236}">
                <a16:creationId xmlns:a16="http://schemas.microsoft.com/office/drawing/2014/main" id="{7488CA36-52C0-01CE-7ABD-5BEABB8E8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717" y="2994735"/>
            <a:ext cx="4282439" cy="282946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ayser-Fleischer ring at the rim of cornea in a patient with - MEDizzy">
            <a:extLst>
              <a:ext uri="{FF2B5EF4-FFF2-40B4-BE49-F238E27FC236}">
                <a16:creationId xmlns:a16="http://schemas.microsoft.com/office/drawing/2014/main" id="{232F86B4-2F62-5E11-6011-57E340CE1A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9201" y="2994735"/>
            <a:ext cx="3295997" cy="285491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ee related image detail. Kayser Fleischer Ring. | Download Scientific Diagram">
            <a:extLst>
              <a:ext uri="{FF2B5EF4-FFF2-40B4-BE49-F238E27FC236}">
                <a16:creationId xmlns:a16="http://schemas.microsoft.com/office/drawing/2014/main" id="{FE64F1D1-63EC-C9DC-B822-594CEFAE06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25" y="2994734"/>
            <a:ext cx="2829469" cy="28294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6729732-D5B2-8B9E-C90E-1E149446906B}"/>
              </a:ext>
            </a:extLst>
          </p:cNvPr>
          <p:cNvSpPr txBox="1"/>
          <p:nvPr/>
        </p:nvSpPr>
        <p:spPr>
          <a:xfrm>
            <a:off x="1014153" y="1787236"/>
            <a:ext cx="8861366" cy="830997"/>
          </a:xfrm>
          <a:prstGeom prst="rect">
            <a:avLst/>
          </a:prstGeom>
          <a:noFill/>
        </p:spPr>
        <p:txBody>
          <a:bodyPr wrap="square">
            <a:spAutoFit/>
          </a:bodyPr>
          <a:lstStyle/>
          <a:p>
            <a:pPr marL="342900" indent="-342900" algn="l">
              <a:buFont typeface="Arial" panose="020B0604020202020204" pitchFamily="34" charset="0"/>
              <a:buChar char="•"/>
            </a:pPr>
            <a:r>
              <a:rPr lang="en-US" sz="2400" b="0" i="0" dirty="0">
                <a:solidFill>
                  <a:schemeClr val="tx1"/>
                </a:solidFill>
                <a:effectLst/>
                <a:latin typeface="Arial" panose="020B0604020202020204" pitchFamily="34" charset="0"/>
              </a:rPr>
              <a:t>dark rings that appear to encircle the cornea of the eye due to copper deposition in Descemet’s membrane</a:t>
            </a:r>
          </a:p>
        </p:txBody>
      </p:sp>
    </p:spTree>
    <p:extLst>
      <p:ext uri="{BB962C8B-B14F-4D97-AF65-F5344CB8AC3E}">
        <p14:creationId xmlns:p14="http://schemas.microsoft.com/office/powerpoint/2010/main" val="3007435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F00EF-995E-4FE3-4B42-C3AA046F2D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D32904-8BAC-8E36-7938-FB40609C20B3}"/>
              </a:ext>
            </a:extLst>
          </p:cNvPr>
          <p:cNvSpPr>
            <a:spLocks noGrp="1"/>
          </p:cNvSpPr>
          <p:nvPr>
            <p:ph type="title"/>
          </p:nvPr>
        </p:nvSpPr>
        <p:spPr/>
        <p:txBody>
          <a:bodyPr/>
          <a:lstStyle/>
          <a:p>
            <a:r>
              <a:rPr lang="en-US" dirty="0">
                <a:solidFill>
                  <a:srgbClr val="C00000"/>
                </a:solidFill>
              </a:rPr>
              <a:t>Wilson’s disease: Diagnostic evaluation</a:t>
            </a:r>
          </a:p>
        </p:txBody>
      </p:sp>
      <p:sp>
        <p:nvSpPr>
          <p:cNvPr id="3" name="Content Placeholder 2">
            <a:extLst>
              <a:ext uri="{FF2B5EF4-FFF2-40B4-BE49-F238E27FC236}">
                <a16:creationId xmlns:a16="http://schemas.microsoft.com/office/drawing/2014/main" id="{4564FA3B-50FC-B114-B72E-B5441861A49B}"/>
              </a:ext>
            </a:extLst>
          </p:cNvPr>
          <p:cNvSpPr>
            <a:spLocks noGrp="1"/>
          </p:cNvSpPr>
          <p:nvPr>
            <p:ph idx="1"/>
          </p:nvPr>
        </p:nvSpPr>
        <p:spPr>
          <a:xfrm>
            <a:off x="490451" y="1825625"/>
            <a:ext cx="10863349" cy="4667250"/>
          </a:xfrm>
        </p:spPr>
        <p:txBody>
          <a:bodyPr/>
          <a:lstStyle/>
          <a:p>
            <a:pPr algn="l"/>
            <a:r>
              <a:rPr lang="en-US" sz="2000" b="0" i="0" dirty="0">
                <a:solidFill>
                  <a:srgbClr val="603620"/>
                </a:solidFill>
                <a:effectLst/>
                <a:latin typeface="+mn-lt"/>
                <a:cs typeface="Arial" panose="020B0604020202020204" pitchFamily="34" charset="0"/>
              </a:rPr>
              <a:t>Serum Ceruloplasmin: </a:t>
            </a:r>
            <a:r>
              <a:rPr lang="en-US" sz="2000" b="0" i="0" dirty="0">
                <a:solidFill>
                  <a:srgbClr val="212121"/>
                </a:solidFill>
                <a:effectLst/>
                <a:latin typeface="+mn-lt"/>
                <a:cs typeface="Arial" panose="020B0604020202020204" pitchFamily="34" charset="0"/>
              </a:rPr>
              <a:t> low level of ceruloplasmin in the blood, usually below 0.2 g/L (normal range: 0.2–0.5 g/L) or below 50% of the lower limit of the normal range</a:t>
            </a:r>
          </a:p>
          <a:p>
            <a:pPr algn="l"/>
            <a:r>
              <a:rPr lang="en-US" sz="2000" b="0" i="0" dirty="0">
                <a:solidFill>
                  <a:srgbClr val="603620"/>
                </a:solidFill>
                <a:effectLst/>
                <a:latin typeface="+mn-lt"/>
              </a:rPr>
              <a:t>Urinary Copper:  </a:t>
            </a:r>
            <a:r>
              <a:rPr lang="en-US" sz="2000" b="0" i="0" dirty="0">
                <a:solidFill>
                  <a:srgbClr val="212121"/>
                </a:solidFill>
                <a:effectLst/>
                <a:latin typeface="+mn-lt"/>
              </a:rPr>
              <a:t>high 24 h urinary copper excretion, which usually exceeds 100 µg/24 h in adults - most sensitive single screening tool</a:t>
            </a:r>
          </a:p>
          <a:p>
            <a:pPr algn="l"/>
            <a:r>
              <a:rPr lang="en-US" sz="2000" b="0" i="0" dirty="0">
                <a:solidFill>
                  <a:srgbClr val="603620"/>
                </a:solidFill>
                <a:effectLst/>
                <a:latin typeface="Arial" panose="020B0604020202020204" pitchFamily="34" charset="0"/>
                <a:cs typeface="Arial" panose="020B0604020202020204" pitchFamily="34" charset="0"/>
              </a:rPr>
              <a:t>Serum Copper:  t</a:t>
            </a:r>
            <a:r>
              <a:rPr lang="en-US" sz="2000" b="0" i="0" dirty="0">
                <a:solidFill>
                  <a:srgbClr val="212121"/>
                </a:solidFill>
                <a:effectLst/>
                <a:latin typeface="Arial" panose="020B0604020202020204" pitchFamily="34" charset="0"/>
                <a:cs typeface="Arial" panose="020B0604020202020204" pitchFamily="34" charset="0"/>
              </a:rPr>
              <a:t>otal serum copper (TSC) consists of copper incorporated in ceruloplasmin and non-ceruloplasmin-bound copper called free copper. The TSC diagnostic value is poor as it does not indicate tissue concentrations. </a:t>
            </a:r>
          </a:p>
          <a:p>
            <a:r>
              <a:rPr lang="en-US" sz="2000" b="0" i="0" dirty="0">
                <a:solidFill>
                  <a:srgbClr val="603620"/>
                </a:solidFill>
                <a:effectLst/>
                <a:latin typeface="Arial" panose="020B0604020202020204" pitchFamily="34" charset="0"/>
                <a:cs typeface="Arial" panose="020B0604020202020204" pitchFamily="34" charset="0"/>
              </a:rPr>
              <a:t>Coombs-Negative Hemolytic Anemia: </a:t>
            </a:r>
            <a:r>
              <a:rPr lang="en-US" sz="2000" b="0" i="0" dirty="0">
                <a:solidFill>
                  <a:srgbClr val="212121"/>
                </a:solidFill>
                <a:effectLst/>
                <a:latin typeface="Arial" panose="020B0604020202020204" pitchFamily="34" charset="0"/>
                <a:cs typeface="Arial" panose="020B0604020202020204" pitchFamily="34" charset="0"/>
              </a:rPr>
              <a:t>may occur in up to 15% of patients with Wilson’s disease</a:t>
            </a:r>
          </a:p>
          <a:p>
            <a:pPr algn="l"/>
            <a:r>
              <a:rPr lang="en-US" sz="2000" b="0" i="0" dirty="0">
                <a:solidFill>
                  <a:srgbClr val="603620"/>
                </a:solidFill>
                <a:effectLst/>
                <a:latin typeface="Arial" panose="020B0604020202020204" pitchFamily="34" charset="0"/>
                <a:cs typeface="Arial" panose="020B0604020202020204" pitchFamily="34" charset="0"/>
              </a:rPr>
              <a:t>Blood Liver Tests:  h</a:t>
            </a:r>
            <a:r>
              <a:rPr lang="en-US" sz="2000" b="0" i="0" dirty="0">
                <a:solidFill>
                  <a:srgbClr val="212121"/>
                </a:solidFill>
                <a:effectLst/>
                <a:latin typeface="Arial" panose="020B0604020202020204" pitchFamily="34" charset="0"/>
                <a:cs typeface="Arial" panose="020B0604020202020204" pitchFamily="34" charset="0"/>
              </a:rPr>
              <a:t>epatic dysfunction is a typical feature of Wilson’s disease seen in more than 50% of patients. The condition should be considered in the differential diagnosis of any unexplained abnormal liver tests, especially in patients below the age of 40 </a:t>
            </a:r>
          </a:p>
          <a:p>
            <a:r>
              <a:rPr lang="en-US" sz="2000" b="0" i="0" dirty="0">
                <a:solidFill>
                  <a:schemeClr val="tx1"/>
                </a:solidFill>
                <a:effectLst/>
                <a:latin typeface="+mn-lt"/>
              </a:rPr>
              <a:t>Genetic testing for individuals at-risk of Wilson’s Disease</a:t>
            </a:r>
          </a:p>
          <a:p>
            <a:pPr algn="l"/>
            <a:endParaRPr lang="en-US" sz="2000" b="0" i="0" dirty="0">
              <a:solidFill>
                <a:schemeClr val="tx1"/>
              </a:solidFill>
              <a:effectLst/>
              <a:latin typeface="+mn-lt"/>
              <a:cs typeface="Arial" panose="020B0604020202020204" pitchFamily="34" charset="0"/>
            </a:endParaRPr>
          </a:p>
          <a:p>
            <a:pPr algn="l"/>
            <a:endParaRPr lang="en-US" sz="2000" b="0" i="0" dirty="0">
              <a:solidFill>
                <a:srgbClr val="212121"/>
              </a:solidFill>
              <a:effectLst/>
              <a:latin typeface="Arial" panose="020B0604020202020204" pitchFamily="34" charset="0"/>
              <a:cs typeface="Arial" panose="020B0604020202020204" pitchFamily="34" charset="0"/>
            </a:endParaRPr>
          </a:p>
          <a:p>
            <a:endParaRPr lang="en-US" sz="2000" b="0" i="0" dirty="0">
              <a:solidFill>
                <a:srgbClr val="21212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8272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552A0-118B-CF9A-0EF5-E8837EA9AC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1E4A35-B85C-2DBA-0012-708B71881F9C}"/>
              </a:ext>
            </a:extLst>
          </p:cNvPr>
          <p:cNvSpPr>
            <a:spLocks noGrp="1"/>
          </p:cNvSpPr>
          <p:nvPr>
            <p:ph type="title"/>
          </p:nvPr>
        </p:nvSpPr>
        <p:spPr/>
        <p:txBody>
          <a:bodyPr/>
          <a:lstStyle/>
          <a:p>
            <a:r>
              <a:rPr lang="en-US" dirty="0">
                <a:solidFill>
                  <a:srgbClr val="C00000"/>
                </a:solidFill>
              </a:rPr>
              <a:t>Wilson’s disease: Management</a:t>
            </a:r>
          </a:p>
        </p:txBody>
      </p:sp>
      <p:sp>
        <p:nvSpPr>
          <p:cNvPr id="3" name="Content Placeholder 2">
            <a:extLst>
              <a:ext uri="{FF2B5EF4-FFF2-40B4-BE49-F238E27FC236}">
                <a16:creationId xmlns:a16="http://schemas.microsoft.com/office/drawing/2014/main" id="{DFD421CE-27C8-6346-4CCB-D800CB000030}"/>
              </a:ext>
            </a:extLst>
          </p:cNvPr>
          <p:cNvSpPr>
            <a:spLocks noGrp="1"/>
          </p:cNvSpPr>
          <p:nvPr>
            <p:ph idx="1"/>
          </p:nvPr>
        </p:nvSpPr>
        <p:spPr>
          <a:xfrm>
            <a:off x="838200" y="1825625"/>
            <a:ext cx="10515600" cy="4667250"/>
          </a:xfrm>
        </p:spPr>
        <p:txBody>
          <a:bodyPr/>
          <a:lstStyle/>
          <a:p>
            <a:r>
              <a:rPr lang="en-US" sz="2400" b="0" i="0" dirty="0">
                <a:solidFill>
                  <a:srgbClr val="212121"/>
                </a:solidFill>
                <a:effectLst/>
                <a:latin typeface="+mn-lt"/>
              </a:rPr>
              <a:t>early diagnosis and prompt treatment introduction; careful and lifelong monitoring of patient compliance and strict adherence to treatment, and screening for adverse effects and evaluation of treatment efficacy</a:t>
            </a:r>
          </a:p>
          <a:p>
            <a:r>
              <a:rPr lang="en-US" sz="2400" b="0" i="0" dirty="0">
                <a:solidFill>
                  <a:srgbClr val="212121"/>
                </a:solidFill>
                <a:effectLst/>
                <a:latin typeface="Arial" panose="020B0604020202020204" pitchFamily="34" charset="0"/>
                <a:cs typeface="Arial" panose="020B0604020202020204" pitchFamily="34" charset="0"/>
              </a:rPr>
              <a:t>avoid copper-rich meals containing liver, chocolate, nuts, and seafood (especially lobster), and consume low-copper water</a:t>
            </a:r>
          </a:p>
          <a:p>
            <a:r>
              <a:rPr lang="en-US" sz="2400" dirty="0">
                <a:solidFill>
                  <a:srgbClr val="212121"/>
                </a:solidFill>
                <a:latin typeface="Arial" panose="020B0604020202020204" pitchFamily="34" charset="0"/>
                <a:cs typeface="Arial" panose="020B0604020202020204" pitchFamily="34" charset="0"/>
              </a:rPr>
              <a:t>D-penicillamine is the first line oral chelating agent for induction of treatment – </a:t>
            </a:r>
            <a:r>
              <a:rPr lang="en-US" sz="2400" dirty="0" err="1">
                <a:solidFill>
                  <a:srgbClr val="212121"/>
                </a:solidFill>
                <a:latin typeface="Arial" panose="020B0604020202020204" pitchFamily="34" charset="0"/>
                <a:cs typeface="Arial" panose="020B0604020202020204" pitchFamily="34" charset="0"/>
              </a:rPr>
              <a:t>trientine</a:t>
            </a:r>
            <a:r>
              <a:rPr lang="en-US" sz="2400" dirty="0">
                <a:solidFill>
                  <a:srgbClr val="212121"/>
                </a:solidFill>
                <a:latin typeface="Arial" panose="020B0604020202020204" pitchFamily="34" charset="0"/>
                <a:cs typeface="Arial" panose="020B0604020202020204" pitchFamily="34" charset="0"/>
              </a:rPr>
              <a:t> is second line and less effective – both mobilize copper from the tissues and increase urinary excretion</a:t>
            </a:r>
          </a:p>
          <a:p>
            <a:r>
              <a:rPr lang="en-US" sz="2400" b="0" i="0" dirty="0">
                <a:solidFill>
                  <a:srgbClr val="212121"/>
                </a:solidFill>
                <a:effectLst/>
                <a:latin typeface="Arial" panose="020B0604020202020204" pitchFamily="34" charset="0"/>
                <a:cs typeface="Arial" panose="020B0604020202020204" pitchFamily="34" charset="0"/>
              </a:rPr>
              <a:t>zinc salts for maintenance treatment prevent copper absorption</a:t>
            </a:r>
          </a:p>
          <a:p>
            <a:r>
              <a:rPr lang="en-US" sz="2400" dirty="0">
                <a:solidFill>
                  <a:srgbClr val="212121"/>
                </a:solidFill>
                <a:latin typeface="Arial" panose="020B0604020202020204" pitchFamily="34" charset="0"/>
                <a:cs typeface="Arial" panose="020B0604020202020204" pitchFamily="34" charset="0"/>
              </a:rPr>
              <a:t>liver transplantation (5%)</a:t>
            </a:r>
            <a:endParaRPr lang="en-US" sz="2400" b="0" i="0" dirty="0">
              <a:solidFill>
                <a:srgbClr val="212121"/>
              </a:solidFill>
              <a:effectLst/>
              <a:latin typeface="Arial" panose="020B0604020202020204" pitchFamily="34" charset="0"/>
              <a:cs typeface="Arial" panose="020B0604020202020204" pitchFamily="34" charset="0"/>
            </a:endParaRPr>
          </a:p>
          <a:p>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8439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E1D06-E2E8-0EC1-2F48-1B7709CFEA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AD5FE6-F7B1-98A2-A845-40F995FED853}"/>
              </a:ext>
            </a:extLst>
          </p:cNvPr>
          <p:cNvSpPr>
            <a:spLocks noGrp="1"/>
          </p:cNvSpPr>
          <p:nvPr>
            <p:ph type="title"/>
          </p:nvPr>
        </p:nvSpPr>
        <p:spPr/>
        <p:txBody>
          <a:bodyPr/>
          <a:lstStyle/>
          <a:p>
            <a:r>
              <a:rPr lang="en-US" dirty="0">
                <a:solidFill>
                  <a:srgbClr val="C00000"/>
                </a:solidFill>
              </a:rPr>
              <a:t>Measles outbreaks</a:t>
            </a:r>
          </a:p>
        </p:txBody>
      </p:sp>
      <p:sp>
        <p:nvSpPr>
          <p:cNvPr id="3" name="Content Placeholder 2">
            <a:extLst>
              <a:ext uri="{FF2B5EF4-FFF2-40B4-BE49-F238E27FC236}">
                <a16:creationId xmlns:a16="http://schemas.microsoft.com/office/drawing/2014/main" id="{29D4FA73-D28A-0840-D5F2-A52CCA83C188}"/>
              </a:ext>
            </a:extLst>
          </p:cNvPr>
          <p:cNvSpPr>
            <a:spLocks noGrp="1"/>
          </p:cNvSpPr>
          <p:nvPr>
            <p:ph idx="1"/>
          </p:nvPr>
        </p:nvSpPr>
        <p:spPr/>
        <p:txBody>
          <a:bodyPr/>
          <a:lstStyle/>
          <a:p>
            <a:r>
              <a:rPr lang="en-US" sz="2400" b="0" i="0" dirty="0">
                <a:solidFill>
                  <a:srgbClr val="000000"/>
                </a:solidFill>
                <a:effectLst/>
                <a:latin typeface="Open Sans" panose="020B0606030504020204" pitchFamily="34" charset="0"/>
              </a:rPr>
              <a:t>As of February 22, 2024, a total of 35 measles cases were reported by 15 jurisdictions: Arizona, California, Florida, Georgia, Indiana, Louisiana, Maryland, Minnesota, Missouri, New Jersey, New York City, Ohio, Pennsylvania, Virginia, and Washington.</a:t>
            </a:r>
          </a:p>
          <a:p>
            <a:r>
              <a:rPr lang="en-US" sz="2400" b="0" i="0" dirty="0">
                <a:solidFill>
                  <a:srgbClr val="3C4245"/>
                </a:solidFill>
                <a:effectLst/>
                <a:latin typeface="Noto Sans" panose="020B0502040204020203" pitchFamily="34" charset="0"/>
              </a:rPr>
              <a:t>Measles is one of the world’s most contagious diseases, spread by contact with infected nasal or throat secretions (coughing or sneezing) or breathing the air that was breathed by someone with measles. </a:t>
            </a:r>
          </a:p>
          <a:p>
            <a:r>
              <a:rPr lang="en-US" sz="2400" b="0" i="0" dirty="0">
                <a:solidFill>
                  <a:srgbClr val="3C4245"/>
                </a:solidFill>
                <a:effectLst/>
                <a:latin typeface="Noto Sans" panose="020B0502040204020203" pitchFamily="34" charset="0"/>
              </a:rPr>
              <a:t>The virus remains active and contagious in the air or on infected surfaces for up to two hours. It can be transmitted by an infected person from four days prior to the onset of the rash to four days after the rash erupts.</a:t>
            </a:r>
            <a:endParaRPr lang="en-US" sz="2400" b="0" i="0" dirty="0">
              <a:solidFill>
                <a:srgbClr val="000000"/>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1090458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A1453-2CBA-3186-ECAE-515ADB35D21C}"/>
              </a:ext>
            </a:extLst>
          </p:cNvPr>
          <p:cNvSpPr>
            <a:spLocks noGrp="1"/>
          </p:cNvSpPr>
          <p:nvPr>
            <p:ph type="title"/>
          </p:nvPr>
        </p:nvSpPr>
        <p:spPr/>
        <p:txBody>
          <a:bodyPr/>
          <a:lstStyle/>
          <a:p>
            <a:r>
              <a:rPr lang="en-US" dirty="0">
                <a:solidFill>
                  <a:srgbClr val="C00000"/>
                </a:solidFill>
              </a:rPr>
              <a:t>Webinar tomorrow</a:t>
            </a:r>
          </a:p>
        </p:txBody>
      </p:sp>
      <p:sp>
        <p:nvSpPr>
          <p:cNvPr id="3" name="Content Placeholder 2">
            <a:extLst>
              <a:ext uri="{FF2B5EF4-FFF2-40B4-BE49-F238E27FC236}">
                <a16:creationId xmlns:a16="http://schemas.microsoft.com/office/drawing/2014/main" id="{2F1D4028-6A65-093C-31A5-8C1E699577A2}"/>
              </a:ext>
            </a:extLst>
          </p:cNvPr>
          <p:cNvSpPr>
            <a:spLocks noGrp="1"/>
          </p:cNvSpPr>
          <p:nvPr>
            <p:ph idx="1"/>
          </p:nvPr>
        </p:nvSpPr>
        <p:spPr/>
        <p:txBody>
          <a:bodyPr/>
          <a:lstStyle/>
          <a:p>
            <a:pPr marL="0" marR="0" algn="l">
              <a:spcBef>
                <a:spcPts val="0"/>
              </a:spcBef>
              <a:spcAft>
                <a:spcPts val="0"/>
              </a:spcAft>
            </a:pPr>
            <a:r>
              <a:rPr lang="en-US" sz="2400" b="1" i="0" dirty="0">
                <a:solidFill>
                  <a:srgbClr val="000000"/>
                </a:solidFill>
                <a:effectLst/>
                <a:latin typeface="+mn-lt"/>
              </a:rPr>
              <a:t>New Drug Zero Tolerance Policy Nuts and Bolts on Thursday,</a:t>
            </a:r>
          </a:p>
          <a:p>
            <a:pPr marL="0" marR="0" indent="0" algn="l">
              <a:spcBef>
                <a:spcPts val="0"/>
              </a:spcBef>
              <a:spcAft>
                <a:spcPts val="0"/>
              </a:spcAft>
              <a:buNone/>
            </a:pPr>
            <a:r>
              <a:rPr lang="en-US" sz="2400" b="1" dirty="0">
                <a:solidFill>
                  <a:srgbClr val="000000"/>
                </a:solidFill>
                <a:latin typeface="+mn-lt"/>
              </a:rPr>
              <a:t>    </a:t>
            </a:r>
            <a:r>
              <a:rPr lang="en-US" sz="2400" b="1" i="0" dirty="0">
                <a:solidFill>
                  <a:srgbClr val="000000"/>
                </a:solidFill>
                <a:effectLst/>
                <a:latin typeface="+mn-lt"/>
              </a:rPr>
              <a:t> February 29</a:t>
            </a:r>
            <a:r>
              <a:rPr lang="en-US" sz="2400" b="1" i="0" baseline="30000" dirty="0">
                <a:solidFill>
                  <a:srgbClr val="000000"/>
                </a:solidFill>
                <a:effectLst/>
                <a:latin typeface="+mn-lt"/>
              </a:rPr>
              <a:t>th</a:t>
            </a:r>
            <a:r>
              <a:rPr lang="en-US" sz="2400" b="1" i="0" dirty="0">
                <a:solidFill>
                  <a:srgbClr val="000000"/>
                </a:solidFill>
                <a:effectLst/>
                <a:latin typeface="+mn-lt"/>
              </a:rPr>
              <a:t> at 11 am (ET), 10 am (CT), 9 am (MT), and 8 am (PT). </a:t>
            </a:r>
            <a:endParaRPr lang="en-US" sz="2400" b="0" i="0" dirty="0">
              <a:solidFill>
                <a:srgbClr val="242424"/>
              </a:solidFill>
              <a:effectLst/>
              <a:latin typeface="+mn-lt"/>
            </a:endParaRPr>
          </a:p>
          <a:p>
            <a:pPr marL="0" marR="0" indent="0" algn="l">
              <a:spcBef>
                <a:spcPts val="0"/>
              </a:spcBef>
              <a:spcAft>
                <a:spcPts val="0"/>
              </a:spcAft>
              <a:buNone/>
            </a:pPr>
            <a:endParaRPr lang="en-US" sz="2400" b="0" i="0" dirty="0">
              <a:solidFill>
                <a:srgbClr val="242424"/>
              </a:solidFill>
              <a:effectLst/>
              <a:latin typeface="+mn-lt"/>
            </a:endParaRPr>
          </a:p>
          <a:p>
            <a:pPr marL="0" marR="0" algn="l">
              <a:spcBef>
                <a:spcPts val="0"/>
              </a:spcBef>
              <a:spcAft>
                <a:spcPts val="0"/>
              </a:spcAft>
            </a:pPr>
            <a:r>
              <a:rPr lang="en-US" sz="2400" b="1" i="0" dirty="0">
                <a:solidFill>
                  <a:srgbClr val="000000"/>
                </a:solidFill>
                <a:effectLst/>
                <a:latin typeface="+mn-lt"/>
              </a:rPr>
              <a:t>The webinar is listed in the Upcoming Sessions tab on </a:t>
            </a:r>
            <a:r>
              <a:rPr lang="en-US" sz="2400" b="1" i="0" dirty="0" err="1">
                <a:solidFill>
                  <a:srgbClr val="000000"/>
                </a:solidFill>
                <a:effectLst/>
                <a:latin typeface="+mn-lt"/>
              </a:rPr>
              <a:t>WebEx</a:t>
            </a:r>
            <a:endParaRPr lang="en-US" sz="2400" b="1" i="0" dirty="0">
              <a:solidFill>
                <a:srgbClr val="000000"/>
              </a:solidFill>
              <a:effectLst/>
              <a:latin typeface="+mn-lt"/>
            </a:endParaRPr>
          </a:p>
          <a:p>
            <a:pPr marL="0" marR="0" indent="0" algn="l">
              <a:spcBef>
                <a:spcPts val="0"/>
              </a:spcBef>
              <a:spcAft>
                <a:spcPts val="0"/>
              </a:spcAft>
              <a:buNone/>
            </a:pPr>
            <a:r>
              <a:rPr lang="en-US" sz="2400" b="1" dirty="0">
                <a:solidFill>
                  <a:srgbClr val="000000"/>
                </a:solidFill>
                <a:latin typeface="+mn-lt"/>
              </a:rPr>
              <a:t>    </a:t>
            </a:r>
            <a:r>
              <a:rPr lang="en-US" sz="2400" b="1" i="0" dirty="0">
                <a:solidFill>
                  <a:srgbClr val="000000"/>
                </a:solidFill>
                <a:effectLst/>
                <a:latin typeface="+mn-lt"/>
              </a:rPr>
              <a:t> at </a:t>
            </a:r>
            <a:r>
              <a:rPr lang="en-US" sz="2400" b="1" i="0" dirty="0">
                <a:solidFill>
                  <a:srgbClr val="467886"/>
                </a:solidFill>
                <a:effectLst/>
                <a:latin typeface="+mn-lt"/>
                <a:hlinkClick r:id="rId2" tooltip="https://jobcorps.webex.com/"/>
              </a:rPr>
              <a:t>https://jobcorps.webex.com</a:t>
            </a:r>
            <a:r>
              <a:rPr lang="en-US" sz="2400" b="1" i="0" dirty="0">
                <a:solidFill>
                  <a:srgbClr val="212121"/>
                </a:solidFill>
                <a:effectLst/>
                <a:latin typeface="+mn-lt"/>
              </a:rPr>
              <a:t> </a:t>
            </a:r>
            <a:r>
              <a:rPr lang="en-US" sz="2400" b="1" i="0" dirty="0">
                <a:solidFill>
                  <a:srgbClr val="000000"/>
                </a:solidFill>
                <a:effectLst/>
                <a:latin typeface="+mn-lt"/>
              </a:rPr>
              <a:t>and is open for registration. </a:t>
            </a:r>
          </a:p>
          <a:p>
            <a:pPr marL="0" marR="0" indent="0" algn="l">
              <a:spcBef>
                <a:spcPts val="0"/>
              </a:spcBef>
              <a:spcAft>
                <a:spcPts val="0"/>
              </a:spcAft>
              <a:buNone/>
            </a:pPr>
            <a:endParaRPr lang="en-US" sz="2400" b="1" dirty="0">
              <a:solidFill>
                <a:srgbClr val="000000"/>
              </a:solidFill>
              <a:latin typeface="+mn-lt"/>
            </a:endParaRPr>
          </a:p>
          <a:p>
            <a:pPr marL="342900" marR="0" indent="-342900" algn="l">
              <a:spcBef>
                <a:spcPts val="0"/>
              </a:spcBef>
              <a:spcAft>
                <a:spcPts val="0"/>
              </a:spcAft>
              <a:buFont typeface="Arial" panose="020B0604020202020204" pitchFamily="34" charset="0"/>
              <a:buChar char="•"/>
            </a:pPr>
            <a:r>
              <a:rPr lang="en-US" sz="2400" b="1" i="0" dirty="0">
                <a:solidFill>
                  <a:srgbClr val="000000"/>
                </a:solidFill>
                <a:effectLst/>
                <a:latin typeface="+mn-lt"/>
              </a:rPr>
              <a:t> All center clinicians are encouraged to attend.</a:t>
            </a:r>
            <a:endParaRPr lang="en-US" sz="2400" b="1" i="0" dirty="0">
              <a:solidFill>
                <a:srgbClr val="242424"/>
              </a:solidFill>
              <a:effectLst/>
              <a:latin typeface="+mn-lt"/>
            </a:endParaRPr>
          </a:p>
          <a:p>
            <a:pPr marL="50800" indent="0">
              <a:buNone/>
            </a:pPr>
            <a:endParaRPr lang="en-US" dirty="0"/>
          </a:p>
        </p:txBody>
      </p:sp>
      <p:pic>
        <p:nvPicPr>
          <p:cNvPr id="6146" name="Picture 2" descr="Warning Sign PNG, Attention, Caution Sign Icon - Free Transparent PNG Logos">
            <a:extLst>
              <a:ext uri="{FF2B5EF4-FFF2-40B4-BE49-F238E27FC236}">
                <a16:creationId xmlns:a16="http://schemas.microsoft.com/office/drawing/2014/main" id="{9C2F59D8-6012-6132-3110-0CBFCF751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289" y="4464050"/>
            <a:ext cx="22479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999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F97B6-D016-4ADF-8C80-E3064A140EC3}"/>
              </a:ext>
            </a:extLst>
          </p:cNvPr>
          <p:cNvSpPr>
            <a:spLocks noGrp="1"/>
          </p:cNvSpPr>
          <p:nvPr>
            <p:ph type="title"/>
          </p:nvPr>
        </p:nvSpPr>
        <p:spPr/>
        <p:txBody>
          <a:bodyPr/>
          <a:lstStyle/>
          <a:p>
            <a:r>
              <a:rPr lang="en-US" b="1" dirty="0">
                <a:solidFill>
                  <a:srgbClr val="C00000"/>
                </a:solidFill>
              </a:rPr>
              <a:t>Open Forum</a:t>
            </a:r>
          </a:p>
        </p:txBody>
      </p:sp>
      <p:sp>
        <p:nvSpPr>
          <p:cNvPr id="3" name="Text Placeholder 2">
            <a:extLst>
              <a:ext uri="{FF2B5EF4-FFF2-40B4-BE49-F238E27FC236}">
                <a16:creationId xmlns:a16="http://schemas.microsoft.com/office/drawing/2014/main" id="{E77713D7-D4A4-4D8E-BC25-240EEA3C7F59}"/>
              </a:ext>
            </a:extLst>
          </p:cNvPr>
          <p:cNvSpPr>
            <a:spLocks noGrp="1"/>
          </p:cNvSpPr>
          <p:nvPr>
            <p:ph type="body" idx="1"/>
          </p:nvPr>
        </p:nvSpPr>
        <p:spPr>
          <a:xfrm>
            <a:off x="838200" y="1466491"/>
            <a:ext cx="10515600" cy="4209690"/>
          </a:xfrm>
        </p:spPr>
        <p:txBody>
          <a:bodyPr/>
          <a:lstStyle/>
          <a:p>
            <a:pPr marL="114300" indent="0">
              <a:buNone/>
            </a:pPr>
            <a:endParaRPr lang="en-US" dirty="0"/>
          </a:p>
        </p:txBody>
      </p:sp>
      <p:pic>
        <p:nvPicPr>
          <p:cNvPr id="5" name="Picture 4">
            <a:extLst>
              <a:ext uri="{FF2B5EF4-FFF2-40B4-BE49-F238E27FC236}">
                <a16:creationId xmlns:a16="http://schemas.microsoft.com/office/drawing/2014/main" id="{8BDFE7E3-72FC-4992-A8AB-1C48128067C0}"/>
              </a:ext>
            </a:extLst>
          </p:cNvPr>
          <p:cNvPicPr>
            <a:picLocks noChangeAspect="1"/>
          </p:cNvPicPr>
          <p:nvPr/>
        </p:nvPicPr>
        <p:blipFill>
          <a:blip r:embed="rId2"/>
          <a:stretch>
            <a:fillRect/>
          </a:stretch>
        </p:blipFill>
        <p:spPr>
          <a:xfrm>
            <a:off x="6393625" y="1599351"/>
            <a:ext cx="4231019" cy="1920101"/>
          </a:xfrm>
          <a:prstGeom prst="rect">
            <a:avLst/>
          </a:prstGeom>
        </p:spPr>
      </p:pic>
      <p:pic>
        <p:nvPicPr>
          <p:cNvPr id="7" name="Picture 6">
            <a:extLst>
              <a:ext uri="{FF2B5EF4-FFF2-40B4-BE49-F238E27FC236}">
                <a16:creationId xmlns:a16="http://schemas.microsoft.com/office/drawing/2014/main" id="{3565FC6F-562D-4D2B-B587-E14F2EF8DA99}"/>
              </a:ext>
            </a:extLst>
          </p:cNvPr>
          <p:cNvPicPr>
            <a:picLocks noChangeAspect="1"/>
          </p:cNvPicPr>
          <p:nvPr/>
        </p:nvPicPr>
        <p:blipFill>
          <a:blip r:embed="rId3"/>
          <a:stretch>
            <a:fillRect/>
          </a:stretch>
        </p:blipFill>
        <p:spPr>
          <a:xfrm>
            <a:off x="7340142" y="3698496"/>
            <a:ext cx="2459765" cy="1844824"/>
          </a:xfrm>
          <a:prstGeom prst="rect">
            <a:avLst/>
          </a:prstGeom>
        </p:spPr>
      </p:pic>
      <p:pic>
        <p:nvPicPr>
          <p:cNvPr id="9" name="Picture 8">
            <a:extLst>
              <a:ext uri="{FF2B5EF4-FFF2-40B4-BE49-F238E27FC236}">
                <a16:creationId xmlns:a16="http://schemas.microsoft.com/office/drawing/2014/main" id="{B8865106-F037-43B7-88A3-4CAEC9476E0A}"/>
              </a:ext>
            </a:extLst>
          </p:cNvPr>
          <p:cNvPicPr>
            <a:picLocks noChangeAspect="1"/>
          </p:cNvPicPr>
          <p:nvPr/>
        </p:nvPicPr>
        <p:blipFill>
          <a:blip r:embed="rId4"/>
          <a:stretch>
            <a:fillRect/>
          </a:stretch>
        </p:blipFill>
        <p:spPr>
          <a:xfrm>
            <a:off x="838200" y="1599351"/>
            <a:ext cx="5147105" cy="3943969"/>
          </a:xfrm>
          <a:prstGeom prst="rect">
            <a:avLst/>
          </a:prstGeom>
        </p:spPr>
      </p:pic>
      <p:sp>
        <p:nvSpPr>
          <p:cNvPr id="4" name="Rectangle 1">
            <a:extLst>
              <a:ext uri="{FF2B5EF4-FFF2-40B4-BE49-F238E27FC236}">
                <a16:creationId xmlns:a16="http://schemas.microsoft.com/office/drawing/2014/main" id="{B06373DF-2DEF-4D08-A012-91252A8E44F9}"/>
              </a:ext>
            </a:extLst>
          </p:cNvPr>
          <p:cNvSpPr>
            <a:spLocks noChangeArrowheads="1"/>
          </p:cNvSpPr>
          <p:nvPr/>
        </p:nvSpPr>
        <p:spPr bwMode="auto">
          <a:xfrm>
            <a:off x="0" y="-184666"/>
            <a:ext cx="12192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 name="Rectangle 3">
            <a:extLst>
              <a:ext uri="{FF2B5EF4-FFF2-40B4-BE49-F238E27FC236}">
                <a16:creationId xmlns:a16="http://schemas.microsoft.com/office/drawing/2014/main" id="{E1A2A39F-35C6-4A2F-81AD-9474589D8F92}"/>
              </a:ext>
            </a:extLst>
          </p:cNvPr>
          <p:cNvSpPr>
            <a:spLocks noChangeArrowheads="1"/>
          </p:cNvSpPr>
          <p:nvPr/>
        </p:nvSpPr>
        <p:spPr bwMode="auto">
          <a:xfrm>
            <a:off x="3563976" y="6003636"/>
            <a:ext cx="49142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https://www.surveymonkey.com/r/</a:t>
            </a:r>
            <a:r>
              <a:rPr kumimoji="0" lang="en-US" altLang="en-US" sz="2000" b="1" i="0" u="sng"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B2ZYS83</a:t>
            </a:r>
            <a:endParaRPr kumimoji="0" lang="en-US" altLang="en-US" sz="2000" b="1" i="0" u="sng"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800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ctrTitle"/>
          </p:nvPr>
        </p:nvSpPr>
        <p:spPr>
          <a:xfrm>
            <a:off x="346494" y="249852"/>
            <a:ext cx="11499011" cy="2825857"/>
          </a:xfrm>
          <a:prstGeom prst="rect">
            <a:avLst/>
          </a:prstGeom>
          <a:noFill/>
          <a:ln>
            <a:noFill/>
          </a:ln>
        </p:spPr>
        <p:txBody>
          <a:bodyPr spcFirstLastPara="1" wrap="square" lIns="91425" tIns="45700" rIns="91425" bIns="45700" anchor="b" anchorCtr="0">
            <a:noAutofit/>
          </a:bodyPr>
          <a:lstStyle/>
          <a:p>
            <a:pPr lvl="0"/>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2400" b="1" dirty="0">
                <a:solidFill>
                  <a:srgbClr val="C00000"/>
                </a:solidFill>
              </a:rPr>
            </a:br>
            <a:br>
              <a:rPr lang="en-US" sz="2400" b="1" dirty="0">
                <a:solidFill>
                  <a:srgbClr val="C00000"/>
                </a:solidFill>
              </a:rPr>
            </a:br>
            <a:br>
              <a:rPr lang="en-US" sz="2400" b="1" dirty="0">
                <a:solidFill>
                  <a:srgbClr val="C00000"/>
                </a:solidFill>
              </a:rPr>
            </a:br>
            <a:r>
              <a:rPr lang="en-US" sz="4800" b="1" dirty="0">
                <a:solidFill>
                  <a:srgbClr val="C00000"/>
                </a:solidFill>
                <a:latin typeface="Calibri"/>
                <a:ea typeface="Calibri"/>
                <a:cs typeface="Calibri"/>
                <a:sym typeface="Calibri"/>
              </a:rPr>
              <a:t>Job Corps Center Physician</a:t>
            </a:r>
            <a:br>
              <a:rPr lang="en-US" sz="4800" b="1" dirty="0">
                <a:solidFill>
                  <a:srgbClr val="C00000"/>
                </a:solidFill>
                <a:latin typeface="Calibri"/>
                <a:ea typeface="Calibri"/>
                <a:cs typeface="Calibri"/>
                <a:sym typeface="Calibri"/>
              </a:rPr>
            </a:br>
            <a:r>
              <a:rPr lang="en-US" sz="4800" b="1" dirty="0">
                <a:solidFill>
                  <a:srgbClr val="C00000"/>
                </a:solidFill>
                <a:latin typeface="Calibri"/>
                <a:ea typeface="Calibri"/>
                <a:cs typeface="Calibri"/>
                <a:sym typeface="Calibri"/>
              </a:rPr>
              <a:t>M</a:t>
            </a:r>
            <a:r>
              <a:rPr lang="en-US" sz="4800" b="1" dirty="0">
                <a:solidFill>
                  <a:srgbClr val="C00000"/>
                </a:solidFill>
              </a:rPr>
              <a:t>onthly Teleconference</a:t>
            </a:r>
            <a:br>
              <a:rPr lang="en-US" sz="2400" b="1" dirty="0">
                <a:solidFill>
                  <a:srgbClr val="C00000"/>
                </a:solidFill>
              </a:rPr>
            </a:br>
            <a:br>
              <a:rPr lang="en-US" sz="4000" b="1" dirty="0">
                <a:solidFill>
                  <a:schemeClr val="tx1"/>
                </a:solidFill>
                <a:latin typeface="Calibri"/>
                <a:ea typeface="Calibri"/>
                <a:cs typeface="Calibri"/>
                <a:sym typeface="Calibri"/>
              </a:rPr>
            </a:br>
            <a:r>
              <a:rPr lang="en-US" sz="4000" b="1" dirty="0">
                <a:solidFill>
                  <a:schemeClr val="tx1"/>
                </a:solidFill>
                <a:latin typeface="Calibri"/>
                <a:ea typeface="Calibri"/>
                <a:cs typeface="Calibri"/>
                <a:sym typeface="Calibri"/>
              </a:rPr>
              <a:t>Next call: Wednesday, March 27</a:t>
            </a:r>
            <a:r>
              <a:rPr lang="en-US" sz="4000" b="1" baseline="30000" dirty="0">
                <a:solidFill>
                  <a:schemeClr val="tx1"/>
                </a:solidFill>
                <a:latin typeface="Calibri"/>
                <a:ea typeface="Calibri"/>
                <a:cs typeface="Calibri"/>
                <a:sym typeface="Calibri"/>
              </a:rPr>
              <a:t>th</a:t>
            </a:r>
            <a:r>
              <a:rPr lang="en-US" sz="4000" b="1" dirty="0">
                <a:solidFill>
                  <a:schemeClr val="tx1"/>
                </a:solidFill>
                <a:latin typeface="Calibri"/>
                <a:ea typeface="Calibri"/>
                <a:cs typeface="Calibri"/>
                <a:sym typeface="Calibri"/>
              </a:rPr>
              <a:t>, 2024</a:t>
            </a:r>
            <a:endParaRPr sz="4000" dirty="0">
              <a:solidFill>
                <a:srgbClr val="00B050"/>
              </a:solidFill>
            </a:endParaRPr>
          </a:p>
        </p:txBody>
      </p:sp>
      <p:sp>
        <p:nvSpPr>
          <p:cNvPr id="177" name="Google Shape;177;p27"/>
          <p:cNvSpPr txBox="1">
            <a:spLocks noGrp="1"/>
          </p:cNvSpPr>
          <p:nvPr>
            <p:ph type="subTitle" idx="1"/>
          </p:nvPr>
        </p:nvSpPr>
        <p:spPr>
          <a:xfrm>
            <a:off x="415095" y="3519577"/>
            <a:ext cx="11369615" cy="2553419"/>
          </a:xfrm>
          <a:prstGeom prst="rect">
            <a:avLst/>
          </a:prstGeom>
          <a:noFill/>
          <a:ln>
            <a:noFill/>
          </a:ln>
        </p:spPr>
        <p:txBody>
          <a:bodyPr spcFirstLastPara="1" wrap="square" lIns="91425" tIns="45700" rIns="91425" bIns="45700" anchor="t" anchorCtr="0">
            <a:noAutofit/>
          </a:bodyPr>
          <a:lstStyle/>
          <a:p>
            <a:pPr marL="1371600" lvl="3" indent="0" algn="l">
              <a:spcBef>
                <a:spcPts val="0"/>
              </a:spcBef>
              <a:buSzPts val="3700"/>
            </a:pPr>
            <a:r>
              <a:rPr lang="en-US" sz="1800" b="1" dirty="0"/>
              <a:t>John Kulig MD MPH      		Region 1 Boston &amp; Region 2 Philadelphia</a:t>
            </a:r>
            <a:endParaRPr lang="en-US" sz="1800" b="1" i="0" spc="-10" dirty="0">
              <a:solidFill>
                <a:srgbClr val="0000FF"/>
              </a:solidFill>
              <a:effectLst/>
              <a:latin typeface="Calibri" panose="020F0502020204030204" pitchFamily="34" charset="0"/>
              <a:cs typeface="Calibri" panose="020F0502020204030204" pitchFamily="34" charset="0"/>
            </a:endParaRPr>
          </a:p>
          <a:p>
            <a:pPr marL="1371600" lvl="3" indent="0" algn="l">
              <a:spcBef>
                <a:spcPts val="0"/>
              </a:spcBef>
              <a:buSzPts val="3700"/>
            </a:pPr>
            <a:r>
              <a:rPr lang="en-US" sz="1800" b="1" dirty="0"/>
              <a:t>	</a:t>
            </a:r>
          </a:p>
          <a:p>
            <a:pPr marL="1371600" lvl="3" indent="0" algn="l">
              <a:spcBef>
                <a:spcPts val="0"/>
              </a:spcBef>
              <a:buSzPts val="3700"/>
            </a:pPr>
            <a:r>
              <a:rPr lang="en-US" sz="1800" b="1" dirty="0">
                <a:solidFill>
                  <a:schemeClr val="tx1"/>
                </a:solidFill>
              </a:rPr>
              <a:t>Sara Mackenzie MD MPH	Region 6 San Francisco</a:t>
            </a:r>
            <a:endParaRPr lang="en-US" sz="1800" b="1" i="0" u="sng" spc="-10" dirty="0">
              <a:solidFill>
                <a:srgbClr val="3333FF"/>
              </a:solidFill>
              <a:effectLst/>
              <a:latin typeface="Calibri" panose="020F0502020204030204" pitchFamily="34" charset="0"/>
              <a:cs typeface="Calibri" panose="020F0502020204030204" pitchFamily="34" charset="0"/>
            </a:endParaRPr>
          </a:p>
          <a:p>
            <a:pPr marL="1371600" lvl="3" indent="0" algn="l">
              <a:spcBef>
                <a:spcPts val="0"/>
              </a:spcBef>
              <a:buSzPts val="3700"/>
            </a:pPr>
            <a:endParaRPr lang="en-US" sz="1800" b="1" i="0" u="sng" spc="-10" dirty="0">
              <a:solidFill>
                <a:srgbClr val="3333FF"/>
              </a:solidFill>
              <a:effectLst/>
              <a:latin typeface="Tahoma" panose="020B0604030504040204" pitchFamily="34" charset="0"/>
            </a:endParaRPr>
          </a:p>
          <a:p>
            <a:pPr marL="1371600" lvl="3" indent="0" algn="l">
              <a:spcBef>
                <a:spcPts val="0"/>
              </a:spcBef>
              <a:buSzPts val="3700"/>
            </a:pPr>
            <a:r>
              <a:rPr lang="en-US" sz="1800" b="1" dirty="0"/>
              <a:t>Drew Alexander MD     		Region 4 Dallas</a:t>
            </a:r>
            <a:endParaRPr lang="en-US" sz="1800" b="1" i="0" u="sng" spc="-10" dirty="0">
              <a:solidFill>
                <a:srgbClr val="0000FF"/>
              </a:solidFill>
              <a:effectLst/>
              <a:latin typeface="Calibri" panose="020F0502020204030204" pitchFamily="34" charset="0"/>
              <a:cs typeface="Calibri" panose="020F0502020204030204" pitchFamily="34" charset="0"/>
            </a:endParaRPr>
          </a:p>
          <a:p>
            <a:pPr marL="1371600" lvl="3" indent="0" algn="l">
              <a:spcBef>
                <a:spcPts val="0"/>
              </a:spcBef>
              <a:buSzPts val="3700"/>
            </a:pPr>
            <a:endParaRPr lang="en-US" sz="1800" b="1" i="0" u="sng" spc="-10" dirty="0">
              <a:solidFill>
                <a:srgbClr val="0000FF"/>
              </a:solidFill>
              <a:effectLst/>
              <a:latin typeface="Calibri" panose="020F0502020204030204" pitchFamily="34" charset="0"/>
              <a:cs typeface="Calibri" panose="020F0502020204030204" pitchFamily="34" charset="0"/>
            </a:endParaRPr>
          </a:p>
          <a:p>
            <a:pPr marL="1371600" lvl="3" indent="0" algn="l">
              <a:spcBef>
                <a:spcPts val="0"/>
              </a:spcBef>
              <a:buSzPts val="3700"/>
            </a:pPr>
            <a:r>
              <a:rPr lang="en-US" sz="1800" b="1" dirty="0">
                <a:solidFill>
                  <a:schemeClr val="tx1"/>
                </a:solidFill>
              </a:rPr>
              <a:t>Gary </a:t>
            </a:r>
            <a:r>
              <a:rPr lang="en-US" sz="1800" b="1" dirty="0" err="1">
                <a:solidFill>
                  <a:schemeClr val="tx1"/>
                </a:solidFill>
              </a:rPr>
              <a:t>Strokosch</a:t>
            </a:r>
            <a:r>
              <a:rPr lang="en-US" sz="1800" b="1" dirty="0">
                <a:solidFill>
                  <a:schemeClr val="tx1"/>
                </a:solidFill>
              </a:rPr>
              <a:t> MD       		Region 3 Atlanta &amp; Region 5 Chicago</a:t>
            </a:r>
          </a:p>
          <a:p>
            <a:pPr marL="1371600" lvl="3" indent="0" algn="l">
              <a:spcBef>
                <a:spcPts val="0"/>
              </a:spcBef>
              <a:buSzPts val="3700"/>
            </a:pPr>
            <a:r>
              <a:rPr lang="en-US" sz="1800" b="1" dirty="0">
                <a:solidFill>
                  <a:srgbClr val="0000FF"/>
                </a:solidFill>
              </a:rPr>
              <a:t> </a:t>
            </a:r>
          </a:p>
          <a:p>
            <a:pPr marL="1371600" lvl="3" indent="0" algn="l">
              <a:spcBef>
                <a:spcPts val="0"/>
              </a:spcBef>
              <a:buSzPts val="3700"/>
            </a:pPr>
            <a:r>
              <a:rPr lang="en-US" sz="1800" b="1" dirty="0">
                <a:solidFill>
                  <a:srgbClr val="C00000"/>
                </a:solidFill>
              </a:rPr>
              <a:t>HIPAA compliant </a:t>
            </a:r>
            <a:r>
              <a:rPr lang="en-US" sz="1800" b="1">
                <a:solidFill>
                  <a:srgbClr val="C00000"/>
                </a:solidFill>
              </a:rPr>
              <a:t>messages            use </a:t>
            </a:r>
            <a:r>
              <a:rPr lang="en-US" sz="1800" b="1" dirty="0">
                <a:solidFill>
                  <a:srgbClr val="3333FF"/>
                </a:solidFill>
                <a:hlinkClick r:id="rId3">
                  <a:extLst>
                    <a:ext uri="{A12FA001-AC4F-418D-AE19-62706E023703}">
                      <ahyp:hlinkClr xmlns:ahyp="http://schemas.microsoft.com/office/drawing/2018/hyperlinkcolor" val="tx"/>
                    </a:ext>
                  </a:extLst>
                </a:hlinkClick>
              </a:rPr>
              <a:t>@jobcorps.org</a:t>
            </a:r>
            <a:r>
              <a:rPr lang="en-US" sz="1800" b="1" dirty="0">
                <a:solidFill>
                  <a:srgbClr val="3333FF"/>
                </a:solidFill>
              </a:rPr>
              <a:t> </a:t>
            </a:r>
            <a:r>
              <a:rPr lang="en-US" sz="1800" b="1" dirty="0">
                <a:solidFill>
                  <a:srgbClr val="C00000"/>
                </a:solidFill>
              </a:rPr>
              <a:t>email address  </a:t>
            </a: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r>
              <a:rPr lang="en-US" b="1" dirty="0">
                <a:solidFill>
                  <a:srgbClr val="C00000"/>
                </a:solidFill>
              </a:rPr>
              <a:t>	</a:t>
            </a:r>
            <a:endParaRPr lang="en-US" b="1" dirty="0">
              <a:solidFill>
                <a:schemeClr val="tx1"/>
              </a:solidFill>
            </a:endParaRPr>
          </a:p>
          <a:p>
            <a:pPr marL="0" indent="0" algn="l">
              <a:spcBef>
                <a:spcPts val="0"/>
              </a:spcBef>
              <a:buSzPts val="3700"/>
            </a:pPr>
            <a:r>
              <a:rPr lang="en-US" b="1" dirty="0">
                <a:solidFill>
                  <a:srgbClr val="0000FF"/>
                </a:solidFill>
              </a:rPr>
              <a:t>	</a:t>
            </a:r>
            <a:endParaRPr lang="en-US" b="1" dirty="0">
              <a:solidFill>
                <a:srgbClr val="C00000"/>
              </a:solidFill>
            </a:endParaRPr>
          </a:p>
        </p:txBody>
      </p:sp>
      <p:sp>
        <p:nvSpPr>
          <p:cNvPr id="5" name="TextBox 4">
            <a:extLst>
              <a:ext uri="{FF2B5EF4-FFF2-40B4-BE49-F238E27FC236}">
                <a16:creationId xmlns:a16="http://schemas.microsoft.com/office/drawing/2014/main" id="{5E952146-17B2-4F52-9C99-D67B6BA2B9B1}"/>
              </a:ext>
            </a:extLst>
          </p:cNvPr>
          <p:cNvSpPr txBox="1"/>
          <p:nvPr/>
        </p:nvSpPr>
        <p:spPr>
          <a:xfrm>
            <a:off x="1078302" y="3717984"/>
            <a:ext cx="1021367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F6CBD06-88D1-44E9-ABA9-DA54FBBB33E1}"/>
              </a:ext>
            </a:extLst>
          </p:cNvPr>
          <p:cNvSpPr txBox="1"/>
          <p:nvPr/>
        </p:nvSpPr>
        <p:spPr>
          <a:xfrm>
            <a:off x="3623094" y="6072996"/>
            <a:ext cx="4952735"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https://www.surveymonkey.com/r</a:t>
            </a:r>
            <a:r>
              <a:rPr kumimoji="0" lang="en-US" altLang="en-US" sz="2000" b="1" i="0" u="sng" strike="noStrike" cap="none" normalizeH="0" baseline="0" dirty="0">
                <a:ln>
                  <a:noFill/>
                </a:ln>
                <a:solidFill>
                  <a:srgbClr val="C00000"/>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kumimoji="0" lang="en-US" altLang="en-US" sz="2000" b="1" i="0" u="sng" strike="noStrike" cap="none" normalizeH="0" baseline="0" dirty="0">
                <a:ln>
                  <a:noFill/>
                </a:ln>
                <a:solidFill>
                  <a:srgbClr val="C00000"/>
                </a:solidFill>
                <a:effectLst/>
                <a:latin typeface="Calibri" panose="020F0502020204030204" pitchFamily="34" charset="0"/>
                <a:cs typeface="Calibri" panose="020F0502020204030204" pitchFamily="34" charset="0"/>
              </a:rPr>
              <a:t>B2ZYS83</a:t>
            </a:r>
          </a:p>
        </p:txBody>
      </p:sp>
    </p:spTree>
    <p:extLst>
      <p:ext uri="{BB962C8B-B14F-4D97-AF65-F5344CB8AC3E}">
        <p14:creationId xmlns:p14="http://schemas.microsoft.com/office/powerpoint/2010/main" val="300729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easles Map Shows States With Reported Cases in 2024">
            <a:extLst>
              <a:ext uri="{FF2B5EF4-FFF2-40B4-BE49-F238E27FC236}">
                <a16:creationId xmlns:a16="http://schemas.microsoft.com/office/drawing/2014/main" id="{6D1921D8-29A3-857A-415F-759F2C1FE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13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asles is Highly Contagious Infographic | CDC">
            <a:extLst>
              <a:ext uri="{FF2B5EF4-FFF2-40B4-BE49-F238E27FC236}">
                <a16:creationId xmlns:a16="http://schemas.microsoft.com/office/drawing/2014/main" id="{5639B4C7-9B52-2EA2-8650-F4707D0F2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45" y="124287"/>
            <a:ext cx="11097088" cy="6658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20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8E195-FC2D-196F-E6EE-632A6AA9C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0295EF-0A7D-DD48-7679-6CBBD85FEBCC}"/>
              </a:ext>
            </a:extLst>
          </p:cNvPr>
          <p:cNvSpPr>
            <a:spLocks noGrp="1"/>
          </p:cNvSpPr>
          <p:nvPr>
            <p:ph type="title"/>
          </p:nvPr>
        </p:nvSpPr>
        <p:spPr/>
        <p:txBody>
          <a:bodyPr/>
          <a:lstStyle/>
          <a:p>
            <a:r>
              <a:rPr lang="en-US" dirty="0">
                <a:solidFill>
                  <a:srgbClr val="C00000"/>
                </a:solidFill>
              </a:rPr>
              <a:t>Clinical presentation of measles </a:t>
            </a:r>
          </a:p>
        </p:txBody>
      </p:sp>
      <p:sp>
        <p:nvSpPr>
          <p:cNvPr id="4" name="Content Placeholder 3">
            <a:extLst>
              <a:ext uri="{FF2B5EF4-FFF2-40B4-BE49-F238E27FC236}">
                <a16:creationId xmlns:a16="http://schemas.microsoft.com/office/drawing/2014/main" id="{A57F0787-9865-885D-1879-0DB610EF848F}"/>
              </a:ext>
            </a:extLst>
          </p:cNvPr>
          <p:cNvSpPr>
            <a:spLocks noGrp="1"/>
          </p:cNvSpPr>
          <p:nvPr>
            <p:ph idx="1"/>
          </p:nvPr>
        </p:nvSpPr>
        <p:spPr/>
        <p:txBody>
          <a:bodyPr/>
          <a:lstStyle/>
          <a:p>
            <a:pPr algn="l"/>
            <a:r>
              <a:rPr lang="en-US" sz="2400" b="0" i="0" dirty="0">
                <a:solidFill>
                  <a:srgbClr val="3C4245"/>
                </a:solidFill>
                <a:effectLst/>
                <a:latin typeface="Noto Sans" panose="020B0502040504020204" pitchFamily="34" charset="0"/>
              </a:rPr>
              <a:t>Symptoms of measles usually begin 10–14 days after exposure to the virus. A prominent rash is the most visible symptom.</a:t>
            </a:r>
          </a:p>
          <a:p>
            <a:pPr algn="l"/>
            <a:r>
              <a:rPr lang="en-US" sz="2400" b="0" i="0" dirty="0">
                <a:solidFill>
                  <a:srgbClr val="3C4245"/>
                </a:solidFill>
                <a:effectLst/>
                <a:latin typeface="Noto Sans" panose="020B0502040504020204" pitchFamily="34" charset="0"/>
              </a:rPr>
              <a:t>Early symptoms usually last 4–7 days: three </a:t>
            </a:r>
            <a:r>
              <a:rPr lang="en-US" sz="2400" b="1" i="0" dirty="0">
                <a:solidFill>
                  <a:srgbClr val="C00000"/>
                </a:solidFill>
                <a:effectLst/>
                <a:latin typeface="Noto Sans" panose="020B0502040504020204" pitchFamily="34" charset="0"/>
              </a:rPr>
              <a:t>C</a:t>
            </a:r>
            <a:r>
              <a:rPr lang="en-US" sz="2400" b="0" i="0" dirty="0">
                <a:solidFill>
                  <a:srgbClr val="3C4245"/>
                </a:solidFill>
                <a:effectLst/>
                <a:latin typeface="Noto Sans" panose="020B0502040504020204" pitchFamily="34" charset="0"/>
              </a:rPr>
              <a:t>s</a:t>
            </a:r>
          </a:p>
          <a:p>
            <a:pPr lvl="1">
              <a:buFont typeface="Arial" panose="020B0604020202020204" pitchFamily="34" charset="0"/>
              <a:buChar char="•"/>
            </a:pPr>
            <a:r>
              <a:rPr lang="en-US" b="0" i="0" dirty="0">
                <a:solidFill>
                  <a:srgbClr val="3C4245"/>
                </a:solidFill>
                <a:effectLst/>
                <a:latin typeface="Noto Sans" panose="020B0502040504020204" pitchFamily="34" charset="0"/>
              </a:rPr>
              <a:t>running nose/</a:t>
            </a:r>
            <a:r>
              <a:rPr lang="en-US" b="1" i="0" dirty="0">
                <a:solidFill>
                  <a:srgbClr val="C00000"/>
                </a:solidFill>
                <a:effectLst/>
                <a:latin typeface="Noto Sans" panose="020B0502040504020204" pitchFamily="34" charset="0"/>
              </a:rPr>
              <a:t>c</a:t>
            </a:r>
            <a:r>
              <a:rPr lang="en-US" b="0" i="0" dirty="0">
                <a:solidFill>
                  <a:srgbClr val="3C4245"/>
                </a:solidFill>
                <a:effectLst/>
                <a:latin typeface="Noto Sans" panose="020B0502040504020204" pitchFamily="34" charset="0"/>
              </a:rPr>
              <a:t>oryza</a:t>
            </a:r>
          </a:p>
          <a:p>
            <a:pPr lvl="1">
              <a:buFont typeface="Arial" panose="020B0604020202020204" pitchFamily="34" charset="0"/>
              <a:buChar char="•"/>
            </a:pPr>
            <a:r>
              <a:rPr lang="en-US" b="1" i="0" dirty="0">
                <a:solidFill>
                  <a:srgbClr val="C00000"/>
                </a:solidFill>
                <a:effectLst/>
                <a:latin typeface="Noto Sans" panose="020B0502040504020204" pitchFamily="34" charset="0"/>
              </a:rPr>
              <a:t>c</a:t>
            </a:r>
            <a:r>
              <a:rPr lang="en-US" b="0" i="0" dirty="0">
                <a:solidFill>
                  <a:srgbClr val="3C4245"/>
                </a:solidFill>
                <a:effectLst/>
                <a:latin typeface="Noto Sans" panose="020B0502040504020204" pitchFamily="34" charset="0"/>
              </a:rPr>
              <a:t>ough</a:t>
            </a:r>
          </a:p>
          <a:p>
            <a:pPr lvl="1">
              <a:buFont typeface="Arial" panose="020B0604020202020204" pitchFamily="34" charset="0"/>
              <a:buChar char="•"/>
            </a:pPr>
            <a:r>
              <a:rPr lang="en-US" b="0" i="0" dirty="0">
                <a:solidFill>
                  <a:srgbClr val="3C4245"/>
                </a:solidFill>
                <a:effectLst/>
                <a:latin typeface="Noto Sans" panose="020B0502040504020204" pitchFamily="34" charset="0"/>
              </a:rPr>
              <a:t>red and watery eyes/</a:t>
            </a:r>
            <a:r>
              <a:rPr lang="en-US" b="1" i="0" dirty="0">
                <a:solidFill>
                  <a:srgbClr val="C00000"/>
                </a:solidFill>
                <a:effectLst/>
                <a:latin typeface="Noto Sans" panose="020B0502040504020204" pitchFamily="34" charset="0"/>
              </a:rPr>
              <a:t>c</a:t>
            </a:r>
            <a:r>
              <a:rPr lang="en-US" b="0" i="0" dirty="0">
                <a:solidFill>
                  <a:srgbClr val="3C4245"/>
                </a:solidFill>
                <a:effectLst/>
                <a:latin typeface="Noto Sans" panose="020B0502040504020204" pitchFamily="34" charset="0"/>
              </a:rPr>
              <a:t>onjunctivitis</a:t>
            </a:r>
          </a:p>
          <a:p>
            <a:pPr lvl="1">
              <a:buFont typeface="Arial" panose="020B0604020202020204" pitchFamily="34" charset="0"/>
              <a:buChar char="•"/>
            </a:pPr>
            <a:r>
              <a:rPr lang="en-US" b="0" i="0" dirty="0">
                <a:solidFill>
                  <a:srgbClr val="3C4245"/>
                </a:solidFill>
                <a:effectLst/>
                <a:latin typeface="Noto Sans" panose="020B0502040504020204" pitchFamily="34" charset="0"/>
              </a:rPr>
              <a:t>small white spots inside the cheeks – </a:t>
            </a:r>
            <a:r>
              <a:rPr lang="en-US" b="0" i="0" dirty="0" err="1">
                <a:solidFill>
                  <a:srgbClr val="3C4245"/>
                </a:solidFill>
                <a:effectLst/>
                <a:latin typeface="Noto Sans" panose="020B0502040504020204" pitchFamily="34" charset="0"/>
              </a:rPr>
              <a:t>Koplik</a:t>
            </a:r>
            <a:r>
              <a:rPr lang="en-US" b="0" i="0" dirty="0">
                <a:solidFill>
                  <a:srgbClr val="3C4245"/>
                </a:solidFill>
                <a:effectLst/>
                <a:latin typeface="Noto Sans" panose="020B0502040504020204" pitchFamily="34" charset="0"/>
              </a:rPr>
              <a:t> spots</a:t>
            </a:r>
          </a:p>
          <a:p>
            <a:pPr algn="l"/>
            <a:r>
              <a:rPr lang="en-US" sz="2400" b="0" i="0" dirty="0">
                <a:solidFill>
                  <a:srgbClr val="3C4245"/>
                </a:solidFill>
                <a:effectLst/>
                <a:latin typeface="Noto Sans" panose="020B0502040504020204" pitchFamily="34" charset="0"/>
              </a:rPr>
              <a:t>The rash begins about 7–18 days after exposure, usually on the face and upper neck. It spreads over about 3 days, eventually to the hands and feet. It usually lasts 5–6 days before fading.</a:t>
            </a:r>
          </a:p>
          <a:p>
            <a:endParaRPr lang="en-US" dirty="0"/>
          </a:p>
        </p:txBody>
      </p:sp>
    </p:spTree>
    <p:extLst>
      <p:ext uri="{BB962C8B-B14F-4D97-AF65-F5344CB8AC3E}">
        <p14:creationId xmlns:p14="http://schemas.microsoft.com/office/powerpoint/2010/main" val="3540227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B0E8A-D34E-49AE-A208-C452B11D752A}"/>
            </a:ext>
          </a:extLst>
        </p:cNvPr>
        <p:cNvGrpSpPr/>
        <p:nvPr/>
      </p:nvGrpSpPr>
      <p:grpSpPr>
        <a:xfrm>
          <a:off x="0" y="0"/>
          <a:ext cx="0" cy="0"/>
          <a:chOff x="0" y="0"/>
          <a:chExt cx="0" cy="0"/>
        </a:xfrm>
      </p:grpSpPr>
      <p:pic>
        <p:nvPicPr>
          <p:cNvPr id="5122" name="Picture 2" descr="Measles history and symptoms - wikidoc">
            <a:extLst>
              <a:ext uri="{FF2B5EF4-FFF2-40B4-BE49-F238E27FC236}">
                <a16:creationId xmlns:a16="http://schemas.microsoft.com/office/drawing/2014/main" id="{5A2D9CAD-A0DC-89F0-1651-508F07D88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40" y="909637"/>
            <a:ext cx="7353300" cy="50387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easles | KidsHealth NZ">
            <a:extLst>
              <a:ext uri="{FF2B5EF4-FFF2-40B4-BE49-F238E27FC236}">
                <a16:creationId xmlns:a16="http://schemas.microsoft.com/office/drawing/2014/main" id="{A8025104-4C70-37A4-18C3-B043CF7E0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6517" y="3956565"/>
            <a:ext cx="3799517" cy="253301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dentify-Isolate-Inform: A Tool for Initial Detection and Management of  Measles Patients in the Emergency Department - The Western Journal of  Emergency Medicine">
            <a:extLst>
              <a:ext uri="{FF2B5EF4-FFF2-40B4-BE49-F238E27FC236}">
                <a16:creationId xmlns:a16="http://schemas.microsoft.com/office/drawing/2014/main" id="{2BC5694D-A2C1-F53C-07D8-12D6789966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5638" y="909637"/>
            <a:ext cx="3810396" cy="279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509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978F1-CE6B-7618-5A62-1FC64D507C47}"/>
              </a:ext>
            </a:extLst>
          </p:cNvPr>
          <p:cNvSpPr>
            <a:spLocks noGrp="1"/>
          </p:cNvSpPr>
          <p:nvPr>
            <p:ph type="title"/>
          </p:nvPr>
        </p:nvSpPr>
        <p:spPr/>
        <p:txBody>
          <a:bodyPr/>
          <a:lstStyle/>
          <a:p>
            <a:r>
              <a:rPr lang="en-US" dirty="0">
                <a:solidFill>
                  <a:srgbClr val="C00000"/>
                </a:solidFill>
              </a:rPr>
              <a:t>Measles vaccine</a:t>
            </a:r>
          </a:p>
        </p:txBody>
      </p:sp>
      <p:sp>
        <p:nvSpPr>
          <p:cNvPr id="4" name="Content Placeholder 3">
            <a:extLst>
              <a:ext uri="{FF2B5EF4-FFF2-40B4-BE49-F238E27FC236}">
                <a16:creationId xmlns:a16="http://schemas.microsoft.com/office/drawing/2014/main" id="{F78CA537-E8B6-2761-C990-2B8962DE6E8C}"/>
              </a:ext>
            </a:extLst>
          </p:cNvPr>
          <p:cNvSpPr>
            <a:spLocks noGrp="1"/>
          </p:cNvSpPr>
          <p:nvPr>
            <p:ph idx="1"/>
          </p:nvPr>
        </p:nvSpPr>
        <p:spPr>
          <a:xfrm>
            <a:off x="838200" y="1825625"/>
            <a:ext cx="7639975" cy="4351338"/>
          </a:xfrm>
        </p:spPr>
        <p:txBody>
          <a:bodyPr/>
          <a:lstStyle/>
          <a:p>
            <a:pPr marL="50800" indent="0">
              <a:buNone/>
            </a:pPr>
            <a:r>
              <a:rPr lang="en-US" dirty="0"/>
              <a:t>PRH 2.3 R2 (d) 1 (c)</a:t>
            </a:r>
          </a:p>
          <a:p>
            <a:pPr marL="50800" indent="0">
              <a:buNone/>
            </a:pPr>
            <a:r>
              <a:rPr lang="en-US" dirty="0"/>
              <a:t>Immunizations or boosters if the following immunization series are incomplete or if current immunization records cannot be produced: </a:t>
            </a:r>
          </a:p>
          <a:p>
            <a:pPr marL="565150" indent="-514350">
              <a:buAutoNum type="alphaLcParenBoth"/>
            </a:pPr>
            <a:r>
              <a:rPr lang="en-US" dirty="0"/>
              <a:t>Tetanus and diphtheria toxoid (Td) or Tetanus-diphtheria-acellular pertussis (Tdap) </a:t>
            </a:r>
          </a:p>
          <a:p>
            <a:pPr marL="565150" indent="-514350">
              <a:buAutoNum type="alphaLcParenBoth"/>
            </a:pPr>
            <a:r>
              <a:rPr lang="en-US" dirty="0"/>
              <a:t>Inactivated polio vaccine (IPV) for students younger than 18 years </a:t>
            </a:r>
          </a:p>
          <a:p>
            <a:pPr marL="565150" indent="-514350">
              <a:buAutoNum type="alphaLcParenBoth"/>
            </a:pPr>
            <a:r>
              <a:rPr lang="en-US" dirty="0">
                <a:solidFill>
                  <a:srgbClr val="C00000"/>
                </a:solidFill>
              </a:rPr>
              <a:t>Measles, mumps, and rubella vaccine</a:t>
            </a:r>
          </a:p>
        </p:txBody>
      </p:sp>
      <p:pic>
        <p:nvPicPr>
          <p:cNvPr id="5" name="Picture 2" descr="In this photo illustration, a bottle containing a measles vaccine is seen at the Miami Children's Hospital on January 28, 2015 in Miami, Florida. The spread of measles as cases continue to grow in Florida as health officials in Broward County confirmed on Monday an eighth case of the virus, including one in a child under age five.">
            <a:extLst>
              <a:ext uri="{FF2B5EF4-FFF2-40B4-BE49-F238E27FC236}">
                <a16:creationId xmlns:a16="http://schemas.microsoft.com/office/drawing/2014/main" id="{60F97F45-E6BB-C390-D9E1-63935D7EE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8175" y="2954665"/>
            <a:ext cx="3417163" cy="235375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60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15F92-66F6-423B-F7DD-EAB932D83B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D3CF62-51A2-4831-12AB-3FF4A370BF9D}"/>
              </a:ext>
            </a:extLst>
          </p:cNvPr>
          <p:cNvSpPr>
            <a:spLocks noGrp="1"/>
          </p:cNvSpPr>
          <p:nvPr>
            <p:ph type="title"/>
          </p:nvPr>
        </p:nvSpPr>
        <p:spPr/>
        <p:txBody>
          <a:bodyPr/>
          <a:lstStyle/>
          <a:p>
            <a:r>
              <a:rPr lang="en-US" dirty="0">
                <a:solidFill>
                  <a:srgbClr val="C00000"/>
                </a:solidFill>
              </a:rPr>
              <a:t>Norovirus outbreaks</a:t>
            </a:r>
          </a:p>
        </p:txBody>
      </p:sp>
      <p:sp>
        <p:nvSpPr>
          <p:cNvPr id="3" name="Content Placeholder 2">
            <a:extLst>
              <a:ext uri="{FF2B5EF4-FFF2-40B4-BE49-F238E27FC236}">
                <a16:creationId xmlns:a16="http://schemas.microsoft.com/office/drawing/2014/main" id="{88B1D229-F500-88B9-2D82-EDBAA7415664}"/>
              </a:ext>
            </a:extLst>
          </p:cNvPr>
          <p:cNvSpPr>
            <a:spLocks noGrp="1"/>
          </p:cNvSpPr>
          <p:nvPr>
            <p:ph idx="1"/>
          </p:nvPr>
        </p:nvSpPr>
        <p:spPr/>
        <p:txBody>
          <a:bodyPr/>
          <a:lstStyle/>
          <a:p>
            <a:pPr algn="l"/>
            <a:r>
              <a:rPr lang="en-US" b="0" i="0" dirty="0">
                <a:solidFill>
                  <a:srgbClr val="2A2A2A"/>
                </a:solidFill>
                <a:effectLst/>
                <a:latin typeface="PublicoText"/>
              </a:rPr>
              <a:t>Since late January, norovirus has been circulating in the Northeast at the highest rates since April of last year.</a:t>
            </a:r>
          </a:p>
          <a:p>
            <a:pPr algn="l"/>
            <a:r>
              <a:rPr lang="en-US" b="0" i="0" dirty="0">
                <a:solidFill>
                  <a:srgbClr val="2A2A2A"/>
                </a:solidFill>
                <a:effectLst/>
                <a:latin typeface="PublicoText"/>
              </a:rPr>
              <a:t>Norovirus is somewhat seasonal — cases occur most frequently in cold months (late fall, winter and early spring).</a:t>
            </a:r>
          </a:p>
          <a:p>
            <a:pPr algn="l"/>
            <a:r>
              <a:rPr lang="en-US" dirty="0">
                <a:solidFill>
                  <a:srgbClr val="2A2A2A"/>
                </a:solidFill>
                <a:latin typeface="PublicoText"/>
              </a:rPr>
              <a:t>Highly contagious – only 10-100 virus particles needed to transmit infection.  Norovirus can survive on surfaces for up to two weeks.</a:t>
            </a:r>
          </a:p>
          <a:p>
            <a:pPr algn="l"/>
            <a:r>
              <a:rPr lang="en-US" b="0" i="0" dirty="0">
                <a:solidFill>
                  <a:srgbClr val="2A2A2A"/>
                </a:solidFill>
                <a:effectLst/>
                <a:latin typeface="PublicoText"/>
              </a:rPr>
              <a:t>Severe vomiting, diarrhea, abdominal cramping leading to dehydration.  Onset of symptoms 12 to 48 hours after ingestion.</a:t>
            </a:r>
          </a:p>
          <a:p>
            <a:pPr algn="l"/>
            <a:r>
              <a:rPr lang="en-US" dirty="0">
                <a:solidFill>
                  <a:srgbClr val="2A2A2A"/>
                </a:solidFill>
                <a:latin typeface="PublicoText"/>
              </a:rPr>
              <a:t>Symptomatic management only.  Oral rehydration therapy.</a:t>
            </a:r>
            <a:endParaRPr lang="en-US" b="0" i="0" dirty="0">
              <a:solidFill>
                <a:srgbClr val="2A2A2A"/>
              </a:solidFill>
              <a:effectLst/>
              <a:latin typeface="PublicoText"/>
            </a:endParaRPr>
          </a:p>
          <a:p>
            <a:endParaRPr lang="en-US" dirty="0"/>
          </a:p>
        </p:txBody>
      </p:sp>
    </p:spTree>
    <p:extLst>
      <p:ext uri="{BB962C8B-B14F-4D97-AF65-F5344CB8AC3E}">
        <p14:creationId xmlns:p14="http://schemas.microsoft.com/office/powerpoint/2010/main" val="1178617312"/>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3_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4.xml><?xml version="1.0" encoding="utf-8"?>
<a:theme xmlns:a="http://schemas.openxmlformats.org/drawingml/2006/main" name="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22f8f74-215c-4154-9939-bd29e4e8980e">XRUYQT3274NZ-681238054-2103</_dlc_DocId>
    <_dlc_DocIdUrl xmlns="b22f8f74-215c-4154-9939-bd29e4e8980e">
      <Url>https://supportservices.jobcorps.gov/health/_layouts/15/DocIdRedir.aspx?ID=XRUYQT3274NZ-681238054-2103</Url>
      <Description>XRUYQT3274NZ-681238054-2103</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FADC363-326F-411D-9F66-9E37FB938282}"/>
</file>

<file path=customXml/itemProps2.xml><?xml version="1.0" encoding="utf-8"?>
<ds:datastoreItem xmlns:ds="http://schemas.openxmlformats.org/officeDocument/2006/customXml" ds:itemID="{26D20833-289B-431E-BAEC-9E5F9B6BC593}"/>
</file>

<file path=customXml/itemProps3.xml><?xml version="1.0" encoding="utf-8"?>
<ds:datastoreItem xmlns:ds="http://schemas.openxmlformats.org/officeDocument/2006/customXml" ds:itemID="{3EC84EE1-C193-458F-BEED-00C757EF8190}"/>
</file>

<file path=customXml/itemProps4.xml><?xml version="1.0" encoding="utf-8"?>
<ds:datastoreItem xmlns:ds="http://schemas.openxmlformats.org/officeDocument/2006/customXml" ds:itemID="{20792EF7-7D13-4F88-B651-BFE8079F36B2}"/>
</file>

<file path=docProps/app.xml><?xml version="1.0" encoding="utf-8"?>
<Properties xmlns="http://schemas.openxmlformats.org/officeDocument/2006/extended-properties" xmlns:vt="http://schemas.openxmlformats.org/officeDocument/2006/docPropsVTypes">
  <TotalTime>31264</TotalTime>
  <Words>1702</Words>
  <Application>Microsoft Office PowerPoint</Application>
  <PresentationFormat>Widescreen</PresentationFormat>
  <Paragraphs>170</Paragraphs>
  <Slides>32</Slides>
  <Notes>7</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32</vt:i4>
      </vt:variant>
    </vt:vector>
  </HeadingPairs>
  <TitlesOfParts>
    <vt:vector size="49" baseType="lpstr">
      <vt:lpstr>Arial</vt:lpstr>
      <vt:lpstr>Avenir Book</vt:lpstr>
      <vt:lpstr>Avenir Medium</vt:lpstr>
      <vt:lpstr>Calibri</vt:lpstr>
      <vt:lpstr>Calibri Light</vt:lpstr>
      <vt:lpstr>Myriad Web Pro</vt:lpstr>
      <vt:lpstr>Noto Sans</vt:lpstr>
      <vt:lpstr>Open Sans</vt:lpstr>
      <vt:lpstr>PublicoText</vt:lpstr>
      <vt:lpstr>Tahoma</vt:lpstr>
      <vt:lpstr>Wingdings</vt:lpstr>
      <vt:lpstr>1_Office Theme</vt:lpstr>
      <vt:lpstr>6_Master</vt:lpstr>
      <vt:lpstr>3_NCIRD-2016-9b</vt:lpstr>
      <vt:lpstr>NCIRD-2016-9b</vt:lpstr>
      <vt:lpstr>Office Theme</vt:lpstr>
      <vt:lpstr>2_Office Theme</vt:lpstr>
      <vt:lpstr>Job Corps Center Physician Monthly Teleconference</vt:lpstr>
      <vt:lpstr>Webinar tomorrow</vt:lpstr>
      <vt:lpstr>Measles outbreaks</vt:lpstr>
      <vt:lpstr>PowerPoint Presentation</vt:lpstr>
      <vt:lpstr>PowerPoint Presentation</vt:lpstr>
      <vt:lpstr>Clinical presentation of measles </vt:lpstr>
      <vt:lpstr>PowerPoint Presentation</vt:lpstr>
      <vt:lpstr>Measles vaccine</vt:lpstr>
      <vt:lpstr>Norovirus outbreaks</vt:lpstr>
      <vt:lpstr>Norovirus annual burden of illness in US</vt:lpstr>
      <vt:lpstr>PowerPoint Presentation</vt:lpstr>
      <vt:lpstr>PowerPoint Presentation</vt:lpstr>
      <vt:lpstr>Antibiotic stewardship:</vt:lpstr>
      <vt:lpstr>Clinical Impact Areas:</vt:lpstr>
      <vt:lpstr>Clinical Impact Areas:</vt:lpstr>
      <vt:lpstr>Center potential actions:</vt:lpstr>
      <vt:lpstr>PowerPoint Presentation</vt:lpstr>
      <vt:lpstr>Syphilis:</vt:lpstr>
      <vt:lpstr>Primary and Secondary Syphilis: reported cases by sex and sex of sex partners, U.S. 2013-2022</vt:lpstr>
      <vt:lpstr>Primary and Secondary Syphilis: Rates of reported cases by Race/Ethnicity, U.S. 2018-2022</vt:lpstr>
      <vt:lpstr>Congenital Syphilis: Rates of reported cases by year of birth &amp; rates of P &amp; S among women 15-44, U.S. 2013-2022</vt:lpstr>
      <vt:lpstr>Syphilis Screening: </vt:lpstr>
      <vt:lpstr>Syphilis Treatment:</vt:lpstr>
      <vt:lpstr>Wilson’s disease</vt:lpstr>
      <vt:lpstr>PowerPoint Presentation</vt:lpstr>
      <vt:lpstr>Wilson’s disease: Clinical presentation</vt:lpstr>
      <vt:lpstr>Wilson’s disease: Kayser-Fleischer rings </vt:lpstr>
      <vt:lpstr>Wilson’s disease: Diagnostic evaluation</vt:lpstr>
      <vt:lpstr>Wilson’s disease: Management</vt:lpstr>
      <vt:lpstr>Webinar tomorrow</vt:lpstr>
      <vt:lpstr>Open Forum</vt:lpstr>
      <vt:lpstr>                              Job Corps Center Physician Monthly Teleconference  Next call: Wednesday, March 27th,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Corps Center Physicians Monthly Teleconference</dc:title>
  <dc:creator>Sara Mackenzie</dc:creator>
  <cp:lastModifiedBy>Carolina Valdenegro</cp:lastModifiedBy>
  <cp:revision>595</cp:revision>
  <dcterms:created xsi:type="dcterms:W3CDTF">2021-01-27T15:35:33Z</dcterms:created>
  <dcterms:modified xsi:type="dcterms:W3CDTF">2024-02-28T21:34:08Z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3b4eb2bf-99f3-4eed-a314-d894c355fc09</vt:lpwstr>
  </property>
</Properties>
</file>