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77" r:id="rId4"/>
    <p:sldMasterId id="2147483679" r:id="rId5"/>
    <p:sldMasterId id="2147483682" r:id="rId6"/>
  </p:sldMasterIdLst>
  <p:notesMasterIdLst>
    <p:notesMasterId r:id="rId32"/>
  </p:notesMasterIdLst>
  <p:sldIdLst>
    <p:sldId id="261" r:id="rId7"/>
    <p:sldId id="1132" r:id="rId8"/>
    <p:sldId id="1133" r:id="rId9"/>
    <p:sldId id="1144" r:id="rId10"/>
    <p:sldId id="1150" r:id="rId11"/>
    <p:sldId id="1146" r:id="rId12"/>
    <p:sldId id="1158" r:id="rId13"/>
    <p:sldId id="257" r:id="rId14"/>
    <p:sldId id="282" r:id="rId15"/>
    <p:sldId id="283" r:id="rId16"/>
    <p:sldId id="1159" r:id="rId17"/>
    <p:sldId id="1160" r:id="rId18"/>
    <p:sldId id="1165" r:id="rId19"/>
    <p:sldId id="256" r:id="rId20"/>
    <p:sldId id="264" r:id="rId21"/>
    <p:sldId id="1163" r:id="rId22"/>
    <p:sldId id="258" r:id="rId23"/>
    <p:sldId id="260" r:id="rId24"/>
    <p:sldId id="1164" r:id="rId25"/>
    <p:sldId id="262" r:id="rId26"/>
    <p:sldId id="259" r:id="rId27"/>
    <p:sldId id="263" r:id="rId28"/>
    <p:sldId id="1161" r:id="rId29"/>
    <p:sldId id="280" r:id="rId30"/>
    <p:sldId id="2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snapToGrid="0">
      <p:cViewPr varScale="1">
        <p:scale>
          <a:sx n="107" d="100"/>
          <a:sy n="107" d="100"/>
        </p:scale>
        <p:origin x="384"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04F54-F98E-43EC-8676-41DB66235A40}" type="datetimeFigureOut">
              <a:rPr lang="en-US" smtClean="0"/>
              <a:t>2/28/2024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D3DB7-ABF3-401D-AF1F-9727A735F494}" type="slidenum">
              <a:rPr lang="en-US" smtClean="0"/>
              <a:t>‹#›</a:t>
            </a:fld>
            <a:endParaRPr lang="en-US" dirty="0"/>
          </a:p>
        </p:txBody>
      </p:sp>
    </p:spTree>
    <p:extLst>
      <p:ext uri="{BB962C8B-B14F-4D97-AF65-F5344CB8AC3E}">
        <p14:creationId xmlns:p14="http://schemas.microsoft.com/office/powerpoint/2010/main" val="122879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31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6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19C035AD-3410-4C41-9296-79216EF70559}" type="datetime1">
              <a:rPr kumimoji="0" lang="en-US" sz="1200" b="0" i="0" u="none" strike="noStrike" kern="0" cap="none" spc="0" normalizeH="0" baseline="0" noProof="0" smtClean="0">
                <a:ln>
                  <a:noFill/>
                </a:ln>
                <a:solidFill>
                  <a:srgbClr val="888888"/>
                </a:solidFill>
                <a:effectLst/>
                <a:uLnTx/>
                <a:uFillTx/>
                <a:latin typeface="Calibri"/>
                <a:cs typeface="Calibri"/>
                <a:sym typeface="Calibri"/>
              </a:rPr>
              <a:t>2/28/2024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888"/>
                </a:solidFill>
                <a:effectLst/>
                <a:uLnTx/>
                <a:uFillTx/>
                <a:latin typeface="Calibri"/>
                <a:cs typeface="Calibri"/>
                <a:sym typeface="Calibri"/>
              </a:rPr>
              <a:t>9/21/2021</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7578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D123054E-7245-4C0F-A7DE-0CAAD8076BF3}" type="datetime1">
              <a:rPr kumimoji="0" lang="en-US" sz="1200" b="0" i="0" u="none" strike="noStrike" kern="0" cap="none" spc="0" normalizeH="0" baseline="0" noProof="0" smtClean="0">
                <a:ln>
                  <a:noFill/>
                </a:ln>
                <a:solidFill>
                  <a:srgbClr val="888888"/>
                </a:solidFill>
                <a:effectLst/>
                <a:uLnTx/>
                <a:uFillTx/>
                <a:latin typeface="Calibri"/>
                <a:cs typeface="Calibri"/>
                <a:sym typeface="Calibri"/>
              </a:rPr>
              <a:t>2/28/2024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888"/>
                </a:solidFill>
                <a:effectLst/>
                <a:uLnTx/>
                <a:uFillTx/>
                <a:latin typeface="Calibri"/>
                <a:cs typeface="Calibri"/>
                <a:sym typeface="Calibri"/>
              </a:rPr>
              <a:t>9/21/2021</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1946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1C8373-3852-4F4B-8C8C-3B45D59F2B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C9BAA3-3696-4F36-A9B2-E86F731BBA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553CAD1-FB1B-4C51-81D8-A7FF624910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E796AB9-AF94-4929-A7BF-4D82474BAD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1188D-7451-4512-94F8-85FBCF9A85F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42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2CBA-B031-A617-8297-DE4F9DABD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272A9-52AC-1DE5-6D4F-18E54A5E5D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0A7A9-3BAF-E48F-3AB9-DA4DFFE51E4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D98101-9CE1-4488-8AF4-0BECC326DE9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1C219B0-3D99-1ECD-5161-DFF1B7ACBA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95C8EC-98B2-A5A1-568A-1334209B1F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1F4ED-FB34-4E23-A7B4-29CD492702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739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heme" Target="../theme/theme5.xml"/><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C59EA794-B7BB-4416-B3BA-38E42D8F09AA}" type="datetime1">
              <a:rPr lang="en-US" smtClean="0"/>
              <a:t>2/28/2024</a:t>
            </a:fld>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9/21/2021</a:t>
            </a:r>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9679805"/>
      </p:ext>
    </p:extLst>
  </p:cSld>
  <p:clrMap bg1="lt1" tx1="dk1" bg2="dk2" tx2="lt2" accent1="accent1" accent2="accent2" accent3="accent3" accent4="accent4" accent5="accent5" accent6="accent6" hlink="hlink" folHlink="folHlink"/>
  <p:sldLayoutIdLst>
    <p:sldLayoutId id="2147483662" r:id="rId1"/>
    <p:sldLayoutId id="214748366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52317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6632583"/>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2127578950"/>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726914903"/>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101626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2742599"/>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E14649-360B-453D-8389-6C118D364D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46B04C-4AA2-44F3-8C00-373F08F12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7325C-46A4-464A-9155-A0C578021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9BAA3-3696-4F36-A9B2-E86F731BBA72}" type="datetimeFigureOut">
              <a:rPr lang="en-US" smtClean="0"/>
              <a:t>2/28/2024</a:t>
            </a:fld>
            <a:endParaRPr lang="en-US" dirty="0"/>
          </a:p>
        </p:txBody>
      </p:sp>
      <p:sp>
        <p:nvSpPr>
          <p:cNvPr id="5" name="Footer Placeholder 4">
            <a:extLst>
              <a:ext uri="{FF2B5EF4-FFF2-40B4-BE49-F238E27FC236}">
                <a16:creationId xmlns:a16="http://schemas.microsoft.com/office/drawing/2014/main" id="{AD9412B2-97A9-4E6F-8D4D-E9FE496BF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500858-911B-4D63-AF35-89D8905DA5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1188D-7451-4512-94F8-85FBCF9A85F9}" type="slidenum">
              <a:rPr lang="en-US" smtClean="0"/>
              <a:t>‹#›</a:t>
            </a:fld>
            <a:endParaRPr lang="en-US" dirty="0"/>
          </a:p>
        </p:txBody>
      </p:sp>
    </p:spTree>
    <p:extLst>
      <p:ext uri="{BB962C8B-B14F-4D97-AF65-F5344CB8AC3E}">
        <p14:creationId xmlns:p14="http://schemas.microsoft.com/office/powerpoint/2010/main" val="1020235834"/>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hyperlink" Target="https://www.surveymonkey.com/r/" TargetMode="Externa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urveymonkey.com/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39615" y="1122362"/>
            <a:ext cx="11271739" cy="196694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b="1" dirty="0">
                <a:solidFill>
                  <a:srgbClr val="C00000"/>
                </a:solidFill>
                <a:latin typeface="Calibri"/>
                <a:ea typeface="Calibri"/>
                <a:cs typeface="Calibri"/>
                <a:sym typeface="Calibri"/>
              </a:rPr>
              <a:t>Job Corps Center Physicians</a:t>
            </a:r>
            <a:br>
              <a:rPr lang="en-US" b="1" dirty="0">
                <a:solidFill>
                  <a:srgbClr val="C00000"/>
                </a:solidFill>
                <a:latin typeface="Calibri"/>
                <a:ea typeface="Calibri"/>
                <a:cs typeface="Calibri"/>
                <a:sym typeface="Calibri"/>
              </a:rPr>
            </a:br>
            <a:r>
              <a:rPr lang="en-US" b="1" dirty="0">
                <a:solidFill>
                  <a:srgbClr val="C00000"/>
                </a:solidFill>
                <a:latin typeface="Calibri"/>
                <a:ea typeface="Calibri"/>
                <a:cs typeface="Calibri"/>
                <a:sym typeface="Calibri"/>
              </a:rPr>
              <a:t>Monthly Teleconference</a:t>
            </a:r>
            <a:endParaRPr dirty="0">
              <a:solidFill>
                <a:srgbClr val="C00000"/>
              </a:solidFill>
            </a:endParaRPr>
          </a:p>
        </p:txBody>
      </p:sp>
      <p:sp>
        <p:nvSpPr>
          <p:cNvPr id="89" name="Google Shape;89;p13"/>
          <p:cNvSpPr txBox="1">
            <a:spLocks noGrp="1"/>
          </p:cNvSpPr>
          <p:nvPr>
            <p:ph type="subTitle" idx="1"/>
          </p:nvPr>
        </p:nvSpPr>
        <p:spPr>
          <a:xfrm>
            <a:off x="1752600" y="3347048"/>
            <a:ext cx="9237453" cy="3062377"/>
          </a:xfrm>
          <a:prstGeom prst="rect">
            <a:avLst/>
          </a:prstGeom>
          <a:noFill/>
          <a:ln>
            <a:noFill/>
          </a:ln>
        </p:spPr>
        <p:txBody>
          <a:bodyPr spcFirstLastPara="1" wrap="square" lIns="91425" tIns="45700" rIns="91425" bIns="45700" anchor="t" anchorCtr="0">
            <a:noAutofit/>
          </a:bodyPr>
          <a:lstStyle/>
          <a:p>
            <a:pPr marL="0" indent="0" algn="l">
              <a:lnSpc>
                <a:spcPct val="100000"/>
              </a:lnSpc>
              <a:spcBef>
                <a:spcPts val="0"/>
              </a:spcBef>
              <a:buSzPts val="3700"/>
            </a:pPr>
            <a:r>
              <a:rPr lang="en-US" sz="2200" b="1" dirty="0"/>
              <a:t>John Kulig MD MPH      		Region 1 Boston &amp; Region 2 Philadelphia</a:t>
            </a:r>
          </a:p>
          <a:p>
            <a:pPr marL="0" indent="0" algn="l">
              <a:lnSpc>
                <a:spcPct val="100000"/>
              </a:lnSpc>
              <a:spcBef>
                <a:spcPts val="0"/>
              </a:spcBef>
              <a:buSzPts val="3700"/>
            </a:pPr>
            <a:r>
              <a:rPr lang="en-US" sz="2200" b="1" dirty="0"/>
              <a:t>Sara Mackenzie MD MPH	Region 6 San Francisco</a:t>
            </a:r>
          </a:p>
          <a:p>
            <a:pPr marL="0" indent="0" algn="l">
              <a:lnSpc>
                <a:spcPct val="100000"/>
              </a:lnSpc>
              <a:spcBef>
                <a:spcPts val="0"/>
              </a:spcBef>
              <a:buSzPts val="3700"/>
            </a:pPr>
            <a:r>
              <a:rPr lang="en-US" sz="2200" b="1" dirty="0"/>
              <a:t>Drew Alexander MD     		Region 4 Dallas</a:t>
            </a:r>
          </a:p>
          <a:p>
            <a:pPr marL="0" indent="0" algn="l">
              <a:lnSpc>
                <a:spcPct val="100000"/>
              </a:lnSpc>
              <a:spcBef>
                <a:spcPts val="0"/>
              </a:spcBef>
              <a:buSzPts val="3700"/>
            </a:pPr>
            <a:r>
              <a:rPr lang="en-US" sz="2200" b="1" dirty="0"/>
              <a:t>Gary Strokosch MD       		Region 3 Atlanta &amp; Region 5 Chicago</a:t>
            </a:r>
          </a:p>
          <a:p>
            <a:pPr marL="0" indent="0" algn="l">
              <a:lnSpc>
                <a:spcPct val="100000"/>
              </a:lnSpc>
              <a:spcBef>
                <a:spcPts val="0"/>
              </a:spcBef>
              <a:buSzPts val="3700"/>
            </a:pPr>
            <a:r>
              <a:rPr lang="en-US" sz="2200" b="1" dirty="0">
                <a:solidFill>
                  <a:srgbClr val="FF0000"/>
                </a:solidFill>
              </a:rPr>
              <a:t>HIPAA compliant messages        	</a:t>
            </a:r>
            <a:r>
              <a:rPr lang="en-US" sz="2200" b="1" dirty="0"/>
              <a:t>use @jobcorps.org email address</a:t>
            </a:r>
          </a:p>
          <a:p>
            <a:pPr marL="0" indent="0" algn="l">
              <a:spcBef>
                <a:spcPts val="0"/>
              </a:spcBef>
              <a:buSzPts val="3700"/>
            </a:pPr>
            <a:r>
              <a:rPr lang="en-US" sz="2200" b="1" dirty="0">
                <a:solidFill>
                  <a:srgbClr val="0000FF"/>
                </a:solidFill>
              </a:rPr>
              <a:t>	</a:t>
            </a:r>
            <a:endParaRPr lang="en-US" sz="2200" dirty="0">
              <a:solidFill>
                <a:srgbClr val="0000FF"/>
              </a:solidFill>
            </a:endParaRPr>
          </a:p>
          <a:p>
            <a:pPr marL="0" indent="0" algn="l">
              <a:spcBef>
                <a:spcPts val="0"/>
              </a:spcBef>
              <a:buSzPts val="3700"/>
            </a:pPr>
            <a:r>
              <a:rPr lang="en-US" sz="2200" b="1" dirty="0"/>
              <a:t>   </a:t>
            </a:r>
          </a:p>
          <a:p>
            <a:pPr marL="0" indent="0">
              <a:spcBef>
                <a:spcPts val="0"/>
              </a:spcBef>
              <a:buSzPts val="3700"/>
            </a:pPr>
            <a:r>
              <a:rPr lang="en-US" sz="2200" b="1" dirty="0"/>
              <a:t>Wednesday, April 26</a:t>
            </a:r>
            <a:r>
              <a:rPr lang="en-US" sz="2200" b="1" baseline="30000" dirty="0"/>
              <a:t>th</a:t>
            </a:r>
            <a:r>
              <a:rPr lang="en-US" sz="2200" b="1" dirty="0"/>
              <a:t>, 2023</a:t>
            </a:r>
            <a:endParaRPr lang="en-US" sz="2200" dirty="0">
              <a:solidFill>
                <a:schemeClr val="tx1"/>
              </a:solidFill>
            </a:endParaRPr>
          </a:p>
        </p:txBody>
      </p:sp>
    </p:spTree>
    <p:extLst>
      <p:ext uri="{BB962C8B-B14F-4D97-AF65-F5344CB8AC3E}">
        <p14:creationId xmlns:p14="http://schemas.microsoft.com/office/powerpoint/2010/main" val="290788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E81A-73A4-2103-C6D7-19530B5C1D58}"/>
              </a:ext>
            </a:extLst>
          </p:cNvPr>
          <p:cNvSpPr>
            <a:spLocks noGrp="1"/>
          </p:cNvSpPr>
          <p:nvPr>
            <p:ph type="title"/>
          </p:nvPr>
        </p:nvSpPr>
        <p:spPr>
          <a:xfrm>
            <a:off x="762000" y="308071"/>
            <a:ext cx="10668000" cy="911129"/>
          </a:xfrm>
        </p:spPr>
        <p:txBody>
          <a:bodyPr/>
          <a:lstStyle/>
          <a:p>
            <a:r>
              <a:rPr lang="en-US" b="0" dirty="0">
                <a:solidFill>
                  <a:srgbClr val="C00000"/>
                </a:solidFill>
              </a:rPr>
              <a:t>Staff Preparedness for Student Drug Overdose</a:t>
            </a:r>
          </a:p>
        </p:txBody>
      </p:sp>
      <p:sp>
        <p:nvSpPr>
          <p:cNvPr id="3" name="Text Placeholder 2">
            <a:extLst>
              <a:ext uri="{FF2B5EF4-FFF2-40B4-BE49-F238E27FC236}">
                <a16:creationId xmlns:a16="http://schemas.microsoft.com/office/drawing/2014/main" id="{FA4724B3-2CE8-4636-51C4-32E0A1C8CB15}"/>
              </a:ext>
            </a:extLst>
          </p:cNvPr>
          <p:cNvSpPr>
            <a:spLocks noGrp="1"/>
          </p:cNvSpPr>
          <p:nvPr>
            <p:ph type="body" idx="1"/>
          </p:nvPr>
        </p:nvSpPr>
        <p:spPr>
          <a:xfrm>
            <a:off x="952149" y="1716847"/>
            <a:ext cx="10287701" cy="4062651"/>
          </a:xfrm>
        </p:spPr>
        <p:txBody>
          <a:bodyPr>
            <a:normAutofit fontScale="92500" lnSpcReduction="20000"/>
          </a:bodyPr>
          <a:lstStyle/>
          <a:p>
            <a:pPr marL="0" indent="0">
              <a:buNone/>
            </a:pPr>
            <a:r>
              <a:rPr lang="en-US" sz="2400" dirty="0"/>
              <a:t>Staff training:</a:t>
            </a:r>
          </a:p>
          <a:p>
            <a:pPr marL="457200" indent="-457200">
              <a:buFont typeface="Arial" panose="020B0604020202020204" pitchFamily="34" charset="0"/>
              <a:buChar char="•"/>
            </a:pPr>
            <a:r>
              <a:rPr lang="en-US" sz="2400" dirty="0"/>
              <a:t>CPR/First Aid</a:t>
            </a:r>
          </a:p>
          <a:p>
            <a:pPr marL="457200" indent="-457200">
              <a:buFont typeface="Arial" panose="020B0604020202020204" pitchFamily="34" charset="0"/>
              <a:buChar char="•"/>
            </a:pPr>
            <a:r>
              <a:rPr lang="en-US" sz="2400" dirty="0"/>
              <a:t>Recognition of substance use symptoms</a:t>
            </a:r>
          </a:p>
          <a:p>
            <a:pPr marL="457200" indent="-457200">
              <a:buFont typeface="Arial" panose="020B0604020202020204" pitchFamily="34" charset="0"/>
              <a:buChar char="•"/>
            </a:pPr>
            <a:r>
              <a:rPr lang="en-US" sz="2400" dirty="0"/>
              <a:t>Administration of Narcan</a:t>
            </a:r>
          </a:p>
          <a:p>
            <a:pPr marL="0" indent="0">
              <a:buNone/>
            </a:pPr>
            <a:r>
              <a:rPr lang="en-US" sz="2400" dirty="0"/>
              <a:t>Staff knowledge:</a:t>
            </a:r>
          </a:p>
          <a:p>
            <a:pPr marL="457200" indent="-457200">
              <a:buFont typeface="Arial" panose="020B0604020202020204" pitchFamily="34" charset="0"/>
              <a:buChar char="•"/>
            </a:pPr>
            <a:r>
              <a:rPr lang="en-US" sz="2400" dirty="0"/>
              <a:t>Location of emergency kits with </a:t>
            </a:r>
            <a:r>
              <a:rPr lang="en-US" sz="2400" dirty="0" err="1"/>
              <a:t>Ambu</a:t>
            </a:r>
            <a:r>
              <a:rPr lang="en-US" sz="2400" dirty="0"/>
              <a:t> bags on center</a:t>
            </a:r>
          </a:p>
          <a:p>
            <a:pPr marL="457200" indent="-457200">
              <a:buFont typeface="Arial" panose="020B0604020202020204" pitchFamily="34" charset="0"/>
              <a:buChar char="•"/>
            </a:pPr>
            <a:r>
              <a:rPr lang="en-US" sz="2400" dirty="0"/>
              <a:t>Location of automated external defibrillators (AEDs) on center</a:t>
            </a:r>
          </a:p>
          <a:p>
            <a:pPr marL="457200" indent="-457200">
              <a:buFont typeface="Arial" panose="020B0604020202020204" pitchFamily="34" charset="0"/>
              <a:buChar char="•"/>
            </a:pPr>
            <a:r>
              <a:rPr lang="en-US" sz="2400" dirty="0"/>
              <a:t>Location of nearest Narcan – multiple sites on center, center vehicles</a:t>
            </a:r>
          </a:p>
          <a:p>
            <a:pPr marL="0" indent="0">
              <a:buNone/>
            </a:pPr>
            <a:r>
              <a:rPr lang="en-US" sz="2400" dirty="0"/>
              <a:t>Note that Narcan nasal spray can be administered as one squirt every 2 to 3 minutes until EMS arrives.  Narcan is not harmful, even when not clinically indicated, as with a non-opioid overdose.</a:t>
            </a:r>
          </a:p>
        </p:txBody>
      </p:sp>
    </p:spTree>
    <p:extLst>
      <p:ext uri="{BB962C8B-B14F-4D97-AF65-F5344CB8AC3E}">
        <p14:creationId xmlns:p14="http://schemas.microsoft.com/office/powerpoint/2010/main" val="302706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AE3F-C710-14E8-B66A-2F99FDB65384}"/>
              </a:ext>
            </a:extLst>
          </p:cNvPr>
          <p:cNvSpPr>
            <a:spLocks noGrp="1"/>
          </p:cNvSpPr>
          <p:nvPr>
            <p:ph type="title"/>
          </p:nvPr>
        </p:nvSpPr>
        <p:spPr/>
        <p:txBody>
          <a:bodyPr/>
          <a:lstStyle/>
          <a:p>
            <a:r>
              <a:rPr lang="en-US" dirty="0">
                <a:solidFill>
                  <a:srgbClr val="C00000"/>
                </a:solidFill>
              </a:rPr>
              <a:t>Medication Assisted Treatment (MAT) for</a:t>
            </a:r>
            <a:br>
              <a:rPr lang="en-US" dirty="0">
                <a:solidFill>
                  <a:srgbClr val="C00000"/>
                </a:solidFill>
              </a:rPr>
            </a:br>
            <a:r>
              <a:rPr lang="en-US" dirty="0">
                <a:solidFill>
                  <a:srgbClr val="C00000"/>
                </a:solidFill>
              </a:rPr>
              <a:t>Opioid Use Disorder</a:t>
            </a:r>
          </a:p>
        </p:txBody>
      </p:sp>
      <p:sp>
        <p:nvSpPr>
          <p:cNvPr id="3" name="Text Placeholder 2">
            <a:extLst>
              <a:ext uri="{FF2B5EF4-FFF2-40B4-BE49-F238E27FC236}">
                <a16:creationId xmlns:a16="http://schemas.microsoft.com/office/drawing/2014/main" id="{ECBC27B7-16B9-94D2-49AC-2009150996B6}"/>
              </a:ext>
            </a:extLst>
          </p:cNvPr>
          <p:cNvSpPr>
            <a:spLocks noGrp="1"/>
          </p:cNvSpPr>
          <p:nvPr>
            <p:ph type="body" idx="1"/>
          </p:nvPr>
        </p:nvSpPr>
        <p:spPr/>
        <p:txBody>
          <a:bodyPr/>
          <a:lstStyle/>
          <a:p>
            <a:pPr marL="114300" indent="0">
              <a:buNone/>
            </a:pPr>
            <a:r>
              <a:rPr lang="en-US" sz="2000" dirty="0"/>
              <a:t>November 18, 2016 </a:t>
            </a:r>
          </a:p>
          <a:p>
            <a:pPr marL="114300" indent="0">
              <a:buNone/>
            </a:pPr>
            <a:r>
              <a:rPr lang="en-US" sz="2000" dirty="0"/>
              <a:t>DIRECTIVE: JOB CORPS PROGRAM INSTRUCTION NOTICE NO. 16-21 </a:t>
            </a:r>
          </a:p>
          <a:p>
            <a:pPr marL="114300" indent="0">
              <a:buNone/>
            </a:pPr>
            <a:r>
              <a:rPr lang="en-US" sz="2000" dirty="0"/>
              <a:t>“Medication Assisted Treatment (MAT) for Opioid Addiction in Job Corps”</a:t>
            </a:r>
          </a:p>
          <a:p>
            <a:r>
              <a:rPr lang="en-US" sz="2000" dirty="0"/>
              <a:t>Centers need to consider the logistics of the individual’s MAT participation as it relates to Job Corps program requirements. MAT will occur off center because Job Corps does not provide addiction treatment services or long-term therapy.</a:t>
            </a:r>
          </a:p>
          <a:p>
            <a:r>
              <a:rPr lang="en-US" sz="2000" dirty="0"/>
              <a:t>Options:</a:t>
            </a:r>
          </a:p>
          <a:p>
            <a:pPr marL="114300" indent="0">
              <a:buNone/>
            </a:pPr>
            <a:r>
              <a:rPr lang="en-US" sz="2000" dirty="0"/>
              <a:t>	Daily methadone by mouth – licensed clinics only</a:t>
            </a:r>
          </a:p>
          <a:p>
            <a:pPr marL="114300" indent="0">
              <a:buNone/>
            </a:pPr>
            <a:r>
              <a:rPr lang="en-US" sz="2000" dirty="0"/>
              <a:t>	Daily sublingual buprenorphine/naloxone</a:t>
            </a:r>
          </a:p>
          <a:p>
            <a:pPr marL="114300" indent="0">
              <a:buNone/>
            </a:pPr>
            <a:r>
              <a:rPr lang="en-US" sz="2000" dirty="0"/>
              <a:t>	Buprenorphine/naloxone subdermal implant – 6 months</a:t>
            </a:r>
          </a:p>
          <a:p>
            <a:pPr marL="114300" indent="0">
              <a:buNone/>
            </a:pPr>
            <a:r>
              <a:rPr lang="en-US" sz="2000" dirty="0"/>
              <a:t>	Monthly naltrexone intramuscular injection</a:t>
            </a:r>
          </a:p>
        </p:txBody>
      </p:sp>
    </p:spTree>
    <p:extLst>
      <p:ext uri="{BB962C8B-B14F-4D97-AF65-F5344CB8AC3E}">
        <p14:creationId xmlns:p14="http://schemas.microsoft.com/office/powerpoint/2010/main" val="68107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AE3F-C710-14E8-B66A-2F99FDB65384}"/>
              </a:ext>
            </a:extLst>
          </p:cNvPr>
          <p:cNvSpPr>
            <a:spLocks noGrp="1"/>
          </p:cNvSpPr>
          <p:nvPr>
            <p:ph type="title"/>
          </p:nvPr>
        </p:nvSpPr>
        <p:spPr/>
        <p:txBody>
          <a:bodyPr/>
          <a:lstStyle/>
          <a:p>
            <a:r>
              <a:rPr lang="en-US" dirty="0">
                <a:solidFill>
                  <a:srgbClr val="C00000"/>
                </a:solidFill>
              </a:rPr>
              <a:t>Controlled Substances in Lockboxes</a:t>
            </a:r>
          </a:p>
        </p:txBody>
      </p:sp>
      <p:sp>
        <p:nvSpPr>
          <p:cNvPr id="3" name="Text Placeholder 2">
            <a:extLst>
              <a:ext uri="{FF2B5EF4-FFF2-40B4-BE49-F238E27FC236}">
                <a16:creationId xmlns:a16="http://schemas.microsoft.com/office/drawing/2014/main" id="{ECBC27B7-16B9-94D2-49AC-2009150996B6}"/>
              </a:ext>
            </a:extLst>
          </p:cNvPr>
          <p:cNvSpPr>
            <a:spLocks noGrp="1"/>
          </p:cNvSpPr>
          <p:nvPr>
            <p:ph type="body" idx="1"/>
          </p:nvPr>
        </p:nvSpPr>
        <p:spPr>
          <a:xfrm>
            <a:off x="838200" y="1825624"/>
            <a:ext cx="10515600" cy="4773583"/>
          </a:xfrm>
        </p:spPr>
        <p:txBody>
          <a:bodyPr/>
          <a:lstStyle/>
          <a:p>
            <a:r>
              <a:rPr lang="en-US" dirty="0"/>
              <a:t>Centers may choose to dispense controlled substances exclusively in the Wellness Center, but . . .</a:t>
            </a:r>
          </a:p>
          <a:p>
            <a:r>
              <a:rPr lang="en-US" dirty="0"/>
              <a:t>Storage of controlled substances in the student lockboxes is NOT prohibited</a:t>
            </a:r>
          </a:p>
          <a:p>
            <a:r>
              <a:rPr lang="en-US" dirty="0"/>
              <a:t>Quantities of medication in the lockboxes should be limited to a 7-day supply with resupply and collection of the Controlled Medication Observation Record (CMORs) weekly</a:t>
            </a:r>
          </a:p>
          <a:p>
            <a:r>
              <a:rPr lang="en-US" dirty="0"/>
              <a:t>Controlled substances on center are almost exclusively psychostimulant medications for ADHD</a:t>
            </a:r>
          </a:p>
          <a:p>
            <a:r>
              <a:rPr lang="en-US" dirty="0"/>
              <a:t>Weekend dosing may not be needed if not driving or studying</a:t>
            </a:r>
          </a:p>
          <a:p>
            <a:endParaRPr lang="en-US" dirty="0"/>
          </a:p>
        </p:txBody>
      </p:sp>
    </p:spTree>
    <p:extLst>
      <p:ext uri="{BB962C8B-B14F-4D97-AF65-F5344CB8AC3E}">
        <p14:creationId xmlns:p14="http://schemas.microsoft.com/office/powerpoint/2010/main" val="271117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DE0DC-CE54-A7E2-141C-5CCB41FC21CA}"/>
              </a:ext>
            </a:extLst>
          </p:cNvPr>
          <p:cNvPicPr>
            <a:picLocks noChangeAspect="1"/>
          </p:cNvPicPr>
          <p:nvPr/>
        </p:nvPicPr>
        <p:blipFill>
          <a:blip r:embed="rId2"/>
          <a:stretch>
            <a:fillRect/>
          </a:stretch>
        </p:blipFill>
        <p:spPr>
          <a:xfrm>
            <a:off x="914401" y="300288"/>
            <a:ext cx="10222302" cy="6344877"/>
          </a:xfrm>
          <a:prstGeom prst="rect">
            <a:avLst/>
          </a:prstGeom>
        </p:spPr>
      </p:pic>
    </p:spTree>
    <p:extLst>
      <p:ext uri="{BB962C8B-B14F-4D97-AF65-F5344CB8AC3E}">
        <p14:creationId xmlns:p14="http://schemas.microsoft.com/office/powerpoint/2010/main" val="7427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7773-0B4F-1FDC-FEC6-00016A67588D}"/>
              </a:ext>
            </a:extLst>
          </p:cNvPr>
          <p:cNvSpPr>
            <a:spLocks noGrp="1"/>
          </p:cNvSpPr>
          <p:nvPr>
            <p:ph type="title"/>
          </p:nvPr>
        </p:nvSpPr>
        <p:spPr/>
        <p:txBody>
          <a:bodyPr/>
          <a:lstStyle/>
          <a:p>
            <a:r>
              <a:rPr lang="en-US" dirty="0">
                <a:solidFill>
                  <a:srgbClr val="C00000"/>
                </a:solidFill>
              </a:rPr>
              <a:t>Getting the Conversation Started</a:t>
            </a:r>
          </a:p>
        </p:txBody>
      </p:sp>
      <p:sp>
        <p:nvSpPr>
          <p:cNvPr id="3" name="Content Placeholder 2">
            <a:extLst>
              <a:ext uri="{FF2B5EF4-FFF2-40B4-BE49-F238E27FC236}">
                <a16:creationId xmlns:a16="http://schemas.microsoft.com/office/drawing/2014/main" id="{E30A45C9-5614-FEDB-93FF-0EBCA616FB7B}"/>
              </a:ext>
            </a:extLst>
          </p:cNvPr>
          <p:cNvSpPr>
            <a:spLocks noGrp="1"/>
          </p:cNvSpPr>
          <p:nvPr>
            <p:ph idx="1"/>
          </p:nvPr>
        </p:nvSpPr>
        <p:spPr>
          <a:xfrm>
            <a:off x="838199" y="1825625"/>
            <a:ext cx="11100759" cy="4351338"/>
          </a:xfrm>
        </p:spPr>
        <p:txBody>
          <a:bodyPr>
            <a:normAutofit fontScale="92500" lnSpcReduction="20000"/>
          </a:bodyPr>
          <a:lstStyle/>
          <a:p>
            <a:r>
              <a:rPr lang="en-US" dirty="0"/>
              <a:t>Assess your own comfort by discussing sex with various patient groups. Identify any biases that you may have. If you are uncomfortable talking about sex and sexuality, your patient will be too. </a:t>
            </a:r>
          </a:p>
          <a:p>
            <a:pPr marL="0" indent="0">
              <a:buNone/>
            </a:pPr>
            <a:r>
              <a:rPr lang="en-US" dirty="0"/>
              <a:t>• Avoid making assumptions about your patient based on age, appearance,</a:t>
            </a:r>
          </a:p>
          <a:p>
            <a:pPr marL="0" indent="0">
              <a:buNone/>
            </a:pPr>
            <a:r>
              <a:rPr lang="en-US" dirty="0"/>
              <a:t>   marital status, or any other factor. </a:t>
            </a:r>
          </a:p>
          <a:p>
            <a:pPr marL="0" indent="0">
              <a:buNone/>
            </a:pPr>
            <a:r>
              <a:rPr lang="en-US" dirty="0"/>
              <a:t>• Gather your patient’s basic information during the initial clinic assessment.</a:t>
            </a:r>
          </a:p>
          <a:p>
            <a:pPr marL="0" indent="0">
              <a:buNone/>
            </a:pPr>
            <a:r>
              <a:rPr lang="en-US" dirty="0"/>
              <a:t>   This includes their name, pronouns, sexual orientation, and gender identity. </a:t>
            </a:r>
          </a:p>
          <a:p>
            <a:pPr marL="0" indent="0">
              <a:buNone/>
            </a:pPr>
            <a:r>
              <a:rPr lang="en-US" dirty="0"/>
              <a:t>• For gender identity, incorporate a two-step method into the assessment.</a:t>
            </a:r>
          </a:p>
          <a:p>
            <a:pPr marL="0" indent="0">
              <a:buNone/>
            </a:pPr>
            <a:r>
              <a:rPr lang="en-US" dirty="0"/>
              <a:t>   Ask for their sex assigned at birth (female, male, or decline to answer) and</a:t>
            </a:r>
          </a:p>
          <a:p>
            <a:pPr marL="0" indent="0">
              <a:buNone/>
            </a:pPr>
            <a:r>
              <a:rPr lang="en-US" dirty="0"/>
              <a:t>   then current gender identity (female, male, transgender female, transgender</a:t>
            </a:r>
          </a:p>
          <a:p>
            <a:pPr marL="0" indent="0">
              <a:buNone/>
            </a:pPr>
            <a:r>
              <a:rPr lang="en-US" dirty="0"/>
              <a:t>   male, gender diverse, additional gender category, or decline to answer).</a:t>
            </a:r>
          </a:p>
        </p:txBody>
      </p:sp>
    </p:spTree>
    <p:extLst>
      <p:ext uri="{BB962C8B-B14F-4D97-AF65-F5344CB8AC3E}">
        <p14:creationId xmlns:p14="http://schemas.microsoft.com/office/powerpoint/2010/main" val="313782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7773-0B4F-1FDC-FEC6-00016A67588D}"/>
              </a:ext>
            </a:extLst>
          </p:cNvPr>
          <p:cNvSpPr>
            <a:spLocks noGrp="1"/>
          </p:cNvSpPr>
          <p:nvPr>
            <p:ph type="title"/>
          </p:nvPr>
        </p:nvSpPr>
        <p:spPr/>
        <p:txBody>
          <a:bodyPr/>
          <a:lstStyle/>
          <a:p>
            <a:r>
              <a:rPr lang="en-US" dirty="0">
                <a:solidFill>
                  <a:srgbClr val="C00000"/>
                </a:solidFill>
              </a:rPr>
              <a:t>Getting the Conversation Started</a:t>
            </a:r>
          </a:p>
        </p:txBody>
      </p:sp>
      <p:sp>
        <p:nvSpPr>
          <p:cNvPr id="3" name="Content Placeholder 2">
            <a:extLst>
              <a:ext uri="{FF2B5EF4-FFF2-40B4-BE49-F238E27FC236}">
                <a16:creationId xmlns:a16="http://schemas.microsoft.com/office/drawing/2014/main" id="{E30A45C9-5614-FEDB-93FF-0EBCA616FB7B}"/>
              </a:ext>
            </a:extLst>
          </p:cNvPr>
          <p:cNvSpPr>
            <a:spLocks noGrp="1"/>
          </p:cNvSpPr>
          <p:nvPr>
            <p:ph idx="1"/>
          </p:nvPr>
        </p:nvSpPr>
        <p:spPr>
          <a:xfrm>
            <a:off x="838200" y="1815353"/>
            <a:ext cx="10515600" cy="4011986"/>
          </a:xfrm>
        </p:spPr>
        <p:txBody>
          <a:bodyPr>
            <a:normAutofit lnSpcReduction="10000"/>
          </a:bodyPr>
          <a:lstStyle/>
          <a:p>
            <a:r>
              <a:rPr lang="en-US" dirty="0"/>
              <a:t>Ask for correct pronouns and terminology. Use the pronouns they share and support the patient’s current gender identity, even if their anatomy does not match that identity. </a:t>
            </a:r>
          </a:p>
          <a:p>
            <a:pPr marL="0" indent="0">
              <a:buNone/>
            </a:pPr>
            <a:r>
              <a:rPr lang="en-US" dirty="0"/>
              <a:t>• Use neutral and inclusive terms such as “partner.” </a:t>
            </a:r>
          </a:p>
          <a:p>
            <a:pPr marL="0" indent="0">
              <a:buNone/>
            </a:pPr>
            <a:r>
              <a:rPr lang="en-US" dirty="0"/>
              <a:t>• Make your patient feel comfortable by establishing a rapport before</a:t>
            </a:r>
          </a:p>
          <a:p>
            <a:pPr marL="0" indent="0">
              <a:buNone/>
            </a:pPr>
            <a:r>
              <a:rPr lang="en-US" dirty="0"/>
              <a:t>   asking sensitive questions. </a:t>
            </a:r>
          </a:p>
          <a:p>
            <a:pPr marL="0" indent="0">
              <a:buNone/>
            </a:pPr>
            <a:r>
              <a:rPr lang="en-US" dirty="0"/>
              <a:t>• Ask other people to step into the waiting room while you talk with</a:t>
            </a:r>
          </a:p>
          <a:p>
            <a:pPr marL="0" indent="0">
              <a:buNone/>
            </a:pPr>
            <a:r>
              <a:rPr lang="en-US" dirty="0"/>
              <a:t>   your patient privately. </a:t>
            </a:r>
          </a:p>
          <a:p>
            <a:r>
              <a:rPr lang="en-US" dirty="0"/>
              <a:t>Family members should not serve as interpreters.</a:t>
            </a:r>
          </a:p>
          <a:p>
            <a:pPr marL="0" indent="0">
              <a:buNone/>
            </a:pPr>
            <a:endParaRPr lang="en-US" dirty="0"/>
          </a:p>
        </p:txBody>
      </p:sp>
    </p:spTree>
    <p:extLst>
      <p:ext uri="{BB962C8B-B14F-4D97-AF65-F5344CB8AC3E}">
        <p14:creationId xmlns:p14="http://schemas.microsoft.com/office/powerpoint/2010/main" val="2733146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7773-0B4F-1FDC-FEC6-00016A67588D}"/>
              </a:ext>
            </a:extLst>
          </p:cNvPr>
          <p:cNvSpPr>
            <a:spLocks noGrp="1"/>
          </p:cNvSpPr>
          <p:nvPr>
            <p:ph type="title"/>
          </p:nvPr>
        </p:nvSpPr>
        <p:spPr/>
        <p:txBody>
          <a:bodyPr/>
          <a:lstStyle/>
          <a:p>
            <a:r>
              <a:rPr lang="en-US" dirty="0">
                <a:solidFill>
                  <a:srgbClr val="C00000"/>
                </a:solidFill>
              </a:rPr>
              <a:t>Keeping the Conversation Going </a:t>
            </a:r>
          </a:p>
        </p:txBody>
      </p:sp>
      <p:sp>
        <p:nvSpPr>
          <p:cNvPr id="3" name="Content Placeholder 2">
            <a:extLst>
              <a:ext uri="{FF2B5EF4-FFF2-40B4-BE49-F238E27FC236}">
                <a16:creationId xmlns:a16="http://schemas.microsoft.com/office/drawing/2014/main" id="{E30A45C9-5614-FEDB-93FF-0EBCA616FB7B}"/>
              </a:ext>
            </a:extLst>
          </p:cNvPr>
          <p:cNvSpPr>
            <a:spLocks noGrp="1"/>
          </p:cNvSpPr>
          <p:nvPr>
            <p:ph idx="1"/>
          </p:nvPr>
        </p:nvSpPr>
        <p:spPr/>
        <p:txBody>
          <a:bodyPr>
            <a:normAutofit fontScale="92500" lnSpcReduction="20000"/>
          </a:bodyPr>
          <a:lstStyle/>
          <a:p>
            <a:pPr marL="0" indent="0">
              <a:buNone/>
            </a:pPr>
            <a:r>
              <a:rPr lang="en-US" dirty="0"/>
              <a:t>• Let your patient know that you ask everyone these questions. </a:t>
            </a:r>
          </a:p>
          <a:p>
            <a:pPr marL="0" indent="0">
              <a:buNone/>
            </a:pPr>
            <a:r>
              <a:rPr lang="en-US" dirty="0"/>
              <a:t>• Transition into asking sensitive questions. </a:t>
            </a:r>
          </a:p>
          <a:p>
            <a:pPr marL="0" indent="0">
              <a:buNone/>
            </a:pPr>
            <a:r>
              <a:rPr lang="en-US" dirty="0"/>
              <a:t>• Pose your questions in a non-judgmental manner. </a:t>
            </a:r>
          </a:p>
          <a:p>
            <a:pPr marL="0" indent="0">
              <a:buNone/>
            </a:pPr>
            <a:r>
              <a:rPr lang="en-US" dirty="0"/>
              <a:t>• Try not to react overtly, even if you feel uncomfortable or</a:t>
            </a:r>
          </a:p>
          <a:p>
            <a:pPr marL="0" indent="0">
              <a:buNone/>
            </a:pPr>
            <a:r>
              <a:rPr lang="en-US" dirty="0"/>
              <a:t>   embarrassed. Pay attention to your body language and posture. </a:t>
            </a:r>
          </a:p>
          <a:p>
            <a:pPr marL="0" indent="0">
              <a:buNone/>
            </a:pPr>
            <a:r>
              <a:rPr lang="en-US" dirty="0"/>
              <a:t>• Rephrase your questions or briefly explain why you are asking a</a:t>
            </a:r>
          </a:p>
          <a:p>
            <a:pPr marL="0" indent="0">
              <a:buNone/>
            </a:pPr>
            <a:r>
              <a:rPr lang="en-US" dirty="0"/>
              <a:t>   question if a patient seems offended or reluctant to answer. </a:t>
            </a:r>
          </a:p>
          <a:p>
            <a:pPr marL="0" indent="0">
              <a:buNone/>
            </a:pPr>
            <a:r>
              <a:rPr lang="en-US" dirty="0"/>
              <a:t>• Ensure that you and your patient share an understanding of the terms</a:t>
            </a:r>
          </a:p>
          <a:p>
            <a:pPr marL="0" indent="0">
              <a:buNone/>
            </a:pPr>
            <a:r>
              <a:rPr lang="en-US" dirty="0"/>
              <a:t>   being used, to avoid confusion. If you are not familiar with a term your</a:t>
            </a:r>
          </a:p>
          <a:p>
            <a:pPr marL="0" indent="0">
              <a:buNone/>
            </a:pPr>
            <a:r>
              <a:rPr lang="en-US" dirty="0"/>
              <a:t>   patient used, ask for an explanation.</a:t>
            </a:r>
          </a:p>
        </p:txBody>
      </p:sp>
    </p:spTree>
    <p:extLst>
      <p:ext uri="{BB962C8B-B14F-4D97-AF65-F5344CB8AC3E}">
        <p14:creationId xmlns:p14="http://schemas.microsoft.com/office/powerpoint/2010/main" val="333451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7773-0B4F-1FDC-FEC6-00016A67588D}"/>
              </a:ext>
            </a:extLst>
          </p:cNvPr>
          <p:cNvSpPr>
            <a:spLocks noGrp="1"/>
          </p:cNvSpPr>
          <p:nvPr>
            <p:ph type="title"/>
          </p:nvPr>
        </p:nvSpPr>
        <p:spPr/>
        <p:txBody>
          <a:bodyPr/>
          <a:lstStyle/>
          <a:p>
            <a:r>
              <a:rPr lang="en-US" dirty="0">
                <a:solidFill>
                  <a:srgbClr val="C00000"/>
                </a:solidFill>
              </a:rPr>
              <a:t>The 5 Ps approach to taking a sexual history</a:t>
            </a:r>
          </a:p>
        </p:txBody>
      </p:sp>
      <p:pic>
        <p:nvPicPr>
          <p:cNvPr id="5" name="Content Placeholder 4">
            <a:extLst>
              <a:ext uri="{FF2B5EF4-FFF2-40B4-BE49-F238E27FC236}">
                <a16:creationId xmlns:a16="http://schemas.microsoft.com/office/drawing/2014/main" id="{2CA8E369-E476-C060-F35C-27079857A2B8}"/>
              </a:ext>
            </a:extLst>
          </p:cNvPr>
          <p:cNvPicPr>
            <a:picLocks noGrp="1" noChangeAspect="1"/>
          </p:cNvPicPr>
          <p:nvPr>
            <p:ph idx="1"/>
          </p:nvPr>
        </p:nvPicPr>
        <p:blipFill>
          <a:blip r:embed="rId2"/>
          <a:stretch>
            <a:fillRect/>
          </a:stretch>
        </p:blipFill>
        <p:spPr>
          <a:xfrm>
            <a:off x="359610" y="2345234"/>
            <a:ext cx="2009226" cy="2663020"/>
          </a:xfrm>
        </p:spPr>
      </p:pic>
      <p:pic>
        <p:nvPicPr>
          <p:cNvPr id="7" name="Picture 6">
            <a:extLst>
              <a:ext uri="{FF2B5EF4-FFF2-40B4-BE49-F238E27FC236}">
                <a16:creationId xmlns:a16="http://schemas.microsoft.com/office/drawing/2014/main" id="{DB0E1505-34E8-D5F9-102C-BBAECD6806DB}"/>
              </a:ext>
            </a:extLst>
          </p:cNvPr>
          <p:cNvPicPr>
            <a:picLocks noChangeAspect="1"/>
          </p:cNvPicPr>
          <p:nvPr/>
        </p:nvPicPr>
        <p:blipFill>
          <a:blip r:embed="rId3"/>
          <a:stretch>
            <a:fillRect/>
          </a:stretch>
        </p:blipFill>
        <p:spPr>
          <a:xfrm>
            <a:off x="2752656" y="2412009"/>
            <a:ext cx="1673770" cy="3115071"/>
          </a:xfrm>
          <a:prstGeom prst="rect">
            <a:avLst/>
          </a:prstGeom>
        </p:spPr>
      </p:pic>
      <p:pic>
        <p:nvPicPr>
          <p:cNvPr id="9" name="Picture 8">
            <a:extLst>
              <a:ext uri="{FF2B5EF4-FFF2-40B4-BE49-F238E27FC236}">
                <a16:creationId xmlns:a16="http://schemas.microsoft.com/office/drawing/2014/main" id="{CABC3496-95EE-3AB2-BB39-15291BFE274A}"/>
              </a:ext>
            </a:extLst>
          </p:cNvPr>
          <p:cNvPicPr>
            <a:picLocks noChangeAspect="1"/>
          </p:cNvPicPr>
          <p:nvPr/>
        </p:nvPicPr>
        <p:blipFill>
          <a:blip r:embed="rId4"/>
          <a:stretch>
            <a:fillRect/>
          </a:stretch>
        </p:blipFill>
        <p:spPr>
          <a:xfrm>
            <a:off x="4956362" y="2487058"/>
            <a:ext cx="1722518" cy="3356700"/>
          </a:xfrm>
          <a:prstGeom prst="rect">
            <a:avLst/>
          </a:prstGeom>
        </p:spPr>
      </p:pic>
      <p:pic>
        <p:nvPicPr>
          <p:cNvPr id="11" name="Picture 10">
            <a:extLst>
              <a:ext uri="{FF2B5EF4-FFF2-40B4-BE49-F238E27FC236}">
                <a16:creationId xmlns:a16="http://schemas.microsoft.com/office/drawing/2014/main" id="{C79BB0CC-7819-272E-F0A2-0AFC515A9B24}"/>
              </a:ext>
            </a:extLst>
          </p:cNvPr>
          <p:cNvPicPr>
            <a:picLocks noChangeAspect="1"/>
          </p:cNvPicPr>
          <p:nvPr/>
        </p:nvPicPr>
        <p:blipFill>
          <a:blip r:embed="rId5"/>
          <a:stretch>
            <a:fillRect/>
          </a:stretch>
        </p:blipFill>
        <p:spPr>
          <a:xfrm>
            <a:off x="9105259" y="2345234"/>
            <a:ext cx="1722518" cy="2470826"/>
          </a:xfrm>
          <a:prstGeom prst="rect">
            <a:avLst/>
          </a:prstGeom>
        </p:spPr>
      </p:pic>
      <p:pic>
        <p:nvPicPr>
          <p:cNvPr id="13" name="Picture 12">
            <a:extLst>
              <a:ext uri="{FF2B5EF4-FFF2-40B4-BE49-F238E27FC236}">
                <a16:creationId xmlns:a16="http://schemas.microsoft.com/office/drawing/2014/main" id="{824A43D0-51CE-9080-3435-115A2D81568D}"/>
              </a:ext>
            </a:extLst>
          </p:cNvPr>
          <p:cNvPicPr>
            <a:picLocks noChangeAspect="1"/>
          </p:cNvPicPr>
          <p:nvPr/>
        </p:nvPicPr>
        <p:blipFill>
          <a:blip r:embed="rId6"/>
          <a:stretch>
            <a:fillRect/>
          </a:stretch>
        </p:blipFill>
        <p:spPr>
          <a:xfrm>
            <a:off x="7059831" y="2487058"/>
            <a:ext cx="1868634" cy="2043398"/>
          </a:xfrm>
          <a:prstGeom prst="rect">
            <a:avLst/>
          </a:prstGeom>
        </p:spPr>
      </p:pic>
    </p:spTree>
    <p:extLst>
      <p:ext uri="{BB962C8B-B14F-4D97-AF65-F5344CB8AC3E}">
        <p14:creationId xmlns:p14="http://schemas.microsoft.com/office/powerpoint/2010/main" val="16904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7773-0B4F-1FDC-FEC6-00016A67588D}"/>
              </a:ext>
            </a:extLst>
          </p:cNvPr>
          <p:cNvSpPr>
            <a:spLocks noGrp="1"/>
          </p:cNvSpPr>
          <p:nvPr>
            <p:ph type="title"/>
          </p:nvPr>
        </p:nvSpPr>
        <p:spPr/>
        <p:txBody>
          <a:bodyPr/>
          <a:lstStyle/>
          <a:p>
            <a:r>
              <a:rPr lang="en-US" dirty="0">
                <a:solidFill>
                  <a:srgbClr val="C00000"/>
                </a:solidFill>
              </a:rPr>
              <a:t>Partners</a:t>
            </a:r>
          </a:p>
        </p:txBody>
      </p:sp>
      <p:sp>
        <p:nvSpPr>
          <p:cNvPr id="3" name="Content Placeholder 2">
            <a:extLst>
              <a:ext uri="{FF2B5EF4-FFF2-40B4-BE49-F238E27FC236}">
                <a16:creationId xmlns:a16="http://schemas.microsoft.com/office/drawing/2014/main" id="{E30A45C9-5614-FEDB-93FF-0EBCA616FB7B}"/>
              </a:ext>
            </a:extLst>
          </p:cNvPr>
          <p:cNvSpPr>
            <a:spLocks noGrp="1"/>
          </p:cNvSpPr>
          <p:nvPr>
            <p:ph idx="1"/>
          </p:nvPr>
        </p:nvSpPr>
        <p:spPr/>
        <p:txBody>
          <a:bodyPr/>
          <a:lstStyle/>
          <a:p>
            <a:r>
              <a:rPr lang="en-US" dirty="0"/>
              <a:t>Are you currently having sex of any kind—oral, vaginal, or anal—with anyone? (Are you having sex?) </a:t>
            </a:r>
          </a:p>
          <a:p>
            <a:pPr marL="0" indent="0">
              <a:buNone/>
            </a:pPr>
            <a:r>
              <a:rPr lang="en-US" dirty="0"/>
              <a:t>• If no, have you ever had sex of any kind with another person? </a:t>
            </a:r>
          </a:p>
          <a:p>
            <a:pPr marL="0" indent="0">
              <a:buNone/>
            </a:pPr>
            <a:r>
              <a:rPr lang="en-US" dirty="0"/>
              <a:t>• In recent months, how many sex partners have you had? </a:t>
            </a:r>
          </a:p>
          <a:p>
            <a:pPr marL="0" indent="0">
              <a:buNone/>
            </a:pPr>
            <a:r>
              <a:rPr lang="en-US" dirty="0"/>
              <a:t>• What is/are the gender(s) of your sex partner(s)? </a:t>
            </a:r>
          </a:p>
          <a:p>
            <a:pPr marL="0" indent="0">
              <a:buNone/>
            </a:pPr>
            <a:r>
              <a:rPr lang="en-US" dirty="0"/>
              <a:t>• Do you or your partner(s) currently have other sex partners?</a:t>
            </a:r>
          </a:p>
        </p:txBody>
      </p:sp>
    </p:spTree>
    <p:extLst>
      <p:ext uri="{BB962C8B-B14F-4D97-AF65-F5344CB8AC3E}">
        <p14:creationId xmlns:p14="http://schemas.microsoft.com/office/powerpoint/2010/main" val="3002004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7773-0B4F-1FDC-FEC6-00016A67588D}"/>
              </a:ext>
            </a:extLst>
          </p:cNvPr>
          <p:cNvSpPr>
            <a:spLocks noGrp="1"/>
          </p:cNvSpPr>
          <p:nvPr>
            <p:ph type="title"/>
          </p:nvPr>
        </p:nvSpPr>
        <p:spPr/>
        <p:txBody>
          <a:bodyPr/>
          <a:lstStyle/>
          <a:p>
            <a:r>
              <a:rPr lang="en-US" dirty="0">
                <a:solidFill>
                  <a:srgbClr val="C00000"/>
                </a:solidFill>
              </a:rPr>
              <a:t>Practices</a:t>
            </a:r>
          </a:p>
        </p:txBody>
      </p:sp>
      <p:sp>
        <p:nvSpPr>
          <p:cNvPr id="3" name="Content Placeholder 2">
            <a:extLst>
              <a:ext uri="{FF2B5EF4-FFF2-40B4-BE49-F238E27FC236}">
                <a16:creationId xmlns:a16="http://schemas.microsoft.com/office/drawing/2014/main" id="{E30A45C9-5614-FEDB-93FF-0EBCA616FB7B}"/>
              </a:ext>
            </a:extLst>
          </p:cNvPr>
          <p:cNvSpPr>
            <a:spLocks noGrp="1"/>
          </p:cNvSpPr>
          <p:nvPr>
            <p:ph idx="1"/>
          </p:nvPr>
        </p:nvSpPr>
        <p:spPr/>
        <p:txBody>
          <a:bodyPr>
            <a:normAutofit fontScale="92500" lnSpcReduction="20000"/>
          </a:bodyPr>
          <a:lstStyle/>
          <a:p>
            <a:pPr marL="0" indent="0">
              <a:buNone/>
            </a:pPr>
            <a:r>
              <a:rPr lang="en-US" dirty="0"/>
              <a:t>• I need to ask some more specific questions about the kinds of sex you have</a:t>
            </a:r>
          </a:p>
          <a:p>
            <a:pPr marL="0" indent="0">
              <a:buNone/>
            </a:pPr>
            <a:r>
              <a:rPr lang="en-US" dirty="0"/>
              <a:t>   had over the last 12 months to better understand if you are at risk for</a:t>
            </a:r>
          </a:p>
          <a:p>
            <a:pPr marL="0" indent="0">
              <a:buNone/>
            </a:pPr>
            <a:r>
              <a:rPr lang="en-US" dirty="0"/>
              <a:t>   sexually transmitted infections or STIs. Would that be OK? </a:t>
            </a:r>
          </a:p>
          <a:p>
            <a:pPr marL="0" indent="0">
              <a:buNone/>
            </a:pPr>
            <a:r>
              <a:rPr lang="en-US" dirty="0"/>
              <a:t>• We have different tests that are used for the different body parts that</a:t>
            </a:r>
          </a:p>
          <a:p>
            <a:pPr marL="0" indent="0">
              <a:buNone/>
            </a:pPr>
            <a:r>
              <a:rPr lang="en-US" dirty="0"/>
              <a:t>   people use to have sex. </a:t>
            </a:r>
          </a:p>
          <a:p>
            <a:r>
              <a:rPr lang="en-US" dirty="0"/>
              <a:t>What kinds of sexual contact do you have, or have you had? What parts of your body are involved when you have sex? – Do you have genital sex (penis in the vagina)? – Anal sex (penis in the anus)? – Oral sex (mouth on penis, vagina, or anus)? – Are you a top and/or a bottom? </a:t>
            </a:r>
          </a:p>
          <a:p>
            <a:pPr marL="0" indent="0">
              <a:buNone/>
            </a:pPr>
            <a:r>
              <a:rPr lang="en-US" dirty="0"/>
              <a:t>• Have you or any of your partners used drugs? </a:t>
            </a:r>
          </a:p>
          <a:p>
            <a:pPr marL="0" indent="0">
              <a:buNone/>
            </a:pPr>
            <a:r>
              <a:rPr lang="en-US" dirty="0"/>
              <a:t>• Have you exchanged sex for your needs (money, housing, drugs, etc.)?</a:t>
            </a:r>
          </a:p>
        </p:txBody>
      </p:sp>
    </p:spTree>
    <p:extLst>
      <p:ext uri="{BB962C8B-B14F-4D97-AF65-F5344CB8AC3E}">
        <p14:creationId xmlns:p14="http://schemas.microsoft.com/office/powerpoint/2010/main" val="80657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7C5F6B-77C9-5509-733A-7C79691C01E2}"/>
              </a:ext>
            </a:extLst>
          </p:cNvPr>
          <p:cNvPicPr>
            <a:picLocks noChangeAspect="1"/>
          </p:cNvPicPr>
          <p:nvPr/>
        </p:nvPicPr>
        <p:blipFill>
          <a:blip r:embed="rId2"/>
          <a:stretch>
            <a:fillRect/>
          </a:stretch>
        </p:blipFill>
        <p:spPr>
          <a:xfrm>
            <a:off x="248561" y="250166"/>
            <a:ext cx="11726787" cy="6340415"/>
          </a:xfrm>
          <a:prstGeom prst="rect">
            <a:avLst/>
          </a:prstGeom>
        </p:spPr>
      </p:pic>
    </p:spTree>
    <p:extLst>
      <p:ext uri="{BB962C8B-B14F-4D97-AF65-F5344CB8AC3E}">
        <p14:creationId xmlns:p14="http://schemas.microsoft.com/office/powerpoint/2010/main" val="4168449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7773-0B4F-1FDC-FEC6-00016A67588D}"/>
              </a:ext>
            </a:extLst>
          </p:cNvPr>
          <p:cNvSpPr>
            <a:spLocks noGrp="1"/>
          </p:cNvSpPr>
          <p:nvPr>
            <p:ph type="title"/>
          </p:nvPr>
        </p:nvSpPr>
        <p:spPr/>
        <p:txBody>
          <a:bodyPr/>
          <a:lstStyle/>
          <a:p>
            <a:r>
              <a:rPr lang="en-US" dirty="0">
                <a:solidFill>
                  <a:srgbClr val="C00000"/>
                </a:solidFill>
              </a:rPr>
              <a:t>Protection from STIs</a:t>
            </a:r>
          </a:p>
        </p:txBody>
      </p:sp>
      <p:sp>
        <p:nvSpPr>
          <p:cNvPr id="3" name="Content Placeholder 2">
            <a:extLst>
              <a:ext uri="{FF2B5EF4-FFF2-40B4-BE49-F238E27FC236}">
                <a16:creationId xmlns:a16="http://schemas.microsoft.com/office/drawing/2014/main" id="{E30A45C9-5614-FEDB-93FF-0EBCA616FB7B}"/>
              </a:ext>
            </a:extLst>
          </p:cNvPr>
          <p:cNvSpPr>
            <a:spLocks noGrp="1"/>
          </p:cNvSpPr>
          <p:nvPr>
            <p:ph idx="1"/>
          </p:nvPr>
        </p:nvSpPr>
        <p:spPr/>
        <p:txBody>
          <a:bodyPr>
            <a:normAutofit fontScale="92500" lnSpcReduction="20000"/>
          </a:bodyPr>
          <a:lstStyle/>
          <a:p>
            <a:pPr marL="0" indent="0">
              <a:buNone/>
            </a:pPr>
            <a:r>
              <a:rPr lang="en-US" dirty="0"/>
              <a:t>• Do you and your partner(s) discuss STI prevention? </a:t>
            </a:r>
          </a:p>
          <a:p>
            <a:pPr marL="0" indent="0">
              <a:buNone/>
            </a:pPr>
            <a:r>
              <a:rPr lang="en-US" dirty="0"/>
              <a:t>• If you use prevention tools, what methods do you use? (For example, external or internal condoms— also known as male or female condoms—dental dams, etc.) </a:t>
            </a:r>
          </a:p>
          <a:p>
            <a:pPr marL="0" indent="0">
              <a:buNone/>
            </a:pPr>
            <a:r>
              <a:rPr lang="en-US" dirty="0"/>
              <a:t>• How often do you use this/these method(s)? More prompting could include specifics about: – Frequencies: sometimes, almost all the time, all the time. – Times they do not use a method. </a:t>
            </a:r>
          </a:p>
          <a:p>
            <a:pPr marL="0" indent="0">
              <a:buNone/>
            </a:pPr>
            <a:r>
              <a:rPr lang="en-US" dirty="0"/>
              <a:t>• If “sometimes,” in which situations, or with whom, do you use each method? </a:t>
            </a:r>
          </a:p>
          <a:p>
            <a:pPr marL="0" indent="0">
              <a:buNone/>
            </a:pPr>
            <a:r>
              <a:rPr lang="en-US" dirty="0"/>
              <a:t>• Have you received human papilloma virus (HPV), hepatitis A, and/or hepatitis B vaccine shots? </a:t>
            </a:r>
          </a:p>
          <a:p>
            <a:pPr marL="0" indent="0">
              <a:buNone/>
            </a:pPr>
            <a:r>
              <a:rPr lang="en-US" dirty="0"/>
              <a:t>• Are you aware of pre-exposure prophylaxis or </a:t>
            </a:r>
            <a:r>
              <a:rPr lang="en-US" dirty="0" err="1"/>
              <a:t>PrEP</a:t>
            </a:r>
            <a:r>
              <a:rPr lang="en-US" dirty="0"/>
              <a:t>, a medicine that can prevent HIV infection? Have you ever used it or considered using it?</a:t>
            </a:r>
          </a:p>
        </p:txBody>
      </p:sp>
    </p:spTree>
    <p:extLst>
      <p:ext uri="{BB962C8B-B14F-4D97-AF65-F5344CB8AC3E}">
        <p14:creationId xmlns:p14="http://schemas.microsoft.com/office/powerpoint/2010/main" val="3316059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7773-0B4F-1FDC-FEC6-00016A67588D}"/>
              </a:ext>
            </a:extLst>
          </p:cNvPr>
          <p:cNvSpPr>
            <a:spLocks noGrp="1"/>
          </p:cNvSpPr>
          <p:nvPr>
            <p:ph type="title"/>
          </p:nvPr>
        </p:nvSpPr>
        <p:spPr/>
        <p:txBody>
          <a:bodyPr/>
          <a:lstStyle/>
          <a:p>
            <a:r>
              <a:rPr lang="en-US" dirty="0">
                <a:solidFill>
                  <a:srgbClr val="C00000"/>
                </a:solidFill>
              </a:rPr>
              <a:t>Past History of STIs</a:t>
            </a:r>
          </a:p>
        </p:txBody>
      </p:sp>
      <p:sp>
        <p:nvSpPr>
          <p:cNvPr id="7" name="Content Placeholder 6">
            <a:extLst>
              <a:ext uri="{FF2B5EF4-FFF2-40B4-BE49-F238E27FC236}">
                <a16:creationId xmlns:a16="http://schemas.microsoft.com/office/drawing/2014/main" id="{ACF9A0E9-4575-6503-A9E5-3DD85D03C351}"/>
              </a:ext>
            </a:extLst>
          </p:cNvPr>
          <p:cNvSpPr>
            <a:spLocks noGrp="1"/>
          </p:cNvSpPr>
          <p:nvPr>
            <p:ph idx="1"/>
          </p:nvPr>
        </p:nvSpPr>
        <p:spPr/>
        <p:txBody>
          <a:bodyPr/>
          <a:lstStyle/>
          <a:p>
            <a:r>
              <a:rPr lang="en-US" dirty="0"/>
              <a:t>Have you ever been tested for STIs and HIV? Would you like to be tested? </a:t>
            </a:r>
          </a:p>
          <a:p>
            <a:pPr marL="0" indent="0">
              <a:buNone/>
            </a:pPr>
            <a:r>
              <a:rPr lang="en-US" dirty="0"/>
              <a:t>• Have you been diagnosed with an STI in the past? When? Did you get</a:t>
            </a:r>
          </a:p>
          <a:p>
            <a:pPr marL="0" indent="0">
              <a:buNone/>
            </a:pPr>
            <a:r>
              <a:rPr lang="en-US" dirty="0"/>
              <a:t>   treatment? </a:t>
            </a:r>
          </a:p>
          <a:p>
            <a:pPr marL="0" indent="0">
              <a:buNone/>
            </a:pPr>
            <a:r>
              <a:rPr lang="en-US" dirty="0"/>
              <a:t>• Have you had any symptoms that keep coming back? </a:t>
            </a:r>
          </a:p>
          <a:p>
            <a:pPr marL="0" indent="0">
              <a:buNone/>
            </a:pPr>
            <a:r>
              <a:rPr lang="en-US" dirty="0"/>
              <a:t>• Has your current partner or any former partners ever been diagnosed </a:t>
            </a:r>
          </a:p>
          <a:p>
            <a:pPr marL="0" indent="0">
              <a:buNone/>
            </a:pPr>
            <a:r>
              <a:rPr lang="en-US" dirty="0"/>
              <a:t>   or treated for an STI? Were you tested for the same STI(s)? Do you</a:t>
            </a:r>
          </a:p>
          <a:p>
            <a:pPr marL="0" indent="0">
              <a:buNone/>
            </a:pPr>
            <a:r>
              <a:rPr lang="en-US" dirty="0"/>
              <a:t>   know your partner’s (or partners’) HIV status?</a:t>
            </a:r>
          </a:p>
        </p:txBody>
      </p:sp>
    </p:spTree>
    <p:extLst>
      <p:ext uri="{BB962C8B-B14F-4D97-AF65-F5344CB8AC3E}">
        <p14:creationId xmlns:p14="http://schemas.microsoft.com/office/powerpoint/2010/main" val="1294763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7773-0B4F-1FDC-FEC6-00016A67588D}"/>
              </a:ext>
            </a:extLst>
          </p:cNvPr>
          <p:cNvSpPr>
            <a:spLocks noGrp="1"/>
          </p:cNvSpPr>
          <p:nvPr>
            <p:ph type="title"/>
          </p:nvPr>
        </p:nvSpPr>
        <p:spPr/>
        <p:txBody>
          <a:bodyPr/>
          <a:lstStyle/>
          <a:p>
            <a:r>
              <a:rPr lang="en-US" dirty="0">
                <a:solidFill>
                  <a:srgbClr val="C00000"/>
                </a:solidFill>
              </a:rPr>
              <a:t>Pregnancy Intention</a:t>
            </a:r>
          </a:p>
        </p:txBody>
      </p:sp>
      <p:sp>
        <p:nvSpPr>
          <p:cNvPr id="3" name="Content Placeholder 2">
            <a:extLst>
              <a:ext uri="{FF2B5EF4-FFF2-40B4-BE49-F238E27FC236}">
                <a16:creationId xmlns:a16="http://schemas.microsoft.com/office/drawing/2014/main" id="{E30A45C9-5614-FEDB-93FF-0EBCA616FB7B}"/>
              </a:ext>
            </a:extLst>
          </p:cNvPr>
          <p:cNvSpPr>
            <a:spLocks noGrp="1"/>
          </p:cNvSpPr>
          <p:nvPr>
            <p:ph idx="1"/>
          </p:nvPr>
        </p:nvSpPr>
        <p:spPr/>
        <p:txBody>
          <a:bodyPr/>
          <a:lstStyle/>
          <a:p>
            <a:r>
              <a:rPr lang="en-US" dirty="0"/>
              <a:t>Do you think you would like to have (more) children at some point? </a:t>
            </a:r>
          </a:p>
          <a:p>
            <a:pPr marL="0" indent="0">
              <a:buNone/>
            </a:pPr>
            <a:r>
              <a:rPr lang="en-US" dirty="0"/>
              <a:t>• When do you think that might be? </a:t>
            </a:r>
          </a:p>
          <a:p>
            <a:pPr marL="0" indent="0">
              <a:buNone/>
            </a:pPr>
            <a:r>
              <a:rPr lang="en-US" dirty="0"/>
              <a:t>• How important is it to you to prevent pregnancy (until then)? </a:t>
            </a:r>
          </a:p>
          <a:p>
            <a:pPr marL="0" indent="0">
              <a:buNone/>
            </a:pPr>
            <a:r>
              <a:rPr lang="en-US" dirty="0"/>
              <a:t>• Are you or your partner using contraception or practicing any form of</a:t>
            </a:r>
          </a:p>
          <a:p>
            <a:pPr marL="0" indent="0">
              <a:buNone/>
            </a:pPr>
            <a:r>
              <a:rPr lang="en-US" dirty="0"/>
              <a:t>   birth control? </a:t>
            </a:r>
          </a:p>
          <a:p>
            <a:r>
              <a:rPr lang="en-US" dirty="0"/>
              <a:t>Would you like to talk about ways to prevent pregnancy? </a:t>
            </a:r>
          </a:p>
          <a:p>
            <a:r>
              <a:rPr lang="en-US" dirty="0"/>
              <a:t>Do you need any information on birth control?</a:t>
            </a:r>
          </a:p>
        </p:txBody>
      </p:sp>
    </p:spTree>
    <p:extLst>
      <p:ext uri="{BB962C8B-B14F-4D97-AF65-F5344CB8AC3E}">
        <p14:creationId xmlns:p14="http://schemas.microsoft.com/office/powerpoint/2010/main" val="2785730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AE3F-C710-14E8-B66A-2F99FDB65384}"/>
              </a:ext>
            </a:extLst>
          </p:cNvPr>
          <p:cNvSpPr>
            <a:spLocks noGrp="1"/>
          </p:cNvSpPr>
          <p:nvPr>
            <p:ph type="title"/>
          </p:nvPr>
        </p:nvSpPr>
        <p:spPr/>
        <p:txBody>
          <a:bodyPr/>
          <a:lstStyle/>
          <a:p>
            <a:r>
              <a:rPr lang="en-US" dirty="0">
                <a:solidFill>
                  <a:srgbClr val="C00000"/>
                </a:solidFill>
              </a:rPr>
              <a:t>Announcement</a:t>
            </a:r>
          </a:p>
        </p:txBody>
      </p:sp>
      <p:sp>
        <p:nvSpPr>
          <p:cNvPr id="3" name="Text Placeholder 2">
            <a:extLst>
              <a:ext uri="{FF2B5EF4-FFF2-40B4-BE49-F238E27FC236}">
                <a16:creationId xmlns:a16="http://schemas.microsoft.com/office/drawing/2014/main" id="{ECBC27B7-16B9-94D2-49AC-2009150996B6}"/>
              </a:ext>
            </a:extLst>
          </p:cNvPr>
          <p:cNvSpPr>
            <a:spLocks noGrp="1"/>
          </p:cNvSpPr>
          <p:nvPr>
            <p:ph type="body" idx="1"/>
          </p:nvPr>
        </p:nvSpPr>
        <p:spPr/>
        <p:txBody>
          <a:bodyPr/>
          <a:lstStyle/>
          <a:p>
            <a:pPr marL="114300" indent="0" algn="ctr">
              <a:buNone/>
            </a:pPr>
            <a:r>
              <a:rPr lang="en-US" sz="4000" b="1" dirty="0"/>
              <a:t>Guest speaker next month:</a:t>
            </a:r>
          </a:p>
          <a:p>
            <a:pPr marL="114300" indent="0" algn="ctr">
              <a:buNone/>
            </a:pPr>
            <a:r>
              <a:rPr lang="en-US" sz="4000" b="1" dirty="0"/>
              <a:t>Tamara Warner, PhD</a:t>
            </a:r>
          </a:p>
          <a:p>
            <a:pPr marL="114300" indent="0" algn="ctr">
              <a:buNone/>
            </a:pPr>
            <a:r>
              <a:rPr lang="en-US" sz="4000" b="1" dirty="0"/>
              <a:t>Regional Mental Health Specialist</a:t>
            </a:r>
          </a:p>
          <a:p>
            <a:pPr marL="114300" indent="0" algn="ctr">
              <a:buNone/>
            </a:pPr>
            <a:r>
              <a:rPr lang="en-US" sz="4000" b="1" dirty="0"/>
              <a:t>Dallas, San Francisco</a:t>
            </a:r>
          </a:p>
          <a:p>
            <a:pPr marL="114300" indent="0" algn="ctr">
              <a:buNone/>
            </a:pPr>
            <a:r>
              <a:rPr lang="en-US" sz="4000" b="1" dirty="0"/>
              <a:t>“Introduction to Trauma Informed Care”</a:t>
            </a:r>
          </a:p>
        </p:txBody>
      </p:sp>
    </p:spTree>
    <p:extLst>
      <p:ext uri="{BB962C8B-B14F-4D97-AF65-F5344CB8AC3E}">
        <p14:creationId xmlns:p14="http://schemas.microsoft.com/office/powerpoint/2010/main" val="3450650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97B6-D016-4ADF-8C80-E3064A140EC3}"/>
              </a:ext>
            </a:extLst>
          </p:cNvPr>
          <p:cNvSpPr>
            <a:spLocks noGrp="1"/>
          </p:cNvSpPr>
          <p:nvPr>
            <p:ph type="title"/>
          </p:nvPr>
        </p:nvSpPr>
        <p:spPr/>
        <p:txBody>
          <a:bodyPr/>
          <a:lstStyle/>
          <a:p>
            <a:r>
              <a:rPr lang="en-US" b="1" dirty="0">
                <a:solidFill>
                  <a:srgbClr val="C00000"/>
                </a:solidFill>
              </a:rPr>
              <a:t>Open Forum</a:t>
            </a:r>
          </a:p>
        </p:txBody>
      </p:sp>
      <p:sp>
        <p:nvSpPr>
          <p:cNvPr id="3" name="Text Placeholder 2">
            <a:extLst>
              <a:ext uri="{FF2B5EF4-FFF2-40B4-BE49-F238E27FC236}">
                <a16:creationId xmlns:a16="http://schemas.microsoft.com/office/drawing/2014/main" id="{E77713D7-D4A4-4D8E-BC25-240EEA3C7F59}"/>
              </a:ext>
            </a:extLst>
          </p:cNvPr>
          <p:cNvSpPr>
            <a:spLocks noGrp="1"/>
          </p:cNvSpPr>
          <p:nvPr>
            <p:ph type="body" idx="1"/>
          </p:nvPr>
        </p:nvSpPr>
        <p:spPr>
          <a:xfrm>
            <a:off x="838200" y="1466491"/>
            <a:ext cx="10515600" cy="4209690"/>
          </a:xfrm>
        </p:spPr>
        <p:txBody>
          <a:bodyPr/>
          <a:lstStyle/>
          <a:p>
            <a:pPr marL="114300" indent="0">
              <a:buNone/>
            </a:pPr>
            <a:endParaRPr lang="en-US" dirty="0"/>
          </a:p>
        </p:txBody>
      </p:sp>
      <p:pic>
        <p:nvPicPr>
          <p:cNvPr id="5" name="Picture 4">
            <a:extLst>
              <a:ext uri="{FF2B5EF4-FFF2-40B4-BE49-F238E27FC236}">
                <a16:creationId xmlns:a16="http://schemas.microsoft.com/office/drawing/2014/main" id="{8BDFE7E3-72FC-4992-A8AB-1C48128067C0}"/>
              </a:ext>
            </a:extLst>
          </p:cNvPr>
          <p:cNvPicPr>
            <a:picLocks noChangeAspect="1"/>
          </p:cNvPicPr>
          <p:nvPr/>
        </p:nvPicPr>
        <p:blipFill>
          <a:blip r:embed="rId2"/>
          <a:stretch>
            <a:fillRect/>
          </a:stretch>
        </p:blipFill>
        <p:spPr>
          <a:xfrm>
            <a:off x="6393625" y="1599351"/>
            <a:ext cx="4231019" cy="1920101"/>
          </a:xfrm>
          <a:prstGeom prst="rect">
            <a:avLst/>
          </a:prstGeom>
        </p:spPr>
      </p:pic>
      <p:pic>
        <p:nvPicPr>
          <p:cNvPr id="7" name="Picture 6">
            <a:extLst>
              <a:ext uri="{FF2B5EF4-FFF2-40B4-BE49-F238E27FC236}">
                <a16:creationId xmlns:a16="http://schemas.microsoft.com/office/drawing/2014/main" id="{3565FC6F-562D-4D2B-B587-E14F2EF8DA99}"/>
              </a:ext>
            </a:extLst>
          </p:cNvPr>
          <p:cNvPicPr>
            <a:picLocks noChangeAspect="1"/>
          </p:cNvPicPr>
          <p:nvPr/>
        </p:nvPicPr>
        <p:blipFill>
          <a:blip r:embed="rId3"/>
          <a:stretch>
            <a:fillRect/>
          </a:stretch>
        </p:blipFill>
        <p:spPr>
          <a:xfrm>
            <a:off x="7340142" y="3698496"/>
            <a:ext cx="2459765" cy="1844824"/>
          </a:xfrm>
          <a:prstGeom prst="rect">
            <a:avLst/>
          </a:prstGeom>
        </p:spPr>
      </p:pic>
      <p:pic>
        <p:nvPicPr>
          <p:cNvPr id="9" name="Picture 8">
            <a:extLst>
              <a:ext uri="{FF2B5EF4-FFF2-40B4-BE49-F238E27FC236}">
                <a16:creationId xmlns:a16="http://schemas.microsoft.com/office/drawing/2014/main" id="{B8865106-F037-43B7-88A3-4CAEC9476E0A}"/>
              </a:ext>
            </a:extLst>
          </p:cNvPr>
          <p:cNvPicPr>
            <a:picLocks noChangeAspect="1"/>
          </p:cNvPicPr>
          <p:nvPr/>
        </p:nvPicPr>
        <p:blipFill>
          <a:blip r:embed="rId4"/>
          <a:stretch>
            <a:fillRect/>
          </a:stretch>
        </p:blipFill>
        <p:spPr>
          <a:xfrm>
            <a:off x="838200" y="1599351"/>
            <a:ext cx="5147105" cy="3943969"/>
          </a:xfrm>
          <a:prstGeom prst="rect">
            <a:avLst/>
          </a:prstGeom>
        </p:spPr>
      </p:pic>
      <p:sp>
        <p:nvSpPr>
          <p:cNvPr id="4" name="Rectangle 1">
            <a:extLst>
              <a:ext uri="{FF2B5EF4-FFF2-40B4-BE49-F238E27FC236}">
                <a16:creationId xmlns:a16="http://schemas.microsoft.com/office/drawing/2014/main" id="{B06373DF-2DEF-4D08-A012-91252A8E44F9}"/>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E1A2A39F-35C6-4A2F-81AD-9474589D8F92}"/>
              </a:ext>
            </a:extLst>
          </p:cNvPr>
          <p:cNvSpPr>
            <a:spLocks noChangeArrowheads="1"/>
          </p:cNvSpPr>
          <p:nvPr/>
        </p:nvSpPr>
        <p:spPr bwMode="auto">
          <a:xfrm>
            <a:off x="3453120" y="5946486"/>
            <a:ext cx="5135068"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https://www.surveymonkey.com/r/</a:t>
            </a:r>
            <a:r>
              <a:rPr kumimoji="0" lang="en-US" altLang="en-US" sz="20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PQX3J6P</a:t>
            </a:r>
            <a:endParaRPr kumimoji="0" lang="en-US" altLang="en-US" sz="2000" b="1" i="0" u="sng" strike="noStrike" cap="none" normalizeH="0" baseline="0" dirty="0">
              <a:ln>
                <a:noFill/>
              </a:ln>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3449277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257695" y="1052422"/>
            <a:ext cx="11500109" cy="2248561"/>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r>
              <a:rPr lang="en-US" sz="4800" b="1" dirty="0">
                <a:solidFill>
                  <a:srgbClr val="C00000"/>
                </a:solidFill>
                <a:latin typeface="Calibri"/>
                <a:ea typeface="Calibri"/>
                <a:cs typeface="Calibri"/>
                <a:sym typeface="Calibri"/>
              </a:rPr>
              <a:t>Job Corps Center Physicians</a:t>
            </a:r>
            <a:br>
              <a:rPr lang="en-US" sz="4800" b="1" dirty="0">
                <a:solidFill>
                  <a:srgbClr val="C00000"/>
                </a:solidFill>
                <a:latin typeface="Calibri"/>
                <a:ea typeface="Calibri"/>
                <a:cs typeface="Calibri"/>
                <a:sym typeface="Calibri"/>
              </a:rPr>
            </a:br>
            <a:r>
              <a:rPr lang="en-US" sz="4800" b="1" dirty="0">
                <a:solidFill>
                  <a:srgbClr val="C00000"/>
                </a:solidFill>
                <a:latin typeface="Calibri"/>
                <a:ea typeface="Calibri"/>
                <a:cs typeface="Calibri"/>
                <a:sym typeface="Calibri"/>
              </a:rPr>
              <a:t>M</a:t>
            </a:r>
            <a:r>
              <a:rPr lang="en-US" sz="4800" b="1" dirty="0">
                <a:solidFill>
                  <a:srgbClr val="C00000"/>
                </a:solidFill>
              </a:rPr>
              <a:t>onthly Teleconference</a:t>
            </a:r>
            <a:br>
              <a:rPr lang="en-US" sz="4800" b="1" dirty="0"/>
            </a:br>
            <a:r>
              <a:rPr lang="en-US" sz="4000" b="1" dirty="0">
                <a:solidFill>
                  <a:schemeClr val="tx1"/>
                </a:solidFill>
                <a:latin typeface="Calibri"/>
                <a:ea typeface="Calibri"/>
                <a:cs typeface="Calibri"/>
                <a:sym typeface="Calibri"/>
              </a:rPr>
              <a:t>Next call: Wednesday, May 24, 2023</a:t>
            </a:r>
            <a:endParaRPr dirty="0">
              <a:solidFill>
                <a:schemeClr val="tx1"/>
              </a:solidFill>
            </a:endParaRPr>
          </a:p>
        </p:txBody>
      </p:sp>
      <p:sp>
        <p:nvSpPr>
          <p:cNvPr id="177" name="Google Shape;177;p27"/>
          <p:cNvSpPr txBox="1">
            <a:spLocks noGrp="1"/>
          </p:cNvSpPr>
          <p:nvPr>
            <p:ph type="subTitle" idx="1"/>
          </p:nvPr>
        </p:nvSpPr>
        <p:spPr>
          <a:xfrm>
            <a:off x="388189" y="5611906"/>
            <a:ext cx="11369615" cy="1013158"/>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C00000"/>
              </a:solidFill>
            </a:endParaRPr>
          </a:p>
        </p:txBody>
      </p:sp>
      <p:sp>
        <p:nvSpPr>
          <p:cNvPr id="5" name="TextBox 4">
            <a:extLst>
              <a:ext uri="{FF2B5EF4-FFF2-40B4-BE49-F238E27FC236}">
                <a16:creationId xmlns:a16="http://schemas.microsoft.com/office/drawing/2014/main" id="{5E952146-17B2-4F52-9C99-D67B6BA2B9B1}"/>
              </a:ext>
            </a:extLst>
          </p:cNvPr>
          <p:cNvSpPr txBox="1"/>
          <p:nvPr/>
        </p:nvSpPr>
        <p:spPr>
          <a:xfrm>
            <a:off x="1850725" y="3881527"/>
            <a:ext cx="9031857" cy="1323439"/>
          </a:xfrm>
          <a:prstGeom prst="rect">
            <a:avLst/>
          </a:prstGeom>
          <a:noFill/>
        </p:spPr>
        <p:txBody>
          <a:bodyPr wrap="square">
            <a:spAutoFit/>
          </a:bodyPr>
          <a:lstStyle/>
          <a:p>
            <a:pPr marL="0" indent="0" algn="l">
              <a:lnSpc>
                <a:spcPct val="100000"/>
              </a:lnSpc>
              <a:spcBef>
                <a:spcPts val="0"/>
              </a:spcBef>
              <a:buSzPts val="3700"/>
            </a:pPr>
            <a:r>
              <a:rPr lang="en-US" sz="1600" b="1" dirty="0"/>
              <a:t>John Kulig MD MPH      		Region 1 Boston &amp; Region 2 Philadelphia</a:t>
            </a:r>
          </a:p>
          <a:p>
            <a:pPr marL="0" indent="0" algn="l">
              <a:lnSpc>
                <a:spcPct val="100000"/>
              </a:lnSpc>
              <a:spcBef>
                <a:spcPts val="0"/>
              </a:spcBef>
              <a:buSzPts val="3700"/>
            </a:pPr>
            <a:r>
              <a:rPr lang="en-US" sz="1600" b="1" dirty="0"/>
              <a:t>Sara Mackenzie MD MPH</a:t>
            </a:r>
            <a:r>
              <a:rPr lang="en-US" sz="1600" b="1"/>
              <a:t>		Region </a:t>
            </a:r>
            <a:r>
              <a:rPr lang="en-US" sz="1600" b="1" dirty="0"/>
              <a:t>6 San Francisco</a:t>
            </a:r>
          </a:p>
          <a:p>
            <a:pPr marL="0" indent="0" algn="l">
              <a:lnSpc>
                <a:spcPct val="100000"/>
              </a:lnSpc>
              <a:spcBef>
                <a:spcPts val="0"/>
              </a:spcBef>
              <a:buSzPts val="3700"/>
            </a:pPr>
            <a:r>
              <a:rPr lang="en-US" sz="1600" b="1" dirty="0"/>
              <a:t>Drew Alexander MD     		Region 4 Dallas</a:t>
            </a:r>
          </a:p>
          <a:p>
            <a:pPr marL="0" indent="0" algn="l">
              <a:lnSpc>
                <a:spcPct val="100000"/>
              </a:lnSpc>
              <a:spcBef>
                <a:spcPts val="0"/>
              </a:spcBef>
              <a:buSzPts val="3700"/>
            </a:pPr>
            <a:r>
              <a:rPr lang="en-US" sz="1600" b="1" dirty="0"/>
              <a:t>Gary Strokosch MD       		Region 3 Atlanta &amp; Region 5 Chicago</a:t>
            </a:r>
          </a:p>
          <a:p>
            <a:pPr marL="0" indent="0" algn="l">
              <a:lnSpc>
                <a:spcPct val="100000"/>
              </a:lnSpc>
              <a:spcBef>
                <a:spcPts val="0"/>
              </a:spcBef>
              <a:buSzPts val="3700"/>
            </a:pPr>
            <a:r>
              <a:rPr lang="en-US" sz="1600" b="1" dirty="0">
                <a:solidFill>
                  <a:srgbClr val="FF0000"/>
                </a:solidFill>
              </a:rPr>
              <a:t>HIPAA compliant messages        	</a:t>
            </a:r>
            <a:r>
              <a:rPr lang="en-US" sz="1600" b="1" dirty="0"/>
              <a:t>use @jobcorps.org email address</a:t>
            </a:r>
          </a:p>
        </p:txBody>
      </p:sp>
      <p:sp>
        <p:nvSpPr>
          <p:cNvPr id="6" name="TextBox 5">
            <a:extLst>
              <a:ext uri="{FF2B5EF4-FFF2-40B4-BE49-F238E27FC236}">
                <a16:creationId xmlns:a16="http://schemas.microsoft.com/office/drawing/2014/main" id="{8F6CBD06-88D1-44E9-ABA9-DA54FBBB33E1}"/>
              </a:ext>
            </a:extLst>
          </p:cNvPr>
          <p:cNvSpPr txBox="1"/>
          <p:nvPr/>
        </p:nvSpPr>
        <p:spPr>
          <a:xfrm>
            <a:off x="3102980" y="6108192"/>
            <a:ext cx="5207302"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https://www.surveymonkey.com/r</a:t>
            </a:r>
            <a:r>
              <a:rPr kumimoji="0" lang="en-US" altLang="en-US" sz="2000" b="1" i="0" u="sng" strike="noStrike" cap="none" normalizeH="0" baseline="0" dirty="0">
                <a:ln>
                  <a:noFill/>
                </a:ln>
                <a:solidFill>
                  <a:srgbClr val="C0000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kumimoji="0" lang="en-US" altLang="en-US" sz="20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PQX3J6P</a:t>
            </a:r>
            <a:endParaRPr kumimoji="0" lang="en-US" altLang="en-US" sz="2000" b="1" i="0" u="sng" strike="noStrike" cap="none" normalizeH="0" baseline="0" dirty="0">
              <a:ln>
                <a:noFill/>
              </a:ln>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300729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1928D1-6512-78B9-571C-0D94D80D5CD9}"/>
              </a:ext>
            </a:extLst>
          </p:cNvPr>
          <p:cNvPicPr>
            <a:picLocks noChangeAspect="1"/>
          </p:cNvPicPr>
          <p:nvPr/>
        </p:nvPicPr>
        <p:blipFill>
          <a:blip r:embed="rId2"/>
          <a:stretch>
            <a:fillRect/>
          </a:stretch>
        </p:blipFill>
        <p:spPr>
          <a:xfrm>
            <a:off x="190075" y="224288"/>
            <a:ext cx="11764539" cy="6435304"/>
          </a:xfrm>
          <a:prstGeom prst="rect">
            <a:avLst/>
          </a:prstGeom>
        </p:spPr>
      </p:pic>
    </p:spTree>
    <p:extLst>
      <p:ext uri="{BB962C8B-B14F-4D97-AF65-F5344CB8AC3E}">
        <p14:creationId xmlns:p14="http://schemas.microsoft.com/office/powerpoint/2010/main" val="426349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7AD07-F35A-5217-D7CD-5618B6D8A2B0}"/>
              </a:ext>
            </a:extLst>
          </p:cNvPr>
          <p:cNvSpPr>
            <a:spLocks noGrp="1"/>
          </p:cNvSpPr>
          <p:nvPr>
            <p:ph type="body" idx="1"/>
          </p:nvPr>
        </p:nvSpPr>
        <p:spPr>
          <a:xfrm>
            <a:off x="421640" y="1510664"/>
            <a:ext cx="11506200" cy="4910455"/>
          </a:xfrm>
        </p:spPr>
        <p:txBody>
          <a:bodyPr/>
          <a:lstStyle/>
          <a:p>
            <a:pPr marL="114300" indent="0">
              <a:buNone/>
            </a:pPr>
            <a:r>
              <a:rPr lang="en-US" sz="2800" b="1" kern="1200" dirty="0">
                <a:solidFill>
                  <a:schemeClr val="bg1"/>
                </a:solidFill>
                <a:latin typeface="+mj-lt"/>
                <a:ea typeface="+mj-ea"/>
                <a:cs typeface="+mj-cs"/>
              </a:rPr>
              <a:t>CDC Genomic Surveillance: Monitoring variants</a:t>
            </a:r>
            <a:endParaRPr lang="en-US" dirty="0"/>
          </a:p>
        </p:txBody>
      </p:sp>
      <p:pic>
        <p:nvPicPr>
          <p:cNvPr id="4" name="Picture 3">
            <a:extLst>
              <a:ext uri="{FF2B5EF4-FFF2-40B4-BE49-F238E27FC236}">
                <a16:creationId xmlns:a16="http://schemas.microsoft.com/office/drawing/2014/main" id="{FF9C4509-67BD-3617-0C30-6FF421EA34D0}"/>
              </a:ext>
            </a:extLst>
          </p:cNvPr>
          <p:cNvPicPr>
            <a:picLocks noChangeAspect="1"/>
          </p:cNvPicPr>
          <p:nvPr/>
        </p:nvPicPr>
        <p:blipFill>
          <a:blip r:embed="rId2"/>
          <a:stretch>
            <a:fillRect/>
          </a:stretch>
        </p:blipFill>
        <p:spPr>
          <a:xfrm>
            <a:off x="665151" y="164387"/>
            <a:ext cx="10736463" cy="6606283"/>
          </a:xfrm>
          <a:prstGeom prst="rect">
            <a:avLst/>
          </a:prstGeom>
        </p:spPr>
      </p:pic>
    </p:spTree>
    <p:extLst>
      <p:ext uri="{BB962C8B-B14F-4D97-AF65-F5344CB8AC3E}">
        <p14:creationId xmlns:p14="http://schemas.microsoft.com/office/powerpoint/2010/main" val="341745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39D6-8152-199D-485E-69B949DD159F}"/>
              </a:ext>
            </a:extLst>
          </p:cNvPr>
          <p:cNvSpPr>
            <a:spLocks noGrp="1"/>
          </p:cNvSpPr>
          <p:nvPr>
            <p:ph type="title"/>
          </p:nvPr>
        </p:nvSpPr>
        <p:spPr/>
        <p:txBody>
          <a:bodyPr/>
          <a:lstStyle/>
          <a:p>
            <a:r>
              <a:rPr lang="en-US" dirty="0">
                <a:solidFill>
                  <a:srgbClr val="C00000"/>
                </a:solidFill>
              </a:rPr>
              <a:t>New Omicron Variant</a:t>
            </a:r>
          </a:p>
        </p:txBody>
      </p:sp>
      <p:sp>
        <p:nvSpPr>
          <p:cNvPr id="3" name="Text Placeholder 2">
            <a:extLst>
              <a:ext uri="{FF2B5EF4-FFF2-40B4-BE49-F238E27FC236}">
                <a16:creationId xmlns:a16="http://schemas.microsoft.com/office/drawing/2014/main" id="{A245A1CC-D42C-B6D6-0261-673CBDF8C488}"/>
              </a:ext>
            </a:extLst>
          </p:cNvPr>
          <p:cNvSpPr>
            <a:spLocks noGrp="1"/>
          </p:cNvSpPr>
          <p:nvPr>
            <p:ph type="body" idx="1"/>
          </p:nvPr>
        </p:nvSpPr>
        <p:spPr>
          <a:xfrm>
            <a:off x="838200" y="1825625"/>
            <a:ext cx="10515600" cy="4799462"/>
          </a:xfrm>
        </p:spPr>
        <p:txBody>
          <a:bodyPr/>
          <a:lstStyle/>
          <a:p>
            <a:pPr marL="171450" marR="0" indent="-171450">
              <a:lnSpc>
                <a:spcPct val="107000"/>
              </a:lnSpc>
              <a:spcBef>
                <a:spcPts val="0"/>
              </a:spcBef>
              <a:spcAft>
                <a:spcPts val="0"/>
              </a:spcAft>
              <a:buFont typeface="Arial" panose="020B0604020202020204" pitchFamily="34" charset="0"/>
              <a:buChar char="•"/>
            </a:pPr>
            <a:r>
              <a:rPr lang="en-US" b="0" i="0" dirty="0">
                <a:solidFill>
                  <a:schemeClr val="tx1"/>
                </a:solidFill>
                <a:effectLst/>
                <a:latin typeface="Tahoma" panose="020B0604030504040204" pitchFamily="34" charset="0"/>
              </a:rPr>
              <a:t>XBB.1.16, a new variant, is increasing across the country and appears to spread more easily than previous variants. </a:t>
            </a:r>
          </a:p>
          <a:p>
            <a:pPr marL="171450" marR="0" indent="-171450">
              <a:lnSpc>
                <a:spcPct val="107000"/>
              </a:lnSpc>
              <a:spcBef>
                <a:spcPts val="0"/>
              </a:spcBef>
              <a:spcAft>
                <a:spcPts val="0"/>
              </a:spcAft>
              <a:buFont typeface="Arial" panose="020B0604020202020204" pitchFamily="34" charset="0"/>
              <a:buChar char="•"/>
            </a:pPr>
            <a:r>
              <a:rPr lang="en-US" b="0" i="0" dirty="0">
                <a:solidFill>
                  <a:schemeClr val="tx1"/>
                </a:solidFill>
                <a:effectLst/>
                <a:latin typeface="Tahoma" panose="020B0604030504040204" pitchFamily="34" charset="0"/>
              </a:rPr>
              <a:t>The bivariant booster vaccine and the antiviral medication Paxlovid remain effective at reducing disease severity. </a:t>
            </a:r>
            <a:endParaRPr lang="en-US" dirty="0">
              <a:solidFill>
                <a:schemeClr val="tx1"/>
              </a:solidFill>
              <a:latin typeface="Tahoma" panose="020B0604030504040204" pitchFamily="34" charset="0"/>
            </a:endParaRPr>
          </a:p>
          <a:p>
            <a:pPr marL="171450" marR="0" indent="-171450">
              <a:lnSpc>
                <a:spcPct val="107000"/>
              </a:lnSpc>
              <a:spcBef>
                <a:spcPts val="0"/>
              </a:spcBef>
              <a:spcAft>
                <a:spcPts val="0"/>
              </a:spcAft>
              <a:buFont typeface="Arial" panose="020B0604020202020204" pitchFamily="34" charset="0"/>
              <a:buChar char="•"/>
            </a:pPr>
            <a:r>
              <a:rPr lang="en-US" b="0" i="0" dirty="0">
                <a:solidFill>
                  <a:schemeClr val="tx1"/>
                </a:solidFill>
                <a:effectLst/>
                <a:latin typeface="Tahoma" panose="020B0604030504040204" pitchFamily="34" charset="0"/>
              </a:rPr>
              <a:t>New sym</a:t>
            </a:r>
            <a:r>
              <a:rPr lang="en-US" dirty="0">
                <a:solidFill>
                  <a:schemeClr val="tx1"/>
                </a:solidFill>
                <a:latin typeface="Tahoma" panose="020B0604030504040204" pitchFamily="34" charset="0"/>
              </a:rPr>
              <a:t>ptom</a:t>
            </a:r>
            <a:r>
              <a:rPr lang="en-US" b="0" i="0" dirty="0">
                <a:solidFill>
                  <a:schemeClr val="tx1"/>
                </a:solidFill>
                <a:effectLst/>
                <a:latin typeface="Tahoma" panose="020B0604030504040204" pitchFamily="34" charset="0"/>
              </a:rPr>
              <a:t> with the XBB.1.16 variant is conjunctivitis (red, itchy eyes). Be on the lookout and test for COVID-19 if a student presents with conjunctivitis and any of the usual COVID symptoms - runny nose, sore throat, fever, cough, etc.</a:t>
            </a:r>
          </a:p>
          <a:p>
            <a:pPr marL="171450" marR="0" indent="-171450">
              <a:lnSpc>
                <a:spcPct val="107000"/>
              </a:lnSpc>
              <a:spcBef>
                <a:spcPts val="0"/>
              </a:spcBef>
              <a:spcAft>
                <a:spcPts val="0"/>
              </a:spcAft>
              <a:buFont typeface="Arial" panose="020B0604020202020204" pitchFamily="34" charset="0"/>
              <a:buChar char="•"/>
            </a:pPr>
            <a:r>
              <a:rPr lang="en-US" b="0" i="0" dirty="0">
                <a:solidFill>
                  <a:schemeClr val="tx1"/>
                </a:solidFill>
                <a:effectLst/>
                <a:latin typeface="Tahoma" panose="020B0604030504040204" pitchFamily="34" charset="0"/>
              </a:rPr>
              <a:t>Continue to encourage and provide access to the bivariant booster COVID-19 vaccine if not yet received by the student. </a:t>
            </a:r>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161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A43-0CE0-A718-38DA-F16BBDA0135E}"/>
              </a:ext>
            </a:extLst>
          </p:cNvPr>
          <p:cNvSpPr>
            <a:spLocks noGrp="1"/>
          </p:cNvSpPr>
          <p:nvPr>
            <p:ph type="title"/>
          </p:nvPr>
        </p:nvSpPr>
        <p:spPr/>
        <p:txBody>
          <a:bodyPr/>
          <a:lstStyle/>
          <a:p>
            <a:r>
              <a:rPr lang="en-US" dirty="0">
                <a:solidFill>
                  <a:srgbClr val="C00000"/>
                </a:solidFill>
              </a:rPr>
              <a:t>Community levels</a:t>
            </a:r>
          </a:p>
        </p:txBody>
      </p:sp>
      <p:pic>
        <p:nvPicPr>
          <p:cNvPr id="9" name="Picture 8">
            <a:extLst>
              <a:ext uri="{FF2B5EF4-FFF2-40B4-BE49-F238E27FC236}">
                <a16:creationId xmlns:a16="http://schemas.microsoft.com/office/drawing/2014/main" id="{E148F6D8-8408-962D-ED17-4F0AC37FECEA}"/>
              </a:ext>
            </a:extLst>
          </p:cNvPr>
          <p:cNvPicPr>
            <a:picLocks noChangeAspect="1"/>
          </p:cNvPicPr>
          <p:nvPr/>
        </p:nvPicPr>
        <p:blipFill>
          <a:blip r:embed="rId2"/>
          <a:stretch>
            <a:fillRect/>
          </a:stretch>
        </p:blipFill>
        <p:spPr>
          <a:xfrm>
            <a:off x="7817306" y="3877437"/>
            <a:ext cx="3353474" cy="357544"/>
          </a:xfrm>
          <a:prstGeom prst="rect">
            <a:avLst/>
          </a:prstGeom>
        </p:spPr>
      </p:pic>
      <p:sp>
        <p:nvSpPr>
          <p:cNvPr id="12" name="TextBox 11">
            <a:extLst>
              <a:ext uri="{FF2B5EF4-FFF2-40B4-BE49-F238E27FC236}">
                <a16:creationId xmlns:a16="http://schemas.microsoft.com/office/drawing/2014/main" id="{64DEDAF9-9977-4DBB-959C-FF75BA109B3C}"/>
              </a:ext>
            </a:extLst>
          </p:cNvPr>
          <p:cNvSpPr txBox="1"/>
          <p:nvPr/>
        </p:nvSpPr>
        <p:spPr>
          <a:xfrm>
            <a:off x="7942729" y="4349372"/>
            <a:ext cx="3228051" cy="523220"/>
          </a:xfrm>
          <a:prstGeom prst="rect">
            <a:avLst/>
          </a:prstGeom>
          <a:noFill/>
        </p:spPr>
        <p:txBody>
          <a:bodyPr wrap="square" rtlCol="0">
            <a:spAutoFit/>
          </a:bodyPr>
          <a:lstStyle/>
          <a:p>
            <a:r>
              <a:rPr lang="en-US" sz="1400" b="0" i="0" dirty="0">
                <a:solidFill>
                  <a:srgbClr val="212529"/>
                </a:solidFill>
                <a:effectLst/>
                <a:latin typeface="Open Sans" panose="020B0606030504020204" pitchFamily="34" charset="0"/>
              </a:rPr>
              <a:t>COVID-19 Community Levels were </a:t>
            </a:r>
          </a:p>
          <a:p>
            <a:r>
              <a:rPr lang="en-US" sz="1400" b="0" i="0" dirty="0">
                <a:solidFill>
                  <a:srgbClr val="212529"/>
                </a:solidFill>
                <a:effectLst/>
                <a:latin typeface="Open Sans" panose="020B0606030504020204" pitchFamily="34" charset="0"/>
              </a:rPr>
              <a:t>calculated on Thursday Apr 20 2023</a:t>
            </a:r>
            <a:endParaRPr lang="en-US" sz="1400" dirty="0"/>
          </a:p>
        </p:txBody>
      </p:sp>
      <p:pic>
        <p:nvPicPr>
          <p:cNvPr id="5" name="Picture 4">
            <a:extLst>
              <a:ext uri="{FF2B5EF4-FFF2-40B4-BE49-F238E27FC236}">
                <a16:creationId xmlns:a16="http://schemas.microsoft.com/office/drawing/2014/main" id="{A9B67B4A-A440-3921-1871-7BB27E7FF9F8}"/>
              </a:ext>
            </a:extLst>
          </p:cNvPr>
          <p:cNvPicPr>
            <a:picLocks noChangeAspect="1"/>
          </p:cNvPicPr>
          <p:nvPr/>
        </p:nvPicPr>
        <p:blipFill>
          <a:blip r:embed="rId3"/>
          <a:stretch>
            <a:fillRect/>
          </a:stretch>
        </p:blipFill>
        <p:spPr>
          <a:xfrm>
            <a:off x="70497" y="1595881"/>
            <a:ext cx="7030431" cy="4563112"/>
          </a:xfrm>
          <a:prstGeom prst="rect">
            <a:avLst/>
          </a:prstGeom>
        </p:spPr>
      </p:pic>
      <p:pic>
        <p:nvPicPr>
          <p:cNvPr id="7" name="Picture 6">
            <a:extLst>
              <a:ext uri="{FF2B5EF4-FFF2-40B4-BE49-F238E27FC236}">
                <a16:creationId xmlns:a16="http://schemas.microsoft.com/office/drawing/2014/main" id="{63C8492A-BA6D-5F70-619A-232C96CC02B1}"/>
              </a:ext>
            </a:extLst>
          </p:cNvPr>
          <p:cNvPicPr>
            <a:picLocks noChangeAspect="1"/>
          </p:cNvPicPr>
          <p:nvPr/>
        </p:nvPicPr>
        <p:blipFill>
          <a:blip r:embed="rId4"/>
          <a:stretch>
            <a:fillRect/>
          </a:stretch>
        </p:blipFill>
        <p:spPr>
          <a:xfrm>
            <a:off x="7280694" y="2097061"/>
            <a:ext cx="4299674" cy="1418719"/>
          </a:xfrm>
          <a:prstGeom prst="rect">
            <a:avLst/>
          </a:prstGeom>
        </p:spPr>
      </p:pic>
    </p:spTree>
    <p:extLst>
      <p:ext uri="{BB962C8B-B14F-4D97-AF65-F5344CB8AC3E}">
        <p14:creationId xmlns:p14="http://schemas.microsoft.com/office/powerpoint/2010/main" val="4005313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A43-0CE0-A718-38DA-F16BBDA0135E}"/>
              </a:ext>
            </a:extLst>
          </p:cNvPr>
          <p:cNvSpPr>
            <a:spLocks noGrp="1"/>
          </p:cNvSpPr>
          <p:nvPr>
            <p:ph type="title"/>
          </p:nvPr>
        </p:nvSpPr>
        <p:spPr/>
        <p:txBody>
          <a:bodyPr/>
          <a:lstStyle/>
          <a:p>
            <a:r>
              <a:rPr lang="en-US" dirty="0">
                <a:solidFill>
                  <a:srgbClr val="C00000"/>
                </a:solidFill>
              </a:rPr>
              <a:t>Community transmission</a:t>
            </a:r>
          </a:p>
        </p:txBody>
      </p:sp>
      <p:pic>
        <p:nvPicPr>
          <p:cNvPr id="9" name="Picture 8">
            <a:extLst>
              <a:ext uri="{FF2B5EF4-FFF2-40B4-BE49-F238E27FC236}">
                <a16:creationId xmlns:a16="http://schemas.microsoft.com/office/drawing/2014/main" id="{B224D8F9-FBDD-12A9-D7AA-FBF57CEC7D5A}"/>
              </a:ext>
            </a:extLst>
          </p:cNvPr>
          <p:cNvPicPr>
            <a:picLocks noChangeAspect="1"/>
          </p:cNvPicPr>
          <p:nvPr/>
        </p:nvPicPr>
        <p:blipFill>
          <a:blip r:embed="rId2"/>
          <a:stretch>
            <a:fillRect/>
          </a:stretch>
        </p:blipFill>
        <p:spPr>
          <a:xfrm>
            <a:off x="7118418" y="4644777"/>
            <a:ext cx="4858428" cy="485843"/>
          </a:xfrm>
          <a:prstGeom prst="rect">
            <a:avLst/>
          </a:prstGeom>
        </p:spPr>
      </p:pic>
      <p:sp>
        <p:nvSpPr>
          <p:cNvPr id="11" name="TextBox 10">
            <a:extLst>
              <a:ext uri="{FF2B5EF4-FFF2-40B4-BE49-F238E27FC236}">
                <a16:creationId xmlns:a16="http://schemas.microsoft.com/office/drawing/2014/main" id="{8736DD69-6161-CC59-3CF0-1F9CF36848BA}"/>
              </a:ext>
            </a:extLst>
          </p:cNvPr>
          <p:cNvSpPr txBox="1"/>
          <p:nvPr/>
        </p:nvSpPr>
        <p:spPr>
          <a:xfrm>
            <a:off x="7118418" y="5193970"/>
            <a:ext cx="4858428" cy="523220"/>
          </a:xfrm>
          <a:prstGeom prst="rect">
            <a:avLst/>
          </a:prstGeom>
          <a:noFill/>
        </p:spPr>
        <p:txBody>
          <a:bodyPr wrap="square">
            <a:spAutoFit/>
          </a:bodyPr>
          <a:lstStyle/>
          <a:p>
            <a:r>
              <a:rPr lang="en-US" sz="1400" b="0" i="0" dirty="0">
                <a:solidFill>
                  <a:srgbClr val="212529"/>
                </a:solidFill>
                <a:effectLst/>
                <a:latin typeface="Open Sans" panose="020B0606030504020204" pitchFamily="34" charset="0"/>
              </a:rPr>
              <a:t>Current 7-days is Apr 13 2023 - Apr 19 2023 for case rate and </a:t>
            </a:r>
            <a:r>
              <a:rPr lang="en-US" sz="1400" dirty="0">
                <a:solidFill>
                  <a:srgbClr val="212529"/>
                </a:solidFill>
                <a:latin typeface="Open Sans" panose="020B0606030504020204" pitchFamily="34" charset="0"/>
              </a:rPr>
              <a:t>Apr</a:t>
            </a:r>
            <a:r>
              <a:rPr lang="en-US" sz="1400" b="0" i="0" dirty="0">
                <a:solidFill>
                  <a:srgbClr val="212529"/>
                </a:solidFill>
                <a:effectLst/>
                <a:latin typeface="Open Sans" panose="020B0606030504020204" pitchFamily="34" charset="0"/>
              </a:rPr>
              <a:t> 11 2023 - </a:t>
            </a:r>
            <a:r>
              <a:rPr lang="en-US" sz="1400" dirty="0">
                <a:solidFill>
                  <a:srgbClr val="212529"/>
                </a:solidFill>
                <a:latin typeface="Open Sans" panose="020B0606030504020204" pitchFamily="34" charset="0"/>
              </a:rPr>
              <a:t>Apr</a:t>
            </a:r>
            <a:r>
              <a:rPr lang="en-US" sz="1400" b="0" i="0" dirty="0">
                <a:solidFill>
                  <a:srgbClr val="212529"/>
                </a:solidFill>
                <a:effectLst/>
                <a:latin typeface="Open Sans" panose="020B0606030504020204" pitchFamily="34" charset="0"/>
              </a:rPr>
              <a:t> 17 2023 for percent positivity. </a:t>
            </a:r>
            <a:endParaRPr lang="en-US" sz="1400" dirty="0"/>
          </a:p>
        </p:txBody>
      </p:sp>
      <p:pic>
        <p:nvPicPr>
          <p:cNvPr id="5" name="Picture 4">
            <a:extLst>
              <a:ext uri="{FF2B5EF4-FFF2-40B4-BE49-F238E27FC236}">
                <a16:creationId xmlns:a16="http://schemas.microsoft.com/office/drawing/2014/main" id="{562EF6A6-60F8-43D6-77E3-1F97D3DDB346}"/>
              </a:ext>
            </a:extLst>
          </p:cNvPr>
          <p:cNvPicPr>
            <a:picLocks noChangeAspect="1"/>
          </p:cNvPicPr>
          <p:nvPr/>
        </p:nvPicPr>
        <p:blipFill>
          <a:blip r:embed="rId3"/>
          <a:stretch>
            <a:fillRect/>
          </a:stretch>
        </p:blipFill>
        <p:spPr>
          <a:xfrm>
            <a:off x="457200" y="1555455"/>
            <a:ext cx="6737230" cy="4677428"/>
          </a:xfrm>
          <a:prstGeom prst="rect">
            <a:avLst/>
          </a:prstGeom>
        </p:spPr>
      </p:pic>
      <p:sp>
        <p:nvSpPr>
          <p:cNvPr id="7" name="TextBox 6">
            <a:extLst>
              <a:ext uri="{FF2B5EF4-FFF2-40B4-BE49-F238E27FC236}">
                <a16:creationId xmlns:a16="http://schemas.microsoft.com/office/drawing/2014/main" id="{4D4EADF5-B938-14C3-A1BB-0096F7E183C6}"/>
              </a:ext>
            </a:extLst>
          </p:cNvPr>
          <p:cNvSpPr txBox="1"/>
          <p:nvPr/>
        </p:nvSpPr>
        <p:spPr>
          <a:xfrm>
            <a:off x="185398" y="1777043"/>
            <a:ext cx="1729668" cy="2585323"/>
          </a:xfrm>
          <a:prstGeom prst="rect">
            <a:avLst/>
          </a:prstGeom>
          <a:noFill/>
        </p:spPr>
        <p:txBody>
          <a:bodyPr wrap="square">
            <a:spAutoFit/>
          </a:bodyPr>
          <a:lstStyle/>
          <a:p>
            <a:r>
              <a:rPr lang="en-US" sz="1800" dirty="0"/>
              <a:t>New cases per 100,000 in past 7 days: </a:t>
            </a:r>
          </a:p>
          <a:p>
            <a:r>
              <a:rPr lang="en-US" sz="1800" dirty="0"/>
              <a:t>High &gt; 100</a:t>
            </a:r>
          </a:p>
          <a:p>
            <a:endParaRPr lang="en-US" sz="1800" dirty="0"/>
          </a:p>
          <a:p>
            <a:r>
              <a:rPr lang="en-US" sz="1800" dirty="0"/>
              <a:t>Positive NAAT tests in past 7 days:</a:t>
            </a:r>
          </a:p>
          <a:p>
            <a:r>
              <a:rPr lang="en-US" sz="1800" dirty="0"/>
              <a:t>High &gt; 10%</a:t>
            </a:r>
          </a:p>
        </p:txBody>
      </p:sp>
      <p:pic>
        <p:nvPicPr>
          <p:cNvPr id="13" name="Picture 12">
            <a:extLst>
              <a:ext uri="{FF2B5EF4-FFF2-40B4-BE49-F238E27FC236}">
                <a16:creationId xmlns:a16="http://schemas.microsoft.com/office/drawing/2014/main" id="{32F08699-A788-7D80-F411-4C9744F7E047}"/>
              </a:ext>
            </a:extLst>
          </p:cNvPr>
          <p:cNvPicPr>
            <a:picLocks noChangeAspect="1"/>
          </p:cNvPicPr>
          <p:nvPr/>
        </p:nvPicPr>
        <p:blipFill>
          <a:blip r:embed="rId4"/>
          <a:stretch>
            <a:fillRect/>
          </a:stretch>
        </p:blipFill>
        <p:spPr>
          <a:xfrm>
            <a:off x="7607007" y="2213223"/>
            <a:ext cx="4017857" cy="2100765"/>
          </a:xfrm>
          <a:prstGeom prst="rect">
            <a:avLst/>
          </a:prstGeom>
        </p:spPr>
      </p:pic>
    </p:spTree>
    <p:extLst>
      <p:ext uri="{BB962C8B-B14F-4D97-AF65-F5344CB8AC3E}">
        <p14:creationId xmlns:p14="http://schemas.microsoft.com/office/powerpoint/2010/main" val="2527888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ADDB63-EA42-5095-0B81-7B3B8C75368A}"/>
              </a:ext>
            </a:extLst>
          </p:cNvPr>
          <p:cNvPicPr>
            <a:picLocks noChangeAspect="1"/>
          </p:cNvPicPr>
          <p:nvPr/>
        </p:nvPicPr>
        <p:blipFill>
          <a:blip r:embed="rId2"/>
          <a:stretch>
            <a:fillRect/>
          </a:stretch>
        </p:blipFill>
        <p:spPr>
          <a:xfrm>
            <a:off x="267419" y="160570"/>
            <a:ext cx="11386868" cy="6695799"/>
          </a:xfrm>
          <a:prstGeom prst="rect">
            <a:avLst/>
          </a:prstGeom>
        </p:spPr>
      </p:pic>
    </p:spTree>
    <p:extLst>
      <p:ext uri="{BB962C8B-B14F-4D97-AF65-F5344CB8AC3E}">
        <p14:creationId xmlns:p14="http://schemas.microsoft.com/office/powerpoint/2010/main" val="2413353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E81A-73A4-2103-C6D7-19530B5C1D58}"/>
              </a:ext>
            </a:extLst>
          </p:cNvPr>
          <p:cNvSpPr>
            <a:spLocks noGrp="1"/>
          </p:cNvSpPr>
          <p:nvPr>
            <p:ph type="title"/>
          </p:nvPr>
        </p:nvSpPr>
        <p:spPr>
          <a:xfrm>
            <a:off x="381000" y="308070"/>
            <a:ext cx="11353800" cy="615553"/>
          </a:xfrm>
        </p:spPr>
        <p:txBody>
          <a:bodyPr>
            <a:normAutofit fontScale="90000"/>
          </a:bodyPr>
          <a:lstStyle/>
          <a:p>
            <a:r>
              <a:rPr lang="en-US" sz="4000" b="0" dirty="0">
                <a:solidFill>
                  <a:srgbClr val="C00000"/>
                </a:solidFill>
              </a:rPr>
              <a:t>Job Corps Student Mortality:  Preliminary Data PY 2022</a:t>
            </a:r>
          </a:p>
        </p:txBody>
      </p:sp>
      <p:graphicFrame>
        <p:nvGraphicFramePr>
          <p:cNvPr id="4" name="Table 4">
            <a:extLst>
              <a:ext uri="{FF2B5EF4-FFF2-40B4-BE49-F238E27FC236}">
                <a16:creationId xmlns:a16="http://schemas.microsoft.com/office/drawing/2014/main" id="{453C9B3F-06E9-4F6A-65E5-E14C8BB8CA1C}"/>
              </a:ext>
            </a:extLst>
          </p:cNvPr>
          <p:cNvGraphicFramePr>
            <a:graphicFrameLocks noGrp="1"/>
          </p:cNvGraphicFramePr>
          <p:nvPr>
            <p:extLst>
              <p:ext uri="{D42A27DB-BD31-4B8C-83A1-F6EECF244321}">
                <p14:modId xmlns:p14="http://schemas.microsoft.com/office/powerpoint/2010/main" val="441229559"/>
              </p:ext>
            </p:extLst>
          </p:nvPr>
        </p:nvGraphicFramePr>
        <p:xfrm>
          <a:off x="1676400" y="1493522"/>
          <a:ext cx="8991600" cy="3840478"/>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3379385212"/>
                    </a:ext>
                  </a:extLst>
                </a:gridCol>
                <a:gridCol w="4495800">
                  <a:extLst>
                    <a:ext uri="{9D8B030D-6E8A-4147-A177-3AD203B41FA5}">
                      <a16:colId xmlns:a16="http://schemas.microsoft.com/office/drawing/2014/main" val="1711275505"/>
                    </a:ext>
                  </a:extLst>
                </a:gridCol>
              </a:tblGrid>
              <a:tr h="480060">
                <a:tc>
                  <a:txBody>
                    <a:bodyPr/>
                    <a:lstStyle/>
                    <a:p>
                      <a:r>
                        <a:rPr lang="en-US" sz="2400" dirty="0"/>
                        <a:t>Cause of death</a:t>
                      </a:r>
                    </a:p>
                  </a:txBody>
                  <a:tcPr/>
                </a:tc>
                <a:tc>
                  <a:txBody>
                    <a:bodyPr/>
                    <a:lstStyle/>
                    <a:p>
                      <a:pPr algn="ctr"/>
                      <a:r>
                        <a:rPr lang="en-US" sz="2400" dirty="0"/>
                        <a:t>Count – July 1, 2022 to date</a:t>
                      </a:r>
                    </a:p>
                  </a:txBody>
                  <a:tcPr/>
                </a:tc>
                <a:extLst>
                  <a:ext uri="{0D108BD9-81ED-4DB2-BD59-A6C34878D82A}">
                    <a16:rowId xmlns:a16="http://schemas.microsoft.com/office/drawing/2014/main" val="342969480"/>
                  </a:ext>
                </a:extLst>
              </a:tr>
              <a:tr h="480060">
                <a:tc>
                  <a:txBody>
                    <a:bodyPr/>
                    <a:lstStyle/>
                    <a:p>
                      <a:r>
                        <a:rPr lang="en-US" sz="2400" dirty="0"/>
                        <a:t>Drug and alcohol</a:t>
                      </a:r>
                    </a:p>
                  </a:txBody>
                  <a:tcPr/>
                </a:tc>
                <a:tc>
                  <a:txBody>
                    <a:bodyPr/>
                    <a:lstStyle/>
                    <a:p>
                      <a:pPr algn="ctr"/>
                      <a:r>
                        <a:rPr lang="en-US" dirty="0">
                          <a:solidFill>
                            <a:srgbClr val="C00000"/>
                          </a:solidFill>
                        </a:rPr>
                        <a:t>7</a:t>
                      </a:r>
                      <a:r>
                        <a:rPr lang="en-US" dirty="0"/>
                        <a:t>*            </a:t>
                      </a:r>
                      <a:r>
                        <a:rPr lang="en-US" dirty="0">
                          <a:solidFill>
                            <a:srgbClr val="C00000"/>
                          </a:solidFill>
                        </a:rPr>
                        <a:t>58%</a:t>
                      </a:r>
                    </a:p>
                  </a:txBody>
                  <a:tcPr/>
                </a:tc>
                <a:extLst>
                  <a:ext uri="{0D108BD9-81ED-4DB2-BD59-A6C34878D82A}">
                    <a16:rowId xmlns:a16="http://schemas.microsoft.com/office/drawing/2014/main" val="1404171079"/>
                  </a:ext>
                </a:extLst>
              </a:tr>
              <a:tr h="480060">
                <a:tc>
                  <a:txBody>
                    <a:bodyPr/>
                    <a:lstStyle/>
                    <a:p>
                      <a:r>
                        <a:rPr lang="en-US" sz="2400" dirty="0"/>
                        <a:t>Homicide</a:t>
                      </a:r>
                    </a:p>
                  </a:txBody>
                  <a:tcPr/>
                </a:tc>
                <a:tc>
                  <a:txBody>
                    <a:bodyPr/>
                    <a:lstStyle/>
                    <a:p>
                      <a:pPr algn="ctr"/>
                      <a:r>
                        <a:rPr lang="en-US" dirty="0"/>
                        <a:t>3              25%</a:t>
                      </a:r>
                    </a:p>
                  </a:txBody>
                  <a:tcPr/>
                </a:tc>
                <a:extLst>
                  <a:ext uri="{0D108BD9-81ED-4DB2-BD59-A6C34878D82A}">
                    <a16:rowId xmlns:a16="http://schemas.microsoft.com/office/drawing/2014/main" val="647320266"/>
                  </a:ext>
                </a:extLst>
              </a:tr>
              <a:tr h="480060">
                <a:tc>
                  <a:txBody>
                    <a:bodyPr/>
                    <a:lstStyle/>
                    <a:p>
                      <a:r>
                        <a:rPr lang="en-US" sz="2400" dirty="0"/>
                        <a:t>Suicide</a:t>
                      </a:r>
                    </a:p>
                  </a:txBody>
                  <a:tcPr/>
                </a:tc>
                <a:tc>
                  <a:txBody>
                    <a:bodyPr/>
                    <a:lstStyle/>
                    <a:p>
                      <a:pPr algn="ctr"/>
                      <a:r>
                        <a:rPr lang="en-US" dirty="0"/>
                        <a:t>1                9%</a:t>
                      </a:r>
                    </a:p>
                  </a:txBody>
                  <a:tcPr/>
                </a:tc>
                <a:extLst>
                  <a:ext uri="{0D108BD9-81ED-4DB2-BD59-A6C34878D82A}">
                    <a16:rowId xmlns:a16="http://schemas.microsoft.com/office/drawing/2014/main" val="3914901863"/>
                  </a:ext>
                </a:extLst>
              </a:tr>
              <a:tr h="480060">
                <a:tc>
                  <a:txBody>
                    <a:bodyPr/>
                    <a:lstStyle/>
                    <a:p>
                      <a:r>
                        <a:rPr lang="en-US" sz="2400" dirty="0"/>
                        <a:t>Medical</a:t>
                      </a:r>
                    </a:p>
                  </a:txBody>
                  <a:tcPr/>
                </a:tc>
                <a:tc>
                  <a:txBody>
                    <a:bodyPr/>
                    <a:lstStyle/>
                    <a:p>
                      <a:pPr algn="ctr"/>
                      <a:r>
                        <a:rPr lang="en-US"/>
                        <a:t>1                9%</a:t>
                      </a:r>
                      <a:endParaRPr lang="en-US" dirty="0"/>
                    </a:p>
                  </a:txBody>
                  <a:tcPr/>
                </a:tc>
                <a:extLst>
                  <a:ext uri="{0D108BD9-81ED-4DB2-BD59-A6C34878D82A}">
                    <a16:rowId xmlns:a16="http://schemas.microsoft.com/office/drawing/2014/main" val="2664212106"/>
                  </a:ext>
                </a:extLst>
              </a:tr>
              <a:tr h="480060">
                <a:tc>
                  <a:txBody>
                    <a:bodyPr/>
                    <a:lstStyle/>
                    <a:p>
                      <a:r>
                        <a:rPr lang="en-US" sz="2400" dirty="0"/>
                        <a:t>Unintentional injury</a:t>
                      </a:r>
                    </a:p>
                  </a:txBody>
                  <a:tcPr/>
                </a:tc>
                <a:tc>
                  <a:txBody>
                    <a:bodyPr/>
                    <a:lstStyle/>
                    <a:p>
                      <a:pPr algn="l"/>
                      <a:r>
                        <a:rPr lang="en-US" dirty="0"/>
                        <a:t>                              0                 -</a:t>
                      </a:r>
                    </a:p>
                  </a:txBody>
                  <a:tcPr/>
                </a:tc>
                <a:extLst>
                  <a:ext uri="{0D108BD9-81ED-4DB2-BD59-A6C34878D82A}">
                    <a16:rowId xmlns:a16="http://schemas.microsoft.com/office/drawing/2014/main" val="576892278"/>
                  </a:ext>
                </a:extLst>
              </a:tr>
              <a:tr h="480060">
                <a:tc>
                  <a:txBody>
                    <a:bodyPr/>
                    <a:lstStyle/>
                    <a:p>
                      <a:r>
                        <a:rPr lang="en-US" sz="2400" dirty="0"/>
                        <a:t>Unknown</a:t>
                      </a:r>
                    </a:p>
                  </a:txBody>
                  <a:tcPr/>
                </a:tc>
                <a:tc>
                  <a:txBody>
                    <a:bodyPr/>
                    <a:lstStyle/>
                    <a:p>
                      <a:pPr algn="l"/>
                      <a:r>
                        <a:rPr lang="en-US" dirty="0"/>
                        <a:t>                              0                 -</a:t>
                      </a:r>
                    </a:p>
                  </a:txBody>
                  <a:tcPr/>
                </a:tc>
                <a:extLst>
                  <a:ext uri="{0D108BD9-81ED-4DB2-BD59-A6C34878D82A}">
                    <a16:rowId xmlns:a16="http://schemas.microsoft.com/office/drawing/2014/main" val="385587675"/>
                  </a:ext>
                </a:extLst>
              </a:tr>
              <a:tr h="480058">
                <a:tc>
                  <a:txBody>
                    <a:bodyPr/>
                    <a:lstStyle/>
                    <a:p>
                      <a:r>
                        <a:rPr lang="en-US" sz="2400" dirty="0"/>
                        <a:t>Total</a:t>
                      </a:r>
                    </a:p>
                  </a:txBody>
                  <a:tcPr/>
                </a:tc>
                <a:tc>
                  <a:txBody>
                    <a:bodyPr/>
                    <a:lstStyle/>
                    <a:p>
                      <a:pPr algn="ctr"/>
                      <a:r>
                        <a:rPr lang="en-US" dirty="0"/>
                        <a:t> </a:t>
                      </a:r>
                      <a:r>
                        <a:rPr lang="en-US" dirty="0">
                          <a:solidFill>
                            <a:srgbClr val="C00000"/>
                          </a:solidFill>
                        </a:rPr>
                        <a:t>12</a:t>
                      </a:r>
                      <a:r>
                        <a:rPr lang="en-US" dirty="0"/>
                        <a:t>             100%</a:t>
                      </a:r>
                    </a:p>
                  </a:txBody>
                  <a:tcPr/>
                </a:tc>
                <a:extLst>
                  <a:ext uri="{0D108BD9-81ED-4DB2-BD59-A6C34878D82A}">
                    <a16:rowId xmlns:a16="http://schemas.microsoft.com/office/drawing/2014/main" val="710566981"/>
                  </a:ext>
                </a:extLst>
              </a:tr>
            </a:tbl>
          </a:graphicData>
        </a:graphic>
      </p:graphicFrame>
      <p:sp>
        <p:nvSpPr>
          <p:cNvPr id="6" name="TextBox 5">
            <a:extLst>
              <a:ext uri="{FF2B5EF4-FFF2-40B4-BE49-F238E27FC236}">
                <a16:creationId xmlns:a16="http://schemas.microsoft.com/office/drawing/2014/main" id="{8AF66356-368B-A7E4-D9F6-1BB33242386D}"/>
              </a:ext>
            </a:extLst>
          </p:cNvPr>
          <p:cNvSpPr txBox="1"/>
          <p:nvPr/>
        </p:nvSpPr>
        <p:spPr>
          <a:xfrm>
            <a:off x="3733800" y="5504631"/>
            <a:ext cx="5660366" cy="369332"/>
          </a:xfrm>
          <a:prstGeom prst="rect">
            <a:avLst/>
          </a:prstGeom>
          <a:noFill/>
        </p:spPr>
        <p:txBody>
          <a:bodyPr wrap="square">
            <a:spAutoFit/>
          </a:bodyPr>
          <a:lstStyle/>
          <a:p>
            <a:r>
              <a:rPr lang="en-US" dirty="0"/>
              <a:t>*</a:t>
            </a:r>
            <a:r>
              <a:rPr lang="en-US" dirty="0">
                <a:solidFill>
                  <a:srgbClr val="C00000"/>
                </a:solidFill>
              </a:rPr>
              <a:t>Three</a:t>
            </a:r>
            <a:r>
              <a:rPr lang="en-US" dirty="0"/>
              <a:t> on-center &amp; four off-center.  Six male.  </a:t>
            </a:r>
            <a:r>
              <a:rPr lang="en-US" dirty="0">
                <a:solidFill>
                  <a:srgbClr val="C00000"/>
                </a:solidFill>
              </a:rPr>
              <a:t>One female.</a:t>
            </a:r>
          </a:p>
        </p:txBody>
      </p:sp>
    </p:spTree>
    <p:extLst>
      <p:ext uri="{BB962C8B-B14F-4D97-AF65-F5344CB8AC3E}">
        <p14:creationId xmlns:p14="http://schemas.microsoft.com/office/powerpoint/2010/main" val="3475505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4.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5.xml><?xml version="1.0" encoding="utf-8"?>
<a:theme xmlns:a="http://schemas.openxmlformats.org/drawingml/2006/main" name="7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_dlc_DocId xmlns="b22f8f74-215c-4154-9939-bd29e4e8980e">XRUYQT3274NZ-681238054-1969</_dlc_DocId>
    <_dlc_DocIdUrl xmlns="b22f8f74-215c-4154-9939-bd29e4e8980e">
      <Url>https://supportservices.jobcorps.gov/health/_layouts/15/DocIdRedir.aspx?ID=XRUYQT3274NZ-681238054-1969</Url>
      <Description>XRUYQT3274NZ-681238054-1969</Description>
    </_dlc_DocIdUrl>
    <PublishingExpirationDate xmlns="http://schemas.microsoft.com/sharepoint/v3" xsi:nil="true"/>
  </documentManagement>
</p:properties>
</file>

<file path=customXml/itemProps1.xml><?xml version="1.0" encoding="utf-8"?>
<ds:datastoreItem xmlns:ds="http://schemas.openxmlformats.org/officeDocument/2006/customXml" ds:itemID="{AA61B9F8-06D6-4183-92D8-6F16EF072F1D}"/>
</file>

<file path=customXml/itemProps2.xml><?xml version="1.0" encoding="utf-8"?>
<ds:datastoreItem xmlns:ds="http://schemas.openxmlformats.org/officeDocument/2006/customXml" ds:itemID="{A030A586-3ACC-4FB9-BA38-19826777C0AF}"/>
</file>

<file path=customXml/itemProps3.xml><?xml version="1.0" encoding="utf-8"?>
<ds:datastoreItem xmlns:ds="http://schemas.openxmlformats.org/officeDocument/2006/customXml" ds:itemID="{8DB474B4-C448-4C12-B8A5-82F4666B66D9}"/>
</file>

<file path=customXml/itemProps4.xml><?xml version="1.0" encoding="utf-8"?>
<ds:datastoreItem xmlns:ds="http://schemas.openxmlformats.org/officeDocument/2006/customXml" ds:itemID="{A3402F98-58EA-4607-8F4F-B8EE123BC405}"/>
</file>

<file path=docProps/app.xml><?xml version="1.0" encoding="utf-8"?>
<Properties xmlns="http://schemas.openxmlformats.org/officeDocument/2006/extended-properties" xmlns:vt="http://schemas.openxmlformats.org/officeDocument/2006/docPropsVTypes">
  <TotalTime>21195</TotalTime>
  <Words>1687</Words>
  <Application>Microsoft Office PowerPoint</Application>
  <PresentationFormat>Widescreen</PresentationFormat>
  <Paragraphs>156</Paragraphs>
  <Slides>25</Slides>
  <Notes>2</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25</vt:i4>
      </vt:variant>
    </vt:vector>
  </HeadingPairs>
  <TitlesOfParts>
    <vt:vector size="39" baseType="lpstr">
      <vt:lpstr>Arial</vt:lpstr>
      <vt:lpstr>Calibri</vt:lpstr>
      <vt:lpstr>Calibri Light</vt:lpstr>
      <vt:lpstr>Myriad Web Pro</vt:lpstr>
      <vt:lpstr>Open Sans</vt:lpstr>
      <vt:lpstr>Tahoma</vt:lpstr>
      <vt:lpstr>Wingdings</vt:lpstr>
      <vt:lpstr>1_Office Theme</vt:lpstr>
      <vt:lpstr>6_Master</vt:lpstr>
      <vt:lpstr>3_NCIRD-2016-9b</vt:lpstr>
      <vt:lpstr>NCIRD-2016-9b</vt:lpstr>
      <vt:lpstr>7_Master</vt:lpstr>
      <vt:lpstr>Office Theme</vt:lpstr>
      <vt:lpstr>think-cell Slide</vt:lpstr>
      <vt:lpstr>Job Corps Center Physicians Monthly Teleconference</vt:lpstr>
      <vt:lpstr>PowerPoint Presentation</vt:lpstr>
      <vt:lpstr>PowerPoint Presentation</vt:lpstr>
      <vt:lpstr>PowerPoint Presentation</vt:lpstr>
      <vt:lpstr>New Omicron Variant</vt:lpstr>
      <vt:lpstr>Community levels</vt:lpstr>
      <vt:lpstr>Community transmission</vt:lpstr>
      <vt:lpstr>PowerPoint Presentation</vt:lpstr>
      <vt:lpstr>Job Corps Student Mortality:  Preliminary Data PY 2022</vt:lpstr>
      <vt:lpstr>Staff Preparedness for Student Drug Overdose</vt:lpstr>
      <vt:lpstr>Medication Assisted Treatment (MAT) for Opioid Use Disorder</vt:lpstr>
      <vt:lpstr>Controlled Substances in Lockboxes</vt:lpstr>
      <vt:lpstr>PowerPoint Presentation</vt:lpstr>
      <vt:lpstr>Getting the Conversation Started</vt:lpstr>
      <vt:lpstr>Getting the Conversation Started</vt:lpstr>
      <vt:lpstr>Keeping the Conversation Going </vt:lpstr>
      <vt:lpstr>The 5 Ps approach to taking a sexual history</vt:lpstr>
      <vt:lpstr>Partners</vt:lpstr>
      <vt:lpstr>Practices</vt:lpstr>
      <vt:lpstr>Protection from STIs</vt:lpstr>
      <vt:lpstr>Past History of STIs</vt:lpstr>
      <vt:lpstr>Pregnancy Intention</vt:lpstr>
      <vt:lpstr>Announcement</vt:lpstr>
      <vt:lpstr>Open Forum</vt:lpstr>
      <vt:lpstr>                  Job Corps Center Physicians Monthly Teleconference Next call: Wednesday, May 24,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Corps Center Physicians Monthly Teleconference</dc:title>
  <dc:creator>Sara Mackenzie</dc:creator>
  <cp:lastModifiedBy>Carolina Valdenegro</cp:lastModifiedBy>
  <cp:revision>457</cp:revision>
  <dcterms:created xsi:type="dcterms:W3CDTF">2021-01-27T15:35:33Z</dcterms:created>
  <dcterms:modified xsi:type="dcterms:W3CDTF">2024-02-28T18:40:24Z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40bb65da-af62-4111-a772-40636ee30d46</vt:lpwstr>
  </property>
</Properties>
</file>