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theme/theme7.xml" ContentType="application/vnd.openxmlformats-officedocument.theme+xml"/>
  <Override PartName="/ppt/theme/theme5.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6.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2.xml" ContentType="application/vnd.openxmlformats-officedocument.presentationml.tags+xml"/>
  <Override PartName="/docProps/core.xml" ContentType="application/vnd.openxmlformats-package.core-properties+xml"/>
  <Override PartName="/ppt/tags/tag1.xml" ContentType="application/vnd.openxmlformats-officedocument.presentationml.tag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75" r:id="rId3"/>
    <p:sldMasterId id="2147483677" r:id="rId4"/>
    <p:sldMasterId id="2147483679" r:id="rId5"/>
    <p:sldMasterId id="2147483681" r:id="rId6"/>
  </p:sldMasterIdLst>
  <p:notesMasterIdLst>
    <p:notesMasterId r:id="rId46"/>
  </p:notesMasterIdLst>
  <p:sldIdLst>
    <p:sldId id="261" r:id="rId7"/>
    <p:sldId id="256" r:id="rId8"/>
    <p:sldId id="317" r:id="rId9"/>
    <p:sldId id="307" r:id="rId10"/>
    <p:sldId id="314" r:id="rId11"/>
    <p:sldId id="313" r:id="rId12"/>
    <p:sldId id="311" r:id="rId13"/>
    <p:sldId id="312" r:id="rId14"/>
    <p:sldId id="323" r:id="rId15"/>
    <p:sldId id="258" r:id="rId16"/>
    <p:sldId id="318" r:id="rId17"/>
    <p:sldId id="322" r:id="rId18"/>
    <p:sldId id="320" r:id="rId19"/>
    <p:sldId id="319" r:id="rId20"/>
    <p:sldId id="321" r:id="rId21"/>
    <p:sldId id="324" r:id="rId22"/>
    <p:sldId id="309" r:id="rId23"/>
    <p:sldId id="316" r:id="rId24"/>
    <p:sldId id="310" r:id="rId25"/>
    <p:sldId id="325" r:id="rId26"/>
    <p:sldId id="286" r:id="rId27"/>
    <p:sldId id="288" r:id="rId28"/>
    <p:sldId id="289" r:id="rId29"/>
    <p:sldId id="285" r:id="rId30"/>
    <p:sldId id="283" r:id="rId31"/>
    <p:sldId id="287" r:id="rId32"/>
    <p:sldId id="281" r:id="rId33"/>
    <p:sldId id="282" r:id="rId34"/>
    <p:sldId id="290" r:id="rId35"/>
    <p:sldId id="291" r:id="rId36"/>
    <p:sldId id="295" r:id="rId37"/>
    <p:sldId id="296" r:id="rId38"/>
    <p:sldId id="297" r:id="rId39"/>
    <p:sldId id="299" r:id="rId40"/>
    <p:sldId id="294" r:id="rId41"/>
    <p:sldId id="303" r:id="rId42"/>
    <p:sldId id="302" r:id="rId43"/>
    <p:sldId id="280" r:id="rId44"/>
    <p:sldId id="27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D1499C2-C762-44F6-ABD4-DAA0B44E2C7A}">
          <p14:sldIdLst>
            <p14:sldId id="261"/>
            <p14:sldId id="256"/>
            <p14:sldId id="317"/>
            <p14:sldId id="307"/>
            <p14:sldId id="314"/>
            <p14:sldId id="313"/>
            <p14:sldId id="311"/>
            <p14:sldId id="312"/>
            <p14:sldId id="323"/>
            <p14:sldId id="258"/>
            <p14:sldId id="318"/>
            <p14:sldId id="322"/>
            <p14:sldId id="320"/>
            <p14:sldId id="319"/>
            <p14:sldId id="321"/>
            <p14:sldId id="324"/>
            <p14:sldId id="309"/>
            <p14:sldId id="316"/>
            <p14:sldId id="310"/>
            <p14:sldId id="325"/>
            <p14:sldId id="286"/>
            <p14:sldId id="288"/>
            <p14:sldId id="289"/>
            <p14:sldId id="285"/>
            <p14:sldId id="283"/>
            <p14:sldId id="287"/>
            <p14:sldId id="281"/>
            <p14:sldId id="282"/>
            <p14:sldId id="290"/>
            <p14:sldId id="291"/>
            <p14:sldId id="295"/>
            <p14:sldId id="296"/>
            <p14:sldId id="297"/>
            <p14:sldId id="299"/>
            <p14:sldId id="294"/>
            <p14:sldId id="303"/>
            <p14:sldId id="302"/>
            <p14:sldId id="280"/>
            <p14:sldId id="270"/>
          </p14:sldIdLst>
        </p14:section>
        <p14:section name="Untitled Section" id="{15DC4D6F-40DB-4FE4-9422-C81EBCAE8DCE}">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99"/>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63" autoAdjust="0"/>
    <p:restoredTop sz="94607" autoAdjust="0"/>
  </p:normalViewPr>
  <p:slideViewPr>
    <p:cSldViewPr snapToGrid="0">
      <p:cViewPr varScale="1">
        <p:scale>
          <a:sx n="101" d="100"/>
          <a:sy n="101" d="100"/>
        </p:scale>
        <p:origin x="612" y="10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customXml" Target="../customXml/item3.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C04F54-F98E-43EC-8676-41DB66235A40}" type="datetimeFigureOut">
              <a:rPr lang="en-US" smtClean="0"/>
              <a:t>2/28/2024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D3DB7-ABF3-401D-AF1F-9727A735F494}" type="slidenum">
              <a:rPr lang="en-US" smtClean="0"/>
              <a:t>‹#›</a:t>
            </a:fld>
            <a:endParaRPr lang="en-US" dirty="0"/>
          </a:p>
        </p:txBody>
      </p:sp>
    </p:spTree>
    <p:extLst>
      <p:ext uri="{BB962C8B-B14F-4D97-AF65-F5344CB8AC3E}">
        <p14:creationId xmlns:p14="http://schemas.microsoft.com/office/powerpoint/2010/main" val="1228799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2313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FB95D8-32F6-4251-B6DD-11C28173D8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9455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FB95D8-32F6-4251-B6DD-11C28173D8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8363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E5A77-DE4C-4D8D-AB45-C2FE16B972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5844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9861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D123054E-7245-4C0F-A7DE-0CAAD8076BF3}" type="datetime1">
              <a:rPr kumimoji="0" lang="en-US" sz="1200" b="0" i="0" u="none" strike="noStrike" kern="0" cap="none" spc="0" normalizeH="0" baseline="0" noProof="0" smtClean="0">
                <a:ln>
                  <a:noFill/>
                </a:ln>
                <a:solidFill>
                  <a:srgbClr val="888888"/>
                </a:solidFill>
                <a:effectLst/>
                <a:uLnTx/>
                <a:uFillTx/>
                <a:latin typeface="Calibri"/>
                <a:cs typeface="Calibri"/>
                <a:sym typeface="Calibri"/>
              </a:rPr>
              <a:t>2/28/2024</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888888"/>
                </a:solidFill>
                <a:effectLst/>
                <a:uLnTx/>
                <a:uFillTx/>
                <a:latin typeface="Calibri"/>
                <a:cs typeface="Calibri"/>
                <a:sym typeface="Calibri"/>
              </a:rPr>
              <a:t>9/21/2021</a:t>
            </a:r>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119468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7B9DEF6-7978-E042-A0A1-33F25AC493C0}"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2F4E8-48B0-FE42-82AF-298EC18CB6D7}" type="slidenum">
              <a:rPr lang="en-US" smtClean="0"/>
              <a:t>‹#›</a:t>
            </a:fld>
            <a:endParaRPr lang="en-US"/>
          </a:p>
        </p:txBody>
      </p:sp>
    </p:spTree>
    <p:extLst>
      <p:ext uri="{BB962C8B-B14F-4D97-AF65-F5344CB8AC3E}">
        <p14:creationId xmlns:p14="http://schemas.microsoft.com/office/powerpoint/2010/main" val="3403155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6479AB-C233-411B-A5E3-7BC4966E8A5C}"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88CBA6-6A9E-4C95-8616-2E467D3051D0}" type="slidenum">
              <a:rPr lang="en-US" smtClean="0">
                <a:solidFill>
                  <a:prstClr val="black">
                    <a:tint val="75000"/>
                  </a:prstClr>
                </a:solidFill>
              </a:rPr>
              <a:pPr/>
              <a:t>‹#›</a:t>
            </a:fld>
            <a:endParaRPr lang="en-US">
              <a:solidFill>
                <a:prstClr val="black">
                  <a:tint val="75000"/>
                </a:prstClr>
              </a:solidFill>
            </a:endParaRPr>
          </a:p>
        </p:txBody>
      </p:sp>
      <p:pic>
        <p:nvPicPr>
          <p:cNvPr id="8" name="Picture 7">
            <a:extLst>
              <a:ext uri="{FF2B5EF4-FFF2-40B4-BE49-F238E27FC236}">
                <a16:creationId xmlns:a16="http://schemas.microsoft.com/office/drawing/2014/main" id="{527C2415-E118-FE4B-B334-792B5D547A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29785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C1DDEC-9161-534A-B683-8EE7BBE13278}"/>
              </a:ext>
            </a:extLst>
          </p:cNvPr>
          <p:cNvSpPr/>
          <p:nvPr userDrawn="1"/>
        </p:nvSpPr>
        <p:spPr>
          <a:xfrm>
            <a:off x="0" y="0"/>
            <a:ext cx="12192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6479AB-C233-411B-A5E3-7BC4966E8A5C}"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88CBA6-6A9E-4C95-8616-2E467D3051D0}" type="slidenum">
              <a:rPr lang="en-US" smtClean="0">
                <a:solidFill>
                  <a:prstClr val="black">
                    <a:tint val="75000"/>
                  </a:prstClr>
                </a:solidFill>
              </a:rPr>
              <a:pPr/>
              <a:t>‹#›</a:t>
            </a:fld>
            <a:endParaRPr lang="en-US">
              <a:solidFill>
                <a:prstClr val="black">
                  <a:tint val="75000"/>
                </a:prstClr>
              </a:solidFill>
            </a:endParaRPr>
          </a:p>
        </p:txBody>
      </p:sp>
      <p:pic>
        <p:nvPicPr>
          <p:cNvPr id="8" name="Picture 7">
            <a:extLst>
              <a:ext uri="{FF2B5EF4-FFF2-40B4-BE49-F238E27FC236}">
                <a16:creationId xmlns:a16="http://schemas.microsoft.com/office/drawing/2014/main" id="{55C05780-7E01-1546-9AE3-978F0C8FF1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8754" y="6091354"/>
            <a:ext cx="2657821" cy="630122"/>
          </a:xfrm>
          <a:prstGeom prst="rect">
            <a:avLst/>
          </a:prstGeom>
        </p:spPr>
      </p:pic>
    </p:spTree>
    <p:extLst>
      <p:ext uri="{BB962C8B-B14F-4D97-AF65-F5344CB8AC3E}">
        <p14:creationId xmlns:p14="http://schemas.microsoft.com/office/powerpoint/2010/main" val="1417241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C49BDE-E7B2-274B-981F-3ECE8D7E15AA}"/>
              </a:ext>
            </a:extLst>
          </p:cNvPr>
          <p:cNvSpPr/>
          <p:nvPr userDrawn="1"/>
        </p:nvSpPr>
        <p:spPr>
          <a:xfrm>
            <a:off x="0" y="0"/>
            <a:ext cx="12192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fld id="{D488CBA6-6A9E-4C95-8616-2E467D3051D0}" type="slidenum">
              <a:rPr lang="en-US" smtClean="0">
                <a:solidFill>
                  <a:prstClr val="black">
                    <a:tint val="75000"/>
                  </a:prstClr>
                </a:solidFill>
              </a:rPr>
              <a:pPr/>
              <a:t>‹#›</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3" name="Date Placeholder 2"/>
          <p:cNvSpPr>
            <a:spLocks noGrp="1"/>
          </p:cNvSpPr>
          <p:nvPr>
            <p:ph type="dt" sz="half" idx="10"/>
          </p:nvPr>
        </p:nvSpPr>
        <p:spPr/>
        <p:txBody>
          <a:bodyPr/>
          <a:lstStyle/>
          <a:p>
            <a:fld id="{DE6479AB-C233-411B-A5E3-7BC4966E8A5C}" type="datetimeFigureOut">
              <a:rPr lang="en-US" smtClean="0">
                <a:solidFill>
                  <a:prstClr val="black">
                    <a:tint val="75000"/>
                  </a:prstClr>
                </a:solidFill>
              </a:rPr>
              <a:pPr/>
              <a:t>2/28/2024</a:t>
            </a:fld>
            <a:endParaRPr lang="en-US">
              <a:solidFill>
                <a:prstClr val="black">
                  <a:tint val="75000"/>
                </a:prstClr>
              </a:solidFill>
            </a:endParaRPr>
          </a:p>
        </p:txBody>
      </p:sp>
      <p:sp>
        <p:nvSpPr>
          <p:cNvPr id="2" name="Title 1"/>
          <p:cNvSpPr>
            <a:spLocks noGrp="1"/>
          </p:cNvSpPr>
          <p:nvPr>
            <p:ph type="title"/>
          </p:nvPr>
        </p:nvSpPr>
        <p:spPr/>
        <p:txBody>
          <a:bodyPr/>
          <a:lstStyle/>
          <a:p>
            <a:r>
              <a:rPr lang="en-US" dirty="0"/>
              <a:t>Click to edit Master title style</a:t>
            </a:r>
          </a:p>
        </p:txBody>
      </p:sp>
      <p:pic>
        <p:nvPicPr>
          <p:cNvPr id="9" name="Picture 8">
            <a:extLst>
              <a:ext uri="{FF2B5EF4-FFF2-40B4-BE49-F238E27FC236}">
                <a16:creationId xmlns:a16="http://schemas.microsoft.com/office/drawing/2014/main" id="{D0D7006E-2A4A-3745-8EAC-D216C9C294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8754" y="6091354"/>
            <a:ext cx="2657821" cy="630122"/>
          </a:xfrm>
          <a:prstGeom prst="rect">
            <a:avLst/>
          </a:prstGeom>
        </p:spPr>
      </p:pic>
    </p:spTree>
    <p:extLst>
      <p:ext uri="{BB962C8B-B14F-4D97-AF65-F5344CB8AC3E}">
        <p14:creationId xmlns:p14="http://schemas.microsoft.com/office/powerpoint/2010/main" val="30341493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theme" Target="../theme/theme2.xml"/><Relationship Id="rId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theme" Target="../theme/theme5.xml"/><Relationship Id="rId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C59EA794-B7BB-4416-B3BA-38E42D8F09AA}" type="datetime1">
              <a:rPr lang="en-US" smtClean="0"/>
              <a:t>2/28/2024</a:t>
            </a:fld>
            <a:endParaRP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dirty="0"/>
              <a:t>9/21/2021</a:t>
            </a:r>
            <a:endParaRP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89679805"/>
      </p:ext>
    </p:extLst>
  </p:cSld>
  <p:clrMap bg1="lt1" tx1="dk1" bg2="dk2" tx2="lt2" accent1="accent1" accent2="accent2" accent3="accent3" accent4="accent4" accent5="accent5" accent6="accent6" hlink="hlink" folHlink="folHlink"/>
  <p:sldLayoutIdLst>
    <p:sldLayoutId id="2147483665" r:id="rId1"/>
    <p:sldLayoutId id="214748368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A7D84E0-25D1-4ACF-96C4-492F47500205}"/>
              </a:ext>
            </a:extLst>
          </p:cNvPr>
          <p:cNvGraphicFramePr>
            <a:graphicFrameLocks noChangeAspect="1"/>
          </p:cNvGraphicFramePr>
          <p:nvPr userDrawn="1">
            <p:custDataLst>
              <p:tags r:id="rId2"/>
            </p:custDataLst>
            <p:extLst>
              <p:ext uri="{D42A27DB-BD31-4B8C-83A1-F6EECF244321}">
                <p14:modId xmlns:p14="http://schemas.microsoft.com/office/powerpoint/2010/main" val="15231772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7A7D84E0-25D1-4ACF-96C4-492F475002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996632583"/>
      </p:ext>
    </p:extLst>
  </p:cSld>
  <p:clrMap bg1="lt1" tx1="dk1" bg2="lt2" tx2="dk2" accent1="accent1" accent2="accent2" accent3="accent3" accent4="accent4" accent5="accent5" accent6="accent6" hlink="hlink" folHlink="folHlink"/>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a:t>Click to edit Master title style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2127578950"/>
      </p:ext>
    </p:extLst>
  </p:cSld>
  <p:clrMap bg1="lt1" tx1="dk1" bg2="lt2" tx2="dk2" accent1="accent1" accent2="accent2" accent3="accent3" accent4="accent4" accent5="accent5" accent6="accent6" hlink="hlink" folHlink="folHlink"/>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a:t>Click to edit Master title style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726914903"/>
      </p:ext>
    </p:extLst>
  </p:cSld>
  <p:clrMap bg1="lt1" tx1="dk1" bg2="lt2" tx2="dk2" accent1="accent1" accent2="accent2" accent3="accent3" accent4="accent4" accent5="accent5" accent6="accent6" hlink="hlink" folHlink="folHlink"/>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A7D84E0-25D1-4ACF-96C4-492F47500205}"/>
              </a:ext>
            </a:extLst>
          </p:cNvPr>
          <p:cNvGraphicFramePr>
            <a:graphicFrameLocks noChangeAspect="1"/>
          </p:cNvGraphicFramePr>
          <p:nvPr userDrawn="1">
            <p:custDataLst>
              <p:tags r:id="rId2"/>
            </p:custDataLst>
            <p:extLst>
              <p:ext uri="{D42A27DB-BD31-4B8C-83A1-F6EECF244321}">
                <p14:modId xmlns:p14="http://schemas.microsoft.com/office/powerpoint/2010/main" val="1101626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7A7D84E0-25D1-4ACF-96C4-492F475002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12742599"/>
      </p:ext>
    </p:extLst>
  </p:cSld>
  <p:clrMap bg1="lt1" tx1="dk1" bg2="lt2" tx2="dk2" accent1="accent1" accent2="accent2" accent3="accent3" accent4="accent4" accent5="accent5" accent6="accent6" hlink="hlink" folHlink="folHlink"/>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479AB-C233-411B-A5E3-7BC4966E8A5C}" type="datetimeFigureOut">
              <a:rPr lang="en-US" smtClean="0"/>
              <a:pPr/>
              <a:t>2/28/2024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8CBA6-6A9E-4C95-8616-2E467D3051D0}" type="slidenum">
              <a:rPr lang="en-US" smtClean="0"/>
              <a:pPr/>
              <a:t>‹#›</a:t>
            </a:fld>
            <a:endParaRPr lang="en-US"/>
          </a:p>
        </p:txBody>
      </p:sp>
    </p:spTree>
    <p:extLst>
      <p:ext uri="{BB962C8B-B14F-4D97-AF65-F5344CB8AC3E}">
        <p14:creationId xmlns:p14="http://schemas.microsoft.com/office/powerpoint/2010/main" val="276446718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xStyles>
    <p:titleStyle>
      <a:lvl1pPr algn="l" defTabSz="914400" rtl="0" eaLnBrk="1" latinLnBrk="0" hangingPunct="1">
        <a:lnSpc>
          <a:spcPct val="90000"/>
        </a:lnSpc>
        <a:spcBef>
          <a:spcPct val="0"/>
        </a:spcBef>
        <a:buNone/>
        <a:defRPr sz="4400" b="0" i="0" kern="1200">
          <a:solidFill>
            <a:schemeClr val="bg1"/>
          </a:solidFill>
          <a:latin typeface="Avenir Medium" charset="0"/>
          <a:ea typeface="Avenir Medium" charset="0"/>
          <a:cs typeface="Avenir Medium"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hyperlink" Target="https://www.surveymonkey.com/r/FSR5MLM" TargetMode="External"/><Relationship Id="rId5" Type="http://schemas.openxmlformats.org/officeDocument/2006/relationships/hyperlink" Target="https://www.surveymonkey.com/r/" TargetMode="External"/><Relationship Id="rId4" Type="http://schemas.openxmlformats.org/officeDocument/2006/relationships/image" Target="../media/image32.jpg"/></Relationships>
</file>

<file path=ppt/slides/_rels/slide3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surveymonkey.com/r/FSR5MLM" TargetMode="External"/><Relationship Id="rId4" Type="http://schemas.openxmlformats.org/officeDocument/2006/relationships/hyperlink" Target="https://www.surveymonkey.com/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439615" y="1122362"/>
            <a:ext cx="11271739" cy="196694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b="1" dirty="0">
                <a:solidFill>
                  <a:srgbClr val="C00000"/>
                </a:solidFill>
                <a:latin typeface="Calibri"/>
                <a:ea typeface="Calibri"/>
                <a:cs typeface="Calibri"/>
                <a:sym typeface="Calibri"/>
              </a:rPr>
              <a:t>Job Corps Center Physician</a:t>
            </a:r>
            <a:br>
              <a:rPr lang="en-US" b="1" dirty="0">
                <a:solidFill>
                  <a:srgbClr val="C00000"/>
                </a:solidFill>
                <a:latin typeface="Calibri"/>
                <a:ea typeface="Calibri"/>
                <a:cs typeface="Calibri"/>
                <a:sym typeface="Calibri"/>
              </a:rPr>
            </a:br>
            <a:r>
              <a:rPr lang="en-US" b="1" dirty="0">
                <a:solidFill>
                  <a:srgbClr val="C00000"/>
                </a:solidFill>
                <a:latin typeface="Calibri"/>
                <a:ea typeface="Calibri"/>
                <a:cs typeface="Calibri"/>
                <a:sym typeface="Calibri"/>
              </a:rPr>
              <a:t>Monthly Teleconference</a:t>
            </a:r>
            <a:endParaRPr dirty="0">
              <a:solidFill>
                <a:srgbClr val="C00000"/>
              </a:solidFill>
            </a:endParaRPr>
          </a:p>
        </p:txBody>
      </p:sp>
      <p:sp>
        <p:nvSpPr>
          <p:cNvPr id="89" name="Google Shape;89;p13"/>
          <p:cNvSpPr txBox="1">
            <a:spLocks noGrp="1"/>
          </p:cNvSpPr>
          <p:nvPr>
            <p:ph type="subTitle" idx="1"/>
          </p:nvPr>
        </p:nvSpPr>
        <p:spPr>
          <a:xfrm>
            <a:off x="1752600" y="3347048"/>
            <a:ext cx="9237453" cy="3062377"/>
          </a:xfrm>
          <a:prstGeom prst="rect">
            <a:avLst/>
          </a:prstGeom>
          <a:noFill/>
          <a:ln>
            <a:noFill/>
          </a:ln>
        </p:spPr>
        <p:txBody>
          <a:bodyPr spcFirstLastPara="1" wrap="square" lIns="91425" tIns="45700" rIns="91425" bIns="45700" anchor="t" anchorCtr="0">
            <a:noAutofit/>
          </a:bodyPr>
          <a:lstStyle/>
          <a:p>
            <a:pPr marL="0" indent="0" algn="l">
              <a:spcBef>
                <a:spcPts val="0"/>
              </a:spcBef>
              <a:buSzPts val="3700"/>
            </a:pPr>
            <a:r>
              <a:rPr lang="en-US" b="1" dirty="0"/>
              <a:t>John Kulig MD MPH      	Region 1 Boston &amp; Region 2 Philadelphia</a:t>
            </a:r>
          </a:p>
          <a:p>
            <a:pPr marL="0" indent="0" algn="l">
              <a:spcBef>
                <a:spcPts val="0"/>
              </a:spcBef>
              <a:buSzPts val="3700"/>
            </a:pPr>
            <a:r>
              <a:rPr lang="en-US" b="1" dirty="0"/>
              <a:t>Sara Mackenzie MD MPH	Region 6 San Francisco</a:t>
            </a:r>
          </a:p>
          <a:p>
            <a:pPr marL="0" indent="0" algn="l">
              <a:spcBef>
                <a:spcPts val="0"/>
              </a:spcBef>
              <a:buSzPts val="3700"/>
            </a:pPr>
            <a:r>
              <a:rPr lang="en-US" b="1" dirty="0"/>
              <a:t>Drew Alexander MD     	Region 4 Dallas</a:t>
            </a:r>
          </a:p>
          <a:p>
            <a:pPr marL="0" indent="0" algn="l">
              <a:spcBef>
                <a:spcPts val="0"/>
              </a:spcBef>
              <a:buSzPts val="3700"/>
            </a:pPr>
            <a:r>
              <a:rPr lang="en-US" b="1" dirty="0"/>
              <a:t>Gary Strokosch MD       	Region 3 Atlanta &amp; Region 5 Chicago</a:t>
            </a:r>
          </a:p>
          <a:p>
            <a:pPr marL="0" indent="0" algn="l">
              <a:spcBef>
                <a:spcPts val="0"/>
              </a:spcBef>
              <a:buSzPts val="3700"/>
            </a:pPr>
            <a:r>
              <a:rPr lang="en-US" b="1" dirty="0">
                <a:solidFill>
                  <a:srgbClr val="FF0000"/>
                </a:solidFill>
              </a:rPr>
              <a:t>HIPAA compliant messages   </a:t>
            </a:r>
            <a:r>
              <a:rPr lang="en-US" b="1" dirty="0"/>
              <a:t>use @jobcorps.org email address</a:t>
            </a:r>
            <a:r>
              <a:rPr lang="en-US" b="1" dirty="0">
                <a:solidFill>
                  <a:srgbClr val="0000FF"/>
                </a:solidFill>
              </a:rPr>
              <a:t>	</a:t>
            </a:r>
            <a:endParaRPr lang="en-US" dirty="0">
              <a:solidFill>
                <a:srgbClr val="0000FF"/>
              </a:solidFill>
            </a:endParaRPr>
          </a:p>
          <a:p>
            <a:pPr marL="0" indent="0" algn="l">
              <a:spcBef>
                <a:spcPts val="0"/>
              </a:spcBef>
              <a:buSzPts val="3700"/>
            </a:pPr>
            <a:r>
              <a:rPr lang="en-US" sz="4400" b="1" dirty="0">
                <a:solidFill>
                  <a:srgbClr val="0000FF"/>
                </a:solidFill>
              </a:rPr>
              <a:t>       </a:t>
            </a:r>
          </a:p>
          <a:p>
            <a:pPr marL="0" indent="0">
              <a:spcBef>
                <a:spcPts val="0"/>
              </a:spcBef>
              <a:buSzPts val="3700"/>
            </a:pPr>
            <a:r>
              <a:rPr lang="en-US" sz="4400" b="1" dirty="0"/>
              <a:t>Wednesday, August 30</a:t>
            </a:r>
            <a:r>
              <a:rPr lang="en-US" sz="4400" b="1" baseline="30000" dirty="0"/>
              <a:t>th</a:t>
            </a:r>
            <a:r>
              <a:rPr lang="en-US" sz="4400" b="1" dirty="0"/>
              <a:t>, 2023</a:t>
            </a:r>
            <a:endParaRPr lang="en-US" sz="4400" dirty="0">
              <a:solidFill>
                <a:schemeClr val="tx1"/>
              </a:solidFill>
            </a:endParaRPr>
          </a:p>
        </p:txBody>
      </p:sp>
    </p:spTree>
    <p:extLst>
      <p:ext uri="{BB962C8B-B14F-4D97-AF65-F5344CB8AC3E}">
        <p14:creationId xmlns:p14="http://schemas.microsoft.com/office/powerpoint/2010/main" val="2907886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924D84CD-5280-4B52-B96E-8EDAA2B20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useBgFill="1">
        <p:nvSpPr>
          <p:cNvPr id="14" name="Rectangle 13">
            <a:extLst>
              <a:ext uri="{FF2B5EF4-FFF2-40B4-BE49-F238E27FC236}">
                <a16:creationId xmlns:a16="http://schemas.microsoft.com/office/drawing/2014/main" id="{3E65D517-46E4-8037-A63D-629DE1253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3999" y="1"/>
            <a:ext cx="9144000"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Title 1"/>
          <p:cNvSpPr txBox="1">
            <a:spLocks/>
          </p:cNvSpPr>
          <p:nvPr/>
        </p:nvSpPr>
        <p:spPr>
          <a:xfrm>
            <a:off x="2093214" y="276198"/>
            <a:ext cx="7858200" cy="115724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b="0" kern="1200">
                <a:solidFill>
                  <a:schemeClr val="accent1">
                    <a:lumMod val="75000"/>
                  </a:schemeClr>
                </a:solidFill>
                <a:latin typeface="+mn-lt"/>
                <a:ea typeface="+mj-ea"/>
                <a:cs typeface="+mj-cs"/>
              </a:defRPr>
            </a:lvl1pPr>
          </a:lstStyle>
          <a:p>
            <a:pPr algn="l">
              <a:spcAft>
                <a:spcPts val="600"/>
              </a:spcAft>
            </a:pPr>
            <a:r>
              <a:rPr lang="en-US" sz="2500" b="1">
                <a:solidFill>
                  <a:prstClr val="black"/>
                </a:solidFill>
                <a:latin typeface="Calibri Light"/>
              </a:rPr>
              <a:t>Estimated Influenza Disease Burden, by Season</a:t>
            </a:r>
          </a:p>
          <a:p>
            <a:pPr algn="l">
              <a:spcAft>
                <a:spcPts val="600"/>
              </a:spcAft>
            </a:pPr>
            <a:r>
              <a:rPr lang="en-US" sz="2500" b="1">
                <a:solidFill>
                  <a:prstClr val="black"/>
                </a:solidFill>
                <a:latin typeface="Calibri Light"/>
              </a:rPr>
              <a:t>United States, 2010-11 through 2019-20 Influenza Seasons</a:t>
            </a:r>
          </a:p>
        </p:txBody>
      </p:sp>
      <p:sp>
        <p:nvSpPr>
          <p:cNvPr id="6" name="TextBox 5"/>
          <p:cNvSpPr txBox="1"/>
          <p:nvPr/>
        </p:nvSpPr>
        <p:spPr>
          <a:xfrm>
            <a:off x="4570943" y="4916850"/>
            <a:ext cx="4783781" cy="183576"/>
          </a:xfrm>
          <a:prstGeom prst="rect">
            <a:avLst/>
          </a:prstGeom>
          <a:noFill/>
        </p:spPr>
        <p:txBody>
          <a:bodyPr wrap="square" rtlCol="0">
            <a:spAutoFit/>
          </a:bodyPr>
          <a:lstStyle/>
          <a:p>
            <a:pPr algn="r" defTabSz="722376">
              <a:spcAft>
                <a:spcPts val="600"/>
              </a:spcAft>
            </a:pPr>
            <a:r>
              <a:rPr lang="en-US" sz="593">
                <a:solidFill>
                  <a:srgbClr val="9CA9A2"/>
                </a:solidFill>
                <a:latin typeface="Calibri"/>
              </a:rPr>
              <a:t>https://www.cdc.gov/flu/about/burden/index.html</a:t>
            </a:r>
            <a:endParaRPr lang="en-US" sz="750">
              <a:solidFill>
                <a:srgbClr val="9CA9A2"/>
              </a:solidFill>
              <a:latin typeface="Calibri" panose="020F0502020204030204" pitchFamily="34" charset="0"/>
            </a:endParaRPr>
          </a:p>
        </p:txBody>
      </p:sp>
      <p:pic>
        <p:nvPicPr>
          <p:cNvPr id="2" name="Picture 1">
            <a:extLst>
              <a:ext uri="{FF2B5EF4-FFF2-40B4-BE49-F238E27FC236}">
                <a16:creationId xmlns:a16="http://schemas.microsoft.com/office/drawing/2014/main" id="{287F28CC-37DF-441B-8CF7-6AC3DD0111D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49194" y="2413001"/>
            <a:ext cx="8880629" cy="3289300"/>
          </a:xfrm>
          <a:prstGeom prst="rect">
            <a:avLst/>
          </a:prstGeom>
        </p:spPr>
      </p:pic>
    </p:spTree>
    <p:extLst>
      <p:ext uri="{BB962C8B-B14F-4D97-AF65-F5344CB8AC3E}">
        <p14:creationId xmlns:p14="http://schemas.microsoft.com/office/powerpoint/2010/main" val="3496072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6FBA15F6-EAD8-0CA2-775F-462B30C54E72}"/>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2800">
                <a:latin typeface="+mj-lt"/>
                <a:ea typeface="+mj-ea"/>
                <a:cs typeface="+mj-cs"/>
              </a:rPr>
              <a:t>Influenza</a:t>
            </a:r>
          </a:p>
        </p:txBody>
      </p:sp>
      <p:pic>
        <p:nvPicPr>
          <p:cNvPr id="5" name="Content Placeholder 4">
            <a:extLst>
              <a:ext uri="{FF2B5EF4-FFF2-40B4-BE49-F238E27FC236}">
                <a16:creationId xmlns:a16="http://schemas.microsoft.com/office/drawing/2014/main" id="{E4CF2A65-85D0-9505-3172-F029C2E7AE2B}"/>
              </a:ext>
            </a:extLst>
          </p:cNvPr>
          <p:cNvPicPr>
            <a:picLocks noGrp="1" noChangeAspect="1"/>
          </p:cNvPicPr>
          <p:nvPr>
            <p:ph idx="1"/>
          </p:nvPr>
        </p:nvPicPr>
        <p:blipFill>
          <a:blip r:embed="rId2"/>
          <a:stretch>
            <a:fillRect/>
          </a:stretch>
        </p:blipFill>
        <p:spPr>
          <a:xfrm>
            <a:off x="2064626" y="1675228"/>
            <a:ext cx="8062749" cy="4394199"/>
          </a:xfrm>
          <a:prstGeom prst="rect">
            <a:avLst/>
          </a:prstGeom>
        </p:spPr>
      </p:pic>
    </p:spTree>
    <p:extLst>
      <p:ext uri="{BB962C8B-B14F-4D97-AF65-F5344CB8AC3E}">
        <p14:creationId xmlns:p14="http://schemas.microsoft.com/office/powerpoint/2010/main" val="2968311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6FBA15F6-EAD8-0CA2-775F-462B30C54E72}"/>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2800">
                <a:latin typeface="+mj-lt"/>
                <a:ea typeface="+mj-ea"/>
                <a:cs typeface="+mj-cs"/>
              </a:rPr>
              <a:t>Influenza</a:t>
            </a:r>
          </a:p>
        </p:txBody>
      </p:sp>
      <p:pic>
        <p:nvPicPr>
          <p:cNvPr id="7" name="Content Placeholder 6" descr="A graph of different colored bars&#10;&#10;Description automatically generated with medium confidence">
            <a:extLst>
              <a:ext uri="{FF2B5EF4-FFF2-40B4-BE49-F238E27FC236}">
                <a16:creationId xmlns:a16="http://schemas.microsoft.com/office/drawing/2014/main" id="{CD82D2AF-2363-6447-55C4-ADA9ADC3AF37}"/>
              </a:ext>
            </a:extLst>
          </p:cNvPr>
          <p:cNvPicPr>
            <a:picLocks noGrp="1" noChangeAspect="1"/>
          </p:cNvPicPr>
          <p:nvPr>
            <p:ph idx="1"/>
          </p:nvPr>
        </p:nvPicPr>
        <p:blipFill>
          <a:blip r:embed="rId2"/>
          <a:stretch>
            <a:fillRect/>
          </a:stretch>
        </p:blipFill>
        <p:spPr>
          <a:xfrm>
            <a:off x="3086276" y="1675228"/>
            <a:ext cx="6019449" cy="4394199"/>
          </a:xfrm>
          <a:prstGeom prst="rect">
            <a:avLst/>
          </a:prstGeom>
        </p:spPr>
      </p:pic>
    </p:spTree>
    <p:extLst>
      <p:ext uri="{BB962C8B-B14F-4D97-AF65-F5344CB8AC3E}">
        <p14:creationId xmlns:p14="http://schemas.microsoft.com/office/powerpoint/2010/main" val="2107811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A9542-9B3F-84F9-EF29-EF897E3E6739}"/>
              </a:ext>
            </a:extLst>
          </p:cNvPr>
          <p:cNvSpPr>
            <a:spLocks noGrp="1"/>
          </p:cNvSpPr>
          <p:nvPr>
            <p:ph type="title"/>
          </p:nvPr>
        </p:nvSpPr>
        <p:spPr/>
        <p:txBody>
          <a:bodyPr/>
          <a:lstStyle/>
          <a:p>
            <a:r>
              <a:rPr lang="en-US" dirty="0"/>
              <a:t>RSV Patterns</a:t>
            </a:r>
          </a:p>
        </p:txBody>
      </p:sp>
      <p:sp>
        <p:nvSpPr>
          <p:cNvPr id="3" name="Content Placeholder 2">
            <a:extLst>
              <a:ext uri="{FF2B5EF4-FFF2-40B4-BE49-F238E27FC236}">
                <a16:creationId xmlns:a16="http://schemas.microsoft.com/office/drawing/2014/main" id="{0C6D46D9-5FDE-3A7F-8452-A525185B7580}"/>
              </a:ext>
            </a:extLst>
          </p:cNvPr>
          <p:cNvSpPr>
            <a:spLocks noGrp="1"/>
          </p:cNvSpPr>
          <p:nvPr>
            <p:ph idx="1"/>
          </p:nvPr>
        </p:nvSpPr>
        <p:spPr/>
        <p:txBody>
          <a:bodyPr/>
          <a:lstStyle/>
          <a:p>
            <a:r>
              <a:rPr lang="en-US" dirty="0"/>
              <a:t>58,000-80,000 hospitalizations/year children less than 5 years old </a:t>
            </a:r>
          </a:p>
          <a:p>
            <a:r>
              <a:rPr lang="en-US" dirty="0"/>
              <a:t>60,000-160,000 hospitalizations/year adults older than 65 years</a:t>
            </a:r>
          </a:p>
          <a:p>
            <a:r>
              <a:rPr lang="en-US" dirty="0"/>
              <a:t>C19 pandemic disrupted usual seasonal patterns in 2020-2022</a:t>
            </a:r>
          </a:p>
        </p:txBody>
      </p:sp>
    </p:spTree>
    <p:extLst>
      <p:ext uri="{BB962C8B-B14F-4D97-AF65-F5344CB8AC3E}">
        <p14:creationId xmlns:p14="http://schemas.microsoft.com/office/powerpoint/2010/main" val="636966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6FBA15F6-EAD8-0CA2-775F-462B30C54E72}"/>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2800">
                <a:latin typeface="+mj-lt"/>
                <a:ea typeface="+mj-ea"/>
                <a:cs typeface="+mj-cs"/>
              </a:rPr>
              <a:t>Respiratory Syncytial Virus (RSV)</a:t>
            </a:r>
            <a:endParaRPr lang="en-US" sz="2800" dirty="0">
              <a:latin typeface="+mj-lt"/>
              <a:ea typeface="+mj-ea"/>
              <a:cs typeface="+mj-cs"/>
            </a:endParaRPr>
          </a:p>
        </p:txBody>
      </p:sp>
      <p:pic>
        <p:nvPicPr>
          <p:cNvPr id="12" name="Content Placeholder 11" descr="A graph of a graph of a graph&#10;&#10;Description automatically generated with medium confidence">
            <a:extLst>
              <a:ext uri="{FF2B5EF4-FFF2-40B4-BE49-F238E27FC236}">
                <a16:creationId xmlns:a16="http://schemas.microsoft.com/office/drawing/2014/main" id="{553239AD-5492-674C-DAC1-C48993A97FF3}"/>
              </a:ext>
            </a:extLst>
          </p:cNvPr>
          <p:cNvPicPr>
            <a:picLocks noGrp="1" noChangeAspect="1"/>
          </p:cNvPicPr>
          <p:nvPr>
            <p:ph idx="1"/>
          </p:nvPr>
        </p:nvPicPr>
        <p:blipFill>
          <a:blip r:embed="rId2"/>
          <a:stretch>
            <a:fillRect/>
          </a:stretch>
        </p:blipFill>
        <p:spPr>
          <a:xfrm>
            <a:off x="2006601" y="1745839"/>
            <a:ext cx="8178799" cy="4252974"/>
          </a:xfrm>
          <a:prstGeom prst="rect">
            <a:avLst/>
          </a:prstGeom>
        </p:spPr>
      </p:pic>
      <p:sp>
        <p:nvSpPr>
          <p:cNvPr id="14" name="TextBox 13">
            <a:extLst>
              <a:ext uri="{FF2B5EF4-FFF2-40B4-BE49-F238E27FC236}">
                <a16:creationId xmlns:a16="http://schemas.microsoft.com/office/drawing/2014/main" id="{A8368BA1-DF86-EE33-BA9A-125473C1FFFE}"/>
              </a:ext>
            </a:extLst>
          </p:cNvPr>
          <p:cNvSpPr txBox="1"/>
          <p:nvPr/>
        </p:nvSpPr>
        <p:spPr>
          <a:xfrm>
            <a:off x="1941399" y="6033184"/>
            <a:ext cx="4578350" cy="646331"/>
          </a:xfrm>
          <a:prstGeom prst="rect">
            <a:avLst/>
          </a:prstGeom>
          <a:noFill/>
        </p:spPr>
        <p:txBody>
          <a:bodyPr wrap="square">
            <a:spAutoFit/>
          </a:bodyPr>
          <a:lstStyle/>
          <a:p>
            <a:r>
              <a:rPr lang="en-US" dirty="0">
                <a:solidFill>
                  <a:prstClr val="white"/>
                </a:solidFill>
                <a:latin typeface="Calibri"/>
                <a:hlinkClick r:id="rId3">
                  <a:extLst>
                    <a:ext uri="{A12FA001-AC4F-418D-AE19-62706E023703}">
                      <ahyp:hlinkClr xmlns:ahyp="http://schemas.microsoft.com/office/drawing/2018/hyperlinkcolor" val="tx"/>
                    </a:ext>
                  </a:extLst>
                </a:hlinkClick>
              </a:rPr>
              <a:t>Seasonality of Respiratory Syncytial Virus — United States, 2017–2023 | MMWR (cdc.gov)</a:t>
            </a:r>
            <a:endParaRPr lang="en-US" dirty="0">
              <a:solidFill>
                <a:prstClr val="white"/>
              </a:solidFill>
              <a:latin typeface="Calibri"/>
            </a:endParaRPr>
          </a:p>
        </p:txBody>
      </p:sp>
    </p:spTree>
    <p:extLst>
      <p:ext uri="{BB962C8B-B14F-4D97-AF65-F5344CB8AC3E}">
        <p14:creationId xmlns:p14="http://schemas.microsoft.com/office/powerpoint/2010/main" val="1015881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6FBA15F6-EAD8-0CA2-775F-462B30C54E72}"/>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2800" dirty="0">
                <a:latin typeface="+mj-lt"/>
                <a:ea typeface="+mj-ea"/>
                <a:cs typeface="+mj-cs"/>
              </a:rPr>
              <a:t>Respiratory Syncytial Virus (RSV)</a:t>
            </a:r>
          </a:p>
        </p:txBody>
      </p:sp>
      <p:pic>
        <p:nvPicPr>
          <p:cNvPr id="7" name="Content Placeholder 6">
            <a:extLst>
              <a:ext uri="{FF2B5EF4-FFF2-40B4-BE49-F238E27FC236}">
                <a16:creationId xmlns:a16="http://schemas.microsoft.com/office/drawing/2014/main" id="{A34454EB-0ADB-ED29-D0E8-941216965185}"/>
              </a:ext>
            </a:extLst>
          </p:cNvPr>
          <p:cNvPicPr>
            <a:picLocks noGrp="1" noChangeAspect="1"/>
          </p:cNvPicPr>
          <p:nvPr>
            <p:ph idx="1"/>
          </p:nvPr>
        </p:nvPicPr>
        <p:blipFill>
          <a:blip r:embed="rId2"/>
          <a:stretch>
            <a:fillRect/>
          </a:stretch>
        </p:blipFill>
        <p:spPr>
          <a:xfrm>
            <a:off x="2006601" y="1858297"/>
            <a:ext cx="8178799" cy="4028058"/>
          </a:xfrm>
          <a:prstGeom prst="rect">
            <a:avLst/>
          </a:prstGeom>
        </p:spPr>
      </p:pic>
    </p:spTree>
    <p:extLst>
      <p:ext uri="{BB962C8B-B14F-4D97-AF65-F5344CB8AC3E}">
        <p14:creationId xmlns:p14="http://schemas.microsoft.com/office/powerpoint/2010/main" val="2098913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707357" y="1928732"/>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988E9DB8-8C7E-1BCB-C7E4-1FA555C9F9D9}"/>
              </a:ext>
            </a:extLst>
          </p:cNvPr>
          <p:cNvSpPr>
            <a:spLocks noGrp="1"/>
          </p:cNvSpPr>
          <p:nvPr>
            <p:ph type="title"/>
          </p:nvPr>
        </p:nvSpPr>
        <p:spPr>
          <a:xfrm>
            <a:off x="2295526" y="1967267"/>
            <a:ext cx="1971675" cy="2547257"/>
          </a:xfrm>
          <a:noFill/>
        </p:spPr>
        <p:txBody>
          <a:bodyPr vert="horz" lIns="91440" tIns="45720" rIns="91440" bIns="45720" rtlCol="0" anchor="ctr">
            <a:normAutofit/>
          </a:bodyPr>
          <a:lstStyle/>
          <a:p>
            <a:pPr algn="ctr"/>
            <a:r>
              <a:rPr lang="en-US" sz="2900">
                <a:solidFill>
                  <a:srgbClr val="FFFFFF"/>
                </a:solidFill>
                <a:latin typeface="+mj-lt"/>
                <a:ea typeface="+mj-ea"/>
                <a:cs typeface="+mj-cs"/>
              </a:rPr>
              <a:t>Prevention:</a:t>
            </a:r>
          </a:p>
        </p:txBody>
      </p:sp>
      <p:pic>
        <p:nvPicPr>
          <p:cNvPr id="1026" name="Picture 2" descr="Print Resources | CDC | Preventive healthcare, Safety posters, Respiratory diseases">
            <a:extLst>
              <a:ext uri="{FF2B5EF4-FFF2-40B4-BE49-F238E27FC236}">
                <a16:creationId xmlns:a16="http://schemas.microsoft.com/office/drawing/2014/main" id="{5E597F59-C911-F346-3336-5BF464B4A92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72735" y="301944"/>
            <a:ext cx="4287929" cy="556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252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B537D-8C8B-D942-851A-44F896B9A654}"/>
              </a:ext>
            </a:extLst>
          </p:cNvPr>
          <p:cNvSpPr>
            <a:spLocks noGrp="1"/>
          </p:cNvSpPr>
          <p:nvPr>
            <p:ph type="title"/>
          </p:nvPr>
        </p:nvSpPr>
        <p:spPr/>
        <p:txBody>
          <a:bodyPr/>
          <a:lstStyle/>
          <a:p>
            <a:r>
              <a:rPr lang="en-US" dirty="0"/>
              <a:t>REMINDER: PIN 22-17 COVID-19 Procedures:</a:t>
            </a:r>
          </a:p>
        </p:txBody>
      </p:sp>
      <p:sp>
        <p:nvSpPr>
          <p:cNvPr id="3" name="Content Placeholder 2">
            <a:extLst>
              <a:ext uri="{FF2B5EF4-FFF2-40B4-BE49-F238E27FC236}">
                <a16:creationId xmlns:a16="http://schemas.microsoft.com/office/drawing/2014/main" id="{168F91A8-4ABF-5DEE-49AA-52A2C5BD86EF}"/>
              </a:ext>
            </a:extLst>
          </p:cNvPr>
          <p:cNvSpPr>
            <a:spLocks noGrp="1"/>
          </p:cNvSpPr>
          <p:nvPr>
            <p:ph idx="1"/>
          </p:nvPr>
        </p:nvSpPr>
        <p:spPr/>
        <p:txBody>
          <a:bodyPr>
            <a:normAutofit lnSpcReduction="10000"/>
          </a:bodyPr>
          <a:lstStyle/>
          <a:p>
            <a:r>
              <a:rPr lang="en-US" dirty="0"/>
              <a:t>When county hospitalization rates high - masking required across center</a:t>
            </a:r>
          </a:p>
          <a:p>
            <a:r>
              <a:rPr lang="en-US" dirty="0"/>
              <a:t>If rapidly increasing cases with outbreak or approaching 10% - consider requiring masking across center</a:t>
            </a:r>
          </a:p>
          <a:p>
            <a:r>
              <a:rPr lang="en-US" dirty="0"/>
              <a:t>Remind staff/students to monitor for illness – report symptoms and get tested!</a:t>
            </a:r>
          </a:p>
          <a:p>
            <a:r>
              <a:rPr lang="en-US" dirty="0"/>
              <a:t>Contact trace – CCEs COVID-19 test day 0 &amp; day 6</a:t>
            </a:r>
          </a:p>
          <a:p>
            <a:r>
              <a:rPr lang="en-US" dirty="0"/>
              <a:t>Confirmed COVID-19 cases – isolate for 5 full days, then mask until day 10 </a:t>
            </a:r>
          </a:p>
          <a:p>
            <a:r>
              <a:rPr lang="en-US" dirty="0"/>
              <a:t>SIR per case – please include details (CCEs, reason for testing)</a:t>
            </a:r>
          </a:p>
        </p:txBody>
      </p:sp>
    </p:spTree>
    <p:extLst>
      <p:ext uri="{BB962C8B-B14F-4D97-AF65-F5344CB8AC3E}">
        <p14:creationId xmlns:p14="http://schemas.microsoft.com/office/powerpoint/2010/main" val="1621722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B537D-8C8B-D942-851A-44F896B9A654}"/>
              </a:ext>
            </a:extLst>
          </p:cNvPr>
          <p:cNvSpPr>
            <a:spLocks noGrp="1"/>
          </p:cNvSpPr>
          <p:nvPr>
            <p:ph type="title"/>
          </p:nvPr>
        </p:nvSpPr>
        <p:spPr/>
        <p:txBody>
          <a:bodyPr/>
          <a:lstStyle/>
          <a:p>
            <a:r>
              <a:rPr lang="en-US" dirty="0"/>
              <a:t>REMINDER: PIN 22-17 COVID-19 Procedures:</a:t>
            </a:r>
          </a:p>
        </p:txBody>
      </p:sp>
      <p:sp>
        <p:nvSpPr>
          <p:cNvPr id="3" name="Content Placeholder 2">
            <a:extLst>
              <a:ext uri="{FF2B5EF4-FFF2-40B4-BE49-F238E27FC236}">
                <a16:creationId xmlns:a16="http://schemas.microsoft.com/office/drawing/2014/main" id="{168F91A8-4ABF-5DEE-49AA-52A2C5BD86EF}"/>
              </a:ext>
            </a:extLst>
          </p:cNvPr>
          <p:cNvSpPr>
            <a:spLocks noGrp="1"/>
          </p:cNvSpPr>
          <p:nvPr>
            <p:ph idx="1"/>
          </p:nvPr>
        </p:nvSpPr>
        <p:spPr/>
        <p:txBody>
          <a:bodyPr>
            <a:normAutofit/>
          </a:bodyPr>
          <a:lstStyle/>
          <a:p>
            <a:r>
              <a:rPr lang="en-US" dirty="0"/>
              <a:t>Must continue promoting and supporting access to COVID-19 vaccination, like handling of seasonal influenza vaccination</a:t>
            </a:r>
          </a:p>
          <a:p>
            <a:r>
              <a:rPr lang="en-US" dirty="0"/>
              <a:t>Center operators must ensure students’ vaccination records are obtained and maintained consistent with existing Job Corps policies</a:t>
            </a:r>
          </a:p>
          <a:p>
            <a:endParaRPr lang="en-US" dirty="0"/>
          </a:p>
          <a:p>
            <a:pPr marL="0" indent="0">
              <a:buNone/>
            </a:pPr>
            <a:r>
              <a:rPr lang="en-US" dirty="0"/>
              <a:t>*Fall Covid-19 booster expected to be released in September </a:t>
            </a:r>
          </a:p>
        </p:txBody>
      </p:sp>
    </p:spTree>
    <p:extLst>
      <p:ext uri="{BB962C8B-B14F-4D97-AF65-F5344CB8AC3E}">
        <p14:creationId xmlns:p14="http://schemas.microsoft.com/office/powerpoint/2010/main" val="1438418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68029-AFD6-733A-64EE-C1C845F94EC9}"/>
              </a:ext>
            </a:extLst>
          </p:cNvPr>
          <p:cNvSpPr>
            <a:spLocks noGrp="1"/>
          </p:cNvSpPr>
          <p:nvPr>
            <p:ph type="title"/>
          </p:nvPr>
        </p:nvSpPr>
        <p:spPr/>
        <p:txBody>
          <a:bodyPr/>
          <a:lstStyle/>
          <a:p>
            <a:r>
              <a:rPr lang="en-US" dirty="0"/>
              <a:t>COVID_19 testing supplies:</a:t>
            </a:r>
          </a:p>
        </p:txBody>
      </p:sp>
      <p:sp>
        <p:nvSpPr>
          <p:cNvPr id="3" name="Content Placeholder 2">
            <a:extLst>
              <a:ext uri="{FF2B5EF4-FFF2-40B4-BE49-F238E27FC236}">
                <a16:creationId xmlns:a16="http://schemas.microsoft.com/office/drawing/2014/main" id="{1031F75F-E976-309B-6642-800EA3295FE1}"/>
              </a:ext>
            </a:extLst>
          </p:cNvPr>
          <p:cNvSpPr>
            <a:spLocks noGrp="1"/>
          </p:cNvSpPr>
          <p:nvPr>
            <p:ph idx="1"/>
          </p:nvPr>
        </p:nvSpPr>
        <p:spPr/>
        <p:txBody>
          <a:bodyPr/>
          <a:lstStyle/>
          <a:p>
            <a:r>
              <a:rPr lang="en-US" dirty="0"/>
              <a:t>30,000+ Abbott ID Now tests in field (will start expiring in December 2023)</a:t>
            </a:r>
          </a:p>
          <a:p>
            <a:r>
              <a:rPr lang="en-US" dirty="0"/>
              <a:t>Many antigen tests in field now expired– no requirement for use at this time</a:t>
            </a:r>
          </a:p>
          <a:p>
            <a:r>
              <a:rPr lang="en-US" dirty="0"/>
              <a:t>If center is low on Abbott ID Now test supplies, email region for redistribution &amp; copy </a:t>
            </a:r>
          </a:p>
          <a:p>
            <a:pPr lvl="1"/>
            <a:r>
              <a:rPr lang="en-US" dirty="0"/>
              <a:t>4s </a:t>
            </a:r>
            <a:r>
              <a:rPr lang="pl-PL" dirty="0"/>
              <a:t>Kaycie Ludwig - 4S &lt;kaycie.ludwig@4s-llc.com&gt;</a:t>
            </a:r>
            <a:r>
              <a:rPr lang="en-US" dirty="0"/>
              <a:t> </a:t>
            </a:r>
          </a:p>
          <a:p>
            <a:pPr lvl="1"/>
            <a:r>
              <a:rPr lang="en-US" dirty="0"/>
              <a:t>N.O. Lesley Nesmith &lt;Nesmith.Lesley@dol.gov&gt;</a:t>
            </a:r>
          </a:p>
          <a:p>
            <a:r>
              <a:rPr lang="en-US" dirty="0"/>
              <a:t>Expired tests should be discarded (just throw away) and NOT reported in weekly survey!</a:t>
            </a:r>
          </a:p>
        </p:txBody>
      </p:sp>
    </p:spTree>
    <p:extLst>
      <p:ext uri="{BB962C8B-B14F-4D97-AF65-F5344CB8AC3E}">
        <p14:creationId xmlns:p14="http://schemas.microsoft.com/office/powerpoint/2010/main" val="507166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19595" y="1714501"/>
            <a:ext cx="6608505" cy="2521981"/>
          </a:xfrm>
        </p:spPr>
        <p:txBody>
          <a:bodyPr>
            <a:normAutofit/>
          </a:bodyPr>
          <a:lstStyle/>
          <a:p>
            <a:pPr algn="l">
              <a:lnSpc>
                <a:spcPct val="100000"/>
              </a:lnSpc>
              <a:spcBef>
                <a:spcPts val="0"/>
              </a:spcBef>
            </a:pPr>
            <a:r>
              <a:rPr lang="en-US" sz="3200" b="1" cap="small" spc="50" dirty="0"/>
              <a:t>Health and Wellness</a:t>
            </a:r>
          </a:p>
          <a:p>
            <a:pPr algn="l">
              <a:lnSpc>
                <a:spcPct val="100000"/>
              </a:lnSpc>
              <a:spcBef>
                <a:spcPts val="0"/>
              </a:spcBef>
            </a:pPr>
            <a:r>
              <a:rPr lang="en-US" sz="3200" b="1" cap="small" spc="50" dirty="0"/>
              <a:t>Public Health Updates</a:t>
            </a:r>
          </a:p>
          <a:p>
            <a:pPr algn="l">
              <a:lnSpc>
                <a:spcPct val="100000"/>
              </a:lnSpc>
              <a:spcBef>
                <a:spcPts val="0"/>
              </a:spcBef>
            </a:pPr>
            <a:r>
              <a:rPr lang="en-US" sz="3200" b="1" cap="small" spc="50" dirty="0"/>
              <a:t>Sara Mackenzie, MD, MPH</a:t>
            </a:r>
          </a:p>
          <a:p>
            <a:pPr algn="l">
              <a:lnSpc>
                <a:spcPct val="100000"/>
              </a:lnSpc>
              <a:spcBef>
                <a:spcPts val="0"/>
              </a:spcBef>
            </a:pPr>
            <a:r>
              <a:rPr lang="en-US" sz="3200" b="1" cap="small" spc="50" dirty="0"/>
              <a:t>August 30, 2023</a:t>
            </a:r>
          </a:p>
        </p:txBody>
      </p:sp>
    </p:spTree>
    <p:extLst>
      <p:ext uri="{BB962C8B-B14F-4D97-AF65-F5344CB8AC3E}">
        <p14:creationId xmlns:p14="http://schemas.microsoft.com/office/powerpoint/2010/main" val="2004663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E1885-6B74-2B6B-2ADA-88272D2F84BD}"/>
              </a:ext>
            </a:extLst>
          </p:cNvPr>
          <p:cNvSpPr>
            <a:spLocks noGrp="1"/>
          </p:cNvSpPr>
          <p:nvPr>
            <p:ph type="title"/>
          </p:nvPr>
        </p:nvSpPr>
        <p:spPr/>
        <p:txBody>
          <a:bodyPr/>
          <a:lstStyle/>
          <a:p>
            <a:pPr algn="ctr"/>
            <a:r>
              <a:rPr lang="en-US" dirty="0">
                <a:solidFill>
                  <a:srgbClr val="C00000"/>
                </a:solidFill>
              </a:rPr>
              <a:t>Vaccination for seasonal respiratory illness</a:t>
            </a:r>
            <a:br>
              <a:rPr lang="en-US" dirty="0">
                <a:solidFill>
                  <a:srgbClr val="C00000"/>
                </a:solidFill>
              </a:rPr>
            </a:br>
            <a:r>
              <a:rPr lang="en-US" dirty="0">
                <a:solidFill>
                  <a:srgbClr val="C00000"/>
                </a:solidFill>
              </a:rPr>
              <a:t>2023-2024</a:t>
            </a:r>
          </a:p>
        </p:txBody>
      </p:sp>
      <p:sp>
        <p:nvSpPr>
          <p:cNvPr id="3" name="Content Placeholder 2">
            <a:extLst>
              <a:ext uri="{FF2B5EF4-FFF2-40B4-BE49-F238E27FC236}">
                <a16:creationId xmlns:a16="http://schemas.microsoft.com/office/drawing/2014/main" id="{0F3036FE-1A14-6DFA-0EDD-43B6F1BABFE5}"/>
              </a:ext>
            </a:extLst>
          </p:cNvPr>
          <p:cNvSpPr>
            <a:spLocks noGrp="1"/>
          </p:cNvSpPr>
          <p:nvPr>
            <p:ph idx="1"/>
          </p:nvPr>
        </p:nvSpPr>
        <p:spPr>
          <a:xfrm>
            <a:off x="838200" y="1825625"/>
            <a:ext cx="10515600" cy="4667250"/>
          </a:xfrm>
        </p:spPr>
        <p:txBody>
          <a:bodyPr/>
          <a:lstStyle/>
          <a:p>
            <a:r>
              <a:rPr lang="en-US" sz="2400" dirty="0">
                <a:latin typeface="+mj-lt"/>
              </a:rPr>
              <a:t>COVID-19: new </a:t>
            </a:r>
            <a:r>
              <a:rPr lang="en-US" sz="2400" b="0" i="0" dirty="0">
                <a:solidFill>
                  <a:srgbClr val="101010"/>
                </a:solidFill>
                <a:effectLst/>
                <a:latin typeface="+mj-lt"/>
              </a:rPr>
              <a:t>single component vaccines targeted at the XBB.1.5 variant, in hopes of broadening immunity, expected to be available by</a:t>
            </a:r>
            <a:r>
              <a:rPr lang="en-US" sz="2400" dirty="0">
                <a:solidFill>
                  <a:srgbClr val="101010"/>
                </a:solidFill>
                <a:latin typeface="+mj-lt"/>
              </a:rPr>
              <a:t> the end of September/early October</a:t>
            </a:r>
            <a:endParaRPr lang="en-US" sz="2400" dirty="0">
              <a:latin typeface="+mj-lt"/>
            </a:endParaRPr>
          </a:p>
          <a:p>
            <a:r>
              <a:rPr lang="en-US" sz="2400" dirty="0">
                <a:latin typeface="+mj-lt"/>
              </a:rPr>
              <a:t>Influenza: </a:t>
            </a:r>
            <a:r>
              <a:rPr lang="en-US" sz="2400" b="0" i="1" dirty="0">
                <a:solidFill>
                  <a:srgbClr val="000000"/>
                </a:solidFill>
                <a:effectLst/>
                <a:latin typeface="+mj-lt"/>
                <a:cs typeface="Calibri" panose="020F0502020204030204" pitchFamily="34" charset="0"/>
              </a:rPr>
              <a:t>MMWR </a:t>
            </a:r>
            <a:r>
              <a:rPr lang="en-US" sz="2400" b="0" i="0" dirty="0">
                <a:solidFill>
                  <a:srgbClr val="000000"/>
                </a:solidFill>
                <a:effectLst/>
                <a:latin typeface="+mj-lt"/>
                <a:cs typeface="Calibri" panose="020F0502020204030204" pitchFamily="34" charset="0"/>
              </a:rPr>
              <a:t>/ August 25, 2023 / 72(2);1–25 </a:t>
            </a:r>
            <a:r>
              <a:rPr lang="en-US" sz="2400" b="0" dirty="0">
                <a:solidFill>
                  <a:srgbClr val="000000"/>
                </a:solidFill>
                <a:effectLst/>
                <a:latin typeface="+mj-lt"/>
                <a:cs typeface="Calibri" panose="020F0502020204030204" pitchFamily="34" charset="0"/>
              </a:rPr>
              <a:t>- </a:t>
            </a:r>
            <a:r>
              <a:rPr lang="en-US" sz="2400" dirty="0">
                <a:solidFill>
                  <a:srgbClr val="000000"/>
                </a:solidFill>
                <a:latin typeface="+mj-lt"/>
                <a:cs typeface="Calibri" panose="020F0502020204030204" pitchFamily="34" charset="0"/>
              </a:rPr>
              <a:t>i</a:t>
            </a:r>
            <a:r>
              <a:rPr lang="en-US" sz="2400" b="0" dirty="0">
                <a:solidFill>
                  <a:srgbClr val="000000"/>
                </a:solidFill>
                <a:effectLst/>
                <a:latin typeface="+mj-lt"/>
              </a:rPr>
              <a:t>nactivated influenza vaccines (IIV4s), recombinant influenza vaccine (RIV4), and live attenuated influenza vaccine (LAIV4) are expected to be available – all quadrivalent – administration in September or October preferred</a:t>
            </a:r>
          </a:p>
          <a:p>
            <a:pPr>
              <a:buFont typeface="Arial" panose="020B0604020202020204" pitchFamily="34" charset="0"/>
              <a:buChar char="•"/>
            </a:pPr>
            <a:r>
              <a:rPr lang="en-US" sz="2400" i="1" dirty="0">
                <a:solidFill>
                  <a:srgbClr val="000000"/>
                </a:solidFill>
                <a:latin typeface="+mj-lt"/>
              </a:rPr>
              <a:t>NEW</a:t>
            </a:r>
            <a:r>
              <a:rPr lang="en-US" sz="2400" dirty="0">
                <a:solidFill>
                  <a:srgbClr val="000000"/>
                </a:solidFill>
                <a:latin typeface="+mj-lt"/>
              </a:rPr>
              <a:t>: “</a:t>
            </a:r>
            <a:r>
              <a:rPr lang="en-US" sz="2400" b="0" dirty="0">
                <a:solidFill>
                  <a:srgbClr val="000000"/>
                </a:solidFill>
                <a:effectLst/>
                <a:latin typeface="+mj-lt"/>
              </a:rPr>
              <a:t>Egg allergy alone necessitates no additional safety measures for influenza vaccination beyond those recommended for any recipient of any vaccine, regardless of severity of previous reaction to egg.”</a:t>
            </a:r>
            <a:endParaRPr lang="en-US" sz="2400" dirty="0">
              <a:latin typeface="+mj-lt"/>
            </a:endParaRPr>
          </a:p>
          <a:p>
            <a:r>
              <a:rPr lang="en-US" sz="2400" dirty="0">
                <a:latin typeface="+mj-lt"/>
              </a:rPr>
              <a:t>RSV: </a:t>
            </a:r>
            <a:r>
              <a:rPr lang="en-US" sz="2400" i="1" dirty="0" err="1">
                <a:latin typeface="+mj-lt"/>
              </a:rPr>
              <a:t>Abrysvo</a:t>
            </a:r>
            <a:r>
              <a:rPr lang="en-US" sz="2400" baseline="30000" dirty="0" err="1">
                <a:latin typeface="+mj-lt"/>
              </a:rPr>
              <a:t>TM</a:t>
            </a:r>
            <a:r>
              <a:rPr lang="en-US" sz="2400" dirty="0">
                <a:latin typeface="+mj-lt"/>
              </a:rPr>
              <a:t> by Pfizer – may be used for adults age 60 and older and for pregnant women at 32-36 weeks gestation</a:t>
            </a:r>
          </a:p>
        </p:txBody>
      </p:sp>
    </p:spTree>
    <p:extLst>
      <p:ext uri="{BB962C8B-B14F-4D97-AF65-F5344CB8AC3E}">
        <p14:creationId xmlns:p14="http://schemas.microsoft.com/office/powerpoint/2010/main" val="1368534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FC83-7C50-7371-6C3C-DE1757BCBC34}"/>
              </a:ext>
            </a:extLst>
          </p:cNvPr>
          <p:cNvSpPr>
            <a:spLocks noGrp="1"/>
          </p:cNvSpPr>
          <p:nvPr>
            <p:ph type="title"/>
          </p:nvPr>
        </p:nvSpPr>
        <p:spPr/>
        <p:txBody>
          <a:bodyPr/>
          <a:lstStyle/>
          <a:p>
            <a:r>
              <a:rPr lang="en-US" dirty="0">
                <a:solidFill>
                  <a:srgbClr val="C00000"/>
                </a:solidFill>
              </a:rPr>
              <a:t>New alternatives to Narcan nasal spray</a:t>
            </a:r>
          </a:p>
        </p:txBody>
      </p:sp>
      <p:sp>
        <p:nvSpPr>
          <p:cNvPr id="3" name="Content Placeholder 2">
            <a:extLst>
              <a:ext uri="{FF2B5EF4-FFF2-40B4-BE49-F238E27FC236}">
                <a16:creationId xmlns:a16="http://schemas.microsoft.com/office/drawing/2014/main" id="{0A3827B1-A604-1067-4345-D9E08FE1CE17}"/>
              </a:ext>
            </a:extLst>
          </p:cNvPr>
          <p:cNvSpPr>
            <a:spLocks noGrp="1"/>
          </p:cNvSpPr>
          <p:nvPr>
            <p:ph idx="1"/>
          </p:nvPr>
        </p:nvSpPr>
        <p:spPr/>
        <p:txBody>
          <a:bodyPr/>
          <a:lstStyle/>
          <a:p>
            <a:r>
              <a:rPr lang="en-US" sz="2400" dirty="0">
                <a:solidFill>
                  <a:schemeClr val="tx1"/>
                </a:solidFill>
                <a:effectLst/>
                <a:latin typeface="+mj-lt"/>
              </a:rPr>
              <a:t>The US Food and Drug Administration (FDA) has approved a second opioid overdose reversal agent for prescription use.  </a:t>
            </a:r>
            <a:r>
              <a:rPr lang="en-US" sz="2400" b="1" dirty="0" err="1">
                <a:solidFill>
                  <a:schemeClr val="tx1"/>
                </a:solidFill>
                <a:effectLst/>
                <a:latin typeface="+mj-lt"/>
              </a:rPr>
              <a:t>Opvee</a:t>
            </a:r>
            <a:r>
              <a:rPr lang="en-US" sz="2400" dirty="0">
                <a:solidFill>
                  <a:schemeClr val="tx1"/>
                </a:solidFill>
                <a:effectLst/>
                <a:latin typeface="+mj-lt"/>
              </a:rPr>
              <a:t> nasal spray contains 2.7 mg </a:t>
            </a:r>
            <a:r>
              <a:rPr lang="en-US" sz="2400" dirty="0" err="1">
                <a:solidFill>
                  <a:schemeClr val="tx1"/>
                </a:solidFill>
                <a:effectLst/>
                <a:latin typeface="+mj-lt"/>
              </a:rPr>
              <a:t>nalmefene</a:t>
            </a:r>
            <a:r>
              <a:rPr lang="en-US" sz="2400" dirty="0">
                <a:solidFill>
                  <a:schemeClr val="tx1"/>
                </a:solidFill>
                <a:effectLst/>
                <a:latin typeface="+mj-lt"/>
              </a:rPr>
              <a:t>, a long-acting opioid antagonist. </a:t>
            </a:r>
          </a:p>
          <a:p>
            <a:r>
              <a:rPr lang="en-US" sz="2400" b="0" i="0" dirty="0" err="1">
                <a:solidFill>
                  <a:srgbClr val="040C28"/>
                </a:solidFill>
                <a:effectLst/>
                <a:latin typeface="+mj-lt"/>
              </a:rPr>
              <a:t>Nalmefene</a:t>
            </a:r>
            <a:r>
              <a:rPr lang="en-US" sz="2400" b="0" i="0" dirty="0">
                <a:solidFill>
                  <a:srgbClr val="040C28"/>
                </a:solidFill>
                <a:effectLst/>
                <a:latin typeface="+mj-lt"/>
              </a:rPr>
              <a:t> has a plasma half-life of almost 11 hours, compared to 60–90 minutes for naloxone</a:t>
            </a:r>
            <a:r>
              <a:rPr lang="en-US" sz="2400" b="0" i="0" dirty="0">
                <a:solidFill>
                  <a:srgbClr val="202124"/>
                </a:solidFill>
                <a:effectLst/>
                <a:latin typeface="+mj-lt"/>
              </a:rPr>
              <a:t>. </a:t>
            </a:r>
            <a:r>
              <a:rPr lang="en-US" sz="2400" b="0" i="0" dirty="0" err="1">
                <a:solidFill>
                  <a:srgbClr val="202124"/>
                </a:solidFill>
                <a:effectLst/>
                <a:latin typeface="+mj-lt"/>
              </a:rPr>
              <a:t>Nalmefene</a:t>
            </a:r>
            <a:r>
              <a:rPr lang="en-US" sz="2400" b="0" i="0" dirty="0">
                <a:solidFill>
                  <a:srgbClr val="202124"/>
                </a:solidFill>
                <a:effectLst/>
                <a:latin typeface="+mj-lt"/>
              </a:rPr>
              <a:t> has been shown to reverse opioid intoxication for as long as 8 hours, reducing the need for continuous monitoring of intoxicated patients and repeated dosing of naloxone.</a:t>
            </a:r>
            <a:endParaRPr lang="en-US" sz="2400" dirty="0">
              <a:solidFill>
                <a:schemeClr val="tx1"/>
              </a:solidFill>
              <a:effectLst/>
              <a:latin typeface="+mj-lt"/>
            </a:endParaRPr>
          </a:p>
          <a:p>
            <a:r>
              <a:rPr lang="en-US" sz="2400" b="1" dirty="0" err="1">
                <a:solidFill>
                  <a:schemeClr val="tx1"/>
                </a:solidFill>
                <a:effectLst/>
                <a:latin typeface="+mj-lt"/>
              </a:rPr>
              <a:t>RiVive</a:t>
            </a:r>
            <a:r>
              <a:rPr lang="en-US" sz="2400" dirty="0">
                <a:solidFill>
                  <a:schemeClr val="tx1"/>
                </a:solidFill>
                <a:effectLst/>
                <a:latin typeface="+mj-lt"/>
              </a:rPr>
              <a:t> is a 3 mg naloxone nasal spray manufactured by Harm Reduction Therapeutics (HRT) Inc, the first nonprofit pharmaceutical company to receive FDA approval for an over-the-counter (OTC) naloxone nasal spray.</a:t>
            </a:r>
            <a:r>
              <a:rPr lang="en-US" sz="2400" dirty="0">
                <a:solidFill>
                  <a:schemeClr val="tx1"/>
                </a:solidFill>
                <a:latin typeface="+mj-lt"/>
              </a:rPr>
              <a:t> HRT was funded by the Purdue Pharma bankruptcy.</a:t>
            </a:r>
            <a:endParaRPr lang="en-US" sz="2400" dirty="0">
              <a:solidFill>
                <a:schemeClr val="tx1"/>
              </a:solidFill>
              <a:effectLst/>
              <a:latin typeface="+mj-lt"/>
            </a:endParaRPr>
          </a:p>
          <a:p>
            <a:pPr marL="50800" indent="0">
              <a:buNone/>
            </a:pP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3502666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The FDA approves Opvee, a new nasal spray to reverse opioid overdoses : NPR">
            <a:extLst>
              <a:ext uri="{FF2B5EF4-FFF2-40B4-BE49-F238E27FC236}">
                <a16:creationId xmlns:a16="http://schemas.microsoft.com/office/drawing/2014/main" id="{6EBB2F4A-DD69-32A1-78E7-E40294A0A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1158" y="65723"/>
            <a:ext cx="12192000" cy="68532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me - Harm Reduction Therapeutics">
            <a:extLst>
              <a:ext uri="{FF2B5EF4-FFF2-40B4-BE49-F238E27FC236}">
                <a16:creationId xmlns:a16="http://schemas.microsoft.com/office/drawing/2014/main" id="{A0C5161E-7FA0-A503-C799-671D33C9B6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67714"/>
            <a:ext cx="5713440" cy="4890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715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C6B4C-3B45-E1C5-AA82-817F28A5EF7D}"/>
              </a:ext>
            </a:extLst>
          </p:cNvPr>
          <p:cNvSpPr>
            <a:spLocks noGrp="1"/>
          </p:cNvSpPr>
          <p:nvPr>
            <p:ph type="title"/>
          </p:nvPr>
        </p:nvSpPr>
        <p:spPr>
          <a:xfrm>
            <a:off x="838200" y="365125"/>
            <a:ext cx="10515600" cy="1325563"/>
          </a:xfrm>
        </p:spPr>
        <p:txBody>
          <a:bodyPr/>
          <a:lstStyle/>
          <a:p>
            <a:r>
              <a:rPr lang="en-US" dirty="0">
                <a:solidFill>
                  <a:srgbClr val="C00000"/>
                </a:solidFill>
              </a:rPr>
              <a:t>Cost of opioid antagonist nasal sprays</a:t>
            </a:r>
          </a:p>
        </p:txBody>
      </p:sp>
      <p:sp>
        <p:nvSpPr>
          <p:cNvPr id="4" name="Content Placeholder 3">
            <a:extLst>
              <a:ext uri="{FF2B5EF4-FFF2-40B4-BE49-F238E27FC236}">
                <a16:creationId xmlns:a16="http://schemas.microsoft.com/office/drawing/2014/main" id="{8F781E78-AC27-D468-3149-A7AC8C0602C1}"/>
              </a:ext>
            </a:extLst>
          </p:cNvPr>
          <p:cNvSpPr>
            <a:spLocks noGrp="1"/>
          </p:cNvSpPr>
          <p:nvPr>
            <p:ph idx="1"/>
          </p:nvPr>
        </p:nvSpPr>
        <p:spPr/>
        <p:txBody>
          <a:bodyPr/>
          <a:lstStyle/>
          <a:p>
            <a:r>
              <a:rPr lang="en-US" dirty="0"/>
              <a:t>Narcan - 2 single dose nasal spray devices – naloxone 4 mg each -</a:t>
            </a:r>
          </a:p>
          <a:p>
            <a:pPr marL="50800" indent="0">
              <a:buNone/>
            </a:pPr>
            <a:r>
              <a:rPr lang="en-US" dirty="0"/>
              <a:t>      retail Rx cost $120 to $185 – OTC release late summer $50</a:t>
            </a:r>
          </a:p>
          <a:p>
            <a:r>
              <a:rPr lang="en-US" dirty="0" err="1"/>
              <a:t>Opvee</a:t>
            </a:r>
            <a:r>
              <a:rPr lang="en-US" dirty="0"/>
              <a:t> - 2 single dose nasal spray devices – </a:t>
            </a:r>
            <a:r>
              <a:rPr lang="en-US" dirty="0" err="1"/>
              <a:t>nalmefene</a:t>
            </a:r>
            <a:r>
              <a:rPr lang="en-US" dirty="0"/>
              <a:t> 2.7 mg each -</a:t>
            </a:r>
          </a:p>
          <a:p>
            <a:pPr marL="50800" indent="0">
              <a:buNone/>
            </a:pPr>
            <a:r>
              <a:rPr lang="en-US" dirty="0"/>
              <a:t>      cost “undisclosed” – available this fall</a:t>
            </a:r>
          </a:p>
          <a:p>
            <a:r>
              <a:rPr lang="en-US" dirty="0" err="1"/>
              <a:t>RiVive</a:t>
            </a:r>
            <a:r>
              <a:rPr lang="en-US" dirty="0"/>
              <a:t> - 2 single dose nasal spray devices – naloxone 3 mg each -</a:t>
            </a:r>
          </a:p>
          <a:p>
            <a:pPr marL="50800" indent="0">
              <a:buNone/>
            </a:pPr>
            <a:r>
              <a:rPr lang="en-US" dirty="0"/>
              <a:t>      cost $36 – available January 2024 </a:t>
            </a:r>
          </a:p>
        </p:txBody>
      </p:sp>
    </p:spTree>
    <p:extLst>
      <p:ext uri="{BB962C8B-B14F-4D97-AF65-F5344CB8AC3E}">
        <p14:creationId xmlns:p14="http://schemas.microsoft.com/office/powerpoint/2010/main" val="474917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FC83-7C50-7371-6C3C-DE1757BCBC34}"/>
              </a:ext>
            </a:extLst>
          </p:cNvPr>
          <p:cNvSpPr>
            <a:spLocks noGrp="1"/>
          </p:cNvSpPr>
          <p:nvPr>
            <p:ph type="title"/>
          </p:nvPr>
        </p:nvSpPr>
        <p:spPr/>
        <p:txBody>
          <a:bodyPr/>
          <a:lstStyle/>
          <a:p>
            <a:r>
              <a:rPr lang="en-US" dirty="0">
                <a:solidFill>
                  <a:srgbClr val="C00000"/>
                </a:solidFill>
              </a:rPr>
              <a:t>Treatment of ADHD with Stimulants</a:t>
            </a:r>
          </a:p>
        </p:txBody>
      </p:sp>
      <p:sp>
        <p:nvSpPr>
          <p:cNvPr id="5" name="TextBox 4">
            <a:extLst>
              <a:ext uri="{FF2B5EF4-FFF2-40B4-BE49-F238E27FC236}">
                <a16:creationId xmlns:a16="http://schemas.microsoft.com/office/drawing/2014/main" id="{0BBB15CE-585F-05A8-B340-0005A9C798C4}"/>
              </a:ext>
            </a:extLst>
          </p:cNvPr>
          <p:cNvSpPr txBox="1"/>
          <p:nvPr/>
        </p:nvSpPr>
        <p:spPr>
          <a:xfrm>
            <a:off x="957531" y="1690688"/>
            <a:ext cx="10170543" cy="4524315"/>
          </a:xfrm>
          <a:prstGeom prst="rect">
            <a:avLst/>
          </a:prstGeom>
          <a:noFill/>
        </p:spPr>
        <p:txBody>
          <a:bodyPr wrap="square">
            <a:spAutoFit/>
          </a:bodyPr>
          <a:lstStyle/>
          <a:p>
            <a:r>
              <a:rPr lang="en-US" b="1" dirty="0"/>
              <a:t>Question </a:t>
            </a:r>
          </a:p>
          <a:p>
            <a:r>
              <a:rPr lang="en-US" dirty="0"/>
              <a:t>Is adolescents’ use of stimulant therapy for attention-deficit/ hyperactivity disorder (ADHD) associated with cocaine and methamphetamine use as young adults? </a:t>
            </a:r>
          </a:p>
          <a:p>
            <a:endParaRPr lang="en-US" dirty="0"/>
          </a:p>
          <a:p>
            <a:r>
              <a:rPr lang="en-US" b="1" dirty="0"/>
              <a:t>Findings</a:t>
            </a:r>
            <a:r>
              <a:rPr lang="en-US" dirty="0"/>
              <a:t> </a:t>
            </a:r>
          </a:p>
          <a:p>
            <a:r>
              <a:rPr lang="en-US" dirty="0"/>
              <a:t>In this cohort study of 5034 respondents, adolescents who used stimulant therapy for ADHD did not differ from their peers in cocaine and methamphetamine use at 19 to 24 years of age. In contrast, adolescents’ prescription stimulant misuse was associated with greater adjusted odds of later cocaine and methamphetamine use compared with population controls. </a:t>
            </a:r>
          </a:p>
          <a:p>
            <a:endParaRPr lang="en-US" dirty="0"/>
          </a:p>
          <a:p>
            <a:r>
              <a:rPr lang="en-US" b="1" dirty="0"/>
              <a:t>Meaning</a:t>
            </a:r>
            <a:r>
              <a:rPr lang="en-US" dirty="0"/>
              <a:t> </a:t>
            </a:r>
          </a:p>
          <a:p>
            <a:r>
              <a:rPr lang="en-US" dirty="0"/>
              <a:t>These findings suggest that adolescents’ use of stimulant therapy was not associated with increased risk for illicit stimulant use; however, prescription stimulant misuse was a signal for cocaine or methamphetamine use and warrants monitoring and screening.</a:t>
            </a:r>
          </a:p>
          <a:p>
            <a:endParaRPr lang="en-US" dirty="0"/>
          </a:p>
          <a:p>
            <a:endParaRPr lang="en-US" dirty="0"/>
          </a:p>
        </p:txBody>
      </p:sp>
      <p:sp>
        <p:nvSpPr>
          <p:cNvPr id="7" name="TextBox 6">
            <a:extLst>
              <a:ext uri="{FF2B5EF4-FFF2-40B4-BE49-F238E27FC236}">
                <a16:creationId xmlns:a16="http://schemas.microsoft.com/office/drawing/2014/main" id="{B6C95E5A-5C13-58BD-8729-54F190810141}"/>
              </a:ext>
            </a:extLst>
          </p:cNvPr>
          <p:cNvSpPr txBox="1"/>
          <p:nvPr/>
        </p:nvSpPr>
        <p:spPr>
          <a:xfrm>
            <a:off x="838200" y="5900467"/>
            <a:ext cx="10729823" cy="369332"/>
          </a:xfrm>
          <a:prstGeom prst="rect">
            <a:avLst/>
          </a:prstGeom>
          <a:noFill/>
        </p:spPr>
        <p:txBody>
          <a:bodyPr wrap="square">
            <a:spAutoFit/>
          </a:bodyPr>
          <a:lstStyle/>
          <a:p>
            <a:r>
              <a:rPr lang="en-US" dirty="0">
                <a:solidFill>
                  <a:srgbClr val="0000FF"/>
                </a:solidFill>
              </a:rPr>
              <a:t>JAMA Network Open. 2023;6(7):e2322650. doi:10.1001/jamanetworkopen.2023.22650 July 11, 2023 </a:t>
            </a:r>
          </a:p>
        </p:txBody>
      </p:sp>
    </p:spTree>
    <p:extLst>
      <p:ext uri="{BB962C8B-B14F-4D97-AF65-F5344CB8AC3E}">
        <p14:creationId xmlns:p14="http://schemas.microsoft.com/office/powerpoint/2010/main" val="3343877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FC83-7C50-7371-6C3C-DE1757BCBC34}"/>
              </a:ext>
            </a:extLst>
          </p:cNvPr>
          <p:cNvSpPr>
            <a:spLocks noGrp="1"/>
          </p:cNvSpPr>
          <p:nvPr>
            <p:ph type="title"/>
          </p:nvPr>
        </p:nvSpPr>
        <p:spPr/>
        <p:txBody>
          <a:bodyPr/>
          <a:lstStyle/>
          <a:p>
            <a:r>
              <a:rPr lang="en-US" dirty="0">
                <a:solidFill>
                  <a:srgbClr val="C00000"/>
                </a:solidFill>
              </a:rPr>
              <a:t>Oral contraceptive pill recall</a:t>
            </a:r>
          </a:p>
        </p:txBody>
      </p:sp>
      <p:sp>
        <p:nvSpPr>
          <p:cNvPr id="3" name="Content Placeholder 2">
            <a:extLst>
              <a:ext uri="{FF2B5EF4-FFF2-40B4-BE49-F238E27FC236}">
                <a16:creationId xmlns:a16="http://schemas.microsoft.com/office/drawing/2014/main" id="{0A3827B1-A604-1067-4345-D9E08FE1CE17}"/>
              </a:ext>
            </a:extLst>
          </p:cNvPr>
          <p:cNvSpPr>
            <a:spLocks noGrp="1"/>
          </p:cNvSpPr>
          <p:nvPr>
            <p:ph idx="1"/>
          </p:nvPr>
        </p:nvSpPr>
        <p:spPr>
          <a:xfrm>
            <a:off x="838200" y="1825625"/>
            <a:ext cx="10515600" cy="4351338"/>
          </a:xfrm>
        </p:spPr>
        <p:txBody>
          <a:bodyPr/>
          <a:lstStyle/>
          <a:p>
            <a:pPr algn="l"/>
            <a:r>
              <a:rPr lang="en-US" sz="2400" b="0" i="0" dirty="0">
                <a:solidFill>
                  <a:srgbClr val="333333"/>
                </a:solidFill>
                <a:effectLst/>
                <a:latin typeface="Georgia" panose="02040502050405020303" pitchFamily="18" charset="0"/>
              </a:rPr>
              <a:t>FDA is warning consumers that two lots of </a:t>
            </a:r>
            <a:r>
              <a:rPr lang="en-US" sz="2400" b="0" i="0" dirty="0" err="1">
                <a:solidFill>
                  <a:srgbClr val="333333"/>
                </a:solidFill>
                <a:effectLst/>
                <a:latin typeface="Georgia" panose="02040502050405020303" pitchFamily="18" charset="0"/>
              </a:rPr>
              <a:t>Tydemy</a:t>
            </a:r>
            <a:r>
              <a:rPr lang="en-US" sz="2400" b="0" i="0" dirty="0">
                <a:solidFill>
                  <a:srgbClr val="333333"/>
                </a:solidFill>
                <a:effectLst/>
                <a:latin typeface="Georgia" panose="02040502050405020303" pitchFamily="18" charset="0"/>
              </a:rPr>
              <a:t> (</a:t>
            </a:r>
            <a:r>
              <a:rPr lang="en-US" sz="2400" b="0" i="0" dirty="0" err="1">
                <a:solidFill>
                  <a:srgbClr val="333333"/>
                </a:solidFill>
                <a:effectLst/>
                <a:latin typeface="Georgia" panose="02040502050405020303" pitchFamily="18" charset="0"/>
              </a:rPr>
              <a:t>drospirenone</a:t>
            </a:r>
            <a:r>
              <a:rPr lang="en-US" sz="2400" b="0" i="0" dirty="0">
                <a:solidFill>
                  <a:srgbClr val="333333"/>
                </a:solidFill>
                <a:effectLst/>
                <a:latin typeface="Georgia" panose="02040502050405020303" pitchFamily="18" charset="0"/>
              </a:rPr>
              <a:t>/ethinyl estradiol/</a:t>
            </a:r>
            <a:r>
              <a:rPr lang="en-US" sz="2400" b="0" i="0" dirty="0" err="1">
                <a:solidFill>
                  <a:srgbClr val="333333"/>
                </a:solidFill>
                <a:effectLst/>
                <a:latin typeface="Georgia" panose="02040502050405020303" pitchFamily="18" charset="0"/>
              </a:rPr>
              <a:t>levomefolate</a:t>
            </a:r>
            <a:r>
              <a:rPr lang="en-US" sz="2400" b="0" i="0" dirty="0">
                <a:solidFill>
                  <a:srgbClr val="333333"/>
                </a:solidFill>
                <a:effectLst/>
                <a:latin typeface="Georgia" panose="02040502050405020303" pitchFamily="18" charset="0"/>
              </a:rPr>
              <a:t> calcium), a prescription oral contraceptive manufactured by Lupin Pharmaceuticals, may have reduced effectiveness due to decreased levels of ascorbic acid, an ingredient in the product, and “high levels of a known impurity.”</a:t>
            </a:r>
          </a:p>
          <a:p>
            <a:pPr algn="l"/>
            <a:r>
              <a:rPr lang="en-US" sz="2400" b="0" i="0" dirty="0">
                <a:solidFill>
                  <a:srgbClr val="333333"/>
                </a:solidFill>
                <a:effectLst/>
                <a:latin typeface="Georgia" panose="02040502050405020303" pitchFamily="18" charset="0"/>
              </a:rPr>
              <a:t>The affected lots (L200183 and L201560) were distributed in the U.S. from June 3, 2022, to May 31, 2023.</a:t>
            </a:r>
          </a:p>
          <a:p>
            <a:pPr algn="l"/>
            <a:r>
              <a:rPr lang="en-US" sz="2400" b="0" i="0" dirty="0">
                <a:solidFill>
                  <a:srgbClr val="333333"/>
                </a:solidFill>
                <a:effectLst/>
                <a:latin typeface="Georgia" panose="02040502050405020303" pitchFamily="18" charset="0"/>
              </a:rPr>
              <a:t>This potential reduction in the effectiveness of this oral contraceptive could result in unexpected pregnancy. Lupin advises patients to continue taking their medication. Patients should contact their health care provider for advice regarding an alternative contraceptive method. </a:t>
            </a:r>
            <a:endParaRPr lang="en-US" sz="2400" dirty="0"/>
          </a:p>
        </p:txBody>
      </p:sp>
    </p:spTree>
    <p:extLst>
      <p:ext uri="{BB962C8B-B14F-4D97-AF65-F5344CB8AC3E}">
        <p14:creationId xmlns:p14="http://schemas.microsoft.com/office/powerpoint/2010/main" val="323637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FC83-7C50-7371-6C3C-DE1757BCBC34}"/>
              </a:ext>
            </a:extLst>
          </p:cNvPr>
          <p:cNvSpPr>
            <a:spLocks noGrp="1"/>
          </p:cNvSpPr>
          <p:nvPr>
            <p:ph type="title"/>
          </p:nvPr>
        </p:nvSpPr>
        <p:spPr/>
        <p:txBody>
          <a:bodyPr/>
          <a:lstStyle/>
          <a:p>
            <a:r>
              <a:rPr lang="en-US" dirty="0" err="1">
                <a:solidFill>
                  <a:srgbClr val="C00000"/>
                </a:solidFill>
              </a:rPr>
              <a:t>Tydemy</a:t>
            </a:r>
            <a:endParaRPr lang="en-US" dirty="0">
              <a:solidFill>
                <a:srgbClr val="C00000"/>
              </a:solidFill>
            </a:endParaRPr>
          </a:p>
        </p:txBody>
      </p:sp>
      <p:pic>
        <p:nvPicPr>
          <p:cNvPr id="2050" name="Picture 2" descr="Tydemy: Package Insert / Prescribing Information - Drugs.com">
            <a:extLst>
              <a:ext uri="{FF2B5EF4-FFF2-40B4-BE49-F238E27FC236}">
                <a16:creationId xmlns:a16="http://schemas.microsoft.com/office/drawing/2014/main" id="{46309759-D5DB-56E5-A36A-DA151F76C1A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6650" y="2404153"/>
            <a:ext cx="10487149" cy="3202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448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FC83-7C50-7371-6C3C-DE1757BCBC34}"/>
              </a:ext>
            </a:extLst>
          </p:cNvPr>
          <p:cNvSpPr>
            <a:spLocks noGrp="1"/>
          </p:cNvSpPr>
          <p:nvPr>
            <p:ph type="title"/>
          </p:nvPr>
        </p:nvSpPr>
        <p:spPr/>
        <p:txBody>
          <a:bodyPr/>
          <a:lstStyle/>
          <a:p>
            <a:r>
              <a:rPr lang="en-US" dirty="0">
                <a:solidFill>
                  <a:srgbClr val="C00000"/>
                </a:solidFill>
              </a:rPr>
              <a:t>FDA Advisory</a:t>
            </a:r>
          </a:p>
        </p:txBody>
      </p:sp>
      <p:sp>
        <p:nvSpPr>
          <p:cNvPr id="4" name="Content Placeholder 3">
            <a:extLst>
              <a:ext uri="{FF2B5EF4-FFF2-40B4-BE49-F238E27FC236}">
                <a16:creationId xmlns:a16="http://schemas.microsoft.com/office/drawing/2014/main" id="{B5FE98F2-5C40-7D00-EB64-57AA7DB7FB98}"/>
              </a:ext>
            </a:extLst>
          </p:cNvPr>
          <p:cNvSpPr>
            <a:spLocks noGrp="1"/>
          </p:cNvSpPr>
          <p:nvPr>
            <p:ph idx="1"/>
          </p:nvPr>
        </p:nvSpPr>
        <p:spPr/>
        <p:txBody>
          <a:bodyPr/>
          <a:lstStyle/>
          <a:p>
            <a:r>
              <a:rPr lang="en-US" b="0" i="0" dirty="0">
                <a:solidFill>
                  <a:srgbClr val="333333"/>
                </a:solidFill>
                <a:effectLst/>
                <a:latin typeface="Times New Roman" panose="02020603050405020304" pitchFamily="18" charset="0"/>
                <a:cs typeface="Times New Roman" panose="02020603050405020304" pitchFamily="18" charset="0"/>
              </a:rPr>
              <a:t>Food and Drug Administration </a:t>
            </a:r>
            <a:r>
              <a:rPr lang="en-US" b="0" i="0">
                <a:solidFill>
                  <a:srgbClr val="333333"/>
                </a:solidFill>
                <a:effectLst/>
                <a:latin typeface="Times New Roman" panose="02020603050405020304" pitchFamily="18" charset="0"/>
                <a:cs typeface="Times New Roman" panose="02020603050405020304" pitchFamily="18" charset="0"/>
              </a:rPr>
              <a:t>(FDA) is </a:t>
            </a:r>
            <a:r>
              <a:rPr lang="en-US" b="0" i="0" dirty="0">
                <a:solidFill>
                  <a:srgbClr val="333333"/>
                </a:solidFill>
                <a:effectLst/>
                <a:latin typeface="Times New Roman" panose="02020603050405020304" pitchFamily="18" charset="0"/>
                <a:cs typeface="Times New Roman" panose="02020603050405020304" pitchFamily="18" charset="0"/>
              </a:rPr>
              <a:t>advising consumers not to purchase or use </a:t>
            </a:r>
            <a:r>
              <a:rPr lang="en-US" b="0" i="0" dirty="0" err="1">
                <a:solidFill>
                  <a:srgbClr val="333333"/>
                </a:solidFill>
                <a:effectLst/>
                <a:latin typeface="Times New Roman" panose="02020603050405020304" pitchFamily="18" charset="0"/>
                <a:cs typeface="Times New Roman" panose="02020603050405020304" pitchFamily="18" charset="0"/>
              </a:rPr>
              <a:t>Mens</a:t>
            </a:r>
            <a:r>
              <a:rPr lang="en-US" b="0" i="0" dirty="0">
                <a:solidFill>
                  <a:srgbClr val="333333"/>
                </a:solidFill>
                <a:effectLst/>
                <a:latin typeface="Times New Roman" panose="02020603050405020304" pitchFamily="18" charset="0"/>
                <a:cs typeface="Times New Roman" panose="02020603050405020304" pitchFamily="18" charset="0"/>
              </a:rPr>
              <a:t> Maximum Energy Supplement, a product promoted and sold as an energy booster.</a:t>
            </a:r>
          </a:p>
          <a:p>
            <a:r>
              <a:rPr lang="en-US" b="0" i="0" dirty="0">
                <a:solidFill>
                  <a:srgbClr val="333333"/>
                </a:solidFill>
                <a:effectLst/>
                <a:latin typeface="Times New Roman" panose="02020603050405020304" pitchFamily="18" charset="0"/>
                <a:cs typeface="Times New Roman" panose="02020603050405020304" pitchFamily="18" charset="0"/>
              </a:rPr>
              <a:t>Labeled as a dietary supplement that promotes “strength, energy and endurance.”</a:t>
            </a:r>
          </a:p>
          <a:p>
            <a:r>
              <a:rPr lang="en-US" b="0" i="0" dirty="0">
                <a:solidFill>
                  <a:srgbClr val="333333"/>
                </a:solidFill>
                <a:effectLst/>
                <a:latin typeface="Times New Roman" panose="02020603050405020304" pitchFamily="18" charset="0"/>
                <a:cs typeface="Times New Roman" panose="02020603050405020304" pitchFamily="18" charset="0"/>
              </a:rPr>
              <a:t>FDA laboratory analysis confirmed that </a:t>
            </a:r>
            <a:r>
              <a:rPr lang="en-US" b="0" i="0" dirty="0" err="1">
                <a:solidFill>
                  <a:srgbClr val="333333"/>
                </a:solidFill>
                <a:effectLst/>
                <a:latin typeface="Times New Roman" panose="02020603050405020304" pitchFamily="18" charset="0"/>
                <a:cs typeface="Times New Roman" panose="02020603050405020304" pitchFamily="18" charset="0"/>
              </a:rPr>
              <a:t>Mens</a:t>
            </a:r>
            <a:r>
              <a:rPr lang="en-US" b="0" i="0" dirty="0">
                <a:solidFill>
                  <a:srgbClr val="333333"/>
                </a:solidFill>
                <a:effectLst/>
                <a:latin typeface="Times New Roman" panose="02020603050405020304" pitchFamily="18" charset="0"/>
                <a:cs typeface="Times New Roman" panose="02020603050405020304" pitchFamily="18" charset="0"/>
              </a:rPr>
              <a:t> Maximum Energy Supplement contains sildenafil, the active ingredient in the FDA-approved prescription drug Viagra, used to treat erectile dysfunction.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585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FC83-7C50-7371-6C3C-DE1757BCBC34}"/>
              </a:ext>
            </a:extLst>
          </p:cNvPr>
          <p:cNvSpPr>
            <a:spLocks noGrp="1"/>
          </p:cNvSpPr>
          <p:nvPr>
            <p:ph type="title"/>
          </p:nvPr>
        </p:nvSpPr>
        <p:spPr/>
        <p:txBody>
          <a:bodyPr/>
          <a:lstStyle/>
          <a:p>
            <a:r>
              <a:rPr lang="en-US" dirty="0" err="1">
                <a:solidFill>
                  <a:srgbClr val="C00000"/>
                </a:solidFill>
              </a:rPr>
              <a:t>Mens</a:t>
            </a:r>
            <a:r>
              <a:rPr lang="en-US" dirty="0">
                <a:solidFill>
                  <a:srgbClr val="C00000"/>
                </a:solidFill>
              </a:rPr>
              <a:t> Maximum Energy Supplement</a:t>
            </a:r>
          </a:p>
        </p:txBody>
      </p:sp>
      <p:pic>
        <p:nvPicPr>
          <p:cNvPr id="2050" name="Picture 2" descr="Mens Maximum">
            <a:extLst>
              <a:ext uri="{FF2B5EF4-FFF2-40B4-BE49-F238E27FC236}">
                <a16:creationId xmlns:a16="http://schemas.microsoft.com/office/drawing/2014/main" id="{1A3F0860-E626-6B45-0456-2EB3FB88AA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26677" y="2047136"/>
            <a:ext cx="7033846" cy="440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854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6D16B-B960-C1F2-103F-532574EF6D67}"/>
              </a:ext>
            </a:extLst>
          </p:cNvPr>
          <p:cNvSpPr>
            <a:spLocks noGrp="1"/>
          </p:cNvSpPr>
          <p:nvPr>
            <p:ph type="title"/>
          </p:nvPr>
        </p:nvSpPr>
        <p:spPr>
          <a:xfrm>
            <a:off x="838200" y="391004"/>
            <a:ext cx="10515600" cy="1325563"/>
          </a:xfrm>
        </p:spPr>
        <p:txBody>
          <a:bodyPr/>
          <a:lstStyle/>
          <a:p>
            <a:r>
              <a:rPr lang="en-US" dirty="0">
                <a:solidFill>
                  <a:srgbClr val="C00000"/>
                </a:solidFill>
              </a:rPr>
              <a:t>Syndrome of the Month</a:t>
            </a:r>
          </a:p>
        </p:txBody>
      </p:sp>
      <p:sp>
        <p:nvSpPr>
          <p:cNvPr id="3" name="Content Placeholder 2">
            <a:extLst>
              <a:ext uri="{FF2B5EF4-FFF2-40B4-BE49-F238E27FC236}">
                <a16:creationId xmlns:a16="http://schemas.microsoft.com/office/drawing/2014/main" id="{C533A12F-8538-DDEA-CA5B-6884C34C8309}"/>
              </a:ext>
            </a:extLst>
          </p:cNvPr>
          <p:cNvSpPr>
            <a:spLocks noGrp="1"/>
          </p:cNvSpPr>
          <p:nvPr>
            <p:ph idx="1"/>
          </p:nvPr>
        </p:nvSpPr>
        <p:spPr/>
        <p:txBody>
          <a:bodyPr/>
          <a:lstStyle/>
          <a:p>
            <a:r>
              <a:rPr lang="en-US" dirty="0"/>
              <a:t>Review of common findings on physical examination suggestive of a specific syndrome that may first be suspected in the Job Corps age population</a:t>
            </a:r>
          </a:p>
          <a:p>
            <a:r>
              <a:rPr lang="en-US" dirty="0"/>
              <a:t>Presentation of diagnostic criteria commonly used to support the diagnosis</a:t>
            </a:r>
          </a:p>
          <a:p>
            <a:r>
              <a:rPr lang="en-US" dirty="0"/>
              <a:t>Indications for syndrome-specific evaluation</a:t>
            </a:r>
          </a:p>
          <a:p>
            <a:r>
              <a:rPr lang="en-US" dirty="0"/>
              <a:t>Indications for subspecialty referral(s), if any</a:t>
            </a:r>
          </a:p>
          <a:p>
            <a:r>
              <a:rPr lang="en-US" dirty="0"/>
              <a:t>Implications for career choice, if any</a:t>
            </a:r>
          </a:p>
        </p:txBody>
      </p:sp>
      <p:pic>
        <p:nvPicPr>
          <p:cNvPr id="4" name="Picture 2" descr="New Name, New Look, New Content – This Blog's for You! - Blog: Think  Immigration">
            <a:extLst>
              <a:ext uri="{FF2B5EF4-FFF2-40B4-BE49-F238E27FC236}">
                <a16:creationId xmlns:a16="http://schemas.microsoft.com/office/drawing/2014/main" id="{A04465F7-36E3-2E0F-F35D-174DBF6ECB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9636" y="365125"/>
            <a:ext cx="2789327" cy="139466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320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C9FFD-6E3F-0E10-86AB-793C4E7494D3}"/>
              </a:ext>
            </a:extLst>
          </p:cNvPr>
          <p:cNvSpPr>
            <a:spLocks noGrp="1"/>
          </p:cNvSpPr>
          <p:nvPr>
            <p:ph type="title"/>
          </p:nvPr>
        </p:nvSpPr>
        <p:spPr/>
        <p:txBody>
          <a:bodyPr>
            <a:normAutofit/>
          </a:bodyPr>
          <a:lstStyle/>
          <a:p>
            <a:r>
              <a:rPr lang="en-US" dirty="0"/>
              <a:t>Respiratory Season Approaching</a:t>
            </a:r>
          </a:p>
        </p:txBody>
      </p:sp>
      <p:sp>
        <p:nvSpPr>
          <p:cNvPr id="3" name="Content Placeholder 2">
            <a:extLst>
              <a:ext uri="{FF2B5EF4-FFF2-40B4-BE49-F238E27FC236}">
                <a16:creationId xmlns:a16="http://schemas.microsoft.com/office/drawing/2014/main" id="{A44C5E9D-15E0-5937-3519-261974C165D1}"/>
              </a:ext>
            </a:extLst>
          </p:cNvPr>
          <p:cNvSpPr>
            <a:spLocks noGrp="1"/>
          </p:cNvSpPr>
          <p:nvPr>
            <p:ph idx="1"/>
          </p:nvPr>
        </p:nvSpPr>
        <p:spPr/>
        <p:txBody>
          <a:bodyPr>
            <a:normAutofit/>
          </a:bodyPr>
          <a:lstStyle/>
          <a:p>
            <a:r>
              <a:rPr lang="en-US" sz="3600" dirty="0"/>
              <a:t>Covid-19</a:t>
            </a:r>
          </a:p>
          <a:p>
            <a:r>
              <a:rPr lang="en-US" sz="3600" dirty="0"/>
              <a:t>Influenza</a:t>
            </a:r>
          </a:p>
          <a:p>
            <a:r>
              <a:rPr lang="en-US" sz="3600" dirty="0"/>
              <a:t>Respiratory Syncytial Virus (RSV)</a:t>
            </a:r>
          </a:p>
        </p:txBody>
      </p:sp>
    </p:spTree>
    <p:extLst>
      <p:ext uri="{BB962C8B-B14F-4D97-AF65-F5344CB8AC3E}">
        <p14:creationId xmlns:p14="http://schemas.microsoft.com/office/powerpoint/2010/main" val="2074499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B265-4AFF-4709-CF9B-3523F657AC42}"/>
              </a:ext>
            </a:extLst>
          </p:cNvPr>
          <p:cNvSpPr>
            <a:spLocks noGrp="1"/>
          </p:cNvSpPr>
          <p:nvPr>
            <p:ph type="title"/>
          </p:nvPr>
        </p:nvSpPr>
        <p:spPr/>
        <p:txBody>
          <a:bodyPr/>
          <a:lstStyle/>
          <a:p>
            <a:r>
              <a:rPr lang="en-US" dirty="0">
                <a:solidFill>
                  <a:srgbClr val="C00000"/>
                </a:solidFill>
              </a:rPr>
              <a:t>Marfan Syndrome Systemic Score Calculation</a:t>
            </a:r>
          </a:p>
        </p:txBody>
      </p:sp>
      <p:sp>
        <p:nvSpPr>
          <p:cNvPr id="3" name="Content Placeholder 2">
            <a:extLst>
              <a:ext uri="{FF2B5EF4-FFF2-40B4-BE49-F238E27FC236}">
                <a16:creationId xmlns:a16="http://schemas.microsoft.com/office/drawing/2014/main" id="{D251159D-7E5C-CA94-6E22-4762A466F09A}"/>
              </a:ext>
            </a:extLst>
          </p:cNvPr>
          <p:cNvSpPr>
            <a:spLocks noGrp="1"/>
          </p:cNvSpPr>
          <p:nvPr>
            <p:ph idx="1"/>
          </p:nvPr>
        </p:nvSpPr>
        <p:spPr>
          <a:xfrm>
            <a:off x="1725282" y="1825625"/>
            <a:ext cx="9628517" cy="4351338"/>
          </a:xfrm>
        </p:spPr>
        <p:txBody>
          <a:bodyPr/>
          <a:lstStyle/>
          <a:p>
            <a:pPr marL="50800" indent="0">
              <a:buNone/>
            </a:pPr>
            <a:r>
              <a:rPr lang="en-US" sz="1800" b="1" i="0" u="none" strike="noStrike" baseline="0" dirty="0">
                <a:solidFill>
                  <a:srgbClr val="000000"/>
                </a:solidFill>
                <a:latin typeface="Arial" panose="020B0604020202020204" pitchFamily="34" charset="0"/>
              </a:rPr>
              <a:t>Feature </a:t>
            </a:r>
            <a:r>
              <a:rPr lang="en-US" sz="1800" b="0" i="0" u="none" strike="noStrike" baseline="0" dirty="0">
                <a:solidFill>
                  <a:srgbClr val="000000"/>
                </a:solidFill>
                <a:latin typeface="Arial" panose="020B0604020202020204" pitchFamily="34" charset="0"/>
              </a:rPr>
              <a:t>	                                                                    </a:t>
            </a:r>
            <a:r>
              <a:rPr lang="en-US" sz="1800" b="1" i="0" u="none" strike="noStrike" baseline="0" dirty="0">
                <a:solidFill>
                  <a:srgbClr val="000000"/>
                </a:solidFill>
                <a:latin typeface="Arial" panose="020B0604020202020204" pitchFamily="34" charset="0"/>
              </a:rPr>
              <a:t>Value </a:t>
            </a:r>
            <a:r>
              <a:rPr lang="en-US" sz="1800" b="0" i="0" u="none" strike="noStrike" baseline="0" dirty="0">
                <a:solidFill>
                  <a:srgbClr val="000000"/>
                </a:solidFill>
                <a:latin typeface="Arial" panose="020B0604020202020204" pitchFamily="34" charset="0"/>
              </a:rPr>
              <a:t>		</a:t>
            </a:r>
          </a:p>
          <a:p>
            <a:r>
              <a:rPr lang="en-US" sz="1800" b="0" i="0" u="none" strike="noStrike" baseline="0" dirty="0">
                <a:solidFill>
                  <a:srgbClr val="000000"/>
                </a:solidFill>
                <a:latin typeface="Arial" panose="020B0604020202020204" pitchFamily="34" charset="0"/>
              </a:rPr>
              <a:t>Wrist AND thumb sign 				3 	</a:t>
            </a:r>
          </a:p>
          <a:p>
            <a:r>
              <a:rPr lang="en-US" sz="1800" b="0" i="0" u="none" strike="noStrike" baseline="0" dirty="0">
                <a:solidFill>
                  <a:srgbClr val="000000"/>
                </a:solidFill>
                <a:latin typeface="Arial" panose="020B0604020202020204" pitchFamily="34" charset="0"/>
              </a:rPr>
              <a:t>Wrist OR thumb sign 					1 	</a:t>
            </a:r>
          </a:p>
          <a:p>
            <a:r>
              <a:rPr lang="en-US" sz="1800" b="0" i="0" u="none" strike="noStrike" baseline="0" dirty="0">
                <a:solidFill>
                  <a:srgbClr val="000000"/>
                </a:solidFill>
                <a:latin typeface="Arial" panose="020B0604020202020204" pitchFamily="34" charset="0"/>
              </a:rPr>
              <a:t>Pectus carinatum deformity 				2 	</a:t>
            </a:r>
          </a:p>
          <a:p>
            <a:r>
              <a:rPr lang="en-US" sz="1800" b="0" i="0" u="none" strike="noStrike" baseline="0" dirty="0">
                <a:solidFill>
                  <a:srgbClr val="000000"/>
                </a:solidFill>
                <a:latin typeface="Arial" panose="020B0604020202020204" pitchFamily="34" charset="0"/>
              </a:rPr>
              <a:t>Pectus excavatum or chest asymmetry 			1 	</a:t>
            </a:r>
          </a:p>
          <a:p>
            <a:r>
              <a:rPr lang="en-US" sz="1800" b="0" i="0" u="none" strike="noStrike" baseline="0" dirty="0">
                <a:solidFill>
                  <a:srgbClr val="000000"/>
                </a:solidFill>
                <a:latin typeface="Arial" panose="020B0604020202020204" pitchFamily="34" charset="0"/>
              </a:rPr>
              <a:t>Hindfoot deformity 					2 	</a:t>
            </a:r>
          </a:p>
          <a:p>
            <a:r>
              <a:rPr lang="en-US" sz="1800" b="0" i="0" u="none" strike="noStrike" baseline="0" dirty="0">
                <a:solidFill>
                  <a:srgbClr val="000000"/>
                </a:solidFill>
                <a:latin typeface="Arial" panose="020B0604020202020204" pitchFamily="34" charset="0"/>
              </a:rPr>
              <a:t>Plain flat foot (pes planus) 				1 	</a:t>
            </a:r>
          </a:p>
          <a:p>
            <a:r>
              <a:rPr lang="en-US" sz="1800" b="0" i="0" u="none" strike="noStrike" baseline="0" dirty="0">
                <a:solidFill>
                  <a:srgbClr val="000000"/>
                </a:solidFill>
                <a:latin typeface="Arial" panose="020B0604020202020204" pitchFamily="34" charset="0"/>
              </a:rPr>
              <a:t>Pneumothorax 					2 	</a:t>
            </a:r>
          </a:p>
          <a:p>
            <a:r>
              <a:rPr lang="en-US" sz="1800" b="0" i="0" u="none" strike="noStrike" baseline="0" dirty="0">
                <a:solidFill>
                  <a:srgbClr val="000000"/>
                </a:solidFill>
                <a:latin typeface="Arial" panose="020B0604020202020204" pitchFamily="34" charset="0"/>
              </a:rPr>
              <a:t>Dural ectasia 					2 </a:t>
            </a:r>
          </a:p>
          <a:p>
            <a:endParaRPr lang="en-US" sz="1800" dirty="0">
              <a:solidFill>
                <a:srgbClr val="000000"/>
              </a:solidFill>
              <a:latin typeface="Arial" panose="020B0604020202020204" pitchFamily="34" charset="0"/>
            </a:endParaRPr>
          </a:p>
          <a:p>
            <a:pPr marL="50800" indent="0">
              <a:buNone/>
            </a:pPr>
            <a:r>
              <a:rPr lang="en-US" sz="1800" b="0" i="0" u="none" strike="noStrike" baseline="0" dirty="0">
                <a:solidFill>
                  <a:srgbClr val="000000"/>
                </a:solidFill>
                <a:latin typeface="Arial" panose="020B0604020202020204" pitchFamily="34" charset="0"/>
              </a:rPr>
              <a:t>                                                                                                                                   </a:t>
            </a:r>
            <a:r>
              <a:rPr lang="en-US" sz="1800" b="1" i="0" u="none" strike="noStrike" baseline="0" dirty="0">
                <a:solidFill>
                  <a:srgbClr val="000000"/>
                </a:solidFill>
                <a:latin typeface="Arial" panose="020B0604020202020204" pitchFamily="34" charset="0"/>
              </a:rPr>
              <a:t>#1 of 2	</a:t>
            </a:r>
          </a:p>
          <a:p>
            <a:pPr marL="50800" indent="0">
              <a:buNone/>
            </a:pPr>
            <a:endParaRPr lang="en-US" dirty="0"/>
          </a:p>
        </p:txBody>
      </p:sp>
    </p:spTree>
    <p:extLst>
      <p:ext uri="{BB962C8B-B14F-4D97-AF65-F5344CB8AC3E}">
        <p14:creationId xmlns:p14="http://schemas.microsoft.com/office/powerpoint/2010/main" val="3764695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B265-4AFF-4709-CF9B-3523F657AC42}"/>
              </a:ext>
            </a:extLst>
          </p:cNvPr>
          <p:cNvSpPr>
            <a:spLocks noGrp="1"/>
          </p:cNvSpPr>
          <p:nvPr>
            <p:ph type="title"/>
          </p:nvPr>
        </p:nvSpPr>
        <p:spPr/>
        <p:txBody>
          <a:bodyPr/>
          <a:lstStyle/>
          <a:p>
            <a:r>
              <a:rPr lang="en-US" dirty="0">
                <a:solidFill>
                  <a:srgbClr val="C00000"/>
                </a:solidFill>
              </a:rPr>
              <a:t>Marfan Syndrome Systemic Score Calculation</a:t>
            </a:r>
          </a:p>
        </p:txBody>
      </p:sp>
      <p:sp>
        <p:nvSpPr>
          <p:cNvPr id="3" name="Content Placeholder 2">
            <a:extLst>
              <a:ext uri="{FF2B5EF4-FFF2-40B4-BE49-F238E27FC236}">
                <a16:creationId xmlns:a16="http://schemas.microsoft.com/office/drawing/2014/main" id="{D251159D-7E5C-CA94-6E22-4762A466F09A}"/>
              </a:ext>
            </a:extLst>
          </p:cNvPr>
          <p:cNvSpPr>
            <a:spLocks noGrp="1"/>
          </p:cNvSpPr>
          <p:nvPr>
            <p:ph idx="1"/>
          </p:nvPr>
        </p:nvSpPr>
        <p:spPr>
          <a:xfrm>
            <a:off x="1785668" y="1825625"/>
            <a:ext cx="9489057" cy="4667250"/>
          </a:xfrm>
        </p:spPr>
        <p:txBody>
          <a:bodyPr/>
          <a:lstStyle/>
          <a:p>
            <a:pPr marL="50800" indent="0">
              <a:buNone/>
            </a:pPr>
            <a:r>
              <a:rPr lang="en-US" sz="1800" b="1" i="0" u="none" strike="noStrike" baseline="0" dirty="0">
                <a:solidFill>
                  <a:srgbClr val="000000"/>
                </a:solidFill>
                <a:latin typeface="Arial" panose="020B0604020202020204" pitchFamily="34" charset="0"/>
              </a:rPr>
              <a:t>Feature </a:t>
            </a:r>
            <a:r>
              <a:rPr lang="en-US" sz="1800" b="0" i="0" u="none" strike="noStrike" baseline="0" dirty="0">
                <a:solidFill>
                  <a:srgbClr val="000000"/>
                </a:solidFill>
                <a:latin typeface="Arial" panose="020B0604020202020204" pitchFamily="34" charset="0"/>
              </a:rPr>
              <a:t>	                                                                    </a:t>
            </a:r>
            <a:r>
              <a:rPr lang="en-US" sz="1800" b="1" i="0" u="none" strike="noStrike" baseline="0" dirty="0">
                <a:solidFill>
                  <a:srgbClr val="000000"/>
                </a:solidFill>
                <a:latin typeface="Arial" panose="020B0604020202020204" pitchFamily="34" charset="0"/>
              </a:rPr>
              <a:t>Value </a:t>
            </a:r>
            <a:r>
              <a:rPr lang="en-US" sz="1800" b="0" i="0" u="none" strike="noStrike" baseline="0" dirty="0">
                <a:solidFill>
                  <a:srgbClr val="000000"/>
                </a:solidFill>
                <a:latin typeface="Arial" panose="020B0604020202020204" pitchFamily="34" charset="0"/>
              </a:rPr>
              <a:t>		</a:t>
            </a:r>
          </a:p>
          <a:p>
            <a:r>
              <a:rPr lang="en-US" sz="1800" b="0" i="0" u="none" strike="noStrike" baseline="0" dirty="0" err="1">
                <a:solidFill>
                  <a:srgbClr val="000000"/>
                </a:solidFill>
                <a:latin typeface="Arial" panose="020B0604020202020204" pitchFamily="34" charset="0"/>
              </a:rPr>
              <a:t>Protrusio</a:t>
            </a:r>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acetabulae</a:t>
            </a:r>
            <a:r>
              <a:rPr lang="en-US" sz="1800" b="0" i="0" u="none" strike="noStrike" baseline="0" dirty="0">
                <a:solidFill>
                  <a:srgbClr val="000000"/>
                </a:solidFill>
                <a:latin typeface="Arial" panose="020B0604020202020204" pitchFamily="34" charset="0"/>
              </a:rPr>
              <a:t> 					2 	</a:t>
            </a:r>
          </a:p>
          <a:p>
            <a:r>
              <a:rPr lang="en-US" sz="1800" b="0" i="0" u="none" strike="noStrike" baseline="0" dirty="0">
                <a:solidFill>
                  <a:srgbClr val="000000"/>
                </a:solidFill>
                <a:latin typeface="Arial" panose="020B0604020202020204" pitchFamily="34" charset="0"/>
              </a:rPr>
              <a:t>Reduced upper segment / lower segment </a:t>
            </a:r>
          </a:p>
          <a:p>
            <a:pPr marL="50800" indent="0">
              <a:buNone/>
            </a:pPr>
            <a:r>
              <a:rPr lang="en-US" sz="1800" dirty="0">
                <a:solidFill>
                  <a:srgbClr val="000000"/>
                </a:solidFill>
                <a:latin typeface="Arial" panose="020B0604020202020204" pitchFamily="34" charset="0"/>
              </a:rPr>
              <a:t>      </a:t>
            </a:r>
            <a:r>
              <a:rPr lang="en-US" sz="1800" b="0" i="0" u="none" strike="noStrike" baseline="0" dirty="0">
                <a:solidFill>
                  <a:srgbClr val="000000"/>
                </a:solidFill>
                <a:latin typeface="Arial" panose="020B0604020202020204" pitchFamily="34" charset="0"/>
              </a:rPr>
              <a:t>AND increased arm span/height ratios 			1 	</a:t>
            </a:r>
          </a:p>
          <a:p>
            <a:r>
              <a:rPr lang="en-US" sz="1800" b="0" i="0" u="none" strike="noStrike" baseline="0" dirty="0">
                <a:solidFill>
                  <a:srgbClr val="000000"/>
                </a:solidFill>
                <a:latin typeface="Arial" panose="020B0604020202020204" pitchFamily="34" charset="0"/>
              </a:rPr>
              <a:t>Scoliosis or thoracolumbar kyphosis 			1 	</a:t>
            </a:r>
          </a:p>
          <a:p>
            <a:r>
              <a:rPr lang="en-US" sz="1800" b="0" i="0" u="none" strike="noStrike" baseline="0" dirty="0">
                <a:solidFill>
                  <a:srgbClr val="000000"/>
                </a:solidFill>
                <a:latin typeface="Arial" panose="020B0604020202020204" pitchFamily="34" charset="0"/>
              </a:rPr>
              <a:t>Reduced elbow extension 				1 	</a:t>
            </a:r>
          </a:p>
          <a:p>
            <a:r>
              <a:rPr lang="en-US" sz="1800" b="0" i="0" u="none" strike="noStrike" baseline="0" dirty="0">
                <a:solidFill>
                  <a:srgbClr val="000000"/>
                </a:solidFill>
                <a:latin typeface="Arial" panose="020B0604020202020204" pitchFamily="34" charset="0"/>
              </a:rPr>
              <a:t>3 of 5 facial features 					1 	</a:t>
            </a:r>
          </a:p>
          <a:p>
            <a:r>
              <a:rPr lang="en-US" sz="1800" b="0" i="0" u="none" strike="noStrike" baseline="0" dirty="0">
                <a:solidFill>
                  <a:srgbClr val="000000"/>
                </a:solidFill>
                <a:latin typeface="Arial" panose="020B0604020202020204" pitchFamily="34" charset="0"/>
              </a:rPr>
              <a:t>Skin striae 						1 	</a:t>
            </a:r>
          </a:p>
          <a:p>
            <a:r>
              <a:rPr lang="en-US" sz="1800" b="0" i="0" u="none" strike="noStrike" baseline="0" dirty="0">
                <a:solidFill>
                  <a:srgbClr val="000000"/>
                </a:solidFill>
                <a:latin typeface="Arial" panose="020B0604020202020204" pitchFamily="34" charset="0"/>
              </a:rPr>
              <a:t>Myopia 						1 	</a:t>
            </a:r>
          </a:p>
          <a:p>
            <a:r>
              <a:rPr lang="en-US" sz="1800" b="0" i="0" u="none" strike="noStrike" baseline="0" dirty="0">
                <a:solidFill>
                  <a:srgbClr val="000000"/>
                </a:solidFill>
                <a:latin typeface="Arial" panose="020B0604020202020204" pitchFamily="34" charset="0"/>
              </a:rPr>
              <a:t>Mitral valve prolapse 					1 </a:t>
            </a:r>
          </a:p>
          <a:p>
            <a:endParaRPr lang="en-US" sz="1800" dirty="0">
              <a:solidFill>
                <a:srgbClr val="000000"/>
              </a:solidFill>
              <a:latin typeface="Arial" panose="020B0604020202020204" pitchFamily="34" charset="0"/>
            </a:endParaRPr>
          </a:p>
          <a:p>
            <a:pPr marL="50800" indent="0">
              <a:buNone/>
            </a:pPr>
            <a:r>
              <a:rPr lang="en-US" sz="1800" b="0" i="0" u="none" strike="noStrike" baseline="0" dirty="0">
                <a:solidFill>
                  <a:srgbClr val="000000"/>
                </a:solidFill>
                <a:latin typeface="Arial" panose="020B0604020202020204" pitchFamily="34" charset="0"/>
              </a:rPr>
              <a:t>									</a:t>
            </a:r>
            <a:r>
              <a:rPr lang="en-US" sz="1800" b="1" i="0" u="none" strike="noStrike" baseline="0" dirty="0">
                <a:solidFill>
                  <a:srgbClr val="000000"/>
                </a:solidFill>
                <a:latin typeface="Arial" panose="020B0604020202020204" pitchFamily="34" charset="0"/>
              </a:rPr>
              <a:t>#2 of 2</a:t>
            </a:r>
            <a:r>
              <a:rPr lang="en-US" sz="1800" b="0" i="0" u="none" strike="noStrike" baseline="0" dirty="0">
                <a:solidFill>
                  <a:srgbClr val="000000"/>
                </a:solidFill>
                <a:latin typeface="Arial" panose="020B0604020202020204" pitchFamily="34" charset="0"/>
              </a:rPr>
              <a:t>							</a:t>
            </a:r>
          </a:p>
          <a:p>
            <a:endParaRPr lang="en-US" dirty="0"/>
          </a:p>
        </p:txBody>
      </p:sp>
    </p:spTree>
    <p:extLst>
      <p:ext uri="{BB962C8B-B14F-4D97-AF65-F5344CB8AC3E}">
        <p14:creationId xmlns:p14="http://schemas.microsoft.com/office/powerpoint/2010/main" val="960637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FA317C-EE15-8DD3-7D96-14A2CA360CE6}"/>
              </a:ext>
            </a:extLst>
          </p:cNvPr>
          <p:cNvPicPr>
            <a:picLocks noChangeAspect="1"/>
          </p:cNvPicPr>
          <p:nvPr/>
        </p:nvPicPr>
        <p:blipFill>
          <a:blip r:embed="rId2"/>
          <a:stretch>
            <a:fillRect/>
          </a:stretch>
        </p:blipFill>
        <p:spPr>
          <a:xfrm>
            <a:off x="6555514" y="557739"/>
            <a:ext cx="4494924" cy="5653279"/>
          </a:xfrm>
          <a:prstGeom prst="rect">
            <a:avLst/>
          </a:prstGeom>
        </p:spPr>
      </p:pic>
      <p:pic>
        <p:nvPicPr>
          <p:cNvPr id="1026" name="Picture 2" descr="Arachnodactyly (a) positive thumb sign: entire thumbnail protrudes... |  Download Scientific Diagram">
            <a:extLst>
              <a:ext uri="{FF2B5EF4-FFF2-40B4-BE49-F238E27FC236}">
                <a16:creationId xmlns:a16="http://schemas.microsoft.com/office/drawing/2014/main" id="{F82B4462-4FE1-B6E6-A39D-3B635FD561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959" y="557739"/>
            <a:ext cx="5502041" cy="42932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9D6144A-6FEA-B38D-D0D8-3B7FF08E3453}"/>
              </a:ext>
            </a:extLst>
          </p:cNvPr>
          <p:cNvSpPr txBox="1"/>
          <p:nvPr/>
        </p:nvSpPr>
        <p:spPr>
          <a:xfrm>
            <a:off x="2087592" y="5650302"/>
            <a:ext cx="2484408" cy="369332"/>
          </a:xfrm>
          <a:prstGeom prst="rect">
            <a:avLst/>
          </a:prstGeom>
          <a:noFill/>
        </p:spPr>
        <p:txBody>
          <a:bodyPr wrap="square" rtlCol="0">
            <a:spAutoFit/>
          </a:bodyPr>
          <a:lstStyle/>
          <a:p>
            <a:r>
              <a:rPr lang="en-US" dirty="0"/>
              <a:t>Thumb and wrist signs</a:t>
            </a:r>
          </a:p>
        </p:txBody>
      </p:sp>
    </p:spTree>
    <p:extLst>
      <p:ext uri="{BB962C8B-B14F-4D97-AF65-F5344CB8AC3E}">
        <p14:creationId xmlns:p14="http://schemas.microsoft.com/office/powerpoint/2010/main" val="748641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ED8486-FB9B-9BE4-11DF-3D5D59D901AC}"/>
              </a:ext>
            </a:extLst>
          </p:cNvPr>
          <p:cNvPicPr>
            <a:picLocks noChangeAspect="1"/>
          </p:cNvPicPr>
          <p:nvPr/>
        </p:nvPicPr>
        <p:blipFill>
          <a:blip r:embed="rId2"/>
          <a:stretch>
            <a:fillRect/>
          </a:stretch>
        </p:blipFill>
        <p:spPr>
          <a:xfrm>
            <a:off x="396245" y="645051"/>
            <a:ext cx="4787308" cy="5565967"/>
          </a:xfrm>
          <a:prstGeom prst="rect">
            <a:avLst/>
          </a:prstGeom>
        </p:spPr>
      </p:pic>
      <p:sp>
        <p:nvSpPr>
          <p:cNvPr id="7" name="TextBox 6">
            <a:extLst>
              <a:ext uri="{FF2B5EF4-FFF2-40B4-BE49-F238E27FC236}">
                <a16:creationId xmlns:a16="http://schemas.microsoft.com/office/drawing/2014/main" id="{85122CF9-0EF4-B08D-A12F-EF1AEE28F131}"/>
              </a:ext>
            </a:extLst>
          </p:cNvPr>
          <p:cNvSpPr txBox="1"/>
          <p:nvPr/>
        </p:nvSpPr>
        <p:spPr>
          <a:xfrm>
            <a:off x="7755147" y="5382883"/>
            <a:ext cx="3131389" cy="646331"/>
          </a:xfrm>
          <a:prstGeom prst="rect">
            <a:avLst/>
          </a:prstGeom>
          <a:noFill/>
        </p:spPr>
        <p:txBody>
          <a:bodyPr wrap="square">
            <a:spAutoFit/>
          </a:bodyPr>
          <a:lstStyle/>
          <a:p>
            <a:pPr algn="ctr"/>
            <a:r>
              <a:rPr lang="en-US" b="0" i="0" dirty="0">
                <a:solidFill>
                  <a:srgbClr val="202124"/>
                </a:solidFill>
                <a:effectLst/>
                <a:latin typeface="Google Sans"/>
              </a:rPr>
              <a:t>Upper/Lower Segment Ratio </a:t>
            </a:r>
          </a:p>
          <a:p>
            <a:pPr algn="ctr"/>
            <a:r>
              <a:rPr lang="en-US" b="0" i="0" dirty="0">
                <a:solidFill>
                  <a:srgbClr val="040C28"/>
                </a:solidFill>
                <a:effectLst/>
                <a:latin typeface="Google Sans"/>
              </a:rPr>
              <a:t>&lt; 0.85 in whites, &lt;0.78 in blacks</a:t>
            </a:r>
            <a:endParaRPr lang="en-US" dirty="0"/>
          </a:p>
        </p:txBody>
      </p:sp>
      <p:pic>
        <p:nvPicPr>
          <p:cNvPr id="2052" name="Picture 4" descr="Upperto Lower Segment Ratio - Head Circumference - GUWS Medical">
            <a:extLst>
              <a:ext uri="{FF2B5EF4-FFF2-40B4-BE49-F238E27FC236}">
                <a16:creationId xmlns:a16="http://schemas.microsoft.com/office/drawing/2014/main" id="{623B462C-A691-30D6-3029-E18FE1FE9E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7841" y="1276709"/>
            <a:ext cx="4669670" cy="3588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578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D1FF6B14-FC39-D976-79D4-FF4BA0F74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763" y="0"/>
            <a:ext cx="78644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196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E34A0-B866-4F7C-3458-6B7ADC2AC9FC}"/>
              </a:ext>
            </a:extLst>
          </p:cNvPr>
          <p:cNvSpPr>
            <a:spLocks noGrp="1"/>
          </p:cNvSpPr>
          <p:nvPr>
            <p:ph type="title"/>
          </p:nvPr>
        </p:nvSpPr>
        <p:spPr>
          <a:xfrm>
            <a:off x="353683" y="365125"/>
            <a:ext cx="11464506" cy="1325563"/>
          </a:xfrm>
        </p:spPr>
        <p:txBody>
          <a:bodyPr/>
          <a:lstStyle/>
          <a:p>
            <a:r>
              <a:rPr lang="en-US" sz="4000" b="0" i="0" dirty="0">
                <a:solidFill>
                  <a:srgbClr val="C00000"/>
                </a:solidFill>
                <a:effectLst/>
                <a:latin typeface="Rubik"/>
              </a:rPr>
              <a:t>Revised Ghent Nosology for Marfan Syndrome 2010</a:t>
            </a:r>
            <a:endParaRPr lang="en-US" dirty="0"/>
          </a:p>
        </p:txBody>
      </p:sp>
      <p:sp>
        <p:nvSpPr>
          <p:cNvPr id="3" name="Content Placeholder 2">
            <a:extLst>
              <a:ext uri="{FF2B5EF4-FFF2-40B4-BE49-F238E27FC236}">
                <a16:creationId xmlns:a16="http://schemas.microsoft.com/office/drawing/2014/main" id="{B4C799E6-7870-E864-CD66-4BBC72863C54}"/>
              </a:ext>
            </a:extLst>
          </p:cNvPr>
          <p:cNvSpPr>
            <a:spLocks noGrp="1"/>
          </p:cNvSpPr>
          <p:nvPr>
            <p:ph idx="1"/>
          </p:nvPr>
        </p:nvSpPr>
        <p:spPr/>
        <p:txBody>
          <a:bodyPr/>
          <a:lstStyle/>
          <a:p>
            <a:pPr marL="50800" indent="0" algn="l">
              <a:buNone/>
            </a:pPr>
            <a:r>
              <a:rPr lang="en-US" sz="2000" i="0" cap="all" dirty="0">
                <a:solidFill>
                  <a:srgbClr val="AF272F"/>
                </a:solidFill>
                <a:effectLst/>
                <a:latin typeface="Poppins" panose="00000500000000000000" pitchFamily="2" charset="0"/>
              </a:rPr>
              <a:t>IN THE ABSENCE OF FAMILY HISTORY:</a:t>
            </a:r>
          </a:p>
          <a:p>
            <a:pPr algn="l">
              <a:buFont typeface="+mj-lt"/>
              <a:buAutoNum type="arabicPeriod"/>
            </a:pPr>
            <a:r>
              <a:rPr lang="en-US" sz="2000" i="0" dirty="0">
                <a:solidFill>
                  <a:srgbClr val="404040"/>
                </a:solidFill>
                <a:effectLst/>
                <a:latin typeface="Roboto" panose="02000000000000000000" pitchFamily="2" charset="0"/>
              </a:rPr>
              <a:t>Aortic Root Dilatation Z score ≥ 2 AND Ectopia </a:t>
            </a:r>
            <a:r>
              <a:rPr lang="en-US" sz="2000" i="0" dirty="0" err="1">
                <a:solidFill>
                  <a:srgbClr val="404040"/>
                </a:solidFill>
                <a:effectLst/>
                <a:latin typeface="Roboto" panose="02000000000000000000" pitchFamily="2" charset="0"/>
              </a:rPr>
              <a:t>Lentis</a:t>
            </a:r>
            <a:r>
              <a:rPr lang="en-US" sz="2000" i="0" dirty="0">
                <a:solidFill>
                  <a:srgbClr val="404040"/>
                </a:solidFill>
                <a:effectLst/>
                <a:latin typeface="Roboto" panose="02000000000000000000" pitchFamily="2" charset="0"/>
              </a:rPr>
              <a:t> = Marfan syndrome </a:t>
            </a:r>
          </a:p>
          <a:p>
            <a:pPr algn="l">
              <a:buFont typeface="+mj-lt"/>
              <a:buAutoNum type="arabicPeriod"/>
            </a:pPr>
            <a:r>
              <a:rPr lang="en-US" sz="2000" i="0" dirty="0">
                <a:solidFill>
                  <a:srgbClr val="404040"/>
                </a:solidFill>
                <a:effectLst/>
                <a:latin typeface="Roboto" panose="02000000000000000000" pitchFamily="2" charset="0"/>
              </a:rPr>
              <a:t>Aortic Root Dilatation Z score ≥ 2 AND FBN1 = Marfan syndrome </a:t>
            </a:r>
          </a:p>
          <a:p>
            <a:pPr algn="l">
              <a:buFont typeface="+mj-lt"/>
              <a:buAutoNum type="arabicPeriod"/>
            </a:pPr>
            <a:r>
              <a:rPr lang="en-US" sz="2000" i="0" dirty="0">
                <a:solidFill>
                  <a:srgbClr val="404040"/>
                </a:solidFill>
                <a:effectLst/>
                <a:latin typeface="Roboto" panose="02000000000000000000" pitchFamily="2" charset="0"/>
              </a:rPr>
              <a:t>Aortic Root Dilatation Z score ≥ 2 AND Systemic Score ≥ 7pts = Marfan syndrome </a:t>
            </a:r>
          </a:p>
          <a:p>
            <a:pPr algn="l">
              <a:buFont typeface="+mj-lt"/>
              <a:buAutoNum type="arabicPeriod"/>
            </a:pPr>
            <a:r>
              <a:rPr lang="en-US" sz="2000" i="0" dirty="0">
                <a:solidFill>
                  <a:srgbClr val="404040"/>
                </a:solidFill>
                <a:effectLst/>
                <a:latin typeface="Roboto" panose="02000000000000000000" pitchFamily="2" charset="0"/>
              </a:rPr>
              <a:t>Ectopia </a:t>
            </a:r>
            <a:r>
              <a:rPr lang="en-US" sz="2000" i="0" dirty="0" err="1">
                <a:solidFill>
                  <a:srgbClr val="404040"/>
                </a:solidFill>
                <a:effectLst/>
                <a:latin typeface="Roboto" panose="02000000000000000000" pitchFamily="2" charset="0"/>
              </a:rPr>
              <a:t>lentis</a:t>
            </a:r>
            <a:r>
              <a:rPr lang="en-US" sz="2000" i="0" dirty="0">
                <a:solidFill>
                  <a:srgbClr val="404040"/>
                </a:solidFill>
                <a:effectLst/>
                <a:latin typeface="Roboto" panose="02000000000000000000" pitchFamily="2" charset="0"/>
              </a:rPr>
              <a:t> AND a FBN1 mutation associated with Aortic Root Dilatation = Marfan syndrome </a:t>
            </a:r>
          </a:p>
          <a:p>
            <a:pPr marL="50800" indent="0" algn="l">
              <a:buNone/>
            </a:pPr>
            <a:r>
              <a:rPr lang="en-US" sz="2000" i="0" cap="all" dirty="0">
                <a:solidFill>
                  <a:srgbClr val="AF272F"/>
                </a:solidFill>
                <a:effectLst/>
                <a:latin typeface="Poppins" panose="00000500000000000000" pitchFamily="2" charset="0"/>
              </a:rPr>
              <a:t>IN THE PRESENCE OF FAMILY HISTORY:</a:t>
            </a:r>
          </a:p>
          <a:p>
            <a:pPr algn="l">
              <a:buFont typeface="+mj-lt"/>
              <a:buAutoNum type="arabicPeriod"/>
            </a:pPr>
            <a:r>
              <a:rPr lang="en-US" sz="2000" i="0" dirty="0">
                <a:solidFill>
                  <a:srgbClr val="404040"/>
                </a:solidFill>
                <a:effectLst/>
                <a:latin typeface="Roboto" panose="02000000000000000000" pitchFamily="2" charset="0"/>
              </a:rPr>
              <a:t>Ectopia </a:t>
            </a:r>
            <a:r>
              <a:rPr lang="en-US" sz="2000" i="0" dirty="0" err="1">
                <a:solidFill>
                  <a:srgbClr val="404040"/>
                </a:solidFill>
                <a:effectLst/>
                <a:latin typeface="Roboto" panose="02000000000000000000" pitchFamily="2" charset="0"/>
              </a:rPr>
              <a:t>lentis</a:t>
            </a:r>
            <a:r>
              <a:rPr lang="en-US" sz="2000" i="0" dirty="0">
                <a:solidFill>
                  <a:srgbClr val="404040"/>
                </a:solidFill>
                <a:effectLst/>
                <a:latin typeface="Roboto" panose="02000000000000000000" pitchFamily="2" charset="0"/>
              </a:rPr>
              <a:t> AND Family History of Marfan syndrome = Marfan syndrome. A systemic score ≥ 7 points AND Family History of Marfan syndrome = Marfan syndrome</a:t>
            </a:r>
          </a:p>
          <a:p>
            <a:pPr algn="l">
              <a:buFont typeface="+mj-lt"/>
              <a:buAutoNum type="arabicPeriod"/>
            </a:pPr>
            <a:r>
              <a:rPr lang="en-US" sz="2000" i="0" dirty="0">
                <a:solidFill>
                  <a:srgbClr val="404040"/>
                </a:solidFill>
                <a:effectLst/>
                <a:latin typeface="Roboto" panose="02000000000000000000" pitchFamily="2" charset="0"/>
              </a:rPr>
              <a:t>Aortic Root Dilatation Z score ≥ 2 above 20 yrs. old, ≥ 3 below 20 yrs. old + Family History of Marfan syndrome = Marfan syndrome</a:t>
            </a:r>
            <a:endParaRPr lang="en-US" sz="2000" dirty="0"/>
          </a:p>
        </p:txBody>
      </p:sp>
    </p:spTree>
    <p:extLst>
      <p:ext uri="{BB962C8B-B14F-4D97-AF65-F5344CB8AC3E}">
        <p14:creationId xmlns:p14="http://schemas.microsoft.com/office/powerpoint/2010/main" val="3614448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A9761-D602-D2B6-C339-083E59CC554C}"/>
              </a:ext>
            </a:extLst>
          </p:cNvPr>
          <p:cNvSpPr>
            <a:spLocks noGrp="1"/>
          </p:cNvSpPr>
          <p:nvPr>
            <p:ph type="title"/>
          </p:nvPr>
        </p:nvSpPr>
        <p:spPr/>
        <p:txBody>
          <a:bodyPr/>
          <a:lstStyle/>
          <a:p>
            <a:r>
              <a:rPr lang="en-US" dirty="0">
                <a:solidFill>
                  <a:srgbClr val="C00000"/>
                </a:solidFill>
              </a:rPr>
              <a:t>Diagnostic evaluation</a:t>
            </a:r>
          </a:p>
        </p:txBody>
      </p:sp>
      <p:sp>
        <p:nvSpPr>
          <p:cNvPr id="3" name="Content Placeholder 2">
            <a:extLst>
              <a:ext uri="{FF2B5EF4-FFF2-40B4-BE49-F238E27FC236}">
                <a16:creationId xmlns:a16="http://schemas.microsoft.com/office/drawing/2014/main" id="{463C5E9E-4371-E831-1C20-F5E627B07E28}"/>
              </a:ext>
            </a:extLst>
          </p:cNvPr>
          <p:cNvSpPr>
            <a:spLocks noGrp="1"/>
          </p:cNvSpPr>
          <p:nvPr>
            <p:ph idx="1"/>
          </p:nvPr>
        </p:nvSpPr>
        <p:spPr/>
        <p:txBody>
          <a:bodyPr/>
          <a:lstStyle/>
          <a:p>
            <a:r>
              <a:rPr lang="en-US" dirty="0"/>
              <a:t>Cardiology – echocardiogram – first priority</a:t>
            </a:r>
          </a:p>
          <a:p>
            <a:r>
              <a:rPr lang="en-US" dirty="0"/>
              <a:t>Ophthalmology – slit lamp examination, glaucoma test</a:t>
            </a:r>
          </a:p>
          <a:p>
            <a:r>
              <a:rPr lang="en-US" dirty="0"/>
              <a:t>Orthopedics – back, hips, feet</a:t>
            </a:r>
          </a:p>
          <a:p>
            <a:r>
              <a:rPr lang="en-US" dirty="0"/>
              <a:t>Oral health care – orthodontics</a:t>
            </a:r>
          </a:p>
          <a:p>
            <a:r>
              <a:rPr lang="en-US" dirty="0"/>
              <a:t>Genetics</a:t>
            </a:r>
          </a:p>
        </p:txBody>
      </p:sp>
    </p:spTree>
    <p:extLst>
      <p:ext uri="{BB962C8B-B14F-4D97-AF65-F5344CB8AC3E}">
        <p14:creationId xmlns:p14="http://schemas.microsoft.com/office/powerpoint/2010/main" val="3141135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91469-8DEE-F53B-1ED6-AD6C2EF5DF5A}"/>
              </a:ext>
            </a:extLst>
          </p:cNvPr>
          <p:cNvSpPr>
            <a:spLocks noGrp="1"/>
          </p:cNvSpPr>
          <p:nvPr>
            <p:ph type="title"/>
          </p:nvPr>
        </p:nvSpPr>
        <p:spPr/>
        <p:txBody>
          <a:bodyPr/>
          <a:lstStyle/>
          <a:p>
            <a:r>
              <a:rPr lang="en-US" dirty="0">
                <a:solidFill>
                  <a:srgbClr val="C00000"/>
                </a:solidFill>
              </a:rPr>
              <a:t>Management</a:t>
            </a:r>
          </a:p>
        </p:txBody>
      </p:sp>
      <p:sp>
        <p:nvSpPr>
          <p:cNvPr id="3" name="Content Placeholder 2">
            <a:extLst>
              <a:ext uri="{FF2B5EF4-FFF2-40B4-BE49-F238E27FC236}">
                <a16:creationId xmlns:a16="http://schemas.microsoft.com/office/drawing/2014/main" id="{CA7E8773-5D44-FA9F-9E2E-D10562904A69}"/>
              </a:ext>
            </a:extLst>
          </p:cNvPr>
          <p:cNvSpPr>
            <a:spLocks noGrp="1"/>
          </p:cNvSpPr>
          <p:nvPr>
            <p:ph idx="1"/>
          </p:nvPr>
        </p:nvSpPr>
        <p:spPr/>
        <p:txBody>
          <a:bodyPr/>
          <a:lstStyle/>
          <a:p>
            <a:r>
              <a:rPr lang="en-US" dirty="0"/>
              <a:t>Monitoring for progression</a:t>
            </a:r>
          </a:p>
          <a:p>
            <a:r>
              <a:rPr lang="en-US" dirty="0"/>
              <a:t>Antihypertensive medication to help prevent aortic enlargement and to reduce the risk of dissection and rupture.</a:t>
            </a:r>
          </a:p>
          <a:p>
            <a:r>
              <a:rPr lang="en-US" dirty="0"/>
              <a:t>Glasses or contact lenses to correct vision problems associated with dislocated lens.</a:t>
            </a:r>
          </a:p>
          <a:p>
            <a:r>
              <a:rPr lang="en-US" dirty="0"/>
              <a:t>Surgery: aortic repair, scoliosis treatment, pectus correction, eye surgery</a:t>
            </a:r>
          </a:p>
          <a:p>
            <a:r>
              <a:rPr lang="en-US" dirty="0"/>
              <a:t>Orthodontic care</a:t>
            </a:r>
          </a:p>
          <a:p>
            <a:r>
              <a:rPr lang="en-US" dirty="0"/>
              <a:t>Avoid competitive sports and weightlifting</a:t>
            </a:r>
          </a:p>
          <a:p>
            <a:endParaRPr lang="en-US" dirty="0"/>
          </a:p>
        </p:txBody>
      </p:sp>
    </p:spTree>
    <p:extLst>
      <p:ext uri="{BB962C8B-B14F-4D97-AF65-F5344CB8AC3E}">
        <p14:creationId xmlns:p14="http://schemas.microsoft.com/office/powerpoint/2010/main" val="532342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F97B6-D016-4ADF-8C80-E3064A140EC3}"/>
              </a:ext>
            </a:extLst>
          </p:cNvPr>
          <p:cNvSpPr>
            <a:spLocks noGrp="1"/>
          </p:cNvSpPr>
          <p:nvPr>
            <p:ph type="title"/>
          </p:nvPr>
        </p:nvSpPr>
        <p:spPr/>
        <p:txBody>
          <a:bodyPr/>
          <a:lstStyle/>
          <a:p>
            <a:r>
              <a:rPr lang="en-US" b="1" dirty="0">
                <a:solidFill>
                  <a:srgbClr val="C00000"/>
                </a:solidFill>
              </a:rPr>
              <a:t>Open Forum</a:t>
            </a:r>
          </a:p>
        </p:txBody>
      </p:sp>
      <p:sp>
        <p:nvSpPr>
          <p:cNvPr id="3" name="Text Placeholder 2">
            <a:extLst>
              <a:ext uri="{FF2B5EF4-FFF2-40B4-BE49-F238E27FC236}">
                <a16:creationId xmlns:a16="http://schemas.microsoft.com/office/drawing/2014/main" id="{E77713D7-D4A4-4D8E-BC25-240EEA3C7F59}"/>
              </a:ext>
            </a:extLst>
          </p:cNvPr>
          <p:cNvSpPr>
            <a:spLocks noGrp="1"/>
          </p:cNvSpPr>
          <p:nvPr>
            <p:ph type="body" idx="1"/>
          </p:nvPr>
        </p:nvSpPr>
        <p:spPr>
          <a:xfrm>
            <a:off x="838200" y="1466491"/>
            <a:ext cx="10515600" cy="4209690"/>
          </a:xfrm>
        </p:spPr>
        <p:txBody>
          <a:bodyPr/>
          <a:lstStyle/>
          <a:p>
            <a:pPr marL="114300" indent="0">
              <a:buNone/>
            </a:pPr>
            <a:endParaRPr lang="en-US" dirty="0"/>
          </a:p>
        </p:txBody>
      </p:sp>
      <p:pic>
        <p:nvPicPr>
          <p:cNvPr id="5" name="Picture 4">
            <a:extLst>
              <a:ext uri="{FF2B5EF4-FFF2-40B4-BE49-F238E27FC236}">
                <a16:creationId xmlns:a16="http://schemas.microsoft.com/office/drawing/2014/main" id="{8BDFE7E3-72FC-4992-A8AB-1C48128067C0}"/>
              </a:ext>
            </a:extLst>
          </p:cNvPr>
          <p:cNvPicPr>
            <a:picLocks noChangeAspect="1"/>
          </p:cNvPicPr>
          <p:nvPr/>
        </p:nvPicPr>
        <p:blipFill>
          <a:blip r:embed="rId2"/>
          <a:stretch>
            <a:fillRect/>
          </a:stretch>
        </p:blipFill>
        <p:spPr>
          <a:xfrm>
            <a:off x="6393625" y="1599351"/>
            <a:ext cx="4231019" cy="1920101"/>
          </a:xfrm>
          <a:prstGeom prst="rect">
            <a:avLst/>
          </a:prstGeom>
        </p:spPr>
      </p:pic>
      <p:pic>
        <p:nvPicPr>
          <p:cNvPr id="7" name="Picture 6">
            <a:extLst>
              <a:ext uri="{FF2B5EF4-FFF2-40B4-BE49-F238E27FC236}">
                <a16:creationId xmlns:a16="http://schemas.microsoft.com/office/drawing/2014/main" id="{3565FC6F-562D-4D2B-B587-E14F2EF8DA99}"/>
              </a:ext>
            </a:extLst>
          </p:cNvPr>
          <p:cNvPicPr>
            <a:picLocks noChangeAspect="1"/>
          </p:cNvPicPr>
          <p:nvPr/>
        </p:nvPicPr>
        <p:blipFill>
          <a:blip r:embed="rId3"/>
          <a:stretch>
            <a:fillRect/>
          </a:stretch>
        </p:blipFill>
        <p:spPr>
          <a:xfrm>
            <a:off x="7340142" y="3698496"/>
            <a:ext cx="2459765" cy="1844824"/>
          </a:xfrm>
          <a:prstGeom prst="rect">
            <a:avLst/>
          </a:prstGeom>
        </p:spPr>
      </p:pic>
      <p:pic>
        <p:nvPicPr>
          <p:cNvPr id="9" name="Picture 8">
            <a:extLst>
              <a:ext uri="{FF2B5EF4-FFF2-40B4-BE49-F238E27FC236}">
                <a16:creationId xmlns:a16="http://schemas.microsoft.com/office/drawing/2014/main" id="{B8865106-F037-43B7-88A3-4CAEC9476E0A}"/>
              </a:ext>
            </a:extLst>
          </p:cNvPr>
          <p:cNvPicPr>
            <a:picLocks noChangeAspect="1"/>
          </p:cNvPicPr>
          <p:nvPr/>
        </p:nvPicPr>
        <p:blipFill>
          <a:blip r:embed="rId4"/>
          <a:stretch>
            <a:fillRect/>
          </a:stretch>
        </p:blipFill>
        <p:spPr>
          <a:xfrm>
            <a:off x="838200" y="1599351"/>
            <a:ext cx="5147105" cy="3943969"/>
          </a:xfrm>
          <a:prstGeom prst="rect">
            <a:avLst/>
          </a:prstGeom>
        </p:spPr>
      </p:pic>
      <p:sp>
        <p:nvSpPr>
          <p:cNvPr id="4" name="Rectangle 1">
            <a:extLst>
              <a:ext uri="{FF2B5EF4-FFF2-40B4-BE49-F238E27FC236}">
                <a16:creationId xmlns:a16="http://schemas.microsoft.com/office/drawing/2014/main" id="{B06373DF-2DEF-4D08-A012-91252A8E44F9}"/>
              </a:ext>
            </a:extLst>
          </p:cNvPr>
          <p:cNvSpPr>
            <a:spLocks noChangeArrowheads="1"/>
          </p:cNvSpPr>
          <p:nvPr/>
        </p:nvSpPr>
        <p:spPr bwMode="auto">
          <a:xfrm>
            <a:off x="0" y="-184666"/>
            <a:ext cx="12192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 name="Rectangle 3">
            <a:extLst>
              <a:ext uri="{FF2B5EF4-FFF2-40B4-BE49-F238E27FC236}">
                <a16:creationId xmlns:a16="http://schemas.microsoft.com/office/drawing/2014/main" id="{E1A2A39F-35C6-4A2F-81AD-9474589D8F92}"/>
              </a:ext>
            </a:extLst>
          </p:cNvPr>
          <p:cNvSpPr>
            <a:spLocks noChangeArrowheads="1"/>
          </p:cNvSpPr>
          <p:nvPr/>
        </p:nvSpPr>
        <p:spPr bwMode="auto">
          <a:xfrm>
            <a:off x="3453120" y="5946486"/>
            <a:ext cx="5135068"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https://www.surveymonkey.com/r/</a:t>
            </a:r>
            <a:r>
              <a:rPr lang="en-US" sz="2000" b="1" i="0" dirty="0">
                <a:solidFill>
                  <a:srgbClr val="C00000"/>
                </a:solidFill>
                <a:effectLst/>
                <a:latin typeface="Aptos" panose="020B0004020202020204" pitchFamily="34" charset="0"/>
                <a:hlinkClick r:id="rId6">
                  <a:extLst>
                    <a:ext uri="{A12FA001-AC4F-418D-AE19-62706E023703}">
                      <ahyp:hlinkClr xmlns:ahyp="http://schemas.microsoft.com/office/drawing/2018/hyperlinkcolor" val="tx"/>
                    </a:ext>
                  </a:extLst>
                </a:hlinkClick>
              </a:rPr>
              <a:t>FSR5MLM</a:t>
            </a:r>
            <a:endParaRPr kumimoji="0" lang="en-US" altLang="en-US" sz="2000" b="1" i="0" u="sng"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800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ctrTitle"/>
          </p:nvPr>
        </p:nvSpPr>
        <p:spPr>
          <a:xfrm>
            <a:off x="232913" y="543465"/>
            <a:ext cx="11688793" cy="2433007"/>
          </a:xfrm>
          <a:prstGeom prst="rect">
            <a:avLst/>
          </a:prstGeom>
          <a:noFill/>
          <a:ln>
            <a:noFill/>
          </a:ln>
        </p:spPr>
        <p:txBody>
          <a:bodyPr spcFirstLastPara="1" wrap="square" lIns="91425" tIns="45700" rIns="91425" bIns="45700" anchor="b" anchorCtr="0">
            <a:noAutofit/>
          </a:bodyPr>
          <a:lstStyle/>
          <a:p>
            <a:pPr lvl="0"/>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r>
              <a:rPr lang="en-US" sz="4800" b="1" dirty="0">
                <a:solidFill>
                  <a:srgbClr val="C00000"/>
                </a:solidFill>
                <a:latin typeface="Calibri"/>
                <a:ea typeface="Calibri"/>
                <a:cs typeface="Calibri"/>
                <a:sym typeface="Calibri"/>
              </a:rPr>
              <a:t>Job Corps Center Physician</a:t>
            </a:r>
            <a:br>
              <a:rPr lang="en-US" sz="4800" b="1" dirty="0">
                <a:solidFill>
                  <a:srgbClr val="C00000"/>
                </a:solidFill>
                <a:latin typeface="Calibri"/>
                <a:ea typeface="Calibri"/>
                <a:cs typeface="Calibri"/>
                <a:sym typeface="Calibri"/>
              </a:rPr>
            </a:br>
            <a:r>
              <a:rPr lang="en-US" sz="4800" b="1" dirty="0">
                <a:solidFill>
                  <a:srgbClr val="C00000"/>
                </a:solidFill>
                <a:latin typeface="Calibri"/>
                <a:ea typeface="Calibri"/>
                <a:cs typeface="Calibri"/>
                <a:sym typeface="Calibri"/>
              </a:rPr>
              <a:t>M</a:t>
            </a:r>
            <a:r>
              <a:rPr lang="en-US" sz="4800" b="1" dirty="0">
                <a:solidFill>
                  <a:srgbClr val="C00000"/>
                </a:solidFill>
              </a:rPr>
              <a:t>onthly Teleconference</a:t>
            </a:r>
            <a:br>
              <a:rPr lang="en-US" sz="4800" b="1" dirty="0">
                <a:solidFill>
                  <a:srgbClr val="C00000"/>
                </a:solidFill>
              </a:rPr>
            </a:br>
            <a:r>
              <a:rPr lang="en-US" sz="4000" b="1" dirty="0">
                <a:solidFill>
                  <a:schemeClr val="tx1"/>
                </a:solidFill>
                <a:latin typeface="Calibri"/>
                <a:ea typeface="Calibri"/>
                <a:cs typeface="Calibri"/>
                <a:sym typeface="Calibri"/>
              </a:rPr>
              <a:t>Next call: Wednesday, September 27</a:t>
            </a:r>
            <a:r>
              <a:rPr lang="en-US" sz="4000" b="1" baseline="30000" dirty="0">
                <a:solidFill>
                  <a:schemeClr val="tx1"/>
                </a:solidFill>
                <a:latin typeface="Calibri"/>
                <a:ea typeface="Calibri"/>
                <a:cs typeface="Calibri"/>
                <a:sym typeface="Calibri"/>
              </a:rPr>
              <a:t>th</a:t>
            </a:r>
            <a:r>
              <a:rPr lang="en-US" sz="4000" b="1" dirty="0">
                <a:solidFill>
                  <a:schemeClr val="tx1"/>
                </a:solidFill>
                <a:latin typeface="Calibri"/>
                <a:ea typeface="Calibri"/>
                <a:cs typeface="Calibri"/>
                <a:sym typeface="Calibri"/>
              </a:rPr>
              <a:t>, 2023</a:t>
            </a:r>
            <a:endParaRPr dirty="0">
              <a:solidFill>
                <a:srgbClr val="00B050"/>
              </a:solidFill>
            </a:endParaRPr>
          </a:p>
        </p:txBody>
      </p:sp>
      <p:sp>
        <p:nvSpPr>
          <p:cNvPr id="177" name="Google Shape;177;p27"/>
          <p:cNvSpPr txBox="1">
            <a:spLocks noGrp="1"/>
          </p:cNvSpPr>
          <p:nvPr>
            <p:ph type="subTitle" idx="1"/>
          </p:nvPr>
        </p:nvSpPr>
        <p:spPr>
          <a:xfrm>
            <a:off x="388189" y="3881528"/>
            <a:ext cx="11369615" cy="2743536"/>
          </a:xfrm>
          <a:prstGeom prst="rect">
            <a:avLst/>
          </a:prstGeom>
          <a:noFill/>
          <a:ln>
            <a:noFill/>
          </a:ln>
        </p:spPr>
        <p:txBody>
          <a:bodyPr spcFirstLastPara="1" wrap="square" lIns="91425" tIns="45700" rIns="91425" bIns="45700" anchor="t" anchorCtr="0">
            <a:noAutofit/>
          </a:bodyPr>
          <a:lstStyle/>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C00000"/>
              </a:solidFill>
            </a:endParaRPr>
          </a:p>
        </p:txBody>
      </p:sp>
      <p:sp>
        <p:nvSpPr>
          <p:cNvPr id="5" name="TextBox 4">
            <a:extLst>
              <a:ext uri="{FF2B5EF4-FFF2-40B4-BE49-F238E27FC236}">
                <a16:creationId xmlns:a16="http://schemas.microsoft.com/office/drawing/2014/main" id="{5E952146-17B2-4F52-9C99-D67B6BA2B9B1}"/>
              </a:ext>
            </a:extLst>
          </p:cNvPr>
          <p:cNvSpPr txBox="1"/>
          <p:nvPr/>
        </p:nvSpPr>
        <p:spPr>
          <a:xfrm>
            <a:off x="1314451" y="3262875"/>
            <a:ext cx="9525000" cy="2350965"/>
          </a:xfrm>
          <a:prstGeom prst="rect">
            <a:avLst/>
          </a:prstGeom>
          <a:noFill/>
        </p:spPr>
        <p:txBody>
          <a:bodyPr wrap="square">
            <a:spAutoFit/>
          </a:bodyPr>
          <a:lstStyle/>
          <a:p>
            <a:pPr marL="0" indent="0" algn="l">
              <a:lnSpc>
                <a:spcPct val="150000"/>
              </a:lnSpc>
              <a:spcBef>
                <a:spcPts val="0"/>
              </a:spcBef>
              <a:buSzPts val="3700"/>
            </a:pPr>
            <a:r>
              <a:rPr lang="en-US" sz="2000" b="1" dirty="0"/>
              <a:t>John Kulig MD MPH      	Region 1 Boston &amp; Region 2 Philadelphia</a:t>
            </a:r>
          </a:p>
          <a:p>
            <a:pPr marL="0" indent="0" algn="l">
              <a:lnSpc>
                <a:spcPct val="150000"/>
              </a:lnSpc>
              <a:spcBef>
                <a:spcPts val="0"/>
              </a:spcBef>
              <a:buSzPts val="3700"/>
            </a:pPr>
            <a:r>
              <a:rPr lang="en-US" sz="2000" b="1" dirty="0"/>
              <a:t>Sara Mackenzie MD MPH	Region 6 San Francisco</a:t>
            </a:r>
          </a:p>
          <a:p>
            <a:pPr marL="0" indent="0" algn="l">
              <a:lnSpc>
                <a:spcPct val="150000"/>
              </a:lnSpc>
              <a:spcBef>
                <a:spcPts val="0"/>
              </a:spcBef>
              <a:buSzPts val="3700"/>
            </a:pPr>
            <a:r>
              <a:rPr lang="en-US" sz="2000" b="1" dirty="0"/>
              <a:t>Drew Alexander MD     		Region 4 Dallas</a:t>
            </a:r>
          </a:p>
          <a:p>
            <a:pPr marL="0" indent="0" algn="l">
              <a:lnSpc>
                <a:spcPct val="150000"/>
              </a:lnSpc>
              <a:spcBef>
                <a:spcPts val="0"/>
              </a:spcBef>
              <a:buSzPts val="3700"/>
            </a:pPr>
            <a:r>
              <a:rPr lang="en-US" sz="2000" b="1" dirty="0"/>
              <a:t>Gary Strokosch MD       	Region 3 Atlanta &amp; Region 5 Chicago</a:t>
            </a:r>
          </a:p>
          <a:p>
            <a:pPr marL="0" indent="0" algn="l">
              <a:lnSpc>
                <a:spcPct val="150000"/>
              </a:lnSpc>
              <a:spcBef>
                <a:spcPts val="0"/>
              </a:spcBef>
              <a:buSzPts val="3700"/>
            </a:pPr>
            <a:r>
              <a:rPr lang="en-US" sz="2000" b="1" dirty="0">
                <a:solidFill>
                  <a:srgbClr val="0000FF"/>
                </a:solidFill>
              </a:rPr>
              <a:t>HIPAA compliant messages	</a:t>
            </a:r>
            <a:r>
              <a:rPr lang="en-US" sz="2000" b="1" dirty="0"/>
              <a:t>use @jobcorps.org email address</a:t>
            </a:r>
            <a:endParaRPr kumimoji="0" lang="en-US" sz="20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F6CBD06-88D1-44E9-ABA9-DA54FBBB33E1}"/>
              </a:ext>
            </a:extLst>
          </p:cNvPr>
          <p:cNvSpPr txBox="1"/>
          <p:nvPr/>
        </p:nvSpPr>
        <p:spPr>
          <a:xfrm>
            <a:off x="3094354" y="6156188"/>
            <a:ext cx="5207302"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https://www.surveymonkey.com/r</a:t>
            </a:r>
            <a:r>
              <a:rPr kumimoji="0" lang="en-US" altLang="en-US" sz="2000" b="1" i="0" u="sng" strike="noStrike" cap="none" normalizeH="0" baseline="0" dirty="0">
                <a:ln>
                  <a:noFill/>
                </a:ln>
                <a:solidFill>
                  <a:srgbClr val="C00000"/>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
            </a:r>
            <a:r>
              <a:rPr lang="en-US" sz="2000" b="1" i="0" dirty="0">
                <a:solidFill>
                  <a:srgbClr val="C00000"/>
                </a:solidFill>
                <a:effectLst/>
                <a:latin typeface="Aptos" panose="020B0004020202020204" pitchFamily="34" charset="0"/>
                <a:hlinkClick r:id="rId5">
                  <a:extLst>
                    <a:ext uri="{A12FA001-AC4F-418D-AE19-62706E023703}">
                      <ahyp:hlinkClr xmlns:ahyp="http://schemas.microsoft.com/office/drawing/2018/hyperlinkcolor" val="tx"/>
                    </a:ext>
                  </a:extLst>
                </a:hlinkClick>
              </a:rPr>
              <a:t>FSR5MLM</a:t>
            </a:r>
            <a:endParaRPr kumimoji="0" lang="en-US" altLang="en-US" sz="2000" b="1" i="0" u="sng" strike="noStrike" cap="none" normalizeH="0" baseline="0" dirty="0">
              <a:ln>
                <a:noFill/>
              </a:ln>
              <a:solidFill>
                <a:srgbClr val="C00000"/>
              </a:solidFill>
              <a:effectLst/>
              <a:latin typeface="Arial" panose="020B0604020202020204" pitchFamily="34" charset="0"/>
            </a:endParaRPr>
          </a:p>
        </p:txBody>
      </p:sp>
    </p:spTree>
    <p:extLst>
      <p:ext uri="{BB962C8B-B14F-4D97-AF65-F5344CB8AC3E}">
        <p14:creationId xmlns:p14="http://schemas.microsoft.com/office/powerpoint/2010/main" val="3007293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05EFF-AA3D-4F05-9585-7A92AFC99974}"/>
              </a:ext>
            </a:extLst>
          </p:cNvPr>
          <p:cNvSpPr>
            <a:spLocks noGrp="1"/>
          </p:cNvSpPr>
          <p:nvPr>
            <p:ph type="title"/>
          </p:nvPr>
        </p:nvSpPr>
        <p:spPr>
          <a:xfrm>
            <a:off x="2152650" y="153192"/>
            <a:ext cx="7886700" cy="1325563"/>
          </a:xfrm>
        </p:spPr>
        <p:txBody>
          <a:bodyPr/>
          <a:lstStyle/>
          <a:p>
            <a:pPr algn="ctr"/>
            <a:r>
              <a:rPr lang="en-US" b="1" dirty="0"/>
              <a:t>COVID-19 – hospitalizations increasing</a:t>
            </a:r>
          </a:p>
        </p:txBody>
      </p:sp>
      <p:pic>
        <p:nvPicPr>
          <p:cNvPr id="4" name="Content Placeholder 3">
            <a:extLst>
              <a:ext uri="{FF2B5EF4-FFF2-40B4-BE49-F238E27FC236}">
                <a16:creationId xmlns:a16="http://schemas.microsoft.com/office/drawing/2014/main" id="{EC0109A0-B6CF-AB49-5BB4-D70327EA77C8}"/>
              </a:ext>
            </a:extLst>
          </p:cNvPr>
          <p:cNvPicPr>
            <a:picLocks noGrp="1" noChangeAspect="1"/>
          </p:cNvPicPr>
          <p:nvPr>
            <p:ph idx="1"/>
          </p:nvPr>
        </p:nvPicPr>
        <p:blipFill>
          <a:blip r:embed="rId3"/>
          <a:stretch>
            <a:fillRect/>
          </a:stretch>
        </p:blipFill>
        <p:spPr>
          <a:xfrm>
            <a:off x="1734262" y="1645769"/>
            <a:ext cx="6939838" cy="4747095"/>
          </a:xfrm>
        </p:spPr>
      </p:pic>
      <p:pic>
        <p:nvPicPr>
          <p:cNvPr id="8" name="Picture 7">
            <a:extLst>
              <a:ext uri="{FF2B5EF4-FFF2-40B4-BE49-F238E27FC236}">
                <a16:creationId xmlns:a16="http://schemas.microsoft.com/office/drawing/2014/main" id="{2AC2670D-FE54-B17C-3571-11C677ACFC85}"/>
              </a:ext>
            </a:extLst>
          </p:cNvPr>
          <p:cNvPicPr>
            <a:picLocks noChangeAspect="1"/>
          </p:cNvPicPr>
          <p:nvPr/>
        </p:nvPicPr>
        <p:blipFill>
          <a:blip r:embed="rId4"/>
          <a:stretch>
            <a:fillRect/>
          </a:stretch>
        </p:blipFill>
        <p:spPr>
          <a:xfrm>
            <a:off x="6946900" y="4202496"/>
            <a:ext cx="3721100" cy="861326"/>
          </a:xfrm>
          <a:prstGeom prst="rect">
            <a:avLst/>
          </a:prstGeom>
        </p:spPr>
      </p:pic>
    </p:spTree>
    <p:extLst>
      <p:ext uri="{BB962C8B-B14F-4D97-AF65-F5344CB8AC3E}">
        <p14:creationId xmlns:p14="http://schemas.microsoft.com/office/powerpoint/2010/main" val="3089485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DB9D820C-1F8B-85A5-C7F0-8F67E1560865}"/>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2800" dirty="0">
                <a:latin typeface="+mj-lt"/>
                <a:ea typeface="+mj-ea"/>
                <a:cs typeface="+mj-cs"/>
              </a:rPr>
              <a:t>COVID-19 – wastewater surveillance</a:t>
            </a:r>
          </a:p>
        </p:txBody>
      </p:sp>
      <p:pic>
        <p:nvPicPr>
          <p:cNvPr id="6" name="Picture 5">
            <a:extLst>
              <a:ext uri="{FF2B5EF4-FFF2-40B4-BE49-F238E27FC236}">
                <a16:creationId xmlns:a16="http://schemas.microsoft.com/office/drawing/2014/main" id="{372E6BA1-D4D3-E282-FD6D-99597CB65C53}"/>
              </a:ext>
            </a:extLst>
          </p:cNvPr>
          <p:cNvPicPr>
            <a:picLocks noChangeAspect="1"/>
          </p:cNvPicPr>
          <p:nvPr/>
        </p:nvPicPr>
        <p:blipFill>
          <a:blip r:embed="rId2"/>
          <a:stretch>
            <a:fillRect/>
          </a:stretch>
        </p:blipFill>
        <p:spPr>
          <a:xfrm>
            <a:off x="2266618" y="1824368"/>
            <a:ext cx="7658764" cy="4381880"/>
          </a:xfrm>
          <a:prstGeom prst="rect">
            <a:avLst/>
          </a:prstGeom>
        </p:spPr>
      </p:pic>
    </p:spTree>
    <p:extLst>
      <p:ext uri="{BB962C8B-B14F-4D97-AF65-F5344CB8AC3E}">
        <p14:creationId xmlns:p14="http://schemas.microsoft.com/office/powerpoint/2010/main" val="730248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DB9D820C-1F8B-85A5-C7F0-8F67E1560865}"/>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2800">
                <a:latin typeface="+mj-lt"/>
                <a:ea typeface="+mj-ea"/>
                <a:cs typeface="+mj-cs"/>
              </a:rPr>
              <a:t>COVID-19 – deaths increasing</a:t>
            </a:r>
          </a:p>
        </p:txBody>
      </p:sp>
      <p:pic>
        <p:nvPicPr>
          <p:cNvPr id="4" name="Picture 3">
            <a:extLst>
              <a:ext uri="{FF2B5EF4-FFF2-40B4-BE49-F238E27FC236}">
                <a16:creationId xmlns:a16="http://schemas.microsoft.com/office/drawing/2014/main" id="{E9F9ED4C-55AB-D6F5-6C98-A2340A3F5E43}"/>
              </a:ext>
            </a:extLst>
          </p:cNvPr>
          <p:cNvPicPr>
            <a:picLocks noChangeAspect="1"/>
          </p:cNvPicPr>
          <p:nvPr/>
        </p:nvPicPr>
        <p:blipFill>
          <a:blip r:embed="rId2"/>
          <a:stretch>
            <a:fillRect/>
          </a:stretch>
        </p:blipFill>
        <p:spPr>
          <a:xfrm>
            <a:off x="2083033" y="1675228"/>
            <a:ext cx="8025932" cy="4394199"/>
          </a:xfrm>
          <a:prstGeom prst="rect">
            <a:avLst/>
          </a:prstGeom>
        </p:spPr>
      </p:pic>
      <p:pic>
        <p:nvPicPr>
          <p:cNvPr id="5" name="Picture 4">
            <a:extLst>
              <a:ext uri="{FF2B5EF4-FFF2-40B4-BE49-F238E27FC236}">
                <a16:creationId xmlns:a16="http://schemas.microsoft.com/office/drawing/2014/main" id="{63B32EFB-DA50-5972-C971-94EC3BBD6AAC}"/>
              </a:ext>
            </a:extLst>
          </p:cNvPr>
          <p:cNvPicPr>
            <a:picLocks noChangeAspect="1"/>
          </p:cNvPicPr>
          <p:nvPr/>
        </p:nvPicPr>
        <p:blipFill>
          <a:blip r:embed="rId3"/>
          <a:stretch>
            <a:fillRect/>
          </a:stretch>
        </p:blipFill>
        <p:spPr>
          <a:xfrm>
            <a:off x="7092523" y="2190565"/>
            <a:ext cx="3016443" cy="1046732"/>
          </a:xfrm>
          <a:prstGeom prst="rect">
            <a:avLst/>
          </a:prstGeom>
        </p:spPr>
      </p:pic>
    </p:spTree>
    <p:extLst>
      <p:ext uri="{BB962C8B-B14F-4D97-AF65-F5344CB8AC3E}">
        <p14:creationId xmlns:p14="http://schemas.microsoft.com/office/powerpoint/2010/main" val="1871310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707357" y="1928732"/>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1EF6663C-EB8C-E68D-F26E-B9606D842364}"/>
              </a:ext>
            </a:extLst>
          </p:cNvPr>
          <p:cNvSpPr>
            <a:spLocks noGrp="1"/>
          </p:cNvSpPr>
          <p:nvPr>
            <p:ph type="title"/>
          </p:nvPr>
        </p:nvSpPr>
        <p:spPr>
          <a:xfrm>
            <a:off x="2295526" y="1967267"/>
            <a:ext cx="1971675" cy="2547257"/>
          </a:xfrm>
          <a:noFill/>
        </p:spPr>
        <p:txBody>
          <a:bodyPr vert="horz" lIns="91440" tIns="45720" rIns="91440" bIns="45720" rtlCol="0" anchor="ctr">
            <a:normAutofit/>
          </a:bodyPr>
          <a:lstStyle/>
          <a:p>
            <a:pPr algn="ctr"/>
            <a:r>
              <a:rPr lang="en-US" sz="3100">
                <a:solidFill>
                  <a:srgbClr val="FFFFFF"/>
                </a:solidFill>
                <a:latin typeface="+mj-lt"/>
                <a:ea typeface="+mj-ea"/>
                <a:cs typeface="+mj-cs"/>
              </a:rPr>
              <a:t>COVID-19 genomic variants</a:t>
            </a:r>
          </a:p>
        </p:txBody>
      </p:sp>
      <p:pic>
        <p:nvPicPr>
          <p:cNvPr id="5" name="Picture 4">
            <a:extLst>
              <a:ext uri="{FF2B5EF4-FFF2-40B4-BE49-F238E27FC236}">
                <a16:creationId xmlns:a16="http://schemas.microsoft.com/office/drawing/2014/main" id="{EE1215E4-8794-B467-9B04-3253CE1E6387}"/>
              </a:ext>
            </a:extLst>
          </p:cNvPr>
          <p:cNvPicPr>
            <a:picLocks noChangeAspect="1"/>
          </p:cNvPicPr>
          <p:nvPr/>
        </p:nvPicPr>
        <p:blipFill>
          <a:blip r:embed="rId2"/>
          <a:stretch>
            <a:fillRect/>
          </a:stretch>
        </p:blipFill>
        <p:spPr>
          <a:xfrm>
            <a:off x="5106988" y="1539834"/>
            <a:ext cx="5085525" cy="3776002"/>
          </a:xfrm>
          <a:prstGeom prst="rect">
            <a:avLst/>
          </a:prstGeom>
        </p:spPr>
      </p:pic>
      <p:sp>
        <p:nvSpPr>
          <p:cNvPr id="3" name="TextBox 2">
            <a:extLst>
              <a:ext uri="{FF2B5EF4-FFF2-40B4-BE49-F238E27FC236}">
                <a16:creationId xmlns:a16="http://schemas.microsoft.com/office/drawing/2014/main" id="{4B306196-6987-1253-B31C-D11876D53B82}"/>
              </a:ext>
            </a:extLst>
          </p:cNvPr>
          <p:cNvSpPr txBox="1"/>
          <p:nvPr/>
        </p:nvSpPr>
        <p:spPr>
          <a:xfrm>
            <a:off x="1943100" y="5854701"/>
            <a:ext cx="6210300" cy="830997"/>
          </a:xfrm>
          <a:prstGeom prst="rect">
            <a:avLst/>
          </a:prstGeom>
          <a:noFill/>
        </p:spPr>
        <p:txBody>
          <a:bodyPr wrap="square" rtlCol="0">
            <a:spAutoFit/>
          </a:bodyPr>
          <a:lstStyle/>
          <a:p>
            <a:r>
              <a:rPr lang="en-US" sz="2400" dirty="0">
                <a:solidFill>
                  <a:prstClr val="white"/>
                </a:solidFill>
                <a:latin typeface="Calibri"/>
              </a:rPr>
              <a:t>BA.2.86 (“</a:t>
            </a:r>
            <a:r>
              <a:rPr lang="en-US" sz="2400" dirty="0" err="1">
                <a:solidFill>
                  <a:prstClr val="white"/>
                </a:solidFill>
                <a:latin typeface="Calibri"/>
              </a:rPr>
              <a:t>pirola</a:t>
            </a:r>
            <a:r>
              <a:rPr lang="en-US" sz="2400" dirty="0">
                <a:solidFill>
                  <a:prstClr val="white"/>
                </a:solidFill>
                <a:latin typeface="Calibri"/>
              </a:rPr>
              <a:t>”) new variant being monitored as may cause increase cases</a:t>
            </a:r>
          </a:p>
        </p:txBody>
      </p:sp>
    </p:spTree>
    <p:extLst>
      <p:ext uri="{BB962C8B-B14F-4D97-AF65-F5344CB8AC3E}">
        <p14:creationId xmlns:p14="http://schemas.microsoft.com/office/powerpoint/2010/main" val="1572547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A216B-BCF7-3027-CB7F-66A528107EF6}"/>
              </a:ext>
            </a:extLst>
          </p:cNvPr>
          <p:cNvSpPr>
            <a:spLocks noGrp="1"/>
          </p:cNvSpPr>
          <p:nvPr>
            <p:ph type="title"/>
          </p:nvPr>
        </p:nvSpPr>
        <p:spPr/>
        <p:txBody>
          <a:bodyPr/>
          <a:lstStyle/>
          <a:p>
            <a:r>
              <a:rPr lang="en-US" dirty="0"/>
              <a:t>COVID-19 on Job Corps Centers</a:t>
            </a:r>
          </a:p>
        </p:txBody>
      </p:sp>
      <p:sp>
        <p:nvSpPr>
          <p:cNvPr id="3" name="Content Placeholder 2">
            <a:extLst>
              <a:ext uri="{FF2B5EF4-FFF2-40B4-BE49-F238E27FC236}">
                <a16:creationId xmlns:a16="http://schemas.microsoft.com/office/drawing/2014/main" id="{6993BF81-37A6-4A43-7F9C-D63E8A239FF0}"/>
              </a:ext>
            </a:extLst>
          </p:cNvPr>
          <p:cNvSpPr>
            <a:spLocks noGrp="1"/>
          </p:cNvSpPr>
          <p:nvPr>
            <p:ph idx="1"/>
          </p:nvPr>
        </p:nvSpPr>
        <p:spPr/>
        <p:txBody>
          <a:bodyPr>
            <a:normAutofit/>
          </a:bodyPr>
          <a:lstStyle/>
          <a:p>
            <a:r>
              <a:rPr lang="en-US" dirty="0"/>
              <a:t>Increase in number of centers with active cases &amp; outbreaks (evidence of possible on-center transmission)</a:t>
            </a:r>
          </a:p>
          <a:p>
            <a:r>
              <a:rPr lang="en-US" dirty="0"/>
              <a:t>Increase in number of centers at or near 10% of students involved</a:t>
            </a:r>
          </a:p>
          <a:p>
            <a:r>
              <a:rPr lang="en-US" dirty="0"/>
              <a:t>Set expectations: remind staff &amp; students procedures</a:t>
            </a:r>
            <a:r>
              <a:rPr lang="en-US"/>
              <a:t>/policies</a:t>
            </a:r>
            <a:endParaRPr lang="en-US" dirty="0"/>
          </a:p>
          <a:p>
            <a:r>
              <a:rPr lang="en-US" dirty="0"/>
              <a:t>Mitigation options that can be implemented if outbreak:</a:t>
            </a:r>
          </a:p>
          <a:p>
            <a:pPr lvl="1"/>
            <a:r>
              <a:rPr lang="en-US" dirty="0"/>
              <a:t>Masking (recommend or require)</a:t>
            </a:r>
          </a:p>
          <a:p>
            <a:pPr lvl="1"/>
            <a:r>
              <a:rPr lang="en-US" dirty="0"/>
              <a:t>Social distancing (recommend as possible, avoid large gatherings)</a:t>
            </a:r>
          </a:p>
          <a:p>
            <a:pPr lvl="1"/>
            <a:r>
              <a:rPr lang="en-US" dirty="0"/>
              <a:t>Training staff and students on procedures- especially monitoring for new illness symptoms and reporting/testing!</a:t>
            </a:r>
          </a:p>
        </p:txBody>
      </p:sp>
    </p:spTree>
    <p:extLst>
      <p:ext uri="{BB962C8B-B14F-4D97-AF65-F5344CB8AC3E}">
        <p14:creationId xmlns:p14="http://schemas.microsoft.com/office/powerpoint/2010/main" val="3780589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533043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A078E169-5690-1FAE-2FC1-6F3025F2EFBB}"/>
              </a:ext>
            </a:extLst>
          </p:cNvPr>
          <p:cNvSpPr>
            <a:spLocks noGrp="1"/>
          </p:cNvSpPr>
          <p:nvPr>
            <p:ph type="title"/>
          </p:nvPr>
        </p:nvSpPr>
        <p:spPr>
          <a:xfrm>
            <a:off x="1941400" y="5322147"/>
            <a:ext cx="8408193" cy="744836"/>
          </a:xfrm>
        </p:spPr>
        <p:txBody>
          <a:bodyPr vert="horz" lIns="91440" tIns="45720" rIns="91440" bIns="45720" rtlCol="0" anchor="ctr">
            <a:normAutofit/>
          </a:bodyPr>
          <a:lstStyle/>
          <a:p>
            <a:pPr algn="ctr"/>
            <a:r>
              <a:rPr lang="en-US" sz="2800" dirty="0">
                <a:latin typeface="+mj-lt"/>
                <a:ea typeface="+mj-ea"/>
                <a:cs typeface="+mj-cs"/>
              </a:rPr>
              <a:t>Influenza activity</a:t>
            </a:r>
          </a:p>
        </p:txBody>
      </p:sp>
      <p:pic>
        <p:nvPicPr>
          <p:cNvPr id="5" name="Content Placeholder 4">
            <a:extLst>
              <a:ext uri="{FF2B5EF4-FFF2-40B4-BE49-F238E27FC236}">
                <a16:creationId xmlns:a16="http://schemas.microsoft.com/office/drawing/2014/main" id="{6871CA91-E913-4CCA-F3E9-330C4760AC7D}"/>
              </a:ext>
            </a:extLst>
          </p:cNvPr>
          <p:cNvPicPr>
            <a:picLocks noGrp="1" noChangeAspect="1"/>
          </p:cNvPicPr>
          <p:nvPr>
            <p:ph idx="1"/>
          </p:nvPr>
        </p:nvPicPr>
        <p:blipFill>
          <a:blip r:embed="rId2"/>
          <a:stretch>
            <a:fillRect/>
          </a:stretch>
        </p:blipFill>
        <p:spPr>
          <a:xfrm>
            <a:off x="2622324" y="364588"/>
            <a:ext cx="6947350" cy="4394199"/>
          </a:xfrm>
          <a:prstGeom prst="rect">
            <a:avLst/>
          </a:prstGeom>
        </p:spPr>
      </p:pic>
    </p:spTree>
    <p:extLst>
      <p:ext uri="{BB962C8B-B14F-4D97-AF65-F5344CB8AC3E}">
        <p14:creationId xmlns:p14="http://schemas.microsoft.com/office/powerpoint/2010/main" val="27637173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3_NCIRD-2016-9b">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4.xml><?xml version="1.0" encoding="utf-8"?>
<a:theme xmlns:a="http://schemas.openxmlformats.org/drawingml/2006/main" name="NCIRD-2016-9b">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5.xml><?xml version="1.0" encoding="utf-8"?>
<a:theme xmlns:a="http://schemas.openxmlformats.org/drawingml/2006/main" name="7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_dlc_DocId xmlns="b22f8f74-215c-4154-9939-bd29e4e8980e">XRUYQT3274NZ-681238054-2045</_dlc_DocId>
    <_dlc_DocIdUrl xmlns="b22f8f74-215c-4154-9939-bd29e4e8980e">
      <Url>https://supportservices.jobcorps.gov/health/_layouts/15/DocIdRedir.aspx?ID=XRUYQT3274NZ-681238054-2045</Url>
      <Description>XRUYQT3274NZ-681238054-2045</Description>
    </_dlc_DocIdUrl>
    <PublishingExpirationDate xmlns="http://schemas.microsoft.com/sharepoint/v3" xsi:nil="true"/>
  </documentManagement>
</p:properties>
</file>

<file path=customXml/itemProps1.xml><?xml version="1.0" encoding="utf-8"?>
<ds:datastoreItem xmlns:ds="http://schemas.openxmlformats.org/officeDocument/2006/customXml" ds:itemID="{710AF00C-6E2B-4018-882D-05593804D3A5}"/>
</file>

<file path=customXml/itemProps2.xml><?xml version="1.0" encoding="utf-8"?>
<ds:datastoreItem xmlns:ds="http://schemas.openxmlformats.org/officeDocument/2006/customXml" ds:itemID="{628ADDD3-6597-4579-BDE9-AE5B826CE8FD}"/>
</file>

<file path=customXml/itemProps3.xml><?xml version="1.0" encoding="utf-8"?>
<ds:datastoreItem xmlns:ds="http://schemas.openxmlformats.org/officeDocument/2006/customXml" ds:itemID="{6DB84009-4267-468E-962D-9A3B54E3CD2C}"/>
</file>

<file path=customXml/itemProps4.xml><?xml version="1.0" encoding="utf-8"?>
<ds:datastoreItem xmlns:ds="http://schemas.openxmlformats.org/officeDocument/2006/customXml" ds:itemID="{000F3E88-AB16-42D2-ADD0-01423FBBA2F4}"/>
</file>

<file path=docProps/app.xml><?xml version="1.0" encoding="utf-8"?>
<Properties xmlns="http://schemas.openxmlformats.org/officeDocument/2006/extended-properties" xmlns:vt="http://schemas.openxmlformats.org/officeDocument/2006/docPropsVTypes">
  <TotalTime>25934</TotalTime>
  <Words>1870</Words>
  <Application>Microsoft Office PowerPoint</Application>
  <PresentationFormat>Widescreen</PresentationFormat>
  <Paragraphs>171</Paragraphs>
  <Slides>39</Slides>
  <Notes>5</Notes>
  <HiddenSlides>0</HiddenSlides>
  <MMClips>0</MMClips>
  <ScaleCrop>false</ScaleCrop>
  <HeadingPairs>
    <vt:vector size="8" baseType="variant">
      <vt:variant>
        <vt:lpstr>Fonts Used</vt:lpstr>
      </vt:variant>
      <vt:variant>
        <vt:i4>14</vt:i4>
      </vt:variant>
      <vt:variant>
        <vt:lpstr>Theme</vt:lpstr>
      </vt:variant>
      <vt:variant>
        <vt:i4>6</vt:i4>
      </vt:variant>
      <vt:variant>
        <vt:lpstr>Embedded OLE Servers</vt:lpstr>
      </vt:variant>
      <vt:variant>
        <vt:i4>1</vt:i4>
      </vt:variant>
      <vt:variant>
        <vt:lpstr>Slide Titles</vt:lpstr>
      </vt:variant>
      <vt:variant>
        <vt:i4>39</vt:i4>
      </vt:variant>
    </vt:vector>
  </HeadingPairs>
  <TitlesOfParts>
    <vt:vector size="60" baseType="lpstr">
      <vt:lpstr>Aptos</vt:lpstr>
      <vt:lpstr>Arial</vt:lpstr>
      <vt:lpstr>Avenir Book</vt:lpstr>
      <vt:lpstr>Avenir Medium</vt:lpstr>
      <vt:lpstr>Calibri</vt:lpstr>
      <vt:lpstr>Calibri Light</vt:lpstr>
      <vt:lpstr>Georgia</vt:lpstr>
      <vt:lpstr>Google Sans</vt:lpstr>
      <vt:lpstr>Myriad Web Pro</vt:lpstr>
      <vt:lpstr>Poppins</vt:lpstr>
      <vt:lpstr>Roboto</vt:lpstr>
      <vt:lpstr>Rubik</vt:lpstr>
      <vt:lpstr>Times New Roman</vt:lpstr>
      <vt:lpstr>Wingdings</vt:lpstr>
      <vt:lpstr>1_Office Theme</vt:lpstr>
      <vt:lpstr>6_Master</vt:lpstr>
      <vt:lpstr>3_NCIRD-2016-9b</vt:lpstr>
      <vt:lpstr>NCIRD-2016-9b</vt:lpstr>
      <vt:lpstr>7_Master</vt:lpstr>
      <vt:lpstr>Office Theme</vt:lpstr>
      <vt:lpstr>think-cell Slide</vt:lpstr>
      <vt:lpstr>Job Corps Center Physician Monthly Teleconference</vt:lpstr>
      <vt:lpstr>PowerPoint Presentation</vt:lpstr>
      <vt:lpstr>Respiratory Season Approaching</vt:lpstr>
      <vt:lpstr>COVID-19 – hospitalizations increasing</vt:lpstr>
      <vt:lpstr>COVID-19 – wastewater surveillance</vt:lpstr>
      <vt:lpstr>COVID-19 – deaths increasing</vt:lpstr>
      <vt:lpstr>COVID-19 genomic variants</vt:lpstr>
      <vt:lpstr>COVID-19 on Job Corps Centers</vt:lpstr>
      <vt:lpstr>Influenza activity</vt:lpstr>
      <vt:lpstr>PowerPoint Presentation</vt:lpstr>
      <vt:lpstr>Influenza</vt:lpstr>
      <vt:lpstr>Influenza</vt:lpstr>
      <vt:lpstr>RSV Patterns</vt:lpstr>
      <vt:lpstr>Respiratory Syncytial Virus (RSV)</vt:lpstr>
      <vt:lpstr>Respiratory Syncytial Virus (RSV)</vt:lpstr>
      <vt:lpstr>Prevention:</vt:lpstr>
      <vt:lpstr>REMINDER: PIN 22-17 COVID-19 Procedures:</vt:lpstr>
      <vt:lpstr>REMINDER: PIN 22-17 COVID-19 Procedures:</vt:lpstr>
      <vt:lpstr>COVID_19 testing supplies:</vt:lpstr>
      <vt:lpstr>Vaccination for seasonal respiratory illness 2023-2024</vt:lpstr>
      <vt:lpstr>New alternatives to Narcan nasal spray</vt:lpstr>
      <vt:lpstr>PowerPoint Presentation</vt:lpstr>
      <vt:lpstr>Cost of opioid antagonist nasal sprays</vt:lpstr>
      <vt:lpstr>Treatment of ADHD with Stimulants</vt:lpstr>
      <vt:lpstr>Oral contraceptive pill recall</vt:lpstr>
      <vt:lpstr>Tydemy</vt:lpstr>
      <vt:lpstr>FDA Advisory</vt:lpstr>
      <vt:lpstr>Mens Maximum Energy Supplement</vt:lpstr>
      <vt:lpstr>Syndrome of the Month</vt:lpstr>
      <vt:lpstr>Marfan Syndrome Systemic Score Calculation</vt:lpstr>
      <vt:lpstr>Marfan Syndrome Systemic Score Calculation</vt:lpstr>
      <vt:lpstr>PowerPoint Presentation</vt:lpstr>
      <vt:lpstr>PowerPoint Presentation</vt:lpstr>
      <vt:lpstr>PowerPoint Presentation</vt:lpstr>
      <vt:lpstr>Revised Ghent Nosology for Marfan Syndrome 2010</vt:lpstr>
      <vt:lpstr>Diagnostic evaluation</vt:lpstr>
      <vt:lpstr>Management</vt:lpstr>
      <vt:lpstr>Open Forum</vt:lpstr>
      <vt:lpstr>                Job Corps Center Physician Monthly Teleconference Next call: Wednesday, September 27th,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Corps Center Physicians Monthly Teleconference</dc:title>
  <dc:creator>Sara Mackenzie</dc:creator>
  <cp:lastModifiedBy>Carolina Valdenegro</cp:lastModifiedBy>
  <cp:revision>525</cp:revision>
  <dcterms:created xsi:type="dcterms:W3CDTF">2021-01-27T15:35:33Z</dcterms:created>
  <dcterms:modified xsi:type="dcterms:W3CDTF">2024-02-28T18:56:12Z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99ed4855-6121-46cc-9a85-f42f6ab6018a</vt:lpwstr>
  </property>
</Properties>
</file>