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5" r:id="rId3"/>
    <p:sldMasterId id="2147483677" r:id="rId4"/>
    <p:sldMasterId id="2147483679" r:id="rId5"/>
    <p:sldMasterId id="2147483681" r:id="rId6"/>
  </p:sldMasterIdLst>
  <p:notesMasterIdLst>
    <p:notesMasterId r:id="rId45"/>
  </p:notesMasterIdLst>
  <p:sldIdLst>
    <p:sldId id="261" r:id="rId7"/>
    <p:sldId id="1205" r:id="rId8"/>
    <p:sldId id="265" r:id="rId9"/>
    <p:sldId id="266" r:id="rId10"/>
    <p:sldId id="256" r:id="rId11"/>
    <p:sldId id="276" r:id="rId12"/>
    <p:sldId id="277" r:id="rId13"/>
    <p:sldId id="258" r:id="rId14"/>
    <p:sldId id="267" r:id="rId15"/>
    <p:sldId id="257" r:id="rId16"/>
    <p:sldId id="259" r:id="rId17"/>
    <p:sldId id="274" r:id="rId18"/>
    <p:sldId id="260" r:id="rId19"/>
    <p:sldId id="271" r:id="rId20"/>
    <p:sldId id="268" r:id="rId21"/>
    <p:sldId id="278" r:id="rId22"/>
    <p:sldId id="272" r:id="rId23"/>
    <p:sldId id="279" r:id="rId24"/>
    <p:sldId id="275" r:id="rId25"/>
    <p:sldId id="273" r:id="rId26"/>
    <p:sldId id="1218" r:id="rId27"/>
    <p:sldId id="307" r:id="rId28"/>
    <p:sldId id="308" r:id="rId29"/>
    <p:sldId id="310" r:id="rId30"/>
    <p:sldId id="309" r:id="rId31"/>
    <p:sldId id="311" r:id="rId32"/>
    <p:sldId id="312" r:id="rId33"/>
    <p:sldId id="487" r:id="rId34"/>
    <p:sldId id="1207" r:id="rId35"/>
    <p:sldId id="1208" r:id="rId36"/>
    <p:sldId id="1210" r:id="rId37"/>
    <p:sldId id="1209" r:id="rId38"/>
    <p:sldId id="1214" r:id="rId39"/>
    <p:sldId id="1215" r:id="rId40"/>
    <p:sldId id="1216" r:id="rId41"/>
    <p:sldId id="1212" r:id="rId42"/>
    <p:sldId id="280" r:id="rId43"/>
    <p:sldId id="27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1499C2-C762-44F6-ABD4-DAA0B44E2C7A}">
          <p14:sldIdLst>
            <p14:sldId id="261"/>
            <p14:sldId id="1205"/>
            <p14:sldId id="265"/>
            <p14:sldId id="266"/>
            <p14:sldId id="256"/>
            <p14:sldId id="276"/>
            <p14:sldId id="277"/>
            <p14:sldId id="258"/>
            <p14:sldId id="267"/>
            <p14:sldId id="257"/>
            <p14:sldId id="259"/>
            <p14:sldId id="274"/>
            <p14:sldId id="260"/>
            <p14:sldId id="271"/>
            <p14:sldId id="268"/>
            <p14:sldId id="278"/>
            <p14:sldId id="272"/>
            <p14:sldId id="279"/>
            <p14:sldId id="275"/>
            <p14:sldId id="273"/>
            <p14:sldId id="1218"/>
            <p14:sldId id="307"/>
            <p14:sldId id="308"/>
            <p14:sldId id="310"/>
            <p14:sldId id="309"/>
            <p14:sldId id="311"/>
            <p14:sldId id="312"/>
            <p14:sldId id="487"/>
            <p14:sldId id="1207"/>
            <p14:sldId id="1208"/>
            <p14:sldId id="1210"/>
            <p14:sldId id="1209"/>
            <p14:sldId id="1214"/>
            <p14:sldId id="1215"/>
            <p14:sldId id="1216"/>
            <p14:sldId id="1212"/>
            <p14:sldId id="280"/>
          </p14:sldIdLst>
        </p14:section>
        <p14:section name="Untitled Section" id="{15DC4D6F-40DB-4FE4-9422-C81EBCAE8DCE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63" autoAdjust="0"/>
    <p:restoredTop sz="94607" autoAdjust="0"/>
  </p:normalViewPr>
  <p:slideViewPr>
    <p:cSldViewPr snapToGrid="0">
      <p:cViewPr varScale="1">
        <p:scale>
          <a:sx n="101" d="100"/>
          <a:sy n="101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4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04F54-F98E-43EC-8676-41DB66235A40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D3DB7-ABF3-401D-AF1F-9727A735F4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9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231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55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52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153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B95D8-32F6-4251-B6DD-11C28173D8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28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7EE63-4072-4F71-B67E-C6341F151B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917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86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D123054E-7245-4C0F-A7DE-0CAAD8076BF3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2/28/2024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9/21/2021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46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DEF6-7978-E042-A0A1-33F25AC493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F4E8-48B0-FE42-82AF-298EC18CB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5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79AB-C233-411B-A5E3-7BC4966E8A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BA6-6A9E-4C95-8616-2E467D305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C2415-E118-FE4B-B334-792B5D547A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4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C1DDEC-9161-534A-B683-8EE7BBE132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4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79AB-C233-411B-A5E3-7BC4966E8A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BA6-6A9E-4C95-8616-2E467D305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C05780-7E01-1546-9AE3-978F0C8FF1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754" y="6091354"/>
            <a:ext cx="2657821" cy="6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C49BDE-E7B2-274B-981F-3ECE8D7E15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4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BA6-6A9E-4C95-8616-2E467D305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79AB-C233-411B-A5E3-7BC4966E8A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D7006E-2A4A-3745-8EAC-D216C9C294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754" y="6091354"/>
            <a:ext cx="2657821" cy="6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4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theme" Target="../theme/theme2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theme" Target="../theme/theme5.xml"/><Relationship Id="rId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C59EA794-B7BB-4416-B3BA-38E42D8F09AA}" type="datetime1">
              <a:rPr lang="en-US" smtClean="0"/>
              <a:t>2/28/2024</a:t>
            </a:fld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9/21/2021</a:t>
            </a:r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6798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A7D84E0-25D1-4ACF-96C4-492F475002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31772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A7D84E0-25D1-4ACF-96C4-492F475002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66325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54480"/>
            <a:ext cx="10972800" cy="459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  <a:p>
            <a:pPr lvl="5"/>
            <a:r>
              <a:rPr lang="en-US" altLang="en-US"/>
              <a:t>Sixth level</a:t>
            </a:r>
          </a:p>
          <a:p>
            <a:pPr lvl="6"/>
            <a:r>
              <a:rPr lang="en-US" altLang="en-US"/>
              <a:t>Seventh level</a:t>
            </a:r>
          </a:p>
          <a:p>
            <a:pPr lvl="7"/>
            <a:r>
              <a:rPr lang="en-US" altLang="en-US"/>
              <a:t>Eighth level</a:t>
            </a:r>
          </a:p>
          <a:p>
            <a:pPr lvl="8"/>
            <a:r>
              <a:rPr lang="en-US" altLang="en-US"/>
              <a:t>Ninth level</a:t>
            </a:r>
          </a:p>
          <a:p>
            <a:pPr lvl="8"/>
            <a:r>
              <a:rPr lang="en-US" altLang="en-US"/>
              <a:t>Tenth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8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789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43834" indent="-243834" algn="l" rtl="0" eaLnBrk="1" fontAlgn="base" hangingPunct="1"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87668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31502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0584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1917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3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6459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182880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01168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54480"/>
            <a:ext cx="10972800" cy="459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  <a:p>
            <a:pPr lvl="5"/>
            <a:r>
              <a:rPr lang="en-US" altLang="en-US"/>
              <a:t>Sixth level</a:t>
            </a:r>
          </a:p>
          <a:p>
            <a:pPr lvl="6"/>
            <a:r>
              <a:rPr lang="en-US" altLang="en-US"/>
              <a:t>Seventh level</a:t>
            </a:r>
          </a:p>
          <a:p>
            <a:pPr lvl="7"/>
            <a:r>
              <a:rPr lang="en-US" altLang="en-US"/>
              <a:t>Eighth level</a:t>
            </a:r>
          </a:p>
          <a:p>
            <a:pPr lvl="8"/>
            <a:r>
              <a:rPr lang="en-US" altLang="en-US"/>
              <a:t>Ninth level</a:t>
            </a:r>
          </a:p>
          <a:p>
            <a:pPr lvl="8"/>
            <a:r>
              <a:rPr lang="en-US" altLang="en-US"/>
              <a:t>Tenth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8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149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43834" indent="-243834" algn="l" rtl="0" eaLnBrk="1" fontAlgn="base" hangingPunct="1"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87668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31502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0584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1917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3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6459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182880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01168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A7D84E0-25D1-4ACF-96C4-492F475002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16265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A7D84E0-25D1-4ACF-96C4-492F475002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7425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479AB-C233-411B-A5E3-7BC4966E8A5C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8CBA6-6A9E-4C95-8616-2E467D3051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8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Avenir Medium" charset="0"/>
          <a:ea typeface="Avenir Medium" charset="0"/>
          <a:cs typeface="Avenir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about:blank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about:blank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ncbi.nlm.nih.gov/pmc/articles/PMC852759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rveymonkey.com/r/CXQLN9B" TargetMode="External"/><Relationship Id="rId5" Type="http://schemas.openxmlformats.org/officeDocument/2006/relationships/hyperlink" Target="https://www.surveymonkey.com/r/" TargetMode="External"/><Relationship Id="rId4" Type="http://schemas.openxmlformats.org/officeDocument/2006/relationships/image" Target="../media/image3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urveymonkey.com/r/CXQLN9B" TargetMode="External"/><Relationship Id="rId4" Type="http://schemas.openxmlformats.org/officeDocument/2006/relationships/hyperlink" Target="https://www.surveymonkey.com/r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439615" y="1122362"/>
            <a:ext cx="11271739" cy="196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Job Corps Center Physician</a:t>
            </a:r>
            <a:br>
              <a:rPr lang="en-US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Monthly Teleconference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752600" y="3347048"/>
            <a:ext cx="9237453" cy="3062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spcBef>
                <a:spcPts val="0"/>
              </a:spcBef>
              <a:buSzPts val="3700"/>
            </a:pPr>
            <a:r>
              <a:rPr lang="en-US" sz="2200" b="1" dirty="0"/>
              <a:t>John Kulig MD MPH      		Region 1 Boston &amp; Region 2 Philadelphia</a:t>
            </a:r>
          </a:p>
          <a:p>
            <a:pPr marL="0" indent="0" algn="l">
              <a:spcBef>
                <a:spcPts val="0"/>
              </a:spcBef>
              <a:buSzPts val="3700"/>
            </a:pPr>
            <a:r>
              <a:rPr lang="en-US" sz="2200" b="1" dirty="0"/>
              <a:t>Sara Mackenzie MD MPH	Region 6 San Francisco</a:t>
            </a:r>
          </a:p>
          <a:p>
            <a:pPr marL="0" indent="0" algn="l">
              <a:spcBef>
                <a:spcPts val="0"/>
              </a:spcBef>
              <a:buSzPts val="3700"/>
            </a:pPr>
            <a:r>
              <a:rPr lang="en-US" sz="2200" b="1" dirty="0"/>
              <a:t>Drew Alexander MD     		Region 4 Dallas</a:t>
            </a:r>
          </a:p>
          <a:p>
            <a:pPr marL="0" indent="0" algn="l">
              <a:spcBef>
                <a:spcPts val="0"/>
              </a:spcBef>
              <a:buSzPts val="3700"/>
            </a:pPr>
            <a:r>
              <a:rPr lang="en-US" sz="2200" b="1" dirty="0"/>
              <a:t>Gary Strokosch MD       		Region 3 Atlanta &amp; Region 5 Chicago</a:t>
            </a:r>
          </a:p>
          <a:p>
            <a:pPr marL="0" indent="0" algn="l">
              <a:spcBef>
                <a:spcPts val="0"/>
              </a:spcBef>
              <a:buSzPts val="3700"/>
            </a:pPr>
            <a:r>
              <a:rPr lang="en-US" sz="2200" b="1" dirty="0">
                <a:solidFill>
                  <a:srgbClr val="FF0000"/>
                </a:solidFill>
              </a:rPr>
              <a:t>HIPAA compliant messages</a:t>
            </a:r>
            <a:r>
              <a:rPr lang="en-US" sz="2200" b="1" dirty="0"/>
              <a:t>        use @jobcorps.org email address</a:t>
            </a:r>
          </a:p>
          <a:p>
            <a:pPr marL="0" indent="0" algn="l">
              <a:spcBef>
                <a:spcPts val="0"/>
              </a:spcBef>
              <a:buSzPts val="3700"/>
            </a:pPr>
            <a:r>
              <a:rPr lang="en-US" b="1" dirty="0"/>
              <a:t> </a:t>
            </a:r>
            <a:r>
              <a:rPr lang="en-US" b="1" dirty="0">
                <a:solidFill>
                  <a:srgbClr val="0000FF"/>
                </a:solidFill>
              </a:rPr>
              <a:t>	</a:t>
            </a:r>
            <a:endParaRPr lang="en-US" dirty="0">
              <a:solidFill>
                <a:srgbClr val="0000FF"/>
              </a:solidFill>
            </a:endParaRPr>
          </a:p>
          <a:p>
            <a:pPr marL="0" indent="0" algn="l">
              <a:spcBef>
                <a:spcPts val="0"/>
              </a:spcBef>
              <a:buSzPts val="3700"/>
            </a:pPr>
            <a:r>
              <a:rPr lang="en-US" sz="4400" b="1" dirty="0">
                <a:solidFill>
                  <a:srgbClr val="0000FF"/>
                </a:solidFill>
              </a:rPr>
              <a:t>        </a:t>
            </a:r>
            <a:r>
              <a:rPr lang="en-US" sz="4400" b="1" dirty="0"/>
              <a:t>Wednesday, July 26</a:t>
            </a:r>
            <a:r>
              <a:rPr lang="en-US" sz="4400" b="1" baseline="30000" dirty="0"/>
              <a:t>th</a:t>
            </a:r>
            <a:r>
              <a:rPr lang="en-US" sz="4400" b="1" dirty="0"/>
              <a:t>, 2023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86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E014F-F755-C589-DCF9-E4CB3EA1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37290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Needs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084B8-02E9-CF02-9E2F-847C7F1A8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596" y="1853248"/>
            <a:ext cx="8946541" cy="43674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Interviewed nurses to understand what they saw as the challenges and to identify their strengths.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Observed meetings were irregular, reactive, sometimes  felt critical.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Audited charts to create lists of students with chronic diseases.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Recognized that turnover is a circle. If the team isn’t  organized and supportive, people leave, and if people leave, it is harder to get organized.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46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8062B-E0D1-7AD4-1A3C-C19BCCA9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6464" y="1996385"/>
            <a:ext cx="4138863" cy="19740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/>
              <a:t>Which interventions?</a:t>
            </a:r>
          </a:p>
        </p:txBody>
      </p:sp>
      <p:pic>
        <p:nvPicPr>
          <p:cNvPr id="33" name="Picture 4" descr="Railroad tracks intersecting">
            <a:extLst>
              <a:ext uri="{FF2B5EF4-FFF2-40B4-BE49-F238E27FC236}">
                <a16:creationId xmlns:a16="http://schemas.microsoft.com/office/drawing/2014/main" id="{CE341CEF-0BCE-01DC-7D75-5A151F8823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9214"/>
          <a:stretch/>
        </p:blipFill>
        <p:spPr>
          <a:xfrm>
            <a:off x="-1" y="10"/>
            <a:ext cx="755414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58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1EB7D-C62B-99EA-14FA-7B7940AE9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607" y="905525"/>
            <a:ext cx="9404723" cy="1400530"/>
          </a:xfrm>
        </p:spPr>
        <p:txBody>
          <a:bodyPr/>
          <a:lstStyle/>
          <a:p>
            <a:pPr algn="ctr"/>
            <a:r>
              <a:rPr lang="en-US" sz="5400" dirty="0"/>
              <a:t>Changes Implemented</a:t>
            </a:r>
            <a:br>
              <a:rPr lang="en-US" sz="4400" dirty="0"/>
            </a:b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DD3A9-0680-6D9F-556F-D9CE74754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908" y="2648455"/>
            <a:ext cx="9015246" cy="2294481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200" dirty="0"/>
              <a:t>Structured team meetings 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/>
              <a:t>Assign “Team Leads” for  complex team tasks      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/>
              <a:t>Shared training responsibility</a:t>
            </a:r>
          </a:p>
          <a:p>
            <a:pPr marL="0" indent="0">
              <a:buNone/>
            </a:pPr>
            <a:r>
              <a:rPr lang="en-US" sz="3200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986916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E51F-E9CE-FF58-1A6C-F6F6DB37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866" y="460669"/>
            <a:ext cx="9348082" cy="1400530"/>
          </a:xfrm>
        </p:spPr>
        <p:txBody>
          <a:bodyPr/>
          <a:lstStyle/>
          <a:p>
            <a:pPr algn="ctr"/>
            <a:r>
              <a:rPr lang="en-US" sz="4400" dirty="0"/>
              <a:t>1. Structured Team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56521-EFC3-C1DB-DA64-6E582D184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760" y="1612231"/>
            <a:ext cx="9731304" cy="4377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Schedule and set tone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Daily huddles about daily workflow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Weekly team meetings with planned agendas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Focus on team process, not reaction to problems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Celebrate victories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Barrier: “We don’t have time to meet!”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Barriers: External pressures from administration and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21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FB8A3-0689-B73B-9121-F1A5E34E3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Set the weekly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46266-A9D5-A5F6-8449-F4679BD07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408" y="1732547"/>
            <a:ext cx="5803950" cy="454807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/>
              <a:t>Informational  communications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/>
              <a:t>Review of a work process </a:t>
            </a:r>
          </a:p>
          <a:p>
            <a:pPr marL="50800" indent="0">
              <a:buNone/>
            </a:pPr>
            <a:r>
              <a:rPr lang="en-US" sz="3200" dirty="0"/>
              <a:t>    (i.e. medications)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/>
              <a:t>“Just in time” education </a:t>
            </a:r>
          </a:p>
          <a:p>
            <a:pPr marL="50800" indent="0">
              <a:buNone/>
            </a:pPr>
            <a:r>
              <a:rPr lang="en-US" sz="3200" dirty="0"/>
              <a:t>    (i.e. Norovirus transmission) 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/>
              <a:t>Difficult patient issues 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/>
              <a:t>Plan for next meeting</a:t>
            </a:r>
          </a:p>
          <a:p>
            <a:pPr>
              <a:buFont typeface="Wingdings" pitchFamily="2" charset="2"/>
              <a:buChar char="§"/>
            </a:pPr>
            <a:endParaRPr lang="en-US" sz="2800" dirty="0"/>
          </a:p>
        </p:txBody>
      </p:sp>
      <p:pic>
        <p:nvPicPr>
          <p:cNvPr id="4" name="Picture 3" descr="A group of people in a circle&#10;&#10;Description automatically generated">
            <a:extLst>
              <a:ext uri="{FF2B5EF4-FFF2-40B4-BE49-F238E27FC236}">
                <a16:creationId xmlns:a16="http://schemas.microsoft.com/office/drawing/2014/main" id="{ACC5E143-92A0-7B2F-43F6-EAFCAFA80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37" y="1853248"/>
            <a:ext cx="5534526" cy="386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42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ADBDA-A31D-E31A-3A5E-CC7DDF0BE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2. Assign leads for complex team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2C73B-FB0A-5E4F-0E52-9B53EE5F1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List essential tasks (PRH)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Medications, physicals, sick call, chronic care, referrals, immunizations, labs, etc.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Designate team leads.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Barrier: “We can’t specialize because no nurse is here all of the time.”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Clarification: Everyone must be cross-trained but the team lead for that particular task defines practice, educates, and organizes. 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57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9A9FF-888E-404E-6DD0-73057867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7110"/>
          </a:xfrm>
        </p:spPr>
        <p:txBody>
          <a:bodyPr/>
          <a:lstStyle/>
          <a:p>
            <a:pPr algn="ctr"/>
            <a:r>
              <a:rPr lang="en-US" dirty="0"/>
              <a:t>3. Shared training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DF528-DE97-E944-AED8-B531D9F70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4443" y="1727289"/>
            <a:ext cx="7026442" cy="46779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Peer-to-peer training more effective</a:t>
            </a:r>
          </a:p>
          <a:p>
            <a:pPr marL="0" indent="0">
              <a:buNone/>
            </a:pPr>
            <a:r>
              <a:rPr lang="en-US" sz="2800" dirty="0"/>
              <a:t>Leads guide conversation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Identify current practice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Review PRH guidance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Define best practice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Find inefficiencies </a:t>
            </a:r>
          </a:p>
          <a:p>
            <a:pPr marL="0" indent="0">
              <a:buNone/>
            </a:pPr>
            <a:r>
              <a:rPr lang="en-US" sz="2800" dirty="0"/>
              <a:t>Training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Peer onboarding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“Just in time” education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88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CF19A-593C-D445-F673-DFEB2191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410328"/>
            <a:ext cx="9404723" cy="1400530"/>
          </a:xfrm>
        </p:spPr>
        <p:txBody>
          <a:bodyPr/>
          <a:lstStyle/>
          <a:p>
            <a:pPr algn="ctr"/>
            <a:r>
              <a:rPr lang="en-US" sz="5400" dirty="0"/>
              <a:t>What changed?</a:t>
            </a:r>
          </a:p>
        </p:txBody>
      </p:sp>
      <p:pic>
        <p:nvPicPr>
          <p:cNvPr id="6" name="Content Placeholder 5" descr="A flock of geese flying in the sky&#10;&#10;Description automatically generated">
            <a:extLst>
              <a:ext uri="{FF2B5EF4-FFF2-40B4-BE49-F238E27FC236}">
                <a16:creationId xmlns:a16="http://schemas.microsoft.com/office/drawing/2014/main" id="{63066D14-86FA-AE05-19E0-579978C3E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467" y="1810858"/>
            <a:ext cx="9155066" cy="459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59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4239A-B7E3-F008-220A-9017ADF29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64" y="652388"/>
            <a:ext cx="9404723" cy="1400530"/>
          </a:xfrm>
        </p:spPr>
        <p:txBody>
          <a:bodyPr/>
          <a:lstStyle/>
          <a:p>
            <a:pPr algn="ctr"/>
            <a:r>
              <a:rPr lang="en-US" sz="5400" dirty="0"/>
              <a:t>Performance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93D03-5D2A-18BF-9E92-A5686B195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291" y="2498088"/>
            <a:ext cx="8946541" cy="33733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/>
              <a:t>Better medication management processes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/>
              <a:t>More consistent SOAP notes with vital signs       for acute visits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/>
              <a:t>More consistent chronic care management</a:t>
            </a:r>
          </a:p>
        </p:txBody>
      </p:sp>
    </p:spTree>
    <p:extLst>
      <p:ext uri="{BB962C8B-B14F-4D97-AF65-F5344CB8AC3E}">
        <p14:creationId xmlns:p14="http://schemas.microsoft.com/office/powerpoint/2010/main" val="2496116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6DAFD-D3E7-BF22-8BEA-E13A98674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627" y="2242869"/>
            <a:ext cx="8972796" cy="416655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200" dirty="0"/>
              <a:t>More use of PRH and other online Job Corps resources. </a:t>
            </a:r>
            <a:r>
              <a:rPr lang="en-US" sz="3200" u="sng" dirty="0">
                <a:solidFill>
                  <a:srgbClr val="0000FF"/>
                </a:solidFill>
              </a:rPr>
              <a:t>https://supportservices.jobcorps.gov/health/Pages/default.aspx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/>
              <a:t>Team more effectively identifying need for communication. 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/>
              <a:t>More trust to manage complex problems.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791CA9-E5DF-EF6E-B4C4-3B00A2D868E3}"/>
              </a:ext>
            </a:extLst>
          </p:cNvPr>
          <p:cNvSpPr txBox="1"/>
          <p:nvPr/>
        </p:nvSpPr>
        <p:spPr>
          <a:xfrm>
            <a:off x="2468713" y="822623"/>
            <a:ext cx="6251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320002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6E989-191B-F352-F0D7-CD01DA88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Guest speaker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C6199-A338-B0E2-CF9C-898AAC636C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sz="3200" b="1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Karen Hover MD</a:t>
            </a:r>
          </a:p>
          <a:p>
            <a:pPr marL="11430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Center Physician </a:t>
            </a:r>
          </a:p>
          <a:p>
            <a:pPr marL="11430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Penobscot Job Corps Center</a:t>
            </a:r>
          </a:p>
          <a:p>
            <a:pPr marL="11430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Center for Family Medicine</a:t>
            </a:r>
          </a:p>
          <a:p>
            <a:pPr marL="11430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Eastern Maine Medical Center</a:t>
            </a:r>
          </a:p>
          <a:p>
            <a:pPr marL="11430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Bangor, Maine</a:t>
            </a:r>
          </a:p>
        </p:txBody>
      </p:sp>
      <p:pic>
        <p:nvPicPr>
          <p:cNvPr id="1026" name="Picture 2" descr="Northern Light Eastern Maine Medical Center | Dr Careers">
            <a:extLst>
              <a:ext uri="{FF2B5EF4-FFF2-40B4-BE49-F238E27FC236}">
                <a16:creationId xmlns:a16="http://schemas.microsoft.com/office/drawing/2014/main" id="{341E458B-4F78-A4FD-18F9-A85DB81B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06" y="2622341"/>
            <a:ext cx="4298989" cy="241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20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D9FEF-57B9-8E7E-31CE-2C79633B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or comments?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F7E4A-AECC-0B9A-102C-ECFDE3EC6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1145" y="5773948"/>
            <a:ext cx="3861234" cy="63133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karen.hover@gmail.com</a:t>
            </a:r>
            <a:endParaRPr lang="en-US" dirty="0"/>
          </a:p>
        </p:txBody>
      </p:sp>
      <p:pic>
        <p:nvPicPr>
          <p:cNvPr id="5" name="Picture 4" descr="A person wearing a stethoscope&#10;&#10;Description automatically generated">
            <a:extLst>
              <a:ext uri="{FF2B5EF4-FFF2-40B4-BE49-F238E27FC236}">
                <a16:creationId xmlns:a16="http://schemas.microsoft.com/office/drawing/2014/main" id="{EFB73FA3-070F-A9DE-E003-92C64844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837" y="1669211"/>
            <a:ext cx="7772400" cy="35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77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1" y="1879601"/>
            <a:ext cx="6687207" cy="235688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000" b="1" cap="small" spc="50" dirty="0"/>
              <a:t>Center Physician Call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000" b="1" cap="small" spc="50" dirty="0"/>
              <a:t>July 26, 2023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000" b="1" cap="small" spc="50" dirty="0"/>
              <a:t>Sara Mackenzie, MD, MPH </a:t>
            </a:r>
          </a:p>
        </p:txBody>
      </p:sp>
    </p:spTree>
    <p:extLst>
      <p:ext uri="{BB962C8B-B14F-4D97-AF65-F5344CB8AC3E}">
        <p14:creationId xmlns:p14="http://schemas.microsoft.com/office/powerpoint/2010/main" val="4176889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05EFF-AA3D-4F05-9585-7A92AFC9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>
                <a:latin typeface="+mj-lt"/>
                <a:ea typeface="+mj-ea"/>
                <a:cs typeface="+mj-cs"/>
              </a:rPr>
              <a:t>Heat-related illness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B1BD0F-B7D8-3D80-B248-E3CD8A324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1500" y="1538593"/>
            <a:ext cx="7609000" cy="43941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26B602-89AD-60B2-A67C-12612444ED65}"/>
              </a:ext>
            </a:extLst>
          </p:cNvPr>
          <p:cNvSpPr txBox="1"/>
          <p:nvPr/>
        </p:nvSpPr>
        <p:spPr>
          <a:xfrm>
            <a:off x="2405063" y="6337720"/>
            <a:ext cx="4581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prstClr val="white"/>
                </a:solidFill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Heat &amp; Health Tracker | Tracking | NCEH | CDC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9726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707357" y="1928732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0A17D5-9006-B802-A7D0-5EB4AF96671A}"/>
              </a:ext>
            </a:extLst>
          </p:cNvPr>
          <p:cNvSpPr txBox="1">
            <a:spLocks/>
          </p:cNvSpPr>
          <p:nvPr/>
        </p:nvSpPr>
        <p:spPr>
          <a:xfrm>
            <a:off x="2295526" y="1967267"/>
            <a:ext cx="1971675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100" b="1">
                <a:solidFill>
                  <a:srgbClr val="FFFFFF"/>
                </a:solidFill>
                <a:latin typeface="Calibri Light"/>
                <a:ea typeface="+mj-ea"/>
                <a:cs typeface="+mj-cs"/>
              </a:rPr>
              <a:t>Heat-related illness </a:t>
            </a:r>
          </a:p>
        </p:txBody>
      </p:sp>
      <p:pic>
        <p:nvPicPr>
          <p:cNvPr id="1026" name="Picture 2" descr="Heat Related Illness">
            <a:extLst>
              <a:ext uri="{FF2B5EF4-FFF2-40B4-BE49-F238E27FC236}">
                <a16:creationId xmlns:a16="http://schemas.microsoft.com/office/drawing/2014/main" id="{2B6CD0E5-CA21-943D-0076-D7FFE327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986" y="44719"/>
            <a:ext cx="4109546" cy="67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34A922-F3D6-0EBE-A261-583DA2CABCBA}"/>
              </a:ext>
            </a:extLst>
          </p:cNvPr>
          <p:cNvSpPr txBox="1"/>
          <p:nvPr/>
        </p:nvSpPr>
        <p:spPr>
          <a:xfrm>
            <a:off x="325821" y="5682121"/>
            <a:ext cx="44984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Warning Signs and Symptoms of Heat-Related Illness | Natural Disasters and Severe Weather CDC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9828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39A5E-1587-E2D4-7808-C9ADD79B4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latin typeface="+mj-lt"/>
                <a:ea typeface="+mj-ea"/>
                <a:cs typeface="+mj-cs"/>
              </a:rPr>
              <a:t>AirNow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F4A5B-121C-CA31-C717-7ED88850D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655" y="1734207"/>
            <a:ext cx="9012450" cy="41907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0D4AD8-283D-41B1-1629-6B73B824D6A4}"/>
              </a:ext>
            </a:extLst>
          </p:cNvPr>
          <p:cNvSpPr txBox="1"/>
          <p:nvPr/>
        </p:nvSpPr>
        <p:spPr>
          <a:xfrm>
            <a:off x="2720975" y="6171683"/>
            <a:ext cx="4578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AirNow.gov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9828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5175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982F5-FF49-F537-7590-558C5A4A9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latin typeface="+mj-lt"/>
                <a:ea typeface="+mj-ea"/>
                <a:cs typeface="+mj-cs"/>
              </a:rPr>
              <a:t>Air Quality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42CD2A-F3E5-8BF6-0CE0-F99AB096EFBA}"/>
              </a:ext>
            </a:extLst>
          </p:cNvPr>
          <p:cNvSpPr txBox="1"/>
          <p:nvPr/>
        </p:nvSpPr>
        <p:spPr>
          <a:xfrm>
            <a:off x="2366963" y="6214533"/>
            <a:ext cx="4581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white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AirNow</a:t>
            </a:r>
            <a:r>
              <a:rPr lang="en-US" dirty="0">
                <a:solidFill>
                  <a:prstClr val="white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Interactive Map (epa.gov)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79F16-D215-CF8F-9FA1-22F26B7FE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41" y="1649575"/>
            <a:ext cx="10391142" cy="419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05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6D4DF6-0229-A032-F36A-7AF61D20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636" y="560881"/>
            <a:ext cx="7346729" cy="7330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 dirty="0">
                <a:latin typeface="+mj-lt"/>
                <a:ea typeface="+mj-ea"/>
                <a:cs typeface="+mj-cs"/>
              </a:rPr>
              <a:t>Physical activity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D7B19-64EE-A7DD-862C-4D9955CEA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55" y="1539239"/>
            <a:ext cx="5641906" cy="5134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BD7631-4E30-0E5F-A17A-88A63CFD5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304" y="2364828"/>
            <a:ext cx="5430849" cy="26501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0D7CCB-A63C-B01E-121A-8E5AC9139568}"/>
              </a:ext>
            </a:extLst>
          </p:cNvPr>
          <p:cNvSpPr txBox="1"/>
          <p:nvPr/>
        </p:nvSpPr>
        <p:spPr>
          <a:xfrm>
            <a:off x="7662041" y="6304041"/>
            <a:ext cx="4020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  <a:r>
              <a:rPr lang="en-US" u="sng" dirty="0">
                <a:solidFill>
                  <a:srgbClr val="0563C1"/>
                </a:solidFill>
                <a:latin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>
                <a:solidFill>
                  <a:schemeClr val="bg1"/>
                </a:solidFill>
                <a:latin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Schools | AirNow.gov</a:t>
            </a:r>
            <a:endParaRPr lang="en-US" u="sng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788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5330433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92F2C-8487-195C-38B7-E3C9F5CFD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400" y="532214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Actions</a:t>
            </a:r>
          </a:p>
        </p:txBody>
      </p:sp>
      <p:pic>
        <p:nvPicPr>
          <p:cNvPr id="2050" name="Picture 2" descr="Protect Yourself From Wildfire Smoke. Keep Smoke Outside.">
            <a:extLst>
              <a:ext uri="{FF2B5EF4-FFF2-40B4-BE49-F238E27FC236}">
                <a16:creationId xmlns:a16="http://schemas.microsoft.com/office/drawing/2014/main" id="{A4ACDDC6-DAAB-7224-E0C1-0AB1A616A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7329" y="364588"/>
            <a:ext cx="7777343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CE9B2C-121D-83B4-C656-98FF2E716D66}"/>
              </a:ext>
            </a:extLst>
          </p:cNvPr>
          <p:cNvSpPr txBox="1"/>
          <p:nvPr/>
        </p:nvSpPr>
        <p:spPr>
          <a:xfrm>
            <a:off x="1941399" y="6261012"/>
            <a:ext cx="4581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Air Quality | Air | CDC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168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Recommendations for skin </a:t>
            </a:r>
            <a:r>
              <a:rPr lang="en-US"/>
              <a:t>cancer prevention: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Stay in the shade, especially during midday hours from 10 am to 4 pm DST.</a:t>
            </a:r>
          </a:p>
          <a:p>
            <a:r>
              <a:rPr lang="en-US" dirty="0"/>
              <a:t>Wear clothing that covers your arms and legs. </a:t>
            </a:r>
          </a:p>
          <a:p>
            <a:r>
              <a:rPr lang="en-US" dirty="0"/>
              <a:t>Wear a hat with a wide brim to shade your face, head, ears, and neck.</a:t>
            </a:r>
          </a:p>
          <a:p>
            <a:r>
              <a:rPr lang="en-US" dirty="0"/>
              <a:t>Wear sunglasses that wrap around and block both UVA and UVB rays.</a:t>
            </a:r>
          </a:p>
          <a:p>
            <a:r>
              <a:rPr lang="en-US" dirty="0"/>
              <a:t>Use broad-spectrum sunscreen with sun protection factor (SPF) 15 or higher, and both UVA and UVB protection.</a:t>
            </a:r>
          </a:p>
          <a:p>
            <a:r>
              <a:rPr lang="en-US" dirty="0"/>
              <a:t>Avoid indoor tanning.</a:t>
            </a:r>
          </a:p>
          <a:p>
            <a:pPr marL="0" indent="0" algn="r">
              <a:buNone/>
            </a:pP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http://www.cdc.gov/cancer/skin/basic_info/prevention.htm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5330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4A48-B630-1D17-CC5F-A9F33BC5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Center Physician’s Desk Reference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D9ED9-0210-390E-3CB1-4403A2884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843" y="2199735"/>
            <a:ext cx="10672313" cy="4580627"/>
          </a:xfrm>
        </p:spPr>
        <p:txBody>
          <a:bodyPr/>
          <a:lstStyle/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r>
              <a:rPr lang="en-US" dirty="0"/>
              <a:t>   </a:t>
            </a:r>
            <a:endParaRPr lang="en-US" u="sng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A2753-BB2A-9337-89B7-631847E58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33" y="1534359"/>
            <a:ext cx="9951199" cy="50475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BBFB30-D7A9-FE6F-87A2-59C543E4D9F3}"/>
              </a:ext>
            </a:extLst>
          </p:cNvPr>
          <p:cNvSpPr txBox="1"/>
          <p:nvPr/>
        </p:nvSpPr>
        <p:spPr>
          <a:xfrm>
            <a:off x="5417388" y="5995358"/>
            <a:ext cx="3614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rgbClr val="0000FF"/>
                </a:solidFill>
              </a:rPr>
              <a:t>https://supportservices.jobcorps.gov/health/Pages/default.aspx</a:t>
            </a:r>
            <a:endParaRPr lang="en-US" sz="1400" dirty="0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9E163409-E1B1-8D84-27A6-3B8B9087A567}"/>
              </a:ext>
            </a:extLst>
          </p:cNvPr>
          <p:cNvSpPr/>
          <p:nvPr/>
        </p:nvSpPr>
        <p:spPr>
          <a:xfrm flipV="1">
            <a:off x="7651630" y="3651963"/>
            <a:ext cx="552091" cy="30756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5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993B7-4A9B-E93E-342F-9936B55C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03200"/>
            <a:ext cx="9404723" cy="1650048"/>
          </a:xfrm>
        </p:spPr>
        <p:txBody>
          <a:bodyPr/>
          <a:lstStyle/>
          <a:p>
            <a:pPr algn="ctr"/>
            <a:r>
              <a:rPr lang="en-US" dirty="0"/>
              <a:t>A Quality Improvement Project at </a:t>
            </a:r>
            <a:br>
              <a:rPr lang="en-US" dirty="0"/>
            </a:br>
            <a:r>
              <a:rPr lang="en-US" dirty="0"/>
              <a:t>Penobscot Job Corps Academy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BACE63-AB3E-F364-483F-29CC3CD6A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646111" y="2064669"/>
            <a:ext cx="8426295" cy="419576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D1FA2B-A170-BD0C-C17E-AB4733B08D32}"/>
              </a:ext>
            </a:extLst>
          </p:cNvPr>
          <p:cNvSpPr txBox="1"/>
          <p:nvPr/>
        </p:nvSpPr>
        <p:spPr>
          <a:xfrm>
            <a:off x="9541042" y="3285387"/>
            <a:ext cx="2141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Presenter  </a:t>
            </a:r>
          </a:p>
          <a:p>
            <a:r>
              <a:rPr lang="en-US" dirty="0"/>
              <a:t>Karen Hover MD</a:t>
            </a:r>
          </a:p>
          <a:p>
            <a:endParaRPr lang="en-US" dirty="0"/>
          </a:p>
          <a:p>
            <a:r>
              <a:rPr lang="en-US" dirty="0"/>
              <a:t>With help from  </a:t>
            </a:r>
          </a:p>
          <a:p>
            <a:r>
              <a:rPr lang="en-US" dirty="0"/>
              <a:t>Sara Mackenzie MD, MPH</a:t>
            </a:r>
          </a:p>
          <a:p>
            <a:endParaRPr lang="en-US" dirty="0"/>
          </a:p>
          <a:p>
            <a:r>
              <a:rPr lang="en-US" dirty="0"/>
              <a:t>July 26, 2023</a:t>
            </a:r>
          </a:p>
        </p:txBody>
      </p:sp>
    </p:spTree>
    <p:extLst>
      <p:ext uri="{BB962C8B-B14F-4D97-AF65-F5344CB8AC3E}">
        <p14:creationId xmlns:p14="http://schemas.microsoft.com/office/powerpoint/2010/main" val="2637762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4A48-B630-1D17-CC5F-A9F33BC5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Nonalcoholic fatty liver disease (NAFLD)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Nonalcoholic steatohepatitis (NASH)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D9ED9-0210-390E-3CB1-4403A2884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55" y="1825625"/>
            <a:ext cx="10972800" cy="4351338"/>
          </a:xfrm>
        </p:spPr>
        <p:txBody>
          <a:bodyPr/>
          <a:lstStyle/>
          <a:p>
            <a:pPr marL="50800" indent="0">
              <a:buNone/>
            </a:pPr>
            <a:r>
              <a:rPr lang="en-US" dirty="0"/>
              <a:t>New nomenclature adopted by a global consensus panel of hepatologists: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metabolic dysfunction–associated </a:t>
            </a:r>
            <a:r>
              <a:rPr lang="en-US" sz="2400" kern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steatotic</a:t>
            </a:r>
            <a:r>
              <a:rPr lang="en-US" sz="24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liver disease (MASLD) will replace NAFLD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metabolic dysfunction–associated steatohepatitis (MASH) will replace NASH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terms such as “nonalcoholic” and “fatty” are considered stigmatizing</a:t>
            </a:r>
            <a:endParaRPr lang="en-US" sz="2400" kern="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98% of people registered in a European NAFLD cohort would meet the new criteria for MASLD</a:t>
            </a:r>
            <a:endParaRPr lang="en-US" sz="2400" dirty="0"/>
          </a:p>
          <a:p>
            <a:pPr marL="50800" indent="0">
              <a:buNone/>
            </a:pPr>
            <a:r>
              <a:rPr lang="en-US" dirty="0"/>
              <a:t>Diagnostic criteria:</a:t>
            </a:r>
          </a:p>
          <a:p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MASLD must have a cardiometabolic risk factor such as type 2 diabetes</a:t>
            </a:r>
          </a:p>
          <a:p>
            <a:pPr marL="50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32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4A48-B630-1D17-CC5F-A9F33BC5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Classification of obesity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D9ED9-0210-390E-3CB1-4403A2884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mass index (BMI)</a:t>
            </a:r>
          </a:p>
          <a:p>
            <a:pPr lvl="1"/>
            <a:r>
              <a:rPr lang="en-US" sz="2800" dirty="0"/>
              <a:t>class 1 obesity – BMI 30 to &lt; 35</a:t>
            </a:r>
          </a:p>
          <a:p>
            <a:pPr lvl="1"/>
            <a:r>
              <a:rPr lang="en-US" sz="2800" dirty="0"/>
              <a:t>class 2 obesity – BMI 35 to &lt; 40</a:t>
            </a:r>
          </a:p>
          <a:p>
            <a:pPr lvl="1"/>
            <a:r>
              <a:rPr lang="en-US" sz="2800" dirty="0"/>
              <a:t>class 3 obesity – BMI </a:t>
            </a:r>
            <a:r>
              <a:rPr lang="en-US" sz="2800" u="sng" dirty="0"/>
              <a:t>&gt;</a:t>
            </a:r>
            <a:r>
              <a:rPr lang="en-US" sz="2800" dirty="0"/>
              <a:t> 40 – </a:t>
            </a:r>
            <a:r>
              <a:rPr lang="en-US" sz="2800"/>
              <a:t>“extreme” </a:t>
            </a:r>
            <a:r>
              <a:rPr lang="en-US" sz="2800" dirty="0"/>
              <a:t>not “morbid”</a:t>
            </a:r>
          </a:p>
          <a:p>
            <a:r>
              <a:rPr lang="en-US" dirty="0"/>
              <a:t>Waist circumference</a:t>
            </a:r>
          </a:p>
          <a:p>
            <a:pPr lvl="1"/>
            <a:r>
              <a:rPr lang="en-US" sz="2800" dirty="0"/>
              <a:t>adult men &gt; 40 in/ &gt; 102 cm</a:t>
            </a:r>
          </a:p>
          <a:p>
            <a:pPr lvl="1"/>
            <a:r>
              <a:rPr lang="en-US" sz="2800" dirty="0"/>
              <a:t>adult women &gt; 35 in/ &gt; 88 cm</a:t>
            </a:r>
          </a:p>
        </p:txBody>
      </p:sp>
    </p:spTree>
    <p:extLst>
      <p:ext uri="{BB962C8B-B14F-4D97-AF65-F5344CB8AC3E}">
        <p14:creationId xmlns:p14="http://schemas.microsoft.com/office/powerpoint/2010/main" val="1338798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4A48-B630-1D17-CC5F-A9F33BC5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Laboratory studies </a:t>
            </a:r>
            <a:r>
              <a:rPr lang="en-US">
                <a:solidFill>
                  <a:srgbClr val="C00000"/>
                </a:solidFill>
              </a:rPr>
              <a:t>for obesity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D9ED9-0210-390E-3CB1-4403A2884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Fasting lipid panel - cholesterol, triglycerides, HDL, LDL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Liver function studies - transaminases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Thyroid function test - TSH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Fasting glucose and hemoglobin A1c (HbA1c)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202124"/>
              </a:solidFill>
              <a:latin typeface="Google Sans"/>
            </a:endParaRPr>
          </a:p>
          <a:p>
            <a:pPr marL="50800" indent="0" algn="l"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All obese Job Corps students should be enrolled in case management on center and encouraged to participate in the Weight Management Program.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51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4A48-B630-1D17-CC5F-A9F33BC5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Molluscum contagiosum</a:t>
            </a:r>
          </a:p>
        </p:txBody>
      </p:sp>
      <p:pic>
        <p:nvPicPr>
          <p:cNvPr id="5" name="Content Placeholder 4" descr="Close-up of a skin with multiple papillomavirus blisters&#10;&#10;Description automatically generated">
            <a:extLst>
              <a:ext uri="{FF2B5EF4-FFF2-40B4-BE49-F238E27FC236}">
                <a16:creationId xmlns:a16="http://schemas.microsoft.com/office/drawing/2014/main" id="{CD547F0C-85FC-DD47-2157-48478F66F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4" y="1929534"/>
            <a:ext cx="3413396" cy="43513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76B623-3004-A5B4-AA52-CBC2B324A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78" y="4269018"/>
            <a:ext cx="6596444" cy="2011854"/>
          </a:xfrm>
          <a:prstGeom prst="rect">
            <a:avLst/>
          </a:prstGeom>
        </p:spPr>
      </p:pic>
      <p:pic>
        <p:nvPicPr>
          <p:cNvPr id="1030" name="Picture 6" descr="Image result for molluscum contagiosum">
            <a:extLst>
              <a:ext uri="{FF2B5EF4-FFF2-40B4-BE49-F238E27FC236}">
                <a16:creationId xmlns:a16="http://schemas.microsoft.com/office/drawing/2014/main" id="{C43B622E-70DC-BF31-E604-42BA373CE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78" y="2019660"/>
            <a:ext cx="29432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olluscum contagiosum">
            <a:extLst>
              <a:ext uri="{FF2B5EF4-FFF2-40B4-BE49-F238E27FC236}">
                <a16:creationId xmlns:a16="http://schemas.microsoft.com/office/drawing/2014/main" id="{39C16622-DD20-1161-8E99-3A7885EFA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42" y="2019659"/>
            <a:ext cx="2819667" cy="193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886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4A48-B630-1D17-CC5F-A9F33BC5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Molluscum contagiosum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D9ED9-0210-390E-3CB1-4403A2884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sz="3200" dirty="0"/>
              <a:t>Natural history</a:t>
            </a:r>
          </a:p>
          <a:p>
            <a:r>
              <a:rPr lang="en-US" sz="3200" dirty="0"/>
              <a:t>spontaneous resolution in 6-12 months</a:t>
            </a:r>
          </a:p>
          <a:p>
            <a:pPr marL="50800" indent="0">
              <a:buNone/>
            </a:pPr>
            <a:r>
              <a:rPr lang="en-US" sz="3200" dirty="0"/>
              <a:t>Topical medications</a:t>
            </a:r>
          </a:p>
          <a:p>
            <a:r>
              <a:rPr lang="en-US" sz="3200" dirty="0"/>
              <a:t>salicylic acid, potassium hydroxide, retinoids (tretinoin, adapalene)</a:t>
            </a:r>
          </a:p>
          <a:p>
            <a:pPr marL="50800" indent="0">
              <a:buNone/>
            </a:pPr>
            <a:r>
              <a:rPr lang="en-US" sz="3200" dirty="0"/>
              <a:t>Physical methods</a:t>
            </a:r>
          </a:p>
          <a:p>
            <a:r>
              <a:rPr lang="en-US" sz="3200" dirty="0"/>
              <a:t>curettage, cryotherapy, laser therapy </a:t>
            </a:r>
          </a:p>
        </p:txBody>
      </p:sp>
    </p:spTree>
    <p:extLst>
      <p:ext uri="{BB962C8B-B14F-4D97-AF65-F5344CB8AC3E}">
        <p14:creationId xmlns:p14="http://schemas.microsoft.com/office/powerpoint/2010/main" val="2800266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4A48-B630-1D17-CC5F-A9F33BC5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Molluscum contagiosum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First FDA-approved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D9ED9-0210-390E-3CB1-4403A2884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310" y="1825625"/>
            <a:ext cx="7585164" cy="4667250"/>
          </a:xfrm>
        </p:spPr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FDA has approved 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Ycanth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(cantharidin) </a:t>
            </a: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the 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topical treatment of molluscum contagiosum in adult and pediatric patients 2 years of age and older. </a:t>
            </a:r>
          </a:p>
          <a:p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Ycanth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administered to patients only by health care providers. Providers apply a single application of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Ycanth</a:t>
            </a:r>
            <a:r>
              <a:rPr lang="en-US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 the areas of patients’ skin with molluscum bumps every 21 days as needed – maximum of 4 applications – 54% with complete clearance vs 15% with vehicle alone at 84 days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Ycanth, a Drug-Device Combo for Molluscum Contagiosum, Gets Approval">
            <a:extLst>
              <a:ext uri="{FF2B5EF4-FFF2-40B4-BE49-F238E27FC236}">
                <a16:creationId xmlns:a16="http://schemas.microsoft.com/office/drawing/2014/main" id="{67AD00BA-9388-458C-689A-02F2D75A2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32" y="2769326"/>
            <a:ext cx="4132168" cy="292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948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4A48-B630-1D17-CC5F-A9F33BC5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27" y="278861"/>
            <a:ext cx="10955547" cy="1325563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Reactive infectious mucocutaneous eruption (RIME)</a:t>
            </a:r>
            <a:endParaRPr lang="en-US" sz="4000" b="0" i="0" u="sng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D9ED9-0210-390E-3CB1-4403A2884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7" y="1825625"/>
            <a:ext cx="7353293" cy="4351338"/>
          </a:xfrm>
        </p:spPr>
        <p:txBody>
          <a:bodyPr/>
          <a:lstStyle/>
          <a:p>
            <a:r>
              <a:rPr lang="en-US" dirty="0"/>
              <a:t>oral, ocular, genitourinary mucosal ulceration, </a:t>
            </a:r>
          </a:p>
          <a:p>
            <a:pPr marL="50800" indent="0">
              <a:buNone/>
            </a:pPr>
            <a:r>
              <a:rPr lang="en-US" dirty="0"/>
              <a:t>     with or without rash </a:t>
            </a:r>
          </a:p>
          <a:p>
            <a:r>
              <a:rPr lang="en-US" dirty="0"/>
              <a:t>typically follows respiratory infection caused </a:t>
            </a:r>
          </a:p>
          <a:p>
            <a:pPr marL="50800" indent="0">
              <a:buNone/>
            </a:pPr>
            <a:r>
              <a:rPr lang="en-US" dirty="0"/>
              <a:t>     by Mycoplasma, </a:t>
            </a:r>
            <a:r>
              <a:rPr lang="en-US" dirty="0" err="1"/>
              <a:t>Chlamydophilia</a:t>
            </a:r>
            <a:r>
              <a:rPr lang="en-US" dirty="0"/>
              <a:t>, and multiple</a:t>
            </a:r>
          </a:p>
          <a:p>
            <a:pPr marL="50800" indent="0">
              <a:buNone/>
            </a:pPr>
            <a:r>
              <a:rPr lang="en-US" dirty="0"/>
              <a:t>     viruses including influenza and SARS-CoV-2</a:t>
            </a:r>
          </a:p>
          <a:p>
            <a:r>
              <a:rPr lang="en-US" dirty="0"/>
              <a:t>supportive treatment</a:t>
            </a:r>
          </a:p>
          <a:p>
            <a:r>
              <a:rPr lang="en-US" dirty="0"/>
              <a:t>may </a:t>
            </a:r>
            <a:r>
              <a:rPr lang="en-US"/>
              <a:t>become recurrent</a:t>
            </a:r>
            <a:endParaRPr lang="en-US" dirty="0"/>
          </a:p>
        </p:txBody>
      </p:sp>
      <p:pic>
        <p:nvPicPr>
          <p:cNvPr id="1028" name="Picture 4" descr="Mycoplasma pneumoniae-Induced Rash and Mucositis (MIRM) Mimicking Behçet's  Disease and Paraneoplastic Pemphigus (PNP)">
            <a:extLst>
              <a:ext uri="{FF2B5EF4-FFF2-40B4-BE49-F238E27FC236}">
                <a16:creationId xmlns:a16="http://schemas.microsoft.com/office/drawing/2014/main" id="{B3DD73DA-5849-9AA9-E29A-E804BF24F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467" y="2756185"/>
            <a:ext cx="3840015" cy="278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ports | Free Full-Text | Reactive Infectious Mucosal Eruptions (RIME)  Secondary to Chlamydia pneumoniae Infection">
            <a:extLst>
              <a:ext uri="{FF2B5EF4-FFF2-40B4-BE49-F238E27FC236}">
                <a16:creationId xmlns:a16="http://schemas.microsoft.com/office/drawing/2014/main" id="{256D75F1-FCDD-E816-75A7-B39D7F577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29" y="4582275"/>
            <a:ext cx="2773322" cy="212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7111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F97B6-D016-4ADF-8C80-E3064A14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Open Forum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713D7-D4A4-4D8E-BC25-240EEA3C7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6491"/>
            <a:ext cx="10515600" cy="4209690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FE7E3-72FC-4992-A8AB-1C4812806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625" y="1599351"/>
            <a:ext cx="4231019" cy="1920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65FC6F-562D-4D2B-B587-E14F2EF8D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142" y="3698496"/>
            <a:ext cx="2459765" cy="1844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865106-F037-43B7-88A3-4CAEC9476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99351"/>
            <a:ext cx="5147105" cy="3943969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B06373DF-2DEF-4D08-A012-91252A8E4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1A2A39F-35C6-4A2F-81AD-9474589D8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120" y="5946486"/>
            <a:ext cx="5135068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https://www.surveymonkey.com/r/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CXQLN9B</a:t>
            </a:r>
            <a:endParaRPr kumimoji="0" lang="en-US" altLang="en-US" sz="2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800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ctrTitle"/>
          </p:nvPr>
        </p:nvSpPr>
        <p:spPr>
          <a:xfrm>
            <a:off x="232913" y="543465"/>
            <a:ext cx="11688793" cy="2433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Job Corps Center Physician</a:t>
            </a:r>
            <a:b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4800" b="1" dirty="0">
                <a:solidFill>
                  <a:srgbClr val="C00000"/>
                </a:solidFill>
              </a:rPr>
              <a:t>onthly Teleconference</a:t>
            </a:r>
            <a:br>
              <a:rPr lang="en-US" sz="48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Next call: Wednesday, August 30</a:t>
            </a:r>
            <a:r>
              <a:rPr lang="en-US" sz="4000" b="1" baseline="30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4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2023</a:t>
            </a:r>
            <a:br>
              <a:rPr lang="en-US" sz="4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Note 5</a:t>
            </a:r>
            <a:r>
              <a:rPr lang="en-US" sz="4000" b="1" baseline="300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4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Wednesday of the month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1"/>
          </p:nvPr>
        </p:nvSpPr>
        <p:spPr>
          <a:xfrm>
            <a:off x="388189" y="5467350"/>
            <a:ext cx="11369615" cy="115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52146-17B2-4F52-9C99-D67B6BA2B9B1}"/>
              </a:ext>
            </a:extLst>
          </p:cNvPr>
          <p:cNvSpPr txBox="1"/>
          <p:nvPr/>
        </p:nvSpPr>
        <p:spPr>
          <a:xfrm>
            <a:off x="1390650" y="3290977"/>
            <a:ext cx="99250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700"/>
              <a:buFontTx/>
              <a:buNone/>
              <a:tabLst>
                <a:tab pos="41148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John Kulig MD MPH      	Region 1 Boston &amp; Region 2 Philadelphia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700"/>
              <a:buFontTx/>
              <a:buNone/>
              <a:tabLst>
                <a:tab pos="41148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Sara Mackenzie MD MPH	Region 6 San Francisco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700"/>
              <a:buFontTx/>
              <a:buNone/>
              <a:tabLst>
                <a:tab pos="41148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Drew Alexander MD     	Region 4 Dallas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700"/>
              <a:buFontTx/>
              <a:buNone/>
              <a:tabLst>
                <a:tab pos="41148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Gary Strokosch MD       	Region 3 Atlanta &amp; Region 5 Chicago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700"/>
              <a:buFontTx/>
              <a:buNone/>
              <a:tabLst>
                <a:tab pos="41148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HIPAA compliant messages    	use @jobcorps.org email address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6CBD06-88D1-44E9-ABA9-DA54FBBB33E1}"/>
              </a:ext>
            </a:extLst>
          </p:cNvPr>
          <p:cNvSpPr txBox="1"/>
          <p:nvPr/>
        </p:nvSpPr>
        <p:spPr>
          <a:xfrm>
            <a:off x="3094354" y="6156188"/>
            <a:ext cx="52073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https://www.surveymonkey.com/r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CXQLN9B</a:t>
            </a:r>
            <a:endParaRPr kumimoji="0" lang="en-US" altLang="en-US" sz="2000" b="1" i="0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9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44B2-2026-0087-5753-9995D17FD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8DFA6-E2A9-2147-EB51-E6C1DB74C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/>
              <a:t>History of this project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/>
              <a:t>The problem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/>
              <a:t>Literature review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/>
              <a:t>Choosing a plan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/>
              <a:t>Implementation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69342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7D498-5975-5A21-D4A4-E20A2DE3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EBEBEB"/>
                </a:solidFill>
              </a:rPr>
              <a:t>History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0F5C3-4C2C-9F02-4D4C-3CABC1597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93" y="1975136"/>
            <a:ext cx="6188189" cy="378541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rgbClr val="FFFFFF"/>
                </a:solidFill>
              </a:rPr>
              <a:t>Almost completely new team (mental health lead, 4 nurses, wellness director, unit secretary, dentist, TEAP coordinator, center director).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rgbClr val="FFFFFF"/>
                </a:solidFill>
              </a:rPr>
              <a:t>Covid 19 introduced new challenges.</a:t>
            </a:r>
          </a:p>
          <a:p>
            <a:pPr marL="0" indent="0">
              <a:buNone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Desk with stethoscope and computer keyboard">
            <a:extLst>
              <a:ext uri="{FF2B5EF4-FFF2-40B4-BE49-F238E27FC236}">
                <a16:creationId xmlns:a16="http://schemas.microsoft.com/office/drawing/2014/main" id="{CE11B275-9E1B-0C8F-6279-E7DDB3BC7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93" r="-2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985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7A906-6069-E572-6E8B-D937ACF4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38837-7CCF-8EC1-C717-76A809BA0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Turnover was impacting team performance and ability to meet mission requirements. </a:t>
            </a:r>
          </a:p>
        </p:txBody>
      </p:sp>
    </p:spTree>
    <p:extLst>
      <p:ext uri="{BB962C8B-B14F-4D97-AF65-F5344CB8AC3E}">
        <p14:creationId xmlns:p14="http://schemas.microsoft.com/office/powerpoint/2010/main" val="58978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B5B98-F2EC-C186-3275-560102115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Literature</a:t>
            </a:r>
          </a:p>
        </p:txBody>
      </p:sp>
      <p:pic>
        <p:nvPicPr>
          <p:cNvPr id="5" name="Content Placeholder 4" descr="A row of computers in a library&#10;&#10;Description automatically generated">
            <a:extLst>
              <a:ext uri="{FF2B5EF4-FFF2-40B4-BE49-F238E27FC236}">
                <a16:creationId xmlns:a16="http://schemas.microsoft.com/office/drawing/2014/main" id="{D337FB65-D0D6-87A0-2B27-6595CD9BD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1916" y="1247794"/>
            <a:ext cx="7900421" cy="5157488"/>
          </a:xfrm>
        </p:spPr>
      </p:pic>
    </p:spTree>
    <p:extLst>
      <p:ext uri="{BB962C8B-B14F-4D97-AF65-F5344CB8AC3E}">
        <p14:creationId xmlns:p14="http://schemas.microsoft.com/office/powerpoint/2010/main" val="293896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ECCA-6051-11BC-D699-60F613B1F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296307"/>
            <a:ext cx="9404723" cy="1207640"/>
          </a:xfrm>
        </p:spPr>
        <p:txBody>
          <a:bodyPr/>
          <a:lstStyle/>
          <a:p>
            <a:pPr algn="ctr"/>
            <a:r>
              <a:rPr lang="en-US" dirty="0"/>
              <a:t>Information sharing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94C45-98A9-B92A-F052-E0D2A1E48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95663"/>
            <a:ext cx="8946541" cy="5069304"/>
          </a:xfrm>
        </p:spPr>
        <p:txBody>
          <a:bodyPr>
            <a:normAutofit fontScale="40000" lnSpcReduction="20000"/>
          </a:bodyPr>
          <a:lstStyle/>
          <a:p>
            <a:pPr marR="0">
              <a:buFont typeface="Wingdings" pitchFamily="2" charset="2"/>
              <a:buChar char="§"/>
            </a:pPr>
            <a:endParaRPr lang="en-US" sz="1000" b="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buFont typeface="Wingdings" pitchFamily="2" charset="2"/>
              <a:buChar char="§"/>
            </a:pPr>
            <a:r>
              <a:rPr lang="en-US" sz="70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Teams possess more information than individuals do, but additional information cannot improve performance unless shared. </a:t>
            </a:r>
          </a:p>
          <a:p>
            <a:pPr marR="0">
              <a:buFont typeface="Wingdings" pitchFamily="2" charset="2"/>
              <a:buChar char="§"/>
            </a:pPr>
            <a:endParaRPr lang="en-US" sz="2000" dirty="0"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buFont typeface="Wingdings" pitchFamily="2" charset="2"/>
              <a:buChar char="§"/>
            </a:pPr>
            <a:r>
              <a:rPr lang="en-US" sz="70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Information sharing markedly improves subjective performance measures but only weakly improves objective measures.</a:t>
            </a:r>
          </a:p>
          <a:p>
            <a:pPr marR="0">
              <a:buFont typeface="Wingdings" pitchFamily="2" charset="2"/>
              <a:buChar char="§"/>
            </a:pPr>
            <a:endParaRPr lang="en-US" sz="2000" dirty="0"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buFont typeface="Wingdings" pitchFamily="2" charset="2"/>
              <a:buChar char="§"/>
            </a:pPr>
            <a:r>
              <a:rPr lang="en-US" sz="70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“Teams often fail to share information when they most need to do so.”</a:t>
            </a:r>
          </a:p>
          <a:p>
            <a:pPr marR="0">
              <a:buFont typeface="Wingdings" pitchFamily="2" charset="2"/>
              <a:buChar char="§"/>
            </a:pPr>
            <a:endParaRPr lang="en-US" sz="7400" dirty="0"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500" b="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Mesmer-Magnus J and </a:t>
            </a:r>
            <a:r>
              <a:rPr lang="en-US" sz="3500" b="0" dirty="0" err="1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DeChurch</a:t>
            </a:r>
            <a:r>
              <a:rPr lang="en-US" sz="3500" b="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L. Information sharing and team performance: a meta-analysis. </a:t>
            </a:r>
            <a:r>
              <a:rPr lang="en-US" sz="3500" b="0" i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Journal of Applied Psychology</a:t>
            </a:r>
            <a:r>
              <a:rPr lang="en-US" sz="3500" b="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2009; 94 (2): 535-546. </a:t>
            </a:r>
            <a:r>
              <a:rPr lang="en-US" sz="3500" b="0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https://web-p-ebscohostcom.proxygw.wrlc.org/ehost/pdfviewer/pdfviewer?vid=0&amp;sid=dd77692e-b39d-40ef-b495-1c051a1a6365%40redis</a:t>
            </a:r>
            <a:endParaRPr lang="en-US" sz="3500" dirty="0">
              <a:solidFill>
                <a:srgbClr val="0000FF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19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56BC1-A532-82AD-B6C7-72DC5838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71545"/>
          </a:xfrm>
        </p:spPr>
        <p:txBody>
          <a:bodyPr/>
          <a:lstStyle/>
          <a:p>
            <a:pPr algn="ctr"/>
            <a:r>
              <a:rPr lang="en-US" dirty="0"/>
              <a:t>Types of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22527-B1E2-901A-AC09-25A09C2B9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24263"/>
            <a:ext cx="8946541" cy="4840704"/>
          </a:xfrm>
        </p:spPr>
        <p:txBody>
          <a:bodyPr>
            <a:normAutofit lnSpcReduction="10000"/>
          </a:bodyPr>
          <a:lstStyle/>
          <a:p>
            <a:pPr marR="0">
              <a:buFont typeface="Wingdings" pitchFamily="2" charset="2"/>
              <a:buChar char="§"/>
            </a:pPr>
            <a:r>
              <a:rPr lang="en-US" sz="2800" dirty="0">
                <a:effectLst/>
                <a:latin typeface="+mn-lt"/>
                <a:ea typeface="Calibri" panose="020F0502020204030204" pitchFamily="34" charset="0"/>
              </a:rPr>
              <a:t>“Training programs involving a single training strategy (i.e., information, demonstration, or practice) were just as effective as training programs that used multiple strategies.”</a:t>
            </a:r>
            <a:r>
              <a:rPr lang="en-US" sz="2800" dirty="0">
                <a:effectLst/>
                <a:latin typeface="+mn-lt"/>
              </a:rPr>
              <a:t> </a:t>
            </a:r>
          </a:p>
          <a:p>
            <a:pPr marR="0">
              <a:buFont typeface="Wingdings" pitchFamily="2" charset="2"/>
              <a:buChar char="§"/>
            </a:pPr>
            <a:endParaRPr lang="en-US" sz="2800" b="0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+mn-lt"/>
                <a:ea typeface="Calibri" panose="020F0502020204030204" pitchFamily="34" charset="0"/>
              </a:rPr>
              <a:t>T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</a:rPr>
              <a:t>raining involving feedback from a senior staff member to a junior staff member decreased effectiveness, (perhaps because a power differential can shift the focus from task to personal-related content)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US" sz="2400" b="0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Hughes A, Gregory M, Joseph D, et al. Saving lives: A meta-analysis of team training in healthcare. </a:t>
            </a:r>
            <a:r>
              <a:rPr lang="en-US" sz="12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Journal of Applied Psychology</a:t>
            </a:r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2016; 101 (9): 1266. </a:t>
            </a:r>
            <a:r>
              <a:rPr lang="en-US" sz="12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https://</a:t>
            </a:r>
            <a:r>
              <a:rPr lang="en-US" sz="1200" u="sng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www.proquest.com</a:t>
            </a:r>
            <a:r>
              <a:rPr lang="en-US" sz="12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1200" u="sng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docview</a:t>
            </a:r>
            <a:r>
              <a:rPr lang="en-US" sz="12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/2394160740?pq-origsite=primo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400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Master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NCIRD-2016-9b">
  <a:themeElements>
    <a:clrScheme name="colors-cdc-2016">
      <a:dk1>
        <a:srgbClr val="0B40A5"/>
      </a:dk1>
      <a:lt1>
        <a:srgbClr val="FFFFFF"/>
      </a:lt1>
      <a:dk2>
        <a:srgbClr val="3B495B"/>
      </a:dk2>
      <a:lt2>
        <a:srgbClr val="3A485A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IRD-2016-9b" id="{C72C50AE-E64E-4C93-A1D5-08358D5E7A36}" vid="{BC44D0F9-662E-4239-B54B-CC907E7FC48E}"/>
    </a:ext>
  </a:extLst>
</a:theme>
</file>

<file path=ppt/theme/theme4.xml><?xml version="1.0" encoding="utf-8"?>
<a:theme xmlns:a="http://schemas.openxmlformats.org/drawingml/2006/main" name="NCIRD-2016-9b">
  <a:themeElements>
    <a:clrScheme name="colors-cdc-2016">
      <a:dk1>
        <a:srgbClr val="0B40A5"/>
      </a:dk1>
      <a:lt1>
        <a:srgbClr val="FFFFFF"/>
      </a:lt1>
      <a:dk2>
        <a:srgbClr val="3B495B"/>
      </a:dk2>
      <a:lt2>
        <a:srgbClr val="3A485A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IRD-2016-9b" id="{C72C50AE-E64E-4C93-A1D5-08358D5E7A36}" vid="{BC44D0F9-662E-4239-B54B-CC907E7FC48E}"/>
    </a:ext>
  </a:extLst>
</a:theme>
</file>

<file path=ppt/theme/theme5.xml><?xml version="1.0" encoding="utf-8"?>
<a:theme xmlns:a="http://schemas.openxmlformats.org/drawingml/2006/main" name="7_Master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BBDD672BAB240AE25E8C18386348A" ma:contentTypeVersion="5" ma:contentTypeDescription="Create a new document." ma:contentTypeScope="" ma:versionID="edb88f5c1ceec33db4cb0b7c993a8ce5">
  <xsd:schema xmlns:xsd="http://www.w3.org/2001/XMLSchema" xmlns:xs="http://www.w3.org/2001/XMLSchema" xmlns:p="http://schemas.microsoft.com/office/2006/metadata/properties" xmlns:ns1="http://schemas.microsoft.com/sharepoint/v3" xmlns:ns2="b22f8f74-215c-4154-9939-bd29e4e8980e" targetNamespace="http://schemas.microsoft.com/office/2006/metadata/properties" ma:root="true" ma:fieldsID="5b851cb5bcdff340b09bfb219dc0c9f3" ns1:_="" ns2:_="">
    <xsd:import namespace="http://schemas.microsoft.com/sharepoint/v3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_dlc_DocId xmlns="b22f8f74-215c-4154-9939-bd29e4e8980e">XRUYQT3274NZ-681238054-2033</_dlc_DocId>
    <_dlc_DocIdUrl xmlns="b22f8f74-215c-4154-9939-bd29e4e8980e">
      <Url>https://supportservices.jobcorps.gov/health/_layouts/15/DocIdRedir.aspx?ID=XRUYQT3274NZ-681238054-2033</Url>
      <Description>XRUYQT3274NZ-681238054-2033</Description>
    </_dlc_DocIdUrl>
    <PublishingExpiration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B83E79F-3C90-45A9-B6C2-47466A0D8059}"/>
</file>

<file path=customXml/itemProps2.xml><?xml version="1.0" encoding="utf-8"?>
<ds:datastoreItem xmlns:ds="http://schemas.openxmlformats.org/officeDocument/2006/customXml" ds:itemID="{DA439F34-5FC7-458C-B993-69103DEE9F3E}"/>
</file>

<file path=customXml/itemProps3.xml><?xml version="1.0" encoding="utf-8"?>
<ds:datastoreItem xmlns:ds="http://schemas.openxmlformats.org/officeDocument/2006/customXml" ds:itemID="{F56DD308-9C40-4B08-88C7-B2168665A5FB}"/>
</file>

<file path=customXml/itemProps4.xml><?xml version="1.0" encoding="utf-8"?>
<ds:datastoreItem xmlns:ds="http://schemas.openxmlformats.org/officeDocument/2006/customXml" ds:itemID="{819275CA-2072-4C02-9B89-36B99F81EC0D}"/>
</file>

<file path=docProps/app.xml><?xml version="1.0" encoding="utf-8"?>
<Properties xmlns="http://schemas.openxmlformats.org/officeDocument/2006/extended-properties" xmlns:vt="http://schemas.openxmlformats.org/officeDocument/2006/docPropsVTypes">
  <TotalTime>24921</TotalTime>
  <Words>1455</Words>
  <Application>Microsoft Office PowerPoint</Application>
  <PresentationFormat>Widescreen</PresentationFormat>
  <Paragraphs>199</Paragraphs>
  <Slides>38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4" baseType="lpstr">
      <vt:lpstr>Arial</vt:lpstr>
      <vt:lpstr>Avenir Book</vt:lpstr>
      <vt:lpstr>Avenir Medium</vt:lpstr>
      <vt:lpstr>Calibri</vt:lpstr>
      <vt:lpstr>Calibri Light</vt:lpstr>
      <vt:lpstr>Google Sans</vt:lpstr>
      <vt:lpstr>Myriad Web Pro</vt:lpstr>
      <vt:lpstr>Times New Roman</vt:lpstr>
      <vt:lpstr>Wingdings</vt:lpstr>
      <vt:lpstr>1_Office Theme</vt:lpstr>
      <vt:lpstr>6_Master</vt:lpstr>
      <vt:lpstr>3_NCIRD-2016-9b</vt:lpstr>
      <vt:lpstr>NCIRD-2016-9b</vt:lpstr>
      <vt:lpstr>7_Master</vt:lpstr>
      <vt:lpstr>Office Theme</vt:lpstr>
      <vt:lpstr>think-cell Slide</vt:lpstr>
      <vt:lpstr>Job Corps Center Physician Monthly Teleconference</vt:lpstr>
      <vt:lpstr>Guest speaker</vt:lpstr>
      <vt:lpstr>A Quality Improvement Project at  Penobscot Job Corps Academy</vt:lpstr>
      <vt:lpstr>Outline</vt:lpstr>
      <vt:lpstr>History</vt:lpstr>
      <vt:lpstr> The problem</vt:lpstr>
      <vt:lpstr>Literature</vt:lpstr>
      <vt:lpstr>Information sharing  </vt:lpstr>
      <vt:lpstr>Types of training</vt:lpstr>
      <vt:lpstr>Needs Assessment</vt:lpstr>
      <vt:lpstr>Which interventions?</vt:lpstr>
      <vt:lpstr>Changes Implemented </vt:lpstr>
      <vt:lpstr>1. Structured Team Meetings</vt:lpstr>
      <vt:lpstr>Set the weekly agenda</vt:lpstr>
      <vt:lpstr>2. Assign leads for complex team tasks</vt:lpstr>
      <vt:lpstr>3. Shared training responsibility</vt:lpstr>
      <vt:lpstr>What changed?</vt:lpstr>
      <vt:lpstr>Performance indicators</vt:lpstr>
      <vt:lpstr>PowerPoint Presentation</vt:lpstr>
      <vt:lpstr>Questions or comments?</vt:lpstr>
      <vt:lpstr>PowerPoint Presentation</vt:lpstr>
      <vt:lpstr>Heat-related illness </vt:lpstr>
      <vt:lpstr>PowerPoint Presentation</vt:lpstr>
      <vt:lpstr>AirNow </vt:lpstr>
      <vt:lpstr>Air Quality</vt:lpstr>
      <vt:lpstr>Physical activity</vt:lpstr>
      <vt:lpstr>Actions</vt:lpstr>
      <vt:lpstr>CDC Recommendations for skin cancer prevention:</vt:lpstr>
      <vt:lpstr>Center Physician’s Desk Reference Guide</vt:lpstr>
      <vt:lpstr>Nonalcoholic fatty liver disease (NAFLD) Nonalcoholic steatohepatitis (NASH)</vt:lpstr>
      <vt:lpstr>Classification of obesity</vt:lpstr>
      <vt:lpstr>Laboratory studies for obesity</vt:lpstr>
      <vt:lpstr>Molluscum contagiosum</vt:lpstr>
      <vt:lpstr>Molluscum contagiosum treatment</vt:lpstr>
      <vt:lpstr>Molluscum contagiosum First FDA-approved treatment</vt:lpstr>
      <vt:lpstr>Reactive infectious mucocutaneous eruption (RIME)</vt:lpstr>
      <vt:lpstr>Open Forum</vt:lpstr>
      <vt:lpstr>                Job Corps Center Physician Monthly Teleconference Next call: Wednesday, August 30th, 2023 Note 5th Wednesday of the month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Corps Center Physicians Monthly Teleconference</dc:title>
  <dc:creator>Sara Mackenzie</dc:creator>
  <cp:lastModifiedBy>Carolina Valdenegro</cp:lastModifiedBy>
  <cp:revision>508</cp:revision>
  <dcterms:created xsi:type="dcterms:W3CDTF">2021-01-27T15:35:33Z</dcterms:created>
  <dcterms:modified xsi:type="dcterms:W3CDTF">2024-02-28T19:09:25Z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0x010100321BBDD672BAB240AE25E8C18386348A</vt:lpwstr>
  </property>
  <property fmtid="{D5CDD505-2E9C-101B-9397-08002B2CF9AE}" pid="3" name="_dlc_DocIdItemGuid">
    <vt:lpwstr>e47ba952-3a63-4786-a75a-f7255e471d40</vt:lpwstr>
  </property>
</Properties>
</file>