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1" r:id="rId6"/>
  </p:sldMasterIdLst>
  <p:notesMasterIdLst>
    <p:notesMasterId r:id="rId50"/>
  </p:notesMasterIdLst>
  <p:sldIdLst>
    <p:sldId id="261" r:id="rId7"/>
    <p:sldId id="424" r:id="rId8"/>
    <p:sldId id="416" r:id="rId9"/>
    <p:sldId id="427" r:id="rId10"/>
    <p:sldId id="425" r:id="rId11"/>
    <p:sldId id="414" r:id="rId12"/>
    <p:sldId id="758" r:id="rId13"/>
    <p:sldId id="426" r:id="rId14"/>
    <p:sldId id="415" r:id="rId15"/>
    <p:sldId id="420" r:id="rId16"/>
    <p:sldId id="421" r:id="rId17"/>
    <p:sldId id="419" r:id="rId18"/>
    <p:sldId id="417" r:id="rId19"/>
    <p:sldId id="759" r:id="rId20"/>
    <p:sldId id="418" r:id="rId21"/>
    <p:sldId id="422" r:id="rId22"/>
    <p:sldId id="428" r:id="rId23"/>
    <p:sldId id="423" r:id="rId24"/>
    <p:sldId id="757" r:id="rId25"/>
    <p:sldId id="770" r:id="rId26"/>
    <p:sldId id="771" r:id="rId27"/>
    <p:sldId id="763" r:id="rId28"/>
    <p:sldId id="795" r:id="rId29"/>
    <p:sldId id="768" r:id="rId30"/>
    <p:sldId id="760" r:id="rId31"/>
    <p:sldId id="764" r:id="rId32"/>
    <p:sldId id="761" r:id="rId33"/>
    <p:sldId id="767" r:id="rId34"/>
    <p:sldId id="793" r:id="rId35"/>
    <p:sldId id="769" r:id="rId36"/>
    <p:sldId id="794" r:id="rId37"/>
    <p:sldId id="765" r:id="rId38"/>
    <p:sldId id="766" r:id="rId39"/>
    <p:sldId id="762" r:id="rId40"/>
    <p:sldId id="731" r:id="rId41"/>
    <p:sldId id="721" r:id="rId42"/>
    <p:sldId id="792" r:id="rId43"/>
    <p:sldId id="772" r:id="rId44"/>
    <p:sldId id="756" r:id="rId45"/>
    <p:sldId id="429" r:id="rId46"/>
    <p:sldId id="409" r:id="rId47"/>
    <p:sldId id="270" r:id="rId48"/>
    <p:sldId id="41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424"/>
            <p14:sldId id="416"/>
            <p14:sldId id="427"/>
            <p14:sldId id="425"/>
            <p14:sldId id="414"/>
            <p14:sldId id="758"/>
            <p14:sldId id="426"/>
            <p14:sldId id="415"/>
            <p14:sldId id="420"/>
            <p14:sldId id="421"/>
            <p14:sldId id="419"/>
            <p14:sldId id="417"/>
            <p14:sldId id="759"/>
            <p14:sldId id="418"/>
            <p14:sldId id="422"/>
            <p14:sldId id="428"/>
            <p14:sldId id="423"/>
            <p14:sldId id="757"/>
            <p14:sldId id="770"/>
            <p14:sldId id="771"/>
            <p14:sldId id="763"/>
            <p14:sldId id="795"/>
            <p14:sldId id="768"/>
            <p14:sldId id="760"/>
            <p14:sldId id="764"/>
            <p14:sldId id="761"/>
            <p14:sldId id="767"/>
            <p14:sldId id="793"/>
            <p14:sldId id="769"/>
            <p14:sldId id="794"/>
            <p14:sldId id="765"/>
            <p14:sldId id="766"/>
            <p14:sldId id="762"/>
            <p14:sldId id="731"/>
            <p14:sldId id="721"/>
            <p14:sldId id="792"/>
            <p14:sldId id="772"/>
            <p14:sldId id="756"/>
            <p14:sldId id="429"/>
            <p14:sldId id="409"/>
            <p14:sldId id="270"/>
            <p14:sldId id="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3333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3D20D-A5C5-4D54-BC2F-6892C0B291AF}" v="321" dt="2024-07-24T03:34:19.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3" autoAdjust="0"/>
    <p:restoredTop sz="78625" autoAdjust="0"/>
  </p:normalViewPr>
  <p:slideViewPr>
    <p:cSldViewPr snapToGrid="0">
      <p:cViewPr varScale="1">
        <p:scale>
          <a:sx n="55" d="100"/>
          <a:sy n="55" d="100"/>
        </p:scale>
        <p:origin x="900" y="104"/>
      </p:cViewPr>
      <p:guideLst/>
    </p:cSldViewPr>
  </p:slideViewPr>
  <p:notesTextViewPr>
    <p:cViewPr>
      <p:scale>
        <a:sx n="1" d="1"/>
        <a:sy n="1" d="1"/>
      </p:scale>
      <p:origin x="0" y="0"/>
    </p:cViewPr>
  </p:notesTextViewPr>
  <p:sorterViewPr>
    <p:cViewPr varScale="1">
      <p:scale>
        <a:sx n="100" d="100"/>
        <a:sy n="100" d="100"/>
      </p:scale>
      <p:origin x="0" y="-12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8" Type="http://schemas.openxmlformats.org/officeDocument/2006/relationships/customXml" Target="../customXml/item2.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ustomXml" Target="../customXml/item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6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7/24/2024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16</a:t>
            </a:fld>
            <a:endParaRPr lang="en-US" dirty="0"/>
          </a:p>
        </p:txBody>
      </p:sp>
    </p:spTree>
    <p:extLst>
      <p:ext uri="{BB962C8B-B14F-4D97-AF65-F5344CB8AC3E}">
        <p14:creationId xmlns:p14="http://schemas.microsoft.com/office/powerpoint/2010/main" val="345381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17</a:t>
            </a:fld>
            <a:endParaRPr lang="en-US" dirty="0"/>
          </a:p>
        </p:txBody>
      </p:sp>
    </p:spTree>
    <p:extLst>
      <p:ext uri="{BB962C8B-B14F-4D97-AF65-F5344CB8AC3E}">
        <p14:creationId xmlns:p14="http://schemas.microsoft.com/office/powerpoint/2010/main" val="379101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D3039DFC-25B5-D777-598A-748C87C80470}"/>
              </a:ext>
            </a:extLst>
          </p:cNvPr>
          <p:cNvSpPr>
            <a:spLocks noGrp="1" noRot="1" noChangeAspect="1" noTextEdit="1"/>
          </p:cNvSpPr>
          <p:nvPr>
            <p:ph type="sldImg"/>
          </p:nvPr>
        </p:nvSpPr>
        <p:spPr>
          <a:ln/>
        </p:spPr>
      </p:sp>
      <p:sp>
        <p:nvSpPr>
          <p:cNvPr id="192515" name="Notes Placeholder 2">
            <a:extLst>
              <a:ext uri="{FF2B5EF4-FFF2-40B4-BE49-F238E27FC236}">
                <a16:creationId xmlns:a16="http://schemas.microsoft.com/office/drawing/2014/main" id="{D53BBF57-E765-6F41-D275-CA55F565CF8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22</a:t>
            </a:fld>
            <a:endParaRPr lang="en-US" dirty="0"/>
          </a:p>
        </p:txBody>
      </p:sp>
    </p:spTree>
    <p:extLst>
      <p:ext uri="{BB962C8B-B14F-4D97-AF65-F5344CB8AC3E}">
        <p14:creationId xmlns:p14="http://schemas.microsoft.com/office/powerpoint/2010/main" val="146051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23</a:t>
            </a:fld>
            <a:endParaRPr lang="en-US" dirty="0"/>
          </a:p>
        </p:txBody>
      </p:sp>
    </p:spTree>
    <p:extLst>
      <p:ext uri="{BB962C8B-B14F-4D97-AF65-F5344CB8AC3E}">
        <p14:creationId xmlns:p14="http://schemas.microsoft.com/office/powerpoint/2010/main" val="93580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85E37C8B-1938-A302-CC96-EFBFCDA425A7}"/>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a16="http://schemas.microsoft.com/office/drawing/2014/main" id="{39FAE8D4-F04C-C850-39BF-54261EE188E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0AA2BBF6-28A0-B096-F7CF-DC2D1AED3D57}"/>
              </a:ext>
            </a:extLst>
          </p:cNvPr>
          <p:cNvSpPr>
            <a:spLocks noGrp="1" noRot="1" noChangeAspect="1" noChangeArrowheads="1" noTextEdit="1"/>
          </p:cNvSpPr>
          <p:nvPr>
            <p:ph type="sldImg"/>
          </p:nvPr>
        </p:nvSpPr>
        <p:spPr>
          <a:ln/>
        </p:spPr>
      </p:sp>
      <p:sp>
        <p:nvSpPr>
          <p:cNvPr id="162819" name="Notes Placeholder 2">
            <a:extLst>
              <a:ext uri="{FF2B5EF4-FFF2-40B4-BE49-F238E27FC236}">
                <a16:creationId xmlns:a16="http://schemas.microsoft.com/office/drawing/2014/main" id="{CB977532-ED97-5F6A-E5E7-8FA2C671946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9BBADFD6-D383-5091-71C2-8DCDABBBBA5E}"/>
              </a:ext>
            </a:extLst>
          </p:cNvPr>
          <p:cNvSpPr>
            <a:spLocks noGrp="1" noRot="1" noChangeAspect="1" noChangeArrowheads="1" noTextEdit="1"/>
          </p:cNvSpPr>
          <p:nvPr>
            <p:ph type="sldImg"/>
          </p:nvPr>
        </p:nvSpPr>
        <p:spPr>
          <a:ln/>
        </p:spPr>
      </p:sp>
      <p:sp>
        <p:nvSpPr>
          <p:cNvPr id="158723" name="Notes Placeholder 2">
            <a:extLst>
              <a:ext uri="{FF2B5EF4-FFF2-40B4-BE49-F238E27FC236}">
                <a16:creationId xmlns:a16="http://schemas.microsoft.com/office/drawing/2014/main" id="{4B80F318-DAEA-D118-9BEC-3D79432CE1B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DB732450-37A3-B3C3-8455-4120CA0DAF38}"/>
              </a:ext>
            </a:extLst>
          </p:cNvPr>
          <p:cNvSpPr>
            <a:spLocks noGrp="1" noRot="1" noChangeAspect="1" noChangeArrowheads="1" noTextEdit="1"/>
          </p:cNvSpPr>
          <p:nvPr>
            <p:ph type="sldImg"/>
          </p:nvPr>
        </p:nvSpPr>
        <p:spPr>
          <a:ln/>
        </p:spPr>
      </p:sp>
      <p:sp>
        <p:nvSpPr>
          <p:cNvPr id="156675" name="Notes Placeholder 2">
            <a:extLst>
              <a:ext uri="{FF2B5EF4-FFF2-40B4-BE49-F238E27FC236}">
                <a16:creationId xmlns:a16="http://schemas.microsoft.com/office/drawing/2014/main" id="{7A3BAF29-AD02-7588-FFFC-233BE106C71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68AFF8F5-3E58-469C-1F5A-51EEA37900B0}"/>
              </a:ext>
            </a:extLst>
          </p:cNvPr>
          <p:cNvSpPr>
            <a:spLocks noGrp="1" noRot="1" noChangeAspect="1" noChangeArrowheads="1" noTextEdit="1"/>
          </p:cNvSpPr>
          <p:nvPr>
            <p:ph type="sldImg"/>
          </p:nvPr>
        </p:nvSpPr>
        <p:spPr>
          <a:ln/>
        </p:spPr>
      </p:sp>
      <p:sp>
        <p:nvSpPr>
          <p:cNvPr id="168963" name="Notes Placeholder 2">
            <a:extLst>
              <a:ext uri="{FF2B5EF4-FFF2-40B4-BE49-F238E27FC236}">
                <a16:creationId xmlns:a16="http://schemas.microsoft.com/office/drawing/2014/main" id="{D9335599-6F5D-B544-203C-9F2B8AE1440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a:t>
            </a:fld>
            <a:endParaRPr lang="en-US" dirty="0"/>
          </a:p>
        </p:txBody>
      </p:sp>
    </p:spTree>
    <p:extLst>
      <p:ext uri="{BB962C8B-B14F-4D97-AF65-F5344CB8AC3E}">
        <p14:creationId xmlns:p14="http://schemas.microsoft.com/office/powerpoint/2010/main" val="59829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5"/>
          </p:nvPr>
        </p:nvSpPr>
        <p:spPr/>
        <p:txBody>
          <a:bodyPr/>
          <a:lstStyle/>
          <a:p>
            <a:fld id="{884D3DB7-ABF3-401D-AF1F-9727A735F494}" type="slidenum">
              <a:rPr lang="en-US" smtClean="0"/>
              <a:t>41</a:t>
            </a:fld>
            <a:endParaRPr lang="en-US" dirty="0"/>
          </a:p>
        </p:txBody>
      </p:sp>
    </p:spTree>
    <p:extLst>
      <p:ext uri="{BB962C8B-B14F-4D97-AF65-F5344CB8AC3E}">
        <p14:creationId xmlns:p14="http://schemas.microsoft.com/office/powerpoint/2010/main" val="255147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7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4</a:t>
            </a:fld>
            <a:endParaRPr lang="en-US" dirty="0"/>
          </a:p>
        </p:txBody>
      </p:sp>
    </p:spTree>
    <p:extLst>
      <p:ext uri="{BB962C8B-B14F-4D97-AF65-F5344CB8AC3E}">
        <p14:creationId xmlns:p14="http://schemas.microsoft.com/office/powerpoint/2010/main" val="275748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5</a:t>
            </a:fld>
            <a:endParaRPr lang="en-US" dirty="0"/>
          </a:p>
        </p:txBody>
      </p:sp>
    </p:spTree>
    <p:extLst>
      <p:ext uri="{BB962C8B-B14F-4D97-AF65-F5344CB8AC3E}">
        <p14:creationId xmlns:p14="http://schemas.microsoft.com/office/powerpoint/2010/main" val="180903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6</a:t>
            </a:fld>
            <a:endParaRPr lang="en-US" dirty="0"/>
          </a:p>
        </p:txBody>
      </p:sp>
    </p:spTree>
    <p:extLst>
      <p:ext uri="{BB962C8B-B14F-4D97-AF65-F5344CB8AC3E}">
        <p14:creationId xmlns:p14="http://schemas.microsoft.com/office/powerpoint/2010/main" val="371872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7</a:t>
            </a:fld>
            <a:endParaRPr lang="en-US" dirty="0"/>
          </a:p>
        </p:txBody>
      </p:sp>
    </p:spTree>
    <p:extLst>
      <p:ext uri="{BB962C8B-B14F-4D97-AF65-F5344CB8AC3E}">
        <p14:creationId xmlns:p14="http://schemas.microsoft.com/office/powerpoint/2010/main" val="305068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8</a:t>
            </a:fld>
            <a:endParaRPr lang="en-US" dirty="0"/>
          </a:p>
        </p:txBody>
      </p:sp>
    </p:spTree>
    <p:extLst>
      <p:ext uri="{BB962C8B-B14F-4D97-AF65-F5344CB8AC3E}">
        <p14:creationId xmlns:p14="http://schemas.microsoft.com/office/powerpoint/2010/main" val="18919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10</a:t>
            </a:fld>
            <a:endParaRPr lang="en-US" dirty="0"/>
          </a:p>
        </p:txBody>
      </p:sp>
    </p:spTree>
    <p:extLst>
      <p:ext uri="{BB962C8B-B14F-4D97-AF65-F5344CB8AC3E}">
        <p14:creationId xmlns:p14="http://schemas.microsoft.com/office/powerpoint/2010/main" val="340180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14</a:t>
            </a:fld>
            <a:endParaRPr lang="en-US" dirty="0"/>
          </a:p>
        </p:txBody>
      </p:sp>
    </p:spTree>
    <p:extLst>
      <p:ext uri="{BB962C8B-B14F-4D97-AF65-F5344CB8AC3E}">
        <p14:creationId xmlns:p14="http://schemas.microsoft.com/office/powerpoint/2010/main" val="382646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7/24/2024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31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7675" y="273053"/>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305398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946865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61286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059" y="266700"/>
            <a:ext cx="2492964"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1172" y="266700"/>
            <a:ext cx="7298267"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1799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5071890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451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58581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33973" y="1676400"/>
            <a:ext cx="448921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03811" y="1676400"/>
            <a:ext cx="448921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9720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4430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74853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20118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7/24/2024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1FCCD90F-FE9B-3B67-0CCA-BF20E846BC6E}"/>
              </a:ext>
            </a:extLst>
          </p:cNvPr>
          <p:cNvSpPr>
            <a:spLocks noChangeShapeType="1"/>
          </p:cNvSpPr>
          <p:nvPr/>
        </p:nvSpPr>
        <p:spPr bwMode="auto">
          <a:xfrm>
            <a:off x="30104" y="1371600"/>
            <a:ext cx="10641659" cy="0"/>
          </a:xfrm>
          <a:prstGeom prst="line">
            <a:avLst/>
          </a:prstGeom>
          <a:noFill/>
          <a:ln w="50800">
            <a:solidFill>
              <a:schemeClr val="accent2"/>
            </a:solidFill>
            <a:round/>
            <a:headEnd/>
            <a:tailEnd/>
          </a:ln>
          <a:effectLst/>
        </p:spPr>
        <p:txBody>
          <a:bodyPr wrap="none" anchor="ctr"/>
          <a:lstStyle/>
          <a:p>
            <a:pPr>
              <a:defRPr/>
            </a:pPr>
            <a:endParaRPr lang="en-US" sz="1800"/>
          </a:p>
        </p:txBody>
      </p:sp>
      <p:sp>
        <p:nvSpPr>
          <p:cNvPr id="2051" name="Rectangle 3">
            <a:extLst>
              <a:ext uri="{FF2B5EF4-FFF2-40B4-BE49-F238E27FC236}">
                <a16:creationId xmlns:a16="http://schemas.microsoft.com/office/drawing/2014/main" id="{CDC694B3-785F-5A5B-D417-608C32A4B315}"/>
              </a:ext>
            </a:extLst>
          </p:cNvPr>
          <p:cNvSpPr>
            <a:spLocks noGrp="1" noChangeArrowheads="1"/>
          </p:cNvSpPr>
          <p:nvPr>
            <p:ph type="title"/>
          </p:nvPr>
        </p:nvSpPr>
        <p:spPr bwMode="auto">
          <a:xfrm>
            <a:off x="521171" y="266700"/>
            <a:ext cx="921173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1E2C5B6D-12E3-F416-4E10-929CDA4B57AA}"/>
              </a:ext>
            </a:extLst>
          </p:cNvPr>
          <p:cNvSpPr>
            <a:spLocks noGrp="1" noChangeArrowheads="1"/>
          </p:cNvSpPr>
          <p:nvPr>
            <p:ph type="body" idx="1"/>
          </p:nvPr>
        </p:nvSpPr>
        <p:spPr bwMode="auto">
          <a:xfrm>
            <a:off x="1333971" y="1676400"/>
            <a:ext cx="915905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70926513"/>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med"/>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9.xml"/><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9.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7.jpg"/></Relationships>
</file>

<file path=ppt/slides/_rels/slide4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meet.goto.com/install" TargetMode="External"/><Relationship Id="rId5" Type="http://schemas.openxmlformats.org/officeDocument/2006/relationships/hyperlink" Target="tel:+15713173122,,347061669" TargetMode="External"/><Relationship Id="rId4" Type="http://schemas.openxmlformats.org/officeDocument/2006/relationships/hyperlink" Target="https://meet.goto.com/34706166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b="1" dirty="0">
                <a:solidFill>
                  <a:srgbClr val="C00000"/>
                </a:solidFill>
                <a:latin typeface="Calibri"/>
                <a:ea typeface="Calibri"/>
                <a:cs typeface="Calibri"/>
                <a:sym typeface="Calibri"/>
              </a:rPr>
              <a:t>Job Corps Center Physician</a:t>
            </a:r>
            <a:br>
              <a:rPr lang="en-US" sz="5400" b="1" dirty="0">
                <a:solidFill>
                  <a:srgbClr val="C00000"/>
                </a:solidFill>
                <a:latin typeface="Calibri"/>
                <a:ea typeface="Calibri"/>
                <a:cs typeface="Calibri"/>
                <a:sym typeface="Calibri"/>
              </a:rPr>
            </a:br>
            <a:r>
              <a:rPr lang="en-US" sz="5400" b="1" dirty="0">
                <a:solidFill>
                  <a:srgbClr val="C00000"/>
                </a:solidFill>
                <a:latin typeface="Calibri"/>
                <a:ea typeface="Calibri"/>
                <a:cs typeface="Calibri"/>
                <a:sym typeface="Calibri"/>
              </a:rPr>
              <a:t>Monthly Teleconference</a:t>
            </a:r>
            <a:endParaRPr lang="en-US" sz="5400" dirty="0">
              <a:solidFill>
                <a:srgbClr val="C00000"/>
              </a:solidFill>
            </a:endParaRPr>
          </a:p>
        </p:txBody>
      </p:sp>
      <p:sp>
        <p:nvSpPr>
          <p:cNvPr id="89" name="Google Shape;89;p13"/>
          <p:cNvSpPr txBox="1">
            <a:spLocks noGrp="1"/>
          </p:cNvSpPr>
          <p:nvPr>
            <p:ph type="subTitle" idx="1"/>
          </p:nvPr>
        </p:nvSpPr>
        <p:spPr>
          <a:xfrm>
            <a:off x="1276709" y="2518913"/>
            <a:ext cx="8964571" cy="3933645"/>
          </a:xfrm>
          <a:prstGeom prst="rect">
            <a:avLst/>
          </a:prstGeom>
          <a:noFill/>
          <a:ln>
            <a:noFill/>
          </a:ln>
        </p:spPr>
        <p:txBody>
          <a:bodyPr spcFirstLastPara="1" wrap="square" lIns="91425" tIns="45700" rIns="91425" bIns="45700" anchor="t" anchorCtr="0">
            <a:noAutofit/>
          </a:bodyPr>
          <a:lstStyle/>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r>
              <a:rPr lang="en-US" sz="4400" b="1" dirty="0"/>
              <a:t>Wednesday</a:t>
            </a:r>
            <a:r>
              <a:rPr lang="en-US" sz="4400" b="1"/>
              <a:t>, July 24</a:t>
            </a:r>
            <a:r>
              <a:rPr lang="en-US" sz="4400" b="1" baseline="30000"/>
              <a:t>th</a:t>
            </a:r>
            <a:r>
              <a:rPr lang="en-US" sz="4400" b="1" dirty="0"/>
              <a:t>, 2024</a:t>
            </a:r>
            <a:endParaRPr lang="en-US" sz="4400" dirty="0">
              <a:solidFill>
                <a:schemeClr val="tx1"/>
              </a:solidFill>
            </a:endParaRPr>
          </a:p>
        </p:txBody>
      </p:sp>
      <p:pic>
        <p:nvPicPr>
          <p:cNvPr id="1026" name="Picture 2" descr="Job Corps | Brands of the World™ | Download vector logos and logotypes">
            <a:extLst>
              <a:ext uri="{FF2B5EF4-FFF2-40B4-BE49-F238E27FC236}">
                <a16:creationId xmlns:a16="http://schemas.microsoft.com/office/drawing/2014/main" id="{D8ECD916-5D39-4C1C-130C-F0922C41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922" y="2518913"/>
            <a:ext cx="3033408" cy="303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EC64-60EF-C58F-9458-79DB482BA8D5}"/>
              </a:ext>
            </a:extLst>
          </p:cNvPr>
          <p:cNvSpPr>
            <a:spLocks noGrp="1"/>
          </p:cNvSpPr>
          <p:nvPr>
            <p:ph type="title"/>
          </p:nvPr>
        </p:nvSpPr>
        <p:spPr/>
        <p:txBody>
          <a:bodyPr/>
          <a:lstStyle/>
          <a:p>
            <a:r>
              <a:rPr lang="en-US" dirty="0">
                <a:solidFill>
                  <a:srgbClr val="C00000"/>
                </a:solidFill>
              </a:rPr>
              <a:t>Dengue fever</a:t>
            </a:r>
          </a:p>
        </p:txBody>
      </p:sp>
      <p:pic>
        <p:nvPicPr>
          <p:cNvPr id="4" name="Picture 2" descr="CDC Warns of Increased Risk of Dengue Fever">
            <a:extLst>
              <a:ext uri="{FF2B5EF4-FFF2-40B4-BE49-F238E27FC236}">
                <a16:creationId xmlns:a16="http://schemas.microsoft.com/office/drawing/2014/main" id="{C4D06323-93FC-DED5-2C36-5E5E1F466C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0292" y="2103844"/>
            <a:ext cx="5502008" cy="37728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ngue fever - Wikipedia">
            <a:extLst>
              <a:ext uri="{FF2B5EF4-FFF2-40B4-BE49-F238E27FC236}">
                <a16:creationId xmlns:a16="http://schemas.microsoft.com/office/drawing/2014/main" id="{C7323C91-1BCD-CDB1-40D8-81F7680A3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704" y="899362"/>
            <a:ext cx="5502008" cy="497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3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EC64-60EF-C58F-9458-79DB482BA8D5}"/>
              </a:ext>
            </a:extLst>
          </p:cNvPr>
          <p:cNvSpPr>
            <a:spLocks noGrp="1"/>
          </p:cNvSpPr>
          <p:nvPr>
            <p:ph type="title"/>
          </p:nvPr>
        </p:nvSpPr>
        <p:spPr/>
        <p:txBody>
          <a:bodyPr/>
          <a:lstStyle/>
          <a:p>
            <a:r>
              <a:rPr lang="en-US">
                <a:solidFill>
                  <a:srgbClr val="C00000"/>
                </a:solidFill>
              </a:rPr>
              <a:t>Dengue hemorrhagic fever </a:t>
            </a:r>
            <a:r>
              <a:rPr lang="en-US" dirty="0">
                <a:solidFill>
                  <a:srgbClr val="C00000"/>
                </a:solidFill>
              </a:rPr>
              <a:t>warning signs</a:t>
            </a:r>
          </a:p>
        </p:txBody>
      </p:sp>
      <p:sp>
        <p:nvSpPr>
          <p:cNvPr id="3" name="Content Placeholder 2">
            <a:extLst>
              <a:ext uri="{FF2B5EF4-FFF2-40B4-BE49-F238E27FC236}">
                <a16:creationId xmlns:a16="http://schemas.microsoft.com/office/drawing/2014/main" id="{417E41DA-8BAC-13E5-C4B7-C71589E1A2A2}"/>
              </a:ext>
            </a:extLst>
          </p:cNvPr>
          <p:cNvSpPr>
            <a:spLocks noGrp="1"/>
          </p:cNvSpPr>
          <p:nvPr>
            <p:ph idx="1"/>
          </p:nvPr>
        </p:nvSpPr>
        <p:spPr/>
        <p:txBody>
          <a:bodyPr/>
          <a:lstStyle/>
          <a:p>
            <a:pPr algn="l">
              <a:buFont typeface="Arial" panose="020B0604020202020204" pitchFamily="34" charset="0"/>
              <a:buChar char="•"/>
            </a:pPr>
            <a:r>
              <a:rPr lang="en-US" b="0" i="0" dirty="0">
                <a:solidFill>
                  <a:srgbClr val="202124"/>
                </a:solidFill>
                <a:effectLst/>
                <a:highlight>
                  <a:srgbClr val="FFFFFF"/>
                </a:highlight>
                <a:latin typeface="Google Sans"/>
              </a:rPr>
              <a:t>Abdominal pain or tenderness.</a:t>
            </a:r>
          </a:p>
          <a:p>
            <a:pPr algn="l">
              <a:buFont typeface="Arial" panose="020B0604020202020204" pitchFamily="34" charset="0"/>
              <a:buChar char="•"/>
            </a:pPr>
            <a:r>
              <a:rPr lang="en-US" b="0" i="0" dirty="0">
                <a:solidFill>
                  <a:srgbClr val="202124"/>
                </a:solidFill>
                <a:effectLst/>
                <a:highlight>
                  <a:srgbClr val="FFFFFF"/>
                </a:highlight>
                <a:latin typeface="Google Sans"/>
              </a:rPr>
              <a:t>Persistent vomiting.</a:t>
            </a:r>
          </a:p>
          <a:p>
            <a:pPr algn="l">
              <a:buFont typeface="Arial" panose="020B0604020202020204" pitchFamily="34" charset="0"/>
              <a:buChar char="•"/>
            </a:pPr>
            <a:r>
              <a:rPr lang="en-US" b="0" i="0" dirty="0">
                <a:solidFill>
                  <a:srgbClr val="202124"/>
                </a:solidFill>
                <a:effectLst/>
                <a:highlight>
                  <a:srgbClr val="FFFFFF"/>
                </a:highlight>
                <a:latin typeface="Google Sans"/>
              </a:rPr>
              <a:t>Clinical fluid accumulation.</a:t>
            </a:r>
          </a:p>
          <a:p>
            <a:pPr algn="l">
              <a:buFont typeface="Arial" panose="020B0604020202020204" pitchFamily="34" charset="0"/>
              <a:buChar char="•"/>
            </a:pPr>
            <a:r>
              <a:rPr lang="en-US" b="0" i="0" dirty="0">
                <a:solidFill>
                  <a:srgbClr val="202124"/>
                </a:solidFill>
                <a:effectLst/>
                <a:highlight>
                  <a:srgbClr val="FFFFFF"/>
                </a:highlight>
                <a:latin typeface="Google Sans"/>
              </a:rPr>
              <a:t>Mucosal bleeding.</a:t>
            </a:r>
          </a:p>
          <a:p>
            <a:pPr algn="l">
              <a:buFont typeface="Arial" panose="020B0604020202020204" pitchFamily="34" charset="0"/>
              <a:buChar char="•"/>
            </a:pPr>
            <a:r>
              <a:rPr lang="en-US" b="0" i="0" dirty="0">
                <a:solidFill>
                  <a:srgbClr val="202124"/>
                </a:solidFill>
                <a:effectLst/>
                <a:highlight>
                  <a:srgbClr val="FFFFFF"/>
                </a:highlight>
                <a:latin typeface="Google Sans"/>
              </a:rPr>
              <a:t>Lethargy or restlessness.</a:t>
            </a:r>
          </a:p>
          <a:p>
            <a:pPr algn="l">
              <a:buFont typeface="Arial" panose="020B0604020202020204" pitchFamily="34" charset="0"/>
              <a:buChar char="•"/>
            </a:pPr>
            <a:r>
              <a:rPr lang="en-US" b="0" i="0" dirty="0">
                <a:solidFill>
                  <a:srgbClr val="202124"/>
                </a:solidFill>
                <a:effectLst/>
                <a:highlight>
                  <a:srgbClr val="FFFFFF"/>
                </a:highlight>
                <a:latin typeface="Google Sans"/>
              </a:rPr>
              <a:t>Liver enlargement &gt; 2 cm.</a:t>
            </a:r>
          </a:p>
          <a:p>
            <a:pPr algn="l">
              <a:buFont typeface="Arial" panose="020B0604020202020204" pitchFamily="34" charset="0"/>
              <a:buChar char="•"/>
            </a:pPr>
            <a:r>
              <a:rPr lang="en-US" b="0" i="0" dirty="0">
                <a:solidFill>
                  <a:srgbClr val="202124"/>
                </a:solidFill>
                <a:effectLst/>
                <a:highlight>
                  <a:srgbClr val="FFFFFF"/>
                </a:highlight>
                <a:latin typeface="Google Sans"/>
              </a:rPr>
              <a:t>Laboratory finding of increasing hematocrit concurrent with rapid decrease in platelet count.</a:t>
            </a:r>
          </a:p>
          <a:p>
            <a:endParaRPr lang="en-US" dirty="0"/>
          </a:p>
        </p:txBody>
      </p:sp>
    </p:spTree>
    <p:extLst>
      <p:ext uri="{BB962C8B-B14F-4D97-AF65-F5344CB8AC3E}">
        <p14:creationId xmlns:p14="http://schemas.microsoft.com/office/powerpoint/2010/main" val="372367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A68C7-FE60-9BE3-B1B6-B55C666203B9}"/>
              </a:ext>
            </a:extLst>
          </p:cNvPr>
          <p:cNvPicPr>
            <a:picLocks noChangeAspect="1"/>
          </p:cNvPicPr>
          <p:nvPr/>
        </p:nvPicPr>
        <p:blipFill>
          <a:blip r:embed="rId2"/>
          <a:stretch>
            <a:fillRect/>
          </a:stretch>
        </p:blipFill>
        <p:spPr>
          <a:xfrm>
            <a:off x="448537" y="541602"/>
            <a:ext cx="11282546" cy="5781139"/>
          </a:xfrm>
          <a:prstGeom prst="rect">
            <a:avLst/>
          </a:prstGeom>
        </p:spPr>
      </p:pic>
    </p:spTree>
    <p:extLst>
      <p:ext uri="{BB962C8B-B14F-4D97-AF65-F5344CB8AC3E}">
        <p14:creationId xmlns:p14="http://schemas.microsoft.com/office/powerpoint/2010/main" val="242064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engue Fever: Symptoms and Tips for Avoiding It in Singapore - Homage">
            <a:extLst>
              <a:ext uri="{FF2B5EF4-FFF2-40B4-BE49-F238E27FC236}">
                <a16:creationId xmlns:a16="http://schemas.microsoft.com/office/drawing/2014/main" id="{56542AF3-CD92-6F16-EC2C-5538A53B7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41" y="267629"/>
            <a:ext cx="11353397" cy="638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21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EC64-60EF-C58F-9458-79DB482BA8D5}"/>
              </a:ext>
            </a:extLst>
          </p:cNvPr>
          <p:cNvSpPr>
            <a:spLocks noGrp="1"/>
          </p:cNvSpPr>
          <p:nvPr>
            <p:ph type="title"/>
          </p:nvPr>
        </p:nvSpPr>
        <p:spPr/>
        <p:txBody>
          <a:bodyPr/>
          <a:lstStyle/>
          <a:p>
            <a:r>
              <a:rPr lang="en-US" dirty="0">
                <a:solidFill>
                  <a:srgbClr val="C00000"/>
                </a:solidFill>
              </a:rPr>
              <a:t>Dengue fever diagnosis</a:t>
            </a:r>
          </a:p>
        </p:txBody>
      </p:sp>
      <p:sp>
        <p:nvSpPr>
          <p:cNvPr id="3" name="Content Placeholder 2">
            <a:extLst>
              <a:ext uri="{FF2B5EF4-FFF2-40B4-BE49-F238E27FC236}">
                <a16:creationId xmlns:a16="http://schemas.microsoft.com/office/drawing/2014/main" id="{417E41DA-8BAC-13E5-C4B7-C71589E1A2A2}"/>
              </a:ext>
            </a:extLst>
          </p:cNvPr>
          <p:cNvSpPr>
            <a:spLocks noGrp="1"/>
          </p:cNvSpPr>
          <p:nvPr>
            <p:ph idx="1"/>
          </p:nvPr>
        </p:nvSpPr>
        <p:spPr>
          <a:xfrm>
            <a:off x="838200" y="1531346"/>
            <a:ext cx="10515600" cy="5162752"/>
          </a:xfrm>
        </p:spPr>
        <p:txBody>
          <a:bodyPr/>
          <a:lstStyle/>
          <a:p>
            <a:pPr algn="l">
              <a:buFont typeface="Arial" panose="020B0604020202020204" pitchFamily="34" charset="0"/>
              <a:buChar char="•"/>
            </a:pPr>
            <a:r>
              <a:rPr lang="en-US" sz="2400" b="0" i="0" dirty="0">
                <a:solidFill>
                  <a:srgbClr val="1C1D1F"/>
                </a:solidFill>
                <a:effectLst/>
                <a:latin typeface="Nunito" pitchFamily="2" charset="0"/>
              </a:rPr>
              <a:t>Dengue virus RNA can be detected by nucleic acid amplification tests (NAAT) for the first 7 days of illness. A positive NAAT (e.g. RT-PCR) result confirms current dengue virus infection.</a:t>
            </a:r>
          </a:p>
          <a:p>
            <a:pPr algn="l"/>
            <a:r>
              <a:rPr lang="en-US" sz="2400" b="0" i="0" dirty="0">
                <a:solidFill>
                  <a:srgbClr val="001D35"/>
                </a:solidFill>
                <a:effectLst/>
                <a:highlight>
                  <a:srgbClr val="FFFFFF"/>
                </a:highlight>
                <a:latin typeface="Google Sans"/>
              </a:rPr>
              <a:t>The NS1 antigen test, also known as Dengue Virus NS1 Antigen, Serum (DNSAG), is a diagnostic test that detects the non-structural protein 1 (NS1) of the dengue virus in the blood; recommended during the first 7 days of illness, before antibodies appear. The test uses an Enzyme-Linked Immunosorbent Assay (ELISA).</a:t>
            </a:r>
          </a:p>
          <a:p>
            <a:pPr algn="l"/>
            <a:r>
              <a:rPr lang="en-US" sz="2400" b="0" i="0" dirty="0">
                <a:solidFill>
                  <a:srgbClr val="040C28"/>
                </a:solidFill>
                <a:effectLst/>
                <a:latin typeface="Google Sans"/>
              </a:rPr>
              <a:t>IgM ELISA</a:t>
            </a:r>
            <a:r>
              <a:rPr lang="en-US" sz="2400" b="0" i="0" dirty="0">
                <a:solidFill>
                  <a:srgbClr val="474747"/>
                </a:solidFill>
                <a:effectLst/>
                <a:latin typeface="Google Sans"/>
              </a:rPr>
              <a:t> </a:t>
            </a:r>
            <a:r>
              <a:rPr lang="en-US" sz="2400" b="0" i="0" dirty="0">
                <a:solidFill>
                  <a:srgbClr val="474747"/>
                </a:solidFill>
                <a:effectLst/>
                <a:highlight>
                  <a:srgbClr val="FFFFFF"/>
                </a:highlight>
                <a:latin typeface="Google Sans"/>
              </a:rPr>
              <a:t>is recommended as the primary test after day 7 of symptom onset. Some patients may be positive on NAAT or NS1 antigen tests after day 7 of illness. IgM antibodies can be reliably detected for 3 months or longer after infection.</a:t>
            </a:r>
          </a:p>
          <a:p>
            <a:pPr algn="l"/>
            <a:r>
              <a:rPr lang="en-US" sz="2400" dirty="0">
                <a:solidFill>
                  <a:srgbClr val="474747"/>
                </a:solidFill>
                <a:highlight>
                  <a:srgbClr val="FFFFFF"/>
                </a:highlight>
                <a:latin typeface="Google Sans"/>
              </a:rPr>
              <a:t>Elevated IgG may indicate past or current infection.</a:t>
            </a:r>
            <a:endParaRPr lang="en-US" sz="2400" b="0" i="0" dirty="0">
              <a:solidFill>
                <a:srgbClr val="001D35"/>
              </a:solidFill>
              <a:effectLst/>
              <a:highlight>
                <a:srgbClr val="FFFFFF"/>
              </a:highlight>
              <a:latin typeface="Google Sans"/>
            </a:endParaRPr>
          </a:p>
          <a:p>
            <a:endParaRPr lang="en-US" dirty="0"/>
          </a:p>
        </p:txBody>
      </p:sp>
    </p:spTree>
    <p:extLst>
      <p:ext uri="{BB962C8B-B14F-4D97-AF65-F5344CB8AC3E}">
        <p14:creationId xmlns:p14="http://schemas.microsoft.com/office/powerpoint/2010/main" val="220562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ngue Fever | Florida Department of Health">
            <a:extLst>
              <a:ext uri="{FF2B5EF4-FFF2-40B4-BE49-F238E27FC236}">
                <a16:creationId xmlns:a16="http://schemas.microsoft.com/office/drawing/2014/main" id="{11AEA1AC-B020-E573-3A29-B65651BAC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902" y="0"/>
            <a:ext cx="91381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56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EC64-60EF-C58F-9458-79DB482BA8D5}"/>
              </a:ext>
            </a:extLst>
          </p:cNvPr>
          <p:cNvSpPr>
            <a:spLocks noGrp="1"/>
          </p:cNvSpPr>
          <p:nvPr>
            <p:ph type="title"/>
          </p:nvPr>
        </p:nvSpPr>
        <p:spPr/>
        <p:txBody>
          <a:bodyPr/>
          <a:lstStyle/>
          <a:p>
            <a:r>
              <a:rPr lang="en-US" dirty="0">
                <a:solidFill>
                  <a:srgbClr val="C00000"/>
                </a:solidFill>
              </a:rPr>
              <a:t>Dengue fever: Treatment</a:t>
            </a:r>
          </a:p>
        </p:txBody>
      </p:sp>
      <p:sp>
        <p:nvSpPr>
          <p:cNvPr id="3" name="Content Placeholder 2">
            <a:extLst>
              <a:ext uri="{FF2B5EF4-FFF2-40B4-BE49-F238E27FC236}">
                <a16:creationId xmlns:a16="http://schemas.microsoft.com/office/drawing/2014/main" id="{66EA6202-8F05-3703-524E-13D750718118}"/>
              </a:ext>
            </a:extLst>
          </p:cNvPr>
          <p:cNvSpPr>
            <a:spLocks noGrp="1"/>
          </p:cNvSpPr>
          <p:nvPr>
            <p:ph idx="1"/>
          </p:nvPr>
        </p:nvSpPr>
        <p:spPr>
          <a:xfrm>
            <a:off x="838200" y="1825625"/>
            <a:ext cx="10515600" cy="4667250"/>
          </a:xfrm>
        </p:spPr>
        <p:txBody>
          <a:bodyPr/>
          <a:lstStyle/>
          <a:p>
            <a:r>
              <a:rPr lang="en-US" b="0" i="0" dirty="0">
                <a:solidFill>
                  <a:srgbClr val="040C28"/>
                </a:solidFill>
                <a:effectLst/>
                <a:highlight>
                  <a:srgbClr val="FFFFFF"/>
                </a:highlight>
                <a:latin typeface="Google Sans"/>
              </a:rPr>
              <a:t>No specific antiviral agents exist for dengue</a:t>
            </a:r>
            <a:r>
              <a:rPr lang="en-US" b="0" i="0" dirty="0">
                <a:solidFill>
                  <a:srgbClr val="202124"/>
                </a:solidFill>
                <a:effectLst/>
                <a:highlight>
                  <a:srgbClr val="FFFFFF"/>
                </a:highlight>
                <a:latin typeface="Google Sans"/>
              </a:rPr>
              <a:t>. </a:t>
            </a:r>
          </a:p>
          <a:p>
            <a:r>
              <a:rPr lang="en-US" b="0" i="0" dirty="0">
                <a:solidFill>
                  <a:srgbClr val="202124"/>
                </a:solidFill>
                <a:effectLst/>
                <a:highlight>
                  <a:srgbClr val="FFFFFF"/>
                </a:highlight>
                <a:latin typeface="Google Sans"/>
              </a:rPr>
              <a:t>Supportive care is advised.</a:t>
            </a:r>
          </a:p>
          <a:p>
            <a:r>
              <a:rPr lang="en-US" b="0" i="0" dirty="0">
                <a:solidFill>
                  <a:srgbClr val="202124"/>
                </a:solidFill>
                <a:effectLst/>
                <a:highlight>
                  <a:srgbClr val="FFFFFF"/>
                </a:highlight>
                <a:latin typeface="Google Sans"/>
              </a:rPr>
              <a:t>Patients should stay well hydrated and avoid aspirin (acetylsalicylic acid), aspirin-containing drugs, and other nonsteroidal anti-inflammatory drugs (such as ibuprofen) because of their anticoagulant properties.</a:t>
            </a:r>
          </a:p>
          <a:p>
            <a:r>
              <a:rPr lang="en-US" b="0" i="0" dirty="0">
                <a:solidFill>
                  <a:schemeClr val="tx1"/>
                </a:solidFill>
                <a:effectLst/>
                <a:highlight>
                  <a:srgbClr val="FFFFFF"/>
                </a:highlight>
                <a:latin typeface="Google Sans"/>
              </a:rPr>
              <a:t>Take acetaminophen to control fever and relieve pain.</a:t>
            </a:r>
          </a:p>
          <a:p>
            <a:r>
              <a:rPr lang="en-US" b="0" i="0" dirty="0">
                <a:solidFill>
                  <a:schemeClr val="tx1"/>
                </a:solidFill>
                <a:effectLst/>
                <a:highlight>
                  <a:srgbClr val="FFFFFF"/>
                </a:highlight>
                <a:latin typeface="Google Sans"/>
              </a:rPr>
              <a:t>Severe cases can include serious bleeding and shock, which can be life threatening, requiring hospitalization and ICU care.</a:t>
            </a:r>
          </a:p>
          <a:p>
            <a:pPr marL="50800" indent="0">
              <a:buNone/>
            </a:pPr>
            <a:r>
              <a:rPr lang="en-US" dirty="0">
                <a:solidFill>
                  <a:schemeClr val="tx1"/>
                </a:solidFill>
                <a:highlight>
                  <a:srgbClr val="FFFFFF"/>
                </a:highlight>
                <a:latin typeface="Google Sans"/>
              </a:rPr>
              <a:t>										CDC</a:t>
            </a:r>
          </a:p>
        </p:txBody>
      </p:sp>
    </p:spTree>
    <p:extLst>
      <p:ext uri="{BB962C8B-B14F-4D97-AF65-F5344CB8AC3E}">
        <p14:creationId xmlns:p14="http://schemas.microsoft.com/office/powerpoint/2010/main" val="344359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4342-9C24-80C3-7C9A-C05325234186}"/>
              </a:ext>
            </a:extLst>
          </p:cNvPr>
          <p:cNvSpPr>
            <a:spLocks noGrp="1"/>
          </p:cNvSpPr>
          <p:nvPr>
            <p:ph type="title"/>
          </p:nvPr>
        </p:nvSpPr>
        <p:spPr/>
        <p:txBody>
          <a:bodyPr/>
          <a:lstStyle/>
          <a:p>
            <a:r>
              <a:rPr lang="en-US" dirty="0">
                <a:solidFill>
                  <a:srgbClr val="C00000"/>
                </a:solidFill>
              </a:rPr>
              <a:t>Dengue vaccine</a:t>
            </a:r>
          </a:p>
        </p:txBody>
      </p:sp>
      <p:sp>
        <p:nvSpPr>
          <p:cNvPr id="3" name="Content Placeholder 2">
            <a:extLst>
              <a:ext uri="{FF2B5EF4-FFF2-40B4-BE49-F238E27FC236}">
                <a16:creationId xmlns:a16="http://schemas.microsoft.com/office/drawing/2014/main" id="{3B5B5CFF-D977-0671-4D14-CEB4421DE975}"/>
              </a:ext>
            </a:extLst>
          </p:cNvPr>
          <p:cNvSpPr>
            <a:spLocks noGrp="1"/>
          </p:cNvSpPr>
          <p:nvPr>
            <p:ph idx="1"/>
          </p:nvPr>
        </p:nvSpPr>
        <p:spPr/>
        <p:txBody>
          <a:bodyPr/>
          <a:lstStyle/>
          <a:p>
            <a:pPr marL="50800" indent="0">
              <a:buNone/>
            </a:pPr>
            <a:r>
              <a:rPr lang="en-US" b="0" i="0" dirty="0">
                <a:solidFill>
                  <a:srgbClr val="002060"/>
                </a:solidFill>
                <a:effectLst/>
                <a:latin typeface="Google Sans"/>
              </a:rPr>
              <a:t>Two dengue vaccines have been licensed: </a:t>
            </a:r>
          </a:p>
          <a:p>
            <a:r>
              <a:rPr lang="en-US" b="0" i="0" dirty="0" err="1">
                <a:solidFill>
                  <a:srgbClr val="002060"/>
                </a:solidFill>
                <a:effectLst/>
                <a:latin typeface="Google Sans"/>
              </a:rPr>
              <a:t>Dengvaxia</a:t>
            </a:r>
            <a:r>
              <a:rPr lang="en-US" b="0" i="0" dirty="0">
                <a:solidFill>
                  <a:srgbClr val="002060"/>
                </a:solidFill>
                <a:effectLst/>
                <a:latin typeface="Google Sans"/>
              </a:rPr>
              <a:t>® (CYD-TDV), developed by Sanofi Pasteur – indicated for 6 to 16 year-olds with confirmed prior infection</a:t>
            </a:r>
            <a:r>
              <a:rPr kumimoji="0" lang="en-US" sz="2800" b="0" i="0" u="none" strike="noStrike" kern="0" cap="none" spc="0" normalizeH="0" baseline="0" noProof="0" dirty="0">
                <a:ln>
                  <a:noFill/>
                </a:ln>
                <a:solidFill>
                  <a:srgbClr val="002060"/>
                </a:solidFill>
                <a:effectLst/>
                <a:uLnTx/>
                <a:uFillTx/>
                <a:latin typeface="Google Sans"/>
                <a:ea typeface="Calibri"/>
                <a:cs typeface="Calibri"/>
                <a:sym typeface="Calibri"/>
              </a:rPr>
              <a:t> - production discontinued due to “lack of demand in the global market” </a:t>
            </a:r>
            <a:endParaRPr lang="en-US" b="0" i="0" dirty="0">
              <a:solidFill>
                <a:srgbClr val="002060"/>
              </a:solidFill>
              <a:effectLst/>
              <a:latin typeface="Google Sans"/>
            </a:endParaRPr>
          </a:p>
          <a:p>
            <a:r>
              <a:rPr lang="en-US" b="0" i="0" dirty="0" err="1">
                <a:solidFill>
                  <a:srgbClr val="002060"/>
                </a:solidFill>
                <a:effectLst/>
                <a:latin typeface="Google Sans"/>
              </a:rPr>
              <a:t>Qdenga</a:t>
            </a:r>
            <a:r>
              <a:rPr lang="en-US" b="0" i="0" dirty="0">
                <a:solidFill>
                  <a:srgbClr val="002060"/>
                </a:solidFill>
                <a:effectLst/>
                <a:latin typeface="Google Sans"/>
              </a:rPr>
              <a:t>® (TAK-003), developed by Takeda – based on </a:t>
            </a:r>
            <a:r>
              <a:rPr lang="en-US" b="0" i="0" dirty="0">
                <a:solidFill>
                  <a:srgbClr val="002060"/>
                </a:solidFill>
                <a:effectLst/>
                <a:highlight>
                  <a:srgbClr val="FFFFFF"/>
                </a:highlight>
                <a:latin typeface="Google Sans"/>
              </a:rPr>
              <a:t>live-attenuated dengue serotype 2 virus – indicated at age 4 years and older – not yet FDA approved in US</a:t>
            </a:r>
            <a:endParaRPr lang="en-US" b="0" i="0" dirty="0">
              <a:solidFill>
                <a:srgbClr val="002060"/>
              </a:solidFill>
              <a:effectLst/>
              <a:latin typeface="Google Sans"/>
            </a:endParaRPr>
          </a:p>
          <a:p>
            <a:r>
              <a:rPr lang="en-US" dirty="0">
                <a:solidFill>
                  <a:srgbClr val="002060"/>
                </a:solidFill>
              </a:rPr>
              <a:t>Two other dengue vaccines “in late stages of development”</a:t>
            </a:r>
          </a:p>
        </p:txBody>
      </p:sp>
    </p:spTree>
    <p:extLst>
      <p:ext uri="{BB962C8B-B14F-4D97-AF65-F5344CB8AC3E}">
        <p14:creationId xmlns:p14="http://schemas.microsoft.com/office/powerpoint/2010/main" val="63465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EC64-60EF-C58F-9458-79DB482BA8D5}"/>
              </a:ext>
            </a:extLst>
          </p:cNvPr>
          <p:cNvSpPr>
            <a:spLocks noGrp="1"/>
          </p:cNvSpPr>
          <p:nvPr>
            <p:ph type="title"/>
          </p:nvPr>
        </p:nvSpPr>
        <p:spPr/>
        <p:txBody>
          <a:bodyPr/>
          <a:lstStyle/>
          <a:p>
            <a:r>
              <a:rPr lang="en-US" dirty="0">
                <a:solidFill>
                  <a:srgbClr val="C00000"/>
                </a:solidFill>
              </a:rPr>
              <a:t>Dengue fever: Prevention</a:t>
            </a:r>
          </a:p>
        </p:txBody>
      </p:sp>
      <p:sp>
        <p:nvSpPr>
          <p:cNvPr id="3" name="Content Placeholder 2">
            <a:extLst>
              <a:ext uri="{FF2B5EF4-FFF2-40B4-BE49-F238E27FC236}">
                <a16:creationId xmlns:a16="http://schemas.microsoft.com/office/drawing/2014/main" id="{CAB57C30-3FC9-C185-6FE1-51196DAA1BE9}"/>
              </a:ext>
            </a:extLst>
          </p:cNvPr>
          <p:cNvSpPr>
            <a:spLocks noGrp="1"/>
          </p:cNvSpPr>
          <p:nvPr>
            <p:ph idx="1"/>
          </p:nvPr>
        </p:nvSpPr>
        <p:spPr>
          <a:xfrm>
            <a:off x="838200" y="1825625"/>
            <a:ext cx="10515600" cy="4667250"/>
          </a:xfrm>
        </p:spPr>
        <p:txBody>
          <a:bodyPr/>
          <a:lstStyle/>
          <a:p>
            <a:pPr algn="l">
              <a:buFont typeface="Arial" panose="020B0604020202020204" pitchFamily="34" charset="0"/>
              <a:buChar char="•"/>
            </a:pPr>
            <a:r>
              <a:rPr lang="en-US" b="0" i="0" dirty="0">
                <a:solidFill>
                  <a:srgbClr val="001D35"/>
                </a:solidFill>
                <a:effectLst/>
                <a:highlight>
                  <a:srgbClr val="FFFFFF"/>
                </a:highlight>
                <a:latin typeface="Google Sans"/>
              </a:rPr>
              <a:t>Protect yourself from mosquito bites by wearing long-sleeved shirts and long pants, using mosquito nets if sleeping during the day, and using mosquito repellents.</a:t>
            </a:r>
          </a:p>
          <a:p>
            <a:pPr algn="l">
              <a:buFont typeface="Arial" panose="020B0604020202020204" pitchFamily="34" charset="0"/>
              <a:buChar char="•"/>
            </a:pPr>
            <a:r>
              <a:rPr lang="en-US" b="0" i="0" dirty="0">
                <a:solidFill>
                  <a:srgbClr val="001D35"/>
                </a:solidFill>
                <a:effectLst/>
                <a:highlight>
                  <a:srgbClr val="FFFFFF"/>
                </a:highlight>
                <a:latin typeface="Google Sans"/>
              </a:rPr>
              <a:t>Review country-specific travel recommendations, health notices, and warnings.</a:t>
            </a:r>
          </a:p>
          <a:p>
            <a:pPr algn="l">
              <a:buFont typeface="Arial" panose="020B0604020202020204" pitchFamily="34" charset="0"/>
              <a:buChar char="•"/>
            </a:pPr>
            <a:r>
              <a:rPr lang="en-US" b="0" i="0" dirty="0">
                <a:solidFill>
                  <a:srgbClr val="001D35"/>
                </a:solidFill>
                <a:effectLst/>
                <a:highlight>
                  <a:srgbClr val="FFFFFF"/>
                </a:highlight>
                <a:latin typeface="Google Sans"/>
              </a:rPr>
              <a:t>Visit a travel clinic or your healthcare provider for pre-travel medical care.</a:t>
            </a:r>
          </a:p>
          <a:p>
            <a:pPr algn="l">
              <a:buFont typeface="Arial" panose="020B0604020202020204" pitchFamily="34" charset="0"/>
              <a:buChar char="•"/>
            </a:pPr>
            <a:r>
              <a:rPr lang="en-US" b="0" i="0" dirty="0">
                <a:solidFill>
                  <a:srgbClr val="001D35"/>
                </a:solidFill>
                <a:effectLst/>
                <a:highlight>
                  <a:srgbClr val="FFFFFF"/>
                </a:highlight>
                <a:latin typeface="Google Sans"/>
              </a:rPr>
              <a:t>Pack an EPA-registered insect repellent and acetaminophen in your first aid kit.</a:t>
            </a:r>
          </a:p>
          <a:p>
            <a:pPr algn="l">
              <a:buFont typeface="Arial" panose="020B0604020202020204" pitchFamily="34" charset="0"/>
              <a:buChar char="•"/>
            </a:pPr>
            <a:r>
              <a:rPr lang="en-US" b="0" i="0" dirty="0">
                <a:solidFill>
                  <a:srgbClr val="001D35"/>
                </a:solidFill>
                <a:effectLst/>
                <a:highlight>
                  <a:srgbClr val="FFFFFF"/>
                </a:highlight>
                <a:latin typeface="Google Sans"/>
              </a:rPr>
              <a:t>Take steps to prevent mosquito bites for 3 weeks after your trip.</a:t>
            </a:r>
          </a:p>
          <a:p>
            <a:endParaRPr lang="en-US" dirty="0"/>
          </a:p>
        </p:txBody>
      </p:sp>
    </p:spTree>
    <p:extLst>
      <p:ext uri="{BB962C8B-B14F-4D97-AF65-F5344CB8AC3E}">
        <p14:creationId xmlns:p14="http://schemas.microsoft.com/office/powerpoint/2010/main" val="227542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4C0B-0D98-2152-C283-38D019439E62}"/>
              </a:ext>
            </a:extLst>
          </p:cNvPr>
          <p:cNvSpPr>
            <a:spLocks noGrp="1"/>
          </p:cNvSpPr>
          <p:nvPr>
            <p:ph type="title"/>
          </p:nvPr>
        </p:nvSpPr>
        <p:spPr/>
        <p:txBody>
          <a:bodyPr/>
          <a:lstStyle/>
          <a:p>
            <a:r>
              <a:rPr kumimoji="0" lang="en-US" sz="4400" b="0" i="0" u="none" strike="noStrike" kern="0" cap="none" spc="0" normalizeH="0" baseline="0" noProof="0" dirty="0">
                <a:ln>
                  <a:noFill/>
                </a:ln>
                <a:solidFill>
                  <a:srgbClr val="C00000"/>
                </a:solidFill>
                <a:effectLst/>
                <a:uLnTx/>
                <a:uFillTx/>
                <a:latin typeface="Calibri"/>
                <a:ea typeface="Calibri"/>
                <a:cs typeface="Calibri"/>
                <a:sym typeface="Calibri"/>
              </a:rPr>
              <a:t>Common rashes in Job Corps students</a:t>
            </a:r>
            <a:endParaRPr lang="en-US" dirty="0"/>
          </a:p>
        </p:txBody>
      </p:sp>
      <p:sp>
        <p:nvSpPr>
          <p:cNvPr id="3" name="Content Placeholder 2">
            <a:extLst>
              <a:ext uri="{FF2B5EF4-FFF2-40B4-BE49-F238E27FC236}">
                <a16:creationId xmlns:a16="http://schemas.microsoft.com/office/drawing/2014/main" id="{1B9BEC58-A72E-5965-E339-79A9E6FF1A47}"/>
              </a:ext>
            </a:extLst>
          </p:cNvPr>
          <p:cNvSpPr>
            <a:spLocks noGrp="1"/>
          </p:cNvSpPr>
          <p:nvPr>
            <p:ph sz="half" idx="1"/>
          </p:nvPr>
        </p:nvSpPr>
        <p:spPr/>
        <p:txBody>
          <a:bodyPr/>
          <a:lstStyle/>
          <a:p>
            <a:pPr>
              <a:buClr>
                <a:srgbClr val="C00000"/>
              </a:buClr>
              <a:buFont typeface="Wingdings" panose="05000000000000000000" pitchFamily="2" charset="2"/>
              <a:buChar char="Ø"/>
            </a:pPr>
            <a:r>
              <a:rPr lang="en-US" dirty="0">
                <a:solidFill>
                  <a:srgbClr val="002060"/>
                </a:solidFill>
              </a:rPr>
              <a:t>Atopic dermatitis/eczema</a:t>
            </a:r>
          </a:p>
          <a:p>
            <a:pPr>
              <a:buClr>
                <a:srgbClr val="C00000"/>
              </a:buClr>
              <a:buFont typeface="Wingdings" panose="05000000000000000000" pitchFamily="2" charset="2"/>
              <a:buChar char="Ø"/>
            </a:pPr>
            <a:r>
              <a:rPr lang="en-US" dirty="0">
                <a:solidFill>
                  <a:srgbClr val="002060"/>
                </a:solidFill>
              </a:rPr>
              <a:t>Urticaria/hives</a:t>
            </a:r>
          </a:p>
          <a:p>
            <a:pPr>
              <a:buClr>
                <a:srgbClr val="C00000"/>
              </a:buClr>
              <a:buFont typeface="Wingdings" panose="05000000000000000000" pitchFamily="2" charset="2"/>
              <a:buChar char="Ø"/>
            </a:pPr>
            <a:r>
              <a:rPr lang="en-US" dirty="0">
                <a:solidFill>
                  <a:srgbClr val="002060"/>
                </a:solidFill>
              </a:rPr>
              <a:t>Contact dermatitis</a:t>
            </a:r>
          </a:p>
          <a:p>
            <a:pPr>
              <a:buClr>
                <a:srgbClr val="C00000"/>
              </a:buClr>
              <a:buFont typeface="Wingdings" panose="05000000000000000000" pitchFamily="2" charset="2"/>
              <a:buChar char="Ø"/>
            </a:pPr>
            <a:r>
              <a:rPr lang="en-US" dirty="0">
                <a:solidFill>
                  <a:srgbClr val="002060"/>
                </a:solidFill>
              </a:rPr>
              <a:t>Bites/stings – mosquito, wasp, bedbug</a:t>
            </a:r>
          </a:p>
          <a:p>
            <a:pPr>
              <a:buClr>
                <a:srgbClr val="C00000"/>
              </a:buClr>
              <a:buFont typeface="Wingdings" panose="05000000000000000000" pitchFamily="2" charset="2"/>
              <a:buChar char="Ø"/>
            </a:pPr>
            <a:r>
              <a:rPr lang="en-US" dirty="0">
                <a:solidFill>
                  <a:srgbClr val="002060"/>
                </a:solidFill>
              </a:rPr>
              <a:t>Infestations – scabies</a:t>
            </a:r>
          </a:p>
          <a:p>
            <a:pPr>
              <a:buClr>
                <a:srgbClr val="C00000"/>
              </a:buClr>
              <a:buFont typeface="Wingdings" panose="05000000000000000000" pitchFamily="2" charset="2"/>
              <a:buChar char="Ø"/>
            </a:pPr>
            <a:r>
              <a:rPr lang="en-US" dirty="0">
                <a:solidFill>
                  <a:srgbClr val="002060"/>
                </a:solidFill>
              </a:rPr>
              <a:t>Poison ivy</a:t>
            </a:r>
          </a:p>
          <a:p>
            <a:pPr>
              <a:buClr>
                <a:srgbClr val="C00000"/>
              </a:buClr>
              <a:buFont typeface="Wingdings" panose="05000000000000000000" pitchFamily="2" charset="2"/>
              <a:buChar char="Ø"/>
            </a:pPr>
            <a:r>
              <a:rPr lang="en-US" dirty="0">
                <a:solidFill>
                  <a:srgbClr val="002060"/>
                </a:solidFill>
              </a:rPr>
              <a:t>Acanthosis nigricans</a:t>
            </a:r>
          </a:p>
          <a:p>
            <a:pPr marL="0" indent="0">
              <a:buNone/>
            </a:pPr>
            <a:endParaRPr lang="en-US" dirty="0"/>
          </a:p>
        </p:txBody>
      </p:sp>
      <p:sp>
        <p:nvSpPr>
          <p:cNvPr id="4" name="Content Placeholder 3">
            <a:extLst>
              <a:ext uri="{FF2B5EF4-FFF2-40B4-BE49-F238E27FC236}">
                <a16:creationId xmlns:a16="http://schemas.microsoft.com/office/drawing/2014/main" id="{44ABA502-685A-6FF4-289C-351C87A24AF3}"/>
              </a:ext>
            </a:extLst>
          </p:cNvPr>
          <p:cNvSpPr>
            <a:spLocks noGrp="1"/>
          </p:cNvSpPr>
          <p:nvPr>
            <p:ph sz="half" idx="2"/>
          </p:nvPr>
        </p:nvSpPr>
        <p:spPr>
          <a:xfrm>
            <a:off x="6003811" y="1676400"/>
            <a:ext cx="4854216" cy="4114800"/>
          </a:xfrm>
        </p:spPr>
        <p:txBody>
          <a:bodyPr/>
          <a:lstStyle/>
          <a:p>
            <a:pPr>
              <a:buClr>
                <a:srgbClr val="C00000"/>
              </a:buClr>
              <a:buFont typeface="Wingdings" panose="05000000000000000000" pitchFamily="2" charset="2"/>
              <a:buChar char="Ø"/>
            </a:pPr>
            <a:r>
              <a:rPr lang="en-US" dirty="0">
                <a:solidFill>
                  <a:srgbClr val="002060"/>
                </a:solidFill>
              </a:rPr>
              <a:t>Pityriasis rosea</a:t>
            </a:r>
          </a:p>
          <a:p>
            <a:pPr>
              <a:buClr>
                <a:srgbClr val="C00000"/>
              </a:buClr>
              <a:buFont typeface="Wingdings" panose="05000000000000000000" pitchFamily="2" charset="2"/>
              <a:buChar char="Ø"/>
            </a:pPr>
            <a:r>
              <a:rPr lang="en-US" dirty="0">
                <a:solidFill>
                  <a:srgbClr val="002060"/>
                </a:solidFill>
              </a:rPr>
              <a:t>Secondary syphilis</a:t>
            </a:r>
          </a:p>
          <a:p>
            <a:pPr>
              <a:buClr>
                <a:srgbClr val="C00000"/>
              </a:buClr>
              <a:buFont typeface="Wingdings" panose="05000000000000000000" pitchFamily="2" charset="2"/>
              <a:buChar char="Ø"/>
            </a:pPr>
            <a:r>
              <a:rPr lang="en-US" dirty="0">
                <a:solidFill>
                  <a:srgbClr val="002060"/>
                </a:solidFill>
              </a:rPr>
              <a:t>Herpes simplex/herpes zoster</a:t>
            </a:r>
          </a:p>
          <a:p>
            <a:pPr>
              <a:buClr>
                <a:srgbClr val="C00000"/>
              </a:buClr>
              <a:buFont typeface="Wingdings" panose="05000000000000000000" pitchFamily="2" charset="2"/>
              <a:buChar char="Ø"/>
            </a:pPr>
            <a:r>
              <a:rPr lang="en-US" dirty="0">
                <a:solidFill>
                  <a:srgbClr val="002060"/>
                </a:solidFill>
              </a:rPr>
              <a:t>Erythema multiforme</a:t>
            </a:r>
          </a:p>
          <a:p>
            <a:pPr>
              <a:buClr>
                <a:srgbClr val="C00000"/>
              </a:buClr>
              <a:buFont typeface="Wingdings" panose="05000000000000000000" pitchFamily="2" charset="2"/>
              <a:buChar char="Ø"/>
            </a:pPr>
            <a:r>
              <a:rPr lang="en-US" dirty="0">
                <a:solidFill>
                  <a:srgbClr val="002060"/>
                </a:solidFill>
              </a:rPr>
              <a:t>Psoriasis</a:t>
            </a:r>
          </a:p>
          <a:p>
            <a:pPr>
              <a:buClr>
                <a:srgbClr val="C00000"/>
              </a:buClr>
              <a:buFont typeface="Wingdings" panose="05000000000000000000" pitchFamily="2" charset="2"/>
              <a:buChar char="Ø"/>
            </a:pPr>
            <a:r>
              <a:rPr lang="en-US" dirty="0">
                <a:solidFill>
                  <a:srgbClr val="002060"/>
                </a:solidFill>
              </a:rPr>
              <a:t>Tinea corporis/cruris/pedis</a:t>
            </a:r>
          </a:p>
          <a:p>
            <a:pPr>
              <a:buClr>
                <a:srgbClr val="C00000"/>
              </a:buClr>
              <a:buFont typeface="Wingdings" panose="05000000000000000000" pitchFamily="2" charset="2"/>
              <a:buChar char="Ø"/>
            </a:pPr>
            <a:r>
              <a:rPr lang="en-US" dirty="0">
                <a:solidFill>
                  <a:srgbClr val="002060"/>
                </a:solidFill>
              </a:rPr>
              <a:t>Tinea versicolor</a:t>
            </a:r>
          </a:p>
          <a:p>
            <a:pPr>
              <a:buClr>
                <a:srgbClr val="C00000"/>
              </a:buClr>
              <a:buFont typeface="Wingdings" panose="05000000000000000000" pitchFamily="2" charset="2"/>
              <a:buChar char="Ø"/>
            </a:pPr>
            <a:r>
              <a:rPr lang="en-US" dirty="0">
                <a:solidFill>
                  <a:srgbClr val="002060"/>
                </a:solidFill>
              </a:rPr>
              <a:t>Molluscum contagiosum</a:t>
            </a:r>
          </a:p>
          <a:p>
            <a:pPr marL="0" indent="0">
              <a:buNone/>
            </a:pPr>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1D52-C8D5-C554-4011-C9398CCA35B7}"/>
              </a:ext>
            </a:extLst>
          </p:cNvPr>
          <p:cNvSpPr>
            <a:spLocks noGrp="1"/>
          </p:cNvSpPr>
          <p:nvPr>
            <p:ph type="title"/>
          </p:nvPr>
        </p:nvSpPr>
        <p:spPr/>
        <p:txBody>
          <a:bodyPr/>
          <a:lstStyle/>
          <a:p>
            <a:r>
              <a:rPr lang="en-US" dirty="0">
                <a:solidFill>
                  <a:srgbClr val="C00000"/>
                </a:solidFill>
              </a:rPr>
              <a:t>Dengue</a:t>
            </a:r>
          </a:p>
        </p:txBody>
      </p:sp>
      <p:sp>
        <p:nvSpPr>
          <p:cNvPr id="3" name="Content Placeholder 2">
            <a:extLst>
              <a:ext uri="{FF2B5EF4-FFF2-40B4-BE49-F238E27FC236}">
                <a16:creationId xmlns:a16="http://schemas.microsoft.com/office/drawing/2014/main" id="{F75CF41A-E3C2-641C-C7C3-814E0F5B12BB}"/>
              </a:ext>
            </a:extLst>
          </p:cNvPr>
          <p:cNvSpPr>
            <a:spLocks noGrp="1"/>
          </p:cNvSpPr>
          <p:nvPr>
            <p:ph idx="1"/>
          </p:nvPr>
        </p:nvSpPr>
        <p:spPr/>
        <p:txBody>
          <a:bodyPr/>
          <a:lstStyle/>
          <a:p>
            <a:r>
              <a:rPr lang="en-US" b="0" i="0" dirty="0">
                <a:solidFill>
                  <a:srgbClr val="000000"/>
                </a:solidFill>
                <a:effectLst/>
                <a:latin typeface="Nunito" pitchFamily="2" charset="0"/>
              </a:rPr>
              <a:t>Dengue is the most prevalent mosquito borne viral illness worldwide and is endemic in Puerto Rico. </a:t>
            </a:r>
          </a:p>
          <a:p>
            <a:r>
              <a:rPr lang="en-US" b="0" i="0" dirty="0">
                <a:solidFill>
                  <a:srgbClr val="000000"/>
                </a:solidFill>
                <a:effectLst/>
                <a:latin typeface="Nunito" pitchFamily="2" charset="0"/>
              </a:rPr>
              <a:t>Dengue’s clinical spectrum can range from mild, undifferentiated febrile illness to hemorrhagic manifestations, shock, multiorgan failure, and death in severe cases. </a:t>
            </a:r>
          </a:p>
          <a:p>
            <a:r>
              <a:rPr lang="en-US" b="0" i="0" dirty="0">
                <a:solidFill>
                  <a:srgbClr val="000000"/>
                </a:solidFill>
                <a:effectLst/>
                <a:latin typeface="Nunito" pitchFamily="2" charset="0"/>
              </a:rPr>
              <a:t>The disease presentation is nonspecific; therefore, various other illnesses (e.g., arboviral and respiratory pathogens) can cause similar clinical symptoms.</a:t>
            </a:r>
          </a:p>
          <a:p>
            <a:pPr marL="50800" indent="0">
              <a:buNone/>
            </a:pPr>
            <a:r>
              <a:rPr lang="en-US" dirty="0">
                <a:solidFill>
                  <a:srgbClr val="000000"/>
                </a:solidFill>
                <a:latin typeface="Nunito" pitchFamily="2" charset="0"/>
              </a:rPr>
              <a:t>						</a:t>
            </a:r>
            <a:r>
              <a:rPr lang="en-US" sz="2400" b="1" dirty="0">
                <a:solidFill>
                  <a:srgbClr val="000000"/>
                </a:solidFill>
                <a:latin typeface="Nunito" pitchFamily="2" charset="0"/>
              </a:rPr>
              <a:t>MMWR </a:t>
            </a:r>
            <a:r>
              <a:rPr lang="en-US" sz="2400" b="1" i="0" dirty="0">
                <a:solidFill>
                  <a:srgbClr val="000000"/>
                </a:solidFill>
                <a:effectLst/>
                <a:highlight>
                  <a:srgbClr val="FFFFFF"/>
                </a:highlight>
                <a:latin typeface="Nunito" pitchFamily="2" charset="0"/>
              </a:rPr>
              <a:t>May 30, 2024/73(3);1–29</a:t>
            </a:r>
            <a:endParaRPr lang="en-US" sz="2400" b="1" i="0" dirty="0">
              <a:solidFill>
                <a:srgbClr val="000000"/>
              </a:solidFill>
              <a:effectLst/>
              <a:latin typeface="Nunito" pitchFamily="2" charset="0"/>
            </a:endParaRPr>
          </a:p>
        </p:txBody>
      </p:sp>
    </p:spTree>
    <p:extLst>
      <p:ext uri="{BB962C8B-B14F-4D97-AF65-F5344CB8AC3E}">
        <p14:creationId xmlns:p14="http://schemas.microsoft.com/office/powerpoint/2010/main" val="20181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descr="Atopic Dermatitis (Eczema) | Allergy ...">
            <a:extLst>
              <a:ext uri="{FF2B5EF4-FFF2-40B4-BE49-F238E27FC236}">
                <a16:creationId xmlns:a16="http://schemas.microsoft.com/office/drawing/2014/main" id="{411CEB7A-FF85-FC83-F8DE-8157F6477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494" y="424983"/>
            <a:ext cx="4427284" cy="21721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topic Dermatitis on Black/Dark Skin ...">
            <a:extLst>
              <a:ext uri="{FF2B5EF4-FFF2-40B4-BE49-F238E27FC236}">
                <a16:creationId xmlns:a16="http://schemas.microsoft.com/office/drawing/2014/main" id="{5DD1FA45-D261-9C47-326B-6DF92C651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524" y="3117657"/>
            <a:ext cx="3588589" cy="35885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topic eczema - Symptoms - NHS">
            <a:extLst>
              <a:ext uri="{FF2B5EF4-FFF2-40B4-BE49-F238E27FC236}">
                <a16:creationId xmlns:a16="http://schemas.microsoft.com/office/drawing/2014/main" id="{097F15EA-FEA4-E22F-4FF9-75D60E66C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494" y="3117657"/>
            <a:ext cx="4748390" cy="31598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czema - Brandon Dermatology">
            <a:extLst>
              <a:ext uri="{FF2B5EF4-FFF2-40B4-BE49-F238E27FC236}">
                <a16:creationId xmlns:a16="http://schemas.microsoft.com/office/drawing/2014/main" id="{A7C37369-1E0C-EDC6-F56B-C6AB16344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222" y="350898"/>
            <a:ext cx="4095043" cy="259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764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2" name="Picture 2" descr="Contact dermatitis: causes, symptoms ...">
            <a:extLst>
              <a:ext uri="{FF2B5EF4-FFF2-40B4-BE49-F238E27FC236}">
                <a16:creationId xmlns:a16="http://schemas.microsoft.com/office/drawing/2014/main" id="{2F50DC7F-3328-67DD-693A-70D491A4E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03" y="437789"/>
            <a:ext cx="4856209" cy="27194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ntact Dermatitis for Columbia, MD ...">
            <a:extLst>
              <a:ext uri="{FF2B5EF4-FFF2-40B4-BE49-F238E27FC236}">
                <a16:creationId xmlns:a16="http://schemas.microsoft.com/office/drawing/2014/main" id="{1B530697-E474-5FE8-EEAF-908C6477E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395" y="3645445"/>
            <a:ext cx="4471001" cy="29752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ickel present in jewellery ...">
            <a:extLst>
              <a:ext uri="{FF2B5EF4-FFF2-40B4-BE49-F238E27FC236}">
                <a16:creationId xmlns:a16="http://schemas.microsoft.com/office/drawing/2014/main" id="{C22D09A5-3B01-EE02-5E0A-8967F7F76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961" y="3610158"/>
            <a:ext cx="3827464" cy="30105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ickel Allergy 101">
            <a:extLst>
              <a:ext uri="{FF2B5EF4-FFF2-40B4-BE49-F238E27FC236}">
                <a16:creationId xmlns:a16="http://schemas.microsoft.com/office/drawing/2014/main" id="{F3C827DA-4C31-871C-56E8-E049AFABD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7395" y="437789"/>
            <a:ext cx="3972942" cy="299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240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Urticaria (hives) | nidirect">
            <a:extLst>
              <a:ext uri="{FF2B5EF4-FFF2-40B4-BE49-F238E27FC236}">
                <a16:creationId xmlns:a16="http://schemas.microsoft.com/office/drawing/2014/main" id="{D480FE9C-D70D-48E3-9A37-45957A858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18" y="897146"/>
            <a:ext cx="5600098" cy="3726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terpillar Gives Woman Hives ...">
            <a:extLst>
              <a:ext uri="{FF2B5EF4-FFF2-40B4-BE49-F238E27FC236}">
                <a16:creationId xmlns:a16="http://schemas.microsoft.com/office/drawing/2014/main" id="{A92EF7B8-0375-7901-1914-D5C4F7604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16" y="2304895"/>
            <a:ext cx="6688174" cy="43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747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218" name="Picture 2" descr="Erythema multiforme: Pictures, causes ...">
            <a:extLst>
              <a:ext uri="{FF2B5EF4-FFF2-40B4-BE49-F238E27FC236}">
                <a16:creationId xmlns:a16="http://schemas.microsoft.com/office/drawing/2014/main" id="{6D332CA9-4F44-3983-68C7-BD434CF42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6" y="1041639"/>
            <a:ext cx="4263145" cy="238736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rythema Multiforme">
            <a:extLst>
              <a:ext uri="{FF2B5EF4-FFF2-40B4-BE49-F238E27FC236}">
                <a16:creationId xmlns:a16="http://schemas.microsoft.com/office/drawing/2014/main" id="{58CEC3F5-495E-9E39-35C8-0EB7F917F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61" y="3940114"/>
            <a:ext cx="4386380" cy="245637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rythema multiforme: Pictures, causes, treatment, and more">
            <a:extLst>
              <a:ext uri="{FF2B5EF4-FFF2-40B4-BE49-F238E27FC236}">
                <a16:creationId xmlns:a16="http://schemas.microsoft.com/office/drawing/2014/main" id="{8BCFC2AA-0702-BE12-7EC9-1A5F33C96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728" y="1216325"/>
            <a:ext cx="6192680" cy="432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386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What Is Considered Mild Psoriasis ...">
            <a:extLst>
              <a:ext uri="{FF2B5EF4-FFF2-40B4-BE49-F238E27FC236}">
                <a16:creationId xmlns:a16="http://schemas.microsoft.com/office/drawing/2014/main" id="{09F8A211-C019-E988-871B-F9E0D42D7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962" y="369981"/>
            <a:ext cx="4940412" cy="3287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soriasis | Embrace Dermatology ...">
            <a:extLst>
              <a:ext uri="{FF2B5EF4-FFF2-40B4-BE49-F238E27FC236}">
                <a16:creationId xmlns:a16="http://schemas.microsoft.com/office/drawing/2014/main" id="{C563B38B-CF34-B556-FEEA-5275E95C5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962" y="3935467"/>
            <a:ext cx="4940412" cy="27758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tween Psoriasis and Cancer ...">
            <a:extLst>
              <a:ext uri="{FF2B5EF4-FFF2-40B4-BE49-F238E27FC236}">
                <a16:creationId xmlns:a16="http://schemas.microsoft.com/office/drawing/2014/main" id="{434CBACF-0D6E-A855-DC7E-A1C0B6F4A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30" y="369981"/>
            <a:ext cx="5563970" cy="27819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se Studies in Psoriasis">
            <a:extLst>
              <a:ext uri="{FF2B5EF4-FFF2-40B4-BE49-F238E27FC236}">
                <a16:creationId xmlns:a16="http://schemas.microsoft.com/office/drawing/2014/main" id="{94556E0C-8272-E3CF-3706-E7FD01E05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264" y="3429000"/>
            <a:ext cx="4359635" cy="328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29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Pityriasis Rosea | Geeky Medics">
            <a:extLst>
              <a:ext uri="{FF2B5EF4-FFF2-40B4-BE49-F238E27FC236}">
                <a16:creationId xmlns:a16="http://schemas.microsoft.com/office/drawing/2014/main" id="{3362D7A4-B46D-5B5C-BF16-252C6707E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609" y="0"/>
            <a:ext cx="56594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tyriasis Rosea - Pennsylvania ...">
            <a:extLst>
              <a:ext uri="{FF2B5EF4-FFF2-40B4-BE49-F238E27FC236}">
                <a16:creationId xmlns:a16="http://schemas.microsoft.com/office/drawing/2014/main" id="{E1FF875E-3FD3-6403-E8F8-3A0946C1D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317" y="271428"/>
            <a:ext cx="3569737" cy="30829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tyriasis Rosea – BASUK DERMATOLOGY">
            <a:extLst>
              <a:ext uri="{FF2B5EF4-FFF2-40B4-BE49-F238E27FC236}">
                <a16:creationId xmlns:a16="http://schemas.microsoft.com/office/drawing/2014/main" id="{41939922-E269-F515-A3FE-D1A8D50C6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617" y="3503617"/>
            <a:ext cx="3512587" cy="334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1453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Syphilis Rash l Signs and Symptoms ...">
            <a:extLst>
              <a:ext uri="{FF2B5EF4-FFF2-40B4-BE49-F238E27FC236}">
                <a16:creationId xmlns:a16="http://schemas.microsoft.com/office/drawing/2014/main" id="{29568724-4E12-8BAB-D893-86932D95D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9" y="1194734"/>
            <a:ext cx="5853286" cy="3895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Is: PID and Genital Lesions - HSV, Syphilis, LGV | Emergency Medicine  Cases">
            <a:extLst>
              <a:ext uri="{FF2B5EF4-FFF2-40B4-BE49-F238E27FC236}">
                <a16:creationId xmlns:a16="http://schemas.microsoft.com/office/drawing/2014/main" id="{173E6A9F-4E92-5FC5-BCF6-650EDBFB6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400" y="228576"/>
            <a:ext cx="4288675" cy="640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937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Tinea Versicolor - MEDizzy">
            <a:extLst>
              <a:ext uri="{FF2B5EF4-FFF2-40B4-BE49-F238E27FC236}">
                <a16:creationId xmlns:a16="http://schemas.microsoft.com/office/drawing/2014/main" id="{3947D9BC-1F94-E711-ABCB-630E155F0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18" y="1621385"/>
            <a:ext cx="5522164" cy="36152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valuation and Treatment of Malassezia-Related Skin Disorders">
            <a:extLst>
              <a:ext uri="{FF2B5EF4-FFF2-40B4-BE49-F238E27FC236}">
                <a16:creationId xmlns:a16="http://schemas.microsoft.com/office/drawing/2014/main" id="{A5D2C4F5-A63E-D0FF-77E6-3B9712A5E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361" y="365689"/>
            <a:ext cx="4687021" cy="628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4253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Dermatophytes/Tinea Infections | Concise Medical Knowledge">
            <a:extLst>
              <a:ext uri="{FF2B5EF4-FFF2-40B4-BE49-F238E27FC236}">
                <a16:creationId xmlns:a16="http://schemas.microsoft.com/office/drawing/2014/main" id="{FCEC36BE-4CB0-3662-2F15-4AACCF38C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93" y="352720"/>
            <a:ext cx="4620683" cy="6168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ot (tinea cruris, tinea pedis ...">
            <a:extLst>
              <a:ext uri="{FF2B5EF4-FFF2-40B4-BE49-F238E27FC236}">
                <a16:creationId xmlns:a16="http://schemas.microsoft.com/office/drawing/2014/main" id="{71EDCBE9-BA24-9128-DEFD-EA1D8FCC1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785" y="3745953"/>
            <a:ext cx="4415222" cy="29381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s It Herpes of Something Else? How To Tell">
            <a:extLst>
              <a:ext uri="{FF2B5EF4-FFF2-40B4-BE49-F238E27FC236}">
                <a16:creationId xmlns:a16="http://schemas.microsoft.com/office/drawing/2014/main" id="{4C8B7AE7-BDAA-A0CD-9BCE-1D68C6AF1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784" y="352720"/>
            <a:ext cx="4415223" cy="322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000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194" name="Picture 2" descr="Poison Ivy gets meaner, greener">
            <a:extLst>
              <a:ext uri="{FF2B5EF4-FFF2-40B4-BE49-F238E27FC236}">
                <a16:creationId xmlns:a16="http://schemas.microsoft.com/office/drawing/2014/main" id="{AD923E1E-635E-9EFB-DF07-DD48CCD3E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54476"/>
            <a:ext cx="4721885" cy="57490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oison Ivy Treatment | Soothe and Heal ...">
            <a:extLst>
              <a:ext uri="{FF2B5EF4-FFF2-40B4-BE49-F238E27FC236}">
                <a16:creationId xmlns:a16="http://schemas.microsoft.com/office/drawing/2014/main" id="{D1A94ECE-4FCF-83CB-9700-C31938FCF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26" y="3415162"/>
            <a:ext cx="4340434" cy="288836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oison Ivy and Poison Oak - Skin ...">
            <a:extLst>
              <a:ext uri="{FF2B5EF4-FFF2-40B4-BE49-F238E27FC236}">
                <a16:creationId xmlns:a16="http://schemas.microsoft.com/office/drawing/2014/main" id="{08EE0130-741E-857A-AAD1-3A62DB792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426" y="554476"/>
            <a:ext cx="4318103" cy="239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036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ngue fever | healthdirect">
            <a:extLst>
              <a:ext uri="{FF2B5EF4-FFF2-40B4-BE49-F238E27FC236}">
                <a16:creationId xmlns:a16="http://schemas.microsoft.com/office/drawing/2014/main" id="{DF1DA111-80BC-95A1-430F-2BBA0D4CE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1" y="-7556"/>
            <a:ext cx="11558175" cy="686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76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170" name="Picture 2" descr="What Does A Herpes Rash Look Like ...">
            <a:extLst>
              <a:ext uri="{FF2B5EF4-FFF2-40B4-BE49-F238E27FC236}">
                <a16:creationId xmlns:a16="http://schemas.microsoft.com/office/drawing/2014/main" id="{F3AE5355-BD1A-A833-2D0F-F277CD229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82" y="533836"/>
            <a:ext cx="4327218" cy="27564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isseminated Zoster in an ...">
            <a:extLst>
              <a:ext uri="{FF2B5EF4-FFF2-40B4-BE49-F238E27FC236}">
                <a16:creationId xmlns:a16="http://schemas.microsoft.com/office/drawing/2014/main" id="{F976BD0D-9761-5634-5C6C-E18304716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666" y="1281198"/>
            <a:ext cx="5234140" cy="45391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erpes - Wikipedia">
            <a:extLst>
              <a:ext uri="{FF2B5EF4-FFF2-40B4-BE49-F238E27FC236}">
                <a16:creationId xmlns:a16="http://schemas.microsoft.com/office/drawing/2014/main" id="{5CCC94D4-CF76-B5EC-3DCB-167C3EF3B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882" y="3614046"/>
            <a:ext cx="4242122" cy="293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5483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146" name="Picture 2" descr="bedbug bites - Keyword Search - Science ...">
            <a:extLst>
              <a:ext uri="{FF2B5EF4-FFF2-40B4-BE49-F238E27FC236}">
                <a16:creationId xmlns:a16="http://schemas.microsoft.com/office/drawing/2014/main" id="{CC245AE3-60CE-870F-420E-03F8F930C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35" y="3638279"/>
            <a:ext cx="2584364" cy="27749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Do Bed Bug Bites Look Like? (And What to Put on Them?) - Water's Edge  Dermatology">
            <a:extLst>
              <a:ext uri="{FF2B5EF4-FFF2-40B4-BE49-F238E27FC236}">
                <a16:creationId xmlns:a16="http://schemas.microsoft.com/office/drawing/2014/main" id="{1C60C1A8-0BAF-A0E5-358C-40C05AF29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984" y="611311"/>
            <a:ext cx="3870277" cy="27749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edbugs - NHS">
            <a:extLst>
              <a:ext uri="{FF2B5EF4-FFF2-40B4-BE49-F238E27FC236}">
                <a16:creationId xmlns:a16="http://schemas.microsoft.com/office/drawing/2014/main" id="{63901C2E-34F7-EFA0-8390-56EFCDB93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123" y="3849174"/>
            <a:ext cx="3536118" cy="23531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ed Bug Bites Pictures, Symptoms: What Do Bed Bug Bites Look Like?">
            <a:extLst>
              <a:ext uri="{FF2B5EF4-FFF2-40B4-BE49-F238E27FC236}">
                <a16:creationId xmlns:a16="http://schemas.microsoft.com/office/drawing/2014/main" id="{EE746D6F-1910-687B-31DC-5FB9FF4C5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066" y="781050"/>
            <a:ext cx="3461509" cy="521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9336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What Are Scabies? Pictures, Causes, and ...">
            <a:extLst>
              <a:ext uri="{FF2B5EF4-FFF2-40B4-BE49-F238E27FC236}">
                <a16:creationId xmlns:a16="http://schemas.microsoft.com/office/drawing/2014/main" id="{8E249B00-0248-9094-6E97-05B14A2FC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8" y="472094"/>
            <a:ext cx="5923473" cy="33171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abies - NHS">
            <a:extLst>
              <a:ext uri="{FF2B5EF4-FFF2-40B4-BE49-F238E27FC236}">
                <a16:creationId xmlns:a16="http://schemas.microsoft.com/office/drawing/2014/main" id="{F67290C7-5E47-C7B8-8183-C8F5B34BE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86380"/>
            <a:ext cx="5457322" cy="3632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abies - NHS">
            <a:extLst>
              <a:ext uri="{FF2B5EF4-FFF2-40B4-BE49-F238E27FC236}">
                <a16:creationId xmlns:a16="http://schemas.microsoft.com/office/drawing/2014/main" id="{88649BD5-CA3C-468F-B168-85C7DF01F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798" y="4121858"/>
            <a:ext cx="3721824" cy="247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4914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MOLLUSCUM CONTAGIOSUM | Stafford ...">
            <a:extLst>
              <a:ext uri="{FF2B5EF4-FFF2-40B4-BE49-F238E27FC236}">
                <a16:creationId xmlns:a16="http://schemas.microsoft.com/office/drawing/2014/main" id="{51E94182-6E74-7C79-3B85-FF0F6A780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41" y="621102"/>
            <a:ext cx="5039614" cy="3726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lluscum Contagiosum: Symptoms and ...">
            <a:extLst>
              <a:ext uri="{FF2B5EF4-FFF2-40B4-BE49-F238E27FC236}">
                <a16:creationId xmlns:a16="http://schemas.microsoft.com/office/drawing/2014/main" id="{394B4DB4-5D9B-933B-D84B-2387FE58E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767" y="2398143"/>
            <a:ext cx="5593641" cy="418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29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a person's neck&#10;&#10;Description automatically generated">
            <a:extLst>
              <a:ext uri="{FF2B5EF4-FFF2-40B4-BE49-F238E27FC236}">
                <a16:creationId xmlns:a16="http://schemas.microsoft.com/office/drawing/2014/main" id="{0A178C60-54BE-BE3A-0171-E3F18D3F2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27515"/>
            <a:ext cx="5727705" cy="3811527"/>
          </a:xfrm>
          <a:prstGeom prst="rect">
            <a:avLst/>
          </a:prstGeom>
        </p:spPr>
      </p:pic>
      <p:pic>
        <p:nvPicPr>
          <p:cNvPr id="5" name="Picture 4" descr="A close-up of a person's neck&#10;&#10;Description automatically generated">
            <a:extLst>
              <a:ext uri="{FF2B5EF4-FFF2-40B4-BE49-F238E27FC236}">
                <a16:creationId xmlns:a16="http://schemas.microsoft.com/office/drawing/2014/main" id="{E62E7576-6857-C234-EF34-F7778AFD5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95" y="655608"/>
            <a:ext cx="5553806" cy="3343814"/>
          </a:xfrm>
          <a:prstGeom prst="rect">
            <a:avLst/>
          </a:prstGeom>
        </p:spPr>
      </p:pic>
    </p:spTree>
    <p:extLst>
      <p:ext uri="{BB962C8B-B14F-4D97-AF65-F5344CB8AC3E}">
        <p14:creationId xmlns:p14="http://schemas.microsoft.com/office/powerpoint/2010/main" val="253643944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7081B968-10F6-3F6E-5571-8A69FB9F716D}"/>
              </a:ext>
            </a:extLst>
          </p:cNvPr>
          <p:cNvSpPr>
            <a:spLocks noGrp="1" noChangeArrowheads="1"/>
          </p:cNvSpPr>
          <p:nvPr>
            <p:ph type="title"/>
          </p:nvPr>
        </p:nvSpPr>
        <p:spPr>
          <a:xfrm>
            <a:off x="1392238" y="266700"/>
            <a:ext cx="7772400" cy="1028700"/>
          </a:xfrm>
        </p:spPr>
        <p:txBody>
          <a:bodyPr/>
          <a:lstStyle/>
          <a:p>
            <a:r>
              <a:rPr lang="en-US" altLang="en-US" dirty="0">
                <a:solidFill>
                  <a:srgbClr val="C00000"/>
                </a:solidFill>
              </a:rPr>
              <a:t>Follicular keratotic disorders</a:t>
            </a:r>
          </a:p>
        </p:txBody>
      </p:sp>
      <p:sp>
        <p:nvSpPr>
          <p:cNvPr id="153603" name="Content Placeholder 2">
            <a:extLst>
              <a:ext uri="{FF2B5EF4-FFF2-40B4-BE49-F238E27FC236}">
                <a16:creationId xmlns:a16="http://schemas.microsoft.com/office/drawing/2014/main" id="{0996A83B-1C37-1F7D-34F6-0D505455E1DA}"/>
              </a:ext>
            </a:extLst>
          </p:cNvPr>
          <p:cNvSpPr>
            <a:spLocks noGrp="1" noChangeArrowheads="1"/>
          </p:cNvSpPr>
          <p:nvPr>
            <p:ph idx="1"/>
          </p:nvPr>
        </p:nvSpPr>
        <p:spPr>
          <a:xfrm>
            <a:off x="2078038" y="2209800"/>
            <a:ext cx="8437562" cy="3581400"/>
          </a:xfrm>
        </p:spPr>
        <p:txBody>
          <a:bodyPr/>
          <a:lstStyle/>
          <a:p>
            <a:pPr>
              <a:buClr>
                <a:srgbClr val="C00000"/>
              </a:buClr>
              <a:buFont typeface="Wingdings" panose="05000000000000000000" pitchFamily="2" charset="2"/>
              <a:buChar char="Ø"/>
            </a:pPr>
            <a:r>
              <a:rPr lang="en-US" altLang="en-US" sz="3600" i="1" dirty="0">
                <a:solidFill>
                  <a:schemeClr val="accent4">
                    <a:lumMod val="10000"/>
                  </a:schemeClr>
                </a:solidFill>
              </a:rPr>
              <a:t>keratosis pilaris</a:t>
            </a:r>
          </a:p>
          <a:p>
            <a:pPr>
              <a:buClr>
                <a:srgbClr val="C00000"/>
              </a:buClr>
              <a:buFont typeface="Wingdings" panose="05000000000000000000" pitchFamily="2" charset="2"/>
              <a:buChar char="Ø"/>
            </a:pPr>
            <a:r>
              <a:rPr lang="en-US" altLang="en-US" sz="3600" i="1" dirty="0">
                <a:solidFill>
                  <a:schemeClr val="accent4">
                    <a:lumMod val="10000"/>
                  </a:schemeClr>
                </a:solidFill>
              </a:rPr>
              <a:t>lichen </a:t>
            </a:r>
            <a:r>
              <a:rPr lang="en-US" altLang="en-US" sz="3600" i="1" dirty="0" err="1">
                <a:solidFill>
                  <a:schemeClr val="accent4">
                    <a:lumMod val="10000"/>
                  </a:schemeClr>
                </a:solidFill>
              </a:rPr>
              <a:t>spinulosus</a:t>
            </a:r>
            <a:r>
              <a:rPr lang="en-US" altLang="en-US" sz="3600" i="1" dirty="0">
                <a:solidFill>
                  <a:schemeClr val="accent4">
                    <a:lumMod val="10000"/>
                  </a:schemeClr>
                </a:solidFill>
              </a:rPr>
              <a:t> </a:t>
            </a:r>
          </a:p>
          <a:p>
            <a:pPr>
              <a:buClr>
                <a:srgbClr val="C00000"/>
              </a:buClr>
              <a:buFont typeface="Wingdings" panose="05000000000000000000" pitchFamily="2" charset="2"/>
              <a:buChar char="Ø"/>
            </a:pPr>
            <a:r>
              <a:rPr lang="en-US" altLang="en-US" sz="3600" dirty="0">
                <a:solidFill>
                  <a:schemeClr val="accent4">
                    <a:lumMod val="10000"/>
                  </a:schemeClr>
                </a:solidFill>
              </a:rPr>
              <a:t>follicular hyperkeratosis</a:t>
            </a:r>
          </a:p>
          <a:p>
            <a:pPr>
              <a:buClr>
                <a:srgbClr val="C00000"/>
              </a:buClr>
              <a:buFont typeface="Wingdings" panose="05000000000000000000" pitchFamily="2" charset="2"/>
              <a:buChar char="Ø"/>
            </a:pPr>
            <a:r>
              <a:rPr lang="en-US" altLang="en-US" sz="3600" dirty="0">
                <a:solidFill>
                  <a:schemeClr val="accent4">
                    <a:lumMod val="10000"/>
                  </a:schemeClr>
                </a:solidFill>
              </a:rPr>
              <a:t>pityriasis rubra pilaris</a:t>
            </a:r>
          </a:p>
          <a:p>
            <a:pPr>
              <a:buClr>
                <a:srgbClr val="C00000"/>
              </a:buClr>
              <a:buFont typeface="Wingdings" panose="05000000000000000000" pitchFamily="2" charset="2"/>
              <a:buChar char="Ø"/>
            </a:pPr>
            <a:r>
              <a:rPr lang="en-US" altLang="en-US" sz="3600" dirty="0">
                <a:solidFill>
                  <a:schemeClr val="accent4">
                    <a:lumMod val="10000"/>
                  </a:schemeClr>
                </a:solidFill>
              </a:rPr>
              <a:t>keratosis follicularis (Darier’s disease)</a:t>
            </a:r>
            <a:r>
              <a:rPr lang="en-US" altLang="en-US" sz="3600" b="1" dirty="0"/>
              <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1794" name="TextBox 1">
            <a:extLst>
              <a:ext uri="{FF2B5EF4-FFF2-40B4-BE49-F238E27FC236}">
                <a16:creationId xmlns:a16="http://schemas.microsoft.com/office/drawing/2014/main" id="{76CC59DB-5881-1E49-D14F-C4D77C925B0B}"/>
              </a:ext>
            </a:extLst>
          </p:cNvPr>
          <p:cNvSpPr txBox="1">
            <a:spLocks noChangeArrowheads="1"/>
          </p:cNvSpPr>
          <p:nvPr/>
        </p:nvSpPr>
        <p:spPr bwMode="auto">
          <a:xfrm>
            <a:off x="4038600" y="5638801"/>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4000" b="1" dirty="0">
                <a:solidFill>
                  <a:srgbClr val="C00000"/>
                </a:solidFill>
              </a:rPr>
              <a:t>Keratosis pilaris</a:t>
            </a:r>
          </a:p>
        </p:txBody>
      </p:sp>
      <p:pic>
        <p:nvPicPr>
          <p:cNvPr id="161795" name="Picture 2" descr="C:\Users\John\Desktop\keratosis_pilaris_1_0303241.jpg">
            <a:extLst>
              <a:ext uri="{FF2B5EF4-FFF2-40B4-BE49-F238E27FC236}">
                <a16:creationId xmlns:a16="http://schemas.microsoft.com/office/drawing/2014/main" id="{4C138F10-CD4B-B92C-C885-622E7D599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528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4" descr="C:\Users\John\Desktop\keratosis_pilaris_on_arm.jpg">
            <a:extLst>
              <a:ext uri="{FF2B5EF4-FFF2-40B4-BE49-F238E27FC236}">
                <a16:creationId xmlns:a16="http://schemas.microsoft.com/office/drawing/2014/main" id="{82DFF7FD-5BFE-6A31-4021-B340BBF00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685800"/>
            <a:ext cx="42195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7698" name="TextBox 1">
            <a:extLst>
              <a:ext uri="{FF2B5EF4-FFF2-40B4-BE49-F238E27FC236}">
                <a16:creationId xmlns:a16="http://schemas.microsoft.com/office/drawing/2014/main" id="{ABCA67A2-5B02-7118-92CF-2459B6DD51A8}"/>
              </a:ext>
            </a:extLst>
          </p:cNvPr>
          <p:cNvSpPr txBox="1">
            <a:spLocks noChangeArrowheads="1"/>
          </p:cNvSpPr>
          <p:nvPr/>
        </p:nvSpPr>
        <p:spPr bwMode="auto">
          <a:xfrm>
            <a:off x="4038600" y="5638801"/>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100000"/>
              <a:buChar char="»"/>
              <a:defRPr sz="2400">
                <a:solidFill>
                  <a:schemeClr val="tx1"/>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4000" b="1" dirty="0">
                <a:solidFill>
                  <a:srgbClr val="C00000"/>
                </a:solidFill>
              </a:rPr>
              <a:t>Lichen </a:t>
            </a:r>
            <a:r>
              <a:rPr lang="en-US" altLang="en-US" sz="4000" b="1" dirty="0" err="1">
                <a:solidFill>
                  <a:srgbClr val="C00000"/>
                </a:solidFill>
              </a:rPr>
              <a:t>spinulosus</a:t>
            </a:r>
            <a:endParaRPr lang="en-US" altLang="en-US" sz="4000" b="1" dirty="0">
              <a:solidFill>
                <a:srgbClr val="C00000"/>
              </a:solidFill>
            </a:endParaRPr>
          </a:p>
        </p:txBody>
      </p:sp>
      <p:pic>
        <p:nvPicPr>
          <p:cNvPr id="157699" name="Picture 4" descr="C:\Users\John\Desktop\Lichen spinulosus.jpg">
            <a:extLst>
              <a:ext uri="{FF2B5EF4-FFF2-40B4-BE49-F238E27FC236}">
                <a16:creationId xmlns:a16="http://schemas.microsoft.com/office/drawing/2014/main" id="{27E17B06-5A95-1DD8-8010-755936431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36576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0" name="Picture 5" descr="C:\Users\John\Desktop\LS 3.jpg">
            <a:extLst>
              <a:ext uri="{FF2B5EF4-FFF2-40B4-BE49-F238E27FC236}">
                <a16:creationId xmlns:a16="http://schemas.microsoft.com/office/drawing/2014/main" id="{34E92578-8D51-3B49-0F25-D0C098439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304800"/>
            <a:ext cx="35464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6" descr="C:\Users\John\Desktop\2008102308311044.jpg">
            <a:extLst>
              <a:ext uri="{FF2B5EF4-FFF2-40B4-BE49-F238E27FC236}">
                <a16:creationId xmlns:a16="http://schemas.microsoft.com/office/drawing/2014/main" id="{78B876AD-6D1C-90D1-D60F-8E02DFBE32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3581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9" descr="http://amaprod.silverchaircdn.com/data/Journals/DERM/5053/dlv60042f1.png">
            <a:extLst>
              <a:ext uri="{FF2B5EF4-FFF2-40B4-BE49-F238E27FC236}">
                <a16:creationId xmlns:a16="http://schemas.microsoft.com/office/drawing/2014/main" id="{8354E6DB-E497-CF79-1C86-E6218770BE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048001"/>
            <a:ext cx="35814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FF63D4B-918D-FD4A-D0AF-8C5A0567C078}"/>
              </a:ext>
            </a:extLst>
          </p:cNvPr>
          <p:cNvSpPr>
            <a:spLocks noGrp="1" noChangeArrowheads="1"/>
          </p:cNvSpPr>
          <p:nvPr>
            <p:ph type="title"/>
          </p:nvPr>
        </p:nvSpPr>
        <p:spPr>
          <a:xfrm>
            <a:off x="1392238" y="266700"/>
            <a:ext cx="7772400" cy="1028700"/>
          </a:xfrm>
        </p:spPr>
        <p:txBody>
          <a:bodyPr/>
          <a:lstStyle/>
          <a:p>
            <a:r>
              <a:rPr lang="en-US" altLang="en-US" dirty="0">
                <a:solidFill>
                  <a:srgbClr val="C00000"/>
                </a:solidFill>
              </a:rPr>
              <a:t>Lichen </a:t>
            </a:r>
            <a:r>
              <a:rPr lang="en-US" altLang="en-US" dirty="0" err="1">
                <a:solidFill>
                  <a:srgbClr val="C00000"/>
                </a:solidFill>
              </a:rPr>
              <a:t>spinulosus</a:t>
            </a:r>
            <a:endParaRPr lang="en-US" altLang="en-US" dirty="0">
              <a:solidFill>
                <a:srgbClr val="C00000"/>
              </a:solidFill>
            </a:endParaRPr>
          </a:p>
        </p:txBody>
      </p:sp>
      <p:sp>
        <p:nvSpPr>
          <p:cNvPr id="155651" name="Content Placeholder 2">
            <a:extLst>
              <a:ext uri="{FF2B5EF4-FFF2-40B4-BE49-F238E27FC236}">
                <a16:creationId xmlns:a16="http://schemas.microsoft.com/office/drawing/2014/main" id="{6AFB1CD0-9075-45DF-9042-E9C1FB0459A1}"/>
              </a:ext>
            </a:extLst>
          </p:cNvPr>
          <p:cNvSpPr>
            <a:spLocks noGrp="1" noChangeArrowheads="1"/>
          </p:cNvSpPr>
          <p:nvPr>
            <p:ph idx="1"/>
          </p:nvPr>
        </p:nvSpPr>
        <p:spPr>
          <a:xfrm>
            <a:off x="1524000" y="1752600"/>
            <a:ext cx="8991600" cy="4572000"/>
          </a:xfrm>
        </p:spPr>
        <p:txBody>
          <a:bodyPr/>
          <a:lstStyle/>
          <a:p>
            <a:pPr>
              <a:buClr>
                <a:srgbClr val="C00000"/>
              </a:buClr>
              <a:buFont typeface="Wingdings" panose="05000000000000000000" pitchFamily="2" charset="2"/>
              <a:buChar char="Ø"/>
            </a:pPr>
            <a:r>
              <a:rPr lang="en-US" altLang="en-US" dirty="0">
                <a:solidFill>
                  <a:schemeClr val="accent4">
                    <a:lumMod val="10000"/>
                  </a:schemeClr>
                </a:solidFill>
              </a:rPr>
              <a:t>follicular keratotic papules grouped into large symmetric patches – pruritic in 38%</a:t>
            </a:r>
          </a:p>
          <a:p>
            <a:pPr>
              <a:buClr>
                <a:srgbClr val="C00000"/>
              </a:buClr>
              <a:buFont typeface="Wingdings" panose="05000000000000000000" pitchFamily="2" charset="2"/>
              <a:buChar char="Ø"/>
            </a:pPr>
            <a:r>
              <a:rPr lang="en-US" altLang="en-US" dirty="0">
                <a:solidFill>
                  <a:schemeClr val="accent4">
                    <a:lumMod val="10000"/>
                  </a:schemeClr>
                </a:solidFill>
              </a:rPr>
              <a:t>1-3 mm papules with hairlike horny spine protruding 1-2 mm – “nutmeg grater” sensation</a:t>
            </a:r>
          </a:p>
          <a:p>
            <a:pPr>
              <a:buClr>
                <a:srgbClr val="C00000"/>
              </a:buClr>
              <a:buFont typeface="Wingdings" panose="05000000000000000000" pitchFamily="2" charset="2"/>
              <a:buChar char="Ø"/>
            </a:pPr>
            <a:r>
              <a:rPr lang="en-US" altLang="en-US" dirty="0">
                <a:solidFill>
                  <a:schemeClr val="accent4">
                    <a:lumMod val="10000"/>
                  </a:schemeClr>
                </a:solidFill>
              </a:rPr>
              <a:t>neck, buttocks, abdomen, elbows, knees, arms</a:t>
            </a:r>
          </a:p>
          <a:p>
            <a:pPr>
              <a:buClr>
                <a:srgbClr val="C00000"/>
              </a:buClr>
              <a:buFont typeface="Wingdings" panose="05000000000000000000" pitchFamily="2" charset="2"/>
              <a:buChar char="Ø"/>
            </a:pPr>
            <a:r>
              <a:rPr lang="en-US" altLang="en-US" dirty="0">
                <a:solidFill>
                  <a:schemeClr val="accent4">
                    <a:lumMod val="10000"/>
                  </a:schemeClr>
                </a:solidFill>
              </a:rPr>
              <a:t>most often seen in children, teens, young adults</a:t>
            </a:r>
          </a:p>
          <a:p>
            <a:pPr>
              <a:buClr>
                <a:srgbClr val="C00000"/>
              </a:buClr>
              <a:buFont typeface="Wingdings" panose="05000000000000000000" pitchFamily="2" charset="2"/>
              <a:buChar char="Ø"/>
            </a:pPr>
            <a:r>
              <a:rPr lang="en-US" altLang="en-US" dirty="0">
                <a:solidFill>
                  <a:schemeClr val="accent4">
                    <a:lumMod val="10000"/>
                  </a:schemeClr>
                </a:solidFill>
              </a:rPr>
              <a:t>no seasonal variation, unlike keratosis pilaris</a:t>
            </a:r>
          </a:p>
          <a:p>
            <a:pPr>
              <a:buClr>
                <a:srgbClr val="C00000"/>
              </a:buClr>
              <a:buFont typeface="Wingdings" panose="05000000000000000000" pitchFamily="2" charset="2"/>
              <a:buChar char="Ø"/>
            </a:pPr>
            <a:r>
              <a:rPr lang="en-US" altLang="en-US" dirty="0">
                <a:solidFill>
                  <a:schemeClr val="accent4">
                    <a:lumMod val="10000"/>
                  </a:schemeClr>
                </a:solidFill>
              </a:rPr>
              <a:t>associated with atopy, like keratosis pilaris</a:t>
            </a:r>
            <a:endParaRPr lang="en-US" altLang="en-US" sz="3600" dirty="0">
              <a:solidFill>
                <a:schemeClr val="accent4">
                  <a:lumMod val="10000"/>
                </a:schemeClr>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F208590A-A60B-C0CE-F2F2-CE4925683FE0}"/>
              </a:ext>
            </a:extLst>
          </p:cNvPr>
          <p:cNvSpPr>
            <a:spLocks noGrp="1" noChangeArrowheads="1"/>
          </p:cNvSpPr>
          <p:nvPr>
            <p:ph type="title"/>
          </p:nvPr>
        </p:nvSpPr>
        <p:spPr>
          <a:xfrm>
            <a:off x="1392238" y="266700"/>
            <a:ext cx="8666162" cy="952500"/>
          </a:xfrm>
        </p:spPr>
        <p:txBody>
          <a:bodyPr/>
          <a:lstStyle/>
          <a:p>
            <a:r>
              <a:rPr lang="en-US" altLang="en-US" dirty="0">
                <a:solidFill>
                  <a:srgbClr val="C00000"/>
                </a:solidFill>
              </a:rPr>
              <a:t>Lichen </a:t>
            </a:r>
            <a:r>
              <a:rPr lang="en-US" altLang="en-US" dirty="0" err="1">
                <a:solidFill>
                  <a:srgbClr val="C00000"/>
                </a:solidFill>
              </a:rPr>
              <a:t>spinulosus</a:t>
            </a:r>
            <a:r>
              <a:rPr lang="en-US" altLang="en-US" dirty="0">
                <a:solidFill>
                  <a:srgbClr val="C00000"/>
                </a:solidFill>
              </a:rPr>
              <a:t>: Treatment </a:t>
            </a:r>
          </a:p>
        </p:txBody>
      </p:sp>
      <p:sp>
        <p:nvSpPr>
          <p:cNvPr id="167939" name="Content Placeholder 2">
            <a:extLst>
              <a:ext uri="{FF2B5EF4-FFF2-40B4-BE49-F238E27FC236}">
                <a16:creationId xmlns:a16="http://schemas.microsoft.com/office/drawing/2014/main" id="{A7D39D35-1698-B364-E0DE-14F1F0596A40}"/>
              </a:ext>
            </a:extLst>
          </p:cNvPr>
          <p:cNvSpPr>
            <a:spLocks noGrp="1" noChangeArrowheads="1"/>
          </p:cNvSpPr>
          <p:nvPr>
            <p:ph idx="1"/>
          </p:nvPr>
        </p:nvSpPr>
        <p:spPr>
          <a:xfrm>
            <a:off x="2078038" y="1676400"/>
            <a:ext cx="7727950" cy="4648200"/>
          </a:xfrm>
        </p:spPr>
        <p:txBody>
          <a:bodyPr/>
          <a:lstStyle/>
          <a:p>
            <a:pPr>
              <a:buClr>
                <a:srgbClr val="C00000"/>
              </a:buClr>
              <a:buFont typeface="Wingdings" panose="05000000000000000000" pitchFamily="2" charset="2"/>
              <a:buChar char="Ø"/>
            </a:pPr>
            <a:r>
              <a:rPr lang="en-US" altLang="en-US" sz="3600" dirty="0" err="1">
                <a:solidFill>
                  <a:schemeClr val="accent4">
                    <a:lumMod val="10000"/>
                  </a:schemeClr>
                </a:solidFill>
              </a:rPr>
              <a:t>keratolytics</a:t>
            </a:r>
            <a:r>
              <a:rPr lang="en-US" altLang="en-US" sz="3600" dirty="0">
                <a:solidFill>
                  <a:schemeClr val="accent4">
                    <a:lumMod val="10000"/>
                  </a:schemeClr>
                </a:solidFill>
              </a:rPr>
              <a:t> and emollients</a:t>
            </a:r>
          </a:p>
          <a:p>
            <a:pPr>
              <a:buClr>
                <a:srgbClr val="C00000"/>
              </a:buClr>
              <a:buFont typeface="Wingdings" panose="05000000000000000000" pitchFamily="2" charset="2"/>
              <a:buChar char="Ø"/>
            </a:pPr>
            <a:r>
              <a:rPr lang="en-US" altLang="en-US" sz="3600" dirty="0">
                <a:solidFill>
                  <a:schemeClr val="accent4">
                    <a:lumMod val="10000"/>
                  </a:schemeClr>
                </a:solidFill>
              </a:rPr>
              <a:t>salicylic acid gel </a:t>
            </a:r>
          </a:p>
          <a:p>
            <a:pPr>
              <a:buClr>
                <a:srgbClr val="C00000"/>
              </a:buClr>
              <a:buFont typeface="Wingdings" panose="05000000000000000000" pitchFamily="2" charset="2"/>
              <a:buChar char="Ø"/>
            </a:pPr>
            <a:r>
              <a:rPr lang="en-US" altLang="en-US" sz="3600" dirty="0">
                <a:solidFill>
                  <a:schemeClr val="accent4">
                    <a:lumMod val="10000"/>
                  </a:schemeClr>
                </a:solidFill>
              </a:rPr>
              <a:t>tretinoin gel</a:t>
            </a:r>
          </a:p>
          <a:p>
            <a:pPr>
              <a:buClr>
                <a:srgbClr val="C00000"/>
              </a:buClr>
              <a:buFont typeface="Wingdings" panose="05000000000000000000" pitchFamily="2" charset="2"/>
              <a:buChar char="Ø"/>
            </a:pPr>
            <a:r>
              <a:rPr lang="en-US" altLang="en-US" sz="3600" dirty="0">
                <a:solidFill>
                  <a:schemeClr val="accent4">
                    <a:lumMod val="10000"/>
                  </a:schemeClr>
                </a:solidFill>
              </a:rPr>
              <a:t>a</a:t>
            </a:r>
            <a:r>
              <a:rPr lang="en-US" altLang="en-US" sz="3600">
                <a:solidFill>
                  <a:schemeClr val="accent4">
                    <a:lumMod val="10000"/>
                  </a:schemeClr>
                </a:solidFill>
              </a:rPr>
              <a:t>dapaline</a:t>
            </a:r>
            <a:r>
              <a:rPr lang="en-US" altLang="en-US" sz="3600" dirty="0">
                <a:solidFill>
                  <a:schemeClr val="accent4">
                    <a:lumMod val="10000"/>
                  </a:schemeClr>
                </a:solidFill>
              </a:rPr>
              <a:t> gel</a:t>
            </a:r>
          </a:p>
          <a:p>
            <a:pPr>
              <a:buClr>
                <a:srgbClr val="C00000"/>
              </a:buClr>
              <a:buFont typeface="Wingdings" panose="05000000000000000000" pitchFamily="2" charset="2"/>
              <a:buChar char="Ø"/>
            </a:pPr>
            <a:r>
              <a:rPr lang="en-US" altLang="en-US" sz="3600" dirty="0">
                <a:solidFill>
                  <a:schemeClr val="accent4">
                    <a:lumMod val="10000"/>
                  </a:schemeClr>
                </a:solidFill>
              </a:rPr>
              <a:t>ammonium lactate lotion</a:t>
            </a:r>
          </a:p>
          <a:p>
            <a:pPr>
              <a:buClr>
                <a:srgbClr val="C00000"/>
              </a:buClr>
              <a:buFont typeface="Wingdings" panose="05000000000000000000" pitchFamily="2" charset="2"/>
              <a:buChar char="Ø"/>
            </a:pPr>
            <a:r>
              <a:rPr lang="en-US" altLang="en-US" sz="3600" dirty="0">
                <a:solidFill>
                  <a:schemeClr val="accent4">
                    <a:lumMod val="10000"/>
                  </a:schemeClr>
                </a:solidFill>
              </a:rPr>
              <a:t>urea gel</a:t>
            </a:r>
          </a:p>
          <a:p>
            <a:pPr>
              <a:buClr>
                <a:srgbClr val="C00000"/>
              </a:buClr>
              <a:buFont typeface="Wingdings" panose="05000000000000000000" pitchFamily="2" charset="2"/>
              <a:buChar char="Ø"/>
            </a:pPr>
            <a:endParaRPr lang="en-US" altLang="en-US" sz="3600" dirty="0">
              <a:solidFill>
                <a:schemeClr val="accent4">
                  <a:lumMod val="10000"/>
                </a:schemeClr>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1D52-C8D5-C554-4011-C9398CCA35B7}"/>
              </a:ext>
            </a:extLst>
          </p:cNvPr>
          <p:cNvSpPr>
            <a:spLocks noGrp="1"/>
          </p:cNvSpPr>
          <p:nvPr>
            <p:ph type="title"/>
          </p:nvPr>
        </p:nvSpPr>
        <p:spPr/>
        <p:txBody>
          <a:bodyPr/>
          <a:lstStyle/>
          <a:p>
            <a:r>
              <a:rPr lang="en-US" dirty="0">
                <a:solidFill>
                  <a:srgbClr val="C00000"/>
                </a:solidFill>
              </a:rPr>
              <a:t>Dengue surveillance</a:t>
            </a:r>
          </a:p>
        </p:txBody>
      </p:sp>
      <p:sp>
        <p:nvSpPr>
          <p:cNvPr id="3" name="Content Placeholder 2">
            <a:extLst>
              <a:ext uri="{FF2B5EF4-FFF2-40B4-BE49-F238E27FC236}">
                <a16:creationId xmlns:a16="http://schemas.microsoft.com/office/drawing/2014/main" id="{F75CF41A-E3C2-641C-C7C3-814E0F5B12BB}"/>
              </a:ext>
            </a:extLst>
          </p:cNvPr>
          <p:cNvSpPr>
            <a:spLocks noGrp="1"/>
          </p:cNvSpPr>
          <p:nvPr>
            <p:ph idx="1"/>
          </p:nvPr>
        </p:nvSpPr>
        <p:spPr>
          <a:xfrm>
            <a:off x="838200" y="1690688"/>
            <a:ext cx="10515600" cy="5146883"/>
          </a:xfrm>
        </p:spPr>
        <p:txBody>
          <a:bodyPr/>
          <a:lstStyle/>
          <a:p>
            <a:r>
              <a:rPr lang="en-US" b="0" i="0" dirty="0">
                <a:solidFill>
                  <a:srgbClr val="000000"/>
                </a:solidFill>
                <a:effectLst/>
                <a:latin typeface="Nunito" pitchFamily="2" charset="0"/>
              </a:rPr>
              <a:t>The Sentinel Enhanced Dengue Surveillance System (SEDSS) was established to monitor trends of dengue and dengue-like acute febrile illnesses (AFIs), characterize the clinical course of disease, and serve as an early warning system for viral infections with epidemic potential.</a:t>
            </a:r>
          </a:p>
          <a:p>
            <a:r>
              <a:rPr lang="en-US" b="0" i="0" dirty="0">
                <a:solidFill>
                  <a:srgbClr val="000000"/>
                </a:solidFill>
                <a:effectLst/>
                <a:latin typeface="Nunito" pitchFamily="2" charset="0"/>
              </a:rPr>
              <a:t>During the surveillance period from May 2012 to December 2022, there were 1,432 confirmed or probable cases of dengue, 2,293 confirmed or probable cases of chikungunya, and 1,918 confirmed or probable cases of zika in Puerto Rico.</a:t>
            </a:r>
          </a:p>
          <a:p>
            <a:r>
              <a:rPr lang="en-US" dirty="0">
                <a:solidFill>
                  <a:srgbClr val="000000"/>
                </a:solidFill>
                <a:latin typeface="Nunito" pitchFamily="2" charset="0"/>
              </a:rPr>
              <a:t>DENV1 was endemic.  Chikungunya and zika were sporadic, peaking in 2014 and 2016, with few cases since then.</a:t>
            </a:r>
            <a:endParaRPr lang="en-US" dirty="0"/>
          </a:p>
        </p:txBody>
      </p:sp>
    </p:spTree>
    <p:extLst>
      <p:ext uri="{BB962C8B-B14F-4D97-AF65-F5344CB8AC3E}">
        <p14:creationId xmlns:p14="http://schemas.microsoft.com/office/powerpoint/2010/main" val="904031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0781-B548-B58F-F8A6-5E7F0CAF3AA0}"/>
              </a:ext>
            </a:extLst>
          </p:cNvPr>
          <p:cNvSpPr>
            <a:spLocks noGrp="1"/>
          </p:cNvSpPr>
          <p:nvPr>
            <p:ph type="title"/>
          </p:nvPr>
        </p:nvSpPr>
        <p:spPr/>
        <p:txBody>
          <a:bodyPr/>
          <a:lstStyle/>
          <a:p>
            <a:r>
              <a:rPr lang="en-US" dirty="0">
                <a:solidFill>
                  <a:srgbClr val="C00000"/>
                </a:solidFill>
              </a:rPr>
              <a:t>Webinars</a:t>
            </a:r>
          </a:p>
        </p:txBody>
      </p:sp>
      <p:sp>
        <p:nvSpPr>
          <p:cNvPr id="3" name="Content Placeholder 2">
            <a:extLst>
              <a:ext uri="{FF2B5EF4-FFF2-40B4-BE49-F238E27FC236}">
                <a16:creationId xmlns:a16="http://schemas.microsoft.com/office/drawing/2014/main" id="{58648041-8B89-19C3-8F41-EEF68E767E36}"/>
              </a:ext>
            </a:extLst>
          </p:cNvPr>
          <p:cNvSpPr>
            <a:spLocks noGrp="1"/>
          </p:cNvSpPr>
          <p:nvPr>
            <p:ph idx="1"/>
          </p:nvPr>
        </p:nvSpPr>
        <p:spPr>
          <a:xfrm>
            <a:off x="838200" y="1842878"/>
            <a:ext cx="10515600" cy="4351338"/>
          </a:xfrm>
        </p:spPr>
        <p:txBody>
          <a:bodyPr/>
          <a:lstStyle/>
          <a:p>
            <a:pPr marL="50800" indent="0">
              <a:buNone/>
            </a:pPr>
            <a:r>
              <a:rPr lang="en-US" dirty="0"/>
              <a:t>Coming soon: dates and times to be announced</a:t>
            </a:r>
          </a:p>
          <a:p>
            <a:pPr marL="50800" indent="0">
              <a:buNone/>
            </a:pPr>
            <a:endParaRPr lang="en-US" dirty="0"/>
          </a:p>
          <a:p>
            <a:pPr lvl="1"/>
            <a:r>
              <a:rPr lang="en-US" dirty="0"/>
              <a:t>MSWRs for TEAP students</a:t>
            </a:r>
          </a:p>
          <a:p>
            <a:pPr lvl="1"/>
            <a:r>
              <a:rPr lang="en-US" dirty="0"/>
              <a:t>Applicant File Review for TEAP Specialists</a:t>
            </a:r>
          </a:p>
          <a:p>
            <a:pPr lvl="1"/>
            <a:r>
              <a:rPr lang="en-US" dirty="0"/>
              <a:t>Hot Topics: Opioids</a:t>
            </a:r>
          </a:p>
          <a:p>
            <a:pPr lvl="1"/>
            <a:r>
              <a:rPr lang="en-US" dirty="0"/>
              <a:t>Vaping and Nicotine Use</a:t>
            </a:r>
          </a:p>
          <a:p>
            <a:pPr lvl="1"/>
            <a:r>
              <a:rPr lang="en-US" dirty="0"/>
              <a:t>Collection of Urine Drug Screens</a:t>
            </a:r>
          </a:p>
          <a:p>
            <a:pPr lvl="1"/>
            <a:r>
              <a:rPr lang="en-US" dirty="0"/>
              <a:t>A Multigenerational View of Mental Health Matters</a:t>
            </a:r>
          </a:p>
          <a:p>
            <a:pPr lvl="1"/>
            <a:r>
              <a:rPr lang="en-US" dirty="0"/>
              <a:t>Mental Health First Aid</a:t>
            </a:r>
          </a:p>
          <a:p>
            <a:pPr lvl="1"/>
            <a:r>
              <a:rPr lang="en-US" dirty="0"/>
              <a:t>Dietary Supplements</a:t>
            </a:r>
          </a:p>
        </p:txBody>
      </p:sp>
    </p:spTree>
    <p:extLst>
      <p:ext uri="{BB962C8B-B14F-4D97-AF65-F5344CB8AC3E}">
        <p14:creationId xmlns:p14="http://schemas.microsoft.com/office/powerpoint/2010/main" val="1164008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3"/>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4"/>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5"/>
          <a:stretch>
            <a:fillRect/>
          </a:stretch>
        </p:blipFill>
        <p:spPr>
          <a:xfrm>
            <a:off x="838200" y="1473220"/>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A792BEF-EEEB-53C9-C793-3226A7478DE8}"/>
              </a:ext>
            </a:extLst>
          </p:cNvPr>
          <p:cNvSpPr txBox="1"/>
          <p:nvPr/>
        </p:nvSpPr>
        <p:spPr>
          <a:xfrm>
            <a:off x="2776251" y="5958291"/>
            <a:ext cx="6753339" cy="461665"/>
          </a:xfrm>
          <a:prstGeom prst="rect">
            <a:avLst/>
          </a:prstGeom>
          <a:noFill/>
        </p:spPr>
        <p:txBody>
          <a:bodyPr wrap="square" rtlCol="0">
            <a:spAutoFit/>
          </a:bodyPr>
          <a:lstStyle/>
          <a:p>
            <a:r>
              <a:rPr lang="fr-FR" sz="2400" b="1" dirty="0">
                <a:solidFill>
                  <a:srgbClr val="C00000"/>
                </a:solidFill>
                <a:highlight>
                  <a:srgbClr val="FFFFFF"/>
                </a:highlight>
                <a:latin typeface="Aptos" panose="020B0004020202020204" pitchFamily="34" charset="0"/>
              </a:rPr>
              <a:t>https://www.surveymonkey.com/r/FLW2F8N</a:t>
            </a:r>
            <a:endParaRPr lang="en-US" sz="2400" b="1" dirty="0">
              <a:solidFill>
                <a:srgbClr val="C00000"/>
              </a:solidFill>
            </a:endParaRPr>
          </a:p>
        </p:txBody>
      </p:sp>
    </p:spTree>
    <p:extLst>
      <p:ext uri="{BB962C8B-B14F-4D97-AF65-F5344CB8AC3E}">
        <p14:creationId xmlns:p14="http://schemas.microsoft.com/office/powerpoint/2010/main" val="2544385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0" y="603121"/>
            <a:ext cx="11186356" cy="2025748"/>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2400" b="1" dirty="0">
                <a:solidFill>
                  <a:srgbClr val="C00000"/>
                </a:solidFill>
              </a:rPr>
            </a:br>
            <a:br>
              <a:rPr lang="en-US" sz="2400" b="1" dirty="0">
                <a:solidFill>
                  <a:srgbClr val="C00000"/>
                </a:solidFill>
              </a:rPr>
            </a:br>
            <a:br>
              <a:rPr lang="en-US" sz="2400" b="1" dirty="0">
                <a:solidFill>
                  <a:srgbClr val="C00000"/>
                </a:solidFill>
              </a:rPr>
            </a:br>
            <a:r>
              <a:rPr lang="en-US" sz="4800" b="1" dirty="0">
                <a:solidFill>
                  <a:srgbClr val="C00000"/>
                </a:solidFill>
                <a:latin typeface="Calibri"/>
                <a:ea typeface="Calibri"/>
                <a:cs typeface="Calibri"/>
                <a:sym typeface="Calibri"/>
              </a:rPr>
              <a:t>Regional Medical Specialists</a:t>
            </a:r>
            <a:br>
              <a:rPr lang="en-US" sz="4000" b="1" dirty="0">
                <a:solidFill>
                  <a:schemeClr val="tx1"/>
                </a:solidFill>
                <a:latin typeface="Calibri"/>
                <a:ea typeface="Calibri"/>
                <a:cs typeface="Calibri"/>
                <a:sym typeface="Calibri"/>
              </a:rPr>
            </a:br>
            <a:r>
              <a:rPr lang="en-US" sz="4000" b="1" dirty="0">
                <a:solidFill>
                  <a:srgbClr val="C00000"/>
                </a:solidFill>
                <a:latin typeface="Calibri"/>
                <a:ea typeface="Calibri"/>
                <a:cs typeface="Calibri"/>
                <a:sym typeface="Calibri"/>
              </a:rPr>
              <a:t>Contact us with policy or clinical questions</a:t>
            </a:r>
            <a:endParaRPr sz="4000" dirty="0">
              <a:solidFill>
                <a:srgbClr val="C0000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576776" y="3228108"/>
            <a:ext cx="1071520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Gary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Strokosch</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MD 		Region 3 Atlanta &amp; Region 5 Chicago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Drew Alexander MD		Region 4 Dallas</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Sara Mackenzie MD MPH	Region 6 San Francisco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FD873A0-97A5-DEC7-A454-9FE24D1A320E}"/>
              </a:ext>
            </a:extLst>
          </p:cNvPr>
          <p:cNvSpPr txBox="1"/>
          <p:nvPr/>
        </p:nvSpPr>
        <p:spPr>
          <a:xfrm>
            <a:off x="1538869" y="5199552"/>
            <a:ext cx="9121698" cy="1938992"/>
          </a:xfrm>
          <a:prstGeom prst="rect">
            <a:avLst/>
          </a:prstGeom>
          <a:noFill/>
        </p:spPr>
        <p:txBody>
          <a:bodyPr wrap="square">
            <a:spAutoFit/>
          </a:bodyPr>
          <a:lstStyle/>
          <a:p>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HIPAA compliant messages =&gt; use @jobcorps.org email address </a:t>
            </a:r>
          </a:p>
          <a:p>
            <a:r>
              <a:rPr lang="en-US" sz="2400" b="1" dirty="0">
                <a:solidFill>
                  <a:srgbClr val="C00000"/>
                </a:solidFill>
              </a:rPr>
              <a:t>       </a:t>
            </a:r>
          </a:p>
          <a:p>
            <a:r>
              <a:rPr lang="en-US" sz="2400" b="1" dirty="0">
                <a:solidFill>
                  <a:srgbClr val="C00000"/>
                </a:solidFill>
              </a:rPr>
              <a:t>       </a:t>
            </a:r>
          </a:p>
          <a:p>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415095" y="517236"/>
            <a:ext cx="11186356" cy="734789"/>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000" b="1" dirty="0">
                <a:solidFill>
                  <a:srgbClr val="C00000"/>
                </a:solidFill>
                <a:latin typeface="Calibri"/>
                <a:ea typeface="Calibri"/>
                <a:cs typeface="Calibri"/>
                <a:sym typeface="Calibri"/>
              </a:rPr>
            </a:br>
            <a:r>
              <a:rPr lang="en-US" sz="4400" b="1" dirty="0">
                <a:solidFill>
                  <a:srgbClr val="C00000"/>
                </a:solidFill>
                <a:latin typeface="Calibri"/>
                <a:ea typeface="Calibri"/>
                <a:cs typeface="Calibri"/>
                <a:sym typeface="Calibri"/>
              </a:rPr>
              <a:t>M</a:t>
            </a:r>
            <a:r>
              <a:rPr lang="en-US" sz="4400" b="1" dirty="0">
                <a:solidFill>
                  <a:srgbClr val="C00000"/>
                </a:solidFill>
              </a:rPr>
              <a:t>onthly Teleconference</a:t>
            </a:r>
            <a:endParaRPr sz="4400" dirty="0">
              <a:solidFill>
                <a:srgbClr val="00B050"/>
              </a:solidFill>
            </a:endParaRPr>
          </a:p>
        </p:txBody>
      </p:sp>
      <p:sp>
        <p:nvSpPr>
          <p:cNvPr id="177" name="Google Shape;177;p27"/>
          <p:cNvSpPr txBox="1">
            <a:spLocks noGrp="1"/>
          </p:cNvSpPr>
          <p:nvPr>
            <p:ph type="subTitle" idx="1"/>
          </p:nvPr>
        </p:nvSpPr>
        <p:spPr>
          <a:xfrm>
            <a:off x="1311215" y="2254477"/>
            <a:ext cx="10473495" cy="4603523"/>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marR="0" algn="l">
              <a:spcBef>
                <a:spcPts val="0"/>
              </a:spcBef>
              <a:spcAft>
                <a:spcPts val="0"/>
              </a:spcAft>
            </a:pPr>
            <a:r>
              <a:rPr lang="en-US" b="1" i="0" dirty="0">
                <a:solidFill>
                  <a:srgbClr val="242424"/>
                </a:solidFill>
                <a:effectLst/>
                <a:highlight>
                  <a:srgbClr val="FFFF00"/>
                </a:highlight>
                <a:latin typeface="Aptos" panose="020B0004020202020204" pitchFamily="34" charset="0"/>
              </a:rPr>
              <a:t>Center Physician Call - August 2024</a:t>
            </a:r>
            <a:br>
              <a:rPr lang="en-US" b="0" i="0" dirty="0">
                <a:solidFill>
                  <a:srgbClr val="242424"/>
                </a:solidFill>
                <a:effectLst/>
                <a:highlight>
                  <a:srgbClr val="FFFFFF"/>
                </a:highlight>
                <a:latin typeface="Aptos" panose="020B0004020202020204" pitchFamily="34" charset="0"/>
              </a:rPr>
            </a:br>
            <a:r>
              <a:rPr lang="en-US" b="0" i="0" dirty="0">
                <a:solidFill>
                  <a:srgbClr val="242424"/>
                </a:solidFill>
                <a:effectLst/>
                <a:highlight>
                  <a:srgbClr val="FFFFFF"/>
                </a:highlight>
                <a:latin typeface="Aptos" panose="020B0004020202020204" pitchFamily="34" charset="0"/>
              </a:rPr>
              <a:t>Aug 28, 2024, 2:00</a:t>
            </a:r>
            <a:r>
              <a:rPr lang="en-US" b="0" i="0" dirty="0">
                <a:solidFill>
                  <a:srgbClr val="242424"/>
                </a:solidFill>
                <a:effectLst/>
                <a:highlight>
                  <a:srgbClr val="FFFFFF"/>
                </a:highlight>
                <a:latin typeface="Arial" panose="020B0604020202020204" pitchFamily="34" charset="0"/>
              </a:rPr>
              <a:t> </a:t>
            </a:r>
            <a:r>
              <a:rPr lang="en-US" b="0" i="0" dirty="0">
                <a:solidFill>
                  <a:srgbClr val="242424"/>
                </a:solidFill>
                <a:effectLst/>
                <a:highlight>
                  <a:srgbClr val="FFFFFF"/>
                </a:highlight>
                <a:latin typeface="Aptos" panose="020B0004020202020204" pitchFamily="34" charset="0"/>
              </a:rPr>
              <a:t>–</a:t>
            </a:r>
            <a:r>
              <a:rPr lang="en-US" b="0" i="0" dirty="0">
                <a:solidFill>
                  <a:srgbClr val="242424"/>
                </a:solidFill>
                <a:effectLst/>
                <a:highlight>
                  <a:srgbClr val="FFFFFF"/>
                </a:highlight>
                <a:latin typeface="Arial" panose="020B0604020202020204" pitchFamily="34" charset="0"/>
              </a:rPr>
              <a:t> </a:t>
            </a:r>
            <a:r>
              <a:rPr lang="en-US" b="0" i="0" dirty="0">
                <a:solidFill>
                  <a:srgbClr val="242424"/>
                </a:solidFill>
                <a:effectLst/>
                <a:highlight>
                  <a:srgbClr val="FFFFFF"/>
                </a:highlight>
                <a:latin typeface="Aptos" panose="020B0004020202020204" pitchFamily="34" charset="0"/>
              </a:rPr>
              <a:t>3:00</a:t>
            </a:r>
            <a:r>
              <a:rPr lang="en-US" b="0" i="0" dirty="0">
                <a:solidFill>
                  <a:srgbClr val="242424"/>
                </a:solidFill>
                <a:effectLst/>
                <a:highlight>
                  <a:srgbClr val="FFFFFF"/>
                </a:highlight>
                <a:latin typeface="Arial" panose="020B0604020202020204" pitchFamily="34" charset="0"/>
              </a:rPr>
              <a:t> </a:t>
            </a:r>
            <a:r>
              <a:rPr lang="en-US" b="0" i="0" dirty="0">
                <a:solidFill>
                  <a:srgbClr val="242424"/>
                </a:solidFill>
                <a:effectLst/>
                <a:highlight>
                  <a:srgbClr val="FFFFFF"/>
                </a:highlight>
                <a:latin typeface="Aptos" panose="020B0004020202020204" pitchFamily="34" charset="0"/>
              </a:rPr>
              <a:t>PM (America/</a:t>
            </a:r>
            <a:r>
              <a:rPr lang="en-US" b="0" i="0" dirty="0" err="1">
                <a:solidFill>
                  <a:srgbClr val="242424"/>
                </a:solidFill>
                <a:effectLst/>
                <a:highlight>
                  <a:srgbClr val="FFFFFF"/>
                </a:highlight>
                <a:latin typeface="Aptos" panose="020B0004020202020204" pitchFamily="34" charset="0"/>
              </a:rPr>
              <a:t>New_York</a:t>
            </a:r>
            <a:r>
              <a:rPr lang="en-US" b="0" i="0" dirty="0">
                <a:solidFill>
                  <a:srgbClr val="242424"/>
                </a:solidFill>
                <a:effectLst/>
                <a:highlight>
                  <a:srgbClr val="FFFFFF"/>
                </a:highlight>
                <a:latin typeface="Aptos" panose="020B0004020202020204" pitchFamily="34" charset="0"/>
              </a:rPr>
              <a:t>)</a:t>
            </a:r>
            <a:br>
              <a:rPr lang="en-US" b="0" i="0" dirty="0">
                <a:solidFill>
                  <a:srgbClr val="242424"/>
                </a:solidFill>
                <a:effectLst/>
                <a:highlight>
                  <a:srgbClr val="FFFFFF"/>
                </a:highlight>
                <a:latin typeface="Aptos" panose="020B0004020202020204" pitchFamily="34" charset="0"/>
              </a:rPr>
            </a:br>
            <a:br>
              <a:rPr lang="en-US" b="0" i="0" dirty="0">
                <a:solidFill>
                  <a:srgbClr val="242424"/>
                </a:solidFill>
                <a:effectLst/>
                <a:highlight>
                  <a:srgbClr val="FFFFFF"/>
                </a:highlight>
                <a:latin typeface="Aptos" panose="020B0004020202020204" pitchFamily="34" charset="0"/>
              </a:rPr>
            </a:br>
            <a:r>
              <a:rPr lang="en-US" b="1" i="0" dirty="0">
                <a:solidFill>
                  <a:srgbClr val="242424"/>
                </a:solidFill>
                <a:effectLst/>
                <a:highlight>
                  <a:srgbClr val="FFFFFF"/>
                </a:highlight>
                <a:latin typeface="Aptos" panose="020B0004020202020204" pitchFamily="34" charset="0"/>
              </a:rPr>
              <a:t>Please join my meeting from your computer, tablet or smartphone.</a:t>
            </a:r>
            <a:br>
              <a:rPr lang="en-US" b="0" i="0" dirty="0">
                <a:solidFill>
                  <a:srgbClr val="242424"/>
                </a:solidFill>
                <a:effectLst/>
                <a:highlight>
                  <a:srgbClr val="FFFFFF"/>
                </a:highlight>
                <a:latin typeface="Aptos" panose="020B0004020202020204" pitchFamily="34" charset="0"/>
              </a:rPr>
            </a:br>
            <a:r>
              <a:rPr lang="en-US" b="0" i="0" u="sng" dirty="0">
                <a:solidFill>
                  <a:srgbClr val="467886"/>
                </a:solidFill>
                <a:effectLst/>
                <a:highlight>
                  <a:srgbClr val="FFFFFF"/>
                </a:highlight>
                <a:latin typeface="Aptos" panose="020B0004020202020204" pitchFamily="34" charset="0"/>
                <a:hlinkClick r:id="rId4"/>
              </a:rPr>
              <a:t>https://meet.goto.com/347061669</a:t>
            </a:r>
            <a:br>
              <a:rPr lang="en-US" b="0" i="0" dirty="0">
                <a:solidFill>
                  <a:srgbClr val="242424"/>
                </a:solidFill>
                <a:effectLst/>
                <a:highlight>
                  <a:srgbClr val="FFFFFF"/>
                </a:highlight>
                <a:latin typeface="Aptos" panose="020B0004020202020204" pitchFamily="34" charset="0"/>
              </a:rPr>
            </a:br>
            <a:br>
              <a:rPr lang="en-US" b="0" i="0" dirty="0">
                <a:solidFill>
                  <a:srgbClr val="242424"/>
                </a:solidFill>
                <a:effectLst/>
                <a:highlight>
                  <a:srgbClr val="FFFFFF"/>
                </a:highlight>
                <a:latin typeface="Aptos" panose="020B0004020202020204" pitchFamily="34" charset="0"/>
              </a:rPr>
            </a:br>
            <a:r>
              <a:rPr lang="en-US" b="1" i="0" dirty="0">
                <a:solidFill>
                  <a:srgbClr val="242424"/>
                </a:solidFill>
                <a:effectLst/>
                <a:highlight>
                  <a:srgbClr val="FFFFFF"/>
                </a:highlight>
                <a:latin typeface="Aptos" panose="020B0004020202020204" pitchFamily="34" charset="0"/>
              </a:rPr>
              <a:t>You can also dial in using your phone.</a:t>
            </a:r>
            <a:br>
              <a:rPr lang="en-US" b="0" i="0" dirty="0">
                <a:solidFill>
                  <a:srgbClr val="242424"/>
                </a:solidFill>
                <a:effectLst/>
                <a:highlight>
                  <a:srgbClr val="FFFFFF"/>
                </a:highlight>
                <a:latin typeface="Aptos" panose="020B0004020202020204" pitchFamily="34" charset="0"/>
              </a:rPr>
            </a:br>
            <a:r>
              <a:rPr lang="en-US" b="0" i="0" dirty="0">
                <a:solidFill>
                  <a:srgbClr val="242424"/>
                </a:solidFill>
                <a:effectLst/>
                <a:highlight>
                  <a:srgbClr val="FFFFFF"/>
                </a:highlight>
                <a:latin typeface="Aptos" panose="020B0004020202020204" pitchFamily="34" charset="0"/>
              </a:rPr>
              <a:t>Access Code: 347-061-669</a:t>
            </a:r>
            <a:br>
              <a:rPr lang="en-US" b="0" i="0" dirty="0">
                <a:solidFill>
                  <a:srgbClr val="242424"/>
                </a:solidFill>
                <a:effectLst/>
                <a:highlight>
                  <a:srgbClr val="FFFFFF"/>
                </a:highlight>
                <a:latin typeface="Aptos" panose="020B0004020202020204" pitchFamily="34" charset="0"/>
              </a:rPr>
            </a:br>
            <a:r>
              <a:rPr lang="en-US" b="0" i="0" dirty="0">
                <a:solidFill>
                  <a:srgbClr val="242424"/>
                </a:solidFill>
                <a:effectLst/>
                <a:highlight>
                  <a:srgbClr val="FFFFFF"/>
                </a:highlight>
                <a:latin typeface="Aptos" panose="020B0004020202020204" pitchFamily="34" charset="0"/>
              </a:rPr>
              <a:t>United States: </a:t>
            </a:r>
            <a:r>
              <a:rPr lang="en-US" b="0" i="0" u="sng" dirty="0">
                <a:solidFill>
                  <a:srgbClr val="467886"/>
                </a:solidFill>
                <a:effectLst/>
                <a:highlight>
                  <a:srgbClr val="FFFFFF"/>
                </a:highlight>
                <a:latin typeface="Aptos" panose="020B0004020202020204" pitchFamily="34" charset="0"/>
                <a:hlinkClick r:id="rId5"/>
              </a:rPr>
              <a:t>+1 (571) 317-3122</a:t>
            </a:r>
            <a:br>
              <a:rPr lang="en-US" b="0" i="0" dirty="0">
                <a:solidFill>
                  <a:srgbClr val="242424"/>
                </a:solidFill>
                <a:effectLst/>
                <a:highlight>
                  <a:srgbClr val="FFFFFF"/>
                </a:highlight>
                <a:latin typeface="Aptos" panose="020B0004020202020204" pitchFamily="34" charset="0"/>
              </a:rPr>
            </a:br>
            <a:br>
              <a:rPr lang="en-US" b="0" i="0" dirty="0">
                <a:solidFill>
                  <a:srgbClr val="242424"/>
                </a:solidFill>
                <a:effectLst/>
                <a:highlight>
                  <a:srgbClr val="FFFFFF"/>
                </a:highlight>
                <a:latin typeface="Aptos" panose="020B0004020202020204" pitchFamily="34" charset="0"/>
              </a:rPr>
            </a:br>
            <a:r>
              <a:rPr lang="en-US" b="1" i="0" dirty="0">
                <a:solidFill>
                  <a:srgbClr val="242424"/>
                </a:solidFill>
                <a:effectLst/>
                <a:highlight>
                  <a:srgbClr val="FFFFFF"/>
                </a:highlight>
                <a:latin typeface="Aptos" panose="020B0004020202020204" pitchFamily="34" charset="0"/>
              </a:rPr>
              <a:t>Get the app now and be ready when your first meeting starts:</a:t>
            </a:r>
            <a:br>
              <a:rPr lang="en-US" b="0" i="0" dirty="0">
                <a:solidFill>
                  <a:srgbClr val="242424"/>
                </a:solidFill>
                <a:effectLst/>
                <a:highlight>
                  <a:srgbClr val="FFFFFF"/>
                </a:highlight>
                <a:latin typeface="Aptos" panose="020B0004020202020204" pitchFamily="34" charset="0"/>
              </a:rPr>
            </a:br>
            <a:r>
              <a:rPr lang="en-US" b="0" i="0" u="sng" dirty="0">
                <a:solidFill>
                  <a:srgbClr val="467886"/>
                </a:solidFill>
                <a:effectLst/>
                <a:highlight>
                  <a:srgbClr val="FFFFFF"/>
                </a:highlight>
                <a:latin typeface="Aptos" panose="020B0004020202020204" pitchFamily="34" charset="0"/>
                <a:hlinkClick r:id="rId6"/>
              </a:rPr>
              <a:t>https://meet.goto.com/install</a:t>
            </a:r>
            <a:endParaRPr lang="en-US" b="0" i="0" dirty="0">
              <a:solidFill>
                <a:srgbClr val="242424"/>
              </a:solidFill>
              <a:effectLst/>
              <a:highlight>
                <a:srgbClr val="FFFFFF"/>
              </a:highlight>
              <a:latin typeface="Aptos" panose="020B0004020202020204" pitchFamily="34" charset="0"/>
            </a:endParaRPr>
          </a:p>
          <a:p>
            <a:pPr marL="0" marR="0" algn="l">
              <a:spcBef>
                <a:spcPts val="0"/>
              </a:spcBef>
              <a:spcAft>
                <a:spcPts val="0"/>
              </a:spcAft>
            </a:pPr>
            <a:r>
              <a:rPr lang="en-US" sz="1800" b="0" i="0" dirty="0">
                <a:solidFill>
                  <a:srgbClr val="242424"/>
                </a:solidFill>
                <a:effectLst/>
                <a:highlight>
                  <a:srgbClr val="FFFFFF"/>
                </a:highlight>
                <a:latin typeface="inherit"/>
              </a:rPr>
              <a:t> </a:t>
            </a:r>
            <a:endParaRPr lang="en-US" sz="1800" b="0" i="0" dirty="0">
              <a:solidFill>
                <a:srgbClr val="242424"/>
              </a:solidFill>
              <a:effectLst/>
              <a:highlight>
                <a:srgbClr val="FFFFFF"/>
              </a:highlight>
              <a:latin typeface="Aptos" panose="020B0004020202020204" pitchFamily="34" charset="0"/>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3" name="TextBox 2">
            <a:extLst>
              <a:ext uri="{FF2B5EF4-FFF2-40B4-BE49-F238E27FC236}">
                <a16:creationId xmlns:a16="http://schemas.microsoft.com/office/drawing/2014/main" id="{6F4D7132-CA9E-C56B-66E7-1E3B16B7C983}"/>
              </a:ext>
            </a:extLst>
          </p:cNvPr>
          <p:cNvSpPr txBox="1"/>
          <p:nvPr/>
        </p:nvSpPr>
        <p:spPr>
          <a:xfrm>
            <a:off x="1929161" y="1399308"/>
            <a:ext cx="8631044" cy="707886"/>
          </a:xfrm>
          <a:prstGeom prst="rect">
            <a:avLst/>
          </a:prstGeom>
          <a:noFill/>
        </p:spPr>
        <p:txBody>
          <a:bodyPr wrap="square">
            <a:spAutoFit/>
          </a:bodyPr>
          <a:lstStyle/>
          <a:p>
            <a:r>
              <a:rPr lang="en-US" sz="4000" b="1" dirty="0">
                <a:solidFill>
                  <a:schemeClr val="tx1"/>
                </a:solidFill>
                <a:latin typeface="Calibri"/>
                <a:ea typeface="Calibri"/>
                <a:cs typeface="Calibri"/>
                <a:sym typeface="Calibri"/>
              </a:rPr>
              <a:t>Next call: Wednesday, August 28</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2024</a:t>
            </a:r>
            <a:endParaRPr lang="en-US" sz="4000" dirty="0"/>
          </a:p>
        </p:txBody>
      </p:sp>
    </p:spTree>
    <p:extLst>
      <p:ext uri="{BB962C8B-B14F-4D97-AF65-F5344CB8AC3E}">
        <p14:creationId xmlns:p14="http://schemas.microsoft.com/office/powerpoint/2010/main" val="41246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1D52-C8D5-C554-4011-C9398CCA35B7}"/>
              </a:ext>
            </a:extLst>
          </p:cNvPr>
          <p:cNvSpPr>
            <a:spLocks noGrp="1"/>
          </p:cNvSpPr>
          <p:nvPr>
            <p:ph type="title"/>
          </p:nvPr>
        </p:nvSpPr>
        <p:spPr/>
        <p:txBody>
          <a:bodyPr/>
          <a:lstStyle/>
          <a:p>
            <a:r>
              <a:rPr lang="en-US" dirty="0">
                <a:solidFill>
                  <a:srgbClr val="C00000"/>
                </a:solidFill>
              </a:rPr>
              <a:t>Dengue</a:t>
            </a:r>
          </a:p>
        </p:txBody>
      </p:sp>
      <p:sp>
        <p:nvSpPr>
          <p:cNvPr id="3" name="Content Placeholder 2">
            <a:extLst>
              <a:ext uri="{FF2B5EF4-FFF2-40B4-BE49-F238E27FC236}">
                <a16:creationId xmlns:a16="http://schemas.microsoft.com/office/drawing/2014/main" id="{F75CF41A-E3C2-641C-C7C3-814E0F5B12BB}"/>
              </a:ext>
            </a:extLst>
          </p:cNvPr>
          <p:cNvSpPr>
            <a:spLocks noGrp="1"/>
          </p:cNvSpPr>
          <p:nvPr>
            <p:ph idx="1"/>
          </p:nvPr>
        </p:nvSpPr>
        <p:spPr/>
        <p:txBody>
          <a:bodyPr/>
          <a:lstStyle/>
          <a:p>
            <a:r>
              <a:rPr lang="en-US" b="0" i="0" dirty="0">
                <a:solidFill>
                  <a:srgbClr val="000000"/>
                </a:solidFill>
                <a:effectLst/>
                <a:highlight>
                  <a:srgbClr val="FFFFFF"/>
                </a:highlight>
                <a:latin typeface="Nunito" pitchFamily="2" charset="0"/>
              </a:rPr>
              <a:t>Dengue is an acute febrile viral illness transmitted by </a:t>
            </a:r>
            <a:r>
              <a:rPr lang="en-US" b="0" i="1" dirty="0">
                <a:solidFill>
                  <a:srgbClr val="000000"/>
                </a:solidFill>
                <a:effectLst/>
                <a:highlight>
                  <a:srgbClr val="FFFFFF"/>
                </a:highlight>
                <a:latin typeface="Nunito" pitchFamily="2" charset="0"/>
              </a:rPr>
              <a:t>Aedes</a:t>
            </a:r>
            <a:r>
              <a:rPr lang="en-US" b="0" i="0" dirty="0">
                <a:solidFill>
                  <a:srgbClr val="000000"/>
                </a:solidFill>
                <a:effectLst/>
                <a:highlight>
                  <a:srgbClr val="FFFFFF"/>
                </a:highlight>
                <a:latin typeface="Nunito" pitchFamily="2" charset="0"/>
              </a:rPr>
              <a:t> spp. mosquitoes and caused by four closely related dengue virus serotypes (DENV 1-4).</a:t>
            </a:r>
          </a:p>
          <a:p>
            <a:r>
              <a:rPr lang="en-US" b="0" i="0" dirty="0">
                <a:solidFill>
                  <a:srgbClr val="000000"/>
                </a:solidFill>
                <a:effectLst/>
                <a:highlight>
                  <a:srgbClr val="FFFFFF"/>
                </a:highlight>
                <a:latin typeface="Nunito" pitchFamily="2" charset="0"/>
              </a:rPr>
              <a:t>DENV causes an estimated 390 million infections and 40,500 deaths worldwide each year. </a:t>
            </a:r>
          </a:p>
          <a:p>
            <a:r>
              <a:rPr lang="en-US" b="0" i="0" dirty="0">
                <a:solidFill>
                  <a:srgbClr val="000000"/>
                </a:solidFill>
                <a:effectLst/>
                <a:highlight>
                  <a:srgbClr val="FFFFFF"/>
                </a:highlight>
                <a:latin typeface="Nunito" pitchFamily="2" charset="0"/>
              </a:rPr>
              <a:t>In contrast to data suggesting that the prevalence of most communicable diseases is declining worldwide, dengue incidence and disease prevalence have been increasing over time, measured both by disability-adjusted life years and mortality attributed to dengue.</a:t>
            </a:r>
            <a:endParaRPr lang="en-US" dirty="0"/>
          </a:p>
        </p:txBody>
      </p:sp>
    </p:spTree>
    <p:extLst>
      <p:ext uri="{BB962C8B-B14F-4D97-AF65-F5344CB8AC3E}">
        <p14:creationId xmlns:p14="http://schemas.microsoft.com/office/powerpoint/2010/main" val="128939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ow Dengue, a Deadly Mosquito-Borne Disease, Could Spread in a Warming  World - The New York Times">
            <a:extLst>
              <a:ext uri="{FF2B5EF4-FFF2-40B4-BE49-F238E27FC236}">
                <a16:creationId xmlns:a16="http://schemas.microsoft.com/office/drawing/2014/main" id="{6932D71E-A4DC-6D54-123A-71CA17DB2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227" y="211873"/>
            <a:ext cx="6342029" cy="6490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44A978-8B82-21FC-111E-51BF41E612C6}"/>
              </a:ext>
            </a:extLst>
          </p:cNvPr>
          <p:cNvSpPr txBox="1"/>
          <p:nvPr/>
        </p:nvSpPr>
        <p:spPr>
          <a:xfrm>
            <a:off x="897147" y="4295955"/>
            <a:ext cx="2605178" cy="1077218"/>
          </a:xfrm>
          <a:prstGeom prst="rect">
            <a:avLst/>
          </a:prstGeom>
          <a:noFill/>
        </p:spPr>
        <p:txBody>
          <a:bodyPr wrap="square" rtlCol="0">
            <a:spAutoFit/>
          </a:bodyPr>
          <a:lstStyle/>
          <a:p>
            <a:r>
              <a:rPr lang="en-US" sz="3200" dirty="0"/>
              <a:t>Projection</a:t>
            </a:r>
          </a:p>
          <a:p>
            <a:r>
              <a:rPr lang="en-US" sz="3200" dirty="0"/>
              <a:t>2080</a:t>
            </a:r>
          </a:p>
        </p:txBody>
      </p:sp>
    </p:spTree>
    <p:extLst>
      <p:ext uri="{BB962C8B-B14F-4D97-AF65-F5344CB8AC3E}">
        <p14:creationId xmlns:p14="http://schemas.microsoft.com/office/powerpoint/2010/main" val="368854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9678E-9CC1-62A4-1E7C-D14F60BDEE9F}"/>
              </a:ext>
            </a:extLst>
          </p:cNvPr>
          <p:cNvPicPr>
            <a:picLocks noChangeAspect="1"/>
          </p:cNvPicPr>
          <p:nvPr/>
        </p:nvPicPr>
        <p:blipFill>
          <a:blip r:embed="rId3"/>
          <a:stretch>
            <a:fillRect/>
          </a:stretch>
        </p:blipFill>
        <p:spPr>
          <a:xfrm>
            <a:off x="1344271" y="373289"/>
            <a:ext cx="7630590" cy="4753638"/>
          </a:xfrm>
          <a:prstGeom prst="rect">
            <a:avLst/>
          </a:prstGeom>
        </p:spPr>
      </p:pic>
      <p:pic>
        <p:nvPicPr>
          <p:cNvPr id="5" name="Picture 4">
            <a:extLst>
              <a:ext uri="{FF2B5EF4-FFF2-40B4-BE49-F238E27FC236}">
                <a16:creationId xmlns:a16="http://schemas.microsoft.com/office/drawing/2014/main" id="{8E634915-8497-4D20-982D-46529BA5C828}"/>
              </a:ext>
            </a:extLst>
          </p:cNvPr>
          <p:cNvPicPr>
            <a:picLocks noChangeAspect="1"/>
          </p:cNvPicPr>
          <p:nvPr/>
        </p:nvPicPr>
        <p:blipFill>
          <a:blip r:embed="rId4"/>
          <a:stretch>
            <a:fillRect/>
          </a:stretch>
        </p:blipFill>
        <p:spPr>
          <a:xfrm>
            <a:off x="6096000" y="5126927"/>
            <a:ext cx="4839375" cy="1495634"/>
          </a:xfrm>
          <a:prstGeom prst="rect">
            <a:avLst/>
          </a:prstGeom>
        </p:spPr>
      </p:pic>
      <p:sp>
        <p:nvSpPr>
          <p:cNvPr id="6" name="TextBox 5">
            <a:extLst>
              <a:ext uri="{FF2B5EF4-FFF2-40B4-BE49-F238E27FC236}">
                <a16:creationId xmlns:a16="http://schemas.microsoft.com/office/drawing/2014/main" id="{E8930E6E-0317-5975-9747-BA50B287D02E}"/>
              </a:ext>
            </a:extLst>
          </p:cNvPr>
          <p:cNvSpPr txBox="1"/>
          <p:nvPr/>
        </p:nvSpPr>
        <p:spPr>
          <a:xfrm>
            <a:off x="683046" y="5574536"/>
            <a:ext cx="4274544" cy="830997"/>
          </a:xfrm>
          <a:prstGeom prst="rect">
            <a:avLst/>
          </a:prstGeom>
          <a:noFill/>
        </p:spPr>
        <p:txBody>
          <a:bodyPr wrap="square" rtlCol="0">
            <a:spAutoFit/>
          </a:bodyPr>
          <a:lstStyle/>
          <a:p>
            <a:pPr algn="ctr"/>
            <a:r>
              <a:rPr lang="en-US" sz="2400" dirty="0">
                <a:solidFill>
                  <a:srgbClr val="002060"/>
                </a:solidFill>
              </a:rPr>
              <a:t>Dengue fever</a:t>
            </a:r>
          </a:p>
          <a:p>
            <a:r>
              <a:rPr lang="en-US" sz="2400" dirty="0">
                <a:solidFill>
                  <a:srgbClr val="002060"/>
                </a:solidFill>
              </a:rPr>
              <a:t>January 1, 2024 – July 17, 2024</a:t>
            </a:r>
          </a:p>
        </p:txBody>
      </p:sp>
    </p:spTree>
    <p:extLst>
      <p:ext uri="{BB962C8B-B14F-4D97-AF65-F5344CB8AC3E}">
        <p14:creationId xmlns:p14="http://schemas.microsoft.com/office/powerpoint/2010/main" val="17680843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5DE13E-2C9C-C355-D535-0F5E1BBA93DE}"/>
              </a:ext>
            </a:extLst>
          </p:cNvPr>
          <p:cNvPicPr>
            <a:picLocks noChangeAspect="1"/>
          </p:cNvPicPr>
          <p:nvPr/>
        </p:nvPicPr>
        <p:blipFill>
          <a:blip r:embed="rId3"/>
          <a:stretch>
            <a:fillRect/>
          </a:stretch>
        </p:blipFill>
        <p:spPr>
          <a:xfrm>
            <a:off x="1062908" y="189781"/>
            <a:ext cx="10189778" cy="6400799"/>
          </a:xfrm>
          <a:prstGeom prst="rect">
            <a:avLst/>
          </a:prstGeom>
        </p:spPr>
      </p:pic>
    </p:spTree>
    <p:extLst>
      <p:ext uri="{BB962C8B-B14F-4D97-AF65-F5344CB8AC3E}">
        <p14:creationId xmlns:p14="http://schemas.microsoft.com/office/powerpoint/2010/main" val="136773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B537E-558B-EF3B-F54B-D27E3A45F9FA}"/>
              </a:ext>
            </a:extLst>
          </p:cNvPr>
          <p:cNvPicPr>
            <a:picLocks noChangeAspect="1"/>
          </p:cNvPicPr>
          <p:nvPr/>
        </p:nvPicPr>
        <p:blipFill>
          <a:blip r:embed="rId2"/>
          <a:stretch>
            <a:fillRect/>
          </a:stretch>
        </p:blipFill>
        <p:spPr>
          <a:xfrm>
            <a:off x="8409966" y="234113"/>
            <a:ext cx="3542553" cy="6623887"/>
          </a:xfrm>
          <a:prstGeom prst="rect">
            <a:avLst/>
          </a:prstGeom>
        </p:spPr>
      </p:pic>
      <p:pic>
        <p:nvPicPr>
          <p:cNvPr id="2050" name="Picture 2" descr="What Is Dengue Fever? | Mosquito Borne Diseases">
            <a:extLst>
              <a:ext uri="{FF2B5EF4-FFF2-40B4-BE49-F238E27FC236}">
                <a16:creationId xmlns:a16="http://schemas.microsoft.com/office/drawing/2014/main" id="{5406C0AE-B8CB-8EFA-3260-F5058553B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1" y="655608"/>
            <a:ext cx="7780099" cy="524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73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sidebars">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sidebar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XRUYQT3274NZ-681238054-2150</_dlc_DocId>
    <_dlc_DocIdUrl xmlns="b22f8f74-215c-4154-9939-bd29e4e8980e">
      <Url>https://supportservices.jobcorps.gov/health/_layouts/15/DocIdRedir.aspx?ID=XRUYQT3274NZ-681238054-2150</Url>
      <Description>XRUYQT3274NZ-681238054-2150</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6BCEDE-8351-4FCD-A3AF-14F302AF3C8D}"/>
</file>

<file path=customXml/itemProps2.xml><?xml version="1.0" encoding="utf-8"?>
<ds:datastoreItem xmlns:ds="http://schemas.openxmlformats.org/officeDocument/2006/customXml" ds:itemID="{27A8BA4A-37A4-433E-AA36-9F42183F5C19}"/>
</file>

<file path=customXml/itemProps3.xml><?xml version="1.0" encoding="utf-8"?>
<ds:datastoreItem xmlns:ds="http://schemas.openxmlformats.org/officeDocument/2006/customXml" ds:itemID="{A788E820-5D9B-4A44-AF0A-03B916D2CA08}"/>
</file>

<file path=customXml/itemProps4.xml><?xml version="1.0" encoding="utf-8"?>
<ds:datastoreItem xmlns:ds="http://schemas.openxmlformats.org/officeDocument/2006/customXml" ds:itemID="{384F11BD-8220-474D-9CEE-5EB35B45B49F}"/>
</file>

<file path=docProps/app.xml><?xml version="1.0" encoding="utf-8"?>
<Properties xmlns="http://schemas.openxmlformats.org/officeDocument/2006/extended-properties" xmlns:vt="http://schemas.openxmlformats.org/officeDocument/2006/docPropsVTypes">
  <TotalTime>39011</TotalTime>
  <Words>1230</Words>
  <Application>Microsoft Office PowerPoint</Application>
  <PresentationFormat>Widescreen</PresentationFormat>
  <Paragraphs>145</Paragraphs>
  <Slides>43</Slides>
  <Notes>22</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43</vt:i4>
      </vt:variant>
    </vt:vector>
  </HeadingPairs>
  <TitlesOfParts>
    <vt:vector size="61" baseType="lpstr">
      <vt:lpstr>Aptos</vt:lpstr>
      <vt:lpstr>Arial</vt:lpstr>
      <vt:lpstr>Calibri</vt:lpstr>
      <vt:lpstr>Calibri Light</vt:lpstr>
      <vt:lpstr>Google Sans</vt:lpstr>
      <vt:lpstr>inherit</vt:lpstr>
      <vt:lpstr>Monotype Sorts</vt:lpstr>
      <vt:lpstr>Myriad Web Pro</vt:lpstr>
      <vt:lpstr>Nunito</vt:lpstr>
      <vt:lpstr>Times New Roman</vt:lpstr>
      <vt:lpstr>Wingdings</vt:lpstr>
      <vt:lpstr>1_Office Theme</vt:lpstr>
      <vt:lpstr>6_Master</vt:lpstr>
      <vt:lpstr>3_NCIRD-2016-9b</vt:lpstr>
      <vt:lpstr>NCIRD-2016-9b</vt:lpstr>
      <vt:lpstr>7_Master</vt:lpstr>
      <vt:lpstr>sidebars</vt:lpstr>
      <vt:lpstr>think-cell Slide</vt:lpstr>
      <vt:lpstr>Job Corps Center Physician Monthly Teleconference</vt:lpstr>
      <vt:lpstr>Dengue</vt:lpstr>
      <vt:lpstr>PowerPoint Presentation</vt:lpstr>
      <vt:lpstr>Dengue surveillance</vt:lpstr>
      <vt:lpstr>Dengue</vt:lpstr>
      <vt:lpstr>PowerPoint Presentation</vt:lpstr>
      <vt:lpstr>PowerPoint Presentation</vt:lpstr>
      <vt:lpstr>PowerPoint Presentation</vt:lpstr>
      <vt:lpstr>PowerPoint Presentation</vt:lpstr>
      <vt:lpstr>Dengue fever</vt:lpstr>
      <vt:lpstr>Dengue hemorrhagic fever warning signs</vt:lpstr>
      <vt:lpstr>PowerPoint Presentation</vt:lpstr>
      <vt:lpstr>PowerPoint Presentation</vt:lpstr>
      <vt:lpstr>Dengue fever diagnosis</vt:lpstr>
      <vt:lpstr>PowerPoint Presentation</vt:lpstr>
      <vt:lpstr>Dengue fever: Treatment</vt:lpstr>
      <vt:lpstr>Dengue vaccine</vt:lpstr>
      <vt:lpstr>Dengue fever: Prevention</vt:lpstr>
      <vt:lpstr>Common rashes in Job Corps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Follicular keratotic disorders</vt:lpstr>
      <vt:lpstr>PowerPoint Presentation</vt:lpstr>
      <vt:lpstr>PowerPoint Presentation</vt:lpstr>
      <vt:lpstr>Lichen spinulosus</vt:lpstr>
      <vt:lpstr>Lichen spinulosus: Treatment </vt:lpstr>
      <vt:lpstr>Webinars</vt:lpstr>
      <vt:lpstr>Open Forum</vt:lpstr>
      <vt:lpstr>                              Regional Medical Specialists Contact us with policy or clinical questions</vt:lpstr>
      <vt:lpstr>                         Monthly Teleconference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John Kulig</cp:lastModifiedBy>
  <cp:revision>604</cp:revision>
  <dcterms:created xsi:type="dcterms:W3CDTF">2021-01-27T15:35:33Z</dcterms:created>
  <dcterms:modified xsi:type="dcterms:W3CDTF">2024-07-24T12:59:39Z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4458244d-21c9-471e-af7a-2bb278fe275e</vt:lpwstr>
  </property>
</Properties>
</file>