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ppt/tags/tag2.xml" ContentType="application/vnd.openxmlformats-officedocument.presentationml.tags+xml"/>
  <Override PartName="/docProps/core.xml" ContentType="application/vnd.openxmlformats-package.core-properties+xml"/>
  <Override PartName="/ppt/tags/tag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5" r:id="rId3"/>
    <p:sldMasterId id="2147483677" r:id="rId4"/>
    <p:sldMasterId id="2147483679" r:id="rId5"/>
  </p:sldMasterIdLst>
  <p:notesMasterIdLst>
    <p:notesMasterId r:id="rId33"/>
  </p:notesMasterIdLst>
  <p:sldIdLst>
    <p:sldId id="261" r:id="rId6"/>
    <p:sldId id="1184" r:id="rId7"/>
    <p:sldId id="1182" r:id="rId8"/>
    <p:sldId id="1197" r:id="rId9"/>
    <p:sldId id="1199" r:id="rId10"/>
    <p:sldId id="1189" r:id="rId11"/>
    <p:sldId id="1198" r:id="rId12"/>
    <p:sldId id="1200" r:id="rId13"/>
    <p:sldId id="1181" r:id="rId14"/>
    <p:sldId id="1196" r:id="rId15"/>
    <p:sldId id="1187" r:id="rId16"/>
    <p:sldId id="1195" r:id="rId17"/>
    <p:sldId id="1188" r:id="rId18"/>
    <p:sldId id="1203" r:id="rId19"/>
    <p:sldId id="1177" r:id="rId20"/>
    <p:sldId id="1180" r:id="rId21"/>
    <p:sldId id="1190" r:id="rId22"/>
    <p:sldId id="1176" r:id="rId23"/>
    <p:sldId id="1175" r:id="rId24"/>
    <p:sldId id="1201" r:id="rId25"/>
    <p:sldId id="1202" r:id="rId26"/>
    <p:sldId id="1169" r:id="rId27"/>
    <p:sldId id="1174" r:id="rId28"/>
    <p:sldId id="1167" r:id="rId29"/>
    <p:sldId id="1205" r:id="rId30"/>
    <p:sldId id="280" r:id="rId31"/>
    <p:sldId id="2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1499C2-C762-44F6-ABD4-DAA0B44E2C7A}">
          <p14:sldIdLst>
            <p14:sldId id="261"/>
          </p14:sldIdLst>
        </p14:section>
        <p14:section name="Untitled Section" id="{15DC4D6F-40DB-4FE4-9422-C81EBCAE8DCE}">
          <p14:sldIdLst>
            <p14:sldId id="1184"/>
            <p14:sldId id="1182"/>
            <p14:sldId id="1197"/>
            <p14:sldId id="1199"/>
            <p14:sldId id="1189"/>
            <p14:sldId id="1198"/>
            <p14:sldId id="1200"/>
            <p14:sldId id="1181"/>
            <p14:sldId id="1196"/>
            <p14:sldId id="1187"/>
            <p14:sldId id="1195"/>
            <p14:sldId id="1188"/>
            <p14:sldId id="1203"/>
            <p14:sldId id="1177"/>
            <p14:sldId id="1180"/>
            <p14:sldId id="1190"/>
            <p14:sldId id="1176"/>
            <p14:sldId id="1175"/>
            <p14:sldId id="1201"/>
            <p14:sldId id="1202"/>
            <p14:sldId id="1169"/>
            <p14:sldId id="1174"/>
            <p14:sldId id="1167"/>
            <p14:sldId id="1205"/>
            <p14:sldId id="280"/>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63" autoAdjust="0"/>
    <p:restoredTop sz="94660"/>
  </p:normalViewPr>
  <p:slideViewPr>
    <p:cSldViewPr snapToGrid="0">
      <p:cViewPr varScale="1">
        <p:scale>
          <a:sx n="68" d="100"/>
          <a:sy n="68" d="100"/>
        </p:scale>
        <p:origin x="666" y="72"/>
      </p:cViewPr>
      <p:guideLst/>
    </p:cSldViewPr>
  </p:slideViewPr>
  <p:notesTextViewPr>
    <p:cViewPr>
      <p:scale>
        <a:sx n="1" d="1"/>
        <a:sy n="1" d="1"/>
      </p:scale>
      <p:origin x="0" y="0"/>
    </p:cViewPr>
  </p:notesTextViewPr>
  <p:sorterViewPr>
    <p:cViewPr varScale="1">
      <p:scale>
        <a:sx n="100" d="100"/>
        <a:sy n="100" d="100"/>
      </p:scale>
      <p:origin x="0" y="-20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ustomXml" Target="../customXml/item2.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11FBD-5184-449B-ADAC-C650D5CA31F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9E12E93-27CA-424E-9384-44723AB47142}">
      <dgm:prSet custT="1"/>
      <dgm:spPr/>
      <dgm:t>
        <a:bodyPr/>
        <a:lstStyle/>
        <a:p>
          <a:r>
            <a:rPr lang="en-US" sz="2800" b="0" i="0" dirty="0"/>
            <a:t>Medical Supplies</a:t>
          </a:r>
          <a:endParaRPr lang="en-US" sz="2800" dirty="0"/>
        </a:p>
      </dgm:t>
    </dgm:pt>
    <dgm:pt modelId="{7D0B2BFC-9782-43DC-B733-D35ED81B686B}" type="parTrans" cxnId="{52ED53E3-BA00-4736-9BA5-AADB98BEB7D2}">
      <dgm:prSet/>
      <dgm:spPr/>
      <dgm:t>
        <a:bodyPr/>
        <a:lstStyle/>
        <a:p>
          <a:endParaRPr lang="en-US"/>
        </a:p>
      </dgm:t>
    </dgm:pt>
    <dgm:pt modelId="{1907EEDE-C704-41EA-9F15-F1E4CA7AD484}" type="sibTrans" cxnId="{52ED53E3-BA00-4736-9BA5-AADB98BEB7D2}">
      <dgm:prSet/>
      <dgm:spPr/>
      <dgm:t>
        <a:bodyPr/>
        <a:lstStyle/>
        <a:p>
          <a:endParaRPr lang="en-US"/>
        </a:p>
      </dgm:t>
    </dgm:pt>
    <dgm:pt modelId="{F9E14FF0-EC26-4C55-8906-BA71D619AE59}">
      <dgm:prSet custT="1"/>
      <dgm:spPr/>
      <dgm:t>
        <a:bodyPr/>
        <a:lstStyle/>
        <a:p>
          <a:r>
            <a:rPr lang="en-US" sz="2400" b="0" i="0" dirty="0"/>
            <a:t>Ace wraps                     Gauze roll bandages (Kling) </a:t>
          </a:r>
          <a:endParaRPr lang="en-US" sz="2400" dirty="0"/>
        </a:p>
      </dgm:t>
    </dgm:pt>
    <dgm:pt modelId="{D7E20A5C-78D0-4F45-9BC5-552ED1CF119C}" type="parTrans" cxnId="{CE1C45FC-4DD1-49C0-9DED-F7195DF502DA}">
      <dgm:prSet/>
      <dgm:spPr/>
      <dgm:t>
        <a:bodyPr/>
        <a:lstStyle/>
        <a:p>
          <a:endParaRPr lang="en-US"/>
        </a:p>
      </dgm:t>
    </dgm:pt>
    <dgm:pt modelId="{5F67B0FF-73CF-4E1C-AAF3-F67DDC4A216B}" type="sibTrans" cxnId="{CE1C45FC-4DD1-49C0-9DED-F7195DF502DA}">
      <dgm:prSet/>
      <dgm:spPr/>
      <dgm:t>
        <a:bodyPr/>
        <a:lstStyle/>
        <a:p>
          <a:endParaRPr lang="en-US"/>
        </a:p>
      </dgm:t>
    </dgm:pt>
    <dgm:pt modelId="{EE8B2265-F240-442C-A4D9-D8D467EF76E4}">
      <dgm:prSet custT="1"/>
      <dgm:spPr/>
      <dgm:t>
        <a:bodyPr/>
        <a:lstStyle/>
        <a:p>
          <a:r>
            <a:rPr lang="en-US" sz="2400" b="0" i="0" dirty="0"/>
            <a:t>Bandages                      Needles/syringes                       </a:t>
          </a:r>
          <a:endParaRPr lang="en-US" sz="2400" dirty="0"/>
        </a:p>
      </dgm:t>
    </dgm:pt>
    <dgm:pt modelId="{F901086F-3ECC-490F-ADFE-BE41C45D2A5A}" type="parTrans" cxnId="{0C779A19-3582-42F7-8FBC-61976B555150}">
      <dgm:prSet/>
      <dgm:spPr/>
      <dgm:t>
        <a:bodyPr/>
        <a:lstStyle/>
        <a:p>
          <a:endParaRPr lang="en-US"/>
        </a:p>
      </dgm:t>
    </dgm:pt>
    <dgm:pt modelId="{6BB428AF-85F1-4897-BB7D-D848C5AA6B24}" type="sibTrans" cxnId="{0C779A19-3582-42F7-8FBC-61976B555150}">
      <dgm:prSet/>
      <dgm:spPr/>
      <dgm:t>
        <a:bodyPr/>
        <a:lstStyle/>
        <a:p>
          <a:endParaRPr lang="en-US"/>
        </a:p>
      </dgm:t>
    </dgm:pt>
    <dgm:pt modelId="{0C759CF7-FA4D-4135-A12C-B5BAA63BE137}">
      <dgm:prSet custT="1"/>
      <dgm:spPr/>
      <dgm:t>
        <a:bodyPr/>
        <a:lstStyle/>
        <a:p>
          <a:r>
            <a:rPr lang="en-US" sz="2400" b="0" i="0" dirty="0"/>
            <a:t>Blood pressure cuff       Stethoscope           </a:t>
          </a:r>
          <a:endParaRPr lang="en-US" sz="2400" dirty="0"/>
        </a:p>
      </dgm:t>
    </dgm:pt>
    <dgm:pt modelId="{166EF665-D8C4-432F-B81A-C965E150C796}" type="parTrans" cxnId="{E1EFF92B-35BB-42FB-80B7-9C9D7B2AEB83}">
      <dgm:prSet/>
      <dgm:spPr/>
      <dgm:t>
        <a:bodyPr/>
        <a:lstStyle/>
        <a:p>
          <a:endParaRPr lang="en-US"/>
        </a:p>
      </dgm:t>
    </dgm:pt>
    <dgm:pt modelId="{3BDD5DBA-CF9F-42C6-9B37-24297A70791D}" type="sibTrans" cxnId="{E1EFF92B-35BB-42FB-80B7-9C9D7B2AEB83}">
      <dgm:prSet/>
      <dgm:spPr/>
      <dgm:t>
        <a:bodyPr/>
        <a:lstStyle/>
        <a:p>
          <a:endParaRPr lang="en-US"/>
        </a:p>
      </dgm:t>
    </dgm:pt>
    <dgm:pt modelId="{0EAF9872-A842-4A65-87F3-9407FDF19DC6}">
      <dgm:prSet custT="1"/>
      <dgm:spPr/>
      <dgm:t>
        <a:bodyPr/>
        <a:lstStyle/>
        <a:p>
          <a:r>
            <a:rPr lang="en-US" sz="2400" b="0" i="0" dirty="0"/>
            <a:t>Eye irrigation bottle       Tape                       </a:t>
          </a:r>
          <a:endParaRPr lang="en-US" sz="2400" dirty="0"/>
        </a:p>
      </dgm:t>
    </dgm:pt>
    <dgm:pt modelId="{1BF71674-3ECA-4720-AEB2-97040725A227}" type="parTrans" cxnId="{13DFFF52-D8CC-4DA4-A87D-C7B8C9CA3CF7}">
      <dgm:prSet/>
      <dgm:spPr/>
      <dgm:t>
        <a:bodyPr/>
        <a:lstStyle/>
        <a:p>
          <a:endParaRPr lang="en-US"/>
        </a:p>
      </dgm:t>
    </dgm:pt>
    <dgm:pt modelId="{E6852A38-22FD-4CAC-B498-2EA432D0C39E}" type="sibTrans" cxnId="{13DFFF52-D8CC-4DA4-A87D-C7B8C9CA3CF7}">
      <dgm:prSet/>
      <dgm:spPr/>
      <dgm:t>
        <a:bodyPr/>
        <a:lstStyle/>
        <a:p>
          <a:endParaRPr lang="en-US"/>
        </a:p>
      </dgm:t>
    </dgm:pt>
    <dgm:pt modelId="{F0EB961C-9AC6-40B3-984A-66B939F82B7C}">
      <dgm:prSet custT="1"/>
      <dgm:spPr/>
      <dgm:t>
        <a:bodyPr/>
        <a:lstStyle/>
        <a:p>
          <a:r>
            <a:rPr lang="en-US" sz="2400" b="0" i="0" dirty="0"/>
            <a:t>Eye patches                  Tourniquet   </a:t>
          </a:r>
          <a:endParaRPr lang="en-US" sz="2400" dirty="0"/>
        </a:p>
      </dgm:t>
    </dgm:pt>
    <dgm:pt modelId="{43F3E256-FABC-4169-981B-EE7E679FF1EE}" type="parTrans" cxnId="{DB7F407E-5081-41A0-87A6-A9D058CE66D2}">
      <dgm:prSet/>
      <dgm:spPr/>
      <dgm:t>
        <a:bodyPr/>
        <a:lstStyle/>
        <a:p>
          <a:endParaRPr lang="en-US"/>
        </a:p>
      </dgm:t>
    </dgm:pt>
    <dgm:pt modelId="{05A8AE89-7A3C-48AB-8FE4-691F606B8E7F}" type="sibTrans" cxnId="{DB7F407E-5081-41A0-87A6-A9D058CE66D2}">
      <dgm:prSet/>
      <dgm:spPr/>
      <dgm:t>
        <a:bodyPr/>
        <a:lstStyle/>
        <a:p>
          <a:endParaRPr lang="en-US"/>
        </a:p>
      </dgm:t>
    </dgm:pt>
    <dgm:pt modelId="{232810EC-4D8F-4A0A-88C6-F87A5A3839F7}">
      <dgm:prSet custT="1"/>
      <dgm:spPr/>
      <dgm:t>
        <a:bodyPr/>
        <a:lstStyle/>
        <a:p>
          <a:r>
            <a:rPr lang="en-US" sz="2400" b="0" i="0" dirty="0"/>
            <a:t>Gauze pads                   Tweezers                      </a:t>
          </a:r>
          <a:endParaRPr lang="en-US" sz="2400" dirty="0"/>
        </a:p>
      </dgm:t>
    </dgm:pt>
    <dgm:pt modelId="{629C02C3-2EA4-4FDF-926A-13F9D3618FDF}" type="parTrans" cxnId="{A07AD787-9788-46A1-91E2-3FF78D4447F6}">
      <dgm:prSet/>
      <dgm:spPr/>
      <dgm:t>
        <a:bodyPr/>
        <a:lstStyle/>
        <a:p>
          <a:endParaRPr lang="en-US"/>
        </a:p>
      </dgm:t>
    </dgm:pt>
    <dgm:pt modelId="{9F1135AD-0B1A-4FA0-81CA-0CE5B66B3A67}" type="sibTrans" cxnId="{A07AD787-9788-46A1-91E2-3FF78D4447F6}">
      <dgm:prSet/>
      <dgm:spPr/>
      <dgm:t>
        <a:bodyPr/>
        <a:lstStyle/>
        <a:p>
          <a:endParaRPr lang="en-US"/>
        </a:p>
      </dgm:t>
    </dgm:pt>
    <dgm:pt modelId="{2412EE67-1F9D-4E6F-978B-FA8886886F2A}">
      <dgm:prSet/>
      <dgm:spPr/>
      <dgm:t>
        <a:bodyPr/>
        <a:lstStyle/>
        <a:p>
          <a:endParaRPr lang="en-US" dirty="0"/>
        </a:p>
      </dgm:t>
    </dgm:pt>
    <dgm:pt modelId="{9C35AEB1-95CF-4ACE-824F-F1B24873009E}" type="parTrans" cxnId="{1DEA2661-5463-4156-9B98-720AB1181F84}">
      <dgm:prSet/>
      <dgm:spPr/>
      <dgm:t>
        <a:bodyPr/>
        <a:lstStyle/>
        <a:p>
          <a:endParaRPr lang="en-US"/>
        </a:p>
      </dgm:t>
    </dgm:pt>
    <dgm:pt modelId="{CE260B63-EC6C-4D3B-AA74-61F9D7193C65}" type="sibTrans" cxnId="{1DEA2661-5463-4156-9B98-720AB1181F84}">
      <dgm:prSet/>
      <dgm:spPr/>
      <dgm:t>
        <a:bodyPr/>
        <a:lstStyle/>
        <a:p>
          <a:endParaRPr lang="en-US"/>
        </a:p>
      </dgm:t>
    </dgm:pt>
    <dgm:pt modelId="{5533512E-5FCF-4079-80BA-CC1D20B016CE}">
      <dgm:prSet/>
      <dgm:spPr/>
      <dgm:t>
        <a:bodyPr/>
        <a:lstStyle/>
        <a:p>
          <a:endParaRPr lang="en-US" dirty="0"/>
        </a:p>
      </dgm:t>
    </dgm:pt>
    <dgm:pt modelId="{6613BCC2-D05B-4F24-A382-A251F757EB61}" type="parTrans" cxnId="{F64F99CA-09FC-42FE-9F88-2EFCDDD1790B}">
      <dgm:prSet/>
      <dgm:spPr/>
      <dgm:t>
        <a:bodyPr/>
        <a:lstStyle/>
        <a:p>
          <a:endParaRPr lang="en-US"/>
        </a:p>
      </dgm:t>
    </dgm:pt>
    <dgm:pt modelId="{BDC07354-20C1-4146-9788-5937B6CAE683}" type="sibTrans" cxnId="{F64F99CA-09FC-42FE-9F88-2EFCDDD1790B}">
      <dgm:prSet/>
      <dgm:spPr/>
      <dgm:t>
        <a:bodyPr/>
        <a:lstStyle/>
        <a:p>
          <a:endParaRPr lang="en-US"/>
        </a:p>
      </dgm:t>
    </dgm:pt>
    <dgm:pt modelId="{04A5D438-9168-44F9-8502-D94ECD2D864F}">
      <dgm:prSet/>
      <dgm:spPr/>
      <dgm:t>
        <a:bodyPr/>
        <a:lstStyle/>
        <a:p>
          <a:endParaRPr lang="en-US" dirty="0"/>
        </a:p>
      </dgm:t>
    </dgm:pt>
    <dgm:pt modelId="{E3501A34-FC5E-4375-AF61-83BB43BDB394}" type="parTrans" cxnId="{F6977DD7-E044-43DF-8208-31007A49D63D}">
      <dgm:prSet/>
      <dgm:spPr/>
      <dgm:t>
        <a:bodyPr/>
        <a:lstStyle/>
        <a:p>
          <a:endParaRPr lang="en-US"/>
        </a:p>
      </dgm:t>
    </dgm:pt>
    <dgm:pt modelId="{4F7618D4-0811-4F47-828C-BA877820D5E1}" type="sibTrans" cxnId="{F6977DD7-E044-43DF-8208-31007A49D63D}">
      <dgm:prSet/>
      <dgm:spPr/>
      <dgm:t>
        <a:bodyPr/>
        <a:lstStyle/>
        <a:p>
          <a:endParaRPr lang="en-US"/>
        </a:p>
      </dgm:t>
    </dgm:pt>
    <dgm:pt modelId="{768351DC-B1D9-4B1B-A91E-C98F2947F1E3}">
      <dgm:prSet/>
      <dgm:spPr/>
      <dgm:t>
        <a:bodyPr/>
        <a:lstStyle/>
        <a:p>
          <a:endParaRPr lang="en-US" dirty="0"/>
        </a:p>
      </dgm:t>
    </dgm:pt>
    <dgm:pt modelId="{1DA0C240-F7F1-4808-A4AE-8FCE39C39F01}" type="parTrans" cxnId="{22A1032E-DD88-48DD-A995-636890297F03}">
      <dgm:prSet/>
      <dgm:spPr/>
      <dgm:t>
        <a:bodyPr/>
        <a:lstStyle/>
        <a:p>
          <a:endParaRPr lang="en-US"/>
        </a:p>
      </dgm:t>
    </dgm:pt>
    <dgm:pt modelId="{C50AD1D1-9388-4892-998E-EB9388E7716D}" type="sibTrans" cxnId="{22A1032E-DD88-48DD-A995-636890297F03}">
      <dgm:prSet/>
      <dgm:spPr/>
      <dgm:t>
        <a:bodyPr/>
        <a:lstStyle/>
        <a:p>
          <a:endParaRPr lang="en-US"/>
        </a:p>
      </dgm:t>
    </dgm:pt>
    <dgm:pt modelId="{9AD702CB-306B-43EB-9795-45F9F9CBE58E}">
      <dgm:prSet/>
      <dgm:spPr/>
      <dgm:t>
        <a:bodyPr/>
        <a:lstStyle/>
        <a:p>
          <a:endParaRPr lang="en-US" dirty="0"/>
        </a:p>
      </dgm:t>
    </dgm:pt>
    <dgm:pt modelId="{3826C50A-7E07-4C25-B6F4-3857085570A2}" type="parTrans" cxnId="{4D075537-FCF3-4619-BC1C-D01C8451C9B0}">
      <dgm:prSet/>
      <dgm:spPr/>
      <dgm:t>
        <a:bodyPr/>
        <a:lstStyle/>
        <a:p>
          <a:endParaRPr lang="en-US"/>
        </a:p>
      </dgm:t>
    </dgm:pt>
    <dgm:pt modelId="{204826EC-945F-440C-A5E8-132A1CB9D394}" type="sibTrans" cxnId="{4D075537-FCF3-4619-BC1C-D01C8451C9B0}">
      <dgm:prSet/>
      <dgm:spPr/>
      <dgm:t>
        <a:bodyPr/>
        <a:lstStyle/>
        <a:p>
          <a:endParaRPr lang="en-US"/>
        </a:p>
      </dgm:t>
    </dgm:pt>
    <dgm:pt modelId="{F30E875D-F50B-49EB-92A6-F6EBB82242A0}">
      <dgm:prSet/>
      <dgm:spPr/>
      <dgm:t>
        <a:bodyPr/>
        <a:lstStyle/>
        <a:p>
          <a:endParaRPr lang="en-US" dirty="0"/>
        </a:p>
      </dgm:t>
    </dgm:pt>
    <dgm:pt modelId="{BF219BDF-D85C-4ADA-8BC6-C072F3771E7F}" type="parTrans" cxnId="{E8ACCAFB-0644-4450-A3BA-58F8C38B10A2}">
      <dgm:prSet/>
      <dgm:spPr/>
      <dgm:t>
        <a:bodyPr/>
        <a:lstStyle/>
        <a:p>
          <a:endParaRPr lang="en-US"/>
        </a:p>
      </dgm:t>
    </dgm:pt>
    <dgm:pt modelId="{D654B5A6-24A3-4D53-B344-D916FC4A3604}" type="sibTrans" cxnId="{E8ACCAFB-0644-4450-A3BA-58F8C38B10A2}">
      <dgm:prSet/>
      <dgm:spPr/>
      <dgm:t>
        <a:bodyPr/>
        <a:lstStyle/>
        <a:p>
          <a:endParaRPr lang="en-US"/>
        </a:p>
      </dgm:t>
    </dgm:pt>
    <dgm:pt modelId="{B843EE49-E308-4CEA-B9D3-8DDB83BA9A92}" type="pres">
      <dgm:prSet presAssocID="{BC811FBD-5184-449B-ADAC-C650D5CA31F6}" presName="vert0" presStyleCnt="0">
        <dgm:presLayoutVars>
          <dgm:dir/>
          <dgm:animOne val="branch"/>
          <dgm:animLvl val="lvl"/>
        </dgm:presLayoutVars>
      </dgm:prSet>
      <dgm:spPr/>
    </dgm:pt>
    <dgm:pt modelId="{F1B2CF4B-957F-4274-B308-9DFA43E96344}" type="pres">
      <dgm:prSet presAssocID="{79E12E93-27CA-424E-9384-44723AB47142}" presName="thickLine" presStyleLbl="alignNode1" presStyleIdx="0" presStyleCnt="1"/>
      <dgm:spPr/>
    </dgm:pt>
    <dgm:pt modelId="{F68C5E16-250B-4EDB-99CC-404F94446E5D}" type="pres">
      <dgm:prSet presAssocID="{79E12E93-27CA-424E-9384-44723AB47142}" presName="horz1" presStyleCnt="0"/>
      <dgm:spPr/>
    </dgm:pt>
    <dgm:pt modelId="{1A7569BE-AE05-4AFF-911F-D4CC1A88D582}" type="pres">
      <dgm:prSet presAssocID="{79E12E93-27CA-424E-9384-44723AB47142}" presName="tx1" presStyleLbl="revTx" presStyleIdx="0" presStyleCnt="13"/>
      <dgm:spPr/>
    </dgm:pt>
    <dgm:pt modelId="{13CD7B4A-3398-4962-9D62-1C6BDB1DFED5}" type="pres">
      <dgm:prSet presAssocID="{79E12E93-27CA-424E-9384-44723AB47142}" presName="vert1" presStyleCnt="0"/>
      <dgm:spPr/>
    </dgm:pt>
    <dgm:pt modelId="{A17B55DD-C379-4116-A118-D92165CE46BA}" type="pres">
      <dgm:prSet presAssocID="{F9E14FF0-EC26-4C55-8906-BA71D619AE59}" presName="vertSpace2a" presStyleCnt="0"/>
      <dgm:spPr/>
    </dgm:pt>
    <dgm:pt modelId="{378D1DD7-7FD4-41C6-A09E-739A0F13CA4F}" type="pres">
      <dgm:prSet presAssocID="{F9E14FF0-EC26-4C55-8906-BA71D619AE59}" presName="horz2" presStyleCnt="0"/>
      <dgm:spPr/>
    </dgm:pt>
    <dgm:pt modelId="{D1B80E80-3601-4256-BDC5-D6147BFAC3A4}" type="pres">
      <dgm:prSet presAssocID="{F9E14FF0-EC26-4C55-8906-BA71D619AE59}" presName="horzSpace2" presStyleCnt="0"/>
      <dgm:spPr/>
    </dgm:pt>
    <dgm:pt modelId="{479ABECC-319E-407E-8802-E5DDC28B57D0}" type="pres">
      <dgm:prSet presAssocID="{F9E14FF0-EC26-4C55-8906-BA71D619AE59}" presName="tx2" presStyleLbl="revTx" presStyleIdx="1" presStyleCnt="13"/>
      <dgm:spPr/>
    </dgm:pt>
    <dgm:pt modelId="{3CCE746D-786C-450C-A2A5-136168651558}" type="pres">
      <dgm:prSet presAssocID="{F9E14FF0-EC26-4C55-8906-BA71D619AE59}" presName="vert2" presStyleCnt="0"/>
      <dgm:spPr/>
    </dgm:pt>
    <dgm:pt modelId="{7C5B7DD5-C775-44F0-A899-5DA9BB926013}" type="pres">
      <dgm:prSet presAssocID="{F9E14FF0-EC26-4C55-8906-BA71D619AE59}" presName="thinLine2b" presStyleLbl="callout" presStyleIdx="0" presStyleCnt="12"/>
      <dgm:spPr/>
    </dgm:pt>
    <dgm:pt modelId="{423D8B1D-EAB5-4FDE-B97D-F37F2143BEC3}" type="pres">
      <dgm:prSet presAssocID="{F9E14FF0-EC26-4C55-8906-BA71D619AE59}" presName="vertSpace2b" presStyleCnt="0"/>
      <dgm:spPr/>
    </dgm:pt>
    <dgm:pt modelId="{051F4F6D-A351-46F8-A452-1423DE0B7ECE}" type="pres">
      <dgm:prSet presAssocID="{EE8B2265-F240-442C-A4D9-D8D467EF76E4}" presName="horz2" presStyleCnt="0"/>
      <dgm:spPr/>
    </dgm:pt>
    <dgm:pt modelId="{634E6127-9AA3-431C-ADB8-85FA52D6CDA9}" type="pres">
      <dgm:prSet presAssocID="{EE8B2265-F240-442C-A4D9-D8D467EF76E4}" presName="horzSpace2" presStyleCnt="0"/>
      <dgm:spPr/>
    </dgm:pt>
    <dgm:pt modelId="{CE8D8427-C068-4B81-B24C-258265DEDE8D}" type="pres">
      <dgm:prSet presAssocID="{EE8B2265-F240-442C-A4D9-D8D467EF76E4}" presName="tx2" presStyleLbl="revTx" presStyleIdx="2" presStyleCnt="13"/>
      <dgm:spPr/>
    </dgm:pt>
    <dgm:pt modelId="{C084748F-3193-475F-8439-276885502A3B}" type="pres">
      <dgm:prSet presAssocID="{EE8B2265-F240-442C-A4D9-D8D467EF76E4}" presName="vert2" presStyleCnt="0"/>
      <dgm:spPr/>
    </dgm:pt>
    <dgm:pt modelId="{0723BD3C-8417-40A6-9719-DA2A764D25DE}" type="pres">
      <dgm:prSet presAssocID="{EE8B2265-F240-442C-A4D9-D8D467EF76E4}" presName="thinLine2b" presStyleLbl="callout" presStyleIdx="1" presStyleCnt="12"/>
      <dgm:spPr/>
    </dgm:pt>
    <dgm:pt modelId="{CFE5401D-A5E5-449D-BFD7-EC521B077DD4}" type="pres">
      <dgm:prSet presAssocID="{EE8B2265-F240-442C-A4D9-D8D467EF76E4}" presName="vertSpace2b" presStyleCnt="0"/>
      <dgm:spPr/>
    </dgm:pt>
    <dgm:pt modelId="{77B3C0BE-DFB9-4C6F-A327-48993F2D92C2}" type="pres">
      <dgm:prSet presAssocID="{0C759CF7-FA4D-4135-A12C-B5BAA63BE137}" presName="horz2" presStyleCnt="0"/>
      <dgm:spPr/>
    </dgm:pt>
    <dgm:pt modelId="{E407BB0E-388B-4D89-B67F-ADC1FADBBB2B}" type="pres">
      <dgm:prSet presAssocID="{0C759CF7-FA4D-4135-A12C-B5BAA63BE137}" presName="horzSpace2" presStyleCnt="0"/>
      <dgm:spPr/>
    </dgm:pt>
    <dgm:pt modelId="{A930B5A5-103F-47C5-8C65-A1205079E21B}" type="pres">
      <dgm:prSet presAssocID="{0C759CF7-FA4D-4135-A12C-B5BAA63BE137}" presName="tx2" presStyleLbl="revTx" presStyleIdx="3" presStyleCnt="13"/>
      <dgm:spPr/>
    </dgm:pt>
    <dgm:pt modelId="{35838DD7-403A-44A3-A273-4FB5EAED965F}" type="pres">
      <dgm:prSet presAssocID="{0C759CF7-FA4D-4135-A12C-B5BAA63BE137}" presName="vert2" presStyleCnt="0"/>
      <dgm:spPr/>
    </dgm:pt>
    <dgm:pt modelId="{3268A7F5-FE67-45C0-8C56-31F6946C2DB2}" type="pres">
      <dgm:prSet presAssocID="{0C759CF7-FA4D-4135-A12C-B5BAA63BE137}" presName="thinLine2b" presStyleLbl="callout" presStyleIdx="2" presStyleCnt="12"/>
      <dgm:spPr/>
    </dgm:pt>
    <dgm:pt modelId="{21EEF3BD-7316-439B-855E-D72126494E90}" type="pres">
      <dgm:prSet presAssocID="{0C759CF7-FA4D-4135-A12C-B5BAA63BE137}" presName="vertSpace2b" presStyleCnt="0"/>
      <dgm:spPr/>
    </dgm:pt>
    <dgm:pt modelId="{BFDF0DB2-DC57-4210-9FEB-E80DC9536EB8}" type="pres">
      <dgm:prSet presAssocID="{0EAF9872-A842-4A65-87F3-9407FDF19DC6}" presName="horz2" presStyleCnt="0"/>
      <dgm:spPr/>
    </dgm:pt>
    <dgm:pt modelId="{F9131809-7456-40B6-9F27-E4EEA9624872}" type="pres">
      <dgm:prSet presAssocID="{0EAF9872-A842-4A65-87F3-9407FDF19DC6}" presName="horzSpace2" presStyleCnt="0"/>
      <dgm:spPr/>
    </dgm:pt>
    <dgm:pt modelId="{8B01C1EF-118E-4304-8C06-F279E164EA87}" type="pres">
      <dgm:prSet presAssocID="{0EAF9872-A842-4A65-87F3-9407FDF19DC6}" presName="tx2" presStyleLbl="revTx" presStyleIdx="4" presStyleCnt="13"/>
      <dgm:spPr/>
    </dgm:pt>
    <dgm:pt modelId="{53A551A2-7DD7-4E49-82CC-F5E598212D12}" type="pres">
      <dgm:prSet presAssocID="{0EAF9872-A842-4A65-87F3-9407FDF19DC6}" presName="vert2" presStyleCnt="0"/>
      <dgm:spPr/>
    </dgm:pt>
    <dgm:pt modelId="{A7E4A205-03B1-4DCA-86AD-3F480C75F4DC}" type="pres">
      <dgm:prSet presAssocID="{0EAF9872-A842-4A65-87F3-9407FDF19DC6}" presName="thinLine2b" presStyleLbl="callout" presStyleIdx="3" presStyleCnt="12"/>
      <dgm:spPr/>
    </dgm:pt>
    <dgm:pt modelId="{DA884E2E-AD28-4C7E-9D24-0EDF8A954268}" type="pres">
      <dgm:prSet presAssocID="{0EAF9872-A842-4A65-87F3-9407FDF19DC6}" presName="vertSpace2b" presStyleCnt="0"/>
      <dgm:spPr/>
    </dgm:pt>
    <dgm:pt modelId="{14CE28B1-8770-4201-A428-3EC36A246825}" type="pres">
      <dgm:prSet presAssocID="{F0EB961C-9AC6-40B3-984A-66B939F82B7C}" presName="horz2" presStyleCnt="0"/>
      <dgm:spPr/>
    </dgm:pt>
    <dgm:pt modelId="{3B2BF783-2779-426D-8346-2540E4218127}" type="pres">
      <dgm:prSet presAssocID="{F0EB961C-9AC6-40B3-984A-66B939F82B7C}" presName="horzSpace2" presStyleCnt="0"/>
      <dgm:spPr/>
    </dgm:pt>
    <dgm:pt modelId="{1A0C89DB-BB4C-49DE-952C-70951952F412}" type="pres">
      <dgm:prSet presAssocID="{F0EB961C-9AC6-40B3-984A-66B939F82B7C}" presName="tx2" presStyleLbl="revTx" presStyleIdx="5" presStyleCnt="13"/>
      <dgm:spPr/>
    </dgm:pt>
    <dgm:pt modelId="{B5B99BFF-C8D1-45B1-8270-A73604C8EEBD}" type="pres">
      <dgm:prSet presAssocID="{F0EB961C-9AC6-40B3-984A-66B939F82B7C}" presName="vert2" presStyleCnt="0"/>
      <dgm:spPr/>
    </dgm:pt>
    <dgm:pt modelId="{3CDDB508-C2CB-4C84-8D7D-4812C4C5C0C0}" type="pres">
      <dgm:prSet presAssocID="{F0EB961C-9AC6-40B3-984A-66B939F82B7C}" presName="thinLine2b" presStyleLbl="callout" presStyleIdx="4" presStyleCnt="12"/>
      <dgm:spPr/>
    </dgm:pt>
    <dgm:pt modelId="{2AEB0C36-6395-4A03-89ED-7122040B6A9D}" type="pres">
      <dgm:prSet presAssocID="{F0EB961C-9AC6-40B3-984A-66B939F82B7C}" presName="vertSpace2b" presStyleCnt="0"/>
      <dgm:spPr/>
    </dgm:pt>
    <dgm:pt modelId="{4B49DCE1-36C8-4C59-AC9E-3E1FDD80B954}" type="pres">
      <dgm:prSet presAssocID="{232810EC-4D8F-4A0A-88C6-F87A5A3839F7}" presName="horz2" presStyleCnt="0"/>
      <dgm:spPr/>
    </dgm:pt>
    <dgm:pt modelId="{E7219B5F-C0C8-4FFC-AE0E-DA5212931171}" type="pres">
      <dgm:prSet presAssocID="{232810EC-4D8F-4A0A-88C6-F87A5A3839F7}" presName="horzSpace2" presStyleCnt="0"/>
      <dgm:spPr/>
    </dgm:pt>
    <dgm:pt modelId="{446B6B75-1C4E-4F79-A711-AE22BDEBE16B}" type="pres">
      <dgm:prSet presAssocID="{232810EC-4D8F-4A0A-88C6-F87A5A3839F7}" presName="tx2" presStyleLbl="revTx" presStyleIdx="6" presStyleCnt="13"/>
      <dgm:spPr/>
    </dgm:pt>
    <dgm:pt modelId="{C5F31597-0CEC-4386-A971-C819AA96F990}" type="pres">
      <dgm:prSet presAssocID="{232810EC-4D8F-4A0A-88C6-F87A5A3839F7}" presName="vert2" presStyleCnt="0"/>
      <dgm:spPr/>
    </dgm:pt>
    <dgm:pt modelId="{614844AC-2B67-49DC-9CBA-0C44BBBD14D4}" type="pres">
      <dgm:prSet presAssocID="{232810EC-4D8F-4A0A-88C6-F87A5A3839F7}" presName="thinLine2b" presStyleLbl="callout" presStyleIdx="5" presStyleCnt="12"/>
      <dgm:spPr/>
    </dgm:pt>
    <dgm:pt modelId="{B94D9E38-5D6B-4102-BC78-4A2454C559DA}" type="pres">
      <dgm:prSet presAssocID="{232810EC-4D8F-4A0A-88C6-F87A5A3839F7}" presName="vertSpace2b" presStyleCnt="0"/>
      <dgm:spPr/>
    </dgm:pt>
    <dgm:pt modelId="{C30510EA-62DF-4DF1-B0A7-A07B29035633}" type="pres">
      <dgm:prSet presAssocID="{2412EE67-1F9D-4E6F-978B-FA8886886F2A}" presName="horz2" presStyleCnt="0"/>
      <dgm:spPr/>
    </dgm:pt>
    <dgm:pt modelId="{B346F2BA-778B-47D8-A0A3-F273775C5D1C}" type="pres">
      <dgm:prSet presAssocID="{2412EE67-1F9D-4E6F-978B-FA8886886F2A}" presName="horzSpace2" presStyleCnt="0"/>
      <dgm:spPr/>
    </dgm:pt>
    <dgm:pt modelId="{A67E6C77-F29B-4A71-89EE-96D6896311B9}" type="pres">
      <dgm:prSet presAssocID="{2412EE67-1F9D-4E6F-978B-FA8886886F2A}" presName="tx2" presStyleLbl="revTx" presStyleIdx="7" presStyleCnt="13"/>
      <dgm:spPr/>
    </dgm:pt>
    <dgm:pt modelId="{E44C7B51-DE25-4242-B5D8-7F3F5E2DA850}" type="pres">
      <dgm:prSet presAssocID="{2412EE67-1F9D-4E6F-978B-FA8886886F2A}" presName="vert2" presStyleCnt="0"/>
      <dgm:spPr/>
    </dgm:pt>
    <dgm:pt modelId="{C4543BC2-AC2B-42C7-9705-848882503F0C}" type="pres">
      <dgm:prSet presAssocID="{2412EE67-1F9D-4E6F-978B-FA8886886F2A}" presName="thinLine2b" presStyleLbl="callout" presStyleIdx="6" presStyleCnt="12"/>
      <dgm:spPr/>
    </dgm:pt>
    <dgm:pt modelId="{8A7412FD-BAC2-4D55-BDEB-541063EC4F2B}" type="pres">
      <dgm:prSet presAssocID="{2412EE67-1F9D-4E6F-978B-FA8886886F2A}" presName="vertSpace2b" presStyleCnt="0"/>
      <dgm:spPr/>
    </dgm:pt>
    <dgm:pt modelId="{53EAB5A6-E4D9-4F4E-ABDC-FD1E2BF9BC11}" type="pres">
      <dgm:prSet presAssocID="{5533512E-5FCF-4079-80BA-CC1D20B016CE}" presName="horz2" presStyleCnt="0"/>
      <dgm:spPr/>
    </dgm:pt>
    <dgm:pt modelId="{2FCD5BFC-6583-4D9F-BEDB-2E9437C7E4C3}" type="pres">
      <dgm:prSet presAssocID="{5533512E-5FCF-4079-80BA-CC1D20B016CE}" presName="horzSpace2" presStyleCnt="0"/>
      <dgm:spPr/>
    </dgm:pt>
    <dgm:pt modelId="{E689B97F-ECA9-4D41-BC95-1A2D9F88AA0F}" type="pres">
      <dgm:prSet presAssocID="{5533512E-5FCF-4079-80BA-CC1D20B016CE}" presName="tx2" presStyleLbl="revTx" presStyleIdx="8" presStyleCnt="13"/>
      <dgm:spPr/>
    </dgm:pt>
    <dgm:pt modelId="{EEAF3B6E-8B49-4124-B9D8-CEE653EA8D4A}" type="pres">
      <dgm:prSet presAssocID="{5533512E-5FCF-4079-80BA-CC1D20B016CE}" presName="vert2" presStyleCnt="0"/>
      <dgm:spPr/>
    </dgm:pt>
    <dgm:pt modelId="{7043780E-8B52-4352-B23E-5CA4BD89DE52}" type="pres">
      <dgm:prSet presAssocID="{5533512E-5FCF-4079-80BA-CC1D20B016CE}" presName="thinLine2b" presStyleLbl="callout" presStyleIdx="7" presStyleCnt="12"/>
      <dgm:spPr/>
    </dgm:pt>
    <dgm:pt modelId="{CCB8CF53-2885-4736-AF43-DC275CD076D9}" type="pres">
      <dgm:prSet presAssocID="{5533512E-5FCF-4079-80BA-CC1D20B016CE}" presName="vertSpace2b" presStyleCnt="0"/>
      <dgm:spPr/>
    </dgm:pt>
    <dgm:pt modelId="{85777098-CBD8-4A71-AB5D-38E5D8063C30}" type="pres">
      <dgm:prSet presAssocID="{04A5D438-9168-44F9-8502-D94ECD2D864F}" presName="horz2" presStyleCnt="0"/>
      <dgm:spPr/>
    </dgm:pt>
    <dgm:pt modelId="{AFDCE0CC-0C4E-4D31-9CD6-A3DEE35A4B02}" type="pres">
      <dgm:prSet presAssocID="{04A5D438-9168-44F9-8502-D94ECD2D864F}" presName="horzSpace2" presStyleCnt="0"/>
      <dgm:spPr/>
    </dgm:pt>
    <dgm:pt modelId="{964370DE-C15E-4E50-B9E9-D15433D6E0E2}" type="pres">
      <dgm:prSet presAssocID="{04A5D438-9168-44F9-8502-D94ECD2D864F}" presName="tx2" presStyleLbl="revTx" presStyleIdx="9" presStyleCnt="13"/>
      <dgm:spPr/>
    </dgm:pt>
    <dgm:pt modelId="{BC6C0C79-504E-451F-80A1-B9C30B87B94B}" type="pres">
      <dgm:prSet presAssocID="{04A5D438-9168-44F9-8502-D94ECD2D864F}" presName="vert2" presStyleCnt="0"/>
      <dgm:spPr/>
    </dgm:pt>
    <dgm:pt modelId="{7796DB43-A01F-4232-99F8-A27BAEAC5A37}" type="pres">
      <dgm:prSet presAssocID="{04A5D438-9168-44F9-8502-D94ECD2D864F}" presName="thinLine2b" presStyleLbl="callout" presStyleIdx="8" presStyleCnt="12"/>
      <dgm:spPr/>
    </dgm:pt>
    <dgm:pt modelId="{CF06C940-4636-4A7E-A60F-E2DDDC5E2E60}" type="pres">
      <dgm:prSet presAssocID="{04A5D438-9168-44F9-8502-D94ECD2D864F}" presName="vertSpace2b" presStyleCnt="0"/>
      <dgm:spPr/>
    </dgm:pt>
    <dgm:pt modelId="{80D08F69-8287-4F46-B4FE-D28FFE552BEE}" type="pres">
      <dgm:prSet presAssocID="{768351DC-B1D9-4B1B-A91E-C98F2947F1E3}" presName="horz2" presStyleCnt="0"/>
      <dgm:spPr/>
    </dgm:pt>
    <dgm:pt modelId="{9DED4BC5-160E-4253-A27D-DE48095EC834}" type="pres">
      <dgm:prSet presAssocID="{768351DC-B1D9-4B1B-A91E-C98F2947F1E3}" presName="horzSpace2" presStyleCnt="0"/>
      <dgm:spPr/>
    </dgm:pt>
    <dgm:pt modelId="{FFB4B650-FCB8-44B8-A441-6BA5699356DA}" type="pres">
      <dgm:prSet presAssocID="{768351DC-B1D9-4B1B-A91E-C98F2947F1E3}" presName="tx2" presStyleLbl="revTx" presStyleIdx="10" presStyleCnt="13"/>
      <dgm:spPr/>
    </dgm:pt>
    <dgm:pt modelId="{DD0593A2-51E3-4A11-9ACB-27B01E376C85}" type="pres">
      <dgm:prSet presAssocID="{768351DC-B1D9-4B1B-A91E-C98F2947F1E3}" presName="vert2" presStyleCnt="0"/>
      <dgm:spPr/>
    </dgm:pt>
    <dgm:pt modelId="{DDE260C4-EA27-4ECB-8372-6E5B14802AF0}" type="pres">
      <dgm:prSet presAssocID="{768351DC-B1D9-4B1B-A91E-C98F2947F1E3}" presName="thinLine2b" presStyleLbl="callout" presStyleIdx="9" presStyleCnt="12"/>
      <dgm:spPr/>
    </dgm:pt>
    <dgm:pt modelId="{D943866C-AF98-41B0-8C6F-EA1D714B8BD9}" type="pres">
      <dgm:prSet presAssocID="{768351DC-B1D9-4B1B-A91E-C98F2947F1E3}" presName="vertSpace2b" presStyleCnt="0"/>
      <dgm:spPr/>
    </dgm:pt>
    <dgm:pt modelId="{0C51A537-623A-4C06-BF00-8AE9C4AE0057}" type="pres">
      <dgm:prSet presAssocID="{9AD702CB-306B-43EB-9795-45F9F9CBE58E}" presName="horz2" presStyleCnt="0"/>
      <dgm:spPr/>
    </dgm:pt>
    <dgm:pt modelId="{87B175C7-9F06-4D20-AAF6-8C6B93E960BB}" type="pres">
      <dgm:prSet presAssocID="{9AD702CB-306B-43EB-9795-45F9F9CBE58E}" presName="horzSpace2" presStyleCnt="0"/>
      <dgm:spPr/>
    </dgm:pt>
    <dgm:pt modelId="{1B365205-6330-4879-A05F-E6BE5C3DE68E}" type="pres">
      <dgm:prSet presAssocID="{9AD702CB-306B-43EB-9795-45F9F9CBE58E}" presName="tx2" presStyleLbl="revTx" presStyleIdx="11" presStyleCnt="13"/>
      <dgm:spPr/>
    </dgm:pt>
    <dgm:pt modelId="{0F6FC30D-6C3F-4C83-A066-AFB8A7661CF7}" type="pres">
      <dgm:prSet presAssocID="{9AD702CB-306B-43EB-9795-45F9F9CBE58E}" presName="vert2" presStyleCnt="0"/>
      <dgm:spPr/>
    </dgm:pt>
    <dgm:pt modelId="{68471842-2F3F-4F48-981C-037D58E2BBC3}" type="pres">
      <dgm:prSet presAssocID="{9AD702CB-306B-43EB-9795-45F9F9CBE58E}" presName="thinLine2b" presStyleLbl="callout" presStyleIdx="10" presStyleCnt="12"/>
      <dgm:spPr/>
    </dgm:pt>
    <dgm:pt modelId="{13D0751E-A7DC-48B7-B227-8158B571A287}" type="pres">
      <dgm:prSet presAssocID="{9AD702CB-306B-43EB-9795-45F9F9CBE58E}" presName="vertSpace2b" presStyleCnt="0"/>
      <dgm:spPr/>
    </dgm:pt>
    <dgm:pt modelId="{3C66A376-7CBE-482F-AA3F-E34EFBF08B9D}" type="pres">
      <dgm:prSet presAssocID="{F30E875D-F50B-49EB-92A6-F6EBB82242A0}" presName="horz2" presStyleCnt="0"/>
      <dgm:spPr/>
    </dgm:pt>
    <dgm:pt modelId="{2FBD1D27-FB59-44BC-B8C0-31639281F4D7}" type="pres">
      <dgm:prSet presAssocID="{F30E875D-F50B-49EB-92A6-F6EBB82242A0}" presName="horzSpace2" presStyleCnt="0"/>
      <dgm:spPr/>
    </dgm:pt>
    <dgm:pt modelId="{D1913838-2C99-468B-8F9C-B6B7FD339B3C}" type="pres">
      <dgm:prSet presAssocID="{F30E875D-F50B-49EB-92A6-F6EBB82242A0}" presName="tx2" presStyleLbl="revTx" presStyleIdx="12" presStyleCnt="13"/>
      <dgm:spPr/>
    </dgm:pt>
    <dgm:pt modelId="{4E8FDF72-034F-4AAB-89E8-D4CAABB8126A}" type="pres">
      <dgm:prSet presAssocID="{F30E875D-F50B-49EB-92A6-F6EBB82242A0}" presName="vert2" presStyleCnt="0"/>
      <dgm:spPr/>
    </dgm:pt>
    <dgm:pt modelId="{DE8361C8-0547-4C34-AFE3-E88102DA7288}" type="pres">
      <dgm:prSet presAssocID="{F30E875D-F50B-49EB-92A6-F6EBB82242A0}" presName="thinLine2b" presStyleLbl="callout" presStyleIdx="11" presStyleCnt="12"/>
      <dgm:spPr/>
    </dgm:pt>
    <dgm:pt modelId="{04916018-BA5B-49BE-9E93-59822151B467}" type="pres">
      <dgm:prSet presAssocID="{F30E875D-F50B-49EB-92A6-F6EBB82242A0}" presName="vertSpace2b" presStyleCnt="0"/>
      <dgm:spPr/>
    </dgm:pt>
  </dgm:ptLst>
  <dgm:cxnLst>
    <dgm:cxn modelId="{ABAF1101-26CD-4D01-BD76-E185C687774B}" type="presOf" srcId="{BC811FBD-5184-449B-ADAC-C650D5CA31F6}" destId="{B843EE49-E308-4CEA-B9D3-8DDB83BA9A92}" srcOrd="0" destOrd="0" presId="urn:microsoft.com/office/officeart/2008/layout/LinedList"/>
    <dgm:cxn modelId="{2F19B406-B1F1-4772-9B07-C42C4480A1F2}" type="presOf" srcId="{5533512E-5FCF-4079-80BA-CC1D20B016CE}" destId="{E689B97F-ECA9-4D41-BC95-1A2D9F88AA0F}" srcOrd="0" destOrd="0" presId="urn:microsoft.com/office/officeart/2008/layout/LinedList"/>
    <dgm:cxn modelId="{0C779A19-3582-42F7-8FBC-61976B555150}" srcId="{79E12E93-27CA-424E-9384-44723AB47142}" destId="{EE8B2265-F240-442C-A4D9-D8D467EF76E4}" srcOrd="1" destOrd="0" parTransId="{F901086F-3ECC-490F-ADFE-BE41C45D2A5A}" sibTransId="{6BB428AF-85F1-4897-BB7D-D848C5AA6B24}"/>
    <dgm:cxn modelId="{0EEC521C-B008-4AEF-AC91-9D27F9D42C92}" type="presOf" srcId="{2412EE67-1F9D-4E6F-978B-FA8886886F2A}" destId="{A67E6C77-F29B-4A71-89EE-96D6896311B9}" srcOrd="0" destOrd="0" presId="urn:microsoft.com/office/officeart/2008/layout/LinedList"/>
    <dgm:cxn modelId="{4934C620-6D83-48CD-A99D-8467744E7981}" type="presOf" srcId="{0EAF9872-A842-4A65-87F3-9407FDF19DC6}" destId="{8B01C1EF-118E-4304-8C06-F279E164EA87}" srcOrd="0" destOrd="0" presId="urn:microsoft.com/office/officeart/2008/layout/LinedList"/>
    <dgm:cxn modelId="{E1EFF92B-35BB-42FB-80B7-9C9D7B2AEB83}" srcId="{79E12E93-27CA-424E-9384-44723AB47142}" destId="{0C759CF7-FA4D-4135-A12C-B5BAA63BE137}" srcOrd="2" destOrd="0" parTransId="{166EF665-D8C4-432F-B81A-C965E150C796}" sibTransId="{3BDD5DBA-CF9F-42C6-9B37-24297A70791D}"/>
    <dgm:cxn modelId="{22A1032E-DD88-48DD-A995-636890297F03}" srcId="{79E12E93-27CA-424E-9384-44723AB47142}" destId="{768351DC-B1D9-4B1B-A91E-C98F2947F1E3}" srcOrd="9" destOrd="0" parTransId="{1DA0C240-F7F1-4808-A4AE-8FCE39C39F01}" sibTransId="{C50AD1D1-9388-4892-998E-EB9388E7716D}"/>
    <dgm:cxn modelId="{9C575C30-8B35-4AF2-A014-54F1643E44CD}" type="presOf" srcId="{9AD702CB-306B-43EB-9795-45F9F9CBE58E}" destId="{1B365205-6330-4879-A05F-E6BE5C3DE68E}" srcOrd="0" destOrd="0" presId="urn:microsoft.com/office/officeart/2008/layout/LinedList"/>
    <dgm:cxn modelId="{4D075537-FCF3-4619-BC1C-D01C8451C9B0}" srcId="{79E12E93-27CA-424E-9384-44723AB47142}" destId="{9AD702CB-306B-43EB-9795-45F9F9CBE58E}" srcOrd="10" destOrd="0" parTransId="{3826C50A-7E07-4C25-B6F4-3857085570A2}" sibTransId="{204826EC-945F-440C-A5E8-132A1CB9D394}"/>
    <dgm:cxn modelId="{1DEA2661-5463-4156-9B98-720AB1181F84}" srcId="{79E12E93-27CA-424E-9384-44723AB47142}" destId="{2412EE67-1F9D-4E6F-978B-FA8886886F2A}" srcOrd="6" destOrd="0" parTransId="{9C35AEB1-95CF-4ACE-824F-F1B24873009E}" sibTransId="{CE260B63-EC6C-4D3B-AA74-61F9D7193C65}"/>
    <dgm:cxn modelId="{543CDE68-EC60-4042-870B-EB5E31FD4045}" type="presOf" srcId="{04A5D438-9168-44F9-8502-D94ECD2D864F}" destId="{964370DE-C15E-4E50-B9E9-D15433D6E0E2}" srcOrd="0" destOrd="0" presId="urn:microsoft.com/office/officeart/2008/layout/LinedList"/>
    <dgm:cxn modelId="{14D7E96B-830B-413F-90B8-771A066B73FE}" type="presOf" srcId="{EE8B2265-F240-442C-A4D9-D8D467EF76E4}" destId="{CE8D8427-C068-4B81-B24C-258265DEDE8D}" srcOrd="0" destOrd="0" presId="urn:microsoft.com/office/officeart/2008/layout/LinedList"/>
    <dgm:cxn modelId="{13DFFF52-D8CC-4DA4-A87D-C7B8C9CA3CF7}" srcId="{79E12E93-27CA-424E-9384-44723AB47142}" destId="{0EAF9872-A842-4A65-87F3-9407FDF19DC6}" srcOrd="3" destOrd="0" parTransId="{1BF71674-3ECA-4720-AEB2-97040725A227}" sibTransId="{E6852A38-22FD-4CAC-B498-2EA432D0C39E}"/>
    <dgm:cxn modelId="{DB7F407E-5081-41A0-87A6-A9D058CE66D2}" srcId="{79E12E93-27CA-424E-9384-44723AB47142}" destId="{F0EB961C-9AC6-40B3-984A-66B939F82B7C}" srcOrd="4" destOrd="0" parTransId="{43F3E256-FABC-4169-981B-EE7E679FF1EE}" sibTransId="{05A8AE89-7A3C-48AB-8FE4-691F606B8E7F}"/>
    <dgm:cxn modelId="{A07AD787-9788-46A1-91E2-3FF78D4447F6}" srcId="{79E12E93-27CA-424E-9384-44723AB47142}" destId="{232810EC-4D8F-4A0A-88C6-F87A5A3839F7}" srcOrd="5" destOrd="0" parTransId="{629C02C3-2EA4-4FDF-926A-13F9D3618FDF}" sibTransId="{9F1135AD-0B1A-4FA0-81CA-0CE5B66B3A67}"/>
    <dgm:cxn modelId="{EF102592-3320-40EF-878C-A08C46DD2950}" type="presOf" srcId="{768351DC-B1D9-4B1B-A91E-C98F2947F1E3}" destId="{FFB4B650-FCB8-44B8-A441-6BA5699356DA}" srcOrd="0" destOrd="0" presId="urn:microsoft.com/office/officeart/2008/layout/LinedList"/>
    <dgm:cxn modelId="{E8BC1DB0-DA08-45C5-A5CB-814A6082A557}" type="presOf" srcId="{79E12E93-27CA-424E-9384-44723AB47142}" destId="{1A7569BE-AE05-4AFF-911F-D4CC1A88D582}" srcOrd="0" destOrd="0" presId="urn:microsoft.com/office/officeart/2008/layout/LinedList"/>
    <dgm:cxn modelId="{4B59DDB4-ADF1-4FCD-AD8C-B1ED611F4126}" type="presOf" srcId="{F9E14FF0-EC26-4C55-8906-BA71D619AE59}" destId="{479ABECC-319E-407E-8802-E5DDC28B57D0}" srcOrd="0" destOrd="0" presId="urn:microsoft.com/office/officeart/2008/layout/LinedList"/>
    <dgm:cxn modelId="{89A47CC1-A08C-4F5B-8AED-AE2FCC59BF26}" type="presOf" srcId="{F30E875D-F50B-49EB-92A6-F6EBB82242A0}" destId="{D1913838-2C99-468B-8F9C-B6B7FD339B3C}" srcOrd="0" destOrd="0" presId="urn:microsoft.com/office/officeart/2008/layout/LinedList"/>
    <dgm:cxn modelId="{F64F99CA-09FC-42FE-9F88-2EFCDDD1790B}" srcId="{79E12E93-27CA-424E-9384-44723AB47142}" destId="{5533512E-5FCF-4079-80BA-CC1D20B016CE}" srcOrd="7" destOrd="0" parTransId="{6613BCC2-D05B-4F24-A382-A251F757EB61}" sibTransId="{BDC07354-20C1-4146-9788-5937B6CAE683}"/>
    <dgm:cxn modelId="{F6977DD7-E044-43DF-8208-31007A49D63D}" srcId="{79E12E93-27CA-424E-9384-44723AB47142}" destId="{04A5D438-9168-44F9-8502-D94ECD2D864F}" srcOrd="8" destOrd="0" parTransId="{E3501A34-FC5E-4375-AF61-83BB43BDB394}" sibTransId="{4F7618D4-0811-4F47-828C-BA877820D5E1}"/>
    <dgm:cxn modelId="{4362F4DB-CC1F-433A-9575-99052091B574}" type="presOf" srcId="{232810EC-4D8F-4A0A-88C6-F87A5A3839F7}" destId="{446B6B75-1C4E-4F79-A711-AE22BDEBE16B}" srcOrd="0" destOrd="0" presId="urn:microsoft.com/office/officeart/2008/layout/LinedList"/>
    <dgm:cxn modelId="{52ED53E3-BA00-4736-9BA5-AADB98BEB7D2}" srcId="{BC811FBD-5184-449B-ADAC-C650D5CA31F6}" destId="{79E12E93-27CA-424E-9384-44723AB47142}" srcOrd="0" destOrd="0" parTransId="{7D0B2BFC-9782-43DC-B733-D35ED81B686B}" sibTransId="{1907EEDE-C704-41EA-9F15-F1E4CA7AD484}"/>
    <dgm:cxn modelId="{FD0EFBED-CA26-4DD1-BE97-816408E2D6C0}" type="presOf" srcId="{F0EB961C-9AC6-40B3-984A-66B939F82B7C}" destId="{1A0C89DB-BB4C-49DE-952C-70951952F412}" srcOrd="0" destOrd="0" presId="urn:microsoft.com/office/officeart/2008/layout/LinedList"/>
    <dgm:cxn modelId="{5CAE71EE-3F80-42E4-8384-C39418479090}" type="presOf" srcId="{0C759CF7-FA4D-4135-A12C-B5BAA63BE137}" destId="{A930B5A5-103F-47C5-8C65-A1205079E21B}" srcOrd="0" destOrd="0" presId="urn:microsoft.com/office/officeart/2008/layout/LinedList"/>
    <dgm:cxn modelId="{E8ACCAFB-0644-4450-A3BA-58F8C38B10A2}" srcId="{79E12E93-27CA-424E-9384-44723AB47142}" destId="{F30E875D-F50B-49EB-92A6-F6EBB82242A0}" srcOrd="11" destOrd="0" parTransId="{BF219BDF-D85C-4ADA-8BC6-C072F3771E7F}" sibTransId="{D654B5A6-24A3-4D53-B344-D916FC4A3604}"/>
    <dgm:cxn modelId="{CE1C45FC-4DD1-49C0-9DED-F7195DF502DA}" srcId="{79E12E93-27CA-424E-9384-44723AB47142}" destId="{F9E14FF0-EC26-4C55-8906-BA71D619AE59}" srcOrd="0" destOrd="0" parTransId="{D7E20A5C-78D0-4F45-9BC5-552ED1CF119C}" sibTransId="{5F67B0FF-73CF-4E1C-AAF3-F67DDC4A216B}"/>
    <dgm:cxn modelId="{43FF0332-578F-4DCE-A438-4970D8707D2F}" type="presParOf" srcId="{B843EE49-E308-4CEA-B9D3-8DDB83BA9A92}" destId="{F1B2CF4B-957F-4274-B308-9DFA43E96344}" srcOrd="0" destOrd="0" presId="urn:microsoft.com/office/officeart/2008/layout/LinedList"/>
    <dgm:cxn modelId="{7713E2BA-D82C-4A6B-ACE0-D941A7ABE8F1}" type="presParOf" srcId="{B843EE49-E308-4CEA-B9D3-8DDB83BA9A92}" destId="{F68C5E16-250B-4EDB-99CC-404F94446E5D}" srcOrd="1" destOrd="0" presId="urn:microsoft.com/office/officeart/2008/layout/LinedList"/>
    <dgm:cxn modelId="{EC957BC2-6C54-4AA0-9617-B538ECD14EC9}" type="presParOf" srcId="{F68C5E16-250B-4EDB-99CC-404F94446E5D}" destId="{1A7569BE-AE05-4AFF-911F-D4CC1A88D582}" srcOrd="0" destOrd="0" presId="urn:microsoft.com/office/officeart/2008/layout/LinedList"/>
    <dgm:cxn modelId="{E18C6203-9A21-4137-AD98-F20BEE8EAA9F}" type="presParOf" srcId="{F68C5E16-250B-4EDB-99CC-404F94446E5D}" destId="{13CD7B4A-3398-4962-9D62-1C6BDB1DFED5}" srcOrd="1" destOrd="0" presId="urn:microsoft.com/office/officeart/2008/layout/LinedList"/>
    <dgm:cxn modelId="{FE1A904A-A41B-46B2-BCDC-A68E14F8FF47}" type="presParOf" srcId="{13CD7B4A-3398-4962-9D62-1C6BDB1DFED5}" destId="{A17B55DD-C379-4116-A118-D92165CE46BA}" srcOrd="0" destOrd="0" presId="urn:microsoft.com/office/officeart/2008/layout/LinedList"/>
    <dgm:cxn modelId="{152561A4-E7A0-47B7-8167-7283AAC4AC16}" type="presParOf" srcId="{13CD7B4A-3398-4962-9D62-1C6BDB1DFED5}" destId="{378D1DD7-7FD4-41C6-A09E-739A0F13CA4F}" srcOrd="1" destOrd="0" presId="urn:microsoft.com/office/officeart/2008/layout/LinedList"/>
    <dgm:cxn modelId="{1873873F-3C69-4FE8-8CEE-ABEA216DB20C}" type="presParOf" srcId="{378D1DD7-7FD4-41C6-A09E-739A0F13CA4F}" destId="{D1B80E80-3601-4256-BDC5-D6147BFAC3A4}" srcOrd="0" destOrd="0" presId="urn:microsoft.com/office/officeart/2008/layout/LinedList"/>
    <dgm:cxn modelId="{79787323-2A70-43CF-8DA5-95351CDCAC49}" type="presParOf" srcId="{378D1DD7-7FD4-41C6-A09E-739A0F13CA4F}" destId="{479ABECC-319E-407E-8802-E5DDC28B57D0}" srcOrd="1" destOrd="0" presId="urn:microsoft.com/office/officeart/2008/layout/LinedList"/>
    <dgm:cxn modelId="{8FF10154-C8FD-4FC5-8032-DAAF78601B07}" type="presParOf" srcId="{378D1DD7-7FD4-41C6-A09E-739A0F13CA4F}" destId="{3CCE746D-786C-450C-A2A5-136168651558}" srcOrd="2" destOrd="0" presId="urn:microsoft.com/office/officeart/2008/layout/LinedList"/>
    <dgm:cxn modelId="{46FC26C0-DFCD-4940-BCAA-44DDDF469BA4}" type="presParOf" srcId="{13CD7B4A-3398-4962-9D62-1C6BDB1DFED5}" destId="{7C5B7DD5-C775-44F0-A899-5DA9BB926013}" srcOrd="2" destOrd="0" presId="urn:microsoft.com/office/officeart/2008/layout/LinedList"/>
    <dgm:cxn modelId="{FF695EC2-DE51-47DA-A16E-874D64145D23}" type="presParOf" srcId="{13CD7B4A-3398-4962-9D62-1C6BDB1DFED5}" destId="{423D8B1D-EAB5-4FDE-B97D-F37F2143BEC3}" srcOrd="3" destOrd="0" presId="urn:microsoft.com/office/officeart/2008/layout/LinedList"/>
    <dgm:cxn modelId="{93DF062C-8EEC-4B84-B37E-20CE8F974C7E}" type="presParOf" srcId="{13CD7B4A-3398-4962-9D62-1C6BDB1DFED5}" destId="{051F4F6D-A351-46F8-A452-1423DE0B7ECE}" srcOrd="4" destOrd="0" presId="urn:microsoft.com/office/officeart/2008/layout/LinedList"/>
    <dgm:cxn modelId="{263A5B97-8D2E-43E4-8422-5342AD20DD7D}" type="presParOf" srcId="{051F4F6D-A351-46F8-A452-1423DE0B7ECE}" destId="{634E6127-9AA3-431C-ADB8-85FA52D6CDA9}" srcOrd="0" destOrd="0" presId="urn:microsoft.com/office/officeart/2008/layout/LinedList"/>
    <dgm:cxn modelId="{23DA67DF-ECFC-409A-A38B-43B31428203F}" type="presParOf" srcId="{051F4F6D-A351-46F8-A452-1423DE0B7ECE}" destId="{CE8D8427-C068-4B81-B24C-258265DEDE8D}" srcOrd="1" destOrd="0" presId="urn:microsoft.com/office/officeart/2008/layout/LinedList"/>
    <dgm:cxn modelId="{0D40FF36-C353-4899-AF21-11A335241050}" type="presParOf" srcId="{051F4F6D-A351-46F8-A452-1423DE0B7ECE}" destId="{C084748F-3193-475F-8439-276885502A3B}" srcOrd="2" destOrd="0" presId="urn:microsoft.com/office/officeart/2008/layout/LinedList"/>
    <dgm:cxn modelId="{1073EC88-2CCC-46E5-828F-F92C527C738E}" type="presParOf" srcId="{13CD7B4A-3398-4962-9D62-1C6BDB1DFED5}" destId="{0723BD3C-8417-40A6-9719-DA2A764D25DE}" srcOrd="5" destOrd="0" presId="urn:microsoft.com/office/officeart/2008/layout/LinedList"/>
    <dgm:cxn modelId="{FD61D3C9-956D-425D-B580-3C31013B9C0F}" type="presParOf" srcId="{13CD7B4A-3398-4962-9D62-1C6BDB1DFED5}" destId="{CFE5401D-A5E5-449D-BFD7-EC521B077DD4}" srcOrd="6" destOrd="0" presId="urn:microsoft.com/office/officeart/2008/layout/LinedList"/>
    <dgm:cxn modelId="{CA2AAF13-06CC-495F-AF7D-D6F37A2E56E0}" type="presParOf" srcId="{13CD7B4A-3398-4962-9D62-1C6BDB1DFED5}" destId="{77B3C0BE-DFB9-4C6F-A327-48993F2D92C2}" srcOrd="7" destOrd="0" presId="urn:microsoft.com/office/officeart/2008/layout/LinedList"/>
    <dgm:cxn modelId="{4BCE9BFE-8610-4FF7-8CBE-18EE8F5A39E7}" type="presParOf" srcId="{77B3C0BE-DFB9-4C6F-A327-48993F2D92C2}" destId="{E407BB0E-388B-4D89-B67F-ADC1FADBBB2B}" srcOrd="0" destOrd="0" presId="urn:microsoft.com/office/officeart/2008/layout/LinedList"/>
    <dgm:cxn modelId="{B1C9F9AC-8F0B-468E-B30E-62B3CB0BDCC0}" type="presParOf" srcId="{77B3C0BE-DFB9-4C6F-A327-48993F2D92C2}" destId="{A930B5A5-103F-47C5-8C65-A1205079E21B}" srcOrd="1" destOrd="0" presId="urn:microsoft.com/office/officeart/2008/layout/LinedList"/>
    <dgm:cxn modelId="{FD7A8DD2-2D26-4295-894D-643032C19FE3}" type="presParOf" srcId="{77B3C0BE-DFB9-4C6F-A327-48993F2D92C2}" destId="{35838DD7-403A-44A3-A273-4FB5EAED965F}" srcOrd="2" destOrd="0" presId="urn:microsoft.com/office/officeart/2008/layout/LinedList"/>
    <dgm:cxn modelId="{4E63F4A6-00D5-4AF9-9656-068609916271}" type="presParOf" srcId="{13CD7B4A-3398-4962-9D62-1C6BDB1DFED5}" destId="{3268A7F5-FE67-45C0-8C56-31F6946C2DB2}" srcOrd="8" destOrd="0" presId="urn:microsoft.com/office/officeart/2008/layout/LinedList"/>
    <dgm:cxn modelId="{DBECF341-DAD5-44B9-AC8E-0F6610277494}" type="presParOf" srcId="{13CD7B4A-3398-4962-9D62-1C6BDB1DFED5}" destId="{21EEF3BD-7316-439B-855E-D72126494E90}" srcOrd="9" destOrd="0" presId="urn:microsoft.com/office/officeart/2008/layout/LinedList"/>
    <dgm:cxn modelId="{8D8A366D-65BB-4270-8EE3-D48F988F313D}" type="presParOf" srcId="{13CD7B4A-3398-4962-9D62-1C6BDB1DFED5}" destId="{BFDF0DB2-DC57-4210-9FEB-E80DC9536EB8}" srcOrd="10" destOrd="0" presId="urn:microsoft.com/office/officeart/2008/layout/LinedList"/>
    <dgm:cxn modelId="{193C022C-7398-4E90-981E-EC57B7DEEF7C}" type="presParOf" srcId="{BFDF0DB2-DC57-4210-9FEB-E80DC9536EB8}" destId="{F9131809-7456-40B6-9F27-E4EEA9624872}" srcOrd="0" destOrd="0" presId="urn:microsoft.com/office/officeart/2008/layout/LinedList"/>
    <dgm:cxn modelId="{09DF3BF1-0D32-4751-B7A9-B7423EC55945}" type="presParOf" srcId="{BFDF0DB2-DC57-4210-9FEB-E80DC9536EB8}" destId="{8B01C1EF-118E-4304-8C06-F279E164EA87}" srcOrd="1" destOrd="0" presId="urn:microsoft.com/office/officeart/2008/layout/LinedList"/>
    <dgm:cxn modelId="{FB49366D-BF15-4CFB-A027-FBE6DB72BCD7}" type="presParOf" srcId="{BFDF0DB2-DC57-4210-9FEB-E80DC9536EB8}" destId="{53A551A2-7DD7-4E49-82CC-F5E598212D12}" srcOrd="2" destOrd="0" presId="urn:microsoft.com/office/officeart/2008/layout/LinedList"/>
    <dgm:cxn modelId="{4CF292E6-074A-49A5-A048-B43469F0B594}" type="presParOf" srcId="{13CD7B4A-3398-4962-9D62-1C6BDB1DFED5}" destId="{A7E4A205-03B1-4DCA-86AD-3F480C75F4DC}" srcOrd="11" destOrd="0" presId="urn:microsoft.com/office/officeart/2008/layout/LinedList"/>
    <dgm:cxn modelId="{F6F093A9-C736-4223-B8EA-3E282C2D485F}" type="presParOf" srcId="{13CD7B4A-3398-4962-9D62-1C6BDB1DFED5}" destId="{DA884E2E-AD28-4C7E-9D24-0EDF8A954268}" srcOrd="12" destOrd="0" presId="urn:microsoft.com/office/officeart/2008/layout/LinedList"/>
    <dgm:cxn modelId="{9AF05F40-B973-491F-97D8-B9D53B493A4D}" type="presParOf" srcId="{13CD7B4A-3398-4962-9D62-1C6BDB1DFED5}" destId="{14CE28B1-8770-4201-A428-3EC36A246825}" srcOrd="13" destOrd="0" presId="urn:microsoft.com/office/officeart/2008/layout/LinedList"/>
    <dgm:cxn modelId="{E1D9869C-D7F1-44A8-AB85-BA63DC200E81}" type="presParOf" srcId="{14CE28B1-8770-4201-A428-3EC36A246825}" destId="{3B2BF783-2779-426D-8346-2540E4218127}" srcOrd="0" destOrd="0" presId="urn:microsoft.com/office/officeart/2008/layout/LinedList"/>
    <dgm:cxn modelId="{B1276631-F246-430A-8A97-472795540BFB}" type="presParOf" srcId="{14CE28B1-8770-4201-A428-3EC36A246825}" destId="{1A0C89DB-BB4C-49DE-952C-70951952F412}" srcOrd="1" destOrd="0" presId="urn:microsoft.com/office/officeart/2008/layout/LinedList"/>
    <dgm:cxn modelId="{5F4F0FD8-48D7-4A17-AEF4-49E7747C1DB0}" type="presParOf" srcId="{14CE28B1-8770-4201-A428-3EC36A246825}" destId="{B5B99BFF-C8D1-45B1-8270-A73604C8EEBD}" srcOrd="2" destOrd="0" presId="urn:microsoft.com/office/officeart/2008/layout/LinedList"/>
    <dgm:cxn modelId="{C4DEC8B2-E5BE-496E-B4C0-E08821B6C8F2}" type="presParOf" srcId="{13CD7B4A-3398-4962-9D62-1C6BDB1DFED5}" destId="{3CDDB508-C2CB-4C84-8D7D-4812C4C5C0C0}" srcOrd="14" destOrd="0" presId="urn:microsoft.com/office/officeart/2008/layout/LinedList"/>
    <dgm:cxn modelId="{F0789158-A0AD-40B5-B48F-40E844559287}" type="presParOf" srcId="{13CD7B4A-3398-4962-9D62-1C6BDB1DFED5}" destId="{2AEB0C36-6395-4A03-89ED-7122040B6A9D}" srcOrd="15" destOrd="0" presId="urn:microsoft.com/office/officeart/2008/layout/LinedList"/>
    <dgm:cxn modelId="{58439E26-902E-4593-B3BC-857EF2A47307}" type="presParOf" srcId="{13CD7B4A-3398-4962-9D62-1C6BDB1DFED5}" destId="{4B49DCE1-36C8-4C59-AC9E-3E1FDD80B954}" srcOrd="16" destOrd="0" presId="urn:microsoft.com/office/officeart/2008/layout/LinedList"/>
    <dgm:cxn modelId="{BB76C9C9-F147-4CEB-8490-43FD1D0CBDAE}" type="presParOf" srcId="{4B49DCE1-36C8-4C59-AC9E-3E1FDD80B954}" destId="{E7219B5F-C0C8-4FFC-AE0E-DA5212931171}" srcOrd="0" destOrd="0" presId="urn:microsoft.com/office/officeart/2008/layout/LinedList"/>
    <dgm:cxn modelId="{63D4248A-A2A0-49C3-ADF7-A2F8D4817217}" type="presParOf" srcId="{4B49DCE1-36C8-4C59-AC9E-3E1FDD80B954}" destId="{446B6B75-1C4E-4F79-A711-AE22BDEBE16B}" srcOrd="1" destOrd="0" presId="urn:microsoft.com/office/officeart/2008/layout/LinedList"/>
    <dgm:cxn modelId="{81CC7D92-70FD-4DB6-862A-69608DE53122}" type="presParOf" srcId="{4B49DCE1-36C8-4C59-AC9E-3E1FDD80B954}" destId="{C5F31597-0CEC-4386-A971-C819AA96F990}" srcOrd="2" destOrd="0" presId="urn:microsoft.com/office/officeart/2008/layout/LinedList"/>
    <dgm:cxn modelId="{5383D176-CFBE-4591-BC77-855A3F0296D0}" type="presParOf" srcId="{13CD7B4A-3398-4962-9D62-1C6BDB1DFED5}" destId="{614844AC-2B67-49DC-9CBA-0C44BBBD14D4}" srcOrd="17" destOrd="0" presId="urn:microsoft.com/office/officeart/2008/layout/LinedList"/>
    <dgm:cxn modelId="{BC4BE4FF-C9C6-403A-A75C-72DF096B8F99}" type="presParOf" srcId="{13CD7B4A-3398-4962-9D62-1C6BDB1DFED5}" destId="{B94D9E38-5D6B-4102-BC78-4A2454C559DA}" srcOrd="18" destOrd="0" presId="urn:microsoft.com/office/officeart/2008/layout/LinedList"/>
    <dgm:cxn modelId="{7AACBF49-D10B-4D62-B892-D5E21625B4F1}" type="presParOf" srcId="{13CD7B4A-3398-4962-9D62-1C6BDB1DFED5}" destId="{C30510EA-62DF-4DF1-B0A7-A07B29035633}" srcOrd="19" destOrd="0" presId="urn:microsoft.com/office/officeart/2008/layout/LinedList"/>
    <dgm:cxn modelId="{76DB2145-75A6-4E05-8D54-FE856770BA9B}" type="presParOf" srcId="{C30510EA-62DF-4DF1-B0A7-A07B29035633}" destId="{B346F2BA-778B-47D8-A0A3-F273775C5D1C}" srcOrd="0" destOrd="0" presId="urn:microsoft.com/office/officeart/2008/layout/LinedList"/>
    <dgm:cxn modelId="{EE19E526-17BF-4F31-BC92-0E74DC5F0B10}" type="presParOf" srcId="{C30510EA-62DF-4DF1-B0A7-A07B29035633}" destId="{A67E6C77-F29B-4A71-89EE-96D6896311B9}" srcOrd="1" destOrd="0" presId="urn:microsoft.com/office/officeart/2008/layout/LinedList"/>
    <dgm:cxn modelId="{3F51700C-890C-40B4-AC48-84A657A74643}" type="presParOf" srcId="{C30510EA-62DF-4DF1-B0A7-A07B29035633}" destId="{E44C7B51-DE25-4242-B5D8-7F3F5E2DA850}" srcOrd="2" destOrd="0" presId="urn:microsoft.com/office/officeart/2008/layout/LinedList"/>
    <dgm:cxn modelId="{C41A5C58-0B65-471E-9047-62F99E095921}" type="presParOf" srcId="{13CD7B4A-3398-4962-9D62-1C6BDB1DFED5}" destId="{C4543BC2-AC2B-42C7-9705-848882503F0C}" srcOrd="20" destOrd="0" presId="urn:microsoft.com/office/officeart/2008/layout/LinedList"/>
    <dgm:cxn modelId="{87C27CC8-C2C8-4FF2-B80A-D48049CAB03A}" type="presParOf" srcId="{13CD7B4A-3398-4962-9D62-1C6BDB1DFED5}" destId="{8A7412FD-BAC2-4D55-BDEB-541063EC4F2B}" srcOrd="21" destOrd="0" presId="urn:microsoft.com/office/officeart/2008/layout/LinedList"/>
    <dgm:cxn modelId="{AFBC73CC-3F51-4D3F-898D-592EA7989A54}" type="presParOf" srcId="{13CD7B4A-3398-4962-9D62-1C6BDB1DFED5}" destId="{53EAB5A6-E4D9-4F4E-ABDC-FD1E2BF9BC11}" srcOrd="22" destOrd="0" presId="urn:microsoft.com/office/officeart/2008/layout/LinedList"/>
    <dgm:cxn modelId="{01EE9EAA-FD19-4BDF-875D-2E4F088870CF}" type="presParOf" srcId="{53EAB5A6-E4D9-4F4E-ABDC-FD1E2BF9BC11}" destId="{2FCD5BFC-6583-4D9F-BEDB-2E9437C7E4C3}" srcOrd="0" destOrd="0" presId="urn:microsoft.com/office/officeart/2008/layout/LinedList"/>
    <dgm:cxn modelId="{576D8F3F-2451-4B10-AF48-8AEC734D3A82}" type="presParOf" srcId="{53EAB5A6-E4D9-4F4E-ABDC-FD1E2BF9BC11}" destId="{E689B97F-ECA9-4D41-BC95-1A2D9F88AA0F}" srcOrd="1" destOrd="0" presId="urn:microsoft.com/office/officeart/2008/layout/LinedList"/>
    <dgm:cxn modelId="{4FE79AC4-56F3-4F11-9F09-C5681185BF48}" type="presParOf" srcId="{53EAB5A6-E4D9-4F4E-ABDC-FD1E2BF9BC11}" destId="{EEAF3B6E-8B49-4124-B9D8-CEE653EA8D4A}" srcOrd="2" destOrd="0" presId="urn:microsoft.com/office/officeart/2008/layout/LinedList"/>
    <dgm:cxn modelId="{BD221100-EE5F-4EF3-B2BF-CA32187820FB}" type="presParOf" srcId="{13CD7B4A-3398-4962-9D62-1C6BDB1DFED5}" destId="{7043780E-8B52-4352-B23E-5CA4BD89DE52}" srcOrd="23" destOrd="0" presId="urn:microsoft.com/office/officeart/2008/layout/LinedList"/>
    <dgm:cxn modelId="{AD218C8B-AD40-41A1-BB2E-80DC280FA57A}" type="presParOf" srcId="{13CD7B4A-3398-4962-9D62-1C6BDB1DFED5}" destId="{CCB8CF53-2885-4736-AF43-DC275CD076D9}" srcOrd="24" destOrd="0" presId="urn:microsoft.com/office/officeart/2008/layout/LinedList"/>
    <dgm:cxn modelId="{FD261853-5E2C-4408-AAFA-4D70350D4738}" type="presParOf" srcId="{13CD7B4A-3398-4962-9D62-1C6BDB1DFED5}" destId="{85777098-CBD8-4A71-AB5D-38E5D8063C30}" srcOrd="25" destOrd="0" presId="urn:microsoft.com/office/officeart/2008/layout/LinedList"/>
    <dgm:cxn modelId="{6E0A69FE-3883-4BBA-968D-AA5CA2409545}" type="presParOf" srcId="{85777098-CBD8-4A71-AB5D-38E5D8063C30}" destId="{AFDCE0CC-0C4E-4D31-9CD6-A3DEE35A4B02}" srcOrd="0" destOrd="0" presId="urn:microsoft.com/office/officeart/2008/layout/LinedList"/>
    <dgm:cxn modelId="{DC0F0907-ED0B-4F4D-800B-C09139643CAB}" type="presParOf" srcId="{85777098-CBD8-4A71-AB5D-38E5D8063C30}" destId="{964370DE-C15E-4E50-B9E9-D15433D6E0E2}" srcOrd="1" destOrd="0" presId="urn:microsoft.com/office/officeart/2008/layout/LinedList"/>
    <dgm:cxn modelId="{247A076D-7CC4-446A-A8CD-5AC54A4E809A}" type="presParOf" srcId="{85777098-CBD8-4A71-AB5D-38E5D8063C30}" destId="{BC6C0C79-504E-451F-80A1-B9C30B87B94B}" srcOrd="2" destOrd="0" presId="urn:microsoft.com/office/officeart/2008/layout/LinedList"/>
    <dgm:cxn modelId="{736CBDA0-F8E1-45CE-9AD7-22B8C6A507CB}" type="presParOf" srcId="{13CD7B4A-3398-4962-9D62-1C6BDB1DFED5}" destId="{7796DB43-A01F-4232-99F8-A27BAEAC5A37}" srcOrd="26" destOrd="0" presId="urn:microsoft.com/office/officeart/2008/layout/LinedList"/>
    <dgm:cxn modelId="{D06123CE-A850-4083-8227-13A7960A69EF}" type="presParOf" srcId="{13CD7B4A-3398-4962-9D62-1C6BDB1DFED5}" destId="{CF06C940-4636-4A7E-A60F-E2DDDC5E2E60}" srcOrd="27" destOrd="0" presId="urn:microsoft.com/office/officeart/2008/layout/LinedList"/>
    <dgm:cxn modelId="{E3E5A1DD-AF08-4CC0-BD51-ECEC7D659448}" type="presParOf" srcId="{13CD7B4A-3398-4962-9D62-1C6BDB1DFED5}" destId="{80D08F69-8287-4F46-B4FE-D28FFE552BEE}" srcOrd="28" destOrd="0" presId="urn:microsoft.com/office/officeart/2008/layout/LinedList"/>
    <dgm:cxn modelId="{8E27064D-F0CF-4614-A111-43E18FEF7E9F}" type="presParOf" srcId="{80D08F69-8287-4F46-B4FE-D28FFE552BEE}" destId="{9DED4BC5-160E-4253-A27D-DE48095EC834}" srcOrd="0" destOrd="0" presId="urn:microsoft.com/office/officeart/2008/layout/LinedList"/>
    <dgm:cxn modelId="{A28FBA26-D44A-42D7-B0BB-9B5275F1291F}" type="presParOf" srcId="{80D08F69-8287-4F46-B4FE-D28FFE552BEE}" destId="{FFB4B650-FCB8-44B8-A441-6BA5699356DA}" srcOrd="1" destOrd="0" presId="urn:microsoft.com/office/officeart/2008/layout/LinedList"/>
    <dgm:cxn modelId="{96107C59-5BFB-4388-AC2F-45E7DF251FD1}" type="presParOf" srcId="{80D08F69-8287-4F46-B4FE-D28FFE552BEE}" destId="{DD0593A2-51E3-4A11-9ACB-27B01E376C85}" srcOrd="2" destOrd="0" presId="urn:microsoft.com/office/officeart/2008/layout/LinedList"/>
    <dgm:cxn modelId="{CCD40304-BAD2-4FEE-82D9-CF74C59DA779}" type="presParOf" srcId="{13CD7B4A-3398-4962-9D62-1C6BDB1DFED5}" destId="{DDE260C4-EA27-4ECB-8372-6E5B14802AF0}" srcOrd="29" destOrd="0" presId="urn:microsoft.com/office/officeart/2008/layout/LinedList"/>
    <dgm:cxn modelId="{571A036E-904D-4B08-9554-4BD3E4F053ED}" type="presParOf" srcId="{13CD7B4A-3398-4962-9D62-1C6BDB1DFED5}" destId="{D943866C-AF98-41B0-8C6F-EA1D714B8BD9}" srcOrd="30" destOrd="0" presId="urn:microsoft.com/office/officeart/2008/layout/LinedList"/>
    <dgm:cxn modelId="{5C546B56-001A-4CEC-A286-47D1CCEFA21A}" type="presParOf" srcId="{13CD7B4A-3398-4962-9D62-1C6BDB1DFED5}" destId="{0C51A537-623A-4C06-BF00-8AE9C4AE0057}" srcOrd="31" destOrd="0" presId="urn:microsoft.com/office/officeart/2008/layout/LinedList"/>
    <dgm:cxn modelId="{B599B0AA-F3EF-4BB9-ADF7-C7993C1785F5}" type="presParOf" srcId="{0C51A537-623A-4C06-BF00-8AE9C4AE0057}" destId="{87B175C7-9F06-4D20-AAF6-8C6B93E960BB}" srcOrd="0" destOrd="0" presId="urn:microsoft.com/office/officeart/2008/layout/LinedList"/>
    <dgm:cxn modelId="{3D9CC9A1-55FD-4C45-913C-B65E2EE81D7E}" type="presParOf" srcId="{0C51A537-623A-4C06-BF00-8AE9C4AE0057}" destId="{1B365205-6330-4879-A05F-E6BE5C3DE68E}" srcOrd="1" destOrd="0" presId="urn:microsoft.com/office/officeart/2008/layout/LinedList"/>
    <dgm:cxn modelId="{C2E7018B-EDCB-4FC1-A917-2681185FBCD0}" type="presParOf" srcId="{0C51A537-623A-4C06-BF00-8AE9C4AE0057}" destId="{0F6FC30D-6C3F-4C83-A066-AFB8A7661CF7}" srcOrd="2" destOrd="0" presId="urn:microsoft.com/office/officeart/2008/layout/LinedList"/>
    <dgm:cxn modelId="{39503BA9-1433-46B2-A192-08BE82A3E5B7}" type="presParOf" srcId="{13CD7B4A-3398-4962-9D62-1C6BDB1DFED5}" destId="{68471842-2F3F-4F48-981C-037D58E2BBC3}" srcOrd="32" destOrd="0" presId="urn:microsoft.com/office/officeart/2008/layout/LinedList"/>
    <dgm:cxn modelId="{94A17D76-F885-458F-9C6D-863A6426E7FB}" type="presParOf" srcId="{13CD7B4A-3398-4962-9D62-1C6BDB1DFED5}" destId="{13D0751E-A7DC-48B7-B227-8158B571A287}" srcOrd="33" destOrd="0" presId="urn:microsoft.com/office/officeart/2008/layout/LinedList"/>
    <dgm:cxn modelId="{A0B4E30E-B072-4306-BD9A-EC8D57F0901B}" type="presParOf" srcId="{13CD7B4A-3398-4962-9D62-1C6BDB1DFED5}" destId="{3C66A376-7CBE-482F-AA3F-E34EFBF08B9D}" srcOrd="34" destOrd="0" presId="urn:microsoft.com/office/officeart/2008/layout/LinedList"/>
    <dgm:cxn modelId="{22B479FE-8895-4396-8CFF-46F751FA4F5E}" type="presParOf" srcId="{3C66A376-7CBE-482F-AA3F-E34EFBF08B9D}" destId="{2FBD1D27-FB59-44BC-B8C0-31639281F4D7}" srcOrd="0" destOrd="0" presId="urn:microsoft.com/office/officeart/2008/layout/LinedList"/>
    <dgm:cxn modelId="{665620B8-E2CE-4D9F-8202-F550F831CE75}" type="presParOf" srcId="{3C66A376-7CBE-482F-AA3F-E34EFBF08B9D}" destId="{D1913838-2C99-468B-8F9C-B6B7FD339B3C}" srcOrd="1" destOrd="0" presId="urn:microsoft.com/office/officeart/2008/layout/LinedList"/>
    <dgm:cxn modelId="{0F6579A8-268E-4B93-BAA7-644A9CB775E5}" type="presParOf" srcId="{3C66A376-7CBE-482F-AA3F-E34EFBF08B9D}" destId="{4E8FDF72-034F-4AAB-89E8-D4CAABB8126A}" srcOrd="2" destOrd="0" presId="urn:microsoft.com/office/officeart/2008/layout/LinedList"/>
    <dgm:cxn modelId="{74E40802-07E3-45A1-A4A6-70285AD4CE07}" type="presParOf" srcId="{13CD7B4A-3398-4962-9D62-1C6BDB1DFED5}" destId="{DE8361C8-0547-4C34-AFE3-E88102DA7288}" srcOrd="35" destOrd="0" presId="urn:microsoft.com/office/officeart/2008/layout/LinedList"/>
    <dgm:cxn modelId="{1FF2B844-0B65-4060-94E2-C0EF0A65CA44}" type="presParOf" srcId="{13CD7B4A-3398-4962-9D62-1C6BDB1DFED5}" destId="{04916018-BA5B-49BE-9E93-59822151B467}" srcOrd="3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2CF4B-957F-4274-B308-9DFA43E96344}">
      <dsp:nvSpPr>
        <dsp:cNvPr id="0" name=""/>
        <dsp:cNvSpPr/>
      </dsp:nvSpPr>
      <dsp:spPr>
        <a:xfrm>
          <a:off x="0" y="2124"/>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7569BE-AE05-4AFF-911F-D4CC1A88D582}">
      <dsp:nvSpPr>
        <dsp:cNvPr id="0" name=""/>
        <dsp:cNvSpPr/>
      </dsp:nvSpPr>
      <dsp:spPr>
        <a:xfrm>
          <a:off x="0" y="2124"/>
          <a:ext cx="2103120" cy="434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dirty="0"/>
            <a:t>Medical Supplies</a:t>
          </a:r>
          <a:endParaRPr lang="en-US" sz="2800" kern="1200" dirty="0"/>
        </a:p>
      </dsp:txBody>
      <dsp:txXfrm>
        <a:off x="0" y="2124"/>
        <a:ext cx="2103120" cy="4347088"/>
      </dsp:txXfrm>
    </dsp:sp>
    <dsp:sp modelId="{479ABECC-319E-407E-8802-E5DDC28B57D0}">
      <dsp:nvSpPr>
        <dsp:cNvPr id="0" name=""/>
        <dsp:cNvSpPr/>
      </dsp:nvSpPr>
      <dsp:spPr>
        <a:xfrm>
          <a:off x="2260854" y="19291"/>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Ace wraps                     Gauze roll bandages (Kling) </a:t>
          </a:r>
          <a:endParaRPr lang="en-US" sz="2400" kern="1200" dirty="0"/>
        </a:p>
      </dsp:txBody>
      <dsp:txXfrm>
        <a:off x="2260854" y="19291"/>
        <a:ext cx="8254746" cy="343330"/>
      </dsp:txXfrm>
    </dsp:sp>
    <dsp:sp modelId="{7C5B7DD5-C775-44F0-A899-5DA9BB926013}">
      <dsp:nvSpPr>
        <dsp:cNvPr id="0" name=""/>
        <dsp:cNvSpPr/>
      </dsp:nvSpPr>
      <dsp:spPr>
        <a:xfrm>
          <a:off x="2103120" y="362622"/>
          <a:ext cx="8412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8D8427-C068-4B81-B24C-258265DEDE8D}">
      <dsp:nvSpPr>
        <dsp:cNvPr id="0" name=""/>
        <dsp:cNvSpPr/>
      </dsp:nvSpPr>
      <dsp:spPr>
        <a:xfrm>
          <a:off x="2260854" y="379788"/>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Bandages                      Needles/syringes                       </a:t>
          </a:r>
          <a:endParaRPr lang="en-US" sz="2400" kern="1200" dirty="0"/>
        </a:p>
      </dsp:txBody>
      <dsp:txXfrm>
        <a:off x="2260854" y="379788"/>
        <a:ext cx="8254746" cy="343330"/>
      </dsp:txXfrm>
    </dsp:sp>
    <dsp:sp modelId="{0723BD3C-8417-40A6-9719-DA2A764D25DE}">
      <dsp:nvSpPr>
        <dsp:cNvPr id="0" name=""/>
        <dsp:cNvSpPr/>
      </dsp:nvSpPr>
      <dsp:spPr>
        <a:xfrm>
          <a:off x="2103120" y="723119"/>
          <a:ext cx="8412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0B5A5-103F-47C5-8C65-A1205079E21B}">
      <dsp:nvSpPr>
        <dsp:cNvPr id="0" name=""/>
        <dsp:cNvSpPr/>
      </dsp:nvSpPr>
      <dsp:spPr>
        <a:xfrm>
          <a:off x="2260854" y="740286"/>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Blood pressure cuff       Stethoscope           </a:t>
          </a:r>
          <a:endParaRPr lang="en-US" sz="2400" kern="1200" dirty="0"/>
        </a:p>
      </dsp:txBody>
      <dsp:txXfrm>
        <a:off x="2260854" y="740286"/>
        <a:ext cx="8254746" cy="343330"/>
      </dsp:txXfrm>
    </dsp:sp>
    <dsp:sp modelId="{3268A7F5-FE67-45C0-8C56-31F6946C2DB2}">
      <dsp:nvSpPr>
        <dsp:cNvPr id="0" name=""/>
        <dsp:cNvSpPr/>
      </dsp:nvSpPr>
      <dsp:spPr>
        <a:xfrm>
          <a:off x="2103120" y="1083616"/>
          <a:ext cx="8412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01C1EF-118E-4304-8C06-F279E164EA87}">
      <dsp:nvSpPr>
        <dsp:cNvPr id="0" name=""/>
        <dsp:cNvSpPr/>
      </dsp:nvSpPr>
      <dsp:spPr>
        <a:xfrm>
          <a:off x="2260854" y="1100783"/>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Eye irrigation bottle       Tape                       </a:t>
          </a:r>
          <a:endParaRPr lang="en-US" sz="2400" kern="1200" dirty="0"/>
        </a:p>
      </dsp:txBody>
      <dsp:txXfrm>
        <a:off x="2260854" y="1100783"/>
        <a:ext cx="8254746" cy="343330"/>
      </dsp:txXfrm>
    </dsp:sp>
    <dsp:sp modelId="{A7E4A205-03B1-4DCA-86AD-3F480C75F4DC}">
      <dsp:nvSpPr>
        <dsp:cNvPr id="0" name=""/>
        <dsp:cNvSpPr/>
      </dsp:nvSpPr>
      <dsp:spPr>
        <a:xfrm>
          <a:off x="2103120" y="1444114"/>
          <a:ext cx="8412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0C89DB-BB4C-49DE-952C-70951952F412}">
      <dsp:nvSpPr>
        <dsp:cNvPr id="0" name=""/>
        <dsp:cNvSpPr/>
      </dsp:nvSpPr>
      <dsp:spPr>
        <a:xfrm>
          <a:off x="2260854" y="1461280"/>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Eye patches                  Tourniquet   </a:t>
          </a:r>
          <a:endParaRPr lang="en-US" sz="2400" kern="1200" dirty="0"/>
        </a:p>
      </dsp:txBody>
      <dsp:txXfrm>
        <a:off x="2260854" y="1461280"/>
        <a:ext cx="8254746" cy="343330"/>
      </dsp:txXfrm>
    </dsp:sp>
    <dsp:sp modelId="{3CDDB508-C2CB-4C84-8D7D-4812C4C5C0C0}">
      <dsp:nvSpPr>
        <dsp:cNvPr id="0" name=""/>
        <dsp:cNvSpPr/>
      </dsp:nvSpPr>
      <dsp:spPr>
        <a:xfrm>
          <a:off x="2103120" y="1804611"/>
          <a:ext cx="8412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6B6B75-1C4E-4F79-A711-AE22BDEBE16B}">
      <dsp:nvSpPr>
        <dsp:cNvPr id="0" name=""/>
        <dsp:cNvSpPr/>
      </dsp:nvSpPr>
      <dsp:spPr>
        <a:xfrm>
          <a:off x="2260854" y="1821778"/>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Gauze pads                   Tweezers                      </a:t>
          </a:r>
          <a:endParaRPr lang="en-US" sz="2400" kern="1200" dirty="0"/>
        </a:p>
      </dsp:txBody>
      <dsp:txXfrm>
        <a:off x="2260854" y="1821778"/>
        <a:ext cx="8254746" cy="343330"/>
      </dsp:txXfrm>
    </dsp:sp>
    <dsp:sp modelId="{614844AC-2B67-49DC-9CBA-0C44BBBD14D4}">
      <dsp:nvSpPr>
        <dsp:cNvPr id="0" name=""/>
        <dsp:cNvSpPr/>
      </dsp:nvSpPr>
      <dsp:spPr>
        <a:xfrm>
          <a:off x="2103120" y="2165109"/>
          <a:ext cx="8412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7E6C77-F29B-4A71-89EE-96D6896311B9}">
      <dsp:nvSpPr>
        <dsp:cNvPr id="0" name=""/>
        <dsp:cNvSpPr/>
      </dsp:nvSpPr>
      <dsp:spPr>
        <a:xfrm>
          <a:off x="2260854" y="2182275"/>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p>
      </dsp:txBody>
      <dsp:txXfrm>
        <a:off x="2260854" y="2182275"/>
        <a:ext cx="8254746" cy="343330"/>
      </dsp:txXfrm>
    </dsp:sp>
    <dsp:sp modelId="{C4543BC2-AC2B-42C7-9705-848882503F0C}">
      <dsp:nvSpPr>
        <dsp:cNvPr id="0" name=""/>
        <dsp:cNvSpPr/>
      </dsp:nvSpPr>
      <dsp:spPr>
        <a:xfrm>
          <a:off x="2103120" y="2525606"/>
          <a:ext cx="8412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89B97F-ECA9-4D41-BC95-1A2D9F88AA0F}">
      <dsp:nvSpPr>
        <dsp:cNvPr id="0" name=""/>
        <dsp:cNvSpPr/>
      </dsp:nvSpPr>
      <dsp:spPr>
        <a:xfrm>
          <a:off x="2260854" y="2542772"/>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p>
      </dsp:txBody>
      <dsp:txXfrm>
        <a:off x="2260854" y="2542772"/>
        <a:ext cx="8254746" cy="343330"/>
      </dsp:txXfrm>
    </dsp:sp>
    <dsp:sp modelId="{7043780E-8B52-4352-B23E-5CA4BD89DE52}">
      <dsp:nvSpPr>
        <dsp:cNvPr id="0" name=""/>
        <dsp:cNvSpPr/>
      </dsp:nvSpPr>
      <dsp:spPr>
        <a:xfrm>
          <a:off x="2103120" y="2886103"/>
          <a:ext cx="8412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4370DE-C15E-4E50-B9E9-D15433D6E0E2}">
      <dsp:nvSpPr>
        <dsp:cNvPr id="0" name=""/>
        <dsp:cNvSpPr/>
      </dsp:nvSpPr>
      <dsp:spPr>
        <a:xfrm>
          <a:off x="2260854" y="2903270"/>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p>
      </dsp:txBody>
      <dsp:txXfrm>
        <a:off x="2260854" y="2903270"/>
        <a:ext cx="8254746" cy="343330"/>
      </dsp:txXfrm>
    </dsp:sp>
    <dsp:sp modelId="{7796DB43-A01F-4232-99F8-A27BAEAC5A37}">
      <dsp:nvSpPr>
        <dsp:cNvPr id="0" name=""/>
        <dsp:cNvSpPr/>
      </dsp:nvSpPr>
      <dsp:spPr>
        <a:xfrm>
          <a:off x="2103120" y="3246601"/>
          <a:ext cx="8412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B4B650-FCB8-44B8-A441-6BA5699356DA}">
      <dsp:nvSpPr>
        <dsp:cNvPr id="0" name=""/>
        <dsp:cNvSpPr/>
      </dsp:nvSpPr>
      <dsp:spPr>
        <a:xfrm>
          <a:off x="2260854" y="3263767"/>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p>
      </dsp:txBody>
      <dsp:txXfrm>
        <a:off x="2260854" y="3263767"/>
        <a:ext cx="8254746" cy="343330"/>
      </dsp:txXfrm>
    </dsp:sp>
    <dsp:sp modelId="{DDE260C4-EA27-4ECB-8372-6E5B14802AF0}">
      <dsp:nvSpPr>
        <dsp:cNvPr id="0" name=""/>
        <dsp:cNvSpPr/>
      </dsp:nvSpPr>
      <dsp:spPr>
        <a:xfrm>
          <a:off x="2103120" y="3607098"/>
          <a:ext cx="8412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365205-6330-4879-A05F-E6BE5C3DE68E}">
      <dsp:nvSpPr>
        <dsp:cNvPr id="0" name=""/>
        <dsp:cNvSpPr/>
      </dsp:nvSpPr>
      <dsp:spPr>
        <a:xfrm>
          <a:off x="2260854" y="3624265"/>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p>
      </dsp:txBody>
      <dsp:txXfrm>
        <a:off x="2260854" y="3624265"/>
        <a:ext cx="8254746" cy="343330"/>
      </dsp:txXfrm>
    </dsp:sp>
    <dsp:sp modelId="{68471842-2F3F-4F48-981C-037D58E2BBC3}">
      <dsp:nvSpPr>
        <dsp:cNvPr id="0" name=""/>
        <dsp:cNvSpPr/>
      </dsp:nvSpPr>
      <dsp:spPr>
        <a:xfrm>
          <a:off x="2103120" y="3967596"/>
          <a:ext cx="8412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913838-2C99-468B-8F9C-B6B7FD339B3C}">
      <dsp:nvSpPr>
        <dsp:cNvPr id="0" name=""/>
        <dsp:cNvSpPr/>
      </dsp:nvSpPr>
      <dsp:spPr>
        <a:xfrm>
          <a:off x="2260854" y="3984762"/>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p>
      </dsp:txBody>
      <dsp:txXfrm>
        <a:off x="2260854" y="3984762"/>
        <a:ext cx="8254746" cy="343330"/>
      </dsp:txXfrm>
    </dsp:sp>
    <dsp:sp modelId="{DE8361C8-0547-4C34-AFE3-E88102DA7288}">
      <dsp:nvSpPr>
        <dsp:cNvPr id="0" name=""/>
        <dsp:cNvSpPr/>
      </dsp:nvSpPr>
      <dsp:spPr>
        <a:xfrm>
          <a:off x="2103120" y="4328093"/>
          <a:ext cx="8412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04F54-F98E-43EC-8676-41DB66235A40}" type="datetimeFigureOut">
              <a:rPr lang="en-US" smtClean="0"/>
              <a:t>2/28/2024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D3DB7-ABF3-401D-AF1F-9727A735F494}" type="slidenum">
              <a:rPr lang="en-US" smtClean="0"/>
              <a:t>‹#›</a:t>
            </a:fld>
            <a:endParaRPr lang="en-US" dirty="0"/>
          </a:p>
        </p:txBody>
      </p:sp>
    </p:spTree>
    <p:extLst>
      <p:ext uri="{BB962C8B-B14F-4D97-AF65-F5344CB8AC3E}">
        <p14:creationId xmlns:p14="http://schemas.microsoft.com/office/powerpoint/2010/main" val="122879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31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86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19C035AD-3410-4C41-9296-79216EF70559}" type="datetime1">
              <a:rPr kumimoji="0" lang="en-US" sz="1200" b="0" i="0" u="none" strike="noStrike" kern="0" cap="none" spc="0" normalizeH="0" baseline="0" noProof="0" smtClean="0">
                <a:ln>
                  <a:noFill/>
                </a:ln>
                <a:solidFill>
                  <a:srgbClr val="888888"/>
                </a:solidFill>
                <a:effectLst/>
                <a:uLnTx/>
                <a:uFillTx/>
                <a:latin typeface="Calibri"/>
                <a:cs typeface="Calibri"/>
                <a:sym typeface="Calibri"/>
              </a:rPr>
              <a:t>2/28/2024</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888888"/>
                </a:solidFill>
                <a:effectLst/>
                <a:uLnTx/>
                <a:uFillTx/>
                <a:latin typeface="Calibri"/>
                <a:cs typeface="Calibri"/>
                <a:sym typeface="Calibri"/>
              </a:rPr>
              <a:t>9/21/2021</a:t>
            </a: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75788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D123054E-7245-4C0F-A7DE-0CAAD8076BF3}" type="datetime1">
              <a:rPr kumimoji="0" lang="en-US" sz="1200" b="0" i="0" u="none" strike="noStrike" kern="0" cap="none" spc="0" normalizeH="0" baseline="0" noProof="0" smtClean="0">
                <a:ln>
                  <a:noFill/>
                </a:ln>
                <a:solidFill>
                  <a:srgbClr val="888888"/>
                </a:solidFill>
                <a:effectLst/>
                <a:uLnTx/>
                <a:uFillTx/>
                <a:latin typeface="Calibri"/>
                <a:cs typeface="Calibri"/>
                <a:sym typeface="Calibri"/>
              </a:rPr>
              <a:t>2/28/2024</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888888"/>
                </a:solidFill>
                <a:effectLst/>
                <a:uLnTx/>
                <a:uFillTx/>
                <a:latin typeface="Calibri"/>
                <a:cs typeface="Calibri"/>
                <a:sym typeface="Calibri"/>
              </a:rPr>
              <a:t>9/21/2021</a:t>
            </a: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1194686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theme" Target="../theme/theme2.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heme" Target="../theme/theme5.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C59EA794-B7BB-4416-B3BA-38E42D8F09AA}" type="datetime1">
              <a:rPr lang="en-US" smtClean="0"/>
              <a:t>2/28/2024</a:t>
            </a:fld>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9/21/2021</a:t>
            </a:r>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9679805"/>
      </p:ext>
    </p:extLst>
  </p:cSld>
  <p:clrMap bg1="lt1" tx1="dk1" bg2="dk2" tx2="lt2" accent1="accent1" accent2="accent2" accent3="accent3" accent4="accent4" accent5="accent5" accent6="accent6" hlink="hlink" folHlink="folHlink"/>
  <p:sldLayoutIdLst>
    <p:sldLayoutId id="2147483662" r:id="rId1"/>
    <p:sldLayoutId id="214748366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2"/>
            </p:custDataLst>
            <p:extLst>
              <p:ext uri="{D42A27DB-BD31-4B8C-83A1-F6EECF244321}">
                <p14:modId xmlns:p14="http://schemas.microsoft.com/office/powerpoint/2010/main" val="1523177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96632583"/>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2127578950"/>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726914903"/>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2"/>
            </p:custDataLst>
            <p:extLst>
              <p:ext uri="{D42A27DB-BD31-4B8C-83A1-F6EECF244321}">
                <p14:modId xmlns:p14="http://schemas.microsoft.com/office/powerpoint/2010/main" val="1101626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2742599"/>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s://www.surveymonkey.com/r/DGR3K2B" TargetMode="External"/><Relationship Id="rId5" Type="http://schemas.openxmlformats.org/officeDocument/2006/relationships/hyperlink" Target="https://www.surveymonkey.com/r/" TargetMode="External"/><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surveymonkey.com/r/DGR3K2B" TargetMode="External"/><Relationship Id="rId4" Type="http://schemas.openxmlformats.org/officeDocument/2006/relationships/hyperlink" Target="https://www.surveymonkey.com/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439615" y="1122362"/>
            <a:ext cx="11271739" cy="196694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b="1" dirty="0">
                <a:solidFill>
                  <a:srgbClr val="C00000"/>
                </a:solidFill>
                <a:latin typeface="Calibri"/>
                <a:ea typeface="Calibri"/>
                <a:cs typeface="Calibri"/>
                <a:sym typeface="Calibri"/>
              </a:rPr>
              <a:t>Job Corps Center Physician</a:t>
            </a:r>
            <a:br>
              <a:rPr lang="en-US" b="1" dirty="0">
                <a:solidFill>
                  <a:srgbClr val="C00000"/>
                </a:solidFill>
                <a:latin typeface="Calibri"/>
                <a:ea typeface="Calibri"/>
                <a:cs typeface="Calibri"/>
                <a:sym typeface="Calibri"/>
              </a:rPr>
            </a:br>
            <a:r>
              <a:rPr lang="en-US" b="1" dirty="0">
                <a:solidFill>
                  <a:srgbClr val="C00000"/>
                </a:solidFill>
                <a:latin typeface="Calibri"/>
                <a:ea typeface="Calibri"/>
                <a:cs typeface="Calibri"/>
                <a:sym typeface="Calibri"/>
              </a:rPr>
              <a:t>Monthly Teleconference</a:t>
            </a:r>
            <a:endParaRPr dirty="0">
              <a:solidFill>
                <a:srgbClr val="C00000"/>
              </a:solidFill>
            </a:endParaRPr>
          </a:p>
        </p:txBody>
      </p:sp>
      <p:sp>
        <p:nvSpPr>
          <p:cNvPr id="89" name="Google Shape;89;p13"/>
          <p:cNvSpPr txBox="1">
            <a:spLocks noGrp="1"/>
          </p:cNvSpPr>
          <p:nvPr>
            <p:ph type="subTitle" idx="1"/>
          </p:nvPr>
        </p:nvSpPr>
        <p:spPr>
          <a:xfrm>
            <a:off x="1237959" y="3429000"/>
            <a:ext cx="10019382" cy="306237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John Kulig MD MPH      		Region 1 Boston &amp; Region 2 Philadelphia</a:t>
            </a: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Sara Mackenzie MD MPH		Region 6 San Francisco</a:t>
            </a: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Drew Alexander MD     		Region 4 Dallas</a:t>
            </a: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Gary Strokosch MD       		Region 3 Atlanta &amp; Region 5 Chicago</a:t>
            </a: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HIPAA compliant messages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@jobcorps.org email address</a:t>
            </a:r>
          </a:p>
          <a:p>
            <a:pPr marL="0" marR="0" lvl="0" indent="0" algn="l" defTabSz="914400" rtl="0" eaLnBrk="1" fontAlgn="auto" latinLnBrk="0" hangingPunct="1">
              <a:lnSpc>
                <a:spcPct val="100000"/>
              </a:lnSpc>
              <a:spcBef>
                <a:spcPts val="0"/>
              </a:spcBef>
              <a:spcAft>
                <a:spcPts val="0"/>
              </a:spcAft>
              <a:buClrTx/>
              <a:buSzPts val="3700"/>
              <a:buFontTx/>
              <a:buNone/>
              <a:tabLst/>
              <a:defRPr/>
            </a:pPr>
            <a:endParaRPr lang="en-US" dirty="0">
              <a:solidFill>
                <a:srgbClr val="0000FF"/>
              </a:solidFill>
            </a:endParaRPr>
          </a:p>
          <a:p>
            <a:pPr marL="0" indent="0" algn="l">
              <a:spcBef>
                <a:spcPts val="0"/>
              </a:spcBef>
              <a:buSzPts val="3700"/>
            </a:pPr>
            <a:r>
              <a:rPr lang="en-US" sz="4400" b="1" dirty="0">
                <a:solidFill>
                  <a:srgbClr val="0000FF"/>
                </a:solidFill>
              </a:rPr>
              <a:t>        </a:t>
            </a:r>
            <a:r>
              <a:rPr lang="en-US" sz="4400" b="1" dirty="0"/>
              <a:t>Wednesday, June 28</a:t>
            </a:r>
            <a:r>
              <a:rPr lang="en-US" sz="4400" b="1" baseline="30000" dirty="0"/>
              <a:t>th</a:t>
            </a:r>
            <a:r>
              <a:rPr lang="en-US" sz="4400" b="1" dirty="0"/>
              <a:t>, 2023</a:t>
            </a:r>
            <a:endParaRPr lang="en-US" sz="4400" dirty="0">
              <a:solidFill>
                <a:schemeClr val="tx1"/>
              </a:solidFill>
            </a:endParaRPr>
          </a:p>
        </p:txBody>
      </p:sp>
    </p:spTree>
    <p:extLst>
      <p:ext uri="{BB962C8B-B14F-4D97-AF65-F5344CB8AC3E}">
        <p14:creationId xmlns:p14="http://schemas.microsoft.com/office/powerpoint/2010/main" val="290788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1D94-FE92-DCA9-5B53-D8DE50C0BBDC}"/>
              </a:ext>
            </a:extLst>
          </p:cNvPr>
          <p:cNvSpPr>
            <a:spLocks noGrp="1"/>
          </p:cNvSpPr>
          <p:nvPr>
            <p:ph type="title"/>
          </p:nvPr>
        </p:nvSpPr>
        <p:spPr/>
        <p:txBody>
          <a:bodyPr/>
          <a:lstStyle/>
          <a:p>
            <a:r>
              <a:rPr lang="en-US" sz="3600" dirty="0">
                <a:solidFill>
                  <a:srgbClr val="C00000"/>
                </a:solidFill>
              </a:rPr>
              <a:t>Treatment Guideline</a:t>
            </a:r>
            <a:br>
              <a:rPr lang="en-US" sz="3600" dirty="0">
                <a:solidFill>
                  <a:srgbClr val="C00000"/>
                </a:solidFill>
              </a:rPr>
            </a:br>
            <a:r>
              <a:rPr lang="en-US" sz="3600" dirty="0">
                <a:solidFill>
                  <a:srgbClr val="C00000"/>
                </a:solidFill>
              </a:rPr>
              <a:t>Emergency Supplies, Medications, and Grab &amp; Go Kits</a:t>
            </a:r>
          </a:p>
        </p:txBody>
      </p:sp>
      <p:sp>
        <p:nvSpPr>
          <p:cNvPr id="3" name="Text Placeholder 2">
            <a:extLst>
              <a:ext uri="{FF2B5EF4-FFF2-40B4-BE49-F238E27FC236}">
                <a16:creationId xmlns:a16="http://schemas.microsoft.com/office/drawing/2014/main" id="{F266962C-BF01-0B70-3195-5C9A9BBC5036}"/>
              </a:ext>
            </a:extLst>
          </p:cNvPr>
          <p:cNvSpPr>
            <a:spLocks noGrp="1"/>
          </p:cNvSpPr>
          <p:nvPr>
            <p:ph type="body" idx="1"/>
          </p:nvPr>
        </p:nvSpPr>
        <p:spPr/>
        <p:txBody>
          <a:bodyPr/>
          <a:lstStyle/>
          <a:p>
            <a:pPr marL="114300" indent="0">
              <a:buNone/>
            </a:pPr>
            <a:r>
              <a:rPr lang="en-US" dirty="0"/>
              <a:t>Equipment</a:t>
            </a:r>
          </a:p>
          <a:p>
            <a:r>
              <a:rPr lang="en-US" dirty="0"/>
              <a:t>Automated external defibrillator (AED) </a:t>
            </a:r>
          </a:p>
          <a:p>
            <a:r>
              <a:rPr lang="en-US" dirty="0" err="1"/>
              <a:t>Ambu</a:t>
            </a:r>
            <a:r>
              <a:rPr lang="en-US" dirty="0"/>
              <a:t> bag with oral airways</a:t>
            </a:r>
          </a:p>
          <a:p>
            <a:r>
              <a:rPr lang="en-US" dirty="0"/>
              <a:t>Glucometer</a:t>
            </a:r>
          </a:p>
          <a:p>
            <a:r>
              <a:rPr lang="en-US" dirty="0"/>
              <a:t>Oximeter</a:t>
            </a:r>
          </a:p>
          <a:p>
            <a:r>
              <a:rPr lang="en-US" dirty="0"/>
              <a:t>Oxygen source</a:t>
            </a:r>
          </a:p>
          <a:p>
            <a:r>
              <a:rPr lang="en-US" dirty="0"/>
              <a:t>Stretcher/backboard</a:t>
            </a:r>
          </a:p>
        </p:txBody>
      </p:sp>
    </p:spTree>
    <p:extLst>
      <p:ext uri="{BB962C8B-B14F-4D97-AF65-F5344CB8AC3E}">
        <p14:creationId xmlns:p14="http://schemas.microsoft.com/office/powerpoint/2010/main" val="1025009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1D94-FE92-DCA9-5B53-D8DE50C0BBDC}"/>
              </a:ext>
            </a:extLst>
          </p:cNvPr>
          <p:cNvSpPr>
            <a:spLocks noGrp="1"/>
          </p:cNvSpPr>
          <p:nvPr>
            <p:ph type="title"/>
          </p:nvPr>
        </p:nvSpPr>
        <p:spPr/>
        <p:txBody>
          <a:bodyPr/>
          <a:lstStyle/>
          <a:p>
            <a:r>
              <a:rPr lang="en-US" sz="3600" dirty="0">
                <a:solidFill>
                  <a:srgbClr val="C00000"/>
                </a:solidFill>
              </a:rPr>
              <a:t>Treatment Guideline</a:t>
            </a:r>
            <a:br>
              <a:rPr lang="en-US" sz="3600" dirty="0">
                <a:solidFill>
                  <a:srgbClr val="C00000"/>
                </a:solidFill>
              </a:rPr>
            </a:br>
            <a:r>
              <a:rPr lang="en-US" sz="3600" dirty="0">
                <a:solidFill>
                  <a:srgbClr val="C00000"/>
                </a:solidFill>
              </a:rPr>
              <a:t>Emergency Supplies, Medications, and Grab &amp; Go Kits</a:t>
            </a:r>
          </a:p>
        </p:txBody>
      </p:sp>
      <p:pic>
        <p:nvPicPr>
          <p:cNvPr id="5" name="Picture 4">
            <a:extLst>
              <a:ext uri="{FF2B5EF4-FFF2-40B4-BE49-F238E27FC236}">
                <a16:creationId xmlns:a16="http://schemas.microsoft.com/office/drawing/2014/main" id="{7102A43F-AB37-C83A-D770-213E65FF63DF}"/>
              </a:ext>
            </a:extLst>
          </p:cNvPr>
          <p:cNvPicPr>
            <a:picLocks noChangeAspect="1"/>
          </p:cNvPicPr>
          <p:nvPr/>
        </p:nvPicPr>
        <p:blipFill>
          <a:blip r:embed="rId2"/>
          <a:stretch>
            <a:fillRect/>
          </a:stretch>
        </p:blipFill>
        <p:spPr>
          <a:xfrm>
            <a:off x="976306" y="2147299"/>
            <a:ext cx="10583526" cy="3785840"/>
          </a:xfrm>
          <a:prstGeom prst="rect">
            <a:avLst/>
          </a:prstGeom>
        </p:spPr>
      </p:pic>
    </p:spTree>
    <p:extLst>
      <p:ext uri="{BB962C8B-B14F-4D97-AF65-F5344CB8AC3E}">
        <p14:creationId xmlns:p14="http://schemas.microsoft.com/office/powerpoint/2010/main" val="2836983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1D94-FE92-DCA9-5B53-D8DE50C0BBDC}"/>
              </a:ext>
            </a:extLst>
          </p:cNvPr>
          <p:cNvSpPr>
            <a:spLocks noGrp="1"/>
          </p:cNvSpPr>
          <p:nvPr>
            <p:ph type="title"/>
          </p:nvPr>
        </p:nvSpPr>
        <p:spPr/>
        <p:txBody>
          <a:bodyPr/>
          <a:lstStyle/>
          <a:p>
            <a:r>
              <a:rPr lang="en-US" sz="3600" dirty="0">
                <a:solidFill>
                  <a:srgbClr val="C00000"/>
                </a:solidFill>
              </a:rPr>
              <a:t>Treatment Guideline</a:t>
            </a:r>
            <a:br>
              <a:rPr lang="en-US" sz="3600" dirty="0">
                <a:solidFill>
                  <a:srgbClr val="C00000"/>
                </a:solidFill>
              </a:rPr>
            </a:br>
            <a:r>
              <a:rPr lang="en-US" sz="3600" dirty="0">
                <a:solidFill>
                  <a:srgbClr val="C00000"/>
                </a:solidFill>
              </a:rPr>
              <a:t>Emergency Supplies, Medications, and Grab &amp; Go Kits</a:t>
            </a:r>
          </a:p>
        </p:txBody>
      </p:sp>
      <p:graphicFrame>
        <p:nvGraphicFramePr>
          <p:cNvPr id="11" name="Text Placeholder 2">
            <a:extLst>
              <a:ext uri="{FF2B5EF4-FFF2-40B4-BE49-F238E27FC236}">
                <a16:creationId xmlns:a16="http://schemas.microsoft.com/office/drawing/2014/main" id="{97A17E3E-C16D-BC3F-B9FE-5FE224832253}"/>
              </a:ext>
            </a:extLst>
          </p:cNvPr>
          <p:cNvGraphicFramePr/>
          <p:nvPr>
            <p:extLst>
              <p:ext uri="{D42A27DB-BD31-4B8C-83A1-F6EECF244321}">
                <p14:modId xmlns:p14="http://schemas.microsoft.com/office/powerpoint/2010/main" val="2571833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311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1D94-FE92-DCA9-5B53-D8DE50C0BBDC}"/>
              </a:ext>
            </a:extLst>
          </p:cNvPr>
          <p:cNvSpPr>
            <a:spLocks noGrp="1"/>
          </p:cNvSpPr>
          <p:nvPr>
            <p:ph type="title"/>
          </p:nvPr>
        </p:nvSpPr>
        <p:spPr/>
        <p:txBody>
          <a:bodyPr/>
          <a:lstStyle/>
          <a:p>
            <a:r>
              <a:rPr lang="en-US" sz="3600" dirty="0">
                <a:solidFill>
                  <a:srgbClr val="C00000"/>
                </a:solidFill>
              </a:rPr>
              <a:t>Treatment Guideline</a:t>
            </a:r>
            <a:br>
              <a:rPr lang="en-US" sz="3600" dirty="0">
                <a:solidFill>
                  <a:srgbClr val="C00000"/>
                </a:solidFill>
              </a:rPr>
            </a:br>
            <a:r>
              <a:rPr lang="en-US" sz="3600" dirty="0">
                <a:solidFill>
                  <a:srgbClr val="C00000"/>
                </a:solidFill>
              </a:rPr>
              <a:t>Emergency Supplies, Medications, and Grab &amp; Go Kits</a:t>
            </a:r>
            <a:endParaRPr lang="en-US" sz="3600" dirty="0"/>
          </a:p>
        </p:txBody>
      </p:sp>
      <p:sp>
        <p:nvSpPr>
          <p:cNvPr id="3" name="Text Placeholder 2">
            <a:extLst>
              <a:ext uri="{FF2B5EF4-FFF2-40B4-BE49-F238E27FC236}">
                <a16:creationId xmlns:a16="http://schemas.microsoft.com/office/drawing/2014/main" id="{F266962C-BF01-0B70-3195-5C9A9BBC5036}"/>
              </a:ext>
            </a:extLst>
          </p:cNvPr>
          <p:cNvSpPr>
            <a:spLocks noGrp="1"/>
          </p:cNvSpPr>
          <p:nvPr>
            <p:ph type="body" idx="1"/>
          </p:nvPr>
        </p:nvSpPr>
        <p:spPr/>
        <p:txBody>
          <a:bodyPr/>
          <a:lstStyle/>
          <a:p>
            <a:pPr marL="114300" indent="0">
              <a:buNone/>
            </a:pPr>
            <a:r>
              <a:rPr lang="en-US" dirty="0"/>
              <a:t>Personal protective equipment (PPE) (disposable)</a:t>
            </a:r>
          </a:p>
          <a:p>
            <a:r>
              <a:rPr lang="en-US" dirty="0"/>
              <a:t>Gloves (non-latex)</a:t>
            </a:r>
          </a:p>
          <a:p>
            <a:r>
              <a:rPr lang="en-US" dirty="0"/>
              <a:t>Face masks</a:t>
            </a:r>
          </a:p>
          <a:p>
            <a:r>
              <a:rPr lang="en-US" dirty="0"/>
              <a:t>Gowns</a:t>
            </a:r>
          </a:p>
          <a:p>
            <a:pPr marL="114300" indent="0">
              <a:buNone/>
            </a:pPr>
            <a:r>
              <a:rPr lang="en-US" dirty="0"/>
              <a:t>All emergency response equipment and supplies must be readily accessible 24/7/365.</a:t>
            </a:r>
          </a:p>
          <a:p>
            <a:pPr marL="114300" indent="0">
              <a:buNone/>
            </a:pPr>
            <a:r>
              <a:rPr lang="en-US" dirty="0"/>
              <a:t>Contents should be inspected monthly, including medication expiration dates and the oxygen tank gauges.</a:t>
            </a:r>
          </a:p>
        </p:txBody>
      </p:sp>
    </p:spTree>
    <p:extLst>
      <p:ext uri="{BB962C8B-B14F-4D97-AF65-F5344CB8AC3E}">
        <p14:creationId xmlns:p14="http://schemas.microsoft.com/office/powerpoint/2010/main" val="1549464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E3D9B5-9647-7462-0B3A-AA5827A2874A}"/>
              </a:ext>
            </a:extLst>
          </p:cNvPr>
          <p:cNvPicPr>
            <a:picLocks noChangeAspect="1"/>
          </p:cNvPicPr>
          <p:nvPr/>
        </p:nvPicPr>
        <p:blipFill>
          <a:blip r:embed="rId2"/>
          <a:stretch>
            <a:fillRect/>
          </a:stretch>
        </p:blipFill>
        <p:spPr>
          <a:xfrm>
            <a:off x="1608037" y="205525"/>
            <a:ext cx="9062838" cy="6454068"/>
          </a:xfrm>
          <a:prstGeom prst="rect">
            <a:avLst/>
          </a:prstGeom>
        </p:spPr>
      </p:pic>
    </p:spTree>
    <p:extLst>
      <p:ext uri="{BB962C8B-B14F-4D97-AF65-F5344CB8AC3E}">
        <p14:creationId xmlns:p14="http://schemas.microsoft.com/office/powerpoint/2010/main" val="1681185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6E3AD-DB99-1D6B-3A45-4119FC1EFBAA}"/>
              </a:ext>
            </a:extLst>
          </p:cNvPr>
          <p:cNvSpPr>
            <a:spLocks noGrp="1"/>
          </p:cNvSpPr>
          <p:nvPr>
            <p:ph type="title"/>
          </p:nvPr>
        </p:nvSpPr>
        <p:spPr/>
        <p:txBody>
          <a:bodyPr/>
          <a:lstStyle/>
          <a:p>
            <a:r>
              <a:rPr lang="en-US" dirty="0">
                <a:solidFill>
                  <a:srgbClr val="C00000"/>
                </a:solidFill>
              </a:rPr>
              <a:t>Xylazine</a:t>
            </a:r>
          </a:p>
        </p:txBody>
      </p:sp>
      <p:sp>
        <p:nvSpPr>
          <p:cNvPr id="3" name="Text Placeholder 2">
            <a:extLst>
              <a:ext uri="{FF2B5EF4-FFF2-40B4-BE49-F238E27FC236}">
                <a16:creationId xmlns:a16="http://schemas.microsoft.com/office/drawing/2014/main" id="{C76BBE5B-462D-FC41-EDC3-76CD18D9ED55}"/>
              </a:ext>
            </a:extLst>
          </p:cNvPr>
          <p:cNvSpPr>
            <a:spLocks noGrp="1"/>
          </p:cNvSpPr>
          <p:nvPr>
            <p:ph type="body" idx="1"/>
          </p:nvPr>
        </p:nvSpPr>
        <p:spPr/>
        <p:txBody>
          <a:bodyPr/>
          <a:lstStyle/>
          <a:p>
            <a:r>
              <a:rPr lang="en-US" sz="2400" dirty="0">
                <a:solidFill>
                  <a:srgbClr val="000000"/>
                </a:solidFill>
                <a:latin typeface="helvetica" panose="020B0604020202020204" pitchFamily="34" charset="0"/>
                <a:cs typeface="helvetica" panose="020B0604020202020204" pitchFamily="34" charset="0"/>
              </a:rPr>
              <a:t>A</a:t>
            </a:r>
            <a:r>
              <a:rPr lang="en-US" sz="2400" b="0" i="0" dirty="0">
                <a:solidFill>
                  <a:srgbClr val="000000"/>
                </a:solidFill>
                <a:effectLst/>
                <a:latin typeface="helvetica" panose="020B0604020202020204" pitchFamily="34" charset="0"/>
                <a:cs typeface="helvetica" panose="020B0604020202020204" pitchFamily="34" charset="0"/>
              </a:rPr>
              <a:t>ctive ingredient in a non-opioid veterinary tranquilizer not approved for human use, that can worsen the life-threatening effects of opioids. </a:t>
            </a:r>
          </a:p>
          <a:p>
            <a:r>
              <a:rPr lang="en-US" sz="2400" dirty="0">
                <a:solidFill>
                  <a:srgbClr val="000000"/>
                </a:solidFill>
                <a:latin typeface="helvetica" panose="020B0604020202020204" pitchFamily="34" charset="0"/>
                <a:cs typeface="helvetica" panose="020B0604020202020204" pitchFamily="34" charset="0"/>
              </a:rPr>
              <a:t>W</a:t>
            </a:r>
            <a:r>
              <a:rPr lang="en-US" sz="2400" b="0" i="0" dirty="0">
                <a:solidFill>
                  <a:srgbClr val="000000"/>
                </a:solidFill>
                <a:effectLst/>
                <a:latin typeface="helvetica" panose="020B0604020202020204" pitchFamily="34" charset="0"/>
                <a:cs typeface="helvetica" panose="020B0604020202020204" pitchFamily="34" charset="0"/>
              </a:rPr>
              <a:t>hen used in combination with opioid drugs such as fentanyl and heroin, xylazine may damage the ability of the brain to get enough oxygen, one of the most dangerous effects of opioid drugs, and can lead to death.</a:t>
            </a:r>
          </a:p>
          <a:p>
            <a:r>
              <a:rPr lang="en-US" sz="2400" b="0" i="0" dirty="0">
                <a:solidFill>
                  <a:schemeClr val="tx1"/>
                </a:solidFill>
                <a:effectLst/>
                <a:latin typeface="helvetica" panose="020B0604020202020204" pitchFamily="34" charset="0"/>
                <a:cs typeface="helvetica" panose="020B0604020202020204" pitchFamily="34" charset="0"/>
              </a:rPr>
              <a:t>Xylazine is known to cause sedation and dangerously slow breathing, heart rate, and lower blood pressure in people. </a:t>
            </a:r>
          </a:p>
          <a:p>
            <a:r>
              <a:rPr lang="en-US" sz="2400" dirty="0">
                <a:solidFill>
                  <a:schemeClr val="tx1"/>
                </a:solidFill>
                <a:latin typeface="helvetica" panose="020B0604020202020204" pitchFamily="34" charset="0"/>
                <a:cs typeface="helvetica" panose="020B0604020202020204" pitchFamily="34" charset="0"/>
              </a:rPr>
              <a:t>H</a:t>
            </a:r>
            <a:r>
              <a:rPr lang="en-US" sz="2400" b="0" i="0" dirty="0">
                <a:solidFill>
                  <a:schemeClr val="tx1"/>
                </a:solidFill>
                <a:effectLst/>
                <a:latin typeface="helvetica" panose="020B0604020202020204" pitchFamily="34" charset="0"/>
                <a:cs typeface="helvetica" panose="020B0604020202020204" pitchFamily="34" charset="0"/>
              </a:rPr>
              <a:t>arms of xylazine and risk of fatal overdose are known to increase when used in combination with other central nervous system depressants like alcohol, benzodiazepines, and opioids like fentanyl or heroin.</a:t>
            </a:r>
          </a:p>
          <a:p>
            <a:r>
              <a:rPr lang="en-US" sz="2400" b="0" i="0" dirty="0">
                <a:solidFill>
                  <a:srgbClr val="474747"/>
                </a:solidFill>
                <a:effectLst/>
                <a:latin typeface="helvetica" panose="020B0604020202020204" pitchFamily="34" charset="0"/>
                <a:cs typeface="helvetica" panose="020B0604020202020204" pitchFamily="34" charset="0"/>
              </a:rPr>
              <a:t>No response to naloxone/Narcan.</a:t>
            </a:r>
            <a:endParaRPr lang="en-US" sz="2400" b="0" i="0" dirty="0">
              <a:solidFill>
                <a:schemeClr val="tx1"/>
              </a:solidFill>
              <a:effectLst/>
              <a:latin typeface="helvetica" panose="020B0604020202020204" pitchFamily="34" charset="0"/>
              <a:cs typeface="helvetica" panose="020B0604020202020204" pitchFamily="34" charset="0"/>
            </a:endParaRPr>
          </a:p>
          <a:p>
            <a:pPr marL="1485900" lvl="3" indent="0">
              <a:buNone/>
            </a:pPr>
            <a:r>
              <a:rPr lang="en-US" sz="1400" dirty="0">
                <a:solidFill>
                  <a:schemeClr val="tx1"/>
                </a:solidFill>
                <a:latin typeface="helvetica" panose="020B0604020202020204" pitchFamily="34" charset="0"/>
                <a:cs typeface="helvetica" panose="020B0604020202020204" pitchFamily="34" charset="0"/>
              </a:rPr>
              <a:t>									</a:t>
            </a:r>
            <a:r>
              <a:rPr lang="en-US" sz="2400" dirty="0">
                <a:solidFill>
                  <a:schemeClr val="tx1"/>
                </a:solidFill>
                <a:latin typeface="helvetica" panose="020B0604020202020204" pitchFamily="34" charset="0"/>
                <a:cs typeface="helvetica" panose="020B0604020202020204" pitchFamily="34" charset="0"/>
              </a:rPr>
              <a:t>NIDA</a:t>
            </a:r>
          </a:p>
        </p:txBody>
      </p:sp>
    </p:spTree>
    <p:extLst>
      <p:ext uri="{BB962C8B-B14F-4D97-AF65-F5344CB8AC3E}">
        <p14:creationId xmlns:p14="http://schemas.microsoft.com/office/powerpoint/2010/main" val="2055201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rm to City: Xylazine as a Drug of Abuse – CriticalCareNow">
            <a:extLst>
              <a:ext uri="{FF2B5EF4-FFF2-40B4-BE49-F238E27FC236}">
                <a16:creationId xmlns:a16="http://schemas.microsoft.com/office/drawing/2014/main" id="{8F3D130C-B652-2D06-244E-37D384E328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9814" y="-213084"/>
            <a:ext cx="5943600" cy="7456366"/>
          </a:xfrm>
          <a:prstGeom prst="rect">
            <a:avLst/>
          </a:prstGeom>
          <a:noFill/>
          <a:ln>
            <a:noFill/>
          </a:ln>
        </p:spPr>
      </p:pic>
    </p:spTree>
    <p:extLst>
      <p:ext uri="{BB962C8B-B14F-4D97-AF65-F5344CB8AC3E}">
        <p14:creationId xmlns:p14="http://schemas.microsoft.com/office/powerpoint/2010/main" val="777394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Xylazine — Medical and Public Health Imperatives | NEJM">
            <a:extLst>
              <a:ext uri="{FF2B5EF4-FFF2-40B4-BE49-F238E27FC236}">
                <a16:creationId xmlns:a16="http://schemas.microsoft.com/office/drawing/2014/main" id="{0C3D6418-5AE6-67A2-6DF2-028281393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281" y="3349375"/>
            <a:ext cx="5231259" cy="321923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evere cutaneous ulcerations secondary to xylazine (tranq): A case series -  ScienceDirect">
            <a:extLst>
              <a:ext uri="{FF2B5EF4-FFF2-40B4-BE49-F238E27FC236}">
                <a16:creationId xmlns:a16="http://schemas.microsoft.com/office/drawing/2014/main" id="{CC0C8BD2-C56D-7B88-530C-11D199009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522" y="583219"/>
            <a:ext cx="6962775"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528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6E3AD-DB99-1D6B-3A45-4119FC1EFBAA}"/>
              </a:ext>
            </a:extLst>
          </p:cNvPr>
          <p:cNvSpPr>
            <a:spLocks noGrp="1"/>
          </p:cNvSpPr>
          <p:nvPr>
            <p:ph type="title"/>
          </p:nvPr>
        </p:nvSpPr>
        <p:spPr>
          <a:xfrm>
            <a:off x="838200" y="365125"/>
            <a:ext cx="10515600" cy="1325563"/>
          </a:xfrm>
        </p:spPr>
        <p:txBody>
          <a:bodyPr/>
          <a:lstStyle/>
          <a:p>
            <a:r>
              <a:rPr lang="en-US" dirty="0">
                <a:solidFill>
                  <a:srgbClr val="C00000"/>
                </a:solidFill>
              </a:rPr>
              <a:t>Group A streptococcal infection</a:t>
            </a:r>
          </a:p>
        </p:txBody>
      </p:sp>
      <p:graphicFrame>
        <p:nvGraphicFramePr>
          <p:cNvPr id="6" name="Table 6">
            <a:extLst>
              <a:ext uri="{FF2B5EF4-FFF2-40B4-BE49-F238E27FC236}">
                <a16:creationId xmlns:a16="http://schemas.microsoft.com/office/drawing/2014/main" id="{147291CA-9C7E-F13B-EB4E-4D21DFB169E9}"/>
              </a:ext>
            </a:extLst>
          </p:cNvPr>
          <p:cNvGraphicFramePr>
            <a:graphicFrameLocks noGrp="1"/>
          </p:cNvGraphicFramePr>
          <p:nvPr>
            <p:extLst>
              <p:ext uri="{D42A27DB-BD31-4B8C-83A1-F6EECF244321}">
                <p14:modId xmlns:p14="http://schemas.microsoft.com/office/powerpoint/2010/main" val="2269707028"/>
              </p:ext>
            </p:extLst>
          </p:nvPr>
        </p:nvGraphicFramePr>
        <p:xfrm>
          <a:off x="1345721" y="2087592"/>
          <a:ext cx="7979434" cy="3706483"/>
        </p:xfrm>
        <a:graphic>
          <a:graphicData uri="http://schemas.openxmlformats.org/drawingml/2006/table">
            <a:tbl>
              <a:tblPr firstRow="1" bandRow="1">
                <a:tableStyleId>{5C22544A-7EE6-4342-B048-85BDC9FD1C3A}</a:tableStyleId>
              </a:tblPr>
              <a:tblGrid>
                <a:gridCol w="3942271">
                  <a:extLst>
                    <a:ext uri="{9D8B030D-6E8A-4147-A177-3AD203B41FA5}">
                      <a16:colId xmlns:a16="http://schemas.microsoft.com/office/drawing/2014/main" val="2054381824"/>
                    </a:ext>
                  </a:extLst>
                </a:gridCol>
                <a:gridCol w="4037163">
                  <a:extLst>
                    <a:ext uri="{9D8B030D-6E8A-4147-A177-3AD203B41FA5}">
                      <a16:colId xmlns:a16="http://schemas.microsoft.com/office/drawing/2014/main" val="3230994272"/>
                    </a:ext>
                  </a:extLst>
                </a:gridCol>
              </a:tblGrid>
              <a:tr h="587675">
                <a:tc>
                  <a:txBody>
                    <a:bodyPr/>
                    <a:lstStyle/>
                    <a:p>
                      <a:r>
                        <a:rPr lang="en-US" sz="2000" dirty="0"/>
                        <a:t>Mild-moderate infection</a:t>
                      </a:r>
                    </a:p>
                  </a:txBody>
                  <a:tcPr/>
                </a:tc>
                <a:tc>
                  <a:txBody>
                    <a:bodyPr/>
                    <a:lstStyle/>
                    <a:p>
                      <a:r>
                        <a:rPr lang="en-US" sz="2000" dirty="0"/>
                        <a:t>Invasive infection/Sequelae</a:t>
                      </a:r>
                    </a:p>
                  </a:txBody>
                  <a:tcPr/>
                </a:tc>
                <a:extLst>
                  <a:ext uri="{0D108BD9-81ED-4DB2-BD59-A6C34878D82A}">
                    <a16:rowId xmlns:a16="http://schemas.microsoft.com/office/drawing/2014/main" val="3088772900"/>
                  </a:ext>
                </a:extLst>
              </a:tr>
              <a:tr h="37683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strep throat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necrotizing fasciitis</a:t>
                      </a:r>
                    </a:p>
                    <a:p>
                      <a:endParaRPr lang="en-US" sz="1800" dirty="0"/>
                    </a:p>
                  </a:txBody>
                  <a:tcPr/>
                </a:tc>
                <a:extLst>
                  <a:ext uri="{0D108BD9-81ED-4DB2-BD59-A6C34878D82A}">
                    <a16:rowId xmlns:a16="http://schemas.microsoft.com/office/drawing/2014/main" val="3839460317"/>
                  </a:ext>
                </a:extLst>
              </a:tr>
              <a:tr h="3239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scarlet fever</a:t>
                      </a:r>
                    </a:p>
                    <a:p>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streptococcal toxic shock syndrome</a:t>
                      </a:r>
                    </a:p>
                    <a:p>
                      <a:endParaRPr lang="en-US" sz="1800" dirty="0"/>
                    </a:p>
                  </a:txBody>
                  <a:tcPr/>
                </a:tc>
                <a:extLst>
                  <a:ext uri="{0D108BD9-81ED-4DB2-BD59-A6C34878D82A}">
                    <a16:rowId xmlns:a16="http://schemas.microsoft.com/office/drawing/2014/main" val="2659728965"/>
                  </a:ext>
                </a:extLst>
              </a:tr>
              <a:tr h="558488">
                <a:tc>
                  <a:txBody>
                    <a:bodyPr/>
                    <a:lstStyle/>
                    <a:p>
                      <a:r>
                        <a:rPr lang="en-US" sz="1800" dirty="0"/>
                        <a:t>impetigo</a:t>
                      </a:r>
                    </a:p>
                  </a:txBody>
                  <a:tcPr/>
                </a:tc>
                <a:tc>
                  <a:txBody>
                    <a:bodyPr/>
                    <a:lstStyle/>
                    <a:p>
                      <a:r>
                        <a:rPr lang="en-US" sz="1800"/>
                        <a:t>bacteremia/sepsis</a:t>
                      </a:r>
                      <a:endParaRPr lang="en-US" sz="1800" dirty="0"/>
                    </a:p>
                  </a:txBody>
                  <a:tcPr/>
                </a:tc>
                <a:extLst>
                  <a:ext uri="{0D108BD9-81ED-4DB2-BD59-A6C34878D82A}">
                    <a16:rowId xmlns:a16="http://schemas.microsoft.com/office/drawing/2014/main" val="1589450962"/>
                  </a:ext>
                </a:extLst>
              </a:tr>
              <a:tr h="587675">
                <a:tc>
                  <a:txBody>
                    <a:bodyPr/>
                    <a:lstStyle/>
                    <a:p>
                      <a:r>
                        <a:rPr lang="en-US" sz="1800" dirty="0"/>
                        <a:t>cellulitis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acute rheumatic fever</a:t>
                      </a:r>
                    </a:p>
                    <a:p>
                      <a:endParaRPr lang="en-US" sz="1800" dirty="0"/>
                    </a:p>
                  </a:txBody>
                  <a:tcPr/>
                </a:tc>
                <a:extLst>
                  <a:ext uri="{0D108BD9-81ED-4DB2-BD59-A6C34878D82A}">
                    <a16:rowId xmlns:a16="http://schemas.microsoft.com/office/drawing/2014/main" val="3404192384"/>
                  </a:ext>
                </a:extLst>
              </a:tr>
              <a:tr h="587675">
                <a:tc>
                  <a:txBody>
                    <a:bodyPr/>
                    <a:lstStyle/>
                    <a:p>
                      <a:r>
                        <a:rPr lang="en-US" sz="1800" dirty="0"/>
                        <a:t>erysipelas (face)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post-streptococcal glomerulonephritis</a:t>
                      </a:r>
                    </a:p>
                    <a:p>
                      <a:endParaRPr lang="en-US" sz="1800" dirty="0"/>
                    </a:p>
                  </a:txBody>
                  <a:tcPr/>
                </a:tc>
                <a:extLst>
                  <a:ext uri="{0D108BD9-81ED-4DB2-BD59-A6C34878D82A}">
                    <a16:rowId xmlns:a16="http://schemas.microsoft.com/office/drawing/2014/main" val="233979084"/>
                  </a:ext>
                </a:extLst>
              </a:tr>
            </a:tbl>
          </a:graphicData>
        </a:graphic>
      </p:graphicFrame>
    </p:spTree>
    <p:extLst>
      <p:ext uri="{BB962C8B-B14F-4D97-AF65-F5344CB8AC3E}">
        <p14:creationId xmlns:p14="http://schemas.microsoft.com/office/powerpoint/2010/main" val="1719535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6E3AD-DB99-1D6B-3A45-4119FC1EFBAA}"/>
              </a:ext>
            </a:extLst>
          </p:cNvPr>
          <p:cNvSpPr>
            <a:spLocks noGrp="1"/>
          </p:cNvSpPr>
          <p:nvPr>
            <p:ph type="title"/>
          </p:nvPr>
        </p:nvSpPr>
        <p:spPr/>
        <p:txBody>
          <a:bodyPr/>
          <a:lstStyle/>
          <a:p>
            <a:r>
              <a:rPr lang="en-US" dirty="0">
                <a:solidFill>
                  <a:srgbClr val="C00000"/>
                </a:solidFill>
              </a:rPr>
              <a:t>Sore throat</a:t>
            </a:r>
          </a:p>
        </p:txBody>
      </p:sp>
      <p:sp>
        <p:nvSpPr>
          <p:cNvPr id="3" name="Text Placeholder 2">
            <a:extLst>
              <a:ext uri="{FF2B5EF4-FFF2-40B4-BE49-F238E27FC236}">
                <a16:creationId xmlns:a16="http://schemas.microsoft.com/office/drawing/2014/main" id="{C76BBE5B-462D-FC41-EDC3-76CD18D9ED55}"/>
              </a:ext>
            </a:extLst>
          </p:cNvPr>
          <p:cNvSpPr>
            <a:spLocks noGrp="1"/>
          </p:cNvSpPr>
          <p:nvPr>
            <p:ph type="body" idx="1"/>
          </p:nvPr>
        </p:nvSpPr>
        <p:spPr/>
        <p:txBody>
          <a:bodyPr/>
          <a:lstStyle/>
          <a:p>
            <a:r>
              <a:rPr lang="en-US" b="0" i="0" dirty="0">
                <a:solidFill>
                  <a:srgbClr val="4D5156"/>
                </a:solidFill>
                <a:effectLst/>
                <a:latin typeface="Google Sans"/>
              </a:rPr>
              <a:t>Most sore throat caused by respiratory viruses in adolescents and young adults (AYA) associated with cold symptoms.</a:t>
            </a:r>
          </a:p>
          <a:p>
            <a:r>
              <a:rPr lang="en-US" dirty="0">
                <a:solidFill>
                  <a:srgbClr val="4D5156"/>
                </a:solidFill>
                <a:latin typeface="Google Sans"/>
              </a:rPr>
              <a:t>V</a:t>
            </a:r>
            <a:r>
              <a:rPr lang="en-US" b="0" i="0" dirty="0">
                <a:solidFill>
                  <a:srgbClr val="4D5156"/>
                </a:solidFill>
                <a:effectLst/>
                <a:latin typeface="Google Sans"/>
              </a:rPr>
              <a:t>iruses that cause sore throat in AYA include: </a:t>
            </a:r>
          </a:p>
          <a:p>
            <a:pPr lvl="1"/>
            <a:r>
              <a:rPr lang="en-US" b="0" i="0" dirty="0">
                <a:solidFill>
                  <a:srgbClr val="4D5156"/>
                </a:solidFill>
                <a:effectLst/>
                <a:latin typeface="Google Sans"/>
              </a:rPr>
              <a:t>influenza</a:t>
            </a:r>
          </a:p>
          <a:p>
            <a:pPr lvl="1"/>
            <a:r>
              <a:rPr lang="en-US" b="0" i="0" dirty="0">
                <a:solidFill>
                  <a:srgbClr val="4D5156"/>
                </a:solidFill>
                <a:effectLst/>
                <a:latin typeface="Google Sans"/>
              </a:rPr>
              <a:t>coronavirus</a:t>
            </a:r>
          </a:p>
          <a:p>
            <a:pPr lvl="1"/>
            <a:r>
              <a:rPr lang="en-US" b="0" i="0" dirty="0">
                <a:solidFill>
                  <a:srgbClr val="4D5156"/>
                </a:solidFill>
                <a:effectLst/>
                <a:latin typeface="Google Sans"/>
              </a:rPr>
              <a:t>enterovirus </a:t>
            </a:r>
          </a:p>
          <a:p>
            <a:pPr lvl="1"/>
            <a:r>
              <a:rPr lang="en-US" b="0" i="0" dirty="0">
                <a:solidFill>
                  <a:srgbClr val="4D5156"/>
                </a:solidFill>
                <a:effectLst/>
                <a:latin typeface="Google Sans"/>
              </a:rPr>
              <a:t>adenovirus </a:t>
            </a:r>
          </a:p>
          <a:p>
            <a:pPr lvl="1"/>
            <a:r>
              <a:rPr lang="en-US" b="0" i="0" dirty="0">
                <a:solidFill>
                  <a:srgbClr val="4D5156"/>
                </a:solidFill>
                <a:effectLst/>
                <a:latin typeface="Google Sans"/>
              </a:rPr>
              <a:t>Epstein-Barr virus (mononucleosis)</a:t>
            </a:r>
          </a:p>
          <a:p>
            <a:r>
              <a:rPr lang="en-US" dirty="0">
                <a:solidFill>
                  <a:srgbClr val="4D5156"/>
                </a:solidFill>
                <a:latin typeface="Google Sans"/>
              </a:rPr>
              <a:t>Perhaps 10% to 20% due to group A beta hemolytic streptococcus (GABHS)</a:t>
            </a:r>
            <a:endParaRPr lang="en-US" dirty="0"/>
          </a:p>
        </p:txBody>
      </p:sp>
    </p:spTree>
    <p:extLst>
      <p:ext uri="{BB962C8B-B14F-4D97-AF65-F5344CB8AC3E}">
        <p14:creationId xmlns:p14="http://schemas.microsoft.com/office/powerpoint/2010/main" val="3437789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VID-19 – Marlborough Community Coalition">
            <a:extLst>
              <a:ext uri="{FF2B5EF4-FFF2-40B4-BE49-F238E27FC236}">
                <a16:creationId xmlns:a16="http://schemas.microsoft.com/office/drawing/2014/main" id="{EA4DCD68-8E50-8347-C374-5FD1824B2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34" y="974786"/>
            <a:ext cx="11483564" cy="48124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3CC4422-F195-8E6D-AC06-ECDEBBBC29B1}"/>
              </a:ext>
            </a:extLst>
          </p:cNvPr>
          <p:cNvSpPr txBox="1"/>
          <p:nvPr/>
        </p:nvSpPr>
        <p:spPr>
          <a:xfrm>
            <a:off x="1328468" y="4356340"/>
            <a:ext cx="9316527" cy="830997"/>
          </a:xfrm>
          <a:prstGeom prst="rect">
            <a:avLst/>
          </a:prstGeom>
          <a:solidFill>
            <a:schemeClr val="bg1"/>
          </a:solidFill>
        </p:spPr>
        <p:txBody>
          <a:bodyPr wrap="square" rtlCol="0">
            <a:spAutoFit/>
          </a:bodyPr>
          <a:lstStyle/>
          <a:p>
            <a:pPr algn="ctr"/>
            <a:r>
              <a:rPr lang="en-US" sz="2400" b="1" dirty="0"/>
              <a:t>Zero new cases of COVID-19 infection reported by SIR among Job Corps students nationwide on Tuesday, June 27, 2023.</a:t>
            </a:r>
          </a:p>
        </p:txBody>
      </p:sp>
    </p:spTree>
    <p:extLst>
      <p:ext uri="{BB962C8B-B14F-4D97-AF65-F5344CB8AC3E}">
        <p14:creationId xmlns:p14="http://schemas.microsoft.com/office/powerpoint/2010/main" val="289093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6E3AD-DB99-1D6B-3A45-4119FC1EFBAA}"/>
              </a:ext>
            </a:extLst>
          </p:cNvPr>
          <p:cNvSpPr>
            <a:spLocks noGrp="1"/>
          </p:cNvSpPr>
          <p:nvPr>
            <p:ph type="title"/>
          </p:nvPr>
        </p:nvSpPr>
        <p:spPr/>
        <p:txBody>
          <a:bodyPr/>
          <a:lstStyle/>
          <a:p>
            <a:r>
              <a:rPr lang="en-US" dirty="0">
                <a:solidFill>
                  <a:srgbClr val="C00000"/>
                </a:solidFill>
              </a:rPr>
              <a:t>Sore throat</a:t>
            </a:r>
          </a:p>
        </p:txBody>
      </p:sp>
      <p:sp>
        <p:nvSpPr>
          <p:cNvPr id="3" name="Text Placeholder 2">
            <a:extLst>
              <a:ext uri="{FF2B5EF4-FFF2-40B4-BE49-F238E27FC236}">
                <a16:creationId xmlns:a16="http://schemas.microsoft.com/office/drawing/2014/main" id="{C76BBE5B-462D-FC41-EDC3-76CD18D9ED55}"/>
              </a:ext>
            </a:extLst>
          </p:cNvPr>
          <p:cNvSpPr>
            <a:spLocks noGrp="1"/>
          </p:cNvSpPr>
          <p:nvPr>
            <p:ph type="body" idx="1"/>
          </p:nvPr>
        </p:nvSpPr>
        <p:spPr>
          <a:xfrm>
            <a:off x="838200" y="1595887"/>
            <a:ext cx="10515600" cy="4581076"/>
          </a:xfrm>
        </p:spPr>
        <p:txBody>
          <a:bodyPr/>
          <a:lstStyle/>
          <a:p>
            <a:pPr marL="114300" indent="0">
              <a:buNone/>
            </a:pPr>
            <a:r>
              <a:rPr lang="en-US" dirty="0"/>
              <a:t>When to test for strep:</a:t>
            </a:r>
          </a:p>
          <a:p>
            <a:pPr lvl="1"/>
            <a:r>
              <a:rPr lang="en-US" sz="2800" dirty="0"/>
              <a:t>known exposure</a:t>
            </a:r>
          </a:p>
          <a:p>
            <a:pPr lvl="1"/>
            <a:r>
              <a:rPr lang="en-US" sz="2800" dirty="0" err="1"/>
              <a:t>Centor</a:t>
            </a:r>
            <a:r>
              <a:rPr lang="en-US" sz="2800" dirty="0"/>
              <a:t> criteria score </a:t>
            </a:r>
            <a:r>
              <a:rPr lang="en-US" sz="2800" u="sng" dirty="0"/>
              <a:t>&gt;</a:t>
            </a:r>
            <a:r>
              <a:rPr lang="en-US" sz="2800" dirty="0"/>
              <a:t> 2: fever, tonsillar exudate, anterior cervical lymphadenopathy, absence of cough</a:t>
            </a:r>
          </a:p>
          <a:p>
            <a:pPr lvl="1"/>
            <a:r>
              <a:rPr lang="en-US" sz="2800" dirty="0"/>
              <a:t>if rapid antigen strep test negative, obtain throat culture</a:t>
            </a:r>
          </a:p>
          <a:p>
            <a:pPr marL="114300" indent="0">
              <a:buNone/>
            </a:pPr>
            <a:r>
              <a:rPr lang="en-US" dirty="0"/>
              <a:t>When to test for mono:</a:t>
            </a:r>
          </a:p>
          <a:p>
            <a:pPr lvl="1"/>
            <a:r>
              <a:rPr lang="en-US" sz="2800" dirty="0"/>
              <a:t>known exposure</a:t>
            </a:r>
          </a:p>
          <a:p>
            <a:pPr lvl="1"/>
            <a:r>
              <a:rPr lang="en-US" sz="2800" b="0" i="0" dirty="0">
                <a:solidFill>
                  <a:srgbClr val="09142A"/>
                </a:solidFill>
                <a:effectLst/>
                <a:latin typeface="Calibri" panose="020F0502020204030204" pitchFamily="34" charset="0"/>
                <a:cs typeface="Calibri" panose="020F0502020204030204" pitchFamily="34" charset="0"/>
              </a:rPr>
              <a:t>sore throat, significant fatigue, palatal petechiae, posterior cervical or auricular lymphadenopathy, splenomegaly</a:t>
            </a:r>
          </a:p>
          <a:p>
            <a:pPr lvl="1"/>
            <a:r>
              <a:rPr lang="en-US" sz="2800" dirty="0">
                <a:solidFill>
                  <a:srgbClr val="09142A"/>
                </a:solidFill>
                <a:latin typeface="Calibri" panose="020F0502020204030204" pitchFamily="34" charset="0"/>
                <a:cs typeface="Calibri" panose="020F0502020204030204" pitchFamily="34" charset="0"/>
              </a:rPr>
              <a:t>CBC with differential, </a:t>
            </a:r>
            <a:r>
              <a:rPr lang="en-US" sz="2800" dirty="0" err="1">
                <a:solidFill>
                  <a:srgbClr val="09142A"/>
                </a:solidFill>
                <a:latin typeface="Calibri" panose="020F0502020204030204" pitchFamily="34" charset="0"/>
                <a:cs typeface="Calibri" panose="020F0502020204030204" pitchFamily="34" charset="0"/>
              </a:rPr>
              <a:t>Monospot</a:t>
            </a:r>
            <a:r>
              <a:rPr lang="en-US" sz="2800" dirty="0">
                <a:solidFill>
                  <a:srgbClr val="09142A"/>
                </a:solidFill>
                <a:latin typeface="Calibri" panose="020F0502020204030204" pitchFamily="34" charset="0"/>
                <a:cs typeface="Calibri" panose="020F0502020204030204" pitchFamily="34" charset="0"/>
              </a:rPr>
              <a:t> test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3163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6E3AD-DB99-1D6B-3A45-4119FC1EFBAA}"/>
              </a:ext>
            </a:extLst>
          </p:cNvPr>
          <p:cNvSpPr>
            <a:spLocks noGrp="1"/>
          </p:cNvSpPr>
          <p:nvPr>
            <p:ph type="title"/>
          </p:nvPr>
        </p:nvSpPr>
        <p:spPr/>
        <p:txBody>
          <a:bodyPr/>
          <a:lstStyle/>
          <a:p>
            <a:r>
              <a:rPr lang="en-US" dirty="0">
                <a:solidFill>
                  <a:srgbClr val="C00000"/>
                </a:solidFill>
              </a:rPr>
              <a:t>Treatment of strep throat</a:t>
            </a:r>
          </a:p>
        </p:txBody>
      </p:sp>
      <p:sp>
        <p:nvSpPr>
          <p:cNvPr id="3" name="Text Placeholder 2">
            <a:extLst>
              <a:ext uri="{FF2B5EF4-FFF2-40B4-BE49-F238E27FC236}">
                <a16:creationId xmlns:a16="http://schemas.microsoft.com/office/drawing/2014/main" id="{C76BBE5B-462D-FC41-EDC3-76CD18D9ED55}"/>
              </a:ext>
            </a:extLst>
          </p:cNvPr>
          <p:cNvSpPr>
            <a:spLocks noGrp="1"/>
          </p:cNvSpPr>
          <p:nvPr>
            <p:ph type="body" idx="1"/>
          </p:nvPr>
        </p:nvSpPr>
        <p:spPr/>
        <p:txBody>
          <a:bodyPr/>
          <a:lstStyle/>
          <a:p>
            <a:pPr marL="114300" indent="0">
              <a:buNone/>
            </a:pPr>
            <a:r>
              <a:rPr lang="en-US" dirty="0"/>
              <a:t>Oral antibiotic:</a:t>
            </a:r>
          </a:p>
          <a:p>
            <a:pPr lvl="1"/>
            <a:r>
              <a:rPr lang="en-US" sz="2800" dirty="0"/>
              <a:t>penicillin VK 500 mg bid x 10 days   -or-</a:t>
            </a:r>
          </a:p>
          <a:p>
            <a:pPr lvl="1"/>
            <a:r>
              <a:rPr lang="en-US" sz="2800" dirty="0"/>
              <a:t>cephalexin (Keflex) 500 mg bid x 10 days</a:t>
            </a:r>
          </a:p>
          <a:p>
            <a:pPr marL="114300" indent="0">
              <a:buNone/>
            </a:pPr>
            <a:r>
              <a:rPr lang="en-US" dirty="0"/>
              <a:t>Symptomatic management:</a:t>
            </a:r>
          </a:p>
          <a:p>
            <a:pPr lvl="1"/>
            <a:r>
              <a:rPr lang="en-US" sz="2800" dirty="0"/>
              <a:t>lozenges or sore throat spray</a:t>
            </a:r>
          </a:p>
          <a:p>
            <a:pPr lvl="1"/>
            <a:r>
              <a:rPr lang="en-US" sz="2800" dirty="0"/>
              <a:t>acetaminophen, ibuprofen or naproxen</a:t>
            </a:r>
          </a:p>
          <a:p>
            <a:pPr lvl="1"/>
            <a:r>
              <a:rPr lang="en-US" sz="2800" dirty="0"/>
              <a:t>oral hydration</a:t>
            </a:r>
          </a:p>
        </p:txBody>
      </p:sp>
    </p:spTree>
    <p:extLst>
      <p:ext uri="{BB962C8B-B14F-4D97-AF65-F5344CB8AC3E}">
        <p14:creationId xmlns:p14="http://schemas.microsoft.com/office/powerpoint/2010/main" val="689780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F9626-1780-6301-CEFC-AB4E2F85C45A}"/>
              </a:ext>
            </a:extLst>
          </p:cNvPr>
          <p:cNvSpPr>
            <a:spLocks noGrp="1"/>
          </p:cNvSpPr>
          <p:nvPr>
            <p:ph type="title"/>
          </p:nvPr>
        </p:nvSpPr>
        <p:spPr>
          <a:xfrm>
            <a:off x="672860" y="365125"/>
            <a:ext cx="10834778" cy="1325563"/>
          </a:xfrm>
        </p:spPr>
        <p:txBody>
          <a:bodyPr/>
          <a:lstStyle/>
          <a:p>
            <a:r>
              <a:rPr lang="en-US" dirty="0">
                <a:solidFill>
                  <a:srgbClr val="C00000"/>
                </a:solidFill>
              </a:rPr>
              <a:t>Casual Marijuana Use Harmful to Adolescents</a:t>
            </a:r>
          </a:p>
        </p:txBody>
      </p:sp>
      <p:sp>
        <p:nvSpPr>
          <p:cNvPr id="3" name="Text Placeholder 2">
            <a:extLst>
              <a:ext uri="{FF2B5EF4-FFF2-40B4-BE49-F238E27FC236}">
                <a16:creationId xmlns:a16="http://schemas.microsoft.com/office/drawing/2014/main" id="{3DE8B538-BE9C-2BF0-2A02-FE373694557D}"/>
              </a:ext>
            </a:extLst>
          </p:cNvPr>
          <p:cNvSpPr>
            <a:spLocks noGrp="1"/>
          </p:cNvSpPr>
          <p:nvPr>
            <p:ph type="body" idx="1"/>
          </p:nvPr>
        </p:nvSpPr>
        <p:spPr/>
        <p:txBody>
          <a:bodyPr/>
          <a:lstStyle/>
          <a:p>
            <a:pPr marL="114300" indent="0">
              <a:buNone/>
            </a:pPr>
            <a:r>
              <a:rPr lang="en-US" sz="2000" b="0" i="0" dirty="0">
                <a:solidFill>
                  <a:srgbClr val="222222"/>
                </a:solidFill>
                <a:effectLst/>
                <a:latin typeface="Arial" panose="020B0604020202020204" pitchFamily="34" charset="0"/>
                <a:cs typeface="Arial" panose="020B0604020202020204" pitchFamily="34" charset="0"/>
              </a:rPr>
              <a:t> National Survey on Drug Use and Health</a:t>
            </a:r>
            <a:r>
              <a:rPr lang="en-US" sz="2000" dirty="0">
                <a:solidFill>
                  <a:srgbClr val="222222"/>
                </a:solidFill>
                <a:latin typeface="Arial" panose="020B0604020202020204" pitchFamily="34" charset="0"/>
                <a:cs typeface="Arial" panose="020B0604020202020204" pitchFamily="34" charset="0"/>
              </a:rPr>
              <a:t> - annual - </a:t>
            </a:r>
            <a:r>
              <a:rPr lang="en-US" sz="2000" b="0" i="0" dirty="0">
                <a:solidFill>
                  <a:srgbClr val="222222"/>
                </a:solidFill>
                <a:effectLst/>
                <a:latin typeface="Arial" panose="020B0604020202020204" pitchFamily="34" charset="0"/>
                <a:cs typeface="Arial" panose="020B0604020202020204" pitchFamily="34" charset="0"/>
              </a:rPr>
              <a:t>68,000 teens - 2021</a:t>
            </a:r>
          </a:p>
          <a:p>
            <a:pPr algn="l"/>
            <a:r>
              <a:rPr lang="en-US" sz="2000" b="0" i="0" dirty="0">
                <a:solidFill>
                  <a:srgbClr val="222222"/>
                </a:solidFill>
                <a:effectLst/>
                <a:latin typeface="Arial" panose="020B0604020202020204" pitchFamily="34" charset="0"/>
                <a:cs typeface="Arial" panose="020B0604020202020204" pitchFamily="34" charset="0"/>
              </a:rPr>
              <a:t>Teenagers who use cannabis recreationally are 2 to 3 times more likely to have depression and suicidal thoughts than those who don't use it. </a:t>
            </a:r>
          </a:p>
          <a:p>
            <a:pPr algn="l"/>
            <a:r>
              <a:rPr lang="en-US" sz="2000" dirty="0">
                <a:solidFill>
                  <a:srgbClr val="222222"/>
                </a:solidFill>
                <a:latin typeface="Arial" panose="020B0604020202020204" pitchFamily="34" charset="0"/>
                <a:cs typeface="Arial" panose="020B0604020202020204" pitchFamily="34" charset="0"/>
              </a:rPr>
              <a:t>T</a:t>
            </a:r>
            <a:r>
              <a:rPr lang="en-US" sz="2000" b="0" i="0" dirty="0">
                <a:solidFill>
                  <a:srgbClr val="222222"/>
                </a:solidFill>
                <a:effectLst/>
                <a:latin typeface="Arial" panose="020B0604020202020204" pitchFamily="34" charset="0"/>
                <a:cs typeface="Arial" panose="020B0604020202020204" pitchFamily="34" charset="0"/>
              </a:rPr>
              <a:t>eens who have cannabis use disorder – which means they can't stop using it despite health and social problems – are 4 times more likely to have those same thoughts and feelings.</a:t>
            </a:r>
          </a:p>
          <a:p>
            <a:pPr algn="l"/>
            <a:r>
              <a:rPr lang="en-US" sz="2000" b="0" i="0" dirty="0">
                <a:solidFill>
                  <a:srgbClr val="222222"/>
                </a:solidFill>
                <a:effectLst/>
                <a:latin typeface="Arial" panose="020B0604020202020204" pitchFamily="34" charset="0"/>
                <a:cs typeface="Arial" panose="020B0604020202020204" pitchFamily="34" charset="0"/>
              </a:rPr>
              <a:t>Marijuana use was also linked to other issues including not doing well in school, skipping school, and getting in trouble with the police.</a:t>
            </a:r>
          </a:p>
          <a:p>
            <a:pPr algn="l"/>
            <a:r>
              <a:rPr lang="en-US" sz="2000" dirty="0">
                <a:solidFill>
                  <a:srgbClr val="222222"/>
                </a:solidFill>
                <a:latin typeface="Arial" panose="020B0604020202020204" pitchFamily="34" charset="0"/>
                <a:cs typeface="Arial" panose="020B0604020202020204" pitchFamily="34" charset="0"/>
              </a:rPr>
              <a:t>Marijuana is neither safe nor benign for the developing brain.</a:t>
            </a:r>
            <a:endParaRPr lang="en-US" sz="1800" b="0" i="0" dirty="0">
              <a:solidFill>
                <a:srgbClr val="222222"/>
              </a:solidFill>
              <a:effectLst/>
              <a:latin typeface="proxima_nova_rgregular"/>
            </a:endParaRPr>
          </a:p>
          <a:p>
            <a:pPr marL="114300" indent="0">
              <a:buNone/>
            </a:pPr>
            <a:r>
              <a:rPr lang="en-US" sz="1800" b="0" i="0" dirty="0">
                <a:solidFill>
                  <a:srgbClr val="C00000"/>
                </a:solidFill>
                <a:effectLst/>
                <a:latin typeface="proxima_nova_rgregular"/>
              </a:rPr>
              <a:t>		</a:t>
            </a:r>
          </a:p>
          <a:p>
            <a:pPr marL="114300" indent="0">
              <a:buNone/>
            </a:pPr>
            <a:r>
              <a:rPr lang="en-US" sz="1800" b="0" i="0" dirty="0">
                <a:solidFill>
                  <a:srgbClr val="C00000"/>
                </a:solidFill>
                <a:effectLst/>
                <a:latin typeface="proxima_nova_rgregular"/>
              </a:rPr>
              <a:t>		Ref: JAMA Network: "</a:t>
            </a:r>
            <a:r>
              <a:rPr lang="en-US" sz="1800" b="0" i="0" dirty="0" err="1">
                <a:solidFill>
                  <a:srgbClr val="C00000"/>
                </a:solidFill>
                <a:effectLst/>
                <a:latin typeface="proxima_nova_rgregular"/>
              </a:rPr>
              <a:t>Nondisordered</a:t>
            </a:r>
            <a:r>
              <a:rPr lang="en-US" sz="1800" b="0" i="0" dirty="0">
                <a:solidFill>
                  <a:srgbClr val="C00000"/>
                </a:solidFill>
                <a:effectLst/>
                <a:latin typeface="proxima_nova_rgregular"/>
              </a:rPr>
              <a:t> Cannabis Use Among US Adolescents.” May 19, 2023</a:t>
            </a:r>
          </a:p>
          <a:p>
            <a:pPr marL="114300" indent="0">
              <a:buNone/>
            </a:pPr>
            <a:endParaRPr lang="en-US" sz="1800" dirty="0">
              <a:solidFill>
                <a:srgbClr val="C00000"/>
              </a:solidFill>
            </a:endParaRPr>
          </a:p>
        </p:txBody>
      </p:sp>
    </p:spTree>
    <p:extLst>
      <p:ext uri="{BB962C8B-B14F-4D97-AF65-F5344CB8AC3E}">
        <p14:creationId xmlns:p14="http://schemas.microsoft.com/office/powerpoint/2010/main" val="390712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AutoShape 4" descr="visual chart of emergency contraception options ">
            <a:extLst>
              <a:ext uri="{FF2B5EF4-FFF2-40B4-BE49-F238E27FC236}">
                <a16:creationId xmlns:a16="http://schemas.microsoft.com/office/drawing/2014/main" id="{F91AE76A-535F-70AB-F6D5-6AFB0FB73E4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079D2EE5-41FB-FF66-3380-DF068F92BF07}"/>
              </a:ext>
            </a:extLst>
          </p:cNvPr>
          <p:cNvPicPr>
            <a:picLocks noChangeAspect="1"/>
          </p:cNvPicPr>
          <p:nvPr/>
        </p:nvPicPr>
        <p:blipFill>
          <a:blip r:embed="rId2"/>
          <a:stretch>
            <a:fillRect/>
          </a:stretch>
        </p:blipFill>
        <p:spPr>
          <a:xfrm>
            <a:off x="1066801" y="160887"/>
            <a:ext cx="9977120" cy="6483409"/>
          </a:xfrm>
          <a:prstGeom prst="rect">
            <a:avLst/>
          </a:prstGeom>
        </p:spPr>
      </p:pic>
    </p:spTree>
    <p:extLst>
      <p:ext uri="{BB962C8B-B14F-4D97-AF65-F5344CB8AC3E}">
        <p14:creationId xmlns:p14="http://schemas.microsoft.com/office/powerpoint/2010/main" val="4198864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F9626-1780-6301-CEFC-AB4E2F85C45A}"/>
              </a:ext>
            </a:extLst>
          </p:cNvPr>
          <p:cNvSpPr>
            <a:spLocks noGrp="1"/>
          </p:cNvSpPr>
          <p:nvPr>
            <p:ph type="title"/>
          </p:nvPr>
        </p:nvSpPr>
        <p:spPr>
          <a:xfrm>
            <a:off x="465825" y="373752"/>
            <a:ext cx="11110823" cy="1325563"/>
          </a:xfrm>
        </p:spPr>
        <p:txBody>
          <a:bodyPr/>
          <a:lstStyle/>
          <a:p>
            <a:r>
              <a:rPr lang="en-US"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High Risk TikTok Viral Internet </a:t>
            </a:r>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C</a:t>
            </a:r>
            <a:r>
              <a:rPr lang="en-US"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hallenges 2023</a:t>
            </a:r>
            <a:endParaRPr lang="en-US" dirty="0"/>
          </a:p>
        </p:txBody>
      </p:sp>
      <p:sp>
        <p:nvSpPr>
          <p:cNvPr id="3" name="Text Placeholder 2">
            <a:extLst>
              <a:ext uri="{FF2B5EF4-FFF2-40B4-BE49-F238E27FC236}">
                <a16:creationId xmlns:a16="http://schemas.microsoft.com/office/drawing/2014/main" id="{3DE8B538-BE9C-2BF0-2A02-FE373694557D}"/>
              </a:ext>
            </a:extLst>
          </p:cNvPr>
          <p:cNvSpPr>
            <a:spLocks noGrp="1"/>
          </p:cNvSpPr>
          <p:nvPr>
            <p:ph type="body" idx="1"/>
          </p:nvPr>
        </p:nvSpPr>
        <p:spPr>
          <a:xfrm>
            <a:off x="615352" y="1828800"/>
            <a:ext cx="10961296" cy="4873924"/>
          </a:xfrm>
        </p:spPr>
        <p:txBody>
          <a:bodyPr/>
          <a:lstStyle/>
          <a:p>
            <a:pPr marL="342900" marR="0" lvl="0">
              <a:lnSpc>
                <a:spcPct val="106000"/>
              </a:lnSpc>
              <a:spcBef>
                <a:spcPts val="0"/>
              </a:spcBef>
              <a:spcAft>
                <a:spcPts val="0"/>
              </a:spcAft>
              <a:buFont typeface="Wingdings" panose="05000000000000000000" pitchFamily="2" charset="2"/>
              <a:buChar char="Ø"/>
            </a:pPr>
            <a:r>
              <a:rPr lang="en-US" sz="2200" dirty="0">
                <a:solidFill>
                  <a:srgbClr val="474747"/>
                </a:solidFill>
                <a:effectLst/>
                <a:latin typeface="Arial" panose="020B0604020202020204" pitchFamily="34" charset="0"/>
                <a:ea typeface="Calibri" panose="020F0502020204030204" pitchFamily="34" charset="0"/>
                <a:cs typeface="Times New Roman" panose="02020603050405020304" pitchFamily="18" charset="0"/>
              </a:rPr>
              <a:t>Angel of Death challenge - </a:t>
            </a:r>
            <a:r>
              <a:rPr lang="en-US" sz="2200" dirty="0">
                <a:solidFill>
                  <a:srgbClr val="040C28"/>
                </a:solidFill>
                <a:effectLst/>
                <a:latin typeface="Arial" panose="020B0604020202020204" pitchFamily="34" charset="0"/>
                <a:ea typeface="Calibri" panose="020F0502020204030204" pitchFamily="34" charset="0"/>
                <a:cs typeface="Times New Roman" panose="02020603050405020304" pitchFamily="18" charset="0"/>
              </a:rPr>
              <a:t>the participant has to run and jump in front of a moving vehicle</a:t>
            </a:r>
            <a:r>
              <a:rPr lang="en-US" sz="220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The challenge is complete if the vehicle stops before hitting the person.</a:t>
            </a:r>
          </a:p>
          <a:p>
            <a:pPr marL="342900" marR="0" lvl="0">
              <a:lnSpc>
                <a:spcPct val="106000"/>
              </a:lnSpc>
              <a:spcBef>
                <a:spcPts val="0"/>
              </a:spcBef>
              <a:spcAft>
                <a:spcPts val="0"/>
              </a:spcAft>
              <a:buFont typeface="Wingdings" panose="05000000000000000000" pitchFamily="2" charset="2"/>
              <a:buChar char="Ø"/>
            </a:pPr>
            <a:r>
              <a:rPr lang="en-US" sz="22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Borg challenge - the "</a:t>
            </a:r>
            <a:r>
              <a:rPr lang="en-US" sz="22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borg</a:t>
            </a:r>
            <a:r>
              <a:rPr lang="en-US" sz="22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typically consists a mixture of alcohol, electrolytes, caffeinated flavoring and water in a one-gallon jug. </a:t>
            </a:r>
          </a:p>
          <a:p>
            <a:pPr marL="342900" marR="0" lvl="0">
              <a:lnSpc>
                <a:spcPct val="106000"/>
              </a:lnSpc>
              <a:spcBef>
                <a:spcPts val="0"/>
              </a:spcBef>
              <a:spcAft>
                <a:spcPts val="0"/>
              </a:spcAft>
              <a:buFont typeface="Wingdings" panose="05000000000000000000" pitchFamily="2" charset="2"/>
              <a:buChar char="Ø"/>
            </a:pPr>
            <a:r>
              <a:rPr lang="en-US" sz="2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Devious Licks challenge - encourages students to record a video of themselves stealing or vandalizing school property.</a:t>
            </a:r>
          </a:p>
          <a:p>
            <a:pPr marL="342900" marR="0" lvl="0">
              <a:lnSpc>
                <a:spcPct val="106000"/>
              </a:lnSpc>
              <a:spcBef>
                <a:spcPts val="0"/>
              </a:spcBef>
              <a:spcAft>
                <a:spcPts val="0"/>
              </a:spcAft>
              <a:buFont typeface="Wingdings" panose="05000000000000000000" pitchFamily="2" charset="2"/>
              <a:buChar char="Ø"/>
            </a:pPr>
            <a:r>
              <a:rPr lang="en-US" sz="2200" dirty="0">
                <a:solidFill>
                  <a:srgbClr val="111111"/>
                </a:solidFill>
                <a:effectLst/>
                <a:latin typeface="Arial" panose="020B0604020202020204" pitchFamily="34" charset="0"/>
                <a:ea typeface="Calibri" panose="020F0502020204030204" pitchFamily="34" charset="0"/>
                <a:cs typeface="Times New Roman" panose="02020603050405020304" pitchFamily="18" charset="0"/>
              </a:rPr>
              <a:t>Cha Cha Slide challenge - </a:t>
            </a:r>
            <a:r>
              <a:rPr lang="en-US" sz="22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teenagers drive recklessly to the rhythm of a song first released 20 years ago by DJ Casper - every time Casper sings “slide left” the driver steers the car according to the lyrics and turns into the oncoming lane.</a:t>
            </a:r>
          </a:p>
          <a:p>
            <a:pPr marL="342900">
              <a:lnSpc>
                <a:spcPct val="106000"/>
              </a:lnSpc>
              <a:spcBef>
                <a:spcPts val="0"/>
              </a:spcBef>
              <a:buFont typeface="Wingdings" panose="05000000000000000000" pitchFamily="2" charset="2"/>
              <a:buChar char="Ø"/>
            </a:pPr>
            <a:r>
              <a:rPr lang="en-US" sz="2200"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Orbeez</a:t>
            </a:r>
            <a:r>
              <a:rPr lang="en-US" sz="2200" dirty="0">
                <a:solidFill>
                  <a:srgbClr val="222222"/>
                </a:solidFill>
                <a:latin typeface="Arial" panose="020B0604020202020204" pitchFamily="34" charset="0"/>
                <a:ea typeface="Calibri" panose="020F0502020204030204" pitchFamily="34" charset="0"/>
                <a:cs typeface="Times New Roman" panose="02020603050405020304" pitchFamily="18" charset="0"/>
              </a:rPr>
              <a:t> challenge </a:t>
            </a:r>
            <a:r>
              <a:rPr lang="en-US" sz="22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sz="2200" b="0" i="0" dirty="0">
                <a:solidFill>
                  <a:schemeClr val="tx1"/>
                </a:solidFill>
                <a:effectLst/>
                <a:latin typeface="Arial" panose="020B0604020202020204" pitchFamily="34" charset="0"/>
                <a:cs typeface="Arial" panose="020B0604020202020204" pitchFamily="34" charset="0"/>
              </a:rPr>
              <a:t>jumping out of vehicles and firing hydrated gel balls at strangers</a:t>
            </a:r>
            <a:r>
              <a:rPr lang="en-US" sz="2200" b="0" i="0" dirty="0">
                <a:solidFill>
                  <a:srgbClr val="4D5156"/>
                </a:solidFill>
                <a:effectLst/>
                <a:latin typeface="Arial" panose="020B0604020202020204" pitchFamily="34" charset="0"/>
                <a:cs typeface="Arial" panose="020B0604020202020204" pitchFamily="34" charset="0"/>
              </a:rPr>
              <a:t>.</a:t>
            </a:r>
            <a:endParaRPr lang="en-US" sz="22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a:lnSpc>
                <a:spcPct val="106000"/>
              </a:lnSpc>
              <a:spcBef>
                <a:spcPts val="0"/>
              </a:spcBef>
              <a:spcAft>
                <a:spcPts val="1950"/>
              </a:spcAft>
              <a:buFont typeface="Wingdings" panose="05000000000000000000" pitchFamily="2" charset="2"/>
              <a:buChar char="Ø"/>
            </a:pPr>
            <a:r>
              <a:rPr lang="en-US" sz="2200"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Beezin</a:t>
            </a:r>
            <a:r>
              <a:rPr lang="en-US" sz="2200" dirty="0">
                <a:solidFill>
                  <a:srgbClr val="222222"/>
                </a:solidFill>
                <a:latin typeface="Arial" panose="020B0604020202020204" pitchFamily="34" charset="0"/>
                <a:ea typeface="Calibri" panose="020F0502020204030204" pitchFamily="34" charset="0"/>
                <a:cs typeface="Times New Roman" panose="02020603050405020304" pitchFamily="18" charset="0"/>
              </a:rPr>
              <a:t> challenge</a:t>
            </a:r>
            <a:r>
              <a:rPr lang="en-US" sz="2200" dirty="0">
                <a:solidFill>
                  <a:srgbClr val="222222"/>
                </a:solidFill>
                <a:effectLst/>
                <a:latin typeface="Roboto" panose="02000000000000000000" pitchFamily="2" charset="0"/>
                <a:ea typeface="Calibri" panose="020F0502020204030204" pitchFamily="34" charset="0"/>
                <a:cs typeface="Times New Roman" panose="02020603050405020304" pitchFamily="18" charset="0"/>
              </a:rPr>
              <a:t> - </a:t>
            </a:r>
            <a:r>
              <a:rPr lang="en-US" sz="2200" b="0" i="0" dirty="0">
                <a:solidFill>
                  <a:srgbClr val="000000"/>
                </a:solidFill>
                <a:effectLst/>
                <a:latin typeface="+mj-lt"/>
              </a:rPr>
              <a:t>rubbing Burt’s Bees lip balm onto the eyelids before going out - consumers believe the menthol and peppermint in the lip balm will enhance their alertness and increase their buzz while partying.</a:t>
            </a:r>
          </a:p>
        </p:txBody>
      </p:sp>
    </p:spTree>
    <p:extLst>
      <p:ext uri="{BB962C8B-B14F-4D97-AF65-F5344CB8AC3E}">
        <p14:creationId xmlns:p14="http://schemas.microsoft.com/office/powerpoint/2010/main" val="4094098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E989-191B-F352-F0D7-CD01DA8877DE}"/>
              </a:ext>
            </a:extLst>
          </p:cNvPr>
          <p:cNvSpPr>
            <a:spLocks noGrp="1"/>
          </p:cNvSpPr>
          <p:nvPr>
            <p:ph type="title"/>
          </p:nvPr>
        </p:nvSpPr>
        <p:spPr/>
        <p:txBody>
          <a:bodyPr/>
          <a:lstStyle/>
          <a:p>
            <a:r>
              <a:rPr lang="en-US" dirty="0">
                <a:solidFill>
                  <a:srgbClr val="C00000"/>
                </a:solidFill>
              </a:rPr>
              <a:t>Guest speaker next month</a:t>
            </a:r>
            <a:endParaRPr lang="en-US" dirty="0"/>
          </a:p>
        </p:txBody>
      </p:sp>
      <p:sp>
        <p:nvSpPr>
          <p:cNvPr id="3" name="Text Placeholder 2">
            <a:extLst>
              <a:ext uri="{FF2B5EF4-FFF2-40B4-BE49-F238E27FC236}">
                <a16:creationId xmlns:a16="http://schemas.microsoft.com/office/drawing/2014/main" id="{8F3C6199-A338-B0E2-CF9C-898AAC636C50}"/>
              </a:ext>
            </a:extLst>
          </p:cNvPr>
          <p:cNvSpPr>
            <a:spLocks noGrp="1"/>
          </p:cNvSpPr>
          <p:nvPr>
            <p:ph type="body" idx="1"/>
          </p:nvPr>
        </p:nvSpPr>
        <p:spPr/>
        <p:txBody>
          <a:bodyPr/>
          <a:lstStyle/>
          <a:p>
            <a:pPr marL="114300" indent="0" algn="ctr">
              <a:buNone/>
            </a:pPr>
            <a:r>
              <a:rPr lang="en-US" sz="3200" b="1" dirty="0">
                <a:solidFill>
                  <a:schemeClr val="tx1"/>
                </a:solidFill>
              </a:rPr>
              <a:t>Karen Hover MD</a:t>
            </a:r>
          </a:p>
          <a:p>
            <a:pPr marL="114300" indent="0" algn="ctr">
              <a:buNone/>
            </a:pPr>
            <a:r>
              <a:rPr lang="en-US" sz="3200" b="1" dirty="0">
                <a:solidFill>
                  <a:schemeClr val="tx1"/>
                </a:solidFill>
              </a:rPr>
              <a:t>Center Physician </a:t>
            </a:r>
          </a:p>
          <a:p>
            <a:pPr marL="114300" indent="0" algn="ctr">
              <a:buNone/>
            </a:pPr>
            <a:r>
              <a:rPr lang="en-US" sz="3200" b="1" dirty="0">
                <a:solidFill>
                  <a:schemeClr val="tx1"/>
                </a:solidFill>
              </a:rPr>
              <a:t>Penobscot Job Corps Center</a:t>
            </a:r>
          </a:p>
          <a:p>
            <a:pPr marL="114300" indent="0" algn="ctr">
              <a:buNone/>
            </a:pPr>
            <a:r>
              <a:rPr lang="en-US" sz="3200" b="1" dirty="0">
                <a:solidFill>
                  <a:schemeClr val="tx1"/>
                </a:solidFill>
              </a:rPr>
              <a:t>Center for Family Medicine</a:t>
            </a:r>
          </a:p>
          <a:p>
            <a:pPr marL="114300" indent="0" algn="ctr">
              <a:buNone/>
            </a:pPr>
            <a:r>
              <a:rPr lang="en-US" sz="3200" b="1" dirty="0">
                <a:solidFill>
                  <a:schemeClr val="tx1"/>
                </a:solidFill>
              </a:rPr>
              <a:t>Eastern Maine Medical Center</a:t>
            </a:r>
          </a:p>
          <a:p>
            <a:pPr marL="114300" indent="0" algn="ctr">
              <a:buNone/>
            </a:pPr>
            <a:r>
              <a:rPr lang="en-US" sz="3200" b="1" dirty="0">
                <a:solidFill>
                  <a:schemeClr val="tx1"/>
                </a:solidFill>
              </a:rPr>
              <a:t>Bangor, Maine</a:t>
            </a:r>
          </a:p>
        </p:txBody>
      </p:sp>
    </p:spTree>
    <p:extLst>
      <p:ext uri="{BB962C8B-B14F-4D97-AF65-F5344CB8AC3E}">
        <p14:creationId xmlns:p14="http://schemas.microsoft.com/office/powerpoint/2010/main" val="3742482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F97B6-D016-4ADF-8C80-E3064A140EC3}"/>
              </a:ext>
            </a:extLst>
          </p:cNvPr>
          <p:cNvSpPr>
            <a:spLocks noGrp="1"/>
          </p:cNvSpPr>
          <p:nvPr>
            <p:ph type="title"/>
          </p:nvPr>
        </p:nvSpPr>
        <p:spPr/>
        <p:txBody>
          <a:bodyPr/>
          <a:lstStyle/>
          <a:p>
            <a:r>
              <a:rPr lang="en-US" dirty="0">
                <a:solidFill>
                  <a:srgbClr val="C00000"/>
                </a:solidFill>
              </a:rPr>
              <a:t>Open Forum</a:t>
            </a:r>
          </a:p>
        </p:txBody>
      </p:sp>
      <p:sp>
        <p:nvSpPr>
          <p:cNvPr id="3" name="Text Placeholder 2">
            <a:extLst>
              <a:ext uri="{FF2B5EF4-FFF2-40B4-BE49-F238E27FC236}">
                <a16:creationId xmlns:a16="http://schemas.microsoft.com/office/drawing/2014/main" id="{E77713D7-D4A4-4D8E-BC25-240EEA3C7F59}"/>
              </a:ext>
            </a:extLst>
          </p:cNvPr>
          <p:cNvSpPr>
            <a:spLocks noGrp="1"/>
          </p:cNvSpPr>
          <p:nvPr>
            <p:ph type="body" idx="1"/>
          </p:nvPr>
        </p:nvSpPr>
        <p:spPr>
          <a:xfrm>
            <a:off x="838200" y="1466491"/>
            <a:ext cx="10515600" cy="4209690"/>
          </a:xfrm>
        </p:spPr>
        <p:txBody>
          <a:bodyPr/>
          <a:lstStyle/>
          <a:p>
            <a:pPr marL="114300" indent="0">
              <a:buNone/>
            </a:pPr>
            <a:endParaRPr lang="en-US" dirty="0"/>
          </a:p>
        </p:txBody>
      </p:sp>
      <p:pic>
        <p:nvPicPr>
          <p:cNvPr id="5" name="Picture 4">
            <a:extLst>
              <a:ext uri="{FF2B5EF4-FFF2-40B4-BE49-F238E27FC236}">
                <a16:creationId xmlns:a16="http://schemas.microsoft.com/office/drawing/2014/main" id="{8BDFE7E3-72FC-4992-A8AB-1C48128067C0}"/>
              </a:ext>
            </a:extLst>
          </p:cNvPr>
          <p:cNvPicPr>
            <a:picLocks noChangeAspect="1"/>
          </p:cNvPicPr>
          <p:nvPr/>
        </p:nvPicPr>
        <p:blipFill>
          <a:blip r:embed="rId2"/>
          <a:stretch>
            <a:fillRect/>
          </a:stretch>
        </p:blipFill>
        <p:spPr>
          <a:xfrm>
            <a:off x="6393625" y="1599351"/>
            <a:ext cx="4231019" cy="1920101"/>
          </a:xfrm>
          <a:prstGeom prst="rect">
            <a:avLst/>
          </a:prstGeom>
        </p:spPr>
      </p:pic>
      <p:pic>
        <p:nvPicPr>
          <p:cNvPr id="7" name="Picture 6">
            <a:extLst>
              <a:ext uri="{FF2B5EF4-FFF2-40B4-BE49-F238E27FC236}">
                <a16:creationId xmlns:a16="http://schemas.microsoft.com/office/drawing/2014/main" id="{3565FC6F-562D-4D2B-B587-E14F2EF8DA99}"/>
              </a:ext>
            </a:extLst>
          </p:cNvPr>
          <p:cNvPicPr>
            <a:picLocks noChangeAspect="1"/>
          </p:cNvPicPr>
          <p:nvPr/>
        </p:nvPicPr>
        <p:blipFill>
          <a:blip r:embed="rId3"/>
          <a:stretch>
            <a:fillRect/>
          </a:stretch>
        </p:blipFill>
        <p:spPr>
          <a:xfrm>
            <a:off x="7340142" y="3698496"/>
            <a:ext cx="2459765" cy="1844824"/>
          </a:xfrm>
          <a:prstGeom prst="rect">
            <a:avLst/>
          </a:prstGeom>
        </p:spPr>
      </p:pic>
      <p:pic>
        <p:nvPicPr>
          <p:cNvPr id="9" name="Picture 8">
            <a:extLst>
              <a:ext uri="{FF2B5EF4-FFF2-40B4-BE49-F238E27FC236}">
                <a16:creationId xmlns:a16="http://schemas.microsoft.com/office/drawing/2014/main" id="{B8865106-F037-43B7-88A3-4CAEC9476E0A}"/>
              </a:ext>
            </a:extLst>
          </p:cNvPr>
          <p:cNvPicPr>
            <a:picLocks noChangeAspect="1"/>
          </p:cNvPicPr>
          <p:nvPr/>
        </p:nvPicPr>
        <p:blipFill>
          <a:blip r:embed="rId4"/>
          <a:stretch>
            <a:fillRect/>
          </a:stretch>
        </p:blipFill>
        <p:spPr>
          <a:xfrm>
            <a:off x="838200" y="1599351"/>
            <a:ext cx="5147105" cy="3943969"/>
          </a:xfrm>
          <a:prstGeom prst="rect">
            <a:avLst/>
          </a:prstGeom>
        </p:spPr>
      </p:pic>
      <p:sp>
        <p:nvSpPr>
          <p:cNvPr id="4" name="Rectangle 1">
            <a:extLst>
              <a:ext uri="{FF2B5EF4-FFF2-40B4-BE49-F238E27FC236}">
                <a16:creationId xmlns:a16="http://schemas.microsoft.com/office/drawing/2014/main" id="{B06373DF-2DEF-4D08-A012-91252A8E44F9}"/>
              </a:ext>
            </a:extLst>
          </p:cNvPr>
          <p:cNvSpPr>
            <a:spLocks noChangeArrowheads="1"/>
          </p:cNvSpPr>
          <p:nvPr/>
        </p:nvSpPr>
        <p:spPr bwMode="auto">
          <a:xfrm>
            <a:off x="0" y="-184666"/>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id="{E1A2A39F-35C6-4A2F-81AD-9474589D8F92}"/>
              </a:ext>
            </a:extLst>
          </p:cNvPr>
          <p:cNvSpPr>
            <a:spLocks noChangeArrowheads="1"/>
          </p:cNvSpPr>
          <p:nvPr/>
        </p:nvSpPr>
        <p:spPr bwMode="auto">
          <a:xfrm>
            <a:off x="3453120" y="5946486"/>
            <a:ext cx="5135068"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https://www.surveymonkey.com/r/</a:t>
            </a:r>
            <a:r>
              <a:rPr lang="en-US" sz="2000" b="1" i="0" dirty="0">
                <a:solidFill>
                  <a:srgbClr val="C00000"/>
                </a:solidFill>
                <a:effectLst/>
                <a:latin typeface="Calibri" panose="020F0502020204030204" pitchFamily="34" charset="0"/>
                <a:hlinkClick r:id="rId6">
                  <a:extLst>
                    <a:ext uri="{A12FA001-AC4F-418D-AE19-62706E023703}">
                      <ahyp:hlinkClr xmlns:ahyp="http://schemas.microsoft.com/office/drawing/2018/hyperlinkcolor" val="tx"/>
                    </a:ext>
                  </a:extLst>
                </a:hlinkClick>
              </a:rPr>
              <a:t>DGR3K2B</a:t>
            </a:r>
            <a:endParaRPr kumimoji="0" lang="en-US" altLang="en-US" sz="2000" b="1" i="0" u="sng" strike="noStrike" cap="none" normalizeH="0" baseline="0" dirty="0">
              <a:ln>
                <a:noFill/>
              </a:ln>
              <a:solidFill>
                <a:srgbClr val="C00000"/>
              </a:solidFill>
              <a:effectLst/>
              <a:latin typeface="Arial" panose="020B0604020202020204" pitchFamily="34" charset="0"/>
            </a:endParaRPr>
          </a:p>
        </p:txBody>
      </p:sp>
    </p:spTree>
    <p:extLst>
      <p:ext uri="{BB962C8B-B14F-4D97-AF65-F5344CB8AC3E}">
        <p14:creationId xmlns:p14="http://schemas.microsoft.com/office/powerpoint/2010/main" val="3449277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ctrTitle"/>
          </p:nvPr>
        </p:nvSpPr>
        <p:spPr>
          <a:xfrm>
            <a:off x="232913" y="543465"/>
            <a:ext cx="11688793" cy="2743536"/>
          </a:xfrm>
          <a:prstGeom prst="rect">
            <a:avLst/>
          </a:prstGeom>
          <a:noFill/>
          <a:ln>
            <a:noFill/>
          </a:ln>
        </p:spPr>
        <p:txBody>
          <a:bodyPr spcFirstLastPara="1" wrap="square" lIns="91425" tIns="45700" rIns="91425" bIns="45700" anchor="b" anchorCtr="0">
            <a:noAutofit/>
          </a:bodyPr>
          <a:lstStyle/>
          <a:p>
            <a:pPr lvl="0"/>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r>
              <a:rPr lang="en-US" sz="4800" b="1" dirty="0">
                <a:solidFill>
                  <a:srgbClr val="C00000"/>
                </a:solidFill>
                <a:latin typeface="Calibri"/>
                <a:ea typeface="Calibri"/>
                <a:cs typeface="Calibri"/>
                <a:sym typeface="Calibri"/>
              </a:rPr>
              <a:t>Job Corps Center Physician</a:t>
            </a:r>
            <a:br>
              <a:rPr lang="en-US" sz="4800" b="1" dirty="0">
                <a:solidFill>
                  <a:srgbClr val="C00000"/>
                </a:solidFill>
                <a:latin typeface="Calibri"/>
                <a:ea typeface="Calibri"/>
                <a:cs typeface="Calibri"/>
                <a:sym typeface="Calibri"/>
              </a:rPr>
            </a:br>
            <a:r>
              <a:rPr lang="en-US" sz="4800" b="1" dirty="0">
                <a:solidFill>
                  <a:srgbClr val="C00000"/>
                </a:solidFill>
                <a:latin typeface="Calibri"/>
                <a:ea typeface="Calibri"/>
                <a:cs typeface="Calibri"/>
                <a:sym typeface="Calibri"/>
              </a:rPr>
              <a:t>M</a:t>
            </a:r>
            <a:r>
              <a:rPr lang="en-US" sz="4800" b="1" dirty="0">
                <a:solidFill>
                  <a:srgbClr val="C00000"/>
                </a:solidFill>
              </a:rPr>
              <a:t>onthly Teleconference</a:t>
            </a:r>
            <a:br>
              <a:rPr lang="en-US" sz="4800" b="1" dirty="0">
                <a:solidFill>
                  <a:srgbClr val="C00000"/>
                </a:solidFill>
              </a:rPr>
            </a:br>
            <a:r>
              <a:rPr lang="en-US" sz="4000" b="1" dirty="0">
                <a:solidFill>
                  <a:schemeClr val="tx1"/>
                </a:solidFill>
                <a:latin typeface="Calibri"/>
                <a:ea typeface="Calibri"/>
                <a:cs typeface="Calibri"/>
                <a:sym typeface="Calibri"/>
              </a:rPr>
              <a:t>Next call: Wednesday, July 26</a:t>
            </a:r>
            <a:r>
              <a:rPr lang="en-US" sz="4000" b="1" baseline="30000" dirty="0">
                <a:solidFill>
                  <a:schemeClr val="tx1"/>
                </a:solidFill>
                <a:latin typeface="Calibri"/>
                <a:ea typeface="Calibri"/>
                <a:cs typeface="Calibri"/>
                <a:sym typeface="Calibri"/>
              </a:rPr>
              <a:t>th</a:t>
            </a:r>
            <a:r>
              <a:rPr lang="en-US" sz="4000" b="1" dirty="0">
                <a:solidFill>
                  <a:schemeClr val="tx1"/>
                </a:solidFill>
                <a:latin typeface="Calibri"/>
                <a:ea typeface="Calibri"/>
                <a:cs typeface="Calibri"/>
                <a:sym typeface="Calibri"/>
              </a:rPr>
              <a:t>, 2023</a:t>
            </a:r>
            <a:endParaRPr dirty="0">
              <a:solidFill>
                <a:schemeClr val="tx1"/>
              </a:solidFill>
            </a:endParaRPr>
          </a:p>
        </p:txBody>
      </p:sp>
      <p:sp>
        <p:nvSpPr>
          <p:cNvPr id="177" name="Google Shape;177;p27"/>
          <p:cNvSpPr txBox="1">
            <a:spLocks noGrp="1"/>
          </p:cNvSpPr>
          <p:nvPr>
            <p:ph type="subTitle" idx="1"/>
          </p:nvPr>
        </p:nvSpPr>
        <p:spPr>
          <a:xfrm>
            <a:off x="388189" y="5908430"/>
            <a:ext cx="11369615" cy="716633"/>
          </a:xfrm>
          <a:prstGeom prst="rect">
            <a:avLst/>
          </a:prstGeom>
          <a:noFill/>
          <a:ln>
            <a:noFill/>
          </a:ln>
        </p:spPr>
        <p:txBody>
          <a:bodyPr spcFirstLastPara="1" wrap="square" lIns="91425" tIns="45700" rIns="91425" bIns="45700" anchor="t" anchorCtr="0">
            <a:noAutofit/>
          </a:bodyPr>
          <a:lstStyle/>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r>
              <a:rPr lang="en-US" b="1" dirty="0">
                <a:solidFill>
                  <a:srgbClr val="0000FF"/>
                </a:solidFill>
              </a:rPr>
              <a:t>	</a:t>
            </a:r>
            <a:endParaRPr lang="en-US" b="1" dirty="0">
              <a:solidFill>
                <a:srgbClr val="C00000"/>
              </a:solidFill>
            </a:endParaRPr>
          </a:p>
        </p:txBody>
      </p:sp>
      <p:sp>
        <p:nvSpPr>
          <p:cNvPr id="5" name="TextBox 4">
            <a:extLst>
              <a:ext uri="{FF2B5EF4-FFF2-40B4-BE49-F238E27FC236}">
                <a16:creationId xmlns:a16="http://schemas.microsoft.com/office/drawing/2014/main" id="{5E952146-17B2-4F52-9C99-D67B6BA2B9B1}"/>
              </a:ext>
            </a:extLst>
          </p:cNvPr>
          <p:cNvSpPr txBox="1"/>
          <p:nvPr/>
        </p:nvSpPr>
        <p:spPr>
          <a:xfrm>
            <a:off x="998807" y="3881527"/>
            <a:ext cx="9883776"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John Kulig MD MPH      		Region 1 Boston &amp; Region 2 Philadelphia</a:t>
            </a: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Sara Mackenzie MD MPH	Region 6 San Francisco</a:t>
            </a: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Drew Alexander MD     		Region 4 Dallas</a:t>
            </a: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Gary Strokosch MD       		Region 3 Atlanta &amp; Region 5 Chicago</a:t>
            </a: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HIPAA compliant messages     </a:t>
            </a: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@jobcorps.org email address </a:t>
            </a:r>
            <a:endParaRPr kumimoji="0" lang="en-US" sz="2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F6CBD06-88D1-44E9-ABA9-DA54FBBB33E1}"/>
              </a:ext>
            </a:extLst>
          </p:cNvPr>
          <p:cNvSpPr txBox="1"/>
          <p:nvPr/>
        </p:nvSpPr>
        <p:spPr>
          <a:xfrm>
            <a:off x="3111607" y="6125445"/>
            <a:ext cx="5207302"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https://www.surveymonkey.com/r</a:t>
            </a:r>
            <a:r>
              <a:rPr kumimoji="0" lang="en-US" altLang="en-US" sz="2000" b="1" i="0" u="sng" strike="noStrike" cap="none" normalizeH="0" baseline="0" dirty="0">
                <a:ln>
                  <a:noFill/>
                </a:ln>
                <a:solidFill>
                  <a:srgbClr val="C00000"/>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US" sz="2000" b="1" i="0" dirty="0">
                <a:solidFill>
                  <a:srgbClr val="C00000"/>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DGR3K2B</a:t>
            </a:r>
            <a:endParaRPr kumimoji="0" lang="en-US" altLang="en-US" sz="2000" b="1" i="0" u="sng" strike="noStrike" cap="none" normalizeH="0" baseline="0" dirty="0">
              <a:ln>
                <a:noFill/>
              </a:ln>
              <a:solidFill>
                <a:srgbClr val="C00000"/>
              </a:solidFill>
              <a:effectLst/>
              <a:latin typeface="Arial" panose="020B0604020202020204" pitchFamily="34" charset="0"/>
            </a:endParaRPr>
          </a:p>
        </p:txBody>
      </p:sp>
    </p:spTree>
    <p:extLst>
      <p:ext uri="{BB962C8B-B14F-4D97-AF65-F5344CB8AC3E}">
        <p14:creationId xmlns:p14="http://schemas.microsoft.com/office/powerpoint/2010/main" val="300729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6E3AD-DB99-1D6B-3A45-4119FC1EFBAA}"/>
              </a:ext>
            </a:extLst>
          </p:cNvPr>
          <p:cNvSpPr>
            <a:spLocks noGrp="1"/>
          </p:cNvSpPr>
          <p:nvPr>
            <p:ph type="title"/>
          </p:nvPr>
        </p:nvSpPr>
        <p:spPr>
          <a:xfrm>
            <a:off x="646981" y="365125"/>
            <a:ext cx="10860657" cy="1325563"/>
          </a:xfrm>
        </p:spPr>
        <p:txBody>
          <a:bodyPr/>
          <a:lstStyle/>
          <a:p>
            <a:r>
              <a:rPr lang="en-US" sz="4000" dirty="0">
                <a:solidFill>
                  <a:srgbClr val="C00000"/>
                </a:solidFill>
              </a:rPr>
              <a:t>Responding to Opioid Overdose in Job Corps</a:t>
            </a:r>
            <a:br>
              <a:rPr lang="en-US" sz="3600" dirty="0">
                <a:solidFill>
                  <a:srgbClr val="C00000"/>
                </a:solidFill>
              </a:rPr>
            </a:br>
            <a:r>
              <a:rPr lang="en-US" sz="2800" dirty="0">
                <a:solidFill>
                  <a:srgbClr val="C00000"/>
                </a:solidFill>
              </a:rPr>
              <a:t>JOB CORPS PROGRAM INSTRUCTION NOTICE NO. 22-16     5/31/2023</a:t>
            </a:r>
          </a:p>
        </p:txBody>
      </p:sp>
      <p:sp>
        <p:nvSpPr>
          <p:cNvPr id="3" name="Text Placeholder 2">
            <a:extLst>
              <a:ext uri="{FF2B5EF4-FFF2-40B4-BE49-F238E27FC236}">
                <a16:creationId xmlns:a16="http://schemas.microsoft.com/office/drawing/2014/main" id="{C76BBE5B-462D-FC41-EDC3-76CD18D9ED55}"/>
              </a:ext>
            </a:extLst>
          </p:cNvPr>
          <p:cNvSpPr>
            <a:spLocks noGrp="1"/>
          </p:cNvSpPr>
          <p:nvPr>
            <p:ph type="body" idx="1"/>
          </p:nvPr>
        </p:nvSpPr>
        <p:spPr>
          <a:xfrm>
            <a:off x="838200" y="1825625"/>
            <a:ext cx="10515600" cy="4667250"/>
          </a:xfrm>
        </p:spPr>
        <p:txBody>
          <a:bodyPr/>
          <a:lstStyle/>
          <a:p>
            <a:pPr marL="114300" indent="0">
              <a:buNone/>
            </a:pPr>
            <a:r>
              <a:rPr lang="en-US" sz="2000" dirty="0">
                <a:latin typeface="Arial" panose="020B0604020202020204" pitchFamily="34" charset="0"/>
                <a:cs typeface="Arial" panose="020B0604020202020204" pitchFamily="34" charset="0"/>
              </a:rPr>
              <a:t>Two boxes with four doses of Narcan hydrochloride nasal spray with 4 milligram (mg) naloxone must be available in the following locations:</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Health and Wellness Center in the Medical Emergency Response Grab-and-Go Kit</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Safety and Security Office in the First Aid Emergency Response Grab-and-Go Kit</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Each dormitory </a:t>
            </a:r>
            <a:r>
              <a:rPr lang="en-US" sz="2000" i="1" dirty="0">
                <a:solidFill>
                  <a:srgbClr val="C00000"/>
                </a:solidFill>
                <a:latin typeface="Arial" panose="020B0604020202020204" pitchFamily="34" charset="0"/>
                <a:cs typeface="Arial" panose="020B0604020202020204" pitchFamily="34" charset="0"/>
              </a:rPr>
              <a:t>(new)</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Recreation </a:t>
            </a:r>
            <a:r>
              <a:rPr lang="en-US" sz="2000" i="1" dirty="0">
                <a:solidFill>
                  <a:srgbClr val="C00000"/>
                </a:solidFill>
                <a:latin typeface="Arial" panose="020B0604020202020204" pitchFamily="34" charset="0"/>
                <a:cs typeface="Arial" panose="020B0604020202020204" pitchFamily="34" charset="0"/>
              </a:rPr>
              <a:t>(new)</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Academic and trade buildings/areas </a:t>
            </a:r>
            <a:r>
              <a:rPr lang="en-US" sz="2000" i="1" dirty="0">
                <a:solidFill>
                  <a:srgbClr val="C00000"/>
                </a:solidFill>
                <a:latin typeface="Arial" panose="020B0604020202020204" pitchFamily="34" charset="0"/>
                <a:cs typeface="Arial" panose="020B0604020202020204" pitchFamily="34" charset="0"/>
              </a:rPr>
              <a:t>(new)</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In a portable kit for center transportation vehicles </a:t>
            </a:r>
            <a:r>
              <a:rPr lang="en-US" sz="2000" i="1" dirty="0">
                <a:solidFill>
                  <a:srgbClr val="C00000"/>
                </a:solidFill>
                <a:latin typeface="Arial" panose="020B0604020202020204" pitchFamily="34" charset="0"/>
                <a:cs typeface="Arial" panose="020B0604020202020204" pitchFamily="34" charset="0"/>
              </a:rPr>
              <a:t>(new)</a:t>
            </a:r>
            <a:endParaRPr lang="en-US" sz="2000" dirty="0">
              <a:latin typeface="Arial" panose="020B0604020202020204" pitchFamily="34" charset="0"/>
              <a:cs typeface="Arial" panose="020B0604020202020204" pitchFamily="34" charset="0"/>
            </a:endParaRPr>
          </a:p>
          <a:p>
            <a:pPr marL="114300" indent="0">
              <a:buNone/>
            </a:pPr>
            <a:r>
              <a:rPr lang="en-US" sz="2000" dirty="0">
                <a:latin typeface="Arial" panose="020B0604020202020204" pitchFamily="34" charset="0"/>
                <a:cs typeface="Arial" panose="020B0604020202020204" pitchFamily="34" charset="0"/>
              </a:rPr>
              <a:t>Consider mounting Narcan Supply Kits (e.g. Naloxone Safety) on the wall next to fire extinguishers</a:t>
            </a:r>
          </a:p>
          <a:p>
            <a:pPr marL="114300" indent="0">
              <a:buNone/>
            </a:pPr>
            <a:r>
              <a:rPr lang="en-US" sz="2000" dirty="0">
                <a:latin typeface="Arial" panose="020B0604020202020204" pitchFamily="34" charset="0"/>
                <a:cs typeface="Arial" panose="020B0604020202020204" pitchFamily="34" charset="0"/>
              </a:rPr>
              <a:t>Automated External Defibrillator (AED) must be accessible 24/7/365 and located near the First Aid Emergency Grab-and-Go Response Kit</a:t>
            </a:r>
          </a:p>
        </p:txBody>
      </p:sp>
    </p:spTree>
    <p:extLst>
      <p:ext uri="{BB962C8B-B14F-4D97-AF65-F5344CB8AC3E}">
        <p14:creationId xmlns:p14="http://schemas.microsoft.com/office/powerpoint/2010/main" val="172190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7DBE35A-A930-ABCE-16F2-BE180A4515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016" y="113016"/>
            <a:ext cx="6610564" cy="6610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621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1D94-FE92-DCA9-5B53-D8DE50C0BBDC}"/>
              </a:ext>
            </a:extLst>
          </p:cNvPr>
          <p:cNvSpPr>
            <a:spLocks noGrp="1"/>
          </p:cNvSpPr>
          <p:nvPr>
            <p:ph type="title"/>
          </p:nvPr>
        </p:nvSpPr>
        <p:spPr/>
        <p:txBody>
          <a:bodyPr/>
          <a:lstStyle/>
          <a:p>
            <a:r>
              <a:rPr lang="en-US" sz="4000" dirty="0">
                <a:solidFill>
                  <a:srgbClr val="C00000"/>
                </a:solidFill>
              </a:rPr>
              <a:t>Responding to Opioid Overdose in Job Corps</a:t>
            </a:r>
            <a:br>
              <a:rPr lang="en-US" sz="2800" dirty="0">
                <a:solidFill>
                  <a:srgbClr val="C00000"/>
                </a:solidFill>
              </a:rPr>
            </a:br>
            <a:r>
              <a:rPr lang="en-US" sz="2800" dirty="0">
                <a:solidFill>
                  <a:srgbClr val="C00000"/>
                </a:solidFill>
              </a:rPr>
              <a:t>JOB CORPS PROGRAM INSTRUCTION NOTICE NO. 22-16     5/31/2023</a:t>
            </a:r>
            <a:endParaRPr lang="en-US" sz="2800" dirty="0"/>
          </a:p>
        </p:txBody>
      </p:sp>
      <p:sp>
        <p:nvSpPr>
          <p:cNvPr id="3" name="Text Placeholder 2">
            <a:extLst>
              <a:ext uri="{FF2B5EF4-FFF2-40B4-BE49-F238E27FC236}">
                <a16:creationId xmlns:a16="http://schemas.microsoft.com/office/drawing/2014/main" id="{F266962C-BF01-0B70-3195-5C9A9BBC5036}"/>
              </a:ext>
            </a:extLst>
          </p:cNvPr>
          <p:cNvSpPr>
            <a:spLocks noGrp="1"/>
          </p:cNvSpPr>
          <p:nvPr>
            <p:ph type="body" idx="1"/>
          </p:nvPr>
        </p:nvSpPr>
        <p:spPr>
          <a:xfrm>
            <a:off x="838200" y="1825624"/>
            <a:ext cx="10515600" cy="4859847"/>
          </a:xfrm>
        </p:spPr>
        <p:txBody>
          <a:bodyPr/>
          <a:lstStyle/>
          <a:p>
            <a:pPr marL="114300" indent="0">
              <a:buNone/>
            </a:pPr>
            <a:r>
              <a:rPr lang="en-US" dirty="0"/>
              <a:t>Ensure all </a:t>
            </a:r>
            <a:r>
              <a:rPr lang="en-US" b="1" dirty="0"/>
              <a:t>staff</a:t>
            </a:r>
            <a:r>
              <a:rPr lang="en-US" dirty="0"/>
              <a:t> are trained on the following topics annually:</a:t>
            </a:r>
          </a:p>
          <a:p>
            <a:pPr marL="571500" lvl="1" indent="0">
              <a:buNone/>
            </a:pPr>
            <a:r>
              <a:rPr lang="en-US" sz="2800" dirty="0"/>
              <a:t>Signs of an opioid overdose</a:t>
            </a:r>
            <a:r>
              <a:rPr lang="en-US" dirty="0"/>
              <a:t>. </a:t>
            </a:r>
          </a:p>
          <a:p>
            <a:pPr lvl="1">
              <a:buFont typeface="Arial" panose="020B0604020202020204" pitchFamily="34" charset="0"/>
              <a:buChar char="•"/>
            </a:pPr>
            <a:r>
              <a:rPr lang="en-US" dirty="0"/>
              <a:t>This training may be provided by the Trainee Employee Assistance Program (TEAP) Specialist, an alternative staff member, or an outside organization.</a:t>
            </a:r>
          </a:p>
          <a:p>
            <a:pPr marL="114300" indent="0">
              <a:buNone/>
            </a:pPr>
            <a:r>
              <a:rPr lang="en-US" dirty="0"/>
              <a:t>     Naloxone/Narcan administration. All </a:t>
            </a:r>
            <a:r>
              <a:rPr lang="en-US" b="1" dirty="0"/>
              <a:t>staff</a:t>
            </a:r>
            <a:r>
              <a:rPr lang="en-US" dirty="0"/>
              <a:t> must:</a:t>
            </a:r>
          </a:p>
          <a:p>
            <a:pPr lvl="1"/>
            <a:r>
              <a:rPr lang="en-US" dirty="0"/>
              <a:t>Watch the </a:t>
            </a:r>
            <a:r>
              <a:rPr lang="en-US" i="1" dirty="0"/>
              <a:t>Lifesaving Naloxone </a:t>
            </a:r>
            <a:r>
              <a:rPr lang="en-US" dirty="0"/>
              <a:t>(cdc.gov) training video, or a video from the Naloxone/Narcan manufacturer or professional organization, or staff may participate in an in-person training that reviews Narcan administration; and</a:t>
            </a:r>
          </a:p>
          <a:p>
            <a:pPr marL="571500" lvl="1" indent="0">
              <a:buNone/>
            </a:pPr>
            <a:r>
              <a:rPr lang="en-US" dirty="0"/>
              <a:t>     receive an electronic or hard copy of the CDC’s </a:t>
            </a:r>
            <a:r>
              <a:rPr lang="en-US" i="1" dirty="0"/>
              <a:t>How and When to Use</a:t>
            </a:r>
          </a:p>
          <a:p>
            <a:pPr marL="571500" lvl="1" indent="0">
              <a:buNone/>
            </a:pPr>
            <a:r>
              <a:rPr lang="en-US" i="1" dirty="0"/>
              <a:t>     Naloxone for an Opioid Overdose.</a:t>
            </a:r>
          </a:p>
          <a:p>
            <a:pPr lvl="1">
              <a:buFont typeface="Arial" panose="020B0604020202020204" pitchFamily="34" charset="0"/>
              <a:buChar char="•"/>
            </a:pPr>
            <a:r>
              <a:rPr lang="en-US" dirty="0"/>
              <a:t>Identifying opioids. This training may be provided by the TEAP Specialist, an alternative staff member, or an outside organization.</a:t>
            </a:r>
          </a:p>
        </p:txBody>
      </p:sp>
    </p:spTree>
    <p:extLst>
      <p:ext uri="{BB962C8B-B14F-4D97-AF65-F5344CB8AC3E}">
        <p14:creationId xmlns:p14="http://schemas.microsoft.com/office/powerpoint/2010/main" val="1730163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1D94-FE92-DCA9-5B53-D8DE50C0BBDC}"/>
              </a:ext>
            </a:extLst>
          </p:cNvPr>
          <p:cNvSpPr>
            <a:spLocks noGrp="1"/>
          </p:cNvSpPr>
          <p:nvPr>
            <p:ph type="title"/>
          </p:nvPr>
        </p:nvSpPr>
        <p:spPr/>
        <p:txBody>
          <a:bodyPr/>
          <a:lstStyle/>
          <a:p>
            <a:r>
              <a:rPr lang="en-US" sz="4000" dirty="0">
                <a:solidFill>
                  <a:srgbClr val="C00000"/>
                </a:solidFill>
              </a:rPr>
              <a:t>Responding to Opioid Overdose in Job Corps</a:t>
            </a:r>
            <a:br>
              <a:rPr lang="en-US" sz="2800" dirty="0">
                <a:solidFill>
                  <a:srgbClr val="C00000"/>
                </a:solidFill>
              </a:rPr>
            </a:br>
            <a:r>
              <a:rPr lang="en-US" sz="2800" dirty="0">
                <a:solidFill>
                  <a:srgbClr val="C00000"/>
                </a:solidFill>
              </a:rPr>
              <a:t>JOB CORPS PROGRAM INSTRUCTION NOTICE NO. 22-16     5/31/2023</a:t>
            </a:r>
            <a:endParaRPr lang="en-US" sz="2800" dirty="0"/>
          </a:p>
        </p:txBody>
      </p:sp>
      <p:sp>
        <p:nvSpPr>
          <p:cNvPr id="3" name="Text Placeholder 2">
            <a:extLst>
              <a:ext uri="{FF2B5EF4-FFF2-40B4-BE49-F238E27FC236}">
                <a16:creationId xmlns:a16="http://schemas.microsoft.com/office/drawing/2014/main" id="{F266962C-BF01-0B70-3195-5C9A9BBC5036}"/>
              </a:ext>
            </a:extLst>
          </p:cNvPr>
          <p:cNvSpPr>
            <a:spLocks noGrp="1"/>
          </p:cNvSpPr>
          <p:nvPr>
            <p:ph type="body" idx="1"/>
          </p:nvPr>
        </p:nvSpPr>
        <p:spPr>
          <a:xfrm>
            <a:off x="276045" y="1825625"/>
            <a:ext cx="11662913" cy="4928858"/>
          </a:xfrm>
        </p:spPr>
        <p:txBody>
          <a:bodyPr/>
          <a:lstStyle/>
          <a:p>
            <a:pPr marL="114300" indent="0">
              <a:buNone/>
            </a:pPr>
            <a:r>
              <a:rPr lang="en-US" sz="2400" dirty="0"/>
              <a:t>Center-specific Naloxone/Narcan protocols. This </a:t>
            </a:r>
            <a:r>
              <a:rPr lang="en-US" sz="2400" b="1" dirty="0"/>
              <a:t>staff</a:t>
            </a:r>
            <a:r>
              <a:rPr lang="en-US" sz="2400" dirty="0"/>
              <a:t> training must include the following:</a:t>
            </a:r>
          </a:p>
          <a:p>
            <a:r>
              <a:rPr lang="en-US" sz="2400" dirty="0"/>
              <a:t>Locations of Narcan nasal spray on centers.</a:t>
            </a:r>
          </a:p>
          <a:p>
            <a:r>
              <a:rPr lang="en-US" sz="2400" dirty="0"/>
              <a:t>Assurance that Narcan is safe and should be administered if there is any possibility of an opioid overdose. If Narcan is mistakenly administered, no adverse effects will occur in a healthy individual.</a:t>
            </a:r>
          </a:p>
          <a:p>
            <a:r>
              <a:rPr lang="en-US" sz="2400" dirty="0"/>
              <a:t>Information on state Good Samaritan or Medical Amnesty Laws (if applicable), which protect the person administering life-saving measures from legal ramifications.</a:t>
            </a:r>
          </a:p>
          <a:p>
            <a:r>
              <a:rPr lang="en-US" sz="2400" dirty="0"/>
              <a:t>Guidance on responding to a student who is unconscious or losing consciousness or otherwise exhibiting symptoms of an opioid overdose.</a:t>
            </a:r>
          </a:p>
          <a:p>
            <a:r>
              <a:rPr lang="en-US" sz="2400" dirty="0"/>
              <a:t>Follow-up procedures to notify the applicable center staff (e.g., Health and Wellness, Center Director) after a medical emergency.</a:t>
            </a:r>
          </a:p>
        </p:txBody>
      </p:sp>
    </p:spTree>
    <p:extLst>
      <p:ext uri="{BB962C8B-B14F-4D97-AF65-F5344CB8AC3E}">
        <p14:creationId xmlns:p14="http://schemas.microsoft.com/office/powerpoint/2010/main" val="3092738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1D94-FE92-DCA9-5B53-D8DE50C0BBDC}"/>
              </a:ext>
            </a:extLst>
          </p:cNvPr>
          <p:cNvSpPr>
            <a:spLocks noGrp="1"/>
          </p:cNvSpPr>
          <p:nvPr>
            <p:ph type="title"/>
          </p:nvPr>
        </p:nvSpPr>
        <p:spPr/>
        <p:txBody>
          <a:bodyPr/>
          <a:lstStyle/>
          <a:p>
            <a:r>
              <a:rPr lang="en-US" sz="4000" dirty="0">
                <a:solidFill>
                  <a:srgbClr val="C00000"/>
                </a:solidFill>
              </a:rPr>
              <a:t>Responding to Opioid Overdose in Job Corps</a:t>
            </a:r>
            <a:br>
              <a:rPr lang="en-US" sz="2800" dirty="0">
                <a:solidFill>
                  <a:srgbClr val="C00000"/>
                </a:solidFill>
              </a:rPr>
            </a:br>
            <a:r>
              <a:rPr lang="en-US" sz="2800" dirty="0">
                <a:solidFill>
                  <a:srgbClr val="C00000"/>
                </a:solidFill>
              </a:rPr>
              <a:t>JOB CORPS PROGRAM INSTRUCTION NOTICE NO. 22-16     5/31/2023</a:t>
            </a:r>
            <a:endParaRPr lang="en-US" sz="2800" dirty="0"/>
          </a:p>
        </p:txBody>
      </p:sp>
      <p:sp>
        <p:nvSpPr>
          <p:cNvPr id="3" name="Text Placeholder 2">
            <a:extLst>
              <a:ext uri="{FF2B5EF4-FFF2-40B4-BE49-F238E27FC236}">
                <a16:creationId xmlns:a16="http://schemas.microsoft.com/office/drawing/2014/main" id="{F266962C-BF01-0B70-3195-5C9A9BBC5036}"/>
              </a:ext>
            </a:extLst>
          </p:cNvPr>
          <p:cNvSpPr>
            <a:spLocks noGrp="1"/>
          </p:cNvSpPr>
          <p:nvPr>
            <p:ph type="body" idx="1"/>
          </p:nvPr>
        </p:nvSpPr>
        <p:spPr>
          <a:xfrm>
            <a:off x="336430" y="1825624"/>
            <a:ext cx="11464506" cy="4825341"/>
          </a:xfrm>
        </p:spPr>
        <p:txBody>
          <a:bodyPr/>
          <a:lstStyle/>
          <a:p>
            <a:pPr marL="114300" indent="0">
              <a:buNone/>
            </a:pPr>
            <a:r>
              <a:rPr lang="en-US" dirty="0"/>
              <a:t>Ensure all </a:t>
            </a:r>
            <a:r>
              <a:rPr lang="en-US" b="1" dirty="0"/>
              <a:t>students</a:t>
            </a:r>
            <a:r>
              <a:rPr lang="en-US" dirty="0"/>
              <a:t> are trained by the TEAP Specialist, an alternative staff member, or an outside agency on the following topics during the Career Preparation Period:</a:t>
            </a:r>
          </a:p>
          <a:p>
            <a:r>
              <a:rPr lang="en-US" sz="2600" dirty="0"/>
              <a:t>Role of synthetic opioids in overdose deaths and risk with use of any illicit drugs.</a:t>
            </a:r>
          </a:p>
          <a:p>
            <a:r>
              <a:rPr lang="en-US" sz="2600" dirty="0"/>
              <a:t>Signs of an opioid overdose and response actions.</a:t>
            </a:r>
          </a:p>
          <a:p>
            <a:pPr>
              <a:buFont typeface="Arial" panose="020B0604020202020204" pitchFamily="34" charset="0"/>
              <a:buChar char="•"/>
            </a:pPr>
            <a:r>
              <a:rPr lang="en-US" sz="2600" dirty="0"/>
              <a:t>Naloxone/Narcan administration. All students must:</a:t>
            </a:r>
          </a:p>
          <a:p>
            <a:pPr lvl="1"/>
            <a:r>
              <a:rPr lang="en-US" dirty="0"/>
              <a:t>Watch the </a:t>
            </a:r>
            <a:r>
              <a:rPr lang="en-US" i="1" dirty="0"/>
              <a:t>Lifesaving Naloxone </a:t>
            </a:r>
            <a:r>
              <a:rPr lang="en-US" dirty="0"/>
              <a:t>(cdc.gov) training video, or a video from</a:t>
            </a:r>
          </a:p>
          <a:p>
            <a:pPr marL="571500" lvl="1" indent="0">
              <a:buNone/>
            </a:pPr>
            <a:r>
              <a:rPr lang="en-US" dirty="0"/>
              <a:t>the Narcan manufacturer or professional organization; or students may</a:t>
            </a:r>
          </a:p>
          <a:p>
            <a:pPr marL="571500" lvl="1" indent="0">
              <a:buNone/>
            </a:pPr>
            <a:r>
              <a:rPr lang="en-US" dirty="0"/>
              <a:t>participate in an in-person training that reviews Narcan administration;</a:t>
            </a:r>
          </a:p>
          <a:p>
            <a:pPr marL="571500" lvl="1" indent="0">
              <a:buNone/>
            </a:pPr>
            <a:r>
              <a:rPr lang="en-US" dirty="0"/>
              <a:t>and receive an electronic or hard copy of the CDC’s </a:t>
            </a:r>
            <a:r>
              <a:rPr lang="en-US" i="1" dirty="0"/>
              <a:t>How and When to Use</a:t>
            </a:r>
          </a:p>
          <a:p>
            <a:pPr marL="571500" lvl="1" indent="0">
              <a:buNone/>
            </a:pPr>
            <a:r>
              <a:rPr lang="en-US" i="1" dirty="0"/>
              <a:t>Naloxone for an Opioid Overdose.</a:t>
            </a:r>
          </a:p>
        </p:txBody>
      </p:sp>
    </p:spTree>
    <p:extLst>
      <p:ext uri="{BB962C8B-B14F-4D97-AF65-F5344CB8AC3E}">
        <p14:creationId xmlns:p14="http://schemas.microsoft.com/office/powerpoint/2010/main" val="2296923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1D94-FE92-DCA9-5B53-D8DE50C0BBDC}"/>
              </a:ext>
            </a:extLst>
          </p:cNvPr>
          <p:cNvSpPr>
            <a:spLocks noGrp="1"/>
          </p:cNvSpPr>
          <p:nvPr>
            <p:ph type="title"/>
          </p:nvPr>
        </p:nvSpPr>
        <p:spPr/>
        <p:txBody>
          <a:bodyPr/>
          <a:lstStyle/>
          <a:p>
            <a:r>
              <a:rPr lang="en-US" sz="4000" dirty="0">
                <a:solidFill>
                  <a:srgbClr val="C00000"/>
                </a:solidFill>
              </a:rPr>
              <a:t>Responding to Opioid Overdose in Job Corps</a:t>
            </a:r>
            <a:br>
              <a:rPr lang="en-US" sz="2800" dirty="0">
                <a:solidFill>
                  <a:srgbClr val="C00000"/>
                </a:solidFill>
              </a:rPr>
            </a:br>
            <a:r>
              <a:rPr lang="en-US" sz="2800" dirty="0">
                <a:solidFill>
                  <a:srgbClr val="C00000"/>
                </a:solidFill>
              </a:rPr>
              <a:t>JOB CORPS PROGRAM INSTRUCTION NOTICE NO. 22-16     5/31/2023</a:t>
            </a:r>
            <a:endParaRPr lang="en-US" sz="2800" dirty="0"/>
          </a:p>
        </p:txBody>
      </p:sp>
      <p:sp>
        <p:nvSpPr>
          <p:cNvPr id="3" name="Text Placeholder 2">
            <a:extLst>
              <a:ext uri="{FF2B5EF4-FFF2-40B4-BE49-F238E27FC236}">
                <a16:creationId xmlns:a16="http://schemas.microsoft.com/office/drawing/2014/main" id="{F266962C-BF01-0B70-3195-5C9A9BBC5036}"/>
              </a:ext>
            </a:extLst>
          </p:cNvPr>
          <p:cNvSpPr>
            <a:spLocks noGrp="1"/>
          </p:cNvSpPr>
          <p:nvPr>
            <p:ph type="body" idx="1"/>
          </p:nvPr>
        </p:nvSpPr>
        <p:spPr>
          <a:xfrm>
            <a:off x="838200" y="1690688"/>
            <a:ext cx="10515600" cy="5098301"/>
          </a:xfrm>
        </p:spPr>
        <p:txBody>
          <a:bodyPr/>
          <a:lstStyle/>
          <a:p>
            <a:pPr marL="114300" indent="0">
              <a:buNone/>
            </a:pPr>
            <a:r>
              <a:rPr lang="en-US" sz="2400" dirty="0"/>
              <a:t>Center-specific Naloxone/Narcan protocols. This training for all </a:t>
            </a:r>
            <a:r>
              <a:rPr lang="en-US" sz="2400" b="1" dirty="0"/>
              <a:t>students</a:t>
            </a:r>
            <a:r>
              <a:rPr lang="en-US" sz="2400" dirty="0"/>
              <a:t> must include the following:</a:t>
            </a:r>
          </a:p>
          <a:p>
            <a:r>
              <a:rPr lang="en-US" sz="2400" dirty="0"/>
              <a:t>Locations of Narcan on centers.</a:t>
            </a:r>
          </a:p>
          <a:p>
            <a:r>
              <a:rPr lang="en-US" sz="2400" dirty="0"/>
              <a:t>Assurance that Narcan is safe and should be administered if there is any possibility of an opioid overdose. If Narcan is mistakenly administered, no adverse effects will occur in a healthy individual.</a:t>
            </a:r>
          </a:p>
          <a:p>
            <a:r>
              <a:rPr lang="en-US" sz="2400" dirty="0"/>
              <a:t>Information on state Good Samaritan or Medical Amnesty Laws (if applicable), which protect the person administering life-saving measures from legal ramifications.</a:t>
            </a:r>
          </a:p>
          <a:p>
            <a:r>
              <a:rPr lang="en-US" sz="2400" dirty="0"/>
              <a:t>Guidance on responding to a fellow student who is unconscious or losing consciousness or otherwise exhibiting symptoms of an opioid overdose, as outlined in </a:t>
            </a:r>
            <a:r>
              <a:rPr lang="en-US" sz="2400" i="1" dirty="0"/>
              <a:t>How and When to Use Naloxone for an Opioid Overdose.</a:t>
            </a:r>
          </a:p>
          <a:p>
            <a:r>
              <a:rPr lang="en-US" sz="2400" dirty="0"/>
              <a:t>How to alert staff of emergencies.</a:t>
            </a:r>
          </a:p>
        </p:txBody>
      </p:sp>
    </p:spTree>
    <p:extLst>
      <p:ext uri="{BB962C8B-B14F-4D97-AF65-F5344CB8AC3E}">
        <p14:creationId xmlns:p14="http://schemas.microsoft.com/office/powerpoint/2010/main" val="4189382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6E3AD-DB99-1D6B-3A45-4119FC1EFBAA}"/>
              </a:ext>
            </a:extLst>
          </p:cNvPr>
          <p:cNvSpPr>
            <a:spLocks noGrp="1"/>
          </p:cNvSpPr>
          <p:nvPr>
            <p:ph type="title"/>
          </p:nvPr>
        </p:nvSpPr>
        <p:spPr/>
        <p:txBody>
          <a:bodyPr/>
          <a:lstStyle/>
          <a:p>
            <a:r>
              <a:rPr lang="en-US" sz="4000" dirty="0">
                <a:solidFill>
                  <a:srgbClr val="C00000"/>
                </a:solidFill>
              </a:rPr>
              <a:t>PIN 22-16 Attachment A. Infectious Disease and Medical Emergency Plan Template</a:t>
            </a:r>
          </a:p>
        </p:txBody>
      </p:sp>
      <p:sp>
        <p:nvSpPr>
          <p:cNvPr id="3" name="Text Placeholder 2">
            <a:extLst>
              <a:ext uri="{FF2B5EF4-FFF2-40B4-BE49-F238E27FC236}">
                <a16:creationId xmlns:a16="http://schemas.microsoft.com/office/drawing/2014/main" id="{C76BBE5B-462D-FC41-EDC3-76CD18D9ED55}"/>
              </a:ext>
            </a:extLst>
          </p:cNvPr>
          <p:cNvSpPr>
            <a:spLocks noGrp="1"/>
          </p:cNvSpPr>
          <p:nvPr>
            <p:ph type="body" idx="1"/>
          </p:nvPr>
        </p:nvSpPr>
        <p:spPr>
          <a:xfrm>
            <a:off x="838200" y="1825624"/>
            <a:ext cx="10515600" cy="4739077"/>
          </a:xfrm>
        </p:spPr>
        <p:txBody>
          <a:bodyPr/>
          <a:lstStyle/>
          <a:p>
            <a:pPr marL="114300" indent="0">
              <a:buNone/>
            </a:pPr>
            <a:r>
              <a:rPr lang="en-US" dirty="0"/>
              <a:t>Instructions for Template Use</a:t>
            </a:r>
          </a:p>
          <a:p>
            <a:r>
              <a:rPr lang="en-US" dirty="0"/>
              <a:t>Pursuant to Job Corps’ Policy and Requirements Handbook (PRH) 5.1, R18, all centers are required to develop an Emergency Action Plan (EAP). This template serves as a guide to address necessary steps in response to infectious diseases and medical emergencies per PRH 5.1, R18.a.1(d).</a:t>
            </a:r>
          </a:p>
          <a:p>
            <a:r>
              <a:rPr lang="en-US" dirty="0"/>
              <a:t>The sections included in this template represent the minimum required components. Other components should be added as needed. Center staff drafting this plan should consider lessons learned during the COVID-19 pandemic and focus on capturing lessons learned if called to respond to a pandemic again.</a:t>
            </a:r>
          </a:p>
        </p:txBody>
      </p:sp>
    </p:spTree>
    <p:extLst>
      <p:ext uri="{BB962C8B-B14F-4D97-AF65-F5344CB8AC3E}">
        <p14:creationId xmlns:p14="http://schemas.microsoft.com/office/powerpoint/2010/main" val="38142716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3_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4.xml><?xml version="1.0" encoding="utf-8"?>
<a:theme xmlns:a="http://schemas.openxmlformats.org/drawingml/2006/main" name="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5.xml><?xml version="1.0" encoding="utf-8"?>
<a:theme xmlns:a="http://schemas.openxmlformats.org/drawingml/2006/main" name="7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_dlc_DocId xmlns="b22f8f74-215c-4154-9939-bd29e4e8980e">XRUYQT3274NZ-681238054-2000</_dlc_DocId>
    <_dlc_DocIdUrl xmlns="b22f8f74-215c-4154-9939-bd29e4e8980e">
      <Url>https://supportservices.jobcorps.gov/health/_layouts/15/DocIdRedir.aspx?ID=XRUYQT3274NZ-681238054-2000</Url>
      <Description>XRUYQT3274NZ-681238054-2000</Description>
    </_dlc_DocIdUrl>
    <PublishingExpirationDate xmlns="http://schemas.microsoft.com/sharepoint/v3" xsi:nil="true"/>
  </documentManagement>
</p:properties>
</file>

<file path=customXml/itemProps1.xml><?xml version="1.0" encoding="utf-8"?>
<ds:datastoreItem xmlns:ds="http://schemas.openxmlformats.org/officeDocument/2006/customXml" ds:itemID="{92084078-47E6-4BFC-A68B-2486F7E72435}"/>
</file>

<file path=customXml/itemProps2.xml><?xml version="1.0" encoding="utf-8"?>
<ds:datastoreItem xmlns:ds="http://schemas.openxmlformats.org/officeDocument/2006/customXml" ds:itemID="{D54A7D6D-9845-4012-B07C-40A74E0C6F3A}"/>
</file>

<file path=customXml/itemProps3.xml><?xml version="1.0" encoding="utf-8"?>
<ds:datastoreItem xmlns:ds="http://schemas.openxmlformats.org/officeDocument/2006/customXml" ds:itemID="{1AA987CA-E570-464E-B0E2-4E71975FAFF2}"/>
</file>

<file path=customXml/itemProps4.xml><?xml version="1.0" encoding="utf-8"?>
<ds:datastoreItem xmlns:ds="http://schemas.openxmlformats.org/officeDocument/2006/customXml" ds:itemID="{A83C1FD1-2430-4188-A609-8DC33C6047ED}"/>
</file>

<file path=docProps/app.xml><?xml version="1.0" encoding="utf-8"?>
<Properties xmlns="http://schemas.openxmlformats.org/officeDocument/2006/extended-properties" xmlns:vt="http://schemas.openxmlformats.org/officeDocument/2006/docPropsVTypes">
  <TotalTime>23681</TotalTime>
  <Words>1859</Words>
  <Application>Microsoft Office PowerPoint</Application>
  <PresentationFormat>Widescreen</PresentationFormat>
  <Paragraphs>163</Paragraphs>
  <Slides>27</Slides>
  <Notes>2</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27</vt:i4>
      </vt:variant>
    </vt:vector>
  </HeadingPairs>
  <TitlesOfParts>
    <vt:vector size="41" baseType="lpstr">
      <vt:lpstr>Arial</vt:lpstr>
      <vt:lpstr>Calibri</vt:lpstr>
      <vt:lpstr>Google Sans</vt:lpstr>
      <vt:lpstr>helvetica</vt:lpstr>
      <vt:lpstr>Myriad Web Pro</vt:lpstr>
      <vt:lpstr>proxima_nova_rgregular</vt:lpstr>
      <vt:lpstr>Roboto</vt:lpstr>
      <vt:lpstr>Wingdings</vt:lpstr>
      <vt:lpstr>1_Office Theme</vt:lpstr>
      <vt:lpstr>6_Master</vt:lpstr>
      <vt:lpstr>3_NCIRD-2016-9b</vt:lpstr>
      <vt:lpstr>NCIRD-2016-9b</vt:lpstr>
      <vt:lpstr>7_Master</vt:lpstr>
      <vt:lpstr>think-cell Slide</vt:lpstr>
      <vt:lpstr>Job Corps Center Physician Monthly Teleconference</vt:lpstr>
      <vt:lpstr>PowerPoint Presentation</vt:lpstr>
      <vt:lpstr>Responding to Opioid Overdose in Job Corps JOB CORPS PROGRAM INSTRUCTION NOTICE NO. 22-16     5/31/2023</vt:lpstr>
      <vt:lpstr>PowerPoint Presentation</vt:lpstr>
      <vt:lpstr>Responding to Opioid Overdose in Job Corps JOB CORPS PROGRAM INSTRUCTION NOTICE NO. 22-16     5/31/2023</vt:lpstr>
      <vt:lpstr>Responding to Opioid Overdose in Job Corps JOB CORPS PROGRAM INSTRUCTION NOTICE NO. 22-16     5/31/2023</vt:lpstr>
      <vt:lpstr>Responding to Opioid Overdose in Job Corps JOB CORPS PROGRAM INSTRUCTION NOTICE NO. 22-16     5/31/2023</vt:lpstr>
      <vt:lpstr>Responding to Opioid Overdose in Job Corps JOB CORPS PROGRAM INSTRUCTION NOTICE NO. 22-16     5/31/2023</vt:lpstr>
      <vt:lpstr>PIN 22-16 Attachment A. Infectious Disease and Medical Emergency Plan Template</vt:lpstr>
      <vt:lpstr>Treatment Guideline Emergency Supplies, Medications, and Grab &amp; Go Kits</vt:lpstr>
      <vt:lpstr>Treatment Guideline Emergency Supplies, Medications, and Grab &amp; Go Kits</vt:lpstr>
      <vt:lpstr>Treatment Guideline Emergency Supplies, Medications, and Grab &amp; Go Kits</vt:lpstr>
      <vt:lpstr>Treatment Guideline Emergency Supplies, Medications, and Grab &amp; Go Kits</vt:lpstr>
      <vt:lpstr>PowerPoint Presentation</vt:lpstr>
      <vt:lpstr>Xylazine</vt:lpstr>
      <vt:lpstr>PowerPoint Presentation</vt:lpstr>
      <vt:lpstr>PowerPoint Presentation</vt:lpstr>
      <vt:lpstr>Group A streptococcal infection</vt:lpstr>
      <vt:lpstr>Sore throat</vt:lpstr>
      <vt:lpstr>Sore throat</vt:lpstr>
      <vt:lpstr>Treatment of strep throat</vt:lpstr>
      <vt:lpstr>Casual Marijuana Use Harmful to Adolescents</vt:lpstr>
      <vt:lpstr>PowerPoint Presentation</vt:lpstr>
      <vt:lpstr>High Risk TikTok Viral Internet Challenges 2023</vt:lpstr>
      <vt:lpstr>Guest speaker next month</vt:lpstr>
      <vt:lpstr>Open Forum</vt:lpstr>
      <vt:lpstr>                    Job Corps Center Physician Monthly Teleconference Next call: Wednesday, July 26th,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Corps Center Physicians Monthly Teleconference</dc:title>
  <dc:creator>Sara Mackenzie</dc:creator>
  <cp:lastModifiedBy>Carolina Valdenegro</cp:lastModifiedBy>
  <cp:revision>491</cp:revision>
  <dcterms:created xsi:type="dcterms:W3CDTF">2021-01-27T15:35:33Z</dcterms:created>
  <dcterms:modified xsi:type="dcterms:W3CDTF">2024-02-28T19:48:12Z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5520d3b4-c992-4f82-9768-3ecf14a75196</vt:lpwstr>
  </property>
</Properties>
</file>