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48"/>
  </p:notesMasterIdLst>
  <p:sldIdLst>
    <p:sldId id="261" r:id="rId7"/>
    <p:sldId id="256" r:id="rId8"/>
    <p:sldId id="335" r:id="rId9"/>
    <p:sldId id="343" r:id="rId10"/>
    <p:sldId id="370" r:id="rId11"/>
    <p:sldId id="371" r:id="rId12"/>
    <p:sldId id="373" r:id="rId13"/>
    <p:sldId id="353" r:id="rId14"/>
    <p:sldId id="357" r:id="rId15"/>
    <p:sldId id="372" r:id="rId16"/>
    <p:sldId id="375" r:id="rId17"/>
    <p:sldId id="374" r:id="rId18"/>
    <p:sldId id="376" r:id="rId19"/>
    <p:sldId id="363" r:id="rId20"/>
    <p:sldId id="349" r:id="rId21"/>
    <p:sldId id="364" r:id="rId22"/>
    <p:sldId id="377" r:id="rId23"/>
    <p:sldId id="431" r:id="rId24"/>
    <p:sldId id="430" r:id="rId25"/>
    <p:sldId id="429" r:id="rId26"/>
    <p:sldId id="424" r:id="rId27"/>
    <p:sldId id="418" r:id="rId28"/>
    <p:sldId id="427" r:id="rId29"/>
    <p:sldId id="422" r:id="rId30"/>
    <p:sldId id="428" r:id="rId31"/>
    <p:sldId id="412" r:id="rId32"/>
    <p:sldId id="420" r:id="rId33"/>
    <p:sldId id="423" r:id="rId34"/>
    <p:sldId id="421" r:id="rId35"/>
    <p:sldId id="416" r:id="rId36"/>
    <p:sldId id="414" r:id="rId37"/>
    <p:sldId id="419" r:id="rId38"/>
    <p:sldId id="415" r:id="rId39"/>
    <p:sldId id="426" r:id="rId40"/>
    <p:sldId id="425" r:id="rId41"/>
    <p:sldId id="417" r:id="rId42"/>
    <p:sldId id="411" r:id="rId43"/>
    <p:sldId id="413" r:id="rId44"/>
    <p:sldId id="409" r:id="rId45"/>
    <p:sldId id="270" r:id="rId46"/>
    <p:sldId id="4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256"/>
            <p14:sldId id="335"/>
            <p14:sldId id="343"/>
            <p14:sldId id="370"/>
            <p14:sldId id="371"/>
            <p14:sldId id="373"/>
            <p14:sldId id="353"/>
            <p14:sldId id="357"/>
            <p14:sldId id="372"/>
            <p14:sldId id="375"/>
            <p14:sldId id="374"/>
            <p14:sldId id="376"/>
            <p14:sldId id="363"/>
            <p14:sldId id="349"/>
            <p14:sldId id="364"/>
            <p14:sldId id="377"/>
            <p14:sldId id="431"/>
            <p14:sldId id="430"/>
            <p14:sldId id="429"/>
            <p14:sldId id="424"/>
            <p14:sldId id="418"/>
            <p14:sldId id="427"/>
            <p14:sldId id="422"/>
            <p14:sldId id="428"/>
            <p14:sldId id="412"/>
            <p14:sldId id="420"/>
            <p14:sldId id="423"/>
            <p14:sldId id="421"/>
            <p14:sldId id="416"/>
            <p14:sldId id="414"/>
            <p14:sldId id="419"/>
            <p14:sldId id="415"/>
            <p14:sldId id="426"/>
            <p14:sldId id="425"/>
            <p14:sldId id="417"/>
            <p14:sldId id="411"/>
            <p14:sldId id="413"/>
            <p14:sldId id="409"/>
            <p14:sldId id="270"/>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333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D0145-582C-4E77-851A-404697FCAAA0}" v="185" dt="2024-06-26T16:58:32.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3" autoAdjust="0"/>
    <p:restoredTop sz="78067" autoAdjust="0"/>
  </p:normalViewPr>
  <p:slideViewPr>
    <p:cSldViewPr snapToGrid="0">
      <p:cViewPr varScale="1">
        <p:scale>
          <a:sx n="52" d="100"/>
          <a:sy n="52" d="100"/>
        </p:scale>
        <p:origin x="130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8" Type="http://schemas.openxmlformats.org/officeDocument/2006/relationships/customXml" Target="../customXml/item4.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6/26/2024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mild illness</a:t>
            </a:r>
          </a:p>
          <a:p>
            <a:r>
              <a:rPr lang="en-US" dirty="0"/>
              <a:t>D primarily infects cattle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95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5EBC702-CDC0-FB4C-79F6-1DCA006396C9}"/>
              </a:ext>
            </a:extLst>
          </p:cNvPr>
          <p:cNvSpPr>
            <a:spLocks noGrp="1" noRot="1" noChangeAspect="1" noChangeArrowheads="1" noTextEdit="1"/>
          </p:cNvSpPr>
          <p:nvPr>
            <p:ph type="sldImg"/>
          </p:nvPr>
        </p:nvSpPr>
        <p:spPr>
          <a:xfrm>
            <a:off x="1150938" y="693738"/>
            <a:ext cx="4556125" cy="3416300"/>
          </a:xfrm>
          <a:ln/>
        </p:spPr>
      </p:sp>
      <p:sp>
        <p:nvSpPr>
          <p:cNvPr id="74755" name="Rectangle 3">
            <a:extLst>
              <a:ext uri="{FF2B5EF4-FFF2-40B4-BE49-F238E27FC236}">
                <a16:creationId xmlns:a16="http://schemas.microsoft.com/office/drawing/2014/main" id="{25725BDE-A841-2723-C7C8-5F92A513B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1918 pandemic: 675,000 U.S. deaths; 20 million deaths worldwide</a:t>
            </a:r>
          </a:p>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1957: 116,000</a:t>
            </a:r>
          </a:p>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1968: 100,000</a:t>
            </a:r>
          </a:p>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2009: 12,469</a:t>
            </a:r>
          </a:p>
          <a:p>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Compared to 36,000 U.S. deaths annually</a:t>
            </a:r>
          </a:p>
        </p:txBody>
      </p:sp>
    </p:spTree>
    <p:extLst>
      <p:ext uri="{BB962C8B-B14F-4D97-AF65-F5344CB8AC3E}">
        <p14:creationId xmlns:p14="http://schemas.microsoft.com/office/powerpoint/2010/main" val="72522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8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96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22</a:t>
            </a:fld>
            <a:endParaRPr lang="en-US" dirty="0"/>
          </a:p>
        </p:txBody>
      </p:sp>
    </p:spTree>
    <p:extLst>
      <p:ext uri="{BB962C8B-B14F-4D97-AF65-F5344CB8AC3E}">
        <p14:creationId xmlns:p14="http://schemas.microsoft.com/office/powerpoint/2010/main" val="11067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36</a:t>
            </a:fld>
            <a:endParaRPr lang="en-US" dirty="0"/>
          </a:p>
        </p:txBody>
      </p:sp>
    </p:spTree>
    <p:extLst>
      <p:ext uri="{BB962C8B-B14F-4D97-AF65-F5344CB8AC3E}">
        <p14:creationId xmlns:p14="http://schemas.microsoft.com/office/powerpoint/2010/main" val="161700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38</a:t>
            </a:fld>
            <a:endParaRPr lang="en-US" dirty="0"/>
          </a:p>
        </p:txBody>
      </p:sp>
    </p:spTree>
    <p:extLst>
      <p:ext uri="{BB962C8B-B14F-4D97-AF65-F5344CB8AC3E}">
        <p14:creationId xmlns:p14="http://schemas.microsoft.com/office/powerpoint/2010/main" val="39153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4D3DB7-ABF3-401D-AF1F-9727A735F494}" type="slidenum">
              <a:rPr lang="en-US" smtClean="0"/>
              <a:t>39</a:t>
            </a:fld>
            <a:endParaRPr lang="en-US" dirty="0"/>
          </a:p>
        </p:txBody>
      </p:sp>
    </p:spTree>
    <p:extLst>
      <p:ext uri="{BB962C8B-B14F-4D97-AF65-F5344CB8AC3E}">
        <p14:creationId xmlns:p14="http://schemas.microsoft.com/office/powerpoint/2010/main" val="255147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7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66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01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3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43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46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71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83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6/26/2024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09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6/26/2024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414377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6470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p:cNvSpPr>
            <a:spLocks noGrp="1"/>
          </p:cNvSpPr>
          <p:nvPr>
            <p:ph type="dt" sz="half" idx="10"/>
          </p:nvPr>
        </p:nvSpPr>
        <p:spPr/>
        <p:txBody>
          <a:bodyPr/>
          <a:lstStyle/>
          <a:p>
            <a:fld id="{DE6479AB-C233-411B-A5E3-7BC4966E8A5C}" type="datetimeFigureOut">
              <a:rPr lang="en-US" smtClean="0">
                <a:solidFill>
                  <a:prstClr val="black">
                    <a:tint val="75000"/>
                  </a:prstClr>
                </a:solidFill>
              </a:rPr>
              <a:pPr/>
              <a:t>6/26/2024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328086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6.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6/26/2024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6/26/2024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457328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aphis.usda.gov/livestock-poultry-disease/avian/avian-influenza/hpai-detections/commercial-backyard-floc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aphis.usda.gov/livestock-poultry-disease/avian/avian-influenza/hpai-detections/hpai-confirmed-cases-livestoc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respiratory-viruses/guidance/respiratory-virus-guidance.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jobcorps.webex.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upportservices.jobcorps.gov/health/Documents/Webinars/2024webinars/AnxietyDisorder_June2024_final.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upportservices.jobcorps.gov/health/Documents/Webinars/2024webinars/Recruitment_and_Retention_PowerPoint_2024.pptx" TargetMode="External"/><Relationship Id="rId4" Type="http://schemas.openxmlformats.org/officeDocument/2006/relationships/hyperlink" Target="https://supportservices.jobcorps.gov/health/Pages/default.asp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urveymonkey.com/r/FGFDFQL" TargetMode="External"/><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meet.goto.com/install" TargetMode="External"/><Relationship Id="rId5" Type="http://schemas.openxmlformats.org/officeDocument/2006/relationships/hyperlink" Target="tel:+18722403412,,318859485" TargetMode="External"/><Relationship Id="rId4" Type="http://schemas.openxmlformats.org/officeDocument/2006/relationships/hyperlink" Target="https://meet.goto.com/31885948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respiratory-viruses/guidance/respiratory-virus-guidance.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r>
              <a:rPr lang="en-US" sz="4400" b="1" dirty="0"/>
              <a:t>Wednesday, June 26</a:t>
            </a:r>
            <a:r>
              <a:rPr lang="en-US" sz="4400" b="1" baseline="30000" dirty="0"/>
              <a:t>th</a:t>
            </a:r>
            <a:r>
              <a:rPr lang="en-US" sz="4400" b="1" dirty="0"/>
              <a:t>, 2024</a:t>
            </a:r>
            <a:endParaRPr lang="en-US" sz="44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22" y="2518913"/>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H5N1  commercial birds: </a:t>
            </a:r>
          </a:p>
        </p:txBody>
      </p:sp>
      <p:pic>
        <p:nvPicPr>
          <p:cNvPr id="11" name="Picture 10" descr="A map of the united states&#10;&#10;Description automatically generated">
            <a:extLst>
              <a:ext uri="{FF2B5EF4-FFF2-40B4-BE49-F238E27FC236}">
                <a16:creationId xmlns:a16="http://schemas.microsoft.com/office/drawing/2014/main" id="{59CC5F89-99C9-1E3A-1FA9-BEC181E596C4}"/>
              </a:ext>
            </a:extLst>
          </p:cNvPr>
          <p:cNvPicPr>
            <a:picLocks noChangeAspect="1"/>
          </p:cNvPicPr>
          <p:nvPr/>
        </p:nvPicPr>
        <p:blipFill>
          <a:blip r:embed="rId3"/>
          <a:stretch>
            <a:fillRect/>
          </a:stretch>
        </p:blipFill>
        <p:spPr>
          <a:xfrm>
            <a:off x="3440896" y="1675228"/>
            <a:ext cx="5310209" cy="4394199"/>
          </a:xfrm>
          <a:prstGeom prst="rect">
            <a:avLst/>
          </a:prstGeom>
        </p:spPr>
      </p:pic>
      <p:sp>
        <p:nvSpPr>
          <p:cNvPr id="13" name="TextBox 12">
            <a:extLst>
              <a:ext uri="{FF2B5EF4-FFF2-40B4-BE49-F238E27FC236}">
                <a16:creationId xmlns:a16="http://schemas.microsoft.com/office/drawing/2014/main" id="{E6C53F64-0A72-23CA-F969-F5F263AEFCC4}"/>
              </a:ext>
            </a:extLst>
          </p:cNvPr>
          <p:cNvSpPr txBox="1"/>
          <p:nvPr/>
        </p:nvSpPr>
        <p:spPr>
          <a:xfrm>
            <a:off x="1941400" y="6031071"/>
            <a:ext cx="6474055" cy="923330"/>
          </a:xfrm>
          <a:prstGeom prst="rect">
            <a:avLst/>
          </a:prstGeom>
          <a:noFill/>
        </p:spPr>
        <p:txBody>
          <a:bodyPr wrap="square">
            <a:spAutoFit/>
          </a:bodyPr>
          <a:lstStyle/>
          <a:p>
            <a:r>
              <a:rPr lang="en-US" dirty="0">
                <a:solidFill>
                  <a:prstClr val="white"/>
                </a:solidFill>
                <a:latin typeface="Calibri"/>
                <a:hlinkClick r:id="rId4">
                  <a:extLst>
                    <a:ext uri="{A12FA001-AC4F-418D-AE19-62706E023703}">
                      <ahyp:hlinkClr xmlns:ahyp="http://schemas.microsoft.com/office/drawing/2018/hyperlinkcolor" val="tx"/>
                    </a:ext>
                  </a:extLst>
                </a:hlinkClick>
              </a:rPr>
              <a:t>Confirmations of Highly Pathogenic Avian Influenza in Commercial and Backyard Flocks | Animal and Plant Health Inspection Service (usda.gov)</a:t>
            </a:r>
            <a:endParaRPr lang="en-US" dirty="0">
              <a:solidFill>
                <a:prstClr val="white"/>
              </a:solidFill>
              <a:latin typeface="Calibri"/>
            </a:endParaRPr>
          </a:p>
        </p:txBody>
      </p:sp>
    </p:spTree>
    <p:extLst>
      <p:ext uri="{BB962C8B-B14F-4D97-AF65-F5344CB8AC3E}">
        <p14:creationId xmlns:p14="http://schemas.microsoft.com/office/powerpoint/2010/main" val="11379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H5N1 mammals: </a:t>
            </a:r>
          </a:p>
        </p:txBody>
      </p:sp>
      <p:pic>
        <p:nvPicPr>
          <p:cNvPr id="9" name="Picture 8">
            <a:extLst>
              <a:ext uri="{FF2B5EF4-FFF2-40B4-BE49-F238E27FC236}">
                <a16:creationId xmlns:a16="http://schemas.microsoft.com/office/drawing/2014/main" id="{9084085F-9E90-20C0-F835-C1057101487B}"/>
              </a:ext>
            </a:extLst>
          </p:cNvPr>
          <p:cNvPicPr>
            <a:picLocks noChangeAspect="1"/>
          </p:cNvPicPr>
          <p:nvPr/>
        </p:nvPicPr>
        <p:blipFill>
          <a:blip r:embed="rId3"/>
          <a:stretch>
            <a:fillRect/>
          </a:stretch>
        </p:blipFill>
        <p:spPr>
          <a:xfrm>
            <a:off x="2508900" y="1675228"/>
            <a:ext cx="7174201" cy="4394199"/>
          </a:xfrm>
          <a:prstGeom prst="rect">
            <a:avLst/>
          </a:prstGeom>
        </p:spPr>
      </p:pic>
    </p:spTree>
    <p:extLst>
      <p:ext uri="{BB962C8B-B14F-4D97-AF65-F5344CB8AC3E}">
        <p14:creationId xmlns:p14="http://schemas.microsoft.com/office/powerpoint/2010/main" val="14255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H5N1 Diary cows: </a:t>
            </a:r>
          </a:p>
        </p:txBody>
      </p:sp>
      <p:pic>
        <p:nvPicPr>
          <p:cNvPr id="5" name="Picture 4" descr="A map of the united states&#10;&#10;Description automatically generated">
            <a:extLst>
              <a:ext uri="{FF2B5EF4-FFF2-40B4-BE49-F238E27FC236}">
                <a16:creationId xmlns:a16="http://schemas.microsoft.com/office/drawing/2014/main" id="{0ED1C06A-3F77-0972-36E1-80A93FFA0B16}"/>
              </a:ext>
            </a:extLst>
          </p:cNvPr>
          <p:cNvPicPr>
            <a:picLocks noChangeAspect="1"/>
          </p:cNvPicPr>
          <p:nvPr/>
        </p:nvPicPr>
        <p:blipFill>
          <a:blip r:embed="rId3"/>
          <a:stretch>
            <a:fillRect/>
          </a:stretch>
        </p:blipFill>
        <p:spPr>
          <a:xfrm>
            <a:off x="3400173" y="1675228"/>
            <a:ext cx="5391655" cy="4394199"/>
          </a:xfrm>
          <a:prstGeom prst="rect">
            <a:avLst/>
          </a:prstGeom>
        </p:spPr>
      </p:pic>
      <p:sp>
        <p:nvSpPr>
          <p:cNvPr id="7" name="TextBox 6">
            <a:extLst>
              <a:ext uri="{FF2B5EF4-FFF2-40B4-BE49-F238E27FC236}">
                <a16:creationId xmlns:a16="http://schemas.microsoft.com/office/drawing/2014/main" id="{EC34DFDB-66C1-A22C-5C81-04E91E383F8F}"/>
              </a:ext>
            </a:extLst>
          </p:cNvPr>
          <p:cNvSpPr txBox="1"/>
          <p:nvPr/>
        </p:nvSpPr>
        <p:spPr>
          <a:xfrm>
            <a:off x="1941399" y="6206249"/>
            <a:ext cx="4577574" cy="646331"/>
          </a:xfrm>
          <a:prstGeom prst="rect">
            <a:avLst/>
          </a:prstGeom>
          <a:noFill/>
        </p:spPr>
        <p:txBody>
          <a:bodyPr wrap="square">
            <a:spAutoFit/>
          </a:bodyPr>
          <a:lstStyle/>
          <a:p>
            <a:r>
              <a:rPr lang="en-US" dirty="0">
                <a:solidFill>
                  <a:prstClr val="white"/>
                </a:solidFill>
                <a:latin typeface="Calibri"/>
                <a:hlinkClick r:id="rId4">
                  <a:extLst>
                    <a:ext uri="{A12FA001-AC4F-418D-AE19-62706E023703}">
                      <ahyp:hlinkClr xmlns:ahyp="http://schemas.microsoft.com/office/drawing/2018/hyperlinkcolor" val="tx"/>
                    </a:ext>
                  </a:extLst>
                </a:hlinkClick>
              </a:rPr>
              <a:t>HPAI Confirmed Cases in Livestock | Animal and Plant Health Inspection Service (usda.gov)</a:t>
            </a:r>
            <a:endParaRPr lang="en-US" dirty="0">
              <a:solidFill>
                <a:prstClr val="white"/>
              </a:solidFill>
              <a:latin typeface="Calibri"/>
            </a:endParaRPr>
          </a:p>
        </p:txBody>
      </p:sp>
    </p:spTree>
    <p:extLst>
      <p:ext uri="{BB962C8B-B14F-4D97-AF65-F5344CB8AC3E}">
        <p14:creationId xmlns:p14="http://schemas.microsoft.com/office/powerpoint/2010/main" val="103361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What is the risk to humans?: </a:t>
            </a:r>
          </a:p>
        </p:txBody>
      </p:sp>
      <p:sp>
        <p:nvSpPr>
          <p:cNvPr id="3" name="TextBox 2">
            <a:extLst>
              <a:ext uri="{FF2B5EF4-FFF2-40B4-BE49-F238E27FC236}">
                <a16:creationId xmlns:a16="http://schemas.microsoft.com/office/drawing/2014/main" id="{6F44D228-CF6C-E90F-9AD7-9CA8DAF3444B}"/>
              </a:ext>
            </a:extLst>
          </p:cNvPr>
          <p:cNvSpPr txBox="1"/>
          <p:nvPr/>
        </p:nvSpPr>
        <p:spPr>
          <a:xfrm>
            <a:off x="2460703" y="1984918"/>
            <a:ext cx="7738947"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prstClr val="white"/>
                </a:solidFill>
                <a:latin typeface="Calibri"/>
              </a:rPr>
              <a:t>At present, very low risk</a:t>
            </a:r>
          </a:p>
          <a:p>
            <a:pPr marL="285750" indent="-285750">
              <a:buFont typeface="Arial" panose="020B0604020202020204" pitchFamily="34" charset="0"/>
              <a:buChar char="•"/>
            </a:pPr>
            <a:r>
              <a:rPr lang="en-US" sz="3200" dirty="0">
                <a:solidFill>
                  <a:prstClr val="white"/>
                </a:solidFill>
                <a:latin typeface="Calibri"/>
              </a:rPr>
              <a:t>Some human cases linked to direct contact with cattle or domesticated birds</a:t>
            </a:r>
          </a:p>
          <a:p>
            <a:pPr marL="285750" indent="-285750">
              <a:buFont typeface="Arial" panose="020B0604020202020204" pitchFamily="34" charset="0"/>
              <a:buChar char="•"/>
            </a:pPr>
            <a:r>
              <a:rPr lang="en-US" sz="3200" dirty="0">
                <a:solidFill>
                  <a:prstClr val="white"/>
                </a:solidFill>
                <a:latin typeface="Calibri"/>
              </a:rPr>
              <a:t>No human-to-human spread thus far</a:t>
            </a:r>
          </a:p>
          <a:p>
            <a:pPr marL="285750" indent="-285750">
              <a:buFont typeface="Arial" panose="020B0604020202020204" pitchFamily="34" charset="0"/>
              <a:buChar char="•"/>
            </a:pPr>
            <a:r>
              <a:rPr lang="en-US" sz="3200" dirty="0">
                <a:solidFill>
                  <a:prstClr val="white"/>
                </a:solidFill>
                <a:latin typeface="Calibri"/>
              </a:rPr>
              <a:t>But…</a:t>
            </a:r>
          </a:p>
        </p:txBody>
      </p:sp>
    </p:spTree>
    <p:extLst>
      <p:ext uri="{BB962C8B-B14F-4D97-AF65-F5344CB8AC3E}">
        <p14:creationId xmlns:p14="http://schemas.microsoft.com/office/powerpoint/2010/main" val="121489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A5F10D3-15E1-4AEA-B29B-8D5B02FC0D5F}"/>
              </a:ext>
            </a:extLst>
          </p:cNvPr>
          <p:cNvSpPr>
            <a:spLocks noGrp="1"/>
          </p:cNvSpPr>
          <p:nvPr>
            <p:ph type="title"/>
          </p:nvPr>
        </p:nvSpPr>
        <p:spPr/>
        <p:txBody>
          <a:bodyPr/>
          <a:lstStyle/>
          <a:p>
            <a:pPr eaLnBrk="1" hangingPunct="1"/>
            <a:r>
              <a:rPr lang="en-US" altLang="en-US">
                <a:latin typeface="Arial" panose="020B0604020202020204" pitchFamily="34" charset="0"/>
                <a:ea typeface="ＭＳ Ｐゴシック" panose="020B0600070205080204" pitchFamily="34" charset="-128"/>
              </a:rPr>
              <a:t>Influenza</a:t>
            </a:r>
          </a:p>
        </p:txBody>
      </p:sp>
      <p:sp>
        <p:nvSpPr>
          <p:cNvPr id="52227" name="Content Placeholder 2">
            <a:extLst>
              <a:ext uri="{FF2B5EF4-FFF2-40B4-BE49-F238E27FC236}">
                <a16:creationId xmlns:a16="http://schemas.microsoft.com/office/drawing/2014/main" id="{6427EA99-D257-AD07-5014-BCCE8EEFD1E0}"/>
              </a:ext>
            </a:extLst>
          </p:cNvPr>
          <p:cNvSpPr>
            <a:spLocks noGrp="1"/>
          </p:cNvSpPr>
          <p:nvPr>
            <p:ph idx="1"/>
          </p:nvPr>
        </p:nvSpPr>
        <p:spPr/>
        <p:txBody>
          <a:bodyPr>
            <a:normAutofit/>
          </a:bodyPr>
          <a:lstStyle/>
          <a:p>
            <a:pPr eaLnBrk="1" hangingPunct="1"/>
            <a:r>
              <a:rPr lang="en-US" altLang="en-US" dirty="0">
                <a:latin typeface="Arial" panose="020B0604020202020204" pitchFamily="34" charset="0"/>
                <a:ea typeface="ＭＳ Ｐゴシック" panose="020B0600070205080204" pitchFamily="34" charset="-128"/>
              </a:rPr>
              <a:t>RNA virus</a:t>
            </a:r>
          </a:p>
          <a:p>
            <a:pPr eaLnBrk="1" hangingPunct="1"/>
            <a:r>
              <a:rPr lang="en-US" altLang="en-US" dirty="0">
                <a:latin typeface="Arial" panose="020B0604020202020204" pitchFamily="34" charset="0"/>
                <a:ea typeface="ＭＳ Ｐゴシック" panose="020B0600070205080204" pitchFamily="34" charset="-128"/>
              </a:rPr>
              <a:t>Four types: A, B, C, and D</a:t>
            </a:r>
          </a:p>
          <a:p>
            <a:pPr eaLnBrk="1" hangingPunct="1"/>
            <a:r>
              <a:rPr lang="en-US" altLang="en-US" dirty="0">
                <a:latin typeface="Arial" panose="020B0604020202020204" pitchFamily="34" charset="0"/>
                <a:ea typeface="ＭＳ Ｐゴシック" panose="020B0600070205080204" pitchFamily="34" charset="-128"/>
              </a:rPr>
              <a:t>Influenza A and B cause seasonal epidemic disease in humans</a:t>
            </a:r>
          </a:p>
          <a:p>
            <a:pPr eaLnBrk="1" hangingPunct="1"/>
            <a:r>
              <a:rPr lang="en-US" altLang="en-US" dirty="0">
                <a:latin typeface="Arial" panose="020B0604020202020204" pitchFamily="34" charset="0"/>
                <a:ea typeface="ＭＳ Ｐゴシック" panose="020B0600070205080204" pitchFamily="34" charset="-128"/>
              </a:rPr>
              <a:t>Influenza A only known type to cause pandemics in humans</a:t>
            </a:r>
          </a:p>
          <a:p>
            <a:pPr lvl="1" eaLnBrk="1" hangingPunct="1"/>
            <a:r>
              <a:rPr lang="en-US" altLang="en-US" dirty="0">
                <a:latin typeface="Arial" panose="020B0604020202020204" pitchFamily="34" charset="0"/>
                <a:ea typeface="ＭＳ Ｐゴシック" panose="020B0600070205080204" pitchFamily="34" charset="-128"/>
              </a:rPr>
              <a:t>Influenza A subtypes: H (18 subtypes) and N (11 subtypes)</a:t>
            </a:r>
          </a:p>
          <a:p>
            <a:pPr lvl="1" eaLnBrk="1" hangingPunct="1"/>
            <a:r>
              <a:rPr lang="en-US" altLang="en-US" dirty="0">
                <a:solidFill>
                  <a:srgbClr val="3366FF"/>
                </a:solidFill>
                <a:latin typeface="Arial" panose="020B0604020202020204" pitchFamily="34" charset="0"/>
                <a:ea typeface="ＭＳ Ｐゴシック" panose="020B0600070205080204" pitchFamily="34" charset="-128"/>
              </a:rPr>
              <a:t>Genetic Drift: </a:t>
            </a:r>
            <a:r>
              <a:rPr lang="en-US" altLang="en-US" dirty="0">
                <a:latin typeface="Arial" panose="020B0604020202020204" pitchFamily="34" charset="0"/>
                <a:ea typeface="ＭＳ Ｐゴシック" panose="020B0600070205080204" pitchFamily="34" charset="-128"/>
              </a:rPr>
              <a:t>Frequent minor genetic changes</a:t>
            </a:r>
          </a:p>
          <a:p>
            <a:pPr lvl="1" eaLnBrk="1" hangingPunct="1"/>
            <a:r>
              <a:rPr lang="en-US" altLang="en-US" dirty="0">
                <a:solidFill>
                  <a:srgbClr val="3366FF"/>
                </a:solidFill>
                <a:latin typeface="Arial" panose="020B0604020202020204" pitchFamily="34" charset="0"/>
                <a:ea typeface="ＭＳ Ｐゴシック" panose="020B0600070205080204" pitchFamily="34" charset="-128"/>
              </a:rPr>
              <a:t>Genetic Shift</a:t>
            </a:r>
            <a:r>
              <a:rPr lang="en-US" altLang="en-US" dirty="0">
                <a:latin typeface="Arial" panose="020B0604020202020204" pitchFamily="34" charset="0"/>
                <a:ea typeface="ＭＳ Ｐゴシック" panose="020B0600070205080204" pitchFamily="34" charset="-128"/>
              </a:rPr>
              <a:t>: Infrequent abrupt major genetic changes</a:t>
            </a:r>
          </a:p>
          <a:p>
            <a:pPr lvl="1" eaLnBrk="1" hangingPunct="1"/>
            <a:r>
              <a:rPr lang="en-US" altLang="en-US" dirty="0">
                <a:latin typeface="Arial" panose="020B0604020202020204" pitchFamily="34" charset="0"/>
                <a:ea typeface="ＭＳ Ｐゴシック" panose="020B0600070205080204" pitchFamily="34" charset="-128"/>
              </a:rPr>
              <a:t>Influenza A subtypes can infect birds, pigs, horses, dogs and other animals</a:t>
            </a:r>
          </a:p>
          <a:p>
            <a:pPr eaLnBrk="1" hangingPunct="1"/>
            <a:endParaRPr lang="en-US" altLang="en-US" dirty="0">
              <a:latin typeface="Arial" panose="020B0604020202020204" pitchFamily="34" charset="0"/>
              <a:ea typeface="ＭＳ Ｐゴシック" panose="020B0600070205080204" pitchFamily="34" charset="-128"/>
            </a:endParaRPr>
          </a:p>
        </p:txBody>
      </p:sp>
      <p:sp>
        <p:nvSpPr>
          <p:cNvPr id="52228" name="Slide Number Placeholder 4">
            <a:extLst>
              <a:ext uri="{FF2B5EF4-FFF2-40B4-BE49-F238E27FC236}">
                <a16:creationId xmlns:a16="http://schemas.microsoft.com/office/drawing/2014/main" id="{B6BBC2D3-E210-ABCA-0EDB-0356217FA4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EC0B35-3632-4DC3-A61F-EC8DBCB4581F}"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264966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a:extLst>
              <a:ext uri="{FF2B5EF4-FFF2-40B4-BE49-F238E27FC236}">
                <a16:creationId xmlns:a16="http://schemas.microsoft.com/office/drawing/2014/main" id="{930E0A7D-6CF2-9595-6836-E441D6A929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0D84FA-7E43-4419-90FC-42FC7576B2C1}" type="slidenum">
              <a:rPr lang="en-US" altLang="en-US">
                <a:solidFill>
                  <a:prstClr val="black"/>
                </a:solidFill>
              </a:rPr>
              <a:pPr/>
              <a:t>15</a:t>
            </a:fld>
            <a:endParaRPr lang="en-US" altLang="en-US">
              <a:solidFill>
                <a:prstClr val="black"/>
              </a:solidFill>
            </a:endParaRPr>
          </a:p>
        </p:txBody>
      </p:sp>
      <p:pic>
        <p:nvPicPr>
          <p:cNvPr id="54275" name="Picture 3" descr="influenzafigure1.jpg">
            <a:extLst>
              <a:ext uri="{FF2B5EF4-FFF2-40B4-BE49-F238E27FC236}">
                <a16:creationId xmlns:a16="http://schemas.microsoft.com/office/drawing/2014/main" id="{93EA2DBE-D07B-0838-F708-5A20764413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514476"/>
            <a:ext cx="77279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1836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D2D68B7-40C5-6F13-D8FC-B4AA684FA20D}"/>
              </a:ext>
            </a:extLst>
          </p:cNvPr>
          <p:cNvSpPr>
            <a:spLocks noGrp="1" noChangeArrowheads="1"/>
          </p:cNvSpPr>
          <p:nvPr>
            <p:ph type="title"/>
          </p:nvPr>
        </p:nvSpPr>
        <p:spPr/>
        <p:txBody>
          <a:bodyPr/>
          <a:lstStyle/>
          <a:p>
            <a:pPr eaLnBrk="1" hangingPunct="1"/>
            <a:r>
              <a:rPr lang="en-US" altLang="en-US">
                <a:latin typeface="Arial" panose="020B0604020202020204" pitchFamily="34" charset="0"/>
                <a:ea typeface="ＭＳ Ｐゴシック" panose="020B0600070205080204" pitchFamily="34" charset="-128"/>
              </a:rPr>
              <a:t>Influenza virus </a:t>
            </a:r>
          </a:p>
        </p:txBody>
      </p:sp>
      <p:sp>
        <p:nvSpPr>
          <p:cNvPr id="53251" name="Rectangle 3">
            <a:extLst>
              <a:ext uri="{FF2B5EF4-FFF2-40B4-BE49-F238E27FC236}">
                <a16:creationId xmlns:a16="http://schemas.microsoft.com/office/drawing/2014/main" id="{4F2339C5-AB9C-4224-0AA6-E507C43E144C}"/>
              </a:ext>
            </a:extLst>
          </p:cNvPr>
          <p:cNvSpPr>
            <a:spLocks noGrp="1" noChangeArrowheads="1"/>
          </p:cNvSpPr>
          <p:nvPr>
            <p:ph idx="1"/>
          </p:nvPr>
        </p:nvSpPr>
        <p:spPr>
          <a:xfrm>
            <a:off x="1524000" y="1543429"/>
            <a:ext cx="5096262" cy="4511676"/>
          </a:xfrm>
        </p:spPr>
        <p:txBody>
          <a:bodyPr>
            <a:normAutofit/>
          </a:bodyPr>
          <a:lstStyle/>
          <a:p>
            <a:pPr eaLnBrk="1" hangingPunct="1">
              <a:buFontTx/>
              <a:buNone/>
            </a:pPr>
            <a:r>
              <a:rPr lang="en-US" altLang="en-US" sz="2400" dirty="0">
                <a:latin typeface="Arial" panose="020B0604020202020204" pitchFamily="34" charset="0"/>
                <a:ea typeface="ＭＳ Ｐゴシック" panose="020B0600070205080204" pitchFamily="34" charset="-128"/>
              </a:rPr>
              <a:t>Pandemics – genetic shift (large change in RNA structure</a:t>
            </a:r>
          </a:p>
          <a:p>
            <a:pPr eaLnBrk="1" hangingPunct="1">
              <a:buFontTx/>
              <a:buNone/>
            </a:pPr>
            <a:r>
              <a:rPr lang="en-US" altLang="en-US" sz="2400" dirty="0">
                <a:latin typeface="Arial" panose="020B0604020202020204" pitchFamily="34" charset="0"/>
                <a:ea typeface="ＭＳ Ｐゴシック" panose="020B0600070205080204" pitchFamily="34" charset="-128"/>
              </a:rPr>
              <a:t>		</a:t>
            </a:r>
            <a:r>
              <a:rPr lang="en-US" altLang="en-US" sz="2400" b="1" u="sng" dirty="0">
                <a:latin typeface="Arial" panose="020B0604020202020204" pitchFamily="34" charset="0"/>
                <a:ea typeface="ＭＳ Ｐゴシック" panose="020B0600070205080204" pitchFamily="34" charset="-128"/>
              </a:rPr>
              <a:t>1918</a:t>
            </a:r>
            <a:r>
              <a:rPr lang="en-US" altLang="en-US" sz="2400" dirty="0">
                <a:latin typeface="Arial" panose="020B0604020202020204" pitchFamily="34" charset="0"/>
                <a:ea typeface="ＭＳ Ｐゴシック" panose="020B0600070205080204" pitchFamily="34" charset="-128"/>
              </a:rPr>
              <a:t>:     	H1N1	</a:t>
            </a:r>
          </a:p>
          <a:p>
            <a:pPr eaLnBrk="1" hangingPunct="1">
              <a:buFontTx/>
              <a:buNone/>
            </a:pPr>
            <a:r>
              <a:rPr lang="en-US" altLang="en-US" sz="2400" dirty="0">
                <a:latin typeface="Arial" panose="020B0604020202020204" pitchFamily="34" charset="0"/>
                <a:ea typeface="ＭＳ Ｐゴシック" panose="020B0600070205080204" pitchFamily="34" charset="-128"/>
              </a:rPr>
              <a:t>		1947:		H1N1</a:t>
            </a:r>
          </a:p>
          <a:p>
            <a:pPr eaLnBrk="1" hangingPunct="1">
              <a:buFontTx/>
              <a:buNone/>
            </a:pPr>
            <a:r>
              <a:rPr lang="en-US" altLang="en-US" sz="2400" dirty="0">
                <a:latin typeface="Arial" panose="020B0604020202020204" pitchFamily="34" charset="0"/>
                <a:ea typeface="ＭＳ Ｐゴシック" panose="020B0600070205080204" pitchFamily="34" charset="-128"/>
              </a:rPr>
              <a:t>		</a:t>
            </a:r>
            <a:r>
              <a:rPr lang="en-US" altLang="en-US" sz="2400" b="1" u="sng" dirty="0">
                <a:latin typeface="Arial" panose="020B0604020202020204" pitchFamily="34" charset="0"/>
                <a:ea typeface="ＭＳ Ｐゴシック" panose="020B0600070205080204" pitchFamily="34" charset="-128"/>
              </a:rPr>
              <a:t>1957</a:t>
            </a:r>
            <a:r>
              <a:rPr lang="en-US" altLang="en-US" sz="2400" dirty="0">
                <a:latin typeface="Arial" panose="020B0604020202020204" pitchFamily="34" charset="0"/>
                <a:ea typeface="ＭＳ Ｐゴシック" panose="020B0600070205080204" pitchFamily="34" charset="-128"/>
              </a:rPr>
              <a:t>:		H2N2</a:t>
            </a:r>
          </a:p>
          <a:p>
            <a:pPr eaLnBrk="1" hangingPunct="1">
              <a:buFontTx/>
              <a:buNone/>
            </a:pPr>
            <a:r>
              <a:rPr lang="en-US" altLang="en-US" sz="2400" dirty="0">
                <a:latin typeface="Arial" panose="020B0604020202020204" pitchFamily="34" charset="0"/>
                <a:ea typeface="ＭＳ Ｐゴシック" panose="020B0600070205080204" pitchFamily="34" charset="-128"/>
              </a:rPr>
              <a:t>		</a:t>
            </a:r>
            <a:r>
              <a:rPr lang="en-US" altLang="en-US" sz="2400" b="1" u="sng" dirty="0">
                <a:latin typeface="Arial" panose="020B0604020202020204" pitchFamily="34" charset="0"/>
                <a:ea typeface="ＭＳ Ｐゴシック" panose="020B0600070205080204" pitchFamily="34" charset="-128"/>
              </a:rPr>
              <a:t>1968</a:t>
            </a:r>
            <a:r>
              <a:rPr lang="en-US" altLang="en-US" sz="2400" dirty="0">
                <a:latin typeface="Arial" panose="020B0604020202020204" pitchFamily="34" charset="0"/>
                <a:ea typeface="ＭＳ Ｐゴシック" panose="020B0600070205080204" pitchFamily="34" charset="-128"/>
              </a:rPr>
              <a:t>:		H3N2</a:t>
            </a:r>
          </a:p>
          <a:p>
            <a:pPr eaLnBrk="1" hangingPunct="1">
              <a:buFontTx/>
              <a:buNone/>
            </a:pPr>
            <a:r>
              <a:rPr lang="en-US" altLang="en-US" sz="2400" dirty="0">
                <a:latin typeface="Arial" panose="020B0604020202020204" pitchFamily="34" charset="0"/>
                <a:ea typeface="ＭＳ Ｐゴシック" panose="020B0600070205080204" pitchFamily="34" charset="-128"/>
              </a:rPr>
              <a:t>		1978:		H1N1</a:t>
            </a:r>
          </a:p>
          <a:p>
            <a:pPr eaLnBrk="1" hangingPunct="1">
              <a:buFontTx/>
              <a:buNone/>
            </a:pPr>
            <a:r>
              <a:rPr lang="en-US" altLang="en-US" sz="2400" dirty="0">
                <a:latin typeface="Arial" panose="020B0604020202020204" pitchFamily="34" charset="0"/>
                <a:ea typeface="ＭＳ Ｐゴシック" panose="020B0600070205080204" pitchFamily="34" charset="-128"/>
              </a:rPr>
              <a:t>		2009: 		H1N1</a:t>
            </a:r>
          </a:p>
          <a:p>
            <a:pPr eaLnBrk="1" hangingPunct="1">
              <a:buFontTx/>
              <a:buNone/>
            </a:pPr>
            <a:endParaRPr lang="en-US" altLang="en-US" sz="2400" dirty="0">
              <a:latin typeface="Arial" panose="020B0604020202020204" pitchFamily="34" charset="0"/>
              <a:ea typeface="ＭＳ Ｐゴシック" panose="020B0600070205080204" pitchFamily="34" charset="-128"/>
            </a:endParaRPr>
          </a:p>
        </p:txBody>
      </p:sp>
      <p:sp>
        <p:nvSpPr>
          <p:cNvPr id="53252" name="Slide Number Placeholder 5">
            <a:extLst>
              <a:ext uri="{FF2B5EF4-FFF2-40B4-BE49-F238E27FC236}">
                <a16:creationId xmlns:a16="http://schemas.microsoft.com/office/drawing/2014/main" id="{746484FC-751F-3EDD-E323-7BFB8819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FC5F06-05F8-477D-871E-F52A075D1EC9}" type="slidenum">
              <a:rPr lang="en-US" altLang="en-US">
                <a:solidFill>
                  <a:prstClr val="black"/>
                </a:solidFill>
              </a:rPr>
              <a:pPr/>
              <a:t>16</a:t>
            </a:fld>
            <a:endParaRPr lang="en-US" altLang="en-US">
              <a:solidFill>
                <a:prstClr val="black"/>
              </a:solidFill>
            </a:endParaRPr>
          </a:p>
        </p:txBody>
      </p:sp>
      <p:pic>
        <p:nvPicPr>
          <p:cNvPr id="53253" name="Picture 4">
            <a:extLst>
              <a:ext uri="{FF2B5EF4-FFF2-40B4-BE49-F238E27FC236}">
                <a16:creationId xmlns:a16="http://schemas.microsoft.com/office/drawing/2014/main" id="{94BBB65C-5CBC-D399-2CC7-DD45A22ED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527" y="2308302"/>
            <a:ext cx="35687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5014ABD-41EC-AAB8-9D93-A2DCE837DD1F}"/>
              </a:ext>
            </a:extLst>
          </p:cNvPr>
          <p:cNvSpPr txBox="1"/>
          <p:nvPr/>
        </p:nvSpPr>
        <p:spPr>
          <a:xfrm>
            <a:off x="1942172" y="6169709"/>
            <a:ext cx="6039779" cy="646331"/>
          </a:xfrm>
          <a:prstGeom prst="rect">
            <a:avLst/>
          </a:prstGeom>
          <a:noFill/>
        </p:spPr>
        <p:txBody>
          <a:bodyPr wrap="square" rtlCol="0">
            <a:spAutoFit/>
          </a:bodyPr>
          <a:lstStyle/>
          <a:p>
            <a:r>
              <a:rPr lang="en-US" dirty="0">
                <a:solidFill>
                  <a:prstClr val="white"/>
                </a:solidFill>
                <a:latin typeface="Calibri"/>
              </a:rPr>
              <a:t>*Pigs are especially concerning for genetic shift as they have avian and human influenza receptors &amp; serve as “mixing pot”</a:t>
            </a:r>
          </a:p>
        </p:txBody>
      </p:sp>
      <p:sp>
        <p:nvSpPr>
          <p:cNvPr id="3" name="TextBox 2">
            <a:extLst>
              <a:ext uri="{FF2B5EF4-FFF2-40B4-BE49-F238E27FC236}">
                <a16:creationId xmlns:a16="http://schemas.microsoft.com/office/drawing/2014/main" id="{46A0955D-2557-F80D-4401-A3089C4BDEC3}"/>
              </a:ext>
            </a:extLst>
          </p:cNvPr>
          <p:cNvSpPr txBox="1"/>
          <p:nvPr/>
        </p:nvSpPr>
        <p:spPr>
          <a:xfrm>
            <a:off x="6620262" y="1428827"/>
            <a:ext cx="4085838" cy="646331"/>
          </a:xfrm>
          <a:prstGeom prst="rect">
            <a:avLst/>
          </a:prstGeom>
          <a:noFill/>
        </p:spPr>
        <p:txBody>
          <a:bodyPr wrap="square" rtlCol="0">
            <a:spAutoFit/>
          </a:bodyPr>
          <a:lstStyle/>
          <a:p>
            <a:r>
              <a:rPr lang="en-US" dirty="0">
                <a:solidFill>
                  <a:prstClr val="white"/>
                </a:solidFill>
                <a:latin typeface="Calibri"/>
              </a:rPr>
              <a:t>“Reassortment” – swap gene segments when 2 types infect host at same time</a:t>
            </a:r>
          </a:p>
        </p:txBody>
      </p:sp>
    </p:spTree>
    <p:extLst>
      <p:ext uri="{BB962C8B-B14F-4D97-AF65-F5344CB8AC3E}">
        <p14:creationId xmlns:p14="http://schemas.microsoft.com/office/powerpoint/2010/main" val="241908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Management &amp; Prevention of Respiratory Illness in Job Corps:</a:t>
            </a:r>
          </a:p>
        </p:txBody>
      </p:sp>
      <p:sp>
        <p:nvSpPr>
          <p:cNvPr id="5" name="TextBox 4">
            <a:extLst>
              <a:ext uri="{FF2B5EF4-FFF2-40B4-BE49-F238E27FC236}">
                <a16:creationId xmlns:a16="http://schemas.microsoft.com/office/drawing/2014/main" id="{7F4B8972-8063-710C-0FB0-89004E5E3368}"/>
              </a:ext>
            </a:extLst>
          </p:cNvPr>
          <p:cNvSpPr txBox="1"/>
          <p:nvPr/>
        </p:nvSpPr>
        <p:spPr>
          <a:xfrm>
            <a:off x="1783266" y="6162431"/>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Virus Guidance (cdc.gov)</a:t>
            </a:r>
            <a:endParaRPr lang="en-US" dirty="0">
              <a:solidFill>
                <a:prstClr val="white"/>
              </a:solidFill>
              <a:latin typeface="Calibri"/>
            </a:endParaRPr>
          </a:p>
        </p:txBody>
      </p:sp>
      <p:pic>
        <p:nvPicPr>
          <p:cNvPr id="1028" name="Picture 4" descr="RVG summary graphic">
            <a:extLst>
              <a:ext uri="{FF2B5EF4-FFF2-40B4-BE49-F238E27FC236}">
                <a16:creationId xmlns:a16="http://schemas.microsoft.com/office/drawing/2014/main" id="{12CAAAE4-62A4-3435-70CD-8668FA9A8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00" y="1396588"/>
            <a:ext cx="8247099" cy="453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4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9595" y="2380923"/>
            <a:ext cx="6425012" cy="1855559"/>
          </a:xfrm>
        </p:spPr>
        <p:txBody>
          <a:bodyPr>
            <a:normAutofit/>
          </a:bodyPr>
          <a:lstStyle/>
          <a:p>
            <a:pPr algn="l">
              <a:lnSpc>
                <a:spcPct val="100000"/>
              </a:lnSpc>
              <a:spcBef>
                <a:spcPts val="0"/>
              </a:spcBef>
            </a:pPr>
            <a:r>
              <a:rPr lang="en-US" sz="4000" b="1" cap="small" spc="50" dirty="0"/>
              <a:t>John Kulig, MD, MPH</a:t>
            </a:r>
          </a:p>
          <a:p>
            <a:pPr algn="l">
              <a:lnSpc>
                <a:spcPct val="100000"/>
              </a:lnSpc>
              <a:spcBef>
                <a:spcPts val="0"/>
              </a:spcBef>
            </a:pPr>
            <a:r>
              <a:rPr lang="en-US" sz="4000" b="1" cap="small" spc="50" dirty="0"/>
              <a:t>June 26, 2024</a:t>
            </a:r>
          </a:p>
        </p:txBody>
      </p:sp>
    </p:spTree>
    <p:extLst>
      <p:ext uri="{BB962C8B-B14F-4D97-AF65-F5344CB8AC3E}">
        <p14:creationId xmlns:p14="http://schemas.microsoft.com/office/powerpoint/2010/main" val="2688819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8DDB-1D63-795F-3F2D-2F067846AAA0}"/>
              </a:ext>
            </a:extLst>
          </p:cNvPr>
          <p:cNvSpPr>
            <a:spLocks noGrp="1"/>
          </p:cNvSpPr>
          <p:nvPr>
            <p:ph type="title"/>
          </p:nvPr>
        </p:nvSpPr>
        <p:spPr/>
        <p:txBody>
          <a:bodyPr/>
          <a:lstStyle/>
          <a:p>
            <a:r>
              <a:rPr lang="en-US" dirty="0">
                <a:solidFill>
                  <a:srgbClr val="C00000"/>
                </a:solidFill>
              </a:rPr>
              <a:t>Heat injury</a:t>
            </a:r>
          </a:p>
        </p:txBody>
      </p:sp>
      <p:pic>
        <p:nvPicPr>
          <p:cNvPr id="5" name="Content Placeholder 4">
            <a:extLst>
              <a:ext uri="{FF2B5EF4-FFF2-40B4-BE49-F238E27FC236}">
                <a16:creationId xmlns:a16="http://schemas.microsoft.com/office/drawing/2014/main" id="{F1749A13-8CBB-8A68-9124-6D6173D342F5}"/>
              </a:ext>
            </a:extLst>
          </p:cNvPr>
          <p:cNvPicPr>
            <a:picLocks noGrp="1" noChangeAspect="1"/>
          </p:cNvPicPr>
          <p:nvPr>
            <p:ph idx="1"/>
          </p:nvPr>
        </p:nvPicPr>
        <p:blipFill>
          <a:blip r:embed="rId2"/>
          <a:stretch>
            <a:fillRect/>
          </a:stretch>
        </p:blipFill>
        <p:spPr>
          <a:xfrm>
            <a:off x="5374888" y="-17882"/>
            <a:ext cx="5605338" cy="6875882"/>
          </a:xfrm>
        </p:spPr>
      </p:pic>
      <p:pic>
        <p:nvPicPr>
          <p:cNvPr id="1026" name="Picture 2" descr="Why is it so hot? 'Heat dome' bears down over the central US | FOX8 WGHP">
            <a:extLst>
              <a:ext uri="{FF2B5EF4-FFF2-40B4-BE49-F238E27FC236}">
                <a16:creationId xmlns:a16="http://schemas.microsoft.com/office/drawing/2014/main" id="{779C915E-D664-E385-7959-7A077F86D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29" y="2352907"/>
            <a:ext cx="4916450" cy="276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2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9595" y="2380923"/>
            <a:ext cx="6425012" cy="1855559"/>
          </a:xfrm>
        </p:spPr>
        <p:txBody>
          <a:bodyPr>
            <a:normAutofit/>
          </a:bodyPr>
          <a:lstStyle/>
          <a:p>
            <a:pPr algn="l">
              <a:lnSpc>
                <a:spcPct val="100000"/>
              </a:lnSpc>
              <a:spcBef>
                <a:spcPts val="0"/>
              </a:spcBef>
            </a:pPr>
            <a:r>
              <a:rPr lang="en-US" sz="4000" b="1" cap="small" spc="50" dirty="0"/>
              <a:t>Sara Mackenzie, MD, MPH</a:t>
            </a:r>
          </a:p>
          <a:p>
            <a:pPr algn="l">
              <a:lnSpc>
                <a:spcPct val="100000"/>
              </a:lnSpc>
              <a:spcBef>
                <a:spcPts val="0"/>
              </a:spcBef>
            </a:pPr>
            <a:r>
              <a:rPr lang="en-US" sz="4000" b="1" cap="small" spc="50" dirty="0"/>
              <a:t>June 26, 2024</a:t>
            </a:r>
          </a:p>
        </p:txBody>
      </p:sp>
    </p:spTree>
    <p:extLst>
      <p:ext uri="{BB962C8B-B14F-4D97-AF65-F5344CB8AC3E}">
        <p14:creationId xmlns:p14="http://schemas.microsoft.com/office/powerpoint/2010/main" val="344144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6C39-5769-5EB1-167C-B2253922249C}"/>
              </a:ext>
            </a:extLst>
          </p:cNvPr>
          <p:cNvSpPr>
            <a:spLocks noGrp="1"/>
          </p:cNvSpPr>
          <p:nvPr>
            <p:ph type="title"/>
          </p:nvPr>
        </p:nvSpPr>
        <p:spPr/>
        <p:txBody>
          <a:bodyPr/>
          <a:lstStyle/>
          <a:p>
            <a:r>
              <a:rPr lang="en-US" dirty="0">
                <a:solidFill>
                  <a:srgbClr val="C00000"/>
                </a:solidFill>
              </a:rPr>
              <a:t>Primary axillary hyperhidrosis</a:t>
            </a:r>
          </a:p>
        </p:txBody>
      </p:sp>
      <p:sp>
        <p:nvSpPr>
          <p:cNvPr id="3" name="Content Placeholder 2">
            <a:extLst>
              <a:ext uri="{FF2B5EF4-FFF2-40B4-BE49-F238E27FC236}">
                <a16:creationId xmlns:a16="http://schemas.microsoft.com/office/drawing/2014/main" id="{8461B1D2-DC14-FE37-A271-3CF733772F03}"/>
              </a:ext>
            </a:extLst>
          </p:cNvPr>
          <p:cNvSpPr>
            <a:spLocks noGrp="1"/>
          </p:cNvSpPr>
          <p:nvPr>
            <p:ph idx="1"/>
          </p:nvPr>
        </p:nvSpPr>
        <p:spPr/>
        <p:txBody>
          <a:bodyPr/>
          <a:lstStyle/>
          <a:p>
            <a:r>
              <a:rPr lang="en-US" b="0" i="0" dirty="0">
                <a:solidFill>
                  <a:srgbClr val="333333"/>
                </a:solidFill>
                <a:effectLst/>
                <a:highlight>
                  <a:srgbClr val="FFFFFF"/>
                </a:highlight>
                <a:latin typeface="+mj-lt"/>
              </a:rPr>
              <a:t>FDA has approved </a:t>
            </a:r>
            <a:r>
              <a:rPr lang="en-US" b="0" i="0" dirty="0" err="1">
                <a:solidFill>
                  <a:srgbClr val="333333"/>
                </a:solidFill>
                <a:effectLst/>
                <a:highlight>
                  <a:srgbClr val="FFFFFF"/>
                </a:highlight>
                <a:latin typeface="+mj-lt"/>
              </a:rPr>
              <a:t>sofpironium</a:t>
            </a:r>
            <a:r>
              <a:rPr lang="en-US" b="0" i="0" dirty="0">
                <a:solidFill>
                  <a:srgbClr val="333333"/>
                </a:solidFill>
                <a:effectLst/>
                <a:highlight>
                  <a:srgbClr val="FFFFFF"/>
                </a:highlight>
                <a:latin typeface="+mj-lt"/>
              </a:rPr>
              <a:t> topical gel 12.45% (</a:t>
            </a:r>
            <a:r>
              <a:rPr lang="en-US" b="0" i="0" dirty="0" err="1">
                <a:solidFill>
                  <a:srgbClr val="333333"/>
                </a:solidFill>
                <a:effectLst/>
                <a:highlight>
                  <a:srgbClr val="FFFFFF"/>
                </a:highlight>
                <a:latin typeface="+mj-lt"/>
              </a:rPr>
              <a:t>Sofdra</a:t>
            </a:r>
            <a:r>
              <a:rPr lang="en-US" b="0" i="0" dirty="0">
                <a:solidFill>
                  <a:srgbClr val="333333"/>
                </a:solidFill>
                <a:effectLst/>
                <a:highlight>
                  <a:srgbClr val="FFFFFF"/>
                </a:highlight>
                <a:latin typeface="+mj-lt"/>
              </a:rPr>
              <a:t>)</a:t>
            </a:r>
            <a:r>
              <a:rPr lang="en-US" b="0" i="0" dirty="0">
                <a:solidFill>
                  <a:srgbClr val="000000"/>
                </a:solidFill>
                <a:effectLst/>
                <a:latin typeface="+mj-lt"/>
              </a:rPr>
              <a:t>, a topical anticholinergic/antimuscarinic </a:t>
            </a:r>
            <a:r>
              <a:rPr lang="en-US" b="0" i="0" dirty="0">
                <a:solidFill>
                  <a:srgbClr val="333333"/>
                </a:solidFill>
                <a:effectLst/>
                <a:highlight>
                  <a:srgbClr val="FFFFFF"/>
                </a:highlight>
                <a:latin typeface="+mj-lt"/>
              </a:rPr>
              <a:t>for primary axillary hyperhidrosis. The approval stipulates once daily use in adults and children 9 years or older.</a:t>
            </a:r>
          </a:p>
          <a:p>
            <a:r>
              <a:rPr lang="en-US" b="0" i="0" dirty="0" err="1">
                <a:solidFill>
                  <a:schemeClr val="tx1"/>
                </a:solidFill>
                <a:effectLst/>
                <a:highlight>
                  <a:srgbClr val="FFFFFF"/>
                </a:highlight>
                <a:latin typeface="Arial" panose="020B0604020202020204" pitchFamily="34" charset="0"/>
                <a:cs typeface="Arial" panose="020B0604020202020204" pitchFamily="34" charset="0"/>
              </a:rPr>
              <a:t>Sofpironium</a:t>
            </a:r>
            <a:r>
              <a:rPr lang="en-US" b="0" i="0" dirty="0">
                <a:solidFill>
                  <a:schemeClr val="tx1"/>
                </a:solidFill>
                <a:effectLst/>
                <a:highlight>
                  <a:srgbClr val="FFFFFF"/>
                </a:highlight>
                <a:latin typeface="Arial" panose="020B0604020202020204" pitchFamily="34" charset="0"/>
                <a:cs typeface="Arial" panose="020B0604020202020204" pitchFamily="34" charset="0"/>
              </a:rPr>
              <a:t> bromide indirectly reduces the rate of sweating by preventing the stimulation of acetylcholine receptors that are located on sweat glands.</a:t>
            </a:r>
          </a:p>
          <a:p>
            <a:r>
              <a:rPr lang="en-US" dirty="0">
                <a:solidFill>
                  <a:schemeClr val="tx1"/>
                </a:solidFill>
                <a:highlight>
                  <a:srgbClr val="FFFFFF"/>
                </a:highlight>
                <a:latin typeface="Arial" panose="020B0604020202020204" pitchFamily="34" charset="0"/>
                <a:cs typeface="Arial" panose="020B0604020202020204" pitchFamily="34" charset="0"/>
              </a:rPr>
              <a:t>Alternatives treatments include </a:t>
            </a:r>
            <a:r>
              <a:rPr lang="en-US" dirty="0" err="1">
                <a:solidFill>
                  <a:schemeClr val="tx1"/>
                </a:solidFill>
                <a:highlight>
                  <a:srgbClr val="FFFFFF"/>
                </a:highlight>
                <a:latin typeface="Arial" panose="020B0604020202020204" pitchFamily="34" charset="0"/>
                <a:cs typeface="Arial" panose="020B0604020202020204" pitchFamily="34" charset="0"/>
              </a:rPr>
              <a:t>Drysol</a:t>
            </a:r>
            <a:r>
              <a:rPr lang="en-US" dirty="0">
                <a:solidFill>
                  <a:schemeClr val="tx1"/>
                </a:solidFill>
                <a:highlight>
                  <a:srgbClr val="FFFFFF"/>
                </a:highlight>
                <a:latin typeface="Arial" panose="020B0604020202020204" pitchFamily="34" charset="0"/>
                <a:cs typeface="Arial" panose="020B0604020202020204" pitchFamily="34" charset="0"/>
              </a:rPr>
              <a:t> (Rx </a:t>
            </a:r>
            <a:r>
              <a:rPr lang="en-US" b="0" i="0" dirty="0">
                <a:solidFill>
                  <a:schemeClr val="tx1"/>
                </a:solidFill>
                <a:effectLst/>
                <a:highlight>
                  <a:srgbClr val="FFFFFF"/>
                </a:highlight>
                <a:latin typeface="Roboto" panose="02000000000000000000" pitchFamily="2" charset="0"/>
              </a:rPr>
              <a:t>aluminum chloride hexahydrate 20%</a:t>
            </a:r>
            <a:r>
              <a:rPr lang="en-US" dirty="0">
                <a:solidFill>
                  <a:schemeClr val="tx1"/>
                </a:solidFill>
                <a:highlight>
                  <a:srgbClr val="FFFFFF"/>
                </a:highlight>
                <a:latin typeface="Arial" panose="020B0604020202020204" pitchFamily="34" charset="0"/>
                <a:cs typeface="Arial" panose="020B0604020202020204" pitchFamily="34" charset="0"/>
              </a:rPr>
              <a:t>), injections of botulinum toxin, laser, and surgery.</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7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yperhidrosis - Lotus Dermatology">
            <a:extLst>
              <a:ext uri="{FF2B5EF4-FFF2-40B4-BE49-F238E27FC236}">
                <a16:creationId xmlns:a16="http://schemas.microsoft.com/office/drawing/2014/main" id="{D55FCABB-18EB-1895-702F-9904135EB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272" y="1103971"/>
            <a:ext cx="6434803" cy="4282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81B3E9-3C10-503B-6642-CF1F9CCF888C}"/>
              </a:ext>
            </a:extLst>
          </p:cNvPr>
          <p:cNvPicPr>
            <a:picLocks noChangeAspect="1"/>
          </p:cNvPicPr>
          <p:nvPr/>
        </p:nvPicPr>
        <p:blipFill>
          <a:blip r:embed="rId3"/>
          <a:stretch>
            <a:fillRect/>
          </a:stretch>
        </p:blipFill>
        <p:spPr>
          <a:xfrm>
            <a:off x="4299047" y="0"/>
            <a:ext cx="7764464" cy="6858000"/>
          </a:xfrm>
          <a:prstGeom prst="rect">
            <a:avLst/>
          </a:prstGeom>
        </p:spPr>
      </p:pic>
    </p:spTree>
    <p:extLst>
      <p:ext uri="{BB962C8B-B14F-4D97-AF65-F5344CB8AC3E}">
        <p14:creationId xmlns:p14="http://schemas.microsoft.com/office/powerpoint/2010/main" val="282360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B324-8154-B460-14B3-321B334025CE}"/>
              </a:ext>
            </a:extLst>
          </p:cNvPr>
          <p:cNvSpPr>
            <a:spLocks noGrp="1"/>
          </p:cNvSpPr>
          <p:nvPr>
            <p:ph type="title"/>
          </p:nvPr>
        </p:nvSpPr>
        <p:spPr/>
        <p:txBody>
          <a:bodyPr/>
          <a:lstStyle/>
          <a:p>
            <a:r>
              <a:rPr lang="en-US" dirty="0">
                <a:solidFill>
                  <a:srgbClr val="C00000"/>
                </a:solidFill>
              </a:rPr>
              <a:t>Hepatitis C epidemiology</a:t>
            </a:r>
          </a:p>
        </p:txBody>
      </p:sp>
      <p:sp>
        <p:nvSpPr>
          <p:cNvPr id="3" name="Content Placeholder 2">
            <a:extLst>
              <a:ext uri="{FF2B5EF4-FFF2-40B4-BE49-F238E27FC236}">
                <a16:creationId xmlns:a16="http://schemas.microsoft.com/office/drawing/2014/main" id="{2236795F-0453-3763-86DD-0C47A2350257}"/>
              </a:ext>
            </a:extLst>
          </p:cNvPr>
          <p:cNvSpPr>
            <a:spLocks noGrp="1"/>
          </p:cNvSpPr>
          <p:nvPr>
            <p:ph idx="1"/>
          </p:nvPr>
        </p:nvSpPr>
        <p:spPr/>
        <p:txBody>
          <a:bodyPr/>
          <a:lstStyle/>
          <a:p>
            <a:r>
              <a:rPr lang="en-US" sz="2400" dirty="0">
                <a:solidFill>
                  <a:srgbClr val="00201A"/>
                </a:solidFill>
                <a:highlight>
                  <a:srgbClr val="FFFFFF"/>
                </a:highlight>
                <a:latin typeface="+mj-lt"/>
              </a:rPr>
              <a:t>H</a:t>
            </a:r>
            <a:r>
              <a:rPr lang="en-US" sz="2400" b="0" i="0" dirty="0">
                <a:solidFill>
                  <a:srgbClr val="00201A"/>
                </a:solidFill>
                <a:effectLst/>
                <a:highlight>
                  <a:srgbClr val="FFFFFF"/>
                </a:highlight>
                <a:latin typeface="+mj-lt"/>
              </a:rPr>
              <a:t>epatitis C is a bloodborne virus that can be transmitted through sharing needles, syringes, or other drug-injection equipment, from a pregnant person to their baby, and rarely through sexual contact</a:t>
            </a:r>
          </a:p>
          <a:p>
            <a:r>
              <a:rPr lang="en-US" sz="2400" b="0" i="0" dirty="0">
                <a:solidFill>
                  <a:srgbClr val="474747"/>
                </a:solidFill>
                <a:effectLst/>
                <a:highlight>
                  <a:srgbClr val="FFFFFF"/>
                </a:highlight>
                <a:latin typeface="Arial" panose="020B0604020202020204" pitchFamily="34" charset="0"/>
                <a:cs typeface="Arial" panose="020B0604020202020204" pitchFamily="34" charset="0"/>
              </a:rPr>
              <a:t>During 2021, rates of acute hepatitis C were highest among </a:t>
            </a:r>
            <a:r>
              <a:rPr lang="en-US" sz="2400" b="0" i="0" dirty="0">
                <a:solidFill>
                  <a:srgbClr val="040C28"/>
                </a:solidFill>
                <a:effectLst/>
                <a:latin typeface="Arial" panose="020B0604020202020204" pitchFamily="34" charset="0"/>
                <a:cs typeface="Arial" panose="020B0604020202020204" pitchFamily="34" charset="0"/>
              </a:rPr>
              <a:t>males, persons aged 20–39 years, non-Hispanic American Indian/Alaska Native (AI/AN) persons, and those living in the Eastern and Southeastern states</a:t>
            </a:r>
            <a:r>
              <a:rPr lang="en-US" sz="2400" b="0" i="0" dirty="0">
                <a:solidFill>
                  <a:srgbClr val="474747"/>
                </a:solidFill>
                <a:effectLst/>
                <a:latin typeface="Arial" panose="020B0604020202020204" pitchFamily="34" charset="0"/>
                <a:cs typeface="Arial" panose="020B0604020202020204" pitchFamily="34" charset="0"/>
              </a:rPr>
              <a:t>. </a:t>
            </a:r>
          </a:p>
          <a:p>
            <a:r>
              <a:rPr lang="en-US" sz="2400" b="0" i="0" dirty="0">
                <a:solidFill>
                  <a:srgbClr val="474747"/>
                </a:solidFill>
                <a:effectLst/>
                <a:highlight>
                  <a:srgbClr val="FFFFFF"/>
                </a:highlight>
                <a:latin typeface="Arial" panose="020B0604020202020204" pitchFamily="34" charset="0"/>
                <a:cs typeface="Arial" panose="020B0604020202020204" pitchFamily="34" charset="0"/>
              </a:rPr>
              <a:t>Among cases with risk information reported, the most common was injection drug use</a:t>
            </a:r>
            <a:r>
              <a:rPr lang="en-US" sz="1600" b="0" i="0" dirty="0">
                <a:solidFill>
                  <a:srgbClr val="474747"/>
                </a:solidFill>
                <a:effectLst/>
                <a:highlight>
                  <a:srgbClr val="FFFFFF"/>
                </a:highlight>
                <a:latin typeface="Google Sans"/>
              </a:rPr>
              <a:t>.</a:t>
            </a:r>
          </a:p>
          <a:p>
            <a:r>
              <a:rPr lang="en-US" sz="2400" dirty="0">
                <a:solidFill>
                  <a:srgbClr val="333333"/>
                </a:solidFill>
                <a:highlight>
                  <a:srgbClr val="FFFFFF"/>
                </a:highlight>
                <a:latin typeface="+mj-lt"/>
              </a:rPr>
              <a:t>C</a:t>
            </a:r>
            <a:r>
              <a:rPr lang="en-US" sz="2400" b="0" i="0" dirty="0">
                <a:solidFill>
                  <a:srgbClr val="333333"/>
                </a:solidFill>
                <a:effectLst/>
                <a:highlight>
                  <a:srgbClr val="FFFFFF"/>
                </a:highlight>
                <a:latin typeface="+mj-lt"/>
              </a:rPr>
              <a:t>urrent spike in acute incidence rates among millennials aligns closely with the age cohort most affected by the opioid crisis</a:t>
            </a:r>
          </a:p>
          <a:p>
            <a:endParaRPr lang="en-US" sz="2400" b="0" i="0" dirty="0">
              <a:solidFill>
                <a:srgbClr val="00201A"/>
              </a:solidFill>
              <a:effectLst/>
              <a:highlight>
                <a:srgbClr val="FFFFFF"/>
              </a:highlight>
              <a:latin typeface="+mj-lt"/>
            </a:endParaRPr>
          </a:p>
          <a:p>
            <a:pPr marL="50800" indent="0">
              <a:buNone/>
            </a:pPr>
            <a:endParaRPr lang="en-US" dirty="0"/>
          </a:p>
        </p:txBody>
      </p:sp>
    </p:spTree>
    <p:extLst>
      <p:ext uri="{BB962C8B-B14F-4D97-AF65-F5344CB8AC3E}">
        <p14:creationId xmlns:p14="http://schemas.microsoft.com/office/powerpoint/2010/main" val="1364412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A8261-CBB4-6EA6-F1DA-FEA43C3DBDE2}"/>
              </a:ext>
            </a:extLst>
          </p:cNvPr>
          <p:cNvPicPr>
            <a:picLocks noChangeAspect="1"/>
          </p:cNvPicPr>
          <p:nvPr/>
        </p:nvPicPr>
        <p:blipFill>
          <a:blip r:embed="rId2"/>
          <a:stretch>
            <a:fillRect/>
          </a:stretch>
        </p:blipFill>
        <p:spPr>
          <a:xfrm>
            <a:off x="849451" y="810353"/>
            <a:ext cx="10278624" cy="5348908"/>
          </a:xfrm>
          <a:prstGeom prst="rect">
            <a:avLst/>
          </a:prstGeom>
        </p:spPr>
      </p:pic>
    </p:spTree>
    <p:extLst>
      <p:ext uri="{BB962C8B-B14F-4D97-AF65-F5344CB8AC3E}">
        <p14:creationId xmlns:p14="http://schemas.microsoft.com/office/powerpoint/2010/main" val="259641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pression and Hypertension Are The Most Common Conditions Reported with  Chronic Hepatitis C Virus Infection | StuffThatWorks">
            <a:extLst>
              <a:ext uri="{FF2B5EF4-FFF2-40B4-BE49-F238E27FC236}">
                <a16:creationId xmlns:a16="http://schemas.microsoft.com/office/drawing/2014/main" id="{E20225B0-B210-116D-1592-174B4ABCC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89" y="111512"/>
            <a:ext cx="8654677" cy="652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4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1AC57D68-E52E-4EDB-A9D8-05C5550C1E08}"/>
              </a:ext>
            </a:extLst>
          </p:cNvPr>
          <p:cNvPicPr>
            <a:picLocks noChangeAspect="1"/>
          </p:cNvPicPr>
          <p:nvPr/>
        </p:nvPicPr>
        <p:blipFill>
          <a:blip r:embed="rId2"/>
          <a:stretch>
            <a:fillRect/>
          </a:stretch>
        </p:blipFill>
        <p:spPr>
          <a:xfrm>
            <a:off x="643467" y="493939"/>
            <a:ext cx="10905066" cy="5534321"/>
          </a:xfrm>
          <a:prstGeom prst="rect">
            <a:avLst/>
          </a:prstGeom>
        </p:spPr>
      </p:pic>
      <p:sp>
        <p:nvSpPr>
          <p:cNvPr id="6" name="TextBox 5">
            <a:extLst>
              <a:ext uri="{FF2B5EF4-FFF2-40B4-BE49-F238E27FC236}">
                <a16:creationId xmlns:a16="http://schemas.microsoft.com/office/drawing/2014/main" id="{3CFFDA60-ADA6-75E7-81C7-BBD42001B03E}"/>
              </a:ext>
            </a:extLst>
          </p:cNvPr>
          <p:cNvSpPr txBox="1"/>
          <p:nvPr/>
        </p:nvSpPr>
        <p:spPr>
          <a:xfrm>
            <a:off x="1552756" y="5710686"/>
            <a:ext cx="983410" cy="523220"/>
          </a:xfrm>
          <a:prstGeom prst="rect">
            <a:avLst/>
          </a:prstGeom>
          <a:noFill/>
        </p:spPr>
        <p:txBody>
          <a:bodyPr wrap="square" rtlCol="0">
            <a:spAutoFit/>
          </a:bodyPr>
          <a:lstStyle/>
          <a:p>
            <a:r>
              <a:rPr lang="en-US" sz="2800" b="1" dirty="0"/>
              <a:t>2020</a:t>
            </a:r>
          </a:p>
        </p:txBody>
      </p:sp>
    </p:spTree>
    <p:extLst>
      <p:ext uri="{BB962C8B-B14F-4D97-AF65-F5344CB8AC3E}">
        <p14:creationId xmlns:p14="http://schemas.microsoft.com/office/powerpoint/2010/main" val="343443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B324-8154-B460-14B3-321B334025CE}"/>
              </a:ext>
            </a:extLst>
          </p:cNvPr>
          <p:cNvSpPr>
            <a:spLocks noGrp="1"/>
          </p:cNvSpPr>
          <p:nvPr>
            <p:ph type="title"/>
          </p:nvPr>
        </p:nvSpPr>
        <p:spPr/>
        <p:txBody>
          <a:bodyPr/>
          <a:lstStyle/>
          <a:p>
            <a:r>
              <a:rPr lang="en-US" dirty="0">
                <a:solidFill>
                  <a:srgbClr val="C00000"/>
                </a:solidFill>
              </a:rPr>
              <a:t>Hepatitis C infection</a:t>
            </a:r>
          </a:p>
        </p:txBody>
      </p:sp>
      <p:sp>
        <p:nvSpPr>
          <p:cNvPr id="3" name="Content Placeholder 2">
            <a:extLst>
              <a:ext uri="{FF2B5EF4-FFF2-40B4-BE49-F238E27FC236}">
                <a16:creationId xmlns:a16="http://schemas.microsoft.com/office/drawing/2014/main" id="{2236795F-0453-3763-86DD-0C47A2350257}"/>
              </a:ext>
            </a:extLst>
          </p:cNvPr>
          <p:cNvSpPr>
            <a:spLocks noGrp="1"/>
          </p:cNvSpPr>
          <p:nvPr>
            <p:ph idx="1"/>
          </p:nvPr>
        </p:nvSpPr>
        <p:spPr>
          <a:xfrm>
            <a:off x="838200" y="1825624"/>
            <a:ext cx="10515600" cy="4541721"/>
          </a:xfrm>
        </p:spPr>
        <p:txBody>
          <a:bodyPr/>
          <a:lstStyle/>
          <a:p>
            <a:r>
              <a:rPr lang="en-US" sz="2400" b="0" i="0" dirty="0">
                <a:solidFill>
                  <a:srgbClr val="1C1D1F"/>
                </a:solidFill>
                <a:effectLst/>
                <a:highlight>
                  <a:srgbClr val="FFFFFF"/>
                </a:highlight>
                <a:latin typeface="Nunito" pitchFamily="2" charset="0"/>
              </a:rPr>
              <a:t>Symptoms may appear2-12 weeks after infection with the hepatitis C virus, but 70%-80% are asymptomatic. </a:t>
            </a:r>
            <a:endParaRPr lang="en-US" sz="2400" dirty="0">
              <a:solidFill>
                <a:srgbClr val="1C1D1F"/>
              </a:solidFill>
              <a:highlight>
                <a:srgbClr val="FFFFFF"/>
              </a:highlight>
              <a:latin typeface="Nunito" pitchFamily="2" charset="0"/>
            </a:endParaRPr>
          </a:p>
          <a:p>
            <a:r>
              <a:rPr lang="en-US" sz="2400" b="0" i="0" dirty="0">
                <a:solidFill>
                  <a:srgbClr val="1C1D1F"/>
                </a:solidFill>
                <a:effectLst/>
                <a:highlight>
                  <a:srgbClr val="FFFFFF"/>
                </a:highlight>
                <a:latin typeface="Nunito" pitchFamily="2" charset="0"/>
              </a:rPr>
              <a:t>Less than half of people who get hepatitis C are able to clear the virus in the first 6 months after infection without treatment. </a:t>
            </a:r>
          </a:p>
          <a:p>
            <a:r>
              <a:rPr lang="en-US" sz="2400" b="0" i="0" dirty="0">
                <a:solidFill>
                  <a:srgbClr val="1C1D1F"/>
                </a:solidFill>
                <a:effectLst/>
                <a:highlight>
                  <a:srgbClr val="FFFFFF"/>
                </a:highlight>
                <a:latin typeface="Nunito" pitchFamily="2" charset="0"/>
              </a:rPr>
              <a:t>Most people who get infected will develop a chronic lifelong infection. </a:t>
            </a:r>
          </a:p>
          <a:p>
            <a:r>
              <a:rPr lang="en-US" sz="2400" b="0" i="0" dirty="0">
                <a:solidFill>
                  <a:srgbClr val="1C1D1F"/>
                </a:solidFill>
                <a:effectLst/>
                <a:highlight>
                  <a:srgbClr val="FFFFFF"/>
                </a:highlight>
                <a:latin typeface="Nunito" pitchFamily="2" charset="0"/>
              </a:rPr>
              <a:t>Left untreated, chronic hepatitis C can cause serious health problems including liver disease, liver failure, liver cancer, and death. </a:t>
            </a:r>
          </a:p>
          <a:p>
            <a:r>
              <a:rPr lang="en-US" sz="2400" b="0" i="0" dirty="0">
                <a:solidFill>
                  <a:srgbClr val="1C1D1F"/>
                </a:solidFill>
                <a:effectLst/>
                <a:highlight>
                  <a:srgbClr val="FFFFFF"/>
                </a:highlight>
                <a:latin typeface="Nunito" pitchFamily="2" charset="0"/>
              </a:rPr>
              <a:t>Chronic hepatitis C is a leading cause of liver cancer and the leading cause of liver transplants in the United States.</a:t>
            </a:r>
          </a:p>
          <a:p>
            <a:pPr marL="50800" indent="0">
              <a:buNone/>
            </a:pPr>
            <a:r>
              <a:rPr lang="en-US" sz="2400" dirty="0">
                <a:solidFill>
                  <a:srgbClr val="1C1D1F"/>
                </a:solidFill>
                <a:highlight>
                  <a:srgbClr val="FFFFFF"/>
                </a:highlight>
                <a:latin typeface="Nunito" pitchFamily="2" charset="0"/>
              </a:rPr>
              <a:t>                                                                                                        </a:t>
            </a:r>
            <a:r>
              <a:rPr lang="en-US" sz="2400" b="1" dirty="0">
                <a:solidFill>
                  <a:srgbClr val="0000FF"/>
                </a:solidFill>
                <a:highlight>
                  <a:srgbClr val="FFFFFF"/>
                </a:highlight>
                <a:latin typeface="Nunito" pitchFamily="2" charset="0"/>
              </a:rPr>
              <a:t>CDC </a:t>
            </a:r>
            <a:r>
              <a:rPr lang="en-US" sz="2400" dirty="0">
                <a:solidFill>
                  <a:srgbClr val="1C1D1F"/>
                </a:solidFill>
                <a:highlight>
                  <a:srgbClr val="FFFFFF"/>
                </a:highlight>
                <a:latin typeface="Nunito" pitchFamily="2" charset="0"/>
              </a:rPr>
              <a:t>                                                                                                   </a:t>
            </a:r>
            <a:endParaRPr lang="en-US" sz="2400" dirty="0"/>
          </a:p>
        </p:txBody>
      </p:sp>
    </p:spTree>
    <p:extLst>
      <p:ext uri="{BB962C8B-B14F-4D97-AF65-F5344CB8AC3E}">
        <p14:creationId xmlns:p14="http://schemas.microsoft.com/office/powerpoint/2010/main" val="365727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61686EE-07C8-0D4F-B198-9AB6BC338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04" y="367990"/>
            <a:ext cx="11817514" cy="630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6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patitis-c-symptoms-and-progression |">
            <a:extLst>
              <a:ext uri="{FF2B5EF4-FFF2-40B4-BE49-F238E27FC236}">
                <a16:creationId xmlns:a16="http://schemas.microsoft.com/office/drawing/2014/main" id="{A164B7CA-4C92-7F79-6CBC-4F43A2AE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231" y="1282390"/>
            <a:ext cx="6052843" cy="47615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ructure of hepatitis C proteins ...">
            <a:extLst>
              <a:ext uri="{FF2B5EF4-FFF2-40B4-BE49-F238E27FC236}">
                <a16:creationId xmlns:a16="http://schemas.microsoft.com/office/drawing/2014/main" id="{56C520E2-B452-FF19-F9CC-1E3D16243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7" y="1182029"/>
            <a:ext cx="5345536" cy="47615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2F5BCD-F985-EFBC-6E52-0B2E3BEEDE34}"/>
              </a:ext>
            </a:extLst>
          </p:cNvPr>
          <p:cNvSpPr txBox="1"/>
          <p:nvPr/>
        </p:nvSpPr>
        <p:spPr>
          <a:xfrm>
            <a:off x="1548243" y="5675971"/>
            <a:ext cx="2700372" cy="369332"/>
          </a:xfrm>
          <a:prstGeom prst="rect">
            <a:avLst/>
          </a:prstGeom>
          <a:noFill/>
        </p:spPr>
        <p:txBody>
          <a:bodyPr wrap="square" rtlCol="0">
            <a:spAutoFit/>
          </a:bodyPr>
          <a:lstStyle/>
          <a:p>
            <a:r>
              <a:rPr lang="en-US" b="1" dirty="0"/>
              <a:t>Hepatitis C virus (HCV)</a:t>
            </a:r>
          </a:p>
        </p:txBody>
      </p:sp>
      <p:sp>
        <p:nvSpPr>
          <p:cNvPr id="3" name="TextBox 2">
            <a:extLst>
              <a:ext uri="{FF2B5EF4-FFF2-40B4-BE49-F238E27FC236}">
                <a16:creationId xmlns:a16="http://schemas.microsoft.com/office/drawing/2014/main" id="{FE541DFD-7B7E-A484-55CE-530B83AAF5D2}"/>
              </a:ext>
            </a:extLst>
          </p:cNvPr>
          <p:cNvSpPr txBox="1"/>
          <p:nvPr/>
        </p:nvSpPr>
        <p:spPr>
          <a:xfrm>
            <a:off x="7058722" y="5820937"/>
            <a:ext cx="3323063" cy="369332"/>
          </a:xfrm>
          <a:prstGeom prst="rect">
            <a:avLst/>
          </a:prstGeom>
          <a:noFill/>
        </p:spPr>
        <p:txBody>
          <a:bodyPr wrap="square" rtlCol="0">
            <a:spAutoFit/>
          </a:bodyPr>
          <a:lstStyle/>
          <a:p>
            <a:r>
              <a:rPr lang="en-US" b="1" dirty="0"/>
              <a:t>Progression of liver disease</a:t>
            </a:r>
          </a:p>
        </p:txBody>
      </p:sp>
    </p:spTree>
    <p:extLst>
      <p:ext uri="{BB962C8B-B14F-4D97-AF65-F5344CB8AC3E}">
        <p14:creationId xmlns:p14="http://schemas.microsoft.com/office/powerpoint/2010/main" val="337691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C267F61-0173-7C5A-BA0B-4BD72022C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48" y="16581"/>
            <a:ext cx="9196019" cy="684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1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A12FA7-69DF-BAFA-4B9B-0E6EB9C8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Hot topics in Respiratory Illness:</a:t>
            </a:r>
          </a:p>
        </p:txBody>
      </p:sp>
      <p:sp>
        <p:nvSpPr>
          <p:cNvPr id="4" name="TextBox 3">
            <a:extLst>
              <a:ext uri="{FF2B5EF4-FFF2-40B4-BE49-F238E27FC236}">
                <a16:creationId xmlns:a16="http://schemas.microsoft.com/office/drawing/2014/main" id="{98DB094E-4C44-9962-76E4-4E2FB59B9E56}"/>
              </a:ext>
            </a:extLst>
          </p:cNvPr>
          <p:cNvSpPr txBox="1"/>
          <p:nvPr/>
        </p:nvSpPr>
        <p:spPr>
          <a:xfrm>
            <a:off x="2221660" y="1805043"/>
            <a:ext cx="5625082"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prstClr val="white"/>
                </a:solidFill>
                <a:latin typeface="Calibri"/>
              </a:rPr>
              <a:t>Rates of respiratory Illness</a:t>
            </a:r>
          </a:p>
          <a:p>
            <a:pPr marL="342900" indent="-342900">
              <a:buFont typeface="Arial" panose="020B0604020202020204" pitchFamily="34" charset="0"/>
              <a:buChar char="•"/>
            </a:pPr>
            <a:r>
              <a:rPr lang="en-US" sz="2800" dirty="0">
                <a:solidFill>
                  <a:prstClr val="white"/>
                </a:solidFill>
                <a:latin typeface="Calibri"/>
              </a:rPr>
              <a:t>H5N1</a:t>
            </a:r>
          </a:p>
          <a:p>
            <a:pPr marL="342900" indent="-342900">
              <a:buFont typeface="Arial" panose="020B0604020202020204" pitchFamily="34" charset="0"/>
              <a:buChar char="•"/>
            </a:pPr>
            <a:r>
              <a:rPr lang="en-US" sz="2800" dirty="0">
                <a:solidFill>
                  <a:prstClr val="white"/>
                </a:solidFill>
                <a:latin typeface="Calibri"/>
              </a:rPr>
              <a:t>Avian influenza</a:t>
            </a:r>
          </a:p>
          <a:p>
            <a:pPr marL="342900" indent="-342900">
              <a:buFont typeface="Arial" panose="020B0604020202020204" pitchFamily="34" charset="0"/>
              <a:buChar char="•"/>
            </a:pPr>
            <a:r>
              <a:rPr lang="en-US" sz="2800" dirty="0">
                <a:solidFill>
                  <a:prstClr val="white"/>
                </a:solidFill>
                <a:latin typeface="Calibri"/>
              </a:rPr>
              <a:t>Actions for Job Corps centers</a:t>
            </a:r>
          </a:p>
          <a:p>
            <a:pPr marL="342900" indent="-342900">
              <a:buFont typeface="Arial" panose="020B0604020202020204" pitchFamily="34" charset="0"/>
              <a:buChar char="•"/>
            </a:pPr>
            <a:endParaRPr lang="en-US" sz="2800" dirty="0">
              <a:solidFill>
                <a:prstClr val="white"/>
              </a:solidFill>
              <a:latin typeface="Calibri"/>
            </a:endParaRPr>
          </a:p>
        </p:txBody>
      </p:sp>
    </p:spTree>
    <p:extLst>
      <p:ext uri="{BB962C8B-B14F-4D97-AF65-F5344CB8AC3E}">
        <p14:creationId xmlns:p14="http://schemas.microsoft.com/office/powerpoint/2010/main" val="314331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B324-8154-B460-14B3-321B334025CE}"/>
              </a:ext>
            </a:extLst>
          </p:cNvPr>
          <p:cNvSpPr>
            <a:spLocks noGrp="1"/>
          </p:cNvSpPr>
          <p:nvPr>
            <p:ph type="title"/>
          </p:nvPr>
        </p:nvSpPr>
        <p:spPr/>
        <p:txBody>
          <a:bodyPr/>
          <a:lstStyle/>
          <a:p>
            <a:r>
              <a:rPr lang="en-US" dirty="0">
                <a:solidFill>
                  <a:srgbClr val="C00000"/>
                </a:solidFill>
              </a:rPr>
              <a:t>Hepatitis C transmission</a:t>
            </a:r>
          </a:p>
        </p:txBody>
      </p:sp>
      <p:sp>
        <p:nvSpPr>
          <p:cNvPr id="3" name="Content Placeholder 2">
            <a:extLst>
              <a:ext uri="{FF2B5EF4-FFF2-40B4-BE49-F238E27FC236}">
                <a16:creationId xmlns:a16="http://schemas.microsoft.com/office/drawing/2014/main" id="{2236795F-0453-3763-86DD-0C47A2350257}"/>
              </a:ext>
            </a:extLst>
          </p:cNvPr>
          <p:cNvSpPr>
            <a:spLocks noGrp="1"/>
          </p:cNvSpPr>
          <p:nvPr>
            <p:ph idx="1"/>
          </p:nvPr>
        </p:nvSpPr>
        <p:spPr/>
        <p:txBody>
          <a:bodyPr/>
          <a:lstStyle/>
          <a:p>
            <a:pPr algn="l"/>
            <a:r>
              <a:rPr lang="en-US" b="0" i="0" dirty="0">
                <a:solidFill>
                  <a:srgbClr val="000000"/>
                </a:solidFill>
                <a:effectLst/>
                <a:highlight>
                  <a:srgbClr val="FFFFFF"/>
                </a:highlight>
                <a:latin typeface="Open Sans" panose="020B0606030504020204" pitchFamily="34" charset="0"/>
              </a:rPr>
              <a:t>HCV transmission is bloodborne and most often involves exposure to contaminated needles or syringes, or receipt of blood or blood products that have not been screened for HCV. </a:t>
            </a:r>
          </a:p>
          <a:p>
            <a:pPr algn="l"/>
            <a:r>
              <a:rPr lang="en-US" b="0" i="0" dirty="0">
                <a:solidFill>
                  <a:srgbClr val="000000"/>
                </a:solidFill>
                <a:effectLst/>
                <a:highlight>
                  <a:srgbClr val="FFFFFF"/>
                </a:highlight>
                <a:latin typeface="Open Sans" panose="020B0606030504020204" pitchFamily="34" charset="0"/>
              </a:rPr>
              <a:t>Although infrequent, HCV can be transmitted through other procedures that involve blood exposure (e.g., tattooing, during sexual contact, perinatally from mother to child).</a:t>
            </a:r>
          </a:p>
          <a:p>
            <a:pPr marL="50800" indent="0">
              <a:buNone/>
            </a:pPr>
            <a:endParaRPr lang="en-US" dirty="0"/>
          </a:p>
        </p:txBody>
      </p:sp>
    </p:spTree>
    <p:extLst>
      <p:ext uri="{BB962C8B-B14F-4D97-AF65-F5344CB8AC3E}">
        <p14:creationId xmlns:p14="http://schemas.microsoft.com/office/powerpoint/2010/main" val="3506964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4185-DF84-448F-A9BB-2F6D19A3B783}"/>
              </a:ext>
            </a:extLst>
          </p:cNvPr>
          <p:cNvSpPr>
            <a:spLocks noGrp="1"/>
          </p:cNvSpPr>
          <p:nvPr>
            <p:ph type="title"/>
          </p:nvPr>
        </p:nvSpPr>
        <p:spPr/>
        <p:txBody>
          <a:bodyPr/>
          <a:lstStyle/>
          <a:p>
            <a:r>
              <a:rPr lang="en-US" dirty="0">
                <a:solidFill>
                  <a:srgbClr val="C00000"/>
                </a:solidFill>
              </a:rPr>
              <a:t>Hepatitis C screening - CDC</a:t>
            </a:r>
          </a:p>
        </p:txBody>
      </p:sp>
      <p:sp>
        <p:nvSpPr>
          <p:cNvPr id="3" name="Content Placeholder 2">
            <a:extLst>
              <a:ext uri="{FF2B5EF4-FFF2-40B4-BE49-F238E27FC236}">
                <a16:creationId xmlns:a16="http://schemas.microsoft.com/office/drawing/2014/main" id="{F0E24239-C31E-E3F9-79C3-3899B3FA72EC}"/>
              </a:ext>
            </a:extLst>
          </p:cNvPr>
          <p:cNvSpPr>
            <a:spLocks noGrp="1"/>
          </p:cNvSpPr>
          <p:nvPr>
            <p:ph idx="1"/>
          </p:nvPr>
        </p:nvSpPr>
        <p:spPr/>
        <p:txBody>
          <a:bodyPr/>
          <a:lstStyle/>
          <a:p>
            <a:r>
              <a:rPr lang="en-US" b="0" dirty="0">
                <a:effectLst/>
              </a:rPr>
              <a:t>CDC recommends that all adults 18 and older and all pregnant people get screened for hepatitis C at least once in their lifetime and during each pregnancy, respectively.  </a:t>
            </a:r>
          </a:p>
          <a:p>
            <a:r>
              <a:rPr lang="en-US" b="0" dirty="0">
                <a:effectLst/>
              </a:rPr>
              <a:t>CDC also recommends that certain high-risk groups get tested more frequently. These groups include:</a:t>
            </a:r>
          </a:p>
          <a:p>
            <a:pPr lvl="1">
              <a:buFont typeface="Courier New" panose="02070309020205020404" pitchFamily="49" charset="0"/>
              <a:buChar char="o"/>
            </a:pPr>
            <a:r>
              <a:rPr lang="en-US" sz="2800" b="0" i="0" dirty="0">
                <a:solidFill>
                  <a:srgbClr val="40001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People who inject drugs, or have injected drugs in the past</a:t>
            </a:r>
          </a:p>
          <a:p>
            <a:pPr lvl="1">
              <a:buFont typeface="Courier New" panose="02070309020205020404" pitchFamily="49" charset="0"/>
              <a:buChar char="o"/>
            </a:pPr>
            <a:r>
              <a:rPr lang="en-US" sz="2800" b="0" i="0" dirty="0">
                <a:solidFill>
                  <a:srgbClr val="40001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People with HIV infection</a:t>
            </a:r>
          </a:p>
          <a:p>
            <a:pPr lvl="1">
              <a:buFont typeface="Courier New" panose="02070309020205020404" pitchFamily="49" charset="0"/>
              <a:buChar char="o"/>
            </a:pPr>
            <a:r>
              <a:rPr lang="en-US" sz="2800" b="0" i="0" dirty="0">
                <a:solidFill>
                  <a:srgbClr val="40001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People with liver disease, abnormal liver tests, or who are on hemodialysis</a:t>
            </a:r>
          </a:p>
          <a:p>
            <a:pPr marL="50800" indent="0">
              <a:buNone/>
            </a:pPr>
            <a:br>
              <a:rPr lang="en-US" dirty="0">
                <a:effectLst/>
              </a:rPr>
            </a:br>
            <a:endParaRPr lang="en-US" dirty="0"/>
          </a:p>
        </p:txBody>
      </p:sp>
    </p:spTree>
    <p:extLst>
      <p:ext uri="{BB962C8B-B14F-4D97-AF65-F5344CB8AC3E}">
        <p14:creationId xmlns:p14="http://schemas.microsoft.com/office/powerpoint/2010/main" val="1212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08D27-2154-F5E7-208B-492D66712461}"/>
              </a:ext>
            </a:extLst>
          </p:cNvPr>
          <p:cNvPicPr>
            <a:picLocks noChangeAspect="1"/>
          </p:cNvPicPr>
          <p:nvPr/>
        </p:nvPicPr>
        <p:blipFill>
          <a:blip r:embed="rId2"/>
          <a:stretch>
            <a:fillRect/>
          </a:stretch>
        </p:blipFill>
        <p:spPr>
          <a:xfrm>
            <a:off x="655023" y="0"/>
            <a:ext cx="6086929" cy="6858000"/>
          </a:xfrm>
          <a:prstGeom prst="rect">
            <a:avLst/>
          </a:prstGeom>
        </p:spPr>
      </p:pic>
      <p:sp>
        <p:nvSpPr>
          <p:cNvPr id="7" name="TextBox 6">
            <a:extLst>
              <a:ext uri="{FF2B5EF4-FFF2-40B4-BE49-F238E27FC236}">
                <a16:creationId xmlns:a16="http://schemas.microsoft.com/office/drawing/2014/main" id="{FB5E0D06-2BFF-43CB-C580-995827DACB99}"/>
              </a:ext>
            </a:extLst>
          </p:cNvPr>
          <p:cNvSpPr txBox="1"/>
          <p:nvPr/>
        </p:nvSpPr>
        <p:spPr>
          <a:xfrm>
            <a:off x="7783551" y="5185316"/>
            <a:ext cx="3523786" cy="1200329"/>
          </a:xfrm>
          <a:prstGeom prst="rect">
            <a:avLst/>
          </a:prstGeom>
          <a:noFill/>
        </p:spPr>
        <p:txBody>
          <a:bodyPr wrap="square">
            <a:spAutoFit/>
          </a:bodyPr>
          <a:lstStyle/>
          <a:p>
            <a:r>
              <a:rPr lang="en-US" b="0" i="0" dirty="0">
                <a:solidFill>
                  <a:srgbClr val="212121"/>
                </a:solidFill>
                <a:effectLst/>
                <a:highlight>
                  <a:srgbClr val="FFFFFF"/>
                </a:highlight>
                <a:latin typeface="Arial" panose="020B0604020202020204" pitchFamily="34" charset="0"/>
              </a:rPr>
              <a:t>Source: CDC. Testing for HCV infection: An update of guidance for clinicians and laboratorians. MMWR 2013;62(18)</a:t>
            </a:r>
            <a:endParaRPr lang="en-US" dirty="0"/>
          </a:p>
        </p:txBody>
      </p:sp>
      <p:pic>
        <p:nvPicPr>
          <p:cNvPr id="1026" name="Picture 2" descr="Viral Hepatitis Surveillance and Case ...">
            <a:extLst>
              <a:ext uri="{FF2B5EF4-FFF2-40B4-BE49-F238E27FC236}">
                <a16:creationId xmlns:a16="http://schemas.microsoft.com/office/drawing/2014/main" id="{E9AAAC7B-CE14-D32A-7816-7280BC3F1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572" y="836341"/>
            <a:ext cx="4718638" cy="304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15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4185-DF84-448F-A9BB-2F6D19A3B783}"/>
              </a:ext>
            </a:extLst>
          </p:cNvPr>
          <p:cNvSpPr>
            <a:spLocks noGrp="1"/>
          </p:cNvSpPr>
          <p:nvPr>
            <p:ph type="title"/>
          </p:nvPr>
        </p:nvSpPr>
        <p:spPr/>
        <p:txBody>
          <a:bodyPr/>
          <a:lstStyle/>
          <a:p>
            <a:r>
              <a:rPr lang="en-US" dirty="0">
                <a:solidFill>
                  <a:srgbClr val="C00000"/>
                </a:solidFill>
              </a:rPr>
              <a:t>Hepatitis C screening – New York state</a:t>
            </a:r>
          </a:p>
        </p:txBody>
      </p:sp>
      <p:sp>
        <p:nvSpPr>
          <p:cNvPr id="3" name="Content Placeholder 2">
            <a:extLst>
              <a:ext uri="{FF2B5EF4-FFF2-40B4-BE49-F238E27FC236}">
                <a16:creationId xmlns:a16="http://schemas.microsoft.com/office/drawing/2014/main" id="{F0E24239-C31E-E3F9-79C3-3899B3FA72EC}"/>
              </a:ext>
            </a:extLst>
          </p:cNvPr>
          <p:cNvSpPr>
            <a:spLocks noGrp="1"/>
          </p:cNvSpPr>
          <p:nvPr>
            <p:ph idx="1"/>
          </p:nvPr>
        </p:nvSpPr>
        <p:spPr>
          <a:xfrm>
            <a:off x="838200" y="1825625"/>
            <a:ext cx="10515600" cy="4667250"/>
          </a:xfrm>
        </p:spPr>
        <p:txBody>
          <a:bodyPr/>
          <a:lstStyle/>
          <a:p>
            <a:r>
              <a:rPr lang="en-US" dirty="0"/>
              <a:t>New York State legislation requiring universal hepatitis C screening went into effect May 3, 2024.</a:t>
            </a:r>
          </a:p>
          <a:p>
            <a:r>
              <a:rPr lang="en-US" dirty="0"/>
              <a:t>Every individual age eighteen and older be offered a hepatitis C screening test. </a:t>
            </a:r>
          </a:p>
          <a:p>
            <a:r>
              <a:rPr lang="en-US" dirty="0"/>
              <a:t>Every individual younger than eighteen, if there is evidence or indication of risk activity, be offered a hepatitis C screening test.</a:t>
            </a:r>
          </a:p>
          <a:p>
            <a:r>
              <a:rPr lang="en-US" dirty="0"/>
              <a:t>Every physician or practitioner caring for a pregnant person shall order a hepatitis C screening test and record the hepatitis C test results prominently in the pregnant person's medical record at or before the time of hospital admission for delivery. </a:t>
            </a:r>
          </a:p>
        </p:txBody>
      </p:sp>
    </p:spTree>
    <p:extLst>
      <p:ext uri="{BB962C8B-B14F-4D97-AF65-F5344CB8AC3E}">
        <p14:creationId xmlns:p14="http://schemas.microsoft.com/office/powerpoint/2010/main" val="1951975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4185-DF84-448F-A9BB-2F6D19A3B783}"/>
              </a:ext>
            </a:extLst>
          </p:cNvPr>
          <p:cNvSpPr>
            <a:spLocks noGrp="1"/>
          </p:cNvSpPr>
          <p:nvPr>
            <p:ph type="title"/>
          </p:nvPr>
        </p:nvSpPr>
        <p:spPr/>
        <p:txBody>
          <a:bodyPr/>
          <a:lstStyle/>
          <a:p>
            <a:r>
              <a:rPr lang="en-US" dirty="0">
                <a:solidFill>
                  <a:srgbClr val="C00000"/>
                </a:solidFill>
              </a:rPr>
              <a:t>Guidance for New York state JC centers</a:t>
            </a:r>
          </a:p>
        </p:txBody>
      </p:sp>
      <p:sp>
        <p:nvSpPr>
          <p:cNvPr id="3" name="Content Placeholder 2">
            <a:extLst>
              <a:ext uri="{FF2B5EF4-FFF2-40B4-BE49-F238E27FC236}">
                <a16:creationId xmlns:a16="http://schemas.microsoft.com/office/drawing/2014/main" id="{F0E24239-C31E-E3F9-79C3-3899B3FA72EC}"/>
              </a:ext>
            </a:extLst>
          </p:cNvPr>
          <p:cNvSpPr>
            <a:spLocks noGrp="1"/>
          </p:cNvSpPr>
          <p:nvPr>
            <p:ph idx="1"/>
          </p:nvPr>
        </p:nvSpPr>
        <p:spPr>
          <a:xfrm>
            <a:off x="838200" y="1825625"/>
            <a:ext cx="10515600" cy="4667250"/>
          </a:xfrm>
        </p:spPr>
        <p:txBody>
          <a:bodyPr/>
          <a:lstStyle/>
          <a:p>
            <a:r>
              <a:rPr lang="en-US" dirty="0"/>
              <a:t>Job Corps centers in New York state should </a:t>
            </a:r>
            <a:r>
              <a:rPr lang="en-US" b="1" u="sng" dirty="0"/>
              <a:t>not</a:t>
            </a:r>
            <a:r>
              <a:rPr lang="en-US" dirty="0"/>
              <a:t> initiate universal screening for hepatitis C among students at this time.</a:t>
            </a:r>
          </a:p>
          <a:p>
            <a:r>
              <a:rPr lang="en-US" dirty="0"/>
              <a:t>Guidance will be provided by the national Office of Job Corps once policy has been established.</a:t>
            </a:r>
          </a:p>
        </p:txBody>
      </p:sp>
    </p:spTree>
    <p:extLst>
      <p:ext uri="{BB962C8B-B14F-4D97-AF65-F5344CB8AC3E}">
        <p14:creationId xmlns:p14="http://schemas.microsoft.com/office/powerpoint/2010/main" val="3963757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B324-8154-B460-14B3-321B334025CE}"/>
              </a:ext>
            </a:extLst>
          </p:cNvPr>
          <p:cNvSpPr>
            <a:spLocks noGrp="1"/>
          </p:cNvSpPr>
          <p:nvPr>
            <p:ph type="title"/>
          </p:nvPr>
        </p:nvSpPr>
        <p:spPr/>
        <p:txBody>
          <a:bodyPr/>
          <a:lstStyle/>
          <a:p>
            <a:r>
              <a:rPr lang="en-US" dirty="0">
                <a:solidFill>
                  <a:srgbClr val="C00000"/>
                </a:solidFill>
              </a:rPr>
              <a:t>Hepatitis C prevention</a:t>
            </a:r>
          </a:p>
        </p:txBody>
      </p:sp>
      <p:sp>
        <p:nvSpPr>
          <p:cNvPr id="3" name="Content Placeholder 2">
            <a:extLst>
              <a:ext uri="{FF2B5EF4-FFF2-40B4-BE49-F238E27FC236}">
                <a16:creationId xmlns:a16="http://schemas.microsoft.com/office/drawing/2014/main" id="{2236795F-0453-3763-86DD-0C47A2350257}"/>
              </a:ext>
            </a:extLst>
          </p:cNvPr>
          <p:cNvSpPr>
            <a:spLocks noGrp="1"/>
          </p:cNvSpPr>
          <p:nvPr>
            <p:ph idx="1"/>
          </p:nvPr>
        </p:nvSpPr>
        <p:spPr>
          <a:xfrm>
            <a:off x="838200" y="1825625"/>
            <a:ext cx="10515600" cy="4508268"/>
          </a:xfrm>
        </p:spPr>
        <p:txBody>
          <a:bodyPr/>
          <a:lstStyle/>
          <a:p>
            <a:pPr marL="50800" indent="0" algn="l">
              <a:buNone/>
            </a:pPr>
            <a:r>
              <a:rPr lang="en-US" sz="2400" dirty="0">
                <a:solidFill>
                  <a:srgbClr val="1C1D1F"/>
                </a:solidFill>
                <a:highlight>
                  <a:srgbClr val="FFFFFF"/>
                </a:highlight>
                <a:latin typeface="Arial" panose="020B0604020202020204" pitchFamily="34" charset="0"/>
                <a:cs typeface="Arial" panose="020B0604020202020204" pitchFamily="34" charset="0"/>
              </a:rPr>
              <a:t>A</a:t>
            </a:r>
            <a:r>
              <a:rPr lang="en-US" sz="2400" b="0" i="0" dirty="0">
                <a:solidFill>
                  <a:srgbClr val="1C1D1F"/>
                </a:solidFill>
                <a:effectLst/>
                <a:highlight>
                  <a:srgbClr val="FFFFFF"/>
                </a:highlight>
                <a:latin typeface="Arial" panose="020B0604020202020204" pitchFamily="34" charset="0"/>
                <a:cs typeface="Arial" panose="020B0604020202020204" pitchFamily="34" charset="0"/>
              </a:rPr>
              <a:t>voiding behaviors that can spread the disease, including:</a:t>
            </a:r>
          </a:p>
          <a:p>
            <a:pPr lvl="1">
              <a:buFont typeface="Courier New" panose="02070309020205020404" pitchFamily="49" charset="0"/>
              <a:buChar char="o"/>
            </a:pPr>
            <a:r>
              <a:rPr lang="en-US" b="0" i="0" dirty="0">
                <a:solidFill>
                  <a:srgbClr val="1C1D1F"/>
                </a:solidFill>
                <a:effectLst/>
                <a:highlight>
                  <a:srgbClr val="FFFFFF"/>
                </a:highlight>
                <a:latin typeface="Arial" panose="020B0604020202020204" pitchFamily="34" charset="0"/>
                <a:cs typeface="Arial" panose="020B0604020202020204" pitchFamily="34" charset="0"/>
              </a:rPr>
              <a:t>Sharing needles, syringes, or other drug equipment.</a:t>
            </a:r>
          </a:p>
          <a:p>
            <a:pPr lvl="1">
              <a:buFont typeface="Courier New" panose="02070309020205020404" pitchFamily="49" charset="0"/>
              <a:buChar char="o"/>
            </a:pPr>
            <a:r>
              <a:rPr lang="en-US" b="0" i="0" dirty="0">
                <a:solidFill>
                  <a:srgbClr val="1C1D1F"/>
                </a:solidFill>
                <a:effectLst/>
                <a:highlight>
                  <a:srgbClr val="FFFFFF"/>
                </a:highlight>
                <a:latin typeface="Arial" panose="020B0604020202020204" pitchFamily="34" charset="0"/>
                <a:cs typeface="Arial" panose="020B0604020202020204" pitchFamily="34" charset="0"/>
              </a:rPr>
              <a:t>Practicing poor or unsanitary procedures in health care facilities.</a:t>
            </a:r>
          </a:p>
          <a:p>
            <a:pPr lvl="1">
              <a:buFont typeface="Courier New" panose="02070309020205020404" pitchFamily="49" charset="0"/>
              <a:buChar char="o"/>
            </a:pPr>
            <a:r>
              <a:rPr lang="en-US" b="0" i="0" dirty="0">
                <a:solidFill>
                  <a:srgbClr val="1C1D1F"/>
                </a:solidFill>
                <a:effectLst/>
                <a:highlight>
                  <a:srgbClr val="FFFFFF"/>
                </a:highlight>
                <a:latin typeface="Arial" panose="020B0604020202020204" pitchFamily="34" charset="0"/>
                <a:cs typeface="Arial" panose="020B0604020202020204" pitchFamily="34" charset="0"/>
              </a:rPr>
              <a:t>Engaging in sexual activity with a person who is infected with HCV.</a:t>
            </a:r>
          </a:p>
          <a:p>
            <a:pPr lvl="1">
              <a:buFont typeface="Courier New" panose="02070309020205020404" pitchFamily="49" charset="0"/>
              <a:buChar char="o"/>
            </a:pPr>
            <a:r>
              <a:rPr lang="en-US" b="0" i="0" dirty="0">
                <a:solidFill>
                  <a:srgbClr val="1C1D1F"/>
                </a:solidFill>
                <a:effectLst/>
                <a:highlight>
                  <a:srgbClr val="FFFFFF"/>
                </a:highlight>
                <a:latin typeface="Arial" panose="020B0604020202020204" pitchFamily="34" charset="0"/>
                <a:cs typeface="Arial" panose="020B0604020202020204" pitchFamily="34" charset="0"/>
              </a:rPr>
              <a:t>Getting unregulated tattoos or body piercings.</a:t>
            </a:r>
          </a:p>
          <a:p>
            <a:pPr lvl="1">
              <a:buFont typeface="Courier New" panose="02070309020205020404" pitchFamily="49" charset="0"/>
              <a:buChar char="o"/>
            </a:pPr>
            <a:r>
              <a:rPr lang="en-US" b="0" i="0" dirty="0">
                <a:solidFill>
                  <a:srgbClr val="1C1D1F"/>
                </a:solidFill>
                <a:effectLst/>
                <a:highlight>
                  <a:srgbClr val="FFFFFF"/>
                </a:highlight>
                <a:latin typeface="Arial" panose="020B0604020202020204" pitchFamily="34" charset="0"/>
                <a:cs typeface="Arial" panose="020B0604020202020204" pitchFamily="34" charset="0"/>
              </a:rPr>
              <a:t>Receiving a blood transfusion or organ transplant from a donor with HCV infection.</a:t>
            </a:r>
          </a:p>
          <a:p>
            <a:r>
              <a:rPr lang="en-US" sz="2400" dirty="0">
                <a:latin typeface="Arial" panose="020B0604020202020204" pitchFamily="34" charset="0"/>
                <a:cs typeface="Arial" panose="020B0604020202020204" pitchFamily="34" charset="0"/>
              </a:rPr>
              <a:t>No vaccine to prevent hepatitis C, but all with HCV infection should be immunized against hepatitis A </a:t>
            </a:r>
            <a:r>
              <a:rPr lang="en-US" sz="2400" u="sng" dirty="0">
                <a:latin typeface="Arial" panose="020B0604020202020204" pitchFamily="34" charset="0"/>
                <a:cs typeface="Arial" panose="020B0604020202020204" pitchFamily="34" charset="0"/>
              </a:rPr>
              <a:t>and</a:t>
            </a:r>
            <a:r>
              <a:rPr lang="en-US" sz="2400" dirty="0">
                <a:latin typeface="Arial" panose="020B0604020202020204" pitchFamily="34" charset="0"/>
                <a:cs typeface="Arial" panose="020B0604020202020204" pitchFamily="34" charset="0"/>
              </a:rPr>
              <a:t> hepatitis B.</a:t>
            </a:r>
          </a:p>
          <a:p>
            <a:r>
              <a:rPr lang="en-US" sz="2400" dirty="0">
                <a:latin typeface="Arial" panose="020B0604020202020204" pitchFamily="34" charset="0"/>
                <a:cs typeface="Arial" panose="020B0604020202020204" pitchFamily="34" charset="0"/>
              </a:rPr>
              <a:t>Costly antiviral medications taken for 8-12 weeks can cure HCV infection (95%+).</a:t>
            </a:r>
          </a:p>
        </p:txBody>
      </p:sp>
    </p:spTree>
    <p:extLst>
      <p:ext uri="{BB962C8B-B14F-4D97-AF65-F5344CB8AC3E}">
        <p14:creationId xmlns:p14="http://schemas.microsoft.com/office/powerpoint/2010/main" val="734508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B324-8154-B460-14B3-321B334025CE}"/>
              </a:ext>
            </a:extLst>
          </p:cNvPr>
          <p:cNvSpPr>
            <a:spLocks noGrp="1"/>
          </p:cNvSpPr>
          <p:nvPr>
            <p:ph type="title"/>
          </p:nvPr>
        </p:nvSpPr>
        <p:spPr/>
        <p:txBody>
          <a:bodyPr/>
          <a:lstStyle/>
          <a:p>
            <a:r>
              <a:rPr lang="en-US" dirty="0">
                <a:solidFill>
                  <a:srgbClr val="C00000"/>
                </a:solidFill>
              </a:rPr>
              <a:t>Hepatitis C treatment</a:t>
            </a:r>
          </a:p>
        </p:txBody>
      </p:sp>
      <p:sp>
        <p:nvSpPr>
          <p:cNvPr id="3" name="Content Placeholder 2">
            <a:extLst>
              <a:ext uri="{FF2B5EF4-FFF2-40B4-BE49-F238E27FC236}">
                <a16:creationId xmlns:a16="http://schemas.microsoft.com/office/drawing/2014/main" id="{2236795F-0453-3763-86DD-0C47A2350257}"/>
              </a:ext>
            </a:extLst>
          </p:cNvPr>
          <p:cNvSpPr>
            <a:spLocks noGrp="1"/>
          </p:cNvSpPr>
          <p:nvPr>
            <p:ph idx="1"/>
          </p:nvPr>
        </p:nvSpPr>
        <p:spPr/>
        <p:txBody>
          <a:bodyPr/>
          <a:lstStyle/>
          <a:p>
            <a:r>
              <a:rPr lang="en-US" b="0" i="0" dirty="0">
                <a:solidFill>
                  <a:schemeClr val="tx1"/>
                </a:solidFill>
                <a:effectLst/>
                <a:highlight>
                  <a:srgbClr val="F7F8F9"/>
                </a:highlight>
                <a:latin typeface="Google Sans"/>
              </a:rPr>
              <a:t>The cost of hepatitis C treatment varies depending on the type of drug. An 8- to 12-week course can range from </a:t>
            </a:r>
            <a:r>
              <a:rPr lang="en-US" b="0" i="0" dirty="0">
                <a:solidFill>
                  <a:schemeClr val="tx1"/>
                </a:solidFill>
                <a:effectLst/>
                <a:latin typeface="Google Sans"/>
              </a:rPr>
              <a:t>$23,000–$95,000 or higher without insurance.</a:t>
            </a:r>
          </a:p>
          <a:p>
            <a:pPr marL="50800" indent="0">
              <a:buNone/>
            </a:pPr>
            <a:r>
              <a:rPr lang="en-US" b="0" i="0" dirty="0">
                <a:solidFill>
                  <a:schemeClr val="tx1"/>
                </a:solidFill>
                <a:effectLst/>
                <a:highlight>
                  <a:srgbClr val="FFFFFF"/>
                </a:highlight>
                <a:latin typeface="Google Sans"/>
              </a:rPr>
              <a:t>Some examples of drug costs include:</a:t>
            </a:r>
          </a:p>
          <a:p>
            <a:pPr algn="l">
              <a:buFont typeface="Arial" panose="020B0604020202020204" pitchFamily="34" charset="0"/>
              <a:buChar char="•"/>
            </a:pPr>
            <a:r>
              <a:rPr lang="en-US" b="0" i="0" dirty="0">
                <a:solidFill>
                  <a:schemeClr val="tx1"/>
                </a:solidFill>
                <a:effectLst/>
                <a:highlight>
                  <a:srgbClr val="FFFFFF"/>
                </a:highlight>
                <a:latin typeface="Google Sans"/>
              </a:rPr>
              <a:t>Sovaldi: $1,000 per pill, or $84,000 for a 12-week course</a:t>
            </a:r>
          </a:p>
          <a:p>
            <a:pPr algn="l">
              <a:buFont typeface="Arial" panose="020B0604020202020204" pitchFamily="34" charset="0"/>
              <a:buChar char="•"/>
            </a:pPr>
            <a:r>
              <a:rPr lang="en-US" b="0" i="0" dirty="0">
                <a:solidFill>
                  <a:schemeClr val="tx1"/>
                </a:solidFill>
                <a:effectLst/>
                <a:highlight>
                  <a:srgbClr val="FFFFFF"/>
                </a:highlight>
                <a:latin typeface="Google Sans"/>
              </a:rPr>
              <a:t>Harvoni: $94,500 for a 12-week course</a:t>
            </a:r>
          </a:p>
          <a:p>
            <a:pPr algn="l">
              <a:buFont typeface="Arial" panose="020B0604020202020204" pitchFamily="34" charset="0"/>
              <a:buChar char="•"/>
            </a:pPr>
            <a:r>
              <a:rPr lang="en-US" b="0" i="0" dirty="0" err="1">
                <a:solidFill>
                  <a:schemeClr val="tx1"/>
                </a:solidFill>
                <a:effectLst/>
                <a:highlight>
                  <a:srgbClr val="FFFFFF"/>
                </a:highlight>
                <a:latin typeface="Google Sans"/>
              </a:rPr>
              <a:t>Technivie</a:t>
            </a:r>
            <a:r>
              <a:rPr lang="en-US" b="0" i="0" dirty="0">
                <a:solidFill>
                  <a:schemeClr val="tx1"/>
                </a:solidFill>
                <a:effectLst/>
                <a:highlight>
                  <a:srgbClr val="FFFFFF"/>
                </a:highlight>
                <a:latin typeface="Google Sans"/>
              </a:rPr>
              <a:t>: $76,653 for a 12-week course</a:t>
            </a:r>
          </a:p>
          <a:p>
            <a:pPr algn="l">
              <a:buFont typeface="Arial" panose="020B0604020202020204" pitchFamily="34" charset="0"/>
              <a:buChar char="•"/>
            </a:pPr>
            <a:r>
              <a:rPr lang="en-US" b="0" i="0" dirty="0" err="1">
                <a:solidFill>
                  <a:schemeClr val="tx1"/>
                </a:solidFill>
                <a:effectLst/>
                <a:highlight>
                  <a:srgbClr val="FFFFFF"/>
                </a:highlight>
                <a:latin typeface="Google Sans"/>
              </a:rPr>
              <a:t>Zepatier</a:t>
            </a:r>
            <a:r>
              <a:rPr lang="en-US" b="0" i="0" dirty="0">
                <a:solidFill>
                  <a:schemeClr val="tx1"/>
                </a:solidFill>
                <a:effectLst/>
                <a:highlight>
                  <a:srgbClr val="FFFFFF"/>
                </a:highlight>
                <a:latin typeface="Google Sans"/>
              </a:rPr>
              <a:t>: $54,600 for a 12-week course</a:t>
            </a:r>
          </a:p>
          <a:p>
            <a:pPr algn="l">
              <a:buFont typeface="Arial" panose="020B0604020202020204" pitchFamily="34" charset="0"/>
              <a:buChar char="•"/>
            </a:pPr>
            <a:r>
              <a:rPr lang="en-US" b="0" i="0" dirty="0" err="1">
                <a:solidFill>
                  <a:schemeClr val="tx1"/>
                </a:solidFill>
                <a:effectLst/>
                <a:highlight>
                  <a:srgbClr val="FFFFFF"/>
                </a:highlight>
                <a:latin typeface="Google Sans"/>
              </a:rPr>
              <a:t>Mavyret</a:t>
            </a:r>
            <a:r>
              <a:rPr lang="en-US" b="0" i="0" dirty="0">
                <a:solidFill>
                  <a:schemeClr val="tx1"/>
                </a:solidFill>
                <a:effectLst/>
                <a:highlight>
                  <a:srgbClr val="FFFFFF"/>
                </a:highlight>
                <a:latin typeface="Google Sans"/>
              </a:rPr>
              <a:t>: $39,600 for a 12-week course</a:t>
            </a:r>
          </a:p>
          <a:p>
            <a:endParaRPr lang="en-US" dirty="0"/>
          </a:p>
        </p:txBody>
      </p:sp>
    </p:spTree>
    <p:extLst>
      <p:ext uri="{BB962C8B-B14F-4D97-AF65-F5344CB8AC3E}">
        <p14:creationId xmlns:p14="http://schemas.microsoft.com/office/powerpoint/2010/main" val="3586207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D9C2-FBCD-AECD-4194-2A2E96BDE7E4}"/>
              </a:ext>
            </a:extLst>
          </p:cNvPr>
          <p:cNvSpPr>
            <a:spLocks noGrp="1"/>
          </p:cNvSpPr>
          <p:nvPr>
            <p:ph type="title"/>
          </p:nvPr>
        </p:nvSpPr>
        <p:spPr/>
        <p:txBody>
          <a:bodyPr/>
          <a:lstStyle/>
          <a:p>
            <a:r>
              <a:rPr lang="en-US" sz="3200" i="0" dirty="0">
                <a:solidFill>
                  <a:srgbClr val="C00000"/>
                </a:solidFill>
                <a:effectLst/>
                <a:highlight>
                  <a:srgbClr val="FFFFFF"/>
                </a:highlight>
                <a:latin typeface="Aptos" panose="020B0004020202020204" pitchFamily="34" charset="0"/>
              </a:rPr>
              <a:t>Job Accommodation Network (JAN) Webinar</a:t>
            </a:r>
            <a:r>
              <a:rPr lang="en-US" sz="3200" dirty="0">
                <a:solidFill>
                  <a:srgbClr val="C00000"/>
                </a:solidFill>
              </a:rPr>
              <a:t> tomorrow</a:t>
            </a:r>
          </a:p>
        </p:txBody>
      </p:sp>
      <p:sp>
        <p:nvSpPr>
          <p:cNvPr id="3" name="Content Placeholder 2">
            <a:extLst>
              <a:ext uri="{FF2B5EF4-FFF2-40B4-BE49-F238E27FC236}">
                <a16:creationId xmlns:a16="http://schemas.microsoft.com/office/drawing/2014/main" id="{62FE1C0D-DAB5-09E5-DEA7-C961675438AF}"/>
              </a:ext>
            </a:extLst>
          </p:cNvPr>
          <p:cNvSpPr>
            <a:spLocks noGrp="1"/>
          </p:cNvSpPr>
          <p:nvPr>
            <p:ph idx="1"/>
          </p:nvPr>
        </p:nvSpPr>
        <p:spPr/>
        <p:txBody>
          <a:bodyPr/>
          <a:lstStyle/>
          <a:p>
            <a:pPr marL="50800" indent="0" algn="l" fontAlgn="base">
              <a:buNone/>
            </a:pPr>
            <a:r>
              <a:rPr lang="en-US" sz="2400" b="1" i="0" dirty="0">
                <a:solidFill>
                  <a:srgbClr val="3027D9"/>
                </a:solidFill>
                <a:effectLst/>
                <a:highlight>
                  <a:srgbClr val="FFFFFF"/>
                </a:highlight>
                <a:latin typeface="Aptos" panose="020B0004020202020204" pitchFamily="34" charset="0"/>
              </a:rPr>
              <a:t>THURSDAY, JUNE 27</a:t>
            </a:r>
            <a:r>
              <a:rPr lang="en-US" sz="2400" b="1" i="0" baseline="30000" dirty="0">
                <a:solidFill>
                  <a:srgbClr val="3027D9"/>
                </a:solidFill>
                <a:effectLst/>
                <a:highlight>
                  <a:srgbClr val="FFFFFF"/>
                </a:highlight>
                <a:latin typeface="Aptos" panose="020B0004020202020204" pitchFamily="34" charset="0"/>
              </a:rPr>
              <a:t>th</a:t>
            </a:r>
            <a:r>
              <a:rPr lang="en-US" sz="2400" b="1" i="0" dirty="0">
                <a:solidFill>
                  <a:srgbClr val="3027D9"/>
                </a:solidFill>
                <a:effectLst/>
                <a:highlight>
                  <a:srgbClr val="FFFFFF"/>
                </a:highlight>
                <a:latin typeface="Aptos" panose="020B0004020202020204" pitchFamily="34" charset="0"/>
              </a:rPr>
              <a:t> </a:t>
            </a:r>
            <a:r>
              <a:rPr lang="en-US" sz="2400" b="0" i="0" dirty="0">
                <a:solidFill>
                  <a:srgbClr val="000000"/>
                </a:solidFill>
                <a:effectLst/>
                <a:highlight>
                  <a:srgbClr val="FFFFFF"/>
                </a:highlight>
                <a:latin typeface="Aptos" panose="020B0004020202020204" pitchFamily="34" charset="0"/>
              </a:rPr>
              <a:t> </a:t>
            </a:r>
            <a:r>
              <a:rPr lang="en-US" sz="2400" b="1" i="0" dirty="0">
                <a:solidFill>
                  <a:srgbClr val="3027D9"/>
                </a:solidFill>
                <a:effectLst/>
                <a:highlight>
                  <a:srgbClr val="FFFFFF"/>
                </a:highlight>
                <a:latin typeface="Aptos" panose="020B0004020202020204" pitchFamily="34" charset="0"/>
              </a:rPr>
              <a:t> 2:00 PM CT</a:t>
            </a:r>
            <a:endParaRPr lang="en-US" sz="2400" b="0" i="0" dirty="0">
              <a:solidFill>
                <a:srgbClr val="000000"/>
              </a:solidFill>
              <a:effectLst/>
              <a:highlight>
                <a:srgbClr val="FFFFFF"/>
              </a:highlight>
              <a:latin typeface="Aptos" panose="020B0004020202020204" pitchFamily="34" charset="0"/>
            </a:endParaRPr>
          </a:p>
          <a:p>
            <a:pPr marL="50800" indent="0" algn="l" fontAlgn="base">
              <a:buNone/>
            </a:pPr>
            <a:r>
              <a:rPr lang="en-US" sz="2400" b="0" i="0" dirty="0">
                <a:solidFill>
                  <a:srgbClr val="000000"/>
                </a:solidFill>
                <a:effectLst/>
                <a:highlight>
                  <a:srgbClr val="FFFFFF"/>
                </a:highlight>
                <a:latin typeface="Aptos" panose="020B0004020202020204" pitchFamily="34" charset="0"/>
              </a:rPr>
              <a:t>Ask JAN! We can help. . . . . . . . . . . . . . . . . . As the leading source of expert and trusted guidance on workplace accommodations and the Americans with Disabilities Act (ADA), the Job Accommodation Network (JAN) has the knowledge, resources, and tools to help employers recognize the valuable contributions that qualified workers with disabilities add to the workforce. Job accommodations are typically low in cost, positively impact the workplace in many ways, and play a vital role in creating inclusive workplaces. This presentation will introduce attendees to JAN services and resources and explain how JAN can be a partner in exploring accommodation solutions.</a:t>
            </a:r>
            <a:endParaRPr lang="en-US" sz="2400" b="0" i="0" dirty="0">
              <a:solidFill>
                <a:srgbClr val="242424"/>
              </a:solidFill>
              <a:effectLst/>
              <a:highlight>
                <a:srgbClr val="FFFFFF"/>
              </a:highlight>
              <a:latin typeface="Aptos" panose="020B0004020202020204" pitchFamily="34" charset="0"/>
            </a:endParaRPr>
          </a:p>
          <a:p>
            <a:pPr marL="50800" indent="0">
              <a:buNone/>
            </a:pPr>
            <a:r>
              <a:rPr lang="en-US" sz="2400" dirty="0"/>
              <a:t>Register at: </a:t>
            </a:r>
            <a:r>
              <a:rPr lang="en-US" sz="2000" b="1" i="0" dirty="0">
                <a:solidFill>
                  <a:srgbClr val="0000FF"/>
                </a:solidFill>
                <a:effectLst/>
                <a:highlight>
                  <a:srgbClr val="FFFFFF"/>
                </a:highlight>
                <a:latin typeface="Aptos" panose="020B0004020202020204" pitchFamily="34" charset="0"/>
                <a:hlinkClick r:id="rId2">
                  <a:extLst>
                    <a:ext uri="{A12FA001-AC4F-418D-AE19-62706E023703}">
                      <ahyp:hlinkClr xmlns:ahyp="http://schemas.microsoft.com/office/drawing/2018/hyperlinkcolor" val="tx"/>
                    </a:ext>
                  </a:extLst>
                </a:hlinkClick>
              </a:rPr>
              <a:t>https://jobcorps.webex.com</a:t>
            </a:r>
            <a:r>
              <a:rPr lang="en-US" sz="2000" b="1" i="0" dirty="0">
                <a:solidFill>
                  <a:srgbClr val="0000FF"/>
                </a:solidFill>
                <a:effectLst/>
                <a:highlight>
                  <a:srgbClr val="FFFFFF"/>
                </a:highlight>
                <a:latin typeface="Aptos" panose="020B0004020202020204" pitchFamily="34" charset="0"/>
              </a:rPr>
              <a:t> (outside of Citrix)</a:t>
            </a:r>
            <a:endParaRPr lang="en-US" sz="2000" dirty="0">
              <a:solidFill>
                <a:srgbClr val="0000FF"/>
              </a:solidFill>
            </a:endParaRPr>
          </a:p>
        </p:txBody>
      </p:sp>
    </p:spTree>
    <p:extLst>
      <p:ext uri="{BB962C8B-B14F-4D97-AF65-F5344CB8AC3E}">
        <p14:creationId xmlns:p14="http://schemas.microsoft.com/office/powerpoint/2010/main" val="94395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7DE5-DCDF-25F6-01C0-7799793AFD51}"/>
              </a:ext>
            </a:extLst>
          </p:cNvPr>
          <p:cNvSpPr>
            <a:spLocks noGrp="1"/>
          </p:cNvSpPr>
          <p:nvPr>
            <p:ph type="title"/>
          </p:nvPr>
        </p:nvSpPr>
        <p:spPr/>
        <p:txBody>
          <a:bodyPr/>
          <a:lstStyle/>
          <a:p>
            <a:r>
              <a:rPr lang="en-US" dirty="0">
                <a:solidFill>
                  <a:srgbClr val="C00000"/>
                </a:solidFill>
              </a:rPr>
              <a:t>Webinar PowerPoint slides recently posted</a:t>
            </a:r>
          </a:p>
        </p:txBody>
      </p:sp>
      <p:sp>
        <p:nvSpPr>
          <p:cNvPr id="3" name="Content Placeholder 2">
            <a:extLst>
              <a:ext uri="{FF2B5EF4-FFF2-40B4-BE49-F238E27FC236}">
                <a16:creationId xmlns:a16="http://schemas.microsoft.com/office/drawing/2014/main" id="{F24404E1-BD05-D3DD-345D-1F55654AA11A}"/>
              </a:ext>
            </a:extLst>
          </p:cNvPr>
          <p:cNvSpPr>
            <a:spLocks noGrp="1"/>
          </p:cNvSpPr>
          <p:nvPr>
            <p:ph idx="1"/>
          </p:nvPr>
        </p:nvSpPr>
        <p:spPr/>
        <p:txBody>
          <a:bodyPr/>
          <a:lstStyle/>
          <a:p>
            <a:pPr algn="l">
              <a:buFont typeface="Arial" panose="020B0604020202020204" pitchFamily="34" charset="0"/>
              <a:buChar char="•"/>
            </a:pPr>
            <a:r>
              <a:rPr lang="en-US" b="0" i="0" dirty="0">
                <a:solidFill>
                  <a:srgbClr val="444444"/>
                </a:solidFill>
                <a:effectLst/>
                <a:latin typeface="Segoe UI" panose="020B0502040204020203" pitchFamily="34" charset="0"/>
              </a:rPr>
              <a:t>Webinar:  </a:t>
            </a:r>
            <a:r>
              <a:rPr lang="en-US" b="0" i="0" u="none" strike="noStrike" dirty="0">
                <a:solidFill>
                  <a:schemeClr val="accent1"/>
                </a:solidFill>
                <a:effectLst/>
                <a:latin typeface="Segoe UI" panose="020B0502040204020203" pitchFamily="34" charset="0"/>
                <a:hlinkClick r:id="rId3">
                  <a:extLst>
                    <a:ext uri="{A12FA001-AC4F-418D-AE19-62706E023703}">
                      <ahyp:hlinkClr xmlns:ahyp="http://schemas.microsoft.com/office/drawing/2018/hyperlinkcolor" val="tx"/>
                    </a:ext>
                  </a:extLst>
                </a:hlinkClick>
              </a:rPr>
              <a:t>Anxiety and Psychotropic Medication Management</a:t>
            </a:r>
            <a:endParaRPr lang="en-US" b="0" i="0" dirty="0">
              <a:solidFill>
                <a:schemeClr val="accent1"/>
              </a:solidFill>
              <a:effectLst/>
              <a:latin typeface="Segoe UI" panose="020B0502040204020203" pitchFamily="34" charset="0"/>
            </a:endParaRPr>
          </a:p>
          <a:p>
            <a:pPr algn="l">
              <a:buFont typeface="Arial" panose="020B0604020202020204" pitchFamily="34" charset="0"/>
              <a:buChar char="•"/>
            </a:pPr>
            <a:endParaRPr lang="en-US" b="0" i="0" dirty="0">
              <a:solidFill>
                <a:srgbClr val="444444"/>
              </a:solidFill>
              <a:effectLst/>
              <a:latin typeface="Segoe UI" panose="020B0502040204020203" pitchFamily="34" charset="0"/>
            </a:endParaRPr>
          </a:p>
          <a:p>
            <a:pPr algn="l">
              <a:buFont typeface="Wingdings" panose="05000000000000000000" pitchFamily="2" charset="2"/>
              <a:buChar char="Ø"/>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https://supportservices.jobcorps.gov/health/Pages/default.aspx</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0800" indent="0" algn="l">
              <a:buNone/>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en-US" b="0" i="0" dirty="0">
                <a:solidFill>
                  <a:srgbClr val="444444"/>
                </a:solidFill>
                <a:effectLst/>
                <a:latin typeface="Segoe UI" panose="020B0502040204020203" pitchFamily="34" charset="0"/>
              </a:rPr>
              <a:t>Webinar: ​Management Series: </a:t>
            </a:r>
            <a:r>
              <a:rPr lang="en-US" b="0" i="0" u="none" strike="noStrike" dirty="0">
                <a:solidFill>
                  <a:srgbClr val="0072C6"/>
                </a:solidFill>
                <a:effectLst/>
                <a:latin typeface="Segoe UI" panose="020B0502040204020203" pitchFamily="34" charset="0"/>
                <a:hlinkClick r:id="rId5"/>
              </a:rPr>
              <a:t>Recruitment and Retention for Health and Wellness Staff</a:t>
            </a:r>
            <a:endParaRPr lang="en-US" b="0" i="0" u="none" strike="noStrike" dirty="0">
              <a:solidFill>
                <a:srgbClr val="0072C6"/>
              </a:solidFill>
              <a:effectLst/>
              <a:latin typeface="Segoe UI" panose="020B0502040204020203" pitchFamily="34" charset="0"/>
            </a:endParaRPr>
          </a:p>
          <a:p>
            <a:pPr marL="50800" indent="0" algn="l">
              <a:buNone/>
            </a:pPr>
            <a:endParaRPr lang="en-US" b="0" i="0" dirty="0">
              <a:solidFill>
                <a:srgbClr val="444444"/>
              </a:solidFill>
              <a:effectLst/>
              <a:latin typeface="Segoe UI" panose="020B0502040204020203" pitchFamily="34" charset="0"/>
            </a:endParaRPr>
          </a:p>
          <a:p>
            <a:pPr>
              <a:buFont typeface="Wingdings" panose="05000000000000000000" pitchFamily="2" charset="2"/>
              <a:buChar char="Ø"/>
            </a:pPr>
            <a:r>
              <a:rPr lang="en-US" dirty="0"/>
              <a:t>https://supportservices.jobcorps.gov/health/Pages/default.aspx</a:t>
            </a:r>
          </a:p>
        </p:txBody>
      </p:sp>
    </p:spTree>
    <p:extLst>
      <p:ext uri="{BB962C8B-B14F-4D97-AF65-F5344CB8AC3E}">
        <p14:creationId xmlns:p14="http://schemas.microsoft.com/office/powerpoint/2010/main" val="2912178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3"/>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4"/>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5"/>
          <a:stretch>
            <a:fillRect/>
          </a:stretch>
        </p:blipFill>
        <p:spPr>
          <a:xfrm>
            <a:off x="838200" y="1473220"/>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A792BEF-EEEB-53C9-C793-3226A7478DE8}"/>
              </a:ext>
            </a:extLst>
          </p:cNvPr>
          <p:cNvSpPr txBox="1"/>
          <p:nvPr/>
        </p:nvSpPr>
        <p:spPr>
          <a:xfrm>
            <a:off x="1338147" y="6043961"/>
            <a:ext cx="8842916" cy="461665"/>
          </a:xfrm>
          <a:prstGeom prst="rect">
            <a:avLst/>
          </a:prstGeom>
          <a:noFill/>
        </p:spPr>
        <p:txBody>
          <a:bodyPr wrap="square" rtlCol="0">
            <a:spAutoFit/>
          </a:bodyPr>
          <a:lstStyle/>
          <a:p>
            <a:r>
              <a:rPr lang="fr-FR" sz="2400" b="1" dirty="0">
                <a:solidFill>
                  <a:srgbClr val="000000"/>
                </a:solidFill>
                <a:highlight>
                  <a:srgbClr val="FFFFFF"/>
                </a:highlight>
                <a:latin typeface="Aptos" panose="020B0004020202020204" pitchFamily="34" charset="0"/>
              </a:rPr>
              <a:t>A</a:t>
            </a:r>
            <a:r>
              <a:rPr lang="fr-FR" sz="2400" b="1" i="0" dirty="0">
                <a:solidFill>
                  <a:srgbClr val="000000"/>
                </a:solidFill>
                <a:effectLst/>
                <a:highlight>
                  <a:srgbClr val="FFFFFF"/>
                </a:highlight>
                <a:latin typeface="Aptos" panose="020B0004020202020204" pitchFamily="34" charset="0"/>
              </a:rPr>
              <a:t>ttendance </a:t>
            </a:r>
            <a:r>
              <a:rPr lang="fr-FR" sz="2400" b="1" i="0" dirty="0" err="1">
                <a:solidFill>
                  <a:srgbClr val="000000"/>
                </a:solidFill>
                <a:effectLst/>
                <a:highlight>
                  <a:srgbClr val="FFFFFF"/>
                </a:highlight>
                <a:latin typeface="Aptos" panose="020B0004020202020204" pitchFamily="34" charset="0"/>
              </a:rPr>
              <a:t>link</a:t>
            </a:r>
            <a:r>
              <a:rPr lang="fr-FR" sz="2400" b="1" i="0" dirty="0">
                <a:solidFill>
                  <a:srgbClr val="000000"/>
                </a:solidFill>
                <a:effectLst/>
                <a:highlight>
                  <a:srgbClr val="FFFFFF"/>
                </a:highlight>
                <a:latin typeface="Aptos" panose="020B0004020202020204" pitchFamily="34" charset="0"/>
              </a:rPr>
              <a:t>: </a:t>
            </a:r>
            <a:r>
              <a:rPr lang="fr-FR" sz="2400" b="1" i="0" dirty="0">
                <a:effectLst/>
                <a:highlight>
                  <a:srgbClr val="FFFFFF"/>
                </a:highlight>
                <a:latin typeface="Aptos" panose="020B0004020202020204" pitchFamily="34" charset="0"/>
                <a:hlinkClick r:id="rId6"/>
              </a:rPr>
              <a:t>https://www.surveymonkey.com/r/FGFDFQL</a:t>
            </a:r>
            <a:endParaRPr lang="en-US" sz="2400" b="1" dirty="0"/>
          </a:p>
        </p:txBody>
      </p:sp>
    </p:spTree>
    <p:extLst>
      <p:ext uri="{BB962C8B-B14F-4D97-AF65-F5344CB8AC3E}">
        <p14:creationId xmlns:p14="http://schemas.microsoft.com/office/powerpoint/2010/main" val="254438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CDC Dashboard Influenza-like Illness*:</a:t>
            </a:r>
          </a:p>
        </p:txBody>
      </p:sp>
      <p:pic>
        <p:nvPicPr>
          <p:cNvPr id="4" name="Picture 3">
            <a:extLst>
              <a:ext uri="{FF2B5EF4-FFF2-40B4-BE49-F238E27FC236}">
                <a16:creationId xmlns:a16="http://schemas.microsoft.com/office/drawing/2014/main" id="{78237B82-7628-AB0D-EE6E-F15D1AB26B27}"/>
              </a:ext>
            </a:extLst>
          </p:cNvPr>
          <p:cNvPicPr>
            <a:picLocks noChangeAspect="1"/>
          </p:cNvPicPr>
          <p:nvPr/>
        </p:nvPicPr>
        <p:blipFill>
          <a:blip r:embed="rId2"/>
          <a:stretch>
            <a:fillRect/>
          </a:stretch>
        </p:blipFill>
        <p:spPr>
          <a:xfrm>
            <a:off x="2101274" y="1675228"/>
            <a:ext cx="7989453" cy="4394199"/>
          </a:xfrm>
          <a:prstGeom prst="rect">
            <a:avLst/>
          </a:prstGeom>
        </p:spPr>
      </p:pic>
      <p:sp>
        <p:nvSpPr>
          <p:cNvPr id="6" name="TextBox 5">
            <a:extLst>
              <a:ext uri="{FF2B5EF4-FFF2-40B4-BE49-F238E27FC236}">
                <a16:creationId xmlns:a16="http://schemas.microsoft.com/office/drawing/2014/main" id="{C4E724EB-19A9-0E58-8AAE-EF45127B1149}"/>
              </a:ext>
            </a:extLst>
          </p:cNvPr>
          <p:cNvSpPr txBox="1"/>
          <p:nvPr/>
        </p:nvSpPr>
        <p:spPr>
          <a:xfrm>
            <a:off x="1657814" y="6114187"/>
            <a:ext cx="6634976" cy="646331"/>
          </a:xfrm>
          <a:prstGeom prst="rect">
            <a:avLst/>
          </a:prstGeom>
          <a:noFill/>
        </p:spPr>
        <p:txBody>
          <a:bodyPr wrap="square" rtlCol="0">
            <a:spAutoFit/>
          </a:bodyPr>
          <a:lstStyle/>
          <a:p>
            <a:r>
              <a:rPr lang="en-US" dirty="0">
                <a:solidFill>
                  <a:prstClr val="white"/>
                </a:solidFill>
                <a:latin typeface="Calibri"/>
              </a:rPr>
              <a:t>*Percent of visits to enrolled outpatient providers or ERs for fever and cough or sore throat </a:t>
            </a:r>
            <a:endParaRPr lang="en-US" dirty="0">
              <a:solidFill>
                <a:prstClr val="black"/>
              </a:solidFill>
              <a:latin typeface="Calibri"/>
            </a:endParaRPr>
          </a:p>
        </p:txBody>
      </p:sp>
    </p:spTree>
    <p:extLst>
      <p:ext uri="{BB962C8B-B14F-4D97-AF65-F5344CB8AC3E}">
        <p14:creationId xmlns:p14="http://schemas.microsoft.com/office/powerpoint/2010/main" val="1662529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1538869" y="5199552"/>
            <a:ext cx="9121698" cy="1938992"/>
          </a:xfrm>
          <a:prstGeom prst="rect">
            <a:avLst/>
          </a:prstGeom>
          <a:noFill/>
        </p:spPr>
        <p:txBody>
          <a:bodyPr wrap="square">
            <a:spAutoFit/>
          </a:bodyPr>
          <a:lstStyle/>
          <a:p>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415095" y="517236"/>
            <a:ext cx="11186356" cy="734789"/>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000" b="1" dirty="0">
                <a:solidFill>
                  <a:srgbClr val="C00000"/>
                </a:solidFill>
                <a:latin typeface="Calibri"/>
                <a:ea typeface="Calibri"/>
                <a:cs typeface="Calibri"/>
                <a:sym typeface="Calibri"/>
              </a:rPr>
            </a:br>
            <a:r>
              <a:rPr lang="en-US" sz="4400" b="1" dirty="0">
                <a:solidFill>
                  <a:srgbClr val="C00000"/>
                </a:solidFill>
                <a:latin typeface="Calibri"/>
                <a:ea typeface="Calibri"/>
                <a:cs typeface="Calibri"/>
                <a:sym typeface="Calibri"/>
              </a:rPr>
              <a:t>M</a:t>
            </a:r>
            <a:r>
              <a:rPr lang="en-US" sz="4400" b="1" dirty="0">
                <a:solidFill>
                  <a:srgbClr val="C00000"/>
                </a:solidFill>
              </a:rPr>
              <a:t>onthly Teleconference</a:t>
            </a:r>
            <a:endParaRPr sz="4400" dirty="0">
              <a:solidFill>
                <a:srgbClr val="00B05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3" name="TextBox 2">
            <a:extLst>
              <a:ext uri="{FF2B5EF4-FFF2-40B4-BE49-F238E27FC236}">
                <a16:creationId xmlns:a16="http://schemas.microsoft.com/office/drawing/2014/main" id="{6F4D7132-CA9E-C56B-66E7-1E3B16B7C983}"/>
              </a:ext>
            </a:extLst>
          </p:cNvPr>
          <p:cNvSpPr txBox="1"/>
          <p:nvPr/>
        </p:nvSpPr>
        <p:spPr>
          <a:xfrm>
            <a:off x="2085278" y="1399308"/>
            <a:ext cx="8381086" cy="707886"/>
          </a:xfrm>
          <a:prstGeom prst="rect">
            <a:avLst/>
          </a:prstGeom>
          <a:noFill/>
        </p:spPr>
        <p:txBody>
          <a:bodyPr wrap="square">
            <a:spAutoFit/>
          </a:bodyPr>
          <a:lstStyle/>
          <a:p>
            <a:r>
              <a:rPr lang="en-US" sz="4000" b="1" dirty="0">
                <a:solidFill>
                  <a:schemeClr val="tx1"/>
                </a:solidFill>
                <a:latin typeface="Calibri"/>
                <a:ea typeface="Calibri"/>
                <a:cs typeface="Calibri"/>
                <a:sym typeface="Calibri"/>
              </a:rPr>
              <a:t>Next call: Wednesday, July 24</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endParaRPr lang="en-US" sz="4000" dirty="0"/>
          </a:p>
        </p:txBody>
      </p:sp>
      <p:sp>
        <p:nvSpPr>
          <p:cNvPr id="4" name="TextBox 3">
            <a:extLst>
              <a:ext uri="{FF2B5EF4-FFF2-40B4-BE49-F238E27FC236}">
                <a16:creationId xmlns:a16="http://schemas.microsoft.com/office/drawing/2014/main" id="{6527212F-8B07-678D-24A7-562C9FD77783}"/>
              </a:ext>
            </a:extLst>
          </p:cNvPr>
          <p:cNvSpPr txBox="1"/>
          <p:nvPr/>
        </p:nvSpPr>
        <p:spPr>
          <a:xfrm>
            <a:off x="2776653" y="2665141"/>
            <a:ext cx="6724186" cy="3693319"/>
          </a:xfrm>
          <a:prstGeom prst="rect">
            <a:avLst/>
          </a:prstGeom>
          <a:noFill/>
        </p:spPr>
        <p:txBody>
          <a:bodyPr wrap="square">
            <a:spAutoFit/>
          </a:bodyPr>
          <a:lstStyle/>
          <a:p>
            <a:r>
              <a:rPr lang="en-US" b="1" i="0" dirty="0">
                <a:solidFill>
                  <a:srgbClr val="242424"/>
                </a:solidFill>
                <a:effectLst/>
                <a:highlight>
                  <a:srgbClr val="FFFF00"/>
                </a:highlight>
                <a:latin typeface="Aptos" panose="020B0004020202020204" pitchFamily="34" charset="0"/>
              </a:rPr>
              <a:t>Center Physician Call - July 2024</a:t>
            </a:r>
            <a:br>
              <a:rPr lang="en-US" dirty="0"/>
            </a:br>
            <a:r>
              <a:rPr lang="en-US" dirty="0"/>
              <a:t>Wed, </a:t>
            </a:r>
            <a:r>
              <a:rPr lang="en-US" b="0" i="0" dirty="0">
                <a:solidFill>
                  <a:srgbClr val="242424"/>
                </a:solidFill>
                <a:effectLst/>
                <a:highlight>
                  <a:srgbClr val="FFFFFF"/>
                </a:highlight>
                <a:latin typeface="Aptos" panose="020B0004020202020204" pitchFamily="34" charset="0"/>
              </a:rPr>
              <a:t>July 24, 2024, 2:00</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3:00</a:t>
            </a:r>
            <a:r>
              <a:rPr lang="en-US" b="0" i="0" dirty="0">
                <a:solidFill>
                  <a:srgbClr val="242424"/>
                </a:solidFill>
                <a:effectLst/>
                <a:highlight>
                  <a:srgbClr val="FFFFFF"/>
                </a:highlight>
                <a:latin typeface="Arial" panose="020B0604020202020204" pitchFamily="34" charset="0"/>
              </a:rPr>
              <a:t> </a:t>
            </a:r>
            <a:r>
              <a:rPr lang="en-US" b="0" i="0" dirty="0">
                <a:solidFill>
                  <a:srgbClr val="242424"/>
                </a:solidFill>
                <a:effectLst/>
                <a:highlight>
                  <a:srgbClr val="FFFFFF"/>
                </a:highlight>
                <a:latin typeface="Aptos" panose="020B0004020202020204" pitchFamily="34" charset="0"/>
              </a:rPr>
              <a:t>PM (America/</a:t>
            </a:r>
            <a:r>
              <a:rPr lang="en-US" b="0" i="0" dirty="0" err="1">
                <a:solidFill>
                  <a:srgbClr val="242424"/>
                </a:solidFill>
                <a:effectLst/>
                <a:highlight>
                  <a:srgbClr val="FFFFFF"/>
                </a:highlight>
                <a:latin typeface="Aptos" panose="020B0004020202020204" pitchFamily="34" charset="0"/>
              </a:rPr>
              <a:t>New_York</a:t>
            </a:r>
            <a:r>
              <a:rPr lang="en-US" b="0" i="0" dirty="0">
                <a:solidFill>
                  <a:srgbClr val="242424"/>
                </a:solidFill>
                <a:effectLst/>
                <a:highlight>
                  <a:srgbClr val="FFFFFF"/>
                </a:highlight>
                <a:latin typeface="Aptos" panose="020B0004020202020204" pitchFamily="34" charset="0"/>
              </a:rPr>
              <a:t>)</a:t>
            </a:r>
            <a:br>
              <a:rPr lang="en-US" dirty="0"/>
            </a:br>
            <a:br>
              <a:rPr lang="en-US" dirty="0"/>
            </a:br>
            <a:r>
              <a:rPr lang="en-US" b="1" i="0" dirty="0">
                <a:solidFill>
                  <a:srgbClr val="242424"/>
                </a:solidFill>
                <a:effectLst/>
                <a:highlight>
                  <a:srgbClr val="FFFFFF"/>
                </a:highlight>
                <a:latin typeface="Aptos" panose="020B0004020202020204" pitchFamily="34" charset="0"/>
              </a:rPr>
              <a:t>Please join my meeting from your computer, tablet or smartphone.</a:t>
            </a:r>
            <a:br>
              <a:rPr lang="en-US" dirty="0"/>
            </a:br>
            <a:r>
              <a:rPr lang="en-US" b="0" i="0" dirty="0">
                <a:effectLst/>
                <a:highlight>
                  <a:srgbClr val="FFFFFF"/>
                </a:highlight>
                <a:latin typeface="Aptos" panose="020B0004020202020204" pitchFamily="34" charset="0"/>
                <a:hlinkClick r:id="rId4"/>
              </a:rPr>
              <a:t>https://meet.goto.com/318859485</a:t>
            </a:r>
            <a:br>
              <a:rPr lang="en-US" dirty="0"/>
            </a:br>
            <a:br>
              <a:rPr lang="en-US" dirty="0"/>
            </a:br>
            <a:r>
              <a:rPr lang="en-US" b="1" i="0" dirty="0">
                <a:solidFill>
                  <a:srgbClr val="242424"/>
                </a:solidFill>
                <a:effectLst/>
                <a:highlight>
                  <a:srgbClr val="FFFFFF"/>
                </a:highlight>
                <a:latin typeface="Aptos" panose="020B0004020202020204" pitchFamily="34" charset="0"/>
              </a:rPr>
              <a:t>You can also dial in using your phone.</a:t>
            </a:r>
            <a:br>
              <a:rPr lang="en-US" dirty="0"/>
            </a:br>
            <a:r>
              <a:rPr lang="en-US" b="0" i="0" dirty="0">
                <a:solidFill>
                  <a:srgbClr val="242424"/>
                </a:solidFill>
                <a:effectLst/>
                <a:highlight>
                  <a:srgbClr val="FFFFFF"/>
                </a:highlight>
                <a:latin typeface="Aptos" panose="020B0004020202020204" pitchFamily="34" charset="0"/>
              </a:rPr>
              <a:t>Access Code: 318-859-485</a:t>
            </a:r>
            <a:br>
              <a:rPr lang="en-US" dirty="0"/>
            </a:br>
            <a:r>
              <a:rPr lang="en-US" b="0" i="0" dirty="0">
                <a:solidFill>
                  <a:srgbClr val="242424"/>
                </a:solidFill>
                <a:effectLst/>
                <a:highlight>
                  <a:srgbClr val="FFFFFF"/>
                </a:highlight>
                <a:latin typeface="Aptos" panose="020B0004020202020204" pitchFamily="34" charset="0"/>
              </a:rPr>
              <a:t>United States: </a:t>
            </a:r>
            <a:r>
              <a:rPr lang="en-US" b="0" i="0" dirty="0">
                <a:effectLst/>
                <a:highlight>
                  <a:srgbClr val="FFFFFF"/>
                </a:highlight>
                <a:latin typeface="Aptos" panose="020B0004020202020204" pitchFamily="34" charset="0"/>
                <a:hlinkClick r:id="rId5"/>
              </a:rPr>
              <a:t>+1 (872) 240-3412</a:t>
            </a:r>
            <a:br>
              <a:rPr lang="en-US" dirty="0"/>
            </a:br>
            <a:br>
              <a:rPr lang="en-US" dirty="0"/>
            </a:br>
            <a:r>
              <a:rPr lang="en-US" b="1" i="0" dirty="0">
                <a:solidFill>
                  <a:srgbClr val="242424"/>
                </a:solidFill>
                <a:effectLst/>
                <a:highlight>
                  <a:srgbClr val="FFFFFF"/>
                </a:highlight>
                <a:latin typeface="Aptos" panose="020B0004020202020204" pitchFamily="34" charset="0"/>
              </a:rPr>
              <a:t>Get the app now and be ready when your first meeting starts.</a:t>
            </a:r>
            <a:br>
              <a:rPr lang="en-US" dirty="0"/>
            </a:br>
            <a:r>
              <a:rPr lang="en-US" b="0" i="0" dirty="0">
                <a:effectLst/>
                <a:highlight>
                  <a:srgbClr val="FFFFFF"/>
                </a:highlight>
                <a:latin typeface="Aptos" panose="020B0004020202020204" pitchFamily="34" charset="0"/>
                <a:hlinkClick r:id="rId6"/>
              </a:rPr>
              <a:t>https://meet.goto.com/install</a:t>
            </a:r>
            <a:endParaRPr lang="en-US" dirty="0"/>
          </a:p>
        </p:txBody>
      </p:sp>
    </p:spTree>
    <p:extLst>
      <p:ext uri="{BB962C8B-B14F-4D97-AF65-F5344CB8AC3E}">
        <p14:creationId xmlns:p14="http://schemas.microsoft.com/office/powerpoint/2010/main" val="41246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CDC Dashboard ER visits for Viral Respiratory </a:t>
            </a:r>
            <a:r>
              <a:rPr lang="en-US" sz="2800" dirty="0" err="1">
                <a:latin typeface="+mj-lt"/>
                <a:ea typeface="+mj-ea"/>
                <a:cs typeface="+mj-cs"/>
              </a:rPr>
              <a:t>ILlness</a:t>
            </a:r>
            <a:r>
              <a:rPr lang="en-US" sz="2800" dirty="0">
                <a:latin typeface="+mj-lt"/>
                <a:ea typeface="+mj-ea"/>
                <a:cs typeface="+mj-cs"/>
              </a:rPr>
              <a:t>:</a:t>
            </a:r>
          </a:p>
        </p:txBody>
      </p:sp>
      <p:pic>
        <p:nvPicPr>
          <p:cNvPr id="4" name="Picture 3">
            <a:extLst>
              <a:ext uri="{FF2B5EF4-FFF2-40B4-BE49-F238E27FC236}">
                <a16:creationId xmlns:a16="http://schemas.microsoft.com/office/drawing/2014/main" id="{385732E4-D53A-18BA-C910-7080A0CE9C1A}"/>
              </a:ext>
            </a:extLst>
          </p:cNvPr>
          <p:cNvPicPr>
            <a:picLocks noChangeAspect="1"/>
          </p:cNvPicPr>
          <p:nvPr/>
        </p:nvPicPr>
        <p:blipFill>
          <a:blip r:embed="rId2"/>
          <a:stretch>
            <a:fillRect/>
          </a:stretch>
        </p:blipFill>
        <p:spPr>
          <a:xfrm>
            <a:off x="3233331" y="1675228"/>
            <a:ext cx="5725339" cy="4394199"/>
          </a:xfrm>
          <a:prstGeom prst="rect">
            <a:avLst/>
          </a:prstGeom>
        </p:spPr>
      </p:pic>
    </p:spTree>
    <p:extLst>
      <p:ext uri="{BB962C8B-B14F-4D97-AF65-F5344CB8AC3E}">
        <p14:creationId xmlns:p14="http://schemas.microsoft.com/office/powerpoint/2010/main" val="204909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CDC Dashboard C19 Wastewater trends:</a:t>
            </a:r>
          </a:p>
        </p:txBody>
      </p:sp>
      <p:pic>
        <p:nvPicPr>
          <p:cNvPr id="5" name="Picture 4">
            <a:extLst>
              <a:ext uri="{FF2B5EF4-FFF2-40B4-BE49-F238E27FC236}">
                <a16:creationId xmlns:a16="http://schemas.microsoft.com/office/drawing/2014/main" id="{F3B19D0A-3CD1-73AE-50F5-876328429620}"/>
              </a:ext>
            </a:extLst>
          </p:cNvPr>
          <p:cNvPicPr>
            <a:picLocks noChangeAspect="1"/>
          </p:cNvPicPr>
          <p:nvPr/>
        </p:nvPicPr>
        <p:blipFill>
          <a:blip r:embed="rId2"/>
          <a:stretch>
            <a:fillRect/>
          </a:stretch>
        </p:blipFill>
        <p:spPr>
          <a:xfrm>
            <a:off x="3306033" y="1675228"/>
            <a:ext cx="5579935" cy="4394199"/>
          </a:xfrm>
          <a:prstGeom prst="rect">
            <a:avLst/>
          </a:prstGeom>
        </p:spPr>
      </p:pic>
    </p:spTree>
    <p:extLst>
      <p:ext uri="{BB962C8B-B14F-4D97-AF65-F5344CB8AC3E}">
        <p14:creationId xmlns:p14="http://schemas.microsoft.com/office/powerpoint/2010/main" val="152134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Covid-19:</a:t>
            </a:r>
          </a:p>
        </p:txBody>
      </p:sp>
      <p:sp>
        <p:nvSpPr>
          <p:cNvPr id="3" name="TextBox 2">
            <a:extLst>
              <a:ext uri="{FF2B5EF4-FFF2-40B4-BE49-F238E27FC236}">
                <a16:creationId xmlns:a16="http://schemas.microsoft.com/office/drawing/2014/main" id="{C85E6B13-C367-743B-C113-F4876E6D575E}"/>
              </a:ext>
            </a:extLst>
          </p:cNvPr>
          <p:cNvSpPr txBox="1"/>
          <p:nvPr/>
        </p:nvSpPr>
        <p:spPr>
          <a:xfrm>
            <a:off x="2538762" y="2096430"/>
            <a:ext cx="7694341"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prstClr val="white"/>
                </a:solidFill>
                <a:latin typeface="Calibri"/>
              </a:rPr>
              <a:t>Omicron variant</a:t>
            </a:r>
          </a:p>
          <a:p>
            <a:pPr marL="285750" indent="-285750">
              <a:buFont typeface="Arial" panose="020B0604020202020204" pitchFamily="34" charset="0"/>
              <a:buChar char="•"/>
            </a:pPr>
            <a:r>
              <a:rPr lang="en-US" sz="2800" dirty="0">
                <a:solidFill>
                  <a:prstClr val="white"/>
                </a:solidFill>
                <a:latin typeface="Calibri"/>
              </a:rPr>
              <a:t>Continues to mutate with small changes to spike protein</a:t>
            </a:r>
          </a:p>
          <a:p>
            <a:pPr marL="285750" indent="-285750">
              <a:buFont typeface="Arial" panose="020B0604020202020204" pitchFamily="34" charset="0"/>
              <a:buChar char="•"/>
            </a:pPr>
            <a:r>
              <a:rPr lang="en-US" sz="2800" dirty="0">
                <a:solidFill>
                  <a:prstClr val="white"/>
                </a:solidFill>
                <a:latin typeface="Calibri"/>
              </a:rPr>
              <a:t>FDA recommended updated vaccine formulation – ACIP to determine vaccine eligibility for fall boosters</a:t>
            </a:r>
          </a:p>
        </p:txBody>
      </p:sp>
    </p:spTree>
    <p:extLst>
      <p:ext uri="{BB962C8B-B14F-4D97-AF65-F5344CB8AC3E}">
        <p14:creationId xmlns:p14="http://schemas.microsoft.com/office/powerpoint/2010/main" val="102921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A12FA7-69DF-BAFA-4B9B-0E6EB9C8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Management &amp; Prevention of Respiratory Illness in Job Corps:</a:t>
            </a:r>
          </a:p>
        </p:txBody>
      </p:sp>
      <p:sp>
        <p:nvSpPr>
          <p:cNvPr id="5" name="TextBox 4">
            <a:extLst>
              <a:ext uri="{FF2B5EF4-FFF2-40B4-BE49-F238E27FC236}">
                <a16:creationId xmlns:a16="http://schemas.microsoft.com/office/drawing/2014/main" id="{7F4B8972-8063-710C-0FB0-89004E5E3368}"/>
              </a:ext>
            </a:extLst>
          </p:cNvPr>
          <p:cNvSpPr txBox="1"/>
          <p:nvPr/>
        </p:nvSpPr>
        <p:spPr>
          <a:xfrm>
            <a:off x="1783266" y="6162431"/>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Virus Guidance (cdc.gov)</a:t>
            </a:r>
            <a:endParaRPr lang="en-US" dirty="0">
              <a:solidFill>
                <a:prstClr val="white"/>
              </a:solidFill>
              <a:latin typeface="Calibri"/>
            </a:endParaRPr>
          </a:p>
        </p:txBody>
      </p:sp>
      <p:pic>
        <p:nvPicPr>
          <p:cNvPr id="1028" name="Picture 4" descr="RVG summary graphic">
            <a:extLst>
              <a:ext uri="{FF2B5EF4-FFF2-40B4-BE49-F238E27FC236}">
                <a16:creationId xmlns:a16="http://schemas.microsoft.com/office/drawing/2014/main" id="{12CAAAE4-62A4-3435-70CD-8668FA9A8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00" y="1396588"/>
            <a:ext cx="8247099" cy="453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0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A12FA7-69DF-BAFA-4B9B-0E6EB9C8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 H5N1 (Bird flu or avian flu): </a:t>
            </a:r>
          </a:p>
        </p:txBody>
      </p:sp>
      <p:sp>
        <p:nvSpPr>
          <p:cNvPr id="4" name="TextBox 3">
            <a:extLst>
              <a:ext uri="{FF2B5EF4-FFF2-40B4-BE49-F238E27FC236}">
                <a16:creationId xmlns:a16="http://schemas.microsoft.com/office/drawing/2014/main" id="{98DB094E-4C44-9962-76E4-4E2FB59B9E56}"/>
              </a:ext>
            </a:extLst>
          </p:cNvPr>
          <p:cNvSpPr txBox="1"/>
          <p:nvPr/>
        </p:nvSpPr>
        <p:spPr>
          <a:xfrm>
            <a:off x="2189955" y="1548564"/>
            <a:ext cx="7911081"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prstClr val="white"/>
                </a:solidFill>
                <a:latin typeface="Calibri Light"/>
              </a:rPr>
              <a:t>Highly pathogenic avian influenza virus A (H5N1) or HPAI</a:t>
            </a:r>
          </a:p>
          <a:p>
            <a:pPr marL="342900" indent="-342900">
              <a:buFont typeface="Arial" panose="020B0604020202020204" pitchFamily="34" charset="0"/>
              <a:buChar char="•"/>
            </a:pPr>
            <a:r>
              <a:rPr lang="en-US" sz="2800" dirty="0">
                <a:solidFill>
                  <a:prstClr val="white"/>
                </a:solidFill>
                <a:latin typeface="Calibri Light"/>
              </a:rPr>
              <a:t>Starting 2022- large ongoing outbreak among birds- initial wild birds and then domestic (chickens and such)</a:t>
            </a:r>
          </a:p>
          <a:p>
            <a:pPr marL="342900" indent="-342900">
              <a:buFont typeface="Arial" panose="020B0604020202020204" pitchFamily="34" charset="0"/>
              <a:buChar char="•"/>
            </a:pPr>
            <a:r>
              <a:rPr lang="en-US" sz="2800" dirty="0">
                <a:solidFill>
                  <a:prstClr val="white"/>
                </a:solidFill>
                <a:latin typeface="Calibri Light"/>
              </a:rPr>
              <a:t>Since 2022, increased detection among other mammals</a:t>
            </a:r>
          </a:p>
          <a:p>
            <a:pPr marL="342900" indent="-342900">
              <a:buFont typeface="Arial" panose="020B0604020202020204" pitchFamily="34" charset="0"/>
              <a:buChar char="•"/>
            </a:pPr>
            <a:r>
              <a:rPr lang="en-US" sz="2800" dirty="0">
                <a:solidFill>
                  <a:prstClr val="white"/>
                </a:solidFill>
                <a:latin typeface="Calibri Light"/>
              </a:rPr>
              <a:t>Starting 2024, detected in American dairy cows</a:t>
            </a:r>
          </a:p>
          <a:p>
            <a:pPr marL="342900" indent="-342900">
              <a:buFont typeface="Arial" panose="020B0604020202020204" pitchFamily="34" charset="0"/>
              <a:buChar char="•"/>
            </a:pPr>
            <a:endParaRPr lang="en-US" sz="2800" dirty="0">
              <a:solidFill>
                <a:prstClr val="white"/>
              </a:solidFill>
              <a:latin typeface="Calibri"/>
            </a:endParaRPr>
          </a:p>
        </p:txBody>
      </p:sp>
    </p:spTree>
    <p:extLst>
      <p:ext uri="{BB962C8B-B14F-4D97-AF65-F5344CB8AC3E}">
        <p14:creationId xmlns:p14="http://schemas.microsoft.com/office/powerpoint/2010/main" val="976626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XRUYQT3274NZ-681238054-2140</_dlc_DocId>
    <_dlc_DocIdUrl xmlns="b22f8f74-215c-4154-9939-bd29e4e8980e">
      <Url>https://supportservices.jobcorps.gov/health/_layouts/15/DocIdRedir.aspx?ID=XRUYQT3274NZ-681238054-2140</Url>
      <Description>XRUYQT3274NZ-681238054-2140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11177A8-2DA9-48C3-A167-AD5C4F831993}"/>
</file>

<file path=customXml/itemProps2.xml><?xml version="1.0" encoding="utf-8"?>
<ds:datastoreItem xmlns:ds="http://schemas.openxmlformats.org/officeDocument/2006/customXml" ds:itemID="{F47A3ECF-68E0-4527-92F8-C181F8DEDB15}"/>
</file>

<file path=customXml/itemProps3.xml><?xml version="1.0" encoding="utf-8"?>
<ds:datastoreItem xmlns:ds="http://schemas.openxmlformats.org/officeDocument/2006/customXml" ds:itemID="{F9FCCAA3-18D7-439E-A39C-1ABB6B981063}"/>
</file>

<file path=customXml/itemProps4.xml><?xml version="1.0" encoding="utf-8"?>
<ds:datastoreItem xmlns:ds="http://schemas.openxmlformats.org/officeDocument/2006/customXml" ds:itemID="{BE615336-9559-4836-AA25-6B347DBD0C3A}"/>
</file>

<file path=docProps/app.xml><?xml version="1.0" encoding="utf-8"?>
<Properties xmlns="http://schemas.openxmlformats.org/officeDocument/2006/extended-properties" xmlns:vt="http://schemas.openxmlformats.org/officeDocument/2006/docPropsVTypes">
  <TotalTime>36740</TotalTime>
  <Words>1811</Words>
  <Application>Microsoft Office PowerPoint</Application>
  <PresentationFormat>Widescreen</PresentationFormat>
  <Paragraphs>181</Paragraphs>
  <Slides>41</Slides>
  <Notes>19</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63" baseType="lpstr">
      <vt:lpstr>Aptos</vt:lpstr>
      <vt:lpstr>Arial</vt:lpstr>
      <vt:lpstr>Avenir Book</vt:lpstr>
      <vt:lpstr>Avenir Medium</vt:lpstr>
      <vt:lpstr>Calibri</vt:lpstr>
      <vt:lpstr>Calibri Light</vt:lpstr>
      <vt:lpstr>Courier New</vt:lpstr>
      <vt:lpstr>Google Sans</vt:lpstr>
      <vt:lpstr>Myriad Web Pro</vt:lpstr>
      <vt:lpstr>Nunito</vt:lpstr>
      <vt:lpstr>Open Sans</vt:lpstr>
      <vt:lpstr>Roboto</vt:lpstr>
      <vt:lpstr>Segoe UI</vt:lpstr>
      <vt:lpstr>Times New Roman</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PowerPoint Presentation</vt:lpstr>
      <vt:lpstr> Hot topics in Respiratory Illness:</vt:lpstr>
      <vt:lpstr>CDC Dashboard Influenza-like Illness*:</vt:lpstr>
      <vt:lpstr>CDC Dashboard ER visits for Viral Respiratory ILlness:</vt:lpstr>
      <vt:lpstr>CDC Dashboard C19 Wastewater trends:</vt:lpstr>
      <vt:lpstr>Covid-19:</vt:lpstr>
      <vt:lpstr>Management &amp; Prevention of Respiratory Illness in Job Corps:</vt:lpstr>
      <vt:lpstr> H5N1 (Bird flu or avian flu): </vt:lpstr>
      <vt:lpstr> H5N1  commercial birds: </vt:lpstr>
      <vt:lpstr> H5N1 mammals: </vt:lpstr>
      <vt:lpstr> H5N1 Diary cows: </vt:lpstr>
      <vt:lpstr> What is the risk to humans?: </vt:lpstr>
      <vt:lpstr>Influenza</vt:lpstr>
      <vt:lpstr>PowerPoint Presentation</vt:lpstr>
      <vt:lpstr>Influenza virus </vt:lpstr>
      <vt:lpstr>Management &amp; Prevention of Respiratory Illness in Job Corps:</vt:lpstr>
      <vt:lpstr>PowerPoint Presentation</vt:lpstr>
      <vt:lpstr>Heat injury</vt:lpstr>
      <vt:lpstr>Primary axillary hyperhidrosis</vt:lpstr>
      <vt:lpstr>PowerPoint Presentation</vt:lpstr>
      <vt:lpstr>Hepatitis C epidemiology</vt:lpstr>
      <vt:lpstr>PowerPoint Presentation</vt:lpstr>
      <vt:lpstr>PowerPoint Presentation</vt:lpstr>
      <vt:lpstr>PowerPoint Presentation</vt:lpstr>
      <vt:lpstr>Hepatitis C infection</vt:lpstr>
      <vt:lpstr>PowerPoint Presentation</vt:lpstr>
      <vt:lpstr>PowerPoint Presentation</vt:lpstr>
      <vt:lpstr>PowerPoint Presentation</vt:lpstr>
      <vt:lpstr>Hepatitis C transmission</vt:lpstr>
      <vt:lpstr>Hepatitis C screening - CDC</vt:lpstr>
      <vt:lpstr>PowerPoint Presentation</vt:lpstr>
      <vt:lpstr>Hepatitis C screening – New York state</vt:lpstr>
      <vt:lpstr>Guidance for New York state JC centers</vt:lpstr>
      <vt:lpstr>Hepatitis C prevention</vt:lpstr>
      <vt:lpstr>Hepatitis C treatment</vt:lpstr>
      <vt:lpstr>Job Accommodation Network (JAN) Webinar tomorrow</vt:lpstr>
      <vt:lpstr>Webinar PowerPoint slides recently posted</vt:lpstr>
      <vt:lpstr>Open Forum</vt:lpstr>
      <vt:lpstr>                              Regional Medical Specialists Contact us with policy or clinical questions</vt:lpstr>
      <vt:lpstr>                         Monthly Teleconference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Carolina Valdenegro</cp:lastModifiedBy>
  <cp:revision>600</cp:revision>
  <dcterms:created xsi:type="dcterms:W3CDTF">2021-01-27T15:35:33Z</dcterms:created>
  <dcterms:modified xsi:type="dcterms:W3CDTF">2024-06-26T22:21:45Z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da0da0c4-c79d-4186-837c-7c7345454b52</vt:lpwstr>
  </property>
</Properties>
</file>