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authors.xml" ContentType="application/vnd.ms-powerpoint.authors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75" r:id="rId3"/>
    <p:sldMasterId id="2147483677" r:id="rId4"/>
    <p:sldMasterId id="2147483679" r:id="rId5"/>
    <p:sldMasterId id="2147483681" r:id="rId6"/>
  </p:sldMasterIdLst>
  <p:notesMasterIdLst>
    <p:notesMasterId r:id="rId33"/>
  </p:notesMasterIdLst>
  <p:sldIdLst>
    <p:sldId id="261" r:id="rId7"/>
    <p:sldId id="375" r:id="rId8"/>
    <p:sldId id="374" r:id="rId9"/>
    <p:sldId id="376" r:id="rId10"/>
    <p:sldId id="377" r:id="rId11"/>
    <p:sldId id="378" r:id="rId12"/>
    <p:sldId id="379" r:id="rId13"/>
    <p:sldId id="380" r:id="rId14"/>
    <p:sldId id="381" r:id="rId15"/>
    <p:sldId id="291" r:id="rId16"/>
    <p:sldId id="294" r:id="rId17"/>
    <p:sldId id="293" r:id="rId18"/>
    <p:sldId id="295" r:id="rId19"/>
    <p:sldId id="297" r:id="rId20"/>
    <p:sldId id="301" r:id="rId21"/>
    <p:sldId id="300" r:id="rId22"/>
    <p:sldId id="299" r:id="rId23"/>
    <p:sldId id="296" r:id="rId24"/>
    <p:sldId id="298" r:id="rId25"/>
    <p:sldId id="382" r:id="rId26"/>
    <p:sldId id="384" r:id="rId27"/>
    <p:sldId id="383" r:id="rId28"/>
    <p:sldId id="385" r:id="rId29"/>
    <p:sldId id="292" r:id="rId30"/>
    <p:sldId id="280" r:id="rId31"/>
    <p:sldId id="27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1499C2-C762-44F6-ABD4-DAA0B44E2C7A}">
          <p14:sldIdLst>
            <p14:sldId id="261"/>
            <p14:sldId id="375"/>
            <p14:sldId id="374"/>
            <p14:sldId id="376"/>
            <p14:sldId id="377"/>
            <p14:sldId id="378"/>
            <p14:sldId id="379"/>
            <p14:sldId id="380"/>
            <p14:sldId id="381"/>
            <p14:sldId id="291"/>
            <p14:sldId id="294"/>
            <p14:sldId id="293"/>
            <p14:sldId id="295"/>
            <p14:sldId id="297"/>
            <p14:sldId id="301"/>
            <p14:sldId id="300"/>
            <p14:sldId id="299"/>
            <p14:sldId id="296"/>
            <p14:sldId id="298"/>
            <p14:sldId id="382"/>
            <p14:sldId id="384"/>
            <p14:sldId id="383"/>
            <p14:sldId id="385"/>
            <p14:sldId id="292"/>
            <p14:sldId id="280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198636-F2C7-7B70-F254-6EC543F002AA}" name="Julie Luht" initials="JL" userId="S::jluht@humanitas.com::eac1ece3-a076-4aef-9b22-77d15757e7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63" autoAdjust="0"/>
    <p:restoredTop sz="94607" autoAdjust="0"/>
  </p:normalViewPr>
  <p:slideViewPr>
    <p:cSldViewPr snapToGrid="0">
      <p:cViewPr varScale="1">
        <p:scale>
          <a:sx n="104" d="100"/>
          <a:sy n="104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customXml" Target="../customXml/item1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42" Type="http://schemas.openxmlformats.org/officeDocument/2006/relationships/customXml" Target="../customXml/item4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04F54-F98E-43EC-8676-41DB66235A40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D3DB7-ABF3-401D-AF1F-9727A735F4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9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2313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9861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D123054E-7245-4C0F-A7DE-0CAAD8076BF3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3/27/2024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9/21/2021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946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DEF6-7978-E042-A0A1-33F25AC493C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F4E8-48B0-FE42-82AF-298EC18CB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5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C1DDEC-9161-534A-B683-8EE7BBE132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4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79AB-C233-411B-A5E3-7BC4966E8A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CBA6-6A9E-4C95-8616-2E467D3051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C05780-7E01-1546-9AE3-978F0C8FF1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754" y="6091354"/>
            <a:ext cx="2657821" cy="6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1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C49BDE-E7B2-274B-981F-3ECE8D7E15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4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CBA6-6A9E-4C95-8616-2E467D3051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79AB-C233-411B-A5E3-7BC4966E8A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D7006E-2A4A-3745-8EAC-D216C9C294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754" y="6091354"/>
            <a:ext cx="2657821" cy="6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0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theme" Target="../theme/theme2.xml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theme" Target="../theme/theme5.xml"/><Relationship Id="rId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C59EA794-B7BB-4416-B3BA-38E42D8F09AA}" type="datetime1">
              <a:rPr lang="en-US" smtClean="0"/>
              <a:t>3/27/2024</a:t>
            </a:fld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9/21/2021</a:t>
            </a:r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6798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A7D84E0-25D1-4ACF-96C4-492F475002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31772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A7D84E0-25D1-4ACF-96C4-492F475002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66325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554480"/>
            <a:ext cx="10972800" cy="459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  <a:p>
            <a:pPr lvl="5"/>
            <a:r>
              <a:rPr lang="en-US" altLang="en-US"/>
              <a:t>Sixth level</a:t>
            </a:r>
          </a:p>
          <a:p>
            <a:pPr lvl="6"/>
            <a:r>
              <a:rPr lang="en-US" altLang="en-US"/>
              <a:t>Seventh level</a:t>
            </a:r>
          </a:p>
          <a:p>
            <a:pPr lvl="7"/>
            <a:r>
              <a:rPr lang="en-US" altLang="en-US"/>
              <a:t>Eighth level</a:t>
            </a:r>
          </a:p>
          <a:p>
            <a:pPr lvl="8"/>
            <a:r>
              <a:rPr lang="en-US" altLang="en-US"/>
              <a:t>Ninth level</a:t>
            </a:r>
          </a:p>
          <a:p>
            <a:pPr lvl="8"/>
            <a:r>
              <a:rPr lang="en-US" altLang="en-US"/>
              <a:t>Tenth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8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789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243834" indent="-243834" algn="l" rtl="0" eaLnBrk="1" fontAlgn="base" hangingPunct="1"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87668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31502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05840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19170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41732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64592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182880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01168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554480"/>
            <a:ext cx="10972800" cy="459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  <a:p>
            <a:pPr lvl="5"/>
            <a:r>
              <a:rPr lang="en-US" altLang="en-US"/>
              <a:t>Sixth level</a:t>
            </a:r>
          </a:p>
          <a:p>
            <a:pPr lvl="6"/>
            <a:r>
              <a:rPr lang="en-US" altLang="en-US"/>
              <a:t>Seventh level</a:t>
            </a:r>
          </a:p>
          <a:p>
            <a:pPr lvl="7"/>
            <a:r>
              <a:rPr lang="en-US" altLang="en-US"/>
              <a:t>Eighth level</a:t>
            </a:r>
          </a:p>
          <a:p>
            <a:pPr lvl="8"/>
            <a:r>
              <a:rPr lang="en-US" altLang="en-US"/>
              <a:t>Ninth level</a:t>
            </a:r>
          </a:p>
          <a:p>
            <a:pPr lvl="8"/>
            <a:r>
              <a:rPr lang="en-US" altLang="en-US"/>
              <a:t>Tenth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8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149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243834" indent="-243834" algn="l" rtl="0" eaLnBrk="1" fontAlgn="base" hangingPunct="1"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87668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31502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05840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19170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41732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64592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182880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01168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A7D84E0-25D1-4ACF-96C4-492F475002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16265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A7D84E0-25D1-4ACF-96C4-492F475002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7425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479AB-C233-411B-A5E3-7BC4966E8A5C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8CBA6-6A9E-4C95-8616-2E467D3051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6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Avenir Medium" charset="0"/>
          <a:ea typeface="Avenir Medium" charset="0"/>
          <a:cs typeface="Avenir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venir Book" charset="0"/>
          <a:ea typeface="Avenir Book" charset="0"/>
          <a:cs typeface="Avenir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jobcorps.webex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jobcorps.webex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460130" y="517586"/>
            <a:ext cx="11271739" cy="186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5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Job Corps Center Physician</a:t>
            </a:r>
            <a:br>
              <a:rPr lang="en-US" sz="5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Monthly Teleconference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276709" y="2518913"/>
            <a:ext cx="8964571" cy="393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0" lvl="3" indent="0" algn="l">
              <a:spcBef>
                <a:spcPts val="0"/>
              </a:spcBef>
              <a:buSzPts val="3700"/>
            </a:pPr>
            <a:endParaRPr lang="en-US" sz="4400" b="1" dirty="0"/>
          </a:p>
          <a:p>
            <a:pPr marL="1371600" lvl="3" indent="0" algn="l">
              <a:spcBef>
                <a:spcPts val="0"/>
              </a:spcBef>
              <a:buSzPts val="3700"/>
            </a:pPr>
            <a:endParaRPr lang="en-US" sz="4400" b="1" dirty="0"/>
          </a:p>
          <a:p>
            <a:pPr marL="1371600" lvl="3" indent="0" algn="l">
              <a:spcBef>
                <a:spcPts val="0"/>
              </a:spcBef>
              <a:buSzPts val="3700"/>
            </a:pPr>
            <a:endParaRPr lang="en-US" sz="4400" b="1" dirty="0"/>
          </a:p>
          <a:p>
            <a:pPr marL="1371600" lvl="3" indent="0" algn="l">
              <a:spcBef>
                <a:spcPts val="0"/>
              </a:spcBef>
              <a:buSzPts val="3700"/>
            </a:pPr>
            <a:endParaRPr lang="en-US" sz="4400" b="1" dirty="0"/>
          </a:p>
          <a:p>
            <a:pPr marL="1371600" lvl="3" indent="0" algn="l">
              <a:spcBef>
                <a:spcPts val="0"/>
              </a:spcBef>
              <a:buSzPts val="3700"/>
            </a:pPr>
            <a:endParaRPr lang="en-US" sz="4400" b="1" dirty="0"/>
          </a:p>
          <a:p>
            <a:pPr marL="1371600" lvl="3" indent="0" algn="l">
              <a:spcBef>
                <a:spcPts val="0"/>
              </a:spcBef>
              <a:buSzPts val="3700"/>
            </a:pPr>
            <a:r>
              <a:rPr lang="en-US" sz="4400" b="1" dirty="0"/>
              <a:t>Wednesday, March 27</a:t>
            </a:r>
            <a:r>
              <a:rPr lang="en-US" sz="4400" b="1" baseline="30000" dirty="0"/>
              <a:t>th</a:t>
            </a:r>
            <a:r>
              <a:rPr lang="en-US" sz="4400" b="1" dirty="0"/>
              <a:t>, 2024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Job Corps | Brands of the World™ | Download vector logos and logotypes">
            <a:extLst>
              <a:ext uri="{FF2B5EF4-FFF2-40B4-BE49-F238E27FC236}">
                <a16:creationId xmlns:a16="http://schemas.microsoft.com/office/drawing/2014/main" id="{D8ECD916-5D39-4C1C-130C-F0922C41A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73" y="2375171"/>
            <a:ext cx="3033408" cy="303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886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52E2A-FF73-A598-773A-43543A047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4A969-D931-8575-8A1B-A3F5D1BCB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Webinar tomorrow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FCD7E-448F-83CE-942A-56D68C0A9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0"/>
              </a:spcBef>
            </a:pPr>
            <a:r>
              <a:rPr lang="en-US" sz="2400" b="1" i="0" dirty="0">
                <a:solidFill>
                  <a:srgbClr val="242424"/>
                </a:solidFill>
                <a:effectLst/>
                <a:latin typeface="+mn-lt"/>
              </a:rPr>
              <a:t>Diabetes Update with Dr. Drew Alexander and Dr. Gary </a:t>
            </a:r>
            <a:r>
              <a:rPr lang="en-US" sz="2400" b="1" i="0" dirty="0" err="1">
                <a:solidFill>
                  <a:srgbClr val="242424"/>
                </a:solidFill>
                <a:effectLst/>
                <a:latin typeface="+mn-lt"/>
              </a:rPr>
              <a:t>Strokosch</a:t>
            </a:r>
            <a:endParaRPr lang="en-US" sz="2400" b="1" i="0" dirty="0">
              <a:solidFill>
                <a:srgbClr val="242424"/>
              </a:solidFill>
              <a:effectLst/>
              <a:latin typeface="+mn-lt"/>
            </a:endParaRPr>
          </a:p>
          <a:p>
            <a:pPr marL="342900" indent="-342900">
              <a:spcBef>
                <a:spcPts val="0"/>
              </a:spcBef>
            </a:pPr>
            <a:endParaRPr lang="en-US" sz="2400" b="1" dirty="0">
              <a:solidFill>
                <a:srgbClr val="242424"/>
              </a:solidFill>
              <a:latin typeface="+mn-lt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b="1" i="0" dirty="0">
                <a:solidFill>
                  <a:srgbClr val="242424"/>
                </a:solidFill>
                <a:effectLst/>
                <a:latin typeface="+mn-lt"/>
              </a:rPr>
              <a:t>Thursday March 28</a:t>
            </a:r>
            <a:r>
              <a:rPr lang="en-US" sz="2400" b="1" i="0" baseline="30000" dirty="0">
                <a:solidFill>
                  <a:srgbClr val="242424"/>
                </a:solidFill>
                <a:effectLst/>
                <a:latin typeface="+mn-lt"/>
              </a:rPr>
              <a:t>th</a:t>
            </a:r>
            <a:r>
              <a:rPr lang="en-US" sz="2400" b="1" i="0" dirty="0">
                <a:solidFill>
                  <a:srgbClr val="242424"/>
                </a:solidFill>
                <a:effectLst/>
                <a:latin typeface="+mn-lt"/>
              </a:rPr>
              <a:t>, 2024 @ 11 am ET, 10 am CT, 9 am MT, 8 am PT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+mn-lt"/>
              </a:rPr>
              <a:t>The webinar is listed in the Upcoming Sessions tab on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+mn-lt"/>
              </a:rPr>
              <a:t>WebEx</a:t>
            </a:r>
            <a:endParaRPr lang="en-US" sz="2400" b="1" i="0" dirty="0">
              <a:solidFill>
                <a:srgbClr val="000000"/>
              </a:solidFill>
              <a:effectLst/>
              <a:latin typeface="+mn-lt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+mn-lt"/>
              </a:rPr>
              <a:t>   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+mn-lt"/>
              </a:rPr>
              <a:t> at </a:t>
            </a:r>
            <a:r>
              <a:rPr lang="en-US" sz="2400" b="1" i="0" dirty="0">
                <a:solidFill>
                  <a:srgbClr val="467886"/>
                </a:solidFill>
                <a:effectLst/>
                <a:latin typeface="+mn-lt"/>
                <a:hlinkClick r:id="rId2" tooltip="https://jobcorps.webex.com/"/>
              </a:rPr>
              <a:t>https://jobcorps.webex.com</a:t>
            </a:r>
            <a:r>
              <a:rPr lang="en-US" sz="2400" b="1" i="0" dirty="0">
                <a:solidFill>
                  <a:srgbClr val="212121"/>
                </a:solidFill>
                <a:effectLst/>
                <a:latin typeface="+mn-lt"/>
              </a:rPr>
              <a:t>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+mn-lt"/>
              </a:rPr>
              <a:t>and is open for registration. 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000000"/>
              </a:solidFill>
              <a:latin typeface="+mn-lt"/>
            </a:endParaRP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+mn-lt"/>
              </a:rPr>
              <a:t>All center clinicians are encouraged to attend.</a:t>
            </a:r>
            <a:endParaRPr lang="en-US" sz="2400" b="1" i="0" dirty="0">
              <a:solidFill>
                <a:srgbClr val="242424"/>
              </a:solidFill>
              <a:effectLst/>
              <a:latin typeface="+mn-lt"/>
            </a:endParaRPr>
          </a:p>
          <a:p>
            <a:pPr marL="50800" indent="0">
              <a:buNone/>
            </a:pPr>
            <a:endParaRPr lang="en-US" dirty="0"/>
          </a:p>
        </p:txBody>
      </p:sp>
      <p:pic>
        <p:nvPicPr>
          <p:cNvPr id="7170" name="Picture 2" descr="Warning Sign PNG, Attention, Caution Sign Icon - Free Transparent PNG Logos">
            <a:extLst>
              <a:ext uri="{FF2B5EF4-FFF2-40B4-BE49-F238E27FC236}">
                <a16:creationId xmlns:a16="http://schemas.microsoft.com/office/drawing/2014/main" id="{B0472422-56B2-167E-CDB3-321EC3A17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82" y="4915167"/>
            <a:ext cx="1318574" cy="119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4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CC231-C705-EEF4-51D5-1ABB6B1A2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JC PIN 23-09: Managing Respiratory Viruses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                         on Job Corps Centers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5EEA3-E7BE-5B2A-236F-FF460C651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Rescinds JC PIN 22-17 (COVID-19 emergency) and PIN 23-04 (vaccines for 2023-2024 seasonal respiratory infections)</a:t>
            </a:r>
          </a:p>
          <a:p>
            <a:r>
              <a:rPr lang="en-US" dirty="0"/>
              <a:t>Reduced threat from COVID-19 due to population immunity, vaccines, and treatment options</a:t>
            </a:r>
          </a:p>
          <a:p>
            <a:r>
              <a:rPr lang="en-US" dirty="0"/>
              <a:t>Follows CDC’s unified approach to common viral respiratory illnesses, including COVID-19, influenza, and respiratory syncytial virus (RSV) with similar symptoms and transmission</a:t>
            </a:r>
          </a:p>
          <a:p>
            <a:r>
              <a:rPr lang="en-US" dirty="0"/>
              <a:t>Updated guidance on prevention strategies applicable to all, regardless of the viral etiology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03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CC231-C705-EEF4-51D5-1ABB6B1A2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JC PIN 23-09: Managing Respiratory Viruses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                         on Job Corps Centers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5EEA3-E7BE-5B2A-236F-FF460C651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6575" cy="4351338"/>
          </a:xfrm>
        </p:spPr>
        <p:txBody>
          <a:bodyPr/>
          <a:lstStyle/>
          <a:p>
            <a:r>
              <a:rPr lang="en-US" dirty="0"/>
              <a:t>Ensure that Health &amp; Wellness staff review online CDC’s new </a:t>
            </a:r>
            <a:r>
              <a:rPr lang="en-US" i="1" dirty="0"/>
              <a:t>Respiratory Virus Guidance </a:t>
            </a:r>
            <a:r>
              <a:rPr lang="en-US" dirty="0"/>
              <a:t>[March 1, 2024]</a:t>
            </a:r>
          </a:p>
          <a:p>
            <a:r>
              <a:rPr lang="en-US" dirty="0"/>
              <a:t>Encourage immunizations following current CDC guidelines, including both COVID-19 and influenza</a:t>
            </a:r>
          </a:p>
          <a:p>
            <a:r>
              <a:rPr lang="en-US" dirty="0"/>
              <a:t>Promote good hygiene practices – frequent handwashing, covering coughs, cleaning high touch areas</a:t>
            </a:r>
          </a:p>
          <a:p>
            <a:r>
              <a:rPr lang="en-US" dirty="0"/>
              <a:t>Support precautions to prevent spread when ill – stay away from others, hygiene, masks, physical distancing</a:t>
            </a:r>
          </a:p>
          <a:p>
            <a:r>
              <a:rPr lang="en-US" dirty="0"/>
              <a:t>Clinicians will determine the need for COVID and/or influenza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986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CC231-C705-EEF4-51D5-1ABB6B1A2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JC PIN 23-09: Managing Respiratory Viruses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                         on Job Corps Centers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5EEA3-E7BE-5B2A-236F-FF460C651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Instruct students to contact the Health &amp; Wellness Center if they develop respiratory symptoms</a:t>
            </a:r>
          </a:p>
          <a:p>
            <a:r>
              <a:rPr lang="en-US" dirty="0"/>
              <a:t>Clinicians should evaluate each student with respiratory symptoms to assess severity and risk to determine the need for treatment</a:t>
            </a:r>
          </a:p>
          <a:p>
            <a:r>
              <a:rPr lang="en-US" dirty="0"/>
              <a:t>Resume normal activities when symptoms are improving and fever has resolved (without medication)</a:t>
            </a:r>
          </a:p>
          <a:p>
            <a:r>
              <a:rPr lang="en-US" dirty="0"/>
              <a:t>After resuming activities, continue precautions over the next 5 days</a:t>
            </a:r>
          </a:p>
          <a:p>
            <a:r>
              <a:rPr lang="en-US" dirty="0"/>
              <a:t>Centers should submit a Significant Incident Report (SIR) if 10% or greater of students have a respiratory illness</a:t>
            </a:r>
          </a:p>
        </p:txBody>
      </p:sp>
    </p:spTree>
    <p:extLst>
      <p:ext uri="{BB962C8B-B14F-4D97-AF65-F5344CB8AC3E}">
        <p14:creationId xmlns:p14="http://schemas.microsoft.com/office/powerpoint/2010/main" val="2071446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4A7951B-82CE-76AC-E823-487713239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7" y="4284"/>
            <a:ext cx="12107965" cy="684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69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7BE5E-1604-78B2-61C3-DCA5E2502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PIN 23-08: Electronic prescribing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2892B-12E1-4C72-460C-46A1FD55F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to increase the oversight of prescription medications, to prevent medication misuse, and to reduce medication errors</a:t>
            </a:r>
          </a:p>
          <a:p>
            <a:r>
              <a:rPr lang="en-US" dirty="0"/>
              <a:t>Applies to all centers, not just in states with e-prescribing laws</a:t>
            </a:r>
          </a:p>
          <a:p>
            <a:r>
              <a:rPr lang="en-US" dirty="0"/>
              <a:t>May be used for all prescriptions, not just controlled substances</a:t>
            </a:r>
          </a:p>
          <a:p>
            <a:r>
              <a:rPr lang="en-US" dirty="0"/>
              <a:t>e-prescribing software options must meet all criteria specified in PIN 23-08</a:t>
            </a:r>
          </a:p>
          <a:p>
            <a:r>
              <a:rPr lang="en-US" dirty="0"/>
              <a:t>Submit to Regional Office for approval</a:t>
            </a:r>
          </a:p>
          <a:p>
            <a:r>
              <a:rPr lang="en-US" dirty="0"/>
              <a:t>Purchase subscription and begin use </a:t>
            </a:r>
            <a:r>
              <a:rPr lang="en-US"/>
              <a:t>on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6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BDFA5-C414-39A7-EABD-FD1884868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Immunization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24E98-5BE7-491F-E56D-5A0B5650B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043"/>
            <a:ext cx="10688782" cy="4351338"/>
          </a:xfrm>
        </p:spPr>
        <p:txBody>
          <a:bodyPr/>
          <a:lstStyle/>
          <a:p>
            <a:r>
              <a:rPr lang="en-US" dirty="0"/>
              <a:t>One of two manufacturers of tetanus-diphtheria (Td) vaccine has discontinued production, leading to supply constraints during 2024</a:t>
            </a:r>
          </a:p>
          <a:p>
            <a:r>
              <a:rPr lang="en-US" dirty="0"/>
              <a:t>CDC advises </a:t>
            </a:r>
            <a:r>
              <a:rPr lang="en-US" b="1" dirty="0"/>
              <a:t>transition to use of Tdap vaccine </a:t>
            </a:r>
            <a:r>
              <a:rPr lang="en-US" dirty="0"/>
              <a:t>in lieu of Td vaccine whenever possible</a:t>
            </a:r>
          </a:p>
          <a:p>
            <a:r>
              <a:rPr lang="en-US" dirty="0"/>
              <a:t>Tdap vaccine </a:t>
            </a:r>
            <a:r>
              <a:rPr lang="en-US" b="1" dirty="0"/>
              <a:t>is</a:t>
            </a:r>
            <a:r>
              <a:rPr lang="en-US" dirty="0"/>
              <a:t> an acceptable alternative to Td vaccine, including when a tetanus booster is indicated for wound management</a:t>
            </a:r>
          </a:p>
          <a:p>
            <a:r>
              <a:rPr lang="en-US" dirty="0"/>
              <a:t>Tdap vaccine </a:t>
            </a:r>
            <a:r>
              <a:rPr lang="en-US" b="1" dirty="0"/>
              <a:t>is not</a:t>
            </a:r>
            <a:r>
              <a:rPr lang="en-US" dirty="0"/>
              <a:t> an acceptable alternative in the presence of a specific contraindication to pertussis-containing vaccines – very rare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33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72A9-6327-8AA2-5DE7-85B745E77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Applicant file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97AB0-91A3-98EE-DE55-14098B6E0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861"/>
            <a:ext cx="10515600" cy="4833794"/>
          </a:xfrm>
        </p:spPr>
        <p:txBody>
          <a:bodyPr/>
          <a:lstStyle/>
          <a:p>
            <a:r>
              <a:rPr lang="en-US" dirty="0"/>
              <a:t>Please document name and title on all student health forms.</a:t>
            </a:r>
          </a:p>
          <a:p>
            <a:r>
              <a:rPr lang="en-US" dirty="0"/>
              <a:t>Self-inking rubber stamps may be used adjacent to the signature.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E0DEA1-E129-70E0-04D2-D2CD2CC1D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552" y="2932425"/>
            <a:ext cx="8573696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32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2B8AB-A368-7226-C620-F374AB3D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Ehlers-Danlos syndromes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23D2C-FD1A-EBFA-2F5E-8A726AD44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tx1"/>
                </a:solidFill>
                <a:effectLst/>
                <a:highlight>
                  <a:srgbClr val="F7FBFD"/>
                </a:highlight>
                <a:latin typeface="Roboto" panose="02000000000000000000" pitchFamily="2" charset="0"/>
              </a:rPr>
              <a:t>Ehlers-Danlos syndromes (EDS) are a group of 14 inherited connective tissue disorders caused by abnormalities in the structure, production, and/or processing of collagen. </a:t>
            </a:r>
          </a:p>
          <a:p>
            <a:r>
              <a:rPr lang="en-US" dirty="0">
                <a:solidFill>
                  <a:schemeClr val="tx1"/>
                </a:solidFill>
                <a:highlight>
                  <a:srgbClr val="F7FBFD"/>
                </a:highlight>
                <a:latin typeface="Roboto" panose="02000000000000000000" pitchFamily="2" charset="0"/>
              </a:rPr>
              <a:t>S</a:t>
            </a:r>
            <a:r>
              <a:rPr lang="en-US" b="0" i="0" dirty="0">
                <a:solidFill>
                  <a:schemeClr val="tx1"/>
                </a:solidFill>
                <a:effectLst/>
                <a:highlight>
                  <a:srgbClr val="F7FBFD"/>
                </a:highlight>
                <a:latin typeface="Roboto" panose="02000000000000000000" pitchFamily="2" charset="0"/>
              </a:rPr>
              <a:t>ymptoms of EDS vary by type and range from mildly loose joints to serious complications. </a:t>
            </a:r>
          </a:p>
          <a:p>
            <a:r>
              <a:rPr lang="en-US" b="0" i="0" dirty="0">
                <a:solidFill>
                  <a:schemeClr val="tx1"/>
                </a:solidFill>
                <a:effectLst/>
                <a:highlight>
                  <a:srgbClr val="F7FBFD"/>
                </a:highlight>
                <a:latin typeface="Roboto" panose="02000000000000000000" pitchFamily="2" charset="0"/>
              </a:rPr>
              <a:t>Features shared by many types include joint hypermobility and soft, velvety skin that is highly elastic and bruises easily.</a:t>
            </a:r>
          </a:p>
          <a:p>
            <a:r>
              <a:rPr lang="en-US" b="0" i="0" dirty="0">
                <a:effectLst/>
                <a:highlight>
                  <a:srgbClr val="F7FBFD"/>
                </a:highlight>
                <a:latin typeface="Roboto" panose="02000000000000000000" pitchFamily="2" charset="0"/>
              </a:rPr>
              <a:t>Fewer than 5,000 people in the U.S. have this disease.</a:t>
            </a:r>
          </a:p>
          <a:p>
            <a:pPr marL="50800" indent="0">
              <a:buNone/>
            </a:pPr>
            <a:r>
              <a:rPr lang="en-US" dirty="0">
                <a:solidFill>
                  <a:schemeClr val="tx1"/>
                </a:solidFill>
                <a:highlight>
                  <a:srgbClr val="F7FBFD"/>
                </a:highlight>
                <a:latin typeface="Roboto" panose="02000000000000000000" pitchFamily="2" charset="0"/>
              </a:rPr>
              <a:t>                                                   </a:t>
            </a:r>
            <a:r>
              <a:rPr lang="en-US" sz="2400" i="1" dirty="0">
                <a:solidFill>
                  <a:schemeClr val="tx1"/>
                </a:solidFill>
                <a:highlight>
                  <a:srgbClr val="F7FBFD"/>
                </a:highlight>
                <a:latin typeface="Arial" panose="020B0604020202020204" pitchFamily="34" charset="0"/>
              </a:rPr>
              <a:t>NIH: Genetic &amp; Rare Diseases (GARD)</a:t>
            </a:r>
            <a:endParaRPr lang="en-US" sz="2400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18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hlers-Danlos Syndrome: Symptoms, Causes &amp; Treatment">
            <a:extLst>
              <a:ext uri="{FF2B5EF4-FFF2-40B4-BE49-F238E27FC236}">
                <a16:creationId xmlns:a16="http://schemas.microsoft.com/office/drawing/2014/main" id="{6E3661AB-FB72-81FC-36B6-FC14757BF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581" y="0"/>
            <a:ext cx="2949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015B6FB-741B-5A4D-44A4-4078EEA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44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015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FBBE5-433B-F337-292B-B5BE1F1F9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PIN 23-09: Managing Respiratory Viruses on Job Corps Centers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74D1D-1B86-603C-C80F-6B6B87FDE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Rescinds previous covid pins</a:t>
            </a:r>
          </a:p>
          <a:p>
            <a:r>
              <a:rPr lang="en-US" dirty="0"/>
              <a:t>Encourage centers to:</a:t>
            </a:r>
          </a:p>
          <a:p>
            <a:pPr lvl="1"/>
            <a:r>
              <a:rPr lang="en-US" dirty="0"/>
              <a:t>Be familiar with new CDC guidance</a:t>
            </a:r>
          </a:p>
          <a:p>
            <a:pPr lvl="1"/>
            <a:r>
              <a:rPr lang="en-US" dirty="0"/>
              <a:t>Encourage immunizations – flu and COVID-19 </a:t>
            </a:r>
          </a:p>
          <a:p>
            <a:pPr lvl="1"/>
            <a:r>
              <a:rPr lang="en-US" dirty="0"/>
              <a:t>Promote good hygiene</a:t>
            </a:r>
          </a:p>
          <a:p>
            <a:pPr lvl="1"/>
            <a:r>
              <a:rPr lang="en-US" dirty="0"/>
              <a:t>Educate and support precautions to prevent spread of respiratory illness</a:t>
            </a:r>
          </a:p>
          <a:p>
            <a:pPr lvl="1"/>
            <a:r>
              <a:rPr lang="en-US" dirty="0"/>
              <a:t>Evaluate and treat, as indicated</a:t>
            </a:r>
          </a:p>
          <a:p>
            <a:pPr lvl="1"/>
            <a:r>
              <a:rPr lang="en-US" dirty="0"/>
              <a:t>SIR if 10 percent of greater students </a:t>
            </a:r>
            <a:r>
              <a:rPr lang="en-US"/>
              <a:t>respiratory illness</a:t>
            </a:r>
          </a:p>
        </p:txBody>
      </p:sp>
    </p:spTree>
    <p:extLst>
      <p:ext uri="{BB962C8B-B14F-4D97-AF65-F5344CB8AC3E}">
        <p14:creationId xmlns:p14="http://schemas.microsoft.com/office/powerpoint/2010/main" val="3519986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hlers-Danlos Syndrome - Pediatrics - Orthobullets">
            <a:extLst>
              <a:ext uri="{FF2B5EF4-FFF2-40B4-BE49-F238E27FC236}">
                <a16:creationId xmlns:a16="http://schemas.microsoft.com/office/drawing/2014/main" id="{6CB9B044-E62C-3B68-3FB9-E5633B542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93" y="3913729"/>
            <a:ext cx="5077923" cy="265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at Is Ehlers-Danlos Syndrome? | Live ...">
            <a:extLst>
              <a:ext uri="{FF2B5EF4-FFF2-40B4-BE49-F238E27FC236}">
                <a16:creationId xmlns:a16="http://schemas.microsoft.com/office/drawing/2014/main" id="{83E6D80C-55EF-29D8-9F40-3F4315BEF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07" y="288991"/>
            <a:ext cx="4718593" cy="314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s Ehlers-Danlos Syndrome really so rare—or is it misdiagnosed?">
            <a:extLst>
              <a:ext uri="{FF2B5EF4-FFF2-40B4-BE49-F238E27FC236}">
                <a16:creationId xmlns:a16="http://schemas.microsoft.com/office/drawing/2014/main" id="{3077894F-B7F6-1096-4A25-EB2E451AC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542" y="2461845"/>
            <a:ext cx="3007897" cy="40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hlers danlos syndrome">
            <a:extLst>
              <a:ext uri="{FF2B5EF4-FFF2-40B4-BE49-F238E27FC236}">
                <a16:creationId xmlns:a16="http://schemas.microsoft.com/office/drawing/2014/main" id="{99E04E45-1D45-E98E-B76F-114A57051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389" y="-422030"/>
            <a:ext cx="4976314" cy="318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What Is Ehlers-Danlos Syndrome?">
            <a:extLst>
              <a:ext uri="{FF2B5EF4-FFF2-40B4-BE49-F238E27FC236}">
                <a16:creationId xmlns:a16="http://schemas.microsoft.com/office/drawing/2014/main" id="{4DC07721-00C0-535D-FAE3-D9509558B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065" y="3913729"/>
            <a:ext cx="3497331" cy="233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89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2B8AB-A368-7226-C620-F374AB3D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Ehlers-Danlos syndromes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23D2C-FD1A-EBFA-2F5E-8A726AD44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Ehlers-Danlos syndrome is caused by genetic mutations, also known as pathogenic variants. </a:t>
            </a:r>
          </a:p>
          <a:p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Genetic mutations can be hereditary, when parents pass them down to their children, or they may occur randomly when cells are dividing. </a:t>
            </a:r>
          </a:p>
          <a:p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Genetic mutations may also result from contracted viruses, environmental factors, such as UV radiation from sunlight exposure, or a combination of any of these.</a:t>
            </a:r>
          </a:p>
          <a:p>
            <a:pPr marL="50800" indent="0">
              <a:buNone/>
            </a:pPr>
            <a:r>
              <a:rPr lang="en-US" dirty="0">
                <a:solidFill>
                  <a:srgbClr val="58676E"/>
                </a:solidFill>
                <a:highlight>
                  <a:srgbClr val="F7FBFD"/>
                </a:highlight>
                <a:latin typeface="+mj-lt"/>
              </a:rPr>
              <a:t>                                    </a:t>
            </a:r>
            <a:r>
              <a:rPr lang="en-US" i="1" dirty="0">
                <a:solidFill>
                  <a:schemeClr val="tx1"/>
                </a:solidFill>
                <a:highlight>
                  <a:srgbClr val="F7FBFD"/>
                </a:highlight>
                <a:latin typeface="+mj-lt"/>
              </a:rPr>
              <a:t>NIH: Genetic &amp; Rare Diseases (GARD)</a:t>
            </a:r>
            <a:endParaRPr lang="en-US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8274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2B8AB-A368-7226-C620-F374AB3D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Ehlers-Danlos syndromes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23D2C-FD1A-EBFA-2F5E-8A726AD44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92865" cy="4351338"/>
          </a:xfrm>
        </p:spPr>
        <p:txBody>
          <a:bodyPr/>
          <a:lstStyle/>
          <a:p>
            <a:r>
              <a:rPr 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 heterogeneous group of diseases characterized by fragility of the soft connective tissues resulting in widespread skin, ligament, joint, blood vessel and/or internal organ manifestations. </a:t>
            </a:r>
          </a:p>
          <a:p>
            <a:r>
              <a:rPr 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Clinical spectrum is highly variable, ranging from mild skin and joint hyperlaxity to severe physical disability and life-threatening vascular complications.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+mj-lt"/>
              </a:rPr>
              <a:t>Management consists of a care team responsible for surveillance of major organ-specific complications (for example, arterial aneurysm and dissection), integrated physical medicine and rehabilitation.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+mj-lt"/>
              </a:rPr>
              <a:t>No specific medical or genetic therapies are available for any type of EDS.</a:t>
            </a:r>
            <a:endParaRPr lang="en-US" sz="2400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50800" indent="0">
              <a:buNone/>
            </a:pP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</a:rPr>
              <a:t>                                                                                               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</a:rPr>
              <a:t>Orphanet</a:t>
            </a:r>
            <a:endParaRPr lang="en-US" sz="2400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445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agram of common symptoms of EDS and JHS and how they may be seen in school">
            <a:extLst>
              <a:ext uri="{FF2B5EF4-FFF2-40B4-BE49-F238E27FC236}">
                <a16:creationId xmlns:a16="http://schemas.microsoft.com/office/drawing/2014/main" id="{68C3C727-AF96-7C81-2B57-5BBF50BA8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0"/>
            <a:ext cx="7145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072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52E2A-FF73-A598-773A-43543A047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4A969-D931-8575-8A1B-A3F5D1BCB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Webinar tomorrow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FCD7E-448F-83CE-942A-56D68C0A9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0"/>
              </a:spcBef>
            </a:pPr>
            <a:r>
              <a:rPr lang="en-US" sz="2400" b="1" i="0" dirty="0">
                <a:solidFill>
                  <a:srgbClr val="242424"/>
                </a:solidFill>
                <a:effectLst/>
                <a:latin typeface="+mn-lt"/>
              </a:rPr>
              <a:t>Diabetes Update with Dr. Drew Alexander and Dr. Gary </a:t>
            </a:r>
            <a:r>
              <a:rPr lang="en-US" sz="2400" b="1" i="0" dirty="0" err="1">
                <a:solidFill>
                  <a:srgbClr val="242424"/>
                </a:solidFill>
                <a:effectLst/>
                <a:latin typeface="+mn-lt"/>
              </a:rPr>
              <a:t>Strokosch</a:t>
            </a:r>
            <a:endParaRPr lang="en-US" sz="2400" b="1" i="0" dirty="0">
              <a:solidFill>
                <a:srgbClr val="242424"/>
              </a:solidFill>
              <a:effectLst/>
              <a:latin typeface="+mn-lt"/>
            </a:endParaRPr>
          </a:p>
          <a:p>
            <a:pPr marL="342900" indent="-342900">
              <a:spcBef>
                <a:spcPts val="0"/>
              </a:spcBef>
            </a:pPr>
            <a:endParaRPr lang="en-US" sz="2400" b="1" dirty="0">
              <a:solidFill>
                <a:srgbClr val="242424"/>
              </a:solidFill>
              <a:latin typeface="+mn-lt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b="1" i="0" dirty="0">
                <a:solidFill>
                  <a:srgbClr val="242424"/>
                </a:solidFill>
                <a:effectLst/>
                <a:latin typeface="+mn-lt"/>
              </a:rPr>
              <a:t>Thursday March 28</a:t>
            </a:r>
            <a:r>
              <a:rPr lang="en-US" sz="2400" b="1" i="0" baseline="30000" dirty="0">
                <a:solidFill>
                  <a:srgbClr val="242424"/>
                </a:solidFill>
                <a:effectLst/>
                <a:latin typeface="+mn-lt"/>
              </a:rPr>
              <a:t>th</a:t>
            </a:r>
            <a:r>
              <a:rPr lang="en-US" sz="2400" b="1" i="0" dirty="0">
                <a:solidFill>
                  <a:srgbClr val="242424"/>
                </a:solidFill>
                <a:effectLst/>
                <a:latin typeface="+mn-lt"/>
              </a:rPr>
              <a:t>, 2024 @ 11 am ET, 10 am CT, 9 am MT, 8 am PT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+mn-lt"/>
              </a:rPr>
              <a:t>The webinar is listed in the Upcoming Sessions tab on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+mn-lt"/>
              </a:rPr>
              <a:t>WebEx</a:t>
            </a:r>
            <a:endParaRPr lang="en-US" sz="2400" b="1" i="0" dirty="0">
              <a:solidFill>
                <a:srgbClr val="000000"/>
              </a:solidFill>
              <a:effectLst/>
              <a:latin typeface="+mn-lt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+mn-lt"/>
              </a:rPr>
              <a:t>   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+mn-lt"/>
              </a:rPr>
              <a:t> at </a:t>
            </a:r>
            <a:r>
              <a:rPr lang="en-US" sz="2400" b="1" i="0" dirty="0">
                <a:solidFill>
                  <a:srgbClr val="467886"/>
                </a:solidFill>
                <a:effectLst/>
                <a:latin typeface="+mn-lt"/>
                <a:hlinkClick r:id="rId2" tooltip="https://jobcorps.webex.com/"/>
              </a:rPr>
              <a:t>https://jobcorps.webex.com</a:t>
            </a:r>
            <a:r>
              <a:rPr lang="en-US" sz="2400" b="1" i="0" dirty="0">
                <a:solidFill>
                  <a:srgbClr val="212121"/>
                </a:solidFill>
                <a:effectLst/>
                <a:latin typeface="+mn-lt"/>
              </a:rPr>
              <a:t>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+mn-lt"/>
              </a:rPr>
              <a:t>and is open for registration. 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000000"/>
              </a:solidFill>
              <a:latin typeface="+mn-lt"/>
            </a:endParaRP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+mn-lt"/>
              </a:rPr>
              <a:t>All center clinicians are encouraged to attend.</a:t>
            </a:r>
            <a:endParaRPr lang="en-US" sz="2400" b="1" i="0" dirty="0">
              <a:solidFill>
                <a:srgbClr val="242424"/>
              </a:solidFill>
              <a:effectLst/>
              <a:latin typeface="+mn-lt"/>
            </a:endParaRPr>
          </a:p>
          <a:p>
            <a:pPr marL="50800" indent="0">
              <a:buNone/>
            </a:pPr>
            <a:endParaRPr lang="en-US" dirty="0"/>
          </a:p>
        </p:txBody>
      </p:sp>
      <p:pic>
        <p:nvPicPr>
          <p:cNvPr id="7170" name="Picture 2" descr="Warning Sign PNG, Attention, Caution Sign Icon - Free Transparent PNG Logos">
            <a:extLst>
              <a:ext uri="{FF2B5EF4-FFF2-40B4-BE49-F238E27FC236}">
                <a16:creationId xmlns:a16="http://schemas.microsoft.com/office/drawing/2014/main" id="{B0472422-56B2-167E-CDB3-321EC3A17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82" y="4915167"/>
            <a:ext cx="1318574" cy="119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773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F97B6-D016-4ADF-8C80-E3064A140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Open Forum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713D7-D4A4-4D8E-BC25-240EEA3C7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66491"/>
            <a:ext cx="10515600" cy="4209690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FE7E3-72FC-4992-A8AB-1C4812806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625" y="1599351"/>
            <a:ext cx="4231019" cy="1920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65FC6F-562D-4D2B-B587-E14F2EF8D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142" y="3698496"/>
            <a:ext cx="2459765" cy="18448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865106-F037-43B7-88A3-4CAEC9476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473220"/>
            <a:ext cx="5147105" cy="3943969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B06373DF-2DEF-4D08-A012-91252A8E4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21920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EA3340-4D54-D948-BD4E-BCFE85730889}"/>
              </a:ext>
            </a:extLst>
          </p:cNvPr>
          <p:cNvSpPr txBox="1"/>
          <p:nvPr/>
        </p:nvSpPr>
        <p:spPr>
          <a:xfrm>
            <a:off x="3486151" y="5943600"/>
            <a:ext cx="5695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https://www.surveymonkey.com/r/9B3WZZM</a:t>
            </a:r>
          </a:p>
        </p:txBody>
      </p:sp>
    </p:spTree>
    <p:extLst>
      <p:ext uri="{BB962C8B-B14F-4D97-AF65-F5344CB8AC3E}">
        <p14:creationId xmlns:p14="http://schemas.microsoft.com/office/powerpoint/2010/main" val="3296800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ctrTitle"/>
          </p:nvPr>
        </p:nvSpPr>
        <p:spPr>
          <a:xfrm>
            <a:off x="415095" y="723900"/>
            <a:ext cx="11186356" cy="254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400" b="1" dirty="0">
                <a:solidFill>
                  <a:srgbClr val="C00000"/>
                </a:solidFill>
              </a:rPr>
            </a:br>
            <a:br>
              <a:rPr lang="en-US" sz="2400" b="1" dirty="0">
                <a:solidFill>
                  <a:srgbClr val="C00000"/>
                </a:solidFill>
              </a:rPr>
            </a:b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Job Corps Center Physician</a:t>
            </a: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4800" b="1" dirty="0">
                <a:solidFill>
                  <a:srgbClr val="C00000"/>
                </a:solidFill>
              </a:rPr>
              <a:t>onthly Teleconference</a:t>
            </a:r>
            <a:br>
              <a:rPr lang="en-US" sz="2400" b="1" dirty="0">
                <a:solidFill>
                  <a:srgbClr val="C00000"/>
                </a:solidFill>
              </a:rPr>
            </a:br>
            <a:br>
              <a:rPr lang="en-US" sz="4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Next call: Wednesday, April 24</a:t>
            </a:r>
            <a:r>
              <a:rPr lang="en-US" sz="4000" b="1" baseline="30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4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2024</a:t>
            </a:r>
            <a:endParaRPr sz="4000" dirty="0">
              <a:solidFill>
                <a:srgbClr val="00B050"/>
              </a:solidFill>
            </a:endParaRPr>
          </a:p>
        </p:txBody>
      </p:sp>
      <p:sp>
        <p:nvSpPr>
          <p:cNvPr id="177" name="Google Shape;177;p27"/>
          <p:cNvSpPr txBox="1">
            <a:spLocks noGrp="1"/>
          </p:cNvSpPr>
          <p:nvPr>
            <p:ph type="subTitle" idx="1"/>
          </p:nvPr>
        </p:nvSpPr>
        <p:spPr>
          <a:xfrm>
            <a:off x="415095" y="3629892"/>
            <a:ext cx="1136961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l">
              <a:spcBef>
                <a:spcPts val="0"/>
              </a:spcBef>
              <a:buSzPts val="3700"/>
            </a:pPr>
            <a:endParaRPr lang="en-US" b="1" dirty="0">
              <a:solidFill>
                <a:srgbClr val="0000FF"/>
              </a:solidFill>
              <a:hlinkClick r:id="rId3"/>
            </a:endParaRPr>
          </a:p>
          <a:p>
            <a:pPr marL="0" indent="0" algn="l">
              <a:spcBef>
                <a:spcPts val="0"/>
              </a:spcBef>
              <a:buSzPts val="3700"/>
            </a:pPr>
            <a:endParaRPr lang="en-US" b="1" dirty="0">
              <a:solidFill>
                <a:srgbClr val="0000FF"/>
              </a:solidFill>
              <a:hlinkClick r:id="rId3"/>
            </a:endParaRPr>
          </a:p>
          <a:p>
            <a:pPr marL="0" indent="0" algn="l">
              <a:spcBef>
                <a:spcPts val="0"/>
              </a:spcBef>
              <a:buSzPts val="3700"/>
            </a:pPr>
            <a:endParaRPr lang="en-US" b="1" dirty="0">
              <a:solidFill>
                <a:srgbClr val="0000FF"/>
              </a:solidFill>
              <a:hlinkClick r:id="rId3"/>
            </a:endParaRPr>
          </a:p>
          <a:p>
            <a:pPr marL="0" indent="0" algn="l">
              <a:spcBef>
                <a:spcPts val="0"/>
              </a:spcBef>
              <a:buSzPts val="3700"/>
            </a:pPr>
            <a:endParaRPr lang="en-US" b="1" dirty="0">
              <a:solidFill>
                <a:srgbClr val="0000FF"/>
              </a:solidFill>
              <a:hlinkClick r:id="rId3"/>
            </a:endParaRPr>
          </a:p>
          <a:p>
            <a:pPr marL="0" indent="0" algn="l">
              <a:spcBef>
                <a:spcPts val="0"/>
              </a:spcBef>
              <a:buSzPts val="3700"/>
            </a:pPr>
            <a:endParaRPr lang="en-US" b="1" dirty="0">
              <a:solidFill>
                <a:srgbClr val="0000FF"/>
              </a:solidFill>
              <a:hlinkClick r:id="rId3"/>
            </a:endParaRPr>
          </a:p>
          <a:p>
            <a:pPr marL="0" indent="0" algn="l">
              <a:spcBef>
                <a:spcPts val="0"/>
              </a:spcBef>
              <a:buSzPts val="3700"/>
            </a:pPr>
            <a:r>
              <a:rPr lang="en-US" b="1" dirty="0">
                <a:solidFill>
                  <a:srgbClr val="C00000"/>
                </a:solidFill>
              </a:rPr>
              <a:t>	           </a:t>
            </a:r>
            <a:r>
              <a:rPr lang="en-US" b="1" dirty="0">
                <a:solidFill>
                  <a:srgbClr val="0000FF"/>
                </a:solidFill>
              </a:rPr>
              <a:t>	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52146-17B2-4F52-9C99-D67B6BA2B9B1}"/>
              </a:ext>
            </a:extLst>
          </p:cNvPr>
          <p:cNvSpPr txBox="1"/>
          <p:nvPr/>
        </p:nvSpPr>
        <p:spPr>
          <a:xfrm>
            <a:off x="1078302" y="3717984"/>
            <a:ext cx="102136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7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John Kulig MD MPH		Region 1 Boston &amp; Region 2 Philadelphia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7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Gary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Strokosch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MD 		Region 3 Atlanta &amp; Region 5 Chicago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7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Drew Alexander MD		Region 4 Dallas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7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Sara Mackenzie MD MPH	Region 6 San Francisco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873A0-97A5-DEC7-A454-9FE24D1A320E}"/>
              </a:ext>
            </a:extLst>
          </p:cNvPr>
          <p:cNvSpPr txBox="1"/>
          <p:nvPr/>
        </p:nvSpPr>
        <p:spPr>
          <a:xfrm>
            <a:off x="2057400" y="5375736"/>
            <a:ext cx="84351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HIPAA compliant messages =&gt; use @jobcorps.org email address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       https://www.surveymonkey.com/r/9B3WZZM</a:t>
            </a:r>
          </a:p>
          <a:p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29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802B-6AFE-0B7B-2F59-334AA9C5A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 on Health Systems from COVID-19 and the Role of Social Determinants of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3CC27-C22F-87DA-00F9-AB0CB3183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Pandemic strain on health care systems</a:t>
            </a:r>
          </a:p>
          <a:p>
            <a:pPr lvl="1"/>
            <a:r>
              <a:rPr lang="en-US" dirty="0"/>
              <a:t>Exacerbated shortages: staffing, supplies</a:t>
            </a:r>
          </a:p>
          <a:p>
            <a:r>
              <a:rPr lang="en-US" dirty="0"/>
              <a:t>Social Determinants of Health</a:t>
            </a:r>
          </a:p>
          <a:p>
            <a:pPr lvl="1"/>
            <a:r>
              <a:rPr lang="en-US" dirty="0"/>
              <a:t>Economic stability</a:t>
            </a:r>
          </a:p>
          <a:p>
            <a:pPr lvl="1"/>
            <a:r>
              <a:rPr lang="en-US" dirty="0"/>
              <a:t>Education access and quality</a:t>
            </a:r>
          </a:p>
          <a:p>
            <a:pPr lvl="1"/>
            <a:r>
              <a:rPr lang="en-US" dirty="0"/>
              <a:t>Health care access and quality</a:t>
            </a:r>
          </a:p>
          <a:p>
            <a:pPr lvl="1"/>
            <a:r>
              <a:rPr lang="en-US" dirty="0"/>
              <a:t>Neighborhood and built environment</a:t>
            </a:r>
          </a:p>
          <a:p>
            <a:pPr lvl="1"/>
            <a:r>
              <a:rPr lang="en-US" dirty="0"/>
              <a:t>Social and community context</a:t>
            </a:r>
          </a:p>
          <a:p>
            <a:r>
              <a:rPr lang="en-US" dirty="0"/>
              <a:t>Call to Action:  </a:t>
            </a:r>
          </a:p>
          <a:p>
            <a:pPr lvl="1"/>
            <a:r>
              <a:rPr lang="en-US" dirty="0" err="1"/>
              <a:t>SDoH</a:t>
            </a:r>
            <a:r>
              <a:rPr lang="en-US" dirty="0"/>
              <a:t> influence outcomes and we can help</a:t>
            </a:r>
          </a:p>
          <a:p>
            <a:pPr lvl="1"/>
            <a:r>
              <a:rPr lang="en-US" dirty="0"/>
              <a:t>Recognize and tailor approach to optimize care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E3AF1B-CE43-68B2-F2DB-70C758E2A2C4}"/>
              </a:ext>
            </a:extLst>
          </p:cNvPr>
          <p:cNvSpPr txBox="1"/>
          <p:nvPr/>
        </p:nvSpPr>
        <p:spPr>
          <a:xfrm>
            <a:off x="1858538" y="6176963"/>
            <a:ext cx="609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Calibri"/>
              </a:rPr>
              <a:t>Schneider, A. (2024) Family Practice Management; 31(2):23-26</a:t>
            </a:r>
          </a:p>
        </p:txBody>
      </p:sp>
    </p:spTree>
    <p:extLst>
      <p:ext uri="{BB962C8B-B14F-4D97-AF65-F5344CB8AC3E}">
        <p14:creationId xmlns:p14="http://schemas.microsoft.com/office/powerpoint/2010/main" val="1777435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635A5-F5E6-FAEC-DE71-2BDCC3FCF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latin typeface="+mj-lt"/>
                <a:ea typeface="+mj-ea"/>
                <a:cs typeface="+mj-cs"/>
              </a:rPr>
              <a:t>Influenza-like illness activity: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D4645D-9067-70E3-A835-631C2F94E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1" y="1684498"/>
            <a:ext cx="8178799" cy="43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9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635A5-F5E6-FAEC-DE71-2BDCC3FCF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latin typeface="+mj-lt"/>
                <a:ea typeface="+mj-ea"/>
                <a:cs typeface="+mj-cs"/>
              </a:rPr>
              <a:t>Measles activity</a:t>
            </a:r>
            <a:r>
              <a:rPr lang="en-US" sz="2800" dirty="0">
                <a:latin typeface="+mj-lt"/>
                <a:ea typeface="+mj-ea"/>
                <a:cs typeface="+mj-cs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53DE88-90A9-51F2-EA49-5FE4129B4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811" y="1626669"/>
            <a:ext cx="9079748" cy="408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9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635A5-F5E6-FAEC-DE71-2BDCC3FCF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latin typeface="+mj-lt"/>
                <a:ea typeface="+mj-ea"/>
                <a:cs typeface="+mj-cs"/>
              </a:rPr>
              <a:t>Measles activity</a:t>
            </a:r>
            <a:r>
              <a:rPr lang="en-US" sz="2800" dirty="0">
                <a:latin typeface="+mj-lt"/>
                <a:ea typeface="+mj-ea"/>
                <a:cs typeface="+mj-cs"/>
              </a:rPr>
              <a:t>:</a:t>
            </a:r>
          </a:p>
        </p:txBody>
      </p:sp>
      <p:pic>
        <p:nvPicPr>
          <p:cNvPr id="4" name="Picture 3" descr="A map of the united states with blue squares&#10;&#10;Description automatically generated">
            <a:extLst>
              <a:ext uri="{FF2B5EF4-FFF2-40B4-BE49-F238E27FC236}">
                <a16:creationId xmlns:a16="http://schemas.microsoft.com/office/drawing/2014/main" id="{0C52413F-02CA-0DCF-C8EA-7EC6CE5C3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748" y="1675228"/>
            <a:ext cx="5978502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69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635A5-F5E6-FAEC-DE71-2BDCC3FC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latin typeface="+mj-lt"/>
                <a:ea typeface="+mj-ea"/>
                <a:cs typeface="+mj-cs"/>
              </a:rPr>
              <a:t>Measles: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1E9E6-02CC-2090-6E10-851EB7550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449659"/>
            <a:ext cx="4445155" cy="47273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Incubation 11-12 days from exposure</a:t>
            </a:r>
          </a:p>
          <a:p>
            <a:r>
              <a:rPr lang="en-US" dirty="0"/>
              <a:t>Prodromal symptoms (fever, cough, coryza, </a:t>
            </a:r>
            <a:r>
              <a:rPr lang="en-US" dirty="0" err="1"/>
              <a:t>Koplik</a:t>
            </a:r>
            <a:r>
              <a:rPr lang="en-US" dirty="0"/>
              <a:t> spots)</a:t>
            </a:r>
          </a:p>
          <a:p>
            <a:r>
              <a:rPr lang="en-US" dirty="0"/>
              <a:t>Rash – maculopapular, starts head and face, then spreads downward</a:t>
            </a:r>
          </a:p>
          <a:p>
            <a:r>
              <a:rPr lang="en-US" dirty="0"/>
              <a:t>Fever - may spike to 104 with rash onset</a:t>
            </a:r>
          </a:p>
          <a:p>
            <a:r>
              <a:rPr lang="en-US" dirty="0"/>
              <a:t>Complications – diarrhea, otitis media; pneumonia, encephalitis, death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2624A7-B296-4594-2E24-C54DDA914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696" y="1449659"/>
            <a:ext cx="3082654" cy="2302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E97B8B-6ED0-77C9-EFD9-BBAB4B710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847" y="3752654"/>
            <a:ext cx="3082653" cy="227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20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6E34E-0163-4336-DED0-DD2729D50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suspect case: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00848-A372-8464-5750-36835CB2C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Immediately mask and isolate student in a room with closed door</a:t>
            </a:r>
          </a:p>
          <a:p>
            <a:r>
              <a:rPr lang="en-US" dirty="0"/>
              <a:t>Only allow health care workers with presumptive evidence of immunity to work with student; must wear N95 mask</a:t>
            </a:r>
          </a:p>
          <a:p>
            <a:r>
              <a:rPr lang="en-US" dirty="0"/>
              <a:t>Evaluate student and order confirmatory testing</a:t>
            </a:r>
          </a:p>
          <a:p>
            <a:pPr lvl="1"/>
            <a:r>
              <a:rPr lang="en-US" dirty="0"/>
              <a:t>Throat or nasopharyngeal swab for RT-PCR &amp; </a:t>
            </a:r>
          </a:p>
          <a:p>
            <a:pPr lvl="1"/>
            <a:r>
              <a:rPr lang="en-US" dirty="0"/>
              <a:t>Serum for IgM measles testing</a:t>
            </a:r>
          </a:p>
          <a:p>
            <a:r>
              <a:rPr lang="en-US" dirty="0"/>
              <a:t>Immediately call local and/or state health department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D8264E-633D-3193-7CEE-4DC40A7C98E5}"/>
              </a:ext>
            </a:extLst>
          </p:cNvPr>
          <p:cNvSpPr txBox="1"/>
          <p:nvPr/>
        </p:nvSpPr>
        <p:spPr>
          <a:xfrm>
            <a:off x="1794417" y="6311899"/>
            <a:ext cx="4577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Measles (Rubeola) (cdc.gov)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6821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508A6-3473-3708-A73E-4DD26F3D4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4A3D0-8E51-013A-A466-D4570F9DA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MMR vaccination required for students in Job Corps</a:t>
            </a:r>
          </a:p>
          <a:p>
            <a:r>
              <a:rPr lang="en-US" dirty="0"/>
              <a:t>Ensure system to check vaccinations at arrival is in place</a:t>
            </a:r>
          </a:p>
          <a:p>
            <a:r>
              <a:rPr lang="en-US" dirty="0"/>
              <a:t>If newly arriving student requesting MMR waiver, educate regarding current outbreak status &amp; importance of measles vaccination</a:t>
            </a:r>
          </a:p>
          <a:p>
            <a:r>
              <a:rPr lang="en-US" dirty="0"/>
              <a:t>If you have students who had a waiver for MMR upon arrival, might be worth contacting and encouraging again to consider vaccination.</a:t>
            </a:r>
          </a:p>
        </p:txBody>
      </p:sp>
    </p:spTree>
    <p:extLst>
      <p:ext uri="{BB962C8B-B14F-4D97-AF65-F5344CB8AC3E}">
        <p14:creationId xmlns:p14="http://schemas.microsoft.com/office/powerpoint/2010/main" val="31103745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Master">
  <a:themeElements>
    <a:clrScheme name="Custom 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NCIRD-2016-9b">
  <a:themeElements>
    <a:clrScheme name="colors-cdc-2016">
      <a:dk1>
        <a:srgbClr val="0B40A5"/>
      </a:dk1>
      <a:lt1>
        <a:srgbClr val="FFFFFF"/>
      </a:lt1>
      <a:dk2>
        <a:srgbClr val="3B495B"/>
      </a:dk2>
      <a:lt2>
        <a:srgbClr val="3A485A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00B0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CIRD-2016-9b" id="{C72C50AE-E64E-4C93-A1D5-08358D5E7A36}" vid="{BC44D0F9-662E-4239-B54B-CC907E7FC48E}"/>
    </a:ext>
  </a:extLst>
</a:theme>
</file>

<file path=ppt/theme/theme4.xml><?xml version="1.0" encoding="utf-8"?>
<a:theme xmlns:a="http://schemas.openxmlformats.org/drawingml/2006/main" name="NCIRD-2016-9b">
  <a:themeElements>
    <a:clrScheme name="colors-cdc-2016">
      <a:dk1>
        <a:srgbClr val="0B40A5"/>
      </a:dk1>
      <a:lt1>
        <a:srgbClr val="FFFFFF"/>
      </a:lt1>
      <a:dk2>
        <a:srgbClr val="3B495B"/>
      </a:dk2>
      <a:lt2>
        <a:srgbClr val="3A485A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00B0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CIRD-2016-9b" id="{C72C50AE-E64E-4C93-A1D5-08358D5E7A36}" vid="{BC44D0F9-662E-4239-B54B-CC907E7FC48E}"/>
    </a:ext>
  </a:extLst>
</a:theme>
</file>

<file path=ppt/theme/theme5.xml><?xml version="1.0" encoding="utf-8"?>
<a:theme xmlns:a="http://schemas.openxmlformats.org/drawingml/2006/main" name="7_Master">
  <a:themeElements>
    <a:clrScheme name="Custom 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1BBDD672BAB240AE25E8C18386348A" ma:contentTypeVersion="5" ma:contentTypeDescription="Create a new document." ma:contentTypeScope="" ma:versionID="edb88f5c1ceec33db4cb0b7c993a8ce5">
  <xsd:schema xmlns:xsd="http://www.w3.org/2001/XMLSchema" xmlns:xs="http://www.w3.org/2001/XMLSchema" xmlns:p="http://schemas.microsoft.com/office/2006/metadata/properties" xmlns:ns1="http://schemas.microsoft.com/sharepoint/v3" xmlns:ns2="b22f8f74-215c-4154-9939-bd29e4e8980e" targetNamespace="http://schemas.microsoft.com/office/2006/metadata/properties" ma:root="true" ma:fieldsID="5b851cb5bcdff340b09bfb219dc0c9f3" ns1:_="" ns2:_="">
    <xsd:import namespace="http://schemas.microsoft.com/sharepoint/v3"/>
    <xsd:import namespace="b22f8f74-215c-4154-9939-bd29e4e898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f8f74-215c-4154-9939-bd29e4e8980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22f8f74-215c-4154-9939-bd29e4e8980e">XRUYQT3274NZ-681238054-2115</_dlc_DocId>
    <_dlc_DocIdUrl xmlns="b22f8f74-215c-4154-9939-bd29e4e8980e">
      <Url>https://supportservices.jobcorps.gov/health/_layouts/15/DocIdRedir.aspx?ID=XRUYQT3274NZ-681238054-2115</Url>
      <Description>XRUYQT3274NZ-681238054-2115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A88267D-AF1B-425F-8AB2-D7E43FE6F375}"/>
</file>

<file path=customXml/itemProps2.xml><?xml version="1.0" encoding="utf-8"?>
<ds:datastoreItem xmlns:ds="http://schemas.openxmlformats.org/officeDocument/2006/customXml" ds:itemID="{B3FF2C88-8778-4515-A8E4-237B275DB68D}"/>
</file>

<file path=customXml/itemProps3.xml><?xml version="1.0" encoding="utf-8"?>
<ds:datastoreItem xmlns:ds="http://schemas.openxmlformats.org/officeDocument/2006/customXml" ds:itemID="{A0AFA6AA-7C02-47E3-9A96-FB1AEE231A80}"/>
</file>

<file path=customXml/itemProps4.xml><?xml version="1.0" encoding="utf-8"?>
<ds:datastoreItem xmlns:ds="http://schemas.openxmlformats.org/officeDocument/2006/customXml" ds:itemID="{16A50D29-201C-44C6-9696-6F4BB249160B}"/>
</file>

<file path=docProps/app.xml><?xml version="1.0" encoding="utf-8"?>
<Properties xmlns="http://schemas.openxmlformats.org/officeDocument/2006/extended-properties" xmlns:vt="http://schemas.openxmlformats.org/officeDocument/2006/docPropsVTypes">
  <TotalTime>32389</TotalTime>
  <Words>1331</Words>
  <Application>Microsoft Office PowerPoint</Application>
  <PresentationFormat>Widescreen</PresentationFormat>
  <Paragraphs>133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Arial</vt:lpstr>
      <vt:lpstr>Avenir Book</vt:lpstr>
      <vt:lpstr>Avenir Medium</vt:lpstr>
      <vt:lpstr>Calibri</vt:lpstr>
      <vt:lpstr>Calibri Light</vt:lpstr>
      <vt:lpstr>Myriad Web Pro</vt:lpstr>
      <vt:lpstr>Roboto</vt:lpstr>
      <vt:lpstr>Wingdings</vt:lpstr>
      <vt:lpstr>1_Office Theme</vt:lpstr>
      <vt:lpstr>6_Master</vt:lpstr>
      <vt:lpstr>3_NCIRD-2016-9b</vt:lpstr>
      <vt:lpstr>NCIRD-2016-9b</vt:lpstr>
      <vt:lpstr>7_Master</vt:lpstr>
      <vt:lpstr>Office Theme</vt:lpstr>
      <vt:lpstr>think-cell Slide</vt:lpstr>
      <vt:lpstr>Job Corps Center Physician Monthly Teleconference</vt:lpstr>
      <vt:lpstr>PIN 23-09: Managing Respiratory Viruses on Job Corps Centers</vt:lpstr>
      <vt:lpstr>Impact on Health Systems from COVID-19 and the Role of Social Determinants of Health</vt:lpstr>
      <vt:lpstr>Influenza-like illness activity:</vt:lpstr>
      <vt:lpstr>Measles activity:</vt:lpstr>
      <vt:lpstr>Measles activity:</vt:lpstr>
      <vt:lpstr>Measles:</vt:lpstr>
      <vt:lpstr>If suspect case:</vt:lpstr>
      <vt:lpstr>Prevention:</vt:lpstr>
      <vt:lpstr>Webinar tomorrow</vt:lpstr>
      <vt:lpstr>JC PIN 23-09: Managing Respiratory Viruses                          on Job Corps Centers</vt:lpstr>
      <vt:lpstr>JC PIN 23-09: Managing Respiratory Viruses                          on Job Corps Centers</vt:lpstr>
      <vt:lpstr>JC PIN 23-09: Managing Respiratory Viruses                          on Job Corps Centers</vt:lpstr>
      <vt:lpstr>PowerPoint Presentation</vt:lpstr>
      <vt:lpstr>PIN 23-08: Electronic prescribing</vt:lpstr>
      <vt:lpstr>Immunization update</vt:lpstr>
      <vt:lpstr>Applicant file review</vt:lpstr>
      <vt:lpstr>Ehlers-Danlos syndromes</vt:lpstr>
      <vt:lpstr>PowerPoint Presentation</vt:lpstr>
      <vt:lpstr>PowerPoint Presentation</vt:lpstr>
      <vt:lpstr>Ehlers-Danlos syndromes</vt:lpstr>
      <vt:lpstr>Ehlers-Danlos syndromes</vt:lpstr>
      <vt:lpstr>PowerPoint Presentation</vt:lpstr>
      <vt:lpstr>Webinar tomorrow</vt:lpstr>
      <vt:lpstr>Open Forum</vt:lpstr>
      <vt:lpstr>                              Job Corps Center Physician Monthly Teleconference  Next call: Wednesday, April 24th,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Corps Center Physicians Monthly Teleconference</dc:title>
  <dc:creator>Sara Mackenzie</dc:creator>
  <cp:lastModifiedBy>John Kulig</cp:lastModifiedBy>
  <cp:revision>598</cp:revision>
  <dcterms:created xsi:type="dcterms:W3CDTF">2021-01-27T15:35:33Z</dcterms:created>
  <dcterms:modified xsi:type="dcterms:W3CDTF">2024-03-27T16:58:36Z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0x010100321BBDD672BAB240AE25E8C18386348A</vt:lpwstr>
  </property>
  <property fmtid="{D5CDD505-2E9C-101B-9397-08002B2CF9AE}" pid="3" name="_dlc_DocIdItemGuid">
    <vt:lpwstr>76d9e8c1-74dc-4549-a962-c1c2667b7113</vt:lpwstr>
  </property>
</Properties>
</file>