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heme/theme9.xml" ContentType="application/vnd.openxmlformats-officedocument.theme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5" r:id="rId3"/>
    <p:sldMasterId id="2147483677" r:id="rId4"/>
    <p:sldMasterId id="2147483679" r:id="rId5"/>
    <p:sldMasterId id="2147483681" r:id="rId6"/>
    <p:sldMasterId id="2147483683" r:id="rId7"/>
    <p:sldMasterId id="2147483685" r:id="rId8"/>
  </p:sldMasterIdLst>
  <p:notesMasterIdLst>
    <p:notesMasterId r:id="rId63"/>
  </p:notesMasterIdLst>
  <p:sldIdLst>
    <p:sldId id="261" r:id="rId9"/>
    <p:sldId id="256" r:id="rId10"/>
    <p:sldId id="332" r:id="rId11"/>
    <p:sldId id="343" r:id="rId12"/>
    <p:sldId id="355" r:id="rId13"/>
    <p:sldId id="335" r:id="rId14"/>
    <p:sldId id="361" r:id="rId15"/>
    <p:sldId id="357" r:id="rId16"/>
    <p:sldId id="362" r:id="rId17"/>
    <p:sldId id="358" r:id="rId18"/>
    <p:sldId id="365" r:id="rId19"/>
    <p:sldId id="363" r:id="rId20"/>
    <p:sldId id="366" r:id="rId21"/>
    <p:sldId id="360" r:id="rId22"/>
    <p:sldId id="368" r:id="rId23"/>
    <p:sldId id="359" r:id="rId24"/>
    <p:sldId id="369" r:id="rId25"/>
    <p:sldId id="342" r:id="rId26"/>
    <p:sldId id="354" r:id="rId27"/>
    <p:sldId id="356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790" r:id="rId39"/>
    <p:sldId id="414" r:id="rId40"/>
    <p:sldId id="412" r:id="rId41"/>
    <p:sldId id="411" r:id="rId42"/>
    <p:sldId id="722" r:id="rId43"/>
    <p:sldId id="725" r:id="rId44"/>
    <p:sldId id="726" r:id="rId45"/>
    <p:sldId id="727" r:id="rId46"/>
    <p:sldId id="728" r:id="rId47"/>
    <p:sldId id="781" r:id="rId48"/>
    <p:sldId id="729" r:id="rId49"/>
    <p:sldId id="730" r:id="rId50"/>
    <p:sldId id="732" r:id="rId51"/>
    <p:sldId id="733" r:id="rId52"/>
    <p:sldId id="734" r:id="rId53"/>
    <p:sldId id="786" r:id="rId54"/>
    <p:sldId id="787" r:id="rId55"/>
    <p:sldId id="724" r:id="rId56"/>
    <p:sldId id="788" r:id="rId57"/>
    <p:sldId id="785" r:id="rId58"/>
    <p:sldId id="784" r:id="rId59"/>
    <p:sldId id="409" r:id="rId60"/>
    <p:sldId id="270" r:id="rId61"/>
    <p:sldId id="410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1499C2-C762-44F6-ABD4-DAA0B44E2C7A}">
          <p14:sldIdLst>
            <p14:sldId id="261"/>
            <p14:sldId id="256"/>
            <p14:sldId id="332"/>
            <p14:sldId id="343"/>
            <p14:sldId id="355"/>
            <p14:sldId id="335"/>
            <p14:sldId id="361"/>
            <p14:sldId id="357"/>
            <p14:sldId id="362"/>
            <p14:sldId id="358"/>
            <p14:sldId id="365"/>
            <p14:sldId id="363"/>
            <p14:sldId id="366"/>
            <p14:sldId id="360"/>
            <p14:sldId id="368"/>
            <p14:sldId id="359"/>
            <p14:sldId id="369"/>
            <p14:sldId id="342"/>
            <p14:sldId id="354"/>
            <p14:sldId id="356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790"/>
            <p14:sldId id="414"/>
            <p14:sldId id="412"/>
            <p14:sldId id="411"/>
            <p14:sldId id="722"/>
            <p14:sldId id="725"/>
            <p14:sldId id="726"/>
            <p14:sldId id="727"/>
            <p14:sldId id="728"/>
            <p14:sldId id="781"/>
            <p14:sldId id="729"/>
            <p14:sldId id="730"/>
            <p14:sldId id="732"/>
            <p14:sldId id="733"/>
            <p14:sldId id="734"/>
            <p14:sldId id="786"/>
            <p14:sldId id="787"/>
            <p14:sldId id="724"/>
            <p14:sldId id="788"/>
            <p14:sldId id="785"/>
            <p14:sldId id="784"/>
            <p14:sldId id="409"/>
            <p14:sldId id="270"/>
            <p14:sldId id="4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198636-F2C7-7B70-F254-6EC543F002AA}" name="Julie Luht" initials="JL" userId="S::jluht@humanitas.com::eac1ece3-a076-4aef-9b22-77d15757e7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3333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0D0145-582C-4E77-851A-404697FCAAA0}" v="92" dt="2024-05-29T17:30:46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163" autoAdjust="0"/>
    <p:restoredTop sz="78067" autoAdjust="0"/>
  </p:normalViewPr>
  <p:slideViewPr>
    <p:cSldViewPr snapToGrid="0">
      <p:cViewPr varScale="1">
        <p:scale>
          <a:sx n="56" d="100"/>
          <a:sy n="56" d="100"/>
        </p:scale>
        <p:origin x="57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0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notesMaster" Target="notesMasters/notesMaster1.xml"/><Relationship Id="rId6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presProps" Target="presProps.xml"/><Relationship Id="rId69" Type="http://schemas.microsoft.com/office/2018/10/relationships/authors" Target="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viewProps" Target="viewProps.xml"/><Relationship Id="rId73" Type="http://schemas.openxmlformats.org/officeDocument/2006/relationships/customXml" Target="../customXml/item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71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04F54-F98E-43EC-8676-41DB66235A4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D3DB7-ABF3-401D-AF1F-9727A735F4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9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2313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874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825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581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909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511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691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Powassan virus- no human diseases in U.S. reported; Ixodes Scapularis tick</a:t>
            </a:r>
          </a:p>
          <a:p>
            <a:r>
              <a:rPr lang="en-US" dirty="0"/>
              <a:t>Colorado tick fever virus- endemic in areas at 4,000-10,000 feet – Dermacentor </a:t>
            </a:r>
            <a:r>
              <a:rPr lang="en-US" dirty="0" err="1"/>
              <a:t>andersoni</a:t>
            </a:r>
            <a:r>
              <a:rPr lang="en-US" dirty="0"/>
              <a:t> tick</a:t>
            </a:r>
          </a:p>
          <a:p>
            <a:r>
              <a:rPr lang="en-US" dirty="0"/>
              <a:t>Heart land Virus – </a:t>
            </a:r>
            <a:r>
              <a:rPr lang="en-US" dirty="0" err="1"/>
              <a:t>amblyomma</a:t>
            </a:r>
            <a:r>
              <a:rPr lang="en-US" dirty="0"/>
              <a:t> Americanum (lone star tick); 1</a:t>
            </a:r>
            <a:r>
              <a:rPr lang="en-US" baseline="30000" dirty="0"/>
              <a:t>st</a:t>
            </a:r>
            <a:r>
              <a:rPr lang="en-US" dirty="0"/>
              <a:t> human case 2009 in Missouri, over 50 cases since</a:t>
            </a:r>
          </a:p>
          <a:p>
            <a:r>
              <a:rPr lang="en-US" dirty="0"/>
              <a:t>Bourbon virus- lone star tick; 1</a:t>
            </a:r>
            <a:r>
              <a:rPr lang="en-US" baseline="30000" dirty="0"/>
              <a:t>st</a:t>
            </a:r>
            <a:r>
              <a:rPr lang="en-US" dirty="0"/>
              <a:t> case in 2014 in patient with history of tick bite; limited number of cases since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43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Powassan virus- no human diseases in U.S. reported; Ixodes Scapularis tick</a:t>
            </a:r>
          </a:p>
          <a:p>
            <a:r>
              <a:rPr lang="en-US" dirty="0"/>
              <a:t>Colorado tick fever virus- endemic in areas at 4,000-10,000 feet – Dermacentor </a:t>
            </a:r>
            <a:r>
              <a:rPr lang="en-US" dirty="0" err="1"/>
              <a:t>andersoni</a:t>
            </a:r>
            <a:r>
              <a:rPr lang="en-US" dirty="0"/>
              <a:t> tick</a:t>
            </a:r>
          </a:p>
          <a:p>
            <a:r>
              <a:rPr lang="en-US" dirty="0"/>
              <a:t>Heart land Virus – </a:t>
            </a:r>
            <a:r>
              <a:rPr lang="en-US" dirty="0" err="1"/>
              <a:t>amblyomma</a:t>
            </a:r>
            <a:r>
              <a:rPr lang="en-US" dirty="0"/>
              <a:t> Americanum (lone star tick); 1</a:t>
            </a:r>
            <a:r>
              <a:rPr lang="en-US" baseline="30000" dirty="0"/>
              <a:t>st</a:t>
            </a:r>
            <a:r>
              <a:rPr lang="en-US" dirty="0"/>
              <a:t> human case 2009 in Missouri, over 50 cases since</a:t>
            </a:r>
          </a:p>
          <a:p>
            <a:r>
              <a:rPr lang="en-US" dirty="0"/>
              <a:t>Bourbon virus- lone star tick; 1</a:t>
            </a:r>
            <a:r>
              <a:rPr lang="en-US" baseline="30000" dirty="0"/>
              <a:t>st</a:t>
            </a:r>
            <a:r>
              <a:rPr lang="en-US" dirty="0"/>
              <a:t> case in 2014 in patient with history of tick bite; limited number of cases since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415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630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70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552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434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550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107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581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091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2172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648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300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8996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D3DB7-ABF3-401D-AF1F-9727A735F49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9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Pce95hc.G-C:Kyq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807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EAADB74-A6B8-A98A-95E3-FC0C967004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6023809-9BA3-9051-162C-2F5EA2496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034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409576E7-C162-4124-DCCC-44B56E241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CE69B98C-14E4-7112-BE4B-318CDD6CE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4487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161278B5-7B92-18D9-78A2-D87959F258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A7A5AE54-FFA4-9999-3FF5-4E24D017C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9233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3B4EEC88-83E4-7E84-9834-29C8FB928F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E68FAE5B-C05A-B448-B9BF-A66DB375C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0729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45712A5E-163E-C906-6BB1-1304A9DF2B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AF83CA56-EA63-E4D4-0AA2-ED390FF3E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4365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40F1A231-A70F-5982-096E-B7BB53E0BE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52E1664F-863B-41F8-ED54-799597FAE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6064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060C97C3-20EB-CAE3-2539-6D9E7BC658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DE739030-7831-EB03-6EE5-7DA901A74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2361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EA254AF1-9D02-C063-CC4B-17069C6162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E2E0B38F-200D-2E73-26F8-040B7B765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8935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02A72769-5686-4824-BEF6-1107CD6A3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0BCAF1DE-35C3-C6DD-07ED-B7940C003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3488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5BB888E5-5FDC-9432-2E65-329C30EF9B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25B55C9E-3FF6-75B7-2277-A2CA9609D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298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0611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91CF5567-0486-7AD2-C88F-1BAB67C732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68BD1E1B-42D9-A182-10AA-5BB594875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8130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D3DB7-ABF3-401D-AF1F-9727A735F49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59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1AD21115-9829-1AAE-14DB-99DD6E3FBA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>
            <a:extLst>
              <a:ext uri="{FF2B5EF4-FFF2-40B4-BE49-F238E27FC236}">
                <a16:creationId xmlns:a16="http://schemas.microsoft.com/office/drawing/2014/main" id="{24677218-BC90-87C1-97D5-9224B504B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5977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D3DB7-ABF3-401D-AF1F-9727A735F494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417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D3DB7-ABF3-401D-AF1F-9727A735F494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804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8619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1378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563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139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886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395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37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D123054E-7245-4C0F-A7DE-0CAAD8076BF3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5/29/2024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9/21/2021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46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DEF6-7978-E042-A0A1-33F25AC493C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4E8-48B0-FE42-82AF-298EC18CB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5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6771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5849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79AB-C233-411B-A5E3-7BC4966E8A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BA6-6A9E-4C95-8616-2E467D305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C2415-E118-FE4B-B334-792B5D547A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9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49BDE-E7B2-274B-981F-3ECE8D7E15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4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BA6-6A9E-4C95-8616-2E467D305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79AB-C233-411B-A5E3-7BC4966E8A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D7006E-2A4A-3745-8EAC-D216C9C294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754" y="6091354"/>
            <a:ext cx="2657821" cy="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C1DDEC-9161-534A-B683-8EE7BBE132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4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79AB-C233-411B-A5E3-7BC4966E8A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BA6-6A9E-4C95-8616-2E467D305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C05780-7E01-1546-9AE3-978F0C8FF1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754" y="6091354"/>
            <a:ext cx="2657821" cy="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5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theme" Target="../theme/theme2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theme" Target="../theme/theme5.xml"/><Relationship Id="rId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59EA794-B7BB-4416-B3BA-38E42D8F09AA}" type="datetime1">
              <a:rPr lang="en-US" smtClean="0"/>
              <a:t>5/29/2024</a:t>
            </a:fld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9/21/2021</a:t>
            </a:r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6798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A7D84E0-25D1-4ACF-96C4-492F475002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31772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A7D84E0-25D1-4ACF-96C4-492F475002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66325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54480"/>
            <a:ext cx="10972800" cy="459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  <a:p>
            <a:pPr lvl="5"/>
            <a:r>
              <a:rPr lang="en-US" altLang="en-US"/>
              <a:t>Sixth level</a:t>
            </a:r>
          </a:p>
          <a:p>
            <a:pPr lvl="6"/>
            <a:r>
              <a:rPr lang="en-US" altLang="en-US"/>
              <a:t>Seventh level</a:t>
            </a:r>
          </a:p>
          <a:p>
            <a:pPr lvl="7"/>
            <a:r>
              <a:rPr lang="en-US" altLang="en-US"/>
              <a:t>Eighth level</a:t>
            </a:r>
          </a:p>
          <a:p>
            <a:pPr lvl="8"/>
            <a:r>
              <a:rPr lang="en-US" altLang="en-US"/>
              <a:t>Ninth level</a:t>
            </a:r>
          </a:p>
          <a:p>
            <a:pPr lvl="8"/>
            <a:r>
              <a:rPr lang="en-US" altLang="en-US"/>
              <a:t>Tenth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8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789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43834" indent="-243834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87668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31502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0584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1917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3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6459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82880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01168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54480"/>
            <a:ext cx="10972800" cy="459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  <a:p>
            <a:pPr lvl="5"/>
            <a:r>
              <a:rPr lang="en-US" altLang="en-US"/>
              <a:t>Sixth level</a:t>
            </a:r>
          </a:p>
          <a:p>
            <a:pPr lvl="6"/>
            <a:r>
              <a:rPr lang="en-US" altLang="en-US"/>
              <a:t>Seventh level</a:t>
            </a:r>
          </a:p>
          <a:p>
            <a:pPr lvl="7"/>
            <a:r>
              <a:rPr lang="en-US" altLang="en-US"/>
              <a:t>Eighth level</a:t>
            </a:r>
          </a:p>
          <a:p>
            <a:pPr lvl="8"/>
            <a:r>
              <a:rPr lang="en-US" altLang="en-US"/>
              <a:t>Ninth level</a:t>
            </a:r>
          </a:p>
          <a:p>
            <a:pPr lvl="8"/>
            <a:r>
              <a:rPr lang="en-US" altLang="en-US"/>
              <a:t>Tenth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8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149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43834" indent="-243834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87668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31502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0584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1917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3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6459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82880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01168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A7D84E0-25D1-4ACF-96C4-492F475002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16265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A7D84E0-25D1-4ACF-96C4-492F475002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7425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>
            <a:extLst>
              <a:ext uri="{FF2B5EF4-FFF2-40B4-BE49-F238E27FC236}">
                <a16:creationId xmlns:a16="http://schemas.microsoft.com/office/drawing/2014/main" id="{1524B222-E9A2-3FCE-B87F-AB28A13813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04" y="1371600"/>
            <a:ext cx="10641659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BB6A975-716C-7014-4E42-F05E6487F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1171" y="266700"/>
            <a:ext cx="921173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4EAEC21D-2AA8-F318-B912-B499A14B0E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33971" y="1676400"/>
            <a:ext cx="915905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9350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C3AE9581-9FE6-6ADB-E392-B7CEA63650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04" y="1371600"/>
            <a:ext cx="10641659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F068F9-9069-DECC-773E-0EFEA6204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1171" y="266700"/>
            <a:ext cx="921173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798B87-AB76-20EB-EC83-4E56983751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33971" y="1676400"/>
            <a:ext cx="915905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00676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479AB-C233-411B-A5E3-7BC4966E8A5C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CBA6-6A9E-4C95-8616-2E467D3051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9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Avenir Medium" charset="0"/>
          <a:ea typeface="Avenir Medium" charset="0"/>
          <a:cs typeface="Avenir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rain.org/cdctrain/ho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ticks/hcp/data-research/tickborne-disease-reference-guide/index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dc.gov/ticks/data-research/facts-stats/tickborne-disease-surveillance-data-summary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tb/hcp/testing-diagnosis/tuberculin-skin-test.html" TargetMode="External"/><Relationship Id="rId2" Type="http://schemas.openxmlformats.org/officeDocument/2006/relationships/hyperlink" Target="https://www.cdc.gov/tb/hcp/testing-diagnosis/interferon-gamma-release-assa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tb/topic/basics/vaccines.htm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g4SJxCC2tladoM&amp;tbnid=QGVEa_b_AS_y3M:&amp;ved=0CAUQjRw&amp;url=http%3A%2F%2Fwww.nursing-lectures.com%2F2012%2F05%2Fnursing-assessment-of-head-and-neck.html&amp;ei=A-47UfeJKue40gGS1oCACA&amp;psig=AFQjCNEkO4dGOMP_kmGzGgyiznr25dcuyQ&amp;ust=1362968345939338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eet.goto.com/install" TargetMode="External"/><Relationship Id="rId5" Type="http://schemas.openxmlformats.org/officeDocument/2006/relationships/hyperlink" Target="tel:+12245013412,,604629957" TargetMode="External"/><Relationship Id="rId4" Type="http://schemas.openxmlformats.org/officeDocument/2006/relationships/hyperlink" Target="https://meet.goto.com/60462995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hyperlink" Target="https://www.cdc.gov/ticks/hcp/data-research/tickborne-disease-reference-guide/index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hyperlink" Target="https://www.cdc.gov/ticks/hcp/data-research/tickborne-disease-reference-guide/index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460130" y="517586"/>
            <a:ext cx="11271739" cy="186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5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Job Corps Center Physician</a:t>
            </a:r>
            <a:br>
              <a:rPr lang="en-US" sz="5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Monthly Teleconference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276709" y="2518913"/>
            <a:ext cx="8964571" cy="393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lvl="3" indent="0" algn="l">
              <a:spcBef>
                <a:spcPts val="0"/>
              </a:spcBef>
              <a:buSzPts val="3700"/>
            </a:pPr>
            <a:endParaRPr lang="en-US" sz="4400" b="1" dirty="0"/>
          </a:p>
          <a:p>
            <a:pPr marL="1371600" lvl="3" indent="0" algn="l">
              <a:spcBef>
                <a:spcPts val="0"/>
              </a:spcBef>
              <a:buSzPts val="3700"/>
            </a:pPr>
            <a:endParaRPr lang="en-US" sz="4400" b="1" dirty="0"/>
          </a:p>
          <a:p>
            <a:pPr marL="1371600" lvl="3" indent="0" algn="l">
              <a:spcBef>
                <a:spcPts val="0"/>
              </a:spcBef>
              <a:buSzPts val="3700"/>
            </a:pPr>
            <a:endParaRPr lang="en-US" sz="4400" b="1" dirty="0"/>
          </a:p>
          <a:p>
            <a:pPr marL="1371600" lvl="3" indent="0" algn="l">
              <a:spcBef>
                <a:spcPts val="0"/>
              </a:spcBef>
              <a:buSzPts val="3700"/>
            </a:pPr>
            <a:endParaRPr lang="en-US" sz="4400" b="1" dirty="0"/>
          </a:p>
          <a:p>
            <a:pPr marL="1371600" lvl="3" indent="0" algn="l">
              <a:spcBef>
                <a:spcPts val="0"/>
              </a:spcBef>
              <a:buSzPts val="3700"/>
            </a:pPr>
            <a:endParaRPr lang="en-US" sz="4400" b="1" dirty="0"/>
          </a:p>
          <a:p>
            <a:pPr marL="1371600" lvl="3" indent="0" algn="l">
              <a:spcBef>
                <a:spcPts val="0"/>
              </a:spcBef>
              <a:buSzPts val="3700"/>
            </a:pPr>
            <a:r>
              <a:rPr lang="en-US" sz="4400" b="1" dirty="0"/>
              <a:t>Wednesday, May 29</a:t>
            </a:r>
            <a:r>
              <a:rPr lang="en-US" sz="4400" b="1" baseline="30000" dirty="0"/>
              <a:t>th</a:t>
            </a:r>
            <a:r>
              <a:rPr lang="en-US" sz="4400" b="1" dirty="0"/>
              <a:t>, 2024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Job Corps | Brands of the World™ | Download vector logos and logotypes">
            <a:extLst>
              <a:ext uri="{FF2B5EF4-FFF2-40B4-BE49-F238E27FC236}">
                <a16:creationId xmlns:a16="http://schemas.microsoft.com/office/drawing/2014/main" id="{D8ECD916-5D39-4C1C-130C-F0922C41A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922" y="2518913"/>
            <a:ext cx="3033408" cy="303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88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 Rickettsioses- Anaplasmosis: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094E-4C44-9962-76E4-4E2FB59B9E56}"/>
              </a:ext>
            </a:extLst>
          </p:cNvPr>
          <p:cNvSpPr txBox="1"/>
          <p:nvPr/>
        </p:nvSpPr>
        <p:spPr>
          <a:xfrm>
            <a:off x="2221660" y="1805043"/>
            <a:ext cx="57923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Incubation: 5-14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Fever, chills, rigors, severe headache, malaise, myalgia, GI symptoms, rash (&lt;10%)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Lab: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Mild anemia, thrombocytopenia, leukopenia, mild/mod increase LFTs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DNA PCR whole blood first week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Increase in IgG-specific Ab paired samples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C1257-0680-BD60-5B22-C7A6F9448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772" y="3190037"/>
            <a:ext cx="2072820" cy="18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69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 Rickettsioses- Anaplasmosis: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094E-4C44-9962-76E4-4E2FB59B9E56}"/>
              </a:ext>
            </a:extLst>
          </p:cNvPr>
          <p:cNvSpPr txBox="1"/>
          <p:nvPr/>
        </p:nvSpPr>
        <p:spPr>
          <a:xfrm>
            <a:off x="2221660" y="1805042"/>
            <a:ext cx="57923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Severe and life-threatening disease not as common as with RMSF &amp; Ehrlichiosis but do not delay treatment if suspect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Treatment: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white"/>
                </a:solidFill>
                <a:latin typeface="Calibri"/>
              </a:rPr>
              <a:t>Docycycline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100 mg BID oral or IV for 10-14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C1257-0680-BD60-5B22-C7A6F9448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772" y="3190037"/>
            <a:ext cx="2072820" cy="18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03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 Rickettsioses- Ehrlichiosis: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094E-4C44-9962-76E4-4E2FB59B9E56}"/>
              </a:ext>
            </a:extLst>
          </p:cNvPr>
          <p:cNvSpPr txBox="1"/>
          <p:nvPr/>
        </p:nvSpPr>
        <p:spPr>
          <a:xfrm>
            <a:off x="2221660" y="1805042"/>
            <a:ext cx="61008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Incubation: 5-14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Fever, chills, headache, malaise, muscle pain, GI symptoms, altered mental status, rash (more common in children)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Lab: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Thrombocytopenia, leukopenia, anemia, mild/mod increase LFTs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DNA PCR whole blood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IgG Ab increase paired serology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210052-1D40-A4A7-5A92-59192F79B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496" y="3507846"/>
            <a:ext cx="2027096" cy="18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1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 Rickettsioses- Ehrlichiosis: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210052-1D40-A4A7-5A92-59192F79B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496" y="3507846"/>
            <a:ext cx="2027096" cy="1867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9F3C88-5941-35BE-7CB0-01DF9D63EA9A}"/>
              </a:ext>
            </a:extLst>
          </p:cNvPr>
          <p:cNvSpPr txBox="1"/>
          <p:nvPr/>
        </p:nvSpPr>
        <p:spPr>
          <a:xfrm>
            <a:off x="2221660" y="1805043"/>
            <a:ext cx="57700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Confirmation based on lab testing but do not delay if suggestive clinical presentation.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Treatment: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white"/>
                </a:solidFill>
                <a:latin typeface="Calibri"/>
              </a:rPr>
              <a:t>Docycycline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100 mg BID oral or IV for at least 3 days after fever subsides and evidence improvement; minimum 5-7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497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 Tularemia- </a:t>
            </a:r>
            <a:r>
              <a:rPr lang="en-US" sz="2800" dirty="0" err="1">
                <a:latin typeface="+mj-lt"/>
                <a:ea typeface="+mj-ea"/>
                <a:cs typeface="+mj-cs"/>
              </a:rPr>
              <a:t>Francisella</a:t>
            </a:r>
            <a:r>
              <a:rPr lang="en-US" sz="2800" dirty="0">
                <a:latin typeface="+mj-lt"/>
                <a:ea typeface="+mj-ea"/>
                <a:cs typeface="+mj-cs"/>
              </a:rPr>
              <a:t> tularensis: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094E-4C44-9962-76E4-4E2FB59B9E56}"/>
              </a:ext>
            </a:extLst>
          </p:cNvPr>
          <p:cNvSpPr txBox="1"/>
          <p:nvPr/>
        </p:nvSpPr>
        <p:spPr>
          <a:xfrm>
            <a:off x="1853670" y="1704682"/>
            <a:ext cx="64614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Spread by infected arthropods (deer flies, ticks), contact with infected carcasses or animals (rabbits, hares, rodents), contaminated food or inhalation of aerosols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Incubation 3-5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Route influences symptoms: fever, chills, headache, malaise, fatigue, anorexia, cough, sore throat, lymphadenopathy, skin ulcerations, eye symptoms, …</a:t>
            </a:r>
          </a:p>
          <a:p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433C7-7384-D47B-5DCD-F7C342D19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704" y="3429001"/>
            <a:ext cx="1950889" cy="18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58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 Tularemia- </a:t>
            </a:r>
            <a:r>
              <a:rPr lang="en-US" sz="2800" dirty="0" err="1">
                <a:latin typeface="+mj-lt"/>
                <a:ea typeface="+mj-ea"/>
                <a:cs typeface="+mj-cs"/>
              </a:rPr>
              <a:t>Francisella</a:t>
            </a:r>
            <a:r>
              <a:rPr lang="en-US" sz="2800" dirty="0">
                <a:latin typeface="+mj-lt"/>
                <a:ea typeface="+mj-ea"/>
                <a:cs typeface="+mj-cs"/>
              </a:rPr>
              <a:t> tularensis: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094E-4C44-9962-76E4-4E2FB59B9E56}"/>
              </a:ext>
            </a:extLst>
          </p:cNvPr>
          <p:cNvSpPr txBox="1"/>
          <p:nvPr/>
        </p:nvSpPr>
        <p:spPr>
          <a:xfrm>
            <a:off x="1853670" y="1704682"/>
            <a:ext cx="64614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Laboratory: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Hyponatremia, leukocytosis, thrombocytopenia, increase LFTs, increase creatinine kinase, Increase ESR, myoglobinuria, sterile pyuria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Seroconversion IgM or IgG; DFA, PCR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*notify lab if suspect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Treatment: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Gentamicin, ciprofloxacin, doxycycline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Prophylaxis for laboratory exposure</a:t>
            </a:r>
          </a:p>
          <a:p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433C7-7384-D47B-5DCD-F7C342D19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704" y="3429001"/>
            <a:ext cx="1950889" cy="18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17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 Babesiosis (parasitic):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094E-4C44-9962-76E4-4E2FB59B9E56}"/>
              </a:ext>
            </a:extLst>
          </p:cNvPr>
          <p:cNvSpPr txBox="1"/>
          <p:nvPr/>
        </p:nvSpPr>
        <p:spPr>
          <a:xfrm>
            <a:off x="2221660" y="1805042"/>
            <a:ext cx="59596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1-4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Fever, chills, sweats, malaise, fatigue, myalgia, arthralgia, headache, GI, dark urine, less common: cough, sore throat, photophobia, conjunctival injection; mild splenomegaly,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Severe cases: thrombocytopenia, DIC, ARDS, organ failure, death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F82D0-DDA2-90DB-E034-0B492C35C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692" y="3678337"/>
            <a:ext cx="1958510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26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 Babesiosis (parasitic):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094E-4C44-9962-76E4-4E2FB59B9E56}"/>
              </a:ext>
            </a:extLst>
          </p:cNvPr>
          <p:cNvSpPr txBox="1"/>
          <p:nvPr/>
        </p:nvSpPr>
        <p:spPr>
          <a:xfrm>
            <a:off x="2221660" y="1805043"/>
            <a:ext cx="59596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Laboratory: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Hemolytic anemia, thrombocytopenia,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elev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CK, BUN, LFTs, proteinuria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Intraerythrocytic Babesia parasites on peripheral smear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PCR or IgG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Treatment: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Azithromycin &amp; atovaquone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F82D0-DDA2-90DB-E034-0B492C35C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692" y="3678337"/>
            <a:ext cx="1958510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08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EA5695-A57A-92CC-B600-AB63BA721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95B9E-A59A-E3CF-965A-EB9434A4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latin typeface="+mj-lt"/>
                <a:ea typeface="+mj-ea"/>
                <a:cs typeface="+mj-cs"/>
              </a:rPr>
              <a:t>Tickborne Arboviruses in the U.S.: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056A1-0E74-CAA8-BE84-E72EE3835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01" y="1776511"/>
            <a:ext cx="8178799" cy="41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01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EA5695-A57A-92CC-B600-AB63BA721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95B9E-A59A-E3CF-965A-EB9434A4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latin typeface="+mj-lt"/>
                <a:ea typeface="+mj-ea"/>
                <a:cs typeface="+mj-cs"/>
              </a:rPr>
              <a:t>Tickborne Arboviruses in the U.S.: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695F0-9B2E-F33E-A9D0-1076116FE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01" y="1776511"/>
            <a:ext cx="8178799" cy="41916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24E91F-F29B-83EC-04E3-F69FCCDCAA26}"/>
              </a:ext>
            </a:extLst>
          </p:cNvPr>
          <p:cNvSpPr txBox="1"/>
          <p:nvPr/>
        </p:nvSpPr>
        <p:spPr>
          <a:xfrm>
            <a:off x="1941399" y="6033185"/>
            <a:ext cx="6050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 - CDC TRAIN - an affiliate of the TRAIN Learning Network powered by the Public Health Foundation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130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9595" y="2380923"/>
            <a:ext cx="6425012" cy="185555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b="1" cap="small" spc="50" dirty="0"/>
              <a:t>Sara Mackenzie, MD, MPH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b="1" cap="small" spc="50" dirty="0"/>
              <a:t>May 29, 2024</a:t>
            </a:r>
          </a:p>
        </p:txBody>
      </p:sp>
    </p:spTree>
    <p:extLst>
      <p:ext uri="{BB962C8B-B14F-4D97-AF65-F5344CB8AC3E}">
        <p14:creationId xmlns:p14="http://schemas.microsoft.com/office/powerpoint/2010/main" val="3338270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Powassan Viral Disease: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094E-4C44-9962-76E4-4E2FB59B9E56}"/>
              </a:ext>
            </a:extLst>
          </p:cNvPr>
          <p:cNvSpPr txBox="1"/>
          <p:nvPr/>
        </p:nvSpPr>
        <p:spPr>
          <a:xfrm>
            <a:off x="2221660" y="1805042"/>
            <a:ext cx="79110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white"/>
                </a:solidFill>
                <a:latin typeface="Calibri"/>
              </a:rPr>
              <a:t>May-November (but highest cases May and June)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white"/>
                </a:solidFill>
                <a:latin typeface="Calibri"/>
              </a:rPr>
              <a:t>Rare but cases have increased in U.S.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white"/>
                </a:solidFill>
                <a:latin typeface="Calibri"/>
              </a:rPr>
              <a:t>Incubation: 1-4 weeks after tick bite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white"/>
                </a:solidFill>
                <a:latin typeface="Calibri"/>
              </a:rPr>
              <a:t>Signs/symptoms: mild, nonspecific febrile illness to severe neuroinvasive disease (meningitis, encephalitis)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white"/>
                </a:solidFill>
                <a:latin typeface="Calibri"/>
              </a:rPr>
              <a:t>Complications: obstructive hydrocephalus, intraparenchymal hemorrhage, death;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white"/>
                </a:solidFill>
                <a:latin typeface="Calibri"/>
              </a:rPr>
              <a:t>50% with neuroinvasive have long lasting symptoms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49721-62BF-95ED-C14D-6CC0ED642550}"/>
              </a:ext>
            </a:extLst>
          </p:cNvPr>
          <p:cNvSpPr txBox="1"/>
          <p:nvPr/>
        </p:nvSpPr>
        <p:spPr>
          <a:xfrm>
            <a:off x="1850173" y="6296274"/>
            <a:ext cx="5427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Tickborne Diseases of the United States | Ticks | CDC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1405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Powassan Viral Disease: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094E-4C44-9962-76E4-4E2FB59B9E56}"/>
              </a:ext>
            </a:extLst>
          </p:cNvPr>
          <p:cNvSpPr txBox="1"/>
          <p:nvPr/>
        </p:nvSpPr>
        <p:spPr>
          <a:xfrm>
            <a:off x="2221660" y="1805043"/>
            <a:ext cx="79110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Acute febrile or neurologic illness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Recent exposure to ticks in endemic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Differential: west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nile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st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louis encephalitis, Eastern equine encephalitis, herpes virus, &amp; tickborne bacterial diseases (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Lymes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, anaplasmosis, ehrlichiosis and Rocky Mountain spotted fever)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8674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Colorado Tick Fever: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094E-4C44-9962-76E4-4E2FB59B9E56}"/>
              </a:ext>
            </a:extLst>
          </p:cNvPr>
          <p:cNvSpPr txBox="1"/>
          <p:nvPr/>
        </p:nvSpPr>
        <p:spPr>
          <a:xfrm>
            <a:off x="2221660" y="1805042"/>
            <a:ext cx="791108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March – July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Incubation: 3-4 days but can range 1-14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Symptoms: fever, chills, headache, myalgias; can have photophobia, stiff neck, rash, vomiting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CBC shows leukopenia &amp; thrombocytopenia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50% have biphasic- initial fever, improvement then recurrence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Self-limiting; severe disease and complications – neuroinvasive disease, hepatitis, pericarditis,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epididymo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-orchitis and death are rare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7817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Colorado Tick Fever: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094E-4C44-9962-76E4-4E2FB59B9E56}"/>
              </a:ext>
            </a:extLst>
          </p:cNvPr>
          <p:cNvSpPr txBox="1"/>
          <p:nvPr/>
        </p:nvSpPr>
        <p:spPr>
          <a:xfrm>
            <a:off x="2221660" y="1805043"/>
            <a:ext cx="79110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Acute febrile illness (especially if biphasic)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Reportable in 9 western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Recent exposure to ticks in endemic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Differential: tick-borne relapsing, Rocky Mountain Spotted Fever, Tularemia, (doxycycline for bacterial and rickettsial diseases)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706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Heartland Virus: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094E-4C44-9962-76E4-4E2FB59B9E56}"/>
              </a:ext>
            </a:extLst>
          </p:cNvPr>
          <p:cNvSpPr txBox="1"/>
          <p:nvPr/>
        </p:nvSpPr>
        <p:spPr>
          <a:xfrm>
            <a:off x="2221660" y="1805042"/>
            <a:ext cx="79110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Fever, fatigue, anorexia, nausea, diarrhea, myalgias and arthralgias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Leukopenia and thrombocytopenia common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Almost all patients hospitalized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Severe complications: hemophagocytic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lympohistiocytosis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(HLH); death in immunocompromised has occurred.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463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Heartland Virus: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094E-4C44-9962-76E4-4E2FB59B9E56}"/>
              </a:ext>
            </a:extLst>
          </p:cNvPr>
          <p:cNvSpPr txBox="1"/>
          <p:nvPr/>
        </p:nvSpPr>
        <p:spPr>
          <a:xfrm>
            <a:off x="2221660" y="1805042"/>
            <a:ext cx="79110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Consider if recent exposure ticks in endemic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Leukopenia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Thrombocytopenia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No response to doxycycline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445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Bourbon Viral Disease: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094E-4C44-9962-76E4-4E2FB59B9E56}"/>
              </a:ext>
            </a:extLst>
          </p:cNvPr>
          <p:cNvSpPr txBox="1"/>
          <p:nvPr/>
        </p:nvSpPr>
        <p:spPr>
          <a:xfrm>
            <a:off x="2221660" y="1805042"/>
            <a:ext cx="79110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Fever, fatigue, rash, headache, myalgias, nausea and vomiting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Leukopenia and thrombocytopenia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Few cases identified; 2 cases developed multiorgan failure and died;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5182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Bourbon Viral Disease: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094E-4C44-9962-76E4-4E2FB59B9E56}"/>
              </a:ext>
            </a:extLst>
          </p:cNvPr>
          <p:cNvSpPr txBox="1"/>
          <p:nvPr/>
        </p:nvSpPr>
        <p:spPr>
          <a:xfrm>
            <a:off x="2221660" y="1805042"/>
            <a:ext cx="79110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Suspect if in area endemic to Heartland and Bourbon virus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Leukopenia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Thrombocytopenia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No clinical response to doxycycline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5649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2CA9-CB2A-3B87-983B-CD189BCD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Consider Tickborne Disease if: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001D3-B5B0-7176-5A57-E6EEA78EE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Symptoms</a:t>
            </a:r>
          </a:p>
          <a:p>
            <a:r>
              <a:rPr lang="en-US" dirty="0"/>
              <a:t>Geographic area or travel</a:t>
            </a:r>
          </a:p>
          <a:p>
            <a:r>
              <a:rPr lang="en-US" dirty="0"/>
              <a:t>Activities that may place at risk for tick bite or known tick bite</a:t>
            </a:r>
          </a:p>
          <a:p>
            <a:r>
              <a:rPr lang="en-US" dirty="0"/>
              <a:t>Diagnostic testing: </a:t>
            </a:r>
          </a:p>
          <a:p>
            <a:pPr lvl="1"/>
            <a:r>
              <a:rPr lang="en-US" dirty="0"/>
              <a:t>State or local health department can help with determining testing</a:t>
            </a:r>
          </a:p>
        </p:txBody>
      </p:sp>
    </p:spTree>
    <p:extLst>
      <p:ext uri="{BB962C8B-B14F-4D97-AF65-F5344CB8AC3E}">
        <p14:creationId xmlns:p14="http://schemas.microsoft.com/office/powerpoint/2010/main" val="1275756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Prevention of Tickborne Disease: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094E-4C44-9962-76E4-4E2FB59B9E56}"/>
              </a:ext>
            </a:extLst>
          </p:cNvPr>
          <p:cNvSpPr txBox="1"/>
          <p:nvPr/>
        </p:nvSpPr>
        <p:spPr>
          <a:xfrm>
            <a:off x="2221660" y="1805042"/>
            <a:ext cx="791108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No vaccines to prevent viral diseases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No antiviral medicines to treat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Antibiotics (primarily doxycycline) for bacterial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Prevent tick bites!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EPA-registered insect repellants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DEET			Oil of lemon eucalyptus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Picaridin		Par-menthane-diol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IR3535			2-undecanone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Avoid brushy or wooded areas, walk in center of trails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649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0D70A-F08B-5C20-3897-F84C690E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latin typeface="+mj-lt"/>
                <a:ea typeface="+mj-ea"/>
                <a:cs typeface="+mj-cs"/>
              </a:rPr>
              <a:t>CDC Dashboard ED Visits for Tick Bites :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A graph with a line going up&#10;&#10;Description automatically generated">
            <a:extLst>
              <a:ext uri="{FF2B5EF4-FFF2-40B4-BE49-F238E27FC236}">
                <a16:creationId xmlns:a16="http://schemas.microsoft.com/office/drawing/2014/main" id="{FD8A030C-0E14-0311-3500-1245F3D93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898" y="1675228"/>
            <a:ext cx="7576205" cy="43941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0EC1A8-EC0B-12E5-CC28-A297D804F3A2}"/>
              </a:ext>
            </a:extLst>
          </p:cNvPr>
          <p:cNvSpPr txBox="1"/>
          <p:nvPr/>
        </p:nvSpPr>
        <p:spPr>
          <a:xfrm>
            <a:off x="1941399" y="6214533"/>
            <a:ext cx="6195274" cy="372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Tickborne Disease Surveillance Data Summary | Ticks | CDC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0927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Prevention </a:t>
            </a:r>
            <a:r>
              <a:rPr lang="en-US" sz="2800">
                <a:latin typeface="+mj-lt"/>
                <a:ea typeface="+mj-ea"/>
                <a:cs typeface="+mj-cs"/>
              </a:rPr>
              <a:t>of Tickborne </a:t>
            </a:r>
            <a:r>
              <a:rPr lang="en-US" sz="2800" dirty="0">
                <a:latin typeface="+mj-lt"/>
                <a:ea typeface="+mj-ea"/>
                <a:cs typeface="+mj-cs"/>
              </a:rPr>
              <a:t>Disease: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094E-4C44-9962-76E4-4E2FB59B9E56}"/>
              </a:ext>
            </a:extLst>
          </p:cNvPr>
          <p:cNvSpPr txBox="1"/>
          <p:nvPr/>
        </p:nvSpPr>
        <p:spPr>
          <a:xfrm>
            <a:off x="2221660" y="1805042"/>
            <a:ext cx="791108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Can transmit viral infections within 15 minutes of attachment (bacterial can take longer for transmission)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Remove before they attach!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Full body check after returning indoors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Scalp, ears, under arms, belly button, around waist, between legs, back of knees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Check pets and tick prevention products for pets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Remove attached tick asap; grasp close to skin surface, pull upward, thoroughly clean bite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9569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9595" y="2380923"/>
            <a:ext cx="6425012" cy="185555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b="1" cap="small" spc="50" dirty="0"/>
              <a:t>John Kulig, MD, MPH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b="1" cap="small" spc="50" dirty="0"/>
              <a:t>May 29, 2024</a:t>
            </a:r>
          </a:p>
        </p:txBody>
      </p:sp>
    </p:spTree>
    <p:extLst>
      <p:ext uri="{BB962C8B-B14F-4D97-AF65-F5344CB8AC3E}">
        <p14:creationId xmlns:p14="http://schemas.microsoft.com/office/powerpoint/2010/main" val="3458532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FD89-33C6-ABE3-1C70-C2A09D7B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Clinical presentation </a:t>
            </a:r>
            <a:r>
              <a:rPr lang="en-US">
                <a:solidFill>
                  <a:srgbClr val="C00000"/>
                </a:solidFill>
              </a:rPr>
              <a:t>of tuberculosis (TB)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6C53C-2C14-E072-D3CF-C43F0963B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2979"/>
          </a:xfrm>
        </p:spPr>
        <p:txBody>
          <a:bodyPr/>
          <a:lstStyle/>
          <a:p>
            <a:pPr marL="50800" indent="0" algn="l">
              <a:buNone/>
            </a:pPr>
            <a:r>
              <a:rPr lang="en-US" sz="20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Gradual onset of systemic symptoms are common to TB in any part of the body: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Night sweats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Weight loss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Loss of appetite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Sense of illness or loss of energy</a:t>
            </a:r>
          </a:p>
          <a:p>
            <a:pPr marL="50800" indent="0" algn="l">
              <a:buNone/>
            </a:pPr>
            <a:r>
              <a:rPr lang="en-US" sz="20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Most cases of TB disease are pulmonary. Symptoms of pulmonary disease include: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Cough (especially lasting for 3 weeks or longer)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Coughing up sputum or blood (hemoptysis)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Chest pain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Shortness of breath</a:t>
            </a:r>
          </a:p>
          <a:p>
            <a:pPr marL="50800" indent="0" algn="l">
              <a:buNone/>
            </a:pPr>
            <a:r>
              <a:rPr lang="en-US" sz="16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Nunito" panose="020F0502020204030204" pitchFamily="2" charset="0"/>
              </a:rPr>
              <a:t>                                                                 </a:t>
            </a:r>
            <a:r>
              <a:rPr lang="en-US" sz="1600" i="0" u="sng" dirty="0">
                <a:solidFill>
                  <a:srgbClr val="3333FF"/>
                </a:solidFill>
                <a:effectLst/>
                <a:highlight>
                  <a:srgbClr val="FFFFFF"/>
                </a:highlight>
                <a:latin typeface="Nunito" panose="020F0502020204030204" pitchFamily="2" charset="0"/>
              </a:rPr>
              <a:t>https://www.cdc.gov/tb/hcp/clinical-signs-and-symptoms/index.html</a:t>
            </a:r>
            <a:r>
              <a:rPr lang="en-US" sz="16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Nunito" panose="020F0502020204030204" pitchFamily="2" charset="0"/>
              </a:rPr>
              <a:t>								</a:t>
            </a:r>
          </a:p>
          <a:p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5810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FD89-33C6-ABE3-1C70-C2A09D7B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Tuberculin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6C53C-2C14-E072-D3CF-C43F0963B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50800" indent="0" algn="l">
              <a:buNone/>
            </a:pPr>
            <a:r>
              <a:rPr lang="en-US" sz="20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Two tests are used to determine if a person has been infected with TB bacteria: </a:t>
            </a:r>
          </a:p>
          <a:p>
            <a:pPr algn="l"/>
            <a:r>
              <a:rPr lang="en-US" sz="2000" b="0" i="0" u="sng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+mn-lt"/>
                <a:cs typeface="Arial" panose="020B0604020202020204" pitchFamily="34" charset="0"/>
                <a:hlinkClick r:id="rId2"/>
              </a:rPr>
              <a:t>TB blood tests (Interferon Gamma Release Assay [IGRA])</a:t>
            </a:r>
            <a:r>
              <a:rPr lang="en-US" sz="20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en-US" sz="2000" b="0" i="0" u="sng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+mn-lt"/>
                <a:cs typeface="Arial" panose="020B0604020202020204" pitchFamily="34" charset="0"/>
                <a:hlinkClick r:id="rId3"/>
              </a:rPr>
              <a:t>TB skin test (Mantoux tuberculin skin test)</a:t>
            </a:r>
            <a:r>
              <a:rPr lang="en-US" sz="2000" b="0" i="0" u="sng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 </a:t>
            </a:r>
            <a:r>
              <a:rPr lang="en-US" sz="2000" b="0" i="0" u="sng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– 5 tuberculin units – not 1 or 250 units</a:t>
            </a:r>
            <a:endParaRPr lang="en-US" sz="2000" b="0" i="0" dirty="0">
              <a:solidFill>
                <a:schemeClr val="accent5">
                  <a:lumMod val="75000"/>
                </a:schemeClr>
              </a:solidFill>
              <a:effectLst/>
              <a:highlight>
                <a:srgbClr val="FFFFFF"/>
              </a:highlight>
              <a:latin typeface="+mn-lt"/>
              <a:cs typeface="Arial" panose="020B0604020202020204" pitchFamily="34" charset="0"/>
            </a:endParaRPr>
          </a:p>
          <a:p>
            <a:pPr algn="l"/>
            <a:r>
              <a:rPr lang="en-US" sz="20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TB blood tests or skin tests should not be performed on people who have written documentation of a previous positive TB test results (TB blood test or TB skin test) or treatment for TB disease. Most people who have a positive TB test result will continue to have a positive test result.</a:t>
            </a:r>
          </a:p>
          <a:p>
            <a:pPr algn="l"/>
            <a:r>
              <a:rPr lang="en-US" sz="2000" b="0" i="0" dirty="0">
                <a:solidFill>
                  <a:srgbClr val="1C1D1F"/>
                </a:solidFill>
                <a:effectLst/>
                <a:latin typeface="+mn-lt"/>
              </a:rPr>
              <a:t>TB blood tests are the preferred test for people who have received the TB vaccine (also known as </a:t>
            </a:r>
            <a:r>
              <a:rPr lang="en-US" sz="2000" b="0" i="0" u="sng" dirty="0">
                <a:effectLst/>
                <a:latin typeface="+mn-lt"/>
                <a:hlinkClick r:id="rId4"/>
              </a:rPr>
              <a:t>Bacille Calmette-Guérin or BCG</a:t>
            </a:r>
            <a:r>
              <a:rPr lang="en-US" sz="2000" b="0" i="0" dirty="0">
                <a:solidFill>
                  <a:srgbClr val="1C1D1F"/>
                </a:solidFill>
                <a:effectLst/>
                <a:latin typeface="+mn-lt"/>
              </a:rPr>
              <a:t>).</a:t>
            </a:r>
            <a:endParaRPr lang="en-US" sz="2000" b="0" i="0" dirty="0">
              <a:solidFill>
                <a:srgbClr val="1C1D1F"/>
              </a:solidFill>
              <a:effectLst/>
              <a:highlight>
                <a:srgbClr val="FFFFFF"/>
              </a:highlight>
              <a:latin typeface="+mn-lt"/>
              <a:cs typeface="Arial" panose="020B0604020202020204" pitchFamily="34" charset="0"/>
            </a:endParaRPr>
          </a:p>
          <a:p>
            <a:pPr algn="l"/>
            <a:r>
              <a:rPr lang="en-US" sz="20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+mn-lt"/>
              </a:rPr>
              <a:t>TB skin tests are contraindicated only for people who have had a severe reaction (e.g. necrosis, blistering, anaphylactic shock, or ulcerations to a previous TB skin test). </a:t>
            </a:r>
            <a:endParaRPr lang="en-US" sz="2000" b="0" i="0" dirty="0">
              <a:solidFill>
                <a:srgbClr val="1C1D1F"/>
              </a:solidFill>
              <a:effectLst/>
              <a:highlight>
                <a:srgbClr val="FFFFFF"/>
              </a:highlight>
              <a:latin typeface="+mn-lt"/>
              <a:cs typeface="Arial" panose="020B0604020202020204" pitchFamily="34" charset="0"/>
            </a:endParaRPr>
          </a:p>
          <a:p>
            <a:pPr marL="50800" indent="0"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                                        </a:t>
            </a:r>
            <a:r>
              <a:rPr lang="en-US" sz="1600" dirty="0">
                <a:solidFill>
                  <a:srgbClr val="3333FF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https://www.cdc.gov/tb/hcp/testing-diagnosis/interferon-gamma-release-assay.html</a:t>
            </a:r>
            <a:endParaRPr lang="en-US" sz="1600" dirty="0">
              <a:solidFill>
                <a:srgbClr val="3333FF"/>
              </a:solidFill>
              <a:latin typeface="+mn-lt"/>
            </a:endParaRPr>
          </a:p>
          <a:p>
            <a:pPr marL="50800" indent="0">
              <a:buNone/>
            </a:pPr>
            <a:r>
              <a:rPr lang="en-US" sz="1600" dirty="0">
                <a:solidFill>
                  <a:srgbClr val="3333FF"/>
                </a:solidFill>
                <a:latin typeface="+mn-lt"/>
              </a:rPr>
              <a:t>                                        </a:t>
            </a:r>
            <a:r>
              <a:rPr lang="en-US" sz="1600" u="sng" dirty="0">
                <a:solidFill>
                  <a:srgbClr val="3333FF"/>
                </a:solidFill>
                <a:latin typeface="+mn-lt"/>
              </a:rPr>
              <a:t>https://www.cdc.gov/tb/hcp/testing-diagnosis/tuberculin-skin-test.html</a:t>
            </a:r>
          </a:p>
        </p:txBody>
      </p:sp>
    </p:spTree>
    <p:extLst>
      <p:ext uri="{BB962C8B-B14F-4D97-AF65-F5344CB8AC3E}">
        <p14:creationId xmlns:p14="http://schemas.microsoft.com/office/powerpoint/2010/main" val="3794480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FD89-33C6-ABE3-1C70-C2A09D7B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Tuberculin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6C53C-2C14-E072-D3CF-C43F0963B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prior treated TB – obtain medical records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prior positive TB skin test - </a:t>
            </a:r>
            <a:r>
              <a:rPr lang="en-US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obtain medical records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TB skin </a:t>
            </a:r>
            <a:r>
              <a:rPr lang="en-US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test severe reaction in the past – obtain blood for IGRA testing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prior BCG vaccine - </a:t>
            </a:r>
            <a:r>
              <a:rPr lang="en-US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obtain blood for IGRA testing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needle phobia – offer EMLA cream or equivalent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chest x-ray is indicated for pulmonary symptoms, 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c</a:t>
            </a:r>
            <a:r>
              <a:rPr lang="en-US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urrent positive skin test or IGRA blood test, or history of prior TB infection, but will not detect latent tuberculosis</a:t>
            </a:r>
          </a:p>
          <a:p>
            <a:pPr marL="50800" indent="0">
              <a:buNone/>
            </a:pPr>
            <a:endParaRPr lang="en-US" sz="24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en-US" sz="24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8254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AC0D264-426F-4578-859E-05BD2E97B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Disease of the month - Case presentation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BDA0110-E45C-4ED9-B2F9-4F8A4C312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7042" y="1690688"/>
            <a:ext cx="8627046" cy="47101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15 year-old female is seen in an urban hospital’s Emergency Department with complaints of headache, “feeling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wierd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lightheaded” and “losing track of time.” Symptoms occurred several times in the past two weeks, always lasting several hours.  She was recently treated with penicillin for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pharyngitis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 Neurologic exam is normal.</a:t>
            </a:r>
          </a:p>
        </p:txBody>
      </p:sp>
    </p:spTree>
    <p:extLst>
      <p:ext uri="{BB962C8B-B14F-4D97-AF65-F5344CB8AC3E}">
        <p14:creationId xmlns:p14="http://schemas.microsoft.com/office/powerpoint/2010/main" val="1584092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B119583-90C2-46AA-B7C7-452DB5830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079" y="190500"/>
            <a:ext cx="11490385" cy="1672806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Clinical features of EBV infection/mononucleosis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34422A0-F6FC-4018-8459-A1AA2B27A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78038" y="1600200"/>
            <a:ext cx="772795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/>
              <a:t>symptoms: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3600" dirty="0"/>
              <a:t>		sore throat, malaise, headache,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3600" dirty="0"/>
              <a:t>		anorexia, </a:t>
            </a:r>
            <a:r>
              <a:rPr lang="en-US" sz="3600" dirty="0" err="1"/>
              <a:t>myalgia</a:t>
            </a:r>
            <a:r>
              <a:rPr lang="en-US" sz="3600" dirty="0"/>
              <a:t>, fatigue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/>
              <a:t>signs: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3600" dirty="0"/>
              <a:t>		fever, </a:t>
            </a:r>
            <a:r>
              <a:rPr lang="en-US" sz="3600" dirty="0" err="1"/>
              <a:t>lymphadenopathy</a:t>
            </a:r>
            <a:r>
              <a:rPr lang="en-US" sz="3600" dirty="0"/>
              <a:t>,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3600" dirty="0"/>
              <a:t>         </a:t>
            </a:r>
            <a:r>
              <a:rPr lang="en-US" sz="3600" dirty="0" err="1"/>
              <a:t>pharyngitis</a:t>
            </a:r>
            <a:r>
              <a:rPr lang="en-US" sz="3600" dirty="0"/>
              <a:t>, </a:t>
            </a:r>
            <a:r>
              <a:rPr lang="en-US" sz="3600" dirty="0" err="1"/>
              <a:t>splenomegaly</a:t>
            </a:r>
            <a:r>
              <a:rPr lang="en-US" sz="3600" dirty="0"/>
              <a:t>,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3600" dirty="0"/>
              <a:t>         </a:t>
            </a:r>
            <a:r>
              <a:rPr lang="en-US" sz="3600" dirty="0" err="1"/>
              <a:t>periorbital</a:t>
            </a:r>
            <a:r>
              <a:rPr lang="en-US" sz="3600" dirty="0"/>
              <a:t> edema, rash</a:t>
            </a:r>
          </a:p>
        </p:txBody>
      </p:sp>
    </p:spTree>
    <p:extLst>
      <p:ext uri="{BB962C8B-B14F-4D97-AF65-F5344CB8AC3E}">
        <p14:creationId xmlns:p14="http://schemas.microsoft.com/office/powerpoint/2010/main" val="2402825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0">
            <a:extLst>
              <a:ext uri="{FF2B5EF4-FFF2-40B4-BE49-F238E27FC236}">
                <a16:creationId xmlns:a16="http://schemas.microsoft.com/office/drawing/2014/main" id="{7A6A426D-ADD6-6E44-0045-4F31EBA9B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500" y="-762000"/>
          <a:ext cx="10287000" cy="76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3342857" imgH="10012173" progId="MSPhotoEd.3">
                  <p:embed/>
                </p:oleObj>
              </mc:Choice>
              <mc:Fallback>
                <p:oleObj name="Photo Editor Photo" r:id="rId3" imgW="13342857" imgH="10012173" progId="MSPhotoEd.3">
                  <p:embed/>
                  <p:pic>
                    <p:nvPicPr>
                      <p:cNvPr id="88066" name="Object 0">
                        <a:extLst>
                          <a:ext uri="{FF2B5EF4-FFF2-40B4-BE49-F238E27FC236}">
                            <a16:creationId xmlns:a16="http://schemas.microsoft.com/office/drawing/2014/main" id="{7A6A426D-ADD6-6E44-0045-4F31EBA9B4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-762000"/>
                        <a:ext cx="10287000" cy="76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97128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3" descr="C:\My Documents\EBVsigns.gif">
            <a:extLst>
              <a:ext uri="{FF2B5EF4-FFF2-40B4-BE49-F238E27FC236}">
                <a16:creationId xmlns:a16="http://schemas.microsoft.com/office/drawing/2014/main" id="{6D78EFCB-7FDC-20AB-DF11-BBABD193B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01345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My Documents\My Pictures\IMtonsils.jpg">
            <a:extLst>
              <a:ext uri="{FF2B5EF4-FFF2-40B4-BE49-F238E27FC236}">
                <a16:creationId xmlns:a16="http://schemas.microsoft.com/office/drawing/2014/main" id="{1C14D46A-80EE-27DF-17A6-1AFBCC58A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0"/>
            <a:ext cx="822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2762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0D70A-F08B-5C20-3897-F84C690E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latin typeface="+mj-lt"/>
                <a:ea typeface="+mj-ea"/>
                <a:cs typeface="+mj-cs"/>
              </a:rPr>
              <a:t>CDC Dashboard ED Visits for Tick Bites :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C109B-31AE-A5DC-5DE0-12B030CE3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299" y="1675228"/>
            <a:ext cx="813740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77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My Documents\My Pictures\IMeyes.jpg">
            <a:extLst>
              <a:ext uri="{FF2B5EF4-FFF2-40B4-BE49-F238E27FC236}">
                <a16:creationId xmlns:a16="http://schemas.microsoft.com/office/drawing/2014/main" id="{711B0129-C63B-46EB-8454-0C7447390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0"/>
            <a:ext cx="510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185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 descr="http://www.nursing-lectures.com/wp-content/uploads/2012/05/image7.png">
            <a:hlinkClick r:id="rId3"/>
            <a:extLst>
              <a:ext uri="{FF2B5EF4-FFF2-40B4-BE49-F238E27FC236}">
                <a16:creationId xmlns:a16="http://schemas.microsoft.com/office/drawing/2014/main" id="{1C659E1D-42B7-BE97-CF92-8E0C99BD9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381000"/>
            <a:ext cx="9593263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94393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My Documents\My Pictures\spleen2.jpg">
            <a:extLst>
              <a:ext uri="{FF2B5EF4-FFF2-40B4-BE49-F238E27FC236}">
                <a16:creationId xmlns:a16="http://schemas.microsoft.com/office/drawing/2014/main" id="{F786D1CB-7566-3498-B2A7-F9EDAE93D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66324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60432F0D-79D7-4801-B98F-E51649F84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39" y="266700"/>
            <a:ext cx="9853961" cy="11049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Diagnostic studies in mononucleosis</a:t>
            </a:r>
          </a:p>
        </p:txBody>
      </p:sp>
      <p:sp>
        <p:nvSpPr>
          <p:cNvPr id="88067" name="Content Placeholder 2">
            <a:extLst>
              <a:ext uri="{FF2B5EF4-FFF2-40B4-BE49-F238E27FC236}">
                <a16:creationId xmlns:a16="http://schemas.microsoft.com/office/drawing/2014/main" id="{DDEB12A1-EDED-4322-9897-E382045ED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76400"/>
            <a:ext cx="94488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000" dirty="0"/>
              <a:t>CBC with </a:t>
            </a:r>
            <a:r>
              <a:rPr lang="en-US" sz="3000" dirty="0" err="1"/>
              <a:t>lymphocytosis</a:t>
            </a:r>
            <a:r>
              <a:rPr lang="en-US" sz="3000" dirty="0"/>
              <a:t> and &gt; 10% atypical </a:t>
            </a:r>
            <a:r>
              <a:rPr lang="en-US" sz="3000" dirty="0" err="1"/>
              <a:t>lymphs</a:t>
            </a:r>
            <a:endParaRPr lang="en-US" sz="30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  75% sensitivity – 92% specificity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000" dirty="0" err="1"/>
              <a:t>Monospot</a:t>
            </a:r>
            <a:r>
              <a:rPr lang="en-US" sz="3000" dirty="0"/>
              <a:t> test for </a:t>
            </a:r>
            <a:r>
              <a:rPr lang="en-US" sz="3000" dirty="0" err="1"/>
              <a:t>heterophile</a:t>
            </a:r>
            <a:r>
              <a:rPr lang="en-US" sz="3000" dirty="0"/>
              <a:t> antibodies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  85% sensitivity – 94% specificity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  25% negative in first week of infection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  5% -10% negative in second week of infection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  antibodies persist for one year or longer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000" dirty="0" err="1"/>
              <a:t>aminotransferase</a:t>
            </a:r>
            <a:r>
              <a:rPr lang="en-US" sz="3000" dirty="0"/>
              <a:t> levels elevated in older children and adults</a:t>
            </a:r>
          </a:p>
        </p:txBody>
      </p:sp>
    </p:spTree>
    <p:extLst>
      <p:ext uri="{BB962C8B-B14F-4D97-AF65-F5344CB8AC3E}">
        <p14:creationId xmlns:p14="http://schemas.microsoft.com/office/powerpoint/2010/main" val="29262889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:\My Documents\My Pictures\atyplymph_nw.jpg">
            <a:extLst>
              <a:ext uri="{FF2B5EF4-FFF2-40B4-BE49-F238E27FC236}">
                <a16:creationId xmlns:a16="http://schemas.microsoft.com/office/drawing/2014/main" id="{03CBA26D-EE5F-0302-E5C8-1BA3DC4B6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75679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Users\John\Desktop\Cases IX Images\Mono 2.png">
            <a:extLst>
              <a:ext uri="{FF2B5EF4-FFF2-40B4-BE49-F238E27FC236}">
                <a16:creationId xmlns:a16="http://schemas.microsoft.com/office/drawing/2014/main" id="{3782D9C2-DA6E-B996-359C-96005F66B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0"/>
            <a:ext cx="7856538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78878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37D0-D93B-62EE-A2D7-8118B53A9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C00000"/>
                </a:solidFill>
              </a:rPr>
              <a:t>Complications of Epstein-Barr Virus infection</a:t>
            </a:r>
            <a:endParaRPr lang="en-US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C298717-003A-42E6-8CE1-0D5C99A553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6604" y="1690687"/>
            <a:ext cx="3226280" cy="4927973"/>
          </a:xfrm>
        </p:spPr>
        <p:txBody>
          <a:bodyPr/>
          <a:lstStyle/>
          <a:p>
            <a:pPr indent="-457200">
              <a:lnSpc>
                <a:spcPct val="100000"/>
              </a:lnSpc>
              <a:defRPr/>
            </a:pPr>
            <a:r>
              <a:rPr lang="en-US" sz="3200" dirty="0">
                <a:solidFill>
                  <a:srgbClr val="000000"/>
                </a:solidFill>
              </a:rPr>
              <a:t>splenic</a:t>
            </a:r>
          </a:p>
          <a:p>
            <a:pPr indent="-457200">
              <a:lnSpc>
                <a:spcPct val="100000"/>
              </a:lnSpc>
              <a:defRPr/>
            </a:pPr>
            <a:r>
              <a:rPr lang="en-US" sz="3200" dirty="0">
                <a:solidFill>
                  <a:srgbClr val="000000"/>
                </a:solidFill>
              </a:rPr>
              <a:t>respiratory</a:t>
            </a:r>
          </a:p>
          <a:p>
            <a:pPr indent="-457200">
              <a:lnSpc>
                <a:spcPct val="100000"/>
              </a:lnSpc>
              <a:defRPr/>
            </a:pPr>
            <a:r>
              <a:rPr lang="en-US" sz="3200" dirty="0">
                <a:solidFill>
                  <a:srgbClr val="000000"/>
                </a:solidFill>
              </a:rPr>
              <a:t>cardiac</a:t>
            </a:r>
          </a:p>
          <a:p>
            <a:pPr indent="-457200">
              <a:lnSpc>
                <a:spcPct val="100000"/>
              </a:lnSpc>
              <a:defRPr/>
            </a:pPr>
            <a:r>
              <a:rPr lang="en-US" sz="3200" dirty="0">
                <a:solidFill>
                  <a:srgbClr val="000000"/>
                </a:solidFill>
              </a:rPr>
              <a:t>gastrointestinal</a:t>
            </a:r>
          </a:p>
          <a:p>
            <a:pPr indent="-457200">
              <a:lnSpc>
                <a:spcPct val="100000"/>
              </a:lnSpc>
              <a:defRPr/>
            </a:pPr>
            <a:r>
              <a:rPr lang="en-US" sz="3200" dirty="0">
                <a:solidFill>
                  <a:srgbClr val="000000"/>
                </a:solidFill>
              </a:rPr>
              <a:t>hepatic</a:t>
            </a:r>
          </a:p>
          <a:p>
            <a:pPr indent="-457200">
              <a:lnSpc>
                <a:spcPct val="100000"/>
              </a:lnSpc>
              <a:defRPr/>
            </a:pPr>
            <a:r>
              <a:rPr lang="en-US" sz="3200" dirty="0">
                <a:solidFill>
                  <a:srgbClr val="000000"/>
                </a:solidFill>
              </a:rPr>
              <a:t>renal</a:t>
            </a:r>
          </a:p>
          <a:p>
            <a:pPr indent="-457200">
              <a:lnSpc>
                <a:spcPct val="100000"/>
              </a:lnSpc>
              <a:defRPr/>
            </a:pPr>
            <a:r>
              <a:rPr lang="en-US" sz="3200" dirty="0">
                <a:solidFill>
                  <a:srgbClr val="000000"/>
                </a:solidFill>
              </a:rPr>
              <a:t>hematologic</a:t>
            </a:r>
          </a:p>
          <a:p>
            <a:pPr>
              <a:lnSpc>
                <a:spcPct val="100000"/>
              </a:lnSpc>
              <a:buFont typeface="Monotype Sorts" pitchFamily="2" charset="2"/>
              <a:buNone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BCA67-7919-5339-BBA8-1136548169DD}"/>
              </a:ext>
            </a:extLst>
          </p:cNvPr>
          <p:cNvSpPr txBox="1"/>
          <p:nvPr/>
        </p:nvSpPr>
        <p:spPr>
          <a:xfrm>
            <a:off x="6096000" y="1552755"/>
            <a:ext cx="4290204" cy="518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dermatologic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urologic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rheumatologic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infectious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ophthalmologic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neurologic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psychiatric</a:t>
            </a:r>
          </a:p>
        </p:txBody>
      </p:sp>
    </p:spTree>
    <p:extLst>
      <p:ext uri="{BB962C8B-B14F-4D97-AF65-F5344CB8AC3E}">
        <p14:creationId xmlns:p14="http://schemas.microsoft.com/office/powerpoint/2010/main" val="5074352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32946-C142-1D27-9F1F-BE60274E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C00000"/>
                </a:solidFill>
              </a:rPr>
              <a:t>Neurologic complications of EBV infection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2220C-F9B4-85A9-F9D5-4238FC593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Guillain-Barre syndrome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meningoencephalitis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cranial nerve palsy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optic neuritis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peripheral neuropathy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cerebellar ataxia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transverse myelitis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rgbClr val="0000FF"/>
                </a:solidFill>
              </a:rPr>
              <a:t>metamorphopsia  (</a:t>
            </a:r>
            <a:r>
              <a:rPr lang="en-US" sz="3200" i="1" dirty="0">
                <a:solidFill>
                  <a:srgbClr val="0000FF"/>
                </a:solidFill>
              </a:rPr>
              <a:t>Alice in Wonderland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276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C:\My Documents\My Pictures\alicekl.jpg">
            <a:extLst>
              <a:ext uri="{FF2B5EF4-FFF2-40B4-BE49-F238E27FC236}">
                <a16:creationId xmlns:a16="http://schemas.microsoft.com/office/drawing/2014/main" id="{8DB8ED3B-E3CE-DC4B-8A66-234D227CC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0"/>
            <a:ext cx="754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07593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B1403-D02B-BC01-F0CB-0111C0D2C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Treatment of mononucleosis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6990B-A17F-15E2-9673-3C80CF65C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rgbClr val="000000"/>
                </a:solidFill>
              </a:rPr>
              <a:t>acyclovir has no effect on the duration or severity of clinical symptoms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rgbClr val="000000"/>
                </a:solidFill>
              </a:rPr>
              <a:t>insufficient evidence of a clinically relevant benefit to recommend routine use of corticosteroids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rgbClr val="000000"/>
                </a:solidFill>
              </a:rPr>
              <a:t>clinical experience supports corticosteroid use for severe complications, including upper airway obstruction, hemolytic anemia and thrombocytopenia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0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0D70A-F08B-5C20-3897-F84C690E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CDC Dashboard </a:t>
            </a:r>
            <a:r>
              <a:rPr lang="en-US" sz="2800">
                <a:latin typeface="+mj-lt"/>
                <a:ea typeface="+mj-ea"/>
                <a:cs typeface="+mj-cs"/>
              </a:rPr>
              <a:t>Reported Cases Tickborne Disease</a:t>
            </a:r>
            <a:r>
              <a:rPr lang="en-US" sz="2800" dirty="0"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FF2EE-0838-82BA-1665-1CC0DF1AE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02" y="1675228"/>
            <a:ext cx="6919997" cy="4394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BFE582-96E8-EE3C-5448-1AE64982F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753" y="6215368"/>
            <a:ext cx="1013548" cy="281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86DA66-14AD-E184-ED92-1E2E6ABEC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844" y="6208957"/>
            <a:ext cx="1044030" cy="3048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2A40B2-A36A-0F53-AC9C-5C9AE2DF7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418" y="6222988"/>
            <a:ext cx="815411" cy="2743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98CC89-6B2D-75C9-A478-CA463C5DE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9371" y="6247061"/>
            <a:ext cx="853514" cy="2667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4D1B0D-7D91-F302-084B-6D47A58648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496" y="6231819"/>
            <a:ext cx="1394581" cy="2819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1D72CA-D82F-F3DF-9236-2901812F0A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2686" y="6231819"/>
            <a:ext cx="1615580" cy="2819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F01D78-0843-8FE0-50FC-29EC9BCE4D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9754" y="5787202"/>
            <a:ext cx="1737511" cy="236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CD969A-0D51-6612-DB0D-DB2C06DE49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170" y="5783392"/>
            <a:ext cx="1432684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030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505F-1186-8F86-40F3-F0AD40FC1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Treatment Guidelines: </a:t>
            </a:r>
            <a:r>
              <a:rPr lang="en-US" sz="40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Mononucleosis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D5E02-7D1E-EBDC-D981-877F43FE4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Authorized health and wellness staff may treat infectious mononucleosis as follows: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 students with a diagnosis of acute mononucleosis should be referred to the center physician for evaluation and development of a management plan.  MSWR can be discussed at that time.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Screen the student for simultaneous streptococcal throat infection.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Advise the student to avoid sharing drinks, utensils, or toiletries, and to avoid exchange of bodily fluids (e.g., no kissing and no unprotected sexual behavior).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Avoid contact sports and heavy exertion for 6-8 weeks after onset of infection, until cleared by the center physician with resolution of splenomegaly.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Note: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Steroids are useful in patients with complications as determined by the center physician; antiviral medications have no proven benefit.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43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505F-1186-8F86-40F3-F0AD40FC1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Treatment Guidelines: </a:t>
            </a:r>
            <a:r>
              <a:rPr lang="en-US" sz="40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Mononucleosis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D5E02-7D1E-EBDC-D981-877F43FE4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WHEN TO REFER TO THE CENTER PHYSICIAN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2286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If the student has difficulty breathing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2286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If the student cannot swallow and maintain adequate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228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hydration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2286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If the student’s symptoms (malaise, fatigue) worsen, and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228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student is unable to attend class</a:t>
            </a:r>
          </a:p>
          <a:p>
            <a:pPr marL="508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DF72E-E227-FA23-BB2C-CB7D3258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52674"/>
            <a:ext cx="645968" cy="7049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0DAE33-AE39-B80A-07D9-9C57AC9AE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429000"/>
            <a:ext cx="645968" cy="704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9AD7EB-1BF9-1276-8BA1-5C5508515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450513"/>
            <a:ext cx="645968" cy="7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197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97B6-D016-4ADF-8C80-E3064A14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Open Forum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713D7-D4A4-4D8E-BC25-240EEA3C7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6491"/>
            <a:ext cx="10515600" cy="4209690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FE7E3-72FC-4992-A8AB-1C4812806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625" y="1599351"/>
            <a:ext cx="4231019" cy="1920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5FC6F-562D-4D2B-B587-E14F2EF8D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142" y="3698496"/>
            <a:ext cx="2459765" cy="1844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865106-F037-43B7-88A3-4CAEC9476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73220"/>
            <a:ext cx="5147105" cy="3943969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B06373DF-2DEF-4D08-A012-91252A8E4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EA3340-4D54-D948-BD4E-BCFE85730889}"/>
              </a:ext>
            </a:extLst>
          </p:cNvPr>
          <p:cNvSpPr txBox="1"/>
          <p:nvPr/>
        </p:nvSpPr>
        <p:spPr>
          <a:xfrm>
            <a:off x="3486151" y="5943600"/>
            <a:ext cx="5695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https://www.surveymonkey.com/r/PM8HSJM</a:t>
            </a:r>
          </a:p>
        </p:txBody>
      </p:sp>
    </p:spTree>
    <p:extLst>
      <p:ext uri="{BB962C8B-B14F-4D97-AF65-F5344CB8AC3E}">
        <p14:creationId xmlns:p14="http://schemas.microsoft.com/office/powerpoint/2010/main" val="25443857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ctrTitle"/>
          </p:nvPr>
        </p:nvSpPr>
        <p:spPr>
          <a:xfrm>
            <a:off x="0" y="603121"/>
            <a:ext cx="11186356" cy="202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400" b="1" dirty="0">
                <a:solidFill>
                  <a:srgbClr val="C00000"/>
                </a:solidFill>
              </a:rPr>
            </a:br>
            <a:br>
              <a:rPr lang="en-US" sz="2400" b="1" dirty="0">
                <a:solidFill>
                  <a:srgbClr val="C00000"/>
                </a:solidFill>
              </a:rPr>
            </a:b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Regional Medical Specialists</a:t>
            </a:r>
            <a:br>
              <a:rPr lang="en-US" sz="4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Contact us with policy or clinical questions</a:t>
            </a:r>
            <a:endParaRPr sz="4000" dirty="0">
              <a:solidFill>
                <a:srgbClr val="C00000"/>
              </a:solidFill>
            </a:endParaRPr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1"/>
          </p:nvPr>
        </p:nvSpPr>
        <p:spPr>
          <a:xfrm>
            <a:off x="415095" y="3629892"/>
            <a:ext cx="1136961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r>
              <a:rPr lang="en-US" b="1" dirty="0">
                <a:solidFill>
                  <a:srgbClr val="C00000"/>
                </a:solidFill>
              </a:rPr>
              <a:t>	           </a:t>
            </a:r>
            <a:r>
              <a:rPr lang="en-US" b="1" dirty="0">
                <a:solidFill>
                  <a:srgbClr val="0000FF"/>
                </a:solidFill>
              </a:rPr>
              <a:t>	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52146-17B2-4F52-9C99-D67B6BA2B9B1}"/>
              </a:ext>
            </a:extLst>
          </p:cNvPr>
          <p:cNvSpPr txBox="1"/>
          <p:nvPr/>
        </p:nvSpPr>
        <p:spPr>
          <a:xfrm>
            <a:off x="576776" y="3228108"/>
            <a:ext cx="107152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7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John Kulig MD MPH		Region 1 Boston &amp; Region 2 Philadelphia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7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Gary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Strokosch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MD 		Region 3 Atlanta &amp; Region 5 Chicago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7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Drew Alexander MD		Region 4 Dallas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7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Sara Mackenzie MD MPH	Region 6 San Francisco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873A0-97A5-DEC7-A454-9FE24D1A320E}"/>
              </a:ext>
            </a:extLst>
          </p:cNvPr>
          <p:cNvSpPr txBox="1"/>
          <p:nvPr/>
        </p:nvSpPr>
        <p:spPr>
          <a:xfrm>
            <a:off x="2057400" y="5375736"/>
            <a:ext cx="84351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HIPAA compliant messages =&gt; use @jobcorps.org email address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      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       https://www.surveymonkey.com/</a:t>
            </a:r>
            <a:r>
              <a:rPr lang="en-US" sz="2400" b="1">
                <a:solidFill>
                  <a:srgbClr val="C00000"/>
                </a:solidFill>
              </a:rPr>
              <a:t>r/PM8HSJM</a:t>
            </a:r>
            <a:endParaRPr lang="en-US" sz="2400" b="1" dirty="0">
              <a:solidFill>
                <a:srgbClr val="C00000"/>
              </a:solidFill>
            </a:endParaRPr>
          </a:p>
          <a:p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934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ctrTitle"/>
          </p:nvPr>
        </p:nvSpPr>
        <p:spPr>
          <a:xfrm>
            <a:off x="415095" y="517236"/>
            <a:ext cx="11186356" cy="73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4400" b="1" dirty="0">
                <a:solidFill>
                  <a:srgbClr val="C00000"/>
                </a:solidFill>
              </a:rPr>
              <a:t>onthly Teleconference</a:t>
            </a:r>
            <a:endParaRPr sz="4400" dirty="0">
              <a:solidFill>
                <a:srgbClr val="00B050"/>
              </a:solidFill>
            </a:endParaRPr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1"/>
          </p:nvPr>
        </p:nvSpPr>
        <p:spPr>
          <a:xfrm>
            <a:off x="415095" y="3629892"/>
            <a:ext cx="1136961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r>
              <a:rPr lang="en-US" b="1" dirty="0">
                <a:solidFill>
                  <a:srgbClr val="C00000"/>
                </a:solidFill>
              </a:rPr>
              <a:t>	           </a:t>
            </a:r>
            <a:r>
              <a:rPr lang="en-US" b="1" dirty="0">
                <a:solidFill>
                  <a:srgbClr val="0000FF"/>
                </a:solidFill>
              </a:rPr>
              <a:t>	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4D7132-CA9E-C56B-66E7-1E3B16B7C983}"/>
              </a:ext>
            </a:extLst>
          </p:cNvPr>
          <p:cNvSpPr txBox="1"/>
          <p:nvPr/>
        </p:nvSpPr>
        <p:spPr>
          <a:xfrm>
            <a:off x="2264898" y="1519311"/>
            <a:ext cx="8201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Next call: Wednesday, June 26</a:t>
            </a:r>
            <a:r>
              <a:rPr lang="en-US" sz="4000" b="1" baseline="30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4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2024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B8C5F-1B65-B709-522D-EA17FBF692C2}"/>
              </a:ext>
            </a:extLst>
          </p:cNvPr>
          <p:cNvSpPr txBox="1"/>
          <p:nvPr/>
        </p:nvSpPr>
        <p:spPr>
          <a:xfrm>
            <a:off x="2560319" y="2494483"/>
            <a:ext cx="8201465" cy="363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Center Physician Call - June 2024</a:t>
            </a:r>
            <a:br>
              <a:rPr lang="en-US" sz="1800" kern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b="1" kern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June </a:t>
            </a:r>
            <a:r>
              <a:rPr lang="en-US" sz="1800" b="1" kern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26, 2024, 2:00 – 3:00 PM</a:t>
            </a:r>
            <a:r>
              <a:rPr lang="en-US" sz="1800" b="1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(America/</a:t>
            </a:r>
            <a:r>
              <a:rPr lang="en-US" sz="1800" b="1" kern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New_York</a:t>
            </a:r>
            <a:r>
              <a:rPr lang="en-US" sz="1800" b="1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br>
              <a:rPr lang="en-US" sz="1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US" sz="1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b="1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 join my meeting from your computer, tablet or smartphone.</a:t>
            </a:r>
            <a:br>
              <a:rPr lang="en-US" sz="1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u="sng" kern="0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https://meet.goto.com/604629957</a:t>
            </a:r>
            <a:br>
              <a:rPr lang="en-US" sz="1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US" sz="1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b="1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You can also dial in using your phone.</a:t>
            </a:r>
            <a:br>
              <a:rPr lang="en-US" sz="1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Access Code: 604-629-957</a:t>
            </a:r>
            <a:br>
              <a:rPr lang="en-US" sz="1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United States: </a:t>
            </a:r>
            <a:r>
              <a:rPr lang="en-US" sz="1800" u="sng" kern="0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+1 (224) 501-3412</a:t>
            </a:r>
            <a:br>
              <a:rPr lang="en-US" sz="1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US" sz="1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b="1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Get the app now and be ready when your first meeting starts:</a:t>
            </a:r>
            <a:br>
              <a:rPr lang="en-US" sz="1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u="sng" kern="0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https://meet.goto.com/install</a:t>
            </a:r>
            <a:r>
              <a:rPr lang="en-US" sz="1800" kern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 Borrelioses (Lyme Disease):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094E-4C44-9962-76E4-4E2FB59B9E56}"/>
              </a:ext>
            </a:extLst>
          </p:cNvPr>
          <p:cNvSpPr txBox="1"/>
          <p:nvPr/>
        </p:nvSpPr>
        <p:spPr>
          <a:xfrm>
            <a:off x="2221660" y="1805042"/>
            <a:ext cx="56250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Incubation: 3-30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Erythema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migrans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– 70-80% have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Fever, chills, malaise, fatigue, headache, myalgia, arthralgia, lymphadenopathy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Neurologic – neuritis, meningitis,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Carditis with conduction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abn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Arthritis- transient, migratory,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DFBFB-F37E-3E08-AA11-180745449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377" y="1564008"/>
            <a:ext cx="1928027" cy="1867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C46B26-29A8-A020-1613-4A3C5C4FB298}"/>
              </a:ext>
            </a:extLst>
          </p:cNvPr>
          <p:cNvSpPr txBox="1"/>
          <p:nvPr/>
        </p:nvSpPr>
        <p:spPr>
          <a:xfrm>
            <a:off x="1850172" y="6214534"/>
            <a:ext cx="5405554" cy="36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Tickborne Diseases of the United States | Ticks | CDC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99C8D8-8F9D-BB89-5AC2-6BEE2CC14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7377" y="3824143"/>
            <a:ext cx="1806097" cy="17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9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 Borrelioses (Lyme Disease):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094E-4C44-9962-76E4-4E2FB59B9E56}"/>
              </a:ext>
            </a:extLst>
          </p:cNvPr>
          <p:cNvSpPr txBox="1"/>
          <p:nvPr/>
        </p:nvSpPr>
        <p:spPr>
          <a:xfrm>
            <a:off x="2221660" y="1805043"/>
            <a:ext cx="56250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Laboratory: elevated ESR, mild elevated LFTs, microscopic hematuria/proteinuria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Two-step serologic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Treatment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If EM rash and in area with Lyme – treat empirically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Doxycycline or amoxicillin or cefuroxime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DFBFB-F37E-3E08-AA11-180745449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377" y="1564008"/>
            <a:ext cx="1928027" cy="1867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C46B26-29A8-A020-1613-4A3C5C4FB298}"/>
              </a:ext>
            </a:extLst>
          </p:cNvPr>
          <p:cNvSpPr txBox="1"/>
          <p:nvPr/>
        </p:nvSpPr>
        <p:spPr>
          <a:xfrm>
            <a:off x="1850172" y="6214534"/>
            <a:ext cx="5405554" cy="36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Tickborne Diseases of the United States | Ticks | CDC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99C8D8-8F9D-BB89-5AC2-6BEE2CC14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7377" y="3824143"/>
            <a:ext cx="1806097" cy="17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8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 Tickborne Relapsing Fevers (Borrelia):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094E-4C44-9962-76E4-4E2FB59B9E56}"/>
              </a:ext>
            </a:extLst>
          </p:cNvPr>
          <p:cNvSpPr txBox="1"/>
          <p:nvPr/>
        </p:nvSpPr>
        <p:spPr>
          <a:xfrm>
            <a:off x="2189955" y="1548564"/>
            <a:ext cx="79110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 Light"/>
              </a:rPr>
              <a:t>Borrelia </a:t>
            </a:r>
            <a:r>
              <a:rPr lang="en-US" sz="2800" dirty="0" err="1">
                <a:solidFill>
                  <a:prstClr val="white"/>
                </a:solidFill>
                <a:latin typeface="Calibri Light"/>
              </a:rPr>
              <a:t>hermsii</a:t>
            </a:r>
            <a:r>
              <a:rPr lang="en-US" sz="2800" dirty="0">
                <a:solidFill>
                  <a:prstClr val="white"/>
                </a:solidFill>
                <a:latin typeface="Calibri Light"/>
              </a:rPr>
              <a:t>, B. </a:t>
            </a:r>
            <a:r>
              <a:rPr lang="en-US" sz="2800" dirty="0" err="1">
                <a:solidFill>
                  <a:prstClr val="white"/>
                </a:solidFill>
                <a:latin typeface="Calibri Light"/>
              </a:rPr>
              <a:t>turicatae</a:t>
            </a:r>
            <a:r>
              <a:rPr lang="en-US" sz="2800" dirty="0">
                <a:solidFill>
                  <a:prstClr val="white"/>
                </a:solidFill>
                <a:latin typeface="Calibri Light"/>
              </a:rPr>
              <a:t>: 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Western mountainous states &amp; Texas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Borrelia miyamotoi: upper Midwest, northeastern and mid-Atlantic states; Pacific coastal; most common July and August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Incubation: 4-21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Recurrent febrile episodes lasting ~3 days and separated by afebrile periods ~7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High fever, chills/rigor, sweats, headache, myalgia, arthralgia, dizziness, nausea/vomiting, facial palsy (rare)</a:t>
            </a:r>
          </a:p>
        </p:txBody>
      </p:sp>
    </p:spTree>
    <p:extLst>
      <p:ext uri="{BB962C8B-B14F-4D97-AF65-F5344CB8AC3E}">
        <p14:creationId xmlns:p14="http://schemas.microsoft.com/office/powerpoint/2010/main" val="145605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 Tickborne Relapsing Fevers (Borrelia </a:t>
            </a:r>
            <a:r>
              <a:rPr lang="en-US" sz="2800" dirty="0" err="1">
                <a:latin typeface="+mj-lt"/>
                <a:ea typeface="+mj-ea"/>
                <a:cs typeface="+mj-cs"/>
              </a:rPr>
              <a:t>hermsii</a:t>
            </a:r>
            <a:r>
              <a:rPr lang="en-US" sz="2800" dirty="0">
                <a:latin typeface="+mj-lt"/>
                <a:ea typeface="+mj-ea"/>
                <a:cs typeface="+mj-cs"/>
              </a:rPr>
              <a:t>, B.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turicatae</a:t>
            </a:r>
            <a:r>
              <a:rPr lang="en-US" sz="2800" dirty="0">
                <a:latin typeface="+mj-lt"/>
                <a:ea typeface="+mj-ea"/>
                <a:cs typeface="+mj-cs"/>
              </a:rPr>
              <a:t>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094E-4C44-9962-76E4-4E2FB59B9E56}"/>
              </a:ext>
            </a:extLst>
          </p:cNvPr>
          <p:cNvSpPr txBox="1"/>
          <p:nvPr/>
        </p:nvSpPr>
        <p:spPr>
          <a:xfrm>
            <a:off x="2140460" y="1537413"/>
            <a:ext cx="791108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Lab: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leukocytosis, thrombocytopenia, mild hyperbilirubinemia, increased ESR, prolonged PT/PTT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Spirochetes on peripheral blood during febrile episode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Molecular PCR or serology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Treatment: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Doxycycline, azithromycin, Penicillin G IV, ceftriaxone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Monitor for first 4 hours of treatment for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Jarisch-Herxheimer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reaction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77823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NCIRD-2016-9b">
  <a:themeElements>
    <a:clrScheme name="colors-cdc-2016">
      <a:dk1>
        <a:srgbClr val="0B40A5"/>
      </a:dk1>
      <a:lt1>
        <a:srgbClr val="FFFFFF"/>
      </a:lt1>
      <a:dk2>
        <a:srgbClr val="3B495B"/>
      </a:dk2>
      <a:lt2>
        <a:srgbClr val="3A485A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IRD-2016-9b" id="{C72C50AE-E64E-4C93-A1D5-08358D5E7A36}" vid="{BC44D0F9-662E-4239-B54B-CC907E7FC48E}"/>
    </a:ext>
  </a:extLst>
</a:theme>
</file>

<file path=ppt/theme/theme4.xml><?xml version="1.0" encoding="utf-8"?>
<a:theme xmlns:a="http://schemas.openxmlformats.org/drawingml/2006/main" name="NCIRD-2016-9b">
  <a:themeElements>
    <a:clrScheme name="colors-cdc-2016">
      <a:dk1>
        <a:srgbClr val="0B40A5"/>
      </a:dk1>
      <a:lt1>
        <a:srgbClr val="FFFFFF"/>
      </a:lt1>
      <a:dk2>
        <a:srgbClr val="3B495B"/>
      </a:dk2>
      <a:lt2>
        <a:srgbClr val="3A485A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IRD-2016-9b" id="{C72C50AE-E64E-4C93-A1D5-08358D5E7A36}" vid="{BC44D0F9-662E-4239-B54B-CC907E7FC48E}"/>
    </a:ext>
  </a:extLst>
</a:theme>
</file>

<file path=ppt/theme/theme5.xml><?xml version="1.0" encoding="utf-8"?>
<a:theme xmlns:a="http://schemas.openxmlformats.org/drawingml/2006/main" name="7_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9_sidebars">
  <a:themeElements>
    <a:clrScheme name="">
      <a:dk1>
        <a:srgbClr val="00279F"/>
      </a:dk1>
      <a:lt1>
        <a:srgbClr val="FFFFFF"/>
      </a:lt1>
      <a:dk2>
        <a:srgbClr val="0000FF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sidebars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bars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s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idebars">
  <a:themeElements>
    <a:clrScheme name="">
      <a:dk1>
        <a:srgbClr val="00279F"/>
      </a:dk1>
      <a:lt1>
        <a:srgbClr val="FFFFFF"/>
      </a:lt1>
      <a:dk2>
        <a:srgbClr val="0000FF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sidebars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bars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s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BBDD672BAB240AE25E8C18386348A" ma:contentTypeVersion="5" ma:contentTypeDescription="Create a new document." ma:contentTypeScope="" ma:versionID="edb88f5c1ceec33db4cb0b7c993a8ce5">
  <xsd:schema xmlns:xsd="http://www.w3.org/2001/XMLSchema" xmlns:xs="http://www.w3.org/2001/XMLSchema" xmlns:p="http://schemas.microsoft.com/office/2006/metadata/properties" xmlns:ns1="http://schemas.microsoft.com/sharepoint/v3" xmlns:ns2="b22f8f74-215c-4154-9939-bd29e4e8980e" targetNamespace="http://schemas.microsoft.com/office/2006/metadata/properties" ma:root="true" ma:fieldsID="5b851cb5bcdff340b09bfb219dc0c9f3" ns1:_="" ns2:_="">
    <xsd:import namespace="http://schemas.microsoft.com/sharepoint/v3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22f8f74-215c-4154-9939-bd29e4e8980e">XRUYQT3274NZ-681238054-2133</_dlc_DocId>
    <_dlc_DocIdUrl xmlns="b22f8f74-215c-4154-9939-bd29e4e8980e">
      <Url>https://supportservices.jobcorps.gov/health/_layouts/15/DocIdRedir.aspx?ID=XRUYQT3274NZ-681238054-2133</Url>
      <Description>XRUYQT3274NZ-681238054-2133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0BC5848-E5D8-42F4-A4F2-B4C67C95D318}"/>
</file>

<file path=customXml/itemProps2.xml><?xml version="1.0" encoding="utf-8"?>
<ds:datastoreItem xmlns:ds="http://schemas.openxmlformats.org/officeDocument/2006/customXml" ds:itemID="{F2756B3B-0EF9-4C09-94FC-C98313185255}"/>
</file>

<file path=customXml/itemProps3.xml><?xml version="1.0" encoding="utf-8"?>
<ds:datastoreItem xmlns:ds="http://schemas.openxmlformats.org/officeDocument/2006/customXml" ds:itemID="{BEDF791C-4A6D-4711-B39B-0687D8DD3CCD}"/>
</file>

<file path=customXml/itemProps4.xml><?xml version="1.0" encoding="utf-8"?>
<ds:datastoreItem xmlns:ds="http://schemas.openxmlformats.org/officeDocument/2006/customXml" ds:itemID="{2019FB18-F46C-4DAA-A440-EA282E6FE854}"/>
</file>

<file path=docProps/app.xml><?xml version="1.0" encoding="utf-8"?>
<Properties xmlns="http://schemas.openxmlformats.org/officeDocument/2006/extended-properties" xmlns:vt="http://schemas.openxmlformats.org/officeDocument/2006/docPropsVTypes">
  <TotalTime>34766</TotalTime>
  <Words>2548</Words>
  <Application>Microsoft Office PowerPoint</Application>
  <PresentationFormat>Widescreen</PresentationFormat>
  <Paragraphs>331</Paragraphs>
  <Slides>54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74" baseType="lpstr">
      <vt:lpstr>Arial</vt:lpstr>
      <vt:lpstr>Avenir Book</vt:lpstr>
      <vt:lpstr>Avenir Medium</vt:lpstr>
      <vt:lpstr>Calibri</vt:lpstr>
      <vt:lpstr>Calibri Light</vt:lpstr>
      <vt:lpstr>Monotype Sorts</vt:lpstr>
      <vt:lpstr>Myriad Web Pro</vt:lpstr>
      <vt:lpstr>Nunito</vt:lpstr>
      <vt:lpstr>Times New Roman</vt:lpstr>
      <vt:lpstr>Wingdings</vt:lpstr>
      <vt:lpstr>1_Office Theme</vt:lpstr>
      <vt:lpstr>6_Master</vt:lpstr>
      <vt:lpstr>3_NCIRD-2016-9b</vt:lpstr>
      <vt:lpstr>NCIRD-2016-9b</vt:lpstr>
      <vt:lpstr>7_Master</vt:lpstr>
      <vt:lpstr>39_sidebars</vt:lpstr>
      <vt:lpstr>sidebars</vt:lpstr>
      <vt:lpstr>Office Theme</vt:lpstr>
      <vt:lpstr>think-cell Slide</vt:lpstr>
      <vt:lpstr>Photo Editor Photo</vt:lpstr>
      <vt:lpstr>Job Corps Center Physician Monthly Teleconference</vt:lpstr>
      <vt:lpstr>PowerPoint Presentation</vt:lpstr>
      <vt:lpstr>CDC Dashboard ED Visits for Tick Bites :</vt:lpstr>
      <vt:lpstr>CDC Dashboard ED Visits for Tick Bites :</vt:lpstr>
      <vt:lpstr>CDC Dashboard Reported Cases Tickborne Disease:</vt:lpstr>
      <vt:lpstr> Borrelioses (Lyme Disease):</vt:lpstr>
      <vt:lpstr> Borrelioses (Lyme Disease):</vt:lpstr>
      <vt:lpstr> Tickborne Relapsing Fevers (Borrelia):</vt:lpstr>
      <vt:lpstr> Tickborne Relapsing Fevers (Borrelia hermsii, B. turicatae):</vt:lpstr>
      <vt:lpstr> Rickettsioses- Anaplasmosis:</vt:lpstr>
      <vt:lpstr> Rickettsioses- Anaplasmosis:</vt:lpstr>
      <vt:lpstr> Rickettsioses- Ehrlichiosis:</vt:lpstr>
      <vt:lpstr> Rickettsioses- Ehrlichiosis:</vt:lpstr>
      <vt:lpstr> Tularemia- Francisella tularensis:</vt:lpstr>
      <vt:lpstr> Tularemia- Francisella tularensis:</vt:lpstr>
      <vt:lpstr> Babesiosis (parasitic):</vt:lpstr>
      <vt:lpstr> Babesiosis (parasitic):</vt:lpstr>
      <vt:lpstr>Tickborne Arboviruses in the U.S.:</vt:lpstr>
      <vt:lpstr>Tickborne Arboviruses in the U.S.:</vt:lpstr>
      <vt:lpstr>Powassan Viral Disease:</vt:lpstr>
      <vt:lpstr>Powassan Viral Disease:</vt:lpstr>
      <vt:lpstr>Colorado Tick Fever:</vt:lpstr>
      <vt:lpstr>Colorado Tick Fever:</vt:lpstr>
      <vt:lpstr>Heartland Virus:</vt:lpstr>
      <vt:lpstr>Heartland Virus:</vt:lpstr>
      <vt:lpstr>Bourbon Viral Disease:</vt:lpstr>
      <vt:lpstr>Bourbon Viral Disease:</vt:lpstr>
      <vt:lpstr>Consider Tickborne Disease if:</vt:lpstr>
      <vt:lpstr>Prevention of Tickborne Disease:</vt:lpstr>
      <vt:lpstr>Prevention of Tickborne Disease:</vt:lpstr>
      <vt:lpstr>PowerPoint Presentation</vt:lpstr>
      <vt:lpstr>Clinical presentation of tuberculosis (TB)</vt:lpstr>
      <vt:lpstr>Tuberculin testing</vt:lpstr>
      <vt:lpstr>Tuberculin testing</vt:lpstr>
      <vt:lpstr>Disease of the month - Case presentation</vt:lpstr>
      <vt:lpstr>Clinical features of EBV infection/mononucleosis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Diagnostic studies in mononucleosis</vt:lpstr>
      <vt:lpstr>PowerPoint Presentation</vt:lpstr>
      <vt:lpstr>PowerPoint Presentation</vt:lpstr>
      <vt:lpstr>Complications of Epstein-Barr Virus infection</vt:lpstr>
      <vt:lpstr>Neurologic complications of EBV infection</vt:lpstr>
      <vt:lpstr>PowerPoint Presentation</vt:lpstr>
      <vt:lpstr>Treatment of mononucleosis</vt:lpstr>
      <vt:lpstr>Treatment Guidelines: Mononucleosis</vt:lpstr>
      <vt:lpstr>Treatment Guidelines: Mononucleosis</vt:lpstr>
      <vt:lpstr>Open Forum</vt:lpstr>
      <vt:lpstr>                              Regional Medical Specialists Contact us with policy or clinical questions</vt:lpstr>
      <vt:lpstr>                         Monthly Teleconference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Corps Center Physicians Monthly Teleconference</dc:title>
  <dc:creator>Sara Mackenzie</dc:creator>
  <cp:lastModifiedBy>Carolina Valdenegro</cp:lastModifiedBy>
  <cp:revision>601</cp:revision>
  <dcterms:created xsi:type="dcterms:W3CDTF">2021-01-27T15:35:33Z</dcterms:created>
  <dcterms:modified xsi:type="dcterms:W3CDTF">2024-05-29T20:45:31Z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0x010100321BBDD672BAB240AE25E8C18386348A</vt:lpwstr>
  </property>
  <property fmtid="{D5CDD505-2E9C-101B-9397-08002B2CF9AE}" pid="3" name="_dlc_DocIdItemGuid">
    <vt:lpwstr>3c44b3b6-ff6e-4239-9c23-12a1dd638b6d</vt:lpwstr>
  </property>
</Properties>
</file>