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Lst>
  <p:notesMasterIdLst>
    <p:notesMasterId r:id="rId32"/>
  </p:notesMasterIdLst>
  <p:sldIdLst>
    <p:sldId id="261" r:id="rId6"/>
    <p:sldId id="414" r:id="rId7"/>
    <p:sldId id="422" r:id="rId8"/>
    <p:sldId id="418" r:id="rId9"/>
    <p:sldId id="415" r:id="rId10"/>
    <p:sldId id="413" r:id="rId11"/>
    <p:sldId id="419" r:id="rId12"/>
    <p:sldId id="410" r:id="rId13"/>
    <p:sldId id="412" r:id="rId14"/>
    <p:sldId id="411" r:id="rId15"/>
    <p:sldId id="371" r:id="rId16"/>
    <p:sldId id="345" r:id="rId17"/>
    <p:sldId id="350" r:id="rId18"/>
    <p:sldId id="349" r:id="rId19"/>
    <p:sldId id="351" r:id="rId20"/>
    <p:sldId id="420" r:id="rId21"/>
    <p:sldId id="372" r:id="rId22"/>
    <p:sldId id="353" r:id="rId23"/>
    <p:sldId id="354" r:id="rId24"/>
    <p:sldId id="355" r:id="rId25"/>
    <p:sldId id="416" r:id="rId26"/>
    <p:sldId id="417" r:id="rId27"/>
    <p:sldId id="421" r:id="rId28"/>
    <p:sldId id="409" r:id="rId29"/>
    <p:sldId id="270" r:id="rId30"/>
    <p:sldId id="4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414"/>
            <p14:sldId id="422"/>
            <p14:sldId id="418"/>
            <p14:sldId id="415"/>
            <p14:sldId id="413"/>
            <p14:sldId id="419"/>
            <p14:sldId id="410"/>
            <p14:sldId id="412"/>
            <p14:sldId id="411"/>
            <p14:sldId id="371"/>
            <p14:sldId id="345"/>
            <p14:sldId id="350"/>
            <p14:sldId id="349"/>
            <p14:sldId id="351"/>
            <p14:sldId id="420"/>
            <p14:sldId id="372"/>
            <p14:sldId id="353"/>
            <p14:sldId id="354"/>
            <p14:sldId id="355"/>
            <p14:sldId id="416"/>
            <p14:sldId id="417"/>
            <p14:sldId id="421"/>
            <p14:sldId id="409"/>
            <p14:sldId id="270"/>
            <p14:sldId id="4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F0FF1-8EC6-4EC5-A7D4-20183708D497}" v="1" dt="2024-12-04T19:08:38.851"/>
    <p1510:client id="{3A8B2604-6C78-4F31-A20F-AC645871CB74}" v="81" dt="2024-12-04T13:20:42.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3" autoAdjust="0"/>
    <p:restoredTop sz="78935" autoAdjust="0"/>
  </p:normalViewPr>
  <p:slideViewPr>
    <p:cSldViewPr snapToGrid="0">
      <p:cViewPr varScale="1">
        <p:scale>
          <a:sx n="53" d="100"/>
          <a:sy n="53" d="100"/>
        </p:scale>
        <p:origin x="1266" y="72"/>
      </p:cViewPr>
      <p:guideLst/>
    </p:cSldViewPr>
  </p:slideViewPr>
  <p:notesTextViewPr>
    <p:cViewPr>
      <p:scale>
        <a:sx n="200" d="100"/>
        <a:sy n="2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viewProps" Target="viewProps.xml"/><Relationship Id="rId42"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B516072-3C2D-4553-EF17-96FDE9F0C7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F06A462-FFCE-C219-628B-C6500A7E6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8244" name="Slide Number Placeholder 3">
            <a:extLst>
              <a:ext uri="{FF2B5EF4-FFF2-40B4-BE49-F238E27FC236}">
                <a16:creationId xmlns:a16="http://schemas.microsoft.com/office/drawing/2014/main" id="{71B8BB3C-2817-EC8A-A8D6-F0B96D5F69F3}"/>
              </a:ext>
            </a:extLst>
          </p:cNvPr>
          <p:cNvSpPr>
            <a:spLocks noGrp="1"/>
          </p:cNvSpPr>
          <p:nvPr>
            <p:ph type="sldNum" sz="quarter" idx="5"/>
          </p:nvPr>
        </p:nvSpPr>
        <p:spPr bwMode="auto">
          <a:xfrm>
            <a:off x="3886200" y="8688388"/>
            <a:ext cx="29733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2F6E8F74-6B2D-437C-AF98-5C43BE19A911}" type="slidenum">
              <a:rPr lang="en-US" altLang="en-US">
                <a:solidFill>
                  <a:srgbClr val="000000"/>
                </a:solidFill>
                <a:latin typeface="Arial" panose="020B0604020202020204" pitchFamily="34" charset="0"/>
              </a:rPr>
              <a:pPr algn="l"/>
              <a:t>15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7491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847274D1-D33C-EA27-718B-039E4EE176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FFD565D0-9883-DD88-EE68-AE9C54913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0292" name="Slide Number Placeholder 3">
            <a:extLst>
              <a:ext uri="{FF2B5EF4-FFF2-40B4-BE49-F238E27FC236}">
                <a16:creationId xmlns:a16="http://schemas.microsoft.com/office/drawing/2014/main" id="{87FCDCF6-4738-966A-5C04-EAA3CB1890F6}"/>
              </a:ext>
            </a:extLst>
          </p:cNvPr>
          <p:cNvSpPr>
            <a:spLocks noGrp="1"/>
          </p:cNvSpPr>
          <p:nvPr>
            <p:ph type="sldNum" sz="quarter" idx="5"/>
          </p:nvPr>
        </p:nvSpPr>
        <p:spPr bwMode="auto">
          <a:xfrm>
            <a:off x="3886200" y="8688388"/>
            <a:ext cx="29733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9DDF636A-BA06-4BED-9922-3A2131AC31AE}" type="slidenum">
              <a:rPr lang="en-US" altLang="en-US">
                <a:solidFill>
                  <a:srgbClr val="000000"/>
                </a:solidFill>
                <a:latin typeface="Arial" panose="020B0604020202020204" pitchFamily="34" charset="0"/>
              </a:rPr>
              <a:pPr algn="l"/>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5352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3704C3B-9379-D3E1-0916-0652C541EC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F197D0CE-744D-9DA5-05CB-755B8D25B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5641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B7C943CD-527D-394D-13B9-314CD02EC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C47F7F30-F8C8-30DC-03A5-5BFEB200C1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4388" name="Slide Number Placeholder 3">
            <a:extLst>
              <a:ext uri="{FF2B5EF4-FFF2-40B4-BE49-F238E27FC236}">
                <a16:creationId xmlns:a16="http://schemas.microsoft.com/office/drawing/2014/main" id="{E2BDFED0-5BDA-9A21-AFF2-8C48C378D038}"/>
              </a:ext>
            </a:extLst>
          </p:cNvPr>
          <p:cNvSpPr>
            <a:spLocks noGrp="1"/>
          </p:cNvSpPr>
          <p:nvPr>
            <p:ph type="sldNum" sz="quarter" idx="5"/>
          </p:nvPr>
        </p:nvSpPr>
        <p:spPr bwMode="auto">
          <a:xfrm>
            <a:off x="3886200" y="8688388"/>
            <a:ext cx="29733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C241B3FB-274D-4348-8AFC-9BA49FBBB2E4}" type="slidenum">
              <a:rPr lang="en-US" altLang="en-US">
                <a:solidFill>
                  <a:srgbClr val="000000"/>
                </a:solidFill>
                <a:latin typeface="Arial" panose="020B0604020202020204" pitchFamily="34" charset="0"/>
              </a:rPr>
              <a:pPr algn="l"/>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1070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83545623-F7F0-B29E-12C5-5D6522BAF5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D3737793-1B76-A3EF-2F16-3E505D42C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9777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884D3DB7-ABF3-401D-AF1F-9727A735F494}" type="slidenum">
              <a:rPr lang="en-US" smtClean="0"/>
              <a:t>24</a:t>
            </a:fld>
            <a:endParaRPr lang="en-US" dirty="0"/>
          </a:p>
        </p:txBody>
      </p:sp>
    </p:spTree>
    <p:extLst>
      <p:ext uri="{BB962C8B-B14F-4D97-AF65-F5344CB8AC3E}">
        <p14:creationId xmlns:p14="http://schemas.microsoft.com/office/powerpoint/2010/main" val="255147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a:t>
            </a:fld>
            <a:endParaRPr lang="en-US" dirty="0"/>
          </a:p>
        </p:txBody>
      </p:sp>
    </p:spTree>
    <p:extLst>
      <p:ext uri="{BB962C8B-B14F-4D97-AF65-F5344CB8AC3E}">
        <p14:creationId xmlns:p14="http://schemas.microsoft.com/office/powerpoint/2010/main" val="83350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4</a:t>
            </a:fld>
            <a:endParaRPr lang="en-US" dirty="0"/>
          </a:p>
        </p:txBody>
      </p:sp>
    </p:spTree>
    <p:extLst>
      <p:ext uri="{BB962C8B-B14F-4D97-AF65-F5344CB8AC3E}">
        <p14:creationId xmlns:p14="http://schemas.microsoft.com/office/powerpoint/2010/main" val="22475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8</a:t>
            </a:fld>
            <a:endParaRPr lang="en-US" dirty="0"/>
          </a:p>
        </p:txBody>
      </p:sp>
    </p:spTree>
    <p:extLst>
      <p:ext uri="{BB962C8B-B14F-4D97-AF65-F5344CB8AC3E}">
        <p14:creationId xmlns:p14="http://schemas.microsoft.com/office/powerpoint/2010/main" val="66567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1709-85F2-0D0A-4F12-4C1216DC4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397B9-1830-E5D1-23BC-B03E706E8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A6F8B-CC2C-7B24-1ACB-A803BB1B0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1F490A-5057-7F51-71D8-89B0A1873DE1}"/>
              </a:ext>
            </a:extLst>
          </p:cNvPr>
          <p:cNvSpPr>
            <a:spLocks noGrp="1"/>
          </p:cNvSpPr>
          <p:nvPr>
            <p:ph type="sldNum" sz="quarter" idx="5"/>
          </p:nvPr>
        </p:nvSpPr>
        <p:spPr/>
        <p:txBody>
          <a:bodyPr/>
          <a:lstStyle/>
          <a:p>
            <a:fld id="{884D3DB7-ABF3-401D-AF1F-9727A735F494}" type="slidenum">
              <a:rPr lang="en-US" smtClean="0"/>
              <a:t>9</a:t>
            </a:fld>
            <a:endParaRPr lang="en-US" dirty="0"/>
          </a:p>
        </p:txBody>
      </p:sp>
    </p:spTree>
    <p:extLst>
      <p:ext uri="{BB962C8B-B14F-4D97-AF65-F5344CB8AC3E}">
        <p14:creationId xmlns:p14="http://schemas.microsoft.com/office/powerpoint/2010/main" val="286171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A37BF507-5C0D-F452-C7C3-01C622BAD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022E7903-DB82-FB98-FC96-D86E687EF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97009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829C50-19FA-A79D-32B2-068D5B5957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D7D927FC-CAE8-2DDC-BAD0-300BC277E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8004" name="Slide Number Placeholder 3">
            <a:extLst>
              <a:ext uri="{FF2B5EF4-FFF2-40B4-BE49-F238E27FC236}">
                <a16:creationId xmlns:a16="http://schemas.microsoft.com/office/drawing/2014/main" id="{894BE747-07C9-42ED-FEBC-797805F92FA2}"/>
              </a:ext>
            </a:extLst>
          </p:cNvPr>
          <p:cNvSpPr>
            <a:spLocks noGrp="1"/>
          </p:cNvSpPr>
          <p:nvPr>
            <p:ph type="sldNum" sz="quarter" idx="5"/>
          </p:nvPr>
        </p:nvSpPr>
        <p:spPr bwMode="auto">
          <a:xfrm>
            <a:off x="3886200" y="8688388"/>
            <a:ext cx="29733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1EDB6D9-2BCC-4F1D-B408-651C7E3B47CD}" type="slidenum">
              <a:rPr lang="en-US" altLang="en-US">
                <a:solidFill>
                  <a:srgbClr val="000000"/>
                </a:solidFill>
                <a:latin typeface="Arial" panose="020B0604020202020204" pitchFamily="34" charset="0"/>
              </a:rPr>
              <a:pPr algn="l"/>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58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E4A12875-8ED3-F3D2-94C5-9B8542A91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0941934F-EB4C-CC9F-D619-35C402C3C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130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F451AAD7-0119-C11B-A5BD-87C532449A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E46C2CF8-72B6-D7F4-CAC4-B3DD1CC1BD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10837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12/4/2024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88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33972" y="1676400"/>
            <a:ext cx="4489215"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03810" y="1676400"/>
            <a:ext cx="4489215"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4762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12/4/2024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 id="2147483681"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docid=u5y-9SPT0o_1NM&amp;tbnid=CQfsgOYzf859eM:&amp;ved=0CAUQjRw&amp;url=http%3A%2F%2Fjhandersen.photoshelter.com%2Fimage%2FI0000tXHa2uKbYi8&amp;ei=LQA8UfDKFImA0AHY94CACQ&amp;psig=AFQjCNHMXSe5pkXsl8QJyL6lRpTXLf9evw&amp;ust=136297287065702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urvey/"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just">
              <a:spcBef>
                <a:spcPts val="0"/>
              </a:spcBef>
              <a:buSzPts val="3700"/>
            </a:pPr>
            <a:r>
              <a:rPr lang="en-US" sz="4000" b="1" dirty="0"/>
              <a:t>Wednesday, December 4</a:t>
            </a:r>
            <a:r>
              <a:rPr lang="en-US" sz="4000" b="1" baseline="30000" dirty="0"/>
              <a:t>th</a:t>
            </a:r>
            <a:r>
              <a:rPr lang="en-US" sz="4000" b="1" dirty="0"/>
              <a:t>, 2024</a:t>
            </a:r>
            <a:endParaRPr lang="en-US" sz="40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22" y="2518913"/>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2850D-15EA-B031-ECD6-EBDA557EDB5F}"/>
              </a:ext>
            </a:extLst>
          </p:cNvPr>
          <p:cNvPicPr>
            <a:picLocks noChangeAspect="1"/>
          </p:cNvPicPr>
          <p:nvPr/>
        </p:nvPicPr>
        <p:blipFill>
          <a:blip r:embed="rId2"/>
          <a:stretch>
            <a:fillRect/>
          </a:stretch>
        </p:blipFill>
        <p:spPr>
          <a:xfrm>
            <a:off x="1940848" y="60374"/>
            <a:ext cx="8580259" cy="6659915"/>
          </a:xfrm>
          <a:prstGeom prst="rect">
            <a:avLst/>
          </a:prstGeom>
        </p:spPr>
      </p:pic>
    </p:spTree>
    <p:extLst>
      <p:ext uri="{BB962C8B-B14F-4D97-AF65-F5344CB8AC3E}">
        <p14:creationId xmlns:p14="http://schemas.microsoft.com/office/powerpoint/2010/main" val="41559519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7407E8A3-95F8-4599-A004-D635C174E4AD}"/>
              </a:ext>
            </a:extLst>
          </p:cNvPr>
          <p:cNvSpPr>
            <a:spLocks noGrp="1" noChangeArrowheads="1"/>
          </p:cNvSpPr>
          <p:nvPr>
            <p:ph type="title"/>
          </p:nvPr>
        </p:nvSpPr>
        <p:spPr/>
        <p:txBody>
          <a:bodyPr/>
          <a:lstStyle/>
          <a:p>
            <a:pPr>
              <a:defRPr/>
            </a:pPr>
            <a:r>
              <a:rPr lang="en-US" sz="4267" dirty="0">
                <a:solidFill>
                  <a:srgbClr val="C00000"/>
                </a:solidFill>
              </a:rPr>
              <a:t>Case presentation</a:t>
            </a:r>
          </a:p>
        </p:txBody>
      </p:sp>
      <p:sp>
        <p:nvSpPr>
          <p:cNvPr id="26627" name="Rectangle 3">
            <a:extLst>
              <a:ext uri="{FF2B5EF4-FFF2-40B4-BE49-F238E27FC236}">
                <a16:creationId xmlns:a16="http://schemas.microsoft.com/office/drawing/2014/main" id="{F4759754-F49B-46BE-8811-A4728240BFB4}"/>
              </a:ext>
            </a:extLst>
          </p:cNvPr>
          <p:cNvSpPr>
            <a:spLocks noGrp="1" noChangeArrowheads="1"/>
          </p:cNvSpPr>
          <p:nvPr>
            <p:ph type="body" idx="1"/>
          </p:nvPr>
        </p:nvSpPr>
        <p:spPr>
          <a:xfrm>
            <a:off x="1524000" y="1803400"/>
            <a:ext cx="9144000" cy="4470400"/>
          </a:xfrm>
        </p:spPr>
        <p:txBody>
          <a:bodyPr/>
          <a:lstStyle/>
          <a:p>
            <a:pPr>
              <a:buFont typeface="Wingdings" panose="05000000000000000000" pitchFamily="2" charset="2"/>
              <a:buChar char="Ø"/>
              <a:defRPr/>
            </a:pPr>
            <a:r>
              <a:rPr lang="en-US" altLang="en-US" sz="2844" dirty="0">
                <a:solidFill>
                  <a:schemeClr val="tx1"/>
                </a:solidFill>
              </a:rPr>
              <a:t>A 20 year-old male presents with two days of epigastric pain, nausea and vomiting, including two episodes of coffee ground emesis.  He reports symptom relief with compulsive hot water showering several times a day.  He denies fever, diarrhea, melena, hematochezia, constipation, dysuria or sick contacts.  Physical examination is remarkable only for mild epigastric tenderness.  A similar episode 4 months earlier led to an extensive gastroenterological evaluation, including a non-diagnostic esophagogastroduodenoscopy (EGD).</a:t>
            </a:r>
          </a:p>
        </p:txBody>
      </p:sp>
    </p:spTree>
    <p:extLst>
      <p:ext uri="{BB962C8B-B14F-4D97-AF65-F5344CB8AC3E}">
        <p14:creationId xmlns:p14="http://schemas.microsoft.com/office/powerpoint/2010/main" val="399214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B34EB08-A7F1-48B9-824F-18731E4E891F}"/>
              </a:ext>
            </a:extLst>
          </p:cNvPr>
          <p:cNvSpPr>
            <a:spLocks noGrp="1" noChangeArrowheads="1"/>
          </p:cNvSpPr>
          <p:nvPr>
            <p:ph type="title"/>
          </p:nvPr>
        </p:nvSpPr>
        <p:spPr/>
        <p:txBody>
          <a:bodyPr/>
          <a:lstStyle/>
          <a:p>
            <a:pPr eaLnBrk="1" hangingPunct="1">
              <a:defRPr/>
            </a:pPr>
            <a:r>
              <a:rPr lang="en-US" altLang="en-US" sz="3911" dirty="0">
                <a:solidFill>
                  <a:srgbClr val="C00000"/>
                </a:solidFill>
              </a:rPr>
              <a:t>Cannabinoid Hyperemesis Syndrome</a:t>
            </a:r>
          </a:p>
        </p:txBody>
      </p:sp>
      <p:sp>
        <p:nvSpPr>
          <p:cNvPr id="28675" name="Content Placeholder 2">
            <a:extLst>
              <a:ext uri="{FF2B5EF4-FFF2-40B4-BE49-F238E27FC236}">
                <a16:creationId xmlns:a16="http://schemas.microsoft.com/office/drawing/2014/main" id="{80938B01-FB67-4C4A-A980-2AC3C8B7DE79}"/>
              </a:ext>
            </a:extLst>
          </p:cNvPr>
          <p:cNvSpPr>
            <a:spLocks noGrp="1" noChangeArrowheads="1"/>
          </p:cNvSpPr>
          <p:nvPr>
            <p:ph idx="1"/>
          </p:nvPr>
        </p:nvSpPr>
        <p:spPr>
          <a:xfrm>
            <a:off x="2100264" y="2141539"/>
            <a:ext cx="7991475" cy="3997325"/>
          </a:xfrm>
        </p:spPr>
        <p:txBody>
          <a:bodyPr/>
          <a:lstStyle/>
          <a:p>
            <a:pPr marL="304804" indent="-304804">
              <a:buNone/>
              <a:defRPr/>
            </a:pPr>
            <a:r>
              <a:rPr lang="en-US" altLang="en-US" sz="2844" dirty="0"/>
              <a:t>Diagnosis proposed after case series of patients in</a:t>
            </a:r>
          </a:p>
          <a:p>
            <a:pPr marL="304804" indent="-304804">
              <a:buNone/>
              <a:defRPr/>
            </a:pPr>
            <a:r>
              <a:rPr lang="en-US" altLang="en-US" sz="2844" dirty="0"/>
              <a:t>Australia in 2004 who were observed to have:</a:t>
            </a:r>
          </a:p>
          <a:p>
            <a:pPr eaLnBrk="1" hangingPunct="1">
              <a:buFont typeface="Wingdings" panose="05000000000000000000" pitchFamily="2" charset="2"/>
              <a:buChar char="Ø"/>
              <a:defRPr/>
            </a:pPr>
            <a:r>
              <a:rPr lang="en-US" altLang="en-US" sz="2844" i="1" dirty="0"/>
              <a:t>“cyclic episodes of nausea, vomiting, and</a:t>
            </a:r>
          </a:p>
          <a:p>
            <a:pPr marL="304804" indent="-304804">
              <a:buNone/>
              <a:defRPr/>
            </a:pPr>
            <a:r>
              <a:rPr lang="en-US" altLang="en-US" sz="2844" i="1" dirty="0"/>
              <a:t>   abdominal pain in the setting of long term</a:t>
            </a:r>
          </a:p>
          <a:p>
            <a:pPr marL="304804" indent="-304804">
              <a:buNone/>
              <a:defRPr/>
            </a:pPr>
            <a:r>
              <a:rPr lang="en-US" altLang="en-US" sz="2844" i="1" dirty="0"/>
              <a:t>   cannabis use.”</a:t>
            </a:r>
          </a:p>
          <a:p>
            <a:pPr eaLnBrk="1" hangingPunct="1">
              <a:buFont typeface="Wingdings" panose="05000000000000000000" pitchFamily="2" charset="2"/>
              <a:buChar char="Ø"/>
              <a:defRPr/>
            </a:pPr>
            <a:r>
              <a:rPr lang="en-US" altLang="en-US" sz="2844" i="1" dirty="0"/>
              <a:t>“improvement of symptoms with hot showers and</a:t>
            </a:r>
          </a:p>
          <a:p>
            <a:pPr marL="304804" indent="-304804">
              <a:buNone/>
              <a:defRPr/>
            </a:pPr>
            <a:r>
              <a:rPr lang="en-US" altLang="en-US" sz="2844" i="1" dirty="0"/>
              <a:t>   symptom resolution with cannabis cessation”</a:t>
            </a:r>
          </a:p>
        </p:txBody>
      </p:sp>
    </p:spTree>
    <p:extLst>
      <p:ext uri="{BB962C8B-B14F-4D97-AF65-F5344CB8AC3E}">
        <p14:creationId xmlns:p14="http://schemas.microsoft.com/office/powerpoint/2010/main" val="34290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20764-00B7-B63F-19F2-BE5A824E3779}"/>
              </a:ext>
            </a:extLst>
          </p:cNvPr>
          <p:cNvPicPr>
            <a:picLocks noChangeAspect="1"/>
          </p:cNvPicPr>
          <p:nvPr/>
        </p:nvPicPr>
        <p:blipFill>
          <a:blip r:embed="rId3"/>
          <a:stretch>
            <a:fillRect/>
          </a:stretch>
        </p:blipFill>
        <p:spPr>
          <a:xfrm>
            <a:off x="1500959" y="293299"/>
            <a:ext cx="9202759" cy="6262776"/>
          </a:xfrm>
          <a:prstGeom prst="rect">
            <a:avLst/>
          </a:prstGeom>
        </p:spPr>
      </p:pic>
      <p:sp>
        <p:nvSpPr>
          <p:cNvPr id="4" name="TextBox 3">
            <a:extLst>
              <a:ext uri="{FF2B5EF4-FFF2-40B4-BE49-F238E27FC236}">
                <a16:creationId xmlns:a16="http://schemas.microsoft.com/office/drawing/2014/main" id="{3FF8A4C9-12CD-D4C5-6E87-E4BB26730AD3}"/>
              </a:ext>
            </a:extLst>
          </p:cNvPr>
          <p:cNvSpPr txBox="1"/>
          <p:nvPr/>
        </p:nvSpPr>
        <p:spPr>
          <a:xfrm>
            <a:off x="10886536" y="6090249"/>
            <a:ext cx="816249" cy="461665"/>
          </a:xfrm>
          <a:prstGeom prst="rect">
            <a:avLst/>
          </a:prstGeom>
          <a:noFill/>
        </p:spPr>
        <p:txBody>
          <a:bodyPr wrap="none" rtlCol="0">
            <a:spAutoFit/>
          </a:bodyPr>
          <a:lstStyle/>
          <a:p>
            <a:r>
              <a:rPr lang="en-US" sz="2400" b="1" dirty="0">
                <a:solidFill>
                  <a:srgbClr val="0000FF"/>
                </a:solidFill>
              </a:rPr>
              <a:t>MTF</a:t>
            </a:r>
          </a:p>
        </p:txBody>
      </p:sp>
    </p:spTree>
    <p:extLst>
      <p:ext uri="{BB962C8B-B14F-4D97-AF65-F5344CB8AC3E}">
        <p14:creationId xmlns:p14="http://schemas.microsoft.com/office/powerpoint/2010/main" val="283422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AD6573B8-7F3C-9543-6448-7B708BF8C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57651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F8A408C-736F-420C-8369-5EE0C2545E85}"/>
              </a:ext>
            </a:extLst>
          </p:cNvPr>
          <p:cNvSpPr>
            <a:spLocks noGrp="1" noChangeArrowheads="1"/>
          </p:cNvSpPr>
          <p:nvPr>
            <p:ph type="title"/>
          </p:nvPr>
        </p:nvSpPr>
        <p:spPr/>
        <p:txBody>
          <a:bodyPr/>
          <a:lstStyle/>
          <a:p>
            <a:pPr eaLnBrk="1" hangingPunct="1">
              <a:defRPr/>
            </a:pPr>
            <a:r>
              <a:rPr lang="en-US" altLang="en-US" sz="3911" dirty="0">
                <a:solidFill>
                  <a:srgbClr val="C00000"/>
                </a:solidFill>
              </a:rPr>
              <a:t>     Mayo Clinic case series</a:t>
            </a:r>
          </a:p>
        </p:txBody>
      </p:sp>
      <p:sp>
        <p:nvSpPr>
          <p:cNvPr id="40963" name="Content Placeholder 2">
            <a:extLst>
              <a:ext uri="{FF2B5EF4-FFF2-40B4-BE49-F238E27FC236}">
                <a16:creationId xmlns:a16="http://schemas.microsoft.com/office/drawing/2014/main" id="{E4879E1A-6C42-4347-B3EC-5C9E450DBE14}"/>
              </a:ext>
            </a:extLst>
          </p:cNvPr>
          <p:cNvSpPr>
            <a:spLocks noGrp="1" noChangeArrowheads="1"/>
          </p:cNvSpPr>
          <p:nvPr>
            <p:ph sz="half" idx="1"/>
          </p:nvPr>
        </p:nvSpPr>
        <p:spPr>
          <a:xfrm>
            <a:off x="2133600" y="1677988"/>
            <a:ext cx="3792538" cy="4673600"/>
          </a:xfrm>
        </p:spPr>
        <p:txBody>
          <a:bodyPr/>
          <a:lstStyle/>
          <a:p>
            <a:pPr marL="304804" indent="-304804">
              <a:buNone/>
              <a:defRPr/>
            </a:pPr>
            <a:r>
              <a:rPr lang="en-US" altLang="en-US" sz="1778" dirty="0"/>
              <a:t>Emesis – 100%</a:t>
            </a:r>
          </a:p>
          <a:p>
            <a:pPr marL="660408" lvl="1" indent="-254003">
              <a:buNone/>
              <a:defRPr/>
            </a:pPr>
            <a:r>
              <a:rPr lang="en-US" altLang="en-US" sz="1778" dirty="0"/>
              <a:t>morning 71%</a:t>
            </a:r>
          </a:p>
          <a:p>
            <a:pPr marL="660408" lvl="1" indent="-254003">
              <a:buNone/>
              <a:defRPr/>
            </a:pPr>
            <a:r>
              <a:rPr lang="en-US" altLang="en-US" sz="1778" dirty="0"/>
              <a:t>after meals 21%</a:t>
            </a:r>
          </a:p>
          <a:p>
            <a:pPr marL="660408" lvl="1" indent="-254003">
              <a:buNone/>
              <a:defRPr/>
            </a:pPr>
            <a:r>
              <a:rPr lang="en-US" altLang="en-US" sz="1778" dirty="0"/>
              <a:t>during defecation 8%</a:t>
            </a:r>
          </a:p>
          <a:p>
            <a:pPr marL="304804" indent="-304804">
              <a:buNone/>
              <a:defRPr/>
            </a:pPr>
            <a:r>
              <a:rPr lang="en-US" altLang="en-US" sz="1778" dirty="0"/>
              <a:t>Abdominal pain – 86%</a:t>
            </a:r>
          </a:p>
          <a:p>
            <a:pPr marL="660408" lvl="1" indent="-254003">
              <a:buNone/>
              <a:defRPr/>
            </a:pPr>
            <a:r>
              <a:rPr lang="en-US" altLang="en-US" sz="1778" dirty="0"/>
              <a:t>Location</a:t>
            </a:r>
          </a:p>
          <a:p>
            <a:pPr marL="1016013" lvl="2" indent="-203203">
              <a:buNone/>
              <a:defRPr/>
            </a:pPr>
            <a:r>
              <a:rPr lang="en-US" altLang="en-US" dirty="0"/>
              <a:t>epigastric - 61%</a:t>
            </a:r>
          </a:p>
          <a:p>
            <a:pPr marL="1016013" lvl="2" indent="-203203">
              <a:buNone/>
              <a:defRPr/>
            </a:pPr>
            <a:r>
              <a:rPr lang="en-US" altLang="en-US" dirty="0"/>
              <a:t>periumbilical - 23%</a:t>
            </a:r>
          </a:p>
          <a:p>
            <a:pPr marL="1016013" lvl="2" indent="-203203">
              <a:buNone/>
              <a:defRPr/>
            </a:pPr>
            <a:r>
              <a:rPr lang="en-US" altLang="en-US" dirty="0"/>
              <a:t>diffuse - 5%</a:t>
            </a:r>
          </a:p>
          <a:p>
            <a:pPr marL="660408" lvl="1" indent="-254003">
              <a:buNone/>
              <a:defRPr/>
            </a:pPr>
            <a:r>
              <a:rPr lang="en-US" altLang="en-US" sz="1778" dirty="0"/>
              <a:t>Character</a:t>
            </a:r>
          </a:p>
          <a:p>
            <a:pPr marL="1016013" lvl="2" indent="-203203">
              <a:buNone/>
              <a:defRPr/>
            </a:pPr>
            <a:r>
              <a:rPr lang="en-US" altLang="en-US" dirty="0"/>
              <a:t>burning - 27%</a:t>
            </a:r>
          </a:p>
          <a:p>
            <a:pPr marL="1016013" lvl="2" indent="-203203">
              <a:buNone/>
              <a:defRPr/>
            </a:pPr>
            <a:r>
              <a:rPr lang="en-US" altLang="en-US" dirty="0"/>
              <a:t>crampy - 29%</a:t>
            </a:r>
          </a:p>
          <a:p>
            <a:pPr marL="1016013" lvl="2" indent="-203203">
              <a:buNone/>
              <a:defRPr/>
            </a:pPr>
            <a:r>
              <a:rPr lang="en-US" altLang="en-US" dirty="0"/>
              <a:t>sharp - 23%</a:t>
            </a:r>
          </a:p>
        </p:txBody>
      </p:sp>
      <p:sp>
        <p:nvSpPr>
          <p:cNvPr id="4" name="Content Placeholder 3">
            <a:extLst>
              <a:ext uri="{FF2B5EF4-FFF2-40B4-BE49-F238E27FC236}">
                <a16:creationId xmlns:a16="http://schemas.microsoft.com/office/drawing/2014/main" id="{460946BA-711D-46DD-9A78-81D5006CE034}"/>
              </a:ext>
            </a:extLst>
          </p:cNvPr>
          <p:cNvSpPr>
            <a:spLocks noGrp="1"/>
          </p:cNvSpPr>
          <p:nvPr>
            <p:ph sz="half" idx="2"/>
          </p:nvPr>
        </p:nvSpPr>
        <p:spPr>
          <a:xfrm>
            <a:off x="6026150" y="1668464"/>
            <a:ext cx="4133850" cy="4808537"/>
          </a:xfrm>
        </p:spPr>
        <p:txBody>
          <a:bodyPr rtlCol="0">
            <a:normAutofit fontScale="40000" lnSpcReduction="20000"/>
          </a:bodyPr>
          <a:lstStyle/>
          <a:p>
            <a:pPr marL="304804" indent="-304804">
              <a:buNone/>
              <a:defRPr/>
            </a:pPr>
            <a:r>
              <a:rPr lang="en-US" sz="3733" dirty="0"/>
              <a:t>Bowel habits</a:t>
            </a:r>
          </a:p>
          <a:p>
            <a:pPr marL="660408" lvl="1" indent="-254003">
              <a:buNone/>
              <a:defRPr/>
            </a:pPr>
            <a:r>
              <a:rPr lang="en-US" sz="3733" dirty="0"/>
              <a:t>normal - 67%</a:t>
            </a:r>
          </a:p>
          <a:p>
            <a:pPr marL="660408" lvl="1" indent="-254003">
              <a:buNone/>
              <a:defRPr/>
            </a:pPr>
            <a:r>
              <a:rPr lang="en-US" sz="3733" dirty="0"/>
              <a:t>diarrhea - 23%</a:t>
            </a:r>
          </a:p>
          <a:p>
            <a:pPr marL="660408" lvl="1" indent="-254003">
              <a:buNone/>
              <a:defRPr/>
            </a:pPr>
            <a:r>
              <a:rPr lang="en-US" sz="3733" dirty="0"/>
              <a:t>constipation - 7%</a:t>
            </a:r>
          </a:p>
          <a:p>
            <a:pPr marL="660408" lvl="1" indent="-254003">
              <a:buNone/>
              <a:defRPr/>
            </a:pPr>
            <a:r>
              <a:rPr lang="en-US" sz="3733" dirty="0"/>
              <a:t>diarrhea and constipation - 2%</a:t>
            </a:r>
          </a:p>
          <a:p>
            <a:pPr marL="304804" indent="-304804">
              <a:buNone/>
              <a:defRPr/>
            </a:pPr>
            <a:r>
              <a:rPr lang="en-US" sz="3733" dirty="0"/>
              <a:t>Relief with hot showers – 91%</a:t>
            </a:r>
          </a:p>
          <a:p>
            <a:pPr marL="304804" indent="-304804">
              <a:buNone/>
              <a:defRPr/>
            </a:pPr>
            <a:r>
              <a:rPr lang="en-US" sz="3733" dirty="0"/>
              <a:t>Other symptoms</a:t>
            </a:r>
          </a:p>
          <a:p>
            <a:pPr marL="660408" lvl="1" indent="-254003">
              <a:buNone/>
              <a:defRPr/>
            </a:pPr>
            <a:r>
              <a:rPr lang="en-US" sz="3733" dirty="0"/>
              <a:t>diaphoresis - 20%</a:t>
            </a:r>
          </a:p>
          <a:p>
            <a:pPr marL="660408" lvl="1" indent="-254003">
              <a:buNone/>
              <a:defRPr/>
            </a:pPr>
            <a:r>
              <a:rPr lang="en-US" sz="3733" dirty="0"/>
              <a:t>bloating - 6%</a:t>
            </a:r>
          </a:p>
          <a:p>
            <a:pPr marL="660408" lvl="1" indent="-254003">
              <a:buNone/>
              <a:defRPr/>
            </a:pPr>
            <a:r>
              <a:rPr lang="en-US" sz="3733" dirty="0"/>
              <a:t>flushing - 5%</a:t>
            </a:r>
          </a:p>
          <a:p>
            <a:pPr marL="660408" lvl="1" indent="-254003">
              <a:buNone/>
              <a:defRPr/>
            </a:pPr>
            <a:r>
              <a:rPr lang="en-US" sz="3733" dirty="0"/>
              <a:t>chills - 2%</a:t>
            </a:r>
          </a:p>
          <a:p>
            <a:pPr marL="304804" indent="-304804">
              <a:buNone/>
              <a:defRPr/>
            </a:pPr>
            <a:r>
              <a:rPr lang="en-US" sz="3733" dirty="0"/>
              <a:t>Frequency of use</a:t>
            </a:r>
          </a:p>
          <a:p>
            <a:pPr marL="304804" indent="-304804">
              <a:buNone/>
              <a:defRPr/>
            </a:pPr>
            <a:r>
              <a:rPr lang="en-US" sz="3733" dirty="0"/>
              <a:t>         most reported daily</a:t>
            </a:r>
          </a:p>
          <a:p>
            <a:pPr marL="304804" indent="-304804">
              <a:buNone/>
              <a:defRPr/>
            </a:pPr>
            <a:r>
              <a:rPr lang="en-US" sz="3733" dirty="0"/>
              <a:t>         several reported weekly</a:t>
            </a:r>
          </a:p>
          <a:p>
            <a:pPr marL="304804" indent="-304804">
              <a:buNone/>
              <a:defRPr/>
            </a:pPr>
            <a:r>
              <a:rPr lang="en-US" sz="3733" dirty="0"/>
              <a:t>Duration of use</a:t>
            </a:r>
          </a:p>
          <a:p>
            <a:pPr marL="660408" lvl="1" indent="-254003">
              <a:buNone/>
              <a:defRPr/>
            </a:pPr>
            <a:r>
              <a:rPr lang="en-US" sz="3733" dirty="0"/>
              <a:t>4 months to 27 years</a:t>
            </a:r>
          </a:p>
          <a:p>
            <a:pPr marL="660408" lvl="1" indent="-254003">
              <a:buNone/>
              <a:defRPr/>
            </a:pPr>
            <a:r>
              <a:rPr lang="en-US" sz="3733" dirty="0"/>
              <a:t>32% under 12 months</a:t>
            </a:r>
          </a:p>
          <a:p>
            <a:pPr marL="660408" lvl="1" indent="-254003">
              <a:buNone/>
              <a:defRPr/>
            </a:pPr>
            <a:endParaRPr lang="en-US" sz="3200" b="1" dirty="0"/>
          </a:p>
          <a:p>
            <a:pPr marL="660408" lvl="1" indent="-254003">
              <a:buFont typeface="Arial"/>
              <a:buChar char="–"/>
              <a:defRPr/>
            </a:pPr>
            <a:endParaRPr lang="en-US" dirty="0"/>
          </a:p>
        </p:txBody>
      </p:sp>
    </p:spTree>
    <p:extLst>
      <p:ext uri="{BB962C8B-B14F-4D97-AF65-F5344CB8AC3E}">
        <p14:creationId xmlns:p14="http://schemas.microsoft.com/office/powerpoint/2010/main" val="22358438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nabinoid Hyperemesis Syndrome (CHS): What to Know - GoodRx">
            <a:extLst>
              <a:ext uri="{FF2B5EF4-FFF2-40B4-BE49-F238E27FC236}">
                <a16:creationId xmlns:a16="http://schemas.microsoft.com/office/drawing/2014/main" id="{39437AB0-371F-49B9-3EE8-3B6901497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342" y="430345"/>
            <a:ext cx="8479315" cy="4769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876F42-9F6C-3A28-730D-33F616AE7DE2}"/>
              </a:ext>
            </a:extLst>
          </p:cNvPr>
          <p:cNvSpPr txBox="1"/>
          <p:nvPr/>
        </p:nvSpPr>
        <p:spPr>
          <a:xfrm>
            <a:off x="2566930" y="5530468"/>
            <a:ext cx="7094863" cy="523220"/>
          </a:xfrm>
          <a:prstGeom prst="rect">
            <a:avLst/>
          </a:prstGeom>
          <a:noFill/>
        </p:spPr>
        <p:txBody>
          <a:bodyPr wrap="square" rtlCol="0">
            <a:spAutoFit/>
          </a:bodyPr>
          <a:lstStyle/>
          <a:p>
            <a:r>
              <a:rPr lang="en-US" sz="2800" b="1" dirty="0">
                <a:solidFill>
                  <a:srgbClr val="C00000"/>
                </a:solidFill>
              </a:rPr>
              <a:t>“</a:t>
            </a:r>
            <a:r>
              <a:rPr lang="en-US" sz="2800" b="1" dirty="0" err="1">
                <a:solidFill>
                  <a:srgbClr val="C00000"/>
                </a:solidFill>
              </a:rPr>
              <a:t>Scromiting</a:t>
            </a:r>
            <a:r>
              <a:rPr lang="en-US" sz="2800" b="1" dirty="0">
                <a:solidFill>
                  <a:srgbClr val="C00000"/>
                </a:solidFill>
              </a:rPr>
              <a:t>” = Screaming plus vomiting</a:t>
            </a:r>
          </a:p>
        </p:txBody>
      </p:sp>
    </p:spTree>
    <p:extLst>
      <p:ext uri="{BB962C8B-B14F-4D97-AF65-F5344CB8AC3E}">
        <p14:creationId xmlns:p14="http://schemas.microsoft.com/office/powerpoint/2010/main" val="5399960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34A028D-03F5-402C-9873-B8D0552C3F59}"/>
              </a:ext>
            </a:extLst>
          </p:cNvPr>
          <p:cNvSpPr>
            <a:spLocks noGrp="1" noChangeArrowheads="1"/>
          </p:cNvSpPr>
          <p:nvPr>
            <p:ph type="title"/>
          </p:nvPr>
        </p:nvSpPr>
        <p:spPr>
          <a:xfrm>
            <a:off x="1371601" y="479235"/>
            <a:ext cx="8516938" cy="754063"/>
          </a:xfrm>
        </p:spPr>
        <p:txBody>
          <a:bodyPr/>
          <a:lstStyle/>
          <a:p>
            <a:pPr eaLnBrk="1" hangingPunct="1">
              <a:defRPr/>
            </a:pPr>
            <a:r>
              <a:rPr lang="en-US" altLang="en-US" sz="3600" dirty="0">
                <a:solidFill>
                  <a:srgbClr val="C00000"/>
                </a:solidFill>
              </a:rPr>
              <a:t>Proposed mechanism</a:t>
            </a:r>
            <a:endParaRPr lang="en-US" altLang="en-US" sz="3733" dirty="0">
              <a:solidFill>
                <a:srgbClr val="C00000"/>
              </a:solidFill>
            </a:endParaRPr>
          </a:p>
        </p:txBody>
      </p:sp>
      <p:sp>
        <p:nvSpPr>
          <p:cNvPr id="142339" name="Content Placeholder 2">
            <a:extLst>
              <a:ext uri="{FF2B5EF4-FFF2-40B4-BE49-F238E27FC236}">
                <a16:creationId xmlns:a16="http://schemas.microsoft.com/office/drawing/2014/main" id="{3B6EF620-A204-408F-8A36-4258E5BBA05D}"/>
              </a:ext>
            </a:extLst>
          </p:cNvPr>
          <p:cNvSpPr>
            <a:spLocks noGrp="1" noChangeArrowheads="1"/>
          </p:cNvSpPr>
          <p:nvPr>
            <p:ph idx="1"/>
          </p:nvPr>
        </p:nvSpPr>
        <p:spPr>
          <a:xfrm>
            <a:off x="2100264" y="1600200"/>
            <a:ext cx="7788275" cy="4876800"/>
          </a:xfrm>
        </p:spPr>
        <p:txBody>
          <a:bodyPr/>
          <a:lstStyle/>
          <a:p>
            <a:pPr marL="304804" indent="-304804">
              <a:buNone/>
              <a:defRPr/>
            </a:pPr>
            <a:r>
              <a:rPr lang="en-US" altLang="en-US" sz="2400" dirty="0"/>
              <a:t>Pathophysiology hypotheses:</a:t>
            </a:r>
          </a:p>
          <a:p>
            <a:pPr marL="393705" indent="-342900">
              <a:buFont typeface="Wingdings" panose="05000000000000000000" pitchFamily="2" charset="2"/>
              <a:buChar char="Ø"/>
              <a:defRPr/>
            </a:pPr>
            <a:r>
              <a:rPr lang="en-US" altLang="en-US" sz="2400" dirty="0"/>
              <a:t>long term alterations of hypothalamic-pituitary-adrenal (HPA) axis</a:t>
            </a:r>
          </a:p>
          <a:p>
            <a:pPr marL="749305" lvl="1" indent="-342900">
              <a:buFont typeface="Arial" panose="020B0604020202020204" pitchFamily="34" charset="0"/>
              <a:buChar char="•"/>
              <a:defRPr/>
            </a:pPr>
            <a:r>
              <a:rPr lang="en-US" altLang="en-US" dirty="0"/>
              <a:t>	autonomic instability</a:t>
            </a:r>
          </a:p>
          <a:p>
            <a:pPr marL="393705" indent="-342900">
              <a:buFont typeface="Wingdings" panose="05000000000000000000" pitchFamily="2" charset="2"/>
              <a:buChar char="Ø"/>
              <a:defRPr/>
            </a:pPr>
            <a:r>
              <a:rPr lang="en-US" altLang="en-US" sz="2400" dirty="0"/>
              <a:t>CB1 receptors may be involved in hypothermic effects of cannabis</a:t>
            </a:r>
          </a:p>
          <a:p>
            <a:pPr marL="800110" lvl="1" indent="-342900">
              <a:buFont typeface="Arial" panose="020B0604020202020204" pitchFamily="34" charset="0"/>
              <a:buChar char="•"/>
              <a:defRPr/>
            </a:pPr>
            <a:r>
              <a:rPr lang="en-US" altLang="en-US" sz="2700" dirty="0"/>
              <a:t>	</a:t>
            </a:r>
            <a:r>
              <a:rPr lang="en-US" altLang="en-US" dirty="0"/>
              <a:t>impairment of physiologic thermoregulation</a:t>
            </a:r>
          </a:p>
          <a:p>
            <a:pPr marL="393705" indent="-342900">
              <a:buFont typeface="Wingdings" panose="05000000000000000000" pitchFamily="2" charset="2"/>
              <a:buChar char="Ø"/>
              <a:defRPr/>
            </a:pPr>
            <a:r>
              <a:rPr lang="en-US" altLang="en-US" sz="2400" dirty="0"/>
              <a:t>CB1 receptors on enteric nerves may slow gastric transit time</a:t>
            </a:r>
          </a:p>
          <a:p>
            <a:pPr marL="800110" lvl="1" indent="-342900">
              <a:buFont typeface="Arial" panose="020B0604020202020204" pitchFamily="34" charset="0"/>
              <a:buChar char="•"/>
              <a:defRPr/>
            </a:pPr>
            <a:r>
              <a:rPr lang="en-US" altLang="en-US" sz="2700" dirty="0"/>
              <a:t>	</a:t>
            </a:r>
            <a:r>
              <a:rPr lang="en-US" altLang="en-US" dirty="0"/>
              <a:t>not supported by large case-series with normal or 	rapid gastric emptying times</a:t>
            </a:r>
          </a:p>
          <a:p>
            <a:pPr eaLnBrk="1" hangingPunct="1">
              <a:buFont typeface="Wingdings" panose="05000000000000000000" pitchFamily="2" charset="2"/>
              <a:buChar char="Ø"/>
              <a:defRPr/>
            </a:pPr>
            <a:endParaRPr lang="en-US" altLang="en-US" sz="3200" b="1" dirty="0"/>
          </a:p>
        </p:txBody>
      </p:sp>
    </p:spTree>
    <p:extLst>
      <p:ext uri="{BB962C8B-B14F-4D97-AF65-F5344CB8AC3E}">
        <p14:creationId xmlns:p14="http://schemas.microsoft.com/office/powerpoint/2010/main" val="294991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7F72356-CAA2-4F27-9FC1-27FEFB1ACDE6}"/>
              </a:ext>
            </a:extLst>
          </p:cNvPr>
          <p:cNvSpPr>
            <a:spLocks noGrp="1" noChangeArrowheads="1"/>
          </p:cNvSpPr>
          <p:nvPr>
            <p:ph type="title"/>
          </p:nvPr>
        </p:nvSpPr>
        <p:spPr>
          <a:xfrm>
            <a:off x="1123720" y="266700"/>
            <a:ext cx="7699605" cy="1028700"/>
          </a:xfrm>
        </p:spPr>
        <p:txBody>
          <a:bodyPr/>
          <a:lstStyle/>
          <a:p>
            <a:pPr>
              <a:defRPr/>
            </a:pPr>
            <a:r>
              <a:rPr lang="en-US" altLang="en-US" sz="3911" dirty="0">
                <a:solidFill>
                  <a:srgbClr val="C00000"/>
                </a:solidFill>
              </a:rPr>
              <a:t>Proposed diagnostic criteria</a:t>
            </a:r>
          </a:p>
        </p:txBody>
      </p:sp>
      <p:sp>
        <p:nvSpPr>
          <p:cNvPr id="45059" name="Content Placeholder 2">
            <a:extLst>
              <a:ext uri="{FF2B5EF4-FFF2-40B4-BE49-F238E27FC236}">
                <a16:creationId xmlns:a16="http://schemas.microsoft.com/office/drawing/2014/main" id="{68671173-B06D-423F-9FC7-E2FFACE5948F}"/>
              </a:ext>
            </a:extLst>
          </p:cNvPr>
          <p:cNvSpPr>
            <a:spLocks noGrp="1" noChangeArrowheads="1"/>
          </p:cNvSpPr>
          <p:nvPr>
            <p:ph sz="half" idx="1"/>
          </p:nvPr>
        </p:nvSpPr>
        <p:spPr>
          <a:xfrm>
            <a:off x="1868488" y="1889125"/>
            <a:ext cx="3994150" cy="4198938"/>
          </a:xfrm>
        </p:spPr>
        <p:txBody>
          <a:bodyPr/>
          <a:lstStyle/>
          <a:p>
            <a:pPr marL="304804" indent="-304804">
              <a:buNone/>
              <a:defRPr/>
            </a:pPr>
            <a:r>
              <a:rPr lang="en-US" altLang="en-US" sz="2133" dirty="0"/>
              <a:t>Essential for diagnosis</a:t>
            </a:r>
          </a:p>
          <a:p>
            <a:pPr marL="660408" lvl="1" indent="-254003">
              <a:buFont typeface="Wingdings" panose="05000000000000000000" pitchFamily="2" charset="2"/>
              <a:buChar char="Ø"/>
              <a:defRPr/>
            </a:pPr>
            <a:r>
              <a:rPr lang="en-US" altLang="en-US" dirty="0"/>
              <a:t>long term cannabis use</a:t>
            </a:r>
          </a:p>
          <a:p>
            <a:pPr marL="304804" indent="-304804">
              <a:buNone/>
              <a:defRPr/>
            </a:pPr>
            <a:r>
              <a:rPr lang="en-US" altLang="en-US" sz="2133" dirty="0"/>
              <a:t>Major features</a:t>
            </a:r>
          </a:p>
          <a:p>
            <a:pPr marL="660408" lvl="1" indent="-254003">
              <a:buFont typeface="Wingdings" panose="05000000000000000000" pitchFamily="2" charset="2"/>
              <a:buChar char="Ø"/>
              <a:defRPr/>
            </a:pPr>
            <a:r>
              <a:rPr lang="en-US" altLang="en-US" dirty="0"/>
              <a:t>severe, cyclic nausea and vomiting</a:t>
            </a:r>
          </a:p>
          <a:p>
            <a:pPr marL="660408" lvl="1" indent="-254003">
              <a:buFont typeface="Wingdings" panose="05000000000000000000" pitchFamily="2" charset="2"/>
              <a:buChar char="Ø"/>
              <a:defRPr/>
            </a:pPr>
            <a:r>
              <a:rPr lang="en-US" altLang="en-US" dirty="0"/>
              <a:t>resolution with cannabis cessation</a:t>
            </a:r>
          </a:p>
          <a:p>
            <a:pPr marL="660408" lvl="1" indent="-254003">
              <a:buFont typeface="Wingdings" panose="05000000000000000000" pitchFamily="2" charset="2"/>
              <a:buChar char="Ø"/>
              <a:defRPr/>
            </a:pPr>
            <a:r>
              <a:rPr lang="en-US" altLang="en-US" dirty="0"/>
              <a:t>relief with hot showers</a:t>
            </a:r>
          </a:p>
          <a:p>
            <a:pPr marL="660408" lvl="1" indent="-254003">
              <a:buFont typeface="Wingdings" panose="05000000000000000000" pitchFamily="2" charset="2"/>
              <a:buChar char="Ø"/>
              <a:defRPr/>
            </a:pPr>
            <a:r>
              <a:rPr lang="en-US" altLang="en-US" dirty="0"/>
              <a:t>abdominal pain (epigastric or periumbilical)</a:t>
            </a:r>
          </a:p>
          <a:p>
            <a:pPr marL="660408" lvl="1" indent="-254003">
              <a:buFont typeface="Wingdings" panose="05000000000000000000" pitchFamily="2" charset="2"/>
              <a:buChar char="Ø"/>
              <a:defRPr/>
            </a:pPr>
            <a:r>
              <a:rPr lang="en-US" altLang="en-US" dirty="0"/>
              <a:t>weekly use of marijuana</a:t>
            </a:r>
          </a:p>
          <a:p>
            <a:pPr marL="304804" indent="-304804">
              <a:defRPr/>
            </a:pPr>
            <a:endParaRPr lang="en-US" altLang="en-US" dirty="0"/>
          </a:p>
        </p:txBody>
      </p:sp>
      <p:sp>
        <p:nvSpPr>
          <p:cNvPr id="45060" name="Content Placeholder 3">
            <a:extLst>
              <a:ext uri="{FF2B5EF4-FFF2-40B4-BE49-F238E27FC236}">
                <a16:creationId xmlns:a16="http://schemas.microsoft.com/office/drawing/2014/main" id="{1FC22F97-9B82-4CB5-9390-A51930966D2A}"/>
              </a:ext>
            </a:extLst>
          </p:cNvPr>
          <p:cNvSpPr>
            <a:spLocks noGrp="1" noChangeArrowheads="1"/>
          </p:cNvSpPr>
          <p:nvPr>
            <p:ph sz="half" idx="2"/>
          </p:nvPr>
        </p:nvSpPr>
        <p:spPr>
          <a:xfrm>
            <a:off x="6299200" y="1871664"/>
            <a:ext cx="3995738" cy="4198937"/>
          </a:xfrm>
        </p:spPr>
        <p:txBody>
          <a:bodyPr/>
          <a:lstStyle/>
          <a:p>
            <a:pPr marL="304804" indent="-304804">
              <a:buNone/>
              <a:defRPr/>
            </a:pPr>
            <a:r>
              <a:rPr lang="en-US" altLang="en-US" sz="2133" dirty="0"/>
              <a:t>Supportive features</a:t>
            </a:r>
          </a:p>
          <a:p>
            <a:pPr marL="660408" lvl="1" indent="-254003">
              <a:buFont typeface="Wingdings" panose="05000000000000000000" pitchFamily="2" charset="2"/>
              <a:buChar char="Ø"/>
              <a:defRPr/>
            </a:pPr>
            <a:r>
              <a:rPr lang="en-US" altLang="en-US" dirty="0"/>
              <a:t>age &lt; 50 years</a:t>
            </a:r>
          </a:p>
          <a:p>
            <a:pPr marL="660408" lvl="1" indent="-254003">
              <a:buFont typeface="Wingdings" panose="05000000000000000000" pitchFamily="2" charset="2"/>
              <a:buChar char="Ø"/>
              <a:defRPr/>
            </a:pPr>
            <a:r>
              <a:rPr lang="en-US" altLang="en-US" dirty="0"/>
              <a:t>weight loss &gt; 5 kg</a:t>
            </a:r>
          </a:p>
          <a:p>
            <a:pPr marL="660408" lvl="1" indent="-254003">
              <a:buFont typeface="Wingdings" panose="05000000000000000000" pitchFamily="2" charset="2"/>
              <a:buChar char="Ø"/>
              <a:defRPr/>
            </a:pPr>
            <a:r>
              <a:rPr lang="en-US" altLang="en-US" dirty="0"/>
              <a:t>morning predominance of symptoms</a:t>
            </a:r>
          </a:p>
          <a:p>
            <a:pPr marL="660408" lvl="1" indent="-254003">
              <a:buFont typeface="Wingdings" panose="05000000000000000000" pitchFamily="2" charset="2"/>
              <a:buChar char="Ø"/>
              <a:defRPr/>
            </a:pPr>
            <a:r>
              <a:rPr lang="en-US" altLang="en-US" dirty="0"/>
              <a:t>normal bowel habits</a:t>
            </a:r>
          </a:p>
          <a:p>
            <a:pPr marL="660408" lvl="1" indent="-254003">
              <a:buFont typeface="Wingdings" panose="05000000000000000000" pitchFamily="2" charset="2"/>
              <a:buChar char="Ø"/>
              <a:defRPr/>
            </a:pPr>
            <a:r>
              <a:rPr lang="en-US" altLang="en-US" dirty="0"/>
              <a:t>negative lab studies, radiographs, endoscopy</a:t>
            </a:r>
          </a:p>
          <a:p>
            <a:pPr marL="50805" indent="0">
              <a:buNone/>
              <a:defRPr/>
            </a:pPr>
            <a:endParaRPr lang="en-US" altLang="en-US" sz="2130" dirty="0"/>
          </a:p>
          <a:p>
            <a:pPr marL="50805" indent="0">
              <a:buNone/>
              <a:defRPr/>
            </a:pPr>
            <a:r>
              <a:rPr lang="en-US" altLang="en-US" sz="2130" dirty="0"/>
              <a:t>Often mistaken for cyclic vomiting syndrome</a:t>
            </a:r>
          </a:p>
          <a:p>
            <a:pPr marL="304804" indent="-304804">
              <a:defRPr/>
            </a:pPr>
            <a:endParaRPr lang="en-US" altLang="en-US" dirty="0"/>
          </a:p>
        </p:txBody>
      </p:sp>
    </p:spTree>
    <p:extLst>
      <p:ext uri="{BB962C8B-B14F-4D97-AF65-F5344CB8AC3E}">
        <p14:creationId xmlns:p14="http://schemas.microsoft.com/office/powerpoint/2010/main" val="3372803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34A028D-03F5-402C-9873-B8D0552C3F59}"/>
              </a:ext>
            </a:extLst>
          </p:cNvPr>
          <p:cNvSpPr>
            <a:spLocks noGrp="1" noChangeArrowheads="1"/>
          </p:cNvSpPr>
          <p:nvPr>
            <p:ph type="title"/>
          </p:nvPr>
        </p:nvSpPr>
        <p:spPr>
          <a:xfrm>
            <a:off x="936434" y="617538"/>
            <a:ext cx="10223653" cy="754062"/>
          </a:xfrm>
        </p:spPr>
        <p:txBody>
          <a:bodyPr/>
          <a:lstStyle/>
          <a:p>
            <a:pPr eaLnBrk="1" hangingPunct="1">
              <a:defRPr/>
            </a:pPr>
            <a:r>
              <a:rPr lang="en-US" altLang="en-US" sz="3733" dirty="0">
                <a:solidFill>
                  <a:srgbClr val="C00000"/>
                </a:solidFill>
              </a:rPr>
              <a:t>Treatment of cannabinoid hyperemesis syndrome</a:t>
            </a:r>
          </a:p>
        </p:txBody>
      </p:sp>
      <p:sp>
        <p:nvSpPr>
          <p:cNvPr id="144387" name="Content Placeholder 2">
            <a:extLst>
              <a:ext uri="{FF2B5EF4-FFF2-40B4-BE49-F238E27FC236}">
                <a16:creationId xmlns:a16="http://schemas.microsoft.com/office/drawing/2014/main" id="{BCEF9054-9716-4582-8FCD-4E18ECBDE735}"/>
              </a:ext>
            </a:extLst>
          </p:cNvPr>
          <p:cNvSpPr>
            <a:spLocks noGrp="1" noChangeArrowheads="1"/>
          </p:cNvSpPr>
          <p:nvPr>
            <p:ph idx="1"/>
          </p:nvPr>
        </p:nvSpPr>
        <p:spPr>
          <a:xfrm>
            <a:off x="1914525" y="2140965"/>
            <a:ext cx="7788275" cy="3792537"/>
          </a:xfrm>
        </p:spPr>
        <p:txBody>
          <a:bodyPr/>
          <a:lstStyle/>
          <a:p>
            <a:pPr eaLnBrk="1" hangingPunct="1">
              <a:buFont typeface="Wingdings" panose="05000000000000000000" pitchFamily="2" charset="2"/>
              <a:buChar char="Ø"/>
              <a:defRPr/>
            </a:pPr>
            <a:r>
              <a:rPr lang="en-US" altLang="en-US" sz="3200" dirty="0"/>
              <a:t>symptoms typically resolve within 24-48 hours with conservative management</a:t>
            </a:r>
          </a:p>
          <a:p>
            <a:pPr eaLnBrk="1" hangingPunct="1">
              <a:buFont typeface="Wingdings" panose="05000000000000000000" pitchFamily="2" charset="2"/>
              <a:buChar char="Ø"/>
              <a:defRPr/>
            </a:pPr>
            <a:r>
              <a:rPr lang="en-US" altLang="en-US" sz="3200" dirty="0"/>
              <a:t>oral or IV volume repletion</a:t>
            </a:r>
          </a:p>
          <a:p>
            <a:pPr eaLnBrk="1" hangingPunct="1">
              <a:buFont typeface="Wingdings" panose="05000000000000000000" pitchFamily="2" charset="2"/>
              <a:buChar char="Ø"/>
              <a:defRPr/>
            </a:pPr>
            <a:r>
              <a:rPr lang="en-US" altLang="en-US" sz="3200" dirty="0"/>
              <a:t>anti-emetics as needed</a:t>
            </a:r>
          </a:p>
          <a:p>
            <a:pPr eaLnBrk="1" hangingPunct="1">
              <a:buFont typeface="Wingdings" panose="05000000000000000000" pitchFamily="2" charset="2"/>
              <a:buChar char="Ø"/>
              <a:defRPr/>
            </a:pPr>
            <a:r>
              <a:rPr lang="en-US" altLang="en-US" sz="3200" dirty="0"/>
              <a:t>all patients followed who remained abstinent from cannabis had complete resolution of symptoms</a:t>
            </a:r>
          </a:p>
        </p:txBody>
      </p:sp>
    </p:spTree>
    <p:extLst>
      <p:ext uri="{BB962C8B-B14F-4D97-AF65-F5344CB8AC3E}">
        <p14:creationId xmlns:p14="http://schemas.microsoft.com/office/powerpoint/2010/main" val="2985227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29D04-9670-F1BD-64F4-617E6D0B0954}"/>
              </a:ext>
            </a:extLst>
          </p:cNvPr>
          <p:cNvPicPr>
            <a:picLocks noChangeAspect="1"/>
          </p:cNvPicPr>
          <p:nvPr/>
        </p:nvPicPr>
        <p:blipFill>
          <a:blip r:embed="rId3"/>
          <a:stretch>
            <a:fillRect/>
          </a:stretch>
        </p:blipFill>
        <p:spPr>
          <a:xfrm>
            <a:off x="672029" y="253388"/>
            <a:ext cx="10642294" cy="6552174"/>
          </a:xfrm>
          <a:prstGeom prst="rect">
            <a:avLst/>
          </a:prstGeom>
        </p:spPr>
      </p:pic>
    </p:spTree>
    <p:extLst>
      <p:ext uri="{BB962C8B-B14F-4D97-AF65-F5344CB8AC3E}">
        <p14:creationId xmlns:p14="http://schemas.microsoft.com/office/powerpoint/2010/main" val="36041071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https://encrypted-tbn2.gstatic.com/images?q=tbn:ANd9GcTHg_cfPZ1QQnTOfsMkjjStp7m-hwScqY0I9rbgSgHPNx_Wg--63Q">
            <a:extLst>
              <a:ext uri="{FF2B5EF4-FFF2-40B4-BE49-F238E27FC236}">
                <a16:creationId xmlns:a16="http://schemas.microsoft.com/office/drawing/2014/main" id="{AFC4FCFE-24E1-B467-4C8B-D2A47E0A7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1" y="3767138"/>
            <a:ext cx="2722563"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6" descr="http://cdn.c.photoshelter.com/img-get/I0000tXHa2uKbYi8/s/880/Boy-vomiting-MG-6125.jpg">
            <a:hlinkClick r:id="rId4"/>
            <a:extLst>
              <a:ext uri="{FF2B5EF4-FFF2-40B4-BE49-F238E27FC236}">
                <a16:creationId xmlns:a16="http://schemas.microsoft.com/office/drawing/2014/main" id="{5B388CEF-ACE1-8F6E-3CB9-FACE656133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38" y="855664"/>
            <a:ext cx="38608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8" descr="https://encrypted-tbn3.gstatic.com/images?q=tbn:ANd9GcS3Wvh-aYCW-q2dM58cRM6agMA9ablrIV34Y5PEkOB9LZG3A0wMXg">
            <a:extLst>
              <a:ext uri="{FF2B5EF4-FFF2-40B4-BE49-F238E27FC236}">
                <a16:creationId xmlns:a16="http://schemas.microsoft.com/office/drawing/2014/main" id="{B23F657E-00B3-B82F-937F-8C4CA36E7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3767139"/>
            <a:ext cx="27813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10" descr="https://encrypted-tbn3.gstatic.com/images?q=tbn:ANd9GcQhvknvPH6qXuyc18xncw7Vu9UCRG9eqeOji5ZyH0XhT-I_De8R">
            <a:extLst>
              <a:ext uri="{FF2B5EF4-FFF2-40B4-BE49-F238E27FC236}">
                <a16:creationId xmlns:a16="http://schemas.microsoft.com/office/drawing/2014/main" id="{A2EF3541-6762-20CA-8120-426A64602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4225" y="855664"/>
            <a:ext cx="33416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2690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3F126-7858-9029-62CD-BC46DAFD8C56}"/>
              </a:ext>
            </a:extLst>
          </p:cNvPr>
          <p:cNvPicPr>
            <a:picLocks noChangeAspect="1"/>
          </p:cNvPicPr>
          <p:nvPr/>
        </p:nvPicPr>
        <p:blipFill>
          <a:blip r:embed="rId2"/>
          <a:stretch>
            <a:fillRect/>
          </a:stretch>
        </p:blipFill>
        <p:spPr>
          <a:xfrm>
            <a:off x="7385040" y="149265"/>
            <a:ext cx="3493630" cy="6559469"/>
          </a:xfrm>
          <a:prstGeom prst="rect">
            <a:avLst/>
          </a:prstGeom>
        </p:spPr>
      </p:pic>
      <p:sp>
        <p:nvSpPr>
          <p:cNvPr id="4" name="TextBox 3">
            <a:extLst>
              <a:ext uri="{FF2B5EF4-FFF2-40B4-BE49-F238E27FC236}">
                <a16:creationId xmlns:a16="http://schemas.microsoft.com/office/drawing/2014/main" id="{6AE1879D-5597-A8D5-F91E-E69171254301}"/>
              </a:ext>
            </a:extLst>
          </p:cNvPr>
          <p:cNvSpPr txBox="1"/>
          <p:nvPr/>
        </p:nvSpPr>
        <p:spPr>
          <a:xfrm>
            <a:off x="2070846" y="2817341"/>
            <a:ext cx="3493630" cy="830997"/>
          </a:xfrm>
          <a:prstGeom prst="rect">
            <a:avLst/>
          </a:prstGeom>
          <a:noFill/>
        </p:spPr>
        <p:txBody>
          <a:bodyPr wrap="square" rtlCol="0">
            <a:spAutoFit/>
          </a:bodyPr>
          <a:lstStyle/>
          <a:p>
            <a:r>
              <a:rPr lang="en-US" sz="2400" b="1" dirty="0">
                <a:solidFill>
                  <a:srgbClr val="0000FF"/>
                </a:solidFill>
              </a:rPr>
              <a:t>Physical diagnosis</a:t>
            </a:r>
          </a:p>
          <a:p>
            <a:r>
              <a:rPr lang="en-US" sz="2400" b="1" dirty="0">
                <a:solidFill>
                  <a:srgbClr val="0000FF"/>
                </a:solidFill>
              </a:rPr>
              <a:t>Unknown of the month</a:t>
            </a:r>
          </a:p>
        </p:txBody>
      </p:sp>
    </p:spTree>
    <p:extLst>
      <p:ext uri="{BB962C8B-B14F-4D97-AF65-F5344CB8AC3E}">
        <p14:creationId xmlns:p14="http://schemas.microsoft.com/office/powerpoint/2010/main" val="42606198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E727F-7C6E-C3D9-86D5-C6D671F2AE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96BFC8-6CB0-05D9-056D-1DC7EFC2179E}"/>
              </a:ext>
            </a:extLst>
          </p:cNvPr>
          <p:cNvPicPr>
            <a:picLocks noChangeAspect="1"/>
          </p:cNvPicPr>
          <p:nvPr/>
        </p:nvPicPr>
        <p:blipFill>
          <a:blip r:embed="rId2"/>
          <a:stretch>
            <a:fillRect/>
          </a:stretch>
        </p:blipFill>
        <p:spPr>
          <a:xfrm>
            <a:off x="1387652" y="149265"/>
            <a:ext cx="3493630" cy="6559469"/>
          </a:xfrm>
          <a:prstGeom prst="rect">
            <a:avLst/>
          </a:prstGeom>
        </p:spPr>
      </p:pic>
      <p:pic>
        <p:nvPicPr>
          <p:cNvPr id="1026" name="Picture 2" descr="Portuguese man-of-war | Size, Sting ...">
            <a:extLst>
              <a:ext uri="{FF2B5EF4-FFF2-40B4-BE49-F238E27FC236}">
                <a16:creationId xmlns:a16="http://schemas.microsoft.com/office/drawing/2014/main" id="{154CA362-723B-796F-61E0-53A7B9890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87" y="678626"/>
            <a:ext cx="5335960" cy="3875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943709-45FF-1093-B382-AEDED865B229}"/>
              </a:ext>
            </a:extLst>
          </p:cNvPr>
          <p:cNvSpPr txBox="1"/>
          <p:nvPr/>
        </p:nvSpPr>
        <p:spPr>
          <a:xfrm>
            <a:off x="7310721" y="5498757"/>
            <a:ext cx="2784750" cy="369332"/>
          </a:xfrm>
          <a:prstGeom prst="rect">
            <a:avLst/>
          </a:prstGeom>
          <a:noFill/>
        </p:spPr>
        <p:txBody>
          <a:bodyPr wrap="square" rtlCol="0">
            <a:spAutoFit/>
          </a:bodyPr>
          <a:lstStyle/>
          <a:p>
            <a:r>
              <a:rPr lang="en-US" b="1" dirty="0">
                <a:solidFill>
                  <a:srgbClr val="0000FF"/>
                </a:solidFill>
              </a:rPr>
              <a:t>Portuguese man-o-war</a:t>
            </a:r>
          </a:p>
        </p:txBody>
      </p:sp>
    </p:spTree>
    <p:extLst>
      <p:ext uri="{BB962C8B-B14F-4D97-AF65-F5344CB8AC3E}">
        <p14:creationId xmlns:p14="http://schemas.microsoft.com/office/powerpoint/2010/main" val="10446527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5894-15E9-BB88-2B8C-5002F3D1DAD5}"/>
              </a:ext>
            </a:extLst>
          </p:cNvPr>
          <p:cNvSpPr>
            <a:spLocks noGrp="1"/>
          </p:cNvSpPr>
          <p:nvPr>
            <p:ph type="title"/>
          </p:nvPr>
        </p:nvSpPr>
        <p:spPr/>
        <p:txBody>
          <a:bodyPr/>
          <a:lstStyle/>
          <a:p>
            <a:r>
              <a:rPr lang="en-US" dirty="0">
                <a:solidFill>
                  <a:srgbClr val="C00000"/>
                </a:solidFill>
              </a:rPr>
              <a:t>Smoking cessation</a:t>
            </a:r>
          </a:p>
        </p:txBody>
      </p:sp>
      <p:sp>
        <p:nvSpPr>
          <p:cNvPr id="3" name="Content Placeholder 2">
            <a:extLst>
              <a:ext uri="{FF2B5EF4-FFF2-40B4-BE49-F238E27FC236}">
                <a16:creationId xmlns:a16="http://schemas.microsoft.com/office/drawing/2014/main" id="{78B1F7C2-BE3F-CA97-482F-9C1A2CF37107}"/>
              </a:ext>
            </a:extLst>
          </p:cNvPr>
          <p:cNvSpPr>
            <a:spLocks noGrp="1"/>
          </p:cNvSpPr>
          <p:nvPr>
            <p:ph idx="1"/>
          </p:nvPr>
        </p:nvSpPr>
        <p:spPr/>
        <p:txBody>
          <a:bodyPr/>
          <a:lstStyle/>
          <a:p>
            <a:pPr marL="50800" indent="0" algn="l">
              <a:buNone/>
            </a:pPr>
            <a:r>
              <a:rPr lang="en-US" sz="2400" b="0" i="1" dirty="0" err="1">
                <a:solidFill>
                  <a:srgbClr val="222222"/>
                </a:solidFill>
                <a:effectLst/>
                <a:latin typeface="+mj-lt"/>
              </a:rPr>
              <a:t>QuickStats</a:t>
            </a:r>
            <a:r>
              <a:rPr lang="en-US" sz="2400" b="0" i="1" dirty="0">
                <a:solidFill>
                  <a:srgbClr val="222222"/>
                </a:solidFill>
                <a:effectLst/>
                <a:latin typeface="+mj-lt"/>
              </a:rPr>
              <a:t>:</a:t>
            </a:r>
            <a:r>
              <a:rPr lang="en-US" sz="2400" b="0" i="0" dirty="0">
                <a:solidFill>
                  <a:srgbClr val="222222"/>
                </a:solidFill>
                <a:effectLst/>
                <a:latin typeface="+mj-lt"/>
              </a:rPr>
              <a:t> Percentage* of Current Cigarette Smokers</a:t>
            </a:r>
            <a:r>
              <a:rPr lang="en-US" sz="2400" b="0" i="0" baseline="30000" dirty="0">
                <a:solidFill>
                  <a:srgbClr val="222222"/>
                </a:solidFill>
                <a:effectLst/>
                <a:latin typeface="+mj-lt"/>
              </a:rPr>
              <a:t>†</a:t>
            </a:r>
            <a:r>
              <a:rPr lang="en-US" sz="2400" b="0" i="0" dirty="0">
                <a:solidFill>
                  <a:srgbClr val="222222"/>
                </a:solidFill>
                <a:effectLst/>
                <a:latin typeface="+mj-lt"/>
              </a:rPr>
              <a:t> Aged ≥18 Years Who Received Advice from a Health Professional To Quit Smoking,</a:t>
            </a:r>
            <a:r>
              <a:rPr lang="en-US" sz="2400" b="0" i="0" baseline="30000" dirty="0">
                <a:solidFill>
                  <a:srgbClr val="222222"/>
                </a:solidFill>
                <a:effectLst/>
                <a:latin typeface="+mj-lt"/>
              </a:rPr>
              <a:t>§</a:t>
            </a:r>
            <a:r>
              <a:rPr lang="en-US" sz="2400" b="0" i="0" dirty="0">
                <a:solidFill>
                  <a:srgbClr val="222222"/>
                </a:solidFill>
                <a:effectLst/>
                <a:latin typeface="+mj-lt"/>
              </a:rPr>
              <a:t> by Sex and Age Group — United States, 2022</a:t>
            </a:r>
            <a:endParaRPr lang="en-US" sz="2400" b="0" i="0" dirty="0">
              <a:solidFill>
                <a:srgbClr val="242424"/>
              </a:solidFill>
              <a:effectLst/>
              <a:latin typeface="+mj-lt"/>
            </a:endParaRPr>
          </a:p>
          <a:p>
            <a:pPr>
              <a:buFont typeface="Arial" panose="020B0604020202020204" pitchFamily="34" charset="0"/>
              <a:buChar char="•"/>
            </a:pPr>
            <a:r>
              <a:rPr lang="en-US" sz="2400" b="0" i="1" dirty="0">
                <a:solidFill>
                  <a:srgbClr val="000000"/>
                </a:solidFill>
                <a:effectLst/>
                <a:latin typeface="+mj-lt"/>
              </a:rPr>
              <a:t>The MMWR reported </a:t>
            </a:r>
            <a:r>
              <a:rPr lang="en-US" sz="2400" b="0" i="1">
                <a:solidFill>
                  <a:srgbClr val="000000"/>
                </a:solidFill>
                <a:effectLst/>
                <a:latin typeface="+mj-lt"/>
              </a:rPr>
              <a:t>that in </a:t>
            </a:r>
            <a:r>
              <a:rPr lang="en-US" sz="2400" b="0" i="1" dirty="0">
                <a:solidFill>
                  <a:srgbClr val="000000"/>
                </a:solidFill>
                <a:effectLst/>
                <a:latin typeface="+mj-lt"/>
              </a:rPr>
              <a:t>2022, 42.0% of current cigarette smokers aged ≥18 years received advice from a doctor, dentist, or other health professional about ways to quit smoking. The percentage of current smokers who received advice to quit smoking increased with age. Overall, and for current smokers aged 18–44 years, men were less likely to receive advice on quitting compared with women.</a:t>
            </a:r>
            <a:endParaRPr lang="en-US" sz="2400" b="0" i="0" dirty="0">
              <a:solidFill>
                <a:srgbClr val="242424"/>
              </a:solidFill>
              <a:effectLst/>
              <a:latin typeface="+mj-lt"/>
            </a:endParaRPr>
          </a:p>
          <a:p>
            <a:pPr marL="50800" indent="0" algn="l">
              <a:buNone/>
            </a:pPr>
            <a:endParaRPr lang="en-US" sz="2400" b="0" i="0" dirty="0">
              <a:solidFill>
                <a:srgbClr val="000000"/>
              </a:solidFill>
              <a:effectLst/>
              <a:latin typeface="+mj-lt"/>
            </a:endParaRPr>
          </a:p>
          <a:p>
            <a:pPr marL="50800" indent="0" algn="l">
              <a:buNone/>
            </a:pPr>
            <a:r>
              <a:rPr lang="en-US" sz="1800" dirty="0">
                <a:solidFill>
                  <a:srgbClr val="000000"/>
                </a:solidFill>
                <a:latin typeface="Nunito" pitchFamily="2" charset="0"/>
              </a:rPr>
              <a:t>						</a:t>
            </a:r>
            <a:r>
              <a:rPr lang="en-US" sz="1800" b="1" i="0" dirty="0">
                <a:solidFill>
                  <a:srgbClr val="0000FF"/>
                </a:solidFill>
                <a:effectLst/>
                <a:latin typeface="Nunito" pitchFamily="2" charset="0"/>
              </a:rPr>
              <a:t>MMWR / June 20, 2024 / 73(24);565</a:t>
            </a:r>
            <a:endParaRPr lang="en-US" sz="1800" b="1" i="0" dirty="0">
              <a:solidFill>
                <a:srgbClr val="0000FF"/>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990423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3"/>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4"/>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5"/>
          <a:stretch>
            <a:fillRect/>
          </a:stretch>
        </p:blipFill>
        <p:spPr>
          <a:xfrm>
            <a:off x="838200" y="1473220"/>
            <a:ext cx="5147105" cy="3943969"/>
          </a:xfrm>
          <a:prstGeom prst="rect">
            <a:avLst/>
          </a:prstGeom>
        </p:spPr>
      </p:pic>
      <p:sp>
        <p:nvSpPr>
          <p:cNvPr id="6" name="TextBox 5">
            <a:extLst>
              <a:ext uri="{FF2B5EF4-FFF2-40B4-BE49-F238E27FC236}">
                <a16:creationId xmlns:a16="http://schemas.microsoft.com/office/drawing/2014/main" id="{AA792BEF-EEEB-53C9-C793-3226A7478DE8}"/>
              </a:ext>
            </a:extLst>
          </p:cNvPr>
          <p:cNvSpPr txBox="1"/>
          <p:nvPr/>
        </p:nvSpPr>
        <p:spPr>
          <a:xfrm>
            <a:off x="2533880" y="5947274"/>
            <a:ext cx="6555035" cy="830997"/>
          </a:xfrm>
          <a:prstGeom prst="rect">
            <a:avLst/>
          </a:prstGeom>
          <a:noFill/>
        </p:spPr>
        <p:txBody>
          <a:bodyPr wrap="square" rtlCol="0">
            <a:spAutoFit/>
          </a:bodyPr>
          <a:lstStyle/>
          <a:p>
            <a:r>
              <a:rPr lang="en-US" sz="2400" b="1" u="sng" dirty="0">
                <a:solidFill>
                  <a:srgbClr val="C00000"/>
                </a:solidFill>
                <a:hlinkClick r:id="rId6">
                  <a:extLst>
                    <a:ext uri="{A12FA001-AC4F-418D-AE19-62706E023703}">
                      <ahyp:hlinkClr xmlns:ahyp="http://schemas.microsoft.com/office/drawing/2018/hyperlinkcolor" val="tx"/>
                    </a:ext>
                  </a:extLst>
                </a:hlinkClick>
              </a:rPr>
              <a:t>https://www.survey</a:t>
            </a:r>
            <a:r>
              <a:rPr lang="en-US" sz="2400" b="1" u="sng" dirty="0">
                <a:solidFill>
                  <a:srgbClr val="C00000"/>
                </a:solidFill>
              </a:rPr>
              <a:t>monkey.com/r/D8KCVC5</a:t>
            </a:r>
            <a:br>
              <a:rPr lang="en-US" sz="2400" dirty="0"/>
            </a:br>
            <a:endParaRPr lang="en-US" sz="2400" b="1" dirty="0">
              <a:solidFill>
                <a:srgbClr val="C00000"/>
              </a:solidFill>
            </a:endParaRPr>
          </a:p>
        </p:txBody>
      </p:sp>
    </p:spTree>
    <p:extLst>
      <p:ext uri="{BB962C8B-B14F-4D97-AF65-F5344CB8AC3E}">
        <p14:creationId xmlns:p14="http://schemas.microsoft.com/office/powerpoint/2010/main" val="2544385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1538869" y="5199552"/>
            <a:ext cx="9121698" cy="1938992"/>
          </a:xfrm>
          <a:prstGeom prst="rect">
            <a:avLst/>
          </a:prstGeom>
          <a:noFill/>
        </p:spPr>
        <p:txBody>
          <a:bodyPr wrap="square">
            <a:spAutoFit/>
          </a:bodyPr>
          <a:lstStyle/>
          <a:p>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Holidays Images – Browse 22,063,136 Stock Photos, Vectors, and Video  | Adobe Stock">
            <a:extLst>
              <a:ext uri="{FF2B5EF4-FFF2-40B4-BE49-F238E27FC236}">
                <a16:creationId xmlns:a16="http://schemas.microsoft.com/office/drawing/2014/main" id="{FD52C9CB-F0B2-DFDA-8C7F-70E3F619E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11" y="264104"/>
            <a:ext cx="10992195" cy="48793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3C5F9C-8C6C-0686-A37F-16FB6372B315}"/>
              </a:ext>
            </a:extLst>
          </p:cNvPr>
          <p:cNvSpPr txBox="1"/>
          <p:nvPr/>
        </p:nvSpPr>
        <p:spPr>
          <a:xfrm>
            <a:off x="1255923" y="5596569"/>
            <a:ext cx="9485523" cy="830997"/>
          </a:xfrm>
          <a:prstGeom prst="rect">
            <a:avLst/>
          </a:prstGeom>
          <a:noFill/>
        </p:spPr>
        <p:txBody>
          <a:bodyPr wrap="square" rtlCol="0">
            <a:spAutoFit/>
          </a:bodyPr>
          <a:lstStyle/>
          <a:p>
            <a:r>
              <a:rPr lang="en-US" sz="2400" dirty="0">
                <a:solidFill>
                  <a:schemeClr val="accent6">
                    <a:lumMod val="75000"/>
                  </a:schemeClr>
                </a:solidFill>
              </a:rPr>
              <a:t>Warmest wishes for a peaceful, joyous, healthy holiday season from your Humanitas Medical Specialists: </a:t>
            </a:r>
            <a:r>
              <a:rPr lang="en-US" sz="2400" b="1" dirty="0">
                <a:solidFill>
                  <a:srgbClr val="C00000"/>
                </a:solidFill>
                <a:latin typeface="Lucida Calligraphy" panose="03010101010101010101" pitchFamily="66" charset="0"/>
                <a:cs typeface="Dreaming Outloud Pro" panose="03050502040302030504" pitchFamily="66" charset="0"/>
              </a:rPr>
              <a:t>Drew, Gary, John, Sara</a:t>
            </a:r>
          </a:p>
        </p:txBody>
      </p:sp>
    </p:spTree>
    <p:extLst>
      <p:ext uri="{BB962C8B-B14F-4D97-AF65-F5344CB8AC3E}">
        <p14:creationId xmlns:p14="http://schemas.microsoft.com/office/powerpoint/2010/main" val="21186712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C6AF2-C4A3-E9FF-2015-91AAAA68A287}"/>
              </a:ext>
            </a:extLst>
          </p:cNvPr>
          <p:cNvPicPr>
            <a:picLocks noChangeAspect="1"/>
          </p:cNvPicPr>
          <p:nvPr/>
        </p:nvPicPr>
        <p:blipFill>
          <a:blip r:embed="rId2"/>
          <a:stretch>
            <a:fillRect/>
          </a:stretch>
        </p:blipFill>
        <p:spPr>
          <a:xfrm>
            <a:off x="1245578" y="70328"/>
            <a:ext cx="9914509" cy="6705045"/>
          </a:xfrm>
          <a:prstGeom prst="rect">
            <a:avLst/>
          </a:prstGeom>
        </p:spPr>
      </p:pic>
    </p:spTree>
    <p:extLst>
      <p:ext uri="{BB962C8B-B14F-4D97-AF65-F5344CB8AC3E}">
        <p14:creationId xmlns:p14="http://schemas.microsoft.com/office/powerpoint/2010/main" val="279913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92D2-A3E2-FD37-B720-2759867AF3B1}"/>
              </a:ext>
            </a:extLst>
          </p:cNvPr>
          <p:cNvSpPr>
            <a:spLocks noGrp="1"/>
          </p:cNvSpPr>
          <p:nvPr>
            <p:ph type="title"/>
          </p:nvPr>
        </p:nvSpPr>
        <p:spPr/>
        <p:txBody>
          <a:bodyPr/>
          <a:lstStyle/>
          <a:p>
            <a:r>
              <a:rPr lang="en-US" dirty="0">
                <a:solidFill>
                  <a:srgbClr val="C00000"/>
                </a:solidFill>
              </a:rPr>
              <a:t>Early winter update</a:t>
            </a:r>
          </a:p>
        </p:txBody>
      </p:sp>
      <p:sp>
        <p:nvSpPr>
          <p:cNvPr id="3" name="Content Placeholder 2">
            <a:extLst>
              <a:ext uri="{FF2B5EF4-FFF2-40B4-BE49-F238E27FC236}">
                <a16:creationId xmlns:a16="http://schemas.microsoft.com/office/drawing/2014/main" id="{DDD20592-9F94-77D7-E888-B3D75277DCFA}"/>
              </a:ext>
            </a:extLst>
          </p:cNvPr>
          <p:cNvSpPr>
            <a:spLocks noGrp="1"/>
          </p:cNvSpPr>
          <p:nvPr>
            <p:ph idx="1"/>
          </p:nvPr>
        </p:nvSpPr>
        <p:spPr/>
        <p:txBody>
          <a:bodyPr/>
          <a:lstStyle/>
          <a:p>
            <a:r>
              <a:rPr lang="en-US" dirty="0"/>
              <a:t>CDCs new “acute respiratory illness” metric replaces “influenza-like illness” from emergency room (ER) data</a:t>
            </a:r>
          </a:p>
          <a:p>
            <a:r>
              <a:rPr lang="en-US" dirty="0"/>
              <a:t>Flu season off to a slow start – hospitalizations 5X lower - ER visits for children with flu less than a third of this time last year</a:t>
            </a:r>
          </a:p>
          <a:p>
            <a:r>
              <a:rPr lang="en-US" dirty="0"/>
              <a:t>COVID-19 ER visits are low or minimal in nearly all states – virus in wastewater minimal</a:t>
            </a:r>
          </a:p>
          <a:p>
            <a:r>
              <a:rPr lang="en-US" dirty="0"/>
              <a:t>“Walking pneumonia” due to </a:t>
            </a:r>
            <a:r>
              <a:rPr lang="en-US" i="1" dirty="0"/>
              <a:t>Mycoplasma </a:t>
            </a:r>
            <a:r>
              <a:rPr lang="en-US" dirty="0"/>
              <a:t>increasing in children</a:t>
            </a:r>
          </a:p>
          <a:p>
            <a:r>
              <a:rPr lang="en-US" dirty="0"/>
              <a:t>Pertussis (“whooping cough”) cases reported weekly now exceeding the peaks from the 2014 wave                                          </a:t>
            </a:r>
            <a:r>
              <a:rPr lang="en-US" b="1" dirty="0">
                <a:solidFill>
                  <a:srgbClr val="0000FF"/>
                </a:solidFill>
              </a:rPr>
              <a:t>CBS News</a:t>
            </a:r>
          </a:p>
        </p:txBody>
      </p:sp>
    </p:spTree>
    <p:extLst>
      <p:ext uri="{BB962C8B-B14F-4D97-AF65-F5344CB8AC3E}">
        <p14:creationId xmlns:p14="http://schemas.microsoft.com/office/powerpoint/2010/main" val="36159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ere to vaccinate in Juneau – City and Borough of Juneau">
            <a:extLst>
              <a:ext uri="{FF2B5EF4-FFF2-40B4-BE49-F238E27FC236}">
                <a16:creationId xmlns:a16="http://schemas.microsoft.com/office/drawing/2014/main" id="{7EF87696-6E94-EF5B-B99C-F1C56A750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298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472-C6B5-C125-6E1D-962354EC434B}"/>
              </a:ext>
            </a:extLst>
          </p:cNvPr>
          <p:cNvSpPr>
            <a:spLocks noGrp="1"/>
          </p:cNvSpPr>
          <p:nvPr>
            <p:ph type="title"/>
          </p:nvPr>
        </p:nvSpPr>
        <p:spPr/>
        <p:txBody>
          <a:bodyPr/>
          <a:lstStyle/>
          <a:p>
            <a:r>
              <a:rPr lang="en-US" dirty="0">
                <a:solidFill>
                  <a:srgbClr val="C00000"/>
                </a:solidFill>
              </a:rPr>
              <a:t>Measles outbreaks</a:t>
            </a:r>
          </a:p>
        </p:txBody>
      </p:sp>
      <p:sp>
        <p:nvSpPr>
          <p:cNvPr id="6" name="Content Placeholder 5">
            <a:extLst>
              <a:ext uri="{FF2B5EF4-FFF2-40B4-BE49-F238E27FC236}">
                <a16:creationId xmlns:a16="http://schemas.microsoft.com/office/drawing/2014/main" id="{D0FE250B-FF75-19C6-BEEE-C682594893C9}"/>
              </a:ext>
            </a:extLst>
          </p:cNvPr>
          <p:cNvSpPr>
            <a:spLocks noGrp="1"/>
          </p:cNvSpPr>
          <p:nvPr>
            <p:ph idx="1"/>
          </p:nvPr>
        </p:nvSpPr>
        <p:spPr>
          <a:xfrm>
            <a:off x="838200" y="1825625"/>
            <a:ext cx="5617684" cy="4351338"/>
          </a:xfrm>
        </p:spPr>
        <p:txBody>
          <a:bodyPr/>
          <a:lstStyle/>
          <a:p>
            <a:pPr marL="50800" marR="0" indent="0" algn="l" rtl="0" fontAlgn="t">
              <a:buNone/>
            </a:pPr>
            <a:r>
              <a:rPr lang="en-US" sz="2000" b="1" i="0" u="none" strike="noStrike" dirty="0">
                <a:solidFill>
                  <a:srgbClr val="000000"/>
                </a:solidFill>
                <a:effectLst/>
                <a:latin typeface="Arial" panose="020B0604020202020204" pitchFamily="34" charset="0"/>
              </a:rPr>
              <a:t>Total U.S. Cases as of November 21, 2024</a:t>
            </a:r>
          </a:p>
          <a:p>
            <a:pPr marL="50800" marR="0" indent="0" algn="l" rtl="0" fontAlgn="t">
              <a:buNone/>
            </a:pPr>
            <a:r>
              <a:rPr lang="en-US" sz="2000" b="0" i="0" u="none" strike="noStrike" dirty="0">
                <a:solidFill>
                  <a:srgbClr val="000000"/>
                </a:solidFill>
                <a:effectLst/>
                <a:latin typeface="Arial" panose="020B0604020202020204" pitchFamily="34" charset="0"/>
              </a:rPr>
              <a:t>                                 </a:t>
            </a:r>
            <a:r>
              <a:rPr lang="en-US" sz="2000" b="1" i="0" u="none" strike="noStrike" dirty="0">
                <a:solidFill>
                  <a:srgbClr val="C00000"/>
                </a:solidFill>
                <a:effectLst/>
                <a:latin typeface="Arial" panose="020B0604020202020204" pitchFamily="34" charset="0"/>
              </a:rPr>
              <a:t>280</a:t>
            </a:r>
          </a:p>
          <a:p>
            <a:pPr marL="50800" marR="0" indent="0" algn="l" rtl="0" fontAlgn="t">
              <a:buNone/>
            </a:pPr>
            <a:endParaRPr lang="en-US" sz="2000" b="1" i="0" u="none" strike="noStrike" dirty="0">
              <a:solidFill>
                <a:srgbClr val="000000"/>
              </a:solidFill>
              <a:effectLst/>
              <a:latin typeface="Arial" panose="020B0604020202020204" pitchFamily="34" charset="0"/>
            </a:endParaRPr>
          </a:p>
          <a:p>
            <a:pPr marL="50800" marR="0" indent="0" algn="l" rtl="0" fontAlgn="t">
              <a:buNone/>
            </a:pPr>
            <a:r>
              <a:rPr lang="en-US" sz="2000" b="1" i="0" u="none" strike="noStrike" dirty="0">
                <a:solidFill>
                  <a:srgbClr val="000000"/>
                </a:solidFill>
                <a:effectLst/>
                <a:latin typeface="Arial" panose="020B0604020202020204" pitchFamily="34" charset="0"/>
              </a:rPr>
              <a:t>Age</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Under 5 years: 116 (41%)</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5-19 years:        87 (31%)</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20+ years:         77 (28%)</a:t>
            </a:r>
            <a:endParaRPr lang="en-US" sz="2000" b="0" i="0" u="none" strike="noStrike" dirty="0">
              <a:effectLst/>
              <a:latin typeface="Arial" panose="020B0604020202020204" pitchFamily="34" charset="0"/>
            </a:endParaRPr>
          </a:p>
          <a:p>
            <a:pPr marL="50800" marR="0" indent="0" algn="l" rtl="0" fontAlgn="t">
              <a:buNone/>
            </a:pPr>
            <a:endParaRPr lang="en-US" sz="2000" b="0" i="0" u="none" strike="noStrike" dirty="0">
              <a:solidFill>
                <a:srgbClr val="000000"/>
              </a:solidFill>
              <a:effectLst/>
              <a:latin typeface="Arial" panose="020B0604020202020204" pitchFamily="34" charset="0"/>
            </a:endParaRPr>
          </a:p>
          <a:p>
            <a:pPr marL="50800" marR="0" indent="0" algn="l" rtl="0" fontAlgn="t">
              <a:buNone/>
            </a:pPr>
            <a:r>
              <a:rPr lang="en-US" sz="2000" b="1" i="0" u="none" strike="noStrike" dirty="0">
                <a:solidFill>
                  <a:srgbClr val="000000"/>
                </a:solidFill>
                <a:effectLst/>
                <a:latin typeface="Arial" panose="020B0604020202020204" pitchFamily="34" charset="0"/>
              </a:rPr>
              <a:t>Vaccination Status</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Unvaccinated or Unknown: 89%</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One MMR dose:                    7%</a:t>
            </a:r>
            <a:br>
              <a:rPr lang="en-US" sz="2000" b="0" i="0" u="none" strike="noStrike" dirty="0">
                <a:solidFill>
                  <a:srgbClr val="000000"/>
                </a:solidFill>
                <a:effectLst/>
                <a:latin typeface="Arial" panose="020B0604020202020204" pitchFamily="34" charset="0"/>
              </a:rPr>
            </a:br>
            <a:r>
              <a:rPr lang="en-US" sz="2000" b="0" i="0" u="none" strike="noStrike" dirty="0">
                <a:solidFill>
                  <a:srgbClr val="000000"/>
                </a:solidFill>
                <a:effectLst/>
                <a:latin typeface="Arial" panose="020B0604020202020204" pitchFamily="34" charset="0"/>
              </a:rPr>
              <a:t>Two MMR doses:                  4%</a:t>
            </a:r>
            <a:endParaRPr lang="en-US" sz="2000" b="0" i="0" u="none" strike="noStrike" dirty="0">
              <a:effectLst/>
              <a:latin typeface="Arial" panose="020B0604020202020204" pitchFamily="34" charset="0"/>
            </a:endParaRPr>
          </a:p>
          <a:p>
            <a:endParaRPr lang="en-US" dirty="0"/>
          </a:p>
        </p:txBody>
      </p:sp>
      <p:pic>
        <p:nvPicPr>
          <p:cNvPr id="1026" name="Picture 2" descr="Rubella vs. Rubeola (Measles ...">
            <a:extLst>
              <a:ext uri="{FF2B5EF4-FFF2-40B4-BE49-F238E27FC236}">
                <a16:creationId xmlns:a16="http://schemas.microsoft.com/office/drawing/2014/main" id="{B1D893DB-FA11-4884-6A7B-5D0A22810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198" y="3808640"/>
            <a:ext cx="4567210" cy="2557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asles Patients ...">
            <a:extLst>
              <a:ext uri="{FF2B5EF4-FFF2-40B4-BE49-F238E27FC236}">
                <a16:creationId xmlns:a16="http://schemas.microsoft.com/office/drawing/2014/main" id="{6137A15E-7B08-7127-2746-446CABD27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227" y="1209755"/>
            <a:ext cx="3223152" cy="240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8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e chart of reported measles chases in the United States from 1962–2023">
            <a:extLst>
              <a:ext uri="{FF2B5EF4-FFF2-40B4-BE49-F238E27FC236}">
                <a16:creationId xmlns:a16="http://schemas.microsoft.com/office/drawing/2014/main" id="{1653F4B2-5115-4536-4018-D14026F91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85" y="0"/>
            <a:ext cx="107306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188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71AD-F18D-0383-4C00-6E9BEB02236D}"/>
              </a:ext>
            </a:extLst>
          </p:cNvPr>
          <p:cNvSpPr>
            <a:spLocks noGrp="1"/>
          </p:cNvSpPr>
          <p:nvPr>
            <p:ph type="title"/>
          </p:nvPr>
        </p:nvSpPr>
        <p:spPr/>
        <p:txBody>
          <a:bodyPr/>
          <a:lstStyle/>
          <a:p>
            <a:r>
              <a:rPr lang="en-US" sz="4000" dirty="0">
                <a:solidFill>
                  <a:srgbClr val="C00000"/>
                </a:solidFill>
              </a:rPr>
              <a:t>Screening for hepatitis C infection in Job Corps</a:t>
            </a:r>
          </a:p>
        </p:txBody>
      </p:sp>
      <p:sp>
        <p:nvSpPr>
          <p:cNvPr id="3" name="Content Placeholder 2">
            <a:extLst>
              <a:ext uri="{FF2B5EF4-FFF2-40B4-BE49-F238E27FC236}">
                <a16:creationId xmlns:a16="http://schemas.microsoft.com/office/drawing/2014/main" id="{617DB9DC-57CF-B2EC-C8FE-BE0886FB5E4B}"/>
              </a:ext>
            </a:extLst>
          </p:cNvPr>
          <p:cNvSpPr>
            <a:spLocks noGrp="1"/>
          </p:cNvSpPr>
          <p:nvPr>
            <p:ph idx="1"/>
          </p:nvPr>
        </p:nvSpPr>
        <p:spPr>
          <a:xfrm>
            <a:off x="838200" y="1564396"/>
            <a:ext cx="10515600" cy="5012674"/>
          </a:xfrm>
        </p:spPr>
        <p:txBody>
          <a:bodyPr/>
          <a:lstStyle/>
          <a:p>
            <a:r>
              <a:rPr lang="en-US" dirty="0"/>
              <a:t>No change in policy – no universal screening – offer screening or testing for clinical indications only.</a:t>
            </a:r>
          </a:p>
          <a:p>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During acute HCV infection, antibody becomes detectable at 8–11 weeks.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HCV RNA testing is recommended for the diagnosis of current HCV infection among people who might have been exposed to HCV within the past 6 months, regardless of HCV antibody result. HCV RNA becomes detectable approximately 1 – 2 weeks after infection with HCV. </a:t>
            </a:r>
          </a:p>
          <a:p>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Both laboratory and POC tests for HCV antibody and HCV RNA are currently available.                                                                        </a:t>
            </a:r>
            <a:r>
              <a:rPr lang="en-US" b="1" dirty="0">
                <a:solidFill>
                  <a:srgbClr val="0000FF"/>
                </a:solidFill>
              </a:rPr>
              <a:t>CDC</a:t>
            </a:r>
          </a:p>
        </p:txBody>
      </p:sp>
    </p:spTree>
    <p:extLst>
      <p:ext uri="{BB962C8B-B14F-4D97-AF65-F5344CB8AC3E}">
        <p14:creationId xmlns:p14="http://schemas.microsoft.com/office/powerpoint/2010/main" val="141963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676A0-23FF-F8B8-D526-DC8DF6C0E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419FD-895B-763D-005B-539CE5B9CDC9}"/>
              </a:ext>
            </a:extLst>
          </p:cNvPr>
          <p:cNvSpPr>
            <a:spLocks noGrp="1"/>
          </p:cNvSpPr>
          <p:nvPr>
            <p:ph type="title"/>
          </p:nvPr>
        </p:nvSpPr>
        <p:spPr/>
        <p:txBody>
          <a:bodyPr/>
          <a:lstStyle/>
          <a:p>
            <a:r>
              <a:rPr lang="en-US" sz="4000" dirty="0">
                <a:solidFill>
                  <a:srgbClr val="C00000"/>
                </a:solidFill>
              </a:rPr>
              <a:t>Indications to screen for hepatitis C infection </a:t>
            </a:r>
          </a:p>
        </p:txBody>
      </p:sp>
      <p:sp>
        <p:nvSpPr>
          <p:cNvPr id="3" name="Content Placeholder 2">
            <a:extLst>
              <a:ext uri="{FF2B5EF4-FFF2-40B4-BE49-F238E27FC236}">
                <a16:creationId xmlns:a16="http://schemas.microsoft.com/office/drawing/2014/main" id="{E983C1AE-12AC-248C-BEBF-3485C310959A}"/>
              </a:ext>
            </a:extLst>
          </p:cNvPr>
          <p:cNvSpPr>
            <a:spLocks noGrp="1"/>
          </p:cNvSpPr>
          <p:nvPr>
            <p:ph idx="1"/>
          </p:nvPr>
        </p:nvSpPr>
        <p:spPr>
          <a:xfrm>
            <a:off x="838200" y="1564395"/>
            <a:ext cx="10515600" cy="5133859"/>
          </a:xfrm>
        </p:spPr>
        <p:txBody>
          <a:bodyPr/>
          <a:lstStyle/>
          <a:p>
            <a:pPr algn="l">
              <a:buFont typeface="Arial" panose="020B0604020202020204" pitchFamily="34" charset="0"/>
              <a:buChar char="•"/>
            </a:pPr>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People who currently or have previously injected drugs and shared needles, syringes, or other drug preparation equipment.</a:t>
            </a:r>
          </a:p>
          <a:p>
            <a:pPr algn="l">
              <a:buFont typeface="Arial" panose="020B0604020202020204" pitchFamily="34" charset="0"/>
              <a:buChar char="•"/>
            </a:pPr>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People with human immunodeficiency virus (HIV) infection.</a:t>
            </a:r>
          </a:p>
          <a:p>
            <a:pPr algn="l">
              <a:buFont typeface="Arial" panose="020B0604020202020204" pitchFamily="34" charset="0"/>
              <a:buChar char="•"/>
            </a:pPr>
            <a:r>
              <a:rPr lang="en-US" b="0" i="0" dirty="0">
                <a:solidFill>
                  <a:srgbClr val="1C1D1F"/>
                </a:solidFill>
                <a:effectLst/>
                <a:latin typeface="Calibri" panose="020F0502020204030204" pitchFamily="34" charset="0"/>
                <a:ea typeface="Calibri" panose="020F0502020204030204" pitchFamily="34" charset="0"/>
                <a:cs typeface="Calibri" panose="020F0502020204030204" pitchFamily="34" charset="0"/>
              </a:rPr>
              <a:t>People with selected medical conditions, including people who have ever received maintenance hemodialysis and persons with persistently abnormal alanine aminotransferase (ALT) levels.</a:t>
            </a:r>
          </a:p>
          <a:p>
            <a:pPr algn="l">
              <a:buFont typeface="Arial" panose="020B0604020202020204" pitchFamily="34" charset="0"/>
              <a:buChar char="•"/>
            </a:pPr>
            <a:r>
              <a:rPr lang="en-US" b="0" i="0" dirty="0">
                <a:solidFill>
                  <a:srgbClr val="1C1D1F"/>
                </a:solidFill>
                <a:effectLst/>
                <a:latin typeface="Nunito" pitchFamily="2" charset="0"/>
              </a:rPr>
              <a:t>Health care, emergency medical, and public safety personnel after needle sticks, sharps, or mucosal exposures to HCV-positive blood.</a:t>
            </a:r>
          </a:p>
          <a:p>
            <a:pPr algn="l">
              <a:buFont typeface="Arial" panose="020B0604020202020204" pitchFamily="34" charset="0"/>
              <a:buChar char="•"/>
            </a:pPr>
            <a:r>
              <a:rPr lang="en-US" b="0" i="0" dirty="0">
                <a:solidFill>
                  <a:srgbClr val="1C1D1F"/>
                </a:solidFill>
                <a:effectLst/>
                <a:latin typeface="Nunito" pitchFamily="2" charset="0"/>
              </a:rPr>
              <a:t>Infants born to people with known hepatitis C.</a:t>
            </a:r>
          </a:p>
          <a:p>
            <a:pPr marL="50800" indent="0">
              <a:buNone/>
            </a:pPr>
            <a:r>
              <a:rPr lang="en-US" b="1" dirty="0">
                <a:solidFill>
                  <a:srgbClr val="0000FF"/>
                </a:solidFill>
              </a:rPr>
              <a:t>										CDC											</a:t>
            </a:r>
          </a:p>
          <a:p>
            <a:pPr marL="50800" indent="0">
              <a:buNone/>
            </a:pPr>
            <a:endParaRPr lang="en-US" b="1" dirty="0">
              <a:solidFill>
                <a:srgbClr val="0000FF"/>
              </a:solidFill>
            </a:endParaRPr>
          </a:p>
          <a:p>
            <a:pPr marL="50800" indent="0">
              <a:buNone/>
            </a:pPr>
            <a:endParaRPr lang="en-US" b="1" dirty="0">
              <a:solidFill>
                <a:srgbClr val="0000FF"/>
              </a:solidFill>
            </a:endParaRPr>
          </a:p>
          <a:p>
            <a:pPr marL="50800" indent="0">
              <a:buNone/>
            </a:pPr>
            <a:endParaRPr lang="en-US" b="1" dirty="0">
              <a:solidFill>
                <a:srgbClr val="0000FF"/>
              </a:solidFill>
            </a:endParaRPr>
          </a:p>
          <a:p>
            <a:pPr marL="50800" indent="0">
              <a:buNone/>
            </a:pPr>
            <a:endParaRPr lang="en-US" b="1" dirty="0">
              <a:solidFill>
                <a:srgbClr val="0000FF"/>
              </a:solidFill>
            </a:endParaRPr>
          </a:p>
          <a:p>
            <a:pPr marL="50800" indent="0">
              <a:buNone/>
            </a:pPr>
            <a:endParaRPr lang="en-US" b="1" dirty="0">
              <a:solidFill>
                <a:srgbClr val="0000FF"/>
              </a:solidFill>
            </a:endParaRPr>
          </a:p>
          <a:p>
            <a:pPr marL="50800" indent="0">
              <a:buNone/>
            </a:pPr>
            <a:r>
              <a:rPr lang="en-US" b="1" dirty="0">
                <a:solidFill>
                  <a:srgbClr val="0000FF"/>
                </a:solidFill>
              </a:rPr>
              <a:t>										</a:t>
            </a:r>
          </a:p>
        </p:txBody>
      </p:sp>
    </p:spTree>
    <p:extLst>
      <p:ext uri="{BB962C8B-B14F-4D97-AF65-F5344CB8AC3E}">
        <p14:creationId xmlns:p14="http://schemas.microsoft.com/office/powerpoint/2010/main" val="4111595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XRUYQT3274NZ-681238054-2182</_dlc_DocId>
    <_dlc_DocIdUrl xmlns="b22f8f74-215c-4154-9939-bd29e4e8980e">
      <Url>https://supportservices.jobcorps.gov/health/_layouts/15/DocIdRedir.aspx?ID=XRUYQT3274NZ-681238054-2182</Url>
      <Description>XRUYQT3274NZ-681238054-2182</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DEA270F-03E6-4A0E-B8F5-A9A913140F02}"/>
</file>

<file path=customXml/itemProps2.xml><?xml version="1.0" encoding="utf-8"?>
<ds:datastoreItem xmlns:ds="http://schemas.openxmlformats.org/officeDocument/2006/customXml" ds:itemID="{F5369374-879C-4741-8C88-10D23FBCFA8C}"/>
</file>

<file path=customXml/itemProps3.xml><?xml version="1.0" encoding="utf-8"?>
<ds:datastoreItem xmlns:ds="http://schemas.openxmlformats.org/officeDocument/2006/customXml" ds:itemID="{D3025915-2EBE-4DA5-8A46-CAC3A878CCC1}"/>
</file>

<file path=customXml/itemProps4.xml><?xml version="1.0" encoding="utf-8"?>
<ds:datastoreItem xmlns:ds="http://schemas.openxmlformats.org/officeDocument/2006/customXml" ds:itemID="{37E93564-197B-4E3E-B116-6A4AD873E4AB}"/>
</file>

<file path=docProps/app.xml><?xml version="1.0" encoding="utf-8"?>
<Properties xmlns="http://schemas.openxmlformats.org/officeDocument/2006/extended-properties" xmlns:vt="http://schemas.openxmlformats.org/officeDocument/2006/docPropsVTypes">
  <TotalTime>41383</TotalTime>
  <Words>1115</Words>
  <Application>Microsoft Office PowerPoint</Application>
  <PresentationFormat>Widescreen</PresentationFormat>
  <Paragraphs>146</Paragraphs>
  <Slides>26</Slides>
  <Notes>16</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40" baseType="lpstr">
      <vt:lpstr>Aptos</vt:lpstr>
      <vt:lpstr>Arial</vt:lpstr>
      <vt:lpstr>Calibri</vt:lpstr>
      <vt:lpstr>Calibri Light</vt:lpstr>
      <vt:lpstr>Lucida Calligraphy</vt:lpstr>
      <vt:lpstr>Myriad Web Pro</vt:lpstr>
      <vt:lpstr>Nunito</vt:lpstr>
      <vt:lpstr>Wingdings</vt:lpstr>
      <vt:lpstr>1_Office Theme</vt:lpstr>
      <vt:lpstr>6_Master</vt:lpstr>
      <vt:lpstr>3_NCIRD-2016-9b</vt:lpstr>
      <vt:lpstr>NCIRD-2016-9b</vt:lpstr>
      <vt:lpstr>7_Master</vt:lpstr>
      <vt:lpstr>think-cell Slide</vt:lpstr>
      <vt:lpstr>Job Corps Center Physician Monthly Teleconference</vt:lpstr>
      <vt:lpstr>PowerPoint Presentation</vt:lpstr>
      <vt:lpstr>PowerPoint Presentation</vt:lpstr>
      <vt:lpstr>Early winter update</vt:lpstr>
      <vt:lpstr>PowerPoint Presentation</vt:lpstr>
      <vt:lpstr>Measles outbreaks</vt:lpstr>
      <vt:lpstr>PowerPoint Presentation</vt:lpstr>
      <vt:lpstr>Screening for hepatitis C infection in Job Corps</vt:lpstr>
      <vt:lpstr>Indications to screen for hepatitis C infection </vt:lpstr>
      <vt:lpstr>PowerPoint Presentation</vt:lpstr>
      <vt:lpstr>Case presentation</vt:lpstr>
      <vt:lpstr>Cannabinoid Hyperemesis Syndrome</vt:lpstr>
      <vt:lpstr>PowerPoint Presentation</vt:lpstr>
      <vt:lpstr>PowerPoint Presentation</vt:lpstr>
      <vt:lpstr>     Mayo Clinic case series</vt:lpstr>
      <vt:lpstr>PowerPoint Presentation</vt:lpstr>
      <vt:lpstr>Proposed mechanism</vt:lpstr>
      <vt:lpstr>Proposed diagnostic criteria</vt:lpstr>
      <vt:lpstr>Treatment of cannabinoid hyperemesis syndrome</vt:lpstr>
      <vt:lpstr>PowerPoint Presentation</vt:lpstr>
      <vt:lpstr>PowerPoint Presentation</vt:lpstr>
      <vt:lpstr>PowerPoint Presentation</vt:lpstr>
      <vt:lpstr>Smoking cessation</vt:lpstr>
      <vt:lpstr>Open Forum</vt:lpstr>
      <vt:lpstr>                              Regional Medical Specialists Contact us with policy or clinical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608</cp:revision>
  <dcterms:created xsi:type="dcterms:W3CDTF">2021-01-27T15:35:33Z</dcterms:created>
  <dcterms:modified xsi:type="dcterms:W3CDTF">2024-12-04T19:08:38Z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739454bc-c03f-4a68-a78e-dfb42a6cfa50</vt:lpwstr>
  </property>
</Properties>
</file>