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wmf" ContentType="image/x-wmf"/>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4.xml" ContentType="application/vnd.openxmlformats-officedocument.presentationml.slideLayout+xml"/>
  <Override PartName="/ppt/theme/theme7.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ppt/tags/tag2.xml" ContentType="application/vnd.openxmlformats-officedocument.presentationml.tags+xml"/>
  <Override PartName="/ppt/tags/tag1.xml" ContentType="application/vnd.openxmlformats-officedocument.presentationml.tag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75" r:id="rId3"/>
    <p:sldMasterId id="2147483677" r:id="rId4"/>
    <p:sldMasterId id="2147483679" r:id="rId5"/>
    <p:sldMasterId id="2147483682" r:id="rId6"/>
  </p:sldMasterIdLst>
  <p:notesMasterIdLst>
    <p:notesMasterId r:id="rId39"/>
  </p:notesMasterIdLst>
  <p:sldIdLst>
    <p:sldId id="261" r:id="rId7"/>
    <p:sldId id="325" r:id="rId8"/>
    <p:sldId id="328" r:id="rId9"/>
    <p:sldId id="327" r:id="rId10"/>
    <p:sldId id="346" r:id="rId11"/>
    <p:sldId id="326" r:id="rId12"/>
    <p:sldId id="329" r:id="rId13"/>
    <p:sldId id="330" r:id="rId14"/>
    <p:sldId id="332" r:id="rId15"/>
    <p:sldId id="333" r:id="rId16"/>
    <p:sldId id="331" r:id="rId17"/>
    <p:sldId id="336" r:id="rId18"/>
    <p:sldId id="338" r:id="rId19"/>
    <p:sldId id="337" r:id="rId20"/>
    <p:sldId id="349" r:id="rId21"/>
    <p:sldId id="343" r:id="rId22"/>
    <p:sldId id="344" r:id="rId23"/>
    <p:sldId id="350" r:id="rId24"/>
    <p:sldId id="351" r:id="rId25"/>
    <p:sldId id="348" r:id="rId26"/>
    <p:sldId id="290" r:id="rId27"/>
    <p:sldId id="335" r:id="rId28"/>
    <p:sldId id="339" r:id="rId29"/>
    <p:sldId id="257" r:id="rId30"/>
    <p:sldId id="340" r:id="rId31"/>
    <p:sldId id="342" r:id="rId32"/>
    <p:sldId id="345" r:id="rId33"/>
    <p:sldId id="341" r:id="rId34"/>
    <p:sldId id="347" r:id="rId35"/>
    <p:sldId id="280" r:id="rId36"/>
    <p:sldId id="270" r:id="rId37"/>
    <p:sldId id="334"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D1499C2-C762-44F6-ABD4-DAA0B44E2C7A}">
          <p14:sldIdLst>
            <p14:sldId id="261"/>
            <p14:sldId id="325"/>
            <p14:sldId id="328"/>
            <p14:sldId id="327"/>
            <p14:sldId id="346"/>
            <p14:sldId id="326"/>
            <p14:sldId id="329"/>
            <p14:sldId id="330"/>
            <p14:sldId id="332"/>
            <p14:sldId id="333"/>
            <p14:sldId id="331"/>
            <p14:sldId id="336"/>
            <p14:sldId id="338"/>
            <p14:sldId id="337"/>
            <p14:sldId id="349"/>
            <p14:sldId id="343"/>
            <p14:sldId id="344"/>
            <p14:sldId id="350"/>
            <p14:sldId id="351"/>
            <p14:sldId id="348"/>
            <p14:sldId id="290"/>
            <p14:sldId id="335"/>
            <p14:sldId id="339"/>
            <p14:sldId id="257"/>
            <p14:sldId id="340"/>
            <p14:sldId id="342"/>
            <p14:sldId id="345"/>
            <p14:sldId id="341"/>
            <p14:sldId id="347"/>
            <p14:sldId id="280"/>
            <p14:sldId id="270"/>
            <p14:sldId id="33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333FF"/>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63" autoAdjust="0"/>
    <p:restoredTop sz="94607" autoAdjust="0"/>
  </p:normalViewPr>
  <p:slideViewPr>
    <p:cSldViewPr snapToGrid="0">
      <p:cViewPr varScale="1">
        <p:scale>
          <a:sx n="101" d="100"/>
          <a:sy n="101" d="100"/>
        </p:scale>
        <p:origin x="612" y="102"/>
      </p:cViewPr>
      <p:guideLst/>
    </p:cSldViewPr>
  </p:slideViewPr>
  <p:notesTextViewPr>
    <p:cViewPr>
      <p:scale>
        <a:sx n="1" d="1"/>
        <a:sy n="1" d="1"/>
      </p:scale>
      <p:origin x="0" y="0"/>
    </p:cViewPr>
  </p:notesTextViewPr>
  <p:sorterViewPr>
    <p:cViewPr varScale="1">
      <p:scale>
        <a:sx n="100" d="100"/>
        <a:sy n="100" d="100"/>
      </p:scale>
      <p:origin x="0" y="-229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notesMaster" Target="notesMasters/notesMaster1.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heme" Target="theme/theme1.xml"/><Relationship Id="rId47" Type="http://schemas.openxmlformats.org/officeDocument/2006/relationships/customXml" Target="../customXml/item4.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presProps" Target="presProps.xml"/><Relationship Id="rId45" Type="http://schemas.openxmlformats.org/officeDocument/2006/relationships/customXml" Target="../customXml/item2.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customXml" Target="../customXml/item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customXml" Target="../customXml/item3.xml"/><Relationship Id="rId20" Type="http://schemas.openxmlformats.org/officeDocument/2006/relationships/slide" Target="slides/slide14.xml"/><Relationship Id="rId4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C04F54-F98E-43EC-8676-41DB66235A40}" type="datetimeFigureOut">
              <a:rPr lang="en-US" smtClean="0"/>
              <a:t>2/28/2024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4D3DB7-ABF3-401D-AF1F-9727A735F494}" type="slidenum">
              <a:rPr lang="en-US" smtClean="0"/>
              <a:t>‹#›</a:t>
            </a:fld>
            <a:endParaRPr lang="en-US" dirty="0"/>
          </a:p>
        </p:txBody>
      </p:sp>
    </p:spTree>
    <p:extLst>
      <p:ext uri="{BB962C8B-B14F-4D97-AF65-F5344CB8AC3E}">
        <p14:creationId xmlns:p14="http://schemas.microsoft.com/office/powerpoint/2010/main" val="1228799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72313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FB95D8-32F6-4251-B6DD-11C28173D8A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86046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FB95D8-32F6-4251-B6DD-11C28173D8A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04748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4" name="Google Shape;17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79861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fld id="{D123054E-7245-4C0F-A7DE-0CAAD8076BF3}" type="datetime1">
              <a:rPr kumimoji="0" lang="en-US" sz="1200" b="0" i="0" u="none" strike="noStrike" kern="0" cap="none" spc="0" normalizeH="0" baseline="0" noProof="0" smtClean="0">
                <a:ln>
                  <a:noFill/>
                </a:ln>
                <a:solidFill>
                  <a:srgbClr val="888888"/>
                </a:solidFill>
                <a:effectLst/>
                <a:uLnTx/>
                <a:uFillTx/>
                <a:latin typeface="Calibri"/>
                <a:cs typeface="Calibri"/>
                <a:sym typeface="Calibri"/>
              </a:rPr>
              <a:t>2/28/2024</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dirty="0">
                <a:ln>
                  <a:noFill/>
                </a:ln>
                <a:solidFill>
                  <a:srgbClr val="888888"/>
                </a:solidFill>
                <a:effectLst/>
                <a:uLnTx/>
                <a:uFillTx/>
                <a:latin typeface="Calibri"/>
                <a:cs typeface="Calibri"/>
                <a:sym typeface="Calibri"/>
              </a:rPr>
              <a:t>9/21/2021</a:t>
            </a:r>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2119468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A7B9DEF6-7978-E042-A0A1-33F25AC493C0}" type="datetimeFigureOut">
              <a:rPr lang="en-US" smtClean="0"/>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2F4E8-48B0-FE42-82AF-298EC18CB6D7}" type="slidenum">
              <a:rPr lang="en-US" smtClean="0"/>
              <a:t>‹#›</a:t>
            </a:fld>
            <a:endParaRPr lang="en-US"/>
          </a:p>
        </p:txBody>
      </p:sp>
    </p:spTree>
    <p:extLst>
      <p:ext uri="{BB962C8B-B14F-4D97-AF65-F5344CB8AC3E}">
        <p14:creationId xmlns:p14="http://schemas.microsoft.com/office/powerpoint/2010/main" val="3403155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02ABB-5A6A-31F7-49C6-C8A5DA6815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0DE261-1FF4-EFC9-08D1-B8046729822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A208F8F-3EED-FD51-6AED-6BF61C77176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7481356-F1CA-D8AD-A767-5476E3913907}"/>
              </a:ext>
            </a:extLst>
          </p:cNvPr>
          <p:cNvSpPr>
            <a:spLocks noGrp="1"/>
          </p:cNvSpPr>
          <p:nvPr>
            <p:ph type="dt" sz="half" idx="10"/>
          </p:nvPr>
        </p:nvSpPr>
        <p:spPr/>
        <p:txBody>
          <a:bodyPr/>
          <a:lstStyle/>
          <a:p>
            <a:fld id="{0044EA8D-F83D-4DE9-875A-4EA948E8749E}" type="datetimeFigureOut">
              <a:rPr lang="en-US" smtClean="0"/>
              <a:t>2/28/2024</a:t>
            </a:fld>
            <a:endParaRPr lang="en-US"/>
          </a:p>
        </p:txBody>
      </p:sp>
      <p:sp>
        <p:nvSpPr>
          <p:cNvPr id="6" name="Footer Placeholder 5">
            <a:extLst>
              <a:ext uri="{FF2B5EF4-FFF2-40B4-BE49-F238E27FC236}">
                <a16:creationId xmlns:a16="http://schemas.microsoft.com/office/drawing/2014/main" id="{63CA26D7-5D27-3659-837E-1B907559C3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6E09F7-689B-E4B9-3E4F-DB05397EC866}"/>
              </a:ext>
            </a:extLst>
          </p:cNvPr>
          <p:cNvSpPr>
            <a:spLocks noGrp="1"/>
          </p:cNvSpPr>
          <p:nvPr>
            <p:ph type="sldNum" sz="quarter" idx="12"/>
          </p:nvPr>
        </p:nvSpPr>
        <p:spPr/>
        <p:txBody>
          <a:bodyPr/>
          <a:lstStyle/>
          <a:p>
            <a:fld id="{5BEBC4B2-832B-4CC2-8660-4F0D453DD48E}" type="slidenum">
              <a:rPr lang="en-US" smtClean="0"/>
              <a:t>‹#›</a:t>
            </a:fld>
            <a:endParaRPr lang="en-US"/>
          </a:p>
        </p:txBody>
      </p:sp>
    </p:spTree>
    <p:extLst>
      <p:ext uri="{BB962C8B-B14F-4D97-AF65-F5344CB8AC3E}">
        <p14:creationId xmlns:p14="http://schemas.microsoft.com/office/powerpoint/2010/main" val="2584422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C49BDE-E7B2-274B-981F-3ECE8D7E15AA}"/>
              </a:ext>
            </a:extLst>
          </p:cNvPr>
          <p:cNvSpPr/>
          <p:nvPr userDrawn="1"/>
        </p:nvSpPr>
        <p:spPr>
          <a:xfrm>
            <a:off x="0" y="0"/>
            <a:ext cx="12192000" cy="6858000"/>
          </a:xfrm>
          <a:prstGeom prst="rect">
            <a:avLst/>
          </a:prstGeom>
          <a:solidFill>
            <a:srgbClr val="2440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fld id="{D488CBA6-6A9E-4C95-8616-2E467D3051D0}" type="slidenum">
              <a:rPr lang="en-US" smtClean="0">
                <a:solidFill>
                  <a:prstClr val="black">
                    <a:tint val="75000"/>
                  </a:prstClr>
                </a:solidFill>
              </a:rPr>
              <a:pPr/>
              <a:t>‹#›</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3" name="Date Placeholder 2"/>
          <p:cNvSpPr>
            <a:spLocks noGrp="1"/>
          </p:cNvSpPr>
          <p:nvPr>
            <p:ph type="dt" sz="half" idx="10"/>
          </p:nvPr>
        </p:nvSpPr>
        <p:spPr/>
        <p:txBody>
          <a:bodyPr/>
          <a:lstStyle/>
          <a:p>
            <a:fld id="{DE6479AB-C233-411B-A5E3-7BC4966E8A5C}" type="datetimeFigureOut">
              <a:rPr lang="en-US" smtClean="0">
                <a:solidFill>
                  <a:prstClr val="black">
                    <a:tint val="75000"/>
                  </a:prstClr>
                </a:solidFill>
              </a:rPr>
              <a:pPr/>
              <a:t>2/28/2024</a:t>
            </a:fld>
            <a:endParaRPr lang="en-US">
              <a:solidFill>
                <a:prstClr val="black">
                  <a:tint val="75000"/>
                </a:prstClr>
              </a:solidFill>
            </a:endParaRPr>
          </a:p>
        </p:txBody>
      </p:sp>
      <p:sp>
        <p:nvSpPr>
          <p:cNvPr id="2" name="Title 1"/>
          <p:cNvSpPr>
            <a:spLocks noGrp="1"/>
          </p:cNvSpPr>
          <p:nvPr>
            <p:ph type="title"/>
          </p:nvPr>
        </p:nvSpPr>
        <p:spPr/>
        <p:txBody>
          <a:bodyPr/>
          <a:lstStyle/>
          <a:p>
            <a:r>
              <a:rPr lang="en-US" dirty="0"/>
              <a:t>Click to edit Master title style</a:t>
            </a:r>
          </a:p>
        </p:txBody>
      </p:sp>
      <p:pic>
        <p:nvPicPr>
          <p:cNvPr id="9" name="Picture 8">
            <a:extLst>
              <a:ext uri="{FF2B5EF4-FFF2-40B4-BE49-F238E27FC236}">
                <a16:creationId xmlns:a16="http://schemas.microsoft.com/office/drawing/2014/main" id="{D0D7006E-2A4A-3745-8EAC-D216C9C2948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78754" y="6091354"/>
            <a:ext cx="2657821" cy="630122"/>
          </a:xfrm>
          <a:prstGeom prst="rect">
            <a:avLst/>
          </a:prstGeom>
        </p:spPr>
      </p:pic>
    </p:spTree>
    <p:extLst>
      <p:ext uri="{BB962C8B-B14F-4D97-AF65-F5344CB8AC3E}">
        <p14:creationId xmlns:p14="http://schemas.microsoft.com/office/powerpoint/2010/main" val="3000251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0C1DDEC-9161-534A-B683-8EE7BBE13278}"/>
              </a:ext>
            </a:extLst>
          </p:cNvPr>
          <p:cNvSpPr/>
          <p:nvPr userDrawn="1"/>
        </p:nvSpPr>
        <p:spPr>
          <a:xfrm>
            <a:off x="0" y="0"/>
            <a:ext cx="12192000" cy="6858000"/>
          </a:xfrm>
          <a:prstGeom prst="rect">
            <a:avLst/>
          </a:prstGeom>
          <a:solidFill>
            <a:srgbClr val="2440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6479AB-C233-411B-A5E3-7BC4966E8A5C}"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488CBA6-6A9E-4C95-8616-2E467D3051D0}" type="slidenum">
              <a:rPr lang="en-US" smtClean="0">
                <a:solidFill>
                  <a:prstClr val="black">
                    <a:tint val="75000"/>
                  </a:prstClr>
                </a:solidFill>
              </a:rPr>
              <a:pPr/>
              <a:t>‹#›</a:t>
            </a:fld>
            <a:endParaRPr lang="en-US">
              <a:solidFill>
                <a:prstClr val="black">
                  <a:tint val="75000"/>
                </a:prstClr>
              </a:solidFill>
            </a:endParaRPr>
          </a:p>
        </p:txBody>
      </p:sp>
      <p:pic>
        <p:nvPicPr>
          <p:cNvPr id="8" name="Picture 7">
            <a:extLst>
              <a:ext uri="{FF2B5EF4-FFF2-40B4-BE49-F238E27FC236}">
                <a16:creationId xmlns:a16="http://schemas.microsoft.com/office/drawing/2014/main" id="{55C05780-7E01-1546-9AE3-978F0C8FF10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78754" y="6091354"/>
            <a:ext cx="2657821" cy="630122"/>
          </a:xfrm>
          <a:prstGeom prst="rect">
            <a:avLst/>
          </a:prstGeom>
        </p:spPr>
      </p:pic>
    </p:spTree>
    <p:extLst>
      <p:ext uri="{BB962C8B-B14F-4D97-AF65-F5344CB8AC3E}">
        <p14:creationId xmlns:p14="http://schemas.microsoft.com/office/powerpoint/2010/main" val="37466489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tags" Target="../tags/tag1.xml"/><Relationship Id="rId1" Type="http://schemas.openxmlformats.org/officeDocument/2006/relationships/theme" Target="../theme/theme2.xml"/><Relationship Id="rId4"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tags" Target="../tags/tag2.xml"/><Relationship Id="rId1" Type="http://schemas.openxmlformats.org/officeDocument/2006/relationships/theme" Target="../theme/theme5.xml"/><Relationship Id="rId4" Type="http://schemas.openxmlformats.org/officeDocument/2006/relationships/image" Target="../media/image1.emf"/></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fld id="{C59EA794-B7BB-4416-B3BA-38E42D8F09AA}" type="datetime1">
              <a:rPr lang="en-US" smtClean="0"/>
              <a:t>2/28/2024</a:t>
            </a:fld>
            <a:endParaRPr dirty="0"/>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r>
              <a:rPr lang="en-US" dirty="0"/>
              <a:t>9/21/2021</a:t>
            </a:r>
            <a:endParaRPr dirty="0"/>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389679805"/>
      </p:ext>
    </p:extLst>
  </p:cSld>
  <p:clrMap bg1="lt1" tx1="dk1" bg2="dk2" tx2="lt2" accent1="accent1" accent2="accent2" accent3="accent3" accent4="accent4" accent5="accent5" accent6="accent6" hlink="hlink" folHlink="folHlink"/>
  <p:sldLayoutIdLst>
    <p:sldLayoutId id="2147483665" r:id="rId1"/>
    <p:sldLayoutId id="2147483680" r:id="rId2"/>
    <p:sldLayoutId id="214748368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A7D84E0-25D1-4ACF-96C4-492F47500205}"/>
              </a:ext>
            </a:extLst>
          </p:cNvPr>
          <p:cNvGraphicFramePr>
            <a:graphicFrameLocks noChangeAspect="1"/>
          </p:cNvGraphicFramePr>
          <p:nvPr userDrawn="1">
            <p:custDataLst>
              <p:tags r:id="rId2"/>
            </p:custDataLst>
            <p:extLst>
              <p:ext uri="{D42A27DB-BD31-4B8C-83A1-F6EECF244321}">
                <p14:modId xmlns:p14="http://schemas.microsoft.com/office/powerpoint/2010/main" val="15231772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2" name="Object 1" hidden="1">
                        <a:extLst>
                          <a:ext uri="{FF2B5EF4-FFF2-40B4-BE49-F238E27FC236}">
                            <a16:creationId xmlns:a16="http://schemas.microsoft.com/office/drawing/2014/main" id="{7A7D84E0-25D1-4ACF-96C4-492F4750020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996632583"/>
      </p:ext>
    </p:extLst>
  </p:cSld>
  <p:clrMap bg1="lt1" tx1="dk1" bg2="lt2" tx2="dk2" accent1="accent1" accent2="accent2" accent3="accent3" accent4="accent4" accent5="accent5" accent6="accent6" hlink="hlink" folHlink="folHlink"/>
  <p:hf sldNum="0"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2D2D2D"/>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2D2D2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2D2D2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2D2D2D"/>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2D2D2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09600" y="1554480"/>
            <a:ext cx="10972800" cy="4591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a:p>
            <a:pPr lvl="5"/>
            <a:r>
              <a:rPr lang="en-US" altLang="en-US"/>
              <a:t>Sixth level</a:t>
            </a:r>
          </a:p>
          <a:p>
            <a:pPr lvl="6"/>
            <a:r>
              <a:rPr lang="en-US" altLang="en-US"/>
              <a:t>Seventh level</a:t>
            </a:r>
          </a:p>
          <a:p>
            <a:pPr lvl="7"/>
            <a:r>
              <a:rPr lang="en-US" altLang="en-US"/>
              <a:t>Eighth level</a:t>
            </a:r>
          </a:p>
          <a:p>
            <a:pPr lvl="8"/>
            <a:r>
              <a:rPr lang="en-US" altLang="en-US"/>
              <a:t>Ninth level</a:t>
            </a:r>
          </a:p>
          <a:p>
            <a:pPr lvl="8"/>
            <a:r>
              <a:rPr lang="en-US" altLang="en-US"/>
              <a:t>Tenth level</a:t>
            </a:r>
          </a:p>
        </p:txBody>
      </p:sp>
      <p:sp>
        <p:nvSpPr>
          <p:cNvPr id="2" name="Title Placeholder 1"/>
          <p:cNvSpPr>
            <a:spLocks noGrp="1"/>
          </p:cNvSpPr>
          <p:nvPr>
            <p:ph type="title"/>
          </p:nvPr>
        </p:nvSpPr>
        <p:spPr>
          <a:xfrm>
            <a:off x="609600" y="274320"/>
            <a:ext cx="10972800" cy="1188720"/>
          </a:xfrm>
          <a:prstGeom prst="rect">
            <a:avLst/>
          </a:prstGeom>
        </p:spPr>
        <p:txBody>
          <a:bodyPr vert="horz" lIns="91440" tIns="45720" rIns="91440" bIns="45720" rtlCol="0" anchor="t" anchorCtr="0">
            <a:normAutofit/>
          </a:bodyPr>
          <a:lstStyle/>
          <a:p>
            <a:r>
              <a:rPr lang="en-US"/>
              <a:t>Click to edit Master title style</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89544"/>
          <a:stretch/>
        </p:blipFill>
        <p:spPr>
          <a:xfrm>
            <a:off x="0" y="6707587"/>
            <a:ext cx="12192000" cy="150413"/>
          </a:xfrm>
          <a:prstGeom prst="rect">
            <a:avLst/>
          </a:prstGeom>
        </p:spPr>
      </p:pic>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89544"/>
          <a:stretch/>
        </p:blipFill>
        <p:spPr>
          <a:xfrm>
            <a:off x="0" y="6707587"/>
            <a:ext cx="12192000" cy="150413"/>
          </a:xfrm>
          <a:prstGeom prst="rect">
            <a:avLst/>
          </a:prstGeom>
        </p:spPr>
      </p:pic>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89544"/>
          <a:stretch/>
        </p:blipFill>
        <p:spPr>
          <a:xfrm>
            <a:off x="0" y="6707587"/>
            <a:ext cx="12192000" cy="150413"/>
          </a:xfrm>
          <a:prstGeom prst="rect">
            <a:avLst/>
          </a:prstGeom>
        </p:spPr>
      </p:pic>
    </p:spTree>
    <p:extLst>
      <p:ext uri="{BB962C8B-B14F-4D97-AF65-F5344CB8AC3E}">
        <p14:creationId xmlns:p14="http://schemas.microsoft.com/office/powerpoint/2010/main" val="2127578950"/>
      </p:ext>
    </p:extLst>
  </p:cSld>
  <p:clrMap bg1="lt1" tx1="dk1" bg2="lt2" tx2="dk2" accent1="accent1" accent2="accent2" accent3="accent3" accent4="accent4" accent5="accent5" accent6="accent6" hlink="hlink" folHlink="folHlink"/>
  <p:hf sldNum="0" hdr="0" ftr="0" dt="0"/>
  <p:txStyles>
    <p:titleStyle>
      <a:lvl1pPr algn="l" rtl="0" eaLnBrk="1" fontAlgn="base" hangingPunct="1">
        <a:spcBef>
          <a:spcPct val="0"/>
        </a:spcBef>
        <a:spcAft>
          <a:spcPct val="0"/>
        </a:spcAft>
        <a:defRPr sz="3800" b="1" kern="1200">
          <a:solidFill>
            <a:schemeClr val="tx1"/>
          </a:solidFill>
          <a:latin typeface="+mj-lt"/>
          <a:ea typeface="+mj-ea"/>
          <a:cs typeface="+mj-cs"/>
        </a:defRPr>
      </a:lvl1pPr>
      <a:lvl2pPr algn="ctr" rtl="0" eaLnBrk="1" fontAlgn="base" hangingPunct="1">
        <a:spcBef>
          <a:spcPct val="0"/>
        </a:spcBef>
        <a:spcAft>
          <a:spcPct val="0"/>
        </a:spcAft>
        <a:defRPr sz="5867">
          <a:solidFill>
            <a:schemeClr val="tx1"/>
          </a:solidFill>
          <a:latin typeface="Myriad Web Pro" panose="020B0503030403020204" pitchFamily="34" charset="0"/>
        </a:defRPr>
      </a:lvl2pPr>
      <a:lvl3pPr algn="ctr" rtl="0" eaLnBrk="1" fontAlgn="base" hangingPunct="1">
        <a:spcBef>
          <a:spcPct val="0"/>
        </a:spcBef>
        <a:spcAft>
          <a:spcPct val="0"/>
        </a:spcAft>
        <a:defRPr sz="5867">
          <a:solidFill>
            <a:schemeClr val="tx1"/>
          </a:solidFill>
          <a:latin typeface="Myriad Web Pro" panose="020B0503030403020204" pitchFamily="34" charset="0"/>
        </a:defRPr>
      </a:lvl3pPr>
      <a:lvl4pPr algn="ctr" rtl="0" eaLnBrk="1" fontAlgn="base" hangingPunct="1">
        <a:spcBef>
          <a:spcPct val="0"/>
        </a:spcBef>
        <a:spcAft>
          <a:spcPct val="0"/>
        </a:spcAft>
        <a:defRPr sz="5867">
          <a:solidFill>
            <a:schemeClr val="tx1"/>
          </a:solidFill>
          <a:latin typeface="Myriad Web Pro" panose="020B0503030403020204" pitchFamily="34" charset="0"/>
        </a:defRPr>
      </a:lvl4pPr>
      <a:lvl5pPr algn="ctr" rtl="0" eaLnBrk="1" fontAlgn="base" hangingPunct="1">
        <a:spcBef>
          <a:spcPct val="0"/>
        </a:spcBef>
        <a:spcAft>
          <a:spcPct val="0"/>
        </a:spcAft>
        <a:defRPr sz="5867">
          <a:solidFill>
            <a:schemeClr val="tx1"/>
          </a:solidFill>
          <a:latin typeface="Myriad Web Pro" panose="020B0503030403020204" pitchFamily="34" charset="0"/>
        </a:defRPr>
      </a:lvl5pPr>
      <a:lvl6pPr marL="609585" algn="ctr" rtl="0" eaLnBrk="1" fontAlgn="base" hangingPunct="1">
        <a:spcBef>
          <a:spcPct val="0"/>
        </a:spcBef>
        <a:spcAft>
          <a:spcPct val="0"/>
        </a:spcAft>
        <a:defRPr sz="5867">
          <a:solidFill>
            <a:schemeClr val="tx1"/>
          </a:solidFill>
          <a:latin typeface="Myriad Web Pro" panose="020B0503030403020204" pitchFamily="34" charset="0"/>
        </a:defRPr>
      </a:lvl6pPr>
      <a:lvl7pPr marL="1219170" algn="ctr" rtl="0" eaLnBrk="1" fontAlgn="base" hangingPunct="1">
        <a:spcBef>
          <a:spcPct val="0"/>
        </a:spcBef>
        <a:spcAft>
          <a:spcPct val="0"/>
        </a:spcAft>
        <a:defRPr sz="5867">
          <a:solidFill>
            <a:schemeClr val="tx1"/>
          </a:solidFill>
          <a:latin typeface="Myriad Web Pro" panose="020B0503030403020204" pitchFamily="34" charset="0"/>
        </a:defRPr>
      </a:lvl7pPr>
      <a:lvl8pPr marL="1828754" algn="ctr" rtl="0" eaLnBrk="1" fontAlgn="base" hangingPunct="1">
        <a:spcBef>
          <a:spcPct val="0"/>
        </a:spcBef>
        <a:spcAft>
          <a:spcPct val="0"/>
        </a:spcAft>
        <a:defRPr sz="5867">
          <a:solidFill>
            <a:schemeClr val="tx1"/>
          </a:solidFill>
          <a:latin typeface="Myriad Web Pro" panose="020B0503030403020204" pitchFamily="34" charset="0"/>
        </a:defRPr>
      </a:lvl8pPr>
      <a:lvl9pPr marL="2438339" algn="ctr" rtl="0" eaLnBrk="1" fontAlgn="base" hangingPunct="1">
        <a:spcBef>
          <a:spcPct val="0"/>
        </a:spcBef>
        <a:spcAft>
          <a:spcPct val="0"/>
        </a:spcAft>
        <a:defRPr sz="5867">
          <a:solidFill>
            <a:schemeClr val="tx1"/>
          </a:solidFill>
          <a:latin typeface="Myriad Web Pro" panose="020B0503030403020204" pitchFamily="34" charset="0"/>
        </a:defRPr>
      </a:lvl9pPr>
    </p:titleStyle>
    <p:bodyStyle>
      <a:lvl1pPr marL="243834" indent="-243834" algn="l" rtl="0" eaLnBrk="1" fontAlgn="base" hangingPunct="1">
        <a:spcBef>
          <a:spcPts val="800"/>
        </a:spcBef>
        <a:spcAft>
          <a:spcPct val="0"/>
        </a:spcAft>
        <a:buClr>
          <a:schemeClr val="accent1"/>
        </a:buClr>
        <a:buSzPct val="100000"/>
        <a:buFont typeface="Wingdings" panose="05000000000000000000" pitchFamily="2" charset="2"/>
        <a:buChar char="§"/>
        <a:defRPr sz="2400" kern="1200">
          <a:solidFill>
            <a:schemeClr val="tx2"/>
          </a:solidFill>
          <a:latin typeface="+mn-lt"/>
          <a:ea typeface="+mn-ea"/>
          <a:cs typeface="+mn-cs"/>
        </a:defRPr>
      </a:lvl1pPr>
      <a:lvl2pPr marL="487668"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2pPr>
      <a:lvl3pPr marL="731502"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3pPr>
      <a:lvl4pPr marL="1005840"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4pPr>
      <a:lvl5pPr marL="1219170"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5pPr>
      <a:lvl6pPr marL="1417320" indent="-182880" algn="l" defTabSz="1219170" rtl="0" eaLnBrk="1" latinLnBrk="0" hangingPunct="1">
        <a:spcBef>
          <a:spcPts val="0"/>
        </a:spcBef>
        <a:buClr>
          <a:schemeClr val="accent1"/>
        </a:buClr>
        <a:buSzPct val="100000"/>
        <a:buFont typeface="Arial" pitchFamily="34" charset="0"/>
        <a:buChar char="•"/>
        <a:defRPr sz="1800" kern="1200">
          <a:solidFill>
            <a:schemeClr val="tx2"/>
          </a:solidFill>
          <a:latin typeface="+mn-lt"/>
          <a:ea typeface="+mn-ea"/>
          <a:cs typeface="+mn-cs"/>
        </a:defRPr>
      </a:lvl6pPr>
      <a:lvl7pPr marL="1645920" indent="-182880" algn="l" defTabSz="1219170" rtl="0" eaLnBrk="1" latinLnBrk="0" hangingPunct="1">
        <a:spcBef>
          <a:spcPts val="0"/>
        </a:spcBef>
        <a:buClr>
          <a:schemeClr val="accent1"/>
        </a:buClr>
        <a:buSzPct val="100000"/>
        <a:buFont typeface="Arial" pitchFamily="34" charset="0"/>
        <a:buChar char="•"/>
        <a:defRPr sz="1800" kern="1200">
          <a:solidFill>
            <a:schemeClr val="tx2"/>
          </a:solidFill>
          <a:latin typeface="+mn-lt"/>
          <a:ea typeface="+mn-ea"/>
          <a:cs typeface="+mn-cs"/>
        </a:defRPr>
      </a:lvl7pPr>
      <a:lvl8pPr marL="1828800" indent="-182880" algn="l" defTabSz="1219170" rtl="0" eaLnBrk="1" latinLnBrk="0" hangingPunct="1">
        <a:spcBef>
          <a:spcPts val="0"/>
        </a:spcBef>
        <a:buClr>
          <a:schemeClr val="accent1"/>
        </a:buClr>
        <a:buSzPct val="100000"/>
        <a:buFont typeface="Arial" pitchFamily="34" charset="0"/>
        <a:buChar char="•"/>
        <a:defRPr sz="1800" kern="1200" baseline="0">
          <a:solidFill>
            <a:schemeClr val="tx2"/>
          </a:solidFill>
          <a:latin typeface="+mn-lt"/>
          <a:ea typeface="+mn-ea"/>
          <a:cs typeface="+mn-cs"/>
        </a:defRPr>
      </a:lvl8pPr>
      <a:lvl9pPr marL="2011680" indent="-182880" algn="l" defTabSz="1219170" rtl="0" eaLnBrk="1" latinLnBrk="0" hangingPunct="1">
        <a:spcBef>
          <a:spcPts val="0"/>
        </a:spcBef>
        <a:buClr>
          <a:schemeClr val="accent1"/>
        </a:buClr>
        <a:buSzPct val="100000"/>
        <a:buFont typeface="Arial" pitchFamily="34" charset="0"/>
        <a:buChar char="•"/>
        <a:defRPr sz="1800" kern="1200" baseline="0">
          <a:solidFill>
            <a:schemeClr val="tx2"/>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09600" y="1554480"/>
            <a:ext cx="10972800" cy="4591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a:p>
            <a:pPr lvl="5"/>
            <a:r>
              <a:rPr lang="en-US" altLang="en-US"/>
              <a:t>Sixth level</a:t>
            </a:r>
          </a:p>
          <a:p>
            <a:pPr lvl="6"/>
            <a:r>
              <a:rPr lang="en-US" altLang="en-US"/>
              <a:t>Seventh level</a:t>
            </a:r>
          </a:p>
          <a:p>
            <a:pPr lvl="7"/>
            <a:r>
              <a:rPr lang="en-US" altLang="en-US"/>
              <a:t>Eighth level</a:t>
            </a:r>
          </a:p>
          <a:p>
            <a:pPr lvl="8"/>
            <a:r>
              <a:rPr lang="en-US" altLang="en-US"/>
              <a:t>Ninth level</a:t>
            </a:r>
          </a:p>
          <a:p>
            <a:pPr lvl="8"/>
            <a:r>
              <a:rPr lang="en-US" altLang="en-US"/>
              <a:t>Tenth level</a:t>
            </a:r>
          </a:p>
        </p:txBody>
      </p:sp>
      <p:sp>
        <p:nvSpPr>
          <p:cNvPr id="2" name="Title Placeholder 1"/>
          <p:cNvSpPr>
            <a:spLocks noGrp="1"/>
          </p:cNvSpPr>
          <p:nvPr>
            <p:ph type="title"/>
          </p:nvPr>
        </p:nvSpPr>
        <p:spPr>
          <a:xfrm>
            <a:off x="609600" y="274320"/>
            <a:ext cx="10972800" cy="1188720"/>
          </a:xfrm>
          <a:prstGeom prst="rect">
            <a:avLst/>
          </a:prstGeom>
        </p:spPr>
        <p:txBody>
          <a:bodyPr vert="horz" lIns="91440" tIns="45720" rIns="91440" bIns="45720" rtlCol="0" anchor="t" anchorCtr="0">
            <a:normAutofit/>
          </a:bodyPr>
          <a:lstStyle/>
          <a:p>
            <a:r>
              <a:rPr lang="en-US"/>
              <a:t>Click to edit Master title style</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89544"/>
          <a:stretch/>
        </p:blipFill>
        <p:spPr>
          <a:xfrm>
            <a:off x="0" y="6707587"/>
            <a:ext cx="12192000" cy="150413"/>
          </a:xfrm>
          <a:prstGeom prst="rect">
            <a:avLst/>
          </a:prstGeom>
        </p:spPr>
      </p:pic>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89544"/>
          <a:stretch/>
        </p:blipFill>
        <p:spPr>
          <a:xfrm>
            <a:off x="0" y="6707587"/>
            <a:ext cx="12192000" cy="150413"/>
          </a:xfrm>
          <a:prstGeom prst="rect">
            <a:avLst/>
          </a:prstGeom>
        </p:spPr>
      </p:pic>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89544"/>
          <a:stretch/>
        </p:blipFill>
        <p:spPr>
          <a:xfrm>
            <a:off x="0" y="6707587"/>
            <a:ext cx="12192000" cy="150413"/>
          </a:xfrm>
          <a:prstGeom prst="rect">
            <a:avLst/>
          </a:prstGeom>
        </p:spPr>
      </p:pic>
    </p:spTree>
    <p:extLst>
      <p:ext uri="{BB962C8B-B14F-4D97-AF65-F5344CB8AC3E}">
        <p14:creationId xmlns:p14="http://schemas.microsoft.com/office/powerpoint/2010/main" val="726914903"/>
      </p:ext>
    </p:extLst>
  </p:cSld>
  <p:clrMap bg1="lt1" tx1="dk1" bg2="lt2" tx2="dk2" accent1="accent1" accent2="accent2" accent3="accent3" accent4="accent4" accent5="accent5" accent6="accent6" hlink="hlink" folHlink="folHlink"/>
  <p:hf sldNum="0" hdr="0" ftr="0" dt="0"/>
  <p:txStyles>
    <p:titleStyle>
      <a:lvl1pPr algn="l" rtl="0" eaLnBrk="1" fontAlgn="base" hangingPunct="1">
        <a:spcBef>
          <a:spcPct val="0"/>
        </a:spcBef>
        <a:spcAft>
          <a:spcPct val="0"/>
        </a:spcAft>
        <a:defRPr sz="3800" b="1" kern="1200">
          <a:solidFill>
            <a:schemeClr val="tx1"/>
          </a:solidFill>
          <a:latin typeface="+mj-lt"/>
          <a:ea typeface="+mj-ea"/>
          <a:cs typeface="+mj-cs"/>
        </a:defRPr>
      </a:lvl1pPr>
      <a:lvl2pPr algn="ctr" rtl="0" eaLnBrk="1" fontAlgn="base" hangingPunct="1">
        <a:spcBef>
          <a:spcPct val="0"/>
        </a:spcBef>
        <a:spcAft>
          <a:spcPct val="0"/>
        </a:spcAft>
        <a:defRPr sz="5867">
          <a:solidFill>
            <a:schemeClr val="tx1"/>
          </a:solidFill>
          <a:latin typeface="Myriad Web Pro" panose="020B0503030403020204" pitchFamily="34" charset="0"/>
        </a:defRPr>
      </a:lvl2pPr>
      <a:lvl3pPr algn="ctr" rtl="0" eaLnBrk="1" fontAlgn="base" hangingPunct="1">
        <a:spcBef>
          <a:spcPct val="0"/>
        </a:spcBef>
        <a:spcAft>
          <a:spcPct val="0"/>
        </a:spcAft>
        <a:defRPr sz="5867">
          <a:solidFill>
            <a:schemeClr val="tx1"/>
          </a:solidFill>
          <a:latin typeface="Myriad Web Pro" panose="020B0503030403020204" pitchFamily="34" charset="0"/>
        </a:defRPr>
      </a:lvl3pPr>
      <a:lvl4pPr algn="ctr" rtl="0" eaLnBrk="1" fontAlgn="base" hangingPunct="1">
        <a:spcBef>
          <a:spcPct val="0"/>
        </a:spcBef>
        <a:spcAft>
          <a:spcPct val="0"/>
        </a:spcAft>
        <a:defRPr sz="5867">
          <a:solidFill>
            <a:schemeClr val="tx1"/>
          </a:solidFill>
          <a:latin typeface="Myriad Web Pro" panose="020B0503030403020204" pitchFamily="34" charset="0"/>
        </a:defRPr>
      </a:lvl4pPr>
      <a:lvl5pPr algn="ctr" rtl="0" eaLnBrk="1" fontAlgn="base" hangingPunct="1">
        <a:spcBef>
          <a:spcPct val="0"/>
        </a:spcBef>
        <a:spcAft>
          <a:spcPct val="0"/>
        </a:spcAft>
        <a:defRPr sz="5867">
          <a:solidFill>
            <a:schemeClr val="tx1"/>
          </a:solidFill>
          <a:latin typeface="Myriad Web Pro" panose="020B0503030403020204" pitchFamily="34" charset="0"/>
        </a:defRPr>
      </a:lvl5pPr>
      <a:lvl6pPr marL="609585" algn="ctr" rtl="0" eaLnBrk="1" fontAlgn="base" hangingPunct="1">
        <a:spcBef>
          <a:spcPct val="0"/>
        </a:spcBef>
        <a:spcAft>
          <a:spcPct val="0"/>
        </a:spcAft>
        <a:defRPr sz="5867">
          <a:solidFill>
            <a:schemeClr val="tx1"/>
          </a:solidFill>
          <a:latin typeface="Myriad Web Pro" panose="020B0503030403020204" pitchFamily="34" charset="0"/>
        </a:defRPr>
      </a:lvl6pPr>
      <a:lvl7pPr marL="1219170" algn="ctr" rtl="0" eaLnBrk="1" fontAlgn="base" hangingPunct="1">
        <a:spcBef>
          <a:spcPct val="0"/>
        </a:spcBef>
        <a:spcAft>
          <a:spcPct val="0"/>
        </a:spcAft>
        <a:defRPr sz="5867">
          <a:solidFill>
            <a:schemeClr val="tx1"/>
          </a:solidFill>
          <a:latin typeface="Myriad Web Pro" panose="020B0503030403020204" pitchFamily="34" charset="0"/>
        </a:defRPr>
      </a:lvl7pPr>
      <a:lvl8pPr marL="1828754" algn="ctr" rtl="0" eaLnBrk="1" fontAlgn="base" hangingPunct="1">
        <a:spcBef>
          <a:spcPct val="0"/>
        </a:spcBef>
        <a:spcAft>
          <a:spcPct val="0"/>
        </a:spcAft>
        <a:defRPr sz="5867">
          <a:solidFill>
            <a:schemeClr val="tx1"/>
          </a:solidFill>
          <a:latin typeface="Myriad Web Pro" panose="020B0503030403020204" pitchFamily="34" charset="0"/>
        </a:defRPr>
      </a:lvl8pPr>
      <a:lvl9pPr marL="2438339" algn="ctr" rtl="0" eaLnBrk="1" fontAlgn="base" hangingPunct="1">
        <a:spcBef>
          <a:spcPct val="0"/>
        </a:spcBef>
        <a:spcAft>
          <a:spcPct val="0"/>
        </a:spcAft>
        <a:defRPr sz="5867">
          <a:solidFill>
            <a:schemeClr val="tx1"/>
          </a:solidFill>
          <a:latin typeface="Myriad Web Pro" panose="020B0503030403020204" pitchFamily="34" charset="0"/>
        </a:defRPr>
      </a:lvl9pPr>
    </p:titleStyle>
    <p:bodyStyle>
      <a:lvl1pPr marL="243834" indent="-243834" algn="l" rtl="0" eaLnBrk="1" fontAlgn="base" hangingPunct="1">
        <a:spcBef>
          <a:spcPts val="800"/>
        </a:spcBef>
        <a:spcAft>
          <a:spcPct val="0"/>
        </a:spcAft>
        <a:buClr>
          <a:schemeClr val="accent1"/>
        </a:buClr>
        <a:buSzPct val="100000"/>
        <a:buFont typeface="Wingdings" panose="05000000000000000000" pitchFamily="2" charset="2"/>
        <a:buChar char="§"/>
        <a:defRPr sz="2400" kern="1200">
          <a:solidFill>
            <a:schemeClr val="tx2"/>
          </a:solidFill>
          <a:latin typeface="+mn-lt"/>
          <a:ea typeface="+mn-ea"/>
          <a:cs typeface="+mn-cs"/>
        </a:defRPr>
      </a:lvl1pPr>
      <a:lvl2pPr marL="487668"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2pPr>
      <a:lvl3pPr marL="731502"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3pPr>
      <a:lvl4pPr marL="1005840"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4pPr>
      <a:lvl5pPr marL="1219170"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5pPr>
      <a:lvl6pPr marL="1417320" indent="-182880" algn="l" defTabSz="1219170" rtl="0" eaLnBrk="1" latinLnBrk="0" hangingPunct="1">
        <a:spcBef>
          <a:spcPts val="0"/>
        </a:spcBef>
        <a:buClr>
          <a:schemeClr val="accent1"/>
        </a:buClr>
        <a:buSzPct val="100000"/>
        <a:buFont typeface="Arial" pitchFamily="34" charset="0"/>
        <a:buChar char="•"/>
        <a:defRPr sz="1800" kern="1200">
          <a:solidFill>
            <a:schemeClr val="tx2"/>
          </a:solidFill>
          <a:latin typeface="+mn-lt"/>
          <a:ea typeface="+mn-ea"/>
          <a:cs typeface="+mn-cs"/>
        </a:defRPr>
      </a:lvl6pPr>
      <a:lvl7pPr marL="1645920" indent="-182880" algn="l" defTabSz="1219170" rtl="0" eaLnBrk="1" latinLnBrk="0" hangingPunct="1">
        <a:spcBef>
          <a:spcPts val="0"/>
        </a:spcBef>
        <a:buClr>
          <a:schemeClr val="accent1"/>
        </a:buClr>
        <a:buSzPct val="100000"/>
        <a:buFont typeface="Arial" pitchFamily="34" charset="0"/>
        <a:buChar char="•"/>
        <a:defRPr sz="1800" kern="1200">
          <a:solidFill>
            <a:schemeClr val="tx2"/>
          </a:solidFill>
          <a:latin typeface="+mn-lt"/>
          <a:ea typeface="+mn-ea"/>
          <a:cs typeface="+mn-cs"/>
        </a:defRPr>
      </a:lvl7pPr>
      <a:lvl8pPr marL="1828800" indent="-182880" algn="l" defTabSz="1219170" rtl="0" eaLnBrk="1" latinLnBrk="0" hangingPunct="1">
        <a:spcBef>
          <a:spcPts val="0"/>
        </a:spcBef>
        <a:buClr>
          <a:schemeClr val="accent1"/>
        </a:buClr>
        <a:buSzPct val="100000"/>
        <a:buFont typeface="Arial" pitchFamily="34" charset="0"/>
        <a:buChar char="•"/>
        <a:defRPr sz="1800" kern="1200" baseline="0">
          <a:solidFill>
            <a:schemeClr val="tx2"/>
          </a:solidFill>
          <a:latin typeface="+mn-lt"/>
          <a:ea typeface="+mn-ea"/>
          <a:cs typeface="+mn-cs"/>
        </a:defRPr>
      </a:lvl8pPr>
      <a:lvl9pPr marL="2011680" indent="-182880" algn="l" defTabSz="1219170" rtl="0" eaLnBrk="1" latinLnBrk="0" hangingPunct="1">
        <a:spcBef>
          <a:spcPts val="0"/>
        </a:spcBef>
        <a:buClr>
          <a:schemeClr val="accent1"/>
        </a:buClr>
        <a:buSzPct val="100000"/>
        <a:buFont typeface="Arial" pitchFamily="34" charset="0"/>
        <a:buChar char="•"/>
        <a:defRPr sz="1800" kern="1200" baseline="0">
          <a:solidFill>
            <a:schemeClr val="tx2"/>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A7D84E0-25D1-4ACF-96C4-492F47500205}"/>
              </a:ext>
            </a:extLst>
          </p:cNvPr>
          <p:cNvGraphicFramePr>
            <a:graphicFrameLocks noChangeAspect="1"/>
          </p:cNvGraphicFramePr>
          <p:nvPr userDrawn="1">
            <p:custDataLst>
              <p:tags r:id="rId2"/>
            </p:custDataLst>
            <p:extLst>
              <p:ext uri="{D42A27DB-BD31-4B8C-83A1-F6EECF244321}">
                <p14:modId xmlns:p14="http://schemas.microsoft.com/office/powerpoint/2010/main" val="11016265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2" name="Object 1" hidden="1">
                        <a:extLst>
                          <a:ext uri="{FF2B5EF4-FFF2-40B4-BE49-F238E27FC236}">
                            <a16:creationId xmlns:a16="http://schemas.microsoft.com/office/drawing/2014/main" id="{7A7D84E0-25D1-4ACF-96C4-492F4750020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412742599"/>
      </p:ext>
    </p:extLst>
  </p:cSld>
  <p:clrMap bg1="lt1" tx1="dk1" bg2="lt2" tx2="dk2" accent1="accent1" accent2="accent2" accent3="accent3" accent4="accent4" accent5="accent5" accent6="accent6" hlink="hlink" folHlink="folHlink"/>
  <p:hf sldNum="0"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2D2D2D"/>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2D2D2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2D2D2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2D2D2D"/>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2D2D2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6479AB-C233-411B-A5E3-7BC4966E8A5C}" type="datetimeFigureOut">
              <a:rPr lang="en-US" smtClean="0"/>
              <a:pPr/>
              <a:t>2/28/2024</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88CBA6-6A9E-4C95-8616-2E467D3051D0}" type="slidenum">
              <a:rPr lang="en-US" smtClean="0"/>
              <a:pPr/>
              <a:t>‹#›</a:t>
            </a:fld>
            <a:endParaRPr lang="en-US"/>
          </a:p>
        </p:txBody>
      </p:sp>
    </p:spTree>
    <p:extLst>
      <p:ext uri="{BB962C8B-B14F-4D97-AF65-F5344CB8AC3E}">
        <p14:creationId xmlns:p14="http://schemas.microsoft.com/office/powerpoint/2010/main" val="15809335"/>
      </p:ext>
    </p:extLst>
  </p:cSld>
  <p:clrMap bg1="lt1" tx1="dk1" bg2="lt2" tx2="dk2" accent1="accent1" accent2="accent2" accent3="accent3" accent4="accent4" accent5="accent5" accent6="accent6" hlink="hlink" folHlink="folHlink"/>
  <p:sldLayoutIdLst>
    <p:sldLayoutId id="2147483683" r:id="rId1"/>
    <p:sldLayoutId id="2147483684" r:id="rId2"/>
  </p:sldLayoutIdLst>
  <p:txStyles>
    <p:titleStyle>
      <a:lvl1pPr algn="l" defTabSz="914400" rtl="0" eaLnBrk="1" latinLnBrk="0" hangingPunct="1">
        <a:lnSpc>
          <a:spcPct val="90000"/>
        </a:lnSpc>
        <a:spcBef>
          <a:spcPct val="0"/>
        </a:spcBef>
        <a:buNone/>
        <a:defRPr sz="4400" b="0" i="0" kern="1200">
          <a:solidFill>
            <a:schemeClr val="bg1"/>
          </a:solidFill>
          <a:latin typeface="Avenir Medium" charset="0"/>
          <a:ea typeface="Avenir Medium" charset="0"/>
          <a:cs typeface="Avenir Medium"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Avenir Book" charset="0"/>
          <a:ea typeface="Avenir Book" charset="0"/>
          <a:cs typeface="Avenir Book"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Avenir Book" charset="0"/>
          <a:ea typeface="Avenir Book" charset="0"/>
          <a:cs typeface="Avenir Book"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Avenir Book" charset="0"/>
          <a:ea typeface="Avenir Book" charset="0"/>
          <a:cs typeface="Avenir Book"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venir Book" charset="0"/>
          <a:ea typeface="Avenir Book" charset="0"/>
          <a:cs typeface="Avenir Book"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venir Book" charset="0"/>
          <a:ea typeface="Avenir Book" charset="0"/>
          <a:cs typeface="Avenir Book"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pixabay.com/en/new-icon-new-icon-sign-1497910/"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cdc.gov/ncbddd/fasd/features/neurobehavioral-disorder-alcohol.html"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hyperlink" Target="https://www.surveymonkey.com/r/9V7MR87" TargetMode="External"/><Relationship Id="rId5" Type="http://schemas.openxmlformats.org/officeDocument/2006/relationships/hyperlink" Target="https://www.surveymonkey.com/r/" TargetMode="External"/><Relationship Id="rId4" Type="http://schemas.openxmlformats.org/officeDocument/2006/relationships/image" Target="../media/image25.jpg"/></Relationships>
</file>

<file path=ppt/slides/_rels/slide3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hyperlink" Target="https://www.surveymonkey.com/r/9V7MR87" TargetMode="External"/><Relationship Id="rId4" Type="http://schemas.openxmlformats.org/officeDocument/2006/relationships/hyperlink" Target="https://www.surveymonkey.com/r/"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3"/>
          <p:cNvSpPr txBox="1">
            <a:spLocks noGrp="1"/>
          </p:cNvSpPr>
          <p:nvPr>
            <p:ph type="ctrTitle"/>
          </p:nvPr>
        </p:nvSpPr>
        <p:spPr>
          <a:xfrm>
            <a:off x="460130" y="517586"/>
            <a:ext cx="11271739" cy="1863305"/>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6000"/>
              <a:buFont typeface="Calibri"/>
              <a:buNone/>
            </a:pPr>
            <a:r>
              <a:rPr lang="en-US" b="1" dirty="0">
                <a:solidFill>
                  <a:srgbClr val="C00000"/>
                </a:solidFill>
                <a:latin typeface="Calibri"/>
                <a:ea typeface="Calibri"/>
                <a:cs typeface="Calibri"/>
                <a:sym typeface="Calibri"/>
              </a:rPr>
              <a:t>Job Corps Center Physician</a:t>
            </a:r>
            <a:br>
              <a:rPr lang="en-US" b="1" dirty="0">
                <a:solidFill>
                  <a:srgbClr val="C00000"/>
                </a:solidFill>
                <a:latin typeface="Calibri"/>
                <a:ea typeface="Calibri"/>
                <a:cs typeface="Calibri"/>
                <a:sym typeface="Calibri"/>
              </a:rPr>
            </a:br>
            <a:r>
              <a:rPr lang="en-US" b="1" dirty="0">
                <a:solidFill>
                  <a:srgbClr val="C00000"/>
                </a:solidFill>
                <a:latin typeface="Calibri"/>
                <a:ea typeface="Calibri"/>
                <a:cs typeface="Calibri"/>
                <a:sym typeface="Calibri"/>
              </a:rPr>
              <a:t>Monthly Teleconference</a:t>
            </a:r>
            <a:endParaRPr lang="en-US" dirty="0">
              <a:solidFill>
                <a:srgbClr val="C00000"/>
              </a:solidFill>
            </a:endParaRPr>
          </a:p>
        </p:txBody>
      </p:sp>
      <p:sp>
        <p:nvSpPr>
          <p:cNvPr id="89" name="Google Shape;89;p13"/>
          <p:cNvSpPr txBox="1">
            <a:spLocks noGrp="1"/>
          </p:cNvSpPr>
          <p:nvPr>
            <p:ph type="subTitle" idx="1"/>
          </p:nvPr>
        </p:nvSpPr>
        <p:spPr>
          <a:xfrm>
            <a:off x="1276709" y="2518913"/>
            <a:ext cx="8964571" cy="3933645"/>
          </a:xfrm>
          <a:prstGeom prst="rect">
            <a:avLst/>
          </a:prstGeom>
          <a:noFill/>
          <a:ln>
            <a:noFill/>
          </a:ln>
        </p:spPr>
        <p:txBody>
          <a:bodyPr spcFirstLastPara="1" wrap="square" lIns="91425" tIns="45700" rIns="91425" bIns="45700" anchor="t" anchorCtr="0">
            <a:noAutofit/>
          </a:bodyPr>
          <a:lstStyle/>
          <a:p>
            <a:pPr marL="0" indent="0" algn="l">
              <a:lnSpc>
                <a:spcPct val="150000"/>
              </a:lnSpc>
              <a:spcBef>
                <a:spcPts val="0"/>
              </a:spcBef>
              <a:buSzPts val="3700"/>
            </a:pPr>
            <a:r>
              <a:rPr lang="en-US" sz="2200" b="1" dirty="0"/>
              <a:t>John Kulig MD MPH      		Region 1 Boston &amp; Region 2 Philadelphia</a:t>
            </a:r>
          </a:p>
          <a:p>
            <a:pPr marL="0" indent="0" algn="l">
              <a:lnSpc>
                <a:spcPct val="150000"/>
              </a:lnSpc>
              <a:spcBef>
                <a:spcPts val="0"/>
              </a:spcBef>
              <a:buSzPts val="3700"/>
            </a:pPr>
            <a:r>
              <a:rPr lang="en-US" sz="2200" b="1" dirty="0"/>
              <a:t>Sara Mackenzie MD MPH	Region 6 San Francisco</a:t>
            </a:r>
          </a:p>
          <a:p>
            <a:pPr marL="0" indent="0" algn="l">
              <a:lnSpc>
                <a:spcPct val="150000"/>
              </a:lnSpc>
              <a:spcBef>
                <a:spcPts val="0"/>
              </a:spcBef>
              <a:buSzPts val="3700"/>
            </a:pPr>
            <a:r>
              <a:rPr lang="en-US" sz="2200" b="1" dirty="0"/>
              <a:t>Drew Alexander MD     		Region 4 Dallas</a:t>
            </a:r>
          </a:p>
          <a:p>
            <a:pPr marL="0" indent="0" algn="l">
              <a:lnSpc>
                <a:spcPct val="150000"/>
              </a:lnSpc>
              <a:spcBef>
                <a:spcPts val="0"/>
              </a:spcBef>
              <a:buSzPts val="3700"/>
            </a:pPr>
            <a:r>
              <a:rPr lang="en-US" sz="2200" b="1" dirty="0"/>
              <a:t>Gary Strokosch MD       		Region 3 Atlanta &amp; Region 5 Chicago</a:t>
            </a:r>
          </a:p>
          <a:p>
            <a:pPr marL="0" indent="0" algn="l">
              <a:lnSpc>
                <a:spcPct val="150000"/>
              </a:lnSpc>
              <a:spcBef>
                <a:spcPts val="0"/>
              </a:spcBef>
              <a:buSzPts val="3700"/>
            </a:pPr>
            <a:r>
              <a:rPr lang="en-US" sz="2200" b="1" dirty="0">
                <a:solidFill>
                  <a:srgbClr val="FF0000"/>
                </a:solidFill>
              </a:rPr>
              <a:t>HIPAA compliant messages        </a:t>
            </a:r>
            <a:r>
              <a:rPr lang="en-US" sz="2200" b="1" dirty="0"/>
              <a:t>use @jobcorps.org email address</a:t>
            </a:r>
            <a:r>
              <a:rPr lang="en-US" b="1" dirty="0"/>
              <a:t> </a:t>
            </a:r>
            <a:r>
              <a:rPr lang="en-US" b="1" dirty="0">
                <a:solidFill>
                  <a:srgbClr val="3333FF"/>
                </a:solidFill>
              </a:rPr>
              <a:t>	</a:t>
            </a:r>
            <a:endParaRPr lang="en-US" dirty="0">
              <a:solidFill>
                <a:srgbClr val="3333FF"/>
              </a:solidFill>
            </a:endParaRPr>
          </a:p>
          <a:p>
            <a:pPr marL="0" indent="0" algn="l">
              <a:spcBef>
                <a:spcPts val="0"/>
              </a:spcBef>
              <a:buSzPts val="3700"/>
            </a:pPr>
            <a:r>
              <a:rPr lang="en-US" sz="4400" b="1" dirty="0">
                <a:solidFill>
                  <a:srgbClr val="0000FF"/>
                </a:solidFill>
              </a:rPr>
              <a:t>     </a:t>
            </a:r>
          </a:p>
          <a:p>
            <a:pPr marL="0" indent="0">
              <a:spcBef>
                <a:spcPts val="0"/>
              </a:spcBef>
              <a:buSzPts val="3700"/>
            </a:pPr>
            <a:r>
              <a:rPr lang="en-US" sz="4400" b="1" dirty="0"/>
              <a:t>Wednesday, November 29</a:t>
            </a:r>
            <a:r>
              <a:rPr lang="en-US" sz="4400" b="1" baseline="30000" dirty="0"/>
              <a:t>th</a:t>
            </a:r>
            <a:r>
              <a:rPr lang="en-US" sz="4400" b="1" dirty="0"/>
              <a:t>, 2023</a:t>
            </a:r>
            <a:endParaRPr lang="en-US" sz="4400" dirty="0">
              <a:solidFill>
                <a:schemeClr val="tx1"/>
              </a:solidFill>
            </a:endParaRPr>
          </a:p>
        </p:txBody>
      </p:sp>
      <p:pic>
        <p:nvPicPr>
          <p:cNvPr id="8" name="Picture 7" descr="A red and black sign with white text&#10;&#10;Description automatically generated">
            <a:extLst>
              <a:ext uri="{FF2B5EF4-FFF2-40B4-BE49-F238E27FC236}">
                <a16:creationId xmlns:a16="http://schemas.microsoft.com/office/drawing/2014/main" id="{0FAA9E98-B63D-CB61-1976-C67D4CB12C6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161253" y="3252373"/>
            <a:ext cx="2068158" cy="1224737"/>
          </a:xfrm>
          <a:prstGeom prst="rect">
            <a:avLst/>
          </a:prstGeom>
        </p:spPr>
      </p:pic>
    </p:spTree>
    <p:extLst>
      <p:ext uri="{BB962C8B-B14F-4D97-AF65-F5344CB8AC3E}">
        <p14:creationId xmlns:p14="http://schemas.microsoft.com/office/powerpoint/2010/main" val="29078868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C on X: &quot;#Meningococcal disease causes meningitis and bloodstream  infections, which can quickly become deadly. If you have symptoms of meningococcal  disease, seek medical care right away. Learn more about meningococcal  disease:">
            <a:extLst>
              <a:ext uri="{FF2B5EF4-FFF2-40B4-BE49-F238E27FC236}">
                <a16:creationId xmlns:a16="http://schemas.microsoft.com/office/drawing/2014/main" id="{E79FA67C-3BA3-FAE8-5732-30A2728417E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967" y="222731"/>
            <a:ext cx="11400066" cy="6412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5118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B6E19-20AF-5280-EBCE-FA5E0E0520B9}"/>
              </a:ext>
            </a:extLst>
          </p:cNvPr>
          <p:cNvSpPr>
            <a:spLocks noGrp="1"/>
          </p:cNvSpPr>
          <p:nvPr>
            <p:ph type="title"/>
          </p:nvPr>
        </p:nvSpPr>
        <p:spPr/>
        <p:txBody>
          <a:bodyPr/>
          <a:lstStyle/>
          <a:p>
            <a:r>
              <a:rPr lang="en-US" dirty="0">
                <a:solidFill>
                  <a:srgbClr val="C00000"/>
                </a:solidFill>
              </a:rPr>
              <a:t>New Pentavalent Meningococcal Vaccine</a:t>
            </a:r>
          </a:p>
        </p:txBody>
      </p:sp>
      <p:sp>
        <p:nvSpPr>
          <p:cNvPr id="3" name="Content Placeholder 2">
            <a:extLst>
              <a:ext uri="{FF2B5EF4-FFF2-40B4-BE49-F238E27FC236}">
                <a16:creationId xmlns:a16="http://schemas.microsoft.com/office/drawing/2014/main" id="{2DE77C1D-F064-C57A-BEA3-48202B42BFC3}"/>
              </a:ext>
            </a:extLst>
          </p:cNvPr>
          <p:cNvSpPr>
            <a:spLocks noGrp="1"/>
          </p:cNvSpPr>
          <p:nvPr>
            <p:ph idx="1"/>
          </p:nvPr>
        </p:nvSpPr>
        <p:spPr/>
        <p:txBody>
          <a:bodyPr/>
          <a:lstStyle/>
          <a:p>
            <a:r>
              <a:rPr lang="en-US" sz="2400" b="0" i="0" dirty="0" err="1">
                <a:solidFill>
                  <a:srgbClr val="4D5156"/>
                </a:solidFill>
                <a:effectLst/>
                <a:latin typeface="Arial" panose="020B0604020202020204" pitchFamily="34" charset="0"/>
                <a:cs typeface="Arial" panose="020B0604020202020204" pitchFamily="34" charset="0"/>
              </a:rPr>
              <a:t>Penbraya</a:t>
            </a:r>
            <a:r>
              <a:rPr lang="en-US" sz="2400" b="0" i="0" baseline="30000" dirty="0" err="1">
                <a:solidFill>
                  <a:srgbClr val="4D5156"/>
                </a:solidFill>
                <a:effectLst/>
                <a:latin typeface="Arial" panose="020B0604020202020204" pitchFamily="34" charset="0"/>
                <a:cs typeface="Arial" panose="020B0604020202020204" pitchFamily="34" charset="0"/>
              </a:rPr>
              <a:t>TM</a:t>
            </a:r>
            <a:r>
              <a:rPr lang="en-US" sz="2400" b="0" i="0" dirty="0">
                <a:solidFill>
                  <a:srgbClr val="4D5156"/>
                </a:solidFill>
                <a:effectLst/>
                <a:latin typeface="Arial" panose="020B0604020202020204" pitchFamily="34" charset="0"/>
                <a:cs typeface="Arial" panose="020B0604020202020204" pitchFamily="34" charset="0"/>
              </a:rPr>
              <a:t> is manufactured by Pfizer and combines the components from two existing meningococcal vaccines, </a:t>
            </a:r>
            <a:r>
              <a:rPr lang="en-US" sz="2400" b="0" i="0" dirty="0" err="1">
                <a:solidFill>
                  <a:srgbClr val="4D5156"/>
                </a:solidFill>
                <a:effectLst/>
                <a:latin typeface="Arial" panose="020B0604020202020204" pitchFamily="34" charset="0"/>
                <a:cs typeface="Arial" panose="020B0604020202020204" pitchFamily="34" charset="0"/>
              </a:rPr>
              <a:t>Trumenba</a:t>
            </a:r>
            <a:r>
              <a:rPr lang="en-US" sz="2400" b="0" i="0" dirty="0">
                <a:solidFill>
                  <a:srgbClr val="4D5156"/>
                </a:solidFill>
                <a:effectLst/>
                <a:latin typeface="Arial" panose="020B0604020202020204" pitchFamily="34" charset="0"/>
                <a:cs typeface="Arial" panose="020B0604020202020204" pitchFamily="34" charset="0"/>
              </a:rPr>
              <a:t> group B vaccine and </a:t>
            </a:r>
            <a:r>
              <a:rPr lang="en-US" sz="2400" b="0" i="0" dirty="0" err="1">
                <a:solidFill>
                  <a:srgbClr val="4D5156"/>
                </a:solidFill>
                <a:effectLst/>
                <a:latin typeface="Arial" panose="020B0604020202020204" pitchFamily="34" charset="0"/>
                <a:cs typeface="Arial" panose="020B0604020202020204" pitchFamily="34" charset="0"/>
              </a:rPr>
              <a:t>Nimenrix</a:t>
            </a:r>
            <a:r>
              <a:rPr lang="en-US" sz="2400" b="0" i="0" dirty="0">
                <a:solidFill>
                  <a:srgbClr val="4D5156"/>
                </a:solidFill>
                <a:effectLst/>
                <a:latin typeface="Arial" panose="020B0604020202020204" pitchFamily="34" charset="0"/>
                <a:cs typeface="Arial" panose="020B0604020202020204" pitchFamily="34" charset="0"/>
              </a:rPr>
              <a:t> groups A, C, W-135, and Y conjugate vaccine.</a:t>
            </a:r>
          </a:p>
          <a:p>
            <a:pPr marL="50800" indent="0">
              <a:buNone/>
            </a:pPr>
            <a:endParaRPr lang="en-US" sz="2400" dirty="0">
              <a:solidFill>
                <a:srgbClr val="4D5156"/>
              </a:solidFill>
              <a:latin typeface="Arial" panose="020B0604020202020204" pitchFamily="34" charset="0"/>
              <a:cs typeface="Arial" panose="020B0604020202020204" pitchFamily="34" charset="0"/>
            </a:endParaRPr>
          </a:p>
          <a:p>
            <a:pPr marL="50800" indent="0">
              <a:buNone/>
            </a:pPr>
            <a:endParaRPr lang="en-US" sz="2400" b="0" i="0" dirty="0">
              <a:solidFill>
                <a:srgbClr val="4D5156"/>
              </a:solidFill>
              <a:effectLst/>
              <a:latin typeface="Arial" panose="020B0604020202020204" pitchFamily="34" charset="0"/>
              <a:cs typeface="Arial" panose="020B0604020202020204" pitchFamily="34" charset="0"/>
            </a:endParaRPr>
          </a:p>
          <a:p>
            <a:pPr algn="l"/>
            <a:r>
              <a:rPr lang="en-US" sz="2400" b="0" i="0" dirty="0">
                <a:solidFill>
                  <a:srgbClr val="0A0A0A"/>
                </a:solidFill>
                <a:effectLst/>
                <a:latin typeface="Arial" panose="020B0604020202020204" pitchFamily="34" charset="0"/>
                <a:cs typeface="Arial" panose="020B0604020202020204" pitchFamily="34" charset="0"/>
              </a:rPr>
              <a:t>Indicated for active immunization to prevent invasive disease caused by </a:t>
            </a:r>
            <a:r>
              <a:rPr lang="en-US" sz="2400" b="0" i="1" dirty="0">
                <a:solidFill>
                  <a:srgbClr val="0A0A0A"/>
                </a:solidFill>
                <a:effectLst/>
                <a:latin typeface="Arial" panose="020B0604020202020204" pitchFamily="34" charset="0"/>
                <a:cs typeface="Arial" panose="020B0604020202020204" pitchFamily="34" charset="0"/>
              </a:rPr>
              <a:t>Neisseria meningitidis </a:t>
            </a:r>
            <a:r>
              <a:rPr lang="en-US" sz="2400" b="0" i="0" dirty="0">
                <a:solidFill>
                  <a:srgbClr val="0A0A0A"/>
                </a:solidFill>
                <a:effectLst/>
                <a:latin typeface="Arial" panose="020B0604020202020204" pitchFamily="34" charset="0"/>
                <a:cs typeface="Arial" panose="020B0604020202020204" pitchFamily="34" charset="0"/>
              </a:rPr>
              <a:t>serogroups A, B, C, W, and Y. </a:t>
            </a:r>
            <a:endParaRPr lang="en-US" sz="2400" dirty="0">
              <a:solidFill>
                <a:srgbClr val="0A0A0A"/>
              </a:solidFill>
              <a:latin typeface="Arial" panose="020B0604020202020204" pitchFamily="34" charset="0"/>
              <a:cs typeface="Arial" panose="020B0604020202020204" pitchFamily="34" charset="0"/>
            </a:endParaRPr>
          </a:p>
          <a:p>
            <a:pPr algn="l"/>
            <a:r>
              <a:rPr lang="en-US" sz="2400" dirty="0">
                <a:solidFill>
                  <a:srgbClr val="0A0A0A"/>
                </a:solidFill>
                <a:latin typeface="Arial" panose="020B0604020202020204" pitchFamily="34" charset="0"/>
                <a:cs typeface="Arial" panose="020B0604020202020204" pitchFamily="34" charset="0"/>
              </a:rPr>
              <a:t>A</a:t>
            </a:r>
            <a:r>
              <a:rPr lang="en-US" sz="2400" b="0" i="0" dirty="0">
                <a:solidFill>
                  <a:srgbClr val="0A0A0A"/>
                </a:solidFill>
                <a:effectLst/>
                <a:latin typeface="Arial" panose="020B0604020202020204" pitchFamily="34" charset="0"/>
                <a:cs typeface="Arial" panose="020B0604020202020204" pitchFamily="34" charset="0"/>
              </a:rPr>
              <a:t>pproved for use in individuals 10 through 25 years of age. </a:t>
            </a:r>
          </a:p>
          <a:p>
            <a:pPr algn="l"/>
            <a:r>
              <a:rPr lang="en-US" sz="2400" dirty="0">
                <a:solidFill>
                  <a:srgbClr val="0A0A0A"/>
                </a:solidFill>
                <a:latin typeface="Arial" panose="020B0604020202020204" pitchFamily="34" charset="0"/>
                <a:cs typeface="Arial" panose="020B0604020202020204" pitchFamily="34" charset="0"/>
              </a:rPr>
              <a:t>A</a:t>
            </a:r>
            <a:r>
              <a:rPr lang="en-US" sz="2400" b="0" i="0" dirty="0">
                <a:solidFill>
                  <a:srgbClr val="0A0A0A"/>
                </a:solidFill>
                <a:effectLst/>
                <a:latin typeface="Arial" panose="020B0604020202020204" pitchFamily="34" charset="0"/>
                <a:cs typeface="Arial" panose="020B0604020202020204" pitchFamily="34" charset="0"/>
              </a:rPr>
              <a:t>dministered as a two-dose series given six months apart. </a:t>
            </a:r>
          </a:p>
          <a:p>
            <a:r>
              <a:rPr lang="en-US" sz="2400" dirty="0">
                <a:solidFill>
                  <a:srgbClr val="4D5156"/>
                </a:solidFill>
                <a:latin typeface="Arial" panose="020B0604020202020204" pitchFamily="34" charset="0"/>
                <a:cs typeface="Arial" panose="020B0604020202020204" pitchFamily="34" charset="0"/>
              </a:rPr>
              <a:t>FDA approval on October 20, 2023 – expected availability early in 2024.</a:t>
            </a:r>
          </a:p>
          <a:p>
            <a:endParaRPr lang="en-US" sz="24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8A5471D3-6963-3B7D-9D66-03F04FA22DEC}"/>
              </a:ext>
            </a:extLst>
          </p:cNvPr>
          <p:cNvPicPr>
            <a:picLocks noChangeAspect="1"/>
          </p:cNvPicPr>
          <p:nvPr/>
        </p:nvPicPr>
        <p:blipFill>
          <a:blip r:embed="rId2"/>
          <a:stretch>
            <a:fillRect/>
          </a:stretch>
        </p:blipFill>
        <p:spPr>
          <a:xfrm>
            <a:off x="4014216" y="3105306"/>
            <a:ext cx="3888138" cy="847880"/>
          </a:xfrm>
          <a:prstGeom prst="rect">
            <a:avLst/>
          </a:prstGeom>
        </p:spPr>
      </p:pic>
    </p:spTree>
    <p:extLst>
      <p:ext uri="{BB962C8B-B14F-4D97-AF65-F5344CB8AC3E}">
        <p14:creationId xmlns:p14="http://schemas.microsoft.com/office/powerpoint/2010/main" val="17685380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D0F31-7BA5-23C9-2D1A-D429CE808FF2}"/>
              </a:ext>
            </a:extLst>
          </p:cNvPr>
          <p:cNvSpPr>
            <a:spLocks noGrp="1"/>
          </p:cNvSpPr>
          <p:nvPr>
            <p:ph type="title"/>
          </p:nvPr>
        </p:nvSpPr>
        <p:spPr/>
        <p:txBody>
          <a:bodyPr/>
          <a:lstStyle/>
          <a:p>
            <a:r>
              <a:rPr lang="en-US" dirty="0">
                <a:solidFill>
                  <a:srgbClr val="C00000"/>
                </a:solidFill>
              </a:rPr>
              <a:t>Nicotine replacement therapy (NRT)</a:t>
            </a:r>
          </a:p>
        </p:txBody>
      </p:sp>
      <p:sp>
        <p:nvSpPr>
          <p:cNvPr id="3" name="Content Placeholder 2">
            <a:extLst>
              <a:ext uri="{FF2B5EF4-FFF2-40B4-BE49-F238E27FC236}">
                <a16:creationId xmlns:a16="http://schemas.microsoft.com/office/drawing/2014/main" id="{24335163-EFEA-1E7B-6390-5ECAFC6CBE1A}"/>
              </a:ext>
            </a:extLst>
          </p:cNvPr>
          <p:cNvSpPr>
            <a:spLocks noGrp="1"/>
          </p:cNvSpPr>
          <p:nvPr>
            <p:ph idx="1"/>
          </p:nvPr>
        </p:nvSpPr>
        <p:spPr/>
        <p:txBody>
          <a:bodyPr/>
          <a:lstStyle/>
          <a:p>
            <a:r>
              <a:rPr lang="en-US" sz="2400" dirty="0">
                <a:effectLst/>
                <a:latin typeface="Arial" panose="020B0604020202020204" pitchFamily="34" charset="0"/>
                <a:ea typeface="Times New Roman" panose="02020603050405020304" pitchFamily="18" charset="0"/>
              </a:rPr>
              <a:t>NRT is indicated for students with physiologic dependence on nicotine, generally defined as smoking 10 cigarettes (1/2 pack) or more daily.</a:t>
            </a:r>
          </a:p>
          <a:p>
            <a:r>
              <a:rPr lang="en-US" sz="2400" dirty="0">
                <a:latin typeface="Arial" panose="020B0604020202020204" pitchFamily="34" charset="0"/>
                <a:ea typeface="Times New Roman" panose="02020603050405020304" pitchFamily="18" charset="0"/>
              </a:rPr>
              <a:t>Quantifying the nicotine content of vaping vs smoking is imprecise, so questions assessing the likelihood of nicotine dependence may be useful in determining the need for NRT.</a:t>
            </a:r>
          </a:p>
          <a:p>
            <a:r>
              <a:rPr lang="en-US" sz="2400" dirty="0">
                <a:latin typeface="Arial" panose="020B0604020202020204" pitchFamily="34" charset="0"/>
                <a:ea typeface="Times New Roman" panose="02020603050405020304" pitchFamily="18" charset="0"/>
              </a:rPr>
              <a:t>The </a:t>
            </a:r>
            <a:r>
              <a:rPr lang="en-US" sz="2400" dirty="0" err="1">
                <a:latin typeface="Arial" panose="020B0604020202020204" pitchFamily="34" charset="0"/>
                <a:ea typeface="Times New Roman" panose="02020603050405020304" pitchFamily="18" charset="0"/>
              </a:rPr>
              <a:t>Fagerstrom</a:t>
            </a:r>
            <a:r>
              <a:rPr lang="en-US" sz="2400" dirty="0">
                <a:latin typeface="Arial" panose="020B0604020202020204" pitchFamily="34" charset="0"/>
                <a:ea typeface="Times New Roman" panose="02020603050405020304" pitchFamily="18" charset="0"/>
              </a:rPr>
              <a:t> Test for Nicotine Dependence can be used to quantify the degree of dependence.</a:t>
            </a:r>
          </a:p>
          <a:p>
            <a:r>
              <a:rPr lang="en-US" sz="2400" dirty="0">
                <a:effectLst/>
                <a:latin typeface="Arial" panose="020B0604020202020204" pitchFamily="34" charset="0"/>
                <a:ea typeface="Times New Roman" panose="02020603050405020304" pitchFamily="18" charset="0"/>
              </a:rPr>
              <a:t>Although students ages 16 to 21 years, depending upon state law, may be prohibited from purchasing or possessing tobacco products, a clinician may prescribe NRT to students of any age.</a:t>
            </a:r>
          </a:p>
          <a:p>
            <a:endParaRPr lang="en-US" sz="2400" dirty="0">
              <a:latin typeface="Arial" panose="020B0604020202020204" pitchFamily="34" charset="0"/>
              <a:ea typeface="Times New Roman" panose="02020603050405020304" pitchFamily="18" charset="0"/>
            </a:endParaRPr>
          </a:p>
          <a:p>
            <a:endParaRPr lang="en-US" sz="2400" dirty="0">
              <a:effectLst/>
              <a:latin typeface="Arial" panose="020B0604020202020204" pitchFamily="34" charset="0"/>
              <a:ea typeface="Times New Roman" panose="02020603050405020304" pitchFamily="18" charset="0"/>
            </a:endParaRPr>
          </a:p>
          <a:p>
            <a:endParaRPr lang="en-US" dirty="0"/>
          </a:p>
        </p:txBody>
      </p:sp>
    </p:spTree>
    <p:extLst>
      <p:ext uri="{BB962C8B-B14F-4D97-AF65-F5344CB8AC3E}">
        <p14:creationId xmlns:p14="http://schemas.microsoft.com/office/powerpoint/2010/main" val="943951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5740734-F4C7-983C-9AC5-49ED2412374A}"/>
              </a:ext>
            </a:extLst>
          </p:cNvPr>
          <p:cNvPicPr>
            <a:picLocks noChangeAspect="1"/>
          </p:cNvPicPr>
          <p:nvPr/>
        </p:nvPicPr>
        <p:blipFill>
          <a:blip r:embed="rId2"/>
          <a:stretch>
            <a:fillRect/>
          </a:stretch>
        </p:blipFill>
        <p:spPr>
          <a:xfrm>
            <a:off x="1444752" y="335658"/>
            <a:ext cx="9262872" cy="6160331"/>
          </a:xfrm>
          <a:prstGeom prst="rect">
            <a:avLst/>
          </a:prstGeom>
        </p:spPr>
      </p:pic>
    </p:spTree>
    <p:extLst>
      <p:ext uri="{BB962C8B-B14F-4D97-AF65-F5344CB8AC3E}">
        <p14:creationId xmlns:p14="http://schemas.microsoft.com/office/powerpoint/2010/main" val="10079802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D0F31-7BA5-23C9-2D1A-D429CE808FF2}"/>
              </a:ext>
            </a:extLst>
          </p:cNvPr>
          <p:cNvSpPr>
            <a:spLocks noGrp="1"/>
          </p:cNvSpPr>
          <p:nvPr>
            <p:ph type="title"/>
          </p:nvPr>
        </p:nvSpPr>
        <p:spPr/>
        <p:txBody>
          <a:bodyPr/>
          <a:lstStyle/>
          <a:p>
            <a:r>
              <a:rPr lang="en-US" dirty="0">
                <a:solidFill>
                  <a:srgbClr val="C00000"/>
                </a:solidFill>
              </a:rPr>
              <a:t>Alpha-gal syndrome (AGS)</a:t>
            </a:r>
          </a:p>
        </p:txBody>
      </p:sp>
      <p:sp>
        <p:nvSpPr>
          <p:cNvPr id="3" name="Content Placeholder 2">
            <a:extLst>
              <a:ext uri="{FF2B5EF4-FFF2-40B4-BE49-F238E27FC236}">
                <a16:creationId xmlns:a16="http://schemas.microsoft.com/office/drawing/2014/main" id="{24335163-EFEA-1E7B-6390-5ECAFC6CBE1A}"/>
              </a:ext>
            </a:extLst>
          </p:cNvPr>
          <p:cNvSpPr>
            <a:spLocks noGrp="1"/>
          </p:cNvSpPr>
          <p:nvPr>
            <p:ph idx="1"/>
          </p:nvPr>
        </p:nvSpPr>
        <p:spPr/>
        <p:txBody>
          <a:bodyPr/>
          <a:lstStyle/>
          <a:p>
            <a:r>
              <a:rPr lang="en-US" b="0" i="0" dirty="0">
                <a:solidFill>
                  <a:srgbClr val="000000"/>
                </a:solidFill>
                <a:effectLst/>
                <a:latin typeface="Open Sans" panose="020B0606030504020204" pitchFamily="34" charset="0"/>
              </a:rPr>
              <a:t>Alpha-gal syndrome (AGS) is a serious, potentially life-threatening allergic condition. AGS is also called alpha-gal allergy, red meat allergy, or tick bite meat allergy.</a:t>
            </a:r>
          </a:p>
          <a:p>
            <a:pPr algn="l">
              <a:buFont typeface="Arial" panose="020B0604020202020204" pitchFamily="34" charset="0"/>
              <a:buChar char="•"/>
            </a:pPr>
            <a:r>
              <a:rPr lang="en-US" b="0" i="0" dirty="0">
                <a:solidFill>
                  <a:srgbClr val="000000"/>
                </a:solidFill>
                <a:effectLst/>
                <a:latin typeface="Open Sans" panose="020B0606030504020204" pitchFamily="34" charset="0"/>
              </a:rPr>
              <a:t>Alpha-gal (galactose-</a:t>
            </a:r>
            <a:r>
              <a:rPr lang="el-GR" b="0" i="0" dirty="0">
                <a:solidFill>
                  <a:srgbClr val="000000"/>
                </a:solidFill>
                <a:effectLst/>
                <a:latin typeface="Open Sans" panose="020B0606030504020204" pitchFamily="34" charset="0"/>
              </a:rPr>
              <a:t>α-1,3-</a:t>
            </a:r>
            <a:r>
              <a:rPr lang="en-US" b="0" i="0" dirty="0">
                <a:solidFill>
                  <a:srgbClr val="000000"/>
                </a:solidFill>
                <a:effectLst/>
                <a:latin typeface="Open Sans" panose="020B0606030504020204" pitchFamily="34" charset="0"/>
              </a:rPr>
              <a:t>galactose) is a sugar molecule found in most mammals.</a:t>
            </a:r>
          </a:p>
          <a:p>
            <a:pPr algn="l">
              <a:buFont typeface="Arial" panose="020B0604020202020204" pitchFamily="34" charset="0"/>
              <a:buChar char="•"/>
            </a:pPr>
            <a:r>
              <a:rPr lang="en-US" b="0" i="0" dirty="0">
                <a:solidFill>
                  <a:srgbClr val="000000"/>
                </a:solidFill>
                <a:effectLst/>
                <a:latin typeface="Open Sans" panose="020B0606030504020204" pitchFamily="34" charset="0"/>
              </a:rPr>
              <a:t>Alpha-gal can be found in meat (pork, beef, rabbit, lamb, venison, etc.) and products made from mammals (including gelatin, cow’s milk, and milk products).</a:t>
            </a:r>
          </a:p>
          <a:p>
            <a:pPr>
              <a:buFont typeface="Arial" panose="020B0604020202020204" pitchFamily="34" charset="0"/>
              <a:buChar char="•"/>
            </a:pPr>
            <a:r>
              <a:rPr lang="en-US" b="0" i="0" dirty="0">
                <a:solidFill>
                  <a:srgbClr val="000000"/>
                </a:solidFill>
                <a:effectLst/>
                <a:latin typeface="Open Sans" panose="020B0606030504020204" pitchFamily="34" charset="0"/>
              </a:rPr>
              <a:t>Alpha-gal is </a:t>
            </a:r>
            <a:r>
              <a:rPr lang="en-US" i="0" dirty="0">
                <a:solidFill>
                  <a:srgbClr val="000000"/>
                </a:solidFill>
                <a:effectLst/>
                <a:latin typeface="Open Sans" panose="020B0606030504020204" pitchFamily="34" charset="0"/>
              </a:rPr>
              <a:t>not</a:t>
            </a:r>
            <a:r>
              <a:rPr lang="en-US" b="0" i="0" dirty="0">
                <a:solidFill>
                  <a:srgbClr val="000000"/>
                </a:solidFill>
                <a:effectLst/>
                <a:latin typeface="Open Sans" panose="020B0606030504020204" pitchFamily="34" charset="0"/>
              </a:rPr>
              <a:t> found in fish, reptiles, birds, or people.</a:t>
            </a:r>
          </a:p>
          <a:p>
            <a:pPr marL="50800" indent="0" algn="l">
              <a:buNone/>
            </a:pPr>
            <a:endParaRPr lang="en-US" b="0" i="0" dirty="0">
              <a:solidFill>
                <a:srgbClr val="000000"/>
              </a:solidFill>
              <a:effectLst/>
              <a:latin typeface="Open Sans" panose="020B0606030504020204" pitchFamily="34" charset="0"/>
            </a:endParaRPr>
          </a:p>
          <a:p>
            <a:endParaRPr lang="en-US" dirty="0"/>
          </a:p>
        </p:txBody>
      </p:sp>
    </p:spTree>
    <p:extLst>
      <p:ext uri="{BB962C8B-B14F-4D97-AF65-F5344CB8AC3E}">
        <p14:creationId xmlns:p14="http://schemas.microsoft.com/office/powerpoint/2010/main" val="29410148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D0F31-7BA5-23C9-2D1A-D429CE808FF2}"/>
              </a:ext>
            </a:extLst>
          </p:cNvPr>
          <p:cNvSpPr>
            <a:spLocks noGrp="1"/>
          </p:cNvSpPr>
          <p:nvPr>
            <p:ph type="title"/>
          </p:nvPr>
        </p:nvSpPr>
        <p:spPr>
          <a:xfrm>
            <a:off x="838200" y="337693"/>
            <a:ext cx="10515600" cy="1325563"/>
          </a:xfrm>
        </p:spPr>
        <p:txBody>
          <a:bodyPr/>
          <a:lstStyle/>
          <a:p>
            <a:r>
              <a:rPr lang="en-US" dirty="0">
                <a:solidFill>
                  <a:srgbClr val="C00000"/>
                </a:solidFill>
              </a:rPr>
              <a:t>Alpha-gal syndrome</a:t>
            </a:r>
          </a:p>
        </p:txBody>
      </p:sp>
      <p:sp>
        <p:nvSpPr>
          <p:cNvPr id="3" name="Content Placeholder 2">
            <a:extLst>
              <a:ext uri="{FF2B5EF4-FFF2-40B4-BE49-F238E27FC236}">
                <a16:creationId xmlns:a16="http://schemas.microsoft.com/office/drawing/2014/main" id="{24335163-EFEA-1E7B-6390-5ECAFC6CBE1A}"/>
              </a:ext>
            </a:extLst>
          </p:cNvPr>
          <p:cNvSpPr>
            <a:spLocks noGrp="1"/>
          </p:cNvSpPr>
          <p:nvPr>
            <p:ph idx="1"/>
          </p:nvPr>
        </p:nvSpPr>
        <p:spPr>
          <a:xfrm>
            <a:off x="838200" y="1825625"/>
            <a:ext cx="11058144" cy="4351338"/>
          </a:xfrm>
        </p:spPr>
        <p:txBody>
          <a:bodyPr/>
          <a:lstStyle/>
          <a:p>
            <a:r>
              <a:rPr lang="en-US" b="0" i="0" dirty="0">
                <a:solidFill>
                  <a:schemeClr val="tx1"/>
                </a:solidFill>
                <a:effectLst/>
                <a:latin typeface="+mn-lt"/>
              </a:rPr>
              <a:t>AGS is primarily associated with the bite of a Lone Star tick in the United States, but other kinds of ticks have not been ruled out.</a:t>
            </a:r>
          </a:p>
          <a:p>
            <a:r>
              <a:rPr lang="en-US" b="0" i="0" dirty="0">
                <a:solidFill>
                  <a:schemeClr val="tx1"/>
                </a:solidFill>
                <a:effectLst/>
                <a:latin typeface="+mn-lt"/>
              </a:rPr>
              <a:t>A small percentage of the people who have been bitten by a Lone Star tick can develop the allergy. Both adults and children are susceptible.</a:t>
            </a:r>
          </a:p>
          <a:p>
            <a:r>
              <a:rPr lang="en-US" b="0" i="0" dirty="0">
                <a:solidFill>
                  <a:schemeClr val="tx1"/>
                </a:solidFill>
                <a:effectLst/>
                <a:latin typeface="Arial" panose="020B0604020202020204" pitchFamily="34" charset="0"/>
                <a:cs typeface="Arial" panose="020B0604020202020204" pitchFamily="34" charset="0"/>
              </a:rPr>
              <a:t>Lone Star ticks do not transmit Lyme disease but</a:t>
            </a:r>
            <a:r>
              <a:rPr lang="en-US" b="0" i="0" dirty="0">
                <a:solidFill>
                  <a:srgbClr val="040C28"/>
                </a:solidFill>
                <a:effectLst/>
                <a:latin typeface="Arial" panose="020B0604020202020204" pitchFamily="34" charset="0"/>
                <a:cs typeface="Arial" panose="020B0604020202020204" pitchFamily="34" charset="0"/>
              </a:rPr>
              <a:t> can spread human </a:t>
            </a:r>
            <a:r>
              <a:rPr lang="en-US" i="0" dirty="0">
                <a:solidFill>
                  <a:srgbClr val="040C28"/>
                </a:solidFill>
                <a:latin typeface="Arial" panose="020B0604020202020204" pitchFamily="34" charset="0"/>
                <a:cs typeface="Arial" panose="020B0604020202020204" pitchFamily="34" charset="0"/>
              </a:rPr>
              <a:t>E</a:t>
            </a:r>
            <a:r>
              <a:rPr lang="en-US" b="0" dirty="0">
                <a:solidFill>
                  <a:srgbClr val="040C28"/>
                </a:solidFill>
                <a:effectLst/>
                <a:latin typeface="Arial" panose="020B0604020202020204" pitchFamily="34" charset="0"/>
                <a:cs typeface="Arial" panose="020B0604020202020204" pitchFamily="34" charset="0"/>
              </a:rPr>
              <a:t>hrlichiosis and tularemia.</a:t>
            </a:r>
          </a:p>
          <a:p>
            <a:r>
              <a:rPr lang="en-US" b="0" i="0">
                <a:solidFill>
                  <a:srgbClr val="000000"/>
                </a:solidFill>
                <a:effectLst/>
                <a:latin typeface="+mn-lt"/>
              </a:rPr>
              <a:t>Lone Star </a:t>
            </a:r>
            <a:r>
              <a:rPr lang="en-US" b="0" i="0" dirty="0">
                <a:solidFill>
                  <a:srgbClr val="000000"/>
                </a:solidFill>
                <a:effectLst/>
                <a:latin typeface="+mn-lt"/>
              </a:rPr>
              <a:t>ticks are aggressive insects. </a:t>
            </a:r>
            <a:r>
              <a:rPr lang="en-US" b="0" i="0" dirty="0">
                <a:solidFill>
                  <a:srgbClr val="000000"/>
                </a:solidFill>
                <a:effectLst/>
                <a:latin typeface="Arial" panose="020B0604020202020204" pitchFamily="34" charset="0"/>
                <a:cs typeface="Arial" panose="020B0604020202020204" pitchFamily="34" charset="0"/>
              </a:rPr>
              <a:t>Adult females typically have a white dot or “lone star” on the back.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22884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82945-0AF6-E0A8-7590-4775C01E7DE3}"/>
              </a:ext>
            </a:extLst>
          </p:cNvPr>
          <p:cNvSpPr>
            <a:spLocks noGrp="1"/>
          </p:cNvSpPr>
          <p:nvPr>
            <p:ph type="title"/>
          </p:nvPr>
        </p:nvSpPr>
        <p:spPr/>
        <p:txBody>
          <a:bodyPr/>
          <a:lstStyle/>
          <a:p>
            <a:r>
              <a:rPr lang="en-US" dirty="0">
                <a:solidFill>
                  <a:srgbClr val="C00000"/>
                </a:solidFill>
              </a:rPr>
              <a:t>Distribution of the Lone Star Tick</a:t>
            </a:r>
          </a:p>
        </p:txBody>
      </p:sp>
      <p:pic>
        <p:nvPicPr>
          <p:cNvPr id="2050" name="Picture 2" descr="CDC - Approximate Distribution of the Lone Star Tick - Ticks">
            <a:extLst>
              <a:ext uri="{FF2B5EF4-FFF2-40B4-BE49-F238E27FC236}">
                <a16:creationId xmlns:a16="http://schemas.microsoft.com/office/drawing/2014/main" id="{4406F05A-F88A-DE16-BA50-231D8706566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57816" y="1825625"/>
            <a:ext cx="7185695" cy="435133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lpha Gal Syndrome Symptoms: Red Meat Allergy From Ticks Rising">
            <a:extLst>
              <a:ext uri="{FF2B5EF4-FFF2-40B4-BE49-F238E27FC236}">
                <a16:creationId xmlns:a16="http://schemas.microsoft.com/office/drawing/2014/main" id="{1BEEA93E-B123-36A0-230A-333CDF7812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30477" y="3090672"/>
            <a:ext cx="3376782" cy="19573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51090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665DCF-2397-B6C2-CDC4-260D5A252FA8}"/>
              </a:ext>
            </a:extLst>
          </p:cNvPr>
          <p:cNvPicPr>
            <a:picLocks noChangeAspect="1"/>
          </p:cNvPicPr>
          <p:nvPr/>
        </p:nvPicPr>
        <p:blipFill>
          <a:blip r:embed="rId2"/>
          <a:stretch>
            <a:fillRect/>
          </a:stretch>
        </p:blipFill>
        <p:spPr>
          <a:xfrm>
            <a:off x="1629091" y="228600"/>
            <a:ext cx="8933818" cy="6400800"/>
          </a:xfrm>
          <a:prstGeom prst="rect">
            <a:avLst/>
          </a:prstGeom>
        </p:spPr>
      </p:pic>
    </p:spTree>
    <p:extLst>
      <p:ext uri="{BB962C8B-B14F-4D97-AF65-F5344CB8AC3E}">
        <p14:creationId xmlns:p14="http://schemas.microsoft.com/office/powerpoint/2010/main" val="36487733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D007E-54B9-59F7-CE2B-A194C04C1748}"/>
              </a:ext>
            </a:extLst>
          </p:cNvPr>
          <p:cNvSpPr>
            <a:spLocks noGrp="1"/>
          </p:cNvSpPr>
          <p:nvPr>
            <p:ph type="title"/>
          </p:nvPr>
        </p:nvSpPr>
        <p:spPr/>
        <p:txBody>
          <a:bodyPr/>
          <a:lstStyle/>
          <a:p>
            <a:r>
              <a:rPr lang="en-US" dirty="0">
                <a:solidFill>
                  <a:srgbClr val="C00000"/>
                </a:solidFill>
              </a:rPr>
              <a:t>Symptoms of AGS</a:t>
            </a:r>
            <a:endParaRPr lang="en-US" dirty="0"/>
          </a:p>
        </p:txBody>
      </p:sp>
      <p:sp>
        <p:nvSpPr>
          <p:cNvPr id="3" name="Content Placeholder 2">
            <a:extLst>
              <a:ext uri="{FF2B5EF4-FFF2-40B4-BE49-F238E27FC236}">
                <a16:creationId xmlns:a16="http://schemas.microsoft.com/office/drawing/2014/main" id="{12283520-EBEB-A921-5CCE-9A91810D77DE}"/>
              </a:ext>
            </a:extLst>
          </p:cNvPr>
          <p:cNvSpPr>
            <a:spLocks noGrp="1"/>
          </p:cNvSpPr>
          <p:nvPr>
            <p:ph sz="half" idx="1"/>
          </p:nvPr>
        </p:nvSpPr>
        <p:spPr/>
        <p:txBody>
          <a:bodyPr/>
          <a:lstStyle/>
          <a:p>
            <a:pPr algn="l">
              <a:buFont typeface="Arial" panose="020B0604020202020204" pitchFamily="34" charset="0"/>
              <a:buChar char="•"/>
            </a:pPr>
            <a:r>
              <a:rPr lang="en-US" b="0" i="0" dirty="0">
                <a:solidFill>
                  <a:srgbClr val="000000"/>
                </a:solidFill>
                <a:effectLst/>
                <a:latin typeface="Open Sans" panose="020B0606030504020204" pitchFamily="34" charset="0"/>
              </a:rPr>
              <a:t>Hives or itchy rash</a:t>
            </a:r>
          </a:p>
          <a:p>
            <a:pPr algn="l">
              <a:buFont typeface="Arial" panose="020B0604020202020204" pitchFamily="34" charset="0"/>
              <a:buChar char="•"/>
            </a:pPr>
            <a:r>
              <a:rPr lang="en-US" b="0" i="0" dirty="0">
                <a:solidFill>
                  <a:srgbClr val="000000"/>
                </a:solidFill>
                <a:effectLst/>
                <a:latin typeface="Open Sans" panose="020B0606030504020204" pitchFamily="34" charset="0"/>
              </a:rPr>
              <a:t>Nausea or vomiting</a:t>
            </a:r>
          </a:p>
          <a:p>
            <a:pPr algn="l">
              <a:buFont typeface="Arial" panose="020B0604020202020204" pitchFamily="34" charset="0"/>
              <a:buChar char="•"/>
            </a:pPr>
            <a:r>
              <a:rPr lang="en-US" b="0" i="0" dirty="0">
                <a:solidFill>
                  <a:srgbClr val="000000"/>
                </a:solidFill>
                <a:effectLst/>
                <a:latin typeface="Open Sans" panose="020B0606030504020204" pitchFamily="34" charset="0"/>
              </a:rPr>
              <a:t>Heartburn or indigestion</a:t>
            </a:r>
          </a:p>
          <a:p>
            <a:pPr algn="l">
              <a:buFont typeface="Arial" panose="020B0604020202020204" pitchFamily="34" charset="0"/>
              <a:buChar char="•"/>
            </a:pPr>
            <a:r>
              <a:rPr lang="en-US" b="0" i="0" dirty="0">
                <a:solidFill>
                  <a:srgbClr val="000000"/>
                </a:solidFill>
                <a:effectLst/>
                <a:latin typeface="Open Sans" panose="020B0606030504020204" pitchFamily="34" charset="0"/>
              </a:rPr>
              <a:t>Diarrhea</a:t>
            </a:r>
          </a:p>
          <a:p>
            <a:pPr algn="l">
              <a:buFont typeface="Arial" panose="020B0604020202020204" pitchFamily="34" charset="0"/>
              <a:buChar char="•"/>
            </a:pPr>
            <a:r>
              <a:rPr lang="en-US" b="0" i="0" dirty="0">
                <a:solidFill>
                  <a:srgbClr val="000000"/>
                </a:solidFill>
                <a:effectLst/>
                <a:latin typeface="Open Sans" panose="020B0606030504020204" pitchFamily="34" charset="0"/>
              </a:rPr>
              <a:t>Cough, shortness of breath, or difficulty breathing</a:t>
            </a:r>
          </a:p>
          <a:p>
            <a:pPr>
              <a:buFont typeface="Arial" panose="020B0604020202020204" pitchFamily="34" charset="0"/>
              <a:buChar char="•"/>
            </a:pPr>
            <a:r>
              <a:rPr lang="en-US" b="0" i="0" dirty="0">
                <a:solidFill>
                  <a:srgbClr val="000000"/>
                </a:solidFill>
                <a:effectLst/>
                <a:latin typeface="Open Sans" panose="020B0606030504020204" pitchFamily="34" charset="0"/>
              </a:rPr>
              <a:t>Drop in blood pressure</a:t>
            </a:r>
          </a:p>
          <a:p>
            <a:pPr algn="l">
              <a:buFont typeface="Arial" panose="020B0604020202020204" pitchFamily="34" charset="0"/>
              <a:buChar char="•"/>
            </a:pPr>
            <a:endParaRPr lang="en-US" b="0" i="0" dirty="0">
              <a:solidFill>
                <a:srgbClr val="000000"/>
              </a:solidFill>
              <a:effectLst/>
              <a:latin typeface="Open Sans" panose="020B0606030504020204" pitchFamily="34" charset="0"/>
            </a:endParaRPr>
          </a:p>
          <a:p>
            <a:endParaRPr lang="en-US" dirty="0"/>
          </a:p>
        </p:txBody>
      </p:sp>
      <p:sp>
        <p:nvSpPr>
          <p:cNvPr id="4" name="Content Placeholder 3">
            <a:extLst>
              <a:ext uri="{FF2B5EF4-FFF2-40B4-BE49-F238E27FC236}">
                <a16:creationId xmlns:a16="http://schemas.microsoft.com/office/drawing/2014/main" id="{0EEA0527-17CE-7E72-79DC-BB9CA422656B}"/>
              </a:ext>
            </a:extLst>
          </p:cNvPr>
          <p:cNvSpPr>
            <a:spLocks noGrp="1"/>
          </p:cNvSpPr>
          <p:nvPr>
            <p:ph sz="half" idx="2"/>
          </p:nvPr>
        </p:nvSpPr>
        <p:spPr>
          <a:xfrm>
            <a:off x="6172200" y="1825625"/>
            <a:ext cx="5181600" cy="4667250"/>
          </a:xfrm>
        </p:spPr>
        <p:txBody>
          <a:bodyPr/>
          <a:lstStyle/>
          <a:p>
            <a:pPr algn="l">
              <a:buFont typeface="Arial" panose="020B0604020202020204" pitchFamily="34" charset="0"/>
              <a:buChar char="•"/>
            </a:pPr>
            <a:r>
              <a:rPr lang="en-US" b="0" i="0" dirty="0">
                <a:solidFill>
                  <a:srgbClr val="000000"/>
                </a:solidFill>
                <a:effectLst/>
                <a:latin typeface="Open Sans" panose="020B0606030504020204" pitchFamily="34" charset="0"/>
              </a:rPr>
              <a:t>Swelling of the lips, throat, tongue, or eye lids</a:t>
            </a:r>
          </a:p>
          <a:p>
            <a:pPr algn="l">
              <a:buFont typeface="Arial" panose="020B0604020202020204" pitchFamily="34" charset="0"/>
              <a:buChar char="•"/>
            </a:pPr>
            <a:r>
              <a:rPr lang="en-US" b="0" i="0" dirty="0">
                <a:solidFill>
                  <a:srgbClr val="000000"/>
                </a:solidFill>
                <a:effectLst/>
                <a:latin typeface="Open Sans" panose="020B0606030504020204" pitchFamily="34" charset="0"/>
              </a:rPr>
              <a:t>Dizziness or faintness</a:t>
            </a:r>
          </a:p>
          <a:p>
            <a:pPr algn="l">
              <a:buFont typeface="Arial" panose="020B0604020202020204" pitchFamily="34" charset="0"/>
              <a:buChar char="•"/>
            </a:pPr>
            <a:r>
              <a:rPr lang="en-US" b="0" i="0" dirty="0">
                <a:solidFill>
                  <a:srgbClr val="000000"/>
                </a:solidFill>
                <a:effectLst/>
                <a:latin typeface="Open Sans" panose="020B0606030504020204" pitchFamily="34" charset="0"/>
              </a:rPr>
              <a:t>Severe stomach pain</a:t>
            </a:r>
          </a:p>
          <a:p>
            <a:pPr algn="l">
              <a:buFont typeface="Arial" panose="020B0604020202020204" pitchFamily="34" charset="0"/>
              <a:buChar char="•"/>
            </a:pPr>
            <a:r>
              <a:rPr lang="en-US" b="0" i="0" dirty="0">
                <a:solidFill>
                  <a:srgbClr val="000000"/>
                </a:solidFill>
                <a:effectLst/>
                <a:latin typeface="Open Sans" panose="020B0606030504020204" pitchFamily="34" charset="0"/>
              </a:rPr>
              <a:t>Onset 2-6 hours after eating meat, dairy products, or gelatin</a:t>
            </a:r>
          </a:p>
          <a:p>
            <a:pPr algn="l">
              <a:buFont typeface="Arial" panose="020B0604020202020204" pitchFamily="34" charset="0"/>
              <a:buChar char="•"/>
            </a:pPr>
            <a:r>
              <a:rPr lang="en-US" b="0" i="0" dirty="0">
                <a:solidFill>
                  <a:srgbClr val="000000"/>
                </a:solidFill>
                <a:effectLst/>
                <a:latin typeface="Open Sans" panose="020B0606030504020204" pitchFamily="34" charset="0"/>
              </a:rPr>
              <a:t>Reactions can range from mild to severe or even life-threatening anaphylaxis</a:t>
            </a:r>
          </a:p>
          <a:p>
            <a:pPr algn="l">
              <a:buFont typeface="Arial" panose="020B0604020202020204" pitchFamily="34" charset="0"/>
              <a:buChar char="•"/>
            </a:pPr>
            <a:endParaRPr lang="en-US" b="0" i="0" dirty="0">
              <a:solidFill>
                <a:srgbClr val="000000"/>
              </a:solidFill>
              <a:effectLst/>
              <a:latin typeface="Open Sans" panose="020B0606030504020204" pitchFamily="34" charset="0"/>
            </a:endParaRPr>
          </a:p>
          <a:p>
            <a:pPr algn="l">
              <a:buFont typeface="Arial" panose="020B0604020202020204" pitchFamily="34" charset="0"/>
              <a:buChar char="•"/>
            </a:pPr>
            <a:endParaRPr lang="en-US" b="0" i="0" dirty="0">
              <a:solidFill>
                <a:srgbClr val="000000"/>
              </a:solidFill>
              <a:effectLst/>
              <a:latin typeface="Open Sans" panose="020B0606030504020204" pitchFamily="34" charset="0"/>
            </a:endParaRPr>
          </a:p>
          <a:p>
            <a:endParaRPr lang="en-US" dirty="0"/>
          </a:p>
        </p:txBody>
      </p:sp>
    </p:spTree>
    <p:extLst>
      <p:ext uri="{BB962C8B-B14F-4D97-AF65-F5344CB8AC3E}">
        <p14:creationId xmlns:p14="http://schemas.microsoft.com/office/powerpoint/2010/main" val="14717714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D0F31-7BA5-23C9-2D1A-D429CE808FF2}"/>
              </a:ext>
            </a:extLst>
          </p:cNvPr>
          <p:cNvSpPr>
            <a:spLocks noGrp="1"/>
          </p:cNvSpPr>
          <p:nvPr>
            <p:ph type="title"/>
          </p:nvPr>
        </p:nvSpPr>
        <p:spPr>
          <a:xfrm>
            <a:off x="838200" y="337693"/>
            <a:ext cx="10515600" cy="1325563"/>
          </a:xfrm>
        </p:spPr>
        <p:txBody>
          <a:bodyPr/>
          <a:lstStyle/>
          <a:p>
            <a:r>
              <a:rPr lang="en-US" dirty="0">
                <a:solidFill>
                  <a:srgbClr val="C00000"/>
                </a:solidFill>
              </a:rPr>
              <a:t>Alpha-gal syndrome management</a:t>
            </a:r>
          </a:p>
        </p:txBody>
      </p:sp>
      <p:sp>
        <p:nvSpPr>
          <p:cNvPr id="3" name="Content Placeholder 2">
            <a:extLst>
              <a:ext uri="{FF2B5EF4-FFF2-40B4-BE49-F238E27FC236}">
                <a16:creationId xmlns:a16="http://schemas.microsoft.com/office/drawing/2014/main" id="{24335163-EFEA-1E7B-6390-5ECAFC6CBE1A}"/>
              </a:ext>
            </a:extLst>
          </p:cNvPr>
          <p:cNvSpPr>
            <a:spLocks noGrp="1"/>
          </p:cNvSpPr>
          <p:nvPr>
            <p:ph idx="1"/>
          </p:nvPr>
        </p:nvSpPr>
        <p:spPr>
          <a:xfrm>
            <a:off x="838200" y="1825625"/>
            <a:ext cx="11049000" cy="4351338"/>
          </a:xfrm>
        </p:spPr>
        <p:txBody>
          <a:bodyPr/>
          <a:lstStyle/>
          <a:p>
            <a:r>
              <a:rPr lang="en-US" sz="2400" dirty="0">
                <a:solidFill>
                  <a:srgbClr val="000000"/>
                </a:solidFill>
                <a:latin typeface="+mn-lt"/>
              </a:rPr>
              <a:t>Referral to an allergist</a:t>
            </a:r>
          </a:p>
          <a:p>
            <a:r>
              <a:rPr lang="en-US" sz="2400" dirty="0">
                <a:solidFill>
                  <a:srgbClr val="000000"/>
                </a:solidFill>
                <a:latin typeface="+mn-lt"/>
              </a:rPr>
              <a:t>B</a:t>
            </a:r>
            <a:r>
              <a:rPr lang="en-US" sz="2400" b="0" i="0" dirty="0">
                <a:solidFill>
                  <a:srgbClr val="000000"/>
                </a:solidFill>
                <a:effectLst/>
                <a:latin typeface="+mn-lt"/>
              </a:rPr>
              <a:t>lood test for specific </a:t>
            </a:r>
            <a:r>
              <a:rPr lang="en-US" sz="2400" b="0" i="0" dirty="0" err="1">
                <a:solidFill>
                  <a:srgbClr val="000000"/>
                </a:solidFill>
                <a:effectLst/>
                <a:latin typeface="+mn-lt"/>
              </a:rPr>
              <a:t>IgE</a:t>
            </a:r>
            <a:r>
              <a:rPr lang="en-US" sz="2400" b="0" i="0" dirty="0">
                <a:solidFill>
                  <a:srgbClr val="000000"/>
                </a:solidFill>
                <a:effectLst/>
                <a:latin typeface="+mn-lt"/>
              </a:rPr>
              <a:t> antibodies to alpha-gal</a:t>
            </a:r>
          </a:p>
          <a:p>
            <a:r>
              <a:rPr lang="en-US" sz="2400" dirty="0">
                <a:solidFill>
                  <a:srgbClr val="000000"/>
                </a:solidFill>
                <a:latin typeface="+mn-lt"/>
              </a:rPr>
              <a:t>Allergy skin testing</a:t>
            </a:r>
          </a:p>
          <a:p>
            <a:r>
              <a:rPr lang="en-US" sz="2400" dirty="0">
                <a:solidFill>
                  <a:srgbClr val="000000"/>
                </a:solidFill>
                <a:latin typeface="+mn-lt"/>
              </a:rPr>
              <a:t>S</a:t>
            </a:r>
            <a:r>
              <a:rPr lang="en-US" sz="2400" b="0" i="0" dirty="0">
                <a:solidFill>
                  <a:srgbClr val="000000"/>
                </a:solidFill>
                <a:effectLst/>
                <a:latin typeface="+mn-lt"/>
              </a:rPr>
              <a:t>top eating mammalian meat (such as beef, pork, lamb, venison, rabbit, etc.)</a:t>
            </a:r>
          </a:p>
          <a:p>
            <a:r>
              <a:rPr lang="en-US" sz="2400" b="0" i="0" dirty="0">
                <a:solidFill>
                  <a:srgbClr val="000000"/>
                </a:solidFill>
                <a:effectLst/>
                <a:latin typeface="+mn-lt"/>
              </a:rPr>
              <a:t>Consider avoiding other foods such as cow’s milk, milk-products, and gelatin</a:t>
            </a:r>
          </a:p>
          <a:p>
            <a:r>
              <a:rPr lang="en-US" sz="2400" dirty="0">
                <a:solidFill>
                  <a:srgbClr val="000000"/>
                </a:solidFill>
                <a:latin typeface="+mn-lt"/>
              </a:rPr>
              <a:t>Read food product labels carefully</a:t>
            </a:r>
          </a:p>
          <a:p>
            <a:r>
              <a:rPr lang="en-US" sz="2400" dirty="0">
                <a:solidFill>
                  <a:srgbClr val="000000"/>
                </a:solidFill>
                <a:latin typeface="+mn-lt"/>
              </a:rPr>
              <a:t>Avoid tick bites – may reactivate allergic reactions</a:t>
            </a:r>
          </a:p>
          <a:p>
            <a:r>
              <a:rPr lang="en-US" sz="2400" dirty="0">
                <a:latin typeface="+mn-lt"/>
              </a:rPr>
              <a:t>Carry an EpiPen or equivalent</a:t>
            </a:r>
          </a:p>
          <a:p>
            <a:r>
              <a:rPr lang="en-US" sz="2400" dirty="0">
                <a:solidFill>
                  <a:srgbClr val="0D0D0D"/>
                </a:solidFill>
                <a:latin typeface="Arial" panose="020B0604020202020204" pitchFamily="34" charset="0"/>
                <a:cs typeface="Arial" panose="020B0604020202020204" pitchFamily="34" charset="0"/>
              </a:rPr>
              <a:t>L</a:t>
            </a:r>
            <a:r>
              <a:rPr lang="en-US" sz="2400" b="0" i="0" dirty="0">
                <a:solidFill>
                  <a:srgbClr val="0D0D0D"/>
                </a:solidFill>
                <a:effectLst/>
                <a:latin typeface="Arial" panose="020B0604020202020204" pitchFamily="34" charset="0"/>
                <a:cs typeface="Arial" panose="020B0604020202020204" pitchFamily="34" charset="0"/>
              </a:rPr>
              <a:t>evels of </a:t>
            </a:r>
            <a:r>
              <a:rPr lang="en-US" sz="2400" b="0" i="0" dirty="0" err="1">
                <a:solidFill>
                  <a:srgbClr val="0D0D0D"/>
                </a:solidFill>
                <a:effectLst/>
                <a:latin typeface="Arial" panose="020B0604020202020204" pitchFamily="34" charset="0"/>
                <a:cs typeface="Arial" panose="020B0604020202020204" pitchFamily="34" charset="0"/>
              </a:rPr>
              <a:t>IgE</a:t>
            </a:r>
            <a:r>
              <a:rPr lang="en-US" sz="2400" b="0" i="0" dirty="0">
                <a:solidFill>
                  <a:srgbClr val="0D0D0D"/>
                </a:solidFill>
                <a:effectLst/>
                <a:latin typeface="Arial" panose="020B0604020202020204" pitchFamily="34" charset="0"/>
                <a:cs typeface="Arial" panose="020B0604020202020204" pitchFamily="34" charset="0"/>
              </a:rPr>
              <a:t> antibodies against alpha-gal decrease over time</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1404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707357" y="1928732"/>
            <a:ext cx="3333749" cy="2624327"/>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itle 1">
            <a:extLst>
              <a:ext uri="{FF2B5EF4-FFF2-40B4-BE49-F238E27FC236}">
                <a16:creationId xmlns:a16="http://schemas.microsoft.com/office/drawing/2014/main" id="{2250D70A-F08B-5C20-3897-F84C690E5DEF}"/>
              </a:ext>
            </a:extLst>
          </p:cNvPr>
          <p:cNvSpPr>
            <a:spLocks noGrp="1"/>
          </p:cNvSpPr>
          <p:nvPr>
            <p:ph type="title"/>
          </p:nvPr>
        </p:nvSpPr>
        <p:spPr>
          <a:xfrm>
            <a:off x="1999489" y="1967267"/>
            <a:ext cx="2267712" cy="2547257"/>
          </a:xfrm>
          <a:noFill/>
        </p:spPr>
        <p:txBody>
          <a:bodyPr vert="horz" lIns="91440" tIns="45720" rIns="91440" bIns="45720" rtlCol="0" anchor="ctr">
            <a:normAutofit/>
          </a:bodyPr>
          <a:lstStyle/>
          <a:p>
            <a:pPr algn="ctr"/>
            <a:r>
              <a:rPr lang="en-US" sz="3100" dirty="0">
                <a:solidFill>
                  <a:srgbClr val="FFFFFF"/>
                </a:solidFill>
                <a:latin typeface="+mj-lt"/>
                <a:ea typeface="+mj-ea"/>
                <a:cs typeface="+mj-cs"/>
              </a:rPr>
              <a:t>COVID-19 </a:t>
            </a:r>
            <a:r>
              <a:rPr lang="en-US" sz="2400" dirty="0">
                <a:solidFill>
                  <a:srgbClr val="FFFFFF"/>
                </a:solidFill>
                <a:latin typeface="+mj-lt"/>
                <a:ea typeface="+mj-ea"/>
                <a:cs typeface="+mj-cs"/>
              </a:rPr>
              <a:t>Hospitalization by county </a:t>
            </a:r>
            <a:endParaRPr lang="en-US" sz="3100" dirty="0">
              <a:solidFill>
                <a:srgbClr val="FFFFFF"/>
              </a:solidFill>
              <a:latin typeface="+mj-lt"/>
              <a:ea typeface="+mj-ea"/>
              <a:cs typeface="+mj-cs"/>
            </a:endParaRPr>
          </a:p>
        </p:txBody>
      </p:sp>
      <p:pic>
        <p:nvPicPr>
          <p:cNvPr id="5" name="Picture 4">
            <a:extLst>
              <a:ext uri="{FF2B5EF4-FFF2-40B4-BE49-F238E27FC236}">
                <a16:creationId xmlns:a16="http://schemas.microsoft.com/office/drawing/2014/main" id="{CD2CB275-B03F-8891-5BF2-DE3D51D157C2}"/>
              </a:ext>
            </a:extLst>
          </p:cNvPr>
          <p:cNvPicPr>
            <a:picLocks noChangeAspect="1"/>
          </p:cNvPicPr>
          <p:nvPr/>
        </p:nvPicPr>
        <p:blipFill>
          <a:blip r:embed="rId2"/>
          <a:stretch>
            <a:fillRect/>
          </a:stretch>
        </p:blipFill>
        <p:spPr>
          <a:xfrm>
            <a:off x="5106988" y="1584332"/>
            <a:ext cx="5085525" cy="3687006"/>
          </a:xfrm>
          <a:prstGeom prst="rect">
            <a:avLst/>
          </a:prstGeom>
        </p:spPr>
      </p:pic>
    </p:spTree>
    <p:extLst>
      <p:ext uri="{BB962C8B-B14F-4D97-AF65-F5344CB8AC3E}">
        <p14:creationId xmlns:p14="http://schemas.microsoft.com/office/powerpoint/2010/main" val="4907503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Graphic of a woman showing where on the body to check for ticks: in and around hair, in and around ears, under the arms, inside the belly button, around the waist, between the legs, back of the knees.">
            <a:extLst>
              <a:ext uri="{FF2B5EF4-FFF2-40B4-BE49-F238E27FC236}">
                <a16:creationId xmlns:a16="http://schemas.microsoft.com/office/drawing/2014/main" id="{15F440D0-A84F-83CA-537B-074DFE0369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5184" y="-51816"/>
            <a:ext cx="6909815" cy="6909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46623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6D16B-B960-C1F2-103F-532574EF6D67}"/>
              </a:ext>
            </a:extLst>
          </p:cNvPr>
          <p:cNvSpPr>
            <a:spLocks noGrp="1"/>
          </p:cNvSpPr>
          <p:nvPr>
            <p:ph type="title"/>
          </p:nvPr>
        </p:nvSpPr>
        <p:spPr>
          <a:xfrm>
            <a:off x="838200" y="391004"/>
            <a:ext cx="10515600" cy="1325563"/>
          </a:xfrm>
        </p:spPr>
        <p:txBody>
          <a:bodyPr/>
          <a:lstStyle/>
          <a:p>
            <a:r>
              <a:rPr lang="en-US" dirty="0">
                <a:solidFill>
                  <a:srgbClr val="C00000"/>
                </a:solidFill>
              </a:rPr>
              <a:t>Syndrome of the Month</a:t>
            </a:r>
          </a:p>
        </p:txBody>
      </p:sp>
      <p:sp>
        <p:nvSpPr>
          <p:cNvPr id="3" name="Content Placeholder 2">
            <a:extLst>
              <a:ext uri="{FF2B5EF4-FFF2-40B4-BE49-F238E27FC236}">
                <a16:creationId xmlns:a16="http://schemas.microsoft.com/office/drawing/2014/main" id="{C533A12F-8538-DDEA-CA5B-6884C34C8309}"/>
              </a:ext>
            </a:extLst>
          </p:cNvPr>
          <p:cNvSpPr>
            <a:spLocks noGrp="1"/>
          </p:cNvSpPr>
          <p:nvPr>
            <p:ph idx="1"/>
          </p:nvPr>
        </p:nvSpPr>
        <p:spPr/>
        <p:txBody>
          <a:bodyPr/>
          <a:lstStyle/>
          <a:p>
            <a:r>
              <a:rPr lang="en-US" dirty="0"/>
              <a:t>Review of common findings on physical examination suggestive of a specific syndrome that may first be suspected in the Job Corps age population</a:t>
            </a:r>
          </a:p>
          <a:p>
            <a:r>
              <a:rPr lang="en-US" dirty="0"/>
              <a:t>Presentation of diagnostic criteria commonly used to support the diagnosis</a:t>
            </a:r>
          </a:p>
          <a:p>
            <a:r>
              <a:rPr lang="en-US" dirty="0"/>
              <a:t>Indications for syndrome-specific evaluation</a:t>
            </a:r>
          </a:p>
          <a:p>
            <a:r>
              <a:rPr lang="en-US" dirty="0"/>
              <a:t>Indications for subspecialty referral(s), if any</a:t>
            </a:r>
          </a:p>
          <a:p>
            <a:r>
              <a:rPr lang="en-US" dirty="0"/>
              <a:t>Implications for career choice, if any</a:t>
            </a:r>
          </a:p>
        </p:txBody>
      </p:sp>
    </p:spTree>
    <p:extLst>
      <p:ext uri="{BB962C8B-B14F-4D97-AF65-F5344CB8AC3E}">
        <p14:creationId xmlns:p14="http://schemas.microsoft.com/office/powerpoint/2010/main" val="25853202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C4CDB-05ED-5733-EC61-B0280EBCB472}"/>
              </a:ext>
            </a:extLst>
          </p:cNvPr>
          <p:cNvSpPr>
            <a:spLocks noGrp="1"/>
          </p:cNvSpPr>
          <p:nvPr>
            <p:ph type="title"/>
          </p:nvPr>
        </p:nvSpPr>
        <p:spPr/>
        <p:txBody>
          <a:bodyPr/>
          <a:lstStyle/>
          <a:p>
            <a:r>
              <a:rPr lang="en-US" dirty="0">
                <a:solidFill>
                  <a:srgbClr val="C00000"/>
                </a:solidFill>
              </a:rPr>
              <a:t>Fetal Alcohol Spectrum Disorders (FASDs)</a:t>
            </a:r>
          </a:p>
        </p:txBody>
      </p:sp>
      <p:sp>
        <p:nvSpPr>
          <p:cNvPr id="3" name="Content Placeholder 2">
            <a:extLst>
              <a:ext uri="{FF2B5EF4-FFF2-40B4-BE49-F238E27FC236}">
                <a16:creationId xmlns:a16="http://schemas.microsoft.com/office/drawing/2014/main" id="{9572A348-8683-807F-E9B2-13581E490AA4}"/>
              </a:ext>
            </a:extLst>
          </p:cNvPr>
          <p:cNvSpPr>
            <a:spLocks noGrp="1"/>
          </p:cNvSpPr>
          <p:nvPr>
            <p:ph idx="1"/>
          </p:nvPr>
        </p:nvSpPr>
        <p:spPr>
          <a:xfrm>
            <a:off x="838200" y="1690689"/>
            <a:ext cx="10515600" cy="4582095"/>
          </a:xfrm>
        </p:spPr>
        <p:txBody>
          <a:bodyPr/>
          <a:lstStyle/>
          <a:p>
            <a:pPr marL="50800" indent="0">
              <a:buNone/>
            </a:pPr>
            <a:r>
              <a:rPr lang="en-US" sz="2400" b="0" i="0" dirty="0">
                <a:solidFill>
                  <a:srgbClr val="000000"/>
                </a:solidFill>
                <a:effectLst/>
                <a:latin typeface="Arial" panose="020B0604020202020204" pitchFamily="34" charset="0"/>
                <a:cs typeface="Arial" panose="020B0604020202020204" pitchFamily="34" charset="0"/>
              </a:rPr>
              <a:t>Fetal alcohol spectrum disorders (FASDs) are a group of conditions that can occur in a person who was exposed to alcohol before birth:</a:t>
            </a:r>
          </a:p>
          <a:p>
            <a:r>
              <a:rPr lang="en-US" sz="1800" b="1" i="0" u="sng" dirty="0">
                <a:solidFill>
                  <a:srgbClr val="000000"/>
                </a:solidFill>
                <a:effectLst/>
                <a:latin typeface="Arial" panose="020B0604020202020204" pitchFamily="34" charset="0"/>
                <a:cs typeface="Arial" panose="020B0604020202020204" pitchFamily="34" charset="0"/>
              </a:rPr>
              <a:t>Fetal Alcohol Syndrome (FAS):</a:t>
            </a:r>
            <a:r>
              <a:rPr lang="en-US" sz="1800" b="0" i="0" u="sng" dirty="0">
                <a:solidFill>
                  <a:srgbClr val="000000"/>
                </a:solidFill>
                <a:effectLst/>
                <a:latin typeface="Arial" panose="020B0604020202020204" pitchFamily="34" charset="0"/>
                <a:cs typeface="Arial" panose="020B0604020202020204" pitchFamily="34" charset="0"/>
              </a:rPr>
              <a:t> </a:t>
            </a:r>
            <a:r>
              <a:rPr lang="en-US" sz="1800" b="0" i="0" dirty="0">
                <a:solidFill>
                  <a:srgbClr val="000000"/>
                </a:solidFill>
                <a:effectLst/>
                <a:latin typeface="Arial" panose="020B0604020202020204" pitchFamily="34" charset="0"/>
                <a:cs typeface="Arial" panose="020B0604020202020204" pitchFamily="34" charset="0"/>
              </a:rPr>
              <a:t>FAS represents the most involved end of the FASD spectrum. People with FAS have central nervous system (CNS) problems, minor facial features, and growth problems. People with FAS can have problems with learning, memory, attention span, communication, vision, or hearing.</a:t>
            </a:r>
          </a:p>
          <a:p>
            <a:r>
              <a:rPr lang="en-US" sz="1800" b="1" i="0" u="sng" dirty="0">
                <a:solidFill>
                  <a:srgbClr val="000000"/>
                </a:solidFill>
                <a:effectLst/>
                <a:latin typeface="Arial" panose="020B0604020202020204" pitchFamily="34" charset="0"/>
                <a:cs typeface="Arial" panose="020B0604020202020204" pitchFamily="34" charset="0"/>
              </a:rPr>
              <a:t>Alcohol-Related Neurodevelopmental Disorder (ARND):</a:t>
            </a:r>
            <a:r>
              <a:rPr lang="en-US" sz="1800" b="0" i="0" u="sng" dirty="0">
                <a:solidFill>
                  <a:srgbClr val="000000"/>
                </a:solidFill>
                <a:effectLst/>
                <a:latin typeface="Arial" panose="020B0604020202020204" pitchFamily="34" charset="0"/>
                <a:cs typeface="Arial" panose="020B0604020202020204" pitchFamily="34" charset="0"/>
              </a:rPr>
              <a:t> </a:t>
            </a:r>
            <a:r>
              <a:rPr lang="en-US" sz="1800" b="0" i="0" dirty="0">
                <a:solidFill>
                  <a:srgbClr val="000000"/>
                </a:solidFill>
                <a:effectLst/>
                <a:latin typeface="Arial" panose="020B0604020202020204" pitchFamily="34" charset="0"/>
                <a:cs typeface="Arial" panose="020B0604020202020204" pitchFamily="34" charset="0"/>
              </a:rPr>
              <a:t>People with ARND might have intellectual disabilities and problems with behavior and learning.</a:t>
            </a:r>
          </a:p>
          <a:p>
            <a:r>
              <a:rPr lang="en-US" sz="1800" b="1" i="0" u="sng" dirty="0">
                <a:solidFill>
                  <a:srgbClr val="000000"/>
                </a:solidFill>
                <a:effectLst/>
                <a:latin typeface="Arial" panose="020B0604020202020204" pitchFamily="34" charset="0"/>
                <a:cs typeface="Arial" panose="020B0604020202020204" pitchFamily="34" charset="0"/>
              </a:rPr>
              <a:t>Alcohol-Related Birth Defects (ARBD):</a:t>
            </a:r>
            <a:r>
              <a:rPr lang="en-US" sz="1800" b="0" i="0" u="sng" dirty="0">
                <a:solidFill>
                  <a:srgbClr val="000000"/>
                </a:solidFill>
                <a:effectLst/>
                <a:latin typeface="Arial" panose="020B0604020202020204" pitchFamily="34" charset="0"/>
                <a:cs typeface="Arial" panose="020B0604020202020204" pitchFamily="34" charset="0"/>
              </a:rPr>
              <a:t> </a:t>
            </a:r>
            <a:r>
              <a:rPr lang="en-US" sz="1800" b="0" i="0" dirty="0">
                <a:solidFill>
                  <a:srgbClr val="000000"/>
                </a:solidFill>
                <a:effectLst/>
                <a:latin typeface="Arial" panose="020B0604020202020204" pitchFamily="34" charset="0"/>
                <a:cs typeface="Arial" panose="020B0604020202020204" pitchFamily="34" charset="0"/>
              </a:rPr>
              <a:t>People with ARBD might have problems with the heart, kidneys, or bones or with hearing.</a:t>
            </a:r>
          </a:p>
          <a:p>
            <a:r>
              <a:rPr lang="en-US" sz="1800" b="1" i="0" dirty="0">
                <a:solidFill>
                  <a:schemeClr val="tx1"/>
                </a:solidFill>
                <a:effectLs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Neurobehavioral Disorder Associated with Prenatal Alcohol Exposure (ND-PAE)</a:t>
            </a:r>
            <a:r>
              <a:rPr lang="en-US" sz="1800" b="0" i="0" dirty="0">
                <a:solidFill>
                  <a:schemeClr val="tx1"/>
                </a:solidFill>
                <a:effectLst/>
                <a:latin typeface="Arial" panose="020B0604020202020204" pitchFamily="34" charset="0"/>
                <a:cs typeface="Arial" panose="020B0604020202020204" pitchFamily="34" charset="0"/>
              </a:rPr>
              <a:t>: ND-PAE was first included as a recognized condition in the Diagnostic and Statistical Manual 5 (DSM 5) of the American Psychiatric Association (APA</a:t>
            </a:r>
            <a:r>
              <a:rPr lang="en-US" sz="1800" b="0" i="0" dirty="0">
                <a:solidFill>
                  <a:srgbClr val="000000"/>
                </a:solidFill>
                <a:effectLst/>
                <a:latin typeface="Arial" panose="020B0604020202020204" pitchFamily="34" charset="0"/>
                <a:cs typeface="Arial" panose="020B0604020202020204" pitchFamily="34" charset="0"/>
              </a:rPr>
              <a:t>) in 2013.  Youth with ND-PAE will have problems in three areas: (1) thinking and memory, (2) behavior problems, and (3) trouble with activities of daily living.</a:t>
            </a:r>
          </a:p>
          <a:p>
            <a:pPr marL="50800" indent="0">
              <a:buNone/>
            </a:pPr>
            <a:r>
              <a:rPr lang="en-US" sz="1800" dirty="0">
                <a:solidFill>
                  <a:srgbClr val="0000FF"/>
                </a:solidFill>
                <a:latin typeface="Arial" panose="020B0604020202020204" pitchFamily="34" charset="0"/>
                <a:cs typeface="Arial" panose="020B0604020202020204" pitchFamily="34" charset="0"/>
              </a:rPr>
              <a:t>                                                                                            https://www.cdc.gov/ncbddd/fasd/facts.html</a:t>
            </a:r>
          </a:p>
        </p:txBody>
      </p:sp>
    </p:spTree>
    <p:extLst>
      <p:ext uri="{BB962C8B-B14F-4D97-AF65-F5344CB8AC3E}">
        <p14:creationId xmlns:p14="http://schemas.microsoft.com/office/powerpoint/2010/main" val="25236779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etal Alcohol Spectrum Disorders | National Institute on Alcohol Abuse and  Alcoholism (NIAAA)">
            <a:extLst>
              <a:ext uri="{FF2B5EF4-FFF2-40B4-BE49-F238E27FC236}">
                <a16:creationId xmlns:a16="http://schemas.microsoft.com/office/drawing/2014/main" id="{FD401EA6-CA45-0D60-7402-9CDEB604DA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11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11207-38E1-E993-3E1D-811C410A4815}"/>
              </a:ext>
            </a:extLst>
          </p:cNvPr>
          <p:cNvSpPr>
            <a:spLocks noGrp="1"/>
          </p:cNvSpPr>
          <p:nvPr>
            <p:ph type="title"/>
          </p:nvPr>
        </p:nvSpPr>
        <p:spPr/>
        <p:txBody>
          <a:bodyPr/>
          <a:lstStyle/>
          <a:p>
            <a:r>
              <a:rPr lang="en-US" dirty="0">
                <a:solidFill>
                  <a:srgbClr val="C00000"/>
                </a:solidFill>
              </a:rPr>
              <a:t>Signs and symptoms</a:t>
            </a:r>
            <a:endParaRPr lang="en-US" dirty="0"/>
          </a:p>
        </p:txBody>
      </p:sp>
      <p:sp>
        <p:nvSpPr>
          <p:cNvPr id="3" name="Content Placeholder 2">
            <a:extLst>
              <a:ext uri="{FF2B5EF4-FFF2-40B4-BE49-F238E27FC236}">
                <a16:creationId xmlns:a16="http://schemas.microsoft.com/office/drawing/2014/main" id="{7976C6DA-8B65-E16A-ACD0-21B54871578E}"/>
              </a:ext>
            </a:extLst>
          </p:cNvPr>
          <p:cNvSpPr>
            <a:spLocks noGrp="1"/>
          </p:cNvSpPr>
          <p:nvPr>
            <p:ph sz="half" idx="1"/>
          </p:nvPr>
        </p:nvSpPr>
        <p:spPr/>
        <p:txBody>
          <a:bodyPr/>
          <a:lstStyle/>
          <a:p>
            <a:pPr algn="l">
              <a:buFont typeface="Arial" panose="020B0604020202020204" pitchFamily="34" charset="0"/>
              <a:buChar char="•"/>
            </a:pPr>
            <a:r>
              <a:rPr lang="en-US" sz="2000" b="0" i="0" dirty="0">
                <a:solidFill>
                  <a:srgbClr val="000000"/>
                </a:solidFill>
                <a:effectLst/>
                <a:latin typeface="Arial" panose="020B0604020202020204" pitchFamily="34" charset="0"/>
                <a:cs typeface="Arial" panose="020B0604020202020204" pitchFamily="34" charset="0"/>
              </a:rPr>
              <a:t>Low body weight</a:t>
            </a:r>
          </a:p>
          <a:p>
            <a:pPr algn="l">
              <a:buFont typeface="Arial" panose="020B0604020202020204" pitchFamily="34" charset="0"/>
              <a:buChar char="•"/>
            </a:pPr>
            <a:r>
              <a:rPr lang="en-US" sz="2000" b="0" i="0" dirty="0">
                <a:solidFill>
                  <a:srgbClr val="000000"/>
                </a:solidFill>
                <a:effectLst/>
                <a:latin typeface="Arial" panose="020B0604020202020204" pitchFamily="34" charset="0"/>
                <a:cs typeface="Arial" panose="020B0604020202020204" pitchFamily="34" charset="0"/>
              </a:rPr>
              <a:t>Poor coordination</a:t>
            </a:r>
          </a:p>
          <a:p>
            <a:pPr algn="l">
              <a:buFont typeface="Arial" panose="020B0604020202020204" pitchFamily="34" charset="0"/>
              <a:buChar char="•"/>
            </a:pPr>
            <a:r>
              <a:rPr lang="en-US" sz="2000" b="0" i="0" dirty="0">
                <a:solidFill>
                  <a:srgbClr val="000000"/>
                </a:solidFill>
                <a:effectLst/>
                <a:latin typeface="Arial" panose="020B0604020202020204" pitchFamily="34" charset="0"/>
                <a:cs typeface="Arial" panose="020B0604020202020204" pitchFamily="34" charset="0"/>
              </a:rPr>
              <a:t>Hyperactive behavior</a:t>
            </a:r>
          </a:p>
          <a:p>
            <a:pPr algn="l">
              <a:buFont typeface="Arial" panose="020B0604020202020204" pitchFamily="34" charset="0"/>
              <a:buChar char="•"/>
            </a:pPr>
            <a:r>
              <a:rPr lang="en-US" sz="2000" b="0" i="0" dirty="0">
                <a:solidFill>
                  <a:srgbClr val="000000"/>
                </a:solidFill>
                <a:effectLst/>
                <a:latin typeface="Arial" panose="020B0604020202020204" pitchFamily="34" charset="0"/>
                <a:cs typeface="Arial" panose="020B0604020202020204" pitchFamily="34" charset="0"/>
              </a:rPr>
              <a:t>Difficulty with attention</a:t>
            </a:r>
          </a:p>
          <a:p>
            <a:pPr algn="l">
              <a:buFont typeface="Arial" panose="020B0604020202020204" pitchFamily="34" charset="0"/>
              <a:buChar char="•"/>
            </a:pPr>
            <a:r>
              <a:rPr lang="en-US" sz="2000" b="0" i="0" dirty="0">
                <a:solidFill>
                  <a:srgbClr val="000000"/>
                </a:solidFill>
                <a:effectLst/>
                <a:latin typeface="Arial" panose="020B0604020202020204" pitchFamily="34" charset="0"/>
                <a:cs typeface="Arial" panose="020B0604020202020204" pitchFamily="34" charset="0"/>
              </a:rPr>
              <a:t>Poor memory</a:t>
            </a:r>
          </a:p>
          <a:p>
            <a:pPr algn="l">
              <a:buFont typeface="Arial" panose="020B0604020202020204" pitchFamily="34" charset="0"/>
              <a:buChar char="•"/>
            </a:pPr>
            <a:r>
              <a:rPr lang="en-US" sz="2000" b="0" i="0" dirty="0">
                <a:solidFill>
                  <a:srgbClr val="000000"/>
                </a:solidFill>
                <a:effectLst/>
                <a:latin typeface="Arial" panose="020B0604020202020204" pitchFamily="34" charset="0"/>
                <a:cs typeface="Arial" panose="020B0604020202020204" pitchFamily="34" charset="0"/>
              </a:rPr>
              <a:t>Difficulty in school (especially </a:t>
            </a:r>
          </a:p>
          <a:p>
            <a:pPr marL="50800" indent="0" algn="l">
              <a:buNone/>
            </a:pPr>
            <a:r>
              <a:rPr lang="en-US" sz="2000" dirty="0">
                <a:solidFill>
                  <a:srgbClr val="000000"/>
                </a:solidFill>
                <a:latin typeface="Arial" panose="020B0604020202020204" pitchFamily="34" charset="0"/>
                <a:cs typeface="Arial" panose="020B0604020202020204" pitchFamily="34" charset="0"/>
              </a:rPr>
              <a:t>      </a:t>
            </a:r>
            <a:r>
              <a:rPr lang="en-US" sz="2000" b="0" i="0" dirty="0">
                <a:solidFill>
                  <a:srgbClr val="000000"/>
                </a:solidFill>
                <a:effectLst/>
                <a:latin typeface="Arial" panose="020B0604020202020204" pitchFamily="34" charset="0"/>
                <a:cs typeface="Arial" panose="020B0604020202020204" pitchFamily="34" charset="0"/>
              </a:rPr>
              <a:t>with math)</a:t>
            </a:r>
          </a:p>
          <a:p>
            <a:pPr algn="l">
              <a:buFont typeface="Arial" panose="020B0604020202020204" pitchFamily="34" charset="0"/>
              <a:buChar char="•"/>
            </a:pPr>
            <a:r>
              <a:rPr lang="en-US" sz="2000" b="0" i="0" dirty="0">
                <a:solidFill>
                  <a:srgbClr val="000000"/>
                </a:solidFill>
                <a:effectLst/>
                <a:latin typeface="Arial" panose="020B0604020202020204" pitchFamily="34" charset="0"/>
                <a:cs typeface="Arial" panose="020B0604020202020204" pitchFamily="34" charset="0"/>
              </a:rPr>
              <a:t>Learning disabilities</a:t>
            </a:r>
          </a:p>
          <a:p>
            <a:pPr algn="l">
              <a:buFont typeface="Arial" panose="020B0604020202020204" pitchFamily="34" charset="0"/>
              <a:buChar char="•"/>
            </a:pPr>
            <a:r>
              <a:rPr lang="en-US" sz="2000" b="0" i="0" dirty="0">
                <a:solidFill>
                  <a:srgbClr val="000000"/>
                </a:solidFill>
                <a:effectLst/>
                <a:latin typeface="Arial" panose="020B0604020202020204" pitchFamily="34" charset="0"/>
                <a:cs typeface="Arial" panose="020B0604020202020204" pitchFamily="34" charset="0"/>
              </a:rPr>
              <a:t>Speech and language delays</a:t>
            </a:r>
          </a:p>
          <a:p>
            <a:pPr algn="l">
              <a:buFont typeface="Arial" panose="020B0604020202020204" pitchFamily="34" charset="0"/>
              <a:buChar char="•"/>
            </a:pPr>
            <a:r>
              <a:rPr lang="en-US" sz="2000" b="0" i="0" dirty="0">
                <a:solidFill>
                  <a:srgbClr val="000000"/>
                </a:solidFill>
                <a:effectLst/>
                <a:latin typeface="Arial" panose="020B0604020202020204" pitchFamily="34" charset="0"/>
                <a:cs typeface="Arial" panose="020B0604020202020204" pitchFamily="34" charset="0"/>
              </a:rPr>
              <a:t>Intellectual disability or low IQ</a:t>
            </a:r>
          </a:p>
          <a:p>
            <a:pPr marL="50800" indent="0">
              <a:buNone/>
            </a:pPr>
            <a:endParaRPr lang="en-US" dirty="0"/>
          </a:p>
        </p:txBody>
      </p:sp>
      <p:sp>
        <p:nvSpPr>
          <p:cNvPr id="4" name="Content Placeholder 3">
            <a:extLst>
              <a:ext uri="{FF2B5EF4-FFF2-40B4-BE49-F238E27FC236}">
                <a16:creationId xmlns:a16="http://schemas.microsoft.com/office/drawing/2014/main" id="{93E17EBF-89F3-C292-C815-D348C7C3B26F}"/>
              </a:ext>
            </a:extLst>
          </p:cNvPr>
          <p:cNvSpPr>
            <a:spLocks noGrp="1"/>
          </p:cNvSpPr>
          <p:nvPr>
            <p:ph sz="half" idx="2"/>
          </p:nvPr>
        </p:nvSpPr>
        <p:spPr/>
        <p:txBody>
          <a:bodyPr/>
          <a:lstStyle/>
          <a:p>
            <a:pPr algn="l">
              <a:buFont typeface="Arial" panose="020B0604020202020204" pitchFamily="34" charset="0"/>
              <a:buChar char="•"/>
            </a:pPr>
            <a:r>
              <a:rPr lang="en-US" sz="2000" b="0" i="0" dirty="0">
                <a:solidFill>
                  <a:srgbClr val="000000"/>
                </a:solidFill>
                <a:effectLst/>
                <a:latin typeface="Arial" panose="020B0604020202020204" pitchFamily="34" charset="0"/>
                <a:cs typeface="Arial" panose="020B0604020202020204" pitchFamily="34" charset="0"/>
              </a:rPr>
              <a:t>Poor reasoning and judgment skills</a:t>
            </a:r>
          </a:p>
          <a:p>
            <a:pPr algn="l">
              <a:buFont typeface="Arial" panose="020B0604020202020204" pitchFamily="34" charset="0"/>
              <a:buChar char="•"/>
            </a:pPr>
            <a:r>
              <a:rPr lang="en-US" sz="2000" b="0" i="0" dirty="0">
                <a:solidFill>
                  <a:srgbClr val="000000"/>
                </a:solidFill>
                <a:effectLst/>
                <a:latin typeface="Arial" panose="020B0604020202020204" pitchFamily="34" charset="0"/>
                <a:cs typeface="Arial" panose="020B0604020202020204" pitchFamily="34" charset="0"/>
              </a:rPr>
              <a:t>Sleep and sucking problems as a baby</a:t>
            </a:r>
          </a:p>
          <a:p>
            <a:pPr algn="l">
              <a:buFont typeface="Arial" panose="020B0604020202020204" pitchFamily="34" charset="0"/>
              <a:buChar char="•"/>
            </a:pPr>
            <a:r>
              <a:rPr lang="en-US" sz="2000" b="0" i="0" dirty="0">
                <a:solidFill>
                  <a:srgbClr val="000000"/>
                </a:solidFill>
                <a:effectLst/>
                <a:latin typeface="Arial" panose="020B0604020202020204" pitchFamily="34" charset="0"/>
                <a:cs typeface="Arial" panose="020B0604020202020204" pitchFamily="34" charset="0"/>
              </a:rPr>
              <a:t>Vision or hearing problems</a:t>
            </a:r>
          </a:p>
          <a:p>
            <a:pPr algn="l">
              <a:buFont typeface="Arial" panose="020B0604020202020204" pitchFamily="34" charset="0"/>
              <a:buChar char="•"/>
            </a:pPr>
            <a:r>
              <a:rPr lang="en-US" sz="2000" b="0" i="0" dirty="0">
                <a:solidFill>
                  <a:srgbClr val="000000"/>
                </a:solidFill>
                <a:effectLst/>
                <a:latin typeface="Arial" panose="020B0604020202020204" pitchFamily="34" charset="0"/>
                <a:cs typeface="Arial" panose="020B0604020202020204" pitchFamily="34" charset="0"/>
              </a:rPr>
              <a:t>Problems with the heart, kidneys, or bones</a:t>
            </a:r>
          </a:p>
          <a:p>
            <a:pPr algn="l">
              <a:buFont typeface="Arial" panose="020B0604020202020204" pitchFamily="34" charset="0"/>
              <a:buChar char="•"/>
            </a:pPr>
            <a:r>
              <a:rPr lang="en-US" sz="2000" b="0" i="0" dirty="0">
                <a:solidFill>
                  <a:srgbClr val="000000"/>
                </a:solidFill>
                <a:effectLst/>
                <a:latin typeface="Arial" panose="020B0604020202020204" pitchFamily="34" charset="0"/>
                <a:cs typeface="Arial" panose="020B0604020202020204" pitchFamily="34" charset="0"/>
              </a:rPr>
              <a:t>Shorter-than-average height</a:t>
            </a:r>
          </a:p>
          <a:p>
            <a:pPr algn="l">
              <a:buFont typeface="Arial" panose="020B0604020202020204" pitchFamily="34" charset="0"/>
              <a:buChar char="•"/>
            </a:pPr>
            <a:r>
              <a:rPr lang="en-US" sz="2000" b="0" i="0" dirty="0">
                <a:solidFill>
                  <a:srgbClr val="000000"/>
                </a:solidFill>
                <a:effectLst/>
                <a:latin typeface="Arial" panose="020B0604020202020204" pitchFamily="34" charset="0"/>
                <a:cs typeface="Arial" panose="020B0604020202020204" pitchFamily="34" charset="0"/>
              </a:rPr>
              <a:t>Small head size</a:t>
            </a:r>
          </a:p>
          <a:p>
            <a:pPr algn="l">
              <a:buFont typeface="Arial" panose="020B0604020202020204" pitchFamily="34" charset="0"/>
              <a:buChar char="•"/>
            </a:pPr>
            <a:r>
              <a:rPr lang="en-US" sz="2000" b="0" i="0" dirty="0">
                <a:solidFill>
                  <a:srgbClr val="000000"/>
                </a:solidFill>
                <a:effectLst/>
                <a:latin typeface="Arial" panose="020B0604020202020204" pitchFamily="34" charset="0"/>
                <a:cs typeface="Arial" panose="020B0604020202020204" pitchFamily="34" charset="0"/>
              </a:rPr>
              <a:t>Abnormal facial features, such as a smooth ridge between the nose and upper lip (philtrum)</a:t>
            </a:r>
          </a:p>
          <a:p>
            <a:pPr marL="50800" indent="0">
              <a:buNone/>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67556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A9CB7-5AC8-68B0-2B35-9AFB97A266EA}"/>
              </a:ext>
            </a:extLst>
          </p:cNvPr>
          <p:cNvSpPr>
            <a:spLocks noGrp="1"/>
          </p:cNvSpPr>
          <p:nvPr>
            <p:ph type="title"/>
          </p:nvPr>
        </p:nvSpPr>
        <p:spPr/>
        <p:txBody>
          <a:bodyPr/>
          <a:lstStyle/>
          <a:p>
            <a:r>
              <a:rPr lang="en-US" dirty="0">
                <a:solidFill>
                  <a:srgbClr val="C00000"/>
                </a:solidFill>
              </a:rPr>
              <a:t>Distinctive facial features</a:t>
            </a:r>
          </a:p>
        </p:txBody>
      </p:sp>
      <p:pic>
        <p:nvPicPr>
          <p:cNvPr id="2050" name="Picture 2" descr="Fetal alcohol spectrum disorders | Nature Reviews Disease Primers">
            <a:extLst>
              <a:ext uri="{FF2B5EF4-FFF2-40B4-BE49-F238E27FC236}">
                <a16:creationId xmlns:a16="http://schemas.microsoft.com/office/drawing/2014/main" id="{2876B9BB-F0EC-47AF-EFD7-96DE23B6065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99632" y="2216914"/>
            <a:ext cx="4983237" cy="343370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0E3BA8C7-047E-E138-F231-091FDB49E6C5}"/>
              </a:ext>
            </a:extLst>
          </p:cNvPr>
          <p:cNvPicPr>
            <a:picLocks noChangeAspect="1"/>
          </p:cNvPicPr>
          <p:nvPr/>
        </p:nvPicPr>
        <p:blipFill>
          <a:blip r:embed="rId3"/>
          <a:stretch>
            <a:fillRect/>
          </a:stretch>
        </p:blipFill>
        <p:spPr>
          <a:xfrm>
            <a:off x="1009131" y="2132447"/>
            <a:ext cx="4511676" cy="3518172"/>
          </a:xfrm>
          <a:prstGeom prst="rect">
            <a:avLst/>
          </a:prstGeom>
        </p:spPr>
      </p:pic>
    </p:spTree>
    <p:extLst>
      <p:ext uri="{BB962C8B-B14F-4D97-AF65-F5344CB8AC3E}">
        <p14:creationId xmlns:p14="http://schemas.microsoft.com/office/powerpoint/2010/main" val="22940909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40D19-BEDD-DA45-F06E-79DB29067BC6}"/>
              </a:ext>
            </a:extLst>
          </p:cNvPr>
          <p:cNvSpPr>
            <a:spLocks noGrp="1"/>
          </p:cNvSpPr>
          <p:nvPr>
            <p:ph type="title"/>
          </p:nvPr>
        </p:nvSpPr>
        <p:spPr>
          <a:xfrm>
            <a:off x="838200" y="365125"/>
            <a:ext cx="10515600" cy="1325563"/>
          </a:xfrm>
        </p:spPr>
        <p:txBody>
          <a:bodyPr/>
          <a:lstStyle/>
          <a:p>
            <a:r>
              <a:rPr lang="en-US" dirty="0">
                <a:solidFill>
                  <a:srgbClr val="C00000"/>
                </a:solidFill>
              </a:rPr>
              <a:t>Alcohol-related birth defects</a:t>
            </a:r>
          </a:p>
        </p:txBody>
      </p:sp>
      <p:sp>
        <p:nvSpPr>
          <p:cNvPr id="11" name="Content Placeholder 10">
            <a:extLst>
              <a:ext uri="{FF2B5EF4-FFF2-40B4-BE49-F238E27FC236}">
                <a16:creationId xmlns:a16="http://schemas.microsoft.com/office/drawing/2014/main" id="{AED6EFFA-77B3-F4C3-6498-806D87ABDA5B}"/>
              </a:ext>
            </a:extLst>
          </p:cNvPr>
          <p:cNvSpPr>
            <a:spLocks noGrp="1"/>
          </p:cNvSpPr>
          <p:nvPr>
            <p:ph idx="1"/>
          </p:nvPr>
        </p:nvSpPr>
        <p:spPr>
          <a:xfrm>
            <a:off x="838200" y="1825625"/>
            <a:ext cx="10655808" cy="4667250"/>
          </a:xfrm>
        </p:spPr>
        <p:txBody>
          <a:bodyPr/>
          <a:lstStyle/>
          <a:p>
            <a:pPr marL="50800" indent="0">
              <a:buNone/>
            </a:pPr>
            <a:r>
              <a:rPr lang="en-US" sz="2400" b="0" i="0" dirty="0">
                <a:solidFill>
                  <a:srgbClr val="212121"/>
                </a:solidFill>
                <a:effectLst/>
                <a:latin typeface="+mn-lt"/>
                <a:cs typeface="Arial" panose="020B0604020202020204" pitchFamily="34" charset="0"/>
              </a:rPr>
              <a:t>Malformations and </a:t>
            </a:r>
            <a:r>
              <a:rPr lang="en-US" sz="2400" b="0" i="0" dirty="0" err="1">
                <a:solidFill>
                  <a:srgbClr val="212121"/>
                </a:solidFill>
                <a:effectLst/>
                <a:latin typeface="+mn-lt"/>
                <a:cs typeface="Arial" panose="020B0604020202020204" pitchFamily="34" charset="0"/>
              </a:rPr>
              <a:t>dysplasias</a:t>
            </a:r>
            <a:r>
              <a:rPr lang="en-US" sz="2400" b="0" i="0" dirty="0">
                <a:solidFill>
                  <a:srgbClr val="212121"/>
                </a:solidFill>
                <a:effectLst/>
                <a:latin typeface="+mn-lt"/>
                <a:cs typeface="Arial" panose="020B0604020202020204" pitchFamily="34" charset="0"/>
              </a:rPr>
              <a:t> of the heart, bone, kidney, vision, or hearing:</a:t>
            </a:r>
          </a:p>
          <a:p>
            <a:pPr>
              <a:buFont typeface="Arial" panose="020B0604020202020204" pitchFamily="34" charset="0"/>
              <a:buChar char="•"/>
            </a:pPr>
            <a:r>
              <a:rPr lang="en-US" sz="2400" dirty="0">
                <a:solidFill>
                  <a:srgbClr val="212121"/>
                </a:solidFill>
                <a:latin typeface="+mn-lt"/>
                <a:cs typeface="Arial" panose="020B0604020202020204" pitchFamily="34" charset="0"/>
              </a:rPr>
              <a:t>Short stature</a:t>
            </a:r>
          </a:p>
          <a:p>
            <a:pPr>
              <a:buFont typeface="Arial" panose="020B0604020202020204" pitchFamily="34" charset="0"/>
              <a:buChar char="•"/>
            </a:pPr>
            <a:r>
              <a:rPr lang="en-US" sz="2400" b="0" i="0" dirty="0">
                <a:solidFill>
                  <a:srgbClr val="212121"/>
                </a:solidFill>
                <a:effectLst/>
                <a:latin typeface="+mn-lt"/>
                <a:cs typeface="Arial" panose="020B0604020202020204" pitchFamily="34" charset="0"/>
              </a:rPr>
              <a:t>Microcephaly</a:t>
            </a:r>
          </a:p>
          <a:p>
            <a:pPr>
              <a:buFont typeface="Arial" panose="020B0604020202020204" pitchFamily="34" charset="0"/>
              <a:buChar char="•"/>
            </a:pPr>
            <a:r>
              <a:rPr lang="en-US" sz="2400" b="0" i="0" dirty="0">
                <a:solidFill>
                  <a:srgbClr val="040C28"/>
                </a:solidFill>
                <a:effectLst/>
                <a:latin typeface="+mn-lt"/>
              </a:rPr>
              <a:t>Congenital heart defects (50%): atrial or ventricular septal defects, aortic malformation, tricuspid and mitral valvular defects.</a:t>
            </a:r>
            <a:endParaRPr lang="en-US" sz="2400" b="0" i="0" dirty="0">
              <a:solidFill>
                <a:srgbClr val="212121"/>
              </a:solidFill>
              <a:effectLst/>
              <a:latin typeface="+mn-lt"/>
              <a:cs typeface="Arial" panose="020B0604020202020204" pitchFamily="34" charset="0"/>
            </a:endParaRPr>
          </a:p>
          <a:p>
            <a:pPr>
              <a:buFont typeface="Arial" panose="020B0604020202020204" pitchFamily="34" charset="0"/>
              <a:buChar char="•"/>
            </a:pPr>
            <a:r>
              <a:rPr lang="en-US" sz="2400" dirty="0">
                <a:solidFill>
                  <a:srgbClr val="212121"/>
                </a:solidFill>
                <a:latin typeface="+mn-lt"/>
              </a:rPr>
              <a:t>C</a:t>
            </a:r>
            <a:r>
              <a:rPr lang="en-US" sz="2400" b="0" i="0" dirty="0">
                <a:solidFill>
                  <a:srgbClr val="212121"/>
                </a:solidFill>
                <a:effectLst/>
                <a:latin typeface="+mn-lt"/>
              </a:rPr>
              <a:t>ross-fused ectopia, renal hypoplasia and </a:t>
            </a:r>
            <a:r>
              <a:rPr lang="en-US" sz="2400" b="0" i="0" dirty="0" err="1">
                <a:solidFill>
                  <a:srgbClr val="212121"/>
                </a:solidFill>
                <a:effectLst/>
                <a:latin typeface="+mn-lt"/>
              </a:rPr>
              <a:t>urethropelvic</a:t>
            </a:r>
            <a:r>
              <a:rPr lang="en-US" sz="2400" b="0" i="0" dirty="0">
                <a:solidFill>
                  <a:srgbClr val="212121"/>
                </a:solidFill>
                <a:effectLst/>
                <a:latin typeface="+mn-lt"/>
              </a:rPr>
              <a:t> junction obstruction. </a:t>
            </a:r>
          </a:p>
          <a:p>
            <a:pPr>
              <a:buFont typeface="Arial" panose="020B0604020202020204" pitchFamily="34" charset="0"/>
              <a:buChar char="•"/>
            </a:pPr>
            <a:r>
              <a:rPr lang="en-US" sz="2400" b="0" i="0" dirty="0">
                <a:solidFill>
                  <a:srgbClr val="212121"/>
                </a:solidFill>
                <a:effectLst/>
                <a:latin typeface="+mn-lt"/>
              </a:rPr>
              <a:t>Renal functional abnormalities, including impairment in renal acidification, potassium excretion, and increased urinary excretion of zinc.</a:t>
            </a:r>
          </a:p>
          <a:p>
            <a:pPr>
              <a:buFont typeface="Arial" panose="020B0604020202020204" pitchFamily="34" charset="0"/>
              <a:buChar char="•"/>
            </a:pPr>
            <a:r>
              <a:rPr lang="en-US" sz="2400" dirty="0">
                <a:solidFill>
                  <a:srgbClr val="040C28"/>
                </a:solidFill>
                <a:latin typeface="+mn-lt"/>
                <a:cs typeface="Arial" panose="020B0604020202020204" pitchFamily="34" charset="0"/>
              </a:rPr>
              <a:t>L</a:t>
            </a:r>
            <a:r>
              <a:rPr lang="en-US" sz="2400" b="0" i="0" dirty="0">
                <a:solidFill>
                  <a:srgbClr val="040C28"/>
                </a:solidFill>
                <a:effectLst/>
                <a:latin typeface="+mn-lt"/>
                <a:cs typeface="Arial" panose="020B0604020202020204" pitchFamily="34" charset="0"/>
              </a:rPr>
              <a:t>ower bone mineral density and lean tissue mass</a:t>
            </a:r>
            <a:r>
              <a:rPr lang="en-US" sz="2400" b="0" i="0" dirty="0">
                <a:solidFill>
                  <a:srgbClr val="202124"/>
                </a:solidFill>
                <a:effectLst/>
                <a:latin typeface="+mn-lt"/>
                <a:cs typeface="Arial" panose="020B0604020202020204" pitchFamily="34" charset="0"/>
              </a:rPr>
              <a:t> than typically developing peers.</a:t>
            </a:r>
            <a:endParaRPr lang="en-US" sz="2400" dirty="0">
              <a:latin typeface="+mn-lt"/>
              <a:cs typeface="Arial" panose="020B0604020202020204" pitchFamily="34" charset="0"/>
            </a:endParaRPr>
          </a:p>
        </p:txBody>
      </p:sp>
    </p:spTree>
    <p:extLst>
      <p:ext uri="{BB962C8B-B14F-4D97-AF65-F5344CB8AC3E}">
        <p14:creationId xmlns:p14="http://schemas.microsoft.com/office/powerpoint/2010/main" val="20953043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11207-38E1-E993-3E1D-811C410A4815}"/>
              </a:ext>
            </a:extLst>
          </p:cNvPr>
          <p:cNvSpPr>
            <a:spLocks noGrp="1"/>
          </p:cNvSpPr>
          <p:nvPr>
            <p:ph type="title"/>
          </p:nvPr>
        </p:nvSpPr>
        <p:spPr/>
        <p:txBody>
          <a:bodyPr/>
          <a:lstStyle/>
          <a:p>
            <a:r>
              <a:rPr lang="en-US" dirty="0">
                <a:solidFill>
                  <a:srgbClr val="C00000"/>
                </a:solidFill>
              </a:rPr>
              <a:t>FAS in Adults</a:t>
            </a:r>
            <a:endParaRPr lang="en-US" dirty="0"/>
          </a:p>
        </p:txBody>
      </p:sp>
      <p:sp>
        <p:nvSpPr>
          <p:cNvPr id="3" name="Content Placeholder 2">
            <a:extLst>
              <a:ext uri="{FF2B5EF4-FFF2-40B4-BE49-F238E27FC236}">
                <a16:creationId xmlns:a16="http://schemas.microsoft.com/office/drawing/2014/main" id="{7976C6DA-8B65-E16A-ACD0-21B54871578E}"/>
              </a:ext>
            </a:extLst>
          </p:cNvPr>
          <p:cNvSpPr>
            <a:spLocks noGrp="1"/>
          </p:cNvSpPr>
          <p:nvPr>
            <p:ph sz="half" idx="1"/>
          </p:nvPr>
        </p:nvSpPr>
        <p:spPr/>
        <p:txBody>
          <a:bodyPr/>
          <a:lstStyle/>
          <a:p>
            <a:pPr algn="l" fontAlgn="base">
              <a:buFont typeface="Arial" panose="020B0604020202020204" pitchFamily="34" charset="0"/>
              <a:buChar char="•"/>
            </a:pPr>
            <a:r>
              <a:rPr lang="en-US" b="0" i="0" dirty="0">
                <a:solidFill>
                  <a:srgbClr val="333333"/>
                </a:solidFill>
                <a:effectLst/>
                <a:latin typeface="Arial" panose="020B0604020202020204" pitchFamily="34" charset="0"/>
                <a:cs typeface="Arial" panose="020B0604020202020204" pitchFamily="34" charset="0"/>
              </a:rPr>
              <a:t>Short stature</a:t>
            </a:r>
          </a:p>
          <a:p>
            <a:pPr algn="l" fontAlgn="base">
              <a:buFont typeface="Arial" panose="020B0604020202020204" pitchFamily="34" charset="0"/>
              <a:buChar char="•"/>
            </a:pPr>
            <a:r>
              <a:rPr lang="en-US" b="0" i="0" dirty="0">
                <a:solidFill>
                  <a:srgbClr val="333333"/>
                </a:solidFill>
                <a:effectLst/>
                <a:latin typeface="Arial" panose="020B0604020202020204" pitchFamily="34" charset="0"/>
                <a:cs typeface="Arial" panose="020B0604020202020204" pitchFamily="34" charset="0"/>
              </a:rPr>
              <a:t>Small head size</a:t>
            </a:r>
          </a:p>
          <a:p>
            <a:pPr algn="l" fontAlgn="base">
              <a:buFont typeface="Arial" panose="020B0604020202020204" pitchFamily="34" charset="0"/>
              <a:buChar char="•"/>
            </a:pPr>
            <a:r>
              <a:rPr lang="en-US" b="0" i="0" dirty="0">
                <a:solidFill>
                  <a:srgbClr val="333333"/>
                </a:solidFill>
                <a:effectLst/>
                <a:latin typeface="Arial" panose="020B0604020202020204" pitchFamily="34" charset="0"/>
                <a:cs typeface="Arial" panose="020B0604020202020204" pitchFamily="34" charset="0"/>
              </a:rPr>
              <a:t>Thin upper lip</a:t>
            </a:r>
          </a:p>
          <a:p>
            <a:pPr algn="l" fontAlgn="base">
              <a:buFont typeface="Arial" panose="020B0604020202020204" pitchFamily="34" charset="0"/>
              <a:buChar char="•"/>
            </a:pPr>
            <a:r>
              <a:rPr lang="en-US" b="0" i="0" dirty="0">
                <a:solidFill>
                  <a:srgbClr val="333333"/>
                </a:solidFill>
                <a:effectLst/>
                <a:latin typeface="Arial" panose="020B0604020202020204" pitchFamily="34" charset="0"/>
                <a:cs typeface="Arial" panose="020B0604020202020204" pitchFamily="34" charset="0"/>
              </a:rPr>
              <a:t>Reduced brain size</a:t>
            </a:r>
          </a:p>
          <a:p>
            <a:pPr algn="l" fontAlgn="base">
              <a:buFont typeface="Arial" panose="020B0604020202020204" pitchFamily="34" charset="0"/>
              <a:buChar char="•"/>
            </a:pPr>
            <a:r>
              <a:rPr lang="en-US" b="0" i="0" dirty="0">
                <a:solidFill>
                  <a:srgbClr val="333333"/>
                </a:solidFill>
                <a:effectLst/>
                <a:latin typeface="Arial" panose="020B0604020202020204" pitchFamily="34" charset="0"/>
                <a:cs typeface="Arial" panose="020B0604020202020204" pitchFamily="34" charset="0"/>
              </a:rPr>
              <a:t>Problems with attention </a:t>
            </a:r>
          </a:p>
          <a:p>
            <a:pPr marL="50800" indent="0" algn="l" fontAlgn="base">
              <a:buNone/>
            </a:pPr>
            <a:r>
              <a:rPr lang="en-US" dirty="0">
                <a:solidFill>
                  <a:srgbClr val="333333"/>
                </a:solidFill>
                <a:latin typeface="Arial" panose="020B0604020202020204" pitchFamily="34" charset="0"/>
                <a:cs typeface="Arial" panose="020B0604020202020204" pitchFamily="34" charset="0"/>
              </a:rPr>
              <a:t>     </a:t>
            </a:r>
            <a:r>
              <a:rPr lang="en-US" b="0" i="0" dirty="0">
                <a:solidFill>
                  <a:srgbClr val="333333"/>
                </a:solidFill>
                <a:effectLst/>
                <a:latin typeface="Arial" panose="020B0604020202020204" pitchFamily="34" charset="0"/>
                <a:cs typeface="Arial" panose="020B0604020202020204" pitchFamily="34" charset="0"/>
              </a:rPr>
              <a:t>and concentrating</a:t>
            </a:r>
          </a:p>
          <a:p>
            <a:pPr algn="l" fontAlgn="base">
              <a:buFont typeface="Arial" panose="020B0604020202020204" pitchFamily="34" charset="0"/>
              <a:buChar char="•"/>
            </a:pPr>
            <a:r>
              <a:rPr lang="en-US" b="0" i="0" dirty="0">
                <a:solidFill>
                  <a:srgbClr val="333333"/>
                </a:solidFill>
                <a:effectLst/>
                <a:latin typeface="Arial" panose="020B0604020202020204" pitchFamily="34" charset="0"/>
                <a:cs typeface="Arial" panose="020B0604020202020204" pitchFamily="34" charset="0"/>
              </a:rPr>
              <a:t>Learning and memory problems</a:t>
            </a:r>
          </a:p>
          <a:p>
            <a:pPr marL="50800" indent="0">
              <a:buNone/>
            </a:pPr>
            <a:endParaRPr lang="en-US" dirty="0"/>
          </a:p>
        </p:txBody>
      </p:sp>
      <p:sp>
        <p:nvSpPr>
          <p:cNvPr id="4" name="Content Placeholder 3">
            <a:extLst>
              <a:ext uri="{FF2B5EF4-FFF2-40B4-BE49-F238E27FC236}">
                <a16:creationId xmlns:a16="http://schemas.microsoft.com/office/drawing/2014/main" id="{93E17EBF-89F3-C292-C815-D348C7C3B26F}"/>
              </a:ext>
            </a:extLst>
          </p:cNvPr>
          <p:cNvSpPr>
            <a:spLocks noGrp="1"/>
          </p:cNvSpPr>
          <p:nvPr>
            <p:ph sz="half" idx="2"/>
          </p:nvPr>
        </p:nvSpPr>
        <p:spPr/>
        <p:txBody>
          <a:bodyPr/>
          <a:lstStyle/>
          <a:p>
            <a:pPr algn="l" fontAlgn="base">
              <a:buFont typeface="Arial" panose="020B0604020202020204" pitchFamily="34" charset="0"/>
              <a:buChar char="•"/>
            </a:pPr>
            <a:r>
              <a:rPr lang="en-US" b="0" i="0" dirty="0">
                <a:solidFill>
                  <a:srgbClr val="333333"/>
                </a:solidFill>
                <a:effectLst/>
                <a:latin typeface="Arial" panose="020B0604020202020204" pitchFamily="34" charset="0"/>
                <a:cs typeface="Arial" panose="020B0604020202020204" pitchFamily="34" charset="0"/>
              </a:rPr>
              <a:t>Difficulty processing emotions</a:t>
            </a:r>
          </a:p>
          <a:p>
            <a:pPr algn="l" fontAlgn="base">
              <a:buFont typeface="Arial" panose="020B0604020202020204" pitchFamily="34" charset="0"/>
              <a:buChar char="•"/>
            </a:pPr>
            <a:r>
              <a:rPr lang="en-US" b="0" i="0" dirty="0">
                <a:solidFill>
                  <a:srgbClr val="333333"/>
                </a:solidFill>
                <a:effectLst/>
                <a:latin typeface="Arial" panose="020B0604020202020204" pitchFamily="34" charset="0"/>
                <a:cs typeface="Arial" panose="020B0604020202020204" pitchFamily="34" charset="0"/>
              </a:rPr>
              <a:t>Aggression and irritability</a:t>
            </a:r>
          </a:p>
          <a:p>
            <a:pPr algn="l" fontAlgn="base">
              <a:buFont typeface="Arial" panose="020B0604020202020204" pitchFamily="34" charset="0"/>
              <a:buChar char="•"/>
            </a:pPr>
            <a:r>
              <a:rPr lang="en-US" b="0" i="0" dirty="0">
                <a:solidFill>
                  <a:srgbClr val="333333"/>
                </a:solidFill>
                <a:effectLst/>
                <a:latin typeface="Arial" panose="020B0604020202020204" pitchFamily="34" charset="0"/>
                <a:cs typeface="Arial" panose="020B0604020202020204" pitchFamily="34" charset="0"/>
              </a:rPr>
              <a:t>Depression</a:t>
            </a:r>
          </a:p>
          <a:p>
            <a:pPr algn="l" fontAlgn="base">
              <a:buFont typeface="Arial" panose="020B0604020202020204" pitchFamily="34" charset="0"/>
              <a:buChar char="•"/>
            </a:pPr>
            <a:r>
              <a:rPr lang="en-US" b="0" i="0" dirty="0">
                <a:solidFill>
                  <a:srgbClr val="333333"/>
                </a:solidFill>
                <a:effectLst/>
                <a:latin typeface="Arial" panose="020B0604020202020204" pitchFamily="34" charset="0"/>
                <a:cs typeface="Arial" panose="020B0604020202020204" pitchFamily="34" charset="0"/>
              </a:rPr>
              <a:t>Psychosis</a:t>
            </a:r>
          </a:p>
          <a:p>
            <a:pPr algn="l" fontAlgn="base">
              <a:buFont typeface="Arial" panose="020B0604020202020204" pitchFamily="34" charset="0"/>
              <a:buChar char="•"/>
            </a:pPr>
            <a:r>
              <a:rPr lang="en-US" b="0" i="0" dirty="0">
                <a:solidFill>
                  <a:srgbClr val="333333"/>
                </a:solidFill>
                <a:effectLst/>
                <a:latin typeface="Arial" panose="020B0604020202020204" pitchFamily="34" charset="0"/>
                <a:cs typeface="Arial" panose="020B0604020202020204" pitchFamily="34" charset="0"/>
              </a:rPr>
              <a:t>Anxiety</a:t>
            </a:r>
          </a:p>
          <a:p>
            <a:pPr algn="l" fontAlgn="base">
              <a:buFont typeface="Arial" panose="020B0604020202020204" pitchFamily="34" charset="0"/>
              <a:buChar char="•"/>
            </a:pPr>
            <a:r>
              <a:rPr lang="en-US" b="0" i="0" dirty="0">
                <a:solidFill>
                  <a:srgbClr val="333333"/>
                </a:solidFill>
                <a:effectLst/>
                <a:latin typeface="Arial" panose="020B0604020202020204" pitchFamily="34" charset="0"/>
                <a:cs typeface="Arial" panose="020B0604020202020204" pitchFamily="34" charset="0"/>
              </a:rPr>
              <a:t>Bipolar disorder</a:t>
            </a:r>
          </a:p>
          <a:p>
            <a:pPr marL="50800" indent="0">
              <a:buNone/>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28679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A9CB7-5AC8-68B0-2B35-9AFB97A266EA}"/>
              </a:ext>
            </a:extLst>
          </p:cNvPr>
          <p:cNvSpPr>
            <a:spLocks noGrp="1"/>
          </p:cNvSpPr>
          <p:nvPr>
            <p:ph type="title"/>
          </p:nvPr>
        </p:nvSpPr>
        <p:spPr/>
        <p:txBody>
          <a:bodyPr/>
          <a:lstStyle/>
          <a:p>
            <a:r>
              <a:rPr lang="en-US" dirty="0">
                <a:solidFill>
                  <a:srgbClr val="C00000"/>
                </a:solidFill>
              </a:rPr>
              <a:t>Life expectancy</a:t>
            </a:r>
          </a:p>
        </p:txBody>
      </p:sp>
      <p:sp>
        <p:nvSpPr>
          <p:cNvPr id="3" name="Content Placeholder 2">
            <a:extLst>
              <a:ext uri="{FF2B5EF4-FFF2-40B4-BE49-F238E27FC236}">
                <a16:creationId xmlns:a16="http://schemas.microsoft.com/office/drawing/2014/main" id="{68831632-EA32-6477-8CD1-3F87890F606A}"/>
              </a:ext>
            </a:extLst>
          </p:cNvPr>
          <p:cNvSpPr>
            <a:spLocks noGrp="1"/>
          </p:cNvSpPr>
          <p:nvPr>
            <p:ph idx="1"/>
          </p:nvPr>
        </p:nvSpPr>
        <p:spPr/>
        <p:txBody>
          <a:bodyPr/>
          <a:lstStyle/>
          <a:p>
            <a:pPr marL="50800" indent="0">
              <a:buNone/>
            </a:pPr>
            <a:r>
              <a:rPr lang="en-US" sz="2000" dirty="0">
                <a:solidFill>
                  <a:srgbClr val="000000"/>
                </a:solidFill>
                <a:latin typeface="Arial" panose="020B0604020202020204" pitchFamily="34" charset="0"/>
                <a:cs typeface="Arial" panose="020B0604020202020204" pitchFamily="34" charset="0"/>
              </a:rPr>
              <a:t>Canadian study in Alberta province (2003-2012):</a:t>
            </a:r>
          </a:p>
          <a:p>
            <a:r>
              <a:rPr lang="en-US" sz="1800" b="0" i="0" u="none" strike="noStrike" baseline="0" dirty="0">
                <a:solidFill>
                  <a:srgbClr val="000000"/>
                </a:solidFill>
                <a:latin typeface="Arial" panose="020B0604020202020204" pitchFamily="34" charset="0"/>
                <a:cs typeface="Arial" panose="020B0604020202020204" pitchFamily="34" charset="0"/>
              </a:rPr>
              <a:t>Life expectancy at birth of people with FAS was 34 years (95% confidence interval: 31 to 37 years), which was about 42% of that of the general population. </a:t>
            </a:r>
          </a:p>
          <a:p>
            <a:r>
              <a:rPr lang="en-US" sz="1800" dirty="0">
                <a:solidFill>
                  <a:srgbClr val="000000"/>
                </a:solidFill>
                <a:latin typeface="Arial" panose="020B0604020202020204" pitchFamily="34" charset="0"/>
                <a:cs typeface="Arial" panose="020B0604020202020204" pitchFamily="34" charset="0"/>
              </a:rPr>
              <a:t>L</a:t>
            </a:r>
            <a:r>
              <a:rPr lang="en-US" sz="1800" b="0" i="0" u="none" strike="noStrike" baseline="0" dirty="0">
                <a:solidFill>
                  <a:srgbClr val="000000"/>
                </a:solidFill>
                <a:latin typeface="Arial" panose="020B0604020202020204" pitchFamily="34" charset="0"/>
                <a:cs typeface="Arial" panose="020B0604020202020204" pitchFamily="34" charset="0"/>
              </a:rPr>
              <a:t>eading causes of death for people with FAS were “external causes” (44%), which include suicide (15%), accidents (14%), poisoning by illegal drugs or alcohol (7%), and other external causes (7%). </a:t>
            </a:r>
          </a:p>
          <a:p>
            <a:r>
              <a:rPr lang="en-US" sz="1800" b="0" i="0" u="none" strike="noStrike" baseline="0" dirty="0">
                <a:solidFill>
                  <a:srgbClr val="000000"/>
                </a:solidFill>
                <a:latin typeface="Arial" panose="020B0604020202020204" pitchFamily="34" charset="0"/>
                <a:cs typeface="Arial" panose="020B0604020202020204" pitchFamily="34" charset="0"/>
              </a:rPr>
              <a:t>Other common causes of death were diseases of the nervous and respiratory systems (8% each), diseases of the digestive system (7%), congenital malformations (7%), mental and behavioral disorders (4%), and diseases of the circulatory system (4%).</a:t>
            </a:r>
          </a:p>
          <a:p>
            <a:r>
              <a:rPr lang="en-US" sz="1800" b="0" i="0" u="none" strike="noStrike" baseline="0" dirty="0">
                <a:solidFill>
                  <a:srgbClr val="000000"/>
                </a:solidFill>
                <a:latin typeface="Arial" panose="020B0604020202020204" pitchFamily="34" charset="0"/>
                <a:cs typeface="Arial" panose="020B0604020202020204" pitchFamily="34" charset="0"/>
              </a:rPr>
              <a:t>“As the cause of FAS is known and preventable, more attention devoted to the prevention of FAS is urgently needed.”</a:t>
            </a:r>
          </a:p>
          <a:p>
            <a:pPr marL="50800" indent="0">
              <a:buNone/>
            </a:pPr>
            <a:r>
              <a:rPr lang="en-US" sz="1800" b="0" i="0" u="none" strike="noStrike" baseline="0" dirty="0">
                <a:solidFill>
                  <a:srgbClr val="0000FF"/>
                </a:solidFill>
                <a:latin typeface="Arial" panose="020B0604020202020204" pitchFamily="34" charset="0"/>
              </a:rPr>
              <a:t>                                                       J </a:t>
            </a:r>
            <a:r>
              <a:rPr lang="en-US" sz="1800" b="0" i="0" u="none" strike="noStrike" baseline="0" dirty="0" err="1">
                <a:solidFill>
                  <a:srgbClr val="0000FF"/>
                </a:solidFill>
                <a:latin typeface="Arial" panose="020B0604020202020204" pitchFamily="34" charset="0"/>
              </a:rPr>
              <a:t>Popul</a:t>
            </a:r>
            <a:r>
              <a:rPr lang="en-US" sz="1800" b="0" i="0" u="none" strike="noStrike" baseline="0" dirty="0">
                <a:solidFill>
                  <a:srgbClr val="0000FF"/>
                </a:solidFill>
                <a:latin typeface="Arial" panose="020B0604020202020204" pitchFamily="34" charset="0"/>
              </a:rPr>
              <a:t> </a:t>
            </a:r>
            <a:r>
              <a:rPr lang="en-US" sz="1800" b="0" i="0" u="none" strike="noStrike" baseline="0" dirty="0" err="1">
                <a:solidFill>
                  <a:srgbClr val="0000FF"/>
                </a:solidFill>
                <a:latin typeface="Arial" panose="020B0604020202020204" pitchFamily="34" charset="0"/>
              </a:rPr>
              <a:t>Ther</a:t>
            </a:r>
            <a:r>
              <a:rPr lang="en-US" sz="1800" b="0" i="0" u="none" strike="noStrike" baseline="0" dirty="0">
                <a:solidFill>
                  <a:srgbClr val="0000FF"/>
                </a:solidFill>
                <a:latin typeface="Arial" panose="020B0604020202020204" pitchFamily="34" charset="0"/>
              </a:rPr>
              <a:t> Clin </a:t>
            </a:r>
            <a:r>
              <a:rPr lang="en-US" sz="1800" b="0" i="0" u="none" strike="noStrike" baseline="0" dirty="0" err="1">
                <a:solidFill>
                  <a:srgbClr val="0000FF"/>
                </a:solidFill>
                <a:latin typeface="Arial" panose="020B0604020202020204" pitchFamily="34" charset="0"/>
              </a:rPr>
              <a:t>Pharmacol</a:t>
            </a:r>
            <a:r>
              <a:rPr lang="en-US" sz="1800" b="0" i="0" u="none" strike="noStrike" baseline="0" dirty="0">
                <a:solidFill>
                  <a:srgbClr val="0000FF"/>
                </a:solidFill>
                <a:latin typeface="Arial" panose="020B0604020202020204" pitchFamily="34" charset="0"/>
              </a:rPr>
              <a:t> Vol 23(1):e53-e59; March 9, 2016</a:t>
            </a:r>
            <a:endParaRPr lang="en-US" dirty="0">
              <a:solidFill>
                <a:srgbClr val="0000FF"/>
              </a:solidFill>
            </a:endParaRPr>
          </a:p>
        </p:txBody>
      </p:sp>
    </p:spTree>
    <p:extLst>
      <p:ext uri="{BB962C8B-B14F-4D97-AF65-F5344CB8AC3E}">
        <p14:creationId xmlns:p14="http://schemas.microsoft.com/office/powerpoint/2010/main" val="39118373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C1DE2D1-F497-4457-73DE-A25D2E223CEA}"/>
              </a:ext>
            </a:extLst>
          </p:cNvPr>
          <p:cNvPicPr>
            <a:picLocks noChangeAspect="1"/>
          </p:cNvPicPr>
          <p:nvPr/>
        </p:nvPicPr>
        <p:blipFill>
          <a:blip r:embed="rId2"/>
          <a:stretch>
            <a:fillRect/>
          </a:stretch>
        </p:blipFill>
        <p:spPr>
          <a:xfrm>
            <a:off x="1480815" y="149614"/>
            <a:ext cx="9409689" cy="6543794"/>
          </a:xfrm>
          <a:prstGeom prst="rect">
            <a:avLst/>
          </a:prstGeom>
        </p:spPr>
      </p:pic>
    </p:spTree>
    <p:extLst>
      <p:ext uri="{BB962C8B-B14F-4D97-AF65-F5344CB8AC3E}">
        <p14:creationId xmlns:p14="http://schemas.microsoft.com/office/powerpoint/2010/main" val="34453191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651753"/>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itle 1">
            <a:extLst>
              <a:ext uri="{FF2B5EF4-FFF2-40B4-BE49-F238E27FC236}">
                <a16:creationId xmlns:a16="http://schemas.microsoft.com/office/drawing/2014/main" id="{2250D70A-F08B-5C20-3897-F84C690E5DEF}"/>
              </a:ext>
            </a:extLst>
          </p:cNvPr>
          <p:cNvSpPr>
            <a:spLocks noGrp="1"/>
          </p:cNvSpPr>
          <p:nvPr>
            <p:ph type="title"/>
          </p:nvPr>
        </p:nvSpPr>
        <p:spPr>
          <a:xfrm>
            <a:off x="1941400" y="643467"/>
            <a:ext cx="8408193" cy="744836"/>
          </a:xfrm>
        </p:spPr>
        <p:txBody>
          <a:bodyPr vert="horz" lIns="91440" tIns="45720" rIns="91440" bIns="45720" rtlCol="0" anchor="ctr">
            <a:normAutofit/>
          </a:bodyPr>
          <a:lstStyle/>
          <a:p>
            <a:pPr algn="ctr"/>
            <a:r>
              <a:rPr lang="en-US" sz="2800" dirty="0">
                <a:latin typeface="+mj-lt"/>
                <a:ea typeface="+mj-ea"/>
                <a:cs typeface="+mj-cs"/>
              </a:rPr>
              <a:t>COVID-19 Wastewater surveillance map </a:t>
            </a:r>
          </a:p>
        </p:txBody>
      </p:sp>
      <p:pic>
        <p:nvPicPr>
          <p:cNvPr id="4" name="Picture 3">
            <a:extLst>
              <a:ext uri="{FF2B5EF4-FFF2-40B4-BE49-F238E27FC236}">
                <a16:creationId xmlns:a16="http://schemas.microsoft.com/office/drawing/2014/main" id="{8B2E9E0F-50A6-AB66-9C83-1E6C056009CB}"/>
              </a:ext>
            </a:extLst>
          </p:cNvPr>
          <p:cNvPicPr>
            <a:picLocks noChangeAspect="1"/>
          </p:cNvPicPr>
          <p:nvPr/>
        </p:nvPicPr>
        <p:blipFill>
          <a:blip r:embed="rId2"/>
          <a:stretch>
            <a:fillRect/>
          </a:stretch>
        </p:blipFill>
        <p:spPr>
          <a:xfrm>
            <a:off x="2923294" y="1675228"/>
            <a:ext cx="6345413" cy="4394199"/>
          </a:xfrm>
          <a:prstGeom prst="rect">
            <a:avLst/>
          </a:prstGeom>
        </p:spPr>
      </p:pic>
    </p:spTree>
    <p:extLst>
      <p:ext uri="{BB962C8B-B14F-4D97-AF65-F5344CB8AC3E}">
        <p14:creationId xmlns:p14="http://schemas.microsoft.com/office/powerpoint/2010/main" val="8056211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F97B6-D016-4ADF-8C80-E3064A140EC3}"/>
              </a:ext>
            </a:extLst>
          </p:cNvPr>
          <p:cNvSpPr>
            <a:spLocks noGrp="1"/>
          </p:cNvSpPr>
          <p:nvPr>
            <p:ph type="title"/>
          </p:nvPr>
        </p:nvSpPr>
        <p:spPr/>
        <p:txBody>
          <a:bodyPr/>
          <a:lstStyle/>
          <a:p>
            <a:r>
              <a:rPr lang="en-US" b="1" dirty="0">
                <a:solidFill>
                  <a:srgbClr val="C00000"/>
                </a:solidFill>
              </a:rPr>
              <a:t>Open Forum</a:t>
            </a:r>
          </a:p>
        </p:txBody>
      </p:sp>
      <p:sp>
        <p:nvSpPr>
          <p:cNvPr id="3" name="Text Placeholder 2">
            <a:extLst>
              <a:ext uri="{FF2B5EF4-FFF2-40B4-BE49-F238E27FC236}">
                <a16:creationId xmlns:a16="http://schemas.microsoft.com/office/drawing/2014/main" id="{E77713D7-D4A4-4D8E-BC25-240EEA3C7F59}"/>
              </a:ext>
            </a:extLst>
          </p:cNvPr>
          <p:cNvSpPr>
            <a:spLocks noGrp="1"/>
          </p:cNvSpPr>
          <p:nvPr>
            <p:ph type="body" idx="1"/>
          </p:nvPr>
        </p:nvSpPr>
        <p:spPr>
          <a:xfrm>
            <a:off x="838200" y="1466491"/>
            <a:ext cx="10515600" cy="4209690"/>
          </a:xfrm>
        </p:spPr>
        <p:txBody>
          <a:bodyPr/>
          <a:lstStyle/>
          <a:p>
            <a:pPr marL="114300" indent="0">
              <a:buNone/>
            </a:pPr>
            <a:endParaRPr lang="en-US" dirty="0"/>
          </a:p>
        </p:txBody>
      </p:sp>
      <p:pic>
        <p:nvPicPr>
          <p:cNvPr id="5" name="Picture 4">
            <a:extLst>
              <a:ext uri="{FF2B5EF4-FFF2-40B4-BE49-F238E27FC236}">
                <a16:creationId xmlns:a16="http://schemas.microsoft.com/office/drawing/2014/main" id="{8BDFE7E3-72FC-4992-A8AB-1C48128067C0}"/>
              </a:ext>
            </a:extLst>
          </p:cNvPr>
          <p:cNvPicPr>
            <a:picLocks noChangeAspect="1"/>
          </p:cNvPicPr>
          <p:nvPr/>
        </p:nvPicPr>
        <p:blipFill>
          <a:blip r:embed="rId2"/>
          <a:stretch>
            <a:fillRect/>
          </a:stretch>
        </p:blipFill>
        <p:spPr>
          <a:xfrm>
            <a:off x="6393625" y="1599351"/>
            <a:ext cx="4231019" cy="1920101"/>
          </a:xfrm>
          <a:prstGeom prst="rect">
            <a:avLst/>
          </a:prstGeom>
        </p:spPr>
      </p:pic>
      <p:pic>
        <p:nvPicPr>
          <p:cNvPr id="7" name="Picture 6">
            <a:extLst>
              <a:ext uri="{FF2B5EF4-FFF2-40B4-BE49-F238E27FC236}">
                <a16:creationId xmlns:a16="http://schemas.microsoft.com/office/drawing/2014/main" id="{3565FC6F-562D-4D2B-B587-E14F2EF8DA99}"/>
              </a:ext>
            </a:extLst>
          </p:cNvPr>
          <p:cNvPicPr>
            <a:picLocks noChangeAspect="1"/>
          </p:cNvPicPr>
          <p:nvPr/>
        </p:nvPicPr>
        <p:blipFill>
          <a:blip r:embed="rId3"/>
          <a:stretch>
            <a:fillRect/>
          </a:stretch>
        </p:blipFill>
        <p:spPr>
          <a:xfrm>
            <a:off x="7340142" y="3698496"/>
            <a:ext cx="2459765" cy="1844824"/>
          </a:xfrm>
          <a:prstGeom prst="rect">
            <a:avLst/>
          </a:prstGeom>
        </p:spPr>
      </p:pic>
      <p:pic>
        <p:nvPicPr>
          <p:cNvPr id="9" name="Picture 8">
            <a:extLst>
              <a:ext uri="{FF2B5EF4-FFF2-40B4-BE49-F238E27FC236}">
                <a16:creationId xmlns:a16="http://schemas.microsoft.com/office/drawing/2014/main" id="{B8865106-F037-43B7-88A3-4CAEC9476E0A}"/>
              </a:ext>
            </a:extLst>
          </p:cNvPr>
          <p:cNvPicPr>
            <a:picLocks noChangeAspect="1"/>
          </p:cNvPicPr>
          <p:nvPr/>
        </p:nvPicPr>
        <p:blipFill>
          <a:blip r:embed="rId4"/>
          <a:stretch>
            <a:fillRect/>
          </a:stretch>
        </p:blipFill>
        <p:spPr>
          <a:xfrm>
            <a:off x="838200" y="1599351"/>
            <a:ext cx="5147105" cy="3943969"/>
          </a:xfrm>
          <a:prstGeom prst="rect">
            <a:avLst/>
          </a:prstGeom>
        </p:spPr>
      </p:pic>
      <p:sp>
        <p:nvSpPr>
          <p:cNvPr id="4" name="Rectangle 1">
            <a:extLst>
              <a:ext uri="{FF2B5EF4-FFF2-40B4-BE49-F238E27FC236}">
                <a16:creationId xmlns:a16="http://schemas.microsoft.com/office/drawing/2014/main" id="{B06373DF-2DEF-4D08-A012-91252A8E44F9}"/>
              </a:ext>
            </a:extLst>
          </p:cNvPr>
          <p:cNvSpPr>
            <a:spLocks noChangeArrowheads="1"/>
          </p:cNvSpPr>
          <p:nvPr/>
        </p:nvSpPr>
        <p:spPr bwMode="auto">
          <a:xfrm>
            <a:off x="0" y="-184666"/>
            <a:ext cx="12192000"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1" name="Rectangle 3">
            <a:extLst>
              <a:ext uri="{FF2B5EF4-FFF2-40B4-BE49-F238E27FC236}">
                <a16:creationId xmlns:a16="http://schemas.microsoft.com/office/drawing/2014/main" id="{E1A2A39F-35C6-4A2F-81AD-9474589D8F92}"/>
              </a:ext>
            </a:extLst>
          </p:cNvPr>
          <p:cNvSpPr>
            <a:spLocks noChangeArrowheads="1"/>
          </p:cNvSpPr>
          <p:nvPr/>
        </p:nvSpPr>
        <p:spPr bwMode="auto">
          <a:xfrm>
            <a:off x="3453120" y="5946486"/>
            <a:ext cx="5135068" cy="40011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hlinkClick r:id="rId5">
                  <a:extLst>
                    <a:ext uri="{A12FA001-AC4F-418D-AE19-62706E023703}">
                      <ahyp:hlinkClr xmlns:ahyp="http://schemas.microsoft.com/office/drawing/2018/hyperlinkcolor" val="tx"/>
                    </a:ext>
                  </a:extLst>
                </a:hlinkClick>
              </a:rPr>
              <a:t>https://www.surveymonkey.com/r/</a:t>
            </a:r>
            <a:r>
              <a:rPr lang="en-US" sz="2000" b="1" i="0" dirty="0">
                <a:solidFill>
                  <a:srgbClr val="C00000"/>
                </a:solidFill>
                <a:effectLst/>
                <a:latin typeface="Aptos" panose="020B0004020202020204" pitchFamily="34" charset="0"/>
                <a:hlinkClick r:id="rId6">
                  <a:extLst>
                    <a:ext uri="{A12FA001-AC4F-418D-AE19-62706E023703}">
                      <ahyp:hlinkClr xmlns:ahyp="http://schemas.microsoft.com/office/drawing/2018/hyperlinkcolor" val="tx"/>
                    </a:ext>
                  </a:extLst>
                </a:hlinkClick>
              </a:rPr>
              <a:t>9V7MR87</a:t>
            </a:r>
            <a:endParaRPr kumimoji="0" lang="en-US" altLang="en-US" sz="2000" b="1" i="0" u="sng" strike="noStrike" kern="1200" cap="none" spc="0" normalizeH="0" baseline="0" noProof="0" dirty="0">
              <a:ln>
                <a:noFill/>
              </a:ln>
              <a:solidFill>
                <a:srgbClr val="C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968001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7"/>
          <p:cNvSpPr txBox="1">
            <a:spLocks noGrp="1"/>
          </p:cNvSpPr>
          <p:nvPr>
            <p:ph type="ctrTitle"/>
          </p:nvPr>
        </p:nvSpPr>
        <p:spPr>
          <a:xfrm>
            <a:off x="388189" y="465826"/>
            <a:ext cx="11499011" cy="2872597"/>
          </a:xfrm>
          <a:prstGeom prst="rect">
            <a:avLst/>
          </a:prstGeom>
          <a:noFill/>
          <a:ln>
            <a:noFill/>
          </a:ln>
        </p:spPr>
        <p:txBody>
          <a:bodyPr spcFirstLastPara="1" wrap="square" lIns="91425" tIns="45700" rIns="91425" bIns="45700" anchor="b" anchorCtr="0">
            <a:noAutofit/>
          </a:bodyPr>
          <a:lstStyle/>
          <a:p>
            <a:pPr lvl="0"/>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r>
              <a:rPr lang="en-US" sz="4800" b="1" dirty="0">
                <a:solidFill>
                  <a:srgbClr val="C00000"/>
                </a:solidFill>
                <a:latin typeface="Calibri"/>
                <a:ea typeface="Calibri"/>
                <a:cs typeface="Calibri"/>
                <a:sym typeface="Calibri"/>
              </a:rPr>
              <a:t>Job Corps Center Physician</a:t>
            </a:r>
            <a:br>
              <a:rPr lang="en-US" sz="4800" b="1" dirty="0">
                <a:solidFill>
                  <a:srgbClr val="C00000"/>
                </a:solidFill>
                <a:latin typeface="Calibri"/>
                <a:ea typeface="Calibri"/>
                <a:cs typeface="Calibri"/>
                <a:sym typeface="Calibri"/>
              </a:rPr>
            </a:br>
            <a:r>
              <a:rPr lang="en-US" sz="4800" b="1" dirty="0">
                <a:solidFill>
                  <a:srgbClr val="C00000"/>
                </a:solidFill>
                <a:latin typeface="Calibri"/>
                <a:ea typeface="Calibri"/>
                <a:cs typeface="Calibri"/>
                <a:sym typeface="Calibri"/>
              </a:rPr>
              <a:t>M</a:t>
            </a:r>
            <a:r>
              <a:rPr lang="en-US" sz="4800" b="1" dirty="0">
                <a:solidFill>
                  <a:srgbClr val="C00000"/>
                </a:solidFill>
              </a:rPr>
              <a:t>onthly Teleconference</a:t>
            </a:r>
            <a:br>
              <a:rPr lang="en-US" sz="2400" b="1" dirty="0">
                <a:solidFill>
                  <a:srgbClr val="C00000"/>
                </a:solidFill>
              </a:rPr>
            </a:br>
            <a:br>
              <a:rPr lang="en-US" sz="2400" b="1" dirty="0">
                <a:solidFill>
                  <a:srgbClr val="C00000"/>
                </a:solidFill>
              </a:rPr>
            </a:br>
            <a:r>
              <a:rPr lang="en-US" sz="4000" b="1" dirty="0">
                <a:solidFill>
                  <a:schemeClr val="tx1"/>
                </a:solidFill>
                <a:latin typeface="Calibri"/>
                <a:ea typeface="Calibri"/>
                <a:cs typeface="Calibri"/>
                <a:sym typeface="Calibri"/>
              </a:rPr>
              <a:t>Next call: Wednesday, January 24</a:t>
            </a:r>
            <a:r>
              <a:rPr lang="en-US" sz="4000" b="1" baseline="30000" dirty="0">
                <a:solidFill>
                  <a:schemeClr val="tx1"/>
                </a:solidFill>
                <a:latin typeface="Calibri"/>
                <a:ea typeface="Calibri"/>
                <a:cs typeface="Calibri"/>
                <a:sym typeface="Calibri"/>
              </a:rPr>
              <a:t>th</a:t>
            </a:r>
            <a:r>
              <a:rPr lang="en-US" sz="4000" b="1" dirty="0">
                <a:solidFill>
                  <a:schemeClr val="tx1"/>
                </a:solidFill>
                <a:latin typeface="Calibri"/>
                <a:ea typeface="Calibri"/>
                <a:cs typeface="Calibri"/>
                <a:sym typeface="Calibri"/>
              </a:rPr>
              <a:t>, 2024</a:t>
            </a:r>
            <a:r>
              <a:rPr lang="en-US" sz="4000" b="1" baseline="30000" dirty="0">
                <a:solidFill>
                  <a:schemeClr val="tx1"/>
                </a:solidFill>
                <a:latin typeface="Calibri"/>
                <a:ea typeface="Calibri"/>
                <a:cs typeface="Calibri"/>
                <a:sym typeface="Calibri"/>
              </a:rPr>
              <a:t> </a:t>
            </a:r>
            <a:br>
              <a:rPr lang="en-US" sz="4000" b="1" dirty="0">
                <a:solidFill>
                  <a:schemeClr val="tx1"/>
                </a:solidFill>
                <a:latin typeface="Calibri"/>
                <a:ea typeface="Calibri"/>
                <a:cs typeface="Calibri"/>
                <a:sym typeface="Calibri"/>
              </a:rPr>
            </a:br>
            <a:r>
              <a:rPr lang="en-US" sz="4000" b="1" dirty="0">
                <a:solidFill>
                  <a:schemeClr val="tx1"/>
                </a:solidFill>
                <a:latin typeface="Calibri"/>
                <a:ea typeface="Calibri"/>
                <a:cs typeface="Calibri"/>
                <a:sym typeface="Calibri"/>
              </a:rPr>
              <a:t>No December call</a:t>
            </a:r>
            <a:endParaRPr dirty="0">
              <a:solidFill>
                <a:srgbClr val="00B050"/>
              </a:solidFill>
            </a:endParaRPr>
          </a:p>
        </p:txBody>
      </p:sp>
      <p:sp>
        <p:nvSpPr>
          <p:cNvPr id="177" name="Google Shape;177;p27"/>
          <p:cNvSpPr txBox="1">
            <a:spLocks noGrp="1"/>
          </p:cNvSpPr>
          <p:nvPr>
            <p:ph type="subTitle" idx="1"/>
          </p:nvPr>
        </p:nvSpPr>
        <p:spPr>
          <a:xfrm>
            <a:off x="415095" y="5886450"/>
            <a:ext cx="11369615" cy="738614"/>
          </a:xfrm>
          <a:prstGeom prst="rect">
            <a:avLst/>
          </a:prstGeom>
          <a:noFill/>
          <a:ln>
            <a:noFill/>
          </a:ln>
        </p:spPr>
        <p:txBody>
          <a:bodyPr spcFirstLastPara="1" wrap="square" lIns="91425" tIns="45700" rIns="91425" bIns="45700" anchor="t" anchorCtr="0">
            <a:noAutofit/>
          </a:bodyPr>
          <a:lstStyle/>
          <a:p>
            <a:pPr marL="0" indent="0" algn="l">
              <a:spcBef>
                <a:spcPts val="0"/>
              </a:spcBef>
              <a:buSzPts val="3700"/>
            </a:pPr>
            <a:endParaRPr lang="en-US" b="1" dirty="0">
              <a:solidFill>
                <a:srgbClr val="0000FF"/>
              </a:solidFill>
              <a:hlinkClick r:id="rId3"/>
            </a:endParaRPr>
          </a:p>
          <a:p>
            <a:pPr marL="0" indent="0" algn="l">
              <a:spcBef>
                <a:spcPts val="0"/>
              </a:spcBef>
              <a:buSzPts val="3700"/>
            </a:pPr>
            <a:endParaRPr lang="en-US" b="1" dirty="0">
              <a:solidFill>
                <a:srgbClr val="0000FF"/>
              </a:solidFill>
              <a:hlinkClick r:id="rId3"/>
            </a:endParaRPr>
          </a:p>
          <a:p>
            <a:pPr marL="0" indent="0" algn="l">
              <a:spcBef>
                <a:spcPts val="0"/>
              </a:spcBef>
              <a:buSzPts val="3700"/>
            </a:pPr>
            <a:endParaRPr lang="en-US" b="1" dirty="0">
              <a:solidFill>
                <a:srgbClr val="0000FF"/>
              </a:solidFill>
              <a:hlinkClick r:id="rId3"/>
            </a:endParaRPr>
          </a:p>
          <a:p>
            <a:pPr marL="0" indent="0" algn="l">
              <a:spcBef>
                <a:spcPts val="0"/>
              </a:spcBef>
              <a:buSzPts val="3700"/>
            </a:pPr>
            <a:endParaRPr lang="en-US" b="1" dirty="0">
              <a:solidFill>
                <a:srgbClr val="0000FF"/>
              </a:solidFill>
              <a:hlinkClick r:id="rId3"/>
            </a:endParaRPr>
          </a:p>
          <a:p>
            <a:pPr marL="0" indent="0" algn="l">
              <a:spcBef>
                <a:spcPts val="0"/>
              </a:spcBef>
              <a:buSzPts val="3700"/>
            </a:pPr>
            <a:endParaRPr lang="en-US" b="1" dirty="0">
              <a:solidFill>
                <a:srgbClr val="0000FF"/>
              </a:solidFill>
              <a:hlinkClick r:id="rId3"/>
            </a:endParaRPr>
          </a:p>
          <a:p>
            <a:pPr marL="0" indent="0" algn="l">
              <a:spcBef>
                <a:spcPts val="0"/>
              </a:spcBef>
              <a:buSzPts val="3700"/>
            </a:pPr>
            <a:r>
              <a:rPr lang="en-US" b="1" dirty="0">
                <a:solidFill>
                  <a:srgbClr val="0000FF"/>
                </a:solidFill>
              </a:rPr>
              <a:t>	</a:t>
            </a:r>
            <a:endParaRPr lang="en-US" b="1" dirty="0">
              <a:solidFill>
                <a:srgbClr val="C00000"/>
              </a:solidFill>
            </a:endParaRPr>
          </a:p>
        </p:txBody>
      </p:sp>
      <p:sp>
        <p:nvSpPr>
          <p:cNvPr id="5" name="TextBox 4">
            <a:extLst>
              <a:ext uri="{FF2B5EF4-FFF2-40B4-BE49-F238E27FC236}">
                <a16:creationId xmlns:a16="http://schemas.microsoft.com/office/drawing/2014/main" id="{5E952146-17B2-4F52-9C99-D67B6BA2B9B1}"/>
              </a:ext>
            </a:extLst>
          </p:cNvPr>
          <p:cNvSpPr txBox="1"/>
          <p:nvPr/>
        </p:nvSpPr>
        <p:spPr>
          <a:xfrm>
            <a:off x="1078302" y="3717984"/>
            <a:ext cx="10213677" cy="19389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Pts val="3700"/>
              <a:buFontTx/>
              <a:buNone/>
              <a:tabLst>
                <a:tab pos="4114800" algn="l"/>
              </a:tabLst>
              <a:defRPr/>
            </a:pP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John Kulig MD MPH      	Region 1 Boston &amp; Region 2 Philadelphia</a:t>
            </a:r>
          </a:p>
          <a:p>
            <a:pPr marL="0" marR="0" lvl="0" indent="0" algn="l" defTabSz="914400" rtl="0" eaLnBrk="1" fontAlgn="auto" latinLnBrk="0" hangingPunct="1">
              <a:lnSpc>
                <a:spcPct val="100000"/>
              </a:lnSpc>
              <a:spcBef>
                <a:spcPts val="0"/>
              </a:spcBef>
              <a:spcAft>
                <a:spcPts val="0"/>
              </a:spcAft>
              <a:buClrTx/>
              <a:buSzPts val="3700"/>
              <a:buFontTx/>
              <a:buNone/>
              <a:tabLst>
                <a:tab pos="4114800" algn="l"/>
              </a:tabLst>
              <a:defRPr/>
            </a:pP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Sara Mackenzie MD MPH	Region 6 San Francisco</a:t>
            </a:r>
          </a:p>
          <a:p>
            <a:pPr marL="0" marR="0" lvl="0" indent="0" algn="l" defTabSz="914400" rtl="0" eaLnBrk="1" fontAlgn="auto" latinLnBrk="0" hangingPunct="1">
              <a:lnSpc>
                <a:spcPct val="100000"/>
              </a:lnSpc>
              <a:spcBef>
                <a:spcPts val="0"/>
              </a:spcBef>
              <a:spcAft>
                <a:spcPts val="0"/>
              </a:spcAft>
              <a:buClrTx/>
              <a:buSzPts val="3700"/>
              <a:buFontTx/>
              <a:buNone/>
              <a:tabLst>
                <a:tab pos="4114800" algn="l"/>
              </a:tabLst>
              <a:defRPr/>
            </a:pP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Drew Alexander MD     	Region 4 Dallas</a:t>
            </a:r>
          </a:p>
          <a:p>
            <a:pPr marL="0" marR="0" lvl="0" indent="0" algn="l" defTabSz="914400" rtl="0" eaLnBrk="1" fontAlgn="auto" latinLnBrk="0" hangingPunct="1">
              <a:lnSpc>
                <a:spcPct val="100000"/>
              </a:lnSpc>
              <a:spcBef>
                <a:spcPts val="0"/>
              </a:spcBef>
              <a:spcAft>
                <a:spcPts val="0"/>
              </a:spcAft>
              <a:buClrTx/>
              <a:buSzPts val="3700"/>
              <a:buFontTx/>
              <a:buNone/>
              <a:tabLst>
                <a:tab pos="4114800" algn="l"/>
              </a:tabLst>
              <a:defRPr/>
            </a:pP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Gary Strokosch MD       	Region 3 Atlanta &amp; Region 5 Chicago</a:t>
            </a:r>
          </a:p>
          <a:p>
            <a:pPr marL="0" marR="0" lvl="0" indent="0" algn="l" defTabSz="914400" rtl="0" eaLnBrk="1" fontAlgn="auto" latinLnBrk="0" hangingPunct="1">
              <a:lnSpc>
                <a:spcPct val="100000"/>
              </a:lnSpc>
              <a:spcBef>
                <a:spcPts val="0"/>
              </a:spcBef>
              <a:spcAft>
                <a:spcPts val="0"/>
              </a:spcAft>
              <a:buClrTx/>
              <a:buSzPts val="3700"/>
              <a:buFontTx/>
              <a:buNone/>
              <a:tabLst>
                <a:tab pos="4114800" algn="l"/>
              </a:tabLst>
              <a:defRPr/>
            </a:pPr>
            <a:r>
              <a:rPr kumimoji="0" lang="en-US" sz="24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HIPAA compliant messages          </a:t>
            </a: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use @jobcorps.org email address </a:t>
            </a:r>
            <a:endParaRPr kumimoji="0" lang="en-US" sz="2400" b="1" i="0" u="none" strike="noStrike" kern="120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8F6CBD06-88D1-44E9-ABA9-DA54FBBB33E1}"/>
              </a:ext>
            </a:extLst>
          </p:cNvPr>
          <p:cNvSpPr txBox="1"/>
          <p:nvPr/>
        </p:nvSpPr>
        <p:spPr>
          <a:xfrm>
            <a:off x="3623094" y="6072996"/>
            <a:ext cx="5313872" cy="40011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C00000"/>
                </a:solidFill>
                <a:effectLst/>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https://www.surveymonkey.com/r</a:t>
            </a:r>
            <a:r>
              <a:rPr kumimoji="0" lang="en-US" altLang="en-US" sz="2000" b="1" i="0" u="sng" strike="noStrike" cap="none" normalizeH="0" baseline="0" dirty="0">
                <a:ln>
                  <a:noFill/>
                </a:ln>
                <a:solidFill>
                  <a:srgbClr val="C00000"/>
                </a:solidFill>
                <a:effectLst/>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a:t>
            </a:r>
            <a:r>
              <a:rPr lang="en-US" sz="2000" b="1" i="0" dirty="0">
                <a:solidFill>
                  <a:srgbClr val="C00000"/>
                </a:solidFill>
                <a:effectLst/>
                <a:latin typeface="Aptos" panose="020B0004020202020204" pitchFamily="34" charset="0"/>
                <a:hlinkClick r:id="rId5">
                  <a:extLst>
                    <a:ext uri="{A12FA001-AC4F-418D-AE19-62706E023703}">
                      <ahyp:hlinkClr xmlns:ahyp="http://schemas.microsoft.com/office/drawing/2018/hyperlinkcolor" val="tx"/>
                    </a:ext>
                  </a:extLst>
                </a:hlinkClick>
              </a:rPr>
              <a:t>9V7MR87</a:t>
            </a:r>
            <a:endParaRPr kumimoji="0" lang="en-US" altLang="en-US" sz="2000" b="1" i="0" u="sng" strike="noStrike" cap="none" normalizeH="0" baseline="0" dirty="0">
              <a:ln>
                <a:noFill/>
              </a:ln>
              <a:solidFill>
                <a:srgbClr val="C00000"/>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072934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6" name="Picture 2" descr="10,500+ Happy Holidays Stock Photos, Pictures &amp; Royalty-Free Images - iStock">
            <a:extLst>
              <a:ext uri="{FF2B5EF4-FFF2-40B4-BE49-F238E27FC236}">
                <a16:creationId xmlns:a16="http://schemas.microsoft.com/office/drawing/2014/main" id="{5D486A63-80D6-CD1E-E731-3CB61B5631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1523" y="1112000"/>
            <a:ext cx="8501975" cy="4761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22545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651753"/>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itle 1">
            <a:extLst>
              <a:ext uri="{FF2B5EF4-FFF2-40B4-BE49-F238E27FC236}">
                <a16:creationId xmlns:a16="http://schemas.microsoft.com/office/drawing/2014/main" id="{2250D70A-F08B-5C20-3897-F84C690E5DEF}"/>
              </a:ext>
            </a:extLst>
          </p:cNvPr>
          <p:cNvSpPr>
            <a:spLocks noGrp="1"/>
          </p:cNvSpPr>
          <p:nvPr>
            <p:ph type="title"/>
          </p:nvPr>
        </p:nvSpPr>
        <p:spPr>
          <a:xfrm>
            <a:off x="1941400" y="643467"/>
            <a:ext cx="8408193" cy="744836"/>
          </a:xfrm>
        </p:spPr>
        <p:txBody>
          <a:bodyPr vert="horz" lIns="91440" tIns="45720" rIns="91440" bIns="45720" rtlCol="0" anchor="ctr">
            <a:normAutofit/>
          </a:bodyPr>
          <a:lstStyle/>
          <a:p>
            <a:pPr algn="ctr"/>
            <a:r>
              <a:rPr lang="en-US" sz="2800">
                <a:latin typeface="+mj-lt"/>
                <a:ea typeface="+mj-ea"/>
                <a:cs typeface="+mj-cs"/>
              </a:rPr>
              <a:t>COVID-19 Variants</a:t>
            </a:r>
          </a:p>
        </p:txBody>
      </p:sp>
      <p:pic>
        <p:nvPicPr>
          <p:cNvPr id="4" name="Picture 3">
            <a:extLst>
              <a:ext uri="{FF2B5EF4-FFF2-40B4-BE49-F238E27FC236}">
                <a16:creationId xmlns:a16="http://schemas.microsoft.com/office/drawing/2014/main" id="{886088E4-0B3F-1812-3B27-C80BAB0B2ED6}"/>
              </a:ext>
            </a:extLst>
          </p:cNvPr>
          <p:cNvPicPr>
            <a:picLocks noChangeAspect="1"/>
          </p:cNvPicPr>
          <p:nvPr/>
        </p:nvPicPr>
        <p:blipFill>
          <a:blip r:embed="rId3"/>
          <a:stretch>
            <a:fillRect/>
          </a:stretch>
        </p:blipFill>
        <p:spPr>
          <a:xfrm>
            <a:off x="2434166" y="1675228"/>
            <a:ext cx="7323666" cy="4394199"/>
          </a:xfrm>
          <a:prstGeom prst="rect">
            <a:avLst/>
          </a:prstGeom>
        </p:spPr>
      </p:pic>
    </p:spTree>
    <p:extLst>
      <p:ext uri="{BB962C8B-B14F-4D97-AF65-F5344CB8AC3E}">
        <p14:creationId xmlns:p14="http://schemas.microsoft.com/office/powerpoint/2010/main" val="5800590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651753"/>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itle 1">
            <a:extLst>
              <a:ext uri="{FF2B5EF4-FFF2-40B4-BE49-F238E27FC236}">
                <a16:creationId xmlns:a16="http://schemas.microsoft.com/office/drawing/2014/main" id="{2250D70A-F08B-5C20-3897-F84C690E5DEF}"/>
              </a:ext>
            </a:extLst>
          </p:cNvPr>
          <p:cNvSpPr>
            <a:spLocks noGrp="1"/>
          </p:cNvSpPr>
          <p:nvPr>
            <p:ph type="title"/>
          </p:nvPr>
        </p:nvSpPr>
        <p:spPr>
          <a:xfrm>
            <a:off x="1941400" y="643467"/>
            <a:ext cx="8408193" cy="744836"/>
          </a:xfrm>
        </p:spPr>
        <p:txBody>
          <a:bodyPr vert="horz" lIns="91440" tIns="45720" rIns="91440" bIns="45720" rtlCol="0" anchor="ctr">
            <a:normAutofit/>
          </a:bodyPr>
          <a:lstStyle/>
          <a:p>
            <a:pPr algn="ctr"/>
            <a:r>
              <a:rPr lang="en-US" sz="2800" dirty="0">
                <a:latin typeface="+mj-lt"/>
                <a:ea typeface="+mj-ea"/>
                <a:cs typeface="+mj-cs"/>
              </a:rPr>
              <a:t>COVID-19 Vaccinations</a:t>
            </a:r>
          </a:p>
        </p:txBody>
      </p:sp>
      <p:pic>
        <p:nvPicPr>
          <p:cNvPr id="5" name="Picture 4">
            <a:extLst>
              <a:ext uri="{FF2B5EF4-FFF2-40B4-BE49-F238E27FC236}">
                <a16:creationId xmlns:a16="http://schemas.microsoft.com/office/drawing/2014/main" id="{A17A6527-E9A9-5D69-38E7-3E182B373622}"/>
              </a:ext>
            </a:extLst>
          </p:cNvPr>
          <p:cNvPicPr>
            <a:picLocks noChangeAspect="1"/>
          </p:cNvPicPr>
          <p:nvPr/>
        </p:nvPicPr>
        <p:blipFill>
          <a:blip r:embed="rId3"/>
          <a:stretch>
            <a:fillRect/>
          </a:stretch>
        </p:blipFill>
        <p:spPr>
          <a:xfrm>
            <a:off x="2608539" y="1675228"/>
            <a:ext cx="6974920" cy="4394199"/>
          </a:xfrm>
          <a:prstGeom prst="rect">
            <a:avLst/>
          </a:prstGeom>
        </p:spPr>
      </p:pic>
    </p:spTree>
    <p:extLst>
      <p:ext uri="{BB962C8B-B14F-4D97-AF65-F5344CB8AC3E}">
        <p14:creationId xmlns:p14="http://schemas.microsoft.com/office/powerpoint/2010/main" val="3262711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0D70A-F08B-5C20-3897-F84C690E5DEF}"/>
              </a:ext>
            </a:extLst>
          </p:cNvPr>
          <p:cNvSpPr>
            <a:spLocks noGrp="1"/>
          </p:cNvSpPr>
          <p:nvPr>
            <p:ph type="title"/>
          </p:nvPr>
        </p:nvSpPr>
        <p:spPr/>
        <p:txBody>
          <a:bodyPr vert="horz" lIns="91440" tIns="45720" rIns="91440" bIns="45720" rtlCol="0" anchor="ctr">
            <a:normAutofit/>
          </a:bodyPr>
          <a:lstStyle/>
          <a:p>
            <a:pPr algn="ctr"/>
            <a:r>
              <a:rPr lang="en-US" sz="2800" dirty="0">
                <a:highlight>
                  <a:srgbClr val="000000"/>
                </a:highlight>
                <a:latin typeface="+mj-lt"/>
                <a:ea typeface="+mj-ea"/>
                <a:cs typeface="+mj-cs"/>
              </a:rPr>
              <a:t>Reminders</a:t>
            </a:r>
          </a:p>
        </p:txBody>
      </p:sp>
      <p:sp>
        <p:nvSpPr>
          <p:cNvPr id="3" name="Content Placeholder 2">
            <a:extLst>
              <a:ext uri="{FF2B5EF4-FFF2-40B4-BE49-F238E27FC236}">
                <a16:creationId xmlns:a16="http://schemas.microsoft.com/office/drawing/2014/main" id="{8367557F-E249-A815-98C3-389B4692F83C}"/>
              </a:ext>
            </a:extLst>
          </p:cNvPr>
          <p:cNvSpPr>
            <a:spLocks noGrp="1"/>
          </p:cNvSpPr>
          <p:nvPr>
            <p:ph idx="1"/>
          </p:nvPr>
        </p:nvSpPr>
        <p:spPr/>
        <p:txBody>
          <a:bodyPr/>
          <a:lstStyle/>
          <a:p>
            <a:r>
              <a:rPr lang="en-US" dirty="0"/>
              <a:t>Check your Emergency Action Plans to ensure alignment</a:t>
            </a:r>
          </a:p>
          <a:p>
            <a:r>
              <a:rPr lang="en-US" dirty="0"/>
              <a:t>Continue to focus on maintaining full staffing</a:t>
            </a:r>
          </a:p>
          <a:p>
            <a:r>
              <a:rPr lang="en-US" dirty="0"/>
              <a:t>Continue to do the following:</a:t>
            </a:r>
          </a:p>
          <a:p>
            <a:pPr lvl="1"/>
            <a:r>
              <a:rPr lang="en-US" dirty="0"/>
              <a:t>Test for COVID-19 in students with symptoms</a:t>
            </a:r>
          </a:p>
          <a:p>
            <a:pPr lvl="1"/>
            <a:r>
              <a:rPr lang="en-US" dirty="0"/>
              <a:t>Isolate for 5 full days if positive, mask for 10 full days</a:t>
            </a:r>
          </a:p>
          <a:p>
            <a:pPr lvl="1"/>
            <a:r>
              <a:rPr lang="en-US" dirty="0"/>
              <a:t>Contact tracing – test CCEs, mask for 10 days</a:t>
            </a:r>
          </a:p>
          <a:p>
            <a:pPr lvl="1"/>
            <a:r>
              <a:rPr lang="en-US" dirty="0"/>
              <a:t>Consider center-wide masking if cases increasing (recommend or require)</a:t>
            </a:r>
          </a:p>
          <a:p>
            <a:pPr lvl="1"/>
            <a:r>
              <a:rPr lang="en-US" dirty="0"/>
              <a:t>Promote and reduce barriers to vaccination (COVID-19 and flu vaccines)</a:t>
            </a:r>
          </a:p>
          <a:p>
            <a:pPr lvl="1"/>
            <a:endParaRPr lang="en-US" dirty="0"/>
          </a:p>
        </p:txBody>
      </p:sp>
    </p:spTree>
    <p:extLst>
      <p:ext uri="{BB962C8B-B14F-4D97-AF65-F5344CB8AC3E}">
        <p14:creationId xmlns:p14="http://schemas.microsoft.com/office/powerpoint/2010/main" val="1524086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A1AC0EB-59B5-30CD-6689-3AD7D8659973}"/>
              </a:ext>
            </a:extLst>
          </p:cNvPr>
          <p:cNvPicPr>
            <a:picLocks noChangeAspect="1"/>
          </p:cNvPicPr>
          <p:nvPr/>
        </p:nvPicPr>
        <p:blipFill>
          <a:blip r:embed="rId2"/>
          <a:stretch>
            <a:fillRect/>
          </a:stretch>
        </p:blipFill>
        <p:spPr>
          <a:xfrm>
            <a:off x="623316" y="313073"/>
            <a:ext cx="10925556" cy="6243175"/>
          </a:xfrm>
          <a:prstGeom prst="rect">
            <a:avLst/>
          </a:prstGeom>
        </p:spPr>
      </p:pic>
    </p:spTree>
    <p:extLst>
      <p:ext uri="{BB962C8B-B14F-4D97-AF65-F5344CB8AC3E}">
        <p14:creationId xmlns:p14="http://schemas.microsoft.com/office/powerpoint/2010/main" val="3561104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D0843-C85B-1EB1-9100-B9BD5005161F}"/>
              </a:ext>
            </a:extLst>
          </p:cNvPr>
          <p:cNvSpPr>
            <a:spLocks noGrp="1"/>
          </p:cNvSpPr>
          <p:nvPr>
            <p:ph type="title"/>
          </p:nvPr>
        </p:nvSpPr>
        <p:spPr/>
        <p:txBody>
          <a:bodyPr/>
          <a:lstStyle/>
          <a:p>
            <a:r>
              <a:rPr lang="en-US" dirty="0">
                <a:solidFill>
                  <a:srgbClr val="C00000"/>
                </a:solidFill>
              </a:rPr>
              <a:t>Influenza: Key Points</a:t>
            </a:r>
          </a:p>
        </p:txBody>
      </p:sp>
      <p:sp>
        <p:nvSpPr>
          <p:cNvPr id="3" name="Content Placeholder 2">
            <a:extLst>
              <a:ext uri="{FF2B5EF4-FFF2-40B4-BE49-F238E27FC236}">
                <a16:creationId xmlns:a16="http://schemas.microsoft.com/office/drawing/2014/main" id="{E7DC1122-93E9-9B0B-344A-3216EDA72D07}"/>
              </a:ext>
            </a:extLst>
          </p:cNvPr>
          <p:cNvSpPr>
            <a:spLocks noGrp="1"/>
          </p:cNvSpPr>
          <p:nvPr>
            <p:ph idx="1"/>
          </p:nvPr>
        </p:nvSpPr>
        <p:spPr>
          <a:xfrm>
            <a:off x="838200" y="1825624"/>
            <a:ext cx="10637520" cy="4532043"/>
          </a:xfrm>
        </p:spPr>
        <p:txBody>
          <a:bodyPr/>
          <a:lstStyle/>
          <a:p>
            <a:r>
              <a:rPr lang="en-US" sz="2000" i="0" dirty="0">
                <a:solidFill>
                  <a:srgbClr val="000000"/>
                </a:solidFill>
                <a:effectLst/>
                <a:latin typeface="+mn-lt"/>
                <a:cs typeface="Arial" panose="020B0604020202020204" pitchFamily="34" charset="0"/>
              </a:rPr>
              <a:t>Seasonal influenza activity</a:t>
            </a:r>
            <a:r>
              <a:rPr lang="en-US" sz="2000" b="0" i="0" dirty="0">
                <a:solidFill>
                  <a:srgbClr val="000000"/>
                </a:solidFill>
                <a:effectLst/>
                <a:latin typeface="+mn-lt"/>
                <a:cs typeface="Arial" panose="020B0604020202020204" pitchFamily="34" charset="0"/>
              </a:rPr>
              <a:t> is increasing in most of the United States, most noticeably in the South Central, Southeast, Mountain, and West Coast regions. </a:t>
            </a:r>
          </a:p>
          <a:p>
            <a:r>
              <a:rPr lang="en-US" sz="2000" b="0" i="0" dirty="0">
                <a:solidFill>
                  <a:srgbClr val="000000"/>
                </a:solidFill>
                <a:effectLst/>
                <a:latin typeface="+mn-lt"/>
                <a:cs typeface="Arial" panose="020B0604020202020204" pitchFamily="34" charset="0"/>
              </a:rPr>
              <a:t>Weekly flu hospital admissions continue to increase, and CDC estimates that there have been at least 1.2 million illnesses, 12,000 hospitalizations, and 740 deaths from flu so far this season.</a:t>
            </a:r>
          </a:p>
          <a:p>
            <a:r>
              <a:rPr lang="en-US" sz="2000" b="0" i="0" dirty="0">
                <a:solidFill>
                  <a:srgbClr val="000000"/>
                </a:solidFill>
                <a:effectLst/>
                <a:latin typeface="+mn-lt"/>
              </a:rPr>
              <a:t>About 80 percent of influenza viruses tested in public health laboratories and reported to CDC this season have been influenza A viruses and 20 percent have been influenza B viruses. </a:t>
            </a:r>
            <a:endParaRPr lang="en-US" sz="2000" dirty="0">
              <a:solidFill>
                <a:srgbClr val="000000"/>
              </a:solidFill>
              <a:latin typeface="+mn-lt"/>
            </a:endParaRPr>
          </a:p>
          <a:p>
            <a:r>
              <a:rPr lang="en-US" sz="2000" dirty="0">
                <a:solidFill>
                  <a:srgbClr val="000000"/>
                </a:solidFill>
                <a:latin typeface="+mn-lt"/>
              </a:rPr>
              <a:t>F</a:t>
            </a:r>
            <a:r>
              <a:rPr lang="en-US" sz="2000" b="0" i="0" dirty="0">
                <a:solidFill>
                  <a:srgbClr val="000000"/>
                </a:solidFill>
                <a:effectLst/>
                <a:latin typeface="+mn-lt"/>
              </a:rPr>
              <a:t>lu vaccination coverage is lower among children and adults this year compared to the same time last year.</a:t>
            </a:r>
            <a:r>
              <a:rPr lang="en-US" sz="2000" b="0" i="0" dirty="0">
                <a:solidFill>
                  <a:srgbClr val="000000"/>
                </a:solidFill>
                <a:effectLst/>
                <a:latin typeface="+mn-lt"/>
                <a:cs typeface="Arial" panose="020B0604020202020204" pitchFamily="34" charset="0"/>
              </a:rPr>
              <a:t> </a:t>
            </a:r>
            <a:r>
              <a:rPr lang="en-US" sz="2000" b="0" i="0" dirty="0">
                <a:solidFill>
                  <a:srgbClr val="000000"/>
                </a:solidFill>
                <a:effectLst/>
                <a:latin typeface="+mn-lt"/>
              </a:rPr>
              <a:t>About one-third of Americans report having gotten flu vaccine so far this season</a:t>
            </a:r>
            <a:r>
              <a:rPr lang="en-US" sz="2000" b="0" i="0">
                <a:solidFill>
                  <a:srgbClr val="000000"/>
                </a:solidFill>
                <a:effectLst/>
                <a:latin typeface="+mn-lt"/>
              </a:rPr>
              <a:t>. </a:t>
            </a:r>
          </a:p>
          <a:p>
            <a:r>
              <a:rPr lang="en-US" sz="2000" b="0" i="0">
                <a:solidFill>
                  <a:srgbClr val="000000"/>
                </a:solidFill>
                <a:effectLst/>
                <a:latin typeface="+mn-lt"/>
              </a:rPr>
              <a:t>Adult </a:t>
            </a:r>
            <a:r>
              <a:rPr lang="en-US" sz="2000" b="0" i="0" dirty="0">
                <a:solidFill>
                  <a:srgbClr val="000000"/>
                </a:solidFill>
                <a:effectLst/>
                <a:latin typeface="+mn-lt"/>
              </a:rPr>
              <a:t>flu vaccine coverage in the United States has hovered at around 50 percent of the population for years.</a:t>
            </a:r>
            <a:endParaRPr lang="en-US" sz="2000" dirty="0">
              <a:latin typeface="+mn-lt"/>
              <a:cs typeface="Arial" panose="020B0604020202020204" pitchFamily="34" charset="0"/>
            </a:endParaRPr>
          </a:p>
        </p:txBody>
      </p:sp>
    </p:spTree>
    <p:extLst>
      <p:ext uri="{BB962C8B-B14F-4D97-AF65-F5344CB8AC3E}">
        <p14:creationId xmlns:p14="http://schemas.microsoft.com/office/powerpoint/2010/main" val="760623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2DAAB5A-2822-7444-5950-4CB310AC03B6}"/>
              </a:ext>
            </a:extLst>
          </p:cNvPr>
          <p:cNvPicPr>
            <a:picLocks noChangeAspect="1"/>
          </p:cNvPicPr>
          <p:nvPr/>
        </p:nvPicPr>
        <p:blipFill>
          <a:blip r:embed="rId2"/>
          <a:stretch>
            <a:fillRect/>
          </a:stretch>
        </p:blipFill>
        <p:spPr>
          <a:xfrm>
            <a:off x="3346314" y="734929"/>
            <a:ext cx="5622587" cy="6030167"/>
          </a:xfrm>
          <a:prstGeom prst="rect">
            <a:avLst/>
          </a:prstGeom>
        </p:spPr>
      </p:pic>
      <p:sp>
        <p:nvSpPr>
          <p:cNvPr id="7" name="TextBox 6">
            <a:extLst>
              <a:ext uri="{FF2B5EF4-FFF2-40B4-BE49-F238E27FC236}">
                <a16:creationId xmlns:a16="http://schemas.microsoft.com/office/drawing/2014/main" id="{AE229B1D-BFBD-A923-E6DA-CEE430CB90F4}"/>
              </a:ext>
            </a:extLst>
          </p:cNvPr>
          <p:cNvSpPr txBox="1"/>
          <p:nvPr/>
        </p:nvSpPr>
        <p:spPr>
          <a:xfrm>
            <a:off x="630936" y="92904"/>
            <a:ext cx="10607040" cy="646331"/>
          </a:xfrm>
          <a:prstGeom prst="rect">
            <a:avLst/>
          </a:prstGeom>
          <a:noFill/>
        </p:spPr>
        <p:txBody>
          <a:bodyPr wrap="square">
            <a:spAutoFit/>
          </a:bodyPr>
          <a:lstStyle/>
          <a:p>
            <a:pPr algn="ctr"/>
            <a:r>
              <a:rPr lang="en-US" b="1" dirty="0"/>
              <a:t>Algorithm to assist in the interpretation of influenza testing results and clinical decision-making </a:t>
            </a:r>
          </a:p>
          <a:p>
            <a:pPr algn="ctr"/>
            <a:r>
              <a:rPr lang="en-US" b="1" dirty="0"/>
              <a:t>during periods when influenza viruses are circulating in the community</a:t>
            </a:r>
          </a:p>
        </p:txBody>
      </p:sp>
      <p:sp>
        <p:nvSpPr>
          <p:cNvPr id="2" name="TextBox 1">
            <a:extLst>
              <a:ext uri="{FF2B5EF4-FFF2-40B4-BE49-F238E27FC236}">
                <a16:creationId xmlns:a16="http://schemas.microsoft.com/office/drawing/2014/main" id="{B894279E-68F7-6263-CF8F-C7DAD50D729C}"/>
              </a:ext>
            </a:extLst>
          </p:cNvPr>
          <p:cNvSpPr txBox="1"/>
          <p:nvPr/>
        </p:nvSpPr>
        <p:spPr>
          <a:xfrm>
            <a:off x="292608" y="6044184"/>
            <a:ext cx="5961888" cy="584775"/>
          </a:xfrm>
          <a:prstGeom prst="rect">
            <a:avLst/>
          </a:prstGeom>
          <a:noFill/>
        </p:spPr>
        <p:txBody>
          <a:bodyPr wrap="square" rtlCol="0">
            <a:spAutoFit/>
          </a:bodyPr>
          <a:lstStyle/>
          <a:p>
            <a:r>
              <a:rPr lang="en-US" sz="1600" u="sng" dirty="0">
                <a:solidFill>
                  <a:srgbClr val="0000FF"/>
                </a:solidFill>
              </a:rPr>
              <a:t>https://www.cdc.gov/flu/professionals/diagnosis/algorithm-results-not-circulating.htm</a:t>
            </a:r>
          </a:p>
        </p:txBody>
      </p:sp>
    </p:spTree>
    <p:extLst>
      <p:ext uri="{BB962C8B-B14F-4D97-AF65-F5344CB8AC3E}">
        <p14:creationId xmlns:p14="http://schemas.microsoft.com/office/powerpoint/2010/main" val="98463422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Master">
  <a:themeElements>
    <a:clrScheme name="Custom 2">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3.xml><?xml version="1.0" encoding="utf-8"?>
<a:theme xmlns:a="http://schemas.openxmlformats.org/drawingml/2006/main" name="3_NCIRD-2016-9b">
  <a:themeElements>
    <a:clrScheme name="colors-cdc-2016">
      <a:dk1>
        <a:srgbClr val="0B40A5"/>
      </a:dk1>
      <a:lt1>
        <a:srgbClr val="FFFFFF"/>
      </a:lt1>
      <a:dk2>
        <a:srgbClr val="3B495B"/>
      </a:dk2>
      <a:lt2>
        <a:srgbClr val="3A485A"/>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00B0F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extLst>
    <a:ext uri="{05A4C25C-085E-4340-85A3-A5531E510DB2}">
      <thm15:themeFamily xmlns:thm15="http://schemas.microsoft.com/office/thememl/2012/main" name="NCIRD-2016-9b" id="{C72C50AE-E64E-4C93-A1D5-08358D5E7A36}" vid="{BC44D0F9-662E-4239-B54B-CC907E7FC48E}"/>
    </a:ext>
  </a:extLst>
</a:theme>
</file>

<file path=ppt/theme/theme4.xml><?xml version="1.0" encoding="utf-8"?>
<a:theme xmlns:a="http://schemas.openxmlformats.org/drawingml/2006/main" name="NCIRD-2016-9b">
  <a:themeElements>
    <a:clrScheme name="colors-cdc-2016">
      <a:dk1>
        <a:srgbClr val="0B40A5"/>
      </a:dk1>
      <a:lt1>
        <a:srgbClr val="FFFFFF"/>
      </a:lt1>
      <a:dk2>
        <a:srgbClr val="3B495B"/>
      </a:dk2>
      <a:lt2>
        <a:srgbClr val="3A485A"/>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00B0F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extLst>
    <a:ext uri="{05A4C25C-085E-4340-85A3-A5531E510DB2}">
      <thm15:themeFamily xmlns:thm15="http://schemas.microsoft.com/office/thememl/2012/main" name="NCIRD-2016-9b" id="{C72C50AE-E64E-4C93-A1D5-08358D5E7A36}" vid="{BC44D0F9-662E-4239-B54B-CC907E7FC48E}"/>
    </a:ext>
  </a:extLst>
</a:theme>
</file>

<file path=ppt/theme/theme5.xml><?xml version="1.0" encoding="utf-8"?>
<a:theme xmlns:a="http://schemas.openxmlformats.org/drawingml/2006/main" name="7_Master">
  <a:themeElements>
    <a:clrScheme name="Custom 2">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6.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21BBDD672BAB240AE25E8C18386348A" ma:contentTypeVersion="5" ma:contentTypeDescription="Create a new document." ma:contentTypeScope="" ma:versionID="edb88f5c1ceec33db4cb0b7c993a8ce5">
  <xsd:schema xmlns:xsd="http://www.w3.org/2001/XMLSchema" xmlns:xs="http://www.w3.org/2001/XMLSchema" xmlns:p="http://schemas.microsoft.com/office/2006/metadata/properties" xmlns:ns1="http://schemas.microsoft.com/sharepoint/v3" xmlns:ns2="b22f8f74-215c-4154-9939-bd29e4e8980e" targetNamespace="http://schemas.microsoft.com/office/2006/metadata/properties" ma:root="true" ma:fieldsID="5b851cb5bcdff340b09bfb219dc0c9f3" ns1:_="" ns2:_="">
    <xsd:import namespace="http://schemas.microsoft.com/sharepoint/v3"/>
    <xsd:import namespace="b22f8f74-215c-4154-9939-bd29e4e8980e"/>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 ma:internalName="PublishingStartDate">
      <xsd:simpleType>
        <xsd:restriction base="dms:Unknown"/>
      </xsd:simpleType>
    </xsd:element>
    <xsd:element name="PublishingExpirationDate" ma:index="5"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22f8f74-215c-4154-9939-bd29e4e8980e"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ublishingStartDate xmlns="http://schemas.microsoft.com/sharepoint/v3" xsi:nil="true"/>
    <_dlc_DocId xmlns="b22f8f74-215c-4154-9939-bd29e4e8980e">XRUYQT3274NZ-681238054-2075</_dlc_DocId>
    <_dlc_DocIdUrl xmlns="b22f8f74-215c-4154-9939-bd29e4e8980e">
      <Url>https://supportservices.jobcorps.gov/health/_layouts/15/DocIdRedir.aspx?ID=XRUYQT3274NZ-681238054-2075</Url>
      <Description>XRUYQT3274NZ-681238054-2075</Description>
    </_dlc_DocIdUrl>
    <PublishingExpirationDate xmlns="http://schemas.microsoft.com/sharepoint/v3" xsi:nil="true"/>
  </documentManagement>
</p:properties>
</file>

<file path=customXml/itemProps1.xml><?xml version="1.0" encoding="utf-8"?>
<ds:datastoreItem xmlns:ds="http://schemas.openxmlformats.org/officeDocument/2006/customXml" ds:itemID="{EF34FCD6-0DC7-4121-BB09-5F67DD671D64}"/>
</file>

<file path=customXml/itemProps2.xml><?xml version="1.0" encoding="utf-8"?>
<ds:datastoreItem xmlns:ds="http://schemas.openxmlformats.org/officeDocument/2006/customXml" ds:itemID="{E410E0D7-1259-4151-8378-499B42BBAA64}"/>
</file>

<file path=customXml/itemProps3.xml><?xml version="1.0" encoding="utf-8"?>
<ds:datastoreItem xmlns:ds="http://schemas.openxmlformats.org/officeDocument/2006/customXml" ds:itemID="{40FC63A2-BB3D-4802-B5BC-921FE8521F29}"/>
</file>

<file path=customXml/itemProps4.xml><?xml version="1.0" encoding="utf-8"?>
<ds:datastoreItem xmlns:ds="http://schemas.openxmlformats.org/officeDocument/2006/customXml" ds:itemID="{43C08134-0CD0-419B-A1E4-ED9CC60DC2F8}"/>
</file>

<file path=docProps/app.xml><?xml version="1.0" encoding="utf-8"?>
<Properties xmlns="http://schemas.openxmlformats.org/officeDocument/2006/extended-properties" xmlns:vt="http://schemas.openxmlformats.org/officeDocument/2006/docPropsVTypes">
  <TotalTime>27318</TotalTime>
  <Words>1668</Words>
  <Application>Microsoft Office PowerPoint</Application>
  <PresentationFormat>Widescreen</PresentationFormat>
  <Paragraphs>156</Paragraphs>
  <Slides>32</Slides>
  <Notes>4</Notes>
  <HiddenSlides>0</HiddenSlides>
  <MMClips>0</MMClips>
  <ScaleCrop>false</ScaleCrop>
  <HeadingPairs>
    <vt:vector size="8" baseType="variant">
      <vt:variant>
        <vt:lpstr>Fonts Used</vt:lpstr>
      </vt:variant>
      <vt:variant>
        <vt:i4>8</vt:i4>
      </vt:variant>
      <vt:variant>
        <vt:lpstr>Theme</vt:lpstr>
      </vt:variant>
      <vt:variant>
        <vt:i4>6</vt:i4>
      </vt:variant>
      <vt:variant>
        <vt:lpstr>Embedded OLE Servers</vt:lpstr>
      </vt:variant>
      <vt:variant>
        <vt:i4>1</vt:i4>
      </vt:variant>
      <vt:variant>
        <vt:lpstr>Slide Titles</vt:lpstr>
      </vt:variant>
      <vt:variant>
        <vt:i4>32</vt:i4>
      </vt:variant>
    </vt:vector>
  </HeadingPairs>
  <TitlesOfParts>
    <vt:vector size="47" baseType="lpstr">
      <vt:lpstr>Aptos</vt:lpstr>
      <vt:lpstr>Arial</vt:lpstr>
      <vt:lpstr>Avenir Book</vt:lpstr>
      <vt:lpstr>Avenir Medium</vt:lpstr>
      <vt:lpstr>Calibri</vt:lpstr>
      <vt:lpstr>Myriad Web Pro</vt:lpstr>
      <vt:lpstr>Open Sans</vt:lpstr>
      <vt:lpstr>Wingdings</vt:lpstr>
      <vt:lpstr>1_Office Theme</vt:lpstr>
      <vt:lpstr>6_Master</vt:lpstr>
      <vt:lpstr>3_NCIRD-2016-9b</vt:lpstr>
      <vt:lpstr>NCIRD-2016-9b</vt:lpstr>
      <vt:lpstr>7_Master</vt:lpstr>
      <vt:lpstr>Office Theme</vt:lpstr>
      <vt:lpstr>think-cell Slide</vt:lpstr>
      <vt:lpstr>Job Corps Center Physician Monthly Teleconference</vt:lpstr>
      <vt:lpstr>COVID-19 Hospitalization by county </vt:lpstr>
      <vt:lpstr>COVID-19 Wastewater surveillance map </vt:lpstr>
      <vt:lpstr>COVID-19 Variants</vt:lpstr>
      <vt:lpstr>COVID-19 Vaccinations</vt:lpstr>
      <vt:lpstr>Reminders</vt:lpstr>
      <vt:lpstr>PowerPoint Presentation</vt:lpstr>
      <vt:lpstr>Influenza: Key Points</vt:lpstr>
      <vt:lpstr>PowerPoint Presentation</vt:lpstr>
      <vt:lpstr>PowerPoint Presentation</vt:lpstr>
      <vt:lpstr>New Pentavalent Meningococcal Vaccine</vt:lpstr>
      <vt:lpstr>Nicotine replacement therapy (NRT)</vt:lpstr>
      <vt:lpstr>PowerPoint Presentation</vt:lpstr>
      <vt:lpstr>Alpha-gal syndrome (AGS)</vt:lpstr>
      <vt:lpstr>Alpha-gal syndrome</vt:lpstr>
      <vt:lpstr>Distribution of the Lone Star Tick</vt:lpstr>
      <vt:lpstr>PowerPoint Presentation</vt:lpstr>
      <vt:lpstr>Symptoms of AGS</vt:lpstr>
      <vt:lpstr>Alpha-gal syndrome management</vt:lpstr>
      <vt:lpstr>PowerPoint Presentation</vt:lpstr>
      <vt:lpstr>Syndrome of the Month</vt:lpstr>
      <vt:lpstr>Fetal Alcohol Spectrum Disorders (FASDs)</vt:lpstr>
      <vt:lpstr>PowerPoint Presentation</vt:lpstr>
      <vt:lpstr>Signs and symptoms</vt:lpstr>
      <vt:lpstr>Distinctive facial features</vt:lpstr>
      <vt:lpstr>Alcohol-related birth defects</vt:lpstr>
      <vt:lpstr>FAS in Adults</vt:lpstr>
      <vt:lpstr>Life expectancy</vt:lpstr>
      <vt:lpstr>PowerPoint Presentation</vt:lpstr>
      <vt:lpstr>Open Forum</vt:lpstr>
      <vt:lpstr>            Job Corps Center Physician Monthly Teleconference  Next call: Wednesday, January 24th, 2024  No December call</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Job Corps Center Physicians Monthly Teleconference</dc:title>
  <dc:creator>Sara Mackenzie</dc:creator>
  <cp:lastModifiedBy>Carolina Valdenegro</cp:lastModifiedBy>
  <cp:revision>574</cp:revision>
  <dcterms:created xsi:type="dcterms:W3CDTF">2021-01-27T15:35:33Z</dcterms:created>
  <dcterms:modified xsi:type="dcterms:W3CDTF">2024-02-28T19:11:47Z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0x010100321BBDD672BAB240AE25E8C18386348A</vt:lpwstr>
  </property>
  <property fmtid="{D5CDD505-2E9C-101B-9397-08002B2CF9AE}" pid="3" name="_dlc_DocIdItemGuid">
    <vt:lpwstr>1bd7ee4a-e815-46e9-a11a-4a43a85a1cce</vt:lpwstr>
  </property>
</Properties>
</file>