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7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5" r:id="rId3"/>
    <p:sldMasterId id="2147483677" r:id="rId4"/>
    <p:sldMasterId id="2147483679" r:id="rId5"/>
    <p:sldMasterId id="2147483681" r:id="rId6"/>
  </p:sldMasterIdLst>
  <p:notesMasterIdLst>
    <p:notesMasterId r:id="rId29"/>
  </p:notesMasterIdLst>
  <p:sldIdLst>
    <p:sldId id="261" r:id="rId7"/>
    <p:sldId id="256" r:id="rId8"/>
    <p:sldId id="327" r:id="rId9"/>
    <p:sldId id="323" r:id="rId10"/>
    <p:sldId id="324" r:id="rId11"/>
    <p:sldId id="328" r:id="rId12"/>
    <p:sldId id="329" r:id="rId13"/>
    <p:sldId id="330" r:id="rId14"/>
    <p:sldId id="335" r:id="rId15"/>
    <p:sldId id="334" r:id="rId16"/>
    <p:sldId id="338" r:id="rId17"/>
    <p:sldId id="339" r:id="rId18"/>
    <p:sldId id="336" r:id="rId19"/>
    <p:sldId id="337" r:id="rId20"/>
    <p:sldId id="290" r:id="rId21"/>
    <p:sldId id="331" r:id="rId22"/>
    <p:sldId id="332" r:id="rId23"/>
    <p:sldId id="333" r:id="rId24"/>
    <p:sldId id="303" r:id="rId25"/>
    <p:sldId id="302" r:id="rId26"/>
    <p:sldId id="280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1499C2-C762-44F6-ABD4-DAA0B44E2C7A}">
          <p14:sldIdLst>
            <p14:sldId id="261"/>
            <p14:sldId id="256"/>
            <p14:sldId id="327"/>
            <p14:sldId id="323"/>
            <p14:sldId id="324"/>
            <p14:sldId id="328"/>
            <p14:sldId id="329"/>
            <p14:sldId id="330"/>
            <p14:sldId id="335"/>
            <p14:sldId id="334"/>
            <p14:sldId id="338"/>
            <p14:sldId id="339"/>
            <p14:sldId id="336"/>
            <p14:sldId id="337"/>
            <p14:sldId id="290"/>
            <p14:sldId id="331"/>
            <p14:sldId id="332"/>
            <p14:sldId id="333"/>
            <p14:sldId id="303"/>
            <p14:sldId id="302"/>
            <p14:sldId id="280"/>
            <p14:sldId id="270"/>
          </p14:sldIdLst>
        </p14:section>
        <p14:section name="Untitled Section" id="{15DC4D6F-40DB-4FE4-9422-C81EBCAE8DC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3" autoAdjust="0"/>
    <p:restoredTop sz="94607" autoAdjust="0"/>
  </p:normalViewPr>
  <p:slideViewPr>
    <p:cSldViewPr snapToGrid="0">
      <p:cViewPr varScale="1">
        <p:scale>
          <a:sx n="101" d="100"/>
          <a:sy n="101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ustomXml" Target="../customXml/item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04F54-F98E-43EC-8676-41DB66235A40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D3DB7-ABF3-401D-AF1F-9727A735F4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9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31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67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“may” is for isolation rooms not isolation. Confirmed covid must still isolate.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38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86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D123054E-7245-4C0F-A7DE-0CAAD8076BF3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2/28/2024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9/21/2021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46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EF6-7978-E042-A0A1-33F25AC493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4E8-48B0-FE42-82AF-298EC18C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5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C2415-E118-FE4B-B334-792B5D547A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6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C1DDEC-9161-534A-B683-8EE7BBE132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05780-7E01-1546-9AE3-978F0C8FF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54" y="6091354"/>
            <a:ext cx="2657821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1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49BDE-E7B2-274B-981F-3ECE8D7E15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7006E-2A4A-3745-8EAC-D216C9C29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54" y="6091354"/>
            <a:ext cx="2657821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9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theme" Target="../theme/theme2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theme" Target="../theme/theme5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59EA794-B7BB-4416-B3BA-38E42D8F09AA}" type="datetime1">
              <a:rPr lang="en-US" smtClean="0"/>
              <a:t>2/28/2024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9/21/2021</a:t>
            </a:r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798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7D84E0-25D1-4ACF-96C4-492F475002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3177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7D84E0-25D1-4ACF-96C4-492F47500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6325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5"/>
            <a:r>
              <a:rPr lang="en-US" altLang="en-US"/>
              <a:t>Sixth level</a:t>
            </a:r>
          </a:p>
          <a:p>
            <a:pPr lvl="6"/>
            <a:r>
              <a:rPr lang="en-US" altLang="en-US"/>
              <a:t>Seventh level</a:t>
            </a:r>
          </a:p>
          <a:p>
            <a:pPr lvl="7"/>
            <a:r>
              <a:rPr lang="en-US" altLang="en-US"/>
              <a:t>Eighth level</a:t>
            </a:r>
          </a:p>
          <a:p>
            <a:pPr lvl="8"/>
            <a:r>
              <a:rPr lang="en-US" altLang="en-US"/>
              <a:t>Ninth level</a:t>
            </a:r>
          </a:p>
          <a:p>
            <a:pPr lvl="8"/>
            <a:r>
              <a:rPr lang="en-US" altLang="en-US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789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5"/>
            <a:r>
              <a:rPr lang="en-US" altLang="en-US"/>
              <a:t>Sixth level</a:t>
            </a:r>
          </a:p>
          <a:p>
            <a:pPr lvl="6"/>
            <a:r>
              <a:rPr lang="en-US" altLang="en-US"/>
              <a:t>Seventh level</a:t>
            </a:r>
          </a:p>
          <a:p>
            <a:pPr lvl="7"/>
            <a:r>
              <a:rPr lang="en-US" altLang="en-US"/>
              <a:t>Eighth level</a:t>
            </a:r>
          </a:p>
          <a:p>
            <a:pPr lvl="8"/>
            <a:r>
              <a:rPr lang="en-US" altLang="en-US"/>
              <a:t>Ninth level</a:t>
            </a:r>
          </a:p>
          <a:p>
            <a:pPr lvl="8"/>
            <a:r>
              <a:rPr lang="en-US" altLang="en-US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149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7D84E0-25D1-4ACF-96C4-492F475002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1626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7D84E0-25D1-4ACF-96C4-492F47500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42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79AB-C233-411B-A5E3-7BC4966E8A5C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venir Medium" charset="0"/>
          <a:ea typeface="Avenir Medium" charset="0"/>
          <a:cs typeface="Avenir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new-icon-new-icon-sign-149791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LNPV5QC" TargetMode="External"/><Relationship Id="rId5" Type="http://schemas.openxmlformats.org/officeDocument/2006/relationships/hyperlink" Target="https://www.surveymonkey.com/r/" TargetMode="Externa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hyperlink" Target="https://pixabay.com/en/new-icon-new-icon-sign-149791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surveymonkey.com/r/LNPV5QC" TargetMode="External"/><Relationship Id="rId4" Type="http://schemas.openxmlformats.org/officeDocument/2006/relationships/hyperlink" Target="https://www.surveymonkey.com/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460130" y="517586"/>
            <a:ext cx="11271739" cy="186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Job Corps Center Physician</a:t>
            </a:r>
            <a:br>
              <a:rPr lang="en-US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Monthly Teleconference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276709" y="2518913"/>
            <a:ext cx="8652295" cy="393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buSzPts val="3700"/>
            </a:pPr>
            <a:r>
              <a:rPr lang="en-US" sz="2200" b="1" dirty="0"/>
              <a:t>John Kulig MD MPH      		Region 1 Boston &amp; Region 2 Philadelphia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3700"/>
            </a:pPr>
            <a:r>
              <a:rPr lang="en-US" sz="2200" b="1" dirty="0"/>
              <a:t>Sara Mackenzie MD MPH	Region 6 San Francisco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3700"/>
            </a:pPr>
            <a:r>
              <a:rPr lang="en-US" sz="2200" b="1" dirty="0"/>
              <a:t>Drew Alexander MD     		Region 4 Dallas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3700"/>
            </a:pPr>
            <a:r>
              <a:rPr lang="en-US" sz="2200" b="1" dirty="0"/>
              <a:t>Gary Strokosch MD       		Region 3 Atlanta &amp; Region 5 Chicago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3700"/>
            </a:pPr>
            <a:r>
              <a:rPr lang="en-US" sz="2200" b="1" dirty="0">
                <a:solidFill>
                  <a:srgbClr val="FF0000"/>
                </a:solidFill>
              </a:rPr>
              <a:t>HIPAA compliant messages       </a:t>
            </a:r>
            <a:r>
              <a:rPr lang="en-US" sz="2200" b="1" dirty="0"/>
              <a:t>use @jobcorps.org email address</a:t>
            </a:r>
          </a:p>
          <a:p>
            <a:pPr marL="0" indent="0" algn="l">
              <a:spcBef>
                <a:spcPts val="0"/>
              </a:spcBef>
              <a:buSzPts val="3700"/>
            </a:pPr>
            <a:endParaRPr lang="en-US" sz="2200" b="1" dirty="0">
              <a:solidFill>
                <a:srgbClr val="3333FF"/>
              </a:solidFill>
            </a:endParaRP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b="1" dirty="0">
                <a:solidFill>
                  <a:srgbClr val="3333FF"/>
                </a:solidFill>
              </a:rPr>
              <a:t>	</a:t>
            </a:r>
            <a:endParaRPr lang="en-US" dirty="0">
              <a:solidFill>
                <a:srgbClr val="3333FF"/>
              </a:solidFill>
            </a:endParaRP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sz="4400" b="1" dirty="0">
                <a:solidFill>
                  <a:srgbClr val="0000FF"/>
                </a:solidFill>
              </a:rPr>
              <a:t>       </a:t>
            </a:r>
            <a:r>
              <a:rPr lang="en-US" sz="4400" b="1" dirty="0"/>
              <a:t>Wednesday, October 25</a:t>
            </a:r>
            <a:r>
              <a:rPr lang="en-US" sz="4400" b="1" baseline="30000" dirty="0"/>
              <a:t>th</a:t>
            </a:r>
            <a:r>
              <a:rPr lang="en-US" sz="4400" b="1" dirty="0"/>
              <a:t>, 2023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8" name="Picture 7" descr="A red and black sign with white text&#10;&#10;Description automatically generated">
            <a:extLst>
              <a:ext uri="{FF2B5EF4-FFF2-40B4-BE49-F238E27FC236}">
                <a16:creationId xmlns:a16="http://schemas.microsoft.com/office/drawing/2014/main" id="{0FAA9E98-B63D-CB61-1976-C67D4CB12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61253" y="3252373"/>
            <a:ext cx="2068158" cy="12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8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4B52A-AD0A-7337-80AE-1CF3D427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C00000"/>
                </a:solidFill>
                <a:effectLst/>
                <a:latin typeface="Google Sans"/>
              </a:rPr>
              <a:t>Psilocybin mushrooms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DE2E-B09C-DBEB-AFCF-78A7B245F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675670" cy="4961431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Street names: “magic mushrooms,” “shrooms”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Hallucinogen similar to LSD and PCP as well as </a:t>
            </a:r>
          </a:p>
          <a:p>
            <a:pPr marL="5080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mescaline in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peyote cactus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Oral ingestion, brewed as a tea, added to foods (chocolate) to mask bitter flavor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Physical effects, which appear within 20 minutes of ingestion and last approximately 6 hours, include nausea, vomiting, muscle weakness, drowsiness, and lack of coordination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sychological consequences of psilocybin use include hallucinations and an inability to discern fantasy from reality. Panic reactions and psychosis can occur.</a:t>
            </a:r>
            <a:endParaRPr lang="en-US" dirty="0"/>
          </a:p>
          <a:p>
            <a:pPr marL="50800" indent="0">
              <a:buNone/>
            </a:pPr>
            <a:r>
              <a:rPr lang="en-US" dirty="0"/>
              <a:t>								</a:t>
            </a:r>
            <a:r>
              <a:rPr lang="en-US" dirty="0">
                <a:solidFill>
                  <a:srgbClr val="0000FF"/>
                </a:solidFill>
              </a:rPr>
              <a:t>DEA</a:t>
            </a:r>
          </a:p>
          <a:p>
            <a:pPr marL="508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C39E2-D44A-AE8A-8D55-376E0522C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337" y="4719465"/>
            <a:ext cx="2505156" cy="1932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9F912-BC54-17A0-B692-2BBD4C582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220" y="2238750"/>
            <a:ext cx="1739389" cy="19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9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2123C0-CC1A-A3BD-3074-75AD47084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66" y="138023"/>
            <a:ext cx="9395267" cy="6222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A42010-978F-8FA2-A624-E7367121646D}"/>
              </a:ext>
            </a:extLst>
          </p:cNvPr>
          <p:cNvSpPr txBox="1"/>
          <p:nvPr/>
        </p:nvSpPr>
        <p:spPr>
          <a:xfrm>
            <a:off x="7004649" y="6360860"/>
            <a:ext cx="4563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https://www.cdc.gov/nchs/nvss/deaths.htm</a:t>
            </a:r>
          </a:p>
        </p:txBody>
      </p:sp>
    </p:spTree>
    <p:extLst>
      <p:ext uri="{BB962C8B-B14F-4D97-AF65-F5344CB8AC3E}">
        <p14:creationId xmlns:p14="http://schemas.microsoft.com/office/powerpoint/2010/main" val="259938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61EF-498B-51F3-A433-01EF5F06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23" y="365125"/>
            <a:ext cx="10998679" cy="1325563"/>
          </a:xfrm>
        </p:spPr>
        <p:txBody>
          <a:bodyPr/>
          <a:lstStyle/>
          <a:p>
            <a:r>
              <a:rPr lang="en-US" sz="3200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Age-Adjusted Suicide Rates, by Method of Suicide  </a:t>
            </a:r>
            <a:br>
              <a:rPr lang="en-US" sz="3200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</a:br>
            <a:r>
              <a:rPr lang="en-US" sz="3200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National Vital Statistics System, United States, 2001–2021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E0FB8F-6DA3-CECF-E580-791F729D1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793" y="1655230"/>
            <a:ext cx="9700225" cy="483764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E7BB7-F7F2-DFEE-A74D-B712D82DB714}"/>
              </a:ext>
            </a:extLst>
          </p:cNvPr>
          <p:cNvSpPr txBox="1"/>
          <p:nvPr/>
        </p:nvSpPr>
        <p:spPr>
          <a:xfrm>
            <a:off x="6728604" y="6340415"/>
            <a:ext cx="479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http://dx.doi.org/10.15585/mmwr.mm7239a6</a:t>
            </a:r>
          </a:p>
        </p:txBody>
      </p:sp>
    </p:spTree>
    <p:extLst>
      <p:ext uri="{BB962C8B-B14F-4D97-AF65-F5344CB8AC3E}">
        <p14:creationId xmlns:p14="http://schemas.microsoft.com/office/powerpoint/2010/main" val="355639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8F49-910F-1796-9CB5-0E088524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06" y="365125"/>
            <a:ext cx="11110822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Hepatitis A mortality in community outbreaks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3BF9B-09BE-7D04-CEFE-08DDF982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72" y="1591922"/>
            <a:ext cx="11240540" cy="4223251"/>
          </a:xfrm>
        </p:spPr>
        <p:txBody>
          <a:bodyPr/>
          <a:lstStyle/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u="sng" dirty="0">
              <a:solidFill>
                <a:srgbClr val="0000FF"/>
              </a:solidFill>
            </a:endParaRPr>
          </a:p>
          <a:p>
            <a:pPr marL="50800" indent="0">
              <a:buNone/>
            </a:pP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97BB4-7A25-3017-1E9D-62CE9C618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64" y="1591922"/>
            <a:ext cx="11089548" cy="422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20B295-864C-D29C-3F15-63760A308897}"/>
              </a:ext>
            </a:extLst>
          </p:cNvPr>
          <p:cNvSpPr txBox="1"/>
          <p:nvPr/>
        </p:nvSpPr>
        <p:spPr>
          <a:xfrm>
            <a:off x="6901132" y="6064370"/>
            <a:ext cx="4701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</a:rPr>
              <a:t>http://dx.doi.org/10.15585/mmwr.mm7242a1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5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D191C-CEA0-4892-FCCF-53FA7878D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0" y="148328"/>
            <a:ext cx="11723297" cy="656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8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D16B-B960-C1F2-103F-532574EF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0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Syndrome of the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3A12F-8538-DDEA-CA5B-6884C34C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common findings on physical examination suggestive of a specific syndrome that may first be suspected in the Job Corps age population</a:t>
            </a:r>
          </a:p>
          <a:p>
            <a:r>
              <a:rPr lang="en-US" dirty="0"/>
              <a:t>Presentation of diagnostic criteria commonly used to support the diagnosis</a:t>
            </a:r>
          </a:p>
          <a:p>
            <a:r>
              <a:rPr lang="en-US" dirty="0"/>
              <a:t>Indications for syndrome-specific evaluation</a:t>
            </a:r>
          </a:p>
          <a:p>
            <a:r>
              <a:rPr lang="en-US" dirty="0"/>
              <a:t>Indications for subspecialty referral(s), if any</a:t>
            </a:r>
          </a:p>
          <a:p>
            <a:r>
              <a:rPr lang="en-US" dirty="0"/>
              <a:t>Implications for career choice, if any</a:t>
            </a:r>
          </a:p>
        </p:txBody>
      </p:sp>
      <p:pic>
        <p:nvPicPr>
          <p:cNvPr id="4" name="Picture 2" descr="New Name, New Look, New Content – This Blog's for You! - Blog: Think  Immigration">
            <a:extLst>
              <a:ext uri="{FF2B5EF4-FFF2-40B4-BE49-F238E27FC236}">
                <a16:creationId xmlns:a16="http://schemas.microsoft.com/office/drawing/2014/main" id="{A04465F7-36E3-2E0F-F35D-174DBF6E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636" y="365125"/>
            <a:ext cx="2789327" cy="139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2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F08E-B98B-F287-F743-C1053550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Turner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8879-5281-B0F8-CFC9-5FE933FAD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85" y="1825624"/>
            <a:ext cx="10836215" cy="4583801"/>
          </a:xfrm>
        </p:spPr>
        <p:txBody>
          <a:bodyPr/>
          <a:lstStyle/>
          <a:p>
            <a:r>
              <a:rPr lang="en-US" sz="2000" b="0" i="0" dirty="0">
                <a:solidFill>
                  <a:srgbClr val="444444"/>
                </a:solidFill>
                <a:effectLst/>
                <a:latin typeface="Lucida Grande"/>
              </a:rPr>
              <a:t>Turner syndrome is a chromosomal condition that affects development in people who are assigned female at birth.  One in 2000 to one in 2500 live female births.</a:t>
            </a:r>
          </a:p>
          <a:p>
            <a:pPr algn="l" fontAlgn="base"/>
            <a:r>
              <a:rPr lang="en-US" sz="2000" b="0" i="0" dirty="0">
                <a:solidFill>
                  <a:srgbClr val="444444"/>
                </a:solidFill>
                <a:effectLst/>
                <a:latin typeface="Lucida Grande"/>
              </a:rPr>
              <a:t>About half of individuals with Turner syndrome have monosomy X which means each cell in the individual's body has only one copy of the X chromosome instead of the usual two. </a:t>
            </a:r>
          </a:p>
          <a:p>
            <a:pPr algn="l" fontAlgn="base"/>
            <a:r>
              <a:rPr lang="en-US" sz="2000" b="0" i="0" dirty="0">
                <a:solidFill>
                  <a:srgbClr val="444444"/>
                </a:solidFill>
                <a:effectLst/>
                <a:latin typeface="Lucida Grande"/>
              </a:rPr>
              <a:t>Turner syndrome can also occur if one of the X chromosomes is partially missing or rearranged rather than completely absent.  Mosaicism commonly occurs.</a:t>
            </a:r>
          </a:p>
          <a:p>
            <a:pPr algn="l" fontAlgn="base"/>
            <a:r>
              <a:rPr lang="en-US" sz="2000" b="0" i="0" dirty="0">
                <a:solidFill>
                  <a:srgbClr val="444444"/>
                </a:solidFill>
                <a:effectLst/>
                <a:latin typeface="Lucida Grande"/>
              </a:rPr>
              <a:t>The most common feature of Turner syndrome is short stature, which becomes evident by about age 5 years.</a:t>
            </a:r>
          </a:p>
          <a:p>
            <a:pPr algn="l" fontAlgn="base"/>
            <a:r>
              <a:rPr lang="en-US" sz="2000" b="0" i="0" dirty="0">
                <a:solidFill>
                  <a:srgbClr val="444444"/>
                </a:solidFill>
                <a:effectLst/>
                <a:latin typeface="Lucida Grande"/>
              </a:rPr>
              <a:t>Many affected individuals do not undergo puberty unless they receive hormone therapy, and most are unable to become pregnant naturally.</a:t>
            </a:r>
          </a:p>
          <a:p>
            <a:r>
              <a:rPr lang="en-US" sz="2000" b="0" i="0" dirty="0">
                <a:solidFill>
                  <a:srgbClr val="444444"/>
                </a:solidFill>
                <a:effectLst/>
                <a:latin typeface="Lucida Grande"/>
              </a:rPr>
              <a:t>Most people with Turner syndrome have normal intelligence but may have learning disabilities.</a:t>
            </a:r>
          </a:p>
          <a:p>
            <a:pPr marL="50800" indent="0">
              <a:buNone/>
            </a:pPr>
            <a:r>
              <a:rPr lang="en-US" sz="2000" dirty="0">
                <a:solidFill>
                  <a:srgbClr val="444444"/>
                </a:solidFill>
                <a:latin typeface="Lucida Grande"/>
              </a:rPr>
              <a:t>                                                                                                            </a:t>
            </a:r>
            <a:r>
              <a:rPr lang="en-US" sz="2000" i="1" dirty="0">
                <a:solidFill>
                  <a:srgbClr val="0000FF"/>
                </a:solidFill>
                <a:latin typeface="Lucida Grande"/>
              </a:rPr>
              <a:t>Medline Plus NLM NIH</a:t>
            </a:r>
            <a:endParaRPr lang="en-US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6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BAB1B-B933-093E-9FD7-358B0ACC6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04575"/>
            <a:ext cx="5706271" cy="4648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41AFFD-B8FA-716C-97B6-6F93D4D06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9" y="1664415"/>
            <a:ext cx="5422025" cy="42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1B67D3-0A57-B7F0-5A30-28DF3EE851C4}"/>
              </a:ext>
            </a:extLst>
          </p:cNvPr>
          <p:cNvSpPr txBox="1"/>
          <p:nvPr/>
        </p:nvSpPr>
        <p:spPr>
          <a:xfrm flipH="1">
            <a:off x="1431984" y="1104576"/>
            <a:ext cx="3717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Normal female karyotype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A2BE2C-C5EC-FF0B-3562-7C1B32FD9AC7}"/>
              </a:ext>
            </a:extLst>
          </p:cNvPr>
          <p:cNvSpPr txBox="1"/>
          <p:nvPr/>
        </p:nvSpPr>
        <p:spPr>
          <a:xfrm>
            <a:off x="2562045" y="6055743"/>
            <a:ext cx="126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46,XX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FB6D9-B300-59C2-E6B3-8D7345615C74}"/>
              </a:ext>
            </a:extLst>
          </p:cNvPr>
          <p:cNvSpPr txBox="1"/>
          <p:nvPr/>
        </p:nvSpPr>
        <p:spPr>
          <a:xfrm>
            <a:off x="8195094" y="6055743"/>
            <a:ext cx="135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45,XO</a:t>
            </a:r>
          </a:p>
        </p:txBody>
      </p:sp>
    </p:spTree>
    <p:extLst>
      <p:ext uri="{BB962C8B-B14F-4D97-AF65-F5344CB8AC3E}">
        <p14:creationId xmlns:p14="http://schemas.microsoft.com/office/powerpoint/2010/main" val="1486425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893151-920D-26C8-E0AB-165F89AFD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6" y="0"/>
            <a:ext cx="6394220" cy="6871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9801F4-F673-D7E7-CF3C-6E1012EA40A3}"/>
              </a:ext>
            </a:extLst>
          </p:cNvPr>
          <p:cNvSpPr txBox="1"/>
          <p:nvPr/>
        </p:nvSpPr>
        <p:spPr>
          <a:xfrm>
            <a:off x="8583283" y="586596"/>
            <a:ext cx="179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Mnemonic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8D7CC-67F0-EEB0-29EB-7E4C1F17692C}"/>
              </a:ext>
            </a:extLst>
          </p:cNvPr>
          <p:cNvSpPr txBox="1"/>
          <p:nvPr/>
        </p:nvSpPr>
        <p:spPr>
          <a:xfrm>
            <a:off x="7388524" y="1613140"/>
            <a:ext cx="40414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    cardiac anomalies</a:t>
            </a:r>
          </a:p>
          <a:p>
            <a:endParaRPr lang="en-US" sz="2400" b="1" dirty="0"/>
          </a:p>
          <a:p>
            <a:r>
              <a:rPr lang="en-US" sz="2400" b="1" dirty="0"/>
              <a:t>L     lymphedema</a:t>
            </a:r>
          </a:p>
          <a:p>
            <a:endParaRPr lang="en-US" sz="2400" b="1" dirty="0"/>
          </a:p>
          <a:p>
            <a:r>
              <a:rPr lang="en-US" sz="2400" b="1" dirty="0"/>
              <a:t>O    ovarian insufficiency</a:t>
            </a:r>
          </a:p>
          <a:p>
            <a:endParaRPr lang="en-US" sz="2400" b="1" dirty="0"/>
          </a:p>
          <a:p>
            <a:r>
              <a:rPr lang="en-US" sz="2400" b="1" dirty="0"/>
              <a:t>W    webbed neck</a:t>
            </a:r>
          </a:p>
          <a:p>
            <a:endParaRPr lang="en-US" sz="2400" b="1" dirty="0"/>
          </a:p>
          <a:p>
            <a:r>
              <a:rPr lang="en-US" sz="2400" b="1" dirty="0"/>
              <a:t>N     nipples widely spaced</a:t>
            </a:r>
          </a:p>
          <a:p>
            <a:endParaRPr lang="en-US" sz="2400" b="1" dirty="0"/>
          </a:p>
          <a:p>
            <a:r>
              <a:rPr lang="en-US" sz="2400" b="1" dirty="0"/>
              <a:t>S     short stature</a:t>
            </a:r>
          </a:p>
        </p:txBody>
      </p:sp>
    </p:spTree>
    <p:extLst>
      <p:ext uri="{BB962C8B-B14F-4D97-AF65-F5344CB8AC3E}">
        <p14:creationId xmlns:p14="http://schemas.microsoft.com/office/powerpoint/2010/main" val="89546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9761-D602-D2B6-C339-083E59CC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1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Diagnostic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C5E9E-4371-E831-1C20-F5E627B07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780"/>
            <a:ext cx="10515600" cy="4900284"/>
          </a:xfrm>
        </p:spPr>
        <p:txBody>
          <a:bodyPr/>
          <a:lstStyle/>
          <a:p>
            <a:r>
              <a:rPr lang="en-US" dirty="0"/>
              <a:t>Karyotyping is definitive but mosaicism is common</a:t>
            </a:r>
          </a:p>
          <a:p>
            <a:r>
              <a:rPr lang="en-US" dirty="0"/>
              <a:t>Elevated gonadotropins – follicle stimulating hormone (FSH), luteinizing hormone (LH)</a:t>
            </a:r>
          </a:p>
          <a:p>
            <a:r>
              <a:rPr lang="en-US" dirty="0"/>
              <a:t>Low estradiol levels</a:t>
            </a:r>
          </a:p>
          <a:p>
            <a:r>
              <a:rPr lang="en-US" dirty="0"/>
              <a:t>Presence of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anti-Mullerian hormone (AMH)</a:t>
            </a:r>
          </a:p>
          <a:p>
            <a:r>
              <a:rPr lang="en-US" dirty="0">
                <a:solidFill>
                  <a:srgbClr val="202124"/>
                </a:solidFill>
                <a:latin typeface="Google Sans"/>
              </a:rPr>
              <a:t>Renal ultrasonography</a:t>
            </a:r>
          </a:p>
          <a:p>
            <a:r>
              <a:rPr lang="en-US" dirty="0">
                <a:solidFill>
                  <a:srgbClr val="202124"/>
                </a:solidFill>
                <a:latin typeface="Google Sans"/>
              </a:rPr>
              <a:t>Echocardiography/cardiac MRI</a:t>
            </a:r>
            <a:endParaRPr lang="en-US" dirty="0"/>
          </a:p>
          <a:p>
            <a:r>
              <a:rPr lang="en-US" dirty="0"/>
              <a:t>Monitor for hypertension, diabetes, hypothyroidism, celiac disease,</a:t>
            </a:r>
          </a:p>
          <a:p>
            <a:pPr marL="50800" indent="0">
              <a:buNone/>
            </a:pPr>
            <a:r>
              <a:rPr lang="en-US" dirty="0"/>
              <a:t>     liver disease, hearing loss, bone mineral density</a:t>
            </a:r>
          </a:p>
        </p:txBody>
      </p:sp>
    </p:spTree>
    <p:extLst>
      <p:ext uri="{BB962C8B-B14F-4D97-AF65-F5344CB8AC3E}">
        <p14:creationId xmlns:p14="http://schemas.microsoft.com/office/powerpoint/2010/main" val="314113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9595" y="2380923"/>
            <a:ext cx="6425012" cy="185555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1" cap="small" spc="50" dirty="0"/>
              <a:t>Health and Wellness Update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1" cap="small" spc="50" dirty="0"/>
              <a:t>October 24, 2023</a:t>
            </a:r>
          </a:p>
        </p:txBody>
      </p:sp>
    </p:spTree>
    <p:extLst>
      <p:ext uri="{BB962C8B-B14F-4D97-AF65-F5344CB8AC3E}">
        <p14:creationId xmlns:p14="http://schemas.microsoft.com/office/powerpoint/2010/main" val="104700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1469-8DEE-F53B-1ED6-AD6C2EF5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E8773-5D44-FA9F-9E2E-D10562904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370"/>
            <a:ext cx="10515600" cy="4917055"/>
          </a:xfrm>
        </p:spPr>
        <p:txBody>
          <a:bodyPr/>
          <a:lstStyle/>
          <a:p>
            <a:r>
              <a:rPr lang="en-US" dirty="0"/>
              <a:t>Growth hormone therapy – may gain 2 inches</a:t>
            </a:r>
          </a:p>
          <a:p>
            <a:r>
              <a:rPr lang="en-US" dirty="0"/>
              <a:t>Induction of puberty with hormone replacement therapy</a:t>
            </a:r>
          </a:p>
          <a:p>
            <a:r>
              <a:rPr lang="en-US" dirty="0" err="1"/>
              <a:t>Susbspecialist</a:t>
            </a:r>
            <a:r>
              <a:rPr lang="en-US" dirty="0"/>
              <a:t> consultation and monitoring: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endocrinologist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cardiologist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gynecologist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obstetrician - IVF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geneticist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psychologist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Life expectancy with Turner Syndrome is about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13 years shorter than that of the general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42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97B6-D016-4ADF-8C80-E3064A14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Open Forum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713D7-D4A4-4D8E-BC25-240EEA3C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6491"/>
            <a:ext cx="10515600" cy="420969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FE7E3-72FC-4992-A8AB-1C481280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25" y="1599351"/>
            <a:ext cx="4231019" cy="192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5FC6F-562D-4D2B-B587-E14F2EF8D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142" y="3698496"/>
            <a:ext cx="2459765" cy="1844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65106-F037-43B7-88A3-4CAEC9476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99351"/>
            <a:ext cx="5147105" cy="3943969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06373DF-2DEF-4D08-A012-91252A8E4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1A2A39F-35C6-4A2F-81AD-9474589D8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120" y="5946486"/>
            <a:ext cx="5135068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LNPV5QC</a:t>
            </a:r>
            <a:endParaRPr kumimoji="0" lang="en-US" altLang="en-US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800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388189" y="465826"/>
            <a:ext cx="11499011" cy="2872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Job Corps Center Physician</a:t>
            </a: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4800" b="1" dirty="0">
                <a:solidFill>
                  <a:srgbClr val="C00000"/>
                </a:solidFill>
              </a:rPr>
              <a:t>onthly Teleconference</a:t>
            </a: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Next call: Wednesday, November 29</a:t>
            </a:r>
            <a:r>
              <a:rPr lang="en-US" sz="4000" b="1" baseline="30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2023</a:t>
            </a:r>
            <a:b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 December call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415095" y="5830748"/>
            <a:ext cx="11369615" cy="79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b="1" dirty="0">
                <a:solidFill>
                  <a:srgbClr val="C00000"/>
                </a:solidFill>
              </a:rPr>
              <a:t>	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52146-17B2-4F52-9C99-D67B6BA2B9B1}"/>
              </a:ext>
            </a:extLst>
          </p:cNvPr>
          <p:cNvSpPr txBox="1"/>
          <p:nvPr/>
        </p:nvSpPr>
        <p:spPr>
          <a:xfrm>
            <a:off x="2457449" y="3517959"/>
            <a:ext cx="883452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buSzPts val="3700"/>
              <a:tabLst>
                <a:tab pos="3429000" algn="l"/>
              </a:tabLst>
            </a:pPr>
            <a:r>
              <a:rPr lang="en-US" sz="2000" b="1" dirty="0"/>
              <a:t>John Kulig MD MPH	Region 1 Boston &amp; Region 2 Philadelphia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3700"/>
              <a:tabLst>
                <a:tab pos="3429000" algn="l"/>
              </a:tabLst>
            </a:pPr>
            <a:r>
              <a:rPr lang="en-US" sz="2000" b="1" dirty="0"/>
              <a:t>Sara Mackenzie MD MPH	Region 6 San Francisco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3700"/>
              <a:tabLst>
                <a:tab pos="3429000" algn="l"/>
              </a:tabLst>
            </a:pPr>
            <a:r>
              <a:rPr lang="en-US" sz="2000" b="1" dirty="0"/>
              <a:t>Drew Alexander MD	Region 4 Dallas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3700"/>
              <a:tabLst>
                <a:tab pos="3429000" algn="l"/>
              </a:tabLst>
            </a:pPr>
            <a:r>
              <a:rPr lang="en-US" sz="2000" b="1" dirty="0"/>
              <a:t>Gary Strokosch MD	Region 3 Atlanta &amp; Region 5 Chicago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3700"/>
              <a:tabLst>
                <a:tab pos="3429000" algn="l"/>
              </a:tabLst>
            </a:pPr>
            <a:r>
              <a:rPr lang="en-US" sz="2000" b="1" dirty="0">
                <a:solidFill>
                  <a:srgbClr val="FF0000"/>
                </a:solidFill>
              </a:rPr>
              <a:t>HIPAA compliant messages	</a:t>
            </a:r>
            <a:r>
              <a:rPr lang="en-US" sz="2000" b="1" dirty="0"/>
              <a:t>use @jobcorps.org email address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CBD06-88D1-44E9-ABA9-DA54FBBB33E1}"/>
              </a:ext>
            </a:extLst>
          </p:cNvPr>
          <p:cNvSpPr txBox="1"/>
          <p:nvPr/>
        </p:nvSpPr>
        <p:spPr>
          <a:xfrm>
            <a:off x="3623094" y="6072996"/>
            <a:ext cx="531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LNPV5QC</a:t>
            </a:r>
            <a:endParaRPr kumimoji="0" lang="en-US" altLang="en-US" sz="20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red and black sign with white text&#10;&#10;Description automatically generated">
            <a:extLst>
              <a:ext uri="{FF2B5EF4-FFF2-40B4-BE49-F238E27FC236}">
                <a16:creationId xmlns:a16="http://schemas.microsoft.com/office/drawing/2014/main" id="{C5FEB048-8DD1-4235-5F29-2BEFF5678A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9049" y="3881528"/>
            <a:ext cx="2083692" cy="12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9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B7F6-10FB-9A8D-0F82-15E40026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Congratulations and 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E98E-6726-C9D3-100B-8D500EB7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Nice job to centers for implementation of the updated COVID-19 reporting requirements!</a:t>
            </a:r>
          </a:p>
          <a:p>
            <a:r>
              <a:rPr lang="en-US" dirty="0"/>
              <a:t>Received one SIR from center with &gt;10% of students with confirmed COVID-19/Total OBS in past 7 days</a:t>
            </a:r>
          </a:p>
          <a:p>
            <a:r>
              <a:rPr lang="en-US" dirty="0"/>
              <a:t>Received totals for COVID-19 cases in staff and students and CCE counts for the past 7 days from nearly all centers</a:t>
            </a:r>
          </a:p>
        </p:txBody>
      </p:sp>
    </p:spTree>
    <p:extLst>
      <p:ext uri="{BB962C8B-B14F-4D97-AF65-F5344CB8AC3E}">
        <p14:creationId xmlns:p14="http://schemas.microsoft.com/office/powerpoint/2010/main" val="39292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0D70A-F08B-5C20-3897-F84C690E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PIN 22-17 Updates (Errata Sheet) - Clarification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5A680-8752-9A85-777F-25BF237A5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44" y="2286000"/>
            <a:ext cx="11563926" cy="31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1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0D70A-F08B-5C20-3897-F84C690E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Frequently asked questions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33D51-E86E-25A4-CEC0-E177E96C367D}"/>
              </a:ext>
            </a:extLst>
          </p:cNvPr>
          <p:cNvSpPr txBox="1"/>
          <p:nvPr/>
        </p:nvSpPr>
        <p:spPr>
          <a:xfrm>
            <a:off x="1941400" y="1857793"/>
            <a:ext cx="81551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Is the COVID-19 Checklist still required? </a:t>
            </a:r>
          </a:p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Must centers still report COVID-19 Abbott ID Now Test results to MCI?</a:t>
            </a:r>
          </a:p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NO</a:t>
            </a:r>
          </a:p>
          <a:p>
            <a:pPr marL="341313" lvl="1" indent="-3413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However, center MUST know whether COVID-19 has been added to the state notifiable diseases list and the center MUST report to public health if COVID-19 is a notifiable disease in the state!</a:t>
            </a:r>
          </a:p>
        </p:txBody>
      </p:sp>
    </p:spTree>
    <p:extLst>
      <p:ext uri="{BB962C8B-B14F-4D97-AF65-F5344CB8AC3E}">
        <p14:creationId xmlns:p14="http://schemas.microsoft.com/office/powerpoint/2010/main" val="409913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0D70A-F08B-5C20-3897-F84C690E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COVID-19 Antigen test supplies: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33D51-E86E-25A4-CEC0-E177E96C367D}"/>
              </a:ext>
            </a:extLst>
          </p:cNvPr>
          <p:cNvSpPr txBox="1"/>
          <p:nvPr/>
        </p:nvSpPr>
        <p:spPr>
          <a:xfrm>
            <a:off x="2221660" y="1805044"/>
            <a:ext cx="78476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MCI will be distributing C19 Antigen Test Kits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Job Aid will be updated with the following:</a:t>
            </a:r>
          </a:p>
          <a:p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r>
              <a:rPr lang="en-US" sz="2800" dirty="0">
                <a:solidFill>
                  <a:prstClr val="white"/>
                </a:solidFill>
                <a:latin typeface="Calibri"/>
              </a:rPr>
              <a:t>“A CCE with confirmed COVID-19 within the past 90 days should be managed as follows: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30 days or less: if symptoms, test with an antigen test. If no symptoms, no action required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31-90 days: use an antigen test instead of the Abbott ID Now test at day 0 and day 6”</a:t>
            </a:r>
          </a:p>
        </p:txBody>
      </p:sp>
    </p:spTree>
    <p:extLst>
      <p:ext uri="{BB962C8B-B14F-4D97-AF65-F5344CB8AC3E}">
        <p14:creationId xmlns:p14="http://schemas.microsoft.com/office/powerpoint/2010/main" val="124772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8C43E9-166C-EB25-409D-9E2B8C79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2" y="198408"/>
            <a:ext cx="11787210" cy="65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D0843-C85B-1EB1-9100-B9BD5005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Influenza: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1122-93E9-9B0B-344A-3216EDA72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204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Seasonal influenza activity remains low nationally, but there are slight increases in some parts of the country.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number of flu hospital admissions remains low.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During week 41, of the 159 viruses reported by public health laboratories, 124 (78.0%) were influenza A, and 35 (22.0%) were influenza B. Of the 99 influenza A viruses subtyped during week 41,93 (93.9%) were influenza A(H1N1), and 6 (6.1%) were A(H3N2).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CDC recommends that everyone ages 6 months and older get an annual flu vaccine, ideally by the end of October.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AA942-316D-C7C0-77EE-D5961FC73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813"/>
            <a:ext cx="12192000" cy="43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628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NCIRD-2016-9b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4.xml><?xml version="1.0" encoding="utf-8"?>
<a:theme xmlns:a="http://schemas.openxmlformats.org/drawingml/2006/main" name="NCIRD-2016-9b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5.xml><?xml version="1.0" encoding="utf-8"?>
<a:theme xmlns:a="http://schemas.openxmlformats.org/drawingml/2006/main" name="7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_dlc_DocId xmlns="b22f8f74-215c-4154-9939-bd29e4e8980e">XRUYQT3274NZ-681238054-2066</_dlc_DocId>
    <_dlc_DocIdUrl xmlns="b22f8f74-215c-4154-9939-bd29e4e8980e">
      <Url>https://supportservices.jobcorps.gov/health/_layouts/15/DocIdRedir.aspx?ID=XRUYQT3274NZ-681238054-2066</Url>
      <Description>XRUYQT3274NZ-681238054-2066</Description>
    </_dlc_DocIdUrl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013092-7A1C-4C09-A8DE-97A4E3C5432E}"/>
</file>

<file path=customXml/itemProps2.xml><?xml version="1.0" encoding="utf-8"?>
<ds:datastoreItem xmlns:ds="http://schemas.openxmlformats.org/officeDocument/2006/customXml" ds:itemID="{EDA37F8D-8B3C-4D84-BDD2-863763E6386A}"/>
</file>

<file path=customXml/itemProps3.xml><?xml version="1.0" encoding="utf-8"?>
<ds:datastoreItem xmlns:ds="http://schemas.openxmlformats.org/officeDocument/2006/customXml" ds:itemID="{AD7138BD-EEDE-44F1-847B-93AD38C7DC06}"/>
</file>

<file path=customXml/itemProps4.xml><?xml version="1.0" encoding="utf-8"?>
<ds:datastoreItem xmlns:ds="http://schemas.openxmlformats.org/officeDocument/2006/customXml" ds:itemID="{42B0C3CF-D8BF-4F9D-91C2-5BC7E761AEF6}"/>
</file>

<file path=docProps/app.xml><?xml version="1.0" encoding="utf-8"?>
<Properties xmlns="http://schemas.openxmlformats.org/officeDocument/2006/extended-properties" xmlns:vt="http://schemas.openxmlformats.org/officeDocument/2006/docPropsVTypes">
  <TotalTime>26793</TotalTime>
  <Words>1037</Words>
  <Application>Microsoft Office PowerPoint</Application>
  <PresentationFormat>Widescreen</PresentationFormat>
  <Paragraphs>121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Aptos</vt:lpstr>
      <vt:lpstr>Arial</vt:lpstr>
      <vt:lpstr>Avenir Book</vt:lpstr>
      <vt:lpstr>Avenir Medium</vt:lpstr>
      <vt:lpstr>Calibri</vt:lpstr>
      <vt:lpstr>Courier New</vt:lpstr>
      <vt:lpstr>Google Sans</vt:lpstr>
      <vt:lpstr>Lucida Grande</vt:lpstr>
      <vt:lpstr>Myriad Web Pro</vt:lpstr>
      <vt:lpstr>Open Sans</vt:lpstr>
      <vt:lpstr>Wingdings</vt:lpstr>
      <vt:lpstr>1_Office Theme</vt:lpstr>
      <vt:lpstr>6_Master</vt:lpstr>
      <vt:lpstr>3_NCIRD-2016-9b</vt:lpstr>
      <vt:lpstr>NCIRD-2016-9b</vt:lpstr>
      <vt:lpstr>7_Master</vt:lpstr>
      <vt:lpstr>Office Theme</vt:lpstr>
      <vt:lpstr>think-cell Slide</vt:lpstr>
      <vt:lpstr>Job Corps Center Physician Monthly Teleconference</vt:lpstr>
      <vt:lpstr>PowerPoint Presentation</vt:lpstr>
      <vt:lpstr>Congratulations and thank you!</vt:lpstr>
      <vt:lpstr>PIN 22-17 Updates (Errata Sheet) - Clarification</vt:lpstr>
      <vt:lpstr>Frequently asked questions </vt:lpstr>
      <vt:lpstr>COVID-19 Antigen test supplies: </vt:lpstr>
      <vt:lpstr>PowerPoint Presentation</vt:lpstr>
      <vt:lpstr>Influenza: Key Points</vt:lpstr>
      <vt:lpstr>PowerPoint Presentation</vt:lpstr>
      <vt:lpstr>Psilocybin mushrooms</vt:lpstr>
      <vt:lpstr>PowerPoint Presentation</vt:lpstr>
      <vt:lpstr>Age-Adjusted Suicide Rates, by Method of Suicide   National Vital Statistics System, United States, 2001–2021</vt:lpstr>
      <vt:lpstr>Hepatitis A mortality in community outbreaks</vt:lpstr>
      <vt:lpstr>PowerPoint Presentation</vt:lpstr>
      <vt:lpstr>Syndrome of the Month</vt:lpstr>
      <vt:lpstr>Turner syndrome</vt:lpstr>
      <vt:lpstr>PowerPoint Presentation</vt:lpstr>
      <vt:lpstr>PowerPoint Presentation</vt:lpstr>
      <vt:lpstr>Diagnostic evaluation</vt:lpstr>
      <vt:lpstr>Management</vt:lpstr>
      <vt:lpstr>Open Forum</vt:lpstr>
      <vt:lpstr>            Job Corps Center Physician Monthly Teleconference  Next call: Wednesday, November 29th, 2023 No December call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Corps Center Physicians Monthly Teleconference</dc:title>
  <dc:creator>Sara Mackenzie</dc:creator>
  <cp:lastModifiedBy>Carolina Valdenegro</cp:lastModifiedBy>
  <cp:revision>557</cp:revision>
  <dcterms:created xsi:type="dcterms:W3CDTF">2021-01-27T15:35:33Z</dcterms:created>
  <dcterms:modified xsi:type="dcterms:W3CDTF">2024-02-28T19:15:07Z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a42942ac-ae0c-4dea-a328-c7f774df7391</vt:lpwstr>
  </property>
</Properties>
</file>