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2" r:id="rId6"/>
  </p:sldMasterIdLst>
  <p:notesMasterIdLst>
    <p:notesMasterId r:id="rId34"/>
  </p:notesMasterIdLst>
  <p:sldIdLst>
    <p:sldId id="261" r:id="rId7"/>
    <p:sldId id="256" r:id="rId8"/>
    <p:sldId id="322" r:id="rId9"/>
    <p:sldId id="288" r:id="rId10"/>
    <p:sldId id="323" r:id="rId11"/>
    <p:sldId id="324" r:id="rId12"/>
    <p:sldId id="285" r:id="rId13"/>
    <p:sldId id="287" r:id="rId14"/>
    <p:sldId id="336" r:id="rId15"/>
    <p:sldId id="337" r:id="rId16"/>
    <p:sldId id="283" r:id="rId17"/>
    <p:sldId id="327" r:id="rId18"/>
    <p:sldId id="284" r:id="rId19"/>
    <p:sldId id="325" r:id="rId20"/>
    <p:sldId id="281" r:id="rId21"/>
    <p:sldId id="331" r:id="rId22"/>
    <p:sldId id="332" r:id="rId23"/>
    <p:sldId id="328" r:id="rId24"/>
    <p:sldId id="282" r:id="rId25"/>
    <p:sldId id="326" r:id="rId26"/>
    <p:sldId id="333" r:id="rId27"/>
    <p:sldId id="334" r:id="rId28"/>
    <p:sldId id="329" r:id="rId29"/>
    <p:sldId id="330" r:id="rId30"/>
    <p:sldId id="335" r:id="rId31"/>
    <p:sldId id="280"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256"/>
            <p14:sldId id="322"/>
            <p14:sldId id="288"/>
            <p14:sldId id="323"/>
            <p14:sldId id="324"/>
            <p14:sldId id="285"/>
            <p14:sldId id="287"/>
            <p14:sldId id="336"/>
            <p14:sldId id="337"/>
            <p14:sldId id="283"/>
            <p14:sldId id="327"/>
            <p14:sldId id="284"/>
            <p14:sldId id="325"/>
            <p14:sldId id="281"/>
            <p14:sldId id="331"/>
            <p14:sldId id="332"/>
            <p14:sldId id="328"/>
            <p14:sldId id="282"/>
            <p14:sldId id="326"/>
            <p14:sldId id="333"/>
            <p14:sldId id="334"/>
            <p14:sldId id="329"/>
            <p14:sldId id="330"/>
            <p14:sldId id="335"/>
            <p14:sldId id="280"/>
            <p14:sldId id="270"/>
          </p14:sldIdLst>
        </p14:section>
        <p14:section name="Untitled Section" id="{15DC4D6F-40DB-4FE4-9422-C81EBCAE8DC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3" autoAdjust="0"/>
    <p:restoredTop sz="94607" autoAdjust="0"/>
  </p:normalViewPr>
  <p:slideViewPr>
    <p:cSldViewPr snapToGrid="0">
      <p:cViewPr varScale="1">
        <p:scale>
          <a:sx n="101" d="100"/>
          <a:sy n="101" d="100"/>
        </p:scale>
        <p:origin x="61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1.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10"/>
          </p:nvPr>
        </p:nvSpPr>
        <p:spPr/>
        <p:txBody>
          <a:bodyPr/>
          <a:lstStyle/>
          <a:p>
            <a:fld id="{83FB95D8-32F6-4251-B6DD-11C28173D8A4}" type="slidenum">
              <a:rPr lang="en-US" smtClean="0"/>
              <a:pPr/>
              <a:t>2</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week we had our first center required to mask indoors across center due to “high” covid hospital admission levels in the county. Please remember to check the Job Corps PRH web site, resources tab for the </a:t>
            </a:r>
            <a:r>
              <a:rPr lang="en-US" b="1" dirty="0" err="1"/>
              <a:t>cdc</a:t>
            </a:r>
            <a:r>
              <a:rPr lang="en-US" b="1" dirty="0"/>
              <a:t> hospital admissions level in your county as we expect to see this increasing over next few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81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Includes options to look for “Bridge Access Program” participant sites – provide no-cost COVID-19 vaccines for adults without health insurance or for adults whose health insurance doesn’t cover COVID-19 vaccine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7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6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2/28/2024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526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423514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2/28/2024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 id="214748368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2/28/2024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1185877152"/>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www.surveymonkey.com/r/FTM5852" TargetMode="External"/><Relationship Id="rId5" Type="http://schemas.openxmlformats.org/officeDocument/2006/relationships/hyperlink" Target="https://www.surveymonkey.com/r/" TargetMode="Externa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surveymonkey.com/r/FTM5852" TargetMode="External"/><Relationship Id="rId4" Type="http://schemas.openxmlformats.org/officeDocument/2006/relationships/hyperlink" Target="https://www.surveymonkey.com/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39615" y="1122362"/>
            <a:ext cx="11271739" cy="196694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b="1" dirty="0">
                <a:solidFill>
                  <a:srgbClr val="C00000"/>
                </a:solidFill>
                <a:latin typeface="Calibri"/>
                <a:ea typeface="Calibri"/>
                <a:cs typeface="Calibri"/>
                <a:sym typeface="Calibri"/>
              </a:rPr>
              <a:t>Job Corps Center Physician</a:t>
            </a:r>
            <a:br>
              <a:rPr lang="en-US" b="1" dirty="0">
                <a:solidFill>
                  <a:srgbClr val="C00000"/>
                </a:solidFill>
                <a:latin typeface="Calibri"/>
                <a:ea typeface="Calibri"/>
                <a:cs typeface="Calibri"/>
                <a:sym typeface="Calibri"/>
              </a:rPr>
            </a:br>
            <a:r>
              <a:rPr lang="en-US" b="1" dirty="0">
                <a:solidFill>
                  <a:srgbClr val="C00000"/>
                </a:solidFill>
                <a:latin typeface="Calibri"/>
                <a:ea typeface="Calibri"/>
                <a:cs typeface="Calibri"/>
                <a:sym typeface="Calibri"/>
              </a:rPr>
              <a:t>Monthly Teleconference</a:t>
            </a:r>
            <a:endParaRPr dirty="0">
              <a:solidFill>
                <a:srgbClr val="C00000"/>
              </a:solidFill>
            </a:endParaRPr>
          </a:p>
        </p:txBody>
      </p:sp>
      <p:sp>
        <p:nvSpPr>
          <p:cNvPr id="89" name="Google Shape;89;p13"/>
          <p:cNvSpPr txBox="1">
            <a:spLocks noGrp="1"/>
          </p:cNvSpPr>
          <p:nvPr>
            <p:ph type="subTitle" idx="1"/>
          </p:nvPr>
        </p:nvSpPr>
        <p:spPr>
          <a:xfrm>
            <a:off x="1752600" y="3347048"/>
            <a:ext cx="9237453" cy="2844201"/>
          </a:xfrm>
          <a:prstGeom prst="rect">
            <a:avLst/>
          </a:prstGeom>
          <a:noFill/>
          <a:ln>
            <a:noFill/>
          </a:ln>
        </p:spPr>
        <p:txBody>
          <a:bodyPr spcFirstLastPara="1" wrap="square" lIns="91425" tIns="45700" rIns="91425" bIns="45700" anchor="t" anchorCtr="0">
            <a:noAutofit/>
          </a:bodyPr>
          <a:lstStyle/>
          <a:p>
            <a:pPr marL="0" indent="0" algn="l">
              <a:lnSpc>
                <a:spcPct val="100000"/>
              </a:lnSpc>
              <a:spcBef>
                <a:spcPts val="0"/>
              </a:spcBef>
              <a:buSzPts val="3700"/>
            </a:pPr>
            <a:r>
              <a:rPr lang="en-US" sz="2200" b="1" dirty="0"/>
              <a:t>John Kulig MD MPH      		Region 1 Boston &amp; Region 2 Philadelphia</a:t>
            </a:r>
          </a:p>
          <a:p>
            <a:pPr marL="0" indent="0" algn="l">
              <a:lnSpc>
                <a:spcPct val="100000"/>
              </a:lnSpc>
              <a:spcBef>
                <a:spcPts val="0"/>
              </a:spcBef>
              <a:buSzPts val="3700"/>
            </a:pPr>
            <a:r>
              <a:rPr lang="en-US" sz="2200" b="1" dirty="0"/>
              <a:t>Sara Mackenzie MD MPH	Region 6 San Francisco</a:t>
            </a:r>
          </a:p>
          <a:p>
            <a:pPr marL="0" indent="0" algn="l">
              <a:lnSpc>
                <a:spcPct val="100000"/>
              </a:lnSpc>
              <a:spcBef>
                <a:spcPts val="0"/>
              </a:spcBef>
              <a:buSzPts val="3700"/>
            </a:pPr>
            <a:r>
              <a:rPr lang="en-US" sz="2200" b="1" dirty="0"/>
              <a:t>Drew Alexander MD     		Region 4 Dallas</a:t>
            </a:r>
          </a:p>
          <a:p>
            <a:pPr marL="0" indent="0" algn="l">
              <a:lnSpc>
                <a:spcPct val="100000"/>
              </a:lnSpc>
              <a:spcBef>
                <a:spcPts val="0"/>
              </a:spcBef>
              <a:buSzPts val="3700"/>
            </a:pPr>
            <a:r>
              <a:rPr lang="en-US" sz="2200" b="1" dirty="0"/>
              <a:t>Gary Strokosch MD       		Region 3 Atlanta &amp; Region 5 Chicago</a:t>
            </a:r>
          </a:p>
          <a:p>
            <a:pPr marL="0" indent="0" algn="l">
              <a:lnSpc>
                <a:spcPct val="100000"/>
              </a:lnSpc>
              <a:spcBef>
                <a:spcPts val="0"/>
              </a:spcBef>
              <a:buSzPts val="3700"/>
            </a:pPr>
            <a:r>
              <a:rPr lang="en-US" sz="2200" b="1" dirty="0">
                <a:solidFill>
                  <a:srgbClr val="FF0000"/>
                </a:solidFill>
              </a:rPr>
              <a:t>HIPAA compliant messages    	</a:t>
            </a:r>
            <a:r>
              <a:rPr lang="en-US" sz="2200" b="1" dirty="0"/>
              <a:t>use @jobcorps.org email address</a:t>
            </a:r>
          </a:p>
          <a:p>
            <a:pPr marL="0" indent="0" algn="l">
              <a:lnSpc>
                <a:spcPct val="100000"/>
              </a:lnSpc>
              <a:spcBef>
                <a:spcPts val="0"/>
              </a:spcBef>
              <a:buSzPts val="3700"/>
            </a:pPr>
            <a:r>
              <a:rPr lang="en-US" b="1" dirty="0">
                <a:solidFill>
                  <a:srgbClr val="0000FF"/>
                </a:solidFill>
              </a:rPr>
              <a:t>	</a:t>
            </a:r>
            <a:endParaRPr lang="en-US" dirty="0">
              <a:solidFill>
                <a:srgbClr val="0000FF"/>
              </a:solidFill>
            </a:endParaRPr>
          </a:p>
          <a:p>
            <a:pPr marL="0" indent="0" algn="l">
              <a:lnSpc>
                <a:spcPct val="100000"/>
              </a:lnSpc>
              <a:spcBef>
                <a:spcPts val="0"/>
              </a:spcBef>
              <a:buSzPts val="3700"/>
            </a:pPr>
            <a:r>
              <a:rPr lang="en-US" sz="4400" b="1" dirty="0">
                <a:solidFill>
                  <a:srgbClr val="0000FF"/>
                </a:solidFill>
              </a:rPr>
              <a:t>  </a:t>
            </a:r>
            <a:r>
              <a:rPr lang="en-US" sz="4400" b="1" dirty="0"/>
              <a:t>Wednesday, September 27</a:t>
            </a:r>
            <a:r>
              <a:rPr lang="en-US" sz="4400" b="1" baseline="30000" dirty="0"/>
              <a:t>th</a:t>
            </a:r>
            <a:r>
              <a:rPr lang="en-US" sz="4400" b="1" dirty="0"/>
              <a:t>, 2023</a:t>
            </a:r>
            <a:endParaRPr lang="en-US" sz="4400" dirty="0">
              <a:solidFill>
                <a:schemeClr val="tx1"/>
              </a:solidFill>
            </a:endParaRPr>
          </a:p>
        </p:txBody>
      </p:sp>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249D95-9352-229E-E809-0024B31D1F91}"/>
              </a:ext>
            </a:extLst>
          </p:cNvPr>
          <p:cNvPicPr>
            <a:picLocks noChangeAspect="1"/>
          </p:cNvPicPr>
          <p:nvPr/>
        </p:nvPicPr>
        <p:blipFill>
          <a:blip r:embed="rId2"/>
          <a:stretch>
            <a:fillRect/>
          </a:stretch>
        </p:blipFill>
        <p:spPr>
          <a:xfrm>
            <a:off x="415219" y="395533"/>
            <a:ext cx="4115374" cy="2753109"/>
          </a:xfrm>
          <a:prstGeom prst="rect">
            <a:avLst/>
          </a:prstGeom>
        </p:spPr>
      </p:pic>
      <p:pic>
        <p:nvPicPr>
          <p:cNvPr id="9" name="Picture 8">
            <a:extLst>
              <a:ext uri="{FF2B5EF4-FFF2-40B4-BE49-F238E27FC236}">
                <a16:creationId xmlns:a16="http://schemas.microsoft.com/office/drawing/2014/main" id="{3F4DF022-A6E7-A044-275F-A11FC7D3292F}"/>
              </a:ext>
            </a:extLst>
          </p:cNvPr>
          <p:cNvPicPr>
            <a:picLocks noChangeAspect="1"/>
          </p:cNvPicPr>
          <p:nvPr/>
        </p:nvPicPr>
        <p:blipFill>
          <a:blip r:embed="rId3"/>
          <a:stretch>
            <a:fillRect/>
          </a:stretch>
        </p:blipFill>
        <p:spPr>
          <a:xfrm>
            <a:off x="4861345" y="1370318"/>
            <a:ext cx="2867425" cy="4544059"/>
          </a:xfrm>
          <a:prstGeom prst="rect">
            <a:avLst/>
          </a:prstGeom>
        </p:spPr>
      </p:pic>
      <p:pic>
        <p:nvPicPr>
          <p:cNvPr id="11" name="Picture 10">
            <a:extLst>
              <a:ext uri="{FF2B5EF4-FFF2-40B4-BE49-F238E27FC236}">
                <a16:creationId xmlns:a16="http://schemas.microsoft.com/office/drawing/2014/main" id="{CA6BFA08-A312-9E55-654A-1F88EDD6320F}"/>
              </a:ext>
            </a:extLst>
          </p:cNvPr>
          <p:cNvPicPr>
            <a:picLocks noChangeAspect="1"/>
          </p:cNvPicPr>
          <p:nvPr/>
        </p:nvPicPr>
        <p:blipFill>
          <a:blip r:embed="rId4"/>
          <a:stretch>
            <a:fillRect/>
          </a:stretch>
        </p:blipFill>
        <p:spPr>
          <a:xfrm>
            <a:off x="7969658" y="789212"/>
            <a:ext cx="3915321" cy="5125165"/>
          </a:xfrm>
          <a:prstGeom prst="rect">
            <a:avLst/>
          </a:prstGeom>
        </p:spPr>
      </p:pic>
      <p:pic>
        <p:nvPicPr>
          <p:cNvPr id="13" name="Picture 12">
            <a:extLst>
              <a:ext uri="{FF2B5EF4-FFF2-40B4-BE49-F238E27FC236}">
                <a16:creationId xmlns:a16="http://schemas.microsoft.com/office/drawing/2014/main" id="{22B9C290-7EDB-3B10-9931-B1401443CB3F}"/>
              </a:ext>
            </a:extLst>
          </p:cNvPr>
          <p:cNvPicPr>
            <a:picLocks noChangeAspect="1"/>
          </p:cNvPicPr>
          <p:nvPr/>
        </p:nvPicPr>
        <p:blipFill>
          <a:blip r:embed="rId5"/>
          <a:stretch>
            <a:fillRect/>
          </a:stretch>
        </p:blipFill>
        <p:spPr>
          <a:xfrm>
            <a:off x="1069675" y="3535101"/>
            <a:ext cx="3352374" cy="3121706"/>
          </a:xfrm>
          <a:prstGeom prst="rect">
            <a:avLst/>
          </a:prstGeom>
        </p:spPr>
      </p:pic>
    </p:spTree>
    <p:extLst>
      <p:ext uri="{BB962C8B-B14F-4D97-AF65-F5344CB8AC3E}">
        <p14:creationId xmlns:p14="http://schemas.microsoft.com/office/powerpoint/2010/main" val="413724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Generic Vyvanse</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838200" y="1825625"/>
            <a:ext cx="10515600" cy="4667250"/>
          </a:xfrm>
        </p:spPr>
        <p:txBody>
          <a:bodyPr/>
          <a:lstStyle/>
          <a:p>
            <a:r>
              <a:rPr lang="en-US" b="0" i="0" dirty="0">
                <a:solidFill>
                  <a:schemeClr val="tx1"/>
                </a:solidFill>
                <a:effectLst/>
                <a:latin typeface="+mn-lt"/>
              </a:rPr>
              <a:t>Vyvanse </a:t>
            </a:r>
            <a:r>
              <a:rPr lang="en-US" b="0" i="0" dirty="0">
                <a:solidFill>
                  <a:srgbClr val="333333"/>
                </a:solidFill>
                <a:effectLst/>
                <a:latin typeface="+mn-lt"/>
              </a:rPr>
              <a:t>(</a:t>
            </a:r>
            <a:r>
              <a:rPr lang="en-US" b="0" i="0" dirty="0" err="1">
                <a:solidFill>
                  <a:srgbClr val="333333"/>
                </a:solidFill>
                <a:effectLst/>
                <a:latin typeface="+mn-lt"/>
              </a:rPr>
              <a:t>lisdexamfetamine</a:t>
            </a:r>
            <a:r>
              <a:rPr lang="en-US" b="0" i="0" dirty="0">
                <a:solidFill>
                  <a:srgbClr val="333333"/>
                </a:solidFill>
                <a:effectLst/>
                <a:latin typeface="+mn-lt"/>
              </a:rPr>
              <a:t> </a:t>
            </a:r>
            <a:r>
              <a:rPr lang="en-US" b="0" i="0" dirty="0" err="1">
                <a:solidFill>
                  <a:srgbClr val="333333"/>
                </a:solidFill>
                <a:effectLst/>
                <a:latin typeface="+mn-lt"/>
              </a:rPr>
              <a:t>dimesylate</a:t>
            </a:r>
            <a:r>
              <a:rPr lang="en-US" b="0" i="0" dirty="0">
                <a:solidFill>
                  <a:srgbClr val="333333"/>
                </a:solidFill>
                <a:effectLst/>
                <a:latin typeface="+mn-lt"/>
              </a:rPr>
              <a:t>) </a:t>
            </a:r>
            <a:r>
              <a:rPr lang="en-US" b="0" i="0" dirty="0">
                <a:solidFill>
                  <a:schemeClr val="tx1"/>
                </a:solidFill>
                <a:effectLst/>
                <a:latin typeface="+mn-lt"/>
              </a:rPr>
              <a:t>is </a:t>
            </a:r>
            <a:r>
              <a:rPr lang="en-US" b="0" i="0" dirty="0">
                <a:solidFill>
                  <a:srgbClr val="212121"/>
                </a:solidFill>
                <a:effectLst/>
                <a:latin typeface="Arial" panose="020B0604020202020204" pitchFamily="34" charset="0"/>
                <a:cs typeface="Arial" panose="020B0604020202020204" pitchFamily="34" charset="0"/>
              </a:rPr>
              <a:t>a prodrug formulation of dextroamphetamine </a:t>
            </a:r>
            <a:r>
              <a:rPr lang="en-US" b="0" i="0" dirty="0">
                <a:solidFill>
                  <a:schemeClr val="tx1"/>
                </a:solidFill>
                <a:effectLst/>
                <a:latin typeface="+mn-lt"/>
              </a:rPr>
              <a:t>indicated for treatment of ADHD in patients age 6 years and older.</a:t>
            </a:r>
          </a:p>
          <a:p>
            <a:r>
              <a:rPr lang="en-US" b="0" i="0" dirty="0">
                <a:solidFill>
                  <a:schemeClr val="tx1"/>
                </a:solidFill>
                <a:effectLst/>
                <a:latin typeface="+mn-lt"/>
              </a:rPr>
              <a:t>U.S. sales of Vyvanse</a:t>
            </a:r>
            <a:r>
              <a:rPr lang="en-US" b="0" i="0" baseline="30000" dirty="0">
                <a:solidFill>
                  <a:schemeClr val="tx1"/>
                </a:solidFill>
                <a:effectLst/>
                <a:latin typeface="+mn-lt"/>
              </a:rPr>
              <a:t>®</a:t>
            </a:r>
            <a:r>
              <a:rPr lang="en-US" b="0" i="0" dirty="0">
                <a:solidFill>
                  <a:schemeClr val="tx1"/>
                </a:solidFill>
                <a:effectLst/>
                <a:latin typeface="+mn-lt"/>
              </a:rPr>
              <a:t> were approximately $5.1 billion in the 12 months ending June 30, 2023.  Estimated 15% of U.S. market share for ADHD.  Retail cost $450 for a 30-day supply.</a:t>
            </a:r>
          </a:p>
          <a:p>
            <a:r>
              <a:rPr lang="en-US" b="0" i="0" dirty="0">
                <a:solidFill>
                  <a:schemeClr val="tx1"/>
                </a:solidFill>
                <a:effectLst/>
                <a:latin typeface="+mn-lt"/>
              </a:rPr>
              <a:t>As the U.S. patent for Vyvanse expired in August 2023, the FDA cleared 14 manufacturers to produce Vyvanse generics.</a:t>
            </a:r>
          </a:p>
          <a:p>
            <a:r>
              <a:rPr lang="en-US" dirty="0">
                <a:solidFill>
                  <a:schemeClr val="tx1"/>
                </a:solidFill>
                <a:latin typeface="+mn-lt"/>
              </a:rPr>
              <a:t>Soonest availability of generics estimated in late 2023 or early 2024.</a:t>
            </a:r>
            <a:endParaRPr lang="en-US" b="0" i="0" dirty="0">
              <a:solidFill>
                <a:schemeClr val="tx1"/>
              </a:solidFill>
              <a:effectLst/>
              <a:latin typeface="+mn-lt"/>
            </a:endParaRPr>
          </a:p>
          <a:p>
            <a:endParaRPr lang="en-US" dirty="0">
              <a:solidFill>
                <a:schemeClr val="tx1"/>
              </a:solidFill>
            </a:endParaRPr>
          </a:p>
        </p:txBody>
      </p:sp>
    </p:spTree>
    <p:extLst>
      <p:ext uri="{BB962C8B-B14F-4D97-AF65-F5344CB8AC3E}">
        <p14:creationId xmlns:p14="http://schemas.microsoft.com/office/powerpoint/2010/main" val="27474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Generic Vyvanse</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838200" y="1825625"/>
            <a:ext cx="10515600" cy="4667250"/>
          </a:xfrm>
        </p:spPr>
        <p:txBody>
          <a:bodyPr/>
          <a:lstStyle/>
          <a:p>
            <a:r>
              <a:rPr lang="en-US" b="0" i="0" dirty="0" err="1">
                <a:solidFill>
                  <a:srgbClr val="231F20"/>
                </a:solidFill>
                <a:effectLst/>
                <a:latin typeface="Proxima Nova"/>
              </a:rPr>
              <a:t>Lisdexamfetamine</a:t>
            </a:r>
            <a:r>
              <a:rPr lang="en-US" b="0" i="0" dirty="0">
                <a:solidFill>
                  <a:srgbClr val="231F20"/>
                </a:solidFill>
                <a:effectLst/>
                <a:latin typeface="Proxima Nova"/>
              </a:rPr>
              <a:t> is an inactive drug that the body breaks down into dextroamphetamine in the bloodstream. </a:t>
            </a:r>
          </a:p>
          <a:p>
            <a:r>
              <a:rPr lang="en-US" b="0" i="0" dirty="0">
                <a:solidFill>
                  <a:srgbClr val="231F20"/>
                </a:solidFill>
                <a:effectLst/>
                <a:latin typeface="Proxima Nova"/>
              </a:rPr>
              <a:t>Considered to have fewer side effects and lower potential for abuse than Adderall.</a:t>
            </a:r>
          </a:p>
          <a:p>
            <a:r>
              <a:rPr lang="en-US" dirty="0">
                <a:solidFill>
                  <a:srgbClr val="231F20"/>
                </a:solidFill>
                <a:latin typeface="Proxima Nova"/>
              </a:rPr>
              <a:t>Vyvanse has a longer duration of action compared with Adderall XR – 14 hours vs 10-12 hours.</a:t>
            </a:r>
            <a:endParaRPr lang="en-US" b="0" i="0" dirty="0">
              <a:solidFill>
                <a:srgbClr val="231F20"/>
              </a:solidFill>
              <a:effectLst/>
              <a:latin typeface="Proxima Nova"/>
            </a:endParaRPr>
          </a:p>
          <a:p>
            <a:r>
              <a:rPr lang="en-US" b="0" i="0" dirty="0">
                <a:solidFill>
                  <a:srgbClr val="231F20"/>
                </a:solidFill>
                <a:effectLst/>
                <a:latin typeface="Proxima Nova"/>
              </a:rPr>
              <a:t>Vyvanse is also indicated for treatment of moderate to severe binge eating disorder (BED) in adults.</a:t>
            </a:r>
            <a:endParaRPr lang="en-US" u="sng" dirty="0">
              <a:solidFill>
                <a:schemeClr val="tx1"/>
              </a:solidFill>
            </a:endParaRPr>
          </a:p>
        </p:txBody>
      </p:sp>
    </p:spTree>
    <p:extLst>
      <p:ext uri="{BB962C8B-B14F-4D97-AF65-F5344CB8AC3E}">
        <p14:creationId xmlns:p14="http://schemas.microsoft.com/office/powerpoint/2010/main" val="404012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Supplement warning</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500333" y="1587260"/>
            <a:ext cx="11240218" cy="5003321"/>
          </a:xfrm>
        </p:spPr>
        <p:txBody>
          <a:bodyPr/>
          <a:lstStyle/>
          <a:p>
            <a:r>
              <a:rPr lang="en-US" sz="2400" i="0" dirty="0">
                <a:solidFill>
                  <a:srgbClr val="000000"/>
                </a:solidFill>
                <a:effectLst/>
                <a:latin typeface="Open Sans" panose="020B0606030504020204" pitchFamily="34" charset="0"/>
              </a:rPr>
              <a:t>Food and Drug Administration (FDA) regulations mandate that all ingredients used to manufacture dietary supplements be tested for identity and be free from reasonably anticipated contaminants. </a:t>
            </a:r>
          </a:p>
          <a:p>
            <a:r>
              <a:rPr lang="en-US" sz="2400" i="0" dirty="0">
                <a:solidFill>
                  <a:srgbClr val="000000"/>
                </a:solidFill>
                <a:effectLst/>
                <a:latin typeface="Open Sans" panose="020B0606030504020204" pitchFamily="34" charset="0"/>
              </a:rPr>
              <a:t>Despite these regulations, misbranded dietary supplements are frequently found to contain potentially dangerous substances. </a:t>
            </a:r>
          </a:p>
          <a:p>
            <a:r>
              <a:rPr lang="en-US" sz="2400" i="0" dirty="0" err="1">
                <a:solidFill>
                  <a:srgbClr val="000000"/>
                </a:solidFill>
                <a:effectLst/>
                <a:latin typeface="Open Sans" panose="020B0606030504020204" pitchFamily="34" charset="0"/>
              </a:rPr>
              <a:t>Tejocote</a:t>
            </a:r>
            <a:r>
              <a:rPr lang="en-US" sz="2400" i="0" dirty="0">
                <a:solidFill>
                  <a:srgbClr val="000000"/>
                </a:solidFill>
                <a:effectLst/>
                <a:latin typeface="Open Sans" panose="020B0606030504020204" pitchFamily="34" charset="0"/>
              </a:rPr>
              <a:t> (</a:t>
            </a:r>
            <a:r>
              <a:rPr lang="en-US" sz="2400" i="1" dirty="0">
                <a:solidFill>
                  <a:srgbClr val="000000"/>
                </a:solidFill>
                <a:effectLst/>
                <a:latin typeface="Open Sans" panose="020B0606030504020204" pitchFamily="34" charset="0"/>
              </a:rPr>
              <a:t>Crataegus </a:t>
            </a:r>
            <a:r>
              <a:rPr lang="en-US" sz="2400" i="1" dirty="0" err="1">
                <a:solidFill>
                  <a:srgbClr val="000000"/>
                </a:solidFill>
                <a:effectLst/>
                <a:latin typeface="Open Sans" panose="020B0606030504020204" pitchFamily="34" charset="0"/>
              </a:rPr>
              <a:t>mexicana</a:t>
            </a:r>
            <a:r>
              <a:rPr lang="en-US" sz="2400" i="0" dirty="0">
                <a:solidFill>
                  <a:srgbClr val="000000"/>
                </a:solidFill>
                <a:effectLst/>
                <a:latin typeface="Open Sans" panose="020B0606030504020204" pitchFamily="34" charset="0"/>
              </a:rPr>
              <a:t>) root, a supplement promoted online through social media for weight loss, is readily available from online retailers. </a:t>
            </a:r>
          </a:p>
          <a:p>
            <a:r>
              <a:rPr lang="en-US" sz="2400" i="0" dirty="0">
                <a:solidFill>
                  <a:srgbClr val="000000"/>
                </a:solidFill>
                <a:effectLst/>
                <a:latin typeface="Open Sans" panose="020B0606030504020204" pitchFamily="34" charset="0"/>
              </a:rPr>
              <a:t>Recent DNA fingerprinting of a product labeled as containing </a:t>
            </a:r>
            <a:r>
              <a:rPr lang="en-US" sz="2400" i="0" dirty="0" err="1">
                <a:solidFill>
                  <a:srgbClr val="000000"/>
                </a:solidFill>
                <a:effectLst/>
                <a:latin typeface="Open Sans" panose="020B0606030504020204" pitchFamily="34" charset="0"/>
              </a:rPr>
              <a:t>tejocote</a:t>
            </a:r>
            <a:r>
              <a:rPr lang="en-US" sz="2400" i="0" dirty="0">
                <a:solidFill>
                  <a:srgbClr val="000000"/>
                </a:solidFill>
                <a:effectLst/>
                <a:latin typeface="Open Sans" panose="020B0606030504020204" pitchFamily="34" charset="0"/>
              </a:rPr>
              <a:t> root under the brand name </a:t>
            </a:r>
            <a:r>
              <a:rPr lang="en-US" sz="2400" b="1" i="0" dirty="0" err="1">
                <a:solidFill>
                  <a:srgbClr val="000000"/>
                </a:solidFill>
                <a:effectLst/>
                <a:latin typeface="Open Sans" panose="020B0606030504020204" pitchFamily="34" charset="0"/>
              </a:rPr>
              <a:t>Alipotec</a:t>
            </a:r>
            <a:r>
              <a:rPr lang="en-US" sz="2400" i="0" dirty="0">
                <a:solidFill>
                  <a:srgbClr val="000000"/>
                </a:solidFill>
                <a:effectLst/>
                <a:latin typeface="Open Sans" panose="020B0606030504020204" pitchFamily="34" charset="0"/>
              </a:rPr>
              <a:t> determined that the product was 100% yellow oleander (</a:t>
            </a:r>
            <a:r>
              <a:rPr lang="en-US" sz="2400" i="1" dirty="0" err="1">
                <a:solidFill>
                  <a:srgbClr val="000000"/>
                </a:solidFill>
                <a:effectLst/>
                <a:latin typeface="Open Sans" panose="020B0606030504020204" pitchFamily="34" charset="0"/>
              </a:rPr>
              <a:t>Cascabela</a:t>
            </a:r>
            <a:r>
              <a:rPr lang="en-US" sz="2400" i="1" dirty="0">
                <a:solidFill>
                  <a:srgbClr val="000000"/>
                </a:solidFill>
                <a:effectLst/>
                <a:latin typeface="Open Sans" panose="020B0606030504020204" pitchFamily="34" charset="0"/>
              </a:rPr>
              <a:t> </a:t>
            </a:r>
            <a:r>
              <a:rPr lang="en-US" sz="2400" i="1" dirty="0" err="1">
                <a:solidFill>
                  <a:srgbClr val="000000"/>
                </a:solidFill>
                <a:effectLst/>
                <a:latin typeface="Open Sans" panose="020B0606030504020204" pitchFamily="34" charset="0"/>
              </a:rPr>
              <a:t>thevetia</a:t>
            </a:r>
            <a:r>
              <a:rPr lang="en-US" sz="2400" i="0" dirty="0">
                <a:solidFill>
                  <a:srgbClr val="000000"/>
                </a:solidFill>
                <a:effectLst/>
                <a:latin typeface="Open Sans" panose="020B0606030504020204" pitchFamily="34" charset="0"/>
              </a:rPr>
              <a:t>). Yellow oleander contains the cardenolide thevetin B, which has the same clinical effects as other cardenolides, such as digoxin, and can be highly toxic.</a:t>
            </a:r>
            <a:endParaRPr lang="en-US" sz="2400" dirty="0"/>
          </a:p>
        </p:txBody>
      </p:sp>
    </p:spTree>
    <p:extLst>
      <p:ext uri="{BB962C8B-B14F-4D97-AF65-F5344CB8AC3E}">
        <p14:creationId xmlns:p14="http://schemas.microsoft.com/office/powerpoint/2010/main" val="56830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Alipotec Raíz de Tejocote Funciona!!!!">
            <a:extLst>
              <a:ext uri="{FF2B5EF4-FFF2-40B4-BE49-F238E27FC236}">
                <a16:creationId xmlns:a16="http://schemas.microsoft.com/office/drawing/2014/main" id="{776DDD79-7B78-05B4-02D2-10696C4BB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754" y="78960"/>
            <a:ext cx="4536355" cy="6089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ipotec Tejocote Root Review: Does it Work, Side Effects – Organic Avenue">
            <a:extLst>
              <a:ext uri="{FF2B5EF4-FFF2-40B4-BE49-F238E27FC236}">
                <a16:creationId xmlns:a16="http://schemas.microsoft.com/office/drawing/2014/main" id="{DEDD7BB6-E3A3-BA81-2084-A390E418A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99" y="2527516"/>
            <a:ext cx="5453512" cy="3641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92D71F-4DD4-0685-EF0F-9204E15E49AD}"/>
              </a:ext>
            </a:extLst>
          </p:cNvPr>
          <p:cNvSpPr txBox="1"/>
          <p:nvPr/>
        </p:nvSpPr>
        <p:spPr>
          <a:xfrm>
            <a:off x="1570008" y="6267212"/>
            <a:ext cx="8238226" cy="369332"/>
          </a:xfrm>
          <a:prstGeom prst="rect">
            <a:avLst/>
          </a:prstGeom>
          <a:noFill/>
        </p:spPr>
        <p:txBody>
          <a:bodyPr wrap="square">
            <a:spAutoFit/>
          </a:bodyPr>
          <a:lstStyle/>
          <a:p>
            <a:r>
              <a:rPr lang="en-US" b="0" i="0" dirty="0">
                <a:solidFill>
                  <a:srgbClr val="C00000"/>
                </a:solidFill>
                <a:effectLst/>
                <a:latin typeface="Open Sans" panose="020B0606030504020204" pitchFamily="34" charset="0"/>
              </a:rPr>
              <a:t>*Remember as with any Natural Supplement, Individual Results may vary.  </a:t>
            </a:r>
            <a:endParaRPr lang="en-US" dirty="0">
              <a:solidFill>
                <a:srgbClr val="C00000"/>
              </a:solidFill>
            </a:endParaRPr>
          </a:p>
        </p:txBody>
      </p:sp>
      <p:pic>
        <p:nvPicPr>
          <p:cNvPr id="1030" name="Picture 6" descr="Alipotec Tejocote Root 90 Day Supply just $21.95 or Less Free Shipping.">
            <a:extLst>
              <a:ext uri="{FF2B5EF4-FFF2-40B4-BE49-F238E27FC236}">
                <a16:creationId xmlns:a16="http://schemas.microsoft.com/office/drawing/2014/main" id="{35EDD925-B6B2-6F5C-EF35-D0A84DE3E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62" y="299768"/>
            <a:ext cx="3802357" cy="212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3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Syndrome of the Month</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838200" y="1825625"/>
            <a:ext cx="10515600" cy="4048964"/>
          </a:xfrm>
        </p:spPr>
        <p:txBody>
          <a:bodyPr/>
          <a:lstStyle/>
          <a:p>
            <a:r>
              <a:rPr lang="en-US" dirty="0"/>
              <a:t>Review of common findings on physical examination suggestive of a specific syndrome that may first be suspected in the Job Corps age population</a:t>
            </a:r>
          </a:p>
          <a:p>
            <a:r>
              <a:rPr lang="en-US" dirty="0"/>
              <a:t>Presentation of diagnostic criteria commonly used to support the diagnosis</a:t>
            </a:r>
          </a:p>
          <a:p>
            <a:r>
              <a:rPr lang="en-US" dirty="0"/>
              <a:t>Indications for syndrome-specific evaluation</a:t>
            </a:r>
          </a:p>
          <a:p>
            <a:r>
              <a:rPr lang="en-US" dirty="0"/>
              <a:t>Indications for subspecialty referral(s), if any</a:t>
            </a:r>
          </a:p>
          <a:p>
            <a:r>
              <a:rPr lang="en-US" dirty="0"/>
              <a:t>Implications for career choice, if any</a:t>
            </a:r>
          </a:p>
        </p:txBody>
      </p:sp>
    </p:spTree>
    <p:extLst>
      <p:ext uri="{BB962C8B-B14F-4D97-AF65-F5344CB8AC3E}">
        <p14:creationId xmlns:p14="http://schemas.microsoft.com/office/powerpoint/2010/main" val="86332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Klinefelter syndrome</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p:txBody>
          <a:bodyPr/>
          <a:lstStyle/>
          <a:p>
            <a:r>
              <a:rPr lang="en-US" b="0" i="0" dirty="0">
                <a:solidFill>
                  <a:srgbClr val="212121"/>
                </a:solidFill>
                <a:effectLst/>
                <a:latin typeface="+mj-lt"/>
              </a:rPr>
              <a:t>most common sex chromosome disorder in males, affecting one in 660 men, approximately 64% of which remain undiagnosed throughout life </a:t>
            </a:r>
          </a:p>
          <a:p>
            <a:r>
              <a:rPr lang="en-US" b="0" i="0" dirty="0">
                <a:solidFill>
                  <a:srgbClr val="212121"/>
                </a:solidFill>
                <a:effectLst/>
                <a:latin typeface="+mj-lt"/>
              </a:rPr>
              <a:t>majority (90%) of cases present with a 47, XXY karyotype</a:t>
            </a:r>
          </a:p>
          <a:p>
            <a:r>
              <a:rPr lang="en-US" dirty="0">
                <a:solidFill>
                  <a:srgbClr val="212121"/>
                </a:solidFill>
                <a:latin typeface="+mj-lt"/>
              </a:rPr>
              <a:t>phenotype may vary according to the degree of gonadal dysfunction</a:t>
            </a:r>
            <a:endParaRPr lang="en-US" b="0" i="0" dirty="0">
              <a:solidFill>
                <a:srgbClr val="212121"/>
              </a:solidFill>
              <a:effectLst/>
              <a:latin typeface="+mj-lt"/>
            </a:endParaRPr>
          </a:p>
          <a:p>
            <a:r>
              <a:rPr lang="en-US" b="0" i="0" dirty="0">
                <a:solidFill>
                  <a:srgbClr val="212121"/>
                </a:solidFill>
                <a:effectLst/>
                <a:latin typeface="+mj-lt"/>
              </a:rPr>
              <a:t>cardiovascular, cerebrovascular, metabolic syndrome, and other comorbidities are increased - </a:t>
            </a:r>
            <a:r>
              <a:rPr lang="en-US" b="0" i="0" dirty="0">
                <a:solidFill>
                  <a:srgbClr val="212121"/>
                </a:solidFill>
                <a:effectLst/>
                <a:latin typeface="Arial" panose="020B0604020202020204" pitchFamily="34" charset="0"/>
                <a:cs typeface="Arial" panose="020B0604020202020204" pitchFamily="34" charset="0"/>
              </a:rPr>
              <a:t> loss of approximately 2 years in life span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92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923E64A3-A0B7-597C-A0F1-D3CB059ED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228" y="689305"/>
            <a:ext cx="6477000"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4A67CC-3230-4703-EAF7-0E95FB0B10F0}"/>
              </a:ext>
            </a:extLst>
          </p:cNvPr>
          <p:cNvSpPr txBox="1"/>
          <p:nvPr/>
        </p:nvSpPr>
        <p:spPr>
          <a:xfrm>
            <a:off x="8833449" y="3532517"/>
            <a:ext cx="2432649" cy="1200329"/>
          </a:xfrm>
          <a:prstGeom prst="rect">
            <a:avLst/>
          </a:prstGeom>
          <a:noFill/>
        </p:spPr>
        <p:txBody>
          <a:bodyPr wrap="square" rtlCol="0">
            <a:spAutoFit/>
          </a:bodyPr>
          <a:lstStyle/>
          <a:p>
            <a:pPr algn="ctr"/>
            <a:r>
              <a:rPr lang="en-US" sz="3600" b="1" dirty="0"/>
              <a:t>47,XXY</a:t>
            </a:r>
          </a:p>
          <a:p>
            <a:pPr algn="ctr"/>
            <a:r>
              <a:rPr lang="en-US" sz="3600" b="1" dirty="0"/>
              <a:t>karyotype</a:t>
            </a:r>
          </a:p>
        </p:txBody>
      </p:sp>
    </p:spTree>
    <p:extLst>
      <p:ext uri="{BB962C8B-B14F-4D97-AF65-F5344CB8AC3E}">
        <p14:creationId xmlns:p14="http://schemas.microsoft.com/office/powerpoint/2010/main" val="323055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Klinefelter syndrome</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838200" y="1825625"/>
            <a:ext cx="10515600" cy="4667250"/>
          </a:xfrm>
        </p:spPr>
        <p:txBody>
          <a:bodyPr/>
          <a:lstStyle/>
          <a:p>
            <a:r>
              <a:rPr lang="en-US" sz="3200" dirty="0">
                <a:latin typeface="Arial" panose="020B0604020202020204" pitchFamily="34" charset="0"/>
                <a:cs typeface="Arial" panose="020B0604020202020204" pitchFamily="34" charset="0"/>
              </a:rPr>
              <a:t>Taller than average males with longer legs and shorter torsos</a:t>
            </a:r>
          </a:p>
          <a:p>
            <a:r>
              <a:rPr lang="en-US" sz="3200" dirty="0">
                <a:latin typeface="Arial" panose="020B0604020202020204" pitchFamily="34" charset="0"/>
                <a:cs typeface="Arial" panose="020B0604020202020204" pitchFamily="34" charset="0"/>
              </a:rPr>
              <a:t>Less muscle mass and strength – lack muscle control and coordination</a:t>
            </a:r>
          </a:p>
          <a:p>
            <a:r>
              <a:rPr lang="en-US" sz="3200" dirty="0">
                <a:latin typeface="Arial" panose="020B0604020202020204" pitchFamily="34" charset="0"/>
                <a:cs typeface="Arial" panose="020B0604020202020204" pitchFamily="34" charset="0"/>
              </a:rPr>
              <a:t>Gynecomastia (50-75%)</a:t>
            </a:r>
          </a:p>
          <a:p>
            <a:r>
              <a:rPr lang="en-US" sz="3200" dirty="0">
                <a:latin typeface="Arial" panose="020B0604020202020204" pitchFamily="34" charset="0"/>
                <a:cs typeface="Arial" panose="020B0604020202020204" pitchFamily="34" charset="0"/>
              </a:rPr>
              <a:t>Thin, sparse body hair</a:t>
            </a:r>
          </a:p>
          <a:p>
            <a:r>
              <a:rPr lang="en-US" sz="3200" dirty="0">
                <a:latin typeface="Arial" panose="020B0604020202020204" pitchFamily="34" charset="0"/>
                <a:cs typeface="Arial" panose="020B0604020202020204" pitchFamily="34" charset="0"/>
              </a:rPr>
              <a:t>Female pubic hair distribution</a:t>
            </a:r>
          </a:p>
          <a:p>
            <a:r>
              <a:rPr lang="en-US" sz="3200" dirty="0">
                <a:latin typeface="Arial" panose="020B0604020202020204" pitchFamily="34" charset="0"/>
                <a:cs typeface="Arial" panose="020B0604020202020204" pitchFamily="34" charset="0"/>
              </a:rPr>
              <a:t>Fat accumulation around hips, buttocks and thighs</a:t>
            </a:r>
          </a:p>
          <a:p>
            <a:pPr marL="50800" indent="0">
              <a:buNone/>
            </a:pPr>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250888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Klinefelter syndrome</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p:txBody>
          <a:bodyPr/>
          <a:lstStyle/>
          <a:p>
            <a:r>
              <a:rPr lang="en-US" sz="3200" dirty="0">
                <a:latin typeface="+mn-lt"/>
              </a:rPr>
              <a:t>Normal onset of puberty, but incomplete</a:t>
            </a:r>
          </a:p>
          <a:p>
            <a:r>
              <a:rPr lang="en-US" sz="3200" dirty="0">
                <a:latin typeface="+mn-lt"/>
              </a:rPr>
              <a:t>Small testes (99-100%), cryptorchidism </a:t>
            </a:r>
          </a:p>
          <a:p>
            <a:r>
              <a:rPr lang="en-US" sz="3200" dirty="0">
                <a:latin typeface="+mn-lt"/>
              </a:rPr>
              <a:t>Decreased penis size (10-25%), hypospadias</a:t>
            </a:r>
          </a:p>
          <a:p>
            <a:r>
              <a:rPr lang="en-US" sz="3200" dirty="0">
                <a:latin typeface="+mn-lt"/>
              </a:rPr>
              <a:t>Infertility (99-100%)</a:t>
            </a:r>
          </a:p>
        </p:txBody>
      </p:sp>
    </p:spTree>
    <p:extLst>
      <p:ext uri="{BB962C8B-B14F-4D97-AF65-F5344CB8AC3E}">
        <p14:creationId xmlns:p14="http://schemas.microsoft.com/office/powerpoint/2010/main" val="345608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8080" y="2380923"/>
            <a:ext cx="7814765" cy="1855559"/>
          </a:xfrm>
        </p:spPr>
        <p:txBody>
          <a:bodyPr>
            <a:normAutofit/>
          </a:bodyPr>
          <a:lstStyle/>
          <a:p>
            <a:pPr algn="l">
              <a:lnSpc>
                <a:spcPct val="100000"/>
              </a:lnSpc>
              <a:spcBef>
                <a:spcPts val="0"/>
              </a:spcBef>
            </a:pPr>
            <a:r>
              <a:rPr lang="en-US" sz="4000" b="1" cap="small" spc="50" dirty="0">
                <a:solidFill>
                  <a:schemeClr val="bg1"/>
                </a:solidFill>
              </a:rPr>
              <a:t>Health and Wellness COVID Update</a:t>
            </a:r>
          </a:p>
        </p:txBody>
      </p:sp>
    </p:spTree>
    <p:extLst>
      <p:ext uri="{BB962C8B-B14F-4D97-AF65-F5344CB8AC3E}">
        <p14:creationId xmlns:p14="http://schemas.microsoft.com/office/powerpoint/2010/main" val="2646834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linefelter Syndrome - Physiopedia">
            <a:extLst>
              <a:ext uri="{FF2B5EF4-FFF2-40B4-BE49-F238E27FC236}">
                <a16:creationId xmlns:a16="http://schemas.microsoft.com/office/drawing/2014/main" id="{600B8BB3-7EF4-8CF9-E9BF-F19365975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80" y="335949"/>
            <a:ext cx="5809085" cy="61769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D0EA797-132A-BC3D-C7CF-C370B2C1A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322" y="373800"/>
            <a:ext cx="3473210" cy="634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5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5A51C-6E75-9704-C63C-479E4ED3312D}"/>
              </a:ext>
            </a:extLst>
          </p:cNvPr>
          <p:cNvPicPr>
            <a:picLocks noChangeAspect="1"/>
          </p:cNvPicPr>
          <p:nvPr/>
        </p:nvPicPr>
        <p:blipFill>
          <a:blip r:embed="rId2"/>
          <a:stretch>
            <a:fillRect/>
          </a:stretch>
        </p:blipFill>
        <p:spPr>
          <a:xfrm>
            <a:off x="470880" y="975954"/>
            <a:ext cx="4962669" cy="4339087"/>
          </a:xfrm>
          <a:prstGeom prst="rect">
            <a:avLst/>
          </a:prstGeom>
        </p:spPr>
      </p:pic>
      <p:pic>
        <p:nvPicPr>
          <p:cNvPr id="3074" name="Picture 2" descr="Klinefelter's syndrome - The Lancet">
            <a:extLst>
              <a:ext uri="{FF2B5EF4-FFF2-40B4-BE49-F238E27FC236}">
                <a16:creationId xmlns:a16="http://schemas.microsoft.com/office/drawing/2014/main" id="{CD2D6CC8-496B-CA0B-6026-C3A4091FB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322" y="4007329"/>
            <a:ext cx="1664898" cy="21298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4A95781-4F0D-1CA5-DE70-801382D9C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101" y="975954"/>
            <a:ext cx="4226384" cy="433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99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Klinefelter syndrome</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838200" y="1825625"/>
            <a:ext cx="10515600" cy="4667250"/>
          </a:xfrm>
        </p:spPr>
        <p:txBody>
          <a:bodyPr/>
          <a:lstStyle/>
          <a:p>
            <a:r>
              <a:rPr lang="en-US" sz="3200" dirty="0">
                <a:latin typeface="Arial" panose="020B0604020202020204" pitchFamily="34" charset="0"/>
                <a:cs typeface="Arial" panose="020B0604020202020204" pitchFamily="34" charset="0"/>
              </a:rPr>
              <a:t>Anxiety/depression</a:t>
            </a:r>
          </a:p>
          <a:p>
            <a:r>
              <a:rPr lang="en-US" sz="3200" dirty="0">
                <a:latin typeface="Arial" panose="020B0604020202020204" pitchFamily="34" charset="0"/>
                <a:cs typeface="Arial" panose="020B0604020202020204" pitchFamily="34" charset="0"/>
              </a:rPr>
              <a:t>Attention Deficit Hyperactivity Disorder (ADHD)</a:t>
            </a:r>
          </a:p>
          <a:p>
            <a:r>
              <a:rPr lang="en-US" sz="3200" dirty="0">
                <a:latin typeface="Arial" panose="020B0604020202020204" pitchFamily="34" charset="0"/>
                <a:cs typeface="Arial" panose="020B0604020202020204" pitchFamily="34" charset="0"/>
              </a:rPr>
              <a:t>Autism spectrum disorder (ASD)</a:t>
            </a:r>
          </a:p>
          <a:p>
            <a:r>
              <a:rPr lang="en-US" sz="3200" dirty="0">
                <a:latin typeface="Arial" panose="020B0604020202020204" pitchFamily="34" charset="0"/>
                <a:cs typeface="Arial" panose="020B0604020202020204" pitchFamily="34" charset="0"/>
              </a:rPr>
              <a:t>Below average IQ, typically between 80-90, but many with normal IQ </a:t>
            </a:r>
          </a:p>
          <a:p>
            <a:r>
              <a:rPr lang="en-US" sz="3200" dirty="0">
                <a:latin typeface="Arial" panose="020B0604020202020204" pitchFamily="34" charset="0"/>
                <a:cs typeface="Arial" panose="020B0604020202020204" pitchFamily="34" charset="0"/>
              </a:rPr>
              <a:t>Language-based learning disabilities</a:t>
            </a:r>
          </a:p>
          <a:p>
            <a:endParaRPr lang="en-US" dirty="0"/>
          </a:p>
          <a:p>
            <a:endParaRPr lang="en-US" dirty="0"/>
          </a:p>
          <a:p>
            <a:endParaRPr lang="en-US" dirty="0"/>
          </a:p>
        </p:txBody>
      </p:sp>
    </p:spTree>
    <p:extLst>
      <p:ext uri="{BB962C8B-B14F-4D97-AF65-F5344CB8AC3E}">
        <p14:creationId xmlns:p14="http://schemas.microsoft.com/office/powerpoint/2010/main" val="243851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Klinefelter syndrome diagnosis</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p:txBody>
          <a:bodyPr/>
          <a:lstStyle/>
          <a:p>
            <a:r>
              <a:rPr lang="en-US" sz="3200" b="0" i="0" dirty="0">
                <a:solidFill>
                  <a:schemeClr val="tx1"/>
                </a:solidFill>
                <a:effectLst/>
                <a:latin typeface="+mn-lt"/>
              </a:rPr>
              <a:t>Klinefelter syndrome is usually not diagnosed until the time of puberty but may be identified before birth via prenatal screening for chromosome disorders</a:t>
            </a:r>
          </a:p>
          <a:p>
            <a:r>
              <a:rPr lang="en-US" sz="3200" dirty="0">
                <a:latin typeface="+mn-lt"/>
              </a:rPr>
              <a:t>Definitive diagnosis by karyotype – 47,XXY</a:t>
            </a:r>
          </a:p>
          <a:p>
            <a:r>
              <a:rPr lang="en-US" sz="3200" dirty="0">
                <a:latin typeface="+mn-lt"/>
              </a:rPr>
              <a:t>Decreased testosterone levels (65-85%) </a:t>
            </a:r>
          </a:p>
          <a:p>
            <a:r>
              <a:rPr lang="en-US" sz="3200" dirty="0">
                <a:latin typeface="+mn-lt"/>
              </a:rPr>
              <a:t>Elevated sex hormone binding globulin (SHBG)</a:t>
            </a:r>
          </a:p>
          <a:p>
            <a:r>
              <a:rPr lang="en-US" sz="3200" dirty="0">
                <a:latin typeface="+mn-lt"/>
              </a:rPr>
              <a:t>Elevated gonadotropins - FSH and LH (90-100%)</a:t>
            </a:r>
          </a:p>
        </p:txBody>
      </p:sp>
    </p:spTree>
    <p:extLst>
      <p:ext uri="{BB962C8B-B14F-4D97-AF65-F5344CB8AC3E}">
        <p14:creationId xmlns:p14="http://schemas.microsoft.com/office/powerpoint/2010/main" val="1610867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dirty="0">
                <a:solidFill>
                  <a:srgbClr val="C00000"/>
                </a:solidFill>
              </a:rPr>
              <a:t>Klinefelter syndrome treatment</a:t>
            </a:r>
          </a:p>
        </p:txBody>
      </p:sp>
      <p:sp>
        <p:nvSpPr>
          <p:cNvPr id="3" name="Content Placeholder 2">
            <a:extLst>
              <a:ext uri="{FF2B5EF4-FFF2-40B4-BE49-F238E27FC236}">
                <a16:creationId xmlns:a16="http://schemas.microsoft.com/office/drawing/2014/main" id="{5C112654-13DC-3817-FC96-695C5643B3A6}"/>
              </a:ext>
            </a:extLst>
          </p:cNvPr>
          <p:cNvSpPr>
            <a:spLocks noGrp="1"/>
          </p:cNvSpPr>
          <p:nvPr>
            <p:ph idx="1"/>
          </p:nvPr>
        </p:nvSpPr>
        <p:spPr>
          <a:xfrm>
            <a:off x="838199" y="1825624"/>
            <a:ext cx="10617679" cy="4523417"/>
          </a:xfrm>
        </p:spPr>
        <p:txBody>
          <a:bodyPr/>
          <a:lstStyle/>
          <a:p>
            <a:r>
              <a:rPr lang="en-US" dirty="0">
                <a:latin typeface="+mn-lt"/>
              </a:rPr>
              <a:t>Testosterone replacement therapy optimally beginning at age 11-12 years – injectable preferred over oral – cholestatic liver injury/tumors – injections painful – given weekly</a:t>
            </a:r>
          </a:p>
          <a:p>
            <a:r>
              <a:rPr lang="en-US" b="0" i="0" dirty="0">
                <a:solidFill>
                  <a:srgbClr val="212529"/>
                </a:solidFill>
                <a:effectLst/>
                <a:latin typeface="+mn-lt"/>
              </a:rPr>
              <a:t>Advances in fertility treatment, such as sperm extraction, in vitro fertilization (IVF), and intracytoplasmic sperm insertion (ICSI), can result in conception without abnormalities or mutations of chromosomes </a:t>
            </a:r>
          </a:p>
          <a:p>
            <a:r>
              <a:rPr lang="en-US" dirty="0">
                <a:solidFill>
                  <a:srgbClr val="212529"/>
                </a:solidFill>
                <a:latin typeface="+mn-lt"/>
              </a:rPr>
              <a:t>Monitor for comorbidity</a:t>
            </a:r>
            <a:endParaRPr lang="en-US" b="0" i="0" dirty="0">
              <a:solidFill>
                <a:srgbClr val="212529"/>
              </a:solidFill>
              <a:effectLst/>
              <a:latin typeface="+mn-lt"/>
            </a:endParaRPr>
          </a:p>
          <a:p>
            <a:pPr lvl="1"/>
            <a:r>
              <a:rPr lang="en-US" sz="2800" dirty="0">
                <a:latin typeface="+mn-lt"/>
              </a:rPr>
              <a:t>Increased risk of DVT, breast and lung cancer, osteoporosis</a:t>
            </a:r>
          </a:p>
          <a:p>
            <a:pPr lvl="1"/>
            <a:r>
              <a:rPr lang="en-US" sz="2800" dirty="0">
                <a:latin typeface="+mn-lt"/>
              </a:rPr>
              <a:t>Higher risk of autoimmune disorders such as diabetes</a:t>
            </a:r>
          </a:p>
          <a:p>
            <a:pPr marL="50800" indent="0">
              <a:buNone/>
            </a:pPr>
            <a:endParaRPr lang="en-US" dirty="0">
              <a:latin typeface="+mj-lt"/>
            </a:endParaRPr>
          </a:p>
        </p:txBody>
      </p:sp>
    </p:spTree>
    <p:extLst>
      <p:ext uri="{BB962C8B-B14F-4D97-AF65-F5344CB8AC3E}">
        <p14:creationId xmlns:p14="http://schemas.microsoft.com/office/powerpoint/2010/main" val="76403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502A-6D7C-6C4B-8CAB-98BF7617AAED}"/>
              </a:ext>
            </a:extLst>
          </p:cNvPr>
          <p:cNvSpPr>
            <a:spLocks noGrp="1"/>
          </p:cNvSpPr>
          <p:nvPr>
            <p:ph type="title"/>
          </p:nvPr>
        </p:nvSpPr>
        <p:spPr/>
        <p:txBody>
          <a:bodyPr/>
          <a:lstStyle/>
          <a:p>
            <a:r>
              <a:rPr lang="en-US" b="0" i="0" dirty="0" err="1">
                <a:solidFill>
                  <a:srgbClr val="C00000"/>
                </a:solidFill>
                <a:effectLst/>
                <a:latin typeface="system-ui"/>
              </a:rPr>
              <a:t>Paqui</a:t>
            </a:r>
            <a:r>
              <a:rPr lang="en-US" b="0" i="0" dirty="0">
                <a:solidFill>
                  <a:srgbClr val="C00000"/>
                </a:solidFill>
                <a:effectLst/>
                <a:latin typeface="system-ui"/>
              </a:rPr>
              <a:t> One Chip Challenge</a:t>
            </a:r>
            <a:endParaRPr lang="en-US" dirty="0">
              <a:solidFill>
                <a:srgbClr val="C00000"/>
              </a:solidFill>
            </a:endParaRPr>
          </a:p>
        </p:txBody>
      </p:sp>
      <p:pic>
        <p:nvPicPr>
          <p:cNvPr id="5122" name="Picture 2" descr="A Paqui One Chip Challenge chip is displayed in Boston, Friday, Sept. 8, 2023. The death of a Massachusetts teenager after his family said he ate an extremely spicy tortilla chip has led to an outpouring of concern about the social media challenge and prompted retailers to pull the product from their shelves at the manufacturer's request.">
            <a:extLst>
              <a:ext uri="{FF2B5EF4-FFF2-40B4-BE49-F238E27FC236}">
                <a16:creationId xmlns:a16="http://schemas.microsoft.com/office/drawing/2014/main" id="{834A6D31-4681-E875-735B-61B5478388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5838" y="1690688"/>
            <a:ext cx="6030384" cy="4522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1A1E42-12F7-C5CC-58DF-D3E63DF484F9}"/>
              </a:ext>
            </a:extLst>
          </p:cNvPr>
          <p:cNvSpPr txBox="1"/>
          <p:nvPr/>
        </p:nvSpPr>
        <p:spPr>
          <a:xfrm>
            <a:off x="8462513" y="2605177"/>
            <a:ext cx="2449901" cy="1754326"/>
          </a:xfrm>
          <a:prstGeom prst="rect">
            <a:avLst/>
          </a:prstGeom>
          <a:noFill/>
        </p:spPr>
        <p:txBody>
          <a:bodyPr wrap="square" rtlCol="0">
            <a:spAutoFit/>
          </a:bodyPr>
          <a:lstStyle/>
          <a:p>
            <a:r>
              <a:rPr lang="en-US" b="1" dirty="0"/>
              <a:t>Recalled by the manufacturer following the death of a Massachusetts teenager after ingesting the chip.</a:t>
            </a:r>
          </a:p>
        </p:txBody>
      </p:sp>
    </p:spTree>
    <p:extLst>
      <p:ext uri="{BB962C8B-B14F-4D97-AF65-F5344CB8AC3E}">
        <p14:creationId xmlns:p14="http://schemas.microsoft.com/office/powerpoint/2010/main" val="246750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599351"/>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Rectangle 3">
            <a:extLst>
              <a:ext uri="{FF2B5EF4-FFF2-40B4-BE49-F238E27FC236}">
                <a16:creationId xmlns:a16="http://schemas.microsoft.com/office/drawing/2014/main" id="{E1A2A39F-35C6-4A2F-81AD-9474589D8F92}"/>
              </a:ext>
            </a:extLst>
          </p:cNvPr>
          <p:cNvSpPr>
            <a:spLocks noChangeArrowheads="1"/>
          </p:cNvSpPr>
          <p:nvPr/>
        </p:nvSpPr>
        <p:spPr bwMode="auto">
          <a:xfrm>
            <a:off x="3453120" y="5946486"/>
            <a:ext cx="513506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https://www.surveymonkey.com/r/</a:t>
            </a:r>
            <a:r>
              <a:rPr lang="en-US" sz="2000" b="1" i="0" dirty="0">
                <a:solidFill>
                  <a:srgbClr val="C00000"/>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FTM5852</a:t>
            </a:r>
            <a:endParaRPr kumimoji="0" lang="en-US" altLang="en-US" sz="20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80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232913" y="785004"/>
            <a:ext cx="11688793" cy="2643996"/>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Job Corps Center Physician</a:t>
            </a:r>
            <a:br>
              <a:rPr lang="en-US" sz="4800" b="1" dirty="0">
                <a:solidFill>
                  <a:srgbClr val="C00000"/>
                </a:solidFill>
                <a:latin typeface="Calibri"/>
                <a:ea typeface="Calibri"/>
                <a:cs typeface="Calibri"/>
                <a:sym typeface="Calibri"/>
              </a:rPr>
            </a:br>
            <a:r>
              <a:rPr lang="en-US" sz="4800" b="1" dirty="0">
                <a:solidFill>
                  <a:srgbClr val="C00000"/>
                </a:solidFill>
                <a:latin typeface="Calibri"/>
                <a:ea typeface="Calibri"/>
                <a:cs typeface="Calibri"/>
                <a:sym typeface="Calibri"/>
              </a:rPr>
              <a:t>M</a:t>
            </a:r>
            <a:r>
              <a:rPr lang="en-US" sz="4800" b="1" dirty="0">
                <a:solidFill>
                  <a:srgbClr val="C00000"/>
                </a:solidFill>
              </a:rPr>
              <a:t>onthly Teleconference</a:t>
            </a:r>
            <a:br>
              <a:rPr lang="en-US" sz="2400" b="1" dirty="0">
                <a:solidFill>
                  <a:srgbClr val="C00000"/>
                </a:solidFill>
              </a:rPr>
            </a:br>
            <a:br>
              <a:rPr lang="en-US" sz="4800" b="1" dirty="0">
                <a:solidFill>
                  <a:srgbClr val="C00000"/>
                </a:solidFill>
              </a:rPr>
            </a:br>
            <a:r>
              <a:rPr lang="en-US" sz="4000" b="1" dirty="0">
                <a:solidFill>
                  <a:schemeClr val="tx1"/>
                </a:solidFill>
                <a:latin typeface="Calibri"/>
                <a:ea typeface="Calibri"/>
                <a:cs typeface="Calibri"/>
                <a:sym typeface="Calibri"/>
              </a:rPr>
              <a:t>Next call: Wednesday, October 25</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2023</a:t>
            </a:r>
            <a:endParaRPr dirty="0">
              <a:solidFill>
                <a:srgbClr val="00B050"/>
              </a:solidFill>
            </a:endParaRPr>
          </a:p>
        </p:txBody>
      </p:sp>
      <p:sp>
        <p:nvSpPr>
          <p:cNvPr id="177" name="Google Shape;177;p27"/>
          <p:cNvSpPr txBox="1">
            <a:spLocks noGrp="1"/>
          </p:cNvSpPr>
          <p:nvPr>
            <p:ph type="subTitle" idx="1"/>
          </p:nvPr>
        </p:nvSpPr>
        <p:spPr>
          <a:xfrm>
            <a:off x="388189" y="5810250"/>
            <a:ext cx="11369615" cy="814814"/>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1276351" y="3881527"/>
            <a:ext cx="9606232" cy="1938992"/>
          </a:xfrm>
          <a:prstGeom prst="rect">
            <a:avLst/>
          </a:prstGeom>
          <a:noFill/>
        </p:spPr>
        <p:txBody>
          <a:bodyPr wrap="square">
            <a:spAutoFit/>
          </a:bodyPr>
          <a:lstStyle/>
          <a:p>
            <a:pPr marL="0" indent="0" algn="l">
              <a:spcBef>
                <a:spcPts val="0"/>
              </a:spcBef>
              <a:buSzPts val="3700"/>
              <a:tabLst>
                <a:tab pos="3886200" algn="l"/>
              </a:tabLst>
            </a:pPr>
            <a:r>
              <a:rPr lang="en-US" sz="2000" b="1" dirty="0"/>
              <a:t>John Kulig MD MPH      	Region 1 Boston &amp; Region 2 Philadelphia</a:t>
            </a:r>
          </a:p>
          <a:p>
            <a:pPr marL="0" indent="0" algn="l">
              <a:spcBef>
                <a:spcPts val="0"/>
              </a:spcBef>
              <a:buSzPts val="3700"/>
              <a:tabLst>
                <a:tab pos="3886200" algn="l"/>
              </a:tabLst>
            </a:pPr>
            <a:r>
              <a:rPr lang="en-US" sz="2000" b="1" dirty="0"/>
              <a:t>Sara Mackenzie MD MPH	Region 6 San Francisco</a:t>
            </a:r>
          </a:p>
          <a:p>
            <a:pPr marL="0" indent="0" algn="l">
              <a:spcBef>
                <a:spcPts val="0"/>
              </a:spcBef>
              <a:buSzPts val="3700"/>
              <a:tabLst>
                <a:tab pos="3886200" algn="l"/>
              </a:tabLst>
            </a:pPr>
            <a:r>
              <a:rPr lang="en-US" sz="2000" b="1" dirty="0"/>
              <a:t>Drew Alexander MD     	Region 4 Dallas</a:t>
            </a:r>
          </a:p>
          <a:p>
            <a:pPr marL="0" indent="0" algn="l">
              <a:spcBef>
                <a:spcPts val="0"/>
              </a:spcBef>
              <a:buSzPts val="3700"/>
              <a:tabLst>
                <a:tab pos="3886200" algn="l"/>
              </a:tabLst>
            </a:pPr>
            <a:r>
              <a:rPr lang="en-US" sz="2000" b="1" dirty="0"/>
              <a:t>Gary Strokosch MD       	Region 3 Atlanta &amp; Region 5 Chicago</a:t>
            </a:r>
          </a:p>
          <a:p>
            <a:pPr marL="0" indent="0" algn="l">
              <a:spcBef>
                <a:spcPts val="0"/>
              </a:spcBef>
              <a:buSzPts val="3700"/>
              <a:tabLst>
                <a:tab pos="3886200" algn="l"/>
              </a:tabLst>
            </a:pPr>
            <a:r>
              <a:rPr lang="en-US" sz="2000" b="1" dirty="0">
                <a:solidFill>
                  <a:srgbClr val="FF0000"/>
                </a:solidFill>
              </a:rPr>
              <a:t>HIPAA compliant messages     	</a:t>
            </a:r>
            <a:r>
              <a:rPr lang="en-US" sz="2000" b="1" dirty="0"/>
              <a:t>use @jobcorps.org email address</a:t>
            </a:r>
          </a:p>
          <a:p>
            <a:pPr marL="0" marR="0" lvl="0" indent="0" algn="l" defTabSz="914400" rtl="0" eaLnBrk="1" fontAlgn="auto" latinLnBrk="0" hangingPunct="1">
              <a:spcBef>
                <a:spcPts val="0"/>
              </a:spcBef>
              <a:spcAft>
                <a:spcPts val="0"/>
              </a:spcAft>
              <a:buClrTx/>
              <a:buSzPts val="3700"/>
              <a:buFontTx/>
              <a:buNone/>
              <a:tabLst/>
              <a:defRPr/>
            </a:pPr>
            <a:endParaRPr kumimoji="0" lang="en-US" sz="20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F6CBD06-88D1-44E9-ABA9-DA54FBBB33E1}"/>
              </a:ext>
            </a:extLst>
          </p:cNvPr>
          <p:cNvSpPr txBox="1"/>
          <p:nvPr/>
        </p:nvSpPr>
        <p:spPr>
          <a:xfrm>
            <a:off x="3623094" y="6072996"/>
            <a:ext cx="5313872"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https://www.surveymonkey.com/r</a:t>
            </a:r>
            <a:r>
              <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2000" b="1" i="0" dirty="0">
                <a:solidFill>
                  <a:srgbClr val="C0000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FTM5852</a:t>
            </a:r>
            <a:endParaRPr kumimoji="0" lang="en-US" altLang="en-US" sz="20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b="1">
                <a:latin typeface="+mj-lt"/>
                <a:ea typeface="+mj-ea"/>
                <a:cs typeface="+mj-cs"/>
              </a:rPr>
              <a:t>COVID-19 – hospitalizations increasing</a:t>
            </a:r>
          </a:p>
        </p:txBody>
      </p:sp>
      <p:pic>
        <p:nvPicPr>
          <p:cNvPr id="9" name="Picture 8">
            <a:extLst>
              <a:ext uri="{FF2B5EF4-FFF2-40B4-BE49-F238E27FC236}">
                <a16:creationId xmlns:a16="http://schemas.microsoft.com/office/drawing/2014/main" id="{1AE4E1AD-6A52-0647-FC2D-2DA7E28B7A60}"/>
              </a:ext>
            </a:extLst>
          </p:cNvPr>
          <p:cNvPicPr>
            <a:picLocks noChangeAspect="1"/>
          </p:cNvPicPr>
          <p:nvPr/>
        </p:nvPicPr>
        <p:blipFill>
          <a:blip r:embed="rId3"/>
          <a:stretch>
            <a:fillRect/>
          </a:stretch>
        </p:blipFill>
        <p:spPr>
          <a:xfrm>
            <a:off x="2956819" y="6070588"/>
            <a:ext cx="5866241" cy="868905"/>
          </a:xfrm>
          <a:prstGeom prst="rect">
            <a:avLst/>
          </a:prstGeom>
        </p:spPr>
      </p:pic>
      <p:pic>
        <p:nvPicPr>
          <p:cNvPr id="7" name="Content Placeholder 6">
            <a:extLst>
              <a:ext uri="{FF2B5EF4-FFF2-40B4-BE49-F238E27FC236}">
                <a16:creationId xmlns:a16="http://schemas.microsoft.com/office/drawing/2014/main" id="{1362FE1E-C5DF-9DD8-1D4E-2A482CCAB188}"/>
              </a:ext>
            </a:extLst>
          </p:cNvPr>
          <p:cNvPicPr>
            <a:picLocks noGrp="1" noChangeAspect="1"/>
          </p:cNvPicPr>
          <p:nvPr>
            <p:ph idx="1"/>
          </p:nvPr>
        </p:nvPicPr>
        <p:blipFill>
          <a:blip r:embed="rId4"/>
          <a:stretch>
            <a:fillRect/>
          </a:stretch>
        </p:blipFill>
        <p:spPr>
          <a:xfrm>
            <a:off x="1853605" y="1541125"/>
            <a:ext cx="7804103" cy="4525608"/>
          </a:xfrm>
        </p:spPr>
      </p:pic>
    </p:spTree>
    <p:extLst>
      <p:ext uri="{BB962C8B-B14F-4D97-AF65-F5344CB8AC3E}">
        <p14:creationId xmlns:p14="http://schemas.microsoft.com/office/powerpoint/2010/main" val="214065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56806-69A0-B730-2CF8-D8F5843FF8D4}"/>
              </a:ext>
            </a:extLst>
          </p:cNvPr>
          <p:cNvPicPr>
            <a:picLocks noChangeAspect="1"/>
          </p:cNvPicPr>
          <p:nvPr/>
        </p:nvPicPr>
        <p:blipFill>
          <a:blip r:embed="rId2"/>
          <a:stretch>
            <a:fillRect/>
          </a:stretch>
        </p:blipFill>
        <p:spPr>
          <a:xfrm>
            <a:off x="66782" y="231447"/>
            <a:ext cx="8727898" cy="5785562"/>
          </a:xfrm>
          <a:prstGeom prst="rect">
            <a:avLst/>
          </a:prstGeom>
        </p:spPr>
      </p:pic>
      <p:pic>
        <p:nvPicPr>
          <p:cNvPr id="6" name="Picture 5">
            <a:extLst>
              <a:ext uri="{FF2B5EF4-FFF2-40B4-BE49-F238E27FC236}">
                <a16:creationId xmlns:a16="http://schemas.microsoft.com/office/drawing/2014/main" id="{3319C73A-D763-76A2-405C-26D511D7911C}"/>
              </a:ext>
            </a:extLst>
          </p:cNvPr>
          <p:cNvPicPr>
            <a:picLocks noChangeAspect="1"/>
          </p:cNvPicPr>
          <p:nvPr/>
        </p:nvPicPr>
        <p:blipFill>
          <a:blip r:embed="rId3"/>
          <a:stretch>
            <a:fillRect/>
          </a:stretch>
        </p:blipFill>
        <p:spPr>
          <a:xfrm>
            <a:off x="5970582" y="5715761"/>
            <a:ext cx="5994797" cy="910791"/>
          </a:xfrm>
          <a:prstGeom prst="rect">
            <a:avLst/>
          </a:prstGeom>
        </p:spPr>
      </p:pic>
      <p:pic>
        <p:nvPicPr>
          <p:cNvPr id="9" name="Picture 8">
            <a:extLst>
              <a:ext uri="{FF2B5EF4-FFF2-40B4-BE49-F238E27FC236}">
                <a16:creationId xmlns:a16="http://schemas.microsoft.com/office/drawing/2014/main" id="{E2B5C823-83C3-3F4E-005C-92B3366937BD}"/>
              </a:ext>
            </a:extLst>
          </p:cNvPr>
          <p:cNvPicPr>
            <a:picLocks noChangeAspect="1"/>
          </p:cNvPicPr>
          <p:nvPr/>
        </p:nvPicPr>
        <p:blipFill>
          <a:blip r:embed="rId4"/>
          <a:stretch>
            <a:fillRect/>
          </a:stretch>
        </p:blipFill>
        <p:spPr>
          <a:xfrm>
            <a:off x="8803595" y="3798557"/>
            <a:ext cx="1532207" cy="641194"/>
          </a:xfrm>
          <a:prstGeom prst="rect">
            <a:avLst/>
          </a:prstGeom>
        </p:spPr>
      </p:pic>
    </p:spTree>
    <p:extLst>
      <p:ext uri="{BB962C8B-B14F-4D97-AF65-F5344CB8AC3E}">
        <p14:creationId xmlns:p14="http://schemas.microsoft.com/office/powerpoint/2010/main" val="3668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b="1" dirty="0">
                <a:latin typeface="+mj-lt"/>
                <a:ea typeface="+mj-ea"/>
                <a:cs typeface="+mj-cs"/>
              </a:rPr>
              <a:t>COVID-19 Vaccines now available and recommended</a:t>
            </a:r>
          </a:p>
        </p:txBody>
      </p:sp>
      <p:pic>
        <p:nvPicPr>
          <p:cNvPr id="7" name="Content Placeholder 6">
            <a:extLst>
              <a:ext uri="{FF2B5EF4-FFF2-40B4-BE49-F238E27FC236}">
                <a16:creationId xmlns:a16="http://schemas.microsoft.com/office/drawing/2014/main" id="{CAA7EB49-7242-6C3C-6034-6AE27F0E41E0}"/>
              </a:ext>
            </a:extLst>
          </p:cNvPr>
          <p:cNvPicPr>
            <a:picLocks noGrp="1" noChangeAspect="1"/>
          </p:cNvPicPr>
          <p:nvPr>
            <p:ph idx="1"/>
          </p:nvPr>
        </p:nvPicPr>
        <p:blipFill>
          <a:blip r:embed="rId3"/>
          <a:stretch>
            <a:fillRect/>
          </a:stretch>
        </p:blipFill>
        <p:spPr>
          <a:xfrm>
            <a:off x="1583442" y="1760257"/>
            <a:ext cx="9084558" cy="3959934"/>
          </a:xfrm>
        </p:spPr>
      </p:pic>
    </p:spTree>
    <p:extLst>
      <p:ext uri="{BB962C8B-B14F-4D97-AF65-F5344CB8AC3E}">
        <p14:creationId xmlns:p14="http://schemas.microsoft.com/office/powerpoint/2010/main" val="127762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p:txBody>
          <a:bodyPr vert="horz" lIns="91440" tIns="45720" rIns="91440" bIns="45720" rtlCol="0" anchor="ctr">
            <a:normAutofit/>
          </a:bodyPr>
          <a:lstStyle/>
          <a:p>
            <a:r>
              <a:rPr lang="en-US" dirty="0">
                <a:latin typeface="+mn-lt"/>
                <a:ea typeface="+mj-ea"/>
                <a:cs typeface="+mj-cs"/>
              </a:rPr>
              <a:t>COVID-19 Testing Supplies</a:t>
            </a:r>
          </a:p>
        </p:txBody>
      </p:sp>
      <p:sp>
        <p:nvSpPr>
          <p:cNvPr id="5" name="Content Placeholder 4">
            <a:extLst>
              <a:ext uri="{FF2B5EF4-FFF2-40B4-BE49-F238E27FC236}">
                <a16:creationId xmlns:a16="http://schemas.microsoft.com/office/drawing/2014/main" id="{C94AC00B-69A6-7F4D-2740-EC19C69334FB}"/>
              </a:ext>
            </a:extLst>
          </p:cNvPr>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Check expiration dates on testing supplies each week</a:t>
            </a:r>
          </a:p>
          <a:p>
            <a:r>
              <a:rPr lang="en-US" sz="3200" dirty="0">
                <a:latin typeface="Calibri" panose="020F0502020204030204" pitchFamily="34" charset="0"/>
                <a:cs typeface="Calibri" panose="020F0502020204030204" pitchFamily="34" charset="0"/>
              </a:rPr>
              <a:t>Discard expired supplies</a:t>
            </a:r>
          </a:p>
          <a:p>
            <a:r>
              <a:rPr lang="en-US" sz="3200" dirty="0">
                <a:latin typeface="Calibri" panose="020F0502020204030204" pitchFamily="34" charset="0"/>
                <a:cs typeface="Calibri" panose="020F0502020204030204" pitchFamily="34" charset="0"/>
              </a:rPr>
              <a:t>Complete weekly survey to document center supplies</a:t>
            </a:r>
          </a:p>
          <a:p>
            <a:r>
              <a:rPr lang="en-US" sz="3200" dirty="0">
                <a:latin typeface="Calibri" panose="020F0502020204030204" pitchFamily="34" charset="0"/>
                <a:cs typeface="Calibri" panose="020F0502020204030204" pitchFamily="34" charset="0"/>
              </a:rPr>
              <a:t>If running low of Abbott ID Now testing supplies, request redistribution from Regional Office</a:t>
            </a:r>
          </a:p>
        </p:txBody>
      </p:sp>
    </p:spTree>
    <p:extLst>
      <p:ext uri="{BB962C8B-B14F-4D97-AF65-F5344CB8AC3E}">
        <p14:creationId xmlns:p14="http://schemas.microsoft.com/office/powerpoint/2010/main" val="108808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7F277F-880B-33B8-AA9D-6A5A71B98B69}"/>
              </a:ext>
            </a:extLst>
          </p:cNvPr>
          <p:cNvPicPr>
            <a:picLocks noChangeAspect="1"/>
          </p:cNvPicPr>
          <p:nvPr/>
        </p:nvPicPr>
        <p:blipFill>
          <a:blip r:embed="rId2"/>
          <a:stretch>
            <a:fillRect/>
          </a:stretch>
        </p:blipFill>
        <p:spPr>
          <a:xfrm>
            <a:off x="367542" y="323865"/>
            <a:ext cx="11344997" cy="6272144"/>
          </a:xfrm>
          <a:prstGeom prst="rect">
            <a:avLst/>
          </a:prstGeom>
        </p:spPr>
      </p:pic>
    </p:spTree>
    <p:extLst>
      <p:ext uri="{BB962C8B-B14F-4D97-AF65-F5344CB8AC3E}">
        <p14:creationId xmlns:p14="http://schemas.microsoft.com/office/powerpoint/2010/main" val="139503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SV Immunization in Pregnancy | NEJM">
            <a:extLst>
              <a:ext uri="{FF2B5EF4-FFF2-40B4-BE49-F238E27FC236}">
                <a16:creationId xmlns:a16="http://schemas.microsoft.com/office/drawing/2014/main" id="{7C504FF5-43E0-AE57-D950-3D4DEADA4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70" y="0"/>
            <a:ext cx="7589178" cy="5691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853BA4-FDF0-D4A3-3844-2635E0364A59}"/>
              </a:ext>
            </a:extLst>
          </p:cNvPr>
          <p:cNvSpPr txBox="1"/>
          <p:nvPr/>
        </p:nvSpPr>
        <p:spPr>
          <a:xfrm flipH="1">
            <a:off x="2486346" y="6030930"/>
            <a:ext cx="6955604" cy="461665"/>
          </a:xfrm>
          <a:prstGeom prst="rect">
            <a:avLst/>
          </a:prstGeom>
          <a:noFill/>
        </p:spPr>
        <p:txBody>
          <a:bodyPr wrap="square" rtlCol="0">
            <a:spAutoFit/>
          </a:bodyPr>
          <a:lstStyle/>
          <a:p>
            <a:r>
              <a:rPr lang="en-US" sz="2400" b="1" dirty="0"/>
              <a:t>   RSV immunization at 32-36 weeks gestation</a:t>
            </a:r>
          </a:p>
        </p:txBody>
      </p:sp>
    </p:spTree>
    <p:extLst>
      <p:ext uri="{BB962C8B-B14F-4D97-AF65-F5344CB8AC3E}">
        <p14:creationId xmlns:p14="http://schemas.microsoft.com/office/powerpoint/2010/main" val="391186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C643-9010-8FC4-46D7-0C51A1628536}"/>
              </a:ext>
            </a:extLst>
          </p:cNvPr>
          <p:cNvSpPr>
            <a:spLocks noGrp="1"/>
          </p:cNvSpPr>
          <p:nvPr>
            <p:ph type="title"/>
          </p:nvPr>
        </p:nvSpPr>
        <p:spPr/>
        <p:txBody>
          <a:bodyPr/>
          <a:lstStyle/>
          <a:p>
            <a:r>
              <a:rPr lang="en-US" dirty="0">
                <a:solidFill>
                  <a:srgbClr val="C00000"/>
                </a:solidFill>
                <a:latin typeface="ProximaNova"/>
              </a:rPr>
              <a:t>O</a:t>
            </a:r>
            <a:r>
              <a:rPr lang="en-US" b="0" i="0" dirty="0">
                <a:solidFill>
                  <a:srgbClr val="C00000"/>
                </a:solidFill>
                <a:effectLst/>
                <a:latin typeface="ProximaNova"/>
              </a:rPr>
              <a:t>ral phenylephrine ineffective</a:t>
            </a:r>
            <a:endParaRPr lang="en-US" dirty="0">
              <a:solidFill>
                <a:srgbClr val="C00000"/>
              </a:solidFill>
            </a:endParaRPr>
          </a:p>
        </p:txBody>
      </p:sp>
      <p:sp>
        <p:nvSpPr>
          <p:cNvPr id="3" name="Content Placeholder 2">
            <a:extLst>
              <a:ext uri="{FF2B5EF4-FFF2-40B4-BE49-F238E27FC236}">
                <a16:creationId xmlns:a16="http://schemas.microsoft.com/office/drawing/2014/main" id="{879148FA-4852-4820-EA26-DD4A60F006AA}"/>
              </a:ext>
            </a:extLst>
          </p:cNvPr>
          <p:cNvSpPr>
            <a:spLocks noGrp="1"/>
          </p:cNvSpPr>
          <p:nvPr>
            <p:ph idx="1"/>
          </p:nvPr>
        </p:nvSpPr>
        <p:spPr>
          <a:xfrm>
            <a:off x="838200" y="1825625"/>
            <a:ext cx="10807460" cy="4351338"/>
          </a:xfrm>
        </p:spPr>
        <p:txBody>
          <a:bodyPr/>
          <a:lstStyle/>
          <a:p>
            <a:r>
              <a:rPr lang="en-US" b="0" i="0" dirty="0">
                <a:solidFill>
                  <a:srgbClr val="313131"/>
                </a:solidFill>
                <a:effectLst/>
                <a:latin typeface="+mn-lt"/>
              </a:rPr>
              <a:t>America’s most popular oral nasal decongestant, phenylephrine, was deemed ineffective by a Food and Drug Administration panel in a unanimous 13-0 vote on September 12, 2023.</a:t>
            </a:r>
          </a:p>
          <a:p>
            <a:r>
              <a:rPr lang="en-US" b="0" i="0" dirty="0">
                <a:solidFill>
                  <a:schemeClr val="tx1"/>
                </a:solidFill>
                <a:effectLst/>
                <a:latin typeface="+mn-lt"/>
              </a:rPr>
              <a:t>Studies in 2006 and 2009 found pseudoephedrine (PDE) to be more effective than phenylephrine (PE) in the treatment of nasal congestion, but sale of PDE was restricted to reduce its use in manufacturing illicit methamphetamine.</a:t>
            </a:r>
          </a:p>
          <a:p>
            <a:r>
              <a:rPr lang="en-US" dirty="0">
                <a:solidFill>
                  <a:schemeClr val="tx1"/>
                </a:solidFill>
                <a:latin typeface="+mn-lt"/>
              </a:rPr>
              <a:t>Decongestant nasal sprays may be more effective in reducing swelling of the nasal passages, but use should be limited to 3 days to avoid rebound congestion. </a:t>
            </a:r>
          </a:p>
        </p:txBody>
      </p:sp>
    </p:spTree>
    <p:extLst>
      <p:ext uri="{BB962C8B-B14F-4D97-AF65-F5344CB8AC3E}">
        <p14:creationId xmlns:p14="http://schemas.microsoft.com/office/powerpoint/2010/main" val="718178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_dlc_DocId xmlns="b22f8f74-215c-4154-9939-bd29e4e8980e">XRUYQT3274NZ-681238054-2063</_dlc_DocId>
    <_dlc_DocIdUrl xmlns="b22f8f74-215c-4154-9939-bd29e4e8980e">
      <Url>https://supportservices.jobcorps.gov/health/_layouts/15/DocIdRedir.aspx?ID=XRUYQT3274NZ-681238054-2063</Url>
      <Description>XRUYQT3274NZ-681238054-2063</Description>
    </_dlc_DocIdUrl>
    <PublishingExpirationDate xmlns="http://schemas.microsoft.com/sharepoint/v3" xsi:nil="true"/>
  </documentManagement>
</p:properties>
</file>

<file path=customXml/itemProps1.xml><?xml version="1.0" encoding="utf-8"?>
<ds:datastoreItem xmlns:ds="http://schemas.openxmlformats.org/officeDocument/2006/customXml" ds:itemID="{9EF541A1-221D-4CFA-AD64-F0DC7C4BF49D}"/>
</file>

<file path=customXml/itemProps2.xml><?xml version="1.0" encoding="utf-8"?>
<ds:datastoreItem xmlns:ds="http://schemas.openxmlformats.org/officeDocument/2006/customXml" ds:itemID="{83ED3813-5F4D-4E26-9C68-453F2B9C4C82}"/>
</file>

<file path=customXml/itemProps3.xml><?xml version="1.0" encoding="utf-8"?>
<ds:datastoreItem xmlns:ds="http://schemas.openxmlformats.org/officeDocument/2006/customXml" ds:itemID="{DD247C1F-5D66-4559-B27D-BAE702B19E2C}"/>
</file>

<file path=customXml/itemProps4.xml><?xml version="1.0" encoding="utf-8"?>
<ds:datastoreItem xmlns:ds="http://schemas.openxmlformats.org/officeDocument/2006/customXml" ds:itemID="{E5E644B3-9EF3-455E-AB3D-A79C932AEDB6}"/>
</file>

<file path=docProps/app.xml><?xml version="1.0" encoding="utf-8"?>
<Properties xmlns="http://schemas.openxmlformats.org/officeDocument/2006/extended-properties" xmlns:vt="http://schemas.openxmlformats.org/officeDocument/2006/docPropsVTypes">
  <TotalTime>26406</TotalTime>
  <Words>1148</Words>
  <Application>Microsoft Office PowerPoint</Application>
  <PresentationFormat>Widescreen</PresentationFormat>
  <Paragraphs>106</Paragraphs>
  <Slides>27</Slides>
  <Notes>6</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44" baseType="lpstr">
      <vt:lpstr>Arial</vt:lpstr>
      <vt:lpstr>Avenir Book</vt:lpstr>
      <vt:lpstr>Avenir Medium</vt:lpstr>
      <vt:lpstr>Calibri</vt:lpstr>
      <vt:lpstr>Myriad Web Pro</vt:lpstr>
      <vt:lpstr>Open Sans</vt:lpstr>
      <vt:lpstr>Proxima Nova</vt:lpstr>
      <vt:lpstr>ProximaNova</vt:lpstr>
      <vt:lpstr>system-ui</vt:lpstr>
      <vt:lpstr>Wingdings</vt:lpstr>
      <vt:lpstr>1_Office Theme</vt:lpstr>
      <vt:lpstr>6_Master</vt:lpstr>
      <vt:lpstr>3_NCIRD-2016-9b</vt:lpstr>
      <vt:lpstr>NCIRD-2016-9b</vt:lpstr>
      <vt:lpstr>7_Master</vt:lpstr>
      <vt:lpstr>Office Theme</vt:lpstr>
      <vt:lpstr>think-cell Slide</vt:lpstr>
      <vt:lpstr>Job Corps Center Physician Monthly Teleconference</vt:lpstr>
      <vt:lpstr>PowerPoint Presentation</vt:lpstr>
      <vt:lpstr>COVID-19 – hospitalizations increasing</vt:lpstr>
      <vt:lpstr>PowerPoint Presentation</vt:lpstr>
      <vt:lpstr>COVID-19 Vaccines now available and recommended</vt:lpstr>
      <vt:lpstr>COVID-19 Testing Supplies</vt:lpstr>
      <vt:lpstr>PowerPoint Presentation</vt:lpstr>
      <vt:lpstr>PowerPoint Presentation</vt:lpstr>
      <vt:lpstr>Oral phenylephrine ineffective</vt:lpstr>
      <vt:lpstr>PowerPoint Presentation</vt:lpstr>
      <vt:lpstr>Generic Vyvanse</vt:lpstr>
      <vt:lpstr>Generic Vyvanse</vt:lpstr>
      <vt:lpstr>Supplement warning</vt:lpstr>
      <vt:lpstr>PowerPoint Presentation</vt:lpstr>
      <vt:lpstr>Syndrome of the Month</vt:lpstr>
      <vt:lpstr>Klinefelter syndrome</vt:lpstr>
      <vt:lpstr>PowerPoint Presentation</vt:lpstr>
      <vt:lpstr>Klinefelter syndrome</vt:lpstr>
      <vt:lpstr>Klinefelter syndrome</vt:lpstr>
      <vt:lpstr>PowerPoint Presentation</vt:lpstr>
      <vt:lpstr>PowerPoint Presentation</vt:lpstr>
      <vt:lpstr>Klinefelter syndrome</vt:lpstr>
      <vt:lpstr>Klinefelter syndrome diagnosis</vt:lpstr>
      <vt:lpstr>Klinefelter syndrome treatment</vt:lpstr>
      <vt:lpstr>Paqui One Chip Challenge</vt:lpstr>
      <vt:lpstr>Open Forum</vt:lpstr>
      <vt:lpstr>                Job Corps Center Physician Monthly Teleconference  Next call: Wednesday, October 25th,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542</cp:revision>
  <dcterms:created xsi:type="dcterms:W3CDTF">2021-01-27T15:35:33Z</dcterms:created>
  <dcterms:modified xsi:type="dcterms:W3CDTF">2024-02-28T19:18:36Z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fff12a1b-06d9-40ec-a0c2-3de4ab5d4389</vt:lpwstr>
  </property>
</Properties>
</file>