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diagrams/drawing2.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34"/>
  </p:notesMasterIdLst>
  <p:sldIdLst>
    <p:sldId id="256" r:id="rId2"/>
    <p:sldId id="257" r:id="rId3"/>
    <p:sldId id="258" r:id="rId4"/>
    <p:sldId id="310" r:id="rId5"/>
    <p:sldId id="312" r:id="rId6"/>
    <p:sldId id="267" r:id="rId7"/>
    <p:sldId id="270" r:id="rId8"/>
    <p:sldId id="290" r:id="rId9"/>
    <p:sldId id="260" r:id="rId10"/>
    <p:sldId id="268" r:id="rId11"/>
    <p:sldId id="302" r:id="rId12"/>
    <p:sldId id="301" r:id="rId13"/>
    <p:sldId id="303" r:id="rId14"/>
    <p:sldId id="313" r:id="rId15"/>
    <p:sldId id="305" r:id="rId16"/>
    <p:sldId id="307" r:id="rId17"/>
    <p:sldId id="309" r:id="rId18"/>
    <p:sldId id="314" r:id="rId19"/>
    <p:sldId id="292" r:id="rId20"/>
    <p:sldId id="297" r:id="rId21"/>
    <p:sldId id="274" r:id="rId22"/>
    <p:sldId id="291" r:id="rId23"/>
    <p:sldId id="298" r:id="rId24"/>
    <p:sldId id="279" r:id="rId25"/>
    <p:sldId id="280" r:id="rId26"/>
    <p:sldId id="282" r:id="rId27"/>
    <p:sldId id="286" r:id="rId28"/>
    <p:sldId id="287" r:id="rId29"/>
    <p:sldId id="288" r:id="rId30"/>
    <p:sldId id="295" r:id="rId31"/>
    <p:sldId id="296"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58383"/>
  </p:normalViewPr>
  <p:slideViewPr>
    <p:cSldViewPr snapToGrid="0">
      <p:cViewPr varScale="1">
        <p:scale>
          <a:sx n="65" d="100"/>
          <a:sy n="65" d="100"/>
        </p:scale>
        <p:origin x="249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7B470-4BFC-48A5-B1C7-220A608B6B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3159D0-A300-484A-942E-07DEB8961236}">
      <dgm:prSet/>
      <dgm:spPr/>
      <dgm:t>
        <a:bodyPr/>
        <a:lstStyle/>
        <a:p>
          <a:r>
            <a:rPr lang="en-US"/>
            <a:t>Keep in mind that the confidentiality of health-related information must be maintained when the information is being transmitted orally. This means that you must be sure that all such discussions take place in private locations where unauthorized persons cannot overhear the conversation, either voluntarily or involuntarily. </a:t>
          </a:r>
        </a:p>
      </dgm:t>
    </dgm:pt>
    <dgm:pt modelId="{5CF8CECE-278F-4C33-9385-F0C298CFBDD8}" type="parTrans" cxnId="{A1DA770E-6531-402D-A57B-FA0CF6063ED2}">
      <dgm:prSet/>
      <dgm:spPr/>
      <dgm:t>
        <a:bodyPr/>
        <a:lstStyle/>
        <a:p>
          <a:endParaRPr lang="en-US"/>
        </a:p>
      </dgm:t>
    </dgm:pt>
    <dgm:pt modelId="{4C421230-1AD5-4A25-9125-81B9EA5F8EB1}" type="sibTrans" cxnId="{A1DA770E-6531-402D-A57B-FA0CF6063ED2}">
      <dgm:prSet/>
      <dgm:spPr/>
      <dgm:t>
        <a:bodyPr/>
        <a:lstStyle/>
        <a:p>
          <a:endParaRPr lang="en-US"/>
        </a:p>
      </dgm:t>
    </dgm:pt>
    <dgm:pt modelId="{8C499F3D-F749-45E6-A567-00228C78D87E}">
      <dgm:prSet/>
      <dgm:spPr/>
      <dgm:t>
        <a:bodyPr/>
        <a:lstStyle/>
        <a:p>
          <a:r>
            <a:rPr lang="en-US"/>
            <a:t>HIPAA does not block the communication of information on a “need to know” basis on center</a:t>
          </a:r>
        </a:p>
      </dgm:t>
    </dgm:pt>
    <dgm:pt modelId="{3E8248D6-81DA-4D3D-8136-83B3A5F29E3C}" type="parTrans" cxnId="{6596EDB6-F863-4543-A4F7-B87DFA34E0A5}">
      <dgm:prSet/>
      <dgm:spPr/>
      <dgm:t>
        <a:bodyPr/>
        <a:lstStyle/>
        <a:p>
          <a:endParaRPr lang="en-US"/>
        </a:p>
      </dgm:t>
    </dgm:pt>
    <dgm:pt modelId="{0FC919BD-D7FA-4E71-8E22-0BDB10E87258}" type="sibTrans" cxnId="{6596EDB6-F863-4543-A4F7-B87DFA34E0A5}">
      <dgm:prSet/>
      <dgm:spPr/>
      <dgm:t>
        <a:bodyPr/>
        <a:lstStyle/>
        <a:p>
          <a:endParaRPr lang="en-US"/>
        </a:p>
      </dgm:t>
    </dgm:pt>
    <dgm:pt modelId="{E9E39112-A8B7-4F11-9125-9BAFADB1C77A}">
      <dgm:prSet/>
      <dgm:spPr/>
      <dgm:t>
        <a:bodyPr/>
        <a:lstStyle/>
        <a:p>
          <a:r>
            <a:rPr lang="en-US"/>
            <a:t>Information must be shared for the safety and security of students or staff and to protect centers from liability</a:t>
          </a:r>
        </a:p>
      </dgm:t>
    </dgm:pt>
    <dgm:pt modelId="{DCC42600-AEE6-405E-A69D-F12E27D87060}" type="parTrans" cxnId="{25716147-7A2A-45C4-9780-07287CC3BE94}">
      <dgm:prSet/>
      <dgm:spPr/>
      <dgm:t>
        <a:bodyPr/>
        <a:lstStyle/>
        <a:p>
          <a:endParaRPr lang="en-US"/>
        </a:p>
      </dgm:t>
    </dgm:pt>
    <dgm:pt modelId="{EF917128-5E0C-4CAE-A522-EE2BE1415E71}" type="sibTrans" cxnId="{25716147-7A2A-45C4-9780-07287CC3BE94}">
      <dgm:prSet/>
      <dgm:spPr/>
      <dgm:t>
        <a:bodyPr/>
        <a:lstStyle/>
        <a:p>
          <a:endParaRPr lang="en-US"/>
        </a:p>
      </dgm:t>
    </dgm:pt>
    <dgm:pt modelId="{0C5F15E6-0C29-4636-B000-187DA692BF5F}">
      <dgm:prSet/>
      <dgm:spPr/>
      <dgm:t>
        <a:bodyPr/>
        <a:lstStyle/>
        <a:p>
          <a:r>
            <a:rPr lang="en-US"/>
            <a:t>Adhere to the “minimum necessary” standard for use and disclosure of student health information. Ask yourself, “What if my information was being discussed like this?”</a:t>
          </a:r>
        </a:p>
      </dgm:t>
    </dgm:pt>
    <dgm:pt modelId="{A381990E-341F-4AE2-A9CE-E1BC43DEDD4F}" type="sibTrans" cxnId="{ADE69EB6-2F38-4F96-8A47-C7169F6E2CFC}">
      <dgm:prSet/>
      <dgm:spPr/>
      <dgm:t>
        <a:bodyPr/>
        <a:lstStyle/>
        <a:p>
          <a:endParaRPr lang="en-US"/>
        </a:p>
      </dgm:t>
    </dgm:pt>
    <dgm:pt modelId="{90DD705E-128E-4D7F-88C8-89C92AE43657}" type="parTrans" cxnId="{ADE69EB6-2F38-4F96-8A47-C7169F6E2CFC}">
      <dgm:prSet/>
      <dgm:spPr/>
      <dgm:t>
        <a:bodyPr/>
        <a:lstStyle/>
        <a:p>
          <a:endParaRPr lang="en-US"/>
        </a:p>
      </dgm:t>
    </dgm:pt>
    <dgm:pt modelId="{ADD04A13-921A-6540-92D9-6C35E348DDE8}" type="pres">
      <dgm:prSet presAssocID="{0687B470-4BFC-48A5-B1C7-220A608B6B10}" presName="vert0" presStyleCnt="0">
        <dgm:presLayoutVars>
          <dgm:dir/>
          <dgm:animOne val="branch"/>
          <dgm:animLvl val="lvl"/>
        </dgm:presLayoutVars>
      </dgm:prSet>
      <dgm:spPr/>
    </dgm:pt>
    <dgm:pt modelId="{DBBAB11E-0059-9F40-A3E4-C273AB30B1EC}" type="pres">
      <dgm:prSet presAssocID="{973159D0-A300-484A-942E-07DEB8961236}" presName="thickLine" presStyleLbl="alignNode1" presStyleIdx="0" presStyleCnt="4"/>
      <dgm:spPr/>
    </dgm:pt>
    <dgm:pt modelId="{2E0018E2-DEB7-2345-83E3-1B738EDBC0D1}" type="pres">
      <dgm:prSet presAssocID="{973159D0-A300-484A-942E-07DEB8961236}" presName="horz1" presStyleCnt="0"/>
      <dgm:spPr/>
    </dgm:pt>
    <dgm:pt modelId="{91EEB3E1-0787-CA47-929D-68F7BA59EAE1}" type="pres">
      <dgm:prSet presAssocID="{973159D0-A300-484A-942E-07DEB8961236}" presName="tx1" presStyleLbl="revTx" presStyleIdx="0" presStyleCnt="4"/>
      <dgm:spPr/>
    </dgm:pt>
    <dgm:pt modelId="{F3E41AFB-79B0-6E43-B0D6-CE1E417ADD61}" type="pres">
      <dgm:prSet presAssocID="{973159D0-A300-484A-942E-07DEB8961236}" presName="vert1" presStyleCnt="0"/>
      <dgm:spPr/>
    </dgm:pt>
    <dgm:pt modelId="{590FF17A-0628-F54A-971F-A0C57EB496CF}" type="pres">
      <dgm:prSet presAssocID="{0C5F15E6-0C29-4636-B000-187DA692BF5F}" presName="thickLine" presStyleLbl="alignNode1" presStyleIdx="1" presStyleCnt="4"/>
      <dgm:spPr/>
    </dgm:pt>
    <dgm:pt modelId="{DA329102-FA34-3049-85C7-6D8503118780}" type="pres">
      <dgm:prSet presAssocID="{0C5F15E6-0C29-4636-B000-187DA692BF5F}" presName="horz1" presStyleCnt="0"/>
      <dgm:spPr/>
    </dgm:pt>
    <dgm:pt modelId="{90927FA4-279F-F24B-B3C3-ED4F4654C753}" type="pres">
      <dgm:prSet presAssocID="{0C5F15E6-0C29-4636-B000-187DA692BF5F}" presName="tx1" presStyleLbl="revTx" presStyleIdx="1" presStyleCnt="4"/>
      <dgm:spPr/>
    </dgm:pt>
    <dgm:pt modelId="{32920941-D0E0-724D-9759-9E79EBC42A70}" type="pres">
      <dgm:prSet presAssocID="{0C5F15E6-0C29-4636-B000-187DA692BF5F}" presName="vert1" presStyleCnt="0"/>
      <dgm:spPr/>
    </dgm:pt>
    <dgm:pt modelId="{D0CE56CC-C452-EA4F-B434-C2DC72FD7F9F}" type="pres">
      <dgm:prSet presAssocID="{8C499F3D-F749-45E6-A567-00228C78D87E}" presName="thickLine" presStyleLbl="alignNode1" presStyleIdx="2" presStyleCnt="4"/>
      <dgm:spPr/>
    </dgm:pt>
    <dgm:pt modelId="{F18F4969-0CCD-6F4A-B124-D8224626FF6A}" type="pres">
      <dgm:prSet presAssocID="{8C499F3D-F749-45E6-A567-00228C78D87E}" presName="horz1" presStyleCnt="0"/>
      <dgm:spPr/>
    </dgm:pt>
    <dgm:pt modelId="{47B4EA80-1854-404F-AADC-8F072CBC31C1}" type="pres">
      <dgm:prSet presAssocID="{8C499F3D-F749-45E6-A567-00228C78D87E}" presName="tx1" presStyleLbl="revTx" presStyleIdx="2" presStyleCnt="4"/>
      <dgm:spPr/>
    </dgm:pt>
    <dgm:pt modelId="{18B9FE57-F6C4-EE4E-B42B-DB19D92C0748}" type="pres">
      <dgm:prSet presAssocID="{8C499F3D-F749-45E6-A567-00228C78D87E}" presName="vert1" presStyleCnt="0"/>
      <dgm:spPr/>
    </dgm:pt>
    <dgm:pt modelId="{E491384A-0EDD-704C-90F1-EBE6695F6824}" type="pres">
      <dgm:prSet presAssocID="{E9E39112-A8B7-4F11-9125-9BAFADB1C77A}" presName="thickLine" presStyleLbl="alignNode1" presStyleIdx="3" presStyleCnt="4"/>
      <dgm:spPr/>
    </dgm:pt>
    <dgm:pt modelId="{E3EB1D0F-AD24-2149-8894-63EEF52D46D6}" type="pres">
      <dgm:prSet presAssocID="{E9E39112-A8B7-4F11-9125-9BAFADB1C77A}" presName="horz1" presStyleCnt="0"/>
      <dgm:spPr/>
    </dgm:pt>
    <dgm:pt modelId="{E68269A9-91EB-2143-B53F-9FD46F47AC93}" type="pres">
      <dgm:prSet presAssocID="{E9E39112-A8B7-4F11-9125-9BAFADB1C77A}" presName="tx1" presStyleLbl="revTx" presStyleIdx="3" presStyleCnt="4"/>
      <dgm:spPr/>
    </dgm:pt>
    <dgm:pt modelId="{8175B2E5-7086-4640-B867-E9E498DB40F3}" type="pres">
      <dgm:prSet presAssocID="{E9E39112-A8B7-4F11-9125-9BAFADB1C77A}" presName="vert1" presStyleCnt="0"/>
      <dgm:spPr/>
    </dgm:pt>
  </dgm:ptLst>
  <dgm:cxnLst>
    <dgm:cxn modelId="{A1DA770E-6531-402D-A57B-FA0CF6063ED2}" srcId="{0687B470-4BFC-48A5-B1C7-220A608B6B10}" destId="{973159D0-A300-484A-942E-07DEB8961236}" srcOrd="0" destOrd="0" parTransId="{5CF8CECE-278F-4C33-9385-F0C298CFBDD8}" sibTransId="{4C421230-1AD5-4A25-9125-81B9EA5F8EB1}"/>
    <dgm:cxn modelId="{0AF4D127-5DBD-DF40-81A7-864F94B2A063}" type="presOf" srcId="{E9E39112-A8B7-4F11-9125-9BAFADB1C77A}" destId="{E68269A9-91EB-2143-B53F-9FD46F47AC93}" srcOrd="0" destOrd="0" presId="urn:microsoft.com/office/officeart/2008/layout/LinedList"/>
    <dgm:cxn modelId="{6E5B0333-E8EB-9146-95CF-444D63AA3C0C}" type="presOf" srcId="{0C5F15E6-0C29-4636-B000-187DA692BF5F}" destId="{90927FA4-279F-F24B-B3C3-ED4F4654C753}" srcOrd="0" destOrd="0" presId="urn:microsoft.com/office/officeart/2008/layout/LinedList"/>
    <dgm:cxn modelId="{25716147-7A2A-45C4-9780-07287CC3BE94}" srcId="{0687B470-4BFC-48A5-B1C7-220A608B6B10}" destId="{E9E39112-A8B7-4F11-9125-9BAFADB1C77A}" srcOrd="3" destOrd="0" parTransId="{DCC42600-AEE6-405E-A69D-F12E27D87060}" sibTransId="{EF917128-5E0C-4CAE-A522-EE2BE1415E71}"/>
    <dgm:cxn modelId="{E0424D63-E8A3-8F4D-85CB-15887FDCFF42}" type="presOf" srcId="{973159D0-A300-484A-942E-07DEB8961236}" destId="{91EEB3E1-0787-CA47-929D-68F7BA59EAE1}" srcOrd="0" destOrd="0" presId="urn:microsoft.com/office/officeart/2008/layout/LinedList"/>
    <dgm:cxn modelId="{BEC41E9E-9750-7248-9900-1CC83D87A506}" type="presOf" srcId="{8C499F3D-F749-45E6-A567-00228C78D87E}" destId="{47B4EA80-1854-404F-AADC-8F072CBC31C1}" srcOrd="0" destOrd="0" presId="urn:microsoft.com/office/officeart/2008/layout/LinedList"/>
    <dgm:cxn modelId="{ADE69EB6-2F38-4F96-8A47-C7169F6E2CFC}" srcId="{0687B470-4BFC-48A5-B1C7-220A608B6B10}" destId="{0C5F15E6-0C29-4636-B000-187DA692BF5F}" srcOrd="1" destOrd="0" parTransId="{90DD705E-128E-4D7F-88C8-89C92AE43657}" sibTransId="{A381990E-341F-4AE2-A9CE-E1BC43DEDD4F}"/>
    <dgm:cxn modelId="{6596EDB6-F863-4543-A4F7-B87DFA34E0A5}" srcId="{0687B470-4BFC-48A5-B1C7-220A608B6B10}" destId="{8C499F3D-F749-45E6-A567-00228C78D87E}" srcOrd="2" destOrd="0" parTransId="{3E8248D6-81DA-4D3D-8136-83B3A5F29E3C}" sibTransId="{0FC919BD-D7FA-4E71-8E22-0BDB10E87258}"/>
    <dgm:cxn modelId="{909CF4E8-89FC-7F4F-98A2-7A92FEEA0124}" type="presOf" srcId="{0687B470-4BFC-48A5-B1C7-220A608B6B10}" destId="{ADD04A13-921A-6540-92D9-6C35E348DDE8}" srcOrd="0" destOrd="0" presId="urn:microsoft.com/office/officeart/2008/layout/LinedList"/>
    <dgm:cxn modelId="{F4AE71AD-F652-8141-9D0D-04EB20D80DAB}" type="presParOf" srcId="{ADD04A13-921A-6540-92D9-6C35E348DDE8}" destId="{DBBAB11E-0059-9F40-A3E4-C273AB30B1EC}" srcOrd="0" destOrd="0" presId="urn:microsoft.com/office/officeart/2008/layout/LinedList"/>
    <dgm:cxn modelId="{DC0D6B64-9901-E342-83C6-E4D7BA0CA9BA}" type="presParOf" srcId="{ADD04A13-921A-6540-92D9-6C35E348DDE8}" destId="{2E0018E2-DEB7-2345-83E3-1B738EDBC0D1}" srcOrd="1" destOrd="0" presId="urn:microsoft.com/office/officeart/2008/layout/LinedList"/>
    <dgm:cxn modelId="{4BBC0AD0-A95A-374A-A657-D267388EFD43}" type="presParOf" srcId="{2E0018E2-DEB7-2345-83E3-1B738EDBC0D1}" destId="{91EEB3E1-0787-CA47-929D-68F7BA59EAE1}" srcOrd="0" destOrd="0" presId="urn:microsoft.com/office/officeart/2008/layout/LinedList"/>
    <dgm:cxn modelId="{77C859E0-186A-4C4C-8A33-30240C804B48}" type="presParOf" srcId="{2E0018E2-DEB7-2345-83E3-1B738EDBC0D1}" destId="{F3E41AFB-79B0-6E43-B0D6-CE1E417ADD61}" srcOrd="1" destOrd="0" presId="urn:microsoft.com/office/officeart/2008/layout/LinedList"/>
    <dgm:cxn modelId="{BCC6E2D2-6B7A-2D45-B062-53EA5977321E}" type="presParOf" srcId="{ADD04A13-921A-6540-92D9-6C35E348DDE8}" destId="{590FF17A-0628-F54A-971F-A0C57EB496CF}" srcOrd="2" destOrd="0" presId="urn:microsoft.com/office/officeart/2008/layout/LinedList"/>
    <dgm:cxn modelId="{D31CAE78-262A-B84C-815D-D901BD5EDFDA}" type="presParOf" srcId="{ADD04A13-921A-6540-92D9-6C35E348DDE8}" destId="{DA329102-FA34-3049-85C7-6D8503118780}" srcOrd="3" destOrd="0" presId="urn:microsoft.com/office/officeart/2008/layout/LinedList"/>
    <dgm:cxn modelId="{734AA504-D339-1443-8598-AFD2DF25F53C}" type="presParOf" srcId="{DA329102-FA34-3049-85C7-6D8503118780}" destId="{90927FA4-279F-F24B-B3C3-ED4F4654C753}" srcOrd="0" destOrd="0" presId="urn:microsoft.com/office/officeart/2008/layout/LinedList"/>
    <dgm:cxn modelId="{7390A12F-A83B-C64C-9DB5-A55613F53C70}" type="presParOf" srcId="{DA329102-FA34-3049-85C7-6D8503118780}" destId="{32920941-D0E0-724D-9759-9E79EBC42A70}" srcOrd="1" destOrd="0" presId="urn:microsoft.com/office/officeart/2008/layout/LinedList"/>
    <dgm:cxn modelId="{DB75C4F8-57E7-BE45-822C-A286115D4D07}" type="presParOf" srcId="{ADD04A13-921A-6540-92D9-6C35E348DDE8}" destId="{D0CE56CC-C452-EA4F-B434-C2DC72FD7F9F}" srcOrd="4" destOrd="0" presId="urn:microsoft.com/office/officeart/2008/layout/LinedList"/>
    <dgm:cxn modelId="{E2407938-41FD-0040-836B-B30C54C30563}" type="presParOf" srcId="{ADD04A13-921A-6540-92D9-6C35E348DDE8}" destId="{F18F4969-0CCD-6F4A-B124-D8224626FF6A}" srcOrd="5" destOrd="0" presId="urn:microsoft.com/office/officeart/2008/layout/LinedList"/>
    <dgm:cxn modelId="{0E3BA008-781B-6A40-B754-001456576EB9}" type="presParOf" srcId="{F18F4969-0CCD-6F4A-B124-D8224626FF6A}" destId="{47B4EA80-1854-404F-AADC-8F072CBC31C1}" srcOrd="0" destOrd="0" presId="urn:microsoft.com/office/officeart/2008/layout/LinedList"/>
    <dgm:cxn modelId="{502A7031-9F88-2D43-9A59-21E3F77F8B1F}" type="presParOf" srcId="{F18F4969-0CCD-6F4A-B124-D8224626FF6A}" destId="{18B9FE57-F6C4-EE4E-B42B-DB19D92C0748}" srcOrd="1" destOrd="0" presId="urn:microsoft.com/office/officeart/2008/layout/LinedList"/>
    <dgm:cxn modelId="{21D9AF19-81D6-554D-82F7-89620EE6B896}" type="presParOf" srcId="{ADD04A13-921A-6540-92D9-6C35E348DDE8}" destId="{E491384A-0EDD-704C-90F1-EBE6695F6824}" srcOrd="6" destOrd="0" presId="urn:microsoft.com/office/officeart/2008/layout/LinedList"/>
    <dgm:cxn modelId="{DDF12BAC-CE2D-984B-80CE-354B1D3EB4DF}" type="presParOf" srcId="{ADD04A13-921A-6540-92D9-6C35E348DDE8}" destId="{E3EB1D0F-AD24-2149-8894-63EEF52D46D6}" srcOrd="7" destOrd="0" presId="urn:microsoft.com/office/officeart/2008/layout/LinedList"/>
    <dgm:cxn modelId="{6BC05044-5363-CA42-A5ED-E02DFCA780EF}" type="presParOf" srcId="{E3EB1D0F-AD24-2149-8894-63EEF52D46D6}" destId="{E68269A9-91EB-2143-B53F-9FD46F47AC93}" srcOrd="0" destOrd="0" presId="urn:microsoft.com/office/officeart/2008/layout/LinedList"/>
    <dgm:cxn modelId="{2317C39B-01B4-2348-BDBD-239F387CF3CE}" type="presParOf" srcId="{E3EB1D0F-AD24-2149-8894-63EEF52D46D6}" destId="{8175B2E5-7086-4640-B867-E9E498DB40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E074D-E9EF-4455-8975-94B2A83A5133}" type="doc">
      <dgm:prSet loTypeId="urn:microsoft.com/office/officeart/2005/8/layout/process4" loCatId="process" qsTypeId="urn:microsoft.com/office/officeart/2005/8/quickstyle/simple1" qsCatId="simple" csTypeId="urn:microsoft.com/office/officeart/2005/8/colors/colorful1#1" csCatId="colorful"/>
      <dgm:spPr/>
      <dgm:t>
        <a:bodyPr/>
        <a:lstStyle/>
        <a:p>
          <a:endParaRPr lang="en-US"/>
        </a:p>
      </dgm:t>
    </dgm:pt>
    <dgm:pt modelId="{8468568B-AAB4-413D-A1B9-52106CC43DDC}">
      <dgm:prSet/>
      <dgm:spPr/>
      <dgm:t>
        <a:bodyPr/>
        <a:lstStyle/>
        <a:p>
          <a:r>
            <a:rPr lang="en-US"/>
            <a:t>Shawn, a Job Corps student, is waiting in line in the cafeteria. He overhears two staff members (center nurse &amp; counselor) talking about placing a student named Mike on medical leave for a doctor’s appointment, medical tests, and a refill on medication.</a:t>
          </a:r>
        </a:p>
      </dgm:t>
    </dgm:pt>
    <dgm:pt modelId="{BDFD04CF-4C3C-483F-B223-DA9993D22094}" type="parTrans" cxnId="{733DA9F2-C1C6-4756-BE6F-7696296CFA1E}">
      <dgm:prSet/>
      <dgm:spPr/>
      <dgm:t>
        <a:bodyPr/>
        <a:lstStyle/>
        <a:p>
          <a:endParaRPr lang="en-US"/>
        </a:p>
      </dgm:t>
    </dgm:pt>
    <dgm:pt modelId="{14E8DA9A-4281-4B0D-8402-ECE03A310B52}" type="sibTrans" cxnId="{733DA9F2-C1C6-4756-BE6F-7696296CFA1E}">
      <dgm:prSet/>
      <dgm:spPr/>
      <dgm:t>
        <a:bodyPr/>
        <a:lstStyle/>
        <a:p>
          <a:endParaRPr lang="en-US"/>
        </a:p>
      </dgm:t>
    </dgm:pt>
    <dgm:pt modelId="{603C0C60-BA4D-488F-A363-974D57F89FFF}">
      <dgm:prSet/>
      <dgm:spPr/>
      <dgm:t>
        <a:bodyPr/>
        <a:lstStyle/>
        <a:p>
          <a:r>
            <a:rPr lang="en-US"/>
            <a:t>The next day Mike comes to your office and asks how everyone knows about his doctor’s appointment and his leave to go home. </a:t>
          </a:r>
        </a:p>
      </dgm:t>
    </dgm:pt>
    <dgm:pt modelId="{FD74CC65-0CB5-4BEE-83FF-3AA7C1679690}" type="parTrans" cxnId="{465E1DA0-BF72-4B15-831B-FEFE61AFC97B}">
      <dgm:prSet/>
      <dgm:spPr/>
      <dgm:t>
        <a:bodyPr/>
        <a:lstStyle/>
        <a:p>
          <a:endParaRPr lang="en-US"/>
        </a:p>
      </dgm:t>
    </dgm:pt>
    <dgm:pt modelId="{510013D4-C309-4EE0-9275-0D9D72EF1228}" type="sibTrans" cxnId="{465E1DA0-BF72-4B15-831B-FEFE61AFC97B}">
      <dgm:prSet/>
      <dgm:spPr/>
      <dgm:t>
        <a:bodyPr/>
        <a:lstStyle/>
        <a:p>
          <a:endParaRPr lang="en-US"/>
        </a:p>
      </dgm:t>
    </dgm:pt>
    <dgm:pt modelId="{DDFC2C6F-E414-4501-85D7-9D2F9B4EEA84}">
      <dgm:prSet/>
      <dgm:spPr/>
      <dgm:t>
        <a:bodyPr/>
        <a:lstStyle/>
        <a:p>
          <a:r>
            <a:rPr lang="en-US"/>
            <a:t>Is this an appropriate place for the nurse and counselor to discuss a student leave?</a:t>
          </a:r>
        </a:p>
      </dgm:t>
    </dgm:pt>
    <dgm:pt modelId="{2675FC36-3186-49E1-BC33-0408F31A7950}" type="parTrans" cxnId="{8DA607CC-8023-457B-989D-BEA139121B98}">
      <dgm:prSet/>
      <dgm:spPr/>
      <dgm:t>
        <a:bodyPr/>
        <a:lstStyle/>
        <a:p>
          <a:endParaRPr lang="en-US"/>
        </a:p>
      </dgm:t>
    </dgm:pt>
    <dgm:pt modelId="{A3AAEB10-1613-4D45-919A-3663332335DB}" type="sibTrans" cxnId="{8DA607CC-8023-457B-989D-BEA139121B98}">
      <dgm:prSet/>
      <dgm:spPr/>
      <dgm:t>
        <a:bodyPr/>
        <a:lstStyle/>
        <a:p>
          <a:endParaRPr lang="en-US"/>
        </a:p>
      </dgm:t>
    </dgm:pt>
    <dgm:pt modelId="{426C5BC2-6894-48B4-9E25-D5631234EA5F}">
      <dgm:prSet/>
      <dgm:spPr/>
      <dgm:t>
        <a:bodyPr/>
        <a:lstStyle/>
        <a:p>
          <a:r>
            <a:rPr lang="en-US"/>
            <a:t>Who should the student be referred to hear his complaint?</a:t>
          </a:r>
        </a:p>
      </dgm:t>
    </dgm:pt>
    <dgm:pt modelId="{33F9A2BF-418E-4DE7-B5F0-CF978F315253}" type="parTrans" cxnId="{084786A5-173A-4967-B1CC-1C922ABC075D}">
      <dgm:prSet/>
      <dgm:spPr/>
      <dgm:t>
        <a:bodyPr/>
        <a:lstStyle/>
        <a:p>
          <a:endParaRPr lang="en-US"/>
        </a:p>
      </dgm:t>
    </dgm:pt>
    <dgm:pt modelId="{9688E652-0885-4AD3-8FE9-1AA208AAB530}" type="sibTrans" cxnId="{084786A5-173A-4967-B1CC-1C922ABC075D}">
      <dgm:prSet/>
      <dgm:spPr/>
      <dgm:t>
        <a:bodyPr/>
        <a:lstStyle/>
        <a:p>
          <a:endParaRPr lang="en-US"/>
        </a:p>
      </dgm:t>
    </dgm:pt>
    <dgm:pt modelId="{FEDE39BD-7605-2645-9214-0BED2FDB3B60}" type="pres">
      <dgm:prSet presAssocID="{E7CE074D-E9EF-4455-8975-94B2A83A5133}" presName="Name0" presStyleCnt="0">
        <dgm:presLayoutVars>
          <dgm:dir/>
          <dgm:animLvl val="lvl"/>
          <dgm:resizeHandles val="exact"/>
        </dgm:presLayoutVars>
      </dgm:prSet>
      <dgm:spPr/>
    </dgm:pt>
    <dgm:pt modelId="{57245F36-3146-9047-B8BD-9D90E46EE6B4}" type="pres">
      <dgm:prSet presAssocID="{603C0C60-BA4D-488F-A363-974D57F89FFF}" presName="boxAndChildren" presStyleCnt="0"/>
      <dgm:spPr/>
    </dgm:pt>
    <dgm:pt modelId="{64CE104E-02E8-194D-B54F-9D07E8481F4E}" type="pres">
      <dgm:prSet presAssocID="{603C0C60-BA4D-488F-A363-974D57F89FFF}" presName="parentTextBox" presStyleLbl="node1" presStyleIdx="0" presStyleCnt="2"/>
      <dgm:spPr/>
    </dgm:pt>
    <dgm:pt modelId="{5F7425A0-6919-A141-9CA6-7909B66F072E}" type="pres">
      <dgm:prSet presAssocID="{603C0C60-BA4D-488F-A363-974D57F89FFF}" presName="entireBox" presStyleLbl="node1" presStyleIdx="0" presStyleCnt="2"/>
      <dgm:spPr/>
    </dgm:pt>
    <dgm:pt modelId="{DA7C1CBF-7626-6941-B4D1-2BD0BD1B9D2F}" type="pres">
      <dgm:prSet presAssocID="{603C0C60-BA4D-488F-A363-974D57F89FFF}" presName="descendantBox" presStyleCnt="0"/>
      <dgm:spPr/>
    </dgm:pt>
    <dgm:pt modelId="{2E529857-BE27-5F48-B26D-FF9C5B856EDC}" type="pres">
      <dgm:prSet presAssocID="{DDFC2C6F-E414-4501-85D7-9D2F9B4EEA84}" presName="childTextBox" presStyleLbl="fgAccFollowNode1" presStyleIdx="0" presStyleCnt="2">
        <dgm:presLayoutVars>
          <dgm:bulletEnabled val="1"/>
        </dgm:presLayoutVars>
      </dgm:prSet>
      <dgm:spPr/>
    </dgm:pt>
    <dgm:pt modelId="{050EBE00-26AF-B846-B6CB-84B20302EA31}" type="pres">
      <dgm:prSet presAssocID="{426C5BC2-6894-48B4-9E25-D5631234EA5F}" presName="childTextBox" presStyleLbl="fgAccFollowNode1" presStyleIdx="1" presStyleCnt="2">
        <dgm:presLayoutVars>
          <dgm:bulletEnabled val="1"/>
        </dgm:presLayoutVars>
      </dgm:prSet>
      <dgm:spPr/>
    </dgm:pt>
    <dgm:pt modelId="{F66151B8-E899-4B4B-BB6A-50939AF23F12}" type="pres">
      <dgm:prSet presAssocID="{14E8DA9A-4281-4B0D-8402-ECE03A310B52}" presName="sp" presStyleCnt="0"/>
      <dgm:spPr/>
    </dgm:pt>
    <dgm:pt modelId="{59A85276-ECA2-E447-BB66-B787BB868A9C}" type="pres">
      <dgm:prSet presAssocID="{8468568B-AAB4-413D-A1B9-52106CC43DDC}" presName="arrowAndChildren" presStyleCnt="0"/>
      <dgm:spPr/>
    </dgm:pt>
    <dgm:pt modelId="{4F07982B-3B33-3241-82A4-F781A6B6DF04}" type="pres">
      <dgm:prSet presAssocID="{8468568B-AAB4-413D-A1B9-52106CC43DDC}" presName="parentTextArrow" presStyleLbl="node1" presStyleIdx="1" presStyleCnt="2"/>
      <dgm:spPr/>
    </dgm:pt>
  </dgm:ptLst>
  <dgm:cxnLst>
    <dgm:cxn modelId="{7460F42C-D51B-1D41-9D68-E849F7E05DFA}" type="presOf" srcId="{DDFC2C6F-E414-4501-85D7-9D2F9B4EEA84}" destId="{2E529857-BE27-5F48-B26D-FF9C5B856EDC}" srcOrd="0" destOrd="0" presId="urn:microsoft.com/office/officeart/2005/8/layout/process4"/>
    <dgm:cxn modelId="{43FF2B60-3796-E74B-BB9B-12BBBA416A79}" type="presOf" srcId="{603C0C60-BA4D-488F-A363-974D57F89FFF}" destId="{5F7425A0-6919-A141-9CA6-7909B66F072E}" srcOrd="1" destOrd="0" presId="urn:microsoft.com/office/officeart/2005/8/layout/process4"/>
    <dgm:cxn modelId="{CCB11B97-5EC1-C542-AAA1-F04B514B93E9}" type="presOf" srcId="{8468568B-AAB4-413D-A1B9-52106CC43DDC}" destId="{4F07982B-3B33-3241-82A4-F781A6B6DF04}" srcOrd="0" destOrd="0" presId="urn:microsoft.com/office/officeart/2005/8/layout/process4"/>
    <dgm:cxn modelId="{465E1DA0-BF72-4B15-831B-FEFE61AFC97B}" srcId="{E7CE074D-E9EF-4455-8975-94B2A83A5133}" destId="{603C0C60-BA4D-488F-A363-974D57F89FFF}" srcOrd="1" destOrd="0" parTransId="{FD74CC65-0CB5-4BEE-83FF-3AA7C1679690}" sibTransId="{510013D4-C309-4EE0-9275-0D9D72EF1228}"/>
    <dgm:cxn modelId="{084786A5-173A-4967-B1CC-1C922ABC075D}" srcId="{603C0C60-BA4D-488F-A363-974D57F89FFF}" destId="{426C5BC2-6894-48B4-9E25-D5631234EA5F}" srcOrd="1" destOrd="0" parTransId="{33F9A2BF-418E-4DE7-B5F0-CF978F315253}" sibTransId="{9688E652-0885-4AD3-8FE9-1AA208AAB530}"/>
    <dgm:cxn modelId="{EFBD1EC6-C8AD-444E-BDCD-208EDBC54DFA}" type="presOf" srcId="{603C0C60-BA4D-488F-A363-974D57F89FFF}" destId="{64CE104E-02E8-194D-B54F-9D07E8481F4E}" srcOrd="0" destOrd="0" presId="urn:microsoft.com/office/officeart/2005/8/layout/process4"/>
    <dgm:cxn modelId="{8DA607CC-8023-457B-989D-BEA139121B98}" srcId="{603C0C60-BA4D-488F-A363-974D57F89FFF}" destId="{DDFC2C6F-E414-4501-85D7-9D2F9B4EEA84}" srcOrd="0" destOrd="0" parTransId="{2675FC36-3186-49E1-BC33-0408F31A7950}" sibTransId="{A3AAEB10-1613-4D45-919A-3663332335DB}"/>
    <dgm:cxn modelId="{7F8A50DD-1574-7943-ADD7-C60853EDF2A0}" type="presOf" srcId="{E7CE074D-E9EF-4455-8975-94B2A83A5133}" destId="{FEDE39BD-7605-2645-9214-0BED2FDB3B60}" srcOrd="0" destOrd="0" presId="urn:microsoft.com/office/officeart/2005/8/layout/process4"/>
    <dgm:cxn modelId="{733DA9F2-C1C6-4756-BE6F-7696296CFA1E}" srcId="{E7CE074D-E9EF-4455-8975-94B2A83A5133}" destId="{8468568B-AAB4-413D-A1B9-52106CC43DDC}" srcOrd="0" destOrd="0" parTransId="{BDFD04CF-4C3C-483F-B223-DA9993D22094}" sibTransId="{14E8DA9A-4281-4B0D-8402-ECE03A310B52}"/>
    <dgm:cxn modelId="{CCB7BCF4-19EB-924E-ABBB-2C12E1560428}" type="presOf" srcId="{426C5BC2-6894-48B4-9E25-D5631234EA5F}" destId="{050EBE00-26AF-B846-B6CB-84B20302EA31}" srcOrd="0" destOrd="0" presId="urn:microsoft.com/office/officeart/2005/8/layout/process4"/>
    <dgm:cxn modelId="{1E471562-9A57-FF42-BB44-DA30C859FBB8}" type="presParOf" srcId="{FEDE39BD-7605-2645-9214-0BED2FDB3B60}" destId="{57245F36-3146-9047-B8BD-9D90E46EE6B4}" srcOrd="0" destOrd="0" presId="urn:microsoft.com/office/officeart/2005/8/layout/process4"/>
    <dgm:cxn modelId="{37D6F9EC-286B-4944-9CFB-86498B65ED9A}" type="presParOf" srcId="{57245F36-3146-9047-B8BD-9D90E46EE6B4}" destId="{64CE104E-02E8-194D-B54F-9D07E8481F4E}" srcOrd="0" destOrd="0" presId="urn:microsoft.com/office/officeart/2005/8/layout/process4"/>
    <dgm:cxn modelId="{5DD3BD3E-B0D2-6045-A7B0-B5460F8D19FF}" type="presParOf" srcId="{57245F36-3146-9047-B8BD-9D90E46EE6B4}" destId="{5F7425A0-6919-A141-9CA6-7909B66F072E}" srcOrd="1" destOrd="0" presId="urn:microsoft.com/office/officeart/2005/8/layout/process4"/>
    <dgm:cxn modelId="{2E093421-C51C-6043-859D-A07FC03B71E1}" type="presParOf" srcId="{57245F36-3146-9047-B8BD-9D90E46EE6B4}" destId="{DA7C1CBF-7626-6941-B4D1-2BD0BD1B9D2F}" srcOrd="2" destOrd="0" presId="urn:microsoft.com/office/officeart/2005/8/layout/process4"/>
    <dgm:cxn modelId="{127A0704-0B66-1149-98CC-732132BFAE99}" type="presParOf" srcId="{DA7C1CBF-7626-6941-B4D1-2BD0BD1B9D2F}" destId="{2E529857-BE27-5F48-B26D-FF9C5B856EDC}" srcOrd="0" destOrd="0" presId="urn:microsoft.com/office/officeart/2005/8/layout/process4"/>
    <dgm:cxn modelId="{0AD799B0-37CE-A049-AC2A-995D834D3FE6}" type="presParOf" srcId="{DA7C1CBF-7626-6941-B4D1-2BD0BD1B9D2F}" destId="{050EBE00-26AF-B846-B6CB-84B20302EA31}" srcOrd="1" destOrd="0" presId="urn:microsoft.com/office/officeart/2005/8/layout/process4"/>
    <dgm:cxn modelId="{B4ACCC3A-A327-6F43-86F3-2B2651FEA40A}" type="presParOf" srcId="{FEDE39BD-7605-2645-9214-0BED2FDB3B60}" destId="{F66151B8-E899-4B4B-BB6A-50939AF23F12}" srcOrd="1" destOrd="0" presId="urn:microsoft.com/office/officeart/2005/8/layout/process4"/>
    <dgm:cxn modelId="{184688C5-191C-3E47-ACE4-2C8E82C93BF9}" type="presParOf" srcId="{FEDE39BD-7605-2645-9214-0BED2FDB3B60}" destId="{59A85276-ECA2-E447-BB66-B787BB868A9C}" srcOrd="2" destOrd="0" presId="urn:microsoft.com/office/officeart/2005/8/layout/process4"/>
    <dgm:cxn modelId="{F19ED01F-91A2-7644-BE7C-F4650024C270}" type="presParOf" srcId="{59A85276-ECA2-E447-BB66-B787BB868A9C}" destId="{4F07982B-3B33-3241-82A4-F781A6B6DF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DB7B1-A627-469D-B388-AF71CA3E49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16E50D-8D12-4881-BCBE-DC9DE59D1889}">
      <dgm:prSet/>
      <dgm:spPr/>
      <dgm:t>
        <a:bodyPr/>
        <a:lstStyle/>
        <a:p>
          <a:r>
            <a:rPr lang="en-US"/>
            <a:t>Ms Wyatt, an academics instructor comes to the staff nurse and asks what Mary’s diagnosis is. She reports that Mary is very sleepy and seems unfocused at times. She relates Mary has been this way for a few days</a:t>
          </a:r>
        </a:p>
      </dgm:t>
    </dgm:pt>
    <dgm:pt modelId="{9F04C761-E560-405D-AD1A-FDC751BEF4E4}" type="parTrans" cxnId="{2ECC1230-1A8B-4A91-A6DA-343781FEBBB5}">
      <dgm:prSet/>
      <dgm:spPr/>
      <dgm:t>
        <a:bodyPr/>
        <a:lstStyle/>
        <a:p>
          <a:endParaRPr lang="en-US"/>
        </a:p>
      </dgm:t>
    </dgm:pt>
    <dgm:pt modelId="{35CD629E-0D63-497D-A33A-2C9E6A1AD997}" type="sibTrans" cxnId="{2ECC1230-1A8B-4A91-A6DA-343781FEBBB5}">
      <dgm:prSet/>
      <dgm:spPr/>
      <dgm:t>
        <a:bodyPr/>
        <a:lstStyle/>
        <a:p>
          <a:endParaRPr lang="en-US"/>
        </a:p>
      </dgm:t>
    </dgm:pt>
    <dgm:pt modelId="{EE42A270-021C-484F-8FBC-C0B03E3E0D91}">
      <dgm:prSet/>
      <dgm:spPr/>
      <dgm:t>
        <a:bodyPr/>
        <a:lstStyle/>
        <a:p>
          <a:r>
            <a:rPr lang="en-US"/>
            <a:t>What can you tell Ms Wyatt?</a:t>
          </a:r>
        </a:p>
      </dgm:t>
    </dgm:pt>
    <dgm:pt modelId="{FF54A193-F498-4055-B996-2E1B7B8C3248}" type="parTrans" cxnId="{AE9A1FE5-DFAB-4B6C-92E8-30DC74A8C3C2}">
      <dgm:prSet/>
      <dgm:spPr/>
      <dgm:t>
        <a:bodyPr/>
        <a:lstStyle/>
        <a:p>
          <a:endParaRPr lang="en-US"/>
        </a:p>
      </dgm:t>
    </dgm:pt>
    <dgm:pt modelId="{4941E5A0-4316-4994-8529-09A5AEE6C797}" type="sibTrans" cxnId="{AE9A1FE5-DFAB-4B6C-92E8-30DC74A8C3C2}">
      <dgm:prSet/>
      <dgm:spPr/>
      <dgm:t>
        <a:bodyPr/>
        <a:lstStyle/>
        <a:p>
          <a:endParaRPr lang="en-US"/>
        </a:p>
      </dgm:t>
    </dgm:pt>
    <dgm:pt modelId="{86031A9F-6E7C-446E-88E9-1D886A34B0F7}">
      <dgm:prSet/>
      <dgm:spPr/>
      <dgm:t>
        <a:bodyPr/>
        <a:lstStyle/>
        <a:p>
          <a:r>
            <a:rPr lang="en-US"/>
            <a:t>Can you share Mary’s diagnosis with Ms Wyatt?</a:t>
          </a:r>
        </a:p>
      </dgm:t>
    </dgm:pt>
    <dgm:pt modelId="{96D2E9D3-F3F9-4B1B-8F45-967C9DE016F1}" type="parTrans" cxnId="{E9FE32E8-47AA-417B-90DC-DDB48FCD0769}">
      <dgm:prSet/>
      <dgm:spPr/>
      <dgm:t>
        <a:bodyPr/>
        <a:lstStyle/>
        <a:p>
          <a:endParaRPr lang="en-US"/>
        </a:p>
      </dgm:t>
    </dgm:pt>
    <dgm:pt modelId="{B6F428AC-90FE-4027-A2F9-1DB5AD6A0056}" type="sibTrans" cxnId="{E9FE32E8-47AA-417B-90DC-DDB48FCD0769}">
      <dgm:prSet/>
      <dgm:spPr/>
      <dgm:t>
        <a:bodyPr/>
        <a:lstStyle/>
        <a:p>
          <a:endParaRPr lang="en-US"/>
        </a:p>
      </dgm:t>
    </dgm:pt>
    <dgm:pt modelId="{524513A8-9923-477C-B099-0A08AE613A66}" type="pres">
      <dgm:prSet presAssocID="{9AEDB7B1-A627-469D-B388-AF71CA3E499A}" presName="root" presStyleCnt="0">
        <dgm:presLayoutVars>
          <dgm:dir/>
          <dgm:resizeHandles val="exact"/>
        </dgm:presLayoutVars>
      </dgm:prSet>
      <dgm:spPr/>
    </dgm:pt>
    <dgm:pt modelId="{D133C3F6-935B-4554-96C6-82EE32D8107F}" type="pres">
      <dgm:prSet presAssocID="{0C16E50D-8D12-4881-BCBE-DC9DE59D1889}" presName="compNode" presStyleCnt="0"/>
      <dgm:spPr/>
    </dgm:pt>
    <dgm:pt modelId="{11AA4249-0279-4FBB-8C8F-2E94A635D4B0}" type="pres">
      <dgm:prSet presAssocID="{0C16E50D-8D12-4881-BCBE-DC9DE59D1889}" presName="bgRect" presStyleLbl="bgShp" presStyleIdx="0" presStyleCnt="3"/>
      <dgm:spPr/>
    </dgm:pt>
    <dgm:pt modelId="{D994D338-14FB-4DFF-8FDF-3B12276864C3}" type="pres">
      <dgm:prSet presAssocID="{0C16E50D-8D12-4881-BCBE-DC9DE59D18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F4B15BF7-358E-42CA-B3C9-0D2FFFC892E0}" type="pres">
      <dgm:prSet presAssocID="{0C16E50D-8D12-4881-BCBE-DC9DE59D1889}" presName="spaceRect" presStyleCnt="0"/>
      <dgm:spPr/>
    </dgm:pt>
    <dgm:pt modelId="{A59336B4-875A-430C-8D76-E8B0CB1BE1B3}" type="pres">
      <dgm:prSet presAssocID="{0C16E50D-8D12-4881-BCBE-DC9DE59D1889}" presName="parTx" presStyleLbl="revTx" presStyleIdx="0" presStyleCnt="3">
        <dgm:presLayoutVars>
          <dgm:chMax val="0"/>
          <dgm:chPref val="0"/>
        </dgm:presLayoutVars>
      </dgm:prSet>
      <dgm:spPr/>
    </dgm:pt>
    <dgm:pt modelId="{A5B992BF-6590-49B0-A21E-A7798D368788}" type="pres">
      <dgm:prSet presAssocID="{35CD629E-0D63-497D-A33A-2C9E6A1AD997}" presName="sibTrans" presStyleCnt="0"/>
      <dgm:spPr/>
    </dgm:pt>
    <dgm:pt modelId="{95BEA8C7-822C-4081-BDFA-EE472B644394}" type="pres">
      <dgm:prSet presAssocID="{EE42A270-021C-484F-8FBC-C0B03E3E0D91}" presName="compNode" presStyleCnt="0"/>
      <dgm:spPr/>
    </dgm:pt>
    <dgm:pt modelId="{4F3A33A0-AD7C-44D8-8415-33EA4755D821}" type="pres">
      <dgm:prSet presAssocID="{EE42A270-021C-484F-8FBC-C0B03E3E0D91}" presName="bgRect" presStyleLbl="bgShp" presStyleIdx="1" presStyleCnt="3"/>
      <dgm:spPr/>
    </dgm:pt>
    <dgm:pt modelId="{1ADEE51D-52E6-4450-BC68-E3CB4D51EA93}" type="pres">
      <dgm:prSet presAssocID="{EE42A270-021C-484F-8FBC-C0B03E3E0D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30E81F54-4F4F-4D2A-B1CB-BD8C97CEE73E}" type="pres">
      <dgm:prSet presAssocID="{EE42A270-021C-484F-8FBC-C0B03E3E0D91}" presName="spaceRect" presStyleCnt="0"/>
      <dgm:spPr/>
    </dgm:pt>
    <dgm:pt modelId="{ABCA81FC-8487-4C39-A78F-0B0AAF84B54F}" type="pres">
      <dgm:prSet presAssocID="{EE42A270-021C-484F-8FBC-C0B03E3E0D91}" presName="parTx" presStyleLbl="revTx" presStyleIdx="1" presStyleCnt="3">
        <dgm:presLayoutVars>
          <dgm:chMax val="0"/>
          <dgm:chPref val="0"/>
        </dgm:presLayoutVars>
      </dgm:prSet>
      <dgm:spPr/>
    </dgm:pt>
    <dgm:pt modelId="{EE707493-4F6D-479B-B01D-C0EE148CC0A0}" type="pres">
      <dgm:prSet presAssocID="{4941E5A0-4316-4994-8529-09A5AEE6C797}" presName="sibTrans" presStyleCnt="0"/>
      <dgm:spPr/>
    </dgm:pt>
    <dgm:pt modelId="{67E0DE1F-709A-412F-B334-D98E7A39C3AB}" type="pres">
      <dgm:prSet presAssocID="{86031A9F-6E7C-446E-88E9-1D886A34B0F7}" presName="compNode" presStyleCnt="0"/>
      <dgm:spPr/>
    </dgm:pt>
    <dgm:pt modelId="{AD79C79D-BEE2-45F5-B88E-D8D9FB5D72DB}" type="pres">
      <dgm:prSet presAssocID="{86031A9F-6E7C-446E-88E9-1D886A34B0F7}" presName="bgRect" presStyleLbl="bgShp" presStyleIdx="2" presStyleCnt="3"/>
      <dgm:spPr/>
    </dgm:pt>
    <dgm:pt modelId="{27EAF12B-B706-4C07-9132-8F65B121D926}" type="pres">
      <dgm:prSet presAssocID="{86031A9F-6E7C-446E-88E9-1D886A34B0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9213671C-BC9E-4150-88BF-6DEFD6667CC3}" type="pres">
      <dgm:prSet presAssocID="{86031A9F-6E7C-446E-88E9-1D886A34B0F7}" presName="spaceRect" presStyleCnt="0"/>
      <dgm:spPr/>
    </dgm:pt>
    <dgm:pt modelId="{ECD09B54-6521-4502-8D6B-98315F1820EF}" type="pres">
      <dgm:prSet presAssocID="{86031A9F-6E7C-446E-88E9-1D886A34B0F7}" presName="parTx" presStyleLbl="revTx" presStyleIdx="2" presStyleCnt="3">
        <dgm:presLayoutVars>
          <dgm:chMax val="0"/>
          <dgm:chPref val="0"/>
        </dgm:presLayoutVars>
      </dgm:prSet>
      <dgm:spPr/>
    </dgm:pt>
  </dgm:ptLst>
  <dgm:cxnLst>
    <dgm:cxn modelId="{2ECC1230-1A8B-4A91-A6DA-343781FEBBB5}" srcId="{9AEDB7B1-A627-469D-B388-AF71CA3E499A}" destId="{0C16E50D-8D12-4881-BCBE-DC9DE59D1889}" srcOrd="0" destOrd="0" parTransId="{9F04C761-E560-405D-AD1A-FDC751BEF4E4}" sibTransId="{35CD629E-0D63-497D-A33A-2C9E6A1AD997}"/>
    <dgm:cxn modelId="{BD911559-942F-4A71-B1EA-7C8F17500EAF}" type="presOf" srcId="{0C16E50D-8D12-4881-BCBE-DC9DE59D1889}" destId="{A59336B4-875A-430C-8D76-E8B0CB1BE1B3}" srcOrd="0" destOrd="0" presId="urn:microsoft.com/office/officeart/2018/2/layout/IconVerticalSolidList"/>
    <dgm:cxn modelId="{C785D270-4DCC-45A6-A9EC-2B18E5655D91}" type="presOf" srcId="{EE42A270-021C-484F-8FBC-C0B03E3E0D91}" destId="{ABCA81FC-8487-4C39-A78F-0B0AAF84B54F}" srcOrd="0" destOrd="0" presId="urn:microsoft.com/office/officeart/2018/2/layout/IconVerticalSolidList"/>
    <dgm:cxn modelId="{9F006E83-4E4A-4E04-8F49-D0F0FF39A9F5}" type="presOf" srcId="{9AEDB7B1-A627-469D-B388-AF71CA3E499A}" destId="{524513A8-9923-477C-B099-0A08AE613A66}" srcOrd="0" destOrd="0" presId="urn:microsoft.com/office/officeart/2018/2/layout/IconVerticalSolidList"/>
    <dgm:cxn modelId="{1A41B599-30C3-46CF-BF08-B167DD0B6085}" type="presOf" srcId="{86031A9F-6E7C-446E-88E9-1D886A34B0F7}" destId="{ECD09B54-6521-4502-8D6B-98315F1820EF}" srcOrd="0" destOrd="0" presId="urn:microsoft.com/office/officeart/2018/2/layout/IconVerticalSolidList"/>
    <dgm:cxn modelId="{AE9A1FE5-DFAB-4B6C-92E8-30DC74A8C3C2}" srcId="{9AEDB7B1-A627-469D-B388-AF71CA3E499A}" destId="{EE42A270-021C-484F-8FBC-C0B03E3E0D91}" srcOrd="1" destOrd="0" parTransId="{FF54A193-F498-4055-B996-2E1B7B8C3248}" sibTransId="{4941E5A0-4316-4994-8529-09A5AEE6C797}"/>
    <dgm:cxn modelId="{E9FE32E8-47AA-417B-90DC-DDB48FCD0769}" srcId="{9AEDB7B1-A627-469D-B388-AF71CA3E499A}" destId="{86031A9F-6E7C-446E-88E9-1D886A34B0F7}" srcOrd="2" destOrd="0" parTransId="{96D2E9D3-F3F9-4B1B-8F45-967C9DE016F1}" sibTransId="{B6F428AC-90FE-4027-A2F9-1DB5AD6A0056}"/>
    <dgm:cxn modelId="{5A7B6983-4FF3-4647-B55A-A1EE92A4AB02}" type="presParOf" srcId="{524513A8-9923-477C-B099-0A08AE613A66}" destId="{D133C3F6-935B-4554-96C6-82EE32D8107F}" srcOrd="0" destOrd="0" presId="urn:microsoft.com/office/officeart/2018/2/layout/IconVerticalSolidList"/>
    <dgm:cxn modelId="{0EFFEA17-021A-46EC-BEFA-AC18146BA449}" type="presParOf" srcId="{D133C3F6-935B-4554-96C6-82EE32D8107F}" destId="{11AA4249-0279-4FBB-8C8F-2E94A635D4B0}" srcOrd="0" destOrd="0" presId="urn:microsoft.com/office/officeart/2018/2/layout/IconVerticalSolidList"/>
    <dgm:cxn modelId="{870612FC-B9A1-4722-A799-9C150D155836}" type="presParOf" srcId="{D133C3F6-935B-4554-96C6-82EE32D8107F}" destId="{D994D338-14FB-4DFF-8FDF-3B12276864C3}" srcOrd="1" destOrd="0" presId="urn:microsoft.com/office/officeart/2018/2/layout/IconVerticalSolidList"/>
    <dgm:cxn modelId="{61F3EFFB-4C53-4F00-9F33-97BF7B303A2A}" type="presParOf" srcId="{D133C3F6-935B-4554-96C6-82EE32D8107F}" destId="{F4B15BF7-358E-42CA-B3C9-0D2FFFC892E0}" srcOrd="2" destOrd="0" presId="urn:microsoft.com/office/officeart/2018/2/layout/IconVerticalSolidList"/>
    <dgm:cxn modelId="{2022F826-7C5A-41E5-B479-043FB775AF5A}" type="presParOf" srcId="{D133C3F6-935B-4554-96C6-82EE32D8107F}" destId="{A59336B4-875A-430C-8D76-E8B0CB1BE1B3}" srcOrd="3" destOrd="0" presId="urn:microsoft.com/office/officeart/2018/2/layout/IconVerticalSolidList"/>
    <dgm:cxn modelId="{04C0B66D-17B2-44CD-ADBD-1A456888D18B}" type="presParOf" srcId="{524513A8-9923-477C-B099-0A08AE613A66}" destId="{A5B992BF-6590-49B0-A21E-A7798D368788}" srcOrd="1" destOrd="0" presId="urn:microsoft.com/office/officeart/2018/2/layout/IconVerticalSolidList"/>
    <dgm:cxn modelId="{2C11CFEB-970D-4590-B8AF-296580A1606A}" type="presParOf" srcId="{524513A8-9923-477C-B099-0A08AE613A66}" destId="{95BEA8C7-822C-4081-BDFA-EE472B644394}" srcOrd="2" destOrd="0" presId="urn:microsoft.com/office/officeart/2018/2/layout/IconVerticalSolidList"/>
    <dgm:cxn modelId="{E76381AC-A7E2-4B28-8BD6-77D9C7FA6841}" type="presParOf" srcId="{95BEA8C7-822C-4081-BDFA-EE472B644394}" destId="{4F3A33A0-AD7C-44D8-8415-33EA4755D821}" srcOrd="0" destOrd="0" presId="urn:microsoft.com/office/officeart/2018/2/layout/IconVerticalSolidList"/>
    <dgm:cxn modelId="{ABBD3638-E5EC-4CFA-BC92-CE62C764B28D}" type="presParOf" srcId="{95BEA8C7-822C-4081-BDFA-EE472B644394}" destId="{1ADEE51D-52E6-4450-BC68-E3CB4D51EA93}" srcOrd="1" destOrd="0" presId="urn:microsoft.com/office/officeart/2018/2/layout/IconVerticalSolidList"/>
    <dgm:cxn modelId="{EAF10B04-BFD4-41B4-8F6B-C428B1A21318}" type="presParOf" srcId="{95BEA8C7-822C-4081-BDFA-EE472B644394}" destId="{30E81F54-4F4F-4D2A-B1CB-BD8C97CEE73E}" srcOrd="2" destOrd="0" presId="urn:microsoft.com/office/officeart/2018/2/layout/IconVerticalSolidList"/>
    <dgm:cxn modelId="{CBD7A325-0CF9-4527-AAF7-91CA6FAA04A8}" type="presParOf" srcId="{95BEA8C7-822C-4081-BDFA-EE472B644394}" destId="{ABCA81FC-8487-4C39-A78F-0B0AAF84B54F}" srcOrd="3" destOrd="0" presId="urn:microsoft.com/office/officeart/2018/2/layout/IconVerticalSolidList"/>
    <dgm:cxn modelId="{6B4A5CA8-B558-4A64-939B-EB22F8627023}" type="presParOf" srcId="{524513A8-9923-477C-B099-0A08AE613A66}" destId="{EE707493-4F6D-479B-B01D-C0EE148CC0A0}" srcOrd="3" destOrd="0" presId="urn:microsoft.com/office/officeart/2018/2/layout/IconVerticalSolidList"/>
    <dgm:cxn modelId="{F3E06638-CBDA-436A-A6A1-5B5F91521D9E}" type="presParOf" srcId="{524513A8-9923-477C-B099-0A08AE613A66}" destId="{67E0DE1F-709A-412F-B334-D98E7A39C3AB}" srcOrd="4" destOrd="0" presId="urn:microsoft.com/office/officeart/2018/2/layout/IconVerticalSolidList"/>
    <dgm:cxn modelId="{AD57FCEB-C673-4273-BA34-38AE6D8BA13F}" type="presParOf" srcId="{67E0DE1F-709A-412F-B334-D98E7A39C3AB}" destId="{AD79C79D-BEE2-45F5-B88E-D8D9FB5D72DB}" srcOrd="0" destOrd="0" presId="urn:microsoft.com/office/officeart/2018/2/layout/IconVerticalSolidList"/>
    <dgm:cxn modelId="{A0025411-FB07-4420-A257-1B53928F0737}" type="presParOf" srcId="{67E0DE1F-709A-412F-B334-D98E7A39C3AB}" destId="{27EAF12B-B706-4C07-9132-8F65B121D926}" srcOrd="1" destOrd="0" presId="urn:microsoft.com/office/officeart/2018/2/layout/IconVerticalSolidList"/>
    <dgm:cxn modelId="{1486B602-42B6-4796-B9D9-93B25D883397}" type="presParOf" srcId="{67E0DE1F-709A-412F-B334-D98E7A39C3AB}" destId="{9213671C-BC9E-4150-88BF-6DEFD6667CC3}" srcOrd="2" destOrd="0" presId="urn:microsoft.com/office/officeart/2018/2/layout/IconVerticalSolidList"/>
    <dgm:cxn modelId="{775913D5-FFAB-4C6D-926B-32DFF1170ACA}" type="presParOf" srcId="{67E0DE1F-709A-412F-B334-D98E7A39C3AB}" destId="{ECD09B54-6521-4502-8D6B-98315F1820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7FA69-EB38-4C9D-9C5F-98465C4C122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2C6BC60-FA28-496B-A6CC-81BBE85D0C1D}">
      <dgm:prSet/>
      <dgm:spPr/>
      <dgm:t>
        <a:bodyPr/>
        <a:lstStyle/>
        <a:p>
          <a:r>
            <a:rPr lang="en-US"/>
            <a:t>Should you have students sign blank release of Authorization or Supplemental HIPAA Authorization and have them in the SHR for you to complete as needed? </a:t>
          </a:r>
        </a:p>
      </dgm:t>
    </dgm:pt>
    <dgm:pt modelId="{CB93BB8D-E2E2-422C-A7B5-6C6D196A3009}" type="parTrans" cxnId="{09F65D67-B4A3-40F1-8AD6-ED2D456275B7}">
      <dgm:prSet/>
      <dgm:spPr/>
      <dgm:t>
        <a:bodyPr/>
        <a:lstStyle/>
        <a:p>
          <a:endParaRPr lang="en-US"/>
        </a:p>
      </dgm:t>
    </dgm:pt>
    <dgm:pt modelId="{9EC6C5BA-66F8-4D17-891F-40380D4DB968}" type="sibTrans" cxnId="{09F65D67-B4A3-40F1-8AD6-ED2D456275B7}">
      <dgm:prSet/>
      <dgm:spPr/>
      <dgm:t>
        <a:bodyPr/>
        <a:lstStyle/>
        <a:p>
          <a:endParaRPr lang="en-US"/>
        </a:p>
      </dgm:t>
    </dgm:pt>
    <dgm:pt modelId="{91A69943-3F4E-4567-9CBE-D126ECD4E7BC}">
      <dgm:prSet/>
      <dgm:spPr/>
      <dgm:t>
        <a:bodyPr/>
        <a:lstStyle/>
        <a:p>
          <a:r>
            <a:rPr lang="en-US"/>
            <a:t>True or False </a:t>
          </a:r>
        </a:p>
      </dgm:t>
    </dgm:pt>
    <dgm:pt modelId="{E98F9940-C8D0-4934-A88C-93918F118603}" type="parTrans" cxnId="{B2C49E91-9674-4AB6-AA06-1C27FC8D3D93}">
      <dgm:prSet/>
      <dgm:spPr/>
      <dgm:t>
        <a:bodyPr/>
        <a:lstStyle/>
        <a:p>
          <a:endParaRPr lang="en-US"/>
        </a:p>
      </dgm:t>
    </dgm:pt>
    <dgm:pt modelId="{E69EAD14-2A99-45BA-98F5-2EEC5B67AAD0}" type="sibTrans" cxnId="{B2C49E91-9674-4AB6-AA06-1C27FC8D3D93}">
      <dgm:prSet/>
      <dgm:spPr/>
      <dgm:t>
        <a:bodyPr/>
        <a:lstStyle/>
        <a:p>
          <a:endParaRPr lang="en-US"/>
        </a:p>
      </dgm:t>
    </dgm:pt>
    <dgm:pt modelId="{D955F5A6-84BC-C744-86FD-66064739C074}" type="pres">
      <dgm:prSet presAssocID="{B3B7FA69-EB38-4C9D-9C5F-98465C4C1221}" presName="hierChild1" presStyleCnt="0">
        <dgm:presLayoutVars>
          <dgm:chPref val="1"/>
          <dgm:dir/>
          <dgm:animOne val="branch"/>
          <dgm:animLvl val="lvl"/>
          <dgm:resizeHandles/>
        </dgm:presLayoutVars>
      </dgm:prSet>
      <dgm:spPr/>
    </dgm:pt>
    <dgm:pt modelId="{18000142-9907-824E-8492-5B3CECE15B28}" type="pres">
      <dgm:prSet presAssocID="{22C6BC60-FA28-496B-A6CC-81BBE85D0C1D}" presName="hierRoot1" presStyleCnt="0"/>
      <dgm:spPr/>
    </dgm:pt>
    <dgm:pt modelId="{CFFAF676-03DE-4342-B955-72AB9A8DB2C9}" type="pres">
      <dgm:prSet presAssocID="{22C6BC60-FA28-496B-A6CC-81BBE85D0C1D}" presName="composite" presStyleCnt="0"/>
      <dgm:spPr/>
    </dgm:pt>
    <dgm:pt modelId="{4E7AD060-1BDB-B742-8910-4576C0639D53}" type="pres">
      <dgm:prSet presAssocID="{22C6BC60-FA28-496B-A6CC-81BBE85D0C1D}" presName="background" presStyleLbl="node0" presStyleIdx="0" presStyleCnt="2"/>
      <dgm:spPr/>
    </dgm:pt>
    <dgm:pt modelId="{C983402A-EA1E-5042-8516-E70411CE9FB1}" type="pres">
      <dgm:prSet presAssocID="{22C6BC60-FA28-496B-A6CC-81BBE85D0C1D}" presName="text" presStyleLbl="fgAcc0" presStyleIdx="0" presStyleCnt="2">
        <dgm:presLayoutVars>
          <dgm:chPref val="3"/>
        </dgm:presLayoutVars>
      </dgm:prSet>
      <dgm:spPr/>
    </dgm:pt>
    <dgm:pt modelId="{8A153C91-AEE9-A24D-ACF3-A8BB8BA533FE}" type="pres">
      <dgm:prSet presAssocID="{22C6BC60-FA28-496B-A6CC-81BBE85D0C1D}" presName="hierChild2" presStyleCnt="0"/>
      <dgm:spPr/>
    </dgm:pt>
    <dgm:pt modelId="{CCDCE9CE-D58C-0142-B85A-E4D81C85D985}" type="pres">
      <dgm:prSet presAssocID="{91A69943-3F4E-4567-9CBE-D126ECD4E7BC}" presName="hierRoot1" presStyleCnt="0"/>
      <dgm:spPr/>
    </dgm:pt>
    <dgm:pt modelId="{D12F8CB9-8125-6C4F-A581-43AAFC75D523}" type="pres">
      <dgm:prSet presAssocID="{91A69943-3F4E-4567-9CBE-D126ECD4E7BC}" presName="composite" presStyleCnt="0"/>
      <dgm:spPr/>
    </dgm:pt>
    <dgm:pt modelId="{2250D2C2-BA2F-9C4C-9DF6-6ACC77C01D90}" type="pres">
      <dgm:prSet presAssocID="{91A69943-3F4E-4567-9CBE-D126ECD4E7BC}" presName="background" presStyleLbl="node0" presStyleIdx="1" presStyleCnt="2"/>
      <dgm:spPr/>
    </dgm:pt>
    <dgm:pt modelId="{983BEA73-1C2A-A648-A9BD-0A41CE621873}" type="pres">
      <dgm:prSet presAssocID="{91A69943-3F4E-4567-9CBE-D126ECD4E7BC}" presName="text" presStyleLbl="fgAcc0" presStyleIdx="1" presStyleCnt="2">
        <dgm:presLayoutVars>
          <dgm:chPref val="3"/>
        </dgm:presLayoutVars>
      </dgm:prSet>
      <dgm:spPr/>
    </dgm:pt>
    <dgm:pt modelId="{B599D604-DE9D-FC40-9EE2-6EA7C6E3922B}" type="pres">
      <dgm:prSet presAssocID="{91A69943-3F4E-4567-9CBE-D126ECD4E7BC}" presName="hierChild2" presStyleCnt="0"/>
      <dgm:spPr/>
    </dgm:pt>
  </dgm:ptLst>
  <dgm:cxnLst>
    <dgm:cxn modelId="{6AF5EC5C-8272-274E-8E74-CB80CBD78308}" type="presOf" srcId="{22C6BC60-FA28-496B-A6CC-81BBE85D0C1D}" destId="{C983402A-EA1E-5042-8516-E70411CE9FB1}" srcOrd="0" destOrd="0" presId="urn:microsoft.com/office/officeart/2005/8/layout/hierarchy1"/>
    <dgm:cxn modelId="{09F65D67-B4A3-40F1-8AD6-ED2D456275B7}" srcId="{B3B7FA69-EB38-4C9D-9C5F-98465C4C1221}" destId="{22C6BC60-FA28-496B-A6CC-81BBE85D0C1D}" srcOrd="0" destOrd="0" parTransId="{CB93BB8D-E2E2-422C-A7B5-6C6D196A3009}" sibTransId="{9EC6C5BA-66F8-4D17-891F-40380D4DB968}"/>
    <dgm:cxn modelId="{B2C49E91-9674-4AB6-AA06-1C27FC8D3D93}" srcId="{B3B7FA69-EB38-4C9D-9C5F-98465C4C1221}" destId="{91A69943-3F4E-4567-9CBE-D126ECD4E7BC}" srcOrd="1" destOrd="0" parTransId="{E98F9940-C8D0-4934-A88C-93918F118603}" sibTransId="{E69EAD14-2A99-45BA-98F5-2EEC5B67AAD0}"/>
    <dgm:cxn modelId="{FE8A7FB1-3947-AE4C-A644-B173D27CF5DA}" type="presOf" srcId="{91A69943-3F4E-4567-9CBE-D126ECD4E7BC}" destId="{983BEA73-1C2A-A648-A9BD-0A41CE621873}" srcOrd="0" destOrd="0" presId="urn:microsoft.com/office/officeart/2005/8/layout/hierarchy1"/>
    <dgm:cxn modelId="{46C768B2-D974-FC45-9E00-F7893F181344}" type="presOf" srcId="{B3B7FA69-EB38-4C9D-9C5F-98465C4C1221}" destId="{D955F5A6-84BC-C744-86FD-66064739C074}" srcOrd="0" destOrd="0" presId="urn:microsoft.com/office/officeart/2005/8/layout/hierarchy1"/>
    <dgm:cxn modelId="{95141FE9-0C6A-5740-83D0-E166E6E1EC0B}" type="presParOf" srcId="{D955F5A6-84BC-C744-86FD-66064739C074}" destId="{18000142-9907-824E-8492-5B3CECE15B28}" srcOrd="0" destOrd="0" presId="urn:microsoft.com/office/officeart/2005/8/layout/hierarchy1"/>
    <dgm:cxn modelId="{EDEFC702-E831-204F-9ADB-607948EBB067}" type="presParOf" srcId="{18000142-9907-824E-8492-5B3CECE15B28}" destId="{CFFAF676-03DE-4342-B955-72AB9A8DB2C9}" srcOrd="0" destOrd="0" presId="urn:microsoft.com/office/officeart/2005/8/layout/hierarchy1"/>
    <dgm:cxn modelId="{6356A4AF-D568-C64C-AA59-7EE597FFC159}" type="presParOf" srcId="{CFFAF676-03DE-4342-B955-72AB9A8DB2C9}" destId="{4E7AD060-1BDB-B742-8910-4576C0639D53}" srcOrd="0" destOrd="0" presId="urn:microsoft.com/office/officeart/2005/8/layout/hierarchy1"/>
    <dgm:cxn modelId="{1FF5F06C-3BE9-F940-8905-18F88071FA18}" type="presParOf" srcId="{CFFAF676-03DE-4342-B955-72AB9A8DB2C9}" destId="{C983402A-EA1E-5042-8516-E70411CE9FB1}" srcOrd="1" destOrd="0" presId="urn:microsoft.com/office/officeart/2005/8/layout/hierarchy1"/>
    <dgm:cxn modelId="{3E4BBBED-8D34-CC41-A045-66C66355A77D}" type="presParOf" srcId="{18000142-9907-824E-8492-5B3CECE15B28}" destId="{8A153C91-AEE9-A24D-ACF3-A8BB8BA533FE}" srcOrd="1" destOrd="0" presId="urn:microsoft.com/office/officeart/2005/8/layout/hierarchy1"/>
    <dgm:cxn modelId="{69939CA8-D527-1449-9500-CDAF980104B5}" type="presParOf" srcId="{D955F5A6-84BC-C744-86FD-66064739C074}" destId="{CCDCE9CE-D58C-0142-B85A-E4D81C85D985}" srcOrd="1" destOrd="0" presId="urn:microsoft.com/office/officeart/2005/8/layout/hierarchy1"/>
    <dgm:cxn modelId="{8FED9644-8BBC-5749-9ED4-D035243DFDED}" type="presParOf" srcId="{CCDCE9CE-D58C-0142-B85A-E4D81C85D985}" destId="{D12F8CB9-8125-6C4F-A581-43AAFC75D523}" srcOrd="0" destOrd="0" presId="urn:microsoft.com/office/officeart/2005/8/layout/hierarchy1"/>
    <dgm:cxn modelId="{3F21C5D5-7A88-E343-BF7C-4420140DFA13}" type="presParOf" srcId="{D12F8CB9-8125-6C4F-A581-43AAFC75D523}" destId="{2250D2C2-BA2F-9C4C-9DF6-6ACC77C01D90}" srcOrd="0" destOrd="0" presId="urn:microsoft.com/office/officeart/2005/8/layout/hierarchy1"/>
    <dgm:cxn modelId="{368BFA45-4BC7-194E-A09C-0713054FB1AB}" type="presParOf" srcId="{D12F8CB9-8125-6C4F-A581-43AAFC75D523}" destId="{983BEA73-1C2A-A648-A9BD-0A41CE621873}" srcOrd="1" destOrd="0" presId="urn:microsoft.com/office/officeart/2005/8/layout/hierarchy1"/>
    <dgm:cxn modelId="{9188FB4C-F792-834A-9C1F-10BC9961288F}" type="presParOf" srcId="{CCDCE9CE-D58C-0142-B85A-E4D81C85D985}" destId="{B599D604-DE9D-FC40-9EE2-6EA7C6E392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E80A6D-3995-43BE-8388-88F2537ADD9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50411A2-6C77-4CE8-A3B7-AC9B9BA065F7}">
      <dgm:prSet/>
      <dgm:spPr/>
      <dgm:t>
        <a:bodyPr/>
        <a:lstStyle/>
        <a:p>
          <a:r>
            <a:rPr lang="en-US"/>
            <a:t>The Privacy Rule requires that you document, on a Disclosure Log, certain kinds of disclosures.</a:t>
          </a:r>
        </a:p>
      </dgm:t>
    </dgm:pt>
    <dgm:pt modelId="{F35C6B4F-89FD-47CB-9331-5B11F23A8906}" type="parTrans" cxnId="{1E4E5EC9-56C0-468F-B66D-249EF027EDBC}">
      <dgm:prSet/>
      <dgm:spPr/>
      <dgm:t>
        <a:bodyPr/>
        <a:lstStyle/>
        <a:p>
          <a:endParaRPr lang="en-US"/>
        </a:p>
      </dgm:t>
    </dgm:pt>
    <dgm:pt modelId="{B505BEC9-A192-4BD5-8C16-8AD7BF66DE5C}" type="sibTrans" cxnId="{1E4E5EC9-56C0-468F-B66D-249EF027EDBC}">
      <dgm:prSet/>
      <dgm:spPr/>
      <dgm:t>
        <a:bodyPr/>
        <a:lstStyle/>
        <a:p>
          <a:endParaRPr lang="en-US"/>
        </a:p>
      </dgm:t>
    </dgm:pt>
    <dgm:pt modelId="{BC92C905-04FD-4DBF-8F64-826CCA017EEB}">
      <dgm:prSet/>
      <dgm:spPr/>
      <dgm:t>
        <a:bodyPr/>
        <a:lstStyle/>
        <a:p>
          <a:r>
            <a:rPr lang="en-US"/>
            <a:t>The log must be retained for 6 years.</a:t>
          </a:r>
        </a:p>
      </dgm:t>
    </dgm:pt>
    <dgm:pt modelId="{04261330-3117-40C9-9570-37CE97577B95}" type="parTrans" cxnId="{4BB671D0-0C62-46EE-BA47-DC2DACC90970}">
      <dgm:prSet/>
      <dgm:spPr/>
      <dgm:t>
        <a:bodyPr/>
        <a:lstStyle/>
        <a:p>
          <a:endParaRPr lang="en-US"/>
        </a:p>
      </dgm:t>
    </dgm:pt>
    <dgm:pt modelId="{D7F45222-901C-4CF9-872D-FE2D93C77194}" type="sibTrans" cxnId="{4BB671D0-0C62-46EE-BA47-DC2DACC90970}">
      <dgm:prSet/>
      <dgm:spPr/>
      <dgm:t>
        <a:bodyPr/>
        <a:lstStyle/>
        <a:p>
          <a:endParaRPr lang="en-US"/>
        </a:p>
      </dgm:t>
    </dgm:pt>
    <dgm:pt modelId="{70D8EBA4-0E39-B040-825F-D7A25C2FD3CD}" type="pres">
      <dgm:prSet presAssocID="{74E80A6D-3995-43BE-8388-88F2537ADD9C}" presName="hierChild1" presStyleCnt="0">
        <dgm:presLayoutVars>
          <dgm:chPref val="1"/>
          <dgm:dir/>
          <dgm:animOne val="branch"/>
          <dgm:animLvl val="lvl"/>
          <dgm:resizeHandles/>
        </dgm:presLayoutVars>
      </dgm:prSet>
      <dgm:spPr/>
    </dgm:pt>
    <dgm:pt modelId="{42E4119A-8139-C042-ADC9-07103C8E83D0}" type="pres">
      <dgm:prSet presAssocID="{A50411A2-6C77-4CE8-A3B7-AC9B9BA065F7}" presName="hierRoot1" presStyleCnt="0"/>
      <dgm:spPr/>
    </dgm:pt>
    <dgm:pt modelId="{211AA77D-0FF0-7645-A239-25F93C912CAB}" type="pres">
      <dgm:prSet presAssocID="{A50411A2-6C77-4CE8-A3B7-AC9B9BA065F7}" presName="composite" presStyleCnt="0"/>
      <dgm:spPr/>
    </dgm:pt>
    <dgm:pt modelId="{F436D41E-4FB3-2745-8C74-8521D7AD1F32}" type="pres">
      <dgm:prSet presAssocID="{A50411A2-6C77-4CE8-A3B7-AC9B9BA065F7}" presName="background" presStyleLbl="node0" presStyleIdx="0" presStyleCnt="2"/>
      <dgm:spPr/>
    </dgm:pt>
    <dgm:pt modelId="{3CBC360F-59D6-AF43-8C08-6F01C909568B}" type="pres">
      <dgm:prSet presAssocID="{A50411A2-6C77-4CE8-A3B7-AC9B9BA065F7}" presName="text" presStyleLbl="fgAcc0" presStyleIdx="0" presStyleCnt="2">
        <dgm:presLayoutVars>
          <dgm:chPref val="3"/>
        </dgm:presLayoutVars>
      </dgm:prSet>
      <dgm:spPr/>
    </dgm:pt>
    <dgm:pt modelId="{4812A730-5EB0-DE41-BF40-908F1CEED721}" type="pres">
      <dgm:prSet presAssocID="{A50411A2-6C77-4CE8-A3B7-AC9B9BA065F7}" presName="hierChild2" presStyleCnt="0"/>
      <dgm:spPr/>
    </dgm:pt>
    <dgm:pt modelId="{0672E3C4-79A6-864B-8234-8E2B930C21F9}" type="pres">
      <dgm:prSet presAssocID="{BC92C905-04FD-4DBF-8F64-826CCA017EEB}" presName="hierRoot1" presStyleCnt="0"/>
      <dgm:spPr/>
    </dgm:pt>
    <dgm:pt modelId="{1CCEC68D-5208-4249-BEE0-B33C5BA1ECEF}" type="pres">
      <dgm:prSet presAssocID="{BC92C905-04FD-4DBF-8F64-826CCA017EEB}" presName="composite" presStyleCnt="0"/>
      <dgm:spPr/>
    </dgm:pt>
    <dgm:pt modelId="{73CDFD1C-2DE9-0544-BAE9-71EA059B5AB7}" type="pres">
      <dgm:prSet presAssocID="{BC92C905-04FD-4DBF-8F64-826CCA017EEB}" presName="background" presStyleLbl="node0" presStyleIdx="1" presStyleCnt="2"/>
      <dgm:spPr/>
    </dgm:pt>
    <dgm:pt modelId="{8F3989D2-BEE4-CD48-B1C2-8F1F1DADA706}" type="pres">
      <dgm:prSet presAssocID="{BC92C905-04FD-4DBF-8F64-826CCA017EEB}" presName="text" presStyleLbl="fgAcc0" presStyleIdx="1" presStyleCnt="2">
        <dgm:presLayoutVars>
          <dgm:chPref val="3"/>
        </dgm:presLayoutVars>
      </dgm:prSet>
      <dgm:spPr/>
    </dgm:pt>
    <dgm:pt modelId="{07F60D68-3B5E-024A-9D41-D1B73E28CF96}" type="pres">
      <dgm:prSet presAssocID="{BC92C905-04FD-4DBF-8F64-826CCA017EEB}" presName="hierChild2" presStyleCnt="0"/>
      <dgm:spPr/>
    </dgm:pt>
  </dgm:ptLst>
  <dgm:cxnLst>
    <dgm:cxn modelId="{2411BB36-2495-8749-A0C4-D97BAAF5F459}" type="presOf" srcId="{BC92C905-04FD-4DBF-8F64-826CCA017EEB}" destId="{8F3989D2-BEE4-CD48-B1C2-8F1F1DADA706}" srcOrd="0" destOrd="0" presId="urn:microsoft.com/office/officeart/2005/8/layout/hierarchy1"/>
    <dgm:cxn modelId="{3B0CEB79-DC46-9A4E-84B8-6DEF8F619353}" type="presOf" srcId="{A50411A2-6C77-4CE8-A3B7-AC9B9BA065F7}" destId="{3CBC360F-59D6-AF43-8C08-6F01C909568B}" srcOrd="0" destOrd="0" presId="urn:microsoft.com/office/officeart/2005/8/layout/hierarchy1"/>
    <dgm:cxn modelId="{1E4E5EC9-56C0-468F-B66D-249EF027EDBC}" srcId="{74E80A6D-3995-43BE-8388-88F2537ADD9C}" destId="{A50411A2-6C77-4CE8-A3B7-AC9B9BA065F7}" srcOrd="0" destOrd="0" parTransId="{F35C6B4F-89FD-47CB-9331-5B11F23A8906}" sibTransId="{B505BEC9-A192-4BD5-8C16-8AD7BF66DE5C}"/>
    <dgm:cxn modelId="{4BB671D0-0C62-46EE-BA47-DC2DACC90970}" srcId="{74E80A6D-3995-43BE-8388-88F2537ADD9C}" destId="{BC92C905-04FD-4DBF-8F64-826CCA017EEB}" srcOrd="1" destOrd="0" parTransId="{04261330-3117-40C9-9570-37CE97577B95}" sibTransId="{D7F45222-901C-4CF9-872D-FE2D93C77194}"/>
    <dgm:cxn modelId="{8A628ED7-F6ED-B040-94A2-92871D140C19}" type="presOf" srcId="{74E80A6D-3995-43BE-8388-88F2537ADD9C}" destId="{70D8EBA4-0E39-B040-825F-D7A25C2FD3CD}" srcOrd="0" destOrd="0" presId="urn:microsoft.com/office/officeart/2005/8/layout/hierarchy1"/>
    <dgm:cxn modelId="{4BCA336A-64A4-734B-AFFB-6D745426FBBE}" type="presParOf" srcId="{70D8EBA4-0E39-B040-825F-D7A25C2FD3CD}" destId="{42E4119A-8139-C042-ADC9-07103C8E83D0}" srcOrd="0" destOrd="0" presId="urn:microsoft.com/office/officeart/2005/8/layout/hierarchy1"/>
    <dgm:cxn modelId="{8C492E65-7ACD-7A44-9B7C-70318A58CFD8}" type="presParOf" srcId="{42E4119A-8139-C042-ADC9-07103C8E83D0}" destId="{211AA77D-0FF0-7645-A239-25F93C912CAB}" srcOrd="0" destOrd="0" presId="urn:microsoft.com/office/officeart/2005/8/layout/hierarchy1"/>
    <dgm:cxn modelId="{8B92129C-5E03-6D46-9BEF-4D896F51BF96}" type="presParOf" srcId="{211AA77D-0FF0-7645-A239-25F93C912CAB}" destId="{F436D41E-4FB3-2745-8C74-8521D7AD1F32}" srcOrd="0" destOrd="0" presId="urn:microsoft.com/office/officeart/2005/8/layout/hierarchy1"/>
    <dgm:cxn modelId="{745D7578-D9FA-5E4B-B8A7-171E77B53040}" type="presParOf" srcId="{211AA77D-0FF0-7645-A239-25F93C912CAB}" destId="{3CBC360F-59D6-AF43-8C08-6F01C909568B}" srcOrd="1" destOrd="0" presId="urn:microsoft.com/office/officeart/2005/8/layout/hierarchy1"/>
    <dgm:cxn modelId="{5306A04B-D010-9049-9789-05C37596E9A8}" type="presParOf" srcId="{42E4119A-8139-C042-ADC9-07103C8E83D0}" destId="{4812A730-5EB0-DE41-BF40-908F1CEED721}" srcOrd="1" destOrd="0" presId="urn:microsoft.com/office/officeart/2005/8/layout/hierarchy1"/>
    <dgm:cxn modelId="{55B9BB64-A348-9248-8D66-5957A74273F1}" type="presParOf" srcId="{70D8EBA4-0E39-B040-825F-D7A25C2FD3CD}" destId="{0672E3C4-79A6-864B-8234-8E2B930C21F9}" srcOrd="1" destOrd="0" presId="urn:microsoft.com/office/officeart/2005/8/layout/hierarchy1"/>
    <dgm:cxn modelId="{70D789FF-795E-9645-85F1-D74DFD4BC988}" type="presParOf" srcId="{0672E3C4-79A6-864B-8234-8E2B930C21F9}" destId="{1CCEC68D-5208-4249-BEE0-B33C5BA1ECEF}" srcOrd="0" destOrd="0" presId="urn:microsoft.com/office/officeart/2005/8/layout/hierarchy1"/>
    <dgm:cxn modelId="{3781C200-72DA-B342-AB83-3AA90DC805A2}" type="presParOf" srcId="{1CCEC68D-5208-4249-BEE0-B33C5BA1ECEF}" destId="{73CDFD1C-2DE9-0544-BAE9-71EA059B5AB7}" srcOrd="0" destOrd="0" presId="urn:microsoft.com/office/officeart/2005/8/layout/hierarchy1"/>
    <dgm:cxn modelId="{F6D77BE3-6C94-FD4D-A596-84623D0F55BA}" type="presParOf" srcId="{1CCEC68D-5208-4249-BEE0-B33C5BA1ECEF}" destId="{8F3989D2-BEE4-CD48-B1C2-8F1F1DADA706}" srcOrd="1" destOrd="0" presId="urn:microsoft.com/office/officeart/2005/8/layout/hierarchy1"/>
    <dgm:cxn modelId="{52432F9F-C391-BD42-9341-C494DF492982}" type="presParOf" srcId="{0672E3C4-79A6-864B-8234-8E2B930C21F9}" destId="{07F60D68-3B5E-024A-9D41-D1B73E28CF9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AB11E-0059-9F40-A3E4-C273AB30B1EC}">
      <dsp:nvSpPr>
        <dsp:cNvPr id="0" name=""/>
        <dsp:cNvSpPr/>
      </dsp:nvSpPr>
      <dsp:spPr>
        <a:xfrm>
          <a:off x="0" y="0"/>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EB3E1-0787-CA47-929D-68F7BA59EAE1}">
      <dsp:nvSpPr>
        <dsp:cNvPr id="0" name=""/>
        <dsp:cNvSpPr/>
      </dsp:nvSpPr>
      <dsp:spPr>
        <a:xfrm>
          <a:off x="0" y="0"/>
          <a:ext cx="7240146" cy="14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Keep in mind that the confidentiality of health-related information must be maintained when the information is being transmitted orally. This means that you must be sure that all such discussions take place in private locations where unauthorized persons cannot overhear the conversation, either voluntarily or involuntarily. </a:t>
          </a:r>
        </a:p>
      </dsp:txBody>
      <dsp:txXfrm>
        <a:off x="0" y="0"/>
        <a:ext cx="7240146" cy="1485900"/>
      </dsp:txXfrm>
    </dsp:sp>
    <dsp:sp modelId="{590FF17A-0628-F54A-971F-A0C57EB496CF}">
      <dsp:nvSpPr>
        <dsp:cNvPr id="0" name=""/>
        <dsp:cNvSpPr/>
      </dsp:nvSpPr>
      <dsp:spPr>
        <a:xfrm>
          <a:off x="0" y="1485900"/>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27FA4-279F-F24B-B3C3-ED4F4654C753}">
      <dsp:nvSpPr>
        <dsp:cNvPr id="0" name=""/>
        <dsp:cNvSpPr/>
      </dsp:nvSpPr>
      <dsp:spPr>
        <a:xfrm>
          <a:off x="0" y="1485900"/>
          <a:ext cx="7240146" cy="14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Adhere to the “minimum necessary” standard for use and disclosure of student health information. Ask yourself, “What if my information was being discussed like this?”</a:t>
          </a:r>
        </a:p>
      </dsp:txBody>
      <dsp:txXfrm>
        <a:off x="0" y="1485900"/>
        <a:ext cx="7240146" cy="1485900"/>
      </dsp:txXfrm>
    </dsp:sp>
    <dsp:sp modelId="{D0CE56CC-C452-EA4F-B434-C2DC72FD7F9F}">
      <dsp:nvSpPr>
        <dsp:cNvPr id="0" name=""/>
        <dsp:cNvSpPr/>
      </dsp:nvSpPr>
      <dsp:spPr>
        <a:xfrm>
          <a:off x="0" y="2971800"/>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4EA80-1854-404F-AADC-8F072CBC31C1}">
      <dsp:nvSpPr>
        <dsp:cNvPr id="0" name=""/>
        <dsp:cNvSpPr/>
      </dsp:nvSpPr>
      <dsp:spPr>
        <a:xfrm>
          <a:off x="0" y="2971800"/>
          <a:ext cx="7240146" cy="14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HIPAA does not block the communication of information on a “need to know” basis on center</a:t>
          </a:r>
        </a:p>
      </dsp:txBody>
      <dsp:txXfrm>
        <a:off x="0" y="2971800"/>
        <a:ext cx="7240146" cy="1485900"/>
      </dsp:txXfrm>
    </dsp:sp>
    <dsp:sp modelId="{E491384A-0EDD-704C-90F1-EBE6695F6824}">
      <dsp:nvSpPr>
        <dsp:cNvPr id="0" name=""/>
        <dsp:cNvSpPr/>
      </dsp:nvSpPr>
      <dsp:spPr>
        <a:xfrm>
          <a:off x="0" y="4457699"/>
          <a:ext cx="72401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269A9-91EB-2143-B53F-9FD46F47AC93}">
      <dsp:nvSpPr>
        <dsp:cNvPr id="0" name=""/>
        <dsp:cNvSpPr/>
      </dsp:nvSpPr>
      <dsp:spPr>
        <a:xfrm>
          <a:off x="0" y="4457699"/>
          <a:ext cx="7240146" cy="148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Information must be shared for the safety and security of students or staff and to protect centers from liability</a:t>
          </a:r>
        </a:p>
      </dsp:txBody>
      <dsp:txXfrm>
        <a:off x="0" y="4457699"/>
        <a:ext cx="7240146" cy="1485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425A0-6919-A141-9CA6-7909B66F072E}">
      <dsp:nvSpPr>
        <dsp:cNvPr id="0" name=""/>
        <dsp:cNvSpPr/>
      </dsp:nvSpPr>
      <dsp:spPr>
        <a:xfrm>
          <a:off x="0" y="2528421"/>
          <a:ext cx="11033029" cy="16589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The next day Mike comes to your office and asks how everyone knows about his doctor’s appointment and his leave to go home. </a:t>
          </a:r>
        </a:p>
      </dsp:txBody>
      <dsp:txXfrm>
        <a:off x="0" y="2528421"/>
        <a:ext cx="11033029" cy="895815"/>
      </dsp:txXfrm>
    </dsp:sp>
    <dsp:sp modelId="{2E529857-BE27-5F48-B26D-FF9C5B856EDC}">
      <dsp:nvSpPr>
        <dsp:cNvPr id="0" name=""/>
        <dsp:cNvSpPr/>
      </dsp:nvSpPr>
      <dsp:spPr>
        <a:xfrm>
          <a:off x="0" y="3391059"/>
          <a:ext cx="5516514" cy="7631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Is this an appropriate place for the nurse and counselor to discuss a student leave?</a:t>
          </a:r>
        </a:p>
      </dsp:txBody>
      <dsp:txXfrm>
        <a:off x="0" y="3391059"/>
        <a:ext cx="5516514" cy="763102"/>
      </dsp:txXfrm>
    </dsp:sp>
    <dsp:sp modelId="{050EBE00-26AF-B846-B6CB-84B20302EA31}">
      <dsp:nvSpPr>
        <dsp:cNvPr id="0" name=""/>
        <dsp:cNvSpPr/>
      </dsp:nvSpPr>
      <dsp:spPr>
        <a:xfrm>
          <a:off x="5516514" y="3391059"/>
          <a:ext cx="5516514" cy="7631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Who should the student be referred to hear his complaint?</a:t>
          </a:r>
        </a:p>
      </dsp:txBody>
      <dsp:txXfrm>
        <a:off x="5516514" y="3391059"/>
        <a:ext cx="5516514" cy="763102"/>
      </dsp:txXfrm>
    </dsp:sp>
    <dsp:sp modelId="{4F07982B-3B33-3241-82A4-F781A6B6DF04}">
      <dsp:nvSpPr>
        <dsp:cNvPr id="0" name=""/>
        <dsp:cNvSpPr/>
      </dsp:nvSpPr>
      <dsp:spPr>
        <a:xfrm rot="10800000">
          <a:off x="0" y="1889"/>
          <a:ext cx="11033029" cy="255141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Shawn, a Job Corps student, is waiting in line in the cafeteria. He overhears two staff members (center nurse &amp; counselor) talking about placing a student named Mike on medical leave for a doctor’s appointment, medical tests, and a refill on medication.</a:t>
          </a:r>
        </a:p>
      </dsp:txBody>
      <dsp:txXfrm rot="10800000">
        <a:off x="0" y="1889"/>
        <a:ext cx="11033029" cy="165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4249-0279-4FBB-8C8F-2E94A635D4B0}">
      <dsp:nvSpPr>
        <dsp:cNvPr id="0" name=""/>
        <dsp:cNvSpPr/>
      </dsp:nvSpPr>
      <dsp:spPr>
        <a:xfrm>
          <a:off x="0" y="511"/>
          <a:ext cx="11033029" cy="11966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4D338-14FB-4DFF-8FDF-3B12276864C3}">
      <dsp:nvSpPr>
        <dsp:cNvPr id="0" name=""/>
        <dsp:cNvSpPr/>
      </dsp:nvSpPr>
      <dsp:spPr>
        <a:xfrm>
          <a:off x="361980" y="269753"/>
          <a:ext cx="658146" cy="6581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336B4-875A-430C-8D76-E8B0CB1BE1B3}">
      <dsp:nvSpPr>
        <dsp:cNvPr id="0" name=""/>
        <dsp:cNvSpPr/>
      </dsp:nvSpPr>
      <dsp:spPr>
        <a:xfrm>
          <a:off x="1382108" y="511"/>
          <a:ext cx="9650920" cy="119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977900">
            <a:lnSpc>
              <a:spcPct val="90000"/>
            </a:lnSpc>
            <a:spcBef>
              <a:spcPct val="0"/>
            </a:spcBef>
            <a:spcAft>
              <a:spcPct val="35000"/>
            </a:spcAft>
            <a:buNone/>
          </a:pPr>
          <a:r>
            <a:rPr lang="en-US" sz="2200" kern="1200"/>
            <a:t>Ms Wyatt, an academics instructor comes to the staff nurse and asks what Mary’s diagnosis is. She reports that Mary is very sleepy and seems unfocused at times. She relates Mary has been this way for a few days</a:t>
          </a:r>
        </a:p>
      </dsp:txBody>
      <dsp:txXfrm>
        <a:off x="1382108" y="511"/>
        <a:ext cx="9650920" cy="1196630"/>
      </dsp:txXfrm>
    </dsp:sp>
    <dsp:sp modelId="{4F3A33A0-AD7C-44D8-8415-33EA4755D821}">
      <dsp:nvSpPr>
        <dsp:cNvPr id="0" name=""/>
        <dsp:cNvSpPr/>
      </dsp:nvSpPr>
      <dsp:spPr>
        <a:xfrm>
          <a:off x="0" y="1496299"/>
          <a:ext cx="11033029" cy="11966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EE51D-52E6-4450-BC68-E3CB4D51EA93}">
      <dsp:nvSpPr>
        <dsp:cNvPr id="0" name=""/>
        <dsp:cNvSpPr/>
      </dsp:nvSpPr>
      <dsp:spPr>
        <a:xfrm>
          <a:off x="361980" y="1765541"/>
          <a:ext cx="658146" cy="6581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81FC-8487-4C39-A78F-0B0AAF84B54F}">
      <dsp:nvSpPr>
        <dsp:cNvPr id="0" name=""/>
        <dsp:cNvSpPr/>
      </dsp:nvSpPr>
      <dsp:spPr>
        <a:xfrm>
          <a:off x="1382108" y="1496299"/>
          <a:ext cx="9650920" cy="119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977900">
            <a:lnSpc>
              <a:spcPct val="90000"/>
            </a:lnSpc>
            <a:spcBef>
              <a:spcPct val="0"/>
            </a:spcBef>
            <a:spcAft>
              <a:spcPct val="35000"/>
            </a:spcAft>
            <a:buNone/>
          </a:pPr>
          <a:r>
            <a:rPr lang="en-US" sz="2200" kern="1200"/>
            <a:t>What can you tell Ms Wyatt?</a:t>
          </a:r>
        </a:p>
      </dsp:txBody>
      <dsp:txXfrm>
        <a:off x="1382108" y="1496299"/>
        <a:ext cx="9650920" cy="1196630"/>
      </dsp:txXfrm>
    </dsp:sp>
    <dsp:sp modelId="{AD79C79D-BEE2-45F5-B88E-D8D9FB5D72DB}">
      <dsp:nvSpPr>
        <dsp:cNvPr id="0" name=""/>
        <dsp:cNvSpPr/>
      </dsp:nvSpPr>
      <dsp:spPr>
        <a:xfrm>
          <a:off x="0" y="2992087"/>
          <a:ext cx="11033029" cy="11966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AF12B-B706-4C07-9132-8F65B121D926}">
      <dsp:nvSpPr>
        <dsp:cNvPr id="0" name=""/>
        <dsp:cNvSpPr/>
      </dsp:nvSpPr>
      <dsp:spPr>
        <a:xfrm>
          <a:off x="361980" y="3261329"/>
          <a:ext cx="658146" cy="6581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D09B54-6521-4502-8D6B-98315F1820EF}">
      <dsp:nvSpPr>
        <dsp:cNvPr id="0" name=""/>
        <dsp:cNvSpPr/>
      </dsp:nvSpPr>
      <dsp:spPr>
        <a:xfrm>
          <a:off x="1382108" y="2992087"/>
          <a:ext cx="9650920" cy="119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977900">
            <a:lnSpc>
              <a:spcPct val="90000"/>
            </a:lnSpc>
            <a:spcBef>
              <a:spcPct val="0"/>
            </a:spcBef>
            <a:spcAft>
              <a:spcPct val="35000"/>
            </a:spcAft>
            <a:buNone/>
          </a:pPr>
          <a:r>
            <a:rPr lang="en-US" sz="2200" kern="1200"/>
            <a:t>Can you share Mary’s diagnosis with Ms Wyatt?</a:t>
          </a:r>
        </a:p>
      </dsp:txBody>
      <dsp:txXfrm>
        <a:off x="1382108" y="2992087"/>
        <a:ext cx="9650920" cy="1196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AD060-1BDB-B742-8910-4576C0639D53}">
      <dsp:nvSpPr>
        <dsp:cNvPr id="0" name=""/>
        <dsp:cNvSpPr/>
      </dsp:nvSpPr>
      <dsp:spPr>
        <a:xfrm>
          <a:off x="1250" y="354879"/>
          <a:ext cx="4388048" cy="278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3402A-EA1E-5042-8516-E70411CE9FB1}">
      <dsp:nvSpPr>
        <dsp:cNvPr id="0" name=""/>
        <dsp:cNvSpPr/>
      </dsp:nvSpPr>
      <dsp:spPr>
        <a:xfrm>
          <a:off x="488811" y="818062"/>
          <a:ext cx="4388048" cy="27864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Should you have students sign blank release of Authorization or Supplemental HIPAA Authorization and have them in the SHR for you to complete as needed? </a:t>
          </a:r>
        </a:p>
      </dsp:txBody>
      <dsp:txXfrm>
        <a:off x="570422" y="899673"/>
        <a:ext cx="4224826" cy="2623188"/>
      </dsp:txXfrm>
    </dsp:sp>
    <dsp:sp modelId="{2250D2C2-BA2F-9C4C-9DF6-6ACC77C01D90}">
      <dsp:nvSpPr>
        <dsp:cNvPr id="0" name=""/>
        <dsp:cNvSpPr/>
      </dsp:nvSpPr>
      <dsp:spPr>
        <a:xfrm>
          <a:off x="5364420" y="354879"/>
          <a:ext cx="4388048" cy="278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BEA73-1C2A-A648-A9BD-0A41CE621873}">
      <dsp:nvSpPr>
        <dsp:cNvPr id="0" name=""/>
        <dsp:cNvSpPr/>
      </dsp:nvSpPr>
      <dsp:spPr>
        <a:xfrm>
          <a:off x="5851981" y="818062"/>
          <a:ext cx="4388048" cy="27864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True or False </a:t>
          </a:r>
        </a:p>
      </dsp:txBody>
      <dsp:txXfrm>
        <a:off x="5933592" y="899673"/>
        <a:ext cx="4224826" cy="2623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6D41E-4FB3-2745-8C74-8521D7AD1F32}">
      <dsp:nvSpPr>
        <dsp:cNvPr id="0" name=""/>
        <dsp:cNvSpPr/>
      </dsp:nvSpPr>
      <dsp:spPr>
        <a:xfrm>
          <a:off x="1250" y="354879"/>
          <a:ext cx="4388048" cy="278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C360F-59D6-AF43-8C08-6F01C909568B}">
      <dsp:nvSpPr>
        <dsp:cNvPr id="0" name=""/>
        <dsp:cNvSpPr/>
      </dsp:nvSpPr>
      <dsp:spPr>
        <a:xfrm>
          <a:off x="488811" y="818062"/>
          <a:ext cx="4388048" cy="27864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Privacy Rule requires that you document, on a Disclosure Log, certain kinds of disclosures.</a:t>
          </a:r>
        </a:p>
      </dsp:txBody>
      <dsp:txXfrm>
        <a:off x="570422" y="899673"/>
        <a:ext cx="4224826" cy="2623188"/>
      </dsp:txXfrm>
    </dsp:sp>
    <dsp:sp modelId="{73CDFD1C-2DE9-0544-BAE9-71EA059B5AB7}">
      <dsp:nvSpPr>
        <dsp:cNvPr id="0" name=""/>
        <dsp:cNvSpPr/>
      </dsp:nvSpPr>
      <dsp:spPr>
        <a:xfrm>
          <a:off x="5364420" y="354879"/>
          <a:ext cx="4388048" cy="2786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989D2-BEE4-CD48-B1C2-8F1F1DADA706}">
      <dsp:nvSpPr>
        <dsp:cNvPr id="0" name=""/>
        <dsp:cNvSpPr/>
      </dsp:nvSpPr>
      <dsp:spPr>
        <a:xfrm>
          <a:off x="5851981" y="818062"/>
          <a:ext cx="4388048" cy="27864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 log must be retained for 6 years.</a:t>
          </a:r>
        </a:p>
      </dsp:txBody>
      <dsp:txXfrm>
        <a:off x="5933592" y="899673"/>
        <a:ext cx="4224826" cy="26231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33BB5-B6D6-C34A-B6BF-5EC63D23338F}" type="datetimeFigureOut">
              <a:rPr lang="en-US" smtClean="0"/>
              <a:pPr/>
              <a:t>12/11/24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E5C75-0BC6-6142-AF9E-CF5660FC0BBD}" type="slidenum">
              <a:rPr lang="en-US" smtClean="0"/>
              <a:pPr/>
              <a:t>‹#›</a:t>
            </a:fld>
            <a:endParaRPr lang="en-US"/>
          </a:p>
        </p:txBody>
      </p:sp>
    </p:spTree>
    <p:extLst>
      <p:ext uri="{BB962C8B-B14F-4D97-AF65-F5344CB8AC3E}">
        <p14:creationId xmlns:p14="http://schemas.microsoft.com/office/powerpoint/2010/main" val="128164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services.jobcorps.gov/Information%20Notices/in_17_03.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services.jobcorps.gov/Information%20Notices/in_17_03.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8E5C75-0BC6-6142-AF9E-CF5660FC0BBD}" type="slidenum">
              <a:rPr lang="en-US" smtClean="0"/>
              <a:pPr/>
              <a:t>1</a:t>
            </a:fld>
            <a:endParaRPr lang="en-US"/>
          </a:p>
        </p:txBody>
      </p:sp>
    </p:spTree>
    <p:extLst>
      <p:ext uri="{BB962C8B-B14F-4D97-AF65-F5344CB8AC3E}">
        <p14:creationId xmlns:p14="http://schemas.microsoft.com/office/powerpoint/2010/main" val="419897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title this list as “Restriction List” or “Weekend Restriction List” and make sure it only has the names and not what the restriction is for.</a:t>
            </a:r>
          </a:p>
        </p:txBody>
      </p:sp>
      <p:sp>
        <p:nvSpPr>
          <p:cNvPr id="4" name="Slide Number Placeholder 3"/>
          <p:cNvSpPr>
            <a:spLocks noGrp="1"/>
          </p:cNvSpPr>
          <p:nvPr>
            <p:ph type="sldNum" sz="quarter" idx="10"/>
          </p:nvPr>
        </p:nvSpPr>
        <p:spPr/>
        <p:txBody>
          <a:bodyPr/>
          <a:lstStyle/>
          <a:p>
            <a:fld id="{F4A4EA34-555D-47DB-93DE-EFAC50B879B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You can provide the CSIO with some type of documentation that just says pass or fail</a:t>
            </a:r>
            <a:endParaRPr lang="en-US" dirty="0"/>
          </a:p>
        </p:txBody>
      </p:sp>
      <p:sp>
        <p:nvSpPr>
          <p:cNvPr id="4" name="Slide Number Placeholder 3"/>
          <p:cNvSpPr>
            <a:spLocks noGrp="1"/>
          </p:cNvSpPr>
          <p:nvPr>
            <p:ph type="sldNum" sz="quarter" idx="10"/>
          </p:nvPr>
        </p:nvSpPr>
        <p:spPr/>
        <p:txBody>
          <a:bodyPr/>
          <a:lstStyle/>
          <a:p>
            <a:fld id="{F4A4EA34-555D-47DB-93DE-EFAC50B879B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HIPAA Privacy Rule would defer to state or other applicable law that addresses the disclosure of health information to a parent about a minor child.  If the minor child is permitted, under state law, to consent to such health care without the consent of her parent and does consent to such care, the provider may notify the parent when the state law explicitly requires or permits the health provider to do so.  If state law permits the minor child to consent to such health care without parental consent, but is silent on parental notification, the provider would need the child’s permission to notify a parent.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Check your state laws</a:t>
            </a:r>
            <a:endParaRPr lang="en-US" dirty="0"/>
          </a:p>
        </p:txBody>
      </p:sp>
      <p:sp>
        <p:nvSpPr>
          <p:cNvPr id="4" name="Slide Number Placeholder 3"/>
          <p:cNvSpPr>
            <a:spLocks noGrp="1"/>
          </p:cNvSpPr>
          <p:nvPr>
            <p:ph type="sldNum" sz="quarter" idx="10"/>
          </p:nvPr>
        </p:nvSpPr>
        <p:spPr/>
        <p:txBody>
          <a:bodyPr/>
          <a:lstStyle/>
          <a:p>
            <a:fld id="{F4A4EA34-555D-47DB-93DE-EFAC50B879B1}" type="slidenum">
              <a:rPr lang="en-US" smtClean="0"/>
              <a:pPr/>
              <a:t>17</a:t>
            </a:fld>
            <a:endParaRPr lang="en-US"/>
          </a:p>
        </p:txBody>
      </p:sp>
    </p:spTree>
    <p:extLst>
      <p:ext uri="{BB962C8B-B14F-4D97-AF65-F5344CB8AC3E}">
        <p14:creationId xmlns:p14="http://schemas.microsoft.com/office/powerpoint/2010/main" val="423579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8E5C75-0BC6-6142-AF9E-CF5660FC0BBD}" type="slidenum">
              <a:rPr lang="en-US" smtClean="0"/>
              <a:pPr/>
              <a:t>18</a:t>
            </a:fld>
            <a:endParaRPr lang="en-US"/>
          </a:p>
        </p:txBody>
      </p:sp>
    </p:spTree>
    <p:extLst>
      <p:ext uri="{BB962C8B-B14F-4D97-AF65-F5344CB8AC3E}">
        <p14:creationId xmlns:p14="http://schemas.microsoft.com/office/powerpoint/2010/main" val="315780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Oral Transmission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in mind that the confidentiality of medical, health, and disability-related information must be maintained when the information is being transmitted orally – in other words, when it is being discussed aloud. This means that you must be sure that all such discussions take place in private locations where unauthorized persons cannot overhear the conversation, either voluntarily or involuntarily. Cubicles, for example, are inappropriate places to confer about medical or disability-related matters, or even to mention such information, unless the discussion is conducted in such a way that it is impossible for anyone who overhears to identify the person whose information is being discussed. </a:t>
            </a:r>
            <a:endParaRPr lang="en-US" dirty="0"/>
          </a:p>
        </p:txBody>
      </p:sp>
      <p:sp>
        <p:nvSpPr>
          <p:cNvPr id="4" name="Slide Number Placeholder 3"/>
          <p:cNvSpPr>
            <a:spLocks noGrp="1"/>
          </p:cNvSpPr>
          <p:nvPr>
            <p:ph type="sldNum" sz="quarter" idx="10"/>
          </p:nvPr>
        </p:nvSpPr>
        <p:spPr/>
        <p:txBody>
          <a:bodyPr/>
          <a:lstStyle/>
          <a:p>
            <a:pPr>
              <a:defRPr/>
            </a:pPr>
            <a:fld id="{BA7260DA-F814-471F-A5FE-33CCC66FC57E}" type="slidenum">
              <a:rPr lang="en-US" smtClean="0"/>
              <a:pPr>
                <a:defRPr/>
              </a:pPr>
              <a:t>19</a:t>
            </a:fld>
            <a:endParaRPr lang="en-US" dirty="0"/>
          </a:p>
        </p:txBody>
      </p:sp>
    </p:spTree>
    <p:extLst>
      <p:ext uri="{BB962C8B-B14F-4D97-AF65-F5344CB8AC3E}">
        <p14:creationId xmlns:p14="http://schemas.microsoft.com/office/powerpoint/2010/main" val="333772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HWD RE Information Notice 17-03 </a:t>
            </a:r>
            <a:r>
              <a:rPr lang="en-US" b="0" i="0" u="none" strike="noStrike" dirty="0">
                <a:solidFill>
                  <a:srgbClr val="0072C6"/>
                </a:solidFill>
                <a:effectLst/>
                <a:latin typeface="Segoe UI" panose="020F0502020204030204" pitchFamily="34" charset="0"/>
                <a:hlinkClick r:id="rId3"/>
              </a:rPr>
              <a:t>IN 17-03 Strategies to Ensure the Protection of Health-Related Personally Identifiable Information</a:t>
            </a:r>
            <a:endParaRPr lang="en-US" b="0" i="0" u="none" strike="noStrike" dirty="0">
              <a:solidFill>
                <a:srgbClr val="0072C6"/>
              </a:solidFill>
              <a:effectLst/>
              <a:latin typeface="Segoe UI" panose="020F0502020204030204" pitchFamily="34" charset="0"/>
            </a:endParaRPr>
          </a:p>
          <a:p>
            <a:r>
              <a:rPr lang="en-US" dirty="0"/>
              <a:t> students should not be working in wellness</a:t>
            </a:r>
          </a:p>
          <a:p>
            <a:endParaRPr lang="en-US" dirty="0"/>
          </a:p>
          <a:p>
            <a:r>
              <a:rPr lang="en-US" dirty="0"/>
              <a:t>Susie it is the perception she has access to SHRs based on her trade</a:t>
            </a:r>
          </a:p>
          <a:p>
            <a:endParaRPr lang="en-US" dirty="0"/>
          </a:p>
          <a:p>
            <a:r>
              <a:rPr lang="en-US" dirty="0"/>
              <a:t>Roger could see the records and overhear conversations among staff</a:t>
            </a:r>
          </a:p>
          <a:p>
            <a:r>
              <a:rPr lang="en-US" dirty="0"/>
              <a:t>When you step away from your desk your office door should be secured,  and the computer locked.</a:t>
            </a:r>
          </a:p>
          <a:p>
            <a:endParaRPr lang="en-US" dirty="0"/>
          </a:p>
        </p:txBody>
      </p:sp>
      <p:sp>
        <p:nvSpPr>
          <p:cNvPr id="4" name="Slide Number Placeholder 3"/>
          <p:cNvSpPr>
            <a:spLocks noGrp="1"/>
          </p:cNvSpPr>
          <p:nvPr>
            <p:ph type="sldNum" sz="quarter" idx="5"/>
          </p:nvPr>
        </p:nvSpPr>
        <p:spPr/>
        <p:txBody>
          <a:bodyPr/>
          <a:lstStyle/>
          <a:p>
            <a:fld id="{448E5C75-0BC6-6142-AF9E-CF5660FC0BBD}" type="slidenum">
              <a:rPr lang="en-US" smtClean="0"/>
              <a:pPr/>
              <a:t>20</a:t>
            </a:fld>
            <a:endParaRPr lang="en-US"/>
          </a:p>
        </p:txBody>
      </p:sp>
    </p:spTree>
    <p:extLst>
      <p:ext uri="{BB962C8B-B14F-4D97-AF65-F5344CB8AC3E}">
        <p14:creationId xmlns:p14="http://schemas.microsoft.com/office/powerpoint/2010/main" val="233572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need to know you could only share some behaviors to watch and report back to Wellness but you could not share Mary’s diagnosis or treatment information without Mary’s permission</a:t>
            </a:r>
          </a:p>
        </p:txBody>
      </p:sp>
      <p:sp>
        <p:nvSpPr>
          <p:cNvPr id="4" name="Slide Number Placeholder 3"/>
          <p:cNvSpPr>
            <a:spLocks noGrp="1"/>
          </p:cNvSpPr>
          <p:nvPr>
            <p:ph type="sldNum" sz="quarter" idx="10"/>
          </p:nvPr>
        </p:nvSpPr>
        <p:spPr/>
        <p:txBody>
          <a:bodyPr/>
          <a:lstStyle/>
          <a:p>
            <a:fld id="{296405C5-E387-4A5F-9812-4140B8EAA1C1}"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information may be shared for purposes of avoiding medical emergencies and ensuring you are provided with appropriate food and nutrition.  We will share this information only if you have a specific dietary need arising from or related to a health condition. (HIPAA Supplemental Authorization)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Suggest HIPAA Supplemental Authorization for releasing information to the Food Service Manager </a:t>
            </a:r>
          </a:p>
          <a:p>
            <a:r>
              <a:rPr lang="en-US" sz="1200" kern="1200" dirty="0">
                <a:solidFill>
                  <a:schemeClr val="tx1"/>
                </a:solidFill>
                <a:latin typeface="+mn-lt"/>
                <a:ea typeface="+mn-ea"/>
                <a:cs typeface="+mn-cs"/>
              </a:rPr>
              <a:t>Mention to the Dorm staff you would like to know if Sara is eating a lot of carbs or if she is extremely thirsty, very drowsy to the point of unable to rouse her.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rgbClr val="FF0000"/>
                </a:solidFill>
                <a:latin typeface="+mn-lt"/>
                <a:ea typeface="+mn-ea"/>
                <a:cs typeface="+mn-cs"/>
              </a:rPr>
              <a:t>Add picture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A4EA34-555D-47DB-93DE-EFAC50B879B1}" type="slidenum">
              <a:rPr lang="en-US" smtClean="0"/>
              <a:pPr/>
              <a:t>22</a:t>
            </a:fld>
            <a:endParaRPr lang="en-US"/>
          </a:p>
        </p:txBody>
      </p:sp>
    </p:spTree>
    <p:extLst>
      <p:ext uri="{BB962C8B-B14F-4D97-AF65-F5344CB8AC3E}">
        <p14:creationId xmlns:p14="http://schemas.microsoft.com/office/powerpoint/2010/main" val="161262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HIPAA Supplemental Authorization was released with PIN 02-19 – This gives the wellness center permission to share information with the identified staff listed in the Authorization. This document can be found on the support services website under HIPAA.</a:t>
            </a:r>
          </a:p>
        </p:txBody>
      </p:sp>
      <p:sp>
        <p:nvSpPr>
          <p:cNvPr id="4" name="Slide Number Placeholder 3"/>
          <p:cNvSpPr>
            <a:spLocks noGrp="1"/>
          </p:cNvSpPr>
          <p:nvPr>
            <p:ph type="sldNum" sz="quarter" idx="5"/>
          </p:nvPr>
        </p:nvSpPr>
        <p:spPr/>
        <p:txBody>
          <a:bodyPr/>
          <a:lstStyle/>
          <a:p>
            <a:fld id="{448E5C75-0BC6-6142-AF9E-CF5660FC0BBD}" type="slidenum">
              <a:rPr lang="en-US" smtClean="0"/>
              <a:pPr/>
              <a:t>23</a:t>
            </a:fld>
            <a:endParaRPr lang="en-US"/>
          </a:p>
        </p:txBody>
      </p:sp>
    </p:spTree>
    <p:extLst>
      <p:ext uri="{BB962C8B-B14F-4D97-AF65-F5344CB8AC3E}">
        <p14:creationId xmlns:p14="http://schemas.microsoft.com/office/powerpoint/2010/main" val="302488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to have a request for medical records completed and signed to obtain</a:t>
            </a:r>
            <a:r>
              <a:rPr lang="en-US" baseline="0" dirty="0"/>
              <a:t> from each provider or referral, </a:t>
            </a:r>
            <a:r>
              <a:rPr lang="en-US" sz="1200" dirty="0"/>
              <a:t>when requesting records from other providers including a referral</a:t>
            </a:r>
            <a:r>
              <a:rPr lang="en-US" baseline="0" dirty="0"/>
              <a:t>  need to send a signed release</a:t>
            </a:r>
          </a:p>
          <a:p>
            <a:r>
              <a:rPr lang="en-US" baseline="0" dirty="0"/>
              <a:t>Need to have a release signed by the student in order to release records to outside providers </a:t>
            </a:r>
          </a:p>
          <a:p>
            <a:endParaRPr lang="en-US" baseline="0" dirty="0"/>
          </a:p>
          <a:p>
            <a:r>
              <a:rPr lang="en-US" sz="1200" dirty="0"/>
              <a:t>Request for medical records</a:t>
            </a:r>
          </a:p>
          <a:p>
            <a:pPr>
              <a:buNone/>
            </a:pPr>
            <a:endParaRPr lang="en-US" sz="1200" dirty="0"/>
          </a:p>
          <a:p>
            <a:r>
              <a:rPr lang="en-US" sz="1200" dirty="0"/>
              <a:t>Authorization to release medical records</a:t>
            </a:r>
          </a:p>
          <a:p>
            <a:endParaRPr lang="en-US" baseline="0" dirty="0"/>
          </a:p>
        </p:txBody>
      </p:sp>
      <p:sp>
        <p:nvSpPr>
          <p:cNvPr id="4" name="Slide Number Placeholder 3"/>
          <p:cNvSpPr>
            <a:spLocks noGrp="1"/>
          </p:cNvSpPr>
          <p:nvPr>
            <p:ph type="sldNum" sz="quarter" idx="10"/>
          </p:nvPr>
        </p:nvSpPr>
        <p:spPr/>
        <p:txBody>
          <a:bodyPr/>
          <a:lstStyle/>
          <a:p>
            <a:fld id="{DCDE1D47-04FE-4F59-BA36-D7B61C93957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HIPAA stands for the Health Insurance Portability and Accountability Act. HIPAA was enacted by Congress and signed by President Clinton in 1996.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made up of two parts: portability and accountability.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1 of HIPAA , portability, may affect you personally. It protects health insurance coverage for workers and their families when they change or lose their jobs. HIPAA says a new employer cannot exclude an employee from the company’s health insurance coverage if he or she has a preexisting condition. HIPAA also provides additional opportunities to enroll in a group health plan if a person loses coverage; it prohibits discrimination against employees and their dependent family members based on any health factors they may have, including prior medical conditions, previous claims experience, and genetic information; and; HIPAA guarantees that certain individuals will have access to, and can renew, individual health insurance policies. </a:t>
            </a:r>
          </a:p>
          <a:p>
            <a:endParaRPr lang="en-US" dirty="0"/>
          </a:p>
        </p:txBody>
      </p:sp>
      <p:sp>
        <p:nvSpPr>
          <p:cNvPr id="4" name="Slide Number Placeholder 3"/>
          <p:cNvSpPr>
            <a:spLocks noGrp="1"/>
          </p:cNvSpPr>
          <p:nvPr>
            <p:ph type="sldNum" sz="quarter" idx="5"/>
          </p:nvPr>
        </p:nvSpPr>
        <p:spPr/>
        <p:txBody>
          <a:bodyPr/>
          <a:lstStyle/>
          <a:p>
            <a:fld id="{448E5C75-0BC6-6142-AF9E-CF5660FC0BBD}" type="slidenum">
              <a:rPr lang="en-US" smtClean="0"/>
              <a:pPr/>
              <a:t>3</a:t>
            </a:fld>
            <a:endParaRPr lang="en-US"/>
          </a:p>
        </p:txBody>
      </p:sp>
    </p:spTree>
    <p:extLst>
      <p:ext uri="{BB962C8B-B14F-4D97-AF65-F5344CB8AC3E}">
        <p14:creationId xmlns:p14="http://schemas.microsoft.com/office/powerpoint/2010/main" val="46377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DE1D47-04FE-4F59-BA36-D7B61C939572}"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600" baseline="0" dirty="0">
                <a:solidFill>
                  <a:srgbClr val="FF0000"/>
                </a:solidFill>
                <a:latin typeface="Tahoma" panose="020B0604030504040204" pitchFamily="34" charset="0"/>
                <a:ea typeface="Tahoma" panose="020B0604030504040204" pitchFamily="34" charset="0"/>
                <a:cs typeface="Tahoma" panose="020B0604030504040204" pitchFamily="34" charset="0"/>
              </a:rPr>
              <a:t>Send any requests for medical records goes to the POC RO for review prior releasing the records. </a:t>
            </a:r>
          </a:p>
          <a:p>
            <a:r>
              <a:rPr lang="en-US" sz="1600" baseline="0" dirty="0">
                <a:solidFill>
                  <a:srgbClr val="FF0000"/>
                </a:solidFill>
                <a:latin typeface="Tahoma" panose="020B0604030504040204" pitchFamily="34" charset="0"/>
                <a:ea typeface="Tahoma" panose="020B0604030504040204" pitchFamily="34" charset="0"/>
                <a:cs typeface="Tahoma" panose="020B0604030504040204" pitchFamily="34" charset="0"/>
              </a:rPr>
              <a:t>Before releasing any records, you need to consult the RO.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 student records of information of any kind about a student may be released to outside agencies or persons without the student’s signed consent, or parent/guardian consent for minor students, refer to the HIPAA Notice for exceptions</a:t>
            </a:r>
          </a:p>
          <a:p>
            <a:endParaRPr lang="en-US" sz="1200" kern="1200" baseline="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and have the student sign, on the first visit to health services, the Notice describing how medical information about students may be used and disclosed, and how students can get access to this information (see Exhibit 6-10).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Be familiar with Appendix 202 and PRH 6.4 R 22</a:t>
            </a:r>
          </a:p>
          <a:p>
            <a:pPr lvl="0"/>
            <a:endParaRPr lang="en-US"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DE1D47-04FE-4F59-BA36-D7B61C939572}"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 to Appendix 202 for more information</a:t>
            </a:r>
          </a:p>
        </p:txBody>
      </p:sp>
      <p:sp>
        <p:nvSpPr>
          <p:cNvPr id="4" name="Slide Number Placeholder 3"/>
          <p:cNvSpPr>
            <a:spLocks noGrp="1"/>
          </p:cNvSpPr>
          <p:nvPr>
            <p:ph type="sldNum" sz="quarter" idx="10"/>
          </p:nvPr>
        </p:nvSpPr>
        <p:spPr/>
        <p:txBody>
          <a:bodyPr/>
          <a:lstStyle/>
          <a:p>
            <a:fld id="{DCDE1D47-04FE-4F59-BA36-D7B61C939572}"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The following disclosures (among others) must be documented:</a:t>
            </a:r>
          </a:p>
          <a:p>
            <a:r>
              <a:rPr lang="en-US" sz="1200" kern="1200" baseline="0" dirty="0">
                <a:solidFill>
                  <a:schemeClr val="tx1"/>
                </a:solidFill>
                <a:latin typeface="+mn-lt"/>
                <a:ea typeface="+mn-ea"/>
                <a:cs typeface="+mn-cs"/>
              </a:rPr>
              <a:t>• notifying a public health authority (CDC, state health department, etc.) about a condition,</a:t>
            </a:r>
          </a:p>
          <a:p>
            <a:r>
              <a:rPr lang="en-US" sz="1200" kern="1200" baseline="0" dirty="0">
                <a:solidFill>
                  <a:schemeClr val="tx1"/>
                </a:solidFill>
                <a:latin typeface="+mn-lt"/>
                <a:ea typeface="+mn-ea"/>
                <a:cs typeface="+mn-cs"/>
              </a:rPr>
              <a:t>• disclosures to law enforcement or in response to a court order or subpoena,</a:t>
            </a:r>
          </a:p>
          <a:p>
            <a:r>
              <a:rPr lang="en-US" sz="1200" kern="1200" baseline="0" dirty="0">
                <a:solidFill>
                  <a:schemeClr val="tx1"/>
                </a:solidFill>
                <a:latin typeface="+mn-lt"/>
                <a:ea typeface="+mn-ea"/>
                <a:cs typeface="+mn-cs"/>
              </a:rPr>
              <a:t>• disclosures to HHS or another health oversight agency (many DOL disclosures,</a:t>
            </a:r>
          </a:p>
          <a:p>
            <a:r>
              <a:rPr lang="en-US" sz="1200" kern="1200" baseline="0" dirty="0">
                <a:solidFill>
                  <a:schemeClr val="tx1"/>
                </a:solidFill>
                <a:latin typeface="+mn-lt"/>
                <a:ea typeface="+mn-ea"/>
                <a:cs typeface="+mn-cs"/>
              </a:rPr>
              <a:t>however, may also be either payment or health care operations disclosures and would</a:t>
            </a:r>
          </a:p>
          <a:p>
            <a:r>
              <a:rPr lang="en-US" sz="1200" kern="1200" baseline="0" dirty="0">
                <a:solidFill>
                  <a:schemeClr val="tx1"/>
                </a:solidFill>
                <a:latin typeface="+mn-lt"/>
                <a:ea typeface="+mn-ea"/>
                <a:cs typeface="+mn-cs"/>
              </a:rPr>
              <a:t>not need to be documented),</a:t>
            </a:r>
          </a:p>
          <a:p>
            <a:r>
              <a:rPr lang="en-US" sz="1200" kern="1200" baseline="0" dirty="0">
                <a:solidFill>
                  <a:schemeClr val="tx1"/>
                </a:solidFill>
                <a:latin typeface="+mn-lt"/>
                <a:ea typeface="+mn-ea"/>
                <a:cs typeface="+mn-cs"/>
              </a:rPr>
              <a:t>• disclosures to OSHA or other public health agencies,</a:t>
            </a:r>
          </a:p>
          <a:p>
            <a:r>
              <a:rPr lang="en-US" sz="1200" kern="1200" baseline="0" dirty="0">
                <a:solidFill>
                  <a:schemeClr val="tx1"/>
                </a:solidFill>
                <a:latin typeface="+mn-lt"/>
                <a:ea typeface="+mn-ea"/>
                <a:cs typeface="+mn-cs"/>
              </a:rPr>
              <a:t>• disclosures to a coroner or funeral director about a decedent,</a:t>
            </a:r>
          </a:p>
          <a:p>
            <a:r>
              <a:rPr lang="en-US" sz="1200" kern="1200" baseline="0" dirty="0">
                <a:solidFill>
                  <a:schemeClr val="tx1"/>
                </a:solidFill>
                <a:latin typeface="+mn-lt"/>
                <a:ea typeface="+mn-ea"/>
                <a:cs typeface="+mn-cs"/>
              </a:rPr>
              <a:t>• disclosures for cadaver donation purposes,</a:t>
            </a:r>
          </a:p>
          <a:p>
            <a:r>
              <a:rPr lang="en-US" sz="1200" kern="1200" baseline="0" dirty="0">
                <a:solidFill>
                  <a:schemeClr val="tx1"/>
                </a:solidFill>
                <a:latin typeface="+mn-lt"/>
                <a:ea typeface="+mn-ea"/>
                <a:cs typeface="+mn-cs"/>
              </a:rPr>
              <a:t>• disclosures for certain research purposes,</a:t>
            </a:r>
          </a:p>
          <a:p>
            <a:r>
              <a:rPr lang="en-US" sz="1200" kern="1200" baseline="0" dirty="0">
                <a:solidFill>
                  <a:schemeClr val="tx1"/>
                </a:solidFill>
                <a:latin typeface="+mn-lt"/>
                <a:ea typeface="+mn-ea"/>
                <a:cs typeface="+mn-cs"/>
              </a:rPr>
              <a:t>• any OWCP disclosures that do not fall under "payment" or "health care operations"</a:t>
            </a:r>
          </a:p>
          <a:p>
            <a:r>
              <a:rPr lang="en-US" sz="1200" kern="1200" baseline="0" dirty="0">
                <a:solidFill>
                  <a:schemeClr val="tx1"/>
                </a:solidFill>
                <a:latin typeface="+mn-lt"/>
                <a:ea typeface="+mn-ea"/>
                <a:cs typeface="+mn-cs"/>
              </a:rPr>
              <a:t>disclosures,</a:t>
            </a:r>
          </a:p>
          <a:p>
            <a:r>
              <a:rPr lang="en-US" sz="1200" kern="1200" baseline="0" dirty="0">
                <a:solidFill>
                  <a:schemeClr val="tx1"/>
                </a:solidFill>
                <a:latin typeface="+mn-lt"/>
                <a:ea typeface="+mn-ea"/>
                <a:cs typeface="+mn-cs"/>
              </a:rPr>
              <a:t>• disclosures to the Armed Forces about a service member, and</a:t>
            </a:r>
          </a:p>
          <a:p>
            <a:r>
              <a:rPr lang="en-US" sz="1200" kern="1200" baseline="0" dirty="0">
                <a:solidFill>
                  <a:schemeClr val="tx1"/>
                </a:solidFill>
                <a:latin typeface="+mn-lt"/>
                <a:ea typeface="+mn-ea"/>
                <a:cs typeface="+mn-cs"/>
              </a:rPr>
              <a:t>• disclosures to avert a serious threat to health or safety.</a:t>
            </a:r>
            <a:endParaRPr lang="en-US" dirty="0"/>
          </a:p>
        </p:txBody>
      </p:sp>
      <p:sp>
        <p:nvSpPr>
          <p:cNvPr id="4" name="Slide Number Placeholder 3"/>
          <p:cNvSpPr>
            <a:spLocks noGrp="1"/>
          </p:cNvSpPr>
          <p:nvPr>
            <p:ph type="sldNum" sz="quarter" idx="10"/>
          </p:nvPr>
        </p:nvSpPr>
        <p:spPr/>
        <p:txBody>
          <a:bodyPr/>
          <a:lstStyle/>
          <a:p>
            <a:fld id="{DCDE1D47-04FE-4F59-BA36-D7B61C939572}"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When disclosing Personal Health Records (PHI)  the following should be documented on the disclosure log:  </a:t>
            </a:r>
          </a:p>
          <a:p>
            <a:pPr marL="857250" lvl="1" indent="-457200">
              <a:buFont typeface="+mj-lt"/>
              <a:buAutoNum type="arabicPeriod"/>
            </a:pPr>
            <a:r>
              <a:rPr lang="en-US" dirty="0"/>
              <a:t>date of the disclosure</a:t>
            </a:r>
          </a:p>
          <a:p>
            <a:pPr marL="857250" lvl="1" indent="-457200">
              <a:buFont typeface="+mj-lt"/>
              <a:buAutoNum type="arabicPeriod"/>
            </a:pPr>
            <a:r>
              <a:rPr lang="en-US" dirty="0"/>
              <a:t>name (and address if known) of the entity/person receiving the PHI</a:t>
            </a:r>
          </a:p>
          <a:p>
            <a:pPr marL="857250" lvl="1" indent="-457200">
              <a:buFont typeface="+mj-lt"/>
              <a:buAutoNum type="arabicPeriod"/>
            </a:pPr>
            <a:r>
              <a:rPr lang="en-US" dirty="0"/>
              <a:t>brief description of the PHI </a:t>
            </a:r>
          </a:p>
          <a:p>
            <a:pPr marL="857250" lvl="1" indent="-457200">
              <a:buFont typeface="+mj-lt"/>
              <a:buAutoNum type="arabicPeriod"/>
            </a:pPr>
            <a:r>
              <a:rPr lang="en-US" dirty="0"/>
              <a:t>brief statement of the purpose for disclosure</a:t>
            </a:r>
          </a:p>
          <a:p>
            <a:endParaRPr lang="en-US" dirty="0"/>
          </a:p>
        </p:txBody>
      </p:sp>
      <p:sp>
        <p:nvSpPr>
          <p:cNvPr id="4" name="Slide Number Placeholder 3"/>
          <p:cNvSpPr>
            <a:spLocks noGrp="1"/>
          </p:cNvSpPr>
          <p:nvPr>
            <p:ph type="sldNum" sz="quarter" idx="5"/>
          </p:nvPr>
        </p:nvSpPr>
        <p:spPr/>
        <p:txBody>
          <a:bodyPr/>
          <a:lstStyle/>
          <a:p>
            <a:fld id="{448E5C75-0BC6-6142-AF9E-CF5660FC0BBD}" type="slidenum">
              <a:rPr lang="en-US" smtClean="0"/>
              <a:pPr/>
              <a:t>30</a:t>
            </a:fld>
            <a:endParaRPr lang="en-US"/>
          </a:p>
        </p:txBody>
      </p:sp>
    </p:spTree>
    <p:extLst>
      <p:ext uri="{BB962C8B-B14F-4D97-AF65-F5344CB8AC3E}">
        <p14:creationId xmlns:p14="http://schemas.microsoft.com/office/powerpoint/2010/main" val="4267792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405C5-E387-4A5F-9812-4140B8EAA1C1}" type="slidenum">
              <a:rPr lang="en-US" smtClean="0"/>
              <a:pPr/>
              <a:t>31</a:t>
            </a:fld>
            <a:endParaRPr lang="en-US"/>
          </a:p>
        </p:txBody>
      </p:sp>
    </p:spTree>
    <p:extLst>
      <p:ext uri="{BB962C8B-B14F-4D97-AF65-F5344CB8AC3E}">
        <p14:creationId xmlns:p14="http://schemas.microsoft.com/office/powerpoint/2010/main" val="186415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a:t>While the CIS is a valuable communication tool, PHI should not be put into CIS unless there is a specific reason that every single staff person needs to know that information. CIS is available to all or most staff persons on center, so the act of placing information into CIS is the same as telling every center staff person the information. </a:t>
            </a:r>
          </a:p>
          <a:p>
            <a:pPr eaLnBrk="1" hangingPunct="1"/>
            <a:endParaRPr lang="en-US" dirty="0"/>
          </a:p>
          <a:p>
            <a:pPr eaLnBrk="1" hangingPunct="1"/>
            <a:r>
              <a:rPr lang="en-US" dirty="0"/>
              <a:t>Accommodations should be put into CIS, but a medical diagnosis reference to the IEP should not be included</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Job Corps PRH Instruction Notice  </a:t>
            </a:r>
            <a:r>
              <a:rPr lang="en-US" sz="1200" b="1" u="none" strike="noStrike" kern="1200" dirty="0">
                <a:solidFill>
                  <a:schemeClr val="tx1"/>
                </a:solidFill>
                <a:latin typeface="+mn-lt"/>
                <a:ea typeface="+mn-ea"/>
                <a:cs typeface="+mn-cs"/>
                <a:hlinkClick r:id="rId3"/>
              </a:rPr>
              <a:t>IN 17-03 Strategies to Ensure the Protection of Health-Related Personally Identifiable Information</a:t>
            </a:r>
            <a:r>
              <a:rPr lang="en-US" sz="1200" b="1" kern="1200" dirty="0">
                <a:solidFill>
                  <a:schemeClr val="tx1"/>
                </a:solidFill>
                <a:latin typeface="+mn-lt"/>
                <a:ea typeface="+mn-ea"/>
                <a:cs typeface="+mn-cs"/>
              </a:rPr>
              <a:t>  Release Date: August 3, 2017: </a:t>
            </a:r>
            <a:r>
              <a:rPr lang="en-US" sz="1200" kern="1200" dirty="0">
                <a:solidFill>
                  <a:schemeClr val="tx1"/>
                </a:solidFill>
                <a:latin typeface="+mn-lt"/>
                <a:ea typeface="+mn-ea"/>
                <a:cs typeface="+mn-cs"/>
              </a:rPr>
              <a:t>Avoid entering PHI into Case Notes in CIS. Health and Wellness staff members should instead document all pertinent health information in the Student Health Record (SHR). </a:t>
            </a:r>
          </a:p>
          <a:p>
            <a:pPr eaLnBrk="1" hangingPunct="1"/>
            <a:endParaRPr lang="en-US" dirty="0"/>
          </a:p>
        </p:txBody>
      </p:sp>
    </p:spTree>
    <p:extLst>
      <p:ext uri="{BB962C8B-B14F-4D97-AF65-F5344CB8AC3E}">
        <p14:creationId xmlns:p14="http://schemas.microsoft.com/office/powerpoint/2010/main" val="38362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normAutofit/>
          </a:bodyPr>
          <a:lstStyle/>
          <a:p>
            <a:endParaRPr lang="en-US" dirty="0"/>
          </a:p>
        </p:txBody>
      </p:sp>
      <p:sp>
        <p:nvSpPr>
          <p:cNvPr id="56324"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AEE0A4-A017-41BC-8803-AF45CE5E5FD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7218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solidFill>
                  <a:srgbClr val="000000"/>
                </a:solidFill>
              </a:rPr>
              <a:t>Limited to: Need for information in connection with their duties that arise out of the provision of diagnosis, treatment or referral for treatment (42 CFR 2.12 c 3)</a:t>
            </a:r>
          </a:p>
          <a:p>
            <a:r>
              <a:rPr lang="en-US" sz="1700" dirty="0">
                <a:solidFill>
                  <a:srgbClr val="000000"/>
                </a:solidFill>
              </a:rPr>
              <a:t>May be acceptable as long as:</a:t>
            </a:r>
          </a:p>
          <a:p>
            <a:pPr lvl="1"/>
            <a:r>
              <a:rPr lang="en-US" sz="1700" dirty="0">
                <a:solidFill>
                  <a:srgbClr val="000000"/>
                </a:solidFill>
              </a:rPr>
              <a:t>Within program</a:t>
            </a:r>
          </a:p>
          <a:p>
            <a:pPr lvl="1"/>
            <a:r>
              <a:rPr lang="en-US" sz="1700" dirty="0">
                <a:solidFill>
                  <a:srgbClr val="000000"/>
                </a:solidFill>
              </a:rPr>
              <a:t>Between program and entity with direct administrative control over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some situations PHI may be shared on a need-to-know basis. HIPAA does not block the communication of information on a “need to know” basis on center. The minimal necessary amount of information about a student’s health or disability may be shared with staff if this information is vital for staff to successfully assist students and to perform their job duties. There are some situations when information must be shared. Information must be shared for the safety and security of students or staff and to protect your center from liability.</a:t>
            </a:r>
          </a:p>
          <a:p>
            <a:endParaRPr lang="en-US" dirty="0"/>
          </a:p>
        </p:txBody>
      </p:sp>
      <p:sp>
        <p:nvSpPr>
          <p:cNvPr id="4" name="Slide Number Placeholder 3"/>
          <p:cNvSpPr>
            <a:spLocks noGrp="1"/>
          </p:cNvSpPr>
          <p:nvPr>
            <p:ph type="sldNum" sz="quarter" idx="5"/>
          </p:nvPr>
        </p:nvSpPr>
        <p:spPr/>
        <p:txBody>
          <a:bodyPr/>
          <a:lstStyle/>
          <a:p>
            <a:fld id="{3A28AB5E-CF71-4CFA-83A8-19C640DD0963}" type="slidenum">
              <a:rPr lang="en-US" smtClean="0"/>
              <a:pPr/>
              <a:t>8</a:t>
            </a:fld>
            <a:endParaRPr lang="en-US" dirty="0"/>
          </a:p>
        </p:txBody>
      </p:sp>
    </p:spTree>
    <p:extLst>
      <p:ext uri="{BB962C8B-B14F-4D97-AF65-F5344CB8AC3E}">
        <p14:creationId xmlns:p14="http://schemas.microsoft.com/office/powerpoint/2010/main" val="147867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a:t>The regulation allows limited uses/disclosures without consent or authorization in the following circumstances: </a:t>
            </a:r>
          </a:p>
          <a:p>
            <a:pPr lvl="1"/>
            <a:r>
              <a:rPr lang="en-US" sz="2400" dirty="0"/>
              <a:t>when required for enforcement of the regulations by HHS </a:t>
            </a:r>
          </a:p>
          <a:p>
            <a:pPr lvl="1"/>
            <a:r>
              <a:rPr lang="en-US" sz="2400" dirty="0"/>
              <a:t>when mandated by law </a:t>
            </a:r>
          </a:p>
          <a:p>
            <a:pPr lvl="1"/>
            <a:r>
              <a:rPr lang="en-US" sz="2400" dirty="0"/>
              <a:t>when needed for oversight of the provider who created the psychotherapy notes </a:t>
            </a:r>
          </a:p>
          <a:p>
            <a:pPr lvl="1"/>
            <a:r>
              <a:rPr lang="en-US" sz="2400" dirty="0"/>
              <a:t>when sent to a coroner or medical examiner </a:t>
            </a:r>
          </a:p>
          <a:p>
            <a:pPr lvl="1"/>
            <a:r>
              <a:rPr lang="en-US" sz="2400" dirty="0"/>
              <a:t>when needed to avert a serious/imminent threat to health or safety</a:t>
            </a:r>
          </a:p>
          <a:p>
            <a:pPr lvl="1"/>
            <a:endParaRPr lang="en-US" sz="2400" dirty="0"/>
          </a:p>
          <a:p>
            <a:pPr lvl="1"/>
            <a:endParaRPr lang="en-US" sz="2400" dirty="0"/>
          </a:p>
          <a:p>
            <a:r>
              <a:rPr lang="en-US" sz="2100" dirty="0"/>
              <a:t>"Psychotherapy notes” are afforded special privacy protections under this regulation. Usually, a written client consent is required before psychotherapy notes can be disclosed to anyone. </a:t>
            </a:r>
          </a:p>
          <a:p>
            <a:pPr lvl="1"/>
            <a:r>
              <a:rPr lang="en-US" sz="2100" dirty="0"/>
              <a:t>Psychotherapy notes are excluded from the provision that gives clients the right to see and copy their health information.</a:t>
            </a:r>
          </a:p>
          <a:p>
            <a:pPr lvl="1"/>
            <a:endParaRPr lang="en-US" sz="2400" dirty="0"/>
          </a:p>
        </p:txBody>
      </p:sp>
      <p:sp>
        <p:nvSpPr>
          <p:cNvPr id="4" name="Slide Number Placeholder 3"/>
          <p:cNvSpPr>
            <a:spLocks noGrp="1"/>
          </p:cNvSpPr>
          <p:nvPr>
            <p:ph type="sldNum" sz="quarter" idx="10"/>
          </p:nvPr>
        </p:nvSpPr>
        <p:spPr/>
        <p:txBody>
          <a:bodyPr/>
          <a:lstStyle/>
          <a:p>
            <a:fld id="{3A28AB5E-CF71-4CFA-83A8-19C640DD0963}" type="slidenum">
              <a:rPr lang="en-US" smtClean="0"/>
              <a:pPr/>
              <a:t>9</a:t>
            </a:fld>
            <a:endParaRPr lang="en-US" dirty="0"/>
          </a:p>
        </p:txBody>
      </p:sp>
    </p:spTree>
    <p:extLst>
      <p:ext uri="{BB962C8B-B14F-4D97-AF65-F5344CB8AC3E}">
        <p14:creationId xmlns:p14="http://schemas.microsoft.com/office/powerpoint/2010/main" val="83287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Driver</a:t>
            </a:r>
            <a:r>
              <a:rPr lang="en-US" sz="1200" kern="1200" baseline="0" dirty="0">
                <a:solidFill>
                  <a:schemeClr val="tx1"/>
                </a:solidFill>
                <a:latin typeface="+mn-lt"/>
                <a:ea typeface="+mn-ea"/>
                <a:cs typeface="+mn-cs"/>
              </a:rPr>
              <a:t> should not have given medications to the student.  Medications should be dropped off at wellness. </a:t>
            </a:r>
          </a:p>
          <a:p>
            <a:endParaRPr lang="en-US" dirty="0"/>
          </a:p>
          <a:p>
            <a:pPr marL="171450" indent="-171450">
              <a:buFont typeface="Arial" panose="020B0604020202020204" pitchFamily="34" charset="0"/>
              <a:buChar char="•"/>
            </a:pPr>
            <a:r>
              <a:rPr lang="en-US" dirty="0"/>
              <a:t>Provide</a:t>
            </a:r>
            <a:r>
              <a:rPr lang="en-US" baseline="0" dirty="0"/>
              <a:t> the student with the name of the center HIPAA Complaint Officer so the student can discuss the situation. Ensure the center has SOPs that has clear cut guidelines on what a student should do if they feel their privacy has been violated, clear staff sanctions, and provide staff training on HIPAA per PRH Exhibit 5-4 of the PRH.</a:t>
            </a:r>
            <a:endParaRPr lang="en-US" dirty="0"/>
          </a:p>
          <a:p>
            <a:endParaRPr lang="en-US" sz="1200"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HHS.GOV: </a:t>
            </a:r>
            <a:r>
              <a:rPr lang="en-US" dirty="0"/>
              <a:t>Yes. The Privacy Rule allows covered health care providers to share protected health information for treatment purposes without patient authorization, as long as they use reasonable safeguards when doing so. These treatment communications may occur orally or in writing, by phone, fax, e-mail, or otherwise.</a:t>
            </a:r>
            <a:br>
              <a:rPr lang="en-US" dirty="0"/>
            </a:br>
            <a:br>
              <a:rPr lang="en-US" dirty="0"/>
            </a:br>
            <a:r>
              <a:rPr lang="en-US" dirty="0"/>
              <a:t>For example:</a:t>
            </a:r>
            <a:br>
              <a:rPr lang="en-US" dirty="0"/>
            </a:br>
            <a:r>
              <a:rPr lang="en-US" dirty="0"/>
              <a:t>A laboratory may fax, or communicate over the phone, a patient’s medical test results to a physician.</a:t>
            </a:r>
            <a:br>
              <a:rPr lang="en-US" dirty="0"/>
            </a:br>
            <a:endParaRPr lang="en-US" dirty="0"/>
          </a:p>
          <a:p>
            <a:r>
              <a:rPr lang="en-US" dirty="0"/>
              <a:t>A physician may mail or fax a copy of a patient’s medical record to a specialist who intends to treat the patient.</a:t>
            </a:r>
            <a:br>
              <a:rPr lang="en-US" dirty="0"/>
            </a:br>
            <a:endParaRPr lang="en-US" dirty="0"/>
          </a:p>
          <a:p>
            <a:r>
              <a:rPr lang="en-US" dirty="0"/>
              <a:t>A hospital may fax a patient’s health care instructions to a nursing home to which the patient is to be transferred.</a:t>
            </a:r>
            <a:br>
              <a:rPr lang="en-US" dirty="0"/>
            </a:br>
            <a:endParaRPr lang="en-US" dirty="0"/>
          </a:p>
          <a:p>
            <a:r>
              <a:rPr lang="en-US" dirty="0"/>
              <a:t>A doctor may discuss a patient’s condition over the phone with an emergency room physician who is providing the patient with emergency care.</a:t>
            </a:r>
            <a:br>
              <a:rPr lang="en-US" dirty="0"/>
            </a:br>
            <a:endParaRPr lang="en-US" dirty="0"/>
          </a:p>
          <a:p>
            <a:r>
              <a:rPr lang="en-US" dirty="0"/>
              <a:t>A doctor may orally discuss a patient’s treatment regimen with a nurse who will be involved in the patient’s care.</a:t>
            </a:r>
            <a:br>
              <a:rPr lang="en-US" dirty="0"/>
            </a:br>
            <a:endParaRPr lang="en-US" dirty="0"/>
          </a:p>
          <a:p>
            <a:r>
              <a:rPr lang="en-US" dirty="0"/>
              <a:t>A physician may consult with another physician by e-mail about a patient’s condition.</a:t>
            </a:r>
            <a:br>
              <a:rPr lang="en-US" dirty="0"/>
            </a:br>
            <a:endParaRPr lang="en-US" dirty="0"/>
          </a:p>
          <a:p>
            <a:r>
              <a:rPr lang="en-US" dirty="0"/>
              <a:t>A hospital may share an organ donor’s medical information with another hospital treating the organ recipient.</a:t>
            </a:r>
            <a:br>
              <a:rPr lang="en-US" dirty="0"/>
            </a:br>
            <a:endParaRPr lang="en-US" dirty="0"/>
          </a:p>
          <a:p>
            <a:r>
              <a:rPr lang="en-US" dirty="0"/>
              <a:t>The Privacy Rule requires that covered health care providers apply reasonable safeguards when making these communications to protect the information from inappropriate use or disclosure. These safeguards may vary depending on the mode of communication used. For example, when faxing protected health information to a telephone number that is not regularly used, a reasonable safeguard may involve a provider first confirming the fax number with the intended recipient. Similarly, a covered entity may pre-program frequently used numbers directly into the fax machine to avoid misdirecting the information. When discussing patient health information orally with another provider in proximity of others, a doctor may be able to reasonably safeguard the information by lowering his or her voice.</a:t>
            </a:r>
          </a:p>
          <a:p>
            <a:endParaRPr lang="en-US" dirty="0"/>
          </a:p>
        </p:txBody>
      </p:sp>
      <p:sp>
        <p:nvSpPr>
          <p:cNvPr id="4" name="Slide Number Placeholder 3"/>
          <p:cNvSpPr>
            <a:spLocks noGrp="1"/>
          </p:cNvSpPr>
          <p:nvPr>
            <p:ph type="sldNum" sz="quarter" idx="10"/>
          </p:nvPr>
        </p:nvSpPr>
        <p:spPr/>
        <p:txBody>
          <a:bodyPr/>
          <a:lstStyle/>
          <a:p>
            <a:fld id="{F4A4EA34-555D-47DB-93DE-EFAC50B879B1}" type="slidenum">
              <a:rPr lang="en-US" smtClean="0"/>
              <a:pPr/>
              <a:t>10</a:t>
            </a:fld>
            <a:endParaRPr lang="en-US"/>
          </a:p>
        </p:txBody>
      </p:sp>
    </p:spTree>
    <p:extLst>
      <p:ext uri="{BB962C8B-B14F-4D97-AF65-F5344CB8AC3E}">
        <p14:creationId xmlns:p14="http://schemas.microsoft.com/office/powerpoint/2010/main" val="159757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8E5C75-0BC6-6142-AF9E-CF5660FC0BB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without identifying information – can say hospital = say Wellness</a:t>
            </a:r>
            <a:r>
              <a:rPr lang="en-US" baseline="0" dirty="0"/>
              <a:t> NOT TEAP</a:t>
            </a:r>
          </a:p>
          <a:p>
            <a:endParaRPr lang="en-US" baseline="0" dirty="0"/>
          </a:p>
          <a:p>
            <a:r>
              <a:rPr lang="en-US" baseline="0" dirty="0"/>
              <a:t>Other:</a:t>
            </a:r>
          </a:p>
          <a:p>
            <a:r>
              <a:rPr lang="en-US" sz="2400" dirty="0"/>
              <a:t>Research</a:t>
            </a:r>
          </a:p>
          <a:p>
            <a:r>
              <a:rPr lang="en-US" sz="2400" dirty="0"/>
              <a:t>Audit and Evaluation</a:t>
            </a:r>
          </a:p>
          <a:p>
            <a:r>
              <a:rPr lang="en-US" sz="2400" dirty="0"/>
              <a:t>Properly Issued Court Order: May release information with attorney or law enforcement subpoena ONLY with consent. If no consent = no release without court order</a:t>
            </a:r>
          </a:p>
          <a:p>
            <a:r>
              <a:rPr lang="en-US" sz="2400" dirty="0"/>
              <a:t>Qualified Service Organization/Business Associates agreement</a:t>
            </a:r>
          </a:p>
          <a:p>
            <a:pPr lvl="1"/>
            <a:r>
              <a:rPr lang="en-US" sz="2200" dirty="0"/>
              <a:t>If sign QSOA about storing data properly, etc</a:t>
            </a:r>
          </a:p>
          <a:p>
            <a:r>
              <a:rPr lang="en-US" sz="2400" dirty="0"/>
              <a:t>Child Abuse Reporting</a:t>
            </a:r>
          </a:p>
          <a:p>
            <a:pPr lvl="1"/>
            <a:r>
              <a:rPr lang="en-US" sz="2000" dirty="0"/>
              <a:t>Comply with state laws</a:t>
            </a:r>
          </a:p>
          <a:p>
            <a:pPr lvl="1"/>
            <a:r>
              <a:rPr lang="en-US" sz="2000" dirty="0"/>
              <a:t>Part 2 ONLY allows for initial call but no follow up without consent or court order</a:t>
            </a:r>
          </a:p>
          <a:p>
            <a:endParaRPr lang="en-US" dirty="0"/>
          </a:p>
        </p:txBody>
      </p:sp>
      <p:sp>
        <p:nvSpPr>
          <p:cNvPr id="4" name="Slide Number Placeholder 3"/>
          <p:cNvSpPr>
            <a:spLocks noGrp="1"/>
          </p:cNvSpPr>
          <p:nvPr>
            <p:ph type="sldNum" sz="quarter" idx="10"/>
          </p:nvPr>
        </p:nvSpPr>
        <p:spPr/>
        <p:txBody>
          <a:bodyPr/>
          <a:lstStyle/>
          <a:p>
            <a:fld id="{998B01B1-98C8-8543-90BC-1EB89809DBB9}" type="slidenum">
              <a:rPr lang="en-US" smtClean="0"/>
              <a:pPr/>
              <a:t>13</a:t>
            </a:fld>
            <a:endParaRPr lang="en-US" dirty="0"/>
          </a:p>
        </p:txBody>
      </p:sp>
    </p:spTree>
    <p:extLst>
      <p:ext uri="{BB962C8B-B14F-4D97-AF65-F5344CB8AC3E}">
        <p14:creationId xmlns:p14="http://schemas.microsoft.com/office/powerpoint/2010/main" val="354076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pPr/>
              <a:t>Wednesday, December 11,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86853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pPr/>
              <a:t>Wednesday, December 11,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8923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pPr/>
              <a:t>Wednesday, December 11,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62199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pPr/>
              <a:t>Wednesday, December 11,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8861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pPr/>
              <a:t>Wednesday, December 11,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27916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pPr/>
              <a:t>Wednesday, December 11,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63927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pPr/>
              <a:t>Wednesday, December 11,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pPr/>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88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pPr/>
              <a:t>Wednesday, December 11,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313670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pPr/>
              <a:t>Wednesday, December 11,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155954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pPr/>
              <a:t>Wednesday, December 11,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95182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pPr/>
              <a:t>Wednesday, December 11,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pPr/>
              <a:t>‹#›</a:t>
            </a:fld>
            <a:endParaRPr lang="en-US"/>
          </a:p>
        </p:txBody>
      </p:sp>
    </p:spTree>
    <p:extLst>
      <p:ext uri="{BB962C8B-B14F-4D97-AF65-F5344CB8AC3E}">
        <p14:creationId xmlns:p14="http://schemas.microsoft.com/office/powerpoint/2010/main" val="212555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December 11,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747609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20" r:id="rId6"/>
    <p:sldLayoutId id="2147483715" r:id="rId7"/>
    <p:sldLayoutId id="2147483716" r:id="rId8"/>
    <p:sldLayoutId id="2147483717" r:id="rId9"/>
    <p:sldLayoutId id="2147483719" r:id="rId10"/>
    <p:sldLayoutId id="214748371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services.jobcorps.gov/Information%20Notices/in_17_0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3734E53E-4F63-44CB-B70A-5DDFEE05E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8" y="-626408"/>
            <a:ext cx="6858002" cy="8110817"/>
          </a:xfrm>
          <a:prstGeom prst="rect">
            <a:avLst/>
          </a:prstGeom>
          <a:gradFill>
            <a:gsLst>
              <a:gs pos="11000">
                <a:schemeClr val="accent2">
                  <a:alpha val="63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7393" y="-1877393"/>
            <a:ext cx="4356024"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174217">
            <a:off x="2279676" y="1277867"/>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B496F-B157-AEB7-AE23-5D514C827404}"/>
              </a:ext>
            </a:extLst>
          </p:cNvPr>
          <p:cNvSpPr>
            <a:spLocks noGrp="1"/>
          </p:cNvSpPr>
          <p:nvPr>
            <p:ph type="ctrTitle"/>
          </p:nvPr>
        </p:nvSpPr>
        <p:spPr>
          <a:xfrm>
            <a:off x="1371600" y="866124"/>
            <a:ext cx="5724939" cy="3177142"/>
          </a:xfrm>
        </p:spPr>
        <p:txBody>
          <a:bodyPr vert="horz" lIns="0" tIns="0" rIns="0" bIns="0" rtlCol="0">
            <a:normAutofit/>
          </a:bodyPr>
          <a:lstStyle/>
          <a:p>
            <a:pPr algn="l"/>
            <a:r>
              <a:rPr lang="en-US" spc="700">
                <a:solidFill>
                  <a:schemeClr val="bg1"/>
                </a:solidFill>
              </a:rPr>
              <a:t>HIPAA</a:t>
            </a:r>
          </a:p>
        </p:txBody>
      </p:sp>
      <p:sp>
        <p:nvSpPr>
          <p:cNvPr id="3" name="Subtitle 2">
            <a:extLst>
              <a:ext uri="{FF2B5EF4-FFF2-40B4-BE49-F238E27FC236}">
                <a16:creationId xmlns:a16="http://schemas.microsoft.com/office/drawing/2014/main" id="{A297A273-EDBB-6E6C-6264-E0129E0D728C}"/>
              </a:ext>
            </a:extLst>
          </p:cNvPr>
          <p:cNvSpPr>
            <a:spLocks noGrp="1"/>
          </p:cNvSpPr>
          <p:nvPr>
            <p:ph type="subTitle" idx="1"/>
          </p:nvPr>
        </p:nvSpPr>
        <p:spPr>
          <a:xfrm>
            <a:off x="1371600" y="4969565"/>
            <a:ext cx="5504283" cy="1259401"/>
          </a:xfrm>
        </p:spPr>
        <p:txBody>
          <a:bodyPr vert="horz" lIns="0" tIns="0" rIns="0" bIns="0" rtlCol="0">
            <a:normAutofit fontScale="92500"/>
          </a:bodyPr>
          <a:lstStyle/>
          <a:p>
            <a:pPr algn="l">
              <a:lnSpc>
                <a:spcPct val="140000"/>
              </a:lnSpc>
            </a:pPr>
            <a:endParaRPr lang="en-US" sz="1000" dirty="0">
              <a:solidFill>
                <a:schemeClr val="bg1"/>
              </a:solidFill>
            </a:endParaRPr>
          </a:p>
          <a:p>
            <a:pPr indent="-228600" algn="l">
              <a:lnSpc>
                <a:spcPct val="140000"/>
              </a:lnSpc>
              <a:buFont typeface="Arial" panose="020B0604020202020204" pitchFamily="34" charset="0"/>
              <a:buChar char="•"/>
            </a:pPr>
            <a:r>
              <a:rPr lang="en-US" sz="1000" dirty="0">
                <a:solidFill>
                  <a:schemeClr val="bg1"/>
                </a:solidFill>
              </a:rPr>
              <a:t>Shannon Bentley, Rn Nurse Specialist</a:t>
            </a:r>
          </a:p>
          <a:p>
            <a:pPr indent="-228600" algn="l">
              <a:lnSpc>
                <a:spcPct val="140000"/>
              </a:lnSpc>
              <a:buFont typeface="Arial" panose="020B0604020202020204" pitchFamily="34" charset="0"/>
              <a:buChar char="•"/>
            </a:pPr>
            <a:r>
              <a:rPr lang="en-US" sz="1000" dirty="0">
                <a:solidFill>
                  <a:schemeClr val="bg1"/>
                </a:solidFill>
              </a:rPr>
              <a:t>Melissa Cusey, RN Nurse Specialist</a:t>
            </a:r>
          </a:p>
          <a:p>
            <a:pPr indent="-228600" algn="l">
              <a:lnSpc>
                <a:spcPct val="140000"/>
              </a:lnSpc>
              <a:buFont typeface="Arial" panose="020B0604020202020204" pitchFamily="34" charset="0"/>
              <a:buChar char="•"/>
            </a:pPr>
            <a:r>
              <a:rPr lang="en-US" sz="1000" dirty="0">
                <a:solidFill>
                  <a:schemeClr val="bg1"/>
                </a:solidFill>
              </a:rPr>
              <a:t>Jason. Young, RN Nurse Specialists </a:t>
            </a:r>
          </a:p>
        </p:txBody>
      </p:sp>
      <p:pic>
        <p:nvPicPr>
          <p:cNvPr id="27" name="Picture 3" descr="A colorful light bulb with business icons">
            <a:extLst>
              <a:ext uri="{FF2B5EF4-FFF2-40B4-BE49-F238E27FC236}">
                <a16:creationId xmlns:a16="http://schemas.microsoft.com/office/drawing/2014/main" id="{CD9A388D-9874-43E3-15CD-6F88960605E8}"/>
              </a:ext>
            </a:extLst>
          </p:cNvPr>
          <p:cNvPicPr>
            <a:picLocks noChangeAspect="1"/>
          </p:cNvPicPr>
          <p:nvPr/>
        </p:nvPicPr>
        <p:blipFill rotWithShape="1">
          <a:blip r:embed="rId3"/>
          <a:srcRect l="20544" r="32628" b="1"/>
          <a:stretch/>
        </p:blipFill>
        <p:spPr>
          <a:xfrm>
            <a:off x="8607147" y="1091366"/>
            <a:ext cx="3127653" cy="4675268"/>
          </a:xfrm>
          <a:prstGeom prst="rect">
            <a:avLst/>
          </a:prstGeom>
        </p:spPr>
      </p:pic>
    </p:spTree>
    <p:extLst>
      <p:ext uri="{BB962C8B-B14F-4D97-AF65-F5344CB8AC3E}">
        <p14:creationId xmlns:p14="http://schemas.microsoft.com/office/powerpoint/2010/main" val="97927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43CFF5-3073-44B6-9A56-4CAF096FF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57200"/>
            <a:ext cx="5868785" cy="1556724"/>
          </a:xfrm>
        </p:spPr>
        <p:txBody>
          <a:bodyPr anchor="b">
            <a:normAutofit/>
          </a:bodyPr>
          <a:lstStyle/>
          <a:p>
            <a:r>
              <a:rPr lang="en-US" dirty="0"/>
              <a:t>Privacy Rule: Scenario</a:t>
            </a:r>
          </a:p>
        </p:txBody>
      </p:sp>
      <p:sp>
        <p:nvSpPr>
          <p:cNvPr id="3" name="Content Placeholder 2"/>
          <p:cNvSpPr>
            <a:spLocks noGrp="1"/>
          </p:cNvSpPr>
          <p:nvPr>
            <p:ph idx="1"/>
          </p:nvPr>
        </p:nvSpPr>
        <p:spPr>
          <a:xfrm>
            <a:off x="1371600" y="2344189"/>
            <a:ext cx="5868785" cy="3327336"/>
          </a:xfrm>
        </p:spPr>
        <p:txBody>
          <a:bodyPr anchor="t">
            <a:normAutofit/>
          </a:bodyPr>
          <a:lstStyle/>
          <a:p>
            <a:r>
              <a:rPr lang="en-US" sz="1600"/>
              <a:t>John Doe has prescriptions that need to be refilled. You fax the refills to the MedX Pharmacy. The center driver picks them up and when he returns to center gives them to John Doe and mentions to John he used to take Prozac, too. The student is upset and complains to you.</a:t>
            </a:r>
          </a:p>
          <a:p>
            <a:pPr lvl="1"/>
            <a:r>
              <a:rPr lang="en-US" sz="1600"/>
              <a:t>What request can you make to the pharmacy to protect the students PHI.  </a:t>
            </a:r>
          </a:p>
          <a:p>
            <a:pPr lvl="1"/>
            <a:r>
              <a:rPr lang="en-US" sz="1600"/>
              <a:t>Make sure all staff receive annual HIPAA Training.</a:t>
            </a:r>
          </a:p>
        </p:txBody>
      </p:sp>
      <p:pic>
        <p:nvPicPr>
          <p:cNvPr id="7" name="Graphic 6" descr="Medicine">
            <a:extLst>
              <a:ext uri="{FF2B5EF4-FFF2-40B4-BE49-F238E27FC236}">
                <a16:creationId xmlns:a16="http://schemas.microsoft.com/office/drawing/2014/main" id="{87EB329B-62DC-E462-9DC3-075F38EE8A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7585" y="1028700"/>
            <a:ext cx="4037215" cy="4037215"/>
          </a:xfrm>
          <a:prstGeom prst="rect">
            <a:avLst/>
          </a:prstGeom>
        </p:spPr>
      </p:pic>
      <p:sp>
        <p:nvSpPr>
          <p:cNvPr id="12" name="Rectangle 11">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39186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391868"/>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9976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Now to add another ‘wrinkle’: 42 CFR Part 2</a:t>
            </a:r>
          </a:p>
        </p:txBody>
      </p:sp>
      <p:pic>
        <p:nvPicPr>
          <p:cNvPr id="4" name="Content Placeholder 3" descr="confidential.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03619" y="727455"/>
            <a:ext cx="7214138" cy="5410603"/>
          </a:xfrm>
          <a:prstGeom prst="rect">
            <a:avLst/>
          </a:prstGeom>
        </p:spPr>
      </p:pic>
    </p:spTree>
    <p:extLst>
      <p:ext uri="{BB962C8B-B14F-4D97-AF65-F5344CB8AC3E}">
        <p14:creationId xmlns:p14="http://schemas.microsoft.com/office/powerpoint/2010/main" val="274019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Standards for Privacy of Individually Identifiable Health Information, Final Rule 2000</a:t>
            </a:r>
          </a:p>
        </p:txBody>
      </p:sp>
      <p:sp>
        <p:nvSpPr>
          <p:cNvPr id="3" name="Content Placeholder 2"/>
          <p:cNvSpPr>
            <a:spLocks noGrp="1"/>
          </p:cNvSpPr>
          <p:nvPr>
            <p:ph idx="1"/>
          </p:nvPr>
        </p:nvSpPr>
        <p:spPr/>
        <p:txBody>
          <a:bodyPr>
            <a:normAutofit/>
          </a:bodyPr>
          <a:lstStyle/>
          <a:p>
            <a:r>
              <a:rPr lang="en-US" sz="2400" dirty="0"/>
              <a:t>Substance Abuse programs that are subject to HIPAA must comply with the privacy rule as well.  Job Corps is such a program. (See 42 CFR  2.11  Program definition: An individual or entity (other than a general medical care facility) who holds itself out as providing and provides, alcohol or drug abuse diagnosis, treatment or referral for treatment).  </a:t>
            </a:r>
          </a:p>
          <a:p>
            <a:r>
              <a:rPr lang="en-US" sz="2400" dirty="0"/>
              <a:t>The general rules established by Part 2 and the Privacy Rule regarding uses and disclosures of patient health information are very different.  Substance abuse treatment programs must comply with both rules.</a:t>
            </a:r>
          </a:p>
          <a:p>
            <a:endParaRPr lang="en-US" sz="2400" dirty="0"/>
          </a:p>
          <a:p>
            <a:endParaRPr lang="en-US" sz="2400" dirty="0"/>
          </a:p>
          <a:p>
            <a:endParaRPr lang="en-US" sz="1800" dirty="0"/>
          </a:p>
        </p:txBody>
      </p:sp>
    </p:spTree>
    <p:extLst>
      <p:ext uri="{BB962C8B-B14F-4D97-AF65-F5344CB8AC3E}">
        <p14:creationId xmlns:p14="http://schemas.microsoft.com/office/powerpoint/2010/main" val="185921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allowable disclosures based on 42 CFR part 2?</a:t>
            </a:r>
          </a:p>
        </p:txBody>
      </p:sp>
      <p:sp>
        <p:nvSpPr>
          <p:cNvPr id="3" name="Content Placeholder 2"/>
          <p:cNvSpPr>
            <a:spLocks noGrp="1"/>
          </p:cNvSpPr>
          <p:nvPr>
            <p:ph idx="1"/>
          </p:nvPr>
        </p:nvSpPr>
        <p:spPr/>
        <p:txBody>
          <a:bodyPr>
            <a:normAutofit fontScale="92500" lnSpcReduction="20000"/>
          </a:bodyPr>
          <a:lstStyle/>
          <a:p>
            <a:r>
              <a:rPr lang="en-US" sz="2400" dirty="0"/>
              <a:t>Written authorization/Consent (minors need to sign as well as guardian) *know state law</a:t>
            </a:r>
          </a:p>
          <a:p>
            <a:r>
              <a:rPr lang="en-US" sz="2400" dirty="0"/>
              <a:t>Internal communications**</a:t>
            </a:r>
          </a:p>
          <a:p>
            <a:r>
              <a:rPr lang="en-US" sz="2400" dirty="0"/>
              <a:t>Crime on program premises/against staff</a:t>
            </a:r>
          </a:p>
          <a:p>
            <a:pPr lvl="1"/>
            <a:r>
              <a:rPr lang="en-US" dirty="0"/>
              <a:t>To law enforcement, limited to circumstances/incident; patient status; name/address/last known whereabouts</a:t>
            </a:r>
          </a:p>
          <a:p>
            <a:r>
              <a:rPr lang="en-US" sz="2400" dirty="0"/>
              <a:t>Medical Emergency</a:t>
            </a:r>
          </a:p>
          <a:p>
            <a:pPr lvl="1"/>
            <a:r>
              <a:rPr lang="en-US" dirty="0"/>
              <a:t>Only to medical personnel and limited to necessary to address emergency</a:t>
            </a:r>
          </a:p>
          <a:p>
            <a:pPr lvl="1"/>
            <a:r>
              <a:rPr lang="en-US" sz="2400" dirty="0"/>
              <a:t>MUST account for disclosure (to whom; affiliation; by whom; time/date; nature of emergency) </a:t>
            </a:r>
          </a:p>
        </p:txBody>
      </p:sp>
    </p:spTree>
    <p:extLst>
      <p:ext uri="{BB962C8B-B14F-4D97-AF65-F5344CB8AC3E}">
        <p14:creationId xmlns:p14="http://schemas.microsoft.com/office/powerpoint/2010/main" val="34361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E40EE-C893-CE19-D0B2-A855416046C2}"/>
              </a:ext>
            </a:extLst>
          </p:cNvPr>
          <p:cNvSpPr>
            <a:spLocks noGrp="1"/>
          </p:cNvSpPr>
          <p:nvPr>
            <p:ph type="title"/>
          </p:nvPr>
        </p:nvSpPr>
        <p:spPr>
          <a:xfrm>
            <a:off x="1524000" y="1104445"/>
            <a:ext cx="9144000" cy="2324555"/>
          </a:xfrm>
        </p:spPr>
        <p:txBody>
          <a:bodyPr vert="horz" lIns="0" tIns="0" rIns="0" bIns="0" rtlCol="0" anchor="ctr">
            <a:normAutofit/>
          </a:bodyPr>
          <a:lstStyle/>
          <a:p>
            <a:pPr algn="ctr"/>
            <a:r>
              <a:rPr lang="en-US" sz="4400" spc="750" dirty="0">
                <a:solidFill>
                  <a:schemeClr val="bg1"/>
                </a:solidFill>
              </a:rPr>
              <a:t>TEAP-Related Scenarios - </a:t>
            </a:r>
          </a:p>
        </p:txBody>
      </p:sp>
    </p:spTree>
    <p:extLst>
      <p:ext uri="{BB962C8B-B14F-4D97-AF65-F5344CB8AC3E}">
        <p14:creationId xmlns:p14="http://schemas.microsoft.com/office/powerpoint/2010/main" val="376432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0236" y="286601"/>
            <a:ext cx="5929422" cy="1852976"/>
          </a:xfrm>
        </p:spPr>
        <p:txBody>
          <a:bodyPr>
            <a:normAutofit/>
          </a:bodyPr>
          <a:lstStyle/>
          <a:p>
            <a:r>
              <a:rPr lang="en-US" sz="4000" dirty="0"/>
              <a:t>SCENARIO 1- </a:t>
            </a:r>
          </a:p>
        </p:txBody>
      </p:sp>
      <p:sp>
        <p:nvSpPr>
          <p:cNvPr id="3" name="Content Placeholder 2"/>
          <p:cNvSpPr>
            <a:spLocks noGrp="1"/>
          </p:cNvSpPr>
          <p:nvPr>
            <p:ph idx="1"/>
          </p:nvPr>
        </p:nvSpPr>
        <p:spPr>
          <a:xfrm>
            <a:off x="1380237" y="2621381"/>
            <a:ext cx="5929422" cy="3322219"/>
          </a:xfrm>
        </p:spPr>
        <p:txBody>
          <a:bodyPr>
            <a:normAutofit/>
          </a:bodyPr>
          <a:lstStyle/>
          <a:p>
            <a:pPr marL="0" indent="0">
              <a:buNone/>
            </a:pPr>
            <a:r>
              <a:rPr lang="en-US" sz="1800"/>
              <a:t>The TEAP specialist emails the weekend restricted list to staff which includes those students awaiting a 45-day follow-up screen. This list is available to a large contingent of the dormitory staff. The list is designed to restrict students from spending the night off center during their 45-day intervention period.</a:t>
            </a:r>
          </a:p>
          <a:p>
            <a:pPr marL="0" indent="0">
              <a:buNone/>
            </a:pPr>
            <a:endParaRPr lang="en-US" sz="1800"/>
          </a:p>
          <a:p>
            <a:pPr marL="0" indent="0">
              <a:buNone/>
            </a:pPr>
            <a:r>
              <a:rPr lang="en-US" sz="1800"/>
              <a:t>What are the concerns with this practice?</a:t>
            </a:r>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DACAF085-E686-F7C1-2C22-DF0BE81DB60A}"/>
              </a:ext>
            </a:extLst>
          </p:cNvPr>
          <p:cNvPicPr>
            <a:picLocks noChangeAspect="1"/>
          </p:cNvPicPr>
          <p:nvPr/>
        </p:nvPicPr>
        <p:blipFill rotWithShape="1">
          <a:blip r:embed="rId3"/>
          <a:srcRect l="10106" r="47500" b="1"/>
          <a:stretch/>
        </p:blipFill>
        <p:spPr>
          <a:xfrm>
            <a:off x="8115300" y="-12515"/>
            <a:ext cx="4076700" cy="6418631"/>
          </a:xfrm>
          <a:prstGeom prst="rect">
            <a:avLst/>
          </a:prstGeom>
        </p:spPr>
      </p:pic>
    </p:spTree>
    <p:extLst>
      <p:ext uri="{BB962C8B-B14F-4D97-AF65-F5344CB8AC3E}">
        <p14:creationId xmlns:p14="http://schemas.microsoft.com/office/powerpoint/2010/main" val="20098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Information Shared with CSIO: Scenario 2</a:t>
            </a:r>
          </a:p>
        </p:txBody>
      </p:sp>
      <p:sp>
        <p:nvSpPr>
          <p:cNvPr id="3" name="Content Placeholder 2"/>
          <p:cNvSpPr>
            <a:spLocks noGrp="1"/>
          </p:cNvSpPr>
          <p:nvPr>
            <p:ph idx="1"/>
          </p:nvPr>
        </p:nvSpPr>
        <p:spPr/>
        <p:txBody>
          <a:bodyPr/>
          <a:lstStyle/>
          <a:p>
            <a:pPr marL="0" indent="0">
              <a:buNone/>
            </a:pPr>
            <a:r>
              <a:rPr lang="en-US" dirty="0"/>
              <a:t>A student fails their second drug screen and will be a ZT termination. The CSIO has asked that copies of the CDD results be provided for “the file.”</a:t>
            </a:r>
          </a:p>
          <a:p>
            <a:pPr marL="0" indent="0">
              <a:buNone/>
            </a:pPr>
            <a:endParaRPr lang="en-US" dirty="0"/>
          </a:p>
          <a:p>
            <a:pPr marL="0" indent="0">
              <a:buNone/>
            </a:pPr>
            <a:r>
              <a:rPr lang="en-US" dirty="0"/>
              <a:t>What are the concerns?</a:t>
            </a:r>
            <a:br>
              <a:rPr lang="en-US" dirty="0"/>
            </a:br>
            <a:r>
              <a:rPr lang="en-US" dirty="0"/>
              <a:t>Suggestions on how to handle?</a:t>
            </a:r>
          </a:p>
        </p:txBody>
      </p:sp>
    </p:spTree>
    <p:extLst>
      <p:ext uri="{BB962C8B-B14F-4D97-AF65-F5344CB8AC3E}">
        <p14:creationId xmlns:p14="http://schemas.microsoft.com/office/powerpoint/2010/main" val="28432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87927" y="1028701"/>
            <a:ext cx="3248863" cy="3020785"/>
          </a:xfrm>
        </p:spPr>
        <p:txBody>
          <a:bodyPr>
            <a:normAutofit/>
          </a:bodyPr>
          <a:lstStyle/>
          <a:p>
            <a:pPr algn="r"/>
            <a:r>
              <a:rPr lang="en-US" sz="2000">
                <a:solidFill>
                  <a:schemeClr val="bg1"/>
                </a:solidFill>
              </a:rPr>
              <a:t>Notification: Scenario 3</a:t>
            </a:r>
          </a:p>
        </p:txBody>
      </p:sp>
      <p:sp>
        <p:nvSpPr>
          <p:cNvPr id="3" name="Content Placeholder 2"/>
          <p:cNvSpPr>
            <a:spLocks noGrp="1"/>
          </p:cNvSpPr>
          <p:nvPr>
            <p:ph idx="1"/>
          </p:nvPr>
        </p:nvSpPr>
        <p:spPr>
          <a:xfrm>
            <a:off x="4777409" y="1028702"/>
            <a:ext cx="6273972" cy="4843462"/>
          </a:xfrm>
        </p:spPr>
        <p:txBody>
          <a:bodyPr>
            <a:normAutofit/>
          </a:bodyPr>
          <a:lstStyle/>
          <a:p>
            <a:r>
              <a:rPr lang="en-US" sz="1800"/>
              <a:t>The TEAP Specialist notifies the guardian of all positive drug results and the CMHC provides treatment information to the guardian of a 17 year old.</a:t>
            </a:r>
          </a:p>
          <a:p>
            <a:endParaRPr lang="en-US" sz="1800"/>
          </a:p>
          <a:p>
            <a:r>
              <a:rPr lang="en-US" sz="1800"/>
              <a:t>Should the staff be doing this?</a:t>
            </a:r>
          </a:p>
          <a:p>
            <a:endParaRPr 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F23DF24-8E9A-4AD0-93DF-A82A4166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C6EE4-2FE8-6664-5C95-7997051948E6}"/>
              </a:ext>
            </a:extLst>
          </p:cNvPr>
          <p:cNvSpPr>
            <a:spLocks noGrp="1"/>
          </p:cNvSpPr>
          <p:nvPr>
            <p:ph type="title"/>
          </p:nvPr>
        </p:nvSpPr>
        <p:spPr>
          <a:xfrm>
            <a:off x="6633768" y="3968153"/>
            <a:ext cx="4978735" cy="1995326"/>
          </a:xfrm>
        </p:spPr>
        <p:txBody>
          <a:bodyPr vert="horz" lIns="0" tIns="0" rIns="0" bIns="0" rtlCol="0" anchor="b">
            <a:normAutofit/>
          </a:bodyPr>
          <a:lstStyle/>
          <a:p>
            <a:pPr algn="r"/>
            <a:r>
              <a:rPr lang="en-US" spc="750"/>
              <a:t>ADDITIONAL SCENARIOS</a:t>
            </a:r>
          </a:p>
        </p:txBody>
      </p:sp>
      <p:sp>
        <p:nvSpPr>
          <p:cNvPr id="13" name="Rectangle 12">
            <a:extLst>
              <a:ext uri="{FF2B5EF4-FFF2-40B4-BE49-F238E27FC236}">
                <a16:creationId xmlns:a16="http://schemas.microsoft.com/office/drawing/2014/main" id="{E728B9D0-05A6-4333-BB22-46585AA7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6096000" cy="6858000"/>
          </a:xfrm>
          <a:prstGeom prst="rect">
            <a:avLst/>
          </a:prstGeom>
          <a:gradFill>
            <a:gsLst>
              <a:gs pos="8000">
                <a:schemeClr val="accent6"/>
              </a:gs>
              <a:gs pos="100000">
                <a:schemeClr val="accent5">
                  <a:alpha val="89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BACE5B-B094-444A-A9B3-E31F591F3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7416"/>
            <a:ext cx="4038600" cy="6840156"/>
          </a:xfrm>
          <a:prstGeom prst="rect">
            <a:avLst/>
          </a:prstGeom>
          <a:gradFill>
            <a:gsLst>
              <a:gs pos="22000">
                <a:schemeClr val="accent5">
                  <a:lumMod val="60000"/>
                  <a:lumOff val="40000"/>
                  <a:alpha val="0"/>
                </a:schemeClr>
              </a:gs>
              <a:gs pos="99000">
                <a:schemeClr val="accent2">
                  <a:alpha val="92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8B47F9-648C-4086-8D7A-EA234E2EE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9604" y="614984"/>
            <a:ext cx="6812404" cy="5638799"/>
          </a:xfrm>
          <a:prstGeom prst="rect">
            <a:avLst/>
          </a:prstGeom>
          <a:gradFill>
            <a:gsLst>
              <a:gs pos="2000">
                <a:schemeClr val="accent5">
                  <a:alpha val="19000"/>
                </a:schemeClr>
              </a:gs>
              <a:gs pos="100000">
                <a:schemeClr val="accent4">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844505-07B5-4F60-8809-3CA2D031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52110" y="716188"/>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231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5">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7084" y="374427"/>
            <a:ext cx="10374517" cy="971512"/>
          </a:xfrm>
        </p:spPr>
        <p:txBody>
          <a:bodyPr anchor="ctr">
            <a:normAutofit/>
          </a:bodyPr>
          <a:lstStyle/>
          <a:p>
            <a:r>
              <a:rPr lang="en-US" sz="3200">
                <a:solidFill>
                  <a:schemeClr val="bg1"/>
                </a:solidFill>
              </a:rPr>
              <a:t>Oral Transmission: Scenario  </a:t>
            </a:r>
          </a:p>
        </p:txBody>
      </p:sp>
      <p:sp>
        <p:nvSpPr>
          <p:cNvPr id="4" name="Slide Number Placeholder 3"/>
          <p:cNvSpPr>
            <a:spLocks noGrp="1"/>
          </p:cNvSpPr>
          <p:nvPr>
            <p:ph type="sldNum" sz="quarter" idx="12"/>
          </p:nvPr>
        </p:nvSpPr>
        <p:spPr>
          <a:xfrm>
            <a:off x="11669678" y="6408742"/>
            <a:ext cx="438652" cy="448830"/>
          </a:xfrm>
        </p:spPr>
        <p:txBody>
          <a:bodyPr>
            <a:normAutofit/>
          </a:bodyPr>
          <a:lstStyle/>
          <a:p>
            <a:pPr>
              <a:spcAft>
                <a:spcPts val="600"/>
              </a:spcAft>
            </a:pPr>
            <a:fld id="{86E0778C-2615-4ACE-B034-0B147D24C8CE}" type="slidenum">
              <a:rPr lang="en-US">
                <a:solidFill>
                  <a:schemeClr val="tx1"/>
                </a:solidFill>
              </a:rPr>
              <a:pPr>
                <a:spcAft>
                  <a:spcPts val="600"/>
                </a:spcAft>
              </a:pPr>
              <a:t>19</a:t>
            </a:fld>
            <a:endParaRPr lang="en-US">
              <a:solidFill>
                <a:schemeClr val="tx1"/>
              </a:solidFill>
            </a:endParaRPr>
          </a:p>
        </p:txBody>
      </p:sp>
      <p:graphicFrame>
        <p:nvGraphicFramePr>
          <p:cNvPr id="6" name="Content Placeholder 2">
            <a:extLst>
              <a:ext uri="{FF2B5EF4-FFF2-40B4-BE49-F238E27FC236}">
                <a16:creationId xmlns:a16="http://schemas.microsoft.com/office/drawing/2014/main" id="{A403CCA4-E264-84A6-A8BA-4A3FC04506F0}"/>
              </a:ext>
            </a:extLst>
          </p:cNvPr>
          <p:cNvGraphicFramePr>
            <a:graphicFrameLocks noGrp="1"/>
          </p:cNvGraphicFramePr>
          <p:nvPr>
            <p:ph idx="1"/>
            <p:extLst>
              <p:ext uri="{D42A27DB-BD31-4B8C-83A1-F6EECF244321}">
                <p14:modId xmlns:p14="http://schemas.microsoft.com/office/powerpoint/2010/main" val="1178540626"/>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77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c-injury-law-confidential-folder.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6107"/>
          <a:stretch/>
        </p:blipFill>
        <p:spPr>
          <a:xfrm>
            <a:off x="-1" y="10"/>
            <a:ext cx="4587901" cy="6857990"/>
          </a:xfrm>
          <a:prstGeom prst="rect">
            <a:avLst/>
          </a:prstGeom>
        </p:spPr>
      </p:pic>
      <p:sp>
        <p:nvSpPr>
          <p:cNvPr id="15" name="Rectangle 14">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5425" y="768485"/>
            <a:ext cx="6133656" cy="3169674"/>
          </a:xfrm>
        </p:spPr>
        <p:txBody>
          <a:bodyPr vert="horz" lIns="0" tIns="0" rIns="0" bIns="0" rtlCol="0" anchor="b">
            <a:normAutofit/>
          </a:bodyPr>
          <a:lstStyle/>
          <a:p>
            <a:pPr algn="r"/>
            <a:r>
              <a:rPr lang="en-US" sz="3700" spc="750" dirty="0">
                <a:solidFill>
                  <a:schemeClr val="bg1"/>
                </a:solidFill>
              </a:rPr>
              <a:t>Confidentiality: Why Can’t It Be Just This Simple?</a:t>
            </a:r>
          </a:p>
        </p:txBody>
      </p:sp>
    </p:spTree>
    <p:extLst>
      <p:ext uri="{BB962C8B-B14F-4D97-AF65-F5344CB8AC3E}">
        <p14:creationId xmlns:p14="http://schemas.microsoft.com/office/powerpoint/2010/main" val="6215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3DE-3FD3-9664-23A9-579B5253A437}"/>
              </a:ext>
            </a:extLst>
          </p:cNvPr>
          <p:cNvSpPr>
            <a:spLocks noGrp="1"/>
          </p:cNvSpPr>
          <p:nvPr>
            <p:ph type="title"/>
          </p:nvPr>
        </p:nvSpPr>
        <p:spPr/>
        <p:txBody>
          <a:bodyPr/>
          <a:lstStyle/>
          <a:p>
            <a:r>
              <a:rPr lang="en-US" dirty="0"/>
              <a:t>Health &amp; wellness </a:t>
            </a:r>
            <a:r>
              <a:rPr lang="en-US" dirty="0" err="1"/>
              <a:t>wbl</a:t>
            </a:r>
            <a:r>
              <a:rPr lang="en-US" dirty="0"/>
              <a:t> Scenario</a:t>
            </a:r>
          </a:p>
        </p:txBody>
      </p:sp>
      <p:sp>
        <p:nvSpPr>
          <p:cNvPr id="3" name="Content Placeholder 2">
            <a:extLst>
              <a:ext uri="{FF2B5EF4-FFF2-40B4-BE49-F238E27FC236}">
                <a16:creationId xmlns:a16="http://schemas.microsoft.com/office/drawing/2014/main" id="{FADA041A-E9B4-179A-7984-79861EF4ED03}"/>
              </a:ext>
            </a:extLst>
          </p:cNvPr>
          <p:cNvSpPr>
            <a:spLocks noGrp="1"/>
          </p:cNvSpPr>
          <p:nvPr>
            <p:ph idx="1"/>
          </p:nvPr>
        </p:nvSpPr>
        <p:spPr/>
        <p:txBody>
          <a:bodyPr/>
          <a:lstStyle/>
          <a:p>
            <a:r>
              <a:rPr lang="en-US" dirty="0"/>
              <a:t>Roger is assigned to work in wellness emptying the trash and mopping the floors. He is a hard worker and is happy to assist in doing extra duties. Your office door is left open and the SHRs for the new students who are arrived  on Tuesday are on your desk. When you get back to your office you see Roger emptying the trash which is under your desk. </a:t>
            </a:r>
          </a:p>
          <a:p>
            <a:r>
              <a:rPr lang="en-US" dirty="0"/>
              <a:t>Susie is a CNA student has come into change the linens on the infirmary beds. Susie is outside your office talking to Roger. </a:t>
            </a:r>
          </a:p>
          <a:p>
            <a:r>
              <a:rPr lang="en-US" dirty="0"/>
              <a:t>Are these situations acceptable?</a:t>
            </a:r>
          </a:p>
        </p:txBody>
      </p:sp>
    </p:spTree>
    <p:extLst>
      <p:ext uri="{BB962C8B-B14F-4D97-AF65-F5344CB8AC3E}">
        <p14:creationId xmlns:p14="http://schemas.microsoft.com/office/powerpoint/2010/main" val="287894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7084" y="374427"/>
            <a:ext cx="10374517" cy="971512"/>
          </a:xfrm>
        </p:spPr>
        <p:txBody>
          <a:bodyPr anchor="ctr">
            <a:normAutofit/>
          </a:bodyPr>
          <a:lstStyle/>
          <a:p>
            <a:r>
              <a:rPr lang="en-US" sz="3200">
                <a:solidFill>
                  <a:schemeClr val="bg1"/>
                </a:solidFill>
              </a:rPr>
              <a:t>Instructor Scenario</a:t>
            </a:r>
          </a:p>
        </p:txBody>
      </p:sp>
      <p:graphicFrame>
        <p:nvGraphicFramePr>
          <p:cNvPr id="25" name="Content Placeholder 2">
            <a:extLst>
              <a:ext uri="{FF2B5EF4-FFF2-40B4-BE49-F238E27FC236}">
                <a16:creationId xmlns:a16="http://schemas.microsoft.com/office/drawing/2014/main" id="{2B74BE5D-38ED-35DE-8D96-DD7D80ED4EAE}"/>
              </a:ext>
            </a:extLst>
          </p:cNvPr>
          <p:cNvGraphicFramePr>
            <a:graphicFrameLocks noGrp="1"/>
          </p:cNvGraphicFramePr>
          <p:nvPr>
            <p:ph idx="1"/>
            <p:extLst>
              <p:ext uri="{D42A27DB-BD31-4B8C-83A1-F6EECF244321}">
                <p14:modId xmlns:p14="http://schemas.microsoft.com/office/powerpoint/2010/main" val="330052293"/>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0236" y="286601"/>
            <a:ext cx="5929422" cy="1852976"/>
          </a:xfrm>
        </p:spPr>
        <p:txBody>
          <a:bodyPr>
            <a:normAutofit/>
          </a:bodyPr>
          <a:lstStyle/>
          <a:p>
            <a:r>
              <a:rPr lang="en-US" sz="4000"/>
              <a:t>HIPAA Authorization: Scenario</a:t>
            </a:r>
          </a:p>
        </p:txBody>
      </p:sp>
      <p:sp>
        <p:nvSpPr>
          <p:cNvPr id="3" name="Content Placeholder 2"/>
          <p:cNvSpPr>
            <a:spLocks noGrp="1"/>
          </p:cNvSpPr>
          <p:nvPr>
            <p:ph idx="1"/>
          </p:nvPr>
        </p:nvSpPr>
        <p:spPr>
          <a:xfrm>
            <a:off x="1380237" y="2621381"/>
            <a:ext cx="5929422" cy="3322219"/>
          </a:xfrm>
        </p:spPr>
        <p:txBody>
          <a:bodyPr>
            <a:normAutofit/>
          </a:bodyPr>
          <a:lstStyle/>
          <a:p>
            <a:r>
              <a:rPr lang="en-US" sz="1800"/>
              <a:t>Sara Jones is a newly-diagnosed insulin dependent diabetic. You share this information with the Food Services Manager and </a:t>
            </a:r>
            <a:r>
              <a:rPr lang="en-US" sz="1800" i="1"/>
              <a:t>staff</a:t>
            </a:r>
            <a:r>
              <a:rPr lang="en-US" sz="1800"/>
              <a:t>. It has been noticed by staff that Sara eats candy, chips, and cookies most of the time.</a:t>
            </a:r>
          </a:p>
          <a:p>
            <a:pPr lvl="1"/>
            <a:r>
              <a:rPr lang="en-US" sz="1800"/>
              <a:t>Can Sara’s health status be shared without her written permission?</a:t>
            </a:r>
          </a:p>
          <a:p>
            <a:endParaRPr lang="en-US" sz="1800"/>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desserts">
            <a:extLst>
              <a:ext uri="{FF2B5EF4-FFF2-40B4-BE49-F238E27FC236}">
                <a16:creationId xmlns:a16="http://schemas.microsoft.com/office/drawing/2014/main" id="{E9216006-FDB4-90AB-E633-FB62FC25F192}"/>
              </a:ext>
            </a:extLst>
          </p:cNvPr>
          <p:cNvPicPr>
            <a:picLocks noChangeAspect="1"/>
          </p:cNvPicPr>
          <p:nvPr/>
        </p:nvPicPr>
        <p:blipFill rotWithShape="1">
          <a:blip r:embed="rId3"/>
          <a:srcRect l="19196" r="38409" b="1"/>
          <a:stretch/>
        </p:blipFill>
        <p:spPr>
          <a:xfrm>
            <a:off x="8115300" y="-12515"/>
            <a:ext cx="4076700" cy="64186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2" name="Rectangle 51">
            <a:extLst>
              <a:ext uri="{FF2B5EF4-FFF2-40B4-BE49-F238E27FC236}">
                <a16:creationId xmlns:a16="http://schemas.microsoft.com/office/drawing/2014/main" id="{DCB0455D-4F1F-8337-033E-A2E266E3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257F5D3-4814-DAE9-DA67-6A3CE1992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5">
            <a:extLst>
              <a:ext uri="{FF2B5EF4-FFF2-40B4-BE49-F238E27FC236}">
                <a16:creationId xmlns:a16="http://schemas.microsoft.com/office/drawing/2014/main" id="{7F8932C5-A78D-E98B-5679-9443AE088EE3}"/>
              </a:ext>
            </a:extLst>
          </p:cNvPr>
          <p:cNvPicPr>
            <a:picLocks noChangeAspect="1"/>
          </p:cNvPicPr>
          <p:nvPr/>
        </p:nvPicPr>
        <p:blipFill rotWithShape="1">
          <a:blip r:embed="rId3"/>
          <a:srcRect l="22547" r="32807" b="2"/>
          <a:stretch/>
        </p:blipFill>
        <p:spPr>
          <a:xfrm>
            <a:off x="614682" y="1901952"/>
            <a:ext cx="3523686" cy="4301265"/>
          </a:xfrm>
          <a:prstGeom prst="rect">
            <a:avLst/>
          </a:prstGeom>
        </p:spPr>
      </p:pic>
      <p:sp>
        <p:nvSpPr>
          <p:cNvPr id="2" name="Title 1">
            <a:extLst>
              <a:ext uri="{FF2B5EF4-FFF2-40B4-BE49-F238E27FC236}">
                <a16:creationId xmlns:a16="http://schemas.microsoft.com/office/drawing/2014/main" id="{720B5649-9F90-6E33-EE19-964D733DD6EE}"/>
              </a:ext>
            </a:extLst>
          </p:cNvPr>
          <p:cNvSpPr>
            <a:spLocks noGrp="1"/>
          </p:cNvSpPr>
          <p:nvPr>
            <p:ph type="title"/>
          </p:nvPr>
        </p:nvSpPr>
        <p:spPr>
          <a:xfrm>
            <a:off x="614681" y="457200"/>
            <a:ext cx="3523686" cy="1294379"/>
          </a:xfrm>
        </p:spPr>
        <p:txBody>
          <a:bodyPr vert="horz" lIns="0" tIns="0" rIns="0" bIns="0" rtlCol="0" anchor="t">
            <a:normAutofit/>
          </a:bodyPr>
          <a:lstStyle/>
          <a:p>
            <a:pPr>
              <a:lnSpc>
                <a:spcPct val="90000"/>
              </a:lnSpc>
            </a:pPr>
            <a:r>
              <a:rPr lang="en-US" sz="2200"/>
              <a:t>Hipaa supplemental authorization</a:t>
            </a:r>
          </a:p>
        </p:txBody>
      </p:sp>
      <p:sp>
        <p:nvSpPr>
          <p:cNvPr id="4" name="TextBox 3">
            <a:extLst>
              <a:ext uri="{FF2B5EF4-FFF2-40B4-BE49-F238E27FC236}">
                <a16:creationId xmlns:a16="http://schemas.microsoft.com/office/drawing/2014/main" id="{E69ED6EC-A2D9-3D83-6076-31A8AE867199}"/>
              </a:ext>
            </a:extLst>
          </p:cNvPr>
          <p:cNvSpPr txBox="1"/>
          <p:nvPr/>
        </p:nvSpPr>
        <p:spPr>
          <a:xfrm>
            <a:off x="4675695" y="457200"/>
            <a:ext cx="7126663" cy="5760721"/>
          </a:xfrm>
          <a:prstGeom prst="rect">
            <a:avLst/>
          </a:prstGeom>
        </p:spPr>
        <p:txBody>
          <a:bodyPr vert="horz" lIns="0" tIns="0" rIns="0" bIns="0" rtlCol="0" anchor="t">
            <a:normAutofit/>
          </a:bodyPr>
          <a:lstStyle/>
          <a:p>
            <a:pPr marL="0" marR="0" indent="-228600">
              <a:lnSpc>
                <a:spcPct val="110000"/>
              </a:lnSpc>
              <a:spcBef>
                <a:spcPts val="0"/>
              </a:spcBef>
              <a:spcAft>
                <a:spcPts val="600"/>
              </a:spcAft>
              <a:buFont typeface="Arial" panose="020B0604020202020204" pitchFamily="34" charset="0"/>
              <a:buChar char="•"/>
            </a:pPr>
            <a:r>
              <a:rPr lang="en-US" sz="600" b="1">
                <a:effectLst/>
              </a:rPr>
              <a:t>AUTHORIZATION</a:t>
            </a:r>
          </a:p>
          <a:p>
            <a:pPr marL="0" marR="0" indent="-228600">
              <a:lnSpc>
                <a:spcPct val="110000"/>
              </a:lnSpc>
              <a:spcBef>
                <a:spcPts val="0"/>
              </a:spcBef>
              <a:spcAft>
                <a:spcPts val="600"/>
              </a:spcAft>
              <a:buFont typeface="Arial" panose="020B0604020202020204" pitchFamily="34" charset="0"/>
              <a:buChar char="•"/>
            </a:pPr>
            <a:r>
              <a:rPr lang="en-US" sz="600" b="1">
                <a:effectLst/>
              </a:rPr>
              <a:t>FOR USE AND DISCLOSURE OF</a:t>
            </a:r>
          </a:p>
          <a:p>
            <a:pPr marL="0" marR="0" indent="-228600">
              <a:lnSpc>
                <a:spcPct val="110000"/>
              </a:lnSpc>
              <a:spcBef>
                <a:spcPts val="0"/>
              </a:spcBef>
              <a:spcAft>
                <a:spcPts val="600"/>
              </a:spcAft>
              <a:buFont typeface="Arial" panose="020B0604020202020204" pitchFamily="34" charset="0"/>
              <a:buChar char="•"/>
            </a:pPr>
            <a:r>
              <a:rPr lang="en-US" sz="600" b="1">
                <a:effectLst/>
              </a:rPr>
              <a:t>YOUR HEALTH INFORMATION</a:t>
            </a:r>
          </a:p>
          <a:p>
            <a:pPr marL="0" marR="0" indent="-228600">
              <a:lnSpc>
                <a:spcPct val="110000"/>
              </a:lnSpc>
              <a:spcBef>
                <a:spcPts val="0"/>
              </a:spcBef>
              <a:spcAft>
                <a:spcPts val="600"/>
              </a:spcAft>
              <a:buFont typeface="Arial" panose="020B0604020202020204" pitchFamily="34" charset="0"/>
              <a:buChar char="•"/>
            </a:pP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a:effectLst/>
              </a:rPr>
              <a:t>We, __________________________________, are prohibited from sharing your</a:t>
            </a:r>
          </a:p>
          <a:p>
            <a:pPr marL="0" marR="0" indent="-228600">
              <a:lnSpc>
                <a:spcPct val="110000"/>
              </a:lnSpc>
              <a:spcBef>
                <a:spcPts val="0"/>
              </a:spcBef>
              <a:spcAft>
                <a:spcPts val="600"/>
              </a:spcAft>
              <a:buFont typeface="Arial" panose="020B0604020202020204" pitchFamily="34" charset="0"/>
              <a:buChar char="•"/>
            </a:pPr>
            <a:r>
              <a:rPr lang="en-US" sz="600">
                <a:effectLst/>
              </a:rPr>
              <a:t>	(Name of entity)</a:t>
            </a:r>
          </a:p>
          <a:p>
            <a:pPr marL="0" marR="0" indent="-228600">
              <a:lnSpc>
                <a:spcPct val="110000"/>
              </a:lnSpc>
              <a:spcBef>
                <a:spcPts val="0"/>
              </a:spcBef>
              <a:spcAft>
                <a:spcPts val="600"/>
              </a:spcAft>
              <a:buFont typeface="Arial" panose="020B0604020202020204" pitchFamily="34" charset="0"/>
              <a:buChar char="•"/>
            </a:pPr>
            <a:r>
              <a:rPr lang="en-US" sz="600">
                <a:effectLst/>
              </a:rPr>
              <a:t>personal health information (except as indicated in a Notice you have received or will receive), unless you authorize us to share this information with others.  We are asking you to allow us to use or share certain health information about you, as described below.  You do not have to sign this Authorization if you do not want to.  We will not condition treatment on whether you sign this Authorization (unless you are receiving treatment because you are participating in a research study, or unless the purpose of the treatment is to obtain information specifically for the purpose of sharing it with a third party, such as your family doctor).  If you do sign this Authorization, you have the right to change your mind and revoke this Authorization, unless we have relied on this Authorization already.  You may revoke this Authorization by submitting your revocation in writing to_____________________________________________________________________.  </a:t>
            </a:r>
          </a:p>
          <a:p>
            <a:pPr marL="0" marR="0" indent="-228600">
              <a:lnSpc>
                <a:spcPct val="110000"/>
              </a:lnSpc>
              <a:spcBef>
                <a:spcPts val="0"/>
              </a:spcBef>
              <a:spcAft>
                <a:spcPts val="600"/>
              </a:spcAft>
              <a:buFont typeface="Arial" panose="020B0604020202020204" pitchFamily="34" charset="0"/>
              <a:buChar char="•"/>
            </a:pPr>
            <a:r>
              <a:rPr lang="en-US" sz="600">
                <a:effectLst/>
              </a:rPr>
              <a:t>	(Name and title)</a:t>
            </a:r>
          </a:p>
          <a:p>
            <a:pPr marL="0" marR="0" indent="-228600">
              <a:lnSpc>
                <a:spcPct val="110000"/>
              </a:lnSpc>
              <a:spcBef>
                <a:spcPts val="0"/>
              </a:spcBef>
              <a:spcAft>
                <a:spcPts val="600"/>
              </a:spcAft>
              <a:buFont typeface="Arial" panose="020B0604020202020204" pitchFamily="34" charset="0"/>
              <a:buChar char="•"/>
            </a:pPr>
            <a:r>
              <a:rPr lang="en-US" sz="600">
                <a:effectLst/>
              </a:rPr>
              <a:t>We will share only the information needed to accomplish the purposes described below.  It is possible that the person or people with whom we share your information under this Authorization might share the information with someone else.  If that happens, it is possible that the information might no longer be protected by medical privacy rules.  In certain circumstances, other federal, state, or local law may prevent us from sharing information about you, even though you have authorized us to share this information.  In those circumstances, we will not share health information about you. </a:t>
            </a:r>
          </a:p>
          <a:p>
            <a:pPr marL="0" marR="0" indent="-228600">
              <a:lnSpc>
                <a:spcPct val="110000"/>
              </a:lnSpc>
              <a:spcBef>
                <a:spcPts val="0"/>
              </a:spcBef>
              <a:spcAft>
                <a:spcPts val="600"/>
              </a:spcAft>
              <a:buFont typeface="Arial" panose="020B0604020202020204" pitchFamily="34" charset="0"/>
              <a:buChar char="•"/>
            </a:pP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b="1">
                <a:effectLst/>
              </a:rPr>
              <a:t>The information we will use or share is as follows:</a:t>
            </a: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a:effectLst/>
              </a:rPr>
              <a:t>________________________________________________________________________ ________________________________________________________________________________________________________________________________________________</a:t>
            </a:r>
          </a:p>
          <a:p>
            <a:pPr marL="0" marR="0" indent="-228600">
              <a:lnSpc>
                <a:spcPct val="110000"/>
              </a:lnSpc>
              <a:spcBef>
                <a:spcPts val="0"/>
              </a:spcBef>
              <a:spcAft>
                <a:spcPts val="600"/>
              </a:spcAft>
              <a:buFont typeface="Arial" panose="020B0604020202020204" pitchFamily="34" charset="0"/>
              <a:buChar char="•"/>
            </a:pPr>
            <a:r>
              <a:rPr lang="en-US" sz="600">
                <a:effectLst/>
              </a:rPr>
              <a:t>(Description of information to be used or disclosed - must identify the information in a specific and meaningful fashion.)</a:t>
            </a:r>
          </a:p>
          <a:p>
            <a:pPr marL="0" marR="0" indent="-228600">
              <a:lnSpc>
                <a:spcPct val="110000"/>
              </a:lnSpc>
              <a:spcBef>
                <a:spcPts val="0"/>
              </a:spcBef>
              <a:spcAft>
                <a:spcPts val="600"/>
              </a:spcAft>
              <a:buFont typeface="Arial" panose="020B0604020202020204" pitchFamily="34" charset="0"/>
              <a:buChar char="•"/>
            </a:pP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b="1">
                <a:effectLst/>
              </a:rPr>
              <a:t>The people who will give out the health information are the following:</a:t>
            </a:r>
            <a:endParaRPr lang="en-US" sz="600">
              <a:effectLst/>
            </a:endParaRPr>
          </a:p>
          <a:p>
            <a:pPr marL="0" marR="0" indent="-228600">
              <a:lnSpc>
                <a:spcPct val="110000"/>
              </a:lnSpc>
              <a:spcBef>
                <a:spcPts val="0"/>
              </a:spcBef>
              <a:spcAft>
                <a:spcPts val="600"/>
              </a:spcAft>
              <a:buFont typeface="Arial" panose="020B0604020202020204" pitchFamily="34" charset="0"/>
              <a:buChar char="•"/>
            </a:pPr>
            <a:r>
              <a:rPr lang="en-US" sz="600" b="1">
                <a:effectLst/>
              </a:rPr>
              <a:t> </a:t>
            </a:r>
            <a:endParaRPr lang="en-US" sz="600">
              <a:effectLst/>
            </a:endParaRPr>
          </a:p>
          <a:p>
            <a:pPr marL="0" marR="0" indent="-228600">
              <a:lnSpc>
                <a:spcPct val="110000"/>
              </a:lnSpc>
              <a:spcBef>
                <a:spcPts val="0"/>
              </a:spcBef>
              <a:spcAft>
                <a:spcPts val="600"/>
              </a:spcAft>
              <a:buFont typeface="Arial" panose="020B0604020202020204" pitchFamily="34" charset="0"/>
              <a:buChar char="•"/>
            </a:pPr>
            <a:r>
              <a:rPr lang="en-US" sz="600">
                <a:effectLst/>
              </a:rPr>
              <a:t>________________________________________________________________________</a:t>
            </a:r>
          </a:p>
          <a:p>
            <a:pPr marL="0" marR="0" indent="-228600">
              <a:lnSpc>
                <a:spcPct val="110000"/>
              </a:lnSpc>
              <a:spcBef>
                <a:spcPts val="0"/>
              </a:spcBef>
              <a:spcAft>
                <a:spcPts val="600"/>
              </a:spcAft>
              <a:buFont typeface="Arial" panose="020B0604020202020204" pitchFamily="34" charset="0"/>
              <a:buChar char="•"/>
            </a:pPr>
            <a:r>
              <a:rPr lang="en-US" sz="600">
                <a:effectLst/>
              </a:rPr>
              <a:t>(Name or other specific identification of the person(s), or class of persons, authorized to make the requested use or disclosure.)</a:t>
            </a:r>
          </a:p>
          <a:p>
            <a:pPr marL="0" marR="0" indent="-228600">
              <a:lnSpc>
                <a:spcPct val="110000"/>
              </a:lnSpc>
              <a:spcBef>
                <a:spcPts val="0"/>
              </a:spcBef>
              <a:spcAft>
                <a:spcPts val="600"/>
              </a:spcAft>
              <a:buFont typeface="Arial" panose="020B0604020202020204" pitchFamily="34" charset="0"/>
              <a:buChar char="•"/>
            </a:pPr>
            <a:r>
              <a:rPr lang="en-US" sz="600">
                <a:effectLst/>
              </a:rPr>
              <a:t> </a:t>
            </a:r>
          </a:p>
          <a:p>
            <a:pPr marL="0" marR="0" indent="-228600">
              <a:lnSpc>
                <a:spcPct val="110000"/>
              </a:lnSpc>
              <a:spcBef>
                <a:spcPts val="0"/>
              </a:spcBef>
              <a:spcAft>
                <a:spcPts val="600"/>
              </a:spcAft>
              <a:buFont typeface="Arial" panose="020B0604020202020204" pitchFamily="34" charset="0"/>
              <a:buChar char="•"/>
            </a:pPr>
            <a:r>
              <a:rPr lang="en-US" sz="600" b="1">
                <a:effectLst/>
              </a:rPr>
              <a:t>We may share the health information described with the following people: </a:t>
            </a:r>
            <a:endParaRPr lang="en-US" sz="600">
              <a:effectLst/>
            </a:endParaRPr>
          </a:p>
          <a:p>
            <a:pPr marL="0" marR="0" indent="-228600">
              <a:lnSpc>
                <a:spcPct val="110000"/>
              </a:lnSpc>
              <a:spcBef>
                <a:spcPts val="0"/>
              </a:spcBef>
              <a:spcAft>
                <a:spcPts val="600"/>
              </a:spcAft>
              <a:buFont typeface="Arial" panose="020B0604020202020204" pitchFamily="34" charset="0"/>
              <a:buChar char="•"/>
            </a:pPr>
            <a:r>
              <a:rPr lang="en-US" sz="600" b="1">
                <a:effectLst/>
              </a:rPr>
              <a:t> </a:t>
            </a:r>
            <a:endParaRPr lang="en-US" sz="600">
              <a:effectLst/>
            </a:endParaRPr>
          </a:p>
          <a:p>
            <a:pPr marL="0" marR="0" indent="-228600">
              <a:lnSpc>
                <a:spcPct val="110000"/>
              </a:lnSpc>
              <a:spcBef>
                <a:spcPts val="0"/>
              </a:spcBef>
              <a:spcAft>
                <a:spcPts val="600"/>
              </a:spcAft>
              <a:buFont typeface="Arial" panose="020B0604020202020204" pitchFamily="34" charset="0"/>
              <a:buChar char="•"/>
            </a:pPr>
            <a:r>
              <a:rPr lang="en-US" sz="600">
                <a:effectLst/>
              </a:rPr>
              <a:t>________________________________________________________________________</a:t>
            </a:r>
          </a:p>
          <a:p>
            <a:pPr marL="0" marR="0" indent="-228600">
              <a:lnSpc>
                <a:spcPct val="110000"/>
              </a:lnSpc>
              <a:spcBef>
                <a:spcPts val="0"/>
              </a:spcBef>
              <a:spcAft>
                <a:spcPts val="600"/>
              </a:spcAft>
              <a:buFont typeface="Arial" panose="020B0604020202020204" pitchFamily="34" charset="0"/>
              <a:buChar char="•"/>
            </a:pPr>
            <a:r>
              <a:rPr lang="en-US" sz="600">
                <a:effectLst/>
              </a:rPr>
              <a:t>(Name or other specific identification of the person(s) or class of persons to whom the covered entity may make the requested use or disclosure.)</a:t>
            </a:r>
          </a:p>
          <a:p>
            <a:pPr indent="-228600">
              <a:lnSpc>
                <a:spcPct val="110000"/>
              </a:lnSpc>
              <a:spcAft>
                <a:spcPts val="600"/>
              </a:spcAft>
              <a:buFont typeface="Arial" panose="020B0604020202020204" pitchFamily="34" charset="0"/>
              <a:buChar char="•"/>
            </a:pPr>
            <a:br>
              <a:rPr lang="en-US" sz="600">
                <a:effectLst/>
              </a:rPr>
            </a:br>
            <a:endParaRPr lang="en-US" sz="600"/>
          </a:p>
        </p:txBody>
      </p:sp>
    </p:spTree>
    <p:extLst>
      <p:ext uri="{BB962C8B-B14F-4D97-AF65-F5344CB8AC3E}">
        <p14:creationId xmlns:p14="http://schemas.microsoft.com/office/powerpoint/2010/main" val="16812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Consents and Authorizations</a:t>
            </a:r>
            <a:endParaRPr lang="en-US" dirty="0"/>
          </a:p>
        </p:txBody>
      </p:sp>
      <p:graphicFrame>
        <p:nvGraphicFramePr>
          <p:cNvPr id="15" name="Content Placeholder 2">
            <a:extLst>
              <a:ext uri="{FF2B5EF4-FFF2-40B4-BE49-F238E27FC236}">
                <a16:creationId xmlns:a16="http://schemas.microsoft.com/office/drawing/2014/main" id="{C4ED91F4-CDE7-0C02-4B9F-7A8BA39A5258}"/>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643CFF5-3073-44B6-9A56-4CAF096FF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57200"/>
            <a:ext cx="5868785" cy="1556724"/>
          </a:xfrm>
        </p:spPr>
        <p:txBody>
          <a:bodyPr anchor="b">
            <a:normAutofit/>
          </a:bodyPr>
          <a:lstStyle/>
          <a:p>
            <a:pPr>
              <a:lnSpc>
                <a:spcPct val="90000"/>
              </a:lnSpc>
            </a:pPr>
            <a:r>
              <a:rPr lang="en-US"/>
              <a:t>Confidentiality of Student Records</a:t>
            </a:r>
          </a:p>
        </p:txBody>
      </p:sp>
      <p:sp>
        <p:nvSpPr>
          <p:cNvPr id="3" name="Content Placeholder 2"/>
          <p:cNvSpPr>
            <a:spLocks noGrp="1"/>
          </p:cNvSpPr>
          <p:nvPr>
            <p:ph idx="1"/>
          </p:nvPr>
        </p:nvSpPr>
        <p:spPr>
          <a:xfrm>
            <a:off x="1371600" y="2344189"/>
            <a:ext cx="5868785" cy="3327336"/>
          </a:xfrm>
        </p:spPr>
        <p:txBody>
          <a:bodyPr anchor="t">
            <a:normAutofit/>
          </a:bodyPr>
          <a:lstStyle/>
          <a:p>
            <a:r>
              <a:rPr lang="en-US" sz="1600" dirty="0"/>
              <a:t>PRH 6.4, R20: Confidentiality and safeguarding student records is your responsibility</a:t>
            </a:r>
          </a:p>
          <a:p>
            <a:r>
              <a:rPr lang="en-US" sz="1600" dirty="0"/>
              <a:t>Be aware of state, federal, and local laws</a:t>
            </a:r>
          </a:p>
          <a:p>
            <a:r>
              <a:rPr lang="en-US" sz="1600" dirty="0"/>
              <a:t>Refer to Appendix 601 (Student Rights to Privacy and Disclosure of Information) and Appendix 202 (Transmission, Storage, and Confidentiality of Medical, Health, and Disability-Related Information)</a:t>
            </a:r>
          </a:p>
        </p:txBody>
      </p:sp>
      <p:pic>
        <p:nvPicPr>
          <p:cNvPr id="19" name="Graphic 6" descr="Lock">
            <a:extLst>
              <a:ext uri="{FF2B5EF4-FFF2-40B4-BE49-F238E27FC236}">
                <a16:creationId xmlns:a16="http://schemas.microsoft.com/office/drawing/2014/main" id="{BBABCFF5-81B7-85F4-9F54-73EDF981B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7585" y="1028700"/>
            <a:ext cx="4037215" cy="4037215"/>
          </a:xfrm>
          <a:prstGeom prst="rect">
            <a:avLst/>
          </a:prstGeom>
        </p:spPr>
      </p:pic>
      <p:sp>
        <p:nvSpPr>
          <p:cNvPr id="37" name="Rectangle 36">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39186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391868"/>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0236" y="286601"/>
            <a:ext cx="5929422" cy="1852976"/>
          </a:xfrm>
        </p:spPr>
        <p:txBody>
          <a:bodyPr>
            <a:normAutofit/>
          </a:bodyPr>
          <a:lstStyle/>
          <a:p>
            <a:r>
              <a:rPr lang="en-US" sz="4000"/>
              <a:t>Access to Student Records</a:t>
            </a:r>
          </a:p>
        </p:txBody>
      </p:sp>
      <p:sp>
        <p:nvSpPr>
          <p:cNvPr id="3" name="Content Placeholder 2"/>
          <p:cNvSpPr>
            <a:spLocks noGrp="1"/>
          </p:cNvSpPr>
          <p:nvPr>
            <p:ph idx="1"/>
          </p:nvPr>
        </p:nvSpPr>
        <p:spPr>
          <a:xfrm>
            <a:off x="1380237" y="2621381"/>
            <a:ext cx="5929422" cy="3322219"/>
          </a:xfrm>
        </p:spPr>
        <p:txBody>
          <a:bodyPr>
            <a:normAutofit/>
          </a:bodyPr>
          <a:lstStyle/>
          <a:p>
            <a:r>
              <a:rPr lang="en-US" sz="1800" dirty="0"/>
              <a:t>PRH 6.4, R21 Centers and OA/CTS providers shall respond to requests from former students or third parties for information concerning their enrollments, must have:</a:t>
            </a:r>
          </a:p>
          <a:p>
            <a:pPr lvl="1"/>
            <a:r>
              <a:rPr lang="en-US" sz="1800" dirty="0"/>
              <a:t>A written, signed release of information and</a:t>
            </a:r>
          </a:p>
          <a:p>
            <a:pPr lvl="1"/>
            <a:r>
              <a:rPr lang="en-US" sz="1800" dirty="0"/>
              <a:t>Be in accordance with provisions of Appendix 601</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07F11352-AF0B-29AC-D2A0-7B75C4537260}"/>
              </a:ext>
            </a:extLst>
          </p:cNvPr>
          <p:cNvPicPr>
            <a:picLocks noChangeAspect="1"/>
          </p:cNvPicPr>
          <p:nvPr/>
        </p:nvPicPr>
        <p:blipFill rotWithShape="1">
          <a:blip r:embed="rId2"/>
          <a:srcRect l="16295" r="41627" b="-1"/>
          <a:stretch/>
        </p:blipFill>
        <p:spPr>
          <a:xfrm>
            <a:off x="8115300" y="-12515"/>
            <a:ext cx="4076700" cy="64186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BBEAF0E-7BC7-4BD0-B456-B28AA13AB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3091" y="1028698"/>
            <a:ext cx="4778303" cy="4721264"/>
          </a:xfrm>
        </p:spPr>
        <p:txBody>
          <a:bodyPr>
            <a:normAutofit/>
          </a:bodyPr>
          <a:lstStyle/>
          <a:p>
            <a:pPr algn="r"/>
            <a:r>
              <a:rPr lang="en-US" sz="3700" dirty="0"/>
              <a:t> Release of Information:</a:t>
            </a:r>
            <a:br>
              <a:rPr lang="en-US" sz="3700" dirty="0"/>
            </a:br>
            <a:r>
              <a:rPr lang="en-US" sz="3700" dirty="0"/>
              <a:t> Appendix 202</a:t>
            </a:r>
          </a:p>
        </p:txBody>
      </p:sp>
      <p:sp>
        <p:nvSpPr>
          <p:cNvPr id="3" name="Content Placeholder 2"/>
          <p:cNvSpPr>
            <a:spLocks noGrp="1"/>
          </p:cNvSpPr>
          <p:nvPr>
            <p:ph idx="1"/>
          </p:nvPr>
        </p:nvSpPr>
        <p:spPr>
          <a:xfrm>
            <a:off x="1371600" y="1011448"/>
            <a:ext cx="4724400" cy="4721264"/>
          </a:xfrm>
        </p:spPr>
        <p:txBody>
          <a:bodyPr>
            <a:normAutofit/>
          </a:bodyPr>
          <a:lstStyle/>
          <a:p>
            <a:r>
              <a:rPr lang="en-US" sz="1800"/>
              <a:t>Access to Student Records: When the center has custody of the record, designated center staff shall respond to requests from former students or third parties, for information concerning their enrollments, only upon receipt of a written signed release of information, and in accordance with the provisions of this appendix, the Notice, and the Authorization. </a:t>
            </a:r>
          </a:p>
        </p:txBody>
      </p:sp>
      <p:sp>
        <p:nvSpPr>
          <p:cNvPr id="23"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10126"/>
            <a:ext cx="12192000" cy="456773"/>
          </a:xfrm>
          <a:prstGeom prst="rect">
            <a:avLst/>
          </a:prstGeom>
          <a:gradFill>
            <a:gsLst>
              <a:gs pos="14000">
                <a:schemeClr val="accent4">
                  <a:alpha val="28000"/>
                </a:schemeClr>
              </a:gs>
              <a:gs pos="100000">
                <a:schemeClr val="accent5">
                  <a:alpha val="83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10126"/>
            <a:ext cx="8153398" cy="456772"/>
          </a:xfrm>
          <a:prstGeom prst="rect">
            <a:avLst/>
          </a:prstGeom>
          <a:gradFill>
            <a:gsLst>
              <a:gs pos="9000">
                <a:schemeClr val="accent2">
                  <a:lumMod val="60000"/>
                  <a:lumOff val="40000"/>
                  <a:alpha val="52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5856" y="908649"/>
            <a:ext cx="4079720" cy="3977676"/>
          </a:xfrm>
        </p:spPr>
        <p:txBody>
          <a:bodyPr anchor="t">
            <a:normAutofit/>
          </a:bodyPr>
          <a:lstStyle/>
          <a:p>
            <a:pPr algn="r"/>
            <a:r>
              <a:rPr lang="en-US" sz="4000" dirty="0"/>
              <a:t>Subpoenas for Student Records</a:t>
            </a:r>
            <a:endParaRPr lang="en-US" sz="4000"/>
          </a:p>
        </p:txBody>
      </p:sp>
      <p:sp>
        <p:nvSpPr>
          <p:cNvPr id="3" name="Content Placeholder 2"/>
          <p:cNvSpPr>
            <a:spLocks noGrp="1"/>
          </p:cNvSpPr>
          <p:nvPr>
            <p:ph idx="1"/>
          </p:nvPr>
        </p:nvSpPr>
        <p:spPr>
          <a:xfrm>
            <a:off x="5701896" y="964889"/>
            <a:ext cx="5118505" cy="4909137"/>
          </a:xfrm>
        </p:spPr>
        <p:txBody>
          <a:bodyPr>
            <a:normAutofit/>
          </a:bodyPr>
          <a:lstStyle/>
          <a:p>
            <a:r>
              <a:rPr lang="en-US" sz="1800" dirty="0"/>
              <a:t>PRH 6.4, R22: Centers and OA/CTS contractors shall forward all subpoenas to produce a student record or to testify regarding a student record to the Regional Office.</a:t>
            </a:r>
          </a:p>
          <a:p>
            <a:endParaRPr lang="en-US" sz="1800" dirty="0"/>
          </a:p>
        </p:txBody>
      </p:sp>
      <p:sp>
        <p:nvSpPr>
          <p:cNvPr id="24" name="Rectangle 23">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Log</a:t>
            </a:r>
          </a:p>
        </p:txBody>
      </p:sp>
      <p:graphicFrame>
        <p:nvGraphicFramePr>
          <p:cNvPr id="5" name="Content Placeholder 2">
            <a:extLst>
              <a:ext uri="{FF2B5EF4-FFF2-40B4-BE49-F238E27FC236}">
                <a16:creationId xmlns:a16="http://schemas.microsoft.com/office/drawing/2014/main" id="{0F5F97D7-E1E8-7B6C-576F-EAB0F0725F6E}"/>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A30AF-FFFB-FCA1-DA17-8A9DDB14C436}"/>
              </a:ext>
            </a:extLst>
          </p:cNvPr>
          <p:cNvSpPr>
            <a:spLocks noGrp="1"/>
          </p:cNvSpPr>
          <p:nvPr>
            <p:ph type="title"/>
          </p:nvPr>
        </p:nvSpPr>
        <p:spPr>
          <a:xfrm>
            <a:off x="1135856" y="908649"/>
            <a:ext cx="2902744" cy="3977676"/>
          </a:xfrm>
        </p:spPr>
        <p:txBody>
          <a:bodyPr anchor="t">
            <a:normAutofit/>
          </a:bodyPr>
          <a:lstStyle/>
          <a:p>
            <a:pPr algn="r"/>
            <a:r>
              <a:rPr lang="en-US" sz="4000" dirty="0"/>
              <a:t>In 1996 came….</a:t>
            </a:r>
          </a:p>
        </p:txBody>
      </p:sp>
      <p:sp>
        <p:nvSpPr>
          <p:cNvPr id="23" name="Rectangle 22">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22F720EA-E7D3-C5D9-CD7B-BFA1A664C9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6313" y="1085850"/>
            <a:ext cx="6661908"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5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CDC314-CB30-219F-D077-F9A5DD60B86B}"/>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2700" spc="750">
                <a:solidFill>
                  <a:schemeClr val="bg1"/>
                </a:solidFill>
              </a:rPr>
              <a:t>DISCLOSURE LOG</a:t>
            </a:r>
          </a:p>
        </p:txBody>
      </p:sp>
      <p:graphicFrame>
        <p:nvGraphicFramePr>
          <p:cNvPr id="3" name="Table 2">
            <a:extLst>
              <a:ext uri="{FF2B5EF4-FFF2-40B4-BE49-F238E27FC236}">
                <a16:creationId xmlns:a16="http://schemas.microsoft.com/office/drawing/2014/main" id="{F7603CCE-FF39-5C67-64BC-D1FB955EDB8A}"/>
              </a:ext>
            </a:extLst>
          </p:cNvPr>
          <p:cNvGraphicFramePr>
            <a:graphicFrameLocks noGrp="1"/>
          </p:cNvGraphicFramePr>
          <p:nvPr>
            <p:extLst>
              <p:ext uri="{D42A27DB-BD31-4B8C-83A1-F6EECF244321}">
                <p14:modId xmlns:p14="http://schemas.microsoft.com/office/powerpoint/2010/main" val="1428321768"/>
              </p:ext>
            </p:extLst>
          </p:nvPr>
        </p:nvGraphicFramePr>
        <p:xfrm>
          <a:off x="4503619" y="681318"/>
          <a:ext cx="7214140" cy="5331263"/>
        </p:xfrm>
        <a:graphic>
          <a:graphicData uri="http://schemas.openxmlformats.org/drawingml/2006/table">
            <a:tbl>
              <a:tblPr firstRow="1" bandRow="1">
                <a:solidFill>
                  <a:srgbClr val="F7F7F7"/>
                </a:solidFill>
                <a:tableStyleId>{5C22544A-7EE6-4342-B048-85BDC9FD1C3A}</a:tableStyleId>
              </a:tblPr>
              <a:tblGrid>
                <a:gridCol w="704756">
                  <a:extLst>
                    <a:ext uri="{9D8B030D-6E8A-4147-A177-3AD203B41FA5}">
                      <a16:colId xmlns:a16="http://schemas.microsoft.com/office/drawing/2014/main" val="2917108324"/>
                    </a:ext>
                  </a:extLst>
                </a:gridCol>
                <a:gridCol w="976248">
                  <a:extLst>
                    <a:ext uri="{9D8B030D-6E8A-4147-A177-3AD203B41FA5}">
                      <a16:colId xmlns:a16="http://schemas.microsoft.com/office/drawing/2014/main" val="4283415872"/>
                    </a:ext>
                  </a:extLst>
                </a:gridCol>
                <a:gridCol w="1630549">
                  <a:extLst>
                    <a:ext uri="{9D8B030D-6E8A-4147-A177-3AD203B41FA5}">
                      <a16:colId xmlns:a16="http://schemas.microsoft.com/office/drawing/2014/main" val="2753998665"/>
                    </a:ext>
                  </a:extLst>
                </a:gridCol>
                <a:gridCol w="1276836">
                  <a:extLst>
                    <a:ext uri="{9D8B030D-6E8A-4147-A177-3AD203B41FA5}">
                      <a16:colId xmlns:a16="http://schemas.microsoft.com/office/drawing/2014/main" val="1562835741"/>
                    </a:ext>
                  </a:extLst>
                </a:gridCol>
                <a:gridCol w="1235726">
                  <a:extLst>
                    <a:ext uri="{9D8B030D-6E8A-4147-A177-3AD203B41FA5}">
                      <a16:colId xmlns:a16="http://schemas.microsoft.com/office/drawing/2014/main" val="2942185428"/>
                    </a:ext>
                  </a:extLst>
                </a:gridCol>
                <a:gridCol w="1390025">
                  <a:extLst>
                    <a:ext uri="{9D8B030D-6E8A-4147-A177-3AD203B41FA5}">
                      <a16:colId xmlns:a16="http://schemas.microsoft.com/office/drawing/2014/main" val="2058786152"/>
                    </a:ext>
                  </a:extLst>
                </a:gridCol>
              </a:tblGrid>
              <a:tr h="1383375">
                <a:tc>
                  <a:txBody>
                    <a:bodyPr/>
                    <a:lstStyle/>
                    <a:p>
                      <a:pPr marL="0" marR="0" algn="ctr">
                        <a:spcBef>
                          <a:spcPts val="0"/>
                        </a:spcBef>
                        <a:spcAft>
                          <a:spcPts val="0"/>
                        </a:spcAft>
                      </a:pPr>
                      <a:r>
                        <a:rPr lang="en-US" sz="1000" b="1" cap="all" spc="60">
                          <a:solidFill>
                            <a:schemeClr val="tx1"/>
                          </a:solidFill>
                          <a:effectLst/>
                        </a:rPr>
                        <a:t>Date</a:t>
                      </a:r>
                      <a:endParaRPr lang="en-US" sz="1000" b="1" cap="all" spc="6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000" b="1" kern="0" cap="all" spc="60">
                          <a:solidFill>
                            <a:schemeClr val="tx1"/>
                          </a:solidFill>
                          <a:effectLst/>
                        </a:rPr>
                        <a:t>Name of Student</a:t>
                      </a:r>
                      <a:endParaRPr lang="en-US" sz="1000" b="1" kern="0" cap="all" spc="60">
                        <a:solidFill>
                          <a:schemeClr val="tx1"/>
                        </a:solidFill>
                        <a:effectLst/>
                        <a:latin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000" b="1" cap="all" spc="60">
                          <a:solidFill>
                            <a:schemeClr val="tx1"/>
                          </a:solidFill>
                          <a:effectLst/>
                        </a:rPr>
                        <a:t>Name of Person(s) or Entity receiving PHI</a:t>
                      </a:r>
                      <a:endParaRPr lang="en-US" sz="1000" b="1" cap="all" spc="6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000" b="1" cap="all" spc="60">
                          <a:solidFill>
                            <a:schemeClr val="tx1"/>
                          </a:solidFill>
                          <a:effectLst/>
                        </a:rPr>
                        <a:t>Brief Description of PHI disclosed</a:t>
                      </a:r>
                      <a:endParaRPr lang="en-US" sz="1000" b="1" cap="all" spc="6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000" b="1" cap="all" spc="60">
                          <a:solidFill>
                            <a:schemeClr val="tx1"/>
                          </a:solidFill>
                          <a:effectLst/>
                        </a:rPr>
                        <a:t>Purpose of Disclosure</a:t>
                      </a:r>
                      <a:endParaRPr lang="en-US" sz="1000" b="1" cap="all" spc="6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tc>
                  <a:txBody>
                    <a:bodyPr/>
                    <a:lstStyle/>
                    <a:p>
                      <a:pPr marL="0" marR="0" algn="ctr">
                        <a:spcBef>
                          <a:spcPts val="0"/>
                        </a:spcBef>
                        <a:spcAft>
                          <a:spcPts val="0"/>
                        </a:spcAft>
                      </a:pPr>
                      <a:r>
                        <a:rPr lang="en-US" sz="1000" b="1" cap="all" spc="60">
                          <a:solidFill>
                            <a:schemeClr val="tx1"/>
                          </a:solidFill>
                          <a:effectLst/>
                        </a:rPr>
                        <a:t>Location of Hard copy of disclosure</a:t>
                      </a:r>
                      <a:endParaRPr lang="en-US" sz="1000" b="1" cap="all" spc="6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5324" marR="115324" marT="115324" marB="115324" anchor="ctr">
                    <a:lnL w="12700" cmpd="sng">
                      <a:noFill/>
                    </a:lnL>
                    <a:lnR w="12700" cmpd="sng">
                      <a:noFill/>
                    </a:lnR>
                    <a:lnT w="12700" cmpd="sng">
                      <a:noFill/>
                    </a:lnT>
                    <a:lnB w="38100" cmpd="sng">
                      <a:noFill/>
                    </a:lnB>
                    <a:noFill/>
                  </a:tcPr>
                </a:tc>
                <a:extLst>
                  <a:ext uri="{0D108BD9-81ED-4DB2-BD59-A6C34878D82A}">
                    <a16:rowId xmlns:a16="http://schemas.microsoft.com/office/drawing/2014/main" val="172413429"/>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787964792"/>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3275318"/>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008808257"/>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073388465"/>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201500255"/>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351818830"/>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83118528"/>
                  </a:ext>
                </a:extLst>
              </a:tr>
              <a:tr h="493486">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a:solidFill>
                            <a:schemeClr val="tx1"/>
                          </a:solidFill>
                          <a:effectLst/>
                        </a:rPr>
                        <a:t> </a:t>
                      </a:r>
                      <a:endParaRPr lang="en-US" sz="13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300" cap="none" spc="0" dirty="0">
                          <a:solidFill>
                            <a:schemeClr val="tx1"/>
                          </a:solidFill>
                          <a:effectLst/>
                        </a:rPr>
                        <a:t> </a:t>
                      </a:r>
                      <a:endParaRPr lang="en-US" sz="1300" cap="none" spc="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352" marR="39352" marT="0" marB="7688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950855085"/>
                  </a:ext>
                </a:extLst>
              </a:tr>
            </a:tbl>
          </a:graphicData>
        </a:graphic>
      </p:graphicFrame>
    </p:spTree>
    <p:extLst>
      <p:ext uri="{BB962C8B-B14F-4D97-AF65-F5344CB8AC3E}">
        <p14:creationId xmlns:p14="http://schemas.microsoft.com/office/powerpoint/2010/main" val="13411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8" y="462743"/>
            <a:ext cx="5327375" cy="1560022"/>
          </a:xfrm>
        </p:spPr>
        <p:txBody>
          <a:bodyPr anchor="b">
            <a:normAutofit/>
          </a:bodyPr>
          <a:lstStyle/>
          <a:p>
            <a:r>
              <a:rPr lang="en-US" dirty="0"/>
              <a:t>PRH Resources</a:t>
            </a:r>
          </a:p>
        </p:txBody>
      </p:sp>
      <p:sp>
        <p:nvSpPr>
          <p:cNvPr id="3" name="Content Placeholder 2"/>
          <p:cNvSpPr>
            <a:spLocks noGrp="1"/>
          </p:cNvSpPr>
          <p:nvPr>
            <p:ph idx="1"/>
          </p:nvPr>
        </p:nvSpPr>
        <p:spPr>
          <a:xfrm>
            <a:off x="1371600" y="2279374"/>
            <a:ext cx="5798193" cy="3601436"/>
          </a:xfrm>
        </p:spPr>
        <p:txBody>
          <a:bodyPr>
            <a:normAutofit fontScale="92500"/>
          </a:bodyPr>
          <a:lstStyle/>
          <a:p>
            <a:pPr>
              <a:lnSpc>
                <a:spcPct val="110000"/>
              </a:lnSpc>
            </a:pPr>
            <a:r>
              <a:rPr lang="en-US" sz="1500" dirty="0"/>
              <a:t>Appendix 601: STUDENT RIGHTS TO PRIVACY  AND DISCLOSURE OF INFORMATION</a:t>
            </a:r>
          </a:p>
          <a:p>
            <a:pPr>
              <a:lnSpc>
                <a:spcPct val="110000"/>
              </a:lnSpc>
            </a:pPr>
            <a:r>
              <a:rPr lang="en-US" sz="1500" dirty="0"/>
              <a:t>Appendix 202: TRANSMISSION, STORAGE, AND CONFIDENTIALITY OF  MEDICAL, HEALTH, AND DISABILITY-RELATED INFORMATION </a:t>
            </a:r>
          </a:p>
          <a:p>
            <a:pPr>
              <a:lnSpc>
                <a:spcPct val="110000"/>
              </a:lnSpc>
            </a:pPr>
            <a:r>
              <a:rPr lang="en-US" sz="1500" dirty="0"/>
              <a:t>HIPAA Authorization PRH Form  6-02</a:t>
            </a:r>
          </a:p>
          <a:p>
            <a:pPr>
              <a:lnSpc>
                <a:spcPct val="110000"/>
              </a:lnSpc>
            </a:pPr>
            <a:r>
              <a:rPr lang="en-US" sz="1500" dirty="0"/>
              <a:t>HIPAA Notice PRH Form 2-01</a:t>
            </a:r>
          </a:p>
          <a:p>
            <a:pPr>
              <a:lnSpc>
                <a:spcPct val="110000"/>
              </a:lnSpc>
            </a:pPr>
            <a:r>
              <a:rPr lang="en-US" sz="1500" dirty="0"/>
              <a:t>Job Corps Program Instruction 06-23—Guidance on Safekeeping of Forms, Records, and Other Hardcopy Documents Containing PII</a:t>
            </a:r>
          </a:p>
          <a:p>
            <a:pPr>
              <a:lnSpc>
                <a:spcPct val="110000"/>
              </a:lnSpc>
            </a:pPr>
            <a:r>
              <a:rPr lang="en-US" sz="1500" dirty="0"/>
              <a:t>https://</a:t>
            </a:r>
            <a:r>
              <a:rPr lang="en-US" sz="1500" dirty="0" err="1"/>
              <a:t>supportservices.jobcorps.gov</a:t>
            </a:r>
            <a:r>
              <a:rPr lang="en-US" sz="1500" dirty="0"/>
              <a:t>/health/Pages/</a:t>
            </a:r>
            <a:r>
              <a:rPr lang="en-US" sz="1500" dirty="0" err="1"/>
              <a:t>HIPAA.aspx</a:t>
            </a:r>
            <a:endParaRPr lang="en-US" sz="1500" dirty="0"/>
          </a:p>
          <a:p>
            <a:pPr>
              <a:lnSpc>
                <a:spcPct val="110000"/>
              </a:lnSpc>
            </a:pPr>
            <a:r>
              <a:rPr lang="en-US" sz="1500" dirty="0"/>
              <a:t>Job Corps PRH Instruction Notice  </a:t>
            </a:r>
            <a:r>
              <a:rPr lang="en-US" sz="1500" dirty="0">
                <a:hlinkClick r:id="rId3"/>
              </a:rPr>
              <a:t>IN 17-03 Strategies to Ensure the Protection of Health-Related Personally Identifiable Information</a:t>
            </a:r>
            <a:r>
              <a:rPr lang="en-US" sz="1500" dirty="0"/>
              <a:t>  Release Date: August 3, 2017</a:t>
            </a:r>
          </a:p>
          <a:p>
            <a:pPr>
              <a:lnSpc>
                <a:spcPct val="110000"/>
              </a:lnSpc>
            </a:pPr>
            <a:endParaRPr lang="en-US" sz="1500" dirty="0"/>
          </a:p>
          <a:p>
            <a:pPr>
              <a:lnSpc>
                <a:spcPct val="110000"/>
              </a:lnSpc>
            </a:pPr>
            <a:endParaRPr lang="en-US" sz="1500" dirty="0"/>
          </a:p>
        </p:txBody>
      </p:sp>
      <p:sp>
        <p:nvSpPr>
          <p:cNvPr id="12" name="Rectangle 11">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ooks">
            <a:extLst>
              <a:ext uri="{FF2B5EF4-FFF2-40B4-BE49-F238E27FC236}">
                <a16:creationId xmlns:a16="http://schemas.microsoft.com/office/drawing/2014/main" id="{78B99D7F-2C5F-A715-BFFE-C7266B7780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9796" y="1028699"/>
            <a:ext cx="4076701" cy="4076701"/>
          </a:xfrm>
          <a:prstGeom prst="rect">
            <a:avLst/>
          </a:prstGeom>
        </p:spPr>
      </p:pic>
    </p:spTree>
    <p:extLst>
      <p:ext uri="{BB962C8B-B14F-4D97-AF65-F5344CB8AC3E}">
        <p14:creationId xmlns:p14="http://schemas.microsoft.com/office/powerpoint/2010/main" val="290342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8D769-DFDA-2B21-27FA-337E5DC8F8E1}"/>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QUESTIONS</a:t>
            </a:r>
            <a:endParaRPr lang="en-US" sz="3200" spc="750" dirty="0">
              <a:solidFill>
                <a:schemeClr val="bg1"/>
              </a:solidFill>
            </a:endParaRPr>
          </a:p>
        </p:txBody>
      </p:sp>
      <p:pic>
        <p:nvPicPr>
          <p:cNvPr id="7" name="Graphic 6" descr="Question mark">
            <a:extLst>
              <a:ext uri="{FF2B5EF4-FFF2-40B4-BE49-F238E27FC236}">
                <a16:creationId xmlns:a16="http://schemas.microsoft.com/office/drawing/2014/main" id="{C07A7DB9-9223-5BB3-0E54-F5D1C3B56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539" y="457200"/>
            <a:ext cx="4407647" cy="4407647"/>
          </a:xfrm>
          <a:prstGeom prst="rect">
            <a:avLst/>
          </a:prstGeom>
        </p:spPr>
      </p:pic>
    </p:spTree>
    <p:extLst>
      <p:ext uri="{BB962C8B-B14F-4D97-AF65-F5344CB8AC3E}">
        <p14:creationId xmlns:p14="http://schemas.microsoft.com/office/powerpoint/2010/main" val="36569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DD4A2-3519-71B3-1787-ABB39BF8B0BA}"/>
              </a:ext>
            </a:extLst>
          </p:cNvPr>
          <p:cNvSpPr>
            <a:spLocks noGrp="1"/>
          </p:cNvSpPr>
          <p:nvPr>
            <p:ph type="body" idx="1"/>
          </p:nvPr>
        </p:nvSpPr>
        <p:spPr>
          <a:xfrm>
            <a:off x="1371599" y="2112264"/>
            <a:ext cx="9680713" cy="823912"/>
          </a:xfrm>
        </p:spPr>
        <p:txBody>
          <a:bodyPr>
            <a:normAutofit lnSpcReduction="10000"/>
          </a:bodyPr>
          <a:lstStyle/>
          <a:p>
            <a:r>
              <a:rPr lang="en-US" dirty="0"/>
              <a:t>PII = information from which a person’s identity is apparent, or can reasonably be ascertained</a:t>
            </a:r>
          </a:p>
        </p:txBody>
      </p:sp>
      <p:sp>
        <p:nvSpPr>
          <p:cNvPr id="3" name="Content Placeholder 2">
            <a:extLst>
              <a:ext uri="{FF2B5EF4-FFF2-40B4-BE49-F238E27FC236}">
                <a16:creationId xmlns:a16="http://schemas.microsoft.com/office/drawing/2014/main" id="{52BDC732-6A0D-214E-2E12-5AC025FB6F9E}"/>
              </a:ext>
            </a:extLst>
          </p:cNvPr>
          <p:cNvSpPr>
            <a:spLocks noGrp="1"/>
          </p:cNvSpPr>
          <p:nvPr>
            <p:ph sz="half" idx="2"/>
          </p:nvPr>
        </p:nvSpPr>
        <p:spPr/>
        <p:txBody>
          <a:bodyPr>
            <a:normAutofit fontScale="92500" lnSpcReduction="10000"/>
          </a:bodyPr>
          <a:lstStyle/>
          <a:p>
            <a:pPr lvl="0"/>
            <a:r>
              <a:rPr lang="en-US" dirty="0"/>
              <a:t>Name</a:t>
            </a:r>
          </a:p>
          <a:p>
            <a:pPr lvl="0"/>
            <a:r>
              <a:rPr lang="en-US" dirty="0"/>
              <a:t>Date of Birth</a:t>
            </a:r>
          </a:p>
          <a:p>
            <a:pPr lvl="0"/>
            <a:r>
              <a:rPr lang="en-US" dirty="0"/>
              <a:t>Social security number</a:t>
            </a:r>
          </a:p>
          <a:p>
            <a:pPr lvl="0"/>
            <a:r>
              <a:rPr lang="en-US" dirty="0"/>
              <a:t>Photo/x-ray/video</a:t>
            </a:r>
          </a:p>
          <a:p>
            <a:pPr lvl="0"/>
            <a:r>
              <a:rPr lang="en-US" dirty="0"/>
              <a:t>Fingerprint/voiceprint</a:t>
            </a:r>
          </a:p>
          <a:p>
            <a:pPr lvl="0"/>
            <a:r>
              <a:rPr lang="en-US" dirty="0"/>
              <a:t>Mother’s maiden name</a:t>
            </a:r>
          </a:p>
          <a:p>
            <a:pPr lvl="0"/>
            <a:r>
              <a:rPr lang="en-US" dirty="0"/>
              <a:t>Address</a:t>
            </a:r>
          </a:p>
          <a:p>
            <a:endParaRPr lang="en-US" dirty="0"/>
          </a:p>
        </p:txBody>
      </p:sp>
      <p:sp>
        <p:nvSpPr>
          <p:cNvPr id="5" name="Content Placeholder 4">
            <a:extLst>
              <a:ext uri="{FF2B5EF4-FFF2-40B4-BE49-F238E27FC236}">
                <a16:creationId xmlns:a16="http://schemas.microsoft.com/office/drawing/2014/main" id="{4B8F6039-5B6F-1DE4-56FA-CA558225A1CF}"/>
              </a:ext>
            </a:extLst>
          </p:cNvPr>
          <p:cNvSpPr>
            <a:spLocks noGrp="1"/>
          </p:cNvSpPr>
          <p:nvPr>
            <p:ph sz="quarter" idx="4"/>
          </p:nvPr>
        </p:nvSpPr>
        <p:spPr/>
        <p:txBody>
          <a:bodyPr/>
          <a:lstStyle/>
          <a:p>
            <a:r>
              <a:rPr lang="en-US" dirty="0"/>
              <a:t>Phone numbers</a:t>
            </a:r>
          </a:p>
          <a:p>
            <a:r>
              <a:rPr lang="en-US" dirty="0"/>
              <a:t>Medical record numbers</a:t>
            </a:r>
          </a:p>
          <a:p>
            <a:r>
              <a:rPr lang="en-US" dirty="0"/>
              <a:t>Legal documents</a:t>
            </a:r>
          </a:p>
          <a:p>
            <a:r>
              <a:rPr lang="en-US" dirty="0"/>
              <a:t>Medical notes</a:t>
            </a:r>
          </a:p>
          <a:p>
            <a:r>
              <a:rPr lang="en-US" dirty="0"/>
              <a:t>Email address</a:t>
            </a:r>
          </a:p>
          <a:p>
            <a:r>
              <a:rPr lang="en-US" dirty="0"/>
              <a:t>Educational records</a:t>
            </a:r>
          </a:p>
          <a:p>
            <a:endParaRPr lang="en-US" dirty="0"/>
          </a:p>
        </p:txBody>
      </p:sp>
      <p:sp>
        <p:nvSpPr>
          <p:cNvPr id="6" name="Title 5">
            <a:extLst>
              <a:ext uri="{FF2B5EF4-FFF2-40B4-BE49-F238E27FC236}">
                <a16:creationId xmlns:a16="http://schemas.microsoft.com/office/drawing/2014/main" id="{29CA0948-8BE5-5968-F757-F0668BDDF903}"/>
              </a:ext>
            </a:extLst>
          </p:cNvPr>
          <p:cNvSpPr>
            <a:spLocks noGrp="1"/>
          </p:cNvSpPr>
          <p:nvPr>
            <p:ph type="title"/>
          </p:nvPr>
        </p:nvSpPr>
        <p:spPr/>
        <p:txBody>
          <a:bodyPr/>
          <a:lstStyle/>
          <a:p>
            <a:r>
              <a:rPr lang="en-US" dirty="0"/>
              <a:t>Personally Identifiable Information (PII)</a:t>
            </a:r>
          </a:p>
        </p:txBody>
      </p:sp>
    </p:spTree>
    <p:extLst>
      <p:ext uri="{BB962C8B-B14F-4D97-AF65-F5344CB8AC3E}">
        <p14:creationId xmlns:p14="http://schemas.microsoft.com/office/powerpoint/2010/main" val="105941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EF5AAD7-B0D8-0A8D-E82B-9F796E0671DC}"/>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PRIVACY RULE </a:t>
            </a:r>
          </a:p>
        </p:txBody>
      </p:sp>
      <p:pic>
        <p:nvPicPr>
          <p:cNvPr id="6" name="Graphic 5" descr="Lock">
            <a:extLst>
              <a:ext uri="{FF2B5EF4-FFF2-40B4-BE49-F238E27FC236}">
                <a16:creationId xmlns:a16="http://schemas.microsoft.com/office/drawing/2014/main" id="{C49D6F32-B151-F9AB-2E82-31730880A8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5131" y="457200"/>
            <a:ext cx="5951114" cy="5951114"/>
          </a:xfrm>
          <a:prstGeom prst="rect">
            <a:avLst/>
          </a:prstGeom>
        </p:spPr>
      </p:pic>
    </p:spTree>
    <p:extLst>
      <p:ext uri="{BB962C8B-B14F-4D97-AF65-F5344CB8AC3E}">
        <p14:creationId xmlns:p14="http://schemas.microsoft.com/office/powerpoint/2010/main" val="25753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1380236" y="286601"/>
            <a:ext cx="5929422" cy="1852976"/>
          </a:xfrm>
        </p:spPr>
        <p:txBody>
          <a:bodyPr rtlCol="0">
            <a:normAutofit/>
          </a:bodyPr>
          <a:lstStyle/>
          <a:p>
            <a:pPr>
              <a:lnSpc>
                <a:spcPct val="90000"/>
              </a:lnSpc>
              <a:defRPr/>
            </a:pPr>
            <a:r>
              <a:rPr lang="en-US" sz="3100"/>
              <a:t>The Privacy Rule and the Center Information System (CIS)</a:t>
            </a:r>
          </a:p>
        </p:txBody>
      </p:sp>
      <p:sp>
        <p:nvSpPr>
          <p:cNvPr id="20483" name="Rectangle 3"/>
          <p:cNvSpPr>
            <a:spLocks noGrp="1" noChangeArrowheads="1"/>
          </p:cNvSpPr>
          <p:nvPr>
            <p:ph idx="1"/>
          </p:nvPr>
        </p:nvSpPr>
        <p:spPr>
          <a:xfrm>
            <a:off x="1380237" y="2621381"/>
            <a:ext cx="5929422" cy="3322219"/>
          </a:xfrm>
        </p:spPr>
        <p:txBody>
          <a:bodyPr>
            <a:normAutofit/>
          </a:bodyPr>
          <a:lstStyle/>
          <a:p>
            <a:pPr eaLnBrk="1" hangingPunct="1"/>
            <a:r>
              <a:rPr lang="en-US" sz="1800"/>
              <a:t>Protected Health Information (PHI) should not be put into the CIS unless there is a specific reason that every single staff person needs to know that information</a:t>
            </a:r>
          </a:p>
          <a:p>
            <a:pPr eaLnBrk="1" hangingPunct="1"/>
            <a:r>
              <a:rPr lang="en-US" sz="1800"/>
              <a:t>Accommodations should be put into CIS, but a medical diagnosis reference to the IEP should </a:t>
            </a:r>
            <a:r>
              <a:rPr lang="en-US" sz="1800" u="sng"/>
              <a:t>not</a:t>
            </a:r>
            <a:r>
              <a:rPr lang="en-US" sz="1800"/>
              <a:t> be included</a:t>
            </a:r>
          </a:p>
          <a:p>
            <a:pPr eaLnBrk="1" hangingPunct="1">
              <a:buFontTx/>
              <a:buNone/>
            </a:pPr>
            <a:endParaRPr lang="en-US" sz="1800"/>
          </a:p>
        </p:txBody>
      </p:sp>
      <p:sp>
        <p:nvSpPr>
          <p:cNvPr id="20491" name="Rectangle 2049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3" name="Rectangle 2049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669678" y="6408742"/>
            <a:ext cx="438652" cy="448830"/>
          </a:xfrm>
        </p:spPr>
        <p:txBody>
          <a:bodyPr>
            <a:normAutofit/>
          </a:bodyPr>
          <a:lstStyle/>
          <a:p>
            <a:pPr>
              <a:spcAft>
                <a:spcPts val="600"/>
              </a:spcAft>
              <a:defRPr/>
            </a:pPr>
            <a:fld id="{18F963B3-DE88-46CF-9015-EDF554C70699}" type="slidenum">
              <a:rPr lang="en-US" smtClean="0"/>
              <a:pPr>
                <a:spcAft>
                  <a:spcPts val="600"/>
                </a:spcAft>
                <a:defRPr/>
              </a:pPr>
              <a:t>6</a:t>
            </a:fld>
            <a:endParaRPr lang="en-US"/>
          </a:p>
        </p:txBody>
      </p:sp>
      <p:pic>
        <p:nvPicPr>
          <p:cNvPr id="20485" name="Picture 20484" descr="Analysing medical x-ray results">
            <a:extLst>
              <a:ext uri="{FF2B5EF4-FFF2-40B4-BE49-F238E27FC236}">
                <a16:creationId xmlns:a16="http://schemas.microsoft.com/office/drawing/2014/main" id="{6EE0F838-A77E-D081-A77C-6CDFCA2F3CB1}"/>
              </a:ext>
            </a:extLst>
          </p:cNvPr>
          <p:cNvPicPr>
            <a:picLocks noChangeAspect="1"/>
          </p:cNvPicPr>
          <p:nvPr/>
        </p:nvPicPr>
        <p:blipFill rotWithShape="1">
          <a:blip r:embed="rId3"/>
          <a:srcRect l="41062" r="16543" b="1"/>
          <a:stretch/>
        </p:blipFill>
        <p:spPr>
          <a:xfrm>
            <a:off x="8115300" y="-12515"/>
            <a:ext cx="4076700" cy="6418631"/>
          </a:xfrm>
          <a:prstGeom prst="rect">
            <a:avLst/>
          </a:prstGeom>
        </p:spPr>
      </p:pic>
    </p:spTree>
    <p:extLst>
      <p:ext uri="{BB962C8B-B14F-4D97-AF65-F5344CB8AC3E}">
        <p14:creationId xmlns:p14="http://schemas.microsoft.com/office/powerpoint/2010/main" val="146787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97" name="Rectangle 15396">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8" name="Rectangle 15397">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9" name="Rectangle 15398">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0" name="Freeform: Shape 15390">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401" name="Rectangle 15400">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457200" y="868280"/>
            <a:ext cx="3390645" cy="3363597"/>
          </a:xfrm>
        </p:spPr>
        <p:txBody>
          <a:bodyPr>
            <a:normAutofit/>
          </a:bodyPr>
          <a:lstStyle/>
          <a:p>
            <a:pPr algn="r"/>
            <a:r>
              <a:rPr lang="en-US" sz="3200">
                <a:solidFill>
                  <a:schemeClr val="bg1"/>
                </a:solidFill>
              </a:rPr>
              <a:t>Sharing PHI with Center Staff</a:t>
            </a:r>
          </a:p>
        </p:txBody>
      </p:sp>
      <p:sp>
        <p:nvSpPr>
          <p:cNvPr id="4" name="Slide Number Placeholder 3"/>
          <p:cNvSpPr>
            <a:spLocks noGrp="1"/>
          </p:cNvSpPr>
          <p:nvPr>
            <p:ph type="sldNum" sz="quarter" idx="12"/>
          </p:nvPr>
        </p:nvSpPr>
        <p:spPr>
          <a:xfrm>
            <a:off x="11669678" y="6408742"/>
            <a:ext cx="438652" cy="448830"/>
          </a:xfrm>
        </p:spPr>
        <p:txBody>
          <a:bodyPr>
            <a:normAutofit/>
          </a:bodyPr>
          <a:lstStyle/>
          <a:p>
            <a:pPr>
              <a:spcAft>
                <a:spcPts val="600"/>
              </a:spcAft>
            </a:pPr>
            <a:fld id="{3807A78E-3625-475E-B01E-A511399BB498}" type="slidenum">
              <a:rPr lang="en-US">
                <a:solidFill>
                  <a:schemeClr val="tx1"/>
                </a:solidFill>
              </a:rPr>
              <a:pPr>
                <a:spcAft>
                  <a:spcPts val="600"/>
                </a:spcAft>
              </a:pPr>
              <a:t>7</a:t>
            </a:fld>
            <a:endParaRPr lang="en-US" dirty="0">
              <a:solidFill>
                <a:schemeClr val="tx1"/>
              </a:solidFill>
            </a:endParaRPr>
          </a:p>
        </p:txBody>
      </p:sp>
      <p:graphicFrame>
        <p:nvGraphicFramePr>
          <p:cNvPr id="15365" name="Content Placeholder 2">
            <a:extLst>
              <a:ext uri="{FF2B5EF4-FFF2-40B4-BE49-F238E27FC236}">
                <a16:creationId xmlns:a16="http://schemas.microsoft.com/office/drawing/2014/main" id="{80F7762C-5E92-4D9B-B886-B5FCA4F03779}"/>
              </a:ext>
            </a:extLst>
          </p:cNvPr>
          <p:cNvGraphicFramePr>
            <a:graphicFrameLocks noGrp="1"/>
          </p:cNvGraphicFramePr>
          <p:nvPr>
            <p:ph idx="1"/>
            <p:extLst>
              <p:ext uri="{D42A27DB-BD31-4B8C-83A1-F6EECF244321}">
                <p14:modId xmlns:p14="http://schemas.microsoft.com/office/powerpoint/2010/main" val="1786626361"/>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48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0236" y="286601"/>
            <a:ext cx="5929422" cy="1852976"/>
          </a:xfrm>
        </p:spPr>
        <p:txBody>
          <a:bodyPr>
            <a:normAutofit/>
          </a:bodyPr>
          <a:lstStyle/>
          <a:p>
            <a:r>
              <a:rPr lang="en-US" sz="4000" dirty="0"/>
              <a:t>Need to Know</a:t>
            </a:r>
          </a:p>
        </p:txBody>
      </p:sp>
      <p:sp>
        <p:nvSpPr>
          <p:cNvPr id="3" name="Content Placeholder 2"/>
          <p:cNvSpPr>
            <a:spLocks noGrp="1"/>
          </p:cNvSpPr>
          <p:nvPr>
            <p:ph idx="1"/>
          </p:nvPr>
        </p:nvSpPr>
        <p:spPr>
          <a:xfrm>
            <a:off x="1380237" y="2621381"/>
            <a:ext cx="5929422" cy="3322219"/>
          </a:xfrm>
        </p:spPr>
        <p:txBody>
          <a:bodyPr>
            <a:normAutofit/>
          </a:bodyPr>
          <a:lstStyle/>
          <a:p>
            <a:pPr>
              <a:lnSpc>
                <a:spcPct val="110000"/>
              </a:lnSpc>
            </a:pPr>
            <a:r>
              <a:rPr lang="en-US" sz="1800"/>
              <a:t>Basic considerations:</a:t>
            </a:r>
          </a:p>
          <a:p>
            <a:pPr lvl="1">
              <a:lnSpc>
                <a:spcPct val="110000"/>
              </a:lnSpc>
            </a:pPr>
            <a:r>
              <a:rPr lang="en-US" sz="1800"/>
              <a:t>What is our mission?  (Employability)</a:t>
            </a:r>
          </a:p>
          <a:p>
            <a:pPr lvl="1">
              <a:lnSpc>
                <a:spcPct val="110000"/>
              </a:lnSpc>
            </a:pPr>
            <a:r>
              <a:rPr lang="en-US" sz="1800"/>
              <a:t>What is the expected outcome of having this information?</a:t>
            </a:r>
          </a:p>
          <a:p>
            <a:pPr lvl="1">
              <a:lnSpc>
                <a:spcPct val="110000"/>
              </a:lnSpc>
            </a:pPr>
            <a:r>
              <a:rPr lang="en-US" sz="1800"/>
              <a:t>How does having this information meet goal/help student?</a:t>
            </a:r>
          </a:p>
          <a:p>
            <a:pPr>
              <a:lnSpc>
                <a:spcPct val="110000"/>
              </a:lnSpc>
            </a:pPr>
            <a:endParaRPr lang="en-US" sz="1800"/>
          </a:p>
          <a:p>
            <a:pPr>
              <a:lnSpc>
                <a:spcPct val="110000"/>
              </a:lnSpc>
            </a:pPr>
            <a:r>
              <a:rPr lang="en-US" sz="1800"/>
              <a:t>What does staff need to know to work with the student?</a:t>
            </a:r>
          </a:p>
          <a:p>
            <a:pPr lvl="1">
              <a:lnSpc>
                <a:spcPct val="110000"/>
              </a:lnSpc>
            </a:pPr>
            <a:endParaRPr lang="en-US" sz="1800"/>
          </a:p>
          <a:p>
            <a:pPr lvl="1">
              <a:lnSpc>
                <a:spcPct val="110000"/>
              </a:lnSpc>
            </a:pPr>
            <a:endParaRPr lang="en-US" sz="1800"/>
          </a:p>
        </p:txBody>
      </p:sp>
      <p:sp>
        <p:nvSpPr>
          <p:cNvPr id="19" name="Rectangle 1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669678" y="6408742"/>
            <a:ext cx="438652" cy="448830"/>
          </a:xfrm>
        </p:spPr>
        <p:txBody>
          <a:bodyPr>
            <a:normAutofit/>
          </a:bodyPr>
          <a:lstStyle/>
          <a:p>
            <a:pPr>
              <a:spcAft>
                <a:spcPts val="600"/>
              </a:spcAft>
            </a:pPr>
            <a:fld id="{8B37D5FE-740C-46F5-801A-FA5477D9711F}" type="slidenum">
              <a:rPr lang="en-US"/>
              <a:pPr>
                <a:spcAft>
                  <a:spcPts val="600"/>
                </a:spcAft>
              </a:pPr>
              <a:t>8</a:t>
            </a:fld>
            <a:endParaRPr lang="en-US"/>
          </a:p>
        </p:txBody>
      </p:sp>
      <p:pic>
        <p:nvPicPr>
          <p:cNvPr id="21" name="Picture 7" descr="White puzzle with one red piece">
            <a:extLst>
              <a:ext uri="{FF2B5EF4-FFF2-40B4-BE49-F238E27FC236}">
                <a16:creationId xmlns:a16="http://schemas.microsoft.com/office/drawing/2014/main" id="{7097873A-7C45-7B6B-0EAC-59B56DE46C22}"/>
              </a:ext>
            </a:extLst>
          </p:cNvPr>
          <p:cNvPicPr>
            <a:picLocks noChangeAspect="1"/>
          </p:cNvPicPr>
          <p:nvPr/>
        </p:nvPicPr>
        <p:blipFill rotWithShape="1">
          <a:blip r:embed="rId3"/>
          <a:srcRect l="32939" r="31334" b="-1"/>
          <a:stretch/>
        </p:blipFill>
        <p:spPr>
          <a:xfrm>
            <a:off x="8115300" y="-12515"/>
            <a:ext cx="4076700" cy="6418631"/>
          </a:xfrm>
          <a:prstGeom prst="rect">
            <a:avLst/>
          </a:prstGeom>
        </p:spPr>
      </p:pic>
    </p:spTree>
    <p:extLst>
      <p:ext uri="{BB962C8B-B14F-4D97-AF65-F5344CB8AC3E}">
        <p14:creationId xmlns:p14="http://schemas.microsoft.com/office/powerpoint/2010/main" val="18617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57200"/>
            <a:ext cx="4911393" cy="1556724"/>
          </a:xfrm>
        </p:spPr>
        <p:txBody>
          <a:bodyPr anchor="b">
            <a:normAutofit/>
          </a:bodyPr>
          <a:lstStyle/>
          <a:p>
            <a:pPr>
              <a:lnSpc>
                <a:spcPct val="90000"/>
              </a:lnSpc>
            </a:pPr>
            <a:r>
              <a:rPr lang="en-US" sz="2800"/>
              <a:t>HIPAA and Mental Health Information: 45 CFR 164.501. </a:t>
            </a:r>
          </a:p>
        </p:txBody>
      </p:sp>
      <p:sp>
        <p:nvSpPr>
          <p:cNvPr id="3" name="Content Placeholder 2"/>
          <p:cNvSpPr>
            <a:spLocks noGrp="1"/>
          </p:cNvSpPr>
          <p:nvPr>
            <p:ph idx="1"/>
          </p:nvPr>
        </p:nvSpPr>
        <p:spPr>
          <a:xfrm>
            <a:off x="1371601" y="2345635"/>
            <a:ext cx="4911392" cy="3583940"/>
          </a:xfrm>
        </p:spPr>
        <p:txBody>
          <a:bodyPr anchor="t">
            <a:normAutofit/>
          </a:bodyPr>
          <a:lstStyle/>
          <a:p>
            <a:endParaRPr lang="en-US" sz="1600"/>
          </a:p>
          <a:p>
            <a:r>
              <a:rPr lang="en-US" sz="1600"/>
              <a:t>There are stricter requirements for mental health records than for other medical records. </a:t>
            </a:r>
          </a:p>
          <a:p>
            <a:r>
              <a:rPr lang="en-US" sz="1600"/>
              <a:t>Refer to your CMHC for any questions regarding Mental Health and HIPAA.</a:t>
            </a:r>
          </a:p>
        </p:txBody>
      </p:sp>
      <p:pic>
        <p:nvPicPr>
          <p:cNvPr id="19" name="Graphic 6" descr="Doctor">
            <a:extLst>
              <a:ext uri="{FF2B5EF4-FFF2-40B4-BE49-F238E27FC236}">
                <a16:creationId xmlns:a16="http://schemas.microsoft.com/office/drawing/2014/main" id="{1634BD6F-E1F9-B8E2-FADF-B96C51003E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4639" y="648307"/>
            <a:ext cx="5090161" cy="5090161"/>
          </a:xfrm>
          <a:prstGeom prst="rect">
            <a:avLst/>
          </a:prstGeom>
        </p:spPr>
      </p:pic>
      <p:sp>
        <p:nvSpPr>
          <p:cNvPr id="28" name="Rectangle 27">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83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XRUYQT3274NZ-681238054-2197</_dlc_DocId>
    <_dlc_DocIdUrl xmlns="b22f8f74-215c-4154-9939-bd29e4e8980e">
      <Url>https://supportservices.jobcorps.gov/health/_layouts/15/DocIdRedir.aspx?ID=XRUYQT3274NZ-681238054-2197</Url>
      <Description>XRUYQT3274NZ-681238054-2197</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B0DF03-4126-4E28-9294-50FCC9C7FDCD}"/>
</file>

<file path=customXml/itemProps2.xml><?xml version="1.0" encoding="utf-8"?>
<ds:datastoreItem xmlns:ds="http://schemas.openxmlformats.org/officeDocument/2006/customXml" ds:itemID="{3C6D1000-1EA6-46DA-9314-E03D08E85E8F}"/>
</file>

<file path=customXml/itemProps3.xml><?xml version="1.0" encoding="utf-8"?>
<ds:datastoreItem xmlns:ds="http://schemas.openxmlformats.org/officeDocument/2006/customXml" ds:itemID="{A4E9A811-0D7E-48A8-B4A3-81D2FC3F6054}"/>
</file>

<file path=customXml/itemProps4.xml><?xml version="1.0" encoding="utf-8"?>
<ds:datastoreItem xmlns:ds="http://schemas.openxmlformats.org/officeDocument/2006/customXml" ds:itemID="{61653F5F-1084-4D7D-9BC5-E6F2E38295CB}"/>
</file>

<file path=docProps/app.xml><?xml version="1.0" encoding="utf-8"?>
<Properties xmlns="http://schemas.openxmlformats.org/officeDocument/2006/extended-properties" xmlns:vt="http://schemas.openxmlformats.org/officeDocument/2006/docPropsVTypes">
  <Template/>
  <TotalTime>1792</TotalTime>
  <Words>4022</Words>
  <Application>Microsoft Macintosh PowerPoint</Application>
  <PresentationFormat>Widescreen</PresentationFormat>
  <Paragraphs>331</Paragraphs>
  <Slides>32</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Avenir Next LT Pro</vt:lpstr>
      <vt:lpstr>Calibri</vt:lpstr>
      <vt:lpstr>Neue Haas Grotesk Text Pro</vt:lpstr>
      <vt:lpstr>Segoe UI</vt:lpstr>
      <vt:lpstr>Tahoma</vt:lpstr>
      <vt:lpstr>Times New Roman</vt:lpstr>
      <vt:lpstr>GradientRiseVTI</vt:lpstr>
      <vt:lpstr>HIPAA</vt:lpstr>
      <vt:lpstr>Confidentiality: Why Can’t It Be Just This Simple?</vt:lpstr>
      <vt:lpstr>In 1996 came….</vt:lpstr>
      <vt:lpstr>Personally Identifiable Information (PII)</vt:lpstr>
      <vt:lpstr>PRIVACY RULE </vt:lpstr>
      <vt:lpstr>The Privacy Rule and the Center Information System (CIS)</vt:lpstr>
      <vt:lpstr>Sharing PHI with Center Staff</vt:lpstr>
      <vt:lpstr>Need to Know</vt:lpstr>
      <vt:lpstr>HIPAA and Mental Health Information: 45 CFR 164.501. </vt:lpstr>
      <vt:lpstr>Privacy Rule: Scenario</vt:lpstr>
      <vt:lpstr>Now to add another ‘wrinkle’: 42 CFR Part 2</vt:lpstr>
      <vt:lpstr>Standards for Privacy of Individually Identifiable Health Information, Final Rule 2000</vt:lpstr>
      <vt:lpstr>What are allowable disclosures based on 42 CFR part 2?</vt:lpstr>
      <vt:lpstr>TEAP-Related Scenarios - </vt:lpstr>
      <vt:lpstr>SCENARIO 1- </vt:lpstr>
      <vt:lpstr>Information Shared with CSIO: Scenario 2</vt:lpstr>
      <vt:lpstr>Notification: Scenario 3</vt:lpstr>
      <vt:lpstr>ADDITIONAL SCENARIOS</vt:lpstr>
      <vt:lpstr>Oral Transmission: Scenario  </vt:lpstr>
      <vt:lpstr>Health &amp; wellness wbl Scenario</vt:lpstr>
      <vt:lpstr>Instructor Scenario</vt:lpstr>
      <vt:lpstr>HIPAA Authorization: Scenario</vt:lpstr>
      <vt:lpstr>Hipaa supplemental authorization</vt:lpstr>
      <vt:lpstr>Other Consents and Authorizations</vt:lpstr>
      <vt:lpstr>Confidentiality of Student Records</vt:lpstr>
      <vt:lpstr>Access to Student Records</vt:lpstr>
      <vt:lpstr> Release of Information:  Appendix 202</vt:lpstr>
      <vt:lpstr>Subpoenas for Student Records</vt:lpstr>
      <vt:lpstr>Disclosure Log</vt:lpstr>
      <vt:lpstr>DISCLOSURE LOG</vt:lpstr>
      <vt:lpstr>PRH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dc:title>
  <dc:creator>Melissa Cusey</dc:creator>
  <cp:lastModifiedBy>Melissa Cusey</cp:lastModifiedBy>
  <cp:revision>6</cp:revision>
  <dcterms:created xsi:type="dcterms:W3CDTF">2023-07-06T15:28:58Z</dcterms:created>
  <dcterms:modified xsi:type="dcterms:W3CDTF">2024-12-11T14:55:23Z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2683c9d7-a4c2-4ae6-bde1-5d033005beeb</vt:lpwstr>
  </property>
</Properties>
</file>