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entation.xml" ContentType="application/vnd.openxmlformats-officedocument.presentationml.presentation.main+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9"/>
  </p:notesMasterIdLst>
  <p:sldIdLst>
    <p:sldId id="257" r:id="rId6"/>
    <p:sldId id="267" r:id="rId7"/>
    <p:sldId id="271" r:id="rId8"/>
    <p:sldId id="258" r:id="rId9"/>
    <p:sldId id="386" r:id="rId10"/>
    <p:sldId id="259" r:id="rId11"/>
    <p:sldId id="331" r:id="rId12"/>
    <p:sldId id="268" r:id="rId13"/>
    <p:sldId id="269" r:id="rId14"/>
    <p:sldId id="270" r:id="rId15"/>
    <p:sldId id="368" r:id="rId16"/>
    <p:sldId id="385" r:id="rId17"/>
    <p:sldId id="273" r:id="rId18"/>
    <p:sldId id="342" r:id="rId19"/>
    <p:sldId id="274" r:id="rId20"/>
    <p:sldId id="272" r:id="rId21"/>
    <p:sldId id="387" r:id="rId22"/>
    <p:sldId id="332" r:id="rId23"/>
    <p:sldId id="335" r:id="rId24"/>
    <p:sldId id="371" r:id="rId25"/>
    <p:sldId id="370" r:id="rId26"/>
    <p:sldId id="379" r:id="rId27"/>
    <p:sldId id="343" r:id="rId28"/>
    <p:sldId id="344" r:id="rId29"/>
    <p:sldId id="362" r:id="rId30"/>
    <p:sldId id="364" r:id="rId31"/>
    <p:sldId id="366" r:id="rId32"/>
    <p:sldId id="390" r:id="rId33"/>
    <p:sldId id="402" r:id="rId34"/>
    <p:sldId id="397" r:id="rId35"/>
    <p:sldId id="398" r:id="rId36"/>
    <p:sldId id="399" r:id="rId37"/>
    <p:sldId id="400" r:id="rId38"/>
    <p:sldId id="401" r:id="rId39"/>
    <p:sldId id="394" r:id="rId40"/>
    <p:sldId id="356" r:id="rId41"/>
    <p:sldId id="314" r:id="rId42"/>
    <p:sldId id="388" r:id="rId43"/>
    <p:sldId id="384" r:id="rId44"/>
    <p:sldId id="389" r:id="rId45"/>
    <p:sldId id="333" r:id="rId46"/>
    <p:sldId id="374" r:id="rId47"/>
    <p:sldId id="373" r:id="rId4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a Mackenzie" initials="HM" lastIdx="13" clrIdx="0"/>
  <p:cmAuthor id="1" name="Valerie Cherry, PhD" initials="V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48DC"/>
    <a:srgbClr val="9B3DC2"/>
    <a:srgbClr val="3178F0"/>
    <a:srgbClr val="C4DF57"/>
    <a:srgbClr val="00A1DE"/>
    <a:srgbClr val="5CAFF0"/>
    <a:srgbClr val="00A5E3"/>
    <a:srgbClr val="A9D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94296" autoAdjust="0"/>
  </p:normalViewPr>
  <p:slideViewPr>
    <p:cSldViewPr>
      <p:cViewPr varScale="1">
        <p:scale>
          <a:sx n="76" d="100"/>
          <a:sy n="76" d="100"/>
        </p:scale>
        <p:origin x="715" y="62"/>
      </p:cViewPr>
      <p:guideLst>
        <p:guide orient="horz" pos="2160"/>
        <p:guide pos="3840"/>
      </p:guideLst>
    </p:cSldViewPr>
  </p:slideViewPr>
  <p:notesTextViewPr>
    <p:cViewPr>
      <p:scale>
        <a:sx n="100" d="100"/>
        <a:sy n="100" d="100"/>
      </p:scale>
      <p:origin x="0" y="0"/>
    </p:cViewPr>
  </p:notesTextViewPr>
  <p:notesViewPr>
    <p:cSldViewPr>
      <p:cViewPr varScale="1">
        <p:scale>
          <a:sx n="86" d="100"/>
          <a:sy n="86" d="100"/>
        </p:scale>
        <p:origin x="-19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CBBA65A-4A8F-4B87-8615-16FB10FAB37A}" type="datetimeFigureOut">
              <a:rPr lang="en-US"/>
              <a:pPr>
                <a:defRPr/>
              </a:pPr>
              <a:t>7/6/2023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D9097D-F4A8-4604-BE83-191098BDB004}" type="slidenum">
              <a:rPr lang="en-US"/>
              <a:pPr>
                <a:defRPr/>
              </a:pPr>
              <a:t>‹#›</a:t>
            </a:fld>
            <a:endParaRPr lang="en-US" dirty="0"/>
          </a:p>
        </p:txBody>
      </p:sp>
    </p:spTree>
    <p:extLst>
      <p:ext uri="{BB962C8B-B14F-4D97-AF65-F5344CB8AC3E}">
        <p14:creationId xmlns:p14="http://schemas.microsoft.com/office/powerpoint/2010/main" val="2093627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A27A5-11B7-462C-A7D4-3E4608A68252}" type="slidenum">
              <a:rPr lang="en-US" smtClean="0"/>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97F2B2-49BA-4695-95E8-5933A2AC9D59}" type="slidenum">
              <a:rPr lang="en-US" smtClean="0"/>
              <a:pPr fontAlgn="base">
                <a:spcBef>
                  <a:spcPct val="0"/>
                </a:spcBef>
                <a:spcAft>
                  <a:spcPct val="0"/>
                </a:spcAft>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r>
              <a:rPr lang="en-US" dirty="0"/>
              <a:t>Why attend a group? </a:t>
            </a:r>
          </a:p>
          <a:p>
            <a:pPr eaLnBrk="1" hangingPunct="1">
              <a:spcBef>
                <a:spcPct val="0"/>
              </a:spcBef>
            </a:pPr>
            <a:r>
              <a:rPr lang="en-US" dirty="0"/>
              <a:t>A group can improve the way you interact with others and you can learn and practice new behaviors. Many students are dealing with similar issues and in a group you can learn new positive behaviors together.  Positive behaviors you can practice here at Job Corps and use in the workplace.</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E332F-00D1-47AC-A64D-B46673731855}" type="slidenum">
              <a:rPr lang="en-US" smtClean="0"/>
              <a:pPr fontAlgn="base">
                <a:spcBef>
                  <a:spcPct val="0"/>
                </a:spcBef>
                <a:spcAft>
                  <a:spcPct val="0"/>
                </a:spcAft>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0E0F3-62B5-44F2-8AF3-52B46E426A17}" type="slidenum">
              <a:rPr lang="en-US" smtClean="0"/>
              <a:pPr fontAlgn="base">
                <a:spcBef>
                  <a:spcPct val="0"/>
                </a:spcBef>
                <a:spcAft>
                  <a:spcPct val="0"/>
                </a:spcAft>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1CA91F-7EED-4B05-A1B1-EBEDE5758D29}" type="slidenum">
              <a:rPr lang="en-US" smtClean="0"/>
              <a:pPr fontAlgn="base">
                <a:spcBef>
                  <a:spcPct val="0"/>
                </a:spcBef>
                <a:spcAft>
                  <a:spcPct val="0"/>
                </a:spcAft>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A192B-10AB-4CB0-BD0F-B674C42D24CE}" type="slidenum">
              <a:rPr lang="en-US" smtClean="0"/>
              <a:pPr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Part 2 can be done on a different day/week during CPP</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6D76DE-973B-4BF4-8C78-51DA76B2A7FE}" type="slidenum">
              <a:rPr lang="en-US" smtClean="0"/>
              <a:pPr fontAlgn="base">
                <a:spcBef>
                  <a:spcPct val="0"/>
                </a:spcBef>
                <a:spcAft>
                  <a:spcPct val="0"/>
                </a:spcAft>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823D6-1A10-47D0-A692-F0689A9CE0D1}" type="slidenum">
              <a:rPr lang="en-US" smtClean="0"/>
              <a:pPr fontAlgn="base">
                <a:spcBef>
                  <a:spcPct val="0"/>
                </a:spcBef>
                <a:spcAft>
                  <a:spcPct val="0"/>
                </a:spcAft>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BA30F4-BB70-40AE-9490-D69BDB3841ED}" type="slidenum">
              <a:rPr lang="en-US" smtClean="0"/>
              <a:pPr fontAlgn="base">
                <a:spcBef>
                  <a:spcPct val="0"/>
                </a:spcBef>
                <a:spcAft>
                  <a:spcPct val="0"/>
                </a:spcAft>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There are other forms of mental health crises, but we will focus on these two.</a:t>
            </a:r>
          </a:p>
          <a:p>
            <a:pPr eaLnBrk="1" hangingPunct="1">
              <a:spcBef>
                <a:spcPct val="0"/>
              </a:spcBef>
            </a:pPr>
            <a:endParaRPr 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A3DD7-D033-479C-AC8A-5F3BA8016104}" type="slidenum">
              <a:rPr lang="en-US" smtClean="0"/>
              <a:pPr fontAlgn="base">
                <a:spcBef>
                  <a:spcPct val="0"/>
                </a:spcBef>
                <a:spcAft>
                  <a:spcPct val="0"/>
                </a:spcAft>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After suicide is preventable,</a:t>
            </a:r>
            <a:r>
              <a:rPr lang="en-US" baseline="0" dirty="0"/>
              <a:t> tell students---“We know if we can help the person through their immediate pain and crisis that they will feel better"</a:t>
            </a:r>
            <a:endParaRPr 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E43570-DE13-4375-992A-A695C30174DB}" type="slidenum">
              <a:rPr lang="en-US" smtClean="0"/>
              <a:pPr fontAlgn="base">
                <a:spcBef>
                  <a:spcPct val="0"/>
                </a:spcBef>
                <a:spcAft>
                  <a:spcPct val="0"/>
                </a:spcAft>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651F4-BD4E-4916-BB8A-BE0658615605}" type="slidenum">
              <a:rPr lang="en-US" smtClean="0"/>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a:t>
            </a:r>
            <a:r>
              <a:rPr lang="en-US" baseline="0" dirty="0"/>
              <a:t> Warning Signs in Red mean DO SOMETHING NOW (to help students know when they should immediately get help)</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1A278B-4DFB-453A-B15B-64F2146E5022}" type="slidenum">
              <a:rPr lang="en-US" smtClean="0"/>
              <a:pPr fontAlgn="base">
                <a:spcBef>
                  <a:spcPct val="0"/>
                </a:spcBef>
                <a:spcAft>
                  <a:spcPct val="0"/>
                </a:spcAft>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6A950-10C8-4DC0-8DF6-AA80FE958816}" type="slidenum">
              <a:rPr lang="en-US" smtClean="0"/>
              <a:pPr fontAlgn="base">
                <a:spcBef>
                  <a:spcPct val="0"/>
                </a:spcBef>
                <a:spcAft>
                  <a:spcPct val="0"/>
                </a:spcAft>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The</a:t>
            </a:r>
            <a:r>
              <a:rPr lang="en-US" baseline="0" dirty="0"/>
              <a:t> Warning Signs in Red mean DO SOMETHING NOW (to help students know when they should immediately get help)</a:t>
            </a: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CMHC TIP: Psychologists emphasize several important principles to observe when early warning signs appear evident: (1)</a:t>
            </a:r>
            <a:r>
              <a:rPr lang="en-US" i="1" dirty="0"/>
              <a:t> do no harm</a:t>
            </a:r>
            <a:r>
              <a:rPr lang="en-US" dirty="0"/>
              <a:t>—early warning signs should not be used as a rationale to exclude, isolate, or punish a student; (2) </a:t>
            </a:r>
            <a:r>
              <a:rPr lang="en-US" i="1" dirty="0"/>
              <a:t>understand violence and aggression within a context</a:t>
            </a:r>
            <a:r>
              <a:rPr lang="en-US" dirty="0"/>
              <a:t>—there may be many antecedent factors, in the home and/or school, for students at risk of committing violent acts; (3) </a:t>
            </a:r>
            <a:r>
              <a:rPr lang="en-US" i="1" dirty="0"/>
              <a:t>avoid stereotypes</a:t>
            </a:r>
            <a:r>
              <a:rPr lang="en-US" dirty="0"/>
              <a:t>—it is important to be aware of false cues, including race, socioeconomic status, learning difficulties, or physical appearance; (4)</a:t>
            </a:r>
            <a:r>
              <a:rPr lang="en-US" b="1" dirty="0"/>
              <a:t> </a:t>
            </a:r>
            <a:r>
              <a:rPr lang="en-US" i="1" dirty="0"/>
              <a:t>view warning signs within a developmental context</a:t>
            </a:r>
            <a:r>
              <a:rPr lang="en-US" dirty="0"/>
              <a:t>—know what is developmentally appropriate behavior so that supposed warning signs are not misinterpreted; (5)</a:t>
            </a:r>
            <a:r>
              <a:rPr lang="en-US" i="1" dirty="0"/>
              <a:t>understand that students typically exhibit multiple warning signs</a:t>
            </a:r>
            <a:r>
              <a:rPr lang="en-US" dirty="0"/>
              <a:t>—research confirms that most students at risk of aggression exhibit more than one warning sign repeatedly and with increasing intensity over time.</a:t>
            </a:r>
          </a:p>
          <a:p>
            <a:pPr eaLnBrk="1" hangingPunct="1">
              <a:spcBef>
                <a:spcPct val="0"/>
              </a:spcBef>
            </a:pPr>
            <a:endParaRPr lang="en-US"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6D7272-F85C-4C3F-9963-24D1BF29826C}" type="slidenum">
              <a:rPr lang="en-US" smtClean="0"/>
              <a:pPr fontAlgn="base">
                <a:spcBef>
                  <a:spcPct val="0"/>
                </a:spcBef>
                <a:spcAft>
                  <a:spcPct val="0"/>
                </a:spcAft>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7BC1F3-213D-46BF-87CC-263832B80D2A}" type="slidenum">
              <a:rPr lang="en-US" smtClean="0"/>
              <a:pPr fontAlgn="base">
                <a:spcBef>
                  <a:spcPct val="0"/>
                </a:spcBef>
                <a:spcAft>
                  <a:spcPct val="0"/>
                </a:spcAft>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4DED19-26DE-41F7-9C71-E85BB54AAAC8}" type="slidenum">
              <a:rPr lang="en-US" smtClean="0"/>
              <a:pPr fontAlgn="base">
                <a:spcBef>
                  <a:spcPct val="0"/>
                </a:spcBef>
                <a:spcAft>
                  <a:spcPct val="0"/>
                </a:spcAft>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CMHC TIP: Asking about suicide is hard for most people for many reasons.  Suicide is a taboo subject and we don’t want to believe that someone would actually consider killing themselves.  We feel insecure about asking if we “aren’t sure” and many of us carry around the additional fear that we will “drive someone” to suicide by “planting the idea.”  There is no evidence that asking about suicide leads people to commit suicide.  There is a lot of evidence that asking can save lives.  Another fear is that we are often afraid to ask the question because we won’t know what to do if someone acknowledges feeling suicidal.  Now we have a responsibility to get them help.  Part of the purpose of this presentation is to help students feel confident that they know how to get the person help once identified.  Suicide prevention is everyone’s job.</a:t>
            </a:r>
          </a:p>
          <a:p>
            <a:pPr eaLnBrk="1" hangingPunct="1">
              <a:spcBef>
                <a:spcPct val="0"/>
              </a:spcBef>
            </a:pPr>
            <a:endParaRPr lang="en-US"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860784-C583-4956-A19E-43D1942582D0}" type="slidenum">
              <a:rPr lang="en-US" smtClean="0"/>
              <a:pPr fontAlgn="base">
                <a:spcBef>
                  <a:spcPct val="0"/>
                </a:spcBef>
                <a:spcAft>
                  <a:spcPct val="0"/>
                </a:spcAft>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549220-81DE-4452-942F-25F4A847D98B}" type="slidenum">
              <a:rPr lang="en-US" smtClean="0"/>
              <a:pPr fontAlgn="base">
                <a:spcBef>
                  <a:spcPct val="0"/>
                </a:spcBef>
                <a:spcAft>
                  <a:spcPct val="0"/>
                </a:spcAft>
                <a:defRPr/>
              </a:pPr>
              <a:t>26</a:t>
            </a:fld>
            <a:endParaRPr lang="en-US" dirty="0"/>
          </a:p>
        </p:txBody>
      </p:sp>
      <p:sp>
        <p:nvSpPr>
          <p:cNvPr id="6349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CMHC TIP: The goal of listening is to better understand the individual’s situation so that you can provide hope that the problems can be overcome (that suicide or violence is not the only solution).  The persuasion is about helping the person understand that there is help for their problem and you know where they can find it (persuading them to follow up with necessary resources).</a:t>
            </a:r>
          </a:p>
          <a:p>
            <a:pPr eaLnBrk="1" hangingPunct="1">
              <a:spcBef>
                <a:spcPct val="0"/>
              </a:spcBef>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4FC028-1BD2-4548-BEEA-5F36EEFAD1B2}" type="slidenum">
              <a:rPr lang="en-US" smtClean="0"/>
              <a:pPr fontAlgn="base">
                <a:spcBef>
                  <a:spcPct val="0"/>
                </a:spcBef>
                <a:spcAft>
                  <a:spcPct val="0"/>
                </a:spcAft>
                <a:defRPr/>
              </a:pPr>
              <a:t>27</a:t>
            </a:fld>
            <a:endParaRPr lang="en-US" dirty="0"/>
          </a:p>
        </p:txBody>
      </p:sp>
      <p:sp>
        <p:nvSpPr>
          <p:cNvPr id="6451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457200" eaLnBrk="1" hangingPunct="1">
              <a:spcBef>
                <a:spcPct val="0"/>
              </a:spcBef>
            </a:pPr>
            <a:r>
              <a:rPr lang="en-US" dirty="0"/>
              <a:t>“It is better to have an angry friend than a dead friend.”  </a:t>
            </a:r>
          </a:p>
          <a:p>
            <a:pPr defTabSz="457200" eaLnBrk="1" hangingPunct="1">
              <a:spcBef>
                <a:spcPct val="0"/>
              </a:spcBef>
            </a:pPr>
            <a:endParaRPr lang="en-US" sz="1200" b="0" i="0" kern="1200" dirty="0">
              <a:solidFill>
                <a:schemeClr val="tx1"/>
              </a:solidFill>
              <a:latin typeface="+mn-lt"/>
              <a:ea typeface="+mn-ea"/>
              <a:cs typeface="+mn-cs"/>
            </a:endParaRPr>
          </a:p>
          <a:p>
            <a:pPr defTabSz="457200" eaLnBrk="1" hangingPunct="1">
              <a:spcBef>
                <a:spcPct val="0"/>
              </a:spcBef>
            </a:pPr>
            <a:r>
              <a:rPr lang="en-US" sz="1200" b="0" i="0" kern="1200" dirty="0">
                <a:solidFill>
                  <a:schemeClr val="tx1"/>
                </a:solidFill>
                <a:latin typeface="+mn-lt"/>
                <a:ea typeface="+mn-ea"/>
                <a:cs typeface="+mn-cs"/>
              </a:rPr>
              <a:t>I would also emphasize how it is important to look out for each other (it is not snitching) because sometimes the person who is depressed and may become suicidal does not recognize they are becoming depressed since it happens gradually.</a:t>
            </a:r>
            <a:endParaRPr lang="en-US" dirty="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DC70CB-A56C-43B6-9EAD-269993A9FA39}" type="slidenum">
              <a:rPr lang="en-US" smtClean="0"/>
              <a:pPr fontAlgn="base">
                <a:spcBef>
                  <a:spcPct val="0"/>
                </a:spcBef>
                <a:spcAft>
                  <a:spcPct val="0"/>
                </a:spcAft>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9097D-F4A8-4604-BE83-191098BDB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32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2BC979-1925-4378-B987-90B6C3A6CCCD}" type="slidenum">
              <a:rPr lang="en-US" smtClean="0"/>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9097D-F4A8-4604-BE83-191098BDB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9076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9097D-F4A8-4604-BE83-191098BDB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479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suggest that students take a picture of this slide with their cell phones. Be sure to tell them that the there is longer wait when using the text line.</a:t>
            </a:r>
          </a:p>
        </p:txBody>
      </p:sp>
      <p:sp>
        <p:nvSpPr>
          <p:cNvPr id="4" name="Slide Number Placeholder 3"/>
          <p:cNvSpPr>
            <a:spLocks noGrp="1"/>
          </p:cNvSpPr>
          <p:nvPr>
            <p:ph type="sldNum" sz="quarter" idx="5"/>
          </p:nvPr>
        </p:nvSpPr>
        <p:spPr/>
        <p:txBody>
          <a:bodyPr/>
          <a:lstStyle/>
          <a:p>
            <a:fld id="{7133C449-6469-4044-BE7C-32855990BEBE}" type="slidenum">
              <a:rPr lang="en-US" smtClean="0"/>
              <a:t>35</a:t>
            </a:fld>
            <a:endParaRPr lang="en-US"/>
          </a:p>
        </p:txBody>
      </p:sp>
    </p:spTree>
    <p:extLst>
      <p:ext uri="{BB962C8B-B14F-4D97-AF65-F5344CB8AC3E}">
        <p14:creationId xmlns:p14="http://schemas.microsoft.com/office/powerpoint/2010/main" val="602627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a:t>Let’s look at each vignette and address each of the questions </a:t>
            </a:r>
          </a:p>
          <a:p>
            <a:pPr eaLnBrk="1" hangingPunct="1">
              <a:spcBef>
                <a:spcPct val="0"/>
              </a:spcBef>
            </a:pPr>
            <a:r>
              <a:rPr lang="en-US" b="1" dirty="0"/>
              <a:t>Talking Point</a:t>
            </a:r>
          </a:p>
          <a:p>
            <a:pPr eaLnBrk="1" hangingPunct="1">
              <a:spcBef>
                <a:spcPct val="0"/>
              </a:spcBef>
            </a:pPr>
            <a:r>
              <a:rPr lang="en-US" b="1" dirty="0"/>
              <a:t>General:</a:t>
            </a:r>
            <a:r>
              <a:rPr lang="en-US" dirty="0"/>
              <a:t> Each slide has recommended warning signs embedded in the notes of the slide. </a:t>
            </a:r>
          </a:p>
          <a:p>
            <a:pPr eaLnBrk="1" hangingPunct="1">
              <a:spcBef>
                <a:spcPct val="0"/>
              </a:spcBef>
            </a:pPr>
            <a:endParaRPr lang="en-US" dirty="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E943CA-CE47-447D-B5E2-F17B04D40F94}" type="slidenum">
              <a:rPr lang="en-US" smtClean="0"/>
              <a:pPr fontAlgn="base">
                <a:spcBef>
                  <a:spcPct val="0"/>
                </a:spcBef>
                <a:spcAft>
                  <a:spcPct val="0"/>
                </a:spcAft>
                <a:defRPr/>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endParaRPr lang="en-US" dirty="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F2E7D1-5C3A-464F-BEBD-12D2C79AF86F}" type="slidenum">
              <a:rPr lang="en-US" smtClean="0"/>
              <a:pPr fontAlgn="base">
                <a:spcBef>
                  <a:spcPct val="0"/>
                </a:spcBef>
                <a:spcAft>
                  <a:spcPct val="0"/>
                </a:spcAft>
                <a:defRPr/>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spcBef>
                <a:spcPct val="0"/>
              </a:spcBef>
            </a:pPr>
            <a:r>
              <a:rPr lang="en-US" dirty="0"/>
              <a:t>WARNING SIGNS: Giving away personal items; verbalizing “having had enough”; peer hazing </a:t>
            </a:r>
          </a:p>
          <a:p>
            <a:pPr eaLnBrk="1" hangingPunct="1">
              <a:spcBef>
                <a:spcPct val="0"/>
              </a:spcBef>
            </a:pPr>
            <a:r>
              <a:rPr lang="en-US" dirty="0"/>
              <a:t>Option 1  was fine until the student was left alone. What  was wrong with leaving the student  alone until the next day?</a:t>
            </a:r>
          </a:p>
          <a:p>
            <a:pPr eaLnBrk="1" hangingPunct="1">
              <a:spcBef>
                <a:spcPct val="0"/>
              </a:spcBef>
            </a:pPr>
            <a:r>
              <a:rPr lang="en-US" dirty="0"/>
              <a:t>Option 2 is a problem. Discuss why this was the wrong choice.</a:t>
            </a:r>
          </a:p>
          <a:p>
            <a:pPr eaLnBrk="1" hangingPunct="1">
              <a:spcBef>
                <a:spcPct val="0"/>
              </a:spcBef>
            </a:pPr>
            <a:r>
              <a:rPr lang="en-US" dirty="0"/>
              <a:t>Option 3 is the best. When the student indicated  she  had enough,  this was a warning sign that should receive immediate attention. You should directly ask the student about his or her suicidal thoughts. You should seek assistance for the student You should stay with the student until assistance is provided.</a:t>
            </a:r>
          </a:p>
          <a:p>
            <a:endParaRPr lang="en-US" dirty="0"/>
          </a:p>
        </p:txBody>
      </p:sp>
      <p:sp>
        <p:nvSpPr>
          <p:cNvPr id="4" name="Slide Number Placeholder 3"/>
          <p:cNvSpPr>
            <a:spLocks noGrp="1"/>
          </p:cNvSpPr>
          <p:nvPr>
            <p:ph type="sldNum" sz="quarter" idx="10"/>
          </p:nvPr>
        </p:nvSpPr>
        <p:spPr/>
        <p:txBody>
          <a:bodyPr/>
          <a:lstStyle/>
          <a:p>
            <a:pPr>
              <a:defRPr/>
            </a:pPr>
            <a:fld id="{4FD9097D-F4A8-4604-BE83-191098BDB004}" type="slidenum">
              <a:rPr lang="en-US" smtClean="0"/>
              <a:pPr>
                <a:defRPr/>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Warning Signs</a:t>
            </a:r>
          </a:p>
          <a:p>
            <a:pPr eaLnBrk="1" hangingPunct="1">
              <a:spcBef>
                <a:spcPct val="0"/>
              </a:spcBef>
            </a:pPr>
            <a:r>
              <a:rPr lang="en-US" sz="1400" dirty="0">
                <a:ea typeface="MS PGothic" pitchFamily="34" charset="-128"/>
              </a:rPr>
              <a:t>Withdraws from friends and feel rejected or alone</a:t>
            </a:r>
          </a:p>
          <a:p>
            <a:pPr eaLnBrk="1" hangingPunct="1">
              <a:spcBef>
                <a:spcPct val="0"/>
              </a:spcBef>
            </a:pPr>
            <a:r>
              <a:rPr lang="en-US" dirty="0">
                <a:ea typeface="MS PGothic" pitchFamily="34" charset="-128"/>
              </a:rPr>
              <a:t>Essays or creative work that indicate extremes of hopelessness, social isolation, despair, rage, death</a:t>
            </a:r>
          </a:p>
          <a:p>
            <a:pPr eaLnBrk="1" hangingPunct="1">
              <a:spcBef>
                <a:spcPct val="0"/>
              </a:spcBef>
            </a:pPr>
            <a:endParaRPr lang="en-US" dirty="0"/>
          </a:p>
          <a:p>
            <a:pPr eaLnBrk="1" hangingPunct="1">
              <a:spcBef>
                <a:spcPct val="0"/>
              </a:spcBef>
            </a:pPr>
            <a:endParaRPr lang="en-US"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F69B0E-9FEC-4D5E-8507-2A12867D80F2}" type="slidenum">
              <a:rPr lang="en-US" smtClean="0"/>
              <a:pPr fontAlgn="base">
                <a:spcBef>
                  <a:spcPct val="0"/>
                </a:spcBef>
                <a:spcAft>
                  <a:spcPct val="0"/>
                </a:spcAft>
                <a:defRPr/>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spcBef>
                <a:spcPct val="0"/>
              </a:spcBef>
            </a:pPr>
            <a:r>
              <a:rPr lang="en-US" dirty="0"/>
              <a:t>The correct answer is: 4. </a:t>
            </a:r>
          </a:p>
          <a:p>
            <a:pPr eaLnBrk="1" hangingPunct="1">
              <a:spcBef>
                <a:spcPct val="0"/>
              </a:spcBef>
            </a:pPr>
            <a:endParaRPr lang="en-US" dirty="0"/>
          </a:p>
          <a:p>
            <a:pPr eaLnBrk="1" hangingPunct="1">
              <a:spcBef>
                <a:spcPct val="0"/>
              </a:spcBef>
            </a:pPr>
            <a:r>
              <a:rPr lang="en-US" dirty="0"/>
              <a:t>Do not want to wait to see what happens.  Tarik shows many of the warning signs we discussed earlier in this module.  It may be nothing, but do you really want to take that chance?  If you simply encourage  Tarik to set up an appointment with the CMHC, chances are he will not follow through since he is not comfortable talking to staff.  Note: Take all threats seriously.  Err on the side of responding to a threat.  It is far better to overreact to something than to remain quiet or to wait and see what happens.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4FD9097D-F4A8-4604-BE83-191098BDB004}" type="slidenum">
              <a:rPr lang="en-US" smtClean="0"/>
              <a:pPr>
                <a:defRPr/>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D2A0B-65C2-4BDA-8308-1C9CA7095557}" type="slidenum">
              <a:rPr lang="en-US" smtClean="0"/>
              <a:pPr fontAlgn="base">
                <a:spcBef>
                  <a:spcPct val="0"/>
                </a:spcBef>
                <a:spcAft>
                  <a:spcPct val="0"/>
                </a:spcAft>
                <a:defRPr/>
              </a:pPr>
              <a:t>41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86B5C-3A2D-4C08-9586-08DA92ED2EBB}" type="slidenum">
              <a:rPr lang="en-US" smtClean="0"/>
              <a:pPr fontAlgn="base">
                <a:spcBef>
                  <a:spcPct val="0"/>
                </a:spcBef>
                <a:spcAft>
                  <a:spcPct val="0"/>
                </a:spcAft>
                <a:defRPr/>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br>
              <a:rPr lang="en-US" dirty="0"/>
            </a:br>
            <a:endParaRPr lang="en-US"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2F27B1-6671-45EA-B63A-DD9E84D3F586}" type="slidenum">
              <a:rPr lang="en-US" smtClean="0"/>
              <a:pPr fontAlgn="base">
                <a:spcBef>
                  <a:spcPct val="0"/>
                </a:spcBef>
                <a:spcAft>
                  <a:spcPct val="0"/>
                </a:spcAft>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1414DF-E65A-4802-8D6D-BD2F37CF4D23}" type="slidenum">
              <a:rPr lang="en-US" smtClean="0"/>
              <a:pPr fontAlgn="base">
                <a:spcBef>
                  <a:spcPct val="0"/>
                </a:spcBef>
                <a:spcAft>
                  <a:spcPct val="0"/>
                </a:spcAft>
                <a:defRPr/>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br>
              <a:rPr lang="en-US" dirty="0"/>
            </a:br>
            <a:endParaRPr 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D609C-04FD-41D4-BD2E-48EFA064136E}" type="slidenum">
              <a:rPr lang="en-US" smtClean="0"/>
              <a:pPr fontAlgn="base">
                <a:spcBef>
                  <a:spcPct val="0"/>
                </a:spcBef>
                <a:spcAft>
                  <a:spcPct val="0"/>
                </a:spcAft>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FA38BA-EDD1-48C7-BDE0-B1E69A9D5E5E}" type="slidenum">
              <a:rPr lang="en-US" smtClean="0"/>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7BEDAC-A00D-46C1-9E00-BD2F86B61A06}" type="slidenum">
              <a:rPr lang="en-US" smtClean="0"/>
              <a:pPr fontAlgn="base">
                <a:spcBef>
                  <a:spcPct val="0"/>
                </a:spcBef>
                <a:spcAft>
                  <a:spcPct val="0"/>
                </a:spcAft>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F6A82D-C807-49E1-852C-A2F1C65C2DA4}" type="slidenum">
              <a:rPr lang="en-US" smtClean="0"/>
              <a:pPr fontAlgn="base">
                <a:spcBef>
                  <a:spcPct val="0"/>
                </a:spcBef>
                <a:spcAft>
                  <a:spcPct val="0"/>
                </a:spcAft>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37452-79C6-4ACB-AB63-8B77EC5D0A59}" type="slidenum">
              <a:rPr lang="en-US" smtClean="0"/>
              <a:pPr fontAlgn="base">
                <a:spcBef>
                  <a:spcPct val="0"/>
                </a:spcBef>
                <a:spcAft>
                  <a:spcPct val="0"/>
                </a:spcAft>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1E1E502-6EFA-4BE0-934D-9E53CA98938A}" type="datetimeFigureOut">
              <a:rPr lang="en-US" smtClean="0"/>
              <a:pPr>
                <a:defRPr/>
              </a:pPr>
              <a:t>7/6/2023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1B8265-A075-4527-87CC-FFB525877D4C}"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9C81BFD-F184-40F7-87DA-3E0B65521319}" type="datetimeFigureOut">
              <a:rPr lang="en-US" smtClean="0"/>
              <a:pPr>
                <a:defRPr/>
              </a:pPr>
              <a:t>7/6/2023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96C9C7F-EBFE-4654-B727-5C73836230B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14071B0-2307-4825-A04B-CC890DCC3D1E}" type="datetimeFigureOut">
              <a:rPr lang="en-US" smtClean="0"/>
              <a:pPr>
                <a:defRPr/>
              </a:pPr>
              <a:t>7/6/2023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0FE10E-A9C2-4F0B-8C7C-AD78D234589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695700"/>
            <a:ext cx="109728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A53F258-D4B2-490B-9E06-0B08271C2666}" type="datetimeFigureOut">
              <a:rPr lang="en-US" smtClean="0"/>
              <a:pPr>
                <a:defRPr/>
              </a:pPr>
              <a:t>7/6/2023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A35DDE6-7A8F-47FC-A99E-8661160C935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6800" y="2130426"/>
            <a:ext cx="89408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25400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6799" y="4406901"/>
            <a:ext cx="898948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36799" y="2906713"/>
            <a:ext cx="898948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36800" y="1600200"/>
            <a:ext cx="4572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600200"/>
            <a:ext cx="4572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33600" y="1524000"/>
            <a:ext cx="457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5200" y="2209800"/>
            <a:ext cx="44725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08800" y="1535113"/>
            <a:ext cx="4673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08800" y="2174875"/>
            <a:ext cx="4673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436ABBE-52CF-41E9-A1B7-5ED1C093E921}" type="datetimeFigureOut">
              <a:rPr lang="en-US" smtClean="0"/>
              <a:pPr>
                <a:defRPr/>
              </a:pPr>
              <a:t>7/6/2023</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9881741-7E86-4FFD-AA36-FADB1AD46AFE}"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143000"/>
          </a:xfrm>
        </p:spPr>
        <p:txBody>
          <a:bodyPr/>
          <a:lstStyle/>
          <a:p>
            <a:r>
              <a:rPr lang="en-US"/>
              <a:t>Click to edit Master title style</a:t>
            </a:r>
          </a:p>
        </p:txBody>
      </p:sp>
      <p:sp>
        <p:nvSpPr>
          <p:cNvPr id="3" name="Chart Placeholder 2"/>
          <p:cNvSpPr>
            <a:spLocks noGrp="1"/>
          </p:cNvSpPr>
          <p:nvPr>
            <p:ph type="chart" idx="1"/>
          </p:nvPr>
        </p:nvSpPr>
        <p:spPr>
          <a:xfrm>
            <a:off x="2336800" y="1600200"/>
            <a:ext cx="9245600" cy="4038600"/>
          </a:xfrm>
        </p:spPr>
        <p:txBody>
          <a:bodyPr/>
          <a:lstStyle/>
          <a:p>
            <a:pPr lvl="0"/>
            <a:r>
              <a:rPr lang="en-US" noProof="0" dirty="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EE1462C-ED6E-4E6B-BF1D-78450A22599C}" type="datetimeFigureOut">
              <a:rPr lang="en-US" smtClean="0"/>
              <a:pPr>
                <a:defRPr/>
              </a:pPr>
              <a:t>7/6/2023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9886D9-47C9-4841-BAA1-DA73FF6EB4D7}"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F96F3F7-7348-46E4-9F70-FD7461F036F4}" type="datetimeFigureOut">
              <a:rPr lang="en-US" smtClean="0"/>
              <a:pPr>
                <a:defRPr/>
              </a:pPr>
              <a:t>7/6/2023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8718C5C-E936-46A1-8918-EC8943AD863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6C0DFDE-11A9-4462-AC3E-CAA80E0BE84D}" type="datetimeFigureOut">
              <a:rPr lang="en-US" smtClean="0"/>
              <a:pPr>
                <a:defRPr/>
              </a:pPr>
              <a:t>7/6/2023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F0C9B9B-74ED-46DF-8912-AC2B16F93EB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EABC994-1934-44B1-90B8-6A5BE77DBBCE}" type="datetimeFigureOut">
              <a:rPr lang="en-US" smtClean="0"/>
              <a:pPr>
                <a:defRPr/>
              </a:pPr>
              <a:t>7/6/2023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746AF4F-FC1A-42D2-9F24-3F6D8FF4F08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B0B7E5-8D0C-4FD8-BA84-E1C3F86FC536}" type="datetimeFigureOut">
              <a:rPr lang="en-US" smtClean="0"/>
              <a:pPr>
                <a:defRPr/>
              </a:pPr>
              <a:t>7/6/2023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1E8ACF4-AF1D-4E52-9FF8-81F143B96F5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7BC195-E833-4C34-BD38-6C5934F5DE87}" type="datetimeFigureOut">
              <a:rPr lang="en-US" smtClean="0"/>
              <a:pPr>
                <a:defRPr/>
              </a:pPr>
              <a:t>7/6/2023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9E45ECE-3191-4244-A44B-42872EB995D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175E67F-030A-4E7C-8CEC-5417ACC2120F}" type="datetimeFigureOut">
              <a:rPr lang="en-US" smtClean="0"/>
              <a:pPr>
                <a:defRPr/>
              </a:pPr>
              <a:t>7/6/2023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972B77-B02B-401F-B704-EE051105282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fld id="{EA53F258-D4B2-490B-9E06-0B08271C2666}" type="datetimeFigureOut">
              <a:rPr lang="en-US" smtClean="0"/>
              <a:pPr>
                <a:defRPr/>
              </a:pPr>
              <a:t>7/6/2023</a:t>
            </a:fld>
            <a:endParaRPr lang="en-US" dirty="0"/>
          </a:p>
        </p:txBody>
      </p:sp>
      <p:sp>
        <p:nvSpPr>
          <p:cNvPr id="624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624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35DDE6-7A8F-47FC-A99E-8661160C935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336800" y="381000"/>
            <a:ext cx="924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2336800" y="1600200"/>
            <a:ext cx="9245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www.apa.org/helpcenter/warning-signs.aspx"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mailto:jc1safe@jobcorps.org"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276600" y="1524001"/>
            <a:ext cx="6705600" cy="1470025"/>
          </a:xfrm>
        </p:spPr>
        <p:txBody>
          <a:bodyPr/>
          <a:lstStyle/>
          <a:p>
            <a:r>
              <a:rPr lang="en-US" dirty="0"/>
              <a:t>Introduction to </a:t>
            </a:r>
            <a:br>
              <a:rPr lang="en-US" dirty="0"/>
            </a:br>
            <a:r>
              <a:rPr lang="en-US" dirty="0"/>
              <a:t>Mental Health and Wellness Services</a:t>
            </a:r>
          </a:p>
        </p:txBody>
      </p:sp>
      <p:sp>
        <p:nvSpPr>
          <p:cNvPr id="3" name="Subtitle 2"/>
          <p:cNvSpPr>
            <a:spLocks noGrp="1"/>
          </p:cNvSpPr>
          <p:nvPr>
            <p:ph type="subTitle" idx="1"/>
          </p:nvPr>
        </p:nvSpPr>
        <p:spPr/>
        <p:txBody>
          <a:bodyPr/>
          <a:lstStyle/>
          <a:p>
            <a:pPr>
              <a:spcAft>
                <a:spcPts val="1200"/>
              </a:spcAft>
            </a:pPr>
            <a:r>
              <a:rPr lang="en-US" sz="2000" b="1" dirty="0"/>
              <a:t>Career Preparation Period Presentation for Students</a:t>
            </a:r>
          </a:p>
          <a:p>
            <a:r>
              <a:rPr lang="en-US" sz="2000" dirty="0"/>
              <a:t>Part 1–Mental Health and Wellness Program and Services</a:t>
            </a:r>
          </a:p>
          <a:p>
            <a:r>
              <a:rPr lang="en-US" sz="2000" dirty="0"/>
              <a:t>Part 2–Identifying and Responding to a Mental Health Crisis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2590800" y="1550894"/>
            <a:ext cx="8382000" cy="4926106"/>
          </a:xfrm>
        </p:spPr>
        <p:txBody>
          <a:bodyPr/>
          <a:lstStyle/>
          <a:p>
            <a:pPr marL="457200" lvl="1" indent="-279400">
              <a:buClr>
                <a:schemeClr val="tx1"/>
              </a:buClr>
              <a:buSzPct val="120000"/>
              <a:buFont typeface="Arial" panose="020B0604020202020204" pitchFamily="34" charset="0"/>
              <a:buChar char="•"/>
            </a:pPr>
            <a:r>
              <a:rPr lang="en-US" b="1" dirty="0">
                <a:solidFill>
                  <a:srgbClr val="00B0F0"/>
                </a:solidFill>
              </a:rPr>
              <a:t>Short-term counseling</a:t>
            </a:r>
          </a:p>
          <a:p>
            <a:pPr marL="800100" lvl="2" indent="-342900">
              <a:buSzPct val="120000"/>
              <a:buFont typeface="Courier New" panose="02070309020205020404" pitchFamily="49" charset="0"/>
              <a:buChar char="o"/>
            </a:pPr>
            <a:r>
              <a:rPr lang="en-US" sz="2000" dirty="0"/>
              <a:t>We provide a limited number of individual sessions to help you learn skills and strategies on managing problems or dealing with mental health issues that may make it hard for you at Job Corps and in the workplace.</a:t>
            </a:r>
          </a:p>
          <a:p>
            <a:pPr marL="457200" lvl="1" indent="-279400">
              <a:buClr>
                <a:schemeClr val="tx1"/>
              </a:buClr>
              <a:buSzPct val="120000"/>
              <a:buFont typeface="Arial" panose="020B0604020202020204" pitchFamily="34" charset="0"/>
              <a:buChar char="•"/>
            </a:pPr>
            <a:r>
              <a:rPr lang="en-US" b="1" dirty="0">
                <a:solidFill>
                  <a:srgbClr val="00B0F0"/>
                </a:solidFill>
              </a:rPr>
              <a:t>Substance use issues</a:t>
            </a:r>
          </a:p>
          <a:p>
            <a:pPr marL="793750" lvl="2" indent="-285750">
              <a:buFont typeface="Courier New" panose="02070309020205020404" pitchFamily="49" charset="0"/>
              <a:buChar char="o"/>
            </a:pPr>
            <a:r>
              <a:rPr lang="en-US" sz="2000" dirty="0"/>
              <a:t>Many times mental health issues and substance abuse go hand in hand. Along with the TEAP Specialist, I can help you understand this relationship and make healthy choices for yourself.  </a:t>
            </a:r>
          </a:p>
          <a:p>
            <a:pPr marL="508000" lvl="1" indent="-279400">
              <a:buClr>
                <a:schemeClr val="tx1"/>
              </a:buClr>
              <a:buSzPct val="120000"/>
              <a:buFont typeface="Arial" panose="020B0604020202020204" pitchFamily="34" charset="0"/>
              <a:buChar char="•"/>
            </a:pPr>
            <a:r>
              <a:rPr lang="en-US" b="1" dirty="0">
                <a:solidFill>
                  <a:srgbClr val="00B0F0"/>
                </a:solidFill>
              </a:rPr>
              <a:t>Medication referrals</a:t>
            </a:r>
          </a:p>
          <a:p>
            <a:pPr marL="800100" lvl="2">
              <a:buFont typeface="Courier New" panose="02070309020205020404" pitchFamily="49" charset="0"/>
              <a:buChar char="o"/>
            </a:pPr>
            <a:r>
              <a:rPr lang="en-US" sz="2000" dirty="0"/>
              <a:t>Sometimes, in addition to learning new skills and strategies, medication can be helpful in managing mental health symptoms.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Treatment Continued</a:t>
            </a:r>
          </a:p>
        </p:txBody>
      </p:sp>
      <p:sp>
        <p:nvSpPr>
          <p:cNvPr id="3" name="Content Placeholder 2"/>
          <p:cNvSpPr>
            <a:spLocks noGrp="1"/>
          </p:cNvSpPr>
          <p:nvPr>
            <p:ph idx="1"/>
          </p:nvPr>
        </p:nvSpPr>
        <p:spPr/>
        <p:txBody>
          <a:bodyPr/>
          <a:lstStyle/>
          <a:p>
            <a:r>
              <a:rPr lang="en-US" sz="2000" dirty="0"/>
              <a:t>Group referrals</a:t>
            </a:r>
          </a:p>
          <a:p>
            <a:pPr lvl="1"/>
            <a:r>
              <a:rPr lang="en-US" sz="2000" dirty="0"/>
              <a:t>On our center we have the following groups:________________________________________________________________________________________________________________________</a:t>
            </a:r>
          </a:p>
          <a:p>
            <a:pPr lvl="1"/>
            <a:endParaRPr lang="en-US" sz="2000" dirty="0"/>
          </a:p>
          <a:p>
            <a:r>
              <a:rPr lang="en-US" sz="2000" dirty="0"/>
              <a:t>Off-center referrals</a:t>
            </a:r>
          </a:p>
          <a:p>
            <a:pPr lvl="1"/>
            <a:r>
              <a:rPr lang="en-US" sz="2000" dirty="0"/>
              <a:t>If needed, we can arrange for additional services off center at the local community mental health center or specialized support services.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a:t>Treatment Continued</a:t>
            </a:r>
          </a:p>
        </p:txBody>
      </p:sp>
      <p:sp>
        <p:nvSpPr>
          <p:cNvPr id="13315" name="Content Placeholder 2"/>
          <p:cNvSpPr>
            <a:spLocks noGrp="1"/>
          </p:cNvSpPr>
          <p:nvPr>
            <p:ph idx="1"/>
          </p:nvPr>
        </p:nvSpPr>
        <p:spPr/>
        <p:txBody>
          <a:bodyPr/>
          <a:lstStyle/>
          <a:p>
            <a:pPr marL="0" indent="0">
              <a:buNone/>
            </a:pPr>
            <a:r>
              <a:rPr lang="en-US" sz="2400" dirty="0"/>
              <a:t>The mental health and wellness program also includes:</a:t>
            </a:r>
          </a:p>
          <a:p>
            <a:pPr eaLnBrk="1" hangingPunct="1"/>
            <a:r>
              <a:rPr lang="en-US" sz="2400" dirty="0"/>
              <a:t>Help during a crisis</a:t>
            </a:r>
          </a:p>
          <a:p>
            <a:pPr lvl="1" eaLnBrk="1" hangingPunct="1"/>
            <a:r>
              <a:rPr lang="en-US" sz="2400" dirty="0"/>
              <a:t>Crises can include many things from a death in the family to thoughts of suicide.  Your CMHC is trained to help you during a crisis.</a:t>
            </a:r>
          </a:p>
          <a:p>
            <a:pPr eaLnBrk="1" hangingPunct="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Appointments</a:t>
            </a:r>
          </a:p>
        </p:txBody>
      </p:sp>
      <p:sp>
        <p:nvSpPr>
          <p:cNvPr id="14339" name="Content Placeholder 2"/>
          <p:cNvSpPr>
            <a:spLocks noGrp="1"/>
          </p:cNvSpPr>
          <p:nvPr>
            <p:ph idx="1"/>
          </p:nvPr>
        </p:nvSpPr>
        <p:spPr/>
        <p:txBody>
          <a:bodyPr/>
          <a:lstStyle/>
          <a:p>
            <a:pPr eaLnBrk="1" hangingPunct="1"/>
            <a:r>
              <a:rPr lang="en-US" dirty="0"/>
              <a:t>A couple of ways to make an appointment:</a:t>
            </a:r>
          </a:p>
          <a:p>
            <a:pPr lvl="1" eaLnBrk="1" hangingPunct="1"/>
            <a:r>
              <a:rPr lang="en-US" dirty="0"/>
              <a:t>Go to the Health and Wellness Center and request to make an appointment to see the CMHC.</a:t>
            </a:r>
          </a:p>
          <a:p>
            <a:pPr lvl="1" eaLnBrk="1" hangingPunct="1"/>
            <a:r>
              <a:rPr lang="en-US" dirty="0"/>
              <a:t>Ask your career counselor to send a referral to the CMHC for you.</a:t>
            </a:r>
          </a:p>
          <a:p>
            <a:pPr lvl="1" eaLnBrk="1" hangingPunct="1">
              <a:buFont typeface="Arial" pitchFamily="34" charset="0"/>
              <a:buNone/>
            </a:pPr>
            <a:endParaRPr lang="en-US" dirty="0"/>
          </a:p>
          <a:p>
            <a:pPr marL="0" lvl="1" indent="0">
              <a:buNone/>
            </a:pPr>
            <a:r>
              <a:rPr lang="en-US" b="1" dirty="0"/>
              <a:t>TIP:</a:t>
            </a:r>
            <a:r>
              <a:rPr lang="en-US" dirty="0"/>
              <a:t> The CMHC may not be on center every day.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a:t>Questions?</a:t>
            </a:r>
          </a:p>
        </p:txBody>
      </p:sp>
      <p:pic>
        <p:nvPicPr>
          <p:cNvPr id="15364" name="Picture 4" descr="C:\Users\jluht\AppData\Local\Microsoft\Windows\Temporary Internet Files\Content.IE5\FK0597YK\MP900398831[1].jpg"/>
          <p:cNvPicPr>
            <a:picLocks noChangeAspect="1" noChangeArrowheads="1"/>
          </p:cNvPicPr>
          <p:nvPr/>
        </p:nvPicPr>
        <p:blipFill>
          <a:blip r:embed="rId3" cstate="print"/>
          <a:srcRect/>
          <a:stretch>
            <a:fillRect/>
          </a:stretch>
        </p:blipFill>
        <p:spPr bwMode="auto">
          <a:xfrm>
            <a:off x="4495800" y="3124201"/>
            <a:ext cx="4648200" cy="332014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Identifying and Responding to a Mental Health Crisis</a:t>
            </a:r>
          </a:p>
        </p:txBody>
      </p:sp>
      <p:sp>
        <p:nvSpPr>
          <p:cNvPr id="3" name="Text Placeholder 2"/>
          <p:cNvSpPr>
            <a:spLocks noGrp="1"/>
          </p:cNvSpPr>
          <p:nvPr>
            <p:ph type="body" idx="1"/>
          </p:nvPr>
        </p:nvSpPr>
        <p:spPr/>
        <p:txBody>
          <a:bodyPr/>
          <a:lstStyle/>
          <a:p>
            <a:r>
              <a:rPr lang="en-US" dirty="0"/>
              <a:t>Part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Introduction </a:t>
            </a:r>
          </a:p>
        </p:txBody>
      </p:sp>
      <p:sp>
        <p:nvSpPr>
          <p:cNvPr id="17411" name="Content Placeholder 2"/>
          <p:cNvSpPr>
            <a:spLocks noGrp="1"/>
          </p:cNvSpPr>
          <p:nvPr>
            <p:ph idx="1"/>
          </p:nvPr>
        </p:nvSpPr>
        <p:spPr>
          <a:xfrm>
            <a:off x="2336800" y="1828800"/>
            <a:ext cx="9245600" cy="4038600"/>
          </a:xfrm>
        </p:spPr>
        <p:txBody>
          <a:bodyPr/>
          <a:lstStyle/>
          <a:p>
            <a:pPr>
              <a:spcAft>
                <a:spcPts val="1600"/>
              </a:spcAft>
            </a:pPr>
            <a:r>
              <a:rPr lang="en-US" sz="2400" dirty="0"/>
              <a:t>Being a Job Corps student can be an exciting time of your life, and an opportunity for growth. </a:t>
            </a:r>
          </a:p>
          <a:p>
            <a:r>
              <a:rPr lang="en-US" sz="2400" dirty="0"/>
              <a:t>However, you or one of your friends may also have experiences that are difficult to manage alone. You may be coping with relationship difficulties, family problems, financial concerns, significant stress, grief or loss, or struggling with one of a variety of mental health issues.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 Introduction</a:t>
            </a:r>
          </a:p>
        </p:txBody>
      </p:sp>
      <p:sp>
        <p:nvSpPr>
          <p:cNvPr id="18435" name="Content Placeholder 2"/>
          <p:cNvSpPr>
            <a:spLocks noGrp="1"/>
          </p:cNvSpPr>
          <p:nvPr>
            <p:ph idx="1"/>
          </p:nvPr>
        </p:nvSpPr>
        <p:spPr/>
        <p:txBody>
          <a:bodyPr/>
          <a:lstStyle/>
          <a:p>
            <a:pPr eaLnBrk="1" hangingPunct="1">
              <a:spcAft>
                <a:spcPts val="1000"/>
              </a:spcAft>
            </a:pPr>
            <a:r>
              <a:rPr lang="en-US" sz="2800" dirty="0"/>
              <a:t>Many people have a hard time asking for help, because we assume that we should be able to handle problems on our own. </a:t>
            </a:r>
          </a:p>
          <a:p>
            <a:pPr eaLnBrk="1" hangingPunct="1"/>
            <a:r>
              <a:rPr lang="en-US" sz="2800" dirty="0"/>
              <a:t>However, there are some situations where having a helping hand can be key in overcoming those problems. We can all help each other by knowing how to identify and respond to a mental health crisis.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Mental Health Crisis</a:t>
            </a:r>
          </a:p>
        </p:txBody>
      </p:sp>
      <p:sp>
        <p:nvSpPr>
          <p:cNvPr id="19459" name="Rectangle 3"/>
          <p:cNvSpPr>
            <a:spLocks noGrp="1" noChangeArrowheads="1"/>
          </p:cNvSpPr>
          <p:nvPr>
            <p:ph idx="1"/>
          </p:nvPr>
        </p:nvSpPr>
        <p:spPr/>
        <p:txBody>
          <a:bodyPr/>
          <a:lstStyle/>
          <a:p>
            <a:pPr eaLnBrk="1" hangingPunct="1">
              <a:buFontTx/>
              <a:buNone/>
            </a:pPr>
            <a:r>
              <a:rPr lang="en-US" b="1" dirty="0"/>
              <a:t>Crisis of the Mind or Spirit</a:t>
            </a:r>
          </a:p>
          <a:p>
            <a:pPr lvl="1"/>
            <a:r>
              <a:rPr lang="en-US" sz="2400" dirty="0"/>
              <a:t>Experiencing thoughts of suicide</a:t>
            </a:r>
          </a:p>
          <a:p>
            <a:pPr lvl="1"/>
            <a:r>
              <a:rPr lang="en-US" sz="2400" dirty="0"/>
              <a:t>Experiencing anger, aggression, and/or the threat of violence</a:t>
            </a:r>
          </a:p>
          <a:p>
            <a:pPr eaLnBrk="1" hangingPunct="1"/>
            <a:endParaRPr lang="en-US" sz="2800" dirty="0"/>
          </a:p>
          <a:p>
            <a:pPr marL="0" indent="0">
              <a:buNone/>
            </a:pPr>
            <a:r>
              <a:rPr lang="en-US" dirty="0"/>
              <a:t>Let’s briefly talk about each one of these before we talk about what to do if you or someone else is having a mental health crisis.</a:t>
            </a:r>
          </a:p>
          <a:p>
            <a:pPr eaLnBrk="1" hangingPunct="1">
              <a:buFont typeface="Arial" pitchFamily="34" charset="0"/>
              <a:buNone/>
            </a:pPr>
            <a:endParaRPr lang="en-US" sz="2800" dirty="0">
              <a:latin typeface="Helvetica" pitchFamily="34" charset="0"/>
            </a:endParaRPr>
          </a:p>
        </p:txBody>
      </p:sp>
      <p:sp>
        <p:nvSpPr>
          <p:cNvPr id="19460" name="TextBox 3"/>
          <p:cNvSpPr txBox="1">
            <a:spLocks noChangeArrowheads="1"/>
          </p:cNvSpPr>
          <p:nvPr/>
        </p:nvSpPr>
        <p:spPr bwMode="auto">
          <a:xfrm>
            <a:off x="4521200" y="6096000"/>
            <a:ext cx="4876800" cy="461665"/>
          </a:xfrm>
          <a:prstGeom prst="rect">
            <a:avLst/>
          </a:prstGeom>
          <a:noFill/>
          <a:ln w="9525">
            <a:noFill/>
            <a:miter lim="800000"/>
            <a:headEnd/>
            <a:tailEnd/>
          </a:ln>
        </p:spPr>
        <p:txBody>
          <a:bodyPr>
            <a:spAutoFit/>
          </a:bodyPr>
          <a:lstStyle/>
          <a:p>
            <a:pPr algn="ctr"/>
            <a:r>
              <a:rPr lang="en-US" sz="2400" b="1" u="sng" dirty="0">
                <a:solidFill>
                  <a:schemeClr val="accent2"/>
                </a:solidFill>
                <a:latin typeface="Calibri" pitchFamily="34" charset="0"/>
                <a:ea typeface="ヒラギノ角ゴ Pro W3"/>
                <a:cs typeface="ヒラギノ角ゴ Pro W3"/>
              </a:rPr>
              <a:t>www.MentalHealthFirstAid.org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Thoughts of Suicide</a:t>
            </a:r>
          </a:p>
        </p:txBody>
      </p:sp>
      <p:sp>
        <p:nvSpPr>
          <p:cNvPr id="3" name="Content Placeholder 2"/>
          <p:cNvSpPr>
            <a:spLocks noGrp="1"/>
          </p:cNvSpPr>
          <p:nvPr>
            <p:ph idx="1"/>
          </p:nvPr>
        </p:nvSpPr>
        <p:spPr>
          <a:xfrm>
            <a:off x="2730500" y="1600200"/>
            <a:ext cx="8458200" cy="4038600"/>
          </a:xfrm>
        </p:spPr>
        <p:txBody>
          <a:bodyPr/>
          <a:lstStyle/>
          <a:p>
            <a:pPr>
              <a:spcAft>
                <a:spcPts val="1000"/>
              </a:spcAft>
            </a:pPr>
            <a:r>
              <a:rPr lang="en-US" sz="2400" dirty="0"/>
              <a:t>Sometimes people experience such overwhelming emotional pain that they believe  ending their life is the only way to feel better.</a:t>
            </a:r>
          </a:p>
          <a:p>
            <a:pPr>
              <a:spcAft>
                <a:spcPts val="1000"/>
              </a:spcAft>
            </a:pPr>
            <a:r>
              <a:rPr lang="en-US" sz="2400" dirty="0"/>
              <a:t>Most suicidal persons desperately want to live and have tried to communicate their pain to others.</a:t>
            </a:r>
          </a:p>
          <a:p>
            <a:pPr>
              <a:spcAft>
                <a:spcPts val="1000"/>
              </a:spcAft>
            </a:pPr>
            <a:r>
              <a:rPr lang="en-US" sz="2400" dirty="0"/>
              <a:t>Know the warning signs and take all signs of suicidal behavior seriously. </a:t>
            </a:r>
          </a:p>
          <a:p>
            <a:r>
              <a:rPr lang="en-US" sz="2400" dirty="0"/>
              <a:t>Most suicides are preventable. </a:t>
            </a:r>
          </a:p>
          <a:p>
            <a:pPr lvl="1"/>
            <a:endParaRPr lang="en-US" sz="2400" dirty="0"/>
          </a:p>
          <a:p>
            <a:pPr lvl="1"/>
            <a:endParaRPr lang="en-US" sz="2400" dirty="0"/>
          </a:p>
        </p:txBody>
      </p:sp>
      <p:sp>
        <p:nvSpPr>
          <p:cNvPr id="5" name="TextBox 3">
            <a:extLst>
              <a:ext uri="{FF2B5EF4-FFF2-40B4-BE49-F238E27FC236}">
                <a16:creationId xmlns:a16="http://schemas.microsoft.com/office/drawing/2014/main" id="{316A9EB9-016C-1A19-0F97-23662D776BCA}"/>
              </a:ext>
            </a:extLst>
          </p:cNvPr>
          <p:cNvSpPr txBox="1">
            <a:spLocks noChangeArrowheads="1"/>
          </p:cNvSpPr>
          <p:nvPr/>
        </p:nvSpPr>
        <p:spPr bwMode="auto">
          <a:xfrm>
            <a:off x="4521200" y="6096000"/>
            <a:ext cx="4876800" cy="461665"/>
          </a:xfrm>
          <a:prstGeom prst="rect">
            <a:avLst/>
          </a:prstGeom>
          <a:noFill/>
          <a:ln w="9525">
            <a:noFill/>
            <a:miter lim="800000"/>
            <a:headEnd/>
            <a:tailEnd/>
          </a:ln>
        </p:spPr>
        <p:txBody>
          <a:bodyPr>
            <a:spAutoFit/>
          </a:bodyPr>
          <a:lstStyle/>
          <a:p>
            <a:pPr algn="ctr"/>
            <a:r>
              <a:rPr lang="en-US" sz="2400" b="1" u="sng" dirty="0">
                <a:solidFill>
                  <a:schemeClr val="accent2"/>
                </a:solidFill>
                <a:latin typeface="Calibri" pitchFamily="34" charset="0"/>
                <a:ea typeface="ヒラギノ角ゴ Pro W3"/>
                <a:cs typeface="ヒラギノ角ゴ Pro W3"/>
              </a:rPr>
              <a:t>www.MentalHealthFirstAid.org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a:t>Objectives</a:t>
            </a:r>
          </a:p>
        </p:txBody>
      </p:sp>
      <p:sp>
        <p:nvSpPr>
          <p:cNvPr id="3075" name="Content Placeholder 2"/>
          <p:cNvSpPr>
            <a:spLocks noGrp="1"/>
          </p:cNvSpPr>
          <p:nvPr>
            <p:ph idx="1"/>
          </p:nvPr>
        </p:nvSpPr>
        <p:spPr>
          <a:xfrm>
            <a:off x="2895600" y="2057400"/>
            <a:ext cx="8534400" cy="4038600"/>
          </a:xfrm>
        </p:spPr>
        <p:txBody>
          <a:bodyPr/>
          <a:lstStyle/>
          <a:p>
            <a:pPr eaLnBrk="1" hangingPunct="1">
              <a:spcAft>
                <a:spcPts val="1200"/>
              </a:spcAft>
            </a:pPr>
            <a:r>
              <a:rPr lang="en-US" sz="3000" dirty="0"/>
              <a:t>Provide overview of mental health and wellness program and services.</a:t>
            </a:r>
          </a:p>
          <a:p>
            <a:pPr eaLnBrk="1" hangingPunct="1">
              <a:spcAft>
                <a:spcPts val="1200"/>
              </a:spcAft>
            </a:pPr>
            <a:r>
              <a:rPr lang="en-US" sz="3000" dirty="0"/>
              <a:t>Explain how to make a self-referral.</a:t>
            </a:r>
          </a:p>
          <a:p>
            <a:pPr eaLnBrk="1" hangingPunct="1">
              <a:spcAft>
                <a:spcPts val="1200"/>
              </a:spcAft>
            </a:pPr>
            <a:r>
              <a:rPr lang="en-US" sz="3000" dirty="0"/>
              <a:t>Teach basic skills for identifying and responding to a mental health crisis.</a:t>
            </a:r>
          </a:p>
          <a:p>
            <a:pPr eaLnBrk="1" hangingPunct="1"/>
            <a:endParaRPr lang="en-US" dirty="0"/>
          </a:p>
          <a:p>
            <a:pPr eaLnBrk="1" hangingPunct="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Thoughts of Suicide</a:t>
            </a:r>
          </a:p>
        </p:txBody>
      </p:sp>
      <p:sp>
        <p:nvSpPr>
          <p:cNvPr id="21507" name="Rectangle 3"/>
          <p:cNvSpPr>
            <a:spLocks noGrp="1" noChangeArrowheads="1"/>
          </p:cNvSpPr>
          <p:nvPr>
            <p:ph idx="1"/>
          </p:nvPr>
        </p:nvSpPr>
        <p:spPr>
          <a:xfrm>
            <a:off x="2413000" y="1447800"/>
            <a:ext cx="9245600" cy="4038600"/>
          </a:xfrm>
        </p:spPr>
        <p:txBody>
          <a:bodyPr/>
          <a:lstStyle/>
          <a:p>
            <a:pPr>
              <a:spcAft>
                <a:spcPts val="600"/>
              </a:spcAft>
              <a:buNone/>
            </a:pPr>
            <a:r>
              <a:rPr lang="en-US" sz="2400" b="1" dirty="0"/>
              <a:t>Warning Signs</a:t>
            </a:r>
          </a:p>
          <a:p>
            <a:pPr>
              <a:spcAft>
                <a:spcPts val="600"/>
              </a:spcAft>
            </a:pPr>
            <a:r>
              <a:rPr lang="en-US" sz="1800" dirty="0">
                <a:solidFill>
                  <a:srgbClr val="FF0000"/>
                </a:solidFill>
              </a:rPr>
              <a:t>Threatening to hurt or kill self or talking about wanting to kill self</a:t>
            </a:r>
          </a:p>
          <a:p>
            <a:pPr>
              <a:spcAft>
                <a:spcPts val="600"/>
              </a:spcAft>
            </a:pPr>
            <a:r>
              <a:rPr lang="en-US" sz="1800" dirty="0">
                <a:solidFill>
                  <a:srgbClr val="FF0000"/>
                </a:solidFill>
              </a:rPr>
              <a:t>Looking for ways to kill self</a:t>
            </a:r>
          </a:p>
          <a:p>
            <a:pPr>
              <a:spcAft>
                <a:spcPts val="600"/>
              </a:spcAft>
            </a:pPr>
            <a:r>
              <a:rPr lang="en-US" sz="1800" dirty="0">
                <a:solidFill>
                  <a:srgbClr val="FF0000"/>
                </a:solidFill>
              </a:rPr>
              <a:t>Seeking access to pills, weapons, or other means of killing self</a:t>
            </a:r>
          </a:p>
          <a:p>
            <a:pPr>
              <a:spcAft>
                <a:spcPts val="600"/>
              </a:spcAft>
            </a:pPr>
            <a:r>
              <a:rPr lang="en-US" sz="1800" dirty="0">
                <a:solidFill>
                  <a:srgbClr val="FF0000"/>
                </a:solidFill>
              </a:rPr>
              <a:t>Talking or writing about death, dying, or suicide</a:t>
            </a:r>
          </a:p>
          <a:p>
            <a:pPr>
              <a:spcAft>
                <a:spcPts val="600"/>
              </a:spcAft>
            </a:pPr>
            <a:r>
              <a:rPr lang="en-US" sz="1800" dirty="0"/>
              <a:t>Expressing feelings of hopelessness, uncontrollable anxiety, rage, or revenge</a:t>
            </a:r>
          </a:p>
          <a:p>
            <a:pPr>
              <a:spcAft>
                <a:spcPts val="600"/>
              </a:spcAft>
            </a:pPr>
            <a:r>
              <a:rPr lang="en-US" sz="1800" dirty="0"/>
              <a:t>Engaging in reckless or risky behaviors</a:t>
            </a:r>
          </a:p>
          <a:p>
            <a:pPr>
              <a:spcAft>
                <a:spcPts val="600"/>
              </a:spcAft>
            </a:pPr>
            <a:r>
              <a:rPr lang="en-US" sz="1800" dirty="0"/>
              <a:t>Withdrawing from family and friends</a:t>
            </a:r>
          </a:p>
          <a:p>
            <a:pPr>
              <a:spcAft>
                <a:spcPts val="600"/>
              </a:spcAft>
            </a:pPr>
            <a:r>
              <a:rPr lang="en-US" sz="1800" dirty="0"/>
              <a:t>Expressing a lack of purpose and meaning in life, no reason for living</a:t>
            </a:r>
          </a:p>
          <a:p>
            <a:pPr>
              <a:spcAft>
                <a:spcPts val="600"/>
              </a:spcAft>
            </a:pPr>
            <a:r>
              <a:rPr lang="en-US" sz="1800" dirty="0"/>
              <a:t>Giving away personal items, changing a will</a:t>
            </a:r>
          </a:p>
          <a:p>
            <a:r>
              <a:rPr lang="en-US" sz="1800" dirty="0"/>
              <a:t>Loss of loved one, job, pet, home, independence</a:t>
            </a:r>
          </a:p>
        </p:txBody>
      </p:sp>
      <p:sp>
        <p:nvSpPr>
          <p:cNvPr id="5" name="TextBox 3">
            <a:extLst>
              <a:ext uri="{FF2B5EF4-FFF2-40B4-BE49-F238E27FC236}">
                <a16:creationId xmlns:a16="http://schemas.microsoft.com/office/drawing/2014/main" id="{144774C0-63D9-C34C-1A91-39444329D395}"/>
              </a:ext>
            </a:extLst>
          </p:cNvPr>
          <p:cNvSpPr txBox="1">
            <a:spLocks noChangeArrowheads="1"/>
          </p:cNvSpPr>
          <p:nvPr/>
        </p:nvSpPr>
        <p:spPr bwMode="auto">
          <a:xfrm>
            <a:off x="4521200" y="6096000"/>
            <a:ext cx="4876800" cy="461665"/>
          </a:xfrm>
          <a:prstGeom prst="rect">
            <a:avLst/>
          </a:prstGeom>
          <a:noFill/>
          <a:ln w="9525">
            <a:noFill/>
            <a:miter lim="800000"/>
            <a:headEnd/>
            <a:tailEnd/>
          </a:ln>
        </p:spPr>
        <p:txBody>
          <a:bodyPr>
            <a:spAutoFit/>
          </a:bodyPr>
          <a:lstStyle/>
          <a:p>
            <a:pPr algn="ctr"/>
            <a:r>
              <a:rPr lang="en-US" sz="2400" b="1" u="sng" dirty="0">
                <a:solidFill>
                  <a:schemeClr val="accent2"/>
                </a:solidFill>
                <a:latin typeface="Calibri" pitchFamily="34" charset="0"/>
                <a:ea typeface="ヒラギノ角ゴ Pro W3"/>
                <a:cs typeface="ヒラギノ角ゴ Pro W3"/>
              </a:rPr>
              <a:t>www.MentalHealthFirstAid.org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336800" y="685800"/>
            <a:ext cx="9245600" cy="1143000"/>
          </a:xfrm>
        </p:spPr>
        <p:txBody>
          <a:bodyPr/>
          <a:lstStyle/>
          <a:p>
            <a:r>
              <a:rPr lang="en-US" dirty="0"/>
              <a:t>Anger, Aggression  </a:t>
            </a:r>
            <a:br>
              <a:rPr lang="en-US" dirty="0"/>
            </a:br>
            <a:r>
              <a:rPr lang="en-US" dirty="0"/>
              <a:t>Threat of Violence</a:t>
            </a:r>
          </a:p>
        </p:txBody>
      </p:sp>
      <p:sp>
        <p:nvSpPr>
          <p:cNvPr id="22531" name="Content Placeholder 2"/>
          <p:cNvSpPr>
            <a:spLocks noGrp="1"/>
          </p:cNvSpPr>
          <p:nvPr>
            <p:ph idx="1"/>
          </p:nvPr>
        </p:nvSpPr>
        <p:spPr>
          <a:xfrm>
            <a:off x="2438400" y="2209801"/>
            <a:ext cx="9245600" cy="4038600"/>
          </a:xfrm>
        </p:spPr>
        <p:txBody>
          <a:bodyPr/>
          <a:lstStyle/>
          <a:p>
            <a:pPr>
              <a:spcAft>
                <a:spcPts val="1000"/>
              </a:spcAft>
            </a:pPr>
            <a:r>
              <a:rPr lang="en-US" sz="2400" dirty="0"/>
              <a:t>Anger is a feeling coming from how we see a situation (often as wrong, unfair) and our ability to cope. </a:t>
            </a:r>
          </a:p>
          <a:p>
            <a:r>
              <a:rPr lang="en-US" sz="2400" dirty="0"/>
              <a:t>Aggression is a behavior that is sometimes caused by anger--people may act out their angry feelings by threatening to harm others. </a:t>
            </a:r>
          </a:p>
          <a:p>
            <a:endParaRPr lang="en-US" sz="2400" dirty="0"/>
          </a:p>
          <a:p>
            <a:pPr marL="0" indent="0">
              <a:buNone/>
            </a:pPr>
            <a:r>
              <a:rPr lang="en-US" sz="2400" dirty="0"/>
              <a:t>Anger and aggression can lead to </a:t>
            </a:r>
            <a:r>
              <a:rPr lang="en-US" sz="2400" b="1" dirty="0"/>
              <a:t>threats of violence.</a:t>
            </a:r>
          </a:p>
          <a:p>
            <a:pPr lvl="1"/>
            <a:endParaRPr lang="en-US" sz="2400" dirty="0"/>
          </a:p>
        </p:txBody>
      </p:sp>
      <p:sp>
        <p:nvSpPr>
          <p:cNvPr id="5" name="TextBox 3">
            <a:extLst>
              <a:ext uri="{FF2B5EF4-FFF2-40B4-BE49-F238E27FC236}">
                <a16:creationId xmlns:a16="http://schemas.microsoft.com/office/drawing/2014/main" id="{FF1C97A3-AE40-3A84-3492-1E185FA501C0}"/>
              </a:ext>
            </a:extLst>
          </p:cNvPr>
          <p:cNvSpPr txBox="1">
            <a:spLocks noChangeArrowheads="1"/>
          </p:cNvSpPr>
          <p:nvPr/>
        </p:nvSpPr>
        <p:spPr bwMode="auto">
          <a:xfrm>
            <a:off x="4521200" y="6096000"/>
            <a:ext cx="4876800" cy="461665"/>
          </a:xfrm>
          <a:prstGeom prst="rect">
            <a:avLst/>
          </a:prstGeom>
          <a:noFill/>
          <a:ln w="9525">
            <a:noFill/>
            <a:miter lim="800000"/>
            <a:headEnd/>
            <a:tailEnd/>
          </a:ln>
        </p:spPr>
        <p:txBody>
          <a:bodyPr>
            <a:spAutoFit/>
          </a:bodyPr>
          <a:lstStyle/>
          <a:p>
            <a:pPr algn="ctr"/>
            <a:r>
              <a:rPr lang="en-US" sz="2400" b="1" u="sng" dirty="0">
                <a:solidFill>
                  <a:schemeClr val="accent2"/>
                </a:solidFill>
                <a:latin typeface="Calibri" pitchFamily="34" charset="0"/>
                <a:ea typeface="ヒラギノ角ゴ Pro W3"/>
                <a:cs typeface="ヒラギノ角ゴ Pro W3"/>
              </a:rPr>
              <a:t>www.MentalHealthFirstAid.org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Threat of Violence</a:t>
            </a:r>
          </a:p>
        </p:txBody>
      </p:sp>
      <p:sp>
        <p:nvSpPr>
          <p:cNvPr id="3" name="Content Placeholder 2"/>
          <p:cNvSpPr>
            <a:spLocks noGrp="1"/>
          </p:cNvSpPr>
          <p:nvPr>
            <p:ph idx="1"/>
          </p:nvPr>
        </p:nvSpPr>
        <p:spPr/>
        <p:txBody>
          <a:bodyPr/>
          <a:lstStyle/>
          <a:p>
            <a:pPr>
              <a:spcAft>
                <a:spcPts val="600"/>
              </a:spcAft>
              <a:buNone/>
            </a:pPr>
            <a:r>
              <a:rPr lang="en-US" b="1" dirty="0"/>
              <a:t>Warning Signs</a:t>
            </a:r>
          </a:p>
          <a:p>
            <a:pPr>
              <a:spcAft>
                <a:spcPts val="600"/>
              </a:spcAft>
            </a:pPr>
            <a:r>
              <a:rPr lang="en-US" sz="2000" dirty="0"/>
              <a:t>Constantly reporting feeling disrespected</a:t>
            </a:r>
          </a:p>
          <a:p>
            <a:pPr>
              <a:spcAft>
                <a:spcPts val="600"/>
              </a:spcAft>
            </a:pPr>
            <a:r>
              <a:rPr lang="en-US" sz="2000" dirty="0">
                <a:solidFill>
                  <a:srgbClr val="FF0000"/>
                </a:solidFill>
              </a:rPr>
              <a:t>Threatens to hurt others</a:t>
            </a:r>
          </a:p>
          <a:p>
            <a:pPr>
              <a:spcAft>
                <a:spcPts val="600"/>
              </a:spcAft>
            </a:pPr>
            <a:r>
              <a:rPr lang="en-US" sz="2000" dirty="0"/>
              <a:t>Withdraws from friends and feels rejected or alone</a:t>
            </a:r>
          </a:p>
          <a:p>
            <a:pPr>
              <a:spcAft>
                <a:spcPts val="600"/>
              </a:spcAft>
            </a:pPr>
            <a:r>
              <a:rPr lang="en-US" sz="2000" dirty="0"/>
              <a:t>Inappropriate fascination with guns and/or weapons or other violent incidents</a:t>
            </a:r>
          </a:p>
          <a:p>
            <a:pPr>
              <a:spcAft>
                <a:spcPts val="600"/>
              </a:spcAft>
            </a:pPr>
            <a:r>
              <a:rPr lang="en-US" sz="2000" dirty="0">
                <a:solidFill>
                  <a:srgbClr val="FF0000"/>
                </a:solidFill>
              </a:rPr>
              <a:t>Depression: comments about suicide</a:t>
            </a:r>
          </a:p>
          <a:p>
            <a:pPr>
              <a:spcAft>
                <a:spcPts val="600"/>
              </a:spcAft>
            </a:pPr>
            <a:r>
              <a:rPr lang="en-US" sz="2000" dirty="0"/>
              <a:t>Essays or art work that indicate extremes of hopelessness, social isolation, despair, rage, death</a:t>
            </a:r>
          </a:p>
          <a:p>
            <a:r>
              <a:rPr lang="en-US" sz="2000" dirty="0">
                <a:solidFill>
                  <a:srgbClr val="FF0000"/>
                </a:solidFill>
              </a:rPr>
              <a:t>Talks about bringing weapons on center</a:t>
            </a:r>
          </a:p>
          <a:p>
            <a:endParaRPr lang="en-US" sz="2000" dirty="0"/>
          </a:p>
          <a:p>
            <a:pPr lvl="1"/>
            <a:endParaRPr lang="en-US" sz="2000" dirty="0"/>
          </a:p>
        </p:txBody>
      </p:sp>
      <p:sp>
        <p:nvSpPr>
          <p:cNvPr id="23556" name="TextBox 5"/>
          <p:cNvSpPr txBox="1">
            <a:spLocks noChangeArrowheads="1"/>
          </p:cNvSpPr>
          <p:nvPr/>
        </p:nvSpPr>
        <p:spPr bwMode="auto">
          <a:xfrm>
            <a:off x="3810000" y="6019801"/>
            <a:ext cx="6705600" cy="707886"/>
          </a:xfrm>
          <a:prstGeom prst="rect">
            <a:avLst/>
          </a:prstGeom>
          <a:noFill/>
          <a:ln w="9525">
            <a:noFill/>
            <a:miter lim="800000"/>
            <a:headEnd/>
            <a:tailEnd/>
          </a:ln>
        </p:spPr>
        <p:txBody>
          <a:bodyPr wrap="square">
            <a:spAutoFit/>
          </a:bodyPr>
          <a:lstStyle/>
          <a:p>
            <a:pPr algn="ctr"/>
            <a:r>
              <a:rPr lang="en-US" sz="2200" dirty="0">
                <a:latin typeface="Calibri" pitchFamily="34" charset="0"/>
                <a:hlinkClick r:id="rId3"/>
              </a:rPr>
              <a:t>http://www.apa.org/helpcenter/warning-signs.aspx#</a:t>
            </a:r>
            <a:endParaRPr lang="en-US" sz="2200" dirty="0">
              <a:latin typeface="Calibri" pitchFamily="34" charset="0"/>
            </a:endParaRPr>
          </a:p>
          <a:p>
            <a:pPr algn="ctr"/>
            <a:endParaRPr lang="en-US" b="1" u="sng" dirty="0">
              <a:solidFill>
                <a:schemeClr val="accent2"/>
              </a:solidFill>
              <a:latin typeface="Calibri" pitchFamily="34" charset="0"/>
              <a:ea typeface="ヒラギノ角ゴ Pro W3"/>
              <a:cs typeface="ヒラギノ角ゴ Pro W3"/>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336800" y="762000"/>
            <a:ext cx="9245600" cy="1143000"/>
          </a:xfrm>
        </p:spPr>
        <p:txBody>
          <a:bodyPr/>
          <a:lstStyle/>
          <a:p>
            <a:pPr eaLnBrk="1" hangingPunct="1"/>
            <a:r>
              <a:rPr lang="en-US" dirty="0"/>
              <a:t>If </a:t>
            </a:r>
            <a:r>
              <a:rPr lang="en-US" b="1" dirty="0">
                <a:solidFill>
                  <a:srgbClr val="00A1DE"/>
                </a:solidFill>
              </a:rPr>
              <a:t>YOU</a:t>
            </a:r>
            <a:r>
              <a:rPr lang="en-US" dirty="0"/>
              <a:t> Are Experiencing a Mental Health Crisis</a:t>
            </a:r>
          </a:p>
        </p:txBody>
      </p:sp>
      <p:sp>
        <p:nvSpPr>
          <p:cNvPr id="3" name="Content Placeholder 2"/>
          <p:cNvSpPr>
            <a:spLocks noGrp="1"/>
          </p:cNvSpPr>
          <p:nvPr>
            <p:ph idx="1"/>
          </p:nvPr>
        </p:nvSpPr>
        <p:spPr>
          <a:xfrm>
            <a:off x="2336800" y="1905000"/>
            <a:ext cx="9245600" cy="3733800"/>
          </a:xfrm>
        </p:spPr>
        <p:txBody>
          <a:bodyPr rtlCol="0">
            <a:noAutofit/>
          </a:bodyPr>
          <a:lstStyle/>
          <a:p>
            <a:pPr marL="0" indent="0" fontAlgn="auto">
              <a:lnSpc>
                <a:spcPct val="120000"/>
              </a:lnSpc>
              <a:spcBef>
                <a:spcPts val="0"/>
              </a:spcBef>
              <a:spcAft>
                <a:spcPts val="0"/>
              </a:spcAft>
              <a:buNone/>
              <a:defRPr/>
            </a:pPr>
            <a:r>
              <a:rPr lang="en-US" sz="3000" dirty="0">
                <a:solidFill>
                  <a:srgbClr val="FF0000"/>
                </a:solidFill>
              </a:rPr>
              <a:t>A few options</a:t>
            </a:r>
          </a:p>
          <a:p>
            <a:pPr marL="520700" lvl="1" indent="-280988" fontAlgn="auto">
              <a:lnSpc>
                <a:spcPct val="120000"/>
              </a:lnSpc>
              <a:spcAft>
                <a:spcPts val="600"/>
              </a:spcAft>
              <a:buFont typeface="Arial" panose="020B0604020202020204" pitchFamily="34" charset="0"/>
              <a:buChar char="•"/>
              <a:defRPr/>
            </a:pPr>
            <a:r>
              <a:rPr lang="en-US" sz="2200" dirty="0"/>
              <a:t>Let a staff member know. This could be your counselor or any staff member you feel comfortable talking to.</a:t>
            </a:r>
          </a:p>
          <a:p>
            <a:pPr marL="520700" lvl="1" indent="-280988" fontAlgn="auto">
              <a:lnSpc>
                <a:spcPct val="120000"/>
              </a:lnSpc>
              <a:spcAft>
                <a:spcPts val="600"/>
              </a:spcAft>
              <a:buFont typeface="Arial" panose="020B0604020202020204" pitchFamily="34" charset="0"/>
              <a:buChar char="•"/>
              <a:defRPr/>
            </a:pPr>
            <a:r>
              <a:rPr lang="en-US" sz="2200" dirty="0"/>
              <a:t>Let a friend know and ask them to get help for you.</a:t>
            </a:r>
          </a:p>
          <a:p>
            <a:pPr marL="520700" lvl="1" indent="-280988" fontAlgn="auto">
              <a:lnSpc>
                <a:spcPct val="120000"/>
              </a:lnSpc>
              <a:spcAft>
                <a:spcPts val="600"/>
              </a:spcAft>
              <a:buFont typeface="Arial" panose="020B0604020202020204" pitchFamily="34" charset="0"/>
              <a:buChar char="•"/>
              <a:defRPr/>
            </a:pPr>
            <a:r>
              <a:rPr lang="en-US" sz="2200" dirty="0"/>
              <a:t>Come to the Health and Wellness Center &amp; ask to speak with a staff member.</a:t>
            </a:r>
          </a:p>
          <a:p>
            <a:pPr marL="520700" lvl="1" indent="-280988" fontAlgn="auto">
              <a:lnSpc>
                <a:spcPct val="120000"/>
              </a:lnSpc>
              <a:spcAft>
                <a:spcPts val="600"/>
              </a:spcAft>
              <a:buFont typeface="Arial" panose="020B0604020202020204" pitchFamily="34" charset="0"/>
              <a:buChar char="•"/>
              <a:defRPr/>
            </a:pPr>
            <a:r>
              <a:rPr lang="en-US" sz="2200" dirty="0"/>
              <a:t>Call/text the Job Corps Safety Hotline: </a:t>
            </a:r>
            <a:r>
              <a:rPr lang="en-US" sz="2200" b="1" dirty="0">
                <a:solidFill>
                  <a:srgbClr val="9B3DC2"/>
                </a:solidFill>
              </a:rPr>
              <a:t>1-844-JC1-SAFE.</a:t>
            </a:r>
          </a:p>
          <a:p>
            <a:pPr marL="520700" lvl="1" indent="-280988" fontAlgn="auto">
              <a:lnSpc>
                <a:spcPct val="120000"/>
              </a:lnSpc>
              <a:spcAft>
                <a:spcPts val="600"/>
              </a:spcAft>
              <a:buFont typeface="Arial" panose="020B0604020202020204" pitchFamily="34" charset="0"/>
              <a:buChar char="•"/>
              <a:defRPr/>
            </a:pPr>
            <a:r>
              <a:rPr lang="en-US" sz="2200" dirty="0"/>
              <a:t>Call the crisis lifeline: </a:t>
            </a:r>
            <a:r>
              <a:rPr lang="en-US" sz="2200" b="1" dirty="0">
                <a:solidFill>
                  <a:srgbClr val="9B3DC2"/>
                </a:solidFill>
              </a:rPr>
              <a:t>1-800-273-TALK</a:t>
            </a:r>
            <a:r>
              <a:rPr lang="en-US" sz="2200" dirty="0"/>
              <a:t>.</a:t>
            </a:r>
          </a:p>
          <a:p>
            <a:pPr marL="520700" lvl="1" indent="-280988" fontAlgn="auto">
              <a:lnSpc>
                <a:spcPct val="120000"/>
              </a:lnSpc>
              <a:spcAft>
                <a:spcPts val="0"/>
              </a:spcAft>
              <a:buFont typeface="Arial" panose="020B0604020202020204" pitchFamily="34" charset="0"/>
              <a:buChar char="•"/>
              <a:defRPr/>
            </a:pPr>
            <a:r>
              <a:rPr lang="en-US" sz="2200" dirty="0"/>
              <a:t>If you’re off center, go to the nearest emergency room or </a:t>
            </a:r>
            <a:r>
              <a:rPr lang="en-US" sz="2200" b="1" dirty="0">
                <a:solidFill>
                  <a:srgbClr val="FF0000"/>
                </a:solidFill>
              </a:rPr>
              <a:t>call 911</a:t>
            </a:r>
            <a:r>
              <a:rPr lang="en-US" sz="2200" dirty="0"/>
              <a:t>.</a:t>
            </a:r>
          </a:p>
          <a:p>
            <a:pPr lvl="1" fontAlgn="auto">
              <a:spcAft>
                <a:spcPts val="0"/>
              </a:spcAft>
              <a:buNone/>
              <a:defRPr/>
            </a:pPr>
            <a:endParaRPr lang="en-US" dirty="0"/>
          </a:p>
          <a:p>
            <a:pPr lvl="1" fontAlgn="auto">
              <a:spcAft>
                <a:spcPts val="0"/>
              </a:spcAft>
              <a:defRPr/>
            </a:pPr>
            <a:endParaRPr lang="en-US" dirty="0"/>
          </a:p>
          <a:p>
            <a:pPr lvl="1" fontAlgn="auto">
              <a:spcAft>
                <a:spcPts val="0"/>
              </a:spcAft>
              <a:buNone/>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76600" y="533400"/>
            <a:ext cx="6934200" cy="1143000"/>
          </a:xfrm>
        </p:spPr>
        <p:txBody>
          <a:bodyPr/>
          <a:lstStyle/>
          <a:p>
            <a:pPr eaLnBrk="1" hangingPunct="1"/>
            <a:r>
              <a:rPr lang="en-US" sz="4000" dirty="0"/>
              <a:t>If Someone Else is Having a Mental Health Crisis</a:t>
            </a:r>
          </a:p>
        </p:txBody>
      </p:sp>
      <p:sp>
        <p:nvSpPr>
          <p:cNvPr id="3" name="Content Placeholder 2"/>
          <p:cNvSpPr>
            <a:spLocks noGrp="1"/>
          </p:cNvSpPr>
          <p:nvPr>
            <p:ph idx="1"/>
          </p:nvPr>
        </p:nvSpPr>
        <p:spPr>
          <a:xfrm>
            <a:off x="2362200" y="1828800"/>
            <a:ext cx="9220200" cy="4038600"/>
          </a:xfrm>
        </p:spPr>
        <p:txBody>
          <a:bodyPr rtlCol="0">
            <a:noAutofit/>
          </a:bodyPr>
          <a:lstStyle/>
          <a:p>
            <a:pPr marL="0" indent="0" algn="ctr" fontAlgn="auto">
              <a:lnSpc>
                <a:spcPct val="120000"/>
              </a:lnSpc>
              <a:spcAft>
                <a:spcPts val="1200"/>
              </a:spcAft>
              <a:buNone/>
              <a:defRPr/>
            </a:pPr>
            <a:r>
              <a:rPr lang="en-US" sz="2600" b="1" dirty="0">
                <a:solidFill>
                  <a:srgbClr val="9B3DC2"/>
                </a:solidFill>
              </a:rPr>
              <a:t>3 Steps</a:t>
            </a:r>
          </a:p>
          <a:p>
            <a:pPr marL="458788" lvl="1" indent="-404813" fontAlgn="auto">
              <a:lnSpc>
                <a:spcPct val="90000"/>
              </a:lnSpc>
              <a:spcAft>
                <a:spcPts val="0"/>
              </a:spcAft>
              <a:buFont typeface="+mj-lt"/>
              <a:buAutoNum type="arabicPeriod"/>
              <a:defRPr/>
            </a:pPr>
            <a:r>
              <a:rPr lang="en-US" sz="2400" b="1" dirty="0">
                <a:solidFill>
                  <a:srgbClr val="00A1DE"/>
                </a:solidFill>
              </a:rPr>
              <a:t>Ask the Question and/or assess the safety of the situation</a:t>
            </a:r>
          </a:p>
          <a:p>
            <a:pPr marL="747713" lvl="2" indent="-227013" fontAlgn="auto">
              <a:lnSpc>
                <a:spcPct val="90000"/>
              </a:lnSpc>
              <a:spcAft>
                <a:spcPts val="0"/>
              </a:spcAft>
              <a:defRPr/>
            </a:pPr>
            <a:r>
              <a:rPr lang="en-US" sz="1800" dirty="0"/>
              <a:t>See if the person is so upset that they may hurt themselves or someone else.</a:t>
            </a:r>
          </a:p>
          <a:p>
            <a:pPr marL="747713" lvl="2" indent="-227013" fontAlgn="auto">
              <a:lnSpc>
                <a:spcPct val="90000"/>
              </a:lnSpc>
              <a:spcAft>
                <a:spcPts val="0"/>
              </a:spcAft>
              <a:defRPr/>
            </a:pPr>
            <a:r>
              <a:rPr lang="en-US" sz="1800" dirty="0"/>
              <a:t>If you can’t ask the question, find someone who can.</a:t>
            </a:r>
          </a:p>
          <a:p>
            <a:pPr marL="747713" lvl="2" indent="-227013" fontAlgn="auto">
              <a:lnSpc>
                <a:spcPct val="90000"/>
              </a:lnSpc>
              <a:spcAft>
                <a:spcPts val="600"/>
              </a:spcAft>
              <a:defRPr/>
            </a:pPr>
            <a:r>
              <a:rPr lang="en-US" sz="1800" dirty="0"/>
              <a:t>If the situation is unsafe, do not intervene. Go and get help immediately. </a:t>
            </a:r>
          </a:p>
          <a:p>
            <a:pPr marL="458788" lvl="1" indent="-458788" fontAlgn="auto">
              <a:lnSpc>
                <a:spcPct val="90000"/>
              </a:lnSpc>
              <a:spcAft>
                <a:spcPts val="0"/>
              </a:spcAft>
              <a:buFont typeface="+mj-lt"/>
              <a:buAutoNum type="arabicPeriod"/>
              <a:defRPr/>
            </a:pPr>
            <a:r>
              <a:rPr lang="en-US" sz="2200" b="1" dirty="0">
                <a:solidFill>
                  <a:srgbClr val="00A1DE"/>
                </a:solidFill>
              </a:rPr>
              <a:t>Listen and Persuade</a:t>
            </a:r>
          </a:p>
          <a:p>
            <a:pPr marL="747713" lvl="2" indent="-227013" fontAlgn="auto">
              <a:lnSpc>
                <a:spcPct val="90000"/>
              </a:lnSpc>
              <a:spcAft>
                <a:spcPts val="0"/>
              </a:spcAft>
              <a:defRPr/>
            </a:pPr>
            <a:r>
              <a:rPr lang="en-US" sz="1800" dirty="0"/>
              <a:t>Let the person tell you what is going on.</a:t>
            </a:r>
          </a:p>
          <a:p>
            <a:pPr marL="747713" lvl="2" indent="-227013" fontAlgn="auto">
              <a:lnSpc>
                <a:spcPct val="90000"/>
              </a:lnSpc>
              <a:spcAft>
                <a:spcPts val="600"/>
              </a:spcAft>
              <a:defRPr/>
            </a:pPr>
            <a:r>
              <a:rPr lang="en-US" sz="1800" dirty="0"/>
              <a:t>Offer hope to the person and get them to agree to get help. </a:t>
            </a:r>
          </a:p>
          <a:p>
            <a:pPr marL="514350" lvl="1" indent="-514350" fontAlgn="auto">
              <a:lnSpc>
                <a:spcPct val="90000"/>
              </a:lnSpc>
              <a:spcAft>
                <a:spcPts val="0"/>
              </a:spcAft>
              <a:buFont typeface="+mj-lt"/>
              <a:buAutoNum type="arabicPeriod"/>
              <a:defRPr/>
            </a:pPr>
            <a:r>
              <a:rPr lang="en-US" sz="2200" b="1" dirty="0">
                <a:solidFill>
                  <a:srgbClr val="00A1DE"/>
                </a:solidFill>
              </a:rPr>
              <a:t>Refer for Help – Don’t Wait</a:t>
            </a:r>
          </a:p>
          <a:p>
            <a:pPr marL="801688" lvl="2" indent="-227013" fontAlgn="auto">
              <a:lnSpc>
                <a:spcPct val="90000"/>
              </a:lnSpc>
              <a:spcAft>
                <a:spcPts val="0"/>
              </a:spcAft>
              <a:defRPr/>
            </a:pPr>
            <a:r>
              <a:rPr lang="en-US" sz="1800" dirty="0"/>
              <a:t>Counselor</a:t>
            </a:r>
          </a:p>
          <a:p>
            <a:pPr marL="801688" lvl="2" indent="-227013" fontAlgn="auto">
              <a:lnSpc>
                <a:spcPct val="90000"/>
              </a:lnSpc>
              <a:spcAft>
                <a:spcPts val="0"/>
              </a:spcAft>
              <a:defRPr/>
            </a:pPr>
            <a:r>
              <a:rPr lang="en-US" sz="1800" dirty="0"/>
              <a:t>Health and Wellness Center</a:t>
            </a:r>
          </a:p>
          <a:p>
            <a:pPr marL="801688" lvl="2" indent="-227013" fontAlgn="auto">
              <a:lnSpc>
                <a:spcPct val="90000"/>
              </a:lnSpc>
              <a:spcAft>
                <a:spcPts val="0"/>
              </a:spcAft>
              <a:defRPr/>
            </a:pPr>
            <a:r>
              <a:rPr lang="en-US" sz="1800" dirty="0"/>
              <a:t>Any staff member you feel comfortable telling</a:t>
            </a:r>
          </a:p>
        </p:txBody>
      </p:sp>
      <p:sp>
        <p:nvSpPr>
          <p:cNvPr id="25604" name="TextBox 3"/>
          <p:cNvSpPr txBox="1">
            <a:spLocks noChangeArrowheads="1"/>
          </p:cNvSpPr>
          <p:nvPr/>
        </p:nvSpPr>
        <p:spPr bwMode="auto">
          <a:xfrm>
            <a:off x="5334000" y="6309606"/>
            <a:ext cx="3505200" cy="369888"/>
          </a:xfrm>
          <a:prstGeom prst="rect">
            <a:avLst/>
          </a:prstGeom>
          <a:noFill/>
          <a:ln w="9525">
            <a:noFill/>
            <a:miter lim="800000"/>
            <a:headEnd/>
            <a:tailEnd/>
          </a:ln>
        </p:spPr>
        <p:txBody>
          <a:bodyPr wrap="square">
            <a:spAutoFit/>
          </a:bodyPr>
          <a:lstStyle/>
          <a:p>
            <a:pPr algn="ctr"/>
            <a:r>
              <a:rPr lang="en-US" dirty="0">
                <a:latin typeface="Calibri" pitchFamily="34" charset="0"/>
              </a:rPr>
              <a:t>www.</a:t>
            </a:r>
            <a:r>
              <a:rPr lang="en-US" b="1" dirty="0">
                <a:latin typeface="Calibri" pitchFamily="34" charset="0"/>
              </a:rPr>
              <a:t>qprinstitute</a:t>
            </a:r>
            <a:r>
              <a:rPr lang="en-US" dirty="0">
                <a:latin typeface="Calibri" pitchFamily="34" charset="0"/>
              </a:rPr>
              <a:t>.com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Q = QUESTION </a:t>
            </a:r>
          </a:p>
        </p:txBody>
      </p:sp>
      <p:sp>
        <p:nvSpPr>
          <p:cNvPr id="41987" name="Rectangle 3" descr="Rectangle: Click to edit Master text styles&#10;Second level&#10;Third level&#10;Fourth level&#10;Fifth level"/>
          <p:cNvSpPr>
            <a:spLocks noGrp="1" noChangeArrowheads="1"/>
          </p:cNvSpPr>
          <p:nvPr>
            <p:ph idx="1"/>
          </p:nvPr>
        </p:nvSpPr>
        <p:spPr/>
        <p:txBody>
          <a:bodyPr/>
          <a:lstStyle/>
          <a:p>
            <a:pPr>
              <a:spcAft>
                <a:spcPts val="1000"/>
              </a:spcAft>
            </a:pPr>
            <a:r>
              <a:rPr lang="en-US" sz="2400" dirty="0"/>
              <a:t>Ask the question!</a:t>
            </a:r>
          </a:p>
          <a:p>
            <a:pPr>
              <a:spcAft>
                <a:spcPts val="1000"/>
              </a:spcAft>
            </a:pPr>
            <a:r>
              <a:rPr lang="en-US" sz="2400" dirty="0"/>
              <a:t>“You know, when people are as upset as you seem to be, they sometimes wish they were dead. I’m wondering if you’re feeling that way, too?”</a:t>
            </a:r>
          </a:p>
          <a:p>
            <a:pPr>
              <a:spcAft>
                <a:spcPts val="1000"/>
              </a:spcAft>
            </a:pPr>
            <a:r>
              <a:rPr lang="en-US" sz="2400" dirty="0"/>
              <a:t>“You look pretty miserable, I wonder if you’re thinking about  hurting yourself or someone else?”</a:t>
            </a:r>
          </a:p>
          <a:p>
            <a:pPr>
              <a:spcAft>
                <a:spcPts val="1000"/>
              </a:spcAft>
            </a:pPr>
            <a:r>
              <a:rPr lang="en-US" sz="2400" dirty="0"/>
              <a:t>“Do you want to hurt yourself or someone else?”</a:t>
            </a:r>
          </a:p>
          <a:p>
            <a:pPr>
              <a:spcAft>
                <a:spcPts val="1000"/>
              </a:spcAft>
            </a:pPr>
            <a:r>
              <a:rPr lang="en-US" sz="2400" dirty="0"/>
              <a:t>“Sometimes when people are really upset and overwhelmed they wish they were dead. Do you feel that way?”</a:t>
            </a:r>
          </a:p>
          <a:p>
            <a:endParaRPr lang="en-US" dirty="0"/>
          </a:p>
          <a:p>
            <a:endParaRPr lang="en-US" dirty="0"/>
          </a:p>
        </p:txBody>
      </p:sp>
      <p:sp>
        <p:nvSpPr>
          <p:cNvPr id="26630" name="Rectangle 6"/>
          <p:cNvSpPr>
            <a:spLocks noChangeArrowheads="1"/>
          </p:cNvSpPr>
          <p:nvPr/>
        </p:nvSpPr>
        <p:spPr bwMode="auto">
          <a:xfrm>
            <a:off x="5757862" y="6292056"/>
            <a:ext cx="2403475" cy="369888"/>
          </a:xfrm>
          <a:prstGeom prst="rect">
            <a:avLst/>
          </a:prstGeom>
          <a:noFill/>
          <a:ln w="9525">
            <a:noFill/>
            <a:miter lim="800000"/>
            <a:headEnd/>
            <a:tailEnd/>
          </a:ln>
        </p:spPr>
        <p:txBody>
          <a:bodyPr wrap="none">
            <a:spAutoFit/>
          </a:bodyPr>
          <a:lstStyle/>
          <a:p>
            <a:r>
              <a:rPr lang="en-US" dirty="0">
                <a:latin typeface="Calibri" pitchFamily="34" charset="0"/>
              </a:rPr>
              <a:t>www.</a:t>
            </a:r>
            <a:r>
              <a:rPr lang="en-US" b="1" dirty="0">
                <a:latin typeface="Calibri" pitchFamily="34" charset="0"/>
              </a:rPr>
              <a:t>qprinstitute</a:t>
            </a:r>
            <a:r>
              <a:rPr lang="en-US" dirty="0">
                <a:latin typeface="Calibri" pitchFamily="34" charset="0"/>
              </a:rPr>
              <a:t>.com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P = Listen and Persuade</a:t>
            </a:r>
          </a:p>
        </p:txBody>
      </p:sp>
      <p:sp>
        <p:nvSpPr>
          <p:cNvPr id="44035" name="Rectangle 3" descr="Rectangle: Click to edit Master text styles&#10;Second level&#10;Third level&#10;Fourth level&#10;Fifth level"/>
          <p:cNvSpPr>
            <a:spLocks noGrp="1" noChangeArrowheads="1"/>
          </p:cNvSpPr>
          <p:nvPr>
            <p:ph idx="1"/>
          </p:nvPr>
        </p:nvSpPr>
        <p:spPr/>
        <p:txBody>
          <a:bodyPr/>
          <a:lstStyle/>
          <a:p>
            <a:pPr>
              <a:spcBef>
                <a:spcPts val="0"/>
              </a:spcBef>
              <a:spcAft>
                <a:spcPts val="1000"/>
              </a:spcAft>
            </a:pPr>
            <a:r>
              <a:rPr lang="en-US" sz="2400" dirty="0"/>
              <a:t>Listen to friends who share upsetting thoughts or display troubling, harmful, or dangerous behavior, and encourage them to seek help from their residential advisor, counselor, instructor, health and wellness center, or other trusted center staff member.</a:t>
            </a:r>
          </a:p>
          <a:p>
            <a:pPr>
              <a:spcBef>
                <a:spcPts val="0"/>
              </a:spcBef>
              <a:spcAft>
                <a:spcPts val="1000"/>
              </a:spcAft>
            </a:pPr>
            <a:r>
              <a:rPr lang="en-US" sz="2400" dirty="0"/>
              <a:t>“Will you go with me to talk with your counselor?”</a:t>
            </a:r>
          </a:p>
          <a:p>
            <a:pPr>
              <a:spcBef>
                <a:spcPts val="0"/>
              </a:spcBef>
              <a:spcAft>
                <a:spcPts val="1000"/>
              </a:spcAft>
            </a:pPr>
            <a:r>
              <a:rPr lang="en-US" sz="2400" dirty="0"/>
              <a:t>“Would you like me to tell your counselor that you would like to talk to him or her?”</a:t>
            </a:r>
          </a:p>
          <a:p>
            <a:pPr>
              <a:spcAft>
                <a:spcPts val="1000"/>
              </a:spcAft>
            </a:pPr>
            <a:r>
              <a:rPr lang="en-US" sz="2400" dirty="0"/>
              <a:t>“I want to take you to the Health and Wellness Center to get more help.  Will you go with me?”</a:t>
            </a:r>
          </a:p>
          <a:p>
            <a:endParaRPr lang="en-US" sz="2400" dirty="0"/>
          </a:p>
          <a:p>
            <a:endParaRPr lang="en-US" sz="2400" dirty="0"/>
          </a:p>
        </p:txBody>
      </p:sp>
      <p:sp>
        <p:nvSpPr>
          <p:cNvPr id="27654" name="Rectangle 5"/>
          <p:cNvSpPr>
            <a:spLocks noChangeArrowheads="1"/>
          </p:cNvSpPr>
          <p:nvPr/>
        </p:nvSpPr>
        <p:spPr bwMode="auto">
          <a:xfrm>
            <a:off x="5757862" y="6107112"/>
            <a:ext cx="2403475" cy="369888"/>
          </a:xfrm>
          <a:prstGeom prst="rect">
            <a:avLst/>
          </a:prstGeom>
          <a:noFill/>
          <a:ln w="9525">
            <a:noFill/>
            <a:miter lim="800000"/>
            <a:headEnd/>
            <a:tailEnd/>
          </a:ln>
        </p:spPr>
        <p:txBody>
          <a:bodyPr wrap="none">
            <a:spAutoFit/>
          </a:bodyPr>
          <a:lstStyle/>
          <a:p>
            <a:r>
              <a:rPr lang="en-US" dirty="0">
                <a:latin typeface="Calibri" pitchFamily="34" charset="0"/>
              </a:rPr>
              <a:t>www.</a:t>
            </a:r>
            <a:r>
              <a:rPr lang="en-US" b="1" dirty="0">
                <a:latin typeface="Calibri" pitchFamily="34" charset="0"/>
              </a:rPr>
              <a:t>qprinstitute</a:t>
            </a:r>
            <a:r>
              <a:rPr lang="en-US" dirty="0">
                <a:latin typeface="Calibri" pitchFamily="34" charset="0"/>
              </a:rPr>
              <a:t>.com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336800" y="381000"/>
            <a:ext cx="9245600" cy="1143000"/>
          </a:xfrm>
        </p:spPr>
        <p:txBody>
          <a:bodyPr/>
          <a:lstStyle/>
          <a:p>
            <a:r>
              <a:rPr lang="en-US" dirty="0"/>
              <a:t>R = Refer</a:t>
            </a:r>
          </a:p>
        </p:txBody>
      </p:sp>
      <p:sp>
        <p:nvSpPr>
          <p:cNvPr id="44035" name="Rectangle 3" descr="Rectangle: Click to edit Master text styles&#10;Second level&#10;Third level&#10;Fourth level&#10;Fifth level"/>
          <p:cNvSpPr>
            <a:spLocks noGrp="1" noChangeArrowheads="1"/>
          </p:cNvSpPr>
          <p:nvPr>
            <p:ph idx="1"/>
          </p:nvPr>
        </p:nvSpPr>
        <p:spPr>
          <a:xfrm>
            <a:off x="2514600" y="1600200"/>
            <a:ext cx="8839200" cy="4038600"/>
          </a:xfrm>
        </p:spPr>
        <p:txBody>
          <a:bodyPr/>
          <a:lstStyle/>
          <a:p>
            <a:pPr marL="0" indent="0">
              <a:spcBef>
                <a:spcPts val="0"/>
              </a:spcBef>
              <a:spcAft>
                <a:spcPts val="600"/>
              </a:spcAft>
              <a:buNone/>
            </a:pPr>
            <a:r>
              <a:rPr lang="en-US" sz="2400" dirty="0"/>
              <a:t>Make sure the person gets help or you let someone know that they need help. </a:t>
            </a:r>
          </a:p>
          <a:p>
            <a:pPr marL="520700" lvl="1" indent="-280988">
              <a:spcBef>
                <a:spcPts val="0"/>
              </a:spcBef>
              <a:spcAft>
                <a:spcPts val="1000"/>
              </a:spcAft>
              <a:buFont typeface="Arial" panose="020B0604020202020204" pitchFamily="34" charset="0"/>
              <a:buChar char="•"/>
            </a:pPr>
            <a:r>
              <a:rPr lang="en-US" sz="2200" dirty="0"/>
              <a:t>Counselor</a:t>
            </a:r>
          </a:p>
          <a:p>
            <a:pPr marL="520700" lvl="1" indent="-280988">
              <a:spcBef>
                <a:spcPts val="0"/>
              </a:spcBef>
              <a:spcAft>
                <a:spcPts val="1000"/>
              </a:spcAft>
              <a:buFont typeface="Arial" panose="020B0604020202020204" pitchFamily="34" charset="0"/>
              <a:buChar char="•"/>
            </a:pPr>
            <a:r>
              <a:rPr lang="en-US" sz="2200" dirty="0"/>
              <a:t>Health and Wellness Center</a:t>
            </a:r>
          </a:p>
          <a:p>
            <a:pPr marL="520700" lvl="1" indent="-280988">
              <a:spcBef>
                <a:spcPts val="0"/>
              </a:spcBef>
              <a:spcAft>
                <a:spcPts val="1000"/>
              </a:spcAft>
              <a:buFont typeface="Arial" panose="020B0604020202020204" pitchFamily="34" charset="0"/>
              <a:buChar char="•"/>
            </a:pPr>
            <a:r>
              <a:rPr lang="en-US" sz="2200" dirty="0"/>
              <a:t>Center security</a:t>
            </a:r>
          </a:p>
          <a:p>
            <a:pPr marL="520700" lvl="1" indent="-280988">
              <a:spcBef>
                <a:spcPts val="0"/>
              </a:spcBef>
              <a:spcAft>
                <a:spcPts val="1000"/>
              </a:spcAft>
              <a:buFont typeface="Arial" panose="020B0604020202020204" pitchFamily="34" charset="0"/>
              <a:buChar char="•"/>
            </a:pPr>
            <a:r>
              <a:rPr lang="en-US" sz="2200" dirty="0"/>
              <a:t>Any staff member you feel comfortable with</a:t>
            </a:r>
          </a:p>
          <a:p>
            <a:pPr marL="520700" lvl="1" indent="-280988">
              <a:spcBef>
                <a:spcPts val="0"/>
              </a:spcBef>
              <a:spcAft>
                <a:spcPts val="1000"/>
              </a:spcAft>
              <a:buFont typeface="Arial" panose="020B0604020202020204" pitchFamily="34" charset="0"/>
              <a:buChar char="•"/>
            </a:pPr>
            <a:r>
              <a:rPr lang="en-US" sz="2200" dirty="0"/>
              <a:t>If you’re off center, go to the nearest emergency room or call 911.</a:t>
            </a:r>
          </a:p>
          <a:p>
            <a:pPr marL="520700" lvl="1" indent="-280988">
              <a:spcBef>
                <a:spcPts val="0"/>
              </a:spcBef>
              <a:spcAft>
                <a:spcPts val="1000"/>
              </a:spcAft>
              <a:buFont typeface="Arial" panose="020B0604020202020204" pitchFamily="34" charset="0"/>
              <a:buChar char="•"/>
            </a:pPr>
            <a:r>
              <a:rPr lang="en-US" sz="2200" dirty="0"/>
              <a:t>Call the JC Safety Hotline </a:t>
            </a:r>
            <a:r>
              <a:rPr lang="en-US" sz="2200" b="1" dirty="0">
                <a:solidFill>
                  <a:srgbClr val="00A1DE"/>
                </a:solidFill>
              </a:rPr>
              <a:t>1-844-JC1-SAFE</a:t>
            </a:r>
            <a:r>
              <a:rPr lang="en-US" sz="2200" dirty="0"/>
              <a:t>.</a:t>
            </a:r>
          </a:p>
          <a:p>
            <a:pPr marL="520700" lvl="1" indent="-280988">
              <a:spcBef>
                <a:spcPts val="0"/>
              </a:spcBef>
              <a:spcAft>
                <a:spcPts val="1000"/>
              </a:spcAft>
              <a:buFont typeface="Arial" panose="020B0604020202020204" pitchFamily="34" charset="0"/>
              <a:buChar char="•"/>
            </a:pPr>
            <a:r>
              <a:rPr lang="en-US" sz="2200" dirty="0"/>
              <a:t>Call a crisis lifeline: </a:t>
            </a:r>
            <a:r>
              <a:rPr lang="en-US" sz="2200" b="1" dirty="0">
                <a:solidFill>
                  <a:srgbClr val="00A1DE"/>
                </a:solidFill>
              </a:rPr>
              <a:t>1-800-273-TALK.</a:t>
            </a:r>
          </a:p>
          <a:p>
            <a:pPr>
              <a:spcBef>
                <a:spcPts val="1000"/>
              </a:spcBef>
              <a:spcAft>
                <a:spcPts val="1000"/>
              </a:spcAft>
              <a:buClr>
                <a:schemeClr val="tx1"/>
              </a:buClr>
            </a:pPr>
            <a:r>
              <a:rPr lang="en-US" sz="2400" b="1" dirty="0">
                <a:solidFill>
                  <a:srgbClr val="FF0000"/>
                </a:solidFill>
              </a:rPr>
              <a:t>DON’T WAIT!</a:t>
            </a:r>
          </a:p>
        </p:txBody>
      </p:sp>
      <p:sp>
        <p:nvSpPr>
          <p:cNvPr id="28678" name="Rectangle 5"/>
          <p:cNvSpPr>
            <a:spLocks noChangeArrowheads="1"/>
          </p:cNvSpPr>
          <p:nvPr/>
        </p:nvSpPr>
        <p:spPr bwMode="auto">
          <a:xfrm>
            <a:off x="6248400" y="6107112"/>
            <a:ext cx="2403475" cy="369888"/>
          </a:xfrm>
          <a:prstGeom prst="rect">
            <a:avLst/>
          </a:prstGeom>
          <a:noFill/>
          <a:ln w="9525">
            <a:noFill/>
            <a:miter lim="800000"/>
            <a:headEnd/>
            <a:tailEnd/>
          </a:ln>
        </p:spPr>
        <p:txBody>
          <a:bodyPr wrap="none">
            <a:spAutoFit/>
          </a:bodyPr>
          <a:lstStyle/>
          <a:p>
            <a:r>
              <a:rPr lang="en-US" dirty="0">
                <a:latin typeface="Calibri" pitchFamily="34" charset="0"/>
              </a:rPr>
              <a:t>www.</a:t>
            </a:r>
            <a:r>
              <a:rPr lang="en-US" b="1" dirty="0">
                <a:latin typeface="Calibri" pitchFamily="34" charset="0"/>
              </a:rPr>
              <a:t>qprinstitute</a:t>
            </a:r>
            <a:r>
              <a:rPr lang="en-US" dirty="0">
                <a:latin typeface="Calibri" pitchFamily="34" charset="0"/>
              </a:rPr>
              <a:t>.com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95600" y="494656"/>
            <a:ext cx="8077200" cy="1143000"/>
          </a:xfrm>
        </p:spPr>
        <p:txBody>
          <a:bodyPr/>
          <a:lstStyle/>
          <a:p>
            <a:r>
              <a:rPr lang="en-US" sz="3800" dirty="0"/>
              <a:t>Person Doesn’t Agree to Get Help</a:t>
            </a:r>
          </a:p>
        </p:txBody>
      </p:sp>
      <p:sp>
        <p:nvSpPr>
          <p:cNvPr id="3" name="Content Placeholder 2"/>
          <p:cNvSpPr>
            <a:spLocks noGrp="1"/>
          </p:cNvSpPr>
          <p:nvPr>
            <p:ph idx="1"/>
          </p:nvPr>
        </p:nvSpPr>
        <p:spPr>
          <a:xfrm>
            <a:off x="2590800" y="1752600"/>
            <a:ext cx="8915400" cy="4038600"/>
          </a:xfrm>
        </p:spPr>
        <p:txBody>
          <a:bodyPr/>
          <a:lstStyle/>
          <a:p>
            <a:pPr marL="0" indent="0">
              <a:buNone/>
            </a:pPr>
            <a:r>
              <a:rPr lang="en-US" sz="2800" dirty="0"/>
              <a:t>If you are concerned someone is suicidal or may hurt someone else…</a:t>
            </a:r>
          </a:p>
          <a:p>
            <a:pPr lvl="1" indent="-503238">
              <a:spcBef>
                <a:spcPts val="1000"/>
              </a:spcBef>
              <a:spcAft>
                <a:spcPts val="600"/>
              </a:spcAft>
              <a:buFont typeface="Arial" panose="020B0604020202020204" pitchFamily="34" charset="0"/>
              <a:buChar char="•"/>
            </a:pPr>
            <a:r>
              <a:rPr lang="en-US" sz="2600" dirty="0"/>
              <a:t>Don’t worry about breaking trust or being disloyal.</a:t>
            </a:r>
          </a:p>
          <a:p>
            <a:pPr lvl="1" indent="-503238">
              <a:spcBef>
                <a:spcPts val="1000"/>
              </a:spcBef>
              <a:spcAft>
                <a:spcPts val="600"/>
              </a:spcAft>
              <a:buFont typeface="Arial" panose="020B0604020202020204" pitchFamily="34" charset="0"/>
              <a:buChar char="•"/>
            </a:pPr>
            <a:r>
              <a:rPr lang="en-US" sz="2600" dirty="0"/>
              <a:t>Don’t worry that you may not have “enough” information to call for help.</a:t>
            </a:r>
          </a:p>
          <a:p>
            <a:pPr lvl="1" indent="-503238">
              <a:spcBef>
                <a:spcPts val="1000"/>
              </a:spcBef>
              <a:spcAft>
                <a:spcPts val="600"/>
              </a:spcAft>
              <a:buFont typeface="Arial" panose="020B0604020202020204" pitchFamily="34" charset="0"/>
              <a:buChar char="•"/>
            </a:pPr>
            <a:r>
              <a:rPr lang="en-US" sz="2600" dirty="0"/>
              <a:t>This is not “snitching.”</a:t>
            </a:r>
          </a:p>
          <a:p>
            <a:pPr lvl="1" indent="-503238">
              <a:spcBef>
                <a:spcPts val="1000"/>
              </a:spcBef>
              <a:spcAft>
                <a:spcPts val="600"/>
              </a:spcAft>
              <a:buClr>
                <a:schemeClr val="tx1"/>
              </a:buClr>
              <a:buFont typeface="Arial" panose="020B0604020202020204" pitchFamily="34" charset="0"/>
              <a:buChar char="•"/>
            </a:pPr>
            <a:r>
              <a:rPr lang="en-US" sz="2600" b="1" dirty="0">
                <a:solidFill>
                  <a:srgbClr val="FF0000"/>
                </a:solidFill>
              </a:rPr>
              <a:t>GET HELP!</a:t>
            </a:r>
          </a:p>
        </p:txBody>
      </p:sp>
      <p:sp>
        <p:nvSpPr>
          <p:cNvPr id="4" name="Slide Number Placeholder 3"/>
          <p:cNvSpPr>
            <a:spLocks noGrp="1"/>
          </p:cNvSpPr>
          <p:nvPr>
            <p:ph type="sldNum" sz="quarter" idx="12"/>
          </p:nvPr>
        </p:nvSpPr>
        <p:spPr/>
        <p:txBody>
          <a:bodyPr/>
          <a:lstStyle/>
          <a:p>
            <a:fld id="{97096C8D-8897-4BA8-B842-45FC0DDE02CC}" type="slidenum">
              <a:rPr lang="en-US" smtClean="0"/>
              <a:pPr/>
              <a:t>28</a:t>
            </a:fld>
            <a:endParaRPr lang="en-US" dirty="0"/>
          </a:p>
        </p:txBody>
      </p:sp>
      <p:sp>
        <p:nvSpPr>
          <p:cNvPr id="2" name="TextBox 1">
            <a:extLst>
              <a:ext uri="{FF2B5EF4-FFF2-40B4-BE49-F238E27FC236}">
                <a16:creationId xmlns:a16="http://schemas.microsoft.com/office/drawing/2014/main" id="{CE27C951-FED9-A9D8-B798-7BA418966C0B}"/>
              </a:ext>
            </a:extLst>
          </p:cNvPr>
          <p:cNvSpPr txBox="1"/>
          <p:nvPr/>
        </p:nvSpPr>
        <p:spPr>
          <a:xfrm>
            <a:off x="3962400" y="5867400"/>
            <a:ext cx="6324600" cy="492443"/>
          </a:xfrm>
          <a:prstGeom prst="rect">
            <a:avLst/>
          </a:prstGeom>
          <a:solidFill>
            <a:srgbClr val="C4DF57">
              <a:alpha val="60000"/>
            </a:srgbClr>
          </a:solidFill>
          <a:ln w="19050">
            <a:solidFill>
              <a:srgbClr val="00A1DE"/>
            </a:solidFill>
          </a:ln>
        </p:spPr>
        <p:txBody>
          <a:bodyPr wrap="square" rtlCol="0">
            <a:spAutoFit/>
          </a:bodyPr>
          <a:lstStyle/>
          <a:p>
            <a:pPr algn="ctr"/>
            <a:r>
              <a:rPr lang="en-US" sz="2600" b="1" dirty="0">
                <a:solidFill>
                  <a:srgbClr val="9B3DC2"/>
                </a:solidFill>
              </a:rPr>
              <a:t>You may save someone’s life.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B4A14EC-ACC1-6F6A-B857-C39CB4793E5B}"/>
              </a:ext>
            </a:extLst>
          </p:cNvPr>
          <p:cNvSpPr>
            <a:spLocks noGrp="1"/>
          </p:cNvSpPr>
          <p:nvPr>
            <p:ph idx="1"/>
          </p:nvPr>
        </p:nvSpPr>
        <p:spPr>
          <a:xfrm>
            <a:off x="3468029" y="5486400"/>
            <a:ext cx="7047571" cy="609600"/>
          </a:xfrm>
        </p:spPr>
        <p:txBody>
          <a:bodyPr/>
          <a:lstStyle/>
          <a:p>
            <a:pPr marL="239712" lvl="1" indent="0">
              <a:spcBef>
                <a:spcPts val="1000"/>
              </a:spcBef>
              <a:spcAft>
                <a:spcPts val="600"/>
              </a:spcAft>
              <a:buClr>
                <a:schemeClr val="tx1"/>
              </a:buClr>
              <a:buNone/>
            </a:pPr>
            <a:r>
              <a:rPr lang="en-US" sz="2600" b="1" dirty="0">
                <a:solidFill>
                  <a:srgbClr val="FF0000"/>
                </a:solidFill>
              </a:rPr>
              <a:t>Free, confidential mental health support.</a:t>
            </a:r>
          </a:p>
        </p:txBody>
      </p:sp>
      <p:pic>
        <p:nvPicPr>
          <p:cNvPr id="1032" name="Picture 8">
            <a:extLst>
              <a:ext uri="{FF2B5EF4-FFF2-40B4-BE49-F238E27FC236}">
                <a16:creationId xmlns:a16="http://schemas.microsoft.com/office/drawing/2014/main" id="{8B186131-C375-6ECB-C8A2-729F8AA55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478" y="1079431"/>
            <a:ext cx="7541322" cy="422137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7EA6A9EC-1D84-F119-A0E1-F1F513CF4CC1}"/>
              </a:ext>
            </a:extLst>
          </p:cNvPr>
          <p:cNvSpPr txBox="1">
            <a:spLocks/>
          </p:cNvSpPr>
          <p:nvPr/>
        </p:nvSpPr>
        <p:spPr bwMode="auto">
          <a:xfrm>
            <a:off x="9601200" y="1557196"/>
            <a:ext cx="1981200" cy="33058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1113" lvl="1" indent="0" algn="ctr">
              <a:spcBef>
                <a:spcPts val="1000"/>
              </a:spcBef>
              <a:spcAft>
                <a:spcPts val="600"/>
              </a:spcAft>
              <a:buClr>
                <a:schemeClr val="tx1"/>
              </a:buClr>
              <a:buFontTx/>
              <a:buNone/>
            </a:pPr>
            <a:r>
              <a:rPr lang="en-US" sz="4000" b="1" kern="0" dirty="0">
                <a:solidFill>
                  <a:srgbClr val="B248DC"/>
                </a:solidFill>
              </a:rPr>
              <a:t>24/7</a:t>
            </a:r>
          </a:p>
          <a:p>
            <a:pPr marL="11113" lvl="1" indent="0" algn="ctr">
              <a:spcBef>
                <a:spcPts val="1000"/>
              </a:spcBef>
              <a:spcAft>
                <a:spcPts val="600"/>
              </a:spcAft>
              <a:buClr>
                <a:schemeClr val="tx1"/>
              </a:buClr>
              <a:buFontTx/>
              <a:buNone/>
            </a:pPr>
            <a:r>
              <a:rPr lang="en-US" sz="4000" b="1" kern="0" dirty="0">
                <a:solidFill>
                  <a:srgbClr val="B248DC"/>
                </a:solidFill>
              </a:rPr>
              <a:t>CALL</a:t>
            </a:r>
          </a:p>
          <a:p>
            <a:pPr marL="11113" lvl="1" indent="0" algn="ctr">
              <a:spcBef>
                <a:spcPts val="1000"/>
              </a:spcBef>
              <a:spcAft>
                <a:spcPts val="600"/>
              </a:spcAft>
              <a:buClr>
                <a:schemeClr val="tx1"/>
              </a:buClr>
              <a:buFontTx/>
              <a:buNone/>
            </a:pPr>
            <a:r>
              <a:rPr lang="en-US" sz="4000" b="1" kern="0" dirty="0">
                <a:solidFill>
                  <a:srgbClr val="B248DC"/>
                </a:solidFill>
              </a:rPr>
              <a:t>TEXT</a:t>
            </a:r>
          </a:p>
          <a:p>
            <a:pPr marL="11113" lvl="1" indent="0" algn="ctr">
              <a:spcBef>
                <a:spcPts val="1000"/>
              </a:spcBef>
              <a:spcAft>
                <a:spcPts val="600"/>
              </a:spcAft>
              <a:buClr>
                <a:schemeClr val="tx1"/>
              </a:buClr>
              <a:buFontTx/>
              <a:buNone/>
            </a:pPr>
            <a:r>
              <a:rPr lang="en-US" sz="4000" b="1" kern="0" dirty="0">
                <a:solidFill>
                  <a:srgbClr val="B248DC"/>
                </a:solidFill>
              </a:rPr>
              <a:t>CHAT </a:t>
            </a:r>
          </a:p>
        </p:txBody>
      </p:sp>
    </p:spTree>
    <p:extLst>
      <p:ext uri="{BB962C8B-B14F-4D97-AF65-F5344CB8AC3E}">
        <p14:creationId xmlns:p14="http://schemas.microsoft.com/office/powerpoint/2010/main" val="178552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cap="none" dirty="0"/>
              <a:t>Mental Health and Wellness Program and Services</a:t>
            </a:r>
          </a:p>
        </p:txBody>
      </p:sp>
      <p:sp>
        <p:nvSpPr>
          <p:cNvPr id="3" name="Text Placeholder 2"/>
          <p:cNvSpPr>
            <a:spLocks noGrp="1"/>
          </p:cNvSpPr>
          <p:nvPr>
            <p:ph type="body" idx="1"/>
          </p:nvPr>
        </p:nvSpPr>
        <p:spPr/>
        <p:txBody>
          <a:bodyPr rtlCol="0">
            <a:normAutofit/>
          </a:bodyPr>
          <a:lstStyle/>
          <a:p>
            <a:pPr fontAlgn="auto">
              <a:spcAft>
                <a:spcPts val="0"/>
              </a:spcAft>
              <a:defRPr/>
            </a:pPr>
            <a:r>
              <a:rPr lang="en-US" dirty="0"/>
              <a:t>PART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2A0B-8CF1-494C-B187-1D5BF49DCA90}"/>
              </a:ext>
            </a:extLst>
          </p:cNvPr>
          <p:cNvSpPr>
            <a:spLocks noGrp="1"/>
          </p:cNvSpPr>
          <p:nvPr>
            <p:ph type="title"/>
          </p:nvPr>
        </p:nvSpPr>
        <p:spPr/>
        <p:txBody>
          <a:bodyPr/>
          <a:lstStyle/>
          <a:p>
            <a:r>
              <a:rPr lang="en-US" dirty="0"/>
              <a:t>Job Corps Safety Hotline</a:t>
            </a:r>
          </a:p>
        </p:txBody>
      </p:sp>
      <p:sp>
        <p:nvSpPr>
          <p:cNvPr id="8" name="Content Placeholder 7">
            <a:extLst>
              <a:ext uri="{FF2B5EF4-FFF2-40B4-BE49-F238E27FC236}">
                <a16:creationId xmlns:a16="http://schemas.microsoft.com/office/drawing/2014/main" id="{4B26EBDB-D8E0-0845-B4B0-5D4B442D171E}"/>
              </a:ext>
            </a:extLst>
          </p:cNvPr>
          <p:cNvSpPr>
            <a:spLocks noGrp="1"/>
          </p:cNvSpPr>
          <p:nvPr>
            <p:ph idx="1"/>
          </p:nvPr>
        </p:nvSpPr>
        <p:spPr>
          <a:xfrm>
            <a:off x="2845941" y="2143874"/>
            <a:ext cx="7806648" cy="3962400"/>
          </a:xfrm>
        </p:spPr>
        <p:txBody>
          <a:bodyPr/>
          <a:lstStyle/>
          <a:p>
            <a:pPr>
              <a:spcBef>
                <a:spcPts val="0"/>
              </a:spcBef>
              <a:spcAft>
                <a:spcPts val="400"/>
              </a:spcAft>
              <a:buClr>
                <a:schemeClr val="tx1"/>
              </a:buClr>
            </a:pPr>
            <a:r>
              <a:rPr lang="en-US" sz="2800" b="1" dirty="0">
                <a:solidFill>
                  <a:srgbClr val="00A1DE"/>
                </a:solidFill>
              </a:rPr>
              <a:t>National, toll-free hotline </a:t>
            </a:r>
            <a:r>
              <a:rPr lang="en-US" sz="2800" dirty="0"/>
              <a:t>for:</a:t>
            </a:r>
          </a:p>
          <a:p>
            <a:pPr lvl="1">
              <a:spcBef>
                <a:spcPts val="1000"/>
              </a:spcBef>
              <a:spcAft>
                <a:spcPts val="200"/>
              </a:spcAft>
            </a:pPr>
            <a:r>
              <a:rPr lang="en-US" sz="2600" dirty="0"/>
              <a:t>JC students and staff</a:t>
            </a:r>
          </a:p>
          <a:p>
            <a:pPr lvl="1">
              <a:spcBef>
                <a:spcPts val="1000"/>
              </a:spcBef>
              <a:spcAft>
                <a:spcPts val="200"/>
              </a:spcAft>
            </a:pPr>
            <a:r>
              <a:rPr lang="en-US" sz="2600" dirty="0"/>
              <a:t>Urgency-based counseling with multilingual counselors &amp; social workers</a:t>
            </a:r>
          </a:p>
          <a:p>
            <a:pPr lvl="1">
              <a:spcBef>
                <a:spcPts val="1000"/>
              </a:spcBef>
              <a:spcAft>
                <a:spcPts val="200"/>
              </a:spcAft>
            </a:pPr>
            <a:r>
              <a:rPr lang="en-US" sz="2600" dirty="0"/>
              <a:t>Problem-solving for safety and security concerns</a:t>
            </a:r>
          </a:p>
          <a:p>
            <a:pPr lvl="1">
              <a:spcBef>
                <a:spcPts val="1000"/>
              </a:spcBef>
            </a:pPr>
            <a:r>
              <a:rPr lang="en-US" sz="2600" dirty="0"/>
              <a:t>Available 24-7 </a:t>
            </a:r>
          </a:p>
          <a:p>
            <a:pPr marL="0" indent="0">
              <a:buNone/>
            </a:pPr>
            <a:endParaRPr lang="en-US" dirty="0"/>
          </a:p>
        </p:txBody>
      </p:sp>
      <p:sp>
        <p:nvSpPr>
          <p:cNvPr id="5" name="TextBox 4">
            <a:extLst>
              <a:ext uri="{FF2B5EF4-FFF2-40B4-BE49-F238E27FC236}">
                <a16:creationId xmlns:a16="http://schemas.microsoft.com/office/drawing/2014/main" id="{71DD11B3-7B3E-A843-2FC9-10843C4781FF}"/>
              </a:ext>
            </a:extLst>
          </p:cNvPr>
          <p:cNvSpPr txBox="1"/>
          <p:nvPr/>
        </p:nvSpPr>
        <p:spPr>
          <a:xfrm>
            <a:off x="3657600" y="5947155"/>
            <a:ext cx="6324600" cy="584775"/>
          </a:xfrm>
          <a:prstGeom prst="rect">
            <a:avLst/>
          </a:prstGeom>
          <a:solidFill>
            <a:schemeClr val="bg1">
              <a:alpha val="50857"/>
            </a:schemeClr>
          </a:solidFill>
          <a:ln w="25400">
            <a:solidFill>
              <a:schemeClr val="bg1"/>
            </a:solidFill>
          </a:ln>
        </p:spPr>
        <p:txBody>
          <a:bodyPr wrap="square">
            <a:spAutoFit/>
          </a:bodyPr>
          <a:lstStyle/>
          <a:p>
            <a:pPr algn="ctr" fontAlgn="base">
              <a:spcBef>
                <a:spcPct val="0"/>
              </a:spcBef>
              <a:spcAft>
                <a:spcPct val="0"/>
              </a:spcAft>
            </a:pPr>
            <a:r>
              <a:rPr lang="en-US" sz="3200" b="1" dirty="0">
                <a:solidFill>
                  <a:srgbClr val="FF0000"/>
                </a:solidFill>
                <a:latin typeface="Arial" pitchFamily="34" charset="0"/>
                <a:cs typeface="Arial" pitchFamily="34" charset="0"/>
              </a:rPr>
              <a:t>1-844-JC1-SAFE</a:t>
            </a:r>
            <a:endParaRPr lang="en-US" sz="3200" dirty="0">
              <a:solidFill>
                <a:srgbClr val="000000"/>
              </a:solidFill>
              <a:latin typeface="Arial" pitchFamily="34" charset="0"/>
              <a:cs typeface="Arial" pitchFamily="34" charset="0"/>
            </a:endParaRPr>
          </a:p>
        </p:txBody>
      </p:sp>
      <p:sp>
        <p:nvSpPr>
          <p:cNvPr id="9" name="TextBox 8">
            <a:extLst>
              <a:ext uri="{FF2B5EF4-FFF2-40B4-BE49-F238E27FC236}">
                <a16:creationId xmlns:a16="http://schemas.microsoft.com/office/drawing/2014/main" id="{88E4A3D5-73ED-2156-1172-51B61B9DFA40}"/>
              </a:ext>
            </a:extLst>
          </p:cNvPr>
          <p:cNvSpPr txBox="1"/>
          <p:nvPr/>
        </p:nvSpPr>
        <p:spPr>
          <a:xfrm>
            <a:off x="2845941" y="1524000"/>
            <a:ext cx="7941923" cy="523220"/>
          </a:xfrm>
          <a:prstGeom prst="rect">
            <a:avLst/>
          </a:prstGeom>
          <a:solidFill>
            <a:srgbClr val="9B3DC2">
              <a:alpha val="38039"/>
            </a:srgbClr>
          </a:solidFill>
          <a:ln w="19050">
            <a:solidFill>
              <a:srgbClr val="FF0000"/>
            </a:solidFill>
          </a:ln>
        </p:spPr>
        <p:txBody>
          <a:bodyPr wrap="square">
            <a:spAutoFit/>
          </a:bodyPr>
          <a:lstStyle/>
          <a:p>
            <a:pPr algn="ctr" fontAlgn="base">
              <a:spcAft>
                <a:spcPts val="1400"/>
              </a:spcAft>
              <a:buClr>
                <a:srgbClr val="000000"/>
              </a:buClr>
            </a:pPr>
            <a:r>
              <a:rPr lang="en-US" sz="2800" b="1" i="1" dirty="0">
                <a:solidFill>
                  <a:srgbClr val="000000"/>
                </a:solidFill>
                <a:latin typeface="Arial" pitchFamily="34" charset="0"/>
                <a:cs typeface="Arial" pitchFamily="34" charset="0"/>
              </a:rPr>
              <a:t>WHAT IS IT?</a:t>
            </a:r>
          </a:p>
        </p:txBody>
      </p:sp>
      <p:sp>
        <p:nvSpPr>
          <p:cNvPr id="3" name="Oval 2">
            <a:extLst>
              <a:ext uri="{FF2B5EF4-FFF2-40B4-BE49-F238E27FC236}">
                <a16:creationId xmlns:a16="http://schemas.microsoft.com/office/drawing/2014/main" id="{1066E968-9141-87CC-4BC3-7C6D6A1AB8B8}"/>
              </a:ext>
            </a:extLst>
          </p:cNvPr>
          <p:cNvSpPr/>
          <p:nvPr/>
        </p:nvSpPr>
        <p:spPr>
          <a:xfrm>
            <a:off x="4521896" y="5761973"/>
            <a:ext cx="4747365" cy="92692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45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84F0-1E27-314C-83A7-D7F6004C5F0E}"/>
              </a:ext>
            </a:extLst>
          </p:cNvPr>
          <p:cNvSpPr>
            <a:spLocks noGrp="1"/>
          </p:cNvSpPr>
          <p:nvPr>
            <p:ph type="title"/>
          </p:nvPr>
        </p:nvSpPr>
        <p:spPr/>
        <p:txBody>
          <a:bodyPr/>
          <a:lstStyle/>
          <a:p>
            <a:r>
              <a:rPr lang="en-US" dirty="0"/>
              <a:t>JC1 Safe App</a:t>
            </a:r>
          </a:p>
        </p:txBody>
      </p:sp>
      <p:pic>
        <p:nvPicPr>
          <p:cNvPr id="4" name="Picture 3">
            <a:extLst>
              <a:ext uri="{FF2B5EF4-FFF2-40B4-BE49-F238E27FC236}">
                <a16:creationId xmlns:a16="http://schemas.microsoft.com/office/drawing/2014/main" id="{0547C7FF-5CB5-E343-9FCA-679160EDF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736986"/>
            <a:ext cx="2857500" cy="4511415"/>
          </a:xfrm>
          <a:prstGeom prst="rect">
            <a:avLst/>
          </a:prstGeom>
          <a:ln w="25400">
            <a:solidFill>
              <a:schemeClr val="tx1"/>
            </a:solidFill>
          </a:ln>
        </p:spPr>
      </p:pic>
      <p:sp>
        <p:nvSpPr>
          <p:cNvPr id="5" name="TextBox 4">
            <a:extLst>
              <a:ext uri="{FF2B5EF4-FFF2-40B4-BE49-F238E27FC236}">
                <a16:creationId xmlns:a16="http://schemas.microsoft.com/office/drawing/2014/main" id="{6EECAFA7-C066-D65E-54EB-57225D9D45C3}"/>
              </a:ext>
            </a:extLst>
          </p:cNvPr>
          <p:cNvSpPr txBox="1"/>
          <p:nvPr/>
        </p:nvSpPr>
        <p:spPr>
          <a:xfrm>
            <a:off x="6770473" y="1736986"/>
            <a:ext cx="2862072" cy="4511415"/>
          </a:xfrm>
          <a:prstGeom prst="rect">
            <a:avLst/>
          </a:prstGeom>
          <a:solidFill>
            <a:srgbClr val="C4DF57">
              <a:alpha val="50857"/>
            </a:srgbClr>
          </a:solidFill>
          <a:ln w="25400">
            <a:solidFill>
              <a:srgbClr val="3178F0"/>
            </a:solidFill>
          </a:ln>
        </p:spPr>
        <p:txBody>
          <a:bodyPr wrap="square" tIns="182880" bIns="182880" anchor="ctr">
            <a:noAutofit/>
          </a:bodyPr>
          <a:lstStyle/>
          <a:p>
            <a:pPr algn="ctr" fontAlgn="base">
              <a:spcBef>
                <a:spcPct val="0"/>
              </a:spcBef>
              <a:spcAft>
                <a:spcPct val="0"/>
              </a:spcAft>
            </a:pPr>
            <a:r>
              <a:rPr lang="en-US" sz="2600" b="1" dirty="0">
                <a:solidFill>
                  <a:srgbClr val="00A1DE"/>
                </a:solidFill>
                <a:latin typeface="Arial" pitchFamily="34" charset="0"/>
                <a:cs typeface="Arial" pitchFamily="34" charset="0"/>
              </a:rPr>
              <a:t>Download</a:t>
            </a:r>
            <a:r>
              <a:rPr lang="en-US" sz="2600" b="1" dirty="0">
                <a:solidFill>
                  <a:srgbClr val="000000"/>
                </a:solidFill>
                <a:latin typeface="Arial" pitchFamily="34" charset="0"/>
                <a:cs typeface="Arial" pitchFamily="34" charset="0"/>
              </a:rPr>
              <a:t> the app now.</a:t>
            </a:r>
          </a:p>
          <a:p>
            <a:pPr algn="ctr" fontAlgn="base">
              <a:spcBef>
                <a:spcPct val="0"/>
              </a:spcBef>
              <a:spcAft>
                <a:spcPct val="0"/>
              </a:spcAft>
            </a:pPr>
            <a:endParaRPr lang="en-US" sz="2600" b="1" dirty="0">
              <a:solidFill>
                <a:srgbClr val="000000"/>
              </a:solidFill>
              <a:latin typeface="Arial" pitchFamily="34" charset="0"/>
              <a:cs typeface="Arial" pitchFamily="34" charset="0"/>
            </a:endParaRPr>
          </a:p>
          <a:p>
            <a:pPr algn="ctr" fontAlgn="base">
              <a:spcBef>
                <a:spcPct val="0"/>
              </a:spcBef>
              <a:spcAft>
                <a:spcPct val="0"/>
              </a:spcAft>
            </a:pPr>
            <a:r>
              <a:rPr lang="en-US" sz="2600" dirty="0">
                <a:solidFill>
                  <a:srgbClr val="000000"/>
                </a:solidFill>
                <a:latin typeface="Arial" pitchFamily="34" charset="0"/>
                <a:cs typeface="Arial" pitchFamily="34" charset="0"/>
              </a:rPr>
              <a:t>Add the Safety Hotline to your contacts:</a:t>
            </a:r>
          </a:p>
          <a:p>
            <a:pPr algn="ctr" fontAlgn="base">
              <a:spcBef>
                <a:spcPct val="0"/>
              </a:spcBef>
              <a:spcAft>
                <a:spcPct val="0"/>
              </a:spcAft>
            </a:pPr>
            <a:r>
              <a:rPr lang="en-US" sz="2600" b="1" dirty="0">
                <a:solidFill>
                  <a:srgbClr val="FF0000"/>
                </a:solidFill>
                <a:latin typeface="Arial" pitchFamily="34" charset="0"/>
                <a:cs typeface="Arial" pitchFamily="34" charset="0"/>
              </a:rPr>
              <a:t>1-844-521-7233</a:t>
            </a:r>
          </a:p>
          <a:p>
            <a:pPr algn="ctr" fontAlgn="base">
              <a:spcBef>
                <a:spcPct val="0"/>
              </a:spcBef>
              <a:spcAft>
                <a:spcPct val="0"/>
              </a:spcAft>
            </a:pPr>
            <a:endParaRPr lang="en-US" sz="2600" b="1" dirty="0">
              <a:solidFill>
                <a:srgbClr val="FF0000"/>
              </a:solidFill>
              <a:latin typeface="Arial" pitchFamily="34" charset="0"/>
              <a:cs typeface="Arial" pitchFamily="34" charset="0"/>
            </a:endParaRPr>
          </a:p>
          <a:p>
            <a:pPr algn="ctr" fontAlgn="base">
              <a:spcBef>
                <a:spcPct val="0"/>
              </a:spcBef>
              <a:spcAft>
                <a:spcPct val="0"/>
              </a:spcAft>
            </a:pPr>
            <a:r>
              <a:rPr lang="en-US" sz="2600" b="1" dirty="0">
                <a:solidFill>
                  <a:srgbClr val="9B3DC2"/>
                </a:solidFill>
                <a:latin typeface="Arial" pitchFamily="34" charset="0"/>
                <a:cs typeface="Arial" pitchFamily="34" charset="0"/>
              </a:rPr>
              <a:t>Take a pic </a:t>
            </a:r>
            <a:r>
              <a:rPr lang="en-US" sz="2600" b="1" dirty="0">
                <a:solidFill>
                  <a:srgbClr val="000000"/>
                </a:solidFill>
                <a:latin typeface="Arial" pitchFamily="34" charset="0"/>
                <a:cs typeface="Arial" pitchFamily="34" charset="0"/>
              </a:rPr>
              <a:t>of the wallet card.</a:t>
            </a:r>
          </a:p>
        </p:txBody>
      </p:sp>
    </p:spTree>
    <p:extLst>
      <p:ext uri="{BB962C8B-B14F-4D97-AF65-F5344CB8AC3E}">
        <p14:creationId xmlns:p14="http://schemas.microsoft.com/office/powerpoint/2010/main" val="355051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7CBC064-B116-7346-BAAD-20ECC8214DCC}"/>
              </a:ext>
            </a:extLst>
          </p:cNvPr>
          <p:cNvSpPr>
            <a:spLocks noGrp="1"/>
          </p:cNvSpPr>
          <p:nvPr>
            <p:ph type="title"/>
          </p:nvPr>
        </p:nvSpPr>
        <p:spPr>
          <a:xfrm>
            <a:off x="2764860" y="779379"/>
            <a:ext cx="8055541" cy="498598"/>
          </a:xfrm>
        </p:spPr>
        <p:txBody>
          <a:bodyPr/>
          <a:lstStyle/>
          <a:p>
            <a:r>
              <a:rPr lang="en-US" dirty="0"/>
              <a:t>Job Corps Safety Hotline</a:t>
            </a:r>
          </a:p>
        </p:txBody>
      </p:sp>
      <p:pic>
        <p:nvPicPr>
          <p:cNvPr id="11" name="Picture 10" descr="Table&#10;&#10;Description automatically generated with medium confidence">
            <a:extLst>
              <a:ext uri="{FF2B5EF4-FFF2-40B4-BE49-F238E27FC236}">
                <a16:creationId xmlns:a16="http://schemas.microsoft.com/office/drawing/2014/main" id="{E3DF617B-F94F-6549-A6FE-E3F5FFFF725C}"/>
              </a:ext>
            </a:extLst>
          </p:cNvPr>
          <p:cNvPicPr>
            <a:picLocks noChangeAspect="1"/>
          </p:cNvPicPr>
          <p:nvPr/>
        </p:nvPicPr>
        <p:blipFill rotWithShape="1">
          <a:blip r:embed="rId3"/>
          <a:srcRect l="1824"/>
          <a:stretch/>
        </p:blipFill>
        <p:spPr>
          <a:xfrm>
            <a:off x="7997576" y="2209801"/>
            <a:ext cx="2517649" cy="4431815"/>
          </a:xfrm>
          <a:prstGeom prst="rect">
            <a:avLst/>
          </a:prstGeom>
          <a:ln>
            <a:solidFill>
              <a:schemeClr val="tx1"/>
            </a:solidFill>
          </a:ln>
        </p:spPr>
      </p:pic>
      <p:sp>
        <p:nvSpPr>
          <p:cNvPr id="7" name="Content Placeholder 7">
            <a:extLst>
              <a:ext uri="{FF2B5EF4-FFF2-40B4-BE49-F238E27FC236}">
                <a16:creationId xmlns:a16="http://schemas.microsoft.com/office/drawing/2014/main" id="{FB8A3A50-39A4-9DB2-55BE-FD6120B29C63}"/>
              </a:ext>
            </a:extLst>
          </p:cNvPr>
          <p:cNvSpPr>
            <a:spLocks noGrp="1"/>
          </p:cNvSpPr>
          <p:nvPr>
            <p:ph idx="1"/>
          </p:nvPr>
        </p:nvSpPr>
        <p:spPr>
          <a:xfrm>
            <a:off x="2729200" y="2326947"/>
            <a:ext cx="5195600" cy="4314669"/>
          </a:xfrm>
        </p:spPr>
        <p:txBody>
          <a:bodyPr/>
          <a:lstStyle/>
          <a:p>
            <a:pPr>
              <a:spcAft>
                <a:spcPts val="1400"/>
              </a:spcAft>
            </a:pPr>
            <a:r>
              <a:rPr lang="en-US" sz="2600" dirty="0"/>
              <a:t>For yourself</a:t>
            </a:r>
          </a:p>
          <a:p>
            <a:pPr>
              <a:spcAft>
                <a:spcPts val="1400"/>
              </a:spcAft>
            </a:pPr>
            <a:r>
              <a:rPr lang="en-US" sz="2600" dirty="0"/>
              <a:t>For a friend or someone you know on center</a:t>
            </a:r>
          </a:p>
          <a:p>
            <a:pPr>
              <a:spcAft>
                <a:spcPts val="1400"/>
              </a:spcAft>
            </a:pPr>
            <a:r>
              <a:rPr lang="en-US" sz="2600" dirty="0"/>
              <a:t>Any issue or concerns related to emotional or physical safety on center</a:t>
            </a:r>
          </a:p>
        </p:txBody>
      </p:sp>
      <p:sp>
        <p:nvSpPr>
          <p:cNvPr id="9" name="TextBox 8">
            <a:extLst>
              <a:ext uri="{FF2B5EF4-FFF2-40B4-BE49-F238E27FC236}">
                <a16:creationId xmlns:a16="http://schemas.microsoft.com/office/drawing/2014/main" id="{567BCDE6-E29B-0FD3-7C4D-793E4A6FC99F}"/>
              </a:ext>
            </a:extLst>
          </p:cNvPr>
          <p:cNvSpPr txBox="1"/>
          <p:nvPr/>
        </p:nvSpPr>
        <p:spPr>
          <a:xfrm>
            <a:off x="2764860" y="1524000"/>
            <a:ext cx="7946136" cy="523220"/>
          </a:xfrm>
          <a:prstGeom prst="rect">
            <a:avLst/>
          </a:prstGeom>
          <a:solidFill>
            <a:srgbClr val="9B3DC2">
              <a:alpha val="39712"/>
            </a:srgbClr>
          </a:solidFill>
          <a:ln w="19050">
            <a:solidFill>
              <a:srgbClr val="FF0000"/>
            </a:solidFill>
          </a:ln>
        </p:spPr>
        <p:txBody>
          <a:bodyPr wrap="square">
            <a:spAutoFit/>
          </a:bodyPr>
          <a:lstStyle/>
          <a:p>
            <a:pPr algn="ctr" fontAlgn="base">
              <a:spcBef>
                <a:spcPct val="0"/>
              </a:spcBef>
            </a:pPr>
            <a:r>
              <a:rPr lang="en-US" sz="2800" b="1" i="1" dirty="0">
                <a:solidFill>
                  <a:srgbClr val="000000"/>
                </a:solidFill>
                <a:latin typeface="Arial" pitchFamily="34" charset="0"/>
                <a:cs typeface="Arial" pitchFamily="34" charset="0"/>
              </a:rPr>
              <a:t>WHAT DO I USE IT FOR?</a:t>
            </a:r>
          </a:p>
        </p:txBody>
      </p:sp>
      <p:sp>
        <p:nvSpPr>
          <p:cNvPr id="8" name="Right Arrow 7">
            <a:extLst>
              <a:ext uri="{FF2B5EF4-FFF2-40B4-BE49-F238E27FC236}">
                <a16:creationId xmlns:a16="http://schemas.microsoft.com/office/drawing/2014/main" id="{440E15FE-CC40-6A01-E60A-FCCAC3AEDE44}"/>
              </a:ext>
            </a:extLst>
          </p:cNvPr>
          <p:cNvSpPr/>
          <p:nvPr/>
        </p:nvSpPr>
        <p:spPr>
          <a:xfrm>
            <a:off x="3733800" y="5354598"/>
            <a:ext cx="3429000" cy="589002"/>
          </a:xfrm>
          <a:prstGeom prst="rightArrow">
            <a:avLst/>
          </a:prstGeom>
          <a:solidFill>
            <a:srgbClr val="00A5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Tree>
    <p:extLst>
      <p:ext uri="{BB962C8B-B14F-4D97-AF65-F5344CB8AC3E}">
        <p14:creationId xmlns:p14="http://schemas.microsoft.com/office/powerpoint/2010/main" val="1227058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2A0B-8CF1-494C-B187-1D5BF49DCA90}"/>
              </a:ext>
            </a:extLst>
          </p:cNvPr>
          <p:cNvSpPr>
            <a:spLocks noGrp="1"/>
          </p:cNvSpPr>
          <p:nvPr>
            <p:ph type="title"/>
          </p:nvPr>
        </p:nvSpPr>
        <p:spPr/>
        <p:txBody>
          <a:bodyPr/>
          <a:lstStyle/>
          <a:p>
            <a:r>
              <a:rPr lang="en-US" dirty="0"/>
              <a:t>Job Corps Safety Hotline</a:t>
            </a:r>
          </a:p>
        </p:txBody>
      </p:sp>
      <p:sp>
        <p:nvSpPr>
          <p:cNvPr id="8" name="Content Placeholder 7">
            <a:extLst>
              <a:ext uri="{FF2B5EF4-FFF2-40B4-BE49-F238E27FC236}">
                <a16:creationId xmlns:a16="http://schemas.microsoft.com/office/drawing/2014/main" id="{4B26EBDB-D8E0-0845-B4B0-5D4B442D171E}"/>
              </a:ext>
            </a:extLst>
          </p:cNvPr>
          <p:cNvSpPr>
            <a:spLocks noGrp="1"/>
          </p:cNvSpPr>
          <p:nvPr>
            <p:ph idx="1"/>
          </p:nvPr>
        </p:nvSpPr>
        <p:spPr>
          <a:xfrm>
            <a:off x="2888496" y="2350550"/>
            <a:ext cx="4876800" cy="4314669"/>
          </a:xfrm>
        </p:spPr>
        <p:txBody>
          <a:bodyPr/>
          <a:lstStyle/>
          <a:p>
            <a:pPr marL="233363" indent="-233363">
              <a:spcAft>
                <a:spcPts val="0"/>
              </a:spcAft>
            </a:pPr>
            <a:r>
              <a:rPr lang="en-US" sz="2400" dirty="0"/>
              <a:t>Call or Text: </a:t>
            </a:r>
            <a:r>
              <a:rPr lang="en-US" sz="2400" b="1" dirty="0">
                <a:solidFill>
                  <a:srgbClr val="FF0000"/>
                </a:solidFill>
              </a:rPr>
              <a:t>1-844-JC1-SAFE</a:t>
            </a:r>
          </a:p>
          <a:p>
            <a:pPr marL="2009775" lvl="1" indent="0">
              <a:spcAft>
                <a:spcPts val="1800"/>
              </a:spcAft>
              <a:buNone/>
            </a:pPr>
            <a:r>
              <a:rPr lang="en-US" sz="2400" b="1" spc="20" dirty="0">
                <a:solidFill>
                  <a:srgbClr val="FF0000"/>
                </a:solidFill>
              </a:rPr>
              <a:t>1-844-521-7233</a:t>
            </a:r>
          </a:p>
          <a:p>
            <a:pPr marL="233363" indent="-222250">
              <a:spcBef>
                <a:spcPts val="1400"/>
              </a:spcBef>
              <a:spcAft>
                <a:spcPts val="1800"/>
              </a:spcAft>
            </a:pPr>
            <a:r>
              <a:rPr lang="en-US" sz="2400" dirty="0"/>
              <a:t>Email: </a:t>
            </a:r>
            <a:r>
              <a:rPr lang="en-US" sz="2400" b="1" dirty="0">
                <a:solidFill>
                  <a:srgbClr val="00B050"/>
                </a:solidFill>
                <a:hlinkClick r:id="rId3">
                  <a:extLst>
                    <a:ext uri="{A12FA001-AC4F-418D-AE19-62706E023703}">
                      <ahyp:hlinkClr xmlns:ahyp="http://schemas.microsoft.com/office/drawing/2018/hyperlinkcolor" val="tx"/>
                    </a:ext>
                  </a:extLst>
                </a:hlinkClick>
              </a:rPr>
              <a:t>jc1safe@jobcorps.org</a:t>
            </a:r>
            <a:endParaRPr lang="en-US" sz="2400" b="1" dirty="0">
              <a:solidFill>
                <a:srgbClr val="00B050"/>
              </a:solidFill>
            </a:endParaRPr>
          </a:p>
          <a:p>
            <a:pPr marL="233363" indent="-222250">
              <a:spcBef>
                <a:spcPts val="1400"/>
              </a:spcBef>
              <a:spcAft>
                <a:spcPts val="1800"/>
              </a:spcAft>
            </a:pPr>
            <a:r>
              <a:rPr lang="en-US" sz="2400" dirty="0"/>
              <a:t>Online: </a:t>
            </a:r>
            <a:r>
              <a:rPr lang="en-US" sz="2400" b="1" u="sng" dirty="0"/>
              <a:t>jc1safe.jobcorps.org</a:t>
            </a:r>
          </a:p>
          <a:p>
            <a:pPr marL="233363" indent="-222250">
              <a:spcBef>
                <a:spcPts val="1400"/>
              </a:spcBef>
              <a:spcAft>
                <a:spcPts val="1400"/>
              </a:spcAft>
            </a:pPr>
            <a:r>
              <a:rPr lang="en-US" sz="2400" dirty="0"/>
              <a:t>Download: </a:t>
            </a:r>
            <a:r>
              <a:rPr lang="en-US" sz="2400" b="1" dirty="0">
                <a:solidFill>
                  <a:srgbClr val="00A1DE"/>
                </a:solidFill>
              </a:rPr>
              <a:t>JC1SAFE app</a:t>
            </a:r>
          </a:p>
          <a:p>
            <a:endParaRPr lang="en-US" dirty="0"/>
          </a:p>
        </p:txBody>
      </p:sp>
      <p:pic>
        <p:nvPicPr>
          <p:cNvPr id="4" name="Picture 3">
            <a:extLst>
              <a:ext uri="{FF2B5EF4-FFF2-40B4-BE49-F238E27FC236}">
                <a16:creationId xmlns:a16="http://schemas.microsoft.com/office/drawing/2014/main" id="{091640B7-08EE-8A96-931E-E0356CFBF4D4}"/>
              </a:ext>
            </a:extLst>
          </p:cNvPr>
          <p:cNvPicPr>
            <a:picLocks noChangeAspect="1"/>
          </p:cNvPicPr>
          <p:nvPr/>
        </p:nvPicPr>
        <p:blipFill>
          <a:blip r:embed="rId4"/>
          <a:stretch>
            <a:fillRect/>
          </a:stretch>
        </p:blipFill>
        <p:spPr>
          <a:xfrm>
            <a:off x="8131377" y="2350550"/>
            <a:ext cx="2344253" cy="4102443"/>
          </a:xfrm>
          <a:prstGeom prst="rect">
            <a:avLst/>
          </a:prstGeom>
          <a:solidFill>
            <a:srgbClr val="FFFFFF"/>
          </a:solidFill>
          <a:ln>
            <a:solidFill>
              <a:srgbClr val="000000">
                <a:lumMod val="50000"/>
                <a:lumOff val="50000"/>
              </a:srgbClr>
            </a:solidFill>
          </a:ln>
        </p:spPr>
      </p:pic>
      <p:sp>
        <p:nvSpPr>
          <p:cNvPr id="6" name="TextBox 5">
            <a:extLst>
              <a:ext uri="{FF2B5EF4-FFF2-40B4-BE49-F238E27FC236}">
                <a16:creationId xmlns:a16="http://schemas.microsoft.com/office/drawing/2014/main" id="{F0684D86-81CD-4BA6-E598-DB8693B714F1}"/>
              </a:ext>
            </a:extLst>
          </p:cNvPr>
          <p:cNvSpPr txBox="1"/>
          <p:nvPr/>
        </p:nvSpPr>
        <p:spPr>
          <a:xfrm>
            <a:off x="2830880" y="1579602"/>
            <a:ext cx="7946136" cy="553998"/>
          </a:xfrm>
          <a:prstGeom prst="rect">
            <a:avLst/>
          </a:prstGeom>
          <a:solidFill>
            <a:srgbClr val="9B3DC2">
              <a:alpha val="40000"/>
            </a:srgbClr>
          </a:solidFill>
          <a:ln w="19050">
            <a:solidFill>
              <a:srgbClr val="FF0000"/>
            </a:solidFill>
          </a:ln>
        </p:spPr>
        <p:txBody>
          <a:bodyPr wrap="square">
            <a:spAutoFit/>
          </a:bodyPr>
          <a:lstStyle/>
          <a:p>
            <a:pPr algn="ctr" fontAlgn="base">
              <a:spcBef>
                <a:spcPct val="0"/>
              </a:spcBef>
              <a:spcAft>
                <a:spcPts val="2400"/>
              </a:spcAft>
            </a:pPr>
            <a:r>
              <a:rPr lang="en-US" sz="3000" b="1" i="1" dirty="0">
                <a:solidFill>
                  <a:srgbClr val="000000"/>
                </a:solidFill>
                <a:latin typeface="Arial" pitchFamily="34" charset="0"/>
                <a:cs typeface="Arial" pitchFamily="34" charset="0"/>
              </a:rPr>
              <a:t>HOW DO I USE IT?</a:t>
            </a:r>
          </a:p>
        </p:txBody>
      </p:sp>
    </p:spTree>
    <p:extLst>
      <p:ext uri="{BB962C8B-B14F-4D97-AF65-F5344CB8AC3E}">
        <p14:creationId xmlns:p14="http://schemas.microsoft.com/office/powerpoint/2010/main" val="308503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2A0B-8CF1-494C-B187-1D5BF49DCA90}"/>
              </a:ext>
            </a:extLst>
          </p:cNvPr>
          <p:cNvSpPr>
            <a:spLocks noGrp="1"/>
          </p:cNvSpPr>
          <p:nvPr>
            <p:ph type="title"/>
          </p:nvPr>
        </p:nvSpPr>
        <p:spPr/>
        <p:txBody>
          <a:bodyPr/>
          <a:lstStyle/>
          <a:p>
            <a:r>
              <a:rPr lang="en-US" dirty="0"/>
              <a:t>Job Corps Safety Hotline</a:t>
            </a:r>
          </a:p>
        </p:txBody>
      </p:sp>
      <p:sp>
        <p:nvSpPr>
          <p:cNvPr id="8" name="Content Placeholder 7">
            <a:extLst>
              <a:ext uri="{FF2B5EF4-FFF2-40B4-BE49-F238E27FC236}">
                <a16:creationId xmlns:a16="http://schemas.microsoft.com/office/drawing/2014/main" id="{4B26EBDB-D8E0-0845-B4B0-5D4B442D171E}"/>
              </a:ext>
            </a:extLst>
          </p:cNvPr>
          <p:cNvSpPr>
            <a:spLocks noGrp="1"/>
          </p:cNvSpPr>
          <p:nvPr>
            <p:ph idx="1"/>
          </p:nvPr>
        </p:nvSpPr>
        <p:spPr>
          <a:xfrm>
            <a:off x="3031299" y="2275065"/>
            <a:ext cx="7419409" cy="3925319"/>
          </a:xfrm>
        </p:spPr>
        <p:txBody>
          <a:bodyPr/>
          <a:lstStyle/>
          <a:p>
            <a:pPr>
              <a:spcAft>
                <a:spcPts val="1200"/>
              </a:spcAft>
            </a:pPr>
            <a:r>
              <a:rPr lang="en-US" sz="2600" dirty="0"/>
              <a:t>You can report </a:t>
            </a:r>
            <a:r>
              <a:rPr lang="en-US" sz="2600" b="1" dirty="0">
                <a:solidFill>
                  <a:srgbClr val="00A1DE"/>
                </a:solidFill>
              </a:rPr>
              <a:t>anonymously</a:t>
            </a:r>
            <a:r>
              <a:rPr lang="en-US" sz="2600" dirty="0"/>
              <a:t> (you don’t have to give your name)</a:t>
            </a:r>
          </a:p>
          <a:p>
            <a:pPr>
              <a:spcAft>
                <a:spcPts val="1200"/>
              </a:spcAft>
            </a:pPr>
            <a:r>
              <a:rPr lang="en-US" sz="2600" dirty="0"/>
              <a:t>Students and staff are </a:t>
            </a:r>
            <a:r>
              <a:rPr lang="en-US" sz="2600" b="1" dirty="0">
                <a:solidFill>
                  <a:srgbClr val="9B3DC2"/>
                </a:solidFill>
              </a:rPr>
              <a:t>protected against retribution, isolation or retaliation </a:t>
            </a:r>
            <a:r>
              <a:rPr lang="en-US" sz="2600" dirty="0"/>
              <a:t>(you cannot get in trouble for calling the hotline)</a:t>
            </a:r>
          </a:p>
          <a:p>
            <a:pPr>
              <a:spcAft>
                <a:spcPts val="1200"/>
              </a:spcAft>
            </a:pPr>
            <a:r>
              <a:rPr lang="en-US" sz="2600" dirty="0"/>
              <a:t>Information is shared with the </a:t>
            </a:r>
            <a:r>
              <a:rPr lang="en-US" sz="2600" b="1" dirty="0">
                <a:solidFill>
                  <a:srgbClr val="00A1DE"/>
                </a:solidFill>
              </a:rPr>
              <a:t>Center Response Team</a:t>
            </a:r>
            <a:r>
              <a:rPr lang="en-US" sz="2600" dirty="0"/>
              <a:t> for follow-up on center as needed.</a:t>
            </a:r>
          </a:p>
        </p:txBody>
      </p:sp>
      <p:pic>
        <p:nvPicPr>
          <p:cNvPr id="1026" name="Picture 2" descr="Voice-icon - Digital Marketing Services">
            <a:extLst>
              <a:ext uri="{FF2B5EF4-FFF2-40B4-BE49-F238E27FC236}">
                <a16:creationId xmlns:a16="http://schemas.microsoft.com/office/drawing/2014/main" id="{5F785297-C666-C119-CF3D-E66B2A2CE9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333" t="12999" r="30000" b="14293"/>
          <a:stretch/>
        </p:blipFill>
        <p:spPr bwMode="auto">
          <a:xfrm>
            <a:off x="9922455" y="3186551"/>
            <a:ext cx="1377067" cy="1352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9E14E3-BB0F-94A3-B6B0-539A9DBAA7F8}"/>
              </a:ext>
            </a:extLst>
          </p:cNvPr>
          <p:cNvSpPr txBox="1"/>
          <p:nvPr/>
        </p:nvSpPr>
        <p:spPr>
          <a:xfrm>
            <a:off x="2830880" y="1579602"/>
            <a:ext cx="7946136" cy="553998"/>
          </a:xfrm>
          <a:prstGeom prst="rect">
            <a:avLst/>
          </a:prstGeom>
          <a:solidFill>
            <a:srgbClr val="9B3DC2">
              <a:alpha val="40000"/>
            </a:srgbClr>
          </a:solidFill>
          <a:ln w="19050">
            <a:solidFill>
              <a:srgbClr val="FF0000"/>
            </a:solidFill>
          </a:ln>
        </p:spPr>
        <p:txBody>
          <a:bodyPr wrap="square">
            <a:spAutoFit/>
          </a:bodyPr>
          <a:lstStyle/>
          <a:p>
            <a:pPr algn="ctr" fontAlgn="base">
              <a:spcBef>
                <a:spcPct val="0"/>
              </a:spcBef>
              <a:spcAft>
                <a:spcPts val="2400"/>
              </a:spcAft>
            </a:pPr>
            <a:r>
              <a:rPr lang="en-US" sz="3000" b="1" i="1" dirty="0">
                <a:solidFill>
                  <a:srgbClr val="000000"/>
                </a:solidFill>
                <a:latin typeface="Arial" pitchFamily="34" charset="0"/>
                <a:cs typeface="Arial" pitchFamily="34" charset="0"/>
              </a:rPr>
              <a:t>WHAT ELSE DO I NEED TO KNOW?</a:t>
            </a:r>
          </a:p>
        </p:txBody>
      </p:sp>
    </p:spTree>
    <p:extLst>
      <p:ext uri="{BB962C8B-B14F-4D97-AF65-F5344CB8AC3E}">
        <p14:creationId xmlns:p14="http://schemas.microsoft.com/office/powerpoint/2010/main" val="1891771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E08A5A-A02E-4D41-8EEB-92004513855D}"/>
              </a:ext>
            </a:extLst>
          </p:cNvPr>
          <p:cNvSpPr txBox="1">
            <a:spLocks/>
          </p:cNvSpPr>
          <p:nvPr/>
        </p:nvSpPr>
        <p:spPr>
          <a:xfrm>
            <a:off x="3352800" y="1619250"/>
            <a:ext cx="6705600" cy="3181351"/>
          </a:xfrm>
          <a:prstGeom prst="rect">
            <a:avLst/>
          </a:prstGeom>
          <a:ln w="57150">
            <a:solidFill>
              <a:srgbClr val="00A1DE"/>
            </a:solidFill>
          </a:ln>
        </p:spPr>
        <p:txBody>
          <a:bodyPr vert="horz" lIns="68580" tIns="182880" rIns="68580" bIns="3429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spcBef>
                <a:spcPts val="0"/>
              </a:spcBef>
              <a:spcAft>
                <a:spcPts val="300"/>
              </a:spcAft>
            </a:pPr>
            <a:r>
              <a:rPr lang="en-US" sz="2600" b="1" dirty="0">
                <a:solidFill>
                  <a:srgbClr val="00A1DE"/>
                </a:solidFill>
              </a:rPr>
              <a:t>National Suicide Prevention Lifeline</a:t>
            </a:r>
            <a:endParaRPr lang="en-US" sz="2600" dirty="0">
              <a:solidFill>
                <a:srgbClr val="00A1DE"/>
              </a:solidFill>
            </a:endParaRPr>
          </a:p>
          <a:p>
            <a:pPr algn="ctr">
              <a:spcBef>
                <a:spcPts val="0"/>
              </a:spcBef>
              <a:spcAft>
                <a:spcPts val="1000"/>
              </a:spcAft>
            </a:pPr>
            <a:r>
              <a:rPr lang="en-US" sz="2600" b="1" dirty="0">
                <a:solidFill>
                  <a:schemeClr val="tx1"/>
                </a:solidFill>
              </a:rPr>
              <a:t>1-800-273-TALK</a:t>
            </a:r>
            <a:r>
              <a:rPr lang="en-US" sz="2600" dirty="0">
                <a:solidFill>
                  <a:schemeClr val="tx1"/>
                </a:solidFill>
              </a:rPr>
              <a:t> (1-800-273-8255)</a:t>
            </a:r>
          </a:p>
          <a:p>
            <a:pPr algn="ctr">
              <a:spcBef>
                <a:spcPts val="0"/>
              </a:spcBef>
              <a:spcAft>
                <a:spcPts val="1000"/>
              </a:spcAft>
            </a:pPr>
            <a:r>
              <a:rPr lang="en-US" sz="2600" dirty="0" err="1">
                <a:solidFill>
                  <a:srgbClr val="7030A0"/>
                </a:solidFill>
              </a:rPr>
              <a:t>En</a:t>
            </a:r>
            <a:r>
              <a:rPr lang="en-US" sz="2600" dirty="0">
                <a:solidFill>
                  <a:srgbClr val="7030A0"/>
                </a:solidFill>
              </a:rPr>
              <a:t> </a:t>
            </a:r>
            <a:r>
              <a:rPr lang="en-US" sz="2600" dirty="0" err="1">
                <a:solidFill>
                  <a:srgbClr val="7030A0"/>
                </a:solidFill>
              </a:rPr>
              <a:t>Español</a:t>
            </a:r>
            <a:r>
              <a:rPr lang="en-US" sz="2600" dirty="0">
                <a:solidFill>
                  <a:srgbClr val="7030A0"/>
                </a:solidFill>
              </a:rPr>
              <a:t>: </a:t>
            </a:r>
            <a:r>
              <a:rPr lang="en-US" sz="2600" b="1" dirty="0">
                <a:solidFill>
                  <a:srgbClr val="7030A0"/>
                </a:solidFill>
              </a:rPr>
              <a:t>1-800-628-9454</a:t>
            </a:r>
          </a:p>
          <a:p>
            <a:pPr algn="ctr">
              <a:spcBef>
                <a:spcPts val="0"/>
              </a:spcBef>
              <a:spcAft>
                <a:spcPts val="1000"/>
              </a:spcAft>
            </a:pPr>
            <a:r>
              <a:rPr lang="en-US" sz="2600" dirty="0">
                <a:solidFill>
                  <a:schemeClr val="tx1"/>
                </a:solidFill>
              </a:rPr>
              <a:t>Text </a:t>
            </a:r>
            <a:r>
              <a:rPr lang="en-US" sz="2600" b="1" dirty="0">
                <a:solidFill>
                  <a:schemeClr val="tx1"/>
                </a:solidFill>
              </a:rPr>
              <a:t>HOME</a:t>
            </a:r>
            <a:r>
              <a:rPr lang="en-US" sz="2600" dirty="0">
                <a:solidFill>
                  <a:schemeClr val="tx1"/>
                </a:solidFill>
              </a:rPr>
              <a:t> to </a:t>
            </a:r>
            <a:r>
              <a:rPr lang="en-US" sz="2600" b="1" dirty="0">
                <a:solidFill>
                  <a:srgbClr val="FF0000"/>
                </a:solidFill>
              </a:rPr>
              <a:t>741-741</a:t>
            </a:r>
          </a:p>
          <a:p>
            <a:pPr algn="ctr">
              <a:spcBef>
                <a:spcPts val="0"/>
              </a:spcBef>
              <a:spcAft>
                <a:spcPts val="1000"/>
              </a:spcAft>
            </a:pPr>
            <a:r>
              <a:rPr lang="en-US" sz="2600" dirty="0">
                <a:solidFill>
                  <a:schemeClr val="tx1"/>
                </a:solidFill>
              </a:rPr>
              <a:t>Chat at </a:t>
            </a:r>
            <a:r>
              <a:rPr lang="en-US" sz="2600" u="sng" dirty="0" err="1">
                <a:solidFill>
                  <a:srgbClr val="3178F0"/>
                </a:solidFill>
              </a:rPr>
              <a:t>suicidepreventionlifeline.org</a:t>
            </a:r>
            <a:r>
              <a:rPr lang="en-US" sz="2600" u="sng" dirty="0">
                <a:solidFill>
                  <a:srgbClr val="3178F0"/>
                </a:solidFill>
              </a:rPr>
              <a:t>/chat/</a:t>
            </a:r>
          </a:p>
          <a:p>
            <a:pPr algn="ctr">
              <a:spcBef>
                <a:spcPts val="0"/>
              </a:spcBef>
              <a:spcAft>
                <a:spcPts val="300"/>
              </a:spcAft>
            </a:pPr>
            <a:r>
              <a:rPr lang="en-US" sz="2200" dirty="0">
                <a:solidFill>
                  <a:schemeClr val="tx1"/>
                </a:solidFill>
              </a:rPr>
              <a:t>Deaf/Hard of Hearing: 711, then 1-800-273-TALK</a:t>
            </a:r>
          </a:p>
        </p:txBody>
      </p:sp>
      <p:pic>
        <p:nvPicPr>
          <p:cNvPr id="1026" name="Picture 2" descr="Mobile Phone PNG Free Download PNG, SVG Clip art for Web - Download Clip Art,  PNG Icon Arts">
            <a:extLst>
              <a:ext uri="{FF2B5EF4-FFF2-40B4-BE49-F238E27FC236}">
                <a16:creationId xmlns:a16="http://schemas.microsoft.com/office/drawing/2014/main" id="{0E02D140-A308-F045-97DC-98963A267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33" t="5968" r="27126" b="5876"/>
          <a:stretch/>
        </p:blipFill>
        <p:spPr bwMode="auto">
          <a:xfrm>
            <a:off x="5105401" y="4876800"/>
            <a:ext cx="1038225" cy="1996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ssage, chat, bubble Free Icon of Free Set Color Outline">
            <a:extLst>
              <a:ext uri="{FF2B5EF4-FFF2-40B4-BE49-F238E27FC236}">
                <a16:creationId xmlns:a16="http://schemas.microsoft.com/office/drawing/2014/main" id="{2BAB88DF-7682-0740-B54F-B13DC8505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927211"/>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BA429F53-C619-FC43-B273-C58074E53C0A}"/>
              </a:ext>
            </a:extLst>
          </p:cNvPr>
          <p:cNvSpPr txBox="1">
            <a:spLocks/>
          </p:cNvSpPr>
          <p:nvPr/>
        </p:nvSpPr>
        <p:spPr bwMode="auto">
          <a:xfrm>
            <a:off x="3473451" y="609601"/>
            <a:ext cx="6934200" cy="8572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b="0" kern="0" cap="none" dirty="0"/>
              <a:t>Help is available 24/7</a:t>
            </a:r>
          </a:p>
        </p:txBody>
      </p:sp>
    </p:spTree>
    <p:extLst>
      <p:ext uri="{BB962C8B-B14F-4D97-AF65-F5344CB8AC3E}">
        <p14:creationId xmlns:p14="http://schemas.microsoft.com/office/powerpoint/2010/main" val="2993625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Scenarios</a:t>
            </a:r>
          </a:p>
        </p:txBody>
      </p:sp>
      <p:sp>
        <p:nvSpPr>
          <p:cNvPr id="5" name="Text Placeholder 4"/>
          <p:cNvSpPr>
            <a:spLocks noGrp="1"/>
          </p:cNvSpPr>
          <p:nvPr>
            <p:ph type="body" idx="1"/>
          </p:nvPr>
        </p:nvSpPr>
        <p:spPr/>
        <p:txBody>
          <a:bodyPr rtlCol="0">
            <a:normAutofit/>
          </a:bodyPr>
          <a:lstStyle/>
          <a:p>
            <a:pPr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8B517497-8405-4E9E-88BB-63FD79C949FB}" type="slidenum">
              <a:rPr lang="en-US"/>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36800" y="685800"/>
            <a:ext cx="9245600" cy="1143000"/>
          </a:xfrm>
        </p:spPr>
        <p:txBody>
          <a:bodyPr/>
          <a:lstStyle/>
          <a:p>
            <a:r>
              <a:rPr lang="en-US" dirty="0"/>
              <a:t>Responding to</a:t>
            </a:r>
            <a:br>
              <a:rPr lang="en-US" dirty="0"/>
            </a:br>
            <a:r>
              <a:rPr lang="en-US" dirty="0"/>
              <a:t> Suicidal Thoughts</a:t>
            </a:r>
          </a:p>
        </p:txBody>
      </p:sp>
      <p:sp>
        <p:nvSpPr>
          <p:cNvPr id="46083" name="Rectangle 3"/>
          <p:cNvSpPr>
            <a:spLocks noGrp="1" noChangeArrowheads="1"/>
          </p:cNvSpPr>
          <p:nvPr>
            <p:ph idx="1"/>
          </p:nvPr>
        </p:nvSpPr>
        <p:spPr>
          <a:xfrm>
            <a:off x="2438400" y="2133600"/>
            <a:ext cx="8991600" cy="4038600"/>
          </a:xfrm>
        </p:spPr>
        <p:txBody>
          <a:bodyPr/>
          <a:lstStyle/>
          <a:p>
            <a:pPr marL="0" indent="0">
              <a:buNone/>
            </a:pPr>
            <a:r>
              <a:rPr lang="en-US" sz="2600" dirty="0"/>
              <a:t>Morgan is an 18-year-old female who was only able to finish the 8th grade.  Morgan has difficulties learning new skills and can’t seem to pass the GED.  Because of what appears to be her “slowness” and her appearance, she is often teased by peers. This makes her very angry and she has started to withdraw from people and activities. She is starting to give away some personal belongings and recently told a friend that she had “had enough.”</a:t>
            </a:r>
          </a:p>
          <a:p>
            <a:pPr marL="0" indent="0">
              <a:buNone/>
            </a:pPr>
            <a:endParaRPr lang="en-US" sz="2600" dirty="0"/>
          </a:p>
          <a:p>
            <a:pPr marL="0" indent="0" algn="ctr">
              <a:buNone/>
            </a:pPr>
            <a:r>
              <a:rPr lang="en-US" sz="2600" b="1" dirty="0">
                <a:solidFill>
                  <a:srgbClr val="FF0000"/>
                </a:solidFill>
              </a:rPr>
              <a:t>What are the warning signs?</a:t>
            </a:r>
          </a:p>
          <a:p>
            <a:pPr marL="0" indent="0">
              <a:buNone/>
            </a:pP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Morgan (cont’d)</a:t>
            </a:r>
          </a:p>
        </p:txBody>
      </p:sp>
      <p:sp>
        <p:nvSpPr>
          <p:cNvPr id="3" name="Content Placeholder 2"/>
          <p:cNvSpPr>
            <a:spLocks noGrp="1"/>
          </p:cNvSpPr>
          <p:nvPr>
            <p:ph idx="1"/>
          </p:nvPr>
        </p:nvSpPr>
        <p:spPr/>
        <p:txBody>
          <a:bodyPr/>
          <a:lstStyle/>
          <a:p>
            <a:pPr marL="0" indent="0">
              <a:spcBef>
                <a:spcPts val="0"/>
              </a:spcBef>
              <a:spcAft>
                <a:spcPts val="800"/>
              </a:spcAft>
              <a:buNone/>
            </a:pPr>
            <a:r>
              <a:rPr lang="en-US" sz="2200" dirty="0"/>
              <a:t>Let’s assume you know Morgan, and are aware of her problems, which of the following would be the best response?</a:t>
            </a:r>
          </a:p>
          <a:p>
            <a:pPr marL="342900" lvl="1" indent="-342900">
              <a:spcBef>
                <a:spcPts val="0"/>
              </a:spcBef>
              <a:spcAft>
                <a:spcPts val="800"/>
              </a:spcAft>
              <a:buFont typeface="+mj-lt"/>
              <a:buAutoNum type="arabicPeriod"/>
            </a:pPr>
            <a:r>
              <a:rPr lang="en-US" sz="2200" dirty="0"/>
              <a:t>If I had known she was angry about being “teased”, I would talk to her to see if she was alright. I would ask her if she felt suicidal. If she said yes, I would convince her to see the CMHC in the morning. I would tell her that I would  go with her the next day.</a:t>
            </a:r>
          </a:p>
          <a:p>
            <a:pPr marL="342900" lvl="1" indent="-342900">
              <a:spcBef>
                <a:spcPts val="0"/>
              </a:spcBef>
              <a:spcAft>
                <a:spcPts val="800"/>
              </a:spcAft>
              <a:buFont typeface="+mj-lt"/>
              <a:buAutoNum type="arabicPeriod"/>
            </a:pPr>
            <a:r>
              <a:rPr lang="en-US" sz="2200" dirty="0"/>
              <a:t>In Job Corps, students and staff are always joking with each other. That’s how we all deal with the stress. If you can’t handle the ribbing, you should  probably not be at Job Corps.</a:t>
            </a:r>
          </a:p>
          <a:p>
            <a:pPr marL="342900" lvl="1" indent="-342900">
              <a:buFont typeface="+mj-lt"/>
              <a:buAutoNum type="arabicPeriod"/>
            </a:pPr>
            <a:r>
              <a:rPr lang="en-US" sz="2200" dirty="0"/>
              <a:t>When I heard that she had “had enough”, I would immediately ask her if she was thinking of suicide. If she said yes, I would stay with her, and tell another friend to get the residential advisor. I would not leave her alone until she saw the RA or counselor.	</a:t>
            </a:r>
          </a:p>
          <a:p>
            <a:endParaRPr lang="en-US"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36800" y="685800"/>
            <a:ext cx="9245600" cy="1143000"/>
          </a:xfrm>
        </p:spPr>
        <p:txBody>
          <a:bodyPr/>
          <a:lstStyle/>
          <a:p>
            <a:r>
              <a:rPr lang="en-US" dirty="0"/>
              <a:t>Responding to </a:t>
            </a:r>
            <a:br>
              <a:rPr lang="en-US" dirty="0"/>
            </a:br>
            <a:r>
              <a:rPr lang="en-US" dirty="0"/>
              <a:t> Threat of Violence</a:t>
            </a:r>
          </a:p>
        </p:txBody>
      </p:sp>
      <p:sp>
        <p:nvSpPr>
          <p:cNvPr id="3" name="Content Placeholder 2"/>
          <p:cNvSpPr>
            <a:spLocks noGrp="1"/>
          </p:cNvSpPr>
          <p:nvPr>
            <p:ph idx="1"/>
          </p:nvPr>
        </p:nvSpPr>
        <p:spPr>
          <a:xfrm>
            <a:off x="2372659" y="2133600"/>
            <a:ext cx="9245600" cy="4038600"/>
          </a:xfrm>
        </p:spPr>
        <p:txBody>
          <a:bodyPr/>
          <a:lstStyle/>
          <a:p>
            <a:pPr marL="0" indent="0">
              <a:buNone/>
            </a:pPr>
            <a:r>
              <a:rPr lang="en-US" sz="2600" dirty="0"/>
              <a:t>Tarik is quiet and doesn’t seem to have many friends. He never talks in class. When he’s called on, he usually just shakes his head. While he doesn’t talk to teachers, other staff on center, or other students, Tarik seems comfortable communicating through writing and drawing.  From what you’ve seen of his work, he tends to focus on dark and depressing subjects. Recently, everything you’ve seen of his has focused on death and murder of lots of people. He used to at least play cards with you, but now he is not doing that.</a:t>
            </a:r>
          </a:p>
          <a:p>
            <a:pPr marL="0" indent="0">
              <a:buNone/>
            </a:pPr>
            <a:endParaRPr lang="en-US" sz="1200" dirty="0"/>
          </a:p>
          <a:p>
            <a:pPr marL="0" indent="0" algn="ctr">
              <a:buNone/>
            </a:pPr>
            <a:r>
              <a:rPr lang="en-US" sz="2600" b="1" dirty="0">
                <a:solidFill>
                  <a:srgbClr val="FF0000"/>
                </a:solidFill>
              </a:rPr>
              <a:t>What are the warning signs?</a:t>
            </a:r>
          </a:p>
          <a:p>
            <a:pPr marL="0" indent="0">
              <a:buNone/>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3276600" y="609600"/>
            <a:ext cx="6934200" cy="1143000"/>
          </a:xfrm>
        </p:spPr>
        <p:txBody>
          <a:bodyPr/>
          <a:lstStyle/>
          <a:p>
            <a:r>
              <a:rPr lang="en-US" dirty="0"/>
              <a:t>Mental Health and Wellness Program</a:t>
            </a:r>
          </a:p>
        </p:txBody>
      </p:sp>
      <p:sp>
        <p:nvSpPr>
          <p:cNvPr id="5" name="Content Placeholder 4"/>
          <p:cNvSpPr>
            <a:spLocks noGrp="1"/>
          </p:cNvSpPr>
          <p:nvPr>
            <p:ph idx="1"/>
          </p:nvPr>
        </p:nvSpPr>
        <p:spPr>
          <a:xfrm>
            <a:off x="2743200" y="2209800"/>
            <a:ext cx="8077200" cy="4038600"/>
          </a:xfrm>
        </p:spPr>
        <p:txBody>
          <a:bodyPr/>
          <a:lstStyle/>
          <a:p>
            <a:pPr marL="0" indent="0">
              <a:spcBef>
                <a:spcPts val="0"/>
              </a:spcBef>
              <a:buNone/>
            </a:pPr>
            <a:r>
              <a:rPr lang="en-US" sz="2800" b="1" dirty="0">
                <a:solidFill>
                  <a:srgbClr val="00B0F0"/>
                </a:solidFill>
              </a:rPr>
              <a:t>Help you learn</a:t>
            </a:r>
            <a:r>
              <a:rPr lang="en-US" sz="2800" dirty="0"/>
              <a:t>:</a:t>
            </a:r>
          </a:p>
          <a:p>
            <a:r>
              <a:rPr lang="en-US" sz="2600" dirty="0"/>
              <a:t>To develop healthy lifestyle choices to increase your chances of completing the program, getting a job and remaining employed.</a:t>
            </a:r>
          </a:p>
          <a:p>
            <a:pPr marL="0" indent="0">
              <a:buNone/>
            </a:pPr>
            <a:endParaRPr lang="en-US" sz="2600" dirty="0"/>
          </a:p>
          <a:p>
            <a:pPr>
              <a:spcBef>
                <a:spcPts val="1200"/>
              </a:spcBef>
            </a:pPr>
            <a:r>
              <a:rPr lang="en-US" sz="2600" dirty="0"/>
              <a:t>Ways to deal with stress, depression, anxiety, low self-esteem and many other things that can get in the way of being successful and employed.</a:t>
            </a:r>
          </a:p>
          <a:p>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Tarik (cont’d)</a:t>
            </a:r>
          </a:p>
        </p:txBody>
      </p:sp>
      <p:sp>
        <p:nvSpPr>
          <p:cNvPr id="3" name="Content Placeholder 2"/>
          <p:cNvSpPr>
            <a:spLocks noGrp="1"/>
          </p:cNvSpPr>
          <p:nvPr>
            <p:ph idx="1"/>
          </p:nvPr>
        </p:nvSpPr>
        <p:spPr>
          <a:xfrm>
            <a:off x="2363694" y="1905000"/>
            <a:ext cx="9245600" cy="4038600"/>
          </a:xfrm>
        </p:spPr>
        <p:txBody>
          <a:bodyPr/>
          <a:lstStyle/>
          <a:p>
            <a:pPr marL="0" indent="0">
              <a:spcBef>
                <a:spcPts val="0"/>
              </a:spcBef>
              <a:spcAft>
                <a:spcPts val="1400"/>
              </a:spcAft>
              <a:buNone/>
            </a:pPr>
            <a:r>
              <a:rPr lang="en-US" sz="2400" dirty="0"/>
              <a:t>Let’s assume you know Tarik, and are aware of  his problems, which of the following would be the best response?</a:t>
            </a:r>
          </a:p>
          <a:p>
            <a:pPr marL="457200" indent="-457200">
              <a:spcBef>
                <a:spcPts val="0"/>
              </a:spcBef>
              <a:spcAft>
                <a:spcPts val="1400"/>
              </a:spcAft>
              <a:buFont typeface="+mj-lt"/>
              <a:buAutoNum type="arabicPeriod"/>
            </a:pPr>
            <a:r>
              <a:rPr lang="en-US" sz="2400" dirty="0"/>
              <a:t>Wait to see what happens. </a:t>
            </a:r>
          </a:p>
          <a:p>
            <a:pPr marL="457200" indent="-457200">
              <a:spcBef>
                <a:spcPts val="0"/>
              </a:spcBef>
              <a:spcAft>
                <a:spcPts val="1600"/>
              </a:spcAft>
              <a:buFont typeface="+mj-lt"/>
              <a:buAutoNum type="arabicPeriod"/>
            </a:pPr>
            <a:r>
              <a:rPr lang="en-US" sz="2400" dirty="0"/>
              <a:t>Assume Tarik is just going through a rough time and ignore his writings and drawings.</a:t>
            </a:r>
          </a:p>
          <a:p>
            <a:pPr marL="457200" indent="-457200">
              <a:spcBef>
                <a:spcPts val="0"/>
              </a:spcBef>
              <a:spcAft>
                <a:spcPts val="1400"/>
              </a:spcAft>
              <a:buFont typeface="+mj-lt"/>
              <a:buAutoNum type="arabicPeriod"/>
            </a:pPr>
            <a:r>
              <a:rPr lang="en-US" sz="2400" dirty="0"/>
              <a:t>Try to talk with Tarik, ask the question if he is thinking of hurting himself or someone else. Encourage Tarik to set up an appointment with the CMHC tomorrow. </a:t>
            </a:r>
          </a:p>
          <a:p>
            <a:pPr marL="457200" indent="-457200">
              <a:spcBef>
                <a:spcPts val="0"/>
              </a:spcBef>
              <a:spcAft>
                <a:spcPts val="1400"/>
              </a:spcAft>
              <a:buFont typeface="+mj-lt"/>
              <a:buAutoNum type="arabicPeriod"/>
            </a:pPr>
            <a:r>
              <a:rPr lang="en-US" sz="2400" dirty="0"/>
              <a:t>Tell a staff member about your concerns immediately.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Finally</a:t>
            </a:r>
          </a:p>
        </p:txBody>
      </p:sp>
      <p:sp>
        <p:nvSpPr>
          <p:cNvPr id="33795" name="Rectangle 3"/>
          <p:cNvSpPr>
            <a:spLocks noGrp="1" noChangeArrowheads="1"/>
          </p:cNvSpPr>
          <p:nvPr>
            <p:ph idx="1"/>
          </p:nvPr>
        </p:nvSpPr>
        <p:spPr>
          <a:xfrm>
            <a:off x="2895600" y="2171700"/>
            <a:ext cx="8001000" cy="2514600"/>
          </a:xfrm>
          <a:solidFill>
            <a:srgbClr val="9B3DC2"/>
          </a:solidFill>
          <a:ln w="38100">
            <a:solidFill>
              <a:srgbClr val="FF0000"/>
            </a:solidFill>
          </a:ln>
        </p:spPr>
        <p:txBody>
          <a:bodyPr lIns="274320" tIns="274320" rIns="274320" bIns="274320"/>
          <a:lstStyle/>
          <a:p>
            <a:pPr marL="0" indent="0" algn="ctr">
              <a:buNone/>
            </a:pPr>
            <a:r>
              <a:rPr lang="en-US" b="1" dirty="0">
                <a:solidFill>
                  <a:schemeClr val="bg1"/>
                </a:solidFill>
              </a:rPr>
              <a:t>If you feel that any situation is unsafe, do not get involved physically. Contact center staff or, if you are off center, call 911.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pPr eaLnBrk="1" hangingPunct="1"/>
            <a:r>
              <a:rPr lang="en-US" dirty="0"/>
              <a:t>Questions?</a:t>
            </a:r>
          </a:p>
        </p:txBody>
      </p:sp>
      <p:pic>
        <p:nvPicPr>
          <p:cNvPr id="34820" name="Picture 4" descr="C:\Users\jluht\AppData\Local\Microsoft\Windows\Temporary Internet Files\Content.IE5\FK0597YK\MP900398831[1].jpg"/>
          <p:cNvPicPr>
            <a:picLocks noChangeAspect="1" noChangeArrowheads="1"/>
          </p:cNvPicPr>
          <p:nvPr/>
        </p:nvPicPr>
        <p:blipFill>
          <a:blip r:embed="rId3" cstate="print"/>
          <a:srcRect/>
          <a:stretch>
            <a:fillRect/>
          </a:stretch>
        </p:blipFill>
        <p:spPr bwMode="auto">
          <a:xfrm>
            <a:off x="4648200" y="3124201"/>
            <a:ext cx="4648200" cy="332014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t>Reminder</a:t>
            </a:r>
          </a:p>
        </p:txBody>
      </p:sp>
      <p:sp>
        <p:nvSpPr>
          <p:cNvPr id="3" name="Content Placeholder 2"/>
          <p:cNvSpPr>
            <a:spLocks noGrp="1"/>
          </p:cNvSpPr>
          <p:nvPr>
            <p:ph idx="1"/>
          </p:nvPr>
        </p:nvSpPr>
        <p:spPr/>
        <p:txBody>
          <a:bodyPr/>
          <a:lstStyle/>
          <a:p>
            <a:pPr>
              <a:spcBef>
                <a:spcPts val="0"/>
              </a:spcBef>
              <a:spcAft>
                <a:spcPts val="2400"/>
              </a:spcAft>
            </a:pPr>
            <a:r>
              <a:rPr lang="en-US" sz="2600" dirty="0"/>
              <a:t>The mental health and wellness program is here to help maintain a safe environment, to support you while in Job Corps and help prepare you for the work environment.</a:t>
            </a:r>
          </a:p>
          <a:p>
            <a:pPr>
              <a:spcBef>
                <a:spcPts val="0"/>
              </a:spcBef>
              <a:spcAft>
                <a:spcPts val="2400"/>
              </a:spcAft>
            </a:pPr>
            <a:r>
              <a:rPr lang="en-US" sz="2600" dirty="0"/>
              <a:t>Again, I am ______________, your Center Mental Health Consultant (CMHC).</a:t>
            </a:r>
          </a:p>
          <a:p>
            <a:pPr>
              <a:spcBef>
                <a:spcPts val="0"/>
              </a:spcBef>
              <a:spcAft>
                <a:spcPts val="2400"/>
              </a:spcAft>
            </a:pPr>
            <a:r>
              <a:rPr lang="en-US" sz="2600" dirty="0"/>
              <a:t>My office is in the Health and Wellness Center and I am on center _______________________________.</a:t>
            </a:r>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276600" y="685800"/>
            <a:ext cx="6934200" cy="1143000"/>
          </a:xfrm>
        </p:spPr>
        <p:txBody>
          <a:bodyPr/>
          <a:lstStyle/>
          <a:p>
            <a:pPr eaLnBrk="1" hangingPunct="1"/>
            <a:r>
              <a:rPr lang="en-US" dirty="0"/>
              <a:t>Mental Health and Wellness Program</a:t>
            </a:r>
          </a:p>
        </p:txBody>
      </p:sp>
      <p:sp>
        <p:nvSpPr>
          <p:cNvPr id="6147" name="Content Placeholder 4"/>
          <p:cNvSpPr>
            <a:spLocks noGrp="1"/>
          </p:cNvSpPr>
          <p:nvPr>
            <p:ph idx="1"/>
          </p:nvPr>
        </p:nvSpPr>
        <p:spPr>
          <a:xfrm>
            <a:off x="2362200" y="1981200"/>
            <a:ext cx="9245600" cy="4038600"/>
          </a:xfrm>
        </p:spPr>
        <p:txBody>
          <a:bodyPr/>
          <a:lstStyle/>
          <a:p>
            <a:pPr eaLnBrk="1" hangingPunct="1"/>
            <a:endParaRPr lang="en-US" sz="2800" dirty="0"/>
          </a:p>
          <a:p>
            <a:pPr eaLnBrk="1" hangingPunct="1"/>
            <a:r>
              <a:rPr lang="en-US" sz="2800" dirty="0"/>
              <a:t>I am ___________________, your mental health and wellness provider and my title is Center Mental Health Consultant (CMHC).</a:t>
            </a:r>
          </a:p>
          <a:p>
            <a:pPr eaLnBrk="1" hangingPunct="1">
              <a:buFont typeface="Arial" pitchFamily="34" charset="0"/>
              <a:buNone/>
            </a:pPr>
            <a:endParaRPr lang="en-US" sz="2800" dirty="0"/>
          </a:p>
          <a:p>
            <a:pPr eaLnBrk="1" hangingPunct="1"/>
            <a:r>
              <a:rPr lang="en-US" sz="2800" dirty="0"/>
              <a:t>My office is in the Health and Wellness Center and I am on center_____________________.</a:t>
            </a:r>
          </a:p>
          <a:p>
            <a:pPr eaLnBrk="1" hangingPunct="1"/>
            <a:endParaRPr lang="en-US" dirty="0"/>
          </a:p>
          <a:p>
            <a:pPr eaLnBrk="1" hangingPunct="1"/>
            <a:endParaRPr lang="en-US" dirty="0"/>
          </a:p>
          <a:p>
            <a:pPr eaLnBrk="1" hangingPunct="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a:t>Available Services </a:t>
            </a:r>
          </a:p>
        </p:txBody>
      </p:sp>
      <p:sp>
        <p:nvSpPr>
          <p:cNvPr id="7171" name="Content Placeholder 2"/>
          <p:cNvSpPr>
            <a:spLocks noGrp="1"/>
          </p:cNvSpPr>
          <p:nvPr>
            <p:ph idx="1"/>
          </p:nvPr>
        </p:nvSpPr>
        <p:spPr/>
        <p:txBody>
          <a:bodyPr/>
          <a:lstStyle/>
          <a:p>
            <a:r>
              <a:rPr lang="en-US" dirty="0"/>
              <a:t>The mental health and wellness program provides:</a:t>
            </a:r>
          </a:p>
          <a:p>
            <a:pPr marL="850900" lvl="1" indent="-393700"/>
            <a:r>
              <a:rPr lang="en-US" dirty="0"/>
              <a:t>Assessments</a:t>
            </a:r>
          </a:p>
          <a:p>
            <a:pPr marL="850900" lvl="1" indent="-393700"/>
            <a:r>
              <a:rPr lang="en-US" dirty="0"/>
              <a:t>Mental Health Promotion and Education</a:t>
            </a:r>
          </a:p>
          <a:p>
            <a:pPr marL="850900" lvl="1" indent="-393700"/>
            <a:r>
              <a:rPr lang="en-US" dirty="0"/>
              <a:t>Treatment</a:t>
            </a:r>
          </a:p>
          <a:p>
            <a:pPr lvl="1">
              <a:spcBef>
                <a:spcPts val="0"/>
              </a:spcBef>
              <a:buNone/>
            </a:pPr>
            <a:endParaRPr lang="en-US" dirty="0"/>
          </a:p>
          <a:p>
            <a:pPr eaLnBrk="1" hangingPunct="1"/>
            <a:r>
              <a:rPr lang="en-US" dirty="0"/>
              <a:t>Let’s talk about each one of these so you have a clear idea of what is available to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Assessment</a:t>
            </a:r>
          </a:p>
        </p:txBody>
      </p:sp>
      <p:sp>
        <p:nvSpPr>
          <p:cNvPr id="3" name="Content Placeholder 2"/>
          <p:cNvSpPr>
            <a:spLocks noGrp="1"/>
          </p:cNvSpPr>
          <p:nvPr>
            <p:ph idx="1"/>
          </p:nvPr>
        </p:nvSpPr>
        <p:spPr>
          <a:xfrm>
            <a:off x="2336800" y="1752600"/>
            <a:ext cx="9245600" cy="4038600"/>
          </a:xfrm>
        </p:spPr>
        <p:txBody>
          <a:bodyPr rtlCol="0">
            <a:noAutofit/>
          </a:bodyPr>
          <a:lstStyle/>
          <a:p>
            <a:pPr fontAlgn="auto">
              <a:lnSpc>
                <a:spcPct val="90000"/>
              </a:lnSpc>
              <a:spcAft>
                <a:spcPts val="1800"/>
              </a:spcAft>
              <a:defRPr/>
            </a:pPr>
            <a:r>
              <a:rPr lang="en-US" sz="3000" dirty="0"/>
              <a:t>All students complete the Social Intake Form (SIF) with their counselor during the first couple of days.</a:t>
            </a:r>
          </a:p>
          <a:p>
            <a:pPr fontAlgn="auto">
              <a:lnSpc>
                <a:spcPct val="90000"/>
              </a:lnSpc>
              <a:spcAft>
                <a:spcPts val="1800"/>
              </a:spcAft>
              <a:defRPr/>
            </a:pPr>
            <a:r>
              <a:rPr lang="en-US" sz="3000" dirty="0"/>
              <a:t>This form helps us know some of the challenges you have faced and how we can best help you.</a:t>
            </a:r>
          </a:p>
          <a:p>
            <a:pPr fontAlgn="auto">
              <a:lnSpc>
                <a:spcPct val="90000"/>
              </a:lnSpc>
              <a:spcAft>
                <a:spcPts val="1800"/>
              </a:spcAft>
              <a:defRPr/>
            </a:pPr>
            <a:r>
              <a:rPr lang="en-US" sz="3000" dirty="0"/>
              <a:t>Your counselor or a CMHC may follow up with you after you have completed this form in order to explore ways to support you here at Job Corps. </a:t>
            </a:r>
          </a:p>
          <a:p>
            <a:pPr fontAlgn="auto">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67000" y="647700"/>
            <a:ext cx="8458200" cy="1143000"/>
          </a:xfrm>
        </p:spPr>
        <p:txBody>
          <a:bodyPr/>
          <a:lstStyle/>
          <a:p>
            <a:pPr eaLnBrk="1" hangingPunct="1"/>
            <a:r>
              <a:rPr lang="en-US" dirty="0"/>
              <a:t>When to  Come Talk With Me?</a:t>
            </a:r>
          </a:p>
        </p:txBody>
      </p:sp>
      <p:sp>
        <p:nvSpPr>
          <p:cNvPr id="3" name="Content Placeholder 2"/>
          <p:cNvSpPr>
            <a:spLocks noGrp="1"/>
          </p:cNvSpPr>
          <p:nvPr>
            <p:ph idx="1"/>
          </p:nvPr>
        </p:nvSpPr>
        <p:spPr>
          <a:xfrm>
            <a:off x="2667000" y="1981200"/>
            <a:ext cx="8610600" cy="4038600"/>
          </a:xfrm>
        </p:spPr>
        <p:txBody>
          <a:bodyPr rtlCol="0">
            <a:noAutofit/>
          </a:bodyPr>
          <a:lstStyle/>
          <a:p>
            <a:pPr fontAlgn="auto">
              <a:lnSpc>
                <a:spcPct val="120000"/>
              </a:lnSpc>
              <a:spcAft>
                <a:spcPts val="0"/>
              </a:spcAft>
              <a:defRPr/>
            </a:pPr>
            <a:r>
              <a:rPr lang="en-US" sz="2400" dirty="0"/>
              <a:t>If you have feelings, thoughts, or behaviors that seem to get in the way of your success, I may be able to help you figure out why.</a:t>
            </a:r>
          </a:p>
          <a:p>
            <a:pPr marL="0" indent="0" fontAlgn="auto">
              <a:lnSpc>
                <a:spcPct val="90000"/>
              </a:lnSpc>
              <a:spcBef>
                <a:spcPts val="0"/>
              </a:spcBef>
              <a:spcAft>
                <a:spcPts val="0"/>
              </a:spcAft>
              <a:buNone/>
              <a:defRPr/>
            </a:pPr>
            <a:endParaRPr lang="en-US" sz="1800" dirty="0"/>
          </a:p>
          <a:p>
            <a:pPr fontAlgn="auto">
              <a:lnSpc>
                <a:spcPct val="120000"/>
              </a:lnSpc>
              <a:spcAft>
                <a:spcPts val="0"/>
              </a:spcAft>
              <a:defRPr/>
            </a:pPr>
            <a:r>
              <a:rPr lang="en-US" sz="2400" dirty="0"/>
              <a:t>If you have a mental health condition, I can help you determine if you need additional assistance or qualify for accommodations. Accommodations are things like extra breaks or a shortened training day to help manage mental health symptoms.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76600" y="609600"/>
            <a:ext cx="6934200" cy="1143000"/>
          </a:xfrm>
        </p:spPr>
        <p:txBody>
          <a:bodyPr/>
          <a:lstStyle/>
          <a:p>
            <a:pPr eaLnBrk="1" hangingPunct="1"/>
            <a:r>
              <a:rPr lang="en-US" dirty="0"/>
              <a:t>Mental Health Promotion and Education</a:t>
            </a:r>
          </a:p>
        </p:txBody>
      </p:sp>
      <p:sp>
        <p:nvSpPr>
          <p:cNvPr id="3" name="Content Placeholder 2"/>
          <p:cNvSpPr>
            <a:spLocks noGrp="1"/>
          </p:cNvSpPr>
          <p:nvPr>
            <p:ph idx="1"/>
          </p:nvPr>
        </p:nvSpPr>
        <p:spPr>
          <a:xfrm>
            <a:off x="2667000" y="2209800"/>
            <a:ext cx="8458200" cy="4038600"/>
          </a:xfrm>
        </p:spPr>
        <p:txBody>
          <a:bodyPr rtlCol="0">
            <a:normAutofit fontScale="77500" lnSpcReduction="20000"/>
          </a:bodyPr>
          <a:lstStyle/>
          <a:p>
            <a:pPr fontAlgn="auto">
              <a:lnSpc>
                <a:spcPct val="120000"/>
              </a:lnSpc>
              <a:spcBef>
                <a:spcPts val="0"/>
              </a:spcBef>
              <a:spcAft>
                <a:spcPts val="1200"/>
              </a:spcAft>
              <a:buNone/>
              <a:defRPr/>
            </a:pPr>
            <a:r>
              <a:rPr lang="en-US" sz="3700" b="1" dirty="0">
                <a:solidFill>
                  <a:srgbClr val="00B0F0"/>
                </a:solidFill>
              </a:rPr>
              <a:t>I can provide</a:t>
            </a:r>
            <a:r>
              <a:rPr lang="en-US" sz="3700" dirty="0"/>
              <a:t>:</a:t>
            </a:r>
          </a:p>
          <a:p>
            <a:pPr fontAlgn="auto">
              <a:lnSpc>
                <a:spcPct val="120000"/>
              </a:lnSpc>
              <a:spcBef>
                <a:spcPts val="0"/>
              </a:spcBef>
              <a:spcAft>
                <a:spcPts val="1800"/>
              </a:spcAft>
              <a:defRPr/>
            </a:pPr>
            <a:r>
              <a:rPr lang="en-US" dirty="0"/>
              <a:t>Information and education on how to maintain good mental health, like managing stress and good sleep habits. </a:t>
            </a:r>
          </a:p>
          <a:p>
            <a:pPr fontAlgn="auto">
              <a:lnSpc>
                <a:spcPct val="120000"/>
              </a:lnSpc>
              <a:spcBef>
                <a:spcPts val="0"/>
              </a:spcBef>
              <a:spcAft>
                <a:spcPts val="1800"/>
              </a:spcAft>
              <a:defRPr/>
            </a:pPr>
            <a:r>
              <a:rPr lang="en-US" dirty="0"/>
              <a:t>Information and education on mental health topics like depression, anxiety and how it impacts employability.</a:t>
            </a:r>
          </a:p>
          <a:p>
            <a:pPr fontAlgn="auto">
              <a:lnSpc>
                <a:spcPct val="120000"/>
              </a:lnSpc>
              <a:spcAft>
                <a:spcPts val="0"/>
              </a:spcAft>
              <a:defRPr/>
            </a:pPr>
            <a:r>
              <a:rPr lang="en-US" dirty="0"/>
              <a:t>Opportunities for you to learn how to make healthy decisions now and once you graduate.</a:t>
            </a:r>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spTree>
  </p:cSld>
  <p:clrMapOvr>
    <a:masterClrMapping/>
  </p:clrMapOvr>
</p:sld>
</file>

<file path=ppt/theme/theme1.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b22f8f74-215c-4154-9939-bd29e4e8980e">XRUYQT3274NZ-681238054-2021</_dlc_DocId>
    <_dlc_DocIdUrl xmlns="b22f8f74-215c-4154-9939-bd29e4e8980e">
      <Url>https://supportservices.jobcorps.gov/health/_layouts/15/DocIdRedir.aspx?ID=XRUYQT3274NZ-681238054-2021</Url>
      <Description>XRUYQT3274NZ-681238054-2021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337FEF0-B01D-4BB4-A85D-4BD1C9A827DF}"/>
</file>

<file path=customXml/itemProps2.xml><?xml version="1.0" encoding="utf-8"?>
<ds:datastoreItem xmlns:ds="http://schemas.openxmlformats.org/officeDocument/2006/customXml" ds:itemID="{CCE5E193-C735-4FE0-A53B-C674EA851776}"/>
</file>

<file path=customXml/itemProps3.xml><?xml version="1.0" encoding="utf-8"?>
<ds:datastoreItem xmlns:ds="http://schemas.openxmlformats.org/officeDocument/2006/customXml" ds:itemID="{736836A4-BBCC-4EBA-9970-8CA90A67A7D7}"/>
</file>

<file path=customXml/itemProps4.xml><?xml version="1.0" encoding="utf-8"?>
<ds:datastoreItem xmlns:ds="http://schemas.openxmlformats.org/officeDocument/2006/customXml" ds:itemID="{C4F91CF1-26FA-49B3-BDBC-5C8EAD74F519}"/>
</file>

<file path=docProps/app.xml><?xml version="1.0" encoding="utf-8"?>
<Properties xmlns="http://schemas.openxmlformats.org/officeDocument/2006/extended-properties" xmlns:vt="http://schemas.openxmlformats.org/officeDocument/2006/docPropsVTypes">
  <Template>JC PowerPoint Template</Template>
  <TotalTime>1986</TotalTime>
  <Words>3528</Words>
  <Application>Microsoft Office PowerPoint</Application>
  <PresentationFormat>Widescreen</PresentationFormat>
  <Paragraphs>315</Paragraphs>
  <Slides>43</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Courier New</vt:lpstr>
      <vt:lpstr>Helvetica</vt:lpstr>
      <vt:lpstr>Wingdings 3</vt:lpstr>
      <vt:lpstr>JC PowerPoint Template</vt:lpstr>
      <vt:lpstr>Custom Design</vt:lpstr>
      <vt:lpstr>Introduction to  Mental Health and Wellness Services</vt:lpstr>
      <vt:lpstr>Objectives</vt:lpstr>
      <vt:lpstr>Mental Health and Wellness Program and Services</vt:lpstr>
      <vt:lpstr>Mental Health and Wellness Program</vt:lpstr>
      <vt:lpstr>Mental Health and Wellness Program</vt:lpstr>
      <vt:lpstr>Available Services </vt:lpstr>
      <vt:lpstr>Assessment</vt:lpstr>
      <vt:lpstr>When to  Come Talk With Me?</vt:lpstr>
      <vt:lpstr>Mental Health Promotion and Education</vt:lpstr>
      <vt:lpstr>Treatment</vt:lpstr>
      <vt:lpstr>Treatment Continued</vt:lpstr>
      <vt:lpstr>Treatment Continued</vt:lpstr>
      <vt:lpstr>Appointments</vt:lpstr>
      <vt:lpstr>Questions?</vt:lpstr>
      <vt:lpstr>Identifying and Responding to a Mental Health Crisis</vt:lpstr>
      <vt:lpstr>Introduction </vt:lpstr>
      <vt:lpstr> Introduction</vt:lpstr>
      <vt:lpstr>Mental Health Crisis</vt:lpstr>
      <vt:lpstr>Thoughts of Suicide</vt:lpstr>
      <vt:lpstr>Thoughts of Suicide</vt:lpstr>
      <vt:lpstr>Anger, Aggression   Threat of Violence</vt:lpstr>
      <vt:lpstr>Threat of Violence</vt:lpstr>
      <vt:lpstr>If YOU Are Experiencing a Mental Health Crisis</vt:lpstr>
      <vt:lpstr>If Someone Else is Having a Mental Health Crisis</vt:lpstr>
      <vt:lpstr>Q = QUESTION </vt:lpstr>
      <vt:lpstr>P = Listen and Persuade</vt:lpstr>
      <vt:lpstr>R = Refer</vt:lpstr>
      <vt:lpstr>Person Doesn’t Agree to Get Help</vt:lpstr>
      <vt:lpstr>PowerPoint Presentation</vt:lpstr>
      <vt:lpstr>Job Corps Safety Hotline</vt:lpstr>
      <vt:lpstr>JC1 Safe App</vt:lpstr>
      <vt:lpstr>Job Corps Safety Hotline</vt:lpstr>
      <vt:lpstr>Job Corps Safety Hotline</vt:lpstr>
      <vt:lpstr>Job Corps Safety Hotline</vt:lpstr>
      <vt:lpstr>PowerPoint Presentation</vt:lpstr>
      <vt:lpstr>Scenarios</vt:lpstr>
      <vt:lpstr>Responding to  Suicidal Thoughts</vt:lpstr>
      <vt:lpstr>Morgan (cont’d)</vt:lpstr>
      <vt:lpstr>Responding to   Threat of Violence</vt:lpstr>
      <vt:lpstr>Tarik (cont’d)</vt:lpstr>
      <vt:lpstr>Finally</vt:lpstr>
      <vt:lpstr>Questions?</vt:lpstr>
      <vt:lpstr>Reminder</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Mental Health and Wellness Services</dc:title>
  <dc:creator>Owner</dc:creator>
  <cp:lastModifiedBy>Liz Jarski</cp:lastModifiedBy>
  <cp:revision>112</cp:revision>
  <dcterms:created xsi:type="dcterms:W3CDTF">2013-01-13T22:38:22Z</dcterms:created>
  <dcterms:modified xsi:type="dcterms:W3CDTF">2023-07-06T20:43:20Z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e7b2e626-3cb4-4eef-be3e-2dfc9e29f685</vt:lpwstr>
  </property>
</Properties>
</file>