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68" r:id="rId4"/>
    <p:sldId id="259" r:id="rId5"/>
    <p:sldId id="260" r:id="rId6"/>
    <p:sldId id="261" r:id="rId7"/>
    <p:sldId id="262" r:id="rId8"/>
    <p:sldId id="263" r:id="rId9"/>
    <p:sldId id="264" r:id="rId10"/>
    <p:sldId id="265" r:id="rId11"/>
    <p:sldId id="266" r:id="rId12"/>
    <p:sldId id="267" r:id="rId13"/>
    <p:sldId id="279" r:id="rId14"/>
    <p:sldId id="269" r:id="rId15"/>
    <p:sldId id="275" r:id="rId16"/>
    <p:sldId id="274" r:id="rId17"/>
    <p:sldId id="276" r:id="rId18"/>
    <p:sldId id="277" r:id="rId19"/>
  </p:sldIdLst>
  <p:sldSz cx="12192000" cy="6858000"/>
  <p:notesSz cx="6858000" cy="9144000"/>
  <p:embeddedFontLst>
    <p:embeddedFont>
      <p:font typeface="Play"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l3p1DmQ7BULlqnoLHtA7Cea6C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5" d="100"/>
          <a:sy n="55" d="100"/>
        </p:scale>
        <p:origin x="1072" y="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0" name="Google Shape;15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7" name="Google Shape;15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ct val="100000"/>
              <a:buNone/>
            </a:pPr>
            <a:r>
              <a:rPr lang="en-US" sz="1100" dirty="0"/>
              <a:t>2007 Guidelines for Isolation Precautions</a:t>
            </a:r>
            <a:endParaRPr lang="en-US" dirty="0"/>
          </a:p>
          <a:p>
            <a:pPr marL="0" lvl="0" indent="0" algn="l" rtl="0">
              <a:lnSpc>
                <a:spcPct val="90000"/>
              </a:lnSpc>
              <a:spcBef>
                <a:spcPts val="1000"/>
              </a:spcBef>
              <a:spcAft>
                <a:spcPts val="0"/>
              </a:spcAft>
              <a:buClr>
                <a:schemeClr val="dk1"/>
              </a:buClr>
              <a:buSzPct val="100000"/>
              <a:buNone/>
            </a:pPr>
            <a:r>
              <a:rPr lang="en-US" sz="1100" dirty="0"/>
              <a:t>Infection Control in Health Care Facilities</a:t>
            </a:r>
            <a:endParaRPr lang="en-US" dirty="0"/>
          </a:p>
          <a:p>
            <a:pPr marL="0" lvl="0" indent="0" algn="l" rtl="0">
              <a:spcBef>
                <a:spcPts val="0"/>
              </a:spcBef>
              <a:spcAft>
                <a:spcPts val="0"/>
              </a:spcAft>
              <a:buNone/>
            </a:pPr>
            <a:endParaRPr dirty="0"/>
          </a:p>
        </p:txBody>
      </p:sp>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9" name="Google Shape;1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2007 Guidelines for Isolation Precautions</a:t>
            </a:r>
            <a:endParaRPr lang="en-US" dirty="0"/>
          </a:p>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3" name="Google Shape;1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0" name="Google Shape;13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Guidelines for Disinfection and Sterilization in Healthcare Facilities”, 2008</a:t>
            </a:r>
            <a:endParaRPr dirty="0"/>
          </a:p>
        </p:txBody>
      </p:sp>
      <p:sp>
        <p:nvSpPr>
          <p:cNvPr id="137" name="Google Shape;13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62124"/>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Play"/>
              <a:buNone/>
            </a:pPr>
            <a:r>
              <a:rPr lang="en-US" dirty="0"/>
              <a:t>INFECTION CONTROL</a:t>
            </a:r>
            <a:endParaRPr dirty="0"/>
          </a:p>
        </p:txBody>
      </p:sp>
      <p:sp>
        <p:nvSpPr>
          <p:cNvPr id="85" name="Google Shape;85;p1"/>
          <p:cNvSpPr txBox="1">
            <a:spLocks noGrp="1"/>
          </p:cNvSpPr>
          <p:nvPr>
            <p:ph type="subTitle" idx="1"/>
          </p:nvPr>
        </p:nvSpPr>
        <p:spPr>
          <a:xfrm>
            <a:off x="1524000" y="2541799"/>
            <a:ext cx="9144000" cy="16557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400"/>
              <a:buNone/>
            </a:pPr>
            <a:r>
              <a:rPr lang="en-US" dirty="0"/>
              <a:t>Job Corps Oral Health Teleconference</a:t>
            </a:r>
            <a:endParaRPr dirty="0"/>
          </a:p>
          <a:p>
            <a:pPr marL="0" lvl="0" indent="0" algn="ctr" rtl="0">
              <a:lnSpc>
                <a:spcPct val="90000"/>
              </a:lnSpc>
              <a:spcBef>
                <a:spcPts val="1000"/>
              </a:spcBef>
              <a:spcAft>
                <a:spcPts val="0"/>
              </a:spcAft>
              <a:buClr>
                <a:schemeClr val="dk1"/>
              </a:buClr>
              <a:buSzPts val="2400"/>
              <a:buNone/>
            </a:pPr>
            <a:r>
              <a:rPr lang="en-US" dirty="0"/>
              <a:t>Brian Swann, DDS, MPH</a:t>
            </a:r>
            <a:endParaRPr dirty="0"/>
          </a:p>
          <a:p>
            <a:pPr marL="0" lvl="0" indent="0" algn="ctr" rtl="0">
              <a:lnSpc>
                <a:spcPct val="90000"/>
              </a:lnSpc>
              <a:spcBef>
                <a:spcPts val="1000"/>
              </a:spcBef>
              <a:spcAft>
                <a:spcPts val="0"/>
              </a:spcAft>
              <a:buClr>
                <a:schemeClr val="dk1"/>
              </a:buClr>
              <a:buSzPts val="2400"/>
              <a:buNone/>
            </a:pPr>
            <a:r>
              <a:rPr lang="en-US" dirty="0"/>
              <a:t>August 15, 2024</a:t>
            </a:r>
            <a:br>
              <a:rPr lang="en-US" dirty="0"/>
            </a:br>
            <a:endParaRPr dirty="0"/>
          </a:p>
        </p:txBody>
      </p:sp>
      <p:pic>
        <p:nvPicPr>
          <p:cNvPr id="86" name="Google Shape;86;p1"/>
          <p:cNvPicPr preferRelativeResize="0"/>
          <p:nvPr/>
        </p:nvPicPr>
        <p:blipFill>
          <a:blip r:embed="rId3">
            <a:alphaModFix/>
          </a:blip>
          <a:stretch>
            <a:fillRect/>
          </a:stretch>
        </p:blipFill>
        <p:spPr>
          <a:xfrm>
            <a:off x="4997125" y="4079925"/>
            <a:ext cx="2197749" cy="24962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0"/>
          <p:cNvSpPr txBox="1">
            <a:spLocks noGrp="1"/>
          </p:cNvSpPr>
          <p:nvPr>
            <p:ph type="title"/>
          </p:nvPr>
        </p:nvSpPr>
        <p:spPr>
          <a:xfrm>
            <a:off x="555171" y="223974"/>
            <a:ext cx="11386458" cy="1593939"/>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ct val="100000"/>
              <a:buFont typeface="Play"/>
              <a:buNone/>
            </a:pPr>
            <a:r>
              <a:rPr lang="en-US" dirty="0"/>
              <a:t>Key Recommendations for Environmental Infection Prevention and Control in Dental Settings</a:t>
            </a:r>
            <a:endParaRPr dirty="0"/>
          </a:p>
        </p:txBody>
      </p:sp>
      <p:sp>
        <p:nvSpPr>
          <p:cNvPr id="147" name="Google Shape;147;p10"/>
          <p:cNvSpPr txBox="1">
            <a:spLocks noGrp="1"/>
          </p:cNvSpPr>
          <p:nvPr>
            <p:ph type="body" idx="1"/>
          </p:nvPr>
        </p:nvSpPr>
        <p:spPr>
          <a:xfrm>
            <a:off x="838200" y="2282825"/>
            <a:ext cx="10515600" cy="4351200"/>
          </a:xfrm>
          <a:prstGeom prst="rect">
            <a:avLst/>
          </a:prstGeom>
          <a:noFill/>
          <a:ln>
            <a:noFill/>
          </a:ln>
        </p:spPr>
        <p:txBody>
          <a:bodyPr spcFirstLastPara="1" wrap="square" lIns="91425" tIns="45700" rIns="91425" bIns="45700" anchor="t" anchorCtr="0">
            <a:normAutofit/>
          </a:bodyPr>
          <a:lstStyle/>
          <a:p>
            <a:pPr marL="228600" lvl="0" indent="-173736" algn="l" rtl="0">
              <a:lnSpc>
                <a:spcPct val="90000"/>
              </a:lnSpc>
              <a:spcBef>
                <a:spcPts val="600"/>
              </a:spcBef>
              <a:spcAft>
                <a:spcPts val="600"/>
              </a:spcAft>
              <a:buClr>
                <a:schemeClr val="dk1"/>
              </a:buClr>
              <a:buSzPts val="3200"/>
              <a:buFont typeface="Arial" panose="020B0604020202020204" pitchFamily="34" charset="0"/>
              <a:buChar char="•"/>
            </a:pPr>
            <a:r>
              <a:rPr lang="en-US" dirty="0"/>
              <a:t>Establish standard operating procedures (SOP) for routine cleaning and disinfection of environmental surfaces</a:t>
            </a:r>
            <a:endParaRPr dirty="0"/>
          </a:p>
          <a:p>
            <a:pPr marL="685800" lvl="3" indent="-173736">
              <a:spcBef>
                <a:spcPts val="600"/>
              </a:spcBef>
              <a:spcAft>
                <a:spcPts val="600"/>
              </a:spcAft>
              <a:buSzPts val="3200"/>
              <a:buFont typeface="Arial" panose="020B0604020202020204" pitchFamily="34" charset="0"/>
              <a:buChar char="•"/>
            </a:pPr>
            <a:r>
              <a:rPr lang="en-US" sz="2800" dirty="0"/>
              <a:t>Use barriers for difficult to clean areas such as light switches, computer equipment, handles</a:t>
            </a:r>
            <a:endParaRPr sz="2800" dirty="0"/>
          </a:p>
          <a:p>
            <a:pPr marL="685800" lvl="3" indent="-173736">
              <a:spcBef>
                <a:spcPts val="600"/>
              </a:spcBef>
              <a:spcAft>
                <a:spcPts val="600"/>
              </a:spcAft>
              <a:buSzPts val="3200"/>
              <a:buFont typeface="Arial" panose="020B0604020202020204" pitchFamily="34" charset="0"/>
              <a:buChar char="•"/>
            </a:pPr>
            <a:r>
              <a:rPr lang="en-US" sz="2800" dirty="0"/>
              <a:t>Clean and disinfect clinical contact surfaces with registered hospital disinfectant after each patient</a:t>
            </a:r>
            <a:endParaRPr sz="2800" dirty="0"/>
          </a:p>
          <a:p>
            <a:pPr marL="228600" lvl="0" indent="-173736" algn="l" rtl="0">
              <a:lnSpc>
                <a:spcPct val="90000"/>
              </a:lnSpc>
              <a:spcBef>
                <a:spcPts val="600"/>
              </a:spcBef>
              <a:spcAft>
                <a:spcPts val="600"/>
              </a:spcAft>
              <a:buClr>
                <a:schemeClr val="dk1"/>
              </a:buClr>
              <a:buSzPts val="3200"/>
              <a:buFont typeface="Arial" panose="020B0604020202020204" pitchFamily="34" charset="0"/>
              <a:buChar char="•"/>
            </a:pPr>
            <a:r>
              <a:rPr lang="en-US" dirty="0"/>
              <a:t>Select EPA-registered disinfectants or detergents</a:t>
            </a:r>
            <a:endParaRPr dirty="0"/>
          </a:p>
          <a:p>
            <a:pPr marL="228600" lvl="0" indent="-173736" algn="l" rtl="0">
              <a:lnSpc>
                <a:spcPct val="90000"/>
              </a:lnSpc>
              <a:spcBef>
                <a:spcPts val="600"/>
              </a:spcBef>
              <a:spcAft>
                <a:spcPts val="600"/>
              </a:spcAft>
              <a:buClr>
                <a:schemeClr val="dk1"/>
              </a:buClr>
              <a:buSzPts val="3200"/>
              <a:buFont typeface="Arial" panose="020B0604020202020204" pitchFamily="34" charset="0"/>
              <a:buChar char="•"/>
            </a:pPr>
            <a:r>
              <a:rPr lang="en-US" dirty="0"/>
              <a:t>Follow manufacturers instructions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1"/>
          <p:cNvSpPr txBox="1">
            <a:spLocks noGrp="1"/>
          </p:cNvSpPr>
          <p:nvPr>
            <p:ph type="title"/>
          </p:nvPr>
        </p:nvSpPr>
        <p:spPr>
          <a:xfrm>
            <a:off x="838200" y="365125"/>
            <a:ext cx="7509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dirty="0"/>
              <a:t>Dental Unit and Waterlines</a:t>
            </a:r>
            <a:endParaRPr dirty="0"/>
          </a:p>
        </p:txBody>
      </p:sp>
      <p:sp>
        <p:nvSpPr>
          <p:cNvPr id="153" name="Google Shape;153;p11"/>
          <p:cNvSpPr txBox="1">
            <a:spLocks noGrp="1"/>
          </p:cNvSpPr>
          <p:nvPr>
            <p:ph type="body" idx="1"/>
          </p:nvPr>
        </p:nvSpPr>
        <p:spPr>
          <a:xfrm>
            <a:off x="838200" y="1825625"/>
            <a:ext cx="7509600" cy="4817700"/>
          </a:xfrm>
          <a:prstGeom prst="rect">
            <a:avLst/>
          </a:prstGeom>
          <a:noFill/>
          <a:ln>
            <a:noFill/>
          </a:ln>
        </p:spPr>
        <p:txBody>
          <a:bodyPr spcFirstLastPara="1" wrap="square" lIns="91425" tIns="45700" rIns="91425" bIns="45700" anchor="t" anchorCtr="0">
            <a:noAutofit/>
          </a:bodyPr>
          <a:lstStyle/>
          <a:p>
            <a:pPr marL="228600" lvl="0" indent="-173736" algn="l" rtl="0">
              <a:spcBef>
                <a:spcPts val="600"/>
              </a:spcBef>
              <a:spcAft>
                <a:spcPts val="600"/>
              </a:spcAft>
              <a:buClr>
                <a:schemeClr val="dk1"/>
              </a:buClr>
              <a:buSzPts val="2800"/>
              <a:buChar char="•"/>
            </a:pPr>
            <a:r>
              <a:rPr lang="en-US" sz="2600" dirty="0"/>
              <a:t>Plastic tubing running through the units and through the handpieces promotes bacterial growth and develops biofilm.</a:t>
            </a:r>
            <a:endParaRPr sz="2600" dirty="0"/>
          </a:p>
          <a:p>
            <a:pPr marL="228600" lvl="0" indent="-173736" algn="l" rtl="0">
              <a:spcBef>
                <a:spcPts val="600"/>
              </a:spcBef>
              <a:spcAft>
                <a:spcPts val="600"/>
              </a:spcAft>
              <a:buClr>
                <a:schemeClr val="dk1"/>
              </a:buClr>
              <a:buSzPts val="2800"/>
              <a:buChar char="•"/>
            </a:pPr>
            <a:r>
              <a:rPr lang="en-US" sz="2600" dirty="0"/>
              <a:t>Purge dental unit waterlines each night and whenever units are out of service to prevent stagnate water</a:t>
            </a:r>
            <a:endParaRPr sz="2600" dirty="0"/>
          </a:p>
          <a:p>
            <a:pPr marL="228600" lvl="0" indent="-173736" algn="l" rtl="0">
              <a:spcBef>
                <a:spcPts val="600"/>
              </a:spcBef>
              <a:spcAft>
                <a:spcPts val="600"/>
              </a:spcAft>
              <a:buClr>
                <a:schemeClr val="dk1"/>
              </a:buClr>
              <a:buSzPts val="2800"/>
              <a:buChar char="•"/>
            </a:pPr>
            <a:r>
              <a:rPr lang="en-US" sz="2600" dirty="0"/>
              <a:t>Discharge water and air lines for minimum of 20 to 30 seconds after each patient</a:t>
            </a:r>
            <a:endParaRPr sz="2600" dirty="0"/>
          </a:p>
          <a:p>
            <a:pPr marL="228600" lvl="0" indent="-173736" algn="l" rtl="0">
              <a:spcBef>
                <a:spcPts val="600"/>
              </a:spcBef>
              <a:spcAft>
                <a:spcPts val="600"/>
              </a:spcAft>
              <a:buClr>
                <a:schemeClr val="dk1"/>
              </a:buClr>
              <a:buSzPts val="2800"/>
              <a:buChar char="•"/>
            </a:pPr>
            <a:r>
              <a:rPr lang="en-US" sz="2600" dirty="0"/>
              <a:t>Monitor for damage.  Be alert for signs of biofilm including musty odor, cloudiness, water particulates or clogging</a:t>
            </a:r>
            <a:endParaRPr sz="2600" dirty="0"/>
          </a:p>
        </p:txBody>
      </p:sp>
      <p:pic>
        <p:nvPicPr>
          <p:cNvPr id="154" name="Google Shape;154;p11"/>
          <p:cNvPicPr preferRelativeResize="0"/>
          <p:nvPr/>
        </p:nvPicPr>
        <p:blipFill>
          <a:blip r:embed="rId3">
            <a:alphaModFix/>
          </a:blip>
          <a:stretch>
            <a:fillRect/>
          </a:stretch>
        </p:blipFill>
        <p:spPr>
          <a:xfrm>
            <a:off x="8692026" y="318677"/>
            <a:ext cx="3037700" cy="62206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2"/>
          <p:cNvSpPr txBox="1">
            <a:spLocks noGrp="1"/>
          </p:cNvSpPr>
          <p:nvPr>
            <p:ph type="title"/>
          </p:nvPr>
        </p:nvSpPr>
        <p:spPr>
          <a:xfrm>
            <a:off x="838200" y="365125"/>
            <a:ext cx="10515600" cy="86496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dirty="0"/>
              <a:t>Duties</a:t>
            </a:r>
            <a:endParaRPr dirty="0"/>
          </a:p>
        </p:txBody>
      </p:sp>
      <p:sp>
        <p:nvSpPr>
          <p:cNvPr id="160" name="Google Shape;160;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173736" algn="l" rtl="0">
              <a:lnSpc>
                <a:spcPct val="90000"/>
              </a:lnSpc>
              <a:spcBef>
                <a:spcPts val="600"/>
              </a:spcBef>
              <a:spcAft>
                <a:spcPts val="600"/>
              </a:spcAft>
              <a:buClr>
                <a:schemeClr val="dk1"/>
              </a:buClr>
              <a:buSzPts val="2800"/>
              <a:buNone/>
            </a:pPr>
            <a:r>
              <a:rPr lang="en-US" b="1" dirty="0"/>
              <a:t>Hygienist:</a:t>
            </a:r>
            <a:endParaRPr dirty="0"/>
          </a:p>
          <a:p>
            <a:pPr marL="228600" lvl="0" indent="-173736" algn="l" rtl="0">
              <a:lnSpc>
                <a:spcPct val="90000"/>
              </a:lnSpc>
              <a:spcBef>
                <a:spcPts val="600"/>
              </a:spcBef>
              <a:spcAft>
                <a:spcPts val="600"/>
              </a:spcAft>
              <a:buClr>
                <a:schemeClr val="dk1"/>
              </a:buClr>
              <a:buSzPts val="2800"/>
              <a:buChar char="•"/>
            </a:pPr>
            <a:r>
              <a:rPr lang="en-US" dirty="0"/>
              <a:t>Sterilize and clean instruments (ultrasound and inspect)</a:t>
            </a:r>
            <a:endParaRPr dirty="0"/>
          </a:p>
          <a:p>
            <a:pPr marL="228600" lvl="0" indent="-173736" algn="l" rtl="0">
              <a:lnSpc>
                <a:spcPct val="90000"/>
              </a:lnSpc>
              <a:spcBef>
                <a:spcPts val="600"/>
              </a:spcBef>
              <a:spcAft>
                <a:spcPts val="600"/>
              </a:spcAft>
              <a:buClr>
                <a:schemeClr val="dk1"/>
              </a:buClr>
              <a:buSzPts val="2800"/>
              <a:buChar char="•"/>
            </a:pPr>
            <a:r>
              <a:rPr lang="en-US" dirty="0"/>
              <a:t>Waterlines</a:t>
            </a:r>
            <a:endParaRPr dirty="0"/>
          </a:p>
          <a:p>
            <a:pPr marL="228600" lvl="0" indent="-173736" algn="l" rtl="0">
              <a:lnSpc>
                <a:spcPct val="90000"/>
              </a:lnSpc>
              <a:spcBef>
                <a:spcPts val="600"/>
              </a:spcBef>
              <a:spcAft>
                <a:spcPts val="600"/>
              </a:spcAft>
              <a:buClr>
                <a:schemeClr val="dk1"/>
              </a:buClr>
              <a:buSzPts val="2800"/>
              <a:buChar char="•"/>
            </a:pPr>
            <a:r>
              <a:rPr lang="en-US" dirty="0"/>
              <a:t>Disinfect environmental surfaces</a:t>
            </a:r>
            <a:endParaRPr dirty="0"/>
          </a:p>
          <a:p>
            <a:pPr marL="228600" lvl="0" indent="-173736" algn="l" rtl="0">
              <a:lnSpc>
                <a:spcPct val="90000"/>
              </a:lnSpc>
              <a:spcBef>
                <a:spcPts val="600"/>
              </a:spcBef>
              <a:spcAft>
                <a:spcPts val="600"/>
              </a:spcAft>
              <a:buClr>
                <a:schemeClr val="dk1"/>
              </a:buClr>
              <a:buSzPts val="2800"/>
              <a:buChar char="•"/>
            </a:pPr>
            <a:r>
              <a:rPr lang="en-US" dirty="0"/>
              <a:t>Disposable barriers</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161" name="Google Shape;161;p12"/>
          <p:cNvSpPr txBox="1">
            <a:spLocks noGrp="1"/>
          </p:cNvSpPr>
          <p:nvPr>
            <p:ph type="body" idx="2"/>
          </p:nvPr>
        </p:nvSpPr>
        <p:spPr>
          <a:xfrm>
            <a:off x="6172200" y="1825624"/>
            <a:ext cx="5181600" cy="4564289"/>
          </a:xfrm>
          <a:prstGeom prst="rect">
            <a:avLst/>
          </a:prstGeom>
          <a:noFill/>
          <a:ln>
            <a:noFill/>
          </a:ln>
        </p:spPr>
        <p:txBody>
          <a:bodyPr spcFirstLastPara="1" wrap="square" lIns="91425" tIns="45700" rIns="91425" bIns="45700" anchor="t" anchorCtr="0">
            <a:normAutofit fontScale="62500" lnSpcReduction="20000"/>
          </a:bodyPr>
          <a:lstStyle/>
          <a:p>
            <a:pPr marL="228600" lvl="0" indent="-173736" algn="l" rtl="0">
              <a:lnSpc>
                <a:spcPct val="110000"/>
              </a:lnSpc>
              <a:spcBef>
                <a:spcPts val="600"/>
              </a:spcBef>
              <a:spcAft>
                <a:spcPts val="600"/>
              </a:spcAft>
              <a:buClr>
                <a:schemeClr val="dk1"/>
              </a:buClr>
              <a:buSzPts val="2800"/>
              <a:buNone/>
            </a:pPr>
            <a:r>
              <a:rPr lang="en-US" sz="4500" b="1" dirty="0"/>
              <a:t>Dental Assistant:</a:t>
            </a:r>
            <a:endParaRPr sz="4500" dirty="0"/>
          </a:p>
          <a:p>
            <a:pPr marL="228600" lvl="0" indent="-173736" algn="l" rtl="0">
              <a:lnSpc>
                <a:spcPct val="110000"/>
              </a:lnSpc>
              <a:spcBef>
                <a:spcPts val="600"/>
              </a:spcBef>
              <a:spcAft>
                <a:spcPts val="600"/>
              </a:spcAft>
              <a:buClr>
                <a:schemeClr val="dk1"/>
              </a:buClr>
              <a:buSzPts val="2800"/>
              <a:buFont typeface="Arial" panose="020B0604020202020204" pitchFamily="34" charset="0"/>
              <a:buChar char="•"/>
            </a:pPr>
            <a:r>
              <a:rPr lang="en-US" sz="3800" dirty="0"/>
              <a:t>Disinfect environmental surfaces</a:t>
            </a:r>
            <a:endParaRPr sz="3800" dirty="0"/>
          </a:p>
          <a:p>
            <a:pPr marL="228600" lvl="0" indent="-173736" algn="l" rtl="0">
              <a:lnSpc>
                <a:spcPct val="110000"/>
              </a:lnSpc>
              <a:spcBef>
                <a:spcPts val="600"/>
              </a:spcBef>
              <a:spcAft>
                <a:spcPts val="600"/>
              </a:spcAft>
              <a:buClr>
                <a:schemeClr val="dk1"/>
              </a:buClr>
              <a:buSzPts val="2800"/>
              <a:buFont typeface="Arial" panose="020B0604020202020204" pitchFamily="34" charset="0"/>
              <a:buChar char="•"/>
            </a:pPr>
            <a:r>
              <a:rPr lang="en-US" sz="3800" dirty="0"/>
              <a:t>Eyewash station</a:t>
            </a:r>
            <a:endParaRPr sz="3800" dirty="0"/>
          </a:p>
          <a:p>
            <a:pPr marL="228600" lvl="0" indent="-173736" algn="l" rtl="0">
              <a:lnSpc>
                <a:spcPct val="110000"/>
              </a:lnSpc>
              <a:spcBef>
                <a:spcPts val="600"/>
              </a:spcBef>
              <a:spcAft>
                <a:spcPts val="600"/>
              </a:spcAft>
              <a:buClr>
                <a:schemeClr val="dk1"/>
              </a:buClr>
              <a:buSzPts val="2800"/>
              <a:buFont typeface="Arial" panose="020B0604020202020204" pitchFamily="34" charset="0"/>
              <a:buChar char="•"/>
            </a:pPr>
            <a:r>
              <a:rPr lang="en-US" sz="3800" dirty="0"/>
              <a:t>Spore testing</a:t>
            </a:r>
            <a:endParaRPr sz="3800" dirty="0"/>
          </a:p>
          <a:p>
            <a:pPr marL="228600" lvl="0" indent="-173736" algn="l" rtl="0">
              <a:lnSpc>
                <a:spcPct val="110000"/>
              </a:lnSpc>
              <a:spcBef>
                <a:spcPts val="600"/>
              </a:spcBef>
              <a:spcAft>
                <a:spcPts val="600"/>
              </a:spcAft>
              <a:buClr>
                <a:schemeClr val="dk1"/>
              </a:buClr>
              <a:buSzPts val="2800"/>
              <a:buFont typeface="Arial" panose="020B0604020202020204" pitchFamily="34" charset="0"/>
              <a:buChar char="•"/>
            </a:pPr>
            <a:r>
              <a:rPr lang="en-US" sz="3800" dirty="0"/>
              <a:t>Waterlines</a:t>
            </a:r>
            <a:endParaRPr sz="3800" dirty="0"/>
          </a:p>
          <a:p>
            <a:pPr marL="228600" lvl="0" indent="-173736" algn="l" rtl="0">
              <a:lnSpc>
                <a:spcPct val="110000"/>
              </a:lnSpc>
              <a:spcBef>
                <a:spcPts val="600"/>
              </a:spcBef>
              <a:spcAft>
                <a:spcPts val="600"/>
              </a:spcAft>
              <a:buClr>
                <a:schemeClr val="dk1"/>
              </a:buClr>
              <a:buSzPts val="2800"/>
              <a:buFont typeface="Arial" panose="020B0604020202020204" pitchFamily="34" charset="0"/>
              <a:buChar char="•"/>
            </a:pPr>
            <a:r>
              <a:rPr lang="en-US" sz="3800" dirty="0"/>
              <a:t>Clean or change traps and filters</a:t>
            </a:r>
            <a:endParaRPr sz="3800" dirty="0"/>
          </a:p>
          <a:p>
            <a:pPr marL="228600" lvl="0" indent="-173736" algn="l" rtl="0">
              <a:lnSpc>
                <a:spcPct val="110000"/>
              </a:lnSpc>
              <a:spcBef>
                <a:spcPts val="600"/>
              </a:spcBef>
              <a:spcAft>
                <a:spcPts val="600"/>
              </a:spcAft>
              <a:buClr>
                <a:schemeClr val="dk1"/>
              </a:buClr>
              <a:buSzPts val="2800"/>
              <a:buFont typeface="Arial" panose="020B0604020202020204" pitchFamily="34" charset="0"/>
              <a:buChar char="•"/>
            </a:pPr>
            <a:r>
              <a:rPr lang="en-US" sz="3800" dirty="0"/>
              <a:t>Disposable barriers</a:t>
            </a:r>
            <a:endParaRPr sz="3800" dirty="0"/>
          </a:p>
          <a:p>
            <a:pPr marL="228600" lvl="0" indent="-173736" algn="l" rtl="0">
              <a:lnSpc>
                <a:spcPct val="110000"/>
              </a:lnSpc>
              <a:spcBef>
                <a:spcPts val="600"/>
              </a:spcBef>
              <a:spcAft>
                <a:spcPts val="600"/>
              </a:spcAft>
              <a:buClr>
                <a:schemeClr val="dk1"/>
              </a:buClr>
              <a:buSzPts val="2800"/>
              <a:buFont typeface="Arial" panose="020B0604020202020204" pitchFamily="34" charset="0"/>
              <a:buChar char="•"/>
            </a:pPr>
            <a:r>
              <a:rPr lang="en-US" sz="3800" dirty="0"/>
              <a:t>Sterilize and clean instruments (ultrasound and inspect)</a:t>
            </a:r>
            <a:endParaRPr sz="3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8BBC-0166-3A48-5973-EABD36AEEE98}"/>
              </a:ext>
            </a:extLst>
          </p:cNvPr>
          <p:cNvSpPr>
            <a:spLocks noGrp="1"/>
          </p:cNvSpPr>
          <p:nvPr>
            <p:ph type="title"/>
          </p:nvPr>
        </p:nvSpPr>
        <p:spPr/>
        <p:txBody>
          <a:bodyPr/>
          <a:lstStyle/>
          <a:p>
            <a:r>
              <a:rPr lang="en-US" dirty="0"/>
              <a:t>Regional Oral Health Specialists</a:t>
            </a:r>
          </a:p>
        </p:txBody>
      </p:sp>
      <p:sp>
        <p:nvSpPr>
          <p:cNvPr id="3" name="Text Placeholder 2">
            <a:extLst>
              <a:ext uri="{FF2B5EF4-FFF2-40B4-BE49-F238E27FC236}">
                <a16:creationId xmlns:a16="http://schemas.microsoft.com/office/drawing/2014/main" id="{65C44DCF-3080-1131-06C3-20E44E9EF4FC}"/>
              </a:ext>
            </a:extLst>
          </p:cNvPr>
          <p:cNvSpPr>
            <a:spLocks noGrp="1"/>
          </p:cNvSpPr>
          <p:nvPr>
            <p:ph type="body" idx="1"/>
          </p:nvPr>
        </p:nvSpPr>
        <p:spPr>
          <a:xfrm>
            <a:off x="838200" y="1825625"/>
            <a:ext cx="5436220" cy="4351338"/>
          </a:xfrm>
        </p:spPr>
        <p:txBody>
          <a:bodyPr>
            <a:normAutofit/>
          </a:bodyPr>
          <a:lstStyle/>
          <a:p>
            <a:pPr marL="283464" indent="0">
              <a:spcBef>
                <a:spcPts val="600"/>
              </a:spcBef>
              <a:spcAft>
                <a:spcPts val="600"/>
              </a:spcAft>
              <a:buNone/>
            </a:pPr>
            <a:r>
              <a:rPr lang="en-US" dirty="0"/>
              <a:t>Brian Swann, DDS, MPH</a:t>
            </a:r>
          </a:p>
          <a:p>
            <a:pPr marL="283464" indent="0">
              <a:spcBef>
                <a:spcPts val="600"/>
              </a:spcBef>
              <a:spcAft>
                <a:spcPts val="600"/>
              </a:spcAft>
              <a:buNone/>
            </a:pPr>
            <a:r>
              <a:rPr lang="en-US" dirty="0"/>
              <a:t>Regions - 2/Philadelphia, 3/Atlanta, 4/Dallas</a:t>
            </a:r>
          </a:p>
          <a:p>
            <a:pPr marL="283464" indent="0">
              <a:spcBef>
                <a:spcPts val="600"/>
              </a:spcBef>
              <a:spcAft>
                <a:spcPts val="600"/>
              </a:spcAft>
              <a:buNone/>
            </a:pPr>
            <a:r>
              <a:rPr lang="en-US" dirty="0"/>
              <a:t>Swann.Brian@Jobcorps.org</a:t>
            </a:r>
          </a:p>
          <a:p>
            <a:pPr marL="283464" indent="0">
              <a:spcBef>
                <a:spcPts val="600"/>
              </a:spcBef>
              <a:spcAft>
                <a:spcPts val="600"/>
              </a:spcAft>
              <a:buNone/>
            </a:pPr>
            <a:r>
              <a:rPr lang="en-US" dirty="0"/>
              <a:t>Brian.Swann@humanitas.com</a:t>
            </a:r>
          </a:p>
          <a:p>
            <a:pPr marL="283464" indent="0">
              <a:spcBef>
                <a:spcPts val="600"/>
              </a:spcBef>
              <a:spcAft>
                <a:spcPts val="600"/>
              </a:spcAft>
              <a:buNone/>
            </a:pPr>
            <a:r>
              <a:rPr lang="en-US" dirty="0"/>
              <a:t>Mobile: 617.529.4401</a:t>
            </a:r>
          </a:p>
        </p:txBody>
      </p:sp>
      <p:sp>
        <p:nvSpPr>
          <p:cNvPr id="4" name="Text Placeholder 3">
            <a:extLst>
              <a:ext uri="{FF2B5EF4-FFF2-40B4-BE49-F238E27FC236}">
                <a16:creationId xmlns:a16="http://schemas.microsoft.com/office/drawing/2014/main" id="{1D2A8E9B-8BBF-7F19-E92D-5AA24AD91D83}"/>
              </a:ext>
            </a:extLst>
          </p:cNvPr>
          <p:cNvSpPr>
            <a:spLocks noGrp="1"/>
          </p:cNvSpPr>
          <p:nvPr>
            <p:ph type="body" idx="2"/>
          </p:nvPr>
        </p:nvSpPr>
        <p:spPr>
          <a:xfrm>
            <a:off x="6172199" y="1825625"/>
            <a:ext cx="5722435" cy="4351338"/>
          </a:xfrm>
        </p:spPr>
        <p:txBody>
          <a:bodyPr>
            <a:normAutofit/>
          </a:bodyPr>
          <a:lstStyle/>
          <a:p>
            <a:pPr marL="283464" indent="0">
              <a:spcBef>
                <a:spcPts val="600"/>
              </a:spcBef>
              <a:spcAft>
                <a:spcPts val="600"/>
              </a:spcAft>
              <a:buNone/>
            </a:pPr>
            <a:r>
              <a:rPr lang="en-US" dirty="0"/>
              <a:t>Pamela Alston, DDS, MPP</a:t>
            </a:r>
          </a:p>
          <a:p>
            <a:pPr marL="283464" indent="0">
              <a:spcBef>
                <a:spcPts val="600"/>
              </a:spcBef>
              <a:spcAft>
                <a:spcPts val="600"/>
              </a:spcAft>
              <a:buNone/>
            </a:pPr>
            <a:r>
              <a:rPr lang="en-US" dirty="0"/>
              <a:t>Regions -1/Boston, 5/Chicago, 6/San Francisco</a:t>
            </a:r>
          </a:p>
          <a:p>
            <a:pPr marL="283464" indent="0">
              <a:spcBef>
                <a:spcPts val="600"/>
              </a:spcBef>
              <a:spcAft>
                <a:spcPts val="600"/>
              </a:spcAft>
              <a:buNone/>
            </a:pPr>
            <a:r>
              <a:rPr lang="en-US" dirty="0"/>
              <a:t>Alston.Pamela@Jobcorps.org</a:t>
            </a:r>
          </a:p>
          <a:p>
            <a:pPr marL="283464" indent="0">
              <a:spcBef>
                <a:spcPts val="600"/>
              </a:spcBef>
              <a:spcAft>
                <a:spcPts val="600"/>
              </a:spcAft>
              <a:buNone/>
            </a:pPr>
            <a:r>
              <a:rPr lang="en-US" dirty="0"/>
              <a:t>Pamela.Alston@humanitas.com</a:t>
            </a:r>
          </a:p>
          <a:p>
            <a:pPr marL="283464" indent="0">
              <a:spcBef>
                <a:spcPts val="600"/>
              </a:spcBef>
              <a:spcAft>
                <a:spcPts val="600"/>
              </a:spcAft>
              <a:buNone/>
            </a:pPr>
            <a:r>
              <a:rPr lang="en-US" dirty="0"/>
              <a:t>Mobile: 510.325.6005</a:t>
            </a:r>
          </a:p>
        </p:txBody>
      </p:sp>
    </p:spTree>
    <p:extLst>
      <p:ext uri="{BB962C8B-B14F-4D97-AF65-F5344CB8AC3E}">
        <p14:creationId xmlns:p14="http://schemas.microsoft.com/office/powerpoint/2010/main" val="254956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731BFB-9241-FEFB-8F80-0638C15C2A37}"/>
              </a:ext>
            </a:extLst>
          </p:cNvPr>
          <p:cNvSpPr>
            <a:spLocks noGrp="1"/>
          </p:cNvSpPr>
          <p:nvPr>
            <p:ph type="title"/>
          </p:nvPr>
        </p:nvSpPr>
        <p:spPr>
          <a:xfrm>
            <a:off x="838200" y="365125"/>
            <a:ext cx="10515600" cy="5796189"/>
          </a:xfrm>
        </p:spPr>
        <p:txBody>
          <a:bodyPr/>
          <a:lstStyle/>
          <a:p>
            <a:pPr algn="ctr"/>
            <a:r>
              <a:rPr lang="en-US" dirty="0"/>
              <a:t>Questions?</a:t>
            </a:r>
          </a:p>
        </p:txBody>
      </p:sp>
    </p:spTree>
    <p:extLst>
      <p:ext uri="{BB962C8B-B14F-4D97-AF65-F5344CB8AC3E}">
        <p14:creationId xmlns:p14="http://schemas.microsoft.com/office/powerpoint/2010/main" val="1359044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2C155-0387-7A7F-132C-DB61882D3509}"/>
              </a:ext>
            </a:extLst>
          </p:cNvPr>
          <p:cNvSpPr>
            <a:spLocks noGrp="1"/>
          </p:cNvSpPr>
          <p:nvPr>
            <p:ph type="title"/>
          </p:nvPr>
        </p:nvSpPr>
        <p:spPr/>
        <p:txBody>
          <a:bodyPr/>
          <a:lstStyle/>
          <a:p>
            <a:r>
              <a:rPr lang="en-US" dirty="0"/>
              <a:t>Post Op</a:t>
            </a:r>
          </a:p>
        </p:txBody>
      </p:sp>
      <p:sp>
        <p:nvSpPr>
          <p:cNvPr id="3" name="Content Placeholder 2">
            <a:extLst>
              <a:ext uri="{FF2B5EF4-FFF2-40B4-BE49-F238E27FC236}">
                <a16:creationId xmlns:a16="http://schemas.microsoft.com/office/drawing/2014/main" id="{6400FB86-0029-E690-C80C-0B065E25F373}"/>
              </a:ext>
            </a:extLst>
          </p:cNvPr>
          <p:cNvSpPr>
            <a:spLocks noGrp="1"/>
          </p:cNvSpPr>
          <p:nvPr>
            <p:ph idx="1"/>
          </p:nvPr>
        </p:nvSpPr>
        <p:spPr/>
        <p:txBody>
          <a:bodyPr>
            <a:normAutofit fontScale="85000" lnSpcReduction="20000"/>
          </a:bodyPr>
          <a:lstStyle/>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ACTIVITY: Plan to rest for the remainder of the day of surgery. Avoid strenuous activity for at least 24</a:t>
            </a: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hours after oozing has stopped from the surgical site. If you have had sedation or general anesthesia, you</a:t>
            </a: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should not drive a vehicle, operate any machinery, or make important decisions for 24 hours following</a:t>
            </a: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intravenous anesthesia.</a:t>
            </a: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ORAL HYGIENE: Brush your teeth gently, avoiding the area where the procedure was performed. On</a:t>
            </a: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day of surgery, avoid toothpaste. Starting the next day, use a smaller amount of paste than usual.</a:t>
            </a: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Starting the day after surgery, gentle rinsing with salt water or saline can help keep the site clean. Avoid</a:t>
            </a: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using a Water Flosser until your site is fully healed.</a:t>
            </a: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can purchase saline at any pharmacy or make your own salt solution at home. Place one teaspoon of</a:t>
            </a: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salt in 1 cup of warm salt water and stir until dissolved. Allow to cool to lukewarm before using. Instead</a:t>
            </a: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of spitting, simply let the water fall from your mouth into the sink. Do not swallow.</a:t>
            </a: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SMOKING: Smoking increases your risk of poor healing and a painful (though not dangerous)</a:t>
            </a: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condition known as “dry socket.” Please avoid smoking or vaping for 7 days after surgery.</a:t>
            </a:r>
          </a:p>
          <a:p>
            <a:endParaRPr lang="en-US" dirty="0"/>
          </a:p>
        </p:txBody>
      </p:sp>
    </p:spTree>
    <p:extLst>
      <p:ext uri="{BB962C8B-B14F-4D97-AF65-F5344CB8AC3E}">
        <p14:creationId xmlns:p14="http://schemas.microsoft.com/office/powerpoint/2010/main" val="1570638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9C63-7384-A02A-100A-1FD99D66A6F1}"/>
              </a:ext>
            </a:extLst>
          </p:cNvPr>
          <p:cNvSpPr>
            <a:spLocks noGrp="1"/>
          </p:cNvSpPr>
          <p:nvPr>
            <p:ph type="title"/>
          </p:nvPr>
        </p:nvSpPr>
        <p:spPr/>
        <p:txBody>
          <a:bodyPr/>
          <a:lstStyle/>
          <a:p>
            <a:r>
              <a:rPr lang="en-US" dirty="0"/>
              <a:t>Post Op (cont.)</a:t>
            </a:r>
          </a:p>
        </p:txBody>
      </p:sp>
      <p:sp>
        <p:nvSpPr>
          <p:cNvPr id="3" name="Content Placeholder 2">
            <a:extLst>
              <a:ext uri="{FF2B5EF4-FFF2-40B4-BE49-F238E27FC236}">
                <a16:creationId xmlns:a16="http://schemas.microsoft.com/office/drawing/2014/main" id="{C5EA2F8E-34D6-1AA7-A868-8CB0F127B4D1}"/>
              </a:ext>
            </a:extLst>
          </p:cNvPr>
          <p:cNvSpPr>
            <a:spLocks noGrp="1"/>
          </p:cNvSpPr>
          <p:nvPr>
            <p:ph idx="1"/>
          </p:nvPr>
        </p:nvSpPr>
        <p:spPr/>
        <p:txBody>
          <a:bodyPr>
            <a:normAutofit fontScale="85000" lnSpcReduction="20000"/>
          </a:bodyPr>
          <a:lstStyle/>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DO NOT SLEEP WITH GAUZE IN YOUR MOUTH!</a:t>
            </a: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SWELLING: Swelling is expected after surgery. Ice and keeping your head elevated while sleeping can</a:t>
            </a: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help minimize swelling. You should expect peak swelling approximately 48 hours after surgery.</a:t>
            </a: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ICE: Ice is helpful in reducing both pain and swelling. Apply ice to your face (on the side or sides</a:t>
            </a: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where surgery was performed) in 20-minute intervals, taking care to protect your skin from the cold with</a:t>
            </a: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cloth or several layers of paper towel. Remove ice for 20-minutes before replacing. Use for 24-48</a:t>
            </a: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hours.</a:t>
            </a: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ANTIBIOTICS: Sometimes (but not always) antibiotic medications are prescribed after oral surgery to</a:t>
            </a: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help prevent or treat infections. If an infection is present at the time of your consultation, you may be</a:t>
            </a: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prescribed an antibiotic at that time. Be sure to take the medication as prescribed and finish the entire</a:t>
            </a: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course. Please contact us if you are experiencing any side effects from the medications. Be sure to drink</a:t>
            </a: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plenty of water when taking these medications and consider a gut supplement like a probiotic (over the</a:t>
            </a: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counter) if you have a history of upset stomach with antibiotics in the past.</a:t>
            </a:r>
          </a:p>
          <a:p>
            <a:endParaRPr lang="en-US" dirty="0"/>
          </a:p>
        </p:txBody>
      </p:sp>
    </p:spTree>
    <p:extLst>
      <p:ext uri="{BB962C8B-B14F-4D97-AF65-F5344CB8AC3E}">
        <p14:creationId xmlns:p14="http://schemas.microsoft.com/office/powerpoint/2010/main" val="3041103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51D5-A163-0876-2085-93986E965378}"/>
              </a:ext>
            </a:extLst>
          </p:cNvPr>
          <p:cNvSpPr>
            <a:spLocks noGrp="1"/>
          </p:cNvSpPr>
          <p:nvPr>
            <p:ph type="title"/>
          </p:nvPr>
        </p:nvSpPr>
        <p:spPr>
          <a:xfrm>
            <a:off x="579863" y="111512"/>
            <a:ext cx="10773937" cy="569525"/>
          </a:xfrm>
        </p:spPr>
        <p:txBody>
          <a:bodyPr>
            <a:normAutofit fontScale="90000"/>
          </a:bodyPr>
          <a:lstStyle/>
          <a:p>
            <a:r>
              <a:rPr lang="en-US" dirty="0"/>
              <a:t>Post Op</a:t>
            </a:r>
          </a:p>
        </p:txBody>
      </p:sp>
      <p:sp>
        <p:nvSpPr>
          <p:cNvPr id="3" name="Content Placeholder 2">
            <a:extLst>
              <a:ext uri="{FF2B5EF4-FFF2-40B4-BE49-F238E27FC236}">
                <a16:creationId xmlns:a16="http://schemas.microsoft.com/office/drawing/2014/main" id="{6473492C-BBF1-21FF-0CB6-543EED052A44}"/>
              </a:ext>
            </a:extLst>
          </p:cNvPr>
          <p:cNvSpPr>
            <a:spLocks noGrp="1"/>
          </p:cNvSpPr>
          <p:nvPr>
            <p:ph idx="1"/>
          </p:nvPr>
        </p:nvSpPr>
        <p:spPr>
          <a:xfrm>
            <a:off x="691375" y="862362"/>
            <a:ext cx="11143785" cy="5314601"/>
          </a:xfrm>
        </p:spPr>
        <p:txBody>
          <a:bodyPr>
            <a:normAutofit fontScale="25000" lnSpcReduction="20000"/>
          </a:bodyPr>
          <a:lstStyle/>
          <a:p>
            <a:pPr marL="0" marR="0" indent="0">
              <a:lnSpc>
                <a:spcPct val="115000"/>
              </a:lnSpc>
              <a:spcBef>
                <a:spcPts val="0"/>
              </a:spcBef>
              <a:spcAft>
                <a:spcPts val="800"/>
              </a:spcAft>
              <a:buNone/>
            </a:pPr>
            <a:r>
              <a:rPr lang="en-US" sz="5600" kern="100" dirty="0">
                <a:effectLst/>
                <a:latin typeface="Arial" panose="020B0604020202020204" pitchFamily="34" charset="0"/>
                <a:ea typeface="Aptos" panose="020B0004020202020204" pitchFamily="34" charset="0"/>
                <a:cs typeface="Arial" panose="020B0604020202020204" pitchFamily="34" charset="0"/>
              </a:rPr>
              <a:t>ALCOHOL</a:t>
            </a:r>
          </a:p>
          <a:p>
            <a:pPr marL="228600" marR="0" indent="-173736">
              <a:lnSpc>
                <a:spcPct val="110000"/>
              </a:lnSpc>
              <a:spcBef>
                <a:spcPts val="600"/>
              </a:spcBef>
              <a:spcAft>
                <a:spcPts val="600"/>
              </a:spcAft>
              <a:buFont typeface="Arial" panose="020B0604020202020204" pitchFamily="34" charset="0"/>
              <a:buChar char="•"/>
            </a:pPr>
            <a:r>
              <a:rPr lang="en-US" sz="5600" kern="100" dirty="0">
                <a:effectLst/>
                <a:latin typeface="Arial" panose="020B0604020202020204" pitchFamily="34" charset="0"/>
                <a:ea typeface="Aptos" panose="020B0004020202020204" pitchFamily="34" charset="0"/>
                <a:cs typeface="Arial" panose="020B0604020202020204" pitchFamily="34" charset="0"/>
              </a:rPr>
              <a:t>The use of alcohol impairs wound healing. Please avoid for 7 days after surgery.</a:t>
            </a:r>
          </a:p>
          <a:p>
            <a:pPr marL="0" marR="0" indent="0">
              <a:lnSpc>
                <a:spcPct val="115000"/>
              </a:lnSpc>
              <a:spcBef>
                <a:spcPts val="0"/>
              </a:spcBef>
              <a:spcAft>
                <a:spcPts val="800"/>
              </a:spcAft>
              <a:buNone/>
            </a:pPr>
            <a:r>
              <a:rPr lang="en-US" sz="5600" kern="100" dirty="0">
                <a:effectLst/>
                <a:latin typeface="Arial" panose="020B0604020202020204" pitchFamily="34" charset="0"/>
                <a:ea typeface="Aptos" panose="020B0004020202020204" pitchFamily="34" charset="0"/>
                <a:cs typeface="Arial" panose="020B0604020202020204" pitchFamily="34" charset="0"/>
              </a:rPr>
              <a:t>DIET</a:t>
            </a:r>
          </a:p>
          <a:p>
            <a:pPr marL="228600" marR="0" indent="-173736">
              <a:lnSpc>
                <a:spcPct val="110000"/>
              </a:lnSpc>
              <a:spcBef>
                <a:spcPts val="600"/>
              </a:spcBef>
              <a:spcAft>
                <a:spcPts val="600"/>
              </a:spcAft>
              <a:buFont typeface="Arial" panose="020B0604020202020204" pitchFamily="34" charset="0"/>
              <a:buChar char="•"/>
            </a:pPr>
            <a:r>
              <a:rPr lang="en-US" sz="5600" kern="100" dirty="0">
                <a:effectLst/>
                <a:latin typeface="Arial" panose="020B0604020202020204" pitchFamily="34" charset="0"/>
                <a:ea typeface="Aptos" panose="020B0004020202020204" pitchFamily="34" charset="0"/>
                <a:cs typeface="Arial" panose="020B0604020202020204" pitchFamily="34" charset="0"/>
              </a:rPr>
              <a:t>Make sure to stay hydrated after surgery. Avoid very hot foods and liquids while you still have numbness to avoid burning yourself. Soft foods should be consumed for the first few days after surgery. Sometimes you will be advised to follow a soft diet longer, but if not specifically instructed, you can resume a normal diet once you are feeling less sore. </a:t>
            </a:r>
          </a:p>
          <a:p>
            <a:pPr marL="228600" marR="0" indent="-173736">
              <a:lnSpc>
                <a:spcPct val="110000"/>
              </a:lnSpc>
              <a:spcBef>
                <a:spcPts val="600"/>
              </a:spcBef>
              <a:spcAft>
                <a:spcPts val="600"/>
              </a:spcAft>
              <a:buFont typeface="Arial" panose="020B0604020202020204" pitchFamily="34" charset="0"/>
              <a:buChar char="•"/>
            </a:pPr>
            <a:r>
              <a:rPr lang="en-US" sz="5600" kern="100" dirty="0">
                <a:effectLst/>
                <a:latin typeface="Arial" panose="020B0604020202020204" pitchFamily="34" charset="0"/>
                <a:ea typeface="Aptos" panose="020B0004020202020204" pitchFamily="34" charset="0"/>
                <a:cs typeface="Arial" panose="020B0604020202020204" pitchFamily="34" charset="0"/>
              </a:rPr>
              <a:t>Soft food examples: Yogurt, milkshakes/smoothies (no straws!), ice cream/sorbet, gelatin, pudding, applesauce, mashed potatoes, soups, scrambled eggs, overcooked pasta, etc. </a:t>
            </a:r>
          </a:p>
          <a:p>
            <a:pPr marL="228600" marR="0" indent="-173736">
              <a:lnSpc>
                <a:spcPct val="110000"/>
              </a:lnSpc>
              <a:spcBef>
                <a:spcPts val="600"/>
              </a:spcBef>
              <a:spcAft>
                <a:spcPts val="600"/>
              </a:spcAft>
              <a:buFont typeface="Arial" panose="020B0604020202020204" pitchFamily="34" charset="0"/>
              <a:buChar char="•"/>
            </a:pPr>
            <a:r>
              <a:rPr lang="en-US" sz="5600" kern="100" dirty="0">
                <a:effectLst/>
                <a:latin typeface="Arial" panose="020B0604020202020204" pitchFamily="34" charset="0"/>
                <a:ea typeface="Aptos" panose="020B0004020202020204" pitchFamily="34" charset="0"/>
                <a:cs typeface="Arial" panose="020B0604020202020204" pitchFamily="34" charset="0"/>
              </a:rPr>
              <a:t>Foods to avoid: Popcorn, chips, nuts, carrots, apples, etc. </a:t>
            </a:r>
            <a:r>
              <a:rPr lang="en-US" sz="5600" kern="100" dirty="0">
                <a:latin typeface="Arial" panose="020B0604020202020204" pitchFamily="34" charset="0"/>
                <a:ea typeface="Aptos" panose="020B0004020202020204" pitchFamily="34" charset="0"/>
                <a:cs typeface="Arial" panose="020B0604020202020204" pitchFamily="34" charset="0"/>
              </a:rPr>
              <a:t>C</a:t>
            </a:r>
            <a:r>
              <a:rPr lang="en-US" sz="5600" kern="100" dirty="0">
                <a:effectLst/>
                <a:latin typeface="Arial" panose="020B0604020202020204" pitchFamily="34" charset="0"/>
                <a:ea typeface="Aptos" panose="020B0004020202020204" pitchFamily="34" charset="0"/>
                <a:cs typeface="Arial" panose="020B0604020202020204" pitchFamily="34" charset="0"/>
              </a:rPr>
              <a:t>runchy foods or foods with small pieces (like rice) should be avoided until the sites are fully healed.</a:t>
            </a:r>
          </a:p>
          <a:p>
            <a:pPr marL="228600" marR="0" indent="-173736">
              <a:lnSpc>
                <a:spcPct val="110000"/>
              </a:lnSpc>
              <a:spcBef>
                <a:spcPts val="600"/>
              </a:spcBef>
              <a:spcAft>
                <a:spcPts val="600"/>
              </a:spcAft>
              <a:buNone/>
            </a:pPr>
            <a:r>
              <a:rPr lang="en-US" sz="5600" kern="100" dirty="0">
                <a:effectLst/>
                <a:latin typeface="Arial" panose="020B0604020202020204" pitchFamily="34" charset="0"/>
                <a:ea typeface="Aptos" panose="020B0004020202020204" pitchFamily="34" charset="0"/>
                <a:cs typeface="Arial" panose="020B0604020202020204" pitchFamily="34" charset="0"/>
              </a:rPr>
              <a:t>WHEN TO SEEK MEDICAL ATTENTION</a:t>
            </a:r>
          </a:p>
          <a:p>
            <a:pPr marL="228600" marR="0" indent="-173736">
              <a:lnSpc>
                <a:spcPct val="110000"/>
              </a:lnSpc>
              <a:spcBef>
                <a:spcPts val="600"/>
              </a:spcBef>
              <a:spcAft>
                <a:spcPts val="600"/>
              </a:spcAft>
              <a:buFont typeface="Arial" panose="020B0604020202020204" pitchFamily="34" charset="0"/>
              <a:buChar char="•"/>
            </a:pPr>
            <a:r>
              <a:rPr lang="en-US" sz="5600" kern="100" dirty="0">
                <a:effectLst/>
                <a:latin typeface="Arial" panose="020B0604020202020204" pitchFamily="34" charset="0"/>
                <a:ea typeface="Aptos" panose="020B0004020202020204" pitchFamily="34" charset="0"/>
                <a:cs typeface="Arial" panose="020B0604020202020204" pitchFamily="34" charset="0"/>
              </a:rPr>
              <a:t>Even if you are careful to follow the post-operative instructions, issues can arise. Please seek medical attention right away or contact your dentist / surgeon if you are experiencing:</a:t>
            </a:r>
            <a:endParaRPr lang="en-US" sz="5600" kern="100" dirty="0">
              <a:latin typeface="Arial" panose="020B0604020202020204" pitchFamily="34" charset="0"/>
              <a:ea typeface="Aptos" panose="020B0004020202020204" pitchFamily="34" charset="0"/>
              <a:cs typeface="Arial" panose="020B0604020202020204" pitchFamily="34" charset="0"/>
            </a:endParaRPr>
          </a:p>
          <a:p>
            <a:pPr marL="685800" lvl="2" indent="-173736">
              <a:lnSpc>
                <a:spcPct val="100000"/>
              </a:lnSpc>
              <a:spcBef>
                <a:spcPts val="600"/>
              </a:spcBef>
              <a:spcAft>
                <a:spcPts val="600"/>
              </a:spcAft>
              <a:buFont typeface="Arial" panose="020B0604020202020204" pitchFamily="34" charset="0"/>
              <a:buChar char="•"/>
            </a:pPr>
            <a:r>
              <a:rPr lang="en-US" sz="5600" kern="100" dirty="0">
                <a:effectLst/>
                <a:latin typeface="Arial" panose="020B0604020202020204" pitchFamily="34" charset="0"/>
                <a:ea typeface="Aptos" panose="020B0004020202020204" pitchFamily="34" charset="0"/>
                <a:cs typeface="Arial" panose="020B0604020202020204" pitchFamily="34" charset="0"/>
              </a:rPr>
              <a:t>Bleeding that does not stop with gauze and pressure</a:t>
            </a:r>
          </a:p>
          <a:p>
            <a:pPr marL="685800" lvl="2" indent="-173736">
              <a:lnSpc>
                <a:spcPct val="100000"/>
              </a:lnSpc>
              <a:spcBef>
                <a:spcPts val="600"/>
              </a:spcBef>
              <a:spcAft>
                <a:spcPts val="600"/>
              </a:spcAft>
              <a:buFont typeface="Arial" panose="020B0604020202020204" pitchFamily="34" charset="0"/>
              <a:buChar char="•"/>
            </a:pPr>
            <a:r>
              <a:rPr lang="en-US" sz="5600" kern="100" dirty="0">
                <a:effectLst/>
                <a:latin typeface="Arial" panose="020B0604020202020204" pitchFamily="34" charset="0"/>
                <a:ea typeface="Aptos" panose="020B0004020202020204" pitchFamily="34" charset="0"/>
                <a:cs typeface="Arial" panose="020B0604020202020204" pitchFamily="34" charset="0"/>
              </a:rPr>
              <a:t>Signs of infection (fever more than 24 hours after surgery, pus, significant swelling that does not improve, etc.)</a:t>
            </a:r>
          </a:p>
          <a:p>
            <a:pPr marL="685800" lvl="2" indent="-173736">
              <a:lnSpc>
                <a:spcPct val="100000"/>
              </a:lnSpc>
              <a:spcBef>
                <a:spcPts val="600"/>
              </a:spcBef>
              <a:spcAft>
                <a:spcPts val="600"/>
              </a:spcAft>
              <a:buFont typeface="Arial" panose="020B0604020202020204" pitchFamily="34" charset="0"/>
              <a:buChar char="•"/>
            </a:pPr>
            <a:r>
              <a:rPr lang="en-US" sz="5600" kern="100" dirty="0">
                <a:effectLst/>
                <a:latin typeface="Arial" panose="020B0604020202020204" pitchFamily="34" charset="0"/>
                <a:ea typeface="Aptos" panose="020B0004020202020204" pitchFamily="34" charset="0"/>
                <a:cs typeface="Arial" panose="020B0604020202020204" pitchFamily="34" charset="0"/>
              </a:rPr>
              <a:t>Changes in your breathing or swallowing (</a:t>
            </a:r>
          </a:p>
          <a:p>
            <a:pPr marL="685800" lvl="2" indent="-173736">
              <a:lnSpc>
                <a:spcPct val="100000"/>
              </a:lnSpc>
              <a:spcBef>
                <a:spcPts val="600"/>
              </a:spcBef>
              <a:spcAft>
                <a:spcPts val="600"/>
              </a:spcAft>
              <a:buFont typeface="Arial" panose="020B0604020202020204" pitchFamily="34" charset="0"/>
              <a:buChar char="•"/>
            </a:pPr>
            <a:r>
              <a:rPr lang="en-US" sz="5600" kern="100" dirty="0">
                <a:effectLst/>
                <a:latin typeface="Arial" panose="020B0604020202020204" pitchFamily="34" charset="0"/>
                <a:ea typeface="Aptos" panose="020B0004020202020204" pitchFamily="34" charset="0"/>
                <a:cs typeface="Arial" panose="020B0604020202020204" pitchFamily="34" charset="0"/>
              </a:rPr>
              <a:t>Signs of allergic reaction (rash, itching, swelling, etc.)</a:t>
            </a:r>
          </a:p>
          <a:p>
            <a:pPr marL="685800" lvl="2" indent="-173736">
              <a:lnSpc>
                <a:spcPct val="100000"/>
              </a:lnSpc>
              <a:spcBef>
                <a:spcPts val="600"/>
              </a:spcBef>
              <a:spcAft>
                <a:spcPts val="600"/>
              </a:spcAft>
              <a:buFont typeface="Arial" panose="020B0604020202020204" pitchFamily="34" charset="0"/>
              <a:buChar char="•"/>
            </a:pPr>
            <a:r>
              <a:rPr lang="en-US" sz="5600" kern="100" dirty="0">
                <a:effectLst/>
                <a:latin typeface="Arial" panose="020B0604020202020204" pitchFamily="34" charset="0"/>
                <a:ea typeface="Aptos" panose="020B0004020202020204" pitchFamily="34" charset="0"/>
                <a:cs typeface="Arial" panose="020B0604020202020204" pitchFamily="34" charset="0"/>
              </a:rPr>
              <a:t>Pain that is persistent and severe, despite taking medications as directed</a:t>
            </a:r>
          </a:p>
          <a:p>
            <a:pPr marL="685800" lvl="2" indent="-173736">
              <a:lnSpc>
                <a:spcPct val="100000"/>
              </a:lnSpc>
              <a:spcBef>
                <a:spcPts val="600"/>
              </a:spcBef>
              <a:spcAft>
                <a:spcPts val="600"/>
              </a:spcAft>
              <a:buFont typeface="Arial" panose="020B0604020202020204" pitchFamily="34" charset="0"/>
              <a:buChar char="•"/>
            </a:pPr>
            <a:r>
              <a:rPr lang="en-US" sz="5600" kern="100" dirty="0">
                <a:effectLst/>
                <a:latin typeface="Arial" panose="020B0604020202020204" pitchFamily="34" charset="0"/>
                <a:ea typeface="Aptos" panose="020B0004020202020204" pitchFamily="34" charset="0"/>
                <a:cs typeface="Arial" panose="020B0604020202020204" pitchFamily="34" charset="0"/>
              </a:rPr>
              <a:t>Numbness that is present more than 24 hours after surgery</a:t>
            </a:r>
          </a:p>
          <a:p>
            <a:pPr marL="685800" lvl="2" indent="-173736">
              <a:lnSpc>
                <a:spcPct val="100000"/>
              </a:lnSpc>
              <a:spcBef>
                <a:spcPts val="600"/>
              </a:spcBef>
              <a:spcAft>
                <a:spcPts val="600"/>
              </a:spcAft>
              <a:buFont typeface="Arial" panose="020B0604020202020204" pitchFamily="34" charset="0"/>
              <a:buChar char="•"/>
            </a:pPr>
            <a:r>
              <a:rPr lang="en-US" sz="5600" kern="100" dirty="0">
                <a:effectLst/>
                <a:latin typeface="Arial" panose="020B0604020202020204" pitchFamily="34" charset="0"/>
                <a:ea typeface="Aptos" panose="020B0004020202020204" pitchFamily="34" charset="0"/>
                <a:cs typeface="Arial" panose="020B0604020202020204" pitchFamily="34" charset="0"/>
              </a:rPr>
              <a:t>Not feeling back to normal within 2 weeks after surgery</a:t>
            </a:r>
            <a:r>
              <a:rPr lang="en-US" sz="56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546680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8AA4-D694-D793-1DB5-73CA39E731B8}"/>
              </a:ext>
            </a:extLst>
          </p:cNvPr>
          <p:cNvSpPr>
            <a:spLocks noGrp="1"/>
          </p:cNvSpPr>
          <p:nvPr>
            <p:ph type="title"/>
          </p:nvPr>
        </p:nvSpPr>
        <p:spPr/>
        <p:txBody>
          <a:bodyPr/>
          <a:lstStyle/>
          <a:p>
            <a:r>
              <a:rPr lang="en-US" dirty="0"/>
              <a:t>Post Op Instructions  (abbreviated version)</a:t>
            </a:r>
          </a:p>
        </p:txBody>
      </p:sp>
      <p:sp>
        <p:nvSpPr>
          <p:cNvPr id="3" name="Content Placeholder 2">
            <a:extLst>
              <a:ext uri="{FF2B5EF4-FFF2-40B4-BE49-F238E27FC236}">
                <a16:creationId xmlns:a16="http://schemas.microsoft.com/office/drawing/2014/main" id="{281110D2-D248-0BE1-4762-0DCEC708D5E2}"/>
              </a:ext>
            </a:extLst>
          </p:cNvPr>
          <p:cNvSpPr>
            <a:spLocks noGrp="1"/>
          </p:cNvSpPr>
          <p:nvPr>
            <p:ph idx="1"/>
          </p:nvPr>
        </p:nvSpPr>
        <p:spPr/>
        <p:txBody>
          <a:bodyPr>
            <a:normAutofit fontScale="47500" lnSpcReduction="20000"/>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Post op Instructions MGH:</a:t>
            </a:r>
          </a:p>
          <a:p>
            <a:pPr marL="0" marR="0">
              <a:lnSpc>
                <a:spcPct val="115000"/>
              </a:lnSpc>
              <a:spcBef>
                <a:spcPts val="0"/>
              </a:spcBef>
              <a:spcAft>
                <a:spcPts val="800"/>
              </a:spcAft>
            </a:pP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“Post-Operative Recommendations: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Gauze may be removed to drink but should be replaced after. No need to continue biting on gauze if hemostatic after 30 mins. Replace gauze and have patient bite for 30 more mins if suture sites continue to ooze mildly after 30min of biting pressure, please replace gauze. Ensure gauze is moist, as dry gauze can stick to blood clots and dislodge them.</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FOR BLEEDING:</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1) Continuous gauze pressure for 30-60 mins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2) If bleeding persists have patient bite on moistened tea bag for 30-60 minutes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3) Gauze pressure with Amicar soaked gauze (5cc = 1.25g) if tea bag is not effective</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Pain control typically, NSAIDs/acetaminophen standing q6h are sufficient, with narcotics such as oral oxycodone for breakthrough pain.</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Ice to face (20 min on / 20 min off) starting immediately post-op, for 3 days.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No straws, smoking, forceful swishing, or spitting for 7 days.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May rinse gently with Peridex (Chlorhexidine Gluconate 0.12%) BID starting on post-op day 3, for 7 days.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May rinse gently with warm salt water after meals (at least QID) starting on post-op day 3, for 7 days.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-No forceful swishing or spitting; instruct patient to tip their head side to side to let the rinse roll around gently inside the mouth, then allow the rinse to passively "drool" out of mouth into sink</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Pt DOES NOT need to remain NPO post-operatively.</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-Recommend PO liquids until local anesthesia wears off (~1-2 hours) then ADAT.</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Avoid very hot foods/beverages for 3 days post-op.</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Avoid hard/crunchy foods and foods with small seeds, nuts, or rice for 7 days.</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 Suture placed is resorbable--it should dissolve on its own in the next few days, but may take up to 1-2 weeks. There is no need to return for suture removal. The suture dissolves through a natural inflammatory process in the gingiva, which may cause some mild localized erythema and tenderness in the suture area while it is being resorbed.</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Mild to moderate swelling, bruising, and tenderness/pain is expected up to 72h post-op; typical peak of post-op inflammation with maximal tenderness/pain, soreness, swelling, bruising is expected on post-op day #3--patient should begin to feel resolution/down trending of tenderness and swelling in the next few days after that. If pain persists or significantly increases 1 week post-op, or if patient develops a fever, please call the office for further evaluation.”</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737872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idx="4294967295"/>
          </p:nvPr>
        </p:nvSpPr>
        <p:spPr>
          <a:xfrm>
            <a:off x="4602163" y="2003425"/>
            <a:ext cx="7589837" cy="28511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ct val="100000"/>
              <a:buFont typeface="Play"/>
              <a:buNone/>
            </a:pPr>
            <a:r>
              <a:rPr lang="en-US" dirty="0"/>
              <a:t>CDC Guidelines for Infection Control in Dental Health Care           Settings</a:t>
            </a:r>
            <a:endParaRPr dirty="0"/>
          </a:p>
        </p:txBody>
      </p:sp>
      <p:pic>
        <p:nvPicPr>
          <p:cNvPr id="93" name="Google Shape;93;p2"/>
          <p:cNvPicPr preferRelativeResize="0"/>
          <p:nvPr/>
        </p:nvPicPr>
        <p:blipFill>
          <a:blip r:embed="rId3">
            <a:alphaModFix/>
          </a:blip>
          <a:stretch>
            <a:fillRect/>
          </a:stretch>
        </p:blipFill>
        <p:spPr>
          <a:xfrm>
            <a:off x="670848" y="2111263"/>
            <a:ext cx="2999904" cy="2635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D173D-014B-1854-04F3-FEC2573610FE}"/>
              </a:ext>
            </a:extLst>
          </p:cNvPr>
          <p:cNvSpPr>
            <a:spLocks noGrp="1"/>
          </p:cNvSpPr>
          <p:nvPr>
            <p:ph type="title"/>
          </p:nvPr>
        </p:nvSpPr>
        <p:spPr/>
        <p:txBody>
          <a:bodyPr/>
          <a:lstStyle/>
          <a:p>
            <a:r>
              <a:rPr lang="en-US" dirty="0"/>
              <a:t>Breakdown Areas</a:t>
            </a:r>
          </a:p>
        </p:txBody>
      </p:sp>
      <p:sp>
        <p:nvSpPr>
          <p:cNvPr id="3" name="Text Placeholder 2">
            <a:extLst>
              <a:ext uri="{FF2B5EF4-FFF2-40B4-BE49-F238E27FC236}">
                <a16:creationId xmlns:a16="http://schemas.microsoft.com/office/drawing/2014/main" id="{C5A0B33D-BBB9-37DF-B4EA-6CE416DA25CA}"/>
              </a:ext>
            </a:extLst>
          </p:cNvPr>
          <p:cNvSpPr>
            <a:spLocks noGrp="1"/>
          </p:cNvSpPr>
          <p:nvPr>
            <p:ph type="body" idx="1"/>
          </p:nvPr>
        </p:nvSpPr>
        <p:spPr/>
        <p:txBody>
          <a:bodyPr/>
          <a:lstStyle/>
          <a:p>
            <a:pPr>
              <a:spcBef>
                <a:spcPts val="600"/>
              </a:spcBef>
              <a:spcAft>
                <a:spcPts val="600"/>
              </a:spcAft>
              <a:buFont typeface="Arial" panose="020B0604020202020204" pitchFamily="34" charset="0"/>
              <a:buChar char="•"/>
            </a:pPr>
            <a:r>
              <a:rPr lang="en-US" dirty="0"/>
              <a:t>Unsafe injection practices</a:t>
            </a:r>
          </a:p>
          <a:p>
            <a:pPr>
              <a:spcBef>
                <a:spcPts val="600"/>
              </a:spcBef>
              <a:spcAft>
                <a:spcPts val="600"/>
              </a:spcAft>
              <a:buFont typeface="Arial" panose="020B0604020202020204" pitchFamily="34" charset="0"/>
              <a:buChar char="•"/>
            </a:pPr>
            <a:r>
              <a:rPr lang="en-US" dirty="0"/>
              <a:t>Failure to heat sterilize handpieces</a:t>
            </a:r>
          </a:p>
          <a:p>
            <a:pPr>
              <a:spcBef>
                <a:spcPts val="600"/>
              </a:spcBef>
              <a:spcAft>
                <a:spcPts val="600"/>
              </a:spcAft>
              <a:buFont typeface="Arial" panose="020B0604020202020204" pitchFamily="34" charset="0"/>
              <a:buChar char="•"/>
            </a:pPr>
            <a:r>
              <a:rPr lang="en-US" dirty="0"/>
              <a:t>Failure to monitor spore testing and autoclaves</a:t>
            </a:r>
          </a:p>
          <a:p>
            <a:pPr>
              <a:spcBef>
                <a:spcPts val="600"/>
              </a:spcBef>
              <a:spcAft>
                <a:spcPts val="600"/>
              </a:spcAft>
              <a:buFont typeface="Arial" panose="020B0604020202020204" pitchFamily="34" charset="0"/>
              <a:buChar char="•"/>
            </a:pPr>
            <a:r>
              <a:rPr lang="en-US" dirty="0"/>
              <a:t>Failure to clean waterlines regularly</a:t>
            </a:r>
          </a:p>
          <a:p>
            <a:pPr marL="628650" indent="-514350">
              <a:buFont typeface="+mj-lt"/>
              <a:buAutoNum type="arabicPeriod"/>
            </a:pPr>
            <a:endParaRPr lang="en-US" dirty="0"/>
          </a:p>
        </p:txBody>
      </p:sp>
    </p:spTree>
    <p:extLst>
      <p:ext uri="{BB962C8B-B14F-4D97-AF65-F5344CB8AC3E}">
        <p14:creationId xmlns:p14="http://schemas.microsoft.com/office/powerpoint/2010/main" val="1119934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dirty="0"/>
              <a:t>Standard Precautions</a:t>
            </a:r>
          </a:p>
        </p:txBody>
      </p:sp>
      <p:sp>
        <p:nvSpPr>
          <p:cNvPr id="105" name="Google Shape;105;p4"/>
          <p:cNvSpPr txBox="1">
            <a:spLocks noGrp="1"/>
          </p:cNvSpPr>
          <p:nvPr>
            <p:ph type="body" idx="1"/>
          </p:nvPr>
        </p:nvSpPr>
        <p:spPr>
          <a:xfrm>
            <a:off x="838200" y="1825625"/>
            <a:ext cx="6194400" cy="4925100"/>
          </a:xfrm>
          <a:prstGeom prst="rect">
            <a:avLst/>
          </a:prstGeom>
          <a:noFill/>
          <a:ln>
            <a:noFill/>
          </a:ln>
        </p:spPr>
        <p:txBody>
          <a:bodyPr spcFirstLastPara="1" wrap="square" lIns="91425" tIns="45700" rIns="91425" bIns="45700" anchor="t" anchorCtr="0">
            <a:noAutofit/>
          </a:bodyPr>
          <a:lstStyle/>
          <a:p>
            <a:pPr marL="228600" lvl="0" indent="-177165" algn="l" rtl="0">
              <a:lnSpc>
                <a:spcPct val="110000"/>
              </a:lnSpc>
              <a:spcBef>
                <a:spcPts val="600"/>
              </a:spcBef>
              <a:spcAft>
                <a:spcPts val="600"/>
              </a:spcAft>
              <a:buClr>
                <a:schemeClr val="dk1"/>
              </a:buClr>
              <a:buSzPct val="100000"/>
              <a:buChar char="•"/>
            </a:pPr>
            <a:r>
              <a:rPr lang="en-US" sz="2600" dirty="0"/>
              <a:t>Hand Hygiene – make sure the patient can see and/or hear you washing your hands and donning your gloves</a:t>
            </a:r>
          </a:p>
          <a:p>
            <a:pPr marL="228600" lvl="0" indent="-177165" algn="l" rtl="0">
              <a:lnSpc>
                <a:spcPct val="110000"/>
              </a:lnSpc>
              <a:spcBef>
                <a:spcPts val="600"/>
              </a:spcBef>
              <a:spcAft>
                <a:spcPts val="600"/>
              </a:spcAft>
              <a:buClr>
                <a:schemeClr val="dk1"/>
              </a:buClr>
              <a:buSzPct val="100000"/>
              <a:buChar char="•"/>
            </a:pPr>
            <a:r>
              <a:rPr lang="en-US" sz="2600" dirty="0"/>
              <a:t>Personal protective equipment (PPE) – gloves, masks, eyewear, face shield, gowns, head cover</a:t>
            </a:r>
          </a:p>
          <a:p>
            <a:pPr marL="228600" lvl="0" indent="-177165" algn="l" rtl="0">
              <a:lnSpc>
                <a:spcPct val="110000"/>
              </a:lnSpc>
              <a:spcBef>
                <a:spcPts val="600"/>
              </a:spcBef>
              <a:spcAft>
                <a:spcPts val="600"/>
              </a:spcAft>
              <a:buClr>
                <a:schemeClr val="dk1"/>
              </a:buClr>
              <a:buSzPct val="100000"/>
              <a:buChar char="•"/>
            </a:pPr>
            <a:r>
              <a:rPr lang="en-US" sz="2600" dirty="0"/>
              <a:t>Clean and disinfect environment surfaces</a:t>
            </a:r>
          </a:p>
          <a:p>
            <a:pPr marL="228600" lvl="0" indent="-177165" algn="l" rtl="0">
              <a:lnSpc>
                <a:spcPct val="110000"/>
              </a:lnSpc>
              <a:spcBef>
                <a:spcPts val="600"/>
              </a:spcBef>
              <a:spcAft>
                <a:spcPts val="600"/>
              </a:spcAft>
              <a:buClr>
                <a:schemeClr val="dk1"/>
              </a:buClr>
              <a:buSzPct val="100000"/>
              <a:buChar char="•"/>
            </a:pPr>
            <a:r>
              <a:rPr lang="en-US" sz="2600" dirty="0"/>
              <a:t>DO NOT wash disposable gloves for reuse</a:t>
            </a:r>
          </a:p>
        </p:txBody>
      </p:sp>
      <p:pic>
        <p:nvPicPr>
          <p:cNvPr id="106" name="Google Shape;106;p4"/>
          <p:cNvPicPr preferRelativeResize="0"/>
          <p:nvPr/>
        </p:nvPicPr>
        <p:blipFill>
          <a:blip r:embed="rId3">
            <a:alphaModFix/>
          </a:blip>
          <a:stretch>
            <a:fillRect/>
          </a:stretch>
        </p:blipFill>
        <p:spPr>
          <a:xfrm>
            <a:off x="6948775" y="2024743"/>
            <a:ext cx="4970050" cy="3733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dirty="0"/>
              <a:t>Standard Precautions – Sharps Safety</a:t>
            </a:r>
            <a:endParaRPr dirty="0"/>
          </a:p>
        </p:txBody>
      </p:sp>
      <p:sp>
        <p:nvSpPr>
          <p:cNvPr id="112" name="Google Shape;112;p5"/>
          <p:cNvSpPr txBox="1">
            <a:spLocks noGrp="1"/>
          </p:cNvSpPr>
          <p:nvPr>
            <p:ph type="body" idx="1"/>
          </p:nvPr>
        </p:nvSpPr>
        <p:spPr>
          <a:xfrm>
            <a:off x="838200" y="1825625"/>
            <a:ext cx="6959400" cy="4857900"/>
          </a:xfrm>
          <a:prstGeom prst="rect">
            <a:avLst/>
          </a:prstGeom>
          <a:noFill/>
          <a:ln>
            <a:noFill/>
          </a:ln>
        </p:spPr>
        <p:txBody>
          <a:bodyPr spcFirstLastPara="1" wrap="square" lIns="91425" tIns="45700" rIns="91425" bIns="45700" anchor="t" anchorCtr="0">
            <a:normAutofit fontScale="92500" lnSpcReduction="20000"/>
          </a:bodyPr>
          <a:lstStyle/>
          <a:p>
            <a:pPr marL="228600" lvl="0" indent="-173736" algn="l" rtl="0">
              <a:lnSpc>
                <a:spcPct val="100000"/>
              </a:lnSpc>
              <a:spcBef>
                <a:spcPts val="600"/>
              </a:spcBef>
              <a:spcAft>
                <a:spcPts val="600"/>
              </a:spcAft>
              <a:buClr>
                <a:schemeClr val="dk1"/>
              </a:buClr>
              <a:buSzPct val="100000"/>
              <a:buFont typeface="Arial" panose="020B0604020202020204" pitchFamily="34" charset="0"/>
              <a:buChar char="•"/>
            </a:pPr>
            <a:r>
              <a:rPr lang="en-US" sz="3000" dirty="0"/>
              <a:t>Needle stick, cuts</a:t>
            </a:r>
            <a:endParaRPr sz="3000" dirty="0"/>
          </a:p>
          <a:p>
            <a:pPr marL="228600" lvl="0" indent="-173736" algn="l" rtl="0">
              <a:lnSpc>
                <a:spcPct val="100000"/>
              </a:lnSpc>
              <a:spcBef>
                <a:spcPts val="600"/>
              </a:spcBef>
              <a:spcAft>
                <a:spcPts val="600"/>
              </a:spcAft>
              <a:buClr>
                <a:schemeClr val="dk1"/>
              </a:buClr>
              <a:buSzPct val="100000"/>
              <a:buFont typeface="Arial" panose="020B0604020202020204" pitchFamily="34" charset="0"/>
              <a:buChar char="•"/>
            </a:pPr>
            <a:r>
              <a:rPr lang="en-US" sz="3000" dirty="0"/>
              <a:t>Risk of bloodborne pathogen transmission</a:t>
            </a:r>
            <a:endParaRPr sz="3000" dirty="0"/>
          </a:p>
          <a:p>
            <a:pPr marL="228600" lvl="0" indent="-173736" algn="l" rtl="0">
              <a:lnSpc>
                <a:spcPct val="100000"/>
              </a:lnSpc>
              <a:spcBef>
                <a:spcPts val="600"/>
              </a:spcBef>
              <a:spcAft>
                <a:spcPts val="600"/>
              </a:spcAft>
              <a:buClr>
                <a:schemeClr val="dk1"/>
              </a:buClr>
              <a:buSzPct val="100000"/>
              <a:buFont typeface="Arial" panose="020B0604020202020204" pitchFamily="34" charset="0"/>
              <a:buChar char="•"/>
            </a:pPr>
            <a:r>
              <a:rPr lang="en-US" sz="3000" dirty="0"/>
              <a:t>Engineering to prevent or reduce injuries</a:t>
            </a:r>
            <a:endParaRPr sz="3000" dirty="0"/>
          </a:p>
          <a:p>
            <a:pPr marL="228600" lvl="0" indent="-173736" algn="l" rtl="0">
              <a:lnSpc>
                <a:spcPct val="100000"/>
              </a:lnSpc>
              <a:spcBef>
                <a:spcPts val="600"/>
              </a:spcBef>
              <a:spcAft>
                <a:spcPts val="600"/>
              </a:spcAft>
              <a:buClr>
                <a:schemeClr val="dk1"/>
              </a:buClr>
              <a:buSzPct val="100000"/>
              <a:buFont typeface="Arial" panose="020B0604020202020204" pitchFamily="34" charset="0"/>
              <a:buChar char="•"/>
            </a:pPr>
            <a:r>
              <a:rPr lang="en-US" sz="3000" dirty="0"/>
              <a:t>Sharpe protection devices, recapping and sharps containers</a:t>
            </a:r>
            <a:endParaRPr sz="3000" dirty="0"/>
          </a:p>
          <a:p>
            <a:pPr marL="228600" lvl="0" indent="-173736" algn="l" rtl="0">
              <a:lnSpc>
                <a:spcPct val="100000"/>
              </a:lnSpc>
              <a:spcBef>
                <a:spcPts val="600"/>
              </a:spcBef>
              <a:spcAft>
                <a:spcPts val="600"/>
              </a:spcAft>
              <a:buClr>
                <a:schemeClr val="dk1"/>
              </a:buClr>
              <a:buSzPct val="100000"/>
              <a:buFont typeface="Arial" panose="020B0604020202020204" pitchFamily="34" charset="0"/>
              <a:buChar char="•"/>
            </a:pPr>
            <a:r>
              <a:rPr lang="en-US" sz="3000" dirty="0"/>
              <a:t>Safe injections</a:t>
            </a:r>
            <a:endParaRPr sz="3000" dirty="0"/>
          </a:p>
          <a:p>
            <a:pPr marL="228600" lvl="0" indent="-173736" algn="l" rtl="0">
              <a:lnSpc>
                <a:spcPct val="100000"/>
              </a:lnSpc>
              <a:spcBef>
                <a:spcPts val="600"/>
              </a:spcBef>
              <a:spcAft>
                <a:spcPts val="600"/>
              </a:spcAft>
              <a:buClr>
                <a:schemeClr val="dk1"/>
              </a:buClr>
              <a:buSzPct val="100000"/>
              <a:buFont typeface="Arial" panose="020B0604020202020204" pitchFamily="34" charset="0"/>
              <a:buChar char="•"/>
            </a:pPr>
            <a:r>
              <a:rPr lang="en-US" sz="3000" dirty="0"/>
              <a:t>Not using fingers to dismantle burs or scalpel</a:t>
            </a:r>
            <a:endParaRPr sz="3000" dirty="0"/>
          </a:p>
          <a:p>
            <a:pPr marL="228600" lvl="0" indent="-173736" algn="l" rtl="0">
              <a:lnSpc>
                <a:spcPct val="100000"/>
              </a:lnSpc>
              <a:spcBef>
                <a:spcPts val="600"/>
              </a:spcBef>
              <a:spcAft>
                <a:spcPts val="600"/>
              </a:spcAft>
              <a:buClr>
                <a:schemeClr val="dk1"/>
              </a:buClr>
              <a:buSzPct val="100000"/>
              <a:buFont typeface="Arial" panose="020B0604020202020204" pitchFamily="34" charset="0"/>
              <a:buChar char="•"/>
            </a:pPr>
            <a:r>
              <a:rPr lang="en-US" sz="3000" dirty="0"/>
              <a:t>Passing instruments</a:t>
            </a:r>
            <a:endParaRPr sz="3600" dirty="0"/>
          </a:p>
        </p:txBody>
      </p:sp>
      <p:pic>
        <p:nvPicPr>
          <p:cNvPr id="113" name="Google Shape;113;p5"/>
          <p:cNvPicPr preferRelativeResize="0"/>
          <p:nvPr/>
        </p:nvPicPr>
        <p:blipFill>
          <a:blip r:embed="rId3">
            <a:alphaModFix/>
          </a:blip>
          <a:stretch>
            <a:fillRect/>
          </a:stretch>
        </p:blipFill>
        <p:spPr>
          <a:xfrm>
            <a:off x="7874275" y="2076350"/>
            <a:ext cx="4053051" cy="40530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dirty="0"/>
              <a:t>Respiratory Hygiene and Cough Etiquette</a:t>
            </a:r>
            <a:endParaRPr dirty="0"/>
          </a:p>
        </p:txBody>
      </p:sp>
      <p:sp>
        <p:nvSpPr>
          <p:cNvPr id="119" name="Google Shape;119;p6"/>
          <p:cNvSpPr txBox="1">
            <a:spLocks noGrp="1"/>
          </p:cNvSpPr>
          <p:nvPr>
            <p:ph type="body" idx="1"/>
          </p:nvPr>
        </p:nvSpPr>
        <p:spPr>
          <a:xfrm>
            <a:off x="838200" y="1825625"/>
            <a:ext cx="7455900" cy="4710300"/>
          </a:xfrm>
          <a:prstGeom prst="rect">
            <a:avLst/>
          </a:prstGeom>
          <a:noFill/>
          <a:ln>
            <a:noFill/>
          </a:ln>
        </p:spPr>
        <p:txBody>
          <a:bodyPr spcFirstLastPara="1" wrap="square" lIns="91425" tIns="45700" rIns="91425" bIns="45700" anchor="t" anchorCtr="0">
            <a:normAutofit fontScale="92500" lnSpcReduction="20000"/>
          </a:bodyPr>
          <a:lstStyle/>
          <a:p>
            <a:pPr marL="512064" lvl="0" indent="-457200" algn="l" rtl="0">
              <a:lnSpc>
                <a:spcPct val="100000"/>
              </a:lnSpc>
              <a:spcBef>
                <a:spcPts val="600"/>
              </a:spcBef>
              <a:spcAft>
                <a:spcPts val="600"/>
              </a:spcAft>
              <a:buClr>
                <a:schemeClr val="dk1"/>
              </a:buClr>
              <a:buSzPct val="100000"/>
              <a:buFont typeface="Arial" panose="020B0604020202020204" pitchFamily="34" charset="0"/>
              <a:buChar char="•"/>
            </a:pPr>
            <a:r>
              <a:rPr lang="en-US" sz="3000" dirty="0"/>
              <a:t>Flu season and COVID</a:t>
            </a:r>
            <a:endParaRPr sz="3000" dirty="0"/>
          </a:p>
          <a:p>
            <a:pPr marL="512064" lvl="0" indent="-457200" algn="l" rtl="0">
              <a:lnSpc>
                <a:spcPct val="100000"/>
              </a:lnSpc>
              <a:spcBef>
                <a:spcPts val="600"/>
              </a:spcBef>
              <a:spcAft>
                <a:spcPts val="600"/>
              </a:spcAft>
              <a:buClr>
                <a:schemeClr val="dk1"/>
              </a:buClr>
              <a:buSzPct val="100000"/>
              <a:buFont typeface="Arial" panose="020B0604020202020204" pitchFamily="34" charset="0"/>
              <a:buChar char="•"/>
            </a:pPr>
            <a:r>
              <a:rPr lang="en-US" sz="3000" dirty="0"/>
              <a:t>Signs - cough, sneezing, congestion, secretions (patient) = undiagnosed transmission infections</a:t>
            </a:r>
            <a:endParaRPr sz="3000" dirty="0"/>
          </a:p>
          <a:p>
            <a:pPr marL="512064" lvl="0" indent="-457200" algn="l" rtl="0">
              <a:lnSpc>
                <a:spcPct val="100000"/>
              </a:lnSpc>
              <a:spcBef>
                <a:spcPts val="600"/>
              </a:spcBef>
              <a:spcAft>
                <a:spcPts val="600"/>
              </a:spcAft>
              <a:buClr>
                <a:schemeClr val="dk1"/>
              </a:buClr>
              <a:buSzPct val="100000"/>
              <a:buFont typeface="Arial" panose="020B0604020202020204" pitchFamily="34" charset="0"/>
              <a:buChar char="•"/>
            </a:pPr>
            <a:r>
              <a:rPr lang="en-US" sz="3000" dirty="0"/>
              <a:t>Signage - cover mouth, use disposable tissues, mask</a:t>
            </a:r>
            <a:endParaRPr sz="3000" dirty="0"/>
          </a:p>
          <a:p>
            <a:pPr marL="512064" lvl="0" indent="-457200" algn="l" rtl="0">
              <a:lnSpc>
                <a:spcPct val="100000"/>
              </a:lnSpc>
              <a:spcBef>
                <a:spcPts val="600"/>
              </a:spcBef>
              <a:spcAft>
                <a:spcPts val="600"/>
              </a:spcAft>
              <a:buClr>
                <a:schemeClr val="dk1"/>
              </a:buClr>
              <a:buSzPct val="100000"/>
              <a:buFont typeface="Arial" panose="020B0604020202020204" pitchFamily="34" charset="0"/>
              <a:buChar char="•"/>
            </a:pPr>
            <a:r>
              <a:rPr lang="en-US" sz="3000" dirty="0"/>
              <a:t>Hand hygiene station near waiting area</a:t>
            </a:r>
            <a:endParaRPr sz="3000" dirty="0"/>
          </a:p>
          <a:p>
            <a:pPr marL="512064" lvl="0" indent="-457200" algn="l" rtl="0">
              <a:lnSpc>
                <a:spcPct val="100000"/>
              </a:lnSpc>
              <a:spcBef>
                <a:spcPts val="600"/>
              </a:spcBef>
              <a:spcAft>
                <a:spcPts val="600"/>
              </a:spcAft>
              <a:buClr>
                <a:schemeClr val="dk1"/>
              </a:buClr>
              <a:buSzPct val="100000"/>
              <a:buFont typeface="Arial" panose="020B0604020202020204" pitchFamily="34" charset="0"/>
              <a:buChar char="•"/>
            </a:pPr>
            <a:r>
              <a:rPr lang="en-US" sz="3000" dirty="0"/>
              <a:t>Spacing</a:t>
            </a:r>
            <a:endParaRPr sz="3000" dirty="0"/>
          </a:p>
          <a:p>
            <a:pPr marL="512064" lvl="0" indent="-457200" algn="l" rtl="0">
              <a:lnSpc>
                <a:spcPct val="100000"/>
              </a:lnSpc>
              <a:spcBef>
                <a:spcPts val="600"/>
              </a:spcBef>
              <a:spcAft>
                <a:spcPts val="600"/>
              </a:spcAft>
              <a:buClr>
                <a:schemeClr val="dk1"/>
              </a:buClr>
              <a:buSzPct val="100000"/>
              <a:buFont typeface="Arial" panose="020B0604020202020204" pitchFamily="34" charset="0"/>
              <a:buChar char="•"/>
            </a:pPr>
            <a:r>
              <a:rPr lang="en-US" sz="3000" dirty="0"/>
              <a:t>Cultural practices (flushing, hand hygiene, blowing nose)</a:t>
            </a:r>
            <a:endParaRPr sz="3200" dirty="0"/>
          </a:p>
          <a:p>
            <a:pPr marL="228600" lvl="0" indent="-64135" algn="l" rtl="0">
              <a:lnSpc>
                <a:spcPct val="90000"/>
              </a:lnSpc>
              <a:spcBef>
                <a:spcPts val="1000"/>
              </a:spcBef>
              <a:spcAft>
                <a:spcPts val="0"/>
              </a:spcAft>
              <a:buClr>
                <a:schemeClr val="dk1"/>
              </a:buClr>
              <a:buSzPct val="100000"/>
              <a:buNone/>
            </a:pPr>
            <a:endParaRPr dirty="0"/>
          </a:p>
        </p:txBody>
      </p:sp>
      <p:pic>
        <p:nvPicPr>
          <p:cNvPr id="120" name="Google Shape;120;p6"/>
          <p:cNvPicPr preferRelativeResize="0"/>
          <p:nvPr/>
        </p:nvPicPr>
        <p:blipFill>
          <a:blip r:embed="rId3">
            <a:alphaModFix/>
          </a:blip>
          <a:stretch>
            <a:fillRect/>
          </a:stretch>
        </p:blipFill>
        <p:spPr>
          <a:xfrm>
            <a:off x="8602775" y="1646163"/>
            <a:ext cx="2763655" cy="48625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838200" y="365126"/>
            <a:ext cx="10515600" cy="9520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dirty="0"/>
              <a:t>Sterilization and Disinfecting</a:t>
            </a:r>
            <a:endParaRPr dirty="0"/>
          </a:p>
        </p:txBody>
      </p:sp>
      <p:sp>
        <p:nvSpPr>
          <p:cNvPr id="126" name="Google Shape;126;p7"/>
          <p:cNvSpPr txBox="1">
            <a:spLocks noGrp="1"/>
          </p:cNvSpPr>
          <p:nvPr>
            <p:ph type="body" idx="1"/>
          </p:nvPr>
        </p:nvSpPr>
        <p:spPr>
          <a:xfrm>
            <a:off x="707571" y="1464501"/>
            <a:ext cx="6357258" cy="5028373"/>
          </a:xfrm>
          <a:prstGeom prst="rect">
            <a:avLst/>
          </a:prstGeom>
          <a:noFill/>
          <a:ln>
            <a:noFill/>
          </a:ln>
        </p:spPr>
        <p:txBody>
          <a:bodyPr spcFirstLastPara="1" wrap="square" lIns="91425" tIns="45700" rIns="91425" bIns="45700" anchor="t" anchorCtr="0">
            <a:noAutofit/>
          </a:bodyPr>
          <a:lstStyle/>
          <a:p>
            <a:pPr marL="228600" lvl="0" indent="-182880" algn="l" rtl="0">
              <a:lnSpc>
                <a:spcPct val="90000"/>
              </a:lnSpc>
              <a:spcBef>
                <a:spcPts val="600"/>
              </a:spcBef>
              <a:spcAft>
                <a:spcPts val="600"/>
              </a:spcAft>
              <a:buClr>
                <a:schemeClr val="dk1"/>
              </a:buClr>
              <a:buSzPts val="2800"/>
              <a:buFont typeface="Arial" panose="020B0604020202020204" pitchFamily="34" charset="0"/>
              <a:buChar char="•"/>
            </a:pPr>
            <a:r>
              <a:rPr lang="en-US" dirty="0"/>
              <a:t>Training</a:t>
            </a:r>
            <a:endParaRPr dirty="0"/>
          </a:p>
          <a:p>
            <a:pPr marL="228600" lvl="0" indent="-182880" algn="l" rtl="0">
              <a:lnSpc>
                <a:spcPct val="90000"/>
              </a:lnSpc>
              <a:spcBef>
                <a:spcPts val="600"/>
              </a:spcBef>
              <a:spcAft>
                <a:spcPts val="600"/>
              </a:spcAft>
              <a:buClr>
                <a:schemeClr val="dk1"/>
              </a:buClr>
              <a:buSzPts val="2800"/>
              <a:buFont typeface="Arial" panose="020B0604020202020204" pitchFamily="34" charset="0"/>
              <a:buChar char="•"/>
            </a:pPr>
            <a:r>
              <a:rPr lang="en-US" dirty="0"/>
              <a:t>PPE</a:t>
            </a:r>
            <a:endParaRPr dirty="0"/>
          </a:p>
          <a:p>
            <a:pPr marL="228600" lvl="0" indent="-182880" algn="l" rtl="0">
              <a:lnSpc>
                <a:spcPct val="90000"/>
              </a:lnSpc>
              <a:spcBef>
                <a:spcPts val="600"/>
              </a:spcBef>
              <a:spcAft>
                <a:spcPts val="600"/>
              </a:spcAft>
              <a:buClr>
                <a:schemeClr val="dk1"/>
              </a:buClr>
              <a:buSzPts val="2800"/>
              <a:buFont typeface="Arial" panose="020B0604020202020204" pitchFamily="34" charset="0"/>
              <a:buChar char="•"/>
            </a:pPr>
            <a:r>
              <a:rPr lang="en-US" dirty="0"/>
              <a:t>Patient Care Items</a:t>
            </a:r>
            <a:endParaRPr dirty="0"/>
          </a:p>
          <a:p>
            <a:pPr marL="685800" lvl="2" indent="-182880">
              <a:lnSpc>
                <a:spcPct val="80000"/>
              </a:lnSpc>
              <a:spcBef>
                <a:spcPts val="600"/>
              </a:spcBef>
              <a:spcAft>
                <a:spcPts val="600"/>
              </a:spcAft>
              <a:buSzPts val="2800"/>
              <a:buFont typeface="Arial" panose="020B0604020202020204" pitchFamily="34" charset="0"/>
              <a:buChar char="•"/>
            </a:pPr>
            <a:r>
              <a:rPr lang="en-US" sz="2800" dirty="0"/>
              <a:t>penetrate tissue (surgical and scalers)</a:t>
            </a:r>
          </a:p>
          <a:p>
            <a:pPr marL="685800" lvl="2" indent="-182880">
              <a:lnSpc>
                <a:spcPct val="80000"/>
              </a:lnSpc>
              <a:spcBef>
                <a:spcPts val="600"/>
              </a:spcBef>
              <a:spcAft>
                <a:spcPts val="600"/>
              </a:spcAft>
              <a:buSzPts val="2800"/>
              <a:buFont typeface="Arial" panose="020B0604020202020204" pitchFamily="34" charset="0"/>
              <a:buChar char="•"/>
            </a:pPr>
            <a:r>
              <a:rPr lang="en-US" sz="2800" dirty="0"/>
              <a:t>semi critical (mouth mirrors, burs, condensers, impression trays)</a:t>
            </a:r>
            <a:endParaRPr sz="2800" dirty="0"/>
          </a:p>
          <a:p>
            <a:pPr marL="685800" lvl="2" indent="-182880">
              <a:lnSpc>
                <a:spcPct val="80000"/>
              </a:lnSpc>
              <a:spcBef>
                <a:spcPts val="600"/>
              </a:spcBef>
              <a:spcAft>
                <a:spcPts val="600"/>
              </a:spcAft>
              <a:buSzPts val="2800"/>
              <a:buFont typeface="Arial" panose="020B0604020202020204" pitchFamily="34" charset="0"/>
              <a:buChar char="•"/>
            </a:pPr>
            <a:r>
              <a:rPr lang="en-US" sz="2800" dirty="0"/>
              <a:t>handpieces and contra angles  </a:t>
            </a:r>
            <a:endParaRPr sz="2800" dirty="0"/>
          </a:p>
          <a:p>
            <a:pPr marL="228600" lvl="0" indent="-182880" algn="l" rtl="0">
              <a:lnSpc>
                <a:spcPct val="90000"/>
              </a:lnSpc>
              <a:spcBef>
                <a:spcPts val="600"/>
              </a:spcBef>
              <a:spcAft>
                <a:spcPts val="600"/>
              </a:spcAft>
              <a:buClr>
                <a:schemeClr val="dk1"/>
              </a:buClr>
              <a:buSzPts val="2800"/>
              <a:buFont typeface="Arial" panose="020B0604020202020204" pitchFamily="34" charset="0"/>
              <a:buChar char="•"/>
            </a:pPr>
            <a:r>
              <a:rPr lang="en-US" dirty="0"/>
              <a:t>Radiography sensors and barriers </a:t>
            </a:r>
          </a:p>
          <a:p>
            <a:pPr marL="228600" lvl="0" indent="-182880" algn="l" rtl="0">
              <a:lnSpc>
                <a:spcPct val="90000"/>
              </a:lnSpc>
              <a:spcBef>
                <a:spcPts val="600"/>
              </a:spcBef>
              <a:spcAft>
                <a:spcPts val="600"/>
              </a:spcAft>
              <a:buClr>
                <a:schemeClr val="dk1"/>
              </a:buClr>
              <a:buSzPts val="2800"/>
              <a:buFont typeface="Arial" panose="020B0604020202020204" pitchFamily="34" charset="0"/>
              <a:buChar char="•"/>
            </a:pPr>
            <a:r>
              <a:rPr lang="en-US" dirty="0"/>
              <a:t>Heat sterilization of holders</a:t>
            </a:r>
            <a:endParaRPr dirty="0"/>
          </a:p>
        </p:txBody>
      </p:sp>
      <p:pic>
        <p:nvPicPr>
          <p:cNvPr id="127" name="Google Shape;127;p7"/>
          <p:cNvPicPr preferRelativeResize="0"/>
          <p:nvPr/>
        </p:nvPicPr>
        <p:blipFill>
          <a:blip r:embed="rId3">
            <a:alphaModFix/>
          </a:blip>
          <a:stretch>
            <a:fillRect/>
          </a:stretch>
        </p:blipFill>
        <p:spPr>
          <a:xfrm>
            <a:off x="7459800" y="1810101"/>
            <a:ext cx="4351201" cy="43512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dirty="0"/>
              <a:t>Sterilization Protocol</a:t>
            </a:r>
            <a:endParaRPr dirty="0"/>
          </a:p>
        </p:txBody>
      </p:sp>
      <p:sp>
        <p:nvSpPr>
          <p:cNvPr id="133" name="Google Shape;133;p8"/>
          <p:cNvSpPr txBox="1">
            <a:spLocks noGrp="1"/>
          </p:cNvSpPr>
          <p:nvPr>
            <p:ph type="body" idx="1"/>
          </p:nvPr>
        </p:nvSpPr>
        <p:spPr>
          <a:xfrm>
            <a:off x="576943" y="1847271"/>
            <a:ext cx="5791200" cy="4645604"/>
          </a:xfrm>
          <a:prstGeom prst="rect">
            <a:avLst/>
          </a:prstGeom>
          <a:noFill/>
          <a:ln>
            <a:noFill/>
          </a:ln>
        </p:spPr>
        <p:txBody>
          <a:bodyPr spcFirstLastPara="1" wrap="square" lIns="91425" tIns="45700" rIns="91425" bIns="45700" anchor="t" anchorCtr="0">
            <a:normAutofit/>
          </a:bodyPr>
          <a:lstStyle/>
          <a:p>
            <a:pPr marL="228600" lvl="0" indent="-173736" algn="l" rtl="0">
              <a:lnSpc>
                <a:spcPct val="90000"/>
              </a:lnSpc>
              <a:spcBef>
                <a:spcPts val="600"/>
              </a:spcBef>
              <a:spcAft>
                <a:spcPts val="600"/>
              </a:spcAft>
              <a:buClr>
                <a:schemeClr val="dk1"/>
              </a:buClr>
              <a:buSzPts val="2800"/>
              <a:buChar char="•"/>
            </a:pPr>
            <a:r>
              <a:rPr lang="en-US" dirty="0"/>
              <a:t>Ultrasonic cleaning or washer</a:t>
            </a:r>
          </a:p>
          <a:p>
            <a:pPr marL="228600" lvl="0" indent="-173736" algn="l" rtl="0">
              <a:lnSpc>
                <a:spcPct val="90000"/>
              </a:lnSpc>
              <a:spcBef>
                <a:spcPts val="600"/>
              </a:spcBef>
              <a:spcAft>
                <a:spcPts val="600"/>
              </a:spcAft>
              <a:buClr>
                <a:schemeClr val="dk1"/>
              </a:buClr>
              <a:buSzPts val="2800"/>
              <a:buChar char="•"/>
            </a:pPr>
            <a:r>
              <a:rPr lang="en-US" dirty="0"/>
              <a:t>If hand washing instruments, use heavy duty gloves</a:t>
            </a:r>
            <a:endParaRPr dirty="0"/>
          </a:p>
          <a:p>
            <a:pPr marL="228600" lvl="0" indent="-173736" algn="l" rtl="0">
              <a:lnSpc>
                <a:spcPct val="90000"/>
              </a:lnSpc>
              <a:spcBef>
                <a:spcPts val="600"/>
              </a:spcBef>
              <a:spcAft>
                <a:spcPts val="600"/>
              </a:spcAft>
              <a:buClr>
                <a:schemeClr val="dk1"/>
              </a:buClr>
              <a:buSzPts val="2800"/>
              <a:buChar char="•"/>
            </a:pPr>
            <a:r>
              <a:rPr lang="en-US" dirty="0"/>
              <a:t>Dried and inspected, wrapped, and packaged for heat sterilization</a:t>
            </a:r>
            <a:endParaRPr dirty="0"/>
          </a:p>
          <a:p>
            <a:pPr marL="228600" lvl="0" indent="-173736" algn="l" rtl="0">
              <a:lnSpc>
                <a:spcPct val="90000"/>
              </a:lnSpc>
              <a:spcBef>
                <a:spcPts val="600"/>
              </a:spcBef>
              <a:spcAft>
                <a:spcPts val="600"/>
              </a:spcAft>
              <a:buClr>
                <a:schemeClr val="dk1"/>
              </a:buClr>
              <a:buSzPts val="2800"/>
              <a:buChar char="•"/>
            </a:pPr>
            <a:r>
              <a:rPr lang="en-US" dirty="0"/>
              <a:t>Label packages by date and which sterilizer used</a:t>
            </a:r>
            <a:endParaRPr dirty="0"/>
          </a:p>
        </p:txBody>
      </p:sp>
      <p:pic>
        <p:nvPicPr>
          <p:cNvPr id="134" name="Google Shape;134;p8"/>
          <p:cNvPicPr preferRelativeResize="0"/>
          <p:nvPr/>
        </p:nvPicPr>
        <p:blipFill>
          <a:blip r:embed="rId3">
            <a:alphaModFix/>
          </a:blip>
          <a:stretch>
            <a:fillRect/>
          </a:stretch>
        </p:blipFill>
        <p:spPr>
          <a:xfrm>
            <a:off x="6646925" y="2009374"/>
            <a:ext cx="5186300" cy="3448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dirty="0"/>
              <a:t>Spore Testing</a:t>
            </a:r>
            <a:endParaRPr dirty="0"/>
          </a:p>
        </p:txBody>
      </p:sp>
      <p:sp>
        <p:nvSpPr>
          <p:cNvPr id="140" name="Google Shape;140;p9"/>
          <p:cNvSpPr txBox="1">
            <a:spLocks noGrp="1"/>
          </p:cNvSpPr>
          <p:nvPr>
            <p:ph type="body" idx="1"/>
          </p:nvPr>
        </p:nvSpPr>
        <p:spPr>
          <a:xfrm>
            <a:off x="838200" y="1825625"/>
            <a:ext cx="4942114" cy="3922032"/>
          </a:xfrm>
          <a:prstGeom prst="rect">
            <a:avLst/>
          </a:prstGeom>
          <a:noFill/>
          <a:ln>
            <a:noFill/>
          </a:ln>
        </p:spPr>
        <p:txBody>
          <a:bodyPr spcFirstLastPara="1" wrap="square" lIns="91425" tIns="45700" rIns="91425" bIns="45700" anchor="t" anchorCtr="0">
            <a:normAutofit/>
          </a:bodyPr>
          <a:lstStyle/>
          <a:p>
            <a:pPr marL="228600" lvl="0" indent="-173736" algn="l" rtl="0">
              <a:lnSpc>
                <a:spcPct val="90000"/>
              </a:lnSpc>
              <a:spcBef>
                <a:spcPts val="600"/>
              </a:spcBef>
              <a:spcAft>
                <a:spcPts val="600"/>
              </a:spcAft>
              <a:buClr>
                <a:schemeClr val="dk1"/>
              </a:buClr>
              <a:buSzPct val="100000"/>
              <a:buChar char="•"/>
            </a:pPr>
            <a:r>
              <a:rPr lang="en-US" dirty="0"/>
              <a:t>Test weekly (lab)</a:t>
            </a:r>
            <a:endParaRPr dirty="0"/>
          </a:p>
          <a:p>
            <a:pPr marL="228600" lvl="0" indent="-173736" algn="l" rtl="0">
              <a:lnSpc>
                <a:spcPct val="90000"/>
              </a:lnSpc>
              <a:spcBef>
                <a:spcPts val="600"/>
              </a:spcBef>
              <a:spcAft>
                <a:spcPts val="600"/>
              </a:spcAft>
              <a:buClr>
                <a:schemeClr val="dk1"/>
              </a:buClr>
              <a:buSzPct val="100000"/>
              <a:buChar char="•"/>
            </a:pPr>
            <a:r>
              <a:rPr lang="en-US" dirty="0"/>
              <a:t>Record results and keep in a notebook</a:t>
            </a:r>
            <a:endParaRPr dirty="0"/>
          </a:p>
        </p:txBody>
      </p:sp>
      <p:pic>
        <p:nvPicPr>
          <p:cNvPr id="141" name="Google Shape;141;p9"/>
          <p:cNvPicPr preferRelativeResize="0"/>
          <p:nvPr/>
        </p:nvPicPr>
        <p:blipFill>
          <a:blip r:embed="rId3">
            <a:alphaModFix/>
          </a:blip>
          <a:stretch>
            <a:fillRect/>
          </a:stretch>
        </p:blipFill>
        <p:spPr>
          <a:xfrm>
            <a:off x="6515125" y="2062065"/>
            <a:ext cx="5186675" cy="344915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22f8f74-215c-4154-9939-bd29e4e8980e">XRUYQT3274NZ-681238054-2154</_dlc_DocId>
    <_dlc_DocIdUrl xmlns="b22f8f74-215c-4154-9939-bd29e4e8980e">
      <Url>https://supportservices.jobcorps.gov/health/_layouts/15/DocIdRedir.aspx?ID=XRUYQT3274NZ-681238054-2154</Url>
      <Description>XRUYQT3274NZ-681238054-2154</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79359DA-DC3D-4A3F-A1F0-1988687D6620}"/>
</file>

<file path=customXml/itemProps2.xml><?xml version="1.0" encoding="utf-8"?>
<ds:datastoreItem xmlns:ds="http://schemas.openxmlformats.org/officeDocument/2006/customXml" ds:itemID="{ED259899-B5AF-4632-9C9D-E9264EB9BF6B}"/>
</file>

<file path=customXml/itemProps3.xml><?xml version="1.0" encoding="utf-8"?>
<ds:datastoreItem xmlns:ds="http://schemas.openxmlformats.org/officeDocument/2006/customXml" ds:itemID="{BA97EB12-E2FD-4C71-A954-FA916B311BD3}"/>
</file>

<file path=customXml/itemProps4.xml><?xml version="1.0" encoding="utf-8"?>
<ds:datastoreItem xmlns:ds="http://schemas.openxmlformats.org/officeDocument/2006/customXml" ds:itemID="{B8CAE895-1F4C-47A2-8371-1E1396736E30}"/>
</file>

<file path=docProps/app.xml><?xml version="1.0" encoding="utf-8"?>
<Properties xmlns="http://schemas.openxmlformats.org/officeDocument/2006/extended-properties" xmlns:vt="http://schemas.openxmlformats.org/officeDocument/2006/docPropsVTypes">
  <TotalTime>0</TotalTime>
  <Words>1832</Words>
  <Application>Microsoft Office PowerPoint</Application>
  <PresentationFormat>Widescreen</PresentationFormat>
  <Paragraphs>135</Paragraphs>
  <Slides>18</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Play</vt:lpstr>
      <vt:lpstr>Arial</vt:lpstr>
      <vt:lpstr>Aptos</vt:lpstr>
      <vt:lpstr>Office Theme</vt:lpstr>
      <vt:lpstr>INFECTION CONTROL</vt:lpstr>
      <vt:lpstr>CDC Guidelines for Infection Control in Dental Health Care           Settings</vt:lpstr>
      <vt:lpstr>Breakdown Areas</vt:lpstr>
      <vt:lpstr>Standard Precautions</vt:lpstr>
      <vt:lpstr>Standard Precautions – Sharps Safety</vt:lpstr>
      <vt:lpstr>Respiratory Hygiene and Cough Etiquette</vt:lpstr>
      <vt:lpstr>Sterilization and Disinfecting</vt:lpstr>
      <vt:lpstr>Sterilization Protocol</vt:lpstr>
      <vt:lpstr>Spore Testing</vt:lpstr>
      <vt:lpstr>Key Recommendations for Environmental Infection Prevention and Control in Dental Settings</vt:lpstr>
      <vt:lpstr>Dental Unit and Waterlines</vt:lpstr>
      <vt:lpstr>Duties</vt:lpstr>
      <vt:lpstr>Regional Oral Health Specialists</vt:lpstr>
      <vt:lpstr>Questions?</vt:lpstr>
      <vt:lpstr>Post Op</vt:lpstr>
      <vt:lpstr>Post Op (cont.)</vt:lpstr>
      <vt:lpstr>Post Op</vt:lpstr>
      <vt:lpstr>Post Op Instructions  (abbreviated version)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Brian Swann</dc:creator>
  <cp:lastModifiedBy>Lee A Wellman</cp:lastModifiedBy>
  <cp:revision>2</cp:revision>
  <dcterms:created xsi:type="dcterms:W3CDTF">2024-08-13T19:11:43Z</dcterms:created>
  <dcterms:modified xsi:type="dcterms:W3CDTF">2024-08-15T14:38:11Z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7d0755db-4624-4366-bc54-4c7d0e86fcf4</vt:lpwstr>
  </property>
</Properties>
</file>