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0" r:id="rId3"/>
    <p:sldId id="258" r:id="rId4"/>
    <p:sldId id="293" r:id="rId5"/>
    <p:sldId id="294" r:id="rId6"/>
    <p:sldId id="261" r:id="rId7"/>
    <p:sldId id="308" r:id="rId8"/>
    <p:sldId id="297" r:id="rId9"/>
    <p:sldId id="295" r:id="rId10"/>
    <p:sldId id="296" r:id="rId11"/>
    <p:sldId id="3852" r:id="rId12"/>
    <p:sldId id="303" r:id="rId13"/>
    <p:sldId id="298" r:id="rId14"/>
    <p:sldId id="299" r:id="rId15"/>
    <p:sldId id="300" r:id="rId16"/>
    <p:sldId id="3853" r:id="rId17"/>
    <p:sldId id="302" r:id="rId18"/>
    <p:sldId id="307" r:id="rId19"/>
    <p:sldId id="304" r:id="rId20"/>
    <p:sldId id="3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7DB3BB-4A6A-B9EF-D6A5-171C0427C6A4}" name="Guest User" initials="GU" userId="S::urn:spo:anon#54dfa163d7f98598ba374565e6a5af74785590456facfb0b626e30144096de87::" providerId="AD"/>
  <p188:author id="{ECEFE9D8-1C7E-5A98-DDFF-AB9374DBE8AA}" name="Diane Tennies" initials="DT" userId="S::dtennies@humanitas.com::08e33199-4e59-4b64-b7d0-12e4d181a4b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956DE-6703-4A1C-A2C0-451B9ADBBFF8}" v="4" dt="2024-02-15T23:36:28.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32"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56C4C-CC2B-4D77-B484-4CFC82C7BC8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14C61CA3-05D0-4E7E-BED3-72BFCA9CA1F1}">
      <dgm:prSet/>
      <dgm:spPr/>
      <dgm:t>
        <a:bodyPr/>
        <a:lstStyle/>
        <a:p>
          <a:r>
            <a:rPr lang="en-US"/>
            <a:t>If your follow-up test is positive for drugs </a:t>
          </a:r>
          <a:r>
            <a:rPr lang="en-US" u="sng"/>
            <a:t>other than cannabis</a:t>
          </a:r>
          <a:r>
            <a:rPr lang="en-US"/>
            <a:t> you will be separated</a:t>
          </a:r>
          <a:r>
            <a:rPr lang="en-US" u="sng"/>
            <a:t> </a:t>
          </a:r>
          <a:r>
            <a:rPr lang="en-US"/>
            <a:t>from Job Corps and removed from the campus immediately under the zero tolerance (ZT) policy.</a:t>
          </a:r>
        </a:p>
      </dgm:t>
    </dgm:pt>
    <dgm:pt modelId="{DBB5FE51-7E14-4055-B17E-CD52ADEEEA76}" type="parTrans" cxnId="{DD85751D-05FD-4F61-9B25-6A296225C957}">
      <dgm:prSet/>
      <dgm:spPr/>
      <dgm:t>
        <a:bodyPr/>
        <a:lstStyle/>
        <a:p>
          <a:endParaRPr lang="en-US"/>
        </a:p>
      </dgm:t>
    </dgm:pt>
    <dgm:pt modelId="{C7880FA0-D13B-459A-85DE-7340DFCB04D1}" type="sibTrans" cxnId="{DD85751D-05FD-4F61-9B25-6A296225C957}">
      <dgm:prSet/>
      <dgm:spPr/>
      <dgm:t>
        <a:bodyPr/>
        <a:lstStyle/>
        <a:p>
          <a:endParaRPr lang="en-US"/>
        </a:p>
      </dgm:t>
    </dgm:pt>
    <dgm:pt modelId="{26BAECE0-8069-43A6-88D0-14D4E90639EA}">
      <dgm:prSet/>
      <dgm:spPr/>
      <dgm:t>
        <a:bodyPr/>
        <a:lstStyle/>
        <a:p>
          <a:r>
            <a:rPr lang="en-US"/>
            <a:t>Refer to Exhibit 2-1 Infraction Levels Definitions and Appropriate Center Actions as needed.</a:t>
          </a:r>
        </a:p>
      </dgm:t>
    </dgm:pt>
    <dgm:pt modelId="{D292869D-5ECF-4DA2-83EE-5C2EA21E98ED}" type="parTrans" cxnId="{2B76B17E-6891-4034-A1C6-71814D299382}">
      <dgm:prSet/>
      <dgm:spPr/>
      <dgm:t>
        <a:bodyPr/>
        <a:lstStyle/>
        <a:p>
          <a:endParaRPr lang="en-US"/>
        </a:p>
      </dgm:t>
    </dgm:pt>
    <dgm:pt modelId="{97169918-E5A0-4187-AF29-8501D057AD35}" type="sibTrans" cxnId="{2B76B17E-6891-4034-A1C6-71814D299382}">
      <dgm:prSet/>
      <dgm:spPr/>
      <dgm:t>
        <a:bodyPr/>
        <a:lstStyle/>
        <a:p>
          <a:endParaRPr lang="en-US"/>
        </a:p>
      </dgm:t>
    </dgm:pt>
    <dgm:pt modelId="{8F0E96FA-11D1-4780-9D21-3CA2B8006D38}" type="pres">
      <dgm:prSet presAssocID="{79A56C4C-CC2B-4D77-B484-4CFC82C7BC82}" presName="hierChild1" presStyleCnt="0">
        <dgm:presLayoutVars>
          <dgm:chPref val="1"/>
          <dgm:dir/>
          <dgm:animOne val="branch"/>
          <dgm:animLvl val="lvl"/>
          <dgm:resizeHandles/>
        </dgm:presLayoutVars>
      </dgm:prSet>
      <dgm:spPr/>
    </dgm:pt>
    <dgm:pt modelId="{4F4EEBA3-5CA2-405C-84F3-03F867278473}" type="pres">
      <dgm:prSet presAssocID="{14C61CA3-05D0-4E7E-BED3-72BFCA9CA1F1}" presName="hierRoot1" presStyleCnt="0"/>
      <dgm:spPr/>
    </dgm:pt>
    <dgm:pt modelId="{A7C6F66E-AED6-4840-8CCE-6EFC43EF4D03}" type="pres">
      <dgm:prSet presAssocID="{14C61CA3-05D0-4E7E-BED3-72BFCA9CA1F1}" presName="composite" presStyleCnt="0"/>
      <dgm:spPr/>
    </dgm:pt>
    <dgm:pt modelId="{02A92DB6-9282-4776-A0F6-DEB917F8D7AF}" type="pres">
      <dgm:prSet presAssocID="{14C61CA3-05D0-4E7E-BED3-72BFCA9CA1F1}" presName="background" presStyleLbl="node0" presStyleIdx="0" presStyleCnt="2"/>
      <dgm:spPr/>
    </dgm:pt>
    <dgm:pt modelId="{814174FA-EC60-41D3-BA0E-A29E69813C37}" type="pres">
      <dgm:prSet presAssocID="{14C61CA3-05D0-4E7E-BED3-72BFCA9CA1F1}" presName="text" presStyleLbl="fgAcc0" presStyleIdx="0" presStyleCnt="2">
        <dgm:presLayoutVars>
          <dgm:chPref val="3"/>
        </dgm:presLayoutVars>
      </dgm:prSet>
      <dgm:spPr/>
    </dgm:pt>
    <dgm:pt modelId="{7C9DB7B8-78F6-42FB-9577-D06469FE2F01}" type="pres">
      <dgm:prSet presAssocID="{14C61CA3-05D0-4E7E-BED3-72BFCA9CA1F1}" presName="hierChild2" presStyleCnt="0"/>
      <dgm:spPr/>
    </dgm:pt>
    <dgm:pt modelId="{ABEFC840-A737-470F-B75A-69444BFE28E5}" type="pres">
      <dgm:prSet presAssocID="{26BAECE0-8069-43A6-88D0-14D4E90639EA}" presName="hierRoot1" presStyleCnt="0"/>
      <dgm:spPr/>
    </dgm:pt>
    <dgm:pt modelId="{24043936-AC99-48E3-A7E2-A494D0F193EF}" type="pres">
      <dgm:prSet presAssocID="{26BAECE0-8069-43A6-88D0-14D4E90639EA}" presName="composite" presStyleCnt="0"/>
      <dgm:spPr/>
    </dgm:pt>
    <dgm:pt modelId="{85C3CFB0-F333-4C34-947F-52813FA0F64E}" type="pres">
      <dgm:prSet presAssocID="{26BAECE0-8069-43A6-88D0-14D4E90639EA}" presName="background" presStyleLbl="node0" presStyleIdx="1" presStyleCnt="2"/>
      <dgm:spPr/>
    </dgm:pt>
    <dgm:pt modelId="{3D8ABCE1-E3F2-47D2-BF40-2B162A93B32E}" type="pres">
      <dgm:prSet presAssocID="{26BAECE0-8069-43A6-88D0-14D4E90639EA}" presName="text" presStyleLbl="fgAcc0" presStyleIdx="1" presStyleCnt="2">
        <dgm:presLayoutVars>
          <dgm:chPref val="3"/>
        </dgm:presLayoutVars>
      </dgm:prSet>
      <dgm:spPr/>
    </dgm:pt>
    <dgm:pt modelId="{0600E160-910F-41AC-A137-1C0293ADDF91}" type="pres">
      <dgm:prSet presAssocID="{26BAECE0-8069-43A6-88D0-14D4E90639EA}" presName="hierChild2" presStyleCnt="0"/>
      <dgm:spPr/>
    </dgm:pt>
  </dgm:ptLst>
  <dgm:cxnLst>
    <dgm:cxn modelId="{DD85751D-05FD-4F61-9B25-6A296225C957}" srcId="{79A56C4C-CC2B-4D77-B484-4CFC82C7BC82}" destId="{14C61CA3-05D0-4E7E-BED3-72BFCA9CA1F1}" srcOrd="0" destOrd="0" parTransId="{DBB5FE51-7E14-4055-B17E-CD52ADEEEA76}" sibTransId="{C7880FA0-D13B-459A-85DE-7340DFCB04D1}"/>
    <dgm:cxn modelId="{5EC4FB2E-7269-41F4-B6DA-13F632D501C8}" type="presOf" srcId="{14C61CA3-05D0-4E7E-BED3-72BFCA9CA1F1}" destId="{814174FA-EC60-41D3-BA0E-A29E69813C37}" srcOrd="0" destOrd="0" presId="urn:microsoft.com/office/officeart/2005/8/layout/hierarchy1"/>
    <dgm:cxn modelId="{343AB048-BC6B-4259-A1BF-A1BD912407E5}" type="presOf" srcId="{79A56C4C-CC2B-4D77-B484-4CFC82C7BC82}" destId="{8F0E96FA-11D1-4780-9D21-3CA2B8006D38}" srcOrd="0" destOrd="0" presId="urn:microsoft.com/office/officeart/2005/8/layout/hierarchy1"/>
    <dgm:cxn modelId="{2B76B17E-6891-4034-A1C6-71814D299382}" srcId="{79A56C4C-CC2B-4D77-B484-4CFC82C7BC82}" destId="{26BAECE0-8069-43A6-88D0-14D4E90639EA}" srcOrd="1" destOrd="0" parTransId="{D292869D-5ECF-4DA2-83EE-5C2EA21E98ED}" sibTransId="{97169918-E5A0-4187-AF29-8501D057AD35}"/>
    <dgm:cxn modelId="{84ECE7FA-BEBC-464E-ACA6-85532063FB74}" type="presOf" srcId="{26BAECE0-8069-43A6-88D0-14D4E90639EA}" destId="{3D8ABCE1-E3F2-47D2-BF40-2B162A93B32E}" srcOrd="0" destOrd="0" presId="urn:microsoft.com/office/officeart/2005/8/layout/hierarchy1"/>
    <dgm:cxn modelId="{FC1F5B69-3C6C-4C2A-9DD1-78DE215A0788}" type="presParOf" srcId="{8F0E96FA-11D1-4780-9D21-3CA2B8006D38}" destId="{4F4EEBA3-5CA2-405C-84F3-03F867278473}" srcOrd="0" destOrd="0" presId="urn:microsoft.com/office/officeart/2005/8/layout/hierarchy1"/>
    <dgm:cxn modelId="{F907AB01-21EF-4B8C-AAC5-A1E1E93F6509}" type="presParOf" srcId="{4F4EEBA3-5CA2-405C-84F3-03F867278473}" destId="{A7C6F66E-AED6-4840-8CCE-6EFC43EF4D03}" srcOrd="0" destOrd="0" presId="urn:microsoft.com/office/officeart/2005/8/layout/hierarchy1"/>
    <dgm:cxn modelId="{412A3B73-22A9-4837-91E9-AB74C486A330}" type="presParOf" srcId="{A7C6F66E-AED6-4840-8CCE-6EFC43EF4D03}" destId="{02A92DB6-9282-4776-A0F6-DEB917F8D7AF}" srcOrd="0" destOrd="0" presId="urn:microsoft.com/office/officeart/2005/8/layout/hierarchy1"/>
    <dgm:cxn modelId="{534C0420-684A-4BC2-B41F-CF2D9DF9032E}" type="presParOf" srcId="{A7C6F66E-AED6-4840-8CCE-6EFC43EF4D03}" destId="{814174FA-EC60-41D3-BA0E-A29E69813C37}" srcOrd="1" destOrd="0" presId="urn:microsoft.com/office/officeart/2005/8/layout/hierarchy1"/>
    <dgm:cxn modelId="{EB109E27-D229-4721-873B-0BE59DB811F3}" type="presParOf" srcId="{4F4EEBA3-5CA2-405C-84F3-03F867278473}" destId="{7C9DB7B8-78F6-42FB-9577-D06469FE2F01}" srcOrd="1" destOrd="0" presId="urn:microsoft.com/office/officeart/2005/8/layout/hierarchy1"/>
    <dgm:cxn modelId="{8D5699A2-CCED-49E8-8310-A02C8A90ECEB}" type="presParOf" srcId="{8F0E96FA-11D1-4780-9D21-3CA2B8006D38}" destId="{ABEFC840-A737-470F-B75A-69444BFE28E5}" srcOrd="1" destOrd="0" presId="urn:microsoft.com/office/officeart/2005/8/layout/hierarchy1"/>
    <dgm:cxn modelId="{F2F65247-17A6-436E-AFFE-A2F36D662D99}" type="presParOf" srcId="{ABEFC840-A737-470F-B75A-69444BFE28E5}" destId="{24043936-AC99-48E3-A7E2-A494D0F193EF}" srcOrd="0" destOrd="0" presId="urn:microsoft.com/office/officeart/2005/8/layout/hierarchy1"/>
    <dgm:cxn modelId="{43BB6CC6-1493-4050-B77B-A584552356AA}" type="presParOf" srcId="{24043936-AC99-48E3-A7E2-A494D0F193EF}" destId="{85C3CFB0-F333-4C34-947F-52813FA0F64E}" srcOrd="0" destOrd="0" presId="urn:microsoft.com/office/officeart/2005/8/layout/hierarchy1"/>
    <dgm:cxn modelId="{37D89B59-9476-455C-875E-45816D1AB3B7}" type="presParOf" srcId="{24043936-AC99-48E3-A7E2-A494D0F193EF}" destId="{3D8ABCE1-E3F2-47D2-BF40-2B162A93B32E}" srcOrd="1" destOrd="0" presId="urn:microsoft.com/office/officeart/2005/8/layout/hierarchy1"/>
    <dgm:cxn modelId="{8510D835-5960-4EC0-9D6D-E2C4DCC98525}" type="presParOf" srcId="{ABEFC840-A737-470F-B75A-69444BFE28E5}" destId="{0600E160-910F-41AC-A137-1C0293ADDF9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92DB6-9282-4776-A0F6-DEB917F8D7AF}">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174FA-EC60-41D3-BA0E-A29E69813C37}">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If your follow-up test is positive for drugs </a:t>
          </a:r>
          <a:r>
            <a:rPr lang="en-US" sz="2600" u="sng" kern="1200"/>
            <a:t>other than cannabis</a:t>
          </a:r>
          <a:r>
            <a:rPr lang="en-US" sz="2600" kern="1200"/>
            <a:t> you will be separated</a:t>
          </a:r>
          <a:r>
            <a:rPr lang="en-US" sz="2600" u="sng" kern="1200"/>
            <a:t> </a:t>
          </a:r>
          <a:r>
            <a:rPr lang="en-US" sz="2600" kern="1200"/>
            <a:t>from Job Corps and removed from the campus immediately under the zero tolerance (ZT) policy.</a:t>
          </a:r>
        </a:p>
      </dsp:txBody>
      <dsp:txXfrm>
        <a:off x="602678" y="725825"/>
        <a:ext cx="4463730" cy="2771523"/>
      </dsp:txXfrm>
    </dsp:sp>
    <dsp:sp modelId="{85C3CFB0-F333-4C34-947F-52813FA0F64E}">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8ABCE1-E3F2-47D2-BF40-2B162A93B32E}">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Refer to Exhibit 2-1 Infraction Levels Definitions and Appropriate Center Actions as needed.</a:t>
          </a:r>
        </a:p>
      </dsp:txBody>
      <dsp:txXfrm>
        <a:off x="6269123" y="725825"/>
        <a:ext cx="4463730" cy="27715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6DE22-E78C-1146-A5FC-E6EFE8C0989A}"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328AF-D7E9-B14A-9A4A-2C882419A6FC}" type="slidenum">
              <a:rPr lang="en-US" smtClean="0"/>
              <a:t>‹#›</a:t>
            </a:fld>
            <a:endParaRPr lang="en-US"/>
          </a:p>
        </p:txBody>
      </p:sp>
    </p:spTree>
    <p:extLst>
      <p:ext uri="{BB962C8B-B14F-4D97-AF65-F5344CB8AC3E}">
        <p14:creationId xmlns:p14="http://schemas.microsoft.com/office/powerpoint/2010/main" val="116951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upportservices.jobcorps.gov/Program%20Instruction%20Notices/PIN%2022-16%20-%20Narcan%20and%20Emergency%20Response_5.31.23%20clean.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ida.nih.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5"/>
              </a:spcAft>
              <a:buSzPts val="1100"/>
            </a:pPr>
            <a:r>
              <a:rPr lang="en-US" dirty="0"/>
              <a:t>Note to TEAP specialist – Prior to presentation</a:t>
            </a:r>
            <a:endParaRPr lang="en-US"/>
          </a:p>
          <a:p>
            <a:pPr>
              <a:spcAft>
                <a:spcPts val="5"/>
              </a:spcAft>
              <a:buSzPts val="1100"/>
            </a:pPr>
            <a:r>
              <a:rPr lang="en-US"/>
              <a:t>1.) Review the PPT as there are several places you need to add your own center specific information. </a:t>
            </a:r>
            <a:endParaRPr lang="en-US">
              <a:latin typeface="Calibri"/>
              <a:ea typeface="Calibri"/>
              <a:cs typeface="Calibri"/>
            </a:endParaRPr>
          </a:p>
          <a:p>
            <a:pPr>
              <a:spcAft>
                <a:spcPts val="5"/>
              </a:spcAft>
              <a:buSzPts val="1100"/>
            </a:pPr>
            <a:r>
              <a:rPr lang="en-US" dirty="0">
                <a:latin typeface="Calibri"/>
                <a:ea typeface="Calibri"/>
                <a:cs typeface="Calibri"/>
              </a:rPr>
              <a:t>2</a:t>
            </a:r>
            <a:r>
              <a:rPr lang="en-US" dirty="0"/>
              <a:t>.) Develop icebreaker activities (available on website in TEAP section and the document is called, ”TEAP CPP Icebreakers." See slide 3 for more information.  </a:t>
            </a:r>
            <a:endParaRPr lang="en-US" dirty="0">
              <a:ea typeface="Calibri" panose="020F0502020204030204"/>
              <a:cs typeface="Calibri" panose="020F0502020204030204"/>
            </a:endParaRPr>
          </a:p>
          <a:p>
            <a:pPr>
              <a:spcAft>
                <a:spcPts val="5"/>
              </a:spcAft>
              <a:buSzPts val="1100"/>
            </a:pPr>
            <a:r>
              <a:rPr lang="en-US" dirty="0">
                <a:latin typeface="Calibri"/>
                <a:ea typeface="Calibri"/>
                <a:cs typeface="Calibri"/>
              </a:rPr>
              <a:t>3.) </a:t>
            </a:r>
            <a:r>
              <a:rPr lang="en-US" dirty="0"/>
              <a:t>Many of these slides have specific information that needs to be shared with the students. On certain slides (such as slides 8-11), consider reading the slide to make sure the information is accurate as this is a new policy.</a:t>
            </a:r>
            <a:endParaRPr lang="en-US" dirty="0">
              <a:ea typeface="Calibri" panose="020F0502020204030204"/>
              <a:cs typeface="Calibri" panose="020F0502020204030204"/>
            </a:endParaRPr>
          </a:p>
          <a:p>
            <a:pPr>
              <a:spcAft>
                <a:spcPts val="5"/>
              </a:spcAft>
              <a:buSzPts val="1100"/>
            </a:pPr>
            <a:r>
              <a:rPr lang="en-US" dirty="0">
                <a:latin typeface="Calibri"/>
                <a:ea typeface="Calibri"/>
                <a:cs typeface="Calibri"/>
              </a:rPr>
              <a:t>4.) </a:t>
            </a:r>
            <a:r>
              <a:rPr lang="en-US" sz="1800" dirty="0">
                <a:effectLst/>
                <a:latin typeface="Calibri"/>
                <a:ea typeface="Times New Roman" panose="02020603050405020304" pitchFamily="18" charset="0"/>
                <a:cs typeface="Calibri"/>
              </a:rPr>
              <a:t>Review </a:t>
            </a:r>
            <a:r>
              <a:rPr lang="en-US" sz="1800" u="sng" dirty="0">
                <a:solidFill>
                  <a:srgbClr val="0000FF"/>
                </a:solidFill>
                <a:effectLst/>
                <a:latin typeface="Calibri"/>
                <a:ea typeface="Times New Roman" panose="02020603050405020304" pitchFamily="18" charset="0"/>
                <a:cs typeface="Calibri"/>
                <a:hlinkClick r:id="rId3"/>
              </a:rPr>
              <a:t>Program Information Notice 22-16</a:t>
            </a:r>
            <a:r>
              <a:rPr lang="en-US" sz="1800" dirty="0">
                <a:effectLst/>
                <a:latin typeface="Calibri"/>
                <a:ea typeface="Times New Roman" panose="02020603050405020304" pitchFamily="18" charset="0"/>
                <a:cs typeface="Calibri"/>
              </a:rPr>
              <a:t>, print out or be prepare to electronically distribute the CDC’s “How and When to Use Naloxone for an Opioid Overdose.”</a:t>
            </a:r>
            <a:r>
              <a:rPr lang="en-US" sz="1800" dirty="0">
                <a:latin typeface="Calibri"/>
                <a:ea typeface="Times New Roman" panose="02020603050405020304" pitchFamily="18" charset="0"/>
                <a:cs typeface="Calibri"/>
              </a:rPr>
              <a:t> </a:t>
            </a:r>
            <a:endParaRPr lang="en-US">
              <a:ea typeface="Calibri" panose="020F0502020204030204"/>
              <a:cs typeface="Calibri" panose="020F0502020204030204"/>
            </a:endParaRPr>
          </a:p>
          <a:p>
            <a:pPr>
              <a:spcAft>
                <a:spcPts val="5"/>
              </a:spcAft>
              <a:buSzPts val="1100"/>
            </a:pPr>
            <a:r>
              <a:rPr lang="en-US" sz="1800" dirty="0">
                <a:latin typeface="Calibri"/>
                <a:ea typeface="Times New Roman" panose="02020603050405020304" pitchFamily="18" charset="0"/>
                <a:cs typeface="Calibri"/>
              </a:rPr>
              <a:t>5.) Get the CDC 's Lifesaving Naloxone video ready to show (slide 13). </a:t>
            </a:r>
          </a:p>
          <a:p>
            <a:pPr marL="342900" indent="-342900">
              <a:spcAft>
                <a:spcPts val="5"/>
              </a:spcAft>
              <a:buSzPts val="1100"/>
              <a:buFont typeface="Symbol" pitchFamily="2" charset="2"/>
              <a:buChar char=""/>
            </a:pPr>
            <a:endParaRPr lang="en-US" sz="1800" dirty="0">
              <a:latin typeface="Calibri"/>
              <a:cs typeface="Calibri"/>
            </a:endParaRPr>
          </a:p>
        </p:txBody>
      </p:sp>
      <p:sp>
        <p:nvSpPr>
          <p:cNvPr id="4" name="Slide Number Placeholder 3"/>
          <p:cNvSpPr>
            <a:spLocks noGrp="1"/>
          </p:cNvSpPr>
          <p:nvPr>
            <p:ph type="sldNum" sz="quarter" idx="5"/>
          </p:nvPr>
        </p:nvSpPr>
        <p:spPr/>
        <p:txBody>
          <a:bodyPr/>
          <a:lstStyle/>
          <a:p>
            <a:fld id="{B53328AF-D7E9-B14A-9A4A-2C882419A6FC}" type="slidenum">
              <a:rPr lang="en-US" smtClean="0"/>
              <a:t>1</a:t>
            </a:fld>
            <a:endParaRPr lang="en-US"/>
          </a:p>
        </p:txBody>
      </p:sp>
    </p:spTree>
    <p:extLst>
      <p:ext uri="{BB962C8B-B14F-4D97-AF65-F5344CB8AC3E}">
        <p14:creationId xmlns:p14="http://schemas.microsoft.com/office/powerpoint/2010/main" val="2742060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 are providing this specific information listed on the slide.</a:t>
            </a:r>
          </a:p>
          <a:p>
            <a:r>
              <a:rPr lang="en-US" dirty="0"/>
              <a:t>Read each point out loud. </a:t>
            </a:r>
          </a:p>
          <a:p>
            <a:pPr>
              <a:lnSpc>
                <a:spcPct val="90000"/>
              </a:lnSpc>
              <a:spcBef>
                <a:spcPts val="1000"/>
              </a:spcBef>
            </a:pPr>
            <a:r>
              <a:rPr lang="en-US" dirty="0">
                <a:ea typeface="Calibri"/>
                <a:cs typeface="Calibri"/>
              </a:rPr>
              <a:t>The nine other drugs are: </a:t>
            </a:r>
            <a:r>
              <a:rPr lang="en-US" dirty="0"/>
              <a:t>Cocaine, Opiates (codeine, morphine, heroin), Fentanyl, Amphetamines/methamphetamines, Phencyclidine (PCP), Barbiturates, Benzodiazepines, Hydrocodone/hydromorphone (Vicodin), and Oxycodone/oxymorphone (</a:t>
            </a:r>
            <a:r>
              <a:rPr lang="en-US" dirty="0" err="1"/>
              <a:t>percocet</a:t>
            </a:r>
            <a:r>
              <a:rPr lang="en-US" dirty="0"/>
              <a:t>, </a:t>
            </a:r>
            <a:r>
              <a:rPr lang="en-US" dirty="0" err="1"/>
              <a:t>oxyContin</a:t>
            </a:r>
            <a:r>
              <a:rPr lang="en-US" dirty="0"/>
              <a: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B53328AF-D7E9-B14A-9A4A-2C882419A6FC}" type="slidenum">
              <a:rPr lang="en-US" smtClean="0"/>
              <a:t>10</a:t>
            </a:fld>
            <a:endParaRPr lang="en-US"/>
          </a:p>
        </p:txBody>
      </p:sp>
    </p:spTree>
    <p:extLst>
      <p:ext uri="{BB962C8B-B14F-4D97-AF65-F5344CB8AC3E}">
        <p14:creationId xmlns:p14="http://schemas.microsoft.com/office/powerpoint/2010/main" val="2147174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Let's go over what happen if your follow-up test is positive for cannabis. There are two pathways on this infographic and I am going to explain each side starting on the right side. </a:t>
            </a:r>
          </a:p>
          <a:p>
            <a:pPr>
              <a:lnSpc>
                <a:spcPct val="90000"/>
              </a:lnSpc>
              <a:spcBef>
                <a:spcPts val="1000"/>
              </a:spcBef>
            </a:pPr>
            <a:br>
              <a:rPr lang="en-US" dirty="0">
                <a:ea typeface="Calibri"/>
                <a:cs typeface="+mn-lt"/>
              </a:rPr>
            </a:br>
            <a:r>
              <a:rPr lang="en-US" dirty="0">
                <a:ea typeface="Calibri"/>
                <a:cs typeface="Calibri"/>
              </a:rPr>
              <a:t>Option 1 (right side of infographic):</a:t>
            </a:r>
            <a:endParaRPr lang="en-US" dirty="0"/>
          </a:p>
          <a:p>
            <a:pPr>
              <a:lnSpc>
                <a:spcPct val="90000"/>
              </a:lnSpc>
              <a:spcBef>
                <a:spcPts val="1000"/>
              </a:spcBef>
            </a:pPr>
            <a:r>
              <a:rPr lang="en-US" dirty="0"/>
              <a:t>If you abstained from cannabis use, then the THC in your system will be significantly reduced or eliminated. It can take a long time for THC to clear from your body even if you are not using cannabis. This may cause your follow-up drug test to still be positive. In this case, you will </a:t>
            </a:r>
            <a:r>
              <a:rPr lang="en-US" u="sng" dirty="0"/>
              <a:t>stay in the program </a:t>
            </a:r>
            <a:r>
              <a:rPr lang="en-US" dirty="0"/>
              <a:t>and be required to meet with the TEAP specialist for relapse prevention sessions.  </a:t>
            </a:r>
          </a:p>
          <a:p>
            <a:pPr>
              <a:lnSpc>
                <a:spcPct val="90000"/>
              </a:lnSpc>
              <a:spcBef>
                <a:spcPts val="1000"/>
              </a:spcBef>
            </a:pPr>
            <a:endParaRPr lang="en-US" dirty="0"/>
          </a:p>
          <a:p>
            <a:pPr>
              <a:lnSpc>
                <a:spcPct val="90000"/>
              </a:lnSpc>
              <a:spcBef>
                <a:spcPts val="1000"/>
              </a:spcBef>
            </a:pPr>
            <a:r>
              <a:rPr lang="en-US" dirty="0"/>
              <a:t>Cannabis has what is called a half-life, which is how long the THC remains in your body. If you are not using cannabis, then after 37-40 days there will be at least a 50% decrease in the amount of THC in your body. This is considered a negative test since you have not used since you got to Job Corps. You signed a pledge when you arrived to remain drug-free and you followed through with this agreement and you followed through with the agreement. </a:t>
            </a:r>
            <a:r>
              <a:rPr lang="en-US" dirty="0" err="1"/>
              <a:t>Contratulations</a:t>
            </a:r>
            <a:r>
              <a:rPr lang="en-US" dirty="0"/>
              <a:t>! </a:t>
            </a:r>
            <a:endParaRPr lang="en-US" dirty="0">
              <a:ea typeface="Calibri"/>
              <a:cs typeface="Calibri"/>
            </a:endParaRPr>
          </a:p>
          <a:p>
            <a:pPr>
              <a:lnSpc>
                <a:spcPct val="90000"/>
              </a:lnSpc>
              <a:spcBef>
                <a:spcPts val="1000"/>
              </a:spcBef>
            </a:pPr>
            <a:endParaRPr lang="en-US" dirty="0">
              <a:ea typeface="Calibri"/>
              <a:cs typeface="Calibri"/>
            </a:endParaRPr>
          </a:p>
          <a:p>
            <a:pPr>
              <a:lnSpc>
                <a:spcPct val="90000"/>
              </a:lnSpc>
              <a:spcBef>
                <a:spcPts val="1000"/>
              </a:spcBef>
            </a:pPr>
            <a:r>
              <a:rPr lang="en-US" dirty="0">
                <a:ea typeface="Calibri"/>
                <a:cs typeface="Calibri"/>
              </a:rPr>
              <a:t>Now let's look at the second option on the left side of the infographic: </a:t>
            </a:r>
          </a:p>
          <a:p>
            <a:pPr>
              <a:lnSpc>
                <a:spcPct val="90000"/>
              </a:lnSpc>
              <a:spcBef>
                <a:spcPts val="1000"/>
              </a:spcBef>
            </a:pPr>
            <a:endParaRPr lang="en-US" dirty="0">
              <a:ea typeface="Calibri"/>
              <a:cs typeface="Calibri"/>
            </a:endParaRPr>
          </a:p>
          <a:p>
            <a:pPr>
              <a:lnSpc>
                <a:spcPct val="90000"/>
              </a:lnSpc>
              <a:spcBef>
                <a:spcPts val="1000"/>
              </a:spcBef>
            </a:pPr>
            <a:r>
              <a:rPr lang="en-US" dirty="0">
                <a:ea typeface="Calibri"/>
                <a:cs typeface="Calibri"/>
              </a:rPr>
              <a:t>We hope that all of you remain drug free after entering Job Corps, but if</a:t>
            </a:r>
            <a:r>
              <a:rPr lang="en-US" dirty="0"/>
              <a:t> you decide to use cannabis then obviously the THC in your body will increase, stay the same, or will not decrease very much. Job Corps uses sophisticated drug testing that will show that you used. If this happens, then the THC in your body will reflect the drug use. If your follow-up test does not show the 50% or greater decrease required, then </a:t>
            </a:r>
            <a:r>
              <a:rPr lang="en-US" u="sng" dirty="0"/>
              <a:t>you will be separated </a:t>
            </a:r>
            <a:r>
              <a:rPr lang="en-US" dirty="0"/>
              <a:t>from Job Corps and removed from the campus immediately under the zero tolerance (ZT) policy.  You can appeal this decision to the regional office or you may reapply to Job Corps after a year. But if you decide to reapply, your entry drug test MUST BE negative or you will be separated and not have another chance for training at Job Corps. </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53328AF-D7E9-B14A-9A4A-2C882419A6FC}" type="slidenum">
              <a:rPr lang="en-US" smtClean="0"/>
              <a:t>11</a:t>
            </a:fld>
            <a:endParaRPr lang="en-US"/>
          </a:p>
        </p:txBody>
      </p:sp>
    </p:spTree>
    <p:extLst>
      <p:ext uri="{BB962C8B-B14F-4D97-AF65-F5344CB8AC3E}">
        <p14:creationId xmlns:p14="http://schemas.microsoft.com/office/powerpoint/2010/main" val="2853888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For the last bullet point – give examples such as: </a:t>
            </a:r>
          </a:p>
          <a:p>
            <a:endParaRPr lang="en-US" dirty="0"/>
          </a:p>
          <a:p>
            <a:r>
              <a:rPr lang="en-US" dirty="0"/>
              <a:t>•Alcohol and other drug impairment increases workplace accidents (by 3.5 times).</a:t>
            </a:r>
            <a:endParaRPr lang="en-US" dirty="0">
              <a:ea typeface="Calibri" panose="020F0502020204030204"/>
              <a:cs typeface="Calibri" panose="020F0502020204030204"/>
            </a:endParaRPr>
          </a:p>
          <a:p>
            <a:r>
              <a:rPr lang="en-US" dirty="0"/>
              <a:t>•Alcohol and drug misuse increases likelihood an employee misses eight or more workdays annually.</a:t>
            </a:r>
            <a:endParaRPr lang="en-US" dirty="0">
              <a:ea typeface="Calibri" panose="020F0502020204030204"/>
              <a:cs typeface="Calibri" panose="020F0502020204030204"/>
            </a:endParaRPr>
          </a:p>
          <a:p>
            <a:r>
              <a:rPr lang="en-US" dirty="0"/>
              <a:t>•50% of workmen compensation claims are alcohol/drug use-related</a:t>
            </a:r>
            <a:endParaRPr lang="en-US" dirty="0">
              <a:ea typeface="Calibri" panose="020F0502020204030204"/>
              <a:cs typeface="Calibri" panose="020F0502020204030204"/>
            </a:endParaRPr>
          </a:p>
          <a:p>
            <a:r>
              <a:rPr lang="en-US" dirty="0"/>
              <a:t>•Substance use contributes to lowering productivity (by 33 percent)</a:t>
            </a:r>
            <a:endParaRPr lang="en-US" dirty="0">
              <a:ea typeface="Calibri" panose="020F0502020204030204"/>
              <a:cs typeface="Calibri" panose="020F0502020204030204"/>
            </a:endParaRPr>
          </a:p>
          <a:p>
            <a:br>
              <a:rPr lang="en-US" dirty="0">
                <a:cs typeface="+mn-lt"/>
              </a:rPr>
            </a:br>
            <a:r>
              <a:rPr lang="en-US" dirty="0"/>
              <a:t>See </a:t>
            </a:r>
            <a:r>
              <a:rPr lang="en-US" dirty="0">
                <a:hlinkClick r:id="rId3"/>
              </a:rPr>
              <a:t>https://nida.nih.gov/</a:t>
            </a:r>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53328AF-D7E9-B14A-9A4A-2C882419A6FC}" type="slidenum">
              <a:rPr lang="en-US" smtClean="0"/>
              <a:t>12</a:t>
            </a:fld>
            <a:endParaRPr lang="en-US"/>
          </a:p>
        </p:txBody>
      </p:sp>
    </p:spTree>
    <p:extLst>
      <p:ext uri="{BB962C8B-B14F-4D97-AF65-F5344CB8AC3E}">
        <p14:creationId xmlns:p14="http://schemas.microsoft.com/office/powerpoint/2010/main" val="4063043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After watching the video – ask them to discuss what they saw and ask if there are questions.</a:t>
            </a:r>
          </a:p>
        </p:txBody>
      </p:sp>
      <p:sp>
        <p:nvSpPr>
          <p:cNvPr id="4" name="Slide Number Placeholder 3"/>
          <p:cNvSpPr>
            <a:spLocks noGrp="1"/>
          </p:cNvSpPr>
          <p:nvPr>
            <p:ph type="sldNum" sz="quarter" idx="5"/>
          </p:nvPr>
        </p:nvSpPr>
        <p:spPr/>
        <p:txBody>
          <a:bodyPr/>
          <a:lstStyle/>
          <a:p>
            <a:fld id="{B53328AF-D7E9-B14A-9A4A-2C882419A6FC}" type="slidenum">
              <a:rPr lang="en-US" smtClean="0"/>
              <a:t>13</a:t>
            </a:fld>
            <a:endParaRPr lang="en-US"/>
          </a:p>
        </p:txBody>
      </p:sp>
    </p:spTree>
    <p:extLst>
      <p:ext uri="{BB962C8B-B14F-4D97-AF65-F5344CB8AC3E}">
        <p14:creationId xmlns:p14="http://schemas.microsoft.com/office/powerpoint/2010/main" val="3334770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JOB CORPS PROGRAM INSTRUCTION NOTICE NO. 22-16 for more information.</a:t>
            </a:r>
          </a:p>
        </p:txBody>
      </p:sp>
      <p:sp>
        <p:nvSpPr>
          <p:cNvPr id="4" name="Slide Number Placeholder 3"/>
          <p:cNvSpPr>
            <a:spLocks noGrp="1"/>
          </p:cNvSpPr>
          <p:nvPr>
            <p:ph type="sldNum" sz="quarter" idx="5"/>
          </p:nvPr>
        </p:nvSpPr>
        <p:spPr/>
        <p:txBody>
          <a:bodyPr/>
          <a:lstStyle/>
          <a:p>
            <a:fld id="{B53328AF-D7E9-B14A-9A4A-2C882419A6FC}" type="slidenum">
              <a:rPr lang="en-US" smtClean="0"/>
              <a:t>14</a:t>
            </a:fld>
            <a:endParaRPr lang="en-US"/>
          </a:p>
        </p:txBody>
      </p:sp>
    </p:spTree>
    <p:extLst>
      <p:ext uri="{BB962C8B-B14F-4D97-AF65-F5344CB8AC3E}">
        <p14:creationId xmlns:p14="http://schemas.microsoft.com/office/powerpoint/2010/main" val="2113202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Give examples of recent Prevention Education activities that you have done on center.  Show pictures or handouts as a way to increase their interest.</a:t>
            </a:r>
          </a:p>
        </p:txBody>
      </p:sp>
      <p:sp>
        <p:nvSpPr>
          <p:cNvPr id="4" name="Slide Number Placeholder 3"/>
          <p:cNvSpPr>
            <a:spLocks noGrp="1"/>
          </p:cNvSpPr>
          <p:nvPr>
            <p:ph type="sldNum" sz="quarter" idx="5"/>
          </p:nvPr>
        </p:nvSpPr>
        <p:spPr/>
        <p:txBody>
          <a:bodyPr/>
          <a:lstStyle/>
          <a:p>
            <a:fld id="{B53328AF-D7E9-B14A-9A4A-2C882419A6FC}" type="slidenum">
              <a:rPr lang="en-US" smtClean="0"/>
              <a:t>15</a:t>
            </a:fld>
            <a:endParaRPr lang="en-US"/>
          </a:p>
        </p:txBody>
      </p:sp>
    </p:spTree>
    <p:extLst>
      <p:ext uri="{BB962C8B-B14F-4D97-AF65-F5344CB8AC3E}">
        <p14:creationId xmlns:p14="http://schemas.microsoft.com/office/powerpoint/2010/main" val="410137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talk about some other trends and important information regarding alcohol and drugs such as….</a:t>
            </a:r>
          </a:p>
          <a:p>
            <a:r>
              <a:rPr lang="en-US" dirty="0"/>
              <a:t>There is a lot of information on-line that you can google and read about. </a:t>
            </a:r>
          </a:p>
        </p:txBody>
      </p:sp>
      <p:sp>
        <p:nvSpPr>
          <p:cNvPr id="4" name="Slide Number Placeholder 3"/>
          <p:cNvSpPr>
            <a:spLocks noGrp="1"/>
          </p:cNvSpPr>
          <p:nvPr>
            <p:ph type="sldNum" sz="quarter" idx="5"/>
          </p:nvPr>
        </p:nvSpPr>
        <p:spPr/>
        <p:txBody>
          <a:bodyPr/>
          <a:lstStyle/>
          <a:p>
            <a:fld id="{B53328AF-D7E9-B14A-9A4A-2C882419A6FC}" type="slidenum">
              <a:rPr lang="en-US" smtClean="0"/>
              <a:t>16</a:t>
            </a:fld>
            <a:endParaRPr lang="en-US"/>
          </a:p>
        </p:txBody>
      </p:sp>
    </p:spTree>
    <p:extLst>
      <p:ext uri="{BB962C8B-B14F-4D97-AF65-F5344CB8AC3E}">
        <p14:creationId xmlns:p14="http://schemas.microsoft.com/office/powerpoint/2010/main" val="3449660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Relapse Prevention (RP) is a blanket terms that includes lots of ways to support students and strategies to reduce relapse for people trying to remain abstinent. Given examples of RP activities on your center. These may include RP group, on-line or off center attendance at self-help, peer mentors, continued attendance in intervention groups, and individual meetings with you. </a:t>
            </a:r>
          </a:p>
          <a:p>
            <a:r>
              <a:rPr lang="en-US" dirty="0">
                <a:ea typeface="Calibri"/>
                <a:cs typeface="Calibri"/>
              </a:rPr>
              <a:t>Emphasize this is supportive and available to everyone.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53328AF-D7E9-B14A-9A4A-2C882419A6FC}" type="slidenum">
              <a:rPr lang="en-US" smtClean="0"/>
              <a:t>17</a:t>
            </a:fld>
            <a:endParaRPr lang="en-US"/>
          </a:p>
        </p:txBody>
      </p:sp>
    </p:spTree>
    <p:extLst>
      <p:ext uri="{BB962C8B-B14F-4D97-AF65-F5344CB8AC3E}">
        <p14:creationId xmlns:p14="http://schemas.microsoft.com/office/powerpoint/2010/main" val="785499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If you are not in charge of TUPP – consider asking the TUPP coordinator to present this part of the presentation. </a:t>
            </a:r>
          </a:p>
          <a:p>
            <a:r>
              <a:rPr lang="en-US" dirty="0">
                <a:ea typeface="Calibri"/>
                <a:cs typeface="Calibri"/>
              </a:rPr>
              <a:t>Discuss that the workplace restrictions on tobacco use are similar to what Job Corps does. </a:t>
            </a:r>
          </a:p>
        </p:txBody>
      </p:sp>
      <p:sp>
        <p:nvSpPr>
          <p:cNvPr id="4" name="Slide Number Placeholder 3"/>
          <p:cNvSpPr>
            <a:spLocks noGrp="1"/>
          </p:cNvSpPr>
          <p:nvPr>
            <p:ph type="sldNum" sz="quarter" idx="5"/>
          </p:nvPr>
        </p:nvSpPr>
        <p:spPr/>
        <p:txBody>
          <a:bodyPr/>
          <a:lstStyle/>
          <a:p>
            <a:fld id="{B53328AF-D7E9-B14A-9A4A-2C882419A6FC}" type="slidenum">
              <a:rPr lang="en-US" smtClean="0"/>
              <a:t>18</a:t>
            </a:fld>
            <a:endParaRPr lang="en-US"/>
          </a:p>
        </p:txBody>
      </p:sp>
    </p:spTree>
    <p:extLst>
      <p:ext uri="{BB962C8B-B14F-4D97-AF65-F5344CB8AC3E}">
        <p14:creationId xmlns:p14="http://schemas.microsoft.com/office/powerpoint/2010/main" val="1852874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Keep it upbeat and positive. </a:t>
            </a:r>
          </a:p>
        </p:txBody>
      </p:sp>
      <p:sp>
        <p:nvSpPr>
          <p:cNvPr id="4" name="Slide Number Placeholder 3"/>
          <p:cNvSpPr>
            <a:spLocks noGrp="1"/>
          </p:cNvSpPr>
          <p:nvPr>
            <p:ph type="sldNum" sz="quarter" idx="5"/>
          </p:nvPr>
        </p:nvSpPr>
        <p:spPr/>
        <p:txBody>
          <a:bodyPr/>
          <a:lstStyle/>
          <a:p>
            <a:fld id="{B53328AF-D7E9-B14A-9A4A-2C882419A6FC}" type="slidenum">
              <a:rPr lang="en-US" smtClean="0"/>
              <a:t>19</a:t>
            </a:fld>
            <a:endParaRPr lang="en-US"/>
          </a:p>
        </p:txBody>
      </p:sp>
    </p:spTree>
    <p:extLst>
      <p:ext uri="{BB962C8B-B14F-4D97-AF65-F5344CB8AC3E}">
        <p14:creationId xmlns:p14="http://schemas.microsoft.com/office/powerpoint/2010/main" val="198700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Consider asking students for examples of their goals and/or why they entered Job Corps.</a:t>
            </a:r>
          </a:p>
        </p:txBody>
      </p:sp>
      <p:sp>
        <p:nvSpPr>
          <p:cNvPr id="4" name="Slide Number Placeholder 3"/>
          <p:cNvSpPr>
            <a:spLocks noGrp="1"/>
          </p:cNvSpPr>
          <p:nvPr>
            <p:ph type="sldNum" sz="quarter" idx="5"/>
          </p:nvPr>
        </p:nvSpPr>
        <p:spPr/>
        <p:txBody>
          <a:bodyPr/>
          <a:lstStyle/>
          <a:p>
            <a:fld id="{B53328AF-D7E9-B14A-9A4A-2C882419A6FC}" type="slidenum">
              <a:rPr lang="en-US" smtClean="0"/>
              <a:t>2</a:t>
            </a:fld>
            <a:endParaRPr lang="en-US"/>
          </a:p>
        </p:txBody>
      </p:sp>
    </p:spTree>
    <p:extLst>
      <p:ext uri="{BB962C8B-B14F-4D97-AF65-F5344CB8AC3E}">
        <p14:creationId xmlns:p14="http://schemas.microsoft.com/office/powerpoint/2010/main" val="119736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is the opportunity to final questions and end on an upbeat note by talking about something exciting coming up for the students. </a:t>
            </a:r>
          </a:p>
        </p:txBody>
      </p:sp>
      <p:sp>
        <p:nvSpPr>
          <p:cNvPr id="4" name="Slide Number Placeholder 3"/>
          <p:cNvSpPr>
            <a:spLocks noGrp="1"/>
          </p:cNvSpPr>
          <p:nvPr>
            <p:ph type="sldNum" sz="quarter" idx="5"/>
          </p:nvPr>
        </p:nvSpPr>
        <p:spPr/>
        <p:txBody>
          <a:bodyPr/>
          <a:lstStyle/>
          <a:p>
            <a:fld id="{B53328AF-D7E9-B14A-9A4A-2C882419A6FC}" type="slidenum">
              <a:rPr lang="en-US" smtClean="0"/>
              <a:t>20</a:t>
            </a:fld>
            <a:endParaRPr lang="en-US"/>
          </a:p>
        </p:txBody>
      </p:sp>
    </p:spTree>
    <p:extLst>
      <p:ext uri="{BB962C8B-B14F-4D97-AF65-F5344CB8AC3E}">
        <p14:creationId xmlns:p14="http://schemas.microsoft.com/office/powerpoint/2010/main" val="464356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Use this slide to introduce yourself and the TEAP. Emphasize that you are available to meet with </a:t>
            </a:r>
            <a:r>
              <a:rPr lang="en-US" u="sng" dirty="0">
                <a:ea typeface="Calibri"/>
                <a:cs typeface="Calibri"/>
              </a:rPr>
              <a:t>any</a:t>
            </a:r>
            <a:r>
              <a:rPr lang="en-US" dirty="0">
                <a:ea typeface="Calibri"/>
                <a:cs typeface="Calibri"/>
              </a:rPr>
              <a:t> student. </a:t>
            </a:r>
          </a:p>
          <a:p>
            <a:r>
              <a:rPr lang="en-US" dirty="0">
                <a:ea typeface="Calibri"/>
                <a:cs typeface="Calibri"/>
              </a:rPr>
              <a:t>After introductions – you may want to do an interactive exercise with the students as a way to increase rapport and get to know them. </a:t>
            </a:r>
          </a:p>
          <a:p>
            <a:r>
              <a:rPr lang="en-US" dirty="0">
                <a:ea typeface="Calibri"/>
                <a:cs typeface="Calibri"/>
              </a:rPr>
              <a:t>Examples are available on the JC Health Support Services website and the document is entitled TEAP CPP Icebreakers.</a:t>
            </a:r>
          </a:p>
        </p:txBody>
      </p:sp>
      <p:sp>
        <p:nvSpPr>
          <p:cNvPr id="4" name="Slide Number Placeholder 3"/>
          <p:cNvSpPr>
            <a:spLocks noGrp="1"/>
          </p:cNvSpPr>
          <p:nvPr>
            <p:ph type="sldNum" sz="quarter" idx="5"/>
          </p:nvPr>
        </p:nvSpPr>
        <p:spPr/>
        <p:txBody>
          <a:bodyPr/>
          <a:lstStyle/>
          <a:p>
            <a:fld id="{B53328AF-D7E9-B14A-9A4A-2C882419A6FC}" type="slidenum">
              <a:rPr lang="en-US" smtClean="0"/>
              <a:t>3</a:t>
            </a:fld>
            <a:endParaRPr lang="en-US"/>
          </a:p>
        </p:txBody>
      </p:sp>
    </p:spTree>
    <p:extLst>
      <p:ext uri="{BB962C8B-B14F-4D97-AF65-F5344CB8AC3E}">
        <p14:creationId xmlns:p14="http://schemas.microsoft.com/office/powerpoint/2010/main" val="10510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is an introduction slide and the details for each component are discussed later. </a:t>
            </a:r>
          </a:p>
          <a:p>
            <a:endParaRPr lang="en-US" dirty="0">
              <a:ea typeface="Calibri"/>
              <a:cs typeface="Calibri"/>
            </a:endParaRPr>
          </a:p>
          <a:p>
            <a:r>
              <a:rPr lang="en-US" dirty="0">
                <a:ea typeface="Calibri"/>
                <a:cs typeface="Calibri"/>
              </a:rPr>
              <a:t>Main point is that TEAP is about ways to increase each student's employability which is what Job Corps is all about.</a:t>
            </a:r>
          </a:p>
        </p:txBody>
      </p:sp>
      <p:sp>
        <p:nvSpPr>
          <p:cNvPr id="4" name="Slide Number Placeholder 3"/>
          <p:cNvSpPr>
            <a:spLocks noGrp="1"/>
          </p:cNvSpPr>
          <p:nvPr>
            <p:ph type="sldNum" sz="quarter" idx="5"/>
          </p:nvPr>
        </p:nvSpPr>
        <p:spPr/>
        <p:txBody>
          <a:bodyPr/>
          <a:lstStyle/>
          <a:p>
            <a:fld id="{B53328AF-D7E9-B14A-9A4A-2C882419A6FC}" type="slidenum">
              <a:rPr lang="en-US" smtClean="0"/>
              <a:t>4</a:t>
            </a:fld>
            <a:endParaRPr lang="en-US"/>
          </a:p>
        </p:txBody>
      </p:sp>
    </p:spTree>
    <p:extLst>
      <p:ext uri="{BB962C8B-B14F-4D97-AF65-F5344CB8AC3E}">
        <p14:creationId xmlns:p14="http://schemas.microsoft.com/office/powerpoint/2010/main" val="47355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Remind students part of goal for Wellness is to help them be more informed consumers of wellness services. </a:t>
            </a:r>
            <a:endParaRPr lang="en-US">
              <a:ea typeface="Calibri"/>
              <a:cs typeface="Calibri"/>
            </a:endParaRPr>
          </a:p>
          <a:p>
            <a:r>
              <a:rPr lang="en-US" dirty="0">
                <a:ea typeface="Calibri"/>
                <a:cs typeface="Calibri"/>
              </a:rPr>
              <a:t>Ask if they have questions as this may be new information to some students.</a:t>
            </a:r>
          </a:p>
        </p:txBody>
      </p:sp>
      <p:sp>
        <p:nvSpPr>
          <p:cNvPr id="4" name="Slide Number Placeholder 3"/>
          <p:cNvSpPr>
            <a:spLocks noGrp="1"/>
          </p:cNvSpPr>
          <p:nvPr>
            <p:ph type="sldNum" sz="quarter" idx="5"/>
          </p:nvPr>
        </p:nvSpPr>
        <p:spPr/>
        <p:txBody>
          <a:bodyPr/>
          <a:lstStyle/>
          <a:p>
            <a:fld id="{B53328AF-D7E9-B14A-9A4A-2C882419A6FC}" type="slidenum">
              <a:rPr lang="en-US" smtClean="0"/>
              <a:t>5</a:t>
            </a:fld>
            <a:endParaRPr lang="en-US"/>
          </a:p>
        </p:txBody>
      </p:sp>
    </p:spTree>
    <p:extLst>
      <p:ext uri="{BB962C8B-B14F-4D97-AF65-F5344CB8AC3E}">
        <p14:creationId xmlns:p14="http://schemas.microsoft.com/office/powerpoint/2010/main" val="232567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Read each bullet point out loud to students. </a:t>
            </a:r>
          </a:p>
          <a:p>
            <a:r>
              <a:rPr lang="en-US" dirty="0">
                <a:ea typeface="Calibri"/>
                <a:cs typeface="Calibri"/>
              </a:rPr>
              <a:t>Ask if there are questions.</a:t>
            </a:r>
          </a:p>
          <a:p>
            <a:r>
              <a:rPr lang="en-US" dirty="0">
                <a:ea typeface="Calibri"/>
                <a:cs typeface="Calibri"/>
              </a:rPr>
              <a:t>Encourage students to share what they understand this says and why it is important. </a:t>
            </a:r>
          </a:p>
        </p:txBody>
      </p:sp>
      <p:sp>
        <p:nvSpPr>
          <p:cNvPr id="4" name="Slide Number Placeholder 3"/>
          <p:cNvSpPr>
            <a:spLocks noGrp="1"/>
          </p:cNvSpPr>
          <p:nvPr>
            <p:ph type="sldNum" sz="quarter" idx="5"/>
          </p:nvPr>
        </p:nvSpPr>
        <p:spPr/>
        <p:txBody>
          <a:bodyPr/>
          <a:lstStyle/>
          <a:p>
            <a:fld id="{B53328AF-D7E9-B14A-9A4A-2C882419A6FC}" type="slidenum">
              <a:rPr lang="en-US" smtClean="0"/>
              <a:t>6</a:t>
            </a:fld>
            <a:endParaRPr lang="en-US"/>
          </a:p>
        </p:txBody>
      </p:sp>
    </p:spTree>
    <p:extLst>
      <p:ext uri="{BB962C8B-B14F-4D97-AF65-F5344CB8AC3E}">
        <p14:creationId xmlns:p14="http://schemas.microsoft.com/office/powerpoint/2010/main" val="253517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Emphasize this a common panel for drug testing in the workplace.</a:t>
            </a:r>
          </a:p>
        </p:txBody>
      </p:sp>
      <p:sp>
        <p:nvSpPr>
          <p:cNvPr id="4" name="Slide Number Placeholder 3"/>
          <p:cNvSpPr>
            <a:spLocks noGrp="1"/>
          </p:cNvSpPr>
          <p:nvPr>
            <p:ph type="sldNum" sz="quarter" idx="5"/>
          </p:nvPr>
        </p:nvSpPr>
        <p:spPr/>
        <p:txBody>
          <a:bodyPr/>
          <a:lstStyle/>
          <a:p>
            <a:fld id="{B53328AF-D7E9-B14A-9A4A-2C882419A6FC}" type="slidenum">
              <a:rPr lang="en-US" smtClean="0"/>
              <a:t>7</a:t>
            </a:fld>
            <a:endParaRPr lang="en-US"/>
          </a:p>
        </p:txBody>
      </p:sp>
    </p:spTree>
    <p:extLst>
      <p:ext uri="{BB962C8B-B14F-4D97-AF65-F5344CB8AC3E}">
        <p14:creationId xmlns:p14="http://schemas.microsoft.com/office/powerpoint/2010/main" val="3291979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All students at Job Corps must participate in drug testing to ensure workplace safety.  </a:t>
            </a:r>
            <a:endParaRPr lang="en-US"/>
          </a:p>
          <a:p>
            <a:r>
              <a:rPr lang="en-US" dirty="0">
                <a:ea typeface="Calibri"/>
                <a:cs typeface="Calibri"/>
              </a:rPr>
              <a:t>Make sure you are providing this specific information listed on the slide.</a:t>
            </a:r>
          </a:p>
          <a:p>
            <a:r>
              <a:rPr lang="en-US" dirty="0">
                <a:ea typeface="Calibri"/>
                <a:cs typeface="Calibri"/>
              </a:rPr>
              <a:t>Read each bullet point out loud. </a:t>
            </a:r>
          </a:p>
          <a:p>
            <a:r>
              <a:rPr lang="en-US" dirty="0">
                <a:ea typeface="Calibri"/>
                <a:cs typeface="Calibri"/>
              </a:rPr>
              <a:t>Give examples of chain of custody procedures such as checking the temperature and bluing agent in toilet. Explain this is standard practice for workplace drug testing. </a:t>
            </a:r>
          </a:p>
        </p:txBody>
      </p:sp>
      <p:sp>
        <p:nvSpPr>
          <p:cNvPr id="4" name="Slide Number Placeholder 3"/>
          <p:cNvSpPr>
            <a:spLocks noGrp="1"/>
          </p:cNvSpPr>
          <p:nvPr>
            <p:ph type="sldNum" sz="quarter" idx="5"/>
          </p:nvPr>
        </p:nvSpPr>
        <p:spPr/>
        <p:txBody>
          <a:bodyPr/>
          <a:lstStyle/>
          <a:p>
            <a:fld id="{B53328AF-D7E9-B14A-9A4A-2C882419A6FC}" type="slidenum">
              <a:rPr lang="en-US" smtClean="0"/>
              <a:t>8</a:t>
            </a:fld>
            <a:endParaRPr lang="en-US"/>
          </a:p>
        </p:txBody>
      </p:sp>
    </p:spTree>
    <p:extLst>
      <p:ext uri="{BB962C8B-B14F-4D97-AF65-F5344CB8AC3E}">
        <p14:creationId xmlns:p14="http://schemas.microsoft.com/office/powerpoint/2010/main" val="2408688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you are providing this specific information listed on the slide.</a:t>
            </a:r>
          </a:p>
          <a:p>
            <a:r>
              <a:rPr lang="en-US" dirty="0"/>
              <a:t>Read each bullet point out loud.</a:t>
            </a:r>
          </a:p>
        </p:txBody>
      </p:sp>
      <p:sp>
        <p:nvSpPr>
          <p:cNvPr id="4" name="Slide Number Placeholder 3"/>
          <p:cNvSpPr>
            <a:spLocks noGrp="1"/>
          </p:cNvSpPr>
          <p:nvPr>
            <p:ph type="sldNum" sz="quarter" idx="5"/>
          </p:nvPr>
        </p:nvSpPr>
        <p:spPr/>
        <p:txBody>
          <a:bodyPr/>
          <a:lstStyle/>
          <a:p>
            <a:fld id="{B53328AF-D7E9-B14A-9A4A-2C882419A6FC}" type="slidenum">
              <a:rPr lang="en-US" smtClean="0"/>
              <a:t>9</a:t>
            </a:fld>
            <a:endParaRPr lang="en-US"/>
          </a:p>
        </p:txBody>
      </p:sp>
    </p:spTree>
    <p:extLst>
      <p:ext uri="{BB962C8B-B14F-4D97-AF65-F5344CB8AC3E}">
        <p14:creationId xmlns:p14="http://schemas.microsoft.com/office/powerpoint/2010/main" val="2413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92E6-5B69-12CC-5699-76D67EE691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29AA60-46D6-F433-D38B-86E880834F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CA3C50-C6FE-52B1-4EE4-DE4BBB2F1E56}"/>
              </a:ext>
            </a:extLst>
          </p:cNvPr>
          <p:cNvSpPr>
            <a:spLocks noGrp="1"/>
          </p:cNvSpPr>
          <p:nvPr>
            <p:ph type="dt" sz="half" idx="10"/>
          </p:nvPr>
        </p:nvSpPr>
        <p:spPr/>
        <p:txBody>
          <a:bodyPr/>
          <a:lstStyle/>
          <a:p>
            <a:fld id="{1805BD69-07D2-264B-BBD0-D9474D95FCDB}" type="datetimeFigureOut">
              <a:rPr lang="en-US" smtClean="0"/>
              <a:t>2/15/2024</a:t>
            </a:fld>
            <a:endParaRPr lang="en-US"/>
          </a:p>
        </p:txBody>
      </p:sp>
      <p:sp>
        <p:nvSpPr>
          <p:cNvPr id="5" name="Footer Placeholder 4">
            <a:extLst>
              <a:ext uri="{FF2B5EF4-FFF2-40B4-BE49-F238E27FC236}">
                <a16:creationId xmlns:a16="http://schemas.microsoft.com/office/drawing/2014/main" id="{3ECF8B68-1F18-8714-4460-1532F2711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22E4F-D92E-E442-7696-F27717E1BD67}"/>
              </a:ext>
            </a:extLst>
          </p:cNvPr>
          <p:cNvSpPr>
            <a:spLocks noGrp="1"/>
          </p:cNvSpPr>
          <p:nvPr>
            <p:ph type="sldNum" sz="quarter" idx="12"/>
          </p:nvPr>
        </p:nvSpPr>
        <p:spPr/>
        <p:txBody>
          <a:bodyPr/>
          <a:lstStyle/>
          <a:p>
            <a:fld id="{6938FCF0-8966-6040-A6D2-46E291F928D9}" type="slidenum">
              <a:rPr lang="en-US" smtClean="0"/>
              <a:t>‹#›</a:t>
            </a:fld>
            <a:endParaRPr lang="en-US"/>
          </a:p>
        </p:txBody>
      </p:sp>
    </p:spTree>
    <p:extLst>
      <p:ext uri="{BB962C8B-B14F-4D97-AF65-F5344CB8AC3E}">
        <p14:creationId xmlns:p14="http://schemas.microsoft.com/office/powerpoint/2010/main" val="279741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99167-AA0A-E193-BBD5-3799097E98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5368D2-5928-7BF7-10B0-8464545CF4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E1019-66FF-D314-84B4-D0E81B89AEA1}"/>
              </a:ext>
            </a:extLst>
          </p:cNvPr>
          <p:cNvSpPr>
            <a:spLocks noGrp="1"/>
          </p:cNvSpPr>
          <p:nvPr>
            <p:ph type="dt" sz="half" idx="10"/>
          </p:nvPr>
        </p:nvSpPr>
        <p:spPr/>
        <p:txBody>
          <a:bodyPr/>
          <a:lstStyle/>
          <a:p>
            <a:fld id="{1805BD69-07D2-264B-BBD0-D9474D95FCDB}" type="datetimeFigureOut">
              <a:rPr lang="en-US" smtClean="0"/>
              <a:t>2/15/2024</a:t>
            </a:fld>
            <a:endParaRPr lang="en-US"/>
          </a:p>
        </p:txBody>
      </p:sp>
      <p:sp>
        <p:nvSpPr>
          <p:cNvPr id="5" name="Footer Placeholder 4">
            <a:extLst>
              <a:ext uri="{FF2B5EF4-FFF2-40B4-BE49-F238E27FC236}">
                <a16:creationId xmlns:a16="http://schemas.microsoft.com/office/drawing/2014/main" id="{8BC97309-E82A-CA8B-B703-844637B37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C9262-6E11-7DBA-4CA1-ECC101A26493}"/>
              </a:ext>
            </a:extLst>
          </p:cNvPr>
          <p:cNvSpPr>
            <a:spLocks noGrp="1"/>
          </p:cNvSpPr>
          <p:nvPr>
            <p:ph type="sldNum" sz="quarter" idx="12"/>
          </p:nvPr>
        </p:nvSpPr>
        <p:spPr/>
        <p:txBody>
          <a:bodyPr/>
          <a:lstStyle/>
          <a:p>
            <a:fld id="{6938FCF0-8966-6040-A6D2-46E291F928D9}" type="slidenum">
              <a:rPr lang="en-US" smtClean="0"/>
              <a:t>‹#›</a:t>
            </a:fld>
            <a:endParaRPr lang="en-US"/>
          </a:p>
        </p:txBody>
      </p:sp>
    </p:spTree>
    <p:extLst>
      <p:ext uri="{BB962C8B-B14F-4D97-AF65-F5344CB8AC3E}">
        <p14:creationId xmlns:p14="http://schemas.microsoft.com/office/powerpoint/2010/main" val="36419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B524D-0AB4-0E63-6CE0-394974450F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958C3B-FE8E-CC60-8596-9C6EFF1566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572BFD-1FB0-6E85-65AC-2A41B5BD9984}"/>
              </a:ext>
            </a:extLst>
          </p:cNvPr>
          <p:cNvSpPr>
            <a:spLocks noGrp="1"/>
          </p:cNvSpPr>
          <p:nvPr>
            <p:ph type="dt" sz="half" idx="10"/>
          </p:nvPr>
        </p:nvSpPr>
        <p:spPr/>
        <p:txBody>
          <a:bodyPr/>
          <a:lstStyle/>
          <a:p>
            <a:fld id="{1805BD69-07D2-264B-BBD0-D9474D95FCDB}" type="datetimeFigureOut">
              <a:rPr lang="en-US" smtClean="0"/>
              <a:t>2/15/2024</a:t>
            </a:fld>
            <a:endParaRPr lang="en-US"/>
          </a:p>
        </p:txBody>
      </p:sp>
      <p:sp>
        <p:nvSpPr>
          <p:cNvPr id="5" name="Footer Placeholder 4">
            <a:extLst>
              <a:ext uri="{FF2B5EF4-FFF2-40B4-BE49-F238E27FC236}">
                <a16:creationId xmlns:a16="http://schemas.microsoft.com/office/drawing/2014/main" id="{06866504-DACB-8F5A-24EC-23DE97C54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BCF8B-B62E-06E6-A93F-F55099F7EC3B}"/>
              </a:ext>
            </a:extLst>
          </p:cNvPr>
          <p:cNvSpPr>
            <a:spLocks noGrp="1"/>
          </p:cNvSpPr>
          <p:nvPr>
            <p:ph type="sldNum" sz="quarter" idx="12"/>
          </p:nvPr>
        </p:nvSpPr>
        <p:spPr/>
        <p:txBody>
          <a:bodyPr/>
          <a:lstStyle/>
          <a:p>
            <a:fld id="{6938FCF0-8966-6040-A6D2-46E291F928D9}" type="slidenum">
              <a:rPr lang="en-US" smtClean="0"/>
              <a:t>‹#›</a:t>
            </a:fld>
            <a:endParaRPr lang="en-US"/>
          </a:p>
        </p:txBody>
      </p:sp>
    </p:spTree>
    <p:extLst>
      <p:ext uri="{BB962C8B-B14F-4D97-AF65-F5344CB8AC3E}">
        <p14:creationId xmlns:p14="http://schemas.microsoft.com/office/powerpoint/2010/main" val="234077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B5187-BA36-6C0F-7287-0A0AE12F11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7CB15F-4233-8209-2343-D0D261B42E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8906E-57DA-CA82-3324-1CA486627769}"/>
              </a:ext>
            </a:extLst>
          </p:cNvPr>
          <p:cNvSpPr>
            <a:spLocks noGrp="1"/>
          </p:cNvSpPr>
          <p:nvPr>
            <p:ph type="dt" sz="half" idx="10"/>
          </p:nvPr>
        </p:nvSpPr>
        <p:spPr/>
        <p:txBody>
          <a:bodyPr/>
          <a:lstStyle/>
          <a:p>
            <a:fld id="{1805BD69-07D2-264B-BBD0-D9474D95FCDB}" type="datetimeFigureOut">
              <a:rPr lang="en-US" smtClean="0"/>
              <a:t>2/15/2024</a:t>
            </a:fld>
            <a:endParaRPr lang="en-US"/>
          </a:p>
        </p:txBody>
      </p:sp>
      <p:sp>
        <p:nvSpPr>
          <p:cNvPr id="5" name="Footer Placeholder 4">
            <a:extLst>
              <a:ext uri="{FF2B5EF4-FFF2-40B4-BE49-F238E27FC236}">
                <a16:creationId xmlns:a16="http://schemas.microsoft.com/office/drawing/2014/main" id="{72E46DCF-5885-1B57-62DF-19D217BF5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BE1D96-9D87-1C93-B6E2-113AA3E1329C}"/>
              </a:ext>
            </a:extLst>
          </p:cNvPr>
          <p:cNvSpPr>
            <a:spLocks noGrp="1"/>
          </p:cNvSpPr>
          <p:nvPr>
            <p:ph type="sldNum" sz="quarter" idx="12"/>
          </p:nvPr>
        </p:nvSpPr>
        <p:spPr/>
        <p:txBody>
          <a:bodyPr/>
          <a:lstStyle/>
          <a:p>
            <a:fld id="{6938FCF0-8966-6040-A6D2-46E291F928D9}" type="slidenum">
              <a:rPr lang="en-US" smtClean="0"/>
              <a:t>‹#›</a:t>
            </a:fld>
            <a:endParaRPr lang="en-US"/>
          </a:p>
        </p:txBody>
      </p:sp>
    </p:spTree>
    <p:extLst>
      <p:ext uri="{BB962C8B-B14F-4D97-AF65-F5344CB8AC3E}">
        <p14:creationId xmlns:p14="http://schemas.microsoft.com/office/powerpoint/2010/main" val="364351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86D1D-F8A8-61C3-FCBD-E9B0BECA99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2295BD-8FCD-E7CD-31B5-A573431FE3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71F126-3E53-EEB7-7662-FF68A4B3F953}"/>
              </a:ext>
            </a:extLst>
          </p:cNvPr>
          <p:cNvSpPr>
            <a:spLocks noGrp="1"/>
          </p:cNvSpPr>
          <p:nvPr>
            <p:ph type="dt" sz="half" idx="10"/>
          </p:nvPr>
        </p:nvSpPr>
        <p:spPr/>
        <p:txBody>
          <a:bodyPr/>
          <a:lstStyle/>
          <a:p>
            <a:fld id="{1805BD69-07D2-264B-BBD0-D9474D95FCDB}" type="datetimeFigureOut">
              <a:rPr lang="en-US" smtClean="0"/>
              <a:t>2/15/2024</a:t>
            </a:fld>
            <a:endParaRPr lang="en-US"/>
          </a:p>
        </p:txBody>
      </p:sp>
      <p:sp>
        <p:nvSpPr>
          <p:cNvPr id="5" name="Footer Placeholder 4">
            <a:extLst>
              <a:ext uri="{FF2B5EF4-FFF2-40B4-BE49-F238E27FC236}">
                <a16:creationId xmlns:a16="http://schemas.microsoft.com/office/drawing/2014/main" id="{0DC169C8-9CC1-FF19-345C-AA90CC652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F741D-7B4B-7BC4-D5DA-727369CB277D}"/>
              </a:ext>
            </a:extLst>
          </p:cNvPr>
          <p:cNvSpPr>
            <a:spLocks noGrp="1"/>
          </p:cNvSpPr>
          <p:nvPr>
            <p:ph type="sldNum" sz="quarter" idx="12"/>
          </p:nvPr>
        </p:nvSpPr>
        <p:spPr/>
        <p:txBody>
          <a:bodyPr/>
          <a:lstStyle/>
          <a:p>
            <a:fld id="{6938FCF0-8966-6040-A6D2-46E291F928D9}" type="slidenum">
              <a:rPr lang="en-US" smtClean="0"/>
              <a:t>‹#›</a:t>
            </a:fld>
            <a:endParaRPr lang="en-US"/>
          </a:p>
        </p:txBody>
      </p:sp>
    </p:spTree>
    <p:extLst>
      <p:ext uri="{BB962C8B-B14F-4D97-AF65-F5344CB8AC3E}">
        <p14:creationId xmlns:p14="http://schemas.microsoft.com/office/powerpoint/2010/main" val="383035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B613-0B19-C5E9-CC9D-6B9BAC5C24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16C914-615C-8E8C-38B3-A623F99CF8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5657DE-149A-5554-BB0C-DE89D34B85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437528-E4BF-2A37-3535-A0B1D0C20FCF}"/>
              </a:ext>
            </a:extLst>
          </p:cNvPr>
          <p:cNvSpPr>
            <a:spLocks noGrp="1"/>
          </p:cNvSpPr>
          <p:nvPr>
            <p:ph type="dt" sz="half" idx="10"/>
          </p:nvPr>
        </p:nvSpPr>
        <p:spPr/>
        <p:txBody>
          <a:bodyPr/>
          <a:lstStyle/>
          <a:p>
            <a:fld id="{1805BD69-07D2-264B-BBD0-D9474D95FCDB}" type="datetimeFigureOut">
              <a:rPr lang="en-US" smtClean="0"/>
              <a:t>2/15/2024</a:t>
            </a:fld>
            <a:endParaRPr lang="en-US"/>
          </a:p>
        </p:txBody>
      </p:sp>
      <p:sp>
        <p:nvSpPr>
          <p:cNvPr id="6" name="Footer Placeholder 5">
            <a:extLst>
              <a:ext uri="{FF2B5EF4-FFF2-40B4-BE49-F238E27FC236}">
                <a16:creationId xmlns:a16="http://schemas.microsoft.com/office/drawing/2014/main" id="{4902A1DB-DC98-F681-D878-73A106283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044E6-BF3F-E808-23D8-A17F99998BEB}"/>
              </a:ext>
            </a:extLst>
          </p:cNvPr>
          <p:cNvSpPr>
            <a:spLocks noGrp="1"/>
          </p:cNvSpPr>
          <p:nvPr>
            <p:ph type="sldNum" sz="quarter" idx="12"/>
          </p:nvPr>
        </p:nvSpPr>
        <p:spPr/>
        <p:txBody>
          <a:bodyPr/>
          <a:lstStyle/>
          <a:p>
            <a:fld id="{6938FCF0-8966-6040-A6D2-46E291F928D9}" type="slidenum">
              <a:rPr lang="en-US" smtClean="0"/>
              <a:t>‹#›</a:t>
            </a:fld>
            <a:endParaRPr lang="en-US"/>
          </a:p>
        </p:txBody>
      </p:sp>
    </p:spTree>
    <p:extLst>
      <p:ext uri="{BB962C8B-B14F-4D97-AF65-F5344CB8AC3E}">
        <p14:creationId xmlns:p14="http://schemas.microsoft.com/office/powerpoint/2010/main" val="113520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99C1-4C86-3803-2CD6-C3581397E9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392AD4-6D4B-E9E4-7C86-7A63C00951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9587F1-E5D0-0E83-0064-DE6373E597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C49724-38FC-334A-FD32-D8542E8875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1F1F87-420E-BE44-C2E9-D6B9348758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3DE76F-4090-88AD-AF8F-B4E57D96E774}"/>
              </a:ext>
            </a:extLst>
          </p:cNvPr>
          <p:cNvSpPr>
            <a:spLocks noGrp="1"/>
          </p:cNvSpPr>
          <p:nvPr>
            <p:ph type="dt" sz="half" idx="10"/>
          </p:nvPr>
        </p:nvSpPr>
        <p:spPr/>
        <p:txBody>
          <a:bodyPr/>
          <a:lstStyle/>
          <a:p>
            <a:fld id="{1805BD69-07D2-264B-BBD0-D9474D95FCDB}" type="datetimeFigureOut">
              <a:rPr lang="en-US" smtClean="0"/>
              <a:t>2/15/2024</a:t>
            </a:fld>
            <a:endParaRPr lang="en-US"/>
          </a:p>
        </p:txBody>
      </p:sp>
      <p:sp>
        <p:nvSpPr>
          <p:cNvPr id="8" name="Footer Placeholder 7">
            <a:extLst>
              <a:ext uri="{FF2B5EF4-FFF2-40B4-BE49-F238E27FC236}">
                <a16:creationId xmlns:a16="http://schemas.microsoft.com/office/drawing/2014/main" id="{3394E7EE-A88B-4F2E-D3E5-DA4015DC46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57751E-E5B0-A14C-B3B6-7BF3A294D54F}"/>
              </a:ext>
            </a:extLst>
          </p:cNvPr>
          <p:cNvSpPr>
            <a:spLocks noGrp="1"/>
          </p:cNvSpPr>
          <p:nvPr>
            <p:ph type="sldNum" sz="quarter" idx="12"/>
          </p:nvPr>
        </p:nvSpPr>
        <p:spPr/>
        <p:txBody>
          <a:bodyPr/>
          <a:lstStyle/>
          <a:p>
            <a:fld id="{6938FCF0-8966-6040-A6D2-46E291F928D9}" type="slidenum">
              <a:rPr lang="en-US" smtClean="0"/>
              <a:t>‹#›</a:t>
            </a:fld>
            <a:endParaRPr lang="en-US"/>
          </a:p>
        </p:txBody>
      </p:sp>
    </p:spTree>
    <p:extLst>
      <p:ext uri="{BB962C8B-B14F-4D97-AF65-F5344CB8AC3E}">
        <p14:creationId xmlns:p14="http://schemas.microsoft.com/office/powerpoint/2010/main" val="193737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25E0-FF5F-C161-9E10-E0A2D17721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34252D-AC07-051F-EC61-CB5EAF48B320}"/>
              </a:ext>
            </a:extLst>
          </p:cNvPr>
          <p:cNvSpPr>
            <a:spLocks noGrp="1"/>
          </p:cNvSpPr>
          <p:nvPr>
            <p:ph type="dt" sz="half" idx="10"/>
          </p:nvPr>
        </p:nvSpPr>
        <p:spPr/>
        <p:txBody>
          <a:bodyPr/>
          <a:lstStyle/>
          <a:p>
            <a:fld id="{1805BD69-07D2-264B-BBD0-D9474D95FCDB}" type="datetimeFigureOut">
              <a:rPr lang="en-US" smtClean="0"/>
              <a:t>2/15/2024</a:t>
            </a:fld>
            <a:endParaRPr lang="en-US"/>
          </a:p>
        </p:txBody>
      </p:sp>
      <p:sp>
        <p:nvSpPr>
          <p:cNvPr id="4" name="Footer Placeholder 3">
            <a:extLst>
              <a:ext uri="{FF2B5EF4-FFF2-40B4-BE49-F238E27FC236}">
                <a16:creationId xmlns:a16="http://schemas.microsoft.com/office/drawing/2014/main" id="{7C7198AA-8460-C9E4-3FFF-792D6DC831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F992B3-FEF6-3070-3C5B-599ED9F9D800}"/>
              </a:ext>
            </a:extLst>
          </p:cNvPr>
          <p:cNvSpPr>
            <a:spLocks noGrp="1"/>
          </p:cNvSpPr>
          <p:nvPr>
            <p:ph type="sldNum" sz="quarter" idx="12"/>
          </p:nvPr>
        </p:nvSpPr>
        <p:spPr/>
        <p:txBody>
          <a:bodyPr/>
          <a:lstStyle/>
          <a:p>
            <a:fld id="{6938FCF0-8966-6040-A6D2-46E291F928D9}" type="slidenum">
              <a:rPr lang="en-US" smtClean="0"/>
              <a:t>‹#›</a:t>
            </a:fld>
            <a:endParaRPr lang="en-US"/>
          </a:p>
        </p:txBody>
      </p:sp>
    </p:spTree>
    <p:extLst>
      <p:ext uri="{BB962C8B-B14F-4D97-AF65-F5344CB8AC3E}">
        <p14:creationId xmlns:p14="http://schemas.microsoft.com/office/powerpoint/2010/main" val="227262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60B6A-2040-07A6-9BE4-0B2975F11DDA}"/>
              </a:ext>
            </a:extLst>
          </p:cNvPr>
          <p:cNvSpPr>
            <a:spLocks noGrp="1"/>
          </p:cNvSpPr>
          <p:nvPr>
            <p:ph type="dt" sz="half" idx="10"/>
          </p:nvPr>
        </p:nvSpPr>
        <p:spPr/>
        <p:txBody>
          <a:bodyPr/>
          <a:lstStyle/>
          <a:p>
            <a:fld id="{1805BD69-07D2-264B-BBD0-D9474D95FCDB}" type="datetimeFigureOut">
              <a:rPr lang="en-US" smtClean="0"/>
              <a:t>2/15/2024</a:t>
            </a:fld>
            <a:endParaRPr lang="en-US"/>
          </a:p>
        </p:txBody>
      </p:sp>
      <p:sp>
        <p:nvSpPr>
          <p:cNvPr id="3" name="Footer Placeholder 2">
            <a:extLst>
              <a:ext uri="{FF2B5EF4-FFF2-40B4-BE49-F238E27FC236}">
                <a16:creationId xmlns:a16="http://schemas.microsoft.com/office/drawing/2014/main" id="{01D933BB-3B36-7984-2104-1E7B921B1D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D5BAD4-A21E-BE2F-25A7-23047F49EA03}"/>
              </a:ext>
            </a:extLst>
          </p:cNvPr>
          <p:cNvSpPr>
            <a:spLocks noGrp="1"/>
          </p:cNvSpPr>
          <p:nvPr>
            <p:ph type="sldNum" sz="quarter" idx="12"/>
          </p:nvPr>
        </p:nvSpPr>
        <p:spPr/>
        <p:txBody>
          <a:bodyPr/>
          <a:lstStyle/>
          <a:p>
            <a:fld id="{6938FCF0-8966-6040-A6D2-46E291F928D9}" type="slidenum">
              <a:rPr lang="en-US" smtClean="0"/>
              <a:t>‹#›</a:t>
            </a:fld>
            <a:endParaRPr lang="en-US"/>
          </a:p>
        </p:txBody>
      </p:sp>
    </p:spTree>
    <p:extLst>
      <p:ext uri="{BB962C8B-B14F-4D97-AF65-F5344CB8AC3E}">
        <p14:creationId xmlns:p14="http://schemas.microsoft.com/office/powerpoint/2010/main" val="145477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547B-EA97-724E-16B6-4C1099B36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BB8D32-CBE4-AAD0-6936-DC626DB2D6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197063-A6FB-0BBA-403B-40BF98DB2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D7DC13-0DF5-061C-D4B6-064F7BA42C70}"/>
              </a:ext>
            </a:extLst>
          </p:cNvPr>
          <p:cNvSpPr>
            <a:spLocks noGrp="1"/>
          </p:cNvSpPr>
          <p:nvPr>
            <p:ph type="dt" sz="half" idx="10"/>
          </p:nvPr>
        </p:nvSpPr>
        <p:spPr/>
        <p:txBody>
          <a:bodyPr/>
          <a:lstStyle/>
          <a:p>
            <a:fld id="{1805BD69-07D2-264B-BBD0-D9474D95FCDB}" type="datetimeFigureOut">
              <a:rPr lang="en-US" smtClean="0"/>
              <a:t>2/15/2024</a:t>
            </a:fld>
            <a:endParaRPr lang="en-US"/>
          </a:p>
        </p:txBody>
      </p:sp>
      <p:sp>
        <p:nvSpPr>
          <p:cNvPr id="6" name="Footer Placeholder 5">
            <a:extLst>
              <a:ext uri="{FF2B5EF4-FFF2-40B4-BE49-F238E27FC236}">
                <a16:creationId xmlns:a16="http://schemas.microsoft.com/office/drawing/2014/main" id="{1EE4CFF8-31D7-A4FF-C2C5-63AB65FD3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22E826-8A88-2EA7-9D75-2F1D17D0C2F9}"/>
              </a:ext>
            </a:extLst>
          </p:cNvPr>
          <p:cNvSpPr>
            <a:spLocks noGrp="1"/>
          </p:cNvSpPr>
          <p:nvPr>
            <p:ph type="sldNum" sz="quarter" idx="12"/>
          </p:nvPr>
        </p:nvSpPr>
        <p:spPr/>
        <p:txBody>
          <a:bodyPr/>
          <a:lstStyle/>
          <a:p>
            <a:fld id="{6938FCF0-8966-6040-A6D2-46E291F928D9}" type="slidenum">
              <a:rPr lang="en-US" smtClean="0"/>
              <a:t>‹#›</a:t>
            </a:fld>
            <a:endParaRPr lang="en-US"/>
          </a:p>
        </p:txBody>
      </p:sp>
    </p:spTree>
    <p:extLst>
      <p:ext uri="{BB962C8B-B14F-4D97-AF65-F5344CB8AC3E}">
        <p14:creationId xmlns:p14="http://schemas.microsoft.com/office/powerpoint/2010/main" val="111547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DF1AE-B3D2-FD3F-25D0-17EA2D221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E551A3-E2F0-3605-2659-29781FD5FB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F4378-7B06-EC93-9A1D-EB5739846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A8AE2-B9C6-CB8D-52E4-18B1777C1018}"/>
              </a:ext>
            </a:extLst>
          </p:cNvPr>
          <p:cNvSpPr>
            <a:spLocks noGrp="1"/>
          </p:cNvSpPr>
          <p:nvPr>
            <p:ph type="dt" sz="half" idx="10"/>
          </p:nvPr>
        </p:nvSpPr>
        <p:spPr/>
        <p:txBody>
          <a:bodyPr/>
          <a:lstStyle/>
          <a:p>
            <a:fld id="{1805BD69-07D2-264B-BBD0-D9474D95FCDB}" type="datetimeFigureOut">
              <a:rPr lang="en-US" smtClean="0"/>
              <a:t>2/15/2024</a:t>
            </a:fld>
            <a:endParaRPr lang="en-US"/>
          </a:p>
        </p:txBody>
      </p:sp>
      <p:sp>
        <p:nvSpPr>
          <p:cNvPr id="6" name="Footer Placeholder 5">
            <a:extLst>
              <a:ext uri="{FF2B5EF4-FFF2-40B4-BE49-F238E27FC236}">
                <a16:creationId xmlns:a16="http://schemas.microsoft.com/office/drawing/2014/main" id="{CE21A970-338C-95C3-6040-4CA993665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8C4E9-1724-7CF6-88E9-8B5105488CB4}"/>
              </a:ext>
            </a:extLst>
          </p:cNvPr>
          <p:cNvSpPr>
            <a:spLocks noGrp="1"/>
          </p:cNvSpPr>
          <p:nvPr>
            <p:ph type="sldNum" sz="quarter" idx="12"/>
          </p:nvPr>
        </p:nvSpPr>
        <p:spPr/>
        <p:txBody>
          <a:bodyPr/>
          <a:lstStyle/>
          <a:p>
            <a:fld id="{6938FCF0-8966-6040-A6D2-46E291F928D9}" type="slidenum">
              <a:rPr lang="en-US" smtClean="0"/>
              <a:t>‹#›</a:t>
            </a:fld>
            <a:endParaRPr lang="en-US"/>
          </a:p>
        </p:txBody>
      </p:sp>
    </p:spTree>
    <p:extLst>
      <p:ext uri="{BB962C8B-B14F-4D97-AF65-F5344CB8AC3E}">
        <p14:creationId xmlns:p14="http://schemas.microsoft.com/office/powerpoint/2010/main" val="372183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4C807D-4ED0-5340-3B94-DFA87B0B24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8CE2F9-ED69-3FA3-7313-05379CDD77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7FF29-A428-6A1F-4E6E-05775F2DD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5BD69-07D2-264B-BBD0-D9474D95FCDB}" type="datetimeFigureOut">
              <a:rPr lang="en-US" smtClean="0"/>
              <a:t>2/15/2024</a:t>
            </a:fld>
            <a:endParaRPr lang="en-US"/>
          </a:p>
        </p:txBody>
      </p:sp>
      <p:sp>
        <p:nvSpPr>
          <p:cNvPr id="5" name="Footer Placeholder 4">
            <a:extLst>
              <a:ext uri="{FF2B5EF4-FFF2-40B4-BE49-F238E27FC236}">
                <a16:creationId xmlns:a16="http://schemas.microsoft.com/office/drawing/2014/main" id="{B323E2BD-4E78-2EAE-E05C-DC7FFF865C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E6A027-15F4-A73D-B2D4-5868CE004B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8FCF0-8966-6040-A6D2-46E291F928D9}" type="slidenum">
              <a:rPr lang="en-US" smtClean="0"/>
              <a:t>‹#›</a:t>
            </a:fld>
            <a:endParaRPr lang="en-US"/>
          </a:p>
        </p:txBody>
      </p:sp>
    </p:spTree>
    <p:extLst>
      <p:ext uri="{BB962C8B-B14F-4D97-AF65-F5344CB8AC3E}">
        <p14:creationId xmlns:p14="http://schemas.microsoft.com/office/powerpoint/2010/main" val="368647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samhsa.gov/data/data-we-collect/nsduh-national-survey-drug-use-and-health"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upportservices.jobcorps.gov/health/Pages/Alcohol.aspx#:~:text=Form%206%2D02%20Authorization%20for%20Use%20and%20Disclosure%20of%20Your%20Health%20Inform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ight Triangle 717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9" name="Rectangle 7178">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D4D35-875E-6669-8784-357A27CFB821}"/>
              </a:ext>
            </a:extLst>
          </p:cNvPr>
          <p:cNvSpPr>
            <a:spLocks noGrp="1"/>
          </p:cNvSpPr>
          <p:nvPr>
            <p:ph type="ctrTitle"/>
          </p:nvPr>
        </p:nvSpPr>
        <p:spPr>
          <a:xfrm>
            <a:off x="965201" y="1036674"/>
            <a:ext cx="3689096" cy="3514364"/>
          </a:xfrm>
        </p:spPr>
        <p:txBody>
          <a:bodyPr anchor="b">
            <a:normAutofit/>
          </a:bodyPr>
          <a:lstStyle/>
          <a:p>
            <a:pPr algn="r"/>
            <a:r>
              <a:rPr lang="en-US" sz="5000" dirty="0"/>
              <a:t>TEAP CPP Presentation   </a:t>
            </a:r>
          </a:p>
        </p:txBody>
      </p:sp>
      <p:sp>
        <p:nvSpPr>
          <p:cNvPr id="3" name="Subtitle 2">
            <a:extLst>
              <a:ext uri="{FF2B5EF4-FFF2-40B4-BE49-F238E27FC236}">
                <a16:creationId xmlns:a16="http://schemas.microsoft.com/office/drawing/2014/main" id="{68995C34-39FB-94DC-92F8-8DE64CA71347}"/>
              </a:ext>
            </a:extLst>
          </p:cNvPr>
          <p:cNvSpPr>
            <a:spLocks noGrp="1"/>
          </p:cNvSpPr>
          <p:nvPr>
            <p:ph type="subTitle" idx="1"/>
          </p:nvPr>
        </p:nvSpPr>
        <p:spPr>
          <a:xfrm>
            <a:off x="965202" y="4582814"/>
            <a:ext cx="3689094" cy="1312657"/>
          </a:xfrm>
        </p:spPr>
        <p:txBody>
          <a:bodyPr anchor="t">
            <a:normAutofit/>
          </a:bodyPr>
          <a:lstStyle/>
          <a:p>
            <a:pPr algn="l"/>
            <a:r>
              <a:rPr lang="en-US" sz="2000" dirty="0">
                <a:solidFill>
                  <a:srgbClr val="FF0000"/>
                </a:solidFill>
              </a:rPr>
              <a:t>[Insert TEAP/Presenter’s name]</a:t>
            </a:r>
            <a:endParaRPr lang="en-US" sz="2000" dirty="0">
              <a:solidFill>
                <a:srgbClr val="FF0000"/>
              </a:solidFill>
              <a:ea typeface="Calibri"/>
              <a:cs typeface="Calibri"/>
            </a:endParaRPr>
          </a:p>
          <a:p>
            <a:pPr algn="l"/>
            <a:r>
              <a:rPr lang="en-US" sz="2000" dirty="0">
                <a:solidFill>
                  <a:srgbClr val="FF0000"/>
                </a:solidFill>
              </a:rPr>
              <a:t>[TEAP Specialist/role on center]</a:t>
            </a:r>
            <a:endParaRPr lang="en-US" sz="2000" dirty="0">
              <a:solidFill>
                <a:srgbClr val="FF0000"/>
              </a:solidFill>
              <a:ea typeface="Calibri"/>
              <a:cs typeface="Calibri"/>
            </a:endParaRPr>
          </a:p>
        </p:txBody>
      </p:sp>
      <p:pic>
        <p:nvPicPr>
          <p:cNvPr id="7170" name="Picture 2" descr="Job Corps - Employ Eastern NM">
            <a:extLst>
              <a:ext uri="{FF2B5EF4-FFF2-40B4-BE49-F238E27FC236}">
                <a16:creationId xmlns:a16="http://schemas.microsoft.com/office/drawing/2014/main" id="{087F8716-BDF2-4E17-01EF-B59347EE281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42862" y="1798206"/>
            <a:ext cx="4811872" cy="2694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753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2" name="Group 21">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23" name="Rectangle 22">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6" name="Freeform: Shape 25">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8" name="Rectangle 27">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DFE5A73-0ACC-A184-CBC0-8F14FE28D23D}"/>
              </a:ext>
            </a:extLst>
          </p:cNvPr>
          <p:cNvSpPr>
            <a:spLocks noGrp="1"/>
          </p:cNvSpPr>
          <p:nvPr>
            <p:ph type="title"/>
          </p:nvPr>
        </p:nvSpPr>
        <p:spPr>
          <a:xfrm>
            <a:off x="1143000" y="990599"/>
            <a:ext cx="9906000" cy="685800"/>
          </a:xfrm>
        </p:spPr>
        <p:txBody>
          <a:bodyPr anchor="t">
            <a:normAutofit/>
          </a:bodyPr>
          <a:lstStyle/>
          <a:p>
            <a:r>
              <a:rPr lang="en-US" sz="4000"/>
              <a:t>What if My Follow-Up Test is Positive?</a:t>
            </a:r>
          </a:p>
        </p:txBody>
      </p:sp>
      <p:graphicFrame>
        <p:nvGraphicFramePr>
          <p:cNvPr id="16" name="Content Placeholder 2">
            <a:extLst>
              <a:ext uri="{FF2B5EF4-FFF2-40B4-BE49-F238E27FC236}">
                <a16:creationId xmlns:a16="http://schemas.microsoft.com/office/drawing/2014/main" id="{07CB0B7B-C7A3-EF35-744D-DD4E0924020F}"/>
              </a:ext>
            </a:extLst>
          </p:cNvPr>
          <p:cNvGraphicFramePr>
            <a:graphicFrameLocks noGrp="1"/>
          </p:cNvGraphicFramePr>
          <p:nvPr>
            <p:ph idx="1"/>
            <p:extLst>
              <p:ext uri="{D42A27DB-BD31-4B8C-83A1-F6EECF244321}">
                <p14:modId xmlns:p14="http://schemas.microsoft.com/office/powerpoint/2010/main" val="289463166"/>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07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A9E7AFBF-BDB5-5F6C-7978-EAEF93677E48}"/>
              </a:ext>
            </a:extLst>
          </p:cNvPr>
          <p:cNvPicPr>
            <a:picLocks noGrp="1" noChangeAspect="1"/>
          </p:cNvPicPr>
          <p:nvPr>
            <p:ph idx="1"/>
          </p:nvPr>
        </p:nvPicPr>
        <p:blipFill rotWithShape="1">
          <a:blip r:embed="rId3"/>
          <a:srcRect b="461"/>
          <a:stretch/>
        </p:blipFill>
        <p:spPr>
          <a:xfrm>
            <a:off x="20" y="1282"/>
            <a:ext cx="12191980" cy="6856718"/>
          </a:xfrm>
          <a:prstGeom prst="rect">
            <a:avLst/>
          </a:prstGeom>
        </p:spPr>
      </p:pic>
    </p:spTree>
    <p:extLst>
      <p:ext uri="{BB962C8B-B14F-4D97-AF65-F5344CB8AC3E}">
        <p14:creationId xmlns:p14="http://schemas.microsoft.com/office/powerpoint/2010/main" val="274480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ight Triangle 512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1" name="Rectangle 513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580367-CD27-68E1-5323-6DA105341930}"/>
              </a:ext>
            </a:extLst>
          </p:cNvPr>
          <p:cNvSpPr>
            <a:spLocks noGrp="1"/>
          </p:cNvSpPr>
          <p:nvPr>
            <p:ph type="title"/>
          </p:nvPr>
        </p:nvSpPr>
        <p:spPr>
          <a:xfrm>
            <a:off x="1123356" y="766142"/>
            <a:ext cx="9984615" cy="1355803"/>
          </a:xfrm>
        </p:spPr>
        <p:txBody>
          <a:bodyPr>
            <a:normAutofit/>
          </a:bodyPr>
          <a:lstStyle/>
          <a:p>
            <a:r>
              <a:rPr lang="en-US" sz="6000"/>
              <a:t>Job Corps Alcohol Use Policies </a:t>
            </a:r>
          </a:p>
        </p:txBody>
      </p:sp>
      <p:pic>
        <p:nvPicPr>
          <p:cNvPr id="5122" name="Picture 2" descr="Perspective on alcohol use and cancer risk - Harvard Health">
            <a:extLst>
              <a:ext uri="{FF2B5EF4-FFF2-40B4-BE49-F238E27FC236}">
                <a16:creationId xmlns:a16="http://schemas.microsoft.com/office/drawing/2014/main" id="{39AF1D81-8298-BBED-F311-2D7664A160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6250" y="3018327"/>
            <a:ext cx="2728198" cy="27281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0A9CE5B-8496-802F-1C71-786BB8031CAC}"/>
              </a:ext>
            </a:extLst>
          </p:cNvPr>
          <p:cNvSpPr>
            <a:spLocks noGrp="1"/>
          </p:cNvSpPr>
          <p:nvPr>
            <p:ph idx="1"/>
          </p:nvPr>
        </p:nvSpPr>
        <p:spPr>
          <a:xfrm>
            <a:off x="5255260" y="2128858"/>
            <a:ext cx="5210083" cy="3619704"/>
          </a:xfrm>
        </p:spPr>
        <p:txBody>
          <a:bodyPr anchor="t">
            <a:normAutofit lnSpcReduction="10000"/>
          </a:bodyPr>
          <a:lstStyle/>
          <a:p>
            <a:r>
              <a:rPr lang="en-US" sz="1800" dirty="0"/>
              <a:t>Alcohol is prohibited on center. </a:t>
            </a:r>
          </a:p>
          <a:p>
            <a:r>
              <a:rPr lang="en-US" sz="1800" dirty="0"/>
              <a:t>If you return to center and show signs you have been drinking alcohol, then you will have a breathalyzer test.</a:t>
            </a:r>
            <a:endParaRPr lang="en-US" sz="1800" dirty="0">
              <a:ea typeface="Calibri"/>
              <a:cs typeface="Calibri"/>
            </a:endParaRPr>
          </a:p>
          <a:p>
            <a:r>
              <a:rPr lang="en-US" sz="1800" dirty="0"/>
              <a:t>If the test is positive, then you will be monitored until it is safe for you to return to residential living. </a:t>
            </a:r>
            <a:endParaRPr lang="en-US" dirty="0"/>
          </a:p>
          <a:p>
            <a:r>
              <a:rPr lang="en-US" sz="1800" dirty="0"/>
              <a:t>You will also be referred TEAP. </a:t>
            </a:r>
            <a:endParaRPr lang="en-US" sz="1800" dirty="0">
              <a:ea typeface="Calibri"/>
              <a:cs typeface="Calibri"/>
            </a:endParaRPr>
          </a:p>
          <a:p>
            <a:r>
              <a:rPr lang="en-US" sz="1800" dirty="0"/>
              <a:t>You could also be terminated for Job Corps depending on the circumstances. </a:t>
            </a:r>
          </a:p>
          <a:p>
            <a:r>
              <a:rPr lang="en-US" sz="1800" dirty="0"/>
              <a:t>Alcohol has negative effects on employment as well and we will talk more about this during your time at Job Corps.</a:t>
            </a:r>
          </a:p>
          <a:p>
            <a:endParaRPr lang="en-US" sz="1700" dirty="0"/>
          </a:p>
        </p:txBody>
      </p:sp>
    </p:spTree>
    <p:extLst>
      <p:ext uri="{BB962C8B-B14F-4D97-AF65-F5344CB8AC3E}">
        <p14:creationId xmlns:p14="http://schemas.microsoft.com/office/powerpoint/2010/main" val="1198420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CFC5AB-2576-0C84-3461-A8CA307D5EB3}"/>
              </a:ext>
            </a:extLst>
          </p:cNvPr>
          <p:cNvSpPr>
            <a:spLocks noGrp="1"/>
          </p:cNvSpPr>
          <p:nvPr>
            <p:ph type="title"/>
          </p:nvPr>
        </p:nvSpPr>
        <p:spPr>
          <a:xfrm>
            <a:off x="1006900" y="1188637"/>
            <a:ext cx="3141430" cy="4480726"/>
          </a:xfrm>
        </p:spPr>
        <p:txBody>
          <a:bodyPr>
            <a:normAutofit/>
          </a:bodyPr>
          <a:lstStyle/>
          <a:p>
            <a:pPr algn="r"/>
            <a:r>
              <a:rPr lang="en-US" sz="5100"/>
              <a:t>General Opioid and Overdose Prevention Education</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2F2470-79D0-249F-1B9D-821C6ACB0E16}"/>
              </a:ext>
            </a:extLst>
          </p:cNvPr>
          <p:cNvSpPr>
            <a:spLocks noGrp="1"/>
          </p:cNvSpPr>
          <p:nvPr>
            <p:ph idx="1"/>
          </p:nvPr>
        </p:nvSpPr>
        <p:spPr>
          <a:xfrm>
            <a:off x="5138928" y="1338729"/>
            <a:ext cx="5612801" cy="4180542"/>
          </a:xfrm>
        </p:spPr>
        <p:txBody>
          <a:bodyPr anchor="ctr">
            <a:noAutofit/>
          </a:bodyPr>
          <a:lstStyle/>
          <a:p>
            <a:pPr>
              <a:spcBef>
                <a:spcPts val="0"/>
              </a:spcBef>
              <a:spcAft>
                <a:spcPts val="600"/>
              </a:spcAft>
            </a:pPr>
            <a:r>
              <a:rPr lang="en-US" sz="1800" dirty="0">
                <a:latin typeface="Calibri"/>
                <a:ea typeface="Times New Roman" panose="02020603050405020304" pitchFamily="18" charset="0"/>
                <a:cs typeface="Calibri"/>
              </a:rPr>
              <a:t>Opioid use and overdoses is a serious problem, and the</a:t>
            </a:r>
            <a:r>
              <a:rPr lang="en-US" sz="1800" dirty="0">
                <a:latin typeface="Calibri"/>
                <a:ea typeface="Calibri"/>
                <a:cs typeface="Calibri"/>
              </a:rPr>
              <a:t> United States is experiencing an increase in drug overdose deaths.</a:t>
            </a:r>
          </a:p>
          <a:p>
            <a:pPr>
              <a:lnSpc>
                <a:spcPct val="100000"/>
              </a:lnSpc>
              <a:spcBef>
                <a:spcPts val="0"/>
              </a:spcBef>
              <a:spcAft>
                <a:spcPts val="600"/>
              </a:spcAft>
            </a:pPr>
            <a:r>
              <a:rPr lang="en-US" sz="1800" dirty="0">
                <a:latin typeface="Calibri"/>
                <a:ea typeface="Calibri"/>
                <a:cs typeface="Calibri"/>
              </a:rPr>
              <a:t>Narcan saves lives. </a:t>
            </a:r>
            <a:endParaRPr lang="en-US" sz="1800">
              <a:latin typeface="Calibri" panose="020F0502020204030204" pitchFamily="34" charset="0"/>
              <a:ea typeface="Calibri"/>
              <a:cs typeface="Calibri" panose="020F0502020204030204" pitchFamily="34" charset="0"/>
            </a:endParaRPr>
          </a:p>
          <a:p>
            <a:pPr>
              <a:spcBef>
                <a:spcPts val="0"/>
              </a:spcBef>
              <a:spcAft>
                <a:spcPts val="600"/>
              </a:spcAft>
            </a:pPr>
            <a:r>
              <a:rPr lang="en-US" sz="1800" dirty="0">
                <a:latin typeface="Calibri"/>
                <a:ea typeface="Calibri"/>
                <a:cs typeface="Calibri"/>
              </a:rPr>
              <a:t>Narcan must be administered within minutes to stop an overdose.</a:t>
            </a:r>
          </a:p>
          <a:p>
            <a:pPr>
              <a:spcBef>
                <a:spcPts val="0"/>
              </a:spcBef>
              <a:spcAft>
                <a:spcPts val="600"/>
              </a:spcAft>
            </a:pPr>
            <a:r>
              <a:rPr lang="en-US" sz="1800" dirty="0">
                <a:latin typeface="Calibri"/>
                <a:ea typeface="Times New Roman" panose="02020603050405020304" pitchFamily="18" charset="0"/>
                <a:cs typeface="Calibri"/>
              </a:rPr>
              <a:t>We are going to watch a training video called </a:t>
            </a:r>
            <a:r>
              <a:rPr lang="en-US" sz="1800" u="sng" dirty="0">
                <a:effectLst/>
                <a:latin typeface="Calibri"/>
                <a:ea typeface="Times New Roman" panose="02020603050405020304" pitchFamily="18" charset="0"/>
                <a:cs typeface="Calibri"/>
              </a:rPr>
              <a:t>Lifesaving Naloxone</a:t>
            </a:r>
            <a:r>
              <a:rPr lang="en-US" sz="1800" dirty="0">
                <a:effectLst/>
                <a:latin typeface="Calibri"/>
                <a:ea typeface="Times New Roman" panose="02020603050405020304" pitchFamily="18" charset="0"/>
                <a:cs typeface="Calibri"/>
              </a:rPr>
              <a:t> (cdc.gov</a:t>
            </a:r>
            <a:r>
              <a:rPr lang="en-US" sz="1800" dirty="0">
                <a:latin typeface="Calibri"/>
                <a:ea typeface="Times New Roman" panose="02020603050405020304" pitchFamily="18" charset="0"/>
                <a:cs typeface="Calibri"/>
              </a:rPr>
              <a:t>).</a:t>
            </a:r>
            <a:endParaRPr lang="en-US" sz="1800" dirty="0">
              <a:effectLst/>
              <a:latin typeface="Calibri"/>
              <a:ea typeface="Times New Roman" panose="02020603050405020304" pitchFamily="18" charset="0"/>
              <a:cs typeface="Calibri"/>
            </a:endParaRPr>
          </a:p>
          <a:p>
            <a:pPr>
              <a:spcBef>
                <a:spcPts val="0"/>
              </a:spcBef>
              <a:spcAft>
                <a:spcPts val="600"/>
              </a:spcAft>
            </a:pPr>
            <a:r>
              <a:rPr lang="en-US" sz="1800" dirty="0">
                <a:latin typeface="Calibri"/>
                <a:ea typeface="Times New Roman" panose="02020603050405020304" pitchFamily="18" charset="0"/>
                <a:cs typeface="Calibri"/>
              </a:rPr>
              <a:t>I am</a:t>
            </a:r>
            <a:r>
              <a:rPr lang="en-US" sz="1800" dirty="0">
                <a:solidFill>
                  <a:srgbClr val="FF0000"/>
                </a:solidFill>
                <a:latin typeface="Calibri"/>
                <a:ea typeface="Times New Roman" panose="02020603050405020304" pitchFamily="18" charset="0"/>
                <a:cs typeface="Calibri"/>
              </a:rPr>
              <a:t> [handing out/emailing] </a:t>
            </a:r>
            <a:r>
              <a:rPr lang="en-US" sz="1800" dirty="0">
                <a:latin typeface="Calibri"/>
                <a:ea typeface="Times New Roman" panose="02020603050405020304" pitchFamily="18" charset="0"/>
                <a:cs typeface="Calibri"/>
              </a:rPr>
              <a:t>a </a:t>
            </a:r>
            <a:r>
              <a:rPr lang="en-US" sz="1800" dirty="0">
                <a:effectLst/>
                <a:latin typeface="Calibri"/>
                <a:ea typeface="Times New Roman" panose="02020603050405020304" pitchFamily="18" charset="0"/>
                <a:cs typeface="Calibri"/>
              </a:rPr>
              <a:t>copy of the CDC’s “How and When to Use Naloxone for an Opioid Overdose</a:t>
            </a:r>
            <a:r>
              <a:rPr lang="en-US" sz="1800" dirty="0">
                <a:latin typeface="Calibri"/>
                <a:ea typeface="Times New Roman" panose="02020603050405020304" pitchFamily="18" charset="0"/>
                <a:cs typeface="Calibri"/>
              </a:rPr>
              <a:t>."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07239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80F55B-2584-DA52-CB01-BD6854670CA4}"/>
              </a:ext>
            </a:extLst>
          </p:cNvPr>
          <p:cNvSpPr>
            <a:spLocks noGrp="1"/>
          </p:cNvSpPr>
          <p:nvPr>
            <p:ph type="title"/>
          </p:nvPr>
        </p:nvSpPr>
        <p:spPr>
          <a:xfrm>
            <a:off x="1006900" y="1188637"/>
            <a:ext cx="3141430" cy="4480726"/>
          </a:xfrm>
        </p:spPr>
        <p:txBody>
          <a:bodyPr>
            <a:normAutofit/>
          </a:bodyPr>
          <a:lstStyle/>
          <a:p>
            <a:pPr algn="r"/>
            <a:r>
              <a:rPr lang="en-US" sz="4600"/>
              <a:t>Center Specific Narcan Information </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FBCEFD-49DD-E176-F07E-1EA6CD4EFFCA}"/>
              </a:ext>
            </a:extLst>
          </p:cNvPr>
          <p:cNvSpPr>
            <a:spLocks noGrp="1"/>
          </p:cNvSpPr>
          <p:nvPr>
            <p:ph idx="1"/>
          </p:nvPr>
        </p:nvSpPr>
        <p:spPr>
          <a:xfrm>
            <a:off x="5138928" y="780432"/>
            <a:ext cx="5734279" cy="4738839"/>
          </a:xfrm>
        </p:spPr>
        <p:txBody>
          <a:bodyPr anchor="ctr">
            <a:normAutofit/>
          </a:bodyPr>
          <a:lstStyle/>
          <a:p>
            <a:pPr>
              <a:lnSpc>
                <a:spcPct val="100000"/>
              </a:lnSpc>
              <a:spcBef>
                <a:spcPts val="0"/>
              </a:spcBef>
              <a:spcAft>
                <a:spcPts val="600"/>
              </a:spcAft>
            </a:pPr>
            <a:r>
              <a:rPr lang="en-US" sz="1800" dirty="0">
                <a:latin typeface="Calibri"/>
                <a:ea typeface="Times New Roman" panose="02020603050405020304" pitchFamily="18" charset="0"/>
                <a:cs typeface="Calibri"/>
              </a:rPr>
              <a:t>I want to talk about where Narcan is located on our center. </a:t>
            </a:r>
            <a:r>
              <a:rPr lang="en-US" sz="1800" dirty="0">
                <a:solidFill>
                  <a:srgbClr val="FF0000"/>
                </a:solidFill>
                <a:latin typeface="Calibri"/>
                <a:ea typeface="Times New Roman" panose="02020603050405020304" pitchFamily="18" charset="0"/>
                <a:cs typeface="Calibri"/>
              </a:rPr>
              <a:t>[Lists locations and a best practice is to provide a map of the locations</a:t>
            </a:r>
            <a:r>
              <a:rPr lang="en-US" sz="1800" dirty="0">
                <a:latin typeface="Calibri"/>
                <a:ea typeface="Times New Roman" panose="02020603050405020304" pitchFamily="18" charset="0"/>
                <a:cs typeface="Calibri"/>
              </a:rPr>
              <a:t>].</a:t>
            </a:r>
            <a:endParaRPr lang="en-US" sz="1800">
              <a:latin typeface="Calibri"/>
              <a:ea typeface="Times New Roman" panose="02020603050405020304" pitchFamily="18" charset="0"/>
              <a:cs typeface="Calibri"/>
            </a:endParaRPr>
          </a:p>
          <a:p>
            <a:pPr>
              <a:lnSpc>
                <a:spcPct val="100000"/>
              </a:lnSpc>
              <a:spcBef>
                <a:spcPts val="0"/>
              </a:spcBef>
              <a:spcAft>
                <a:spcPts val="600"/>
              </a:spcAft>
            </a:pPr>
            <a:r>
              <a:rPr lang="en-US" sz="1800" dirty="0">
                <a:effectLst/>
                <a:latin typeface="Calibri"/>
                <a:ea typeface="Times New Roman" panose="02020603050405020304" pitchFamily="18" charset="0"/>
                <a:cs typeface="Calibri"/>
              </a:rPr>
              <a:t>Narcan is safe and should be</a:t>
            </a:r>
            <a:r>
              <a:rPr lang="en-US" sz="1800" dirty="0">
                <a:latin typeface="Calibri"/>
                <a:ea typeface="Times New Roman" panose="02020603050405020304" pitchFamily="18" charset="0"/>
                <a:cs typeface="Calibri"/>
              </a:rPr>
              <a:t> given</a:t>
            </a:r>
            <a:r>
              <a:rPr lang="en-US" sz="1800" dirty="0">
                <a:effectLst/>
                <a:latin typeface="Calibri"/>
                <a:ea typeface="Times New Roman" panose="02020603050405020304" pitchFamily="18" charset="0"/>
                <a:cs typeface="Calibri"/>
              </a:rPr>
              <a:t> if there is any possibility of an opioid overdose. </a:t>
            </a:r>
            <a:r>
              <a:rPr lang="en-US" sz="1800" dirty="0">
                <a:latin typeface="Calibri"/>
                <a:ea typeface="Times New Roman" panose="02020603050405020304" pitchFamily="18" charset="0"/>
                <a:cs typeface="Calibri"/>
              </a:rPr>
              <a:t> </a:t>
            </a:r>
          </a:p>
          <a:p>
            <a:pPr>
              <a:lnSpc>
                <a:spcPct val="100000"/>
              </a:lnSpc>
              <a:spcBef>
                <a:spcPts val="0"/>
              </a:spcBef>
              <a:spcAft>
                <a:spcPts val="600"/>
              </a:spcAft>
            </a:pPr>
            <a:r>
              <a:rPr lang="en-US" sz="1800" dirty="0">
                <a:effectLst/>
                <a:latin typeface="Calibri"/>
                <a:ea typeface="Times New Roman" panose="02020603050405020304" pitchFamily="18" charset="0"/>
                <a:cs typeface="Calibri"/>
              </a:rPr>
              <a:t>If Narcan is mistakenly </a:t>
            </a:r>
            <a:r>
              <a:rPr lang="en-US" sz="1800" dirty="0">
                <a:latin typeface="Calibri"/>
                <a:ea typeface="Times New Roman" panose="02020603050405020304" pitchFamily="18" charset="0"/>
                <a:cs typeface="Calibri"/>
              </a:rPr>
              <a:t>given</a:t>
            </a:r>
            <a:r>
              <a:rPr lang="en-US" sz="1800" dirty="0">
                <a:effectLst/>
                <a:latin typeface="Calibri"/>
                <a:ea typeface="Times New Roman" panose="02020603050405020304" pitchFamily="18" charset="0"/>
                <a:cs typeface="Calibri"/>
              </a:rPr>
              <a:t>,</a:t>
            </a:r>
            <a:r>
              <a:rPr lang="en-US" sz="1800" dirty="0">
                <a:latin typeface="Calibri"/>
                <a:ea typeface="Times New Roman" panose="02020603050405020304" pitchFamily="18" charset="0"/>
                <a:cs typeface="Calibri"/>
              </a:rPr>
              <a:t> nothing bad will happen</a:t>
            </a:r>
            <a:r>
              <a:rPr lang="en-US" sz="1800" dirty="0">
                <a:effectLst/>
                <a:latin typeface="Calibri"/>
                <a:ea typeface="Times New Roman" panose="02020603050405020304" pitchFamily="18" charset="0"/>
                <a:cs typeface="Calibri"/>
              </a:rPr>
              <a:t>.</a:t>
            </a:r>
          </a:p>
          <a:p>
            <a:pPr>
              <a:lnSpc>
                <a:spcPct val="100000"/>
              </a:lnSpc>
              <a:spcBef>
                <a:spcPts val="0"/>
              </a:spcBef>
              <a:spcAft>
                <a:spcPts val="600"/>
              </a:spcAft>
            </a:pPr>
            <a:r>
              <a:rPr lang="en-US" sz="1800" dirty="0">
                <a:solidFill>
                  <a:srgbClr val="FF0000"/>
                </a:solidFill>
                <a:latin typeface="Calibri"/>
                <a:ea typeface="Times New Roman" panose="02020603050405020304" pitchFamily="18" charset="0"/>
                <a:cs typeface="Calibri"/>
              </a:rPr>
              <a:t>[Insert information about our state’s </a:t>
            </a:r>
            <a:r>
              <a:rPr lang="en-US" sz="1800" dirty="0">
                <a:solidFill>
                  <a:srgbClr val="FF0000"/>
                </a:solidFill>
                <a:effectLst/>
                <a:latin typeface="Calibri"/>
                <a:ea typeface="Times New Roman" panose="02020603050405020304" pitchFamily="18" charset="0"/>
                <a:cs typeface="Calibri"/>
              </a:rPr>
              <a:t>Good Samaritan or Medical Amnesty Laws (if applicable), which protect the person administering life-saving measures from legal ramifications</a:t>
            </a:r>
            <a:r>
              <a:rPr lang="en-US" sz="1800" dirty="0">
                <a:solidFill>
                  <a:srgbClr val="FF0000"/>
                </a:solidFill>
                <a:latin typeface="Calibri"/>
                <a:ea typeface="Times New Roman" panose="02020603050405020304" pitchFamily="18" charset="0"/>
                <a:cs typeface="Calibri"/>
              </a:rPr>
              <a:t>.]</a:t>
            </a:r>
            <a:endParaRPr lang="en-US" sz="1800" dirty="0">
              <a:solidFill>
                <a:srgbClr val="FF0000"/>
              </a:solidFill>
              <a:effectLst/>
              <a:latin typeface="Calibri"/>
              <a:ea typeface="Times New Roman" panose="02020603050405020304" pitchFamily="18" charset="0"/>
              <a:cs typeface="Calibri"/>
            </a:endParaRPr>
          </a:p>
          <a:p>
            <a:pPr>
              <a:lnSpc>
                <a:spcPct val="100000"/>
              </a:lnSpc>
              <a:spcBef>
                <a:spcPts val="0"/>
              </a:spcBef>
              <a:spcAft>
                <a:spcPts val="600"/>
              </a:spcAft>
            </a:pPr>
            <a:r>
              <a:rPr lang="en-US" sz="1800" dirty="0">
                <a:solidFill>
                  <a:srgbClr val="FF0000"/>
                </a:solidFill>
                <a:latin typeface="Calibri"/>
                <a:ea typeface="Times New Roman" panose="02020603050405020304" pitchFamily="18" charset="0"/>
                <a:cs typeface="Times New Roman"/>
              </a:rPr>
              <a:t>[Insert procedure on how to alert staff in an emergency.]</a:t>
            </a:r>
          </a:p>
          <a:p>
            <a:pPr marL="0" indent="0">
              <a:lnSpc>
                <a:spcPct val="100000"/>
              </a:lnSpc>
              <a:spcBef>
                <a:spcPts val="0"/>
              </a:spcBef>
              <a:spcAft>
                <a:spcPts val="600"/>
              </a:spcAft>
              <a:buNone/>
            </a:pPr>
            <a:endParaRPr lang="en-US" sz="1800" dirty="0">
              <a:solidFill>
                <a:srgbClr val="FF0000"/>
              </a:solidFill>
              <a:latin typeface="Calibri"/>
              <a:ea typeface="Times New Roman" panose="02020603050405020304" pitchFamily="18" charset="0"/>
              <a:cs typeface="Times New Roman"/>
            </a:endParaRPr>
          </a:p>
          <a:p>
            <a:pPr marL="0" indent="0">
              <a:lnSpc>
                <a:spcPct val="100000"/>
              </a:lnSpc>
              <a:spcBef>
                <a:spcPts val="0"/>
              </a:spcBef>
              <a:spcAft>
                <a:spcPts val="600"/>
              </a:spcAft>
              <a:buNone/>
            </a:pPr>
            <a:endParaRPr lang="en-US" sz="1800" dirty="0">
              <a:solidFill>
                <a:srgbClr val="FF0000"/>
              </a:solidFill>
              <a:latin typeface="Calibri"/>
              <a:ea typeface="Times New Roman" panose="02020603050405020304" pitchFamily="18" charset="0"/>
              <a:cs typeface="Times New Roman"/>
            </a:endParaRPr>
          </a:p>
        </p:txBody>
      </p:sp>
    </p:spTree>
    <p:extLst>
      <p:ext uri="{BB962C8B-B14F-4D97-AF65-F5344CB8AC3E}">
        <p14:creationId xmlns:p14="http://schemas.microsoft.com/office/powerpoint/2010/main" val="1060665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B682F8-D63C-75F3-CCEE-7B1ECDB500DB}"/>
              </a:ext>
            </a:extLst>
          </p:cNvPr>
          <p:cNvSpPr>
            <a:spLocks noGrp="1"/>
          </p:cNvSpPr>
          <p:nvPr>
            <p:ph type="title"/>
          </p:nvPr>
        </p:nvSpPr>
        <p:spPr>
          <a:xfrm>
            <a:off x="1136396" y="457201"/>
            <a:ext cx="6219820" cy="1052967"/>
          </a:xfrm>
        </p:spPr>
        <p:txBody>
          <a:bodyPr anchor="b">
            <a:normAutofit/>
          </a:bodyPr>
          <a:lstStyle/>
          <a:p>
            <a:r>
              <a:rPr lang="en-US" dirty="0"/>
              <a:t>Prevention and Education </a:t>
            </a:r>
            <a:endParaRPr lang="en-US" dirty="0">
              <a:cs typeface="Calibri Light"/>
            </a:endParaRPr>
          </a:p>
        </p:txBody>
      </p:sp>
      <p:sp>
        <p:nvSpPr>
          <p:cNvPr id="3" name="Content Placeholder 2">
            <a:extLst>
              <a:ext uri="{FF2B5EF4-FFF2-40B4-BE49-F238E27FC236}">
                <a16:creationId xmlns:a16="http://schemas.microsoft.com/office/drawing/2014/main" id="{E2DFD471-B8D9-1D2C-0077-77B98F61E89C}"/>
              </a:ext>
            </a:extLst>
          </p:cNvPr>
          <p:cNvSpPr>
            <a:spLocks noGrp="1"/>
          </p:cNvSpPr>
          <p:nvPr>
            <p:ph idx="1"/>
          </p:nvPr>
        </p:nvSpPr>
        <p:spPr>
          <a:xfrm>
            <a:off x="1136396" y="1785423"/>
            <a:ext cx="5814239" cy="4014219"/>
          </a:xfrm>
        </p:spPr>
        <p:txBody>
          <a:bodyPr vert="horz" lIns="91440" tIns="45720" rIns="91440" bIns="45720" rtlCol="0" anchor="t">
            <a:normAutofit fontScale="92500" lnSpcReduction="10000"/>
          </a:bodyPr>
          <a:lstStyle/>
          <a:p>
            <a:pPr>
              <a:lnSpc>
                <a:spcPct val="110000"/>
              </a:lnSpc>
              <a:spcBef>
                <a:spcPts val="0"/>
              </a:spcBef>
              <a:spcAft>
                <a:spcPts val="600"/>
              </a:spcAft>
            </a:pPr>
            <a:r>
              <a:rPr lang="en-US" sz="2000" dirty="0">
                <a:effectLst/>
                <a:latin typeface="Calibri"/>
                <a:ea typeface="Times New Roman" panose="02020603050405020304" pitchFamily="18" charset="0"/>
                <a:cs typeface="Calibri"/>
              </a:rPr>
              <a:t>We will be having several </a:t>
            </a:r>
            <a:r>
              <a:rPr lang="en-US" sz="2000" dirty="0">
                <a:latin typeface="Calibri"/>
                <a:ea typeface="Times New Roman" panose="02020603050405020304" pitchFamily="18" charset="0"/>
                <a:cs typeface="Calibri"/>
              </a:rPr>
              <a:t>center-wide education</a:t>
            </a:r>
            <a:r>
              <a:rPr lang="en-US" sz="2000" dirty="0">
                <a:effectLst/>
                <a:latin typeface="Calibri"/>
                <a:ea typeface="Times New Roman" panose="02020603050405020304" pitchFamily="18" charset="0"/>
                <a:cs typeface="Calibri"/>
              </a:rPr>
              <a:t> and prevention activities available that are for ALL students. </a:t>
            </a:r>
            <a:r>
              <a:rPr lang="en-US" sz="2000" dirty="0">
                <a:solidFill>
                  <a:srgbClr val="FF0000"/>
                </a:solidFill>
                <a:effectLst/>
                <a:latin typeface="Calibri"/>
                <a:ea typeface="Times New Roman" panose="02020603050405020304" pitchFamily="18" charset="0"/>
                <a:cs typeface="Calibri"/>
              </a:rPr>
              <a:t>[Give examples of past activities and do a ‘preview of coming attractions’ by talking about what is scheduled for TEAP activities.</a:t>
            </a:r>
            <a:r>
              <a:rPr lang="en-US" sz="2000" dirty="0">
                <a:solidFill>
                  <a:srgbClr val="FF0000"/>
                </a:solidFill>
                <a:latin typeface="Calibri"/>
                <a:ea typeface="Times New Roman" panose="02020603050405020304" pitchFamily="18" charset="0"/>
                <a:cs typeface="Calibri"/>
              </a:rPr>
              <a:t> </a:t>
            </a:r>
            <a:r>
              <a:rPr lang="en-US" sz="2000" dirty="0">
                <a:solidFill>
                  <a:srgbClr val="FF0000"/>
                </a:solidFill>
                <a:effectLst/>
                <a:latin typeface="Calibri"/>
                <a:ea typeface="Times New Roman" panose="02020603050405020304" pitchFamily="18" charset="0"/>
                <a:cs typeface="Calibri"/>
              </a:rPr>
              <a:t> (e.g., Red Ribbon Week; Drug and Alcohol Fact Week; Substance Abuse Awareness Month</a:t>
            </a:r>
            <a:r>
              <a:rPr lang="en-US" sz="2000" dirty="0">
                <a:solidFill>
                  <a:srgbClr val="FF0000"/>
                </a:solidFill>
                <a:latin typeface="Calibri"/>
                <a:ea typeface="Times New Roman" panose="02020603050405020304" pitchFamily="18" charset="0"/>
                <a:cs typeface="Calibri"/>
              </a:rPr>
              <a:t>).]</a:t>
            </a:r>
            <a:endParaRPr lang="en-US" sz="2000" dirty="0">
              <a:latin typeface="Times New Roman"/>
              <a:ea typeface="Calibri" panose="020F0502020204030204"/>
              <a:cs typeface="Calibri"/>
            </a:endParaRPr>
          </a:p>
          <a:p>
            <a:pPr>
              <a:lnSpc>
                <a:spcPct val="110000"/>
              </a:lnSpc>
              <a:spcBef>
                <a:spcPts val="0"/>
              </a:spcBef>
              <a:spcAft>
                <a:spcPts val="600"/>
              </a:spcAft>
            </a:pPr>
            <a:r>
              <a:rPr lang="en-US" sz="2000" dirty="0">
                <a:effectLst/>
                <a:latin typeface="Calibri"/>
                <a:ea typeface="Times New Roman" panose="02020603050405020304" pitchFamily="18" charset="0"/>
                <a:cs typeface="Calibri"/>
              </a:rPr>
              <a:t>Encourage students </a:t>
            </a:r>
            <a:r>
              <a:rPr lang="en-US" sz="2000" dirty="0">
                <a:latin typeface="Calibri"/>
                <a:ea typeface="Times New Roman" panose="02020603050405020304" pitchFamily="18" charset="0"/>
                <a:cs typeface="Calibri"/>
              </a:rPr>
              <a:t>to get </a:t>
            </a:r>
            <a:r>
              <a:rPr lang="en-US" sz="2000" dirty="0">
                <a:effectLst/>
                <a:latin typeface="Calibri"/>
                <a:ea typeface="Times New Roman" panose="02020603050405020304" pitchFamily="18" charset="0"/>
                <a:cs typeface="Calibri"/>
              </a:rPr>
              <a:t>involved</a:t>
            </a:r>
            <a:r>
              <a:rPr lang="en-US" sz="2000" dirty="0">
                <a:latin typeface="Calibri"/>
                <a:ea typeface="Times New Roman" panose="02020603050405020304" pitchFamily="18" charset="0"/>
                <a:cs typeface="Calibri"/>
              </a:rPr>
              <a:t>.</a:t>
            </a:r>
            <a:endParaRPr lang="en-US" sz="2000" dirty="0">
              <a:ea typeface="Calibri"/>
              <a:cs typeface="Calibri"/>
            </a:endParaRPr>
          </a:p>
          <a:p>
            <a:pPr>
              <a:lnSpc>
                <a:spcPct val="110000"/>
              </a:lnSpc>
              <a:spcBef>
                <a:spcPts val="0"/>
              </a:spcBef>
              <a:spcAft>
                <a:spcPts val="600"/>
              </a:spcAft>
            </a:pPr>
            <a:r>
              <a:rPr lang="en-US" sz="2000" dirty="0">
                <a:effectLst/>
                <a:latin typeface="Calibri"/>
                <a:ea typeface="Times New Roman" panose="02020603050405020304" pitchFamily="18" charset="0"/>
                <a:cs typeface="Calibri"/>
              </a:rPr>
              <a:t>We also have a (HEALs) program that promotes healthy eating and active lifestyles for everyone </a:t>
            </a:r>
            <a:r>
              <a:rPr lang="en-US" sz="2000" dirty="0">
                <a:latin typeface="Calibri"/>
                <a:ea typeface="Times New Roman" panose="02020603050405020304" pitchFamily="18" charset="0"/>
                <a:cs typeface="Calibri"/>
              </a:rPr>
              <a:t>(</a:t>
            </a:r>
            <a:r>
              <a:rPr lang="en-US" sz="2000" dirty="0">
                <a:effectLst/>
                <a:latin typeface="Calibri"/>
                <a:ea typeface="Times New Roman" panose="02020603050405020304" pitchFamily="18" charset="0"/>
                <a:cs typeface="Calibri"/>
              </a:rPr>
              <a:t>but especially those in TEAP</a:t>
            </a:r>
            <a:r>
              <a:rPr lang="en-US" sz="2000" dirty="0">
                <a:latin typeface="Calibri"/>
                <a:ea typeface="Times New Roman" panose="02020603050405020304" pitchFamily="18" charset="0"/>
                <a:cs typeface="Calibri"/>
              </a:rPr>
              <a:t>). </a:t>
            </a:r>
            <a:r>
              <a:rPr lang="en-US" sz="2000" dirty="0">
                <a:effectLst/>
                <a:latin typeface="Calibri"/>
                <a:ea typeface="Times New Roman" panose="02020603050405020304" pitchFamily="18" charset="0"/>
                <a:cs typeface="Calibri"/>
              </a:rPr>
              <a:t>I can help you get involved in this program</a:t>
            </a:r>
          </a:p>
          <a:p>
            <a:pPr marL="0" indent="0">
              <a:lnSpc>
                <a:spcPct val="110000"/>
              </a:lnSpc>
              <a:spcBef>
                <a:spcPts val="0"/>
              </a:spcBef>
              <a:spcAft>
                <a:spcPts val="600"/>
              </a:spcAft>
              <a:buNone/>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endParaRPr lang="en-US" sz="2000" dirty="0">
              <a:cs typeface="Calibri" panose="020F0502020204030204"/>
            </a:endParaRPr>
          </a:p>
        </p:txBody>
      </p:sp>
      <p:pic>
        <p:nvPicPr>
          <p:cNvPr id="2050" name="Picture 2" descr="Red Ribbon Week: October 23-31, 2022 | Central School District">
            <a:extLst>
              <a:ext uri="{FF2B5EF4-FFF2-40B4-BE49-F238E27FC236}">
                <a16:creationId xmlns:a16="http://schemas.microsoft.com/office/drawing/2014/main" id="{FE26F3AD-D9BF-0159-EE68-A88F1A7953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00757" y="799365"/>
            <a:ext cx="3670886" cy="2210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ational Drug &amp; Alcohol Facts Week begins January 23 | National Institute  on Alcohol Abuse and Alcoholism (NIAAA)">
            <a:extLst>
              <a:ext uri="{FF2B5EF4-FFF2-40B4-BE49-F238E27FC236}">
                <a16:creationId xmlns:a16="http://schemas.microsoft.com/office/drawing/2014/main" id="{FD0CE13E-5C8B-A0B0-0C75-70B1BE5646C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99193" y="3375824"/>
            <a:ext cx="3645302" cy="2243263"/>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2058">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984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7FC29-081C-DD8F-59C7-B627E15EE31E}"/>
              </a:ext>
            </a:extLst>
          </p:cNvPr>
          <p:cNvSpPr>
            <a:spLocks noGrp="1"/>
          </p:cNvSpPr>
          <p:nvPr>
            <p:ph type="title"/>
          </p:nvPr>
        </p:nvSpPr>
        <p:spPr>
          <a:xfrm>
            <a:off x="5297762" y="329184"/>
            <a:ext cx="6251110" cy="1783080"/>
          </a:xfrm>
        </p:spPr>
        <p:txBody>
          <a:bodyPr anchor="b">
            <a:normAutofit/>
          </a:bodyPr>
          <a:lstStyle/>
          <a:p>
            <a:r>
              <a:rPr lang="en-US" sz="5400"/>
              <a:t>National Data and Emerging Trends </a:t>
            </a:r>
          </a:p>
        </p:txBody>
      </p:sp>
      <p:pic>
        <p:nvPicPr>
          <p:cNvPr id="5" name="Picture 4" descr="Graph on document with pen">
            <a:extLst>
              <a:ext uri="{FF2B5EF4-FFF2-40B4-BE49-F238E27FC236}">
                <a16:creationId xmlns:a16="http://schemas.microsoft.com/office/drawing/2014/main" id="{F8BA05DB-FDC4-E053-3AC0-72A25302AAD6}"/>
              </a:ext>
            </a:extLst>
          </p:cNvPr>
          <p:cNvPicPr>
            <a:picLocks noChangeAspect="1"/>
          </p:cNvPicPr>
          <p:nvPr/>
        </p:nvPicPr>
        <p:blipFill rotWithShape="1">
          <a:blip r:embed="rId3"/>
          <a:srcRect l="34196" r="2047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DF95AF-3A3D-22BC-398B-654B185E6C76}"/>
              </a:ext>
            </a:extLst>
          </p:cNvPr>
          <p:cNvSpPr>
            <a:spLocks noGrp="1"/>
          </p:cNvSpPr>
          <p:nvPr>
            <p:ph idx="1"/>
          </p:nvPr>
        </p:nvSpPr>
        <p:spPr>
          <a:xfrm>
            <a:off x="5297762" y="2706624"/>
            <a:ext cx="6251110" cy="3483864"/>
          </a:xfrm>
        </p:spPr>
        <p:txBody>
          <a:bodyPr>
            <a:normAutofit/>
          </a:bodyPr>
          <a:lstStyle/>
          <a:p>
            <a:r>
              <a:rPr lang="en-US" sz="2200" dirty="0">
                <a:ea typeface="Calibri"/>
                <a:cs typeface="Calibri"/>
              </a:rPr>
              <a:t>Discuss emerging trends regarding drug use</a:t>
            </a:r>
          </a:p>
          <a:p>
            <a:r>
              <a:rPr lang="en-US" sz="2200" dirty="0">
                <a:ea typeface="Calibri"/>
                <a:cs typeface="Calibri"/>
              </a:rPr>
              <a:t>[</a:t>
            </a:r>
            <a:r>
              <a:rPr lang="en-US" sz="2200" dirty="0">
                <a:solidFill>
                  <a:srgbClr val="FF0000"/>
                </a:solidFill>
                <a:ea typeface="Calibri"/>
                <a:cs typeface="Calibri"/>
              </a:rPr>
              <a:t>Add information about national trends from </a:t>
            </a:r>
            <a:r>
              <a:rPr lang="en-US" sz="2200" dirty="0">
                <a:solidFill>
                  <a:srgbClr val="0563C1"/>
                </a:solidFill>
                <a:ea typeface="Calibri"/>
                <a:cs typeface="Calibri"/>
                <a:hlinkClick r:id="rId4">
                  <a:extLst>
                    <a:ext uri="{A12FA001-AC4F-418D-AE19-62706E023703}">
                      <ahyp:hlinkClr xmlns:ahyp="http://schemas.microsoft.com/office/drawing/2018/hyperlinkcolor" val="tx"/>
                    </a:ext>
                  </a:extLst>
                </a:hlinkClick>
              </a:rPr>
              <a:t>SAMHSA Annual Drug Use </a:t>
            </a:r>
            <a:r>
              <a:rPr lang="en-US" sz="2200" dirty="0">
                <a:solidFill>
                  <a:srgbClr val="FF0000"/>
                </a:solidFill>
                <a:ea typeface="Calibri"/>
                <a:cs typeface="Calibri"/>
                <a:hlinkClick r:id="rId4">
                  <a:extLst>
                    <a:ext uri="{A12FA001-AC4F-418D-AE19-62706E023703}">
                      <ahyp:hlinkClr xmlns:ahyp="http://schemas.microsoft.com/office/drawing/2018/hyperlinkcolor" val="tx"/>
                    </a:ext>
                  </a:extLst>
                </a:hlinkClick>
              </a:rPr>
              <a:t>Survey</a:t>
            </a:r>
            <a:r>
              <a:rPr lang="en-US" sz="2200" dirty="0">
                <a:ea typeface="Calibri"/>
                <a:cs typeface="Calibri"/>
              </a:rPr>
              <a:t>] </a:t>
            </a:r>
            <a:endParaRPr lang="en-US" sz="2200" dirty="0"/>
          </a:p>
        </p:txBody>
      </p:sp>
    </p:spTree>
    <p:extLst>
      <p:ext uri="{BB962C8B-B14F-4D97-AF65-F5344CB8AC3E}">
        <p14:creationId xmlns:p14="http://schemas.microsoft.com/office/powerpoint/2010/main" val="329108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D2A389-4782-A590-851C-7C6366F291C8}"/>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TEAP is Here to Help You</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7009DED-A5E1-5D11-F675-19BD196DF6FE}"/>
              </a:ext>
            </a:extLst>
          </p:cNvPr>
          <p:cNvSpPr>
            <a:spLocks noGrp="1"/>
          </p:cNvSpPr>
          <p:nvPr>
            <p:ph idx="1"/>
          </p:nvPr>
        </p:nvSpPr>
        <p:spPr>
          <a:xfrm>
            <a:off x="5591379" y="1234667"/>
            <a:ext cx="5868235" cy="4619937"/>
          </a:xfrm>
        </p:spPr>
        <p:txBody>
          <a:bodyPr vert="horz" lIns="91440" tIns="45720" rIns="91440" bIns="45720" rtlCol="0" anchor="t">
            <a:normAutofit fontScale="77500" lnSpcReduction="20000"/>
          </a:bodyPr>
          <a:lstStyle/>
          <a:p>
            <a:pPr>
              <a:lnSpc>
                <a:spcPct val="120000"/>
              </a:lnSpc>
            </a:pPr>
            <a:r>
              <a:rPr lang="en-US" sz="2000" dirty="0">
                <a:latin typeface="Calibri"/>
                <a:ea typeface="Times New Roman" panose="02020603050405020304" pitchFamily="18" charset="0"/>
                <a:cs typeface="Calibri"/>
              </a:rPr>
              <a:t>S</a:t>
            </a:r>
            <a:r>
              <a:rPr lang="en-US" sz="2000" dirty="0">
                <a:effectLst/>
                <a:latin typeface="Calibri"/>
                <a:ea typeface="Times New Roman" panose="02020603050405020304" pitchFamily="18" charset="0"/>
                <a:cs typeface="Calibri"/>
              </a:rPr>
              <a:t>ee</a:t>
            </a:r>
            <a:r>
              <a:rPr lang="en-US" sz="2000" dirty="0">
                <a:latin typeface="Calibri"/>
                <a:ea typeface="Times New Roman" panose="02020603050405020304" pitchFamily="18" charset="0"/>
                <a:cs typeface="Calibri"/>
              </a:rPr>
              <a:t> me if you want to talk about anything alcohol or drug-related.</a:t>
            </a:r>
            <a:endParaRPr lang="en-US" dirty="0">
              <a:latin typeface="Calibri"/>
              <a:cs typeface="Calibri"/>
            </a:endParaRPr>
          </a:p>
          <a:p>
            <a:pPr>
              <a:lnSpc>
                <a:spcPct val="120000"/>
              </a:lnSpc>
            </a:pPr>
            <a:r>
              <a:rPr lang="en-US" sz="2000" dirty="0">
                <a:latin typeface="Calibri"/>
                <a:ea typeface="Times New Roman" panose="02020603050405020304" pitchFamily="18" charset="0"/>
                <a:cs typeface="Calibri"/>
              </a:rPr>
              <a:t>We have voluntary activities, and we can develop a plan that works for you </a:t>
            </a:r>
            <a:r>
              <a:rPr lang="en-US" sz="2000" dirty="0">
                <a:solidFill>
                  <a:srgbClr val="FF0000"/>
                </a:solidFill>
                <a:latin typeface="Calibri"/>
                <a:ea typeface="Times New Roman" panose="02020603050405020304" pitchFamily="18" charset="0"/>
                <a:cs typeface="Calibri"/>
              </a:rPr>
              <a:t>[introduce relapse prevention]</a:t>
            </a:r>
            <a:r>
              <a:rPr lang="en-US" sz="2000" dirty="0">
                <a:latin typeface="Calibri"/>
                <a:ea typeface="Times New Roman" panose="02020603050405020304" pitchFamily="18" charset="0"/>
                <a:cs typeface="Calibri"/>
              </a:rPr>
              <a:t>.</a:t>
            </a:r>
          </a:p>
          <a:p>
            <a:pPr>
              <a:lnSpc>
                <a:spcPct val="120000"/>
              </a:lnSpc>
            </a:pPr>
            <a:r>
              <a:rPr lang="en-US" sz="2000" dirty="0">
                <a:latin typeface="Calibri" panose="020F0502020204030204" pitchFamily="34" charset="0"/>
                <a:ea typeface="Times New Roman" panose="02020603050405020304" pitchFamily="18" charset="0"/>
                <a:cs typeface="Calibri" panose="020F0502020204030204" pitchFamily="34" charset="0"/>
              </a:rPr>
              <a:t>We can help you get access to self-help groups, either on-line or off-center. </a:t>
            </a:r>
          </a:p>
          <a:p>
            <a:pPr>
              <a:lnSpc>
                <a:spcPct val="120000"/>
              </a:lnSpc>
            </a:pPr>
            <a:r>
              <a:rPr lang="en-US" sz="2000" dirty="0">
                <a:latin typeface="Calibri"/>
                <a:ea typeface="Times New Roman" panose="02020603050405020304" pitchFamily="18" charset="0"/>
                <a:cs typeface="Calibri"/>
              </a:rPr>
              <a:t>I have a weekly relapse prevention group you can attend </a:t>
            </a:r>
            <a:r>
              <a:rPr lang="en-US" sz="2000" dirty="0">
                <a:solidFill>
                  <a:srgbClr val="FF0000"/>
                </a:solidFill>
                <a:latin typeface="Calibri"/>
                <a:ea typeface="Times New Roman" panose="02020603050405020304" pitchFamily="18" charset="0"/>
                <a:cs typeface="Calibri"/>
              </a:rPr>
              <a:t>[edit if different]</a:t>
            </a:r>
            <a:r>
              <a:rPr lang="en-US" sz="2000" dirty="0">
                <a:latin typeface="Calibri"/>
                <a:ea typeface="Times New Roman" panose="02020603050405020304" pitchFamily="18" charset="0"/>
                <a:cs typeface="Calibri"/>
              </a:rPr>
              <a:t>.</a:t>
            </a:r>
          </a:p>
          <a:p>
            <a:pPr>
              <a:lnSpc>
                <a:spcPct val="120000"/>
              </a:lnSpc>
            </a:pPr>
            <a:r>
              <a:rPr lang="en-US" sz="2000" dirty="0">
                <a:latin typeface="Calibri"/>
                <a:ea typeface="Times New Roman" panose="02020603050405020304" pitchFamily="18" charset="0"/>
                <a:cs typeface="Calibri"/>
              </a:rPr>
              <a:t>We have peer mentors who are volunteers to support you who have been through TEAP and I can connect you with another student </a:t>
            </a:r>
            <a:r>
              <a:rPr lang="en-US" sz="2100" dirty="0">
                <a:solidFill>
                  <a:srgbClr val="FF0000"/>
                </a:solidFill>
                <a:latin typeface="Calibri"/>
                <a:ea typeface="Calibri"/>
                <a:cs typeface="Calibri"/>
              </a:rPr>
              <a:t>[edit if different]</a:t>
            </a:r>
            <a:r>
              <a:rPr lang="en-US" sz="2100" dirty="0">
                <a:latin typeface="Calibri"/>
                <a:ea typeface="Calibri"/>
                <a:cs typeface="Calibri"/>
              </a:rPr>
              <a:t>.</a:t>
            </a:r>
            <a:r>
              <a:rPr lang="en-US" sz="2000" dirty="0">
                <a:latin typeface="Calibri"/>
                <a:ea typeface="Times New Roman" panose="02020603050405020304" pitchFamily="18" charset="0"/>
                <a:cs typeface="Calibri"/>
              </a:rPr>
              <a:t> </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a:lnSpc>
                <a:spcPct val="120000"/>
              </a:lnSpc>
            </a:pPr>
            <a:r>
              <a:rPr lang="en-US" sz="2000" dirty="0">
                <a:effectLst/>
                <a:latin typeface="Calibri"/>
                <a:ea typeface="Times New Roman" panose="02020603050405020304" pitchFamily="18" charset="0"/>
                <a:cs typeface="Calibri"/>
              </a:rPr>
              <a:t>If you are struggling with not </a:t>
            </a:r>
            <a:r>
              <a:rPr lang="en-US" sz="2000" dirty="0">
                <a:latin typeface="Calibri"/>
                <a:ea typeface="Times New Roman" panose="02020603050405020304" pitchFamily="18" charset="0"/>
                <a:cs typeface="Calibri"/>
              </a:rPr>
              <a:t>using drugs</a:t>
            </a:r>
            <a:r>
              <a:rPr lang="en-US" sz="2000" dirty="0">
                <a:effectLst/>
                <a:latin typeface="Calibri"/>
                <a:ea typeface="Times New Roman" panose="02020603050405020304" pitchFamily="18" charset="0"/>
                <a:cs typeface="Calibri"/>
              </a:rPr>
              <a:t> and can’t focus on your training, then we may assist you to get more</a:t>
            </a:r>
            <a:r>
              <a:rPr lang="en-US" sz="2000" dirty="0">
                <a:latin typeface="Calibri"/>
                <a:ea typeface="Times New Roman" panose="02020603050405020304" pitchFamily="18" charset="0"/>
                <a:cs typeface="Calibri"/>
              </a:rPr>
              <a:t> help</a:t>
            </a:r>
            <a:r>
              <a:rPr lang="en-US" sz="2000" dirty="0">
                <a:effectLst/>
                <a:latin typeface="Calibri"/>
                <a:ea typeface="Times New Roman" panose="02020603050405020304" pitchFamily="18" charset="0"/>
                <a:cs typeface="Calibri"/>
              </a:rPr>
              <a:t> than Job Corps</a:t>
            </a:r>
            <a:r>
              <a:rPr lang="en-US" sz="2000" dirty="0">
                <a:latin typeface="Calibri"/>
                <a:ea typeface="Times New Roman" panose="02020603050405020304" pitchFamily="18" charset="0"/>
                <a:cs typeface="Calibri"/>
              </a:rPr>
              <a:t> can</a:t>
            </a:r>
            <a:r>
              <a:rPr lang="en-US" sz="2000" dirty="0">
                <a:effectLst/>
                <a:latin typeface="Calibri"/>
                <a:ea typeface="Times New Roman" panose="02020603050405020304" pitchFamily="18" charset="0"/>
                <a:cs typeface="Calibri"/>
              </a:rPr>
              <a:t> </a:t>
            </a:r>
            <a:r>
              <a:rPr lang="en-US" sz="2000" dirty="0">
                <a:latin typeface="Calibri"/>
                <a:ea typeface="Times New Roman" panose="02020603050405020304" pitchFamily="18" charset="0"/>
                <a:cs typeface="Calibri"/>
              </a:rPr>
              <a:t>provide</a:t>
            </a:r>
            <a:r>
              <a:rPr lang="en-US" sz="2000" dirty="0">
                <a:effectLst/>
                <a:latin typeface="Calibri"/>
                <a:ea typeface="Times New Roman" panose="02020603050405020304" pitchFamily="18" charset="0"/>
                <a:cs typeface="Calibri"/>
              </a:rPr>
              <a:t>. This is called a Medical Separation with Reinstatement Rights (MSWR).</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027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244D9E-0C37-9CB7-E12B-4A19A61FBA3A}"/>
              </a:ext>
            </a:extLst>
          </p:cNvPr>
          <p:cNvSpPr>
            <a:spLocks noGrp="1"/>
          </p:cNvSpPr>
          <p:nvPr>
            <p:ph type="title"/>
          </p:nvPr>
        </p:nvSpPr>
        <p:spPr>
          <a:xfrm>
            <a:off x="572493" y="238539"/>
            <a:ext cx="11043100" cy="1102577"/>
          </a:xfrm>
        </p:spPr>
        <p:txBody>
          <a:bodyPr anchor="b">
            <a:noAutofit/>
          </a:bodyPr>
          <a:lstStyle/>
          <a:p>
            <a:r>
              <a:rPr lang="en-US" dirty="0"/>
              <a:t>Tobacco Use and Prevention Program (TUPP)</a:t>
            </a:r>
          </a:p>
        </p:txBody>
      </p:sp>
      <p:sp>
        <p:nvSpPr>
          <p:cNvPr id="615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E2B144-47B6-6C7B-EC3B-88CDE7FA519D}"/>
              </a:ext>
            </a:extLst>
          </p:cNvPr>
          <p:cNvSpPr>
            <a:spLocks noGrp="1"/>
          </p:cNvSpPr>
          <p:nvPr>
            <p:ph idx="1"/>
          </p:nvPr>
        </p:nvSpPr>
        <p:spPr>
          <a:xfrm>
            <a:off x="572493" y="2071316"/>
            <a:ext cx="6713552" cy="4119172"/>
          </a:xfrm>
        </p:spPr>
        <p:txBody>
          <a:bodyPr anchor="t">
            <a:normAutofit/>
          </a:bodyPr>
          <a:lstStyle/>
          <a:p>
            <a:pPr>
              <a:lnSpc>
                <a:spcPct val="100000"/>
              </a:lnSpc>
            </a:pPr>
            <a:r>
              <a:rPr lang="en-US" sz="1600" dirty="0">
                <a:effectLst/>
                <a:latin typeface="Calibri"/>
                <a:ea typeface="Times New Roman" panose="02020603050405020304" pitchFamily="18" charset="0"/>
                <a:cs typeface="Calibri"/>
              </a:rPr>
              <a:t>I want to talk about the TUPP or Job Corps tobacco use policies. I am the TUPP coordinator </a:t>
            </a:r>
            <a:r>
              <a:rPr lang="en-US" sz="1600" dirty="0">
                <a:solidFill>
                  <a:srgbClr val="FF0000"/>
                </a:solidFill>
                <a:effectLst/>
                <a:latin typeface="Calibri"/>
                <a:ea typeface="Times New Roman" panose="02020603050405020304" pitchFamily="18" charset="0"/>
                <a:cs typeface="Calibri"/>
              </a:rPr>
              <a:t>[or identify </a:t>
            </a:r>
            <a:r>
              <a:rPr lang="en-US" sz="1600" dirty="0">
                <a:solidFill>
                  <a:srgbClr val="FF0000"/>
                </a:solidFill>
                <a:latin typeface="Calibri"/>
                <a:ea typeface="Times New Roman" panose="02020603050405020304" pitchFamily="18" charset="0"/>
                <a:cs typeface="Calibri"/>
              </a:rPr>
              <a:t>who that person is]</a:t>
            </a:r>
            <a:r>
              <a:rPr lang="en-US" sz="1600" dirty="0">
                <a:latin typeface="Calibri"/>
                <a:ea typeface="Times New Roman" panose="02020603050405020304" pitchFamily="18" charset="0"/>
                <a:cs typeface="Calibri"/>
              </a:rPr>
              <a:t>.</a:t>
            </a:r>
            <a:endParaRPr lang="en-US"/>
          </a:p>
          <a:p>
            <a:pPr>
              <a:lnSpc>
                <a:spcPct val="100000"/>
              </a:lnSpc>
            </a:pPr>
            <a:r>
              <a:rPr lang="en-US" sz="1600" dirty="0">
                <a:latin typeface="Calibri"/>
                <a:ea typeface="Times New Roman" panose="02020603050405020304" pitchFamily="18" charset="0"/>
                <a:cs typeface="Calibri"/>
              </a:rPr>
              <a:t>Vapes are not allowed because the cartridges could contain drugs.</a:t>
            </a:r>
          </a:p>
          <a:p>
            <a:pPr>
              <a:lnSpc>
                <a:spcPct val="100000"/>
              </a:lnSpc>
            </a:pPr>
            <a:r>
              <a:rPr lang="en-US" sz="1600" dirty="0">
                <a:effectLst/>
                <a:latin typeface="Calibri"/>
                <a:ea typeface="Times New Roman" panose="02020603050405020304" pitchFamily="18" charset="0"/>
                <a:cs typeface="Calibri"/>
              </a:rPr>
              <a:t>At our center, tobacco </a:t>
            </a:r>
            <a:r>
              <a:rPr lang="en-US" sz="1600" dirty="0">
                <a:solidFill>
                  <a:srgbClr val="FF0000"/>
                </a:solidFill>
                <a:latin typeface="Calibri"/>
                <a:ea typeface="Times New Roman" panose="02020603050405020304" pitchFamily="18" charset="0"/>
                <a:cs typeface="Calibri"/>
              </a:rPr>
              <a:t>[is or is not] </a:t>
            </a:r>
            <a:r>
              <a:rPr lang="en-US" sz="1600" dirty="0">
                <a:latin typeface="Calibri"/>
                <a:ea typeface="Times New Roman" panose="02020603050405020304" pitchFamily="18" charset="0"/>
                <a:cs typeface="Calibri"/>
              </a:rPr>
              <a:t>allowed. Here is where you can use tobacco if you are 18 years old </a:t>
            </a:r>
            <a:r>
              <a:rPr lang="en-US" sz="1600" dirty="0">
                <a:solidFill>
                  <a:srgbClr val="FF0000"/>
                </a:solidFill>
                <a:latin typeface="Calibri"/>
                <a:ea typeface="Times New Roman" panose="02020603050405020304" pitchFamily="18" charset="0"/>
                <a:cs typeface="Calibri"/>
              </a:rPr>
              <a:t>[or insert what your state law is]</a:t>
            </a:r>
            <a:r>
              <a:rPr lang="en-US" sz="1600" dirty="0">
                <a:latin typeface="Calibri"/>
                <a:ea typeface="Times New Roman" panose="02020603050405020304" pitchFamily="18" charset="0"/>
                <a:cs typeface="Calibri"/>
              </a:rPr>
              <a:t>.</a:t>
            </a:r>
          </a:p>
          <a:p>
            <a:pPr>
              <a:lnSpc>
                <a:spcPct val="100000"/>
              </a:lnSpc>
            </a:pPr>
            <a:r>
              <a:rPr lang="en-US" sz="1600" dirty="0">
                <a:latin typeface="Calibri"/>
                <a:ea typeface="Times New Roman" panose="02020603050405020304" pitchFamily="18" charset="0"/>
                <a:cs typeface="Calibri"/>
              </a:rPr>
              <a:t>If you violate the tobacco policy and receive a negative incident report, then you will be required to meet with me/TUPP coordinator. </a:t>
            </a:r>
          </a:p>
          <a:p>
            <a:pPr>
              <a:lnSpc>
                <a:spcPct val="100000"/>
              </a:lnSpc>
            </a:pPr>
            <a:r>
              <a:rPr lang="en-US" sz="1600" dirty="0">
                <a:latin typeface="Calibri"/>
                <a:ea typeface="Times New Roman" panose="02020603050405020304" pitchFamily="18" charset="0"/>
                <a:cs typeface="Calibri"/>
              </a:rPr>
              <a:t>Please contact me</a:t>
            </a:r>
            <a:r>
              <a:rPr lang="en-US" sz="1600" dirty="0">
                <a:effectLst/>
                <a:latin typeface="Calibri"/>
                <a:ea typeface="Times New Roman" panose="02020603050405020304" pitchFamily="18" charset="0"/>
                <a:cs typeface="Calibri"/>
              </a:rPr>
              <a:t> if you want </a:t>
            </a:r>
            <a:r>
              <a:rPr lang="en-US" sz="1600" dirty="0">
                <a:latin typeface="Calibri"/>
                <a:ea typeface="Times New Roman" panose="02020603050405020304" pitchFamily="18" charset="0"/>
                <a:cs typeface="Calibri"/>
              </a:rPr>
              <a:t>support</a:t>
            </a:r>
            <a:r>
              <a:rPr lang="en-US" sz="1600" dirty="0">
                <a:effectLst/>
                <a:latin typeface="Calibri"/>
                <a:ea typeface="Times New Roman" panose="02020603050405020304" pitchFamily="18" charset="0"/>
                <a:cs typeface="Calibri"/>
              </a:rPr>
              <a:t>.</a:t>
            </a:r>
          </a:p>
          <a:p>
            <a:pPr>
              <a:lnSpc>
                <a:spcPct val="100000"/>
              </a:lnSpc>
            </a:pPr>
            <a:r>
              <a:rPr lang="en-US" sz="1600" dirty="0">
                <a:latin typeface="Calibri"/>
                <a:ea typeface="Times New Roman" panose="02020603050405020304" pitchFamily="18" charset="0"/>
                <a:cs typeface="Calibri"/>
              </a:rPr>
              <a:t>If you are a minor (under the age of 18) and use tobacco, then you are required to meet with me/TUPP coordinator. </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pPr>
            <a:r>
              <a:rPr lang="en-US" sz="1600" dirty="0">
                <a:latin typeface="Calibri"/>
                <a:ea typeface="Times New Roman" panose="02020603050405020304" pitchFamily="18" charset="0"/>
                <a:cs typeface="Calibri"/>
              </a:rPr>
              <a:t>The Wellness Center can help you obtain nicotine replacement products.</a:t>
            </a:r>
          </a:p>
          <a:p>
            <a:pPr>
              <a:lnSpc>
                <a:spcPct val="100000"/>
              </a:lnSpc>
            </a:pPr>
            <a:r>
              <a:rPr lang="en-US" sz="1600" dirty="0">
                <a:effectLst/>
                <a:latin typeface="Calibri"/>
                <a:ea typeface="Times New Roman" panose="02020603050405020304" pitchFamily="18" charset="0"/>
                <a:cs typeface="Calibri"/>
              </a:rPr>
              <a:t>We have a state</a:t>
            </a:r>
            <a:r>
              <a:rPr lang="en-US" sz="1600" dirty="0">
                <a:latin typeface="Calibri"/>
                <a:ea typeface="Times New Roman" panose="02020603050405020304" pitchFamily="18" charset="0"/>
                <a:cs typeface="Calibri"/>
              </a:rPr>
              <a:t>-wide helpline which is </a:t>
            </a:r>
            <a:r>
              <a:rPr lang="en-US" sz="1600" dirty="0">
                <a:solidFill>
                  <a:srgbClr val="FF0000"/>
                </a:solidFill>
                <a:latin typeface="Calibri"/>
                <a:ea typeface="Times New Roman" panose="02020603050405020304" pitchFamily="18" charset="0"/>
                <a:cs typeface="Calibri"/>
              </a:rPr>
              <a:t>[insert info].</a:t>
            </a:r>
            <a:r>
              <a:rPr lang="en-US" sz="1600" dirty="0">
                <a:latin typeface="Calibri"/>
                <a:ea typeface="Times New Roman" panose="02020603050405020304" pitchFamily="18" charset="0"/>
                <a:cs typeface="Calibri"/>
              </a:rPr>
              <a:t> </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pPr>
            <a:endParaRPr lang="en-US" sz="1600" dirty="0">
              <a:cs typeface="Calibri"/>
            </a:endParaRPr>
          </a:p>
        </p:txBody>
      </p:sp>
      <p:pic>
        <p:nvPicPr>
          <p:cNvPr id="6146" name="Picture 2" descr="Cigarette smoking at all-time low among adults; e-cigarette use rises | The  Hill">
            <a:extLst>
              <a:ext uri="{FF2B5EF4-FFF2-40B4-BE49-F238E27FC236}">
                <a16:creationId xmlns:a16="http://schemas.microsoft.com/office/drawing/2014/main" id="{9E08D522-373E-8300-939C-07A61A613B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10" r="24015"/>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271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2" name="Rectangle 411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hat is Success in Life &amp; How Do You Achieve It?">
            <a:extLst>
              <a:ext uri="{FF2B5EF4-FFF2-40B4-BE49-F238E27FC236}">
                <a16:creationId xmlns:a16="http://schemas.microsoft.com/office/drawing/2014/main" id="{E6DD67F3-72C0-F145-54AA-61997A2636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676" y="860950"/>
            <a:ext cx="3874124" cy="21695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aredo Job Corp">
            <a:extLst>
              <a:ext uri="{FF2B5EF4-FFF2-40B4-BE49-F238E27FC236}">
                <a16:creationId xmlns:a16="http://schemas.microsoft.com/office/drawing/2014/main" id="{7F73B4BB-9A0B-5A05-E91B-6E5BB5F7B07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1676" y="3619700"/>
            <a:ext cx="3874124" cy="2578053"/>
          </a:xfrm>
          <a:prstGeom prst="rect">
            <a:avLst/>
          </a:prstGeom>
          <a:noFill/>
          <a:extLst>
            <a:ext uri="{909E8E84-426E-40DD-AFC4-6F175D3DCCD1}">
              <a14:hiddenFill xmlns:a14="http://schemas.microsoft.com/office/drawing/2010/main">
                <a:solidFill>
                  <a:srgbClr val="FFFFFF"/>
                </a:solidFill>
              </a14:hiddenFill>
            </a:ext>
          </a:extLst>
        </p:spPr>
      </p:pic>
      <p:sp>
        <p:nvSpPr>
          <p:cNvPr id="4114" name="Right Triangle 411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6" name="Rectangle 411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E1C00C-7572-7850-034E-D71AD36FEFDA}"/>
              </a:ext>
            </a:extLst>
          </p:cNvPr>
          <p:cNvSpPr>
            <a:spLocks noGrp="1"/>
          </p:cNvSpPr>
          <p:nvPr>
            <p:ph type="title"/>
          </p:nvPr>
        </p:nvSpPr>
        <p:spPr>
          <a:xfrm>
            <a:off x="5465659" y="1188637"/>
            <a:ext cx="5642312" cy="1597228"/>
          </a:xfrm>
        </p:spPr>
        <p:txBody>
          <a:bodyPr>
            <a:normAutofit/>
          </a:bodyPr>
          <a:lstStyle/>
          <a:p>
            <a:r>
              <a:rPr lang="en-US" sz="5400"/>
              <a:t>Summary</a:t>
            </a:r>
          </a:p>
        </p:txBody>
      </p:sp>
      <p:sp>
        <p:nvSpPr>
          <p:cNvPr id="3" name="Content Placeholder 2">
            <a:extLst>
              <a:ext uri="{FF2B5EF4-FFF2-40B4-BE49-F238E27FC236}">
                <a16:creationId xmlns:a16="http://schemas.microsoft.com/office/drawing/2014/main" id="{2A44D023-CC26-E37F-3A17-6FA5E2BBD61D}"/>
              </a:ext>
            </a:extLst>
          </p:cNvPr>
          <p:cNvSpPr>
            <a:spLocks noGrp="1"/>
          </p:cNvSpPr>
          <p:nvPr>
            <p:ph idx="1"/>
          </p:nvPr>
        </p:nvSpPr>
        <p:spPr>
          <a:xfrm>
            <a:off x="5465660" y="2531246"/>
            <a:ext cx="4505654" cy="2728198"/>
          </a:xfrm>
        </p:spPr>
        <p:txBody>
          <a:bodyPr anchor="t">
            <a:normAutofit/>
          </a:bodyPr>
          <a:lstStyle/>
          <a:p>
            <a:pPr marL="0" indent="0">
              <a:buNone/>
            </a:pPr>
            <a:r>
              <a:rPr lang="en-US" sz="2200" dirty="0">
                <a:latin typeface="Calibri"/>
                <a:ea typeface="Times New Roman" panose="02020603050405020304" pitchFamily="18" charset="0"/>
                <a:cs typeface="Calibri"/>
              </a:rPr>
              <a:t>I want to remind you:</a:t>
            </a:r>
          </a:p>
          <a:p>
            <a:pPr lvl="1"/>
            <a:r>
              <a:rPr lang="en-US" sz="2200" dirty="0">
                <a:effectLst/>
                <a:latin typeface="Calibri"/>
                <a:ea typeface="Times New Roman" panose="02020603050405020304" pitchFamily="18" charset="0"/>
                <a:cs typeface="Calibri"/>
              </a:rPr>
              <a:t>My name is </a:t>
            </a:r>
            <a:r>
              <a:rPr lang="en-US" sz="2200" dirty="0">
                <a:solidFill>
                  <a:srgbClr val="FF0000"/>
                </a:solidFill>
                <a:latin typeface="Calibri"/>
                <a:ea typeface="Times New Roman" panose="02020603050405020304" pitchFamily="18" charset="0"/>
                <a:cs typeface="Calibri"/>
              </a:rPr>
              <a:t>[insert]</a:t>
            </a:r>
            <a:r>
              <a:rPr lang="en-US" sz="2200" dirty="0">
                <a:latin typeface="Calibri"/>
                <a:ea typeface="Times New Roman" panose="02020603050405020304" pitchFamily="18" charset="0"/>
                <a:cs typeface="Calibri"/>
              </a:rPr>
              <a:t>.</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p>
            <a:pPr lvl="1"/>
            <a:r>
              <a:rPr lang="en-US" sz="2200" dirty="0">
                <a:latin typeface="Calibri"/>
                <a:ea typeface="Times New Roman" panose="02020603050405020304" pitchFamily="18" charset="0"/>
                <a:cs typeface="Calibri"/>
              </a:rPr>
              <a:t>My hours are </a:t>
            </a:r>
            <a:r>
              <a:rPr lang="en-US" sz="2200" dirty="0">
                <a:solidFill>
                  <a:srgbClr val="FF0000"/>
                </a:solidFill>
                <a:latin typeface="Calibri"/>
                <a:ea typeface="Calibri"/>
                <a:cs typeface="Calibri"/>
              </a:rPr>
              <a:t>[insert]</a:t>
            </a:r>
            <a:r>
              <a:rPr lang="en-US" sz="2200" dirty="0">
                <a:latin typeface="Calibri"/>
                <a:ea typeface="Times New Roman" panose="02020603050405020304" pitchFamily="18" charset="0"/>
                <a:cs typeface="Calibri"/>
              </a:rPr>
              <a:t>.</a:t>
            </a:r>
            <a:endParaRPr lang="en-US" sz="2200" dirty="0">
              <a:latin typeface="Calibri" panose="020F0502020204030204" pitchFamily="34" charset="0"/>
              <a:ea typeface="Times New Roman" panose="02020603050405020304" pitchFamily="18" charset="0"/>
              <a:cs typeface="Calibri" panose="020F0502020204030204" pitchFamily="34" charset="0"/>
            </a:endParaRPr>
          </a:p>
          <a:p>
            <a:pPr lvl="1"/>
            <a:r>
              <a:rPr lang="en-US" sz="2200" dirty="0">
                <a:latin typeface="Calibri"/>
                <a:ea typeface="Times New Roman" panose="02020603050405020304" pitchFamily="18" charset="0"/>
                <a:cs typeface="Calibri"/>
              </a:rPr>
              <a:t>My office is located in </a:t>
            </a:r>
            <a:r>
              <a:rPr lang="en-US" sz="2200" dirty="0">
                <a:solidFill>
                  <a:srgbClr val="FF0000"/>
                </a:solidFill>
                <a:latin typeface="Calibri"/>
                <a:ea typeface="Calibri"/>
                <a:cs typeface="Calibri"/>
              </a:rPr>
              <a:t>[insert]</a:t>
            </a:r>
            <a:r>
              <a:rPr lang="en-US" sz="2200" dirty="0">
                <a:latin typeface="Calibri"/>
                <a:ea typeface="Times New Roman" panose="02020603050405020304" pitchFamily="18" charset="0"/>
                <a:cs typeface="Calibri"/>
              </a:rPr>
              <a:t>.</a:t>
            </a:r>
            <a:endParaRPr lang="en-US" sz="2200" dirty="0">
              <a:latin typeface="Calibri" panose="020F0502020204030204" pitchFamily="34" charset="0"/>
              <a:ea typeface="Times New Roman" panose="02020603050405020304" pitchFamily="18" charset="0"/>
              <a:cs typeface="Calibri" panose="020F0502020204030204" pitchFamily="34" charset="0"/>
            </a:endParaRPr>
          </a:p>
          <a:p>
            <a:pPr lvl="1"/>
            <a:r>
              <a:rPr lang="en-US" sz="2200" dirty="0">
                <a:effectLst/>
                <a:latin typeface="Calibri"/>
                <a:ea typeface="Times New Roman" panose="02020603050405020304" pitchFamily="18" charset="0"/>
                <a:cs typeface="Calibri"/>
              </a:rPr>
              <a:t>Let me know how I can help you </a:t>
            </a:r>
            <a:r>
              <a:rPr lang="en-US" sz="2200" dirty="0">
                <a:latin typeface="Calibri"/>
                <a:ea typeface="Times New Roman" panose="02020603050405020304" pitchFamily="18" charset="0"/>
                <a:cs typeface="Calibri"/>
              </a:rPr>
              <a:t>be successful at Job Corps.</a:t>
            </a:r>
          </a:p>
          <a:p>
            <a:endParaRPr lang="en-US" sz="2200"/>
          </a:p>
        </p:txBody>
      </p:sp>
    </p:spTree>
    <p:extLst>
      <p:ext uri="{BB962C8B-B14F-4D97-AF65-F5344CB8AC3E}">
        <p14:creationId xmlns:p14="http://schemas.microsoft.com/office/powerpoint/2010/main" val="75753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B6F98-853B-47FD-824E-25D7EF795028}"/>
              </a:ext>
            </a:extLst>
          </p:cNvPr>
          <p:cNvSpPr>
            <a:spLocks noGrp="1"/>
          </p:cNvSpPr>
          <p:nvPr>
            <p:ph type="title"/>
          </p:nvPr>
        </p:nvSpPr>
        <p:spPr>
          <a:xfrm>
            <a:off x="1123356" y="1188637"/>
            <a:ext cx="9984615" cy="1597228"/>
          </a:xfrm>
        </p:spPr>
        <p:txBody>
          <a:bodyPr>
            <a:normAutofit/>
          </a:bodyPr>
          <a:lstStyle/>
          <a:p>
            <a:r>
              <a:rPr lang="en-US" sz="6000"/>
              <a:t>Job Corps’ Mission</a:t>
            </a:r>
          </a:p>
        </p:txBody>
      </p:sp>
      <p:pic>
        <p:nvPicPr>
          <p:cNvPr id="4" name="Picture 3">
            <a:extLst>
              <a:ext uri="{FF2B5EF4-FFF2-40B4-BE49-F238E27FC236}">
                <a16:creationId xmlns:a16="http://schemas.microsoft.com/office/drawing/2014/main" id="{BA6B06F4-C2F5-F388-7259-B40182F29275}"/>
              </a:ext>
            </a:extLst>
          </p:cNvPr>
          <p:cNvPicPr>
            <a:picLocks noChangeAspect="1"/>
          </p:cNvPicPr>
          <p:nvPr/>
        </p:nvPicPr>
        <p:blipFill>
          <a:blip r:embed="rId3"/>
          <a:stretch>
            <a:fillRect/>
          </a:stretch>
        </p:blipFill>
        <p:spPr>
          <a:xfrm>
            <a:off x="1686061" y="3018327"/>
            <a:ext cx="2408576" cy="2728198"/>
          </a:xfrm>
          <a:prstGeom prst="rect">
            <a:avLst/>
          </a:prstGeom>
        </p:spPr>
      </p:pic>
      <p:sp>
        <p:nvSpPr>
          <p:cNvPr id="3" name="Content Placeholder 2">
            <a:extLst>
              <a:ext uri="{FF2B5EF4-FFF2-40B4-BE49-F238E27FC236}">
                <a16:creationId xmlns:a16="http://schemas.microsoft.com/office/drawing/2014/main" id="{3FA1C71F-22B6-4346-BE98-2485A185DF0C}"/>
              </a:ext>
            </a:extLst>
          </p:cNvPr>
          <p:cNvSpPr>
            <a:spLocks noGrp="1"/>
          </p:cNvSpPr>
          <p:nvPr>
            <p:ph idx="1"/>
          </p:nvPr>
        </p:nvSpPr>
        <p:spPr>
          <a:xfrm>
            <a:off x="4617085" y="2645229"/>
            <a:ext cx="5609857" cy="3100297"/>
          </a:xfrm>
        </p:spPr>
        <p:txBody>
          <a:bodyPr anchor="t">
            <a:normAutofit/>
          </a:bodyPr>
          <a:lstStyle/>
          <a:p>
            <a:pPr marL="0" indent="0">
              <a:buNone/>
            </a:pPr>
            <a:endParaRPr lang="en-US" sz="2000" dirty="0"/>
          </a:p>
          <a:p>
            <a:pPr marL="0" indent="0">
              <a:buNone/>
            </a:pPr>
            <a:r>
              <a:rPr lang="en-US" sz="2000" dirty="0"/>
              <a:t>As a national primarily residential training program. Job Corps’ mission is to attract eligible young adults, teach them the skills they need to become employable and independent, and place them in meaningful jobs, higher education, or the military. </a:t>
            </a:r>
          </a:p>
        </p:txBody>
      </p:sp>
    </p:spTree>
    <p:extLst>
      <p:ext uri="{BB962C8B-B14F-4D97-AF65-F5344CB8AC3E}">
        <p14:creationId xmlns:p14="http://schemas.microsoft.com/office/powerpoint/2010/main" val="2026664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Freeform: Shape 3080">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3" name="Right Triangle 3082">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The Art of Asking Questions">
            <a:extLst>
              <a:ext uri="{FF2B5EF4-FFF2-40B4-BE49-F238E27FC236}">
                <a16:creationId xmlns:a16="http://schemas.microsoft.com/office/drawing/2014/main" id="{A653F280-F67A-C8DE-45D9-A0F2248E2B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2163" y="1155344"/>
            <a:ext cx="7746709" cy="450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31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FAA21-2516-98E6-C3B2-009C7E46303B}"/>
              </a:ext>
            </a:extLst>
          </p:cNvPr>
          <p:cNvSpPr>
            <a:spLocks noGrp="1"/>
          </p:cNvSpPr>
          <p:nvPr>
            <p:ph type="title"/>
          </p:nvPr>
        </p:nvSpPr>
        <p:spPr>
          <a:xfrm>
            <a:off x="1285240" y="1050595"/>
            <a:ext cx="8074815" cy="1618489"/>
          </a:xfrm>
        </p:spPr>
        <p:txBody>
          <a:bodyPr anchor="ctr">
            <a:normAutofit/>
          </a:bodyPr>
          <a:lstStyle/>
          <a:p>
            <a:r>
              <a:rPr lang="en-US" sz="7200"/>
              <a:t>Introductions </a:t>
            </a:r>
          </a:p>
        </p:txBody>
      </p:sp>
      <p:sp>
        <p:nvSpPr>
          <p:cNvPr id="3" name="Content Placeholder 2">
            <a:extLst>
              <a:ext uri="{FF2B5EF4-FFF2-40B4-BE49-F238E27FC236}">
                <a16:creationId xmlns:a16="http://schemas.microsoft.com/office/drawing/2014/main" id="{5D4AAFB0-0327-1ADF-E6BF-57BC93013FC7}"/>
              </a:ext>
            </a:extLst>
          </p:cNvPr>
          <p:cNvSpPr>
            <a:spLocks noGrp="1"/>
          </p:cNvSpPr>
          <p:nvPr>
            <p:ph idx="1"/>
          </p:nvPr>
        </p:nvSpPr>
        <p:spPr>
          <a:xfrm>
            <a:off x="1285240" y="2655144"/>
            <a:ext cx="8074815" cy="2800395"/>
          </a:xfrm>
        </p:spPr>
        <p:txBody>
          <a:bodyPr anchor="t">
            <a:normAutofit/>
          </a:bodyPr>
          <a:lstStyle/>
          <a:p>
            <a:r>
              <a:rPr lang="en-US" sz="1900" dirty="0"/>
              <a:t>TEAP is the Trainee Employee Assistance Program</a:t>
            </a:r>
          </a:p>
          <a:p>
            <a:r>
              <a:rPr lang="en-US" sz="1900" dirty="0"/>
              <a:t>I am the TEAP specialist, and my name is </a:t>
            </a:r>
            <a:r>
              <a:rPr lang="en-US" sz="1900" dirty="0">
                <a:solidFill>
                  <a:srgbClr val="FF0000"/>
                </a:solidFill>
              </a:rPr>
              <a:t>[insert name]</a:t>
            </a:r>
            <a:endParaRPr lang="en-US" sz="1900" dirty="0">
              <a:solidFill>
                <a:srgbClr val="FF0000"/>
              </a:solidFill>
              <a:ea typeface="Calibri"/>
              <a:cs typeface="Calibri"/>
            </a:endParaRPr>
          </a:p>
          <a:p>
            <a:r>
              <a:rPr lang="en-US" sz="1900" dirty="0">
                <a:solidFill>
                  <a:srgbClr val="FF0000"/>
                </a:solidFill>
              </a:rPr>
              <a:t>[Insert here any other details you want to add about yourself as the TEAP specialist.]</a:t>
            </a:r>
            <a:endParaRPr lang="en-US" sz="1900" dirty="0">
              <a:solidFill>
                <a:srgbClr val="FF0000"/>
              </a:solidFill>
              <a:ea typeface="Calibri" panose="020F0502020204030204"/>
              <a:cs typeface="Calibri" panose="020F0502020204030204"/>
            </a:endParaRPr>
          </a:p>
          <a:p>
            <a:r>
              <a:rPr lang="en-US" sz="1900" dirty="0"/>
              <a:t>My hours on center are: </a:t>
            </a:r>
            <a:r>
              <a:rPr lang="en-US" sz="1900" dirty="0">
                <a:solidFill>
                  <a:srgbClr val="FF0000"/>
                </a:solidFill>
              </a:rPr>
              <a:t>[insert]</a:t>
            </a:r>
            <a:endParaRPr lang="en-US" sz="1900" dirty="0">
              <a:solidFill>
                <a:srgbClr val="FF0000"/>
              </a:solidFill>
              <a:ea typeface="Calibri"/>
              <a:cs typeface="Calibri"/>
            </a:endParaRPr>
          </a:p>
          <a:p>
            <a:r>
              <a:rPr lang="en-US" sz="1900" dirty="0"/>
              <a:t>My office is located at: </a:t>
            </a:r>
            <a:r>
              <a:rPr lang="en-US" sz="1900" dirty="0">
                <a:solidFill>
                  <a:srgbClr val="FF0000"/>
                </a:solidFill>
              </a:rPr>
              <a:t>[insert]</a:t>
            </a:r>
            <a:endParaRPr lang="en-US" sz="1900" dirty="0">
              <a:ea typeface="Calibri"/>
              <a:cs typeface="Calibri"/>
            </a:endParaRPr>
          </a:p>
          <a:p>
            <a:r>
              <a:rPr lang="en-US" sz="1900" dirty="0"/>
              <a:t>Today we are going to spend the next hour talking about </a:t>
            </a:r>
            <a:r>
              <a:rPr lang="en-US" sz="1900" dirty="0">
                <a:effectLst/>
                <a:latin typeface="Calibri"/>
                <a:ea typeface="Times New Roman" panose="02020603050405020304" pitchFamily="18" charset="0"/>
                <a:cs typeface="Times New Roman"/>
              </a:rPr>
              <a:t>the TEAP program</a:t>
            </a:r>
            <a:r>
              <a:rPr lang="en-US" sz="1900" dirty="0">
                <a:latin typeface="Calibri"/>
                <a:ea typeface="Times New Roman" panose="02020603050405020304" pitchFamily="18" charset="0"/>
                <a:cs typeface="Times New Roman"/>
              </a:rPr>
              <a:t> </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67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3" name="Rectangle 821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214" name="Arc 82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39BCBF-0620-446B-BB60-BD0B3DEDA330}"/>
              </a:ext>
            </a:extLst>
          </p:cNvPr>
          <p:cNvSpPr>
            <a:spLocks noGrp="1"/>
          </p:cNvSpPr>
          <p:nvPr>
            <p:ph type="title"/>
          </p:nvPr>
        </p:nvSpPr>
        <p:spPr>
          <a:xfrm>
            <a:off x="5894962" y="479493"/>
            <a:ext cx="5458838" cy="1325563"/>
          </a:xfrm>
        </p:spPr>
        <p:txBody>
          <a:bodyPr>
            <a:normAutofit/>
          </a:bodyPr>
          <a:lstStyle/>
          <a:p>
            <a:r>
              <a:rPr lang="en-US"/>
              <a:t>What is the Overall TEAP Goal?</a:t>
            </a:r>
          </a:p>
        </p:txBody>
      </p:sp>
      <p:sp>
        <p:nvSpPr>
          <p:cNvPr id="8212" name="Freeform: Shape 821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Week 3: Employability – Bowen_Swin">
            <a:extLst>
              <a:ext uri="{FF2B5EF4-FFF2-40B4-BE49-F238E27FC236}">
                <a16:creationId xmlns:a16="http://schemas.microsoft.com/office/drawing/2014/main" id="{50A6DCA9-29C8-9E26-1AE5-67CF6B2036B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182" y="1743705"/>
            <a:ext cx="4777381" cy="320084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DEBD615-2818-4D82-93EB-A5AB0C703CBF}"/>
              </a:ext>
            </a:extLst>
          </p:cNvPr>
          <p:cNvSpPr>
            <a:spLocks noGrp="1"/>
          </p:cNvSpPr>
          <p:nvPr>
            <p:ph idx="1"/>
          </p:nvPr>
        </p:nvSpPr>
        <p:spPr>
          <a:xfrm>
            <a:off x="5894962" y="1984443"/>
            <a:ext cx="5458838" cy="4192520"/>
          </a:xfrm>
        </p:spPr>
        <p:txBody>
          <a:bodyPr vert="horz" lIns="91440" tIns="45720" rIns="91440" bIns="45720" rtlCol="0" anchor="t">
            <a:noAutofit/>
          </a:bodyPr>
          <a:lstStyle/>
          <a:p>
            <a:pPr marL="0" indent="0">
              <a:buNone/>
            </a:pPr>
            <a:r>
              <a:rPr lang="en-US" sz="1600" dirty="0">
                <a:effectLst/>
                <a:latin typeface="Calibri"/>
                <a:ea typeface="Times New Roman" panose="02020603050405020304" pitchFamily="18" charset="0"/>
                <a:cs typeface="Calibri"/>
              </a:rPr>
              <a:t>TEAP is a center-wide alcohol and drug prevention and education program that assists you with preventing or reducing barriers to employability.</a:t>
            </a:r>
          </a:p>
          <a:p>
            <a:pPr marL="0" indent="0">
              <a:buNone/>
            </a:pPr>
            <a:r>
              <a:rPr lang="en-US" sz="1600" dirty="0">
                <a:latin typeface="Calibri"/>
                <a:cs typeface="Calibri"/>
              </a:rPr>
              <a:t>We help students develop appropriate health and wellness practices that will enhance their ability to obtain/maintain employment.</a:t>
            </a:r>
            <a:endParaRPr lang="en-US" sz="1600" dirty="0">
              <a:latin typeface="Calibri"/>
              <a:ea typeface="Calibri"/>
              <a:cs typeface="Calibri"/>
            </a:endParaRPr>
          </a:p>
          <a:p>
            <a:pPr marL="0" indent="0">
              <a:buNone/>
            </a:pPr>
            <a:r>
              <a:rPr lang="en-US" sz="1600" dirty="0">
                <a:latin typeface="Calibri"/>
                <a:cs typeface="Calibri"/>
              </a:rPr>
              <a:t>TEAP has many components:</a:t>
            </a:r>
            <a:endParaRPr lang="en-US" sz="1600" dirty="0">
              <a:latin typeface="Calibri"/>
              <a:ea typeface="Calibri"/>
              <a:cs typeface="Calibri"/>
            </a:endParaRPr>
          </a:p>
          <a:p>
            <a:r>
              <a:rPr lang="en-US" sz="1600" dirty="0">
                <a:latin typeface="Calibri"/>
                <a:cs typeface="Calibri"/>
              </a:rPr>
              <a:t>Prevention and education activities</a:t>
            </a:r>
            <a:endParaRPr lang="en-US" sz="1600" dirty="0">
              <a:latin typeface="Calibri"/>
              <a:ea typeface="Calibri"/>
              <a:cs typeface="Calibri"/>
            </a:endParaRPr>
          </a:p>
          <a:p>
            <a:r>
              <a:rPr lang="en-US" sz="1600" dirty="0">
                <a:latin typeface="Calibri"/>
                <a:cs typeface="Calibri"/>
              </a:rPr>
              <a:t>Drug testing program</a:t>
            </a:r>
            <a:endParaRPr lang="en-US" sz="1600" dirty="0">
              <a:latin typeface="Calibri"/>
              <a:ea typeface="Calibri"/>
              <a:cs typeface="Calibri"/>
            </a:endParaRPr>
          </a:p>
          <a:p>
            <a:r>
              <a:rPr lang="en-US" sz="1600" dirty="0">
                <a:latin typeface="Calibri"/>
                <a:cs typeface="Calibri"/>
              </a:rPr>
              <a:t>Relapse Prevention Program</a:t>
            </a:r>
            <a:endParaRPr lang="en-US" sz="1600" dirty="0">
              <a:latin typeface="Calibri"/>
              <a:ea typeface="Calibri"/>
              <a:cs typeface="Calibri"/>
            </a:endParaRPr>
          </a:p>
          <a:p>
            <a:r>
              <a:rPr lang="en-US" sz="1600" dirty="0">
                <a:latin typeface="Calibri"/>
                <a:cs typeface="Calibri"/>
              </a:rPr>
              <a:t>Identify students who need support or are engaging in risky activities </a:t>
            </a:r>
            <a:endParaRPr lang="en-US" sz="1600" dirty="0">
              <a:latin typeface="Calibri"/>
              <a:ea typeface="Calibri"/>
              <a:cs typeface="Calibri"/>
            </a:endParaRPr>
          </a:p>
          <a:p>
            <a:pPr marL="0" indent="0">
              <a:buNone/>
            </a:pPr>
            <a:r>
              <a:rPr lang="en-US" sz="1600" dirty="0">
                <a:latin typeface="Calibri"/>
                <a:cs typeface="Calibri"/>
              </a:rPr>
              <a:t>Let’s talk about these pieces BUT first to be an educated consumer – you need to understand what happens to your information/drug tests results </a:t>
            </a:r>
            <a:endParaRPr lang="en-US" sz="1600" dirty="0">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1320593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2" name="Rectangle 9231">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4" name="Freeform: Shape 9233">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9CB0F52-4852-6583-69D8-B3B91B560037}"/>
              </a:ext>
            </a:extLst>
          </p:cNvPr>
          <p:cNvSpPr>
            <a:spLocks noGrp="1"/>
          </p:cNvSpPr>
          <p:nvPr>
            <p:ph type="title"/>
          </p:nvPr>
        </p:nvSpPr>
        <p:spPr>
          <a:xfrm>
            <a:off x="5867400" y="609600"/>
            <a:ext cx="5310116" cy="1322887"/>
          </a:xfrm>
        </p:spPr>
        <p:txBody>
          <a:bodyPr>
            <a:normAutofit/>
          </a:bodyPr>
          <a:lstStyle/>
          <a:p>
            <a:r>
              <a:rPr lang="en-US"/>
              <a:t>TEAP and Confidentiality</a:t>
            </a:r>
          </a:p>
        </p:txBody>
      </p:sp>
      <p:pic>
        <p:nvPicPr>
          <p:cNvPr id="9218" name="Picture 2" descr="Confidentiality in Counseling | Spirit of Joy Counseling Services, PLLC">
            <a:extLst>
              <a:ext uri="{FF2B5EF4-FFF2-40B4-BE49-F238E27FC236}">
                <a16:creationId xmlns:a16="http://schemas.microsoft.com/office/drawing/2014/main" id="{E9231FA4-ED98-57B8-293B-F42EE916438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4427" y="2196251"/>
            <a:ext cx="3720152" cy="247559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E097478-2D8B-177F-A007-6F54247E8370}"/>
              </a:ext>
            </a:extLst>
          </p:cNvPr>
          <p:cNvSpPr>
            <a:spLocks noGrp="1"/>
          </p:cNvSpPr>
          <p:nvPr>
            <p:ph idx="1"/>
          </p:nvPr>
        </p:nvSpPr>
        <p:spPr>
          <a:xfrm>
            <a:off x="5867400" y="2194102"/>
            <a:ext cx="5310116" cy="3908585"/>
          </a:xfrm>
        </p:spPr>
        <p:txBody>
          <a:bodyPr>
            <a:normAutofit/>
          </a:bodyPr>
          <a:lstStyle/>
          <a:p>
            <a:r>
              <a:rPr lang="en-US" sz="1700">
                <a:effectLst/>
                <a:latin typeface="Calibri"/>
                <a:ea typeface="Calibri" panose="020F0502020204030204" pitchFamily="34" charset="0"/>
                <a:cs typeface="Calibri"/>
              </a:rPr>
              <a:t>We take your privacy very seriously.</a:t>
            </a:r>
            <a:r>
              <a:rPr lang="en-US" sz="1700">
                <a:latin typeface="Calibri"/>
                <a:ea typeface="Calibri" panose="020F0502020204030204" pitchFamily="34" charset="0"/>
                <a:cs typeface="Calibri"/>
              </a:rPr>
              <a:t> </a:t>
            </a:r>
            <a:endParaRPr lang="en-US" sz="1700">
              <a:effectLst/>
              <a:latin typeface="Calibri" panose="020F0502020204030204" pitchFamily="34" charset="0"/>
              <a:ea typeface="Calibri" panose="020F0502020204030204" pitchFamily="34" charset="0"/>
              <a:cs typeface="Calibri" panose="020F0502020204030204" pitchFamily="34" charset="0"/>
            </a:endParaRPr>
          </a:p>
          <a:p>
            <a:r>
              <a:rPr lang="en-US" sz="1700">
                <a:effectLst/>
                <a:latin typeface="Calibri"/>
                <a:ea typeface="Calibri" panose="020F0502020204030204" pitchFamily="34" charset="0"/>
                <a:cs typeface="Calibri"/>
              </a:rPr>
              <a:t>Your drug/alcohol test results are only known by Health and Wellness staff.</a:t>
            </a:r>
          </a:p>
          <a:p>
            <a:r>
              <a:rPr lang="en-US" sz="1700">
                <a:latin typeface="Calibri"/>
                <a:ea typeface="Calibri" panose="020F0502020204030204" pitchFamily="34" charset="0"/>
                <a:cs typeface="Calibri"/>
              </a:rPr>
              <a:t>It may be shared </a:t>
            </a:r>
            <a:r>
              <a:rPr lang="en-US" sz="1700">
                <a:effectLst/>
                <a:latin typeface="Calibri"/>
                <a:ea typeface="Calibri" panose="020F0502020204030204" pitchFamily="34" charset="0"/>
                <a:cs typeface="Calibri"/>
              </a:rPr>
              <a:t>with other appropriate staff members who have a specific reason to need this information (This is called a “need to know” and protected by federal statutes (</a:t>
            </a:r>
            <a:r>
              <a:rPr lang="en-US" sz="1700">
                <a:effectLst/>
                <a:latin typeface="Calibri"/>
                <a:ea typeface="Times New Roman" panose="02020603050405020304" pitchFamily="18" charset="0"/>
                <a:cs typeface="Calibri"/>
              </a:rPr>
              <a:t>42 CFR Part 2 and HIPAA)).</a:t>
            </a:r>
            <a:endParaRPr lang="en-US" sz="1700">
              <a:effectLst/>
              <a:latin typeface="Calibri"/>
              <a:ea typeface="Calibri" panose="020F0502020204030204" pitchFamily="34" charset="0"/>
              <a:cs typeface="Calibri"/>
            </a:endParaRPr>
          </a:p>
          <a:p>
            <a:r>
              <a:rPr lang="en-US" sz="1700">
                <a:effectLst/>
                <a:latin typeface="Calibri"/>
                <a:ea typeface="Times New Roman" panose="02020603050405020304" pitchFamily="18" charset="0"/>
                <a:cs typeface="Calibri"/>
              </a:rPr>
              <a:t>What you tell me is </a:t>
            </a:r>
            <a:r>
              <a:rPr lang="en-US" sz="1700">
                <a:latin typeface="Calibri"/>
                <a:ea typeface="Times New Roman" panose="02020603050405020304" pitchFamily="18" charset="0"/>
                <a:cs typeface="Calibri"/>
              </a:rPr>
              <a:t>kept </a:t>
            </a:r>
            <a:r>
              <a:rPr lang="en-US" sz="1700">
                <a:effectLst/>
                <a:latin typeface="Calibri"/>
                <a:ea typeface="Times New Roman" panose="02020603050405020304" pitchFamily="18" charset="0"/>
                <a:cs typeface="Calibri"/>
              </a:rPr>
              <a:t>confidential (except for exceptions, such as self-harm)</a:t>
            </a:r>
          </a:p>
          <a:p>
            <a:r>
              <a:rPr lang="en-US" sz="1700">
                <a:effectLst/>
                <a:latin typeface="Calibri"/>
                <a:ea typeface="Times New Roman" panose="02020603050405020304" pitchFamily="18" charset="0"/>
                <a:cs typeface="Calibri"/>
              </a:rPr>
              <a:t>You signed Form 6-02 during the admission process which outlined how</a:t>
            </a:r>
            <a:r>
              <a:rPr lang="en-US" sz="1700">
                <a:latin typeface="Calibri"/>
                <a:ea typeface="Times New Roman" panose="02020603050405020304" pitchFamily="18" charset="0"/>
                <a:cs typeface="Calibri"/>
              </a:rPr>
              <a:t> </a:t>
            </a:r>
            <a:r>
              <a:rPr lang="en-US" sz="1700">
                <a:effectLst/>
                <a:latin typeface="Calibri"/>
                <a:ea typeface="Times New Roman" panose="02020603050405020304" pitchFamily="18" charset="0"/>
                <a:cs typeface="Calibri"/>
              </a:rPr>
              <a:t> TEAP information is shared with other center staff (</a:t>
            </a:r>
            <a:r>
              <a:rPr lang="en-US" sz="1700" u="sng">
                <a:effectLst/>
                <a:latin typeface="Calibri"/>
                <a:ea typeface="Times New Roman" panose="02020603050405020304" pitchFamily="18" charset="0"/>
                <a:cs typeface="Calibri"/>
                <a:hlinkClick r:id="rId4">
                  <a:extLst>
                    <a:ext uri="{A12FA001-AC4F-418D-AE19-62706E023703}">
                      <ahyp:hlinkClr xmlns:ahyp="http://schemas.microsoft.com/office/drawing/2018/hyperlinkcolor" val="tx"/>
                    </a:ext>
                  </a:extLst>
                </a:hlinkClick>
              </a:rPr>
              <a:t>Form 6-02: Authorization for Use and Disclosure of Your Health Information</a:t>
            </a:r>
            <a:r>
              <a:rPr lang="en-US" sz="1700">
                <a:effectLst/>
                <a:latin typeface="Calibri"/>
                <a:cs typeface="Calibri"/>
              </a:rPr>
              <a:t>).</a:t>
            </a:r>
            <a:endParaRPr lang="en-US" sz="1700">
              <a:effectLst/>
              <a:latin typeface="Calibri"/>
              <a:ea typeface="Calibri" panose="020F0502020204030204" pitchFamily="34" charset="0"/>
              <a:cs typeface="Calibri"/>
            </a:endParaRPr>
          </a:p>
          <a:p>
            <a:endParaRPr lang="en-US" sz="1700"/>
          </a:p>
        </p:txBody>
      </p:sp>
    </p:spTree>
    <p:extLst>
      <p:ext uri="{BB962C8B-B14F-4D97-AF65-F5344CB8AC3E}">
        <p14:creationId xmlns:p14="http://schemas.microsoft.com/office/powerpoint/2010/main" val="234754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CB166-98B7-7453-FDDE-3EA03215BFB8}"/>
              </a:ext>
            </a:extLst>
          </p:cNvPr>
          <p:cNvSpPr>
            <a:spLocks noGrp="1"/>
          </p:cNvSpPr>
          <p:nvPr>
            <p:ph type="title"/>
          </p:nvPr>
        </p:nvSpPr>
        <p:spPr>
          <a:xfrm>
            <a:off x="4772025" y="489509"/>
            <a:ext cx="7100888" cy="939241"/>
          </a:xfrm>
        </p:spPr>
        <p:txBody>
          <a:bodyPr anchor="b">
            <a:normAutofit/>
          </a:bodyPr>
          <a:lstStyle/>
          <a:p>
            <a:r>
              <a:rPr lang="en-US" sz="4000" dirty="0"/>
              <a:t>Job Corps is a Drug-Free Program </a:t>
            </a:r>
          </a:p>
        </p:txBody>
      </p:sp>
      <p:pic>
        <p:nvPicPr>
          <p:cNvPr id="10242" name="Picture 2" descr="This Is A Drug-Free Workplace OSHA Notice Safety Sign MADM892">
            <a:extLst>
              <a:ext uri="{FF2B5EF4-FFF2-40B4-BE49-F238E27FC236}">
                <a16:creationId xmlns:a16="http://schemas.microsoft.com/office/drawing/2014/main" id="{320C013C-6A69-1737-EC4C-E4E595F69D2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9612" y="882843"/>
            <a:ext cx="3876165" cy="277913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F3AB9D-F50C-4A50-1E8E-858F6B7387E7}"/>
              </a:ext>
            </a:extLst>
          </p:cNvPr>
          <p:cNvSpPr>
            <a:spLocks noGrp="1"/>
          </p:cNvSpPr>
          <p:nvPr>
            <p:ph idx="1"/>
          </p:nvPr>
        </p:nvSpPr>
        <p:spPr>
          <a:xfrm>
            <a:off x="4547365" y="1748926"/>
            <a:ext cx="6660335" cy="3939616"/>
          </a:xfrm>
        </p:spPr>
        <p:txBody>
          <a:bodyPr anchor="t">
            <a:noAutofit/>
          </a:bodyPr>
          <a:lstStyle/>
          <a:p>
            <a:r>
              <a:rPr lang="en-US" sz="1600" dirty="0">
                <a:effectLst/>
                <a:latin typeface="Calibri" panose="020F0502020204030204" pitchFamily="34" charset="0"/>
                <a:ea typeface="Calibri" panose="020F0502020204030204" pitchFamily="34" charset="0"/>
                <a:cs typeface="Calibri" panose="020F0502020204030204" pitchFamily="34" charset="0"/>
              </a:rPr>
              <a:t>We know from experience that the use of drugs and/or alcohol makes a huge impact on a student’s ability to complete this program and to meet academic and/or career goals. </a:t>
            </a:r>
          </a:p>
          <a:p>
            <a:r>
              <a:rPr lang="en-US" sz="1600" dirty="0">
                <a:effectLst/>
                <a:latin typeface="Calibri"/>
                <a:ea typeface="Calibri"/>
                <a:cs typeface="Calibri"/>
              </a:rPr>
              <a:t>Drugs and alcohol are some of the biggest stumbling blocks for students in Job Corps</a:t>
            </a:r>
            <a:r>
              <a:rPr lang="en-US" sz="1600" dirty="0">
                <a:latin typeface="Calibri"/>
                <a:ea typeface="Calibri"/>
                <a:cs typeface="Calibri"/>
              </a:rPr>
              <a:t>.</a:t>
            </a:r>
            <a:r>
              <a:rPr lang="en-US" sz="1600" dirty="0">
                <a:effectLst/>
                <a:latin typeface="Calibri"/>
                <a:ea typeface="Calibri"/>
                <a:cs typeface="Calibri"/>
              </a:rPr>
              <a:t> </a:t>
            </a:r>
            <a:r>
              <a:rPr lang="en-US" sz="1600" dirty="0">
                <a:latin typeface="Calibri"/>
                <a:ea typeface="Calibri"/>
                <a:cs typeface="Calibri"/>
              </a:rPr>
              <a:t>We</a:t>
            </a:r>
            <a:r>
              <a:rPr lang="en-US" sz="1600" dirty="0">
                <a:effectLst/>
                <a:latin typeface="Calibri"/>
                <a:ea typeface="Calibri"/>
                <a:cs typeface="Calibri"/>
              </a:rPr>
              <a:t> can help you</a:t>
            </a:r>
            <a:r>
              <a:rPr lang="en-US" sz="1600" dirty="0">
                <a:latin typeface="Calibri"/>
                <a:ea typeface="Calibri"/>
                <a:cs typeface="Calibri"/>
              </a:rPr>
              <a:t>!</a:t>
            </a:r>
            <a:endParaRPr lang="en-US" sz="1600" dirty="0">
              <a:effectLst/>
              <a:latin typeface="Calibri"/>
              <a:ea typeface="Calibri"/>
              <a:cs typeface="Calibri"/>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When you signed up, you signed a form and agreed to remain drug and alcohol free while at Job Corps.</a:t>
            </a:r>
          </a:p>
          <a:p>
            <a:r>
              <a:rPr lang="en-US" sz="1600" dirty="0">
                <a:effectLst/>
                <a:latin typeface="Calibri"/>
                <a:ea typeface="Calibri"/>
                <a:cs typeface="Calibri"/>
              </a:rPr>
              <a:t>Job Corps is </a:t>
            </a:r>
            <a:r>
              <a:rPr lang="en-US" sz="1600" dirty="0">
                <a:latin typeface="Calibri"/>
                <a:ea typeface="Calibri"/>
                <a:cs typeface="Calibri"/>
              </a:rPr>
              <a:t>an</a:t>
            </a:r>
            <a:r>
              <a:rPr lang="en-US" sz="1600" dirty="0">
                <a:effectLst/>
                <a:latin typeface="Calibri"/>
                <a:ea typeface="Calibri"/>
                <a:cs typeface="Calibri"/>
              </a:rPr>
              <a:t> </a:t>
            </a:r>
            <a:r>
              <a:rPr lang="en-US" sz="1600" dirty="0">
                <a:latin typeface="Calibri"/>
                <a:ea typeface="Calibri"/>
                <a:cs typeface="Calibri"/>
              </a:rPr>
              <a:t>alcohol- and drug-free</a:t>
            </a:r>
            <a:r>
              <a:rPr lang="en-US" sz="1600" dirty="0">
                <a:effectLst/>
                <a:latin typeface="Calibri"/>
                <a:ea typeface="Calibri"/>
                <a:cs typeface="Calibri"/>
              </a:rPr>
              <a:t> living and working environment.</a:t>
            </a:r>
            <a:r>
              <a:rPr lang="en-US" sz="1600" dirty="0">
                <a:latin typeface="Calibri"/>
                <a:ea typeface="Calibri"/>
                <a:cs typeface="Calibri"/>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r>
              <a:rPr lang="en-US" sz="1600" dirty="0">
                <a:latin typeface="Calibri" panose="020F0502020204030204" pitchFamily="34" charset="0"/>
                <a:ea typeface="Calibri" panose="020F0502020204030204" pitchFamily="34" charset="0"/>
                <a:cs typeface="Calibri" panose="020F0502020204030204" pitchFamily="34" charset="0"/>
              </a:rPr>
              <a:t>You must abstain from all drug use (meaning federally illegal substances or mood-altering substances you do not have a legitimate prescription for) after arrival at Job Corps. </a:t>
            </a:r>
          </a:p>
          <a:p>
            <a:r>
              <a:rPr lang="en-US" sz="1600" b="0" i="0" dirty="0">
                <a:effectLst/>
                <a:latin typeface="Calibri" panose="020F0502020204030204" pitchFamily="34" charset="0"/>
                <a:cs typeface="Calibri" panose="020F0502020204030204" pitchFamily="34" charset="0"/>
              </a:rPr>
              <a:t>Drug testing is about workplace safety and worker health so, </a:t>
            </a:r>
            <a:r>
              <a:rPr lang="en-US" sz="1600" dirty="0">
                <a:effectLst/>
                <a:latin typeface="Calibri" panose="020F0502020204030204" pitchFamily="34" charset="0"/>
                <a:ea typeface="Calibri" panose="020F0502020204030204" pitchFamily="34" charset="0"/>
                <a:cs typeface="Calibri" panose="020F0502020204030204" pitchFamily="34" charset="0"/>
              </a:rPr>
              <a:t>like other workplaces, Job Corps conducts drug testing.</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10249" name="Rectangle 1024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30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CD5FA-495B-5AB1-FE00-89DB5A8A73C5}"/>
              </a:ext>
            </a:extLst>
          </p:cNvPr>
          <p:cNvSpPr>
            <a:spLocks noGrp="1"/>
          </p:cNvSpPr>
          <p:nvPr>
            <p:ph type="title"/>
          </p:nvPr>
        </p:nvSpPr>
        <p:spPr>
          <a:xfrm>
            <a:off x="761803" y="350196"/>
            <a:ext cx="4929126" cy="1624520"/>
          </a:xfrm>
        </p:spPr>
        <p:txBody>
          <a:bodyPr anchor="ctr">
            <a:normAutofit/>
          </a:bodyPr>
          <a:lstStyle/>
          <a:p>
            <a:r>
              <a:rPr lang="en-US" sz="4000" dirty="0">
                <a:ea typeface="Calibri Light"/>
                <a:cs typeface="Calibri Light"/>
              </a:rPr>
              <a:t>10 Drugs on Job Corps Drug Test</a:t>
            </a:r>
            <a:endParaRPr lang="en-US" sz="4000" dirty="0"/>
          </a:p>
        </p:txBody>
      </p:sp>
      <p:sp>
        <p:nvSpPr>
          <p:cNvPr id="3" name="Content Placeholder 2">
            <a:extLst>
              <a:ext uri="{FF2B5EF4-FFF2-40B4-BE49-F238E27FC236}">
                <a16:creationId xmlns:a16="http://schemas.microsoft.com/office/drawing/2014/main" id="{1FDE5F9B-919D-15D5-8955-9185547FD49C}"/>
              </a:ext>
            </a:extLst>
          </p:cNvPr>
          <p:cNvSpPr>
            <a:spLocks noGrp="1"/>
          </p:cNvSpPr>
          <p:nvPr>
            <p:ph idx="1"/>
          </p:nvPr>
        </p:nvSpPr>
        <p:spPr>
          <a:xfrm>
            <a:off x="761802" y="2536237"/>
            <a:ext cx="4646905" cy="3613149"/>
          </a:xfrm>
        </p:spPr>
        <p:txBody>
          <a:bodyPr vert="horz" lIns="91440" tIns="45720" rIns="91440" bIns="45720" rtlCol="0" anchor="ctr">
            <a:normAutofit/>
          </a:bodyPr>
          <a:lstStyle/>
          <a:p>
            <a:r>
              <a:rPr lang="en-US" sz="1700" dirty="0">
                <a:ea typeface="Calibri"/>
                <a:cs typeface="Calibri"/>
              </a:rPr>
              <a:t>Marijuana/Cannabinoids/THC</a:t>
            </a:r>
          </a:p>
          <a:p>
            <a:r>
              <a:rPr lang="en-US" sz="1700" dirty="0">
                <a:ea typeface="Calibri"/>
                <a:cs typeface="Calibri"/>
              </a:rPr>
              <a:t>Cocaine</a:t>
            </a:r>
          </a:p>
          <a:p>
            <a:r>
              <a:rPr lang="en-US" sz="1700" dirty="0">
                <a:ea typeface="Calibri"/>
                <a:cs typeface="Calibri"/>
              </a:rPr>
              <a:t>Opiates (codeine, morphine, heroin)</a:t>
            </a:r>
          </a:p>
          <a:p>
            <a:r>
              <a:rPr lang="en-US" sz="1700" dirty="0">
                <a:ea typeface="Calibri"/>
                <a:cs typeface="Calibri"/>
              </a:rPr>
              <a:t>Fentanyl</a:t>
            </a:r>
          </a:p>
          <a:p>
            <a:r>
              <a:rPr lang="en-US" sz="1700" dirty="0">
                <a:ea typeface="Calibri"/>
                <a:cs typeface="Calibri"/>
              </a:rPr>
              <a:t>Amphetamines/methamphetamines</a:t>
            </a:r>
          </a:p>
          <a:p>
            <a:r>
              <a:rPr lang="en-US" sz="1700" dirty="0">
                <a:ea typeface="Calibri"/>
                <a:cs typeface="Calibri"/>
              </a:rPr>
              <a:t>Phencyclidine (PCP)</a:t>
            </a:r>
          </a:p>
          <a:p>
            <a:r>
              <a:rPr lang="en-US" sz="1700" dirty="0">
                <a:ea typeface="Calibri"/>
                <a:cs typeface="Calibri"/>
              </a:rPr>
              <a:t>Barbiturates</a:t>
            </a:r>
          </a:p>
          <a:p>
            <a:r>
              <a:rPr lang="en-US" sz="1700" dirty="0">
                <a:ea typeface="Calibri"/>
                <a:cs typeface="Calibri"/>
              </a:rPr>
              <a:t>Benzodiazepines</a:t>
            </a:r>
          </a:p>
          <a:p>
            <a:r>
              <a:rPr lang="en-US" sz="1700" dirty="0">
                <a:ea typeface="Calibri"/>
                <a:cs typeface="Calibri"/>
              </a:rPr>
              <a:t>Hydrocodone/hydromorphone (Vicodin)</a:t>
            </a:r>
          </a:p>
          <a:p>
            <a:r>
              <a:rPr lang="en-US" sz="1700" dirty="0">
                <a:ea typeface="Calibri"/>
                <a:cs typeface="Calibri"/>
              </a:rPr>
              <a:t>Oxycodone/oxymorphone (</a:t>
            </a:r>
            <a:r>
              <a:rPr lang="en-US" sz="1700">
                <a:ea typeface="Calibri"/>
                <a:cs typeface="Calibri"/>
              </a:rPr>
              <a:t>percocet</a:t>
            </a:r>
            <a:r>
              <a:rPr lang="en-US" sz="1700" dirty="0">
                <a:ea typeface="Calibri"/>
                <a:cs typeface="Calibri"/>
              </a:rPr>
              <a:t>, </a:t>
            </a:r>
            <a:r>
              <a:rPr lang="en-US" sz="1700">
                <a:ea typeface="Calibri"/>
                <a:cs typeface="Calibri"/>
              </a:rPr>
              <a:t>oxyContin</a:t>
            </a:r>
            <a:r>
              <a:rPr lang="en-US" sz="1700" dirty="0">
                <a:ea typeface="Calibri"/>
                <a:cs typeface="Calibri"/>
              </a:rPr>
              <a:t>)</a:t>
            </a:r>
            <a:endParaRPr lang="en-US" sz="1700"/>
          </a:p>
        </p:txBody>
      </p:sp>
      <p:pic>
        <p:nvPicPr>
          <p:cNvPr id="5" name="Picture 4" descr="Yellow dots on blue">
            <a:extLst>
              <a:ext uri="{FF2B5EF4-FFF2-40B4-BE49-F238E27FC236}">
                <a16:creationId xmlns:a16="http://schemas.microsoft.com/office/drawing/2014/main" id="{3672848E-6C4E-A9DB-7723-0942F8AC1398}"/>
              </a:ext>
            </a:extLst>
          </p:cNvPr>
          <p:cNvPicPr>
            <a:picLocks noChangeAspect="1"/>
          </p:cNvPicPr>
          <p:nvPr/>
        </p:nvPicPr>
        <p:blipFill rotWithShape="1">
          <a:blip r:embed="rId3"/>
          <a:srcRect l="20686" r="20359" b="-1"/>
          <a:stretch/>
        </p:blipFill>
        <p:spPr>
          <a:xfrm>
            <a:off x="6096000" y="1"/>
            <a:ext cx="6102825" cy="6858000"/>
          </a:xfrm>
          <a:prstGeom prst="rect">
            <a:avLst/>
          </a:prstGeom>
        </p:spPr>
      </p:pic>
    </p:spTree>
    <p:extLst>
      <p:ext uri="{BB962C8B-B14F-4D97-AF65-F5344CB8AC3E}">
        <p14:creationId xmlns:p14="http://schemas.microsoft.com/office/powerpoint/2010/main" val="236820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57720-D190-DCE8-37EC-686C0A7AAE62}"/>
              </a:ext>
            </a:extLst>
          </p:cNvPr>
          <p:cNvSpPr>
            <a:spLocks noGrp="1"/>
          </p:cNvSpPr>
          <p:nvPr>
            <p:ph type="title"/>
          </p:nvPr>
        </p:nvSpPr>
        <p:spPr>
          <a:xfrm>
            <a:off x="572493" y="238539"/>
            <a:ext cx="11018520" cy="1434415"/>
          </a:xfrm>
        </p:spPr>
        <p:txBody>
          <a:bodyPr anchor="b">
            <a:normAutofit/>
          </a:bodyPr>
          <a:lstStyle/>
          <a:p>
            <a:r>
              <a:rPr lang="en-US" sz="5400" dirty="0"/>
              <a:t>Drug Testing Information</a:t>
            </a:r>
          </a:p>
        </p:txBody>
      </p:sp>
      <p:sp>
        <p:nvSpPr>
          <p:cNvPr id="103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690AFE-DB3A-E3A8-01F9-F982AF1D4948}"/>
              </a:ext>
            </a:extLst>
          </p:cNvPr>
          <p:cNvSpPr>
            <a:spLocks noGrp="1"/>
          </p:cNvSpPr>
          <p:nvPr>
            <p:ph idx="1"/>
          </p:nvPr>
        </p:nvSpPr>
        <p:spPr>
          <a:xfrm>
            <a:off x="572493" y="2071316"/>
            <a:ext cx="6713552" cy="4119172"/>
          </a:xfrm>
        </p:spPr>
        <p:txBody>
          <a:bodyPr anchor="t">
            <a:normAutofit/>
          </a:bodyPr>
          <a:lstStyle/>
          <a:p>
            <a:r>
              <a:rPr lang="en-US" sz="1800" dirty="0">
                <a:latin typeface="Calibri" panose="020F0502020204030204" pitchFamily="34" charset="0"/>
                <a:ea typeface="Calibri"/>
                <a:cs typeface="Calibri" panose="020F0502020204030204" pitchFamily="34" charset="0"/>
              </a:rPr>
              <a:t>Drug testing occurs for everyone </a:t>
            </a:r>
            <a:r>
              <a:rPr lang="en-US" sz="1800" u="sng" dirty="0">
                <a:latin typeface="Calibri" panose="020F0502020204030204" pitchFamily="34" charset="0"/>
                <a:ea typeface="Calibri"/>
                <a:cs typeface="Calibri" panose="020F0502020204030204" pitchFamily="34" charset="0"/>
              </a:rPr>
              <a:t>on entry</a:t>
            </a:r>
            <a:r>
              <a:rPr lang="en-US" sz="1800" dirty="0">
                <a:latin typeface="Calibri" panose="020F0502020204030204" pitchFamily="34" charset="0"/>
                <a:ea typeface="Calibri"/>
                <a:cs typeface="Calibri" panose="020F0502020204030204" pitchFamily="34" charset="0"/>
              </a:rPr>
              <a:t> within 2 days of arrival.</a:t>
            </a:r>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a:cs typeface="Calibri" panose="020F0502020204030204" pitchFamily="34" charset="0"/>
              </a:rPr>
              <a:t>If your drug test is positive on entry, then you will be retested on a </a:t>
            </a:r>
            <a:r>
              <a:rPr lang="en-US" sz="1800" u="sng" dirty="0">
                <a:latin typeface="Calibri" panose="020F0502020204030204" pitchFamily="34" charset="0"/>
                <a:ea typeface="Calibri"/>
                <a:cs typeface="Calibri" panose="020F0502020204030204" pitchFamily="34" charset="0"/>
              </a:rPr>
              <a:t>follow-up test</a:t>
            </a:r>
            <a:r>
              <a:rPr lang="en-US" sz="1800" dirty="0">
                <a:latin typeface="Calibri" panose="020F0502020204030204" pitchFamily="34" charset="0"/>
                <a:ea typeface="Calibri"/>
                <a:cs typeface="Calibri" panose="020F0502020204030204" pitchFamily="34" charset="0"/>
              </a:rPr>
              <a:t> and we will talk about more on the next slide.</a:t>
            </a:r>
          </a:p>
          <a:p>
            <a:r>
              <a:rPr lang="en-US" sz="1800" dirty="0">
                <a:latin typeface="Calibri" panose="020F0502020204030204" pitchFamily="34" charset="0"/>
                <a:ea typeface="Calibri"/>
                <a:cs typeface="Calibri" panose="020F0502020204030204" pitchFamily="34" charset="0"/>
              </a:rPr>
              <a:t>If you are </a:t>
            </a:r>
            <a:r>
              <a:rPr lang="en-US" sz="1800" u="sng" dirty="0">
                <a:latin typeface="Calibri" panose="020F0502020204030204" pitchFamily="34" charset="0"/>
                <a:ea typeface="Calibri"/>
                <a:cs typeface="Calibri" panose="020F0502020204030204" pitchFamily="34" charset="0"/>
              </a:rPr>
              <a:t>reasonably suspected </a:t>
            </a:r>
            <a:r>
              <a:rPr lang="en-US" sz="1800" dirty="0">
                <a:latin typeface="Calibri" panose="020F0502020204030204" pitchFamily="34" charset="0"/>
                <a:ea typeface="Calibri"/>
                <a:cs typeface="Calibri" panose="020F0502020204030204" pitchFamily="34" charset="0"/>
              </a:rPr>
              <a:t>of using drugs </a:t>
            </a:r>
            <a:r>
              <a:rPr lang="en-US" sz="1800" i="1" dirty="0">
                <a:latin typeface="Calibri" panose="020F0502020204030204" pitchFamily="34" charset="0"/>
                <a:ea typeface="Calibri"/>
                <a:cs typeface="Calibri" panose="020F0502020204030204" pitchFamily="34" charset="0"/>
              </a:rPr>
              <a:t>at any time</a:t>
            </a:r>
            <a:r>
              <a:rPr lang="en-US" sz="1800" dirty="0">
                <a:latin typeface="Calibri" panose="020F0502020204030204" pitchFamily="34" charset="0"/>
                <a:ea typeface="Calibri"/>
                <a:cs typeface="Calibri" panose="020F0502020204030204" pitchFamily="34" charset="0"/>
              </a:rPr>
              <a:t>, then you will be tested on suspicion. If you test positive, </a:t>
            </a:r>
            <a:r>
              <a:rPr lang="en-US" sz="1800" u="sng" dirty="0">
                <a:effectLst/>
                <a:latin typeface="Calibri" panose="020F0502020204030204" pitchFamily="34" charset="0"/>
                <a:ea typeface="Calibri"/>
                <a:cs typeface="Calibri" panose="020F0502020204030204" pitchFamily="34" charset="0"/>
              </a:rPr>
              <a:t>you will be separated </a:t>
            </a:r>
            <a:r>
              <a:rPr lang="en-US" sz="1800" dirty="0">
                <a:effectLst/>
                <a:latin typeface="Calibri" panose="020F0502020204030204" pitchFamily="34" charset="0"/>
                <a:ea typeface="Calibri"/>
                <a:cs typeface="Calibri" panose="020F0502020204030204" pitchFamily="34" charset="0"/>
              </a:rPr>
              <a:t>from Job Corps and removed from the campus immediately due to the</a:t>
            </a:r>
            <a:r>
              <a:rPr lang="en-US" sz="1800" dirty="0">
                <a:latin typeface="Calibri" panose="020F0502020204030204" pitchFamily="34" charset="0"/>
                <a:ea typeface="Calibri"/>
                <a:cs typeface="Calibri" panose="020F0502020204030204" pitchFamily="34" charset="0"/>
              </a:rPr>
              <a:t> program's zero-tolerance</a:t>
            </a:r>
            <a:r>
              <a:rPr lang="en-US" sz="1800" dirty="0">
                <a:effectLst/>
                <a:latin typeface="Calibri" panose="020F0502020204030204" pitchFamily="34" charset="0"/>
                <a:ea typeface="Calibri"/>
                <a:cs typeface="Calibri" panose="020F0502020204030204" pitchFamily="34" charset="0"/>
              </a:rPr>
              <a:t> policy</a:t>
            </a:r>
            <a:r>
              <a:rPr lang="en-US" sz="1800" dirty="0">
                <a:latin typeface="Calibri" panose="020F0502020204030204" pitchFamily="34" charset="0"/>
                <a:ea typeface="Calibri"/>
                <a:cs typeface="Calibri" panose="020F0502020204030204" pitchFamily="34" charset="0"/>
              </a:rPr>
              <a:t> for drug and alcohol abuse</a:t>
            </a:r>
            <a:r>
              <a:rPr lang="en-US" sz="1800" dirty="0">
                <a:effectLst/>
                <a:latin typeface="Calibri" panose="020F0502020204030204" pitchFamily="34" charset="0"/>
                <a:ea typeface="Calibri"/>
                <a:cs typeface="Calibri" panose="020F0502020204030204" pitchFamily="34" charset="0"/>
              </a:rPr>
              <a:t>.</a:t>
            </a:r>
            <a:endParaRPr lang="en-US" sz="1800" dirty="0">
              <a:latin typeface="Calibri" panose="020F0502020204030204" pitchFamily="34" charset="0"/>
              <a:ea typeface="Calibri"/>
              <a:cs typeface="Calibri" panose="020F0502020204030204" pitchFamily="34" charset="0"/>
            </a:endParaRPr>
          </a:p>
          <a:p>
            <a:r>
              <a:rPr lang="en-US" sz="1800" dirty="0">
                <a:latin typeface="Calibri" panose="020F0502020204030204" pitchFamily="34" charset="0"/>
                <a:ea typeface="Calibri"/>
                <a:cs typeface="Calibri" panose="020F0502020204030204" pitchFamily="34" charset="0"/>
              </a:rPr>
              <a:t>Some trades at Job Corps, heavy machinery operator and CDL operator for example, participate in the Department of Transportation (DOT) random drug testing pool. If you are a trade like this, you may have random drug tests.</a:t>
            </a:r>
          </a:p>
          <a:p>
            <a:r>
              <a:rPr lang="en-US" sz="1800" dirty="0">
                <a:latin typeface="Calibri" panose="020F0502020204030204" pitchFamily="34" charset="0"/>
                <a:ea typeface="Times New Roman" panose="02020603050405020304" pitchFamily="18" charset="0"/>
                <a:cs typeface="Calibri" panose="020F0502020204030204" pitchFamily="34" charset="0"/>
              </a:rPr>
              <a:t>We have chain of custody procedures in place just like any other workplace.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028" name="Picture 4" descr="When Do Companies Drug Test Applicants and Employees?">
            <a:extLst>
              <a:ext uri="{FF2B5EF4-FFF2-40B4-BE49-F238E27FC236}">
                <a16:creationId xmlns:a16="http://schemas.microsoft.com/office/drawing/2014/main" id="{5FC0E977-BEE6-EC86-0102-2F3EBF3D98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02" r="10952"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49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8B579-FF4A-87C1-C94F-145D15350CFC}"/>
              </a:ext>
            </a:extLst>
          </p:cNvPr>
          <p:cNvSpPr>
            <a:spLocks noGrp="1"/>
          </p:cNvSpPr>
          <p:nvPr>
            <p:ph type="title"/>
          </p:nvPr>
        </p:nvSpPr>
        <p:spPr>
          <a:xfrm>
            <a:off x="838200" y="365125"/>
            <a:ext cx="10515600" cy="1325563"/>
          </a:xfrm>
        </p:spPr>
        <p:txBody>
          <a:bodyPr>
            <a:normAutofit/>
          </a:bodyPr>
          <a:lstStyle/>
          <a:p>
            <a:r>
              <a:rPr lang="en-US" sz="4200"/>
              <a:t>What Happens if My Entry Drug Test is Positive? </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A103A6-6AEE-0324-4234-FE8920A94566}"/>
              </a:ext>
            </a:extLst>
          </p:cNvPr>
          <p:cNvSpPr>
            <a:spLocks noGrp="1"/>
          </p:cNvSpPr>
          <p:nvPr>
            <p:ph idx="1"/>
          </p:nvPr>
        </p:nvSpPr>
        <p:spPr>
          <a:xfrm>
            <a:off x="838200" y="1929384"/>
            <a:ext cx="10515600" cy="4251960"/>
          </a:xfrm>
        </p:spPr>
        <p:txBody>
          <a:bodyPr>
            <a:normAutofit/>
          </a:bodyPr>
          <a:lstStyle/>
          <a:p>
            <a:r>
              <a:rPr lang="en-US" sz="1900">
                <a:latin typeface="Calibri"/>
                <a:ea typeface="Calibri"/>
                <a:cs typeface="Calibri"/>
              </a:rPr>
              <a:t>I will provide you with the results of the test as soon as I get them. </a:t>
            </a:r>
            <a:endParaRPr lang="en-US" sz="1900">
              <a:cs typeface="Calibri"/>
            </a:endParaRPr>
          </a:p>
          <a:p>
            <a:r>
              <a:rPr lang="en-US" sz="1900">
                <a:effectLst/>
                <a:latin typeface="Calibri"/>
                <a:ea typeface="Calibri"/>
                <a:cs typeface="Calibri"/>
              </a:rPr>
              <a:t>If you test </a:t>
            </a:r>
            <a:r>
              <a:rPr lang="en-US" sz="1900" u="sng">
                <a:latin typeface="Calibri"/>
                <a:ea typeface="Calibri"/>
                <a:cs typeface="Calibri"/>
              </a:rPr>
              <a:t>negative for drugs upon entry,</a:t>
            </a:r>
            <a:r>
              <a:rPr lang="en-US" sz="1900">
                <a:latin typeface="Calibri"/>
                <a:ea typeface="Calibri"/>
                <a:cs typeface="Calibri"/>
              </a:rPr>
              <a:t> then </a:t>
            </a:r>
            <a:r>
              <a:rPr lang="en-US" sz="1900" b="1">
                <a:latin typeface="Calibri"/>
                <a:ea typeface="Calibri"/>
                <a:cs typeface="Calibri"/>
              </a:rPr>
              <a:t>congratulations </a:t>
            </a:r>
            <a:r>
              <a:rPr lang="en-US" sz="1900">
                <a:latin typeface="Calibri"/>
                <a:ea typeface="Calibri"/>
                <a:cs typeface="Calibri"/>
              </a:rPr>
              <a:t>and we are available if you have other questions or want to participate in voluntary services. </a:t>
            </a:r>
            <a:endParaRPr lang="en-US" sz="1900">
              <a:latin typeface="Calibri"/>
              <a:ea typeface="Calibri"/>
              <a:cs typeface="Calibri" panose="020F0502020204030204" pitchFamily="34" charset="0"/>
            </a:endParaRPr>
          </a:p>
          <a:p>
            <a:r>
              <a:rPr lang="en-US" sz="1900">
                <a:effectLst/>
                <a:latin typeface="Calibri"/>
                <a:ea typeface="Calibri"/>
                <a:cs typeface="Calibri"/>
              </a:rPr>
              <a:t>If you test </a:t>
            </a:r>
            <a:r>
              <a:rPr lang="en-US" sz="1900" u="sng">
                <a:effectLst/>
                <a:latin typeface="Calibri"/>
                <a:ea typeface="Calibri"/>
                <a:cs typeface="Calibri"/>
              </a:rPr>
              <a:t>positive for drugs upon entry</a:t>
            </a:r>
            <a:r>
              <a:rPr lang="en-US" sz="1900">
                <a:effectLst/>
                <a:latin typeface="Calibri"/>
                <a:ea typeface="Calibri"/>
                <a:cs typeface="Calibri"/>
              </a:rPr>
              <a:t>, you will participate in mandatory intervention services that includes individual and group sessions as well as </a:t>
            </a:r>
            <a:r>
              <a:rPr lang="en-US" sz="1900">
                <a:latin typeface="Calibri"/>
                <a:ea typeface="Calibri"/>
                <a:cs typeface="Calibri"/>
              </a:rPr>
              <a:t>required recreational</a:t>
            </a:r>
            <a:r>
              <a:rPr lang="en-US" sz="1900">
                <a:effectLst/>
                <a:latin typeface="Calibri"/>
                <a:ea typeface="Calibri"/>
                <a:cs typeface="Calibri"/>
              </a:rPr>
              <a:t> activities.</a:t>
            </a:r>
          </a:p>
          <a:p>
            <a:r>
              <a:rPr lang="en-US" sz="1900">
                <a:effectLst/>
                <a:latin typeface="Calibri"/>
                <a:ea typeface="Calibri" panose="020F0502020204030204" pitchFamily="34" charset="0"/>
                <a:cs typeface="Calibri"/>
              </a:rPr>
              <a:t>For your safety and the safety of others, you will be restricted from participation in certain privileges, such as driver’s education, center trips or some work-based learning assignments. The restriction may be disclosed to appropriate staff, but not the details of why the restriction is in place.</a:t>
            </a:r>
          </a:p>
          <a:p>
            <a:r>
              <a:rPr lang="en-US" sz="1900">
                <a:effectLst/>
                <a:latin typeface="Calibri"/>
                <a:ea typeface="Calibri" panose="020F0502020204030204" pitchFamily="34" charset="0"/>
                <a:cs typeface="Calibri"/>
              </a:rPr>
              <a:t>You will also be retested for drugs between your 37th and 40th days on center and provided with results by your 45th day.</a:t>
            </a:r>
          </a:p>
          <a:p>
            <a:r>
              <a:rPr lang="en-US" sz="1900">
                <a:latin typeface="Calibri"/>
                <a:ea typeface="Calibri" panose="020F0502020204030204" pitchFamily="34" charset="0"/>
                <a:cs typeface="Calibri"/>
              </a:rPr>
              <a:t>If your second test (called a follow-up test) is </a:t>
            </a:r>
            <a:r>
              <a:rPr lang="en-US" sz="1900" u="sng">
                <a:latin typeface="Calibri"/>
                <a:ea typeface="Calibri" panose="020F0502020204030204" pitchFamily="34" charset="0"/>
                <a:cs typeface="Calibri"/>
              </a:rPr>
              <a:t>negative</a:t>
            </a:r>
            <a:r>
              <a:rPr lang="en-US" sz="1900">
                <a:latin typeface="Calibri"/>
                <a:ea typeface="Calibri" panose="020F0502020204030204" pitchFamily="34" charset="0"/>
                <a:cs typeface="Calibri"/>
              </a:rPr>
              <a:t>, then </a:t>
            </a:r>
            <a:r>
              <a:rPr lang="en-US" sz="1900" b="1">
                <a:latin typeface="Calibri"/>
                <a:ea typeface="Calibri" panose="020F0502020204030204" pitchFamily="34" charset="0"/>
                <a:cs typeface="Calibri"/>
              </a:rPr>
              <a:t>congratulations </a:t>
            </a:r>
            <a:r>
              <a:rPr lang="en-US" sz="1900">
                <a:latin typeface="Calibri"/>
                <a:ea typeface="Calibri" panose="020F0502020204030204" pitchFamily="34" charset="0"/>
                <a:cs typeface="Calibri"/>
              </a:rPr>
              <a:t>and we are available to provide you with support through our Relapse Prevention program.</a:t>
            </a:r>
          </a:p>
        </p:txBody>
      </p:sp>
    </p:spTree>
    <p:extLst>
      <p:ext uri="{BB962C8B-B14F-4D97-AF65-F5344CB8AC3E}">
        <p14:creationId xmlns:p14="http://schemas.microsoft.com/office/powerpoint/2010/main" val="1245495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22f8f74-215c-4154-9939-bd29e4e8980e">XRUYQT3274NZ-681238054-2099</_dlc_DocId>
    <_dlc_DocIdUrl xmlns="b22f8f74-215c-4154-9939-bd29e4e8980e">
      <Url>https://supportservices.jobcorps.gov/health/_layouts/15/DocIdRedir.aspx?ID=XRUYQT3274NZ-681238054-2099</Url>
      <Description>XRUYQT3274NZ-681238054-2099</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68B5E2E-956A-4D67-8C3F-A24548BECD74}"/>
</file>

<file path=customXml/itemProps2.xml><?xml version="1.0" encoding="utf-8"?>
<ds:datastoreItem xmlns:ds="http://schemas.openxmlformats.org/officeDocument/2006/customXml" ds:itemID="{4ABB8748-6E62-4415-A948-E7F1608954F1}"/>
</file>

<file path=customXml/itemProps3.xml><?xml version="1.0" encoding="utf-8"?>
<ds:datastoreItem xmlns:ds="http://schemas.openxmlformats.org/officeDocument/2006/customXml" ds:itemID="{AC14000A-52F0-4C03-A679-9A810B624DE2}"/>
</file>

<file path=customXml/itemProps4.xml><?xml version="1.0" encoding="utf-8"?>
<ds:datastoreItem xmlns:ds="http://schemas.openxmlformats.org/officeDocument/2006/customXml" ds:itemID="{644CC051-09AD-450D-BD33-ED8B9B92419F}"/>
</file>

<file path=docProps/app.xml><?xml version="1.0" encoding="utf-8"?>
<Properties xmlns="http://schemas.openxmlformats.org/officeDocument/2006/extended-properties" xmlns:vt="http://schemas.openxmlformats.org/officeDocument/2006/docPropsVTypes">
  <TotalTime>186</TotalTime>
  <Words>2912</Words>
  <Application>Microsoft Office PowerPoint</Application>
  <PresentationFormat>Widescreen</PresentationFormat>
  <Paragraphs>185</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Symbol</vt:lpstr>
      <vt:lpstr>Times New Roman</vt:lpstr>
      <vt:lpstr>Office Theme</vt:lpstr>
      <vt:lpstr>TEAP CPP Presentation   </vt:lpstr>
      <vt:lpstr>Job Corps’ Mission</vt:lpstr>
      <vt:lpstr>Introductions </vt:lpstr>
      <vt:lpstr>What is the Overall TEAP Goal?</vt:lpstr>
      <vt:lpstr>TEAP and Confidentiality</vt:lpstr>
      <vt:lpstr>Job Corps is a Drug-Free Program </vt:lpstr>
      <vt:lpstr>10 Drugs on Job Corps Drug Test</vt:lpstr>
      <vt:lpstr>Drug Testing Information</vt:lpstr>
      <vt:lpstr>What Happens if My Entry Drug Test is Positive? </vt:lpstr>
      <vt:lpstr>What if My Follow-Up Test is Positive?</vt:lpstr>
      <vt:lpstr>PowerPoint Presentation</vt:lpstr>
      <vt:lpstr>Job Corps Alcohol Use Policies </vt:lpstr>
      <vt:lpstr>General Opioid and Overdose Prevention Education</vt:lpstr>
      <vt:lpstr>Center Specific Narcan Information </vt:lpstr>
      <vt:lpstr>Prevention and Education </vt:lpstr>
      <vt:lpstr>National Data and Emerging Trends </vt:lpstr>
      <vt:lpstr>TEAP is Here to Help You</vt:lpstr>
      <vt:lpstr>Tobacco Use and Prevention Program (TUPP)</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TEAP CPP Presentation</dc:title>
  <dc:creator>Diane Tennies</dc:creator>
  <cp:lastModifiedBy>Carolina Valdenegro</cp:lastModifiedBy>
  <cp:revision>626</cp:revision>
  <dcterms:created xsi:type="dcterms:W3CDTF">2024-01-12T01:43:04Z</dcterms:created>
  <dcterms:modified xsi:type="dcterms:W3CDTF">2024-02-15T23:36:28Z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8f3120ba-672b-4476-bf64-57266cf84678</vt:lpwstr>
  </property>
</Properties>
</file>