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27"/>
  </p:notesMasterIdLst>
  <p:sldIdLst>
    <p:sldId id="276" r:id="rId3"/>
    <p:sldId id="277" r:id="rId4"/>
    <p:sldId id="307" r:id="rId5"/>
    <p:sldId id="306" r:id="rId6"/>
    <p:sldId id="304" r:id="rId7"/>
    <p:sldId id="278" r:id="rId8"/>
    <p:sldId id="308" r:id="rId9"/>
    <p:sldId id="316" r:id="rId10"/>
    <p:sldId id="279" r:id="rId11"/>
    <p:sldId id="315" r:id="rId12"/>
    <p:sldId id="280" r:id="rId13"/>
    <p:sldId id="309" r:id="rId14"/>
    <p:sldId id="310" r:id="rId15"/>
    <p:sldId id="311" r:id="rId16"/>
    <p:sldId id="312" r:id="rId17"/>
    <p:sldId id="313" r:id="rId18"/>
    <p:sldId id="314" r:id="rId19"/>
    <p:sldId id="281" r:id="rId20"/>
    <p:sldId id="305" r:id="rId21"/>
    <p:sldId id="282" r:id="rId22"/>
    <p:sldId id="283" r:id="rId23"/>
    <p:sldId id="284" r:id="rId24"/>
    <p:sldId id="285" r:id="rId25"/>
    <p:sldId id="31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erie Cherry, PhD" initials="VC" lastIdx="3" clrIdx="0"/>
  <p:cmAuthor id="1" name="mlorenzo" initials="m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36" Type="http://schemas.openxmlformats.org/officeDocument/2006/relationships/customXml" Target="../customXml/item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3B229-377B-418C-8BA9-C9DC2DC635EB}" type="datetimeFigureOut">
              <a:rPr lang="en-US" smtClean="0"/>
              <a:pPr/>
              <a:t>8/5/2013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88379-7057-49E3-AC6A-D13F73CE95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778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88379-7057-49E3-AC6A-D13F73CE956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Forms</a:t>
            </a:r>
            <a:r>
              <a:rPr lang="en-US" baseline="0" dirty="0" smtClean="0"/>
              <a:t> to share?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88379-7057-49E3-AC6A-D13F73CE956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VC: Do you have sample MOU and Due Process description you can share?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88379-7057-49E3-AC6A-D13F73CE956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3D9B3F-1573-48DC-9714-E80DDD1F9F53}" type="datetimeFigureOut">
              <a:rPr lang="en-US" smtClean="0"/>
              <a:pPr/>
              <a:t>8/5/2013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95AF8-5B3F-4C7A-8EBB-E09E2524E6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3D9B3F-1573-48DC-9714-E80DDD1F9F53}" type="datetimeFigureOut">
              <a:rPr lang="en-US" smtClean="0"/>
              <a:pPr/>
              <a:t>8/5/2013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95AF8-5B3F-4C7A-8EBB-E09E2524E6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3D9B3F-1573-48DC-9714-E80DDD1F9F53}" type="datetimeFigureOut">
              <a:rPr lang="en-US" smtClean="0"/>
              <a:pPr/>
              <a:t>8/5/2013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95AF8-5B3F-4C7A-8EBB-E09E2524E6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95700"/>
            <a:ext cx="82296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3D9B3F-1573-48DC-9714-E80DDD1F9F53}" type="datetimeFigureOut">
              <a:rPr lang="en-US" smtClean="0"/>
              <a:pPr/>
              <a:t>8/5/2013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95AF8-5B3F-4C7A-8EBB-E09E2524E6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130425"/>
            <a:ext cx="67056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7508D-31AA-4F0A-B2A0-1E9D0D5016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3F288-119C-4A61-BAB7-6805DB4CCA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599" y="4406900"/>
            <a:ext cx="67421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599" y="2906713"/>
            <a:ext cx="67421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39D01-8DD9-40FD-AFB1-0FF81B2728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6002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62A2D-75D7-4B7F-8457-6B3F6E8FCB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524000"/>
            <a:ext cx="3429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6400" y="2209800"/>
            <a:ext cx="3354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15351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29CD8-BD1D-4B36-A5F3-1EFA1DDBC6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35633-158A-4E04-893D-D6633F86FC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7868B-9620-40F3-A4B3-F9E59E8A58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3D9B3F-1573-48DC-9714-E80DDD1F9F53}" type="datetimeFigureOut">
              <a:rPr lang="en-US" smtClean="0"/>
              <a:pPr/>
              <a:t>8/5/2013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95AF8-5B3F-4C7A-8EBB-E09E2524E6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C5960-1C3F-41A3-A0EB-DB25ECC74E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7B1C2-C15A-47EB-A02D-8FEEACE207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B3400-3592-41D0-8E25-CC7A80E00C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64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64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C59EF-3B80-40C9-B465-5B02E4D3A8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752600" y="1600200"/>
            <a:ext cx="6934200" cy="40386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FCD82-4B59-4D8F-96C5-373BE16214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3D9B3F-1573-48DC-9714-E80DDD1F9F53}" type="datetimeFigureOut">
              <a:rPr lang="en-US" smtClean="0"/>
              <a:pPr/>
              <a:t>8/5/2013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95AF8-5B3F-4C7A-8EBB-E09E2524E6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3D9B3F-1573-48DC-9714-E80DDD1F9F53}" type="datetimeFigureOut">
              <a:rPr lang="en-US" smtClean="0"/>
              <a:pPr/>
              <a:t>8/5/2013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95AF8-5B3F-4C7A-8EBB-E09E2524E6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3D9B3F-1573-48DC-9714-E80DDD1F9F53}" type="datetimeFigureOut">
              <a:rPr lang="en-US" smtClean="0"/>
              <a:pPr/>
              <a:t>8/5/2013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95AF8-5B3F-4C7A-8EBB-E09E2524E6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3D9B3F-1573-48DC-9714-E80DDD1F9F53}" type="datetimeFigureOut">
              <a:rPr lang="en-US" smtClean="0"/>
              <a:pPr/>
              <a:t>8/5/2013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95AF8-5B3F-4C7A-8EBB-E09E2524E6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3D9B3F-1573-48DC-9714-E80DDD1F9F53}" type="datetimeFigureOut">
              <a:rPr lang="en-US" smtClean="0"/>
              <a:pPr/>
              <a:t>8/5/2013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95AF8-5B3F-4C7A-8EBB-E09E2524E6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3D9B3F-1573-48DC-9714-E80DDD1F9F53}" type="datetimeFigureOut">
              <a:rPr lang="en-US" smtClean="0"/>
              <a:pPr/>
              <a:t>8/5/2013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95AF8-5B3F-4C7A-8EBB-E09E2524E6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3D9B3F-1573-48DC-9714-E80DDD1F9F53}" type="datetimeFigureOut">
              <a:rPr lang="en-US" smtClean="0"/>
              <a:pPr/>
              <a:t>8/5/2013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95AF8-5B3F-4C7A-8EBB-E09E2524E6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fld id="{993D9B3F-1573-48DC-9714-E80DDD1F9F53}" type="datetimeFigureOut">
              <a:rPr lang="en-US" smtClean="0"/>
              <a:pPr/>
              <a:t>8/5/2013</a:t>
            </a:fld>
            <a:endParaRPr lang="en-US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995AF8-5B3F-4C7A-8EBB-E09E2524E6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810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600200"/>
            <a:ext cx="6934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B0C49B8-DDFA-44D2-95AF-B563D6BE7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jchealth.jobcorps.gov" TargetMode="External"/><Relationship Id="rId2" Type="http://schemas.openxmlformats.org/officeDocument/2006/relationships/hyperlink" Target="http://jobcorps.dol.gov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jcweb.jobcorps.org/Health/Pages/ExternshipInternshipProgramsGuidance.aspx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066800"/>
            <a:ext cx="67056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How to Develop </a:t>
            </a:r>
            <a:r>
              <a:rPr lang="en-US" sz="4000" b="1" dirty="0"/>
              <a:t>a Mental Health Clinical and Consultation Intern </a:t>
            </a:r>
            <a:r>
              <a:rPr lang="en-US" sz="4000" b="1" dirty="0" smtClean="0"/>
              <a:t>Program: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05000" y="2514600"/>
            <a:ext cx="6400800" cy="1752600"/>
          </a:xfrm>
        </p:spPr>
        <p:txBody>
          <a:bodyPr/>
          <a:lstStyle/>
          <a:p>
            <a:r>
              <a:rPr lang="en-US" sz="2800" dirty="0"/>
              <a:t>A Win-Win-Win for </a:t>
            </a:r>
            <a:endParaRPr lang="en-US" sz="2800" dirty="0" smtClean="0"/>
          </a:p>
          <a:p>
            <a:r>
              <a:rPr lang="en-US" sz="2800" dirty="0" smtClean="0"/>
              <a:t>Mental </a:t>
            </a:r>
            <a:r>
              <a:rPr lang="en-US" sz="2800" dirty="0"/>
              <a:t>Health in Job </a:t>
            </a:r>
            <a:r>
              <a:rPr lang="en-US" sz="2800" dirty="0" smtClean="0"/>
              <a:t>Corps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Janet Negley, PhD</a:t>
            </a:r>
          </a:p>
          <a:p>
            <a:r>
              <a:rPr lang="en-US" sz="2800" dirty="0" smtClean="0"/>
              <a:t>San Jose Job Corps Center</a:t>
            </a:r>
            <a:endParaRPr lang="en-US" sz="2800" dirty="0"/>
          </a:p>
        </p:txBody>
      </p:sp>
      <p:sp>
        <p:nvSpPr>
          <p:cNvPr id="24578" name="AutoShape 2" descr="https://encrypted-tbn0.gstatic.com/images?q=tbn:ANd9GcSfVz-Jle28usghyxHd0rXx6AzVedehJ1qjhnBe3nGnOpQxsjB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https://carmenwiki.osu.edu/download/attachments/18909375/internships.jpg?version=1&amp;modificationDate=129867198025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internshi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5105401"/>
            <a:ext cx="3209889" cy="17525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642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Interviewing Guidelines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6934200" cy="37338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The big five:</a:t>
            </a:r>
          </a:p>
          <a:p>
            <a:pPr lvl="1">
              <a:buNone/>
            </a:pPr>
            <a:r>
              <a:rPr lang="en-US" sz="2000" b="1" dirty="0" smtClean="0"/>
              <a:t>1</a:t>
            </a:r>
            <a:r>
              <a:rPr lang="en-US" sz="2000" dirty="0" smtClean="0"/>
              <a:t>.	What kind of training are you looking for?</a:t>
            </a:r>
          </a:p>
          <a:p>
            <a:pPr lvl="1">
              <a:buNone/>
            </a:pPr>
            <a:r>
              <a:rPr lang="en-US" sz="2000" b="1" dirty="0" smtClean="0"/>
              <a:t>2.</a:t>
            </a:r>
            <a:r>
              <a:rPr lang="en-US" sz="2000" dirty="0" smtClean="0"/>
              <a:t>	What clinical experiences have you had?</a:t>
            </a:r>
          </a:p>
          <a:p>
            <a:pPr lvl="1">
              <a:buNone/>
            </a:pPr>
            <a:r>
              <a:rPr lang="en-US" sz="2000" b="1" dirty="0" smtClean="0"/>
              <a:t>3</a:t>
            </a:r>
            <a:r>
              <a:rPr lang="en-US" sz="2000" dirty="0" smtClean="0"/>
              <a:t>.	What experiences have you had with formal diagnoses and/or assessment?</a:t>
            </a:r>
          </a:p>
          <a:p>
            <a:pPr marL="914400" lvl="1" indent="-457200">
              <a:buAutoNum type="arabicPeriod" startAt="4"/>
            </a:pPr>
            <a:r>
              <a:rPr lang="en-US" sz="2000" dirty="0" smtClean="0"/>
              <a:t>Is there any ethnic or cultural group that you would have trouble working with?  (Or, what about your own cultural background both enhances and challenges your world view?)</a:t>
            </a:r>
          </a:p>
          <a:p>
            <a:pPr marL="914400" lvl="1" indent="-457200">
              <a:buNone/>
            </a:pPr>
            <a:r>
              <a:rPr lang="en-US" sz="2000" b="1" dirty="0" smtClean="0"/>
              <a:t>5.	</a:t>
            </a:r>
            <a:r>
              <a:rPr lang="en-US" sz="2000" dirty="0" smtClean="0"/>
              <a:t>What do you want to be doing in five years?</a:t>
            </a:r>
          </a:p>
          <a:p>
            <a:pPr marL="914400" lvl="1" indent="-457200">
              <a:buAutoNum type="arabicPeriod" startAt="5"/>
            </a:pPr>
            <a:endParaRPr lang="en-US" sz="2000" dirty="0" smtClean="0"/>
          </a:p>
          <a:p>
            <a:pPr marL="914400" lvl="1" indent="-457200">
              <a:buNone/>
            </a:pPr>
            <a:r>
              <a:rPr lang="en-US" sz="2000" b="1" dirty="0" smtClean="0"/>
              <a:t>HINT:</a:t>
            </a:r>
            <a:r>
              <a:rPr lang="en-US" sz="2000" dirty="0" smtClean="0"/>
              <a:t> You can also provide vignettes to assess their clinical competence.  You can ask about legal and ethical issues to assess their capabilities.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220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Paperwork specific to practicum students:</a:t>
            </a:r>
            <a:r>
              <a:rPr lang="en-US" b="1" dirty="0" smtClean="0">
                <a:effectLst/>
              </a:rPr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6934200" cy="48768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sz="5100" dirty="0" smtClean="0"/>
              <a:t>Contract </a:t>
            </a:r>
            <a:r>
              <a:rPr lang="en-US" sz="5100" dirty="0"/>
              <a:t>with graduate </a:t>
            </a:r>
            <a:r>
              <a:rPr lang="en-US" sz="5100" dirty="0" smtClean="0"/>
              <a:t>school (most schools have their own form they require)</a:t>
            </a:r>
            <a:endParaRPr lang="en-US" sz="5100" dirty="0"/>
          </a:p>
          <a:p>
            <a:pPr>
              <a:lnSpc>
                <a:spcPct val="120000"/>
              </a:lnSpc>
            </a:pPr>
            <a:r>
              <a:rPr lang="en-US" sz="5100" dirty="0" smtClean="0"/>
              <a:t>MOU </a:t>
            </a:r>
            <a:r>
              <a:rPr lang="en-US" sz="5100" dirty="0"/>
              <a:t>between your JC site and graduate </a:t>
            </a:r>
            <a:r>
              <a:rPr lang="en-US" sz="5100" dirty="0" smtClean="0"/>
              <a:t>school</a:t>
            </a:r>
            <a:endParaRPr lang="en-US" sz="5100" dirty="0"/>
          </a:p>
          <a:p>
            <a:pPr>
              <a:lnSpc>
                <a:spcPct val="120000"/>
              </a:lnSpc>
            </a:pPr>
            <a:r>
              <a:rPr lang="en-US" sz="5100" dirty="0" smtClean="0"/>
              <a:t>Due </a:t>
            </a:r>
            <a:r>
              <a:rPr lang="en-US" sz="5100" dirty="0"/>
              <a:t>process </a:t>
            </a:r>
            <a:r>
              <a:rPr lang="en-US" sz="5100" dirty="0" smtClean="0"/>
              <a:t>description (seems extreme, but allows all involved to have clear steps towards remediation if there are problems)</a:t>
            </a:r>
            <a:endParaRPr lang="en-US" sz="5100" dirty="0"/>
          </a:p>
          <a:p>
            <a:pPr>
              <a:lnSpc>
                <a:spcPct val="120000"/>
              </a:lnSpc>
            </a:pPr>
            <a:r>
              <a:rPr lang="en-US" sz="5100" dirty="0" smtClean="0"/>
              <a:t>Informed </a:t>
            </a:r>
            <a:r>
              <a:rPr lang="en-US" sz="5100" dirty="0"/>
              <a:t>consent for </a:t>
            </a:r>
            <a:r>
              <a:rPr lang="en-US" sz="5100" dirty="0" smtClean="0"/>
              <a:t>interns to add to your Informed Consent forms, explaining their role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52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paperwork that helps: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905000"/>
            <a:ext cx="6934200" cy="4038600"/>
          </a:xfrm>
        </p:spPr>
        <p:txBody>
          <a:bodyPr/>
          <a:lstStyle/>
          <a:p>
            <a:r>
              <a:rPr lang="en-US" dirty="0" smtClean="0"/>
              <a:t>Suicide History and Assessment</a:t>
            </a:r>
          </a:p>
          <a:p>
            <a:r>
              <a:rPr lang="en-US" dirty="0" smtClean="0"/>
              <a:t>Mental Status Exam (MSE)</a:t>
            </a:r>
          </a:p>
          <a:p>
            <a:r>
              <a:rPr lang="en-US" dirty="0" smtClean="0"/>
              <a:t>Sample SOAP note form</a:t>
            </a:r>
          </a:p>
          <a:p>
            <a:r>
              <a:rPr lang="en-US" dirty="0" smtClean="0"/>
              <a:t>Client Log (for tracking, audit and QA:  my students use Time to Track online, as well)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538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Orientation for Graduate Students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828800"/>
            <a:ext cx="6934200" cy="4038600"/>
          </a:xfrm>
        </p:spPr>
        <p:txBody>
          <a:bodyPr/>
          <a:lstStyle/>
          <a:p>
            <a:r>
              <a:rPr lang="en-US" sz="2400" dirty="0" smtClean="0"/>
              <a:t>Orient to Job Corps: Systems issues with two “bosses”</a:t>
            </a:r>
          </a:p>
          <a:p>
            <a:r>
              <a:rPr lang="en-US" sz="2400" dirty="0" smtClean="0"/>
              <a:t>Orientation to your Health and Wellness Center</a:t>
            </a:r>
          </a:p>
          <a:p>
            <a:r>
              <a:rPr lang="en-US" sz="2400" dirty="0" smtClean="0"/>
              <a:t>The basic structure of the JC program</a:t>
            </a:r>
          </a:p>
          <a:p>
            <a:r>
              <a:rPr lang="en-US" sz="2400" dirty="0" smtClean="0"/>
              <a:t>Orient to paperwork, CIS</a:t>
            </a:r>
          </a:p>
          <a:p>
            <a:r>
              <a:rPr lang="en-US" sz="2400" dirty="0" smtClean="0"/>
              <a:t>Start with Issues of Safety (SI, HI and all reporting laws)</a:t>
            </a:r>
          </a:p>
          <a:p>
            <a:r>
              <a:rPr lang="en-US" sz="2400" dirty="0" smtClean="0"/>
              <a:t>Summary of how clinical work is different at Job Corps (emphasis on employability)</a:t>
            </a:r>
          </a:p>
          <a:p>
            <a:r>
              <a:rPr lang="en-US" sz="2400" dirty="0" smtClean="0"/>
              <a:t>Outline the common presentations</a:t>
            </a:r>
          </a:p>
          <a:p>
            <a:r>
              <a:rPr lang="en-US" sz="2400" dirty="0" smtClean="0"/>
              <a:t>Orient to gang life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5062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6934200" cy="1143000"/>
          </a:xfrm>
        </p:spPr>
        <p:txBody>
          <a:bodyPr/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4000" b="1" dirty="0" smtClean="0"/>
              <a:t>Job </a:t>
            </a:r>
            <a:r>
              <a:rPr lang="en-US" sz="4000" b="1" dirty="0"/>
              <a:t>Corps Intern Orientation Check-list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828800"/>
            <a:ext cx="6934200" cy="4038600"/>
          </a:xfrm>
        </p:spPr>
        <p:txBody>
          <a:bodyPr/>
          <a:lstStyle/>
          <a:p>
            <a:r>
              <a:rPr lang="en-US" sz="1200" dirty="0" smtClean="0"/>
              <a:t>____  </a:t>
            </a:r>
            <a:r>
              <a:rPr lang="en-US" sz="1400" dirty="0"/>
              <a:t>I have read the Orientation Packet.</a:t>
            </a:r>
          </a:p>
          <a:p>
            <a:r>
              <a:rPr lang="en-US" sz="1400" dirty="0"/>
              <a:t> </a:t>
            </a:r>
            <a:r>
              <a:rPr lang="en-US" sz="1400" dirty="0" smtClean="0"/>
              <a:t>____  </a:t>
            </a:r>
            <a:r>
              <a:rPr lang="en-US" sz="1400" dirty="0"/>
              <a:t>I visited two Job Corps web-sites.  </a:t>
            </a:r>
          </a:p>
          <a:p>
            <a:r>
              <a:rPr lang="en-US" sz="1400" dirty="0"/>
              <a:t> </a:t>
            </a:r>
            <a:r>
              <a:rPr lang="en-US" sz="1400" dirty="0" smtClean="0"/>
              <a:t>For </a:t>
            </a:r>
            <a:r>
              <a:rPr lang="en-US" sz="1400" dirty="0"/>
              <a:t>an overview:  </a:t>
            </a:r>
            <a:r>
              <a:rPr lang="en-US" sz="1400" u="sng" dirty="0">
                <a:hlinkClick r:id="rId2"/>
              </a:rPr>
              <a:t>http://jobcorps.dol.gov</a:t>
            </a:r>
            <a:endParaRPr lang="en-US" sz="1400" dirty="0"/>
          </a:p>
          <a:p>
            <a:r>
              <a:rPr lang="en-US" sz="1400" dirty="0"/>
              <a:t>For an orientation to mental health services:  </a:t>
            </a:r>
            <a:r>
              <a:rPr lang="en-US" sz="1400" u="sng" dirty="0">
                <a:hlinkClick r:id="rId3"/>
              </a:rPr>
              <a:t>http://jchealth.jobcorps.gov</a:t>
            </a:r>
            <a:r>
              <a:rPr lang="en-US" sz="1400" dirty="0"/>
              <a:t>, click on “Wellness Staff” and then on the next page, click on “Center Mental Health Consultant” in the box labeled “Navigation”.</a:t>
            </a:r>
          </a:p>
          <a:p>
            <a:r>
              <a:rPr lang="en-US" sz="1400" dirty="0"/>
              <a:t> </a:t>
            </a:r>
            <a:r>
              <a:rPr lang="en-US" sz="1400" dirty="0" smtClean="0"/>
              <a:t>____  </a:t>
            </a:r>
            <a:r>
              <a:rPr lang="en-US" sz="1400" dirty="0"/>
              <a:t>I have received confidentiality training, including training on HIPAA.</a:t>
            </a:r>
          </a:p>
          <a:p>
            <a:r>
              <a:rPr lang="en-US" sz="1400" dirty="0"/>
              <a:t> </a:t>
            </a:r>
            <a:r>
              <a:rPr lang="en-US" sz="1400" dirty="0" smtClean="0"/>
              <a:t>_____I </a:t>
            </a:r>
            <a:r>
              <a:rPr lang="en-US" sz="1400" dirty="0"/>
              <a:t>have reviewed the child abuse reporting laws.</a:t>
            </a:r>
          </a:p>
          <a:p>
            <a:r>
              <a:rPr lang="en-US" sz="1400" dirty="0"/>
              <a:t> </a:t>
            </a:r>
            <a:r>
              <a:rPr lang="en-US" sz="1400" dirty="0" smtClean="0"/>
              <a:t>____  </a:t>
            </a:r>
            <a:r>
              <a:rPr lang="en-US" sz="1400" dirty="0"/>
              <a:t>I have reviewed the chapters on “Dealing with the Potentially Dangerous Client”  in </a:t>
            </a:r>
            <a:r>
              <a:rPr lang="en-US" sz="1400" dirty="0" smtClean="0"/>
              <a:t>the </a:t>
            </a:r>
            <a:r>
              <a:rPr lang="en-US" sz="1400" dirty="0"/>
              <a:t>	</a:t>
            </a:r>
            <a:r>
              <a:rPr lang="en-US" sz="1400" dirty="0" smtClean="0"/>
              <a:t>intern </a:t>
            </a:r>
            <a:r>
              <a:rPr lang="en-US" sz="1400" dirty="0"/>
              <a:t>reader.</a:t>
            </a:r>
          </a:p>
          <a:p>
            <a:r>
              <a:rPr lang="en-US" sz="1400" dirty="0"/>
              <a:t> </a:t>
            </a:r>
            <a:r>
              <a:rPr lang="en-US" sz="1400" dirty="0" smtClean="0"/>
              <a:t>_____I </a:t>
            </a:r>
            <a:r>
              <a:rPr lang="en-US" sz="1400" dirty="0"/>
              <a:t>have reviewed Standing Orders for Mental Health with Dr. Negley.</a:t>
            </a:r>
          </a:p>
          <a:p>
            <a:r>
              <a:rPr lang="en-US" sz="1400" dirty="0"/>
              <a:t> </a:t>
            </a:r>
            <a:r>
              <a:rPr lang="en-US" sz="1400" dirty="0" smtClean="0"/>
              <a:t>____  </a:t>
            </a:r>
            <a:r>
              <a:rPr lang="en-US" sz="1400" dirty="0"/>
              <a:t>I have gone on a Job Corps tour.</a:t>
            </a:r>
          </a:p>
          <a:p>
            <a:r>
              <a:rPr lang="en-US" sz="1400" dirty="0"/>
              <a:t> </a:t>
            </a:r>
            <a:r>
              <a:rPr lang="en-US" sz="1400" dirty="0" smtClean="0"/>
              <a:t>_____I </a:t>
            </a:r>
            <a:r>
              <a:rPr lang="en-US" sz="1400" dirty="0"/>
              <a:t>have signed a practicum contract with Job Corps and my graduate school and given </a:t>
            </a:r>
            <a:r>
              <a:rPr lang="en-US" sz="1400" dirty="0" smtClean="0"/>
              <a:t>	each </a:t>
            </a:r>
            <a:r>
              <a:rPr lang="en-US" sz="1400" dirty="0"/>
              <a:t>site a copy.</a:t>
            </a:r>
          </a:p>
          <a:p>
            <a:r>
              <a:rPr lang="en-US" sz="1400" dirty="0"/>
              <a:t> </a:t>
            </a:r>
            <a:r>
              <a:rPr lang="en-US" sz="1400" dirty="0" smtClean="0"/>
              <a:t>_____I </a:t>
            </a:r>
            <a:r>
              <a:rPr lang="en-US" sz="1400" dirty="0"/>
              <a:t>have received and read the Due Process packet from Job Corps.</a:t>
            </a:r>
          </a:p>
          <a:p>
            <a:r>
              <a:rPr lang="en-US" sz="1400" dirty="0"/>
              <a:t> </a:t>
            </a:r>
            <a:r>
              <a:rPr lang="en-US" sz="1400" dirty="0" smtClean="0"/>
              <a:t>____ </a:t>
            </a:r>
            <a:r>
              <a:rPr lang="en-US" sz="1400" dirty="0"/>
              <a:t>I have reviewed Career Systems Core Values.</a:t>
            </a:r>
          </a:p>
          <a:p>
            <a:r>
              <a:rPr lang="en-US" sz="1400" dirty="0"/>
              <a:t> </a:t>
            </a:r>
            <a:r>
              <a:rPr lang="en-US" sz="1400" dirty="0" smtClean="0"/>
              <a:t>Name</a:t>
            </a:r>
            <a:r>
              <a:rPr lang="en-US" sz="1400" dirty="0"/>
              <a:t>:____________________________________</a:t>
            </a:r>
          </a:p>
          <a:p>
            <a:r>
              <a:rPr lang="en-US" sz="1400" dirty="0"/>
              <a:t> </a:t>
            </a:r>
            <a:r>
              <a:rPr lang="en-US" sz="1400" dirty="0" smtClean="0"/>
              <a:t>Date</a:t>
            </a:r>
            <a:r>
              <a:rPr lang="en-US" sz="1400" dirty="0"/>
              <a:t>:_____________________________________</a:t>
            </a:r>
          </a:p>
          <a:p>
            <a:r>
              <a:rPr lang="en-US" sz="1400" dirty="0"/>
              <a:t> </a:t>
            </a:r>
            <a:r>
              <a:rPr lang="en-US" sz="1400" dirty="0" smtClean="0"/>
              <a:t>Supervisor</a:t>
            </a:r>
            <a:r>
              <a:rPr lang="en-US" sz="1400" dirty="0"/>
              <a:t>:________</a:t>
            </a:r>
            <a:r>
              <a:rPr lang="en-US" sz="1200" dirty="0"/>
              <a:t>________________________</a:t>
            </a:r>
          </a:p>
          <a:p>
            <a:endParaRPr lang="en-US" sz="1200" dirty="0"/>
          </a:p>
        </p:txBody>
      </p:sp>
      <p:pic>
        <p:nvPicPr>
          <p:cNvPr id="4" name="Picture 3" descr="checklist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1000"/>
            <a:ext cx="1676400" cy="213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169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Special Topics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disabilities</a:t>
            </a:r>
          </a:p>
          <a:p>
            <a:r>
              <a:rPr lang="en-US" dirty="0" smtClean="0"/>
              <a:t>Trauma </a:t>
            </a:r>
          </a:p>
          <a:p>
            <a:r>
              <a:rPr lang="en-US" dirty="0" smtClean="0"/>
              <a:t>Alcohol and drugs</a:t>
            </a:r>
          </a:p>
          <a:p>
            <a:r>
              <a:rPr lang="en-US" dirty="0" smtClean="0"/>
              <a:t>Anger management</a:t>
            </a:r>
          </a:p>
          <a:p>
            <a:r>
              <a:rPr lang="en-US" dirty="0" smtClean="0"/>
              <a:t>Multi-cultural awareness</a:t>
            </a:r>
          </a:p>
          <a:p>
            <a:r>
              <a:rPr lang="en-US" dirty="0" smtClean="0"/>
              <a:t>Dialectical behavior therapy </a:t>
            </a:r>
            <a:r>
              <a:rPr lang="en-US" b="1" dirty="0" smtClean="0"/>
              <a:t>(</a:t>
            </a:r>
            <a:r>
              <a:rPr lang="en-US" dirty="0" smtClean="0"/>
              <a:t>DBT) or Emotional Regulation or Emotional IQ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044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Getting started: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slow, two clients a day, and use group supervision.</a:t>
            </a:r>
          </a:p>
          <a:p>
            <a:r>
              <a:rPr lang="en-US" dirty="0" smtClean="0"/>
              <a:t>Train practicum students in group methods.  Let them research and outline groups.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224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934200" cy="1143000"/>
          </a:xfrm>
        </p:spPr>
        <p:txBody>
          <a:bodyPr/>
          <a:lstStyle/>
          <a:p>
            <a:r>
              <a:rPr lang="en-US" dirty="0" smtClean="0"/>
              <a:t>	</a:t>
            </a:r>
            <a:r>
              <a:rPr lang="en-US" b="1" dirty="0" smtClean="0"/>
              <a:t>Integrating Interns with the Staff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Center wide staff introductions</a:t>
            </a:r>
          </a:p>
          <a:p>
            <a:r>
              <a:rPr lang="en-US" dirty="0" smtClean="0"/>
              <a:t>Meeting the senior staff</a:t>
            </a:r>
          </a:p>
          <a:p>
            <a:r>
              <a:rPr lang="en-US" dirty="0" smtClean="0"/>
              <a:t>Attendance in consultations and meetings</a:t>
            </a:r>
          </a:p>
          <a:p>
            <a:r>
              <a:rPr lang="en-US" dirty="0" smtClean="0"/>
              <a:t>Introductions to individual staff</a:t>
            </a:r>
          </a:p>
          <a:p>
            <a:r>
              <a:rPr lang="en-US" dirty="0" smtClean="0"/>
              <a:t>Participation in staff trainings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21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The Mental Health Consultation Practicum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Using three graduate students who have their clinical requirements being taken care of elsewhere, this allows </a:t>
            </a:r>
            <a:r>
              <a:rPr lang="en-US" sz="2400" dirty="0"/>
              <a:t>consulting projects to take place on center even as our clinical population increases in severity and </a:t>
            </a:r>
            <a:r>
              <a:rPr lang="en-US" sz="2400" dirty="0" smtClean="0"/>
              <a:t>challenges.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We develop one large scale project per year in which an area is assessed, interventions researched and results </a:t>
            </a:r>
            <a:r>
              <a:rPr lang="en-US" sz="2400" dirty="0" smtClean="0"/>
              <a:t>reported; </a:t>
            </a:r>
            <a:r>
              <a:rPr lang="en-US" sz="2400" dirty="0"/>
              <a:t>for instance, starting an SGA program for LGBTQQ trainees, researching how our center is servicing our LD trainees and assessing our pregnancy rates and anti-pregnancy </a:t>
            </a:r>
            <a:r>
              <a:rPr lang="en-US" sz="2400" dirty="0" smtClean="0"/>
              <a:t>programs.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 descr="Consul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1968455" cy="1295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082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The Mental Health Consultation Practicum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Our </a:t>
            </a:r>
            <a:r>
              <a:rPr lang="en-US" sz="2400" dirty="0"/>
              <a:t>team has consulted with the center as a whole, with departments and with individual </a:t>
            </a:r>
            <a:r>
              <a:rPr lang="en-US" sz="2400" dirty="0" smtClean="0"/>
              <a:t>staff.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 smtClean="0"/>
              <a:t>Mental health consultant teams helps with center wide trainings bringing fresh faces, new ideas and the ability to break into smaller discussion groups to regularly scheduled all staff trainings.</a:t>
            </a:r>
            <a:endParaRPr lang="en-US" sz="2400" dirty="0"/>
          </a:p>
          <a:p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082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543800" cy="1143000"/>
          </a:xfrm>
        </p:spPr>
        <p:txBody>
          <a:bodyPr/>
          <a:lstStyle/>
          <a:p>
            <a:r>
              <a:rPr lang="en-US" b="1" dirty="0" smtClean="0"/>
              <a:t>Why Have an Intern Program??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Mental </a:t>
            </a:r>
            <a:r>
              <a:rPr lang="en-US" dirty="0"/>
              <a:t>Health Intern Programs are a win-win-win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can provide more and varied services to our trainees, the </a:t>
            </a:r>
            <a:r>
              <a:rPr lang="en-US" dirty="0" smtClean="0"/>
              <a:t>CMHC </a:t>
            </a:r>
            <a:r>
              <a:rPr lang="en-US" dirty="0"/>
              <a:t>has more time for creative program development and the interns have a challenging, unforgettable professional training </a:t>
            </a:r>
            <a:r>
              <a:rPr lang="en-US" dirty="0" smtClean="0"/>
              <a:t>opportunity.</a:t>
            </a:r>
            <a:endParaRPr lang="en-US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 descr="w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54102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98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Top Ten Questions About The Intern Program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981200"/>
            <a:ext cx="6934200" cy="4572000"/>
          </a:xfrm>
        </p:spPr>
        <p:txBody>
          <a:bodyPr/>
          <a:lstStyle/>
          <a:p>
            <a:r>
              <a:rPr lang="en-US" sz="2000" b="1" dirty="0" smtClean="0"/>
              <a:t>Who are they?</a:t>
            </a:r>
          </a:p>
          <a:p>
            <a:pPr lvl="1"/>
            <a:r>
              <a:rPr lang="en-US" sz="1800" dirty="0" smtClean="0"/>
              <a:t>Third and fourth year graduate students from a program about 18 miles away.</a:t>
            </a:r>
          </a:p>
          <a:p>
            <a:r>
              <a:rPr lang="en-US" sz="2000" b="1" dirty="0" smtClean="0"/>
              <a:t>Why does the MHC do this? </a:t>
            </a:r>
          </a:p>
          <a:p>
            <a:pPr lvl="1"/>
            <a:r>
              <a:rPr lang="en-US" sz="1800" dirty="0" smtClean="0"/>
              <a:t>To provide more services with the resources allotted to the mental health budget</a:t>
            </a:r>
            <a:r>
              <a:rPr lang="en-US" sz="1600" dirty="0" smtClean="0"/>
              <a:t>.</a:t>
            </a:r>
            <a:endParaRPr lang="en-US" sz="2000" dirty="0" smtClean="0"/>
          </a:p>
          <a:p>
            <a:r>
              <a:rPr lang="en-US" sz="2000" b="1" dirty="0" smtClean="0"/>
              <a:t>What do the interns do? </a:t>
            </a:r>
          </a:p>
          <a:p>
            <a:pPr lvl="1"/>
            <a:r>
              <a:rPr lang="en-US" sz="1800" dirty="0" smtClean="0"/>
              <a:t>Crisis intervention, caseload of ten clients per week, co-lead two groups, assessment</a:t>
            </a:r>
            <a:r>
              <a:rPr lang="en-US" sz="1600" dirty="0" smtClean="0"/>
              <a:t>.</a:t>
            </a:r>
            <a:endParaRPr lang="en-US" sz="2000" dirty="0" smtClean="0"/>
          </a:p>
          <a:p>
            <a:r>
              <a:rPr lang="en-US" sz="2000" b="1" dirty="0" smtClean="0"/>
              <a:t>What does having practicum interns require from me? </a:t>
            </a:r>
          </a:p>
          <a:p>
            <a:pPr lvl="1"/>
            <a:r>
              <a:rPr lang="en-US" sz="1800" dirty="0" smtClean="0"/>
              <a:t>One hour of private supervision per intern per week, one hour of didactic/group supervision, 24-hour access by phone, patience.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405252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More of the Top Ten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057400"/>
            <a:ext cx="6934200" cy="4038600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Can the interns be trusted?</a:t>
            </a:r>
            <a:r>
              <a:rPr lang="en-US" sz="2400" b="1" dirty="0" smtClean="0">
                <a:effectLst/>
              </a:rPr>
              <a:t> </a:t>
            </a:r>
          </a:p>
          <a:p>
            <a:pPr lvl="1"/>
            <a:r>
              <a:rPr lang="en-US" sz="1700" dirty="0" smtClean="0"/>
              <a:t>Interns </a:t>
            </a:r>
            <a:r>
              <a:rPr lang="en-US" sz="1700" dirty="0"/>
              <a:t>need to be carefully selected and then trained about issues of safety first. </a:t>
            </a:r>
            <a:r>
              <a:rPr lang="en-US" sz="1700" dirty="0" smtClean="0"/>
              <a:t>Interns </a:t>
            </a:r>
            <a:r>
              <a:rPr lang="en-US" sz="1700" dirty="0"/>
              <a:t>are required to check in by phone every time there are critical issues, </a:t>
            </a:r>
            <a:r>
              <a:rPr lang="en-US" sz="1700" dirty="0" smtClean="0"/>
              <a:t>such </a:t>
            </a:r>
            <a:r>
              <a:rPr lang="en-US" sz="1700" dirty="0"/>
              <a:t>as suicidal ideation</a:t>
            </a:r>
            <a:r>
              <a:rPr lang="en-US" sz="1700" dirty="0" smtClean="0"/>
              <a:t>.  Our staff has had good experiences with interns and so treat them with respect and as equals and they, in turn, step up.  </a:t>
            </a:r>
          </a:p>
          <a:p>
            <a:r>
              <a:rPr lang="en-US" sz="2400" b="1" dirty="0" smtClean="0"/>
              <a:t>How </a:t>
            </a:r>
            <a:r>
              <a:rPr lang="en-US" sz="2400" b="1" dirty="0"/>
              <a:t>do I have time for this?</a:t>
            </a:r>
            <a:r>
              <a:rPr lang="en-US" sz="2400" b="1" dirty="0" smtClean="0">
                <a:effectLst/>
              </a:rPr>
              <a:t> </a:t>
            </a:r>
          </a:p>
          <a:p>
            <a:pPr lvl="1"/>
            <a:r>
              <a:rPr lang="en-US" sz="1700" dirty="0" smtClean="0"/>
              <a:t>For </a:t>
            </a:r>
            <a:r>
              <a:rPr lang="en-US" sz="1700" dirty="0"/>
              <a:t>every hour of supervision I give an intern, the organization </a:t>
            </a:r>
            <a:r>
              <a:rPr lang="en-US" sz="1700" dirty="0" smtClean="0"/>
              <a:t>receives ten </a:t>
            </a:r>
            <a:r>
              <a:rPr lang="en-US" sz="1700" dirty="0"/>
              <a:t>hours of clinical work.  Although the set-up and maintenance time for the </a:t>
            </a:r>
            <a:r>
              <a:rPr lang="en-US" sz="1700" dirty="0" smtClean="0"/>
              <a:t>program </a:t>
            </a:r>
            <a:r>
              <a:rPr lang="en-US" sz="1700" dirty="0"/>
              <a:t>is significant, it makes my week much easier overall</a:t>
            </a:r>
            <a:r>
              <a:rPr lang="en-US" sz="1700" dirty="0" smtClean="0"/>
              <a:t>.  Initially, as in all new creative endeavors, there are some extra hours. Later, there are less demands on your time and more time to offer services/programs you could only imagine before!</a:t>
            </a:r>
            <a:endParaRPr lang="en-US" sz="1700" dirty="0"/>
          </a:p>
          <a:p>
            <a:pPr marL="0" indent="0">
              <a:buNone/>
            </a:pPr>
            <a:endParaRPr lang="en-US" sz="1800" dirty="0"/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99357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More of the Top Ten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6934200" cy="5029200"/>
          </a:xfrm>
        </p:spPr>
        <p:txBody>
          <a:bodyPr>
            <a:normAutofit lnSpcReduction="10000"/>
          </a:bodyPr>
          <a:lstStyle/>
          <a:p>
            <a:endParaRPr lang="en-US" sz="2200" dirty="0" smtClean="0"/>
          </a:p>
          <a:p>
            <a:r>
              <a:rPr lang="en-US" sz="2000" b="1" dirty="0" smtClean="0"/>
              <a:t>How </a:t>
            </a:r>
            <a:r>
              <a:rPr lang="en-US" sz="2000" b="1" dirty="0"/>
              <a:t>much do you need to supervise them? </a:t>
            </a:r>
            <a:endParaRPr lang="en-US" sz="2000" b="1" dirty="0" smtClean="0"/>
          </a:p>
          <a:p>
            <a:pPr lvl="1"/>
            <a:r>
              <a:rPr lang="en-US" sz="1800" dirty="0" smtClean="0"/>
              <a:t>One </a:t>
            </a:r>
            <a:r>
              <a:rPr lang="en-US" sz="1800" dirty="0"/>
              <a:t>hour of 1 to 1 for each intern per ten clinical hours of their work, </a:t>
            </a:r>
            <a:r>
              <a:rPr lang="en-US" sz="1800" dirty="0" smtClean="0"/>
              <a:t>one hour </a:t>
            </a:r>
            <a:r>
              <a:rPr lang="en-US" sz="1800" dirty="0"/>
              <a:t>of didactic/group supervision per week. </a:t>
            </a:r>
            <a:r>
              <a:rPr lang="en-US" sz="1800" dirty="0" smtClean="0"/>
              <a:t>Lots </a:t>
            </a:r>
            <a:r>
              <a:rPr lang="en-US" sz="1800" dirty="0"/>
              <a:t>of phone calls in </a:t>
            </a:r>
            <a:r>
              <a:rPr lang="en-US" sz="1800" dirty="0" smtClean="0"/>
              <a:t>the beginning </a:t>
            </a:r>
            <a:r>
              <a:rPr lang="en-US" sz="1800" dirty="0"/>
              <a:t>of the rotation, then, not very many </a:t>
            </a:r>
            <a:r>
              <a:rPr lang="en-US" sz="1800" dirty="0" smtClean="0"/>
              <a:t>later.</a:t>
            </a:r>
          </a:p>
          <a:p>
            <a:r>
              <a:rPr lang="en-US" sz="2000" b="1" dirty="0" smtClean="0"/>
              <a:t>What </a:t>
            </a:r>
            <a:r>
              <a:rPr lang="en-US" sz="2000" b="1" dirty="0"/>
              <a:t>kind of malpractice insurance is </a:t>
            </a:r>
            <a:r>
              <a:rPr lang="en-US" sz="2000" b="1" dirty="0" smtClean="0"/>
              <a:t>needed?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graduate school covers malpractice for all students in the field, but you </a:t>
            </a:r>
            <a:r>
              <a:rPr lang="en-US" sz="1800" dirty="0" smtClean="0"/>
              <a:t>have </a:t>
            </a:r>
            <a:r>
              <a:rPr lang="en-US" sz="1800" dirty="0"/>
              <a:t>to be extra careful that contract paperwork is in before clinical work </a:t>
            </a:r>
            <a:r>
              <a:rPr lang="en-US" sz="1800" dirty="0" smtClean="0"/>
              <a:t>starts</a:t>
            </a:r>
            <a:r>
              <a:rPr lang="en-US" sz="1800" dirty="0"/>
              <a:t>. </a:t>
            </a:r>
            <a:r>
              <a:rPr lang="en-US" sz="1800" dirty="0" smtClean="0"/>
              <a:t>I </a:t>
            </a:r>
            <a:r>
              <a:rPr lang="en-US" sz="1800" dirty="0"/>
              <a:t>add interns in the “also named insured” category of my personal </a:t>
            </a:r>
            <a:r>
              <a:rPr lang="en-US" sz="1800" dirty="0" smtClean="0"/>
              <a:t>malpractice</a:t>
            </a:r>
            <a:r>
              <a:rPr lang="en-US" sz="1800" dirty="0"/>
              <a:t>, but I am already covered. </a:t>
            </a:r>
            <a:r>
              <a:rPr lang="en-US" sz="1800" dirty="0" smtClean="0"/>
              <a:t>This </a:t>
            </a:r>
            <a:r>
              <a:rPr lang="en-US" sz="1800" dirty="0"/>
              <a:t>is not </a:t>
            </a:r>
            <a:r>
              <a:rPr lang="en-US" sz="1800" dirty="0" smtClean="0"/>
              <a:t>expensive.</a:t>
            </a:r>
          </a:p>
          <a:p>
            <a:r>
              <a:rPr lang="en-US" sz="2000" b="1" dirty="0" smtClean="0"/>
              <a:t>How </a:t>
            </a:r>
            <a:r>
              <a:rPr lang="en-US" sz="2000" b="1" dirty="0"/>
              <a:t>does the staff accept the </a:t>
            </a:r>
            <a:r>
              <a:rPr lang="en-US" sz="2000" b="1" dirty="0" smtClean="0"/>
              <a:t>interns?</a:t>
            </a:r>
          </a:p>
          <a:p>
            <a:pPr lvl="1"/>
            <a:r>
              <a:rPr lang="en-US" sz="1800" dirty="0" smtClean="0"/>
              <a:t>Very </a:t>
            </a:r>
            <a:r>
              <a:rPr lang="en-US" sz="1800" dirty="0"/>
              <a:t>well</a:t>
            </a:r>
            <a:r>
              <a:rPr lang="en-US" sz="1800" dirty="0" smtClean="0"/>
              <a:t>. </a:t>
            </a:r>
            <a:r>
              <a:rPr lang="en-US" sz="1800" dirty="0"/>
              <a:t>You do need to build a reputation that interns provide excellent </a:t>
            </a:r>
            <a:r>
              <a:rPr lang="en-US" sz="1800" dirty="0" smtClean="0"/>
              <a:t>service </a:t>
            </a:r>
            <a:r>
              <a:rPr lang="en-US" sz="1800" dirty="0"/>
              <a:t>for our trainees</a:t>
            </a:r>
            <a:r>
              <a:rPr lang="en-US" sz="1800" dirty="0" smtClean="0"/>
              <a:t>. </a:t>
            </a:r>
            <a:r>
              <a:rPr lang="en-US" sz="1800" dirty="0"/>
              <a:t>Once the staff sees that, they accept them </a:t>
            </a:r>
            <a:r>
              <a:rPr lang="en-US" sz="1800" dirty="0" smtClean="0"/>
              <a:t>whole-heartedly</a:t>
            </a:r>
            <a:r>
              <a:rPr lang="en-US" sz="1800" dirty="0"/>
              <a:t>.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29689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What are the pitfalls and challenges?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6934200" cy="5029200"/>
          </a:xfrm>
        </p:spPr>
        <p:txBody>
          <a:bodyPr>
            <a:normAutofit/>
          </a:bodyPr>
          <a:lstStyle/>
          <a:p>
            <a:pPr lvl="0"/>
            <a:r>
              <a:rPr lang="en-US" sz="1800" b="1" dirty="0" smtClean="0"/>
              <a:t>SPACE</a:t>
            </a:r>
          </a:p>
          <a:p>
            <a:pPr lvl="1"/>
            <a:r>
              <a:rPr lang="en-US" sz="1400" dirty="0" smtClean="0"/>
              <a:t>We </a:t>
            </a:r>
            <a:r>
              <a:rPr lang="en-US" sz="1400" dirty="0"/>
              <a:t>only have </a:t>
            </a:r>
            <a:r>
              <a:rPr lang="en-US" sz="1400" dirty="0" smtClean="0"/>
              <a:t>two </a:t>
            </a:r>
            <a:r>
              <a:rPr lang="en-US" sz="1400" dirty="0"/>
              <a:t>dedicated Mental Health </a:t>
            </a:r>
            <a:r>
              <a:rPr lang="en-US" sz="1400" dirty="0" smtClean="0"/>
              <a:t>rooms, </a:t>
            </a:r>
            <a:r>
              <a:rPr lang="en-US" sz="1400" dirty="0"/>
              <a:t>so space is an issue.  There are at least two interns each day, </a:t>
            </a:r>
            <a:r>
              <a:rPr lang="en-US" sz="1400" dirty="0" smtClean="0"/>
              <a:t>six of us </a:t>
            </a:r>
            <a:r>
              <a:rPr lang="en-US" sz="1400" dirty="0"/>
              <a:t>on Friday</a:t>
            </a:r>
            <a:r>
              <a:rPr lang="en-US" sz="1400" dirty="0" smtClean="0"/>
              <a:t>..  </a:t>
            </a:r>
            <a:r>
              <a:rPr lang="en-US" sz="1400" dirty="0"/>
              <a:t>We use conference rooms, rooms of employees who start late or don’t work on one day a week, closets</a:t>
            </a:r>
            <a:r>
              <a:rPr lang="en-US" sz="1400" dirty="0" smtClean="0"/>
              <a:t>….</a:t>
            </a:r>
            <a:endParaRPr lang="en-US" sz="1400" dirty="0"/>
          </a:p>
          <a:p>
            <a:r>
              <a:rPr lang="en-US" sz="1800" b="1" dirty="0" smtClean="0"/>
              <a:t>CHALLENGING MONTHS</a:t>
            </a:r>
          </a:p>
          <a:p>
            <a:pPr lvl="1"/>
            <a:r>
              <a:rPr lang="en-US" sz="1400" dirty="0" smtClean="0"/>
              <a:t>There </a:t>
            </a:r>
            <a:r>
              <a:rPr lang="en-US" sz="1400" dirty="0"/>
              <a:t>are four challenging months out of the </a:t>
            </a:r>
            <a:r>
              <a:rPr lang="en-US" sz="1400" dirty="0" smtClean="0"/>
              <a:t>year. (Remember</a:t>
            </a:r>
            <a:r>
              <a:rPr lang="en-US" sz="1400" dirty="0"/>
              <a:t>, that means eight easy </a:t>
            </a:r>
            <a:r>
              <a:rPr lang="en-US" sz="1400" dirty="0" smtClean="0"/>
              <a:t>ones.) </a:t>
            </a:r>
            <a:r>
              <a:rPr lang="en-US" sz="1400" u="sng" dirty="0" smtClean="0"/>
              <a:t>February</a:t>
            </a:r>
            <a:r>
              <a:rPr lang="en-US" sz="1400" dirty="0" smtClean="0"/>
              <a:t> </a:t>
            </a:r>
            <a:r>
              <a:rPr lang="en-US" sz="1400" dirty="0"/>
              <a:t>in which the interviews for the following year take </a:t>
            </a:r>
            <a:r>
              <a:rPr lang="en-US" sz="1400" dirty="0" smtClean="0"/>
              <a:t>place (reviewed </a:t>
            </a:r>
            <a:r>
              <a:rPr lang="en-US" sz="1400" dirty="0"/>
              <a:t>52 applications, interviewed </a:t>
            </a:r>
            <a:r>
              <a:rPr lang="en-US" sz="1400" dirty="0" smtClean="0"/>
              <a:t>28 </a:t>
            </a:r>
            <a:r>
              <a:rPr lang="en-US" sz="1400" dirty="0"/>
              <a:t>for six </a:t>
            </a:r>
            <a:r>
              <a:rPr lang="en-US" sz="1400" dirty="0" smtClean="0"/>
              <a:t>slots). </a:t>
            </a:r>
            <a:r>
              <a:rPr lang="en-US" sz="1400" u="sng" dirty="0" smtClean="0"/>
              <a:t>July</a:t>
            </a:r>
            <a:r>
              <a:rPr lang="en-US" sz="1400" dirty="0"/>
              <a:t>, in which the old interns leave and the new interns start. </a:t>
            </a:r>
            <a:r>
              <a:rPr lang="en-US" sz="1400" dirty="0" smtClean="0"/>
              <a:t>They </a:t>
            </a:r>
            <a:r>
              <a:rPr lang="en-US" sz="1400" dirty="0"/>
              <a:t>need a few days for orientation, a slow start up and much extra attention</a:t>
            </a:r>
            <a:r>
              <a:rPr lang="en-US" sz="1400" dirty="0" smtClean="0"/>
              <a:t>. </a:t>
            </a:r>
            <a:r>
              <a:rPr lang="en-US" sz="1400" dirty="0"/>
              <a:t>By September, we are up to full speed</a:t>
            </a:r>
            <a:r>
              <a:rPr lang="en-US" sz="1400" dirty="0" smtClean="0"/>
              <a:t>. </a:t>
            </a:r>
            <a:r>
              <a:rPr lang="en-US" sz="1400" u="sng" dirty="0"/>
              <a:t>October</a:t>
            </a:r>
            <a:r>
              <a:rPr lang="en-US" sz="1400" dirty="0"/>
              <a:t> is minimally stressful if all six interns need letters of recommendation for their next year’s placement</a:t>
            </a:r>
            <a:r>
              <a:rPr lang="en-US" sz="1400" dirty="0" smtClean="0"/>
              <a:t>. </a:t>
            </a:r>
            <a:r>
              <a:rPr lang="en-US" sz="1400" u="sng" dirty="0"/>
              <a:t>January</a:t>
            </a:r>
            <a:r>
              <a:rPr lang="en-US" sz="1400" dirty="0"/>
              <a:t>, in years in which most the interns are fourth years because they have interviews all over the country for their fifth year internships and are gone for the month</a:t>
            </a:r>
            <a:r>
              <a:rPr lang="en-US" sz="1400" dirty="0" smtClean="0"/>
              <a:t>.</a:t>
            </a:r>
            <a:endParaRPr lang="en-US" sz="1400" dirty="0"/>
          </a:p>
          <a:p>
            <a:pPr lvl="0"/>
            <a:r>
              <a:rPr lang="en-US" sz="1800" b="1" dirty="0" smtClean="0"/>
              <a:t>PHONE CALLS AND EMAILS</a:t>
            </a:r>
            <a:r>
              <a:rPr lang="en-US" sz="1800" dirty="0" smtClean="0"/>
              <a:t>.</a:t>
            </a:r>
          </a:p>
          <a:p>
            <a:pPr lvl="1"/>
            <a:r>
              <a:rPr lang="en-US" sz="1400" dirty="0" smtClean="0"/>
              <a:t> I </a:t>
            </a:r>
            <a:r>
              <a:rPr lang="en-US" sz="1400" dirty="0"/>
              <a:t>require interns to check in by phone any time they have done an assessment for suicide, homicide or CPS reporting. </a:t>
            </a:r>
            <a:r>
              <a:rPr lang="en-US" sz="1400" dirty="0" smtClean="0"/>
              <a:t>It </a:t>
            </a:r>
            <a:r>
              <a:rPr lang="en-US" sz="1400" dirty="0"/>
              <a:t>doesn’t take long. </a:t>
            </a:r>
            <a:r>
              <a:rPr lang="en-US" sz="1400" dirty="0" smtClean="0"/>
              <a:t>At </a:t>
            </a:r>
            <a:r>
              <a:rPr lang="en-US" sz="1400" dirty="0"/>
              <a:t>the beginning of the rotation, I encourage phone calls about any issue and in a few months, everyone knows what to do</a:t>
            </a:r>
            <a:r>
              <a:rPr lang="en-US" sz="1400" dirty="0" smtClean="0"/>
              <a:t>.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047750" y="2825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challe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1752600" cy="14443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13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Resources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Externship/Internship Programs Guidance forms </a:t>
            </a:r>
            <a:r>
              <a:rPr lang="en-US" sz="2800" dirty="0" smtClean="0"/>
              <a:t>and </a:t>
            </a:r>
            <a:r>
              <a:rPr lang="en-US" sz="2800" dirty="0" smtClean="0"/>
              <a:t>documents, developed </a:t>
            </a:r>
            <a:r>
              <a:rPr lang="en-US" sz="2800" dirty="0" smtClean="0"/>
              <a:t>by Dr. Gottlieb, CMHC of Hubert Humphrey </a:t>
            </a:r>
            <a:r>
              <a:rPr lang="en-US" sz="2800" dirty="0" smtClean="0"/>
              <a:t>JCC, </a:t>
            </a:r>
            <a:r>
              <a:rPr lang="en-US" sz="2800" dirty="0" smtClean="0"/>
              <a:t>are available on the Health </a:t>
            </a:r>
            <a:r>
              <a:rPr lang="en-US" sz="2800" dirty="0" smtClean="0"/>
              <a:t>and Wellness </a:t>
            </a:r>
            <a:r>
              <a:rPr lang="en-US" sz="2800" dirty="0" smtClean="0"/>
              <a:t>website. </a:t>
            </a:r>
          </a:p>
          <a:p>
            <a:r>
              <a:rPr lang="en-US" sz="2800" dirty="0" smtClean="0"/>
              <a:t>Must be logged on to Citrix to view: </a:t>
            </a:r>
            <a:r>
              <a:rPr lang="en-US" sz="2800" u="sng" dirty="0" smtClean="0">
                <a:hlinkClick r:id="rId2"/>
              </a:rPr>
              <a:t>http</a:t>
            </a:r>
            <a:r>
              <a:rPr lang="en-US" sz="2800" u="sng" dirty="0" smtClean="0">
                <a:hlinkClick r:id="rId2"/>
              </a:rPr>
              <a:t>://jcweb.jobcorps.org/Health/Pages/ExternshipInternshipProgramsGuidance.aspx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Before we get started….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Terminology:</a:t>
            </a:r>
            <a:r>
              <a:rPr lang="en-US" sz="2000" dirty="0" smtClean="0"/>
              <a:t>  </a:t>
            </a:r>
          </a:p>
          <a:p>
            <a:r>
              <a:rPr lang="en-US" sz="2000" dirty="0" smtClean="0"/>
              <a:t>In the field of psychology, the term </a:t>
            </a:r>
            <a:r>
              <a:rPr lang="en-US" sz="2000" b="1" dirty="0" smtClean="0"/>
              <a:t>“interns</a:t>
            </a:r>
            <a:r>
              <a:rPr lang="en-US" sz="2000" dirty="0" smtClean="0"/>
              <a:t>” usually means students who are in a formal full time internship, usually in their fourth year of their program</a:t>
            </a:r>
          </a:p>
          <a:p>
            <a:r>
              <a:rPr lang="en-US" sz="2000" b="1" dirty="0" smtClean="0"/>
              <a:t>Practicum students </a:t>
            </a:r>
            <a:r>
              <a:rPr lang="en-US" sz="2000" dirty="0" smtClean="0"/>
              <a:t>are second through fifth year students who are placed outside the school for part time clinical experiences</a:t>
            </a:r>
          </a:p>
          <a:p>
            <a:r>
              <a:rPr lang="en-US" sz="2000" dirty="0" smtClean="0"/>
              <a:t>Social work and MFT programs also have practicum and intern requirements</a:t>
            </a:r>
          </a:p>
          <a:p>
            <a:r>
              <a:rPr lang="en-US" sz="2000" dirty="0" smtClean="0"/>
              <a:t>In general, Job Corps sites who have “interns” actually are talking about practicum students as the requirements to be an official internship site are extensive and expensive</a:t>
            </a:r>
            <a:endParaRPr lang="en-US" sz="2000" dirty="0"/>
          </a:p>
        </p:txBody>
      </p:sp>
      <p:pic>
        <p:nvPicPr>
          <p:cNvPr id="4" name="Picture 3" descr="terms-feature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1777253" cy="990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703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One example:</a:t>
            </a:r>
            <a:br>
              <a:rPr lang="en-US" b="1" dirty="0" smtClean="0"/>
            </a:br>
            <a:r>
              <a:rPr lang="en-US" dirty="0" smtClean="0"/>
              <a:t> </a:t>
            </a:r>
            <a:r>
              <a:rPr lang="en-US" sz="2800" dirty="0" smtClean="0"/>
              <a:t>(San Jose Job Corps)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Five clinical </a:t>
            </a:r>
            <a:r>
              <a:rPr lang="en-US" sz="2400" dirty="0" smtClean="0"/>
              <a:t>practicum students </a:t>
            </a:r>
            <a:r>
              <a:rPr lang="en-US" sz="2400" dirty="0"/>
              <a:t>work two days each, providing ten clinical hours, co-leading two groups in addition to occasional assessments and staff trainings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 (In California, supervisors must provide one hour of individual supervision per ten hours of clients.)</a:t>
            </a:r>
            <a:endParaRPr lang="en-US" sz="2000" dirty="0"/>
          </a:p>
          <a:p>
            <a:r>
              <a:rPr lang="en-US" sz="2400" dirty="0"/>
              <a:t>Our clinic provides 74 hours of mental health services a week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 supplemental practicum in Mental Health Consultation, a group of three students, studies one major issue on campus, develops an intervention plan; they also help with training and department consultations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" name="Picture 4" descr="san j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4320"/>
            <a:ext cx="1752600" cy="1402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75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services: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6934200" cy="4800600"/>
          </a:xfrm>
        </p:spPr>
        <p:txBody>
          <a:bodyPr>
            <a:normAutofit lnSpcReduction="10000"/>
          </a:bodyPr>
          <a:lstStyle/>
          <a:p>
            <a:r>
              <a:rPr lang="en-US" sz="2300" dirty="0" smtClean="0"/>
              <a:t>Interns </a:t>
            </a:r>
            <a:r>
              <a:rPr lang="en-US" sz="2300" dirty="0"/>
              <a:t>co-lead </a:t>
            </a:r>
            <a:r>
              <a:rPr lang="en-US" sz="2300" dirty="0" smtClean="0"/>
              <a:t>eight rotating groups, six groups per week:</a:t>
            </a:r>
          </a:p>
          <a:p>
            <a:pPr lvl="1"/>
            <a:r>
              <a:rPr lang="en-US" sz="1900" dirty="0" smtClean="0"/>
              <a:t> Anger </a:t>
            </a:r>
            <a:r>
              <a:rPr lang="en-US" sz="1900" dirty="0"/>
              <a:t>Management, Positive Psychology</a:t>
            </a:r>
            <a:r>
              <a:rPr lang="en-US" sz="1900" dirty="0" smtClean="0"/>
              <a:t>, Healthy Relationships, LGBT Support Group, </a:t>
            </a:r>
            <a:r>
              <a:rPr lang="en-US" sz="1900" dirty="0"/>
              <a:t>An Introduction to Mental Health Issues in the </a:t>
            </a:r>
            <a:r>
              <a:rPr lang="en-US" sz="1900" dirty="0" smtClean="0"/>
              <a:t>Workplace, </a:t>
            </a:r>
            <a:r>
              <a:rPr lang="en-US" sz="1900" dirty="0"/>
              <a:t>Chill Group (alternative mindfulness </a:t>
            </a:r>
            <a:r>
              <a:rPr lang="en-US" sz="1900" dirty="0" smtClean="0"/>
              <a:t>techniques), Community Engagement Group (volunteer work to build new self narratives), and Coping with Stress (anxiety interventions).</a:t>
            </a:r>
            <a:endParaRPr lang="en-US" sz="1900" dirty="0"/>
          </a:p>
          <a:p>
            <a:r>
              <a:rPr lang="en-US" sz="2300" dirty="0"/>
              <a:t>We assess 15-20 trainees per year for learning disabilities, allowing accommodations for GED testing, classroom work and potential 504 </a:t>
            </a:r>
            <a:r>
              <a:rPr lang="en-US" sz="2300" dirty="0" smtClean="0"/>
              <a:t>plans.</a:t>
            </a:r>
          </a:p>
          <a:p>
            <a:pPr lvl="1"/>
            <a:r>
              <a:rPr lang="en-US" sz="1900" dirty="0" smtClean="0"/>
              <a:t>Testing typically not covered by CMHC PRH hours</a:t>
            </a:r>
          </a:p>
          <a:p>
            <a:pPr lvl="1"/>
            <a:r>
              <a:rPr lang="en-US" sz="1900" dirty="0" smtClean="0"/>
              <a:t>Testing guidelines for Job Corps centers available on health and wellness website</a:t>
            </a:r>
            <a:endParaRPr lang="en-US" sz="19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17598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sz="4900" b="1" dirty="0" smtClean="0"/>
              <a:t>Steps To Building An Intern Program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934200" cy="4953000"/>
          </a:xfrm>
        </p:spPr>
        <p:txBody>
          <a:bodyPr/>
          <a:lstStyle/>
          <a:p>
            <a:r>
              <a:rPr lang="en-US" sz="1600" b="1" dirty="0" smtClean="0"/>
              <a:t>STEP 1</a:t>
            </a:r>
          </a:p>
          <a:p>
            <a:pPr lvl="1"/>
            <a:r>
              <a:rPr lang="en-US" sz="1600" dirty="0" smtClean="0"/>
              <a:t>Assess </a:t>
            </a:r>
            <a:r>
              <a:rPr lang="en-US" sz="1600" dirty="0"/>
              <a:t>your center’s needs. </a:t>
            </a:r>
            <a:r>
              <a:rPr lang="en-US" sz="1600" dirty="0" smtClean="0"/>
              <a:t>Are you able to see at risk students in a reasonable amount of time?  Do you have mental health coverage all days of the week? Do </a:t>
            </a:r>
            <a:r>
              <a:rPr lang="en-US" sz="1600" dirty="0"/>
              <a:t>you have adequate places to refer students who need acute or on-going care? </a:t>
            </a:r>
            <a:r>
              <a:rPr lang="en-US" sz="1600" dirty="0" smtClean="0"/>
              <a:t>Do </a:t>
            </a:r>
            <a:r>
              <a:rPr lang="en-US" sz="1600" dirty="0"/>
              <a:t>you need assessments for LD students</a:t>
            </a:r>
            <a:r>
              <a:rPr lang="en-US" sz="1600" dirty="0" smtClean="0"/>
              <a:t>? Group </a:t>
            </a:r>
            <a:r>
              <a:rPr lang="en-US" sz="1600" dirty="0"/>
              <a:t>support</a:t>
            </a:r>
            <a:r>
              <a:rPr lang="en-US" sz="1600" dirty="0" smtClean="0"/>
              <a:t>?</a:t>
            </a:r>
            <a:endParaRPr lang="en-US" sz="1600" dirty="0"/>
          </a:p>
          <a:p>
            <a:r>
              <a:rPr lang="en-US" sz="1600" b="1" dirty="0" smtClean="0"/>
              <a:t>STEP 2</a:t>
            </a:r>
          </a:p>
          <a:p>
            <a:pPr lvl="1"/>
            <a:r>
              <a:rPr lang="en-US" sz="1600" dirty="0" smtClean="0"/>
              <a:t>Find </a:t>
            </a:r>
            <a:r>
              <a:rPr lang="en-US" sz="1600" dirty="0"/>
              <a:t>a school within driving distance from your center with a Master’s or Doctoral level graduate program in Clinical </a:t>
            </a:r>
            <a:r>
              <a:rPr lang="en-US" sz="1600" dirty="0" smtClean="0"/>
              <a:t>Psychology or Social Work.</a:t>
            </a:r>
            <a:endParaRPr lang="en-US" sz="1600" dirty="0"/>
          </a:p>
          <a:p>
            <a:r>
              <a:rPr lang="en-US" sz="1600" b="1" dirty="0" smtClean="0"/>
              <a:t>STEP 3</a:t>
            </a:r>
          </a:p>
          <a:p>
            <a:pPr lvl="1"/>
            <a:r>
              <a:rPr lang="en-US" sz="1600" dirty="0" smtClean="0"/>
              <a:t>Contact </a:t>
            </a:r>
            <a:r>
              <a:rPr lang="en-US" sz="1600" dirty="0"/>
              <a:t>the Director of Clinical Training (the DCT) or the Practicum Coordinator to find out </a:t>
            </a:r>
            <a:r>
              <a:rPr lang="en-US" sz="1600" dirty="0" smtClean="0"/>
              <a:t>practicum requirements </a:t>
            </a:r>
            <a:r>
              <a:rPr lang="en-US" sz="1600" dirty="0"/>
              <a:t>of that school. </a:t>
            </a:r>
            <a:r>
              <a:rPr lang="en-US" sz="1600" dirty="0" smtClean="0"/>
              <a:t>Find </a:t>
            </a:r>
            <a:r>
              <a:rPr lang="en-US" sz="1600" dirty="0"/>
              <a:t>out your state’s rules on supervision: </a:t>
            </a:r>
            <a:r>
              <a:rPr lang="en-US" sz="1600" dirty="0" smtClean="0"/>
              <a:t>number </a:t>
            </a:r>
            <a:r>
              <a:rPr lang="en-US" sz="1600" dirty="0"/>
              <a:t>of clinical hours per supervision hour. </a:t>
            </a:r>
            <a:r>
              <a:rPr lang="en-US" sz="1600" dirty="0" smtClean="0"/>
              <a:t>Licensing requirements of the supervisor? Try </a:t>
            </a:r>
            <a:r>
              <a:rPr lang="en-US" sz="1600" dirty="0"/>
              <a:t>to keep interns for a minimum of six </a:t>
            </a:r>
            <a:r>
              <a:rPr lang="en-US" sz="1600" dirty="0" smtClean="0"/>
              <a:t>months as less time than that reduces your “output of energy/gain” proportion.</a:t>
            </a:r>
            <a:endParaRPr lang="en-US" sz="1600" dirty="0"/>
          </a:p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</p:txBody>
      </p:sp>
      <p:pic>
        <p:nvPicPr>
          <p:cNvPr id="4" name="Picture 3" descr="Next-ste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1721039" cy="495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809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6934200" cy="1143000"/>
          </a:xfrm>
        </p:spPr>
        <p:txBody>
          <a:bodyPr/>
          <a:lstStyle/>
          <a:p>
            <a:r>
              <a:rPr lang="en-US" b="1" dirty="0" smtClean="0"/>
              <a:t>Graduate School Placement Policies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6934200" cy="4648200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In our local area, there are many practicum sites that are competitive. Each graduate school evaluates each site and determines who can apply; for instance, second or only third year students.  Perhaps, only students in community counseling or in multi-cultural sub-specialties.</a:t>
            </a:r>
          </a:p>
          <a:p>
            <a:endParaRPr lang="en-US" sz="2000" dirty="0" smtClean="0"/>
          </a:p>
          <a:p>
            <a:r>
              <a:rPr lang="en-US" sz="2000" dirty="0" smtClean="0"/>
              <a:t>Most Job Corps centers will only have one graduate program to draw from and so, the MHC will have to nurture a relationship with their Training Director or Practicum Coordinator.  Ask them to visit  your center.</a:t>
            </a:r>
          </a:p>
        </p:txBody>
      </p:sp>
    </p:spTree>
    <p:extLst>
      <p:ext uri="{BB962C8B-B14F-4D97-AF65-F5344CB8AC3E}">
        <p14:creationId xmlns="" xmlns:p14="http://schemas.microsoft.com/office/powerpoint/2010/main" val="79302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6934200" cy="1143000"/>
          </a:xfrm>
        </p:spPr>
        <p:txBody>
          <a:bodyPr/>
          <a:lstStyle/>
          <a:p>
            <a:r>
              <a:rPr lang="en-US" b="1" dirty="0" smtClean="0"/>
              <a:t>Graduate School Placement Policies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You may have to accept who they place with you:  make sure your standards are clear and that you have a Due Process policy in force.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To recruit good graduate students, ask to speak to classes or create an exciting brochure (stories speak volumes rather than facts).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79302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Start up steps…..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Determine the school program’s </a:t>
            </a:r>
            <a:r>
              <a:rPr lang="en-US" sz="2400" dirty="0"/>
              <a:t>interview </a:t>
            </a:r>
            <a:r>
              <a:rPr lang="en-US" sz="2400" dirty="0" smtClean="0"/>
              <a:t>windows.</a:t>
            </a:r>
            <a:endParaRPr lang="en-US" sz="2400" dirty="0"/>
          </a:p>
          <a:p>
            <a:r>
              <a:rPr lang="en-US" sz="2400" dirty="0"/>
              <a:t>Get your paperwork in order.</a:t>
            </a:r>
            <a:r>
              <a:rPr lang="en-US" sz="2400" dirty="0" smtClean="0">
                <a:effectLst/>
              </a:rPr>
              <a:t> </a:t>
            </a:r>
            <a:endParaRPr lang="en-US" sz="2400" dirty="0"/>
          </a:p>
          <a:p>
            <a:r>
              <a:rPr lang="en-US" sz="2400" dirty="0"/>
              <a:t>Attend their practicum fair</a:t>
            </a:r>
            <a:r>
              <a:rPr lang="en-US" sz="2400" dirty="0" smtClean="0"/>
              <a:t>. </a:t>
            </a:r>
            <a:r>
              <a:rPr lang="en-US" sz="2400" dirty="0"/>
              <a:t>Talk up your program</a:t>
            </a:r>
            <a:r>
              <a:rPr lang="en-US" sz="2400" dirty="0" smtClean="0"/>
              <a:t>. </a:t>
            </a:r>
            <a:r>
              <a:rPr lang="en-US" sz="2400" dirty="0"/>
              <a:t>Hand out brochures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Volunteer to teach a class in multi-culturalism, adolescent psychology, anything </a:t>
            </a:r>
            <a:r>
              <a:rPr lang="en-US" sz="2400" dirty="0" smtClean="0"/>
              <a:t>you </a:t>
            </a:r>
            <a:r>
              <a:rPr lang="en-US" sz="2400" dirty="0"/>
              <a:t>think will attract the student’s attention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Interview, </a:t>
            </a:r>
            <a:r>
              <a:rPr lang="en-US" sz="2400" dirty="0" smtClean="0"/>
              <a:t>make your selections </a:t>
            </a:r>
            <a:r>
              <a:rPr lang="en-US" sz="2400" dirty="0"/>
              <a:t>and set a start date.</a:t>
            </a:r>
            <a:r>
              <a:rPr lang="en-US" sz="2400" dirty="0" smtClean="0">
                <a:effectLst/>
              </a:rPr>
              <a:t> Some schools will have a specific notification date or computerized match system.</a:t>
            </a:r>
            <a:endParaRPr lang="en-US" sz="2400" dirty="0"/>
          </a:p>
          <a:p>
            <a:r>
              <a:rPr lang="en-US" sz="2400" dirty="0"/>
              <a:t>Develop training for orientation. </a:t>
            </a:r>
            <a:r>
              <a:rPr lang="en-US" sz="2400" dirty="0" smtClean="0"/>
              <a:t>Set </a:t>
            </a:r>
            <a:r>
              <a:rPr lang="en-US" sz="2400" dirty="0"/>
              <a:t>expectations for interns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/>
              <a:t>For reasonable program development, start </a:t>
            </a:r>
            <a:r>
              <a:rPr lang="en-US" sz="2400" dirty="0"/>
              <a:t>slow and then, build </a:t>
            </a:r>
            <a:r>
              <a:rPr lang="en-US" sz="2400" dirty="0" smtClean="0"/>
              <a:t>one or two interns </a:t>
            </a:r>
            <a:r>
              <a:rPr lang="en-US" sz="2400" dirty="0"/>
              <a:t>at a time.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sz="2400" dirty="0" smtClean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55262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C PowerPoint Template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b22f8f74-215c-4154-9939-bd29e4e8980e">XRUYQT3274NZ-681238054-1549</_dlc_DocId>
    <_dlc_DocIdUrl xmlns="b22f8f74-215c-4154-9939-bd29e4e8980e">
      <Url>https://supportservices.jobcorps.gov/health/_layouts/15/DocIdRedir.aspx?ID=XRUYQT3274NZ-681238054-1549</Url>
      <Description>XRUYQT3274NZ-681238054-1549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1BBDD672BAB240AE25E8C18386348A" ma:contentTypeVersion="5" ma:contentTypeDescription="Create a new document." ma:contentTypeScope="" ma:versionID="edb88f5c1ceec33db4cb0b7c993a8ce5">
  <xsd:schema xmlns:xsd="http://www.w3.org/2001/XMLSchema" xmlns:xs="http://www.w3.org/2001/XMLSchema" xmlns:p="http://schemas.microsoft.com/office/2006/metadata/properties" xmlns:ns1="http://schemas.microsoft.com/sharepoint/v3" xmlns:ns2="b22f8f74-215c-4154-9939-bd29e4e8980e" targetNamespace="http://schemas.microsoft.com/office/2006/metadata/properties" ma:root="true" ma:fieldsID="5b851cb5bcdff340b09bfb219dc0c9f3" ns1:_="" ns2:_="">
    <xsd:import namespace="http://schemas.microsoft.com/sharepoint/v3"/>
    <xsd:import namespace="b22f8f74-215c-4154-9939-bd29e4e898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f8f74-215c-4154-9939-bd29e4e8980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F68FD20-9419-4FDA-B5B7-73603E2CFE61}"/>
</file>

<file path=customXml/itemProps2.xml><?xml version="1.0" encoding="utf-8"?>
<ds:datastoreItem xmlns:ds="http://schemas.openxmlformats.org/officeDocument/2006/customXml" ds:itemID="{A55E6CFD-4E1D-45BD-B3F4-7EF613897B5E}"/>
</file>

<file path=customXml/itemProps3.xml><?xml version="1.0" encoding="utf-8"?>
<ds:datastoreItem xmlns:ds="http://schemas.openxmlformats.org/officeDocument/2006/customXml" ds:itemID="{4DA3A7B5-33F1-4C25-82C8-511CC8A6596E}"/>
</file>

<file path=customXml/itemProps4.xml><?xml version="1.0" encoding="utf-8"?>
<ds:datastoreItem xmlns:ds="http://schemas.openxmlformats.org/officeDocument/2006/customXml" ds:itemID="{7B4CD8B3-C33C-4717-A39D-85254187936B}"/>
</file>

<file path=docProps/app.xml><?xml version="1.0" encoding="utf-8"?>
<Properties xmlns="http://schemas.openxmlformats.org/officeDocument/2006/extended-properties" xmlns:vt="http://schemas.openxmlformats.org/officeDocument/2006/docPropsVTypes">
  <Template>JC PowerPoint Template</Template>
  <TotalTime>592</TotalTime>
  <Words>1920</Words>
  <Application>Microsoft Office PowerPoint</Application>
  <PresentationFormat>On-screen Show (4:3)</PresentationFormat>
  <Paragraphs>182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JC PowerPoint Template</vt:lpstr>
      <vt:lpstr>Custom Design</vt:lpstr>
      <vt:lpstr>How to Develop a Mental Health Clinical and Consultation Intern Program:  </vt:lpstr>
      <vt:lpstr>Why Have an Intern Program??</vt:lpstr>
      <vt:lpstr>Before we get started….</vt:lpstr>
      <vt:lpstr>One example:  (San Jose Job Corps)</vt:lpstr>
      <vt:lpstr>Other services:</vt:lpstr>
      <vt:lpstr>  Steps To Building An Intern Program </vt:lpstr>
      <vt:lpstr>Graduate School Placement Policies</vt:lpstr>
      <vt:lpstr>Graduate School Placement Policies</vt:lpstr>
      <vt:lpstr>Start up steps…..</vt:lpstr>
      <vt:lpstr>Interviewing Guidelines</vt:lpstr>
      <vt:lpstr>Paperwork specific to practicum students: </vt:lpstr>
      <vt:lpstr>Other paperwork that helps:</vt:lpstr>
      <vt:lpstr>Orientation for Graduate Students</vt:lpstr>
      <vt:lpstr> Job Corps Intern Orientation Check-list </vt:lpstr>
      <vt:lpstr>Special Topics:</vt:lpstr>
      <vt:lpstr>Getting started:</vt:lpstr>
      <vt:lpstr> Integrating Interns with the Staff</vt:lpstr>
      <vt:lpstr>The Mental Health Consultation Practicum </vt:lpstr>
      <vt:lpstr>The Mental Health Consultation Practicum </vt:lpstr>
      <vt:lpstr>Top Ten Questions About The Intern Program </vt:lpstr>
      <vt:lpstr>More of the Top Ten Questions</vt:lpstr>
      <vt:lpstr>More of the Top Ten Questions</vt:lpstr>
      <vt:lpstr>What are the pitfalls and challenges?</vt:lpstr>
      <vt:lpstr>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PREPARATION PERIOD CPP</dc:title>
  <dc:creator>sonja</dc:creator>
  <cp:lastModifiedBy>mlorenzo</cp:lastModifiedBy>
  <cp:revision>66</cp:revision>
  <dcterms:created xsi:type="dcterms:W3CDTF">2013-02-15T16:12:12Z</dcterms:created>
  <dcterms:modified xsi:type="dcterms:W3CDTF">2013-08-05T19:29:32Z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0x010100321BBDD672BAB240AE25E8C18386348A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TemplateUrl">
    <vt:lpwstr/>
  </property>
  <property fmtid="{D5CDD505-2E9C-101B-9397-08002B2CF9AE}" pid="8" name="_dlc_DocIdItemGuid">
    <vt:lpwstr>d58bded7-c07a-45b6-8eb2-d189858c9902</vt:lpwstr>
  </property>
</Properties>
</file>