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emf" ContentType="image/x-emf"/>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32.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2.xml" ContentType="application/vnd.openxmlformats-officedocument.presentationml.slideLayout+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notesSlides/notesSlide9.xml" ContentType="application/vnd.openxmlformats-officedocument.presentationml.notesSlide+xml"/>
  <Override PartName="/ppt/slideLayouts/slideLayout14.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9.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notesSlides/notesSlide16.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89" r:id="rId3"/>
    <p:sldId id="292" r:id="rId4"/>
    <p:sldId id="257" r:id="rId5"/>
    <p:sldId id="278" r:id="rId6"/>
    <p:sldId id="303" r:id="rId7"/>
    <p:sldId id="298" r:id="rId8"/>
    <p:sldId id="299" r:id="rId9"/>
    <p:sldId id="300" r:id="rId10"/>
    <p:sldId id="266" r:id="rId11"/>
    <p:sldId id="291" r:id="rId12"/>
    <p:sldId id="290" r:id="rId13"/>
    <p:sldId id="284" r:id="rId14"/>
    <p:sldId id="301" r:id="rId15"/>
    <p:sldId id="285" r:id="rId16"/>
    <p:sldId id="270" r:id="rId17"/>
    <p:sldId id="297" r:id="rId18"/>
    <p:sldId id="277" r:id="rId19"/>
    <p:sldId id="271" r:id="rId20"/>
    <p:sldId id="294" r:id="rId21"/>
    <p:sldId id="305" r:id="rId22"/>
    <p:sldId id="304" r:id="rId23"/>
    <p:sldId id="272" r:id="rId24"/>
    <p:sldId id="268" r:id="rId25"/>
    <p:sldId id="265" r:id="rId26"/>
    <p:sldId id="302" r:id="rId27"/>
    <p:sldId id="286" r:id="rId28"/>
    <p:sldId id="296" r:id="rId29"/>
    <p:sldId id="259" r:id="rId30"/>
    <p:sldId id="260" r:id="rId31"/>
    <p:sldId id="279" r:id="rId32"/>
    <p:sldId id="26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294"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309BC5-31B2-3C47-A499-D2BD739D23CF}" type="datetimeFigureOut">
              <a:rPr lang="en-US" smtClean="0"/>
              <a:pPr/>
              <a:t>3/24/2014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872618-115E-DB45-9DA6-871ED6E317AA}" type="slidenum">
              <a:rPr lang="en-US" smtClean="0"/>
              <a:pPr/>
              <a:t>‹#›</a:t>
            </a:fld>
            <a:endParaRPr lang="en-US"/>
          </a:p>
        </p:txBody>
      </p:sp>
    </p:spTree>
    <p:extLst>
      <p:ext uri="{BB962C8B-B14F-4D97-AF65-F5344CB8AC3E}">
        <p14:creationId xmlns="" xmlns:p14="http://schemas.microsoft.com/office/powerpoint/2010/main" val="33420584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rochesternewyorkcosmeticmakeoverdentistry.co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a:t>
            </a:r>
            <a:r>
              <a:rPr lang="en-US" dirty="0" err="1" smtClean="0"/>
              <a:t>www.scottetroutdds.com</a:t>
            </a:r>
            <a:r>
              <a:rPr lang="en-US" dirty="0" smtClean="0"/>
              <a:t>/general/soda-pop-teeth-cigarettes-lungs</a:t>
            </a:r>
            <a:endParaRPr lang="en-US" dirty="0"/>
          </a:p>
        </p:txBody>
      </p:sp>
      <p:sp>
        <p:nvSpPr>
          <p:cNvPr id="4" name="Slide Number Placeholder 3"/>
          <p:cNvSpPr>
            <a:spLocks noGrp="1"/>
          </p:cNvSpPr>
          <p:nvPr>
            <p:ph type="sldNum" sz="quarter" idx="10"/>
          </p:nvPr>
        </p:nvSpPr>
        <p:spPr/>
        <p:txBody>
          <a:bodyPr/>
          <a:lstStyle/>
          <a:p>
            <a:fld id="{9D872618-115E-DB45-9DA6-871ED6E317AA}" type="slidenum">
              <a:rPr lang="en-US" smtClean="0"/>
              <a:pPr/>
              <a:t>2</a:t>
            </a:fld>
            <a:endParaRPr lang="en-US" dirty="0"/>
          </a:p>
        </p:txBody>
      </p:sp>
    </p:spTree>
    <p:extLst>
      <p:ext uri="{BB962C8B-B14F-4D97-AF65-F5344CB8AC3E}">
        <p14:creationId xmlns="" xmlns:p14="http://schemas.microsoft.com/office/powerpoint/2010/main" val="395861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Cultural</a:t>
            </a:r>
            <a:r>
              <a:rPr lang="en-US" baseline="0" dirty="0" smtClean="0"/>
              <a:t> and geographical factors come into play here. </a:t>
            </a:r>
          </a:p>
          <a:p>
            <a:r>
              <a:rPr lang="en-US" baseline="0" dirty="0" smtClean="0"/>
              <a:t>Our Job Corp Center has a lemon tree and our students routinely pick them and eat them.</a:t>
            </a:r>
          </a:p>
          <a:p>
            <a:r>
              <a:rPr lang="en-US" baseline="0" dirty="0" smtClean="0"/>
              <a:t>Dry mouth </a:t>
            </a:r>
            <a:r>
              <a:rPr lang="en-US" baseline="0" dirty="0" err="1" smtClean="0"/>
              <a:t>syndrom</a:t>
            </a:r>
            <a:r>
              <a:rPr lang="en-US" baseline="0" dirty="0" smtClean="0"/>
              <a:t> or due to medication is not very common among our Job Corp population</a:t>
            </a:r>
            <a:endParaRPr lang="en-US" dirty="0"/>
          </a:p>
        </p:txBody>
      </p:sp>
      <p:sp>
        <p:nvSpPr>
          <p:cNvPr id="4" name="Slide Number Placeholder 3"/>
          <p:cNvSpPr>
            <a:spLocks noGrp="1"/>
          </p:cNvSpPr>
          <p:nvPr>
            <p:ph type="sldNum" sz="quarter" idx="10"/>
          </p:nvPr>
        </p:nvSpPr>
        <p:spPr/>
        <p:txBody>
          <a:bodyPr/>
          <a:lstStyle/>
          <a:p>
            <a:fld id="{9D872618-115E-DB45-9DA6-871ED6E317AA}" type="slidenum">
              <a:rPr lang="en-US" smtClean="0"/>
              <a:pPr/>
              <a:t>14</a:t>
            </a:fld>
            <a:endParaRPr lang="en-US"/>
          </a:p>
        </p:txBody>
      </p:sp>
    </p:spTree>
    <p:extLst>
      <p:ext uri="{BB962C8B-B14F-4D97-AF65-F5344CB8AC3E}">
        <p14:creationId xmlns="" xmlns:p14="http://schemas.microsoft.com/office/powerpoint/2010/main" val="2090404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a:t>
            </a:r>
            <a:r>
              <a:rPr lang="en-US" dirty="0" err="1" smtClean="0"/>
              <a:t>www.johngoodmandds.net</a:t>
            </a:r>
            <a:r>
              <a:rPr lang="en-US" dirty="0" smtClean="0"/>
              <a:t>/blog/2013/10/09/health-effects-from-drinking-soda-112632</a:t>
            </a:r>
            <a:endParaRPr lang="en-US" dirty="0"/>
          </a:p>
        </p:txBody>
      </p:sp>
      <p:sp>
        <p:nvSpPr>
          <p:cNvPr id="4" name="Slide Number Placeholder 3"/>
          <p:cNvSpPr>
            <a:spLocks noGrp="1"/>
          </p:cNvSpPr>
          <p:nvPr>
            <p:ph type="sldNum" sz="quarter" idx="10"/>
          </p:nvPr>
        </p:nvSpPr>
        <p:spPr/>
        <p:txBody>
          <a:bodyPr/>
          <a:lstStyle/>
          <a:p>
            <a:fld id="{9D872618-115E-DB45-9DA6-871ED6E317AA}" type="slidenum">
              <a:rPr lang="en-US" smtClean="0"/>
              <a:pPr/>
              <a:t>15</a:t>
            </a:fld>
            <a:endParaRPr lang="en-US"/>
          </a:p>
        </p:txBody>
      </p:sp>
    </p:spTree>
    <p:extLst>
      <p:ext uri="{BB962C8B-B14F-4D97-AF65-F5344CB8AC3E}">
        <p14:creationId xmlns="" xmlns:p14="http://schemas.microsoft.com/office/powerpoint/2010/main" val="116359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72618-115E-DB45-9DA6-871ED6E317AA}" type="slidenum">
              <a:rPr lang="en-US" smtClean="0"/>
              <a:pPr/>
              <a:t>16</a:t>
            </a:fld>
            <a:endParaRPr lang="en-US"/>
          </a:p>
        </p:txBody>
      </p:sp>
    </p:spTree>
    <p:extLst>
      <p:ext uri="{BB962C8B-B14F-4D97-AF65-F5344CB8AC3E}">
        <p14:creationId xmlns="" xmlns:p14="http://schemas.microsoft.com/office/powerpoint/2010/main" val="1218927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Acid</a:t>
            </a:r>
            <a:r>
              <a:rPr lang="en-US" baseline="0" dirty="0" smtClean="0"/>
              <a:t> erosion around braces. Seen in a photo POST braces removal. </a:t>
            </a:r>
            <a:endParaRPr lang="en-US" dirty="0"/>
          </a:p>
        </p:txBody>
      </p:sp>
      <p:sp>
        <p:nvSpPr>
          <p:cNvPr id="4" name="Slide Number Placeholder 3"/>
          <p:cNvSpPr>
            <a:spLocks noGrp="1"/>
          </p:cNvSpPr>
          <p:nvPr>
            <p:ph type="sldNum" sz="quarter" idx="10"/>
          </p:nvPr>
        </p:nvSpPr>
        <p:spPr/>
        <p:txBody>
          <a:bodyPr/>
          <a:lstStyle/>
          <a:p>
            <a:fld id="{9D872618-115E-DB45-9DA6-871ED6E317AA}" type="slidenum">
              <a:rPr lang="en-US" smtClean="0"/>
              <a:pPr/>
              <a:t>18</a:t>
            </a:fld>
            <a:endParaRPr lang="en-US"/>
          </a:p>
        </p:txBody>
      </p:sp>
    </p:spTree>
    <p:extLst>
      <p:ext uri="{BB962C8B-B14F-4D97-AF65-F5344CB8AC3E}">
        <p14:creationId xmlns="" xmlns:p14="http://schemas.microsoft.com/office/powerpoint/2010/main" val="2630205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if the patient charts</a:t>
            </a:r>
            <a:r>
              <a:rPr lang="en-US" baseline="0" dirty="0" smtClean="0"/>
              <a:t> </a:t>
            </a:r>
            <a:r>
              <a:rPr lang="en-US" baseline="0" dirty="0" err="1" smtClean="0"/>
              <a:t>metions</a:t>
            </a:r>
            <a:r>
              <a:rPr lang="en-US" baseline="0" dirty="0" smtClean="0"/>
              <a:t> any </a:t>
            </a:r>
            <a:r>
              <a:rPr lang="en-US" baseline="0" dirty="0" err="1" smtClean="0"/>
              <a:t>antiacid</a:t>
            </a:r>
            <a:r>
              <a:rPr lang="en-US" baseline="0" dirty="0" smtClean="0"/>
              <a:t> medication. </a:t>
            </a:r>
          </a:p>
        </p:txBody>
      </p:sp>
      <p:sp>
        <p:nvSpPr>
          <p:cNvPr id="4" name="Slide Number Placeholder 3"/>
          <p:cNvSpPr>
            <a:spLocks noGrp="1"/>
          </p:cNvSpPr>
          <p:nvPr>
            <p:ph type="sldNum" sz="quarter" idx="10"/>
          </p:nvPr>
        </p:nvSpPr>
        <p:spPr/>
        <p:txBody>
          <a:bodyPr/>
          <a:lstStyle/>
          <a:p>
            <a:fld id="{9D872618-115E-DB45-9DA6-871ED6E317AA}" type="slidenum">
              <a:rPr lang="en-US" smtClean="0"/>
              <a:pPr/>
              <a:t>19</a:t>
            </a:fld>
            <a:endParaRPr lang="en-US"/>
          </a:p>
        </p:txBody>
      </p:sp>
    </p:spTree>
    <p:extLst>
      <p:ext uri="{BB962C8B-B14F-4D97-AF65-F5344CB8AC3E}">
        <p14:creationId xmlns="" xmlns:p14="http://schemas.microsoft.com/office/powerpoint/2010/main" val="1742516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prstClr val="black"/>
                </a:solidFill>
                <a:latin typeface="Times-Roman"/>
              </a:rPr>
              <a:t>Both</a:t>
            </a:r>
            <a:r>
              <a:rPr lang="en-US" sz="1200" baseline="0" dirty="0" smtClean="0">
                <a:solidFill>
                  <a:prstClr val="black"/>
                </a:solidFill>
                <a:latin typeface="Times-Roman"/>
              </a:rPr>
              <a:t> patients in the pictures in addition to their respective addictions had very poor oral hygiene. </a:t>
            </a:r>
            <a:endParaRPr lang="en-US" sz="1200" dirty="0" smtClean="0">
              <a:solidFill>
                <a:prstClr val="black"/>
              </a:solidFill>
              <a:latin typeface="Times-Roman"/>
            </a:endParaRPr>
          </a:p>
          <a:p>
            <a:endParaRPr lang="en-US" sz="1200" dirty="0" smtClean="0">
              <a:solidFill>
                <a:prstClr val="black"/>
              </a:solidFill>
              <a:latin typeface="Times-Roman"/>
            </a:endParaRPr>
          </a:p>
          <a:p>
            <a:r>
              <a:rPr lang="en-US" sz="1200" dirty="0" smtClean="0">
                <a:solidFill>
                  <a:prstClr val="black"/>
                </a:solidFill>
                <a:latin typeface="Times-Roman"/>
              </a:rPr>
              <a:t>Similar to citric acid,</a:t>
            </a:r>
            <a:r>
              <a:rPr lang="en-US" sz="1200" baseline="0" dirty="0" smtClean="0">
                <a:solidFill>
                  <a:prstClr val="black"/>
                </a:solidFill>
                <a:latin typeface="Times-Roman"/>
              </a:rPr>
              <a:t> ingredients used in preparing methamphetamine can include extremely corrosive materials such as battery acid, lantern fuel, drain cleaner.</a:t>
            </a:r>
          </a:p>
          <a:p>
            <a:r>
              <a:rPr lang="en-US" sz="1200" baseline="0" dirty="0" smtClean="0">
                <a:solidFill>
                  <a:prstClr val="black"/>
                </a:solidFill>
                <a:latin typeface="Times-Roman"/>
              </a:rPr>
              <a:t>Crack Cocaine is highly acidic as well. </a:t>
            </a:r>
          </a:p>
        </p:txBody>
      </p:sp>
      <p:sp>
        <p:nvSpPr>
          <p:cNvPr id="4" name="Slide Number Placeholder 3"/>
          <p:cNvSpPr>
            <a:spLocks noGrp="1"/>
          </p:cNvSpPr>
          <p:nvPr>
            <p:ph type="sldNum" sz="quarter" idx="10"/>
          </p:nvPr>
        </p:nvSpPr>
        <p:spPr/>
        <p:txBody>
          <a:bodyPr/>
          <a:lstStyle/>
          <a:p>
            <a:fld id="{9D872618-115E-DB45-9DA6-871ED6E317AA}" type="slidenum">
              <a:rPr lang="en-US" smtClean="0"/>
              <a:pPr/>
              <a:t>20</a:t>
            </a:fld>
            <a:endParaRPr lang="en-US"/>
          </a:p>
        </p:txBody>
      </p:sp>
    </p:spTree>
    <p:extLst>
      <p:ext uri="{BB962C8B-B14F-4D97-AF65-F5344CB8AC3E}">
        <p14:creationId xmlns="" xmlns:p14="http://schemas.microsoft.com/office/powerpoint/2010/main" val="1353491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sugar free gum out</a:t>
            </a:r>
            <a:r>
              <a:rPr lang="en-US" baseline="0" dirty="0" smtClean="0"/>
              <a:t> there contains xylitol, we pass it out as sample to our </a:t>
            </a:r>
            <a:r>
              <a:rPr lang="en-US" baseline="0" dirty="0" err="1" smtClean="0"/>
              <a:t>pts</a:t>
            </a:r>
            <a:r>
              <a:rPr lang="en-US" baseline="0" dirty="0" smtClean="0"/>
              <a:t> at SJJCC.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Sports drinks are promoted for athletes by coaches. When they  consume a sports drink in a dehydrated state, the acid hits the enamel without the benefit of the natural salivary proteins to protect the enamel.  Natural saliva  protects the teeth from acidic drinks.  When there is little or no saliva</a:t>
            </a:r>
            <a:r>
              <a:rPr lang="en-US" sz="1200" kern="1200" baseline="0" dirty="0" smtClean="0">
                <a:solidFill>
                  <a:schemeClr val="tx1"/>
                </a:solidFill>
                <a:latin typeface="+mn-lt"/>
                <a:ea typeface="+mn-ea"/>
                <a:cs typeface="+mn-cs"/>
              </a:rPr>
              <a:t> acid does its’ greatest damage.</a:t>
            </a:r>
          </a:p>
        </p:txBody>
      </p:sp>
      <p:sp>
        <p:nvSpPr>
          <p:cNvPr id="4" name="Slide Number Placeholder 3"/>
          <p:cNvSpPr>
            <a:spLocks noGrp="1"/>
          </p:cNvSpPr>
          <p:nvPr>
            <p:ph type="sldNum" sz="quarter" idx="10"/>
          </p:nvPr>
        </p:nvSpPr>
        <p:spPr/>
        <p:txBody>
          <a:bodyPr/>
          <a:lstStyle/>
          <a:p>
            <a:fld id="{9D872618-115E-DB45-9DA6-871ED6E317AA}" type="slidenum">
              <a:rPr lang="en-US" smtClean="0"/>
              <a:pPr/>
              <a:t>23</a:t>
            </a:fld>
            <a:endParaRPr lang="en-US"/>
          </a:p>
        </p:txBody>
      </p:sp>
    </p:spTree>
    <p:extLst>
      <p:ext uri="{BB962C8B-B14F-4D97-AF65-F5344CB8AC3E}">
        <p14:creationId xmlns="" xmlns:p14="http://schemas.microsoft.com/office/powerpoint/2010/main" val="2397311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Rx such as: </a:t>
            </a:r>
            <a:r>
              <a:rPr lang="en-US" baseline="0" dirty="0" err="1" smtClean="0"/>
              <a:t>Mi</a:t>
            </a:r>
            <a:r>
              <a:rPr lang="en-US" baseline="0" dirty="0" smtClean="0"/>
              <a:t> Paste, Gel-</a:t>
            </a:r>
            <a:r>
              <a:rPr lang="en-US" baseline="0" dirty="0" err="1" smtClean="0"/>
              <a:t>Kam</a:t>
            </a:r>
            <a:r>
              <a:rPr lang="en-US" baseline="0" dirty="0" smtClean="0"/>
              <a:t>, </a:t>
            </a:r>
            <a:r>
              <a:rPr lang="en-US" baseline="0" dirty="0" err="1" smtClean="0"/>
              <a:t>rx</a:t>
            </a:r>
            <a:r>
              <a:rPr lang="en-US" baseline="0" dirty="0" smtClean="0"/>
              <a:t> fluoride gel.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Calcium and Fluoride alter the solubility of enamel, in other words, it makes the enamel stronger.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D872618-115E-DB45-9DA6-871ED6E317AA}" type="slidenum">
              <a:rPr lang="en-US" smtClean="0"/>
              <a:pPr/>
              <a:t>26</a:t>
            </a:fld>
            <a:endParaRPr lang="en-US"/>
          </a:p>
        </p:txBody>
      </p:sp>
    </p:spTree>
    <p:extLst>
      <p:ext uri="{BB962C8B-B14F-4D97-AF65-F5344CB8AC3E}">
        <p14:creationId xmlns="" xmlns:p14="http://schemas.microsoft.com/office/powerpoint/2010/main" val="4130234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72618-115E-DB45-9DA6-871ED6E317AA}" type="slidenum">
              <a:rPr lang="en-US" smtClean="0"/>
              <a:pPr/>
              <a:t>27</a:t>
            </a:fld>
            <a:endParaRPr lang="en-US"/>
          </a:p>
        </p:txBody>
      </p:sp>
    </p:spTree>
    <p:extLst>
      <p:ext uri="{BB962C8B-B14F-4D97-AF65-F5344CB8AC3E}">
        <p14:creationId xmlns="" xmlns:p14="http://schemas.microsoft.com/office/powerpoint/2010/main" val="1028926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www.ameribev.org</a:t>
            </a:r>
            <a:r>
              <a:rPr lang="en-US" dirty="0" smtClean="0"/>
              <a:t>/nutrition-science/oral-health/</a:t>
            </a:r>
            <a:r>
              <a:rPr lang="en-US" dirty="0" err="1" smtClean="0"/>
              <a:t>qas</a:t>
            </a:r>
            <a:r>
              <a:rPr lang="en-US" dirty="0" smtClean="0"/>
              <a:t>/</a:t>
            </a:r>
            <a:endParaRPr lang="en-US" dirty="0"/>
          </a:p>
        </p:txBody>
      </p:sp>
      <p:sp>
        <p:nvSpPr>
          <p:cNvPr id="4" name="Slide Number Placeholder 3"/>
          <p:cNvSpPr>
            <a:spLocks noGrp="1"/>
          </p:cNvSpPr>
          <p:nvPr>
            <p:ph type="sldNum" sz="quarter" idx="10"/>
          </p:nvPr>
        </p:nvSpPr>
        <p:spPr/>
        <p:txBody>
          <a:bodyPr/>
          <a:lstStyle/>
          <a:p>
            <a:fld id="{9D872618-115E-DB45-9DA6-871ED6E317AA}" type="slidenum">
              <a:rPr lang="en-US" smtClean="0"/>
              <a:pPr/>
              <a:t>29</a:t>
            </a:fld>
            <a:endParaRPr lang="en-US"/>
          </a:p>
        </p:txBody>
      </p:sp>
    </p:spTree>
    <p:extLst>
      <p:ext uri="{BB962C8B-B14F-4D97-AF65-F5344CB8AC3E}">
        <p14:creationId xmlns="" xmlns:p14="http://schemas.microsoft.com/office/powerpoint/2010/main" val="66439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a:t>
            </a:r>
            <a:r>
              <a:rPr lang="en-US" baseline="0" dirty="0" smtClean="0"/>
              <a:t> by unknown dentist. </a:t>
            </a:r>
            <a:endParaRPr lang="en-US" dirty="0"/>
          </a:p>
        </p:txBody>
      </p:sp>
      <p:sp>
        <p:nvSpPr>
          <p:cNvPr id="4" name="Slide Number Placeholder 3"/>
          <p:cNvSpPr>
            <a:spLocks noGrp="1"/>
          </p:cNvSpPr>
          <p:nvPr>
            <p:ph type="sldNum" sz="quarter" idx="10"/>
          </p:nvPr>
        </p:nvSpPr>
        <p:spPr/>
        <p:txBody>
          <a:bodyPr/>
          <a:lstStyle/>
          <a:p>
            <a:fld id="{9D872618-115E-DB45-9DA6-871ED6E317AA}" type="slidenum">
              <a:rPr lang="en-US" smtClean="0"/>
              <a:pPr/>
              <a:t>3</a:t>
            </a:fld>
            <a:endParaRPr lang="en-US"/>
          </a:p>
        </p:txBody>
      </p:sp>
    </p:spTree>
    <p:extLst>
      <p:ext uri="{BB962C8B-B14F-4D97-AF65-F5344CB8AC3E}">
        <p14:creationId xmlns="" xmlns:p14="http://schemas.microsoft.com/office/powerpoint/2010/main" val="3772842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Mountain Dew Enamel Erosion</a:t>
            </a:r>
          </a:p>
          <a:p>
            <a:r>
              <a:rPr lang="en-US" sz="1200" u="sng" kern="1200" dirty="0" smtClean="0">
                <a:solidFill>
                  <a:schemeClr val="tx1"/>
                </a:solidFill>
                <a:latin typeface="+mn-lt"/>
                <a:ea typeface="+mn-ea"/>
                <a:cs typeface="+mn-cs"/>
                <a:hlinkClick r:id="rId3"/>
              </a:rPr>
              <a:t>Paul Sussman, DMD	</a:t>
            </a:r>
          </a:p>
          <a:p>
            <a:endParaRPr lang="en-US" dirty="0"/>
          </a:p>
        </p:txBody>
      </p:sp>
      <p:sp>
        <p:nvSpPr>
          <p:cNvPr id="4" name="Slide Number Placeholder 3"/>
          <p:cNvSpPr>
            <a:spLocks noGrp="1"/>
          </p:cNvSpPr>
          <p:nvPr>
            <p:ph type="sldNum" sz="quarter" idx="10"/>
          </p:nvPr>
        </p:nvSpPr>
        <p:spPr/>
        <p:txBody>
          <a:bodyPr/>
          <a:lstStyle/>
          <a:p>
            <a:fld id="{9D872618-115E-DB45-9DA6-871ED6E317AA}" type="slidenum">
              <a:rPr lang="en-US" smtClean="0"/>
              <a:pPr/>
              <a:t>31</a:t>
            </a:fld>
            <a:endParaRPr lang="en-US"/>
          </a:p>
        </p:txBody>
      </p:sp>
    </p:spTree>
    <p:extLst>
      <p:ext uri="{BB962C8B-B14F-4D97-AF65-F5344CB8AC3E}">
        <p14:creationId xmlns="" xmlns:p14="http://schemas.microsoft.com/office/powerpoint/2010/main" val="143254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Harnack</a:t>
            </a:r>
            <a:r>
              <a:rPr lang="en-US" sz="1200" kern="1200" dirty="0" smtClean="0">
                <a:solidFill>
                  <a:schemeClr val="tx1"/>
                </a:solidFill>
                <a:latin typeface="+mn-lt"/>
                <a:ea typeface="+mn-ea"/>
                <a:cs typeface="+mn-cs"/>
              </a:rPr>
              <a:t> L, </a:t>
            </a:r>
            <a:r>
              <a:rPr lang="en-US" sz="1200" kern="1200" dirty="0" err="1" smtClean="0">
                <a:solidFill>
                  <a:schemeClr val="tx1"/>
                </a:solidFill>
                <a:latin typeface="+mn-lt"/>
                <a:ea typeface="+mn-ea"/>
                <a:cs typeface="+mn-cs"/>
              </a:rPr>
              <a:t>Stang</a:t>
            </a:r>
            <a:r>
              <a:rPr lang="en-US" sz="1200" kern="1200" dirty="0" smtClean="0">
                <a:solidFill>
                  <a:schemeClr val="tx1"/>
                </a:solidFill>
                <a:latin typeface="+mn-lt"/>
                <a:ea typeface="+mn-ea"/>
                <a:cs typeface="+mn-cs"/>
              </a:rPr>
              <a:t> J, Story M. Soft drink consumption among US children and adolescents: Nutritional consequences. Journal of the American Dietetic Association 1999;99:436-444. </a:t>
            </a:r>
            <a:r>
              <a:rPr lang="en-US" sz="1200" kern="1200" baseline="0" dirty="0" smtClean="0">
                <a:solidFill>
                  <a:schemeClr val="tx1"/>
                </a:solidFill>
                <a:latin typeface="+mn-lt"/>
                <a:ea typeface="+mn-ea"/>
                <a:cs typeface="+mn-cs"/>
              </a:rPr>
              <a:t>Gleason P, Suitor C. </a:t>
            </a:r>
            <a:r>
              <a:rPr lang="en-US" sz="1200" kern="1200" baseline="0" dirty="0" err="1" smtClean="0">
                <a:solidFill>
                  <a:schemeClr val="tx1"/>
                </a:solidFill>
                <a:latin typeface="+mn-lt"/>
                <a:ea typeface="+mn-ea"/>
                <a:cs typeface="+mn-cs"/>
              </a:rPr>
              <a:t>Childrens</a:t>
            </a:r>
            <a:r>
              <a:rPr lang="en-US" sz="1200" kern="1200" baseline="0" dirty="0" smtClean="0">
                <a:solidFill>
                  <a:schemeClr val="tx1"/>
                </a:solidFill>
                <a:latin typeface="+mn-lt"/>
                <a:ea typeface="+mn-ea"/>
                <a:cs typeface="+mn-cs"/>
              </a:rPr>
              <a:t> diets in the mid 1990s: Dietary intake and its relationship with school meal participation. Alexandria, VA: US Department of Agriculture, Food and Nutrition Service, Office of Analysis, Nutrition and Evaluation;2001. </a:t>
            </a:r>
            <a:r>
              <a:rPr lang="en-US" sz="1200" kern="1200" baseline="0" dirty="0" err="1" smtClean="0">
                <a:solidFill>
                  <a:schemeClr val="tx1"/>
                </a:solidFill>
                <a:latin typeface="+mn-lt"/>
                <a:ea typeface="+mn-ea"/>
                <a:cs typeface="+mn-cs"/>
              </a:rPr>
              <a:t>Brimacombe</a:t>
            </a:r>
            <a:r>
              <a:rPr lang="en-US" sz="1200" kern="1200" baseline="0" dirty="0" smtClean="0">
                <a:solidFill>
                  <a:schemeClr val="tx1"/>
                </a:solidFill>
                <a:latin typeface="+mn-lt"/>
                <a:ea typeface="+mn-ea"/>
                <a:cs typeface="+mn-cs"/>
              </a:rPr>
              <a:t> C. The effect of extensive consumption of soda pop on the permanent dentition: A case report. Northwest Dentistry 2001;80:23-25.</a:t>
            </a:r>
            <a:endParaRPr lang="en-US" dirty="0"/>
          </a:p>
        </p:txBody>
      </p:sp>
      <p:sp>
        <p:nvSpPr>
          <p:cNvPr id="4" name="Slide Number Placeholder 3"/>
          <p:cNvSpPr>
            <a:spLocks noGrp="1"/>
          </p:cNvSpPr>
          <p:nvPr>
            <p:ph type="sldNum" sz="quarter" idx="10"/>
          </p:nvPr>
        </p:nvSpPr>
        <p:spPr/>
        <p:txBody>
          <a:bodyPr/>
          <a:lstStyle/>
          <a:p>
            <a:fld id="{9D872618-115E-DB45-9DA6-871ED6E317AA}" type="slidenum">
              <a:rPr lang="en-US" smtClean="0"/>
              <a:pPr/>
              <a:t>4</a:t>
            </a:fld>
            <a:endParaRPr lang="en-US"/>
          </a:p>
        </p:txBody>
      </p:sp>
    </p:spTree>
    <p:extLst>
      <p:ext uri="{BB962C8B-B14F-4D97-AF65-F5344CB8AC3E}">
        <p14:creationId xmlns="" xmlns:p14="http://schemas.microsoft.com/office/powerpoint/2010/main" val="3239610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http://</a:t>
            </a:r>
            <a:r>
              <a:rPr lang="en-US" baseline="0" dirty="0" err="1" smtClean="0"/>
              <a:t>www.drchristophermorris.com</a:t>
            </a:r>
            <a:r>
              <a:rPr lang="en-US" baseline="0" dirty="0" smtClean="0"/>
              <a:t>/services/cosmetic/</a:t>
            </a:r>
            <a:endParaRPr lang="en-US" dirty="0"/>
          </a:p>
        </p:txBody>
      </p:sp>
      <p:sp>
        <p:nvSpPr>
          <p:cNvPr id="4" name="Slide Number Placeholder 3"/>
          <p:cNvSpPr>
            <a:spLocks noGrp="1"/>
          </p:cNvSpPr>
          <p:nvPr>
            <p:ph type="sldNum" sz="quarter" idx="10"/>
          </p:nvPr>
        </p:nvSpPr>
        <p:spPr/>
        <p:txBody>
          <a:bodyPr/>
          <a:lstStyle/>
          <a:p>
            <a:fld id="{9D872618-115E-DB45-9DA6-871ED6E317AA}" type="slidenum">
              <a:rPr lang="en-US" smtClean="0"/>
              <a:pPr/>
              <a:t>5</a:t>
            </a:fld>
            <a:endParaRPr lang="en-US"/>
          </a:p>
        </p:txBody>
      </p:sp>
    </p:spTree>
    <p:extLst>
      <p:ext uri="{BB962C8B-B14F-4D97-AF65-F5344CB8AC3E}">
        <p14:creationId xmlns="" xmlns:p14="http://schemas.microsoft.com/office/powerpoint/2010/main" val="419795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http://</a:t>
            </a:r>
            <a:r>
              <a:rPr lang="en-US" baseline="0" dirty="0" err="1" smtClean="0"/>
              <a:t>www.benefits</a:t>
            </a:r>
            <a:r>
              <a:rPr lang="en-US" baseline="0" dirty="0" smtClean="0"/>
              <a:t>-of-</a:t>
            </a:r>
            <a:r>
              <a:rPr lang="en-US" baseline="0" dirty="0" err="1" smtClean="0"/>
              <a:t>honey.com</a:t>
            </a:r>
            <a:r>
              <a:rPr lang="en-US" baseline="0" dirty="0" smtClean="0"/>
              <a:t>/images/</a:t>
            </a:r>
            <a:r>
              <a:rPr lang="en-US" baseline="0" dirty="0" err="1" smtClean="0"/>
              <a:t>sugar_types.jpg</a:t>
            </a:r>
            <a:endParaRPr lang="en-US" dirty="0"/>
          </a:p>
        </p:txBody>
      </p:sp>
      <p:sp>
        <p:nvSpPr>
          <p:cNvPr id="4" name="Slide Number Placeholder 3"/>
          <p:cNvSpPr>
            <a:spLocks noGrp="1"/>
          </p:cNvSpPr>
          <p:nvPr>
            <p:ph type="sldNum" sz="quarter" idx="10"/>
          </p:nvPr>
        </p:nvSpPr>
        <p:spPr/>
        <p:txBody>
          <a:bodyPr/>
          <a:lstStyle/>
          <a:p>
            <a:fld id="{9D872618-115E-DB45-9DA6-871ED6E317AA}" type="slidenum">
              <a:rPr lang="en-US" smtClean="0"/>
              <a:pPr/>
              <a:t>6</a:t>
            </a:fld>
            <a:endParaRPr lang="en-US"/>
          </a:p>
        </p:txBody>
      </p:sp>
    </p:spTree>
    <p:extLst>
      <p:ext uri="{BB962C8B-B14F-4D97-AF65-F5344CB8AC3E}">
        <p14:creationId xmlns="" xmlns:p14="http://schemas.microsoft.com/office/powerpoint/2010/main" val="3443752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other words drinking 1 can</a:t>
            </a:r>
            <a:r>
              <a:rPr lang="en-US" baseline="0" dirty="0" smtClean="0"/>
              <a:t> of soda in one sitting with a meal, does less damage than sipping the same can for a prolong period of time. </a:t>
            </a:r>
          </a:p>
          <a:p>
            <a:r>
              <a:rPr lang="en-US" baseline="0" dirty="0" smtClean="0"/>
              <a:t>Is not a single episode of drinking an acidic drink that causes erosion and decay, is the repeated and/or prolonged use of it that does the damage. </a:t>
            </a:r>
            <a:endParaRPr lang="en-US" dirty="0"/>
          </a:p>
        </p:txBody>
      </p:sp>
      <p:sp>
        <p:nvSpPr>
          <p:cNvPr id="4" name="Slide Number Placeholder 3"/>
          <p:cNvSpPr>
            <a:spLocks noGrp="1"/>
          </p:cNvSpPr>
          <p:nvPr>
            <p:ph type="sldNum" sz="quarter" idx="10"/>
          </p:nvPr>
        </p:nvSpPr>
        <p:spPr/>
        <p:txBody>
          <a:bodyPr/>
          <a:lstStyle/>
          <a:p>
            <a:fld id="{9D872618-115E-DB45-9DA6-871ED6E317AA}" type="slidenum">
              <a:rPr lang="en-US" smtClean="0"/>
              <a:pPr/>
              <a:t>10</a:t>
            </a:fld>
            <a:endParaRPr lang="en-US"/>
          </a:p>
        </p:txBody>
      </p:sp>
    </p:spTree>
    <p:extLst>
      <p:ext uri="{BB962C8B-B14F-4D97-AF65-F5344CB8AC3E}">
        <p14:creationId xmlns="" xmlns:p14="http://schemas.microsoft.com/office/powerpoint/2010/main" val="1737766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Immature</a:t>
            </a:r>
            <a:r>
              <a:rPr lang="en-US" baseline="0" dirty="0" smtClean="0"/>
              <a:t> enamel is a lot more porous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warmer the drink the greater the amount of available acid hence more erosion.</a:t>
            </a:r>
          </a:p>
          <a:p>
            <a:endParaRPr lang="en-US" dirty="0" smtClean="0"/>
          </a:p>
          <a:p>
            <a:endParaRPr lang="en-US" dirty="0" smtClean="0"/>
          </a:p>
          <a:p>
            <a:r>
              <a:rPr lang="en-US" dirty="0" smtClean="0"/>
              <a:t>Source: </a:t>
            </a:r>
            <a:r>
              <a:rPr lang="en-US" sz="1200" kern="1200" dirty="0" err="1" smtClean="0">
                <a:solidFill>
                  <a:schemeClr val="tx1"/>
                </a:solidFill>
                <a:latin typeface="+mn-lt"/>
                <a:ea typeface="+mn-ea"/>
                <a:cs typeface="+mn-cs"/>
              </a:rPr>
              <a:t>Lussi</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Jaeggi</a:t>
            </a:r>
            <a:r>
              <a:rPr lang="en-US" sz="1200" kern="1200" dirty="0" smtClean="0">
                <a:solidFill>
                  <a:schemeClr val="tx1"/>
                </a:solidFill>
                <a:latin typeface="+mn-lt"/>
                <a:ea typeface="+mn-ea"/>
                <a:cs typeface="+mn-cs"/>
              </a:rPr>
              <a:t> T, Zero D. The role of diet in the </a:t>
            </a:r>
            <a:r>
              <a:rPr lang="en-US" sz="1200" kern="1200" dirty="0" err="1" smtClean="0">
                <a:solidFill>
                  <a:schemeClr val="tx1"/>
                </a:solidFill>
                <a:latin typeface="+mn-lt"/>
                <a:ea typeface="+mn-ea"/>
                <a:cs typeface="+mn-cs"/>
              </a:rPr>
              <a:t>aetiology</a:t>
            </a:r>
            <a:r>
              <a:rPr lang="en-US" sz="1200" kern="1200" dirty="0" smtClean="0">
                <a:solidFill>
                  <a:schemeClr val="tx1"/>
                </a:solidFill>
                <a:latin typeface="+mn-lt"/>
                <a:ea typeface="+mn-ea"/>
                <a:cs typeface="+mn-cs"/>
              </a:rPr>
              <a:t> of dental erosion. </a:t>
            </a:r>
            <a:r>
              <a:rPr lang="en-US" sz="1200" i="1" kern="1200" dirty="0" smtClean="0">
                <a:solidFill>
                  <a:schemeClr val="tx1"/>
                </a:solidFill>
                <a:latin typeface="+mn-lt"/>
                <a:ea typeface="+mn-ea"/>
                <a:cs typeface="+mn-cs"/>
              </a:rPr>
              <a:t>Caries Res.</a:t>
            </a:r>
            <a:r>
              <a:rPr lang="en-US" sz="1200" i="0" kern="1200" dirty="0" smtClean="0">
                <a:solidFill>
                  <a:schemeClr val="tx1"/>
                </a:solidFill>
                <a:latin typeface="+mn-lt"/>
                <a:ea typeface="+mn-ea"/>
                <a:cs typeface="+mn-cs"/>
              </a:rPr>
              <a:t> 2004;38 </a:t>
            </a:r>
            <a:r>
              <a:rPr lang="en-US" sz="1200" i="0" kern="1200" dirty="0" err="1" smtClean="0">
                <a:solidFill>
                  <a:schemeClr val="tx1"/>
                </a:solidFill>
                <a:latin typeface="+mn-lt"/>
                <a:ea typeface="+mn-ea"/>
                <a:cs typeface="+mn-cs"/>
              </a:rPr>
              <a:t>Suppl</a:t>
            </a:r>
            <a:r>
              <a:rPr lang="en-US" sz="1200" i="0" kern="1200" dirty="0" smtClean="0">
                <a:solidFill>
                  <a:schemeClr val="tx1"/>
                </a:solidFill>
                <a:latin typeface="+mn-lt"/>
                <a:ea typeface="+mn-ea"/>
                <a:cs typeface="+mn-cs"/>
              </a:rPr>
              <a:t> 1:34-44.</a:t>
            </a:r>
          </a:p>
          <a:p>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Imfeld</a:t>
            </a:r>
            <a:r>
              <a:rPr lang="en-US" sz="1200" i="0" kern="1200" dirty="0" smtClean="0">
                <a:solidFill>
                  <a:schemeClr val="tx1"/>
                </a:solidFill>
                <a:latin typeface="+mn-lt"/>
                <a:ea typeface="+mn-ea"/>
                <a:cs typeface="+mn-cs"/>
              </a:rPr>
              <a:t> T. Dental erosion: definition, classification and links. </a:t>
            </a:r>
            <a:r>
              <a:rPr lang="en-US" sz="1200" i="1" kern="1200" dirty="0" err="1" smtClean="0">
                <a:solidFill>
                  <a:schemeClr val="tx1"/>
                </a:solidFill>
                <a:latin typeface="+mn-lt"/>
                <a:ea typeface="+mn-ea"/>
                <a:cs typeface="+mn-cs"/>
              </a:rPr>
              <a:t>Eur</a:t>
            </a:r>
            <a:r>
              <a:rPr lang="en-US" sz="1200" i="1" kern="1200" dirty="0" smtClean="0">
                <a:solidFill>
                  <a:schemeClr val="tx1"/>
                </a:solidFill>
                <a:latin typeface="+mn-lt"/>
                <a:ea typeface="+mn-ea"/>
                <a:cs typeface="+mn-cs"/>
              </a:rPr>
              <a:t> J Oral Sci</a:t>
            </a:r>
            <a:r>
              <a:rPr lang="en-US" sz="1200" i="0" kern="1200" dirty="0" smtClean="0">
                <a:solidFill>
                  <a:schemeClr val="tx1"/>
                </a:solidFill>
                <a:latin typeface="+mn-lt"/>
                <a:ea typeface="+mn-ea"/>
                <a:cs typeface="+mn-cs"/>
              </a:rPr>
              <a:t>. 1996;104 (2[</a:t>
            </a:r>
            <a:r>
              <a:rPr lang="en-US" sz="1200" i="0" kern="1200" dirty="0" err="1" smtClean="0">
                <a:solidFill>
                  <a:schemeClr val="tx1"/>
                </a:solidFill>
                <a:latin typeface="+mn-lt"/>
                <a:ea typeface="+mn-ea"/>
                <a:cs typeface="+mn-cs"/>
              </a:rPr>
              <a:t>Pt</a:t>
            </a:r>
            <a:r>
              <a:rPr lang="en-US" sz="1200" i="0" kern="1200" dirty="0" smtClean="0">
                <a:solidFill>
                  <a:schemeClr val="tx1"/>
                </a:solidFill>
                <a:latin typeface="+mn-lt"/>
                <a:ea typeface="+mn-ea"/>
                <a:cs typeface="+mn-cs"/>
              </a:rPr>
              <a:t> 2]):151-155.</a:t>
            </a:r>
          </a:p>
          <a:p>
            <a:endParaRPr lang="en-US" sz="120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D872618-115E-DB45-9DA6-871ED6E317AA}" type="slidenum">
              <a:rPr lang="en-US" smtClean="0"/>
              <a:pPr/>
              <a:t>11</a:t>
            </a:fld>
            <a:endParaRPr lang="en-US"/>
          </a:p>
        </p:txBody>
      </p:sp>
    </p:spTree>
    <p:extLst>
      <p:ext uri="{BB962C8B-B14F-4D97-AF65-F5344CB8AC3E}">
        <p14:creationId xmlns="" xmlns:p14="http://schemas.microsoft.com/office/powerpoint/2010/main" val="802721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lower the pH, the stronger the acid.</a:t>
            </a:r>
            <a:r>
              <a:rPr lang="en-US" sz="1200" kern="1200" baseline="0" dirty="0" smtClean="0">
                <a:solidFill>
                  <a:schemeClr val="tx1"/>
                </a:solidFill>
                <a:latin typeface="+mn-lt"/>
                <a:ea typeface="+mn-ea"/>
                <a:cs typeface="+mn-cs"/>
              </a:rPr>
              <a:t> </a:t>
            </a:r>
            <a:r>
              <a:rPr lang="en-US" dirty="0" smtClean="0"/>
              <a:t>Battery</a:t>
            </a:r>
            <a:r>
              <a:rPr lang="en-US" baseline="0" dirty="0" smtClean="0"/>
              <a:t> Acid is not a drink, is used only for comparison purposes.</a:t>
            </a:r>
          </a:p>
          <a:p>
            <a:r>
              <a:rPr lang="en-US" baseline="0" dirty="0" smtClean="0"/>
              <a:t>Coffee 2.4-3.3   Orange Juice 3.4</a:t>
            </a:r>
          </a:p>
          <a:p>
            <a:endParaRPr lang="en-US" dirty="0" smtClean="0"/>
          </a:p>
        </p:txBody>
      </p:sp>
      <p:sp>
        <p:nvSpPr>
          <p:cNvPr id="4" name="Slide Number Placeholder 3"/>
          <p:cNvSpPr>
            <a:spLocks noGrp="1"/>
          </p:cNvSpPr>
          <p:nvPr>
            <p:ph type="sldNum" sz="quarter" idx="10"/>
          </p:nvPr>
        </p:nvSpPr>
        <p:spPr/>
        <p:txBody>
          <a:bodyPr/>
          <a:lstStyle/>
          <a:p>
            <a:fld id="{9D872618-115E-DB45-9DA6-871ED6E317AA}" type="slidenum">
              <a:rPr lang="en-US" smtClean="0"/>
              <a:pPr/>
              <a:t>12</a:t>
            </a:fld>
            <a:endParaRPr lang="en-US" dirty="0"/>
          </a:p>
        </p:txBody>
      </p:sp>
    </p:spTree>
    <p:extLst>
      <p:ext uri="{BB962C8B-B14F-4D97-AF65-F5344CB8AC3E}">
        <p14:creationId xmlns="" xmlns:p14="http://schemas.microsoft.com/office/powerpoint/2010/main" val="2652503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a:t>
            </a:r>
            <a:r>
              <a:rPr lang="en-US" baseline="0" dirty="0" smtClean="0"/>
              <a:t> the pattern of white dull stains: decalcification </a:t>
            </a:r>
          </a:p>
          <a:p>
            <a:r>
              <a:rPr lang="en-US" baseline="0" dirty="0" smtClean="0"/>
              <a:t>And then brown </a:t>
            </a:r>
            <a:r>
              <a:rPr lang="en-US" baseline="0" dirty="0" err="1" smtClean="0"/>
              <a:t>cavitated</a:t>
            </a:r>
            <a:r>
              <a:rPr lang="en-US" baseline="0" dirty="0" smtClean="0"/>
              <a:t> areas: decay</a:t>
            </a:r>
          </a:p>
          <a:p>
            <a:r>
              <a:rPr lang="en-US" baseline="0" dirty="0" smtClean="0"/>
              <a:t>After the decalcified enamel area turns soft, it will start “peeling” away, making it more susceptible to decay.  </a:t>
            </a:r>
            <a:endParaRPr lang="en-US" dirty="0"/>
          </a:p>
        </p:txBody>
      </p:sp>
      <p:sp>
        <p:nvSpPr>
          <p:cNvPr id="4" name="Slide Number Placeholder 3"/>
          <p:cNvSpPr>
            <a:spLocks noGrp="1"/>
          </p:cNvSpPr>
          <p:nvPr>
            <p:ph type="sldNum" sz="quarter" idx="10"/>
          </p:nvPr>
        </p:nvSpPr>
        <p:spPr/>
        <p:txBody>
          <a:bodyPr/>
          <a:lstStyle/>
          <a:p>
            <a:fld id="{9D872618-115E-DB45-9DA6-871ED6E317AA}" type="slidenum">
              <a:rPr lang="en-US" smtClean="0"/>
              <a:pPr/>
              <a:t>13</a:t>
            </a:fld>
            <a:endParaRPr lang="en-US"/>
          </a:p>
        </p:txBody>
      </p:sp>
    </p:spTree>
    <p:extLst>
      <p:ext uri="{BB962C8B-B14F-4D97-AF65-F5344CB8AC3E}">
        <p14:creationId xmlns="" xmlns:p14="http://schemas.microsoft.com/office/powerpoint/2010/main" val="682019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pPr/>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pPr/>
              <a:t>3/24/2014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pPr/>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pPr/>
              <a:t>3/24/2014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pPr/>
              <a:t>3/24/2014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pPr/>
              <a:t>3/24/2014</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weeatplants.com/health-effects-of-soda/major-soda-can-brands_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rochesternewyorkcosmeticmakeoverdentistry.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openxmlformats.org/officeDocument/2006/relationships/hyperlink" Target="http://www.powerofsour.com" TargetMode="External"/><Relationship Id="rId3" Type="http://schemas.openxmlformats.org/officeDocument/2006/relationships/hyperlink" Target="http://drinksdestroyteeth.org" TargetMode="External"/><Relationship Id="rId7" Type="http://schemas.openxmlformats.org/officeDocument/2006/relationships/hyperlink" Target="http://www.scottetroutdds.com/general/soda-pop-teeth-cigarettes-lungs" TargetMode="External"/><Relationship Id="rId2" Type="http://schemas.openxmlformats.org/officeDocument/2006/relationships/hyperlink" Target="http://www.sipallday.org" TargetMode="External"/><Relationship Id="rId1" Type="http://schemas.openxmlformats.org/officeDocument/2006/relationships/slideLayout" Target="../slideLayouts/slideLayout2.xml"/><Relationship Id="rId6" Type="http://schemas.openxmlformats.org/officeDocument/2006/relationships/hyperlink" Target="http://www.colgate.com/app/CP/US/EN/OC/Information/Articles/Oral-and-Dental-Health-Basics/Oral-Hygiene/Oral-Hygiene-Basics/article/Soda-or-Pop-Its-Teeth-Trouble-by-Any-Name.cvsp" TargetMode="External"/><Relationship Id="rId5" Type="http://schemas.openxmlformats.org/officeDocument/2006/relationships/hyperlink" Target="http://www.huffingtonpost.com/2013/05/28/diet-soda-teeth-similar-to-meth-photos_n_3348158.html" TargetMode="External"/><Relationship Id="rId4" Type="http://schemas.openxmlformats.org/officeDocument/2006/relationships/hyperlink" Target="http://www.ncbi.nlm.nih.gov/pubmed/23454320" TargetMode="External"/><Relationship Id="rId9" Type="http://schemas.openxmlformats.org/officeDocument/2006/relationships/hyperlink" Target="http://www.ncbi.nlm.nih.gov/pmc/articles/PMC2516950/pdf/nihms50629.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620" y="5288788"/>
            <a:ext cx="7772400" cy="877824"/>
          </a:xfrm>
        </p:spPr>
        <p:txBody>
          <a:bodyPr>
            <a:normAutofit/>
          </a:bodyPr>
          <a:lstStyle/>
          <a:p>
            <a:r>
              <a:rPr lang="en-US" dirty="0" smtClean="0"/>
              <a:t>Teresa Santana, DDS</a:t>
            </a:r>
          </a:p>
          <a:p>
            <a:r>
              <a:rPr lang="en-US" dirty="0" smtClean="0"/>
              <a:t>Center Dentist San Jose Job Corps</a:t>
            </a:r>
            <a:endParaRPr lang="en-US" dirty="0"/>
          </a:p>
        </p:txBody>
      </p:sp>
      <p:pic>
        <p:nvPicPr>
          <p:cNvPr id="4" name="Picture 3"/>
          <p:cNvPicPr>
            <a:picLocks noChangeAspect="1"/>
          </p:cNvPicPr>
          <p:nvPr/>
        </p:nvPicPr>
        <p:blipFill>
          <a:blip r:embed="rId2" cstate="print"/>
          <a:stretch>
            <a:fillRect/>
          </a:stretch>
        </p:blipFill>
        <p:spPr>
          <a:xfrm>
            <a:off x="1153160" y="1190725"/>
            <a:ext cx="6619390" cy="1822731"/>
          </a:xfrm>
          <a:prstGeom prst="rect">
            <a:avLst/>
          </a:prstGeom>
        </p:spPr>
      </p:pic>
      <p:sp>
        <p:nvSpPr>
          <p:cNvPr id="5" name="Title 4"/>
          <p:cNvSpPr>
            <a:spLocks noGrp="1"/>
          </p:cNvSpPr>
          <p:nvPr>
            <p:ph type="ctrTitle"/>
          </p:nvPr>
        </p:nvSpPr>
        <p:spPr>
          <a:xfrm>
            <a:off x="685800" y="3517900"/>
            <a:ext cx="7772400" cy="1375156"/>
          </a:xfrm>
        </p:spPr>
        <p:txBody>
          <a:bodyPr/>
          <a:lstStyle/>
          <a:p>
            <a:r>
              <a:rPr lang="en-US" dirty="0" smtClean="0"/>
              <a:t>Sugar and Acid</a:t>
            </a:r>
            <a:br>
              <a:rPr lang="en-US" dirty="0" smtClean="0"/>
            </a:br>
            <a:r>
              <a:rPr lang="en-US" sz="3600" dirty="0" smtClean="0"/>
              <a:t>Double Trouble</a:t>
            </a:r>
            <a:endParaRPr lang="en-US" sz="3600" dirty="0"/>
          </a:p>
        </p:txBody>
      </p:sp>
    </p:spTree>
    <p:extLst>
      <p:ext uri="{BB962C8B-B14F-4D97-AF65-F5344CB8AC3E}">
        <p14:creationId xmlns="" xmlns:p14="http://schemas.microsoft.com/office/powerpoint/2010/main" val="1214783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2943"/>
            <a:ext cx="7770813" cy="915297"/>
          </a:xfrm>
        </p:spPr>
        <p:txBody>
          <a:bodyPr>
            <a:normAutofit fontScale="90000"/>
          </a:bodyPr>
          <a:lstStyle/>
          <a:p>
            <a:r>
              <a:rPr lang="en-US" b="1" dirty="0"/>
              <a:t>How soda </a:t>
            </a:r>
            <a:r>
              <a:rPr lang="en-US" b="1" dirty="0" smtClean="0"/>
              <a:t>attacks teeth</a:t>
            </a:r>
            <a:r>
              <a:rPr lang="en-US" dirty="0"/>
              <a:t/>
            </a:r>
            <a:br>
              <a:rPr lang="en-US" dirty="0"/>
            </a:br>
            <a:endParaRPr lang="en-US" dirty="0"/>
          </a:p>
        </p:txBody>
      </p:sp>
      <p:sp>
        <p:nvSpPr>
          <p:cNvPr id="3" name="Content Placeholder 2"/>
          <p:cNvSpPr>
            <a:spLocks noGrp="1"/>
          </p:cNvSpPr>
          <p:nvPr>
            <p:ph idx="1"/>
          </p:nvPr>
        </p:nvSpPr>
        <p:spPr>
          <a:xfrm>
            <a:off x="685800" y="1158240"/>
            <a:ext cx="7770813" cy="4937760"/>
          </a:xfrm>
        </p:spPr>
        <p:txBody>
          <a:bodyPr>
            <a:normAutofit lnSpcReduction="10000"/>
          </a:bodyPr>
          <a:lstStyle/>
          <a:p>
            <a:r>
              <a:rPr lang="en-US" dirty="0" smtClean="0"/>
              <a:t>Dental decay is by definition the demineralization of tooth structure by acids caused by bacterial fermentation of dietary sugars. </a:t>
            </a:r>
          </a:p>
          <a:p>
            <a:r>
              <a:rPr lang="en-US" dirty="0" smtClean="0"/>
              <a:t>In other words: Sugar </a:t>
            </a:r>
            <a:r>
              <a:rPr lang="en-US" dirty="0"/>
              <a:t>in soda combines with bacteria in </a:t>
            </a:r>
            <a:r>
              <a:rPr lang="en-US" dirty="0" smtClean="0"/>
              <a:t>the </a:t>
            </a:r>
            <a:r>
              <a:rPr lang="en-US" dirty="0"/>
              <a:t>mouth to form acid, which attacks the </a:t>
            </a:r>
            <a:r>
              <a:rPr lang="en-US" dirty="0" smtClean="0"/>
              <a:t>teeth</a:t>
            </a:r>
            <a:r>
              <a:rPr lang="en-US" dirty="0"/>
              <a:t> </a:t>
            </a:r>
            <a:r>
              <a:rPr lang="en-US" dirty="0" smtClean="0"/>
              <a:t>by causing decay. </a:t>
            </a:r>
          </a:p>
          <a:p>
            <a:r>
              <a:rPr lang="en-US" dirty="0" smtClean="0"/>
              <a:t>Whether regular or diet, </a:t>
            </a:r>
            <a:r>
              <a:rPr lang="en-US" dirty="0"/>
              <a:t>soda contains its own acid, which also can damage </a:t>
            </a:r>
            <a:r>
              <a:rPr lang="en-US" dirty="0" smtClean="0"/>
              <a:t>teeth</a:t>
            </a:r>
            <a:r>
              <a:rPr lang="en-US" dirty="0"/>
              <a:t> </a:t>
            </a:r>
            <a:r>
              <a:rPr lang="en-US" dirty="0" smtClean="0"/>
              <a:t>by causing dental erosion.</a:t>
            </a:r>
          </a:p>
          <a:p>
            <a:r>
              <a:rPr lang="en-US" dirty="0" smtClean="0"/>
              <a:t>Each </a:t>
            </a:r>
            <a:r>
              <a:rPr lang="en-US" dirty="0"/>
              <a:t>attack lasts about 20 minutes and starts over with every sip of soda </a:t>
            </a:r>
            <a:r>
              <a:rPr lang="en-US" dirty="0" smtClean="0"/>
              <a:t>taken.</a:t>
            </a:r>
          </a:p>
          <a:p>
            <a:r>
              <a:rPr lang="en-US" dirty="0"/>
              <a:t>Frequency of drinking is more important than amount of drink, </a:t>
            </a:r>
            <a:r>
              <a:rPr lang="en-US" dirty="0" smtClean="0"/>
              <a:t>because each sip renews </a:t>
            </a:r>
            <a:r>
              <a:rPr lang="en-US" dirty="0"/>
              <a:t>the acid attack. </a:t>
            </a:r>
          </a:p>
          <a:p>
            <a:pPr marL="0" indent="0">
              <a:buNone/>
            </a:pPr>
            <a:endParaRPr lang="en-US" dirty="0"/>
          </a:p>
        </p:txBody>
      </p:sp>
    </p:spTree>
    <p:extLst>
      <p:ext uri="{BB962C8B-B14F-4D97-AF65-F5344CB8AC3E}">
        <p14:creationId xmlns="" xmlns:p14="http://schemas.microsoft.com/office/powerpoint/2010/main" val="289106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Acids Cause Dental Erosion</a:t>
            </a:r>
            <a:endParaRPr lang="en-US" dirty="0"/>
          </a:p>
        </p:txBody>
      </p:sp>
      <p:sp>
        <p:nvSpPr>
          <p:cNvPr id="3" name="Content Placeholder 2"/>
          <p:cNvSpPr>
            <a:spLocks noGrp="1"/>
          </p:cNvSpPr>
          <p:nvPr>
            <p:ph idx="1"/>
          </p:nvPr>
        </p:nvSpPr>
        <p:spPr/>
        <p:txBody>
          <a:bodyPr>
            <a:normAutofit/>
          </a:bodyPr>
          <a:lstStyle/>
          <a:p>
            <a:r>
              <a:rPr lang="en-US" dirty="0" smtClean="0"/>
              <a:t>Dental erosion is the </a:t>
            </a:r>
            <a:r>
              <a:rPr lang="en-US" dirty="0"/>
              <a:t>chemical removal of minerals from the tooth </a:t>
            </a:r>
            <a:r>
              <a:rPr lang="en-US" dirty="0" smtClean="0"/>
              <a:t>structure. It is irreversible.</a:t>
            </a:r>
            <a:endParaRPr lang="en-US" dirty="0"/>
          </a:p>
          <a:p>
            <a:r>
              <a:rPr lang="en-US" dirty="0"/>
              <a:t>M</a:t>
            </a:r>
            <a:r>
              <a:rPr lang="en-US" dirty="0" smtClean="0"/>
              <a:t>inerals are dissolved from the tooth structure by acids that are NOT produced by bacteria. </a:t>
            </a:r>
          </a:p>
          <a:p>
            <a:r>
              <a:rPr lang="en-US" dirty="0" smtClean="0"/>
              <a:t>A pH lower than 5.5 starts demineralizing and dissolving enamel. </a:t>
            </a:r>
          </a:p>
          <a:p>
            <a:r>
              <a:rPr lang="en-US" dirty="0" smtClean="0"/>
              <a:t>Immature enamel in kids and teens is most susceptible to damage and decay, because is </a:t>
            </a:r>
            <a:r>
              <a:rPr lang="en-US" dirty="0"/>
              <a:t>more porous, chalky and easily penetrated and dissolved by acids. </a:t>
            </a:r>
          </a:p>
          <a:p>
            <a:pPr marL="0" indent="0">
              <a:buNone/>
            </a:pPr>
            <a:endParaRPr lang="en-US" dirty="0" smtClean="0"/>
          </a:p>
          <a:p>
            <a:pPr marL="0" indent="0">
              <a:buNone/>
            </a:pPr>
            <a:endParaRPr lang="en-US" dirty="0" smtClean="0"/>
          </a:p>
        </p:txBody>
      </p:sp>
    </p:spTree>
    <p:extLst>
      <p:ext uri="{BB962C8B-B14F-4D97-AF65-F5344CB8AC3E}">
        <p14:creationId xmlns="" xmlns:p14="http://schemas.microsoft.com/office/powerpoint/2010/main" val="3119523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4"/>
            <a:ext cx="7770813" cy="872990"/>
          </a:xfrm>
        </p:spPr>
        <p:txBody>
          <a:bodyPr>
            <a:normAutofit/>
          </a:bodyPr>
          <a:lstStyle/>
          <a:p>
            <a:r>
              <a:rPr lang="en-US" sz="3500" dirty="0"/>
              <a:t>Sugar </a:t>
            </a:r>
            <a:r>
              <a:rPr lang="en-US" sz="3500" dirty="0" smtClean="0"/>
              <a:t>and </a:t>
            </a:r>
            <a:r>
              <a:rPr lang="en-US" sz="3500" dirty="0"/>
              <a:t>pH of common drinks</a:t>
            </a:r>
          </a:p>
        </p:txBody>
      </p:sp>
      <p:sp>
        <p:nvSpPr>
          <p:cNvPr id="3" name="Content Placeholder 2"/>
          <p:cNvSpPr>
            <a:spLocks noGrp="1"/>
          </p:cNvSpPr>
          <p:nvPr>
            <p:ph idx="1"/>
          </p:nvPr>
        </p:nvSpPr>
        <p:spPr>
          <a:xfrm>
            <a:off x="685800" y="5838033"/>
            <a:ext cx="7770813" cy="576257"/>
          </a:xfrm>
        </p:spPr>
        <p:txBody>
          <a:bodyPr>
            <a:noAutofit/>
          </a:bodyPr>
          <a:lstStyle/>
          <a:p>
            <a:pPr algn="ctr"/>
            <a:r>
              <a:rPr lang="en-US" sz="1600" i="1" dirty="0"/>
              <a:t>Test by Dr. John Ruby, University of Alabama, Birmingham School of Dentistry, </a:t>
            </a:r>
            <a:r>
              <a:rPr lang="en-US" sz="1600" i="1" dirty="0" smtClean="0"/>
              <a:t>2007</a:t>
            </a:r>
            <a:r>
              <a:rPr lang="en-US" sz="1600" dirty="0"/>
              <a:t> </a:t>
            </a:r>
            <a:r>
              <a:rPr lang="en-US" sz="1600" dirty="0" smtClean="0"/>
              <a:t>Minnesota </a:t>
            </a:r>
            <a:r>
              <a:rPr lang="en-US" sz="1600" dirty="0"/>
              <a:t>Dental Association: Sip All Day, Get Decay.</a:t>
            </a:r>
          </a:p>
        </p:txBody>
      </p:sp>
      <p:graphicFrame>
        <p:nvGraphicFramePr>
          <p:cNvPr id="6" name="Object 5"/>
          <p:cNvGraphicFramePr>
            <a:graphicFrameLocks noChangeAspect="1"/>
          </p:cNvGraphicFramePr>
          <p:nvPr>
            <p:extLst>
              <p:ext uri="{D42A27DB-BD31-4B8C-83A1-F6EECF244321}">
                <p14:modId xmlns="" xmlns:p14="http://schemas.microsoft.com/office/powerpoint/2010/main" val="2841740922"/>
              </p:ext>
            </p:extLst>
          </p:nvPr>
        </p:nvGraphicFramePr>
        <p:xfrm>
          <a:off x="685800" y="944967"/>
          <a:ext cx="7791583" cy="5112933"/>
        </p:xfrm>
        <a:graphic>
          <a:graphicData uri="http://schemas.openxmlformats.org/presentationml/2006/ole">
            <p:oleObj spid="_x0000_s1042" name="Document" r:id="rId4" imgW="5714280" imgH="4305960" progId="Word.Document.12">
              <p:embed/>
            </p:oleObj>
          </a:graphicData>
        </a:graphic>
      </p:graphicFrame>
    </p:spTree>
    <p:extLst>
      <p:ext uri="{BB962C8B-B14F-4D97-AF65-F5344CB8AC3E}">
        <p14:creationId xmlns="" xmlns:p14="http://schemas.microsoft.com/office/powerpoint/2010/main" val="1856276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rcRect t="13473" b="13473"/>
          <a:stretch>
            <a:fillRect/>
          </a:stretch>
        </p:blipFill>
        <p:spPr>
          <a:xfrm>
            <a:off x="685800" y="1574501"/>
            <a:ext cx="7770813" cy="4257022"/>
          </a:xfrm>
        </p:spPr>
      </p:pic>
      <p:sp>
        <p:nvSpPr>
          <p:cNvPr id="6" name="TextBox 5"/>
          <p:cNvSpPr txBox="1"/>
          <p:nvPr/>
        </p:nvSpPr>
        <p:spPr>
          <a:xfrm>
            <a:off x="1925320" y="5948680"/>
            <a:ext cx="4936856" cy="584776"/>
          </a:xfrm>
          <a:prstGeom prst="rect">
            <a:avLst/>
          </a:prstGeom>
          <a:noFill/>
        </p:spPr>
        <p:txBody>
          <a:bodyPr wrap="none" rtlCol="0">
            <a:spAutoFit/>
          </a:bodyPr>
          <a:lstStyle/>
          <a:p>
            <a:r>
              <a:rPr lang="en-US" sz="1400" dirty="0"/>
              <a:t>Source: http://</a:t>
            </a:r>
            <a:r>
              <a:rPr lang="en-US" sz="1400" dirty="0" err="1"/>
              <a:t>www.vanguarddentalgroup.com</a:t>
            </a:r>
            <a:r>
              <a:rPr lang="en-US" sz="1400" dirty="0"/>
              <a:t>/smile-gallery/</a:t>
            </a:r>
          </a:p>
          <a:p>
            <a:endParaRPr lang="en-US" dirty="0"/>
          </a:p>
        </p:txBody>
      </p:sp>
      <p:sp>
        <p:nvSpPr>
          <p:cNvPr id="7" name="TextBox 6"/>
          <p:cNvSpPr txBox="1"/>
          <p:nvPr/>
        </p:nvSpPr>
        <p:spPr>
          <a:xfrm>
            <a:off x="1785620" y="558800"/>
            <a:ext cx="5599818" cy="646331"/>
          </a:xfrm>
          <a:prstGeom prst="rect">
            <a:avLst/>
          </a:prstGeom>
          <a:noFill/>
        </p:spPr>
        <p:txBody>
          <a:bodyPr wrap="square" rtlCol="0">
            <a:spAutoFit/>
          </a:bodyPr>
          <a:lstStyle/>
          <a:p>
            <a:pPr algn="ctr"/>
            <a:r>
              <a:rPr lang="en-US" sz="3600" dirty="0"/>
              <a:t>Soft Drink Acid Damage</a:t>
            </a:r>
          </a:p>
        </p:txBody>
      </p:sp>
    </p:spTree>
    <p:extLst>
      <p:ext uri="{BB962C8B-B14F-4D97-AF65-F5344CB8AC3E}">
        <p14:creationId xmlns="" xmlns:p14="http://schemas.microsoft.com/office/powerpoint/2010/main" val="3449370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acid sources: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Sodas and </a:t>
            </a:r>
            <a:r>
              <a:rPr lang="en-US" smtClean="0"/>
              <a:t>juices </a:t>
            </a:r>
            <a:r>
              <a:rPr lang="en-US" smtClean="0"/>
              <a:t>are not </a:t>
            </a:r>
            <a:r>
              <a:rPr lang="en-US" dirty="0" smtClean="0"/>
              <a:t>the only source of dietary acid.</a:t>
            </a:r>
          </a:p>
          <a:p>
            <a:r>
              <a:rPr lang="en-US" dirty="0" smtClean="0"/>
              <a:t>Patients may suffer from acid reflux</a:t>
            </a:r>
            <a:r>
              <a:rPr lang="en-US" dirty="0"/>
              <a:t> </a:t>
            </a:r>
            <a:r>
              <a:rPr lang="en-US" dirty="0" smtClean="0"/>
              <a:t>or bulimia.</a:t>
            </a:r>
          </a:p>
          <a:p>
            <a:r>
              <a:rPr lang="en-US" dirty="0" smtClean="0"/>
              <a:t>Vomiting due to alcohol abuse. </a:t>
            </a:r>
          </a:p>
          <a:p>
            <a:r>
              <a:rPr lang="en-US" dirty="0" smtClean="0"/>
              <a:t>Eating many servings of acidic fruit or vegetables.</a:t>
            </a:r>
          </a:p>
          <a:p>
            <a:r>
              <a:rPr lang="en-US" dirty="0" smtClean="0"/>
              <a:t>Lemon or orange slices sucking habit, if with salt damage is worse. </a:t>
            </a:r>
          </a:p>
          <a:p>
            <a:r>
              <a:rPr lang="en-US" dirty="0" smtClean="0"/>
              <a:t>Condiments, sauces heavily used in some households. </a:t>
            </a:r>
          </a:p>
          <a:p>
            <a:r>
              <a:rPr lang="en-US" dirty="0" smtClean="0"/>
              <a:t>Chewable vitamin C.</a:t>
            </a:r>
          </a:p>
          <a:p>
            <a:r>
              <a:rPr lang="en-US" dirty="0" smtClean="0"/>
              <a:t>Meth, </a:t>
            </a:r>
            <a:r>
              <a:rPr lang="en-US" dirty="0" err="1" smtClean="0"/>
              <a:t>ectasy</a:t>
            </a:r>
            <a:r>
              <a:rPr lang="en-US" dirty="0" smtClean="0"/>
              <a:t>, cocaine or other recreational drug use.</a:t>
            </a:r>
          </a:p>
          <a:p>
            <a:r>
              <a:rPr lang="en-US" dirty="0" smtClean="0"/>
              <a:t>Dry mouth due to low salivary flow. </a:t>
            </a:r>
            <a:endParaRPr lang="en-US" dirty="0"/>
          </a:p>
        </p:txBody>
      </p:sp>
    </p:spTree>
    <p:extLst>
      <p:ext uri="{BB962C8B-B14F-4D97-AF65-F5344CB8AC3E}">
        <p14:creationId xmlns="" xmlns:p14="http://schemas.microsoft.com/office/powerpoint/2010/main" val="898124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021977"/>
          </a:xfrm>
        </p:spPr>
        <p:txBody>
          <a:bodyPr/>
          <a:lstStyle/>
          <a:p>
            <a:r>
              <a:rPr lang="en-US" dirty="0" smtClean="0"/>
              <a:t>Soda Mouth</a:t>
            </a:r>
            <a:endParaRPr lang="en-US" dirty="0"/>
          </a:p>
        </p:txBody>
      </p:sp>
      <p:pic>
        <p:nvPicPr>
          <p:cNvPr id="4" name="Content Placeholder 3"/>
          <p:cNvPicPr>
            <a:picLocks noGrp="1" noChangeAspect="1"/>
          </p:cNvPicPr>
          <p:nvPr>
            <p:ph idx="1"/>
          </p:nvPr>
        </p:nvPicPr>
        <p:blipFill>
          <a:blip r:embed="rId3" cstate="print"/>
          <a:srcRect t="13473" b="13473"/>
          <a:stretch>
            <a:fillRect/>
          </a:stretch>
        </p:blipFill>
        <p:spPr>
          <a:xfrm>
            <a:off x="685800" y="1536419"/>
            <a:ext cx="7770813" cy="4257022"/>
          </a:xfrm>
        </p:spPr>
      </p:pic>
      <p:sp>
        <p:nvSpPr>
          <p:cNvPr id="3" name="TextBox 2"/>
          <p:cNvSpPr txBox="1"/>
          <p:nvPr/>
        </p:nvSpPr>
        <p:spPr>
          <a:xfrm>
            <a:off x="355600" y="6078210"/>
            <a:ext cx="8037189" cy="523220"/>
          </a:xfrm>
          <a:prstGeom prst="rect">
            <a:avLst/>
          </a:prstGeom>
          <a:noFill/>
        </p:spPr>
        <p:txBody>
          <a:bodyPr wrap="none" rtlCol="0">
            <a:spAutoFit/>
          </a:bodyPr>
          <a:lstStyle/>
          <a:p>
            <a:r>
              <a:rPr lang="en-US" sz="1400" dirty="0"/>
              <a:t>Source: http://</a:t>
            </a:r>
            <a:r>
              <a:rPr lang="en-US" sz="1400" dirty="0" err="1"/>
              <a:t>www.johngoodmandds.net</a:t>
            </a:r>
            <a:r>
              <a:rPr lang="en-US" sz="1400" dirty="0"/>
              <a:t>/blog/2013/10/09/health-effects-from-drinking-soda-112632</a:t>
            </a:r>
          </a:p>
          <a:p>
            <a:endParaRPr lang="en-US" sz="1400" dirty="0"/>
          </a:p>
        </p:txBody>
      </p:sp>
    </p:spTree>
    <p:extLst>
      <p:ext uri="{BB962C8B-B14F-4D97-AF65-F5344CB8AC3E}">
        <p14:creationId xmlns="" xmlns:p14="http://schemas.microsoft.com/office/powerpoint/2010/main" val="511119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Identify Acid Exposure</a:t>
            </a:r>
            <a:br>
              <a:rPr lang="en-US" dirty="0"/>
            </a:br>
            <a:endParaRPr lang="en-US" dirty="0"/>
          </a:p>
        </p:txBody>
      </p:sp>
      <p:sp>
        <p:nvSpPr>
          <p:cNvPr id="3" name="Content Placeholder 2"/>
          <p:cNvSpPr>
            <a:spLocks noGrp="1"/>
          </p:cNvSpPr>
          <p:nvPr>
            <p:ph idx="1"/>
          </p:nvPr>
        </p:nvSpPr>
        <p:spPr>
          <a:xfrm>
            <a:off x="685800" y="1107140"/>
            <a:ext cx="7770813" cy="5179359"/>
          </a:xfrm>
        </p:spPr>
        <p:txBody>
          <a:bodyPr>
            <a:normAutofit fontScale="92500" lnSpcReduction="10000"/>
          </a:bodyPr>
          <a:lstStyle/>
          <a:p>
            <a:r>
              <a:rPr lang="en-US" dirty="0" smtClean="0"/>
              <a:t>Health </a:t>
            </a:r>
            <a:r>
              <a:rPr lang="en-US" dirty="0"/>
              <a:t>care professionals can screen for excessive acid exposure by visually inspecting teeth for some simple clues. Decay affects the smooth surfaces of teeth, and in the beginning is signaled by a white area known as “decalcification.” A dull appearance plus a white decalcified area indicates excessive acid exposure, the precursor to decay.</a:t>
            </a:r>
          </a:p>
          <a:p>
            <a:r>
              <a:rPr lang="en-US" dirty="0"/>
              <a:t>A more advanced stage of acid damage involves losing enamel. </a:t>
            </a:r>
            <a:r>
              <a:rPr lang="en-US" dirty="0" smtClean="0"/>
              <a:t>Dentin </a:t>
            </a:r>
            <a:r>
              <a:rPr lang="en-US" dirty="0"/>
              <a:t>is darker than enamel and more sensitive. Those who swish acidic drinks also exhibit worn lingual surfaces and thin or broken anterior </a:t>
            </a:r>
            <a:r>
              <a:rPr lang="en-US" dirty="0" smtClean="0"/>
              <a:t>teeth</a:t>
            </a:r>
            <a:r>
              <a:rPr lang="en-US" dirty="0"/>
              <a:t> </a:t>
            </a:r>
            <a:r>
              <a:rPr lang="en-US" dirty="0" smtClean="0"/>
              <a:t>and </a:t>
            </a:r>
            <a:r>
              <a:rPr lang="en-US" dirty="0"/>
              <a:t>loss of enamel in the premolar and molar area.</a:t>
            </a:r>
          </a:p>
          <a:p>
            <a:r>
              <a:rPr lang="en-US" dirty="0" smtClean="0"/>
              <a:t>In </a:t>
            </a:r>
            <a:r>
              <a:rPr lang="en-US" dirty="0"/>
              <a:t>adults, decay on the </a:t>
            </a:r>
            <a:r>
              <a:rPr lang="en-US" dirty="0" err="1"/>
              <a:t>incisal</a:t>
            </a:r>
            <a:r>
              <a:rPr lang="en-US" dirty="0"/>
              <a:t> edges of upper or lower teeth indicates an acidic environment and perhaps a dry mouth</a:t>
            </a:r>
            <a:r>
              <a:rPr lang="en-US" dirty="0" smtClean="0"/>
              <a:t>.</a:t>
            </a:r>
          </a:p>
          <a:p>
            <a:r>
              <a:rPr lang="en-US" dirty="0" smtClean="0"/>
              <a:t>Dental erosion can be misdiagnosed as dental caries, is important to diagnose the correct etiology so that the correct treatment plan and prevention protocol can be developed. </a:t>
            </a:r>
            <a:endParaRPr lang="en-US" dirty="0"/>
          </a:p>
        </p:txBody>
      </p:sp>
    </p:spTree>
    <p:extLst>
      <p:ext uri="{BB962C8B-B14F-4D97-AF65-F5344CB8AC3E}">
        <p14:creationId xmlns="" xmlns:p14="http://schemas.microsoft.com/office/powerpoint/2010/main" val="3287757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srcRect t="8907" b="8907"/>
          <a:stretch>
            <a:fillRect/>
          </a:stretch>
        </p:blipFill>
        <p:spPr>
          <a:xfrm>
            <a:off x="1257300" y="1045955"/>
            <a:ext cx="6792913" cy="3721307"/>
          </a:xfrm>
        </p:spPr>
      </p:pic>
      <p:sp>
        <p:nvSpPr>
          <p:cNvPr id="7" name="TextBox 6"/>
          <p:cNvSpPr txBox="1"/>
          <p:nvPr/>
        </p:nvSpPr>
        <p:spPr>
          <a:xfrm>
            <a:off x="927100" y="5143668"/>
            <a:ext cx="7891904" cy="1138773"/>
          </a:xfrm>
          <a:prstGeom prst="rect">
            <a:avLst/>
          </a:prstGeom>
          <a:noFill/>
        </p:spPr>
        <p:txBody>
          <a:bodyPr wrap="none" rtlCol="0">
            <a:spAutoFit/>
          </a:bodyPr>
          <a:lstStyle/>
          <a:p>
            <a:pPr algn="ctr"/>
            <a:r>
              <a:rPr lang="en-US" dirty="0" smtClean="0"/>
              <a:t>This </a:t>
            </a:r>
            <a:r>
              <a:rPr lang="en-US" dirty="0"/>
              <a:t>patient had a history of drinking five to six bottles of </a:t>
            </a:r>
            <a:r>
              <a:rPr lang="en-US" dirty="0" smtClean="0"/>
              <a:t>an </a:t>
            </a:r>
            <a:r>
              <a:rPr lang="en-US" dirty="0"/>
              <a:t>acidic </a:t>
            </a:r>
            <a:r>
              <a:rPr lang="en-US" dirty="0" smtClean="0"/>
              <a:t>carbonated</a:t>
            </a:r>
          </a:p>
          <a:p>
            <a:pPr algn="ctr"/>
            <a:r>
              <a:rPr lang="en-US" dirty="0" smtClean="0"/>
              <a:t> </a:t>
            </a:r>
            <a:r>
              <a:rPr lang="en-US" dirty="0"/>
              <a:t>beverage a day</a:t>
            </a:r>
            <a:r>
              <a:rPr lang="en-US" dirty="0" smtClean="0"/>
              <a:t>, leading </a:t>
            </a:r>
            <a:r>
              <a:rPr lang="en-US" dirty="0"/>
              <a:t>to combined dental erosion–caries. </a:t>
            </a:r>
            <a:endParaRPr lang="en-US" dirty="0" smtClean="0"/>
          </a:p>
          <a:p>
            <a:pPr algn="ctr"/>
            <a:endParaRPr lang="en-US" dirty="0" smtClean="0"/>
          </a:p>
          <a:p>
            <a:pPr algn="ctr"/>
            <a:r>
              <a:rPr lang="en-US" sz="1400" dirty="0"/>
              <a:t>Source: http://</a:t>
            </a:r>
            <a:r>
              <a:rPr lang="en-US" sz="1400" dirty="0" err="1"/>
              <a:t>cdeworld.com</a:t>
            </a:r>
            <a:r>
              <a:rPr lang="en-US" sz="1400" dirty="0"/>
              <a:t>/courses/4554-Dental_Erosion:Prevention_and_Treatment#</a:t>
            </a:r>
          </a:p>
        </p:txBody>
      </p:sp>
    </p:spTree>
    <p:extLst>
      <p:ext uri="{BB962C8B-B14F-4D97-AF65-F5344CB8AC3E}">
        <p14:creationId xmlns="" xmlns:p14="http://schemas.microsoft.com/office/powerpoint/2010/main" val="3105733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Decalcification</a:t>
            </a:r>
            <a:endParaRPr lang="en-US" dirty="0"/>
          </a:p>
        </p:txBody>
      </p:sp>
      <p:pic>
        <p:nvPicPr>
          <p:cNvPr id="4" name="Content Placeholder 5"/>
          <p:cNvPicPr>
            <a:picLocks noGrp="1" noChangeAspect="1"/>
          </p:cNvPicPr>
          <p:nvPr>
            <p:ph idx="1"/>
          </p:nvPr>
        </p:nvPicPr>
        <p:blipFill>
          <a:blip r:embed="rId3" cstate="print">
            <a:extLst>
              <a:ext uri="{28A0092B-C50C-407E-A947-70E740481C1C}">
                <a14:useLocalDpi xmlns="" xmlns:a14="http://schemas.microsoft.com/office/drawing/2010/main" val="0"/>
              </a:ext>
            </a:extLst>
          </a:blip>
          <a:srcRect t="41" b="41"/>
          <a:stretch>
            <a:fillRect/>
          </a:stretch>
        </p:blipFill>
        <p:spPr/>
      </p:pic>
    </p:spTree>
    <p:extLst>
      <p:ext uri="{BB962C8B-B14F-4D97-AF65-F5344CB8AC3E}">
        <p14:creationId xmlns="" xmlns:p14="http://schemas.microsoft.com/office/powerpoint/2010/main" val="1302179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288677"/>
          </a:xfrm>
        </p:spPr>
        <p:txBody>
          <a:bodyPr>
            <a:normAutofit fontScale="90000"/>
          </a:bodyPr>
          <a:lstStyle/>
          <a:p>
            <a:r>
              <a:rPr lang="en-US" dirty="0" smtClean="0"/>
              <a:t/>
            </a:r>
            <a:br>
              <a:rPr lang="en-US" dirty="0" smtClean="0"/>
            </a:br>
            <a:r>
              <a:rPr lang="en-US" dirty="0" smtClean="0"/>
              <a:t>Info </a:t>
            </a:r>
            <a:r>
              <a:rPr lang="en-US" dirty="0"/>
              <a:t>for Health Care Professionals</a:t>
            </a:r>
            <a:br>
              <a:rPr lang="en-US" dirty="0"/>
            </a:br>
            <a:endParaRPr lang="en-US" dirty="0"/>
          </a:p>
        </p:txBody>
      </p:sp>
      <p:sp>
        <p:nvSpPr>
          <p:cNvPr id="3" name="Content Placeholder 2"/>
          <p:cNvSpPr>
            <a:spLocks noGrp="1"/>
          </p:cNvSpPr>
          <p:nvPr>
            <p:ph idx="1"/>
          </p:nvPr>
        </p:nvSpPr>
        <p:spPr/>
        <p:txBody>
          <a:bodyPr>
            <a:normAutofit/>
          </a:bodyPr>
          <a:lstStyle/>
          <a:p>
            <a:r>
              <a:rPr lang="en-US" u="sng" dirty="0" smtClean="0"/>
              <a:t>Talk </a:t>
            </a:r>
            <a:r>
              <a:rPr lang="en-US" u="sng" dirty="0"/>
              <a:t>to your patients about consumption of bad </a:t>
            </a:r>
            <a:r>
              <a:rPr lang="en-US" u="sng" dirty="0" smtClean="0"/>
              <a:t>drinks.</a:t>
            </a:r>
            <a:endParaRPr lang="en-US" u="sng" dirty="0"/>
          </a:p>
          <a:p>
            <a:r>
              <a:rPr lang="en-US" dirty="0"/>
              <a:t>Rule out GERD and bulimia.</a:t>
            </a:r>
          </a:p>
          <a:p>
            <a:r>
              <a:rPr lang="en-US" dirty="0"/>
              <a:t>Ask how many sports drinks and soft drinks and how much juice or other low-pH drinks the patient consumes per week, and in what serving size.</a:t>
            </a:r>
          </a:p>
          <a:p>
            <a:r>
              <a:rPr lang="en-US" dirty="0"/>
              <a:t>Ask whether the patient consumes the drink slowly over time. Does he or she make the drink last all morning, afternoon or through the </a:t>
            </a:r>
            <a:r>
              <a:rPr lang="en-US" dirty="0" smtClean="0"/>
              <a:t>entire day or game?</a:t>
            </a:r>
            <a:endParaRPr lang="en-US" dirty="0"/>
          </a:p>
        </p:txBody>
      </p:sp>
    </p:spTree>
    <p:extLst>
      <p:ext uri="{BB962C8B-B14F-4D97-AF65-F5344CB8AC3E}">
        <p14:creationId xmlns="" xmlns:p14="http://schemas.microsoft.com/office/powerpoint/2010/main" val="113021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b="1" dirty="0">
              <a:solidFill>
                <a:prstClr val="black"/>
              </a:solidFill>
              <a:latin typeface="Georgia"/>
              <a:hlinkClick r:id="rId3"/>
            </a:endParaRPr>
          </a:p>
          <a:p>
            <a:pPr marL="0" indent="0">
              <a:buNone/>
            </a:pPr>
            <a:endParaRPr lang="en-US" b="1" dirty="0">
              <a:solidFill>
                <a:prstClr val="black"/>
              </a:solidFill>
              <a:latin typeface="Georgia"/>
              <a:hlinkClick r:id="rId3"/>
            </a:endParaRPr>
          </a:p>
          <a:p>
            <a:pPr marL="0" indent="0">
              <a:buNone/>
            </a:pPr>
            <a:endParaRPr lang="en-US" b="1" dirty="0">
              <a:solidFill>
                <a:prstClr val="black"/>
              </a:solidFill>
              <a:latin typeface="Georgia"/>
              <a:hlinkClick r:id="rId3"/>
            </a:endParaRPr>
          </a:p>
        </p:txBody>
      </p:sp>
      <p:pic>
        <p:nvPicPr>
          <p:cNvPr id="4" name="Picture 3"/>
          <p:cNvPicPr>
            <a:picLocks noChangeAspect="1"/>
          </p:cNvPicPr>
          <p:nvPr/>
        </p:nvPicPr>
        <p:blipFill>
          <a:blip r:embed="rId4" cstate="print"/>
          <a:stretch>
            <a:fillRect/>
          </a:stretch>
        </p:blipFill>
        <p:spPr>
          <a:xfrm>
            <a:off x="685800" y="336642"/>
            <a:ext cx="7620000" cy="2540000"/>
          </a:xfrm>
          <a:prstGeom prst="rect">
            <a:avLst/>
          </a:prstGeom>
        </p:spPr>
      </p:pic>
      <p:sp>
        <p:nvSpPr>
          <p:cNvPr id="5" name="TextBox 4"/>
          <p:cNvSpPr txBox="1"/>
          <p:nvPr/>
        </p:nvSpPr>
        <p:spPr>
          <a:xfrm>
            <a:off x="685800" y="3593851"/>
            <a:ext cx="7620000" cy="2031325"/>
          </a:xfrm>
          <a:prstGeom prst="rect">
            <a:avLst/>
          </a:prstGeom>
          <a:noFill/>
        </p:spPr>
        <p:txBody>
          <a:bodyPr wrap="square" rtlCol="0">
            <a:spAutoFit/>
          </a:bodyPr>
          <a:lstStyle/>
          <a:p>
            <a:pPr marL="285750" indent="-285750">
              <a:buFont typeface="Arial"/>
              <a:buChar char="•"/>
            </a:pPr>
            <a:r>
              <a:rPr lang="en-US" dirty="0"/>
              <a:t>Trendy drinks are causing a generation of young people to experience decay and loss of tooth enamel unprecedented in modern times</a:t>
            </a:r>
            <a:r>
              <a:rPr lang="en-US" dirty="0" smtClean="0"/>
              <a:t>.</a:t>
            </a:r>
          </a:p>
          <a:p>
            <a:pPr marL="285750" indent="-285750">
              <a:buFont typeface="Arial"/>
              <a:buChar char="•"/>
            </a:pPr>
            <a:endParaRPr lang="en-US" dirty="0"/>
          </a:p>
          <a:p>
            <a:pPr marL="285750" indent="-285750">
              <a:buFont typeface="Arial"/>
              <a:buChar char="•"/>
            </a:pPr>
            <a:r>
              <a:rPr lang="en-US" dirty="0"/>
              <a:t>Overconsumption of sugar-laden, acidic drinks, such as boxed juice, sport drinks and soft drinks, is reversing more than 50 years of public health gains realized through preventive measures like fluoridated water and dental sealants</a:t>
            </a:r>
            <a:r>
              <a:rPr lang="en-US" dirty="0" smtClean="0"/>
              <a:t>.</a:t>
            </a:r>
            <a:endParaRPr lang="en-US" dirty="0"/>
          </a:p>
        </p:txBody>
      </p:sp>
    </p:spTree>
    <p:extLst>
      <p:ext uri="{BB962C8B-B14F-4D97-AF65-F5344CB8AC3E}">
        <p14:creationId xmlns="" xmlns:p14="http://schemas.microsoft.com/office/powerpoint/2010/main" val="3765270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Diet soda can have same effect on teeth as meth</a:t>
            </a:r>
            <a:endParaRPr lang="en-US" dirty="0"/>
          </a:p>
        </p:txBody>
      </p:sp>
      <p:pic>
        <p:nvPicPr>
          <p:cNvPr id="5" name="Picture 4"/>
          <p:cNvPicPr>
            <a:picLocks noChangeAspect="1"/>
          </p:cNvPicPr>
          <p:nvPr/>
        </p:nvPicPr>
        <p:blipFill>
          <a:blip r:embed="rId3" cstate="print"/>
          <a:stretch>
            <a:fillRect/>
          </a:stretch>
        </p:blipFill>
        <p:spPr>
          <a:xfrm>
            <a:off x="952500" y="1917700"/>
            <a:ext cx="7239000" cy="3022600"/>
          </a:xfrm>
          <a:prstGeom prst="rect">
            <a:avLst/>
          </a:prstGeom>
        </p:spPr>
      </p:pic>
      <p:sp>
        <p:nvSpPr>
          <p:cNvPr id="8" name="TextBox 7"/>
          <p:cNvSpPr txBox="1"/>
          <p:nvPr/>
        </p:nvSpPr>
        <p:spPr>
          <a:xfrm>
            <a:off x="2698541" y="5141666"/>
            <a:ext cx="3489808" cy="461665"/>
          </a:xfrm>
          <a:prstGeom prst="rect">
            <a:avLst/>
          </a:prstGeom>
          <a:noFill/>
        </p:spPr>
        <p:txBody>
          <a:bodyPr wrap="none" rtlCol="0">
            <a:spAutoFit/>
          </a:bodyPr>
          <a:lstStyle/>
          <a:p>
            <a:pPr algn="ctr"/>
            <a:r>
              <a:rPr lang="en-US" sz="1200" dirty="0" smtClean="0"/>
              <a:t>Source: Dr. </a:t>
            </a:r>
            <a:r>
              <a:rPr lang="en-US" sz="1200" dirty="0"/>
              <a:t>Mohamed </a:t>
            </a:r>
            <a:r>
              <a:rPr lang="en-US" sz="1200" dirty="0" err="1" smtClean="0"/>
              <a:t>Bassiouny</a:t>
            </a:r>
            <a:endParaRPr lang="en-US" sz="1200" dirty="0" smtClean="0"/>
          </a:p>
          <a:p>
            <a:pPr algn="ctr"/>
            <a:r>
              <a:rPr lang="en-US" sz="1200" dirty="0" smtClean="0"/>
              <a:t> http</a:t>
            </a:r>
            <a:r>
              <a:rPr lang="en-US" sz="1200" dirty="0"/>
              <a:t>://</a:t>
            </a:r>
            <a:r>
              <a:rPr lang="en-US" sz="1200" dirty="0" err="1"/>
              <a:t>www.ncbi.nlm.nih.gov</a:t>
            </a:r>
            <a:r>
              <a:rPr lang="en-US" sz="1200" dirty="0"/>
              <a:t>/</a:t>
            </a:r>
            <a:r>
              <a:rPr lang="en-US" sz="1200" dirty="0" err="1"/>
              <a:t>pubmed</a:t>
            </a:r>
            <a:r>
              <a:rPr lang="en-US" sz="1200" dirty="0"/>
              <a:t>/23454320</a:t>
            </a:r>
          </a:p>
        </p:txBody>
      </p:sp>
    </p:spTree>
    <p:extLst>
      <p:ext uri="{BB962C8B-B14F-4D97-AF65-F5344CB8AC3E}">
        <p14:creationId xmlns="" xmlns:p14="http://schemas.microsoft.com/office/powerpoint/2010/main" val="4078802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82700"/>
            <a:ext cx="3403600" cy="5206999"/>
          </a:xfrm>
        </p:spPr>
        <p:txBody>
          <a:bodyPr>
            <a:normAutofit lnSpcReduction="10000"/>
          </a:bodyPr>
          <a:lstStyle/>
          <a:p>
            <a:r>
              <a:rPr lang="en-US" dirty="0" smtClean="0"/>
              <a:t>Patient consumed </a:t>
            </a:r>
            <a:r>
              <a:rPr lang="en-US" dirty="0"/>
              <a:t>one to two liters of Mountain Dew a day. In addition to doing the Dew, he smoked almost a pack of cigarettes a day</a:t>
            </a:r>
            <a:r>
              <a:rPr lang="en-US" dirty="0" smtClean="0"/>
              <a:t>.</a:t>
            </a:r>
          </a:p>
          <a:p>
            <a:pPr marL="0" indent="0" algn="ctr">
              <a:buNone/>
            </a:pPr>
            <a:endParaRPr lang="en-US" sz="1400" dirty="0" smtClean="0"/>
          </a:p>
          <a:p>
            <a:pPr marL="0" indent="0" algn="ctr">
              <a:buNone/>
            </a:pPr>
            <a:endParaRPr lang="en-US" sz="1400" dirty="0"/>
          </a:p>
          <a:p>
            <a:pPr marL="0" indent="0">
              <a:buNone/>
            </a:pPr>
            <a:endParaRPr lang="en-US" sz="1400" dirty="0" smtClean="0"/>
          </a:p>
          <a:p>
            <a:pPr marL="0" indent="0">
              <a:buNone/>
            </a:pPr>
            <a:endParaRPr lang="en-US" sz="1400" dirty="0"/>
          </a:p>
          <a:p>
            <a:pPr marL="0" indent="0">
              <a:buNone/>
            </a:pPr>
            <a:r>
              <a:rPr lang="en-US" sz="1400" dirty="0" smtClean="0"/>
              <a:t>Source: http</a:t>
            </a:r>
            <a:r>
              <a:rPr lang="en-US" sz="1400" dirty="0"/>
              <a:t>://</a:t>
            </a:r>
            <a:r>
              <a:rPr lang="en-US" sz="1400" dirty="0" err="1"/>
              <a:t>www.bocaratoncosmeticdentist.com</a:t>
            </a:r>
            <a:r>
              <a:rPr lang="en-US" sz="1400" dirty="0"/>
              <a:t>/smile-restoration/full-mouth-reconstruction-soda-pop-damage/</a:t>
            </a:r>
          </a:p>
        </p:txBody>
      </p:sp>
      <p:pic>
        <p:nvPicPr>
          <p:cNvPr id="4" name="Picture 3"/>
          <p:cNvPicPr>
            <a:picLocks noChangeAspect="1"/>
          </p:cNvPicPr>
          <p:nvPr/>
        </p:nvPicPr>
        <p:blipFill>
          <a:blip r:embed="rId2" cstate="print"/>
          <a:stretch>
            <a:fillRect/>
          </a:stretch>
        </p:blipFill>
        <p:spPr>
          <a:xfrm>
            <a:off x="4292600" y="145303"/>
            <a:ext cx="4250047" cy="3093198"/>
          </a:xfrm>
          <a:prstGeom prst="rect">
            <a:avLst/>
          </a:prstGeom>
        </p:spPr>
      </p:pic>
      <p:pic>
        <p:nvPicPr>
          <p:cNvPr id="5" name="Picture 4"/>
          <p:cNvPicPr>
            <a:picLocks noChangeAspect="1"/>
          </p:cNvPicPr>
          <p:nvPr/>
        </p:nvPicPr>
        <p:blipFill>
          <a:blip r:embed="rId3" cstate="print"/>
          <a:stretch>
            <a:fillRect/>
          </a:stretch>
        </p:blipFill>
        <p:spPr>
          <a:xfrm>
            <a:off x="4749800" y="3763962"/>
            <a:ext cx="3314700" cy="2568893"/>
          </a:xfrm>
          <a:prstGeom prst="rect">
            <a:avLst/>
          </a:prstGeom>
        </p:spPr>
      </p:pic>
    </p:spTree>
    <p:extLst>
      <p:ext uri="{BB962C8B-B14F-4D97-AF65-F5344CB8AC3E}">
        <p14:creationId xmlns="" xmlns:p14="http://schemas.microsoft.com/office/powerpoint/2010/main" val="31607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rcRect t="13473" b="13473"/>
          <a:stretch>
            <a:fillRect/>
          </a:stretch>
        </p:blipFill>
        <p:spPr>
          <a:xfrm>
            <a:off x="1168401" y="713441"/>
            <a:ext cx="6908800" cy="3784792"/>
          </a:xfrm>
        </p:spPr>
      </p:pic>
      <p:sp>
        <p:nvSpPr>
          <p:cNvPr id="5" name="TextBox 4"/>
          <p:cNvSpPr txBox="1"/>
          <p:nvPr/>
        </p:nvSpPr>
        <p:spPr>
          <a:xfrm>
            <a:off x="2032000" y="5815111"/>
            <a:ext cx="5447851" cy="307777"/>
          </a:xfrm>
          <a:prstGeom prst="rect">
            <a:avLst/>
          </a:prstGeom>
          <a:noFill/>
        </p:spPr>
        <p:txBody>
          <a:bodyPr wrap="none" rtlCol="0">
            <a:spAutoFit/>
          </a:bodyPr>
          <a:lstStyle/>
          <a:p>
            <a:r>
              <a:rPr lang="en-US" sz="1400" dirty="0" smtClean="0"/>
              <a:t>Source: http</a:t>
            </a:r>
            <a:r>
              <a:rPr lang="en-US" sz="1400" dirty="0"/>
              <a:t>://</a:t>
            </a:r>
            <a:r>
              <a:rPr lang="en-US" sz="1400" dirty="0" err="1"/>
              <a:t>kimhenrydental.wordpress.com</a:t>
            </a:r>
            <a:r>
              <a:rPr lang="en-US" sz="1400" dirty="0"/>
              <a:t>/category/dental-</a:t>
            </a:r>
            <a:r>
              <a:rPr lang="en-US" sz="1400" dirty="0" smtClean="0"/>
              <a:t>facts</a:t>
            </a:r>
            <a:endParaRPr lang="en-US" sz="1400" dirty="0"/>
          </a:p>
        </p:txBody>
      </p:sp>
      <p:sp>
        <p:nvSpPr>
          <p:cNvPr id="6" name="TextBox 5"/>
          <p:cNvSpPr txBox="1"/>
          <p:nvPr/>
        </p:nvSpPr>
        <p:spPr>
          <a:xfrm>
            <a:off x="901701" y="5080000"/>
            <a:ext cx="7916425" cy="369332"/>
          </a:xfrm>
          <a:prstGeom prst="rect">
            <a:avLst/>
          </a:prstGeom>
          <a:noFill/>
        </p:spPr>
        <p:txBody>
          <a:bodyPr wrap="none" rtlCol="0">
            <a:spAutoFit/>
          </a:bodyPr>
          <a:lstStyle/>
          <a:p>
            <a:r>
              <a:rPr lang="en-US" dirty="0"/>
              <a:t>Excessive daily soda pop intake caused characteristic tooth decay around gums</a:t>
            </a:r>
            <a:r>
              <a:rPr lang="en-US" i="1" dirty="0"/>
              <a:t>.</a:t>
            </a:r>
            <a:endParaRPr lang="en-US" dirty="0"/>
          </a:p>
        </p:txBody>
      </p:sp>
    </p:spTree>
    <p:extLst>
      <p:ext uri="{BB962C8B-B14F-4D97-AF65-F5344CB8AC3E}">
        <p14:creationId xmlns="" xmlns:p14="http://schemas.microsoft.com/office/powerpoint/2010/main" val="3442167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4223"/>
            <a:ext cx="7770813" cy="1072777"/>
          </a:xfrm>
        </p:spPr>
        <p:txBody>
          <a:bodyPr>
            <a:normAutofit fontScale="90000"/>
          </a:bodyPr>
          <a:lstStyle/>
          <a:p>
            <a:r>
              <a:rPr lang="en-US" dirty="0" smtClean="0"/>
              <a:t/>
            </a:r>
            <a:br>
              <a:rPr lang="en-US" dirty="0" smtClean="0"/>
            </a:br>
            <a:r>
              <a:rPr lang="en-US" dirty="0" smtClean="0"/>
              <a:t>Health </a:t>
            </a:r>
            <a:r>
              <a:rPr lang="en-US" dirty="0"/>
              <a:t>care professionals should advise patients to:</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Limit </a:t>
            </a:r>
            <a:r>
              <a:rPr lang="en-US" dirty="0"/>
              <a:t>acidic </a:t>
            </a:r>
            <a:r>
              <a:rPr lang="en-US" dirty="0" smtClean="0"/>
              <a:t>drinks, stay hydrated the right way with WATER. Sugar and caffeine laden drinks speed up dehydration. </a:t>
            </a:r>
            <a:endParaRPr lang="en-US" dirty="0"/>
          </a:p>
          <a:p>
            <a:r>
              <a:rPr lang="en-US" u="sng" dirty="0"/>
              <a:t>Use a straw</a:t>
            </a:r>
            <a:r>
              <a:rPr lang="en-US" dirty="0"/>
              <a:t> to draw acidic liquid away from the </a:t>
            </a:r>
            <a:r>
              <a:rPr lang="en-US" dirty="0" smtClean="0"/>
              <a:t>teeth.</a:t>
            </a:r>
            <a:endParaRPr lang="en-US" dirty="0"/>
          </a:p>
          <a:p>
            <a:r>
              <a:rPr lang="en-US" dirty="0"/>
              <a:t>Never drink acidic drinks when a dry mouth is </a:t>
            </a:r>
            <a:r>
              <a:rPr lang="en-US" dirty="0" smtClean="0"/>
              <a:t>present. Saliva protects the teeth, if little saliva is present the acid damage is greatest. </a:t>
            </a:r>
            <a:endParaRPr lang="en-US" dirty="0"/>
          </a:p>
          <a:p>
            <a:r>
              <a:rPr lang="en-US" dirty="0"/>
              <a:t>Drink water to rehydrate and return the mouth to a neutral </a:t>
            </a:r>
            <a:r>
              <a:rPr lang="en-US" dirty="0" err="1" smtClean="0"/>
              <a:t>pH.</a:t>
            </a:r>
            <a:endParaRPr lang="en-US" dirty="0"/>
          </a:p>
          <a:p>
            <a:r>
              <a:rPr lang="en-US" u="sng" dirty="0"/>
              <a:t>Chew </a:t>
            </a:r>
            <a:r>
              <a:rPr lang="en-US" u="sng" dirty="0" smtClean="0"/>
              <a:t>sugarless gum </a:t>
            </a:r>
            <a:r>
              <a:rPr lang="en-US" u="sng" dirty="0"/>
              <a:t>with Xylitol </a:t>
            </a:r>
            <a:r>
              <a:rPr lang="en-US" dirty="0"/>
              <a:t>to help restore a neutral </a:t>
            </a:r>
            <a:r>
              <a:rPr lang="en-US" dirty="0" err="1" smtClean="0"/>
              <a:t>pH.</a:t>
            </a:r>
            <a:endParaRPr lang="en-US" dirty="0"/>
          </a:p>
          <a:p>
            <a:r>
              <a:rPr lang="en-US" dirty="0"/>
              <a:t>Wait one hour to brush after drinking a sports drink or soft drink to </a:t>
            </a:r>
            <a:r>
              <a:rPr lang="en-US" u="sng" dirty="0"/>
              <a:t>allow enamel to re-harden after an acid </a:t>
            </a:r>
            <a:r>
              <a:rPr lang="en-US" u="sng" dirty="0" smtClean="0"/>
              <a:t>attack.</a:t>
            </a:r>
            <a:endParaRPr lang="en-US" u="sng" dirty="0"/>
          </a:p>
          <a:p>
            <a:endParaRPr lang="en-US" dirty="0"/>
          </a:p>
        </p:txBody>
      </p:sp>
    </p:spTree>
    <p:extLst>
      <p:ext uri="{BB962C8B-B14F-4D97-AF65-F5344CB8AC3E}">
        <p14:creationId xmlns="" xmlns:p14="http://schemas.microsoft.com/office/powerpoint/2010/main" val="3375684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patients to </a:t>
            </a:r>
            <a:r>
              <a:rPr lang="en-US" u="sng" dirty="0"/>
              <a:t>d</a:t>
            </a:r>
            <a:r>
              <a:rPr lang="en-US" u="sng" dirty="0" smtClean="0"/>
              <a:t>o not</a:t>
            </a:r>
            <a:r>
              <a:rPr lang="en-US" dirty="0" smtClean="0"/>
              <a:t>:</a:t>
            </a:r>
            <a:endParaRPr lang="en-US" dirty="0"/>
          </a:p>
        </p:txBody>
      </p:sp>
      <p:sp>
        <p:nvSpPr>
          <p:cNvPr id="3" name="Content Placeholder 2"/>
          <p:cNvSpPr>
            <a:spLocks noGrp="1"/>
          </p:cNvSpPr>
          <p:nvPr>
            <p:ph idx="1"/>
          </p:nvPr>
        </p:nvSpPr>
        <p:spPr/>
        <p:txBody>
          <a:bodyPr>
            <a:normAutofit/>
          </a:bodyPr>
          <a:lstStyle/>
          <a:p>
            <a:r>
              <a:rPr lang="en-US" sz="2400" dirty="0" smtClean="0"/>
              <a:t>Sip </a:t>
            </a:r>
            <a:r>
              <a:rPr lang="en-US" sz="2400" dirty="0"/>
              <a:t>for extended periods of </a:t>
            </a:r>
            <a:r>
              <a:rPr lang="en-US" sz="2400" dirty="0" smtClean="0"/>
              <a:t>time. Advice to throw away the cap to prevent ongoing sipping.</a:t>
            </a:r>
            <a:endParaRPr lang="en-US" sz="2400" dirty="0"/>
          </a:p>
          <a:p>
            <a:r>
              <a:rPr lang="en-US" sz="2400" dirty="0"/>
              <a:t>Drink soda shortly before </a:t>
            </a:r>
            <a:r>
              <a:rPr lang="en-US" sz="2400" dirty="0" smtClean="0"/>
              <a:t>bedtime.</a:t>
            </a:r>
          </a:p>
          <a:p>
            <a:r>
              <a:rPr lang="en-US" sz="2400" dirty="0" smtClean="0"/>
              <a:t>Brush right after a meal or drink.</a:t>
            </a:r>
            <a:endParaRPr lang="en-US" sz="2400" dirty="0"/>
          </a:p>
          <a:p>
            <a:r>
              <a:rPr lang="en-US" sz="2400" dirty="0" smtClean="0"/>
              <a:t>Substitute </a:t>
            </a:r>
            <a:r>
              <a:rPr lang="en-US" sz="2400" dirty="0"/>
              <a:t>soft drinks, sports drinks or fruit juice for a meal</a:t>
            </a:r>
            <a:r>
              <a:rPr lang="en-US" sz="2400" dirty="0" smtClean="0"/>
              <a:t>.</a:t>
            </a:r>
          </a:p>
          <a:p>
            <a:pPr marL="0" indent="0">
              <a:buNone/>
            </a:pPr>
            <a:endParaRPr lang="en-US" sz="2400" dirty="0"/>
          </a:p>
          <a:p>
            <a:pPr marL="0" indent="0">
              <a:buNone/>
            </a:pPr>
            <a:endParaRPr lang="en-US" dirty="0"/>
          </a:p>
        </p:txBody>
      </p:sp>
    </p:spTree>
    <p:extLst>
      <p:ext uri="{BB962C8B-B14F-4D97-AF65-F5344CB8AC3E}">
        <p14:creationId xmlns="" xmlns:p14="http://schemas.microsoft.com/office/powerpoint/2010/main" val="4255199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
            </a:r>
            <a:endParaRPr lang="en-US" dirty="0"/>
          </a:p>
        </p:txBody>
      </p:sp>
      <p:sp>
        <p:nvSpPr>
          <p:cNvPr id="3" name="Content Placeholder 2"/>
          <p:cNvSpPr>
            <a:spLocks noGrp="1"/>
          </p:cNvSpPr>
          <p:nvPr>
            <p:ph idx="1"/>
          </p:nvPr>
        </p:nvSpPr>
        <p:spPr/>
        <p:txBody>
          <a:bodyPr>
            <a:normAutofit/>
          </a:bodyPr>
          <a:lstStyle/>
          <a:p>
            <a:r>
              <a:rPr lang="en-US" dirty="0" smtClean="0"/>
              <a:t>Consuming </a:t>
            </a:r>
            <a:r>
              <a:rPr lang="en-US" dirty="0"/>
              <a:t>two or more servings of dairy </a:t>
            </a:r>
            <a:r>
              <a:rPr lang="en-US" dirty="0" smtClean="0"/>
              <a:t>foods.</a:t>
            </a:r>
            <a:endParaRPr lang="en-US" dirty="0"/>
          </a:p>
          <a:p>
            <a:r>
              <a:rPr lang="en-US" dirty="0"/>
              <a:t>Limiting the intake of 100 percent juice to </a:t>
            </a:r>
            <a:r>
              <a:rPr lang="en-US" dirty="0" smtClean="0"/>
              <a:t>6oz a day. </a:t>
            </a:r>
            <a:endParaRPr lang="en-US" dirty="0"/>
          </a:p>
          <a:p>
            <a:r>
              <a:rPr lang="en-US" dirty="0"/>
              <a:t>Restricting other sugared beverages to occasional </a:t>
            </a:r>
            <a:r>
              <a:rPr lang="en-US" dirty="0" smtClean="0"/>
              <a:t>use, no more than 12oz a day.</a:t>
            </a:r>
            <a:endParaRPr lang="en-US" dirty="0"/>
          </a:p>
          <a:p>
            <a:r>
              <a:rPr lang="en-US" dirty="0"/>
              <a:t>This doesn’t mean a person should never drink soda. In fact, drinking it in moderation may represent no harm at all.  However, substituting sugary, acidic carbonated beverages for water or intake of caloric food could be problematic in the long run.</a:t>
            </a:r>
          </a:p>
        </p:txBody>
      </p:sp>
    </p:spTree>
    <p:extLst>
      <p:ext uri="{BB962C8B-B14F-4D97-AF65-F5344CB8AC3E}">
        <p14:creationId xmlns="" xmlns:p14="http://schemas.microsoft.com/office/powerpoint/2010/main" val="3599801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1671"/>
            <a:ext cx="7770813" cy="1084730"/>
          </a:xfrm>
        </p:spPr>
        <p:txBody>
          <a:bodyPr>
            <a:normAutofit fontScale="90000"/>
          </a:bodyPr>
          <a:lstStyle/>
          <a:p>
            <a:r>
              <a:rPr lang="en-US" dirty="0" smtClean="0"/>
              <a:t>Dental team should advice to:</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000" dirty="0" smtClean="0"/>
              <a:t>Chew </a:t>
            </a:r>
            <a:r>
              <a:rPr lang="en-US" sz="2000" dirty="0"/>
              <a:t>sugarless </a:t>
            </a:r>
            <a:r>
              <a:rPr lang="en-US" sz="2000" dirty="0" smtClean="0"/>
              <a:t>gum.</a:t>
            </a:r>
            <a:endParaRPr lang="en-US" sz="2000" dirty="0"/>
          </a:p>
          <a:p>
            <a:r>
              <a:rPr lang="en-US" sz="2000" dirty="0" smtClean="0"/>
              <a:t>Visit the </a:t>
            </a:r>
            <a:r>
              <a:rPr lang="en-US" sz="2000" dirty="0"/>
              <a:t>dentist </a:t>
            </a:r>
            <a:r>
              <a:rPr lang="en-US" sz="2000" dirty="0" smtClean="0"/>
              <a:t>regularly.</a:t>
            </a:r>
            <a:endParaRPr lang="en-US" sz="2000" dirty="0"/>
          </a:p>
          <a:p>
            <a:r>
              <a:rPr lang="en-US" sz="2000" dirty="0"/>
              <a:t>Brush and floss </a:t>
            </a:r>
            <a:r>
              <a:rPr lang="en-US" sz="2000" dirty="0" smtClean="0"/>
              <a:t>daily using a a fluoride toothpaste. </a:t>
            </a:r>
            <a:endParaRPr lang="en-US" sz="2000" dirty="0"/>
          </a:p>
          <a:p>
            <a:r>
              <a:rPr lang="en-US" sz="2000" dirty="0"/>
              <a:t>Drink fluoridated </a:t>
            </a:r>
            <a:r>
              <a:rPr lang="en-US" sz="2000" dirty="0" smtClean="0"/>
              <a:t>water. </a:t>
            </a:r>
          </a:p>
          <a:p>
            <a:r>
              <a:rPr lang="en-US" sz="2000" u="sng" dirty="0" smtClean="0"/>
              <a:t>Prescribe </a:t>
            </a:r>
            <a:r>
              <a:rPr lang="en-US" sz="2000" u="sng" dirty="0"/>
              <a:t>additional fluoride</a:t>
            </a:r>
            <a:r>
              <a:rPr lang="en-US" sz="2000" dirty="0"/>
              <a:t>, rinse or prescription toothpastes</a:t>
            </a:r>
            <a:r>
              <a:rPr lang="en-US" sz="2000" dirty="0" smtClean="0"/>
              <a:t>.</a:t>
            </a:r>
          </a:p>
          <a:p>
            <a:r>
              <a:rPr lang="en-US" sz="2000" dirty="0" smtClean="0"/>
              <a:t>Prescribe </a:t>
            </a:r>
            <a:r>
              <a:rPr lang="en-US" sz="2000" dirty="0"/>
              <a:t>a casein </a:t>
            </a:r>
            <a:r>
              <a:rPr lang="en-US" sz="2000" dirty="0" err="1"/>
              <a:t>phosphopeptide</a:t>
            </a:r>
            <a:r>
              <a:rPr lang="en-US" sz="2000" dirty="0"/>
              <a:t>-amorphous calcium phosphate complex </a:t>
            </a:r>
            <a:r>
              <a:rPr lang="en-US" sz="2000" dirty="0" smtClean="0"/>
              <a:t>(CPP</a:t>
            </a:r>
            <a:r>
              <a:rPr lang="en-US" sz="2000" dirty="0"/>
              <a:t>-</a:t>
            </a:r>
            <a:r>
              <a:rPr lang="en-US" sz="2000" dirty="0" smtClean="0"/>
              <a:t>ACP) to </a:t>
            </a:r>
            <a:r>
              <a:rPr lang="en-US" sz="2000" dirty="0" err="1"/>
              <a:t>remineralize</a:t>
            </a:r>
            <a:r>
              <a:rPr lang="en-US" sz="2000" dirty="0"/>
              <a:t> the </a:t>
            </a:r>
            <a:r>
              <a:rPr lang="en-US" sz="2000" dirty="0" smtClean="0"/>
              <a:t>enamel, as MI Paste.</a:t>
            </a:r>
            <a:endParaRPr lang="en-US" sz="2000" dirty="0"/>
          </a:p>
          <a:p>
            <a:r>
              <a:rPr lang="en-US" sz="2000" dirty="0"/>
              <a:t>Read the labels for sugar </a:t>
            </a:r>
            <a:r>
              <a:rPr lang="en-US" sz="2000" dirty="0" smtClean="0"/>
              <a:t>content.</a:t>
            </a:r>
            <a:endParaRPr lang="en-US" sz="2000" dirty="0"/>
          </a:p>
          <a:p>
            <a:endParaRPr lang="en-US" dirty="0"/>
          </a:p>
        </p:txBody>
      </p:sp>
    </p:spTree>
    <p:extLst>
      <p:ext uri="{BB962C8B-B14F-4D97-AF65-F5344CB8AC3E}">
        <p14:creationId xmlns="" xmlns:p14="http://schemas.microsoft.com/office/powerpoint/2010/main" val="815894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rcRect t="8829" b="8829"/>
          <a:stretch>
            <a:fillRect/>
          </a:stretch>
        </p:blipFill>
        <p:spPr>
          <a:xfrm>
            <a:off x="685800" y="761701"/>
            <a:ext cx="7770813" cy="4257022"/>
          </a:xfrm>
        </p:spPr>
      </p:pic>
      <p:sp>
        <p:nvSpPr>
          <p:cNvPr id="5" name="TextBox 4"/>
          <p:cNvSpPr txBox="1"/>
          <p:nvPr/>
        </p:nvSpPr>
        <p:spPr>
          <a:xfrm>
            <a:off x="1173480" y="5511799"/>
            <a:ext cx="6801862" cy="307777"/>
          </a:xfrm>
          <a:prstGeom prst="rect">
            <a:avLst/>
          </a:prstGeom>
          <a:noFill/>
        </p:spPr>
        <p:txBody>
          <a:bodyPr wrap="none" rtlCol="0">
            <a:spAutoFit/>
          </a:bodyPr>
          <a:lstStyle/>
          <a:p>
            <a:r>
              <a:rPr lang="en-US" sz="1400" dirty="0"/>
              <a:t>Source: http://</a:t>
            </a:r>
            <a:r>
              <a:rPr lang="en-US" sz="1400" dirty="0" err="1"/>
              <a:t>www.examiner.com</a:t>
            </a:r>
            <a:r>
              <a:rPr lang="en-US" sz="1400" dirty="0"/>
              <a:t>/article/soda-mouth-a-dental-disaster-just-like-meth</a:t>
            </a:r>
          </a:p>
        </p:txBody>
      </p:sp>
    </p:spTree>
    <p:extLst>
      <p:ext uri="{BB962C8B-B14F-4D97-AF65-F5344CB8AC3E}">
        <p14:creationId xmlns="" xmlns:p14="http://schemas.microsoft.com/office/powerpoint/2010/main" val="1916771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682377"/>
          </a:xfrm>
        </p:spPr>
        <p:txBody>
          <a:bodyPr>
            <a:normAutofit fontScale="90000"/>
          </a:bodyPr>
          <a:lstStyle/>
          <a:p>
            <a:r>
              <a:rPr lang="en-US" dirty="0"/>
              <a:t/>
            </a:r>
            <a:br>
              <a:rPr lang="en-US" dirty="0"/>
            </a:br>
            <a:r>
              <a:rPr lang="en-US" dirty="0"/>
              <a:t>Statements by the American Beverage </a:t>
            </a:r>
            <a:r>
              <a:rPr lang="en-US" dirty="0" smtClean="0"/>
              <a:t>Association 2014</a:t>
            </a:r>
            <a:endParaRPr lang="en-US" dirty="0"/>
          </a:p>
        </p:txBody>
      </p:sp>
      <p:sp>
        <p:nvSpPr>
          <p:cNvPr id="3" name="Content Placeholder 2"/>
          <p:cNvSpPr>
            <a:spLocks noGrp="1"/>
          </p:cNvSpPr>
          <p:nvPr>
            <p:ph idx="1"/>
          </p:nvPr>
        </p:nvSpPr>
        <p:spPr>
          <a:xfrm>
            <a:off x="685800" y="2186641"/>
            <a:ext cx="7770813" cy="4150659"/>
          </a:xfrm>
        </p:spPr>
        <p:txBody>
          <a:bodyPr>
            <a:normAutofit fontScale="92500"/>
          </a:bodyPr>
          <a:lstStyle/>
          <a:p>
            <a:r>
              <a:rPr lang="en-US" dirty="0"/>
              <a:t>The beverage industry provides multiple beverage options to meet our bodies' hydration needs, such as bottled water, 100 percent juice, sports drinks, ready-to-drink teas and soft drinks. In fact, </a:t>
            </a:r>
            <a:r>
              <a:rPr lang="en-US" u="sng" dirty="0"/>
              <a:t>water is the predominant ingredient in carbonated soft drinks. Regular soft drinks are made up of 90 percent water and diet soft drinks with zero calories are 99 percent water. </a:t>
            </a:r>
            <a:endParaRPr lang="en-US" u="sng" dirty="0" smtClean="0"/>
          </a:p>
          <a:p>
            <a:r>
              <a:rPr lang="en-US" dirty="0"/>
              <a:t>Adults and children can consume a wide variety of fluids each day, including water, milk, juice, tea, sports drinks and soft drinks to </a:t>
            </a:r>
            <a:r>
              <a:rPr lang="en-US" u="sng" dirty="0"/>
              <a:t>meet their hydration needs</a:t>
            </a:r>
            <a:r>
              <a:rPr lang="en-US" dirty="0"/>
              <a:t>. For all the appeal beverages generate from a taste standpoint, it's easy to forget </a:t>
            </a:r>
            <a:r>
              <a:rPr lang="en-US" u="sng" dirty="0"/>
              <a:t>they exist for an essential reason.</a:t>
            </a:r>
            <a:endParaRPr lang="en-US" u="sng" dirty="0" smtClean="0"/>
          </a:p>
          <a:p>
            <a:pPr marL="0" indent="0" algn="ctr">
              <a:buNone/>
            </a:pPr>
            <a:r>
              <a:rPr lang="en-US" sz="1400" dirty="0"/>
              <a:t>Source: http://</a:t>
            </a:r>
            <a:r>
              <a:rPr lang="en-US" sz="1400" dirty="0" err="1"/>
              <a:t>www.ameribev.org</a:t>
            </a:r>
            <a:r>
              <a:rPr lang="en-US" sz="1400" dirty="0"/>
              <a:t>/nutrition-science/hydration/</a:t>
            </a:r>
          </a:p>
        </p:txBody>
      </p:sp>
    </p:spTree>
    <p:extLst>
      <p:ext uri="{BB962C8B-B14F-4D97-AF65-F5344CB8AC3E}">
        <p14:creationId xmlns="" xmlns:p14="http://schemas.microsoft.com/office/powerpoint/2010/main" val="303014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2014 American Beverage Association</a:t>
            </a:r>
          </a:p>
        </p:txBody>
      </p:sp>
      <p:sp>
        <p:nvSpPr>
          <p:cNvPr id="3" name="Content Placeholder 2"/>
          <p:cNvSpPr>
            <a:spLocks noGrp="1"/>
          </p:cNvSpPr>
          <p:nvPr>
            <p:ph idx="1"/>
          </p:nvPr>
        </p:nvSpPr>
        <p:spPr/>
        <p:txBody>
          <a:bodyPr>
            <a:normAutofit lnSpcReduction="10000"/>
          </a:bodyPr>
          <a:lstStyle/>
          <a:p>
            <a:r>
              <a:rPr lang="en-US" b="1" dirty="0"/>
              <a:t>Do soft drink beverages contribute to poor dental health?</a:t>
            </a:r>
          </a:p>
          <a:p>
            <a:r>
              <a:rPr lang="en-US" u="sng" dirty="0"/>
              <a:t>You cannot single out one food or beverage as causing dental caries or erosion </a:t>
            </a:r>
            <a:r>
              <a:rPr lang="en-US" dirty="0"/>
              <a:t>considering so many factors determine individual dental health. These include the types of food consumed, the length of time foods are retained in the mouth and the level of oral hygiene and access to professional dental care. For instance, sticky foods that tend to stay in the mouth longer and/or cling to teeth can be a significant source of dental cavities. In contrast</a:t>
            </a:r>
            <a:r>
              <a:rPr lang="en-US" u="sng" dirty="0"/>
              <a:t>, liquids that contain sugar, such as soft drinks or sweetened beverages, clear the mouth quickly. </a:t>
            </a:r>
            <a:endParaRPr lang="en-US" u="sng" dirty="0" smtClean="0"/>
          </a:p>
          <a:p>
            <a:pPr marL="0" indent="0" algn="ctr">
              <a:buNone/>
            </a:pPr>
            <a:r>
              <a:rPr lang="en-US" sz="1500" dirty="0"/>
              <a:t>Source: http://</a:t>
            </a:r>
            <a:r>
              <a:rPr lang="en-US" sz="1500" dirty="0" err="1"/>
              <a:t>www.ameribev.org</a:t>
            </a:r>
            <a:r>
              <a:rPr lang="en-US" sz="1500" dirty="0"/>
              <a:t>/nutrition-science/oral-health/</a:t>
            </a:r>
            <a:r>
              <a:rPr lang="en-US" sz="1500" dirty="0" err="1"/>
              <a:t>qas</a:t>
            </a:r>
            <a:r>
              <a:rPr lang="en-US" sz="1500" dirty="0"/>
              <a:t>/</a:t>
            </a:r>
          </a:p>
        </p:txBody>
      </p:sp>
    </p:spTree>
    <p:extLst>
      <p:ext uri="{BB962C8B-B14F-4D97-AF65-F5344CB8AC3E}">
        <p14:creationId xmlns="" xmlns:p14="http://schemas.microsoft.com/office/powerpoint/2010/main" val="2437206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
            </a:r>
            <a:r>
              <a:rPr lang="en-US" dirty="0" smtClean="0"/>
              <a:t>Soda </a:t>
            </a:r>
            <a:r>
              <a:rPr lang="en-US" dirty="0"/>
              <a:t>is to teeth as </a:t>
            </a:r>
            <a:r>
              <a:rPr lang="en-US" dirty="0" smtClean="0"/>
              <a:t>cigarettes</a:t>
            </a:r>
            <a:br>
              <a:rPr lang="en-US" dirty="0" smtClean="0"/>
            </a:br>
            <a:r>
              <a:rPr lang="en-US" dirty="0" smtClean="0"/>
              <a:t> </a:t>
            </a:r>
            <a:r>
              <a:rPr lang="en-US" dirty="0"/>
              <a:t>are to lungs.”</a:t>
            </a:r>
          </a:p>
        </p:txBody>
      </p:sp>
      <p:sp>
        <p:nvSpPr>
          <p:cNvPr id="3" name="Content Placeholder 2"/>
          <p:cNvSpPr>
            <a:spLocks noGrp="1"/>
          </p:cNvSpPr>
          <p:nvPr>
            <p:ph idx="1"/>
          </p:nvPr>
        </p:nvSpPr>
        <p:spPr/>
        <p:txBody>
          <a:bodyPr>
            <a:normAutofit/>
          </a:bodyPr>
          <a:lstStyle/>
          <a:p>
            <a:pPr marL="285750" indent="-285750">
              <a:buFont typeface="Arial"/>
              <a:buChar char="•"/>
            </a:pPr>
            <a:r>
              <a:rPr lang="en-US" dirty="0"/>
              <a:t>From their early years into young adulthood, young people are drinking increasing quantities of these sugary, acidic drinks from morning until night. </a:t>
            </a:r>
          </a:p>
          <a:p>
            <a:pPr marL="285750" indent="-285750">
              <a:buFont typeface="Arial"/>
              <a:buChar char="•"/>
            </a:pPr>
            <a:r>
              <a:rPr lang="en-US" dirty="0"/>
              <a:t>They consume fruit juice at breakfast, soda at lunch and sport drinks or flavored sweet tea or coffee after school.</a:t>
            </a:r>
          </a:p>
          <a:p>
            <a:pPr>
              <a:buFont typeface="Arial"/>
              <a:buChar char="•"/>
            </a:pPr>
            <a:r>
              <a:rPr lang="en-US" dirty="0"/>
              <a:t>During the past generation, milk intakes have decreased while soda and 100 percent juice intakes have increased. </a:t>
            </a:r>
          </a:p>
          <a:p>
            <a:pPr marL="285750" indent="-285750">
              <a:buFont typeface="Arial"/>
              <a:buChar char="•"/>
            </a:pPr>
            <a:r>
              <a:rPr lang="en-US" dirty="0"/>
              <a:t>Heavy soda consumption has also been linked to other health complications including diabetes, obesity and osteoporosis.</a:t>
            </a:r>
          </a:p>
          <a:p>
            <a:pPr marL="285750" indent="-285750">
              <a:buFont typeface="Arial"/>
              <a:buChar char="•"/>
            </a:pPr>
            <a:endParaRPr lang="en-US" dirty="0"/>
          </a:p>
          <a:p>
            <a:pPr marL="285750" indent="-285750">
              <a:buFont typeface="Arial"/>
              <a:buChar char="•"/>
            </a:pPr>
            <a:endParaRPr lang="en-US" dirty="0"/>
          </a:p>
          <a:p>
            <a:endParaRPr lang="en-US" dirty="0"/>
          </a:p>
        </p:txBody>
      </p:sp>
    </p:spTree>
    <p:extLst>
      <p:ext uri="{BB962C8B-B14F-4D97-AF65-F5344CB8AC3E}">
        <p14:creationId xmlns="" xmlns:p14="http://schemas.microsoft.com/office/powerpoint/2010/main" val="2885744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2014 American Beverage Association</a:t>
            </a:r>
          </a:p>
        </p:txBody>
      </p:sp>
      <p:sp>
        <p:nvSpPr>
          <p:cNvPr id="3" name="Content Placeholder 2"/>
          <p:cNvSpPr>
            <a:spLocks noGrp="1"/>
          </p:cNvSpPr>
          <p:nvPr>
            <p:ph idx="1"/>
          </p:nvPr>
        </p:nvSpPr>
        <p:spPr/>
        <p:txBody>
          <a:bodyPr>
            <a:normAutofit fontScale="92500" lnSpcReduction="20000"/>
          </a:bodyPr>
          <a:lstStyle/>
          <a:p>
            <a:r>
              <a:rPr lang="en-US" b="1" dirty="0"/>
              <a:t>Do sports drinks impact teeth enamel more than other drinks?</a:t>
            </a:r>
          </a:p>
          <a:p>
            <a:r>
              <a:rPr lang="en-US" dirty="0"/>
              <a:t>There is no single cause of dental erosion, and there are numerous factors that can contribute to it besides various foods and beverages. A person’s susceptibility to dental erosion varies depending on a person's behavior, lifestyle, diet and genetic make-up. General dental health has improved due to many factors, including better oral hygiene, water fluoridation and frequent dental check-ups.</a:t>
            </a:r>
          </a:p>
          <a:p>
            <a:r>
              <a:rPr lang="en-US" dirty="0"/>
              <a:t>The facts demonstrate that there are multiple causes of dental erosion and many protective factors that can help prevent or minimize it. </a:t>
            </a:r>
            <a:r>
              <a:rPr lang="en-US" u="sng" dirty="0"/>
              <a:t>It is irresponsible to blame foods, beverages or any other single factor for enamel loss and tooth decay</a:t>
            </a:r>
            <a:r>
              <a:rPr lang="en-US" u="sng" dirty="0" smtClean="0"/>
              <a:t>.</a:t>
            </a:r>
          </a:p>
          <a:p>
            <a:pPr marL="0" indent="0" algn="ctr">
              <a:buNone/>
            </a:pPr>
            <a:r>
              <a:rPr lang="en-US" sz="1500" dirty="0"/>
              <a:t>Source: http://</a:t>
            </a:r>
            <a:r>
              <a:rPr lang="en-US" sz="1500" dirty="0" err="1"/>
              <a:t>www.ameribev.org</a:t>
            </a:r>
            <a:r>
              <a:rPr lang="en-US" sz="1500" dirty="0"/>
              <a:t>/nutrition-science/oral-health/</a:t>
            </a:r>
            <a:r>
              <a:rPr lang="en-US" sz="1500" dirty="0" err="1"/>
              <a:t>qas</a:t>
            </a:r>
            <a:r>
              <a:rPr lang="en-US" sz="1500" dirty="0"/>
              <a:t>/</a:t>
            </a:r>
          </a:p>
          <a:p>
            <a:pPr marL="0" indent="0">
              <a:buNone/>
            </a:pPr>
            <a:endParaRPr lang="en-US" u="sng" dirty="0"/>
          </a:p>
        </p:txBody>
      </p:sp>
    </p:spTree>
    <p:extLst>
      <p:ext uri="{BB962C8B-B14F-4D97-AF65-F5344CB8AC3E}">
        <p14:creationId xmlns="" xmlns:p14="http://schemas.microsoft.com/office/powerpoint/2010/main" val="2034604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Mountain Dew Enamel Erosion</a:t>
            </a:r>
            <a:br>
              <a:rPr lang="en-US" dirty="0"/>
            </a:br>
            <a:endParaRPr lang="en-US" dirty="0"/>
          </a:p>
        </p:txBody>
      </p:sp>
      <p:sp>
        <p:nvSpPr>
          <p:cNvPr id="3" name="Content Placeholder 2"/>
          <p:cNvSpPr>
            <a:spLocks noGrp="1"/>
          </p:cNvSpPr>
          <p:nvPr>
            <p:ph idx="1"/>
          </p:nvPr>
        </p:nvSpPr>
        <p:spPr>
          <a:xfrm>
            <a:off x="685800" y="4686300"/>
            <a:ext cx="7770813" cy="1638300"/>
          </a:xfrm>
        </p:spPr>
        <p:txBody>
          <a:bodyPr>
            <a:normAutofit fontScale="70000" lnSpcReduction="20000"/>
          </a:bodyPr>
          <a:lstStyle/>
          <a:p>
            <a:pPr marL="0" indent="0" algn="ctr">
              <a:buNone/>
            </a:pPr>
            <a:r>
              <a:rPr lang="en-US" sz="2600" dirty="0"/>
              <a:t>A male patient in his late 20's. Excessive consumption of the popular Mountain Dew beverage has caused considerable damage to the surfaces and structures of his upper teeth. Damage to the lower teeth is limited to enamel </a:t>
            </a:r>
            <a:r>
              <a:rPr lang="en-US" sz="2600" dirty="0" smtClean="0"/>
              <a:t>surfaces.</a:t>
            </a:r>
            <a:endParaRPr lang="en-US" sz="2600" dirty="0"/>
          </a:p>
          <a:p>
            <a:pPr marL="0" indent="0" algn="ctr">
              <a:buNone/>
            </a:pPr>
            <a:r>
              <a:rPr lang="en-US" sz="2000" dirty="0" smtClean="0"/>
              <a:t>Source: </a:t>
            </a:r>
            <a:r>
              <a:rPr lang="en-US" sz="2000" u="sng" dirty="0" smtClean="0">
                <a:hlinkClick r:id="rId3"/>
              </a:rPr>
              <a:t>http</a:t>
            </a:r>
            <a:r>
              <a:rPr lang="en-US" sz="2000" u="sng" dirty="0">
                <a:hlinkClick r:id="rId3"/>
              </a:rPr>
              <a:t>://www.rochesternewyorkcosmeticmakeoverdentistry.com/replace_tooth_enamel.html</a:t>
            </a:r>
          </a:p>
          <a:p>
            <a:pPr marL="0" indent="0">
              <a:buNone/>
            </a:pPr>
            <a:endParaRPr lang="en-US" dirty="0"/>
          </a:p>
          <a:p>
            <a:endParaRPr lang="en-US" dirty="0"/>
          </a:p>
        </p:txBody>
      </p:sp>
      <p:pic>
        <p:nvPicPr>
          <p:cNvPr id="4" name="Picture 3"/>
          <p:cNvPicPr>
            <a:picLocks noChangeAspect="1"/>
          </p:cNvPicPr>
          <p:nvPr/>
        </p:nvPicPr>
        <p:blipFill>
          <a:blip r:embed="rId4" cstate="print"/>
          <a:stretch>
            <a:fillRect/>
          </a:stretch>
        </p:blipFill>
        <p:spPr>
          <a:xfrm>
            <a:off x="2095500" y="1246154"/>
            <a:ext cx="4959451" cy="3198846"/>
          </a:xfrm>
          <a:prstGeom prst="rect">
            <a:avLst/>
          </a:prstGeom>
        </p:spPr>
      </p:pic>
    </p:spTree>
    <p:extLst>
      <p:ext uri="{BB962C8B-B14F-4D97-AF65-F5344CB8AC3E}">
        <p14:creationId xmlns="" xmlns:p14="http://schemas.microsoft.com/office/powerpoint/2010/main" val="1161432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hlinkClick r:id="rId2"/>
              </a:rPr>
              <a:t>Minessota Dental Association http</a:t>
            </a:r>
            <a:r>
              <a:rPr lang="en-US" dirty="0">
                <a:hlinkClick r:id="rId2"/>
              </a:rPr>
              <a:t>://</a:t>
            </a:r>
            <a:r>
              <a:rPr lang="en-US" dirty="0" smtClean="0">
                <a:hlinkClick r:id="rId2"/>
              </a:rPr>
              <a:t>www.sipallday.org</a:t>
            </a:r>
            <a:endParaRPr lang="en-US" dirty="0" smtClean="0"/>
          </a:p>
          <a:p>
            <a:r>
              <a:rPr lang="en-US" dirty="0" smtClean="0">
                <a:hlinkClick r:id="rId3"/>
              </a:rPr>
              <a:t>Indiana Dental Associtaion http</a:t>
            </a:r>
            <a:r>
              <a:rPr lang="en-US" dirty="0">
                <a:hlinkClick r:id="rId3"/>
              </a:rPr>
              <a:t>://</a:t>
            </a:r>
            <a:r>
              <a:rPr lang="en-US" dirty="0" smtClean="0">
                <a:hlinkClick r:id="rId3"/>
              </a:rPr>
              <a:t>drinksdestroyteeth.org</a:t>
            </a:r>
            <a:endParaRPr lang="en-US" dirty="0" smtClean="0"/>
          </a:p>
          <a:p>
            <a:r>
              <a:rPr lang="en-US" dirty="0">
                <a:hlinkClick r:id="rId4"/>
              </a:rPr>
              <a:t>http://www.ncbi.nlm.nih.gov/pubmed/</a:t>
            </a:r>
            <a:r>
              <a:rPr lang="en-US" dirty="0" smtClean="0">
                <a:hlinkClick r:id="rId4"/>
              </a:rPr>
              <a:t>23454320</a:t>
            </a:r>
            <a:endParaRPr lang="en-US" dirty="0" smtClean="0"/>
          </a:p>
          <a:p>
            <a:r>
              <a:rPr lang="en-US" dirty="0">
                <a:hlinkClick r:id="rId5"/>
              </a:rPr>
              <a:t>http://www.huffingtonpost.com/2013/05/28/diet-soda-teeth-similar-to-meth-photos_n_3348158.</a:t>
            </a:r>
            <a:r>
              <a:rPr lang="en-US" dirty="0" smtClean="0">
                <a:hlinkClick r:id="rId5"/>
              </a:rPr>
              <a:t>html</a:t>
            </a:r>
            <a:endParaRPr lang="en-US" dirty="0" smtClean="0"/>
          </a:p>
          <a:p>
            <a:r>
              <a:rPr lang="en-US" dirty="0">
                <a:hlinkClick r:id="rId6"/>
              </a:rPr>
              <a:t>http://www.colgate.com/app/CP/US/EN/OC/Information/Articles/Oral-and-Dental-Health-Basics/Oral-Hygiene/Oral-Hygiene-Basics/article/Soda-or-Pop-Its-Teeth-Trouble-by-Any-</a:t>
            </a:r>
            <a:r>
              <a:rPr lang="en-US" dirty="0" smtClean="0">
                <a:hlinkClick r:id="rId6"/>
              </a:rPr>
              <a:t>Name.cvsp</a:t>
            </a:r>
            <a:endParaRPr lang="en-US" dirty="0" smtClean="0"/>
          </a:p>
          <a:p>
            <a:r>
              <a:rPr lang="en-US" dirty="0">
                <a:hlinkClick r:id="rId7"/>
              </a:rPr>
              <a:t>http://www.scottetroutdds.com/general/soda-pop-teeth-cigarettes-</a:t>
            </a:r>
            <a:r>
              <a:rPr lang="en-US" dirty="0" smtClean="0">
                <a:hlinkClick r:id="rId7"/>
              </a:rPr>
              <a:t>lungs</a:t>
            </a:r>
            <a:endParaRPr lang="en-US" dirty="0" smtClean="0"/>
          </a:p>
          <a:p>
            <a:r>
              <a:rPr lang="en-US" dirty="0">
                <a:hlinkClick r:id="rId8"/>
              </a:rPr>
              <a:t>http://</a:t>
            </a:r>
            <a:r>
              <a:rPr lang="en-US" dirty="0" smtClean="0">
                <a:hlinkClick r:id="rId8"/>
              </a:rPr>
              <a:t>www.powerofsour.com</a:t>
            </a:r>
            <a:endParaRPr lang="en-US" dirty="0" smtClean="0"/>
          </a:p>
          <a:p>
            <a:r>
              <a:rPr lang="en-US" dirty="0">
                <a:hlinkClick r:id="rId9"/>
              </a:rPr>
              <a:t>http://www.ncbi.nlm.nih.gov/pmc/articles/PMC2516950/pdf/nihms50629.</a:t>
            </a:r>
            <a:r>
              <a:rPr lang="en-US" dirty="0" smtClean="0">
                <a:hlinkClick r:id="rId9"/>
              </a:rPr>
              <a:t>pdf</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 xmlns:p14="http://schemas.microsoft.com/office/powerpoint/2010/main" val="367256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Hard Facts About Soft </a:t>
            </a:r>
            <a:r>
              <a:rPr lang="en-US" dirty="0" smtClean="0"/>
              <a:t>Drinks</a:t>
            </a:r>
            <a:endParaRPr lang="en-US" dirty="0"/>
          </a:p>
        </p:txBody>
      </p:sp>
      <p:sp>
        <p:nvSpPr>
          <p:cNvPr id="3" name="Content Placeholder 2"/>
          <p:cNvSpPr>
            <a:spLocks noGrp="1"/>
          </p:cNvSpPr>
          <p:nvPr>
            <p:ph idx="1"/>
          </p:nvPr>
        </p:nvSpPr>
        <p:spPr/>
        <p:txBody>
          <a:bodyPr>
            <a:normAutofit fontScale="92500" lnSpcReduction="20000"/>
          </a:bodyPr>
          <a:lstStyle/>
          <a:p>
            <a:pPr>
              <a:spcBef>
                <a:spcPts val="0"/>
              </a:spcBef>
              <a:spcAft>
                <a:spcPts val="600"/>
              </a:spcAft>
            </a:pPr>
            <a:r>
              <a:rPr lang="en-US" dirty="0" smtClean="0"/>
              <a:t>A </a:t>
            </a:r>
            <a:r>
              <a:rPr lang="en-US" dirty="0"/>
              <a:t>bottle of soda pop in the 50's was 6.5 ounces. Today, a 12-ounce can is standard and a 20-ounce bottle is </a:t>
            </a:r>
            <a:r>
              <a:rPr lang="en-US" dirty="0" smtClean="0"/>
              <a:t>common.</a:t>
            </a:r>
          </a:p>
          <a:p>
            <a:pPr>
              <a:spcBef>
                <a:spcPts val="0"/>
              </a:spcBef>
              <a:spcAft>
                <a:spcPts val="600"/>
              </a:spcAft>
            </a:pPr>
            <a:r>
              <a:rPr lang="en-US" dirty="0" smtClean="0"/>
              <a:t>Larger </a:t>
            </a:r>
            <a:r>
              <a:rPr lang="en-US" dirty="0"/>
              <a:t>container sizes mean more calories, more sugar and more acid in a single serving. A 64-ounce "Big Cup" has more than five cans of soda pop in a single serving!</a:t>
            </a:r>
          </a:p>
          <a:p>
            <a:pPr>
              <a:spcBef>
                <a:spcPts val="0"/>
              </a:spcBef>
              <a:spcAft>
                <a:spcPts val="600"/>
              </a:spcAft>
            </a:pPr>
            <a:r>
              <a:rPr lang="en-US" dirty="0"/>
              <a:t>There is no nutritional value in soft drinks. In regular </a:t>
            </a:r>
            <a:r>
              <a:rPr lang="en-US" dirty="0" smtClean="0"/>
              <a:t>soda </a:t>
            </a:r>
            <a:r>
              <a:rPr lang="en-US" dirty="0"/>
              <a:t>all of the calories come from sugar.</a:t>
            </a:r>
          </a:p>
          <a:p>
            <a:pPr>
              <a:spcBef>
                <a:spcPts val="0"/>
              </a:spcBef>
              <a:spcAft>
                <a:spcPts val="600"/>
              </a:spcAft>
            </a:pPr>
            <a:r>
              <a:rPr lang="en-US" dirty="0" smtClean="0"/>
              <a:t>One</a:t>
            </a:r>
            <a:r>
              <a:rPr lang="en-US" dirty="0"/>
              <a:t>-fifth of all one- and two-year-old children drink </a:t>
            </a:r>
            <a:r>
              <a:rPr lang="en-US" dirty="0" smtClean="0"/>
              <a:t>soda.</a:t>
            </a:r>
            <a:endParaRPr lang="en-US" dirty="0"/>
          </a:p>
          <a:p>
            <a:pPr>
              <a:spcBef>
                <a:spcPts val="0"/>
              </a:spcBef>
              <a:spcAft>
                <a:spcPts val="600"/>
              </a:spcAft>
            </a:pPr>
            <a:r>
              <a:rPr lang="en-US" dirty="0"/>
              <a:t>Today, teens drink three times more soda pop than 20 years ago, often replacing milk.</a:t>
            </a:r>
          </a:p>
          <a:p>
            <a:pPr>
              <a:spcBef>
                <a:spcPts val="0"/>
              </a:spcBef>
              <a:spcAft>
                <a:spcPts val="600"/>
              </a:spcAft>
            </a:pPr>
            <a:r>
              <a:rPr lang="en-US" dirty="0"/>
              <a:t>Soft drink companies pay high schools and middle schools big bucks to offer their products.</a:t>
            </a:r>
          </a:p>
          <a:p>
            <a:pPr>
              <a:spcBef>
                <a:spcPts val="0"/>
              </a:spcBef>
              <a:spcAft>
                <a:spcPts val="600"/>
              </a:spcAft>
            </a:pPr>
            <a:r>
              <a:rPr lang="en-US" dirty="0"/>
              <a:t>Sealants only protect tooth chewing surfaces. </a:t>
            </a:r>
            <a:r>
              <a:rPr lang="en-US" dirty="0" smtClean="0"/>
              <a:t>Soda </a:t>
            </a:r>
            <a:r>
              <a:rPr lang="en-US" dirty="0"/>
              <a:t>decay tends to occur where sealants can't reach.</a:t>
            </a:r>
          </a:p>
          <a:p>
            <a:endParaRPr lang="en-US" dirty="0"/>
          </a:p>
          <a:p>
            <a:endParaRPr lang="en-US" sz="2400" dirty="0">
              <a:solidFill>
                <a:prstClr val="black"/>
              </a:solidFill>
              <a:latin typeface="Times-Roman"/>
            </a:endParaRPr>
          </a:p>
          <a:p>
            <a:endParaRPr lang="en-US" sz="2400" dirty="0">
              <a:solidFill>
                <a:prstClr val="black"/>
              </a:solidFill>
              <a:latin typeface="Times-Roman"/>
            </a:endParaRPr>
          </a:p>
          <a:p>
            <a:endParaRPr lang="en-US" sz="2400" dirty="0">
              <a:solidFill>
                <a:prstClr val="black"/>
              </a:solidFill>
              <a:latin typeface="Times-Roman"/>
            </a:endParaRPr>
          </a:p>
          <a:p>
            <a:endParaRPr lang="en-US" dirty="0" smtClean="0"/>
          </a:p>
        </p:txBody>
      </p:sp>
    </p:spTree>
    <p:extLst>
      <p:ext uri="{BB962C8B-B14F-4D97-AF65-F5344CB8AC3E}">
        <p14:creationId xmlns="" xmlns:p14="http://schemas.microsoft.com/office/powerpoint/2010/main" val="1838034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Sugar and Acid Dental Damage</a:t>
            </a:r>
            <a:endParaRPr lang="en-US" dirty="0"/>
          </a:p>
        </p:txBody>
      </p:sp>
      <p:sp>
        <p:nvSpPr>
          <p:cNvPr id="3" name="Content Placeholder 2"/>
          <p:cNvSpPr>
            <a:spLocks noGrp="1"/>
          </p:cNvSpPr>
          <p:nvPr>
            <p:ph idx="1"/>
          </p:nvPr>
        </p:nvSpPr>
        <p:spPr>
          <a:xfrm>
            <a:off x="685800" y="4175760"/>
            <a:ext cx="7770813" cy="1950402"/>
          </a:xfrm>
        </p:spPr>
        <p:txBody>
          <a:bodyPr>
            <a:normAutofit/>
          </a:bodyPr>
          <a:lstStyle/>
          <a:p>
            <a:pPr>
              <a:buFont typeface="Arial"/>
              <a:buChar char="•"/>
            </a:pPr>
            <a:r>
              <a:rPr lang="en-US" dirty="0" smtClean="0"/>
              <a:t>The patient shown below drank 5 or 6 sodas a day and had poor home care. The result was decay in multiple teeth.</a:t>
            </a:r>
          </a:p>
          <a:p>
            <a:pPr marL="0" indent="0" algn="ctr">
              <a:buNone/>
            </a:pPr>
            <a:r>
              <a:rPr lang="en-US" sz="1400" dirty="0" smtClean="0"/>
              <a:t>Source: </a:t>
            </a:r>
            <a:r>
              <a:rPr lang="en-US" sz="1400" dirty="0"/>
              <a:t>http://</a:t>
            </a:r>
            <a:r>
              <a:rPr lang="en-US" sz="1400" dirty="0" err="1"/>
              <a:t>www.drchristophermorris.com</a:t>
            </a:r>
            <a:r>
              <a:rPr lang="en-US" sz="1400" dirty="0"/>
              <a:t>/services/cosmetic/</a:t>
            </a:r>
          </a:p>
          <a:p>
            <a:endParaRPr lang="en-US" dirty="0"/>
          </a:p>
        </p:txBody>
      </p:sp>
      <p:pic>
        <p:nvPicPr>
          <p:cNvPr id="4" name="Picture 3"/>
          <p:cNvPicPr>
            <a:picLocks noChangeAspect="1"/>
          </p:cNvPicPr>
          <p:nvPr/>
        </p:nvPicPr>
        <p:blipFill>
          <a:blip r:embed="rId3" cstate="print"/>
          <a:stretch>
            <a:fillRect/>
          </a:stretch>
        </p:blipFill>
        <p:spPr>
          <a:xfrm>
            <a:off x="798225" y="1869140"/>
            <a:ext cx="7528045" cy="2072940"/>
          </a:xfrm>
          <a:prstGeom prst="rect">
            <a:avLst/>
          </a:prstGeom>
        </p:spPr>
      </p:pic>
    </p:spTree>
    <p:extLst>
      <p:ext uri="{BB962C8B-B14F-4D97-AF65-F5344CB8AC3E}">
        <p14:creationId xmlns="" xmlns:p14="http://schemas.microsoft.com/office/powerpoint/2010/main" val="18709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7000"/>
            <a:ext cx="7770813" cy="1017494"/>
          </a:xfrm>
        </p:spPr>
        <p:txBody>
          <a:bodyPr/>
          <a:lstStyle/>
          <a:p>
            <a:r>
              <a:rPr lang="en-US" dirty="0" smtClean="0"/>
              <a:t>Sugar</a:t>
            </a:r>
            <a:endParaRPr lang="en-US" dirty="0"/>
          </a:p>
        </p:txBody>
      </p:sp>
      <p:sp>
        <p:nvSpPr>
          <p:cNvPr id="3" name="Content Placeholder 2"/>
          <p:cNvSpPr>
            <a:spLocks noGrp="1"/>
          </p:cNvSpPr>
          <p:nvPr>
            <p:ph idx="1"/>
          </p:nvPr>
        </p:nvSpPr>
        <p:spPr>
          <a:xfrm>
            <a:off x="685800" y="3530601"/>
            <a:ext cx="7770813" cy="2933700"/>
          </a:xfrm>
        </p:spPr>
        <p:txBody>
          <a:bodyPr/>
          <a:lstStyle/>
          <a:p>
            <a:r>
              <a:rPr lang="en-US" sz="2000" dirty="0"/>
              <a:t>The sugar </a:t>
            </a:r>
            <a:r>
              <a:rPr lang="en-US" sz="2000" dirty="0" smtClean="0"/>
              <a:t>content in soft drinks, </a:t>
            </a:r>
            <a:r>
              <a:rPr lang="en-US" sz="2000" dirty="0"/>
              <a:t>whether it is sucrose, high fructose corn syrup or glucose is </a:t>
            </a:r>
            <a:r>
              <a:rPr lang="en-US" sz="2000" dirty="0" smtClean="0"/>
              <a:t>astounding and inflicts the same damage on teeth. </a:t>
            </a:r>
          </a:p>
          <a:p>
            <a:r>
              <a:rPr lang="en-US" sz="2000" dirty="0" smtClean="0"/>
              <a:t>Most </a:t>
            </a:r>
            <a:r>
              <a:rPr lang="en-US" sz="2000" dirty="0"/>
              <a:t>people would find it difficult to crunch on 11 to 13 teaspoons of sugar in one sitting.  Yet that is what we do with every regular soda</a:t>
            </a:r>
            <a:r>
              <a:rPr lang="en-US" sz="2000" dirty="0" smtClean="0"/>
              <a:t>.</a:t>
            </a:r>
          </a:p>
          <a:p>
            <a:r>
              <a:rPr lang="en-US" sz="2000" dirty="0" smtClean="0"/>
              <a:t>In </a:t>
            </a:r>
            <a:r>
              <a:rPr lang="en-US" sz="2000" dirty="0"/>
              <a:t>regular soda all of the calories come from sugar.</a:t>
            </a:r>
          </a:p>
          <a:p>
            <a:endParaRPr lang="en-US" sz="2000" dirty="0"/>
          </a:p>
        </p:txBody>
      </p:sp>
      <p:pic>
        <p:nvPicPr>
          <p:cNvPr id="4" name="Picture 3"/>
          <p:cNvPicPr>
            <a:picLocks noChangeAspect="1"/>
          </p:cNvPicPr>
          <p:nvPr/>
        </p:nvPicPr>
        <p:blipFill>
          <a:blip r:embed="rId3" cstate="print"/>
          <a:stretch>
            <a:fillRect/>
          </a:stretch>
        </p:blipFill>
        <p:spPr>
          <a:xfrm>
            <a:off x="2944593" y="1079501"/>
            <a:ext cx="3087907" cy="2451100"/>
          </a:xfrm>
          <a:prstGeom prst="rect">
            <a:avLst/>
          </a:prstGeom>
        </p:spPr>
      </p:pic>
    </p:spTree>
    <p:extLst>
      <p:ext uri="{BB962C8B-B14F-4D97-AF65-F5344CB8AC3E}">
        <p14:creationId xmlns="" xmlns:p14="http://schemas.microsoft.com/office/powerpoint/2010/main" val="307153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sugar is in it?</a:t>
            </a:r>
            <a:endParaRPr lang="en-US" dirty="0"/>
          </a:p>
        </p:txBody>
      </p:sp>
      <p:pic>
        <p:nvPicPr>
          <p:cNvPr id="4" name="Content Placeholder 3"/>
          <p:cNvPicPr>
            <a:picLocks noGrp="1" noChangeAspect="1"/>
          </p:cNvPicPr>
          <p:nvPr>
            <p:ph idx="1"/>
          </p:nvPr>
        </p:nvPicPr>
        <p:blipFill>
          <a:blip r:embed="rId2" cstate="print"/>
          <a:srcRect t="13473" b="13473"/>
          <a:stretch>
            <a:fillRect/>
          </a:stretch>
        </p:blipFill>
        <p:spPr>
          <a:xfrm>
            <a:off x="1739901" y="1869141"/>
            <a:ext cx="5638800" cy="3089058"/>
          </a:xfrm>
        </p:spPr>
      </p:pic>
      <p:sp>
        <p:nvSpPr>
          <p:cNvPr id="5" name="TextBox 4"/>
          <p:cNvSpPr txBox="1"/>
          <p:nvPr/>
        </p:nvSpPr>
        <p:spPr>
          <a:xfrm>
            <a:off x="1638300" y="5295900"/>
            <a:ext cx="5740401" cy="1138773"/>
          </a:xfrm>
          <a:prstGeom prst="rect">
            <a:avLst/>
          </a:prstGeom>
          <a:noFill/>
        </p:spPr>
        <p:txBody>
          <a:bodyPr wrap="square" rtlCol="0">
            <a:spAutoFit/>
          </a:bodyPr>
          <a:lstStyle/>
          <a:p>
            <a:pPr algn="ctr"/>
            <a:r>
              <a:rPr lang="en-US" dirty="0" smtClean="0"/>
              <a:t>Coca Cola</a:t>
            </a:r>
          </a:p>
          <a:p>
            <a:r>
              <a:rPr lang="en-US" dirty="0" smtClean="0"/>
              <a:t>12 </a:t>
            </a:r>
            <a:r>
              <a:rPr lang="en-US" dirty="0" err="1" smtClean="0"/>
              <a:t>oz</a:t>
            </a:r>
            <a:r>
              <a:rPr lang="en-US" dirty="0" smtClean="0"/>
              <a:t> can: 39 g  	20 </a:t>
            </a:r>
            <a:r>
              <a:rPr lang="en-US" dirty="0" err="1" smtClean="0"/>
              <a:t>oz</a:t>
            </a:r>
            <a:r>
              <a:rPr lang="en-US" dirty="0" smtClean="0"/>
              <a:t> bottle: 65 g	1 liter bottle: 108 g</a:t>
            </a:r>
          </a:p>
          <a:p>
            <a:pPr algn="ctr"/>
            <a:r>
              <a:rPr lang="en-US" dirty="0" smtClean="0"/>
              <a:t>pH 2.4 </a:t>
            </a:r>
          </a:p>
          <a:p>
            <a:pPr algn="ctr"/>
            <a:r>
              <a:rPr lang="en-US" sz="1400" dirty="0"/>
              <a:t>Source: http://</a:t>
            </a:r>
            <a:r>
              <a:rPr lang="en-US" sz="1400" dirty="0" err="1"/>
              <a:t>www.sugarstacks.com</a:t>
            </a:r>
            <a:r>
              <a:rPr lang="en-US" sz="1400" dirty="0"/>
              <a:t>/</a:t>
            </a:r>
            <a:r>
              <a:rPr lang="en-US" sz="1400" dirty="0" err="1"/>
              <a:t>beverages.htm</a:t>
            </a:r>
            <a:endParaRPr lang="en-US" sz="1400" dirty="0"/>
          </a:p>
        </p:txBody>
      </p:sp>
    </p:spTree>
    <p:extLst>
      <p:ext uri="{BB962C8B-B14F-4D97-AF65-F5344CB8AC3E}">
        <p14:creationId xmlns="" xmlns:p14="http://schemas.microsoft.com/office/powerpoint/2010/main" val="4181979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rcRect t="13473" b="13473"/>
          <a:stretch>
            <a:fillRect/>
          </a:stretch>
        </p:blipFill>
        <p:spPr>
          <a:xfrm>
            <a:off x="1746711" y="1968500"/>
            <a:ext cx="5897102" cy="3230562"/>
          </a:xfrm>
        </p:spPr>
      </p:pic>
      <p:sp>
        <p:nvSpPr>
          <p:cNvPr id="5" name="TextBox 4"/>
          <p:cNvSpPr txBox="1"/>
          <p:nvPr/>
        </p:nvSpPr>
        <p:spPr>
          <a:xfrm>
            <a:off x="2613586" y="5537200"/>
            <a:ext cx="4187765" cy="1138773"/>
          </a:xfrm>
          <a:prstGeom prst="rect">
            <a:avLst/>
          </a:prstGeom>
          <a:noFill/>
        </p:spPr>
        <p:txBody>
          <a:bodyPr wrap="none" rtlCol="0">
            <a:spAutoFit/>
          </a:bodyPr>
          <a:lstStyle/>
          <a:p>
            <a:pPr algn="ctr"/>
            <a:r>
              <a:rPr lang="en-US" dirty="0" smtClean="0"/>
              <a:t>20 </a:t>
            </a:r>
            <a:r>
              <a:rPr lang="en-US" dirty="0" err="1" smtClean="0"/>
              <a:t>oz</a:t>
            </a:r>
            <a:r>
              <a:rPr lang="en-US" dirty="0" smtClean="0"/>
              <a:t> bottle: 77 g	1 liter bottle: 124 g </a:t>
            </a:r>
          </a:p>
          <a:p>
            <a:pPr algn="ctr"/>
            <a:r>
              <a:rPr lang="en-US" dirty="0" smtClean="0"/>
              <a:t>pH: 3.3</a:t>
            </a:r>
          </a:p>
          <a:p>
            <a:pPr algn="ctr"/>
            <a:r>
              <a:rPr lang="en-US" sz="1400" dirty="0" smtClean="0"/>
              <a:t>Source</a:t>
            </a:r>
            <a:r>
              <a:rPr lang="en-US" sz="1400" dirty="0"/>
              <a:t>: http://</a:t>
            </a:r>
            <a:r>
              <a:rPr lang="en-US" sz="1400" dirty="0" err="1"/>
              <a:t>www.sugarstacks.com</a:t>
            </a:r>
            <a:r>
              <a:rPr lang="en-US" sz="1400" dirty="0"/>
              <a:t>/</a:t>
            </a:r>
            <a:r>
              <a:rPr lang="en-US" sz="1400" dirty="0" err="1"/>
              <a:t>beverages.htm</a:t>
            </a:r>
            <a:endParaRPr lang="en-US" sz="1400" dirty="0"/>
          </a:p>
          <a:p>
            <a:pPr algn="ctr"/>
            <a:endParaRPr lang="en-US" dirty="0" smtClean="0"/>
          </a:p>
        </p:txBody>
      </p:sp>
      <p:sp>
        <p:nvSpPr>
          <p:cNvPr id="7" name="TextBox 6"/>
          <p:cNvSpPr txBox="1"/>
          <p:nvPr/>
        </p:nvSpPr>
        <p:spPr>
          <a:xfrm>
            <a:off x="677947" y="508000"/>
            <a:ext cx="7865630" cy="954107"/>
          </a:xfrm>
          <a:prstGeom prst="rect">
            <a:avLst/>
          </a:prstGeom>
          <a:noFill/>
        </p:spPr>
        <p:txBody>
          <a:bodyPr wrap="none" rtlCol="0">
            <a:spAutoFit/>
          </a:bodyPr>
          <a:lstStyle/>
          <a:p>
            <a:pPr algn="ctr"/>
            <a:r>
              <a:rPr lang="en-US" sz="2800" dirty="0" smtClean="0"/>
              <a:t>Mountain Dew:</a:t>
            </a:r>
          </a:p>
          <a:p>
            <a:pPr algn="ctr"/>
            <a:r>
              <a:rPr lang="en-US" sz="2800" dirty="0" smtClean="0"/>
              <a:t>40% more caffeine and 15% more sugar than Coke</a:t>
            </a:r>
            <a:endParaRPr lang="en-US" sz="2800" dirty="0"/>
          </a:p>
        </p:txBody>
      </p:sp>
    </p:spTree>
    <p:extLst>
      <p:ext uri="{BB962C8B-B14F-4D97-AF65-F5344CB8AC3E}">
        <p14:creationId xmlns="" xmlns:p14="http://schemas.microsoft.com/office/powerpoint/2010/main" val="92576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Vitamin Water: Vitamin? Really?</a:t>
            </a:r>
            <a:endParaRPr lang="en-US" dirty="0"/>
          </a:p>
        </p:txBody>
      </p:sp>
      <p:pic>
        <p:nvPicPr>
          <p:cNvPr id="4" name="Content Placeholder 3"/>
          <p:cNvPicPr>
            <a:picLocks noGrp="1" noChangeAspect="1"/>
          </p:cNvPicPr>
          <p:nvPr>
            <p:ph idx="1"/>
          </p:nvPr>
        </p:nvPicPr>
        <p:blipFill>
          <a:blip r:embed="rId2" cstate="print"/>
          <a:srcRect t="13473" b="13473"/>
          <a:stretch>
            <a:fillRect/>
          </a:stretch>
        </p:blipFill>
        <p:spPr>
          <a:xfrm>
            <a:off x="1772515" y="2146299"/>
            <a:ext cx="5502998" cy="3014663"/>
          </a:xfrm>
        </p:spPr>
      </p:pic>
      <p:sp>
        <p:nvSpPr>
          <p:cNvPr id="6" name="TextBox 5"/>
          <p:cNvSpPr txBox="1"/>
          <p:nvPr/>
        </p:nvSpPr>
        <p:spPr>
          <a:xfrm>
            <a:off x="2030413" y="5574268"/>
            <a:ext cx="5005387" cy="861774"/>
          </a:xfrm>
          <a:prstGeom prst="rect">
            <a:avLst/>
          </a:prstGeom>
          <a:noFill/>
        </p:spPr>
        <p:txBody>
          <a:bodyPr wrap="square" rtlCol="0">
            <a:spAutoFit/>
          </a:bodyPr>
          <a:lstStyle/>
          <a:p>
            <a:pPr algn="ctr"/>
            <a:r>
              <a:rPr lang="en-US" dirty="0" smtClean="0"/>
              <a:t>8 </a:t>
            </a:r>
            <a:r>
              <a:rPr lang="en-US" dirty="0" err="1" smtClean="0"/>
              <a:t>oz</a:t>
            </a:r>
            <a:r>
              <a:rPr lang="en-US" dirty="0" smtClean="0"/>
              <a:t> serving: 13 g	20 </a:t>
            </a:r>
            <a:r>
              <a:rPr lang="en-US" dirty="0" err="1" smtClean="0"/>
              <a:t>oz</a:t>
            </a:r>
            <a:r>
              <a:rPr lang="en-US" dirty="0" smtClean="0"/>
              <a:t> bottle:33 g</a:t>
            </a:r>
          </a:p>
          <a:p>
            <a:pPr algn="ctr"/>
            <a:r>
              <a:rPr lang="en-US" sz="1400" dirty="0"/>
              <a:t>Source: http://</a:t>
            </a:r>
            <a:r>
              <a:rPr lang="en-US" sz="1400" dirty="0" err="1"/>
              <a:t>www.sugarstacks.com</a:t>
            </a:r>
            <a:r>
              <a:rPr lang="en-US" sz="1400" dirty="0"/>
              <a:t>/</a:t>
            </a:r>
            <a:r>
              <a:rPr lang="en-US" sz="1400" dirty="0" err="1"/>
              <a:t>beverages.htm</a:t>
            </a:r>
            <a:endParaRPr lang="en-US" sz="1400" dirty="0"/>
          </a:p>
          <a:p>
            <a:pPr algn="ctr"/>
            <a:r>
              <a:rPr lang="en-US" dirty="0" smtClean="0"/>
              <a:t> </a:t>
            </a:r>
            <a:endParaRPr lang="en-US" dirty="0"/>
          </a:p>
        </p:txBody>
      </p:sp>
    </p:spTree>
    <p:extLst>
      <p:ext uri="{BB962C8B-B14F-4D97-AF65-F5344CB8AC3E}">
        <p14:creationId xmlns="" xmlns:p14="http://schemas.microsoft.com/office/powerpoint/2010/main" val="3445544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XRUYQT3274NZ-681238054-1657</_dlc_DocId>
    <_dlc_DocIdUrl xmlns="b22f8f74-215c-4154-9939-bd29e4e8980e">
      <Url>https://supportservices.jobcorps.gov/health/_layouts/15/DocIdRedir.aspx?ID=XRUYQT3274NZ-681238054-1657</Url>
      <Description>XRUYQT3274NZ-681238054-1657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37E6A09-D159-4DDD-AF02-A1867996F082}"/>
</file>

<file path=customXml/itemProps2.xml><?xml version="1.0" encoding="utf-8"?>
<ds:datastoreItem xmlns:ds="http://schemas.openxmlformats.org/officeDocument/2006/customXml" ds:itemID="{D17FEA85-BCFF-41D4-9061-6DA18996DFD9}"/>
</file>

<file path=customXml/itemProps3.xml><?xml version="1.0" encoding="utf-8"?>
<ds:datastoreItem xmlns:ds="http://schemas.openxmlformats.org/officeDocument/2006/customXml" ds:itemID="{0D66A603-43DD-4AF5-8CD7-7C48D82F323B}"/>
</file>

<file path=customXml/itemProps4.xml><?xml version="1.0" encoding="utf-8"?>
<ds:datastoreItem xmlns:ds="http://schemas.openxmlformats.org/officeDocument/2006/customXml" ds:itemID="{E8657239-9726-43A8-B6EC-6CA179D02ABC}"/>
</file>

<file path=docProps/app.xml><?xml version="1.0" encoding="utf-8"?>
<Properties xmlns="http://schemas.openxmlformats.org/officeDocument/2006/extended-properties" xmlns:vt="http://schemas.openxmlformats.org/officeDocument/2006/docPropsVTypes">
  <Template>Story.thmx</Template>
  <TotalTime>6544</TotalTime>
  <Words>2207</Words>
  <Application>Microsoft Office PowerPoint</Application>
  <PresentationFormat>On-screen Show (4:3)</PresentationFormat>
  <Paragraphs>208</Paragraphs>
  <Slides>32</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Story</vt:lpstr>
      <vt:lpstr>Document</vt:lpstr>
      <vt:lpstr>Sugar and Acid Double Trouble</vt:lpstr>
      <vt:lpstr>Slide 2</vt:lpstr>
      <vt:lpstr>“Soda is to teeth as cigarettes  are to lungs.”</vt:lpstr>
      <vt:lpstr>Hard Facts About Soft Drinks</vt:lpstr>
      <vt:lpstr>Sugar and Acid Dental Damage</vt:lpstr>
      <vt:lpstr>Sugar</vt:lpstr>
      <vt:lpstr>How much sugar is in it?</vt:lpstr>
      <vt:lpstr>Slide 8</vt:lpstr>
      <vt:lpstr>Vitamin Water: Vitamin? Really?</vt:lpstr>
      <vt:lpstr>How soda attacks teeth </vt:lpstr>
      <vt:lpstr>Acids Cause Dental Erosion</vt:lpstr>
      <vt:lpstr>Sugar and pH of common drinks</vt:lpstr>
      <vt:lpstr>Slide 13</vt:lpstr>
      <vt:lpstr>Other acid sources:</vt:lpstr>
      <vt:lpstr>Soda Mouth</vt:lpstr>
      <vt:lpstr>How to Identify Acid Exposure </vt:lpstr>
      <vt:lpstr>Slide 17</vt:lpstr>
      <vt:lpstr>Decalcification</vt:lpstr>
      <vt:lpstr> Info for Health Care Professionals </vt:lpstr>
      <vt:lpstr>Diet soda can have same effect on teeth as meth</vt:lpstr>
      <vt:lpstr>Slide 21</vt:lpstr>
      <vt:lpstr>Slide 22</vt:lpstr>
      <vt:lpstr> Health care professionals should advise patients to: </vt:lpstr>
      <vt:lpstr>Advice patients to do not:</vt:lpstr>
      <vt:lpstr>Recommend</vt:lpstr>
      <vt:lpstr>Dental team should advice to: </vt:lpstr>
      <vt:lpstr>Slide 27</vt:lpstr>
      <vt:lpstr> Statements by the American Beverage Association 2014</vt:lpstr>
      <vt:lpstr> © 2014 American Beverage Association</vt:lpstr>
      <vt:lpstr> © 2014 American Beverage Association</vt:lpstr>
      <vt:lpstr>Mountain Dew Enamel Erosion </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Sugar and acid</dc:title>
  <dc:creator>Maria Teresa Santana</dc:creator>
  <cp:lastModifiedBy>jluht</cp:lastModifiedBy>
  <cp:revision>74</cp:revision>
  <dcterms:created xsi:type="dcterms:W3CDTF">2014-03-11T02:46:19Z</dcterms:created>
  <dcterms:modified xsi:type="dcterms:W3CDTF">2014-03-24T17:51:32Z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y fmtid="{D5CDD505-2E9C-101B-9397-08002B2CF9AE}" pid="8" name="_dlc_DocIdItemGuid">
    <vt:lpwstr>a04a02b4-1a36-4340-b819-95b6b561c3ba</vt:lpwstr>
  </property>
</Properties>
</file>