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12" r:id="rId2"/>
    <p:sldMasterId id="2147484425" r:id="rId3"/>
  </p:sldMasterIdLst>
  <p:notesMasterIdLst>
    <p:notesMasterId r:id="rId42"/>
  </p:notesMasterIdLst>
  <p:handoutMasterIdLst>
    <p:handoutMasterId r:id="rId43"/>
  </p:handoutMasterIdLst>
  <p:sldIdLst>
    <p:sldId id="257" r:id="rId4"/>
    <p:sldId id="259" r:id="rId5"/>
    <p:sldId id="358" r:id="rId6"/>
    <p:sldId id="323" r:id="rId7"/>
    <p:sldId id="273" r:id="rId8"/>
    <p:sldId id="391" r:id="rId9"/>
    <p:sldId id="277" r:id="rId10"/>
    <p:sldId id="361" r:id="rId11"/>
    <p:sldId id="404" r:id="rId12"/>
    <p:sldId id="400" r:id="rId13"/>
    <p:sldId id="333" r:id="rId14"/>
    <p:sldId id="401" r:id="rId15"/>
    <p:sldId id="394" r:id="rId16"/>
    <p:sldId id="334" r:id="rId17"/>
    <p:sldId id="409" r:id="rId18"/>
    <p:sldId id="368" r:id="rId19"/>
    <p:sldId id="390" r:id="rId20"/>
    <p:sldId id="382" r:id="rId21"/>
    <p:sldId id="383" r:id="rId22"/>
    <p:sldId id="405" r:id="rId23"/>
    <p:sldId id="402" r:id="rId24"/>
    <p:sldId id="385" r:id="rId25"/>
    <p:sldId id="406" r:id="rId26"/>
    <p:sldId id="396" r:id="rId27"/>
    <p:sldId id="399" r:id="rId28"/>
    <p:sldId id="338" r:id="rId29"/>
    <p:sldId id="407" r:id="rId30"/>
    <p:sldId id="367" r:id="rId31"/>
    <p:sldId id="408" r:id="rId32"/>
    <p:sldId id="337" r:id="rId33"/>
    <p:sldId id="339" r:id="rId34"/>
    <p:sldId id="403" r:id="rId35"/>
    <p:sldId id="350" r:id="rId36"/>
    <p:sldId id="389" r:id="rId37"/>
    <p:sldId id="341" r:id="rId38"/>
    <p:sldId id="276" r:id="rId39"/>
    <p:sldId id="398" r:id="rId40"/>
    <p:sldId id="39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0" clrIdx="0"/>
  <p:cmAuthor id="1" name="Helena Mackenzie" initials="HM" lastIdx="17" clrIdx="1"/>
  <p:cmAuthor id="2" name="Valerie Cherry, PhD" initials="VC"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736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6917" autoAdjust="0"/>
  </p:normalViewPr>
  <p:slideViewPr>
    <p:cSldViewPr>
      <p:cViewPr>
        <p:scale>
          <a:sx n="60" d="100"/>
          <a:sy n="60" d="100"/>
        </p:scale>
        <p:origin x="-1434" y="-822"/>
      </p:cViewPr>
      <p:guideLst>
        <p:guide orient="horz" pos="2160"/>
        <p:guide pos="2880"/>
      </p:guideLst>
    </p:cSldViewPr>
  </p:slideViewPr>
  <p:outlineViewPr>
    <p:cViewPr>
      <p:scale>
        <a:sx n="33" d="100"/>
        <a:sy n="33" d="100"/>
      </p:scale>
      <p:origin x="85120" y="23040"/>
    </p:cViewPr>
  </p:outlineViewPr>
  <p:notesTextViewPr>
    <p:cViewPr>
      <p:scale>
        <a:sx n="100" d="100"/>
        <a:sy n="100" d="100"/>
      </p:scale>
      <p:origin x="0" y="0"/>
    </p:cViewPr>
  </p:notesTextViewPr>
  <p:sorterViewPr>
    <p:cViewPr>
      <p:scale>
        <a:sx n="100" d="100"/>
        <a:sy n="100" d="100"/>
      </p:scale>
      <p:origin x="0" y="6472"/>
    </p:cViewPr>
  </p:sorterViewPr>
  <p:notesViewPr>
    <p:cSldViewPr>
      <p:cViewPr>
        <p:scale>
          <a:sx n="59" d="100"/>
          <a:sy n="59" d="100"/>
        </p:scale>
        <p:origin x="-2682" y="-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52"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4-14T12:10:34.480" idx="13">
    <p:pos x="10" y="10"/>
    <p:text>I would not go into this amount of detail during the orientation; maybe just basically read what is on the slide...</p:text>
  </p:cm>
  <p:cm authorId="1" dt="2013-04-14T12:10:58.771" idx="14">
    <p:pos x="106" y="106"/>
    <p:text>i</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F2D027-66EE-294D-83D1-E663E7266B3F}" type="datetimeFigureOut">
              <a:rPr lang="en-US" smtClean="0"/>
              <a:pPr/>
              <a:t>1/28/2015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FF89AE-72D7-F94E-8F17-CD2B9BE70732}" type="slidenum">
              <a:rPr lang="en-US" smtClean="0"/>
              <a:pPr/>
              <a:t>‹#›</a:t>
            </a:fld>
            <a:endParaRPr lang="en-US"/>
          </a:p>
        </p:txBody>
      </p:sp>
    </p:spTree>
    <p:extLst>
      <p:ext uri="{BB962C8B-B14F-4D97-AF65-F5344CB8AC3E}">
        <p14:creationId xmlns="" xmlns:p14="http://schemas.microsoft.com/office/powerpoint/2010/main" val="198143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5881946A-044F-4FFA-A2F3-04A7438F08F2}" type="datetimeFigureOut">
              <a:rPr lang="en-US"/>
              <a:pPr>
                <a:defRPr/>
              </a:pPr>
              <a:t>1/28/2015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DBF3774F-6F00-4871-AD4F-EF32374E7503}" type="slidenum">
              <a:rPr lang="en-US"/>
              <a:pPr>
                <a:defRPr/>
              </a:pPr>
              <a:t>‹#›</a:t>
            </a:fld>
            <a:endParaRPr lang="en-US" dirty="0"/>
          </a:p>
        </p:txBody>
      </p:sp>
    </p:spTree>
    <p:extLst>
      <p:ext uri="{BB962C8B-B14F-4D97-AF65-F5344CB8AC3E}">
        <p14:creationId xmlns="" xmlns:p14="http://schemas.microsoft.com/office/powerpoint/2010/main" val="1032074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Job Corps! Thank you for taking the time to review the Center Mental Health Consultant Orientation. This orientation is self-paced.  Please have a copy</a:t>
            </a:r>
            <a:r>
              <a:rPr lang="en-US" baseline="0" dirty="0" smtClean="0"/>
              <a:t> of the Policy and Requirement Handbook (PRH) – Chapter 6 - and CMHC Desk Reference Guide (DRG) for Center Mental Health Consultants available as you go through this orientation.  Your Health and Wellness Manager should be able to provide you with copies. </a:t>
            </a:r>
            <a:r>
              <a:rPr lang="en-US" b="1" baseline="0" dirty="0" smtClean="0"/>
              <a:t>There have been some recent changes (January  2013) to PRH Chapter 6 which are included in this presentation  </a:t>
            </a:r>
            <a:r>
              <a:rPr lang="en-US" b="0" baseline="0" dirty="0" smtClean="0"/>
              <a:t>so make  sure you have a current copy of the PRH. </a:t>
            </a:r>
          </a:p>
          <a:p>
            <a:endParaRPr lang="en-US" b="0" baseline="0" dirty="0" smtClean="0"/>
          </a:p>
          <a:p>
            <a:r>
              <a:rPr lang="en-US" b="0" baseline="0" dirty="0" smtClean="0"/>
              <a:t>You can also find current copies of the PRH and CMHC Desk reference  on the Job Corps Community website.</a:t>
            </a:r>
            <a:endParaRPr lang="en-US" b="1" dirty="0" smtClean="0"/>
          </a:p>
        </p:txBody>
      </p:sp>
      <p:sp>
        <p:nvSpPr>
          <p:cNvPr id="901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9C0D81D-2A03-4B53-81E0-3FBDF9282C0C}" type="slidenum">
              <a:rPr lang="en-US" smtClean="0"/>
              <a:pPr eaLnBrk="1" hangingPunct="1">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Assessment includes:</a:t>
            </a:r>
          </a:p>
          <a:p>
            <a:pPr>
              <a:defRPr/>
            </a:pPr>
            <a:endParaRPr lang="en-US" b="1" dirty="0" smtClean="0"/>
          </a:p>
          <a:p>
            <a:pPr>
              <a:defRPr/>
            </a:pPr>
            <a:r>
              <a:rPr lang="en-US" b="1" dirty="0" smtClean="0"/>
              <a:t>Evaluation of Applicant Folders</a:t>
            </a:r>
          </a:p>
          <a:p>
            <a:pPr>
              <a:defRPr/>
            </a:pPr>
            <a:r>
              <a:rPr lang="en-US" dirty="0" smtClean="0"/>
              <a:t>Reviewing applicant file folders is an important part of your job as a CMHC.  The resources listed on this slide will help provide additional</a:t>
            </a:r>
            <a:r>
              <a:rPr lang="en-US" baseline="0" dirty="0" smtClean="0"/>
              <a:t> information to guide you with your assessments. The </a:t>
            </a:r>
            <a:r>
              <a:rPr lang="en-US" dirty="0" smtClean="0"/>
              <a:t>HWM will forward files to you of applicants who report mental health and/or behavioral problems on the Job Corps Health Questionnaire (ETA 6-53).  In addition to reviewing the file, you should interview the applicant by phone or schedule a face-to-face interview.  An interview is particularly helpful when you have outdated information and need to assess the applicant’s present mental status, current stability, and general functioning.  </a:t>
            </a:r>
          </a:p>
          <a:p>
            <a:pPr>
              <a:defRPr/>
            </a:pPr>
            <a:endParaRPr lang="en-US" dirty="0" smtClean="0"/>
          </a:p>
          <a:p>
            <a:pPr>
              <a:defRPr/>
            </a:pPr>
            <a:r>
              <a:rPr lang="en-US" dirty="0" smtClean="0"/>
              <a:t>The goal of your review is:</a:t>
            </a:r>
          </a:p>
          <a:p>
            <a:pPr>
              <a:defRPr/>
            </a:pPr>
            <a:r>
              <a:rPr lang="en-US" dirty="0" smtClean="0"/>
              <a:t>To evaluate the information contained in the folder and make a clinical recommendation about the </a:t>
            </a:r>
            <a:r>
              <a:rPr lang="en-US" b="1" dirty="0" smtClean="0"/>
              <a:t>current</a:t>
            </a:r>
            <a:r>
              <a:rPr lang="en-US" baseline="0" dirty="0" smtClean="0"/>
              <a:t> </a:t>
            </a:r>
            <a:r>
              <a:rPr lang="en-US" dirty="0" smtClean="0"/>
              <a:t>stability of the applicant’s mental health and Job Corps’ ability to provide care management. </a:t>
            </a:r>
          </a:p>
          <a:p>
            <a:pPr>
              <a:defRPr/>
            </a:pPr>
            <a:r>
              <a:rPr lang="en-US" dirty="0" smtClean="0"/>
              <a:t>To determine if the applicant poses a direct threat to self or others that </a:t>
            </a:r>
            <a:r>
              <a:rPr lang="en-US" b="1" dirty="0" smtClean="0"/>
              <a:t>cannot be alleviated with reasonable accommodation</a:t>
            </a:r>
            <a:r>
              <a:rPr lang="en-US" dirty="0" smtClean="0"/>
              <a:t>.  If indicated, you will complete the Direct Threat Assessment form (PRH Chapter 6, Appendix 609). </a:t>
            </a:r>
          </a:p>
          <a:p>
            <a:pPr>
              <a:defRPr/>
            </a:pPr>
            <a:r>
              <a:rPr lang="en-US" dirty="0" smtClean="0"/>
              <a:t>To determine whether the applicant’s health care needs are manageable at Job Corps or whether, even with reasonable accommodations, the needs are beyond Job Corps’ basic health care responsibilities.  If indicated, complete the </a:t>
            </a:r>
            <a:r>
              <a:rPr lang="en-US" b="1" dirty="0" smtClean="0"/>
              <a:t>Health Care Needs Assessment form </a:t>
            </a:r>
            <a:r>
              <a:rPr lang="en-US" dirty="0" smtClean="0"/>
              <a:t>(PRH Chapter 6, Appendix 610).</a:t>
            </a:r>
          </a:p>
          <a:p>
            <a:pPr>
              <a:defRPr/>
            </a:pPr>
            <a:r>
              <a:rPr lang="en-US" dirty="0" smtClean="0"/>
              <a:t>To recommend and review reasonable accommodations for applicants with mental health disabilities.  For guidance regarding whether an applicant qualifies as having a disability, please refer to Appendix 605 in PRH</a:t>
            </a:r>
            <a:r>
              <a:rPr lang="en-US" baseline="0" dirty="0" smtClean="0"/>
              <a:t> Chapter 6</a:t>
            </a:r>
            <a:r>
              <a:rPr lang="en-US" dirty="0" smtClean="0"/>
              <a:t>.</a:t>
            </a:r>
          </a:p>
          <a:p>
            <a:pPr>
              <a:defRPr/>
            </a:pPr>
            <a:endParaRPr lang="en-US" dirty="0" smtClean="0"/>
          </a:p>
          <a:p>
            <a:pPr>
              <a:defRPr/>
            </a:pPr>
            <a:r>
              <a:rPr lang="en-US" dirty="0" smtClean="0"/>
              <a:t>Your role is as a consultant and you can only make </a:t>
            </a:r>
            <a:r>
              <a:rPr lang="en-US" b="1" u="sng" dirty="0" smtClean="0"/>
              <a:t>recommendations</a:t>
            </a:r>
            <a:r>
              <a:rPr lang="en-US" dirty="0" smtClean="0"/>
              <a:t> regarding applicant files.  The center director will review your recommendation and then send this assessment to the Regional Office for final decision.   Please contact your RMHSs when you are ready to complete</a:t>
            </a:r>
            <a:r>
              <a:rPr lang="en-US" baseline="0" dirty="0" smtClean="0"/>
              <a:t> your first recommendation for denial.</a:t>
            </a:r>
          </a:p>
          <a:p>
            <a:pPr>
              <a:defRPr/>
            </a:pPr>
            <a:endParaRPr lang="en-US" baseline="0" dirty="0" smtClean="0"/>
          </a:p>
        </p:txBody>
      </p:sp>
      <p:sp>
        <p:nvSpPr>
          <p:cNvPr id="12390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B3B96A-D57E-4AA0-9C3C-7F73DD063E01}" type="slidenum">
              <a:rPr lang="en-US" smtClean="0"/>
              <a:pPr eaLnBrk="1" hangingPunct="1">
                <a:defRPr/>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way to prevent a problem from escalating to a serious crisis is to plan for early intervention.  Job Corps has several systems in place to help identify students that may need early intervention and support for mental health issues— the Social</a:t>
            </a:r>
            <a:r>
              <a:rPr lang="en-US" baseline="0" dirty="0" smtClean="0"/>
              <a:t> intake Form, the Intake Assessment and Medical Separations</a:t>
            </a:r>
            <a:endParaRPr lang="en-US" dirty="0" smtClean="0"/>
          </a:p>
          <a:p>
            <a:endParaRPr lang="en-US" dirty="0" smtClean="0"/>
          </a:p>
          <a:p>
            <a:r>
              <a:rPr lang="en-US" dirty="0" smtClean="0"/>
              <a:t>The Social Intake Form (SIF) – The DRG Guide Attachment K contains a Social Intake Form template.</a:t>
            </a:r>
          </a:p>
          <a:p>
            <a:r>
              <a:rPr lang="en-US" dirty="0" smtClean="0"/>
              <a:t>Career counselors are required to conduct an intake assessment, including student history, during the first 48 hours of enrollment. Typically this is the SIF.  It is required that you review the SIF or intake form of students who indicate mental health history, current mental health problems, or who request to see the CMHC, within 1 week of arrival. Make recommendations/referrals if indicated, and sign that the form has been reviewed.  When completed, the form should be filed in the student health record </a:t>
            </a:r>
          </a:p>
          <a:p>
            <a:endParaRPr lang="en-US" dirty="0" smtClean="0"/>
          </a:p>
          <a:p>
            <a:r>
              <a:rPr lang="en-US" dirty="0" smtClean="0"/>
              <a:t>You will also complete assessments</a:t>
            </a:r>
            <a:r>
              <a:rPr lang="en-US" baseline="0" dirty="0" smtClean="0"/>
              <a:t> on newly referred students and provide feedback to the referral source.</a:t>
            </a:r>
          </a:p>
          <a:p>
            <a:endParaRPr lang="en-US" dirty="0" smtClean="0"/>
          </a:p>
          <a:p>
            <a:r>
              <a:rPr lang="en-US" dirty="0" smtClean="0"/>
              <a:t>You will be asked</a:t>
            </a:r>
            <a:r>
              <a:rPr lang="en-US" baseline="0" dirty="0" smtClean="0"/>
              <a:t> to assess and make a recommendation about medical separations for students with mental health needs who require a higher level of care.</a:t>
            </a:r>
          </a:p>
          <a:p>
            <a:endParaRPr lang="en-US" baseline="0" dirty="0" smtClean="0"/>
          </a:p>
          <a:p>
            <a:r>
              <a:rPr lang="en-US" baseline="0" dirty="0" smtClean="0"/>
              <a:t>Sample forms for each of these assessments are available in the DRG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12</a:t>
            </a:fld>
            <a:endParaRPr lang="en-US" dirty="0"/>
          </a:p>
        </p:txBody>
      </p:sp>
    </p:spTree>
    <p:extLst>
      <p:ext uri="{BB962C8B-B14F-4D97-AF65-F5344CB8AC3E}">
        <p14:creationId xmlns="" xmlns:p14="http://schemas.microsoft.com/office/powerpoint/2010/main" val="242144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a:t>
            </a:r>
            <a:r>
              <a:rPr lang="en-US" baseline="0" dirty="0" smtClean="0"/>
              <a:t> promotion and student education expectations for the CMHC are reviewed in the next section.</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600" dirty="0" smtClean="0">
                <a:solidFill>
                  <a:srgbClr val="FF0000"/>
                </a:solidFill>
              </a:rPr>
              <a:t>There should be a center wide emphasis on preventing mental health problems </a:t>
            </a:r>
            <a:r>
              <a:rPr lang="en-US" sz="1400" dirty="0" smtClean="0">
                <a:solidFill>
                  <a:srgbClr val="FF0000"/>
                </a:solidFill>
              </a:rPr>
              <a:t>through providing students with education on how to deal with stress, recognizing signs of depression, and helping them learn when to ask for help.  This can be done in a variety</a:t>
            </a:r>
            <a:r>
              <a:rPr lang="en-US" sz="1400" baseline="0" dirty="0" smtClean="0">
                <a:solidFill>
                  <a:srgbClr val="FF0000"/>
                </a:solidFill>
              </a:rPr>
              <a:t> of ways, including working with health and wellness staff to hold an annual center-wide activity like celebrating May is Mental Health Month with a health fair or special presentation during student assemblies.   On the next slides we will talk about other ways to promote mental health.</a:t>
            </a:r>
            <a:endParaRPr lang="en-US" sz="1400" dirty="0" smtClean="0">
              <a:solidFill>
                <a:srgbClr val="FF0000"/>
              </a:solidFill>
            </a:endParaRPr>
          </a:p>
          <a:p>
            <a:endParaRPr lang="en-US" sz="1100" dirty="0" smtClean="0">
              <a:solidFill>
                <a:srgbClr val="FF0000"/>
              </a:solidFill>
            </a:endParaRPr>
          </a:p>
        </p:txBody>
      </p:sp>
      <p:sp>
        <p:nvSpPr>
          <p:cNvPr id="12288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CC9F07D-9300-4462-9E93-DADD9A9DDEAB}" type="slidenum">
              <a:rPr lang="en-US" smtClean="0"/>
              <a:pPr eaLnBrk="1" hangingPunct="1">
                <a:defRPr/>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 students should be familiar with the mental health and wellness program and how to access it.  This can be accomplished through presentations to students during introduction to center life, handing out brochures, and supporting major mental health prevention initiatives on center like “National Depression Screening Day” or “World Mental Health Day.” The</a:t>
            </a:r>
            <a:r>
              <a:rPr lang="en-US" baseline="0" dirty="0" smtClean="0"/>
              <a:t> Substance Abuse and Mental Health Services Administration (SAMHSA) is an excellent resource for current information and reproducible materials.</a:t>
            </a:r>
            <a:endParaRPr lang="en-US" dirty="0" smtClean="0"/>
          </a:p>
          <a:p>
            <a:endParaRPr lang="en-US" dirty="0" smtClean="0"/>
          </a:p>
        </p:txBody>
      </p:sp>
      <p:sp>
        <p:nvSpPr>
          <p:cNvPr id="15462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FC4CF7D-E885-4375-9C40-27872DDE8DFB}" type="slidenum">
              <a:rPr lang="en-US" smtClean="0"/>
              <a:pPr eaLnBrk="1" hangingPunct="1">
                <a:defRPr/>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part of your role is to provide training opportunities for staff and  to consult with other departments to promote a positive center environment. You should plan to spend about 50 percent of your time in staff development and consultation.</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CMHC</a:t>
            </a:r>
            <a:r>
              <a:rPr lang="en-US" baseline="0" dirty="0" smtClean="0"/>
              <a:t> is </a:t>
            </a:r>
            <a:r>
              <a:rPr lang="en-US" dirty="0" smtClean="0"/>
              <a:t>required to meet with the center director </a:t>
            </a:r>
            <a:r>
              <a:rPr lang="en-US" b="1" dirty="0" smtClean="0"/>
              <a:t>once a month</a:t>
            </a:r>
            <a:r>
              <a:rPr lang="en-US" b="1" baseline="0" dirty="0" smtClean="0"/>
              <a:t> </a:t>
            </a:r>
            <a:r>
              <a:rPr lang="en-US" baseline="0" dirty="0" smtClean="0"/>
              <a:t>as well as the</a:t>
            </a:r>
            <a:r>
              <a:rPr lang="en-US" dirty="0" smtClean="0"/>
              <a:t> health and wellness manager to discuss clinical and training issues.  During these meetings, trends in student health needs can be recognized and addressed,  trainings for students and staff can be discussed and approved. changes or modification to the health care guidelines for staff can be discussed and approved, and health-related policies can be reviewed.  Meeting minutes should be maintained</a:t>
            </a:r>
            <a:r>
              <a:rPr lang="en-US" baseline="0" dirty="0" smtClean="0"/>
              <a:t> and available for review during a ROCA to </a:t>
            </a:r>
            <a:r>
              <a:rPr lang="en-US" dirty="0" smtClean="0"/>
              <a:t>include documentation of attendees and items discussed.</a:t>
            </a:r>
          </a:p>
          <a:p>
            <a:endParaRPr lang="en-US" dirty="0" smtClean="0"/>
          </a:p>
          <a:p>
            <a:r>
              <a:rPr lang="en-US" dirty="0" smtClean="0"/>
              <a:t>Staff development is enhanced when you work with staff members from other departments individually or in groups on applied topics. For example, through case conferences, you may work with a teacher on how to motivate beginner reading students; or you may discuss potential mental health problems encountered in the dormitories with residential living staff. These technical assistance sessions provide on-the-job staff development using real cases as vehicles and can count toward fulfilling the requirement for general skills training.  Written</a:t>
            </a:r>
            <a:r>
              <a:rPr lang="en-US" baseline="0" dirty="0" smtClean="0"/>
              <a:t> documentation of these meetings and trainings should be maintained.</a:t>
            </a:r>
            <a:endParaRPr lang="en-US" dirty="0" smtClean="0"/>
          </a:p>
          <a:p>
            <a:endParaRPr lang="en-US" dirty="0" smtClean="0"/>
          </a:p>
        </p:txBody>
      </p:sp>
      <p:sp>
        <p:nvSpPr>
          <p:cNvPr id="1515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467E4E-258F-4463-95BA-0EEE91B5738A}" type="slidenum">
              <a:rPr lang="en-US" smtClean="0"/>
              <a:pPr eaLnBrk="1" hangingPunct="1">
                <a:defRPr/>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Job Corps employees are required to complete trainings when they begin employment. In addition to required training, all Job Corps employees are required to complete 5 hours of annual training on adolescent growth and development. Topics include: effective communications, anger management, sexuality, suicide prevention, behavior management system, zero tolerance policy, appropriate staff/student boundaries, sexual assault prevention and response, sexual harassment and related social skills training, intervention techniques, and safety issues. You contribute to adolescent growth and development staff training requirements</a:t>
            </a:r>
            <a:r>
              <a:rPr lang="en-US" baseline="0" dirty="0" smtClean="0"/>
              <a:t> </a:t>
            </a:r>
            <a:r>
              <a:rPr lang="en-US" dirty="0" smtClean="0"/>
              <a:t>through use of the staff development training modules that cover topics from adolescent development to group facilitation skills. These modules can be found in TAG D: Mental Health</a:t>
            </a:r>
          </a:p>
          <a:p>
            <a:r>
              <a:rPr lang="en-US" dirty="0" smtClean="0"/>
              <a:t>and Wellness Program—Part II Staff Development Training Modules located on the Job Corps Health and Wellness Web site (type “Staff Development Modules” in the search box). This part of the TAG provides a basic set of trainings that CMHCs can build upon. The basic modules include an outline, overhead text, and handouts.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Additionally, all center staff members are required to complete the Web-based prevention trainings on the SafetyNet. These trainings include suicide prevention, violence prevention, and other safety topics. SafetyNet trainings are located on SIMON at https://simon.jobcorps.org. A Citrix account is required to access the system.</a:t>
            </a:r>
            <a:endParaRPr lang="en-US" dirty="0" smtClean="0"/>
          </a:p>
          <a:p>
            <a:endParaRPr lang="en-US" dirty="0" smtClean="0"/>
          </a:p>
          <a:p>
            <a:r>
              <a:rPr lang="en-US" dirty="0" smtClean="0"/>
              <a:t>CMHCs are not expected to conduct all of</a:t>
            </a:r>
            <a:r>
              <a:rPr lang="en-US" baseline="0" dirty="0" smtClean="0"/>
              <a:t> these training but are </a:t>
            </a:r>
            <a:r>
              <a:rPr lang="en-US" dirty="0" smtClean="0"/>
              <a:t>encouraged to</a:t>
            </a:r>
            <a:r>
              <a:rPr lang="en-US" baseline="0" dirty="0" smtClean="0"/>
              <a:t> work with HR in making sure these hours are met---the CMHC may conduct the trainings or help arrange for speakers, videos, etc.  Information is available for you to use or modify through the Health and Wellness section of the Jobs Corps Community Website for your trainings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CMHC you may be asked by the disability coordinator to participate in the reasonable accommodation process for students with mental health disabilities who may require accommodations.  The CMHC may assist in gathering information to determine the need for reasonable accommodation and developing student accommodation plans.  The CMHC may gather further information by asking the admissions counselor to obtain various records from schools, hospitals, physicians, and therapists in order to formulate an appropriate accommodation plan.  As part of the accommodation process, you and/or the center’s reasonable accommodation committee may interview the applicant by phone or schedule a face-to-face interview.  An interview is also important when the CMHC has outdated information and needs to assess the applicant’s present status.</a:t>
            </a:r>
          </a:p>
          <a:p>
            <a:endParaRPr lang="en-US" dirty="0" smtClean="0"/>
          </a:p>
          <a:p>
            <a:r>
              <a:rPr lang="en-US" dirty="0" smtClean="0"/>
              <a:t>Please note that providing educational and psychological testing is NOT considered part of the routine tasks of the CMHC and is NOT accounted for in the 6 hours per 100 students.  </a:t>
            </a:r>
            <a:r>
              <a:rPr lang="en-US" b="1" dirty="0" smtClean="0"/>
              <a:t>Students who need educational and psychological testing to document a suspected disability should be referred to vocational rehabilitation or another appropriate agency.</a:t>
            </a:r>
            <a:r>
              <a:rPr lang="en-US" dirty="0" smtClean="0"/>
              <a:t>  If appropriately licensed and trained CMHCs are involved in testing, they must conduct an evaluation that documents the disability (if any) that meets community standards which are included in the Desk Reference Guide.  </a:t>
            </a:r>
          </a:p>
          <a:p>
            <a:endParaRPr lang="en-US" dirty="0" smtClean="0"/>
          </a:p>
          <a:p>
            <a:endParaRPr lang="en-US" dirty="0" smtClean="0"/>
          </a:p>
        </p:txBody>
      </p:sp>
      <p:sp>
        <p:nvSpPr>
          <p:cNvPr id="1423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CA8316F-4040-4E7B-9BC0-57A01BAF57C9}" type="slidenum">
              <a:rPr lang="en-US" smtClean="0"/>
              <a:pPr eaLnBrk="1" hangingPunct="1">
                <a:defRPr/>
              </a:pPr>
              <a:t>22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section</a:t>
            </a:r>
            <a:r>
              <a:rPr lang="en-US" baseline="0" dirty="0" smtClean="0"/>
              <a:t> will review the expectations for mental health treatment at Job Corps Centers.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FF53DD-5065-45A1-B583-D5F446CBBE67}" type="slidenum">
              <a:rPr lang="en-US" smtClean="0"/>
              <a:pPr eaLnBrk="1" hangingPunct="1">
                <a:defRPr/>
              </a:pPr>
              <a:t>2</a:t>
            </a:fld>
            <a:endParaRPr lang="en-US" dirty="0"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Job Corps is the nation’s largest residential, educational, and career technical training program for economically challenged young adults aged 16 to 24. There is no upper age limit for individuals with disabilities who are otherwise eligible. Students are offered such services as basic education, occupational exploration, career technical training, work-based learning, social and employability skills training, health care, counseling, recreation, and post-program placement support. As a national, primarily residential training program, Job Corps' mission is to attract eligible young adults, teach them the skills they need to become employable and independent, and place them in meaningful jobs, higher education, or the military. </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 event that mental health consents are not present, health and wellness staff should have the student sign the consent during the cursory medical examination.  </a:t>
            </a:r>
          </a:p>
          <a:p>
            <a:endParaRPr lang="en-US" dirty="0" smtClean="0"/>
          </a:p>
          <a:p>
            <a:r>
              <a:rPr lang="en-US" dirty="0" smtClean="0"/>
              <a:t>Students must be informed when and why specific information will be shared with other staff.  Three situations in Job Corps which warrant breaching confidentiality are: (1) a student's threat to harm self, (2) a student's threat to harm others, and (3) suspicion of child/elder abuse.  In these cases, you should inform the center director and HWM in writing immediately and provide recommendations as to a course of action.  Unless specifically contradicted by state law, this reporting to center management fulfills your legal responsibility to protect, inform, warn, and/or report.  </a:t>
            </a:r>
          </a:p>
          <a:p>
            <a:endParaRPr lang="en-US" dirty="0" smtClean="0"/>
          </a:p>
        </p:txBody>
      </p:sp>
      <p:sp>
        <p:nvSpPr>
          <p:cNvPr id="14438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B9B3DF6-7A59-499F-9816-EFA8DB75C2C7}" type="slidenum">
              <a:rPr lang="en-US" smtClean="0"/>
              <a:pPr eaLnBrk="1" hangingPunct="1">
                <a:defRPr/>
              </a:pPr>
              <a:t>25</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a:defRPr/>
            </a:pPr>
            <a:r>
              <a:rPr lang="en-US" dirty="0" smtClean="0">
                <a:solidFill>
                  <a:srgbClr val="FF0000"/>
                </a:solidFill>
              </a:rPr>
              <a:t>Clinical services are limited to those who are physically and emotionally able to participate in normal Job Corps duties without extensive medical and mental health treatment. These</a:t>
            </a:r>
            <a:r>
              <a:rPr lang="en-US" baseline="0" dirty="0" smtClean="0">
                <a:solidFill>
                  <a:srgbClr val="FF0000"/>
                </a:solidFill>
              </a:rPr>
              <a:t> include:</a:t>
            </a:r>
            <a:endParaRPr lang="en-US" dirty="0" smtClean="0">
              <a:solidFill>
                <a:srgbClr val="FF0000"/>
              </a:solidFill>
            </a:endParaRPr>
          </a:p>
          <a:p>
            <a:pPr>
              <a:defRPr/>
            </a:pPr>
            <a:endParaRPr lang="en-US" b="1" i="1" u="sng" dirty="0" smtClean="0">
              <a:solidFill>
                <a:srgbClr val="FF0000"/>
              </a:solidFill>
            </a:endParaRPr>
          </a:p>
          <a:p>
            <a:pPr>
              <a:defRPr/>
            </a:pPr>
            <a:r>
              <a:rPr lang="en-US" b="1" dirty="0" smtClean="0">
                <a:solidFill>
                  <a:srgbClr val="FF0000"/>
                </a:solidFill>
              </a:rPr>
              <a:t>1. Brief Therapy</a:t>
            </a:r>
          </a:p>
          <a:p>
            <a:pPr>
              <a:defRPr/>
            </a:pPr>
            <a:endParaRPr lang="en-US" b="1" i="1" dirty="0" smtClean="0">
              <a:solidFill>
                <a:srgbClr val="FF0000"/>
              </a:solidFill>
            </a:endParaRPr>
          </a:p>
          <a:p>
            <a:pPr>
              <a:defRPr/>
            </a:pPr>
            <a:r>
              <a:rPr lang="en-US" dirty="0" smtClean="0">
                <a:solidFill>
                  <a:srgbClr val="FF0000"/>
                </a:solidFill>
              </a:rPr>
              <a:t>Some students may benefit from brief therapy.  You should consider two major options in this event: (1) on-center short-term therapy conducted by you or an intern under your supervision; or (2) off-center sessions conducted by a licensed mental health professional for students that require longer term treatment. As a general guideline</a:t>
            </a:r>
            <a:r>
              <a:rPr lang="en-US" b="1" dirty="0" smtClean="0">
                <a:solidFill>
                  <a:srgbClr val="FF0000"/>
                </a:solidFill>
              </a:rPr>
              <a:t>, short-term counseling is defined as no more than six sessions </a:t>
            </a:r>
            <a:r>
              <a:rPr lang="en-US" dirty="0" smtClean="0">
                <a:solidFill>
                  <a:srgbClr val="FF0000"/>
                </a:solidFill>
              </a:rPr>
              <a:t>with additional mental health/medication checks as needed to increase resilience and employability.  </a:t>
            </a:r>
          </a:p>
          <a:p>
            <a:pPr>
              <a:defRPr/>
            </a:pPr>
            <a:endParaRPr lang="en-US" b="1" i="1" u="sng" dirty="0" smtClean="0">
              <a:solidFill>
                <a:srgbClr val="FF0000"/>
              </a:solidFill>
            </a:endParaRPr>
          </a:p>
          <a:p>
            <a:pPr>
              <a:defRPr/>
            </a:pPr>
            <a:r>
              <a:rPr lang="en-US" b="1" dirty="0" smtClean="0">
                <a:solidFill>
                  <a:srgbClr val="FF0000"/>
                </a:solidFill>
              </a:rPr>
              <a:t>2. TEAP</a:t>
            </a:r>
            <a:r>
              <a:rPr lang="en-US" b="1" baseline="0" dirty="0" smtClean="0">
                <a:solidFill>
                  <a:srgbClr val="FF0000"/>
                </a:solidFill>
              </a:rPr>
              <a:t> Support</a:t>
            </a:r>
          </a:p>
          <a:p>
            <a:pPr>
              <a:defRPr/>
            </a:pPr>
            <a:endParaRPr lang="en-US" b="1" baseline="0" dirty="0" smtClean="0">
              <a:solidFill>
                <a:srgbClr val="FF0000"/>
              </a:solidFill>
            </a:endParaRPr>
          </a:p>
          <a:p>
            <a:pPr>
              <a:defRPr/>
            </a:pPr>
            <a:r>
              <a:rPr lang="en-US" b="0" baseline="0" dirty="0" smtClean="0">
                <a:solidFill>
                  <a:srgbClr val="FF0000"/>
                </a:solidFill>
              </a:rPr>
              <a:t>Support TEAP in coordinating care for students with co-occurring disorders.</a:t>
            </a:r>
          </a:p>
          <a:p>
            <a:pPr>
              <a:defRPr/>
            </a:pPr>
            <a:endParaRPr lang="en-US" b="0" baseline="0" dirty="0" smtClean="0">
              <a:solidFill>
                <a:srgbClr val="FF0000"/>
              </a:solidFill>
            </a:endParaRPr>
          </a:p>
          <a:p>
            <a:pPr>
              <a:defRPr/>
            </a:pPr>
            <a:r>
              <a:rPr lang="en-US" b="1" baseline="0" dirty="0" smtClean="0">
                <a:solidFill>
                  <a:srgbClr val="FF0000"/>
                </a:solidFill>
              </a:rPr>
              <a:t>3. </a:t>
            </a:r>
            <a:r>
              <a:rPr lang="en-US" b="1" dirty="0" smtClean="0">
                <a:solidFill>
                  <a:srgbClr val="FF0000"/>
                </a:solidFill>
              </a:rPr>
              <a:t>Psycho-Educational Groups </a:t>
            </a:r>
          </a:p>
          <a:p>
            <a:pPr>
              <a:defRPr/>
            </a:pPr>
            <a:endParaRPr lang="en-US" dirty="0" smtClean="0">
              <a:solidFill>
                <a:srgbClr val="FF0000"/>
              </a:solidFill>
            </a:endParaRPr>
          </a:p>
          <a:p>
            <a:pPr>
              <a:defRPr/>
            </a:pPr>
            <a:r>
              <a:rPr lang="en-US" dirty="0" smtClean="0">
                <a:solidFill>
                  <a:srgbClr val="FF0000"/>
                </a:solidFill>
              </a:rPr>
              <a:t>Groups are conducted by TEAP specialists, counselors, and CMHCs.(PRH-6: Exhibit 6-4,C2).  It is your responsibility to: </a:t>
            </a:r>
          </a:p>
          <a:p>
            <a:pPr>
              <a:defRPr/>
            </a:pPr>
            <a:r>
              <a:rPr lang="en-US" dirty="0" smtClean="0">
                <a:solidFill>
                  <a:srgbClr val="FF0000"/>
                </a:solidFill>
              </a:rPr>
              <a:t>Determine what groups are occurring on center and make recommendations for new groups</a:t>
            </a:r>
          </a:p>
          <a:p>
            <a:pPr>
              <a:defRPr/>
            </a:pPr>
            <a:r>
              <a:rPr lang="en-US" dirty="0" smtClean="0">
                <a:solidFill>
                  <a:srgbClr val="FF0000"/>
                </a:solidFill>
              </a:rPr>
              <a:t>Help train staff to conduct and manage psycho-educational groups</a:t>
            </a:r>
          </a:p>
          <a:p>
            <a:pPr>
              <a:defRPr/>
            </a:pPr>
            <a:r>
              <a:rPr lang="en-US" dirty="0" smtClean="0">
                <a:solidFill>
                  <a:srgbClr val="FF0000"/>
                </a:solidFill>
              </a:rPr>
              <a:t>Lead or Co-lead groups as appropriate</a:t>
            </a:r>
          </a:p>
          <a:p>
            <a:pPr>
              <a:defRPr/>
            </a:pPr>
            <a:r>
              <a:rPr lang="en-US" dirty="0" smtClean="0">
                <a:solidFill>
                  <a:srgbClr val="FF0000"/>
                </a:solidFill>
              </a:rPr>
              <a:t>Allow graduate students (if you center has a training</a:t>
            </a:r>
            <a:r>
              <a:rPr lang="en-US" baseline="0" dirty="0" smtClean="0">
                <a:solidFill>
                  <a:srgbClr val="FF0000"/>
                </a:solidFill>
              </a:rPr>
              <a:t> program)</a:t>
            </a:r>
            <a:r>
              <a:rPr lang="en-US" dirty="0" smtClean="0">
                <a:solidFill>
                  <a:srgbClr val="FF0000"/>
                </a:solidFill>
              </a:rPr>
              <a:t> to provide groups with supervision from the CMHC</a:t>
            </a:r>
          </a:p>
          <a:p>
            <a:pPr>
              <a:defRPr/>
            </a:pPr>
            <a:r>
              <a:rPr lang="en-US" dirty="0" smtClean="0">
                <a:solidFill>
                  <a:srgbClr val="FF0000"/>
                </a:solidFill>
              </a:rPr>
              <a:t>Document when you refer a student to a group and whether they attend</a:t>
            </a:r>
          </a:p>
          <a:p>
            <a:pPr>
              <a:defRPr/>
            </a:pPr>
            <a:endParaRPr lang="en-US" b="1" i="1" u="sng" dirty="0" smtClean="0">
              <a:solidFill>
                <a:srgbClr val="FF0000"/>
              </a:solidFill>
            </a:endParaRPr>
          </a:p>
          <a:p>
            <a:pPr>
              <a:defRPr/>
            </a:pPr>
            <a:r>
              <a:rPr lang="en-US" b="1" dirty="0" smtClean="0">
                <a:solidFill>
                  <a:srgbClr val="FF0000"/>
                </a:solidFill>
              </a:rPr>
              <a:t>3. Counseling Component</a:t>
            </a:r>
          </a:p>
          <a:p>
            <a:pPr>
              <a:defRPr/>
            </a:pPr>
            <a:endParaRPr lang="en-US" dirty="0" smtClean="0">
              <a:solidFill>
                <a:srgbClr val="FF0000"/>
              </a:solidFill>
            </a:endParaRPr>
          </a:p>
          <a:p>
            <a:pPr>
              <a:defRPr/>
            </a:pPr>
            <a:r>
              <a:rPr lang="en-US" dirty="0" smtClean="0">
                <a:solidFill>
                  <a:srgbClr val="FF0000"/>
                </a:solidFill>
              </a:rPr>
              <a:t>The mental health and wellness program MUST have a counseling component that focuses on students' individual needs and progress in personal and social development, basic education, and vocational training.  These counseling services are to be provided by career counselors, residential living staff, and other appropriate staff with your support and guidance.  This includes regular case conferences/meetings</a:t>
            </a:r>
            <a:r>
              <a:rPr lang="en-US" baseline="0" dirty="0" smtClean="0">
                <a:solidFill>
                  <a:srgbClr val="FF0000"/>
                </a:solidFill>
              </a:rPr>
              <a:t> with the career counselors.  The majority of centers do this weekly or every other week.  Documentation of this meeting should be in the SHR – ( give examples of how this can be accomplished).</a:t>
            </a:r>
            <a:endParaRPr lang="en-US" dirty="0" smtClean="0">
              <a:solidFill>
                <a:srgbClr val="FF0000"/>
              </a:solidFill>
            </a:endParaRPr>
          </a:p>
          <a:p>
            <a:pPr>
              <a:defRPr/>
            </a:pPr>
            <a:endParaRPr lang="en-US" b="1" u="sng" dirty="0" smtClean="0">
              <a:solidFill>
                <a:srgbClr val="FF0000"/>
              </a:solidFill>
            </a:endParaRPr>
          </a:p>
          <a:p>
            <a:pPr>
              <a:defRPr/>
            </a:pPr>
            <a:r>
              <a:rPr lang="en-US" b="1" dirty="0" smtClean="0">
                <a:solidFill>
                  <a:srgbClr val="FF0000"/>
                </a:solidFill>
              </a:rPr>
              <a:t>4. Chronic Mental Health Conditions</a:t>
            </a:r>
          </a:p>
          <a:p>
            <a:pPr>
              <a:defRPr/>
            </a:pPr>
            <a:endParaRPr lang="en-US" dirty="0" smtClean="0">
              <a:solidFill>
                <a:srgbClr val="FF0000"/>
              </a:solidFill>
            </a:endParaRPr>
          </a:p>
          <a:p>
            <a:pPr>
              <a:defRPr/>
            </a:pPr>
            <a:r>
              <a:rPr lang="en-US" dirty="0" smtClean="0">
                <a:solidFill>
                  <a:srgbClr val="FF0000"/>
                </a:solidFill>
              </a:rPr>
              <a:t>To assist you and other center staff there are mental health chronic care management plans (MHCCMPs) which provide a systematic approach to treating and managing chronic mental health conditions, such as bipolar disorder, depression, anxiety, and Asperger’s syndrome.  Each MHCCMP includes a disorder fact sheet for students; a disease-specific questionnaire sent to the applicant’s health care provider during the application process by the outreach and admissions counselor; and a summary of specific interventions that may be helpful for individual students.</a:t>
            </a:r>
          </a:p>
          <a:p>
            <a:pPr>
              <a:defRPr/>
            </a:pPr>
            <a:endParaRPr lang="en-US" dirty="0" smtClean="0">
              <a:solidFill>
                <a:srgbClr val="FF0000"/>
              </a:solidFill>
            </a:endParaRPr>
          </a:p>
          <a:p>
            <a:pPr>
              <a:defRPr/>
            </a:pPr>
            <a:r>
              <a:rPr lang="en-US" b="1" dirty="0" smtClean="0">
                <a:solidFill>
                  <a:srgbClr val="FF0000"/>
                </a:solidFill>
              </a:rPr>
              <a:t>5.</a:t>
            </a:r>
            <a:r>
              <a:rPr lang="en-US" b="1" baseline="0" dirty="0" smtClean="0">
                <a:solidFill>
                  <a:srgbClr val="FF0000"/>
                </a:solidFill>
              </a:rPr>
              <a:t> </a:t>
            </a:r>
            <a:r>
              <a:rPr lang="en-US" b="1" dirty="0" smtClean="0">
                <a:solidFill>
                  <a:srgbClr val="FF0000"/>
                </a:solidFill>
              </a:rPr>
              <a:t>Psychotropic Medications</a:t>
            </a:r>
          </a:p>
          <a:p>
            <a:pPr>
              <a:defRPr/>
            </a:pPr>
            <a:r>
              <a:rPr lang="en-US" b="0" dirty="0" smtClean="0">
                <a:solidFill>
                  <a:srgbClr val="FF0000"/>
                </a:solidFill>
              </a:rPr>
              <a:t>Will</a:t>
            </a:r>
            <a:r>
              <a:rPr lang="en-US" b="0" baseline="0" dirty="0" smtClean="0">
                <a:solidFill>
                  <a:srgbClr val="FF0000"/>
                </a:solidFill>
              </a:rPr>
              <a:t> be discussed in more detail on the next slide</a:t>
            </a:r>
          </a:p>
          <a:p>
            <a:pPr>
              <a:defRPr/>
            </a:pPr>
            <a:endParaRPr lang="en-US" b="0" baseline="0" dirty="0" smtClean="0">
              <a:solidFill>
                <a:srgbClr val="FF0000"/>
              </a:solidFill>
            </a:endParaRPr>
          </a:p>
          <a:p>
            <a:pPr eaLnBrk="1" hangingPunct="1"/>
            <a:r>
              <a:rPr lang="en-US" sz="1200" b="1" dirty="0" smtClean="0">
                <a:solidFill>
                  <a:srgbClr val="FF0000"/>
                </a:solidFill>
              </a:rPr>
              <a:t>7. Crisis Intervention</a:t>
            </a:r>
            <a:endParaRPr lang="en-US" dirty="0" smtClean="0">
              <a:solidFill>
                <a:srgbClr val="FF0000"/>
              </a:solidFill>
            </a:endParaRPr>
          </a:p>
          <a:p>
            <a:pPr eaLnBrk="1" hangingPunct="1"/>
            <a:r>
              <a:rPr lang="en-US" dirty="0" smtClean="0">
                <a:solidFill>
                  <a:srgbClr val="FF0000"/>
                </a:solidFill>
              </a:rPr>
              <a:t>There should be a process for 24-hour on-call coverage to address serious mental health situations. </a:t>
            </a:r>
            <a:endParaRPr lang="en-US" sz="1200" b="1" dirty="0" smtClean="0">
              <a:solidFill>
                <a:srgbClr val="FF0000"/>
              </a:solidFill>
            </a:endParaRPr>
          </a:p>
          <a:p>
            <a:pPr eaLnBrk="1" hangingPunct="1"/>
            <a:endParaRPr lang="en-US" sz="1200" b="1" dirty="0" smtClean="0">
              <a:solidFill>
                <a:srgbClr val="FF0000"/>
              </a:solidFill>
            </a:endParaRPr>
          </a:p>
          <a:p>
            <a:pPr eaLnBrk="1" hangingPunct="1"/>
            <a:r>
              <a:rPr lang="en-US" sz="1200" b="1" dirty="0" smtClean="0">
                <a:solidFill>
                  <a:srgbClr val="FF0000"/>
                </a:solidFill>
              </a:rPr>
              <a:t>8. Psychiatric Emergencies</a:t>
            </a:r>
          </a:p>
          <a:p>
            <a:pPr eaLnBrk="1" hangingPunct="1"/>
            <a:r>
              <a:rPr lang="en-US" sz="1200" b="0" dirty="0" smtClean="0">
                <a:solidFill>
                  <a:srgbClr val="FF0000"/>
                </a:solidFill>
              </a:rPr>
              <a:t>The CMHC should also draft a SOP for suicide assessment, prevention, and debriefing as well as procedures for hospitalization</a:t>
            </a:r>
          </a:p>
          <a:p>
            <a:pPr eaLnBrk="1" hangingPunct="1"/>
            <a:endParaRPr lang="en-US" sz="1200" b="1" dirty="0" smtClean="0">
              <a:solidFill>
                <a:srgbClr val="FF0000"/>
              </a:solidFill>
            </a:endParaRPr>
          </a:p>
          <a:p>
            <a:pPr eaLnBrk="1" hangingPunct="1"/>
            <a:r>
              <a:rPr lang="en-US" sz="1200" b="1" dirty="0" smtClean="0">
                <a:solidFill>
                  <a:srgbClr val="FF0000"/>
                </a:solidFill>
              </a:rPr>
              <a:t>9. Community Referrals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0000"/>
                </a:solidFill>
              </a:rPr>
              <a:t>It is important</a:t>
            </a:r>
            <a:r>
              <a:rPr lang="en-US" sz="1200" baseline="0" dirty="0" smtClean="0">
                <a:solidFill>
                  <a:srgbClr val="FF0000"/>
                </a:solidFill>
              </a:rPr>
              <a:t> </a:t>
            </a:r>
            <a:r>
              <a:rPr lang="en-US" sz="1200" dirty="0" smtClean="0">
                <a:solidFill>
                  <a:srgbClr val="FF0000"/>
                </a:solidFill>
              </a:rPr>
              <a:t>to develop relationships with your community m</a:t>
            </a:r>
            <a:r>
              <a:rPr lang="en-US" sz="1200" dirty="0" smtClean="0"/>
              <a:t>ental health agencies and vocational rehabilitation.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10. </a:t>
            </a:r>
            <a:r>
              <a:rPr lang="en-US" sz="1200" b="1" dirty="0" smtClean="0">
                <a:solidFill>
                  <a:srgbClr val="FF0000"/>
                </a:solidFill>
              </a:rPr>
              <a:t>The Referral and Feedback system -  See the CMHC DRG </a:t>
            </a:r>
            <a:r>
              <a:rPr lang="en-US" sz="1200" b="1" i="0" u="none" strike="noStrike" kern="1200" baseline="0" dirty="0" smtClean="0">
                <a:solidFill>
                  <a:srgbClr val="FF0000"/>
                </a:solidFill>
                <a:latin typeface="+mn-lt"/>
                <a:ea typeface="+mn-ea"/>
                <a:cs typeface="+mn-cs"/>
              </a:rPr>
              <a:t>contains a sample referral and feedback form.  </a:t>
            </a:r>
            <a:r>
              <a:rPr lang="en-US" sz="1200" dirty="0" smtClean="0">
                <a:solidFill>
                  <a:srgbClr val="FF0000"/>
                </a:solidFill>
              </a:rPr>
              <a:t>The PRH requires a written referral and feedback system for mental health treatment. It is recommended that you develop a two-part mental health  referral form:</a:t>
            </a:r>
            <a:r>
              <a:rPr lang="en-US" sz="1200" baseline="0" dirty="0" smtClean="0">
                <a:solidFill>
                  <a:srgbClr val="FF0000"/>
                </a:solidFill>
              </a:rPr>
              <a:t> </a:t>
            </a:r>
            <a:r>
              <a:rPr lang="en-US" sz="1200" dirty="0" smtClean="0">
                <a:solidFill>
                  <a:srgbClr val="FF0000"/>
                </a:solidFill>
              </a:rPr>
              <a:t>Part 1 would allow the referral source (e.g., career counseling, residential living staff, academic/vocational staff) to describe the student’s behavior and the need for a referral. Part 2 would go back to the referring staff with a recommendation from the CMHC.  To protect the confidentiality of the student, this recommendation should be in general terms with a behavioral focus.  </a:t>
            </a:r>
            <a:r>
              <a:rPr lang="en-US" sz="1200" b="1" dirty="0" smtClean="0">
                <a:solidFill>
                  <a:srgbClr val="FF0000"/>
                </a:solidFill>
              </a:rPr>
              <a:t>Do not disclose any unnecessary medical information such as a diagnosis. </a:t>
            </a:r>
            <a:endParaRPr lang="en-US"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a:p>
            <a:pPr>
              <a:defRPr/>
            </a:pPr>
            <a:endParaRPr lang="en-US" sz="1800" b="1" baseline="0" dirty="0" smtClean="0"/>
          </a:p>
          <a:p>
            <a:pPr>
              <a:defRPr/>
            </a:pPr>
            <a:endParaRPr lang="en-US" b="1" dirty="0" smtClean="0"/>
          </a:p>
          <a:p>
            <a:pPr>
              <a:defRPr/>
            </a:pPr>
            <a:endParaRPr lang="en-US" b="1" dirty="0" smtClean="0"/>
          </a:p>
          <a:p>
            <a:pPr>
              <a:defRPr/>
            </a:pPr>
            <a:endParaRPr lang="en-US" dirty="0"/>
          </a:p>
        </p:txBody>
      </p:sp>
      <p:sp>
        <p:nvSpPr>
          <p:cNvPr id="1249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B7F7051-3FD6-420A-A38F-4FACC9F7358A}" type="slidenum">
              <a:rPr lang="en-US" smtClean="0"/>
              <a:pPr eaLnBrk="1" hangingPunct="1">
                <a:defRPr/>
              </a:pPr>
              <a:t>26</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wellness model is a multidisciplinary treatment team approach.  It is important that assessment, treatment, and case management notes are legible and part of the student health record.  When writing notes remember, “If it isn’t charted, it didn’t happen.”  Notes should be in the chronological record, where they can be easily found.  If notes are in the mental health section, an entry must be made in the chronological record indicating that the students was seen by the CMHC and referencing the note in the mental health section.  Providers are strongly encouraged to use the SOAP note (subjective information; objective data; assessment; plan ) or  DAP  format (diagnosis, assessment, plan). You may want to type your notes to ensure legibility. Notes aren’t helpful if they can’t be read by other wellness staff!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should review the referral and health records prior to the student intake interview.  After the intake interview, document the following in the medical record: your findings, working diagnosis based on DSM-IV-TR, barriers to employability, and determined treatment needs  If determined that the student needs assistance, develop a written success management plan and discuss necessary elements with appropriate staff.</a:t>
            </a:r>
          </a:p>
          <a:p>
            <a:endParaRPr lang="en-US" dirty="0" smtClean="0"/>
          </a:p>
          <a:p>
            <a:r>
              <a:rPr lang="en-US" b="1" dirty="0" smtClean="0"/>
              <a:t>DRG</a:t>
            </a:r>
            <a:r>
              <a:rPr lang="en-US" dirty="0" smtClean="0"/>
              <a:t> </a:t>
            </a:r>
            <a:r>
              <a:rPr lang="fr-FR" sz="1200" b="1" i="0" u="none" strike="noStrike" kern="1200" baseline="0" dirty="0" smtClean="0">
                <a:solidFill>
                  <a:schemeClr val="tx1"/>
                </a:solidFill>
                <a:latin typeface="+mn-lt"/>
                <a:ea typeface="+mn-ea"/>
                <a:cs typeface="+mn-cs"/>
              </a:rPr>
              <a:t>Attachment Q contains a sample SOAP note for reference.</a:t>
            </a:r>
            <a:endParaRPr lang="en-US" dirty="0" smtClean="0"/>
          </a:p>
          <a:p>
            <a:endParaRPr lang="en-US" dirty="0" smtClean="0"/>
          </a:p>
        </p:txBody>
      </p:sp>
      <p:sp>
        <p:nvSpPr>
          <p:cNvPr id="1321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7B5C250-8DD4-4823-9C4E-D3597C3F2DBE}" type="slidenum">
              <a:rPr lang="en-US" smtClean="0"/>
              <a:pPr eaLnBrk="1" hangingPunct="1">
                <a:defRPr/>
              </a:pPr>
              <a:t>28</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t>Although a detailed review of specific medications and treatments is beyond the scope of this orientation, a few general principles and procedures may be helpful in your role.</a:t>
            </a:r>
          </a:p>
          <a:p>
            <a:pPr>
              <a:defRPr/>
            </a:pPr>
            <a:endParaRPr lang="en-US" dirty="0" smtClean="0"/>
          </a:p>
          <a:p>
            <a:pPr>
              <a:defRPr/>
            </a:pPr>
            <a:r>
              <a:rPr lang="en-US" dirty="0" smtClean="0"/>
              <a:t>1. Most psychiatric medications take at least 2 weeks to begin to work effectively.  Some minor side effects may occur the first few days after the medication is begun.  These side effects will usually subside as the body gets used to the medication as long as the medication is taken at least once a day.</a:t>
            </a:r>
            <a:br>
              <a:rPr lang="en-US" dirty="0" smtClean="0"/>
            </a:br>
            <a:r>
              <a:rPr lang="en-US" dirty="0" smtClean="0"/>
              <a:t>2. In order to reduce any misuse of medications, potentially addictive medications or those that can be used to achieve a high (such as stimulants, sedatives, or strong pain medications) are usually only given out at the health and wellness center each day or by residential staff with specialized training.</a:t>
            </a:r>
            <a:br>
              <a:rPr lang="en-US" dirty="0" smtClean="0"/>
            </a:br>
            <a:r>
              <a:rPr lang="en-US" dirty="0" smtClean="0"/>
              <a:t>3. Any student showing adverse reactions that do not subside should be encouraged to seek advice from one of the health and wellness staff, rather than suffer in silence.</a:t>
            </a:r>
            <a:br>
              <a:rPr lang="en-US" dirty="0" smtClean="0"/>
            </a:br>
            <a:r>
              <a:rPr lang="en-US" dirty="0" smtClean="0"/>
              <a:t>4. Warn students against stopping medications on their own once they begin to feel better without professional advice from their doctor or nurse.  Just like it takes a while for medications to begin to work, it generally takes about one or two weeks for the medication to get out of the body and if the symptoms return, the students may miss part of their training until they get re-stabilized.  </a:t>
            </a:r>
            <a:br>
              <a:rPr lang="en-US" dirty="0" smtClean="0"/>
            </a:br>
            <a:r>
              <a:rPr lang="en-US" dirty="0" smtClean="0"/>
              <a:t>5. Reinforce with students that medications are only one of a number of tools or skills used to help them control symptoms.  If they are referred for other “talking” or behavior therapy, strongly recommend that they make use of those opportunities as well as the medications to get better control of their mind and body.</a:t>
            </a:r>
            <a:br>
              <a:rPr lang="en-US" dirty="0" smtClean="0"/>
            </a:br>
            <a:r>
              <a:rPr lang="en-US" dirty="0" smtClean="0"/>
              <a:t>6. If a student needs to remain on some medications after they leave Job Corps, it is recommended that health and wellness staff members help them find affordable health insurance or a medication assistance program prior to departure.  </a:t>
            </a:r>
          </a:p>
          <a:p>
            <a:pPr>
              <a:defRPr/>
            </a:pPr>
            <a:endParaRPr lang="en-US" dirty="0"/>
          </a:p>
        </p:txBody>
      </p:sp>
      <p:sp>
        <p:nvSpPr>
          <p:cNvPr id="13005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A54BF5-FD41-4123-91BF-1B6ADB8FEF3A}" type="slidenum">
              <a:rPr lang="en-US" smtClean="0"/>
              <a:pPr eaLnBrk="1" hangingPunct="1">
                <a:defRPr/>
              </a:pPr>
              <a:t>30</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mentioned earlier, each center has specific procedures for the operation of most aspects of the health and wellness center. Sample templates are available on the Job Corps Health and Wellness</a:t>
            </a:r>
            <a:r>
              <a:rPr lang="en-US" baseline="0" dirty="0" smtClean="0"/>
              <a:t> website to help you develop an SOP/COP on these topics.</a:t>
            </a:r>
          </a:p>
          <a:p>
            <a:endParaRPr lang="en-US" dirty="0" smtClean="0"/>
          </a:p>
          <a:p>
            <a:r>
              <a:rPr lang="en-US" dirty="0" smtClean="0"/>
              <a:t>You can find additional information on crisis intervention on the Job Corps Health and Wellness website; click on </a:t>
            </a:r>
            <a:r>
              <a:rPr lang="en-US" b="1" dirty="0" smtClean="0"/>
              <a:t>SafetyNet;</a:t>
            </a:r>
            <a:r>
              <a:rPr lang="en-US" dirty="0" smtClean="0"/>
              <a:t> click on </a:t>
            </a:r>
            <a:r>
              <a:rPr lang="en-US" b="1" dirty="0" smtClean="0"/>
              <a:t>Suicide or Violence Prevention</a:t>
            </a:r>
            <a:r>
              <a:rPr lang="en-US" dirty="0" smtClean="0"/>
              <a:t>; then click on </a:t>
            </a:r>
            <a:r>
              <a:rPr lang="en-US" b="1" dirty="0" smtClean="0"/>
              <a:t>Critical Incident Crisis Intervention Plan</a:t>
            </a:r>
            <a:r>
              <a:rPr lang="en-US" dirty="0" smtClean="0"/>
              <a:t>.</a:t>
            </a:r>
          </a:p>
          <a:p>
            <a:endParaRPr lang="en-US" dirty="0" smtClean="0"/>
          </a:p>
          <a:p>
            <a:r>
              <a:rPr lang="en-US" dirty="0" smtClean="0"/>
              <a:t>Suicidal students should be evaluated as soon as possible. Students who are a danger to self or others must be supervised continuously until the disposition of their case is resolved</a:t>
            </a:r>
          </a:p>
          <a:p>
            <a:endParaRPr lang="en-US" dirty="0" smtClean="0"/>
          </a:p>
        </p:txBody>
      </p:sp>
      <p:sp>
        <p:nvSpPr>
          <p:cNvPr id="13107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278C99B-1911-4E4D-83BF-77221A6685A3}" type="slidenum">
              <a:rPr lang="en-US" smtClean="0"/>
              <a:pPr eaLnBrk="1" hangingPunct="1">
                <a:defRPr/>
              </a:pPr>
              <a:t>31</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defRPr/>
            </a:pPr>
            <a:r>
              <a:rPr lang="en-US" sz="1800" dirty="0" smtClean="0"/>
              <a:t>As the CMHC your role will be to determine the degree of emotional trauma for the center, organize crisis intervention services, and provide any grief counseling and support needed to attain a constructive resolution for students and staff. Your activities may include all or some of the following:</a:t>
            </a:r>
            <a:endParaRPr lang="en-US" sz="1400" dirty="0" smtClean="0"/>
          </a:p>
          <a:p>
            <a:pPr lvl="1">
              <a:defRPr/>
            </a:pPr>
            <a:r>
              <a:rPr lang="en-US" sz="1800" dirty="0" smtClean="0"/>
              <a:t>- individual counseling for students who may have witnessed the death or been most affected</a:t>
            </a:r>
          </a:p>
          <a:p>
            <a:pPr lvl="1">
              <a:defRPr/>
            </a:pPr>
            <a:r>
              <a:rPr lang="en-US" sz="1800" dirty="0" smtClean="0"/>
              <a:t>- Small group discussions for staff and students who were close to the deceased or who express concern over   the circumstances of the death to inform them about the death and the facts surrounding it in a sensitive fashion.</a:t>
            </a:r>
          </a:p>
          <a:p>
            <a:pPr lvl="1">
              <a:defRPr/>
            </a:pPr>
            <a:r>
              <a:rPr lang="en-US" sz="1800" dirty="0" smtClean="0"/>
              <a:t>- Locate counseling assistance in the community</a:t>
            </a:r>
          </a:p>
          <a:p>
            <a:pPr lvl="1">
              <a:defRPr/>
            </a:pPr>
            <a:r>
              <a:rPr lang="en-US" sz="1800" dirty="0" smtClean="0"/>
              <a:t>- Keep records of affected students and provide follow-up services as needed. </a:t>
            </a:r>
          </a:p>
          <a:p>
            <a:pPr lvl="1">
              <a:defRPr/>
            </a:pPr>
            <a:r>
              <a:rPr lang="en-US" sz="1800" dirty="0" smtClean="0"/>
              <a:t>- Follow the schedule of the deceased and visit classrooms/dorms of close friends</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32</a:t>
            </a:fld>
            <a:endParaRPr lang="en-US" dirty="0"/>
          </a:p>
        </p:txBody>
      </p:sp>
    </p:spTree>
    <p:extLst>
      <p:ext uri="{BB962C8B-B14F-4D97-AF65-F5344CB8AC3E}">
        <p14:creationId xmlns="" xmlns:p14="http://schemas.microsoft.com/office/powerpoint/2010/main" val="2777122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t>Your center should have a center operating procedure (COP) that details the center specific operations for each of these services. In general, emergency psychiatric services must occasionally be used until a more permanent solution can be arranged, usually psychiatric hospitalization.  For centers in rural locations, such arrangements may require a few hours before the student can be taken to a more appropriate setting.</a:t>
            </a:r>
          </a:p>
          <a:p>
            <a:pPr>
              <a:defRPr/>
            </a:pPr>
            <a:r>
              <a:rPr lang="en-US" dirty="0" smtClean="0"/>
              <a:t>  </a:t>
            </a:r>
          </a:p>
          <a:p>
            <a:pPr>
              <a:defRPr/>
            </a:pPr>
            <a:r>
              <a:rPr lang="en-US" dirty="0" smtClean="0"/>
              <a:t>There are three types of emergency psychiatric services. </a:t>
            </a:r>
          </a:p>
          <a:p>
            <a:pPr>
              <a:defRPr/>
            </a:pPr>
            <a:endParaRPr lang="en-US" dirty="0" smtClean="0"/>
          </a:p>
          <a:p>
            <a:pPr>
              <a:defRPr/>
            </a:pPr>
            <a:r>
              <a:rPr lang="en-US" b="1" dirty="0" smtClean="0"/>
              <a:t>Temporary Isolation</a:t>
            </a:r>
            <a:r>
              <a:rPr lang="en-US" dirty="0" smtClean="0"/>
              <a:t>—Use of individual accommodations on center may be needed for temporary segregation of students from their peers when behavior constitutes an immediate threat to themselves, other persons, or property.  A student placed in isolation must be observed every 15 minutes and this observation must be documented on a signed log giving the exact time of observation and the signature of the staff member conducting the observation.  Isolation may not exceed 12 hours unless accompanied by a statement from the center physician that the isolation is not medically prohibited.</a:t>
            </a:r>
            <a:endParaRPr lang="en-US" b="1" dirty="0" smtClean="0"/>
          </a:p>
          <a:p>
            <a:pPr>
              <a:defRPr/>
            </a:pPr>
            <a:r>
              <a:rPr lang="en-US" b="1" dirty="0" smtClean="0"/>
              <a:t>Physical Restraint</a:t>
            </a:r>
            <a:r>
              <a:rPr lang="en-US" dirty="0" smtClean="0"/>
              <a:t>—Physical restraint may be needed in situations where a student with a psychiatric disorder or substance abuse disorder seriously threatens persons or property, including suicidal behavior.  No student will be restrained longer than one hour without consultation and approval from a physician. The use of physical restraints indicates the need for a higher level of care.  The student should be immediately transported for an evaluation at a psychiatric facility or emergency room to ensure the safety of students and staff.  The center director may also request the assistance of local medical and/or law enforcement personnel when a student's behavior endangers the student or others.</a:t>
            </a:r>
          </a:p>
          <a:p>
            <a:pPr>
              <a:defRPr/>
            </a:pPr>
            <a:r>
              <a:rPr lang="en-US" b="1" dirty="0" smtClean="0"/>
              <a:t>Hospitalization—</a:t>
            </a:r>
            <a:r>
              <a:rPr lang="en-US" dirty="0" smtClean="0"/>
              <a:t>Psychiatric hospitalization may be needed in serious situations of emotional disturbance.  Even brief hospital stays can provide immediate safety for disturbed students as well as initial diagnosis and treatment.  Brief </a:t>
            </a:r>
            <a:r>
              <a:rPr lang="en-US" b="1" dirty="0" smtClean="0"/>
              <a:t>involuntary hospitalization</a:t>
            </a:r>
            <a:r>
              <a:rPr lang="en-US" dirty="0" smtClean="0"/>
              <a:t>, even commitment, may be necessary if the student is suicidal, homicidal, or psychotic, but unwilling to enter a hospital voluntarily or is incompetent to make decisions.  Laws and regulations regarding involuntary hospitalization and commitment vary from state to state, so the COP should outline procedures that comply with existing state laws.  Parental notification is usually advisable, though is </a:t>
            </a:r>
            <a:r>
              <a:rPr lang="en-US" u="sng" dirty="0" smtClean="0"/>
              <a:t>not</a:t>
            </a:r>
            <a:r>
              <a:rPr lang="en-US" dirty="0" smtClean="0"/>
              <a:t> required in cases of involuntary hospitalization where there may be risk to safety. </a:t>
            </a:r>
          </a:p>
          <a:p>
            <a:pPr>
              <a:defRPr/>
            </a:pPr>
            <a:r>
              <a:rPr lang="en-US" b="1" dirty="0" smtClean="0"/>
              <a:t>To ensure appropriate emergency care and short-term services, each center should have a written agreement or memorandum of understanding with a local health care facility, such as a hospital emergency department or a community mental health center, for 24-hour psychiatric emergency coverage and for short-term hospitalization. </a:t>
            </a:r>
            <a:r>
              <a:rPr lang="en-US" dirty="0" smtClean="0"/>
              <a:t>A sample template is available in the DRG (Attachment</a:t>
            </a:r>
            <a:r>
              <a:rPr lang="en-US" baseline="0" dirty="0" smtClean="0"/>
              <a:t> T) for developing an agreement with your local hospital ER or crisis center to provide psychiatric emergency care. </a:t>
            </a:r>
            <a:endParaRPr lang="en-US" b="1" dirty="0" smtClean="0"/>
          </a:p>
          <a:p>
            <a:pPr>
              <a:defRPr/>
            </a:pPr>
            <a:endParaRPr lang="en-US" b="1" dirty="0"/>
          </a:p>
        </p:txBody>
      </p:sp>
      <p:sp>
        <p:nvSpPr>
          <p:cNvPr id="15360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61AC528-B9FE-486A-9DAC-A849BF0216ED}" type="slidenum">
              <a:rPr lang="en-US" smtClean="0"/>
              <a:pPr eaLnBrk="1" hangingPunct="1">
                <a:defRPr/>
              </a:pPr>
              <a:t>33</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a:t>
            </a:r>
            <a:r>
              <a:rPr lang="en-US" baseline="0" dirty="0" smtClean="0"/>
              <a:t> other programs with which you need to be familiar and can expect to provide consultation.</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Let’s take a look at each program in</a:t>
            </a:r>
            <a:r>
              <a:rPr lang="en-US" baseline="0" dirty="0" smtClean="0"/>
              <a:t> turn:</a:t>
            </a:r>
          </a:p>
          <a:p>
            <a:endParaRPr lang="en-US" dirty="0" smtClean="0"/>
          </a:p>
          <a:p>
            <a:r>
              <a:rPr lang="en-US" b="1" dirty="0" smtClean="0"/>
              <a:t>TUPP </a:t>
            </a:r>
            <a:r>
              <a:rPr lang="en-US" dirty="0" smtClean="0"/>
              <a:t>– As the CMHC, you will be asked to support the center’s efforts to be a smoke free/tobacco free environment by working with the TUPP coordinator to develop cognitive-behavioral strategies to change the thoughts, attitudes, and actions of students toward tobacco use.  You may also be asked to help develop strategies to maintain abstinence.  This may be accomplished by providing program resources for the TUPP coordinator and/or direct group involvement. The TEAP coordinator is often also the TUPP Coordinator.</a:t>
            </a:r>
          </a:p>
          <a:p>
            <a:r>
              <a:rPr lang="en-US" b="1" dirty="0" smtClean="0"/>
              <a:t> </a:t>
            </a:r>
          </a:p>
          <a:p>
            <a:pPr>
              <a:defRPr/>
            </a:pPr>
            <a:r>
              <a:rPr lang="en-US" b="1" dirty="0" smtClean="0"/>
              <a:t>Sexual Assault Response Team</a:t>
            </a:r>
            <a:r>
              <a:rPr lang="en-US" dirty="0" smtClean="0"/>
              <a:t>. You may also provide staff training on sexual assault awareness and prevention</a:t>
            </a:r>
            <a:r>
              <a:rPr lang="en-US" baseline="0" dirty="0" smtClean="0"/>
              <a:t> and serve on the SART. </a:t>
            </a:r>
            <a:endParaRPr lang="en-US" dirty="0" smtClean="0"/>
          </a:p>
          <a:p>
            <a:pPr>
              <a:defRPr/>
            </a:pPr>
            <a:r>
              <a:rPr lang="en-US" dirty="0" smtClean="0"/>
              <a:t>In needed, provide </a:t>
            </a:r>
            <a:r>
              <a:rPr lang="en-US" b="1" dirty="0" smtClean="0"/>
              <a:t>short-term</a:t>
            </a:r>
            <a:r>
              <a:rPr lang="en-US" dirty="0" smtClean="0"/>
              <a:t> therapy may be provided, but preferably the center has a relationship with the local rape crisis center and the student can receive immediate specialized services; you may not have time to see students in direct services. Provide follow up support when the student returns after receiving outside services. Act as center liaison with the local rape crisis center.</a:t>
            </a:r>
            <a:r>
              <a:rPr lang="en-US" baseline="0" dirty="0" smtClean="0"/>
              <a:t> </a:t>
            </a:r>
            <a:r>
              <a:rPr lang="en-US" dirty="0" smtClean="0"/>
              <a:t>Provide HIV counseling and crisis assistance, if needed.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Family Planning  -</a:t>
            </a:r>
            <a:r>
              <a:rPr lang="en-US" dirty="0" smtClean="0"/>
              <a:t>as the CMHC you support the family program by providing guidance to the staff when necessary.  For example: If a pregnant student is found to be positive for drugs or alcohol and is at risk for a complicated pregnancy, you, along with the TEAP specialist and center physician, should evaluate the student.  If she is considered to be at severe risk requiring services beyond the scope of the center, a medical separation with community referral for both drug and alcohol treatment and obstetrical services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HEALS</a:t>
            </a:r>
          </a:p>
          <a:p>
            <a:r>
              <a:rPr lang="en-US" dirty="0" smtClean="0"/>
              <a:t>Job Corps’ Healthy Eating and Active Lifestyles (HEALs) program website provides an evidence-based curriculum to educate students; guidance for food service, recreation, health and wellness staff, as well as information for instructors and residential living staff; web-based trainings and workshops; tips to integrate healthy living into the center culture; and strategies to evaluate the program. This is an excellent opportunity to apply motivational interviewing approaches to help students make healthier food and activity choices that support wellness.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HIV </a:t>
            </a:r>
            <a:r>
              <a:rPr lang="en-US" dirty="0" smtClean="0"/>
              <a:t>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a student tests positive for HIV, the CMHC works with the center  physician and nursing staff to communicate the results and provide short-term intervention as well as appropriate referrals for further support. HIV-positive students who are medically and psychologically able to participate in Job Corps' programs are case managed by a team that includes the center director, center physician, HWM, CMHC, and designated career counselor.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r>
            <a:br>
              <a:rPr lang="en-US" dirty="0" smtClean="0"/>
            </a:br>
            <a:endParaRPr lang="en-US" dirty="0" smtClean="0"/>
          </a:p>
          <a:p>
            <a:endParaRPr lang="en-US" b="1" dirty="0" smtClean="0"/>
          </a:p>
          <a:p>
            <a:endParaRPr lang="en-US" dirty="0" smtClean="0"/>
          </a:p>
          <a:p>
            <a:endParaRPr lang="en-US" dirty="0" smtClean="0"/>
          </a:p>
        </p:txBody>
      </p:sp>
      <p:sp>
        <p:nvSpPr>
          <p:cNvPr id="13824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CAA93F0-C038-4210-B598-0D8196C037BB}" type="slidenum">
              <a:rPr lang="en-US" smtClean="0"/>
              <a:pPr eaLnBrk="1" hangingPunct="1">
                <a:defRPr/>
              </a:pPr>
              <a:t>35</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Visit the Job Corps Health and Wellness website to review the latest information about the Job Corps health and wellness program. You will also find a section dedicated to mental health issues. The Job</a:t>
            </a:r>
            <a:r>
              <a:rPr lang="en-US" baseline="0" dirty="0" smtClean="0"/>
              <a:t> Cops </a:t>
            </a:r>
            <a:r>
              <a:rPr lang="en-US" dirty="0" smtClean="0"/>
              <a:t>Disability website provides useful information in completing file review and identifying mental health accommodations .  </a:t>
            </a:r>
            <a:r>
              <a:rPr lang="en-US" u="sng" dirty="0" smtClean="0"/>
              <a:t>To access this site, you will need to obtain a Citrix account from your center’s administration</a:t>
            </a:r>
            <a:r>
              <a:rPr lang="en-US" dirty="0" smtClean="0"/>
              <a:t>.  Log into Citrix, click on the Job Corps Community website, click on the Health and Wellness tab. Also, the Job Accommodations Network provides additional information to help students with mental health challenges be successful on the job. The promising</a:t>
            </a:r>
            <a:r>
              <a:rPr lang="en-US" baseline="0" dirty="0" smtClean="0"/>
              <a:t> practices link contains information on new ideas developed by other CMHCs that have been successful in working with </a:t>
            </a:r>
            <a:r>
              <a:rPr lang="en-US" baseline="0" smtClean="0"/>
              <a:t>targeted populations.</a:t>
            </a:r>
            <a:endParaRPr lang="en-US" dirty="0" smtClean="0"/>
          </a:p>
          <a:p>
            <a:endParaRPr lang="en-US" dirty="0" smtClean="0"/>
          </a:p>
        </p:txBody>
      </p:sp>
      <p:sp>
        <p:nvSpPr>
          <p:cNvPr id="1136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F7F38F5-BAB0-4DCB-ADB5-87DB884E28D4}" type="slidenum">
              <a:rPr lang="en-US" smtClean="0"/>
              <a:pPr eaLnBrk="1" hangingPunct="1">
                <a:defRPr/>
              </a:pPr>
              <a:t>36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24C274-7630-441A-B2D4-1A9422DE1EAF}" type="slidenum">
              <a:rPr lang="en-US" smtClean="0"/>
              <a:pPr eaLnBrk="1" hangingPunct="1">
                <a:defRPr/>
              </a:pPr>
              <a:t>3</a:t>
            </a:fld>
            <a:endParaRPr lang="en-US" dirty="0" smtClean="0"/>
          </a:p>
        </p:txBody>
      </p:sp>
      <p:sp>
        <p:nvSpPr>
          <p:cNvPr id="8601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6020"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r>
              <a:rPr lang="en-US" dirty="0" smtClean="0"/>
              <a:t>Every Regional Office has a regional nurse specialist, (RNS), regional medical specialist (RMS), regional mental health specialist (RMHS), regional trainee employee assistance (TEAP) specialists, regional dental specialists (RDS), and regional disability coordinators (RDCs). RHSs provide technical assistance to center health and wellness staff members, conduct monthly teleconferences with center mental health consultants in their region, and conduct periodic center assessments for quality and compliance with the PRH.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Contact information</a:t>
            </a:r>
            <a:r>
              <a:rPr lang="en-US" baseline="0" dirty="0" smtClean="0"/>
              <a:t> for your Regional Mental Health specialist can be found on the Community Health and Wellness website on Citrix and at the end of this presentation. You Health and Wellness Manager should also be able to assist you in identifying your Regional Mental Health Specialist.</a:t>
            </a:r>
            <a:endParaRPr lang="en-US" dirty="0" smtClean="0"/>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this slide,</a:t>
            </a:r>
            <a:r>
              <a:rPr lang="en-US" dirty="0" smtClean="0"/>
              <a:t> you will find current contact information</a:t>
            </a:r>
            <a:r>
              <a:rPr lang="en-US" baseline="0" dirty="0" smtClean="0"/>
              <a:t> by region for your regional mental health consultants.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likely have many questions! Your Regional Mental Health Specialist can be a resource in providing technical guidance on mental health related topics. Feel free to contact them. Hopefully they will already be in touch with you to introduce  themselves and answer questions.  In addition, you can expect to work closely with your health and wellness manager who can introduce you to key individuals on center and can help get you set up with a Citrix account. You’ll be surprised at how much information is available on the Job Corps Community Website that can help make your job easier!</a:t>
            </a:r>
          </a:p>
          <a:p>
            <a:endParaRPr lang="en-US" baseline="0" dirty="0" smtClean="0"/>
          </a:p>
          <a:p>
            <a:r>
              <a:rPr lang="en-US" baseline="0" dirty="0" smtClean="0"/>
              <a:t>Thank you for your work in helping Job Corps students be successful!</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Every 1 to 2 years, Health Specialists and Assessors visit each center as part of a Regional Office Center Assessment (ROCA) team.</a:t>
            </a:r>
          </a:p>
          <a:p>
            <a:r>
              <a:rPr lang="en-US" dirty="0" smtClean="0"/>
              <a:t>Using the Program Assessment Guide, referred to as the PAG, in conjunction with the Policy and Requirements Handbook (PRH), this team will conduct an overall assessment of your center’s health and wellness program. </a:t>
            </a:r>
          </a:p>
          <a:p>
            <a:endParaRPr lang="en-US" dirty="0" smtClean="0"/>
          </a:p>
          <a:p>
            <a:r>
              <a:rPr lang="en-US" dirty="0" smtClean="0"/>
              <a:t>The Program Assessment Guide (PAG) is designed to highlight the strengths of your program and identify any concerns, challenges, or practices that may require change to meet the requirements outlined in the PRH.  You may find a copy of the PAG on the Job Corps Community website.  We will talk more about the PRH and PAGs shortly.</a:t>
            </a:r>
          </a:p>
          <a:p>
            <a:r>
              <a:rPr lang="en-US" dirty="0" smtClean="0"/>
              <a:t>Regional Office assessments are much like the accreditation reviews that occur at health facilities nationwide.  They provide an opportunity for you to highlight the strengths of your program (such as best practices) and for Regional Office staff to provide feedback about areas that could be changed or improved.  You can expect to have student health records, appointment books, and other records audited during this assessment.</a:t>
            </a:r>
          </a:p>
          <a:p>
            <a:endParaRPr lang="en-US" dirty="0" smtClean="0"/>
          </a:p>
        </p:txBody>
      </p:sp>
      <p:sp>
        <p:nvSpPr>
          <p:cNvPr id="10342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76BBE8-552B-41DB-97DA-903010BACD7B}" type="slidenum">
              <a:rPr lang="en-US" smtClean="0"/>
              <a:pPr eaLnBrk="1" hangingPunct="1">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FE216E2-0239-4694-AF6E-34AA2ACC7699}" type="slidenum">
              <a:rPr lang="en-US" smtClean="0"/>
              <a:pPr eaLnBrk="1" hangingPunct="1">
                <a:defRPr/>
              </a:pPr>
              <a:t>5</a:t>
            </a:fld>
            <a:endParaRPr lang="en-US" dirty="0" smtClean="0"/>
          </a:p>
        </p:txBody>
      </p:sp>
      <p:sp>
        <p:nvSpPr>
          <p:cNvPr id="89091"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9092"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pPr eaLnBrk="1" hangingPunct="1">
              <a:lnSpc>
                <a:spcPct val="150000"/>
              </a:lnSpc>
            </a:pPr>
            <a:r>
              <a:rPr lang="en-US" dirty="0" smtClean="0"/>
              <a:t>There are several important documents you should be able to access. These include:</a:t>
            </a:r>
          </a:p>
          <a:p>
            <a:pPr eaLnBrk="1" hangingPunct="1">
              <a:lnSpc>
                <a:spcPct val="150000"/>
              </a:lnSpc>
              <a:buFontTx/>
              <a:buChar char="•"/>
            </a:pPr>
            <a:r>
              <a:rPr lang="en-US" b="1" dirty="0" smtClean="0"/>
              <a:t>PRH</a:t>
            </a:r>
            <a:r>
              <a:rPr lang="en-US" dirty="0" smtClean="0"/>
              <a:t>—The Policy and Requirements Handbook</a:t>
            </a:r>
          </a:p>
          <a:p>
            <a:pPr lvl="1" eaLnBrk="1" hangingPunct="1">
              <a:lnSpc>
                <a:spcPct val="150000"/>
              </a:lnSpc>
              <a:buFontTx/>
              <a:buChar char="•"/>
            </a:pPr>
            <a:r>
              <a:rPr lang="en-US" dirty="0" smtClean="0"/>
              <a:t>T</a:t>
            </a:r>
            <a:r>
              <a:rPr lang="en-US" baseline="0" dirty="0" smtClean="0"/>
              <a:t>h</a:t>
            </a:r>
            <a:r>
              <a:rPr lang="en-US" dirty="0" smtClean="0"/>
              <a:t>e PRH contains the rules by which all centers operate; Chapter 6 (Sections 6.10-6.12) provides policy on ensuring students receive health and wellness services, support, and education that will enhance their employability and encourage and maintain a healthy lifestyle</a:t>
            </a:r>
          </a:p>
          <a:p>
            <a:pPr lvl="1" eaLnBrk="1" hangingPunct="1">
              <a:lnSpc>
                <a:spcPct val="150000"/>
              </a:lnSpc>
              <a:buFontTx/>
              <a:buNone/>
            </a:pPr>
            <a:endParaRPr lang="en-US" dirty="0" smtClean="0"/>
          </a:p>
          <a:p>
            <a:pPr eaLnBrk="1" hangingPunct="1">
              <a:lnSpc>
                <a:spcPct val="150000"/>
              </a:lnSpc>
              <a:buFontTx/>
              <a:buChar char="•"/>
            </a:pPr>
            <a:r>
              <a:rPr lang="en-US" b="1" dirty="0" smtClean="0"/>
              <a:t>PAG</a:t>
            </a:r>
            <a:r>
              <a:rPr lang="en-US" dirty="0" smtClean="0"/>
              <a:t>—The Program Assessment Guide</a:t>
            </a:r>
          </a:p>
          <a:p>
            <a:pPr eaLnBrk="1" hangingPunct="1">
              <a:spcBef>
                <a:spcPct val="0"/>
              </a:spcBef>
            </a:pPr>
            <a:r>
              <a:rPr lang="en-US" dirty="0" smtClean="0"/>
              <a:t>The Program Assessment Guide (PAG) is used for assessments and your mental health program is rated on these quality measures on a scale from 0-9 (unsatisfactory to exceptional). The student focus groups and individual student interviews during</a:t>
            </a:r>
            <a:r>
              <a:rPr lang="en-US" baseline="0" dirty="0" smtClean="0"/>
              <a:t> center assessments </a:t>
            </a:r>
            <a:r>
              <a:rPr lang="en-US" dirty="0" smtClean="0"/>
              <a:t>provide much of the basis for these quality ratings.  These quality measures are: </a:t>
            </a:r>
          </a:p>
          <a:p>
            <a:r>
              <a:rPr lang="en-US" dirty="0" smtClean="0"/>
              <a:t>	Q1.  Students are aware of the center’s health care delivery system and understand how to seek on-center health care..</a:t>
            </a:r>
          </a:p>
          <a:p>
            <a:r>
              <a:rPr lang="en-US" dirty="0" smtClean="0"/>
              <a:t>	Q2.  Students demonstrate a clear understanding of their individual health condition and treatment prescribed</a:t>
            </a:r>
          </a:p>
          <a:p>
            <a:r>
              <a:rPr lang="en-US" dirty="0" smtClean="0"/>
              <a:t>	Q3.  Students’ health status will be maintained or improved while they are at Job Corps. </a:t>
            </a:r>
          </a:p>
          <a:p>
            <a:pPr marL="171450" indent="-171450">
              <a:buFont typeface="Arial" pitchFamily="34" charset="0"/>
              <a:buChar char="•"/>
            </a:pPr>
            <a:r>
              <a:rPr lang="en-US" b="1" dirty="0" smtClean="0"/>
              <a:t>COP/SOP</a:t>
            </a:r>
            <a:r>
              <a:rPr lang="en-US" dirty="0" smtClean="0"/>
              <a:t>—Center or Standard Operating Procedures are specific to your center and outline the procedures to be used to address various issues including:</a:t>
            </a:r>
          </a:p>
          <a:p>
            <a:pPr lvl="3" eaLnBrk="1" fontAlgn="auto" hangingPunct="1">
              <a:spcAft>
                <a:spcPts val="0"/>
              </a:spcAft>
              <a:buFont typeface="Arial" pitchFamily="34" charset="0"/>
              <a:buChar char="•"/>
              <a:defRPr/>
            </a:pPr>
            <a:r>
              <a:rPr lang="en-US" dirty="0" smtClean="0"/>
              <a:t>Student Death</a:t>
            </a:r>
          </a:p>
          <a:p>
            <a:pPr lvl="3" eaLnBrk="1" fontAlgn="auto" hangingPunct="1">
              <a:spcAft>
                <a:spcPts val="0"/>
              </a:spcAft>
              <a:buFont typeface="Arial" pitchFamily="34" charset="0"/>
              <a:buChar char="•"/>
              <a:defRPr/>
            </a:pPr>
            <a:r>
              <a:rPr lang="en-US" dirty="0" smtClean="0"/>
              <a:t>Mental Health Emergencies</a:t>
            </a:r>
          </a:p>
          <a:p>
            <a:pPr lvl="3" eaLnBrk="1" fontAlgn="auto" hangingPunct="1">
              <a:spcAft>
                <a:spcPts val="0"/>
              </a:spcAft>
              <a:buFont typeface="Arial" pitchFamily="34" charset="0"/>
              <a:buChar char="•"/>
              <a:defRPr/>
            </a:pPr>
            <a:r>
              <a:rPr lang="en-US" dirty="0" smtClean="0"/>
              <a:t>Suicide Threats</a:t>
            </a:r>
          </a:p>
          <a:p>
            <a:pPr lvl="3" eaLnBrk="1" fontAlgn="auto" hangingPunct="1">
              <a:spcAft>
                <a:spcPts val="0"/>
              </a:spcAft>
              <a:buFont typeface="Arial" pitchFamily="34" charset="0"/>
              <a:buChar char="•"/>
              <a:defRPr/>
            </a:pPr>
            <a:r>
              <a:rPr lang="en-US" dirty="0" smtClean="0"/>
              <a:t>Sexual Assault</a:t>
            </a:r>
          </a:p>
          <a:p>
            <a:pPr lvl="1" eaLnBrk="1" hangingPunct="1">
              <a:lnSpc>
                <a:spcPct val="150000"/>
              </a:lnSpc>
              <a:buFontTx/>
              <a:buChar char="•"/>
            </a:pPr>
            <a:endParaRPr lang="en-US" b="1" dirty="0" smtClean="0"/>
          </a:p>
          <a:p>
            <a:pPr marL="171450" indent="-171450">
              <a:buFont typeface="Arial" pitchFamily="34" charset="0"/>
              <a:buChar char="•"/>
            </a:pPr>
            <a:r>
              <a:rPr lang="en-US" b="1" dirty="0" smtClean="0"/>
              <a:t>DRG</a:t>
            </a:r>
            <a:r>
              <a:rPr lang="en-US" dirty="0" smtClean="0"/>
              <a:t>—Desk Reference Guide.</a:t>
            </a:r>
            <a:r>
              <a:rPr lang="en-US" baseline="0" dirty="0" smtClean="0"/>
              <a:t> </a:t>
            </a:r>
            <a:r>
              <a:rPr lang="en-US" dirty="0" smtClean="0"/>
              <a:t>The Desk Reference Guide (DRG) for the Center Mental Health Consultant is a valuable reference and can be downloaded from the Health and Wellness tab of the Job Corps Community Website. Among other useful information, it includes sample templates that you can use to develop policies as well as templates that can be downloaded and copied for documentation.</a:t>
            </a:r>
          </a:p>
          <a:p>
            <a:endParaRPr lang="en-US" dirty="0" smtClean="0"/>
          </a:p>
          <a:p>
            <a:pPr marL="171450" indent="-171450">
              <a:buFont typeface="Arial" pitchFamily="34" charset="0"/>
              <a:buChar char="•"/>
            </a:pPr>
            <a:r>
              <a:rPr lang="en-US" b="1" dirty="0" smtClean="0"/>
              <a:t>TAGs</a:t>
            </a:r>
            <a:r>
              <a:rPr lang="en-US" dirty="0" smtClean="0"/>
              <a:t>—Technical Assistance Guides</a:t>
            </a:r>
            <a:r>
              <a:rPr lang="en-US" baseline="0" dirty="0" smtClean="0"/>
              <a:t>. </a:t>
            </a:r>
            <a:r>
              <a:rPr lang="en-US" sz="1200" b="0" i="0" u="none" strike="noStrike" kern="1200" baseline="0" dirty="0" smtClean="0">
                <a:solidFill>
                  <a:schemeClr val="tx1"/>
                </a:solidFill>
                <a:latin typeface="+mn-lt"/>
                <a:ea typeface="+mn-ea"/>
                <a:cs typeface="+mn-cs"/>
              </a:rPr>
              <a:t>TAGs can be found on the Job Corps Health and Wellness Web site, under the documents tab. The </a:t>
            </a:r>
            <a:r>
              <a:rPr lang="en-US" sz="1200" b="1" i="0" u="none" strike="noStrike" kern="1200" baseline="0" dirty="0" smtClean="0">
                <a:solidFill>
                  <a:schemeClr val="tx1"/>
                </a:solidFill>
                <a:latin typeface="+mn-lt"/>
                <a:ea typeface="+mn-ea"/>
                <a:cs typeface="+mn-cs"/>
              </a:rPr>
              <a:t>Mental Health TAG is TAG D</a:t>
            </a:r>
            <a:r>
              <a:rPr lang="en-US" sz="1200" b="0" i="0" u="none" strike="noStrike" kern="1200" baseline="0" dirty="0" smtClean="0">
                <a:solidFill>
                  <a:schemeClr val="tx1"/>
                </a:solidFill>
                <a:latin typeface="+mn-lt"/>
                <a:ea typeface="+mn-ea"/>
                <a:cs typeface="+mn-cs"/>
              </a:rPr>
              <a:t>. TAG D Provides technical assistance to center directors, center health personnel, and especially center mental health consultants to administer an effective mental health program and to provide adequate and appropriate mental health clinical services to all Job Corps students. </a:t>
            </a:r>
            <a:r>
              <a:rPr lang="en-US" sz="1200" b="1" i="0" u="none" strike="noStrike" kern="1200" baseline="0" dirty="0" smtClean="0">
                <a:solidFill>
                  <a:schemeClr val="tx1"/>
                </a:solidFill>
                <a:latin typeface="+mn-lt"/>
                <a:ea typeface="+mn-ea"/>
                <a:cs typeface="+mn-cs"/>
              </a:rPr>
              <a:t>TAG-H: Mental Health Disabilities. </a:t>
            </a:r>
            <a:r>
              <a:rPr lang="en-US" sz="1200" b="0" i="0" u="none" strike="noStrike" kern="1200" baseline="0" dirty="0" smtClean="0">
                <a:solidFill>
                  <a:schemeClr val="tx1"/>
                </a:solidFill>
                <a:latin typeface="+mn-lt"/>
                <a:ea typeface="+mn-ea"/>
                <a:cs typeface="+mn-cs"/>
              </a:rPr>
              <a:t>Provides technical assistance to the disability coordinator, center mental health consultant, health and wellness manager, career counselor, and center physician to provide assistance with reasonable accommodation, case management, and psychotropic medication issues.</a:t>
            </a:r>
            <a:endParaRPr lang="en-US" baseline="0" dirty="0" smtClean="0"/>
          </a:p>
          <a:p>
            <a:pPr eaLnBrk="1" hangingPunct="1">
              <a:lnSpc>
                <a:spcPct val="150000"/>
              </a:lnSpc>
              <a:buFontTx/>
              <a:buChar char="•"/>
            </a:pPr>
            <a:endParaRPr lang="en-US" baseline="0" dirty="0" smtClean="0"/>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Job Corps Career Development Services System (CDSS) is a comprehensive and integrated career management system There are four CDSS periods within which health and wellness services and activities are conducted:</a:t>
            </a:r>
          </a:p>
          <a:p>
            <a:endParaRPr lang="en-US" b="1" dirty="0" smtClean="0"/>
          </a:p>
          <a:p>
            <a:r>
              <a:rPr lang="en-US" b="1" dirty="0" smtClean="0"/>
              <a:t>Outreach and Admissions (OA) Period</a:t>
            </a:r>
            <a:r>
              <a:rPr lang="en-US" dirty="0" smtClean="0"/>
              <a:t>—OA staff members explain to applicants the kinds of health and wellness services available at their center and review requests for accommodations during the admissions process</a:t>
            </a:r>
          </a:p>
          <a:p>
            <a:endParaRPr lang="en-US" dirty="0" smtClean="0"/>
          </a:p>
          <a:p>
            <a:r>
              <a:rPr lang="en-US" b="1" dirty="0" smtClean="0"/>
              <a:t>Career Preparation Period (CPP)—</a:t>
            </a:r>
            <a:r>
              <a:rPr lang="en-US" dirty="0" smtClean="0"/>
              <a:t>The CPP ensures that students are introduced to health and wellness services, are provided accommodations to fully participate in program offerings, and, if appropriate, understand and feel supported by Trainee Employee Assistance Program (TEAP) services. The CMHC should</a:t>
            </a:r>
            <a:r>
              <a:rPr lang="en-US" baseline="0" dirty="0" smtClean="0"/>
              <a:t> provide a m</a:t>
            </a:r>
            <a:r>
              <a:rPr lang="en-US" dirty="0" smtClean="0"/>
              <a:t>inimum of a 1-hour presentation on mental health promotion for all new students during the Career Preparation Period with an emphasis on employability</a:t>
            </a:r>
          </a:p>
          <a:p>
            <a:endParaRPr lang="en-US" dirty="0" smtClean="0"/>
          </a:p>
          <a:p>
            <a:r>
              <a:rPr lang="en-US" b="1" dirty="0" smtClean="0"/>
              <a:t>Career Development Period (CDP)—</a:t>
            </a:r>
            <a:r>
              <a:rPr lang="en-US" dirty="0" smtClean="0"/>
              <a:t>The CDP ensures that career management teams coordinate with health services on health-related issues, and students perceive good health as being critical to achieving career goals</a:t>
            </a:r>
          </a:p>
          <a:p>
            <a:endParaRPr lang="en-US" b="1" dirty="0" smtClean="0"/>
          </a:p>
          <a:p>
            <a:r>
              <a:rPr lang="en-US" b="1" dirty="0" smtClean="0"/>
              <a:t>Career Transition Period (CTP)—</a:t>
            </a:r>
            <a:r>
              <a:rPr lang="en-US" dirty="0" smtClean="0"/>
              <a:t>The CTP ensures that students understand health-related aspects of independent living, students with special needs have systems in place to support transition to and retention of employment, and post-center service providers know how to coordinate with Job Corps when needed to help graduates succeed. The Career Transition Period (CTP) is an excellent time to talk with students about life after Job Corps as well as how and where to obtain mental health services after leaving Job Corps – including medication where applicable.</a:t>
            </a:r>
          </a:p>
          <a:p>
            <a:pPr lvl="0"/>
            <a:endParaRPr lang="en-US" dirty="0" smtClean="0"/>
          </a:p>
          <a:p>
            <a:pPr lvl="0"/>
            <a:r>
              <a:rPr lang="en-US" dirty="0" smtClean="0"/>
              <a:t>The CMHC is</a:t>
            </a:r>
            <a:r>
              <a:rPr lang="en-US" baseline="0" dirty="0" smtClean="0"/>
              <a:t> expected to provide a p</a:t>
            </a:r>
            <a:r>
              <a:rPr lang="en-US" dirty="0" smtClean="0"/>
              <a:t>resentation(s) on managing mental health-related symptoms and behaviors in the workplace for students during the </a:t>
            </a:r>
            <a:r>
              <a:rPr lang="en-US" b="1" dirty="0" smtClean="0"/>
              <a:t>Career Development and Transition Periods.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6</a:t>
            </a:fld>
            <a:endParaRPr lang="en-US" dirty="0"/>
          </a:p>
        </p:txBody>
      </p:sp>
    </p:spTree>
    <p:extLst>
      <p:ext uri="{BB962C8B-B14F-4D97-AF65-F5344CB8AC3E}">
        <p14:creationId xmlns="" xmlns:p14="http://schemas.microsoft.com/office/powerpoint/2010/main" val="86804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Your center director, in consultation with the Regional Office, determines the number of required on-center hours for your position. Six hours/100 students/week is the</a:t>
            </a:r>
          </a:p>
          <a:p>
            <a:r>
              <a:rPr lang="en-US" sz="1200" b="0" i="0" u="none" strike="noStrike" kern="1200" baseline="0" dirty="0" smtClean="0">
                <a:solidFill>
                  <a:schemeClr val="tx1"/>
                </a:solidFill>
                <a:latin typeface="+mn-lt"/>
                <a:ea typeface="+mn-ea"/>
                <a:cs typeface="+mn-cs"/>
              </a:rPr>
              <a:t>minimum required level of mental health coverage by a qualified licensed mental health professional.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Individuals who possess another mental health license (LPC, LMFT) and are able to practice independently in the state, need to request a one time waiver through the Regional Office since these licenses are not specifically covered by the PRH.</a:t>
            </a:r>
            <a:endParaRPr lang="en-US" dirty="0" smtClean="0"/>
          </a:p>
        </p:txBody>
      </p:sp>
      <p:sp>
        <p:nvSpPr>
          <p:cNvPr id="1157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397E784-FC9F-4479-8975-2C01E965EFA9}" type="slidenum">
              <a:rPr lang="en-US" smtClean="0"/>
              <a:pPr eaLnBrk="1" hangingPunct="1">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Because of the interdependence of physical and emotional well-being it is essential that an efficient system for student referrals and feedback exist among the health and wellness staff, the CMHC, career counseling staff, and other staff, as appropriate. The CMHC is responsible for developing a procedure to assist staff in the event of a mental health emergency and recommend center accommodations to assist students with mental health challenges. Case conferences are one way CMHC’s can exchange information effectively with the health care team and counselors. </a:t>
            </a:r>
          </a:p>
          <a:p>
            <a:endParaRPr lang="en-US" dirty="0" smtClean="0"/>
          </a:p>
          <a:p>
            <a:r>
              <a:rPr lang="en-US" dirty="0" smtClean="0"/>
              <a:t>To facilitate communication between the CMHC and health and wellness staff, the CMHC's office should be located in the health and wellness center.  The health and wellness manager should ensure that logistical support (e.g., scheduling) is available to the CMHC.</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PRH sets the requirements of the mental health program. See 6.10 R3 for information specific to mental health services. Of the minimum required coverage per week, 50 percent must be used for a combination of the following activities: weekly consultation with staff, annual trainings, disability program support, or TEAP support.  Except for emergencies or consults by a psychiatrist, all clinical services defined as “basic health care” in PRH Chapter 6: Exhibit 6-4  are mental health services that must be provided on center by you and/or designated graduate students (intern, extern, or practicum student) for centers with graduate training programs.</a:t>
            </a:r>
          </a:p>
          <a:p>
            <a:endParaRPr lang="en-US" dirty="0" smtClean="0"/>
          </a:p>
          <a:p>
            <a:endParaRPr lang="en-US" dirty="0" smtClean="0"/>
          </a:p>
          <a:p>
            <a:endParaRPr lang="en-US" dirty="0" smtClean="0"/>
          </a:p>
        </p:txBody>
      </p:sp>
      <p:sp>
        <p:nvSpPr>
          <p:cNvPr id="1177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9690E8F-9BA8-4BB8-BF71-E600E521091F}" type="slidenum">
              <a:rPr lang="en-US" smtClean="0"/>
              <a:pPr eaLnBrk="1" hangingPunct="1">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slide</a:t>
            </a:r>
            <a:r>
              <a:rPr lang="en-US" baseline="0" dirty="0" smtClean="0"/>
              <a:t> outlines the different assessment needs on center.</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hwc_ppt_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F549EFF-5677-4442-BF59-1C253EB21B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74638"/>
            <a:ext cx="1790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1FF05E-1BBE-4F6D-A2E0-1B57A4F1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2A0CD-6924-4B2C-A19D-A6B79CEBE16B}" type="datetime1">
              <a:rPr lang="en-US" smtClean="0"/>
              <a:pPr>
                <a:defRPr/>
              </a:pPr>
              <a:t>1/28/2015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D378A9-613B-4C14-96E4-56B1AD93792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313EA51-88AF-4C88-81B8-1A27ABAF2597}" type="datetime1">
              <a:rPr lang="en-US" smtClean="0"/>
              <a:pPr>
                <a:defRPr/>
              </a:pPr>
              <a:t>1/28/2015</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8D3E9CB-0888-4DB8-941A-359685AB20B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CCEA28-8B18-4417-90F6-72AED6ED7988}" type="datetime1">
              <a:rPr lang="en-US" smtClean="0"/>
              <a:pPr>
                <a:defRPr/>
              </a:pPr>
              <a:t>1/28/2015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4FA0AC-886C-4522-AB9E-E4F923C2492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F4F2029-AF6A-49F0-9E32-7A70090A19DE}" type="datetime1">
              <a:rPr lang="en-US" smtClean="0"/>
              <a:pPr>
                <a:defRPr/>
              </a:pPr>
              <a:t>1/28/2015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2191A4-4FEB-4F33-8971-CDB37A378FE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818D6B-49A6-4CC7-B9B6-0E13942705DB}" type="datetime1">
              <a:rPr lang="en-US" smtClean="0"/>
              <a:pPr>
                <a:defRPr/>
              </a:pPr>
              <a:t>1/28/2015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F62FD8-C5D6-45CA-9DCA-071192EAD161}"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628D5F1-F5D8-475C-BE28-AE69B75626AF}" type="datetime1">
              <a:rPr lang="en-US" smtClean="0"/>
              <a:pPr>
                <a:defRPr/>
              </a:pPr>
              <a:t>1/28/2015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B5F0BBF-B9CE-4593-AF33-F68AE1A57CEC}"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4F4A7B-2E37-499F-A153-56B46EEEB5AC}" type="datetime1">
              <a:rPr lang="en-US" smtClean="0"/>
              <a:pPr>
                <a:defRPr/>
              </a:pPr>
              <a:t>1/28/2015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4D966F-F5C6-481C-B438-4B60FF1E1B5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68ACA6-10F4-4045-8D42-99F5AFC1CC7C}" type="datetime1">
              <a:rPr lang="en-US" smtClean="0"/>
              <a:pPr>
                <a:defRPr/>
              </a:pPr>
              <a:t>1/28/2015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45D2C6-F8BE-4611-94A4-4E29683456F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72E566-4F5F-465B-843B-F9A89964921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DF331-B084-4CB5-904E-6BE95173F222}" type="datetime1">
              <a:rPr lang="en-US" smtClean="0"/>
              <a:pPr>
                <a:defRPr/>
              </a:pPr>
              <a:t>1/28/2015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F5667E-CE9D-4869-B8E3-F9AF7AF013A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6AAA7A-D476-4A65-A048-14C7768024D5}" type="datetime1">
              <a:rPr lang="en-US" smtClean="0"/>
              <a:pPr>
                <a:defRPr/>
              </a:pPr>
              <a:t>1/28/2015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74B351-A573-4C9B-A1C7-685F70CF4C8C}"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7B9901-5B35-4901-BD10-476EE4F2AC87}" type="datetime1">
              <a:rPr lang="en-US" smtClean="0"/>
              <a:pPr>
                <a:defRPr/>
              </a:pPr>
              <a:t>1/28/2015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67C3F5-4998-4953-885F-59C58147FBD1}"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95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199682-6136-44DB-94AB-FA3F91DF1CA3}" type="datetimeFigureOut">
              <a:rPr lang="en-US" smtClean="0"/>
              <a:pPr>
                <a:defRPr/>
              </a:pPr>
              <a:t>1/28/2015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97C79-95BC-4340-9CAC-1C454C34C821}" type="slidenum">
              <a:rPr lang="en-US" smtClean="0"/>
              <a:pPr>
                <a:defRPr/>
              </a:pPr>
              <a:t>‹#›</a:t>
            </a:fld>
            <a:endParaRPr lang="en-US" dirty="0"/>
          </a:p>
        </p:txBody>
      </p:sp>
    </p:spTree>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00544E-462F-4E3B-977F-E88BE0BDABD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1600200"/>
            <a:ext cx="6934200" cy="40386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7F22D1-3D99-475D-8065-2AE07F5D325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F16AE4-44D5-4FED-A75C-2A9BCBD311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989D0FC-6C57-49BC-9007-43464F3BC2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DFFCEF-579E-4ACA-A67B-2C8B732ECF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B8DEB3E-688E-4CBC-8FED-E7CA60229C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852D1C-F47D-4A30-B566-422C038A25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hwc_ppt_slide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1752600" y="274638"/>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7526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C14C4D2-1AC9-4E08-9876-3632A935EA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sldNum="0" hdr="0"/>
  <p:txStyles>
    <p:titleStyle>
      <a:lvl1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14C4D2-1AC9-4E08-9876-3632A935EA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hf sldNum="0" hdr="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jcweb.jobcorps.org/Health/Documents/TAGs/TAG-D_PartII_Oct2006.pdf" TargetMode="External"/><Relationship Id="rId2" Type="http://schemas.openxmlformats.org/officeDocument/2006/relationships/hyperlink" Target="file://localhost/Health/Pages/BullyingPrevention.aspx"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services.jobcorps.gov/health/Pages/CriticalIncidentCrisisInterventionPlan.aspx"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hyperlink" Target="http://askjan.org/" TargetMode="External"/><Relationship Id="rId4" Type="http://schemas.openxmlformats.org/officeDocument/2006/relationships/hyperlink" Target="https://supportservices.jobcorps.gov/disability/Pages/default.aspx"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helena.mackenzie530@gmail.com" TargetMode="External"/><Relationship Id="rId3" Type="http://schemas.openxmlformats.org/officeDocument/2006/relationships/hyperlink" Target="mailto:dkraft@external.umass.edu" TargetMode="External"/><Relationship Id="rId7" Type="http://schemas.openxmlformats.org/officeDocument/2006/relationships/hyperlink" Target="mailto:lydia.v.santiago@att.net"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hyperlink" Target="mailto:suzannempsyd@gmail.com" TargetMode="External"/><Relationship Id="rId5" Type="http://schemas.openxmlformats.org/officeDocument/2006/relationships/hyperlink" Target="mailto:vcherryphd@gmail.com" TargetMode="External"/><Relationship Id="rId4" Type="http://schemas.openxmlformats.org/officeDocument/2006/relationships/hyperlink" Target="mailto:mmacevedo@onelinkpr.net" TargetMode="External"/><Relationship Id="rId9" Type="http://schemas.openxmlformats.org/officeDocument/2006/relationships/hyperlink" Target="mailto:vdelboyd@aol.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p:txBody>
          <a:bodyPr/>
          <a:lstStyle/>
          <a:p>
            <a:r>
              <a:rPr lang="en-US" smtClean="0"/>
              <a:t>Center Mental Health Consultant (CMHC) </a:t>
            </a:r>
            <a:br>
              <a:rPr lang="en-US" smtClean="0"/>
            </a:br>
            <a:r>
              <a:rPr lang="en-US" smtClean="0"/>
              <a:t>Orientation to Job Corps</a:t>
            </a:r>
            <a:endParaRPr lang="en-US" dirty="0" smtClean="0"/>
          </a:p>
        </p:txBody>
      </p:sp>
      <p:sp>
        <p:nvSpPr>
          <p:cNvPr id="10243" name="Rectangle 10"/>
          <p:cNvSpPr>
            <a:spLocks noGrp="1" noChangeArrowheads="1"/>
          </p:cNvSpPr>
          <p:nvPr>
            <p:ph type="subTitle" idx="1"/>
          </p:nvPr>
        </p:nvSpPr>
        <p:spPr/>
        <p:txBody>
          <a:bodyPr/>
          <a:lstStyle/>
          <a:p>
            <a:endParaRPr lang="en-US" smtClean="0"/>
          </a:p>
          <a:p>
            <a:endParaRPr lang="en-US" smtClean="0"/>
          </a:p>
          <a:p>
            <a:endParaRPr lang="en-US" dirty="0" smtClean="0"/>
          </a:p>
        </p:txBody>
      </p:sp>
      <p:pic>
        <p:nvPicPr>
          <p:cNvPr id="11" name="Picture 5" descr="https://access.jobcorps.org/images/3colorLogoBig.bmp"/>
          <p:cNvPicPr>
            <a:picLocks noChangeAspect="1" noChangeArrowheads="1"/>
          </p:cNvPicPr>
          <p:nvPr/>
        </p:nvPicPr>
        <p:blipFill>
          <a:blip r:embed="rId3" cstate="print">
            <a:extLst/>
          </a:blip>
          <a:srcRect/>
          <a:stretch>
            <a:fillRect/>
          </a:stretch>
        </p:blipFill>
        <p:spPr bwMode="auto">
          <a:xfrm>
            <a:off x="0" y="0"/>
            <a:ext cx="1845276" cy="2438400"/>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assessment</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dirty="0" smtClean="0"/>
              <a:t>Assessment</a:t>
            </a:r>
          </a:p>
        </p:txBody>
      </p:sp>
      <p:sp>
        <p:nvSpPr>
          <p:cNvPr id="2" name="Content Placeholder 1"/>
          <p:cNvSpPr>
            <a:spLocks noGrp="1"/>
          </p:cNvSpPr>
          <p:nvPr>
            <p:ph idx="1"/>
          </p:nvPr>
        </p:nvSpPr>
        <p:spPr/>
        <p:txBody>
          <a:bodyPr/>
          <a:lstStyle/>
          <a:p>
            <a:r>
              <a:rPr lang="en-US" sz="2000" dirty="0" smtClean="0"/>
              <a:t>Evaluation of Applicant Folders</a:t>
            </a:r>
          </a:p>
          <a:p>
            <a:pPr lvl="1"/>
            <a:r>
              <a:rPr lang="en-US" sz="2000" dirty="0" smtClean="0"/>
              <a:t>Appendix 609—Direct Threat Assessments</a:t>
            </a:r>
          </a:p>
          <a:p>
            <a:pPr lvl="1"/>
            <a:r>
              <a:rPr lang="en-US" sz="2000" dirty="0" smtClean="0"/>
              <a:t>Appendix 610—Health Care Needs Assessments</a:t>
            </a:r>
          </a:p>
          <a:p>
            <a:pPr lvl="1"/>
            <a:r>
              <a:rPr lang="en-US" sz="2000" dirty="0" smtClean="0"/>
              <a:t>PRH 6—6.14: Disability</a:t>
            </a:r>
          </a:p>
          <a:p>
            <a:pPr lvl="1"/>
            <a:r>
              <a:rPr lang="en-US" sz="2000" dirty="0" smtClean="0"/>
              <a:t>CMHC Desk Reference Guide </a:t>
            </a:r>
          </a:p>
          <a:p>
            <a:pPr lvl="2"/>
            <a:r>
              <a:rPr lang="en-US" sz="2000" dirty="0" smtClean="0"/>
              <a:t>Job Corps Health Questionnaire (ETA 6-53)</a:t>
            </a:r>
          </a:p>
          <a:p>
            <a:pPr lvl="2"/>
            <a:r>
              <a:rPr lang="en-US" sz="2000" dirty="0" smtClean="0"/>
              <a:t>Direct Threat Assessment Guide and Form</a:t>
            </a:r>
          </a:p>
          <a:p>
            <a:pPr lvl="2"/>
            <a:r>
              <a:rPr lang="en-US" sz="2000" dirty="0" smtClean="0"/>
              <a:t>Sample accommodations for students with mental health disabilities</a:t>
            </a:r>
          </a:p>
          <a:p>
            <a:r>
              <a:rPr lang="en-US" sz="2000" dirty="0" smtClean="0"/>
              <a:t>Contact your RMHS when you are ready to complete your first recommendation for denial</a:t>
            </a:r>
          </a:p>
          <a:p>
            <a:pPr lvl="1"/>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sz="2000" dirty="0" smtClean="0"/>
              <a:t>Social Intake Form—review within 1 week</a:t>
            </a:r>
          </a:p>
          <a:p>
            <a:r>
              <a:rPr lang="en-US" sz="2000" dirty="0" smtClean="0"/>
              <a:t>Intake assessments of referred students</a:t>
            </a:r>
          </a:p>
          <a:p>
            <a:r>
              <a:rPr lang="en-US" sz="2000" dirty="0" smtClean="0"/>
              <a:t>Assessment of Need for Medical Separation</a:t>
            </a:r>
          </a:p>
          <a:p>
            <a:pPr lvl="1"/>
            <a:r>
              <a:rPr lang="en-US" sz="2000" dirty="0" smtClean="0"/>
              <a:t>Medical Separation with Reinstatement (MSWR)</a:t>
            </a:r>
          </a:p>
          <a:p>
            <a:pPr lvl="1"/>
            <a:r>
              <a:rPr lang="en-US" sz="2000" dirty="0" smtClean="0"/>
              <a:t>Medical Separation (straight separation)</a:t>
            </a:r>
          </a:p>
          <a:p>
            <a:pPr lvl="1"/>
            <a:r>
              <a:rPr lang="en-US" sz="2000" dirty="0" smtClean="0"/>
              <a:t>See PRH 6.12, R11, CMHC DRG, and TAG E for more information on medical separations</a:t>
            </a:r>
          </a:p>
          <a:p>
            <a:r>
              <a:rPr lang="en-US" sz="2000" dirty="0" smtClean="0"/>
              <a:t>Reference forms are available in the DRG: referral/feedback form, intake form, success management plan.</a:t>
            </a:r>
            <a:endParaRPr lang="en-US" sz="2000" dirty="0"/>
          </a:p>
        </p:txBody>
      </p:sp>
      <p:sp>
        <p:nvSpPr>
          <p:cNvPr id="4" name="Date Placeholder 3"/>
          <p:cNvSpPr>
            <a:spLocks noGrp="1"/>
          </p:cNvSpPr>
          <p:nvPr>
            <p:ph type="dt" sz="half" idx="4294967295"/>
          </p:nvPr>
        </p:nvSpPr>
        <p:spPr>
          <a:xfrm>
            <a:off x="0" y="6245225"/>
            <a:ext cx="2133600" cy="476250"/>
          </a:xfrm>
          <a:prstGeom prst="rect">
            <a:avLst/>
          </a:prstGeom>
        </p:spPr>
        <p:txBody>
          <a:bodyPr/>
          <a:lstStyle/>
          <a:p>
            <a:pPr>
              <a:defRPr/>
            </a:pPr>
            <a:r>
              <a:rPr lang="en-US" dirty="0" smtClean="0"/>
              <a:t>  </a:t>
            </a:r>
            <a:endParaRPr lang="en-US" dirty="0"/>
          </a:p>
        </p:txBody>
      </p:sp>
    </p:spTree>
    <p:extLst>
      <p:ext uri="{BB962C8B-B14F-4D97-AF65-F5344CB8AC3E}">
        <p14:creationId xmlns="" xmlns:p14="http://schemas.microsoft.com/office/powerpoint/2010/main" val="213862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Promotion and education</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dirty="0" smtClean="0"/>
              <a:t>Promotion And Education</a:t>
            </a:r>
          </a:p>
        </p:txBody>
      </p:sp>
      <p:sp>
        <p:nvSpPr>
          <p:cNvPr id="7" name="Content Placeholder 6"/>
          <p:cNvSpPr>
            <a:spLocks noGrp="1"/>
          </p:cNvSpPr>
          <p:nvPr>
            <p:ph idx="1"/>
          </p:nvPr>
        </p:nvSpPr>
        <p:spPr/>
        <p:txBody>
          <a:bodyPr/>
          <a:lstStyle/>
          <a:p>
            <a:r>
              <a:rPr lang="en-US" sz="2400" dirty="0" smtClean="0"/>
              <a:t>Center-wide emphasis on promoting positive mental health and preventing mental health problems through providing students with education on how to deal with stress, recognizing signs of depression, and helping them learn when to ask for help.</a:t>
            </a:r>
          </a:p>
          <a:p>
            <a:r>
              <a:rPr lang="en-US" sz="2400" dirty="0" smtClean="0"/>
              <a:t>Introduction to center life: students are oriented to the HWC and services available to them, build motivation for healthy living and preventative care.  Increase comfort-seeking care.</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And Education</a:t>
            </a:r>
            <a:endParaRPr lang="en-US" dirty="0"/>
          </a:p>
        </p:txBody>
      </p:sp>
      <p:sp>
        <p:nvSpPr>
          <p:cNvPr id="3" name="Content Placeholder 2"/>
          <p:cNvSpPr>
            <a:spLocks noGrp="1"/>
          </p:cNvSpPr>
          <p:nvPr>
            <p:ph idx="1"/>
          </p:nvPr>
        </p:nvSpPr>
        <p:spPr/>
        <p:txBody>
          <a:bodyPr/>
          <a:lstStyle/>
          <a:p>
            <a:r>
              <a:rPr lang="en-US" sz="2800" dirty="0" smtClean="0"/>
              <a:t>One-hour presentation during CPP by the CMHC to introduce mental health program, services available, and teach basic skills in identifying and coping with mental health crisis</a:t>
            </a:r>
          </a:p>
          <a:p>
            <a:r>
              <a:rPr lang="en-US" sz="2800" dirty="0" smtClean="0"/>
              <a:t>CDP and CTP continued education/prevention activities </a:t>
            </a:r>
          </a:p>
          <a:p>
            <a:r>
              <a:rPr lang="en-US" sz="2800" dirty="0" smtClean="0"/>
              <a:t>At least one annual center wide activity</a:t>
            </a:r>
          </a:p>
          <a:p>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Promotion And Education</a:t>
            </a:r>
            <a:br>
              <a:rPr lang="en-US" dirty="0" smtClean="0"/>
            </a:br>
            <a:r>
              <a:rPr lang="en-US" dirty="0" smtClean="0"/>
              <a:t/>
            </a:r>
            <a:br>
              <a:rPr lang="en-US" dirty="0" smtClean="0"/>
            </a:br>
            <a:endParaRPr lang="en-US" dirty="0" smtClean="0"/>
          </a:p>
        </p:txBody>
      </p:sp>
      <p:sp>
        <p:nvSpPr>
          <p:cNvPr id="69635" name="Rectangle 7"/>
          <p:cNvSpPr>
            <a:spLocks noGrp="1" noChangeArrowheads="1"/>
          </p:cNvSpPr>
          <p:nvPr>
            <p:ph idx="1"/>
          </p:nvPr>
        </p:nvSpPr>
        <p:spPr/>
        <p:txBody>
          <a:bodyPr/>
          <a:lstStyle/>
          <a:p>
            <a:r>
              <a:rPr lang="en-US" dirty="0" smtClean="0"/>
              <a:t>Marketing Mental Health and Wellness</a:t>
            </a:r>
          </a:p>
          <a:p>
            <a:pPr lvl="1"/>
            <a:r>
              <a:rPr lang="en-US" sz="2000" dirty="0" smtClean="0"/>
              <a:t>Include posters in the dorms, cafeteria, classrooms, and hallways advertising mental health and wellness services</a:t>
            </a:r>
          </a:p>
          <a:p>
            <a:pPr lvl="1"/>
            <a:r>
              <a:rPr lang="en-US" sz="2000" dirty="0" smtClean="0"/>
              <a:t>Be visible on center: walk around, introduce yourself to students</a:t>
            </a:r>
          </a:p>
          <a:p>
            <a:pPr lvl="1"/>
            <a:r>
              <a:rPr lang="en-US" sz="2000" dirty="0" smtClean="0"/>
              <a:t>Include pamphlets and flyers in your office and in the health and wellness center waiting area</a:t>
            </a:r>
          </a:p>
          <a:p>
            <a:pPr lvl="1"/>
            <a:r>
              <a:rPr lang="en-US" sz="2000" dirty="0" smtClean="0"/>
              <a:t>Get free items from SAMHSA</a:t>
            </a:r>
          </a:p>
          <a:p>
            <a:pPr lvl="2"/>
            <a:r>
              <a:rPr lang="en-US" sz="2000" dirty="0" smtClean="0"/>
              <a:t>www.store.samhsa.gov </a:t>
            </a:r>
          </a:p>
          <a:p>
            <a:pPr lvl="1"/>
            <a:endParaRPr lang="en-US" sz="2000" dirty="0"/>
          </a:p>
        </p:txBody>
      </p:sp>
      <p:pic>
        <p:nvPicPr>
          <p:cNvPr id="69638" name="Picture 5" descr="MPj04157860000[1]"/>
          <p:cNvPicPr>
            <a:picLocks noChangeAspect="1" noChangeArrowheads="1"/>
          </p:cNvPicPr>
          <p:nvPr/>
        </p:nvPicPr>
        <p:blipFill>
          <a:blip r:embed="rId3" cstate="print"/>
          <a:srcRect/>
          <a:stretch>
            <a:fillRect/>
          </a:stretch>
        </p:blipFill>
        <p:spPr bwMode="auto">
          <a:xfrm>
            <a:off x="0" y="0"/>
            <a:ext cx="12128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Consultation and training</a:t>
            </a:r>
            <a:endParaRPr lang="en-US" dirty="0"/>
          </a:p>
        </p:txBody>
      </p:sp>
      <p:sp>
        <p:nvSpPr>
          <p:cNvPr id="7" name="Text Placeholder 6"/>
          <p:cNvSpPr>
            <a:spLocks noGrp="1"/>
          </p:cNvSpPr>
          <p:nvPr>
            <p:ph type="body" idx="1"/>
          </p:nvPr>
        </p:nvSpPr>
        <p:spPr/>
        <p:txBody>
          <a:bodyPr/>
          <a:lstStyle/>
          <a:p>
            <a:r>
              <a:rPr lang="en-US" dirty="0" smtClean="0"/>
              <a:t>Part of Promotion, Prevention, And Education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p:txBody>
          <a:bodyPr/>
          <a:lstStyle/>
          <a:p>
            <a:r>
              <a:rPr lang="en-US" smtClean="0"/>
              <a:t>Staff Consultation</a:t>
            </a:r>
            <a:endParaRPr lang="en-US" dirty="0" smtClean="0"/>
          </a:p>
        </p:txBody>
      </p:sp>
      <p:sp>
        <p:nvSpPr>
          <p:cNvPr id="67587" name="Rectangle 7"/>
          <p:cNvSpPr>
            <a:spLocks noGrp="1" noChangeArrowheads="1"/>
          </p:cNvSpPr>
          <p:nvPr>
            <p:ph idx="1"/>
          </p:nvPr>
        </p:nvSpPr>
        <p:spPr/>
        <p:txBody>
          <a:bodyPr/>
          <a:lstStyle/>
          <a:p>
            <a:r>
              <a:rPr lang="en-US" sz="2400" dirty="0" smtClean="0"/>
              <a:t>The CMHC is required to: </a:t>
            </a:r>
          </a:p>
          <a:p>
            <a:pPr lvl="1"/>
            <a:r>
              <a:rPr lang="en-US" sz="2000" dirty="0" smtClean="0"/>
              <a:t>Consult with the center director, management staff, and health and wellness manager regarding mental health-related promotion and education efforts for students and staff. </a:t>
            </a:r>
          </a:p>
          <a:p>
            <a:pPr lvl="1"/>
            <a:r>
              <a:rPr lang="en-US" sz="2000" dirty="0" smtClean="0"/>
              <a:t>Coordinate with other departments/programs on center, including, but not limited, to residential, recreation, student government association, and HEALs, to develop integrated promotion and education services</a:t>
            </a:r>
            <a:r>
              <a:rPr lang="en-US" sz="2400" dirty="0" smtClean="0"/>
              <a:t>. </a:t>
            </a:r>
          </a:p>
          <a:p>
            <a:r>
              <a:rPr lang="en-US" sz="2400" dirty="0" smtClean="0"/>
              <a:t>Written documentation of the above is required</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Annual Required Staff Trainings</a:t>
            </a:r>
            <a:endParaRPr lang="en-US" dirty="0"/>
          </a:p>
        </p:txBody>
      </p:sp>
      <p:sp>
        <p:nvSpPr>
          <p:cNvPr id="3" name="Content Placeholder 2"/>
          <p:cNvSpPr>
            <a:spLocks noGrp="1"/>
          </p:cNvSpPr>
          <p:nvPr>
            <p:ph idx="1"/>
          </p:nvPr>
        </p:nvSpPr>
        <p:spPr/>
        <p:txBody>
          <a:bodyPr/>
          <a:lstStyle/>
          <a:p>
            <a:r>
              <a:rPr lang="en-US" sz="2400" dirty="0" smtClean="0"/>
              <a:t>Minimum required five hours of annual training in adolescent growth and development for all staff. Topics could include: effective communications, anger management, sexuality, suicide prevention, behavior management system, zero tolerance policy, appropriate staff/student boundaries, sexual assault prevention and response, sexual harassment and related social skills training, crisis intervention techniques, and safety issues.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title"/>
          </p:nvPr>
        </p:nvSpPr>
        <p:spPr/>
        <p:txBody>
          <a:bodyPr/>
          <a:lstStyle/>
          <a:p>
            <a:r>
              <a:rPr lang="en-US" dirty="0" smtClean="0"/>
              <a:t>Job Corps’ Mission</a:t>
            </a:r>
          </a:p>
        </p:txBody>
      </p:sp>
      <p:sp>
        <p:nvSpPr>
          <p:cNvPr id="19459" name="Rectangle 13"/>
          <p:cNvSpPr>
            <a:spLocks noGrp="1" noChangeArrowheads="1"/>
          </p:cNvSpPr>
          <p:nvPr>
            <p:ph idx="1"/>
          </p:nvPr>
        </p:nvSpPr>
        <p:spPr/>
        <p:txBody>
          <a:bodyPr/>
          <a:lstStyle/>
          <a:p>
            <a:r>
              <a:rPr lang="en-US" dirty="0" smtClean="0"/>
              <a:t>As a national, primarily residential training program, Job Corps' mission is to attract eligible young adults, teach them the skills they need to become employable and independent, and place them in meaningful jobs, higher education, or the military. </a:t>
            </a:r>
          </a:p>
        </p:txBody>
      </p:sp>
      <p:pic>
        <p:nvPicPr>
          <p:cNvPr id="19462" name="Picture 9" descr="1"/>
          <p:cNvPicPr>
            <a:picLocks noChangeAspect="1" noChangeArrowheads="1"/>
          </p:cNvPicPr>
          <p:nvPr/>
        </p:nvPicPr>
        <p:blipFill>
          <a:blip r:embed="rId3" cstate="print"/>
          <a:srcRect/>
          <a:stretch>
            <a:fillRect/>
          </a:stretch>
        </p:blipFill>
        <p:spPr bwMode="auto">
          <a:xfrm>
            <a:off x="0" y="0"/>
            <a:ext cx="173406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Resources</a:t>
            </a:r>
            <a:endParaRPr lang="en-US" dirty="0"/>
          </a:p>
        </p:txBody>
      </p:sp>
      <p:sp>
        <p:nvSpPr>
          <p:cNvPr id="3" name="Content Placeholder 2"/>
          <p:cNvSpPr>
            <a:spLocks noGrp="1"/>
          </p:cNvSpPr>
          <p:nvPr>
            <p:ph idx="1"/>
          </p:nvPr>
        </p:nvSpPr>
        <p:spPr/>
        <p:txBody>
          <a:bodyPr/>
          <a:lstStyle/>
          <a:p>
            <a:r>
              <a:rPr lang="en-US" sz="2000" dirty="0" err="1" smtClean="0"/>
              <a:t>SafetyNet</a:t>
            </a:r>
            <a:r>
              <a:rPr lang="en-US" sz="2000" dirty="0" smtClean="0"/>
              <a:t> Toolkit can be accessed on the Health and Wellness tab of the Job Corps Community website. It contains brochures, presentations, and other valuable information on Bullying, Suicide, Injury, and Violence prevention. Information is available at:</a:t>
            </a:r>
            <a:r>
              <a:rPr lang="en-US" sz="2000" dirty="0" smtClean="0">
                <a:hlinkClick r:id="rId2"/>
              </a:rPr>
              <a:t>  http://jcweb.jobcorps.org/Health/Pages/SafetyNet.aspx</a:t>
            </a:r>
            <a:r>
              <a:rPr lang="en-US" sz="2000" dirty="0" smtClean="0"/>
              <a:t>. Staff trainings can be located in SIMON.</a:t>
            </a:r>
            <a:endParaRPr lang="en-US" sz="2000" dirty="0" smtClean="0">
              <a:hlinkClick r:id="rId2"/>
            </a:endParaRPr>
          </a:p>
          <a:p>
            <a:r>
              <a:rPr lang="en-US" sz="2000" dirty="0" smtClean="0"/>
              <a:t>TAG D Mental Health Staff Development Training Modules – </a:t>
            </a:r>
            <a:r>
              <a:rPr lang="en-US" sz="2000" dirty="0" smtClean="0">
                <a:hlinkClick r:id="rId3"/>
              </a:rPr>
              <a:t>http://jcweb.jobcorps.org/Health/Documents/TAGs/TAG-D_PartII_Oct2006.pdf</a:t>
            </a:r>
            <a:r>
              <a:rPr lang="en-US" sz="2000" dirty="0" smtClean="0"/>
              <a:t> </a:t>
            </a:r>
          </a:p>
          <a:p>
            <a:r>
              <a:rPr lang="en-US" sz="2000" dirty="0" smtClean="0"/>
              <a:t>The CMHC Desk Reference Guide provides helpful templates and suggestions for staff trainings on mental health related topics.</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DISABILITY PROGRAM SUPPORT</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885464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Disability Program Support</a:t>
            </a:r>
          </a:p>
        </p:txBody>
      </p:sp>
      <p:sp>
        <p:nvSpPr>
          <p:cNvPr id="59395" name="Content Placeholder 2"/>
          <p:cNvSpPr>
            <a:spLocks noGrp="1"/>
          </p:cNvSpPr>
          <p:nvPr>
            <p:ph idx="1"/>
          </p:nvPr>
        </p:nvSpPr>
        <p:spPr/>
        <p:txBody>
          <a:bodyPr/>
          <a:lstStyle/>
          <a:p>
            <a:r>
              <a:rPr lang="en-US" sz="2400" dirty="0" smtClean="0"/>
              <a:t>Job Corps is required to ensure its program and facilities are accessible and provide reasonable accommodation to individuals with disabilities to prevent discrimination on the basis of disability.  Each center should have a disability coordinator (DC) who ensures the center is providing services to students with disabilities as required by the PRH and Workforce Investment Act (WIA) regulations.</a:t>
            </a:r>
          </a:p>
          <a:p>
            <a:pPr lvl="1"/>
            <a:endParaRPr lang="en-US" sz="2400" dirty="0" smtClean="0"/>
          </a:p>
          <a:p>
            <a:endParaRPr lang="en-US" sz="2400" dirty="0"/>
          </a:p>
        </p:txBody>
      </p:sp>
      <p:pic>
        <p:nvPicPr>
          <p:cNvPr id="59398" name="Picture 2" descr="C:\Users\Suzanne\AppData\Local\Microsoft\Windows\Temporary Internet Files\Content.IE5\SMQAV1EY\MC900060181[1].wmf"/>
          <p:cNvPicPr>
            <a:picLocks noChangeAspect="1" noChangeArrowheads="1"/>
          </p:cNvPicPr>
          <p:nvPr/>
        </p:nvPicPr>
        <p:blipFill>
          <a:blip r:embed="rId3" cstate="print"/>
          <a:srcRect/>
          <a:stretch>
            <a:fillRect/>
          </a:stretch>
        </p:blipFill>
        <p:spPr bwMode="auto">
          <a:xfrm>
            <a:off x="0" y="304800"/>
            <a:ext cx="1648717" cy="120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Program Support</a:t>
            </a:r>
            <a:endParaRPr lang="en-US" dirty="0"/>
          </a:p>
        </p:txBody>
      </p:sp>
      <p:sp>
        <p:nvSpPr>
          <p:cNvPr id="3" name="Content Placeholder 2"/>
          <p:cNvSpPr>
            <a:spLocks noGrp="1"/>
          </p:cNvSpPr>
          <p:nvPr>
            <p:ph idx="1"/>
          </p:nvPr>
        </p:nvSpPr>
        <p:spPr/>
        <p:txBody>
          <a:bodyPr/>
          <a:lstStyle/>
          <a:p>
            <a:r>
              <a:rPr lang="en-US" sz="2000" dirty="0" smtClean="0"/>
              <a:t>File Review Team (FRT)—Typically includes the CMHC, Disability Coordinator(s), CP, TEAP to review health/mental health/AOD information of applicants for the program; Requires contact with the applicant</a:t>
            </a:r>
          </a:p>
          <a:p>
            <a:r>
              <a:rPr lang="en-US" sz="2000" dirty="0" smtClean="0"/>
              <a:t>Reasonable Accommodation Committee (RAC)—You will be part of the RAC for students with mental health diagnoses. Gather information to determine reasonable accommodation needs of applicants and students.  Requires contact with the applicant and student.</a:t>
            </a:r>
          </a:p>
          <a:p>
            <a:r>
              <a:rPr lang="en-US" sz="2000" dirty="0" smtClean="0"/>
              <a:t>Appendix 609 and 610</a:t>
            </a:r>
          </a:p>
          <a:p>
            <a:pPr lvl="1"/>
            <a:r>
              <a:rPr lang="en-US" sz="2000" dirty="0" smtClean="0"/>
              <a:t>Required forms for recommending denial of applicants due to direct threat or health care needs (see assessment section of presentation for details)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treatment</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Authorizations: Consent to Treat</a:t>
            </a:r>
          </a:p>
        </p:txBody>
      </p:sp>
      <p:sp>
        <p:nvSpPr>
          <p:cNvPr id="61443" name="Content Placeholder 2"/>
          <p:cNvSpPr>
            <a:spLocks noGrp="1"/>
          </p:cNvSpPr>
          <p:nvPr>
            <p:ph idx="1"/>
          </p:nvPr>
        </p:nvSpPr>
        <p:spPr/>
        <p:txBody>
          <a:bodyPr/>
          <a:lstStyle/>
          <a:p>
            <a:r>
              <a:rPr lang="en-US" sz="2400" dirty="0" smtClean="0"/>
              <a:t>The Job Corps Health Questionnaire (ETA 6-53), which authorizes basic/routine health care, is placed in the student health record (SHR). If the student is a minor, the form should be sent to the student’s parent/legal guardian for signature. </a:t>
            </a:r>
          </a:p>
          <a:p>
            <a:r>
              <a:rPr lang="en-US" sz="2400" dirty="0" smtClean="0"/>
              <a:t>Additionally, each applicant and/or applicant guardian to Job Corps is also required to sign the Mental Health and Wellness Informed Consent Form. If applicant is a minor, the form should be sent to the student’s parent/legal guardian for signature.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dirty="0" smtClean="0"/>
              <a:t>Components of Program</a:t>
            </a:r>
          </a:p>
        </p:txBody>
      </p:sp>
      <p:sp>
        <p:nvSpPr>
          <p:cNvPr id="44035" name="Content Placeholder 1"/>
          <p:cNvSpPr>
            <a:spLocks noGrp="1"/>
          </p:cNvSpPr>
          <p:nvPr>
            <p:ph idx="1"/>
          </p:nvPr>
        </p:nvSpPr>
        <p:spPr/>
        <p:txBody>
          <a:bodyPr/>
          <a:lstStyle/>
          <a:p>
            <a:r>
              <a:rPr lang="en-US" sz="2400" dirty="0" smtClean="0"/>
              <a:t>Brief Therapy</a:t>
            </a:r>
          </a:p>
          <a:p>
            <a:pPr lvl="1"/>
            <a:r>
              <a:rPr lang="en-US" sz="2400" dirty="0" smtClean="0"/>
              <a:t>Short-term counseling defined as no more than 6 sessions with mental health checks as needed.  </a:t>
            </a:r>
          </a:p>
          <a:p>
            <a:r>
              <a:rPr lang="en-US" sz="2400" dirty="0" smtClean="0"/>
              <a:t>Coordinate care with TEAP for students with co-occurring disorders</a:t>
            </a:r>
          </a:p>
          <a:p>
            <a:r>
              <a:rPr lang="en-US" sz="2400" dirty="0" smtClean="0"/>
              <a:t>Groups</a:t>
            </a:r>
          </a:p>
          <a:p>
            <a:pPr lvl="1"/>
            <a:r>
              <a:rPr lang="en-US" sz="2400" dirty="0" smtClean="0"/>
              <a:t>Collaboration with counseling staff in developing and/or leading psycho-educational skill building groups to promote</a:t>
            </a:r>
          </a:p>
        </p:txBody>
      </p:sp>
      <p:pic>
        <p:nvPicPr>
          <p:cNvPr id="44038" name="Picture 2" descr="C:\Users\Suzanne\AppData\Local\Microsoft\Windows\Temporary Internet Files\Content.IE5\SMQAV1EY\MC900230931[1].wmf"/>
          <p:cNvPicPr>
            <a:picLocks noChangeAspect="1" noChangeArrowheads="1"/>
          </p:cNvPicPr>
          <p:nvPr/>
        </p:nvPicPr>
        <p:blipFill>
          <a:blip r:embed="rId3" cstate="print"/>
          <a:srcRect/>
          <a:stretch>
            <a:fillRect/>
          </a:stretch>
        </p:blipFill>
        <p:spPr bwMode="auto">
          <a:xfrm>
            <a:off x="152400" y="0"/>
            <a:ext cx="145838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Program</a:t>
            </a:r>
            <a:endParaRPr lang="en-US" dirty="0"/>
          </a:p>
        </p:txBody>
      </p:sp>
      <p:sp>
        <p:nvSpPr>
          <p:cNvPr id="3" name="Content Placeholder 2"/>
          <p:cNvSpPr>
            <a:spLocks noGrp="1"/>
          </p:cNvSpPr>
          <p:nvPr>
            <p:ph idx="1"/>
          </p:nvPr>
        </p:nvSpPr>
        <p:spPr/>
        <p:txBody>
          <a:bodyPr/>
          <a:lstStyle/>
          <a:p>
            <a:r>
              <a:rPr lang="en-US" sz="2400" dirty="0" smtClean="0"/>
              <a:t>Counseling</a:t>
            </a:r>
          </a:p>
          <a:p>
            <a:pPr lvl="1"/>
            <a:r>
              <a:rPr lang="en-US" sz="2400" dirty="0" smtClean="0"/>
              <a:t>Regular case conferences with counselors, and other appropriate staff based on individual student needs</a:t>
            </a:r>
          </a:p>
          <a:p>
            <a:r>
              <a:rPr lang="en-US" sz="2400" dirty="0" smtClean="0"/>
              <a:t>Chronic Mental Health Conditions</a:t>
            </a:r>
          </a:p>
          <a:p>
            <a:r>
              <a:rPr lang="en-US" sz="2400" dirty="0" smtClean="0"/>
              <a:t>Psychotropic Medications</a:t>
            </a:r>
          </a:p>
          <a:p>
            <a:r>
              <a:rPr lang="en-US" sz="2400" dirty="0" smtClean="0"/>
              <a:t>Crisis Intervention and Psychiatric Emergencies</a:t>
            </a:r>
          </a:p>
          <a:p>
            <a:r>
              <a:rPr lang="en-US" sz="2400" dirty="0" smtClean="0"/>
              <a:t>Community Referrals</a:t>
            </a:r>
          </a:p>
          <a:p>
            <a:r>
              <a:rPr lang="en-US" sz="2400" dirty="0" smtClean="0"/>
              <a:t>Referral and Feedback System</a:t>
            </a:r>
          </a:p>
          <a:p>
            <a:endParaRPr lang="en-US" sz="2400" dirty="0" smtClean="0"/>
          </a:p>
          <a:p>
            <a:endParaRPr lang="en-US" sz="2400" dirty="0" smtClean="0"/>
          </a:p>
          <a:p>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title"/>
          </p:nvPr>
        </p:nvSpPr>
        <p:spPr/>
        <p:txBody>
          <a:bodyPr/>
          <a:lstStyle/>
          <a:p>
            <a:r>
              <a:rPr lang="en-US" dirty="0" smtClean="0"/>
              <a:t>Documentation Process and Procedure</a:t>
            </a:r>
          </a:p>
        </p:txBody>
      </p:sp>
      <p:sp>
        <p:nvSpPr>
          <p:cNvPr id="50179" name="Rectangle 8"/>
          <p:cNvSpPr>
            <a:spLocks noGrp="1" noChangeArrowheads="1"/>
          </p:cNvSpPr>
          <p:nvPr>
            <p:ph idx="1"/>
          </p:nvPr>
        </p:nvSpPr>
        <p:spPr/>
        <p:txBody>
          <a:bodyPr/>
          <a:lstStyle/>
          <a:p>
            <a:r>
              <a:rPr lang="en-US" sz="2800" dirty="0" smtClean="0"/>
              <a:t>Your assessment, treatment, and case management notes must be legible and included in the student health record</a:t>
            </a:r>
          </a:p>
          <a:p>
            <a:r>
              <a:rPr lang="en-US" sz="2800" dirty="0" smtClean="0"/>
              <a:t>Intake notes should indicate reason for referral, presenting problem, history of presenting problem, mental status exam, diagnostic impression, and clear treatment plan</a:t>
            </a:r>
          </a:p>
        </p:txBody>
      </p:sp>
      <p:pic>
        <p:nvPicPr>
          <p:cNvPr id="50182" name="Picture 6" descr="MPj03057650000[1]"/>
          <p:cNvPicPr>
            <a:picLocks noChangeAspect="1" noChangeArrowheads="1"/>
          </p:cNvPicPr>
          <p:nvPr/>
        </p:nvPicPr>
        <p:blipFill>
          <a:blip r:embed="rId3" cstate="print"/>
          <a:srcRect/>
          <a:stretch>
            <a:fillRect/>
          </a:stretch>
        </p:blipFill>
        <p:spPr bwMode="auto">
          <a:xfrm>
            <a:off x="0" y="2895600"/>
            <a:ext cx="1447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Process and Procedure</a:t>
            </a:r>
            <a:endParaRPr lang="en-US" dirty="0"/>
          </a:p>
        </p:txBody>
      </p:sp>
      <p:sp>
        <p:nvSpPr>
          <p:cNvPr id="3" name="Content Placeholder 2"/>
          <p:cNvSpPr>
            <a:spLocks noGrp="1"/>
          </p:cNvSpPr>
          <p:nvPr>
            <p:ph idx="1"/>
          </p:nvPr>
        </p:nvSpPr>
        <p:spPr/>
        <p:txBody>
          <a:bodyPr/>
          <a:lstStyle/>
          <a:p>
            <a:r>
              <a:rPr lang="en-US" sz="2800" dirty="0" smtClean="0"/>
              <a:t>Progress notes should indicate assessment, progress, and treatment plan</a:t>
            </a:r>
          </a:p>
          <a:p>
            <a:r>
              <a:rPr lang="en-US" sz="2800" dirty="0" smtClean="0"/>
              <a:t>Documentation of referral information and feedback should be included (required written referral/feedback process)</a:t>
            </a:r>
          </a:p>
          <a:p>
            <a:r>
              <a:rPr lang="en-US" sz="2800" dirty="0" smtClean="0"/>
              <a:t>Sample documents are included as attachments in DRG</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8"/>
          <p:cNvSpPr>
            <a:spLocks noGrp="1" noChangeArrowheads="1"/>
          </p:cNvSpPr>
          <p:nvPr>
            <p:ph type="title"/>
          </p:nvPr>
        </p:nvSpPr>
        <p:spPr/>
        <p:txBody>
          <a:bodyPr/>
          <a:lstStyle/>
          <a:p>
            <a:r>
              <a:rPr lang="en-US" smtClean="0"/>
              <a:t>Regional Health Specialists (RHS)</a:t>
            </a:r>
            <a:endParaRPr lang="en-US" dirty="0" smtClean="0"/>
          </a:p>
        </p:txBody>
      </p:sp>
      <p:sp>
        <p:nvSpPr>
          <p:cNvPr id="23555" name="Rectangle 1029"/>
          <p:cNvSpPr>
            <a:spLocks noGrp="1" noChangeArrowheads="1"/>
          </p:cNvSpPr>
          <p:nvPr>
            <p:ph idx="1"/>
          </p:nvPr>
        </p:nvSpPr>
        <p:spPr/>
        <p:txBody>
          <a:bodyPr/>
          <a:lstStyle/>
          <a:p>
            <a:r>
              <a:rPr lang="en-US" sz="2400" dirty="0" smtClean="0"/>
              <a:t>Provide technical assistance to center health staff</a:t>
            </a:r>
          </a:p>
          <a:p>
            <a:r>
              <a:rPr lang="en-US" sz="2400" dirty="0" smtClean="0"/>
              <a:t>Conduct center assessments</a:t>
            </a:r>
          </a:p>
          <a:p>
            <a:r>
              <a:rPr lang="en-US" sz="2400" dirty="0" smtClean="0"/>
              <a:t>Provide training to regional and center staff</a:t>
            </a:r>
          </a:p>
          <a:p>
            <a:r>
              <a:rPr lang="en-US" sz="2400" dirty="0" smtClean="0"/>
              <a:t>Available to answer your questions</a:t>
            </a:r>
          </a:p>
          <a:p>
            <a:r>
              <a:rPr lang="en-US" sz="2400" dirty="0" smtClean="0"/>
              <a:t>Can help you understand policies</a:t>
            </a:r>
          </a:p>
          <a:p>
            <a:r>
              <a:rPr lang="en-US" sz="2400" dirty="0" smtClean="0"/>
              <a:t>Provide up-to-date information that will assist you in your efforts to meet program requirements</a:t>
            </a:r>
          </a:p>
          <a:p>
            <a:r>
              <a:rPr lang="en-US" sz="2400" dirty="0" smtClean="0"/>
              <a:t>Conduct monthly teleconferences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dirty="0" smtClean="0"/>
              <a:t>Psychotropic Medication</a:t>
            </a:r>
          </a:p>
        </p:txBody>
      </p:sp>
      <p:sp>
        <p:nvSpPr>
          <p:cNvPr id="47107" name="Content Placeholder 1"/>
          <p:cNvSpPr>
            <a:spLocks noGrp="1"/>
          </p:cNvSpPr>
          <p:nvPr>
            <p:ph idx="1"/>
          </p:nvPr>
        </p:nvSpPr>
        <p:spPr/>
        <p:txBody>
          <a:bodyPr/>
          <a:lstStyle/>
          <a:p>
            <a:r>
              <a:rPr lang="en-US" dirty="0" smtClean="0"/>
              <a:t>Your role is to help evaluate any students already on medication and to identify any other students who may need to be referred to the center physician or consulting psychiatrist for a medication evaluation.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Crisis Intervention</a:t>
            </a:r>
          </a:p>
        </p:txBody>
      </p:sp>
      <p:sp>
        <p:nvSpPr>
          <p:cNvPr id="3" name="Content Placeholder 2"/>
          <p:cNvSpPr>
            <a:spLocks noGrp="1"/>
          </p:cNvSpPr>
          <p:nvPr>
            <p:ph idx="1"/>
          </p:nvPr>
        </p:nvSpPr>
        <p:spPr/>
        <p:txBody>
          <a:bodyPr/>
          <a:lstStyle/>
          <a:p>
            <a:r>
              <a:rPr lang="en-US" sz="2400" dirty="0" smtClean="0"/>
              <a:t>The CMHC is responsible for developing and providing staff training and crisis intervention for topics such as emotional reaction to HIV testing, rape, suicidal behavior, death, or other serious loss.  </a:t>
            </a:r>
          </a:p>
          <a:p>
            <a:r>
              <a:rPr lang="en-US" sz="2400" dirty="0" smtClean="0"/>
              <a:t>As CMHC, you are also responsible for drafting center procedures for emergency psychiatric situations such as suicide attempts, psychotic episodes, urgent referrals, and danger to self and others.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CMHC in Instances of Death</a:t>
            </a:r>
            <a:endParaRPr lang="en-US" dirty="0"/>
          </a:p>
        </p:txBody>
      </p:sp>
      <p:sp>
        <p:nvSpPr>
          <p:cNvPr id="3" name="Content Placeholder 2"/>
          <p:cNvSpPr>
            <a:spLocks noGrp="1"/>
          </p:cNvSpPr>
          <p:nvPr>
            <p:ph idx="1"/>
          </p:nvPr>
        </p:nvSpPr>
        <p:spPr/>
        <p:txBody>
          <a:bodyPr/>
          <a:lstStyle/>
          <a:p>
            <a:pPr lvl="1"/>
            <a:endParaRPr lang="en-US" dirty="0" smtClean="0"/>
          </a:p>
          <a:p>
            <a:r>
              <a:rPr lang="en-US" dirty="0" smtClean="0"/>
              <a:t>A Critical Incident Debriefing Document is available on the Health and Wellness website at  </a:t>
            </a:r>
            <a:r>
              <a:rPr lang="en-US" dirty="0" smtClean="0">
                <a:hlinkClick r:id="rId3"/>
              </a:rPr>
              <a:t>https://</a:t>
            </a:r>
            <a:r>
              <a:rPr lang="en-US" dirty="0" smtClean="0">
                <a:hlinkClick r:id="rId3"/>
              </a:rPr>
              <a:t>supportservices.jobcorps.gov/health/Pages/CriticalIncidentCrisisInterventionPlan.aspx</a:t>
            </a:r>
            <a:r>
              <a:rPr lang="en-US" dirty="0" smtClean="0"/>
              <a:t> or </a:t>
            </a:r>
            <a:r>
              <a:rPr lang="en-US" dirty="0" smtClean="0"/>
              <a:t>from your RMHS  </a:t>
            </a:r>
            <a:br>
              <a:rPr lang="en-US" dirty="0" smtClean="0"/>
            </a:br>
            <a:endParaRPr lang="en-US" dirty="0" smtClean="0"/>
          </a:p>
          <a:p>
            <a:endParaRPr lang="en-US" dirty="0"/>
          </a:p>
        </p:txBody>
      </p:sp>
    </p:spTree>
    <p:extLst>
      <p:ext uri="{BB962C8B-B14F-4D97-AF65-F5344CB8AC3E}">
        <p14:creationId xmlns="" xmlns:p14="http://schemas.microsoft.com/office/powerpoint/2010/main" val="2097463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Psychiatric Emergencies</a:t>
            </a:r>
          </a:p>
        </p:txBody>
      </p:sp>
      <p:sp>
        <p:nvSpPr>
          <p:cNvPr id="46083" name="Content Placeholder 2"/>
          <p:cNvSpPr>
            <a:spLocks noGrp="1"/>
          </p:cNvSpPr>
          <p:nvPr>
            <p:ph idx="1"/>
          </p:nvPr>
        </p:nvSpPr>
        <p:spPr/>
        <p:txBody>
          <a:bodyPr/>
          <a:lstStyle/>
          <a:p>
            <a:r>
              <a:rPr lang="en-US" sz="2400" dirty="0" smtClean="0"/>
              <a:t>Three types of emergency psychiatric services</a:t>
            </a:r>
          </a:p>
          <a:p>
            <a:pPr lvl="1"/>
            <a:r>
              <a:rPr lang="en-US" sz="2400" dirty="0" smtClean="0"/>
              <a:t>Temporary Isolation</a:t>
            </a:r>
          </a:p>
          <a:p>
            <a:pPr lvl="1"/>
            <a:r>
              <a:rPr lang="en-US" sz="2400" dirty="0" smtClean="0"/>
              <a:t>Physical Restraint</a:t>
            </a:r>
          </a:p>
          <a:p>
            <a:pPr lvl="2"/>
            <a:r>
              <a:rPr lang="en-US" dirty="0" smtClean="0"/>
              <a:t>Staff may not use handcuffs, mace, pepper spray (or any derivatives) on students.  </a:t>
            </a:r>
          </a:p>
          <a:p>
            <a:pPr lvl="2"/>
            <a:r>
              <a:rPr lang="en-US" dirty="0" smtClean="0"/>
              <a:t>May not last more than 1 hr with a physician order</a:t>
            </a:r>
          </a:p>
          <a:p>
            <a:pPr lvl="1"/>
            <a:r>
              <a:rPr lang="en-US" sz="2400" dirty="0" smtClean="0"/>
              <a:t>Hospitalization</a:t>
            </a:r>
          </a:p>
          <a:p>
            <a:pPr lvl="2"/>
            <a:r>
              <a:rPr lang="en-US" dirty="0" smtClean="0"/>
              <a:t>Voluntary</a:t>
            </a:r>
          </a:p>
          <a:p>
            <a:pPr lvl="2"/>
            <a:r>
              <a:rPr lang="en-US" dirty="0" smtClean="0"/>
              <a:t>Involuntary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lumMod val="95000"/>
                    <a:lumOff val="5000"/>
                  </a:schemeClr>
                </a:solidFill>
              </a:rPr>
              <a:t>Additional areas</a:t>
            </a:r>
            <a:endParaRPr lang="en-US" dirty="0">
              <a:solidFill>
                <a:schemeClr val="tx1">
                  <a:lumMod val="95000"/>
                  <a:lumOff val="5000"/>
                </a:schemeClr>
              </a:solidFill>
            </a:endParaRPr>
          </a:p>
        </p:txBody>
      </p:sp>
      <p:sp>
        <p:nvSpPr>
          <p:cNvPr id="7" name="Text Placeholder 6"/>
          <p:cNvSpPr>
            <a:spLocks noGrp="1"/>
          </p:cNvSpPr>
          <p:nvPr>
            <p:ph type="body" idx="1"/>
          </p:nvPr>
        </p:nvSpPr>
        <p:spPr/>
        <p:txBody>
          <a:bodyPr/>
          <a:lstStyle/>
          <a:p>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Additional Center Support Programs</a:t>
            </a:r>
            <a:endParaRPr lang="en-US" dirty="0"/>
          </a:p>
        </p:txBody>
      </p:sp>
      <p:sp>
        <p:nvSpPr>
          <p:cNvPr id="55299" name="Content Placeholder 2"/>
          <p:cNvSpPr>
            <a:spLocks noGrp="1"/>
          </p:cNvSpPr>
          <p:nvPr>
            <p:ph idx="1"/>
          </p:nvPr>
        </p:nvSpPr>
        <p:spPr/>
        <p:txBody>
          <a:bodyPr/>
          <a:lstStyle/>
          <a:p>
            <a:r>
              <a:rPr lang="en-US" sz="2400" dirty="0" smtClean="0"/>
              <a:t>Tobacco Use Prevention Program (TUPP)</a:t>
            </a:r>
          </a:p>
          <a:p>
            <a:r>
              <a:rPr lang="en-US" sz="2400" dirty="0" smtClean="0"/>
              <a:t>Sexual Assault Response Team (SART) </a:t>
            </a:r>
          </a:p>
          <a:p>
            <a:r>
              <a:rPr lang="en-US" sz="2400" dirty="0" smtClean="0"/>
              <a:t>Family Planning</a:t>
            </a:r>
          </a:p>
          <a:p>
            <a:r>
              <a:rPr lang="en-US" sz="2400" dirty="0" smtClean="0"/>
              <a:t>Healthy Eating and Active Lifestyles (HEALs)</a:t>
            </a:r>
          </a:p>
          <a:p>
            <a:r>
              <a:rPr lang="en-US" sz="2400" dirty="0" smtClean="0"/>
              <a:t>HIV/AIDs</a:t>
            </a:r>
          </a:p>
          <a:p>
            <a:endParaRPr lang="en-US" sz="2400" dirty="0" smtClean="0"/>
          </a:p>
          <a:p>
            <a:r>
              <a:rPr lang="en-US" sz="2400" dirty="0" smtClean="0"/>
              <a:t>**See PRH Chapter 6 – 6.11 for more information</a:t>
            </a:r>
          </a:p>
          <a:p>
            <a:endParaRPr lang="en-US" dirty="0" smtClean="0"/>
          </a:p>
          <a:p>
            <a:endParaRPr lang="en-US" dirty="0" smtClean="0"/>
          </a:p>
          <a:p>
            <a:endParaRPr lang="en-US" dirty="0" smtClean="0"/>
          </a:p>
        </p:txBody>
      </p:sp>
      <p:pic>
        <p:nvPicPr>
          <p:cNvPr id="55302" name="Picture 4" descr="C:\Users\Suzanne\AppData\Local\Microsoft\Windows\Temporary Internet Files\Content.IE5\SMQAV1EY\MC900433899[1].png"/>
          <p:cNvPicPr>
            <a:picLocks noChangeAspect="1" noChangeArrowheads="1"/>
          </p:cNvPicPr>
          <p:nvPr/>
        </p:nvPicPr>
        <p:blipFill>
          <a:blip r:embed="rId3" cstate="print"/>
          <a:srcRect/>
          <a:stretch>
            <a:fillRect/>
          </a:stretch>
        </p:blipFill>
        <p:spPr bwMode="auto">
          <a:xfrm>
            <a:off x="533400" y="228600"/>
            <a:ext cx="807156" cy="855662"/>
          </a:xfrm>
          <a:prstGeom prst="rect">
            <a:avLst/>
          </a:prstGeom>
          <a:noFill/>
          <a:ln w="9525">
            <a:noFill/>
            <a:miter lim="800000"/>
            <a:headEnd/>
            <a:tailEnd/>
          </a:ln>
        </p:spPr>
      </p:pic>
      <p:pic>
        <p:nvPicPr>
          <p:cNvPr id="11" name="Picture 2" descr="C:\Users\Suzanne\AppData\Local\Microsoft\Windows\Temporary Internet Files\Content.IE5\GDA7ONIS\MC900432690[1].png"/>
          <p:cNvPicPr>
            <a:picLocks noChangeAspect="1" noChangeArrowheads="1"/>
          </p:cNvPicPr>
          <p:nvPr/>
        </p:nvPicPr>
        <p:blipFill>
          <a:blip r:embed="rId4" cstate="print"/>
          <a:srcRect/>
          <a:stretch>
            <a:fillRect/>
          </a:stretch>
        </p:blipFill>
        <p:spPr bwMode="auto">
          <a:xfrm>
            <a:off x="685800" y="4648200"/>
            <a:ext cx="767644" cy="698500"/>
          </a:xfrm>
          <a:prstGeom prst="rect">
            <a:avLst/>
          </a:prstGeom>
          <a:noFill/>
          <a:ln w="9525">
            <a:noFill/>
            <a:miter lim="800000"/>
            <a:headEnd/>
            <a:tailEnd/>
          </a:ln>
        </p:spPr>
      </p:pic>
      <p:pic>
        <p:nvPicPr>
          <p:cNvPr id="12" name="Picture 2" descr="C:\Users\Suzanne\AppData\Local\Microsoft\Windows\Temporary Internet Files\Content.IE5\458FA2GV\MC900229789[1].wmf"/>
          <p:cNvPicPr>
            <a:picLocks noChangeAspect="1" noChangeArrowheads="1"/>
          </p:cNvPicPr>
          <p:nvPr/>
        </p:nvPicPr>
        <p:blipFill>
          <a:blip r:embed="rId5" cstate="print"/>
          <a:srcRect/>
          <a:stretch>
            <a:fillRect/>
          </a:stretch>
        </p:blipFill>
        <p:spPr bwMode="auto">
          <a:xfrm>
            <a:off x="457200" y="2133600"/>
            <a:ext cx="1048872" cy="1098550"/>
          </a:xfrm>
          <a:prstGeom prst="rect">
            <a:avLst/>
          </a:prstGeom>
          <a:noFill/>
          <a:ln w="9525">
            <a:noFill/>
            <a:miter lim="800000"/>
            <a:headEnd/>
            <a:tailEnd/>
          </a:ln>
        </p:spPr>
      </p:pic>
      <p:pic>
        <p:nvPicPr>
          <p:cNvPr id="13" name="Picture 2" descr="C:\Users\Suzanne\AppData\Local\Microsoft\Windows\Temporary Internet Files\Content.IE5\458FA2GV\MC900286855[1].wmf"/>
          <p:cNvPicPr>
            <a:picLocks noChangeAspect="1" noChangeArrowheads="1"/>
          </p:cNvPicPr>
          <p:nvPr/>
        </p:nvPicPr>
        <p:blipFill>
          <a:blip r:embed="rId6" cstate="print"/>
          <a:srcRect/>
          <a:stretch>
            <a:fillRect/>
          </a:stretch>
        </p:blipFill>
        <p:spPr bwMode="auto">
          <a:xfrm>
            <a:off x="533400" y="3429000"/>
            <a:ext cx="968022" cy="843116"/>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3400" y="1219200"/>
            <a:ext cx="918217" cy="883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smtClean="0"/>
              <a:t>Useful Websites</a:t>
            </a:r>
            <a:endParaRPr lang="en-US" dirty="0" smtClean="0"/>
          </a:p>
        </p:txBody>
      </p:sp>
      <p:sp>
        <p:nvSpPr>
          <p:cNvPr id="74755" name="Rectangle 5"/>
          <p:cNvSpPr>
            <a:spLocks noGrp="1" noChangeArrowheads="1"/>
          </p:cNvSpPr>
          <p:nvPr>
            <p:ph idx="1"/>
          </p:nvPr>
        </p:nvSpPr>
        <p:spPr/>
        <p:txBody>
          <a:bodyPr/>
          <a:lstStyle/>
          <a:p>
            <a:r>
              <a:rPr lang="en-US" sz="1800" dirty="0" smtClean="0"/>
              <a:t>Job </a:t>
            </a:r>
            <a:r>
              <a:rPr lang="en-US" sz="1800" dirty="0" smtClean="0"/>
              <a:t>Corps Support </a:t>
            </a:r>
            <a:r>
              <a:rPr lang="en-US" sz="1800" smtClean="0"/>
              <a:t>Services Websites:</a:t>
            </a:r>
            <a:endParaRPr lang="en-US" sz="1800" dirty="0" smtClean="0"/>
          </a:p>
          <a:p>
            <a:pPr lvl="1"/>
            <a:r>
              <a:rPr lang="en-US" sz="1600" dirty="0" smtClean="0"/>
              <a:t>Health and Wellness: Provides information on Job Corps health and wellness issues, announcements of conferences and other events, health-related directives and technical assistance guides, and regional health information. There is a section just for mental health and wellness. </a:t>
            </a:r>
            <a:r>
              <a:rPr lang="en-US" sz="1600" dirty="0" smtClean="0"/>
              <a:t>(</a:t>
            </a:r>
            <a:r>
              <a:rPr lang="en-US" sz="1600" dirty="0" smtClean="0">
                <a:hlinkClick r:id="rId3"/>
              </a:rPr>
              <a:t>https://supportservices.jobcorps.gov/health/Pages/default.aspx</a:t>
            </a:r>
            <a:r>
              <a:rPr lang="en-US" sz="1600" dirty="0" smtClean="0"/>
              <a:t>):</a:t>
            </a:r>
            <a:endParaRPr lang="en-US" sz="1600" dirty="0" smtClean="0"/>
          </a:p>
          <a:p>
            <a:pPr lvl="1"/>
            <a:r>
              <a:rPr lang="en-US" sz="1600" dirty="0" smtClean="0"/>
              <a:t>Job Corps Disability: </a:t>
            </a:r>
            <a:r>
              <a:rPr lang="en-US" sz="1600" dirty="0" smtClean="0"/>
              <a:t>Provides </a:t>
            </a:r>
            <a:r>
              <a:rPr lang="en-US" sz="1600" dirty="0" smtClean="0"/>
              <a:t>a tutorial and information on the Job Corps disability initiative including legislation, common disabilities, and reasonable accommodation issues</a:t>
            </a:r>
            <a:r>
              <a:rPr lang="en-US" sz="1600" dirty="0" smtClean="0"/>
              <a:t>.</a:t>
            </a:r>
            <a:r>
              <a:rPr lang="en-US" sz="1600" dirty="0" smtClean="0">
                <a:hlinkClick r:id="rId4"/>
              </a:rPr>
              <a:t> </a:t>
            </a:r>
            <a:r>
              <a:rPr lang="en-US" sz="1600" dirty="0" smtClean="0">
                <a:hlinkClick r:id="rId4"/>
              </a:rPr>
              <a:t>(https</a:t>
            </a:r>
            <a:r>
              <a:rPr lang="en-US" sz="1600" dirty="0" smtClean="0">
                <a:hlinkClick r:id="rId4"/>
              </a:rPr>
              <a:t>://</a:t>
            </a:r>
            <a:r>
              <a:rPr lang="en-US" sz="1600" dirty="0" smtClean="0">
                <a:hlinkClick r:id="rId4"/>
              </a:rPr>
              <a:t>supportservices.jobcorps.gov/disability/Pages/default.aspx</a:t>
            </a:r>
            <a:r>
              <a:rPr lang="en-US" sz="1600" dirty="0" smtClean="0"/>
              <a:t>) </a:t>
            </a:r>
            <a:endParaRPr lang="en-US" sz="1600" dirty="0" smtClean="0"/>
          </a:p>
          <a:p>
            <a:pPr lvl="1"/>
            <a:r>
              <a:rPr lang="en-US" sz="1600" dirty="0" smtClean="0"/>
              <a:t>Event registration page: Register for upcoming webinars.</a:t>
            </a:r>
          </a:p>
          <a:p>
            <a:r>
              <a:rPr lang="en-US" sz="1800" dirty="0" smtClean="0"/>
              <a:t>JAN (</a:t>
            </a:r>
            <a:r>
              <a:rPr lang="en-US" sz="1800" dirty="0" smtClean="0">
                <a:hlinkClick r:id="rId5"/>
              </a:rPr>
              <a:t>http://askjan.org/</a:t>
            </a:r>
            <a:r>
              <a:rPr lang="en-US" sz="1800" dirty="0" smtClean="0"/>
              <a:t>) is a free service that provides information on job accommodations and the employment provisions of the Americans with Disabilities Act (ADA). </a:t>
            </a:r>
          </a:p>
          <a:p>
            <a:endParaRPr lang="en-US" sz="18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Regional Mental Health Specialists</a:t>
            </a:r>
            <a:endParaRPr lang="en-US" dirty="0"/>
          </a:p>
        </p:txBody>
      </p:sp>
      <p:sp>
        <p:nvSpPr>
          <p:cNvPr id="5" name="Content Placeholder 4"/>
          <p:cNvSpPr>
            <a:spLocks noGrp="1"/>
          </p:cNvSpPr>
          <p:nvPr>
            <p:ph sz="half" idx="1"/>
          </p:nvPr>
        </p:nvSpPr>
        <p:spPr/>
        <p:txBody>
          <a:bodyPr/>
          <a:lstStyle/>
          <a:p>
            <a:r>
              <a:rPr lang="en-US" sz="1600" dirty="0"/>
              <a:t>Region 1</a:t>
            </a:r>
          </a:p>
          <a:p>
            <a:pPr lvl="1"/>
            <a:r>
              <a:rPr lang="en-US" sz="1600" dirty="0"/>
              <a:t>David Kraft, MD, MPH</a:t>
            </a:r>
          </a:p>
          <a:p>
            <a:pPr lvl="2"/>
            <a:r>
              <a:rPr lang="en-US" sz="1600" dirty="0">
                <a:hlinkClick r:id="rId3"/>
              </a:rPr>
              <a:t>dkraft@external.umass.edu</a:t>
            </a:r>
            <a:endParaRPr lang="en-US" sz="1600" dirty="0"/>
          </a:p>
          <a:p>
            <a:pPr lvl="1"/>
            <a:r>
              <a:rPr lang="en-US" sz="1600" dirty="0"/>
              <a:t>Maria Acevedo, PhD (Puerto Rico)</a:t>
            </a:r>
          </a:p>
          <a:p>
            <a:pPr lvl="2"/>
            <a:r>
              <a:rPr lang="en-US" sz="1600" dirty="0">
                <a:hlinkClick r:id="rId4"/>
              </a:rPr>
              <a:t>mmacevedo@onelinkpr.net</a:t>
            </a:r>
            <a:endParaRPr lang="en-US" sz="1600" dirty="0"/>
          </a:p>
          <a:p>
            <a:r>
              <a:rPr lang="en-US" sz="1600" dirty="0"/>
              <a:t>Region 2</a:t>
            </a:r>
          </a:p>
          <a:p>
            <a:pPr lvl="1"/>
            <a:r>
              <a:rPr lang="en-US" sz="1600" dirty="0"/>
              <a:t>Valerie Cherry, PhD</a:t>
            </a:r>
          </a:p>
          <a:p>
            <a:pPr lvl="2"/>
            <a:r>
              <a:rPr lang="en-US" sz="1600" dirty="0">
                <a:hlinkClick r:id="rId5"/>
              </a:rPr>
              <a:t>vcherryphd@gmail.com</a:t>
            </a:r>
            <a:endParaRPr lang="en-US" sz="1600" dirty="0"/>
          </a:p>
          <a:p>
            <a:r>
              <a:rPr lang="en-US" sz="1600" dirty="0"/>
              <a:t>Region 3</a:t>
            </a:r>
          </a:p>
          <a:p>
            <a:pPr lvl="1"/>
            <a:r>
              <a:rPr lang="en-US" sz="1600" dirty="0"/>
              <a:t>Suzanne Martin, PsyD, MPH</a:t>
            </a:r>
          </a:p>
          <a:p>
            <a:pPr lvl="2"/>
            <a:r>
              <a:rPr lang="en-US" sz="1600" dirty="0">
                <a:hlinkClick r:id="rId6"/>
              </a:rPr>
              <a:t>suzannempsyd@gmail.com</a:t>
            </a:r>
            <a:endParaRPr lang="en-US" sz="1600" dirty="0"/>
          </a:p>
          <a:p>
            <a:endParaRPr lang="en-US" sz="1800" dirty="0"/>
          </a:p>
          <a:p>
            <a:endParaRPr lang="en-US" sz="1800" dirty="0" smtClean="0"/>
          </a:p>
        </p:txBody>
      </p:sp>
      <p:sp>
        <p:nvSpPr>
          <p:cNvPr id="6" name="Content Placeholder 5"/>
          <p:cNvSpPr>
            <a:spLocks noGrp="1"/>
          </p:cNvSpPr>
          <p:nvPr>
            <p:ph sz="half" idx="2"/>
          </p:nvPr>
        </p:nvSpPr>
        <p:spPr/>
        <p:txBody>
          <a:bodyPr/>
          <a:lstStyle/>
          <a:p>
            <a:r>
              <a:rPr lang="en-US" sz="1600" dirty="0"/>
              <a:t>Regions 4 </a:t>
            </a:r>
          </a:p>
          <a:p>
            <a:pPr lvl="1"/>
            <a:r>
              <a:rPr lang="en-US" sz="1600" dirty="0"/>
              <a:t>Lydia Santiago, PhD</a:t>
            </a:r>
          </a:p>
          <a:p>
            <a:pPr lvl="2"/>
            <a:r>
              <a:rPr lang="en-US" sz="1600" dirty="0">
                <a:hlinkClick r:id="rId7"/>
              </a:rPr>
              <a:t>lydia.v.santiago@att.net</a:t>
            </a:r>
            <a:endParaRPr lang="en-US" sz="1600" dirty="0"/>
          </a:p>
          <a:p>
            <a:pPr lvl="2"/>
            <a:endParaRPr lang="en-US" sz="1600" dirty="0"/>
          </a:p>
          <a:p>
            <a:r>
              <a:rPr lang="en-US" sz="1600" dirty="0"/>
              <a:t>Region 5</a:t>
            </a:r>
          </a:p>
          <a:p>
            <a:pPr lvl="1"/>
            <a:r>
              <a:rPr lang="en-US" sz="1600" dirty="0"/>
              <a:t>Helena </a:t>
            </a:r>
            <a:r>
              <a:rPr lang="en-US" sz="1600" dirty="0" err="1"/>
              <a:t>MacKenzie</a:t>
            </a:r>
            <a:r>
              <a:rPr lang="en-US" sz="1600" dirty="0"/>
              <a:t>, PhD</a:t>
            </a:r>
          </a:p>
          <a:p>
            <a:pPr lvl="2"/>
            <a:r>
              <a:rPr lang="en-US" sz="1600" dirty="0">
                <a:hlinkClick r:id="rId8"/>
              </a:rPr>
              <a:t>helena.mackenzie530@gmail.com</a:t>
            </a:r>
            <a:endParaRPr lang="en-US" sz="1600" dirty="0"/>
          </a:p>
          <a:p>
            <a:pPr lvl="1"/>
            <a:endParaRPr lang="en-US" sz="1600" dirty="0"/>
          </a:p>
          <a:p>
            <a:r>
              <a:rPr lang="en-US" sz="1600" dirty="0"/>
              <a:t>Region 6</a:t>
            </a:r>
          </a:p>
          <a:p>
            <a:pPr lvl="1"/>
            <a:r>
              <a:rPr lang="en-US" sz="1600" dirty="0"/>
              <a:t>Vicki Boyd, PhD</a:t>
            </a:r>
          </a:p>
          <a:p>
            <a:pPr lvl="2"/>
            <a:r>
              <a:rPr lang="en-US" sz="1600" dirty="0">
                <a:hlinkClick r:id="rId9"/>
              </a:rPr>
              <a:t>vdelboyd@aol.com</a:t>
            </a:r>
            <a:endParaRPr 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6172200" cy="3382963"/>
          </a:xfrm>
        </p:spPr>
        <p:txBody>
          <a:bodyPr/>
          <a:lstStyle/>
          <a:p>
            <a:endParaRPr lang="en-US" dirty="0" smtClean="0"/>
          </a:p>
          <a:p>
            <a:endParaRPr lang="en-US" dirty="0"/>
          </a:p>
        </p:txBody>
      </p:sp>
      <p:pic>
        <p:nvPicPr>
          <p:cNvPr id="24580" name="Picture 4" descr="http://www.couragelongisland.org/wp-content/uploads/2011/10/Q-and-A-2.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Regional Office Center Assessments (ROCAs)</a:t>
            </a:r>
            <a:endParaRPr lang="en-US" dirty="0"/>
          </a:p>
        </p:txBody>
      </p:sp>
      <p:sp>
        <p:nvSpPr>
          <p:cNvPr id="24578" name="Content Placeholder 1"/>
          <p:cNvSpPr>
            <a:spLocks noGrp="1"/>
          </p:cNvSpPr>
          <p:nvPr>
            <p:ph idx="1"/>
          </p:nvPr>
        </p:nvSpPr>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Every 1 to 2 years, Health Specialists and Assessors visit each center as part of a Regional Office Center Assessment (ROCA) team</a:t>
            </a:r>
          </a:p>
          <a:p>
            <a:pPr eaLnBrk="1" fontAlgn="auto" hangingPunct="1">
              <a:lnSpc>
                <a:spcPct val="120000"/>
              </a:lnSpc>
              <a:spcAft>
                <a:spcPts val="0"/>
              </a:spcAft>
              <a:buFont typeface="Arial" pitchFamily="34" charset="0"/>
              <a:buChar char="•"/>
              <a:defRPr/>
            </a:pPr>
            <a:endParaRPr lang="en-US" sz="1200" dirty="0" smtClean="0"/>
          </a:p>
          <a:p>
            <a:pPr eaLnBrk="1" fontAlgn="auto" hangingPunct="1">
              <a:lnSpc>
                <a:spcPct val="120000"/>
              </a:lnSpc>
              <a:spcAft>
                <a:spcPts val="0"/>
              </a:spcAft>
              <a:buFont typeface="Arial" pitchFamily="34" charset="0"/>
              <a:buChar char="•"/>
              <a:defRPr/>
            </a:pPr>
            <a:r>
              <a:rPr lang="en-US" dirty="0" smtClean="0"/>
              <a:t>Using the Program Assessment Guide (PAG), in conjunction with the Policy and Requirements Handbook (PRH), this team will conduct an overall assessment of your center’s health and wellness program</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title"/>
          </p:nvPr>
        </p:nvSpPr>
        <p:spPr/>
        <p:txBody>
          <a:bodyPr/>
          <a:lstStyle/>
          <a:p>
            <a:pPr eaLnBrk="1" hangingPunct="1"/>
            <a:r>
              <a:rPr lang="en-US" dirty="0" smtClean="0"/>
              <a:t>Important Resources</a:t>
            </a:r>
          </a:p>
        </p:txBody>
      </p:sp>
      <p:sp>
        <p:nvSpPr>
          <p:cNvPr id="2" name="Rectangle 1032"/>
          <p:cNvSpPr>
            <a:spLocks noGrp="1" noChangeArrowheads="1"/>
          </p:cNvSpPr>
          <p:nvPr>
            <p:ph idx="1"/>
          </p:nvPr>
        </p:nvSpPr>
        <p:spPr/>
        <p:txBody>
          <a:bodyPr rtlCol="0">
            <a:normAutofit fontScale="77500" lnSpcReduction="20000"/>
          </a:bodyPr>
          <a:lstStyle/>
          <a:p>
            <a:pPr eaLnBrk="1" fontAlgn="auto" hangingPunct="1">
              <a:lnSpc>
                <a:spcPct val="150000"/>
              </a:lnSpc>
              <a:spcAft>
                <a:spcPts val="0"/>
              </a:spcAft>
              <a:buFont typeface="Arial" pitchFamily="34" charset="0"/>
              <a:buChar char="•"/>
              <a:defRPr/>
            </a:pPr>
            <a:r>
              <a:rPr lang="en-US" b="1" dirty="0" smtClean="0"/>
              <a:t>PRH</a:t>
            </a:r>
            <a:r>
              <a:rPr lang="en-US" dirty="0" smtClean="0"/>
              <a:t>—The Policy and Requirements Handbook</a:t>
            </a:r>
          </a:p>
          <a:p>
            <a:pPr eaLnBrk="1" fontAlgn="auto" hangingPunct="1">
              <a:lnSpc>
                <a:spcPct val="150000"/>
              </a:lnSpc>
              <a:spcAft>
                <a:spcPts val="0"/>
              </a:spcAft>
              <a:buFont typeface="Arial" pitchFamily="34" charset="0"/>
              <a:buChar char="•"/>
              <a:defRPr/>
            </a:pPr>
            <a:r>
              <a:rPr lang="en-US" b="1" dirty="0" smtClean="0"/>
              <a:t>PAG</a:t>
            </a:r>
            <a:r>
              <a:rPr lang="en-US" dirty="0" smtClean="0"/>
              <a:t>—The Program Assessment Guide</a:t>
            </a:r>
            <a:endParaRPr lang="en-US" b="1" dirty="0" smtClean="0"/>
          </a:p>
          <a:p>
            <a:pPr eaLnBrk="1" fontAlgn="auto" hangingPunct="1">
              <a:lnSpc>
                <a:spcPct val="150000"/>
              </a:lnSpc>
              <a:spcAft>
                <a:spcPts val="0"/>
              </a:spcAft>
              <a:buFont typeface="Arial" pitchFamily="34" charset="0"/>
              <a:buChar char="•"/>
              <a:defRPr/>
            </a:pPr>
            <a:r>
              <a:rPr lang="en-US" b="1" dirty="0" smtClean="0"/>
              <a:t>COP/SOP</a:t>
            </a:r>
            <a:r>
              <a:rPr lang="en-US" dirty="0" smtClean="0"/>
              <a:t>—Center or Standard Operating Procedures</a:t>
            </a:r>
            <a:endParaRPr lang="en-US" b="1" dirty="0" smtClean="0"/>
          </a:p>
          <a:p>
            <a:pPr eaLnBrk="1" fontAlgn="auto" hangingPunct="1">
              <a:lnSpc>
                <a:spcPct val="150000"/>
              </a:lnSpc>
              <a:spcAft>
                <a:spcPts val="0"/>
              </a:spcAft>
              <a:buFont typeface="Arial" pitchFamily="34" charset="0"/>
              <a:buChar char="•"/>
              <a:defRPr/>
            </a:pPr>
            <a:r>
              <a:rPr lang="en-US" b="1" dirty="0" smtClean="0"/>
              <a:t>DRG</a:t>
            </a:r>
            <a:r>
              <a:rPr lang="en-US" dirty="0" smtClean="0"/>
              <a:t>—Desk Reference Guide</a:t>
            </a:r>
          </a:p>
          <a:p>
            <a:pPr eaLnBrk="1" fontAlgn="auto" hangingPunct="1">
              <a:lnSpc>
                <a:spcPct val="150000"/>
              </a:lnSpc>
              <a:spcAft>
                <a:spcPts val="0"/>
              </a:spcAft>
              <a:buFont typeface="Arial" pitchFamily="34" charset="0"/>
              <a:buChar char="•"/>
              <a:defRPr/>
            </a:pPr>
            <a:r>
              <a:rPr lang="en-US" b="1" dirty="0" smtClean="0"/>
              <a:t>TAGs</a:t>
            </a:r>
            <a:r>
              <a:rPr lang="en-US" dirty="0" smtClean="0"/>
              <a:t>—Technical Assistance Guides </a:t>
            </a:r>
          </a:p>
          <a:p>
            <a:pPr eaLnBrk="1" fontAlgn="auto" hangingPunct="1">
              <a:lnSpc>
                <a:spcPct val="150000"/>
              </a:lnSpc>
              <a:spcAft>
                <a:spcPts val="0"/>
              </a:spcAft>
              <a:buFont typeface="Arial" pitchFamily="34" charset="0"/>
              <a:buChar char="•"/>
              <a:defRPr/>
            </a:pPr>
            <a:endParaRPr lang="en-US" b="1" dirty="0" smtClean="0"/>
          </a:p>
          <a:p>
            <a:pPr eaLnBrk="1" fontAlgn="auto" hangingPunct="1">
              <a:lnSpc>
                <a:spcPct val="150000"/>
              </a:lnSpc>
              <a:spcAft>
                <a:spcPts val="0"/>
              </a:spcAft>
              <a:buFont typeface="Arial" pitchFamily="34" charset="0"/>
              <a:buChar char="•"/>
              <a:defRPr/>
            </a:pPr>
            <a:endParaRPr lang="en-US" b="1"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Job Corps Career Development Services System (CDSS)</a:t>
            </a:r>
          </a:p>
        </p:txBody>
      </p:sp>
      <p:sp>
        <p:nvSpPr>
          <p:cNvPr id="3" name="Content Placeholder 2"/>
          <p:cNvSpPr>
            <a:spLocks noGrp="1"/>
          </p:cNvSpPr>
          <p:nvPr>
            <p:ph idx="1"/>
          </p:nvPr>
        </p:nvSpPr>
        <p:spPr/>
        <p:txBody>
          <a:bodyPr/>
          <a:lstStyle/>
          <a:p>
            <a:pPr marL="0" indent="0">
              <a:buNone/>
            </a:pPr>
            <a:r>
              <a:rPr lang="en-US" sz="2400" dirty="0" smtClean="0"/>
              <a:t>Includes </a:t>
            </a:r>
            <a:r>
              <a:rPr lang="en-US" sz="2400" dirty="0"/>
              <a:t>four CDSS periods within which health and wellness </a:t>
            </a:r>
            <a:r>
              <a:rPr lang="en-US" sz="2400" dirty="0" smtClean="0"/>
              <a:t>services and activities are </a:t>
            </a:r>
            <a:r>
              <a:rPr lang="en-US" sz="2400" dirty="0"/>
              <a:t>conducted:</a:t>
            </a:r>
          </a:p>
          <a:p>
            <a:pPr lvl="1"/>
            <a:r>
              <a:rPr lang="en-US" sz="2400" dirty="0" smtClean="0"/>
              <a:t>Outreach </a:t>
            </a:r>
            <a:r>
              <a:rPr lang="en-US" sz="2400" dirty="0"/>
              <a:t>and Admissions (OA) </a:t>
            </a:r>
            <a:r>
              <a:rPr lang="en-US" sz="2400" dirty="0" smtClean="0"/>
              <a:t>Period </a:t>
            </a:r>
          </a:p>
          <a:p>
            <a:pPr lvl="1"/>
            <a:r>
              <a:rPr lang="en-US" sz="2400" dirty="0" smtClean="0"/>
              <a:t>Career </a:t>
            </a:r>
            <a:r>
              <a:rPr lang="en-US" sz="2400" dirty="0"/>
              <a:t>Preparation Period (</a:t>
            </a:r>
            <a:r>
              <a:rPr lang="en-US" sz="2400" dirty="0" smtClean="0"/>
              <a:t>CPP)</a:t>
            </a:r>
          </a:p>
          <a:p>
            <a:pPr lvl="1"/>
            <a:r>
              <a:rPr lang="en-US" sz="2400" dirty="0" smtClean="0"/>
              <a:t>Career </a:t>
            </a:r>
            <a:r>
              <a:rPr lang="en-US" sz="2400" dirty="0"/>
              <a:t>Development Period (</a:t>
            </a:r>
            <a:r>
              <a:rPr lang="en-US" sz="2400" dirty="0" smtClean="0"/>
              <a:t>CDP)</a:t>
            </a:r>
          </a:p>
          <a:p>
            <a:pPr lvl="1"/>
            <a:r>
              <a:rPr lang="en-US" sz="2400" dirty="0" smtClean="0"/>
              <a:t>Career </a:t>
            </a:r>
            <a:r>
              <a:rPr lang="en-US" sz="2400" dirty="0"/>
              <a:t>Transition Period (</a:t>
            </a:r>
            <a:r>
              <a:rPr lang="en-US" sz="2400" dirty="0" smtClean="0"/>
              <a:t>CTP)</a:t>
            </a:r>
            <a:endParaRPr lang="en-US" sz="2400" dirty="0"/>
          </a:p>
        </p:txBody>
      </p:sp>
    </p:spTree>
    <p:extLst>
      <p:ext uri="{BB962C8B-B14F-4D97-AF65-F5344CB8AC3E}">
        <p14:creationId xmlns="" xmlns:p14="http://schemas.microsoft.com/office/powerpoint/2010/main" val="408336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0"/>
          <p:cNvSpPr>
            <a:spLocks noGrp="1" noChangeArrowheads="1"/>
          </p:cNvSpPr>
          <p:nvPr>
            <p:ph type="title"/>
          </p:nvPr>
        </p:nvSpPr>
        <p:spPr/>
        <p:txBody>
          <a:bodyPr/>
          <a:lstStyle/>
          <a:p>
            <a:r>
              <a:rPr lang="en-US" sz="3600" dirty="0" smtClean="0"/>
              <a:t>Mental Health</a:t>
            </a:r>
            <a:r>
              <a:rPr lang="en-US" sz="3600" dirty="0" smtClean="0">
                <a:solidFill>
                  <a:srgbClr val="FF0000"/>
                </a:solidFill>
              </a:rPr>
              <a:t> </a:t>
            </a:r>
            <a:r>
              <a:rPr lang="en-US" sz="3600" dirty="0" smtClean="0"/>
              <a:t>and Wellness Program Requirements</a:t>
            </a:r>
          </a:p>
        </p:txBody>
      </p:sp>
      <p:sp>
        <p:nvSpPr>
          <p:cNvPr id="36867" name="Rectangle 1031"/>
          <p:cNvSpPr>
            <a:spLocks noGrp="1" noChangeArrowheads="1"/>
          </p:cNvSpPr>
          <p:nvPr>
            <p:ph idx="1"/>
          </p:nvPr>
        </p:nvSpPr>
        <p:spPr/>
        <p:txBody>
          <a:bodyPr/>
          <a:lstStyle/>
          <a:p>
            <a:r>
              <a:rPr lang="en-US" sz="2000" dirty="0"/>
              <a:t>The PRH requires that each center provide a mental health and wellness program that includes basic mental health services by a qualified licensed mental health professional.</a:t>
            </a:r>
          </a:p>
          <a:p>
            <a:r>
              <a:rPr lang="en-US" sz="2000" dirty="0"/>
              <a:t>As the CMHC, you must be an independent practitioner licensed as a clinical/counseling psychologist or clinical social worker in the state of the Job Corps center where you are providing services. </a:t>
            </a:r>
          </a:p>
          <a:p>
            <a:r>
              <a:rPr lang="en-US" sz="2000" dirty="0"/>
              <a:t>The minimum staffing pattern is 6 hours per 100 students per week</a:t>
            </a:r>
          </a:p>
          <a:p>
            <a:pPr lvl="1"/>
            <a:r>
              <a:rPr lang="en-US" sz="2000" dirty="0"/>
              <a:t>For instance, if the OBS of your center is 300, you would be expected to work at least 18 hours each week on center</a:t>
            </a:r>
          </a:p>
          <a:p>
            <a:pPr lvl="1"/>
            <a:endParaRPr lang="en-US" sz="1400" b="1" i="1"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600" dirty="0" smtClean="0"/>
              <a:t>Mental Health and Wellness Program Overview</a:t>
            </a:r>
          </a:p>
        </p:txBody>
      </p:sp>
      <p:sp>
        <p:nvSpPr>
          <p:cNvPr id="37891" name="Content Placeholder 2"/>
          <p:cNvSpPr>
            <a:spLocks noGrp="1"/>
          </p:cNvSpPr>
          <p:nvPr>
            <p:ph idx="1"/>
          </p:nvPr>
        </p:nvSpPr>
        <p:spPr/>
        <p:txBody>
          <a:bodyPr/>
          <a:lstStyle/>
          <a:p>
            <a:r>
              <a:rPr lang="en-US" sz="2400" dirty="0" smtClean="0"/>
              <a:t>Program includes the early identification and diagnosis of mental health problems, basic mental health care, and mental health promotion, prevention, and education designed to help students overcome barriers to employability. </a:t>
            </a:r>
          </a:p>
          <a:p>
            <a:r>
              <a:rPr lang="en-US" sz="2400" dirty="0" smtClean="0"/>
              <a:t>The program utilizes an employee assistance program (EAP) approach that includes short-term counseling with an employability focus, referral to center support groups, and crisis intervention. </a:t>
            </a:r>
          </a:p>
          <a:p>
            <a:pPr lvl="1"/>
            <a:endParaRPr lang="en-US" sz="2000" dirty="0" smtClean="0"/>
          </a:p>
          <a:p>
            <a:pPr lvl="1"/>
            <a:endParaRPr lang="en-US" sz="2000" dirty="0" smtClean="0"/>
          </a:p>
          <a:p>
            <a:pPr lvl="1"/>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Mental Health and Wellness Program Overview</a:t>
            </a:r>
            <a:endParaRPr lang="en-US" sz="3600" dirty="0"/>
          </a:p>
        </p:txBody>
      </p:sp>
      <p:sp>
        <p:nvSpPr>
          <p:cNvPr id="3" name="Content Placeholder 2"/>
          <p:cNvSpPr>
            <a:spLocks noGrp="1"/>
          </p:cNvSpPr>
          <p:nvPr>
            <p:ph idx="1"/>
          </p:nvPr>
        </p:nvSpPr>
        <p:spPr/>
        <p:txBody>
          <a:bodyPr/>
          <a:lstStyle/>
          <a:p>
            <a:r>
              <a:rPr lang="en-US" sz="2400" dirty="0" smtClean="0"/>
              <a:t>Five main components of CMHC position</a:t>
            </a:r>
          </a:p>
          <a:p>
            <a:pPr lvl="1"/>
            <a:r>
              <a:rPr lang="en-US" sz="2400" dirty="0" smtClean="0"/>
              <a:t>Assessment</a:t>
            </a:r>
          </a:p>
          <a:p>
            <a:pPr lvl="1"/>
            <a:r>
              <a:rPr lang="en-US" sz="2400" dirty="0" smtClean="0"/>
              <a:t>Mental Health Promotion and Education*</a:t>
            </a:r>
          </a:p>
          <a:p>
            <a:pPr lvl="1"/>
            <a:r>
              <a:rPr lang="en-US" sz="2400" dirty="0" smtClean="0"/>
              <a:t>Consultation and Training*</a:t>
            </a:r>
          </a:p>
          <a:p>
            <a:pPr lvl="1"/>
            <a:r>
              <a:rPr lang="en-US" sz="2400" dirty="0" smtClean="0"/>
              <a:t>Disability Program Support (including applicant file reviews)*</a:t>
            </a:r>
          </a:p>
          <a:p>
            <a:pPr lvl="1"/>
            <a:r>
              <a:rPr lang="en-US" sz="2400" dirty="0" smtClean="0"/>
              <a:t>Treatment </a:t>
            </a:r>
          </a:p>
          <a:p>
            <a:pPr lvl="1">
              <a:buNone/>
            </a:pPr>
            <a:endParaRPr lang="en-US" sz="2400" dirty="0" smtClean="0"/>
          </a:p>
          <a:p>
            <a:pPr lvl="1"/>
            <a:r>
              <a:rPr lang="en-US" sz="2400" dirty="0" smtClean="0"/>
              <a:t>Note: 50% of your time must be used for a combination of the areas indicated with an * above</a:t>
            </a:r>
          </a:p>
          <a:p>
            <a:endParaRPr lang="en-US" dirty="0"/>
          </a:p>
        </p:txBody>
      </p:sp>
    </p:spTree>
  </p:cSld>
  <p:clrMapOvr>
    <a:masterClrMapping/>
  </p:clrMapOvr>
</p:sld>
</file>

<file path=ppt/theme/theme1.xml><?xml version="1.0" encoding="utf-8"?>
<a:theme xmlns:a="http://schemas.openxmlformats.org/drawingml/2006/main" name="nhwc_2009_pp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XRUYQT3274NZ-681238054-1576</_dlc_DocId>
    <_dlc_DocIdUrl xmlns="b22f8f74-215c-4154-9939-bd29e4e8980e">
      <Url>https://supportservices.jobcorps.gov/health/_layouts/15/DocIdRedir.aspx?ID=XRUYQT3274NZ-681238054-1576</Url>
      <Description>XRUYQT3274NZ-681238054-1576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27EF102-4F20-45D3-A21C-A35E434663B3}"/>
</file>

<file path=customXml/itemProps2.xml><?xml version="1.0" encoding="utf-8"?>
<ds:datastoreItem xmlns:ds="http://schemas.openxmlformats.org/officeDocument/2006/customXml" ds:itemID="{7B7A76A6-3B76-47AD-BD50-48DC722AF76C}"/>
</file>

<file path=customXml/itemProps3.xml><?xml version="1.0" encoding="utf-8"?>
<ds:datastoreItem xmlns:ds="http://schemas.openxmlformats.org/officeDocument/2006/customXml" ds:itemID="{9244C3E5-F82F-4AAA-8AF8-9570BC05F0F7}"/>
</file>

<file path=customXml/itemProps4.xml><?xml version="1.0" encoding="utf-8"?>
<ds:datastoreItem xmlns:ds="http://schemas.openxmlformats.org/officeDocument/2006/customXml" ds:itemID="{FC796C65-0349-4EFD-B66C-1835DA84B3B4}"/>
</file>

<file path=docProps/app.xml><?xml version="1.0" encoding="utf-8"?>
<Properties xmlns="http://schemas.openxmlformats.org/officeDocument/2006/extended-properties" xmlns:vt="http://schemas.openxmlformats.org/officeDocument/2006/docPropsVTypes">
  <Template/>
  <TotalTime>40955</TotalTime>
  <Words>7227</Words>
  <Application>Microsoft Office PowerPoint</Application>
  <PresentationFormat>On-screen Show (4:3)</PresentationFormat>
  <Paragraphs>404</Paragraphs>
  <Slides>38</Slides>
  <Notes>31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nhwc_2009_ppt[1]</vt:lpstr>
      <vt:lpstr>JC PowerPoint Template</vt:lpstr>
      <vt:lpstr>Custom Design</vt:lpstr>
      <vt:lpstr>Center Mental Health Consultant (CMHC)  Orientation to Job Corps</vt:lpstr>
      <vt:lpstr>Job Corps’ Mission</vt:lpstr>
      <vt:lpstr>Regional Health Specialists (RHS)</vt:lpstr>
      <vt:lpstr>Regional Office Center Assessments (ROCAs)</vt:lpstr>
      <vt:lpstr>Important Resources</vt:lpstr>
      <vt:lpstr>Job Corps Career Development Services System (CDSS)</vt:lpstr>
      <vt:lpstr>Mental Health and Wellness Program Requirements</vt:lpstr>
      <vt:lpstr>Mental Health and Wellness Program Overview</vt:lpstr>
      <vt:lpstr>Mental Health and Wellness Program Overview</vt:lpstr>
      <vt:lpstr>assessment</vt:lpstr>
      <vt:lpstr>Assessment</vt:lpstr>
      <vt:lpstr>Assessment</vt:lpstr>
      <vt:lpstr>Promotion and education</vt:lpstr>
      <vt:lpstr>Promotion And Education</vt:lpstr>
      <vt:lpstr>Promotion And Education</vt:lpstr>
      <vt:lpstr>  Promotion And Education  </vt:lpstr>
      <vt:lpstr>Consultation and training</vt:lpstr>
      <vt:lpstr>Staff Consultation</vt:lpstr>
      <vt:lpstr>Annual Required Staff Trainings</vt:lpstr>
      <vt:lpstr>Training Resources</vt:lpstr>
      <vt:lpstr>DISABILITY PROGRAM SUPPORT</vt:lpstr>
      <vt:lpstr>Disability Program Support</vt:lpstr>
      <vt:lpstr>Disability Program Support</vt:lpstr>
      <vt:lpstr>treatment</vt:lpstr>
      <vt:lpstr>Authorizations: Consent to Treat</vt:lpstr>
      <vt:lpstr>Components of Program</vt:lpstr>
      <vt:lpstr>Components of Program</vt:lpstr>
      <vt:lpstr>Documentation Process and Procedure</vt:lpstr>
      <vt:lpstr>Documentation Process and Procedure</vt:lpstr>
      <vt:lpstr>Psychotropic Medication</vt:lpstr>
      <vt:lpstr>Crisis Intervention</vt:lpstr>
      <vt:lpstr>Role of CMHC in Instances of Death</vt:lpstr>
      <vt:lpstr>Psychiatric Emergencies</vt:lpstr>
      <vt:lpstr>Additional areas</vt:lpstr>
      <vt:lpstr>Additional Center Support Programs</vt:lpstr>
      <vt:lpstr>Useful Websites</vt:lpstr>
      <vt:lpstr>Regional Mental Health Specialists</vt:lpstr>
      <vt:lpstr>Slide 38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CMHC Orientation January 2015</dc:title>
  <dc:creator>Valerie Cherry</dc:creator>
  <cp:lastModifiedBy>jluht</cp:lastModifiedBy>
  <cp:revision>517</cp:revision>
  <cp:lastPrinted>2013-04-23T13:57:22Z</cp:lastPrinted>
  <dcterms:created xsi:type="dcterms:W3CDTF">2009-03-23T22:50:51Z</dcterms:created>
  <dcterms:modified xsi:type="dcterms:W3CDTF">2015-01-28T13:16:10Z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173700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5c021f4a-ebf6-47a3-beae-83590779c376</vt:lpwstr>
  </property>
</Properties>
</file>