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tiff" ContentType="image/tiff"/>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3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7" r:id="rId3"/>
    <p:sldId id="257" r:id="rId4"/>
    <p:sldId id="258" r:id="rId5"/>
    <p:sldId id="259" r:id="rId6"/>
    <p:sldId id="265" r:id="rId7"/>
    <p:sldId id="260" r:id="rId8"/>
    <p:sldId id="261" r:id="rId9"/>
    <p:sldId id="326" r:id="rId10"/>
    <p:sldId id="328" r:id="rId11"/>
    <p:sldId id="329" r:id="rId12"/>
    <p:sldId id="262" r:id="rId13"/>
    <p:sldId id="263" r:id="rId14"/>
    <p:sldId id="264" r:id="rId15"/>
    <p:sldId id="266" r:id="rId16"/>
    <p:sldId id="310" r:id="rId17"/>
    <p:sldId id="311" r:id="rId18"/>
    <p:sldId id="271" r:id="rId19"/>
    <p:sldId id="272" r:id="rId20"/>
    <p:sldId id="273" r:id="rId21"/>
    <p:sldId id="274" r:id="rId22"/>
    <p:sldId id="268" r:id="rId23"/>
    <p:sldId id="269" r:id="rId24"/>
    <p:sldId id="270" r:id="rId25"/>
    <p:sldId id="324" r:id="rId26"/>
    <p:sldId id="307" r:id="rId27"/>
    <p:sldId id="308" r:id="rId28"/>
    <p:sldId id="323" r:id="rId29"/>
    <p:sldId id="312" r:id="rId30"/>
    <p:sldId id="277" r:id="rId31"/>
    <p:sldId id="303" r:id="rId32"/>
    <p:sldId id="279" r:id="rId33"/>
    <p:sldId id="320" r:id="rId34"/>
    <p:sldId id="281" r:id="rId35"/>
    <p:sldId id="315" r:id="rId36"/>
    <p:sldId id="285" r:id="rId37"/>
    <p:sldId id="316" r:id="rId38"/>
    <p:sldId id="287" r:id="rId39"/>
    <p:sldId id="30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Elsner" initials="ME" lastIdx="9" clrIdx="0"/>
  <p:cmAuthor id="1" name="Billy Kalb" initials="B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84" autoAdjust="0"/>
  </p:normalViewPr>
  <p:slideViewPr>
    <p:cSldViewPr>
      <p:cViewPr>
        <p:scale>
          <a:sx n="60" d="100"/>
          <a:sy n="60" d="100"/>
        </p:scale>
        <p:origin x="-1200" y="78"/>
      </p:cViewPr>
      <p:guideLst>
        <p:guide orient="horz" pos="2160"/>
        <p:guide pos="2880"/>
      </p:guideLst>
    </p:cSldViewPr>
  </p:slideViewPr>
  <p:outlineViewPr>
    <p:cViewPr>
      <p:scale>
        <a:sx n="33" d="100"/>
        <a:sy n="33" d="100"/>
      </p:scale>
      <p:origin x="0" y="21264"/>
    </p:cViewPr>
  </p:outlineViewPr>
  <p:notesTextViewPr>
    <p:cViewPr>
      <p:scale>
        <a:sx n="100" d="100"/>
        <a:sy n="100" d="100"/>
      </p:scale>
      <p:origin x="0" y="0"/>
    </p:cViewPr>
  </p:notesTextViewPr>
  <p:sorterViewPr>
    <p:cViewPr>
      <p:scale>
        <a:sx n="100" d="100"/>
        <a:sy n="100" d="100"/>
      </p:scale>
      <p:origin x="0" y="8100"/>
    </p:cViewPr>
  </p:sorterViewPr>
  <p:notesViewPr>
    <p:cSldViewPr>
      <p:cViewPr>
        <p:scale>
          <a:sx n="66" d="100"/>
          <a:sy n="66" d="100"/>
        </p:scale>
        <p:origin x="-3546" y="-91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DF85B1BB-D011-4CC1-A186-E703EB868537}" type="datetimeFigureOut">
              <a:rPr lang="en-US" smtClean="0"/>
              <a:pPr/>
              <a:t>4/24/2015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1440" tIns="45720" rIns="91440" bIns="45720" rtlCol="0" anchor="b"/>
          <a:lstStyle>
            <a:lvl1pPr algn="r">
              <a:defRPr sz="1200"/>
            </a:lvl1pPr>
          </a:lstStyle>
          <a:p>
            <a:fld id="{2A275C3F-BC81-44A5-8F48-8AADC5966111}" type="slidenum">
              <a:rPr lang="en-US" smtClean="0"/>
              <a:pPr/>
              <a:t>‹#›</a:t>
            </a:fld>
            <a:endParaRPr lang="en-US"/>
          </a:p>
        </p:txBody>
      </p:sp>
    </p:spTree>
    <p:extLst>
      <p:ext uri="{BB962C8B-B14F-4D97-AF65-F5344CB8AC3E}">
        <p14:creationId xmlns:p14="http://schemas.microsoft.com/office/powerpoint/2010/main" xmlns="" val="347418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0408B429-144D-4CDF-911F-A3B9137EC676}" type="datetimeFigureOut">
              <a:rPr lang="en-US" smtClean="0"/>
              <a:pPr/>
              <a:t>4/24/2015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440" tIns="45720" rIns="91440" bIns="45720" rtlCol="0" anchor="b"/>
          <a:lstStyle>
            <a:lvl1pPr algn="r">
              <a:defRPr sz="1200"/>
            </a:lvl1pPr>
          </a:lstStyle>
          <a:p>
            <a:fld id="{F02DF678-71BB-444F-93E8-040B9E94ED00}" type="slidenum">
              <a:rPr lang="en-US" smtClean="0"/>
              <a:pPr/>
              <a:t>‹#›</a:t>
            </a:fld>
            <a:endParaRPr lang="en-US"/>
          </a:p>
        </p:txBody>
      </p:sp>
    </p:spTree>
    <p:extLst>
      <p:ext uri="{BB962C8B-B14F-4D97-AF65-F5344CB8AC3E}">
        <p14:creationId xmlns:p14="http://schemas.microsoft.com/office/powerpoint/2010/main" xmlns="" val="172051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ilga.gov/legislation/fulltext.asp?DocName=09800HB0397ham001&amp;GA=98&amp;SessionId=85&amp;DocTypeId=HB&amp;LegID=70345&amp;DocNum=397&amp;GAID=12&amp;Sess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1</a:t>
            </a:fld>
            <a:endParaRPr lang="en-US"/>
          </a:p>
        </p:txBody>
      </p:sp>
    </p:spTree>
    <p:extLst>
      <p:ext uri="{BB962C8B-B14F-4D97-AF65-F5344CB8AC3E}">
        <p14:creationId xmlns:p14="http://schemas.microsoft.com/office/powerpoint/2010/main" xmlns="" val="38910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12</a:t>
            </a:fld>
            <a:endParaRPr lang="en-US"/>
          </a:p>
        </p:txBody>
      </p:sp>
    </p:spTree>
    <p:extLst>
      <p:ext uri="{BB962C8B-B14F-4D97-AF65-F5344CB8AC3E}">
        <p14:creationId xmlns:p14="http://schemas.microsoft.com/office/powerpoint/2010/main" xmlns="" val="391772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13</a:t>
            </a:fld>
            <a:endParaRPr lang="en-US"/>
          </a:p>
        </p:txBody>
      </p:sp>
    </p:spTree>
    <p:extLst>
      <p:ext uri="{BB962C8B-B14F-4D97-AF65-F5344CB8AC3E}">
        <p14:creationId xmlns:p14="http://schemas.microsoft.com/office/powerpoint/2010/main" xmlns="" val="134433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14</a:t>
            </a:fld>
            <a:endParaRPr lang="en-US"/>
          </a:p>
        </p:txBody>
      </p:sp>
    </p:spTree>
    <p:extLst>
      <p:ext uri="{BB962C8B-B14F-4D97-AF65-F5344CB8AC3E}">
        <p14:creationId xmlns:p14="http://schemas.microsoft.com/office/powerpoint/2010/main" xmlns="" val="409024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15</a:t>
            </a:fld>
            <a:endParaRPr lang="en-US"/>
          </a:p>
        </p:txBody>
      </p:sp>
    </p:spTree>
    <p:extLst>
      <p:ext uri="{BB962C8B-B14F-4D97-AF65-F5344CB8AC3E}">
        <p14:creationId xmlns:p14="http://schemas.microsoft.com/office/powerpoint/2010/main" xmlns="" val="112873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16</a:t>
            </a:fld>
            <a:endParaRPr lang="en-US"/>
          </a:p>
        </p:txBody>
      </p:sp>
    </p:spTree>
    <p:extLst>
      <p:ext uri="{BB962C8B-B14F-4D97-AF65-F5344CB8AC3E}">
        <p14:creationId xmlns:p14="http://schemas.microsoft.com/office/powerpoint/2010/main" xmlns="" val="329106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17</a:t>
            </a:fld>
            <a:endParaRPr lang="en-US"/>
          </a:p>
        </p:txBody>
      </p:sp>
    </p:spTree>
    <p:extLst>
      <p:ext uri="{BB962C8B-B14F-4D97-AF65-F5344CB8AC3E}">
        <p14:creationId xmlns:p14="http://schemas.microsoft.com/office/powerpoint/2010/main" xmlns="" val="67902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Rao</a:t>
            </a:r>
            <a:endParaRPr lang="en-US" dirty="0"/>
          </a:p>
        </p:txBody>
      </p:sp>
      <p:sp>
        <p:nvSpPr>
          <p:cNvPr id="4" name="Slide Number Placeholder 3"/>
          <p:cNvSpPr>
            <a:spLocks noGrp="1"/>
          </p:cNvSpPr>
          <p:nvPr>
            <p:ph type="sldNum" sz="quarter" idx="10"/>
          </p:nvPr>
        </p:nvSpPr>
        <p:spPr/>
        <p:txBody>
          <a:bodyPr/>
          <a:lstStyle/>
          <a:p>
            <a:pPr>
              <a:defRPr/>
            </a:pPr>
            <a:fld id="{81173100-1DE2-489C-8A0C-C5063515B444}" type="slidenum">
              <a:rPr lang="en-US" smtClean="0"/>
              <a:pPr>
                <a:defRPr/>
              </a:pPr>
              <a:t>18</a:t>
            </a:fld>
            <a:endParaRPr lang="en-US"/>
          </a:p>
        </p:txBody>
      </p:sp>
    </p:spTree>
    <p:extLst>
      <p:ext uri="{BB962C8B-B14F-4D97-AF65-F5344CB8AC3E}">
        <p14:creationId xmlns:p14="http://schemas.microsoft.com/office/powerpoint/2010/main" xmlns="" val="72607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Rao</a:t>
            </a:r>
            <a:endParaRPr lang="en-US" dirty="0"/>
          </a:p>
        </p:txBody>
      </p:sp>
      <p:sp>
        <p:nvSpPr>
          <p:cNvPr id="4" name="Slide Number Placeholder 3"/>
          <p:cNvSpPr>
            <a:spLocks noGrp="1"/>
          </p:cNvSpPr>
          <p:nvPr>
            <p:ph type="sldNum" sz="quarter" idx="10"/>
          </p:nvPr>
        </p:nvSpPr>
        <p:spPr/>
        <p:txBody>
          <a:bodyPr/>
          <a:lstStyle/>
          <a:p>
            <a:pPr>
              <a:defRPr/>
            </a:pPr>
            <a:fld id="{81173100-1DE2-489C-8A0C-C5063515B444}" type="slidenum">
              <a:rPr lang="en-US" smtClean="0"/>
              <a:pPr>
                <a:defRPr/>
              </a:pPr>
              <a:t>19</a:t>
            </a:fld>
            <a:endParaRPr lang="en-US"/>
          </a:p>
        </p:txBody>
      </p:sp>
    </p:spTree>
    <p:extLst>
      <p:ext uri="{BB962C8B-B14F-4D97-AF65-F5344CB8AC3E}">
        <p14:creationId xmlns:p14="http://schemas.microsoft.com/office/powerpoint/2010/main" xmlns="" val="57232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Rao</a:t>
            </a:r>
            <a:endParaRPr lang="en-US" dirty="0"/>
          </a:p>
        </p:txBody>
      </p:sp>
      <p:sp>
        <p:nvSpPr>
          <p:cNvPr id="4" name="Slide Number Placeholder 3"/>
          <p:cNvSpPr>
            <a:spLocks noGrp="1"/>
          </p:cNvSpPr>
          <p:nvPr>
            <p:ph type="sldNum" sz="quarter" idx="10"/>
          </p:nvPr>
        </p:nvSpPr>
        <p:spPr/>
        <p:txBody>
          <a:bodyPr/>
          <a:lstStyle/>
          <a:p>
            <a:pPr>
              <a:defRPr/>
            </a:pPr>
            <a:fld id="{81173100-1DE2-489C-8A0C-C5063515B444}" type="slidenum">
              <a:rPr lang="en-US" smtClean="0"/>
              <a:pPr>
                <a:defRPr/>
              </a:pPr>
              <a:t>20</a:t>
            </a:fld>
            <a:endParaRPr lang="en-US"/>
          </a:p>
        </p:txBody>
      </p:sp>
    </p:spTree>
    <p:extLst>
      <p:ext uri="{BB962C8B-B14F-4D97-AF65-F5344CB8AC3E}">
        <p14:creationId xmlns:p14="http://schemas.microsoft.com/office/powerpoint/2010/main" xmlns="" val="3794173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Rao</a:t>
            </a:r>
            <a:endParaRPr lang="en-US" dirty="0"/>
          </a:p>
        </p:txBody>
      </p:sp>
      <p:sp>
        <p:nvSpPr>
          <p:cNvPr id="4" name="Slide Number Placeholder 3"/>
          <p:cNvSpPr>
            <a:spLocks noGrp="1"/>
          </p:cNvSpPr>
          <p:nvPr>
            <p:ph type="sldNum" sz="quarter" idx="10"/>
          </p:nvPr>
        </p:nvSpPr>
        <p:spPr/>
        <p:txBody>
          <a:bodyPr/>
          <a:lstStyle/>
          <a:p>
            <a:pPr>
              <a:defRPr/>
            </a:pPr>
            <a:fld id="{81173100-1DE2-489C-8A0C-C5063515B444}" type="slidenum">
              <a:rPr lang="en-US" smtClean="0"/>
              <a:pPr>
                <a:defRPr/>
              </a:pPr>
              <a:t>21</a:t>
            </a:fld>
            <a:endParaRPr lang="en-US"/>
          </a:p>
        </p:txBody>
      </p:sp>
    </p:spTree>
    <p:extLst>
      <p:ext uri="{BB962C8B-B14F-4D97-AF65-F5344CB8AC3E}">
        <p14:creationId xmlns:p14="http://schemas.microsoft.com/office/powerpoint/2010/main" xmlns="" val="171314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2</a:t>
            </a:fld>
            <a:endParaRPr lang="en-US"/>
          </a:p>
        </p:txBody>
      </p:sp>
    </p:spTree>
    <p:extLst>
      <p:ext uri="{BB962C8B-B14F-4D97-AF65-F5344CB8AC3E}">
        <p14:creationId xmlns:p14="http://schemas.microsoft.com/office/powerpoint/2010/main" xmlns="" val="38910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22</a:t>
            </a:fld>
            <a:endParaRPr lang="en-US"/>
          </a:p>
        </p:txBody>
      </p:sp>
    </p:spTree>
    <p:extLst>
      <p:ext uri="{BB962C8B-B14F-4D97-AF65-F5344CB8AC3E}">
        <p14:creationId xmlns:p14="http://schemas.microsoft.com/office/powerpoint/2010/main" xmlns="" val="4260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23</a:t>
            </a:fld>
            <a:endParaRPr lang="en-US"/>
          </a:p>
        </p:txBody>
      </p:sp>
    </p:spTree>
    <p:extLst>
      <p:ext uri="{BB962C8B-B14F-4D97-AF65-F5344CB8AC3E}">
        <p14:creationId xmlns:p14="http://schemas.microsoft.com/office/powerpoint/2010/main" xmlns="" val="3086433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24</a:t>
            </a:fld>
            <a:endParaRPr lang="en-US"/>
          </a:p>
        </p:txBody>
      </p:sp>
    </p:spTree>
    <p:extLst>
      <p:ext uri="{BB962C8B-B14F-4D97-AF65-F5344CB8AC3E}">
        <p14:creationId xmlns:p14="http://schemas.microsoft.com/office/powerpoint/2010/main" xmlns="" val="269254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2400" dirty="0" smtClean="0">
                <a:latin typeface="+mj-lt"/>
              </a:rPr>
              <a:t>I am going to summarize some of the major goals and provisions of the Healthy Eating and Active living Act</a:t>
            </a:r>
            <a:r>
              <a:rPr lang="en-US" sz="2400" dirty="0">
                <a:latin typeface="+mj-lt"/>
              </a:rPr>
              <a:t> </a:t>
            </a:r>
            <a:r>
              <a:rPr lang="en-US" sz="2400" dirty="0" smtClean="0">
                <a:latin typeface="+mj-lt"/>
              </a:rPr>
              <a:t>or HEAL Act. </a:t>
            </a:r>
          </a:p>
          <a:p>
            <a:endParaRPr lang="en-US" sz="2400" dirty="0">
              <a:latin typeface="+mj-lt"/>
            </a:endParaRPr>
          </a:p>
          <a:p>
            <a:r>
              <a:rPr lang="en-US" altLang="en-US" sz="2400" dirty="0" smtClean="0">
                <a:latin typeface="+mj-lt"/>
                <a:ea typeface="MS PGothic" pitchFamily="34" charset="-128"/>
                <a:cs typeface="Arial" charset="0"/>
              </a:rPr>
              <a:t>As discussed earlier, the link between SSBs, obesity, and its related conditions has been established. Obesity is complex and we know we must take a multi-pronged approach to reducing obesity rates. The Healthy Eating and Active Living Act is one of those approaches.</a:t>
            </a:r>
          </a:p>
        </p:txBody>
      </p:sp>
      <p:sp>
        <p:nvSpPr>
          <p:cNvPr id="4" name="Slide Number Placeholder 3"/>
          <p:cNvSpPr>
            <a:spLocks noGrp="1"/>
          </p:cNvSpPr>
          <p:nvPr>
            <p:ph type="sldNum" sz="quarter" idx="10"/>
          </p:nvPr>
        </p:nvSpPr>
        <p:spPr/>
        <p:txBody>
          <a:bodyPr/>
          <a:lstStyle/>
          <a:p>
            <a:fld id="{F02DF678-71BB-444F-93E8-040B9E94ED0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137335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285750" indent="-285750">
              <a:buFont typeface="Arial" pitchFamily="34" charset="0"/>
              <a:buChar char="•"/>
            </a:pPr>
            <a:endParaRPr lang="en-US" sz="1800" dirty="0" smtClean="0"/>
          </a:p>
          <a:p>
            <a:pPr marL="285750" indent="-285750">
              <a:buFont typeface="Arial" pitchFamily="34" charset="0"/>
              <a:buChar char="•"/>
            </a:pPr>
            <a:r>
              <a:rPr lang="en-US" sz="1800" dirty="0" smtClean="0"/>
              <a:t>Healthy Eating and Active Living (HEAL) Act is state legislation, which was first introduced in the Illinois state legislature in 2014.</a:t>
            </a:r>
            <a:endParaRPr lang="en-US" sz="1800" dirty="0"/>
          </a:p>
          <a:p>
            <a:endParaRPr lang="en-US" sz="1800" dirty="0" smtClean="0"/>
          </a:p>
          <a:p>
            <a:pPr marL="285750" indent="-285750">
              <a:buFont typeface="Arial" pitchFamily="34" charset="0"/>
              <a:buChar char="•"/>
            </a:pPr>
            <a:r>
              <a:rPr lang="en-US" sz="1800" dirty="0"/>
              <a:t> </a:t>
            </a:r>
            <a:r>
              <a:rPr lang="en-US" sz="1800" dirty="0" smtClean="0"/>
              <a:t>It is part of a larger multi-year campaign on SSBs, called the </a:t>
            </a:r>
            <a:r>
              <a:rPr lang="en-US" sz="1800" i="1" dirty="0" smtClean="0"/>
              <a:t>Rethink Your Drink campaign. </a:t>
            </a:r>
          </a:p>
        </p:txBody>
      </p:sp>
      <p:sp>
        <p:nvSpPr>
          <p:cNvPr id="4" name="Slide Number Placeholder 3"/>
          <p:cNvSpPr>
            <a:spLocks noGrp="1"/>
          </p:cNvSpPr>
          <p:nvPr>
            <p:ph type="sldNum" sz="quarter" idx="10"/>
          </p:nvPr>
        </p:nvSpPr>
        <p:spPr/>
        <p:txBody>
          <a:bodyPr/>
          <a:lstStyle/>
          <a:p>
            <a:fld id="{F02DF678-71BB-444F-93E8-040B9E94ED00}" type="slidenum">
              <a:rPr lang="en-US" smtClean="0"/>
              <a:pPr/>
              <a:t>26</a:t>
            </a:fld>
            <a:endParaRPr lang="en-US"/>
          </a:p>
        </p:txBody>
      </p:sp>
    </p:spTree>
    <p:extLst>
      <p:ext uri="{BB962C8B-B14F-4D97-AF65-F5344CB8AC3E}">
        <p14:creationId xmlns:p14="http://schemas.microsoft.com/office/powerpoint/2010/main" xmlns="" val="1373357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285750" indent="-285750">
              <a:buFont typeface="Arial" pitchFamily="34" charset="0"/>
              <a:buChar char="•"/>
            </a:pPr>
            <a:r>
              <a:rPr lang="en-US" sz="1800" dirty="0" smtClean="0"/>
              <a:t>Rethink Your Drink campaign engages Illinois communities and health care providers to promote healthier beverage options. </a:t>
            </a:r>
          </a:p>
          <a:p>
            <a:endParaRPr lang="en-US" sz="1800" dirty="0"/>
          </a:p>
          <a:p>
            <a:pPr marL="285750" indent="-285750">
              <a:buFont typeface="Arial" pitchFamily="34" charset="0"/>
              <a:buChar char="•"/>
            </a:pPr>
            <a:r>
              <a:rPr lang="en-US" sz="1800" dirty="0" smtClean="0"/>
              <a:t>The </a:t>
            </a:r>
            <a:r>
              <a:rPr lang="en-US" sz="1800" b="1" dirty="0"/>
              <a:t>Illinois </a:t>
            </a:r>
            <a:r>
              <a:rPr lang="en-US" sz="1800" b="1" dirty="0" smtClean="0"/>
              <a:t>Chapter of the American </a:t>
            </a:r>
            <a:r>
              <a:rPr lang="en-US" sz="1800" b="1" dirty="0"/>
              <a:t>Academy of Pediatrics</a:t>
            </a:r>
            <a:r>
              <a:rPr lang="en-US" sz="1800" dirty="0"/>
              <a:t>, Obesity </a:t>
            </a:r>
            <a:r>
              <a:rPr lang="en-US" sz="1800" dirty="0" smtClean="0"/>
              <a:t>Prevention Initiatives, </a:t>
            </a:r>
            <a:r>
              <a:rPr lang="en-US" sz="1800" dirty="0"/>
              <a:t>is leading the health care provider campaign on </a:t>
            </a:r>
            <a:r>
              <a:rPr lang="en-US" sz="1800" dirty="0" smtClean="0"/>
              <a:t>SSBs in partnership with the Illinois Alliance to Prevent Obesity. </a:t>
            </a:r>
          </a:p>
          <a:p>
            <a:pPr marL="285750" indent="-285750">
              <a:buFont typeface="Arial" pitchFamily="34" charset="0"/>
              <a:buChar char="•"/>
            </a:pPr>
            <a:endParaRPr lang="en-US" sz="1800" dirty="0"/>
          </a:p>
          <a:p>
            <a:pPr marL="285750" indent="-285750">
              <a:buFont typeface="Arial" pitchFamily="34" charset="0"/>
              <a:buChar char="•"/>
            </a:pPr>
            <a:r>
              <a:rPr lang="en-US" sz="1800" dirty="0" smtClean="0"/>
              <a:t>The Alliance is </a:t>
            </a:r>
            <a:r>
              <a:rPr lang="en-US" altLang="en-US" sz="1800" dirty="0" smtClean="0">
                <a:ea typeface="MS PGothic" pitchFamily="34" charset="-128"/>
                <a:cs typeface="Arial" charset="0"/>
              </a:rPr>
              <a:t>a </a:t>
            </a:r>
            <a:r>
              <a:rPr lang="en-US" altLang="en-US" sz="1800" dirty="0">
                <a:ea typeface="MS PGothic" pitchFamily="34" charset="-128"/>
                <a:cs typeface="Arial" charset="0"/>
              </a:rPr>
              <a:t>coalition of more than 140 </a:t>
            </a:r>
            <a:r>
              <a:rPr lang="en-US" altLang="en-US" sz="1800" dirty="0" smtClean="0">
                <a:ea typeface="MS PGothic" pitchFamily="34" charset="-128"/>
                <a:cs typeface="Arial" charset="0"/>
              </a:rPr>
              <a:t>organizations in Illinois working </a:t>
            </a:r>
            <a:r>
              <a:rPr lang="en-US" altLang="en-US" sz="1800" dirty="0">
                <a:ea typeface="MS PGothic" pitchFamily="34" charset="-128"/>
                <a:cs typeface="Arial" charset="0"/>
              </a:rPr>
              <a:t>to </a:t>
            </a:r>
            <a:r>
              <a:rPr lang="en-US" altLang="en-US" sz="1800" dirty="0" smtClean="0">
                <a:ea typeface="MS PGothic" pitchFamily="34" charset="-128"/>
                <a:cs typeface="Arial" charset="0"/>
              </a:rPr>
              <a:t>develop solutions </a:t>
            </a:r>
            <a:r>
              <a:rPr lang="en-US" altLang="en-US" sz="1800" dirty="0">
                <a:ea typeface="MS PGothic" pitchFamily="34" charset="-128"/>
                <a:cs typeface="Arial" charset="0"/>
              </a:rPr>
              <a:t>to </a:t>
            </a:r>
            <a:r>
              <a:rPr lang="en-US" altLang="en-US" sz="1800" dirty="0" smtClean="0">
                <a:ea typeface="MS PGothic" pitchFamily="34" charset="-128"/>
                <a:cs typeface="Arial" charset="0"/>
              </a:rPr>
              <a:t>the obesity epidemic</a:t>
            </a:r>
            <a:r>
              <a:rPr lang="en-US" altLang="en-US" sz="1800" dirty="0">
                <a:ea typeface="MS PGothic" pitchFamily="34" charset="-128"/>
                <a:cs typeface="Arial" charset="0"/>
              </a:rPr>
              <a:t>. </a:t>
            </a:r>
            <a:endParaRPr lang="en-US" sz="1800"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27</a:t>
            </a:fld>
            <a:endParaRPr lang="en-US"/>
          </a:p>
        </p:txBody>
      </p:sp>
    </p:spTree>
    <p:extLst>
      <p:ext uri="{BB962C8B-B14F-4D97-AF65-F5344CB8AC3E}">
        <p14:creationId xmlns:p14="http://schemas.microsoft.com/office/powerpoint/2010/main" xmlns="" val="137335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2400" dirty="0" smtClean="0"/>
              <a:t>Here are some of the reasons behind the HEAL Act: </a:t>
            </a:r>
          </a:p>
          <a:p>
            <a:endParaRPr lang="en-US" sz="2400" dirty="0" smtClean="0"/>
          </a:p>
          <a:p>
            <a:pPr marL="285750" indent="-285750">
              <a:buFont typeface="Arial" panose="020B0604020202020204" pitchFamily="34" charset="0"/>
              <a:buChar char="•"/>
            </a:pPr>
            <a:r>
              <a:rPr lang="en-US" sz="1800" dirty="0" smtClean="0"/>
              <a:t>Kids, families, and communities are suffering from largely preventable conditions </a:t>
            </a:r>
          </a:p>
          <a:p>
            <a:pPr marL="342900" indent="-342900">
              <a:buFont typeface="Arial" pitchFamily="34" charset="0"/>
              <a:buChar char="•"/>
            </a:pPr>
            <a:endParaRPr lang="en-US" sz="1800" dirty="0"/>
          </a:p>
          <a:p>
            <a:pPr marL="342900" indent="-342900">
              <a:buFont typeface="Arial" pitchFamily="34" charset="0"/>
              <a:buChar char="•"/>
            </a:pPr>
            <a:r>
              <a:rPr lang="en-US" sz="1800" dirty="0"/>
              <a:t>S</a:t>
            </a:r>
            <a:r>
              <a:rPr lang="en-US" sz="1800" dirty="0" smtClean="0"/>
              <a:t>ugar-sweetened </a:t>
            </a:r>
            <a:r>
              <a:rPr lang="en-US" sz="1800" dirty="0"/>
              <a:t>beverages (SSBs) are the </a:t>
            </a:r>
            <a:r>
              <a:rPr lang="en-US" sz="1800" dirty="0" smtClean="0"/>
              <a:t>biggest </a:t>
            </a:r>
            <a:r>
              <a:rPr lang="en-US" sz="1800" dirty="0"/>
              <a:t>source of added sugar </a:t>
            </a:r>
            <a:r>
              <a:rPr lang="en-US" sz="1800" dirty="0" smtClean="0"/>
              <a:t>in </a:t>
            </a:r>
            <a:r>
              <a:rPr lang="en-US" sz="1800" dirty="0"/>
              <a:t>the American </a:t>
            </a:r>
            <a:r>
              <a:rPr lang="en-US" sz="1800" dirty="0" smtClean="0"/>
              <a:t>diet</a:t>
            </a:r>
          </a:p>
          <a:p>
            <a:pPr marL="342900" indent="-342900">
              <a:buFont typeface="Arial" pitchFamily="34" charset="0"/>
              <a:buChar char="•"/>
            </a:pPr>
            <a:endParaRPr lang="en-US" sz="1800" dirty="0" smtClean="0"/>
          </a:p>
          <a:p>
            <a:pPr marL="342900" indent="-342900">
              <a:buFont typeface="Arial" pitchFamily="34" charset="0"/>
              <a:buChar char="•"/>
            </a:pPr>
            <a:r>
              <a:rPr lang="en-US" sz="1800" dirty="0"/>
              <a:t>C</a:t>
            </a:r>
            <a:r>
              <a:rPr lang="en-US" sz="1800" dirty="0" smtClean="0"/>
              <a:t>ontribute to high rates of obesity and related conditions, cost $</a:t>
            </a:r>
            <a:r>
              <a:rPr lang="en-US" sz="1800" b="1" dirty="0" smtClean="0"/>
              <a:t>6 billion </a:t>
            </a:r>
            <a:r>
              <a:rPr lang="en-US" sz="1800" dirty="0" smtClean="0"/>
              <a:t>per year in unnecessary heath care costs.</a:t>
            </a:r>
          </a:p>
          <a:p>
            <a:endParaRPr lang="en-US" sz="1800" dirty="0"/>
          </a:p>
          <a:p>
            <a:endParaRPr lang="en-US" dirty="0"/>
          </a:p>
        </p:txBody>
      </p:sp>
      <p:sp>
        <p:nvSpPr>
          <p:cNvPr id="4" name="Slide Number Placeholder 3"/>
          <p:cNvSpPr>
            <a:spLocks noGrp="1"/>
          </p:cNvSpPr>
          <p:nvPr>
            <p:ph type="sldNum" sz="quarter" idx="10"/>
          </p:nvPr>
        </p:nvSpPr>
        <p:spPr/>
        <p:txBody>
          <a:bodyPr/>
          <a:lstStyle/>
          <a:p>
            <a:fld id="{B775378E-12CB-4406-B710-CD6A7F1BE46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xmlns="" val="9854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altLang="en-US" sz="2000" dirty="0">
                <a:ea typeface="MS PGothic" pitchFamily="34" charset="-128"/>
              </a:rPr>
              <a:t>If healthy options aren’t available or </a:t>
            </a:r>
            <a:r>
              <a:rPr lang="en-US" altLang="en-US" sz="2000" dirty="0" smtClean="0">
                <a:ea typeface="MS PGothic" pitchFamily="34" charset="-128"/>
              </a:rPr>
              <a:t>affordable</a:t>
            </a:r>
          </a:p>
          <a:p>
            <a:pPr marL="342900" indent="-342900">
              <a:buFont typeface="Arial" panose="020B0604020202020204" pitchFamily="34" charset="0"/>
              <a:buChar char="•"/>
            </a:pPr>
            <a:endParaRPr lang="en-US" altLang="en-US" sz="2000" dirty="0" smtClean="0">
              <a:ea typeface="MS PGothic" pitchFamily="34" charset="-128"/>
            </a:endParaRPr>
          </a:p>
          <a:p>
            <a:pPr marL="342900" indent="-342900">
              <a:buFont typeface="Arial" panose="020B0604020202020204" pitchFamily="34" charset="0"/>
              <a:buChar char="•"/>
            </a:pPr>
            <a:r>
              <a:rPr lang="en-US" altLang="en-US" sz="2000" dirty="0" smtClean="0">
                <a:ea typeface="MS PGothic" pitchFamily="34" charset="-128"/>
              </a:rPr>
              <a:t>Hard </a:t>
            </a:r>
            <a:r>
              <a:rPr lang="en-US" altLang="en-US" sz="2000" dirty="0">
                <a:ea typeface="MS PGothic" pitchFamily="34" charset="-128"/>
              </a:rPr>
              <a:t>for people to make </a:t>
            </a:r>
            <a:r>
              <a:rPr lang="en-US" altLang="en-US" sz="2000" dirty="0" smtClean="0">
                <a:ea typeface="MS PGothic" pitchFamily="34" charset="-128"/>
              </a:rPr>
              <a:t>healthy choices, </a:t>
            </a:r>
            <a:r>
              <a:rPr lang="en-US" altLang="en-US" sz="2000" dirty="0">
                <a:ea typeface="MS PGothic" pitchFamily="34" charset="-128"/>
              </a:rPr>
              <a:t>even if they want to. </a:t>
            </a:r>
            <a:endParaRPr lang="en-US" altLang="en-US" sz="2000" dirty="0" smtClean="0">
              <a:ea typeface="MS PGothic" pitchFamily="34" charset="-128"/>
            </a:endParaRPr>
          </a:p>
          <a:p>
            <a:pPr marL="342900" indent="-342900">
              <a:buFont typeface="Arial" panose="020B0604020202020204" pitchFamily="34" charset="0"/>
              <a:buChar char="•"/>
            </a:pPr>
            <a:endParaRPr lang="en-US" altLang="en-US" sz="2000" dirty="0">
              <a:ea typeface="MS PGothic" pitchFamily="34" charset="-128"/>
            </a:endParaRPr>
          </a:p>
          <a:p>
            <a:pPr marL="342900" indent="-342900">
              <a:buFont typeface="Arial" panose="020B0604020202020204" pitchFamily="34" charset="0"/>
              <a:buChar char="•"/>
            </a:pPr>
            <a:r>
              <a:rPr lang="en-US" altLang="en-US" sz="2000" dirty="0" smtClean="0">
                <a:ea typeface="MS PGothic" pitchFamily="34" charset="-128"/>
              </a:rPr>
              <a:t>Especially in </a:t>
            </a:r>
            <a:r>
              <a:rPr lang="en-US" altLang="en-US" sz="2000" dirty="0">
                <a:ea typeface="MS PGothic" pitchFamily="34" charset="-128"/>
              </a:rPr>
              <a:t>underserved communities </a:t>
            </a:r>
          </a:p>
          <a:p>
            <a:pPr marL="342900" indent="-342900">
              <a:buFont typeface="Arial" panose="020B0604020202020204" pitchFamily="34" charset="0"/>
              <a:buChar char="•"/>
            </a:pPr>
            <a:endParaRPr lang="en-US" altLang="en-US" sz="2000" dirty="0" smtClean="0">
              <a:ea typeface="MS PGothic" pitchFamily="34" charset="-128"/>
            </a:endParaRPr>
          </a:p>
          <a:p>
            <a:pPr marL="342900" indent="-342900">
              <a:buFont typeface="Arial" panose="020B0604020202020204" pitchFamily="34" charset="0"/>
              <a:buChar char="•"/>
            </a:pPr>
            <a:r>
              <a:rPr lang="en-US" altLang="en-US" sz="2000" dirty="0" smtClean="0">
                <a:ea typeface="MS PGothic" pitchFamily="34" charset="-128"/>
              </a:rPr>
              <a:t>There are ways </a:t>
            </a:r>
            <a:r>
              <a:rPr lang="en-US" altLang="en-US" sz="2000" dirty="0">
                <a:ea typeface="MS PGothic" pitchFamily="34" charset="-128"/>
              </a:rPr>
              <a:t>of changing our environment </a:t>
            </a:r>
            <a:r>
              <a:rPr lang="en-US" altLang="en-US" sz="2000" dirty="0" smtClean="0">
                <a:ea typeface="MS PGothic" pitchFamily="34" charset="-128"/>
              </a:rPr>
              <a:t>and policies </a:t>
            </a:r>
            <a:r>
              <a:rPr lang="en-US" altLang="en-US" sz="2000" dirty="0">
                <a:ea typeface="MS PGothic" pitchFamily="34" charset="-128"/>
              </a:rPr>
              <a:t>to support </a:t>
            </a:r>
            <a:r>
              <a:rPr lang="en-US" altLang="en-US" sz="2000" u="sng" dirty="0">
                <a:ea typeface="MS PGothic" pitchFamily="34" charset="-128"/>
              </a:rPr>
              <a:t>healthier choices</a:t>
            </a:r>
            <a:r>
              <a:rPr lang="en-US" altLang="en-US" sz="2000" dirty="0">
                <a:ea typeface="MS PGothic" pitchFamily="34" charset="-128"/>
              </a:rPr>
              <a:t>, </a:t>
            </a:r>
            <a:r>
              <a:rPr lang="en-US" altLang="en-US" sz="2000" dirty="0" smtClean="0">
                <a:ea typeface="MS PGothic" pitchFamily="34" charset="-128"/>
              </a:rPr>
              <a:t>by creating, for example, safe places for children and families to exercise, and providing access </a:t>
            </a:r>
            <a:r>
              <a:rPr lang="en-US" altLang="en-US" sz="2000" dirty="0">
                <a:ea typeface="MS PGothic" pitchFamily="34" charset="-128"/>
              </a:rPr>
              <a:t>to healthy and affordable </a:t>
            </a:r>
            <a:r>
              <a:rPr lang="en-US" altLang="en-US" sz="2000" dirty="0" smtClean="0">
                <a:ea typeface="MS PGothic" pitchFamily="34" charset="-128"/>
              </a:rPr>
              <a:t>foods</a:t>
            </a:r>
          </a:p>
          <a:p>
            <a:pPr marL="342900" indent="-342900">
              <a:buFont typeface="Arial" panose="020B0604020202020204" pitchFamily="34" charset="0"/>
              <a:buChar char="•"/>
            </a:pPr>
            <a:endParaRPr lang="en-US" altLang="en-US" sz="2000" dirty="0">
              <a:ea typeface="MS PGothic" pitchFamily="34" charset="-128"/>
            </a:endParaRPr>
          </a:p>
          <a:p>
            <a:pPr marL="342900" indent="-342900">
              <a:buFont typeface="Arial" panose="020B0604020202020204" pitchFamily="34" charset="0"/>
              <a:buChar char="•"/>
            </a:pPr>
            <a:r>
              <a:rPr lang="en-US" altLang="en-US" sz="2000" dirty="0" smtClean="0">
                <a:ea typeface="MS PGothic" pitchFamily="34" charset="-128"/>
              </a:rPr>
              <a:t>The Healthy Eating and Active Living Act  would provide kids, families, and communities the tools to live healthier lives </a:t>
            </a:r>
          </a:p>
          <a:p>
            <a:pPr marL="342900" indent="-342900">
              <a:buFont typeface="Arial" panose="020B0604020202020204" pitchFamily="34" charset="0"/>
              <a:buChar char="•"/>
            </a:pPr>
            <a:endParaRPr lang="en-US" altLang="en-US" sz="2000" dirty="0" smtClean="0">
              <a:ea typeface="MS PGothic" pitchFamily="34" charset="-128"/>
            </a:endParaRPr>
          </a:p>
        </p:txBody>
      </p:sp>
      <p:sp>
        <p:nvSpPr>
          <p:cNvPr id="4" name="Slide Number Placeholder 3"/>
          <p:cNvSpPr>
            <a:spLocks noGrp="1"/>
          </p:cNvSpPr>
          <p:nvPr>
            <p:ph type="sldNum" sz="quarter" idx="10"/>
          </p:nvPr>
        </p:nvSpPr>
        <p:spPr/>
        <p:txBody>
          <a:bodyPr/>
          <a:lstStyle/>
          <a:p>
            <a:fld id="{925DE8A4-662B-484A-BECF-1451CA8282D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3135944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a:defRPr/>
            </a:pPr>
            <a:endParaRPr lang="en-US" sz="1800" dirty="0" smtClean="0"/>
          </a:p>
          <a:p>
            <a:pPr marL="285750" indent="-285750">
              <a:buFont typeface="Arial" pitchFamily="34" charset="0"/>
              <a:buChar char="•"/>
              <a:defRPr/>
            </a:pPr>
            <a:r>
              <a:rPr lang="en-US" sz="2000" dirty="0" smtClean="0"/>
              <a:t>The HEAL Act establishes an Illinois Wellness Fund with revenues </a:t>
            </a:r>
            <a:r>
              <a:rPr lang="en-US" sz="2000" dirty="0"/>
              <a:t> </a:t>
            </a:r>
            <a:r>
              <a:rPr lang="en-US" sz="2000" dirty="0" smtClean="0"/>
              <a:t>through a single </a:t>
            </a:r>
            <a:r>
              <a:rPr lang="en-US" sz="2000" dirty="0"/>
              <a:t>penny-per-ounce tax on sugary </a:t>
            </a:r>
            <a:r>
              <a:rPr lang="en-US" sz="2000" dirty="0" smtClean="0"/>
              <a:t>beverages</a:t>
            </a:r>
          </a:p>
          <a:p>
            <a:pPr marL="285750" indent="-285750">
              <a:buFont typeface="Arial" pitchFamily="34" charset="0"/>
              <a:buChar char="•"/>
              <a:defRPr/>
            </a:pPr>
            <a:r>
              <a:rPr lang="en-US" sz="2000" dirty="0" smtClean="0"/>
              <a:t>The HEAL Act is expected to raise $600 million </a:t>
            </a:r>
            <a:r>
              <a:rPr lang="en-US" sz="2000" b="1" dirty="0" smtClean="0"/>
              <a:t>a year i</a:t>
            </a:r>
            <a:r>
              <a:rPr lang="en-US" sz="2000" dirty="0" smtClean="0"/>
              <a:t>n state revenues </a:t>
            </a:r>
            <a:r>
              <a:rPr lang="en-US" sz="2000" b="1" dirty="0" smtClean="0"/>
              <a:t>to invest in prevention </a:t>
            </a:r>
          </a:p>
          <a:p>
            <a:pPr marL="285750" indent="-285750">
              <a:buFont typeface="Arial" pitchFamily="34" charset="0"/>
              <a:buChar char="•"/>
              <a:defRPr/>
            </a:pPr>
            <a:endParaRPr lang="en-US" sz="2000" dirty="0"/>
          </a:p>
          <a:p>
            <a:pPr marL="285750" indent="-285750">
              <a:buFont typeface="Arial" pitchFamily="34" charset="0"/>
              <a:buChar char="•"/>
              <a:defRPr/>
            </a:pPr>
            <a:endParaRPr lang="en-US" sz="2000" dirty="0"/>
          </a:p>
          <a:p>
            <a:pPr>
              <a:defRPr/>
            </a:pPr>
            <a:endParaRPr lang="en-US" sz="1800" dirty="0"/>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30</a:t>
            </a:fld>
            <a:endParaRPr lang="en-US"/>
          </a:p>
        </p:txBody>
      </p:sp>
    </p:spTree>
    <p:extLst>
      <p:ext uri="{BB962C8B-B14F-4D97-AF65-F5344CB8AC3E}">
        <p14:creationId xmlns:p14="http://schemas.microsoft.com/office/powerpoint/2010/main" xmlns="" val="156347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defRPr/>
            </a:pPr>
            <a:r>
              <a:rPr lang="en-US" sz="1800" dirty="0" smtClean="0"/>
              <a:t>The revenue from the HEAL act would be used to </a:t>
            </a:r>
            <a:r>
              <a:rPr lang="en-US" sz="1800" b="1" dirty="0" smtClean="0"/>
              <a:t>reinforce the goal of </a:t>
            </a:r>
            <a:r>
              <a:rPr lang="en-US" sz="1800" b="1" dirty="0"/>
              <a:t>making comprehensive changes to address the obesity </a:t>
            </a:r>
            <a:r>
              <a:rPr lang="en-US" sz="1800" b="1" dirty="0" smtClean="0"/>
              <a:t>epidemic</a:t>
            </a:r>
          </a:p>
          <a:p>
            <a:pPr>
              <a:defRPr/>
            </a:pPr>
            <a:endParaRPr lang="en-US" sz="1800" dirty="0"/>
          </a:p>
          <a:p>
            <a:pPr marL="742950" lvl="1" indent="-285750">
              <a:buFont typeface="Arial" pitchFamily="34" charset="0"/>
              <a:buChar char="•"/>
              <a:defRPr/>
            </a:pPr>
            <a:r>
              <a:rPr lang="en-US" sz="1800" dirty="0" smtClean="0"/>
              <a:t>50% of  revenues from the HEAL Act would go towards</a:t>
            </a:r>
          </a:p>
          <a:p>
            <a:pPr marL="742950" lvl="1" indent="-285750">
              <a:buFont typeface="Arial" pitchFamily="34" charset="0"/>
              <a:buChar char="•"/>
              <a:defRPr/>
            </a:pPr>
            <a:r>
              <a:rPr lang="en-US" sz="1800" dirty="0" smtClean="0"/>
              <a:t>Clinical services and community  intervention programs in the Illinois Medicaid Program </a:t>
            </a:r>
          </a:p>
          <a:p>
            <a:pPr marL="742950" lvl="1" indent="-285750">
              <a:buFont typeface="Arial" pitchFamily="34" charset="0"/>
              <a:buChar char="•"/>
              <a:defRPr/>
            </a:pPr>
            <a:r>
              <a:rPr lang="en-US" sz="1800" dirty="0"/>
              <a:t>50</a:t>
            </a:r>
            <a:r>
              <a:rPr lang="en-US" sz="1800" dirty="0" smtClean="0"/>
              <a:t>% towards </a:t>
            </a:r>
          </a:p>
          <a:p>
            <a:pPr marL="742950" lvl="1" indent="-285750">
              <a:buFont typeface="Arial" pitchFamily="34" charset="0"/>
              <a:buChar char="•"/>
              <a:defRPr/>
            </a:pPr>
            <a:r>
              <a:rPr lang="en-US" sz="1800" dirty="0" smtClean="0"/>
              <a:t>Community prevention efforts </a:t>
            </a:r>
            <a:r>
              <a:rPr lang="en-US" sz="1800" b="1" dirty="0" smtClean="0"/>
              <a:t>we know will work to reduce obesity</a:t>
            </a:r>
          </a:p>
          <a:p>
            <a:pPr lvl="1">
              <a:defRPr/>
            </a:pPr>
            <a:endParaRPr lang="en-US" sz="1800" dirty="0" smtClean="0"/>
          </a:p>
          <a:p>
            <a:pPr marL="342900" indent="-342900">
              <a:buFont typeface="Arial" panose="020B0604020202020204" pitchFamily="34" charset="0"/>
              <a:buChar char="•"/>
              <a:defRPr/>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31</a:t>
            </a:fld>
            <a:endParaRPr lang="en-US"/>
          </a:p>
        </p:txBody>
      </p:sp>
    </p:spTree>
    <p:extLst>
      <p:ext uri="{BB962C8B-B14F-4D97-AF65-F5344CB8AC3E}">
        <p14:creationId xmlns:p14="http://schemas.microsoft.com/office/powerpoint/2010/main" xmlns="" val="156347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3</a:t>
            </a:fld>
            <a:endParaRPr lang="en-US"/>
          </a:p>
        </p:txBody>
      </p:sp>
    </p:spTree>
    <p:extLst>
      <p:ext uri="{BB962C8B-B14F-4D97-AF65-F5344CB8AC3E}">
        <p14:creationId xmlns:p14="http://schemas.microsoft.com/office/powerpoint/2010/main" xmlns="" val="992628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2000" dirty="0" smtClean="0"/>
              <a:t>The bill calls for</a:t>
            </a:r>
            <a:r>
              <a:rPr lang="en-US" sz="2000" baseline="0" dirty="0" smtClean="0"/>
              <a:t> funding of </a:t>
            </a:r>
            <a:r>
              <a:rPr lang="en-US" sz="2000" dirty="0" smtClean="0"/>
              <a:t>patient </a:t>
            </a:r>
            <a:r>
              <a:rPr lang="en-US" sz="2000" baseline="0" dirty="0" smtClean="0"/>
              <a:t>access</a:t>
            </a:r>
            <a:r>
              <a:rPr lang="en-US" sz="2000" dirty="0" smtClean="0"/>
              <a:t> to </a:t>
            </a:r>
            <a:r>
              <a:rPr lang="en-US" sz="2000" dirty="0"/>
              <a:t>weight management </a:t>
            </a:r>
            <a:r>
              <a:rPr lang="en-US" sz="2000" dirty="0" smtClean="0"/>
              <a:t>programs, m</a:t>
            </a:r>
            <a:r>
              <a:rPr lang="en-US" sz="2000" baseline="0" dirty="0" smtClean="0"/>
              <a:t>ulti-disciplinary providers, such as social workers, dieticians, and psychologist, and care coordination</a:t>
            </a:r>
            <a:r>
              <a:rPr lang="en-US" sz="2000" dirty="0"/>
              <a:t>.</a:t>
            </a:r>
            <a:endParaRPr lang="en-US" sz="2000" baseline="0" dirty="0" smtClean="0"/>
          </a:p>
          <a:p>
            <a:endParaRPr lang="en-US" sz="2000" dirty="0"/>
          </a:p>
          <a:p>
            <a:r>
              <a:rPr lang="en-US" sz="2000" dirty="0" smtClean="0"/>
              <a:t>It would </a:t>
            </a:r>
            <a:r>
              <a:rPr lang="en-US" sz="2000" dirty="0"/>
              <a:t>help fund evidenced-based community  physical activity and nutrition </a:t>
            </a:r>
            <a:r>
              <a:rPr lang="en-US" sz="2000" dirty="0" smtClean="0"/>
              <a:t>intervention programs</a:t>
            </a:r>
            <a:r>
              <a:rPr lang="en-US" sz="2000" dirty="0"/>
              <a:t>, such as MEND </a:t>
            </a:r>
            <a:r>
              <a:rPr lang="en-US" sz="2000" dirty="0" smtClean="0"/>
              <a:t>(Mind, Exercise, Nutrition, Do It!) and </a:t>
            </a:r>
            <a:r>
              <a:rPr lang="en-US" sz="2000" dirty="0"/>
              <a:t>the Diabetes Prevention </a:t>
            </a:r>
            <a:r>
              <a:rPr lang="en-US" sz="2000" dirty="0" smtClean="0"/>
              <a:t>Program.</a:t>
            </a:r>
            <a:endParaRPr lang="en-US" sz="2000" dirty="0"/>
          </a:p>
          <a:p>
            <a:endParaRPr lang="en-US" sz="2000" dirty="0"/>
          </a:p>
          <a:p>
            <a:r>
              <a:rPr lang="en-US" sz="2000" b="1" dirty="0" smtClean="0"/>
              <a:t>The HEAL Act focuses on populations at the greatest risk of overweight/obesity.</a:t>
            </a:r>
          </a:p>
          <a:p>
            <a:endParaRPr lang="en-US" sz="2000" baseline="0" dirty="0"/>
          </a:p>
          <a:p>
            <a:endParaRPr lang="en-US" sz="2400" dirty="0" smtClean="0"/>
          </a:p>
        </p:txBody>
      </p:sp>
      <p:sp>
        <p:nvSpPr>
          <p:cNvPr id="4" name="Slide Number Placeholder 3"/>
          <p:cNvSpPr>
            <a:spLocks noGrp="1"/>
          </p:cNvSpPr>
          <p:nvPr>
            <p:ph type="sldNum" sz="quarter" idx="10"/>
          </p:nvPr>
        </p:nvSpPr>
        <p:spPr/>
        <p:txBody>
          <a:bodyPr/>
          <a:lstStyle/>
          <a:p>
            <a:fld id="{B775378E-12CB-4406-B710-CD6A7F1BE464}" type="slidenum">
              <a:rPr lang="en-US" smtClean="0"/>
              <a:pPr/>
              <a:t>32</a:t>
            </a:fld>
            <a:endParaRPr lang="en-US"/>
          </a:p>
        </p:txBody>
      </p:sp>
    </p:spTree>
    <p:extLst>
      <p:ext uri="{BB962C8B-B14F-4D97-AF65-F5344CB8AC3E}">
        <p14:creationId xmlns:p14="http://schemas.microsoft.com/office/powerpoint/2010/main" xmlns="" val="927551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a:bodyPr>
          <a:lstStyle/>
          <a:p>
            <a:pPr marL="342900" indent="-342900">
              <a:buFont typeface="Arial" pitchFamily="34" charset="0"/>
              <a:buChar char="•"/>
            </a:pPr>
            <a:r>
              <a:rPr lang="en-US" sz="2400" dirty="0" smtClean="0"/>
              <a:t>The Act designates $300 million to support , for instance,</a:t>
            </a:r>
          </a:p>
          <a:p>
            <a:pPr marL="800100" lvl="1" indent="-342900">
              <a:buFont typeface="Arial" pitchFamily="34" charset="0"/>
              <a:buChar char="•"/>
            </a:pPr>
            <a:r>
              <a:rPr lang="en-US" sz="2400" dirty="0" smtClean="0"/>
              <a:t>healthier school lunches; P.E. programs</a:t>
            </a:r>
          </a:p>
          <a:p>
            <a:pPr marL="800100" lvl="1" indent="-342900">
              <a:buFont typeface="Arial" pitchFamily="34" charset="0"/>
              <a:buChar char="•"/>
            </a:pPr>
            <a:r>
              <a:rPr lang="en-US" sz="2400" dirty="0" smtClean="0"/>
              <a:t>P</a:t>
            </a:r>
            <a:r>
              <a:rPr lang="en-US" sz="2400" baseline="0" dirty="0" smtClean="0"/>
              <a:t>ublic health and chronic disease prevention efforts </a:t>
            </a:r>
          </a:p>
          <a:p>
            <a:pPr marL="800100" lvl="1" indent="-342900">
              <a:buFont typeface="Arial" pitchFamily="34" charset="0"/>
              <a:buChar char="•"/>
            </a:pPr>
            <a:r>
              <a:rPr lang="en-US" sz="2400" dirty="0" smtClean="0"/>
              <a:t>Safe </a:t>
            </a:r>
            <a:r>
              <a:rPr lang="en-US" sz="2400" dirty="0"/>
              <a:t>routes to </a:t>
            </a:r>
            <a:r>
              <a:rPr lang="en-US" sz="2400" dirty="0" smtClean="0"/>
              <a:t>school</a:t>
            </a:r>
          </a:p>
          <a:p>
            <a:pPr marL="800100" lvl="1" indent="-342900">
              <a:buFont typeface="Arial" pitchFamily="34" charset="0"/>
              <a:buChar char="•"/>
            </a:pPr>
            <a:r>
              <a:rPr lang="en-US" sz="2400" dirty="0" smtClean="0"/>
              <a:t>Nutrition education – cooking classes</a:t>
            </a:r>
            <a:endParaRPr lang="en-US" sz="2400" dirty="0"/>
          </a:p>
          <a:p>
            <a:pPr marL="800100" lvl="1" indent="-342900">
              <a:buFont typeface="Arial" pitchFamily="34" charset="0"/>
              <a:buChar char="•"/>
            </a:pPr>
            <a:r>
              <a:rPr lang="en-US" sz="2400" baseline="0" dirty="0" smtClean="0"/>
              <a:t>Farmers markets and community gardens</a:t>
            </a:r>
          </a:p>
          <a:p>
            <a:pPr lvl="1"/>
            <a:r>
              <a:rPr lang="en-US" sz="2400" baseline="0" dirty="0" smtClean="0"/>
              <a:t> </a:t>
            </a:r>
            <a:endParaRPr lang="en-US" sz="2400" dirty="0" smtClean="0"/>
          </a:p>
          <a:p>
            <a:r>
              <a:rPr lang="en-US" sz="2400" baseline="0" dirty="0" smtClean="0"/>
              <a:t>The Act</a:t>
            </a:r>
            <a:r>
              <a:rPr lang="en-US" sz="2400" dirty="0" smtClean="0"/>
              <a:t> prioritizes funds </a:t>
            </a:r>
            <a:r>
              <a:rPr lang="en-US" sz="2400" baseline="0" dirty="0" smtClean="0"/>
              <a:t>to go to communities with the greatest need</a:t>
            </a:r>
            <a:r>
              <a:rPr lang="en-US" sz="2400" dirty="0"/>
              <a:t> </a:t>
            </a:r>
            <a:r>
              <a:rPr lang="en-US" sz="2400" baseline="0" dirty="0" smtClean="0"/>
              <a:t>for these resources. </a:t>
            </a:r>
            <a:endParaRPr lang="en-US" sz="2000" dirty="0"/>
          </a:p>
          <a:p>
            <a:endParaRPr lang="en-US" sz="2000" dirty="0"/>
          </a:p>
          <a:p>
            <a:endParaRPr lang="en-US" sz="2400" dirty="0"/>
          </a:p>
        </p:txBody>
      </p:sp>
      <p:sp>
        <p:nvSpPr>
          <p:cNvPr id="4" name="Slide Number Placeholder 3"/>
          <p:cNvSpPr>
            <a:spLocks noGrp="1"/>
          </p:cNvSpPr>
          <p:nvPr>
            <p:ph type="sldNum" sz="quarter" idx="10"/>
          </p:nvPr>
        </p:nvSpPr>
        <p:spPr/>
        <p:txBody>
          <a:bodyPr/>
          <a:lstStyle/>
          <a:p>
            <a:fld id="{B775378E-12CB-4406-B710-CD6A7F1BE46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927551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342900" indent="-342900">
              <a:buFont typeface="+mj-lt"/>
              <a:buAutoNum type="arabicPeriod"/>
            </a:pPr>
            <a:r>
              <a:rPr lang="en-US" sz="1600" dirty="0" smtClean="0"/>
              <a:t>Economists</a:t>
            </a:r>
            <a:r>
              <a:rPr lang="en-US" sz="1600" baseline="0" dirty="0" smtClean="0"/>
              <a:t> from University of Illinois did some estimates and found that a proposal like this one could:</a:t>
            </a:r>
          </a:p>
          <a:p>
            <a:pPr marL="342900" indent="-342900">
              <a:buFont typeface="+mj-lt"/>
              <a:buAutoNum type="arabicPeriod"/>
            </a:pPr>
            <a:r>
              <a:rPr lang="en-US" sz="1600" dirty="0" smtClean="0"/>
              <a:t>Save $150 million a year in obesity-related health care costs (</a:t>
            </a:r>
            <a:r>
              <a:rPr lang="en-US" sz="1600" dirty="0" err="1" smtClean="0"/>
              <a:t>Chaloupka</a:t>
            </a:r>
            <a:r>
              <a:rPr lang="en-US" sz="1600" dirty="0" smtClean="0"/>
              <a:t> study)</a:t>
            </a:r>
          </a:p>
          <a:p>
            <a:pPr marL="342900" indent="-342900">
              <a:buFont typeface="+mj-lt"/>
              <a:buAutoNum type="arabicPeriod"/>
            </a:pPr>
            <a:r>
              <a:rPr lang="en-US" sz="1600" baseline="0" dirty="0" smtClean="0"/>
              <a:t>Reduce adult obesity by about 5% and childhood obesity by about 9%.  </a:t>
            </a:r>
          </a:p>
          <a:p>
            <a:pPr marL="342900" indent="-342900">
              <a:buFont typeface="+mj-lt"/>
              <a:buAutoNum type="arabicPeriod"/>
            </a:pPr>
            <a:r>
              <a:rPr lang="en-US" sz="1600" b="1" baseline="0" dirty="0" smtClean="0"/>
              <a:t>Once you add in the effect of investing the money back into community health and prevention, the impact could be even larger.</a:t>
            </a:r>
            <a:r>
              <a:rPr lang="en-US" sz="1600" baseline="0" dirty="0" smtClean="0"/>
              <a:t>  </a:t>
            </a:r>
          </a:p>
          <a:p>
            <a:pPr marL="342900" indent="-342900">
              <a:buFont typeface="+mj-lt"/>
              <a:buAutoNum type="arabicPeriod"/>
            </a:pPr>
            <a:r>
              <a:rPr lang="en-US" sz="1600" baseline="0" dirty="0" smtClean="0"/>
              <a:t>Plus, the revenue investment into health may even increase jobs in the state by about 4500. </a:t>
            </a:r>
          </a:p>
          <a:p>
            <a:r>
              <a:rPr lang="en-US" sz="1050" baseline="0" dirty="0" smtClean="0"/>
              <a:t>Reference Bullets 2 and 3: </a:t>
            </a:r>
          </a:p>
          <a:p>
            <a:pPr marL="171450" indent="-171450">
              <a:buFont typeface="Arial" pitchFamily="34" charset="0"/>
              <a:buChar char="•"/>
            </a:pPr>
            <a:r>
              <a:rPr lang="en-US" sz="1050" baseline="0" dirty="0" err="1" smtClean="0"/>
              <a:t>Chaloupka</a:t>
            </a:r>
            <a:r>
              <a:rPr lang="en-US" sz="1050" baseline="0" dirty="0" smtClean="0"/>
              <a:t>, F.J., Wang, Y.C., Powell, L. M., et. al (2011). Estimated the potential impact of sugar-sweetened and other beverage excise taxes in Illinois. Bullet 3: Powell, L., Wada, R., </a:t>
            </a:r>
            <a:r>
              <a:rPr lang="en-US" sz="1050" baseline="0" dirty="0" err="1" smtClean="0"/>
              <a:t>Persky</a:t>
            </a:r>
            <a:r>
              <a:rPr lang="en-US" sz="1050" baseline="0" dirty="0" smtClean="0"/>
              <a:t>, J. &amp; </a:t>
            </a:r>
            <a:r>
              <a:rPr lang="en-US" sz="1050" baseline="0" dirty="0" err="1" smtClean="0"/>
              <a:t>Chaloupka</a:t>
            </a:r>
            <a:r>
              <a:rPr lang="en-US" sz="1050" baseline="0" dirty="0" smtClean="0"/>
              <a:t>, F. (2014). </a:t>
            </a:r>
          </a:p>
          <a:p>
            <a:pPr marL="171450" indent="-171450">
              <a:buFont typeface="Arial" pitchFamily="34" charset="0"/>
              <a:buChar char="•"/>
            </a:pPr>
            <a:r>
              <a:rPr lang="en-US" sz="1050" baseline="0" dirty="0" smtClean="0"/>
              <a:t>Employment impact of sugar-sweetened beverage taxes. American Journal of Public Health</a:t>
            </a:r>
            <a:endParaRPr lang="en-US" sz="1050" dirty="0"/>
          </a:p>
        </p:txBody>
      </p:sp>
      <p:sp>
        <p:nvSpPr>
          <p:cNvPr id="4" name="Slide Number Placeholder 3"/>
          <p:cNvSpPr>
            <a:spLocks noGrp="1"/>
          </p:cNvSpPr>
          <p:nvPr>
            <p:ph type="sldNum" sz="quarter" idx="10"/>
          </p:nvPr>
        </p:nvSpPr>
        <p:spPr/>
        <p:txBody>
          <a:bodyPr/>
          <a:lstStyle/>
          <a:p>
            <a:fld id="{B775378E-12CB-4406-B710-CD6A7F1BE464}" type="slidenum">
              <a:rPr lang="en-US" smtClean="0"/>
              <a:pPr/>
              <a:t>34</a:t>
            </a:fld>
            <a:endParaRPr lang="en-US"/>
          </a:p>
        </p:txBody>
      </p:sp>
    </p:spTree>
    <p:extLst>
      <p:ext uri="{BB962C8B-B14F-4D97-AF65-F5344CB8AC3E}">
        <p14:creationId xmlns:p14="http://schemas.microsoft.com/office/powerpoint/2010/main" xmlns="" val="409784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pPr marL="342900" indent="-342900">
              <a:buFont typeface="Arial" pitchFamily="34" charset="0"/>
              <a:buChar char="•"/>
            </a:pPr>
            <a:r>
              <a:rPr lang="en-US" sz="2400" dirty="0"/>
              <a:t>In order to raise the revenue to invest in wellness and prevention, the proposal </a:t>
            </a:r>
            <a:r>
              <a:rPr lang="en-US" sz="2400" dirty="0" smtClean="0"/>
              <a:t>would place </a:t>
            </a:r>
            <a:r>
              <a:rPr lang="en-US" sz="2400" dirty="0"/>
              <a:t>a</a:t>
            </a:r>
            <a:r>
              <a:rPr lang="en-US" sz="2400" dirty="0" smtClean="0"/>
              <a:t> tax on Illinois distributors </a:t>
            </a:r>
            <a:r>
              <a:rPr lang="en-US" sz="2400" dirty="0"/>
              <a:t>of </a:t>
            </a:r>
            <a:r>
              <a:rPr lang="en-US" sz="2400" dirty="0" smtClean="0"/>
              <a:t>SSBs. </a:t>
            </a:r>
          </a:p>
          <a:p>
            <a:r>
              <a:rPr lang="en-US" sz="2400" baseline="0" dirty="0" smtClean="0"/>
              <a:t>The tax is structured as an excise tax so that consumers would see a </a:t>
            </a:r>
            <a:r>
              <a:rPr lang="en-US" sz="2400" u="sng" baseline="0" dirty="0" smtClean="0"/>
              <a:t>price difference on the shelf </a:t>
            </a:r>
            <a:r>
              <a:rPr lang="en-US" sz="2400" baseline="0" dirty="0" smtClean="0"/>
              <a:t>and the tax would promote reduction</a:t>
            </a:r>
            <a:r>
              <a:rPr lang="en-US" sz="2400" dirty="0" smtClean="0"/>
              <a:t> in </a:t>
            </a:r>
            <a:r>
              <a:rPr lang="en-US" sz="2400" baseline="0" dirty="0" smtClean="0"/>
              <a:t>consumption </a:t>
            </a:r>
            <a:r>
              <a:rPr lang="en-US" sz="2200" baseline="0" dirty="0" smtClean="0"/>
              <a:t>(could result in </a:t>
            </a:r>
            <a:r>
              <a:rPr lang="en-US" sz="2200" dirty="0" smtClean="0"/>
              <a:t>23.5</a:t>
            </a:r>
            <a:r>
              <a:rPr lang="en-US" sz="2200" dirty="0"/>
              <a:t>% reduction in sugary drink </a:t>
            </a:r>
            <a:r>
              <a:rPr lang="en-US" sz="2200" dirty="0" smtClean="0"/>
              <a:t>consumption – HEAL Act Fact Sheet)</a:t>
            </a:r>
            <a:endParaRPr lang="en-US" sz="2400" dirty="0" smtClean="0"/>
          </a:p>
          <a:p>
            <a:pPr marL="342900" indent="-342900">
              <a:buFont typeface="Arial" pitchFamily="34" charset="0"/>
              <a:buChar char="•"/>
            </a:pPr>
            <a:r>
              <a:rPr lang="en-US" sz="2400" dirty="0" smtClean="0"/>
              <a:t>Listed are some of the drinks excluded from the tax. </a:t>
            </a:r>
          </a:p>
          <a:p>
            <a:pPr marL="342900" indent="-342900">
              <a:buFont typeface="Arial" pitchFamily="34" charset="0"/>
              <a:buChar char="•"/>
            </a:pPr>
            <a:r>
              <a:rPr lang="en-US" sz="2400" dirty="0" smtClean="0"/>
              <a:t>The specific definition of SSBs is included in the state bill. </a:t>
            </a:r>
            <a:endParaRPr lang="en-US" sz="2400" dirty="0"/>
          </a:p>
          <a:p>
            <a:endParaRPr lang="en-US" sz="2400" dirty="0"/>
          </a:p>
          <a:p>
            <a:endParaRPr lang="en-US" dirty="0"/>
          </a:p>
        </p:txBody>
      </p:sp>
      <p:sp>
        <p:nvSpPr>
          <p:cNvPr id="4" name="Slide Number Placeholder 3"/>
          <p:cNvSpPr>
            <a:spLocks noGrp="1"/>
          </p:cNvSpPr>
          <p:nvPr>
            <p:ph type="sldNum" sz="quarter" idx="10"/>
          </p:nvPr>
        </p:nvSpPr>
        <p:spPr/>
        <p:txBody>
          <a:bodyPr/>
          <a:lstStyle/>
          <a:p>
            <a:fld id="{B775378E-12CB-4406-B710-CD6A7F1BE464}" type="slidenum">
              <a:rPr lang="en-US" smtClean="0"/>
              <a:pPr/>
              <a:t>35</a:t>
            </a:fld>
            <a:endParaRPr lang="en-US"/>
          </a:p>
        </p:txBody>
      </p:sp>
    </p:spTree>
    <p:extLst>
      <p:ext uri="{BB962C8B-B14F-4D97-AF65-F5344CB8AC3E}">
        <p14:creationId xmlns:p14="http://schemas.microsoft.com/office/powerpoint/2010/main" xmlns="" val="2061641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70000" lnSpcReduction="20000"/>
          </a:bodyPr>
          <a:lstStyle/>
          <a:p>
            <a:endParaRPr lang="en-US" dirty="0"/>
          </a:p>
          <a:p>
            <a:pPr marL="342900" indent="-342900">
              <a:buFont typeface="Arial" pitchFamily="34" charset="0"/>
              <a:buChar char="•"/>
            </a:pPr>
            <a:r>
              <a:rPr lang="en-US" sz="2400" dirty="0" smtClean="0"/>
              <a:t>As part of </a:t>
            </a:r>
            <a:r>
              <a:rPr lang="en-US" sz="2400" b="1" dirty="0" smtClean="0"/>
              <a:t>the multi-year campaign</a:t>
            </a:r>
            <a:r>
              <a:rPr lang="en-US" sz="2400" dirty="0" smtClean="0"/>
              <a:t>, The Healthy Eating and Active Living Act was first introduced in 2014 in the Illinois House and Senate and wasn’t expected to pass out of the state legislature – but is now gaining momentum </a:t>
            </a:r>
          </a:p>
          <a:p>
            <a:pPr marL="285750" indent="-285750">
              <a:buFont typeface="Arial" pitchFamily="34" charset="0"/>
              <a:buChar char="•"/>
            </a:pPr>
            <a:r>
              <a:rPr lang="en-US" sz="2200" dirty="0" smtClean="0"/>
              <a:t>The </a:t>
            </a:r>
            <a:r>
              <a:rPr lang="en-US" sz="2200" dirty="0"/>
              <a:t>most recent version of the </a:t>
            </a:r>
            <a:r>
              <a:rPr lang="en-US" sz="2200" dirty="0" smtClean="0"/>
              <a:t>2014 bill </a:t>
            </a:r>
            <a:r>
              <a:rPr lang="en-US" sz="2200" dirty="0"/>
              <a:t>is an </a:t>
            </a:r>
            <a:r>
              <a:rPr lang="en-US" sz="2200" u="sng" dirty="0"/>
              <a:t>Amendment </a:t>
            </a:r>
            <a:r>
              <a:rPr lang="en-US" sz="2200" dirty="0"/>
              <a:t>to </a:t>
            </a:r>
            <a:r>
              <a:rPr lang="en-US" sz="2200" dirty="0" smtClean="0"/>
              <a:t>Sponsor Madigan’s House </a:t>
            </a:r>
            <a:r>
              <a:rPr lang="en-US" sz="2200" dirty="0"/>
              <a:t>Bill 397, House (Motor Fuel tax law). To view - </a:t>
            </a:r>
            <a:r>
              <a:rPr lang="en-US" sz="2400" dirty="0"/>
              <a:t>Go to link below – which is HB 0397, – then click on House Amendment 001</a:t>
            </a:r>
          </a:p>
          <a:p>
            <a:r>
              <a:rPr lang="en-US" sz="2400" u="sng" dirty="0">
                <a:hlinkClick r:id="rId3"/>
              </a:rPr>
              <a:t>http://www.ilga.gov/legislation/fulltext.asp?DocName=09800HB0397ham001&amp;GA=98&amp;SessionId=85&amp;DocTypeId=HB&amp;LegID=70345&amp;DocNum=397&amp;GAID=12&amp;Session</a:t>
            </a:r>
            <a:r>
              <a:rPr lang="en-US" sz="2400" dirty="0"/>
              <a:t>=</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House and Senate Sponsors (are listed on the slide) </a:t>
            </a:r>
          </a:p>
          <a:p>
            <a:pPr marL="342900" indent="-342900">
              <a:buFont typeface="Arial" pitchFamily="34" charset="0"/>
              <a:buChar char="•"/>
            </a:pPr>
            <a:r>
              <a:rPr lang="en-US" sz="2400" dirty="0" smtClean="0"/>
              <a:t>The 2015 HEAL Act legislation must be filed in February 2015 and has the support of the same lead sponsors </a:t>
            </a:r>
          </a:p>
          <a:p>
            <a:pPr marL="342900" indent="-342900">
              <a:buFont typeface="Arial" pitchFamily="34" charset="0"/>
              <a:buChar char="•"/>
            </a:pPr>
            <a:r>
              <a:rPr lang="en-US" sz="2400" b="1" dirty="0" smtClean="0"/>
              <a:t>The 2015 bill </a:t>
            </a:r>
            <a:r>
              <a:rPr lang="en-US" sz="2400" b="1" dirty="0"/>
              <a:t> </a:t>
            </a:r>
            <a:r>
              <a:rPr lang="en-US" sz="2400" b="1" dirty="0" smtClean="0"/>
              <a:t>includes revisions to strengthen the language  of the bill to clarify its intent</a:t>
            </a:r>
            <a:endParaRPr lang="en-US" sz="2400" b="1" dirty="0"/>
          </a:p>
        </p:txBody>
      </p:sp>
      <p:sp>
        <p:nvSpPr>
          <p:cNvPr id="4" name="Slide Number Placeholder 3"/>
          <p:cNvSpPr>
            <a:spLocks noGrp="1"/>
          </p:cNvSpPr>
          <p:nvPr>
            <p:ph type="sldNum" sz="quarter" idx="10"/>
          </p:nvPr>
        </p:nvSpPr>
        <p:spPr/>
        <p:txBody>
          <a:bodyPr/>
          <a:lstStyle/>
          <a:p>
            <a:fld id="{F02DF678-71BB-444F-93E8-040B9E94ED00}" type="slidenum">
              <a:rPr lang="en-US" smtClean="0"/>
              <a:pPr/>
              <a:t>36</a:t>
            </a:fld>
            <a:endParaRPr lang="en-US"/>
          </a:p>
        </p:txBody>
      </p:sp>
    </p:spTree>
    <p:extLst>
      <p:ext uri="{BB962C8B-B14F-4D97-AF65-F5344CB8AC3E}">
        <p14:creationId xmlns:p14="http://schemas.microsoft.com/office/powerpoint/2010/main" xmlns="" val="799600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r>
              <a:rPr lang="en-US" altLang="en-US" sz="2400" b="1" dirty="0">
                <a:ea typeface="MS PGothic" pitchFamily="34" charset="-128"/>
              </a:rPr>
              <a:t>Language </a:t>
            </a:r>
            <a:r>
              <a:rPr lang="en-US" altLang="en-US" sz="2400" b="1" dirty="0" smtClean="0">
                <a:ea typeface="MS PGothic" pitchFamily="34" charset="-128"/>
              </a:rPr>
              <a:t>matters</a:t>
            </a:r>
          </a:p>
          <a:p>
            <a:pPr>
              <a:spcBef>
                <a:spcPct val="0"/>
              </a:spcBef>
            </a:pPr>
            <a:endParaRPr lang="en-US" altLang="en-US" sz="2400" b="1" dirty="0">
              <a:ea typeface="MS PGothic" pitchFamily="34" charset="-128"/>
            </a:endParaRPr>
          </a:p>
          <a:p>
            <a:pPr>
              <a:spcBef>
                <a:spcPct val="0"/>
              </a:spcBef>
            </a:pPr>
            <a:r>
              <a:rPr lang="en-US" altLang="en-US" sz="2400" dirty="0" smtClean="0">
                <a:ea typeface="MS PGothic" pitchFamily="34" charset="-128"/>
              </a:rPr>
              <a:t>Would the general public support the Healthy Eating and Active Living Act?</a:t>
            </a:r>
          </a:p>
          <a:p>
            <a:pPr>
              <a:spcBef>
                <a:spcPct val="0"/>
              </a:spcBef>
            </a:pPr>
            <a:endParaRPr lang="en-US" altLang="en-US" sz="2400" dirty="0">
              <a:ea typeface="MS PGothic" pitchFamily="34" charset="-128"/>
            </a:endParaRPr>
          </a:p>
          <a:p>
            <a:pPr eaLnBrk="1" hangingPunct="1">
              <a:spcBef>
                <a:spcPct val="0"/>
              </a:spcBef>
            </a:pPr>
            <a:r>
              <a:rPr lang="en-US" altLang="en-US" sz="2400" dirty="0" smtClean="0">
                <a:ea typeface="MS PGothic" pitchFamily="34" charset="-128"/>
              </a:rPr>
              <a:t>From focus groups, we have learned that the public would support such a bill if it provides kids, families, and </a:t>
            </a:r>
            <a:r>
              <a:rPr lang="en-US" altLang="en-US" sz="2400" i="1" dirty="0" smtClean="0">
                <a:ea typeface="MS PGothic" pitchFamily="34" charset="-128"/>
              </a:rPr>
              <a:t>communities with the tools to live healthier lives </a:t>
            </a:r>
          </a:p>
          <a:p>
            <a:pPr eaLnBrk="1" hangingPunct="1">
              <a:spcBef>
                <a:spcPct val="0"/>
              </a:spcBef>
            </a:pPr>
            <a:endParaRPr lang="en-US" altLang="en-US" sz="2400" dirty="0">
              <a:ea typeface="MS PGothic" pitchFamily="34" charset="-128"/>
            </a:endParaRPr>
          </a:p>
          <a:p>
            <a:pPr eaLnBrk="1" hangingPunct="1">
              <a:spcBef>
                <a:spcPct val="0"/>
              </a:spcBef>
            </a:pPr>
            <a:r>
              <a:rPr lang="en-US" altLang="en-US" sz="2400" dirty="0" smtClean="0">
                <a:ea typeface="MS PGothic" pitchFamily="34" charset="-128"/>
              </a:rPr>
              <a:t>We have also learned there is a preference for using specific language when discussing the bill (as seen on the slide, e.g., the term sugary beverages is preferred over sugar-sweetened beverages).</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9017" indent="-280391">
              <a:spcBef>
                <a:spcPct val="30000"/>
              </a:spcBef>
              <a:defRPr sz="1200">
                <a:solidFill>
                  <a:schemeClr val="tx1"/>
                </a:solidFill>
                <a:latin typeface="Calibri" pitchFamily="34" charset="0"/>
              </a:defRPr>
            </a:lvl2pPr>
            <a:lvl3pPr marL="1121564" indent="-224312">
              <a:spcBef>
                <a:spcPct val="30000"/>
              </a:spcBef>
              <a:defRPr sz="1200">
                <a:solidFill>
                  <a:schemeClr val="tx1"/>
                </a:solidFill>
                <a:latin typeface="Calibri" pitchFamily="34" charset="0"/>
              </a:defRPr>
            </a:lvl3pPr>
            <a:lvl4pPr marL="1570189" indent="-224312">
              <a:spcBef>
                <a:spcPct val="30000"/>
              </a:spcBef>
              <a:defRPr sz="1200">
                <a:solidFill>
                  <a:schemeClr val="tx1"/>
                </a:solidFill>
                <a:latin typeface="Calibri" pitchFamily="34" charset="0"/>
              </a:defRPr>
            </a:lvl4pPr>
            <a:lvl5pPr marL="2018816" indent="-224312">
              <a:spcBef>
                <a:spcPct val="30000"/>
              </a:spcBef>
              <a:defRPr sz="1200">
                <a:solidFill>
                  <a:schemeClr val="tx1"/>
                </a:solidFill>
                <a:latin typeface="Calibri" pitchFamily="34" charset="0"/>
              </a:defRPr>
            </a:lvl5pPr>
            <a:lvl6pPr marL="2467441" indent="-224312" eaLnBrk="0" fontAlgn="base" hangingPunct="0">
              <a:spcBef>
                <a:spcPct val="30000"/>
              </a:spcBef>
              <a:spcAft>
                <a:spcPct val="0"/>
              </a:spcAft>
              <a:defRPr sz="1200">
                <a:solidFill>
                  <a:schemeClr val="tx1"/>
                </a:solidFill>
                <a:latin typeface="Calibri" pitchFamily="34" charset="0"/>
              </a:defRPr>
            </a:lvl6pPr>
            <a:lvl7pPr marL="2916065" indent="-224312" eaLnBrk="0" fontAlgn="base" hangingPunct="0">
              <a:spcBef>
                <a:spcPct val="30000"/>
              </a:spcBef>
              <a:spcAft>
                <a:spcPct val="0"/>
              </a:spcAft>
              <a:defRPr sz="1200">
                <a:solidFill>
                  <a:schemeClr val="tx1"/>
                </a:solidFill>
                <a:latin typeface="Calibri" pitchFamily="34" charset="0"/>
              </a:defRPr>
            </a:lvl7pPr>
            <a:lvl8pPr marL="3364692" indent="-224312" eaLnBrk="0" fontAlgn="base" hangingPunct="0">
              <a:spcBef>
                <a:spcPct val="30000"/>
              </a:spcBef>
              <a:spcAft>
                <a:spcPct val="0"/>
              </a:spcAft>
              <a:defRPr sz="1200">
                <a:solidFill>
                  <a:schemeClr val="tx1"/>
                </a:solidFill>
                <a:latin typeface="Calibri" pitchFamily="34" charset="0"/>
              </a:defRPr>
            </a:lvl8pPr>
            <a:lvl9pPr marL="3813317" indent="-224312" eaLnBrk="0" fontAlgn="base" hangingPunct="0">
              <a:spcBef>
                <a:spcPct val="30000"/>
              </a:spcBef>
              <a:spcAft>
                <a:spcPct val="0"/>
              </a:spcAft>
              <a:defRPr sz="1200">
                <a:solidFill>
                  <a:schemeClr val="tx1"/>
                </a:solidFill>
                <a:latin typeface="Calibri" pitchFamily="34" charset="0"/>
              </a:defRPr>
            </a:lvl9pPr>
          </a:lstStyle>
          <a:p>
            <a:pPr>
              <a:spcBef>
                <a:spcPct val="0"/>
              </a:spcBef>
            </a:pPr>
            <a:fld id="{E18F3C5C-C379-4F32-A4A3-2C8808068279}" type="slidenum">
              <a:rPr lang="en-US" altLang="en-US" smtClean="0">
                <a:solidFill>
                  <a:srgbClr val="000000"/>
                </a:solidFill>
              </a:rPr>
              <a:pPr>
                <a:spcBef>
                  <a:spcPct val="0"/>
                </a:spcBef>
              </a:pPr>
              <a:t>37</a:t>
            </a:fld>
            <a:endParaRPr lang="en-US" alt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2800" dirty="0" smtClean="0">
                <a:ea typeface="MS PGothic" pitchFamily="34" charset="-128"/>
              </a:rPr>
              <a:t>How can you get involved? </a:t>
            </a:r>
          </a:p>
          <a:p>
            <a:pPr eaLnBrk="1" hangingPunct="1">
              <a:spcBef>
                <a:spcPct val="0"/>
              </a:spcBef>
            </a:pPr>
            <a:endParaRPr lang="en-US" altLang="en-US" sz="2800" dirty="0" smtClean="0">
              <a:ea typeface="MS PGothic" pitchFamily="34" charset="-128"/>
            </a:endParaRPr>
          </a:p>
          <a:p>
            <a:pPr eaLnBrk="1" hangingPunct="1">
              <a:spcBef>
                <a:spcPct val="0"/>
              </a:spcBef>
            </a:pPr>
            <a:r>
              <a:rPr lang="en-US" altLang="en-US" sz="2800" dirty="0" smtClean="0">
                <a:ea typeface="MS PGothic" pitchFamily="34" charset="-128"/>
              </a:rPr>
              <a:t>Join the Health Care provider campaign on SSBs!</a:t>
            </a:r>
          </a:p>
          <a:p>
            <a:pPr eaLnBrk="1" hangingPunct="1">
              <a:spcBef>
                <a:spcPct val="0"/>
              </a:spcBef>
            </a:pPr>
            <a:endParaRPr lang="en-US" altLang="en-US" sz="2800" dirty="0">
              <a:ea typeface="MS PGothic" pitchFamily="34" charset="-128"/>
            </a:endParaRPr>
          </a:p>
          <a:p>
            <a:pPr eaLnBrk="1" hangingPunct="1">
              <a:spcBef>
                <a:spcPct val="0"/>
              </a:spcBef>
            </a:pPr>
            <a:endParaRPr lang="en-US" altLang="en-US" sz="2800" dirty="0">
              <a:ea typeface="MS PGothic" pitchFamily="34" charset="-128"/>
            </a:endParaRPr>
          </a:p>
          <a:p>
            <a:pPr eaLnBrk="1" hangingPunct="1">
              <a:spcBef>
                <a:spcPct val="0"/>
              </a:spcBef>
            </a:pPr>
            <a:endParaRPr lang="en-US" altLang="en-US" sz="2800" dirty="0">
              <a:ea typeface="MS PGothic" pitchFamily="34" charset="-128"/>
            </a:endParaRPr>
          </a:p>
          <a:p>
            <a:pPr eaLnBrk="1" hangingPunct="1">
              <a:spcBef>
                <a:spcPct val="0"/>
              </a:spcBef>
            </a:pPr>
            <a:endParaRPr lang="en-US" altLang="en-US" sz="2800" dirty="0">
              <a:ea typeface="MS PGothic" pitchFamily="34" charset="-128"/>
            </a:endParaRPr>
          </a:p>
          <a:p>
            <a:pPr eaLnBrk="1" hangingPunct="1">
              <a:spcBef>
                <a:spcPct val="0"/>
              </a:spcBef>
            </a:pPr>
            <a:endParaRPr lang="en-US" altLang="en-US" sz="2800" dirty="0" smtClean="0">
              <a:ea typeface="MS PGothic" pitchFamily="34" charset="-128"/>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9017" indent="-280391">
              <a:spcBef>
                <a:spcPct val="30000"/>
              </a:spcBef>
              <a:defRPr sz="1200">
                <a:solidFill>
                  <a:schemeClr val="tx1"/>
                </a:solidFill>
                <a:latin typeface="Calibri" pitchFamily="34" charset="0"/>
              </a:defRPr>
            </a:lvl2pPr>
            <a:lvl3pPr marL="1121564" indent="-224312">
              <a:spcBef>
                <a:spcPct val="30000"/>
              </a:spcBef>
              <a:defRPr sz="1200">
                <a:solidFill>
                  <a:schemeClr val="tx1"/>
                </a:solidFill>
                <a:latin typeface="Calibri" pitchFamily="34" charset="0"/>
              </a:defRPr>
            </a:lvl3pPr>
            <a:lvl4pPr marL="1570189" indent="-224312">
              <a:spcBef>
                <a:spcPct val="30000"/>
              </a:spcBef>
              <a:defRPr sz="1200">
                <a:solidFill>
                  <a:schemeClr val="tx1"/>
                </a:solidFill>
                <a:latin typeface="Calibri" pitchFamily="34" charset="0"/>
              </a:defRPr>
            </a:lvl4pPr>
            <a:lvl5pPr marL="2018816" indent="-224312">
              <a:spcBef>
                <a:spcPct val="30000"/>
              </a:spcBef>
              <a:defRPr sz="1200">
                <a:solidFill>
                  <a:schemeClr val="tx1"/>
                </a:solidFill>
                <a:latin typeface="Calibri" pitchFamily="34" charset="0"/>
              </a:defRPr>
            </a:lvl5pPr>
            <a:lvl6pPr marL="2467441" indent="-224312" eaLnBrk="0" fontAlgn="base" hangingPunct="0">
              <a:spcBef>
                <a:spcPct val="30000"/>
              </a:spcBef>
              <a:spcAft>
                <a:spcPct val="0"/>
              </a:spcAft>
              <a:defRPr sz="1200">
                <a:solidFill>
                  <a:schemeClr val="tx1"/>
                </a:solidFill>
                <a:latin typeface="Calibri" pitchFamily="34" charset="0"/>
              </a:defRPr>
            </a:lvl6pPr>
            <a:lvl7pPr marL="2916065" indent="-224312" eaLnBrk="0" fontAlgn="base" hangingPunct="0">
              <a:spcBef>
                <a:spcPct val="30000"/>
              </a:spcBef>
              <a:spcAft>
                <a:spcPct val="0"/>
              </a:spcAft>
              <a:defRPr sz="1200">
                <a:solidFill>
                  <a:schemeClr val="tx1"/>
                </a:solidFill>
                <a:latin typeface="Calibri" pitchFamily="34" charset="0"/>
              </a:defRPr>
            </a:lvl7pPr>
            <a:lvl8pPr marL="3364692" indent="-224312" eaLnBrk="0" fontAlgn="base" hangingPunct="0">
              <a:spcBef>
                <a:spcPct val="30000"/>
              </a:spcBef>
              <a:spcAft>
                <a:spcPct val="0"/>
              </a:spcAft>
              <a:defRPr sz="1200">
                <a:solidFill>
                  <a:schemeClr val="tx1"/>
                </a:solidFill>
                <a:latin typeface="Calibri" pitchFamily="34" charset="0"/>
              </a:defRPr>
            </a:lvl8pPr>
            <a:lvl9pPr marL="3813317" indent="-224312" eaLnBrk="0" fontAlgn="base" hangingPunct="0">
              <a:spcBef>
                <a:spcPct val="30000"/>
              </a:spcBef>
              <a:spcAft>
                <a:spcPct val="0"/>
              </a:spcAft>
              <a:defRPr sz="1200">
                <a:solidFill>
                  <a:schemeClr val="tx1"/>
                </a:solidFill>
                <a:latin typeface="Calibri" pitchFamily="34" charset="0"/>
              </a:defRPr>
            </a:lvl9pPr>
          </a:lstStyle>
          <a:p>
            <a:pPr>
              <a:spcBef>
                <a:spcPct val="0"/>
              </a:spcBef>
            </a:pPr>
            <a:fld id="{B4ABB0DD-DB49-4875-A709-39268075E3E5}" type="slidenum">
              <a:rPr lang="en-US" altLang="en-US" smtClean="0">
                <a:solidFill>
                  <a:srgbClr val="000000"/>
                </a:solidFill>
              </a:rPr>
              <a:pPr>
                <a:spcBef>
                  <a:spcPct val="0"/>
                </a:spcBef>
              </a:pPr>
              <a:t>38</a:t>
            </a:fld>
            <a:endParaRPr lang="en-US" alt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85000" lnSpcReduction="20000"/>
          </a:bodyPr>
          <a:lstStyle/>
          <a:p>
            <a:r>
              <a:rPr lang="en-US" altLang="en-US" sz="2400" dirty="0" smtClean="0">
                <a:ea typeface="MS PGothic" pitchFamily="34" charset="-128"/>
              </a:rPr>
              <a:t>For more </a:t>
            </a:r>
            <a:r>
              <a:rPr lang="en-US" altLang="en-US" sz="2400" dirty="0">
                <a:ea typeface="MS PGothic" pitchFamily="34" charset="-128"/>
              </a:rPr>
              <a:t>information: </a:t>
            </a:r>
          </a:p>
          <a:p>
            <a:endParaRPr lang="en-US" sz="2400" dirty="0"/>
          </a:p>
          <a:p>
            <a:r>
              <a:rPr lang="en-US" sz="2400" dirty="0" smtClean="0"/>
              <a:t>You can contact staff at the Illinois Chapter, American Academy of Pediatrics (ICAAP): Mary </a:t>
            </a:r>
            <a:r>
              <a:rPr lang="en-US" sz="2400" dirty="0" err="1" smtClean="0"/>
              <a:t>Elsner</a:t>
            </a:r>
            <a:r>
              <a:rPr lang="en-US" sz="2400" dirty="0" smtClean="0"/>
              <a:t>, Director of Obesity Prevention Initiatives </a:t>
            </a:r>
          </a:p>
          <a:p>
            <a:endParaRPr lang="en-US" sz="2400" dirty="0" smtClean="0"/>
          </a:p>
          <a:p>
            <a:pPr marL="800100" lvl="1" indent="-342900">
              <a:buFont typeface="Arial" pitchFamily="34" charset="0"/>
              <a:buChar char="•"/>
            </a:pPr>
            <a:r>
              <a:rPr lang="en-US" sz="2400" dirty="0" smtClean="0"/>
              <a:t>You can also </a:t>
            </a:r>
            <a:r>
              <a:rPr lang="en-US" sz="2400" u="sng" dirty="0" smtClean="0"/>
              <a:t>download</a:t>
            </a:r>
            <a:r>
              <a:rPr lang="en-US" sz="2400" dirty="0" smtClean="0"/>
              <a:t> campaign resource materials from the ICAAP website listed in the slide (which includes the HEAL Act fact sheet, campaign posters, and other materials); </a:t>
            </a:r>
          </a:p>
          <a:p>
            <a:pPr marL="800100" lvl="1" indent="-342900">
              <a:buFont typeface="Arial" pitchFamily="34" charset="0"/>
              <a:buChar char="•"/>
            </a:pPr>
            <a:endParaRPr lang="en-US" sz="2400" dirty="0"/>
          </a:p>
          <a:p>
            <a:r>
              <a:rPr lang="en-US" sz="2400" dirty="0" smtClean="0"/>
              <a:t>[Grand Rounds: And/or, you can contact (the presenter or leaders) at your work place or medical center about how you can join in those efforts]</a:t>
            </a:r>
          </a:p>
          <a:p>
            <a:endParaRPr lang="en-US" sz="2400" dirty="0"/>
          </a:p>
        </p:txBody>
      </p:sp>
      <p:sp>
        <p:nvSpPr>
          <p:cNvPr id="4" name="Slide Number Placeholder 3"/>
          <p:cNvSpPr>
            <a:spLocks noGrp="1"/>
          </p:cNvSpPr>
          <p:nvPr>
            <p:ph type="sldNum" sz="quarter" idx="10"/>
          </p:nvPr>
        </p:nvSpPr>
        <p:spPr/>
        <p:txBody>
          <a:bodyPr/>
          <a:lstStyle/>
          <a:p>
            <a:fld id="{925DE8A4-662B-484A-BECF-1451CA8282D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313594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4</a:t>
            </a:fld>
            <a:endParaRPr lang="en-US"/>
          </a:p>
        </p:txBody>
      </p:sp>
    </p:spTree>
    <p:extLst>
      <p:ext uri="{BB962C8B-B14F-4D97-AF65-F5344CB8AC3E}">
        <p14:creationId xmlns:p14="http://schemas.microsoft.com/office/powerpoint/2010/main" xmlns="" val="398729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5</a:t>
            </a:fld>
            <a:endParaRPr lang="en-US"/>
          </a:p>
        </p:txBody>
      </p:sp>
    </p:spTree>
    <p:extLst>
      <p:ext uri="{BB962C8B-B14F-4D97-AF65-F5344CB8AC3E}">
        <p14:creationId xmlns:p14="http://schemas.microsoft.com/office/powerpoint/2010/main" xmlns="" val="10854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6</a:t>
            </a:fld>
            <a:endParaRPr lang="en-GB"/>
          </a:p>
        </p:txBody>
      </p:sp>
      <p:sp>
        <p:nvSpPr>
          <p:cNvPr id="4099" name="Rectangle 1"/>
          <p:cNvSpPr txBox="1">
            <a:spLocks noGrp="1" noRot="1" noChangeAspect="1" noChangeArrowheads="1" noTextEdit="1"/>
          </p:cNvSpPr>
          <p:nvPr>
            <p:ph type="sldImg"/>
          </p:nvPr>
        </p:nvSpPr>
        <p:spPr>
          <a:xfrm>
            <a:off x="1181100" y="708025"/>
            <a:ext cx="4646613" cy="348456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00746" y="4415619"/>
            <a:ext cx="5608909" cy="4183724"/>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
Body mass index (BMI) </a:t>
            </a:r>
            <a:r>
              <a:rPr i="1" dirty="0"/>
              <a:t>z</a:t>
            </a:r>
            <a:r>
              <a:rPr dirty="0"/>
              <a:t> score in the 477 children who drank the study beverages for the full 18 months. The z score for BMI is the BMI expressed as the number of standard deviations by which a child differed from the mean in the Netherlands for his or her age and sex. Panel A shows mean </a:t>
            </a:r>
            <a:r>
              <a:rPr i="1" dirty="0"/>
              <a:t>z</a:t>
            </a:r>
            <a:r>
              <a:rPr dirty="0"/>
              <a:t> scores for the two study groups over the 18‐month study period. Panel B shows the between‐group difference in the mean change from baseline (the mean change in the BMI </a:t>
            </a:r>
            <a:r>
              <a:rPr i="1" dirty="0"/>
              <a:t>z</a:t>
            </a:r>
            <a:r>
              <a:rPr dirty="0"/>
              <a:t> score in the sugar‐free group minus the mean change in the sugar group), as a function of time. T bars in both panels indicate standard errors.
From reference .
</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7</a:t>
            </a:fld>
            <a:endParaRPr lang="en-US"/>
          </a:p>
        </p:txBody>
      </p:sp>
    </p:spTree>
    <p:extLst>
      <p:ext uri="{BB962C8B-B14F-4D97-AF65-F5344CB8AC3E}">
        <p14:creationId xmlns:p14="http://schemas.microsoft.com/office/powerpoint/2010/main" xmlns="" val="51671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DF678-71BB-444F-93E8-040B9E94ED00}" type="slidenum">
              <a:rPr lang="en-US" smtClean="0"/>
              <a:pPr/>
              <a:t>8</a:t>
            </a:fld>
            <a:endParaRPr lang="en-US"/>
          </a:p>
        </p:txBody>
      </p:sp>
    </p:spTree>
    <p:extLst>
      <p:ext uri="{BB962C8B-B14F-4D97-AF65-F5344CB8AC3E}">
        <p14:creationId xmlns:p14="http://schemas.microsoft.com/office/powerpoint/2010/main" xmlns="" val="162007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D173A-3F50-4895-85F1-94EFA5E52316}" type="slidenum">
              <a:rPr lang="en-US" smtClean="0"/>
              <a:pPr/>
              <a:t>9</a:t>
            </a:fld>
            <a:endParaRPr lang="en-US"/>
          </a:p>
        </p:txBody>
      </p:sp>
    </p:spTree>
    <p:extLst>
      <p:ext uri="{BB962C8B-B14F-4D97-AF65-F5344CB8AC3E}">
        <p14:creationId xmlns:p14="http://schemas.microsoft.com/office/powerpoint/2010/main" xmlns="" val="224425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6B945-DFCF-44B9-8B62-9E53148BF91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B945-DFCF-44B9-8B62-9E53148BF91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B945-DFCF-44B9-8B62-9E53148BF91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0"/>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5"/>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B945-DFCF-44B9-8B62-9E53148BF91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6B945-DFCF-44B9-8B62-9E53148BF91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6B945-DFCF-44B9-8B62-9E53148BF91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6B945-DFCF-44B9-8B62-9E53148BF911}"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6B945-DFCF-44B9-8B62-9E53148BF911}"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6B945-DFCF-44B9-8B62-9E53148BF911}"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6B945-DFCF-44B9-8B62-9E53148BF91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6B945-DFCF-44B9-8B62-9E53148BF91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D73A-03EB-4088-A12D-3F454744D9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6B945-DFCF-44B9-8B62-9E53148BF911}" type="datetimeFigureOut">
              <a:rPr lang="en-US" smtClean="0"/>
              <a:pPr/>
              <a:t>4/24/2015</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D73A-03EB-4088-A12D-3F454744D9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elsner@illinioisaap.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me%20no%20sound%20new%20slides%20final%201-12-15.pp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onlinelibrary.wiley.com/doi/10.1111/obr.12040/full" TargetMode="External"/><Relationship Id="rId5" Type="http://schemas.openxmlformats.org/officeDocument/2006/relationships/hyperlink" Target="http://onlinelibrary.wiley.com/doi/10.1111/obr.2013.14.issue-8/issuetoc"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Promoting Healthier Beverage Consumption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Cathy Lynn Joyce, MD, PhD</a:t>
            </a:r>
          </a:p>
          <a:p>
            <a:r>
              <a:rPr lang="en-US" dirty="0" smtClean="0"/>
              <a:t>Director, Section of Adolescent Medicine </a:t>
            </a:r>
          </a:p>
          <a:p>
            <a:r>
              <a:rPr lang="en-US" dirty="0" smtClean="0"/>
              <a:t>Department of Pediatrics </a:t>
            </a:r>
          </a:p>
          <a:p>
            <a:r>
              <a:rPr lang="en-US" dirty="0" smtClean="0"/>
              <a:t>Rush University Medical Center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1437" y="762003"/>
            <a:ext cx="5035731" cy="125664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Recommendations for reducing caries risk associated with SSBs and 100% fruit juice</a:t>
            </a:r>
            <a:endParaRPr lang="en-US" sz="3600" b="1" dirty="0"/>
          </a:p>
        </p:txBody>
      </p:sp>
      <p:sp>
        <p:nvSpPr>
          <p:cNvPr id="3" name="Content Placeholder 2"/>
          <p:cNvSpPr>
            <a:spLocks noGrp="1"/>
          </p:cNvSpPr>
          <p:nvPr>
            <p:ph idx="1"/>
          </p:nvPr>
        </p:nvSpPr>
        <p:spPr/>
        <p:txBody>
          <a:bodyPr>
            <a:normAutofit fontScale="85000" lnSpcReduction="20000"/>
          </a:bodyPr>
          <a:lstStyle/>
          <a:p>
            <a:r>
              <a:rPr lang="en-US" dirty="0" smtClean="0"/>
              <a:t>Consume SSBs and 100 percent fruit juice at meals only.</a:t>
            </a:r>
          </a:p>
          <a:p>
            <a:r>
              <a:rPr lang="en-US" dirty="0" smtClean="0"/>
              <a:t>Consume SSBs and 100 percent fruit juice with a 15-minute time frame.</a:t>
            </a:r>
          </a:p>
          <a:p>
            <a:r>
              <a:rPr lang="en-US" dirty="0" smtClean="0"/>
              <a:t>Use a straw when consuming SSBs and 100% fruit juice.</a:t>
            </a:r>
          </a:p>
          <a:p>
            <a:r>
              <a:rPr lang="en-US" dirty="0" smtClean="0"/>
              <a:t>Brush teeth with fluoridated toothpaste 20 minutes after intake of SSBs or 100% fruit juice. </a:t>
            </a:r>
          </a:p>
          <a:p>
            <a:r>
              <a:rPr lang="en-US" dirty="0" smtClean="0"/>
              <a:t>Chew sugar free gum immediately after intake of SSBs and 100% fruit juice.</a:t>
            </a:r>
          </a:p>
          <a:p>
            <a:r>
              <a:rPr lang="en-US" dirty="0" smtClean="0"/>
              <a:t>Rinse mouth with water immediately after intake of SSBs or 100% fruit juice</a:t>
            </a:r>
            <a:r>
              <a:rPr lang="en-US" dirty="0"/>
              <a:t>. </a:t>
            </a:r>
            <a:endParaRPr lang="en-US" dirty="0" smtClean="0"/>
          </a:p>
          <a:p>
            <a:r>
              <a:rPr lang="en-US" sz="2400" i="1" dirty="0"/>
              <a:t>Source:  US </a:t>
            </a:r>
            <a:r>
              <a:rPr lang="en-US" sz="2400" i="1" dirty="0" err="1"/>
              <a:t>Dept</a:t>
            </a:r>
            <a:r>
              <a:rPr lang="en-US" sz="2400" i="1" dirty="0"/>
              <a:t> of </a:t>
            </a:r>
            <a:r>
              <a:rPr lang="en-US" sz="2400" i="1" dirty="0" smtClean="0"/>
              <a:t>Agriculture</a:t>
            </a:r>
          </a:p>
          <a:p>
            <a:endParaRPr lang="en-US" sz="2400" i="1" dirty="0" smtClean="0"/>
          </a:p>
          <a:p>
            <a:endParaRPr lang="en-US" sz="2400" i="1" dirty="0"/>
          </a:p>
          <a:p>
            <a:endParaRPr lang="en-US" sz="2600" i="1" dirty="0"/>
          </a:p>
        </p:txBody>
      </p:sp>
    </p:spTree>
    <p:extLst>
      <p:ext uri="{BB962C8B-B14F-4D97-AF65-F5344CB8AC3E}">
        <p14:creationId xmlns:p14="http://schemas.microsoft.com/office/powerpoint/2010/main" xmlns="" val="84962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To prevent Dental Caries--- Do Not consume SSBs or Fruit Juice</a:t>
            </a:r>
          </a:p>
          <a:p>
            <a:r>
              <a:rPr lang="en-US" dirty="0" smtClean="0"/>
              <a:t>Preferred Drink---Water</a:t>
            </a:r>
            <a:endParaRPr lang="en-US" dirty="0"/>
          </a:p>
        </p:txBody>
      </p:sp>
    </p:spTree>
    <p:extLst>
      <p:ext uri="{BB962C8B-B14F-4D97-AF65-F5344CB8AC3E}">
        <p14:creationId xmlns:p14="http://schemas.microsoft.com/office/powerpoint/2010/main" xmlns="" val="102256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problems</a:t>
            </a:r>
            <a:endParaRPr lang="en-US" dirty="0"/>
          </a:p>
        </p:txBody>
      </p:sp>
      <p:sp>
        <p:nvSpPr>
          <p:cNvPr id="3" name="Content Placeholder 2"/>
          <p:cNvSpPr>
            <a:spLocks noGrp="1"/>
          </p:cNvSpPr>
          <p:nvPr>
            <p:ph sz="half" idx="1"/>
          </p:nvPr>
        </p:nvSpPr>
        <p:spPr/>
        <p:txBody>
          <a:bodyPr/>
          <a:lstStyle/>
          <a:p>
            <a:r>
              <a:rPr lang="en-US" dirty="0" smtClean="0"/>
              <a:t>16oz caffeinated soda contains 50-75 mg of caffeine</a:t>
            </a:r>
          </a:p>
          <a:p>
            <a:r>
              <a:rPr lang="en-US" dirty="0" smtClean="0"/>
              <a:t>Energy drinks 150mg – 300mg per serving</a:t>
            </a:r>
            <a:endParaRPr lang="en-US"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334005" y="2057401"/>
            <a:ext cx="2405063" cy="287734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Problems</a:t>
            </a:r>
            <a:endParaRPr lang="en-US" dirty="0"/>
          </a:p>
        </p:txBody>
      </p:sp>
      <p:sp>
        <p:nvSpPr>
          <p:cNvPr id="5" name="Content Placeholder 4"/>
          <p:cNvSpPr>
            <a:spLocks noGrp="1"/>
          </p:cNvSpPr>
          <p:nvPr>
            <p:ph sz="half" idx="1"/>
          </p:nvPr>
        </p:nvSpPr>
        <p:spPr/>
        <p:txBody>
          <a:bodyPr/>
          <a:lstStyle/>
          <a:p>
            <a:r>
              <a:rPr lang="en-US" dirty="0" smtClean="0"/>
              <a:t>Multiple effects including poor sleep.</a:t>
            </a:r>
            <a:endParaRPr lang="en-US" dirty="0"/>
          </a:p>
        </p:txBody>
      </p:sp>
      <p:pic>
        <p:nvPicPr>
          <p:cNvPr id="5125" name="Picture 5"/>
          <p:cNvPicPr>
            <a:picLocks noGrp="1" noChangeAspect="1" noChangeArrowheads="1"/>
          </p:cNvPicPr>
          <p:nvPr>
            <p:ph sz="half" idx="2"/>
          </p:nvPr>
        </p:nvPicPr>
        <p:blipFill>
          <a:blip r:embed="rId3" cstate="print"/>
          <a:stretch>
            <a:fillRect/>
          </a:stretch>
        </p:blipFill>
        <p:spPr bwMode="auto">
          <a:xfrm>
            <a:off x="4419603" y="1676403"/>
            <a:ext cx="4040180" cy="336681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Bone Density</a:t>
            </a:r>
            <a:endParaRPr lang="en-US" dirty="0"/>
          </a:p>
        </p:txBody>
      </p:sp>
      <p:sp>
        <p:nvSpPr>
          <p:cNvPr id="5" name="Content Placeholder 4"/>
          <p:cNvSpPr>
            <a:spLocks noGrp="1"/>
          </p:cNvSpPr>
          <p:nvPr>
            <p:ph idx="4294967295"/>
          </p:nvPr>
        </p:nvSpPr>
        <p:spPr>
          <a:xfrm>
            <a:off x="838200" y="1600203"/>
            <a:ext cx="7391400" cy="4525963"/>
          </a:xfrm>
        </p:spPr>
        <p:txBody>
          <a:bodyPr/>
          <a:lstStyle/>
          <a:p>
            <a:pPr>
              <a:buNone/>
            </a:pPr>
            <a:r>
              <a:rPr lang="en-US" dirty="0" smtClean="0"/>
              <a:t>High SSB Intake </a:t>
            </a:r>
          </a:p>
          <a:p>
            <a:pPr>
              <a:buNone/>
            </a:pPr>
            <a:r>
              <a:rPr lang="en-US" dirty="0" smtClean="0"/>
              <a:t>Low calcium Intake</a:t>
            </a:r>
          </a:p>
          <a:p>
            <a:pPr>
              <a:buNone/>
            </a:pPr>
            <a:r>
              <a:rPr lang="en-US" dirty="0" smtClean="0"/>
              <a:t>Lower bone mass accrual (girls)</a:t>
            </a:r>
          </a:p>
          <a:p>
            <a:pPr>
              <a:buNone/>
            </a:pPr>
            <a:r>
              <a:rPr lang="en-US" dirty="0" smtClean="0"/>
              <a:t>Greater risk of fractures and overall poor bone health   </a:t>
            </a:r>
            <a:endParaRPr lang="en-US" dirty="0"/>
          </a:p>
        </p:txBody>
      </p:sp>
      <p:sp>
        <p:nvSpPr>
          <p:cNvPr id="7" name="Right Arrow 6"/>
          <p:cNvSpPr/>
          <p:nvPr/>
        </p:nvSpPr>
        <p:spPr>
          <a:xfrm>
            <a:off x="3733800" y="1905003"/>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43400" y="2514603"/>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010400" y="3124203"/>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picking on SSBs? </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Reason 1</a:t>
            </a:r>
            <a:r>
              <a:rPr lang="en-US" dirty="0" smtClean="0"/>
              <a:t>:  There is strong evidence linking their consumption to obesity and other problems, and strong evidence that reducing SSB consumption helps children and families achieve or maintain a healthy weight.</a:t>
            </a:r>
          </a:p>
          <a:p>
            <a:r>
              <a:rPr lang="en-US" b="1" u="sng" dirty="0" smtClean="0"/>
              <a:t>Reason 2</a:t>
            </a:r>
            <a:r>
              <a:rPr lang="en-US" dirty="0" smtClean="0"/>
              <a:t>: SSB consumption can be described as a single behavior, for which goals can be easily set, and counseling can be easily carried out.</a:t>
            </a:r>
          </a:p>
          <a:p>
            <a:r>
              <a:rPr lang="en-US" b="1" u="sng" dirty="0" smtClean="0"/>
              <a:t>Reason 3</a:t>
            </a:r>
            <a:r>
              <a:rPr lang="en-US" dirty="0" smtClean="0"/>
              <a:t>:  Changes in public policy including taxation work.</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Industry Tactics in Response to Proposed Taxation</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Distraction: “What we really should be talking about is getting people moving - promoting physical activity.”</a:t>
            </a:r>
          </a:p>
          <a:p>
            <a:pPr lvl="1"/>
            <a:r>
              <a:rPr lang="en-US" dirty="0" smtClean="0"/>
              <a:t>Americans certainly need to be more physically active, but we’re not talking about that. We’re talking about SSBs.</a:t>
            </a:r>
          </a:p>
          <a:p>
            <a:r>
              <a:rPr lang="en-US" dirty="0" smtClean="0"/>
              <a:t>Personal freedom: “People should have the freedom to drink what they choose without government interference.”</a:t>
            </a:r>
          </a:p>
          <a:p>
            <a:pPr lvl="1"/>
            <a:r>
              <a:rPr lang="en-US" dirty="0" smtClean="0"/>
              <a:t>People remain free to drink what they choose. The price they pay should more closely reflect the health impact, including costs, of their choices.</a:t>
            </a:r>
          </a:p>
          <a:p>
            <a:pPr lvl="1"/>
            <a:r>
              <a:rPr lang="en-US" dirty="0" smtClean="0"/>
              <a:t>Legacy of pouring rights contracts.</a:t>
            </a:r>
          </a:p>
          <a:p>
            <a:pPr lvl="1">
              <a:buNone/>
            </a:pPr>
            <a:endParaRPr lang="en-US" dirty="0" smtClean="0"/>
          </a:p>
          <a:p>
            <a:endParaRPr lang="en-US" dirty="0"/>
          </a:p>
        </p:txBody>
      </p:sp>
    </p:spTree>
    <p:extLst>
      <p:ext uri="{BB962C8B-B14F-4D97-AF65-F5344CB8AC3E}">
        <p14:creationId xmlns:p14="http://schemas.microsoft.com/office/powerpoint/2010/main" xmlns="" val="8812340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Tactics (cont’d)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Unrealistic expectations of evidence:  “You can’t prove 100% that SSBs promote obesity and obesity-related disease.”</a:t>
            </a:r>
          </a:p>
          <a:p>
            <a:pPr lvl="1"/>
            <a:r>
              <a:rPr lang="en-US" dirty="0" smtClean="0"/>
              <a:t>True. Tactic used by tobacco companies. Preponderance of evidence supports role of SSBs in obesity and related diseases. You can’t prove 100% that cigarette smoking is related to lung cancer, but how many people doubt the link these days?</a:t>
            </a:r>
          </a:p>
          <a:p>
            <a:r>
              <a:rPr lang="en-US" dirty="0" smtClean="0"/>
              <a:t>A calorie is a calorie, no matter in the form of soda or vegetables. </a:t>
            </a:r>
          </a:p>
          <a:p>
            <a:pPr lvl="1"/>
            <a:r>
              <a:rPr lang="en-US" dirty="0" smtClean="0"/>
              <a:t>True. But satiety is the key concept. If you’re hungry and eat a solid meal, you won’t be that hungry anymore. If you drank the same number of calories in the form of SSBs, you would likely still be hungry, and eat something, leading to increased intake.</a:t>
            </a:r>
          </a:p>
          <a:p>
            <a:endParaRPr lang="en-US" dirty="0"/>
          </a:p>
        </p:txBody>
      </p:sp>
    </p:spTree>
    <p:extLst>
      <p:ext uri="{BB962C8B-B14F-4D97-AF65-F5344CB8AC3E}">
        <p14:creationId xmlns:p14="http://schemas.microsoft.com/office/powerpoint/2010/main" xmlns="" val="2632316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Do you drink anything besides water?</a:t>
            </a:r>
          </a:p>
          <a:p>
            <a:r>
              <a:rPr lang="en-US" dirty="0" smtClean="0"/>
              <a:t>What did you have to drink besides water yesterday?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5" y="0"/>
            <a:ext cx="8229023" cy="1143000"/>
          </a:xfrm>
        </p:spPr>
        <p:txBody>
          <a:bodyPr/>
          <a:lstStyle/>
          <a:p>
            <a:r>
              <a:rPr lang="en-US" dirty="0" smtClean="0"/>
              <a:t>Quick Assessment Tool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20085070"/>
              </p:ext>
            </p:extLst>
          </p:nvPr>
        </p:nvGraphicFramePr>
        <p:xfrm>
          <a:off x="277091" y="1008530"/>
          <a:ext cx="8382000" cy="6471618"/>
        </p:xfrm>
        <a:graphic>
          <a:graphicData uri="http://schemas.openxmlformats.org/drawingml/2006/table">
            <a:tbl>
              <a:tblPr firstRow="1" bandRow="1">
                <a:tableStyleId>{5C22544A-7EE6-4342-B048-85BDC9FD1C3A}</a:tableStyleId>
              </a:tblPr>
              <a:tblGrid>
                <a:gridCol w="4114512"/>
                <a:gridCol w="4267488"/>
              </a:tblGrid>
              <a:tr h="560742">
                <a:tc>
                  <a:txBody>
                    <a:bodyPr/>
                    <a:lstStyle/>
                    <a:p>
                      <a:r>
                        <a:rPr lang="en-US" sz="1800" dirty="0" smtClean="0"/>
                        <a:t>BEVERAGE CATEGORY</a:t>
                      </a:r>
                    </a:p>
                  </a:txBody>
                  <a:tcPr marL="83127" marR="83127" marT="40341" marB="40341"/>
                </a:tc>
                <a:tc>
                  <a:txBody>
                    <a:bodyPr/>
                    <a:lstStyle/>
                    <a:p>
                      <a:r>
                        <a:rPr lang="en-US" sz="1600" dirty="0" smtClean="0"/>
                        <a:t>APP. NUMBER OF SERVINGS</a:t>
                      </a:r>
                      <a:endParaRPr lang="en-US" sz="1600" dirty="0"/>
                    </a:p>
                  </a:txBody>
                  <a:tcPr marL="83127" marR="83127" marT="40341" marB="40341"/>
                </a:tc>
              </a:tr>
              <a:tr h="629322">
                <a:tc>
                  <a:txBody>
                    <a:bodyPr/>
                    <a:lstStyle/>
                    <a:p>
                      <a:r>
                        <a:rPr lang="en-US" sz="1800" dirty="0" smtClean="0"/>
                        <a:t>Regular full-calorie soft drinks</a:t>
                      </a:r>
                    </a:p>
                  </a:txBody>
                  <a:tcPr marL="83127" marR="83127" marT="40341" marB="40341"/>
                </a:tc>
                <a:tc>
                  <a:txBody>
                    <a:bodyPr/>
                    <a:lstStyle/>
                    <a:p>
                      <a:endParaRPr lang="en-US" sz="1600" dirty="0"/>
                    </a:p>
                  </a:txBody>
                  <a:tcPr marL="83127" marR="83127" marT="40341" marB="40341"/>
                </a:tc>
              </a:tr>
              <a:tr h="59884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Fruit drinks/punches</a:t>
                      </a:r>
                    </a:p>
                    <a:p>
                      <a:endParaRPr lang="en-US" sz="1600" dirty="0"/>
                    </a:p>
                  </a:txBody>
                  <a:tcPr marL="83127" marR="83127" marT="40341" marB="40341"/>
                </a:tc>
                <a:tc>
                  <a:txBody>
                    <a:bodyPr/>
                    <a:lstStyle/>
                    <a:p>
                      <a:endParaRPr lang="en-US" sz="1600"/>
                    </a:p>
                  </a:txBody>
                  <a:tcPr marL="83127" marR="83127" marT="40341" marB="40341"/>
                </a:tc>
              </a:tr>
              <a:tr h="59884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Energy drinks</a:t>
                      </a:r>
                    </a:p>
                    <a:p>
                      <a:endParaRPr lang="en-US" sz="1600" dirty="0"/>
                    </a:p>
                  </a:txBody>
                  <a:tcPr marL="83127" marR="83127" marT="40341" marB="40341"/>
                </a:tc>
                <a:tc>
                  <a:txBody>
                    <a:bodyPr/>
                    <a:lstStyle/>
                    <a:p>
                      <a:endParaRPr lang="en-US" sz="1600"/>
                    </a:p>
                  </a:txBody>
                  <a:tcPr marL="83127" marR="83127" marT="40341" marB="40341"/>
                </a:tc>
              </a:tr>
              <a:tr h="59884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Sports drinks</a:t>
                      </a:r>
                    </a:p>
                    <a:p>
                      <a:endParaRPr lang="en-US" sz="1600" dirty="0"/>
                    </a:p>
                  </a:txBody>
                  <a:tcPr marL="83127" marR="83127" marT="40341" marB="40341"/>
                </a:tc>
                <a:tc>
                  <a:txBody>
                    <a:bodyPr/>
                    <a:lstStyle/>
                    <a:p>
                      <a:endParaRPr lang="en-US" sz="1600"/>
                    </a:p>
                  </a:txBody>
                  <a:tcPr marL="83127" marR="83127" marT="40341" marB="40341"/>
                </a:tc>
              </a:tr>
              <a:tr h="141799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Sweetened, flavored milk (e.g. chocolate milk, hot chocolate, milk shakes)</a:t>
                      </a:r>
                    </a:p>
                    <a:p>
                      <a:endParaRPr lang="en-US" sz="1600" dirty="0"/>
                    </a:p>
                  </a:txBody>
                  <a:tcPr marL="83127" marR="83127" marT="40341" marB="40341"/>
                </a:tc>
                <a:tc>
                  <a:txBody>
                    <a:bodyPr/>
                    <a:lstStyle/>
                    <a:p>
                      <a:endParaRPr lang="en-US" sz="1600"/>
                    </a:p>
                  </a:txBody>
                  <a:tcPr marL="83127" marR="83127" marT="40341" marB="40341"/>
                </a:tc>
              </a:tr>
              <a:tr h="86935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Sweetened coffee drinks</a:t>
                      </a:r>
                    </a:p>
                    <a:p>
                      <a:endParaRPr lang="en-US" sz="1600" dirty="0"/>
                    </a:p>
                  </a:txBody>
                  <a:tcPr marL="83127" marR="83127" marT="40341" marB="40341"/>
                </a:tc>
                <a:tc>
                  <a:txBody>
                    <a:bodyPr/>
                    <a:lstStyle/>
                    <a:p>
                      <a:endParaRPr lang="en-US" sz="1600"/>
                    </a:p>
                  </a:txBody>
                  <a:tcPr marL="83127" marR="83127" marT="40341" marB="40341"/>
                </a:tc>
              </a:tr>
              <a:tr h="59884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Fruit juices</a:t>
                      </a:r>
                    </a:p>
                    <a:p>
                      <a:endParaRPr lang="en-US" sz="1600" dirty="0"/>
                    </a:p>
                  </a:txBody>
                  <a:tcPr marL="83127" marR="83127" marT="40341" marB="40341"/>
                </a:tc>
                <a:tc>
                  <a:txBody>
                    <a:bodyPr/>
                    <a:lstStyle/>
                    <a:p>
                      <a:endParaRPr lang="en-US" sz="1600"/>
                    </a:p>
                  </a:txBody>
                  <a:tcPr marL="83127" marR="83127" marT="40341" marB="40341"/>
                </a:tc>
              </a:tr>
              <a:tr h="59884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smtClean="0"/>
                        <a:t>Sweetened iced tea</a:t>
                      </a:r>
                      <a:endParaRPr lang="en-US" sz="1600" dirty="0" smtClean="0"/>
                    </a:p>
                    <a:p>
                      <a:endParaRPr lang="en-US" sz="1600" dirty="0"/>
                    </a:p>
                  </a:txBody>
                  <a:tcPr marL="83127" marR="83127" marT="40341" marB="40341"/>
                </a:tc>
                <a:tc>
                  <a:txBody>
                    <a:bodyPr/>
                    <a:lstStyle/>
                    <a:p>
                      <a:endParaRPr lang="en-US" sz="1600" dirty="0"/>
                    </a:p>
                  </a:txBody>
                  <a:tcPr marL="83127" marR="83127" marT="40341" marB="40341"/>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3432173"/>
          </a:xfrm>
        </p:spPr>
        <p:txBody>
          <a:bodyPr>
            <a:normAutofit/>
          </a:bodyPr>
          <a:lstStyle/>
          <a:p>
            <a:r>
              <a:rPr lang="en-US" sz="4000" dirty="0" smtClean="0"/>
              <a:t>This presentation is made possible by the Illinois Chapter, American Academy of Pediatrics</a:t>
            </a:r>
            <a:br>
              <a:rPr lang="en-US" sz="4000" dirty="0" smtClean="0"/>
            </a:br>
            <a:r>
              <a:rPr lang="en-US" sz="4000" dirty="0" smtClean="0"/>
              <a:t>Health Care Provider Campaign on SSBs </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1437" y="762003"/>
            <a:ext cx="5035731" cy="1256647"/>
          </a:xfrm>
          <a:prstGeom prst="rect">
            <a:avLst/>
          </a:prstGeom>
        </p:spPr>
      </p:pic>
    </p:spTree>
    <p:extLst>
      <p:ext uri="{BB962C8B-B14F-4D97-AF65-F5344CB8AC3E}">
        <p14:creationId xmlns:p14="http://schemas.microsoft.com/office/powerpoint/2010/main" xmlns="" val="33618166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a:bodyPr>
          <a:lstStyle/>
          <a:p>
            <a:r>
              <a:rPr lang="en-US" dirty="0" smtClean="0"/>
              <a:t>Tanya just started as a Job Corps student.  Her BMI is 37.7.  She drinks  Gatorade, Vitamin Water, 100% fruit juices and pop with meals and several times through out the day. She acknowledges that she consumes a large amounts of sugar-sweetened beverages.  Her entire family is obese.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3" name="Content Placeholder 2"/>
          <p:cNvSpPr>
            <a:spLocks noGrp="1"/>
          </p:cNvSpPr>
          <p:nvPr>
            <p:ph idx="1"/>
          </p:nvPr>
        </p:nvSpPr>
        <p:spPr/>
        <p:txBody>
          <a:bodyPr/>
          <a:lstStyle/>
          <a:p>
            <a:r>
              <a:rPr lang="en-US" dirty="0" smtClean="0"/>
              <a:t>“I am concerned about how much pop you  drink. Do you know about some of the dangers of drinking pop?”</a:t>
            </a:r>
          </a:p>
          <a:p>
            <a:pPr lvl="1"/>
            <a:r>
              <a:rPr lang="en-US" dirty="0" smtClean="0"/>
              <a:t>Overweight/obesity</a:t>
            </a:r>
          </a:p>
          <a:p>
            <a:pPr lvl="1"/>
            <a:r>
              <a:rPr lang="en-US" dirty="0" smtClean="0"/>
              <a:t>Risk for diabetes, high blood pressure, and heart disease</a:t>
            </a:r>
          </a:p>
          <a:p>
            <a:pPr lvl="1"/>
            <a:r>
              <a:rPr lang="en-US" dirty="0" smtClean="0"/>
              <a:t>Risk for tooth decay</a:t>
            </a:r>
          </a:p>
          <a:p>
            <a:pPr lvl="1">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normAutofit/>
          </a:bodyPr>
          <a:lstStyle/>
          <a:p>
            <a:r>
              <a:rPr lang="en-US" dirty="0" smtClean="0"/>
              <a:t>“What should I be drinking?”</a:t>
            </a:r>
          </a:p>
          <a:p>
            <a:pPr lvl="1"/>
            <a:r>
              <a:rPr lang="en-US" dirty="0" smtClean="0"/>
              <a:t>Present healthier beverage alternatives:</a:t>
            </a:r>
          </a:p>
          <a:p>
            <a:pPr lvl="2"/>
            <a:r>
              <a:rPr lang="en-US" dirty="0" smtClean="0"/>
              <a:t>Water; low-fat milk</a:t>
            </a:r>
          </a:p>
          <a:p>
            <a:r>
              <a:rPr lang="en-US" dirty="0" smtClean="0"/>
              <a:t>“Do you mean bottled water?”</a:t>
            </a:r>
          </a:p>
          <a:p>
            <a:pPr lvl="1"/>
            <a:r>
              <a:rPr lang="en-US" dirty="0" smtClean="0"/>
              <a:t>Regular tap water is fine. </a:t>
            </a:r>
          </a:p>
          <a:p>
            <a:r>
              <a:rPr lang="en-US" dirty="0" smtClean="0"/>
              <a:t>“I don’t like the taste of water.”</a:t>
            </a:r>
          </a:p>
          <a:p>
            <a:pPr lvl="1"/>
            <a:r>
              <a:rPr lang="en-US" dirty="0" smtClean="0"/>
              <a:t>Water is tasteless. Create a healthy beverage environment.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“Will I lose weight if I switch to water?”</a:t>
            </a:r>
          </a:p>
          <a:p>
            <a:pPr lvl="1"/>
            <a:r>
              <a:rPr lang="en-US" dirty="0" smtClean="0"/>
              <a:t>If you drink a lot of SSBs now, yes you will lose weight.</a:t>
            </a:r>
          </a:p>
          <a:p>
            <a:r>
              <a:rPr lang="en-US" dirty="0" smtClean="0"/>
              <a:t>“You can’t get water in some places?”</a:t>
            </a:r>
          </a:p>
          <a:p>
            <a:pPr lvl="1"/>
            <a:r>
              <a:rPr lang="en-US" dirty="0" smtClean="0"/>
              <a:t>Water is always available on Job Corps Centers. Water is readily available in most other environments. You can always carry a </a:t>
            </a:r>
            <a:r>
              <a:rPr lang="en-US" dirty="0"/>
              <a:t>reusable water bottle with </a:t>
            </a:r>
            <a:r>
              <a:rPr lang="en-US" dirty="0" smtClean="0"/>
              <a:t>you when traveling off center.</a:t>
            </a:r>
          </a:p>
          <a:p>
            <a:r>
              <a:rPr lang="en-US" dirty="0" smtClean="0"/>
              <a:t>Job Corps-PRH:</a:t>
            </a:r>
          </a:p>
          <a:p>
            <a:pPr lvl="1"/>
            <a:r>
              <a:rPr lang="en-US" dirty="0" smtClean="0"/>
              <a:t>Foods </a:t>
            </a:r>
            <a:r>
              <a:rPr lang="en-US" dirty="0"/>
              <a:t>of Minimal Nutritional Value (FMNV) as defined in Appendix B </a:t>
            </a:r>
            <a:r>
              <a:rPr lang="en-US" dirty="0" smtClean="0"/>
              <a:t>of 7 </a:t>
            </a:r>
            <a:r>
              <a:rPr lang="en-US" dirty="0"/>
              <a:t>CFR Part 210 may be available to students in the cafeteria on a </a:t>
            </a:r>
            <a:r>
              <a:rPr lang="en-US" dirty="0" smtClean="0"/>
              <a:t>limited basis</a:t>
            </a:r>
            <a:r>
              <a:rPr lang="en-US" dirty="0"/>
              <a:t>. Students may be given the option to purchase FMNV </a:t>
            </a:r>
            <a:r>
              <a:rPr lang="en-US" dirty="0" smtClean="0"/>
              <a:t>through vending </a:t>
            </a:r>
            <a:r>
              <a:rPr lang="en-US" dirty="0"/>
              <a:t>machines or student store</a:t>
            </a:r>
            <a:r>
              <a:rPr lang="en-US" dirty="0" smtClean="0"/>
              <a:t>.</a:t>
            </a:r>
          </a:p>
          <a:p>
            <a:pPr lvl="1"/>
            <a:r>
              <a:rPr lang="en-US" dirty="0" smtClean="0"/>
              <a:t>SSBs =FMNV</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(cont’d)</a:t>
            </a:r>
            <a:endParaRPr lang="en-US" dirty="0"/>
          </a:p>
        </p:txBody>
      </p:sp>
      <p:sp>
        <p:nvSpPr>
          <p:cNvPr id="3" name="Content Placeholder 2"/>
          <p:cNvSpPr>
            <a:spLocks noGrp="1"/>
          </p:cNvSpPr>
          <p:nvPr>
            <p:ph idx="1"/>
          </p:nvPr>
        </p:nvSpPr>
        <p:spPr/>
        <p:txBody>
          <a:bodyPr/>
          <a:lstStyle/>
          <a:p>
            <a:r>
              <a:rPr lang="en-US" dirty="0" smtClean="0"/>
              <a:t>“What about diet sodas and other drinks?”</a:t>
            </a:r>
          </a:p>
          <a:p>
            <a:pPr lvl="1"/>
            <a:r>
              <a:rPr lang="en-US" dirty="0" smtClean="0"/>
              <a:t>There have been recent concerns about the unhealthy impact of such products. They are probably better than SSBs, but certainly no substitute for water or low fat milk.</a:t>
            </a:r>
          </a:p>
          <a:p>
            <a:r>
              <a:rPr lang="en-US" dirty="0" smtClean="0"/>
              <a:t>“What are some other benefits of making smart beverage choices?”</a:t>
            </a:r>
          </a:p>
          <a:p>
            <a:pPr lvl="1"/>
            <a:r>
              <a:rPr lang="en-US" dirty="0" smtClean="0"/>
              <a:t>E.g. Cost savings – 1-2 2L bottles for family of four per day -- &gt;$1000 per year</a:t>
            </a:r>
          </a:p>
          <a:p>
            <a:pPr lvl="1"/>
            <a:endParaRPr lang="en-US" dirty="0" smtClean="0"/>
          </a:p>
          <a:p>
            <a:pPr lvl="1"/>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858962"/>
          </a:xfrm>
        </p:spPr>
        <p:txBody>
          <a:bodyPr>
            <a:normAutofit/>
          </a:bodyPr>
          <a:lstStyle/>
          <a:p>
            <a:r>
              <a:rPr lang="en-US" dirty="0" smtClean="0"/>
              <a:t>The Healthy Eating and Active Living (HEAL) Act</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69861" y="2027237"/>
            <a:ext cx="6226339" cy="414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813040268"/>
      </p:ext>
    </p:extLst>
  </p:cSld>
  <p:clrMapOvr>
    <a:masterClrMapping/>
  </p:clrMapOvr>
  <mc:AlternateContent xmlns:mc="http://schemas.openxmlformats.org/markup-compatibility/2006">
    <mc:Choice xmlns:p14="http://schemas.microsoft.com/office/powerpoint/2010/main" xmlns="" Requires="p14">
      <p:transition spd="slow" p14:dur="2000" advTm="29080"/>
    </mc:Choice>
    <mc:Fallback>
      <p:transition spd="slow" advTm="2908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fontScale="90000"/>
          </a:bodyPr>
          <a:lstStyle/>
          <a:p>
            <a:r>
              <a:rPr lang="en-US" dirty="0" smtClean="0"/>
              <a:t>HEAL Act - Multi-Pronged Approach</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HEAL Act - Illinois bill</a:t>
            </a:r>
          </a:p>
          <a:p>
            <a:endParaRPr lang="en-US" dirty="0" smtClean="0"/>
          </a:p>
          <a:p>
            <a:r>
              <a:rPr lang="en-US" dirty="0"/>
              <a:t>Provides Illinois communities opportunities for healthy living</a:t>
            </a:r>
          </a:p>
          <a:p>
            <a:endParaRPr lang="en-US" dirty="0" smtClean="0"/>
          </a:p>
          <a:p>
            <a:r>
              <a:rPr lang="en-US" dirty="0" smtClean="0"/>
              <a:t>Larger multi-year campaign </a:t>
            </a:r>
          </a:p>
          <a:p>
            <a:endParaRPr lang="en-US" dirty="0" smtClean="0"/>
          </a:p>
          <a:p>
            <a:endParaRPr lang="en-US" dirty="0" smtClean="0"/>
          </a:p>
          <a:p>
            <a:endParaRPr lang="en-US" dirty="0" smtClean="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426018" y="2981452"/>
            <a:ext cx="3906559" cy="1819148"/>
          </a:xfrm>
        </p:spPr>
      </p:pic>
    </p:spTree>
    <p:extLst>
      <p:ext uri="{BB962C8B-B14F-4D97-AF65-F5344CB8AC3E}">
        <p14:creationId xmlns:p14="http://schemas.microsoft.com/office/powerpoint/2010/main" xmlns="" val="2323103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 </a:t>
            </a:r>
            <a:r>
              <a:rPr lang="en-US" dirty="0"/>
              <a:t>Act - Multi-Pronged Approach</a:t>
            </a:r>
          </a:p>
        </p:txBody>
      </p:sp>
      <p:sp>
        <p:nvSpPr>
          <p:cNvPr id="3" name="Content Placeholder 2"/>
          <p:cNvSpPr>
            <a:spLocks noGrp="1"/>
          </p:cNvSpPr>
          <p:nvPr>
            <p:ph sz="half" idx="1"/>
          </p:nvPr>
        </p:nvSpPr>
        <p:spPr/>
        <p:txBody>
          <a:bodyPr>
            <a:normAutofit fontScale="70000" lnSpcReduction="20000"/>
          </a:bodyPr>
          <a:lstStyle/>
          <a:p>
            <a:endParaRPr lang="en-US" dirty="0" smtClean="0"/>
          </a:p>
          <a:p>
            <a:r>
              <a:rPr lang="en-US" dirty="0"/>
              <a:t>Engages Illinois communities and health care </a:t>
            </a:r>
            <a:r>
              <a:rPr lang="en-US" dirty="0" smtClean="0"/>
              <a:t>providers</a:t>
            </a:r>
          </a:p>
          <a:p>
            <a:endParaRPr lang="en-US" dirty="0"/>
          </a:p>
          <a:p>
            <a:r>
              <a:rPr lang="en-US" dirty="0" smtClean="0"/>
              <a:t>Promote healthier beverage options</a:t>
            </a:r>
          </a:p>
          <a:p>
            <a:endParaRPr lang="en-US" dirty="0"/>
          </a:p>
          <a:p>
            <a:r>
              <a:rPr lang="en-US" b="1" dirty="0" smtClean="0"/>
              <a:t>Health Care Provider Campaign on SSBs </a:t>
            </a:r>
            <a:endParaRPr lang="en-US" dirty="0" smtClean="0"/>
          </a:p>
          <a:p>
            <a:endParaRPr lang="en-US" dirty="0"/>
          </a:p>
          <a:p>
            <a:r>
              <a:rPr lang="en-US" dirty="0" smtClean="0"/>
              <a:t>Illinois Chapter, American Academy of Pediatrics (ICAAP)</a:t>
            </a:r>
          </a:p>
          <a:p>
            <a:endParaRPr lang="en-US" dirty="0"/>
          </a:p>
          <a:p>
            <a:r>
              <a:rPr lang="en-US" dirty="0" smtClean="0"/>
              <a:t>Illinois Alliance to Prevent Obesity (IAPO) </a:t>
            </a:r>
          </a:p>
          <a:p>
            <a:endParaRPr lang="en-US" dirty="0" smtClean="0"/>
          </a:p>
          <a:p>
            <a:endParaRPr lang="en-US" dirty="0"/>
          </a:p>
          <a:p>
            <a:endParaRPr lang="en-US" dirty="0" smtClean="0"/>
          </a:p>
          <a:p>
            <a:endParaRPr lang="en-US" dirty="0" smtClean="0"/>
          </a:p>
        </p:txBody>
      </p:sp>
      <p:pic>
        <p:nvPicPr>
          <p:cNvPr id="1026" name="Picture 2" descr="PHIL Image 1406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86002"/>
            <a:ext cx="4114800" cy="2727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053615"/>
      </p:ext>
    </p:extLst>
  </p:cSld>
  <p:clrMapOvr>
    <a:masterClrMapping/>
  </p:clrMapOvr>
  <mc:AlternateContent xmlns:mc="http://schemas.openxmlformats.org/markup-compatibility/2006">
    <mc:Choice xmlns:p14="http://schemas.microsoft.com/office/powerpoint/2010/main" xmlns="" Requires="p14">
      <p:transition spd="slow" p14:dur="2000" advTm="12486"/>
    </mc:Choice>
    <mc:Fallback>
      <p:transition spd="slow" advTm="1248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SSBs Health Impacts </a:t>
            </a:r>
            <a:endParaRPr lang="en-US" sz="4000" dirty="0"/>
          </a:p>
        </p:txBody>
      </p:sp>
      <p:sp>
        <p:nvSpPr>
          <p:cNvPr id="3" name="Content Placeholder 2"/>
          <p:cNvSpPr>
            <a:spLocks noGrp="1"/>
          </p:cNvSpPr>
          <p:nvPr>
            <p:ph idx="1"/>
          </p:nvPr>
        </p:nvSpPr>
        <p:spPr>
          <a:xfrm>
            <a:off x="533400" y="1447800"/>
            <a:ext cx="7772400" cy="4495800"/>
          </a:xfrm>
        </p:spPr>
        <p:txBody>
          <a:bodyPr>
            <a:normAutofit fontScale="85000" lnSpcReduction="20000"/>
          </a:bodyPr>
          <a:lstStyle/>
          <a:p>
            <a:pPr lvl="0"/>
            <a:r>
              <a:rPr lang="en-US" dirty="0" smtClean="0"/>
              <a:t>Many kids and families in our communities </a:t>
            </a:r>
            <a:r>
              <a:rPr lang="en-US" dirty="0"/>
              <a:t>are suffering from largely preventable </a:t>
            </a:r>
            <a:r>
              <a:rPr lang="en-US" dirty="0" smtClean="0"/>
              <a:t>conditions</a:t>
            </a:r>
          </a:p>
          <a:p>
            <a:pPr lvl="0"/>
            <a:endParaRPr lang="en-US" dirty="0"/>
          </a:p>
          <a:p>
            <a:r>
              <a:rPr lang="en-US" dirty="0" smtClean="0"/>
              <a:t>Sugary drinks are the biggest source of added sugar in the American diet</a:t>
            </a:r>
          </a:p>
          <a:p>
            <a:endParaRPr lang="en-US" dirty="0" smtClean="0"/>
          </a:p>
          <a:p>
            <a:r>
              <a:rPr lang="en-US" dirty="0" smtClean="0"/>
              <a:t>Contribute </a:t>
            </a:r>
            <a:r>
              <a:rPr lang="en-US" dirty="0"/>
              <a:t>to </a:t>
            </a:r>
            <a:r>
              <a:rPr lang="en-US" dirty="0" smtClean="0"/>
              <a:t>high </a:t>
            </a:r>
            <a:r>
              <a:rPr lang="en-US" dirty="0"/>
              <a:t>rates </a:t>
            </a:r>
            <a:r>
              <a:rPr lang="en-US" dirty="0" smtClean="0"/>
              <a:t>of obesity, </a:t>
            </a:r>
            <a:r>
              <a:rPr lang="en-US" dirty="0"/>
              <a:t>diabetes, some cancers</a:t>
            </a:r>
            <a:r>
              <a:rPr lang="en-US" dirty="0" smtClean="0"/>
              <a:t>, </a:t>
            </a:r>
            <a:r>
              <a:rPr lang="en-US" dirty="0"/>
              <a:t>and heart </a:t>
            </a:r>
            <a:r>
              <a:rPr lang="en-US" dirty="0" smtClean="0"/>
              <a:t>disease</a:t>
            </a:r>
          </a:p>
          <a:p>
            <a:endParaRPr lang="en-US" dirty="0" smtClean="0"/>
          </a:p>
          <a:p>
            <a:r>
              <a:rPr lang="en-US" dirty="0" smtClean="0"/>
              <a:t>Cost Illinoisans </a:t>
            </a:r>
            <a:r>
              <a:rPr lang="en-US" dirty="0"/>
              <a:t>over </a:t>
            </a:r>
            <a:r>
              <a:rPr lang="en-US" b="1" dirty="0"/>
              <a:t>$6 billion </a:t>
            </a:r>
            <a:r>
              <a:rPr lang="en-US" dirty="0"/>
              <a:t>a year in unnecessary health care costs.</a:t>
            </a:r>
          </a:p>
          <a:p>
            <a:pPr marL="457200" lvl="1" indent="0">
              <a:buNone/>
            </a:pPr>
            <a:endParaRPr lang="en-US" sz="1400" dirty="0"/>
          </a:p>
        </p:txBody>
      </p:sp>
    </p:spTree>
    <p:extLst>
      <p:ext uri="{BB962C8B-B14F-4D97-AF65-F5344CB8AC3E}">
        <p14:creationId xmlns:p14="http://schemas.microsoft.com/office/powerpoint/2010/main" xmlns="" val="1678054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780" y="152400"/>
            <a:ext cx="7330440" cy="1143000"/>
          </a:xfrm>
        </p:spPr>
        <p:txBody>
          <a:bodyPr>
            <a:normAutofit/>
          </a:bodyPr>
          <a:lstStyle/>
          <a:p>
            <a:r>
              <a:rPr lang="en-US" dirty="0" smtClean="0"/>
              <a:t>HEAL Act Solutions</a:t>
            </a:r>
            <a:endParaRPr lang="en-US" dirty="0"/>
          </a:p>
        </p:txBody>
      </p:sp>
      <p:sp>
        <p:nvSpPr>
          <p:cNvPr id="3" name="Content Placeholder 2"/>
          <p:cNvSpPr>
            <a:spLocks noGrp="1"/>
          </p:cNvSpPr>
          <p:nvPr>
            <p:ph idx="1"/>
          </p:nvPr>
        </p:nvSpPr>
        <p:spPr>
          <a:xfrm>
            <a:off x="838200" y="1219200"/>
            <a:ext cx="7543800" cy="4878324"/>
          </a:xfrm>
        </p:spPr>
        <p:txBody>
          <a:bodyPr>
            <a:normAutofit/>
          </a:bodyPr>
          <a:lstStyle/>
          <a:p>
            <a:pPr marL="0" indent="0" algn="ctr">
              <a:spcBef>
                <a:spcPts val="0"/>
              </a:spcBef>
              <a:buNone/>
            </a:pPr>
            <a:r>
              <a:rPr lang="en-US" sz="2800" dirty="0" smtClean="0"/>
              <a:t>The </a:t>
            </a:r>
            <a:r>
              <a:rPr lang="en-US" sz="2800" dirty="0"/>
              <a:t>Healthy Eating </a:t>
            </a:r>
            <a:r>
              <a:rPr lang="en-US" sz="2800" dirty="0" smtClean="0"/>
              <a:t>and Active </a:t>
            </a:r>
            <a:r>
              <a:rPr lang="en-US" sz="2800" dirty="0"/>
              <a:t>Living Act would provide kids, families and communities the </a:t>
            </a:r>
            <a:endParaRPr lang="en-US" sz="2800" dirty="0" smtClean="0"/>
          </a:p>
          <a:p>
            <a:pPr marL="0" indent="0" algn="ctr">
              <a:spcBef>
                <a:spcPts val="0"/>
              </a:spcBef>
              <a:buNone/>
            </a:pPr>
            <a:r>
              <a:rPr lang="en-US" sz="2800" b="1" dirty="0" smtClean="0"/>
              <a:t>tools to </a:t>
            </a:r>
            <a:r>
              <a:rPr lang="en-US" sz="2800" b="1" dirty="0"/>
              <a:t>live healthier </a:t>
            </a:r>
            <a:r>
              <a:rPr lang="en-US" sz="2800" b="1" dirty="0" smtClean="0"/>
              <a:t>lives</a:t>
            </a:r>
            <a:endParaRPr lang="en-US" sz="2800" dirty="0" smtClean="0"/>
          </a:p>
        </p:txBody>
      </p:sp>
      <p:sp>
        <p:nvSpPr>
          <p:cNvPr id="4" name="Slide Number Placeholder 3"/>
          <p:cNvSpPr>
            <a:spLocks noGrp="1"/>
          </p:cNvSpPr>
          <p:nvPr>
            <p:ph type="sldNum" sz="quarter" idx="10"/>
          </p:nvPr>
        </p:nvSpPr>
        <p:spPr/>
        <p:txBody>
          <a:bodyPr/>
          <a:lstStyle/>
          <a:p>
            <a:pPr>
              <a:defRPr/>
            </a:pPr>
            <a:fld id="{A1EFCAEE-A1DD-42E0-AF33-F2BA5BF18014}" type="slidenum">
              <a:rPr lang="en-US" smtClean="0">
                <a:solidFill>
                  <a:prstClr val="black">
                    <a:tint val="75000"/>
                  </a:prstClr>
                </a:solidFill>
              </a:rPr>
              <a:pPr>
                <a:defRPr/>
              </a:pPr>
              <a:t>29</a:t>
            </a:fld>
            <a:endParaRPr lang="en-US">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29565" y="3017520"/>
            <a:ext cx="4152435" cy="2422254"/>
          </a:xfrm>
          <a:prstGeom prst="rect">
            <a:avLst/>
          </a:prstGeom>
        </p:spPr>
      </p:pic>
      <p:pic>
        <p:nvPicPr>
          <p:cNvPr id="3074" name="Picture 2" descr="PHIL Image 1406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1" y="3017520"/>
            <a:ext cx="1650035" cy="238658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PHIL Image 1368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40289" y="3017522"/>
            <a:ext cx="1608475" cy="24196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2558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0000" lnSpcReduction="20000"/>
          </a:bodyPr>
          <a:lstStyle/>
          <a:p>
            <a:pPr lvl="0">
              <a:lnSpc>
                <a:spcPct val="120000"/>
              </a:lnSpc>
            </a:pPr>
            <a:r>
              <a:rPr lang="en-US" dirty="0"/>
              <a:t>List a minimum of three adverse effects of regular consumption of sugar-sweetened beverages.</a:t>
            </a:r>
          </a:p>
          <a:p>
            <a:pPr lvl="0">
              <a:lnSpc>
                <a:spcPct val="120000"/>
              </a:lnSpc>
            </a:pPr>
            <a:r>
              <a:rPr lang="en-US" dirty="0"/>
              <a:t>List a minimum of three reasons why SSBs are a suitable target for obesity prevention.</a:t>
            </a:r>
          </a:p>
          <a:p>
            <a:pPr lvl="0">
              <a:lnSpc>
                <a:spcPct val="120000"/>
              </a:lnSpc>
            </a:pPr>
            <a:r>
              <a:rPr lang="en-US" dirty="0"/>
              <a:t>Provide short and accurate responses to common questions raised by health care professionals and others about moving toward healthier beverage consumption.</a:t>
            </a:r>
          </a:p>
          <a:p>
            <a:pPr lvl="0">
              <a:lnSpc>
                <a:spcPct val="120000"/>
              </a:lnSpc>
            </a:pPr>
            <a:r>
              <a:rPr lang="en-US" dirty="0"/>
              <a:t>Describe a simple approach to assessing individual beverage consumption and identifying unhealthy beverage consumption.</a:t>
            </a:r>
          </a:p>
          <a:p>
            <a:pPr lvl="0">
              <a:lnSpc>
                <a:spcPct val="120000"/>
              </a:lnSpc>
            </a:pPr>
            <a:r>
              <a:rPr lang="en-US" dirty="0"/>
              <a:t>Describe the likely impact of taxation upon consumption of SSBs.</a:t>
            </a:r>
          </a:p>
          <a:p>
            <a:pPr lvl="0">
              <a:lnSpc>
                <a:spcPct val="120000"/>
              </a:lnSpc>
            </a:pPr>
            <a:r>
              <a:rPr lang="en-US" dirty="0"/>
              <a:t>Summarize the Healthy Eating and Active Living (HEAL Act</a:t>
            </a:r>
            <a:r>
              <a:rPr lang="en-US" dirty="0" smtClean="0"/>
              <a:t>),</a:t>
            </a:r>
            <a:r>
              <a:rPr lang="en-US" dirty="0"/>
              <a:t> </a:t>
            </a:r>
            <a:r>
              <a:rPr lang="en-US" dirty="0" smtClean="0"/>
              <a:t>bill status, HEAL </a:t>
            </a:r>
            <a:r>
              <a:rPr lang="en-US" dirty="0"/>
              <a:t>Act </a:t>
            </a:r>
            <a:r>
              <a:rPr lang="en-US" dirty="0" smtClean="0"/>
              <a:t>messages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 Act Essentials </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110000"/>
              </a:lnSpc>
            </a:pPr>
            <a:r>
              <a:rPr lang="en-US" dirty="0" smtClean="0"/>
              <a:t>Establishes State Wellness Fund in Illinois</a:t>
            </a:r>
          </a:p>
          <a:p>
            <a:pPr>
              <a:lnSpc>
                <a:spcPct val="110000"/>
              </a:lnSpc>
            </a:pPr>
            <a:endParaRPr lang="en-US" dirty="0" smtClean="0"/>
          </a:p>
          <a:p>
            <a:pPr>
              <a:lnSpc>
                <a:spcPct val="110000"/>
              </a:lnSpc>
            </a:pPr>
            <a:r>
              <a:rPr lang="en-US" dirty="0" smtClean="0"/>
              <a:t>A </a:t>
            </a:r>
            <a:r>
              <a:rPr lang="en-US" dirty="0"/>
              <a:t>single penny per ounce excise </a:t>
            </a:r>
            <a:r>
              <a:rPr lang="en-US" dirty="0" smtClean="0"/>
              <a:t>tax SSBs</a:t>
            </a:r>
          </a:p>
          <a:p>
            <a:pPr>
              <a:lnSpc>
                <a:spcPct val="110000"/>
              </a:lnSpc>
            </a:pPr>
            <a:endParaRPr lang="en-US" dirty="0" smtClean="0"/>
          </a:p>
          <a:p>
            <a:pPr>
              <a:lnSpc>
                <a:spcPct val="110000"/>
              </a:lnSpc>
            </a:pPr>
            <a:r>
              <a:rPr lang="en-US" dirty="0" smtClean="0"/>
              <a:t>Estimated </a:t>
            </a:r>
            <a:r>
              <a:rPr lang="en-US" dirty="0"/>
              <a:t>r</a:t>
            </a:r>
            <a:r>
              <a:rPr lang="en-US" dirty="0" smtClean="0"/>
              <a:t>evenues </a:t>
            </a:r>
            <a:r>
              <a:rPr lang="en-US" b="1" dirty="0" smtClean="0"/>
              <a:t>$600 million annually</a:t>
            </a:r>
          </a:p>
          <a:p>
            <a:pPr>
              <a:lnSpc>
                <a:spcPct val="110000"/>
              </a:lnSpc>
            </a:pPr>
            <a:endParaRPr lang="en-US" b="1" dirty="0"/>
          </a:p>
          <a:p>
            <a:pPr marL="0" indent="0">
              <a:lnSpc>
                <a:spcPct val="110000"/>
              </a:lnSpc>
              <a:buNone/>
            </a:pPr>
            <a:endParaRPr lang="en-US" sz="1200" b="1" dirty="0" smtClean="0"/>
          </a:p>
          <a:p>
            <a:pPr marL="0" indent="0">
              <a:lnSpc>
                <a:spcPct val="110000"/>
              </a:lnSpc>
              <a:buNone/>
            </a:pPr>
            <a:endParaRPr lang="en-US" sz="1200" b="1" dirty="0"/>
          </a:p>
          <a:p>
            <a:pPr marL="0" indent="0">
              <a:lnSpc>
                <a:spcPct val="110000"/>
              </a:lnSpc>
              <a:buNone/>
            </a:pPr>
            <a:endParaRPr lang="en-US" sz="1200" b="1" dirty="0" smtClean="0"/>
          </a:p>
          <a:p>
            <a:pPr marL="0" indent="0">
              <a:lnSpc>
                <a:spcPct val="110000"/>
              </a:lnSpc>
              <a:buNone/>
            </a:pPr>
            <a:r>
              <a:rPr lang="en-US" sz="1200" b="1" dirty="0" smtClean="0"/>
              <a:t>Photo credit:  </a:t>
            </a:r>
            <a:r>
              <a:rPr lang="en-US" sz="1200" b="1" dirty="0" err="1" smtClean="0"/>
              <a:t>Rockford_CVB</a:t>
            </a:r>
            <a:endParaRPr lang="en-US" sz="1200" b="1" dirty="0" smtClean="0"/>
          </a:p>
          <a:p>
            <a:pPr>
              <a:lnSpc>
                <a:spcPct val="110000"/>
              </a:lnSpc>
            </a:pPr>
            <a:endParaRPr lang="en-US" b="1"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1" y="1447802"/>
            <a:ext cx="3560675" cy="2793687"/>
          </a:xfrm>
        </p:spPr>
      </p:pic>
    </p:spTree>
    <p:extLst>
      <p:ext uri="{BB962C8B-B14F-4D97-AF65-F5344CB8AC3E}">
        <p14:creationId xmlns:p14="http://schemas.microsoft.com/office/powerpoint/2010/main" xmlns="" val="95163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dirty="0" smtClean="0"/>
              <a:t>HEAL Act Funds</a:t>
            </a:r>
            <a:endParaRPr lang="en-US" dirty="0"/>
          </a:p>
        </p:txBody>
      </p:sp>
      <p:sp>
        <p:nvSpPr>
          <p:cNvPr id="3" name="Content Placeholder 2"/>
          <p:cNvSpPr>
            <a:spLocks noGrp="1"/>
          </p:cNvSpPr>
          <p:nvPr>
            <p:ph idx="1"/>
          </p:nvPr>
        </p:nvSpPr>
        <p:spPr>
          <a:xfrm>
            <a:off x="457200" y="1705374"/>
            <a:ext cx="8229600" cy="4420790"/>
          </a:xfrm>
        </p:spPr>
        <p:txBody>
          <a:bodyPr>
            <a:normAutofit/>
          </a:bodyPr>
          <a:lstStyle/>
          <a:p>
            <a:pPr marL="57150" indent="0">
              <a:lnSpc>
                <a:spcPct val="110000"/>
              </a:lnSpc>
              <a:buNone/>
            </a:pPr>
            <a:r>
              <a:rPr lang="en-US" sz="3600" dirty="0" smtClean="0"/>
              <a:t>~50% Illinois</a:t>
            </a:r>
          </a:p>
          <a:p>
            <a:pPr marL="57150" indent="0">
              <a:lnSpc>
                <a:spcPct val="110000"/>
              </a:lnSpc>
              <a:buNone/>
            </a:pPr>
            <a:r>
              <a:rPr lang="en-US" sz="3600" dirty="0" smtClean="0"/>
              <a:t>Medicaid </a:t>
            </a:r>
            <a:r>
              <a:rPr lang="en-US" sz="3600" dirty="0"/>
              <a:t>Program </a:t>
            </a:r>
          </a:p>
          <a:p>
            <a:pPr marL="57150" indent="0">
              <a:lnSpc>
                <a:spcPct val="110000"/>
              </a:lnSpc>
              <a:buNone/>
            </a:pPr>
            <a:endParaRPr lang="en-US" sz="3600" dirty="0" smtClean="0"/>
          </a:p>
          <a:p>
            <a:pPr marL="57150" indent="0">
              <a:lnSpc>
                <a:spcPct val="110000"/>
              </a:lnSpc>
              <a:buNone/>
            </a:pPr>
            <a:endParaRPr lang="en-US" sz="3600" dirty="0"/>
          </a:p>
          <a:p>
            <a:pPr marL="57150" indent="0">
              <a:lnSpc>
                <a:spcPct val="110000"/>
              </a:lnSpc>
              <a:buNone/>
            </a:pPr>
            <a:r>
              <a:rPr lang="en-US" sz="3600" dirty="0" smtClean="0"/>
              <a:t>~50% Community</a:t>
            </a:r>
          </a:p>
          <a:p>
            <a:pPr marL="57150" indent="0">
              <a:lnSpc>
                <a:spcPct val="110000"/>
              </a:lnSpc>
              <a:buNone/>
            </a:pPr>
            <a:r>
              <a:rPr lang="en-US" sz="3600" dirty="0" smtClean="0"/>
              <a:t>Prevention</a:t>
            </a:r>
          </a:p>
        </p:txBody>
      </p:sp>
      <p:pic>
        <p:nvPicPr>
          <p:cNvPr id="2050" name="Picture 2" descr="PHIL Image 1379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865" t="33976" r="8077" b="27362"/>
          <a:stretch/>
        </p:blipFill>
        <p:spPr bwMode="auto">
          <a:xfrm>
            <a:off x="4572003" y="4023364"/>
            <a:ext cx="1922468" cy="223357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43401" y="1601939"/>
            <a:ext cx="2741403" cy="1827063"/>
          </a:xfrm>
          <a:prstGeom prst="rect">
            <a:avLst/>
          </a:prstGeom>
        </p:spPr>
      </p:pic>
    </p:spTree>
    <p:extLst>
      <p:ext uri="{BB962C8B-B14F-4D97-AF65-F5344CB8AC3E}">
        <p14:creationId xmlns:p14="http://schemas.microsoft.com/office/powerpoint/2010/main" xmlns="" val="2871847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772400" cy="1371600"/>
          </a:xfrm>
        </p:spPr>
        <p:txBody>
          <a:bodyPr>
            <a:noAutofit/>
          </a:bodyPr>
          <a:lstStyle/>
          <a:p>
            <a:r>
              <a:rPr lang="en-US" dirty="0" smtClean="0"/>
              <a:t>HEAL Act Funds</a:t>
            </a:r>
            <a:br>
              <a:rPr lang="en-US" dirty="0" smtClean="0"/>
            </a:br>
            <a:r>
              <a:rPr lang="en-US" b="1" dirty="0" smtClean="0"/>
              <a:t>Illinois Medicaid Program</a:t>
            </a:r>
            <a:endParaRPr lang="en-US" b="1" dirty="0"/>
          </a:p>
        </p:txBody>
      </p:sp>
      <p:sp>
        <p:nvSpPr>
          <p:cNvPr id="3" name="Content Placeholder 2"/>
          <p:cNvSpPr>
            <a:spLocks noGrp="1"/>
          </p:cNvSpPr>
          <p:nvPr>
            <p:ph idx="1"/>
          </p:nvPr>
        </p:nvSpPr>
        <p:spPr>
          <a:xfrm>
            <a:off x="685800" y="2133600"/>
            <a:ext cx="8098971" cy="3733800"/>
          </a:xfrm>
        </p:spPr>
        <p:txBody>
          <a:bodyPr>
            <a:normAutofit fontScale="40000" lnSpcReduction="20000"/>
          </a:bodyPr>
          <a:lstStyle/>
          <a:p>
            <a:pPr marL="0" indent="0">
              <a:buNone/>
            </a:pPr>
            <a:r>
              <a:rPr lang="en-US" sz="5100" dirty="0"/>
              <a:t>~$</a:t>
            </a:r>
            <a:r>
              <a:rPr lang="en-US" sz="5100" b="1" dirty="0"/>
              <a:t>300 million a year </a:t>
            </a:r>
            <a:endParaRPr lang="en-US" sz="5100" b="1" dirty="0" smtClean="0"/>
          </a:p>
          <a:p>
            <a:pPr marL="0" indent="0">
              <a:buNone/>
            </a:pPr>
            <a:endParaRPr lang="en-US" sz="5100" b="1" dirty="0" smtClean="0"/>
          </a:p>
          <a:p>
            <a:r>
              <a:rPr lang="en-US" sz="4500" dirty="0" smtClean="0"/>
              <a:t>Multi-disciplinary clinical services</a:t>
            </a:r>
          </a:p>
          <a:p>
            <a:endParaRPr lang="en-US" sz="4500" dirty="0" smtClean="0"/>
          </a:p>
          <a:p>
            <a:pPr lvl="1"/>
            <a:r>
              <a:rPr lang="en-US" sz="4100" dirty="0" smtClean="0"/>
              <a:t>Weight management programs</a:t>
            </a:r>
          </a:p>
          <a:p>
            <a:pPr lvl="1"/>
            <a:endParaRPr lang="en-US" sz="4100" dirty="0"/>
          </a:p>
          <a:p>
            <a:pPr lvl="1"/>
            <a:r>
              <a:rPr lang="en-US" sz="4100" dirty="0"/>
              <a:t>S</a:t>
            </a:r>
            <a:r>
              <a:rPr lang="en-US" sz="4100" dirty="0" smtClean="0"/>
              <a:t>ocial workers, dieticians, psychologists</a:t>
            </a:r>
          </a:p>
          <a:p>
            <a:endParaRPr lang="en-US" sz="4500" dirty="0"/>
          </a:p>
          <a:p>
            <a:r>
              <a:rPr lang="en-US" sz="4500" dirty="0" smtClean="0"/>
              <a:t>Care coordination</a:t>
            </a:r>
          </a:p>
          <a:p>
            <a:pPr>
              <a:lnSpc>
                <a:spcPct val="120000"/>
              </a:lnSpc>
            </a:pPr>
            <a:endParaRPr lang="en-US" sz="4500" dirty="0" smtClean="0"/>
          </a:p>
          <a:p>
            <a:pPr>
              <a:lnSpc>
                <a:spcPct val="120000"/>
              </a:lnSpc>
            </a:pPr>
            <a:r>
              <a:rPr lang="en-US" sz="4500" dirty="0" smtClean="0"/>
              <a:t>Community evidenced-based physical activity and nutrition programs for children and adults </a:t>
            </a:r>
          </a:p>
          <a:p>
            <a:endParaRPr lang="en-US" sz="2400" dirty="0" smtClean="0"/>
          </a:p>
          <a:p>
            <a:endParaRPr lang="en-US" sz="2400" dirty="0" smtClean="0"/>
          </a:p>
          <a:p>
            <a:pPr marL="0"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4" y="2237186"/>
            <a:ext cx="2416969" cy="511969"/>
          </a:xfrm>
          <a:prstGeom prst="rect">
            <a:avLst/>
          </a:prstGeom>
        </p:spPr>
      </p:pic>
    </p:spTree>
    <p:extLst>
      <p:ext uri="{BB962C8B-B14F-4D97-AF65-F5344CB8AC3E}">
        <p14:creationId xmlns:p14="http://schemas.microsoft.com/office/powerpoint/2010/main" xmlns="" val="31477818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772400" cy="1219200"/>
          </a:xfrm>
        </p:spPr>
        <p:txBody>
          <a:bodyPr>
            <a:noAutofit/>
          </a:bodyPr>
          <a:lstStyle/>
          <a:p>
            <a:r>
              <a:rPr lang="en-US" sz="3600" dirty="0" smtClean="0"/>
              <a:t/>
            </a:r>
            <a:br>
              <a:rPr lang="en-US" sz="3600" dirty="0" smtClean="0"/>
            </a:br>
            <a:r>
              <a:rPr lang="en-US" dirty="0" smtClean="0"/>
              <a:t>HEAL Act Funds</a:t>
            </a:r>
            <a:br>
              <a:rPr lang="en-US" dirty="0" smtClean="0"/>
            </a:br>
            <a:r>
              <a:rPr lang="en-US" b="1" dirty="0" smtClean="0"/>
              <a:t>Community Prevention </a:t>
            </a:r>
            <a:r>
              <a:rPr lang="en-US" dirty="0" smtClean="0"/>
              <a:t/>
            </a:r>
            <a:br>
              <a:rPr lang="en-US" dirty="0" smtClean="0"/>
            </a:br>
            <a:endParaRPr lang="en-US" dirty="0"/>
          </a:p>
        </p:txBody>
      </p:sp>
      <p:sp>
        <p:nvSpPr>
          <p:cNvPr id="3" name="Content Placeholder 2"/>
          <p:cNvSpPr>
            <a:spLocks noGrp="1"/>
          </p:cNvSpPr>
          <p:nvPr>
            <p:ph idx="1"/>
          </p:nvPr>
        </p:nvSpPr>
        <p:spPr>
          <a:xfrm>
            <a:off x="685805" y="2286000"/>
            <a:ext cx="5257799" cy="3581400"/>
          </a:xfrm>
        </p:spPr>
        <p:txBody>
          <a:bodyPr>
            <a:normAutofit fontScale="92500" lnSpcReduction="20000"/>
          </a:bodyPr>
          <a:lstStyle/>
          <a:p>
            <a:pPr marL="0" indent="0">
              <a:buNone/>
            </a:pPr>
            <a:r>
              <a:rPr lang="en-US" b="1" dirty="0"/>
              <a:t>~$300 million a year </a:t>
            </a:r>
            <a:endParaRPr lang="en-US" b="1" dirty="0" smtClean="0"/>
          </a:p>
          <a:p>
            <a:pPr lvl="1">
              <a:buFont typeface="Arial" pitchFamily="34" charset="0"/>
              <a:buChar char="•"/>
            </a:pPr>
            <a:r>
              <a:rPr lang="en-US" dirty="0" smtClean="0"/>
              <a:t>School </a:t>
            </a:r>
            <a:r>
              <a:rPr lang="en-US" dirty="0"/>
              <a:t>h</a:t>
            </a:r>
            <a:r>
              <a:rPr lang="en-US" dirty="0" smtClean="0"/>
              <a:t>ealth &amp; wellness</a:t>
            </a:r>
          </a:p>
          <a:p>
            <a:pPr lvl="1">
              <a:buFont typeface="Arial" pitchFamily="34" charset="0"/>
              <a:buChar char="•"/>
            </a:pPr>
            <a:r>
              <a:rPr lang="en-US" dirty="0" smtClean="0"/>
              <a:t>Public </a:t>
            </a:r>
            <a:r>
              <a:rPr lang="en-US" dirty="0"/>
              <a:t>h</a:t>
            </a:r>
            <a:r>
              <a:rPr lang="en-US" dirty="0" smtClean="0"/>
              <a:t>ealth </a:t>
            </a:r>
            <a:r>
              <a:rPr lang="en-US" dirty="0"/>
              <a:t>d</a:t>
            </a:r>
            <a:r>
              <a:rPr lang="en-US" dirty="0" smtClean="0"/>
              <a:t>epartments and agencies</a:t>
            </a:r>
          </a:p>
          <a:p>
            <a:pPr lvl="1">
              <a:buFont typeface="Arial" pitchFamily="34" charset="0"/>
              <a:buChar char="•"/>
            </a:pPr>
            <a:r>
              <a:rPr lang="en-US" dirty="0" smtClean="0"/>
              <a:t>Physical activity improvements</a:t>
            </a:r>
          </a:p>
          <a:p>
            <a:pPr lvl="1">
              <a:buFont typeface="Arial" pitchFamily="34" charset="0"/>
              <a:buChar char="•"/>
            </a:pPr>
            <a:r>
              <a:rPr lang="en-US" dirty="0"/>
              <a:t>Community nutrition</a:t>
            </a:r>
          </a:p>
          <a:p>
            <a:pPr lvl="1">
              <a:buFont typeface="Arial" pitchFamily="34" charset="0"/>
              <a:buChar char="•"/>
            </a:pPr>
            <a:r>
              <a:rPr lang="en-US" dirty="0" smtClean="0"/>
              <a:t>Local food systems</a:t>
            </a:r>
          </a:p>
          <a:p>
            <a:pPr marL="0" indent="0">
              <a:buNone/>
            </a:pPr>
            <a:r>
              <a:rPr lang="en-US" dirty="0" smtClean="0"/>
              <a:t>Focus - underserved communities</a:t>
            </a:r>
          </a:p>
          <a:p>
            <a:pPr lvl="1">
              <a:buFont typeface="Arial" pitchFamily="34" charset="0"/>
              <a:buChar char="•"/>
            </a:pPr>
            <a:endParaRPr lang="en-US" sz="2000" dirty="0" smtClean="0"/>
          </a:p>
          <a:p>
            <a:endParaRPr lang="en-US" sz="2400" dirty="0"/>
          </a:p>
        </p:txBody>
      </p:sp>
      <p:pic>
        <p:nvPicPr>
          <p:cNvPr id="5122" name="Picture 2" descr="PHIL Image 138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303809"/>
            <a:ext cx="2538445" cy="3818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076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7772400" cy="5257800"/>
          </a:xfrm>
        </p:spPr>
        <p:txBody>
          <a:bodyPr>
            <a:normAutofit/>
          </a:bodyPr>
          <a:lstStyle/>
          <a:p>
            <a:r>
              <a:rPr lang="en-US" sz="2800" dirty="0" smtClean="0"/>
              <a:t>Save at least $150 million a year in Illinois health care costs</a:t>
            </a:r>
          </a:p>
          <a:p>
            <a:r>
              <a:rPr lang="en-US" sz="2800" dirty="0" smtClean="0"/>
              <a:t>5% reduction in adult obesity</a:t>
            </a:r>
          </a:p>
          <a:p>
            <a:r>
              <a:rPr lang="en-US" sz="2800" dirty="0" smtClean="0"/>
              <a:t>9% reduction in childhood obesity</a:t>
            </a:r>
          </a:p>
          <a:p>
            <a:r>
              <a:rPr lang="en-US" sz="2800" dirty="0" smtClean="0"/>
              <a:t>Small (4,500) net increase in Illinois jobs </a:t>
            </a:r>
          </a:p>
          <a:p>
            <a:endParaRPr lang="en-US" sz="2800" dirty="0"/>
          </a:p>
          <a:p>
            <a:endParaRPr lang="en-US" sz="2800" dirty="0" smtClean="0"/>
          </a:p>
          <a:p>
            <a:endParaRPr lang="en-US" sz="2800" dirty="0"/>
          </a:p>
          <a:p>
            <a:endParaRPr lang="en-US" sz="900" dirty="0" smtClean="0"/>
          </a:p>
          <a:p>
            <a:pPr marL="0" indent="0">
              <a:buNone/>
            </a:pPr>
            <a:endParaRPr lang="en-US" sz="900" dirty="0" smtClean="0"/>
          </a:p>
          <a:p>
            <a:pPr marL="0" indent="0">
              <a:buNone/>
            </a:pPr>
            <a:endParaRPr lang="en-US" sz="900" dirty="0" smtClean="0"/>
          </a:p>
          <a:p>
            <a:pPr marL="0" indent="0">
              <a:buNone/>
            </a:pPr>
            <a:endParaRPr lang="en-US" sz="900" dirty="0" smtClean="0"/>
          </a:p>
          <a:p>
            <a:pPr marL="0" indent="0">
              <a:buNone/>
            </a:pPr>
            <a:endParaRPr lang="en-US" sz="900" dirty="0"/>
          </a:p>
          <a:p>
            <a:pPr marL="0" indent="0">
              <a:buNone/>
            </a:pPr>
            <a:r>
              <a:rPr lang="en-US" sz="900" dirty="0" err="1" smtClean="0"/>
              <a:t>Chaloupka</a:t>
            </a:r>
            <a:r>
              <a:rPr lang="en-US" sz="900" dirty="0"/>
              <a:t>, F.J., Wang, Y.C., Powell, L. M., et. al (2011). Estimated the potential impact of sugar-sweetened and other beverage excise taxes in Illinois. </a:t>
            </a:r>
            <a:r>
              <a:rPr lang="en-US" sz="900" dirty="0" smtClean="0"/>
              <a:t>Powell</a:t>
            </a:r>
            <a:r>
              <a:rPr lang="en-US" sz="900" dirty="0"/>
              <a:t>, L. M., et. al (2011). Estimated the potential impact of sugar-sweetened and other beverage excise taxes in Illinois. </a:t>
            </a:r>
          </a:p>
        </p:txBody>
      </p:sp>
      <p:sp>
        <p:nvSpPr>
          <p:cNvPr id="5" name="Title 1"/>
          <p:cNvSpPr txBox="1">
            <a:spLocks/>
          </p:cNvSpPr>
          <p:nvPr/>
        </p:nvSpPr>
        <p:spPr bwMode="auto">
          <a:xfrm>
            <a:off x="2247900" y="381000"/>
            <a:ext cx="46482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83E73"/>
                </a:solidFill>
                <a:latin typeface="+mj-lt"/>
                <a:ea typeface="MS PGothic" pitchFamily="34" charset="-128"/>
                <a:cs typeface="+mj-cs"/>
              </a:defRPr>
            </a:lvl1pPr>
            <a:lvl2pPr algn="l" rtl="0" eaLnBrk="0" fontAlgn="base" hangingPunct="0">
              <a:spcBef>
                <a:spcPct val="0"/>
              </a:spcBef>
              <a:spcAft>
                <a:spcPct val="0"/>
              </a:spcAft>
              <a:defRPr sz="4400">
                <a:solidFill>
                  <a:srgbClr val="083E73"/>
                </a:solidFill>
                <a:latin typeface="Tahoma" charset="0"/>
                <a:ea typeface="MS PGothic" pitchFamily="34" charset="-128"/>
                <a:cs typeface="ＭＳ Ｐゴシック" charset="0"/>
              </a:defRPr>
            </a:lvl2pPr>
            <a:lvl3pPr algn="l" rtl="0" eaLnBrk="0" fontAlgn="base" hangingPunct="0">
              <a:spcBef>
                <a:spcPct val="0"/>
              </a:spcBef>
              <a:spcAft>
                <a:spcPct val="0"/>
              </a:spcAft>
              <a:defRPr sz="4400">
                <a:solidFill>
                  <a:srgbClr val="083E73"/>
                </a:solidFill>
                <a:latin typeface="Tahoma" charset="0"/>
                <a:ea typeface="MS PGothic" pitchFamily="34" charset="-128"/>
                <a:cs typeface="ＭＳ Ｐゴシック" charset="0"/>
              </a:defRPr>
            </a:lvl3pPr>
            <a:lvl4pPr algn="l" rtl="0" eaLnBrk="0" fontAlgn="base" hangingPunct="0">
              <a:spcBef>
                <a:spcPct val="0"/>
              </a:spcBef>
              <a:spcAft>
                <a:spcPct val="0"/>
              </a:spcAft>
              <a:defRPr sz="4400">
                <a:solidFill>
                  <a:srgbClr val="083E73"/>
                </a:solidFill>
                <a:latin typeface="Tahoma" charset="0"/>
                <a:ea typeface="MS PGothic" pitchFamily="34" charset="-128"/>
                <a:cs typeface="ＭＳ Ｐゴシック" charset="0"/>
              </a:defRPr>
            </a:lvl4pPr>
            <a:lvl5pPr algn="l" rtl="0" eaLnBrk="0" fontAlgn="base" hangingPunct="0">
              <a:spcBef>
                <a:spcPct val="0"/>
              </a:spcBef>
              <a:spcAft>
                <a:spcPct val="0"/>
              </a:spcAft>
              <a:defRPr sz="4400">
                <a:solidFill>
                  <a:srgbClr val="083E73"/>
                </a:solidFill>
                <a:latin typeface="Tahoma" charset="0"/>
                <a:ea typeface="MS PGothic" pitchFamily="34" charset="-128"/>
                <a:cs typeface="ＭＳ Ｐゴシック" charset="0"/>
              </a:defRPr>
            </a:lvl5pPr>
            <a:lvl6pPr marL="457200" algn="l" rtl="0" fontAlgn="base">
              <a:spcBef>
                <a:spcPct val="0"/>
              </a:spcBef>
              <a:spcAft>
                <a:spcPct val="0"/>
              </a:spcAft>
              <a:defRPr sz="4400">
                <a:solidFill>
                  <a:srgbClr val="083E73"/>
                </a:solidFill>
                <a:latin typeface="Tahoma" charset="0"/>
                <a:ea typeface="ＭＳ Ｐゴシック" charset="0"/>
                <a:cs typeface="ＭＳ Ｐゴシック" charset="0"/>
              </a:defRPr>
            </a:lvl6pPr>
            <a:lvl7pPr marL="914400" algn="l" rtl="0" fontAlgn="base">
              <a:spcBef>
                <a:spcPct val="0"/>
              </a:spcBef>
              <a:spcAft>
                <a:spcPct val="0"/>
              </a:spcAft>
              <a:defRPr sz="4400">
                <a:solidFill>
                  <a:srgbClr val="083E73"/>
                </a:solidFill>
                <a:latin typeface="Tahoma" charset="0"/>
                <a:ea typeface="ＭＳ Ｐゴシック" charset="0"/>
                <a:cs typeface="ＭＳ Ｐゴシック" charset="0"/>
              </a:defRPr>
            </a:lvl7pPr>
            <a:lvl8pPr marL="1371600" algn="l" rtl="0" fontAlgn="base">
              <a:spcBef>
                <a:spcPct val="0"/>
              </a:spcBef>
              <a:spcAft>
                <a:spcPct val="0"/>
              </a:spcAft>
              <a:defRPr sz="4400">
                <a:solidFill>
                  <a:srgbClr val="083E73"/>
                </a:solidFill>
                <a:latin typeface="Tahoma" charset="0"/>
                <a:ea typeface="ＭＳ Ｐゴシック" charset="0"/>
                <a:cs typeface="ＭＳ Ｐゴシック" charset="0"/>
              </a:defRPr>
            </a:lvl8pPr>
            <a:lvl9pPr marL="1828800" algn="l" rtl="0" fontAlgn="base">
              <a:spcBef>
                <a:spcPct val="0"/>
              </a:spcBef>
              <a:spcAft>
                <a:spcPct val="0"/>
              </a:spcAft>
              <a:defRPr sz="4400">
                <a:solidFill>
                  <a:srgbClr val="083E73"/>
                </a:solidFill>
                <a:latin typeface="Tahoma" charset="0"/>
                <a:ea typeface="ＭＳ Ｐゴシック" charset="0"/>
                <a:cs typeface="ＭＳ Ｐゴシック" charset="0"/>
              </a:defRPr>
            </a:lvl9pPr>
          </a:lstStyle>
          <a:p>
            <a:pPr algn="ctr"/>
            <a:r>
              <a:rPr lang="en-US" dirty="0" smtClean="0">
                <a:solidFill>
                  <a:schemeClr val="tx1"/>
                </a:solidFill>
              </a:rPr>
              <a:t>Estimated Impacts</a:t>
            </a:r>
            <a:endParaRPr lang="en-US" dirty="0">
              <a:solidFill>
                <a:schemeClr val="tx1"/>
              </a:solidFill>
            </a:endParaRPr>
          </a:p>
        </p:txBody>
      </p:sp>
      <p:pic>
        <p:nvPicPr>
          <p:cNvPr id="7" name="Picture 6" descr="shutterstock_9739798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2940" y="3984311"/>
            <a:ext cx="3038119" cy="2035489"/>
          </a:xfrm>
          <a:prstGeom prst="rect">
            <a:avLst/>
          </a:prstGeom>
          <a:ln>
            <a:noFill/>
          </a:ln>
          <a:effectLst/>
        </p:spPr>
      </p:pic>
    </p:spTree>
    <p:extLst>
      <p:ext uri="{BB962C8B-B14F-4D97-AF65-F5344CB8AC3E}">
        <p14:creationId xmlns:p14="http://schemas.microsoft.com/office/powerpoint/2010/main" xmlns="" val="9941644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74638"/>
            <a:ext cx="7391400" cy="1143000"/>
          </a:xfrm>
        </p:spPr>
        <p:txBody>
          <a:bodyPr>
            <a:normAutofit/>
          </a:bodyPr>
          <a:lstStyle/>
          <a:p>
            <a:r>
              <a:rPr lang="en-US" dirty="0" smtClean="0"/>
              <a:t>HEAL Act Funding Mechanism</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150000"/>
              </a:lnSpc>
            </a:pPr>
            <a:r>
              <a:rPr lang="en-US" sz="2800" dirty="0" smtClean="0"/>
              <a:t>Excise tax collected from distributors of SSBs</a:t>
            </a:r>
          </a:p>
          <a:p>
            <a:pPr>
              <a:lnSpc>
                <a:spcPct val="150000"/>
              </a:lnSpc>
            </a:pPr>
            <a:r>
              <a:rPr lang="en-US" sz="2800" dirty="0" smtClean="0"/>
              <a:t>Excise - consumer sees price difference on shelf</a:t>
            </a:r>
          </a:p>
          <a:p>
            <a:pPr>
              <a:lnSpc>
                <a:spcPct val="150000"/>
              </a:lnSpc>
            </a:pPr>
            <a:r>
              <a:rPr lang="en-US" dirty="0" smtClean="0"/>
              <a:t>Tax Excludes </a:t>
            </a:r>
          </a:p>
          <a:p>
            <a:pPr lvl="1">
              <a:lnSpc>
                <a:spcPct val="150000"/>
              </a:lnSpc>
              <a:buFont typeface="Arial" pitchFamily="34" charset="0"/>
              <a:buChar char="•"/>
            </a:pPr>
            <a:r>
              <a:rPr lang="en-US" dirty="0" smtClean="0"/>
              <a:t>Diet drinks</a:t>
            </a:r>
          </a:p>
          <a:p>
            <a:pPr lvl="1">
              <a:lnSpc>
                <a:spcPct val="150000"/>
              </a:lnSpc>
              <a:buFont typeface="Arial" pitchFamily="34" charset="0"/>
              <a:buChar char="•"/>
            </a:pPr>
            <a:r>
              <a:rPr lang="en-US" dirty="0" smtClean="0"/>
              <a:t>100</a:t>
            </a:r>
            <a:r>
              <a:rPr lang="en-US" dirty="0"/>
              <a:t>% fruit juice</a:t>
            </a:r>
          </a:p>
          <a:p>
            <a:pPr lvl="1">
              <a:lnSpc>
                <a:spcPct val="150000"/>
              </a:lnSpc>
              <a:buFont typeface="Arial" pitchFamily="34" charset="0"/>
              <a:buChar char="•"/>
            </a:pPr>
            <a:r>
              <a:rPr lang="en-US" dirty="0"/>
              <a:t>Milk products</a:t>
            </a:r>
          </a:p>
          <a:p>
            <a:pPr>
              <a:lnSpc>
                <a:spcPct val="150000"/>
              </a:lnSpc>
            </a:pPr>
            <a:endParaRPr lang="en-US" sz="2800" dirty="0" smtClean="0"/>
          </a:p>
          <a:p>
            <a:pPr lvl="1">
              <a:lnSpc>
                <a:spcPct val="150000"/>
              </a:lnSpc>
            </a:pPr>
            <a:endParaRPr lang="en-US" sz="2000" dirty="0" smtClean="0"/>
          </a:p>
          <a:p>
            <a:pPr marL="0" indent="0">
              <a:buNone/>
            </a:pPr>
            <a:endParaRPr lang="en-US" sz="2400"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46312" y="2377434"/>
            <a:ext cx="3514725" cy="2636044"/>
          </a:xfrm>
        </p:spPr>
      </p:pic>
    </p:spTree>
    <p:extLst>
      <p:ext uri="{BB962C8B-B14F-4D97-AF65-F5344CB8AC3E}">
        <p14:creationId xmlns:p14="http://schemas.microsoft.com/office/powerpoint/2010/main" xmlns="" val="4014711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Bill Status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Introduced in </a:t>
            </a:r>
            <a:r>
              <a:rPr lang="en-US" dirty="0"/>
              <a:t>2</a:t>
            </a:r>
            <a:r>
              <a:rPr lang="en-US" dirty="0" smtClean="0"/>
              <a:t>014 </a:t>
            </a:r>
          </a:p>
          <a:p>
            <a:r>
              <a:rPr lang="en-US" dirty="0" smtClean="0"/>
              <a:t>Illinois State legislature</a:t>
            </a:r>
            <a:endParaRPr lang="en-US" dirty="0"/>
          </a:p>
          <a:p>
            <a:r>
              <a:rPr lang="en-US" dirty="0" smtClean="0"/>
              <a:t>Sponsors </a:t>
            </a:r>
          </a:p>
          <a:p>
            <a:pPr lvl="1">
              <a:buFont typeface="Arial" pitchFamily="34" charset="0"/>
              <a:buChar char="•"/>
            </a:pPr>
            <a:r>
              <a:rPr lang="en-US" dirty="0" smtClean="0"/>
              <a:t>House </a:t>
            </a:r>
            <a:r>
              <a:rPr lang="en-US" dirty="0"/>
              <a:t>– </a:t>
            </a:r>
            <a:r>
              <a:rPr lang="en-US" dirty="0" smtClean="0"/>
              <a:t>Robyn Gabel </a:t>
            </a:r>
          </a:p>
          <a:p>
            <a:pPr lvl="1">
              <a:buFont typeface="Arial" pitchFamily="34" charset="0"/>
              <a:buChar char="•"/>
            </a:pPr>
            <a:r>
              <a:rPr lang="en-US" dirty="0" smtClean="0"/>
              <a:t>Senate – Mattie Hunter</a:t>
            </a:r>
          </a:p>
          <a:p>
            <a:pPr lvl="1">
              <a:buFont typeface="Arial" pitchFamily="34" charset="0"/>
              <a:buChar char="•"/>
            </a:pPr>
            <a:endParaRPr lang="en-US" dirty="0" smtClean="0"/>
          </a:p>
          <a:p>
            <a:pPr marL="342900" lvl="1" indent="-342900">
              <a:buFont typeface="Arial" pitchFamily="34" charset="0"/>
              <a:buChar char="•"/>
            </a:pPr>
            <a:r>
              <a:rPr lang="en-US" sz="3200" dirty="0"/>
              <a:t>HEAL Act</a:t>
            </a:r>
          </a:p>
          <a:p>
            <a:pPr lvl="1">
              <a:buFont typeface="Arial" pitchFamily="34" charset="0"/>
              <a:buChar char="•"/>
            </a:pPr>
            <a:r>
              <a:rPr lang="en-US" dirty="0" smtClean="0"/>
              <a:t>February 2015 filing </a:t>
            </a:r>
          </a:p>
          <a:p>
            <a:pPr lvl="1">
              <a:buFont typeface="Arial" pitchFamily="34" charset="0"/>
              <a:buChar char="•"/>
            </a:pPr>
            <a:r>
              <a:rPr lang="en-US" dirty="0" smtClean="0"/>
              <a:t>House and Senate </a:t>
            </a:r>
          </a:p>
          <a:p>
            <a:pPr lvl="1">
              <a:buFont typeface="Arial" pitchFamily="34" charset="0"/>
              <a:buChar char="•"/>
            </a:pPr>
            <a:r>
              <a:rPr lang="en-US" dirty="0" smtClean="0"/>
              <a:t>Same bill sponsors </a:t>
            </a:r>
            <a:endParaRPr lang="en-US" dirty="0"/>
          </a:p>
          <a:p>
            <a:pPr lvl="1">
              <a:buFont typeface="Arial" pitchFamily="34" charset="0"/>
              <a:buChar char="•"/>
            </a:pPr>
            <a:endParaRPr lang="en-US" dirty="0"/>
          </a:p>
          <a:p>
            <a:pPr marL="457200" lvl="1" indent="0">
              <a:buNone/>
            </a:pPr>
            <a:endParaRPr lang="en-US" dirty="0"/>
          </a:p>
          <a:p>
            <a:pPr marL="0" indent="0">
              <a:buNone/>
            </a:pPr>
            <a:r>
              <a:rPr lang="en-US" sz="900" dirty="0" smtClean="0"/>
              <a:t>Photo Credit: Illinois State Tourism Bureau</a:t>
            </a: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4A2C36A-ABEB-462B-B899-1827F4493E55}" type="slidenum">
              <a:rPr lang="es-CO" smtClean="0">
                <a:solidFill>
                  <a:srgbClr val="000000"/>
                </a:solidFill>
              </a:rPr>
              <a:pPr>
                <a:defRPr/>
              </a:pPr>
              <a:t>36</a:t>
            </a:fld>
            <a:endParaRPr lang="es-CO">
              <a:solidFill>
                <a:srgbClr val="000000"/>
              </a:solidFill>
            </a:endParaRPr>
          </a:p>
        </p:txBody>
      </p:sp>
      <p:pic>
        <p:nvPicPr>
          <p:cNvPr id="16" name="Content Placeholder 1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4" y="2011683"/>
            <a:ext cx="3918785" cy="2572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80509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normAutofit/>
          </a:bodyPr>
          <a:lstStyle/>
          <a:p>
            <a:r>
              <a:rPr lang="en-US" dirty="0" smtClean="0"/>
              <a:t>Public Perception </a:t>
            </a:r>
            <a:endParaRPr lang="en-US" altLang="en-US" b="1" dirty="0" smtClean="0"/>
          </a:p>
        </p:txBody>
      </p:sp>
      <p:sp>
        <p:nvSpPr>
          <p:cNvPr id="138243" name="Content Placeholder 2"/>
          <p:cNvSpPr>
            <a:spLocks noGrp="1"/>
          </p:cNvSpPr>
          <p:nvPr>
            <p:ph idx="1"/>
          </p:nvPr>
        </p:nvSpPr>
        <p:spPr/>
        <p:txBody>
          <a:bodyPr>
            <a:normAutofit/>
          </a:bodyPr>
          <a:lstStyle/>
          <a:p>
            <a:pPr marL="0" indent="0">
              <a:buNone/>
            </a:pPr>
            <a:r>
              <a:rPr lang="en-US" altLang="en-US" sz="3500" dirty="0" smtClean="0"/>
              <a:t>Focus Groups </a:t>
            </a:r>
          </a:p>
          <a:p>
            <a:r>
              <a:rPr lang="en-US" altLang="en-US" sz="2800" dirty="0"/>
              <a:t>Provide kids, families and </a:t>
            </a:r>
            <a:r>
              <a:rPr lang="en-US" altLang="en-US" sz="2800" dirty="0" smtClean="0"/>
              <a:t>communities </a:t>
            </a:r>
            <a:r>
              <a:rPr lang="en-US" sz="2800" dirty="0"/>
              <a:t>the tools to lead healthier lives</a:t>
            </a:r>
          </a:p>
          <a:p>
            <a:pPr>
              <a:lnSpc>
                <a:spcPct val="110000"/>
              </a:lnSpc>
            </a:pPr>
            <a:r>
              <a:rPr lang="en-US" altLang="en-US" sz="2800" dirty="0" smtClean="0"/>
              <a:t>“Healthy </a:t>
            </a:r>
            <a:r>
              <a:rPr lang="en-US" altLang="en-US" sz="2800" dirty="0"/>
              <a:t>Eating and Active Living </a:t>
            </a:r>
            <a:r>
              <a:rPr lang="en-US" altLang="en-US" sz="2800" dirty="0" smtClean="0"/>
              <a:t>Act” </a:t>
            </a:r>
            <a:r>
              <a:rPr lang="en-US" altLang="en-US" sz="2800" dirty="0"/>
              <a:t>vs HEAL Act</a:t>
            </a:r>
          </a:p>
          <a:p>
            <a:r>
              <a:rPr lang="en-US" altLang="en-US" sz="2800" dirty="0" smtClean="0"/>
              <a:t>“Sugary Drinks” </a:t>
            </a:r>
            <a:r>
              <a:rPr lang="en-US" altLang="en-US" sz="2800" dirty="0"/>
              <a:t>vs SSBs</a:t>
            </a:r>
          </a:p>
          <a:p>
            <a:r>
              <a:rPr lang="en-US" sz="2800" dirty="0" smtClean="0"/>
              <a:t>SSBs </a:t>
            </a:r>
            <a:r>
              <a:rPr lang="en-US" sz="2800" dirty="0"/>
              <a:t>linkage to </a:t>
            </a:r>
            <a:r>
              <a:rPr lang="en-US" sz="2800" dirty="0" smtClean="0"/>
              <a:t>“diabetes</a:t>
            </a:r>
            <a:r>
              <a:rPr lang="en-US" sz="2800" dirty="0"/>
              <a:t>, cancer, heart </a:t>
            </a:r>
            <a:r>
              <a:rPr lang="en-US" sz="2800" dirty="0" smtClean="0"/>
              <a:t>disease” </a:t>
            </a:r>
            <a:r>
              <a:rPr lang="en-US" sz="2800" b="1" dirty="0" smtClean="0"/>
              <a:t>vs </a:t>
            </a:r>
            <a:r>
              <a:rPr lang="en-US" sz="2800" dirty="0" smtClean="0"/>
              <a:t>obesity</a:t>
            </a:r>
            <a:endParaRPr lang="en-US" sz="2800" dirty="0"/>
          </a:p>
          <a:p>
            <a:pPr lvl="1">
              <a:buFont typeface="Arial" pitchFamily="34" charset="0"/>
              <a:buChar char="•"/>
            </a:pPr>
            <a:endParaRPr lang="en-US" altLang="en-US" sz="2400" dirty="0" smtClean="0"/>
          </a:p>
          <a:p>
            <a:endParaRPr lang="en-US" altLang="en-US" sz="2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4800600"/>
            <a:ext cx="1627632" cy="1328928"/>
          </a:xfrm>
          <a:prstGeom prst="rect">
            <a:avLst/>
          </a:prstGeom>
        </p:spPr>
      </p:pic>
    </p:spTree>
    <p:extLst>
      <p:ext uri="{BB962C8B-B14F-4D97-AF65-F5344CB8AC3E}">
        <p14:creationId xmlns:p14="http://schemas.microsoft.com/office/powerpoint/2010/main" xmlns="" val="1150470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944562"/>
          </a:xfrm>
        </p:spPr>
        <p:txBody>
          <a:bodyPr/>
          <a:lstStyle/>
          <a:p>
            <a:r>
              <a:rPr lang="en-US" altLang="en-US" dirty="0" smtClean="0"/>
              <a:t>Take Action</a:t>
            </a:r>
          </a:p>
        </p:txBody>
      </p:sp>
      <p:sp>
        <p:nvSpPr>
          <p:cNvPr id="139267" name="Content Placeholder 2"/>
          <p:cNvSpPr>
            <a:spLocks noGrp="1"/>
          </p:cNvSpPr>
          <p:nvPr>
            <p:ph idx="1"/>
          </p:nvPr>
        </p:nvSpPr>
        <p:spPr>
          <a:xfrm>
            <a:off x="457200" y="1600201"/>
            <a:ext cx="8229600" cy="1143000"/>
          </a:xfrm>
        </p:spPr>
        <p:txBody>
          <a:bodyPr>
            <a:normAutofit lnSpcReduction="10000"/>
          </a:bodyPr>
          <a:lstStyle/>
          <a:p>
            <a:pPr marL="0" lvl="1" indent="0" algn="ctr">
              <a:buNone/>
            </a:pPr>
            <a:r>
              <a:rPr lang="en-US" altLang="en-US" sz="3600" dirty="0" smtClean="0"/>
              <a:t>Work </a:t>
            </a:r>
            <a:r>
              <a:rPr lang="en-US" altLang="en-US" sz="3600" dirty="0"/>
              <a:t>to ensure practices and policies that promote healthier beverage </a:t>
            </a:r>
            <a:r>
              <a:rPr lang="en-US" altLang="en-US" sz="3600" dirty="0" smtClean="0"/>
              <a:t>consumption</a:t>
            </a:r>
          </a:p>
          <a:p>
            <a:pPr marL="400050" lvl="1" indent="-400050" algn="ctr">
              <a:buNone/>
            </a:pPr>
            <a:endParaRPr lang="en-US" altLang="en-US" sz="5200" dirty="0" smtClean="0"/>
          </a:p>
          <a:p>
            <a:pPr marL="0" lvl="1" indent="0" algn="ctr">
              <a:buNone/>
            </a:pPr>
            <a:endParaRPr lang="en-US" altLang="en-US" sz="3600" dirty="0" smtClean="0"/>
          </a:p>
          <a:p>
            <a:endParaRPr lang="en-US" altLang="en-US" dirty="0" smtClean="0"/>
          </a:p>
          <a:p>
            <a:endParaRPr lang="en-US" altLang="en-US" dirty="0" smtClean="0"/>
          </a:p>
          <a:p>
            <a:endParaRPr lang="en-US" altLang="en-US" dirty="0" smtClean="0"/>
          </a:p>
          <a:p>
            <a:endParaRPr lang="en-US" altLang="en-US" dirty="0" smtClean="0"/>
          </a:p>
        </p:txBody>
      </p:sp>
      <p:sp>
        <p:nvSpPr>
          <p:cNvPr id="2" name="TextBox 1"/>
          <p:cNvSpPr txBox="1"/>
          <p:nvPr/>
        </p:nvSpPr>
        <p:spPr>
          <a:xfrm>
            <a:off x="762000" y="3274536"/>
            <a:ext cx="5334000" cy="2653034"/>
          </a:xfrm>
          <a:prstGeom prst="rect">
            <a:avLst/>
          </a:prstGeom>
          <a:noFill/>
        </p:spPr>
        <p:txBody>
          <a:bodyPr wrap="square" rtlCol="0">
            <a:spAutoFit/>
          </a:bodyPr>
          <a:lstStyle/>
          <a:p>
            <a:pPr marL="400050" lvl="1" indent="-400050" algn="ctr">
              <a:lnSpc>
                <a:spcPct val="80000"/>
              </a:lnSpc>
              <a:buNone/>
            </a:pPr>
            <a:r>
              <a:rPr lang="en-US" altLang="en-US" sz="5200" dirty="0"/>
              <a:t>Join</a:t>
            </a:r>
          </a:p>
          <a:p>
            <a:pPr marL="400050" lvl="1" indent="-400050" algn="ctr">
              <a:lnSpc>
                <a:spcPct val="80000"/>
              </a:lnSpc>
              <a:buNone/>
            </a:pPr>
            <a:r>
              <a:rPr lang="en-US" altLang="en-US" sz="5200" dirty="0" smtClean="0"/>
              <a:t>the </a:t>
            </a:r>
            <a:r>
              <a:rPr lang="en-US" altLang="en-US" sz="5200" dirty="0"/>
              <a:t>Health Care</a:t>
            </a:r>
          </a:p>
          <a:p>
            <a:pPr marL="400050" lvl="1" indent="-400050" algn="ctr">
              <a:lnSpc>
                <a:spcPct val="80000"/>
              </a:lnSpc>
              <a:buNone/>
            </a:pPr>
            <a:r>
              <a:rPr lang="en-US" altLang="en-US" sz="5200" dirty="0"/>
              <a:t>Provider Campaign</a:t>
            </a:r>
          </a:p>
          <a:p>
            <a:pPr marL="400050" lvl="1" indent="-400050" algn="ctr">
              <a:lnSpc>
                <a:spcPct val="80000"/>
              </a:lnSpc>
              <a:buNone/>
            </a:pPr>
            <a:r>
              <a:rPr lang="en-US" altLang="en-US" sz="5200" dirty="0"/>
              <a:t>on SSBs!</a:t>
            </a:r>
            <a:endParaRPr lang="en-US" dirty="0"/>
          </a:p>
        </p:txBody>
      </p:sp>
      <p:pic>
        <p:nvPicPr>
          <p:cNvPr id="1026" name="Picture 2" descr="PHIL Image 141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3036047"/>
            <a:ext cx="2026920" cy="30490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30006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smtClean="0"/>
              <a:t>Contact </a:t>
            </a:r>
            <a:endParaRPr lang="en-US" dirty="0"/>
          </a:p>
        </p:txBody>
      </p:sp>
      <p:sp>
        <p:nvSpPr>
          <p:cNvPr id="3" name="Content Placeholder 2"/>
          <p:cNvSpPr>
            <a:spLocks noGrp="1"/>
          </p:cNvSpPr>
          <p:nvPr>
            <p:ph idx="1"/>
          </p:nvPr>
        </p:nvSpPr>
        <p:spPr>
          <a:xfrm>
            <a:off x="838200" y="1219200"/>
            <a:ext cx="7772400" cy="5257800"/>
          </a:xfrm>
        </p:spPr>
        <p:txBody>
          <a:bodyPr>
            <a:noAutofit/>
          </a:bodyPr>
          <a:lstStyle/>
          <a:p>
            <a:pPr marL="0" indent="0">
              <a:spcBef>
                <a:spcPts val="0"/>
              </a:spcBef>
              <a:buNone/>
            </a:pPr>
            <a:r>
              <a:rPr lang="en-US" sz="2000" dirty="0" smtClean="0"/>
              <a:t>To join the Campaign on SSBs or for more information, please contact</a:t>
            </a:r>
            <a:r>
              <a:rPr lang="en-US" sz="1800" dirty="0" smtClean="0"/>
              <a:t>:</a:t>
            </a:r>
          </a:p>
          <a:p>
            <a:pPr marL="0" indent="0">
              <a:spcBef>
                <a:spcPts val="0"/>
              </a:spcBef>
              <a:buNone/>
            </a:pPr>
            <a:endParaRPr lang="en-US" dirty="0"/>
          </a:p>
          <a:p>
            <a:pPr marL="0" indent="0">
              <a:spcBef>
                <a:spcPts val="0"/>
              </a:spcBef>
              <a:buNone/>
            </a:pPr>
            <a:r>
              <a:rPr lang="en-US" sz="1600" dirty="0" smtClean="0"/>
              <a:t>Mary </a:t>
            </a:r>
            <a:r>
              <a:rPr lang="en-US" sz="1600" dirty="0" err="1" smtClean="0"/>
              <a:t>Elsner</a:t>
            </a:r>
            <a:r>
              <a:rPr lang="en-US" sz="1600" dirty="0" smtClean="0"/>
              <a:t>, JD</a:t>
            </a:r>
          </a:p>
          <a:p>
            <a:pPr marL="0" indent="0">
              <a:buNone/>
            </a:pPr>
            <a:r>
              <a:rPr lang="en-US" sz="1600" dirty="0" smtClean="0"/>
              <a:t>Director, Obesity Prevention Initiatives</a:t>
            </a:r>
          </a:p>
          <a:p>
            <a:pPr marL="0" indent="0">
              <a:buNone/>
            </a:pPr>
            <a:r>
              <a:rPr lang="en-US" sz="1600" dirty="0" smtClean="0"/>
              <a:t>Health Care Provider Campaign on SSBs</a:t>
            </a:r>
          </a:p>
          <a:p>
            <a:pPr marL="0" indent="0">
              <a:buNone/>
            </a:pPr>
            <a:r>
              <a:rPr lang="en-US" sz="1600" dirty="0"/>
              <a:t>Illinois Chapter, American Academy of </a:t>
            </a:r>
            <a:endParaRPr lang="en-US" sz="1600" dirty="0" smtClean="0"/>
          </a:p>
          <a:p>
            <a:pPr marL="0" indent="0">
              <a:buNone/>
            </a:pPr>
            <a:r>
              <a:rPr lang="en-US" sz="1600" dirty="0" smtClean="0"/>
              <a:t>Pediatrics  </a:t>
            </a:r>
            <a:endParaRPr lang="en-US" sz="1600" dirty="0"/>
          </a:p>
          <a:p>
            <a:pPr marL="0" indent="0">
              <a:buNone/>
            </a:pPr>
            <a:r>
              <a:rPr lang="en-US" sz="1600" dirty="0" smtClean="0">
                <a:hlinkClick r:id="rId3"/>
              </a:rPr>
              <a:t>melsner@illinioisaap.com</a:t>
            </a:r>
            <a:endParaRPr lang="en-US" sz="1600" dirty="0" smtClean="0"/>
          </a:p>
          <a:p>
            <a:pPr marL="0" indent="0">
              <a:buNone/>
            </a:pPr>
            <a:r>
              <a:rPr lang="en-US" sz="1600" dirty="0" smtClean="0"/>
              <a:t>312/733-1026, </a:t>
            </a:r>
            <a:r>
              <a:rPr lang="en-US" sz="1600" dirty="0" err="1" smtClean="0"/>
              <a:t>ext</a:t>
            </a:r>
            <a:r>
              <a:rPr lang="en-US" sz="1600" dirty="0" smtClean="0"/>
              <a:t> 220</a:t>
            </a:r>
          </a:p>
          <a:p>
            <a:pPr marL="0" indent="0">
              <a:buNone/>
            </a:pPr>
            <a:endParaRPr lang="en-US" sz="1600" dirty="0"/>
          </a:p>
          <a:p>
            <a:pPr marL="0" indent="0">
              <a:buNone/>
            </a:pPr>
            <a:endParaRPr lang="en-US" sz="1600" dirty="0" smtClean="0"/>
          </a:p>
          <a:p>
            <a:pPr marL="0" indent="0">
              <a:buNone/>
            </a:pPr>
            <a:r>
              <a:rPr lang="en-US" sz="1600" dirty="0" smtClean="0"/>
              <a:t>Download Rethink Your Drink materials from ICAAP:</a:t>
            </a:r>
          </a:p>
          <a:p>
            <a:pPr marL="0" indent="0">
              <a:buNone/>
            </a:pPr>
            <a:endParaRPr lang="en-US" sz="1600" dirty="0" smtClean="0">
              <a:hlinkClick r:id="rId4" action="ppaction://hlinkpres?slideindex=1&amp;slidetitle="/>
            </a:endParaRPr>
          </a:p>
          <a:p>
            <a:pPr marL="0" indent="0">
              <a:buNone/>
            </a:pPr>
            <a:r>
              <a:rPr lang="en-US" sz="1600" dirty="0" smtClean="0">
                <a:hlinkClick r:id="rId4" action="ppaction://hlinkpres?slideindex=1&amp;slidetitle="/>
              </a:rPr>
              <a:t>http</a:t>
            </a:r>
            <a:r>
              <a:rPr lang="en-US" sz="1600" dirty="0">
                <a:hlinkClick r:id="rId4" action="ppaction://hlinkpres?slideindex=1&amp;slidetitle="/>
              </a:rPr>
              <a:t>://illinoisaap.org/2014/11/ssbmaterials</a:t>
            </a:r>
            <a:r>
              <a:rPr lang="en-US" sz="1600" dirty="0" smtClean="0">
                <a:hlinkClick r:id="rId4" action="ppaction://hlinkpres?slideindex=1&amp;slidetitle="/>
              </a:rPr>
              <a:t>/</a:t>
            </a:r>
            <a:endParaRPr lang="en-US" sz="2100" dirty="0"/>
          </a:p>
          <a:p>
            <a:pPr marL="0" indent="0">
              <a:buNone/>
            </a:pPr>
            <a:endParaRPr lang="en-US" sz="2100" dirty="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A1EFCAEE-A1DD-42E0-AF33-F2BA5BF18014}" type="slidenum">
              <a:rPr lang="en-US" smtClean="0"/>
              <a:pPr>
                <a:defRPr/>
              </a:pPr>
              <a:t>39</a:t>
            </a:fld>
            <a:endParaRPr lang="en-US"/>
          </a:p>
        </p:txBody>
      </p:sp>
      <p:pic>
        <p:nvPicPr>
          <p:cNvPr id="4098" name="Picture 2" descr="PHIL Image 1527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1981" y="1676400"/>
            <a:ext cx="4006223"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1703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b="1" dirty="0" smtClean="0"/>
              <a:t>Sugar-sweetened beverages</a:t>
            </a:r>
            <a:r>
              <a:rPr lang="en-US" dirty="0" smtClean="0"/>
              <a:t> (SSBs) are drinks sweetened with sugar, high-fructose corn syrup, or other caloric sweeteners. (Yale Rudd Center)</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Link to Obesity and Related Diseases is Well Established</a:t>
            </a:r>
            <a:endParaRPr lang="en-US" dirty="0"/>
          </a:p>
        </p:txBody>
      </p:sp>
      <p:sp>
        <p:nvSpPr>
          <p:cNvPr id="3" name="Content Placeholder 2"/>
          <p:cNvSpPr>
            <a:spLocks noGrp="1"/>
          </p:cNvSpPr>
          <p:nvPr>
            <p:ph idx="1"/>
          </p:nvPr>
        </p:nvSpPr>
        <p:spPr/>
        <p:txBody>
          <a:bodyPr/>
          <a:lstStyle/>
          <a:p>
            <a:r>
              <a:rPr lang="en-US" dirty="0" smtClean="0"/>
              <a:t>Frank </a:t>
            </a:r>
            <a:r>
              <a:rPr lang="en-US" dirty="0" err="1" smtClean="0"/>
              <a:t>Hu</a:t>
            </a:r>
            <a:r>
              <a:rPr lang="en-US" dirty="0" smtClean="0"/>
              <a:t> (Harvard):</a:t>
            </a:r>
          </a:p>
          <a:p>
            <a:r>
              <a:rPr lang="en-US" b="1" dirty="0"/>
              <a:t>Resolved: there is sufficient scientific evidence </a:t>
            </a:r>
            <a:r>
              <a:rPr lang="en-US" b="1" dirty="0" smtClean="0"/>
              <a:t>that decreasing </a:t>
            </a:r>
            <a:r>
              <a:rPr lang="en-US" b="1" dirty="0"/>
              <a:t>sugar-sweetened beverage </a:t>
            </a:r>
            <a:r>
              <a:rPr lang="en-US" b="1" dirty="0" smtClean="0"/>
              <a:t>consumption will </a:t>
            </a:r>
            <a:r>
              <a:rPr lang="en-US" b="1" dirty="0"/>
              <a:t>reduce the prevalence of obesity </a:t>
            </a:r>
            <a:r>
              <a:rPr lang="en-US" b="1" dirty="0" smtClean="0"/>
              <a:t>and obesity-related diseases.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5"/>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t>Resolved: there is sufficient scientific evidence that decreasing sugar‐sweetened beverage consumption will reduce the prevalence of obesity and obesity‐related diseases</a:t>
            </a:r>
          </a:p>
        </p:txBody>
      </p:sp>
      <p:pic>
        <p:nvPicPr>
          <p:cNvPr id="2051" name="Picture 2"/>
          <p:cNvPicPr>
            <a:picLocks noChangeAspect="1" noChangeArrowheads="1"/>
          </p:cNvPicPr>
          <p:nvPr/>
        </p:nvPicPr>
        <p:blipFill>
          <a:blip r:embed="rId3" cstate="print"/>
          <a:srcRect/>
          <a:stretch>
            <a:fillRect/>
          </a:stretch>
        </p:blipFill>
        <p:spPr bwMode="auto">
          <a:xfrm>
            <a:off x="2819403" y="1066800"/>
            <a:ext cx="2842639" cy="5138812"/>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5"/>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dirty="0">
                <a:solidFill>
                  <a:srgbClr val="000000"/>
                </a:solidFill>
              </a:rPr>
              <a:t>Obesity Reviews</a:t>
            </a:r>
            <a:r>
              <a:rPr lang="en-GB" sz="1000" dirty="0">
                <a:solidFill>
                  <a:srgbClr val="000000"/>
                </a:solidFill>
              </a:rPr>
              <a:t/>
            </a:r>
            <a:br>
              <a:rPr lang="en-GB" sz="1000" dirty="0">
                <a:solidFill>
                  <a:srgbClr val="000000"/>
                </a:solidFill>
              </a:rPr>
            </a:br>
            <a:r>
              <a:rPr lang="en-GB" sz="1000" dirty="0">
                <a:solidFill>
                  <a:srgbClr val="000000"/>
                </a:solidFill>
                <a:hlinkClick r:id="rId5"/>
              </a:rPr>
              <a:t>Volume 14, Issue 8, </a:t>
            </a:r>
            <a:r>
              <a:rPr lang="en-GB" sz="1000" dirty="0">
                <a:solidFill>
                  <a:srgbClr val="000000"/>
                </a:solidFill>
              </a:rPr>
              <a:t>pages 606-619, 13 JUN 2013 DOI: 10.1111/obr.12040</a:t>
            </a:r>
            <a:br>
              <a:rPr lang="en-GB" sz="1000" dirty="0">
                <a:solidFill>
                  <a:srgbClr val="000000"/>
                </a:solidFill>
              </a:rPr>
            </a:br>
            <a:r>
              <a:rPr lang="en-GB" sz="1000" dirty="0">
                <a:solidFill>
                  <a:srgbClr val="000000"/>
                </a:solidFill>
                <a:hlinkClick r:id="rId6"/>
              </a:rPr>
              <a:t>http://onlinelibrary.wiley.com/doi/10.1111/obr.12040/full#obr12040-fig-0003</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Bradford Hill Criteria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04425183"/>
              </p:ext>
            </p:extLst>
          </p:nvPr>
        </p:nvGraphicFramePr>
        <p:xfrm>
          <a:off x="457200" y="1295400"/>
          <a:ext cx="8229600" cy="4800600"/>
        </p:xfrm>
        <a:graphic>
          <a:graphicData uri="http://schemas.openxmlformats.org/drawingml/2006/table">
            <a:tbl>
              <a:tblPr firstRow="1" bandRow="1">
                <a:tableStyleId>{5C22544A-7EE6-4342-B048-85BDC9FD1C3A}</a:tableStyleId>
              </a:tblPr>
              <a:tblGrid>
                <a:gridCol w="1752600"/>
                <a:gridCol w="6477000"/>
              </a:tblGrid>
              <a:tr h="990600">
                <a:tc>
                  <a:txBody>
                    <a:bodyPr/>
                    <a:lstStyle/>
                    <a:p>
                      <a:r>
                        <a:rPr lang="en-US" sz="1400" dirty="0" smtClean="0"/>
                        <a:t>Strength</a:t>
                      </a:r>
                      <a:endParaRPr lang="en-US" sz="1400" dirty="0"/>
                    </a:p>
                  </a:txBody>
                  <a:tcPr/>
                </a:tc>
                <a:tc>
                  <a:txBody>
                    <a:bodyPr/>
                    <a:lstStyle/>
                    <a:p>
                      <a:r>
                        <a:rPr lang="en-US" sz="1400" b="1" kern="1200" baseline="0" dirty="0" smtClean="0">
                          <a:solidFill>
                            <a:schemeClr val="lt1"/>
                          </a:solidFill>
                          <a:latin typeface="+mn-lt"/>
                          <a:ea typeface="+mn-ea"/>
                          <a:cs typeface="+mn-cs"/>
                        </a:rPr>
                        <a:t>Prospective cohort studies have consistently shown a positive association between SSB intake and long-term weight gain and obesity in children and adults. RCTs have shown clinically significant benefits of reduction in SSB or added sugar consumption on body weight.</a:t>
                      </a:r>
                      <a:endParaRPr lang="en-US" sz="1400" dirty="0"/>
                    </a:p>
                  </a:txBody>
                  <a:tcPr/>
                </a:tc>
              </a:tr>
              <a:tr h="533400">
                <a:tc>
                  <a:txBody>
                    <a:bodyPr/>
                    <a:lstStyle/>
                    <a:p>
                      <a:r>
                        <a:rPr lang="en-US" sz="1400" kern="1200" baseline="0" dirty="0" smtClean="0">
                          <a:solidFill>
                            <a:schemeClr val="dk1"/>
                          </a:solidFill>
                          <a:latin typeface="+mn-lt"/>
                          <a:ea typeface="+mn-ea"/>
                          <a:cs typeface="+mn-cs"/>
                        </a:rPr>
                        <a:t>Consistency</a:t>
                      </a:r>
                      <a:endParaRPr lang="en-US" sz="1400" dirty="0"/>
                    </a:p>
                  </a:txBody>
                  <a:tcPr/>
                </a:tc>
                <a:tc>
                  <a:txBody>
                    <a:bodyPr/>
                    <a:lstStyle/>
                    <a:p>
                      <a:r>
                        <a:rPr lang="en-US" sz="1400" kern="1200" baseline="0" dirty="0" smtClean="0">
                          <a:solidFill>
                            <a:schemeClr val="dk1"/>
                          </a:solidFill>
                          <a:latin typeface="+mn-lt"/>
                          <a:ea typeface="+mn-ea"/>
                          <a:cs typeface="+mn-cs"/>
                        </a:rPr>
                        <a:t>The evidence from prospective cohort studies and RCTs is highly consistent in both children and adults.</a:t>
                      </a:r>
                      <a:endParaRPr lang="en-US" sz="1400" dirty="0"/>
                    </a:p>
                  </a:txBody>
                  <a:tcPr/>
                </a:tc>
              </a:tr>
              <a:tr h="685800">
                <a:tc>
                  <a:txBody>
                    <a:bodyPr/>
                    <a:lstStyle/>
                    <a:p>
                      <a:r>
                        <a:rPr lang="en-US" sz="1400" kern="1200" baseline="0" dirty="0" smtClean="0">
                          <a:solidFill>
                            <a:schemeClr val="dk1"/>
                          </a:solidFill>
                          <a:latin typeface="+mn-lt"/>
                          <a:ea typeface="+mn-ea"/>
                          <a:cs typeface="+mn-cs"/>
                        </a:rPr>
                        <a:t>Temporality</a:t>
                      </a:r>
                      <a:endParaRPr lang="en-US" sz="1400" dirty="0"/>
                    </a:p>
                  </a:txBody>
                  <a:tcPr/>
                </a:tc>
                <a:tc>
                  <a:txBody>
                    <a:bodyPr/>
                    <a:lstStyle/>
                    <a:p>
                      <a:r>
                        <a:rPr lang="en-US" sz="1400" kern="1200" baseline="0" dirty="0" smtClean="0">
                          <a:solidFill>
                            <a:schemeClr val="dk1"/>
                          </a:solidFill>
                          <a:latin typeface="+mn-lt"/>
                          <a:ea typeface="+mn-ea"/>
                          <a:cs typeface="+mn-cs"/>
                        </a:rPr>
                        <a:t>The temporal relationship between SSB intake and obesity risk is well established, given that the evidence reviewed here is derived from prospective cohort studies and RCTs.</a:t>
                      </a:r>
                      <a:endParaRPr lang="en-US" sz="1400" dirty="0"/>
                    </a:p>
                  </a:txBody>
                  <a:tcPr/>
                </a:tc>
              </a:tr>
              <a:tr h="411480">
                <a:tc>
                  <a:txBody>
                    <a:bodyPr/>
                    <a:lstStyle/>
                    <a:p>
                      <a:r>
                        <a:rPr lang="en-US" sz="1400" kern="1200" baseline="0" dirty="0" smtClean="0">
                          <a:solidFill>
                            <a:schemeClr val="dk1"/>
                          </a:solidFill>
                          <a:latin typeface="+mn-lt"/>
                          <a:ea typeface="+mn-ea"/>
                          <a:cs typeface="+mn-cs"/>
                        </a:rPr>
                        <a:t>Dose–response relationship</a:t>
                      </a:r>
                      <a:endParaRPr lang="en-US" sz="1400" dirty="0"/>
                    </a:p>
                  </a:txBody>
                  <a:tcPr/>
                </a:tc>
                <a:tc>
                  <a:txBody>
                    <a:bodyPr/>
                    <a:lstStyle/>
                    <a:p>
                      <a:r>
                        <a:rPr lang="en-US" sz="1400" kern="1200" baseline="0" dirty="0" smtClean="0">
                          <a:solidFill>
                            <a:schemeClr val="dk1"/>
                          </a:solidFill>
                          <a:latin typeface="+mn-lt"/>
                          <a:ea typeface="+mn-ea"/>
                          <a:cs typeface="+mn-cs"/>
                        </a:rPr>
                        <a:t>As SSB intake increases, the amount of weight gain increases in a dose–response</a:t>
                      </a:r>
                    </a:p>
                    <a:p>
                      <a:r>
                        <a:rPr lang="en-US" sz="1400" kern="1200" baseline="0" dirty="0" smtClean="0">
                          <a:solidFill>
                            <a:schemeClr val="dk1"/>
                          </a:solidFill>
                          <a:latin typeface="+mn-lt"/>
                          <a:ea typeface="+mn-ea"/>
                          <a:cs typeface="+mn-cs"/>
                        </a:rPr>
                        <a:t>manner.</a:t>
                      </a:r>
                      <a:endParaRPr lang="en-US" sz="1400" dirty="0"/>
                    </a:p>
                  </a:txBody>
                  <a:tcPr/>
                </a:tc>
              </a:tr>
              <a:tr h="731520">
                <a:tc>
                  <a:txBody>
                    <a:bodyPr/>
                    <a:lstStyle/>
                    <a:p>
                      <a:r>
                        <a:rPr lang="en-US" sz="1400" dirty="0" smtClean="0"/>
                        <a:t>Biological plausibility</a:t>
                      </a:r>
                      <a:endParaRPr lang="en-US" sz="1400" dirty="0"/>
                    </a:p>
                  </a:txBody>
                  <a:tcPr/>
                </a:tc>
                <a:tc>
                  <a:txBody>
                    <a:bodyPr/>
                    <a:lstStyle/>
                    <a:p>
                      <a:r>
                        <a:rPr lang="en-US" sz="1400" kern="1200" baseline="0" dirty="0" smtClean="0">
                          <a:solidFill>
                            <a:schemeClr val="dk1"/>
                          </a:solidFill>
                          <a:latin typeface="+mn-lt"/>
                          <a:ea typeface="+mn-ea"/>
                          <a:cs typeface="+mn-cs"/>
                        </a:rPr>
                        <a:t>SSBs contain large amounts of energy from rapidly absorbable sugars. Consumption of</a:t>
                      </a:r>
                    </a:p>
                    <a:p>
                      <a:r>
                        <a:rPr lang="en-US" sz="1400" kern="1200" baseline="0" dirty="0" smtClean="0">
                          <a:solidFill>
                            <a:schemeClr val="dk1"/>
                          </a:solidFill>
                          <a:latin typeface="+mn-lt"/>
                          <a:ea typeface="+mn-ea"/>
                          <a:cs typeface="+mn-cs"/>
                        </a:rPr>
                        <a:t>these calories in liquid form is associated with less satiety and an incomplete compensatory reduction in energy intake at subsequent meals.</a:t>
                      </a:r>
                      <a:endParaRPr lang="en-US" sz="1400" dirty="0"/>
                    </a:p>
                  </a:txBody>
                  <a:tcPr/>
                </a:tc>
              </a:tr>
              <a:tr h="762000">
                <a:tc>
                  <a:txBody>
                    <a:bodyPr/>
                    <a:lstStyle/>
                    <a:p>
                      <a:r>
                        <a:rPr lang="en-US" sz="1400" kern="1200" baseline="0" dirty="0" smtClean="0">
                          <a:solidFill>
                            <a:schemeClr val="dk1"/>
                          </a:solidFill>
                          <a:latin typeface="+mn-lt"/>
                          <a:ea typeface="+mn-ea"/>
                          <a:cs typeface="+mn-cs"/>
                        </a:rPr>
                        <a:t>Alternate explanations</a:t>
                      </a:r>
                      <a:endParaRPr lang="en-US" sz="1400" dirty="0"/>
                    </a:p>
                  </a:txBody>
                  <a:tcPr/>
                </a:tc>
                <a:tc>
                  <a:txBody>
                    <a:bodyPr/>
                    <a:lstStyle/>
                    <a:p>
                      <a:r>
                        <a:rPr lang="en-US" sz="1400" kern="1200" baseline="0" dirty="0" smtClean="0">
                          <a:solidFill>
                            <a:schemeClr val="dk1"/>
                          </a:solidFill>
                          <a:latin typeface="+mn-lt"/>
                          <a:ea typeface="+mn-ea"/>
                          <a:cs typeface="+mn-cs"/>
                        </a:rPr>
                        <a:t>The positive association between SSBs and obesity found in observational studies</a:t>
                      </a:r>
                    </a:p>
                    <a:p>
                      <a:r>
                        <a:rPr lang="en-US" sz="1400" kern="1200" baseline="0" dirty="0" smtClean="0">
                          <a:solidFill>
                            <a:schemeClr val="dk1"/>
                          </a:solidFill>
                          <a:latin typeface="+mn-lt"/>
                          <a:ea typeface="+mn-ea"/>
                          <a:cs typeface="+mn-cs"/>
                        </a:rPr>
                        <a:t>may be due to confounding by other correlated dietary and lifestyle factors; however, these factors were carefully adjusted for in multivariate analyses.</a:t>
                      </a:r>
                      <a:endParaRPr lang="en-US" sz="1400" dirty="0"/>
                    </a:p>
                  </a:txBody>
                  <a:tcPr/>
                </a:tc>
              </a:tr>
              <a:tr h="533400">
                <a:tc>
                  <a:txBody>
                    <a:bodyPr/>
                    <a:lstStyle/>
                    <a:p>
                      <a:r>
                        <a:rPr lang="en-US" sz="1400" kern="1200" baseline="0" dirty="0" smtClean="0">
                          <a:solidFill>
                            <a:schemeClr val="dk1"/>
                          </a:solidFill>
                          <a:latin typeface="+mn-lt"/>
                          <a:ea typeface="+mn-ea"/>
                          <a:cs typeface="+mn-cs"/>
                        </a:rPr>
                        <a:t>Experimental evidence</a:t>
                      </a:r>
                      <a:endParaRPr lang="en-US" sz="1400" dirty="0"/>
                    </a:p>
                  </a:txBody>
                  <a:tcPr/>
                </a:tc>
                <a:tc>
                  <a:txBody>
                    <a:bodyPr/>
                    <a:lstStyle/>
                    <a:p>
                      <a:r>
                        <a:rPr lang="en-US" sz="1400" kern="1200" baseline="0" dirty="0" smtClean="0">
                          <a:solidFill>
                            <a:schemeClr val="dk1"/>
                          </a:solidFill>
                          <a:latin typeface="+mn-lt"/>
                          <a:ea typeface="+mn-ea"/>
                          <a:cs typeface="+mn-cs"/>
                        </a:rPr>
                        <a:t>Rigorously conducted RCTs have shown that reducing consumption of SSBs significantly</a:t>
                      </a:r>
                    </a:p>
                    <a:p>
                      <a:r>
                        <a:rPr lang="en-US" sz="1400" kern="1200" baseline="0" dirty="0" smtClean="0">
                          <a:solidFill>
                            <a:schemeClr val="dk1"/>
                          </a:solidFill>
                          <a:latin typeface="+mn-lt"/>
                          <a:ea typeface="+mn-ea"/>
                          <a:cs typeface="+mn-cs"/>
                        </a:rPr>
                        <a:t>decreases weight gain and adiposity in children.</a:t>
                      </a:r>
                      <a:endParaRPr lang="en-US" sz="14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Caries</a:t>
            </a:r>
            <a:endParaRPr lang="en-US" dirty="0"/>
          </a:p>
        </p:txBody>
      </p:sp>
      <p:sp>
        <p:nvSpPr>
          <p:cNvPr id="3" name="Content Placeholder 2"/>
          <p:cNvSpPr>
            <a:spLocks noGrp="1"/>
          </p:cNvSpPr>
          <p:nvPr>
            <p:ph sz="half" idx="1"/>
          </p:nvPr>
        </p:nvSpPr>
        <p:spPr/>
        <p:txBody>
          <a:bodyPr/>
          <a:lstStyle/>
          <a:p>
            <a:r>
              <a:rPr lang="en-US" dirty="0" err="1" smtClean="0"/>
              <a:t>Szpunar</a:t>
            </a:r>
            <a:r>
              <a:rPr lang="en-US" dirty="0" smtClean="0"/>
              <a:t> et al (1995): For every 5gm increase in dietary sugar, risk of dental caries increases by 1%.</a:t>
            </a:r>
            <a:endParaRPr lang="en-US" dirty="0"/>
          </a:p>
        </p:txBody>
      </p:sp>
      <p:pic>
        <p:nvPicPr>
          <p:cNvPr id="3075" name="Picture 3"/>
          <p:cNvPicPr>
            <a:picLocks noGrp="1" noChangeAspect="1" noChangeArrowheads="1"/>
          </p:cNvPicPr>
          <p:nvPr>
            <p:ph sz="half" idx="2"/>
          </p:nvPr>
        </p:nvPicPr>
        <p:blipFill>
          <a:blip r:embed="rId3" cstate="print"/>
          <a:srcRect/>
          <a:stretch>
            <a:fillRect/>
          </a:stretch>
        </p:blipFill>
        <p:spPr bwMode="auto">
          <a:xfrm>
            <a:off x="4343400" y="1752600"/>
            <a:ext cx="4572000" cy="35052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Tooth decay is associated with SSB intake</a:t>
            </a:r>
            <a:endParaRPr lang="en-US" dirty="0"/>
          </a:p>
        </p:txBody>
      </p:sp>
      <p:sp>
        <p:nvSpPr>
          <p:cNvPr id="5" name="Content Placeholder 4"/>
          <p:cNvSpPr>
            <a:spLocks noGrp="1"/>
          </p:cNvSpPr>
          <p:nvPr>
            <p:ph idx="1"/>
          </p:nvPr>
        </p:nvSpPr>
        <p:spPr>
          <a:xfrm>
            <a:off x="628650" y="1433945"/>
            <a:ext cx="7886700" cy="4743018"/>
          </a:xfrm>
        </p:spPr>
        <p:txBody>
          <a:bodyPr>
            <a:normAutofit fontScale="92500" lnSpcReduction="10000"/>
          </a:bodyPr>
          <a:lstStyle/>
          <a:p>
            <a:r>
              <a:rPr lang="en-US" sz="2600" dirty="0" smtClean="0"/>
              <a:t>Beverages are a vehicle for delivering caries causing sugars to oral bacteria.</a:t>
            </a:r>
          </a:p>
          <a:p>
            <a:r>
              <a:rPr lang="en-US" sz="2600" dirty="0" smtClean="0"/>
              <a:t>Oral bacteria ferments caries causing sugars such as sucrose, glucose and lactose to produce acid.</a:t>
            </a:r>
          </a:p>
          <a:p>
            <a:r>
              <a:rPr lang="en-US" sz="2600" dirty="0" smtClean="0"/>
              <a:t>The caries risk is affected by the frequency, timing and length of consumption of SSBs.</a:t>
            </a:r>
          </a:p>
          <a:p>
            <a:r>
              <a:rPr lang="en-US" sz="2600" dirty="0" smtClean="0"/>
              <a:t>Each acid attack lasts about 20 minutes and starts all over with each sip.</a:t>
            </a:r>
          </a:p>
          <a:p>
            <a:r>
              <a:rPr lang="en-US" sz="2600" dirty="0" smtClean="0"/>
              <a:t>These ongoing acid attacks weaken tooth enamel.</a:t>
            </a:r>
          </a:p>
          <a:p>
            <a:pPr lvl="1"/>
            <a:r>
              <a:rPr lang="en-US" sz="1700" i="1" dirty="0" smtClean="0"/>
              <a:t>References</a:t>
            </a:r>
            <a:r>
              <a:rPr lang="en-US" sz="1700" i="1" dirty="0"/>
              <a:t>:  </a:t>
            </a:r>
            <a:r>
              <a:rPr lang="en-US" sz="1700" dirty="0"/>
              <a:t>1) Marshall Teresa, Preventing dental caries associated with sugar-sweetened beverages, </a:t>
            </a:r>
          </a:p>
          <a:p>
            <a:pPr lvl="1"/>
            <a:r>
              <a:rPr lang="en-US" sz="1700" dirty="0"/>
              <a:t>Journal of the American Dental Association, Volume 144, Number 10, pages 1148-1152</a:t>
            </a:r>
          </a:p>
          <a:p>
            <a:pPr lvl="1"/>
            <a:r>
              <a:rPr lang="en-US" sz="1700" dirty="0"/>
              <a:t>2) http://www.wda.org/your-oral-health/sip-all-day</a:t>
            </a:r>
          </a:p>
          <a:p>
            <a:endParaRPr lang="en-US" sz="2800" dirty="0"/>
          </a:p>
          <a:p>
            <a:endParaRPr lang="en-US" sz="2600" dirty="0" smtClean="0"/>
          </a:p>
          <a:p>
            <a:endParaRPr lang="en-US" dirty="0"/>
          </a:p>
        </p:txBody>
      </p:sp>
    </p:spTree>
    <p:extLst>
      <p:ext uri="{BB962C8B-B14F-4D97-AF65-F5344CB8AC3E}">
        <p14:creationId xmlns:p14="http://schemas.microsoft.com/office/powerpoint/2010/main" xmlns="" val="414349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XRUYQT3274NZ-681238054-1579</_dlc_DocId>
    <_dlc_DocIdUrl xmlns="b22f8f74-215c-4154-9939-bd29e4e8980e">
      <Url>https://supportservices.jobcorps.gov/health/_layouts/15/DocIdRedir.aspx?ID=XRUYQT3274NZ-681238054-1579</Url>
      <Description>XRUYQT3274NZ-681238054-1579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B45D636-3357-486D-A5FB-5B9844478516}"/>
</file>

<file path=customXml/itemProps2.xml><?xml version="1.0" encoding="utf-8"?>
<ds:datastoreItem xmlns:ds="http://schemas.openxmlformats.org/officeDocument/2006/customXml" ds:itemID="{C32958B6-2E3A-4522-A1D9-C133C6228602}"/>
</file>

<file path=customXml/itemProps3.xml><?xml version="1.0" encoding="utf-8"?>
<ds:datastoreItem xmlns:ds="http://schemas.openxmlformats.org/officeDocument/2006/customXml" ds:itemID="{C1B4612F-7C4E-47CF-B526-B619F454BF25}"/>
</file>

<file path=customXml/itemProps4.xml><?xml version="1.0" encoding="utf-8"?>
<ds:datastoreItem xmlns:ds="http://schemas.openxmlformats.org/officeDocument/2006/customXml" ds:itemID="{FFAC79EF-7D90-4B36-92DD-037B5702492A}"/>
</file>

<file path=docProps/app.xml><?xml version="1.0" encoding="utf-8"?>
<Properties xmlns="http://schemas.openxmlformats.org/officeDocument/2006/extended-properties" xmlns:vt="http://schemas.openxmlformats.org/officeDocument/2006/docPropsVTypes">
  <TotalTime>2465</TotalTime>
  <Words>3154</Words>
  <Application>Microsoft Office PowerPoint</Application>
  <PresentationFormat>On-screen Show (4:3)</PresentationFormat>
  <Paragraphs>411</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Promoting Healthier Beverage Consumption</vt:lpstr>
      <vt:lpstr>This presentation is made possible by the Illinois Chapter, American Academy of Pediatrics Health Care Provider Campaign on SSBs </vt:lpstr>
      <vt:lpstr>Learning Objectives</vt:lpstr>
      <vt:lpstr>Definitions</vt:lpstr>
      <vt:lpstr>The Link to Obesity and Related Diseases is Well Established</vt:lpstr>
      <vt:lpstr>Resolved: there is sufficient scientific evidence that decreasing sugar‐sweetened beverage consumption will reduce the prevalence of obesity and obesity‐related diseases</vt:lpstr>
      <vt:lpstr>Bradford Hill Criteria</vt:lpstr>
      <vt:lpstr>Dental Caries</vt:lpstr>
      <vt:lpstr>Tooth decay is associated with SSB intake</vt:lpstr>
      <vt:lpstr>Recommendations for reducing caries risk associated with SSBs and 100% fruit juice</vt:lpstr>
      <vt:lpstr>Recommendations</vt:lpstr>
      <vt:lpstr>Behavioral problems</vt:lpstr>
      <vt:lpstr>Behavioral Problems</vt:lpstr>
      <vt:lpstr>Bone Density</vt:lpstr>
      <vt:lpstr>Why are you picking on SSBs? </vt:lpstr>
      <vt:lpstr>Industry Tactics in Response to Proposed Taxation</vt:lpstr>
      <vt:lpstr>Industry Tactics (cont’d)</vt:lpstr>
      <vt:lpstr>Assessment</vt:lpstr>
      <vt:lpstr>Quick Assessment Tool </vt:lpstr>
      <vt:lpstr>Case Scenario</vt:lpstr>
      <vt:lpstr>Counseling</vt:lpstr>
      <vt:lpstr>FAQs</vt:lpstr>
      <vt:lpstr>FAQs (cont’d)</vt:lpstr>
      <vt:lpstr>FAQs (cont’d)</vt:lpstr>
      <vt:lpstr>The Healthy Eating and Active Living (HEAL) Act</vt:lpstr>
      <vt:lpstr>HEAL Act - Multi-Pronged Approach</vt:lpstr>
      <vt:lpstr>HEAL Act - Multi-Pronged Approach</vt:lpstr>
      <vt:lpstr>SSBs Health Impacts </vt:lpstr>
      <vt:lpstr>HEAL Act Solutions</vt:lpstr>
      <vt:lpstr>HEAL Act Essentials </vt:lpstr>
      <vt:lpstr>HEAL Act Funds</vt:lpstr>
      <vt:lpstr>HEAL Act Funds Illinois Medicaid Program</vt:lpstr>
      <vt:lpstr> HEAL Act Funds Community Prevention  </vt:lpstr>
      <vt:lpstr>Slide 34</vt:lpstr>
      <vt:lpstr>HEAL Act Funding Mechanism</vt:lpstr>
      <vt:lpstr>Bill Status</vt:lpstr>
      <vt:lpstr>Public Perception </vt:lpstr>
      <vt:lpstr>Take Action</vt:lpstr>
      <vt:lpstr>Contact </vt:lpstr>
    </vt:vector>
  </TitlesOfParts>
  <Company>NorthShore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Healthier Beverage Consumption</dc:title>
  <dc:creator>raog</dc:creator>
  <cp:lastModifiedBy>jluht</cp:lastModifiedBy>
  <cp:revision>215</cp:revision>
  <cp:lastPrinted>2015-01-14T16:30:42Z</cp:lastPrinted>
  <dcterms:created xsi:type="dcterms:W3CDTF">2014-12-10T15:31:45Z</dcterms:created>
  <dcterms:modified xsi:type="dcterms:W3CDTF">2015-04-24T15:06:49Z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174300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ccb2faa7-6839-492e-ba88-5d09dbeabcab</vt:lpwstr>
  </property>
</Properties>
</file>