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1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8" r:id="rId5"/>
    <p:sldId id="268" r:id="rId6"/>
    <p:sldId id="259" r:id="rId7"/>
    <p:sldId id="263" r:id="rId8"/>
    <p:sldId id="269" r:id="rId9"/>
    <p:sldId id="264" r:id="rId10"/>
    <p:sldId id="265" r:id="rId11"/>
    <p:sldId id="270" r:id="rId12"/>
    <p:sldId id="266" r:id="rId13"/>
    <p:sldId id="267" r:id="rId14"/>
    <p:sldId id="260" r:id="rId15"/>
    <p:sldId id="272" r:id="rId16"/>
    <p:sldId id="274" r:id="rId17"/>
    <p:sldId id="273" r:id="rId18"/>
    <p:sldId id="275" r:id="rId19"/>
    <p:sldId id="278" r:id="rId20"/>
    <p:sldId id="277" r:id="rId21"/>
    <p:sldId id="262" r:id="rId22"/>
    <p:sldId id="271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663" autoAdjust="0"/>
  </p:normalViewPr>
  <p:slideViewPr>
    <p:cSldViewPr>
      <p:cViewPr>
        <p:scale>
          <a:sx n="50" d="100"/>
          <a:sy n="50" d="100"/>
        </p:scale>
        <p:origin x="-474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4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84D65-EA1C-460F-9EE8-ABD5949B6D28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D134C-1A43-41D8-8DF9-C5F6529C0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2051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773AD-424F-44FD-8E6C-F3A4ECD806A3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9FB00-7574-49FE-A92D-D64CEB92D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649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2209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6479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7880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6340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82018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0131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3689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2575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1507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7472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9FB00-7574-49FE-A92D-D64CEB92D9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622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7DF2A-6326-4C33-AC2E-E80FC8682358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AD634-8DA7-4446-AB64-CB6926D7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7DF2A-6326-4C33-AC2E-E80FC8682358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AD634-8DA7-4446-AB64-CB6926D7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7DF2A-6326-4C33-AC2E-E80FC8682358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AD634-8DA7-4446-AB64-CB6926D7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95700"/>
            <a:ext cx="82296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7DF2A-6326-4C33-AC2E-E80FC8682358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AD634-8DA7-4446-AB64-CB6926D7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130425"/>
            <a:ext cx="67056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7508D-31AA-4F0A-B2A0-1E9D0D501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3F288-119C-4A61-BAB7-6805DB4CC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599" y="4406900"/>
            <a:ext cx="67421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599" y="2906713"/>
            <a:ext cx="674211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39D01-8DD9-40FD-AFB1-0FF81B272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3429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62A2D-75D7-4B7F-8457-6B3F6E8FC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524000"/>
            <a:ext cx="3429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6400" y="2209800"/>
            <a:ext cx="3354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1535113"/>
            <a:ext cx="350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174875"/>
            <a:ext cx="350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29CD8-BD1D-4B36-A5F3-1EFA1DDBC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35633-158A-4E04-893D-D6633F86F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7868B-9620-40F3-A4B3-F9E59E8A5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47DF2A-6326-4C33-AC2E-E80FC8682358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AD634-8DA7-4446-AB64-CB6926D7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5960-1C3F-41A3-A0EB-DB25ECC74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7B1C2-C15A-47EB-A02D-8FEEACE20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B3400-3592-41D0-8E25-CC7A80E00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64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64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C59EF-3B80-40C9-B465-5B02E4D3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752600" y="1600200"/>
            <a:ext cx="6934200" cy="40386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FCD82-4B59-4D8F-96C5-373BE1621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7DF2A-6326-4C33-AC2E-E80FC8682358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AD634-8DA7-4446-AB64-CB6926D7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7DF2A-6326-4C33-AC2E-E80FC8682358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AD634-8DA7-4446-AB64-CB6926D7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7DF2A-6326-4C33-AC2E-E80FC8682358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AD634-8DA7-4446-AB64-CB6926D7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7DF2A-6326-4C33-AC2E-E80FC8682358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AD634-8DA7-4446-AB64-CB6926D7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7DF2A-6326-4C33-AC2E-E80FC8682358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AD634-8DA7-4446-AB64-CB6926D7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7DF2A-6326-4C33-AC2E-E80FC8682358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AD634-8DA7-4446-AB64-CB6926D7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7DF2A-6326-4C33-AC2E-E80FC8682358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AD634-8DA7-4446-AB64-CB6926D7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fld id="{2147DF2A-6326-4C33-AC2E-E80FC8682358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6AD634-8DA7-4446-AB64-CB6926D7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810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600200"/>
            <a:ext cx="6934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0C49B8-DDFA-44D2-95AF-B563D6BE7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charset="-128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RCExternalComplaints@dol.gov" TargetMode="External"/><Relationship Id="rId2" Type="http://schemas.openxmlformats.org/officeDocument/2006/relationships/hyperlink" Target="http://www.dol.gov/oasam/programs/crc/external-enforc-complaints.htm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lu.org/know-your-rights/transgender-people-and-law" TargetMode="External"/><Relationship Id="rId3" Type="http://schemas.openxmlformats.org/officeDocument/2006/relationships/hyperlink" Target="http://www.dol.gov/oasam/programs/crc/20130712GenderIdentity.htm" TargetMode="External"/><Relationship Id="rId7" Type="http://schemas.openxmlformats.org/officeDocument/2006/relationships/hyperlink" Target="http://www.apa.org/topics/lgbt/transgender.asp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dol.gov/ofccp/regs/compliance/pdf/pdfstart.htm" TargetMode="External"/><Relationship Id="rId11" Type="http://schemas.openxmlformats.org/officeDocument/2006/relationships/hyperlink" Target="mailto:CRCExternalComplaints@dol.gov" TargetMode="External"/><Relationship Id="rId5" Type="http://schemas.openxmlformats.org/officeDocument/2006/relationships/hyperlink" Target="http://www.eeoc.gov/employees/charge.cfm" TargetMode="External"/><Relationship Id="rId10" Type="http://schemas.openxmlformats.org/officeDocument/2006/relationships/hyperlink" Target="mailto:Runge.Robin.R@dol.gov" TargetMode="External"/><Relationship Id="rId4" Type="http://schemas.openxmlformats.org/officeDocument/2006/relationships/hyperlink" Target="http://www.opm.gov/diversity/Transgender/Guidance.asp" TargetMode="External"/><Relationship Id="rId9" Type="http://schemas.openxmlformats.org/officeDocument/2006/relationships/hyperlink" Target="mailto:Garson.Wesley.M@dol.gov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mailto:saramack17@msn.com" TargetMode="External"/><Relationship Id="rId13" Type="http://schemas.openxmlformats.org/officeDocument/2006/relationships/hyperlink" Target="mailto:4--lydia.v.santiago@att.net" TargetMode="External"/><Relationship Id="rId3" Type="http://schemas.openxmlformats.org/officeDocument/2006/relationships/hyperlink" Target="mailto:MPH&#8212;davis.johnetta@dol.gov" TargetMode="External"/><Relationship Id="rId7" Type="http://schemas.openxmlformats.org/officeDocument/2006/relationships/hyperlink" Target="mailto:cyvoc@yahoo.com" TargetMode="External"/><Relationship Id="rId12" Type="http://schemas.openxmlformats.org/officeDocument/2006/relationships/hyperlink" Target="mailto:3&#8212;suzannempsyd@gmail.co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Relationship Id="rId6" Type="http://schemas.openxmlformats.org/officeDocument/2006/relationships/hyperlink" Target="mailto:gstrokosch@aol.com" TargetMode="External"/><Relationship Id="rId11" Type="http://schemas.openxmlformats.org/officeDocument/2006/relationships/hyperlink" Target="mailto:&#8212;acevedo.correa@gmail.com" TargetMode="External"/><Relationship Id="rId5" Type="http://schemas.openxmlformats.org/officeDocument/2006/relationships/hyperlink" Target="mailto:jwkulig@gmail.com" TargetMode="External"/><Relationship Id="rId15" Type="http://schemas.openxmlformats.org/officeDocument/2006/relationships/hyperlink" Target="mailto:6--vdelboyd@aol.com" TargetMode="External"/><Relationship Id="rId10" Type="http://schemas.openxmlformats.org/officeDocument/2006/relationships/hyperlink" Target="mailto:1&#8212;dkraft@external.umass.edu" TargetMode="External"/><Relationship Id="rId4" Type="http://schemas.openxmlformats.org/officeDocument/2006/relationships/hyperlink" Target="mailto:abnathy.carol@dol.gov" TargetMode="External"/><Relationship Id="rId9" Type="http://schemas.openxmlformats.org/officeDocument/2006/relationships/hyperlink" Target="mailto:vcherryphd@gmail.com" TargetMode="External"/><Relationship Id="rId14" Type="http://schemas.openxmlformats.org/officeDocument/2006/relationships/hyperlink" Target="mailto:helena.mackenzie530@gmail.com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219200"/>
            <a:ext cx="67056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Ensuring Equal Access for Transgender Applicants and Students in the Job Corps Program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Johnetta Davis</a:t>
            </a:r>
          </a:p>
          <a:p>
            <a:r>
              <a:rPr lang="en-US" dirty="0" smtClean="0"/>
              <a:t>Office of Job Corps</a:t>
            </a:r>
          </a:p>
          <a:p>
            <a:r>
              <a:rPr lang="en-US" dirty="0" smtClean="0"/>
              <a:t>Wesley Garson &amp; Robin Runge</a:t>
            </a:r>
          </a:p>
          <a:p>
            <a:r>
              <a:rPr lang="en-US" dirty="0" smtClean="0"/>
              <a:t>Civil Rights Center</a:t>
            </a:r>
          </a:p>
        </p:txBody>
      </p:sp>
    </p:spTree>
    <p:extLst>
      <p:ext uri="{BB962C8B-B14F-4D97-AF65-F5344CB8AC3E}">
        <p14:creationId xmlns="" xmlns:p14="http://schemas.microsoft.com/office/powerpoint/2010/main" val="2728293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Chat Box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worked with a transgender student on center, what steps did you take to determine their living arrangement?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 of Transgender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Treat a student’s transgender status as you would any other deeply personal life experience or medical issue</a:t>
            </a:r>
          </a:p>
          <a:p>
            <a:endParaRPr lang="en-US" dirty="0" smtClean="0"/>
          </a:p>
          <a:p>
            <a:r>
              <a:rPr lang="en-US" dirty="0" smtClean="0"/>
              <a:t>If a transgender student is willing to talk about his or her experience, discussions must be appropriate in tone and content </a:t>
            </a:r>
          </a:p>
          <a:p>
            <a:endParaRPr lang="en-US" dirty="0" smtClean="0"/>
          </a:p>
          <a:p>
            <a:r>
              <a:rPr lang="en-US" dirty="0" smtClean="0"/>
              <a:t>Staff should not ask a transgender student medically-related questions unless necessary to address issues relevant to his or her care at Job Corps</a:t>
            </a:r>
          </a:p>
          <a:p>
            <a:endParaRPr lang="en-US" dirty="0" smtClean="0"/>
          </a:p>
          <a:p>
            <a:r>
              <a:rPr lang="en-US" dirty="0" smtClean="0"/>
              <a:t>Do not engage or permit students or staff to engage in gossip or rumor-spreading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697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Entrance Physical Examinations and Medical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Medical staff must follow best practice protocol based on the needs of the student</a:t>
            </a:r>
            <a:r>
              <a:rPr lang="en-US" dirty="0"/>
              <a:t> </a:t>
            </a:r>
            <a:r>
              <a:rPr lang="en-US" dirty="0" smtClean="0"/>
              <a:t>– guided in part by the student’s identity and physiology</a:t>
            </a:r>
          </a:p>
          <a:p>
            <a:r>
              <a:rPr lang="en-US" dirty="0" smtClean="0"/>
              <a:t>Most transgender students in the Job Corps age group will not have undergone any gender-related surgeries, due to age and financial constraints, though some may have initiated hormone therapy</a:t>
            </a:r>
          </a:p>
          <a:p>
            <a:r>
              <a:rPr lang="en-US" dirty="0" smtClean="0"/>
              <a:t>Staff will facilitate a student’s access to any medical care regimen obtained prior to enrolling</a:t>
            </a:r>
          </a:p>
          <a:p>
            <a:r>
              <a:rPr lang="en-US" dirty="0" smtClean="0"/>
              <a:t>If a transgender student seeks to begin a course of medical treatment, such as hormone therapy and/or surgery, while enrolled in Job Corps, Job Corps shall assist the student in accessing offsite medical care for this purpose. Not all transgender students who begin a regimen of medical care will require medical separation. 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203627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from Job Corps to the Workforce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Transgender students entering the workforce often face additional career planning challenges</a:t>
            </a:r>
          </a:p>
          <a:p>
            <a:endParaRPr lang="en-US" dirty="0" smtClean="0"/>
          </a:p>
          <a:p>
            <a:r>
              <a:rPr lang="en-US" dirty="0" smtClean="0"/>
              <a:t>Career Transition Counselors may need additional training to help transgender students make the most of resources in the local area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8253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17 y/o male to female transgender person.</a:t>
            </a:r>
          </a:p>
          <a:p>
            <a:r>
              <a:rPr lang="en-US" sz="2000" dirty="0" smtClean="0"/>
              <a:t>No hormones or surgeries.</a:t>
            </a:r>
          </a:p>
          <a:p>
            <a:r>
              <a:rPr lang="en-US" sz="2000" dirty="0" smtClean="0"/>
              <a:t>Has dressed as a female for 5 years. </a:t>
            </a:r>
          </a:p>
          <a:p>
            <a:r>
              <a:rPr lang="en-US" sz="2000" dirty="0" smtClean="0"/>
              <a:t>Mother is supportive and has helped her daughter to advocate throughout high school. </a:t>
            </a:r>
          </a:p>
          <a:p>
            <a:r>
              <a:rPr lang="en-US" sz="2000" dirty="0" smtClean="0"/>
              <a:t>She requests to live in a private dorm room, wear female clothing, and use the female restrooms. </a:t>
            </a:r>
          </a:p>
          <a:p>
            <a:r>
              <a:rPr lang="en-US" sz="2000" dirty="0" smtClean="0"/>
              <a:t>She wants to be called Marie. Her legal name is Mario.</a:t>
            </a:r>
          </a:p>
          <a:p>
            <a:r>
              <a:rPr lang="en-US" sz="2000" dirty="0" smtClean="0"/>
              <a:t>Center is small and rural, with limited resources in the community. There are currently no private rooms available.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#1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name should staff and students use when referring to the student? </a:t>
            </a:r>
          </a:p>
          <a:p>
            <a:r>
              <a:rPr lang="en-US" sz="2400" dirty="0" smtClean="0"/>
              <a:t>What should the center do about housing?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22 y/o female to male transgender person.</a:t>
            </a:r>
          </a:p>
          <a:p>
            <a:r>
              <a:rPr lang="en-US" sz="2400" dirty="0" smtClean="0"/>
              <a:t>He has been in treatment for several years with hormones and wants to continue. </a:t>
            </a:r>
          </a:p>
          <a:p>
            <a:r>
              <a:rPr lang="en-US" sz="2400" dirty="0" smtClean="0"/>
              <a:t>He requests to be in a male dorm room, use the male restroom, and  to wear male clothing. </a:t>
            </a:r>
          </a:p>
          <a:p>
            <a:r>
              <a:rPr lang="en-US" sz="2400" dirty="0" smtClean="0"/>
              <a:t>He has asked if hormone therapy is covered by Job Corps’ basic health care services.</a:t>
            </a:r>
          </a:p>
          <a:p>
            <a:r>
              <a:rPr lang="en-US" sz="2400" dirty="0" smtClean="0"/>
              <a:t>He requests that the pelvic exam be waived.</a:t>
            </a:r>
          </a:p>
          <a:p>
            <a:r>
              <a:rPr lang="en-US" sz="2400" dirty="0" smtClean="0"/>
              <a:t>This is a large center in a large urban area. 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#2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Who pays for the continued hormone therapy?</a:t>
            </a:r>
          </a:p>
          <a:p>
            <a:r>
              <a:rPr lang="en-US" sz="2400" dirty="0" smtClean="0"/>
              <a:t>What should the center take into consideration when assigning a dorm?</a:t>
            </a:r>
          </a:p>
          <a:p>
            <a:r>
              <a:rPr lang="en-US" sz="2400" dirty="0" smtClean="0"/>
              <a:t>How should Job Corps medical staff respond to the request to waive the pelvic exam?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and Staff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Incorporate education about gender identity and gender expression into diversity and equal opportunity compliance training for students and staff</a:t>
            </a:r>
          </a:p>
          <a:p>
            <a:pPr lvl="1"/>
            <a:r>
              <a:rPr lang="en-US" sz="2000" dirty="0"/>
              <a:t>Webinar schedules are posted on JobCorps.gov</a:t>
            </a:r>
          </a:p>
          <a:p>
            <a:pPr lvl="1"/>
            <a:r>
              <a:rPr lang="en-US" sz="2000" dirty="0"/>
              <a:t>Technical assistance </a:t>
            </a:r>
            <a:r>
              <a:rPr lang="en-US" sz="2000" dirty="0" smtClean="0"/>
              <a:t>available through </a:t>
            </a:r>
            <a:r>
              <a:rPr lang="en-US" sz="2000" dirty="0"/>
              <a:t>the National Office Health and Wellness Unit</a:t>
            </a:r>
          </a:p>
          <a:p>
            <a:pPr lvl="1"/>
            <a:r>
              <a:rPr lang="en-US" sz="2000" dirty="0"/>
              <a:t>U.S. Department of Labor’s Civil </a:t>
            </a:r>
            <a:r>
              <a:rPr lang="en-US" sz="2000" dirty="0" smtClean="0"/>
              <a:t>Rights Center (CRC) conducts trainings and is available for technical assistance</a:t>
            </a:r>
          </a:p>
        </p:txBody>
      </p:sp>
    </p:spTree>
    <p:extLst>
      <p:ext uri="{BB962C8B-B14F-4D97-AF65-F5344CB8AC3E}">
        <p14:creationId xmlns="" xmlns:p14="http://schemas.microsoft.com/office/powerpoint/2010/main" val="2198038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Complaint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Students and staff should be aware of the complaint process available through CRC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2400" dirty="0" smtClean="0"/>
              <a:t>Civil Rights Center</a:t>
            </a:r>
            <a:br>
              <a:rPr lang="en-US" sz="2400" dirty="0" smtClean="0"/>
            </a:br>
            <a:r>
              <a:rPr lang="en-US" sz="2400" dirty="0" smtClean="0"/>
              <a:t>ATTENTION: Office of External Enforcement</a:t>
            </a:r>
            <a:br>
              <a:rPr lang="en-US" sz="2400" dirty="0" smtClean="0"/>
            </a:br>
            <a:r>
              <a:rPr lang="en-US" sz="2400" dirty="0" smtClean="0"/>
              <a:t>U.S. Department of Labor</a:t>
            </a:r>
            <a:br>
              <a:rPr lang="en-US" sz="2400" dirty="0" smtClean="0"/>
            </a:br>
            <a:r>
              <a:rPr lang="en-US" sz="2400" dirty="0" smtClean="0"/>
              <a:t>200 Constitution Avenue, NW</a:t>
            </a:r>
            <a:br>
              <a:rPr lang="en-US" sz="2400" dirty="0" smtClean="0"/>
            </a:br>
            <a:r>
              <a:rPr lang="en-US" sz="2400" dirty="0" smtClean="0"/>
              <a:t>Room N4123</a:t>
            </a:r>
            <a:br>
              <a:rPr lang="en-US" sz="2400" dirty="0" smtClean="0"/>
            </a:br>
            <a:r>
              <a:rPr lang="en-US" sz="2400" dirty="0" smtClean="0"/>
              <a:t>Washington, DC  20210</a:t>
            </a:r>
            <a:br>
              <a:rPr lang="en-US" sz="2400" dirty="0" smtClean="0"/>
            </a:br>
            <a:r>
              <a:rPr lang="en-US" sz="2400" dirty="0" smtClean="0">
                <a:hlinkClick r:id="rId2"/>
              </a:rPr>
              <a:t>http://www.dol.gov/oasam/programs/crc/external-enforc-complaints.htm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Fax: (202) 693-6505</a:t>
            </a:r>
            <a:br>
              <a:rPr lang="en-US" sz="2400" dirty="0" smtClean="0"/>
            </a:br>
            <a:r>
              <a:rPr lang="en-US" sz="2400" dirty="0" smtClean="0"/>
              <a:t>Email: </a:t>
            </a:r>
            <a:r>
              <a:rPr lang="en-US" sz="2400" dirty="0" smtClean="0">
                <a:hlinkClick r:id="rId3"/>
              </a:rPr>
              <a:t>CRCExternalComplaints@dol.gov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Transgender</a:t>
            </a:r>
          </a:p>
          <a:p>
            <a:r>
              <a:rPr lang="en-US" dirty="0" smtClean="0"/>
              <a:t>Gender Identity</a:t>
            </a:r>
          </a:p>
          <a:p>
            <a:r>
              <a:rPr lang="en-US" dirty="0" smtClean="0"/>
              <a:t>Gender Expression</a:t>
            </a:r>
          </a:p>
          <a:p>
            <a:r>
              <a:rPr lang="en-US" dirty="0" smtClean="0"/>
              <a:t>Gender Non-Conforming</a:t>
            </a:r>
          </a:p>
          <a:p>
            <a:r>
              <a:rPr lang="en-US" dirty="0" smtClean="0"/>
              <a:t>Transition</a:t>
            </a:r>
          </a:p>
          <a:p>
            <a:r>
              <a:rPr lang="en-US" dirty="0" smtClean="0"/>
              <a:t>Transgender Woman</a:t>
            </a:r>
          </a:p>
          <a:p>
            <a:r>
              <a:rPr lang="en-US" dirty="0" smtClean="0"/>
              <a:t>Transgender Man</a:t>
            </a:r>
          </a:p>
          <a:p>
            <a:r>
              <a:rPr lang="en-US" dirty="0" smtClean="0"/>
              <a:t>Sex </a:t>
            </a:r>
            <a:r>
              <a:rPr lang="en-US" dirty="0"/>
              <a:t>R</a:t>
            </a:r>
            <a:r>
              <a:rPr lang="en-US" dirty="0" smtClean="0"/>
              <a:t>eassignment Surgery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4029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1400" dirty="0"/>
              <a:t>DOL Policies on Gender Identity: Rights and </a:t>
            </a:r>
            <a:r>
              <a:rPr lang="en-US" sz="1400" dirty="0" smtClean="0"/>
              <a:t>Responsibilities </a:t>
            </a:r>
            <a:r>
              <a:rPr lang="en-US" sz="1400" dirty="0"/>
              <a:t>– </a:t>
            </a:r>
            <a:r>
              <a:rPr lang="en-US" sz="1400" u="sng" dirty="0" smtClean="0">
                <a:hlinkClick r:id="rId3"/>
              </a:rPr>
              <a:t>http</a:t>
            </a:r>
            <a:r>
              <a:rPr lang="en-US" sz="1400" u="sng" dirty="0">
                <a:hlinkClick r:id="rId3"/>
              </a:rPr>
              <a:t>://</a:t>
            </a:r>
            <a:r>
              <a:rPr lang="en-US" sz="1400" u="sng" dirty="0" smtClean="0">
                <a:hlinkClick r:id="rId3"/>
              </a:rPr>
              <a:t>www.dol.gov/oasam/programs/crc/20130712GenderIdentity.htm</a:t>
            </a:r>
            <a:endParaRPr lang="en-US" sz="1400" dirty="0"/>
          </a:p>
          <a:p>
            <a:pPr lvl="0"/>
            <a:r>
              <a:rPr lang="en-US" sz="1400" dirty="0"/>
              <a:t>Guidance Regarding the Employment of Transgender Individuals in the Federal </a:t>
            </a:r>
            <a:r>
              <a:rPr lang="en-US" sz="1400" dirty="0" smtClean="0"/>
              <a:t>Workplace </a:t>
            </a:r>
            <a:r>
              <a:rPr lang="en-US" sz="1400" dirty="0"/>
              <a:t>– </a:t>
            </a:r>
            <a:r>
              <a:rPr lang="en-US" sz="1400" u="sng" dirty="0" smtClean="0">
                <a:hlinkClick r:id="rId4"/>
              </a:rPr>
              <a:t>http</a:t>
            </a:r>
            <a:r>
              <a:rPr lang="en-US" sz="1400" u="sng" dirty="0">
                <a:hlinkClick r:id="rId4"/>
              </a:rPr>
              <a:t>://</a:t>
            </a:r>
            <a:r>
              <a:rPr lang="en-US" sz="1400" u="sng" dirty="0" smtClean="0">
                <a:hlinkClick r:id="rId4"/>
              </a:rPr>
              <a:t>www.opm.gov/diversity/Transgender/Guidance.asp</a:t>
            </a:r>
            <a:endParaRPr lang="en-US" sz="1400" u="sng" dirty="0"/>
          </a:p>
          <a:p>
            <a:pPr lvl="0"/>
            <a:r>
              <a:rPr lang="en-US" sz="1400" dirty="0"/>
              <a:t>Information on how to file a complaint with the EEOC – </a:t>
            </a:r>
            <a:r>
              <a:rPr lang="en-US" sz="1400" dirty="0">
                <a:hlinkClick r:id="rId5"/>
              </a:rPr>
              <a:t>http://www.eeoc.gov/employees/charge.cfm</a:t>
            </a:r>
            <a:r>
              <a:rPr lang="en-US" sz="1400" dirty="0"/>
              <a:t> </a:t>
            </a:r>
          </a:p>
          <a:p>
            <a:pPr lvl="0"/>
            <a:r>
              <a:rPr lang="en-US" sz="1400" dirty="0"/>
              <a:t>Information on filing a complaint with the Office of Federal Contract Compliance Programs – </a:t>
            </a:r>
            <a:r>
              <a:rPr lang="en-US" sz="1400" dirty="0">
                <a:hlinkClick r:id="rId6"/>
              </a:rPr>
              <a:t>http://</a:t>
            </a:r>
            <a:r>
              <a:rPr lang="en-US" sz="1400" dirty="0" smtClean="0">
                <a:hlinkClick r:id="rId6"/>
              </a:rPr>
              <a:t>www.dol.gov/ofccp/regs/compliance/pdf/pdfstart.htm</a:t>
            </a:r>
            <a:endParaRPr lang="en-US" sz="1400" dirty="0"/>
          </a:p>
          <a:p>
            <a:pPr lvl="0"/>
            <a:r>
              <a:rPr lang="en-US" sz="1400" dirty="0"/>
              <a:t>Answers to Your Questions About Transgender People, Gender Identity, and Gender </a:t>
            </a:r>
            <a:r>
              <a:rPr lang="en-US" sz="1400" dirty="0" smtClean="0"/>
              <a:t>Expression</a:t>
            </a:r>
            <a:r>
              <a:rPr lang="en-US" sz="1400" dirty="0"/>
              <a:t> – </a:t>
            </a:r>
            <a:r>
              <a:rPr lang="en-US" sz="1400" u="sng" dirty="0" smtClean="0">
                <a:hlinkClick r:id="rId7"/>
              </a:rPr>
              <a:t>http</a:t>
            </a:r>
            <a:r>
              <a:rPr lang="en-US" sz="1400" u="sng" dirty="0">
                <a:hlinkClick r:id="rId7"/>
              </a:rPr>
              <a:t>://</a:t>
            </a:r>
            <a:r>
              <a:rPr lang="en-US" sz="1400" u="sng" dirty="0" smtClean="0">
                <a:hlinkClick r:id="rId7"/>
              </a:rPr>
              <a:t>www.apa.org/topics/lgbt/transgender.aspx</a:t>
            </a:r>
            <a:endParaRPr lang="en-US" sz="1400" dirty="0"/>
          </a:p>
          <a:p>
            <a:pPr lvl="0" fontAlgn="base"/>
            <a:r>
              <a:rPr lang="en-US" sz="1400" dirty="0"/>
              <a:t>Know Your Rights — Transgender People and the </a:t>
            </a:r>
            <a:r>
              <a:rPr lang="en-US" sz="1400" dirty="0" smtClean="0"/>
              <a:t>Law</a:t>
            </a:r>
            <a:r>
              <a:rPr lang="en-US" sz="1400" dirty="0"/>
              <a:t> </a:t>
            </a:r>
            <a:r>
              <a:rPr lang="en-US" sz="1400" dirty="0" smtClean="0"/>
              <a:t>- </a:t>
            </a:r>
            <a:r>
              <a:rPr lang="en-US" sz="1400" u="sng" dirty="0" smtClean="0">
                <a:hlinkClick r:id="rId8"/>
              </a:rPr>
              <a:t>https://www.aclu.org/know-your-rights/transgender-people-and-law</a:t>
            </a:r>
            <a:r>
              <a:rPr lang="en-US" sz="1400" u="sng" dirty="0" smtClean="0"/>
              <a:t> </a:t>
            </a:r>
            <a:endParaRPr lang="en-US" sz="1400" u="sng" dirty="0"/>
          </a:p>
          <a:p>
            <a:pPr lvl="0" fontAlgn="base"/>
            <a:r>
              <a:rPr lang="en-US" sz="1400" dirty="0" smtClean="0"/>
              <a:t>Contact Information (Civil Rights Center):</a:t>
            </a:r>
          </a:p>
          <a:p>
            <a:pPr lvl="1" fontAlgn="base"/>
            <a:r>
              <a:rPr lang="en-US" sz="1400" dirty="0" smtClean="0"/>
              <a:t>Wesley Garson – </a:t>
            </a:r>
            <a:r>
              <a:rPr lang="en-US" sz="1400" dirty="0" smtClean="0">
                <a:hlinkClick r:id="rId9"/>
              </a:rPr>
              <a:t>Garson.Wesley.M@dol.gov</a:t>
            </a:r>
            <a:r>
              <a:rPr lang="en-US" sz="1400" dirty="0" smtClean="0"/>
              <a:t> </a:t>
            </a:r>
          </a:p>
          <a:p>
            <a:pPr lvl="1" fontAlgn="base"/>
            <a:r>
              <a:rPr lang="en-US" sz="1400" dirty="0"/>
              <a:t>Robin Runge </a:t>
            </a:r>
            <a:r>
              <a:rPr lang="en-US" sz="1400" dirty="0" smtClean="0"/>
              <a:t>– </a:t>
            </a:r>
            <a:r>
              <a:rPr lang="en-US" sz="1400" dirty="0" smtClean="0">
                <a:hlinkClick r:id="rId10"/>
              </a:rPr>
              <a:t>Runge.Robin.R@dol.gov</a:t>
            </a:r>
            <a:r>
              <a:rPr lang="en-US" sz="1400" dirty="0" smtClean="0"/>
              <a:t> </a:t>
            </a:r>
          </a:p>
          <a:p>
            <a:pPr lvl="1" fontAlgn="base"/>
            <a:r>
              <a:rPr lang="en-US" sz="1400" dirty="0" smtClean="0"/>
              <a:t>U.S. Dept. of Labor’s Civil Rights Center – </a:t>
            </a:r>
            <a:r>
              <a:rPr lang="en-US" sz="1400" dirty="0" smtClean="0">
                <a:hlinkClick r:id="rId11"/>
              </a:rPr>
              <a:t>CRCExternalComplaints@dol.gov</a:t>
            </a:r>
            <a:r>
              <a:rPr lang="en-US" sz="1400" dirty="0" smtClean="0"/>
              <a:t> </a:t>
            </a:r>
            <a:endParaRPr lang="en-US" sz="14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2365598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Contact Information</a:t>
            </a:r>
            <a:br>
              <a:rPr lang="en-US" sz="3600" dirty="0" smtClean="0"/>
            </a:br>
            <a:r>
              <a:rPr lang="en-US" sz="3600" dirty="0" smtClean="0"/>
              <a:t>Job Corps Health and Wellness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6934200" cy="4038600"/>
          </a:xfrm>
        </p:spPr>
        <p:txBody>
          <a:bodyPr/>
          <a:lstStyle/>
          <a:p>
            <a:r>
              <a:rPr lang="en-US" sz="1800" dirty="0" smtClean="0"/>
              <a:t>National Office Health Unit</a:t>
            </a:r>
          </a:p>
          <a:p>
            <a:pPr lvl="1"/>
            <a:r>
              <a:rPr lang="en-US" sz="1600" dirty="0" smtClean="0"/>
              <a:t>Johnetta Davis, MPH—</a:t>
            </a:r>
            <a:r>
              <a:rPr lang="en-US" sz="1600" dirty="0" smtClean="0">
                <a:hlinkClick r:id="rId3"/>
              </a:rPr>
              <a:t>davis.johnetta@dol.gov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Carol Abnathy, MPH, MSW—</a:t>
            </a:r>
            <a:r>
              <a:rPr lang="en-US" sz="1600" dirty="0" smtClean="0">
                <a:hlinkClick r:id="rId4"/>
              </a:rPr>
              <a:t>abnathy.carol@dol.gov</a:t>
            </a:r>
            <a:r>
              <a:rPr lang="en-US" sz="1600" dirty="0" smtClean="0"/>
              <a:t> </a:t>
            </a:r>
          </a:p>
          <a:p>
            <a:r>
              <a:rPr lang="en-US" sz="1800" dirty="0" smtClean="0"/>
              <a:t>Medical Specialists</a:t>
            </a:r>
          </a:p>
          <a:p>
            <a:pPr lvl="1"/>
            <a:r>
              <a:rPr lang="en-US" sz="1600" dirty="0" smtClean="0"/>
              <a:t>John Kulig, MD, MPH, Lead and Regions 1 &amp; 2—</a:t>
            </a:r>
            <a:r>
              <a:rPr lang="en-US" sz="1600" dirty="0" smtClean="0">
                <a:hlinkClick r:id="rId5"/>
              </a:rPr>
              <a:t>jwkulig@gmail.com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Gary Strokosch, MD, Regions 3 &amp; 5—</a:t>
            </a:r>
            <a:r>
              <a:rPr lang="en-US" sz="1600" dirty="0" smtClean="0">
                <a:hlinkClick r:id="rId6"/>
              </a:rPr>
              <a:t>gstrokosch@aol.com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Drew Alexander, MD, Region 4—</a:t>
            </a:r>
            <a:r>
              <a:rPr lang="en-US" sz="1600" dirty="0" smtClean="0">
                <a:hlinkClick r:id="rId7"/>
              </a:rPr>
              <a:t>cyvoc@yahoo.com</a:t>
            </a:r>
            <a:endParaRPr lang="en-US" sz="1600" dirty="0" smtClean="0"/>
          </a:p>
          <a:p>
            <a:pPr lvl="1"/>
            <a:r>
              <a:rPr lang="en-US" sz="1600" dirty="0" smtClean="0"/>
              <a:t>Sara Mackenzie, MD, MPH, Region 6—</a:t>
            </a:r>
            <a:r>
              <a:rPr lang="en-US" sz="1600" dirty="0" smtClean="0">
                <a:hlinkClick r:id="rId8"/>
              </a:rPr>
              <a:t>saramack17@msn.com</a:t>
            </a:r>
            <a:endParaRPr lang="en-US" sz="1600" dirty="0" smtClean="0"/>
          </a:p>
          <a:p>
            <a:r>
              <a:rPr lang="en-US" sz="1800" dirty="0" smtClean="0"/>
              <a:t>Mental Health Specialists</a:t>
            </a:r>
          </a:p>
          <a:p>
            <a:pPr lvl="1"/>
            <a:r>
              <a:rPr lang="en-US" sz="1600" dirty="0" smtClean="0"/>
              <a:t>Valerie Cherry, PhD, Lead and Region 2—</a:t>
            </a:r>
            <a:r>
              <a:rPr lang="en-US" sz="1600" dirty="0" smtClean="0">
                <a:hlinkClick r:id="rId9"/>
              </a:rPr>
              <a:t>vcherryphd@gmail.com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David Kraft, MD, MPH, Region 1—</a:t>
            </a:r>
            <a:r>
              <a:rPr lang="en-US" sz="1600" dirty="0" smtClean="0">
                <a:hlinkClick r:id="rId10"/>
              </a:rPr>
              <a:t>dkraft@external.umass.edu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Maria Acevedo, PhD, Region 1 (PR) —</a:t>
            </a:r>
            <a:r>
              <a:rPr lang="en-US" sz="1600" dirty="0" smtClean="0">
                <a:hlinkClick r:id="rId11"/>
              </a:rPr>
              <a:t>acevedo.correa@gmail.com</a:t>
            </a:r>
            <a:r>
              <a:rPr lang="en-US" sz="1600" dirty="0" smtClean="0"/>
              <a:t>  </a:t>
            </a:r>
          </a:p>
          <a:p>
            <a:pPr lvl="1"/>
            <a:r>
              <a:rPr lang="en-US" sz="1600" dirty="0" smtClean="0"/>
              <a:t>Suzanne Martin, </a:t>
            </a:r>
            <a:r>
              <a:rPr lang="en-US" sz="1600" dirty="0" err="1" smtClean="0"/>
              <a:t>PsyD</a:t>
            </a:r>
            <a:r>
              <a:rPr lang="en-US" sz="1600" dirty="0" smtClean="0"/>
              <a:t>, MPH, Region 3—</a:t>
            </a:r>
            <a:r>
              <a:rPr lang="en-US" sz="1600" dirty="0" smtClean="0">
                <a:hlinkClick r:id="rId12"/>
              </a:rPr>
              <a:t>suzannempsyd@gmail.com</a:t>
            </a:r>
            <a:endParaRPr lang="en-US" sz="1600" dirty="0" smtClean="0"/>
          </a:p>
          <a:p>
            <a:pPr lvl="1"/>
            <a:r>
              <a:rPr lang="en-US" sz="1600" dirty="0" smtClean="0"/>
              <a:t>Lydia Santiago, PhD, Region 4—</a:t>
            </a:r>
            <a:r>
              <a:rPr lang="en-US" sz="1600" dirty="0" smtClean="0">
                <a:hlinkClick r:id="rId13"/>
              </a:rPr>
              <a:t>lydia.v.santiago@att.net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Helena Mackenzie, PhD, Region 5—</a:t>
            </a:r>
            <a:r>
              <a:rPr lang="en-US" sz="1600" dirty="0" smtClean="0">
                <a:hlinkClick r:id="rId14"/>
              </a:rPr>
              <a:t>helena.mackenzie530@gmail.com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Vicki Boyd, PhD, Region 6—</a:t>
            </a:r>
            <a:r>
              <a:rPr lang="en-US" sz="1600" dirty="0" smtClean="0">
                <a:hlinkClick r:id="rId15"/>
              </a:rPr>
              <a:t>vdelboyd@aol.com</a:t>
            </a:r>
            <a:r>
              <a:rPr lang="en-US" sz="1600" dirty="0" smtClean="0"/>
              <a:t>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Transgender students and applicants are participating and should feel welcome in Job Corps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Transgender students will be in various stages of transition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These students may need support or individual arrangements while enrolled in Job Corps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Transgender individuals, like all Job Corps participants and applicants, should be treated with </a:t>
            </a:r>
            <a:r>
              <a:rPr lang="en-US" b="1" dirty="0" smtClean="0"/>
              <a:t>dignity and respect</a:t>
            </a:r>
          </a:p>
        </p:txBody>
      </p:sp>
    </p:spTree>
    <p:extLst>
      <p:ext uri="{BB962C8B-B14F-4D97-AF65-F5344CB8AC3E}">
        <p14:creationId xmlns="" xmlns:p14="http://schemas.microsoft.com/office/powerpoint/2010/main" val="234610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Chat Box Question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worked with a transgender applicant/student, what have you done to help the applicant/student feel welcome in Job Corps?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Ensuring Equal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If Job Corps staff/contractors are aware that an applicant is transgender: Talk to the applicant, when appropriate, to discuss possible issues of concern, including, but not limited to: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Names, Pronouns, and Records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Dress and Appearance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Housing, Restroom, and Shower Access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Disclosure of Transgender Status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Entrance Physical Examination and Medical Issues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38852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Names, Pronouns, and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Always use the student’s desired name and respective pronoun in all interactions with the student</a:t>
            </a:r>
          </a:p>
          <a:p>
            <a:endParaRPr lang="en-US" dirty="0"/>
          </a:p>
          <a:p>
            <a:r>
              <a:rPr lang="en-US" dirty="0" smtClean="0"/>
              <a:t>When a student’s legal name and/or gender are not required on official documentation, use the student’s desired name and pronoun</a:t>
            </a:r>
          </a:p>
          <a:p>
            <a:endParaRPr lang="en-US" dirty="0"/>
          </a:p>
          <a:p>
            <a:r>
              <a:rPr lang="en-US" dirty="0" smtClean="0"/>
              <a:t>When required by law to use a student’s legal name, be as discreet as possible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062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Chat Box Question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you say to a coworker who refused to use the preferred pronoun when referring to a transgender student?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 and 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Job Corps students must wear appropriate attire for their trade</a:t>
            </a:r>
          </a:p>
          <a:p>
            <a:endParaRPr lang="en-US" dirty="0"/>
          </a:p>
          <a:p>
            <a:r>
              <a:rPr lang="en-US" dirty="0" smtClean="0"/>
              <a:t>Transgender students may dress in attire consistent with the dress code of their gender identity</a:t>
            </a:r>
          </a:p>
          <a:p>
            <a:endParaRPr lang="en-US" dirty="0"/>
          </a:p>
          <a:p>
            <a:r>
              <a:rPr lang="en-US" dirty="0" smtClean="0"/>
              <a:t>General note:  Dress and appearance codes that differ based on gender must have a legitimate, nondiscriminatory rationale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3832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Housing, Restroom, and Shower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Have a discussion with the student about appropriate housing options, guided by consideration of</a:t>
            </a:r>
          </a:p>
          <a:p>
            <a:pPr lvl="1"/>
            <a:r>
              <a:rPr lang="en-US" sz="1800" dirty="0"/>
              <a:t>The student’s safety</a:t>
            </a:r>
          </a:p>
          <a:p>
            <a:pPr lvl="1"/>
            <a:r>
              <a:rPr lang="en-US" sz="1800" dirty="0"/>
              <a:t>The student’s </a:t>
            </a:r>
            <a:r>
              <a:rPr lang="en-US" sz="1800" dirty="0" smtClean="0"/>
              <a:t>preference</a:t>
            </a:r>
          </a:p>
          <a:p>
            <a:r>
              <a:rPr lang="en-US" sz="2000" dirty="0" smtClean="0"/>
              <a:t>Primary and overriding factor – </a:t>
            </a:r>
            <a:r>
              <a:rPr lang="en-US" sz="2000" b="1" dirty="0" smtClean="0"/>
              <a:t>The student’s gender identity</a:t>
            </a:r>
            <a:endParaRPr lang="en-US" sz="2000" b="1" dirty="0"/>
          </a:p>
          <a:p>
            <a:r>
              <a:rPr lang="en-US" sz="2000" dirty="0" smtClean="0"/>
              <a:t>Under no circumstances should a transgender student be forced to room separately from other students – they may, however, request to be roomed separately</a:t>
            </a:r>
          </a:p>
          <a:p>
            <a:r>
              <a:rPr lang="en-US" sz="2000" dirty="0" smtClean="0"/>
              <a:t>Concerns of staff, parents, and other students may need to be considered and addressed</a:t>
            </a:r>
          </a:p>
          <a:p>
            <a:r>
              <a:rPr lang="en-US" sz="2000" dirty="0" smtClean="0"/>
              <a:t>These guidelines apply to the use of all gender-segregated facilitates, e.g., locker rooms, showers, bathrooms</a:t>
            </a:r>
          </a:p>
        </p:txBody>
      </p:sp>
    </p:spTree>
    <p:extLst>
      <p:ext uri="{BB962C8B-B14F-4D97-AF65-F5344CB8AC3E}">
        <p14:creationId xmlns="" xmlns:p14="http://schemas.microsoft.com/office/powerpoint/2010/main" val="297019788"/>
      </p:ext>
    </p:extLst>
  </p:cSld>
  <p:clrMapOvr>
    <a:masterClrMapping/>
  </p:clrMapOvr>
</p:sld>
</file>

<file path=ppt/theme/theme1.xml><?xml version="1.0" encoding="utf-8"?>
<a:theme xmlns:a="http://schemas.openxmlformats.org/drawingml/2006/main" name="JC PowerPoint Template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1BBDD672BAB240AE25E8C18386348A" ma:contentTypeVersion="5" ma:contentTypeDescription="Create a new document." ma:contentTypeScope="" ma:versionID="edb88f5c1ceec33db4cb0b7c993a8ce5">
  <xsd:schema xmlns:xsd="http://www.w3.org/2001/XMLSchema" xmlns:xs="http://www.w3.org/2001/XMLSchema" xmlns:p="http://schemas.microsoft.com/office/2006/metadata/properties" xmlns:ns1="http://schemas.microsoft.com/sharepoint/v3" xmlns:ns2="b22f8f74-215c-4154-9939-bd29e4e8980e" targetNamespace="http://schemas.microsoft.com/office/2006/metadata/properties" ma:root="true" ma:fieldsID="5b851cb5bcdff340b09bfb219dc0c9f3" ns1:_="" ns2:_="">
    <xsd:import namespace="http://schemas.microsoft.com/sharepoint/v3"/>
    <xsd:import namespace="b22f8f74-215c-4154-9939-bd29e4e8980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f8f74-215c-4154-9939-bd29e4e8980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b22f8f74-215c-4154-9939-bd29e4e8980e">XRUYQT3274NZ-681238054-1592</_dlc_DocId>
    <_dlc_DocIdUrl xmlns="b22f8f74-215c-4154-9939-bd29e4e8980e">
      <Url>https://supportservices.jobcorps.gov/health/_layouts/15/DocIdRedir.aspx?ID=XRUYQT3274NZ-681238054-1592</Url>
      <Description>XRUYQT3274NZ-681238054-1592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2C75BE4-AAC9-4627-9C73-B9C6F61E6A76}"/>
</file>

<file path=customXml/itemProps2.xml><?xml version="1.0" encoding="utf-8"?>
<ds:datastoreItem xmlns:ds="http://schemas.openxmlformats.org/officeDocument/2006/customXml" ds:itemID="{65E058B6-CD67-4CB9-82F5-131F93C92BE0}"/>
</file>

<file path=customXml/itemProps3.xml><?xml version="1.0" encoding="utf-8"?>
<ds:datastoreItem xmlns:ds="http://schemas.openxmlformats.org/officeDocument/2006/customXml" ds:itemID="{61959FAA-109F-450C-9686-B4E57CE76D26}"/>
</file>

<file path=customXml/itemProps4.xml><?xml version="1.0" encoding="utf-8"?>
<ds:datastoreItem xmlns:ds="http://schemas.openxmlformats.org/officeDocument/2006/customXml" ds:itemID="{10DCBB6B-4772-49C0-A03B-EE28D07B15BA}"/>
</file>

<file path=docProps/app.xml><?xml version="1.0" encoding="utf-8"?>
<Properties xmlns="http://schemas.openxmlformats.org/officeDocument/2006/extended-properties" xmlns:vt="http://schemas.openxmlformats.org/officeDocument/2006/docPropsVTypes">
  <Template>JC PowerPoint Template</Template>
  <TotalTime>4550</TotalTime>
  <Words>1225</Words>
  <Application>Microsoft Office PowerPoint</Application>
  <PresentationFormat>On-screen Show (4:3)</PresentationFormat>
  <Paragraphs>151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JC PowerPoint Template</vt:lpstr>
      <vt:lpstr>Custom Design</vt:lpstr>
      <vt:lpstr>Ensuring Equal Access for Transgender Applicants and Students in the Job Corps Program</vt:lpstr>
      <vt:lpstr>Definitions</vt:lpstr>
      <vt:lpstr>Background Information</vt:lpstr>
      <vt:lpstr>Chat Box Question </vt:lpstr>
      <vt:lpstr>Ensuring Equal Access</vt:lpstr>
      <vt:lpstr>Names, Pronouns, and Records</vt:lpstr>
      <vt:lpstr>Chat Box Question </vt:lpstr>
      <vt:lpstr>Dress and Appearance</vt:lpstr>
      <vt:lpstr>Housing, Restroom, and Shower Access</vt:lpstr>
      <vt:lpstr>Chat Box Question</vt:lpstr>
      <vt:lpstr>Disclosure of Transgender Status</vt:lpstr>
      <vt:lpstr>Entrance Physical Examinations and Medical Issues</vt:lpstr>
      <vt:lpstr>Moving from Job Corps to the Workforce</vt:lpstr>
      <vt:lpstr>Scenario #1</vt:lpstr>
      <vt:lpstr>Scenario #1 Questions</vt:lpstr>
      <vt:lpstr>Scenario #2</vt:lpstr>
      <vt:lpstr>Scenario #2 Questions</vt:lpstr>
      <vt:lpstr>Student and Staff Training</vt:lpstr>
      <vt:lpstr>Complaint Process</vt:lpstr>
      <vt:lpstr>Additional Resources</vt:lpstr>
      <vt:lpstr>Contact Information Job Corps Health and Wellness</vt:lpstr>
      <vt:lpstr>Questions?</vt:lpstr>
    </vt:vector>
  </TitlesOfParts>
  <Company>U.S. Department of Labor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Ensuring Equal Access for Transgender applicants and students to the Job Corps Program</dc:title>
  <dc:creator>Garson, Wesley M - OASAM CRC</dc:creator>
  <cp:lastModifiedBy>jluht</cp:lastModifiedBy>
  <cp:revision>73</cp:revision>
  <cp:lastPrinted>2015-04-23T14:32:31Z</cp:lastPrinted>
  <dcterms:created xsi:type="dcterms:W3CDTF">2015-04-22T19:45:04Z</dcterms:created>
  <dcterms:modified xsi:type="dcterms:W3CDTF">2015-05-13T12:36:15Z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0x010100321BBDD672BAB240AE25E8C18386348A</vt:lpwstr>
  </property>
  <property fmtid="{D5CDD505-2E9C-101B-9397-08002B2CF9AE}" pid="3" name="TemplateUrl">
    <vt:lpwstr/>
  </property>
  <property fmtid="{D5CDD505-2E9C-101B-9397-08002B2CF9AE}" pid="4" name="Order">
    <vt:r8>174600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dlc_DocIdItemGuid">
    <vt:lpwstr>52e3a8fa-c28a-4b98-9a20-0c9265bf814d</vt:lpwstr>
  </property>
</Properties>
</file>