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jpeg" ContentType="image/jpeg"/>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s/slide40.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42.xml" ContentType="application/vnd.openxmlformats-officedocument.presentationml.slide+xml"/>
  <Override PartName="/ppt/slides/slide25.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43.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47.xml" ContentType="application/vnd.openxmlformats-officedocument.presentationml.slide+xml"/>
  <Override PartName="/ppt/slides/slide44.xml" ContentType="application/vnd.openxmlformats-officedocument.presentationml.slide+xml"/>
  <Override PartName="/ppt/slides/slide6.xml" ContentType="application/vnd.openxmlformats-officedocument.presentationml.slide+xml"/>
  <Override PartName="/ppt/slides/slide48.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45.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s/slide46.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1.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2.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charts/chart1.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0"/>
  </p:notesMasterIdLst>
  <p:sldIdLst>
    <p:sldId id="265" r:id="rId2"/>
    <p:sldId id="257" r:id="rId3"/>
    <p:sldId id="258" r:id="rId4"/>
    <p:sldId id="259" r:id="rId5"/>
    <p:sldId id="260" r:id="rId6"/>
    <p:sldId id="323" r:id="rId7"/>
    <p:sldId id="299" r:id="rId8"/>
    <p:sldId id="325" r:id="rId9"/>
    <p:sldId id="301" r:id="rId10"/>
    <p:sldId id="302" r:id="rId11"/>
    <p:sldId id="303" r:id="rId12"/>
    <p:sldId id="304" r:id="rId13"/>
    <p:sldId id="326" r:id="rId14"/>
    <p:sldId id="319" r:id="rId15"/>
    <p:sldId id="320" r:id="rId16"/>
    <p:sldId id="321" r:id="rId17"/>
    <p:sldId id="322" r:id="rId18"/>
    <p:sldId id="327" r:id="rId19"/>
    <p:sldId id="289" r:id="rId20"/>
    <p:sldId id="290" r:id="rId21"/>
    <p:sldId id="328" r:id="rId22"/>
    <p:sldId id="329" r:id="rId23"/>
    <p:sldId id="332" r:id="rId24"/>
    <p:sldId id="261" r:id="rId25"/>
    <p:sldId id="292" r:id="rId26"/>
    <p:sldId id="293" r:id="rId27"/>
    <p:sldId id="330" r:id="rId28"/>
    <p:sldId id="267" r:id="rId29"/>
    <p:sldId id="331" r:id="rId30"/>
    <p:sldId id="294" r:id="rId31"/>
    <p:sldId id="295" r:id="rId32"/>
    <p:sldId id="296" r:id="rId33"/>
    <p:sldId id="275" r:id="rId34"/>
    <p:sldId id="279" r:id="rId35"/>
    <p:sldId id="305" r:id="rId36"/>
    <p:sldId id="306" r:id="rId37"/>
    <p:sldId id="307" r:id="rId38"/>
    <p:sldId id="308" r:id="rId39"/>
    <p:sldId id="309" r:id="rId40"/>
    <p:sldId id="310" r:id="rId41"/>
    <p:sldId id="311" r:id="rId42"/>
    <p:sldId id="312" r:id="rId43"/>
    <p:sldId id="313" r:id="rId44"/>
    <p:sldId id="314" r:id="rId45"/>
    <p:sldId id="315" r:id="rId46"/>
    <p:sldId id="316" r:id="rId47"/>
    <p:sldId id="317" r:id="rId48"/>
    <p:sldId id="318"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82683" autoAdjust="0"/>
  </p:normalViewPr>
  <p:slideViewPr>
    <p:cSldViewPr>
      <p:cViewPr varScale="1">
        <p:scale>
          <a:sx n="45" d="100"/>
          <a:sy n="45" d="100"/>
        </p:scale>
        <p:origin x="-1554" y="-102"/>
      </p:cViewPr>
      <p:guideLst>
        <p:guide orient="horz" pos="2160"/>
        <p:guide pos="2880"/>
      </p:guideLst>
    </p:cSldViewPr>
  </p:slideViewPr>
  <p:outlineViewPr>
    <p:cViewPr>
      <p:scale>
        <a:sx n="33" d="100"/>
        <a:sy n="33" d="100"/>
      </p:scale>
      <p:origin x="0" y="5904"/>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8" Type="http://schemas.openxmlformats.org/officeDocument/2006/relationships/customXml" Target="../customXml/item4.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ustomXml" Target="../customXml/item2.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ustomXml" Target="../customXml/item3.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plotArea>
      <c:layout/>
      <c:pieChart>
        <c:varyColors val="1"/>
        <c:ser>
          <c:idx val="0"/>
          <c:order val="0"/>
          <c:tx>
            <c:strRef>
              <c:f>Sheet1!$B$1</c:f>
              <c:strCache>
                <c:ptCount val="1"/>
                <c:pt idx="0">
                  <c:v>Disabilities</c:v>
                </c:pt>
              </c:strCache>
            </c:strRef>
          </c:tx>
          <c:dPt>
            <c:idx val="0"/>
            <c:spPr>
              <a:solidFill>
                <a:schemeClr val="accent1"/>
              </a:solidFill>
              <a:ln>
                <a:noFill/>
              </a:ln>
              <a:effectLst>
                <a:outerShdw blurRad="254000" sx="102000" sy="102000" algn="ctr" rotWithShape="0">
                  <a:prstClr val="black">
                    <a:alpha val="20000"/>
                  </a:prstClr>
                </a:outerShdw>
              </a:effectLst>
            </c:spPr>
          </c:dPt>
          <c:dPt>
            <c:idx val="1"/>
            <c:spPr>
              <a:solidFill>
                <a:schemeClr val="accent2"/>
              </a:solidFill>
              <a:ln>
                <a:noFill/>
              </a:ln>
              <a:effectLst>
                <a:outerShdw blurRad="254000" sx="102000" sy="102000" algn="ctr" rotWithShape="0">
                  <a:prstClr val="black">
                    <a:alpha val="20000"/>
                  </a:prstClr>
                </a:outerShdw>
              </a:effectLst>
            </c:spPr>
          </c:dPt>
          <c:dPt>
            <c:idx val="2"/>
            <c:spPr>
              <a:solidFill>
                <a:schemeClr val="accent3"/>
              </a:solidFill>
              <a:ln>
                <a:noFill/>
              </a:ln>
              <a:effectLst>
                <a:outerShdw blurRad="254000" sx="102000" sy="102000" algn="ctr" rotWithShape="0">
                  <a:prstClr val="black">
                    <a:alpha val="20000"/>
                  </a:prstClr>
                </a:outerShdw>
              </a:effectLst>
            </c:spPr>
          </c:dPt>
          <c:dPt>
            <c:idx val="3"/>
            <c:spPr>
              <a:solidFill>
                <a:schemeClr val="accent4"/>
              </a:solidFill>
              <a:ln>
                <a:noFill/>
              </a:ln>
              <a:effectLst>
                <a:outerShdw blurRad="254000" sx="102000" sy="102000" algn="ctr" rotWithShape="0">
                  <a:prstClr val="black">
                    <a:alpha val="20000"/>
                  </a:prstClr>
                </a:outerShdw>
              </a:effectLst>
            </c:spPr>
          </c:dPt>
          <c:dLbls>
            <c:spPr>
              <a:pattFill prst="pct75">
                <a:fgClr>
                  <a:prstClr val="black">
                    <a:lumMod val="75000"/>
                    <a:lumOff val="25000"/>
                  </a:prstClr>
                </a:fgClr>
                <a:bgClr>
                  <a:prstClr val="black">
                    <a:lumMod val="65000"/>
                    <a:lumOff val="35000"/>
                  </a:prst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Percent val="1"/>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Sheet1!$A$2:$A$5</c:f>
              <c:strCache>
                <c:ptCount val="4"/>
                <c:pt idx="0">
                  <c:v>Cognitive</c:v>
                </c:pt>
                <c:pt idx="1">
                  <c:v>Mental Health</c:v>
                </c:pt>
                <c:pt idx="2">
                  <c:v>Medical</c:v>
                </c:pt>
                <c:pt idx="3">
                  <c:v>Other</c:v>
                </c:pt>
              </c:strCache>
            </c:strRef>
          </c:cat>
          <c:val>
            <c:numRef>
              <c:f>Sheet1!$B$2:$B$5</c:f>
              <c:numCache>
                <c:formatCode>General</c:formatCode>
                <c:ptCount val="4"/>
                <c:pt idx="0">
                  <c:v>62</c:v>
                </c:pt>
                <c:pt idx="1">
                  <c:v>20</c:v>
                </c:pt>
                <c:pt idx="2">
                  <c:v>11</c:v>
                </c:pt>
                <c:pt idx="3">
                  <c:v>7</c:v>
                </c:pt>
              </c:numCache>
            </c:numRef>
          </c:val>
        </c:ser>
        <c:dLbls>
          <c:showPercent val="1"/>
        </c:dLbls>
        <c:firstSliceAng val="0"/>
      </c:pieChart>
      <c:spPr>
        <a:noFill/>
        <a:ln>
          <a:noFill/>
        </a:ln>
        <a:effectLst/>
      </c:spPr>
    </c:plotArea>
    <c:legend>
      <c:legendPos val="r"/>
      <c:legendEntry>
        <c:idx val="0"/>
        <c:txPr>
          <a:bodyPr rot="0" vert="horz"/>
          <a:lstStyle/>
          <a:p>
            <a:pPr>
              <a:defRPr sz="1800">
                <a:solidFill>
                  <a:schemeClr val="bg1"/>
                </a:solidFill>
              </a:defRPr>
            </a:pPr>
            <a:endParaRPr lang="en-US"/>
          </a:p>
        </c:txPr>
      </c:legendEntry>
      <c:legendEntry>
        <c:idx val="1"/>
        <c:txPr>
          <a:bodyPr rot="0" vert="horz"/>
          <a:lstStyle/>
          <a:p>
            <a:pPr>
              <a:defRPr sz="1800">
                <a:solidFill>
                  <a:schemeClr val="bg1"/>
                </a:solidFill>
              </a:defRPr>
            </a:pPr>
            <a:endParaRPr lang="en-US"/>
          </a:p>
        </c:txPr>
      </c:legendEntry>
      <c:legendEntry>
        <c:idx val="2"/>
        <c:txPr>
          <a:bodyPr rot="0" vert="horz"/>
          <a:lstStyle/>
          <a:p>
            <a:pPr>
              <a:defRPr sz="1800">
                <a:solidFill>
                  <a:schemeClr val="bg1"/>
                </a:solidFill>
              </a:defRPr>
            </a:pPr>
            <a:endParaRPr lang="en-US"/>
          </a:p>
        </c:txPr>
      </c:legendEntry>
      <c:legendEntry>
        <c:idx val="3"/>
        <c:txPr>
          <a:bodyPr rot="0" vert="horz"/>
          <a:lstStyle/>
          <a:p>
            <a:pPr>
              <a:defRPr sz="1800">
                <a:solidFill>
                  <a:schemeClr val="bg1"/>
                </a:solidFill>
              </a:defRPr>
            </a:pPr>
            <a:endParaRPr lang="en-US"/>
          </a:p>
        </c:txPr>
      </c:legendEntry>
      <c:layout>
        <c:manualLayout>
          <c:xMode val="edge"/>
          <c:yMode val="edge"/>
          <c:x val="0.74029414426644968"/>
          <c:y val="0.27732987674531057"/>
          <c:w val="0.22378631550366573"/>
          <c:h val="0.48110904306082231"/>
        </c:manualLayout>
      </c:layout>
      <c:txPr>
        <a:bodyPr rot="0" vert="horz"/>
        <a:lstStyle/>
        <a:p>
          <a:pPr>
            <a:defRPr/>
          </a:pPr>
          <a:endParaRPr lang="en-US"/>
        </a:p>
      </c:txPr>
    </c:legend>
    <c:plotVisOnly val="1"/>
    <c:dispBlanksAs val="zero"/>
  </c:chart>
  <c:spPr>
    <a:solidFill>
      <a:schemeClr val="tx1"/>
    </a:solidFill>
    <a:ln w="19050" cap="flat" cmpd="sng" algn="ctr">
      <a:solidFill>
        <a:srgbClr val="FFC000"/>
      </a:solidFill>
      <a:round/>
    </a:ln>
    <a:effectLst/>
  </c:spPr>
  <c:txPr>
    <a:bodyPr/>
    <a:lstStyle/>
    <a:p>
      <a:pPr>
        <a:defRPr/>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853A13-0831-4485-899A-3876407F2343}" type="datetimeFigureOut">
              <a:rPr lang="en-US" smtClean="0"/>
              <a:pPr/>
              <a:t>1/7/2015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3A3302-6CEE-41A3-930F-305894E2BB35}" type="slidenum">
              <a:rPr lang="en-US" smtClean="0"/>
              <a:pPr/>
              <a:t>‹#›</a:t>
            </a:fld>
            <a:endParaRPr lang="en-US"/>
          </a:p>
        </p:txBody>
      </p:sp>
    </p:spTree>
    <p:extLst>
      <p:ext uri="{BB962C8B-B14F-4D97-AF65-F5344CB8AC3E}">
        <p14:creationId xmlns:p14="http://schemas.microsoft.com/office/powerpoint/2010/main" xmlns="" val="3851484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63A3302-6CEE-41A3-930F-305894E2BB35}" type="slidenum">
              <a:rPr lang="en-US" smtClean="0"/>
              <a:pPr/>
              <a:t>1</a:t>
            </a:fld>
            <a:endParaRPr lang="en-US"/>
          </a:p>
        </p:txBody>
      </p:sp>
    </p:spTree>
    <p:extLst>
      <p:ext uri="{BB962C8B-B14F-4D97-AF65-F5344CB8AC3E}">
        <p14:creationId xmlns:p14="http://schemas.microsoft.com/office/powerpoint/2010/main" xmlns="" val="2461573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Transition staff may not share health/disability information with an employer without the consent of the student</a:t>
            </a:r>
            <a:r>
              <a:rPr lang="en-US" baseline="0" dirty="0" smtClean="0"/>
              <a:t>.  </a:t>
            </a:r>
            <a:r>
              <a:rPr lang="en-US" sz="1200" kern="1200" dirty="0" smtClean="0">
                <a:solidFill>
                  <a:schemeClr val="tx1"/>
                </a:solidFill>
                <a:effectLst/>
                <a:latin typeface="+mn-lt"/>
                <a:ea typeface="+mn-ea"/>
                <a:cs typeface="+mn-cs"/>
              </a:rPr>
              <a:t>If the nature of a student’s </a:t>
            </a:r>
            <a:r>
              <a:rPr lang="en-US" sz="1200" b="0" kern="1200" dirty="0" smtClean="0">
                <a:solidFill>
                  <a:schemeClr val="tx1"/>
                </a:solidFill>
                <a:effectLst/>
                <a:latin typeface="+mn-lt"/>
                <a:ea typeface="+mn-ea"/>
                <a:cs typeface="+mn-cs"/>
              </a:rPr>
              <a:t>disability</a:t>
            </a:r>
            <a:r>
              <a:rPr lang="en-US" sz="1200" kern="1200" dirty="0" smtClean="0">
                <a:solidFill>
                  <a:schemeClr val="tx1"/>
                </a:solidFill>
                <a:effectLst/>
                <a:latin typeface="+mn-lt"/>
                <a:ea typeface="+mn-ea"/>
                <a:cs typeface="+mn-cs"/>
              </a:rPr>
              <a:t> might cause an employer to question the candidate's ability</a:t>
            </a:r>
            <a:r>
              <a:rPr lang="en-US" sz="1200" kern="1200" baseline="0" dirty="0" smtClean="0">
                <a:solidFill>
                  <a:schemeClr val="tx1"/>
                </a:solidFill>
                <a:effectLst/>
                <a:latin typeface="+mn-lt"/>
                <a:ea typeface="+mn-ea"/>
                <a:cs typeface="+mn-cs"/>
              </a:rPr>
              <a:t> to perform the essential requirements of the position and the student has agreed to disclose, then with the student’s consent, </a:t>
            </a:r>
            <a:r>
              <a:rPr lang="en-US" sz="1200" kern="1200" dirty="0" smtClean="0">
                <a:solidFill>
                  <a:schemeClr val="tx1"/>
                </a:solidFill>
                <a:effectLst/>
                <a:latin typeface="+mn-lt"/>
                <a:ea typeface="+mn-ea"/>
                <a:cs typeface="+mn-cs"/>
              </a:rPr>
              <a:t>paperwork or </a:t>
            </a:r>
            <a:r>
              <a:rPr lang="en-US" sz="1200" b="0" kern="1200" dirty="0" smtClean="0">
                <a:solidFill>
                  <a:schemeClr val="tx1"/>
                </a:solidFill>
                <a:effectLst/>
                <a:latin typeface="+mn-lt"/>
                <a:ea typeface="+mn-ea"/>
                <a:cs typeface="+mn-cs"/>
              </a:rPr>
              <a:t>documentation</a:t>
            </a:r>
            <a:r>
              <a:rPr lang="en-US" sz="1200" kern="1200" dirty="0" smtClean="0">
                <a:solidFill>
                  <a:schemeClr val="tx1"/>
                </a:solidFill>
                <a:effectLst/>
                <a:latin typeface="+mn-lt"/>
                <a:ea typeface="+mn-ea"/>
                <a:cs typeface="+mn-cs"/>
              </a:rPr>
              <a:t> should be ready and organized.</a:t>
            </a:r>
            <a:endParaRPr lang="en-US" dirty="0"/>
          </a:p>
        </p:txBody>
      </p:sp>
      <p:sp>
        <p:nvSpPr>
          <p:cNvPr id="4" name="Slide Number Placeholder 3"/>
          <p:cNvSpPr>
            <a:spLocks noGrp="1"/>
          </p:cNvSpPr>
          <p:nvPr>
            <p:ph type="sldNum" sz="quarter" idx="10"/>
          </p:nvPr>
        </p:nvSpPr>
        <p:spPr/>
        <p:txBody>
          <a:bodyPr/>
          <a:lstStyle/>
          <a:p>
            <a:fld id="{F31565BC-D807-477E-86D3-0DE510B9A814}" type="slidenum">
              <a:rPr lang="en-US" smtClean="0"/>
              <a:pPr/>
              <a:t>35</a:t>
            </a:fld>
            <a:endParaRPr lang="en-US"/>
          </a:p>
        </p:txBody>
      </p:sp>
    </p:spTree>
    <p:extLst>
      <p:ext uri="{BB962C8B-B14F-4D97-AF65-F5344CB8AC3E}">
        <p14:creationId xmlns:p14="http://schemas.microsoft.com/office/powerpoint/2010/main" xmlns="" val="680538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arenR"/>
            </a:pPr>
            <a:r>
              <a:rPr lang="en-US" baseline="0" dirty="0" smtClean="0"/>
              <a:t>Students with disabilities are typically not familiar with disability disclosure including when and how to disclose the need for accommodations in the workplace.</a:t>
            </a:r>
          </a:p>
          <a:p>
            <a:pPr marL="228600" indent="-228600">
              <a:buAutoNum type="arabicParenR"/>
            </a:pPr>
            <a:r>
              <a:rPr lang="en-US" baseline="0" dirty="0" smtClean="0"/>
              <a:t>Depending upon the students’ disability and functional limitations, their personal decision to disclose needs to be addressed.  For some students, it may be in their best interest to wait to disclose, for others it may be helpful for them to disclose prior to starting a job.  But where, when and to whom? During the application process, the interview, after an offer of employment, once they are on the job?  These are decisions that students with visible and invisible disabilities need help with.  All centers are required to build partnerships with agencies that can provide services to our students with disabilities.  Agencies that assist with these issues and providing discreet services such as job development are crucial for that students’ success.  For example, vocational rehabilitation is a federal program that can provide these and other types of services before and after the student exits from the program.  The student should be assisted with applying for these services long before they are ready to leave the center.</a:t>
            </a:r>
          </a:p>
          <a:p>
            <a:pPr marL="228600" indent="-228600">
              <a:buAutoNum type="arabicParenR"/>
            </a:pPr>
            <a:r>
              <a:rPr lang="en-US" baseline="0" dirty="0" smtClean="0"/>
              <a:t>Carving out a position might occur when working with large employers.  For example, if the student is good at filing and making copies, removing this function might free up several other workers to work on more demanding tasks.</a:t>
            </a:r>
            <a:endParaRPr lang="en-US" dirty="0"/>
          </a:p>
        </p:txBody>
      </p:sp>
      <p:sp>
        <p:nvSpPr>
          <p:cNvPr id="4" name="Slide Number Placeholder 3"/>
          <p:cNvSpPr>
            <a:spLocks noGrp="1"/>
          </p:cNvSpPr>
          <p:nvPr>
            <p:ph type="sldNum" sz="quarter" idx="10"/>
          </p:nvPr>
        </p:nvSpPr>
        <p:spPr/>
        <p:txBody>
          <a:bodyPr/>
          <a:lstStyle/>
          <a:p>
            <a:pPr>
              <a:defRPr/>
            </a:pPr>
            <a:fld id="{A7DB8C9D-2119-4C33-8ABB-FC335DAC1570}" type="slidenum">
              <a:rPr lang="en-US" smtClean="0"/>
              <a:pPr>
                <a:defRPr/>
              </a:pPr>
              <a:t>37</a:t>
            </a:fld>
            <a:endParaRPr lang="en-US"/>
          </a:p>
        </p:txBody>
      </p:sp>
    </p:spTree>
    <p:extLst>
      <p:ext uri="{BB962C8B-B14F-4D97-AF65-F5344CB8AC3E}">
        <p14:creationId xmlns:p14="http://schemas.microsoft.com/office/powerpoint/2010/main" xmlns="" val="1054484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3A3302-6CEE-41A3-930F-305894E2BB35}" type="slidenum">
              <a:rPr lang="en-US" smtClean="0"/>
              <a:pPr/>
              <a:t>38</a:t>
            </a:fld>
            <a:endParaRPr lang="en-US"/>
          </a:p>
        </p:txBody>
      </p:sp>
    </p:spTree>
    <p:extLst>
      <p:ext uri="{BB962C8B-B14F-4D97-AF65-F5344CB8AC3E}">
        <p14:creationId xmlns:p14="http://schemas.microsoft.com/office/powerpoint/2010/main" xmlns="" val="2920452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Statistics as of 12.5.2014</a:t>
            </a:r>
            <a:endParaRPr lang="en-US" dirty="0"/>
          </a:p>
        </p:txBody>
      </p:sp>
      <p:sp>
        <p:nvSpPr>
          <p:cNvPr id="4" name="Slide Number Placeholder 3"/>
          <p:cNvSpPr>
            <a:spLocks noGrp="1"/>
          </p:cNvSpPr>
          <p:nvPr>
            <p:ph type="sldNum" sz="quarter" idx="10"/>
          </p:nvPr>
        </p:nvSpPr>
        <p:spPr/>
        <p:txBody>
          <a:bodyPr/>
          <a:lstStyle/>
          <a:p>
            <a:fld id="{E63A3302-6CEE-41A3-930F-305894E2BB35}" type="slidenum">
              <a:rPr lang="en-US" smtClean="0"/>
              <a:pPr/>
              <a:t>39</a:t>
            </a:fld>
            <a:endParaRPr lang="en-US"/>
          </a:p>
        </p:txBody>
      </p:sp>
    </p:spTree>
    <p:extLst>
      <p:ext uri="{BB962C8B-B14F-4D97-AF65-F5344CB8AC3E}">
        <p14:creationId xmlns:p14="http://schemas.microsoft.com/office/powerpoint/2010/main" xmlns="" val="34430270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Statistics as of 12.5.2014</a:t>
            </a:r>
          </a:p>
          <a:p>
            <a:endParaRPr lang="en-US" dirty="0"/>
          </a:p>
        </p:txBody>
      </p:sp>
      <p:sp>
        <p:nvSpPr>
          <p:cNvPr id="4" name="Slide Number Placeholder 3"/>
          <p:cNvSpPr>
            <a:spLocks noGrp="1"/>
          </p:cNvSpPr>
          <p:nvPr>
            <p:ph type="sldNum" sz="quarter" idx="10"/>
          </p:nvPr>
        </p:nvSpPr>
        <p:spPr/>
        <p:txBody>
          <a:bodyPr/>
          <a:lstStyle/>
          <a:p>
            <a:fld id="{E63A3302-6CEE-41A3-930F-305894E2BB35}" type="slidenum">
              <a:rPr lang="en-US" smtClean="0"/>
              <a:pPr/>
              <a:t>40</a:t>
            </a:fld>
            <a:endParaRPr lang="en-US"/>
          </a:p>
        </p:txBody>
      </p:sp>
    </p:spTree>
    <p:extLst>
      <p:ext uri="{BB962C8B-B14F-4D97-AF65-F5344CB8AC3E}">
        <p14:creationId xmlns:p14="http://schemas.microsoft.com/office/powerpoint/2010/main" xmlns="" val="2177375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Statistics as of 12.5.2014</a:t>
            </a:r>
          </a:p>
          <a:p>
            <a:endParaRPr lang="en-US" dirty="0"/>
          </a:p>
        </p:txBody>
      </p:sp>
      <p:sp>
        <p:nvSpPr>
          <p:cNvPr id="4" name="Slide Number Placeholder 3"/>
          <p:cNvSpPr>
            <a:spLocks noGrp="1"/>
          </p:cNvSpPr>
          <p:nvPr>
            <p:ph type="sldNum" sz="quarter" idx="10"/>
          </p:nvPr>
        </p:nvSpPr>
        <p:spPr/>
        <p:txBody>
          <a:bodyPr/>
          <a:lstStyle/>
          <a:p>
            <a:fld id="{E63A3302-6CEE-41A3-930F-305894E2BB35}" type="slidenum">
              <a:rPr lang="en-US" smtClean="0"/>
              <a:pPr/>
              <a:t>41</a:t>
            </a:fld>
            <a:endParaRPr lang="en-US"/>
          </a:p>
        </p:txBody>
      </p:sp>
    </p:spTree>
    <p:extLst>
      <p:ext uri="{BB962C8B-B14F-4D97-AF65-F5344CB8AC3E}">
        <p14:creationId xmlns:p14="http://schemas.microsoft.com/office/powerpoint/2010/main" xmlns="" val="11054480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1565BC-D807-477E-86D3-0DE510B9A814}" type="slidenum">
              <a:rPr lang="en-US" smtClean="0"/>
              <a:pPr/>
              <a:t>42</a:t>
            </a:fld>
            <a:endParaRPr lang="en-US"/>
          </a:p>
        </p:txBody>
      </p:sp>
    </p:spTree>
    <p:extLst>
      <p:ext uri="{BB962C8B-B14F-4D97-AF65-F5344CB8AC3E}">
        <p14:creationId xmlns:p14="http://schemas.microsoft.com/office/powerpoint/2010/main" xmlns="" val="27319850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career transition readiness guide provides career transition instructors with an outline of many resources needed to teach all students about workers’ rights and responsibilities including reasonable accommodation in the workplace. </a:t>
            </a:r>
            <a:endParaRPr lang="en-US" dirty="0"/>
          </a:p>
        </p:txBody>
      </p:sp>
      <p:sp>
        <p:nvSpPr>
          <p:cNvPr id="4" name="Slide Number Placeholder 3"/>
          <p:cNvSpPr>
            <a:spLocks noGrp="1"/>
          </p:cNvSpPr>
          <p:nvPr>
            <p:ph type="sldNum" sz="quarter" idx="10"/>
          </p:nvPr>
        </p:nvSpPr>
        <p:spPr/>
        <p:txBody>
          <a:bodyPr/>
          <a:lstStyle/>
          <a:p>
            <a:fld id="{E63A3302-6CEE-41A3-930F-305894E2BB35}" type="slidenum">
              <a:rPr lang="en-US" smtClean="0"/>
              <a:pPr/>
              <a:t>43</a:t>
            </a:fld>
            <a:endParaRPr lang="en-US"/>
          </a:p>
        </p:txBody>
      </p:sp>
    </p:spTree>
    <p:extLst>
      <p:ext uri="{BB962C8B-B14F-4D97-AF65-F5344CB8AC3E}">
        <p14:creationId xmlns:p14="http://schemas.microsoft.com/office/powerpoint/2010/main" xmlns="" val="36725620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en-US" dirty="0" smtClean="0"/>
              <a:t>Based on the premise that disclosure is a very personal decision, the workbook helps young people think about and practice disclosing their disability.</a:t>
            </a:r>
            <a:r>
              <a:rPr lang="en-US" baseline="0" dirty="0" smtClean="0"/>
              <a:t> </a:t>
            </a:r>
          </a:p>
          <a:p>
            <a:pPr marL="228600" indent="-228600">
              <a:buFont typeface="+mj-lt"/>
              <a:buAutoNum type="arabicPeriod"/>
            </a:pPr>
            <a:r>
              <a:rPr lang="en-US" dirty="0" smtClean="0"/>
              <a:t>The workbook does not tell a young person what to do. Rather, it helps them make informed decisions about disclosing their disability, decisions that will affect their educational, employment, and social lives.  </a:t>
            </a:r>
          </a:p>
          <a:p>
            <a:pPr marL="228600" indent="-228600">
              <a:buFont typeface="+mj-lt"/>
              <a:buAutoNum type="arabicPeriod"/>
            </a:pPr>
            <a:r>
              <a:rPr lang="en-US" dirty="0" smtClean="0"/>
              <a:t>The only reason to disclose a disability is if accommodation required for an interview or to perform the essential functions of a particular job.  A student’s resume and cover letter should focus on the abilities he/she brings to the job, not on the disability.</a:t>
            </a:r>
          </a:p>
          <a:p>
            <a:endParaRPr lang="en-US" dirty="0"/>
          </a:p>
        </p:txBody>
      </p:sp>
      <p:sp>
        <p:nvSpPr>
          <p:cNvPr id="4" name="Slide Number Placeholder 3"/>
          <p:cNvSpPr>
            <a:spLocks noGrp="1"/>
          </p:cNvSpPr>
          <p:nvPr>
            <p:ph type="sldNum" sz="quarter" idx="10"/>
          </p:nvPr>
        </p:nvSpPr>
        <p:spPr/>
        <p:txBody>
          <a:bodyPr/>
          <a:lstStyle/>
          <a:p>
            <a:fld id="{E63A3302-6CEE-41A3-930F-305894E2BB35}" type="slidenum">
              <a:rPr lang="en-US" smtClean="0"/>
              <a:pPr/>
              <a:t>44</a:t>
            </a:fld>
            <a:endParaRPr lang="en-US"/>
          </a:p>
        </p:txBody>
      </p:sp>
    </p:spTree>
    <p:extLst>
      <p:ext uri="{BB962C8B-B14F-4D97-AF65-F5344CB8AC3E}">
        <p14:creationId xmlns:p14="http://schemas.microsoft.com/office/powerpoint/2010/main" xmlns="" val="3530705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pPr defTabSz="907451">
              <a:defRPr/>
            </a:pPr>
            <a:r>
              <a:rPr lang="en-US" dirty="0" smtClean="0"/>
              <a:t>Employers may need preparation, orientation, and support to recruit and integrate students with disabilities into the workplace. </a:t>
            </a:r>
            <a:r>
              <a:rPr lang="en-US" baseline="0" dirty="0" smtClean="0"/>
              <a:t> Employer education material ideas can be found on the Disability website.  Here’s an example of a publication encouraging employers to hire individuals with disabilities:  https://www.disability.gov/resource/disability-employment-101/</a:t>
            </a:r>
            <a:endParaRPr lang="en-US" dirty="0" smtClean="0"/>
          </a:p>
          <a:p>
            <a:endParaRPr lang="en-US" dirty="0" smtClean="0"/>
          </a:p>
          <a:p>
            <a:pPr defTabSz="907451">
              <a:defRPr/>
            </a:pPr>
            <a:r>
              <a:rPr lang="en-US" dirty="0" smtClean="0"/>
              <a:t>#1 - Involve them in the center's programs and activities to expose them to students in their training environments where diversity is evident and students are already being accommodated.</a:t>
            </a:r>
          </a:p>
          <a:p>
            <a:endParaRPr lang="en-US" dirty="0" smtClean="0"/>
          </a:p>
          <a:p>
            <a:r>
              <a:rPr lang="en-US" dirty="0" smtClean="0"/>
              <a:t>#2 -This exposure introduces employers to resources that could assist in providing accommodations in the workplace as well as serves to dispel common myths about hiring individuals with disabilities.</a:t>
            </a:r>
          </a:p>
          <a:p>
            <a:endParaRPr lang="en-US" dirty="0" smtClean="0"/>
          </a:p>
          <a:p>
            <a:endParaRPr lang="en-US" dirty="0" smtClean="0"/>
          </a:p>
          <a:p>
            <a:pPr defTabSz="907451">
              <a:defRPr/>
            </a:pPr>
            <a:r>
              <a:rPr lang="en-US" dirty="0" smtClean="0"/>
              <a:t>Information on disability website about how to educate employers on issues such as disclosure and other disability-related workplace issues is available in tools for career transition counselors section of disability website.</a:t>
            </a:r>
          </a:p>
          <a:p>
            <a:endParaRPr lang="en-US" dirty="0" smtClean="0"/>
          </a:p>
        </p:txBody>
      </p:sp>
      <p:sp>
        <p:nvSpPr>
          <p:cNvPr id="4" name="Slide Number Placeholder 3"/>
          <p:cNvSpPr>
            <a:spLocks noGrp="1"/>
          </p:cNvSpPr>
          <p:nvPr>
            <p:ph type="sldNum" sz="quarter" idx="10"/>
          </p:nvPr>
        </p:nvSpPr>
        <p:spPr/>
        <p:txBody>
          <a:bodyPr/>
          <a:lstStyle/>
          <a:p>
            <a:fld id="{F31565BC-D807-477E-86D3-0DE510B9A814}" type="slidenum">
              <a:rPr lang="en-US" smtClean="0"/>
              <a:pPr/>
              <a:t>45</a:t>
            </a:fld>
            <a:endParaRPr lang="en-US"/>
          </a:p>
        </p:txBody>
      </p:sp>
    </p:spTree>
    <p:extLst>
      <p:ext uri="{BB962C8B-B14F-4D97-AF65-F5344CB8AC3E}">
        <p14:creationId xmlns:p14="http://schemas.microsoft.com/office/powerpoint/2010/main" xmlns="" val="2170218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7DB8C9D-2119-4C33-8ABB-FC335DAC1570}" type="slidenum">
              <a:rPr lang="en-US" smtClean="0"/>
              <a:pPr>
                <a:defRPr/>
              </a:pPr>
              <a:t>2</a:t>
            </a:fld>
            <a:endParaRPr lang="en-US"/>
          </a:p>
        </p:txBody>
      </p:sp>
    </p:spTree>
    <p:extLst>
      <p:ext uri="{BB962C8B-B14F-4D97-AF65-F5344CB8AC3E}">
        <p14:creationId xmlns:p14="http://schemas.microsoft.com/office/powerpoint/2010/main" xmlns="" val="3635115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3A3302-6CEE-41A3-930F-305894E2BB35}" type="slidenum">
              <a:rPr lang="en-US" smtClean="0"/>
              <a:pPr/>
              <a:t>46</a:t>
            </a:fld>
            <a:endParaRPr lang="en-US"/>
          </a:p>
        </p:txBody>
      </p:sp>
    </p:spTree>
    <p:extLst>
      <p:ext uri="{BB962C8B-B14F-4D97-AF65-F5344CB8AC3E}">
        <p14:creationId xmlns:p14="http://schemas.microsoft.com/office/powerpoint/2010/main" xmlns="" val="15889249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a:t>
            </a:r>
            <a:r>
              <a:rPr lang="en-US" baseline="0" dirty="0" smtClean="0"/>
              <a:t> the menu on the left, click on “Tools for Staff,”  then select “Career Transition Counselors”</a:t>
            </a:r>
            <a:endParaRPr lang="en-US" dirty="0"/>
          </a:p>
        </p:txBody>
      </p:sp>
      <p:sp>
        <p:nvSpPr>
          <p:cNvPr id="4" name="Slide Number Placeholder 3"/>
          <p:cNvSpPr>
            <a:spLocks noGrp="1"/>
          </p:cNvSpPr>
          <p:nvPr>
            <p:ph type="sldNum" sz="quarter" idx="10"/>
          </p:nvPr>
        </p:nvSpPr>
        <p:spPr/>
        <p:txBody>
          <a:bodyPr/>
          <a:lstStyle/>
          <a:p>
            <a:fld id="{E63A3302-6CEE-41A3-930F-305894E2BB35}" type="slidenum">
              <a:rPr lang="en-US" smtClean="0"/>
              <a:pPr/>
              <a:t>47</a:t>
            </a:fld>
            <a:endParaRPr lang="en-US"/>
          </a:p>
        </p:txBody>
      </p:sp>
    </p:spTree>
    <p:extLst>
      <p:ext uri="{BB962C8B-B14F-4D97-AF65-F5344CB8AC3E}">
        <p14:creationId xmlns:p14="http://schemas.microsoft.com/office/powerpoint/2010/main" xmlns="" val="34003188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Resources</a:t>
            </a:r>
            <a:r>
              <a:rPr lang="en-US" baseline="0" dirty="0" smtClean="0"/>
              <a:t> include: Skills to Pay the Bills, 411 on Disability Disclosure…</a:t>
            </a:r>
            <a:endParaRPr lang="en-US" dirty="0"/>
          </a:p>
        </p:txBody>
      </p:sp>
      <p:sp>
        <p:nvSpPr>
          <p:cNvPr id="4" name="Slide Number Placeholder 3"/>
          <p:cNvSpPr>
            <a:spLocks noGrp="1"/>
          </p:cNvSpPr>
          <p:nvPr>
            <p:ph type="sldNum" sz="quarter" idx="10"/>
          </p:nvPr>
        </p:nvSpPr>
        <p:spPr/>
        <p:txBody>
          <a:bodyPr/>
          <a:lstStyle/>
          <a:p>
            <a:fld id="{E63A3302-6CEE-41A3-930F-305894E2BB35}" type="slidenum">
              <a:rPr lang="en-US" smtClean="0"/>
              <a:pPr/>
              <a:t>48</a:t>
            </a:fld>
            <a:endParaRPr lang="en-US"/>
          </a:p>
        </p:txBody>
      </p:sp>
    </p:spTree>
    <p:extLst>
      <p:ext uri="{BB962C8B-B14F-4D97-AF65-F5344CB8AC3E}">
        <p14:creationId xmlns:p14="http://schemas.microsoft.com/office/powerpoint/2010/main" xmlns="" val="614332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Top 2 reasons students do not achieve and keep gainful employment is they call in sick and get fired or they can not pass a drug</a:t>
            </a:r>
            <a:r>
              <a:rPr lang="en-US" baseline="0" dirty="0" smtClean="0"/>
              <a:t> test. It is very important to provide ongoing education to students on healthy life style choices, realistic health care and how it ties in to employability</a:t>
            </a:r>
            <a:endParaRPr lang="en-US" dirty="0"/>
          </a:p>
        </p:txBody>
      </p:sp>
      <p:sp>
        <p:nvSpPr>
          <p:cNvPr id="4" name="Slide Number Placeholder 3"/>
          <p:cNvSpPr>
            <a:spLocks noGrp="1"/>
          </p:cNvSpPr>
          <p:nvPr>
            <p:ph type="sldNum" sz="quarter" idx="10"/>
          </p:nvPr>
        </p:nvSpPr>
        <p:spPr/>
        <p:txBody>
          <a:bodyPr/>
          <a:lstStyle/>
          <a:p>
            <a:pPr>
              <a:defRPr/>
            </a:pPr>
            <a:fld id="{A7DB8C9D-2119-4C33-8ABB-FC335DAC1570}" type="slidenum">
              <a:rPr lang="en-US" smtClean="0"/>
              <a:pPr>
                <a:defRPr/>
              </a:pPr>
              <a:t>3</a:t>
            </a:fld>
            <a:endParaRPr lang="en-US"/>
          </a:p>
        </p:txBody>
      </p:sp>
    </p:spTree>
    <p:extLst>
      <p:ext uri="{BB962C8B-B14F-4D97-AF65-F5344CB8AC3E}">
        <p14:creationId xmlns:p14="http://schemas.microsoft.com/office/powerpoint/2010/main" xmlns="" val="9468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more information we provide to students on healthy choices, realistic health care and how</a:t>
            </a:r>
            <a:r>
              <a:rPr lang="en-US" baseline="0" dirty="0" smtClean="0"/>
              <a:t> it affects employability, the better prepared the student will be upon leaving the program and entering  the work world</a:t>
            </a:r>
            <a:endParaRPr lang="en-US" dirty="0"/>
          </a:p>
        </p:txBody>
      </p:sp>
      <p:sp>
        <p:nvSpPr>
          <p:cNvPr id="4" name="Slide Number Placeholder 3"/>
          <p:cNvSpPr>
            <a:spLocks noGrp="1"/>
          </p:cNvSpPr>
          <p:nvPr>
            <p:ph type="sldNum" sz="quarter" idx="10"/>
          </p:nvPr>
        </p:nvSpPr>
        <p:spPr/>
        <p:txBody>
          <a:bodyPr/>
          <a:lstStyle/>
          <a:p>
            <a:pPr>
              <a:defRPr/>
            </a:pPr>
            <a:fld id="{A7DB8C9D-2119-4C33-8ABB-FC335DAC1570}" type="slidenum">
              <a:rPr lang="en-US" smtClean="0"/>
              <a:pPr>
                <a:defRPr/>
              </a:pPr>
              <a:t>4</a:t>
            </a:fld>
            <a:endParaRPr lang="en-US"/>
          </a:p>
        </p:txBody>
      </p:sp>
    </p:spTree>
    <p:extLst>
      <p:ext uri="{BB962C8B-B14F-4D97-AF65-F5344CB8AC3E}">
        <p14:creationId xmlns:p14="http://schemas.microsoft.com/office/powerpoint/2010/main" xmlns="" val="1825509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arenR"/>
            </a:pPr>
            <a:r>
              <a:rPr lang="en-US" dirty="0" smtClean="0"/>
              <a:t>May affect student’s health and ability to find or maintain employability</a:t>
            </a:r>
          </a:p>
          <a:p>
            <a:pPr marL="228600" indent="-228600">
              <a:buAutoNum type="arabicParenR"/>
            </a:pPr>
            <a:r>
              <a:rPr lang="en-US" dirty="0" smtClean="0"/>
              <a:t> Student does not understand how calling in sick on numerous occasions for minor conditions can affect their employability </a:t>
            </a:r>
          </a:p>
          <a:p>
            <a:pPr marL="228600" indent="-228600">
              <a:buAutoNum type="arabicParenR"/>
            </a:pPr>
            <a:r>
              <a:rPr lang="en-US" dirty="0" smtClean="0"/>
              <a:t>Students</a:t>
            </a:r>
            <a:r>
              <a:rPr lang="en-US" baseline="0" dirty="0" smtClean="0"/>
              <a:t> need to understand that most employers have a pre-hire drug screen and some employers may do random drug testing</a:t>
            </a:r>
          </a:p>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pPr>
              <a:defRPr/>
            </a:pPr>
            <a:fld id="{A7DB8C9D-2119-4C33-8ABB-FC335DAC1570}" type="slidenum">
              <a:rPr lang="en-US" smtClean="0"/>
              <a:pPr>
                <a:defRPr/>
              </a:pPr>
              <a:t>5</a:t>
            </a:fld>
            <a:endParaRPr lang="en-US"/>
          </a:p>
        </p:txBody>
      </p:sp>
    </p:spTree>
    <p:extLst>
      <p:ext uri="{BB962C8B-B14F-4D97-AF65-F5344CB8AC3E}">
        <p14:creationId xmlns:p14="http://schemas.microsoft.com/office/powerpoint/2010/main" xmlns="" val="2973116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7DB8C9D-2119-4C33-8ABB-FC335DAC1570}" type="slidenum">
              <a:rPr lang="en-US" smtClean="0"/>
              <a:pPr>
                <a:defRPr/>
              </a:pPr>
              <a:t>24</a:t>
            </a:fld>
            <a:endParaRPr lang="en-US"/>
          </a:p>
        </p:txBody>
      </p:sp>
    </p:spTree>
    <p:extLst>
      <p:ext uri="{BB962C8B-B14F-4D97-AF65-F5344CB8AC3E}">
        <p14:creationId xmlns:p14="http://schemas.microsoft.com/office/powerpoint/2010/main" xmlns="" val="2592967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63A3302-6CEE-41A3-930F-305894E2BB35}" type="slidenum">
              <a:rPr lang="en-US" smtClean="0"/>
              <a:pPr/>
              <a:t>29</a:t>
            </a:fld>
            <a:endParaRPr lang="en-US"/>
          </a:p>
        </p:txBody>
      </p:sp>
    </p:spTree>
    <p:extLst>
      <p:ext uri="{BB962C8B-B14F-4D97-AF65-F5344CB8AC3E}">
        <p14:creationId xmlns:p14="http://schemas.microsoft.com/office/powerpoint/2010/main" xmlns="" val="3245808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63A3302-6CEE-41A3-930F-305894E2BB35}" type="slidenum">
              <a:rPr lang="en-US" smtClean="0"/>
              <a:pPr/>
              <a:t>30</a:t>
            </a:fld>
            <a:endParaRPr lang="en-US"/>
          </a:p>
        </p:txBody>
      </p:sp>
    </p:spTree>
    <p:extLst>
      <p:ext uri="{BB962C8B-B14F-4D97-AF65-F5344CB8AC3E}">
        <p14:creationId xmlns:p14="http://schemas.microsoft.com/office/powerpoint/2010/main" xmlns="" val="121067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Information that </a:t>
            </a:r>
            <a:r>
              <a:rPr lang="en-US" sz="1200" kern="1200" smtClean="0">
                <a:solidFill>
                  <a:schemeClr val="tx1"/>
                </a:solidFill>
                <a:latin typeface="+mn-lt"/>
                <a:ea typeface="+mn-ea"/>
                <a:cs typeface="+mn-cs"/>
              </a:rPr>
              <a:t>may shared </a:t>
            </a:r>
            <a:r>
              <a:rPr lang="en-US" sz="1200" kern="1200" dirty="0" smtClean="0">
                <a:solidFill>
                  <a:schemeClr val="tx1"/>
                </a:solidFill>
                <a:latin typeface="+mn-lt"/>
                <a:ea typeface="+mn-ea"/>
                <a:cs typeface="+mn-cs"/>
              </a:rPr>
              <a:t>includes the following:  mental health information (excluding psychotherapy notes), including information about medications that may alter mental functioning; information about pregnancies, diseases (including HIV), medication management, and illegal drug use or alcohol abuse (including drug test results); information about accommodations or modifications you have requested, whether for a disability or for any other health condition; oral health information, including treatment plan and appointments; and any health information that may be responsible for a leave of absence from Job Corps or your separation from Job Corps.  We may share this information for the purpose of helping you identify community health, housing, child care, support groups, affinity job clubs, social organizations, or other community resources that may assist you in staying healthy and obtaining and keeping employment.  In addition, this information may be shared for the purpose of following up with you regarding your independent living needs as well as to encourage the student to return to Job Corps, if possible. </a:t>
            </a:r>
            <a:endParaRPr lang="en-US" dirty="0"/>
          </a:p>
        </p:txBody>
      </p:sp>
      <p:sp>
        <p:nvSpPr>
          <p:cNvPr id="4" name="Slide Number Placeholder 3"/>
          <p:cNvSpPr>
            <a:spLocks noGrp="1"/>
          </p:cNvSpPr>
          <p:nvPr>
            <p:ph type="sldNum" sz="quarter" idx="10"/>
          </p:nvPr>
        </p:nvSpPr>
        <p:spPr/>
        <p:txBody>
          <a:bodyPr/>
          <a:lstStyle/>
          <a:p>
            <a:fld id="{E63A3302-6CEE-41A3-930F-305894E2BB35}" type="slidenum">
              <a:rPr lang="en-US" smtClean="0"/>
              <a:pPr/>
              <a:t>34</a:t>
            </a:fld>
            <a:endParaRPr lang="en-US"/>
          </a:p>
        </p:txBody>
      </p:sp>
    </p:spTree>
    <p:extLst>
      <p:ext uri="{BB962C8B-B14F-4D97-AF65-F5344CB8AC3E}">
        <p14:creationId xmlns:p14="http://schemas.microsoft.com/office/powerpoint/2010/main" xmlns="" val="1801079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2177221A-6497-42A1-9A4A-758184D28D17}" type="datetime1">
              <a:rPr lang="en-US" smtClean="0"/>
              <a:pPr/>
              <a:t>1/7/2015</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F08CF17-E243-4D31-A67E-F17E331AC35F}"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E4AA010-8519-426A-8F83-B8FEB0C475E9}" type="datetime1">
              <a:rPr lang="en-US" smtClean="0"/>
              <a:pPr/>
              <a:t>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08CF17-E243-4D31-A67E-F17E331AC35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0F08CF17-E243-4D31-A67E-F17E331AC35F}"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6A45FDF-00A5-4953-857D-47C150BF8AFB}" type="datetime1">
              <a:rPr lang="en-US" smtClean="0"/>
              <a:pPr/>
              <a:t>1/7/2015</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8E47887-6958-42C5-BD07-FF6054D4990F}" type="datetime1">
              <a:rPr lang="en-US" smtClean="0"/>
              <a:pPr/>
              <a:t>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0F08CF17-E243-4D31-A67E-F17E331AC35F}"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FF259DE5-CB32-48CA-869B-E27F33941246}" type="datetime1">
              <a:rPr lang="en-US" smtClean="0"/>
              <a:pPr/>
              <a:t>1/7/2015</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F08CF17-E243-4D31-A67E-F17E331AC35F}"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3C1BD0F4-C7D7-4235-92F5-AC93601D084B}" type="datetime1">
              <a:rPr lang="en-US" smtClean="0"/>
              <a:pPr/>
              <a:t>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08CF17-E243-4D31-A67E-F17E331AC35F}"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0D8DFA91-A794-4F2E-9BB6-3CE161867816}" type="datetime1">
              <a:rPr lang="en-US" smtClean="0"/>
              <a:pPr/>
              <a:t>1/7/2015</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0F08CF17-E243-4D31-A67E-F17E331AC35F}"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53D2654-35C9-414C-8A6F-FF2DEF004A8E}" type="datetime1">
              <a:rPr lang="en-US" smtClean="0"/>
              <a:pPr/>
              <a:t>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0F08CF17-E243-4D31-A67E-F17E331AC35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87BA166B-A5BE-45AB-9965-4299173D9344}" type="datetime1">
              <a:rPr lang="en-US" smtClean="0"/>
              <a:pPr/>
              <a:t>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0F08CF17-E243-4D31-A67E-F17E331AC35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0F08CF17-E243-4D31-A67E-F17E331AC35F}"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4ECC8820-5F23-4BBE-8CCD-0482A497031A}" type="datetime1">
              <a:rPr lang="en-US" smtClean="0"/>
              <a:pPr/>
              <a:t>1/7/2015</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0F08CF17-E243-4D31-A67E-F17E331AC35F}"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78BB60F7-C299-44BB-B9CE-4FC1504468B4}" type="datetime1">
              <a:rPr lang="en-US" smtClean="0"/>
              <a:pPr/>
              <a:t>1/7/2015</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283352BF-CC0C-465A-BFC9-0C9475C1D390}" type="datetime1">
              <a:rPr lang="en-US" smtClean="0"/>
              <a:pPr/>
              <a:t>1/7/2015</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0F08CF17-E243-4D31-A67E-F17E331AC35F}"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om/imgres?num=10&amp;hl=en&amp;biw=1069&amp;bih=698&amp;tbm=isch&amp;tbnid=FIxMel0p5W3hsM:&amp;imgrefurl=http://allhealthcare.monster.com/benefits/articles/3365-navigate-a-healthcare-career-transition&amp;docid=kjKALJ8Len72aM&amp;imgurl=http://allhealthcare.monster.com/nfs/allhealthcare/attachment_images/0004/4097/navigate_crop380w.jpg?1291673018&amp;w=380&amp;h=250&amp;ei=2JCJUJaGNvC10AHbooGAAw&amp;zoom=1&amp;iact=hc&amp;vpx=680&amp;vpy=327&amp;dur=1850&amp;hovh=182&amp;hovw=277&amp;tx=137&amp;ty=107&amp;sig=100045675114031302839&amp;page=2&amp;tbnh=143&amp;tbnw=218&amp;start=13&amp;ndsp=18&amp;ved=1t:429,r:3,s:13,i:132" TargetMode="Externa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ncwd-youth.info/411-on-disability-disclosure"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0.gif"/></Relationships>
</file>

<file path=ppt/slides/_rels/slide45.xml.rels><?xml version="1.0" encoding="UTF-8" standalone="yes"?>
<Relationships xmlns="http://schemas.openxmlformats.org/package/2006/relationships"><Relationship Id="rId3" Type="http://schemas.openxmlformats.org/officeDocument/2006/relationships/hyperlink" Target="http://www.google.com/imgres?start=94&amp;hl=en&amp;biw=1069&amp;bih=664&amp;tbm=isch&amp;tbnid=typ4h-Hf9PzbjM:&amp;imgrefurl=http://findlaychurch.co.uk/get-involved/&amp;docid=IislZx9MJvM_8M&amp;imgurl=http://findlaychurch.co.uk/images/sized/images/uploads/content-images/Get_Involved_2-400x300.jpg&amp;w=400&amp;h=300&amp;ei=34qJUPvmN-3E0AHqxoDQDg&amp;zoom=1&amp;iact=rc&amp;dur=290&amp;sig=100045675114031302839&amp;page=6&amp;tbnh=140&amp;tbnw=184&amp;ndsp=20&amp;ved=1t:429,r:1,s:94,i:9&amp;tx=60&amp;ty=48"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0" y="2819400"/>
            <a:ext cx="9144000" cy="3276600"/>
          </a:xfrm>
        </p:spPr>
        <p:txBody>
          <a:bodyPr>
            <a:normAutofit fontScale="85000" lnSpcReduction="10000"/>
          </a:bodyPr>
          <a:lstStyle/>
          <a:p>
            <a:endParaRPr lang="en-US" sz="1300" dirty="0" smtClean="0"/>
          </a:p>
          <a:p>
            <a:r>
              <a:rPr lang="en-US" sz="1800" dirty="0" smtClean="0"/>
              <a:t>Shannon Bentley, RN, Nurse Specialist </a:t>
            </a:r>
          </a:p>
          <a:p>
            <a:r>
              <a:rPr lang="en-US" sz="1800" dirty="0" smtClean="0"/>
              <a:t> </a:t>
            </a:r>
          </a:p>
          <a:p>
            <a:r>
              <a:rPr lang="en-US" sz="1800" dirty="0" smtClean="0"/>
              <a:t>Melissa Cusey, RN, nurse specialist</a:t>
            </a:r>
          </a:p>
          <a:p>
            <a:endParaRPr lang="en-US" sz="1800" dirty="0" smtClean="0"/>
          </a:p>
          <a:p>
            <a:r>
              <a:rPr lang="en-US" sz="1800" dirty="0" smtClean="0"/>
              <a:t>Nancy Dean, RN, HWM, Phoenix Job Corps</a:t>
            </a:r>
          </a:p>
          <a:p>
            <a:endParaRPr lang="en-US" sz="1800" dirty="0" smtClean="0"/>
          </a:p>
          <a:p>
            <a:r>
              <a:rPr lang="en-US" sz="1800" dirty="0" smtClean="0"/>
              <a:t>Nikki Dyer, RN, Pittsburgh Job Corps</a:t>
            </a:r>
          </a:p>
          <a:p>
            <a:endParaRPr lang="en-US" sz="1800" dirty="0" smtClean="0"/>
          </a:p>
          <a:p>
            <a:r>
              <a:rPr lang="en-US" sz="1800" dirty="0" smtClean="0"/>
              <a:t>Susan Sosinski, RN, HWM, </a:t>
            </a:r>
            <a:r>
              <a:rPr lang="en-US" sz="1800" dirty="0" err="1" smtClean="0"/>
              <a:t>Cassadaga</a:t>
            </a:r>
            <a:r>
              <a:rPr lang="en-US" sz="1800" dirty="0" smtClean="0"/>
              <a:t> Job Corps</a:t>
            </a:r>
          </a:p>
          <a:p>
            <a:endParaRPr lang="en-US" sz="1800" dirty="0" smtClean="0"/>
          </a:p>
          <a:p>
            <a:r>
              <a:rPr lang="en-US" sz="1800" dirty="0" smtClean="0"/>
              <a:t>Kristen Philbrook/</a:t>
            </a:r>
            <a:r>
              <a:rPr lang="en-US" sz="1800" dirty="0" err="1" smtClean="0"/>
              <a:t>laura</a:t>
            </a:r>
            <a:r>
              <a:rPr lang="en-US" sz="1800" dirty="0" smtClean="0"/>
              <a:t> </a:t>
            </a:r>
            <a:r>
              <a:rPr lang="en-US" sz="1800" dirty="0" err="1" smtClean="0"/>
              <a:t>kuhn</a:t>
            </a:r>
            <a:endParaRPr lang="en-US" sz="1800" dirty="0" smtClean="0"/>
          </a:p>
          <a:p>
            <a:r>
              <a:rPr lang="en-US" sz="1800" dirty="0" smtClean="0"/>
              <a:t>Regional disability coordinators</a:t>
            </a:r>
          </a:p>
          <a:p>
            <a:endParaRPr lang="en-US" sz="1300" dirty="0" smtClean="0"/>
          </a:p>
          <a:p>
            <a:endParaRPr lang="en-US" dirty="0"/>
          </a:p>
        </p:txBody>
      </p:sp>
      <p:sp>
        <p:nvSpPr>
          <p:cNvPr id="3" name="Title 2"/>
          <p:cNvSpPr>
            <a:spLocks noGrp="1"/>
          </p:cNvSpPr>
          <p:nvPr>
            <p:ph type="ctrTitle"/>
          </p:nvPr>
        </p:nvSpPr>
        <p:spPr/>
        <p:txBody>
          <a:bodyPr>
            <a:normAutofit/>
          </a:bodyPr>
          <a:lstStyle/>
          <a:p>
            <a:r>
              <a:rPr lang="en-US" sz="2400" b="1" dirty="0" smtClean="0">
                <a:solidFill>
                  <a:schemeClr val="tx2"/>
                </a:solidFill>
              </a:rPr>
              <a:t>Health and Wellness &amp;</a:t>
            </a:r>
            <a:br>
              <a:rPr lang="en-US" sz="2400" b="1" dirty="0" smtClean="0">
                <a:solidFill>
                  <a:schemeClr val="tx2"/>
                </a:solidFill>
              </a:rPr>
            </a:br>
            <a:r>
              <a:rPr lang="en-US" sz="2400" b="1" dirty="0" smtClean="0">
                <a:solidFill>
                  <a:schemeClr val="tx2"/>
                </a:solidFill>
              </a:rPr>
              <a:t>Disability Program Transition Services:</a:t>
            </a:r>
            <a:br>
              <a:rPr lang="en-US" sz="2400" b="1" dirty="0" smtClean="0">
                <a:solidFill>
                  <a:schemeClr val="tx2"/>
                </a:solidFill>
              </a:rPr>
            </a:br>
            <a:r>
              <a:rPr lang="en-US" sz="2400" b="1" dirty="0" smtClean="0">
                <a:solidFill>
                  <a:schemeClr val="tx2"/>
                </a:solidFill>
              </a:rPr>
              <a:t>Requirements and Innovative Practices To Assist Students Exiting From Job Corps</a:t>
            </a:r>
            <a:endParaRPr lang="en-US" sz="2400" b="1" dirty="0">
              <a:solidFill>
                <a:schemeClr val="tx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p:cNvPicPr>
            <a:picLocks noChangeAspect="1" noChangeArrowheads="1"/>
          </p:cNvPicPr>
          <p:nvPr/>
        </p:nvPicPr>
        <p:blipFill>
          <a:blip r:embed="rId2" cstate="print"/>
          <a:srcRect/>
          <a:stretch>
            <a:fillRect/>
          </a:stretch>
        </p:blipFill>
        <p:spPr bwMode="auto">
          <a:xfrm>
            <a:off x="1447800" y="0"/>
            <a:ext cx="6858000" cy="68580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15875" y="0"/>
            <a:ext cx="9128125" cy="68580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fontScale="90000"/>
          </a:bodyPr>
          <a:lstStyle/>
          <a:p>
            <a:r>
              <a:rPr lang="en-US" smtClean="0"/>
              <a:t/>
            </a:r>
            <a:br>
              <a:rPr lang="en-US" smtClean="0"/>
            </a:br>
            <a:r>
              <a:rPr lang="en-US" smtClean="0"/>
              <a:t/>
            </a:r>
            <a:br>
              <a:rPr lang="en-US" smtClean="0"/>
            </a:br>
            <a:r>
              <a:rPr lang="en-US" smtClean="0"/>
              <a:t>Wellness Last Visit</a:t>
            </a:r>
            <a:endParaRPr lang="en-US" dirty="0" smtClean="0"/>
          </a:p>
        </p:txBody>
      </p:sp>
      <p:sp>
        <p:nvSpPr>
          <p:cNvPr id="4" name="Content Placeholder 3"/>
          <p:cNvSpPr>
            <a:spLocks noGrp="1"/>
          </p:cNvSpPr>
          <p:nvPr>
            <p:ph sz="quarter" idx="1"/>
          </p:nvPr>
        </p:nvSpPr>
        <p:spPr/>
        <p:txBody>
          <a:bodyPr/>
          <a:lstStyle/>
          <a:p>
            <a:r>
              <a:rPr lang="en-US" smtClean="0"/>
              <a:t>Review and Finalize Plans</a:t>
            </a:r>
          </a:p>
          <a:p>
            <a:r>
              <a:rPr lang="en-US" smtClean="0"/>
              <a:t>Provide Copies of Critical Documents</a:t>
            </a:r>
          </a:p>
          <a:p>
            <a:r>
              <a:rPr lang="en-US" smtClean="0"/>
              <a:t>Reinforce Healthy Choices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sz="2400" dirty="0" smtClean="0"/>
              <a:t/>
            </a:r>
            <a:br>
              <a:rPr lang="en-US" sz="2400" dirty="0" smtClean="0"/>
            </a:br>
            <a:r>
              <a:rPr lang="en-US" sz="2400" dirty="0" smtClean="0"/>
              <a:t>Susan Sosinski, HWM, RN	</a:t>
            </a:r>
          </a:p>
          <a:p>
            <a:endParaRPr lang="en-US" dirty="0"/>
          </a:p>
        </p:txBody>
      </p:sp>
      <p:sp>
        <p:nvSpPr>
          <p:cNvPr id="3" name="Slide Number Placeholder 2"/>
          <p:cNvSpPr>
            <a:spLocks noGrp="1"/>
          </p:cNvSpPr>
          <p:nvPr>
            <p:ph type="sldNum" sz="quarter" idx="12"/>
          </p:nvPr>
        </p:nvSpPr>
        <p:spPr/>
        <p:txBody>
          <a:bodyPr/>
          <a:lstStyle/>
          <a:p>
            <a:fld id="{0F08CF17-E243-4D31-A67E-F17E331AC35F}" type="slidenum">
              <a:rPr lang="en-US" smtClean="0"/>
              <a:pPr/>
              <a:t>13</a:t>
            </a:fld>
            <a:endParaRPr lang="en-US"/>
          </a:p>
        </p:txBody>
      </p:sp>
      <p:sp>
        <p:nvSpPr>
          <p:cNvPr id="4" name="Title 3"/>
          <p:cNvSpPr>
            <a:spLocks noGrp="1"/>
          </p:cNvSpPr>
          <p:nvPr>
            <p:ph type="title"/>
          </p:nvPr>
        </p:nvSpPr>
        <p:spPr/>
        <p:txBody>
          <a:bodyPr>
            <a:normAutofit/>
          </a:bodyPr>
          <a:lstStyle/>
          <a:p>
            <a:r>
              <a:rPr lang="en-US" dirty="0" smtClean="0"/>
              <a:t>Center Best Practices: </a:t>
            </a:r>
            <a:r>
              <a:rPr lang="en-US" dirty="0" err="1" smtClean="0"/>
              <a:t>Cassadaga</a:t>
            </a:r>
            <a:r>
              <a:rPr lang="en-US" dirty="0" smtClean="0"/>
              <a:t> Job Corps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Overview	</a:t>
            </a:r>
            <a:endParaRPr lang="en-US" dirty="0" smtClean="0"/>
          </a:p>
        </p:txBody>
      </p:sp>
      <p:sp>
        <p:nvSpPr>
          <p:cNvPr id="14339" name="Content Placeholder 2"/>
          <p:cNvSpPr>
            <a:spLocks noGrp="1"/>
          </p:cNvSpPr>
          <p:nvPr>
            <p:ph sz="quarter" idx="1"/>
          </p:nvPr>
        </p:nvSpPr>
        <p:spPr>
          <a:xfrm>
            <a:off x="301752" y="1527048"/>
            <a:ext cx="5337048" cy="4572000"/>
          </a:xfrm>
        </p:spPr>
        <p:txBody>
          <a:bodyPr/>
          <a:lstStyle/>
          <a:p>
            <a:r>
              <a:rPr lang="en-US" dirty="0" smtClean="0"/>
              <a:t>Health and Wellness Manager meets weekly with the CTR class</a:t>
            </a:r>
          </a:p>
          <a:p>
            <a:r>
              <a:rPr lang="en-US" dirty="0" smtClean="0"/>
              <a:t>Advocating for self</a:t>
            </a:r>
          </a:p>
          <a:p>
            <a:pPr lvl="1"/>
            <a:r>
              <a:rPr lang="en-US" dirty="0" smtClean="0"/>
              <a:t>when working with health care professionals</a:t>
            </a:r>
          </a:p>
          <a:p>
            <a:endParaRPr lang="en-US" dirty="0" smtClean="0"/>
          </a:p>
        </p:txBody>
      </p:sp>
      <p:pic>
        <p:nvPicPr>
          <p:cNvPr id="14340" name="Picture 2" descr="M:\Program Files (x86)\Microsoft Office\MEDIA\CAGCAT10\j0240719.wmf"/>
          <p:cNvPicPr>
            <a:picLocks noChangeAspect="1" noChangeArrowheads="1"/>
          </p:cNvPicPr>
          <p:nvPr/>
        </p:nvPicPr>
        <p:blipFill>
          <a:blip r:embed="rId2" cstate="print"/>
          <a:srcRect/>
          <a:stretch>
            <a:fillRect/>
          </a:stretch>
        </p:blipFill>
        <p:spPr bwMode="auto">
          <a:xfrm>
            <a:off x="6135688" y="1600200"/>
            <a:ext cx="2427287" cy="38100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Self-Care Essentials</a:t>
            </a:r>
          </a:p>
        </p:txBody>
      </p:sp>
      <p:sp>
        <p:nvSpPr>
          <p:cNvPr id="3" name="Content Placeholder 2"/>
          <p:cNvSpPr>
            <a:spLocks noGrp="1"/>
          </p:cNvSpPr>
          <p:nvPr>
            <p:ph sz="quarter" idx="1"/>
          </p:nvPr>
        </p:nvSpPr>
        <p:spPr>
          <a:xfrm>
            <a:off x="301752" y="1527048"/>
            <a:ext cx="4117848" cy="4572000"/>
          </a:xfrm>
        </p:spPr>
        <p:txBody>
          <a:bodyPr/>
          <a:lstStyle/>
          <a:p>
            <a:r>
              <a:rPr lang="en-US" dirty="0" smtClean="0"/>
              <a:t>Sharing the “Miss Sue is no longer available to care for me, so I need to learn to take care of myself!” book</a:t>
            </a:r>
          </a:p>
          <a:p>
            <a:endParaRPr lang="en-US" dirty="0"/>
          </a:p>
        </p:txBody>
      </p:sp>
      <p:pic>
        <p:nvPicPr>
          <p:cNvPr id="15364" name="Picture 3"/>
          <p:cNvPicPr>
            <a:picLocks noChangeAspect="1"/>
          </p:cNvPicPr>
          <p:nvPr/>
        </p:nvPicPr>
        <p:blipFill>
          <a:blip r:embed="rId2" cstate="print"/>
          <a:srcRect/>
          <a:stretch>
            <a:fillRect/>
          </a:stretch>
        </p:blipFill>
        <p:spPr bwMode="auto">
          <a:xfrm>
            <a:off x="4800600" y="1477963"/>
            <a:ext cx="3962400" cy="5072062"/>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Self-Care Essentials</a:t>
            </a:r>
            <a:endParaRPr lang="en-US" dirty="0" smtClean="0"/>
          </a:p>
        </p:txBody>
      </p:sp>
      <p:sp>
        <p:nvSpPr>
          <p:cNvPr id="7" name="Content Placeholder 6"/>
          <p:cNvSpPr>
            <a:spLocks noGrp="1"/>
          </p:cNvSpPr>
          <p:nvPr>
            <p:ph sz="quarter" idx="1"/>
          </p:nvPr>
        </p:nvSpPr>
        <p:spPr/>
        <p:txBody>
          <a:bodyPr/>
          <a:lstStyle/>
          <a:p>
            <a:endParaRPr lang="en-US"/>
          </a:p>
        </p:txBody>
      </p:sp>
      <p:pic>
        <p:nvPicPr>
          <p:cNvPr id="16387" name="Picture 5"/>
          <p:cNvPicPr>
            <a:picLocks noChangeAspect="1"/>
          </p:cNvPicPr>
          <p:nvPr/>
        </p:nvPicPr>
        <p:blipFill>
          <a:blip r:embed="rId2" cstate="print"/>
          <a:srcRect/>
          <a:stretch>
            <a:fillRect/>
          </a:stretch>
        </p:blipFill>
        <p:spPr bwMode="auto">
          <a:xfrm>
            <a:off x="354013" y="1147763"/>
            <a:ext cx="3905250" cy="5207000"/>
          </a:xfrm>
          <a:prstGeom prst="rect">
            <a:avLst/>
          </a:prstGeom>
          <a:noFill/>
          <a:ln w="9525">
            <a:noFill/>
            <a:miter lim="800000"/>
            <a:headEnd/>
            <a:tailEnd/>
          </a:ln>
        </p:spPr>
      </p:pic>
      <p:sp>
        <p:nvSpPr>
          <p:cNvPr id="10" name="Chevron 9"/>
          <p:cNvSpPr/>
          <p:nvPr/>
        </p:nvSpPr>
        <p:spPr>
          <a:xfrm>
            <a:off x="4648200" y="2665413"/>
            <a:ext cx="990600" cy="25908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16389" name="TextBox 10"/>
          <p:cNvSpPr txBox="1">
            <a:spLocks noChangeArrowheads="1"/>
          </p:cNvSpPr>
          <p:nvPr/>
        </p:nvSpPr>
        <p:spPr bwMode="auto">
          <a:xfrm>
            <a:off x="5638800" y="2000250"/>
            <a:ext cx="3487738" cy="3540125"/>
          </a:xfrm>
          <a:prstGeom prst="rect">
            <a:avLst/>
          </a:prstGeom>
          <a:noFill/>
          <a:ln w="9525">
            <a:noFill/>
            <a:miter lim="800000"/>
            <a:headEnd/>
            <a:tailEnd/>
          </a:ln>
        </p:spPr>
        <p:txBody>
          <a:bodyPr>
            <a:spAutoFit/>
          </a:bodyPr>
          <a:lstStyle/>
          <a:p>
            <a:r>
              <a:rPr lang="en-US" sz="2800"/>
              <a:t>To order:</a:t>
            </a:r>
          </a:p>
          <a:p>
            <a:r>
              <a:rPr lang="en-US" sz="2800"/>
              <a:t>Wellness Council of America (WELCOA) </a:t>
            </a:r>
          </a:p>
          <a:p>
            <a:r>
              <a:rPr lang="en-US" sz="2800"/>
              <a:t>17002 Marcy St, Suite 140 </a:t>
            </a:r>
          </a:p>
          <a:p>
            <a:r>
              <a:rPr lang="en-US" sz="2800"/>
              <a:t>Omaha, NE 68118 Ph: (402) 827-3590</a:t>
            </a:r>
          </a:p>
          <a:p>
            <a:r>
              <a:rPr lang="en-US" sz="2800"/>
              <a:t>www.welcoa.org</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CTR in Cassadaga</a:t>
            </a:r>
          </a:p>
        </p:txBody>
      </p:sp>
      <p:sp>
        <p:nvSpPr>
          <p:cNvPr id="17411" name="Content Placeholder 2"/>
          <p:cNvSpPr>
            <a:spLocks noGrp="1"/>
          </p:cNvSpPr>
          <p:nvPr>
            <p:ph sz="quarter" idx="1"/>
          </p:nvPr>
        </p:nvSpPr>
        <p:spPr/>
        <p:txBody>
          <a:bodyPr/>
          <a:lstStyle/>
          <a:p>
            <a:r>
              <a:rPr lang="en-US" smtClean="0"/>
              <a:t>Distributes and reviewed care of physical and immunization records</a:t>
            </a:r>
          </a:p>
          <a:p>
            <a:pPr lvl="1"/>
            <a:r>
              <a:rPr lang="en-US" smtClean="0"/>
              <a:t>2 copies</a:t>
            </a:r>
          </a:p>
          <a:p>
            <a:pPr lvl="2"/>
            <a:r>
              <a:rPr lang="en-US" smtClean="0"/>
              <a:t>One for S/E to keep and one for employer/PCP</a:t>
            </a:r>
          </a:p>
          <a:p>
            <a:endParaRPr lang="en-US"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sz="2400" dirty="0" smtClean="0"/>
              <a:t/>
            </a:r>
            <a:br>
              <a:rPr lang="en-US" sz="2400" dirty="0" smtClean="0"/>
            </a:br>
            <a:r>
              <a:rPr lang="en-US" sz="2400" dirty="0" smtClean="0"/>
              <a:t>Nancy Dean, RN, FNP</a:t>
            </a:r>
          </a:p>
          <a:p>
            <a:endParaRPr lang="en-US" dirty="0"/>
          </a:p>
        </p:txBody>
      </p:sp>
      <p:sp>
        <p:nvSpPr>
          <p:cNvPr id="3" name="Slide Number Placeholder 2"/>
          <p:cNvSpPr>
            <a:spLocks noGrp="1"/>
          </p:cNvSpPr>
          <p:nvPr>
            <p:ph type="sldNum" sz="quarter" idx="12"/>
          </p:nvPr>
        </p:nvSpPr>
        <p:spPr/>
        <p:txBody>
          <a:bodyPr/>
          <a:lstStyle/>
          <a:p>
            <a:fld id="{0F08CF17-E243-4D31-A67E-F17E331AC35F}" type="slidenum">
              <a:rPr lang="en-US" smtClean="0"/>
              <a:pPr/>
              <a:t>18</a:t>
            </a:fld>
            <a:endParaRPr lang="en-US"/>
          </a:p>
        </p:txBody>
      </p:sp>
      <p:sp>
        <p:nvSpPr>
          <p:cNvPr id="4" name="Title 3"/>
          <p:cNvSpPr>
            <a:spLocks noGrp="1"/>
          </p:cNvSpPr>
          <p:nvPr>
            <p:ph type="title"/>
          </p:nvPr>
        </p:nvSpPr>
        <p:spPr/>
        <p:txBody>
          <a:bodyPr>
            <a:normAutofit/>
          </a:bodyPr>
          <a:lstStyle/>
          <a:p>
            <a:r>
              <a:rPr lang="en-US" dirty="0" smtClean="0"/>
              <a:t>Center Best Practices: </a:t>
            </a:r>
            <a:br>
              <a:rPr lang="en-US" dirty="0" smtClean="0"/>
            </a:br>
            <a:r>
              <a:rPr lang="en-US" dirty="0" smtClean="0"/>
              <a:t>Phoenix Job Corps</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p:txBody>
          <a:bodyPr/>
          <a:lstStyle/>
          <a:p>
            <a:r>
              <a:rPr lang="en-US" smtClean="0"/>
              <a:t>Overview</a:t>
            </a:r>
            <a:endParaRPr lang="en-US" dirty="0" smtClean="0"/>
          </a:p>
        </p:txBody>
      </p:sp>
      <p:sp>
        <p:nvSpPr>
          <p:cNvPr id="3" name="Slide Number Placeholder 2"/>
          <p:cNvSpPr>
            <a:spLocks noGrp="1"/>
          </p:cNvSpPr>
          <p:nvPr>
            <p:ph type="sldNum" sz="quarter" idx="12"/>
          </p:nvPr>
        </p:nvSpPr>
        <p:spPr/>
        <p:txBody>
          <a:bodyPr/>
          <a:lstStyle/>
          <a:p>
            <a:fld id="{A9BA3D64-8A07-4681-BA46-024AD7BFBD6E}" type="slidenum">
              <a:rPr lang="en-US" smtClean="0"/>
              <a:pPr/>
              <a:t>19</a:t>
            </a:fld>
            <a:endParaRPr lang="en-US" dirty="0"/>
          </a:p>
        </p:txBody>
      </p:sp>
      <p:sp>
        <p:nvSpPr>
          <p:cNvPr id="2052" name="Content Placeholder 3"/>
          <p:cNvSpPr>
            <a:spLocks noGrp="1"/>
          </p:cNvSpPr>
          <p:nvPr>
            <p:ph sz="quarter" idx="1"/>
          </p:nvPr>
        </p:nvSpPr>
        <p:spPr/>
        <p:txBody>
          <a:bodyPr/>
          <a:lstStyle/>
          <a:p>
            <a:r>
              <a:rPr lang="en-US" dirty="0" smtClean="0"/>
              <a:t>All students have an exit medical summary meeting 14-30 days prior to exit</a:t>
            </a:r>
          </a:p>
          <a:p>
            <a:pPr lvl="1"/>
            <a:r>
              <a:rPr lang="en-US" dirty="0" smtClean="0"/>
              <a:t>Given copy of immunizations</a:t>
            </a:r>
          </a:p>
          <a:p>
            <a:pPr lvl="1"/>
            <a:r>
              <a:rPr lang="en-US" dirty="0" smtClean="0"/>
              <a:t>Ensure community referrals in place for all those students with chronic medical and mental health issues</a:t>
            </a:r>
          </a:p>
          <a:p>
            <a:pPr lvl="1"/>
            <a:r>
              <a:rPr lang="en-US" dirty="0" smtClean="0"/>
              <a:t>Ensure all have 30 days of medication including birth control, copy of </a:t>
            </a:r>
            <a:r>
              <a:rPr lang="en-US" dirty="0" err="1" smtClean="0"/>
              <a:t>Depo</a:t>
            </a:r>
            <a:r>
              <a:rPr lang="en-US" dirty="0" smtClean="0"/>
              <a:t>, PAP records, chest x-rays for positive PPD</a:t>
            </a:r>
          </a:p>
          <a:p>
            <a:pPr lvl="1"/>
            <a:r>
              <a:rPr lang="en-US" dirty="0" smtClean="0"/>
              <a:t>Do exit weight and record in CIS for evaluation of HEALS program</a:t>
            </a:r>
          </a:p>
          <a:p>
            <a:pPr lvl="2"/>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Career Transition Services</a:t>
            </a:r>
            <a:endParaRPr lang="en-US" dirty="0"/>
          </a:p>
        </p:txBody>
      </p:sp>
      <p:sp>
        <p:nvSpPr>
          <p:cNvPr id="4" name="Slide Number Placeholder 3"/>
          <p:cNvSpPr>
            <a:spLocks noGrp="1"/>
          </p:cNvSpPr>
          <p:nvPr>
            <p:ph type="sldNum" sz="quarter" idx="12"/>
          </p:nvPr>
        </p:nvSpPr>
        <p:spPr/>
        <p:txBody>
          <a:bodyPr/>
          <a:lstStyle/>
          <a:p>
            <a:fld id="{14240E2B-7EC9-4B80-B9DA-E15B85C950AA}" type="slidenum">
              <a:rPr lang="en-US" smtClean="0"/>
              <a:pPr/>
              <a:t>2</a:t>
            </a:fld>
            <a:endParaRPr lang="en-US"/>
          </a:p>
        </p:txBody>
      </p:sp>
      <p:sp>
        <p:nvSpPr>
          <p:cNvPr id="3" name="Content Placeholder 2"/>
          <p:cNvSpPr>
            <a:spLocks noGrp="1"/>
          </p:cNvSpPr>
          <p:nvPr>
            <p:ph sz="quarter" idx="1"/>
          </p:nvPr>
        </p:nvSpPr>
        <p:spPr/>
        <p:txBody>
          <a:bodyPr>
            <a:normAutofit/>
          </a:bodyPr>
          <a:lstStyle/>
          <a:p>
            <a:r>
              <a:rPr lang="en-US" dirty="0" smtClean="0"/>
              <a:t>PRH Chapter 6, 3.14, R3 (c) &amp; Chapter 3, 3.21</a:t>
            </a:r>
          </a:p>
          <a:p>
            <a:endParaRPr lang="en-US" dirty="0" smtClean="0"/>
          </a:p>
          <a:p>
            <a:r>
              <a:rPr lang="en-US" dirty="0" smtClean="0"/>
              <a:t>R3. Reasonable Accommodation Process</a:t>
            </a:r>
          </a:p>
          <a:p>
            <a:pPr lvl="1"/>
            <a:r>
              <a:rPr lang="en-US" dirty="0" smtClean="0"/>
              <a:t>During Career Transition Readiness all students will receive information about workers’ rights and responsibilities including reasonable accommodation in the workplace (see Section 3.21, R2, g)</a:t>
            </a:r>
          </a:p>
          <a:p>
            <a:r>
              <a:rPr lang="en-US" dirty="0" smtClean="0"/>
              <a:t>R5. Transitional Needs Assessment</a:t>
            </a:r>
          </a:p>
          <a:p>
            <a:pPr lvl="1"/>
            <a:r>
              <a:rPr lang="en-US" dirty="0" smtClean="0"/>
              <a:t>Centers shall assist each student in assembling and updating his or her transitional support needs, including:</a:t>
            </a:r>
          </a:p>
          <a:p>
            <a:pPr lvl="1"/>
            <a:r>
              <a:rPr lang="en-US" dirty="0" smtClean="0"/>
              <a:t>d. Health care</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Overview</a:t>
            </a:r>
            <a:endParaRPr lang="en-US" dirty="0"/>
          </a:p>
        </p:txBody>
      </p:sp>
      <p:sp>
        <p:nvSpPr>
          <p:cNvPr id="3" name="Slide Number Placeholder 2"/>
          <p:cNvSpPr>
            <a:spLocks noGrp="1"/>
          </p:cNvSpPr>
          <p:nvPr>
            <p:ph type="sldNum" sz="quarter" idx="12"/>
          </p:nvPr>
        </p:nvSpPr>
        <p:spPr/>
        <p:txBody>
          <a:bodyPr/>
          <a:lstStyle/>
          <a:p>
            <a:fld id="{0F08CF17-E243-4D31-A67E-F17E331AC35F}" type="slidenum">
              <a:rPr lang="en-US" smtClean="0"/>
              <a:pPr/>
              <a:t>20</a:t>
            </a:fld>
            <a:endParaRPr lang="en-US"/>
          </a:p>
        </p:txBody>
      </p:sp>
      <p:sp>
        <p:nvSpPr>
          <p:cNvPr id="4" name="Content Placeholder 3"/>
          <p:cNvSpPr>
            <a:spLocks noGrp="1"/>
          </p:cNvSpPr>
          <p:nvPr>
            <p:ph sz="quarter" idx="1"/>
          </p:nvPr>
        </p:nvSpPr>
        <p:spPr/>
        <p:txBody>
          <a:bodyPr/>
          <a:lstStyle/>
          <a:p>
            <a:r>
              <a:rPr lang="en-US" dirty="0" smtClean="0"/>
              <a:t>DC attends Transition Panels with disability students 60 days before scheduled exit with counselor, instructor and CTS</a:t>
            </a:r>
          </a:p>
          <a:p>
            <a:pPr lvl="1"/>
            <a:r>
              <a:rPr lang="en-US" dirty="0" smtClean="0"/>
              <a:t>Ensures the following are in place:</a:t>
            </a:r>
          </a:p>
          <a:p>
            <a:pPr lvl="2"/>
            <a:r>
              <a:rPr lang="en-US" dirty="0" smtClean="0"/>
              <a:t>Transportation</a:t>
            </a:r>
          </a:p>
          <a:p>
            <a:pPr lvl="2"/>
            <a:r>
              <a:rPr lang="en-US" dirty="0" smtClean="0"/>
              <a:t>Housing </a:t>
            </a:r>
          </a:p>
          <a:p>
            <a:pPr lvl="2"/>
            <a:r>
              <a:rPr lang="en-US" dirty="0" smtClean="0"/>
              <a:t>Community Referrals</a:t>
            </a:r>
          </a:p>
          <a:p>
            <a:pPr lvl="2"/>
            <a:r>
              <a:rPr lang="en-US" dirty="0" smtClean="0"/>
              <a:t>Does student need accommodation for employment</a:t>
            </a:r>
          </a:p>
          <a:p>
            <a:pPr lvl="2"/>
            <a:r>
              <a:rPr lang="en-US" dirty="0" smtClean="0"/>
              <a:t>Any other needs</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Transition Summary</a:t>
            </a:r>
            <a:endParaRPr lang="en-US" dirty="0"/>
          </a:p>
        </p:txBody>
      </p:sp>
      <p:sp>
        <p:nvSpPr>
          <p:cNvPr id="3" name="Slide Number Placeholder 2"/>
          <p:cNvSpPr>
            <a:spLocks noGrp="1"/>
          </p:cNvSpPr>
          <p:nvPr>
            <p:ph type="sldNum" sz="quarter" idx="12"/>
          </p:nvPr>
        </p:nvSpPr>
        <p:spPr/>
        <p:txBody>
          <a:bodyPr/>
          <a:lstStyle/>
          <a:p>
            <a:fld id="{0F08CF17-E243-4D31-A67E-F17E331AC35F}" type="slidenum">
              <a:rPr lang="en-US" smtClean="0"/>
              <a:pPr/>
              <a:t>21</a:t>
            </a:fld>
            <a:endParaRPr lang="en-US"/>
          </a:p>
        </p:txBody>
      </p:sp>
      <p:sp>
        <p:nvSpPr>
          <p:cNvPr id="4" name="Content Placeholder 3"/>
          <p:cNvSpPr>
            <a:spLocks noGrp="1"/>
          </p:cNvSpPr>
          <p:nvPr>
            <p:ph sz="quarter" idx="1"/>
          </p:nvPr>
        </p:nvSpPr>
        <p:spPr/>
        <p:txBody>
          <a:bodyPr/>
          <a:lstStyle/>
          <a:p>
            <a:endParaRPr lang="en-US"/>
          </a:p>
        </p:txBody>
      </p:sp>
      <p:pic>
        <p:nvPicPr>
          <p:cNvPr id="1026" name="Picture 2"/>
          <p:cNvPicPr>
            <a:picLocks noChangeAspect="1" noChangeArrowheads="1"/>
          </p:cNvPicPr>
          <p:nvPr/>
        </p:nvPicPr>
        <p:blipFill>
          <a:blip r:embed="rId2" cstate="print"/>
          <a:srcRect l="17500" t="26667" r="47250" b="42934"/>
          <a:stretch>
            <a:fillRect/>
          </a:stretch>
        </p:blipFill>
        <p:spPr bwMode="auto">
          <a:xfrm>
            <a:off x="0" y="1600200"/>
            <a:ext cx="9267897"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Transition Summary</a:t>
            </a:r>
            <a:endParaRPr lang="en-US" dirty="0"/>
          </a:p>
        </p:txBody>
      </p:sp>
      <p:sp>
        <p:nvSpPr>
          <p:cNvPr id="3" name="Slide Number Placeholder 2"/>
          <p:cNvSpPr>
            <a:spLocks noGrp="1"/>
          </p:cNvSpPr>
          <p:nvPr>
            <p:ph type="sldNum" sz="quarter" idx="12"/>
          </p:nvPr>
        </p:nvSpPr>
        <p:spPr/>
        <p:txBody>
          <a:bodyPr/>
          <a:lstStyle/>
          <a:p>
            <a:fld id="{0F08CF17-E243-4D31-A67E-F17E331AC35F}" type="slidenum">
              <a:rPr lang="en-US" smtClean="0"/>
              <a:pPr/>
              <a:t>22</a:t>
            </a:fld>
            <a:endParaRPr lang="en-US"/>
          </a:p>
        </p:txBody>
      </p:sp>
      <p:sp>
        <p:nvSpPr>
          <p:cNvPr id="4" name="Content Placeholder 3"/>
          <p:cNvSpPr>
            <a:spLocks noGrp="1"/>
          </p:cNvSpPr>
          <p:nvPr>
            <p:ph sz="quarter" idx="1"/>
          </p:nvPr>
        </p:nvSpPr>
        <p:spPr/>
        <p:txBody>
          <a:bodyPr/>
          <a:lstStyle/>
          <a:p>
            <a:endParaRPr lang="en-US"/>
          </a:p>
        </p:txBody>
      </p:sp>
      <p:pic>
        <p:nvPicPr>
          <p:cNvPr id="5" name="Picture 2"/>
          <p:cNvPicPr>
            <a:picLocks noChangeAspect="1" noChangeArrowheads="1"/>
          </p:cNvPicPr>
          <p:nvPr/>
        </p:nvPicPr>
        <p:blipFill>
          <a:blip r:embed="rId2" cstate="print"/>
          <a:srcRect l="17500" t="56551" r="47250" b="15111"/>
          <a:stretch>
            <a:fillRect/>
          </a:stretch>
        </p:blipFill>
        <p:spPr bwMode="auto">
          <a:xfrm>
            <a:off x="0" y="1752600"/>
            <a:ext cx="9267897"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lnSpcReduction="10000"/>
          </a:bodyPr>
          <a:lstStyle/>
          <a:p>
            <a:r>
              <a:rPr lang="en-US" sz="2400" dirty="0" smtClean="0"/>
              <a:t/>
            </a:r>
            <a:br>
              <a:rPr lang="en-US" sz="2400" dirty="0" smtClean="0"/>
            </a:br>
            <a:r>
              <a:rPr lang="en-US" sz="2400" dirty="0" smtClean="0"/>
              <a:t>Shannon Bentley, RN</a:t>
            </a:r>
          </a:p>
          <a:p>
            <a:endParaRPr lang="en-US" sz="2400" dirty="0" smtClean="0"/>
          </a:p>
          <a:p>
            <a:r>
              <a:rPr lang="en-US" sz="2400" dirty="0" smtClean="0"/>
              <a:t>Melissa </a:t>
            </a:r>
            <a:r>
              <a:rPr lang="en-US" sz="2400" dirty="0" err="1" smtClean="0"/>
              <a:t>cusey</a:t>
            </a:r>
            <a:r>
              <a:rPr lang="en-US" sz="2400" dirty="0" smtClean="0"/>
              <a:t>, RN, </a:t>
            </a:r>
            <a:r>
              <a:rPr lang="en-US" sz="2400" dirty="0" err="1" smtClean="0"/>
              <a:t>bsn</a:t>
            </a:r>
            <a:endParaRPr lang="en-US" sz="2400" dirty="0" smtClean="0"/>
          </a:p>
          <a:p>
            <a:endParaRPr lang="en-US" dirty="0"/>
          </a:p>
        </p:txBody>
      </p:sp>
      <p:sp>
        <p:nvSpPr>
          <p:cNvPr id="3" name="Slide Number Placeholder 2"/>
          <p:cNvSpPr>
            <a:spLocks noGrp="1"/>
          </p:cNvSpPr>
          <p:nvPr>
            <p:ph type="sldNum" sz="quarter" idx="12"/>
          </p:nvPr>
        </p:nvSpPr>
        <p:spPr/>
        <p:txBody>
          <a:bodyPr/>
          <a:lstStyle/>
          <a:p>
            <a:fld id="{0F08CF17-E243-4D31-A67E-F17E331AC35F}" type="slidenum">
              <a:rPr lang="en-US" smtClean="0"/>
              <a:pPr/>
              <a:t>23</a:t>
            </a:fld>
            <a:endParaRPr lang="en-US"/>
          </a:p>
        </p:txBody>
      </p:sp>
      <p:sp>
        <p:nvSpPr>
          <p:cNvPr id="4" name="Title 3"/>
          <p:cNvSpPr>
            <a:spLocks noGrp="1"/>
          </p:cNvSpPr>
          <p:nvPr>
            <p:ph type="title"/>
          </p:nvPr>
        </p:nvSpPr>
        <p:spPr/>
        <p:txBody>
          <a:bodyPr>
            <a:normAutofit/>
          </a:bodyPr>
          <a:lstStyle/>
          <a:p>
            <a:r>
              <a:rPr lang="en-US" dirty="0" smtClean="0"/>
              <a:t>Other Best Practices</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Center Best Practices</a:t>
            </a:r>
            <a:endParaRPr lang="en-US" dirty="0"/>
          </a:p>
        </p:txBody>
      </p:sp>
      <p:sp>
        <p:nvSpPr>
          <p:cNvPr id="4" name="Slide Number Placeholder 3"/>
          <p:cNvSpPr>
            <a:spLocks noGrp="1"/>
          </p:cNvSpPr>
          <p:nvPr>
            <p:ph type="sldNum" sz="quarter" idx="12"/>
          </p:nvPr>
        </p:nvSpPr>
        <p:spPr/>
        <p:txBody>
          <a:bodyPr/>
          <a:lstStyle/>
          <a:p>
            <a:fld id="{14240E2B-7EC9-4B80-B9DA-E15B85C950AA}" type="slidenum">
              <a:rPr lang="en-US" smtClean="0"/>
              <a:pPr/>
              <a:t>24</a:t>
            </a:fld>
            <a:endParaRPr lang="en-US"/>
          </a:p>
        </p:txBody>
      </p:sp>
      <p:sp>
        <p:nvSpPr>
          <p:cNvPr id="3" name="Content Placeholder 2"/>
          <p:cNvSpPr>
            <a:spLocks noGrp="1"/>
          </p:cNvSpPr>
          <p:nvPr>
            <p:ph sz="quarter" idx="1"/>
          </p:nvPr>
        </p:nvSpPr>
        <p:spPr/>
        <p:txBody>
          <a:bodyPr>
            <a:normAutofit lnSpcReduction="10000"/>
          </a:bodyPr>
          <a:lstStyle/>
          <a:p>
            <a:r>
              <a:rPr lang="en-US" smtClean="0"/>
              <a:t>Center Dentist provides the student with a dental plan of care of services already provided and what student still needs </a:t>
            </a:r>
          </a:p>
          <a:p>
            <a:r>
              <a:rPr lang="en-US" smtClean="0"/>
              <a:t>Wellness staff discusses various insurance plans the student may be offered with employment </a:t>
            </a:r>
          </a:p>
          <a:p>
            <a:r>
              <a:rPr lang="en-US" smtClean="0"/>
              <a:t>Wellness staff show students how to fill out insurance forms and medical history forms using mock forms</a:t>
            </a:r>
          </a:p>
          <a:p>
            <a:r>
              <a:rPr lang="en-US" smtClean="0"/>
              <a:t>Wellness staff have guest speakers from local businesses come in and discuss various insurance plans they offer</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Center Best Practices: Boston Region</a:t>
            </a:r>
            <a:endParaRPr lang="en-US" dirty="0"/>
          </a:p>
        </p:txBody>
      </p:sp>
      <p:sp>
        <p:nvSpPr>
          <p:cNvPr id="3" name="Slide Number Placeholder 2"/>
          <p:cNvSpPr>
            <a:spLocks noGrp="1"/>
          </p:cNvSpPr>
          <p:nvPr>
            <p:ph type="sldNum" sz="quarter" idx="12"/>
          </p:nvPr>
        </p:nvSpPr>
        <p:spPr/>
        <p:txBody>
          <a:bodyPr/>
          <a:lstStyle/>
          <a:p>
            <a:fld id="{0F08CF17-E243-4D31-A67E-F17E331AC35F}" type="slidenum">
              <a:rPr lang="en-US" smtClean="0"/>
              <a:pPr/>
              <a:t>25</a:t>
            </a:fld>
            <a:endParaRPr lang="en-US"/>
          </a:p>
        </p:txBody>
      </p:sp>
      <p:sp>
        <p:nvSpPr>
          <p:cNvPr id="4" name="Content Placeholder 3"/>
          <p:cNvSpPr>
            <a:spLocks noGrp="1"/>
          </p:cNvSpPr>
          <p:nvPr>
            <p:ph sz="quarter" idx="1"/>
          </p:nvPr>
        </p:nvSpPr>
        <p:spPr/>
        <p:txBody>
          <a:bodyPr>
            <a:normAutofit/>
          </a:bodyPr>
          <a:lstStyle/>
          <a:p>
            <a:r>
              <a:rPr lang="en-US" b="1" dirty="0" smtClean="0"/>
              <a:t>Brooklyn: </a:t>
            </a:r>
            <a:r>
              <a:rPr lang="en-US" dirty="0" smtClean="0"/>
              <a:t>Provides young ladies a treatment plan with follow up GYN exams and birth control. Provides obese students with their BMI and referrals to outside resources. Provides students with mental health diagnoses with referral appointments and diabetics with supplies.</a:t>
            </a:r>
          </a:p>
          <a:p>
            <a:r>
              <a:rPr lang="en-US" b="1" dirty="0" smtClean="0"/>
              <a:t>Exeter:  </a:t>
            </a:r>
            <a:r>
              <a:rPr lang="en-US" dirty="0" smtClean="0"/>
              <a:t>During the exit interview copies of immunizations, health insurance information, referrals, a supply of medications or prescription, and a Teen Health Guide is provided.</a:t>
            </a:r>
          </a:p>
          <a:p>
            <a:endParaRPr lang="en-US" dirty="0" smtClean="0"/>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Center Best Practices: Philadelphia Region</a:t>
            </a:r>
            <a:endParaRPr lang="en-US" dirty="0"/>
          </a:p>
        </p:txBody>
      </p:sp>
      <p:sp>
        <p:nvSpPr>
          <p:cNvPr id="3" name="Slide Number Placeholder 2"/>
          <p:cNvSpPr>
            <a:spLocks noGrp="1"/>
          </p:cNvSpPr>
          <p:nvPr>
            <p:ph type="sldNum" sz="quarter" idx="12"/>
          </p:nvPr>
        </p:nvSpPr>
        <p:spPr/>
        <p:txBody>
          <a:bodyPr/>
          <a:lstStyle/>
          <a:p>
            <a:fld id="{0F08CF17-E243-4D31-A67E-F17E331AC35F}" type="slidenum">
              <a:rPr lang="en-US" smtClean="0"/>
              <a:pPr/>
              <a:t>26</a:t>
            </a:fld>
            <a:endParaRPr lang="en-US"/>
          </a:p>
        </p:txBody>
      </p:sp>
      <p:sp>
        <p:nvSpPr>
          <p:cNvPr id="4" name="Content Placeholder 3"/>
          <p:cNvSpPr>
            <a:spLocks noGrp="1"/>
          </p:cNvSpPr>
          <p:nvPr>
            <p:ph sz="quarter" idx="1"/>
          </p:nvPr>
        </p:nvSpPr>
        <p:spPr/>
        <p:txBody>
          <a:bodyPr>
            <a:normAutofit/>
          </a:bodyPr>
          <a:lstStyle/>
          <a:p>
            <a:r>
              <a:rPr lang="en-US" b="1" dirty="0" smtClean="0"/>
              <a:t>Carl D. Perkins: </a:t>
            </a:r>
            <a:r>
              <a:rPr lang="en-US" dirty="0" smtClean="0"/>
              <a:t>During an exit interview HWM provides copies of immunizations, 2 weeks supply of medications, appointments and referrals for follow up care.</a:t>
            </a:r>
          </a:p>
          <a:p>
            <a:r>
              <a:rPr lang="en-US" b="1" dirty="0" smtClean="0"/>
              <a:t>Old Dominion: </a:t>
            </a:r>
            <a:r>
              <a:rPr lang="en-US" dirty="0" smtClean="0"/>
              <a:t>Provides a self care pamphlet, exit weight and BMI, provides medications and or prescriptions, assists with referrals, provides immunization records, and a copy of the student’s last physical. </a:t>
            </a:r>
          </a:p>
          <a:p>
            <a:endParaRPr lang="en-US" dirty="0" smtClean="0"/>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Center Best Practices: Philadelphia Region</a:t>
            </a:r>
            <a:endParaRPr lang="en-US" dirty="0"/>
          </a:p>
        </p:txBody>
      </p:sp>
      <p:sp>
        <p:nvSpPr>
          <p:cNvPr id="3" name="Slide Number Placeholder 2"/>
          <p:cNvSpPr>
            <a:spLocks noGrp="1"/>
          </p:cNvSpPr>
          <p:nvPr>
            <p:ph type="sldNum" sz="quarter" idx="12"/>
          </p:nvPr>
        </p:nvSpPr>
        <p:spPr/>
        <p:txBody>
          <a:bodyPr/>
          <a:lstStyle/>
          <a:p>
            <a:fld id="{0F08CF17-E243-4D31-A67E-F17E331AC35F}" type="slidenum">
              <a:rPr lang="en-US" smtClean="0"/>
              <a:pPr/>
              <a:t>27</a:t>
            </a:fld>
            <a:endParaRPr lang="en-US"/>
          </a:p>
        </p:txBody>
      </p:sp>
      <p:sp>
        <p:nvSpPr>
          <p:cNvPr id="4" name="Content Placeholder 3"/>
          <p:cNvSpPr>
            <a:spLocks noGrp="1"/>
          </p:cNvSpPr>
          <p:nvPr>
            <p:ph sz="quarter" idx="1"/>
          </p:nvPr>
        </p:nvSpPr>
        <p:spPr/>
        <p:txBody>
          <a:bodyPr>
            <a:normAutofit/>
          </a:bodyPr>
          <a:lstStyle/>
          <a:p>
            <a:r>
              <a:rPr lang="en-US" b="1" dirty="0" smtClean="0"/>
              <a:t>Woodstock: </a:t>
            </a:r>
            <a:r>
              <a:rPr lang="en-US" dirty="0" smtClean="0"/>
              <a:t>Provides a self care kits to exiting students with OTC (Over The Counter) supplies, toothbrush and toothpaste, provides a copy of the student’s eye prescription, immunization records, and 2 weeks of medications/prescription, does exit BMI and weight.</a:t>
            </a:r>
          </a:p>
          <a:p>
            <a:r>
              <a:rPr lang="en-US" b="1" dirty="0" smtClean="0"/>
              <a:t>Red Rock: </a:t>
            </a:r>
            <a:r>
              <a:rPr lang="en-US" dirty="0" smtClean="0"/>
              <a:t>Meets with exiting student and reviews medications, assists with needed referrals, copy of immunization record and dental record of care is provided.</a:t>
            </a:r>
          </a:p>
          <a:p>
            <a:endParaRPr lang="en-US" dirty="0" smtClean="0"/>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Center Best Practices: Dallas Region</a:t>
            </a:r>
            <a:endParaRPr lang="en-US" dirty="0"/>
          </a:p>
        </p:txBody>
      </p:sp>
      <p:sp>
        <p:nvSpPr>
          <p:cNvPr id="3" name="Slide Number Placeholder 2"/>
          <p:cNvSpPr>
            <a:spLocks noGrp="1"/>
          </p:cNvSpPr>
          <p:nvPr>
            <p:ph type="sldNum" sz="quarter" idx="12"/>
          </p:nvPr>
        </p:nvSpPr>
        <p:spPr/>
        <p:txBody>
          <a:bodyPr/>
          <a:lstStyle/>
          <a:p>
            <a:fld id="{0F08CF17-E243-4D31-A67E-F17E331AC35F}" type="slidenum">
              <a:rPr lang="en-US" smtClean="0"/>
              <a:pPr/>
              <a:t>28</a:t>
            </a:fld>
            <a:endParaRPr lang="en-US"/>
          </a:p>
        </p:txBody>
      </p:sp>
      <p:sp>
        <p:nvSpPr>
          <p:cNvPr id="4" name="Content Placeholder 3"/>
          <p:cNvSpPr>
            <a:spLocks noGrp="1"/>
          </p:cNvSpPr>
          <p:nvPr>
            <p:ph sz="quarter" idx="1"/>
          </p:nvPr>
        </p:nvSpPr>
        <p:spPr/>
        <p:txBody>
          <a:bodyPr>
            <a:normAutofit fontScale="70000" lnSpcReduction="20000"/>
          </a:bodyPr>
          <a:lstStyle/>
          <a:p>
            <a:r>
              <a:rPr lang="en-US" sz="2900" b="1" dirty="0" smtClean="0"/>
              <a:t>Carville:</a:t>
            </a:r>
            <a:r>
              <a:rPr lang="en-US" sz="2900" dirty="0" smtClean="0"/>
              <a:t> Students are taught skills early on to continue to maintain their health once they leave the program.  For example, students are taught to call the pharmacy automatic service to reorder medications and later they are taught how to get medication transferred to their local pharmacy. </a:t>
            </a:r>
          </a:p>
          <a:p>
            <a:r>
              <a:rPr lang="en-US" sz="2900" b="1" dirty="0" smtClean="0"/>
              <a:t>Gary:</a:t>
            </a:r>
            <a:r>
              <a:rPr lang="en-US" sz="2900" dirty="0" smtClean="0"/>
              <a:t> Students with chronic illnesses are identified upon entry.  A discharge packet is started at that time.  It has information on where to continue care in the vicinity of their home of record, their immunization record (which is updated), information on their illness and medications.  If a student has a disability s/he is given information on whether or not to disclose to future employers and the benefits of both (all of which is discussed with them during 60 day accommodation plan review, monthly or as needed clinic visits).  These packets are given to the students when they near their graduation date. </a:t>
            </a:r>
            <a:br>
              <a:rPr lang="en-US" sz="2900" dirty="0" smtClean="0"/>
            </a:br>
            <a:r>
              <a:rPr lang="en-US" sz="2900" dirty="0" smtClean="0"/>
              <a:t>All students are given presentations on their personal healthcare management, how their health will impact their employability and what is expected of a healthcare consumer.</a:t>
            </a:r>
          </a:p>
          <a:p>
            <a:endParaRPr lang="en-US"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sz="3700" dirty="0" smtClean="0"/>
              <a:t>Center Best Practices: Atlanta Region</a:t>
            </a:r>
            <a:endParaRPr lang="en-US" sz="3700" dirty="0"/>
          </a:p>
        </p:txBody>
      </p:sp>
      <p:sp>
        <p:nvSpPr>
          <p:cNvPr id="3" name="Slide Number Placeholder 2"/>
          <p:cNvSpPr>
            <a:spLocks noGrp="1"/>
          </p:cNvSpPr>
          <p:nvPr>
            <p:ph type="sldNum" sz="quarter" idx="12"/>
          </p:nvPr>
        </p:nvSpPr>
        <p:spPr/>
        <p:txBody>
          <a:bodyPr/>
          <a:lstStyle/>
          <a:p>
            <a:fld id="{0F08CF17-E243-4D31-A67E-F17E331AC35F}" type="slidenum">
              <a:rPr lang="en-US" smtClean="0"/>
              <a:pPr/>
              <a:t>29</a:t>
            </a:fld>
            <a:endParaRPr lang="en-US"/>
          </a:p>
        </p:txBody>
      </p:sp>
      <p:sp>
        <p:nvSpPr>
          <p:cNvPr id="13" name="Content Placeholder 12"/>
          <p:cNvSpPr>
            <a:spLocks noGrp="1"/>
          </p:cNvSpPr>
          <p:nvPr>
            <p:ph sz="quarter" idx="1"/>
          </p:nvPr>
        </p:nvSpPr>
        <p:spPr/>
        <p:txBody>
          <a:bodyPr>
            <a:normAutofit fontScale="62500" lnSpcReduction="20000"/>
          </a:bodyPr>
          <a:lstStyle/>
          <a:p>
            <a:r>
              <a:rPr lang="en-US" sz="3400" b="1" dirty="0" smtClean="0"/>
              <a:t>Bamberg:</a:t>
            </a:r>
            <a:r>
              <a:rPr lang="en-US" sz="3400" dirty="0" smtClean="0"/>
              <a:t> </a:t>
            </a:r>
            <a:r>
              <a:rPr lang="en-US" sz="3400" dirty="0"/>
              <a:t>Students in CTR class come to wellness every Monday afternoon to meet with the nurses and go over their Exit checklist.  Some of the items covered on the checklist include insurance, when to call the doctor and when to go to the ER. The HWC staff give students at least 2 weeks medications and a Rx </a:t>
            </a:r>
            <a:r>
              <a:rPr lang="en-US" sz="3400" dirty="0" smtClean="0"/>
              <a:t>to </a:t>
            </a:r>
            <a:r>
              <a:rPr lang="en-US" sz="3400" dirty="0"/>
              <a:t>get filled. Students also receive a copy of their immunization records, dental plan, self-care kit, and a copy of their IEP or 504 Plan. </a:t>
            </a:r>
            <a:r>
              <a:rPr lang="en-US" sz="3400" dirty="0" smtClean="0"/>
              <a:t>Students </a:t>
            </a:r>
            <a:r>
              <a:rPr lang="en-US" sz="3400" dirty="0"/>
              <a:t>also receive a copy of the agencies and clinics in their county. </a:t>
            </a:r>
          </a:p>
          <a:p>
            <a:r>
              <a:rPr lang="en-US" sz="3400" b="1" dirty="0" smtClean="0"/>
              <a:t>Gadsden</a:t>
            </a:r>
            <a:r>
              <a:rPr lang="en-US" sz="3400" dirty="0" smtClean="0"/>
              <a:t>: Wellness </a:t>
            </a:r>
            <a:r>
              <a:rPr lang="en-US" sz="3400" dirty="0"/>
              <a:t>goes to the CTR classroom and meets with students 1-1 to give them handouts for chronic medical conditions, give students their medications, copies of immunization records, and their dental plan. They also go over a checklist with all students in the class.  If a student has been on medications, the HWM goes on Needymeds.org and helps the student to sign up. The website also has a list of free or sliding scale clinics (medical, dental and mental health) in students’ home communities. </a:t>
            </a:r>
          </a:p>
          <a:p>
            <a:endParaRPr lang="en-US" sz="3400" dirty="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normAutofit fontScale="90000"/>
          </a:bodyPr>
          <a:lstStyle/>
          <a:p>
            <a:r>
              <a:rPr lang="en-US" dirty="0" smtClean="0"/>
              <a:t/>
            </a:r>
            <a:br>
              <a:rPr lang="en-US" dirty="0" smtClean="0"/>
            </a:br>
            <a:r>
              <a:rPr lang="en-US" sz="3700" dirty="0" smtClean="0"/>
              <a:t>Role of Health &amp; Wellness</a:t>
            </a:r>
          </a:p>
        </p:txBody>
      </p:sp>
      <p:sp>
        <p:nvSpPr>
          <p:cNvPr id="3" name="Slide Number Placeholder 2"/>
          <p:cNvSpPr>
            <a:spLocks noGrp="1"/>
          </p:cNvSpPr>
          <p:nvPr>
            <p:ph type="sldNum" sz="quarter" idx="12"/>
          </p:nvPr>
        </p:nvSpPr>
        <p:spPr/>
        <p:txBody>
          <a:bodyPr/>
          <a:lstStyle/>
          <a:p>
            <a:fld id="{7E4A6060-9752-42FC-8959-F022A7283375}" type="slidenum">
              <a:rPr lang="en-US" smtClean="0"/>
              <a:pPr/>
              <a:t>3</a:t>
            </a:fld>
            <a:endParaRPr lang="en-US"/>
          </a:p>
        </p:txBody>
      </p:sp>
      <p:sp>
        <p:nvSpPr>
          <p:cNvPr id="27652" name="Content Placeholder 3"/>
          <p:cNvSpPr>
            <a:spLocks noGrp="1"/>
          </p:cNvSpPr>
          <p:nvPr>
            <p:ph sz="quarter" idx="1"/>
          </p:nvPr>
        </p:nvSpPr>
        <p:spPr/>
        <p:txBody>
          <a:bodyPr/>
          <a:lstStyle/>
          <a:p>
            <a:r>
              <a:rPr lang="en-US" smtClean="0"/>
              <a:t>Begin to plan for exit on first day in program</a:t>
            </a:r>
          </a:p>
          <a:p>
            <a:r>
              <a:rPr lang="en-US" smtClean="0"/>
              <a:t>Be involved in the transition period</a:t>
            </a:r>
          </a:p>
          <a:p>
            <a:r>
              <a:rPr lang="en-US" smtClean="0"/>
              <a:t>Provide ongoing education to student on healthy choices and employability</a:t>
            </a:r>
          </a:p>
          <a:p>
            <a:r>
              <a:rPr lang="en-US" smtClean="0"/>
              <a:t>Provide a copy of immunization record in portfolio</a:t>
            </a:r>
          </a:p>
          <a:p>
            <a:r>
              <a:rPr lang="en-US" smtClean="0"/>
              <a:t>Assist student in making needed referrals for continued services after separation</a:t>
            </a:r>
          </a:p>
          <a:p>
            <a:endParaRPr lang="en-US" dirty="0" smtClean="0"/>
          </a:p>
        </p:txBody>
      </p:sp>
      <p:pic>
        <p:nvPicPr>
          <p:cNvPr id="24578" name="Picture 2" descr="http://www.ljmu.ac.uk/Location/EmployTeam.JPG"/>
          <p:cNvPicPr>
            <a:picLocks noChangeAspect="1" noChangeArrowheads="1"/>
          </p:cNvPicPr>
          <p:nvPr/>
        </p:nvPicPr>
        <p:blipFill>
          <a:blip r:embed="rId3" cstate="print"/>
          <a:srcRect/>
          <a:stretch>
            <a:fillRect/>
          </a:stretch>
        </p:blipFill>
        <p:spPr bwMode="auto">
          <a:xfrm>
            <a:off x="6629400" y="4572000"/>
            <a:ext cx="1876425" cy="187642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sz="3700" dirty="0" smtClean="0"/>
              <a:t>Center Best Practices: Atlanta Region</a:t>
            </a:r>
            <a:endParaRPr lang="en-US" sz="3700" dirty="0"/>
          </a:p>
        </p:txBody>
      </p:sp>
      <p:sp>
        <p:nvSpPr>
          <p:cNvPr id="3" name="Slide Number Placeholder 2"/>
          <p:cNvSpPr>
            <a:spLocks noGrp="1"/>
          </p:cNvSpPr>
          <p:nvPr>
            <p:ph type="sldNum" sz="quarter" idx="12"/>
          </p:nvPr>
        </p:nvSpPr>
        <p:spPr/>
        <p:txBody>
          <a:bodyPr/>
          <a:lstStyle/>
          <a:p>
            <a:fld id="{0F08CF17-E243-4D31-A67E-F17E331AC35F}" type="slidenum">
              <a:rPr lang="en-US" smtClean="0"/>
              <a:pPr/>
              <a:t>30</a:t>
            </a:fld>
            <a:endParaRPr lang="en-US"/>
          </a:p>
        </p:txBody>
      </p:sp>
      <p:sp>
        <p:nvSpPr>
          <p:cNvPr id="13" name="Content Placeholder 12"/>
          <p:cNvSpPr>
            <a:spLocks noGrp="1"/>
          </p:cNvSpPr>
          <p:nvPr>
            <p:ph sz="quarter" idx="1"/>
          </p:nvPr>
        </p:nvSpPr>
        <p:spPr/>
        <p:txBody>
          <a:bodyPr>
            <a:normAutofit fontScale="92500"/>
          </a:bodyPr>
          <a:lstStyle/>
          <a:p>
            <a:r>
              <a:rPr lang="en-US" sz="3400" b="1" dirty="0" smtClean="0"/>
              <a:t>Gulfport: </a:t>
            </a:r>
            <a:r>
              <a:rPr lang="en-US" sz="3400" dirty="0"/>
              <a:t>Students come to wellness once they are in the CTR class for an exit interview.  Students who see the CMHC are scheduled one last time to go over coping mechanisms. Students are also set up with appointments in their area for medication or counseling depending on the recommendations of the center physician or CMHC, they also received 2-3 weeks of medications. </a:t>
            </a: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sz="3700" dirty="0" smtClean="0"/>
              <a:t>Center Best Practices: Chicago Region</a:t>
            </a:r>
            <a:endParaRPr lang="en-US" sz="3700" dirty="0"/>
          </a:p>
        </p:txBody>
      </p:sp>
      <p:sp>
        <p:nvSpPr>
          <p:cNvPr id="3" name="Slide Number Placeholder 2"/>
          <p:cNvSpPr>
            <a:spLocks noGrp="1"/>
          </p:cNvSpPr>
          <p:nvPr>
            <p:ph type="sldNum" sz="quarter" idx="12"/>
          </p:nvPr>
        </p:nvSpPr>
        <p:spPr/>
        <p:txBody>
          <a:bodyPr/>
          <a:lstStyle/>
          <a:p>
            <a:fld id="{0F08CF17-E243-4D31-A67E-F17E331AC35F}" type="slidenum">
              <a:rPr lang="en-US" smtClean="0"/>
              <a:pPr/>
              <a:t>31</a:t>
            </a:fld>
            <a:endParaRPr lang="en-US"/>
          </a:p>
        </p:txBody>
      </p:sp>
      <p:sp>
        <p:nvSpPr>
          <p:cNvPr id="7" name="Content Placeholder 6"/>
          <p:cNvSpPr>
            <a:spLocks noGrp="1"/>
          </p:cNvSpPr>
          <p:nvPr>
            <p:ph sz="quarter" idx="1"/>
          </p:nvPr>
        </p:nvSpPr>
        <p:spPr/>
        <p:txBody>
          <a:bodyPr/>
          <a:lstStyle/>
          <a:p>
            <a:r>
              <a:rPr lang="en-US" b="1" dirty="0"/>
              <a:t>Joliet:</a:t>
            </a:r>
            <a:r>
              <a:rPr lang="en-US" dirty="0"/>
              <a:t> The CTP instructor brings students to wellness. Nurses discuss transition process and answer questions. Students are provided with a copy of their immunization records.</a:t>
            </a:r>
          </a:p>
          <a:p>
            <a:endParaRPr lang="en-US" dirty="0"/>
          </a:p>
          <a:p>
            <a:r>
              <a:rPr lang="en-US" b="1" dirty="0"/>
              <a:t>Humphrey </a:t>
            </a:r>
            <a:r>
              <a:rPr lang="en-US" dirty="0"/>
              <a:t>HWM goes to CTR class to answer questions, goes over worker’s rights and responsibilities, and provides students with immunization records. She does not get an opportunity to meet with students individually. </a:t>
            </a: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Center Best Practices: San Francisco Region</a:t>
            </a:r>
            <a:endParaRPr lang="en-US" dirty="0"/>
          </a:p>
        </p:txBody>
      </p:sp>
      <p:sp>
        <p:nvSpPr>
          <p:cNvPr id="3" name="Slide Number Placeholder 2"/>
          <p:cNvSpPr>
            <a:spLocks noGrp="1"/>
          </p:cNvSpPr>
          <p:nvPr>
            <p:ph type="sldNum" sz="quarter" idx="12"/>
          </p:nvPr>
        </p:nvSpPr>
        <p:spPr/>
        <p:txBody>
          <a:bodyPr/>
          <a:lstStyle/>
          <a:p>
            <a:fld id="{0F08CF17-E243-4D31-A67E-F17E331AC35F}" type="slidenum">
              <a:rPr lang="en-US" smtClean="0"/>
              <a:pPr/>
              <a:t>32</a:t>
            </a:fld>
            <a:endParaRPr lang="en-US"/>
          </a:p>
        </p:txBody>
      </p:sp>
      <p:sp>
        <p:nvSpPr>
          <p:cNvPr id="7" name="Content Placeholder 6"/>
          <p:cNvSpPr>
            <a:spLocks noGrp="1"/>
          </p:cNvSpPr>
          <p:nvPr>
            <p:ph sz="quarter" idx="1"/>
          </p:nvPr>
        </p:nvSpPr>
        <p:spPr/>
        <p:txBody>
          <a:bodyPr/>
          <a:lstStyle/>
          <a:p>
            <a:r>
              <a:rPr lang="en-US" sz="2400" b="1" dirty="0"/>
              <a:t>Cascades:</a:t>
            </a:r>
            <a:r>
              <a:rPr lang="en-US" sz="2400" dirty="0"/>
              <a:t> Counseling sends out a list of students in CTR class and has an open house for all departments to meet with students to answer questions about transition; wellness also meets 1 on 1 with students to give them copy of immunization records, medications.</a:t>
            </a:r>
          </a:p>
          <a:p>
            <a:r>
              <a:rPr lang="en-US" sz="2400" b="1" dirty="0"/>
              <a:t>Hawaii (Oahu):</a:t>
            </a:r>
            <a:r>
              <a:rPr lang="en-US" sz="2400" dirty="0"/>
              <a:t> HWC staff meets individually with students and gives them immunization records and information from the state.  Disability/TEAP specialist goes to the CTR classroom to give information to students.</a:t>
            </a:r>
          </a:p>
          <a:p>
            <a:pPr marL="0" indent="0">
              <a:buNone/>
            </a:pP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r>
              <a:rPr lang="en-US" smtClean="0"/>
              <a:t>What role can career transition readiness staff play?</a:t>
            </a:r>
            <a:endParaRPr lang="en-US" dirty="0"/>
          </a:p>
        </p:txBody>
      </p:sp>
      <p:sp>
        <p:nvSpPr>
          <p:cNvPr id="3" name="Slide Number Placeholder 2"/>
          <p:cNvSpPr>
            <a:spLocks noGrp="1"/>
          </p:cNvSpPr>
          <p:nvPr>
            <p:ph type="sldNum" sz="quarter" idx="12"/>
          </p:nvPr>
        </p:nvSpPr>
        <p:spPr/>
        <p:txBody>
          <a:bodyPr/>
          <a:lstStyle/>
          <a:p>
            <a:fld id="{0F08CF17-E243-4D31-A67E-F17E331AC35F}" type="slidenum">
              <a:rPr lang="en-US" smtClean="0"/>
              <a:pPr/>
              <a:t>33</a:t>
            </a:fld>
            <a:endParaRPr lang="en-US"/>
          </a:p>
        </p:txBody>
      </p:sp>
      <p:sp>
        <p:nvSpPr>
          <p:cNvPr id="5" name="Title 4"/>
          <p:cNvSpPr>
            <a:spLocks noGrp="1"/>
          </p:cNvSpPr>
          <p:nvPr>
            <p:ph type="title"/>
          </p:nvPr>
        </p:nvSpPr>
        <p:spPr/>
        <p:txBody>
          <a:bodyPr/>
          <a:lstStyle/>
          <a:p>
            <a:r>
              <a:rPr lang="en-US" smtClean="0"/>
              <a:t>Transition	</a:t>
            </a:r>
            <a:endParaRPr lang="en-US" dirty="0"/>
          </a:p>
        </p:txBody>
      </p:sp>
      <p:pic>
        <p:nvPicPr>
          <p:cNvPr id="7" name="rg_hi" descr="https://encrypted-tbn0.gstatic.com/images?q=tbn:ANd9GcS9YuzPQB2-SnN_GzsWdev7BN3sSgZSfMGJe_hZZfa1XFjPgvdriA">
            <a:hlinkClick r:id="rId2"/>
          </p:cNvPr>
          <p:cNvPicPr/>
          <p:nvPr/>
        </p:nvPicPr>
        <p:blipFill>
          <a:blip r:embed="rId3" cstate="print"/>
          <a:srcRect/>
          <a:stretch>
            <a:fillRect/>
          </a:stretch>
        </p:blipFill>
        <p:spPr bwMode="auto">
          <a:xfrm>
            <a:off x="2819400" y="3657600"/>
            <a:ext cx="3276600" cy="24384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smtClean="0"/>
              <a:t>HIPAA Authorization allows certain information to be shared with the career transition staff</a:t>
            </a:r>
            <a:endParaRPr lang="en-US" dirty="0"/>
          </a:p>
        </p:txBody>
      </p:sp>
      <p:sp>
        <p:nvSpPr>
          <p:cNvPr id="3" name="Slide Number Placeholder 2"/>
          <p:cNvSpPr>
            <a:spLocks noGrp="1"/>
          </p:cNvSpPr>
          <p:nvPr>
            <p:ph type="sldNum" sz="quarter" idx="12"/>
          </p:nvPr>
        </p:nvSpPr>
        <p:spPr/>
        <p:txBody>
          <a:bodyPr/>
          <a:lstStyle/>
          <a:p>
            <a:fld id="{0F08CF17-E243-4D31-A67E-F17E331AC35F}" type="slidenum">
              <a:rPr lang="en-US" smtClean="0"/>
              <a:pPr/>
              <a:t>34</a:t>
            </a:fld>
            <a:endParaRPr lang="en-US"/>
          </a:p>
        </p:txBody>
      </p:sp>
      <p:sp>
        <p:nvSpPr>
          <p:cNvPr id="4" name="Title 3"/>
          <p:cNvSpPr>
            <a:spLocks noGrp="1"/>
          </p:cNvSpPr>
          <p:nvPr>
            <p:ph type="title"/>
          </p:nvPr>
        </p:nvSpPr>
        <p:spPr/>
        <p:txBody>
          <a:bodyPr>
            <a:normAutofit fontScale="90000"/>
          </a:bodyPr>
          <a:lstStyle/>
          <a:p>
            <a:r>
              <a:rPr lang="en-US" smtClean="0"/>
              <a:t>Protected Health/Disability Information</a:t>
            </a:r>
            <a:br>
              <a:rPr lang="en-US" smtClean="0"/>
            </a:br>
            <a:r>
              <a:rPr lang="en-US" smtClean="0"/>
              <a:t>HIPAA</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Protected Health/Disability Information</a:t>
            </a:r>
            <a:endParaRPr lang="en-US" dirty="0"/>
          </a:p>
        </p:txBody>
      </p:sp>
      <p:sp>
        <p:nvSpPr>
          <p:cNvPr id="7" name="Slide Number Placeholder 6"/>
          <p:cNvSpPr>
            <a:spLocks noGrp="1"/>
          </p:cNvSpPr>
          <p:nvPr>
            <p:ph type="sldNum" sz="quarter" idx="12"/>
          </p:nvPr>
        </p:nvSpPr>
        <p:spPr/>
        <p:txBody>
          <a:bodyPr/>
          <a:lstStyle/>
          <a:p>
            <a:fld id="{0F08CF17-E243-4D31-A67E-F17E331AC35F}" type="slidenum">
              <a:rPr lang="en-US" smtClean="0"/>
              <a:pPr/>
              <a:t>35</a:t>
            </a:fld>
            <a:endParaRPr lang="en-US"/>
          </a:p>
        </p:txBody>
      </p:sp>
      <p:sp>
        <p:nvSpPr>
          <p:cNvPr id="3" name="Content Placeholder 2"/>
          <p:cNvSpPr>
            <a:spLocks noGrp="1"/>
          </p:cNvSpPr>
          <p:nvPr>
            <p:ph idx="1"/>
          </p:nvPr>
        </p:nvSpPr>
        <p:spPr>
          <a:xfrm>
            <a:off x="301752" y="1527048"/>
            <a:ext cx="6327648" cy="4572000"/>
          </a:xfrm>
        </p:spPr>
        <p:txBody>
          <a:bodyPr>
            <a:normAutofit fontScale="85000" lnSpcReduction="10000"/>
          </a:bodyPr>
          <a:lstStyle/>
          <a:p>
            <a:r>
              <a:rPr lang="en-US" dirty="0" smtClean="0"/>
              <a:t>Transition staff should be aware of appropriate sharing of health/disability information</a:t>
            </a:r>
          </a:p>
          <a:p>
            <a:r>
              <a:rPr lang="en-US" dirty="0" smtClean="0"/>
              <a:t>Accommodation Needs—The CDD and CTS should work together to conduct an accommodation needs assessment. </a:t>
            </a:r>
          </a:p>
          <a:p>
            <a:r>
              <a:rPr lang="en-US" dirty="0" smtClean="0"/>
              <a:t>Does the student have all accommodations necessary to conduct job searches? </a:t>
            </a:r>
          </a:p>
          <a:p>
            <a:r>
              <a:rPr lang="en-US" dirty="0" smtClean="0"/>
              <a:t>Does the student have the necessary supporting documentation to secure accommodations in the workplace, in institutions of higher learning, or for state certification examinations? </a:t>
            </a:r>
          </a:p>
          <a:p>
            <a:endParaRPr lang="en-US" dirty="0" smtClean="0"/>
          </a:p>
          <a:p>
            <a:pPr lvl="1"/>
            <a:endParaRPr lang="en-US" dirty="0" smtClean="0"/>
          </a:p>
          <a:p>
            <a:endParaRPr lang="en-US" dirty="0" smtClean="0"/>
          </a:p>
          <a:p>
            <a:pPr lvl="1"/>
            <a:endParaRPr lang="en-US" dirty="0" smtClean="0"/>
          </a:p>
          <a:p>
            <a:pPr lvl="1"/>
            <a:endParaRPr lang="en-US" dirty="0" smtClean="0"/>
          </a:p>
          <a:p>
            <a:pPr lvl="2"/>
            <a:endParaRPr lang="en-US" dirty="0" smtClean="0"/>
          </a:p>
          <a:p>
            <a:endParaRPr lang="en-US" dirty="0" smtClean="0"/>
          </a:p>
          <a:p>
            <a:endParaRPr lang="en-US" dirty="0"/>
          </a:p>
        </p:txBody>
      </p:sp>
      <p:pic>
        <p:nvPicPr>
          <p:cNvPr id="34818" name="Picture 2" descr="http://www.ngcicommunity.org/wiki/images/thumb/e/e1/ShareKeyboard_small_cropped.jpg/350px-ShareKeyboard_small_cropped.jpg"/>
          <p:cNvPicPr>
            <a:picLocks noChangeAspect="1" noChangeArrowheads="1"/>
          </p:cNvPicPr>
          <p:nvPr/>
        </p:nvPicPr>
        <p:blipFill>
          <a:blip r:embed="rId3" cstate="print"/>
          <a:srcRect/>
          <a:stretch>
            <a:fillRect/>
          </a:stretch>
        </p:blipFill>
        <p:spPr bwMode="auto">
          <a:xfrm>
            <a:off x="6550192" y="2895600"/>
            <a:ext cx="2307296" cy="1650286"/>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type="body" idx="1"/>
          </p:nvPr>
        </p:nvSpPr>
        <p:spPr/>
        <p:txBody>
          <a:bodyPr/>
          <a:lstStyle/>
          <a:p>
            <a:endParaRPr lang="en-US" smtClean="0"/>
          </a:p>
          <a:p>
            <a:r>
              <a:rPr lang="en-US" smtClean="0"/>
              <a:t>Approximately 25% </a:t>
            </a:r>
          </a:p>
          <a:p>
            <a:r>
              <a:rPr lang="en-US" smtClean="0"/>
              <a:t>of students disclose a disability</a:t>
            </a:r>
            <a:endParaRPr lang="en-US" dirty="0"/>
          </a:p>
        </p:txBody>
      </p:sp>
      <p:sp>
        <p:nvSpPr>
          <p:cNvPr id="3" name="Slide Number Placeholder 2"/>
          <p:cNvSpPr>
            <a:spLocks noGrp="1"/>
          </p:cNvSpPr>
          <p:nvPr>
            <p:ph type="sldNum" sz="quarter" idx="12"/>
          </p:nvPr>
        </p:nvSpPr>
        <p:spPr/>
        <p:txBody>
          <a:bodyPr/>
          <a:lstStyle/>
          <a:p>
            <a:fld id="{0F08CF17-E243-4D31-A67E-F17E331AC35F}" type="slidenum">
              <a:rPr lang="en-US" smtClean="0"/>
              <a:pPr/>
              <a:t>36</a:t>
            </a:fld>
            <a:endParaRPr lang="en-US"/>
          </a:p>
        </p:txBody>
      </p:sp>
      <p:sp>
        <p:nvSpPr>
          <p:cNvPr id="2" name="Title 1"/>
          <p:cNvSpPr>
            <a:spLocks noGrp="1"/>
          </p:cNvSpPr>
          <p:nvPr>
            <p:ph type="title"/>
          </p:nvPr>
        </p:nvSpPr>
        <p:spPr/>
        <p:txBody>
          <a:bodyPr/>
          <a:lstStyle/>
          <a:p>
            <a:r>
              <a:rPr lang="en-US" smtClean="0"/>
              <a:t>Students with Disabilities in the Job Corps Program</a:t>
            </a:r>
            <a:endParaRPr lang="en-US" dirty="0"/>
          </a:p>
        </p:txBody>
      </p:sp>
      <p:pic>
        <p:nvPicPr>
          <p:cNvPr id="4098" name="Picture 2" descr="https://encrypted-tbn3.gstatic.com/images?q=tbn:ANd9GcR125aP7xpg_x94vi-3aFlbw7KMnmgtBZk91dKqQlZre14tOsB81Q"/>
          <p:cNvPicPr>
            <a:picLocks noChangeAspect="1" noChangeArrowheads="1"/>
          </p:cNvPicPr>
          <p:nvPr/>
        </p:nvPicPr>
        <p:blipFill>
          <a:blip r:embed="rId2" cstate="print"/>
          <a:srcRect/>
          <a:stretch>
            <a:fillRect/>
          </a:stretch>
        </p:blipFill>
        <p:spPr bwMode="auto">
          <a:xfrm>
            <a:off x="2819400" y="4724400"/>
            <a:ext cx="3504797" cy="15240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Barriers for Students with Disabilities</a:t>
            </a:r>
            <a:endParaRPr lang="en-US" dirty="0"/>
          </a:p>
        </p:txBody>
      </p:sp>
      <p:sp>
        <p:nvSpPr>
          <p:cNvPr id="4" name="Slide Number Placeholder 3"/>
          <p:cNvSpPr>
            <a:spLocks noGrp="1"/>
          </p:cNvSpPr>
          <p:nvPr>
            <p:ph type="sldNum" sz="quarter" idx="12"/>
          </p:nvPr>
        </p:nvSpPr>
        <p:spPr/>
        <p:txBody>
          <a:bodyPr/>
          <a:lstStyle/>
          <a:p>
            <a:fld id="{14240E2B-7EC9-4B80-B9DA-E15B85C950AA}" type="slidenum">
              <a:rPr lang="en-US" smtClean="0"/>
              <a:pPr/>
              <a:t>37</a:t>
            </a:fld>
            <a:endParaRPr lang="en-US"/>
          </a:p>
        </p:txBody>
      </p:sp>
      <p:sp>
        <p:nvSpPr>
          <p:cNvPr id="3" name="Content Placeholder 2"/>
          <p:cNvSpPr>
            <a:spLocks noGrp="1"/>
          </p:cNvSpPr>
          <p:nvPr>
            <p:ph sz="quarter" idx="1"/>
          </p:nvPr>
        </p:nvSpPr>
        <p:spPr/>
        <p:txBody>
          <a:bodyPr/>
          <a:lstStyle/>
          <a:p>
            <a:r>
              <a:rPr lang="en-US" dirty="0" smtClean="0"/>
              <a:t>Needing accommodations for interviews and employment</a:t>
            </a:r>
          </a:p>
          <a:p>
            <a:r>
              <a:rPr lang="en-US" dirty="0" smtClean="0"/>
              <a:t>Understanding disclosure during the transition process including the decision of whether or not to disclose and if so, where, when and to whom?</a:t>
            </a:r>
          </a:p>
          <a:p>
            <a:r>
              <a:rPr lang="en-US" dirty="0" smtClean="0"/>
              <a:t>The need for individualized job development to carve out positions for the student utilizing their current level of skills and abilities may require collaboration with center partners</a:t>
            </a:r>
          </a:p>
          <a:p>
            <a:endParaRPr lang="en-US" dirty="0"/>
          </a:p>
        </p:txBody>
      </p:sp>
      <p:pic>
        <p:nvPicPr>
          <p:cNvPr id="5" name="il_fi" descr="http://dougpaulblog.com/site/wp-content/uploads/2011/08/Barriers-to-Entry-TrafficCones.jpg"/>
          <p:cNvPicPr/>
          <p:nvPr/>
        </p:nvPicPr>
        <p:blipFill>
          <a:blip r:embed="rId3" cstate="print"/>
          <a:srcRect/>
          <a:stretch>
            <a:fillRect/>
          </a:stretch>
        </p:blipFill>
        <p:spPr bwMode="auto">
          <a:xfrm>
            <a:off x="6400800" y="5489448"/>
            <a:ext cx="1905000" cy="13685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Job Corps Disability Breakdown</a:t>
            </a:r>
            <a:endParaRPr lang="en-US" dirty="0"/>
          </a:p>
        </p:txBody>
      </p:sp>
      <p:sp>
        <p:nvSpPr>
          <p:cNvPr id="3" name="Slide Number Placeholder 2"/>
          <p:cNvSpPr>
            <a:spLocks noGrp="1"/>
          </p:cNvSpPr>
          <p:nvPr>
            <p:ph type="sldNum" sz="quarter" idx="12"/>
          </p:nvPr>
        </p:nvSpPr>
        <p:spPr/>
        <p:txBody>
          <a:bodyPr/>
          <a:lstStyle/>
          <a:p>
            <a:fld id="{0F08CF17-E243-4D31-A67E-F17E331AC35F}" type="slidenum">
              <a:rPr lang="en-US" smtClean="0"/>
              <a:pPr/>
              <a:t>38</a:t>
            </a:fld>
            <a:endParaRPr lang="en-US"/>
          </a:p>
        </p:txBody>
      </p:sp>
      <p:sp>
        <p:nvSpPr>
          <p:cNvPr id="8" name="Content Placeholder 7"/>
          <p:cNvSpPr>
            <a:spLocks noGrp="1"/>
          </p:cNvSpPr>
          <p:nvPr>
            <p:ph sz="quarter" idx="1"/>
          </p:nvPr>
        </p:nvSpPr>
        <p:spPr/>
        <p:txBody>
          <a:bodyPr/>
          <a:lstStyle/>
          <a:p>
            <a:endParaRPr lang="en-US"/>
          </a:p>
        </p:txBody>
      </p:sp>
      <p:graphicFrame>
        <p:nvGraphicFramePr>
          <p:cNvPr id="18" name="Chart 17"/>
          <p:cNvGraphicFramePr/>
          <p:nvPr>
            <p:extLst>
              <p:ext uri="{D42A27DB-BD31-4B8C-83A1-F6EECF244321}">
                <p14:modId xmlns:p14="http://schemas.microsoft.com/office/powerpoint/2010/main" xmlns="" val="3518987502"/>
              </p:ext>
            </p:extLst>
          </p:nvPr>
        </p:nvGraphicFramePr>
        <p:xfrm>
          <a:off x="326492" y="1527048"/>
          <a:ext cx="8479180" cy="47975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9092307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Cognitive Disabilities – 62%</a:t>
            </a:r>
            <a:endParaRPr lang="en-US" dirty="0"/>
          </a:p>
        </p:txBody>
      </p:sp>
      <p:sp>
        <p:nvSpPr>
          <p:cNvPr id="3" name="Slide Number Placeholder 2"/>
          <p:cNvSpPr>
            <a:spLocks noGrp="1"/>
          </p:cNvSpPr>
          <p:nvPr>
            <p:ph type="sldNum" sz="quarter" idx="12"/>
          </p:nvPr>
        </p:nvSpPr>
        <p:spPr/>
        <p:txBody>
          <a:bodyPr/>
          <a:lstStyle/>
          <a:p>
            <a:fld id="{0F08CF17-E243-4D31-A67E-F17E331AC35F}" type="slidenum">
              <a:rPr lang="en-US" smtClean="0"/>
              <a:pPr/>
              <a:t>39</a:t>
            </a:fld>
            <a:endParaRPr lang="en-US"/>
          </a:p>
        </p:txBody>
      </p:sp>
      <p:sp>
        <p:nvSpPr>
          <p:cNvPr id="9" name="Content Placeholder 8"/>
          <p:cNvSpPr>
            <a:spLocks noGrp="1"/>
          </p:cNvSpPr>
          <p:nvPr>
            <p:ph sz="half" idx="1"/>
          </p:nvPr>
        </p:nvSpPr>
        <p:spPr/>
        <p:txBody>
          <a:bodyPr/>
          <a:lstStyle/>
          <a:p>
            <a:r>
              <a:rPr lang="en-US" smtClean="0"/>
              <a:t>ADHD: 26%</a:t>
            </a:r>
          </a:p>
          <a:p>
            <a:r>
              <a:rPr lang="en-US" smtClean="0"/>
              <a:t>Learning: 67%</a:t>
            </a:r>
          </a:p>
          <a:p>
            <a:r>
              <a:rPr lang="en-US" smtClean="0"/>
              <a:t>Intellectual (MR): 5%</a:t>
            </a:r>
          </a:p>
          <a:p>
            <a:r>
              <a:rPr lang="en-US" smtClean="0"/>
              <a:t>Other: 2%</a:t>
            </a:r>
          </a:p>
          <a:p>
            <a:r>
              <a:rPr lang="en-US" smtClean="0"/>
              <a:t>TBI: 0.3%</a:t>
            </a:r>
            <a:endParaRPr lang="en-US" dirty="0"/>
          </a:p>
        </p:txBody>
      </p:sp>
      <p:pic>
        <p:nvPicPr>
          <p:cNvPr id="3073" name="Picture 1" descr="Z:\6800-091 Webinars\images_MPF\Picture1.png"/>
          <p:cNvPicPr>
            <a:picLocks noGrp="1" noChangeAspect="1" noChangeArrowheads="1"/>
          </p:cNvPicPr>
          <p:nvPr>
            <p:ph sz="half" idx="2"/>
          </p:nvPr>
        </p:nvPicPr>
        <p:blipFill>
          <a:blip r:embed="rId3" cstate="print"/>
          <a:srcRect/>
          <a:stretch>
            <a:fillRect/>
          </a:stretch>
        </p:blipFill>
        <p:spPr>
          <a:xfrm>
            <a:off x="5320408" y="1463131"/>
            <a:ext cx="2998984" cy="4498476"/>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Health &amp; Wellness</a:t>
            </a:r>
            <a:endParaRPr lang="en-US" dirty="0"/>
          </a:p>
        </p:txBody>
      </p:sp>
      <p:sp>
        <p:nvSpPr>
          <p:cNvPr id="4" name="Slide Number Placeholder 3"/>
          <p:cNvSpPr>
            <a:spLocks noGrp="1"/>
          </p:cNvSpPr>
          <p:nvPr>
            <p:ph type="sldNum" sz="quarter" idx="12"/>
          </p:nvPr>
        </p:nvSpPr>
        <p:spPr/>
        <p:txBody>
          <a:bodyPr/>
          <a:lstStyle/>
          <a:p>
            <a:fld id="{14240E2B-7EC9-4B80-B9DA-E15B85C950AA}" type="slidenum">
              <a:rPr lang="en-US" smtClean="0"/>
              <a:pPr/>
              <a:t>4</a:t>
            </a:fld>
            <a:endParaRPr lang="en-US"/>
          </a:p>
        </p:txBody>
      </p:sp>
      <p:sp>
        <p:nvSpPr>
          <p:cNvPr id="3" name="Content Placeholder 2"/>
          <p:cNvSpPr>
            <a:spLocks noGrp="1"/>
          </p:cNvSpPr>
          <p:nvPr>
            <p:ph sz="quarter" idx="1"/>
          </p:nvPr>
        </p:nvSpPr>
        <p:spPr/>
        <p:txBody>
          <a:bodyPr/>
          <a:lstStyle/>
          <a:p>
            <a:r>
              <a:rPr lang="en-US" smtClean="0"/>
              <a:t>Provide at least 2 weeks of medications or a prescription if the student has insurance</a:t>
            </a:r>
          </a:p>
          <a:p>
            <a:r>
              <a:rPr lang="en-US" smtClean="0"/>
              <a:t>Ensure all students are familiar with workplace rights, including reasonable accommodation</a:t>
            </a:r>
          </a:p>
          <a:p>
            <a:r>
              <a:rPr lang="en-US" smtClean="0"/>
              <a:t>For students with disabilities who may need accommodations in the workplace, ensure these students are comfortable with disclosure and help set up accommodations if requested</a:t>
            </a:r>
          </a:p>
          <a:p>
            <a:r>
              <a:rPr lang="en-US" smtClean="0"/>
              <a:t>Discuss any concerns the student may have about health care needs</a:t>
            </a:r>
            <a:endParaRPr lang="en-US"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Mental Health Disabilities – 20%</a:t>
            </a:r>
            <a:endParaRPr lang="en-US" dirty="0"/>
          </a:p>
        </p:txBody>
      </p:sp>
      <p:sp>
        <p:nvSpPr>
          <p:cNvPr id="3" name="Slide Number Placeholder 2"/>
          <p:cNvSpPr>
            <a:spLocks noGrp="1"/>
          </p:cNvSpPr>
          <p:nvPr>
            <p:ph type="sldNum" sz="quarter" idx="12"/>
          </p:nvPr>
        </p:nvSpPr>
        <p:spPr/>
        <p:txBody>
          <a:bodyPr/>
          <a:lstStyle/>
          <a:p>
            <a:fld id="{0F08CF17-E243-4D31-A67E-F17E331AC35F}" type="slidenum">
              <a:rPr lang="en-US" smtClean="0"/>
              <a:pPr/>
              <a:t>40</a:t>
            </a:fld>
            <a:endParaRPr lang="en-US"/>
          </a:p>
        </p:txBody>
      </p:sp>
      <p:sp>
        <p:nvSpPr>
          <p:cNvPr id="4" name="Content Placeholder 3"/>
          <p:cNvSpPr>
            <a:spLocks noGrp="1"/>
          </p:cNvSpPr>
          <p:nvPr>
            <p:ph sz="half" idx="1"/>
          </p:nvPr>
        </p:nvSpPr>
        <p:spPr/>
        <p:txBody>
          <a:bodyPr/>
          <a:lstStyle/>
          <a:p>
            <a:r>
              <a:rPr lang="en-US" smtClean="0"/>
              <a:t>Anxiety: 20%</a:t>
            </a:r>
          </a:p>
          <a:p>
            <a:r>
              <a:rPr lang="en-US" smtClean="0"/>
              <a:t>Mood: 48%</a:t>
            </a:r>
          </a:p>
          <a:p>
            <a:r>
              <a:rPr lang="en-US" smtClean="0"/>
              <a:t>Serious Emotional Disturbance: 13%</a:t>
            </a:r>
          </a:p>
          <a:p>
            <a:r>
              <a:rPr lang="en-US" smtClean="0"/>
              <a:t>Psychotic: 3%</a:t>
            </a:r>
          </a:p>
          <a:p>
            <a:r>
              <a:rPr lang="en-US" smtClean="0"/>
              <a:t>Personality: 3%</a:t>
            </a:r>
          </a:p>
          <a:p>
            <a:r>
              <a:rPr lang="en-US" smtClean="0"/>
              <a:t>Other: 13%</a:t>
            </a:r>
            <a:endParaRPr lang="en-US" dirty="0"/>
          </a:p>
        </p:txBody>
      </p:sp>
      <p:pic>
        <p:nvPicPr>
          <p:cNvPr id="2049" name="Picture 1" descr="Z:\6800-091 Webinars\images_MPF\Picture4.png"/>
          <p:cNvPicPr>
            <a:picLocks noGrp="1" noChangeAspect="1" noChangeArrowheads="1"/>
          </p:cNvPicPr>
          <p:nvPr>
            <p:ph sz="half" idx="2"/>
          </p:nvPr>
        </p:nvPicPr>
        <p:blipFill>
          <a:blip r:embed="rId3" cstate="print"/>
          <a:srcRect/>
          <a:stretch>
            <a:fillRect/>
          </a:stretch>
        </p:blipFill>
        <p:spPr>
          <a:xfrm>
            <a:off x="4914850" y="1742003"/>
            <a:ext cx="3810100" cy="3940732"/>
          </a:xfr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Medical Disabilities – 11%</a:t>
            </a:r>
            <a:endParaRPr lang="en-US" dirty="0"/>
          </a:p>
        </p:txBody>
      </p:sp>
      <p:sp>
        <p:nvSpPr>
          <p:cNvPr id="3" name="Slide Number Placeholder 2"/>
          <p:cNvSpPr>
            <a:spLocks noGrp="1"/>
          </p:cNvSpPr>
          <p:nvPr>
            <p:ph type="sldNum" sz="quarter" idx="12"/>
          </p:nvPr>
        </p:nvSpPr>
        <p:spPr/>
        <p:txBody>
          <a:bodyPr/>
          <a:lstStyle/>
          <a:p>
            <a:fld id="{0F08CF17-E243-4D31-A67E-F17E331AC35F}" type="slidenum">
              <a:rPr lang="en-US" smtClean="0"/>
              <a:pPr/>
              <a:t>41</a:t>
            </a:fld>
            <a:endParaRPr lang="en-US"/>
          </a:p>
        </p:txBody>
      </p:sp>
      <p:sp>
        <p:nvSpPr>
          <p:cNvPr id="4" name="Content Placeholder 3"/>
          <p:cNvSpPr>
            <a:spLocks noGrp="1"/>
          </p:cNvSpPr>
          <p:nvPr>
            <p:ph sz="half" idx="1"/>
          </p:nvPr>
        </p:nvSpPr>
        <p:spPr/>
        <p:txBody>
          <a:bodyPr/>
          <a:lstStyle/>
          <a:p>
            <a:r>
              <a:rPr lang="en-US" smtClean="0"/>
              <a:t>Chronic Asthma: 42%</a:t>
            </a:r>
          </a:p>
          <a:p>
            <a:r>
              <a:rPr lang="en-US" smtClean="0"/>
              <a:t>Diabetes: 11%</a:t>
            </a:r>
          </a:p>
          <a:p>
            <a:r>
              <a:rPr lang="en-US" smtClean="0"/>
              <a:t>HIV/AIDS: 4%</a:t>
            </a:r>
          </a:p>
          <a:p>
            <a:r>
              <a:rPr lang="en-US" smtClean="0"/>
              <a:t>Hypertension: 9%</a:t>
            </a:r>
          </a:p>
          <a:p>
            <a:r>
              <a:rPr lang="en-US" smtClean="0"/>
              <a:t>Sickle Cell: 1%</a:t>
            </a:r>
          </a:p>
          <a:p>
            <a:r>
              <a:rPr lang="en-US" smtClean="0"/>
              <a:t>Other: 33%</a:t>
            </a:r>
          </a:p>
          <a:p>
            <a:endParaRPr lang="en-US" dirty="0"/>
          </a:p>
        </p:txBody>
      </p:sp>
      <p:sp>
        <p:nvSpPr>
          <p:cNvPr id="9" name="Content Placeholder 8"/>
          <p:cNvSpPr>
            <a:spLocks noGrp="1"/>
          </p:cNvSpPr>
          <p:nvPr>
            <p:ph sz="half" idx="2"/>
          </p:nvPr>
        </p:nvSpPr>
        <p:spPr/>
        <p:txBody>
          <a:bodyPr/>
          <a:lstStyle/>
          <a:p>
            <a:endParaRPr lang="en-US"/>
          </a:p>
        </p:txBody>
      </p:sp>
      <p:pic>
        <p:nvPicPr>
          <p:cNvPr id="1026" name="Picture 2" descr="Z:\6800-091 Webinars\images_MPF\CS WF PH STEPH KATHY SMILE CVS.jpg"/>
          <p:cNvPicPr>
            <a:picLocks noChangeAspect="1" noChangeArrowheads="1"/>
          </p:cNvPicPr>
          <p:nvPr/>
        </p:nvPicPr>
        <p:blipFill>
          <a:blip r:embed="rId3" cstate="print"/>
          <a:srcRect/>
          <a:stretch>
            <a:fillRect/>
          </a:stretch>
        </p:blipFill>
        <p:spPr bwMode="auto">
          <a:xfrm>
            <a:off x="4953000" y="1905000"/>
            <a:ext cx="3883152" cy="4008201"/>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Educating the Student</a:t>
            </a:r>
            <a:endParaRPr lang="en-US" dirty="0"/>
          </a:p>
        </p:txBody>
      </p:sp>
      <p:sp>
        <p:nvSpPr>
          <p:cNvPr id="5" name="Slide Number Placeholder 4"/>
          <p:cNvSpPr>
            <a:spLocks noGrp="1"/>
          </p:cNvSpPr>
          <p:nvPr>
            <p:ph type="sldNum" sz="quarter" idx="12"/>
          </p:nvPr>
        </p:nvSpPr>
        <p:spPr/>
        <p:txBody>
          <a:bodyPr/>
          <a:lstStyle/>
          <a:p>
            <a:fld id="{0F08CF17-E243-4D31-A67E-F17E331AC35F}" type="slidenum">
              <a:rPr lang="en-US" smtClean="0"/>
              <a:pPr/>
              <a:t>42</a:t>
            </a:fld>
            <a:endParaRPr lang="en-US"/>
          </a:p>
        </p:txBody>
      </p:sp>
      <p:sp>
        <p:nvSpPr>
          <p:cNvPr id="3" name="Content Placeholder 2"/>
          <p:cNvSpPr>
            <a:spLocks noGrp="1"/>
          </p:cNvSpPr>
          <p:nvPr>
            <p:ph sz="quarter" idx="1"/>
          </p:nvPr>
        </p:nvSpPr>
        <p:spPr/>
        <p:txBody>
          <a:bodyPr>
            <a:normAutofit lnSpcReduction="10000"/>
          </a:bodyPr>
          <a:lstStyle/>
          <a:p>
            <a:r>
              <a:rPr lang="en-US" dirty="0" smtClean="0"/>
              <a:t>PRH 6.14, R3 (c) </a:t>
            </a:r>
          </a:p>
          <a:p>
            <a:r>
              <a:rPr lang="en-US" dirty="0" smtClean="0"/>
              <a:t>During Career Transition Readiness all students will receive information about workers rights and responsibilities including reasonable accommodation in the workplace (see Section 3.21, R2, g). </a:t>
            </a:r>
          </a:p>
          <a:p>
            <a:pPr lvl="1"/>
            <a:r>
              <a:rPr lang="en-US" dirty="0" smtClean="0"/>
              <a:t>Self advocacy</a:t>
            </a:r>
          </a:p>
          <a:p>
            <a:pPr lvl="1"/>
            <a:r>
              <a:rPr lang="en-US" dirty="0" smtClean="0"/>
              <a:t>Workplace rights</a:t>
            </a:r>
          </a:p>
          <a:p>
            <a:pPr lvl="1"/>
            <a:r>
              <a:rPr lang="en-US" dirty="0" smtClean="0"/>
              <a:t>Disclosure</a:t>
            </a:r>
          </a:p>
          <a:p>
            <a:r>
              <a:rPr lang="en-US" dirty="0" smtClean="0"/>
              <a:t>Students with disabilities who may need to disclose to an employer should receive one-on-one assistance</a:t>
            </a:r>
          </a:p>
          <a:p>
            <a:pPr lvl="1"/>
            <a:endParaRPr lang="en-US" dirty="0" smtClean="0"/>
          </a:p>
        </p:txBody>
      </p:sp>
      <p:pic>
        <p:nvPicPr>
          <p:cNvPr id="28674" name="Picture 2" descr="Z:\6800-091 Webinars\images_MPF\Job Corps photos\ED HM MA JOSE BRICKS3.jpg"/>
          <p:cNvPicPr>
            <a:picLocks noChangeAspect="1" noChangeArrowheads="1"/>
          </p:cNvPicPr>
          <p:nvPr/>
        </p:nvPicPr>
        <p:blipFill>
          <a:blip r:embed="rId3" cstate="print"/>
          <a:srcRect/>
          <a:stretch>
            <a:fillRect/>
          </a:stretch>
        </p:blipFill>
        <p:spPr bwMode="auto">
          <a:xfrm>
            <a:off x="7736229" y="0"/>
            <a:ext cx="1407772" cy="16764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Career Transition Readiness Guide</a:t>
            </a:r>
            <a:endParaRPr lang="en-US" dirty="0"/>
          </a:p>
        </p:txBody>
      </p:sp>
      <p:sp>
        <p:nvSpPr>
          <p:cNvPr id="3" name="Slide Number Placeholder 2"/>
          <p:cNvSpPr>
            <a:spLocks noGrp="1"/>
          </p:cNvSpPr>
          <p:nvPr>
            <p:ph type="sldNum" sz="quarter" idx="12"/>
          </p:nvPr>
        </p:nvSpPr>
        <p:spPr/>
        <p:txBody>
          <a:bodyPr/>
          <a:lstStyle/>
          <a:p>
            <a:fld id="{0F08CF17-E243-4D31-A67E-F17E331AC35F}" type="slidenum">
              <a:rPr lang="en-US" smtClean="0"/>
              <a:pPr/>
              <a:t>43</a:t>
            </a:fld>
            <a:endParaRPr lang="en-US"/>
          </a:p>
        </p:txBody>
      </p:sp>
      <p:pic>
        <p:nvPicPr>
          <p:cNvPr id="5" name="Content Placeholder 4"/>
          <p:cNvPicPr>
            <a:picLocks noGrp="1" noChangeAspect="1"/>
          </p:cNvPicPr>
          <p:nvPr>
            <p:ph sz="quarter" idx="1"/>
          </p:nvPr>
        </p:nvPicPr>
        <p:blipFill rotWithShape="1">
          <a:blip r:embed="rId3" cstate="print"/>
          <a:srcRect l="20224" t="3264" r="19775" b="6736"/>
          <a:stretch/>
        </p:blipFill>
        <p:spPr>
          <a:xfrm>
            <a:off x="0" y="1447800"/>
            <a:ext cx="5418757" cy="4572000"/>
          </a:xfrm>
        </p:spPr>
      </p:pic>
      <p:sp>
        <p:nvSpPr>
          <p:cNvPr id="6" name="TextBox 5"/>
          <p:cNvSpPr txBox="1"/>
          <p:nvPr/>
        </p:nvSpPr>
        <p:spPr>
          <a:xfrm>
            <a:off x="5638800" y="1981200"/>
            <a:ext cx="3121152" cy="2862322"/>
          </a:xfrm>
          <a:prstGeom prst="rect">
            <a:avLst/>
          </a:prstGeom>
          <a:noFill/>
        </p:spPr>
        <p:txBody>
          <a:bodyPr wrap="square" rtlCol="0">
            <a:spAutoFit/>
          </a:bodyPr>
          <a:lstStyle/>
          <a:p>
            <a:r>
              <a:rPr lang="en-US" sz="2000" dirty="0" smtClean="0"/>
              <a:t>A resource guide available on the Disability website for use by career transition staff to teach ALL students about workers’ rights and responsibilities including reasonable accommodation.</a:t>
            </a:r>
            <a:endParaRPr lang="en-US" sz="2000" dirty="0"/>
          </a:p>
        </p:txBody>
      </p:sp>
      <p:sp>
        <p:nvSpPr>
          <p:cNvPr id="7" name="TextBox 6"/>
          <p:cNvSpPr txBox="1"/>
          <p:nvPr/>
        </p:nvSpPr>
        <p:spPr>
          <a:xfrm>
            <a:off x="2590800" y="6096000"/>
            <a:ext cx="4800600" cy="369332"/>
          </a:xfrm>
          <a:prstGeom prst="rect">
            <a:avLst/>
          </a:prstGeom>
          <a:noFill/>
        </p:spPr>
        <p:txBody>
          <a:bodyPr wrap="square" rtlCol="0">
            <a:spAutoFit/>
          </a:bodyPr>
          <a:lstStyle/>
          <a:p>
            <a:r>
              <a:rPr lang="en-US" dirty="0" smtClean="0"/>
              <a:t>https://supportservices.jobcorps.gov</a:t>
            </a:r>
            <a:endParaRPr lang="en-US" dirty="0"/>
          </a:p>
        </p:txBody>
      </p:sp>
    </p:spTree>
    <p:extLst>
      <p:ext uri="{BB962C8B-B14F-4D97-AF65-F5344CB8AC3E}">
        <p14:creationId xmlns:p14="http://schemas.microsoft.com/office/powerpoint/2010/main" xmlns="" val="7442741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411 on Disability Disclosure</a:t>
            </a:r>
            <a:endParaRPr lang="en-US" dirty="0"/>
          </a:p>
        </p:txBody>
      </p:sp>
      <p:sp>
        <p:nvSpPr>
          <p:cNvPr id="3" name="Slide Number Placeholder 2"/>
          <p:cNvSpPr>
            <a:spLocks noGrp="1"/>
          </p:cNvSpPr>
          <p:nvPr>
            <p:ph type="sldNum" sz="quarter" idx="12"/>
          </p:nvPr>
        </p:nvSpPr>
        <p:spPr/>
        <p:txBody>
          <a:bodyPr/>
          <a:lstStyle/>
          <a:p>
            <a:fld id="{0F08CF17-E243-4D31-A67E-F17E331AC35F}" type="slidenum">
              <a:rPr lang="en-US" smtClean="0"/>
              <a:pPr/>
              <a:t>44</a:t>
            </a:fld>
            <a:endParaRPr lang="en-US"/>
          </a:p>
        </p:txBody>
      </p:sp>
      <p:pic>
        <p:nvPicPr>
          <p:cNvPr id="5" name="Content Placeholder 4" descr="The 411 on Disability Disclosure. Graphic: Cover of workbook">
            <a:hlinkClick r:id="rId3"/>
          </p:cNvPr>
          <p:cNvPicPr>
            <a:picLocks noGrp="1"/>
          </p:cNvPicPr>
          <p:nvPr>
            <p:ph sz="half" idx="1"/>
          </p:nvPr>
        </p:nvPicPr>
        <p:blipFill>
          <a:blip r:embed="rId4" cstate="print"/>
          <a:stretch>
            <a:fillRect/>
          </a:stretch>
        </p:blipFill>
        <p:spPr>
          <a:xfrm>
            <a:off x="1320800" y="2426494"/>
            <a:ext cx="2000250" cy="2571750"/>
          </a:xfrm>
        </p:spPr>
      </p:pic>
      <p:sp>
        <p:nvSpPr>
          <p:cNvPr id="7" name="Content Placeholder 6"/>
          <p:cNvSpPr>
            <a:spLocks noGrp="1"/>
          </p:cNvSpPr>
          <p:nvPr>
            <p:ph sz="half" idx="2"/>
          </p:nvPr>
        </p:nvSpPr>
        <p:spPr/>
        <p:txBody>
          <a:bodyPr/>
          <a:lstStyle/>
          <a:p>
            <a:r>
              <a:rPr lang="en-US" dirty="0" smtClean="0"/>
              <a:t>This workbook helps students make informed</a:t>
            </a:r>
            <a:br>
              <a:rPr lang="en-US" dirty="0" smtClean="0"/>
            </a:br>
            <a:r>
              <a:rPr lang="en-US" dirty="0" smtClean="0"/>
              <a:t>decisions about whether or not to disclose their disability and understand how that decision may impact their education, employment, and social lives</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Educating the Employer</a:t>
            </a:r>
            <a:endParaRPr lang="en-US" dirty="0"/>
          </a:p>
        </p:txBody>
      </p:sp>
      <p:sp>
        <p:nvSpPr>
          <p:cNvPr id="5" name="Slide Number Placeholder 4"/>
          <p:cNvSpPr>
            <a:spLocks noGrp="1"/>
          </p:cNvSpPr>
          <p:nvPr>
            <p:ph type="sldNum" sz="quarter" idx="12"/>
          </p:nvPr>
        </p:nvSpPr>
        <p:spPr/>
        <p:txBody>
          <a:bodyPr/>
          <a:lstStyle/>
          <a:p>
            <a:fld id="{0F08CF17-E243-4D31-A67E-F17E331AC35F}" type="slidenum">
              <a:rPr lang="en-US" smtClean="0"/>
              <a:pPr/>
              <a:t>45</a:t>
            </a:fld>
            <a:endParaRPr lang="en-US"/>
          </a:p>
        </p:txBody>
      </p:sp>
      <p:sp>
        <p:nvSpPr>
          <p:cNvPr id="3" name="Content Placeholder 2"/>
          <p:cNvSpPr>
            <a:spLocks noGrp="1"/>
          </p:cNvSpPr>
          <p:nvPr>
            <p:ph idx="1"/>
          </p:nvPr>
        </p:nvSpPr>
        <p:spPr/>
        <p:txBody>
          <a:bodyPr/>
          <a:lstStyle/>
          <a:p>
            <a:r>
              <a:rPr lang="en-US" b="1" i="1" dirty="0" smtClean="0"/>
              <a:t>Get them involved!</a:t>
            </a:r>
          </a:p>
          <a:p>
            <a:pPr lvl="1"/>
            <a:r>
              <a:rPr lang="en-US" dirty="0" smtClean="0"/>
              <a:t>Center’s programs and activities:  Include disability organization representatives on the community relations and business industry councils</a:t>
            </a:r>
          </a:p>
          <a:p>
            <a:pPr lvl="1"/>
            <a:r>
              <a:rPr lang="en-US" dirty="0" smtClean="0"/>
              <a:t>Provide employers with information on hiring individuals with disabilities through discussion and literature</a:t>
            </a:r>
          </a:p>
          <a:p>
            <a:pPr lvl="1"/>
            <a:endParaRPr lang="en-US" dirty="0" smtClean="0"/>
          </a:p>
          <a:p>
            <a:pPr lvl="1"/>
            <a:endParaRPr lang="en-US" dirty="0" smtClean="0"/>
          </a:p>
          <a:p>
            <a:pPr lvl="1"/>
            <a:endParaRPr lang="en-US" dirty="0" smtClean="0"/>
          </a:p>
          <a:p>
            <a:pPr lvl="1"/>
            <a:endParaRPr lang="en-US" dirty="0" smtClean="0"/>
          </a:p>
          <a:p>
            <a:endParaRPr lang="en-US" dirty="0"/>
          </a:p>
        </p:txBody>
      </p:sp>
      <p:pic>
        <p:nvPicPr>
          <p:cNvPr id="4" name="Picture 3" descr="https://encrypted-tbn0.gstatic.com/images?q=tbn:ANd9GcTyuX_9uvg7mA0joT1M_57a6lmJ40D7V6oZYrFUqlq_VbfwjxY8">
            <a:hlinkClick r:id="rId3"/>
          </p:cNvPr>
          <p:cNvPicPr/>
          <p:nvPr/>
        </p:nvPicPr>
        <p:blipFill>
          <a:blip r:embed="rId4" cstate="print"/>
          <a:srcRect/>
          <a:stretch>
            <a:fillRect/>
          </a:stretch>
        </p:blipFill>
        <p:spPr bwMode="auto">
          <a:xfrm>
            <a:off x="5486400" y="4191000"/>
            <a:ext cx="2767965" cy="1752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1066800"/>
          </a:xfrm>
        </p:spPr>
        <p:txBody>
          <a:bodyPr>
            <a:noAutofit/>
          </a:bodyPr>
          <a:lstStyle/>
          <a:p>
            <a:pPr lvl="0" defTabSz="907451">
              <a:spcBef>
                <a:spcPts val="0"/>
              </a:spcBef>
              <a:defRPr/>
            </a:pPr>
            <a:r>
              <a:rPr lang="en-US" sz="2400" dirty="0" smtClean="0">
                <a:solidFill>
                  <a:prstClr val="black"/>
                </a:solidFill>
                <a:latin typeface="Calibri"/>
                <a:ea typeface="+mn-ea"/>
                <a:cs typeface="+mn-cs"/>
              </a:rPr>
              <a:t/>
            </a:r>
            <a:br>
              <a:rPr lang="en-US" sz="2400" dirty="0" smtClean="0">
                <a:solidFill>
                  <a:prstClr val="black"/>
                </a:solidFill>
                <a:latin typeface="Calibri"/>
                <a:ea typeface="+mn-ea"/>
                <a:cs typeface="+mn-cs"/>
              </a:rPr>
            </a:br>
            <a:r>
              <a:rPr lang="en-US" sz="2400" dirty="0">
                <a:solidFill>
                  <a:prstClr val="black"/>
                </a:solidFill>
                <a:latin typeface="Calibri"/>
                <a:ea typeface="+mn-ea"/>
                <a:cs typeface="+mn-cs"/>
              </a:rPr>
              <a:t/>
            </a:r>
            <a:br>
              <a:rPr lang="en-US" sz="2400" dirty="0">
                <a:solidFill>
                  <a:prstClr val="black"/>
                </a:solidFill>
                <a:latin typeface="Calibri"/>
                <a:ea typeface="+mn-ea"/>
                <a:cs typeface="+mn-cs"/>
              </a:rPr>
            </a:br>
            <a:r>
              <a:rPr lang="en-US" sz="2400" dirty="0" smtClean="0">
                <a:solidFill>
                  <a:prstClr val="black"/>
                </a:solidFill>
                <a:latin typeface="Calibri"/>
                <a:ea typeface="+mn-ea"/>
                <a:cs typeface="+mn-cs"/>
              </a:rPr>
              <a:t/>
            </a:r>
            <a:br>
              <a:rPr lang="en-US" sz="2400" dirty="0" smtClean="0">
                <a:solidFill>
                  <a:prstClr val="black"/>
                </a:solidFill>
                <a:latin typeface="Calibri"/>
                <a:ea typeface="+mn-ea"/>
                <a:cs typeface="+mn-cs"/>
              </a:rPr>
            </a:br>
            <a:r>
              <a:rPr lang="en-US" sz="2400" dirty="0" smtClean="0">
                <a:solidFill>
                  <a:prstClr val="black"/>
                </a:solidFill>
                <a:latin typeface="Calibri"/>
                <a:ea typeface="+mn-ea"/>
                <a:cs typeface="+mn-cs"/>
              </a:rPr>
              <a:t/>
            </a:r>
            <a:br>
              <a:rPr lang="en-US" sz="2400" dirty="0" smtClean="0">
                <a:solidFill>
                  <a:prstClr val="black"/>
                </a:solidFill>
                <a:latin typeface="Calibri"/>
                <a:ea typeface="+mn-ea"/>
                <a:cs typeface="+mn-cs"/>
              </a:rPr>
            </a:br>
            <a:r>
              <a:rPr lang="en-US" sz="2400" dirty="0">
                <a:solidFill>
                  <a:prstClr val="black"/>
                </a:solidFill>
                <a:latin typeface="Calibri"/>
                <a:ea typeface="+mn-ea"/>
                <a:cs typeface="+mn-cs"/>
              </a:rPr>
              <a:t/>
            </a:r>
            <a:br>
              <a:rPr lang="en-US" sz="2400" dirty="0">
                <a:solidFill>
                  <a:prstClr val="black"/>
                </a:solidFill>
                <a:latin typeface="Calibri"/>
                <a:ea typeface="+mn-ea"/>
                <a:cs typeface="+mn-cs"/>
              </a:rPr>
            </a:br>
            <a:r>
              <a:rPr lang="en-US" sz="2400" dirty="0" smtClean="0">
                <a:solidFill>
                  <a:prstClr val="black"/>
                </a:solidFill>
                <a:latin typeface="Calibri"/>
                <a:ea typeface="+mn-ea"/>
                <a:cs typeface="+mn-cs"/>
              </a:rPr>
              <a:t/>
            </a:r>
            <a:br>
              <a:rPr lang="en-US" sz="2400" dirty="0" smtClean="0">
                <a:solidFill>
                  <a:prstClr val="black"/>
                </a:solidFill>
                <a:latin typeface="Calibri"/>
                <a:ea typeface="+mn-ea"/>
                <a:cs typeface="+mn-cs"/>
              </a:rPr>
            </a:br>
            <a:r>
              <a:rPr lang="en-US" sz="2400" dirty="0">
                <a:solidFill>
                  <a:prstClr val="black"/>
                </a:solidFill>
                <a:latin typeface="Calibri"/>
                <a:ea typeface="+mn-ea"/>
                <a:cs typeface="+mn-cs"/>
              </a:rPr>
              <a:t/>
            </a:r>
            <a:br>
              <a:rPr lang="en-US" sz="2400" dirty="0">
                <a:solidFill>
                  <a:prstClr val="black"/>
                </a:solidFill>
                <a:latin typeface="Calibri"/>
                <a:ea typeface="+mn-ea"/>
                <a:cs typeface="+mn-cs"/>
              </a:rPr>
            </a:br>
            <a:r>
              <a:rPr lang="en-US" sz="2400" dirty="0" smtClean="0">
                <a:solidFill>
                  <a:prstClr val="black"/>
                </a:solidFill>
                <a:latin typeface="Calibri"/>
                <a:ea typeface="+mn-ea"/>
                <a:cs typeface="+mn-cs"/>
              </a:rPr>
              <a:t/>
            </a:r>
            <a:br>
              <a:rPr lang="en-US" sz="2400" dirty="0" smtClean="0">
                <a:solidFill>
                  <a:prstClr val="black"/>
                </a:solidFill>
                <a:latin typeface="Calibri"/>
                <a:ea typeface="+mn-ea"/>
                <a:cs typeface="+mn-cs"/>
              </a:rPr>
            </a:br>
            <a:r>
              <a:rPr lang="en-US" sz="2400" dirty="0">
                <a:solidFill>
                  <a:prstClr val="black"/>
                </a:solidFill>
                <a:latin typeface="Calibri"/>
                <a:ea typeface="+mn-ea"/>
                <a:cs typeface="+mn-cs"/>
              </a:rPr>
              <a:t/>
            </a:r>
            <a:br>
              <a:rPr lang="en-US" sz="2400" dirty="0">
                <a:solidFill>
                  <a:prstClr val="black"/>
                </a:solidFill>
                <a:latin typeface="Calibri"/>
                <a:ea typeface="+mn-ea"/>
                <a:cs typeface="+mn-cs"/>
              </a:rPr>
            </a:br>
            <a:r>
              <a:rPr lang="en-US" sz="2400" dirty="0" smtClean="0">
                <a:solidFill>
                  <a:prstClr val="black"/>
                </a:solidFill>
                <a:latin typeface="Calibri"/>
              </a:rPr>
              <a:t>https</a:t>
            </a:r>
            <a:r>
              <a:rPr lang="en-US" sz="2400" dirty="0">
                <a:solidFill>
                  <a:prstClr val="black"/>
                </a:solidFill>
                <a:latin typeface="Calibri"/>
              </a:rPr>
              <a:t>://www.disability.gov/resource/disability-employment-101/</a:t>
            </a:r>
            <a:br>
              <a:rPr lang="en-US" sz="2400" dirty="0">
                <a:solidFill>
                  <a:prstClr val="black"/>
                </a:solidFill>
                <a:latin typeface="Calibri"/>
              </a:rPr>
            </a:br>
            <a:endParaRPr lang="en-US" sz="2400" dirty="0"/>
          </a:p>
        </p:txBody>
      </p:sp>
      <p:sp>
        <p:nvSpPr>
          <p:cNvPr id="3" name="Slide Number Placeholder 2"/>
          <p:cNvSpPr>
            <a:spLocks noGrp="1"/>
          </p:cNvSpPr>
          <p:nvPr>
            <p:ph type="sldNum" sz="quarter" idx="12"/>
          </p:nvPr>
        </p:nvSpPr>
        <p:spPr/>
        <p:txBody>
          <a:bodyPr/>
          <a:lstStyle/>
          <a:p>
            <a:fld id="{0F08CF17-E243-4D31-A67E-F17E331AC35F}" type="slidenum">
              <a:rPr lang="en-US" smtClean="0"/>
              <a:pPr/>
              <a:t>46</a:t>
            </a:fld>
            <a:endParaRPr lang="en-US"/>
          </a:p>
        </p:txBody>
      </p:sp>
      <p:pic>
        <p:nvPicPr>
          <p:cNvPr id="5" name="Content Placeholder 4"/>
          <p:cNvPicPr>
            <a:picLocks noGrp="1" noChangeAspect="1"/>
          </p:cNvPicPr>
          <p:nvPr>
            <p:ph sz="quarter" idx="1"/>
          </p:nvPr>
        </p:nvPicPr>
        <p:blipFill rotWithShape="1">
          <a:blip r:embed="rId3" cstate="print"/>
          <a:srcRect l="22725" r="22079"/>
          <a:stretch/>
        </p:blipFill>
        <p:spPr>
          <a:xfrm>
            <a:off x="2209800" y="1513549"/>
            <a:ext cx="4953000" cy="4780644"/>
          </a:xfrm>
          <a:prstGeom prst="rect">
            <a:avLst/>
          </a:prstGeom>
        </p:spPr>
      </p:pic>
    </p:spTree>
    <p:extLst>
      <p:ext uri="{BB962C8B-B14F-4D97-AF65-F5344CB8AC3E}">
        <p14:creationId xmlns:p14="http://schemas.microsoft.com/office/powerpoint/2010/main" xmlns="" val="36363138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Job Corps Disability Website</a:t>
            </a:r>
            <a:endParaRPr lang="en-US" dirty="0"/>
          </a:p>
        </p:txBody>
      </p:sp>
      <p:sp>
        <p:nvSpPr>
          <p:cNvPr id="3" name="Slide Number Placeholder 2"/>
          <p:cNvSpPr>
            <a:spLocks noGrp="1"/>
          </p:cNvSpPr>
          <p:nvPr>
            <p:ph type="sldNum" sz="quarter" idx="12"/>
          </p:nvPr>
        </p:nvSpPr>
        <p:spPr/>
        <p:txBody>
          <a:bodyPr/>
          <a:lstStyle/>
          <a:p>
            <a:fld id="{0F08CF17-E243-4D31-A67E-F17E331AC35F}" type="slidenum">
              <a:rPr lang="en-US" smtClean="0"/>
              <a:pPr/>
              <a:t>47</a:t>
            </a:fld>
            <a:endParaRPr lang="en-US"/>
          </a:p>
        </p:txBody>
      </p:sp>
      <p:pic>
        <p:nvPicPr>
          <p:cNvPr id="9" name="Picture 8"/>
          <p:cNvPicPr>
            <a:picLocks noChangeAspect="1"/>
          </p:cNvPicPr>
          <p:nvPr/>
        </p:nvPicPr>
        <p:blipFill>
          <a:blip r:embed="rId3" cstate="print"/>
          <a:stretch>
            <a:fillRect/>
          </a:stretch>
        </p:blipFill>
        <p:spPr>
          <a:xfrm>
            <a:off x="990600" y="1525813"/>
            <a:ext cx="7372000" cy="4787015"/>
          </a:xfrm>
          <a:prstGeom prst="rect">
            <a:avLst/>
          </a:prstGeom>
        </p:spPr>
      </p:pic>
      <p:sp>
        <p:nvSpPr>
          <p:cNvPr id="10" name="Left Arrow 9"/>
          <p:cNvSpPr/>
          <p:nvPr/>
        </p:nvSpPr>
        <p:spPr>
          <a:xfrm>
            <a:off x="1752600" y="5562600"/>
            <a:ext cx="330530" cy="26422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Tools for Career Transition Staff</a:t>
            </a:r>
            <a:endParaRPr lang="en-US" dirty="0"/>
          </a:p>
        </p:txBody>
      </p:sp>
      <p:sp>
        <p:nvSpPr>
          <p:cNvPr id="3" name="Slide Number Placeholder 2"/>
          <p:cNvSpPr>
            <a:spLocks noGrp="1"/>
          </p:cNvSpPr>
          <p:nvPr>
            <p:ph type="sldNum" sz="quarter" idx="12"/>
          </p:nvPr>
        </p:nvSpPr>
        <p:spPr/>
        <p:txBody>
          <a:bodyPr/>
          <a:lstStyle/>
          <a:p>
            <a:fld id="{0F08CF17-E243-4D31-A67E-F17E331AC35F}" type="slidenum">
              <a:rPr lang="en-US" smtClean="0"/>
              <a:pPr/>
              <a:t>48</a:t>
            </a:fld>
            <a:endParaRPr lang="en-US"/>
          </a:p>
        </p:txBody>
      </p:sp>
      <p:pic>
        <p:nvPicPr>
          <p:cNvPr id="5" name="Picture 4"/>
          <p:cNvPicPr>
            <a:picLocks noChangeAspect="1"/>
          </p:cNvPicPr>
          <p:nvPr/>
        </p:nvPicPr>
        <p:blipFill>
          <a:blip r:embed="rId3" cstate="print"/>
          <a:stretch>
            <a:fillRect/>
          </a:stretch>
        </p:blipFill>
        <p:spPr>
          <a:xfrm>
            <a:off x="739441" y="1600200"/>
            <a:ext cx="7665117" cy="4773277"/>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Barriers</a:t>
            </a:r>
            <a:endParaRPr lang="en-US" dirty="0"/>
          </a:p>
        </p:txBody>
      </p:sp>
      <p:sp>
        <p:nvSpPr>
          <p:cNvPr id="4" name="Slide Number Placeholder 3"/>
          <p:cNvSpPr>
            <a:spLocks noGrp="1"/>
          </p:cNvSpPr>
          <p:nvPr>
            <p:ph type="sldNum" sz="quarter" idx="12"/>
          </p:nvPr>
        </p:nvSpPr>
        <p:spPr/>
        <p:txBody>
          <a:bodyPr/>
          <a:lstStyle/>
          <a:p>
            <a:fld id="{14240E2B-7EC9-4B80-B9DA-E15B85C950AA}" type="slidenum">
              <a:rPr lang="en-US" smtClean="0"/>
              <a:pPr/>
              <a:t>5</a:t>
            </a:fld>
            <a:endParaRPr lang="en-US"/>
          </a:p>
        </p:txBody>
      </p:sp>
      <p:sp>
        <p:nvSpPr>
          <p:cNvPr id="3" name="Content Placeholder 2"/>
          <p:cNvSpPr>
            <a:spLocks noGrp="1"/>
          </p:cNvSpPr>
          <p:nvPr>
            <p:ph sz="quarter" idx="1"/>
          </p:nvPr>
        </p:nvSpPr>
        <p:spPr/>
        <p:txBody>
          <a:bodyPr/>
          <a:lstStyle/>
          <a:p>
            <a:r>
              <a:rPr lang="en-US" smtClean="0"/>
              <a:t>Student not prepared to follow up at home with continued treatment</a:t>
            </a:r>
          </a:p>
          <a:p>
            <a:r>
              <a:rPr lang="en-US" smtClean="0"/>
              <a:t>Student’s unrealistic view of health care</a:t>
            </a:r>
          </a:p>
          <a:p>
            <a:r>
              <a:rPr lang="en-US" smtClean="0"/>
              <a:t>Not being able to pass a drug test</a:t>
            </a:r>
          </a:p>
          <a:p>
            <a:r>
              <a:rPr lang="en-US" smtClean="0"/>
              <a:t>Needing accommodations for interviews and employment</a:t>
            </a:r>
            <a:endParaRPr lang="en-US" dirty="0"/>
          </a:p>
        </p:txBody>
      </p:sp>
      <p:pic>
        <p:nvPicPr>
          <p:cNvPr id="5" name="il_fi" descr="http://dougpaulblog.com/site/wp-content/uploads/2011/08/Barriers-to-Entry-TrafficCones.jpg"/>
          <p:cNvPicPr/>
          <p:nvPr/>
        </p:nvPicPr>
        <p:blipFill>
          <a:blip r:embed="rId3" cstate="print"/>
          <a:srcRect/>
          <a:stretch>
            <a:fillRect/>
          </a:stretch>
        </p:blipFill>
        <p:spPr bwMode="auto">
          <a:xfrm>
            <a:off x="6248400" y="4267200"/>
            <a:ext cx="2194474" cy="19019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sz="2400" dirty="0" smtClean="0"/>
              <a:t/>
            </a:r>
            <a:br>
              <a:rPr lang="en-US" sz="2400" dirty="0" smtClean="0"/>
            </a:br>
            <a:r>
              <a:rPr lang="en-US" sz="2400" dirty="0" smtClean="0"/>
              <a:t>Nikki Dyer, </a:t>
            </a:r>
            <a:r>
              <a:rPr lang="en-US" sz="2400" dirty="0" err="1" smtClean="0"/>
              <a:t>rn</a:t>
            </a:r>
            <a:endParaRPr lang="en-US" sz="2400" dirty="0" smtClean="0"/>
          </a:p>
          <a:p>
            <a:endParaRPr lang="en-US" dirty="0"/>
          </a:p>
        </p:txBody>
      </p:sp>
      <p:sp>
        <p:nvSpPr>
          <p:cNvPr id="3" name="Slide Number Placeholder 2"/>
          <p:cNvSpPr>
            <a:spLocks noGrp="1"/>
          </p:cNvSpPr>
          <p:nvPr>
            <p:ph type="sldNum" sz="quarter" idx="12"/>
          </p:nvPr>
        </p:nvSpPr>
        <p:spPr/>
        <p:txBody>
          <a:bodyPr/>
          <a:lstStyle/>
          <a:p>
            <a:fld id="{0F08CF17-E243-4D31-A67E-F17E331AC35F}" type="slidenum">
              <a:rPr lang="en-US" smtClean="0"/>
              <a:pPr/>
              <a:t>6</a:t>
            </a:fld>
            <a:endParaRPr lang="en-US"/>
          </a:p>
        </p:txBody>
      </p:sp>
      <p:sp>
        <p:nvSpPr>
          <p:cNvPr id="4" name="Title 3"/>
          <p:cNvSpPr>
            <a:spLocks noGrp="1"/>
          </p:cNvSpPr>
          <p:nvPr>
            <p:ph type="title"/>
          </p:nvPr>
        </p:nvSpPr>
        <p:spPr/>
        <p:txBody>
          <a:bodyPr>
            <a:normAutofit/>
          </a:bodyPr>
          <a:lstStyle/>
          <a:p>
            <a:r>
              <a:rPr lang="en-US" dirty="0" smtClean="0"/>
              <a:t>Center Best Practices: Pittsburgh Job Corps</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smtClean="0"/>
              <a:t>Where Do I Go From Here?</a:t>
            </a:r>
            <a:endParaRPr lang="en-US" dirty="0" smtClean="0"/>
          </a:p>
        </p:txBody>
      </p:sp>
      <p:sp>
        <p:nvSpPr>
          <p:cNvPr id="3" name="Content Placeholder 2"/>
          <p:cNvSpPr>
            <a:spLocks noGrp="1"/>
          </p:cNvSpPr>
          <p:nvPr>
            <p:ph sz="quarter" idx="1"/>
          </p:nvPr>
        </p:nvSpPr>
        <p:spPr/>
        <p:txBody>
          <a:bodyPr/>
          <a:lstStyle/>
          <a:p>
            <a:r>
              <a:rPr lang="en-US" dirty="0" smtClean="0"/>
              <a:t>Preparation begins day one and continues throughout enrollment</a:t>
            </a:r>
          </a:p>
          <a:p>
            <a:r>
              <a:rPr lang="en-US" dirty="0" smtClean="0"/>
              <a:t>Review JC History and Physical Form</a:t>
            </a:r>
          </a:p>
          <a:p>
            <a:r>
              <a:rPr lang="en-US" dirty="0" smtClean="0"/>
              <a:t>Initial Interview with student</a:t>
            </a:r>
          </a:p>
          <a:p>
            <a:endParaRPr lang="en-US" dirty="0" smtClean="0"/>
          </a:p>
          <a:p>
            <a:endParaRPr lang="en-US" dirty="0" smtClean="0"/>
          </a:p>
          <a:p>
            <a:endParaRPr lang="en-US" dirty="0" smtClean="0"/>
          </a:p>
        </p:txBody>
      </p:sp>
      <p:pic>
        <p:nvPicPr>
          <p:cNvPr id="3076" name="Picture 3"/>
          <p:cNvPicPr>
            <a:picLocks noChangeAspect="1"/>
          </p:cNvPicPr>
          <p:nvPr/>
        </p:nvPicPr>
        <p:blipFill>
          <a:blip r:embed="rId2" cstate="print"/>
          <a:srcRect/>
          <a:stretch>
            <a:fillRect/>
          </a:stretch>
        </p:blipFill>
        <p:spPr bwMode="auto">
          <a:xfrm>
            <a:off x="3048000" y="4343400"/>
            <a:ext cx="3276600" cy="198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dirty="0" smtClean="0"/>
              <a:t>Only Weeks Remain Before Leaving JC</a:t>
            </a:r>
            <a:endParaRPr lang="en-US" dirty="0"/>
          </a:p>
        </p:txBody>
      </p:sp>
      <p:sp>
        <p:nvSpPr>
          <p:cNvPr id="3" name="Slide Number Placeholder 2"/>
          <p:cNvSpPr>
            <a:spLocks noGrp="1"/>
          </p:cNvSpPr>
          <p:nvPr>
            <p:ph type="sldNum" sz="quarter" idx="12"/>
          </p:nvPr>
        </p:nvSpPr>
        <p:spPr/>
        <p:txBody>
          <a:bodyPr/>
          <a:lstStyle/>
          <a:p>
            <a:fld id="{0F08CF17-E243-4D31-A67E-F17E331AC35F}" type="slidenum">
              <a:rPr lang="en-US" smtClean="0"/>
              <a:pPr/>
              <a:t>8</a:t>
            </a:fld>
            <a:endParaRPr lang="en-US"/>
          </a:p>
        </p:txBody>
      </p:sp>
      <p:sp>
        <p:nvSpPr>
          <p:cNvPr id="6" name="Content Placeholder 5"/>
          <p:cNvSpPr>
            <a:spLocks noGrp="1"/>
          </p:cNvSpPr>
          <p:nvPr>
            <p:ph sz="quarter" idx="1"/>
          </p:nvPr>
        </p:nvSpPr>
        <p:spPr/>
        <p:txBody>
          <a:bodyPr/>
          <a:lstStyle/>
          <a:p>
            <a:r>
              <a:rPr lang="en-US" b="1" dirty="0" smtClean="0"/>
              <a:t>What Plans Need Made</a:t>
            </a:r>
          </a:p>
          <a:p>
            <a:pPr lvl="1"/>
            <a:r>
              <a:rPr lang="en-US" dirty="0" smtClean="0"/>
              <a:t>Medications</a:t>
            </a:r>
          </a:p>
          <a:p>
            <a:pPr lvl="1"/>
            <a:r>
              <a:rPr lang="en-US" dirty="0" smtClean="0"/>
              <a:t>Chronic Care Follow Up</a:t>
            </a:r>
          </a:p>
          <a:p>
            <a:pPr lvl="1"/>
            <a:r>
              <a:rPr lang="en-US" dirty="0" smtClean="0"/>
              <a:t>What Medical Insurance Does The Job Offer</a:t>
            </a:r>
          </a:p>
          <a:p>
            <a:pPr lvl="1"/>
            <a:r>
              <a:rPr lang="en-US" dirty="0" smtClean="0"/>
              <a:t>Locating Needed Medical Treatment</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a:bodyPr>
          <a:lstStyle/>
          <a:p>
            <a:r>
              <a:rPr lang="en-US" dirty="0" smtClean="0"/>
              <a:t>Need Assistance Planning</a:t>
            </a:r>
          </a:p>
        </p:txBody>
      </p:sp>
      <p:sp>
        <p:nvSpPr>
          <p:cNvPr id="4" name="Content Placeholder 3"/>
          <p:cNvSpPr>
            <a:spLocks noGrp="1"/>
          </p:cNvSpPr>
          <p:nvPr>
            <p:ph sz="quarter" idx="1"/>
          </p:nvPr>
        </p:nvSpPr>
        <p:spPr/>
        <p:txBody>
          <a:bodyPr/>
          <a:lstStyle/>
          <a:p>
            <a:r>
              <a:rPr lang="en-US" dirty="0" smtClean="0"/>
              <a:t>Career Transition Readiness</a:t>
            </a:r>
          </a:p>
          <a:p>
            <a:r>
              <a:rPr lang="en-US" dirty="0" smtClean="0"/>
              <a:t>Career Transition Services</a:t>
            </a:r>
            <a:br>
              <a:rPr lang="en-US" dirty="0" smtClean="0"/>
            </a:br>
            <a:endParaRPr lang="en-US"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b22f8f74-215c-4154-9939-bd29e4e8980e">XRUYQT3274NZ-681238054-1593</_dlc_DocId>
    <_dlc_DocIdUrl xmlns="b22f8f74-215c-4154-9939-bd29e4e8980e">
      <Url>https://supportservices.jobcorps.gov/health/_layouts/15/DocIdRedir.aspx?ID=XRUYQT3274NZ-681238054-1593</Url>
      <Description>XRUYQT3274NZ-681238054-1593</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21BBDD672BAB240AE25E8C18386348A" ma:contentTypeVersion="5" ma:contentTypeDescription="Create a new document." ma:contentTypeScope="" ma:versionID="edb88f5c1ceec33db4cb0b7c993a8ce5">
  <xsd:schema xmlns:xsd="http://www.w3.org/2001/XMLSchema" xmlns:xs="http://www.w3.org/2001/XMLSchema" xmlns:p="http://schemas.microsoft.com/office/2006/metadata/properties" xmlns:ns1="http://schemas.microsoft.com/sharepoint/v3" xmlns:ns2="b22f8f74-215c-4154-9939-bd29e4e8980e" targetNamespace="http://schemas.microsoft.com/office/2006/metadata/properties" ma:root="true" ma:fieldsID="5b851cb5bcdff340b09bfb219dc0c9f3" ns1:_="" ns2:_="">
    <xsd:import namespace="http://schemas.microsoft.com/sharepoint/v3"/>
    <xsd:import namespace="b22f8f74-215c-4154-9939-bd29e4e8980e"/>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ED54FE73-36C8-498F-927F-2043201B17E6}"/>
</file>

<file path=customXml/itemProps2.xml><?xml version="1.0" encoding="utf-8"?>
<ds:datastoreItem xmlns:ds="http://schemas.openxmlformats.org/officeDocument/2006/customXml" ds:itemID="{96A43A8B-A479-442C-B16A-C8A05CB3C4D0}"/>
</file>

<file path=customXml/itemProps3.xml><?xml version="1.0" encoding="utf-8"?>
<ds:datastoreItem xmlns:ds="http://schemas.openxmlformats.org/officeDocument/2006/customXml" ds:itemID="{678E5D59-5C03-4D85-9338-8C488696519F}"/>
</file>

<file path=customXml/itemProps4.xml><?xml version="1.0" encoding="utf-8"?>
<ds:datastoreItem xmlns:ds="http://schemas.openxmlformats.org/officeDocument/2006/customXml" ds:itemID="{A2CBBE64-6228-4EF8-8438-8732126FDC26}"/>
</file>

<file path=docProps/app.xml><?xml version="1.0" encoding="utf-8"?>
<Properties xmlns="http://schemas.openxmlformats.org/officeDocument/2006/extended-properties" xmlns:vt="http://schemas.openxmlformats.org/officeDocument/2006/docPropsVTypes">
  <Template/>
  <TotalTime>5466</TotalTime>
  <Words>2832</Words>
  <Application>Microsoft Office PowerPoint</Application>
  <PresentationFormat>On-screen Show (4:3)</PresentationFormat>
  <Paragraphs>281</Paragraphs>
  <Slides>48</Slides>
  <Notes>22</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Civic</vt:lpstr>
      <vt:lpstr>Health and Wellness &amp; Disability Program Transition Services: Requirements and Innovative Practices To Assist Students Exiting From Job Corps</vt:lpstr>
      <vt:lpstr>Career Transition Services</vt:lpstr>
      <vt:lpstr> Role of Health &amp; Wellness</vt:lpstr>
      <vt:lpstr>Role of Health &amp; Wellness</vt:lpstr>
      <vt:lpstr>Barriers</vt:lpstr>
      <vt:lpstr>Center Best Practices: Pittsburgh Job Corps</vt:lpstr>
      <vt:lpstr>Where Do I Go From Here?</vt:lpstr>
      <vt:lpstr>Only Weeks Remain Before Leaving JC</vt:lpstr>
      <vt:lpstr>Need Assistance Planning</vt:lpstr>
      <vt:lpstr>Slide 10</vt:lpstr>
      <vt:lpstr>Slide 11</vt:lpstr>
      <vt:lpstr>  Wellness Last Visit</vt:lpstr>
      <vt:lpstr>Center Best Practices: Cassadaga Job Corps</vt:lpstr>
      <vt:lpstr>Overview </vt:lpstr>
      <vt:lpstr>Self-Care Essentials</vt:lpstr>
      <vt:lpstr>Self-Care Essentials</vt:lpstr>
      <vt:lpstr>CTR in Cassadaga</vt:lpstr>
      <vt:lpstr>Center Best Practices:  Phoenix Job Corps</vt:lpstr>
      <vt:lpstr>Overview</vt:lpstr>
      <vt:lpstr>Overview</vt:lpstr>
      <vt:lpstr>Transition Summary</vt:lpstr>
      <vt:lpstr>Transition Summary</vt:lpstr>
      <vt:lpstr>Other Best Practices</vt:lpstr>
      <vt:lpstr>Center Best Practices</vt:lpstr>
      <vt:lpstr>Center Best Practices: Boston Region</vt:lpstr>
      <vt:lpstr>Center Best Practices: Philadelphia Region</vt:lpstr>
      <vt:lpstr>Center Best Practices: Philadelphia Region</vt:lpstr>
      <vt:lpstr>Center Best Practices: Dallas Region</vt:lpstr>
      <vt:lpstr> Center Best Practices: Atlanta Region</vt:lpstr>
      <vt:lpstr> Center Best Practices: Atlanta Region</vt:lpstr>
      <vt:lpstr> Center Best Practices: Chicago Region</vt:lpstr>
      <vt:lpstr>Center Best Practices: San Francisco Region</vt:lpstr>
      <vt:lpstr>Transition </vt:lpstr>
      <vt:lpstr>Protected Health/Disability Information HIPAA</vt:lpstr>
      <vt:lpstr>Protected Health/Disability Information</vt:lpstr>
      <vt:lpstr>Students with Disabilities in the Job Corps Program</vt:lpstr>
      <vt:lpstr>Barriers for Students with Disabilities</vt:lpstr>
      <vt:lpstr>Job Corps Disability Breakdown</vt:lpstr>
      <vt:lpstr>Cognitive Disabilities – 62%</vt:lpstr>
      <vt:lpstr>Mental Health Disabilities – 20%</vt:lpstr>
      <vt:lpstr>Medical Disabilities – 11%</vt:lpstr>
      <vt:lpstr>Educating the Student</vt:lpstr>
      <vt:lpstr>Career Transition Readiness Guide</vt:lpstr>
      <vt:lpstr>411 on Disability Disclosure</vt:lpstr>
      <vt:lpstr>Educating the Employer</vt:lpstr>
      <vt:lpstr>         https://www.disability.gov/resource/disability-employment-101/ </vt:lpstr>
      <vt:lpstr>Job Corps Disability Website</vt:lpstr>
      <vt:lpstr>Tools for Career Transition Staff</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and Wellness Transition Services: Requirements and Innovative Practices to Assist Students Exiting Job Corps</dc:title>
  <dc:creator>Shannon</dc:creator>
  <cp:lastModifiedBy>jluht</cp:lastModifiedBy>
  <cp:revision>97</cp:revision>
  <dcterms:created xsi:type="dcterms:W3CDTF">2012-10-25T14:37:44Z</dcterms:created>
  <dcterms:modified xsi:type="dcterms:W3CDTF">2015-01-07T19:11:52Z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0x010100321BBDD672BAB240AE25E8C18386348A</vt:lpwstr>
  </property>
  <property fmtid="{D5CDD505-2E9C-101B-9397-08002B2CF9AE}" pid="3" name="xd_Signature">
    <vt:bool>false</vt:bool>
  </property>
  <property fmtid="{D5CDD505-2E9C-101B-9397-08002B2CF9AE}" pid="4" name="xd_ProgID">
    <vt:lpwstr/>
  </property>
  <property fmtid="{D5CDD505-2E9C-101B-9397-08002B2CF9AE}" pid="5" name="_SourceUrl">
    <vt:lpwstr/>
  </property>
  <property fmtid="{D5CDD505-2E9C-101B-9397-08002B2CF9AE}" pid="6" name="_SharedFileIndex">
    <vt:lpwstr/>
  </property>
  <property fmtid="{D5CDD505-2E9C-101B-9397-08002B2CF9AE}" pid="7" name="TemplateUrl">
    <vt:lpwstr/>
  </property>
  <property fmtid="{D5CDD505-2E9C-101B-9397-08002B2CF9AE}" pid="8" name="_dlc_DocIdItemGuid">
    <vt:lpwstr>6bbb72b2-00ab-4f35-af54-b403d8d07273</vt:lpwstr>
  </property>
</Properties>
</file>