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9.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258" r:id="rId2"/>
    <p:sldId id="259" r:id="rId3"/>
    <p:sldId id="260" r:id="rId4"/>
    <p:sldId id="262" r:id="rId5"/>
    <p:sldId id="263" r:id="rId6"/>
    <p:sldId id="267" r:id="rId7"/>
    <p:sldId id="353" r:id="rId8"/>
    <p:sldId id="256" r:id="rId9"/>
    <p:sldId id="264" r:id="rId10"/>
    <p:sldId id="268" r:id="rId11"/>
    <p:sldId id="265" r:id="rId12"/>
    <p:sldId id="277" r:id="rId13"/>
    <p:sldId id="270" r:id="rId14"/>
    <p:sldId id="271" r:id="rId15"/>
    <p:sldId id="272" r:id="rId16"/>
    <p:sldId id="275" r:id="rId17"/>
    <p:sldId id="273" r:id="rId18"/>
    <p:sldId id="279" r:id="rId19"/>
    <p:sldId id="280" r:id="rId20"/>
    <p:sldId id="281" r:id="rId21"/>
    <p:sldId id="282" r:id="rId22"/>
    <p:sldId id="284" r:id="rId23"/>
    <p:sldId id="338" r:id="rId24"/>
    <p:sldId id="340" r:id="rId25"/>
    <p:sldId id="287" r:id="rId26"/>
    <p:sldId id="339" r:id="rId27"/>
    <p:sldId id="341" r:id="rId28"/>
    <p:sldId id="342" r:id="rId29"/>
    <p:sldId id="343" r:id="rId30"/>
    <p:sldId id="331" r:id="rId31"/>
    <p:sldId id="362" r:id="rId32"/>
    <p:sldId id="361" r:id="rId33"/>
    <p:sldId id="345" r:id="rId34"/>
    <p:sldId id="278" r:id="rId35"/>
    <p:sldId id="347" r:id="rId36"/>
    <p:sldId id="350" r:id="rId37"/>
    <p:sldId id="348" r:id="rId38"/>
    <p:sldId id="360" r:id="rId39"/>
    <p:sldId id="308" r:id="rId40"/>
    <p:sldId id="349" r:id="rId41"/>
    <p:sldId id="352" r:id="rId42"/>
    <p:sldId id="351" r:id="rId43"/>
    <p:sldId id="354" r:id="rId44"/>
    <p:sldId id="359" r:id="rId45"/>
    <p:sldId id="363" r:id="rId46"/>
    <p:sldId id="365" r:id="rId47"/>
    <p:sldId id="355" r:id="rId48"/>
    <p:sldId id="356" r:id="rId49"/>
    <p:sldId id="357" r:id="rId50"/>
    <p:sldId id="35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785" autoAdjust="0"/>
  </p:normalViewPr>
  <p:slideViewPr>
    <p:cSldViewPr snapToGrid="0">
      <p:cViewPr varScale="1">
        <p:scale>
          <a:sx n="106" d="100"/>
          <a:sy n="106" d="100"/>
        </p:scale>
        <p:origin x="708" y="102"/>
      </p:cViewPr>
      <p:guideLst/>
    </p:cSldViewPr>
  </p:slideViewPr>
  <p:notesTextViewPr>
    <p:cViewPr>
      <p:scale>
        <a:sx n="1" d="1"/>
        <a:sy n="1" d="1"/>
      </p:scale>
      <p:origin x="0" y="0"/>
    </p:cViewPr>
  </p:notesTextViewPr>
  <p:sorterViewPr>
    <p:cViewPr>
      <p:scale>
        <a:sx n="100" d="100"/>
        <a:sy n="100" d="100"/>
      </p:scale>
      <p:origin x="0" y="-10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D3CEE-13C1-4C7E-B35F-022B0CED7A00}" type="datetimeFigureOut">
              <a:rPr lang="en-US" smtClean="0"/>
              <a:t>6/2/2016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BD080-2D45-4BFE-8DEA-35462E70E2D7}" type="slidenum">
              <a:rPr lang="en-US" smtClean="0"/>
              <a:t>‹#›</a:t>
            </a:fld>
            <a:endParaRPr lang="en-US"/>
          </a:p>
        </p:txBody>
      </p:sp>
    </p:spTree>
    <p:extLst>
      <p:ext uri="{BB962C8B-B14F-4D97-AF65-F5344CB8AC3E}">
        <p14:creationId xmlns:p14="http://schemas.microsoft.com/office/powerpoint/2010/main" val="114871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The center must document efforts to arrange for less frequent treatment in home state and/or to secure community support near center and include this information in the health-care needs assessment.</a:t>
            </a:r>
          </a:p>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11</a:t>
            </a:fld>
            <a:endParaRPr lang="en-US"/>
          </a:p>
        </p:txBody>
      </p:sp>
    </p:spTree>
    <p:extLst>
      <p:ext uri="{BB962C8B-B14F-4D97-AF65-F5344CB8AC3E}">
        <p14:creationId xmlns:p14="http://schemas.microsoft.com/office/powerpoint/2010/main" val="165593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for you to identify whether or not to consider reasonable accommodation for an applicant or student, you have to know if they are a person with a disability or not so let’s talk about the definition of disability generally and then as it relates to substance-related disorders.</a:t>
            </a:r>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18</a:t>
            </a:fld>
            <a:endParaRPr lang="en-US"/>
          </a:p>
        </p:txBody>
      </p:sp>
    </p:spTree>
    <p:extLst>
      <p:ext uri="{BB962C8B-B14F-4D97-AF65-F5344CB8AC3E}">
        <p14:creationId xmlns:p14="http://schemas.microsoft.com/office/powerpoint/2010/main" val="115606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22</a:t>
            </a:fld>
            <a:endParaRPr lang="en-US"/>
          </a:p>
        </p:txBody>
      </p:sp>
    </p:spTree>
    <p:extLst>
      <p:ext uri="{BB962C8B-B14F-4D97-AF65-F5344CB8AC3E}">
        <p14:creationId xmlns:p14="http://schemas.microsoft.com/office/powerpoint/2010/main" val="40958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D9F474-F9DF-4C2A-B951-135EC88AF705}" type="slidenum">
              <a:rPr lang="en-US" smtClean="0"/>
              <a:t>30</a:t>
            </a:fld>
            <a:endParaRPr lang="en-US" dirty="0"/>
          </a:p>
        </p:txBody>
      </p:sp>
    </p:spTree>
    <p:extLst>
      <p:ext uri="{BB962C8B-B14F-4D97-AF65-F5344CB8AC3E}">
        <p14:creationId xmlns:p14="http://schemas.microsoft.com/office/powerpoint/2010/main" val="143603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39</a:t>
            </a:fld>
            <a:endParaRPr lang="en-US"/>
          </a:p>
        </p:txBody>
      </p:sp>
    </p:spTree>
    <p:extLst>
      <p:ext uri="{BB962C8B-B14F-4D97-AF65-F5344CB8AC3E}">
        <p14:creationId xmlns:p14="http://schemas.microsoft.com/office/powerpoint/2010/main" val="171500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47</a:t>
            </a:fld>
            <a:endParaRPr lang="en-US"/>
          </a:p>
        </p:txBody>
      </p:sp>
    </p:spTree>
    <p:extLst>
      <p:ext uri="{BB962C8B-B14F-4D97-AF65-F5344CB8AC3E}">
        <p14:creationId xmlns:p14="http://schemas.microsoft.com/office/powerpoint/2010/main" val="170323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AEFE7D-BC7E-464D-AEF9-715F9E5A1801}" type="slidenum">
              <a:rPr lang="en-US" smtClean="0"/>
              <a:t>‹#›</a:t>
            </a:fld>
            <a:endParaRPr lang="en-US"/>
          </a:p>
        </p:txBody>
      </p:sp>
    </p:spTree>
    <p:extLst>
      <p:ext uri="{BB962C8B-B14F-4D97-AF65-F5344CB8AC3E}">
        <p14:creationId xmlns:p14="http://schemas.microsoft.com/office/powerpoint/2010/main" val="355704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kkk.jpg"/>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239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5630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AEFE7D-BC7E-464D-AEF9-715F9E5A1801}" type="slidenum">
              <a:rPr lang="en-US" smtClean="0"/>
              <a:t>‹#›</a:t>
            </a:fld>
            <a:endParaRPr lang="en-US"/>
          </a:p>
        </p:txBody>
      </p:sp>
    </p:spTree>
    <p:extLst>
      <p:ext uri="{BB962C8B-B14F-4D97-AF65-F5344CB8AC3E}">
        <p14:creationId xmlns:p14="http://schemas.microsoft.com/office/powerpoint/2010/main" val="122641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1876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solidFill>
            <a:schemeClr val="accent1">
              <a:lumMod val="75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72200" y="1681163"/>
            <a:ext cx="5183188" cy="823912"/>
          </a:xfrm>
          <a:solidFill>
            <a:schemeClr val="accent1">
              <a:lumMod val="75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284397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544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90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7757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3103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lide Number Placeholder 3"/>
          <p:cNvSpPr txBox="1">
            <a:spLocks noChangeAspect="1"/>
          </p:cNvSpPr>
          <p:nvPr userDrawn="1"/>
        </p:nvSpPr>
        <p:spPr>
          <a:xfrm rot="5400000">
            <a:off x="11546471" y="600485"/>
            <a:ext cx="904119" cy="378808"/>
          </a:xfrm>
          <a:prstGeom prst="rect">
            <a:avLst/>
          </a:prstGeom>
          <a:solidFill>
            <a:schemeClr val="accent1">
              <a:lumMod val="75000"/>
            </a:schemeClr>
          </a:solidFill>
          <a:ln>
            <a:noFill/>
          </a:ln>
        </p:spPr>
        <p:txBody>
          <a:bodyPr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JM" sz="1200" dirty="0">
                <a:solidFill>
                  <a:schemeClr val="bg1"/>
                </a:solidFill>
                <a:latin typeface="Open Sans Light"/>
                <a:cs typeface="Open Sans Light"/>
              </a:rPr>
              <a:t>PAGE </a:t>
            </a:r>
            <a:fld id="{AD6AB9C5-FE3D-479B-80E6-F1939A130813}" type="slidenum">
              <a:rPr lang="en-JM" sz="1200" smtClean="0">
                <a:solidFill>
                  <a:schemeClr val="bg1"/>
                </a:solidFill>
                <a:latin typeface="Open Sans Light"/>
                <a:cs typeface="Open Sans Light"/>
              </a:rPr>
              <a:pPr fontAlgn="auto">
                <a:spcBef>
                  <a:spcPts val="0"/>
                </a:spcBef>
                <a:spcAft>
                  <a:spcPts val="0"/>
                </a:spcAft>
                <a:defRPr/>
              </a:pPr>
              <a:t>‹#›</a:t>
            </a:fld>
            <a:endParaRPr lang="en-JM" sz="1200" dirty="0">
              <a:solidFill>
                <a:schemeClr val="bg1"/>
              </a:solidFill>
              <a:latin typeface="Open Sans Light"/>
              <a:cs typeface="Open Sans Light"/>
            </a:endParaRPr>
          </a:p>
        </p:txBody>
      </p:sp>
    </p:spTree>
    <p:extLst>
      <p:ext uri="{BB962C8B-B14F-4D97-AF65-F5344CB8AC3E}">
        <p14:creationId xmlns:p14="http://schemas.microsoft.com/office/powerpoint/2010/main" val="256835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14000"/>
        </a:lnSpc>
        <a:spcBef>
          <a:spcPts val="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chemeClr val="accent1">
            <a:lumMod val="75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chemeClr val="accent1">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2903" y="-1"/>
            <a:ext cx="12216286" cy="5055079"/>
          </a:xfrm>
        </p:spPr>
      </p:pic>
      <p:grpSp>
        <p:nvGrpSpPr>
          <p:cNvPr id="6" name="Group 5"/>
          <p:cNvGrpSpPr/>
          <p:nvPr/>
        </p:nvGrpSpPr>
        <p:grpSpPr>
          <a:xfrm>
            <a:off x="-2903" y="3416300"/>
            <a:ext cx="12192000" cy="2336800"/>
            <a:chOff x="-2177" y="2562225"/>
            <a:chExt cx="9144000" cy="1752600"/>
          </a:xfrm>
        </p:grpSpPr>
        <p:sp>
          <p:nvSpPr>
            <p:cNvPr id="3" name="Rectangle 2"/>
            <p:cNvSpPr/>
            <p:nvPr/>
          </p:nvSpPr>
          <p:spPr>
            <a:xfrm>
              <a:off x="-2177" y="2562225"/>
              <a:ext cx="9144000" cy="1752600"/>
            </a:xfrm>
            <a:prstGeom prst="rect">
              <a:avLst/>
            </a:pr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latin typeface="Open Sans"/>
                <a:cs typeface="Open Sans"/>
              </a:endParaRPr>
            </a:p>
          </p:txBody>
        </p:sp>
        <p:sp>
          <p:nvSpPr>
            <p:cNvPr id="15370" name="TextBox 9"/>
            <p:cNvSpPr txBox="1">
              <a:spLocks noChangeArrowheads="1"/>
            </p:cNvSpPr>
            <p:nvPr/>
          </p:nvSpPr>
          <p:spPr bwMode="auto">
            <a:xfrm>
              <a:off x="914400" y="3029979"/>
              <a:ext cx="746760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F2F2F2"/>
                  </a:solidFill>
                  <a:latin typeface="Calibri" panose="020F0502020204030204" pitchFamily="34" charset="0"/>
                </a:defRPr>
              </a:lvl1pPr>
              <a:lvl2pPr indent="-285750">
                <a:spcBef>
                  <a:spcPct val="20000"/>
                </a:spcBef>
                <a:buFont typeface="Arial" panose="020B0604020202020204" pitchFamily="34" charset="0"/>
                <a:buChar char="–"/>
                <a:defRPr sz="1600">
                  <a:solidFill>
                    <a:srgbClr val="F2F2F2"/>
                  </a:solidFill>
                  <a:latin typeface="Calibri" panose="020F0502020204030204" pitchFamily="34" charset="0"/>
                </a:defRPr>
              </a:lvl2pPr>
              <a:lvl3pPr indent="-228600">
                <a:spcBef>
                  <a:spcPct val="20000"/>
                </a:spcBef>
                <a:buFont typeface="Arial" panose="020B0604020202020204" pitchFamily="34" charset="0"/>
                <a:buChar char="•"/>
                <a:defRPr sz="1400">
                  <a:solidFill>
                    <a:srgbClr val="F2F2F2"/>
                  </a:solidFill>
                  <a:latin typeface="Calibri" panose="020F0502020204030204" pitchFamily="34" charset="0"/>
                </a:defRPr>
              </a:lvl3pPr>
              <a:lvl4pPr indent="-228600">
                <a:spcBef>
                  <a:spcPct val="20000"/>
                </a:spcBef>
                <a:buFont typeface="Arial" panose="020B0604020202020204" pitchFamily="34" charset="0"/>
                <a:buChar char="–"/>
                <a:defRPr sz="1200">
                  <a:solidFill>
                    <a:srgbClr val="F2F2F2"/>
                  </a:solidFill>
                  <a:latin typeface="Calibri" panose="020F0502020204030204" pitchFamily="34" charset="0"/>
                </a:defRPr>
              </a:lvl4pPr>
              <a:lvl5pPr indent="-228600">
                <a:spcBef>
                  <a:spcPct val="20000"/>
                </a:spcBef>
                <a:buFont typeface="Arial" panose="020B0604020202020204" pitchFamily="34" charset="0"/>
                <a:buChar char="»"/>
                <a:defRPr sz="1200">
                  <a:solidFill>
                    <a:srgbClr val="F2F2F2"/>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9pPr>
            </a:lstStyle>
            <a:p>
              <a:pPr eaLnBrk="1" hangingPunct="1">
                <a:spcBef>
                  <a:spcPct val="0"/>
                </a:spcBef>
                <a:buFontTx/>
                <a:buNone/>
              </a:pPr>
              <a:r>
                <a:rPr lang="en-JM" altLang="en-US" sz="2667" b="1" dirty="0">
                  <a:solidFill>
                    <a:schemeClr val="bg1"/>
                  </a:solidFill>
                  <a:latin typeface="Open Sans"/>
                  <a:ea typeface="Open Sans"/>
                  <a:cs typeface="Open Sans"/>
                </a:rPr>
                <a:t>ALL YOU EVER WANTED TO KNOW ABOUT </a:t>
              </a:r>
            </a:p>
          </p:txBody>
        </p:sp>
        <p:sp>
          <p:nvSpPr>
            <p:cNvPr id="15371" name="TextBox 10"/>
            <p:cNvSpPr txBox="1">
              <a:spLocks noChangeArrowheads="1"/>
            </p:cNvSpPr>
            <p:nvPr/>
          </p:nvSpPr>
          <p:spPr bwMode="auto">
            <a:xfrm>
              <a:off x="914400" y="3409950"/>
              <a:ext cx="7467600" cy="5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733" b="1" dirty="0">
                  <a:solidFill>
                    <a:schemeClr val="bg1"/>
                  </a:solidFill>
                  <a:latin typeface="Open Sans"/>
                  <a:ea typeface="Open Sans"/>
                  <a:cs typeface="Open Sans"/>
                </a:rPr>
                <a:t>APPLICANT FILE REVIEW and TEAP</a:t>
              </a:r>
            </a:p>
          </p:txBody>
        </p:sp>
      </p:grpSp>
      <p:sp>
        <p:nvSpPr>
          <p:cNvPr id="2" name="TextBox 1"/>
          <p:cNvSpPr txBox="1"/>
          <p:nvPr/>
        </p:nvSpPr>
        <p:spPr>
          <a:xfrm>
            <a:off x="3828666" y="6007440"/>
            <a:ext cx="4553147" cy="369332"/>
          </a:xfrm>
          <a:prstGeom prst="rect">
            <a:avLst/>
          </a:prstGeom>
          <a:noFill/>
        </p:spPr>
        <p:txBody>
          <a:bodyPr wrap="square" rtlCol="0">
            <a:spAutoFit/>
          </a:bodyPr>
          <a:lstStyle/>
          <a:p>
            <a:pPr algn="ctr"/>
            <a:r>
              <a:rPr lang="en-US" b="1" dirty="0"/>
              <a:t>June, 2016</a:t>
            </a:r>
          </a:p>
        </p:txBody>
      </p:sp>
    </p:spTree>
    <p:extLst>
      <p:ext uri="{BB962C8B-B14F-4D97-AF65-F5344CB8AC3E}">
        <p14:creationId xmlns:p14="http://schemas.microsoft.com/office/powerpoint/2010/main" val="25505065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22" y="395925"/>
            <a:ext cx="4671588" cy="6179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6" y="395925"/>
            <a:ext cx="5772150" cy="1066800"/>
          </a:xfrm>
          <a:prstGeom prst="rect">
            <a:avLst/>
          </a:prstGeom>
        </p:spPr>
      </p:pic>
      <p:sp>
        <p:nvSpPr>
          <p:cNvPr id="6" name="Line Callout 2 (Border and Accent Bar) 5"/>
          <p:cNvSpPr/>
          <p:nvPr/>
        </p:nvSpPr>
        <p:spPr>
          <a:xfrm>
            <a:off x="7000961" y="2639505"/>
            <a:ext cx="4309536" cy="1989056"/>
          </a:xfrm>
          <a:prstGeom prst="accentBorderCallout2">
            <a:avLst>
              <a:gd name="adj1" fmla="val 18750"/>
              <a:gd name="adj2" fmla="val -8333"/>
              <a:gd name="adj3" fmla="val 18750"/>
              <a:gd name="adj4" fmla="val -16667"/>
              <a:gd name="adj5" fmla="val 44727"/>
              <a:gd name="adj6" fmla="val -34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t>Items 1 identifies symptoms, behaviors, and functional limitations, essentially.  This will be important when we talk about accommodations!</a:t>
            </a:r>
          </a:p>
        </p:txBody>
      </p:sp>
    </p:spTree>
    <p:extLst>
      <p:ext uri="{BB962C8B-B14F-4D97-AF65-F5344CB8AC3E}">
        <p14:creationId xmlns:p14="http://schemas.microsoft.com/office/powerpoint/2010/main" val="239639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610 – Health Care Needs Assessment (HCNA)</a:t>
            </a:r>
          </a:p>
        </p:txBody>
      </p:sp>
      <p:sp>
        <p:nvSpPr>
          <p:cNvPr id="3" name="Content Placeholder 2"/>
          <p:cNvSpPr>
            <a:spLocks noGrp="1"/>
          </p:cNvSpPr>
          <p:nvPr>
            <p:ph idx="1"/>
          </p:nvPr>
        </p:nvSpPr>
        <p:spPr/>
        <p:txBody>
          <a:bodyPr>
            <a:normAutofit/>
          </a:bodyPr>
          <a:lstStyle/>
          <a:p>
            <a:r>
              <a:rPr lang="en-US" dirty="0"/>
              <a:t>The Health Care Needs Assessment should be completed if there is a concern that the center cannot meet the basic health care needs of the applicant. </a:t>
            </a:r>
          </a:p>
          <a:p>
            <a:pPr lvl="1"/>
            <a:r>
              <a:rPr lang="en-US" dirty="0"/>
              <a:t>The applicant’s health-care needs exceed those of basic care and cannot be met by the center.</a:t>
            </a:r>
          </a:p>
          <a:p>
            <a:pPr lvl="1"/>
            <a:r>
              <a:rPr lang="en-US" dirty="0"/>
              <a:t>The applicant’s health-care needs are manageable at Job Corps as defined by basic health-care services in Exhibit 6-4, but require community supports and services which are not available near center.</a:t>
            </a:r>
          </a:p>
          <a:p>
            <a:pPr lvl="2"/>
            <a:r>
              <a:rPr lang="en-US" b="1" dirty="0">
                <a:solidFill>
                  <a:schemeClr val="accent2"/>
                </a:solidFill>
              </a:rPr>
              <a:t>Assessment conducted and signed by the TEAP when at all possible.</a:t>
            </a:r>
            <a:r>
              <a:rPr lang="en-US" dirty="0"/>
              <a:t> If not the TEAP – then explain why.</a:t>
            </a:r>
          </a:p>
          <a:p>
            <a:endParaRPr lang="en-US" dirty="0"/>
          </a:p>
        </p:txBody>
      </p:sp>
    </p:spTree>
    <p:extLst>
      <p:ext uri="{BB962C8B-B14F-4D97-AF65-F5344CB8AC3E}">
        <p14:creationId xmlns:p14="http://schemas.microsoft.com/office/powerpoint/2010/main" val="156266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068" y="443060"/>
            <a:ext cx="4486459" cy="604729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068" y="443060"/>
            <a:ext cx="4986069" cy="6047294"/>
          </a:xfrm>
          <a:prstGeom prst="rect">
            <a:avLst/>
          </a:prstGeom>
        </p:spPr>
      </p:pic>
      <p:sp>
        <p:nvSpPr>
          <p:cNvPr id="6" name="Line Callout 2 (Border and Accent Bar) 5"/>
          <p:cNvSpPr/>
          <p:nvPr/>
        </p:nvSpPr>
        <p:spPr>
          <a:xfrm>
            <a:off x="7255487" y="301656"/>
            <a:ext cx="4309536" cy="1989056"/>
          </a:xfrm>
          <a:prstGeom prst="accentBorderCallout2">
            <a:avLst>
              <a:gd name="adj1" fmla="val 18750"/>
              <a:gd name="adj2" fmla="val -8333"/>
              <a:gd name="adj3" fmla="val 18750"/>
              <a:gd name="adj4" fmla="val -16667"/>
              <a:gd name="adj5" fmla="val 102547"/>
              <a:gd name="adj6" fmla="val -30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t>Item #3 identifies symptoms, behaviors, and functional limitations, essentially.  This will be important when we talk about accommodations!</a:t>
            </a:r>
          </a:p>
        </p:txBody>
      </p:sp>
    </p:spTree>
    <p:extLst>
      <p:ext uri="{BB962C8B-B14F-4D97-AF65-F5344CB8AC3E}">
        <p14:creationId xmlns:p14="http://schemas.microsoft.com/office/powerpoint/2010/main" val="31552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HCN Exceeds Basic Care - </a:t>
            </a:r>
            <a:r>
              <a:rPr lang="en-US" dirty="0">
                <a:solidFill>
                  <a:srgbClr val="C00000"/>
                </a:solidFill>
              </a:rPr>
              <a:t>Red</a:t>
            </a:r>
            <a:r>
              <a:rPr lang="en-US" dirty="0"/>
              <a:t> Flags</a:t>
            </a:r>
          </a:p>
        </p:txBody>
      </p:sp>
      <p:sp>
        <p:nvSpPr>
          <p:cNvPr id="3" name="Content Placeholder 2"/>
          <p:cNvSpPr>
            <a:spLocks noGrp="1"/>
          </p:cNvSpPr>
          <p:nvPr>
            <p:ph idx="1"/>
          </p:nvPr>
        </p:nvSpPr>
        <p:spPr>
          <a:xfrm>
            <a:off x="838199" y="1825625"/>
            <a:ext cx="5854831" cy="4351338"/>
          </a:xfrm>
        </p:spPr>
        <p:txBody>
          <a:bodyPr>
            <a:normAutofit lnSpcReduction="10000"/>
          </a:bodyPr>
          <a:lstStyle/>
          <a:p>
            <a:r>
              <a:rPr lang="en-US" dirty="0"/>
              <a:t>Health care needs beyond Job Corps basic health care responsibilities (PRH Exhibit 6-4)</a:t>
            </a:r>
          </a:p>
          <a:p>
            <a:pPr lvl="1"/>
            <a:r>
              <a:rPr lang="en-US" dirty="0"/>
              <a:t>Frequent recent ER visits</a:t>
            </a:r>
          </a:p>
          <a:p>
            <a:pPr lvl="1"/>
            <a:r>
              <a:rPr lang="en-US" dirty="0"/>
              <a:t>Newly diagnosed or uncontrolled health issue</a:t>
            </a:r>
          </a:p>
          <a:p>
            <a:pPr lvl="1"/>
            <a:r>
              <a:rPr lang="en-US" dirty="0"/>
              <a:t>Symptoms/condition not well managed in similar environment as Job Corps</a:t>
            </a:r>
          </a:p>
          <a:p>
            <a:pPr lvl="1"/>
            <a:r>
              <a:rPr lang="en-US" dirty="0"/>
              <a:t>Require extensive resources/intervention</a:t>
            </a:r>
          </a:p>
          <a:p>
            <a:endParaRPr lang="en-US" dirty="0"/>
          </a:p>
        </p:txBody>
      </p:sp>
      <p:pic>
        <p:nvPicPr>
          <p:cNvPr id="4" name="Picture 3" descr="Al with red flag by dominiquechapp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215" y="1825625"/>
            <a:ext cx="1915003" cy="3688608"/>
          </a:xfrm>
          <a:prstGeom prst="rect">
            <a:avLst/>
          </a:prstGeom>
        </p:spPr>
      </p:pic>
    </p:spTree>
    <p:extLst>
      <p:ext uri="{BB962C8B-B14F-4D97-AF65-F5344CB8AC3E}">
        <p14:creationId xmlns:p14="http://schemas.microsoft.com/office/powerpoint/2010/main" val="216427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ffects decision making. For example, “economic” decision ..."/>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 y="0"/>
            <a:ext cx="11433509" cy="6858000"/>
          </a:xfrm>
          <a:prstGeom prst="rect">
            <a:avLst/>
          </a:prstGeom>
        </p:spPr>
      </p:pic>
      <p:sp>
        <p:nvSpPr>
          <p:cNvPr id="6" name="Rectangle 5"/>
          <p:cNvSpPr/>
          <p:nvPr/>
        </p:nvSpPr>
        <p:spPr>
          <a:xfrm>
            <a:off x="7963556" y="0"/>
            <a:ext cx="2764367" cy="2743200"/>
          </a:xfrm>
          <a:prstGeom prst="rect">
            <a:avLst/>
          </a:prstGeom>
          <a:solidFill>
            <a:schemeClr val="accent6">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chemeClr val="bg1"/>
              </a:solidFill>
              <a:latin typeface="Open Sans"/>
              <a:cs typeface="Open Sans"/>
            </a:endParaRPr>
          </a:p>
          <a:p>
            <a:pPr algn="ctr">
              <a:defRPr/>
            </a:pPr>
            <a:r>
              <a:rPr lang="en-US" sz="2400" b="1" dirty="0">
                <a:solidFill>
                  <a:schemeClr val="bg1"/>
                </a:solidFill>
                <a:latin typeface="Open Sans"/>
                <a:cs typeface="Open Sans"/>
              </a:rPr>
              <a:t>Deciding if Job Corps is Appropriate for Applicant</a:t>
            </a:r>
            <a:endParaRPr lang="en-US" sz="1600" dirty="0">
              <a:solidFill>
                <a:schemeClr val="bg1"/>
              </a:solidFill>
              <a:latin typeface="Open Sans"/>
              <a:cs typeface="Open Sans"/>
            </a:endParaRPr>
          </a:p>
        </p:txBody>
      </p:sp>
    </p:spTree>
    <p:extLst>
      <p:ext uri="{BB962C8B-B14F-4D97-AF65-F5344CB8AC3E}">
        <p14:creationId xmlns:p14="http://schemas.microsoft.com/office/powerpoint/2010/main" val="263587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We Decide if JC is Appropriate for Applicant?</a:t>
            </a:r>
          </a:p>
        </p:txBody>
      </p:sp>
      <p:sp>
        <p:nvSpPr>
          <p:cNvPr id="4" name="Content Placeholder 3"/>
          <p:cNvSpPr>
            <a:spLocks noGrp="1"/>
          </p:cNvSpPr>
          <p:nvPr>
            <p:ph idx="1"/>
          </p:nvPr>
        </p:nvSpPr>
        <p:spPr/>
        <p:txBody>
          <a:bodyPr>
            <a:normAutofit/>
          </a:bodyPr>
          <a:lstStyle/>
          <a:p>
            <a:r>
              <a:rPr lang="en-US" dirty="0"/>
              <a:t>Individualized consideration</a:t>
            </a:r>
          </a:p>
          <a:p>
            <a:pPr lvl="1"/>
            <a:r>
              <a:rPr lang="en-US" dirty="0"/>
              <a:t>Current stability</a:t>
            </a:r>
          </a:p>
          <a:p>
            <a:pPr lvl="1"/>
            <a:r>
              <a:rPr lang="en-US" dirty="0"/>
              <a:t>History of stability</a:t>
            </a:r>
          </a:p>
          <a:p>
            <a:pPr lvl="1"/>
            <a:r>
              <a:rPr lang="en-US" dirty="0"/>
              <a:t>Current behaviors</a:t>
            </a:r>
          </a:p>
          <a:p>
            <a:pPr lvl="1"/>
            <a:r>
              <a:rPr lang="en-US" dirty="0"/>
              <a:t>History of behaviors</a:t>
            </a:r>
          </a:p>
          <a:p>
            <a:pPr lvl="1"/>
            <a:r>
              <a:rPr lang="en-US" dirty="0"/>
              <a:t>Medical risks and health care needs</a:t>
            </a:r>
          </a:p>
          <a:p>
            <a:pPr lvl="1"/>
            <a:r>
              <a:rPr lang="en-US" dirty="0">
                <a:solidFill>
                  <a:srgbClr val="C00000"/>
                </a:solidFill>
              </a:rPr>
              <a:t>SAFETY</a:t>
            </a:r>
          </a:p>
          <a:p>
            <a:r>
              <a:rPr lang="en-US" dirty="0"/>
              <a:t>Failure to comply with an outside provider’s recommendation does not automatically mean a recommendation of denial.</a:t>
            </a:r>
          </a:p>
          <a:p>
            <a:endParaRPr lang="en-US" dirty="0"/>
          </a:p>
        </p:txBody>
      </p:sp>
      <p:pic>
        <p:nvPicPr>
          <p:cNvPr id="5" name="Picture 4" descr="MG MG LIFE RICHARD GROUP.JPG"/>
          <p:cNvPicPr>
            <a:picLocks noChangeAspect="1"/>
          </p:cNvPicPr>
          <p:nvPr/>
        </p:nvPicPr>
        <p:blipFill>
          <a:blip r:embed="rId2" cstate="print"/>
          <a:stretch>
            <a:fillRect/>
          </a:stretch>
        </p:blipFill>
        <p:spPr>
          <a:xfrm>
            <a:off x="6636915" y="1825625"/>
            <a:ext cx="4203910" cy="2854327"/>
          </a:xfrm>
          <a:prstGeom prst="rect">
            <a:avLst/>
          </a:prstGeom>
        </p:spPr>
      </p:pic>
    </p:spTree>
    <p:extLst>
      <p:ext uri="{BB962C8B-B14F-4D97-AF65-F5344CB8AC3E}">
        <p14:creationId xmlns:p14="http://schemas.microsoft.com/office/powerpoint/2010/main" val="211024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 to Review</a:t>
            </a:r>
          </a:p>
        </p:txBody>
      </p:sp>
      <p:sp>
        <p:nvSpPr>
          <p:cNvPr id="3" name="Content Placeholder 2"/>
          <p:cNvSpPr>
            <a:spLocks noGrp="1"/>
          </p:cNvSpPr>
          <p:nvPr>
            <p:ph idx="1"/>
          </p:nvPr>
        </p:nvSpPr>
        <p:spPr>
          <a:xfrm>
            <a:off x="838200" y="1825625"/>
            <a:ext cx="10515600" cy="4735431"/>
          </a:xfrm>
        </p:spPr>
        <p:txBody>
          <a:bodyPr>
            <a:normAutofit lnSpcReduction="10000"/>
          </a:bodyPr>
          <a:lstStyle/>
          <a:p>
            <a:pPr>
              <a:lnSpc>
                <a:spcPct val="124000"/>
              </a:lnSpc>
            </a:pPr>
            <a:r>
              <a:rPr lang="en-US" dirty="0"/>
              <a:t>ETA 6-52 (Outreach and Admissions Applicant Information Sheet)</a:t>
            </a:r>
          </a:p>
          <a:p>
            <a:pPr>
              <a:lnSpc>
                <a:spcPct val="124000"/>
              </a:lnSpc>
            </a:pPr>
            <a:r>
              <a:rPr lang="en-US" dirty="0"/>
              <a:t>ETA 6-53 (Health Questionnaire) </a:t>
            </a:r>
          </a:p>
          <a:p>
            <a:pPr>
              <a:lnSpc>
                <a:spcPct val="124000"/>
              </a:lnSpc>
            </a:pPr>
            <a:r>
              <a:rPr lang="en-US" dirty="0"/>
              <a:t>CCMP Provider Forms</a:t>
            </a:r>
          </a:p>
          <a:p>
            <a:pPr>
              <a:lnSpc>
                <a:spcPct val="124000"/>
              </a:lnSpc>
            </a:pPr>
            <a:r>
              <a:rPr lang="en-US" dirty="0"/>
              <a:t>Inpatient psychiatric or medical hospitalizations or Emergency Department visits (if relevant), treatment summaries</a:t>
            </a:r>
          </a:p>
          <a:p>
            <a:pPr>
              <a:lnSpc>
                <a:spcPct val="124000"/>
              </a:lnSpc>
            </a:pPr>
            <a:r>
              <a:rPr lang="en-US" dirty="0"/>
              <a:t>IEP, 504, and other educational information provided</a:t>
            </a:r>
          </a:p>
          <a:p>
            <a:pPr>
              <a:lnSpc>
                <a:spcPct val="124000"/>
              </a:lnSpc>
            </a:pPr>
            <a:r>
              <a:rPr lang="en-US" dirty="0"/>
              <a:t>Psychological Assessment</a:t>
            </a:r>
          </a:p>
          <a:p>
            <a:pPr>
              <a:lnSpc>
                <a:spcPct val="124000"/>
              </a:lnSpc>
            </a:pPr>
            <a:r>
              <a:rPr lang="en-US" dirty="0"/>
              <a:t>Background Check</a:t>
            </a:r>
          </a:p>
          <a:p>
            <a:pPr>
              <a:lnSpc>
                <a:spcPct val="124000"/>
              </a:lnSpc>
            </a:pPr>
            <a:r>
              <a:rPr lang="en-US" dirty="0"/>
              <a:t>Individual Statement from Applicant</a:t>
            </a:r>
          </a:p>
          <a:p>
            <a:endParaRPr lang="en-US" dirty="0"/>
          </a:p>
        </p:txBody>
      </p:sp>
    </p:spTree>
    <p:extLst>
      <p:ext uri="{BB962C8B-B14F-4D97-AF65-F5344CB8AC3E}">
        <p14:creationId xmlns:p14="http://schemas.microsoft.com/office/powerpoint/2010/main" val="95747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 Interview is KEY!</a:t>
            </a:r>
          </a:p>
        </p:txBody>
      </p:sp>
      <p:sp>
        <p:nvSpPr>
          <p:cNvPr id="3" name="Content Placeholder 2"/>
          <p:cNvSpPr>
            <a:spLocks noGrp="1"/>
          </p:cNvSpPr>
          <p:nvPr>
            <p:ph idx="1"/>
          </p:nvPr>
        </p:nvSpPr>
        <p:spPr>
          <a:xfrm>
            <a:off x="838200" y="1825625"/>
            <a:ext cx="8088984" cy="4351338"/>
          </a:xfrm>
        </p:spPr>
        <p:txBody>
          <a:bodyPr/>
          <a:lstStyle/>
          <a:p>
            <a:r>
              <a:rPr lang="en-US" dirty="0"/>
              <a:t>Interactive in-person or  telephone</a:t>
            </a:r>
          </a:p>
          <a:p>
            <a:pPr lvl="1"/>
            <a:r>
              <a:rPr lang="en-US" dirty="0"/>
              <a:t>Only ask specific questions regarding any behaviors or information of concern that has been </a:t>
            </a:r>
            <a:r>
              <a:rPr lang="en-US" b="1" u="sng" dirty="0">
                <a:solidFill>
                  <a:schemeClr val="accent2"/>
                </a:solidFill>
              </a:rPr>
              <a:t>disclosed or documented in the applicant file</a:t>
            </a:r>
            <a:r>
              <a:rPr lang="en-US" dirty="0"/>
              <a:t>.</a:t>
            </a:r>
          </a:p>
          <a:p>
            <a:pPr lvl="1"/>
            <a:r>
              <a:rPr lang="en-US" b="1" u="sng" dirty="0">
                <a:solidFill>
                  <a:schemeClr val="accent2"/>
                </a:solidFill>
              </a:rPr>
              <a:t>Document</a:t>
            </a:r>
            <a:r>
              <a:rPr lang="en-US" dirty="0"/>
              <a:t> specific behavioral or clinical observations from interview.</a:t>
            </a:r>
          </a:p>
          <a:p>
            <a:pPr lvl="1"/>
            <a:r>
              <a:rPr lang="en-US" dirty="0"/>
              <a:t>If center H &amp; W staff (e.g., TEAP specialist) disagrees with the opinion provided by outside professional on CCMP, try to contact professional to resolve or explain difference of opinion.  </a:t>
            </a:r>
            <a:r>
              <a:rPr lang="en-US" b="1" u="sng" dirty="0">
                <a:solidFill>
                  <a:schemeClr val="accent2"/>
                </a:solidFill>
              </a:rPr>
              <a:t>Document</a:t>
            </a:r>
            <a:r>
              <a:rPr lang="en-US" dirty="0"/>
              <a:t> contact or lack of response.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184" y="2460396"/>
            <a:ext cx="1898714" cy="1898714"/>
          </a:xfrm>
          <a:prstGeom prst="rect">
            <a:avLst/>
          </a:prstGeom>
        </p:spPr>
      </p:pic>
    </p:spTree>
    <p:extLst>
      <p:ext uri="{BB962C8B-B14F-4D97-AF65-F5344CB8AC3E}">
        <p14:creationId xmlns:p14="http://schemas.microsoft.com/office/powerpoint/2010/main" val="41487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0"/>
            <a:ext cx="11127689" cy="6858000"/>
          </a:xfrm>
          <a:prstGeom prst="rect">
            <a:avLst/>
          </a:prstGeom>
        </p:spPr>
      </p:pic>
      <p:sp>
        <p:nvSpPr>
          <p:cNvPr id="5" name="Rectangle 4"/>
          <p:cNvSpPr/>
          <p:nvPr/>
        </p:nvSpPr>
        <p:spPr>
          <a:xfrm>
            <a:off x="7963556" y="0"/>
            <a:ext cx="2764367" cy="2743200"/>
          </a:xfrm>
          <a:prstGeom prst="rect">
            <a:avLst/>
          </a:prstGeom>
          <a:solidFill>
            <a:schemeClr val="accent6">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chemeClr val="bg1"/>
              </a:solidFill>
              <a:latin typeface="Open Sans"/>
              <a:cs typeface="Open Sans"/>
            </a:endParaRPr>
          </a:p>
          <a:p>
            <a:pPr algn="ctr">
              <a:defRPr/>
            </a:pPr>
            <a:r>
              <a:rPr lang="en-US" sz="2400" b="1" dirty="0">
                <a:solidFill>
                  <a:schemeClr val="bg1"/>
                </a:solidFill>
                <a:latin typeface="Open Sans"/>
                <a:cs typeface="Open Sans"/>
              </a:rPr>
              <a:t>Defining Disability</a:t>
            </a:r>
            <a:endParaRPr lang="en-US" sz="2400" dirty="0">
              <a:solidFill>
                <a:schemeClr val="bg1"/>
              </a:solidFill>
              <a:latin typeface="Garamond"/>
              <a:cs typeface="Garamond"/>
            </a:endParaRPr>
          </a:p>
        </p:txBody>
      </p:sp>
    </p:spTree>
    <p:extLst>
      <p:ext uri="{BB962C8B-B14F-4D97-AF65-F5344CB8AC3E}">
        <p14:creationId xmlns:p14="http://schemas.microsoft.com/office/powerpoint/2010/main" val="72994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Definition of Disability? </a:t>
            </a:r>
          </a:p>
        </p:txBody>
      </p:sp>
      <p:sp>
        <p:nvSpPr>
          <p:cNvPr id="3" name="Content Placeholder 2"/>
          <p:cNvSpPr>
            <a:spLocks noGrp="1"/>
          </p:cNvSpPr>
          <p:nvPr>
            <p:ph idx="1"/>
          </p:nvPr>
        </p:nvSpPr>
        <p:spPr/>
        <p:txBody>
          <a:bodyPr>
            <a:normAutofit fontScale="92500" lnSpcReduction="10000"/>
          </a:bodyPr>
          <a:lstStyle/>
          <a:p>
            <a:r>
              <a:rPr lang="en-US" dirty="0"/>
              <a:t>An individual who has a physical or mental impairment that substantially limits one or more major life activities, a record of such an impairment, or is regarded as having an impairment.</a:t>
            </a:r>
          </a:p>
          <a:p>
            <a:pPr lvl="1"/>
            <a:r>
              <a:rPr lang="en-US" dirty="0"/>
              <a:t>Remember – being regarded as having an impairment does not entitle one to positive actions (i.e. accommodations) but it does protect the individual from being discriminated against for having a disability.*</a:t>
            </a:r>
          </a:p>
          <a:p>
            <a:r>
              <a:rPr lang="en-US" dirty="0"/>
              <a:t>So, how does that apply to TEAP and Substance Use Disorders?</a:t>
            </a:r>
          </a:p>
          <a:p>
            <a:pPr lvl="1"/>
            <a:r>
              <a:rPr lang="en-US" dirty="0"/>
              <a:t>Two categories – Drug Addiction and Alcoholism</a:t>
            </a:r>
          </a:p>
          <a:p>
            <a:endParaRPr lang="en-US" dirty="0"/>
          </a:p>
          <a:p>
            <a:pPr marL="0" indent="0">
              <a:buNone/>
            </a:pPr>
            <a:r>
              <a:rPr lang="en-US" sz="1900" i="1" dirty="0"/>
              <a:t>*1EEOC Regulations To Implement the Equal Employment Provisions of the Americans With Disabilities Act, as Amended, 29 C.F.R. § 1630 (2011).</a:t>
            </a:r>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993172" y="522089"/>
            <a:ext cx="1234911" cy="1236068"/>
          </a:xfrm>
          <a:prstGeom prst="rect">
            <a:avLst/>
          </a:prstGeom>
        </p:spPr>
      </p:pic>
    </p:spTree>
    <p:extLst>
      <p:ext uri="{BB962C8B-B14F-4D97-AF65-F5344CB8AC3E}">
        <p14:creationId xmlns:p14="http://schemas.microsoft.com/office/powerpoint/2010/main" val="290757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Slide Number Placeholder 2"/>
          <p:cNvSpPr>
            <a:spLocks noGrp="1"/>
          </p:cNvSpPr>
          <p:nvPr>
            <p:ph type="sldNum" sz="quarter" idx="12"/>
          </p:nvPr>
        </p:nvSpPr>
        <p:spPr/>
        <p:txBody>
          <a:bodyPr/>
          <a:lstStyle/>
          <a:p>
            <a:fld id="{6604329A-497E-4999-AF33-FDAE6902A437}" type="slidenum">
              <a:rPr lang="en-US" smtClean="0"/>
              <a:t>2</a:t>
            </a:fld>
            <a:endParaRPr lang="en-US"/>
          </a:p>
        </p:txBody>
      </p:sp>
      <p:grpSp>
        <p:nvGrpSpPr>
          <p:cNvPr id="15" name="Group 14"/>
          <p:cNvGrpSpPr/>
          <p:nvPr/>
        </p:nvGrpSpPr>
        <p:grpSpPr>
          <a:xfrm>
            <a:off x="6857439" y="1598269"/>
            <a:ext cx="2606529" cy="4012450"/>
            <a:chOff x="6649614" y="1693986"/>
            <a:chExt cx="2606529" cy="4012450"/>
          </a:xfrm>
        </p:grpSpPr>
        <p:sp>
          <p:nvSpPr>
            <p:cNvPr id="8" name="TextBox 7"/>
            <p:cNvSpPr txBox="1"/>
            <p:nvPr/>
          </p:nvSpPr>
          <p:spPr>
            <a:xfrm>
              <a:off x="6877775" y="4291547"/>
              <a:ext cx="2150206" cy="646331"/>
            </a:xfrm>
            <a:prstGeom prst="rect">
              <a:avLst/>
            </a:prstGeom>
            <a:noFill/>
          </p:spPr>
          <p:txBody>
            <a:bodyPr wrap="square" rtlCol="0">
              <a:spAutoFit/>
            </a:bodyPr>
            <a:lstStyle/>
            <a:p>
              <a:pPr algn="ctr"/>
              <a:r>
                <a:rPr lang="en-US" dirty="0">
                  <a:latin typeface="+mj-lt"/>
                  <a:ea typeface="Roboto Black" panose="02000000000000000000" pitchFamily="2" charset="0"/>
                </a:rPr>
                <a:t>Debbie M. Jones, B.S.</a:t>
              </a:r>
            </a:p>
          </p:txBody>
        </p:sp>
        <p:sp>
          <p:nvSpPr>
            <p:cNvPr id="9" name="Rectangle 8"/>
            <p:cNvSpPr/>
            <p:nvPr/>
          </p:nvSpPr>
          <p:spPr>
            <a:xfrm>
              <a:off x="6649614" y="5060105"/>
              <a:ext cx="2606529" cy="646331"/>
            </a:xfrm>
            <a:prstGeom prst="rect">
              <a:avLst/>
            </a:prstGeom>
          </p:spPr>
          <p:txBody>
            <a:bodyPr wrap="square">
              <a:spAutoFit/>
            </a:bodyPr>
            <a:lstStyle/>
            <a:p>
              <a:pPr algn="ctr"/>
              <a:r>
                <a:rPr lang="en-US" dirty="0">
                  <a:ea typeface="Roboto Black" panose="02000000000000000000" pitchFamily="2" charset="0"/>
                </a:rPr>
                <a:t>Disability Program Analyst</a:t>
              </a:r>
            </a:p>
            <a:p>
              <a:pPr algn="ctr"/>
              <a:r>
                <a:rPr lang="en-US" dirty="0">
                  <a:latin typeface="Arial Narrow" panose="020B0606020202030204" pitchFamily="34" charset="0"/>
                  <a:ea typeface="Roboto Light" panose="02000000000000000000" pitchFamily="2" charset="0"/>
                </a:rPr>
                <a:t>Humanitas, Inc.</a:t>
              </a:r>
            </a:p>
          </p:txBody>
        </p:sp>
        <p:cxnSp>
          <p:nvCxnSpPr>
            <p:cNvPr id="10" name="Straight Connector 9"/>
            <p:cNvCxnSpPr/>
            <p:nvPr/>
          </p:nvCxnSpPr>
          <p:spPr>
            <a:xfrm>
              <a:off x="7269305" y="4961189"/>
              <a:ext cx="136714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6848213" y="1840647"/>
              <a:ext cx="2209328" cy="1916005"/>
            </a:xfrm>
            <a:prstGeom prst="ellipse">
              <a:avLst/>
            </a:prstGeom>
            <a:ln w="12700" cap="rnd">
              <a:solidFill>
                <a:srgbClr val="0070C0"/>
              </a:solidFill>
            </a:ln>
            <a:effectLst>
              <a:glow rad="101600">
                <a:schemeClr val="accent5">
                  <a:satMod val="175000"/>
                  <a:alpha val="40000"/>
                </a:schemeClr>
              </a:glow>
            </a:effectLst>
            <a:scene3d>
              <a:camera prst="orthographicFront"/>
              <a:lightRig rig="contrasting" dir="t">
                <a:rot lat="0" lon="0" rev="3000000"/>
              </a:lightRig>
            </a:scene3d>
            <a:sp3d contourW="7620">
              <a:bevelT w="95250" h="31750"/>
              <a:contourClr>
                <a:srgbClr val="333333"/>
              </a:contourClr>
            </a:sp3d>
          </p:spPr>
        </p:pic>
      </p:grpSp>
      <p:grpSp>
        <p:nvGrpSpPr>
          <p:cNvPr id="4" name="Group 3"/>
          <p:cNvGrpSpPr/>
          <p:nvPr/>
        </p:nvGrpSpPr>
        <p:grpSpPr>
          <a:xfrm>
            <a:off x="2457791" y="1598269"/>
            <a:ext cx="2820784" cy="4108167"/>
            <a:chOff x="2457791" y="1598269"/>
            <a:chExt cx="2820784" cy="4108167"/>
          </a:xfrm>
        </p:grpSpPr>
        <p:sp>
          <p:nvSpPr>
            <p:cNvPr id="5" name="Rectangle 4"/>
            <p:cNvSpPr/>
            <p:nvPr/>
          </p:nvSpPr>
          <p:spPr>
            <a:xfrm>
              <a:off x="2500271" y="5060105"/>
              <a:ext cx="2735825" cy="646331"/>
            </a:xfrm>
            <a:prstGeom prst="rect">
              <a:avLst/>
            </a:prstGeom>
          </p:spPr>
          <p:txBody>
            <a:bodyPr wrap="square">
              <a:spAutoFit/>
            </a:bodyPr>
            <a:lstStyle/>
            <a:p>
              <a:pPr algn="ctr"/>
              <a:r>
                <a:rPr lang="en-US" dirty="0">
                  <a:latin typeface="Arial Narrow" panose="020B0606020202030204" pitchFamily="34" charset="0"/>
                  <a:ea typeface="Roboto Black" panose="02000000000000000000" pitchFamily="2" charset="0"/>
                </a:rPr>
                <a:t>Lead TEAP Health Specialist, </a:t>
              </a:r>
            </a:p>
            <a:p>
              <a:pPr algn="ctr"/>
              <a:r>
                <a:rPr lang="en-US" dirty="0">
                  <a:latin typeface="Arial Narrow" panose="020B0606020202030204" pitchFamily="34" charset="0"/>
                  <a:ea typeface="Roboto Black" panose="02000000000000000000" pitchFamily="2" charset="0"/>
                </a:rPr>
                <a:t>Humanitas, Inc.</a:t>
              </a:r>
            </a:p>
          </p:txBody>
        </p:sp>
        <p:cxnSp>
          <p:nvCxnSpPr>
            <p:cNvPr id="6" name="Straight Connector 5"/>
            <p:cNvCxnSpPr/>
            <p:nvPr/>
          </p:nvCxnSpPr>
          <p:spPr>
            <a:xfrm>
              <a:off x="3184610" y="4961189"/>
              <a:ext cx="136714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57791" y="4291547"/>
              <a:ext cx="2820784" cy="369332"/>
            </a:xfrm>
            <a:prstGeom prst="rect">
              <a:avLst/>
            </a:prstGeom>
            <a:noFill/>
            <a:ln w="28575">
              <a:noFill/>
            </a:ln>
          </p:spPr>
          <p:txBody>
            <a:bodyPr wrap="square" rtlCol="0">
              <a:spAutoFit/>
            </a:bodyPr>
            <a:lstStyle/>
            <a:p>
              <a:pPr algn="ctr"/>
              <a:r>
                <a:rPr lang="en-US" dirty="0">
                  <a:latin typeface="+mj-lt"/>
                  <a:ea typeface="Roboto Black" panose="02000000000000000000" pitchFamily="2" charset="0"/>
                </a:rPr>
                <a:t>Diane A. Tennies, PhD, LADC</a:t>
              </a:r>
            </a:p>
          </p:txBody>
        </p:sp>
        <p:pic>
          <p:nvPicPr>
            <p:cNvPr id="12" name="Picture 11" descr="Diane Tennies 44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973" y="1598269"/>
              <a:ext cx="2068420" cy="230504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18081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Who Qualifies as a Person with a Disability with Reference to Substance Use?</a:t>
            </a:r>
          </a:p>
        </p:txBody>
      </p:sp>
      <p:sp>
        <p:nvSpPr>
          <p:cNvPr id="3" name="Content Placeholder 2"/>
          <p:cNvSpPr>
            <a:spLocks noGrp="1"/>
          </p:cNvSpPr>
          <p:nvPr>
            <p:ph idx="1"/>
          </p:nvPr>
        </p:nvSpPr>
        <p:spPr/>
        <p:txBody>
          <a:bodyPr/>
          <a:lstStyle/>
          <a:p>
            <a:r>
              <a:rPr lang="en-US" dirty="0"/>
              <a:t>Review Appendix 605 for information regarding students with substance-related disabilities in Job Corps.</a:t>
            </a:r>
          </a:p>
          <a:p>
            <a:pPr lvl="1"/>
            <a:r>
              <a:rPr lang="en-US" dirty="0"/>
              <a:t>First, not everyone who has a substance use disorder diagnosis qualifies as a person with a disability.</a:t>
            </a:r>
          </a:p>
          <a:p>
            <a:pPr lvl="1"/>
            <a:r>
              <a:rPr lang="en-US" dirty="0"/>
              <a:t>Federal law explicitly excludes persons who are currently engaging in the illegal use of drugs; however, the individual could be currently using alcohol and still qualify as a person with a disability.</a:t>
            </a:r>
          </a:p>
          <a:p>
            <a:pPr marL="0" indent="0">
              <a:buNone/>
            </a:pPr>
            <a:endParaRPr lang="en-US" dirty="0"/>
          </a:p>
          <a:p>
            <a:endParaRPr lang="en-US" dirty="0"/>
          </a:p>
        </p:txBody>
      </p:sp>
    </p:spTree>
    <p:extLst>
      <p:ext uri="{BB962C8B-B14F-4D97-AF65-F5344CB8AC3E}">
        <p14:creationId xmlns:p14="http://schemas.microsoft.com/office/powerpoint/2010/main" val="313646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Disability Criteria Defined (Appendix 605)</a:t>
            </a:r>
          </a:p>
        </p:txBody>
      </p:sp>
      <p:sp>
        <p:nvSpPr>
          <p:cNvPr id="3" name="Content Placeholder 2"/>
          <p:cNvSpPr>
            <a:spLocks noGrp="1"/>
          </p:cNvSpPr>
          <p:nvPr>
            <p:ph idx="1"/>
          </p:nvPr>
        </p:nvSpPr>
        <p:spPr/>
        <p:txBody>
          <a:bodyPr>
            <a:normAutofit fontScale="92500"/>
          </a:bodyPr>
          <a:lstStyle/>
          <a:p>
            <a:r>
              <a:rPr lang="en-US" dirty="0"/>
              <a:t>Persons with </a:t>
            </a:r>
            <a:r>
              <a:rPr lang="en-US" b="1" dirty="0"/>
              <a:t>a drug addiction diagnosis </a:t>
            </a:r>
            <a:r>
              <a:rPr lang="en-US" dirty="0"/>
              <a:t>who have </a:t>
            </a:r>
            <a:r>
              <a:rPr lang="en-US" b="1" dirty="0"/>
              <a:t>successfully completed </a:t>
            </a:r>
            <a:r>
              <a:rPr lang="en-US" dirty="0"/>
              <a:t>a supervised drug rehabilitation program (an in-patient, out-patient, or employee assistance program), and who are </a:t>
            </a:r>
            <a:r>
              <a:rPr lang="en-US" b="1" dirty="0"/>
              <a:t>no longer using</a:t>
            </a:r>
            <a:r>
              <a:rPr lang="en-US" dirty="0"/>
              <a:t> drugs illegally.</a:t>
            </a:r>
          </a:p>
          <a:p>
            <a:r>
              <a:rPr lang="en-US" dirty="0"/>
              <a:t>Persons with a </a:t>
            </a:r>
            <a:r>
              <a:rPr lang="en-US" b="1" dirty="0"/>
              <a:t>drug addiction diagnosis </a:t>
            </a:r>
            <a:r>
              <a:rPr lang="en-US" dirty="0"/>
              <a:t>who have been </a:t>
            </a:r>
            <a:r>
              <a:rPr lang="en-US" b="1" dirty="0"/>
              <a:t>rehabilitated successfully </a:t>
            </a:r>
            <a:r>
              <a:rPr lang="en-US" dirty="0"/>
              <a:t>in some other way (</a:t>
            </a:r>
            <a:r>
              <a:rPr lang="en-US" i="1" dirty="0"/>
              <a:t>e.g.,</a:t>
            </a:r>
            <a:r>
              <a:rPr lang="en-US" dirty="0"/>
              <a:t> recognized self-help programs such as Narcotics Anonymous) and who are no </a:t>
            </a:r>
            <a:r>
              <a:rPr lang="en-US" b="1" dirty="0"/>
              <a:t>longer using </a:t>
            </a:r>
            <a:r>
              <a:rPr lang="en-US" dirty="0"/>
              <a:t>drugs illegally.</a:t>
            </a:r>
          </a:p>
          <a:p>
            <a:r>
              <a:rPr lang="en-US" dirty="0"/>
              <a:t>Persons who have </a:t>
            </a:r>
            <a:r>
              <a:rPr lang="en-US" b="1" dirty="0"/>
              <a:t>a drug addiction diagnosis,</a:t>
            </a:r>
            <a:r>
              <a:rPr lang="en-US" dirty="0"/>
              <a:t> </a:t>
            </a:r>
            <a:r>
              <a:rPr lang="en-US" b="1" dirty="0"/>
              <a:t>are currently participating</a:t>
            </a:r>
            <a:r>
              <a:rPr lang="en-US" dirty="0"/>
              <a:t> in a supervised rehabilitation program, and who are </a:t>
            </a:r>
            <a:r>
              <a:rPr lang="en-US" b="1" dirty="0"/>
              <a:t>no longer using </a:t>
            </a:r>
            <a:r>
              <a:rPr lang="en-US" dirty="0"/>
              <a:t>drugs illegally.</a:t>
            </a:r>
          </a:p>
          <a:p>
            <a:pPr marL="0" indent="0">
              <a:buNone/>
            </a:pPr>
            <a:endParaRPr lang="en-US" dirty="0"/>
          </a:p>
          <a:p>
            <a:endParaRPr lang="en-US" dirty="0"/>
          </a:p>
        </p:txBody>
      </p:sp>
    </p:spTree>
    <p:extLst>
      <p:ext uri="{BB962C8B-B14F-4D97-AF65-F5344CB8AC3E}">
        <p14:creationId xmlns:p14="http://schemas.microsoft.com/office/powerpoint/2010/main" val="243662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670384" cy="3777792"/>
          </a:xfrm>
          <a:prstGeom prst="rect">
            <a:avLst/>
          </a:prstGeom>
        </p:spPr>
      </p:pic>
      <p:sp>
        <p:nvSpPr>
          <p:cNvPr id="8" name="Rectangle 7"/>
          <p:cNvSpPr/>
          <p:nvPr/>
        </p:nvSpPr>
        <p:spPr>
          <a:xfrm>
            <a:off x="0" y="3777792"/>
            <a:ext cx="11670384" cy="30802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038652"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Reasonable Accommodation </a:t>
            </a:r>
          </a:p>
          <a:p>
            <a:pPr algn="ctr"/>
            <a:r>
              <a:rPr lang="en-US" sz="4000" dirty="0">
                <a:solidFill>
                  <a:schemeClr val="bg1"/>
                </a:solidFill>
                <a:latin typeface="Calibri" panose="020F0502020204030204" pitchFamily="34" charset="0"/>
              </a:rPr>
              <a:t>in the Assessment Process</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404809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4235169" y="965127"/>
            <a:ext cx="3909308" cy="2468195"/>
            <a:chOff x="4235168" y="965125"/>
            <a:chExt cx="3909308" cy="2468195"/>
          </a:xfrm>
        </p:grpSpPr>
        <p:pic>
          <p:nvPicPr>
            <p:cNvPr id="4" name="Picture 3"/>
            <p:cNvPicPr>
              <a:picLocks noChangeAspect="1"/>
            </p:cNvPicPr>
            <p:nvPr/>
          </p:nvPicPr>
          <p:blipFill>
            <a:blip r:embed="rId2"/>
            <a:stretch>
              <a:fillRect/>
            </a:stretch>
          </p:blipFill>
          <p:spPr>
            <a:xfrm>
              <a:off x="4235168" y="965125"/>
              <a:ext cx="3909308" cy="2468195"/>
            </a:xfrm>
            <a:prstGeom prst="rect">
              <a:avLst/>
            </a:prstGeom>
          </p:spPr>
        </p:pic>
        <p:sp>
          <p:nvSpPr>
            <p:cNvPr id="5" name="TextBox 4"/>
            <p:cNvSpPr txBox="1"/>
            <p:nvPr/>
          </p:nvSpPr>
          <p:spPr>
            <a:xfrm>
              <a:off x="4480023" y="1284173"/>
              <a:ext cx="3419597" cy="954107"/>
            </a:xfrm>
            <a:prstGeom prst="rect">
              <a:avLst/>
            </a:prstGeom>
            <a:noFill/>
          </p:spPr>
          <p:txBody>
            <a:bodyPr wrap="square" rtlCol="0">
              <a:spAutoFit/>
            </a:bodyPr>
            <a:lstStyle/>
            <a:p>
              <a:pPr algn="ctr"/>
              <a:r>
                <a:rPr lang="en-US" sz="2800" b="1" dirty="0">
                  <a:solidFill>
                    <a:schemeClr val="bg1"/>
                  </a:solidFill>
                </a:rPr>
                <a:t>Applicant File Review</a:t>
              </a:r>
            </a:p>
            <a:p>
              <a:pPr algn="ctr"/>
              <a:r>
                <a:rPr lang="en-US" sz="2800" b="1" dirty="0">
                  <a:solidFill>
                    <a:schemeClr val="bg1"/>
                  </a:solidFill>
                </a:rPr>
                <a:t>Process</a:t>
              </a:r>
            </a:p>
          </p:txBody>
        </p:sp>
      </p:grpSp>
      <p:sp>
        <p:nvSpPr>
          <p:cNvPr id="6" name="Rectangle 5"/>
          <p:cNvSpPr/>
          <p:nvPr/>
        </p:nvSpPr>
        <p:spPr>
          <a:xfrm>
            <a:off x="3504085" y="3737953"/>
            <a:ext cx="5371472" cy="2054701"/>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When completing the DTA or HCNA for an applicant with a disability, the reasonable accommodation committee (RAC) must convene to consider reasonable accommodation (RA).</a:t>
            </a:r>
          </a:p>
        </p:txBody>
      </p:sp>
    </p:spTree>
    <p:extLst>
      <p:ext uri="{BB962C8B-B14F-4D97-AF65-F5344CB8AC3E}">
        <p14:creationId xmlns:p14="http://schemas.microsoft.com/office/powerpoint/2010/main" val="271795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Accommodation Committee (RAC)</a:t>
            </a:r>
          </a:p>
        </p:txBody>
      </p:sp>
      <p:sp>
        <p:nvSpPr>
          <p:cNvPr id="3" name="Content Placeholder 2"/>
          <p:cNvSpPr>
            <a:spLocks noGrp="1"/>
          </p:cNvSpPr>
          <p:nvPr>
            <p:ph idx="1"/>
          </p:nvPr>
        </p:nvSpPr>
        <p:spPr>
          <a:xfrm>
            <a:off x="838200" y="1825625"/>
            <a:ext cx="6582103" cy="4722320"/>
          </a:xfrm>
        </p:spPr>
        <p:txBody>
          <a:bodyPr>
            <a:normAutofit/>
          </a:bodyPr>
          <a:lstStyle/>
          <a:p>
            <a:r>
              <a:rPr lang="en-US" dirty="0"/>
              <a:t>The DC and the applicant MUST be involved in the RA review as per the PRH.</a:t>
            </a:r>
          </a:p>
          <a:p>
            <a:pPr lvl="1"/>
            <a:r>
              <a:rPr lang="en-US" dirty="0"/>
              <a:t>The DC is the coordinator of the reasonable accommodation process; therefore, this individual must lead this portion of the assessment process.  </a:t>
            </a:r>
          </a:p>
          <a:p>
            <a:pPr lvl="2"/>
            <a:r>
              <a:rPr lang="en-US" dirty="0"/>
              <a:t>Other clinicians may participate/make recommendations as they wish and as time permits and are strongly encouraged to do so.</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87" y="2551367"/>
            <a:ext cx="3341716" cy="2914087"/>
          </a:xfrm>
          <a:prstGeom prst="rect">
            <a:avLst/>
          </a:prstGeom>
        </p:spPr>
      </p:pic>
    </p:spTree>
    <p:extLst>
      <p:ext uri="{BB962C8B-B14F-4D97-AF65-F5344CB8AC3E}">
        <p14:creationId xmlns:p14="http://schemas.microsoft.com/office/powerpoint/2010/main" val="213131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34" y="348214"/>
            <a:ext cx="5121451" cy="615946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16004" y="343957"/>
            <a:ext cx="5144458" cy="69174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16004" y="1035698"/>
            <a:ext cx="5144458" cy="5471982"/>
          </a:xfrm>
          <a:prstGeom prst="rect">
            <a:avLst/>
          </a:prstGeom>
        </p:spPr>
      </p:pic>
      <p:sp>
        <p:nvSpPr>
          <p:cNvPr id="8" name="Line Callout 1 7"/>
          <p:cNvSpPr/>
          <p:nvPr/>
        </p:nvSpPr>
        <p:spPr>
          <a:xfrm>
            <a:off x="1899306" y="1109290"/>
            <a:ext cx="1418253" cy="867747"/>
          </a:xfrm>
          <a:prstGeom prst="borderCallout1">
            <a:avLst>
              <a:gd name="adj1" fmla="val 18750"/>
              <a:gd name="adj2" fmla="val -8333"/>
              <a:gd name="adj3" fmla="val -71371"/>
              <a:gd name="adj4" fmla="val -4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DTA</a:t>
            </a:r>
          </a:p>
          <a:p>
            <a:pPr algn="ctr"/>
            <a:r>
              <a:rPr lang="en-US" dirty="0"/>
              <a:t>RA Section</a:t>
            </a:r>
          </a:p>
        </p:txBody>
      </p:sp>
      <p:sp>
        <p:nvSpPr>
          <p:cNvPr id="9" name="Line Callout 1 8"/>
          <p:cNvSpPr/>
          <p:nvPr/>
        </p:nvSpPr>
        <p:spPr>
          <a:xfrm>
            <a:off x="7369980" y="1109290"/>
            <a:ext cx="1418253" cy="867747"/>
          </a:xfrm>
          <a:prstGeom prst="borderCallout1">
            <a:avLst>
              <a:gd name="adj1" fmla="val 18750"/>
              <a:gd name="adj2" fmla="val -8333"/>
              <a:gd name="adj3" fmla="val -71371"/>
              <a:gd name="adj4" fmla="val -47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HCNA</a:t>
            </a:r>
          </a:p>
          <a:p>
            <a:pPr algn="ctr"/>
            <a:r>
              <a:rPr lang="en-US" dirty="0"/>
              <a:t>RA Section</a:t>
            </a:r>
          </a:p>
        </p:txBody>
      </p:sp>
    </p:spTree>
    <p:extLst>
      <p:ext uri="{BB962C8B-B14F-4D97-AF65-F5344CB8AC3E}">
        <p14:creationId xmlns:p14="http://schemas.microsoft.com/office/powerpoint/2010/main" val="2606270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62139" y="884943"/>
            <a:ext cx="8068235" cy="5336499"/>
            <a:chOff x="2162137" y="884941"/>
            <a:chExt cx="8068235" cy="5336499"/>
          </a:xfrm>
        </p:grpSpPr>
        <p:pic>
          <p:nvPicPr>
            <p:cNvPr id="3" name="Picture 2"/>
            <p:cNvPicPr>
              <a:picLocks noChangeAspect="1"/>
            </p:cNvPicPr>
            <p:nvPr/>
          </p:nvPicPr>
          <p:blipFill rotWithShape="1">
            <a:blip r:embed="rId2"/>
            <a:srcRect l="23849" t="23072" r="22823" b="10111"/>
            <a:stretch/>
          </p:blipFill>
          <p:spPr>
            <a:xfrm>
              <a:off x="2410310" y="884941"/>
              <a:ext cx="7571890" cy="5336499"/>
            </a:xfrm>
            <a:prstGeom prst="rect">
              <a:avLst/>
            </a:prstGeom>
          </p:spPr>
        </p:pic>
        <p:sp>
          <p:nvSpPr>
            <p:cNvPr id="4" name="Rectangle 3"/>
            <p:cNvSpPr/>
            <p:nvPr/>
          </p:nvSpPr>
          <p:spPr>
            <a:xfrm>
              <a:off x="2162137" y="1196013"/>
              <a:ext cx="8068235" cy="14572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638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849" t="23072" r="22823" b="10111"/>
          <a:stretch/>
        </p:blipFill>
        <p:spPr>
          <a:xfrm>
            <a:off x="2410311" y="884943"/>
            <a:ext cx="7571891" cy="5336499"/>
          </a:xfrm>
          <a:prstGeom prst="rect">
            <a:avLst/>
          </a:prstGeom>
        </p:spPr>
      </p:pic>
      <p:sp>
        <p:nvSpPr>
          <p:cNvPr id="4" name="Rectangle 3"/>
          <p:cNvSpPr/>
          <p:nvPr/>
        </p:nvSpPr>
        <p:spPr>
          <a:xfrm>
            <a:off x="2162139" y="3267857"/>
            <a:ext cx="8068235" cy="17425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357" y="2337428"/>
            <a:ext cx="1019908" cy="1019908"/>
          </a:xfrm>
          <a:prstGeom prst="rect">
            <a:avLst/>
          </a:prstGeom>
        </p:spPr>
      </p:pic>
      <p:sp>
        <p:nvSpPr>
          <p:cNvPr id="6" name="Curved Right Arrow 5"/>
          <p:cNvSpPr/>
          <p:nvPr/>
        </p:nvSpPr>
        <p:spPr>
          <a:xfrm>
            <a:off x="1794815" y="3446815"/>
            <a:ext cx="1019908" cy="14595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75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 in the DTA or HCNA – </a:t>
            </a:r>
            <a:br>
              <a:rPr lang="en-US" dirty="0"/>
            </a:br>
            <a:r>
              <a:rPr lang="en-US" dirty="0"/>
              <a:t>What must be Considered?</a:t>
            </a:r>
          </a:p>
        </p:txBody>
      </p:sp>
      <p:sp>
        <p:nvSpPr>
          <p:cNvPr id="3" name="Content Placeholder 2"/>
          <p:cNvSpPr>
            <a:spLocks noGrp="1"/>
          </p:cNvSpPr>
          <p:nvPr>
            <p:ph idx="1"/>
          </p:nvPr>
        </p:nvSpPr>
        <p:spPr/>
        <p:txBody>
          <a:bodyPr/>
          <a:lstStyle/>
          <a:p>
            <a:r>
              <a:rPr lang="en-US" dirty="0"/>
              <a:t>Review any behaviors/functional limitations checked with an affirmative answer in item #1 of  the DTA and #3 of the HCNA.</a:t>
            </a:r>
          </a:p>
          <a:p>
            <a:r>
              <a:rPr lang="en-US" dirty="0"/>
              <a:t>Go to item #5 and identify related appropriate accommodations that may assist the applicant based upon the behaviors/functional limitations checked in item #1 if DTA and #3 if HCNA!</a:t>
            </a:r>
          </a:p>
          <a:p>
            <a:r>
              <a:rPr lang="en-US" dirty="0"/>
              <a:t>Review only those appropriate for the functional limitations identified or as requested and applicable by the individual applicant.</a:t>
            </a:r>
          </a:p>
        </p:txBody>
      </p:sp>
    </p:spTree>
    <p:extLst>
      <p:ext uri="{BB962C8B-B14F-4D97-AF65-F5344CB8AC3E}">
        <p14:creationId xmlns:p14="http://schemas.microsoft.com/office/powerpoint/2010/main" val="4080455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54292" y="792180"/>
            <a:ext cx="7339103" cy="5591332"/>
            <a:chOff x="2371984" y="765018"/>
            <a:chExt cx="7339102" cy="5591332"/>
          </a:xfrm>
        </p:grpSpPr>
        <p:pic>
          <p:nvPicPr>
            <p:cNvPr id="5" name="Picture 4"/>
            <p:cNvPicPr>
              <a:picLocks noChangeAspect="1"/>
            </p:cNvPicPr>
            <p:nvPr/>
          </p:nvPicPr>
          <p:blipFill rotWithShape="1">
            <a:blip r:embed="rId2"/>
            <a:srcRect l="24122" t="12308" r="22660" b="15611"/>
            <a:stretch/>
          </p:blipFill>
          <p:spPr>
            <a:xfrm>
              <a:off x="2371984" y="765018"/>
              <a:ext cx="7339102" cy="5591332"/>
            </a:xfrm>
            <a:prstGeom prst="rect">
              <a:avLst/>
            </a:prstGeom>
          </p:spPr>
        </p:pic>
        <p:sp>
          <p:nvSpPr>
            <p:cNvPr id="6" name="Rectangle 5"/>
            <p:cNvSpPr/>
            <p:nvPr/>
          </p:nvSpPr>
          <p:spPr>
            <a:xfrm>
              <a:off x="5756223" y="1633928"/>
              <a:ext cx="2854377" cy="37475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763187" y="3293360"/>
              <a:ext cx="2854377" cy="33425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 name="TextBox 8"/>
          <p:cNvSpPr txBox="1"/>
          <p:nvPr/>
        </p:nvSpPr>
        <p:spPr>
          <a:xfrm rot="18763014">
            <a:off x="-14092" y="665676"/>
            <a:ext cx="1828800" cy="523220"/>
          </a:xfrm>
          <a:prstGeom prst="rect">
            <a:avLst/>
          </a:prstGeom>
          <a:solidFill>
            <a:schemeClr val="accent2"/>
          </a:solidFill>
        </p:spPr>
        <p:txBody>
          <a:bodyPr wrap="square" rtlCol="0">
            <a:spAutoFit/>
          </a:bodyPr>
          <a:lstStyle/>
          <a:p>
            <a:pPr algn="ctr"/>
            <a:r>
              <a:rPr lang="en-US" sz="2800" b="1" dirty="0">
                <a:solidFill>
                  <a:schemeClr val="bg1"/>
                </a:solidFill>
              </a:rPr>
              <a:t>DTA</a:t>
            </a:r>
          </a:p>
        </p:txBody>
      </p:sp>
    </p:spTree>
    <p:extLst>
      <p:ext uri="{BB962C8B-B14F-4D97-AF65-F5344CB8AC3E}">
        <p14:creationId xmlns:p14="http://schemas.microsoft.com/office/powerpoint/2010/main" val="34746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92D050"/>
                </a:solidFill>
              </a:rPr>
              <a:t>Learning Objectives</a:t>
            </a:r>
          </a:p>
        </p:txBody>
      </p:sp>
      <p:sp>
        <p:nvSpPr>
          <p:cNvPr id="4" name="Slide Number Placeholder 3"/>
          <p:cNvSpPr>
            <a:spLocks noGrp="1"/>
          </p:cNvSpPr>
          <p:nvPr>
            <p:ph type="sldNum" sz="quarter" idx="12"/>
          </p:nvPr>
        </p:nvSpPr>
        <p:spPr/>
        <p:txBody>
          <a:bodyPr/>
          <a:lstStyle/>
          <a:p>
            <a:fld id="{6604329A-497E-4999-AF33-FDAE6902A437}" type="slidenum">
              <a:rPr lang="en-US" smtClean="0"/>
              <a:t>3</a:t>
            </a:fld>
            <a:endParaRPr lang="en-US"/>
          </a:p>
        </p:txBody>
      </p:sp>
      <p:sp>
        <p:nvSpPr>
          <p:cNvPr id="6" name="TextBox 5"/>
          <p:cNvSpPr txBox="1"/>
          <p:nvPr/>
        </p:nvSpPr>
        <p:spPr>
          <a:xfrm>
            <a:off x="1685523" y="1372392"/>
            <a:ext cx="1712892" cy="1015663"/>
          </a:xfrm>
          <a:prstGeom prst="rect">
            <a:avLst/>
          </a:prstGeom>
          <a:noFill/>
        </p:spPr>
        <p:txBody>
          <a:bodyPr wrap="square" rtlCol="0">
            <a:spAutoFit/>
          </a:bodyPr>
          <a:lstStyle/>
          <a:p>
            <a:r>
              <a:rPr lang="vi-VN" sz="6000" dirty="0">
                <a:solidFill>
                  <a:schemeClr val="accent1"/>
                </a:solidFill>
                <a:latin typeface="+mj-lt"/>
              </a:rPr>
              <a:t>01</a:t>
            </a:r>
            <a:endParaRPr lang="en-US" sz="6000" dirty="0">
              <a:solidFill>
                <a:schemeClr val="accent1"/>
              </a:solidFill>
              <a:latin typeface="+mj-lt"/>
            </a:endParaRPr>
          </a:p>
        </p:txBody>
      </p:sp>
      <p:sp>
        <p:nvSpPr>
          <p:cNvPr id="7" name="TextBox 6"/>
          <p:cNvSpPr txBox="1"/>
          <p:nvPr/>
        </p:nvSpPr>
        <p:spPr>
          <a:xfrm>
            <a:off x="1576528" y="2240853"/>
            <a:ext cx="1420517" cy="307777"/>
          </a:xfrm>
          <a:prstGeom prst="rect">
            <a:avLst/>
          </a:prstGeom>
          <a:noFill/>
        </p:spPr>
        <p:txBody>
          <a:bodyPr wrap="none" rtlCol="0">
            <a:spAutoFit/>
          </a:bodyPr>
          <a:lstStyle/>
          <a:p>
            <a:r>
              <a:rPr lang="en-US" sz="1400" dirty="0">
                <a:solidFill>
                  <a:schemeClr val="accent1"/>
                </a:solidFill>
              </a:rPr>
              <a:t>AFR Assessment</a:t>
            </a:r>
            <a:r>
              <a:rPr lang="vi-VN" sz="1400" dirty="0">
                <a:solidFill>
                  <a:schemeClr val="accent1"/>
                </a:solidFill>
              </a:rPr>
              <a:t> </a:t>
            </a:r>
            <a:endParaRPr lang="en-US" sz="1400" dirty="0">
              <a:solidFill>
                <a:schemeClr val="accent1"/>
              </a:solidFill>
            </a:endParaRPr>
          </a:p>
        </p:txBody>
      </p:sp>
      <p:sp>
        <p:nvSpPr>
          <p:cNvPr id="9" name="TextBox 8"/>
          <p:cNvSpPr txBox="1"/>
          <p:nvPr/>
        </p:nvSpPr>
        <p:spPr>
          <a:xfrm>
            <a:off x="1685523" y="2507304"/>
            <a:ext cx="1712892" cy="1015663"/>
          </a:xfrm>
          <a:prstGeom prst="rect">
            <a:avLst/>
          </a:prstGeom>
          <a:noFill/>
        </p:spPr>
        <p:txBody>
          <a:bodyPr wrap="square" rtlCol="0">
            <a:spAutoFit/>
          </a:bodyPr>
          <a:lstStyle/>
          <a:p>
            <a:r>
              <a:rPr lang="vi-VN" sz="6000" dirty="0">
                <a:solidFill>
                  <a:schemeClr val="accent2"/>
                </a:solidFill>
                <a:latin typeface="+mj-lt"/>
              </a:rPr>
              <a:t>02</a:t>
            </a:r>
            <a:endParaRPr lang="en-US" sz="6000" dirty="0">
              <a:solidFill>
                <a:schemeClr val="accent2"/>
              </a:solidFill>
              <a:latin typeface="+mj-lt"/>
            </a:endParaRPr>
          </a:p>
        </p:txBody>
      </p:sp>
      <p:sp>
        <p:nvSpPr>
          <p:cNvPr id="10" name="TextBox 9"/>
          <p:cNvSpPr txBox="1"/>
          <p:nvPr/>
        </p:nvSpPr>
        <p:spPr>
          <a:xfrm>
            <a:off x="1858624" y="3299945"/>
            <a:ext cx="856325" cy="307777"/>
          </a:xfrm>
          <a:prstGeom prst="rect">
            <a:avLst/>
          </a:prstGeom>
          <a:noFill/>
        </p:spPr>
        <p:txBody>
          <a:bodyPr wrap="none" rtlCol="0">
            <a:spAutoFit/>
          </a:bodyPr>
          <a:lstStyle/>
          <a:p>
            <a:r>
              <a:rPr lang="en-US" sz="1400" dirty="0">
                <a:solidFill>
                  <a:schemeClr val="accent2"/>
                </a:solidFill>
              </a:rPr>
              <a:t>Disability</a:t>
            </a:r>
          </a:p>
        </p:txBody>
      </p:sp>
      <p:sp>
        <p:nvSpPr>
          <p:cNvPr id="12" name="TextBox 11"/>
          <p:cNvSpPr txBox="1"/>
          <p:nvPr/>
        </p:nvSpPr>
        <p:spPr>
          <a:xfrm>
            <a:off x="1685523" y="3680984"/>
            <a:ext cx="1712892" cy="1015663"/>
          </a:xfrm>
          <a:prstGeom prst="rect">
            <a:avLst/>
          </a:prstGeom>
          <a:noFill/>
        </p:spPr>
        <p:txBody>
          <a:bodyPr wrap="square" rtlCol="0">
            <a:spAutoFit/>
          </a:bodyPr>
          <a:lstStyle/>
          <a:p>
            <a:r>
              <a:rPr lang="vi-VN" sz="6000" dirty="0">
                <a:solidFill>
                  <a:srgbClr val="92D050"/>
                </a:solidFill>
                <a:latin typeface="+mj-lt"/>
              </a:rPr>
              <a:t>03</a:t>
            </a:r>
            <a:endParaRPr lang="en-US" sz="6000" dirty="0">
              <a:solidFill>
                <a:srgbClr val="92D050"/>
              </a:solidFill>
              <a:latin typeface="+mj-lt"/>
            </a:endParaRPr>
          </a:p>
        </p:txBody>
      </p:sp>
      <p:sp>
        <p:nvSpPr>
          <p:cNvPr id="13" name="TextBox 12"/>
          <p:cNvSpPr txBox="1"/>
          <p:nvPr/>
        </p:nvSpPr>
        <p:spPr>
          <a:xfrm>
            <a:off x="1507887" y="4462644"/>
            <a:ext cx="1557799" cy="307777"/>
          </a:xfrm>
          <a:prstGeom prst="rect">
            <a:avLst/>
          </a:prstGeom>
          <a:noFill/>
        </p:spPr>
        <p:txBody>
          <a:bodyPr wrap="none" rtlCol="0">
            <a:spAutoFit/>
          </a:bodyPr>
          <a:lstStyle/>
          <a:p>
            <a:r>
              <a:rPr lang="en-US" sz="1400" dirty="0">
                <a:solidFill>
                  <a:srgbClr val="92D050"/>
                </a:solidFill>
              </a:rPr>
              <a:t>Interactive Process</a:t>
            </a:r>
          </a:p>
        </p:txBody>
      </p:sp>
      <p:sp>
        <p:nvSpPr>
          <p:cNvPr id="15" name="TextBox 14"/>
          <p:cNvSpPr txBox="1"/>
          <p:nvPr/>
        </p:nvSpPr>
        <p:spPr>
          <a:xfrm>
            <a:off x="1685523" y="4822665"/>
            <a:ext cx="1712892" cy="1015663"/>
          </a:xfrm>
          <a:prstGeom prst="rect">
            <a:avLst/>
          </a:prstGeom>
          <a:noFill/>
        </p:spPr>
        <p:txBody>
          <a:bodyPr wrap="square" rtlCol="0">
            <a:spAutoFit/>
          </a:bodyPr>
          <a:lstStyle/>
          <a:p>
            <a:r>
              <a:rPr lang="vi-VN" sz="6000" dirty="0">
                <a:solidFill>
                  <a:schemeClr val="accent4"/>
                </a:solidFill>
                <a:latin typeface="+mj-lt"/>
              </a:rPr>
              <a:t>04</a:t>
            </a:r>
            <a:endParaRPr lang="en-US" sz="6000" dirty="0">
              <a:solidFill>
                <a:schemeClr val="accent4"/>
              </a:solidFill>
              <a:latin typeface="+mj-lt"/>
            </a:endParaRPr>
          </a:p>
        </p:txBody>
      </p:sp>
      <p:sp>
        <p:nvSpPr>
          <p:cNvPr id="16" name="TextBox 15"/>
          <p:cNvSpPr txBox="1"/>
          <p:nvPr/>
        </p:nvSpPr>
        <p:spPr>
          <a:xfrm>
            <a:off x="1559632" y="5624932"/>
            <a:ext cx="1454309" cy="307777"/>
          </a:xfrm>
          <a:prstGeom prst="rect">
            <a:avLst/>
          </a:prstGeom>
          <a:noFill/>
        </p:spPr>
        <p:txBody>
          <a:bodyPr wrap="none" rtlCol="0">
            <a:spAutoFit/>
          </a:bodyPr>
          <a:lstStyle/>
          <a:p>
            <a:r>
              <a:rPr lang="en-US" sz="1400" dirty="0">
                <a:solidFill>
                  <a:schemeClr val="accent4"/>
                </a:solidFill>
              </a:rPr>
              <a:t>Accommodations</a:t>
            </a:r>
          </a:p>
        </p:txBody>
      </p:sp>
      <p:sp>
        <p:nvSpPr>
          <p:cNvPr id="17" name="TextBox 16"/>
          <p:cNvSpPr txBox="1"/>
          <p:nvPr/>
        </p:nvSpPr>
        <p:spPr>
          <a:xfrm>
            <a:off x="3292005" y="1680169"/>
            <a:ext cx="7100224" cy="707886"/>
          </a:xfrm>
          <a:prstGeom prst="rect">
            <a:avLst/>
          </a:prstGeom>
          <a:noFill/>
        </p:spPr>
        <p:txBody>
          <a:bodyPr wrap="square" rtlCol="0">
            <a:spAutoFit/>
          </a:bodyPr>
          <a:lstStyle/>
          <a:p>
            <a:r>
              <a:rPr lang="en-US" sz="2000" dirty="0">
                <a:solidFill>
                  <a:schemeClr val="bg1"/>
                </a:solidFill>
              </a:rPr>
              <a:t>Participants will be able to articulate the difference between Appendix 609 and 610, as well as when to use each of these forms.</a:t>
            </a:r>
          </a:p>
        </p:txBody>
      </p:sp>
      <p:sp>
        <p:nvSpPr>
          <p:cNvPr id="18" name="TextBox 17"/>
          <p:cNvSpPr txBox="1"/>
          <p:nvPr/>
        </p:nvSpPr>
        <p:spPr>
          <a:xfrm>
            <a:off x="3292005" y="2697681"/>
            <a:ext cx="7349705" cy="707886"/>
          </a:xfrm>
          <a:prstGeom prst="rect">
            <a:avLst/>
          </a:prstGeom>
          <a:noFill/>
        </p:spPr>
        <p:txBody>
          <a:bodyPr wrap="square" rtlCol="0">
            <a:spAutoFit/>
          </a:bodyPr>
          <a:lstStyle/>
          <a:p>
            <a:r>
              <a:rPr lang="en-US" sz="2000" dirty="0">
                <a:solidFill>
                  <a:schemeClr val="bg1"/>
                </a:solidFill>
              </a:rPr>
              <a:t>Participants will be able to list the criteria for determining who is a person with a substance-use related disability. </a:t>
            </a:r>
          </a:p>
        </p:txBody>
      </p:sp>
      <p:sp>
        <p:nvSpPr>
          <p:cNvPr id="19" name="TextBox 18"/>
          <p:cNvSpPr txBox="1"/>
          <p:nvPr/>
        </p:nvSpPr>
        <p:spPr>
          <a:xfrm>
            <a:off x="3303780" y="4948683"/>
            <a:ext cx="7088449" cy="1015663"/>
          </a:xfrm>
          <a:prstGeom prst="rect">
            <a:avLst/>
          </a:prstGeom>
          <a:noFill/>
        </p:spPr>
        <p:txBody>
          <a:bodyPr wrap="square" rtlCol="0">
            <a:spAutoFit/>
          </a:bodyPr>
          <a:lstStyle/>
          <a:p>
            <a:r>
              <a:rPr lang="en-US" sz="2000" dirty="0">
                <a:solidFill>
                  <a:schemeClr val="bg1"/>
                </a:solidFill>
              </a:rPr>
              <a:t>Participants will identify 2-3 accommodations related to an applicant’s functional limitations with a focus on independence and employability. </a:t>
            </a:r>
          </a:p>
        </p:txBody>
      </p:sp>
      <p:sp>
        <p:nvSpPr>
          <p:cNvPr id="20" name="TextBox 19"/>
          <p:cNvSpPr txBox="1"/>
          <p:nvPr/>
        </p:nvSpPr>
        <p:spPr>
          <a:xfrm>
            <a:off x="3292005" y="3851950"/>
            <a:ext cx="7088448" cy="707886"/>
          </a:xfrm>
          <a:prstGeom prst="rect">
            <a:avLst/>
          </a:prstGeom>
          <a:noFill/>
        </p:spPr>
        <p:txBody>
          <a:bodyPr wrap="square" rtlCol="0">
            <a:spAutoFit/>
          </a:bodyPr>
          <a:lstStyle/>
          <a:p>
            <a:r>
              <a:rPr lang="en-US" sz="2000" dirty="0">
                <a:solidFill>
                  <a:schemeClr val="bg1"/>
                </a:solidFill>
              </a:rPr>
              <a:t>Participants will be able to successfully complete the interactive interview process with prospective applicants.</a:t>
            </a:r>
          </a:p>
        </p:txBody>
      </p:sp>
    </p:spTree>
    <p:extLst>
      <p:ext uri="{BB962C8B-B14F-4D97-AF65-F5344CB8AC3E}">
        <p14:creationId xmlns:p14="http://schemas.microsoft.com/office/powerpoint/2010/main" val="15403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3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3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8FE823-4E8E-4B50-B5B2-CEA9163B9493}" type="slidenum">
              <a:rPr lang="en-US" smtClean="0">
                <a:solidFill>
                  <a:prstClr val="white"/>
                </a:solidFill>
              </a:rPr>
              <a:pPr/>
              <a:t>30</a:t>
            </a:fld>
            <a:endParaRPr lang="en-US" dirty="0">
              <a:solidFill>
                <a:prstClr val="white"/>
              </a:solidFill>
            </a:endParaRPr>
          </a:p>
        </p:txBody>
      </p:sp>
      <p:sp>
        <p:nvSpPr>
          <p:cNvPr id="5" name="Rectangle 4"/>
          <p:cNvSpPr/>
          <p:nvPr/>
        </p:nvSpPr>
        <p:spPr>
          <a:xfrm>
            <a:off x="3006634" y="3503905"/>
            <a:ext cx="4730141" cy="21680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p:cNvGrpSpPr/>
          <p:nvPr/>
        </p:nvGrpSpPr>
        <p:grpSpPr>
          <a:xfrm>
            <a:off x="2531572" y="903218"/>
            <a:ext cx="6705601" cy="4827353"/>
            <a:chOff x="2737787" y="1178134"/>
            <a:chExt cx="6705601" cy="4827353"/>
          </a:xfrm>
        </p:grpSpPr>
        <p:pic>
          <p:nvPicPr>
            <p:cNvPr id="3" name="Picture 2"/>
            <p:cNvPicPr>
              <a:picLocks noChangeAspect="1"/>
            </p:cNvPicPr>
            <p:nvPr/>
          </p:nvPicPr>
          <p:blipFill rotWithShape="1">
            <a:blip r:embed="rId3"/>
            <a:srcRect l="25608" t="12851" r="24101" b="22786"/>
            <a:stretch/>
          </p:blipFill>
          <p:spPr>
            <a:xfrm>
              <a:off x="2737787" y="1178134"/>
              <a:ext cx="6705601" cy="4827353"/>
            </a:xfrm>
            <a:prstGeom prst="rect">
              <a:avLst/>
            </a:prstGeom>
          </p:spPr>
        </p:pic>
        <p:sp>
          <p:nvSpPr>
            <p:cNvPr id="6" name="Rectangle 5"/>
            <p:cNvSpPr/>
            <p:nvPr/>
          </p:nvSpPr>
          <p:spPr>
            <a:xfrm>
              <a:off x="3006630" y="3155683"/>
              <a:ext cx="4872648" cy="5650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3006631" y="2413000"/>
              <a:ext cx="4872647" cy="1695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5828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94344" y="1302327"/>
            <a:ext cx="7968717" cy="3759200"/>
          </a:xfrm>
          <a:prstGeom prst="rect">
            <a:avLst/>
          </a:prstGeom>
        </p:spPr>
      </p:pic>
      <p:sp>
        <p:nvSpPr>
          <p:cNvPr id="3" name="Rectangle 2"/>
          <p:cNvSpPr/>
          <p:nvPr/>
        </p:nvSpPr>
        <p:spPr>
          <a:xfrm>
            <a:off x="5675477" y="2224508"/>
            <a:ext cx="2854377" cy="62952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p:cNvSpPr/>
          <p:nvPr/>
        </p:nvSpPr>
        <p:spPr>
          <a:xfrm>
            <a:off x="5675477" y="3315853"/>
            <a:ext cx="2854377" cy="2500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rot="18976757">
            <a:off x="-6060" y="661412"/>
            <a:ext cx="1828800" cy="523220"/>
          </a:xfrm>
          <a:prstGeom prst="rect">
            <a:avLst/>
          </a:prstGeom>
          <a:solidFill>
            <a:schemeClr val="accent2"/>
          </a:solidFill>
        </p:spPr>
        <p:txBody>
          <a:bodyPr wrap="square" rtlCol="0">
            <a:spAutoFit/>
          </a:bodyPr>
          <a:lstStyle/>
          <a:p>
            <a:pPr algn="ctr"/>
            <a:r>
              <a:rPr lang="en-US" sz="2800" b="1" dirty="0">
                <a:solidFill>
                  <a:schemeClr val="bg1"/>
                </a:solidFill>
              </a:rPr>
              <a:t>HCNA</a:t>
            </a:r>
          </a:p>
        </p:txBody>
      </p:sp>
    </p:spTree>
    <p:extLst>
      <p:ext uri="{BB962C8B-B14F-4D97-AF65-F5344CB8AC3E}">
        <p14:creationId xmlns:p14="http://schemas.microsoft.com/office/powerpoint/2010/main" val="78031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69552" y="489525"/>
            <a:ext cx="6192920" cy="5615423"/>
          </a:xfrm>
          <a:prstGeom prst="rect">
            <a:avLst/>
          </a:prstGeom>
        </p:spPr>
      </p:pic>
      <p:sp>
        <p:nvSpPr>
          <p:cNvPr id="5" name="Rectangle 4"/>
          <p:cNvSpPr/>
          <p:nvPr/>
        </p:nvSpPr>
        <p:spPr>
          <a:xfrm>
            <a:off x="2969553" y="2384996"/>
            <a:ext cx="4872647" cy="1695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2969552" y="3297237"/>
            <a:ext cx="4872647" cy="1695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2969552" y="5529979"/>
            <a:ext cx="4872647" cy="1695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214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Yes/No Boxes in Item #5 of Assessments</a:t>
            </a:r>
          </a:p>
        </p:txBody>
      </p:sp>
      <p:sp>
        <p:nvSpPr>
          <p:cNvPr id="3" name="Content Placeholder 2"/>
          <p:cNvSpPr>
            <a:spLocks noGrp="1"/>
          </p:cNvSpPr>
          <p:nvPr>
            <p:ph idx="1"/>
          </p:nvPr>
        </p:nvSpPr>
        <p:spPr>
          <a:xfrm>
            <a:off x="838200" y="1825625"/>
            <a:ext cx="7443952" cy="4722320"/>
          </a:xfrm>
        </p:spPr>
        <p:txBody>
          <a:bodyPr/>
          <a:lstStyle/>
          <a:p>
            <a:r>
              <a:rPr lang="en-US" dirty="0"/>
              <a:t>Completing the check boxes:</a:t>
            </a:r>
          </a:p>
          <a:p>
            <a:pPr lvl="1"/>
            <a:r>
              <a:rPr lang="en-US" dirty="0"/>
              <a:t>Checking “yes” means that the applicant was offered the specific accommodation and accepted it.</a:t>
            </a:r>
          </a:p>
          <a:p>
            <a:pPr lvl="1"/>
            <a:r>
              <a:rPr lang="en-US" dirty="0"/>
              <a:t>Checking “no” means that the applicant was offered the specific accommodation and rejected it.</a:t>
            </a:r>
          </a:p>
          <a:p>
            <a:pPr lvl="1"/>
            <a:r>
              <a:rPr lang="en-US" dirty="0"/>
              <a:t>Leaving the box blank means the accommodation was not offered and/or discussed because it was not appropriate or necessary.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254" y="2388960"/>
            <a:ext cx="3319549" cy="2489663"/>
          </a:xfrm>
          <a:prstGeom prst="rect">
            <a:avLst/>
          </a:prstGeom>
        </p:spPr>
      </p:pic>
    </p:spTree>
    <p:extLst>
      <p:ext uri="{BB962C8B-B14F-4D97-AF65-F5344CB8AC3E}">
        <p14:creationId xmlns:p14="http://schemas.microsoft.com/office/powerpoint/2010/main" val="1725689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038652"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Making the Final Decisions </a:t>
            </a:r>
          </a:p>
          <a:p>
            <a:pPr algn="ctr"/>
            <a:r>
              <a:rPr lang="en-US" sz="4000" dirty="0">
                <a:solidFill>
                  <a:schemeClr val="bg1"/>
                </a:solidFill>
                <a:latin typeface="Calibri" panose="020F0502020204030204" pitchFamily="34" charset="0"/>
              </a:rPr>
              <a:t>within the Assessment</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11712431" cy="4100660"/>
          </a:xfrm>
          <a:prstGeom prst="rect">
            <a:avLst/>
          </a:prstGeom>
        </p:spPr>
      </p:pic>
    </p:spTree>
    <p:extLst>
      <p:ext uri="{BB962C8B-B14F-4D97-AF65-F5344CB8AC3E}">
        <p14:creationId xmlns:p14="http://schemas.microsoft.com/office/powerpoint/2010/main" val="456631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931531" y="1940153"/>
            <a:ext cx="3909308" cy="2468195"/>
            <a:chOff x="4235168" y="965125"/>
            <a:chExt cx="3909308" cy="2468195"/>
          </a:xfrm>
        </p:grpSpPr>
        <p:pic>
          <p:nvPicPr>
            <p:cNvPr id="5" name="Picture 4"/>
            <p:cNvPicPr>
              <a:picLocks noChangeAspect="1"/>
            </p:cNvPicPr>
            <p:nvPr/>
          </p:nvPicPr>
          <p:blipFill>
            <a:blip r:embed="rId2"/>
            <a:stretch>
              <a:fillRect/>
            </a:stretch>
          </p:blipFill>
          <p:spPr>
            <a:xfrm>
              <a:off x="4235168" y="965125"/>
              <a:ext cx="3909308" cy="2468195"/>
            </a:xfrm>
            <a:prstGeom prst="rect">
              <a:avLst/>
            </a:prstGeom>
          </p:spPr>
        </p:pic>
        <p:sp>
          <p:nvSpPr>
            <p:cNvPr id="6" name="TextBox 5"/>
            <p:cNvSpPr txBox="1"/>
            <p:nvPr/>
          </p:nvSpPr>
          <p:spPr>
            <a:xfrm>
              <a:off x="4480023" y="1284173"/>
              <a:ext cx="3419597" cy="954107"/>
            </a:xfrm>
            <a:prstGeom prst="rect">
              <a:avLst/>
            </a:prstGeom>
            <a:noFill/>
          </p:spPr>
          <p:txBody>
            <a:bodyPr wrap="square" rtlCol="0">
              <a:spAutoFit/>
            </a:bodyPr>
            <a:lstStyle/>
            <a:p>
              <a:pPr algn="ctr"/>
              <a:r>
                <a:rPr lang="en-US" sz="2800" b="1" dirty="0">
                  <a:solidFill>
                    <a:schemeClr val="bg1"/>
                  </a:solidFill>
                </a:rPr>
                <a:t>Applicant File Review</a:t>
              </a:r>
            </a:p>
            <a:p>
              <a:pPr algn="ctr"/>
              <a:r>
                <a:rPr lang="en-US" sz="2800" b="1" dirty="0">
                  <a:solidFill>
                    <a:schemeClr val="bg1"/>
                  </a:solidFill>
                </a:rPr>
                <a:t>Process</a:t>
              </a:r>
            </a:p>
          </p:txBody>
        </p:sp>
      </p:grpSp>
      <p:sp>
        <p:nvSpPr>
          <p:cNvPr id="7" name="Rectangle 6"/>
          <p:cNvSpPr/>
          <p:nvPr/>
        </p:nvSpPr>
        <p:spPr>
          <a:xfrm>
            <a:off x="5554111" y="1252016"/>
            <a:ext cx="5371472" cy="2228604"/>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Then the licensed clinical professional completing the assessment considers whether or not  accommodations would sufficiently remove the barriers to enrollment.</a:t>
            </a:r>
          </a:p>
        </p:txBody>
      </p:sp>
      <p:sp>
        <p:nvSpPr>
          <p:cNvPr id="8" name="Rectangle 7"/>
          <p:cNvSpPr/>
          <p:nvPr/>
        </p:nvSpPr>
        <p:spPr>
          <a:xfrm>
            <a:off x="5554111" y="3871468"/>
            <a:ext cx="5371472" cy="1661412"/>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The licensed clinical professional makes a final decision based upon the findings of the assessment.</a:t>
            </a:r>
          </a:p>
        </p:txBody>
      </p:sp>
      <p:sp>
        <p:nvSpPr>
          <p:cNvPr id="9" name="Striped Right Arrow 8"/>
          <p:cNvSpPr/>
          <p:nvPr/>
        </p:nvSpPr>
        <p:spPr>
          <a:xfrm rot="5400000">
            <a:off x="7839346" y="3083728"/>
            <a:ext cx="801001" cy="1034099"/>
          </a:xfrm>
          <a:prstGeom prst="stripedRightArrow">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07965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Final Decisions within the Assessment</a:t>
            </a:r>
          </a:p>
        </p:txBody>
      </p:sp>
      <p:sp>
        <p:nvSpPr>
          <p:cNvPr id="3" name="Content Placeholder 2"/>
          <p:cNvSpPr>
            <a:spLocks noGrp="1"/>
          </p:cNvSpPr>
          <p:nvPr>
            <p:ph idx="1"/>
          </p:nvPr>
        </p:nvSpPr>
        <p:spPr/>
        <p:txBody>
          <a:bodyPr/>
          <a:lstStyle/>
          <a:p>
            <a:r>
              <a:rPr lang="en-US" dirty="0"/>
              <a:t>Then as the clinician completing the assessment, you would resume completion of the assessment with </a:t>
            </a:r>
            <a:r>
              <a:rPr lang="en-US" b="1" u="sng" dirty="0">
                <a:solidFill>
                  <a:schemeClr val="accent2"/>
                </a:solidFill>
              </a:rPr>
              <a:t>item #6</a:t>
            </a:r>
            <a:r>
              <a:rPr lang="en-US" dirty="0"/>
              <a:t>.  The question you must answer is whether the identified accommodations are sufficient to reduce the barriers to enrollment such that the applicant could be enrolled.</a:t>
            </a:r>
          </a:p>
          <a:p>
            <a:r>
              <a:rPr lang="en-US" dirty="0"/>
              <a:t>If not, could the applicant be enrolled in a location closer to current services or providers (</a:t>
            </a:r>
            <a:r>
              <a:rPr lang="en-US" b="1" u="sng" dirty="0">
                <a:solidFill>
                  <a:schemeClr val="accent2"/>
                </a:solidFill>
              </a:rPr>
              <a:t>i.e. item #7</a:t>
            </a:r>
            <a:r>
              <a:rPr lang="en-US" dirty="0"/>
              <a:t>). </a:t>
            </a:r>
          </a:p>
        </p:txBody>
      </p:sp>
    </p:spTree>
    <p:extLst>
      <p:ext uri="{BB962C8B-B14F-4D97-AF65-F5344CB8AC3E}">
        <p14:creationId xmlns:p14="http://schemas.microsoft.com/office/powerpoint/2010/main" val="5395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19" y="809296"/>
            <a:ext cx="5857875" cy="50292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67320" y="809296"/>
            <a:ext cx="4332941" cy="200484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67319" y="2814145"/>
            <a:ext cx="4332941" cy="3242441"/>
          </a:xfrm>
          <a:prstGeom prst="rect">
            <a:avLst/>
          </a:prstGeom>
        </p:spPr>
      </p:pic>
      <p:sp>
        <p:nvSpPr>
          <p:cNvPr id="8" name="Rectangle 7"/>
          <p:cNvSpPr/>
          <p:nvPr/>
        </p:nvSpPr>
        <p:spPr>
          <a:xfrm>
            <a:off x="756745" y="3647090"/>
            <a:ext cx="5412827" cy="1219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67319" y="3216165"/>
            <a:ext cx="4332942" cy="11561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48758" y="286076"/>
            <a:ext cx="1828800" cy="523220"/>
          </a:xfrm>
          <a:prstGeom prst="rect">
            <a:avLst/>
          </a:prstGeom>
          <a:solidFill>
            <a:schemeClr val="accent2"/>
          </a:solidFill>
        </p:spPr>
        <p:txBody>
          <a:bodyPr wrap="square" rtlCol="0">
            <a:spAutoFit/>
          </a:bodyPr>
          <a:lstStyle/>
          <a:p>
            <a:pPr algn="ctr"/>
            <a:r>
              <a:rPr lang="en-US" sz="2800" b="1" dirty="0">
                <a:solidFill>
                  <a:schemeClr val="bg1"/>
                </a:solidFill>
              </a:rPr>
              <a:t>DTA</a:t>
            </a:r>
          </a:p>
        </p:txBody>
      </p:sp>
      <p:sp>
        <p:nvSpPr>
          <p:cNvPr id="13" name="TextBox 12"/>
          <p:cNvSpPr txBox="1"/>
          <p:nvPr/>
        </p:nvSpPr>
        <p:spPr>
          <a:xfrm>
            <a:off x="8019389" y="286076"/>
            <a:ext cx="1828800" cy="523220"/>
          </a:xfrm>
          <a:prstGeom prst="rect">
            <a:avLst/>
          </a:prstGeom>
          <a:solidFill>
            <a:schemeClr val="accent2"/>
          </a:solidFill>
        </p:spPr>
        <p:txBody>
          <a:bodyPr wrap="square" rtlCol="0">
            <a:spAutoFit/>
          </a:bodyPr>
          <a:lstStyle/>
          <a:p>
            <a:pPr algn="ctr"/>
            <a:r>
              <a:rPr lang="en-US" sz="2800" b="1" dirty="0">
                <a:solidFill>
                  <a:schemeClr val="bg1"/>
                </a:solidFill>
              </a:rPr>
              <a:t>HCNA</a:t>
            </a:r>
          </a:p>
        </p:txBody>
      </p:sp>
    </p:spTree>
    <p:extLst>
      <p:ext uri="{BB962C8B-B14F-4D97-AF65-F5344CB8AC3E}">
        <p14:creationId xmlns:p14="http://schemas.microsoft.com/office/powerpoint/2010/main" val="2166227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36146" y="386256"/>
            <a:ext cx="7054196" cy="5278820"/>
          </a:xfrm>
          <a:prstGeom prst="rect">
            <a:avLst/>
          </a:prstGeom>
        </p:spPr>
      </p:pic>
      <p:sp>
        <p:nvSpPr>
          <p:cNvPr id="3" name="Rectangle 2"/>
          <p:cNvSpPr/>
          <p:nvPr/>
        </p:nvSpPr>
        <p:spPr>
          <a:xfrm>
            <a:off x="3036146" y="2858815"/>
            <a:ext cx="7054196" cy="1513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92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04329A-497E-4999-AF33-FDAE6902A437}" type="slidenum">
              <a:rPr lang="en-US" smtClean="0"/>
              <a:t>39</a:t>
            </a:fld>
            <a:endParaRPr lang="en-US"/>
          </a:p>
        </p:txBody>
      </p:sp>
      <p:sp>
        <p:nvSpPr>
          <p:cNvPr id="5" name="Rectangle 4"/>
          <p:cNvSpPr/>
          <p:nvPr/>
        </p:nvSpPr>
        <p:spPr>
          <a:xfrm>
            <a:off x="7661" y="-14155"/>
            <a:ext cx="3893938" cy="6872155"/>
          </a:xfrm>
          <a:prstGeom prst="rect">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65000"/>
                  <a:lumOff val="35000"/>
                </a:schemeClr>
              </a:solidFill>
            </a:endParaRPr>
          </a:p>
        </p:txBody>
      </p:sp>
      <p:sp>
        <p:nvSpPr>
          <p:cNvPr id="6" name="TextBox 5"/>
          <p:cNvSpPr txBox="1"/>
          <p:nvPr/>
        </p:nvSpPr>
        <p:spPr>
          <a:xfrm>
            <a:off x="115471" y="741703"/>
            <a:ext cx="3644721" cy="1077218"/>
          </a:xfrm>
          <a:prstGeom prst="rect">
            <a:avLst/>
          </a:prstGeom>
          <a:noFill/>
        </p:spPr>
        <p:txBody>
          <a:bodyPr wrap="square" rtlCol="0">
            <a:spAutoFit/>
          </a:bodyPr>
          <a:lstStyle/>
          <a:p>
            <a:r>
              <a:rPr lang="en-US" sz="3200" dirty="0">
                <a:solidFill>
                  <a:schemeClr val="bg1"/>
                </a:solidFill>
                <a:latin typeface="+mj-lt"/>
              </a:rPr>
              <a:t>Referral to </a:t>
            </a:r>
          </a:p>
          <a:p>
            <a:r>
              <a:rPr lang="en-US" sz="3200" dirty="0">
                <a:solidFill>
                  <a:schemeClr val="bg1"/>
                </a:solidFill>
                <a:latin typeface="+mj-lt"/>
              </a:rPr>
              <a:t>Alternate Center</a:t>
            </a:r>
          </a:p>
        </p:txBody>
      </p:sp>
      <p:sp>
        <p:nvSpPr>
          <p:cNvPr id="7" name="Rectangle 6"/>
          <p:cNvSpPr/>
          <p:nvPr/>
        </p:nvSpPr>
        <p:spPr>
          <a:xfrm>
            <a:off x="180297" y="2026117"/>
            <a:ext cx="3515070" cy="2862322"/>
          </a:xfrm>
          <a:prstGeom prst="rect">
            <a:avLst/>
          </a:prstGeom>
        </p:spPr>
        <p:txBody>
          <a:bodyPr wrap="square">
            <a:spAutoFit/>
          </a:bodyPr>
          <a:lstStyle/>
          <a:p>
            <a:r>
              <a:rPr lang="en-US" sz="2000" dirty="0">
                <a:solidFill>
                  <a:schemeClr val="bg1"/>
                </a:solidFill>
                <a:latin typeface="+mj-lt"/>
              </a:rPr>
              <a:t>Document efforts to arrange for less frequent treatment in home state and/or to secure community support near center included in the file. Applicant should be considered for center closer to home where health support and insurance coverage is available.</a:t>
            </a:r>
          </a:p>
        </p:txBody>
      </p:sp>
      <p:sp>
        <p:nvSpPr>
          <p:cNvPr id="11" name="TextBox 10"/>
          <p:cNvSpPr txBox="1"/>
          <p:nvPr/>
        </p:nvSpPr>
        <p:spPr>
          <a:xfrm>
            <a:off x="4043005" y="741703"/>
            <a:ext cx="3644721" cy="584775"/>
          </a:xfrm>
          <a:prstGeom prst="rect">
            <a:avLst/>
          </a:prstGeom>
          <a:noFill/>
        </p:spPr>
        <p:txBody>
          <a:bodyPr wrap="square" rtlCol="0">
            <a:spAutoFit/>
          </a:bodyPr>
          <a:lstStyle/>
          <a:p>
            <a:pPr algn="ctr"/>
            <a:r>
              <a:rPr lang="en-US" sz="3200" dirty="0">
                <a:latin typeface="+mj-lt"/>
              </a:rPr>
              <a:t>Who?</a:t>
            </a:r>
          </a:p>
        </p:txBody>
      </p:sp>
      <p:cxnSp>
        <p:nvCxnSpPr>
          <p:cNvPr id="12" name="Straight Connector 11"/>
          <p:cNvCxnSpPr/>
          <p:nvPr/>
        </p:nvCxnSpPr>
        <p:spPr>
          <a:xfrm>
            <a:off x="8043815" y="1900813"/>
            <a:ext cx="0" cy="3412901"/>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79527" y="1572581"/>
            <a:ext cx="3515070" cy="1631216"/>
          </a:xfrm>
          <a:prstGeom prst="rect">
            <a:avLst/>
          </a:prstGeom>
        </p:spPr>
        <p:txBody>
          <a:bodyPr wrap="square">
            <a:spAutoFit/>
          </a:bodyPr>
          <a:lstStyle/>
          <a:p>
            <a:pPr marL="168275" indent="-168275">
              <a:buFont typeface="Arial" panose="020B0604020202020204" pitchFamily="34" charset="0"/>
              <a:buChar char="•"/>
            </a:pPr>
            <a:r>
              <a:rPr lang="en-US" sz="2000" dirty="0"/>
              <a:t>This will come up for individuals receiving opiate replacement therapies as rare that can transfer prescription to another clinic.</a:t>
            </a:r>
          </a:p>
        </p:txBody>
      </p:sp>
      <p:sp>
        <p:nvSpPr>
          <p:cNvPr id="18" name="TextBox 17"/>
          <p:cNvSpPr txBox="1"/>
          <p:nvPr/>
        </p:nvSpPr>
        <p:spPr>
          <a:xfrm>
            <a:off x="7904521" y="741703"/>
            <a:ext cx="3644721" cy="584775"/>
          </a:xfrm>
          <a:prstGeom prst="rect">
            <a:avLst/>
          </a:prstGeom>
          <a:noFill/>
        </p:spPr>
        <p:txBody>
          <a:bodyPr wrap="square" rtlCol="0">
            <a:spAutoFit/>
          </a:bodyPr>
          <a:lstStyle/>
          <a:p>
            <a:pPr algn="ctr"/>
            <a:r>
              <a:rPr lang="en-US" sz="3200" dirty="0">
                <a:latin typeface="+mj-lt"/>
              </a:rPr>
              <a:t>What to do?</a:t>
            </a:r>
          </a:p>
        </p:txBody>
      </p:sp>
      <p:sp>
        <p:nvSpPr>
          <p:cNvPr id="25" name="Rectangle 24"/>
          <p:cNvSpPr/>
          <p:nvPr/>
        </p:nvSpPr>
        <p:spPr>
          <a:xfrm>
            <a:off x="8172525" y="1572581"/>
            <a:ext cx="3515070" cy="4401205"/>
          </a:xfrm>
          <a:prstGeom prst="rect">
            <a:avLst/>
          </a:prstGeom>
        </p:spPr>
        <p:txBody>
          <a:bodyPr wrap="square">
            <a:spAutoFit/>
          </a:bodyPr>
          <a:lstStyle/>
          <a:p>
            <a:pPr marL="168275" indent="-168275">
              <a:buFont typeface="Arial" panose="020B0604020202020204" pitchFamily="34" charset="0"/>
              <a:buChar char="•"/>
            </a:pPr>
            <a:r>
              <a:rPr lang="en-US" sz="2000" dirty="0"/>
              <a:t>Contact the treating provider and discuss applicant’s needs and see if treating provider (not HWC staff) recommends less frequent treatment or monitoring.</a:t>
            </a:r>
          </a:p>
          <a:p>
            <a:pPr marL="168275" indent="-168275">
              <a:buFont typeface="Arial" panose="020B0604020202020204" pitchFamily="34" charset="0"/>
              <a:buChar char="•"/>
            </a:pPr>
            <a:r>
              <a:rPr lang="en-US" sz="2000" dirty="0"/>
              <a:t>If treating provider does not recommend changes to frequency of treatment or monitoring, consider local community services with sliding fee scales for applicants without insurance or insurance in another state.</a:t>
            </a:r>
          </a:p>
        </p:txBody>
      </p:sp>
    </p:spTree>
    <p:extLst>
      <p:ext uri="{BB962C8B-B14F-4D97-AF65-F5344CB8AC3E}">
        <p14:creationId xmlns:p14="http://schemas.microsoft.com/office/powerpoint/2010/main" val="197007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6129"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A</a:t>
            </a:r>
            <a:r>
              <a:rPr lang="en-US" sz="3600" dirty="0">
                <a:solidFill>
                  <a:schemeClr val="bg1"/>
                </a:solidFill>
                <a:latin typeface="Calibri" panose="020F0502020204030204" pitchFamily="34" charset="0"/>
              </a:rPr>
              <a:t>pplicant File Review (AFR) Process </a:t>
            </a:r>
          </a:p>
          <a:p>
            <a:pPr algn="ctr"/>
            <a:r>
              <a:rPr lang="en-US" sz="3600" dirty="0">
                <a:solidFill>
                  <a:schemeClr val="bg1"/>
                </a:solidFill>
                <a:latin typeface="Calibri" panose="020F0502020204030204" pitchFamily="34" charset="0"/>
              </a:rPr>
              <a:t>for Applicants with </a:t>
            </a:r>
          </a:p>
          <a:p>
            <a:pPr algn="ctr"/>
            <a:r>
              <a:rPr lang="en-US" sz="3600" dirty="0">
                <a:solidFill>
                  <a:schemeClr val="bg1"/>
                </a:solidFill>
                <a:latin typeface="Calibri" panose="020F0502020204030204" pitchFamily="34" charset="0"/>
              </a:rPr>
              <a:t>Substance Use Histories</a:t>
            </a:r>
          </a:p>
          <a:p>
            <a:pPr algn="ctr"/>
            <a:endParaRPr lang="en-US" sz="3600" dirty="0">
              <a:latin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725" y="-76085"/>
            <a:ext cx="6365501" cy="4499613"/>
          </a:xfrm>
          <a:prstGeom prst="rect">
            <a:avLst/>
          </a:prstGeom>
        </p:spPr>
      </p:pic>
    </p:spTree>
    <p:extLst>
      <p:ext uri="{BB962C8B-B14F-4D97-AF65-F5344CB8AC3E}">
        <p14:creationId xmlns:p14="http://schemas.microsoft.com/office/powerpoint/2010/main" val="4010437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689" y="1552794"/>
            <a:ext cx="10515600" cy="1325563"/>
          </a:xfrm>
        </p:spPr>
        <p:txBody>
          <a:bodyPr/>
          <a:lstStyle/>
          <a:p>
            <a:pPr algn="ctr"/>
            <a:r>
              <a:rPr lang="en-US" dirty="0"/>
              <a:t>Sign the assessment!!!</a:t>
            </a:r>
          </a:p>
        </p:txBody>
      </p:sp>
      <p:pic>
        <p:nvPicPr>
          <p:cNvPr id="6" name="Picture 5"/>
          <p:cNvPicPr>
            <a:picLocks noChangeAspect="1"/>
          </p:cNvPicPr>
          <p:nvPr/>
        </p:nvPicPr>
        <p:blipFill rotWithShape="1">
          <a:blip r:embed="rId2"/>
          <a:srcRect l="23863" t="71676" r="23453" b="10566"/>
          <a:stretch/>
        </p:blipFill>
        <p:spPr>
          <a:xfrm>
            <a:off x="1439239" y="3026979"/>
            <a:ext cx="9590500" cy="1818290"/>
          </a:xfrm>
          <a:prstGeom prst="rect">
            <a:avLst/>
          </a:prstGeom>
        </p:spPr>
      </p:pic>
    </p:spTree>
    <p:extLst>
      <p:ext uri="{BB962C8B-B14F-4D97-AF65-F5344CB8AC3E}">
        <p14:creationId xmlns:p14="http://schemas.microsoft.com/office/powerpoint/2010/main" val="415078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931531" y="1940153"/>
            <a:ext cx="3909308" cy="2468195"/>
            <a:chOff x="4235168" y="965125"/>
            <a:chExt cx="3909308" cy="2468195"/>
          </a:xfrm>
        </p:grpSpPr>
        <p:pic>
          <p:nvPicPr>
            <p:cNvPr id="5" name="Picture 4"/>
            <p:cNvPicPr>
              <a:picLocks noChangeAspect="1"/>
            </p:cNvPicPr>
            <p:nvPr/>
          </p:nvPicPr>
          <p:blipFill>
            <a:blip r:embed="rId2"/>
            <a:stretch>
              <a:fillRect/>
            </a:stretch>
          </p:blipFill>
          <p:spPr>
            <a:xfrm>
              <a:off x="4235168" y="965125"/>
              <a:ext cx="3909308" cy="2468195"/>
            </a:xfrm>
            <a:prstGeom prst="rect">
              <a:avLst/>
            </a:prstGeom>
          </p:spPr>
        </p:pic>
        <p:sp>
          <p:nvSpPr>
            <p:cNvPr id="6" name="TextBox 5"/>
            <p:cNvSpPr txBox="1"/>
            <p:nvPr/>
          </p:nvSpPr>
          <p:spPr>
            <a:xfrm>
              <a:off x="4480023" y="1284173"/>
              <a:ext cx="3419597" cy="954107"/>
            </a:xfrm>
            <a:prstGeom prst="rect">
              <a:avLst/>
            </a:prstGeom>
            <a:noFill/>
          </p:spPr>
          <p:txBody>
            <a:bodyPr wrap="square" rtlCol="0">
              <a:spAutoFit/>
            </a:bodyPr>
            <a:lstStyle/>
            <a:p>
              <a:pPr algn="ctr"/>
              <a:r>
                <a:rPr lang="en-US" sz="2800" b="1" dirty="0">
                  <a:solidFill>
                    <a:schemeClr val="bg1"/>
                  </a:solidFill>
                </a:rPr>
                <a:t>Applicant File Review</a:t>
              </a:r>
            </a:p>
            <a:p>
              <a:pPr algn="ctr"/>
              <a:r>
                <a:rPr lang="en-US" sz="2800" b="1" dirty="0">
                  <a:solidFill>
                    <a:schemeClr val="bg1"/>
                  </a:solidFill>
                </a:rPr>
                <a:t>Process</a:t>
              </a:r>
            </a:p>
          </p:txBody>
        </p:sp>
      </p:grpSp>
      <p:sp>
        <p:nvSpPr>
          <p:cNvPr id="7" name="Rectangle 6"/>
          <p:cNvSpPr/>
          <p:nvPr/>
        </p:nvSpPr>
        <p:spPr>
          <a:xfrm>
            <a:off x="5554112" y="2059949"/>
            <a:ext cx="5522599" cy="2228604"/>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Any applicant file recommended for denial is to be forwarded to the Regional Office for review and final determination of the application status.</a:t>
            </a:r>
          </a:p>
        </p:txBody>
      </p:sp>
    </p:spTree>
    <p:extLst>
      <p:ext uri="{BB962C8B-B14F-4D97-AF65-F5344CB8AC3E}">
        <p14:creationId xmlns:p14="http://schemas.microsoft.com/office/powerpoint/2010/main" val="1716849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6316" y="1256567"/>
            <a:ext cx="10515600" cy="1325563"/>
          </a:xfrm>
        </p:spPr>
        <p:txBody>
          <a:bodyPr/>
          <a:lstStyle/>
          <a:p>
            <a:pPr algn="ctr"/>
            <a:r>
              <a:rPr lang="en-US" dirty="0">
                <a:solidFill>
                  <a:schemeClr val="bg1"/>
                </a:solidFill>
              </a:rPr>
              <a:t>Recap of AFR Process via HCNA or DTA</a:t>
            </a:r>
          </a:p>
        </p:txBody>
      </p:sp>
      <p:grpSp>
        <p:nvGrpSpPr>
          <p:cNvPr id="26" name="Group 25"/>
          <p:cNvGrpSpPr/>
          <p:nvPr/>
        </p:nvGrpSpPr>
        <p:grpSpPr>
          <a:xfrm>
            <a:off x="838200" y="3020455"/>
            <a:ext cx="10433716" cy="1167192"/>
            <a:chOff x="716853" y="2326772"/>
            <a:chExt cx="10433716" cy="1167192"/>
          </a:xfrm>
        </p:grpSpPr>
        <p:grpSp>
          <p:nvGrpSpPr>
            <p:cNvPr id="5" name="Group 4"/>
            <p:cNvGrpSpPr/>
            <p:nvPr/>
          </p:nvGrpSpPr>
          <p:grpSpPr>
            <a:xfrm>
              <a:off x="716853" y="2326772"/>
              <a:ext cx="10433716" cy="1167192"/>
              <a:chOff x="1063705" y="2326772"/>
              <a:chExt cx="10433716" cy="1167192"/>
            </a:xfrm>
          </p:grpSpPr>
          <p:sp>
            <p:nvSpPr>
              <p:cNvPr id="6" name="Rounded Rectangle 5"/>
              <p:cNvSpPr/>
              <p:nvPr/>
            </p:nvSpPr>
            <p:spPr>
              <a:xfrm>
                <a:off x="1190347" y="2453415"/>
                <a:ext cx="2200834" cy="1037691"/>
              </a:xfrm>
              <a:prstGeom prst="roundRect">
                <a:avLst>
                  <a:gd name="adj" fmla="val 7979"/>
                </a:avLst>
              </a:prstGeom>
              <a:solidFill>
                <a:schemeClr val="accent1"/>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3872909" y="2453414"/>
                <a:ext cx="2200834" cy="1037691"/>
              </a:xfrm>
              <a:prstGeom prst="roundRect">
                <a:avLst>
                  <a:gd name="adj" fmla="val 7979"/>
                </a:avLst>
              </a:prstGeom>
              <a:solidFill>
                <a:schemeClr val="accent2"/>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6555471" y="2456273"/>
                <a:ext cx="2200834" cy="1037691"/>
              </a:xfrm>
              <a:prstGeom prst="roundRect">
                <a:avLst>
                  <a:gd name="adj" fmla="val 7979"/>
                </a:avLst>
              </a:prstGeom>
              <a:solidFill>
                <a:schemeClr val="accent6"/>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9296587" y="2454931"/>
                <a:ext cx="2200834" cy="1037691"/>
              </a:xfrm>
              <a:prstGeom prst="roundRect">
                <a:avLst>
                  <a:gd name="adj" fmla="val 7979"/>
                </a:avLst>
              </a:prstGeom>
              <a:solidFill>
                <a:schemeClr val="accent4"/>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9169945" y="2328289"/>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1063705" y="2326773"/>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a:off x="3746267" y="2326772"/>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6428829" y="2329631"/>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bwMode="auto">
            <a:xfrm>
              <a:off x="1104970" y="2453413"/>
              <a:ext cx="1329420" cy="338554"/>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Items #1-4</a:t>
              </a:r>
            </a:p>
          </p:txBody>
        </p:sp>
        <p:sp>
          <p:nvSpPr>
            <p:cNvPr id="16" name="TextBox 15"/>
            <p:cNvSpPr txBox="1"/>
            <p:nvPr/>
          </p:nvSpPr>
          <p:spPr bwMode="auto">
            <a:xfrm>
              <a:off x="838200" y="2775685"/>
              <a:ext cx="1862960" cy="369332"/>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Clinical Review</a:t>
              </a:r>
            </a:p>
          </p:txBody>
        </p:sp>
        <p:grpSp>
          <p:nvGrpSpPr>
            <p:cNvPr id="17" name="Group 16"/>
            <p:cNvGrpSpPr>
              <a:grpSpLocks/>
            </p:cNvGrpSpPr>
            <p:nvPr/>
          </p:nvGrpSpPr>
          <p:grpSpPr bwMode="auto">
            <a:xfrm>
              <a:off x="3503355" y="2422874"/>
              <a:ext cx="1862960" cy="889475"/>
              <a:chOff x="597255" y="3854404"/>
              <a:chExt cx="2671295" cy="933254"/>
            </a:xfrm>
          </p:grpSpPr>
          <p:sp>
            <p:nvSpPr>
              <p:cNvPr id="18" name="TextBox 17"/>
              <p:cNvSpPr txBox="1"/>
              <p:nvPr/>
            </p:nvSpPr>
            <p:spPr>
              <a:xfrm>
                <a:off x="979776" y="3854404"/>
                <a:ext cx="1906253" cy="355218"/>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 #5</a:t>
                </a:r>
              </a:p>
            </p:txBody>
          </p:sp>
          <p:sp>
            <p:nvSpPr>
              <p:cNvPr id="19" name="TextBox 18"/>
              <p:cNvSpPr txBox="1"/>
              <p:nvPr/>
            </p:nvSpPr>
            <p:spPr>
              <a:xfrm>
                <a:off x="597255" y="4109515"/>
                <a:ext cx="2671295" cy="678143"/>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Reasonable Accommodation</a:t>
                </a:r>
              </a:p>
            </p:txBody>
          </p:sp>
        </p:grpSp>
        <p:grpSp>
          <p:nvGrpSpPr>
            <p:cNvPr id="20" name="Group 19"/>
            <p:cNvGrpSpPr>
              <a:grpSpLocks/>
            </p:cNvGrpSpPr>
            <p:nvPr/>
          </p:nvGrpSpPr>
          <p:grpSpPr bwMode="auto">
            <a:xfrm>
              <a:off x="6022428" y="2453414"/>
              <a:ext cx="2299961" cy="906381"/>
              <a:chOff x="597255" y="3854406"/>
              <a:chExt cx="2671295" cy="950993"/>
            </a:xfrm>
          </p:grpSpPr>
          <p:sp>
            <p:nvSpPr>
              <p:cNvPr id="21" name="TextBox 20"/>
              <p:cNvSpPr txBox="1"/>
              <p:nvPr/>
            </p:nvSpPr>
            <p:spPr>
              <a:xfrm>
                <a:off x="979776" y="3854406"/>
                <a:ext cx="1906253" cy="355218"/>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 #6</a:t>
                </a:r>
              </a:p>
            </p:txBody>
          </p:sp>
          <p:sp>
            <p:nvSpPr>
              <p:cNvPr id="22" name="TextBox 21"/>
              <p:cNvSpPr txBox="1"/>
              <p:nvPr/>
            </p:nvSpPr>
            <p:spPr>
              <a:xfrm>
                <a:off x="597255" y="4127256"/>
                <a:ext cx="2671295" cy="678143"/>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Final decision of the completing clinician</a:t>
                </a:r>
              </a:p>
            </p:txBody>
          </p:sp>
        </p:grpSp>
        <p:grpSp>
          <p:nvGrpSpPr>
            <p:cNvPr id="23" name="Group 22"/>
            <p:cNvGrpSpPr>
              <a:grpSpLocks/>
            </p:cNvGrpSpPr>
            <p:nvPr/>
          </p:nvGrpSpPr>
          <p:grpSpPr bwMode="auto">
            <a:xfrm>
              <a:off x="8862671" y="2422874"/>
              <a:ext cx="2200834" cy="897194"/>
              <a:chOff x="645292" y="3854404"/>
              <a:chExt cx="2671295" cy="941353"/>
            </a:xfrm>
          </p:grpSpPr>
          <p:sp>
            <p:nvSpPr>
              <p:cNvPr id="24" name="TextBox 23"/>
              <p:cNvSpPr txBox="1"/>
              <p:nvPr/>
            </p:nvSpPr>
            <p:spPr>
              <a:xfrm>
                <a:off x="979776" y="3854404"/>
                <a:ext cx="1906253" cy="355218"/>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 #7</a:t>
                </a:r>
              </a:p>
            </p:txBody>
          </p:sp>
          <p:sp>
            <p:nvSpPr>
              <p:cNvPr id="25" name="TextBox 24"/>
              <p:cNvSpPr txBox="1"/>
              <p:nvPr/>
            </p:nvSpPr>
            <p:spPr>
              <a:xfrm>
                <a:off x="645292" y="4117614"/>
                <a:ext cx="2671295" cy="678143"/>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Justification for </a:t>
                </a:r>
              </a:p>
              <a:p>
                <a:pPr algn="ctr" eaLnBrk="1" fontAlgn="auto" hangingPunct="1">
                  <a:spcBef>
                    <a:spcPts val="0"/>
                  </a:spcBef>
                  <a:spcAft>
                    <a:spcPts val="0"/>
                  </a:spcAft>
                  <a:defRPr/>
                </a:pPr>
                <a:r>
                  <a:rPr lang="en-US" b="1" dirty="0">
                    <a:solidFill>
                      <a:schemeClr val="tx1">
                        <a:lumMod val="65000"/>
                        <a:lumOff val="35000"/>
                      </a:schemeClr>
                    </a:solidFill>
                  </a:rPr>
                  <a:t>alternate center</a:t>
                </a:r>
              </a:p>
            </p:txBody>
          </p:sp>
        </p:grpSp>
      </p:grpSp>
    </p:spTree>
    <p:extLst>
      <p:ext uri="{BB962C8B-B14F-4D97-AF65-F5344CB8AC3E}">
        <p14:creationId xmlns:p14="http://schemas.microsoft.com/office/powerpoint/2010/main" val="2273386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038652"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Let’s Practice!</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796" y="0"/>
            <a:ext cx="6166406" cy="4100660"/>
          </a:xfrm>
          <a:prstGeom prst="rect">
            <a:avLst/>
          </a:prstGeom>
        </p:spPr>
      </p:pic>
    </p:spTree>
    <p:extLst>
      <p:ext uri="{BB962C8B-B14F-4D97-AF65-F5344CB8AC3E}">
        <p14:creationId xmlns:p14="http://schemas.microsoft.com/office/powerpoint/2010/main" val="394438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Scenarios</a:t>
            </a:r>
          </a:p>
        </p:txBody>
      </p:sp>
      <p:sp>
        <p:nvSpPr>
          <p:cNvPr id="3" name="Content Placeholder 2"/>
          <p:cNvSpPr>
            <a:spLocks noGrp="1"/>
          </p:cNvSpPr>
          <p:nvPr>
            <p:ph idx="1"/>
          </p:nvPr>
        </p:nvSpPr>
        <p:spPr/>
        <p:txBody>
          <a:bodyPr/>
          <a:lstStyle/>
          <a:p>
            <a:r>
              <a:rPr lang="en-US" dirty="0"/>
              <a:t>Applicant states that he is actively using alcohol but agrees to the center’s zero tolerance policy, has previously successfully completed some form of rehabilitation, and has no legal history or recent hospitalizations.</a:t>
            </a:r>
          </a:p>
          <a:p>
            <a:pPr lvl="1"/>
            <a:r>
              <a:rPr lang="en-US" dirty="0"/>
              <a:t>What are the clinical implications/considerations?</a:t>
            </a:r>
          </a:p>
          <a:p>
            <a:pPr lvl="1"/>
            <a:r>
              <a:rPr lang="en-US" dirty="0"/>
              <a:t>Is the individual entitled to accommodations?  If so, why and if not, why not?</a:t>
            </a:r>
          </a:p>
        </p:txBody>
      </p:sp>
    </p:spTree>
    <p:extLst>
      <p:ext uri="{BB962C8B-B14F-4D97-AF65-F5344CB8AC3E}">
        <p14:creationId xmlns:p14="http://schemas.microsoft.com/office/powerpoint/2010/main" val="2609712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Scenarios</a:t>
            </a:r>
          </a:p>
        </p:txBody>
      </p:sp>
      <p:sp>
        <p:nvSpPr>
          <p:cNvPr id="3" name="Content Placeholder 2"/>
          <p:cNvSpPr>
            <a:spLocks noGrp="1"/>
          </p:cNvSpPr>
          <p:nvPr>
            <p:ph idx="1"/>
          </p:nvPr>
        </p:nvSpPr>
        <p:spPr/>
        <p:txBody>
          <a:bodyPr/>
          <a:lstStyle/>
          <a:p>
            <a:r>
              <a:rPr lang="en-US" dirty="0"/>
              <a:t>Applicant did not successfully complete most recent outpatient plan of care.  Individual states he would test positive for marijuana if tested today.</a:t>
            </a:r>
          </a:p>
          <a:p>
            <a:pPr lvl="1"/>
            <a:r>
              <a:rPr lang="en-US" dirty="0"/>
              <a:t>What are the clinical implications/considerations?</a:t>
            </a:r>
          </a:p>
          <a:p>
            <a:pPr lvl="1"/>
            <a:r>
              <a:rPr lang="en-US" dirty="0"/>
              <a:t>Is the individual entitled to accommodations?  If so, why and if not, why not?</a:t>
            </a:r>
          </a:p>
          <a:p>
            <a:endParaRPr lang="en-US" dirty="0"/>
          </a:p>
          <a:p>
            <a:endParaRPr lang="en-US" dirty="0"/>
          </a:p>
        </p:txBody>
      </p:sp>
    </p:spTree>
    <p:extLst>
      <p:ext uri="{BB962C8B-B14F-4D97-AF65-F5344CB8AC3E}">
        <p14:creationId xmlns:p14="http://schemas.microsoft.com/office/powerpoint/2010/main" val="3423124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Scenarios</a:t>
            </a:r>
          </a:p>
        </p:txBody>
      </p:sp>
      <p:sp>
        <p:nvSpPr>
          <p:cNvPr id="3" name="Content Placeholder 2"/>
          <p:cNvSpPr>
            <a:spLocks noGrp="1"/>
          </p:cNvSpPr>
          <p:nvPr>
            <p:ph idx="1"/>
          </p:nvPr>
        </p:nvSpPr>
        <p:spPr/>
        <p:txBody>
          <a:bodyPr/>
          <a:lstStyle/>
          <a:p>
            <a:r>
              <a:rPr lang="en-US" dirty="0"/>
              <a:t>Applicant successfully completed an inpatient treatment program 3 months ago.  Applicant has fairly extensive substance-related history.  He requested accommodations to attend meetings off center at least 2x a week.  He has 2 letters of recommendation in his file from outside case managers/treating clinicians.  He admits some difficulties with sleeping but states they are not “too bad.”</a:t>
            </a:r>
          </a:p>
          <a:p>
            <a:pPr lvl="1"/>
            <a:r>
              <a:rPr lang="en-US" dirty="0"/>
              <a:t>What are the clinical implications/considerations?</a:t>
            </a:r>
          </a:p>
          <a:p>
            <a:pPr lvl="1"/>
            <a:r>
              <a:rPr lang="en-US" dirty="0"/>
              <a:t>Is the individual entitled to accommodations?  If so, why and if not, why not?</a:t>
            </a:r>
          </a:p>
          <a:p>
            <a:endParaRPr lang="en-US" dirty="0"/>
          </a:p>
          <a:p>
            <a:endParaRPr lang="en-US" dirty="0"/>
          </a:p>
        </p:txBody>
      </p:sp>
    </p:spTree>
    <p:extLst>
      <p:ext uri="{BB962C8B-B14F-4D97-AF65-F5344CB8AC3E}">
        <p14:creationId xmlns:p14="http://schemas.microsoft.com/office/powerpoint/2010/main" val="1389017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038652"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Resources</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202" y="366847"/>
            <a:ext cx="4356115" cy="3733813"/>
          </a:xfrm>
          <a:prstGeom prst="rect">
            <a:avLst/>
          </a:prstGeom>
        </p:spPr>
      </p:pic>
    </p:spTree>
    <p:extLst>
      <p:ext uri="{BB962C8B-B14F-4D97-AF65-F5344CB8AC3E}">
        <p14:creationId xmlns:p14="http://schemas.microsoft.com/office/powerpoint/2010/main" val="1001627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sz="4900" dirty="0"/>
              <a:t>Job Corps Disability Website</a:t>
            </a:r>
            <a:br>
              <a:rPr lang="en-US" dirty="0"/>
            </a:br>
            <a:r>
              <a:rPr lang="en-US" sz="2700" dirty="0"/>
              <a:t>https://supportservices.jobcorps.gov/disability/Pages/default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90688"/>
            <a:ext cx="10058400" cy="3954512"/>
          </a:xfrm>
          <a:prstGeom prst="rect">
            <a:avLst/>
          </a:prstGeom>
        </p:spPr>
      </p:pic>
    </p:spTree>
    <p:extLst>
      <p:ext uri="{BB962C8B-B14F-4D97-AF65-F5344CB8AC3E}">
        <p14:creationId xmlns:p14="http://schemas.microsoft.com/office/powerpoint/2010/main" val="1301071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00" dirty="0"/>
              <a:t>Job Corps Health &amp; Wellness W</a:t>
            </a:r>
            <a:r>
              <a:rPr lang="en-US" dirty="0"/>
              <a:t>ebsite</a:t>
            </a:r>
            <a:br>
              <a:rPr lang="en-US" dirty="0"/>
            </a:br>
            <a:r>
              <a:rPr lang="en-US" sz="2700" dirty="0"/>
              <a:t>https://supportservices.jobcorps.gov/Health/Pages/default.aspx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72" y="1804986"/>
            <a:ext cx="9454055" cy="4478803"/>
          </a:xfrm>
          <a:prstGeom prst="rect">
            <a:avLst/>
          </a:prstGeom>
        </p:spPr>
      </p:pic>
    </p:spTree>
    <p:extLst>
      <p:ext uri="{BB962C8B-B14F-4D97-AF65-F5344CB8AC3E}">
        <p14:creationId xmlns:p14="http://schemas.microsoft.com/office/powerpoint/2010/main" val="151286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920033"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1169"/>
            <a:ext cx="4190169" cy="5655662"/>
          </a:xfrm>
          <a:prstGeom prst="rect">
            <a:avLst/>
          </a:prstGeom>
        </p:spPr>
      </p:pic>
      <p:sp>
        <p:nvSpPr>
          <p:cNvPr id="9" name="TextBox 8"/>
          <p:cNvSpPr txBox="1"/>
          <p:nvPr/>
        </p:nvSpPr>
        <p:spPr>
          <a:xfrm>
            <a:off x="6919274" y="2158738"/>
            <a:ext cx="4204355" cy="2985433"/>
          </a:xfrm>
          <a:prstGeom prst="rect">
            <a:avLst/>
          </a:prstGeom>
          <a:noFill/>
        </p:spPr>
        <p:txBody>
          <a:bodyPr wrap="square" rtlCol="0">
            <a:spAutoFit/>
          </a:bodyPr>
          <a:lstStyle/>
          <a:p>
            <a:pPr marL="457200" indent="-457200">
              <a:buClr>
                <a:schemeClr val="accent1">
                  <a:lumMod val="75000"/>
                </a:schemeClr>
              </a:buClr>
              <a:buFont typeface="Arial" panose="020B0604020202020204" pitchFamily="34" charset="0"/>
              <a:buChar char="•"/>
            </a:pPr>
            <a:r>
              <a:rPr lang="en-US" sz="2800" dirty="0"/>
              <a:t>Appendix 107 is your “go to document” for the overall file review process.</a:t>
            </a:r>
          </a:p>
          <a:p>
            <a:pPr marL="914400" lvl="1" indent="-457200">
              <a:buClr>
                <a:schemeClr val="accent1">
                  <a:lumMod val="75000"/>
                </a:schemeClr>
              </a:buClr>
              <a:buFont typeface="Arial" panose="020B0604020202020204" pitchFamily="34" charset="0"/>
              <a:buChar char="•"/>
            </a:pPr>
            <a:r>
              <a:rPr lang="en-US" sz="2400" dirty="0"/>
              <a:t>Latest version is December 2015.</a:t>
            </a:r>
            <a:br>
              <a:rPr lang="en-US" sz="2800" dirty="0"/>
            </a:br>
            <a:endParaRPr lang="en-US" sz="2800" dirty="0"/>
          </a:p>
        </p:txBody>
      </p:sp>
    </p:spTree>
    <p:extLst>
      <p:ext uri="{BB962C8B-B14F-4D97-AF65-F5344CB8AC3E}">
        <p14:creationId xmlns:p14="http://schemas.microsoft.com/office/powerpoint/2010/main" val="1679467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Job Accommodation Network</a:t>
            </a:r>
            <a:br>
              <a:rPr lang="en-US" dirty="0"/>
            </a:br>
            <a:r>
              <a:rPr lang="en-US" sz="2400" dirty="0"/>
              <a:t>http://askjan.org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792" y="1867480"/>
            <a:ext cx="7670416" cy="4399969"/>
          </a:xfrm>
          <a:prstGeom prst="rect">
            <a:avLst/>
          </a:prstGeom>
        </p:spPr>
      </p:pic>
    </p:spTree>
    <p:extLst>
      <p:ext uri="{BB962C8B-B14F-4D97-AF65-F5344CB8AC3E}">
        <p14:creationId xmlns:p14="http://schemas.microsoft.com/office/powerpoint/2010/main" val="401990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Outcomes</a:t>
            </a:r>
          </a:p>
        </p:txBody>
      </p:sp>
      <p:grpSp>
        <p:nvGrpSpPr>
          <p:cNvPr id="10" name="Group 9"/>
          <p:cNvGrpSpPr/>
          <p:nvPr/>
        </p:nvGrpSpPr>
        <p:grpSpPr>
          <a:xfrm>
            <a:off x="3005744" y="2609341"/>
            <a:ext cx="2663360" cy="3119972"/>
            <a:chOff x="3354898" y="2057401"/>
            <a:chExt cx="2663360" cy="3119972"/>
          </a:xfrm>
        </p:grpSpPr>
        <p:sp>
          <p:nvSpPr>
            <p:cNvPr id="11" name="Isosceles Triangle 10"/>
            <p:cNvSpPr/>
            <p:nvPr/>
          </p:nvSpPr>
          <p:spPr>
            <a:xfrm rot="16200000">
              <a:off x="3319711" y="4702348"/>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Input 11"/>
            <p:cNvSpPr/>
            <p:nvPr/>
          </p:nvSpPr>
          <p:spPr>
            <a:xfrm>
              <a:off x="3793990" y="2057401"/>
              <a:ext cx="2224268" cy="3119972"/>
            </a:xfrm>
            <a:prstGeom prst="flowChartManualInput">
              <a:avLst/>
            </a:prstGeom>
            <a:solidFill>
              <a:srgbClr val="00B05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4898" y="4326858"/>
              <a:ext cx="2540548" cy="590143"/>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4"/>
              </p:custDataLst>
            </p:nvPr>
          </p:nvSpPr>
          <p:spPr>
            <a:xfrm>
              <a:off x="3818930" y="2747306"/>
              <a:ext cx="2152407" cy="1323439"/>
            </a:xfrm>
            <a:prstGeom prst="rect">
              <a:avLst/>
            </a:prstGeom>
          </p:spPr>
          <p:txBody>
            <a:bodyPr wrap="square" anchor="ctr">
              <a:spAutoFit/>
            </a:bodyPr>
            <a:lstStyle/>
            <a:p>
              <a:pPr marL="60324" lvl="1" indent="396865"/>
              <a:r>
                <a:rPr lang="en-US" sz="2000" dirty="0">
                  <a:solidFill>
                    <a:schemeClr val="bg1"/>
                  </a:solidFill>
                </a:rPr>
                <a:t>Applicant’s health care needs exceed those of basic health care.</a:t>
              </a:r>
            </a:p>
          </p:txBody>
        </p:sp>
        <p:sp>
          <p:nvSpPr>
            <p:cNvPr id="15" name="TextBox 14"/>
            <p:cNvSpPr txBox="1"/>
            <p:nvPr/>
          </p:nvSpPr>
          <p:spPr>
            <a:xfrm>
              <a:off x="3408466" y="4277101"/>
              <a:ext cx="2321775" cy="707886"/>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RECOMMENDATION OF DENIAL</a:t>
              </a:r>
            </a:p>
          </p:txBody>
        </p:sp>
      </p:grpSp>
      <p:grpSp>
        <p:nvGrpSpPr>
          <p:cNvPr id="16" name="Group 15"/>
          <p:cNvGrpSpPr/>
          <p:nvPr/>
        </p:nvGrpSpPr>
        <p:grpSpPr>
          <a:xfrm>
            <a:off x="5848105" y="1615893"/>
            <a:ext cx="2663360" cy="3119973"/>
            <a:chOff x="6201244" y="2057401"/>
            <a:chExt cx="2663360" cy="3119972"/>
          </a:xfrm>
        </p:grpSpPr>
        <p:sp>
          <p:nvSpPr>
            <p:cNvPr id="17" name="Isosceles Triangle 16"/>
            <p:cNvSpPr/>
            <p:nvPr/>
          </p:nvSpPr>
          <p:spPr>
            <a:xfrm rot="16200000">
              <a:off x="6166057" y="4702348"/>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Input 17"/>
            <p:cNvSpPr/>
            <p:nvPr/>
          </p:nvSpPr>
          <p:spPr>
            <a:xfrm>
              <a:off x="6640336" y="2057401"/>
              <a:ext cx="2224268" cy="3119972"/>
            </a:xfrm>
            <a:prstGeom prst="flowChartManualInput">
              <a:avLst/>
            </a:prstGeom>
            <a:solidFill>
              <a:srgbClr val="00B05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3"/>
              </p:custDataLst>
            </p:nvPr>
          </p:nvSpPr>
          <p:spPr>
            <a:xfrm>
              <a:off x="6739379" y="3102186"/>
              <a:ext cx="2026183" cy="1015663"/>
            </a:xfrm>
            <a:prstGeom prst="rect">
              <a:avLst/>
            </a:prstGeom>
          </p:spPr>
          <p:txBody>
            <a:bodyPr wrap="square" anchor="ctr">
              <a:spAutoFit/>
            </a:bodyPr>
            <a:lstStyle/>
            <a:p>
              <a:pPr marL="60324" lvl="1" algn="ctr"/>
              <a:r>
                <a:rPr lang="en-US" sz="2000" dirty="0">
                  <a:solidFill>
                    <a:schemeClr val="bg1"/>
                  </a:solidFill>
                </a:rPr>
                <a:t>Applicant poses a direct threat to self or others.</a:t>
              </a:r>
            </a:p>
          </p:txBody>
        </p:sp>
        <p:sp>
          <p:nvSpPr>
            <p:cNvPr id="20" name="Rectangle 19"/>
            <p:cNvSpPr/>
            <p:nvPr/>
          </p:nvSpPr>
          <p:spPr>
            <a:xfrm>
              <a:off x="6221250" y="4352540"/>
              <a:ext cx="2389350" cy="590143"/>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90615" y="4303587"/>
              <a:ext cx="2268191" cy="707886"/>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RECOMMENDATION OF DENIAL</a:t>
              </a:r>
            </a:p>
          </p:txBody>
        </p:sp>
      </p:grpSp>
      <p:grpSp>
        <p:nvGrpSpPr>
          <p:cNvPr id="22" name="Group 21"/>
          <p:cNvGrpSpPr/>
          <p:nvPr/>
        </p:nvGrpSpPr>
        <p:grpSpPr>
          <a:xfrm>
            <a:off x="8861187" y="928172"/>
            <a:ext cx="2663360" cy="4849494"/>
            <a:chOff x="8867511" y="711200"/>
            <a:chExt cx="2663360" cy="4849495"/>
          </a:xfrm>
        </p:grpSpPr>
        <p:sp>
          <p:nvSpPr>
            <p:cNvPr id="23" name="Isosceles Triangle 22"/>
            <p:cNvSpPr/>
            <p:nvPr/>
          </p:nvSpPr>
          <p:spPr>
            <a:xfrm rot="16200000">
              <a:off x="8832324" y="5085670"/>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a:off x="9306603" y="711200"/>
              <a:ext cx="2224268" cy="4849495"/>
            </a:xfrm>
            <a:prstGeom prst="flowChartManualInput">
              <a:avLst/>
            </a:prstGeom>
            <a:solidFill>
              <a:srgbClr val="00B05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
              </p:custDataLst>
            </p:nvPr>
          </p:nvSpPr>
          <p:spPr>
            <a:xfrm>
              <a:off x="9292443" y="1736412"/>
              <a:ext cx="2193769" cy="2862322"/>
            </a:xfrm>
            <a:prstGeom prst="rect">
              <a:avLst/>
            </a:prstGeom>
          </p:spPr>
          <p:txBody>
            <a:bodyPr wrap="square" anchor="ctr">
              <a:spAutoFit/>
            </a:bodyPr>
            <a:lstStyle/>
            <a:p>
              <a:pPr marL="60324" lvl="1" algn="ctr"/>
              <a:r>
                <a:rPr lang="en-US" sz="2000" dirty="0">
                  <a:solidFill>
                    <a:schemeClr val="bg1"/>
                  </a:solidFill>
                </a:rPr>
                <a:t>Applicant may no longer be eligible due to new information that the AC could not have reasonably known at the time of eligibility certification.</a:t>
              </a:r>
            </a:p>
          </p:txBody>
        </p:sp>
        <p:sp>
          <p:nvSpPr>
            <p:cNvPr id="26" name="Rectangle 25"/>
            <p:cNvSpPr/>
            <p:nvPr/>
          </p:nvSpPr>
          <p:spPr>
            <a:xfrm>
              <a:off x="8887517" y="4735862"/>
              <a:ext cx="2389350" cy="590143"/>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956882" y="4686908"/>
              <a:ext cx="2268191" cy="707886"/>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RECOMMENDATION OF DENIAL</a:t>
              </a:r>
            </a:p>
          </p:txBody>
        </p:sp>
      </p:grpSp>
      <p:grpSp>
        <p:nvGrpSpPr>
          <p:cNvPr id="28" name="Group 27"/>
          <p:cNvGrpSpPr/>
          <p:nvPr/>
        </p:nvGrpSpPr>
        <p:grpSpPr>
          <a:xfrm>
            <a:off x="457245" y="2084704"/>
            <a:ext cx="2680500" cy="2747235"/>
            <a:chOff x="304845" y="1932304"/>
            <a:chExt cx="2680500" cy="2747235"/>
          </a:xfrm>
        </p:grpSpPr>
        <p:sp>
          <p:nvSpPr>
            <p:cNvPr id="29" name="Isosceles Triangle 28"/>
            <p:cNvSpPr/>
            <p:nvPr/>
          </p:nvSpPr>
          <p:spPr>
            <a:xfrm rot="16200000">
              <a:off x="286797" y="4204515"/>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04845" y="1932304"/>
              <a:ext cx="2680500" cy="2747235"/>
              <a:chOff x="304844" y="1932303"/>
              <a:chExt cx="2680500" cy="2747235"/>
            </a:xfrm>
          </p:grpSpPr>
          <p:sp>
            <p:nvSpPr>
              <p:cNvPr id="31" name="Flowchart: Manual Input 30"/>
              <p:cNvSpPr/>
              <p:nvPr/>
            </p:nvSpPr>
            <p:spPr>
              <a:xfrm>
                <a:off x="761076" y="1932303"/>
                <a:ext cx="2224268" cy="2747235"/>
              </a:xfrm>
              <a:prstGeom prst="flowChartManualInput">
                <a:avLst/>
              </a:prstGeom>
              <a:solidFill>
                <a:schemeClr val="accent2"/>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21984" y="3956180"/>
                <a:ext cx="2233913" cy="462987"/>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1"/>
                </p:custDataLst>
              </p:nvPr>
            </p:nvSpPr>
            <p:spPr>
              <a:xfrm>
                <a:off x="1092624" y="2659743"/>
                <a:ext cx="1561172" cy="1015663"/>
              </a:xfrm>
              <a:prstGeom prst="rect">
                <a:avLst/>
              </a:prstGeom>
            </p:spPr>
            <p:txBody>
              <a:bodyPr wrap="square" anchor="ctr">
                <a:spAutoFit/>
              </a:bodyPr>
              <a:lstStyle/>
              <a:p>
                <a:pPr algn="ctr"/>
                <a:r>
                  <a:rPr lang="en-US" sz="2000" dirty="0">
                    <a:solidFill>
                      <a:schemeClr val="bg1"/>
                    </a:solidFill>
                  </a:rPr>
                  <a:t>Center enrolls applicant.</a:t>
                </a:r>
              </a:p>
            </p:txBody>
          </p:sp>
          <p:sp>
            <p:nvSpPr>
              <p:cNvPr id="34" name="TextBox 33"/>
              <p:cNvSpPr txBox="1"/>
              <p:nvPr/>
            </p:nvSpPr>
            <p:spPr>
              <a:xfrm>
                <a:off x="304844" y="3990523"/>
                <a:ext cx="2268191" cy="400110"/>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ENROLLMENT</a:t>
                </a:r>
              </a:p>
            </p:txBody>
          </p:sp>
        </p:grpSp>
      </p:grpSp>
    </p:spTree>
    <p:extLst>
      <p:ext uri="{BB962C8B-B14F-4D97-AF65-F5344CB8AC3E}">
        <p14:creationId xmlns:p14="http://schemas.microsoft.com/office/powerpoint/2010/main" val="223948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Threat Assessment</a:t>
            </a:r>
          </a:p>
        </p:txBody>
      </p:sp>
      <p:sp>
        <p:nvSpPr>
          <p:cNvPr id="3" name="Content Placeholder 2"/>
          <p:cNvSpPr>
            <a:spLocks noGrp="1"/>
          </p:cNvSpPr>
          <p:nvPr>
            <p:ph idx="1"/>
          </p:nvPr>
        </p:nvSpPr>
        <p:spPr/>
        <p:txBody>
          <a:bodyPr/>
          <a:lstStyle/>
          <a:p>
            <a:r>
              <a:rPr lang="en-US" dirty="0"/>
              <a:t>A direct threat assessment should be completed whenever center believes that an individual:</a:t>
            </a:r>
          </a:p>
          <a:p>
            <a:pPr lvl="1"/>
            <a:r>
              <a:rPr lang="en-US" dirty="0"/>
              <a:t>poses a direct threat to the health or safety of himself or others,</a:t>
            </a:r>
          </a:p>
          <a:p>
            <a:pPr lvl="1"/>
            <a:r>
              <a:rPr lang="en-US" dirty="0"/>
              <a:t>poses a significant risk of substantial harm to the health or safety of the individual or others; and</a:t>
            </a:r>
          </a:p>
          <a:p>
            <a:pPr lvl="1"/>
            <a:r>
              <a:rPr lang="en-US" dirty="0"/>
              <a:t>cannot be eliminated or reduced by reasonable accommodation or modification. </a:t>
            </a:r>
          </a:p>
          <a:p>
            <a:r>
              <a:rPr lang="en-US" b="1" dirty="0">
                <a:solidFill>
                  <a:schemeClr val="accent2"/>
                </a:solidFill>
              </a:rPr>
              <a:t>Assessment conducted and signed by licensed clinician.</a:t>
            </a:r>
          </a:p>
          <a:p>
            <a:endParaRPr lang="en-US" dirty="0"/>
          </a:p>
        </p:txBody>
      </p:sp>
    </p:spTree>
    <p:extLst>
      <p:ext uri="{BB962C8B-B14F-4D97-AF65-F5344CB8AC3E}">
        <p14:creationId xmlns:p14="http://schemas.microsoft.com/office/powerpoint/2010/main" val="122836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When to Use Appendix 609 versus 610</a:t>
            </a:r>
          </a:p>
        </p:txBody>
      </p:sp>
      <p:sp>
        <p:nvSpPr>
          <p:cNvPr id="7" name="Text Placeholder 6"/>
          <p:cNvSpPr>
            <a:spLocks noGrp="1"/>
          </p:cNvSpPr>
          <p:nvPr>
            <p:ph type="body" idx="1"/>
          </p:nvPr>
        </p:nvSpPr>
        <p:spPr/>
        <p:txBody>
          <a:bodyPr/>
          <a:lstStyle/>
          <a:p>
            <a:r>
              <a:rPr lang="en-US" dirty="0"/>
              <a:t>Direct Threat – 609</a:t>
            </a:r>
          </a:p>
        </p:txBody>
      </p:sp>
      <p:sp>
        <p:nvSpPr>
          <p:cNvPr id="8" name="Content Placeholder 7"/>
          <p:cNvSpPr>
            <a:spLocks noGrp="1"/>
          </p:cNvSpPr>
          <p:nvPr>
            <p:ph sz="half" idx="2"/>
          </p:nvPr>
        </p:nvSpPr>
        <p:spPr/>
        <p:txBody>
          <a:bodyPr/>
          <a:lstStyle/>
          <a:p>
            <a:r>
              <a:rPr lang="en-US" dirty="0"/>
              <a:t>Rarely used when dealing with Substance Abuse/Dependency issues with applicants</a:t>
            </a:r>
          </a:p>
          <a:p>
            <a:endParaRPr lang="en-US" dirty="0"/>
          </a:p>
        </p:txBody>
      </p:sp>
      <p:sp>
        <p:nvSpPr>
          <p:cNvPr id="9" name="Text Placeholder 8"/>
          <p:cNvSpPr>
            <a:spLocks noGrp="1"/>
          </p:cNvSpPr>
          <p:nvPr>
            <p:ph type="body" sz="quarter" idx="3"/>
          </p:nvPr>
        </p:nvSpPr>
        <p:spPr/>
        <p:txBody>
          <a:bodyPr/>
          <a:lstStyle/>
          <a:p>
            <a:r>
              <a:rPr lang="en-US" dirty="0"/>
              <a:t>Health Care Needs - 610</a:t>
            </a:r>
          </a:p>
        </p:txBody>
      </p:sp>
      <p:sp>
        <p:nvSpPr>
          <p:cNvPr id="10" name="Content Placeholder 9"/>
          <p:cNvSpPr>
            <a:spLocks noGrp="1"/>
          </p:cNvSpPr>
          <p:nvPr>
            <p:ph sz="quarter" idx="4"/>
          </p:nvPr>
        </p:nvSpPr>
        <p:spPr/>
        <p:txBody>
          <a:bodyPr/>
          <a:lstStyle/>
          <a:p>
            <a:r>
              <a:rPr lang="en-US" dirty="0"/>
              <a:t>Commonly used when dealing with Substance Abuse/Dependency issues with applicant</a:t>
            </a:r>
          </a:p>
        </p:txBody>
      </p:sp>
    </p:spTree>
    <p:extLst>
      <p:ext uri="{BB962C8B-B14F-4D97-AF65-F5344CB8AC3E}">
        <p14:creationId xmlns:p14="http://schemas.microsoft.com/office/powerpoint/2010/main" val="298317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609 – Direct Threat Assessment (DTA)</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What is the nature and severity of potential harm?</a:t>
            </a:r>
          </a:p>
          <a:p>
            <a:pPr lvl="1"/>
            <a:r>
              <a:rPr lang="en-US" dirty="0"/>
              <a:t>What kind of harm is posed by the individual’s medical condition or disability?</a:t>
            </a:r>
          </a:p>
          <a:p>
            <a:pPr lvl="1"/>
            <a:r>
              <a:rPr lang="en-US" dirty="0"/>
              <a:t>What is the seriousness of the potential harm (e.g., death, serious injury, minor emotional distress?</a:t>
            </a:r>
          </a:p>
          <a:p>
            <a:pPr marL="514350" indent="-514350">
              <a:buFont typeface="+mj-lt"/>
              <a:buAutoNum type="arabicPeriod"/>
            </a:pPr>
            <a:r>
              <a:rPr lang="en-US" dirty="0"/>
              <a:t>What is the duration of the risk (e.g., how long will risk last)?</a:t>
            </a:r>
          </a:p>
          <a:p>
            <a:pPr marL="514350" indent="-514350">
              <a:buFont typeface="+mj-lt"/>
              <a:buAutoNum type="arabicPeriod"/>
            </a:pPr>
            <a:r>
              <a:rPr lang="en-US" dirty="0"/>
              <a:t>What is the likelihood that the potential harm will occur (e.g. high, moderate, low)?</a:t>
            </a:r>
          </a:p>
          <a:p>
            <a:pPr marL="514350" indent="-514350">
              <a:buFont typeface="+mj-lt"/>
              <a:buAutoNum type="arabicPeriod"/>
            </a:pPr>
            <a:r>
              <a:rPr lang="en-US" dirty="0"/>
              <a:t>What is the imminence of the potential harm (e.g., how soon likely to occur)?</a:t>
            </a:r>
          </a:p>
          <a:p>
            <a:endParaRPr lang="en-US" dirty="0"/>
          </a:p>
        </p:txBody>
      </p:sp>
    </p:spTree>
    <p:extLst>
      <p:ext uri="{BB962C8B-B14F-4D97-AF65-F5344CB8AC3E}">
        <p14:creationId xmlns:p14="http://schemas.microsoft.com/office/powerpoint/2010/main" val="816626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XRUYQT3274NZ-681238054-1601</_dlc_DocId>
    <_dlc_DocIdUrl xmlns="b22f8f74-215c-4154-9939-bd29e4e8980e">
      <Url>https://supportservices.jobcorps.gov/health/_layouts/15/DocIdRedir.aspx?ID=XRUYQT3274NZ-681238054-1601</Url>
      <Description>XRUYQT3274NZ-681238054-1601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FC71E8-DDD4-4B46-BA56-98AE0E6BC4C0}"/>
</file>

<file path=customXml/itemProps2.xml><?xml version="1.0" encoding="utf-8"?>
<ds:datastoreItem xmlns:ds="http://schemas.openxmlformats.org/officeDocument/2006/customXml" ds:itemID="{A6BED218-4312-43D2-9619-B24ED1C791F0}"/>
</file>

<file path=customXml/itemProps3.xml><?xml version="1.0" encoding="utf-8"?>
<ds:datastoreItem xmlns:ds="http://schemas.openxmlformats.org/officeDocument/2006/customXml" ds:itemID="{AA0F37A4-81CC-480A-8808-7C894FDF3519}"/>
</file>

<file path=customXml/itemProps4.xml><?xml version="1.0" encoding="utf-8"?>
<ds:datastoreItem xmlns:ds="http://schemas.openxmlformats.org/officeDocument/2006/customXml" ds:itemID="{22798058-B4FB-4F53-8E9A-EC8DA96F1225}"/>
</file>

<file path=docProps/app.xml><?xml version="1.0" encoding="utf-8"?>
<Properties xmlns="http://schemas.openxmlformats.org/officeDocument/2006/extended-properties" xmlns:vt="http://schemas.openxmlformats.org/officeDocument/2006/docPropsVTypes">
  <TotalTime>0</TotalTime>
  <Words>2039</Words>
  <Application>Microsoft Office PowerPoint</Application>
  <PresentationFormat>Widescreen</PresentationFormat>
  <Paragraphs>196</Paragraphs>
  <Slides>50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Arial</vt:lpstr>
      <vt:lpstr>Arial Narrow</vt:lpstr>
      <vt:lpstr>Calibri</vt:lpstr>
      <vt:lpstr>Calibri Light</vt:lpstr>
      <vt:lpstr>Garamond</vt:lpstr>
      <vt:lpstr>Open Sans</vt:lpstr>
      <vt:lpstr>Open Sans Light</vt:lpstr>
      <vt:lpstr>Roboto Black</vt:lpstr>
      <vt:lpstr>Roboto Light</vt:lpstr>
      <vt:lpstr>Times New Roman</vt:lpstr>
      <vt:lpstr>Wingdings</vt:lpstr>
      <vt:lpstr>Office Theme</vt:lpstr>
      <vt:lpstr>PowerPoint Presentation</vt:lpstr>
      <vt:lpstr>Presenters</vt:lpstr>
      <vt:lpstr>Learning Objectives</vt:lpstr>
      <vt:lpstr>PowerPoint Presentation</vt:lpstr>
      <vt:lpstr>PowerPoint Presentation</vt:lpstr>
      <vt:lpstr>Application Outcomes</vt:lpstr>
      <vt:lpstr>Direct Threat Assessment</vt:lpstr>
      <vt:lpstr>When to Use Appendix 609 versus 610</vt:lpstr>
      <vt:lpstr>Appendix 609 – Direct Threat Assessment (DTA)</vt:lpstr>
      <vt:lpstr>PowerPoint Presentation</vt:lpstr>
      <vt:lpstr>Appendix 610 – Health Care Needs Assessment (HCNA)</vt:lpstr>
      <vt:lpstr>PowerPoint Presentation</vt:lpstr>
      <vt:lpstr>HCN Exceeds Basic Care - Red Flags</vt:lpstr>
      <vt:lpstr>PowerPoint Presentation</vt:lpstr>
      <vt:lpstr>How do We Decide if JC is Appropriate for Applicant?</vt:lpstr>
      <vt:lpstr>Important Information to Review</vt:lpstr>
      <vt:lpstr>Applicant Interview is KEY!</vt:lpstr>
      <vt:lpstr>PowerPoint Presentation</vt:lpstr>
      <vt:lpstr>What is the Definition of Disability? </vt:lpstr>
      <vt:lpstr>Who Qualifies as a Person with a Disability with Reference to Substance Use?</vt:lpstr>
      <vt:lpstr>Substance-related Disability Criteria Defined (Appendix 605)</vt:lpstr>
      <vt:lpstr>PowerPoint Presentation</vt:lpstr>
      <vt:lpstr>PowerPoint Presentation</vt:lpstr>
      <vt:lpstr>Reasonable Accommodation Committee (RAC)</vt:lpstr>
      <vt:lpstr>PowerPoint Presentation</vt:lpstr>
      <vt:lpstr>PowerPoint Presentation</vt:lpstr>
      <vt:lpstr>PowerPoint Presentation</vt:lpstr>
      <vt:lpstr>RA in the DTA or HCNA –  What must be Considered?</vt:lpstr>
      <vt:lpstr>PowerPoint Presentation</vt:lpstr>
      <vt:lpstr>PowerPoint Presentation</vt:lpstr>
      <vt:lpstr>PowerPoint Presentation</vt:lpstr>
      <vt:lpstr>PowerPoint Presentation</vt:lpstr>
      <vt:lpstr>Yes/No Boxes in Item #5 of Assessments</vt:lpstr>
      <vt:lpstr>PowerPoint Presentation</vt:lpstr>
      <vt:lpstr>PowerPoint Presentation</vt:lpstr>
      <vt:lpstr>Making the Final Decisions within the Assessment</vt:lpstr>
      <vt:lpstr>PowerPoint Presentation</vt:lpstr>
      <vt:lpstr>PowerPoint Presentation</vt:lpstr>
      <vt:lpstr>PowerPoint Presentation</vt:lpstr>
      <vt:lpstr>Sign the assessment!!!</vt:lpstr>
      <vt:lpstr>PowerPoint Presentation</vt:lpstr>
      <vt:lpstr>Recap of AFR Process via HCNA or DTA</vt:lpstr>
      <vt:lpstr>PowerPoint Presentation</vt:lpstr>
      <vt:lpstr>Substance-related Scenarios</vt:lpstr>
      <vt:lpstr>Substance-related Scenarios</vt:lpstr>
      <vt:lpstr>Substance-related Scenarios</vt:lpstr>
      <vt:lpstr>PowerPoint Presentation</vt:lpstr>
      <vt:lpstr>Job Corps Disability Website https://supportservices.jobcorps.gov/disability/Pages/default</vt:lpstr>
      <vt:lpstr>Job Corps Health &amp; Wellness Website https://supportservices.jobcorps.gov/Health/Pages/default.aspx</vt:lpstr>
      <vt:lpstr>Job Accommodation Network http://askjan.org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you ever wanted to know about Applicant File Review and TEAP</dc:title>
  <dc:creator/>
  <cp:lastModifiedBy/>
  <cp:revision>1</cp:revision>
  <dcterms:created xsi:type="dcterms:W3CDTF">2016-05-25T23:32:35Z</dcterms:created>
  <dcterms:modified xsi:type="dcterms:W3CDTF">2016-06-02T17:55:01Z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6d11d8cc-3ad2-45d6-9182-ebeaa53df3ed</vt:lpwstr>
  </property>
</Properties>
</file>